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8338" r:id="rId3"/>
    <p:sldId id="8372" r:id="rId4"/>
    <p:sldId id="8384" r:id="rId5"/>
    <p:sldId id="8385" r:id="rId6"/>
    <p:sldId id="8394" r:id="rId7"/>
    <p:sldId id="8373" r:id="rId8"/>
    <p:sldId id="8371" r:id="rId9"/>
    <p:sldId id="8370" r:id="rId10"/>
    <p:sldId id="8345" r:id="rId11"/>
    <p:sldId id="8346" r:id="rId12"/>
    <p:sldId id="8350" r:id="rId13"/>
    <p:sldId id="8357" r:id="rId14"/>
    <p:sldId id="8364" r:id="rId15"/>
    <p:sldId id="8395" r:id="rId16"/>
    <p:sldId id="8386" r:id="rId17"/>
    <p:sldId id="8358" r:id="rId18"/>
    <p:sldId id="8359" r:id="rId19"/>
    <p:sldId id="8387" r:id="rId20"/>
    <p:sldId id="8351" r:id="rId21"/>
    <p:sldId id="8354" r:id="rId22"/>
    <p:sldId id="8352" r:id="rId23"/>
    <p:sldId id="7930" r:id="rId24"/>
    <p:sldId id="7931" r:id="rId25"/>
    <p:sldId id="8360" r:id="rId26"/>
    <p:sldId id="7933" r:id="rId27"/>
    <p:sldId id="8397" r:id="rId28"/>
    <p:sldId id="8369" r:id="rId29"/>
    <p:sldId id="8391" r:id="rId30"/>
    <p:sldId id="8367" r:id="rId31"/>
    <p:sldId id="8375" r:id="rId32"/>
    <p:sldId id="8368" r:id="rId33"/>
    <p:sldId id="8377" r:id="rId34"/>
    <p:sldId id="8399" r:id="rId35"/>
    <p:sldId id="8400" r:id="rId36"/>
    <p:sldId id="8378" r:id="rId37"/>
    <p:sldId id="8379" r:id="rId38"/>
    <p:sldId id="8381" r:id="rId39"/>
    <p:sldId id="8396" r:id="rId40"/>
    <p:sldId id="8380" r:id="rId41"/>
    <p:sldId id="8337" r:id="rId42"/>
    <p:sldId id="8382" r:id="rId43"/>
    <p:sldId id="8335" r:id="rId44"/>
    <p:sldId id="457" r:id="rId45"/>
    <p:sldId id="1052" r:id="rId46"/>
    <p:sldId id="1430" r:id="rId47"/>
    <p:sldId id="8398" r:id="rId48"/>
    <p:sldId id="8383" r:id="rId49"/>
    <p:sldId id="8401" r:id="rId50"/>
    <p:sldId id="8403" r:id="rId51"/>
    <p:sldId id="8389" r:id="rId52"/>
    <p:sldId id="8390" r:id="rId53"/>
    <p:sldId id="8393" r:id="rId54"/>
    <p:sldId id="25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792"/>
    <p:restoredTop sz="95820"/>
  </p:normalViewPr>
  <p:slideViewPr>
    <p:cSldViewPr snapToGrid="0">
      <p:cViewPr varScale="1">
        <p:scale>
          <a:sx n="93" d="100"/>
          <a:sy n="93" d="100"/>
        </p:scale>
        <p:origin x="216" y="1448"/>
      </p:cViewPr>
      <p:guideLst/>
    </p:cSldViewPr>
  </p:slideViewPr>
  <p:outlineViewPr>
    <p:cViewPr>
      <p:scale>
        <a:sx n="33" d="100"/>
        <a:sy n="33" d="100"/>
      </p:scale>
      <p:origin x="0" y="-17584"/>
    </p:cViewPr>
  </p:outlineViewPr>
  <p:notesTextViewPr>
    <p:cViewPr>
      <p:scale>
        <a:sx n="1" d="1"/>
        <a:sy n="1" d="1"/>
      </p:scale>
      <p:origin x="0" y="0"/>
    </p:cViewPr>
  </p:notesTextViewPr>
  <p:sorterViewPr>
    <p:cViewPr>
      <p:scale>
        <a:sx n="103" d="100"/>
        <a:sy n="10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yama\Desktop\BiOS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26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 Photon number vs. Watt</a:t>
            </a:r>
          </a:p>
        </c:rich>
      </c:tx>
      <c:overlay val="0"/>
      <c:spPr>
        <a:noFill/>
        <a:ln>
          <a:noFill/>
        </a:ln>
        <a:effectLst/>
      </c:spPr>
      <c:txPr>
        <a:bodyPr rot="0" spcFirstLastPara="1" vertOverflow="ellipsis" vert="horz" wrap="square" anchor="ctr" anchorCtr="1"/>
        <a:lstStyle/>
        <a:p>
          <a:pPr>
            <a:defRPr lang="ja-JP" sz="126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scatterChart>
        <c:scatterStyle val="smoothMarker"/>
        <c:varyColors val="0"/>
        <c:ser>
          <c:idx val="0"/>
          <c:order val="0"/>
          <c:tx>
            <c:strRef>
              <c:f>Sheet1!$E$2</c:f>
              <c:strCache>
                <c:ptCount val="1"/>
                <c:pt idx="0">
                  <c:v>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Sheet1!$D$3:$D$15</c:f>
              <c:numCache>
                <c:formatCode>0.00E+00</c:formatCode>
                <c:ptCount val="13"/>
                <c:pt idx="0">
                  <c:v>9.9999999999999995E-7</c:v>
                </c:pt>
                <c:pt idx="1">
                  <c:v>9.9999999999999995E-8</c:v>
                </c:pt>
                <c:pt idx="2">
                  <c:v>1E-8</c:v>
                </c:pt>
                <c:pt idx="3">
                  <c:v>1.0000000000000001E-9</c:v>
                </c:pt>
                <c:pt idx="4">
                  <c:v>1E-10</c:v>
                </c:pt>
                <c:pt idx="5">
                  <c:v>9.9999999999999994E-12</c:v>
                </c:pt>
                <c:pt idx="6">
                  <c:v>9.9999999999999998E-13</c:v>
                </c:pt>
                <c:pt idx="7">
                  <c:v>1E-13</c:v>
                </c:pt>
                <c:pt idx="8">
                  <c:v>1E-14</c:v>
                </c:pt>
                <c:pt idx="9">
                  <c:v>1.0000000000000001E-15</c:v>
                </c:pt>
                <c:pt idx="10">
                  <c:v>9.9999999999999998E-17</c:v>
                </c:pt>
                <c:pt idx="11">
                  <c:v>1.0000000000000001E-17</c:v>
                </c:pt>
                <c:pt idx="12">
                  <c:v>1.0000000000000001E-18</c:v>
                </c:pt>
              </c:numCache>
            </c:numRef>
          </c:xVal>
          <c:yVal>
            <c:numRef>
              <c:f>Sheet1!$E$3:$E$15</c:f>
              <c:numCache>
                <c:formatCode>0.00E+00</c:formatCode>
                <c:ptCount val="13"/>
                <c:pt idx="0">
                  <c:v>2041330645161.2905</c:v>
                </c:pt>
                <c:pt idx="1">
                  <c:v>204133064516.12903</c:v>
                </c:pt>
                <c:pt idx="2">
                  <c:v>20413306451.612904</c:v>
                </c:pt>
                <c:pt idx="3">
                  <c:v>2041330645.1612906</c:v>
                </c:pt>
                <c:pt idx="4">
                  <c:v>204133064.51612905</c:v>
                </c:pt>
                <c:pt idx="5">
                  <c:v>20413306.451612905</c:v>
                </c:pt>
                <c:pt idx="6">
                  <c:v>2041330.6451612904</c:v>
                </c:pt>
                <c:pt idx="7">
                  <c:v>204133.06451612906</c:v>
                </c:pt>
                <c:pt idx="8">
                  <c:v>20413.306451612905</c:v>
                </c:pt>
                <c:pt idx="9">
                  <c:v>2041.3306451612907</c:v>
                </c:pt>
                <c:pt idx="10">
                  <c:v>204.13306451612905</c:v>
                </c:pt>
                <c:pt idx="11">
                  <c:v>20.413306451612907</c:v>
                </c:pt>
                <c:pt idx="12">
                  <c:v>2.0413306451612905</c:v>
                </c:pt>
              </c:numCache>
            </c:numRef>
          </c:yVal>
          <c:smooth val="1"/>
          <c:extLst>
            <c:ext xmlns:c16="http://schemas.microsoft.com/office/drawing/2014/chart" uri="{C3380CC4-5D6E-409C-BE32-E72D297353CC}">
              <c16:uniqueId val="{00000000-489C-4737-B3F6-393E04AA8C9A}"/>
            </c:ext>
          </c:extLst>
        </c:ser>
        <c:dLbls>
          <c:showLegendKey val="0"/>
          <c:showVal val="0"/>
          <c:showCatName val="0"/>
          <c:showSerName val="0"/>
          <c:showPercent val="0"/>
          <c:showBubbleSize val="0"/>
        </c:dLbls>
        <c:axId val="485807288"/>
        <c:axId val="485811552"/>
      </c:scatterChart>
      <c:valAx>
        <c:axId val="485807288"/>
        <c:scaling>
          <c:logBase val="10"/>
          <c:orientation val="minMax"/>
          <c:max val="1.0000000000000004E-6"/>
          <c:min val="1.000000000000001E-18"/>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85811552"/>
        <c:crosses val="autoZero"/>
        <c:crossBetween val="midCat"/>
        <c:majorUnit val="10"/>
      </c:valAx>
      <c:valAx>
        <c:axId val="485811552"/>
        <c:scaling>
          <c:logBase val="10"/>
          <c:orientation val="minMax"/>
          <c:max val="1000000000000"/>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E+0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858072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81885-D05D-414C-8601-525D7D456A5D}"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6B6B5-178F-8D44-B4F8-413161C6F40D}" type="slidenum">
              <a:rPr lang="en-US" smtClean="0"/>
              <a:t>‹#›</a:t>
            </a:fld>
            <a:endParaRPr lang="en-US"/>
          </a:p>
        </p:txBody>
      </p:sp>
    </p:spTree>
    <p:extLst>
      <p:ext uri="{BB962C8B-B14F-4D97-AF65-F5344CB8AC3E}">
        <p14:creationId xmlns:p14="http://schemas.microsoft.com/office/powerpoint/2010/main" val="105813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4</a:t>
            </a:fld>
            <a:endParaRPr lang="en-US"/>
          </a:p>
        </p:txBody>
      </p:sp>
    </p:spTree>
    <p:extLst>
      <p:ext uri="{BB962C8B-B14F-4D97-AF65-F5344CB8AC3E}">
        <p14:creationId xmlns:p14="http://schemas.microsoft.com/office/powerpoint/2010/main" val="362106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48</a:t>
            </a:fld>
            <a:endParaRPr lang="en-US"/>
          </a:p>
        </p:txBody>
      </p:sp>
    </p:spTree>
    <p:extLst>
      <p:ext uri="{BB962C8B-B14F-4D97-AF65-F5344CB8AC3E}">
        <p14:creationId xmlns:p14="http://schemas.microsoft.com/office/powerpoint/2010/main" val="314571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11</a:t>
            </a:fld>
            <a:endParaRPr lang="en-US"/>
          </a:p>
        </p:txBody>
      </p:sp>
    </p:spTree>
    <p:extLst>
      <p:ext uri="{BB962C8B-B14F-4D97-AF65-F5344CB8AC3E}">
        <p14:creationId xmlns:p14="http://schemas.microsoft.com/office/powerpoint/2010/main" val="49786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12</a:t>
            </a:fld>
            <a:endParaRPr lang="en-US"/>
          </a:p>
        </p:txBody>
      </p:sp>
    </p:spTree>
    <p:extLst>
      <p:ext uri="{BB962C8B-B14F-4D97-AF65-F5344CB8AC3E}">
        <p14:creationId xmlns:p14="http://schemas.microsoft.com/office/powerpoint/2010/main" val="47230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16</a:t>
            </a:fld>
            <a:endParaRPr lang="en-US"/>
          </a:p>
        </p:txBody>
      </p:sp>
    </p:spTree>
    <p:extLst>
      <p:ext uri="{BB962C8B-B14F-4D97-AF65-F5344CB8AC3E}">
        <p14:creationId xmlns:p14="http://schemas.microsoft.com/office/powerpoint/2010/main" val="343769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18</a:t>
            </a:fld>
            <a:endParaRPr lang="en-US"/>
          </a:p>
        </p:txBody>
      </p:sp>
    </p:spTree>
    <p:extLst>
      <p:ext uri="{BB962C8B-B14F-4D97-AF65-F5344CB8AC3E}">
        <p14:creationId xmlns:p14="http://schemas.microsoft.com/office/powerpoint/2010/main" val="164405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22</a:t>
            </a:fld>
            <a:endParaRPr lang="en-US"/>
          </a:p>
        </p:txBody>
      </p:sp>
    </p:spTree>
    <p:extLst>
      <p:ext uri="{BB962C8B-B14F-4D97-AF65-F5344CB8AC3E}">
        <p14:creationId xmlns:p14="http://schemas.microsoft.com/office/powerpoint/2010/main" val="2702032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29</a:t>
            </a:fld>
            <a:endParaRPr lang="en-US"/>
          </a:p>
        </p:txBody>
      </p:sp>
    </p:spTree>
    <p:extLst>
      <p:ext uri="{BB962C8B-B14F-4D97-AF65-F5344CB8AC3E}">
        <p14:creationId xmlns:p14="http://schemas.microsoft.com/office/powerpoint/2010/main" val="329399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6B6B5-178F-8D44-B4F8-413161C6F40D}" type="slidenum">
              <a:rPr lang="en-US" smtClean="0"/>
              <a:t>42</a:t>
            </a:fld>
            <a:endParaRPr lang="en-US"/>
          </a:p>
        </p:txBody>
      </p:sp>
    </p:spTree>
    <p:extLst>
      <p:ext uri="{BB962C8B-B14F-4D97-AF65-F5344CB8AC3E}">
        <p14:creationId xmlns:p14="http://schemas.microsoft.com/office/powerpoint/2010/main" val="130119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1163638"/>
            <a:ext cx="5588000" cy="3143250"/>
          </a:xfrm>
        </p:spPr>
      </p:sp>
      <p:sp>
        <p:nvSpPr>
          <p:cNvPr id="3" name="ノート プレースホルダー 2"/>
          <p:cNvSpPr>
            <a:spLocks noGrp="1"/>
          </p:cNvSpPr>
          <p:nvPr>
            <p:ph type="body" idx="1"/>
          </p:nvPr>
        </p:nvSpPr>
        <p:spPr/>
        <p:txBody>
          <a:bodyPr/>
          <a:lstStyle/>
          <a:p>
            <a:r>
              <a:rPr kumimoji="1" lang="en-US" altLang="ja-JP" dirty="0"/>
              <a:t>Photon is one of elementary particle and also mandatory for our life. Usually, we never recognize particle characteristics of light.</a:t>
            </a:r>
          </a:p>
          <a:p>
            <a:r>
              <a:rPr kumimoji="1" lang="en-US" altLang="ja-JP" dirty="0"/>
              <a:t>Main reason is one photon energy is so small and daily light includes Tera, Peta and </a:t>
            </a:r>
            <a:r>
              <a:rPr kumimoji="1" lang="en-US" altLang="ja-JP" dirty="0" err="1"/>
              <a:t>Exa</a:t>
            </a:r>
            <a:r>
              <a:rPr kumimoji="1" lang="en-US" altLang="ja-JP" dirty="0"/>
              <a:t> photons.  Such particle count is almost impossible, so we measure</a:t>
            </a:r>
          </a:p>
          <a:p>
            <a:r>
              <a:rPr kumimoji="1" lang="en-US" altLang="ja-JP" dirty="0"/>
              <a:t>light as analog signal. Single photon detection is not easy, but if 1 photon per second is possible to detect, it is 0.5aW power in blue light. It is the ultimate photosensitivity.</a:t>
            </a:r>
          </a:p>
        </p:txBody>
      </p:sp>
      <p:sp>
        <p:nvSpPr>
          <p:cNvPr id="4" name="スライド番号プレースホルダー 3"/>
          <p:cNvSpPr>
            <a:spLocks noGrp="1"/>
          </p:cNvSpPr>
          <p:nvPr>
            <p:ph type="sldNum" sz="quarter" idx="10"/>
          </p:nvPr>
        </p:nvSpPr>
        <p:spPr/>
        <p:txBody>
          <a:bodyPr/>
          <a:lstStyle/>
          <a:p>
            <a:fld id="{D28A4E0C-5621-459F-A622-043BEC0B9FDB}" type="slidenum">
              <a:rPr kumimoji="1" lang="ja-JP" altLang="en-US" smtClean="0"/>
              <a:t>45</a:t>
            </a:fld>
            <a:endParaRPr kumimoji="1" lang="ja-JP" altLang="en-US"/>
          </a:p>
        </p:txBody>
      </p:sp>
    </p:spTree>
    <p:extLst>
      <p:ext uri="{BB962C8B-B14F-4D97-AF65-F5344CB8AC3E}">
        <p14:creationId xmlns:p14="http://schemas.microsoft.com/office/powerpoint/2010/main" val="1213912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354F-2F07-E818-53BB-D49338D8CA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B65382-239E-DDD8-682A-38AAE9677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EC454-D326-31D8-709B-7113412B85E7}"/>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5" name="Footer Placeholder 4">
            <a:extLst>
              <a:ext uri="{FF2B5EF4-FFF2-40B4-BE49-F238E27FC236}">
                <a16:creationId xmlns:a16="http://schemas.microsoft.com/office/drawing/2014/main" id="{C8E88ACE-AF79-81E4-A245-F17917450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4ABA1-3EA2-BA74-1FE1-EB6A8EA22C8F}"/>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3669368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A2FC-EB17-2A0A-9108-56D5BCCD47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64D734-7996-FFD2-96F8-35C15E27F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B342A-4D66-AA92-AC3F-DA4C1C3826F2}"/>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5" name="Footer Placeholder 4">
            <a:extLst>
              <a:ext uri="{FF2B5EF4-FFF2-40B4-BE49-F238E27FC236}">
                <a16:creationId xmlns:a16="http://schemas.microsoft.com/office/drawing/2014/main" id="{F92D9F5A-714C-4426-C5D0-2CD29C065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CE220-6428-0373-05E7-FE58EE37ECA7}"/>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1366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55C20-755A-C38D-B975-5C549921A9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68ED64-3E18-6C37-6D43-A028BBD29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C2659-2D7A-B1C0-232E-2EAFDC9B7911}"/>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5" name="Footer Placeholder 4">
            <a:extLst>
              <a:ext uri="{FF2B5EF4-FFF2-40B4-BE49-F238E27FC236}">
                <a16:creationId xmlns:a16="http://schemas.microsoft.com/office/drawing/2014/main" id="{C165349D-4FA7-9012-E19A-9266D1D71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920C9-D7E4-DEDB-3FC9-5449DBE5228D}"/>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398995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71C6-A2F4-A89C-F460-FA5E52AE1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DF2B06-6E84-3EF5-64C0-D118C88891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061F5-ECB2-128A-7F17-F5926D8FA5B7}"/>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5" name="Footer Placeholder 4">
            <a:extLst>
              <a:ext uri="{FF2B5EF4-FFF2-40B4-BE49-F238E27FC236}">
                <a16:creationId xmlns:a16="http://schemas.microsoft.com/office/drawing/2014/main" id="{6FABB41D-DA53-2C83-2EB9-CE1386112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8B56E-1877-E5B7-6DA4-F336F94D28B4}"/>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72595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7655-FF0E-EAE9-FD00-A37A5A917A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BF0F52-A5ED-E658-ED8D-F4508DDE3A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B1EAA-8CD4-562D-6058-86B0682AC064}"/>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5" name="Footer Placeholder 4">
            <a:extLst>
              <a:ext uri="{FF2B5EF4-FFF2-40B4-BE49-F238E27FC236}">
                <a16:creationId xmlns:a16="http://schemas.microsoft.com/office/drawing/2014/main" id="{D8548247-6512-0AC5-2C9C-84E4D2D15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1036A-AAC8-9F70-E2A8-DFD920C139CA}"/>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29728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5DF2-8AA5-CF34-F4C0-B23D37E5B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E3B99-6D39-5FAB-0576-8CE0D0FAB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5F86DC-D019-2880-326F-46DE83B0DC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3BD7D-7E52-3595-3FCF-9F8BFD8D1E53}"/>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6" name="Footer Placeholder 5">
            <a:extLst>
              <a:ext uri="{FF2B5EF4-FFF2-40B4-BE49-F238E27FC236}">
                <a16:creationId xmlns:a16="http://schemas.microsoft.com/office/drawing/2014/main" id="{C72B2B39-4207-17E0-89A8-A46FE536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F8DD6-0517-CDD5-4AD0-8942F06807A6}"/>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284943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C620-AE73-D97B-1080-73DFD811EC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2B5C53-4B5E-80DB-859C-05B29D2557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20ABA-9BF5-1D28-52C1-F132B60312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6E134F-8FF9-4865-38DE-F05237DD3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489FE2-BCD3-A0D6-1BE4-AB218D3CE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CD67A4-7B97-BA91-25B1-1A3DBCBA571D}"/>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8" name="Footer Placeholder 7">
            <a:extLst>
              <a:ext uri="{FF2B5EF4-FFF2-40B4-BE49-F238E27FC236}">
                <a16:creationId xmlns:a16="http://schemas.microsoft.com/office/drawing/2014/main" id="{F24BD577-E159-DC15-C5AF-8202B85311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AB68B2-AA45-24D6-6D17-9596B2ACC95F}"/>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44868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28C-D685-7A6E-B32C-62BB275686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027544-2A8E-FD7F-DE93-C68504605780}"/>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4" name="Footer Placeholder 3">
            <a:extLst>
              <a:ext uri="{FF2B5EF4-FFF2-40B4-BE49-F238E27FC236}">
                <a16:creationId xmlns:a16="http://schemas.microsoft.com/office/drawing/2014/main" id="{4446419B-2B1B-D2E4-E591-C4087D67CA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D636F-4861-5038-1F8B-F144C9D59677}"/>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307335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30C800-C5BA-4352-A363-3A9C364B0AC1}"/>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3" name="Footer Placeholder 2">
            <a:extLst>
              <a:ext uri="{FF2B5EF4-FFF2-40B4-BE49-F238E27FC236}">
                <a16:creationId xmlns:a16="http://schemas.microsoft.com/office/drawing/2014/main" id="{4C651AD0-0FC2-90BE-7603-540877E9F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F0F84B-D2B1-5CB6-EEF0-1A5D8A8968D1}"/>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176276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BDE0-B5C6-AAF8-DF81-497A28429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38B914-BDD1-BACB-F7DA-1D0A3BC92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EB6A6-19F7-05DD-04FB-B66E522EE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26A67-2192-A702-50C8-EC5EA24D8C29}"/>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6" name="Footer Placeholder 5">
            <a:extLst>
              <a:ext uri="{FF2B5EF4-FFF2-40B4-BE49-F238E27FC236}">
                <a16:creationId xmlns:a16="http://schemas.microsoft.com/office/drawing/2014/main" id="{5138E764-522A-EC74-010F-8A3873DFD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BFCFC-F251-CFEE-2D71-2559B5DB78A6}"/>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339104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2500-8A78-CEC5-C6CA-17720D611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8E4DB4-733B-7D4D-AC11-3785C7B56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1D192F-B4EC-A304-3892-D995DEA5C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507690-14B1-7896-592D-79A35794B9D6}"/>
              </a:ext>
            </a:extLst>
          </p:cNvPr>
          <p:cNvSpPr>
            <a:spLocks noGrp="1"/>
          </p:cNvSpPr>
          <p:nvPr>
            <p:ph type="dt" sz="half" idx="10"/>
          </p:nvPr>
        </p:nvSpPr>
        <p:spPr/>
        <p:txBody>
          <a:bodyPr/>
          <a:lstStyle/>
          <a:p>
            <a:fld id="{B0B1146F-584C-2949-BD7D-78F1556BE281}" type="datetimeFigureOut">
              <a:rPr lang="en-US" smtClean="0"/>
              <a:t>4/14/24</a:t>
            </a:fld>
            <a:endParaRPr lang="en-US"/>
          </a:p>
        </p:txBody>
      </p:sp>
      <p:sp>
        <p:nvSpPr>
          <p:cNvPr id="6" name="Footer Placeholder 5">
            <a:extLst>
              <a:ext uri="{FF2B5EF4-FFF2-40B4-BE49-F238E27FC236}">
                <a16:creationId xmlns:a16="http://schemas.microsoft.com/office/drawing/2014/main" id="{E4C4E205-AC09-3968-F18D-7E334985E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E8CC4-05C6-1B69-1561-3C7EC817B767}"/>
              </a:ext>
            </a:extLst>
          </p:cNvPr>
          <p:cNvSpPr>
            <a:spLocks noGrp="1"/>
          </p:cNvSpPr>
          <p:nvPr>
            <p:ph type="sldNum" sz="quarter" idx="12"/>
          </p:nvPr>
        </p:nvSpPr>
        <p:spPr/>
        <p:txBody>
          <a:bodyPr/>
          <a:lstStyle/>
          <a:p>
            <a:fld id="{C0CB5721-8142-F743-ABC3-A11316A94012}" type="slidenum">
              <a:rPr lang="en-US" smtClean="0"/>
              <a:t>‹#›</a:t>
            </a:fld>
            <a:endParaRPr lang="en-US"/>
          </a:p>
        </p:txBody>
      </p:sp>
    </p:spTree>
    <p:extLst>
      <p:ext uri="{BB962C8B-B14F-4D97-AF65-F5344CB8AC3E}">
        <p14:creationId xmlns:p14="http://schemas.microsoft.com/office/powerpoint/2010/main" val="183404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F1F92B-AF30-E05F-007D-06D62BFBF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7FDEB-A866-8398-6CD2-8D99EFA969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37348-1107-3704-6ECD-C30611821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B1146F-584C-2949-BD7D-78F1556BE281}" type="datetimeFigureOut">
              <a:rPr lang="en-US" smtClean="0"/>
              <a:t>4/14/24</a:t>
            </a:fld>
            <a:endParaRPr lang="en-US"/>
          </a:p>
        </p:txBody>
      </p:sp>
      <p:sp>
        <p:nvSpPr>
          <p:cNvPr id="5" name="Footer Placeholder 4">
            <a:extLst>
              <a:ext uri="{FF2B5EF4-FFF2-40B4-BE49-F238E27FC236}">
                <a16:creationId xmlns:a16="http://schemas.microsoft.com/office/drawing/2014/main" id="{01567EAD-B1B7-0AC4-4FB8-2EEA7761F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F01056D-53C9-9A3E-484B-F6DC96FE0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CB5721-8142-F743-ABC3-A11316A94012}" type="slidenum">
              <a:rPr lang="en-US" smtClean="0"/>
              <a:t>‹#›</a:t>
            </a:fld>
            <a:endParaRPr lang="en-US"/>
          </a:p>
        </p:txBody>
      </p:sp>
      <p:pic>
        <p:nvPicPr>
          <p:cNvPr id="7" name="Picture 6">
            <a:extLst>
              <a:ext uri="{FF2B5EF4-FFF2-40B4-BE49-F238E27FC236}">
                <a16:creationId xmlns:a16="http://schemas.microsoft.com/office/drawing/2014/main" id="{38B8D267-CE2A-35D8-4566-44B37EBAA92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598070" y="6239415"/>
            <a:ext cx="1511459" cy="506920"/>
          </a:xfrm>
          <a:prstGeom prst="rect">
            <a:avLst/>
          </a:prstGeom>
        </p:spPr>
      </p:pic>
      <p:pic>
        <p:nvPicPr>
          <p:cNvPr id="8" name="Picture 7">
            <a:extLst>
              <a:ext uri="{FF2B5EF4-FFF2-40B4-BE49-F238E27FC236}">
                <a16:creationId xmlns:a16="http://schemas.microsoft.com/office/drawing/2014/main" id="{1A076B65-21A8-BB49-445D-E0C5B5925D99}"/>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94567" y="6082228"/>
            <a:ext cx="1037333" cy="620185"/>
          </a:xfrm>
          <a:prstGeom prst="rect">
            <a:avLst/>
          </a:prstGeom>
        </p:spPr>
      </p:pic>
    </p:spTree>
    <p:extLst>
      <p:ext uri="{BB962C8B-B14F-4D97-AF65-F5344CB8AC3E}">
        <p14:creationId xmlns:p14="http://schemas.microsoft.com/office/powerpoint/2010/main" val="32401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en.wikipedia.org/wiki/Quantum#cite_note-Planck1901-5" TargetMode="External"/><Relationship Id="rId7" Type="http://schemas.openxmlformats.org/officeDocument/2006/relationships/hyperlink" Target="https://en.wikipedia.org/wiki/Photons" TargetMode="External"/><Relationship Id="rId2" Type="http://schemas.openxmlformats.org/officeDocument/2006/relationships/hyperlink" Target="https://en.wikipedia.org/wiki/Max_Planck" TargetMode="External"/><Relationship Id="rId1" Type="http://schemas.openxmlformats.org/officeDocument/2006/relationships/slideLayout" Target="../slideLayouts/slideLayout2.xml"/><Relationship Id="rId6" Type="http://schemas.openxmlformats.org/officeDocument/2006/relationships/hyperlink" Target="https://en.wikipedia.org/wiki/Radiation" TargetMode="External"/><Relationship Id="rId11" Type="http://schemas.openxmlformats.org/officeDocument/2006/relationships/image" Target="../media/image14.jpeg"/><Relationship Id="rId5" Type="http://schemas.openxmlformats.org/officeDocument/2006/relationships/hyperlink" Target="https://en.wikipedia.org/wiki/Albert_Einstein" TargetMode="External"/><Relationship Id="rId10" Type="http://schemas.openxmlformats.org/officeDocument/2006/relationships/image" Target="../media/image13.jpeg"/><Relationship Id="rId4" Type="http://schemas.openxmlformats.org/officeDocument/2006/relationships/hyperlink" Target="https://en.wikipedia.org/wiki/Quantum#cite_note-6" TargetMode="External"/><Relationship Id="rId9" Type="http://schemas.openxmlformats.org/officeDocument/2006/relationships/hyperlink" Target="https://en.wikipedia.org/wiki/Physicis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Silicon-germanium#SiGe_transistors" TargetMode="External"/><Relationship Id="rId2" Type="http://schemas.openxmlformats.org/officeDocument/2006/relationships/hyperlink" Target="https://en.wikipedia.org/wiki/Transition_state_theory" TargetMode="External"/><Relationship Id="rId1" Type="http://schemas.openxmlformats.org/officeDocument/2006/relationships/slideLayout" Target="../slideLayouts/slideLayout2.xml"/><Relationship Id="rId4" Type="http://schemas.openxmlformats.org/officeDocument/2006/relationships/hyperlink" Target="https://en.wikipedia.org/wiki/Nanometr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ermofisher.com/uk/en/home/life-science/cell-analysis/cell-analysis-learning-center/molecular-probes-school-of-fluorescence/flow-cytometry-basic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ermofisher.com/uk/en/home/life-science/cell-analysis/cell-analysis-learning-center/molecular-probes-school-of-fluorescence/flow-cytometry-basic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thermofisher.com/uk/en/home/life-science/cell-analysis/cell-analysis-learning-center/molecular-probes-school-of-fluorescence/flow-cytometry-basic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5.jpg"/><Relationship Id="rId4" Type="http://schemas.openxmlformats.org/officeDocument/2006/relationships/image" Target="../media/image27.jpeg"/><Relationship Id="rId9"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www.google.com/webhp?hl=en&amp;sa=X&amp;ved=0ahUKEwiGuaao3fOEAxUCCDQIHTfGADgQPAgJ"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hyperlink" Target="https://doi.org/10.6028%2Fjres.107.009" TargetMode="External"/><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Metric_system" TargetMode="External"/><Relationship Id="rId2" Type="http://schemas.openxmlformats.org/officeDocument/2006/relationships/hyperlink" Target="https://www.google.com/search?client=firefox-b-1-d&amp;sca_esv=1e612c396070fea5&amp;sxsrf=ACQVn08Jhps14g4ZxmurLq-MalPPArF3sA:1710428029357&amp;q=watt-hour&amp;si=AKbGX_onJk-q0LQUYzV7-GRhpJ5D5So3fgYW3qeSnTkH30HgJ_Tw8mDDfHvM33FRJNsa6RKTJuIQsiQPgnvAf9Ls8pbggXbFkX30UE5Q50n4VAITxjctStY%3D&amp;expnd=1" TargetMode="External"/><Relationship Id="rId1" Type="http://schemas.openxmlformats.org/officeDocument/2006/relationships/slideLayout" Target="../slideLayouts/slideLayout2.xml"/><Relationship Id="rId4" Type="http://schemas.openxmlformats.org/officeDocument/2006/relationships/hyperlink" Target="https://en.wikipedia.org/wiki/System_of_measurement"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britannica.com/science/subatomic-particle" TargetMode="External"/><Relationship Id="rId7" Type="http://schemas.openxmlformats.org/officeDocument/2006/relationships/hyperlink" Target="https://www.britannica.com/science/electromagnetic-field" TargetMode="External"/><Relationship Id="rId2" Type="http://schemas.openxmlformats.org/officeDocument/2006/relationships/hyperlink" Target="https://www.britannica.com/science/speed-of-light" TargetMode="External"/><Relationship Id="rId1" Type="http://schemas.openxmlformats.org/officeDocument/2006/relationships/slideLayout" Target="../slideLayouts/slideLayout2.xml"/><Relationship Id="rId6" Type="http://schemas.openxmlformats.org/officeDocument/2006/relationships/hyperlink" Target="https://www.britannica.com/science/field-physics" TargetMode="External"/><Relationship Id="rId5" Type="http://schemas.openxmlformats.org/officeDocument/2006/relationships/hyperlink" Target="https://www.britannica.com/science/electric-charge" TargetMode="External"/><Relationship Id="rId4" Type="http://schemas.openxmlformats.org/officeDocument/2006/relationships/hyperlink" Target="https://www.britannica.com/science/bo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A79B-7A28-9B4A-359E-D7FB520B3905}"/>
              </a:ext>
            </a:extLst>
          </p:cNvPr>
          <p:cNvSpPr>
            <a:spLocks noGrp="1"/>
          </p:cNvSpPr>
          <p:nvPr>
            <p:ph type="ctrTitle"/>
          </p:nvPr>
        </p:nvSpPr>
        <p:spPr>
          <a:xfrm>
            <a:off x="493776" y="268686"/>
            <a:ext cx="6934200" cy="2176462"/>
          </a:xfrm>
        </p:spPr>
        <p:txBody>
          <a:bodyPr>
            <a:normAutofit/>
          </a:bodyPr>
          <a:lstStyle/>
          <a:p>
            <a:r>
              <a:rPr lang="en-US" sz="4800" dirty="0"/>
              <a:t>Cytometry 3.0: Are you ready for a new generation of Instruments?</a:t>
            </a:r>
          </a:p>
        </p:txBody>
      </p:sp>
      <p:sp>
        <p:nvSpPr>
          <p:cNvPr id="3" name="Subtitle 2">
            <a:extLst>
              <a:ext uri="{FF2B5EF4-FFF2-40B4-BE49-F238E27FC236}">
                <a16:creationId xmlns:a16="http://schemas.microsoft.com/office/drawing/2014/main" id="{752240C6-B082-CCB6-5885-7ECE7D53BD0C}"/>
              </a:ext>
            </a:extLst>
          </p:cNvPr>
          <p:cNvSpPr>
            <a:spLocks noGrp="1"/>
          </p:cNvSpPr>
          <p:nvPr>
            <p:ph type="subTitle" idx="1"/>
          </p:nvPr>
        </p:nvSpPr>
        <p:spPr>
          <a:xfrm>
            <a:off x="1346200" y="3162300"/>
            <a:ext cx="5765800" cy="1655762"/>
          </a:xfrm>
        </p:spPr>
        <p:txBody>
          <a:bodyPr>
            <a:normAutofit lnSpcReduction="10000"/>
          </a:bodyPr>
          <a:lstStyle/>
          <a:p>
            <a:r>
              <a:rPr lang="en-US" dirty="0"/>
              <a:t>J. Paul Robinson</a:t>
            </a:r>
          </a:p>
          <a:p>
            <a:r>
              <a:rPr lang="en-US" dirty="0"/>
              <a:t>Distinguished Professor of Cytometry</a:t>
            </a:r>
          </a:p>
          <a:p>
            <a:r>
              <a:rPr lang="en-US" dirty="0"/>
              <a:t>Professor of Biomedical Engineering</a:t>
            </a:r>
          </a:p>
          <a:p>
            <a:r>
              <a:rPr lang="en-US" dirty="0"/>
              <a:t>Purdue University</a:t>
            </a:r>
          </a:p>
        </p:txBody>
      </p:sp>
      <p:pic>
        <p:nvPicPr>
          <p:cNvPr id="5" name="Picture 4">
            <a:extLst>
              <a:ext uri="{FF2B5EF4-FFF2-40B4-BE49-F238E27FC236}">
                <a16:creationId xmlns:a16="http://schemas.microsoft.com/office/drawing/2014/main" id="{82733CBB-E7DD-470B-3529-B2D592D3AD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64241" y="1727996"/>
            <a:ext cx="5127759" cy="3987004"/>
          </a:xfrm>
          <a:prstGeom prst="rect">
            <a:avLst/>
          </a:prstGeom>
          <a:effectLst>
            <a:softEdge rad="307922"/>
          </a:effectLst>
        </p:spPr>
      </p:pic>
      <p:sp>
        <p:nvSpPr>
          <p:cNvPr id="8" name="TextBox 7">
            <a:extLst>
              <a:ext uri="{FF2B5EF4-FFF2-40B4-BE49-F238E27FC236}">
                <a16:creationId xmlns:a16="http://schemas.microsoft.com/office/drawing/2014/main" id="{9B515524-4615-E484-C455-43E62689B65A}"/>
              </a:ext>
            </a:extLst>
          </p:cNvPr>
          <p:cNvSpPr txBox="1"/>
          <p:nvPr/>
        </p:nvSpPr>
        <p:spPr>
          <a:xfrm>
            <a:off x="2493085" y="4866421"/>
            <a:ext cx="3424271" cy="400110"/>
          </a:xfrm>
          <a:prstGeom prst="rect">
            <a:avLst/>
          </a:prstGeom>
          <a:noFill/>
        </p:spPr>
        <p:txBody>
          <a:bodyPr wrap="none" rtlCol="0">
            <a:spAutoFit/>
          </a:bodyPr>
          <a:lstStyle/>
          <a:p>
            <a:r>
              <a:rPr lang="en-US" sz="2000" i="1" dirty="0">
                <a:solidFill>
                  <a:srgbClr val="0070C0"/>
                </a:solidFill>
              </a:rPr>
              <a:t>Home of the Purdue </a:t>
            </a:r>
            <a:r>
              <a:rPr lang="en-US" sz="2000" i="1" dirty="0" err="1">
                <a:solidFill>
                  <a:srgbClr val="0070C0"/>
                </a:solidFill>
              </a:rPr>
              <a:t>Listserve</a:t>
            </a:r>
            <a:endParaRPr lang="en-US" sz="2000" i="1" dirty="0">
              <a:solidFill>
                <a:srgbClr val="0070C0"/>
              </a:solidFill>
            </a:endParaRPr>
          </a:p>
        </p:txBody>
      </p:sp>
    </p:spTree>
    <p:extLst>
      <p:ext uri="{BB962C8B-B14F-4D97-AF65-F5344CB8AC3E}">
        <p14:creationId xmlns:p14="http://schemas.microsoft.com/office/powerpoint/2010/main" val="423320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2E07-7A5F-ABD1-2D89-41E52BB4E6B8}"/>
              </a:ext>
            </a:extLst>
          </p:cNvPr>
          <p:cNvSpPr>
            <a:spLocks noGrp="1"/>
          </p:cNvSpPr>
          <p:nvPr>
            <p:ph type="title"/>
          </p:nvPr>
        </p:nvSpPr>
        <p:spPr>
          <a:xfrm>
            <a:off x="298346" y="98171"/>
            <a:ext cx="10515600" cy="929735"/>
          </a:xfrm>
        </p:spPr>
        <p:txBody>
          <a:bodyPr/>
          <a:lstStyle/>
          <a:p>
            <a:r>
              <a:rPr lang="en-US" dirty="0"/>
              <a:t>Quantum and Photon</a:t>
            </a:r>
          </a:p>
        </p:txBody>
      </p:sp>
      <p:sp>
        <p:nvSpPr>
          <p:cNvPr id="3" name="Content Placeholder 2">
            <a:extLst>
              <a:ext uri="{FF2B5EF4-FFF2-40B4-BE49-F238E27FC236}">
                <a16:creationId xmlns:a16="http://schemas.microsoft.com/office/drawing/2014/main" id="{05E4CAB3-9394-963F-F9BA-CA8B78285E6B}"/>
              </a:ext>
            </a:extLst>
          </p:cNvPr>
          <p:cNvSpPr>
            <a:spLocks noGrp="1"/>
          </p:cNvSpPr>
          <p:nvPr>
            <p:ph idx="1"/>
          </p:nvPr>
        </p:nvSpPr>
        <p:spPr>
          <a:xfrm>
            <a:off x="173362" y="923735"/>
            <a:ext cx="6973519" cy="2696271"/>
          </a:xfrm>
        </p:spPr>
        <p:txBody>
          <a:bodyPr>
            <a:normAutofit/>
          </a:bodyPr>
          <a:lstStyle/>
          <a:p>
            <a:r>
              <a:rPr lang="en-US" sz="2000" dirty="0"/>
              <a:t>In 1901, </a:t>
            </a:r>
            <a:r>
              <a:rPr lang="en-US" sz="2000" dirty="0">
                <a:hlinkClick r:id="rId2" tooltip="Max Planck"/>
              </a:rPr>
              <a:t>Max Planck</a:t>
            </a:r>
            <a:r>
              <a:rPr lang="en-US" sz="2000" dirty="0"/>
              <a:t> used </a:t>
            </a:r>
            <a:r>
              <a:rPr lang="en-US" sz="2000" i="1" dirty="0"/>
              <a:t>quanta</a:t>
            </a:r>
            <a:r>
              <a:rPr lang="en-US" sz="2000" dirty="0"/>
              <a:t> to mean "quanta of matter and electricity",</a:t>
            </a:r>
            <a:r>
              <a:rPr lang="en-US" sz="2000" baseline="30000" dirty="0">
                <a:hlinkClick r:id="rId3"/>
              </a:rPr>
              <a:t>[5]</a:t>
            </a:r>
            <a:r>
              <a:rPr lang="en-US" sz="2000" dirty="0"/>
              <a:t> gas, and heat.</a:t>
            </a:r>
            <a:r>
              <a:rPr lang="en-US" sz="2000" baseline="30000" dirty="0">
                <a:hlinkClick r:id="rId4"/>
              </a:rPr>
              <a:t>[6]</a:t>
            </a:r>
            <a:r>
              <a:rPr lang="en-US" sz="2000" dirty="0"/>
              <a:t> In 1905, in response to Planck's work and the experimental work of Lenard (who explained his results by using the term </a:t>
            </a:r>
            <a:r>
              <a:rPr lang="en-US" sz="2000" i="1" dirty="0"/>
              <a:t>quanta of electricity</a:t>
            </a:r>
            <a:r>
              <a:rPr lang="en-US" sz="2000" dirty="0"/>
              <a:t>), </a:t>
            </a:r>
            <a:r>
              <a:rPr lang="en-US" sz="2000" dirty="0">
                <a:hlinkClick r:id="rId5" tooltip="Albert Einstein"/>
              </a:rPr>
              <a:t>Albert Einstein</a:t>
            </a:r>
            <a:r>
              <a:rPr lang="en-US" sz="2000" dirty="0"/>
              <a:t> suggested that </a:t>
            </a:r>
            <a:r>
              <a:rPr lang="en-US" sz="2000" dirty="0">
                <a:hlinkClick r:id="rId6" tooltip="Radiation"/>
              </a:rPr>
              <a:t>radiation</a:t>
            </a:r>
            <a:r>
              <a:rPr lang="en-US" sz="2000" dirty="0"/>
              <a:t> existed in spatially localized packets which he called </a:t>
            </a:r>
            <a:r>
              <a:rPr lang="en-US" sz="2000" dirty="0">
                <a:hlinkClick r:id="rId7" tooltip="Photons"/>
              </a:rPr>
              <a:t>"quanta of light"</a:t>
            </a:r>
            <a:r>
              <a:rPr lang="en-US" sz="2000" dirty="0"/>
              <a:t> </a:t>
            </a:r>
          </a:p>
        </p:txBody>
      </p:sp>
      <p:pic>
        <p:nvPicPr>
          <p:cNvPr id="1026" name="Picture 2">
            <a:extLst>
              <a:ext uri="{FF2B5EF4-FFF2-40B4-BE49-F238E27FC236}">
                <a16:creationId xmlns:a16="http://schemas.microsoft.com/office/drawing/2014/main" id="{AA6D466C-C1F7-7AC2-C893-ECC84D81713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15200" y="365125"/>
            <a:ext cx="2181400" cy="306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88AF12-4E2E-0B1C-D434-8B73F06C68F1}"/>
              </a:ext>
            </a:extLst>
          </p:cNvPr>
          <p:cNvSpPr txBox="1"/>
          <p:nvPr/>
        </p:nvSpPr>
        <p:spPr>
          <a:xfrm>
            <a:off x="1565754" y="6443869"/>
            <a:ext cx="5486374" cy="276999"/>
          </a:xfrm>
          <a:prstGeom prst="rect">
            <a:avLst/>
          </a:prstGeom>
          <a:noFill/>
        </p:spPr>
        <p:txBody>
          <a:bodyPr wrap="none" rtlCol="0">
            <a:spAutoFit/>
          </a:bodyPr>
          <a:lstStyle/>
          <a:p>
            <a:r>
              <a:rPr lang="en-US" sz="1200" dirty="0"/>
              <a:t>German </a:t>
            </a:r>
            <a:r>
              <a:rPr lang="en-US" sz="1200" dirty="0">
                <a:hlinkClick r:id="rId9" tooltip="Physicist"/>
              </a:rPr>
              <a:t>Physicist</a:t>
            </a:r>
            <a:r>
              <a:rPr lang="en-US" sz="1200" dirty="0"/>
              <a:t> and 1918 Nobel Prize for Physics recipient </a:t>
            </a:r>
            <a:r>
              <a:rPr lang="en-US" sz="1200" dirty="0">
                <a:hlinkClick r:id="rId2" tooltip="Max Planck"/>
              </a:rPr>
              <a:t>Max Planck</a:t>
            </a:r>
            <a:r>
              <a:rPr lang="en-US" sz="1200" dirty="0"/>
              <a:t> (1858–1947)</a:t>
            </a:r>
          </a:p>
        </p:txBody>
      </p:sp>
      <p:pic>
        <p:nvPicPr>
          <p:cNvPr id="1028" name="Picture 4">
            <a:extLst>
              <a:ext uri="{FF2B5EF4-FFF2-40B4-BE49-F238E27FC236}">
                <a16:creationId xmlns:a16="http://schemas.microsoft.com/office/drawing/2014/main" id="{9A543973-6D3D-9D6D-582D-CA142A5CF2A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398000" y="365125"/>
            <a:ext cx="2332362" cy="306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4A7965-99B5-8577-963D-323C19F9D34C}"/>
              </a:ext>
            </a:extLst>
          </p:cNvPr>
          <p:cNvSpPr txBox="1"/>
          <p:nvPr/>
        </p:nvSpPr>
        <p:spPr>
          <a:xfrm>
            <a:off x="10102484" y="3513303"/>
            <a:ext cx="923394" cy="369332"/>
          </a:xfrm>
          <a:prstGeom prst="rect">
            <a:avLst/>
          </a:prstGeom>
          <a:noFill/>
        </p:spPr>
        <p:txBody>
          <a:bodyPr wrap="none" rtlCol="0">
            <a:spAutoFit/>
          </a:bodyPr>
          <a:lstStyle/>
          <a:p>
            <a:r>
              <a:rPr lang="en-US" dirty="0"/>
              <a:t>Einstein</a:t>
            </a:r>
          </a:p>
        </p:txBody>
      </p:sp>
      <p:sp>
        <p:nvSpPr>
          <p:cNvPr id="7" name="TextBox 6">
            <a:extLst>
              <a:ext uri="{FF2B5EF4-FFF2-40B4-BE49-F238E27FC236}">
                <a16:creationId xmlns:a16="http://schemas.microsoft.com/office/drawing/2014/main" id="{F4EEB445-E0D5-8734-E180-C53519CF3C1A}"/>
              </a:ext>
            </a:extLst>
          </p:cNvPr>
          <p:cNvSpPr txBox="1"/>
          <p:nvPr/>
        </p:nvSpPr>
        <p:spPr>
          <a:xfrm>
            <a:off x="8188281" y="3513303"/>
            <a:ext cx="790601" cy="369332"/>
          </a:xfrm>
          <a:prstGeom prst="rect">
            <a:avLst/>
          </a:prstGeom>
          <a:noFill/>
        </p:spPr>
        <p:txBody>
          <a:bodyPr wrap="none" rtlCol="0">
            <a:spAutoFit/>
          </a:bodyPr>
          <a:lstStyle/>
          <a:p>
            <a:r>
              <a:rPr lang="en-US" dirty="0"/>
              <a:t>Planck</a:t>
            </a:r>
          </a:p>
        </p:txBody>
      </p:sp>
      <p:grpSp>
        <p:nvGrpSpPr>
          <p:cNvPr id="13" name="Group 12">
            <a:extLst>
              <a:ext uri="{FF2B5EF4-FFF2-40B4-BE49-F238E27FC236}">
                <a16:creationId xmlns:a16="http://schemas.microsoft.com/office/drawing/2014/main" id="{BDDF3C26-25FE-A2F4-308C-F9F85808C60B}"/>
              </a:ext>
            </a:extLst>
          </p:cNvPr>
          <p:cNvGrpSpPr/>
          <p:nvPr/>
        </p:nvGrpSpPr>
        <p:grpSpPr>
          <a:xfrm>
            <a:off x="204247" y="2807971"/>
            <a:ext cx="11862346" cy="3827014"/>
            <a:chOff x="204247" y="2807971"/>
            <a:chExt cx="11862346" cy="3827014"/>
          </a:xfrm>
        </p:grpSpPr>
        <p:grpSp>
          <p:nvGrpSpPr>
            <p:cNvPr id="12" name="Group 11">
              <a:extLst>
                <a:ext uri="{FF2B5EF4-FFF2-40B4-BE49-F238E27FC236}">
                  <a16:creationId xmlns:a16="http://schemas.microsoft.com/office/drawing/2014/main" id="{16BC9709-D1BF-EF4A-1B57-6D4F7627F803}"/>
                </a:ext>
              </a:extLst>
            </p:cNvPr>
            <p:cNvGrpSpPr/>
            <p:nvPr/>
          </p:nvGrpSpPr>
          <p:grpSpPr>
            <a:xfrm>
              <a:off x="7456983" y="3882635"/>
              <a:ext cx="4609610" cy="2752350"/>
              <a:chOff x="7456983" y="3882635"/>
              <a:chExt cx="4609610" cy="2752350"/>
            </a:xfrm>
          </p:grpSpPr>
          <p:sp>
            <p:nvSpPr>
              <p:cNvPr id="8" name="TextBox 7">
                <a:extLst>
                  <a:ext uri="{FF2B5EF4-FFF2-40B4-BE49-F238E27FC236}">
                    <a16:creationId xmlns:a16="http://schemas.microsoft.com/office/drawing/2014/main" id="{1671740B-B63F-1442-1B1F-5C4461B16204}"/>
                  </a:ext>
                </a:extLst>
              </p:cNvPr>
              <p:cNvSpPr txBox="1"/>
              <p:nvPr/>
            </p:nvSpPr>
            <p:spPr>
              <a:xfrm>
                <a:off x="9583675" y="4126968"/>
                <a:ext cx="2482918" cy="461665"/>
              </a:xfrm>
              <a:prstGeom prst="rect">
                <a:avLst/>
              </a:prstGeom>
              <a:noFill/>
            </p:spPr>
            <p:txBody>
              <a:bodyPr wrap="square" rtlCol="0">
                <a:spAutoFit/>
              </a:bodyPr>
              <a:lstStyle/>
              <a:p>
                <a:r>
                  <a:rPr lang="en-US" sz="1200" b="1" dirty="0"/>
                  <a:t>G. N.</a:t>
                </a:r>
                <a:r>
                  <a:rPr lang="en-US" sz="1200" dirty="0"/>
                  <a:t> </a:t>
                </a:r>
                <a:r>
                  <a:rPr lang="en-US" sz="1200" b="1" dirty="0"/>
                  <a:t>Lewis</a:t>
                </a:r>
                <a:r>
                  <a:rPr lang="en-US" sz="1200" dirty="0"/>
                  <a:t> (1875-1946) proposed the term “photon” in 1926</a:t>
                </a:r>
              </a:p>
            </p:txBody>
          </p:sp>
          <p:pic>
            <p:nvPicPr>
              <p:cNvPr id="1030" name="Picture 6" descr="Portrait Of Gilbert N. Lewis by Bettmann">
                <a:extLst>
                  <a:ext uri="{FF2B5EF4-FFF2-40B4-BE49-F238E27FC236}">
                    <a16:creationId xmlns:a16="http://schemas.microsoft.com/office/drawing/2014/main" id="{0E4CF7D9-ECBA-C964-6259-3A0986FD6ED4}"/>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56983" y="3882635"/>
                <a:ext cx="2021576" cy="2752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3A4911EA-8D1F-D17D-7D7C-A83FF0729436}"/>
                </a:ext>
              </a:extLst>
            </p:cNvPr>
            <p:cNvGrpSpPr/>
            <p:nvPr/>
          </p:nvGrpSpPr>
          <p:grpSpPr>
            <a:xfrm>
              <a:off x="204247" y="2807971"/>
              <a:ext cx="7110953" cy="3416424"/>
              <a:chOff x="204247" y="2807971"/>
              <a:chExt cx="7110953" cy="3416424"/>
            </a:xfrm>
          </p:grpSpPr>
          <p:sp>
            <p:nvSpPr>
              <p:cNvPr id="5" name="TextBox 4">
                <a:extLst>
                  <a:ext uri="{FF2B5EF4-FFF2-40B4-BE49-F238E27FC236}">
                    <a16:creationId xmlns:a16="http://schemas.microsoft.com/office/drawing/2014/main" id="{1BB9515E-FA5D-11A8-441F-50F69A9B28CE}"/>
                  </a:ext>
                </a:extLst>
              </p:cNvPr>
              <p:cNvSpPr txBox="1"/>
              <p:nvPr/>
            </p:nvSpPr>
            <p:spPr>
              <a:xfrm>
                <a:off x="6004135" y="5855063"/>
                <a:ext cx="1311065" cy="369332"/>
              </a:xfrm>
              <a:prstGeom prst="rect">
                <a:avLst/>
              </a:prstGeom>
              <a:noFill/>
            </p:spPr>
            <p:txBody>
              <a:bodyPr wrap="none" rtlCol="0">
                <a:spAutoFit/>
              </a:bodyPr>
              <a:lstStyle/>
              <a:p>
                <a:r>
                  <a:rPr lang="en-US" dirty="0">
                    <a:solidFill>
                      <a:srgbClr val="0070C0"/>
                    </a:solidFill>
                  </a:rPr>
                  <a:t>Thanks Wiki</a:t>
                </a:r>
              </a:p>
            </p:txBody>
          </p:sp>
          <p:sp>
            <p:nvSpPr>
              <p:cNvPr id="9" name="TextBox 8">
                <a:extLst>
                  <a:ext uri="{FF2B5EF4-FFF2-40B4-BE49-F238E27FC236}">
                    <a16:creationId xmlns:a16="http://schemas.microsoft.com/office/drawing/2014/main" id="{AECBED20-4AE6-CAED-8A10-16BEC90208E0}"/>
                  </a:ext>
                </a:extLst>
              </p:cNvPr>
              <p:cNvSpPr txBox="1"/>
              <p:nvPr/>
            </p:nvSpPr>
            <p:spPr>
              <a:xfrm>
                <a:off x="204247" y="2807971"/>
                <a:ext cx="6908525" cy="2862322"/>
              </a:xfrm>
              <a:prstGeom prst="rect">
                <a:avLst/>
              </a:prstGeom>
              <a:noFill/>
            </p:spPr>
            <p:txBody>
              <a:bodyPr wrap="square" rtlCol="0">
                <a:spAutoFit/>
              </a:bodyPr>
              <a:lstStyle/>
              <a:p>
                <a:r>
                  <a:rPr lang="en-US" b="1" dirty="0"/>
                  <a:t>“I therefore take the liberty of proposing for this hypothetical new atom, which is not light but plays an essential part in every process of radiation, </a:t>
                </a:r>
                <a:r>
                  <a:rPr lang="en-US" b="1" dirty="0">
                    <a:solidFill>
                      <a:srgbClr val="FF0000"/>
                    </a:solidFill>
                  </a:rPr>
                  <a:t>the name photon.” </a:t>
                </a:r>
                <a:r>
                  <a:rPr lang="en-US" sz="1400" dirty="0"/>
                  <a:t>In that sense, his concept differed from Einstein’s 1905 quantum theory of light, but “photon” came to be used to describe what Einstein originally termed “light quantum” </a:t>
                </a:r>
              </a:p>
              <a:p>
                <a:endParaRPr lang="en-US" sz="1400" dirty="0"/>
              </a:p>
              <a:p>
                <a:r>
                  <a:rPr lang="en-US" sz="1400" dirty="0"/>
                  <a:t>Lewis had a record 35 nominations to the Nobel Committee over his lifetime (despite 2 of his students winning Nobel prizes)</a:t>
                </a:r>
              </a:p>
              <a:p>
                <a:endParaRPr lang="en-US" sz="1400" dirty="0"/>
              </a:p>
              <a:p>
                <a:r>
                  <a:rPr lang="en-US" sz="1400" dirty="0"/>
                  <a:t>The term </a:t>
                </a:r>
                <a:r>
                  <a:rPr lang="en-US" sz="1400" i="1" dirty="0"/>
                  <a:t>photon</a:t>
                </a:r>
                <a:r>
                  <a:rPr lang="en-US" sz="1400" dirty="0"/>
                  <a:t> (from Greek </a:t>
                </a:r>
                <a:r>
                  <a:rPr lang="en-US" sz="1400" i="1" dirty="0" err="1"/>
                  <a:t>phōs</a:t>
                </a:r>
                <a:r>
                  <a:rPr lang="en-US" sz="1400" dirty="0"/>
                  <a:t>, </a:t>
                </a:r>
                <a:r>
                  <a:rPr lang="en-US" sz="1400" i="1" dirty="0" err="1"/>
                  <a:t>phōtos</a:t>
                </a:r>
                <a:r>
                  <a:rPr lang="en-US" sz="1400" dirty="0"/>
                  <a:t>, “light”), however, was not used until 1926. The energy of a photon depends on radiation frequency;</a:t>
                </a:r>
              </a:p>
              <a:p>
                <a:endParaRPr lang="en-US" sz="1400" dirty="0"/>
              </a:p>
            </p:txBody>
          </p:sp>
          <p:sp>
            <p:nvSpPr>
              <p:cNvPr id="10" name="TextBox 9">
                <a:extLst>
                  <a:ext uri="{FF2B5EF4-FFF2-40B4-BE49-F238E27FC236}">
                    <a16:creationId xmlns:a16="http://schemas.microsoft.com/office/drawing/2014/main" id="{355B593C-056E-BBFA-4C6E-7E2B73B2E521}"/>
                  </a:ext>
                </a:extLst>
              </p:cNvPr>
              <p:cNvSpPr txBox="1"/>
              <p:nvPr/>
            </p:nvSpPr>
            <p:spPr>
              <a:xfrm>
                <a:off x="3196585" y="5388319"/>
                <a:ext cx="3855543" cy="523220"/>
              </a:xfrm>
              <a:prstGeom prst="rect">
                <a:avLst/>
              </a:prstGeom>
              <a:noFill/>
            </p:spPr>
            <p:txBody>
              <a:bodyPr wrap="none" rtlCol="0">
                <a:spAutoFit/>
              </a:bodyPr>
              <a:lstStyle/>
              <a:p>
                <a:r>
                  <a:rPr lang="en-US" sz="1400" i="1" dirty="0">
                    <a:solidFill>
                      <a:srgbClr val="0070C0"/>
                    </a:solidFill>
                    <a:effectLst/>
                    <a:latin typeface="Helvetica" pitchFamily="2" charset="0"/>
                  </a:rPr>
                  <a:t>Letters to the Editor; Conservation of Photons.</a:t>
                </a:r>
              </a:p>
              <a:p>
                <a:r>
                  <a:rPr lang="en-US" sz="1400" i="1" dirty="0">
                    <a:solidFill>
                      <a:srgbClr val="0070C0"/>
                    </a:solidFill>
                  </a:rPr>
                  <a:t>Nature, 118, P 874, 1926</a:t>
                </a:r>
              </a:p>
            </p:txBody>
          </p:sp>
        </p:grpSp>
      </p:grpSp>
      <p:sp>
        <p:nvSpPr>
          <p:cNvPr id="14" name="Film">
            <a:extLst>
              <a:ext uri="{FF2B5EF4-FFF2-40B4-BE49-F238E27FC236}">
                <a16:creationId xmlns:a16="http://schemas.microsoft.com/office/drawing/2014/main" id="{C51BB3C4-7C68-A411-6F2C-E0E3EFAA2972}"/>
              </a:ext>
            </a:extLst>
          </p:cNvPr>
          <p:cNvSpPr>
            <a:spLocks noEditPoints="1" noChangeArrowheads="1"/>
          </p:cNvSpPr>
          <p:nvPr/>
        </p:nvSpPr>
        <p:spPr bwMode="auto">
          <a:xfrm>
            <a:off x="10309403" y="6348768"/>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9473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6B7FE5-A287-CC8A-182E-5D999DB75E3E}"/>
              </a:ext>
            </a:extLst>
          </p:cNvPr>
          <p:cNvSpPr>
            <a:spLocks noGrp="1"/>
          </p:cNvSpPr>
          <p:nvPr>
            <p:ph idx="1"/>
          </p:nvPr>
        </p:nvSpPr>
        <p:spPr>
          <a:xfrm>
            <a:off x="602209" y="783772"/>
            <a:ext cx="11205298" cy="2161309"/>
          </a:xfrm>
        </p:spPr>
        <p:txBody>
          <a:bodyPr>
            <a:normAutofit/>
          </a:bodyPr>
          <a:lstStyle/>
          <a:p>
            <a:r>
              <a:rPr lang="en-US" sz="3200" dirty="0">
                <a:solidFill>
                  <a:srgbClr val="FF0000"/>
                </a:solidFill>
              </a:rPr>
              <a:t>Quantum computing </a:t>
            </a:r>
            <a:r>
              <a:rPr lang="en-US" sz="3200" dirty="0"/>
              <a:t>is </a:t>
            </a:r>
            <a:r>
              <a:rPr lang="en-US" sz="3200" b="1" dirty="0"/>
              <a:t>a rapidly-emerging technology that harnesses the laws of quantum mechanics to solve problems too complex for classical computers</a:t>
            </a:r>
            <a:r>
              <a:rPr lang="en-US" sz="3200" dirty="0"/>
              <a:t>.</a:t>
            </a:r>
          </a:p>
        </p:txBody>
      </p:sp>
      <p:sp>
        <p:nvSpPr>
          <p:cNvPr id="4" name="TextBox 3">
            <a:extLst>
              <a:ext uri="{FF2B5EF4-FFF2-40B4-BE49-F238E27FC236}">
                <a16:creationId xmlns:a16="http://schemas.microsoft.com/office/drawing/2014/main" id="{6A8B3361-201C-663A-D9F6-45226F408DD5}"/>
              </a:ext>
            </a:extLst>
          </p:cNvPr>
          <p:cNvSpPr txBox="1"/>
          <p:nvPr/>
        </p:nvSpPr>
        <p:spPr>
          <a:xfrm>
            <a:off x="10823807" y="3121223"/>
            <a:ext cx="1110369" cy="307777"/>
          </a:xfrm>
          <a:prstGeom prst="rect">
            <a:avLst/>
          </a:prstGeom>
          <a:noFill/>
        </p:spPr>
        <p:txBody>
          <a:bodyPr wrap="none" rtlCol="0">
            <a:spAutoFit/>
          </a:bodyPr>
          <a:lstStyle/>
          <a:p>
            <a:r>
              <a:rPr lang="en-US" sz="1400" dirty="0">
                <a:solidFill>
                  <a:srgbClr val="0070C0"/>
                </a:solidFill>
              </a:rPr>
              <a:t>Thanks Wiki</a:t>
            </a:r>
          </a:p>
        </p:txBody>
      </p:sp>
      <p:sp>
        <p:nvSpPr>
          <p:cNvPr id="2" name="TextBox 1">
            <a:extLst>
              <a:ext uri="{FF2B5EF4-FFF2-40B4-BE49-F238E27FC236}">
                <a16:creationId xmlns:a16="http://schemas.microsoft.com/office/drawing/2014/main" id="{46F183BE-2972-9AFC-B753-0C1D85AE87ED}"/>
              </a:ext>
            </a:extLst>
          </p:cNvPr>
          <p:cNvSpPr txBox="1"/>
          <p:nvPr/>
        </p:nvSpPr>
        <p:spPr>
          <a:xfrm>
            <a:off x="1515093" y="3682087"/>
            <a:ext cx="8100294" cy="461665"/>
          </a:xfrm>
          <a:prstGeom prst="rect">
            <a:avLst/>
          </a:prstGeom>
          <a:noFill/>
        </p:spPr>
        <p:txBody>
          <a:bodyPr wrap="none" rtlCol="0">
            <a:spAutoFit/>
          </a:bodyPr>
          <a:lstStyle/>
          <a:p>
            <a:r>
              <a:rPr lang="en-US" sz="2400" dirty="0"/>
              <a:t>What does it mean “</a:t>
            </a:r>
            <a:r>
              <a:rPr lang="en-US" sz="2400" b="1" dirty="0">
                <a:solidFill>
                  <a:srgbClr val="FF0000"/>
                </a:solidFill>
              </a:rPr>
              <a:t>too complex for classical computers</a:t>
            </a:r>
            <a:r>
              <a:rPr lang="en-US" sz="2400" b="1" dirty="0"/>
              <a:t>”</a:t>
            </a:r>
            <a:endParaRPr lang="en-US" sz="2400" dirty="0"/>
          </a:p>
        </p:txBody>
      </p:sp>
      <p:sp>
        <p:nvSpPr>
          <p:cNvPr id="6" name="Film">
            <a:extLst>
              <a:ext uri="{FF2B5EF4-FFF2-40B4-BE49-F238E27FC236}">
                <a16:creationId xmlns:a16="http://schemas.microsoft.com/office/drawing/2014/main" id="{CB7DA28B-2EAD-DFBD-1C5D-32BB85BFE3AE}"/>
              </a:ext>
            </a:extLst>
          </p:cNvPr>
          <p:cNvSpPr>
            <a:spLocks noEditPoints="1" noChangeArrowheads="1"/>
          </p:cNvSpPr>
          <p:nvPr/>
        </p:nvSpPr>
        <p:spPr bwMode="auto">
          <a:xfrm>
            <a:off x="10309403" y="6359654"/>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87804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F41B-A59D-5CE9-E9B3-2D78062D0282}"/>
              </a:ext>
            </a:extLst>
          </p:cNvPr>
          <p:cNvSpPr>
            <a:spLocks noGrp="1"/>
          </p:cNvSpPr>
          <p:nvPr>
            <p:ph type="title"/>
          </p:nvPr>
        </p:nvSpPr>
        <p:spPr>
          <a:xfrm>
            <a:off x="1312981" y="-48357"/>
            <a:ext cx="10515600" cy="885736"/>
          </a:xfrm>
        </p:spPr>
        <p:txBody>
          <a:bodyPr>
            <a:normAutofit/>
          </a:bodyPr>
          <a:lstStyle/>
          <a:p>
            <a:r>
              <a:rPr lang="en-US" sz="3600" dirty="0"/>
              <a:t>Quantum Computer Hardware is New Technology </a:t>
            </a:r>
          </a:p>
        </p:txBody>
      </p:sp>
      <p:pic>
        <p:nvPicPr>
          <p:cNvPr id="5" name="Content Placeholder 4">
            <a:extLst>
              <a:ext uri="{FF2B5EF4-FFF2-40B4-BE49-F238E27FC236}">
                <a16:creationId xmlns:a16="http://schemas.microsoft.com/office/drawing/2014/main" id="{26DCE248-05A6-4C0F-C1FA-73A34447B017}"/>
              </a:ext>
            </a:extLst>
          </p:cNvPr>
          <p:cNvPicPr>
            <a:picLocks noGrp="1" noChangeAspect="1"/>
          </p:cNvPicPr>
          <p:nvPr>
            <p:ph idx="1"/>
          </p:nvPr>
        </p:nvPicPr>
        <p:blipFill>
          <a:blip r:embed="rId3"/>
          <a:stretch>
            <a:fillRect/>
          </a:stretch>
        </p:blipFill>
        <p:spPr>
          <a:xfrm>
            <a:off x="265636" y="1011062"/>
            <a:ext cx="6090264" cy="4747364"/>
          </a:xfrm>
        </p:spPr>
      </p:pic>
      <p:sp>
        <p:nvSpPr>
          <p:cNvPr id="6" name="TextBox 5">
            <a:extLst>
              <a:ext uri="{FF2B5EF4-FFF2-40B4-BE49-F238E27FC236}">
                <a16:creationId xmlns:a16="http://schemas.microsoft.com/office/drawing/2014/main" id="{39358EAE-E459-28EF-9D5E-AB8612FA37AA}"/>
              </a:ext>
            </a:extLst>
          </p:cNvPr>
          <p:cNvSpPr txBox="1"/>
          <p:nvPr/>
        </p:nvSpPr>
        <p:spPr>
          <a:xfrm>
            <a:off x="265636" y="5846938"/>
            <a:ext cx="3074881" cy="261610"/>
          </a:xfrm>
          <a:prstGeom prst="rect">
            <a:avLst/>
          </a:prstGeom>
          <a:noFill/>
        </p:spPr>
        <p:txBody>
          <a:bodyPr wrap="none" rtlCol="0">
            <a:spAutoFit/>
          </a:bodyPr>
          <a:lstStyle/>
          <a:p>
            <a:r>
              <a:rPr lang="en-US" sz="1100" i="1" dirty="0">
                <a:solidFill>
                  <a:srgbClr val="0070C0"/>
                </a:solidFill>
              </a:rPr>
              <a:t>https://</a:t>
            </a:r>
            <a:r>
              <a:rPr lang="en-US" sz="1100" i="1" dirty="0" err="1">
                <a:solidFill>
                  <a:srgbClr val="0070C0"/>
                </a:solidFill>
              </a:rPr>
              <a:t>www.livescience.com</a:t>
            </a:r>
            <a:r>
              <a:rPr lang="en-US" sz="1100" i="1" dirty="0">
                <a:solidFill>
                  <a:srgbClr val="0070C0"/>
                </a:solidFill>
              </a:rPr>
              <a:t>/quantum-computing</a:t>
            </a:r>
          </a:p>
        </p:txBody>
      </p:sp>
      <p:pic>
        <p:nvPicPr>
          <p:cNvPr id="3" name="Content Placeholder 6">
            <a:extLst>
              <a:ext uri="{FF2B5EF4-FFF2-40B4-BE49-F238E27FC236}">
                <a16:creationId xmlns:a16="http://schemas.microsoft.com/office/drawing/2014/main" id="{65DA10AD-545D-DF04-750F-A04EFC1CAB95}"/>
              </a:ext>
            </a:extLst>
          </p:cNvPr>
          <p:cNvPicPr>
            <a:picLocks noChangeAspect="1"/>
          </p:cNvPicPr>
          <p:nvPr/>
        </p:nvPicPr>
        <p:blipFill>
          <a:blip r:embed="rId4"/>
          <a:stretch>
            <a:fillRect/>
          </a:stretch>
        </p:blipFill>
        <p:spPr>
          <a:xfrm>
            <a:off x="6570781" y="966702"/>
            <a:ext cx="5516641" cy="3667928"/>
          </a:xfrm>
          <a:prstGeom prst="rect">
            <a:avLst/>
          </a:prstGeom>
        </p:spPr>
      </p:pic>
      <p:sp>
        <p:nvSpPr>
          <p:cNvPr id="7" name="TextBox 6">
            <a:extLst>
              <a:ext uri="{FF2B5EF4-FFF2-40B4-BE49-F238E27FC236}">
                <a16:creationId xmlns:a16="http://schemas.microsoft.com/office/drawing/2014/main" id="{473EC3F6-4D0A-D651-ED26-C01EE06988FF}"/>
              </a:ext>
            </a:extLst>
          </p:cNvPr>
          <p:cNvSpPr txBox="1"/>
          <p:nvPr/>
        </p:nvSpPr>
        <p:spPr>
          <a:xfrm>
            <a:off x="7733306" y="4655216"/>
            <a:ext cx="4208268" cy="307777"/>
          </a:xfrm>
          <a:prstGeom prst="rect">
            <a:avLst/>
          </a:prstGeom>
          <a:noFill/>
        </p:spPr>
        <p:txBody>
          <a:bodyPr wrap="none" rtlCol="0">
            <a:spAutoFit/>
          </a:bodyPr>
          <a:lstStyle/>
          <a:p>
            <a:r>
              <a:rPr lang="en-US" sz="1400" dirty="0">
                <a:solidFill>
                  <a:srgbClr val="0070C0"/>
                </a:solidFill>
              </a:rPr>
              <a:t>https://</a:t>
            </a:r>
            <a:r>
              <a:rPr lang="en-US" sz="1400" dirty="0" err="1">
                <a:solidFill>
                  <a:srgbClr val="0070C0"/>
                </a:solidFill>
              </a:rPr>
              <a:t>www.nature.com</a:t>
            </a:r>
            <a:r>
              <a:rPr lang="en-US" sz="1400" dirty="0">
                <a:solidFill>
                  <a:srgbClr val="0070C0"/>
                </a:solidFill>
              </a:rPr>
              <a:t>/articles/d41586-019-02936-3</a:t>
            </a:r>
          </a:p>
        </p:txBody>
      </p:sp>
      <p:sp>
        <p:nvSpPr>
          <p:cNvPr id="9" name="TextBox 8">
            <a:extLst>
              <a:ext uri="{FF2B5EF4-FFF2-40B4-BE49-F238E27FC236}">
                <a16:creationId xmlns:a16="http://schemas.microsoft.com/office/drawing/2014/main" id="{FA46A63B-1500-B71C-8E78-98D8EF9EF9F8}"/>
              </a:ext>
            </a:extLst>
          </p:cNvPr>
          <p:cNvSpPr txBox="1"/>
          <p:nvPr/>
        </p:nvSpPr>
        <p:spPr>
          <a:xfrm>
            <a:off x="3628395" y="5779012"/>
            <a:ext cx="5424590" cy="923330"/>
          </a:xfrm>
          <a:prstGeom prst="rect">
            <a:avLst/>
          </a:prstGeom>
          <a:noFill/>
        </p:spPr>
        <p:txBody>
          <a:bodyPr wrap="square" rtlCol="0">
            <a:spAutoFit/>
          </a:bodyPr>
          <a:lstStyle/>
          <a:p>
            <a:r>
              <a:rPr lang="en-US" dirty="0"/>
              <a:t>A cryostat used to cool Google quantum computing hardware.</a:t>
            </a:r>
          </a:p>
          <a:p>
            <a:r>
              <a:rPr lang="en-US" dirty="0"/>
              <a:t>Credit: Erik Lucero</a:t>
            </a:r>
          </a:p>
        </p:txBody>
      </p:sp>
      <p:sp>
        <p:nvSpPr>
          <p:cNvPr id="4" name="TextBox 3">
            <a:extLst>
              <a:ext uri="{FF2B5EF4-FFF2-40B4-BE49-F238E27FC236}">
                <a16:creationId xmlns:a16="http://schemas.microsoft.com/office/drawing/2014/main" id="{865136C9-E73E-7DD8-1C4F-5BCFAC304B35}"/>
              </a:ext>
            </a:extLst>
          </p:cNvPr>
          <p:cNvSpPr txBox="1"/>
          <p:nvPr/>
        </p:nvSpPr>
        <p:spPr>
          <a:xfrm>
            <a:off x="1070899" y="2515758"/>
            <a:ext cx="10050202" cy="1323439"/>
          </a:xfrm>
          <a:prstGeom prst="rect">
            <a:avLst/>
          </a:prstGeom>
          <a:solidFill>
            <a:schemeClr val="bg1"/>
          </a:solidFill>
        </p:spPr>
        <p:txBody>
          <a:bodyPr wrap="square" rtlCol="0">
            <a:spAutoFit/>
          </a:bodyPr>
          <a:lstStyle/>
          <a:p>
            <a:r>
              <a:rPr lang="en-US" sz="4000" dirty="0"/>
              <a:t>To move to a new generation of computing</a:t>
            </a:r>
          </a:p>
          <a:p>
            <a:r>
              <a:rPr lang="en-US" sz="4000" dirty="0"/>
              <a:t>you need a new generation of hardware</a:t>
            </a:r>
          </a:p>
        </p:txBody>
      </p:sp>
      <p:sp>
        <p:nvSpPr>
          <p:cNvPr id="10" name="Film">
            <a:extLst>
              <a:ext uri="{FF2B5EF4-FFF2-40B4-BE49-F238E27FC236}">
                <a16:creationId xmlns:a16="http://schemas.microsoft.com/office/drawing/2014/main" id="{9C357141-7BFF-D3CA-FBB3-E0D4EA38DD93}"/>
              </a:ext>
            </a:extLst>
          </p:cNvPr>
          <p:cNvSpPr>
            <a:spLocks noEditPoints="1" noChangeArrowheads="1"/>
          </p:cNvSpPr>
          <p:nvPr/>
        </p:nvSpPr>
        <p:spPr bwMode="auto">
          <a:xfrm>
            <a:off x="10461803" y="641408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4964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3" presetClass="exit" presetSubtype="10" fill="hold" nodeType="withEffect">
                                  <p:stCondLst>
                                    <p:cond delay="0"/>
                                  </p:stCondLst>
                                  <p:childTnLst>
                                    <p:animEffect transition="out" filter="blinds(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5FC2-A3B9-2151-090A-EF650EA6F7EF}"/>
              </a:ext>
            </a:extLst>
          </p:cNvPr>
          <p:cNvSpPr>
            <a:spLocks noGrp="1"/>
          </p:cNvSpPr>
          <p:nvPr>
            <p:ph type="title"/>
          </p:nvPr>
        </p:nvSpPr>
        <p:spPr>
          <a:xfrm>
            <a:off x="587680" y="-55715"/>
            <a:ext cx="11800562" cy="1325563"/>
          </a:xfrm>
        </p:spPr>
        <p:txBody>
          <a:bodyPr/>
          <a:lstStyle/>
          <a:p>
            <a:r>
              <a:rPr lang="en-US" dirty="0"/>
              <a:t>ARTICLES PUBLISHED RECENTLY ON THIS TOPIC</a:t>
            </a:r>
          </a:p>
        </p:txBody>
      </p:sp>
      <p:sp>
        <p:nvSpPr>
          <p:cNvPr id="3" name="Content Placeholder 2">
            <a:extLst>
              <a:ext uri="{FF2B5EF4-FFF2-40B4-BE49-F238E27FC236}">
                <a16:creationId xmlns:a16="http://schemas.microsoft.com/office/drawing/2014/main" id="{5A908C02-9219-D75A-68B9-65983C2BA9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0B1B6B-995F-B98C-DE35-00F87090B41F}"/>
              </a:ext>
            </a:extLst>
          </p:cNvPr>
          <p:cNvPicPr>
            <a:picLocks noChangeAspect="1"/>
          </p:cNvPicPr>
          <p:nvPr/>
        </p:nvPicPr>
        <p:blipFill>
          <a:blip r:embed="rId2"/>
          <a:stretch>
            <a:fillRect/>
          </a:stretch>
        </p:blipFill>
        <p:spPr>
          <a:xfrm>
            <a:off x="1108072" y="926926"/>
            <a:ext cx="9551016" cy="5805814"/>
          </a:xfrm>
          <a:prstGeom prst="rect">
            <a:avLst/>
          </a:prstGeom>
        </p:spPr>
      </p:pic>
    </p:spTree>
    <p:extLst>
      <p:ext uri="{BB962C8B-B14F-4D97-AF65-F5344CB8AC3E}">
        <p14:creationId xmlns:p14="http://schemas.microsoft.com/office/powerpoint/2010/main" val="262050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6709-90AF-C15F-9AE4-615FD8CDD046}"/>
              </a:ext>
            </a:extLst>
          </p:cNvPr>
          <p:cNvSpPr>
            <a:spLocks noGrp="1"/>
          </p:cNvSpPr>
          <p:nvPr>
            <p:ph type="title"/>
          </p:nvPr>
        </p:nvSpPr>
        <p:spPr>
          <a:xfrm>
            <a:off x="1822703" y="-29949"/>
            <a:ext cx="9966251" cy="953423"/>
          </a:xfrm>
        </p:spPr>
        <p:txBody>
          <a:bodyPr>
            <a:normAutofit/>
          </a:bodyPr>
          <a:lstStyle/>
          <a:p>
            <a:r>
              <a:rPr lang="en-US" sz="4000" dirty="0"/>
              <a:t>Some facts about light…(</a:t>
            </a:r>
            <a:r>
              <a:rPr lang="en-US" sz="4000" dirty="0">
                <a:solidFill>
                  <a:srgbClr val="FF0000"/>
                </a:solidFill>
              </a:rPr>
              <a:t>photons</a:t>
            </a:r>
            <a:r>
              <a:rPr lang="en-US" sz="4000" dirty="0"/>
              <a:t>)</a:t>
            </a:r>
          </a:p>
        </p:txBody>
      </p:sp>
      <p:sp>
        <p:nvSpPr>
          <p:cNvPr id="3" name="Content Placeholder 2">
            <a:extLst>
              <a:ext uri="{FF2B5EF4-FFF2-40B4-BE49-F238E27FC236}">
                <a16:creationId xmlns:a16="http://schemas.microsoft.com/office/drawing/2014/main" id="{6B3DF042-75D2-9795-46DC-EB0749229151}"/>
              </a:ext>
            </a:extLst>
          </p:cNvPr>
          <p:cNvSpPr>
            <a:spLocks noGrp="1"/>
          </p:cNvSpPr>
          <p:nvPr>
            <p:ph idx="1"/>
          </p:nvPr>
        </p:nvSpPr>
        <p:spPr>
          <a:xfrm>
            <a:off x="838200" y="919848"/>
            <a:ext cx="10515600" cy="4223652"/>
          </a:xfrm>
        </p:spPr>
        <p:txBody>
          <a:bodyPr>
            <a:normAutofit/>
          </a:bodyPr>
          <a:lstStyle/>
          <a:p>
            <a:pPr marL="0" indent="0">
              <a:buNone/>
            </a:pPr>
            <a:r>
              <a:rPr lang="en-US" dirty="0"/>
              <a:t>Light travels </a:t>
            </a:r>
            <a:r>
              <a:rPr lang="en-US" b="1" dirty="0"/>
              <a:t>186,282 </a:t>
            </a:r>
            <a:r>
              <a:rPr lang="en-US" dirty="0"/>
              <a:t>miles per second</a:t>
            </a:r>
          </a:p>
          <a:p>
            <a:pPr marL="0" indent="0">
              <a:buNone/>
            </a:pPr>
            <a:r>
              <a:rPr lang="en-US" dirty="0"/>
              <a:t>Light travels </a:t>
            </a:r>
            <a:r>
              <a:rPr lang="en-US" b="1" dirty="0"/>
              <a:t>186.282 </a:t>
            </a:r>
            <a:r>
              <a:rPr lang="en-US" dirty="0"/>
              <a:t>miles per </a:t>
            </a:r>
            <a:r>
              <a:rPr lang="en-US" dirty="0" err="1"/>
              <a:t>ms</a:t>
            </a:r>
            <a:endParaRPr lang="en-US" dirty="0"/>
          </a:p>
          <a:p>
            <a:pPr marL="0" indent="0">
              <a:buNone/>
            </a:pPr>
            <a:r>
              <a:rPr lang="en-US" dirty="0"/>
              <a:t>Light travels </a:t>
            </a:r>
            <a:r>
              <a:rPr lang="en-US" b="1" dirty="0"/>
              <a:t>0.186282 </a:t>
            </a:r>
            <a:r>
              <a:rPr lang="en-US" dirty="0"/>
              <a:t>miles per </a:t>
            </a:r>
            <a:r>
              <a:rPr lang="el-GR" dirty="0"/>
              <a:t>μ</a:t>
            </a:r>
            <a:r>
              <a:rPr lang="en-US" dirty="0"/>
              <a:t>s or 299.792458 m (300 m)</a:t>
            </a: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p:txBody>
      </p:sp>
      <p:sp>
        <p:nvSpPr>
          <p:cNvPr id="5" name="Film">
            <a:extLst>
              <a:ext uri="{FF2B5EF4-FFF2-40B4-BE49-F238E27FC236}">
                <a16:creationId xmlns:a16="http://schemas.microsoft.com/office/drawing/2014/main" id="{0C227D2D-6167-301F-0718-7E334D791365}"/>
              </a:ext>
            </a:extLst>
          </p:cNvPr>
          <p:cNvSpPr>
            <a:spLocks noEditPoints="1" noChangeArrowheads="1"/>
          </p:cNvSpPr>
          <p:nvPr/>
        </p:nvSpPr>
        <p:spPr bwMode="auto">
          <a:xfrm>
            <a:off x="10309403" y="637054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5187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5DD2-271A-29AD-FDF8-9CB3EE302C86}"/>
              </a:ext>
            </a:extLst>
          </p:cNvPr>
          <p:cNvSpPr>
            <a:spLocks noGrp="1"/>
          </p:cNvSpPr>
          <p:nvPr>
            <p:ph type="title"/>
          </p:nvPr>
        </p:nvSpPr>
        <p:spPr>
          <a:xfrm>
            <a:off x="838200" y="365125"/>
            <a:ext cx="8305800" cy="434975"/>
          </a:xfrm>
        </p:spPr>
        <p:txBody>
          <a:bodyPr>
            <a:normAutofit fontScale="90000"/>
          </a:bodyPr>
          <a:lstStyle/>
          <a:p>
            <a:endParaRPr lang="en-US" dirty="0"/>
          </a:p>
        </p:txBody>
      </p:sp>
      <p:sp>
        <p:nvSpPr>
          <p:cNvPr id="4" name="TextBox 3">
            <a:extLst>
              <a:ext uri="{FF2B5EF4-FFF2-40B4-BE49-F238E27FC236}">
                <a16:creationId xmlns:a16="http://schemas.microsoft.com/office/drawing/2014/main" id="{9CE0F2A8-79E7-CBBC-E727-28FB15CB7570}"/>
              </a:ext>
            </a:extLst>
          </p:cNvPr>
          <p:cNvSpPr txBox="1"/>
          <p:nvPr/>
        </p:nvSpPr>
        <p:spPr>
          <a:xfrm>
            <a:off x="342901" y="970987"/>
            <a:ext cx="11849099" cy="4401205"/>
          </a:xfrm>
          <a:prstGeom prst="rect">
            <a:avLst/>
          </a:prstGeom>
          <a:noFill/>
        </p:spPr>
        <p:txBody>
          <a:bodyPr wrap="square" rtlCol="0">
            <a:spAutoFit/>
          </a:bodyPr>
          <a:lstStyle/>
          <a:p>
            <a:r>
              <a:rPr lang="en-US" sz="2800" b="1" dirty="0">
                <a:solidFill>
                  <a:srgbClr val="FF0000"/>
                </a:solidFill>
              </a:rPr>
              <a:t>1 cm corresponds to a light travel time of 49 </a:t>
            </a:r>
            <a:r>
              <a:rPr lang="en-US" sz="2800" b="1" dirty="0" err="1">
                <a:solidFill>
                  <a:srgbClr val="FF0000"/>
                </a:solidFill>
              </a:rPr>
              <a:t>ps</a:t>
            </a:r>
            <a:endParaRPr lang="en-US" sz="2800" b="1" dirty="0">
              <a:solidFill>
                <a:srgbClr val="FF0000"/>
              </a:solidFill>
            </a:endParaRPr>
          </a:p>
          <a:p>
            <a:r>
              <a:rPr lang="en-US" sz="2800" b="1" dirty="0">
                <a:solidFill>
                  <a:srgbClr val="FF0000"/>
                </a:solidFill>
              </a:rPr>
              <a:t>10 cm takes about 490 </a:t>
            </a:r>
            <a:r>
              <a:rPr lang="en-US" sz="2800" b="1" dirty="0" err="1">
                <a:solidFill>
                  <a:srgbClr val="FF0000"/>
                </a:solidFill>
              </a:rPr>
              <a:t>ps</a:t>
            </a:r>
            <a:endParaRPr lang="en-US" sz="2800" b="1" dirty="0">
              <a:solidFill>
                <a:srgbClr val="FF0000"/>
              </a:solidFill>
            </a:endParaRPr>
          </a:p>
          <a:p>
            <a:r>
              <a:rPr lang="en-US" sz="2800" b="1" dirty="0">
                <a:solidFill>
                  <a:srgbClr val="FF0000"/>
                </a:solidFill>
              </a:rPr>
              <a:t>20-30 cm (about how long a photon takes to get to the sensor in most flow cytometers about 1.0-1.5 ns</a:t>
            </a:r>
          </a:p>
          <a:p>
            <a:endParaRPr lang="en-US" sz="2800" b="1" dirty="0">
              <a:solidFill>
                <a:srgbClr val="FF0000"/>
              </a:solidFill>
            </a:endParaRPr>
          </a:p>
          <a:p>
            <a:r>
              <a:rPr lang="en-US" sz="2800" b="1" dirty="0">
                <a:solidFill>
                  <a:srgbClr val="FF0000"/>
                </a:solidFill>
              </a:rPr>
              <a:t>Micro  10</a:t>
            </a:r>
            <a:r>
              <a:rPr lang="en-US" sz="2800" b="1" baseline="30000" dirty="0">
                <a:solidFill>
                  <a:srgbClr val="FF0000"/>
                </a:solidFill>
              </a:rPr>
              <a:t>-6       </a:t>
            </a:r>
            <a:r>
              <a:rPr lang="en-US" sz="2000" dirty="0"/>
              <a:t>The time needed to execute one machine cycle by a 1960s minicomputer</a:t>
            </a:r>
            <a:endParaRPr lang="en-US" sz="2800" b="1" dirty="0">
              <a:solidFill>
                <a:srgbClr val="FF0000"/>
              </a:solidFill>
            </a:endParaRPr>
          </a:p>
          <a:p>
            <a:r>
              <a:rPr lang="en-US" sz="2800" b="1" dirty="0">
                <a:solidFill>
                  <a:srgbClr val="FF0000"/>
                </a:solidFill>
              </a:rPr>
              <a:t>Nano   10</a:t>
            </a:r>
            <a:r>
              <a:rPr lang="en-US" sz="2800" b="1" baseline="30000" dirty="0">
                <a:solidFill>
                  <a:srgbClr val="FF0000"/>
                </a:solidFill>
              </a:rPr>
              <a:t>-9      </a:t>
            </a:r>
            <a:r>
              <a:rPr lang="en-US" sz="2000" dirty="0"/>
              <a:t>The time needed to execute one machine cycle by a 1 GHz microprocessor</a:t>
            </a:r>
            <a:endParaRPr lang="en-US" sz="2000" b="1" baseline="30000" dirty="0">
              <a:solidFill>
                <a:srgbClr val="FF0000"/>
              </a:solidFill>
            </a:endParaRPr>
          </a:p>
          <a:p>
            <a:r>
              <a:rPr lang="en-US" sz="2800" b="1" dirty="0">
                <a:solidFill>
                  <a:srgbClr val="FF0000"/>
                </a:solidFill>
              </a:rPr>
              <a:t>Pico     10</a:t>
            </a:r>
            <a:r>
              <a:rPr lang="en-US" sz="2800" b="1" baseline="30000" dirty="0">
                <a:solidFill>
                  <a:srgbClr val="FF0000"/>
                </a:solidFill>
              </a:rPr>
              <a:t>-12    </a:t>
            </a:r>
            <a:r>
              <a:rPr lang="en-US" sz="2000" dirty="0"/>
              <a:t>The lifetime of a </a:t>
            </a:r>
            <a:r>
              <a:rPr lang="en-US" sz="2000" dirty="0">
                <a:hlinkClick r:id="rId2" tooltip="Transition state theory"/>
              </a:rPr>
              <a:t>transition state</a:t>
            </a:r>
            <a:r>
              <a:rPr lang="en-US" sz="2000" dirty="0"/>
              <a:t> one machine cycle by IBM </a:t>
            </a:r>
            <a:r>
              <a:rPr lang="en-US" sz="2000" dirty="0">
                <a:hlinkClick r:id="rId3" tooltip="Silicon-germanium"/>
              </a:rPr>
              <a:t>silicon-germanium transistor</a:t>
            </a:r>
            <a:endParaRPr lang="en-US" sz="2000" b="1" dirty="0">
              <a:solidFill>
                <a:srgbClr val="FF0000"/>
              </a:solidFill>
            </a:endParaRPr>
          </a:p>
          <a:p>
            <a:r>
              <a:rPr lang="en-US" sz="2800" b="1" dirty="0" err="1">
                <a:solidFill>
                  <a:srgbClr val="FF0000"/>
                </a:solidFill>
              </a:rPr>
              <a:t>Femto</a:t>
            </a:r>
            <a:r>
              <a:rPr lang="en-US" sz="2800" b="1" dirty="0">
                <a:solidFill>
                  <a:srgbClr val="FF0000"/>
                </a:solidFill>
              </a:rPr>
              <a:t> 10</a:t>
            </a:r>
            <a:r>
              <a:rPr lang="en-US" sz="2800" b="1" baseline="30000" dirty="0">
                <a:solidFill>
                  <a:srgbClr val="FF0000"/>
                </a:solidFill>
              </a:rPr>
              <a:t>-15    </a:t>
            </a:r>
            <a:r>
              <a:rPr lang="en-US" sz="2000" dirty="0"/>
              <a:t>The cycle time for ultraviolet light with a wavelength of 300 </a:t>
            </a:r>
            <a:r>
              <a:rPr lang="en-US" sz="2000" dirty="0">
                <a:hlinkClick r:id="rId4"/>
              </a:rPr>
              <a:t>nanometres</a:t>
            </a:r>
            <a:endParaRPr lang="en-US" sz="2800" b="1" dirty="0">
              <a:solidFill>
                <a:srgbClr val="FF0000"/>
              </a:solidFill>
            </a:endParaRPr>
          </a:p>
          <a:p>
            <a:r>
              <a:rPr lang="en-US" sz="2800" b="1" dirty="0" err="1">
                <a:solidFill>
                  <a:srgbClr val="FF0000"/>
                </a:solidFill>
              </a:rPr>
              <a:t>Atto</a:t>
            </a:r>
            <a:r>
              <a:rPr lang="en-US" sz="2800" b="1" dirty="0">
                <a:solidFill>
                  <a:srgbClr val="FF0000"/>
                </a:solidFill>
              </a:rPr>
              <a:t>     10</a:t>
            </a:r>
            <a:r>
              <a:rPr lang="en-US" sz="2800" b="1" baseline="30000" dirty="0">
                <a:solidFill>
                  <a:srgbClr val="FF0000"/>
                </a:solidFill>
              </a:rPr>
              <a:t>-18    </a:t>
            </a:r>
            <a:r>
              <a:rPr lang="en-US" sz="2000" dirty="0"/>
              <a:t>The best timing control of laser pulses</a:t>
            </a:r>
            <a:endParaRPr lang="en-US" sz="2800" b="1" baseline="30000" dirty="0">
              <a:solidFill>
                <a:srgbClr val="FF0000"/>
              </a:solidFill>
            </a:endParaRPr>
          </a:p>
        </p:txBody>
      </p:sp>
      <p:sp>
        <p:nvSpPr>
          <p:cNvPr id="5" name="Rectangle 4">
            <a:extLst>
              <a:ext uri="{FF2B5EF4-FFF2-40B4-BE49-F238E27FC236}">
                <a16:creationId xmlns:a16="http://schemas.microsoft.com/office/drawing/2014/main" id="{76746870-F5A6-5B04-5930-02D86F03F328}"/>
              </a:ext>
            </a:extLst>
          </p:cNvPr>
          <p:cNvSpPr/>
          <p:nvPr/>
        </p:nvSpPr>
        <p:spPr>
          <a:xfrm>
            <a:off x="76200" y="3004457"/>
            <a:ext cx="11952514" cy="2677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ilm">
            <a:extLst>
              <a:ext uri="{FF2B5EF4-FFF2-40B4-BE49-F238E27FC236}">
                <a16:creationId xmlns:a16="http://schemas.microsoft.com/office/drawing/2014/main" id="{6AF9D2F4-3460-5365-A424-5AED1D5E39FA}"/>
              </a:ext>
            </a:extLst>
          </p:cNvPr>
          <p:cNvSpPr>
            <a:spLocks noEditPoints="1" noChangeArrowheads="1"/>
          </p:cNvSpPr>
          <p:nvPr/>
        </p:nvSpPr>
        <p:spPr bwMode="auto">
          <a:xfrm>
            <a:off x="10418260" y="637054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3" name="TextBox 2">
            <a:extLst>
              <a:ext uri="{FF2B5EF4-FFF2-40B4-BE49-F238E27FC236}">
                <a16:creationId xmlns:a16="http://schemas.microsoft.com/office/drawing/2014/main" id="{A8E216F3-6875-F968-FA3D-DF4ED1E52084}"/>
              </a:ext>
            </a:extLst>
          </p:cNvPr>
          <p:cNvSpPr txBox="1"/>
          <p:nvPr/>
        </p:nvSpPr>
        <p:spPr>
          <a:xfrm>
            <a:off x="4453247" y="62226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4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C6FF8-C554-5D3B-AEF6-18276FED0E98}"/>
              </a:ext>
            </a:extLst>
          </p:cNvPr>
          <p:cNvSpPr>
            <a:spLocks noGrp="1"/>
          </p:cNvSpPr>
          <p:nvPr>
            <p:ph type="title"/>
          </p:nvPr>
        </p:nvSpPr>
        <p:spPr/>
        <p:txBody>
          <a:bodyPr/>
          <a:lstStyle/>
          <a:p>
            <a:r>
              <a:rPr lang="en-US" dirty="0"/>
              <a:t>Picosecond…..</a:t>
            </a:r>
          </a:p>
        </p:txBody>
      </p:sp>
      <p:sp>
        <p:nvSpPr>
          <p:cNvPr id="3" name="Content Placeholder 2">
            <a:extLst>
              <a:ext uri="{FF2B5EF4-FFF2-40B4-BE49-F238E27FC236}">
                <a16:creationId xmlns:a16="http://schemas.microsoft.com/office/drawing/2014/main" id="{7B43F539-A730-36FC-E3C0-8A0E750F0748}"/>
              </a:ext>
            </a:extLst>
          </p:cNvPr>
          <p:cNvSpPr>
            <a:spLocks noGrp="1"/>
          </p:cNvSpPr>
          <p:nvPr>
            <p:ph idx="1"/>
          </p:nvPr>
        </p:nvSpPr>
        <p:spPr>
          <a:xfrm>
            <a:off x="1828800" y="1690688"/>
            <a:ext cx="8924544" cy="1198816"/>
          </a:xfrm>
        </p:spPr>
        <p:txBody>
          <a:bodyPr>
            <a:normAutofit fontScale="92500" lnSpcReduction="20000"/>
          </a:bodyPr>
          <a:lstStyle/>
          <a:p>
            <a:r>
              <a:rPr lang="en-US" dirty="0"/>
              <a:t>1,000,000,000,000 </a:t>
            </a:r>
            <a:r>
              <a:rPr lang="en-US" dirty="0" err="1"/>
              <a:t>ps</a:t>
            </a:r>
            <a:r>
              <a:rPr lang="en-US" dirty="0"/>
              <a:t> in a second</a:t>
            </a:r>
          </a:p>
          <a:p>
            <a:r>
              <a:rPr lang="en-US" dirty="0"/>
              <a:t>1 thousand billion seconds is approximately 31,690 years</a:t>
            </a:r>
          </a:p>
          <a:p>
            <a:r>
              <a:rPr lang="en-US" dirty="0"/>
              <a:t>There are only 31,536,000 seconds in one year</a:t>
            </a:r>
          </a:p>
          <a:p>
            <a:endParaRPr lang="en-US" dirty="0"/>
          </a:p>
        </p:txBody>
      </p:sp>
      <p:sp>
        <p:nvSpPr>
          <p:cNvPr id="5" name="TextBox 4">
            <a:extLst>
              <a:ext uri="{FF2B5EF4-FFF2-40B4-BE49-F238E27FC236}">
                <a16:creationId xmlns:a16="http://schemas.microsoft.com/office/drawing/2014/main" id="{87BCC2D6-4112-8D1F-4E7B-7906B81832EB}"/>
              </a:ext>
            </a:extLst>
          </p:cNvPr>
          <p:cNvSpPr txBox="1"/>
          <p:nvPr/>
        </p:nvSpPr>
        <p:spPr>
          <a:xfrm>
            <a:off x="838200" y="3429000"/>
            <a:ext cx="3384260" cy="646331"/>
          </a:xfrm>
          <a:prstGeom prst="rect">
            <a:avLst/>
          </a:prstGeom>
          <a:noFill/>
        </p:spPr>
        <p:txBody>
          <a:bodyPr wrap="none" rtlCol="0">
            <a:spAutoFit/>
          </a:bodyPr>
          <a:lstStyle/>
          <a:p>
            <a:r>
              <a:rPr lang="en-US" sz="3600" dirty="0"/>
              <a:t>Nanosecond…..</a:t>
            </a:r>
          </a:p>
        </p:txBody>
      </p:sp>
      <p:sp>
        <p:nvSpPr>
          <p:cNvPr id="6" name="Content Placeholder 2">
            <a:extLst>
              <a:ext uri="{FF2B5EF4-FFF2-40B4-BE49-F238E27FC236}">
                <a16:creationId xmlns:a16="http://schemas.microsoft.com/office/drawing/2014/main" id="{B04C9AEA-C5AF-D30D-D2EF-F9A5B83F3388}"/>
              </a:ext>
            </a:extLst>
          </p:cNvPr>
          <p:cNvSpPr txBox="1">
            <a:spLocks/>
          </p:cNvSpPr>
          <p:nvPr/>
        </p:nvSpPr>
        <p:spPr>
          <a:xfrm>
            <a:off x="1828800" y="4215067"/>
            <a:ext cx="6952488" cy="119881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1,000,000,000 ns in a second</a:t>
            </a:r>
          </a:p>
          <a:p>
            <a:r>
              <a:rPr lang="en-US" dirty="0"/>
              <a:t>1 billion seconds is approximately 31.69 years</a:t>
            </a:r>
          </a:p>
          <a:p>
            <a:r>
              <a:rPr lang="en-US" dirty="0"/>
              <a:t>Fluorescein lifetime is about 3 ns</a:t>
            </a:r>
          </a:p>
          <a:p>
            <a:endParaRPr lang="en-US" dirty="0"/>
          </a:p>
        </p:txBody>
      </p:sp>
    </p:spTree>
    <p:extLst>
      <p:ext uri="{BB962C8B-B14F-4D97-AF65-F5344CB8AC3E}">
        <p14:creationId xmlns:p14="http://schemas.microsoft.com/office/powerpoint/2010/main" val="708122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D153-8AB5-3413-C23D-8CCEDEAC24A5}"/>
              </a:ext>
            </a:extLst>
          </p:cNvPr>
          <p:cNvSpPr>
            <a:spLocks noGrp="1"/>
          </p:cNvSpPr>
          <p:nvPr>
            <p:ph type="title"/>
          </p:nvPr>
        </p:nvSpPr>
        <p:spPr>
          <a:xfrm>
            <a:off x="838200" y="365125"/>
            <a:ext cx="10515600" cy="768731"/>
          </a:xfrm>
        </p:spPr>
        <p:txBody>
          <a:bodyPr/>
          <a:lstStyle/>
          <a:p>
            <a:r>
              <a:rPr lang="en-US" sz="4400" b="1" dirty="0">
                <a:solidFill>
                  <a:srgbClr val="0070C0"/>
                </a:solidFill>
              </a:rPr>
              <a:t>So fundamental issue #1</a:t>
            </a:r>
            <a:endParaRPr lang="en-US" dirty="0"/>
          </a:p>
        </p:txBody>
      </p:sp>
      <p:sp>
        <p:nvSpPr>
          <p:cNvPr id="3" name="Content Placeholder 2">
            <a:extLst>
              <a:ext uri="{FF2B5EF4-FFF2-40B4-BE49-F238E27FC236}">
                <a16:creationId xmlns:a16="http://schemas.microsoft.com/office/drawing/2014/main" id="{E2726569-9769-E87E-1AC8-5A9B54192606}"/>
              </a:ext>
            </a:extLst>
          </p:cNvPr>
          <p:cNvSpPr>
            <a:spLocks noGrp="1"/>
          </p:cNvSpPr>
          <p:nvPr>
            <p:ph idx="1"/>
          </p:nvPr>
        </p:nvSpPr>
        <p:spPr>
          <a:xfrm>
            <a:off x="499872" y="1314231"/>
            <a:ext cx="11423904" cy="4351338"/>
          </a:xfrm>
        </p:spPr>
        <p:txBody>
          <a:bodyPr>
            <a:normAutofit/>
          </a:bodyPr>
          <a:lstStyle/>
          <a:p>
            <a:r>
              <a:rPr lang="en-US" sz="3200" dirty="0"/>
              <a:t>It takes time for photons to travel</a:t>
            </a:r>
          </a:p>
          <a:p>
            <a:endParaRPr lang="en-US" sz="3200" dirty="0"/>
          </a:p>
          <a:p>
            <a:r>
              <a:rPr lang="en-US" sz="3200" dirty="0"/>
              <a:t>Need equal distances of optical platform and electronics cables if you want to actually measure actual photon pulses</a:t>
            </a:r>
          </a:p>
          <a:p>
            <a:endParaRPr lang="en-US" sz="3200" dirty="0"/>
          </a:p>
          <a:p>
            <a:r>
              <a:rPr lang="en-US" sz="3200" dirty="0"/>
              <a:t>Need super fast electronics</a:t>
            </a:r>
          </a:p>
          <a:p>
            <a:endParaRPr lang="en-US" sz="3200" dirty="0"/>
          </a:p>
        </p:txBody>
      </p:sp>
      <p:sp>
        <p:nvSpPr>
          <p:cNvPr id="4" name="TextBox 3">
            <a:extLst>
              <a:ext uri="{FF2B5EF4-FFF2-40B4-BE49-F238E27FC236}">
                <a16:creationId xmlns:a16="http://schemas.microsoft.com/office/drawing/2014/main" id="{F565C242-6439-B524-7259-04C6E62113E2}"/>
              </a:ext>
            </a:extLst>
          </p:cNvPr>
          <p:cNvSpPr txBox="1"/>
          <p:nvPr/>
        </p:nvSpPr>
        <p:spPr>
          <a:xfrm>
            <a:off x="2239907" y="5342403"/>
            <a:ext cx="6510500" cy="646331"/>
          </a:xfrm>
          <a:prstGeom prst="rect">
            <a:avLst/>
          </a:prstGeom>
          <a:noFill/>
        </p:spPr>
        <p:txBody>
          <a:bodyPr wrap="none" rtlCol="0">
            <a:spAutoFit/>
          </a:bodyPr>
          <a:lstStyle/>
          <a:p>
            <a:r>
              <a:rPr lang="en-US" sz="3600" b="1" dirty="0"/>
              <a:t>30 cm (1 foot) – 1470 </a:t>
            </a:r>
            <a:r>
              <a:rPr lang="en-US" sz="3600" b="1" dirty="0" err="1"/>
              <a:t>ps</a:t>
            </a:r>
            <a:r>
              <a:rPr lang="en-US" sz="3600" b="1" dirty="0"/>
              <a:t> or 1.5 ns</a:t>
            </a:r>
          </a:p>
        </p:txBody>
      </p:sp>
    </p:spTree>
    <p:extLst>
      <p:ext uri="{BB962C8B-B14F-4D97-AF65-F5344CB8AC3E}">
        <p14:creationId xmlns:p14="http://schemas.microsoft.com/office/powerpoint/2010/main" val="4258353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D153-8AB5-3413-C23D-8CCEDEAC24A5}"/>
              </a:ext>
            </a:extLst>
          </p:cNvPr>
          <p:cNvSpPr>
            <a:spLocks noGrp="1"/>
          </p:cNvSpPr>
          <p:nvPr>
            <p:ph type="title"/>
          </p:nvPr>
        </p:nvSpPr>
        <p:spPr>
          <a:xfrm>
            <a:off x="386929" y="0"/>
            <a:ext cx="10515600" cy="1325563"/>
          </a:xfrm>
        </p:spPr>
        <p:txBody>
          <a:bodyPr/>
          <a:lstStyle/>
          <a:p>
            <a:r>
              <a:rPr lang="en-US" sz="4400" b="1" dirty="0">
                <a:solidFill>
                  <a:srgbClr val="0070C0"/>
                </a:solidFill>
              </a:rPr>
              <a:t>So fundamental issue #2</a:t>
            </a:r>
            <a:endParaRPr lang="en-US" dirty="0"/>
          </a:p>
        </p:txBody>
      </p:sp>
      <p:sp>
        <p:nvSpPr>
          <p:cNvPr id="3" name="Content Placeholder 2">
            <a:extLst>
              <a:ext uri="{FF2B5EF4-FFF2-40B4-BE49-F238E27FC236}">
                <a16:creationId xmlns:a16="http://schemas.microsoft.com/office/drawing/2014/main" id="{E2726569-9769-E87E-1AC8-5A9B54192606}"/>
              </a:ext>
            </a:extLst>
          </p:cNvPr>
          <p:cNvSpPr>
            <a:spLocks noGrp="1"/>
          </p:cNvSpPr>
          <p:nvPr>
            <p:ph idx="1"/>
          </p:nvPr>
        </p:nvSpPr>
        <p:spPr>
          <a:xfrm>
            <a:off x="719327" y="1241512"/>
            <a:ext cx="11085743" cy="4767402"/>
          </a:xfrm>
        </p:spPr>
        <p:txBody>
          <a:bodyPr>
            <a:normAutofit/>
          </a:bodyPr>
          <a:lstStyle/>
          <a:p>
            <a:r>
              <a:rPr lang="en-US" sz="4000" dirty="0"/>
              <a:t>This is why new hardware is necessary to implement quantum computing</a:t>
            </a:r>
          </a:p>
          <a:p>
            <a:endParaRPr lang="en-US" sz="4000" dirty="0"/>
          </a:p>
          <a:p>
            <a:r>
              <a:rPr lang="en-US" sz="4000" dirty="0"/>
              <a:t>and…</a:t>
            </a:r>
          </a:p>
          <a:p>
            <a:endParaRPr lang="en-US" sz="4000" dirty="0"/>
          </a:p>
          <a:p>
            <a:r>
              <a:rPr lang="en-US" sz="4000" dirty="0"/>
              <a:t>New hardware is necessary to implement quantum/single photon detection in cytometry</a:t>
            </a:r>
          </a:p>
          <a:p>
            <a:endParaRPr lang="en-US" sz="4000" dirty="0"/>
          </a:p>
          <a:p>
            <a:endParaRPr lang="en-US" sz="4000" dirty="0"/>
          </a:p>
        </p:txBody>
      </p:sp>
    </p:spTree>
    <p:extLst>
      <p:ext uri="{BB962C8B-B14F-4D97-AF65-F5344CB8AC3E}">
        <p14:creationId xmlns:p14="http://schemas.microsoft.com/office/powerpoint/2010/main" val="2709360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AC96-5ECF-55B7-089B-3048FF156F42}"/>
              </a:ext>
            </a:extLst>
          </p:cNvPr>
          <p:cNvSpPr>
            <a:spLocks noGrp="1"/>
          </p:cNvSpPr>
          <p:nvPr>
            <p:ph type="title"/>
          </p:nvPr>
        </p:nvSpPr>
        <p:spPr/>
        <p:txBody>
          <a:bodyPr/>
          <a:lstStyle/>
          <a:p>
            <a:r>
              <a:rPr lang="en-US" dirty="0"/>
              <a:t>I asked </a:t>
            </a:r>
            <a:r>
              <a:rPr lang="en-US" dirty="0" err="1"/>
              <a:t>ChatGPT</a:t>
            </a:r>
            <a:r>
              <a:rPr lang="en-US" dirty="0"/>
              <a:t>…</a:t>
            </a:r>
          </a:p>
        </p:txBody>
      </p:sp>
      <p:sp>
        <p:nvSpPr>
          <p:cNvPr id="3" name="Content Placeholder 2">
            <a:extLst>
              <a:ext uri="{FF2B5EF4-FFF2-40B4-BE49-F238E27FC236}">
                <a16:creationId xmlns:a16="http://schemas.microsoft.com/office/drawing/2014/main" id="{111990C5-A8D0-71DA-7B54-0F408DA9090E}"/>
              </a:ext>
            </a:extLst>
          </p:cNvPr>
          <p:cNvSpPr>
            <a:spLocks noGrp="1"/>
          </p:cNvSpPr>
          <p:nvPr>
            <p:ph idx="1"/>
          </p:nvPr>
        </p:nvSpPr>
        <p:spPr>
          <a:xfrm>
            <a:off x="838200" y="2816353"/>
            <a:ext cx="10515600" cy="2048255"/>
          </a:xfrm>
        </p:spPr>
        <p:txBody>
          <a:bodyPr/>
          <a:lstStyle/>
          <a:p>
            <a:pPr marL="0" indent="0">
              <a:buNone/>
            </a:pPr>
            <a:endParaRPr lang="en-US" i="1" dirty="0"/>
          </a:p>
          <a:p>
            <a:pPr marL="0" indent="0">
              <a:buNone/>
            </a:pPr>
            <a:r>
              <a:rPr lang="en-US" i="1" dirty="0"/>
              <a:t>“The metaphor implies that new ideas, beliefs, or practices cannot always be effectively integrated into existing structures or systems that are rigid or outdated.”</a:t>
            </a:r>
          </a:p>
        </p:txBody>
      </p:sp>
      <p:sp>
        <p:nvSpPr>
          <p:cNvPr id="6" name="TextBox 5">
            <a:extLst>
              <a:ext uri="{FF2B5EF4-FFF2-40B4-BE49-F238E27FC236}">
                <a16:creationId xmlns:a16="http://schemas.microsoft.com/office/drawing/2014/main" id="{ED26836F-2010-8B9D-5657-DD834719DB5C}"/>
              </a:ext>
            </a:extLst>
          </p:cNvPr>
          <p:cNvSpPr txBox="1"/>
          <p:nvPr/>
        </p:nvSpPr>
        <p:spPr>
          <a:xfrm>
            <a:off x="838200" y="2022688"/>
            <a:ext cx="9751387" cy="461665"/>
          </a:xfrm>
          <a:prstGeom prst="rect">
            <a:avLst/>
          </a:prstGeom>
          <a:noFill/>
        </p:spPr>
        <p:txBody>
          <a:bodyPr wrap="none" rtlCol="0">
            <a:spAutoFit/>
          </a:bodyPr>
          <a:lstStyle/>
          <a:p>
            <a:r>
              <a:rPr lang="en-US" sz="2400" dirty="0">
                <a:solidFill>
                  <a:srgbClr val="FF0000"/>
                </a:solidFill>
              </a:rPr>
              <a:t>What does the saying “You can’t put new wine into old wineskins” mean?</a:t>
            </a:r>
          </a:p>
        </p:txBody>
      </p:sp>
      <p:sp>
        <p:nvSpPr>
          <p:cNvPr id="4" name="TextBox 3">
            <a:extLst>
              <a:ext uri="{FF2B5EF4-FFF2-40B4-BE49-F238E27FC236}">
                <a16:creationId xmlns:a16="http://schemas.microsoft.com/office/drawing/2014/main" id="{75E5C032-8F1B-95AF-00D6-404B6AB6232B}"/>
              </a:ext>
            </a:extLst>
          </p:cNvPr>
          <p:cNvSpPr txBox="1"/>
          <p:nvPr/>
        </p:nvSpPr>
        <p:spPr>
          <a:xfrm>
            <a:off x="553192" y="5196608"/>
            <a:ext cx="11426590" cy="523220"/>
          </a:xfrm>
          <a:prstGeom prst="rect">
            <a:avLst/>
          </a:prstGeom>
          <a:noFill/>
        </p:spPr>
        <p:txBody>
          <a:bodyPr wrap="none" rtlCol="0">
            <a:spAutoFit/>
          </a:bodyPr>
          <a:lstStyle/>
          <a:p>
            <a:r>
              <a:rPr lang="en-US" sz="2800" b="1" dirty="0"/>
              <a:t>We should clarify what we need to achieve to move to the next level…</a:t>
            </a:r>
          </a:p>
        </p:txBody>
      </p:sp>
      <p:sp>
        <p:nvSpPr>
          <p:cNvPr id="5" name="Film">
            <a:extLst>
              <a:ext uri="{FF2B5EF4-FFF2-40B4-BE49-F238E27FC236}">
                <a16:creationId xmlns:a16="http://schemas.microsoft.com/office/drawing/2014/main" id="{507EFAFD-CD7A-9B8C-F5BE-D92844B303D4}"/>
              </a:ext>
            </a:extLst>
          </p:cNvPr>
          <p:cNvSpPr>
            <a:spLocks noEditPoints="1" noChangeArrowheads="1"/>
          </p:cNvSpPr>
          <p:nvPr/>
        </p:nvSpPr>
        <p:spPr bwMode="auto">
          <a:xfrm>
            <a:off x="11855568" y="5772026"/>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36566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3" presetClass="exit" presetSubtype="10" fill="hold"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16FF-2098-C8AB-9576-FF2B7F36C5BD}"/>
              </a:ext>
            </a:extLst>
          </p:cNvPr>
          <p:cNvSpPr>
            <a:spLocks noGrp="1"/>
          </p:cNvSpPr>
          <p:nvPr>
            <p:ph type="title"/>
          </p:nvPr>
        </p:nvSpPr>
        <p:spPr>
          <a:xfrm>
            <a:off x="2142744" y="76612"/>
            <a:ext cx="8110728" cy="1325563"/>
          </a:xfrm>
        </p:spPr>
        <p:txBody>
          <a:bodyPr/>
          <a:lstStyle/>
          <a:p>
            <a:r>
              <a:rPr lang="en-US" dirty="0"/>
              <a:t>Disclosures &amp; Conflict of Interest</a:t>
            </a:r>
          </a:p>
        </p:txBody>
      </p:sp>
      <p:sp>
        <p:nvSpPr>
          <p:cNvPr id="3" name="Content Placeholder 2">
            <a:extLst>
              <a:ext uri="{FF2B5EF4-FFF2-40B4-BE49-F238E27FC236}">
                <a16:creationId xmlns:a16="http://schemas.microsoft.com/office/drawing/2014/main" id="{8ABC98DA-0790-FAFA-B80A-D9CCE7E8E61B}"/>
              </a:ext>
            </a:extLst>
          </p:cNvPr>
          <p:cNvSpPr>
            <a:spLocks noGrp="1"/>
          </p:cNvSpPr>
          <p:nvPr>
            <p:ph idx="1"/>
          </p:nvPr>
        </p:nvSpPr>
        <p:spPr/>
        <p:txBody>
          <a:bodyPr/>
          <a:lstStyle/>
          <a:p>
            <a:pPr marL="0" indent="0">
              <a:buNone/>
            </a:pPr>
            <a:endParaRPr lang="en-US" dirty="0"/>
          </a:p>
          <a:p>
            <a:pPr marL="0" indent="0">
              <a:buNone/>
            </a:pPr>
            <a:r>
              <a:rPr lang="en-US" dirty="0"/>
              <a:t>Professor Robinson is a founder of                  Corporation and has a financial interest in that corporation.</a:t>
            </a:r>
          </a:p>
          <a:p>
            <a:pPr marL="0" indent="0">
              <a:buNone/>
            </a:pPr>
            <a:endParaRPr lang="en-US" dirty="0"/>
          </a:p>
          <a:p>
            <a:pPr marL="0" indent="0">
              <a:buNone/>
            </a:pPr>
            <a:r>
              <a:rPr lang="en-US" dirty="0"/>
              <a:t>Our university laboratory has been funded by Beckman Coulter, </a:t>
            </a:r>
            <a:r>
              <a:rPr lang="en-US" dirty="0" err="1"/>
              <a:t>Thermo</a:t>
            </a:r>
            <a:r>
              <a:rPr lang="en-US" dirty="0"/>
              <a:t> Fisher, SCIAPS, and some contributions from many companies over the past 3 decades</a:t>
            </a:r>
          </a:p>
        </p:txBody>
      </p:sp>
      <p:pic>
        <p:nvPicPr>
          <p:cNvPr id="4" name="Picture 3">
            <a:extLst>
              <a:ext uri="{FF2B5EF4-FFF2-40B4-BE49-F238E27FC236}">
                <a16:creationId xmlns:a16="http://schemas.microsoft.com/office/drawing/2014/main" id="{3DC98D15-4827-4CAC-5A62-0A3EC199DE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1690" y="2304287"/>
            <a:ext cx="1129174" cy="432103"/>
          </a:xfrm>
          <a:prstGeom prst="rect">
            <a:avLst/>
          </a:prstGeom>
        </p:spPr>
      </p:pic>
    </p:spTree>
    <p:extLst>
      <p:ext uri="{BB962C8B-B14F-4D97-AF65-F5344CB8AC3E}">
        <p14:creationId xmlns:p14="http://schemas.microsoft.com/office/powerpoint/2010/main" val="294489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F555A-6F09-035F-1826-B728579E5AA6}"/>
              </a:ext>
            </a:extLst>
          </p:cNvPr>
          <p:cNvSpPr>
            <a:spLocks noGrp="1"/>
          </p:cNvSpPr>
          <p:nvPr>
            <p:ph type="title"/>
          </p:nvPr>
        </p:nvSpPr>
        <p:spPr>
          <a:xfrm>
            <a:off x="514513" y="181907"/>
            <a:ext cx="10515600" cy="519778"/>
          </a:xfrm>
        </p:spPr>
        <p:txBody>
          <a:bodyPr>
            <a:normAutofit fontScale="90000"/>
          </a:bodyPr>
          <a:lstStyle/>
          <a:p>
            <a:r>
              <a:rPr lang="en-US" sz="4400" b="1" dirty="0"/>
              <a:t>Follow the photons</a:t>
            </a:r>
            <a:endParaRPr lang="en-US" dirty="0"/>
          </a:p>
        </p:txBody>
      </p:sp>
      <p:sp>
        <p:nvSpPr>
          <p:cNvPr id="3" name="Content Placeholder 2">
            <a:extLst>
              <a:ext uri="{FF2B5EF4-FFF2-40B4-BE49-F238E27FC236}">
                <a16:creationId xmlns:a16="http://schemas.microsoft.com/office/drawing/2014/main" id="{17397AD4-199A-F83F-4EE6-26D063E65663}"/>
              </a:ext>
            </a:extLst>
          </p:cNvPr>
          <p:cNvSpPr>
            <a:spLocks noGrp="1"/>
          </p:cNvSpPr>
          <p:nvPr>
            <p:ph idx="1"/>
          </p:nvPr>
        </p:nvSpPr>
        <p:spPr>
          <a:xfrm>
            <a:off x="87387" y="725803"/>
            <a:ext cx="6727941" cy="5418965"/>
          </a:xfrm>
        </p:spPr>
        <p:txBody>
          <a:bodyPr>
            <a:normAutofit/>
          </a:bodyPr>
          <a:lstStyle/>
          <a:p>
            <a:r>
              <a:rPr lang="en-US" sz="2400" dirty="0">
                <a:solidFill>
                  <a:srgbClr val="FF0000"/>
                </a:solidFill>
              </a:rPr>
              <a:t>The photons that are emitted when the laser hits the cell as it passes through the interrogation point </a:t>
            </a:r>
            <a:r>
              <a:rPr lang="en-US" sz="2400" dirty="0"/>
              <a:t>are detected by the photomultiplier (PMD) or photodiode (PD). These photons can come from light being scattered by the cell or by fluorescence emission of fluorophores associated with the cell. </a:t>
            </a:r>
          </a:p>
          <a:p>
            <a:endParaRPr lang="en-US" sz="2400" dirty="0"/>
          </a:p>
          <a:p>
            <a:r>
              <a:rPr lang="en-US" sz="2400" dirty="0"/>
              <a:t>Once in the detector, </a:t>
            </a:r>
            <a:r>
              <a:rPr lang="en-US" sz="2400" dirty="0">
                <a:solidFill>
                  <a:srgbClr val="FF0000"/>
                </a:solidFill>
              </a:rPr>
              <a:t>the photons are converted to electrons, </a:t>
            </a:r>
            <a:r>
              <a:rPr lang="en-US" sz="2400" dirty="0"/>
              <a:t>and the signal is multiplied proportionately. </a:t>
            </a:r>
            <a:r>
              <a:rPr lang="en-US" sz="2400" dirty="0">
                <a:solidFill>
                  <a:srgbClr val="FF0000"/>
                </a:solidFill>
              </a:rPr>
              <a:t>The signal exits the detector as an electric current (also called </a:t>
            </a:r>
            <a:r>
              <a:rPr lang="en-US" sz="2400" b="1" dirty="0">
                <a:solidFill>
                  <a:srgbClr val="FF0000"/>
                </a:solidFill>
              </a:rPr>
              <a:t>photocurrent</a:t>
            </a:r>
            <a:r>
              <a:rPr lang="en-US" sz="2400" dirty="0">
                <a:solidFill>
                  <a:srgbClr val="FF0000"/>
                </a:solidFill>
              </a:rPr>
              <a:t>), </a:t>
            </a:r>
            <a:r>
              <a:rPr lang="en-US" sz="2400" dirty="0"/>
              <a:t>and this is the point where the signal enters the electronics system. </a:t>
            </a:r>
          </a:p>
        </p:txBody>
      </p:sp>
      <p:sp>
        <p:nvSpPr>
          <p:cNvPr id="4" name="TextBox 3">
            <a:extLst>
              <a:ext uri="{FF2B5EF4-FFF2-40B4-BE49-F238E27FC236}">
                <a16:creationId xmlns:a16="http://schemas.microsoft.com/office/drawing/2014/main" id="{4591F028-A8CA-F164-F145-CBB07D760AC6}"/>
              </a:ext>
            </a:extLst>
          </p:cNvPr>
          <p:cNvSpPr txBox="1"/>
          <p:nvPr/>
        </p:nvSpPr>
        <p:spPr>
          <a:xfrm>
            <a:off x="1406815" y="6291358"/>
            <a:ext cx="8944193" cy="430887"/>
          </a:xfrm>
          <a:prstGeom prst="rect">
            <a:avLst/>
          </a:prstGeom>
          <a:noFill/>
        </p:spPr>
        <p:txBody>
          <a:bodyPr wrap="square" rtlCol="0">
            <a:spAutoFit/>
          </a:bodyPr>
          <a:lstStyle/>
          <a:p>
            <a:r>
              <a:rPr lang="en-US" sz="1100" dirty="0">
                <a:solidFill>
                  <a:schemeClr val="accent1"/>
                </a:solidFill>
                <a:hlinkClick r:id="rId2"/>
              </a:rPr>
              <a:t>https://www.thermofisher.com/uk/en/home/life-science/cell-analysis/cell-analysis-learning-center/molecular-probes-school-of-fluorescence/flow-cytometry-basics/</a:t>
            </a:r>
            <a:r>
              <a:rPr lang="en-US" sz="1100" dirty="0">
                <a:solidFill>
                  <a:schemeClr val="accent1"/>
                </a:solidFill>
              </a:rPr>
              <a:t>flow-cytometry-fundamentals/electronics-flow-</a:t>
            </a:r>
            <a:r>
              <a:rPr lang="en-US" sz="1100" dirty="0" err="1">
                <a:solidFill>
                  <a:schemeClr val="accent1"/>
                </a:solidFill>
              </a:rPr>
              <a:t>cytometer.html</a:t>
            </a:r>
            <a:endParaRPr lang="en-US" sz="1100" dirty="0">
              <a:solidFill>
                <a:schemeClr val="accent1"/>
              </a:solidFill>
            </a:endParaRPr>
          </a:p>
        </p:txBody>
      </p:sp>
      <p:pic>
        <p:nvPicPr>
          <p:cNvPr id="8" name="Picture 7">
            <a:extLst>
              <a:ext uri="{FF2B5EF4-FFF2-40B4-BE49-F238E27FC236}">
                <a16:creationId xmlns:a16="http://schemas.microsoft.com/office/drawing/2014/main" id="{59F50318-A05E-5014-F92F-AA8BF9999050}"/>
              </a:ext>
            </a:extLst>
          </p:cNvPr>
          <p:cNvPicPr>
            <a:picLocks noChangeAspect="1"/>
          </p:cNvPicPr>
          <p:nvPr/>
        </p:nvPicPr>
        <p:blipFill>
          <a:blip r:embed="rId3"/>
          <a:stretch>
            <a:fillRect/>
          </a:stretch>
        </p:blipFill>
        <p:spPr>
          <a:xfrm>
            <a:off x="6815328" y="805783"/>
            <a:ext cx="5288990" cy="3290216"/>
          </a:xfrm>
          <a:prstGeom prst="rect">
            <a:avLst/>
          </a:prstGeom>
        </p:spPr>
      </p:pic>
    </p:spTree>
    <p:extLst>
      <p:ext uri="{BB962C8B-B14F-4D97-AF65-F5344CB8AC3E}">
        <p14:creationId xmlns:p14="http://schemas.microsoft.com/office/powerpoint/2010/main" val="53810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502-C009-D38A-27DB-B3DBA45631A5}"/>
              </a:ext>
            </a:extLst>
          </p:cNvPr>
          <p:cNvSpPr>
            <a:spLocks noGrp="1"/>
          </p:cNvSpPr>
          <p:nvPr>
            <p:ph type="title"/>
          </p:nvPr>
        </p:nvSpPr>
        <p:spPr>
          <a:xfrm>
            <a:off x="99164" y="43136"/>
            <a:ext cx="10515600" cy="564453"/>
          </a:xfrm>
        </p:spPr>
        <p:txBody>
          <a:bodyPr>
            <a:normAutofit fontScale="90000"/>
          </a:bodyPr>
          <a:lstStyle/>
          <a:p>
            <a:r>
              <a:rPr lang="en-US" sz="4400" b="1" dirty="0"/>
              <a:t>Flow cytometers—old versus new</a:t>
            </a:r>
            <a:endParaRPr lang="en-US" dirty="0"/>
          </a:p>
        </p:txBody>
      </p:sp>
      <p:sp>
        <p:nvSpPr>
          <p:cNvPr id="3" name="Content Placeholder 2">
            <a:extLst>
              <a:ext uri="{FF2B5EF4-FFF2-40B4-BE49-F238E27FC236}">
                <a16:creationId xmlns:a16="http://schemas.microsoft.com/office/drawing/2014/main" id="{D409B09B-64E0-3A53-C6BC-D2F96616C693}"/>
              </a:ext>
            </a:extLst>
          </p:cNvPr>
          <p:cNvSpPr>
            <a:spLocks noGrp="1"/>
          </p:cNvSpPr>
          <p:nvPr>
            <p:ph idx="1"/>
          </p:nvPr>
        </p:nvSpPr>
        <p:spPr>
          <a:xfrm>
            <a:off x="1" y="771102"/>
            <a:ext cx="6095999" cy="5805062"/>
          </a:xfrm>
        </p:spPr>
        <p:txBody>
          <a:bodyPr>
            <a:normAutofit/>
          </a:bodyPr>
          <a:lstStyle/>
          <a:p>
            <a:r>
              <a:rPr lang="en-US" sz="1800" dirty="0"/>
              <a:t>T</a:t>
            </a:r>
            <a:r>
              <a:rPr lang="en-US" sz="1800" dirty="0">
                <a:solidFill>
                  <a:srgbClr val="FF0000"/>
                </a:solidFill>
              </a:rPr>
              <a:t>he signal from the PMT is very low, and typically goes through some pre-amp circuitry to amplify the signal before processing. </a:t>
            </a:r>
            <a:r>
              <a:rPr lang="en-US" sz="1800" dirty="0"/>
              <a:t>While there are still pulses generated in some earlier-generation flow cytometers that use an analog pulse processing path </a:t>
            </a:r>
            <a:r>
              <a:rPr lang="en-US" sz="1800" b="1" dirty="0"/>
              <a:t>(Figure 8)</a:t>
            </a:r>
            <a:r>
              <a:rPr lang="en-US" sz="1800" dirty="0"/>
              <a:t>, modern cytometers use a digital signal processing path </a:t>
            </a:r>
            <a:r>
              <a:rPr lang="en-US" sz="1800" b="1" dirty="0"/>
              <a:t>(Figure 9)</a:t>
            </a:r>
            <a:r>
              <a:rPr lang="en-US" sz="1800" dirty="0"/>
              <a:t>.</a:t>
            </a:r>
          </a:p>
          <a:p>
            <a:r>
              <a:rPr lang="en-US" sz="1800" dirty="0"/>
              <a:t> In this pathway, after the amplification the signal pulse is sampled at some rate (</a:t>
            </a:r>
            <a:r>
              <a:rPr lang="en-US" sz="1800" dirty="0">
                <a:solidFill>
                  <a:srgbClr val="FF0000"/>
                </a:solidFill>
              </a:rPr>
              <a:t>between 10 and 25 MHz</a:t>
            </a:r>
            <a:r>
              <a:rPr lang="en-US" sz="1800" dirty="0"/>
              <a:t> on commercial systems), and with each sampling the pulse is digitized based on the analog-to-digital converter (ADC) resolution (ranging from 14 to 24 bits).</a:t>
            </a:r>
          </a:p>
          <a:p>
            <a:r>
              <a:rPr lang="en-US" sz="1800" b="1" dirty="0"/>
              <a:t>Analog-to-digital converter (ADC) resolution increases with each new instrument generation</a:t>
            </a:r>
          </a:p>
          <a:p>
            <a:r>
              <a:rPr lang="en-US" sz="1800" dirty="0"/>
              <a:t>Newer instruments can handle larger data sets and convert at higher bit rates (24 versus 10 bit ADC). For the researcher, this means that higher data resolution can be obtained from the sample when analyzed on an instrument with a 24-bit ADC as opposed to a 10-bit ADC..</a:t>
            </a:r>
          </a:p>
          <a:p>
            <a:endParaRPr lang="en-US" sz="1800" dirty="0"/>
          </a:p>
        </p:txBody>
      </p:sp>
      <p:pic>
        <p:nvPicPr>
          <p:cNvPr id="5" name="Picture 4">
            <a:extLst>
              <a:ext uri="{FF2B5EF4-FFF2-40B4-BE49-F238E27FC236}">
                <a16:creationId xmlns:a16="http://schemas.microsoft.com/office/drawing/2014/main" id="{14425C5A-F843-E168-EBD7-9EEFA4AAB02E}"/>
              </a:ext>
            </a:extLst>
          </p:cNvPr>
          <p:cNvPicPr>
            <a:picLocks noChangeAspect="1"/>
          </p:cNvPicPr>
          <p:nvPr/>
        </p:nvPicPr>
        <p:blipFill>
          <a:blip r:embed="rId2"/>
          <a:stretch>
            <a:fillRect/>
          </a:stretch>
        </p:blipFill>
        <p:spPr>
          <a:xfrm>
            <a:off x="6231078" y="855653"/>
            <a:ext cx="5894370" cy="3127624"/>
          </a:xfrm>
          <a:prstGeom prst="rect">
            <a:avLst/>
          </a:prstGeom>
        </p:spPr>
      </p:pic>
      <p:sp>
        <p:nvSpPr>
          <p:cNvPr id="4" name="TextBox 3">
            <a:extLst>
              <a:ext uri="{FF2B5EF4-FFF2-40B4-BE49-F238E27FC236}">
                <a16:creationId xmlns:a16="http://schemas.microsoft.com/office/drawing/2014/main" id="{8AAD7986-F018-95C8-FB90-A792432283D9}"/>
              </a:ext>
            </a:extLst>
          </p:cNvPr>
          <p:cNvSpPr txBox="1"/>
          <p:nvPr/>
        </p:nvSpPr>
        <p:spPr>
          <a:xfrm>
            <a:off x="1204816" y="6414754"/>
            <a:ext cx="9409948" cy="400110"/>
          </a:xfrm>
          <a:prstGeom prst="rect">
            <a:avLst/>
          </a:prstGeom>
          <a:noFill/>
        </p:spPr>
        <p:txBody>
          <a:bodyPr wrap="none" rtlCol="0">
            <a:spAutoFit/>
          </a:bodyPr>
          <a:lstStyle/>
          <a:p>
            <a:r>
              <a:rPr lang="en-US" sz="1000" dirty="0">
                <a:solidFill>
                  <a:schemeClr val="accent1"/>
                </a:solidFill>
                <a:hlinkClick r:id="rId3"/>
              </a:rPr>
              <a:t>https://www.thermofisher.com/uk/en/home/life-science/cell-analysis/cell-analysis-learning-center/molecular-probes-school-of-fluorescence/flow-cytometry-basics/</a:t>
            </a:r>
            <a:endParaRPr lang="en-US" sz="1000" dirty="0">
              <a:solidFill>
                <a:schemeClr val="accent1"/>
              </a:solidFill>
            </a:endParaRPr>
          </a:p>
          <a:p>
            <a:r>
              <a:rPr lang="en-US" sz="1000" dirty="0">
                <a:solidFill>
                  <a:schemeClr val="accent1"/>
                </a:solidFill>
              </a:rPr>
              <a:t>flow-cytometry-fundamentals/electronics-flow-</a:t>
            </a:r>
            <a:r>
              <a:rPr lang="en-US" sz="1000" dirty="0" err="1">
                <a:solidFill>
                  <a:schemeClr val="accent1"/>
                </a:solidFill>
              </a:rPr>
              <a:t>cytometer.html</a:t>
            </a:r>
            <a:endParaRPr lang="en-US" sz="1000" dirty="0">
              <a:solidFill>
                <a:schemeClr val="accent1"/>
              </a:solidFill>
            </a:endParaRPr>
          </a:p>
        </p:txBody>
      </p:sp>
    </p:spTree>
    <p:extLst>
      <p:ext uri="{BB962C8B-B14F-4D97-AF65-F5344CB8AC3E}">
        <p14:creationId xmlns:p14="http://schemas.microsoft.com/office/powerpoint/2010/main" val="311543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788DA-75D0-7DE4-58E6-EB87B79B3A56}"/>
              </a:ext>
            </a:extLst>
          </p:cNvPr>
          <p:cNvSpPr>
            <a:spLocks noGrp="1"/>
          </p:cNvSpPr>
          <p:nvPr>
            <p:ph idx="1"/>
          </p:nvPr>
        </p:nvSpPr>
        <p:spPr>
          <a:xfrm>
            <a:off x="84407" y="108433"/>
            <a:ext cx="11838271" cy="4351338"/>
          </a:xfrm>
        </p:spPr>
        <p:txBody>
          <a:bodyPr>
            <a:normAutofit/>
          </a:bodyPr>
          <a:lstStyle/>
          <a:p>
            <a:pPr marL="0" indent="0">
              <a:buNone/>
            </a:pPr>
            <a:r>
              <a:rPr lang="en-US" sz="2000" b="1" dirty="0"/>
              <a:t>Understanding the voltage pulse</a:t>
            </a:r>
          </a:p>
          <a:p>
            <a:r>
              <a:rPr lang="en-US" sz="2000" dirty="0"/>
              <a:t>The </a:t>
            </a:r>
            <a:r>
              <a:rPr lang="en-US" sz="2000" b="1" dirty="0"/>
              <a:t>voltage pulse</a:t>
            </a:r>
            <a:r>
              <a:rPr lang="en-US" sz="2000" dirty="0"/>
              <a:t> (also called a signal pulse) is created when the cell reaches the interrogation point and crosses the path of the laser. </a:t>
            </a:r>
            <a:r>
              <a:rPr lang="en-US" sz="2000" dirty="0">
                <a:solidFill>
                  <a:srgbClr val="FF0000"/>
                </a:solidFill>
              </a:rPr>
              <a:t>The number of photons emitted is proportional to the fluorescent light generated after the cell passes through the laser </a:t>
            </a:r>
            <a:r>
              <a:rPr lang="en-US" sz="2000" dirty="0"/>
              <a:t>as demonstrated by the pattern shown in </a:t>
            </a:r>
            <a:r>
              <a:rPr lang="en-US" sz="2000" b="1" dirty="0"/>
              <a:t>Figure 2.</a:t>
            </a:r>
            <a:r>
              <a:rPr lang="en-US" sz="2000" dirty="0"/>
              <a:t> </a:t>
            </a:r>
            <a:r>
              <a:rPr lang="en-US" sz="2000" dirty="0">
                <a:solidFill>
                  <a:srgbClr val="FF0000"/>
                </a:solidFill>
              </a:rPr>
              <a:t>These photons are converted to electrons in the detector, which is why these are called voltage pulses. </a:t>
            </a:r>
            <a:r>
              <a:rPr lang="en-US" sz="2000" dirty="0">
                <a:solidFill>
                  <a:schemeClr val="bg1">
                    <a:lumMod val="65000"/>
                  </a:schemeClr>
                </a:solidFill>
              </a:rPr>
              <a:t>The size of the voltage pulse also depends on the PMT voltage or pre-amplifier gain and the amplification factor (also called the amplification gain). Signals can be amplified by applying a voltage to the PMTs, thus creating a greater electrical current, or by increasing the amplification gain. Amplifier settings can be linear or logarithmic (Lin or Log). Log amplification is often used to separate negative from dim positive signals, whereas Lin amplification is often used to amplify scatter and fluorescent parameters.</a:t>
            </a:r>
          </a:p>
          <a:p>
            <a:endParaRPr lang="en-US" sz="2000" dirty="0"/>
          </a:p>
        </p:txBody>
      </p:sp>
      <p:pic>
        <p:nvPicPr>
          <p:cNvPr id="5" name="Picture 4">
            <a:extLst>
              <a:ext uri="{FF2B5EF4-FFF2-40B4-BE49-F238E27FC236}">
                <a16:creationId xmlns:a16="http://schemas.microsoft.com/office/drawing/2014/main" id="{B5D40E63-1277-8B59-46E7-355623FB2ECE}"/>
              </a:ext>
            </a:extLst>
          </p:cNvPr>
          <p:cNvPicPr>
            <a:picLocks noChangeAspect="1"/>
          </p:cNvPicPr>
          <p:nvPr/>
        </p:nvPicPr>
        <p:blipFill>
          <a:blip r:embed="rId3"/>
          <a:stretch>
            <a:fillRect/>
          </a:stretch>
        </p:blipFill>
        <p:spPr>
          <a:xfrm>
            <a:off x="2579724" y="3106288"/>
            <a:ext cx="7772400" cy="3342397"/>
          </a:xfrm>
          <a:prstGeom prst="rect">
            <a:avLst/>
          </a:prstGeom>
        </p:spPr>
      </p:pic>
      <p:sp>
        <p:nvSpPr>
          <p:cNvPr id="4" name="TextBox 3">
            <a:extLst>
              <a:ext uri="{FF2B5EF4-FFF2-40B4-BE49-F238E27FC236}">
                <a16:creationId xmlns:a16="http://schemas.microsoft.com/office/drawing/2014/main" id="{52E029E7-2004-BCED-75BE-60A0DBEAA492}"/>
              </a:ext>
            </a:extLst>
          </p:cNvPr>
          <p:cNvSpPr txBox="1"/>
          <p:nvPr/>
        </p:nvSpPr>
        <p:spPr>
          <a:xfrm>
            <a:off x="1270236" y="6428705"/>
            <a:ext cx="11838271" cy="400110"/>
          </a:xfrm>
          <a:prstGeom prst="rect">
            <a:avLst/>
          </a:prstGeom>
          <a:noFill/>
        </p:spPr>
        <p:txBody>
          <a:bodyPr wrap="square" rtlCol="0">
            <a:spAutoFit/>
          </a:bodyPr>
          <a:lstStyle/>
          <a:p>
            <a:r>
              <a:rPr lang="en-US" sz="1000" dirty="0">
                <a:solidFill>
                  <a:schemeClr val="accent1"/>
                </a:solidFill>
                <a:hlinkClick r:id="rId4"/>
              </a:rPr>
              <a:t>https://www.thermofisher.com/uk/en/home/life-science/cell-analysis/cell-analysis-learning-center/molecular-probes-school-of-fluorescence/flow-cytometry-basics/</a:t>
            </a:r>
            <a:endParaRPr lang="en-US" sz="1000" dirty="0">
              <a:solidFill>
                <a:schemeClr val="accent1"/>
              </a:solidFill>
            </a:endParaRPr>
          </a:p>
          <a:p>
            <a:r>
              <a:rPr lang="en-US" sz="1000" dirty="0">
                <a:solidFill>
                  <a:schemeClr val="accent1"/>
                </a:solidFill>
              </a:rPr>
              <a:t>flow-cytometry-fundamentals/electronics-flow-</a:t>
            </a:r>
            <a:r>
              <a:rPr lang="en-US" sz="1000" dirty="0" err="1">
                <a:solidFill>
                  <a:schemeClr val="accent1"/>
                </a:solidFill>
              </a:rPr>
              <a:t>cytometer.html</a:t>
            </a:r>
            <a:endParaRPr lang="en-US" sz="1000" dirty="0">
              <a:solidFill>
                <a:schemeClr val="accent1"/>
              </a:solidFill>
            </a:endParaRPr>
          </a:p>
        </p:txBody>
      </p:sp>
      <p:sp>
        <p:nvSpPr>
          <p:cNvPr id="2" name="TextBox 1">
            <a:extLst>
              <a:ext uri="{FF2B5EF4-FFF2-40B4-BE49-F238E27FC236}">
                <a16:creationId xmlns:a16="http://schemas.microsoft.com/office/drawing/2014/main" id="{054E7057-792C-4CC2-FAC0-B87B633AEECC}"/>
              </a:ext>
            </a:extLst>
          </p:cNvPr>
          <p:cNvSpPr txBox="1"/>
          <p:nvPr/>
        </p:nvSpPr>
        <p:spPr>
          <a:xfrm>
            <a:off x="8699249" y="44329"/>
            <a:ext cx="3159326" cy="1384995"/>
          </a:xfrm>
          <a:prstGeom prst="rect">
            <a:avLst/>
          </a:prstGeom>
          <a:solidFill>
            <a:schemeClr val="bg1"/>
          </a:solidFill>
          <a:ln>
            <a:solidFill>
              <a:schemeClr val="accent1"/>
            </a:solidFill>
          </a:ln>
        </p:spPr>
        <p:txBody>
          <a:bodyPr wrap="none" rtlCol="0">
            <a:spAutoFit/>
          </a:bodyPr>
          <a:lstStyle/>
          <a:p>
            <a:r>
              <a:rPr lang="en-US" sz="2800" b="1" dirty="0">
                <a:solidFill>
                  <a:srgbClr val="00B0F0"/>
                </a:solidFill>
              </a:rPr>
              <a:t>COULDN’T YOU </a:t>
            </a:r>
          </a:p>
          <a:p>
            <a:r>
              <a:rPr lang="en-US" sz="2800" b="1" dirty="0">
                <a:solidFill>
                  <a:srgbClr val="00B0F0"/>
                </a:solidFill>
              </a:rPr>
              <a:t>JUST MEASURE</a:t>
            </a:r>
          </a:p>
          <a:p>
            <a:r>
              <a:rPr lang="en-US" sz="2800" b="1" dirty="0">
                <a:solidFill>
                  <a:srgbClr val="00B0F0"/>
                </a:solidFill>
              </a:rPr>
              <a:t>THESE PHOTONS?</a:t>
            </a:r>
          </a:p>
        </p:txBody>
      </p:sp>
      <p:sp>
        <p:nvSpPr>
          <p:cNvPr id="7" name="TextBox 6">
            <a:extLst>
              <a:ext uri="{FF2B5EF4-FFF2-40B4-BE49-F238E27FC236}">
                <a16:creationId xmlns:a16="http://schemas.microsoft.com/office/drawing/2014/main" id="{979E1E92-10F7-AD51-48DA-D5BD7FEA5794}"/>
              </a:ext>
            </a:extLst>
          </p:cNvPr>
          <p:cNvSpPr txBox="1"/>
          <p:nvPr/>
        </p:nvSpPr>
        <p:spPr>
          <a:xfrm>
            <a:off x="2298449" y="1591604"/>
            <a:ext cx="4034694" cy="954107"/>
          </a:xfrm>
          <a:prstGeom prst="rect">
            <a:avLst/>
          </a:prstGeom>
          <a:solidFill>
            <a:schemeClr val="bg1"/>
          </a:solidFill>
          <a:ln>
            <a:solidFill>
              <a:schemeClr val="accent1"/>
            </a:solidFill>
          </a:ln>
        </p:spPr>
        <p:txBody>
          <a:bodyPr wrap="none" rtlCol="0">
            <a:spAutoFit/>
          </a:bodyPr>
          <a:lstStyle/>
          <a:p>
            <a:r>
              <a:rPr lang="en-US" sz="2800" b="1" dirty="0">
                <a:solidFill>
                  <a:srgbClr val="00B0F0"/>
                </a:solidFill>
              </a:rPr>
              <a:t>WHY CONVERT THEM</a:t>
            </a:r>
          </a:p>
          <a:p>
            <a:r>
              <a:rPr lang="en-US" sz="2800" b="1" dirty="0">
                <a:solidFill>
                  <a:srgbClr val="00B0F0"/>
                </a:solidFill>
              </a:rPr>
              <a:t>TO PHOTOELECTRONS?</a:t>
            </a:r>
          </a:p>
        </p:txBody>
      </p:sp>
      <p:sp>
        <p:nvSpPr>
          <p:cNvPr id="8" name="Film">
            <a:extLst>
              <a:ext uri="{FF2B5EF4-FFF2-40B4-BE49-F238E27FC236}">
                <a16:creationId xmlns:a16="http://schemas.microsoft.com/office/drawing/2014/main" id="{0A798DC9-EB13-9665-5B7F-3B73291FDCD6}"/>
              </a:ext>
            </a:extLst>
          </p:cNvPr>
          <p:cNvSpPr>
            <a:spLocks noEditPoints="1" noChangeArrowheads="1"/>
          </p:cNvSpPr>
          <p:nvPr/>
        </p:nvSpPr>
        <p:spPr bwMode="auto">
          <a:xfrm>
            <a:off x="10461803" y="641408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76002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3" presetClass="exit" presetSubtype="10" fill="hold" nodeType="with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E1924D-F4F1-D640-0B54-6321A77301AF}"/>
              </a:ext>
            </a:extLst>
          </p:cNvPr>
          <p:cNvPicPr>
            <a:picLocks noChangeAspect="1"/>
          </p:cNvPicPr>
          <p:nvPr/>
        </p:nvPicPr>
        <p:blipFill>
          <a:blip r:embed="rId2"/>
          <a:stretch>
            <a:fillRect/>
          </a:stretch>
        </p:blipFill>
        <p:spPr>
          <a:xfrm>
            <a:off x="7754815" y="3897821"/>
            <a:ext cx="4437185" cy="2905487"/>
          </a:xfrm>
          <a:prstGeom prst="rect">
            <a:avLst/>
          </a:prstGeom>
        </p:spPr>
      </p:pic>
      <p:sp>
        <p:nvSpPr>
          <p:cNvPr id="2" name="Title 1">
            <a:extLst>
              <a:ext uri="{FF2B5EF4-FFF2-40B4-BE49-F238E27FC236}">
                <a16:creationId xmlns:a16="http://schemas.microsoft.com/office/drawing/2014/main" id="{0FFE7880-34DC-CAFC-F8FA-CE24BAED0171}"/>
              </a:ext>
            </a:extLst>
          </p:cNvPr>
          <p:cNvSpPr>
            <a:spLocks noGrp="1"/>
          </p:cNvSpPr>
          <p:nvPr>
            <p:ph type="title"/>
          </p:nvPr>
        </p:nvSpPr>
        <p:spPr>
          <a:xfrm>
            <a:off x="148224" y="-108196"/>
            <a:ext cx="7059518" cy="1325563"/>
          </a:xfrm>
        </p:spPr>
        <p:txBody>
          <a:bodyPr>
            <a:noAutofit/>
          </a:bodyPr>
          <a:lstStyle/>
          <a:p>
            <a:r>
              <a:rPr lang="en-US" sz="4000" b="1" dirty="0"/>
              <a:t>Looking at Optics Systems</a:t>
            </a:r>
          </a:p>
        </p:txBody>
      </p:sp>
      <p:pic>
        <p:nvPicPr>
          <p:cNvPr id="5" name="Content Placeholder 4">
            <a:extLst>
              <a:ext uri="{FF2B5EF4-FFF2-40B4-BE49-F238E27FC236}">
                <a16:creationId xmlns:a16="http://schemas.microsoft.com/office/drawing/2014/main" id="{34D0A335-68B9-34A6-5166-EA383DB541B8}"/>
              </a:ext>
            </a:extLst>
          </p:cNvPr>
          <p:cNvPicPr>
            <a:picLocks noGrp="1" noChangeAspect="1"/>
          </p:cNvPicPr>
          <p:nvPr>
            <p:ph idx="1"/>
          </p:nvPr>
        </p:nvPicPr>
        <p:blipFill>
          <a:blip r:embed="rId3"/>
          <a:stretch>
            <a:fillRect/>
          </a:stretch>
        </p:blipFill>
        <p:spPr>
          <a:xfrm>
            <a:off x="384381" y="4294462"/>
            <a:ext cx="7118264" cy="1754052"/>
          </a:xfrm>
        </p:spPr>
      </p:pic>
      <p:pic>
        <p:nvPicPr>
          <p:cNvPr id="3" name="Picture 3">
            <a:extLst>
              <a:ext uri="{FF2B5EF4-FFF2-40B4-BE49-F238E27FC236}">
                <a16:creationId xmlns:a16="http://schemas.microsoft.com/office/drawing/2014/main" id="{2C44F1A9-EB42-ECEF-D24D-5855BC12038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9148134" y="232683"/>
            <a:ext cx="3043865" cy="2282899"/>
          </a:xfrm>
          <a:prstGeom prst="rect">
            <a:avLst/>
          </a:prstGeom>
          <a:noFill/>
          <a:extLst>
            <a:ext uri="{91240B29-F687-4f45-9708-019B960494DF}">
              <a14:hiddenLine xmlns="" xmlns:a14="http://schemas.microsoft.com/office/drawing/2010/main" xmlns:p15="http://schemas.microsoft.com/office/powerpoint/2012/main" xmlns:p14="http://schemas.microsoft.com/office/powerpoint/2010/main" w="9525" cap="flat" cmpd="sng">
                <a:solidFill>
                  <a:schemeClr val="tx1"/>
                </a:solidFill>
                <a:prstDash val="solid"/>
                <a:miter lim="800000"/>
                <a:headEnd type="none" w="med" len="med"/>
                <a:tailEnd type="none" w="med" len="med"/>
              </a14:hiddenLine>
            </a:ext>
          </a:extLst>
        </p:spPr>
      </p:pic>
      <p:grpSp>
        <p:nvGrpSpPr>
          <p:cNvPr id="10" name="Group 9">
            <a:extLst>
              <a:ext uri="{FF2B5EF4-FFF2-40B4-BE49-F238E27FC236}">
                <a16:creationId xmlns:a16="http://schemas.microsoft.com/office/drawing/2014/main" id="{80D1E599-5D43-DBCD-D55A-9D0EA0C93DE6}"/>
              </a:ext>
            </a:extLst>
          </p:cNvPr>
          <p:cNvGrpSpPr/>
          <p:nvPr/>
        </p:nvGrpSpPr>
        <p:grpSpPr>
          <a:xfrm>
            <a:off x="110066" y="981051"/>
            <a:ext cx="4039903" cy="957884"/>
            <a:chOff x="242255" y="983167"/>
            <a:chExt cx="7283042" cy="1010137"/>
          </a:xfrm>
        </p:grpSpPr>
        <p:pic>
          <p:nvPicPr>
            <p:cNvPr id="12" name="Picture 11">
              <a:extLst>
                <a:ext uri="{FF2B5EF4-FFF2-40B4-BE49-F238E27FC236}">
                  <a16:creationId xmlns:a16="http://schemas.microsoft.com/office/drawing/2014/main" id="{FD4CD709-604A-AC8D-8689-A4A0AF6EF8ED}"/>
                </a:ext>
              </a:extLst>
            </p:cNvPr>
            <p:cNvPicPr>
              <a:picLocks noChangeAspect="1"/>
            </p:cNvPicPr>
            <p:nvPr/>
          </p:nvPicPr>
          <p:blipFill>
            <a:blip r:embed="rId5"/>
            <a:stretch>
              <a:fillRect/>
            </a:stretch>
          </p:blipFill>
          <p:spPr>
            <a:xfrm>
              <a:off x="242255" y="1106965"/>
              <a:ext cx="5647248" cy="886339"/>
            </a:xfrm>
            <a:prstGeom prst="rect">
              <a:avLst/>
            </a:prstGeom>
          </p:spPr>
        </p:pic>
        <p:sp>
          <p:nvSpPr>
            <p:cNvPr id="13" name="TextBox 12">
              <a:extLst>
                <a:ext uri="{FF2B5EF4-FFF2-40B4-BE49-F238E27FC236}">
                  <a16:creationId xmlns:a16="http://schemas.microsoft.com/office/drawing/2014/main" id="{605FAAA2-AA8A-E636-A937-553C0988DAAE}"/>
                </a:ext>
              </a:extLst>
            </p:cNvPr>
            <p:cNvSpPr txBox="1"/>
            <p:nvPr/>
          </p:nvSpPr>
          <p:spPr>
            <a:xfrm>
              <a:off x="5906437" y="983167"/>
              <a:ext cx="1612346" cy="328460"/>
            </a:xfrm>
            <a:prstGeom prst="rect">
              <a:avLst/>
            </a:prstGeom>
            <a:noFill/>
          </p:spPr>
          <p:txBody>
            <a:bodyPr wrap="none" rtlCol="0">
              <a:spAutoFit/>
            </a:bodyPr>
            <a:lstStyle/>
            <a:p>
              <a:r>
                <a:rPr lang="en-US" sz="1600" dirty="0"/>
                <a:t>16 optics</a:t>
              </a:r>
            </a:p>
          </p:txBody>
        </p:sp>
        <p:sp>
          <p:nvSpPr>
            <p:cNvPr id="14" name="TextBox 13">
              <a:extLst>
                <a:ext uri="{FF2B5EF4-FFF2-40B4-BE49-F238E27FC236}">
                  <a16:creationId xmlns:a16="http://schemas.microsoft.com/office/drawing/2014/main" id="{B7CAF611-8997-0D53-49B0-3EF40037D09B}"/>
                </a:ext>
              </a:extLst>
            </p:cNvPr>
            <p:cNvSpPr txBox="1"/>
            <p:nvPr/>
          </p:nvSpPr>
          <p:spPr>
            <a:xfrm>
              <a:off x="5912951" y="1246592"/>
              <a:ext cx="1612346" cy="328460"/>
            </a:xfrm>
            <a:prstGeom prst="rect">
              <a:avLst/>
            </a:prstGeom>
            <a:noFill/>
          </p:spPr>
          <p:txBody>
            <a:bodyPr wrap="none" rtlCol="0">
              <a:spAutoFit/>
            </a:bodyPr>
            <a:lstStyle/>
            <a:p>
              <a:r>
                <a:rPr lang="en-US" sz="1600" dirty="0"/>
                <a:t>16 optics</a:t>
              </a:r>
            </a:p>
          </p:txBody>
        </p:sp>
        <p:sp>
          <p:nvSpPr>
            <p:cNvPr id="15" name="TextBox 14">
              <a:extLst>
                <a:ext uri="{FF2B5EF4-FFF2-40B4-BE49-F238E27FC236}">
                  <a16:creationId xmlns:a16="http://schemas.microsoft.com/office/drawing/2014/main" id="{F7831377-7B9C-0DD8-88BB-388CB89B48FD}"/>
                </a:ext>
              </a:extLst>
            </p:cNvPr>
            <p:cNvSpPr txBox="1"/>
            <p:nvPr/>
          </p:nvSpPr>
          <p:spPr>
            <a:xfrm>
              <a:off x="5912951" y="1510017"/>
              <a:ext cx="1612346" cy="328460"/>
            </a:xfrm>
            <a:prstGeom prst="rect">
              <a:avLst/>
            </a:prstGeom>
            <a:noFill/>
          </p:spPr>
          <p:txBody>
            <a:bodyPr wrap="none" rtlCol="0">
              <a:spAutoFit/>
            </a:bodyPr>
            <a:lstStyle/>
            <a:p>
              <a:r>
                <a:rPr lang="en-US" sz="1600" dirty="0"/>
                <a:t>16 optics</a:t>
              </a:r>
            </a:p>
          </p:txBody>
        </p:sp>
      </p:grpSp>
      <p:grpSp>
        <p:nvGrpSpPr>
          <p:cNvPr id="16" name="Group 15">
            <a:extLst>
              <a:ext uri="{FF2B5EF4-FFF2-40B4-BE49-F238E27FC236}">
                <a16:creationId xmlns:a16="http://schemas.microsoft.com/office/drawing/2014/main" id="{DEE3CD72-BA2F-8871-BF87-C9CFDC9FACCF}"/>
              </a:ext>
            </a:extLst>
          </p:cNvPr>
          <p:cNvGrpSpPr/>
          <p:nvPr/>
        </p:nvGrpSpPr>
        <p:grpSpPr>
          <a:xfrm>
            <a:off x="4604050" y="880291"/>
            <a:ext cx="4798668" cy="3087677"/>
            <a:chOff x="6033455" y="998670"/>
            <a:chExt cx="5958778" cy="4047123"/>
          </a:xfrm>
        </p:grpSpPr>
        <p:grpSp>
          <p:nvGrpSpPr>
            <p:cNvPr id="17" name="Group 16">
              <a:extLst>
                <a:ext uri="{FF2B5EF4-FFF2-40B4-BE49-F238E27FC236}">
                  <a16:creationId xmlns:a16="http://schemas.microsoft.com/office/drawing/2014/main" id="{57E91759-7B26-7255-64D9-5C69F7D6D095}"/>
                </a:ext>
              </a:extLst>
            </p:cNvPr>
            <p:cNvGrpSpPr/>
            <p:nvPr/>
          </p:nvGrpSpPr>
          <p:grpSpPr>
            <a:xfrm>
              <a:off x="6033455" y="998670"/>
              <a:ext cx="4458607" cy="854282"/>
              <a:chOff x="6033455" y="998670"/>
              <a:chExt cx="4458607" cy="854282"/>
            </a:xfrm>
          </p:grpSpPr>
          <p:grpSp>
            <p:nvGrpSpPr>
              <p:cNvPr id="52" name="Group 51">
                <a:extLst>
                  <a:ext uri="{FF2B5EF4-FFF2-40B4-BE49-F238E27FC236}">
                    <a16:creationId xmlns:a16="http://schemas.microsoft.com/office/drawing/2014/main" id="{1D315AD5-0A9C-86B1-37A7-728FEC59EFB7}"/>
                  </a:ext>
                </a:extLst>
              </p:cNvPr>
              <p:cNvGrpSpPr/>
              <p:nvPr/>
            </p:nvGrpSpPr>
            <p:grpSpPr>
              <a:xfrm>
                <a:off x="6033455" y="998670"/>
                <a:ext cx="4407345" cy="690545"/>
                <a:chOff x="242255" y="983167"/>
                <a:chExt cx="7170839" cy="1046514"/>
              </a:xfrm>
            </p:grpSpPr>
            <p:pic>
              <p:nvPicPr>
                <p:cNvPr id="54" name="Picture 53">
                  <a:extLst>
                    <a:ext uri="{FF2B5EF4-FFF2-40B4-BE49-F238E27FC236}">
                      <a16:creationId xmlns:a16="http://schemas.microsoft.com/office/drawing/2014/main" id="{76D6B403-ECB9-E2C8-43CB-412BF78CA58C}"/>
                    </a:ext>
                  </a:extLst>
                </p:cNvPr>
                <p:cNvPicPr>
                  <a:picLocks noChangeAspect="1"/>
                </p:cNvPicPr>
                <p:nvPr/>
              </p:nvPicPr>
              <p:blipFill>
                <a:blip r:embed="rId5"/>
                <a:stretch>
                  <a:fillRect/>
                </a:stretch>
              </p:blipFill>
              <p:spPr>
                <a:xfrm>
                  <a:off x="242255" y="1106965"/>
                  <a:ext cx="5647248" cy="886339"/>
                </a:xfrm>
                <a:prstGeom prst="rect">
                  <a:avLst/>
                </a:prstGeom>
              </p:spPr>
            </p:pic>
            <p:sp>
              <p:nvSpPr>
                <p:cNvPr id="55" name="TextBox 54">
                  <a:extLst>
                    <a:ext uri="{FF2B5EF4-FFF2-40B4-BE49-F238E27FC236}">
                      <a16:creationId xmlns:a16="http://schemas.microsoft.com/office/drawing/2014/main" id="{3259AFDB-87BB-CD85-8AEA-1077AE4CB87B}"/>
                    </a:ext>
                  </a:extLst>
                </p:cNvPr>
                <p:cNvSpPr txBox="1"/>
                <p:nvPr/>
              </p:nvSpPr>
              <p:spPr>
                <a:xfrm>
                  <a:off x="5906438" y="983167"/>
                  <a:ext cx="1500142" cy="519663"/>
                </a:xfrm>
                <a:prstGeom prst="rect">
                  <a:avLst/>
                </a:prstGeom>
                <a:noFill/>
              </p:spPr>
              <p:txBody>
                <a:bodyPr wrap="none" rtlCol="0">
                  <a:spAutoFit/>
                </a:bodyPr>
                <a:lstStyle/>
                <a:p>
                  <a:r>
                    <a:rPr lang="en-US" sz="1050" dirty="0"/>
                    <a:t>16 optics</a:t>
                  </a:r>
                </a:p>
              </p:txBody>
            </p:sp>
            <p:sp>
              <p:nvSpPr>
                <p:cNvPr id="56" name="TextBox 55">
                  <a:extLst>
                    <a:ext uri="{FF2B5EF4-FFF2-40B4-BE49-F238E27FC236}">
                      <a16:creationId xmlns:a16="http://schemas.microsoft.com/office/drawing/2014/main" id="{DF11DCFE-C873-13C5-3474-EC94B262728D}"/>
                    </a:ext>
                  </a:extLst>
                </p:cNvPr>
                <p:cNvSpPr txBox="1"/>
                <p:nvPr/>
              </p:nvSpPr>
              <p:spPr>
                <a:xfrm>
                  <a:off x="5912952" y="1246592"/>
                  <a:ext cx="1500142" cy="519663"/>
                </a:xfrm>
                <a:prstGeom prst="rect">
                  <a:avLst/>
                </a:prstGeom>
                <a:noFill/>
              </p:spPr>
              <p:txBody>
                <a:bodyPr wrap="none" rtlCol="0">
                  <a:spAutoFit/>
                </a:bodyPr>
                <a:lstStyle/>
                <a:p>
                  <a:r>
                    <a:rPr lang="en-US" sz="1050" dirty="0"/>
                    <a:t>16 optics</a:t>
                  </a:r>
                </a:p>
              </p:txBody>
            </p:sp>
            <p:sp>
              <p:nvSpPr>
                <p:cNvPr id="57" name="TextBox 56">
                  <a:extLst>
                    <a:ext uri="{FF2B5EF4-FFF2-40B4-BE49-F238E27FC236}">
                      <a16:creationId xmlns:a16="http://schemas.microsoft.com/office/drawing/2014/main" id="{047F900C-8FD0-E613-24BC-A12C99E26CB2}"/>
                    </a:ext>
                  </a:extLst>
                </p:cNvPr>
                <p:cNvSpPr txBox="1"/>
                <p:nvPr/>
              </p:nvSpPr>
              <p:spPr>
                <a:xfrm>
                  <a:off x="5912950" y="1510018"/>
                  <a:ext cx="1500142" cy="519663"/>
                </a:xfrm>
                <a:prstGeom prst="rect">
                  <a:avLst/>
                </a:prstGeom>
                <a:noFill/>
              </p:spPr>
              <p:txBody>
                <a:bodyPr wrap="none" rtlCol="0">
                  <a:spAutoFit/>
                </a:bodyPr>
                <a:lstStyle/>
                <a:p>
                  <a:r>
                    <a:rPr lang="en-US" sz="1050" dirty="0"/>
                    <a:t>16 optics</a:t>
                  </a:r>
                </a:p>
              </p:txBody>
            </p:sp>
          </p:grpSp>
          <p:sp>
            <p:nvSpPr>
              <p:cNvPr id="53" name="TextBox 52">
                <a:extLst>
                  <a:ext uri="{FF2B5EF4-FFF2-40B4-BE49-F238E27FC236}">
                    <a16:creationId xmlns:a16="http://schemas.microsoft.com/office/drawing/2014/main" id="{BABF4B1B-A30D-7A55-48F2-3EA51B4B50B1}"/>
                  </a:ext>
                </a:extLst>
              </p:cNvPr>
              <p:cNvSpPr txBox="1"/>
              <p:nvPr/>
            </p:nvSpPr>
            <p:spPr>
              <a:xfrm>
                <a:off x="9497229" y="1520136"/>
                <a:ext cx="994833" cy="332816"/>
              </a:xfrm>
              <a:prstGeom prst="rect">
                <a:avLst/>
              </a:prstGeom>
              <a:noFill/>
            </p:spPr>
            <p:txBody>
              <a:bodyPr wrap="square">
                <a:spAutoFit/>
              </a:bodyPr>
              <a:lstStyle/>
              <a:p>
                <a:r>
                  <a:rPr lang="en-US" sz="1050" dirty="0"/>
                  <a:t>=48 optics</a:t>
                </a:r>
              </a:p>
            </p:txBody>
          </p:sp>
        </p:grpSp>
        <p:grpSp>
          <p:nvGrpSpPr>
            <p:cNvPr id="18" name="Group 17">
              <a:extLst>
                <a:ext uri="{FF2B5EF4-FFF2-40B4-BE49-F238E27FC236}">
                  <a16:creationId xmlns:a16="http://schemas.microsoft.com/office/drawing/2014/main" id="{B264DF9F-DF1F-FE27-C3B2-092DDD320844}"/>
                </a:ext>
              </a:extLst>
            </p:cNvPr>
            <p:cNvGrpSpPr/>
            <p:nvPr/>
          </p:nvGrpSpPr>
          <p:grpSpPr>
            <a:xfrm>
              <a:off x="6056993" y="1750369"/>
              <a:ext cx="4458607" cy="854282"/>
              <a:chOff x="6033455" y="998670"/>
              <a:chExt cx="4458607" cy="854282"/>
            </a:xfrm>
          </p:grpSpPr>
          <p:grpSp>
            <p:nvGrpSpPr>
              <p:cNvPr id="46" name="Group 45">
                <a:extLst>
                  <a:ext uri="{FF2B5EF4-FFF2-40B4-BE49-F238E27FC236}">
                    <a16:creationId xmlns:a16="http://schemas.microsoft.com/office/drawing/2014/main" id="{1B77616E-901D-8C4E-D48D-761CF7869E44}"/>
                  </a:ext>
                </a:extLst>
              </p:cNvPr>
              <p:cNvGrpSpPr/>
              <p:nvPr/>
            </p:nvGrpSpPr>
            <p:grpSpPr>
              <a:xfrm>
                <a:off x="6033455" y="998670"/>
                <a:ext cx="4407345" cy="690545"/>
                <a:chOff x="242255" y="983167"/>
                <a:chExt cx="7170839" cy="1046514"/>
              </a:xfrm>
            </p:grpSpPr>
            <p:pic>
              <p:nvPicPr>
                <p:cNvPr id="48" name="Picture 47">
                  <a:extLst>
                    <a:ext uri="{FF2B5EF4-FFF2-40B4-BE49-F238E27FC236}">
                      <a16:creationId xmlns:a16="http://schemas.microsoft.com/office/drawing/2014/main" id="{8F222D5F-C545-A2BB-7407-46A842D8DF94}"/>
                    </a:ext>
                  </a:extLst>
                </p:cNvPr>
                <p:cNvPicPr>
                  <a:picLocks noChangeAspect="1"/>
                </p:cNvPicPr>
                <p:nvPr/>
              </p:nvPicPr>
              <p:blipFill>
                <a:blip r:embed="rId5"/>
                <a:stretch>
                  <a:fillRect/>
                </a:stretch>
              </p:blipFill>
              <p:spPr>
                <a:xfrm>
                  <a:off x="242255" y="1106965"/>
                  <a:ext cx="5647248" cy="886339"/>
                </a:xfrm>
                <a:prstGeom prst="rect">
                  <a:avLst/>
                </a:prstGeom>
              </p:spPr>
            </p:pic>
            <p:sp>
              <p:nvSpPr>
                <p:cNvPr id="49" name="TextBox 48">
                  <a:extLst>
                    <a:ext uri="{FF2B5EF4-FFF2-40B4-BE49-F238E27FC236}">
                      <a16:creationId xmlns:a16="http://schemas.microsoft.com/office/drawing/2014/main" id="{51D34EF9-A83D-E153-D5EC-F6981D68A6CA}"/>
                    </a:ext>
                  </a:extLst>
                </p:cNvPr>
                <p:cNvSpPr txBox="1"/>
                <p:nvPr/>
              </p:nvSpPr>
              <p:spPr>
                <a:xfrm>
                  <a:off x="5906438" y="983167"/>
                  <a:ext cx="1500142" cy="519663"/>
                </a:xfrm>
                <a:prstGeom prst="rect">
                  <a:avLst/>
                </a:prstGeom>
                <a:noFill/>
              </p:spPr>
              <p:txBody>
                <a:bodyPr wrap="none" rtlCol="0">
                  <a:spAutoFit/>
                </a:bodyPr>
                <a:lstStyle/>
                <a:p>
                  <a:r>
                    <a:rPr lang="en-US" sz="1050" dirty="0"/>
                    <a:t>16 optics</a:t>
                  </a:r>
                </a:p>
              </p:txBody>
            </p:sp>
            <p:sp>
              <p:nvSpPr>
                <p:cNvPr id="50" name="TextBox 49">
                  <a:extLst>
                    <a:ext uri="{FF2B5EF4-FFF2-40B4-BE49-F238E27FC236}">
                      <a16:creationId xmlns:a16="http://schemas.microsoft.com/office/drawing/2014/main" id="{4DC3E3F3-83B7-34E2-420E-DBF950B00070}"/>
                    </a:ext>
                  </a:extLst>
                </p:cNvPr>
                <p:cNvSpPr txBox="1"/>
                <p:nvPr/>
              </p:nvSpPr>
              <p:spPr>
                <a:xfrm>
                  <a:off x="5912952" y="1246592"/>
                  <a:ext cx="1500142" cy="519663"/>
                </a:xfrm>
                <a:prstGeom prst="rect">
                  <a:avLst/>
                </a:prstGeom>
                <a:noFill/>
              </p:spPr>
              <p:txBody>
                <a:bodyPr wrap="none" rtlCol="0">
                  <a:spAutoFit/>
                </a:bodyPr>
                <a:lstStyle/>
                <a:p>
                  <a:r>
                    <a:rPr lang="en-US" sz="1050" dirty="0"/>
                    <a:t>16 optics</a:t>
                  </a:r>
                </a:p>
              </p:txBody>
            </p:sp>
            <p:sp>
              <p:nvSpPr>
                <p:cNvPr id="51" name="TextBox 50">
                  <a:extLst>
                    <a:ext uri="{FF2B5EF4-FFF2-40B4-BE49-F238E27FC236}">
                      <a16:creationId xmlns:a16="http://schemas.microsoft.com/office/drawing/2014/main" id="{EB485E55-BC3F-BBD9-E580-86A698873860}"/>
                    </a:ext>
                  </a:extLst>
                </p:cNvPr>
                <p:cNvSpPr txBox="1"/>
                <p:nvPr/>
              </p:nvSpPr>
              <p:spPr>
                <a:xfrm>
                  <a:off x="5912950" y="1510018"/>
                  <a:ext cx="1500142" cy="519663"/>
                </a:xfrm>
                <a:prstGeom prst="rect">
                  <a:avLst/>
                </a:prstGeom>
                <a:noFill/>
              </p:spPr>
              <p:txBody>
                <a:bodyPr wrap="none" rtlCol="0">
                  <a:spAutoFit/>
                </a:bodyPr>
                <a:lstStyle/>
                <a:p>
                  <a:r>
                    <a:rPr lang="en-US" sz="1050" dirty="0"/>
                    <a:t>16 optics</a:t>
                  </a:r>
                </a:p>
              </p:txBody>
            </p:sp>
          </p:grpSp>
          <p:sp>
            <p:nvSpPr>
              <p:cNvPr id="47" name="TextBox 46">
                <a:extLst>
                  <a:ext uri="{FF2B5EF4-FFF2-40B4-BE49-F238E27FC236}">
                    <a16:creationId xmlns:a16="http://schemas.microsoft.com/office/drawing/2014/main" id="{A514B4FD-057B-618C-B7F0-29CCA7B286B9}"/>
                  </a:ext>
                </a:extLst>
              </p:cNvPr>
              <p:cNvSpPr txBox="1"/>
              <p:nvPr/>
            </p:nvSpPr>
            <p:spPr>
              <a:xfrm>
                <a:off x="9497229" y="1520136"/>
                <a:ext cx="994833" cy="332816"/>
              </a:xfrm>
              <a:prstGeom prst="rect">
                <a:avLst/>
              </a:prstGeom>
              <a:noFill/>
            </p:spPr>
            <p:txBody>
              <a:bodyPr wrap="square">
                <a:spAutoFit/>
              </a:bodyPr>
              <a:lstStyle/>
              <a:p>
                <a:r>
                  <a:rPr lang="en-US" sz="1050" dirty="0"/>
                  <a:t>=48 optics</a:t>
                </a:r>
              </a:p>
            </p:txBody>
          </p:sp>
        </p:grpSp>
        <p:grpSp>
          <p:nvGrpSpPr>
            <p:cNvPr id="19" name="Group 18">
              <a:extLst>
                <a:ext uri="{FF2B5EF4-FFF2-40B4-BE49-F238E27FC236}">
                  <a16:creationId xmlns:a16="http://schemas.microsoft.com/office/drawing/2014/main" id="{78593532-1F6A-DADD-AB51-8875BF2E80FA}"/>
                </a:ext>
              </a:extLst>
            </p:cNvPr>
            <p:cNvGrpSpPr/>
            <p:nvPr/>
          </p:nvGrpSpPr>
          <p:grpSpPr>
            <a:xfrm>
              <a:off x="6096000" y="2499913"/>
              <a:ext cx="4458607" cy="854282"/>
              <a:chOff x="6033455" y="998670"/>
              <a:chExt cx="4458607" cy="854282"/>
            </a:xfrm>
          </p:grpSpPr>
          <p:grpSp>
            <p:nvGrpSpPr>
              <p:cNvPr id="40" name="Group 39">
                <a:extLst>
                  <a:ext uri="{FF2B5EF4-FFF2-40B4-BE49-F238E27FC236}">
                    <a16:creationId xmlns:a16="http://schemas.microsoft.com/office/drawing/2014/main" id="{990D21D2-6A84-FB33-0257-2D353E027914}"/>
                  </a:ext>
                </a:extLst>
              </p:cNvPr>
              <p:cNvGrpSpPr/>
              <p:nvPr/>
            </p:nvGrpSpPr>
            <p:grpSpPr>
              <a:xfrm>
                <a:off x="6033455" y="998670"/>
                <a:ext cx="4407345" cy="690545"/>
                <a:chOff x="242255" y="983167"/>
                <a:chExt cx="7170839" cy="1046514"/>
              </a:xfrm>
            </p:grpSpPr>
            <p:pic>
              <p:nvPicPr>
                <p:cNvPr id="42" name="Picture 41">
                  <a:extLst>
                    <a:ext uri="{FF2B5EF4-FFF2-40B4-BE49-F238E27FC236}">
                      <a16:creationId xmlns:a16="http://schemas.microsoft.com/office/drawing/2014/main" id="{3695276C-D65E-E0ED-DE26-EBE8D7991156}"/>
                    </a:ext>
                  </a:extLst>
                </p:cNvPr>
                <p:cNvPicPr>
                  <a:picLocks noChangeAspect="1"/>
                </p:cNvPicPr>
                <p:nvPr/>
              </p:nvPicPr>
              <p:blipFill>
                <a:blip r:embed="rId5"/>
                <a:stretch>
                  <a:fillRect/>
                </a:stretch>
              </p:blipFill>
              <p:spPr>
                <a:xfrm>
                  <a:off x="242255" y="1106965"/>
                  <a:ext cx="5647248" cy="886339"/>
                </a:xfrm>
                <a:prstGeom prst="rect">
                  <a:avLst/>
                </a:prstGeom>
              </p:spPr>
            </p:pic>
            <p:sp>
              <p:nvSpPr>
                <p:cNvPr id="43" name="TextBox 42">
                  <a:extLst>
                    <a:ext uri="{FF2B5EF4-FFF2-40B4-BE49-F238E27FC236}">
                      <a16:creationId xmlns:a16="http://schemas.microsoft.com/office/drawing/2014/main" id="{07A07E77-45D5-B2B6-C200-0660AD3C53B8}"/>
                    </a:ext>
                  </a:extLst>
                </p:cNvPr>
                <p:cNvSpPr txBox="1"/>
                <p:nvPr/>
              </p:nvSpPr>
              <p:spPr>
                <a:xfrm>
                  <a:off x="5906438" y="983167"/>
                  <a:ext cx="1500142" cy="519663"/>
                </a:xfrm>
                <a:prstGeom prst="rect">
                  <a:avLst/>
                </a:prstGeom>
                <a:noFill/>
              </p:spPr>
              <p:txBody>
                <a:bodyPr wrap="none" rtlCol="0">
                  <a:spAutoFit/>
                </a:bodyPr>
                <a:lstStyle/>
                <a:p>
                  <a:r>
                    <a:rPr lang="en-US" sz="1050" dirty="0"/>
                    <a:t>16 optics</a:t>
                  </a:r>
                </a:p>
              </p:txBody>
            </p:sp>
            <p:sp>
              <p:nvSpPr>
                <p:cNvPr id="44" name="TextBox 43">
                  <a:extLst>
                    <a:ext uri="{FF2B5EF4-FFF2-40B4-BE49-F238E27FC236}">
                      <a16:creationId xmlns:a16="http://schemas.microsoft.com/office/drawing/2014/main" id="{8820CB0B-0A4E-E9A8-3311-126E4DB8ABBE}"/>
                    </a:ext>
                  </a:extLst>
                </p:cNvPr>
                <p:cNvSpPr txBox="1"/>
                <p:nvPr/>
              </p:nvSpPr>
              <p:spPr>
                <a:xfrm>
                  <a:off x="5912952" y="1246592"/>
                  <a:ext cx="1500142" cy="519663"/>
                </a:xfrm>
                <a:prstGeom prst="rect">
                  <a:avLst/>
                </a:prstGeom>
                <a:noFill/>
              </p:spPr>
              <p:txBody>
                <a:bodyPr wrap="none" rtlCol="0">
                  <a:spAutoFit/>
                </a:bodyPr>
                <a:lstStyle/>
                <a:p>
                  <a:r>
                    <a:rPr lang="en-US" sz="1050" dirty="0"/>
                    <a:t>16 optics</a:t>
                  </a:r>
                </a:p>
              </p:txBody>
            </p:sp>
            <p:sp>
              <p:nvSpPr>
                <p:cNvPr id="45" name="TextBox 44">
                  <a:extLst>
                    <a:ext uri="{FF2B5EF4-FFF2-40B4-BE49-F238E27FC236}">
                      <a16:creationId xmlns:a16="http://schemas.microsoft.com/office/drawing/2014/main" id="{F956A0C1-1CD2-B02D-AF38-13EA2487748B}"/>
                    </a:ext>
                  </a:extLst>
                </p:cNvPr>
                <p:cNvSpPr txBox="1"/>
                <p:nvPr/>
              </p:nvSpPr>
              <p:spPr>
                <a:xfrm>
                  <a:off x="5912950" y="1510018"/>
                  <a:ext cx="1500142" cy="519663"/>
                </a:xfrm>
                <a:prstGeom prst="rect">
                  <a:avLst/>
                </a:prstGeom>
                <a:noFill/>
              </p:spPr>
              <p:txBody>
                <a:bodyPr wrap="none" rtlCol="0">
                  <a:spAutoFit/>
                </a:bodyPr>
                <a:lstStyle/>
                <a:p>
                  <a:r>
                    <a:rPr lang="en-US" sz="1050" dirty="0"/>
                    <a:t>16 optics</a:t>
                  </a:r>
                </a:p>
              </p:txBody>
            </p:sp>
          </p:grpSp>
          <p:sp>
            <p:nvSpPr>
              <p:cNvPr id="41" name="TextBox 40">
                <a:extLst>
                  <a:ext uri="{FF2B5EF4-FFF2-40B4-BE49-F238E27FC236}">
                    <a16:creationId xmlns:a16="http://schemas.microsoft.com/office/drawing/2014/main" id="{A8D0792D-92F0-2BC6-7FE8-A4F5757ECC00}"/>
                  </a:ext>
                </a:extLst>
              </p:cNvPr>
              <p:cNvSpPr txBox="1"/>
              <p:nvPr/>
            </p:nvSpPr>
            <p:spPr>
              <a:xfrm>
                <a:off x="9497229" y="1520136"/>
                <a:ext cx="994833" cy="332816"/>
              </a:xfrm>
              <a:prstGeom prst="rect">
                <a:avLst/>
              </a:prstGeom>
              <a:noFill/>
            </p:spPr>
            <p:txBody>
              <a:bodyPr wrap="square">
                <a:spAutoFit/>
              </a:bodyPr>
              <a:lstStyle/>
              <a:p>
                <a:r>
                  <a:rPr lang="en-US" sz="1050" dirty="0"/>
                  <a:t>=48 optics</a:t>
                </a:r>
              </a:p>
            </p:txBody>
          </p:sp>
        </p:grpSp>
        <p:grpSp>
          <p:nvGrpSpPr>
            <p:cNvPr id="20" name="Group 19">
              <a:extLst>
                <a:ext uri="{FF2B5EF4-FFF2-40B4-BE49-F238E27FC236}">
                  <a16:creationId xmlns:a16="http://schemas.microsoft.com/office/drawing/2014/main" id="{FBAFFCD6-4D23-5C28-B337-8E7A6DD8E0E3}"/>
                </a:ext>
              </a:extLst>
            </p:cNvPr>
            <p:cNvGrpSpPr/>
            <p:nvPr/>
          </p:nvGrpSpPr>
          <p:grpSpPr>
            <a:xfrm>
              <a:off x="6101188" y="3249457"/>
              <a:ext cx="4458607" cy="854282"/>
              <a:chOff x="6033455" y="998670"/>
              <a:chExt cx="4458607" cy="854282"/>
            </a:xfrm>
          </p:grpSpPr>
          <p:grpSp>
            <p:nvGrpSpPr>
              <p:cNvPr id="34" name="Group 33">
                <a:extLst>
                  <a:ext uri="{FF2B5EF4-FFF2-40B4-BE49-F238E27FC236}">
                    <a16:creationId xmlns:a16="http://schemas.microsoft.com/office/drawing/2014/main" id="{59798A22-5195-8C25-400B-839ED9936218}"/>
                  </a:ext>
                </a:extLst>
              </p:cNvPr>
              <p:cNvGrpSpPr/>
              <p:nvPr/>
            </p:nvGrpSpPr>
            <p:grpSpPr>
              <a:xfrm>
                <a:off x="6033455" y="998670"/>
                <a:ext cx="4407345" cy="690545"/>
                <a:chOff x="242255" y="983167"/>
                <a:chExt cx="7170839" cy="1046514"/>
              </a:xfrm>
            </p:grpSpPr>
            <p:pic>
              <p:nvPicPr>
                <p:cNvPr id="36" name="Picture 35">
                  <a:extLst>
                    <a:ext uri="{FF2B5EF4-FFF2-40B4-BE49-F238E27FC236}">
                      <a16:creationId xmlns:a16="http://schemas.microsoft.com/office/drawing/2014/main" id="{9C2A721B-5100-C1CD-2C98-BDB48E5D8351}"/>
                    </a:ext>
                  </a:extLst>
                </p:cNvPr>
                <p:cNvPicPr>
                  <a:picLocks noChangeAspect="1"/>
                </p:cNvPicPr>
                <p:nvPr/>
              </p:nvPicPr>
              <p:blipFill>
                <a:blip r:embed="rId5"/>
                <a:stretch>
                  <a:fillRect/>
                </a:stretch>
              </p:blipFill>
              <p:spPr>
                <a:xfrm>
                  <a:off x="242255" y="1106965"/>
                  <a:ext cx="5647248" cy="886339"/>
                </a:xfrm>
                <a:prstGeom prst="rect">
                  <a:avLst/>
                </a:prstGeom>
              </p:spPr>
            </p:pic>
            <p:sp>
              <p:nvSpPr>
                <p:cNvPr id="37" name="TextBox 36">
                  <a:extLst>
                    <a:ext uri="{FF2B5EF4-FFF2-40B4-BE49-F238E27FC236}">
                      <a16:creationId xmlns:a16="http://schemas.microsoft.com/office/drawing/2014/main" id="{1288F3E1-A9ED-4FB8-6C83-DD17C10BE99A}"/>
                    </a:ext>
                  </a:extLst>
                </p:cNvPr>
                <p:cNvSpPr txBox="1"/>
                <p:nvPr/>
              </p:nvSpPr>
              <p:spPr>
                <a:xfrm>
                  <a:off x="5906438" y="983167"/>
                  <a:ext cx="1500142" cy="519663"/>
                </a:xfrm>
                <a:prstGeom prst="rect">
                  <a:avLst/>
                </a:prstGeom>
                <a:noFill/>
              </p:spPr>
              <p:txBody>
                <a:bodyPr wrap="none" rtlCol="0">
                  <a:spAutoFit/>
                </a:bodyPr>
                <a:lstStyle/>
                <a:p>
                  <a:r>
                    <a:rPr lang="en-US" sz="1050" dirty="0"/>
                    <a:t>16 optics</a:t>
                  </a:r>
                </a:p>
              </p:txBody>
            </p:sp>
            <p:sp>
              <p:nvSpPr>
                <p:cNvPr id="38" name="TextBox 37">
                  <a:extLst>
                    <a:ext uri="{FF2B5EF4-FFF2-40B4-BE49-F238E27FC236}">
                      <a16:creationId xmlns:a16="http://schemas.microsoft.com/office/drawing/2014/main" id="{D0D5C41A-5F9F-C356-31E2-283659D906BC}"/>
                    </a:ext>
                  </a:extLst>
                </p:cNvPr>
                <p:cNvSpPr txBox="1"/>
                <p:nvPr/>
              </p:nvSpPr>
              <p:spPr>
                <a:xfrm>
                  <a:off x="5912952" y="1246592"/>
                  <a:ext cx="1500142" cy="519663"/>
                </a:xfrm>
                <a:prstGeom prst="rect">
                  <a:avLst/>
                </a:prstGeom>
                <a:noFill/>
              </p:spPr>
              <p:txBody>
                <a:bodyPr wrap="none" rtlCol="0">
                  <a:spAutoFit/>
                </a:bodyPr>
                <a:lstStyle/>
                <a:p>
                  <a:r>
                    <a:rPr lang="en-US" sz="1050" dirty="0"/>
                    <a:t>16 optics</a:t>
                  </a:r>
                </a:p>
              </p:txBody>
            </p:sp>
            <p:sp>
              <p:nvSpPr>
                <p:cNvPr id="39" name="TextBox 38">
                  <a:extLst>
                    <a:ext uri="{FF2B5EF4-FFF2-40B4-BE49-F238E27FC236}">
                      <a16:creationId xmlns:a16="http://schemas.microsoft.com/office/drawing/2014/main" id="{A257AFF5-D9AD-835B-5555-FF806B7E3029}"/>
                    </a:ext>
                  </a:extLst>
                </p:cNvPr>
                <p:cNvSpPr txBox="1"/>
                <p:nvPr/>
              </p:nvSpPr>
              <p:spPr>
                <a:xfrm>
                  <a:off x="5912950" y="1510018"/>
                  <a:ext cx="1500142" cy="519663"/>
                </a:xfrm>
                <a:prstGeom prst="rect">
                  <a:avLst/>
                </a:prstGeom>
                <a:noFill/>
              </p:spPr>
              <p:txBody>
                <a:bodyPr wrap="none" rtlCol="0">
                  <a:spAutoFit/>
                </a:bodyPr>
                <a:lstStyle/>
                <a:p>
                  <a:r>
                    <a:rPr lang="en-US" sz="1050" dirty="0"/>
                    <a:t>16 optics</a:t>
                  </a:r>
                </a:p>
              </p:txBody>
            </p:sp>
          </p:grpSp>
          <p:sp>
            <p:nvSpPr>
              <p:cNvPr id="35" name="TextBox 34">
                <a:extLst>
                  <a:ext uri="{FF2B5EF4-FFF2-40B4-BE49-F238E27FC236}">
                    <a16:creationId xmlns:a16="http://schemas.microsoft.com/office/drawing/2014/main" id="{14E2C591-1B63-A26C-73C6-E8DB784E21BC}"/>
                  </a:ext>
                </a:extLst>
              </p:cNvPr>
              <p:cNvSpPr txBox="1"/>
              <p:nvPr/>
            </p:nvSpPr>
            <p:spPr>
              <a:xfrm>
                <a:off x="9497229" y="1520136"/>
                <a:ext cx="994833" cy="332816"/>
              </a:xfrm>
              <a:prstGeom prst="rect">
                <a:avLst/>
              </a:prstGeom>
              <a:noFill/>
            </p:spPr>
            <p:txBody>
              <a:bodyPr wrap="square">
                <a:spAutoFit/>
              </a:bodyPr>
              <a:lstStyle/>
              <a:p>
                <a:r>
                  <a:rPr lang="en-US" sz="1050" dirty="0"/>
                  <a:t>=48 optics</a:t>
                </a:r>
              </a:p>
            </p:txBody>
          </p:sp>
        </p:grpSp>
        <p:grpSp>
          <p:nvGrpSpPr>
            <p:cNvPr id="21" name="Group 20">
              <a:extLst>
                <a:ext uri="{FF2B5EF4-FFF2-40B4-BE49-F238E27FC236}">
                  <a16:creationId xmlns:a16="http://schemas.microsoft.com/office/drawing/2014/main" id="{0156FB2A-C733-2CFF-5DC1-14D19F8D3E8A}"/>
                </a:ext>
              </a:extLst>
            </p:cNvPr>
            <p:cNvGrpSpPr/>
            <p:nvPr/>
          </p:nvGrpSpPr>
          <p:grpSpPr>
            <a:xfrm>
              <a:off x="6104467" y="3984347"/>
              <a:ext cx="4458607" cy="854282"/>
              <a:chOff x="6033455" y="998670"/>
              <a:chExt cx="4458607" cy="854282"/>
            </a:xfrm>
          </p:grpSpPr>
          <p:grpSp>
            <p:nvGrpSpPr>
              <p:cNvPr id="28" name="Group 27">
                <a:extLst>
                  <a:ext uri="{FF2B5EF4-FFF2-40B4-BE49-F238E27FC236}">
                    <a16:creationId xmlns:a16="http://schemas.microsoft.com/office/drawing/2014/main" id="{62850D96-AECF-CEB2-ADEA-4B6E529C361C}"/>
                  </a:ext>
                </a:extLst>
              </p:cNvPr>
              <p:cNvGrpSpPr/>
              <p:nvPr/>
            </p:nvGrpSpPr>
            <p:grpSpPr>
              <a:xfrm>
                <a:off x="6033455" y="998670"/>
                <a:ext cx="4407345" cy="690545"/>
                <a:chOff x="242255" y="983167"/>
                <a:chExt cx="7170839" cy="1046514"/>
              </a:xfrm>
            </p:grpSpPr>
            <p:pic>
              <p:nvPicPr>
                <p:cNvPr id="30" name="Picture 29">
                  <a:extLst>
                    <a:ext uri="{FF2B5EF4-FFF2-40B4-BE49-F238E27FC236}">
                      <a16:creationId xmlns:a16="http://schemas.microsoft.com/office/drawing/2014/main" id="{090B5904-D7FC-4746-290B-C5FEE6944785}"/>
                    </a:ext>
                  </a:extLst>
                </p:cNvPr>
                <p:cNvPicPr>
                  <a:picLocks noChangeAspect="1"/>
                </p:cNvPicPr>
                <p:nvPr/>
              </p:nvPicPr>
              <p:blipFill>
                <a:blip r:embed="rId5"/>
                <a:stretch>
                  <a:fillRect/>
                </a:stretch>
              </p:blipFill>
              <p:spPr>
                <a:xfrm>
                  <a:off x="242255" y="1106965"/>
                  <a:ext cx="5647248" cy="886339"/>
                </a:xfrm>
                <a:prstGeom prst="rect">
                  <a:avLst/>
                </a:prstGeom>
              </p:spPr>
            </p:pic>
            <p:sp>
              <p:nvSpPr>
                <p:cNvPr id="31" name="TextBox 30">
                  <a:extLst>
                    <a:ext uri="{FF2B5EF4-FFF2-40B4-BE49-F238E27FC236}">
                      <a16:creationId xmlns:a16="http://schemas.microsoft.com/office/drawing/2014/main" id="{9CCE12E3-E2CF-31A4-F1F6-FEC624CFE50D}"/>
                    </a:ext>
                  </a:extLst>
                </p:cNvPr>
                <p:cNvSpPr txBox="1"/>
                <p:nvPr/>
              </p:nvSpPr>
              <p:spPr>
                <a:xfrm>
                  <a:off x="5906438" y="983167"/>
                  <a:ext cx="1500142" cy="519663"/>
                </a:xfrm>
                <a:prstGeom prst="rect">
                  <a:avLst/>
                </a:prstGeom>
                <a:noFill/>
              </p:spPr>
              <p:txBody>
                <a:bodyPr wrap="none" rtlCol="0">
                  <a:spAutoFit/>
                </a:bodyPr>
                <a:lstStyle/>
                <a:p>
                  <a:r>
                    <a:rPr lang="en-US" sz="1050" dirty="0"/>
                    <a:t>16 optics</a:t>
                  </a:r>
                </a:p>
              </p:txBody>
            </p:sp>
            <p:sp>
              <p:nvSpPr>
                <p:cNvPr id="32" name="TextBox 31">
                  <a:extLst>
                    <a:ext uri="{FF2B5EF4-FFF2-40B4-BE49-F238E27FC236}">
                      <a16:creationId xmlns:a16="http://schemas.microsoft.com/office/drawing/2014/main" id="{31AF1551-168A-E3E4-9D76-92DE296028AD}"/>
                    </a:ext>
                  </a:extLst>
                </p:cNvPr>
                <p:cNvSpPr txBox="1"/>
                <p:nvPr/>
              </p:nvSpPr>
              <p:spPr>
                <a:xfrm>
                  <a:off x="5912952" y="1246592"/>
                  <a:ext cx="1500142" cy="519663"/>
                </a:xfrm>
                <a:prstGeom prst="rect">
                  <a:avLst/>
                </a:prstGeom>
                <a:noFill/>
              </p:spPr>
              <p:txBody>
                <a:bodyPr wrap="none" rtlCol="0">
                  <a:spAutoFit/>
                </a:bodyPr>
                <a:lstStyle/>
                <a:p>
                  <a:r>
                    <a:rPr lang="en-US" sz="1050" dirty="0"/>
                    <a:t>16 optics</a:t>
                  </a:r>
                </a:p>
              </p:txBody>
            </p:sp>
            <p:sp>
              <p:nvSpPr>
                <p:cNvPr id="33" name="TextBox 32">
                  <a:extLst>
                    <a:ext uri="{FF2B5EF4-FFF2-40B4-BE49-F238E27FC236}">
                      <a16:creationId xmlns:a16="http://schemas.microsoft.com/office/drawing/2014/main" id="{6B1D97C3-0FD8-8460-3AF9-2545B8080B2E}"/>
                    </a:ext>
                  </a:extLst>
                </p:cNvPr>
                <p:cNvSpPr txBox="1"/>
                <p:nvPr/>
              </p:nvSpPr>
              <p:spPr>
                <a:xfrm>
                  <a:off x="5912950" y="1510018"/>
                  <a:ext cx="1500142" cy="519663"/>
                </a:xfrm>
                <a:prstGeom prst="rect">
                  <a:avLst/>
                </a:prstGeom>
                <a:noFill/>
              </p:spPr>
              <p:txBody>
                <a:bodyPr wrap="none" rtlCol="0">
                  <a:spAutoFit/>
                </a:bodyPr>
                <a:lstStyle/>
                <a:p>
                  <a:r>
                    <a:rPr lang="en-US" sz="1050" dirty="0"/>
                    <a:t>16 optics</a:t>
                  </a:r>
                </a:p>
              </p:txBody>
            </p:sp>
          </p:grpSp>
          <p:sp>
            <p:nvSpPr>
              <p:cNvPr id="29" name="TextBox 28">
                <a:extLst>
                  <a:ext uri="{FF2B5EF4-FFF2-40B4-BE49-F238E27FC236}">
                    <a16:creationId xmlns:a16="http://schemas.microsoft.com/office/drawing/2014/main" id="{D7BD49E9-5A15-4C59-13C6-A4554B1EFD34}"/>
                  </a:ext>
                </a:extLst>
              </p:cNvPr>
              <p:cNvSpPr txBox="1"/>
              <p:nvPr/>
            </p:nvSpPr>
            <p:spPr>
              <a:xfrm>
                <a:off x="9497229" y="1520136"/>
                <a:ext cx="994833" cy="332816"/>
              </a:xfrm>
              <a:prstGeom prst="rect">
                <a:avLst/>
              </a:prstGeom>
              <a:noFill/>
            </p:spPr>
            <p:txBody>
              <a:bodyPr wrap="square">
                <a:spAutoFit/>
              </a:bodyPr>
              <a:lstStyle/>
              <a:p>
                <a:r>
                  <a:rPr lang="en-US" sz="1050" dirty="0"/>
                  <a:t>=48 optics</a:t>
                </a:r>
              </a:p>
            </p:txBody>
          </p:sp>
        </p:grpSp>
        <p:sp>
          <p:nvSpPr>
            <p:cNvPr id="22" name="TextBox 21">
              <a:extLst>
                <a:ext uri="{FF2B5EF4-FFF2-40B4-BE49-F238E27FC236}">
                  <a16:creationId xmlns:a16="http://schemas.microsoft.com/office/drawing/2014/main" id="{88949C8A-912D-A305-2458-3F92A083D781}"/>
                </a:ext>
              </a:extLst>
            </p:cNvPr>
            <p:cNvSpPr txBox="1"/>
            <p:nvPr/>
          </p:nvSpPr>
          <p:spPr>
            <a:xfrm>
              <a:off x="10554607" y="1224745"/>
              <a:ext cx="1409701" cy="403414"/>
            </a:xfrm>
            <a:prstGeom prst="rect">
              <a:avLst/>
            </a:prstGeom>
            <a:noFill/>
          </p:spPr>
          <p:txBody>
            <a:bodyPr wrap="square">
              <a:spAutoFit/>
            </a:bodyPr>
            <a:lstStyle/>
            <a:p>
              <a:r>
                <a:rPr lang="en-US" sz="1400" dirty="0"/>
                <a:t>48 optics</a:t>
              </a:r>
            </a:p>
          </p:txBody>
        </p:sp>
        <p:sp>
          <p:nvSpPr>
            <p:cNvPr id="23" name="TextBox 22">
              <a:extLst>
                <a:ext uri="{FF2B5EF4-FFF2-40B4-BE49-F238E27FC236}">
                  <a16:creationId xmlns:a16="http://schemas.microsoft.com/office/drawing/2014/main" id="{9D75FE9A-392B-D864-33B8-80548A1162E5}"/>
                </a:ext>
              </a:extLst>
            </p:cNvPr>
            <p:cNvSpPr txBox="1"/>
            <p:nvPr/>
          </p:nvSpPr>
          <p:spPr>
            <a:xfrm>
              <a:off x="10563074" y="1982855"/>
              <a:ext cx="1409701" cy="403414"/>
            </a:xfrm>
            <a:prstGeom prst="rect">
              <a:avLst/>
            </a:prstGeom>
            <a:noFill/>
          </p:spPr>
          <p:txBody>
            <a:bodyPr wrap="square">
              <a:spAutoFit/>
            </a:bodyPr>
            <a:lstStyle/>
            <a:p>
              <a:r>
                <a:rPr lang="en-US" sz="1400" dirty="0"/>
                <a:t>48 optics</a:t>
              </a:r>
            </a:p>
          </p:txBody>
        </p:sp>
        <p:sp>
          <p:nvSpPr>
            <p:cNvPr id="24" name="TextBox 23">
              <a:extLst>
                <a:ext uri="{FF2B5EF4-FFF2-40B4-BE49-F238E27FC236}">
                  <a16:creationId xmlns:a16="http://schemas.microsoft.com/office/drawing/2014/main" id="{48957BFC-6FDC-E197-F927-CA9DFF625248}"/>
                </a:ext>
              </a:extLst>
            </p:cNvPr>
            <p:cNvSpPr txBox="1"/>
            <p:nvPr/>
          </p:nvSpPr>
          <p:spPr>
            <a:xfrm>
              <a:off x="10563074" y="2689362"/>
              <a:ext cx="1409701" cy="403414"/>
            </a:xfrm>
            <a:prstGeom prst="rect">
              <a:avLst/>
            </a:prstGeom>
            <a:noFill/>
          </p:spPr>
          <p:txBody>
            <a:bodyPr wrap="square">
              <a:spAutoFit/>
            </a:bodyPr>
            <a:lstStyle/>
            <a:p>
              <a:r>
                <a:rPr lang="en-US" sz="1400" dirty="0"/>
                <a:t>48 optics</a:t>
              </a:r>
            </a:p>
          </p:txBody>
        </p:sp>
        <p:sp>
          <p:nvSpPr>
            <p:cNvPr id="25" name="TextBox 24">
              <a:extLst>
                <a:ext uri="{FF2B5EF4-FFF2-40B4-BE49-F238E27FC236}">
                  <a16:creationId xmlns:a16="http://schemas.microsoft.com/office/drawing/2014/main" id="{8BA8B1D6-2A34-F22E-2738-03A273F3F531}"/>
                </a:ext>
              </a:extLst>
            </p:cNvPr>
            <p:cNvSpPr txBox="1"/>
            <p:nvPr/>
          </p:nvSpPr>
          <p:spPr>
            <a:xfrm>
              <a:off x="10582532" y="3401591"/>
              <a:ext cx="1409701" cy="403414"/>
            </a:xfrm>
            <a:prstGeom prst="rect">
              <a:avLst/>
            </a:prstGeom>
            <a:noFill/>
          </p:spPr>
          <p:txBody>
            <a:bodyPr wrap="square">
              <a:spAutoFit/>
            </a:bodyPr>
            <a:lstStyle/>
            <a:p>
              <a:r>
                <a:rPr lang="en-US" sz="1400" dirty="0"/>
                <a:t>48 optics</a:t>
              </a:r>
            </a:p>
          </p:txBody>
        </p:sp>
        <p:sp>
          <p:nvSpPr>
            <p:cNvPr id="26" name="TextBox 25">
              <a:extLst>
                <a:ext uri="{FF2B5EF4-FFF2-40B4-BE49-F238E27FC236}">
                  <a16:creationId xmlns:a16="http://schemas.microsoft.com/office/drawing/2014/main" id="{180390A7-FB96-F9F5-64F0-B227BCC03717}"/>
                </a:ext>
              </a:extLst>
            </p:cNvPr>
            <p:cNvSpPr txBox="1"/>
            <p:nvPr/>
          </p:nvSpPr>
          <p:spPr>
            <a:xfrm>
              <a:off x="10582532" y="4173797"/>
              <a:ext cx="1409701" cy="403414"/>
            </a:xfrm>
            <a:prstGeom prst="rect">
              <a:avLst/>
            </a:prstGeom>
            <a:noFill/>
          </p:spPr>
          <p:txBody>
            <a:bodyPr wrap="square">
              <a:spAutoFit/>
            </a:bodyPr>
            <a:lstStyle/>
            <a:p>
              <a:r>
                <a:rPr lang="en-US" sz="1400" dirty="0"/>
                <a:t>48 optics</a:t>
              </a:r>
            </a:p>
          </p:txBody>
        </p:sp>
        <p:sp>
          <p:nvSpPr>
            <p:cNvPr id="27" name="TextBox 26">
              <a:extLst>
                <a:ext uri="{FF2B5EF4-FFF2-40B4-BE49-F238E27FC236}">
                  <a16:creationId xmlns:a16="http://schemas.microsoft.com/office/drawing/2014/main" id="{EC67BC35-80C8-C34D-DAB9-20749EB7844F}"/>
                </a:ext>
              </a:extLst>
            </p:cNvPr>
            <p:cNvSpPr txBox="1"/>
            <p:nvPr/>
          </p:nvSpPr>
          <p:spPr>
            <a:xfrm>
              <a:off x="10379597" y="4642379"/>
              <a:ext cx="1409701" cy="403414"/>
            </a:xfrm>
            <a:prstGeom prst="rect">
              <a:avLst/>
            </a:prstGeom>
            <a:noFill/>
          </p:spPr>
          <p:txBody>
            <a:bodyPr wrap="square">
              <a:spAutoFit/>
            </a:bodyPr>
            <a:lstStyle/>
            <a:p>
              <a:r>
                <a:rPr lang="en-US" sz="1400" dirty="0"/>
                <a:t>=240 optics</a:t>
              </a:r>
            </a:p>
          </p:txBody>
        </p:sp>
      </p:grpSp>
    </p:spTree>
    <p:extLst>
      <p:ext uri="{BB962C8B-B14F-4D97-AF65-F5344CB8AC3E}">
        <p14:creationId xmlns:p14="http://schemas.microsoft.com/office/powerpoint/2010/main" val="3072141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B2EF-6C6B-F7EC-F440-7C37F361E0EB}"/>
              </a:ext>
            </a:extLst>
          </p:cNvPr>
          <p:cNvSpPr>
            <a:spLocks noGrp="1"/>
          </p:cNvSpPr>
          <p:nvPr>
            <p:ph type="title"/>
          </p:nvPr>
        </p:nvSpPr>
        <p:spPr>
          <a:xfrm>
            <a:off x="246256" y="-200466"/>
            <a:ext cx="11497011" cy="1325563"/>
          </a:xfrm>
        </p:spPr>
        <p:txBody>
          <a:bodyPr>
            <a:normAutofit/>
          </a:bodyPr>
          <a:lstStyle/>
          <a:p>
            <a:r>
              <a:rPr lang="en-US" sz="4000" dirty="0"/>
              <a:t>Look at how Lasers are used and arranged….</a:t>
            </a:r>
          </a:p>
        </p:txBody>
      </p:sp>
      <p:pic>
        <p:nvPicPr>
          <p:cNvPr id="5" name="Content Placeholder 4">
            <a:extLst>
              <a:ext uri="{FF2B5EF4-FFF2-40B4-BE49-F238E27FC236}">
                <a16:creationId xmlns:a16="http://schemas.microsoft.com/office/drawing/2014/main" id="{0754381C-211C-1842-F861-9AD9E0579C53}"/>
              </a:ext>
            </a:extLst>
          </p:cNvPr>
          <p:cNvPicPr>
            <a:picLocks noGrp="1" noChangeAspect="1"/>
          </p:cNvPicPr>
          <p:nvPr>
            <p:ph idx="1"/>
          </p:nvPr>
        </p:nvPicPr>
        <p:blipFill>
          <a:blip r:embed="rId2"/>
          <a:stretch>
            <a:fillRect/>
          </a:stretch>
        </p:blipFill>
        <p:spPr>
          <a:xfrm>
            <a:off x="10022246" y="814031"/>
            <a:ext cx="2079300" cy="3115711"/>
          </a:xfrm>
        </p:spPr>
      </p:pic>
      <p:pic>
        <p:nvPicPr>
          <p:cNvPr id="7" name="Picture 6">
            <a:extLst>
              <a:ext uri="{FF2B5EF4-FFF2-40B4-BE49-F238E27FC236}">
                <a16:creationId xmlns:a16="http://schemas.microsoft.com/office/drawing/2014/main" id="{EB53651F-5039-6DCF-3D9D-08A848C42C88}"/>
              </a:ext>
            </a:extLst>
          </p:cNvPr>
          <p:cNvPicPr>
            <a:picLocks noChangeAspect="1"/>
          </p:cNvPicPr>
          <p:nvPr/>
        </p:nvPicPr>
        <p:blipFill>
          <a:blip r:embed="rId3"/>
          <a:stretch>
            <a:fillRect/>
          </a:stretch>
        </p:blipFill>
        <p:spPr>
          <a:xfrm>
            <a:off x="-12076" y="3956590"/>
            <a:ext cx="4046642" cy="2097263"/>
          </a:xfrm>
          <a:prstGeom prst="rect">
            <a:avLst/>
          </a:prstGeom>
        </p:spPr>
      </p:pic>
      <p:pic>
        <p:nvPicPr>
          <p:cNvPr id="1026" name="Picture 2" descr="COHR Presentation Template">
            <a:extLst>
              <a:ext uri="{FF2B5EF4-FFF2-40B4-BE49-F238E27FC236}">
                <a16:creationId xmlns:a16="http://schemas.microsoft.com/office/drawing/2014/main" id="{D1420C84-ABFC-39A8-A2DF-2E871FBDE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070" y="4787365"/>
            <a:ext cx="3155310" cy="1772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ser Engines for Bioinstrumentation | Coherent">
            <a:extLst>
              <a:ext uri="{FF2B5EF4-FFF2-40B4-BE49-F238E27FC236}">
                <a16:creationId xmlns:a16="http://schemas.microsoft.com/office/drawing/2014/main" id="{9DE10726-078E-6BA5-6D2F-78B9EC3B4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81" y="3258189"/>
            <a:ext cx="2374562" cy="1674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823154D-4DBE-FB45-2B82-79D7A1BF15E8}"/>
              </a:ext>
            </a:extLst>
          </p:cNvPr>
          <p:cNvPicPr>
            <a:picLocks noChangeAspect="1"/>
          </p:cNvPicPr>
          <p:nvPr/>
        </p:nvPicPr>
        <p:blipFill>
          <a:blip r:embed="rId6"/>
          <a:stretch>
            <a:fillRect/>
          </a:stretch>
        </p:blipFill>
        <p:spPr>
          <a:xfrm>
            <a:off x="6788355" y="4939304"/>
            <a:ext cx="2893257" cy="1704374"/>
          </a:xfrm>
          <a:prstGeom prst="rect">
            <a:avLst/>
          </a:prstGeom>
        </p:spPr>
      </p:pic>
      <p:pic>
        <p:nvPicPr>
          <p:cNvPr id="13" name="Picture 12">
            <a:extLst>
              <a:ext uri="{FF2B5EF4-FFF2-40B4-BE49-F238E27FC236}">
                <a16:creationId xmlns:a16="http://schemas.microsoft.com/office/drawing/2014/main" id="{103C6AF9-06C1-882E-4661-5ED3834C0D46}"/>
              </a:ext>
            </a:extLst>
          </p:cNvPr>
          <p:cNvPicPr>
            <a:picLocks noChangeAspect="1"/>
          </p:cNvPicPr>
          <p:nvPr/>
        </p:nvPicPr>
        <p:blipFill>
          <a:blip r:embed="rId7"/>
          <a:stretch>
            <a:fillRect/>
          </a:stretch>
        </p:blipFill>
        <p:spPr>
          <a:xfrm>
            <a:off x="6675798" y="2573920"/>
            <a:ext cx="2797336" cy="2097263"/>
          </a:xfrm>
          <a:prstGeom prst="rect">
            <a:avLst/>
          </a:prstGeom>
        </p:spPr>
      </p:pic>
      <p:pic>
        <p:nvPicPr>
          <p:cNvPr id="15" name="Picture 14">
            <a:extLst>
              <a:ext uri="{FF2B5EF4-FFF2-40B4-BE49-F238E27FC236}">
                <a16:creationId xmlns:a16="http://schemas.microsoft.com/office/drawing/2014/main" id="{58A88393-C0DD-D76E-8B8D-17AA68F175EA}"/>
              </a:ext>
            </a:extLst>
          </p:cNvPr>
          <p:cNvPicPr>
            <a:picLocks noChangeAspect="1"/>
          </p:cNvPicPr>
          <p:nvPr/>
        </p:nvPicPr>
        <p:blipFill>
          <a:blip r:embed="rId8"/>
          <a:stretch>
            <a:fillRect/>
          </a:stretch>
        </p:blipFill>
        <p:spPr>
          <a:xfrm>
            <a:off x="226131" y="1287120"/>
            <a:ext cx="3319853" cy="2489013"/>
          </a:xfrm>
          <a:prstGeom prst="rect">
            <a:avLst/>
          </a:prstGeom>
        </p:spPr>
      </p:pic>
      <p:pic>
        <p:nvPicPr>
          <p:cNvPr id="17" name="Picture 16">
            <a:extLst>
              <a:ext uri="{FF2B5EF4-FFF2-40B4-BE49-F238E27FC236}">
                <a16:creationId xmlns:a16="http://schemas.microsoft.com/office/drawing/2014/main" id="{9A395264-2DF8-0AAB-DEBB-B336A3EEF5B4}"/>
              </a:ext>
            </a:extLst>
          </p:cNvPr>
          <p:cNvPicPr>
            <a:picLocks noChangeAspect="1"/>
          </p:cNvPicPr>
          <p:nvPr/>
        </p:nvPicPr>
        <p:blipFill>
          <a:blip r:embed="rId9"/>
          <a:stretch>
            <a:fillRect/>
          </a:stretch>
        </p:blipFill>
        <p:spPr>
          <a:xfrm rot="16200000">
            <a:off x="9675208" y="4431659"/>
            <a:ext cx="2773379" cy="2079302"/>
          </a:xfrm>
          <a:prstGeom prst="rect">
            <a:avLst/>
          </a:prstGeom>
        </p:spPr>
      </p:pic>
      <p:pic>
        <p:nvPicPr>
          <p:cNvPr id="9" name="Picture 8">
            <a:extLst>
              <a:ext uri="{FF2B5EF4-FFF2-40B4-BE49-F238E27FC236}">
                <a16:creationId xmlns:a16="http://schemas.microsoft.com/office/drawing/2014/main" id="{CD3CB072-9F60-34EE-F327-972AFE26E94B}"/>
              </a:ext>
            </a:extLst>
          </p:cNvPr>
          <p:cNvPicPr>
            <a:picLocks noChangeAspect="1"/>
          </p:cNvPicPr>
          <p:nvPr/>
        </p:nvPicPr>
        <p:blipFill rotWithShape="1">
          <a:blip r:embed="rId10"/>
          <a:srcRect t="11995" r="17003" b="21738"/>
          <a:stretch/>
        </p:blipFill>
        <p:spPr>
          <a:xfrm>
            <a:off x="4084825" y="1503763"/>
            <a:ext cx="2258271" cy="1803057"/>
          </a:xfrm>
          <a:prstGeom prst="rect">
            <a:avLst/>
          </a:prstGeom>
        </p:spPr>
      </p:pic>
    </p:spTree>
    <p:extLst>
      <p:ext uri="{BB962C8B-B14F-4D97-AF65-F5344CB8AC3E}">
        <p14:creationId xmlns:p14="http://schemas.microsoft.com/office/powerpoint/2010/main" val="3432317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67778-9DFC-A344-DDA7-2D056156B371}"/>
              </a:ext>
            </a:extLst>
          </p:cNvPr>
          <p:cNvSpPr>
            <a:spLocks noGrp="1"/>
          </p:cNvSpPr>
          <p:nvPr>
            <p:ph type="title"/>
          </p:nvPr>
        </p:nvSpPr>
        <p:spPr>
          <a:xfrm>
            <a:off x="199373" y="1"/>
            <a:ext cx="10515600" cy="901874"/>
          </a:xfrm>
        </p:spPr>
        <p:txBody>
          <a:bodyPr/>
          <a:lstStyle/>
          <a:p>
            <a:r>
              <a:rPr lang="en-US" dirty="0"/>
              <a:t>Let’s Compare Electronics demands </a:t>
            </a:r>
          </a:p>
        </p:txBody>
      </p:sp>
      <p:sp>
        <p:nvSpPr>
          <p:cNvPr id="3" name="Content Placeholder 2">
            <a:extLst>
              <a:ext uri="{FF2B5EF4-FFF2-40B4-BE49-F238E27FC236}">
                <a16:creationId xmlns:a16="http://schemas.microsoft.com/office/drawing/2014/main" id="{1760FABE-F3A3-CC64-4743-B69A4182FC23}"/>
              </a:ext>
            </a:extLst>
          </p:cNvPr>
          <p:cNvSpPr>
            <a:spLocks noGrp="1"/>
          </p:cNvSpPr>
          <p:nvPr>
            <p:ph idx="1"/>
          </p:nvPr>
        </p:nvSpPr>
        <p:spPr>
          <a:xfrm>
            <a:off x="136583" y="809796"/>
            <a:ext cx="11918833" cy="5560142"/>
          </a:xfrm>
        </p:spPr>
        <p:txBody>
          <a:bodyPr>
            <a:normAutofit/>
          </a:bodyPr>
          <a:lstStyle/>
          <a:p>
            <a:r>
              <a:rPr lang="en-US" sz="2400" b="1" dirty="0">
                <a:solidFill>
                  <a:srgbClr val="FF0000"/>
                </a:solidFill>
              </a:rPr>
              <a:t>In Cytometry 1.0  </a:t>
            </a:r>
            <a:r>
              <a:rPr lang="en-US" sz="2400" dirty="0"/>
              <a:t>you have external peak hold circuits, log amps, etc. In that case you have an ADC which makes a couple analog to digital conversions per event. So, it's maybe 8-10 bits x (number of parameters) x event rate = [hundreds of Kbps or a few Mbps]</a:t>
            </a:r>
            <a:br>
              <a:rPr lang="en-US" sz="2400" dirty="0"/>
            </a:br>
            <a:endParaRPr lang="en-US" sz="2400" dirty="0"/>
          </a:p>
          <a:p>
            <a:r>
              <a:rPr lang="en-US" sz="2400" b="1" dirty="0">
                <a:solidFill>
                  <a:srgbClr val="FF0000"/>
                </a:solidFill>
              </a:rPr>
              <a:t>In “current digital” Cytometry 2.0 </a:t>
            </a:r>
            <a:r>
              <a:rPr lang="en-US" sz="2400" dirty="0"/>
              <a:t>where you are directly sampling the waveforms, then the throughput is not dependent on event rate anymore, it's based on  for example: 16-24 bits x ADC sample rate x (number of channels) = [hundreds of Mbps]</a:t>
            </a:r>
          </a:p>
          <a:p>
            <a:endParaRPr lang="en-US" sz="2400" dirty="0"/>
          </a:p>
          <a:p>
            <a:r>
              <a:rPr lang="en-US" sz="2400" b="1" dirty="0">
                <a:solidFill>
                  <a:srgbClr val="FF0000"/>
                </a:solidFill>
              </a:rPr>
              <a:t>In fully DIGITAL Cytometry 3.0 </a:t>
            </a:r>
            <a:r>
              <a:rPr lang="en-US" sz="2400" dirty="0"/>
              <a:t>with individual photon capturing, it’s a similar calculation but we have </a:t>
            </a:r>
            <a:r>
              <a:rPr lang="en-US" sz="2400" b="1" dirty="0">
                <a:solidFill>
                  <a:srgbClr val="0070C0"/>
                </a:solidFill>
              </a:rPr>
              <a:t>just 1 bit </a:t>
            </a:r>
            <a:r>
              <a:rPr lang="en-US" sz="2400" dirty="0"/>
              <a:t>(photon/no-photon) x (number of channels = 42) x ADC sample rate (12Gbps) = [504 Gbps] (“ADC” acts as a multi-gigabit transceiver, which is like a 1bit ADC)</a:t>
            </a:r>
          </a:p>
          <a:p>
            <a:endParaRPr lang="en-US" sz="2400" dirty="0"/>
          </a:p>
        </p:txBody>
      </p:sp>
    </p:spTree>
    <p:extLst>
      <p:ext uri="{BB962C8B-B14F-4D97-AF65-F5344CB8AC3E}">
        <p14:creationId xmlns:p14="http://schemas.microsoft.com/office/powerpoint/2010/main" val="32108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Silicon APD Arrays - APD Arrays">
            <a:extLst>
              <a:ext uri="{FF2B5EF4-FFF2-40B4-BE49-F238E27FC236}">
                <a16:creationId xmlns:a16="http://schemas.microsoft.com/office/drawing/2014/main" id="{B5CA7C06-49CE-ED9C-C34E-CF4C70913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97" r="13845" b="11135"/>
          <a:stretch/>
        </p:blipFill>
        <p:spPr bwMode="auto">
          <a:xfrm>
            <a:off x="156909" y="4712024"/>
            <a:ext cx="2204520" cy="1989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41EAC9-D5D3-630A-46B6-CADBD94D6E15}"/>
              </a:ext>
            </a:extLst>
          </p:cNvPr>
          <p:cNvSpPr>
            <a:spLocks noGrp="1"/>
          </p:cNvSpPr>
          <p:nvPr>
            <p:ph type="title"/>
          </p:nvPr>
        </p:nvSpPr>
        <p:spPr>
          <a:xfrm>
            <a:off x="191729" y="125226"/>
            <a:ext cx="10515600" cy="1325563"/>
          </a:xfrm>
        </p:spPr>
        <p:txBody>
          <a:bodyPr/>
          <a:lstStyle/>
          <a:p>
            <a:r>
              <a:rPr lang="en-US" dirty="0"/>
              <a:t>APDs, PMTs….</a:t>
            </a:r>
          </a:p>
        </p:txBody>
      </p:sp>
      <p:pic>
        <p:nvPicPr>
          <p:cNvPr id="9" name="Picture 8">
            <a:extLst>
              <a:ext uri="{FF2B5EF4-FFF2-40B4-BE49-F238E27FC236}">
                <a16:creationId xmlns:a16="http://schemas.microsoft.com/office/drawing/2014/main" id="{6D1617B3-ECA3-3269-BFCD-6300939A2780}"/>
              </a:ext>
            </a:extLst>
          </p:cNvPr>
          <p:cNvPicPr>
            <a:picLocks noChangeAspect="1"/>
          </p:cNvPicPr>
          <p:nvPr/>
        </p:nvPicPr>
        <p:blipFill>
          <a:blip r:embed="rId3"/>
          <a:stretch>
            <a:fillRect/>
          </a:stretch>
        </p:blipFill>
        <p:spPr>
          <a:xfrm>
            <a:off x="3052771" y="2727622"/>
            <a:ext cx="1982832" cy="3526514"/>
          </a:xfrm>
          <a:prstGeom prst="rect">
            <a:avLst/>
          </a:prstGeom>
        </p:spPr>
      </p:pic>
      <p:pic>
        <p:nvPicPr>
          <p:cNvPr id="13" name="Picture 12">
            <a:extLst>
              <a:ext uri="{FF2B5EF4-FFF2-40B4-BE49-F238E27FC236}">
                <a16:creationId xmlns:a16="http://schemas.microsoft.com/office/drawing/2014/main" id="{68DA2F03-EB96-DDCE-210E-1D6C0038AC05}"/>
              </a:ext>
            </a:extLst>
          </p:cNvPr>
          <p:cNvPicPr>
            <a:picLocks noChangeAspect="1"/>
          </p:cNvPicPr>
          <p:nvPr/>
        </p:nvPicPr>
        <p:blipFill>
          <a:blip r:embed="rId4"/>
          <a:stretch>
            <a:fillRect/>
          </a:stretch>
        </p:blipFill>
        <p:spPr>
          <a:xfrm>
            <a:off x="7214406" y="755482"/>
            <a:ext cx="4882504" cy="3197085"/>
          </a:xfrm>
          <a:prstGeom prst="rect">
            <a:avLst/>
          </a:prstGeom>
        </p:spPr>
      </p:pic>
      <p:pic>
        <p:nvPicPr>
          <p:cNvPr id="8" name="Content Placeholder 7">
            <a:extLst>
              <a:ext uri="{FF2B5EF4-FFF2-40B4-BE49-F238E27FC236}">
                <a16:creationId xmlns:a16="http://schemas.microsoft.com/office/drawing/2014/main" id="{049D5133-2CCA-5B8D-DB15-9995C2076A70}"/>
              </a:ext>
            </a:extLst>
          </p:cNvPr>
          <p:cNvPicPr>
            <a:picLocks noGrp="1" noChangeAspect="1"/>
          </p:cNvPicPr>
          <p:nvPr>
            <p:ph idx="1"/>
          </p:nvPr>
        </p:nvPicPr>
        <p:blipFill>
          <a:blip r:embed="rId5"/>
          <a:stretch>
            <a:fillRect/>
          </a:stretch>
        </p:blipFill>
        <p:spPr>
          <a:xfrm>
            <a:off x="5054045" y="3835400"/>
            <a:ext cx="2070100" cy="3022600"/>
          </a:xfrm>
        </p:spPr>
      </p:pic>
      <p:pic>
        <p:nvPicPr>
          <p:cNvPr id="12" name="Picture 11">
            <a:extLst>
              <a:ext uri="{FF2B5EF4-FFF2-40B4-BE49-F238E27FC236}">
                <a16:creationId xmlns:a16="http://schemas.microsoft.com/office/drawing/2014/main" id="{D45D21D9-F7E0-96A9-4CA2-5E8AB9CC7B7C}"/>
              </a:ext>
            </a:extLst>
          </p:cNvPr>
          <p:cNvPicPr>
            <a:picLocks noChangeAspect="1"/>
          </p:cNvPicPr>
          <p:nvPr/>
        </p:nvPicPr>
        <p:blipFill>
          <a:blip r:embed="rId6"/>
          <a:stretch>
            <a:fillRect/>
          </a:stretch>
        </p:blipFill>
        <p:spPr>
          <a:xfrm>
            <a:off x="10707329" y="1951384"/>
            <a:ext cx="1274855" cy="2275017"/>
          </a:xfrm>
          <a:prstGeom prst="rect">
            <a:avLst/>
          </a:prstGeom>
        </p:spPr>
      </p:pic>
      <p:pic>
        <p:nvPicPr>
          <p:cNvPr id="3074" name="Picture 2" descr="pmt series">
            <a:extLst>
              <a:ext uri="{FF2B5EF4-FFF2-40B4-BE49-F238E27FC236}">
                <a16:creationId xmlns:a16="http://schemas.microsoft.com/office/drawing/2014/main" id="{DE1E5184-2146-F244-27D7-CC51E0FC50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355"/>
          <a:stretch/>
        </p:blipFill>
        <p:spPr bwMode="auto">
          <a:xfrm>
            <a:off x="7124146" y="4356839"/>
            <a:ext cx="3583184" cy="21225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D085-23-21-021">
            <a:extLst>
              <a:ext uri="{FF2B5EF4-FFF2-40B4-BE49-F238E27FC236}">
                <a16:creationId xmlns:a16="http://schemas.microsoft.com/office/drawing/2014/main" id="{1AD89C00-3D3C-3864-A2F7-F5A0E6073E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018" y="2874115"/>
            <a:ext cx="1989326" cy="1989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64 nm Long-wavelength Enhanced Silicon Avalanche Photodiodes APD  Excelitas Technologies | AMS Technologies">
            <a:extLst>
              <a:ext uri="{FF2B5EF4-FFF2-40B4-BE49-F238E27FC236}">
                <a16:creationId xmlns:a16="http://schemas.microsoft.com/office/drawing/2014/main" id="{844F7428-B0CF-6ED0-2A05-5420A1289D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481" b="20616"/>
          <a:stretch/>
        </p:blipFill>
        <p:spPr bwMode="auto">
          <a:xfrm>
            <a:off x="4471270" y="820533"/>
            <a:ext cx="2806700" cy="1740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121FBC-805E-9C75-CEE6-0EB869BD597C}"/>
              </a:ext>
            </a:extLst>
          </p:cNvPr>
          <p:cNvPicPr>
            <a:picLocks noChangeAspect="1"/>
          </p:cNvPicPr>
          <p:nvPr/>
        </p:nvPicPr>
        <p:blipFill>
          <a:blip r:embed="rId10"/>
          <a:stretch>
            <a:fillRect/>
          </a:stretch>
        </p:blipFill>
        <p:spPr>
          <a:xfrm>
            <a:off x="1052548" y="1102048"/>
            <a:ext cx="2176774" cy="1625574"/>
          </a:xfrm>
          <a:prstGeom prst="rect">
            <a:avLst/>
          </a:prstGeom>
        </p:spPr>
      </p:pic>
    </p:spTree>
    <p:extLst>
      <p:ext uri="{BB962C8B-B14F-4D97-AF65-F5344CB8AC3E}">
        <p14:creationId xmlns:p14="http://schemas.microsoft.com/office/powerpoint/2010/main" val="4078943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B20A-05DB-B57D-A5AC-7502700D931E}"/>
              </a:ext>
            </a:extLst>
          </p:cNvPr>
          <p:cNvSpPr>
            <a:spLocks noGrp="1"/>
          </p:cNvSpPr>
          <p:nvPr>
            <p:ph type="title"/>
          </p:nvPr>
        </p:nvSpPr>
        <p:spPr>
          <a:xfrm>
            <a:off x="291935" y="18255"/>
            <a:ext cx="10515600" cy="1325563"/>
          </a:xfrm>
        </p:spPr>
        <p:txBody>
          <a:bodyPr/>
          <a:lstStyle/>
          <a:p>
            <a:r>
              <a:rPr lang="en-US" dirty="0"/>
              <a:t>Look at the Sensors…</a:t>
            </a:r>
          </a:p>
        </p:txBody>
      </p:sp>
      <p:sp>
        <p:nvSpPr>
          <p:cNvPr id="3" name="Content Placeholder 2">
            <a:extLst>
              <a:ext uri="{FF2B5EF4-FFF2-40B4-BE49-F238E27FC236}">
                <a16:creationId xmlns:a16="http://schemas.microsoft.com/office/drawing/2014/main" id="{52CD6F50-07D4-BF04-2C48-55ABE42DAA5F}"/>
              </a:ext>
            </a:extLst>
          </p:cNvPr>
          <p:cNvSpPr>
            <a:spLocks noGrp="1"/>
          </p:cNvSpPr>
          <p:nvPr>
            <p:ph idx="1"/>
          </p:nvPr>
        </p:nvSpPr>
        <p:spPr>
          <a:xfrm>
            <a:off x="291935" y="1253331"/>
            <a:ext cx="10515600" cy="4351338"/>
          </a:xfrm>
        </p:spPr>
        <p:txBody>
          <a:bodyPr/>
          <a:lstStyle/>
          <a:p>
            <a:r>
              <a:rPr lang="en-US" dirty="0" err="1"/>
              <a:t>SiPMs</a:t>
            </a:r>
            <a:r>
              <a:rPr lang="en-US" dirty="0"/>
              <a:t> are attractive (gain 10</a:t>
            </a:r>
            <a:r>
              <a:rPr lang="en-US" baseline="30000" dirty="0"/>
              <a:t>5</a:t>
            </a:r>
            <a:r>
              <a:rPr lang="en-US" dirty="0"/>
              <a:t>-10</a:t>
            </a:r>
            <a:r>
              <a:rPr lang="en-US" baseline="30000" dirty="0"/>
              <a:t>6</a:t>
            </a:r>
            <a:r>
              <a:rPr lang="en-US" dirty="0"/>
              <a:t>)</a:t>
            </a:r>
          </a:p>
          <a:p>
            <a:r>
              <a:rPr lang="en-US" dirty="0"/>
              <a:t>But there are no commercially cooled </a:t>
            </a:r>
            <a:r>
              <a:rPr lang="en-US" dirty="0" err="1"/>
              <a:t>SiPMs</a:t>
            </a:r>
            <a:endParaRPr lang="en-US" dirty="0"/>
          </a:p>
          <a:p>
            <a:r>
              <a:rPr lang="en-US" dirty="0"/>
              <a:t>Also commercial </a:t>
            </a:r>
            <a:r>
              <a:rPr lang="en-US" dirty="0" err="1"/>
              <a:t>SiPMs</a:t>
            </a:r>
            <a:r>
              <a:rPr lang="en-US" dirty="0"/>
              <a:t> have about 30-50 ns recharge time – so these are not going to be able to collect all of the photons – </a:t>
            </a:r>
          </a:p>
          <a:p>
            <a:r>
              <a:rPr lang="en-US" dirty="0"/>
              <a:t>If you want to do true digital measurements, you have to operate a detector in Geiger mode – and it has to be able to collect photons continuously to collect all the photons</a:t>
            </a:r>
          </a:p>
        </p:txBody>
      </p:sp>
      <p:pic>
        <p:nvPicPr>
          <p:cNvPr id="4" name="Picture 3">
            <a:extLst>
              <a:ext uri="{FF2B5EF4-FFF2-40B4-BE49-F238E27FC236}">
                <a16:creationId xmlns:a16="http://schemas.microsoft.com/office/drawing/2014/main" id="{DBD54579-1FCA-BA3E-DF84-42C0F133D2F8}"/>
              </a:ext>
            </a:extLst>
          </p:cNvPr>
          <p:cNvPicPr>
            <a:picLocks noChangeAspect="1"/>
          </p:cNvPicPr>
          <p:nvPr/>
        </p:nvPicPr>
        <p:blipFill>
          <a:blip r:embed="rId2"/>
          <a:stretch>
            <a:fillRect/>
          </a:stretch>
        </p:blipFill>
        <p:spPr>
          <a:xfrm>
            <a:off x="9144777" y="200051"/>
            <a:ext cx="2176774" cy="1625574"/>
          </a:xfrm>
          <a:prstGeom prst="rect">
            <a:avLst/>
          </a:prstGeom>
        </p:spPr>
      </p:pic>
    </p:spTree>
    <p:extLst>
      <p:ext uri="{BB962C8B-B14F-4D97-AF65-F5344CB8AC3E}">
        <p14:creationId xmlns:p14="http://schemas.microsoft.com/office/powerpoint/2010/main" val="724868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9502-2B3E-6D34-539E-794909492485}"/>
              </a:ext>
            </a:extLst>
          </p:cNvPr>
          <p:cNvSpPr>
            <a:spLocks noGrp="1"/>
          </p:cNvSpPr>
          <p:nvPr>
            <p:ph type="title"/>
          </p:nvPr>
        </p:nvSpPr>
        <p:spPr>
          <a:xfrm>
            <a:off x="243291" y="242688"/>
            <a:ext cx="11954540" cy="1325563"/>
          </a:xfrm>
        </p:spPr>
        <p:txBody>
          <a:bodyPr/>
          <a:lstStyle/>
          <a:p>
            <a:r>
              <a:rPr lang="en-US" b="1" dirty="0"/>
              <a:t>Electronics – has to be WAY faster than today’s</a:t>
            </a:r>
          </a:p>
        </p:txBody>
      </p:sp>
      <p:sp>
        <p:nvSpPr>
          <p:cNvPr id="4" name="TextBox 3">
            <a:extLst>
              <a:ext uri="{FF2B5EF4-FFF2-40B4-BE49-F238E27FC236}">
                <a16:creationId xmlns:a16="http://schemas.microsoft.com/office/drawing/2014/main" id="{48B71693-BCE9-0BE7-EE14-7C8C1D099CD8}"/>
              </a:ext>
            </a:extLst>
          </p:cNvPr>
          <p:cNvSpPr txBox="1"/>
          <p:nvPr/>
        </p:nvSpPr>
        <p:spPr>
          <a:xfrm>
            <a:off x="1125824" y="1443798"/>
            <a:ext cx="9940350" cy="584775"/>
          </a:xfrm>
          <a:prstGeom prst="rect">
            <a:avLst/>
          </a:prstGeom>
          <a:noFill/>
        </p:spPr>
        <p:txBody>
          <a:bodyPr wrap="none" rtlCol="0">
            <a:spAutoFit/>
          </a:bodyPr>
          <a:lstStyle/>
          <a:p>
            <a:r>
              <a:rPr lang="en-US" sz="3200" b="1" dirty="0">
                <a:solidFill>
                  <a:srgbClr val="FF0000"/>
                </a:solidFill>
              </a:rPr>
              <a:t>About 100-1000 times faster than current electronics</a:t>
            </a:r>
          </a:p>
        </p:txBody>
      </p:sp>
      <p:pic>
        <p:nvPicPr>
          <p:cNvPr id="5" name="Picture 4">
            <a:extLst>
              <a:ext uri="{FF2B5EF4-FFF2-40B4-BE49-F238E27FC236}">
                <a16:creationId xmlns:a16="http://schemas.microsoft.com/office/drawing/2014/main" id="{AB32157D-86B9-2D58-8FC5-C1E38B9231F3}"/>
              </a:ext>
            </a:extLst>
          </p:cNvPr>
          <p:cNvPicPr>
            <a:picLocks noChangeAspect="1"/>
          </p:cNvPicPr>
          <p:nvPr/>
        </p:nvPicPr>
        <p:blipFill>
          <a:blip r:embed="rId2"/>
          <a:stretch>
            <a:fillRect/>
          </a:stretch>
        </p:blipFill>
        <p:spPr>
          <a:xfrm>
            <a:off x="3632158" y="2454274"/>
            <a:ext cx="4927683" cy="3704401"/>
          </a:xfrm>
          <a:prstGeom prst="rect">
            <a:avLst/>
          </a:prstGeom>
        </p:spPr>
      </p:pic>
      <p:sp>
        <p:nvSpPr>
          <p:cNvPr id="6" name="Rounded Rectangle 5">
            <a:extLst>
              <a:ext uri="{FF2B5EF4-FFF2-40B4-BE49-F238E27FC236}">
                <a16:creationId xmlns:a16="http://schemas.microsoft.com/office/drawing/2014/main" id="{D6BC2483-74A5-0B5E-5BA3-2E55FD2697BC}"/>
              </a:ext>
            </a:extLst>
          </p:cNvPr>
          <p:cNvSpPr/>
          <p:nvPr/>
        </p:nvSpPr>
        <p:spPr>
          <a:xfrm>
            <a:off x="3923606" y="2660074"/>
            <a:ext cx="1512917" cy="1124648"/>
          </a:xfrm>
          <a:prstGeom prst="round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63CD02B-60E4-41B4-75C4-D641CCCA9A3A}"/>
              </a:ext>
            </a:extLst>
          </p:cNvPr>
          <p:cNvSpPr/>
          <p:nvPr/>
        </p:nvSpPr>
        <p:spPr>
          <a:xfrm>
            <a:off x="3923606" y="4754880"/>
            <a:ext cx="1512917" cy="947651"/>
          </a:xfrm>
          <a:prstGeom prst="round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FD8FD22C-3A22-7322-B9F3-ED19CA03355A}"/>
              </a:ext>
            </a:extLst>
          </p:cNvPr>
          <p:cNvSpPr/>
          <p:nvPr/>
        </p:nvSpPr>
        <p:spPr>
          <a:xfrm>
            <a:off x="5939313" y="4721629"/>
            <a:ext cx="562496" cy="285404"/>
          </a:xfrm>
          <a:prstGeom prst="round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267933E-2D61-5C67-4594-1AAAC7C03BD7}"/>
              </a:ext>
            </a:extLst>
          </p:cNvPr>
          <p:cNvSpPr txBox="1"/>
          <p:nvPr/>
        </p:nvSpPr>
        <p:spPr>
          <a:xfrm>
            <a:off x="8559841" y="2595440"/>
            <a:ext cx="3481274" cy="1477328"/>
          </a:xfrm>
          <a:prstGeom prst="rect">
            <a:avLst/>
          </a:prstGeom>
          <a:noFill/>
        </p:spPr>
        <p:txBody>
          <a:bodyPr wrap="none" rtlCol="0">
            <a:spAutoFit/>
          </a:bodyPr>
          <a:lstStyle/>
          <a:p>
            <a:r>
              <a:rPr lang="en-US" dirty="0"/>
              <a:t>Super high-speed Electronics</a:t>
            </a:r>
          </a:p>
          <a:p>
            <a:r>
              <a:rPr lang="en-US" dirty="0"/>
              <a:t>New coax connection technology</a:t>
            </a:r>
          </a:p>
          <a:p>
            <a:r>
              <a:rPr lang="en-US" dirty="0"/>
              <a:t>Sophisticated control system</a:t>
            </a:r>
          </a:p>
          <a:p>
            <a:r>
              <a:rPr lang="en-US" dirty="0"/>
              <a:t>Advanced signal processing</a:t>
            </a:r>
          </a:p>
          <a:p>
            <a:endParaRPr lang="en-US" dirty="0"/>
          </a:p>
        </p:txBody>
      </p:sp>
      <p:sp>
        <p:nvSpPr>
          <p:cNvPr id="11" name="TextBox 10">
            <a:extLst>
              <a:ext uri="{FF2B5EF4-FFF2-40B4-BE49-F238E27FC236}">
                <a16:creationId xmlns:a16="http://schemas.microsoft.com/office/drawing/2014/main" id="{B9294157-D94C-C81C-9ECC-6D8ED90A616C}"/>
              </a:ext>
            </a:extLst>
          </p:cNvPr>
          <p:cNvSpPr txBox="1"/>
          <p:nvPr/>
        </p:nvSpPr>
        <p:spPr>
          <a:xfrm>
            <a:off x="626318" y="2475056"/>
            <a:ext cx="2606804" cy="830997"/>
          </a:xfrm>
          <a:prstGeom prst="rect">
            <a:avLst/>
          </a:prstGeom>
          <a:noFill/>
        </p:spPr>
        <p:txBody>
          <a:bodyPr wrap="none" rtlCol="0">
            <a:spAutoFit/>
          </a:bodyPr>
          <a:lstStyle/>
          <a:p>
            <a:r>
              <a:rPr lang="en-US" sz="2400" dirty="0"/>
              <a:t>Must operate into</a:t>
            </a:r>
          </a:p>
          <a:p>
            <a:r>
              <a:rPr lang="en-US" sz="2400" dirty="0"/>
              <a:t>the ++</a:t>
            </a:r>
            <a:r>
              <a:rPr lang="en-US" sz="2400" dirty="0" err="1"/>
              <a:t>Ghz</a:t>
            </a:r>
            <a:r>
              <a:rPr lang="en-US" sz="2400" dirty="0"/>
              <a:t> domain</a:t>
            </a:r>
          </a:p>
        </p:txBody>
      </p:sp>
    </p:spTree>
    <p:extLst>
      <p:ext uri="{BB962C8B-B14F-4D97-AF65-F5344CB8AC3E}">
        <p14:creationId xmlns:p14="http://schemas.microsoft.com/office/powerpoint/2010/main" val="59743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4F1D910-6D32-BD45-78EB-D7E656786FC7}"/>
              </a:ext>
            </a:extLst>
          </p:cNvPr>
          <p:cNvSpPr/>
          <p:nvPr/>
        </p:nvSpPr>
        <p:spPr>
          <a:xfrm>
            <a:off x="2166256" y="1790108"/>
            <a:ext cx="4476994" cy="4038117"/>
          </a:xfrm>
          <a:custGeom>
            <a:avLst/>
            <a:gdLst>
              <a:gd name="connsiteX0" fmla="*/ 0 w 4196982"/>
              <a:gd name="connsiteY0" fmla="*/ 0 h 3672358"/>
              <a:gd name="connsiteX1" fmla="*/ 4196982 w 4196982"/>
              <a:gd name="connsiteY1" fmla="*/ 0 h 3672358"/>
              <a:gd name="connsiteX2" fmla="*/ 4196982 w 4196982"/>
              <a:gd name="connsiteY2" fmla="*/ 3672358 h 3672358"/>
              <a:gd name="connsiteX3" fmla="*/ 0 w 4196982"/>
              <a:gd name="connsiteY3" fmla="*/ 3672358 h 3672358"/>
              <a:gd name="connsiteX4" fmla="*/ 0 w 4196982"/>
              <a:gd name="connsiteY4" fmla="*/ 0 h 3672358"/>
              <a:gd name="connsiteX0" fmla="*/ 0 w 4196982"/>
              <a:gd name="connsiteY0" fmla="*/ 0 h 3681411"/>
              <a:gd name="connsiteX1" fmla="*/ 4196982 w 4196982"/>
              <a:gd name="connsiteY1" fmla="*/ 0 h 3681411"/>
              <a:gd name="connsiteX2" fmla="*/ 4196982 w 4196982"/>
              <a:gd name="connsiteY2" fmla="*/ 3672358 h 3681411"/>
              <a:gd name="connsiteX3" fmla="*/ 0 w 4196982"/>
              <a:gd name="connsiteY3" fmla="*/ 3681411 h 3681411"/>
              <a:gd name="connsiteX4" fmla="*/ 0 w 4196982"/>
              <a:gd name="connsiteY4" fmla="*/ 0 h 3681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6982" h="3681411">
                <a:moveTo>
                  <a:pt x="0" y="0"/>
                </a:moveTo>
                <a:lnTo>
                  <a:pt x="4196982" y="0"/>
                </a:lnTo>
                <a:lnTo>
                  <a:pt x="4196982" y="3672358"/>
                </a:lnTo>
                <a:lnTo>
                  <a:pt x="0" y="3681411"/>
                </a:lnTo>
                <a:lnTo>
                  <a:pt x="0" y="0"/>
                </a:lnTo>
                <a:close/>
              </a:path>
            </a:pathLst>
          </a:custGeom>
          <a:solidFill>
            <a:schemeClr val="accent2">
              <a:lumMod val="20000"/>
              <a:lumOff val="80000"/>
              <a:alpha val="890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B088F4-2F08-758D-5C3F-3ACA5F287B83}"/>
              </a:ext>
            </a:extLst>
          </p:cNvPr>
          <p:cNvSpPr txBox="1"/>
          <p:nvPr/>
        </p:nvSpPr>
        <p:spPr>
          <a:xfrm>
            <a:off x="2358707" y="1801875"/>
            <a:ext cx="4294124" cy="369332"/>
          </a:xfrm>
          <a:prstGeom prst="rect">
            <a:avLst/>
          </a:prstGeom>
          <a:noFill/>
        </p:spPr>
        <p:txBody>
          <a:bodyPr wrap="none" rtlCol="0">
            <a:spAutoFit/>
          </a:bodyPr>
          <a:lstStyle/>
          <a:p>
            <a:r>
              <a:rPr lang="en-US" dirty="0"/>
              <a:t>Count actual photons not photoelectrons</a:t>
            </a:r>
          </a:p>
        </p:txBody>
      </p:sp>
      <p:sp>
        <p:nvSpPr>
          <p:cNvPr id="6" name="TextBox 5">
            <a:extLst>
              <a:ext uri="{FF2B5EF4-FFF2-40B4-BE49-F238E27FC236}">
                <a16:creationId xmlns:a16="http://schemas.microsoft.com/office/drawing/2014/main" id="{0C7ACCE4-85D0-8B23-FA65-CC13DB5B9DF9}"/>
              </a:ext>
            </a:extLst>
          </p:cNvPr>
          <p:cNvSpPr txBox="1"/>
          <p:nvPr/>
        </p:nvSpPr>
        <p:spPr>
          <a:xfrm>
            <a:off x="3806411" y="2119310"/>
            <a:ext cx="2846420" cy="369332"/>
          </a:xfrm>
          <a:prstGeom prst="rect">
            <a:avLst/>
          </a:prstGeom>
          <a:noFill/>
        </p:spPr>
        <p:txBody>
          <a:bodyPr wrap="none" rtlCol="0">
            <a:spAutoFit/>
          </a:bodyPr>
          <a:lstStyle/>
          <a:p>
            <a:r>
              <a:rPr lang="en-US" dirty="0"/>
              <a:t>Photons have integer value</a:t>
            </a:r>
          </a:p>
        </p:txBody>
      </p:sp>
      <p:sp>
        <p:nvSpPr>
          <p:cNvPr id="7" name="TextBox 6">
            <a:extLst>
              <a:ext uri="{FF2B5EF4-FFF2-40B4-BE49-F238E27FC236}">
                <a16:creationId xmlns:a16="http://schemas.microsoft.com/office/drawing/2014/main" id="{D6D1D1C8-7F4C-3060-C0FB-F5D93CE269DE}"/>
              </a:ext>
            </a:extLst>
          </p:cNvPr>
          <p:cNvSpPr txBox="1"/>
          <p:nvPr/>
        </p:nvSpPr>
        <p:spPr>
          <a:xfrm>
            <a:off x="2675093" y="2492729"/>
            <a:ext cx="3972947" cy="369332"/>
          </a:xfrm>
          <a:prstGeom prst="rect">
            <a:avLst/>
          </a:prstGeom>
          <a:noFill/>
        </p:spPr>
        <p:txBody>
          <a:bodyPr wrap="none" rtlCol="0">
            <a:spAutoFit/>
          </a:bodyPr>
          <a:lstStyle/>
          <a:p>
            <a:r>
              <a:rPr lang="en-US" dirty="0"/>
              <a:t>10-1000 x speed of current electronics</a:t>
            </a:r>
          </a:p>
        </p:txBody>
      </p:sp>
      <p:sp>
        <p:nvSpPr>
          <p:cNvPr id="8" name="TextBox 7">
            <a:extLst>
              <a:ext uri="{FF2B5EF4-FFF2-40B4-BE49-F238E27FC236}">
                <a16:creationId xmlns:a16="http://schemas.microsoft.com/office/drawing/2014/main" id="{5CC8F375-5527-B6C3-4C92-6CF2C3ADFFAA}"/>
              </a:ext>
            </a:extLst>
          </p:cNvPr>
          <p:cNvSpPr txBox="1"/>
          <p:nvPr/>
        </p:nvSpPr>
        <p:spPr>
          <a:xfrm>
            <a:off x="2740221" y="2866550"/>
            <a:ext cx="3912610" cy="369332"/>
          </a:xfrm>
          <a:prstGeom prst="rect">
            <a:avLst/>
          </a:prstGeom>
          <a:noFill/>
        </p:spPr>
        <p:txBody>
          <a:bodyPr wrap="none" rtlCol="0">
            <a:spAutoFit/>
          </a:bodyPr>
          <a:lstStyle/>
          <a:p>
            <a:r>
              <a:rPr lang="en-US" dirty="0"/>
              <a:t>Photons converted to energy in Joules</a:t>
            </a:r>
          </a:p>
        </p:txBody>
      </p:sp>
      <p:sp>
        <p:nvSpPr>
          <p:cNvPr id="9" name="TextBox 8">
            <a:extLst>
              <a:ext uri="{FF2B5EF4-FFF2-40B4-BE49-F238E27FC236}">
                <a16:creationId xmlns:a16="http://schemas.microsoft.com/office/drawing/2014/main" id="{375B1426-D692-C52C-2621-47637B6F4711}"/>
              </a:ext>
            </a:extLst>
          </p:cNvPr>
          <p:cNvSpPr txBox="1"/>
          <p:nvPr/>
        </p:nvSpPr>
        <p:spPr>
          <a:xfrm>
            <a:off x="3377126" y="3232709"/>
            <a:ext cx="3275705" cy="369332"/>
          </a:xfrm>
          <a:prstGeom prst="rect">
            <a:avLst/>
          </a:prstGeom>
          <a:noFill/>
        </p:spPr>
        <p:txBody>
          <a:bodyPr wrap="none" rtlCol="0">
            <a:spAutoFit/>
          </a:bodyPr>
          <a:lstStyle/>
          <a:p>
            <a:r>
              <a:rPr lang="en-US" dirty="0"/>
              <a:t>Intelligent lasers not flashlights</a:t>
            </a:r>
          </a:p>
        </p:txBody>
      </p:sp>
      <p:sp>
        <p:nvSpPr>
          <p:cNvPr id="10" name="TextBox 9">
            <a:extLst>
              <a:ext uri="{FF2B5EF4-FFF2-40B4-BE49-F238E27FC236}">
                <a16:creationId xmlns:a16="http://schemas.microsoft.com/office/drawing/2014/main" id="{81F47FA2-0011-21BF-5199-C5CE982D6E64}"/>
              </a:ext>
            </a:extLst>
          </p:cNvPr>
          <p:cNvSpPr txBox="1"/>
          <p:nvPr/>
        </p:nvSpPr>
        <p:spPr>
          <a:xfrm>
            <a:off x="188392" y="164808"/>
            <a:ext cx="2772426" cy="523220"/>
          </a:xfrm>
          <a:prstGeom prst="rect">
            <a:avLst/>
          </a:prstGeom>
          <a:noFill/>
        </p:spPr>
        <p:txBody>
          <a:bodyPr wrap="none" rtlCol="0">
            <a:spAutoFit/>
          </a:bodyPr>
          <a:lstStyle/>
          <a:p>
            <a:r>
              <a:rPr lang="en-US" sz="2800" b="1" dirty="0"/>
              <a:t>Cytometry V 3.0</a:t>
            </a:r>
          </a:p>
        </p:txBody>
      </p:sp>
      <p:graphicFrame>
        <p:nvGraphicFramePr>
          <p:cNvPr id="11" name="Table 10">
            <a:extLst>
              <a:ext uri="{FF2B5EF4-FFF2-40B4-BE49-F238E27FC236}">
                <a16:creationId xmlns:a16="http://schemas.microsoft.com/office/drawing/2014/main" id="{ACD1A1D4-BB26-19DE-2C8F-2B050338C04C}"/>
              </a:ext>
            </a:extLst>
          </p:cNvPr>
          <p:cNvGraphicFramePr>
            <a:graphicFrameLocks noGrp="1"/>
          </p:cNvGraphicFramePr>
          <p:nvPr>
            <p:extLst>
              <p:ext uri="{D42A27DB-BD31-4B8C-83A1-F6EECF244321}">
                <p14:modId xmlns:p14="http://schemas.microsoft.com/office/powerpoint/2010/main" val="2183892359"/>
              </p:ext>
            </p:extLst>
          </p:nvPr>
        </p:nvGraphicFramePr>
        <p:xfrm>
          <a:off x="6711181" y="1417803"/>
          <a:ext cx="4891883" cy="4410422"/>
        </p:xfrm>
        <a:graphic>
          <a:graphicData uri="http://schemas.openxmlformats.org/drawingml/2006/table">
            <a:tbl>
              <a:tblPr firstRow="1" bandRow="1">
                <a:tableStyleId>{5C22544A-7EE6-4342-B048-85BDC9FD1C3A}</a:tableStyleId>
              </a:tblPr>
              <a:tblGrid>
                <a:gridCol w="1508584">
                  <a:extLst>
                    <a:ext uri="{9D8B030D-6E8A-4147-A177-3AD203B41FA5}">
                      <a16:colId xmlns:a16="http://schemas.microsoft.com/office/drawing/2014/main" val="4232581054"/>
                    </a:ext>
                  </a:extLst>
                </a:gridCol>
                <a:gridCol w="1752672">
                  <a:extLst>
                    <a:ext uri="{9D8B030D-6E8A-4147-A177-3AD203B41FA5}">
                      <a16:colId xmlns:a16="http://schemas.microsoft.com/office/drawing/2014/main" val="4241631437"/>
                    </a:ext>
                  </a:extLst>
                </a:gridCol>
                <a:gridCol w="1630627">
                  <a:extLst>
                    <a:ext uri="{9D8B030D-6E8A-4147-A177-3AD203B41FA5}">
                      <a16:colId xmlns:a16="http://schemas.microsoft.com/office/drawing/2014/main" val="2194159835"/>
                    </a:ext>
                  </a:extLst>
                </a:gridCol>
              </a:tblGrid>
              <a:tr h="387062">
                <a:tc>
                  <a:txBody>
                    <a:bodyPr/>
                    <a:lstStyle/>
                    <a:p>
                      <a:r>
                        <a:rPr lang="en-US" sz="1600" dirty="0"/>
                        <a:t>New</a:t>
                      </a:r>
                    </a:p>
                  </a:txBody>
                  <a:tcPr/>
                </a:tc>
                <a:tc>
                  <a:txBody>
                    <a:bodyPr/>
                    <a:lstStyle/>
                    <a:p>
                      <a:r>
                        <a:rPr lang="en-US" sz="1600" dirty="0"/>
                        <a:t>Old</a:t>
                      </a:r>
                    </a:p>
                  </a:txBody>
                  <a:tcPr/>
                </a:tc>
                <a:tc>
                  <a:txBody>
                    <a:bodyPr/>
                    <a:lstStyle/>
                    <a:p>
                      <a:r>
                        <a:rPr lang="en-US" sz="1600" dirty="0"/>
                        <a:t>Innovation</a:t>
                      </a:r>
                    </a:p>
                  </a:txBody>
                  <a:tcPr/>
                </a:tc>
                <a:extLst>
                  <a:ext uri="{0D108BD9-81ED-4DB2-BD59-A6C34878D82A}">
                    <a16:rowId xmlns:a16="http://schemas.microsoft.com/office/drawing/2014/main" val="1303853998"/>
                  </a:ext>
                </a:extLst>
              </a:tr>
              <a:tr h="279234">
                <a:tc>
                  <a:txBody>
                    <a:bodyPr/>
                    <a:lstStyle/>
                    <a:p>
                      <a:r>
                        <a:rPr lang="en-US" dirty="0"/>
                        <a:t>Photon</a:t>
                      </a:r>
                    </a:p>
                  </a:txBody>
                  <a:tcPr/>
                </a:tc>
                <a:tc>
                  <a:txBody>
                    <a:bodyPr/>
                    <a:lstStyle/>
                    <a:p>
                      <a:r>
                        <a:rPr lang="en-US" dirty="0"/>
                        <a:t>Current ADC</a:t>
                      </a:r>
                    </a:p>
                  </a:txBody>
                  <a:tcPr/>
                </a:tc>
                <a:tc>
                  <a:txBody>
                    <a:bodyPr/>
                    <a:lstStyle/>
                    <a:p>
                      <a:r>
                        <a:rPr lang="en-US" dirty="0"/>
                        <a:t>Sensitivity</a:t>
                      </a:r>
                    </a:p>
                  </a:txBody>
                  <a:tcPr/>
                </a:tc>
                <a:extLst>
                  <a:ext uri="{0D108BD9-81ED-4DB2-BD59-A6C34878D82A}">
                    <a16:rowId xmlns:a16="http://schemas.microsoft.com/office/drawing/2014/main" val="3951896893"/>
                  </a:ext>
                </a:extLst>
              </a:tr>
              <a:tr h="279234">
                <a:tc>
                  <a:txBody>
                    <a:bodyPr/>
                    <a:lstStyle/>
                    <a:p>
                      <a:r>
                        <a:rPr lang="en-US" dirty="0"/>
                        <a:t>Digital</a:t>
                      </a:r>
                    </a:p>
                  </a:txBody>
                  <a:tcPr/>
                </a:tc>
                <a:tc>
                  <a:txBody>
                    <a:bodyPr/>
                    <a:lstStyle/>
                    <a:p>
                      <a:r>
                        <a:rPr lang="en-US" dirty="0"/>
                        <a:t>Analog</a:t>
                      </a:r>
                    </a:p>
                  </a:txBody>
                  <a:tcPr/>
                </a:tc>
                <a:tc>
                  <a:txBody>
                    <a:bodyPr/>
                    <a:lstStyle/>
                    <a:p>
                      <a:r>
                        <a:rPr lang="en-US" dirty="0"/>
                        <a:t>Precise</a:t>
                      </a:r>
                    </a:p>
                  </a:txBody>
                  <a:tcPr/>
                </a:tc>
                <a:extLst>
                  <a:ext uri="{0D108BD9-81ED-4DB2-BD59-A6C34878D82A}">
                    <a16:rowId xmlns:a16="http://schemas.microsoft.com/office/drawing/2014/main" val="1990678630"/>
                  </a:ext>
                </a:extLst>
              </a:tr>
              <a:tr h="279234">
                <a:tc>
                  <a:txBody>
                    <a:bodyPr/>
                    <a:lstStyle/>
                    <a:p>
                      <a:r>
                        <a:rPr lang="en-US" dirty="0" err="1"/>
                        <a:t>Ghz</a:t>
                      </a:r>
                      <a:endParaRPr lang="en-US" dirty="0"/>
                    </a:p>
                  </a:txBody>
                  <a:tcPr/>
                </a:tc>
                <a:tc>
                  <a:txBody>
                    <a:bodyPr/>
                    <a:lstStyle/>
                    <a:p>
                      <a:r>
                        <a:rPr lang="en-US" dirty="0" err="1"/>
                        <a:t>Mhz</a:t>
                      </a:r>
                      <a:endParaRPr lang="en-US" dirty="0"/>
                    </a:p>
                  </a:txBody>
                  <a:tcPr/>
                </a:tc>
                <a:tc>
                  <a:txBody>
                    <a:bodyPr/>
                    <a:lstStyle/>
                    <a:p>
                      <a:r>
                        <a:rPr lang="en-US" dirty="0"/>
                        <a:t>Speed</a:t>
                      </a:r>
                    </a:p>
                  </a:txBody>
                  <a:tcPr/>
                </a:tc>
                <a:extLst>
                  <a:ext uri="{0D108BD9-81ED-4DB2-BD59-A6C34878D82A}">
                    <a16:rowId xmlns:a16="http://schemas.microsoft.com/office/drawing/2014/main" val="3367833934"/>
                  </a:ext>
                </a:extLst>
              </a:tr>
              <a:tr h="279234">
                <a:tc>
                  <a:txBody>
                    <a:bodyPr/>
                    <a:lstStyle/>
                    <a:p>
                      <a:r>
                        <a:rPr lang="en-US" dirty="0"/>
                        <a:t>Absolute</a:t>
                      </a:r>
                    </a:p>
                  </a:txBody>
                  <a:tcPr/>
                </a:tc>
                <a:tc>
                  <a:txBody>
                    <a:bodyPr/>
                    <a:lstStyle/>
                    <a:p>
                      <a:r>
                        <a:rPr lang="en-US" dirty="0"/>
                        <a:t>Iffy</a:t>
                      </a:r>
                    </a:p>
                  </a:txBody>
                  <a:tcPr/>
                </a:tc>
                <a:tc>
                  <a:txBody>
                    <a:bodyPr/>
                    <a:lstStyle/>
                    <a:p>
                      <a:r>
                        <a:rPr lang="en-US" dirty="0"/>
                        <a:t>Quantified</a:t>
                      </a:r>
                    </a:p>
                  </a:txBody>
                  <a:tcPr/>
                </a:tc>
                <a:extLst>
                  <a:ext uri="{0D108BD9-81ED-4DB2-BD59-A6C34878D82A}">
                    <a16:rowId xmlns:a16="http://schemas.microsoft.com/office/drawing/2014/main" val="872627792"/>
                  </a:ext>
                </a:extLst>
              </a:tr>
              <a:tr h="279234">
                <a:tc>
                  <a:txBody>
                    <a:bodyPr/>
                    <a:lstStyle/>
                    <a:p>
                      <a:r>
                        <a:rPr lang="en-US" dirty="0"/>
                        <a:t>Excitation</a:t>
                      </a:r>
                    </a:p>
                  </a:txBody>
                  <a:tcPr/>
                </a:tc>
                <a:tc>
                  <a:txBody>
                    <a:bodyPr/>
                    <a:lstStyle/>
                    <a:p>
                      <a:r>
                        <a:rPr lang="en-US" dirty="0"/>
                        <a:t>Flashlight</a:t>
                      </a:r>
                    </a:p>
                  </a:txBody>
                  <a:tcPr/>
                </a:tc>
                <a:tc>
                  <a:txBody>
                    <a:bodyPr/>
                    <a:lstStyle/>
                    <a:p>
                      <a:r>
                        <a:rPr lang="en-US" dirty="0"/>
                        <a:t>Intelligent</a:t>
                      </a:r>
                    </a:p>
                  </a:txBody>
                  <a:tcPr/>
                </a:tc>
                <a:extLst>
                  <a:ext uri="{0D108BD9-81ED-4DB2-BD59-A6C34878D82A}">
                    <a16:rowId xmlns:a16="http://schemas.microsoft.com/office/drawing/2014/main" val="568840781"/>
                  </a:ext>
                </a:extLst>
              </a:tr>
              <a:tr h="279234">
                <a:tc>
                  <a:txBody>
                    <a:bodyPr/>
                    <a:lstStyle/>
                    <a:p>
                      <a:r>
                        <a:rPr lang="en-US" dirty="0"/>
                        <a:t>Scatter</a:t>
                      </a:r>
                    </a:p>
                  </a:txBody>
                  <a:tcPr/>
                </a:tc>
                <a:tc>
                  <a:txBody>
                    <a:bodyPr/>
                    <a:lstStyle/>
                    <a:p>
                      <a:r>
                        <a:rPr lang="en-US" dirty="0"/>
                        <a:t>Traditional</a:t>
                      </a:r>
                    </a:p>
                  </a:txBody>
                  <a:tcPr/>
                </a:tc>
                <a:tc>
                  <a:txBody>
                    <a:bodyPr/>
                    <a:lstStyle/>
                    <a:p>
                      <a:r>
                        <a:rPr lang="en-US" dirty="0"/>
                        <a:t>Extended</a:t>
                      </a:r>
                    </a:p>
                  </a:txBody>
                  <a:tcPr/>
                </a:tc>
                <a:extLst>
                  <a:ext uri="{0D108BD9-81ED-4DB2-BD59-A6C34878D82A}">
                    <a16:rowId xmlns:a16="http://schemas.microsoft.com/office/drawing/2014/main" val="1321840974"/>
                  </a:ext>
                </a:extLst>
              </a:tr>
              <a:tr h="279234">
                <a:tc>
                  <a:txBody>
                    <a:bodyPr/>
                    <a:lstStyle/>
                    <a:p>
                      <a:r>
                        <a:rPr lang="en-US" dirty="0"/>
                        <a:t>Dynamic Rn</a:t>
                      </a:r>
                    </a:p>
                  </a:txBody>
                  <a:tcPr/>
                </a:tc>
                <a:tc>
                  <a:txBody>
                    <a:bodyPr/>
                    <a:lstStyle/>
                    <a:p>
                      <a:r>
                        <a:rPr lang="en-US" dirty="0"/>
                        <a:t>4.7</a:t>
                      </a:r>
                    </a:p>
                  </a:txBody>
                  <a:tcPr/>
                </a:tc>
                <a:tc>
                  <a:txBody>
                    <a:bodyPr/>
                    <a:lstStyle/>
                    <a:p>
                      <a:r>
                        <a:rPr lang="en-US" dirty="0"/>
                        <a:t>6+</a:t>
                      </a:r>
                    </a:p>
                  </a:txBody>
                  <a:tcPr/>
                </a:tc>
                <a:extLst>
                  <a:ext uri="{0D108BD9-81ED-4DB2-BD59-A6C34878D82A}">
                    <a16:rowId xmlns:a16="http://schemas.microsoft.com/office/drawing/2014/main" val="3800311723"/>
                  </a:ext>
                </a:extLst>
              </a:tr>
              <a:tr h="279234">
                <a:tc>
                  <a:txBody>
                    <a:bodyPr/>
                    <a:lstStyle/>
                    <a:p>
                      <a:r>
                        <a:rPr lang="en-US" dirty="0"/>
                        <a:t>additional</a:t>
                      </a:r>
                    </a:p>
                  </a:txBody>
                  <a:tcPr/>
                </a:tc>
                <a:tc>
                  <a:txBody>
                    <a:bodyPr/>
                    <a:lstStyle/>
                    <a:p>
                      <a:r>
                        <a:rPr lang="en-US" dirty="0"/>
                        <a:t>Same old</a:t>
                      </a:r>
                    </a:p>
                  </a:txBody>
                  <a:tcPr/>
                </a:tc>
                <a:tc>
                  <a:txBody>
                    <a:bodyPr/>
                    <a:lstStyle/>
                    <a:p>
                      <a:r>
                        <a:rPr lang="en-US" dirty="0"/>
                        <a:t>&gt; Parameters</a:t>
                      </a:r>
                    </a:p>
                  </a:txBody>
                  <a:tcPr/>
                </a:tc>
                <a:extLst>
                  <a:ext uri="{0D108BD9-81ED-4DB2-BD59-A6C34878D82A}">
                    <a16:rowId xmlns:a16="http://schemas.microsoft.com/office/drawing/2014/main" val="1090169894"/>
                  </a:ext>
                </a:extLst>
              </a:tr>
              <a:tr h="279234">
                <a:tc>
                  <a:txBody>
                    <a:bodyPr/>
                    <a:lstStyle/>
                    <a:p>
                      <a:r>
                        <a:rPr lang="en-US" dirty="0"/>
                        <a:t>&gt;200 Param</a:t>
                      </a:r>
                    </a:p>
                  </a:txBody>
                  <a:tcPr/>
                </a:tc>
                <a:tc>
                  <a:txBody>
                    <a:bodyPr/>
                    <a:lstStyle/>
                    <a:p>
                      <a:r>
                        <a:rPr lang="en-US" dirty="0"/>
                        <a:t>180s</a:t>
                      </a:r>
                    </a:p>
                  </a:txBody>
                  <a:tcPr/>
                </a:tc>
                <a:tc>
                  <a:txBody>
                    <a:bodyPr/>
                    <a:lstStyle/>
                    <a:p>
                      <a:r>
                        <a:rPr lang="en-US" dirty="0"/>
                        <a:t>Extended</a:t>
                      </a:r>
                    </a:p>
                  </a:txBody>
                  <a:tcPr/>
                </a:tc>
                <a:extLst>
                  <a:ext uri="{0D108BD9-81ED-4DB2-BD59-A6C34878D82A}">
                    <a16:rowId xmlns:a16="http://schemas.microsoft.com/office/drawing/2014/main" val="359085213"/>
                  </a:ext>
                </a:extLst>
              </a:tr>
              <a:tr h="279234">
                <a:tc>
                  <a:txBody>
                    <a:bodyPr/>
                    <a:lstStyle/>
                    <a:p>
                      <a:r>
                        <a:rPr lang="en-US" dirty="0"/>
                        <a:t>Embed  AI</a:t>
                      </a:r>
                    </a:p>
                  </a:txBody>
                  <a:tcPr/>
                </a:tc>
                <a:tc>
                  <a:txBody>
                    <a:bodyPr/>
                    <a:lstStyle/>
                    <a:p>
                      <a:r>
                        <a:rPr lang="en-US" dirty="0"/>
                        <a:t>Addon</a:t>
                      </a:r>
                    </a:p>
                  </a:txBody>
                  <a:tcPr/>
                </a:tc>
                <a:tc>
                  <a:txBody>
                    <a:bodyPr/>
                    <a:lstStyle/>
                    <a:p>
                      <a:r>
                        <a:rPr lang="en-US" dirty="0"/>
                        <a:t>Smarter</a:t>
                      </a:r>
                    </a:p>
                  </a:txBody>
                  <a:tcPr/>
                </a:tc>
                <a:extLst>
                  <a:ext uri="{0D108BD9-81ED-4DB2-BD59-A6C34878D82A}">
                    <a16:rowId xmlns:a16="http://schemas.microsoft.com/office/drawing/2014/main" val="1162732328"/>
                  </a:ext>
                </a:extLst>
              </a:tr>
              <a:tr h="279234">
                <a:tc>
                  <a:txBody>
                    <a:bodyPr/>
                    <a:lstStyle/>
                    <a:p>
                      <a:r>
                        <a:rPr lang="en-US" dirty="0"/>
                        <a:t>Identical </a:t>
                      </a:r>
                      <a:r>
                        <a:rPr lang="en-US" dirty="0" err="1"/>
                        <a:t>inst</a:t>
                      </a:r>
                      <a:endParaRPr lang="en-US" dirty="0"/>
                    </a:p>
                  </a:txBody>
                  <a:tcPr/>
                </a:tc>
                <a:tc>
                  <a:txBody>
                    <a:bodyPr/>
                    <a:lstStyle/>
                    <a:p>
                      <a:r>
                        <a:rPr lang="en-US" dirty="0"/>
                        <a:t>variable</a:t>
                      </a:r>
                    </a:p>
                  </a:txBody>
                  <a:tcPr/>
                </a:tc>
                <a:tc>
                  <a:txBody>
                    <a:bodyPr/>
                    <a:lstStyle/>
                    <a:p>
                      <a:r>
                        <a:rPr lang="en-US" dirty="0"/>
                        <a:t>Compatibility</a:t>
                      </a:r>
                    </a:p>
                  </a:txBody>
                  <a:tcPr/>
                </a:tc>
                <a:extLst>
                  <a:ext uri="{0D108BD9-81ED-4DB2-BD59-A6C34878D82A}">
                    <a16:rowId xmlns:a16="http://schemas.microsoft.com/office/drawing/2014/main" val="2986038316"/>
                  </a:ext>
                </a:extLst>
              </a:tr>
            </a:tbl>
          </a:graphicData>
        </a:graphic>
      </p:graphicFrame>
      <p:sp>
        <p:nvSpPr>
          <p:cNvPr id="15" name="TextBox 14">
            <a:extLst>
              <a:ext uri="{FF2B5EF4-FFF2-40B4-BE49-F238E27FC236}">
                <a16:creationId xmlns:a16="http://schemas.microsoft.com/office/drawing/2014/main" id="{DCB68845-6705-24CE-9D24-9C14E3E844C1}"/>
              </a:ext>
            </a:extLst>
          </p:cNvPr>
          <p:cNvSpPr txBox="1"/>
          <p:nvPr/>
        </p:nvSpPr>
        <p:spPr>
          <a:xfrm>
            <a:off x="3333333" y="3592829"/>
            <a:ext cx="3319498" cy="369332"/>
          </a:xfrm>
          <a:prstGeom prst="rect">
            <a:avLst/>
          </a:prstGeom>
          <a:noFill/>
        </p:spPr>
        <p:txBody>
          <a:bodyPr wrap="none" rtlCol="0">
            <a:spAutoFit/>
          </a:bodyPr>
          <a:lstStyle/>
          <a:p>
            <a:r>
              <a:rPr lang="en-US" dirty="0"/>
              <a:t>Many forms of light scatter exist</a:t>
            </a:r>
          </a:p>
        </p:txBody>
      </p:sp>
      <p:sp>
        <p:nvSpPr>
          <p:cNvPr id="16" name="TextBox 15">
            <a:extLst>
              <a:ext uri="{FF2B5EF4-FFF2-40B4-BE49-F238E27FC236}">
                <a16:creationId xmlns:a16="http://schemas.microsoft.com/office/drawing/2014/main" id="{F4635337-5F2F-9167-74FF-452DB5670DA8}"/>
              </a:ext>
            </a:extLst>
          </p:cNvPr>
          <p:cNvSpPr txBox="1"/>
          <p:nvPr/>
        </p:nvSpPr>
        <p:spPr>
          <a:xfrm>
            <a:off x="3274983" y="3949776"/>
            <a:ext cx="3377848" cy="369332"/>
          </a:xfrm>
          <a:prstGeom prst="rect">
            <a:avLst/>
          </a:prstGeom>
          <a:noFill/>
        </p:spPr>
        <p:txBody>
          <a:bodyPr wrap="none" rtlCol="0">
            <a:spAutoFit/>
          </a:bodyPr>
          <a:lstStyle/>
          <a:p>
            <a:r>
              <a:rPr lang="en-US" dirty="0"/>
              <a:t>Real dynamic range not pretend </a:t>
            </a:r>
          </a:p>
        </p:txBody>
      </p:sp>
      <p:sp>
        <p:nvSpPr>
          <p:cNvPr id="17" name="TextBox 16">
            <a:extLst>
              <a:ext uri="{FF2B5EF4-FFF2-40B4-BE49-F238E27FC236}">
                <a16:creationId xmlns:a16="http://schemas.microsoft.com/office/drawing/2014/main" id="{FAF6BEDB-DF6C-EA9B-2AEC-55BA73477728}"/>
              </a:ext>
            </a:extLst>
          </p:cNvPr>
          <p:cNvSpPr txBox="1"/>
          <p:nvPr/>
        </p:nvSpPr>
        <p:spPr>
          <a:xfrm>
            <a:off x="2960818" y="4332354"/>
            <a:ext cx="3675686" cy="369332"/>
          </a:xfrm>
          <a:prstGeom prst="rect">
            <a:avLst/>
          </a:prstGeom>
          <a:noFill/>
        </p:spPr>
        <p:txBody>
          <a:bodyPr wrap="none" rtlCol="0">
            <a:spAutoFit/>
          </a:bodyPr>
          <a:lstStyle/>
          <a:p>
            <a:r>
              <a:rPr lang="en-US" dirty="0"/>
              <a:t>Many more types of measurements</a:t>
            </a:r>
          </a:p>
        </p:txBody>
      </p:sp>
      <p:sp>
        <p:nvSpPr>
          <p:cNvPr id="18" name="TextBox 17">
            <a:extLst>
              <a:ext uri="{FF2B5EF4-FFF2-40B4-BE49-F238E27FC236}">
                <a16:creationId xmlns:a16="http://schemas.microsoft.com/office/drawing/2014/main" id="{2131EBA5-BC65-4929-F3D5-B6DEBDA89DEC}"/>
              </a:ext>
            </a:extLst>
          </p:cNvPr>
          <p:cNvSpPr txBox="1"/>
          <p:nvPr/>
        </p:nvSpPr>
        <p:spPr>
          <a:xfrm>
            <a:off x="2536415" y="4689301"/>
            <a:ext cx="4125873" cy="369332"/>
          </a:xfrm>
          <a:prstGeom prst="rect">
            <a:avLst/>
          </a:prstGeom>
          <a:noFill/>
        </p:spPr>
        <p:txBody>
          <a:bodyPr wrap="none" rtlCol="0">
            <a:spAutoFit/>
          </a:bodyPr>
          <a:lstStyle/>
          <a:p>
            <a:r>
              <a:rPr lang="en-US" dirty="0"/>
              <a:t>Potential for literally 100s of parameters</a:t>
            </a:r>
          </a:p>
        </p:txBody>
      </p:sp>
      <p:sp>
        <p:nvSpPr>
          <p:cNvPr id="19" name="TextBox 18">
            <a:extLst>
              <a:ext uri="{FF2B5EF4-FFF2-40B4-BE49-F238E27FC236}">
                <a16:creationId xmlns:a16="http://schemas.microsoft.com/office/drawing/2014/main" id="{21D58BD1-8B1F-EF5D-6A10-E3390C8DA119}"/>
              </a:ext>
            </a:extLst>
          </p:cNvPr>
          <p:cNvSpPr txBox="1"/>
          <p:nvPr/>
        </p:nvSpPr>
        <p:spPr>
          <a:xfrm>
            <a:off x="3844370" y="5074097"/>
            <a:ext cx="2770502" cy="369332"/>
          </a:xfrm>
          <a:prstGeom prst="rect">
            <a:avLst/>
          </a:prstGeom>
          <a:noFill/>
        </p:spPr>
        <p:txBody>
          <a:bodyPr wrap="none" rtlCol="0">
            <a:spAutoFit/>
          </a:bodyPr>
          <a:lstStyle/>
          <a:p>
            <a:r>
              <a:rPr lang="en-US" dirty="0"/>
              <a:t>New hardware technology</a:t>
            </a:r>
          </a:p>
        </p:txBody>
      </p:sp>
      <p:sp>
        <p:nvSpPr>
          <p:cNvPr id="2" name="TextBox 1">
            <a:extLst>
              <a:ext uri="{FF2B5EF4-FFF2-40B4-BE49-F238E27FC236}">
                <a16:creationId xmlns:a16="http://schemas.microsoft.com/office/drawing/2014/main" id="{E49D804D-6B01-CC8F-9BC1-C47D1C565D66}"/>
              </a:ext>
            </a:extLst>
          </p:cNvPr>
          <p:cNvSpPr txBox="1"/>
          <p:nvPr/>
        </p:nvSpPr>
        <p:spPr>
          <a:xfrm>
            <a:off x="2492557" y="5419950"/>
            <a:ext cx="4169731" cy="369332"/>
          </a:xfrm>
          <a:prstGeom prst="rect">
            <a:avLst/>
          </a:prstGeom>
          <a:noFill/>
        </p:spPr>
        <p:txBody>
          <a:bodyPr wrap="none" rtlCol="0">
            <a:spAutoFit/>
          </a:bodyPr>
          <a:lstStyle/>
          <a:p>
            <a:r>
              <a:rPr lang="en-US" dirty="0"/>
              <a:t>Data are identical from every instrument</a:t>
            </a:r>
          </a:p>
        </p:txBody>
      </p:sp>
      <p:sp>
        <p:nvSpPr>
          <p:cNvPr id="3" name="TextBox 2">
            <a:extLst>
              <a:ext uri="{FF2B5EF4-FFF2-40B4-BE49-F238E27FC236}">
                <a16:creationId xmlns:a16="http://schemas.microsoft.com/office/drawing/2014/main" id="{BAC45B88-0029-AB19-8DE7-5CE7C01A297C}"/>
              </a:ext>
            </a:extLst>
          </p:cNvPr>
          <p:cNvSpPr txBox="1"/>
          <p:nvPr/>
        </p:nvSpPr>
        <p:spPr>
          <a:xfrm>
            <a:off x="2734118" y="1211604"/>
            <a:ext cx="3102003" cy="461665"/>
          </a:xfrm>
          <a:prstGeom prst="rect">
            <a:avLst/>
          </a:prstGeom>
          <a:noFill/>
        </p:spPr>
        <p:txBody>
          <a:bodyPr wrap="none" rtlCol="0">
            <a:spAutoFit/>
          </a:bodyPr>
          <a:lstStyle/>
          <a:p>
            <a:r>
              <a:rPr lang="en-US" sz="2400" dirty="0"/>
              <a:t>Can this be achieved?</a:t>
            </a:r>
          </a:p>
        </p:txBody>
      </p:sp>
    </p:spTree>
    <p:extLst>
      <p:ext uri="{BB962C8B-B14F-4D97-AF65-F5344CB8AC3E}">
        <p14:creationId xmlns:p14="http://schemas.microsoft.com/office/powerpoint/2010/main" val="331750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8D69A1-6544-6AF1-C49B-542BCAF24ED8}"/>
              </a:ext>
            </a:extLst>
          </p:cNvPr>
          <p:cNvPicPr>
            <a:picLocks noChangeAspect="1"/>
          </p:cNvPicPr>
          <p:nvPr/>
        </p:nvPicPr>
        <p:blipFill rotWithShape="1">
          <a:blip r:embed="rId2"/>
          <a:srcRect t="11995" r="17003" b="21738"/>
          <a:stretch/>
        </p:blipFill>
        <p:spPr>
          <a:xfrm rot="19591267">
            <a:off x="-256527" y="1407661"/>
            <a:ext cx="5055297" cy="4036269"/>
          </a:xfrm>
          <a:prstGeom prst="rect">
            <a:avLst/>
          </a:prstGeom>
        </p:spPr>
      </p:pic>
      <p:grpSp>
        <p:nvGrpSpPr>
          <p:cNvPr id="6" name="グループ化 123">
            <a:extLst>
              <a:ext uri="{FF2B5EF4-FFF2-40B4-BE49-F238E27FC236}">
                <a16:creationId xmlns:a16="http://schemas.microsoft.com/office/drawing/2014/main" id="{B24A29A9-3239-53BB-DFBD-3AB125DD7026}"/>
              </a:ext>
            </a:extLst>
          </p:cNvPr>
          <p:cNvGrpSpPr/>
          <p:nvPr/>
        </p:nvGrpSpPr>
        <p:grpSpPr>
          <a:xfrm>
            <a:off x="8889609" y="7181087"/>
            <a:ext cx="2415399" cy="2349745"/>
            <a:chOff x="5842744" y="3079417"/>
            <a:chExt cx="3193752" cy="3051726"/>
          </a:xfrm>
        </p:grpSpPr>
        <p:pic>
          <p:nvPicPr>
            <p:cNvPr id="9" name="Picture 3">
              <a:extLst>
                <a:ext uri="{FF2B5EF4-FFF2-40B4-BE49-F238E27FC236}">
                  <a16:creationId xmlns:a16="http://schemas.microsoft.com/office/drawing/2014/main" id="{6CCD8316-0ECF-CEE8-7A96-C239994CCFF0}"/>
                </a:ext>
              </a:extLst>
            </p:cNvPr>
            <p:cNvPicPr>
              <a:picLocks noChangeAspect="1" noChangeArrowheads="1"/>
            </p:cNvPicPr>
            <p:nvPr/>
          </p:nvPicPr>
          <p:blipFill>
            <a:blip r:embed="rId3" cstate="print"/>
            <a:srcRect l="12803" t="2589" r="33173" b="15171"/>
            <a:stretch>
              <a:fillRect/>
            </a:stretch>
          </p:blipFill>
          <p:spPr bwMode="auto">
            <a:xfrm>
              <a:off x="6084168" y="3212976"/>
              <a:ext cx="1802532" cy="2413372"/>
            </a:xfrm>
            <a:prstGeom prst="rect">
              <a:avLst/>
            </a:prstGeom>
            <a:noFill/>
            <a:ln w="9525">
              <a:noFill/>
              <a:miter lim="800000"/>
              <a:headEnd/>
              <a:tailEnd/>
            </a:ln>
          </p:spPr>
        </p:pic>
        <p:pic>
          <p:nvPicPr>
            <p:cNvPr id="10" name="Picture 3">
              <a:extLst>
                <a:ext uri="{FF2B5EF4-FFF2-40B4-BE49-F238E27FC236}">
                  <a16:creationId xmlns:a16="http://schemas.microsoft.com/office/drawing/2014/main" id="{177A6151-E02F-6DEF-3CC2-33904AD34D01}"/>
                </a:ext>
              </a:extLst>
            </p:cNvPr>
            <p:cNvPicPr>
              <a:picLocks noChangeAspect="1" noChangeArrowheads="1"/>
            </p:cNvPicPr>
            <p:nvPr/>
          </p:nvPicPr>
          <p:blipFill>
            <a:blip r:embed="rId3" cstate="print"/>
            <a:srcRect l="74687" t="2589" r="1524" b="15171"/>
            <a:stretch>
              <a:fillRect/>
            </a:stretch>
          </p:blipFill>
          <p:spPr bwMode="auto">
            <a:xfrm>
              <a:off x="7878416" y="3079417"/>
              <a:ext cx="842140" cy="2560566"/>
            </a:xfrm>
            <a:prstGeom prst="rect">
              <a:avLst/>
            </a:prstGeom>
            <a:noFill/>
            <a:ln w="9525">
              <a:noFill/>
              <a:miter lim="800000"/>
              <a:headEnd/>
              <a:tailEnd/>
            </a:ln>
          </p:spPr>
        </p:pic>
        <p:sp>
          <p:nvSpPr>
            <p:cNvPr id="11" name="テキスト ボックス 106">
              <a:extLst>
                <a:ext uri="{FF2B5EF4-FFF2-40B4-BE49-F238E27FC236}">
                  <a16:creationId xmlns:a16="http://schemas.microsoft.com/office/drawing/2014/main" id="{1697386A-30AA-5260-C58C-DE5100604306}"/>
                </a:ext>
              </a:extLst>
            </p:cNvPr>
            <p:cNvSpPr txBox="1"/>
            <p:nvPr/>
          </p:nvSpPr>
          <p:spPr>
            <a:xfrm>
              <a:off x="5842744" y="5661248"/>
              <a:ext cx="531333" cy="362034"/>
            </a:xfrm>
            <a:prstGeom prst="rect">
              <a:avLst/>
            </a:prstGeom>
            <a:noFill/>
          </p:spPr>
          <p:txBody>
            <a:bodyPr wrap="square" rtlCol="0">
              <a:spAutoFit/>
            </a:bodyPr>
            <a:lstStyle/>
            <a:p>
              <a:r>
                <a:rPr kumimoji="1" lang="en-US" altLang="ja-JP" sz="1600" dirty="0">
                  <a:latin typeface="Arial Unicode MS" pitchFamily="50" charset="-128"/>
                  <a:ea typeface="Arial Unicode MS" pitchFamily="50" charset="-128"/>
                  <a:cs typeface="Arial Unicode MS" pitchFamily="50" charset="-128"/>
                </a:rPr>
                <a:t>500</a:t>
              </a:r>
              <a:endParaRPr kumimoji="1" lang="ja-JP" altLang="en-US" sz="1600" dirty="0">
                <a:latin typeface="Arial Unicode MS" pitchFamily="50" charset="-128"/>
                <a:ea typeface="Arial Unicode MS" pitchFamily="50" charset="-128"/>
                <a:cs typeface="Arial Unicode MS" pitchFamily="50" charset="-128"/>
              </a:endParaRPr>
            </a:p>
          </p:txBody>
        </p:sp>
        <p:sp>
          <p:nvSpPr>
            <p:cNvPr id="12" name="テキスト ボックス 107">
              <a:extLst>
                <a:ext uri="{FF2B5EF4-FFF2-40B4-BE49-F238E27FC236}">
                  <a16:creationId xmlns:a16="http://schemas.microsoft.com/office/drawing/2014/main" id="{04A98BCE-1405-5C93-85BE-02A9FE6D37DC}"/>
                </a:ext>
              </a:extLst>
            </p:cNvPr>
            <p:cNvSpPr txBox="1"/>
            <p:nvPr/>
          </p:nvSpPr>
          <p:spPr>
            <a:xfrm>
              <a:off x="8009615" y="5661248"/>
              <a:ext cx="531333" cy="338554"/>
            </a:xfrm>
            <a:prstGeom prst="rect">
              <a:avLst/>
            </a:prstGeom>
            <a:noFill/>
          </p:spPr>
          <p:txBody>
            <a:bodyPr wrap="square" rtlCol="0">
              <a:spAutoFit/>
            </a:bodyPr>
            <a:lstStyle/>
            <a:p>
              <a:r>
                <a:rPr kumimoji="1" lang="en-US" altLang="ja-JP" sz="1600" dirty="0">
                  <a:latin typeface="Arial Unicode MS" pitchFamily="50" charset="-128"/>
                  <a:ea typeface="Arial Unicode MS" pitchFamily="50" charset="-128"/>
                  <a:cs typeface="Arial Unicode MS" pitchFamily="50" charset="-128"/>
                </a:rPr>
                <a:t>700</a:t>
              </a:r>
              <a:endParaRPr kumimoji="1" lang="ja-JP" altLang="en-US" sz="1600" dirty="0">
                <a:latin typeface="Arial Unicode MS" pitchFamily="50" charset="-128"/>
                <a:ea typeface="Arial Unicode MS" pitchFamily="50" charset="-128"/>
                <a:cs typeface="Arial Unicode MS" pitchFamily="50" charset="-128"/>
              </a:endParaRPr>
            </a:p>
          </p:txBody>
        </p:sp>
        <p:sp>
          <p:nvSpPr>
            <p:cNvPr id="13" name="テキスト ボックス 108">
              <a:extLst>
                <a:ext uri="{FF2B5EF4-FFF2-40B4-BE49-F238E27FC236}">
                  <a16:creationId xmlns:a16="http://schemas.microsoft.com/office/drawing/2014/main" id="{4C88B378-D4DE-A622-B71D-FFE4BBEDEDB8}"/>
                </a:ext>
              </a:extLst>
            </p:cNvPr>
            <p:cNvSpPr txBox="1"/>
            <p:nvPr/>
          </p:nvSpPr>
          <p:spPr>
            <a:xfrm>
              <a:off x="7251435" y="5661248"/>
              <a:ext cx="531333" cy="338554"/>
            </a:xfrm>
            <a:prstGeom prst="rect">
              <a:avLst/>
            </a:prstGeom>
            <a:noFill/>
          </p:spPr>
          <p:txBody>
            <a:bodyPr wrap="square" rtlCol="0">
              <a:spAutoFit/>
            </a:bodyPr>
            <a:lstStyle/>
            <a:p>
              <a:r>
                <a:rPr lang="en-US" altLang="ja-JP" sz="1600" dirty="0">
                  <a:latin typeface="Arial Unicode MS" pitchFamily="50" charset="-128"/>
                  <a:ea typeface="Arial Unicode MS" pitchFamily="50" charset="-128"/>
                  <a:cs typeface="Arial Unicode MS" pitchFamily="50" charset="-128"/>
                </a:rPr>
                <a:t>600</a:t>
              </a:r>
              <a:endParaRPr kumimoji="1" lang="ja-JP" altLang="en-US" sz="1600" dirty="0">
                <a:latin typeface="Arial Unicode MS" pitchFamily="50" charset="-128"/>
                <a:ea typeface="Arial Unicode MS" pitchFamily="50" charset="-128"/>
                <a:cs typeface="Arial Unicode MS" pitchFamily="50" charset="-128"/>
              </a:endParaRPr>
            </a:p>
          </p:txBody>
        </p:sp>
        <p:sp>
          <p:nvSpPr>
            <p:cNvPr id="14" name="テキスト ボックス 109">
              <a:extLst>
                <a:ext uri="{FF2B5EF4-FFF2-40B4-BE49-F238E27FC236}">
                  <a16:creationId xmlns:a16="http://schemas.microsoft.com/office/drawing/2014/main" id="{55362366-46D1-7864-1B16-4D93B49C4C6E}"/>
                </a:ext>
              </a:extLst>
            </p:cNvPr>
            <p:cNvSpPr txBox="1"/>
            <p:nvPr/>
          </p:nvSpPr>
          <p:spPr>
            <a:xfrm>
              <a:off x="8505163" y="5661248"/>
              <a:ext cx="531333" cy="338554"/>
            </a:xfrm>
            <a:prstGeom prst="rect">
              <a:avLst/>
            </a:prstGeom>
            <a:noFill/>
          </p:spPr>
          <p:txBody>
            <a:bodyPr wrap="square" rtlCol="0">
              <a:spAutoFit/>
            </a:bodyPr>
            <a:lstStyle/>
            <a:p>
              <a:r>
                <a:rPr kumimoji="1" lang="en-US" altLang="ja-JP" sz="1600" dirty="0">
                  <a:latin typeface="Arial Unicode MS" pitchFamily="50" charset="-128"/>
                  <a:ea typeface="Arial Unicode MS" pitchFamily="50" charset="-128"/>
                  <a:cs typeface="Arial Unicode MS" pitchFamily="50" charset="-128"/>
                </a:rPr>
                <a:t>800</a:t>
              </a:r>
              <a:endParaRPr kumimoji="1" lang="ja-JP" altLang="en-US" sz="1600" dirty="0">
                <a:latin typeface="Arial Unicode MS" pitchFamily="50" charset="-128"/>
                <a:ea typeface="Arial Unicode MS" pitchFamily="50" charset="-128"/>
                <a:cs typeface="Arial Unicode MS" pitchFamily="50" charset="-128"/>
              </a:endParaRPr>
            </a:p>
          </p:txBody>
        </p:sp>
        <p:sp>
          <p:nvSpPr>
            <p:cNvPr id="15" name="テキスト ボックス 110">
              <a:extLst>
                <a:ext uri="{FF2B5EF4-FFF2-40B4-BE49-F238E27FC236}">
                  <a16:creationId xmlns:a16="http://schemas.microsoft.com/office/drawing/2014/main" id="{8B99D28B-283F-8E90-6EAC-FD89991E0C7D}"/>
                </a:ext>
              </a:extLst>
            </p:cNvPr>
            <p:cNvSpPr txBox="1"/>
            <p:nvPr/>
          </p:nvSpPr>
          <p:spPr>
            <a:xfrm>
              <a:off x="6557911" y="5854144"/>
              <a:ext cx="1755469" cy="276999"/>
            </a:xfrm>
            <a:prstGeom prst="rect">
              <a:avLst/>
            </a:prstGeom>
            <a:noFill/>
          </p:spPr>
          <p:txBody>
            <a:bodyPr wrap="square" rtlCol="0">
              <a:spAutoFit/>
            </a:bodyPr>
            <a:lstStyle/>
            <a:p>
              <a:r>
                <a:rPr kumimoji="1" lang="en-US" altLang="ja-JP" sz="1200" dirty="0">
                  <a:latin typeface="Arial Unicode MS" pitchFamily="50" charset="-128"/>
                  <a:ea typeface="Arial Unicode MS" pitchFamily="50" charset="-128"/>
                  <a:cs typeface="Arial Unicode MS" pitchFamily="50" charset="-128"/>
                </a:rPr>
                <a:t>Wavelength (nm)</a:t>
              </a:r>
              <a:endParaRPr kumimoji="1" lang="ja-JP" altLang="en-US" sz="1200" dirty="0">
                <a:latin typeface="Arial Unicode MS" pitchFamily="50" charset="-128"/>
                <a:ea typeface="Arial Unicode MS" pitchFamily="50" charset="-128"/>
                <a:cs typeface="Arial Unicode MS" pitchFamily="50" charset="-128"/>
              </a:endParaRPr>
            </a:p>
          </p:txBody>
        </p:sp>
      </p:grpSp>
      <p:cxnSp>
        <p:nvCxnSpPr>
          <p:cNvPr id="19" name="Straight Arrow Connector 18">
            <a:extLst>
              <a:ext uri="{FF2B5EF4-FFF2-40B4-BE49-F238E27FC236}">
                <a16:creationId xmlns:a16="http://schemas.microsoft.com/office/drawing/2014/main" id="{61CB4B5F-942E-6380-D142-970098983672}"/>
              </a:ext>
            </a:extLst>
          </p:cNvPr>
          <p:cNvCxnSpPr/>
          <p:nvPr/>
        </p:nvCxnSpPr>
        <p:spPr>
          <a:xfrm>
            <a:off x="6540639" y="3425795"/>
            <a:ext cx="8186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69B03EF-DCAC-4E54-B686-8BB5A6BAF60A}"/>
              </a:ext>
            </a:extLst>
          </p:cNvPr>
          <p:cNvSpPr txBox="1"/>
          <p:nvPr/>
        </p:nvSpPr>
        <p:spPr>
          <a:xfrm>
            <a:off x="1727481" y="1013062"/>
            <a:ext cx="2734018" cy="461665"/>
          </a:xfrm>
          <a:prstGeom prst="rect">
            <a:avLst/>
          </a:prstGeom>
          <a:noFill/>
        </p:spPr>
        <p:txBody>
          <a:bodyPr wrap="square" rtlCol="0">
            <a:spAutoFit/>
          </a:bodyPr>
          <a:lstStyle/>
          <a:p>
            <a:r>
              <a:rPr lang="en-US" sz="2400" dirty="0"/>
              <a:t>Light Source</a:t>
            </a:r>
          </a:p>
        </p:txBody>
      </p:sp>
      <p:sp>
        <p:nvSpPr>
          <p:cNvPr id="21" name="TextBox 20">
            <a:extLst>
              <a:ext uri="{FF2B5EF4-FFF2-40B4-BE49-F238E27FC236}">
                <a16:creationId xmlns:a16="http://schemas.microsoft.com/office/drawing/2014/main" id="{8EEE414E-60C3-8E8D-9BB2-4096EE28D0CD}"/>
              </a:ext>
            </a:extLst>
          </p:cNvPr>
          <p:cNvSpPr txBox="1"/>
          <p:nvPr/>
        </p:nvSpPr>
        <p:spPr>
          <a:xfrm>
            <a:off x="4995247" y="1013062"/>
            <a:ext cx="953842" cy="461665"/>
          </a:xfrm>
          <a:prstGeom prst="rect">
            <a:avLst/>
          </a:prstGeom>
          <a:noFill/>
        </p:spPr>
        <p:txBody>
          <a:bodyPr wrap="square" rtlCol="0">
            <a:spAutoFit/>
          </a:bodyPr>
          <a:lstStyle/>
          <a:p>
            <a:r>
              <a:rPr lang="en-US" sz="2400" dirty="0"/>
              <a:t>Cell</a:t>
            </a:r>
          </a:p>
        </p:txBody>
      </p:sp>
      <p:sp>
        <p:nvSpPr>
          <p:cNvPr id="22" name="TextBox 21">
            <a:extLst>
              <a:ext uri="{FF2B5EF4-FFF2-40B4-BE49-F238E27FC236}">
                <a16:creationId xmlns:a16="http://schemas.microsoft.com/office/drawing/2014/main" id="{F058D40A-0A6B-98C1-857E-AD9E22F1D11C}"/>
              </a:ext>
            </a:extLst>
          </p:cNvPr>
          <p:cNvSpPr txBox="1"/>
          <p:nvPr/>
        </p:nvSpPr>
        <p:spPr>
          <a:xfrm>
            <a:off x="7526760" y="1013062"/>
            <a:ext cx="4259598" cy="461665"/>
          </a:xfrm>
          <a:prstGeom prst="rect">
            <a:avLst/>
          </a:prstGeom>
          <a:noFill/>
        </p:spPr>
        <p:txBody>
          <a:bodyPr wrap="square" rtlCol="0">
            <a:spAutoFit/>
          </a:bodyPr>
          <a:lstStyle/>
          <a:p>
            <a:r>
              <a:rPr lang="en-US" sz="2400" dirty="0"/>
              <a:t>Fluorescence Result</a:t>
            </a:r>
          </a:p>
        </p:txBody>
      </p:sp>
      <p:pic>
        <p:nvPicPr>
          <p:cNvPr id="5" name="図 25" descr="Cellkei_zu7.jpg">
            <a:extLst>
              <a:ext uri="{FF2B5EF4-FFF2-40B4-BE49-F238E27FC236}">
                <a16:creationId xmlns:a16="http://schemas.microsoft.com/office/drawing/2014/main" id="{0B7FCA25-7271-179C-08BF-FC9F5B8250F1}"/>
              </a:ext>
            </a:extLst>
          </p:cNvPr>
          <p:cNvPicPr>
            <a:picLocks noGrp="1" noChangeAspect="1"/>
          </p:cNvPicPr>
          <p:nvPr>
            <p:ph idx="1"/>
          </p:nvPr>
        </p:nvPicPr>
        <p:blipFill rotWithShape="1">
          <a:blip r:embed="rId4" cstate="print"/>
          <a:srcRect t="9202" r="50915" b="17999"/>
          <a:stretch/>
        </p:blipFill>
        <p:spPr>
          <a:xfrm>
            <a:off x="5056251" y="2837385"/>
            <a:ext cx="1190221" cy="1176818"/>
          </a:xfrm>
          <a:prstGeom prst="rect">
            <a:avLst/>
          </a:prstGeom>
        </p:spPr>
      </p:pic>
      <p:grpSp>
        <p:nvGrpSpPr>
          <p:cNvPr id="7" name="Group 6">
            <a:extLst>
              <a:ext uri="{FF2B5EF4-FFF2-40B4-BE49-F238E27FC236}">
                <a16:creationId xmlns:a16="http://schemas.microsoft.com/office/drawing/2014/main" id="{6B309EF5-6D6A-193E-354C-3DFA53F09178}"/>
              </a:ext>
            </a:extLst>
          </p:cNvPr>
          <p:cNvGrpSpPr/>
          <p:nvPr/>
        </p:nvGrpSpPr>
        <p:grpSpPr>
          <a:xfrm>
            <a:off x="8361648" y="2498276"/>
            <a:ext cx="2797861" cy="1855037"/>
            <a:chOff x="375291" y="3225420"/>
            <a:chExt cx="3124200" cy="3419486"/>
          </a:xfrm>
        </p:grpSpPr>
        <p:pic>
          <p:nvPicPr>
            <p:cNvPr id="18" name="Picture 17">
              <a:extLst>
                <a:ext uri="{FF2B5EF4-FFF2-40B4-BE49-F238E27FC236}">
                  <a16:creationId xmlns:a16="http://schemas.microsoft.com/office/drawing/2014/main" id="{CBA74356-7623-09EA-2CCF-A8F585F66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5291" y="4785874"/>
              <a:ext cx="3124200" cy="1859032"/>
            </a:xfrm>
            <a:prstGeom prst="rect">
              <a:avLst/>
            </a:prstGeom>
          </p:spPr>
        </p:pic>
        <p:pic>
          <p:nvPicPr>
            <p:cNvPr id="23" name="Picture 22">
              <a:extLst>
                <a:ext uri="{FF2B5EF4-FFF2-40B4-BE49-F238E27FC236}">
                  <a16:creationId xmlns:a16="http://schemas.microsoft.com/office/drawing/2014/main" id="{60FBD9E0-3F07-92D8-2A65-5A0CB0F7A4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5291" y="3225420"/>
              <a:ext cx="3124200" cy="1859032"/>
            </a:xfrm>
            <a:prstGeom prst="rect">
              <a:avLst/>
            </a:prstGeom>
          </p:spPr>
        </p:pic>
      </p:grpSp>
      <p:sp>
        <p:nvSpPr>
          <p:cNvPr id="2" name="Title 1">
            <a:extLst>
              <a:ext uri="{FF2B5EF4-FFF2-40B4-BE49-F238E27FC236}">
                <a16:creationId xmlns:a16="http://schemas.microsoft.com/office/drawing/2014/main" id="{91805EE8-A069-5039-96D3-6ED84FE66F29}"/>
              </a:ext>
            </a:extLst>
          </p:cNvPr>
          <p:cNvSpPr>
            <a:spLocks noGrp="1"/>
          </p:cNvSpPr>
          <p:nvPr>
            <p:ph type="title"/>
          </p:nvPr>
        </p:nvSpPr>
        <p:spPr>
          <a:xfrm>
            <a:off x="1727480" y="175083"/>
            <a:ext cx="9626319" cy="509672"/>
          </a:xfrm>
        </p:spPr>
        <p:txBody>
          <a:bodyPr>
            <a:normAutofit fontScale="90000"/>
          </a:bodyPr>
          <a:lstStyle/>
          <a:p>
            <a:r>
              <a:rPr lang="en-US" dirty="0"/>
              <a:t>Flow Cytometry – for nearly 60 years </a:t>
            </a:r>
          </a:p>
        </p:txBody>
      </p:sp>
      <p:sp>
        <p:nvSpPr>
          <p:cNvPr id="3" name="TextBox 2">
            <a:extLst>
              <a:ext uri="{FF2B5EF4-FFF2-40B4-BE49-F238E27FC236}">
                <a16:creationId xmlns:a16="http://schemas.microsoft.com/office/drawing/2014/main" id="{4605C60A-6131-E816-D956-E59ED89E923D}"/>
              </a:ext>
            </a:extLst>
          </p:cNvPr>
          <p:cNvSpPr txBox="1"/>
          <p:nvPr/>
        </p:nvSpPr>
        <p:spPr>
          <a:xfrm>
            <a:off x="3570675" y="5376863"/>
            <a:ext cx="4300408" cy="707886"/>
          </a:xfrm>
          <a:prstGeom prst="rect">
            <a:avLst/>
          </a:prstGeom>
          <a:noFill/>
        </p:spPr>
        <p:txBody>
          <a:bodyPr wrap="none" rtlCol="0">
            <a:spAutoFit/>
          </a:bodyPr>
          <a:lstStyle/>
          <a:p>
            <a:r>
              <a:rPr lang="en-US" sz="4000" dirty="0"/>
              <a:t>This is who we are!</a:t>
            </a:r>
          </a:p>
        </p:txBody>
      </p:sp>
      <p:sp>
        <p:nvSpPr>
          <p:cNvPr id="8" name="Film">
            <a:extLst>
              <a:ext uri="{FF2B5EF4-FFF2-40B4-BE49-F238E27FC236}">
                <a16:creationId xmlns:a16="http://schemas.microsoft.com/office/drawing/2014/main" id="{4D0CB10C-FE6C-7D95-A6E4-E61EFB228AEE}"/>
              </a:ext>
            </a:extLst>
          </p:cNvPr>
          <p:cNvSpPr>
            <a:spLocks noEditPoints="1" noChangeArrowheads="1"/>
          </p:cNvSpPr>
          <p:nvPr/>
        </p:nvSpPr>
        <p:spPr bwMode="auto">
          <a:xfrm>
            <a:off x="10309403" y="637054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pic>
        <p:nvPicPr>
          <p:cNvPr id="17" name="Picture 16">
            <a:extLst>
              <a:ext uri="{FF2B5EF4-FFF2-40B4-BE49-F238E27FC236}">
                <a16:creationId xmlns:a16="http://schemas.microsoft.com/office/drawing/2014/main" id="{6F46B2C7-CF9E-8463-3FD1-FB7803FD3E74}"/>
              </a:ext>
            </a:extLst>
          </p:cNvPr>
          <p:cNvPicPr>
            <a:picLocks noChangeAspect="1"/>
          </p:cNvPicPr>
          <p:nvPr/>
        </p:nvPicPr>
        <p:blipFill>
          <a:blip r:embed="rId7"/>
          <a:stretch>
            <a:fillRect/>
          </a:stretch>
        </p:blipFill>
        <p:spPr>
          <a:xfrm>
            <a:off x="7974670" y="5229349"/>
            <a:ext cx="1681889" cy="1278936"/>
          </a:xfrm>
          <a:prstGeom prst="rect">
            <a:avLst/>
          </a:prstGeom>
        </p:spPr>
      </p:pic>
    </p:spTree>
    <p:extLst>
      <p:ext uri="{BB962C8B-B14F-4D97-AF65-F5344CB8AC3E}">
        <p14:creationId xmlns:p14="http://schemas.microsoft.com/office/powerpoint/2010/main" val="28152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500"/>
                            </p:stCondLst>
                            <p:childTnLst>
                              <p:par>
                                <p:cTn id="14" presetID="9" presetClass="entr" presetSubtype="0" fill="hold" nodeType="afterEffect">
                                  <p:stCondLst>
                                    <p:cond delay="200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1000"/>
                                        <p:tgtEl>
                                          <p:spTgt spid="17"/>
                                        </p:tgtEl>
                                      </p:cBhvr>
                                    </p:animEffect>
                                  </p:childTnLst>
                                </p:cTn>
                              </p:par>
                              <p:par>
                                <p:cTn id="17" presetID="3" presetClass="exit" presetSubtype="10" fill="hold" nodeType="with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18A0-0845-7579-F495-AE7E2264BB24}"/>
              </a:ext>
            </a:extLst>
          </p:cNvPr>
          <p:cNvSpPr>
            <a:spLocks noGrp="1"/>
          </p:cNvSpPr>
          <p:nvPr>
            <p:ph type="title"/>
          </p:nvPr>
        </p:nvSpPr>
        <p:spPr/>
        <p:txBody>
          <a:bodyPr>
            <a:normAutofit fontScale="90000"/>
          </a:bodyPr>
          <a:lstStyle/>
          <a:p>
            <a:r>
              <a:rPr lang="en-US" dirty="0"/>
              <a:t>So given that most current spectral instruments are simply versions of our original 2004 design….</a:t>
            </a:r>
          </a:p>
        </p:txBody>
      </p:sp>
      <p:sp>
        <p:nvSpPr>
          <p:cNvPr id="4" name="TextBox 3">
            <a:extLst>
              <a:ext uri="{FF2B5EF4-FFF2-40B4-BE49-F238E27FC236}">
                <a16:creationId xmlns:a16="http://schemas.microsoft.com/office/drawing/2014/main" id="{061ADC2E-D164-7E3A-BD5E-317F97334415}"/>
              </a:ext>
            </a:extLst>
          </p:cNvPr>
          <p:cNvSpPr txBox="1"/>
          <p:nvPr/>
        </p:nvSpPr>
        <p:spPr>
          <a:xfrm>
            <a:off x="1491914" y="3429000"/>
            <a:ext cx="8850693" cy="646331"/>
          </a:xfrm>
          <a:prstGeom prst="rect">
            <a:avLst/>
          </a:prstGeom>
          <a:noFill/>
        </p:spPr>
        <p:txBody>
          <a:bodyPr wrap="none" rtlCol="0">
            <a:spAutoFit/>
          </a:bodyPr>
          <a:lstStyle/>
          <a:p>
            <a:r>
              <a:rPr lang="en-US" sz="3600" b="1" dirty="0">
                <a:solidFill>
                  <a:srgbClr val="FF0000"/>
                </a:solidFill>
              </a:rPr>
              <a:t>What  should we expect for Cytometry V 3.0?</a:t>
            </a:r>
          </a:p>
        </p:txBody>
      </p:sp>
    </p:spTree>
    <p:extLst>
      <p:ext uri="{BB962C8B-B14F-4D97-AF65-F5344CB8AC3E}">
        <p14:creationId xmlns:p14="http://schemas.microsoft.com/office/powerpoint/2010/main" val="335681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4F73-41C1-E548-E326-81F5EDC1ACBF}"/>
              </a:ext>
            </a:extLst>
          </p:cNvPr>
          <p:cNvSpPr>
            <a:spLocks noGrp="1"/>
          </p:cNvSpPr>
          <p:nvPr>
            <p:ph type="title"/>
          </p:nvPr>
        </p:nvSpPr>
        <p:spPr>
          <a:xfrm>
            <a:off x="481445" y="276355"/>
            <a:ext cx="11229109" cy="764798"/>
          </a:xfrm>
        </p:spPr>
        <p:txBody>
          <a:bodyPr>
            <a:normAutofit fontScale="90000"/>
          </a:bodyPr>
          <a:lstStyle/>
          <a:p>
            <a:pPr algn="ctr"/>
            <a:r>
              <a:rPr lang="en-US" b="1" dirty="0"/>
              <a:t>Requires a new way of detection &amp; measurement </a:t>
            </a:r>
            <a:br>
              <a:rPr lang="en-US" b="1" dirty="0"/>
            </a:br>
            <a:r>
              <a:rPr lang="en-US" b="1" dirty="0">
                <a:solidFill>
                  <a:srgbClr val="FF0000"/>
                </a:solidFill>
              </a:rPr>
              <a:t>&amp; Thinking</a:t>
            </a:r>
          </a:p>
        </p:txBody>
      </p:sp>
      <p:pic>
        <p:nvPicPr>
          <p:cNvPr id="4" name="Picture 3">
            <a:extLst>
              <a:ext uri="{FF2B5EF4-FFF2-40B4-BE49-F238E27FC236}">
                <a16:creationId xmlns:a16="http://schemas.microsoft.com/office/drawing/2014/main" id="{212C6925-8851-307B-7E38-E29DA114F8E0}"/>
              </a:ext>
            </a:extLst>
          </p:cNvPr>
          <p:cNvPicPr>
            <a:picLocks noChangeAspect="1"/>
          </p:cNvPicPr>
          <p:nvPr/>
        </p:nvPicPr>
        <p:blipFill>
          <a:blip r:embed="rId2"/>
          <a:stretch>
            <a:fillRect/>
          </a:stretch>
        </p:blipFill>
        <p:spPr>
          <a:xfrm>
            <a:off x="3446585" y="1213274"/>
            <a:ext cx="5794302" cy="3862868"/>
          </a:xfrm>
          <a:prstGeom prst="rect">
            <a:avLst/>
          </a:prstGeom>
        </p:spPr>
      </p:pic>
      <p:pic>
        <p:nvPicPr>
          <p:cNvPr id="6" name="Picture 5">
            <a:extLst>
              <a:ext uri="{FF2B5EF4-FFF2-40B4-BE49-F238E27FC236}">
                <a16:creationId xmlns:a16="http://schemas.microsoft.com/office/drawing/2014/main" id="{435E6BFE-7D86-90BC-ECAA-8D77186A3B17}"/>
              </a:ext>
            </a:extLst>
          </p:cNvPr>
          <p:cNvPicPr>
            <a:picLocks noChangeAspect="1"/>
          </p:cNvPicPr>
          <p:nvPr/>
        </p:nvPicPr>
        <p:blipFill>
          <a:blip r:embed="rId3"/>
          <a:stretch>
            <a:fillRect/>
          </a:stretch>
        </p:blipFill>
        <p:spPr>
          <a:xfrm>
            <a:off x="2904609" y="5120592"/>
            <a:ext cx="2044700" cy="1574800"/>
          </a:xfrm>
          <a:prstGeom prst="rect">
            <a:avLst/>
          </a:prstGeom>
        </p:spPr>
      </p:pic>
      <p:pic>
        <p:nvPicPr>
          <p:cNvPr id="8" name="Picture 7">
            <a:extLst>
              <a:ext uri="{FF2B5EF4-FFF2-40B4-BE49-F238E27FC236}">
                <a16:creationId xmlns:a16="http://schemas.microsoft.com/office/drawing/2014/main" id="{82399F45-92A4-A765-AEA7-0CA9140D132B}"/>
              </a:ext>
            </a:extLst>
          </p:cNvPr>
          <p:cNvPicPr>
            <a:picLocks noChangeAspect="1"/>
          </p:cNvPicPr>
          <p:nvPr/>
        </p:nvPicPr>
        <p:blipFill>
          <a:blip r:embed="rId4"/>
          <a:stretch>
            <a:fillRect/>
          </a:stretch>
        </p:blipFill>
        <p:spPr>
          <a:xfrm>
            <a:off x="5312882" y="5120592"/>
            <a:ext cx="1744035" cy="1655729"/>
          </a:xfrm>
          <a:prstGeom prst="rect">
            <a:avLst/>
          </a:prstGeom>
        </p:spPr>
      </p:pic>
      <p:pic>
        <p:nvPicPr>
          <p:cNvPr id="10" name="Picture 9">
            <a:extLst>
              <a:ext uri="{FF2B5EF4-FFF2-40B4-BE49-F238E27FC236}">
                <a16:creationId xmlns:a16="http://schemas.microsoft.com/office/drawing/2014/main" id="{7F23BB03-80E0-C384-619E-47CDF83C80FB}"/>
              </a:ext>
            </a:extLst>
          </p:cNvPr>
          <p:cNvPicPr>
            <a:picLocks noChangeAspect="1"/>
          </p:cNvPicPr>
          <p:nvPr/>
        </p:nvPicPr>
        <p:blipFill>
          <a:blip r:embed="rId5"/>
          <a:stretch>
            <a:fillRect/>
          </a:stretch>
        </p:blipFill>
        <p:spPr>
          <a:xfrm>
            <a:off x="7420491" y="5076142"/>
            <a:ext cx="1866900" cy="1663700"/>
          </a:xfrm>
          <a:prstGeom prst="rect">
            <a:avLst/>
          </a:prstGeom>
        </p:spPr>
      </p:pic>
      <p:pic>
        <p:nvPicPr>
          <p:cNvPr id="11" name="図 3">
            <a:extLst>
              <a:ext uri="{FF2B5EF4-FFF2-40B4-BE49-F238E27FC236}">
                <a16:creationId xmlns:a16="http://schemas.microsoft.com/office/drawing/2014/main" id="{C45AE714-35C2-6F47-15A4-791056F133D0}"/>
              </a:ext>
            </a:extLst>
          </p:cNvPr>
          <p:cNvPicPr>
            <a:picLocks noChangeAspect="1"/>
          </p:cNvPicPr>
          <p:nvPr/>
        </p:nvPicPr>
        <p:blipFill>
          <a:blip r:embed="rId6"/>
          <a:stretch>
            <a:fillRect/>
          </a:stretch>
        </p:blipFill>
        <p:spPr>
          <a:xfrm>
            <a:off x="332893" y="2802740"/>
            <a:ext cx="2064928" cy="1488980"/>
          </a:xfrm>
          <a:prstGeom prst="rect">
            <a:avLst/>
          </a:prstGeom>
        </p:spPr>
      </p:pic>
      <p:sp>
        <p:nvSpPr>
          <p:cNvPr id="12" name="TextBox 11">
            <a:extLst>
              <a:ext uri="{FF2B5EF4-FFF2-40B4-BE49-F238E27FC236}">
                <a16:creationId xmlns:a16="http://schemas.microsoft.com/office/drawing/2014/main" id="{29B1ED95-9713-B023-DCFF-FBF2248DF4E2}"/>
              </a:ext>
            </a:extLst>
          </p:cNvPr>
          <p:cNvSpPr txBox="1"/>
          <p:nvPr/>
        </p:nvSpPr>
        <p:spPr>
          <a:xfrm>
            <a:off x="9454736" y="1939773"/>
            <a:ext cx="1560171" cy="276999"/>
          </a:xfrm>
          <a:prstGeom prst="rect">
            <a:avLst/>
          </a:prstGeom>
          <a:noFill/>
        </p:spPr>
        <p:txBody>
          <a:bodyPr wrap="none" rtlCol="0">
            <a:spAutoFit/>
          </a:bodyPr>
          <a:lstStyle/>
          <a:p>
            <a:r>
              <a:rPr lang="en-US" sz="1200" dirty="0">
                <a:solidFill>
                  <a:srgbClr val="0070C0"/>
                </a:solidFill>
              </a:rPr>
              <a:t>From </a:t>
            </a:r>
            <a:r>
              <a:rPr lang="en-US" sz="1200" dirty="0" err="1">
                <a:solidFill>
                  <a:srgbClr val="0070C0"/>
                </a:solidFill>
              </a:rPr>
              <a:t>Thermo</a:t>
            </a:r>
            <a:r>
              <a:rPr lang="en-US" sz="1200" dirty="0">
                <a:solidFill>
                  <a:srgbClr val="0070C0"/>
                </a:solidFill>
              </a:rPr>
              <a:t> website</a:t>
            </a:r>
          </a:p>
        </p:txBody>
      </p:sp>
      <p:sp>
        <p:nvSpPr>
          <p:cNvPr id="3" name="TextBox 2">
            <a:extLst>
              <a:ext uri="{FF2B5EF4-FFF2-40B4-BE49-F238E27FC236}">
                <a16:creationId xmlns:a16="http://schemas.microsoft.com/office/drawing/2014/main" id="{B0085EEF-A1E3-4948-29F0-53F624526544}"/>
              </a:ext>
            </a:extLst>
          </p:cNvPr>
          <p:cNvSpPr txBox="1"/>
          <p:nvPr/>
        </p:nvSpPr>
        <p:spPr>
          <a:xfrm>
            <a:off x="9287391" y="4107054"/>
            <a:ext cx="1255280" cy="369332"/>
          </a:xfrm>
          <a:prstGeom prst="rect">
            <a:avLst/>
          </a:prstGeom>
          <a:noFill/>
        </p:spPr>
        <p:txBody>
          <a:bodyPr wrap="none" rtlCol="0">
            <a:spAutoFit/>
          </a:bodyPr>
          <a:lstStyle/>
          <a:p>
            <a:r>
              <a:rPr lang="en-US" dirty="0"/>
              <a:t>Estimation</a:t>
            </a:r>
          </a:p>
        </p:txBody>
      </p:sp>
      <p:sp>
        <p:nvSpPr>
          <p:cNvPr id="5" name="TextBox 4">
            <a:extLst>
              <a:ext uri="{FF2B5EF4-FFF2-40B4-BE49-F238E27FC236}">
                <a16:creationId xmlns:a16="http://schemas.microsoft.com/office/drawing/2014/main" id="{A736929D-B016-6951-98E6-7C022F1D41B0}"/>
              </a:ext>
            </a:extLst>
          </p:cNvPr>
          <p:cNvSpPr txBox="1"/>
          <p:nvPr/>
        </p:nvSpPr>
        <p:spPr>
          <a:xfrm>
            <a:off x="9359586" y="5948456"/>
            <a:ext cx="2025939" cy="369332"/>
          </a:xfrm>
          <a:prstGeom prst="rect">
            <a:avLst/>
          </a:prstGeom>
          <a:noFill/>
        </p:spPr>
        <p:txBody>
          <a:bodyPr wrap="none" rtlCol="0">
            <a:spAutoFit/>
          </a:bodyPr>
          <a:lstStyle/>
          <a:p>
            <a:r>
              <a:rPr lang="en-US" dirty="0"/>
              <a:t>Precision counting</a:t>
            </a:r>
          </a:p>
        </p:txBody>
      </p:sp>
      <p:sp>
        <p:nvSpPr>
          <p:cNvPr id="7" name="TextBox 6">
            <a:extLst>
              <a:ext uri="{FF2B5EF4-FFF2-40B4-BE49-F238E27FC236}">
                <a16:creationId xmlns:a16="http://schemas.microsoft.com/office/drawing/2014/main" id="{12066403-B45C-4A7A-3A53-36F2429E25CD}"/>
              </a:ext>
            </a:extLst>
          </p:cNvPr>
          <p:cNvSpPr txBox="1"/>
          <p:nvPr/>
        </p:nvSpPr>
        <p:spPr>
          <a:xfrm>
            <a:off x="1396019" y="5907992"/>
            <a:ext cx="1007455" cy="646331"/>
          </a:xfrm>
          <a:prstGeom prst="rect">
            <a:avLst/>
          </a:prstGeom>
          <a:noFill/>
        </p:spPr>
        <p:txBody>
          <a:bodyPr wrap="none" rtlCol="0">
            <a:spAutoFit/>
          </a:bodyPr>
          <a:lstStyle/>
          <a:p>
            <a:r>
              <a:rPr lang="en-US" dirty="0"/>
              <a:t>Actual </a:t>
            </a:r>
          </a:p>
          <a:p>
            <a:r>
              <a:rPr lang="en-US" dirty="0"/>
              <a:t>photons</a:t>
            </a:r>
          </a:p>
        </p:txBody>
      </p:sp>
      <p:cxnSp>
        <p:nvCxnSpPr>
          <p:cNvPr id="13" name="Straight Arrow Connector 12">
            <a:extLst>
              <a:ext uri="{FF2B5EF4-FFF2-40B4-BE49-F238E27FC236}">
                <a16:creationId xmlns:a16="http://schemas.microsoft.com/office/drawing/2014/main" id="{82346051-5165-F5D8-8CFC-F2397D275688}"/>
              </a:ext>
            </a:extLst>
          </p:cNvPr>
          <p:cNvCxnSpPr>
            <a:cxnSpLocks/>
          </p:cNvCxnSpPr>
          <p:nvPr/>
        </p:nvCxnSpPr>
        <p:spPr>
          <a:xfrm flipV="1">
            <a:off x="2343231" y="6133122"/>
            <a:ext cx="54763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889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4BF5-E092-2E97-67F3-A25A348BE137}"/>
              </a:ext>
            </a:extLst>
          </p:cNvPr>
          <p:cNvSpPr>
            <a:spLocks noGrp="1"/>
          </p:cNvSpPr>
          <p:nvPr>
            <p:ph type="title"/>
          </p:nvPr>
        </p:nvSpPr>
        <p:spPr>
          <a:xfrm>
            <a:off x="332543" y="461296"/>
            <a:ext cx="12222873" cy="821693"/>
          </a:xfrm>
        </p:spPr>
        <p:txBody>
          <a:bodyPr>
            <a:normAutofit fontScale="90000"/>
          </a:bodyPr>
          <a:lstStyle/>
          <a:p>
            <a:r>
              <a:rPr lang="en-US" b="1" dirty="0"/>
              <a:t>Requires  high dynamic range dispersion technology</a:t>
            </a:r>
          </a:p>
        </p:txBody>
      </p:sp>
      <p:sp>
        <p:nvSpPr>
          <p:cNvPr id="4" name="TextBox 3">
            <a:extLst>
              <a:ext uri="{FF2B5EF4-FFF2-40B4-BE49-F238E27FC236}">
                <a16:creationId xmlns:a16="http://schemas.microsoft.com/office/drawing/2014/main" id="{2CA74550-4C17-A3D3-DA0B-89775E238054}"/>
              </a:ext>
            </a:extLst>
          </p:cNvPr>
          <p:cNvSpPr txBox="1"/>
          <p:nvPr/>
        </p:nvSpPr>
        <p:spPr>
          <a:xfrm>
            <a:off x="1096988" y="2125162"/>
            <a:ext cx="8982139" cy="461665"/>
          </a:xfrm>
          <a:prstGeom prst="rect">
            <a:avLst/>
          </a:prstGeom>
          <a:noFill/>
        </p:spPr>
        <p:txBody>
          <a:bodyPr wrap="none" rtlCol="0">
            <a:spAutoFit/>
          </a:bodyPr>
          <a:lstStyle/>
          <a:p>
            <a:r>
              <a:rPr lang="en-US" sz="2400" dirty="0"/>
              <a:t>Current optical technologies have difficulty exceeding 4+ decades</a:t>
            </a:r>
          </a:p>
        </p:txBody>
      </p:sp>
      <p:sp>
        <p:nvSpPr>
          <p:cNvPr id="5" name="TextBox 4">
            <a:extLst>
              <a:ext uri="{FF2B5EF4-FFF2-40B4-BE49-F238E27FC236}">
                <a16:creationId xmlns:a16="http://schemas.microsoft.com/office/drawing/2014/main" id="{FCEE42AD-733B-AD04-8BAC-114B8CBD692F}"/>
              </a:ext>
            </a:extLst>
          </p:cNvPr>
          <p:cNvSpPr txBox="1"/>
          <p:nvPr/>
        </p:nvSpPr>
        <p:spPr>
          <a:xfrm>
            <a:off x="1183180" y="3429000"/>
            <a:ext cx="9959393" cy="646331"/>
          </a:xfrm>
          <a:prstGeom prst="rect">
            <a:avLst/>
          </a:prstGeom>
          <a:noFill/>
        </p:spPr>
        <p:txBody>
          <a:bodyPr wrap="none" rtlCol="0">
            <a:spAutoFit/>
          </a:bodyPr>
          <a:lstStyle/>
          <a:p>
            <a:r>
              <a:rPr lang="en-US" sz="3600" dirty="0">
                <a:solidFill>
                  <a:srgbClr val="FF0000"/>
                </a:solidFill>
              </a:rPr>
              <a:t>Cytometry 3.0 requires 6+ decade dynamic range</a:t>
            </a:r>
          </a:p>
        </p:txBody>
      </p:sp>
      <p:sp>
        <p:nvSpPr>
          <p:cNvPr id="3" name="TextBox 2">
            <a:extLst>
              <a:ext uri="{FF2B5EF4-FFF2-40B4-BE49-F238E27FC236}">
                <a16:creationId xmlns:a16="http://schemas.microsoft.com/office/drawing/2014/main" id="{AB27CE14-05E8-17A0-94BE-2800763B81DB}"/>
              </a:ext>
            </a:extLst>
          </p:cNvPr>
          <p:cNvSpPr txBox="1"/>
          <p:nvPr/>
        </p:nvSpPr>
        <p:spPr>
          <a:xfrm>
            <a:off x="1851727" y="4917504"/>
            <a:ext cx="8622297" cy="461665"/>
          </a:xfrm>
          <a:prstGeom prst="rect">
            <a:avLst/>
          </a:prstGeom>
          <a:noFill/>
        </p:spPr>
        <p:txBody>
          <a:bodyPr wrap="none" rtlCol="0">
            <a:spAutoFit/>
          </a:bodyPr>
          <a:lstStyle/>
          <a:p>
            <a:r>
              <a:rPr lang="en-US" sz="2400" dirty="0"/>
              <a:t>So new dispersion technology  designs are going to be required.</a:t>
            </a:r>
          </a:p>
        </p:txBody>
      </p:sp>
    </p:spTree>
    <p:extLst>
      <p:ext uri="{BB962C8B-B14F-4D97-AF65-F5344CB8AC3E}">
        <p14:creationId xmlns:p14="http://schemas.microsoft.com/office/powerpoint/2010/main" val="539628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4BF5-E092-2E97-67F3-A25A348BE137}"/>
              </a:ext>
            </a:extLst>
          </p:cNvPr>
          <p:cNvSpPr>
            <a:spLocks noGrp="1"/>
          </p:cNvSpPr>
          <p:nvPr>
            <p:ph type="title"/>
          </p:nvPr>
        </p:nvSpPr>
        <p:spPr>
          <a:xfrm>
            <a:off x="873864" y="519490"/>
            <a:ext cx="10827619" cy="821693"/>
          </a:xfrm>
        </p:spPr>
        <p:txBody>
          <a:bodyPr>
            <a:normAutofit/>
          </a:bodyPr>
          <a:lstStyle/>
          <a:p>
            <a:r>
              <a:rPr lang="en-US" b="1" dirty="0"/>
              <a:t>New approach to excitation technology</a:t>
            </a:r>
          </a:p>
        </p:txBody>
      </p:sp>
      <p:pic>
        <p:nvPicPr>
          <p:cNvPr id="3" name="Picture 2">
            <a:extLst>
              <a:ext uri="{FF2B5EF4-FFF2-40B4-BE49-F238E27FC236}">
                <a16:creationId xmlns:a16="http://schemas.microsoft.com/office/drawing/2014/main" id="{D8D40E51-E264-F83B-E2FE-B5CC25A602DD}"/>
              </a:ext>
            </a:extLst>
          </p:cNvPr>
          <p:cNvPicPr>
            <a:picLocks noChangeAspect="1"/>
          </p:cNvPicPr>
          <p:nvPr/>
        </p:nvPicPr>
        <p:blipFill rotWithShape="1">
          <a:blip r:embed="rId2"/>
          <a:srcRect t="11995" r="17003" b="21738"/>
          <a:stretch/>
        </p:blipFill>
        <p:spPr>
          <a:xfrm rot="18151159">
            <a:off x="-1224155" y="2990049"/>
            <a:ext cx="5055297" cy="4036269"/>
          </a:xfrm>
          <a:prstGeom prst="rect">
            <a:avLst/>
          </a:prstGeom>
        </p:spPr>
      </p:pic>
      <p:sp>
        <p:nvSpPr>
          <p:cNvPr id="5" name="TextBox 4">
            <a:extLst>
              <a:ext uri="{FF2B5EF4-FFF2-40B4-BE49-F238E27FC236}">
                <a16:creationId xmlns:a16="http://schemas.microsoft.com/office/drawing/2014/main" id="{FCEE42AD-733B-AD04-8BAC-114B8CBD692F}"/>
              </a:ext>
            </a:extLst>
          </p:cNvPr>
          <p:cNvSpPr txBox="1"/>
          <p:nvPr/>
        </p:nvSpPr>
        <p:spPr>
          <a:xfrm>
            <a:off x="721245" y="2229146"/>
            <a:ext cx="10645543" cy="646331"/>
          </a:xfrm>
          <a:prstGeom prst="rect">
            <a:avLst/>
          </a:prstGeom>
          <a:noFill/>
        </p:spPr>
        <p:txBody>
          <a:bodyPr wrap="none" rtlCol="0">
            <a:spAutoFit/>
          </a:bodyPr>
          <a:lstStyle/>
          <a:p>
            <a:r>
              <a:rPr lang="en-US" sz="3600" dirty="0">
                <a:solidFill>
                  <a:srgbClr val="FF0000"/>
                </a:solidFill>
              </a:rPr>
              <a:t>Cytometry 3.0 requires advanced excitation systems</a:t>
            </a:r>
          </a:p>
        </p:txBody>
      </p:sp>
      <p:sp>
        <p:nvSpPr>
          <p:cNvPr id="6" name="TextBox 5">
            <a:extLst>
              <a:ext uri="{FF2B5EF4-FFF2-40B4-BE49-F238E27FC236}">
                <a16:creationId xmlns:a16="http://schemas.microsoft.com/office/drawing/2014/main" id="{23CA0CFA-5E2D-433C-1148-6393A080DD63}"/>
              </a:ext>
            </a:extLst>
          </p:cNvPr>
          <p:cNvSpPr txBox="1"/>
          <p:nvPr/>
        </p:nvSpPr>
        <p:spPr>
          <a:xfrm>
            <a:off x="1223063" y="5518822"/>
            <a:ext cx="9745873" cy="461665"/>
          </a:xfrm>
          <a:prstGeom prst="rect">
            <a:avLst/>
          </a:prstGeom>
          <a:noFill/>
        </p:spPr>
        <p:txBody>
          <a:bodyPr wrap="none" rtlCol="0">
            <a:spAutoFit/>
          </a:bodyPr>
          <a:lstStyle/>
          <a:p>
            <a:r>
              <a:rPr lang="en-US" sz="2400" i="1" dirty="0"/>
              <a:t>A flashlight approach will not be an acceptable approach to excitation…..</a:t>
            </a:r>
          </a:p>
        </p:txBody>
      </p:sp>
    </p:spTree>
    <p:extLst>
      <p:ext uri="{BB962C8B-B14F-4D97-AF65-F5344CB8AC3E}">
        <p14:creationId xmlns:p14="http://schemas.microsoft.com/office/powerpoint/2010/main" val="188059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4BF5-E092-2E97-67F3-A25A348BE137}"/>
              </a:ext>
            </a:extLst>
          </p:cNvPr>
          <p:cNvSpPr>
            <a:spLocks noGrp="1"/>
          </p:cNvSpPr>
          <p:nvPr>
            <p:ph type="title"/>
          </p:nvPr>
        </p:nvSpPr>
        <p:spPr>
          <a:xfrm>
            <a:off x="1532057" y="447446"/>
            <a:ext cx="9127883" cy="821693"/>
          </a:xfrm>
        </p:spPr>
        <p:txBody>
          <a:bodyPr>
            <a:normAutofit/>
          </a:bodyPr>
          <a:lstStyle/>
          <a:p>
            <a:r>
              <a:rPr lang="en-US" b="1" dirty="0"/>
              <a:t>New approach to Optics technology</a:t>
            </a:r>
          </a:p>
        </p:txBody>
      </p:sp>
      <p:sp>
        <p:nvSpPr>
          <p:cNvPr id="5" name="TextBox 4">
            <a:extLst>
              <a:ext uri="{FF2B5EF4-FFF2-40B4-BE49-F238E27FC236}">
                <a16:creationId xmlns:a16="http://schemas.microsoft.com/office/drawing/2014/main" id="{FCEE42AD-733B-AD04-8BAC-114B8CBD692F}"/>
              </a:ext>
            </a:extLst>
          </p:cNvPr>
          <p:cNvSpPr txBox="1"/>
          <p:nvPr/>
        </p:nvSpPr>
        <p:spPr>
          <a:xfrm>
            <a:off x="1389462" y="2475330"/>
            <a:ext cx="8911607" cy="646331"/>
          </a:xfrm>
          <a:prstGeom prst="rect">
            <a:avLst/>
          </a:prstGeom>
          <a:noFill/>
        </p:spPr>
        <p:txBody>
          <a:bodyPr wrap="none" rtlCol="0">
            <a:spAutoFit/>
          </a:bodyPr>
          <a:lstStyle/>
          <a:p>
            <a:r>
              <a:rPr lang="en-US" sz="3600" dirty="0">
                <a:solidFill>
                  <a:srgbClr val="FF0000"/>
                </a:solidFill>
              </a:rPr>
              <a:t>Cytometry 3.0 requires new optical systems</a:t>
            </a:r>
          </a:p>
        </p:txBody>
      </p:sp>
      <p:sp>
        <p:nvSpPr>
          <p:cNvPr id="6" name="TextBox 5">
            <a:extLst>
              <a:ext uri="{FF2B5EF4-FFF2-40B4-BE49-F238E27FC236}">
                <a16:creationId xmlns:a16="http://schemas.microsoft.com/office/drawing/2014/main" id="{23CA0CFA-5E2D-433C-1148-6393A080DD63}"/>
              </a:ext>
            </a:extLst>
          </p:cNvPr>
          <p:cNvSpPr txBox="1"/>
          <p:nvPr/>
        </p:nvSpPr>
        <p:spPr>
          <a:xfrm>
            <a:off x="1567227" y="5307806"/>
            <a:ext cx="9880846" cy="461665"/>
          </a:xfrm>
          <a:prstGeom prst="rect">
            <a:avLst/>
          </a:prstGeom>
          <a:noFill/>
        </p:spPr>
        <p:txBody>
          <a:bodyPr wrap="none" rtlCol="0">
            <a:spAutoFit/>
          </a:bodyPr>
          <a:lstStyle/>
          <a:p>
            <a:r>
              <a:rPr lang="en-US" sz="2400" i="1" dirty="0"/>
              <a:t>Designing instrument with off the shelf optical components  restricts us </a:t>
            </a:r>
          </a:p>
        </p:txBody>
      </p:sp>
    </p:spTree>
    <p:extLst>
      <p:ext uri="{BB962C8B-B14F-4D97-AF65-F5344CB8AC3E}">
        <p14:creationId xmlns:p14="http://schemas.microsoft.com/office/powerpoint/2010/main" val="2624939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4BF5-E092-2E97-67F3-A25A348BE137}"/>
              </a:ext>
            </a:extLst>
          </p:cNvPr>
          <p:cNvSpPr>
            <a:spLocks noGrp="1"/>
          </p:cNvSpPr>
          <p:nvPr>
            <p:ph type="title"/>
          </p:nvPr>
        </p:nvSpPr>
        <p:spPr>
          <a:xfrm>
            <a:off x="1532057" y="447446"/>
            <a:ext cx="9127883" cy="821693"/>
          </a:xfrm>
        </p:spPr>
        <p:txBody>
          <a:bodyPr>
            <a:normAutofit fontScale="90000"/>
          </a:bodyPr>
          <a:lstStyle/>
          <a:p>
            <a:r>
              <a:rPr lang="en-US" b="1" dirty="0"/>
              <a:t>New approach to Detection technology</a:t>
            </a:r>
          </a:p>
        </p:txBody>
      </p:sp>
      <p:sp>
        <p:nvSpPr>
          <p:cNvPr id="5" name="TextBox 4">
            <a:extLst>
              <a:ext uri="{FF2B5EF4-FFF2-40B4-BE49-F238E27FC236}">
                <a16:creationId xmlns:a16="http://schemas.microsoft.com/office/drawing/2014/main" id="{FCEE42AD-733B-AD04-8BAC-114B8CBD692F}"/>
              </a:ext>
            </a:extLst>
          </p:cNvPr>
          <p:cNvSpPr txBox="1"/>
          <p:nvPr/>
        </p:nvSpPr>
        <p:spPr>
          <a:xfrm>
            <a:off x="1389462" y="2475330"/>
            <a:ext cx="7648632" cy="646331"/>
          </a:xfrm>
          <a:prstGeom prst="rect">
            <a:avLst/>
          </a:prstGeom>
          <a:noFill/>
        </p:spPr>
        <p:txBody>
          <a:bodyPr wrap="none" rtlCol="0">
            <a:spAutoFit/>
          </a:bodyPr>
          <a:lstStyle/>
          <a:p>
            <a:r>
              <a:rPr lang="en-US" sz="3600" dirty="0">
                <a:solidFill>
                  <a:srgbClr val="FF0000"/>
                </a:solidFill>
              </a:rPr>
              <a:t>Cytometry 3.0 requires new detectors</a:t>
            </a:r>
          </a:p>
        </p:txBody>
      </p:sp>
      <p:sp>
        <p:nvSpPr>
          <p:cNvPr id="6" name="TextBox 5">
            <a:extLst>
              <a:ext uri="{FF2B5EF4-FFF2-40B4-BE49-F238E27FC236}">
                <a16:creationId xmlns:a16="http://schemas.microsoft.com/office/drawing/2014/main" id="{23CA0CFA-5E2D-433C-1148-6393A080DD63}"/>
              </a:ext>
            </a:extLst>
          </p:cNvPr>
          <p:cNvSpPr txBox="1"/>
          <p:nvPr/>
        </p:nvSpPr>
        <p:spPr>
          <a:xfrm>
            <a:off x="1788621" y="5149545"/>
            <a:ext cx="8098435" cy="461665"/>
          </a:xfrm>
          <a:prstGeom prst="rect">
            <a:avLst/>
          </a:prstGeom>
          <a:noFill/>
        </p:spPr>
        <p:txBody>
          <a:bodyPr wrap="none" rtlCol="0">
            <a:spAutoFit/>
          </a:bodyPr>
          <a:lstStyle/>
          <a:p>
            <a:r>
              <a:rPr lang="en-US" sz="2400" i="1" dirty="0"/>
              <a:t>Designing instrument with off the shelf detectors restricts us </a:t>
            </a:r>
          </a:p>
        </p:txBody>
      </p:sp>
    </p:spTree>
    <p:extLst>
      <p:ext uri="{BB962C8B-B14F-4D97-AF65-F5344CB8AC3E}">
        <p14:creationId xmlns:p14="http://schemas.microsoft.com/office/powerpoint/2010/main" val="3352333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9502-2B3E-6D34-539E-794909492485}"/>
              </a:ext>
            </a:extLst>
          </p:cNvPr>
          <p:cNvSpPr>
            <a:spLocks noGrp="1"/>
          </p:cNvSpPr>
          <p:nvPr>
            <p:ph type="title"/>
          </p:nvPr>
        </p:nvSpPr>
        <p:spPr>
          <a:xfrm>
            <a:off x="1603168" y="0"/>
            <a:ext cx="10844913" cy="1325563"/>
          </a:xfrm>
        </p:spPr>
        <p:txBody>
          <a:bodyPr/>
          <a:lstStyle/>
          <a:p>
            <a:r>
              <a:rPr lang="en-US" b="1" dirty="0"/>
              <a:t>New output/analytical Requirements</a:t>
            </a:r>
          </a:p>
        </p:txBody>
      </p:sp>
      <p:sp>
        <p:nvSpPr>
          <p:cNvPr id="4" name="TextBox 3">
            <a:extLst>
              <a:ext uri="{FF2B5EF4-FFF2-40B4-BE49-F238E27FC236}">
                <a16:creationId xmlns:a16="http://schemas.microsoft.com/office/drawing/2014/main" id="{48B71693-BCE9-0BE7-EE14-7C8C1D099CD8}"/>
              </a:ext>
            </a:extLst>
          </p:cNvPr>
          <p:cNvSpPr txBox="1"/>
          <p:nvPr/>
        </p:nvSpPr>
        <p:spPr>
          <a:xfrm>
            <a:off x="1253069" y="3685128"/>
            <a:ext cx="9721700" cy="584775"/>
          </a:xfrm>
          <a:prstGeom prst="rect">
            <a:avLst/>
          </a:prstGeom>
          <a:noFill/>
        </p:spPr>
        <p:txBody>
          <a:bodyPr wrap="none" rtlCol="0">
            <a:spAutoFit/>
          </a:bodyPr>
          <a:lstStyle/>
          <a:p>
            <a:r>
              <a:rPr lang="en-US" sz="3200" b="1" dirty="0">
                <a:solidFill>
                  <a:srgbClr val="FF0000"/>
                </a:solidFill>
              </a:rPr>
              <a:t>Internal computational demands would be extreme</a:t>
            </a:r>
          </a:p>
        </p:txBody>
      </p:sp>
      <p:sp>
        <p:nvSpPr>
          <p:cNvPr id="3" name="TextBox 2">
            <a:extLst>
              <a:ext uri="{FF2B5EF4-FFF2-40B4-BE49-F238E27FC236}">
                <a16:creationId xmlns:a16="http://schemas.microsoft.com/office/drawing/2014/main" id="{F1A5A41D-DE10-895F-B29D-E4317CE9E79F}"/>
              </a:ext>
            </a:extLst>
          </p:cNvPr>
          <p:cNvSpPr txBox="1"/>
          <p:nvPr/>
        </p:nvSpPr>
        <p:spPr>
          <a:xfrm>
            <a:off x="1253069" y="2003323"/>
            <a:ext cx="9249776" cy="584775"/>
          </a:xfrm>
          <a:prstGeom prst="rect">
            <a:avLst/>
          </a:prstGeom>
          <a:noFill/>
        </p:spPr>
        <p:txBody>
          <a:bodyPr wrap="none" rtlCol="0">
            <a:spAutoFit/>
          </a:bodyPr>
          <a:lstStyle/>
          <a:p>
            <a:r>
              <a:rPr lang="en-US" sz="3200" dirty="0"/>
              <a:t>Can we measure actual cell energy level in SI units?</a:t>
            </a:r>
          </a:p>
        </p:txBody>
      </p:sp>
    </p:spTree>
    <p:extLst>
      <p:ext uri="{BB962C8B-B14F-4D97-AF65-F5344CB8AC3E}">
        <p14:creationId xmlns:p14="http://schemas.microsoft.com/office/powerpoint/2010/main" val="582423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E0E52-1354-9E09-5A61-2657772D104E}"/>
              </a:ext>
            </a:extLst>
          </p:cNvPr>
          <p:cNvSpPr>
            <a:spLocks noGrp="1"/>
          </p:cNvSpPr>
          <p:nvPr>
            <p:ph type="title"/>
          </p:nvPr>
        </p:nvSpPr>
        <p:spPr/>
        <p:txBody>
          <a:bodyPr/>
          <a:lstStyle/>
          <a:p>
            <a:r>
              <a:rPr lang="en-US" b="1" dirty="0"/>
              <a:t>What could you gain from Cytometry 3.0?</a:t>
            </a:r>
          </a:p>
        </p:txBody>
      </p:sp>
      <p:sp>
        <p:nvSpPr>
          <p:cNvPr id="3" name="Content Placeholder 2">
            <a:extLst>
              <a:ext uri="{FF2B5EF4-FFF2-40B4-BE49-F238E27FC236}">
                <a16:creationId xmlns:a16="http://schemas.microsoft.com/office/drawing/2014/main" id="{CD755AA3-72DC-2BB0-12BC-98A84E46B1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0659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1DB09-E2C9-1F05-A6AF-E00EBC97B25F}"/>
              </a:ext>
            </a:extLst>
          </p:cNvPr>
          <p:cNvPicPr>
            <a:picLocks noChangeAspect="1"/>
          </p:cNvPicPr>
          <p:nvPr/>
        </p:nvPicPr>
        <p:blipFill rotWithShape="1">
          <a:blip r:embed="rId2"/>
          <a:srcRect t="20641"/>
          <a:stretch/>
        </p:blipFill>
        <p:spPr>
          <a:xfrm>
            <a:off x="6317672" y="885236"/>
            <a:ext cx="4981545" cy="2324726"/>
          </a:xfrm>
          <a:prstGeom prst="rect">
            <a:avLst/>
          </a:prstGeom>
        </p:spPr>
      </p:pic>
      <p:sp>
        <p:nvSpPr>
          <p:cNvPr id="2" name="Title 1">
            <a:extLst>
              <a:ext uri="{FF2B5EF4-FFF2-40B4-BE49-F238E27FC236}">
                <a16:creationId xmlns:a16="http://schemas.microsoft.com/office/drawing/2014/main" id="{53F76040-2113-75A6-55B4-A576DBED7453}"/>
              </a:ext>
            </a:extLst>
          </p:cNvPr>
          <p:cNvSpPr>
            <a:spLocks noGrp="1"/>
          </p:cNvSpPr>
          <p:nvPr>
            <p:ph type="title"/>
          </p:nvPr>
        </p:nvSpPr>
        <p:spPr>
          <a:xfrm>
            <a:off x="512736" y="179146"/>
            <a:ext cx="10515600" cy="905736"/>
          </a:xfrm>
        </p:spPr>
        <p:txBody>
          <a:bodyPr/>
          <a:lstStyle/>
          <a:p>
            <a:r>
              <a:rPr lang="en-US" dirty="0"/>
              <a:t>Is quantification today satisfactory?…</a:t>
            </a:r>
          </a:p>
        </p:txBody>
      </p:sp>
      <p:pic>
        <p:nvPicPr>
          <p:cNvPr id="6" name="Picture 5">
            <a:extLst>
              <a:ext uri="{FF2B5EF4-FFF2-40B4-BE49-F238E27FC236}">
                <a16:creationId xmlns:a16="http://schemas.microsoft.com/office/drawing/2014/main" id="{789CE8FD-D9C1-1F3D-5F32-E9670FBB5BAB}"/>
              </a:ext>
            </a:extLst>
          </p:cNvPr>
          <p:cNvPicPr>
            <a:picLocks noChangeAspect="1"/>
          </p:cNvPicPr>
          <p:nvPr/>
        </p:nvPicPr>
        <p:blipFill>
          <a:blip r:embed="rId3"/>
          <a:stretch>
            <a:fillRect/>
          </a:stretch>
        </p:blipFill>
        <p:spPr>
          <a:xfrm>
            <a:off x="1463040" y="917400"/>
            <a:ext cx="3316691" cy="2324726"/>
          </a:xfrm>
          <a:prstGeom prst="rect">
            <a:avLst/>
          </a:prstGeom>
        </p:spPr>
      </p:pic>
      <p:sp>
        <p:nvSpPr>
          <p:cNvPr id="3" name="Content Placeholder 2">
            <a:extLst>
              <a:ext uri="{FF2B5EF4-FFF2-40B4-BE49-F238E27FC236}">
                <a16:creationId xmlns:a16="http://schemas.microsoft.com/office/drawing/2014/main" id="{11224164-3876-8D13-EDBC-57DAC2A9A593}"/>
              </a:ext>
            </a:extLst>
          </p:cNvPr>
          <p:cNvSpPr txBox="1">
            <a:spLocks/>
          </p:cNvSpPr>
          <p:nvPr/>
        </p:nvSpPr>
        <p:spPr>
          <a:xfrm>
            <a:off x="266007" y="3428345"/>
            <a:ext cx="11687695" cy="2436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What is the difference between MESF and ERF?</a:t>
            </a:r>
          </a:p>
          <a:p>
            <a:r>
              <a:rPr lang="en-US" dirty="0"/>
              <a:t>The ERF unit is different from MESF in that the fluorophores attached to particles and the fluorophores in solution can be very different and may have very different molar </a:t>
            </a:r>
            <a:r>
              <a:rPr lang="en-US" dirty="0" err="1"/>
              <a:t>absorptivities</a:t>
            </a:r>
            <a:r>
              <a:rPr lang="en-US" dirty="0"/>
              <a:t>. Hence, MESF is a special case of ERF where the labeling fluorophore and fluorophore in solution are the same.</a:t>
            </a:r>
          </a:p>
          <a:p>
            <a:endParaRPr lang="en-US" dirty="0"/>
          </a:p>
        </p:txBody>
      </p:sp>
      <p:pic>
        <p:nvPicPr>
          <p:cNvPr id="5" name="Picture 2" descr="Google">
            <a:hlinkClick r:id="rId4" tooltip="Go to Google Home"/>
            <a:extLst>
              <a:ext uri="{FF2B5EF4-FFF2-40B4-BE49-F238E27FC236}">
                <a16:creationId xmlns:a16="http://schemas.microsoft.com/office/drawing/2014/main" id="{13424D14-543A-46EE-8BC3-0024B4F4B3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9189" y="5516182"/>
            <a:ext cx="1168400" cy="381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D43879-0BD1-C226-016E-7D24119EA4F8}"/>
              </a:ext>
            </a:extLst>
          </p:cNvPr>
          <p:cNvSpPr txBox="1"/>
          <p:nvPr/>
        </p:nvSpPr>
        <p:spPr>
          <a:xfrm>
            <a:off x="1377538" y="6494188"/>
            <a:ext cx="3745962" cy="338554"/>
          </a:xfrm>
          <a:prstGeom prst="rect">
            <a:avLst/>
          </a:prstGeom>
          <a:noFill/>
        </p:spPr>
        <p:txBody>
          <a:bodyPr wrap="none" rtlCol="0">
            <a:spAutoFit/>
          </a:bodyPr>
          <a:lstStyle/>
          <a:p>
            <a:r>
              <a:rPr lang="en-US" sz="1600" dirty="0"/>
              <a:t>ERF=Equivalent Reference Fluorophores</a:t>
            </a:r>
          </a:p>
        </p:txBody>
      </p:sp>
      <p:sp>
        <p:nvSpPr>
          <p:cNvPr id="8" name="TextBox 7">
            <a:extLst>
              <a:ext uri="{FF2B5EF4-FFF2-40B4-BE49-F238E27FC236}">
                <a16:creationId xmlns:a16="http://schemas.microsoft.com/office/drawing/2014/main" id="{EC20E0EC-6C4A-4C79-A821-AC7743E27A23}"/>
              </a:ext>
            </a:extLst>
          </p:cNvPr>
          <p:cNvSpPr txBox="1"/>
          <p:nvPr/>
        </p:nvSpPr>
        <p:spPr>
          <a:xfrm>
            <a:off x="5396632" y="6516324"/>
            <a:ext cx="4956870" cy="338554"/>
          </a:xfrm>
          <a:prstGeom prst="rect">
            <a:avLst/>
          </a:prstGeom>
          <a:noFill/>
        </p:spPr>
        <p:txBody>
          <a:bodyPr wrap="none" rtlCol="0">
            <a:spAutoFit/>
          </a:bodyPr>
          <a:lstStyle/>
          <a:p>
            <a:r>
              <a:rPr lang="en-US" sz="1600" dirty="0"/>
              <a:t>MESF =Molecules of Equivalent Soluble Fluorochrome</a:t>
            </a:r>
          </a:p>
        </p:txBody>
      </p:sp>
    </p:spTree>
    <p:extLst>
      <p:ext uri="{BB962C8B-B14F-4D97-AF65-F5344CB8AC3E}">
        <p14:creationId xmlns:p14="http://schemas.microsoft.com/office/powerpoint/2010/main" val="2597151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8FF63AD-9618-31FB-6D89-51D7710A4B5F}"/>
              </a:ext>
            </a:extLst>
          </p:cNvPr>
          <p:cNvPicPr>
            <a:picLocks noGrp="1" noChangeAspect="1"/>
          </p:cNvPicPr>
          <p:nvPr>
            <p:ph idx="1"/>
          </p:nvPr>
        </p:nvPicPr>
        <p:blipFill>
          <a:blip r:embed="rId2"/>
          <a:stretch>
            <a:fillRect/>
          </a:stretch>
        </p:blipFill>
        <p:spPr>
          <a:xfrm>
            <a:off x="160112" y="282213"/>
            <a:ext cx="3439886" cy="2218477"/>
          </a:xfrm>
        </p:spPr>
      </p:pic>
      <p:pic>
        <p:nvPicPr>
          <p:cNvPr id="8" name="Picture 7">
            <a:extLst>
              <a:ext uri="{FF2B5EF4-FFF2-40B4-BE49-F238E27FC236}">
                <a16:creationId xmlns:a16="http://schemas.microsoft.com/office/drawing/2014/main" id="{F4038679-5247-8F67-7C88-E8EF62F43299}"/>
              </a:ext>
            </a:extLst>
          </p:cNvPr>
          <p:cNvPicPr>
            <a:picLocks noChangeAspect="1"/>
          </p:cNvPicPr>
          <p:nvPr/>
        </p:nvPicPr>
        <p:blipFill>
          <a:blip r:embed="rId3"/>
          <a:stretch>
            <a:fillRect/>
          </a:stretch>
        </p:blipFill>
        <p:spPr>
          <a:xfrm>
            <a:off x="175079" y="2522082"/>
            <a:ext cx="3612241" cy="977948"/>
          </a:xfrm>
          <a:prstGeom prst="rect">
            <a:avLst/>
          </a:prstGeom>
        </p:spPr>
      </p:pic>
      <p:pic>
        <p:nvPicPr>
          <p:cNvPr id="10" name="Picture 9">
            <a:extLst>
              <a:ext uri="{FF2B5EF4-FFF2-40B4-BE49-F238E27FC236}">
                <a16:creationId xmlns:a16="http://schemas.microsoft.com/office/drawing/2014/main" id="{A9A32795-7635-2337-D0EC-E91E52B31D6A}"/>
              </a:ext>
            </a:extLst>
          </p:cNvPr>
          <p:cNvPicPr>
            <a:picLocks noChangeAspect="1"/>
          </p:cNvPicPr>
          <p:nvPr/>
        </p:nvPicPr>
        <p:blipFill>
          <a:blip r:embed="rId4"/>
          <a:stretch>
            <a:fillRect/>
          </a:stretch>
        </p:blipFill>
        <p:spPr>
          <a:xfrm>
            <a:off x="175079" y="3555039"/>
            <a:ext cx="3556301" cy="895597"/>
          </a:xfrm>
          <a:prstGeom prst="rect">
            <a:avLst/>
          </a:prstGeom>
        </p:spPr>
      </p:pic>
      <p:pic>
        <p:nvPicPr>
          <p:cNvPr id="12" name="Picture 11">
            <a:extLst>
              <a:ext uri="{FF2B5EF4-FFF2-40B4-BE49-F238E27FC236}">
                <a16:creationId xmlns:a16="http://schemas.microsoft.com/office/drawing/2014/main" id="{815199A1-F0E0-61D5-B986-BA7D88B3C61D}"/>
              </a:ext>
            </a:extLst>
          </p:cNvPr>
          <p:cNvPicPr>
            <a:picLocks noChangeAspect="1"/>
          </p:cNvPicPr>
          <p:nvPr/>
        </p:nvPicPr>
        <p:blipFill>
          <a:blip r:embed="rId5"/>
          <a:stretch>
            <a:fillRect/>
          </a:stretch>
        </p:blipFill>
        <p:spPr>
          <a:xfrm>
            <a:off x="148752" y="4487309"/>
            <a:ext cx="3311998" cy="755650"/>
          </a:xfrm>
          <a:prstGeom prst="rect">
            <a:avLst/>
          </a:prstGeom>
        </p:spPr>
      </p:pic>
      <p:pic>
        <p:nvPicPr>
          <p:cNvPr id="14" name="Picture 13">
            <a:extLst>
              <a:ext uri="{FF2B5EF4-FFF2-40B4-BE49-F238E27FC236}">
                <a16:creationId xmlns:a16="http://schemas.microsoft.com/office/drawing/2014/main" id="{8017FA85-C40A-95EB-BA6C-8954F12D522D}"/>
              </a:ext>
            </a:extLst>
          </p:cNvPr>
          <p:cNvPicPr>
            <a:picLocks noChangeAspect="1"/>
          </p:cNvPicPr>
          <p:nvPr/>
        </p:nvPicPr>
        <p:blipFill>
          <a:blip r:embed="rId6"/>
          <a:stretch>
            <a:fillRect/>
          </a:stretch>
        </p:blipFill>
        <p:spPr>
          <a:xfrm>
            <a:off x="3714972" y="51756"/>
            <a:ext cx="4046541" cy="1405695"/>
          </a:xfrm>
          <a:prstGeom prst="rect">
            <a:avLst/>
          </a:prstGeom>
        </p:spPr>
      </p:pic>
      <p:sp>
        <p:nvSpPr>
          <p:cNvPr id="15" name="TextBox 14">
            <a:extLst>
              <a:ext uri="{FF2B5EF4-FFF2-40B4-BE49-F238E27FC236}">
                <a16:creationId xmlns:a16="http://schemas.microsoft.com/office/drawing/2014/main" id="{AF741C85-C650-FAFD-2D58-7D3F745AC1A0}"/>
              </a:ext>
            </a:extLst>
          </p:cNvPr>
          <p:cNvSpPr txBox="1"/>
          <p:nvPr/>
        </p:nvSpPr>
        <p:spPr>
          <a:xfrm>
            <a:off x="8131629" y="542561"/>
            <a:ext cx="2300758" cy="369332"/>
          </a:xfrm>
          <a:prstGeom prst="rect">
            <a:avLst/>
          </a:prstGeom>
          <a:noFill/>
        </p:spPr>
        <p:txBody>
          <a:bodyPr wrap="none" rtlCol="0">
            <a:spAutoFit/>
          </a:bodyPr>
          <a:lstStyle/>
          <a:p>
            <a:r>
              <a:rPr lang="en-US" dirty="0">
                <a:hlinkClick r:id="rId7"/>
              </a:rPr>
              <a:t>10.6028/jres.107.009</a:t>
            </a:r>
            <a:endParaRPr lang="en-US" dirty="0"/>
          </a:p>
        </p:txBody>
      </p:sp>
      <p:pic>
        <p:nvPicPr>
          <p:cNvPr id="17" name="Picture 16">
            <a:extLst>
              <a:ext uri="{FF2B5EF4-FFF2-40B4-BE49-F238E27FC236}">
                <a16:creationId xmlns:a16="http://schemas.microsoft.com/office/drawing/2014/main" id="{4D63BEBC-E364-A1F6-833C-6BEC3FDD6160}"/>
              </a:ext>
            </a:extLst>
          </p:cNvPr>
          <p:cNvPicPr>
            <a:picLocks noChangeAspect="1"/>
          </p:cNvPicPr>
          <p:nvPr/>
        </p:nvPicPr>
        <p:blipFill>
          <a:blip r:embed="rId8"/>
          <a:stretch>
            <a:fillRect/>
          </a:stretch>
        </p:blipFill>
        <p:spPr>
          <a:xfrm>
            <a:off x="3787320" y="1587363"/>
            <a:ext cx="3369117" cy="1282700"/>
          </a:xfrm>
          <a:prstGeom prst="rect">
            <a:avLst/>
          </a:prstGeom>
        </p:spPr>
      </p:pic>
      <p:pic>
        <p:nvPicPr>
          <p:cNvPr id="19" name="Picture 18">
            <a:extLst>
              <a:ext uri="{FF2B5EF4-FFF2-40B4-BE49-F238E27FC236}">
                <a16:creationId xmlns:a16="http://schemas.microsoft.com/office/drawing/2014/main" id="{BDD5B9B7-E004-862F-E860-D32C5C05840D}"/>
              </a:ext>
            </a:extLst>
          </p:cNvPr>
          <p:cNvPicPr>
            <a:picLocks noChangeAspect="1"/>
          </p:cNvPicPr>
          <p:nvPr/>
        </p:nvPicPr>
        <p:blipFill>
          <a:blip r:embed="rId9"/>
          <a:stretch>
            <a:fillRect/>
          </a:stretch>
        </p:blipFill>
        <p:spPr>
          <a:xfrm>
            <a:off x="3787320" y="2938305"/>
            <a:ext cx="3534544" cy="866478"/>
          </a:xfrm>
          <a:prstGeom prst="rect">
            <a:avLst/>
          </a:prstGeom>
        </p:spPr>
      </p:pic>
      <p:pic>
        <p:nvPicPr>
          <p:cNvPr id="21" name="Picture 20">
            <a:extLst>
              <a:ext uri="{FF2B5EF4-FFF2-40B4-BE49-F238E27FC236}">
                <a16:creationId xmlns:a16="http://schemas.microsoft.com/office/drawing/2014/main" id="{516FC751-39A9-2EBF-D8A5-7E1C2CA02BC3}"/>
              </a:ext>
            </a:extLst>
          </p:cNvPr>
          <p:cNvPicPr>
            <a:picLocks noChangeAspect="1"/>
          </p:cNvPicPr>
          <p:nvPr/>
        </p:nvPicPr>
        <p:blipFill>
          <a:blip r:embed="rId10"/>
          <a:stretch>
            <a:fillRect/>
          </a:stretch>
        </p:blipFill>
        <p:spPr>
          <a:xfrm>
            <a:off x="3997004" y="3873025"/>
            <a:ext cx="3324860" cy="1511300"/>
          </a:xfrm>
          <a:prstGeom prst="rect">
            <a:avLst/>
          </a:prstGeom>
        </p:spPr>
      </p:pic>
      <p:pic>
        <p:nvPicPr>
          <p:cNvPr id="23" name="Picture 22">
            <a:extLst>
              <a:ext uri="{FF2B5EF4-FFF2-40B4-BE49-F238E27FC236}">
                <a16:creationId xmlns:a16="http://schemas.microsoft.com/office/drawing/2014/main" id="{4356F012-8E0E-01D0-986F-17AB80B04D0C}"/>
              </a:ext>
            </a:extLst>
          </p:cNvPr>
          <p:cNvPicPr>
            <a:picLocks noChangeAspect="1"/>
          </p:cNvPicPr>
          <p:nvPr/>
        </p:nvPicPr>
        <p:blipFill>
          <a:blip r:embed="rId11"/>
          <a:stretch>
            <a:fillRect/>
          </a:stretch>
        </p:blipFill>
        <p:spPr>
          <a:xfrm>
            <a:off x="7652656" y="1460309"/>
            <a:ext cx="3116021" cy="893510"/>
          </a:xfrm>
          <a:prstGeom prst="rect">
            <a:avLst/>
          </a:prstGeom>
        </p:spPr>
      </p:pic>
      <p:pic>
        <p:nvPicPr>
          <p:cNvPr id="25" name="Picture 24">
            <a:extLst>
              <a:ext uri="{FF2B5EF4-FFF2-40B4-BE49-F238E27FC236}">
                <a16:creationId xmlns:a16="http://schemas.microsoft.com/office/drawing/2014/main" id="{D45E8F63-8F6A-9F4C-8D55-60BC9717EAB3}"/>
              </a:ext>
            </a:extLst>
          </p:cNvPr>
          <p:cNvPicPr>
            <a:picLocks noChangeAspect="1"/>
          </p:cNvPicPr>
          <p:nvPr/>
        </p:nvPicPr>
        <p:blipFill>
          <a:blip r:embed="rId12"/>
          <a:stretch>
            <a:fillRect/>
          </a:stretch>
        </p:blipFill>
        <p:spPr>
          <a:xfrm>
            <a:off x="7858118" y="2402956"/>
            <a:ext cx="2848086" cy="2349500"/>
          </a:xfrm>
          <a:prstGeom prst="rect">
            <a:avLst/>
          </a:prstGeom>
        </p:spPr>
      </p:pic>
      <p:sp>
        <p:nvSpPr>
          <p:cNvPr id="26" name="TextBox 25">
            <a:extLst>
              <a:ext uri="{FF2B5EF4-FFF2-40B4-BE49-F238E27FC236}">
                <a16:creationId xmlns:a16="http://schemas.microsoft.com/office/drawing/2014/main" id="{BDF451AF-70A7-D588-1B3F-68ECBD692F20}"/>
              </a:ext>
            </a:extLst>
          </p:cNvPr>
          <p:cNvSpPr txBox="1"/>
          <p:nvPr/>
        </p:nvSpPr>
        <p:spPr>
          <a:xfrm>
            <a:off x="8414657" y="5279571"/>
            <a:ext cx="2211696" cy="369332"/>
          </a:xfrm>
          <a:prstGeom prst="rect">
            <a:avLst/>
          </a:prstGeom>
          <a:noFill/>
        </p:spPr>
        <p:txBody>
          <a:bodyPr wrap="none" rtlCol="0">
            <a:spAutoFit/>
          </a:bodyPr>
          <a:lstStyle/>
          <a:p>
            <a:r>
              <a:rPr lang="en-US" dirty="0"/>
              <a:t>and it keeps going….</a:t>
            </a:r>
          </a:p>
        </p:txBody>
      </p:sp>
      <p:sp>
        <p:nvSpPr>
          <p:cNvPr id="27" name="TextBox 26">
            <a:extLst>
              <a:ext uri="{FF2B5EF4-FFF2-40B4-BE49-F238E27FC236}">
                <a16:creationId xmlns:a16="http://schemas.microsoft.com/office/drawing/2014/main" id="{B005869C-DDA4-5244-2868-B66AD99A1F08}"/>
              </a:ext>
            </a:extLst>
          </p:cNvPr>
          <p:cNvSpPr txBox="1"/>
          <p:nvPr/>
        </p:nvSpPr>
        <p:spPr>
          <a:xfrm>
            <a:off x="8088086" y="239486"/>
            <a:ext cx="2078646" cy="369332"/>
          </a:xfrm>
          <a:prstGeom prst="rect">
            <a:avLst/>
          </a:prstGeom>
          <a:noFill/>
        </p:spPr>
        <p:txBody>
          <a:bodyPr wrap="none" rtlCol="0">
            <a:spAutoFit/>
          </a:bodyPr>
          <a:lstStyle/>
          <a:p>
            <a:r>
              <a:rPr lang="en-US" dirty="0"/>
              <a:t>Abe Schwartz, et al</a:t>
            </a:r>
          </a:p>
        </p:txBody>
      </p:sp>
    </p:spTree>
    <p:extLst>
      <p:ext uri="{BB962C8B-B14F-4D97-AF65-F5344CB8AC3E}">
        <p14:creationId xmlns:p14="http://schemas.microsoft.com/office/powerpoint/2010/main" val="305112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1741B76-B0E8-2B9E-D380-5CC4D1D41053}"/>
              </a:ext>
            </a:extLst>
          </p:cNvPr>
          <p:cNvGrpSpPr/>
          <p:nvPr/>
        </p:nvGrpSpPr>
        <p:grpSpPr>
          <a:xfrm>
            <a:off x="120428" y="3842760"/>
            <a:ext cx="6344614" cy="1985846"/>
            <a:chOff x="120428" y="3842760"/>
            <a:chExt cx="6344614" cy="1985846"/>
          </a:xfrm>
        </p:grpSpPr>
        <p:grpSp>
          <p:nvGrpSpPr>
            <p:cNvPr id="16" name="Group 15">
              <a:extLst>
                <a:ext uri="{FF2B5EF4-FFF2-40B4-BE49-F238E27FC236}">
                  <a16:creationId xmlns:a16="http://schemas.microsoft.com/office/drawing/2014/main" id="{3BFBF7A3-796E-3CF9-2D12-B658F9C094F0}"/>
                </a:ext>
              </a:extLst>
            </p:cNvPr>
            <p:cNvGrpSpPr/>
            <p:nvPr/>
          </p:nvGrpSpPr>
          <p:grpSpPr>
            <a:xfrm>
              <a:off x="3339225" y="3842760"/>
              <a:ext cx="3125817" cy="1985846"/>
              <a:chOff x="3339225" y="3842760"/>
              <a:chExt cx="3125817" cy="1985846"/>
            </a:xfrm>
          </p:grpSpPr>
          <p:sp>
            <p:nvSpPr>
              <p:cNvPr id="18" name="Rounded Rectangle 17">
                <a:extLst>
                  <a:ext uri="{FF2B5EF4-FFF2-40B4-BE49-F238E27FC236}">
                    <a16:creationId xmlns:a16="http://schemas.microsoft.com/office/drawing/2014/main" id="{D04F169E-E4C1-1D91-5B32-20F21C916596}"/>
                  </a:ext>
                </a:extLst>
              </p:cNvPr>
              <p:cNvSpPr/>
              <p:nvPr/>
            </p:nvSpPr>
            <p:spPr>
              <a:xfrm>
                <a:off x="3339225" y="3842760"/>
                <a:ext cx="3125817" cy="198584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82BAB1-16FB-3CF9-2DC1-68BA5EF80EAC}"/>
                  </a:ext>
                </a:extLst>
              </p:cNvPr>
              <p:cNvSpPr txBox="1"/>
              <p:nvPr/>
            </p:nvSpPr>
            <p:spPr>
              <a:xfrm>
                <a:off x="4382757" y="3967397"/>
                <a:ext cx="1944484" cy="369332"/>
              </a:xfrm>
              <a:prstGeom prst="rect">
                <a:avLst/>
              </a:prstGeom>
              <a:noFill/>
            </p:spPr>
            <p:txBody>
              <a:bodyPr wrap="none" rtlCol="0">
                <a:spAutoFit/>
              </a:bodyPr>
              <a:lstStyle/>
              <a:p>
                <a:r>
                  <a:rPr lang="en-US" dirty="0"/>
                  <a:t>Imaging and flow</a:t>
                </a:r>
              </a:p>
            </p:txBody>
          </p:sp>
          <p:sp>
            <p:nvSpPr>
              <p:cNvPr id="11" name="TextBox 10">
                <a:extLst>
                  <a:ext uri="{FF2B5EF4-FFF2-40B4-BE49-F238E27FC236}">
                    <a16:creationId xmlns:a16="http://schemas.microsoft.com/office/drawing/2014/main" id="{EEE2CDDA-7D6C-9912-236E-A326A9DE04A9}"/>
                  </a:ext>
                </a:extLst>
              </p:cNvPr>
              <p:cNvSpPr txBox="1"/>
              <p:nvPr/>
            </p:nvSpPr>
            <p:spPr>
              <a:xfrm>
                <a:off x="4550164" y="4680922"/>
                <a:ext cx="1844867" cy="369332"/>
              </a:xfrm>
              <a:prstGeom prst="rect">
                <a:avLst/>
              </a:prstGeom>
              <a:noFill/>
            </p:spPr>
            <p:txBody>
              <a:bodyPr wrap="none" rtlCol="0">
                <a:spAutoFit/>
              </a:bodyPr>
              <a:lstStyle/>
              <a:p>
                <a:r>
                  <a:rPr lang="en-US" dirty="0"/>
                  <a:t>Mass cytometry</a:t>
                </a:r>
              </a:p>
            </p:txBody>
          </p:sp>
          <p:sp>
            <p:nvSpPr>
              <p:cNvPr id="12" name="TextBox 11">
                <a:extLst>
                  <a:ext uri="{FF2B5EF4-FFF2-40B4-BE49-F238E27FC236}">
                    <a16:creationId xmlns:a16="http://schemas.microsoft.com/office/drawing/2014/main" id="{E19FA125-70DA-A81C-76E3-3F7E6AE692EC}"/>
                  </a:ext>
                </a:extLst>
              </p:cNvPr>
              <p:cNvSpPr txBox="1"/>
              <p:nvPr/>
            </p:nvSpPr>
            <p:spPr>
              <a:xfrm>
                <a:off x="4698919" y="4336729"/>
                <a:ext cx="1547353" cy="369332"/>
              </a:xfrm>
              <a:prstGeom prst="rect">
                <a:avLst/>
              </a:prstGeom>
              <a:noFill/>
            </p:spPr>
            <p:txBody>
              <a:bodyPr wrap="none" rtlCol="0">
                <a:spAutoFit/>
              </a:bodyPr>
              <a:lstStyle/>
              <a:p>
                <a:r>
                  <a:rPr lang="en-US" dirty="0"/>
                  <a:t>Spectral flow</a:t>
                </a:r>
              </a:p>
            </p:txBody>
          </p:sp>
          <p:sp>
            <p:nvSpPr>
              <p:cNvPr id="14" name="TextBox 13">
                <a:extLst>
                  <a:ext uri="{FF2B5EF4-FFF2-40B4-BE49-F238E27FC236}">
                    <a16:creationId xmlns:a16="http://schemas.microsoft.com/office/drawing/2014/main" id="{7CE8882B-4EC0-979C-7A61-BC6DB717D6E0}"/>
                  </a:ext>
                </a:extLst>
              </p:cNvPr>
              <p:cNvSpPr txBox="1"/>
              <p:nvPr/>
            </p:nvSpPr>
            <p:spPr>
              <a:xfrm>
                <a:off x="4055452" y="5045638"/>
                <a:ext cx="2408161" cy="369332"/>
              </a:xfrm>
              <a:prstGeom prst="rect">
                <a:avLst/>
              </a:prstGeom>
              <a:noFill/>
            </p:spPr>
            <p:txBody>
              <a:bodyPr wrap="none" rtlCol="0">
                <a:spAutoFit/>
              </a:bodyPr>
              <a:lstStyle/>
              <a:p>
                <a:r>
                  <a:rPr lang="en-US" dirty="0"/>
                  <a:t>Microfluidic chip flow</a:t>
                </a:r>
              </a:p>
            </p:txBody>
          </p:sp>
          <p:sp>
            <p:nvSpPr>
              <p:cNvPr id="15" name="TextBox 14">
                <a:extLst>
                  <a:ext uri="{FF2B5EF4-FFF2-40B4-BE49-F238E27FC236}">
                    <a16:creationId xmlns:a16="http://schemas.microsoft.com/office/drawing/2014/main" id="{DC5C7445-6F79-247B-227E-6C5A708D4611}"/>
                  </a:ext>
                </a:extLst>
              </p:cNvPr>
              <p:cNvSpPr txBox="1"/>
              <p:nvPr/>
            </p:nvSpPr>
            <p:spPr>
              <a:xfrm>
                <a:off x="4128935" y="5414970"/>
                <a:ext cx="2310552" cy="369332"/>
              </a:xfrm>
              <a:prstGeom prst="rect">
                <a:avLst/>
              </a:prstGeom>
              <a:noFill/>
            </p:spPr>
            <p:txBody>
              <a:bodyPr wrap="none" rtlCol="0">
                <a:spAutoFit/>
              </a:bodyPr>
              <a:lstStyle/>
              <a:p>
                <a:r>
                  <a:rPr lang="en-US" dirty="0"/>
                  <a:t>Spectral sorting flow</a:t>
                </a:r>
              </a:p>
            </p:txBody>
          </p:sp>
        </p:grpSp>
        <p:sp>
          <p:nvSpPr>
            <p:cNvPr id="20" name="TextBox 19">
              <a:extLst>
                <a:ext uri="{FF2B5EF4-FFF2-40B4-BE49-F238E27FC236}">
                  <a16:creationId xmlns:a16="http://schemas.microsoft.com/office/drawing/2014/main" id="{5361CCB2-A573-0B22-8A9D-4D33167CFE92}"/>
                </a:ext>
              </a:extLst>
            </p:cNvPr>
            <p:cNvSpPr txBox="1"/>
            <p:nvPr/>
          </p:nvSpPr>
          <p:spPr>
            <a:xfrm>
              <a:off x="120428" y="3842760"/>
              <a:ext cx="2507510" cy="461665"/>
            </a:xfrm>
            <a:prstGeom prst="rect">
              <a:avLst/>
            </a:prstGeom>
            <a:noFill/>
          </p:spPr>
          <p:txBody>
            <a:bodyPr wrap="none" rtlCol="0">
              <a:spAutoFit/>
            </a:bodyPr>
            <a:lstStyle/>
            <a:p>
              <a:r>
                <a:rPr lang="en-US" sz="2400" b="1" dirty="0"/>
                <a:t>Cytometry V 2.0</a:t>
              </a:r>
            </a:p>
          </p:txBody>
        </p:sp>
      </p:grpSp>
      <p:graphicFrame>
        <p:nvGraphicFramePr>
          <p:cNvPr id="28" name="Table 27">
            <a:extLst>
              <a:ext uri="{FF2B5EF4-FFF2-40B4-BE49-F238E27FC236}">
                <a16:creationId xmlns:a16="http://schemas.microsoft.com/office/drawing/2014/main" id="{0CEEF665-7F33-6C21-EBBB-CAB458B53127}"/>
              </a:ext>
            </a:extLst>
          </p:cNvPr>
          <p:cNvGraphicFramePr>
            <a:graphicFrameLocks noGrp="1"/>
          </p:cNvGraphicFramePr>
          <p:nvPr>
            <p:extLst>
              <p:ext uri="{D42A27DB-BD31-4B8C-83A1-F6EECF244321}">
                <p14:modId xmlns:p14="http://schemas.microsoft.com/office/powerpoint/2010/main" val="882241221"/>
              </p:ext>
            </p:extLst>
          </p:nvPr>
        </p:nvGraphicFramePr>
        <p:xfrm>
          <a:off x="6643403" y="3582343"/>
          <a:ext cx="5262405" cy="2186341"/>
        </p:xfrm>
        <a:graphic>
          <a:graphicData uri="http://schemas.openxmlformats.org/drawingml/2006/table">
            <a:tbl>
              <a:tblPr firstRow="1" bandRow="1">
                <a:tableStyleId>{5C22544A-7EE6-4342-B048-85BDC9FD1C3A}</a:tableStyleId>
              </a:tblPr>
              <a:tblGrid>
                <a:gridCol w="1951957">
                  <a:extLst>
                    <a:ext uri="{9D8B030D-6E8A-4147-A177-3AD203B41FA5}">
                      <a16:colId xmlns:a16="http://schemas.microsoft.com/office/drawing/2014/main" val="2793721771"/>
                    </a:ext>
                  </a:extLst>
                </a:gridCol>
                <a:gridCol w="1556313">
                  <a:extLst>
                    <a:ext uri="{9D8B030D-6E8A-4147-A177-3AD203B41FA5}">
                      <a16:colId xmlns:a16="http://schemas.microsoft.com/office/drawing/2014/main" val="3929254054"/>
                    </a:ext>
                  </a:extLst>
                </a:gridCol>
                <a:gridCol w="1754135">
                  <a:extLst>
                    <a:ext uri="{9D8B030D-6E8A-4147-A177-3AD203B41FA5}">
                      <a16:colId xmlns:a16="http://schemas.microsoft.com/office/drawing/2014/main" val="323330575"/>
                    </a:ext>
                  </a:extLst>
                </a:gridCol>
              </a:tblGrid>
              <a:tr h="357541">
                <a:tc>
                  <a:txBody>
                    <a:bodyPr/>
                    <a:lstStyle/>
                    <a:p>
                      <a:r>
                        <a:rPr lang="en-US" sz="1600" dirty="0"/>
                        <a:t>Detectors</a:t>
                      </a:r>
                    </a:p>
                  </a:txBody>
                  <a:tcPr/>
                </a:tc>
                <a:tc>
                  <a:txBody>
                    <a:bodyPr/>
                    <a:lstStyle/>
                    <a:p>
                      <a:r>
                        <a:rPr lang="en-US" sz="1600" dirty="0"/>
                        <a:t>Light Source</a:t>
                      </a:r>
                    </a:p>
                  </a:txBody>
                  <a:tcPr/>
                </a:tc>
                <a:tc>
                  <a:txBody>
                    <a:bodyPr/>
                    <a:lstStyle/>
                    <a:p>
                      <a:r>
                        <a:rPr lang="en-US" sz="1600" dirty="0"/>
                        <a:t>Output</a:t>
                      </a:r>
                    </a:p>
                  </a:txBody>
                  <a:tcPr/>
                </a:tc>
                <a:extLst>
                  <a:ext uri="{0D108BD9-81ED-4DB2-BD59-A6C34878D82A}">
                    <a16:rowId xmlns:a16="http://schemas.microsoft.com/office/drawing/2014/main" val="551252276"/>
                  </a:ext>
                </a:extLst>
              </a:tr>
              <a:tr h="357541">
                <a:tc>
                  <a:txBody>
                    <a:bodyPr/>
                    <a:lstStyle/>
                    <a:p>
                      <a:r>
                        <a:rPr lang="en-US" dirty="0"/>
                        <a:t>Current/PMT</a:t>
                      </a:r>
                    </a:p>
                  </a:txBody>
                  <a:tcPr/>
                </a:tc>
                <a:tc>
                  <a:txBody>
                    <a:bodyPr/>
                    <a:lstStyle/>
                    <a:p>
                      <a:r>
                        <a:rPr lang="en-US" dirty="0"/>
                        <a:t>Laser</a:t>
                      </a:r>
                    </a:p>
                  </a:txBody>
                  <a:tcPr/>
                </a:tc>
                <a:tc>
                  <a:txBody>
                    <a:bodyPr/>
                    <a:lstStyle/>
                    <a:p>
                      <a:r>
                        <a:rPr lang="en-US" dirty="0"/>
                        <a:t>Image</a:t>
                      </a:r>
                    </a:p>
                  </a:txBody>
                  <a:tcPr/>
                </a:tc>
                <a:extLst>
                  <a:ext uri="{0D108BD9-81ED-4DB2-BD59-A6C34878D82A}">
                    <a16:rowId xmlns:a16="http://schemas.microsoft.com/office/drawing/2014/main" val="2326088920"/>
                  </a:ext>
                </a:extLst>
              </a:tr>
              <a:tr h="357541">
                <a:tc>
                  <a:txBody>
                    <a:bodyPr/>
                    <a:lstStyle/>
                    <a:p>
                      <a:r>
                        <a:rPr lang="en-US" dirty="0"/>
                        <a:t>Current/PMT/APD</a:t>
                      </a:r>
                    </a:p>
                  </a:txBody>
                  <a:tcPr/>
                </a:tc>
                <a:tc>
                  <a:txBody>
                    <a:bodyPr/>
                    <a:lstStyle/>
                    <a:p>
                      <a:r>
                        <a:rPr lang="en-US" dirty="0"/>
                        <a:t>Laser</a:t>
                      </a:r>
                    </a:p>
                  </a:txBody>
                  <a:tcPr/>
                </a:tc>
                <a:tc>
                  <a:txBody>
                    <a:bodyPr/>
                    <a:lstStyle/>
                    <a:p>
                      <a:r>
                        <a:rPr lang="en-US" dirty="0"/>
                        <a:t>Spectrum</a:t>
                      </a:r>
                    </a:p>
                  </a:txBody>
                  <a:tcPr/>
                </a:tc>
                <a:extLst>
                  <a:ext uri="{0D108BD9-81ED-4DB2-BD59-A6C34878D82A}">
                    <a16:rowId xmlns:a16="http://schemas.microsoft.com/office/drawing/2014/main" val="3914152507"/>
                  </a:ext>
                </a:extLst>
              </a:tr>
              <a:tr h="357541">
                <a:tc>
                  <a:txBody>
                    <a:bodyPr/>
                    <a:lstStyle/>
                    <a:p>
                      <a:r>
                        <a:rPr lang="en-US" dirty="0"/>
                        <a:t>Atomic Mass</a:t>
                      </a:r>
                    </a:p>
                  </a:txBody>
                  <a:tcPr/>
                </a:tc>
                <a:tc>
                  <a:txBody>
                    <a:bodyPr/>
                    <a:lstStyle/>
                    <a:p>
                      <a:r>
                        <a:rPr lang="en-US" dirty="0"/>
                        <a:t>Charge</a:t>
                      </a:r>
                    </a:p>
                  </a:txBody>
                  <a:tcPr/>
                </a:tc>
                <a:tc>
                  <a:txBody>
                    <a:bodyPr/>
                    <a:lstStyle/>
                    <a:p>
                      <a:r>
                        <a:rPr lang="en-US" dirty="0" err="1"/>
                        <a:t>tSNE</a:t>
                      </a:r>
                      <a:endParaRPr lang="en-US" dirty="0"/>
                    </a:p>
                  </a:txBody>
                  <a:tcPr/>
                </a:tc>
                <a:extLst>
                  <a:ext uri="{0D108BD9-81ED-4DB2-BD59-A6C34878D82A}">
                    <a16:rowId xmlns:a16="http://schemas.microsoft.com/office/drawing/2014/main" val="3435082671"/>
                  </a:ext>
                </a:extLst>
              </a:tr>
              <a:tr h="357541">
                <a:tc>
                  <a:txBody>
                    <a:bodyPr/>
                    <a:lstStyle/>
                    <a:p>
                      <a:r>
                        <a:rPr lang="en-US" dirty="0"/>
                        <a:t>Current/PMT/APD</a:t>
                      </a:r>
                    </a:p>
                  </a:txBody>
                  <a:tcPr/>
                </a:tc>
                <a:tc>
                  <a:txBody>
                    <a:bodyPr/>
                    <a:lstStyle/>
                    <a:p>
                      <a:r>
                        <a:rPr lang="en-US" dirty="0"/>
                        <a:t>Laser</a:t>
                      </a:r>
                    </a:p>
                  </a:txBody>
                  <a:tcPr/>
                </a:tc>
                <a:tc>
                  <a:txBody>
                    <a:bodyPr/>
                    <a:lstStyle/>
                    <a:p>
                      <a:r>
                        <a:rPr lang="en-US" dirty="0"/>
                        <a:t>Hist/dot</a:t>
                      </a:r>
                    </a:p>
                  </a:txBody>
                  <a:tcPr/>
                </a:tc>
                <a:extLst>
                  <a:ext uri="{0D108BD9-81ED-4DB2-BD59-A6C34878D82A}">
                    <a16:rowId xmlns:a16="http://schemas.microsoft.com/office/drawing/2014/main" val="1291921726"/>
                  </a:ext>
                </a:extLst>
              </a:tr>
              <a:tr h="357541">
                <a:tc>
                  <a:txBody>
                    <a:bodyPr/>
                    <a:lstStyle/>
                    <a:p>
                      <a:r>
                        <a:rPr lang="en-US" dirty="0"/>
                        <a:t>Current/PMT/APD</a:t>
                      </a:r>
                    </a:p>
                  </a:txBody>
                  <a:tcPr/>
                </a:tc>
                <a:tc>
                  <a:txBody>
                    <a:bodyPr/>
                    <a:lstStyle/>
                    <a:p>
                      <a:r>
                        <a:rPr lang="en-US" dirty="0"/>
                        <a:t>Laser</a:t>
                      </a:r>
                    </a:p>
                  </a:txBody>
                  <a:tcPr/>
                </a:tc>
                <a:tc>
                  <a:txBody>
                    <a:bodyPr/>
                    <a:lstStyle/>
                    <a:p>
                      <a:r>
                        <a:rPr lang="en-US" dirty="0"/>
                        <a:t>Various</a:t>
                      </a:r>
                    </a:p>
                  </a:txBody>
                  <a:tcPr/>
                </a:tc>
                <a:extLst>
                  <a:ext uri="{0D108BD9-81ED-4DB2-BD59-A6C34878D82A}">
                    <a16:rowId xmlns:a16="http://schemas.microsoft.com/office/drawing/2014/main" val="3102243271"/>
                  </a:ext>
                </a:extLst>
              </a:tr>
            </a:tbl>
          </a:graphicData>
        </a:graphic>
      </p:graphicFrame>
      <p:sp>
        <p:nvSpPr>
          <p:cNvPr id="17" name="Rounded Rectangle 16">
            <a:extLst>
              <a:ext uri="{FF2B5EF4-FFF2-40B4-BE49-F238E27FC236}">
                <a16:creationId xmlns:a16="http://schemas.microsoft.com/office/drawing/2014/main" id="{E0B384CB-269A-F652-7F2D-52C07A541758}"/>
              </a:ext>
            </a:extLst>
          </p:cNvPr>
          <p:cNvSpPr/>
          <p:nvPr/>
        </p:nvSpPr>
        <p:spPr>
          <a:xfrm>
            <a:off x="3527772" y="1278776"/>
            <a:ext cx="3895896" cy="188483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E008C-B979-F5CE-3645-EB0BD35B4ABA}"/>
              </a:ext>
            </a:extLst>
          </p:cNvPr>
          <p:cNvSpPr>
            <a:spLocks noGrp="1"/>
          </p:cNvSpPr>
          <p:nvPr>
            <p:ph type="title"/>
          </p:nvPr>
        </p:nvSpPr>
        <p:spPr>
          <a:xfrm>
            <a:off x="3339225" y="-100443"/>
            <a:ext cx="5754355" cy="920529"/>
          </a:xfrm>
        </p:spPr>
        <p:txBody>
          <a:bodyPr>
            <a:normAutofit/>
          </a:bodyPr>
          <a:lstStyle/>
          <a:p>
            <a:r>
              <a:rPr lang="en-US" dirty="0"/>
              <a:t>So how did we get here?</a:t>
            </a:r>
          </a:p>
        </p:txBody>
      </p:sp>
      <p:sp>
        <p:nvSpPr>
          <p:cNvPr id="4" name="TextBox 3">
            <a:extLst>
              <a:ext uri="{FF2B5EF4-FFF2-40B4-BE49-F238E27FC236}">
                <a16:creationId xmlns:a16="http://schemas.microsoft.com/office/drawing/2014/main" id="{EDD64634-F059-2B67-70B5-2FE446F64F71}"/>
              </a:ext>
            </a:extLst>
          </p:cNvPr>
          <p:cNvSpPr txBox="1"/>
          <p:nvPr/>
        </p:nvSpPr>
        <p:spPr>
          <a:xfrm>
            <a:off x="3853652" y="1330404"/>
            <a:ext cx="3570016" cy="369332"/>
          </a:xfrm>
          <a:prstGeom prst="rect">
            <a:avLst/>
          </a:prstGeom>
          <a:noFill/>
        </p:spPr>
        <p:txBody>
          <a:bodyPr wrap="none" rtlCol="0">
            <a:spAutoFit/>
          </a:bodyPr>
          <a:lstStyle/>
          <a:p>
            <a:r>
              <a:rPr lang="en-US" dirty="0"/>
              <a:t>Coulter volume and sorting 1960s </a:t>
            </a:r>
          </a:p>
        </p:txBody>
      </p:sp>
      <p:sp>
        <p:nvSpPr>
          <p:cNvPr id="5" name="TextBox 4">
            <a:extLst>
              <a:ext uri="{FF2B5EF4-FFF2-40B4-BE49-F238E27FC236}">
                <a16:creationId xmlns:a16="http://schemas.microsoft.com/office/drawing/2014/main" id="{0551772B-E919-616E-FD5B-5D3DD2C7FE2F}"/>
              </a:ext>
            </a:extLst>
          </p:cNvPr>
          <p:cNvSpPr txBox="1"/>
          <p:nvPr/>
        </p:nvSpPr>
        <p:spPr>
          <a:xfrm>
            <a:off x="4096732" y="1663077"/>
            <a:ext cx="3326936" cy="369332"/>
          </a:xfrm>
          <a:prstGeom prst="rect">
            <a:avLst/>
          </a:prstGeom>
          <a:noFill/>
        </p:spPr>
        <p:txBody>
          <a:bodyPr wrap="none" rtlCol="0">
            <a:spAutoFit/>
          </a:bodyPr>
          <a:lstStyle/>
          <a:p>
            <a:r>
              <a:rPr lang="en-US" dirty="0"/>
              <a:t>Fluorescence  &amp; mercury lamps</a:t>
            </a:r>
          </a:p>
        </p:txBody>
      </p:sp>
      <p:sp>
        <p:nvSpPr>
          <p:cNvPr id="6" name="TextBox 5">
            <a:extLst>
              <a:ext uri="{FF2B5EF4-FFF2-40B4-BE49-F238E27FC236}">
                <a16:creationId xmlns:a16="http://schemas.microsoft.com/office/drawing/2014/main" id="{32F84273-B665-C767-9D14-33C912AB7549}"/>
              </a:ext>
            </a:extLst>
          </p:cNvPr>
          <p:cNvSpPr txBox="1"/>
          <p:nvPr/>
        </p:nvSpPr>
        <p:spPr>
          <a:xfrm>
            <a:off x="3481178" y="2019839"/>
            <a:ext cx="3942490" cy="369332"/>
          </a:xfrm>
          <a:prstGeom prst="rect">
            <a:avLst/>
          </a:prstGeom>
          <a:noFill/>
        </p:spPr>
        <p:txBody>
          <a:bodyPr wrap="none" rtlCol="0">
            <a:spAutoFit/>
          </a:bodyPr>
          <a:lstStyle/>
          <a:p>
            <a:r>
              <a:rPr lang="en-US" dirty="0"/>
              <a:t>Laser used for fluorescence detection</a:t>
            </a:r>
          </a:p>
        </p:txBody>
      </p:sp>
      <p:sp>
        <p:nvSpPr>
          <p:cNvPr id="7" name="TextBox 6">
            <a:extLst>
              <a:ext uri="{FF2B5EF4-FFF2-40B4-BE49-F238E27FC236}">
                <a16:creationId xmlns:a16="http://schemas.microsoft.com/office/drawing/2014/main" id="{06F4F968-FBEB-1ED6-CABF-3640E49FC4CE}"/>
              </a:ext>
            </a:extLst>
          </p:cNvPr>
          <p:cNvSpPr txBox="1"/>
          <p:nvPr/>
        </p:nvSpPr>
        <p:spPr>
          <a:xfrm>
            <a:off x="4306020" y="2335584"/>
            <a:ext cx="3117648" cy="369332"/>
          </a:xfrm>
          <a:prstGeom prst="rect">
            <a:avLst/>
          </a:prstGeom>
          <a:noFill/>
        </p:spPr>
        <p:txBody>
          <a:bodyPr wrap="none" rtlCol="0">
            <a:spAutoFit/>
          </a:bodyPr>
          <a:lstStyle/>
          <a:p>
            <a:r>
              <a:rPr lang="en-US" dirty="0"/>
              <a:t>Multiple color flow cytometry </a:t>
            </a:r>
          </a:p>
        </p:txBody>
      </p:sp>
      <p:sp>
        <p:nvSpPr>
          <p:cNvPr id="8" name="TextBox 7">
            <a:extLst>
              <a:ext uri="{FF2B5EF4-FFF2-40B4-BE49-F238E27FC236}">
                <a16:creationId xmlns:a16="http://schemas.microsoft.com/office/drawing/2014/main" id="{67A765B4-C141-1C60-83BA-B35F8B8FCF62}"/>
              </a:ext>
            </a:extLst>
          </p:cNvPr>
          <p:cNvSpPr txBox="1"/>
          <p:nvPr/>
        </p:nvSpPr>
        <p:spPr>
          <a:xfrm>
            <a:off x="4212789" y="2700300"/>
            <a:ext cx="3210879" cy="369332"/>
          </a:xfrm>
          <a:prstGeom prst="rect">
            <a:avLst/>
          </a:prstGeom>
          <a:noFill/>
        </p:spPr>
        <p:txBody>
          <a:bodyPr wrap="none" rtlCol="0">
            <a:spAutoFit/>
          </a:bodyPr>
          <a:lstStyle/>
          <a:p>
            <a:r>
              <a:rPr lang="en-US" dirty="0"/>
              <a:t>Move to analyzers from sorters</a:t>
            </a:r>
          </a:p>
        </p:txBody>
      </p:sp>
      <p:sp>
        <p:nvSpPr>
          <p:cNvPr id="19" name="TextBox 18">
            <a:extLst>
              <a:ext uri="{FF2B5EF4-FFF2-40B4-BE49-F238E27FC236}">
                <a16:creationId xmlns:a16="http://schemas.microsoft.com/office/drawing/2014/main" id="{335C39B5-3C90-E5CC-9B1B-C4EA8A692ADE}"/>
              </a:ext>
            </a:extLst>
          </p:cNvPr>
          <p:cNvSpPr txBox="1"/>
          <p:nvPr/>
        </p:nvSpPr>
        <p:spPr>
          <a:xfrm>
            <a:off x="487533" y="1330404"/>
            <a:ext cx="2401619" cy="461665"/>
          </a:xfrm>
          <a:prstGeom prst="rect">
            <a:avLst/>
          </a:prstGeom>
          <a:noFill/>
        </p:spPr>
        <p:txBody>
          <a:bodyPr wrap="none" rtlCol="0">
            <a:spAutoFit/>
          </a:bodyPr>
          <a:lstStyle/>
          <a:p>
            <a:r>
              <a:rPr lang="en-US" sz="2400" b="1" dirty="0"/>
              <a:t>Cytometry V 1.0</a:t>
            </a:r>
          </a:p>
        </p:txBody>
      </p:sp>
      <p:graphicFrame>
        <p:nvGraphicFramePr>
          <p:cNvPr id="27" name="Table 26">
            <a:extLst>
              <a:ext uri="{FF2B5EF4-FFF2-40B4-BE49-F238E27FC236}">
                <a16:creationId xmlns:a16="http://schemas.microsoft.com/office/drawing/2014/main" id="{BAFE7014-243F-7A40-EA0F-534516DEA325}"/>
              </a:ext>
            </a:extLst>
          </p:cNvPr>
          <p:cNvGraphicFramePr>
            <a:graphicFrameLocks noGrp="1"/>
          </p:cNvGraphicFramePr>
          <p:nvPr>
            <p:extLst>
              <p:ext uri="{D42A27DB-BD31-4B8C-83A1-F6EECF244321}">
                <p14:modId xmlns:p14="http://schemas.microsoft.com/office/powerpoint/2010/main" val="4277475641"/>
              </p:ext>
            </p:extLst>
          </p:nvPr>
        </p:nvGraphicFramePr>
        <p:xfrm>
          <a:off x="7582286" y="880906"/>
          <a:ext cx="4323522" cy="2215862"/>
        </p:xfrm>
        <a:graphic>
          <a:graphicData uri="http://schemas.openxmlformats.org/drawingml/2006/table">
            <a:tbl>
              <a:tblPr firstRow="1" bandRow="1">
                <a:tableStyleId>{5C22544A-7EE6-4342-B048-85BDC9FD1C3A}</a:tableStyleId>
              </a:tblPr>
              <a:tblGrid>
                <a:gridCol w="1441174">
                  <a:extLst>
                    <a:ext uri="{9D8B030D-6E8A-4147-A177-3AD203B41FA5}">
                      <a16:colId xmlns:a16="http://schemas.microsoft.com/office/drawing/2014/main" val="4232581054"/>
                    </a:ext>
                  </a:extLst>
                </a:gridCol>
                <a:gridCol w="1441174">
                  <a:extLst>
                    <a:ext uri="{9D8B030D-6E8A-4147-A177-3AD203B41FA5}">
                      <a16:colId xmlns:a16="http://schemas.microsoft.com/office/drawing/2014/main" val="4241631437"/>
                    </a:ext>
                  </a:extLst>
                </a:gridCol>
                <a:gridCol w="1441174">
                  <a:extLst>
                    <a:ext uri="{9D8B030D-6E8A-4147-A177-3AD203B41FA5}">
                      <a16:colId xmlns:a16="http://schemas.microsoft.com/office/drawing/2014/main" val="2194159835"/>
                    </a:ext>
                  </a:extLst>
                </a:gridCol>
              </a:tblGrid>
              <a:tr h="387062">
                <a:tc>
                  <a:txBody>
                    <a:bodyPr/>
                    <a:lstStyle/>
                    <a:p>
                      <a:r>
                        <a:rPr lang="en-US" sz="1600" dirty="0"/>
                        <a:t>Detectors</a:t>
                      </a:r>
                    </a:p>
                  </a:txBody>
                  <a:tcPr/>
                </a:tc>
                <a:tc>
                  <a:txBody>
                    <a:bodyPr/>
                    <a:lstStyle/>
                    <a:p>
                      <a:r>
                        <a:rPr lang="en-US" sz="1600" dirty="0"/>
                        <a:t>Light Source</a:t>
                      </a:r>
                    </a:p>
                  </a:txBody>
                  <a:tcPr/>
                </a:tc>
                <a:tc>
                  <a:txBody>
                    <a:bodyPr/>
                    <a:lstStyle/>
                    <a:p>
                      <a:r>
                        <a:rPr lang="en-US" sz="1600" dirty="0"/>
                        <a:t>Output</a:t>
                      </a:r>
                    </a:p>
                  </a:txBody>
                  <a:tcPr/>
                </a:tc>
                <a:extLst>
                  <a:ext uri="{0D108BD9-81ED-4DB2-BD59-A6C34878D82A}">
                    <a16:rowId xmlns:a16="http://schemas.microsoft.com/office/drawing/2014/main" val="1303853998"/>
                  </a:ext>
                </a:extLst>
              </a:tr>
              <a:tr h="279234">
                <a:tc>
                  <a:txBody>
                    <a:bodyPr/>
                    <a:lstStyle/>
                    <a:p>
                      <a:r>
                        <a:rPr lang="en-US" dirty="0"/>
                        <a:t>Impedance</a:t>
                      </a:r>
                    </a:p>
                  </a:txBody>
                  <a:tcPr/>
                </a:tc>
                <a:tc>
                  <a:txBody>
                    <a:bodyPr/>
                    <a:lstStyle/>
                    <a:p>
                      <a:r>
                        <a:rPr lang="en-US" dirty="0"/>
                        <a:t>None</a:t>
                      </a:r>
                    </a:p>
                  </a:txBody>
                  <a:tcPr/>
                </a:tc>
                <a:tc>
                  <a:txBody>
                    <a:bodyPr/>
                    <a:lstStyle/>
                    <a:p>
                      <a:r>
                        <a:rPr lang="en-US" dirty="0"/>
                        <a:t>Scope</a:t>
                      </a:r>
                    </a:p>
                  </a:txBody>
                  <a:tcPr/>
                </a:tc>
                <a:extLst>
                  <a:ext uri="{0D108BD9-81ED-4DB2-BD59-A6C34878D82A}">
                    <a16:rowId xmlns:a16="http://schemas.microsoft.com/office/drawing/2014/main" val="3951896893"/>
                  </a:ext>
                </a:extLst>
              </a:tr>
              <a:tr h="279234">
                <a:tc>
                  <a:txBody>
                    <a:bodyPr/>
                    <a:lstStyle/>
                    <a:p>
                      <a:r>
                        <a:rPr lang="en-US" dirty="0"/>
                        <a:t>Current/PMT</a:t>
                      </a:r>
                    </a:p>
                  </a:txBody>
                  <a:tcPr/>
                </a:tc>
                <a:tc>
                  <a:txBody>
                    <a:bodyPr/>
                    <a:lstStyle/>
                    <a:p>
                      <a:r>
                        <a:rPr lang="en-US" dirty="0"/>
                        <a:t>Lamp</a:t>
                      </a:r>
                    </a:p>
                  </a:txBody>
                  <a:tcPr/>
                </a:tc>
                <a:tc>
                  <a:txBody>
                    <a:bodyPr/>
                    <a:lstStyle/>
                    <a:p>
                      <a:r>
                        <a:rPr lang="en-US" dirty="0"/>
                        <a:t>Scope</a:t>
                      </a:r>
                    </a:p>
                  </a:txBody>
                  <a:tcPr/>
                </a:tc>
                <a:extLst>
                  <a:ext uri="{0D108BD9-81ED-4DB2-BD59-A6C34878D82A}">
                    <a16:rowId xmlns:a16="http://schemas.microsoft.com/office/drawing/2014/main" val="1990678630"/>
                  </a:ext>
                </a:extLst>
              </a:tr>
              <a:tr h="279234">
                <a:tc>
                  <a:txBody>
                    <a:bodyPr/>
                    <a:lstStyle/>
                    <a:p>
                      <a:r>
                        <a:rPr lang="en-US" dirty="0"/>
                        <a:t>Current/PMT</a:t>
                      </a:r>
                    </a:p>
                  </a:txBody>
                  <a:tcPr/>
                </a:tc>
                <a:tc>
                  <a:txBody>
                    <a:bodyPr/>
                    <a:lstStyle/>
                    <a:p>
                      <a:r>
                        <a:rPr lang="en-US" dirty="0"/>
                        <a:t>Laser</a:t>
                      </a:r>
                    </a:p>
                  </a:txBody>
                  <a:tcPr/>
                </a:tc>
                <a:tc>
                  <a:txBody>
                    <a:bodyPr/>
                    <a:lstStyle/>
                    <a:p>
                      <a:r>
                        <a:rPr lang="en-US" dirty="0"/>
                        <a:t>Scope</a:t>
                      </a:r>
                    </a:p>
                  </a:txBody>
                  <a:tcPr/>
                </a:tc>
                <a:extLst>
                  <a:ext uri="{0D108BD9-81ED-4DB2-BD59-A6C34878D82A}">
                    <a16:rowId xmlns:a16="http://schemas.microsoft.com/office/drawing/2014/main" val="3367833934"/>
                  </a:ext>
                </a:extLst>
              </a:tr>
              <a:tr h="279234">
                <a:tc>
                  <a:txBody>
                    <a:bodyPr/>
                    <a:lstStyle/>
                    <a:p>
                      <a:r>
                        <a:rPr lang="en-US" dirty="0"/>
                        <a:t>Current/PMT</a:t>
                      </a:r>
                    </a:p>
                  </a:txBody>
                  <a:tcPr/>
                </a:tc>
                <a:tc>
                  <a:txBody>
                    <a:bodyPr/>
                    <a:lstStyle/>
                    <a:p>
                      <a:r>
                        <a:rPr lang="en-US" dirty="0"/>
                        <a:t>Laser</a:t>
                      </a:r>
                    </a:p>
                  </a:txBody>
                  <a:tcPr/>
                </a:tc>
                <a:tc>
                  <a:txBody>
                    <a:bodyPr/>
                    <a:lstStyle/>
                    <a:p>
                      <a:r>
                        <a:rPr lang="en-US" dirty="0"/>
                        <a:t>Hist/dot</a:t>
                      </a:r>
                    </a:p>
                  </a:txBody>
                  <a:tcPr/>
                </a:tc>
                <a:extLst>
                  <a:ext uri="{0D108BD9-81ED-4DB2-BD59-A6C34878D82A}">
                    <a16:rowId xmlns:a16="http://schemas.microsoft.com/office/drawing/2014/main" val="872627792"/>
                  </a:ext>
                </a:extLst>
              </a:tr>
              <a:tr h="279234">
                <a:tc>
                  <a:txBody>
                    <a:bodyPr/>
                    <a:lstStyle/>
                    <a:p>
                      <a:r>
                        <a:rPr lang="en-US" dirty="0"/>
                        <a:t>Current/PMT</a:t>
                      </a:r>
                    </a:p>
                  </a:txBody>
                  <a:tcPr/>
                </a:tc>
                <a:tc>
                  <a:txBody>
                    <a:bodyPr/>
                    <a:lstStyle/>
                    <a:p>
                      <a:r>
                        <a:rPr lang="en-US" dirty="0"/>
                        <a:t>Laser</a:t>
                      </a:r>
                    </a:p>
                  </a:txBody>
                  <a:tcPr/>
                </a:tc>
                <a:tc>
                  <a:txBody>
                    <a:bodyPr/>
                    <a:lstStyle/>
                    <a:p>
                      <a:r>
                        <a:rPr lang="en-US" dirty="0"/>
                        <a:t>Hist/dot</a:t>
                      </a:r>
                    </a:p>
                  </a:txBody>
                  <a:tcPr/>
                </a:tc>
                <a:extLst>
                  <a:ext uri="{0D108BD9-81ED-4DB2-BD59-A6C34878D82A}">
                    <a16:rowId xmlns:a16="http://schemas.microsoft.com/office/drawing/2014/main" val="568840781"/>
                  </a:ext>
                </a:extLst>
              </a:tr>
            </a:tbl>
          </a:graphicData>
        </a:graphic>
      </p:graphicFrame>
      <p:sp>
        <p:nvSpPr>
          <p:cNvPr id="10" name="Rectangle 9">
            <a:extLst>
              <a:ext uri="{FF2B5EF4-FFF2-40B4-BE49-F238E27FC236}">
                <a16:creationId xmlns:a16="http://schemas.microsoft.com/office/drawing/2014/main" id="{EE3A96EC-FAEE-2F79-348E-ABB1124FEAE1}"/>
              </a:ext>
            </a:extLst>
          </p:cNvPr>
          <p:cNvSpPr/>
          <p:nvPr/>
        </p:nvSpPr>
        <p:spPr>
          <a:xfrm>
            <a:off x="120427" y="3285696"/>
            <a:ext cx="11951145" cy="2880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ilm">
            <a:extLst>
              <a:ext uri="{FF2B5EF4-FFF2-40B4-BE49-F238E27FC236}">
                <a16:creationId xmlns:a16="http://schemas.microsoft.com/office/drawing/2014/main" id="{BF042CCC-412F-8F41-6D10-40094652FEA2}"/>
              </a:ext>
            </a:extLst>
          </p:cNvPr>
          <p:cNvSpPr>
            <a:spLocks noEditPoints="1" noChangeArrowheads="1"/>
          </p:cNvSpPr>
          <p:nvPr/>
        </p:nvSpPr>
        <p:spPr bwMode="auto">
          <a:xfrm>
            <a:off x="10309403" y="637054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8278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7037E-7 L -0.00117 -0.39005 " pathEditMode="relative" rAng="0" ptsTypes="AA">
                                      <p:cBhvr>
                                        <p:cTn id="6" dur="2000" fill="hold"/>
                                        <p:tgtEl>
                                          <p:spTgt spid="10"/>
                                        </p:tgtEl>
                                        <p:attrNameLst>
                                          <p:attrName>ppt_x</p:attrName>
                                          <p:attrName>ppt_y</p:attrName>
                                        </p:attrNameLst>
                                      </p:cBhvr>
                                      <p:rCtr x="-65" y="-19514"/>
                                    </p:animMotion>
                                  </p:childTnLst>
                                </p:cTn>
                              </p:par>
                              <p:par>
                                <p:cTn id="7" presetID="3" presetClass="exit" presetSubtype="10" fill="hold" nodeType="withEffect">
                                  <p:stCondLst>
                                    <p:cond delay="0"/>
                                  </p:stCondLst>
                                  <p:childTnLst>
                                    <p:animEffect transition="out" filter="blinds(horizontal)">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330B-3458-2843-27F3-35EB2771E155}"/>
              </a:ext>
            </a:extLst>
          </p:cNvPr>
          <p:cNvSpPr>
            <a:spLocks noGrp="1"/>
          </p:cNvSpPr>
          <p:nvPr>
            <p:ph type="title"/>
          </p:nvPr>
        </p:nvSpPr>
        <p:spPr>
          <a:xfrm>
            <a:off x="868680" y="-261671"/>
            <a:ext cx="11109960" cy="1325563"/>
          </a:xfrm>
        </p:spPr>
        <p:txBody>
          <a:bodyPr>
            <a:normAutofit/>
          </a:bodyPr>
          <a:lstStyle/>
          <a:p>
            <a:r>
              <a:rPr lang="en-US" sz="4000" b="1" dirty="0"/>
              <a:t>So, are we satisfied with </a:t>
            </a:r>
            <a:r>
              <a:rPr lang="en-US" sz="4000" b="1" u="sng" dirty="0"/>
              <a:t>quantification</a:t>
            </a:r>
            <a:r>
              <a:rPr lang="en-US" sz="4000" b="1" dirty="0"/>
              <a:t> in flow?</a:t>
            </a:r>
          </a:p>
        </p:txBody>
      </p:sp>
      <p:pic>
        <p:nvPicPr>
          <p:cNvPr id="4" name="Picture 3">
            <a:extLst>
              <a:ext uri="{FF2B5EF4-FFF2-40B4-BE49-F238E27FC236}">
                <a16:creationId xmlns:a16="http://schemas.microsoft.com/office/drawing/2014/main" id="{5D959E7E-B241-61E3-4842-95C80A9CD74A}"/>
              </a:ext>
            </a:extLst>
          </p:cNvPr>
          <p:cNvPicPr>
            <a:picLocks noChangeAspect="1"/>
          </p:cNvPicPr>
          <p:nvPr/>
        </p:nvPicPr>
        <p:blipFill>
          <a:blip r:embed="rId2"/>
          <a:stretch>
            <a:fillRect/>
          </a:stretch>
        </p:blipFill>
        <p:spPr>
          <a:xfrm>
            <a:off x="3516630" y="1173102"/>
            <a:ext cx="3207853" cy="1713924"/>
          </a:xfrm>
          <a:prstGeom prst="rect">
            <a:avLst/>
          </a:prstGeom>
        </p:spPr>
      </p:pic>
      <p:pic>
        <p:nvPicPr>
          <p:cNvPr id="6" name="Picture 5">
            <a:extLst>
              <a:ext uri="{FF2B5EF4-FFF2-40B4-BE49-F238E27FC236}">
                <a16:creationId xmlns:a16="http://schemas.microsoft.com/office/drawing/2014/main" id="{B4F7B027-87E8-D1C0-A33B-43D4C5B27B40}"/>
              </a:ext>
            </a:extLst>
          </p:cNvPr>
          <p:cNvPicPr>
            <a:picLocks noChangeAspect="1"/>
          </p:cNvPicPr>
          <p:nvPr/>
        </p:nvPicPr>
        <p:blipFill>
          <a:blip r:embed="rId3"/>
          <a:stretch>
            <a:fillRect/>
          </a:stretch>
        </p:blipFill>
        <p:spPr>
          <a:xfrm>
            <a:off x="302231" y="904215"/>
            <a:ext cx="3214399" cy="2524785"/>
          </a:xfrm>
          <a:prstGeom prst="rect">
            <a:avLst/>
          </a:prstGeom>
        </p:spPr>
      </p:pic>
      <p:pic>
        <p:nvPicPr>
          <p:cNvPr id="10" name="Picture 9">
            <a:extLst>
              <a:ext uri="{FF2B5EF4-FFF2-40B4-BE49-F238E27FC236}">
                <a16:creationId xmlns:a16="http://schemas.microsoft.com/office/drawing/2014/main" id="{2AE17876-F2F0-38E1-6181-DCF8A7020F4E}"/>
              </a:ext>
            </a:extLst>
          </p:cNvPr>
          <p:cNvPicPr>
            <a:picLocks noChangeAspect="1"/>
          </p:cNvPicPr>
          <p:nvPr/>
        </p:nvPicPr>
        <p:blipFill>
          <a:blip r:embed="rId4"/>
          <a:stretch>
            <a:fillRect/>
          </a:stretch>
        </p:blipFill>
        <p:spPr>
          <a:xfrm>
            <a:off x="302231" y="3538210"/>
            <a:ext cx="3161719" cy="2043724"/>
          </a:xfrm>
          <a:prstGeom prst="rect">
            <a:avLst/>
          </a:prstGeom>
        </p:spPr>
      </p:pic>
      <p:sp>
        <p:nvSpPr>
          <p:cNvPr id="11" name="TextBox 10">
            <a:extLst>
              <a:ext uri="{FF2B5EF4-FFF2-40B4-BE49-F238E27FC236}">
                <a16:creationId xmlns:a16="http://schemas.microsoft.com/office/drawing/2014/main" id="{2319B6BE-F499-C084-0D17-1325B6E0C6A3}"/>
              </a:ext>
            </a:extLst>
          </p:cNvPr>
          <p:cNvSpPr txBox="1"/>
          <p:nvPr/>
        </p:nvSpPr>
        <p:spPr>
          <a:xfrm>
            <a:off x="3640464" y="3429000"/>
            <a:ext cx="2618409" cy="646331"/>
          </a:xfrm>
          <a:prstGeom prst="rect">
            <a:avLst/>
          </a:prstGeom>
          <a:noFill/>
        </p:spPr>
        <p:txBody>
          <a:bodyPr wrap="none" rtlCol="0">
            <a:spAutoFit/>
          </a:bodyPr>
          <a:lstStyle/>
          <a:p>
            <a:r>
              <a:rPr lang="en-US" dirty="0"/>
              <a:t>We don’t count the grains</a:t>
            </a:r>
          </a:p>
          <a:p>
            <a:r>
              <a:rPr lang="en-US" dirty="0"/>
              <a:t>of sugar …….</a:t>
            </a:r>
          </a:p>
        </p:txBody>
      </p:sp>
      <p:sp>
        <p:nvSpPr>
          <p:cNvPr id="13" name="TextBox 12">
            <a:extLst>
              <a:ext uri="{FF2B5EF4-FFF2-40B4-BE49-F238E27FC236}">
                <a16:creationId xmlns:a16="http://schemas.microsoft.com/office/drawing/2014/main" id="{4C48C75C-EAB0-1900-106F-4ED22F7C5607}"/>
              </a:ext>
            </a:extLst>
          </p:cNvPr>
          <p:cNvSpPr txBox="1"/>
          <p:nvPr/>
        </p:nvSpPr>
        <p:spPr>
          <a:xfrm>
            <a:off x="3441527" y="4046226"/>
            <a:ext cx="1762021" cy="646331"/>
          </a:xfrm>
          <a:prstGeom prst="rect">
            <a:avLst/>
          </a:prstGeom>
          <a:noFill/>
        </p:spPr>
        <p:txBody>
          <a:bodyPr wrap="none" rtlCol="0">
            <a:spAutoFit/>
          </a:bodyPr>
          <a:lstStyle/>
          <a:p>
            <a:r>
              <a:rPr lang="en-US" dirty="0"/>
              <a:t>“Close enough….</a:t>
            </a:r>
          </a:p>
          <a:p>
            <a:r>
              <a:rPr lang="en-US" dirty="0"/>
              <a:t>is good enough”</a:t>
            </a:r>
          </a:p>
        </p:txBody>
      </p:sp>
      <p:pic>
        <p:nvPicPr>
          <p:cNvPr id="9" name="Picture 8">
            <a:extLst>
              <a:ext uri="{FF2B5EF4-FFF2-40B4-BE49-F238E27FC236}">
                <a16:creationId xmlns:a16="http://schemas.microsoft.com/office/drawing/2014/main" id="{228EDDD1-1A12-9F0F-2C22-A42DF2CC2AD6}"/>
              </a:ext>
            </a:extLst>
          </p:cNvPr>
          <p:cNvPicPr>
            <a:picLocks noChangeAspect="1"/>
          </p:cNvPicPr>
          <p:nvPr/>
        </p:nvPicPr>
        <p:blipFill>
          <a:blip r:embed="rId5"/>
          <a:stretch>
            <a:fillRect/>
          </a:stretch>
        </p:blipFill>
        <p:spPr>
          <a:xfrm>
            <a:off x="3463949" y="4927190"/>
            <a:ext cx="3036603" cy="1048351"/>
          </a:xfrm>
          <a:prstGeom prst="rect">
            <a:avLst/>
          </a:prstGeom>
        </p:spPr>
      </p:pic>
      <p:cxnSp>
        <p:nvCxnSpPr>
          <p:cNvPr id="14" name="Straight Arrow Connector 13">
            <a:extLst>
              <a:ext uri="{FF2B5EF4-FFF2-40B4-BE49-F238E27FC236}">
                <a16:creationId xmlns:a16="http://schemas.microsoft.com/office/drawing/2014/main" id="{D694FF83-69DC-37ED-8D81-1C4874AE36B3}"/>
              </a:ext>
            </a:extLst>
          </p:cNvPr>
          <p:cNvCxnSpPr>
            <a:cxnSpLocks/>
          </p:cNvCxnSpPr>
          <p:nvPr/>
        </p:nvCxnSpPr>
        <p:spPr>
          <a:xfrm flipH="1" flipV="1">
            <a:off x="4594025" y="5717822"/>
            <a:ext cx="875763" cy="837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B250647-6B90-F8F9-C06B-897F63FB657D}"/>
              </a:ext>
            </a:extLst>
          </p:cNvPr>
          <p:cNvSpPr txBox="1"/>
          <p:nvPr/>
        </p:nvSpPr>
        <p:spPr>
          <a:xfrm>
            <a:off x="5469789" y="6418975"/>
            <a:ext cx="2061526" cy="369332"/>
          </a:xfrm>
          <a:prstGeom prst="rect">
            <a:avLst/>
          </a:prstGeom>
          <a:noFill/>
        </p:spPr>
        <p:txBody>
          <a:bodyPr wrap="none" rtlCol="0">
            <a:spAutoFit/>
          </a:bodyPr>
          <a:lstStyle/>
          <a:p>
            <a:r>
              <a:rPr lang="en-US" dirty="0"/>
              <a:t>We have this much</a:t>
            </a:r>
          </a:p>
        </p:txBody>
      </p:sp>
      <p:grpSp>
        <p:nvGrpSpPr>
          <p:cNvPr id="22" name="Group 21">
            <a:extLst>
              <a:ext uri="{FF2B5EF4-FFF2-40B4-BE49-F238E27FC236}">
                <a16:creationId xmlns:a16="http://schemas.microsoft.com/office/drawing/2014/main" id="{4A185F6E-1749-46C3-6B13-EE03AF0D066E}"/>
              </a:ext>
            </a:extLst>
          </p:cNvPr>
          <p:cNvGrpSpPr/>
          <p:nvPr/>
        </p:nvGrpSpPr>
        <p:grpSpPr>
          <a:xfrm>
            <a:off x="6913351" y="1222391"/>
            <a:ext cx="4845161" cy="5332472"/>
            <a:chOff x="6913351" y="1222391"/>
            <a:chExt cx="4845161" cy="5332472"/>
          </a:xfrm>
        </p:grpSpPr>
        <p:grpSp>
          <p:nvGrpSpPr>
            <p:cNvPr id="18" name="Group 17">
              <a:extLst>
                <a:ext uri="{FF2B5EF4-FFF2-40B4-BE49-F238E27FC236}">
                  <a16:creationId xmlns:a16="http://schemas.microsoft.com/office/drawing/2014/main" id="{7F4F7D49-19A0-3E21-C5D5-707AFE5AD190}"/>
                </a:ext>
              </a:extLst>
            </p:cNvPr>
            <p:cNvGrpSpPr/>
            <p:nvPr/>
          </p:nvGrpSpPr>
          <p:grpSpPr>
            <a:xfrm>
              <a:off x="6913351" y="1222391"/>
              <a:ext cx="4845161" cy="4961951"/>
              <a:chOff x="6913351" y="1222391"/>
              <a:chExt cx="4845161" cy="4961951"/>
            </a:xfrm>
          </p:grpSpPr>
          <p:pic>
            <p:nvPicPr>
              <p:cNvPr id="3" name="Picture 2">
                <a:extLst>
                  <a:ext uri="{FF2B5EF4-FFF2-40B4-BE49-F238E27FC236}">
                    <a16:creationId xmlns:a16="http://schemas.microsoft.com/office/drawing/2014/main" id="{CE5CA364-5F1D-EEB6-BFB1-9C1C9A164968}"/>
                  </a:ext>
                </a:extLst>
              </p:cNvPr>
              <p:cNvPicPr>
                <a:picLocks noChangeAspect="1"/>
              </p:cNvPicPr>
              <p:nvPr/>
            </p:nvPicPr>
            <p:blipFill>
              <a:blip r:embed="rId6"/>
              <a:stretch>
                <a:fillRect/>
              </a:stretch>
            </p:blipFill>
            <p:spPr>
              <a:xfrm>
                <a:off x="7016986" y="1222391"/>
                <a:ext cx="4208343" cy="2203025"/>
              </a:xfrm>
              <a:prstGeom prst="rect">
                <a:avLst/>
              </a:prstGeom>
            </p:spPr>
          </p:pic>
          <p:sp>
            <p:nvSpPr>
              <p:cNvPr id="5" name="TextBox 4">
                <a:extLst>
                  <a:ext uri="{FF2B5EF4-FFF2-40B4-BE49-F238E27FC236}">
                    <a16:creationId xmlns:a16="http://schemas.microsoft.com/office/drawing/2014/main" id="{DC594455-7BFE-A991-765B-DAFDE0EA41B1}"/>
                  </a:ext>
                </a:extLst>
              </p:cNvPr>
              <p:cNvSpPr txBox="1"/>
              <p:nvPr/>
            </p:nvSpPr>
            <p:spPr>
              <a:xfrm>
                <a:off x="7016986" y="3971185"/>
                <a:ext cx="4542975" cy="646331"/>
              </a:xfrm>
              <a:prstGeom prst="rect">
                <a:avLst/>
              </a:prstGeom>
              <a:noFill/>
            </p:spPr>
            <p:txBody>
              <a:bodyPr wrap="none" rtlCol="0">
                <a:spAutoFit/>
              </a:bodyPr>
              <a:lstStyle/>
              <a:p>
                <a:r>
                  <a:rPr lang="en-US" dirty="0"/>
                  <a:t>Maybe counting would be a good idea rather</a:t>
                </a:r>
              </a:p>
              <a:p>
                <a:r>
                  <a:rPr lang="en-US" dirty="0"/>
                  <a:t>than estimating….</a:t>
                </a:r>
              </a:p>
            </p:txBody>
          </p:sp>
          <p:pic>
            <p:nvPicPr>
              <p:cNvPr id="7" name="Picture 6">
                <a:extLst>
                  <a:ext uri="{FF2B5EF4-FFF2-40B4-BE49-F238E27FC236}">
                    <a16:creationId xmlns:a16="http://schemas.microsoft.com/office/drawing/2014/main" id="{BCE7FEB2-800D-FCAD-6AF5-155B5116C637}"/>
                  </a:ext>
                </a:extLst>
              </p:cNvPr>
              <p:cNvPicPr>
                <a:picLocks noChangeAspect="1"/>
              </p:cNvPicPr>
              <p:nvPr/>
            </p:nvPicPr>
            <p:blipFill>
              <a:blip r:embed="rId7"/>
              <a:stretch>
                <a:fillRect/>
              </a:stretch>
            </p:blipFill>
            <p:spPr>
              <a:xfrm>
                <a:off x="6913351" y="4858779"/>
                <a:ext cx="4845161" cy="1325563"/>
              </a:xfrm>
              <a:prstGeom prst="rect">
                <a:avLst/>
              </a:prstGeom>
            </p:spPr>
          </p:pic>
        </p:grpSp>
        <p:cxnSp>
          <p:nvCxnSpPr>
            <p:cNvPr id="19" name="Straight Arrow Connector 18">
              <a:extLst>
                <a:ext uri="{FF2B5EF4-FFF2-40B4-BE49-F238E27FC236}">
                  <a16:creationId xmlns:a16="http://schemas.microsoft.com/office/drawing/2014/main" id="{333F0EA2-E85A-04A6-29B3-60971B74CFA4}"/>
                </a:ext>
              </a:extLst>
            </p:cNvPr>
            <p:cNvCxnSpPr>
              <a:cxnSpLocks/>
            </p:cNvCxnSpPr>
            <p:nvPr/>
          </p:nvCxnSpPr>
          <p:spPr>
            <a:xfrm flipV="1">
              <a:off x="7531315" y="5846682"/>
              <a:ext cx="99313" cy="7081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3" name="Film">
            <a:extLst>
              <a:ext uri="{FF2B5EF4-FFF2-40B4-BE49-F238E27FC236}">
                <a16:creationId xmlns:a16="http://schemas.microsoft.com/office/drawing/2014/main" id="{38FAC61D-C970-BB55-EDF6-1831552C81B6}"/>
              </a:ext>
            </a:extLst>
          </p:cNvPr>
          <p:cNvSpPr>
            <a:spLocks noEditPoints="1" noChangeArrowheads="1"/>
          </p:cNvSpPr>
          <p:nvPr/>
        </p:nvSpPr>
        <p:spPr bwMode="auto">
          <a:xfrm>
            <a:off x="10309403" y="637054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4" name="TextBox 23">
            <a:extLst>
              <a:ext uri="{FF2B5EF4-FFF2-40B4-BE49-F238E27FC236}">
                <a16:creationId xmlns:a16="http://schemas.microsoft.com/office/drawing/2014/main" id="{566EC330-7F87-5161-B991-4F38C0D203CD}"/>
              </a:ext>
            </a:extLst>
          </p:cNvPr>
          <p:cNvSpPr txBox="1"/>
          <p:nvPr/>
        </p:nvSpPr>
        <p:spPr>
          <a:xfrm>
            <a:off x="213360" y="186734"/>
            <a:ext cx="11889769" cy="1200329"/>
          </a:xfrm>
          <a:prstGeom prst="rect">
            <a:avLst/>
          </a:prstGeom>
          <a:solidFill>
            <a:srgbClr val="FFFF00"/>
          </a:solidFill>
          <a:ln>
            <a:solidFill>
              <a:schemeClr val="tx1">
                <a:lumMod val="50000"/>
                <a:lumOff val="50000"/>
              </a:schemeClr>
            </a:solidFill>
          </a:ln>
        </p:spPr>
        <p:txBody>
          <a:bodyPr wrap="square" rtlCol="0">
            <a:spAutoFit/>
          </a:bodyPr>
          <a:lstStyle/>
          <a:p>
            <a:r>
              <a:rPr lang="en-US" sz="3600" dirty="0"/>
              <a:t>This is an actual number  - just like your bank account!!!</a:t>
            </a:r>
          </a:p>
          <a:p>
            <a:r>
              <a:rPr lang="en-US" sz="3600" dirty="0"/>
              <a:t>not a spoonful of sugar….</a:t>
            </a:r>
          </a:p>
        </p:txBody>
      </p:sp>
      <p:sp>
        <p:nvSpPr>
          <p:cNvPr id="25" name="TextBox 24">
            <a:extLst>
              <a:ext uri="{FF2B5EF4-FFF2-40B4-BE49-F238E27FC236}">
                <a16:creationId xmlns:a16="http://schemas.microsoft.com/office/drawing/2014/main" id="{4943FDCA-BED7-375F-54FA-198C468CC8E5}"/>
              </a:ext>
            </a:extLst>
          </p:cNvPr>
          <p:cNvSpPr txBox="1"/>
          <p:nvPr/>
        </p:nvSpPr>
        <p:spPr>
          <a:xfrm>
            <a:off x="3524184" y="2744181"/>
            <a:ext cx="3554050" cy="646331"/>
          </a:xfrm>
          <a:prstGeom prst="rect">
            <a:avLst/>
          </a:prstGeom>
          <a:noFill/>
        </p:spPr>
        <p:txBody>
          <a:bodyPr wrap="none" rtlCol="0">
            <a:spAutoFit/>
          </a:bodyPr>
          <a:lstStyle/>
          <a:p>
            <a:r>
              <a:rPr lang="en-US" dirty="0"/>
              <a:t>MES(F) – </a:t>
            </a:r>
          </a:p>
          <a:p>
            <a:r>
              <a:rPr lang="en-US" dirty="0"/>
              <a:t>Molecular Equivalents of Sugar (F)</a:t>
            </a:r>
          </a:p>
        </p:txBody>
      </p:sp>
    </p:spTree>
    <p:extLst>
      <p:ext uri="{BB962C8B-B14F-4D97-AF65-F5344CB8AC3E}">
        <p14:creationId xmlns:p14="http://schemas.microsoft.com/office/powerpoint/2010/main" val="27359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par>
                                <p:cTn id="13" presetID="3" presetClass="exit" presetSubtype="10" fill="hold" nodeType="withEffect">
                                  <p:stCondLst>
                                    <p:cond delay="0"/>
                                  </p:stCondLst>
                                  <p:childTnLst>
                                    <p:animEffect transition="out" filter="blinds(horizontal)">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Graphic 25">
            <a:extLst>
              <a:ext uri="{FF2B5EF4-FFF2-40B4-BE49-F238E27FC236}">
                <a16:creationId xmlns:a16="http://schemas.microsoft.com/office/drawing/2014/main" id="{E2BAF1EB-3AF9-B966-452F-8F18813D3616}"/>
              </a:ext>
            </a:extLst>
          </p:cNvPr>
          <p:cNvSpPr/>
          <p:nvPr/>
        </p:nvSpPr>
        <p:spPr>
          <a:xfrm flipV="1">
            <a:off x="5516205" y="888262"/>
            <a:ext cx="706724" cy="1376841"/>
          </a:xfrm>
          <a:custGeom>
            <a:avLst/>
            <a:gdLst>
              <a:gd name="connsiteX0" fmla="*/ 0 w 706724"/>
              <a:gd name="connsiteY0" fmla="*/ 16311 h 1376841"/>
              <a:gd name="connsiteX1" fmla="*/ 145308 w 706724"/>
              <a:gd name="connsiteY1" fmla="*/ 310187 h 1376841"/>
              <a:gd name="connsiteX2" fmla="*/ 333548 w 706724"/>
              <a:gd name="connsiteY2" fmla="*/ 1351003 h 1376841"/>
              <a:gd name="connsiteX3" fmla="*/ 409502 w 706724"/>
              <a:gd name="connsiteY3" fmla="*/ 628556 h 1376841"/>
              <a:gd name="connsiteX4" fmla="*/ 706725 w 706724"/>
              <a:gd name="connsiteY4" fmla="*/ -15 h 137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4" h="1376841">
                <a:moveTo>
                  <a:pt x="0" y="16311"/>
                </a:moveTo>
                <a:cubicBezTo>
                  <a:pt x="72655" y="114270"/>
                  <a:pt x="116788" y="214491"/>
                  <a:pt x="145308" y="310187"/>
                </a:cubicBezTo>
                <a:cubicBezTo>
                  <a:pt x="210986" y="530563"/>
                  <a:pt x="284011" y="1551000"/>
                  <a:pt x="333548" y="1351003"/>
                </a:cubicBezTo>
                <a:cubicBezTo>
                  <a:pt x="403428" y="1261442"/>
                  <a:pt x="399332" y="739134"/>
                  <a:pt x="409502" y="628556"/>
                </a:cubicBezTo>
                <a:cubicBezTo>
                  <a:pt x="433976" y="362596"/>
                  <a:pt x="476728" y="69879"/>
                  <a:pt x="706725" y="-15"/>
                </a:cubicBezTo>
              </a:path>
            </a:pathLst>
          </a:custGeom>
          <a:solidFill>
            <a:srgbClr val="FF0000"/>
          </a:solidFill>
          <a:ln w="11828" cap="rnd">
            <a:solidFill>
              <a:schemeClr val="bg1"/>
            </a:solidFill>
            <a:prstDash val="solid"/>
            <a:round/>
          </a:ln>
        </p:spPr>
        <p:txBody>
          <a:bodyPr rtlCol="0" anchor="ctr"/>
          <a:lstStyle/>
          <a:p>
            <a:endParaRPr lang="en-US"/>
          </a:p>
        </p:txBody>
      </p:sp>
      <p:sp>
        <p:nvSpPr>
          <p:cNvPr id="37" name="Graphic 26">
            <a:extLst>
              <a:ext uri="{FF2B5EF4-FFF2-40B4-BE49-F238E27FC236}">
                <a16:creationId xmlns:a16="http://schemas.microsoft.com/office/drawing/2014/main" id="{B07E5038-6ACB-BFA8-0E9D-59A0AFD283A3}"/>
              </a:ext>
            </a:extLst>
          </p:cNvPr>
          <p:cNvSpPr/>
          <p:nvPr/>
        </p:nvSpPr>
        <p:spPr>
          <a:xfrm flipV="1">
            <a:off x="7712786" y="371222"/>
            <a:ext cx="706724" cy="1900154"/>
          </a:xfrm>
          <a:custGeom>
            <a:avLst/>
            <a:gdLst>
              <a:gd name="connsiteX0" fmla="*/ 0 w 706724"/>
              <a:gd name="connsiteY0" fmla="*/ 22516 h 1900154"/>
              <a:gd name="connsiteX1" fmla="*/ 145308 w 706724"/>
              <a:gd name="connsiteY1" fmla="*/ 428089 h 1900154"/>
              <a:gd name="connsiteX2" fmla="*/ 333548 w 706724"/>
              <a:gd name="connsiteY2" fmla="*/ 1864501 h 1900154"/>
              <a:gd name="connsiteX3" fmla="*/ 409502 w 706724"/>
              <a:gd name="connsiteY3" fmla="*/ 867465 h 1900154"/>
              <a:gd name="connsiteX4" fmla="*/ 706725 w 706724"/>
              <a:gd name="connsiteY4" fmla="*/ -15 h 190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4" h="1900154">
                <a:moveTo>
                  <a:pt x="0" y="22516"/>
                </a:moveTo>
                <a:cubicBezTo>
                  <a:pt x="72655" y="157707"/>
                  <a:pt x="116788" y="296021"/>
                  <a:pt x="145308" y="428089"/>
                </a:cubicBezTo>
                <a:cubicBezTo>
                  <a:pt x="210986" y="732226"/>
                  <a:pt x="284011" y="2140513"/>
                  <a:pt x="333548" y="1864501"/>
                </a:cubicBezTo>
                <a:cubicBezTo>
                  <a:pt x="403428" y="1740900"/>
                  <a:pt x="399332" y="1020071"/>
                  <a:pt x="409502" y="867465"/>
                </a:cubicBezTo>
                <a:cubicBezTo>
                  <a:pt x="433976" y="500417"/>
                  <a:pt x="476728" y="96445"/>
                  <a:pt x="706725" y="-15"/>
                </a:cubicBezTo>
              </a:path>
            </a:pathLst>
          </a:custGeom>
          <a:solidFill>
            <a:srgbClr val="FF0000"/>
          </a:solidFill>
          <a:ln w="11828" cap="rnd">
            <a:solidFill>
              <a:schemeClr val="bg1"/>
            </a:solidFill>
            <a:prstDash val="solid"/>
            <a:round/>
          </a:ln>
        </p:spPr>
        <p:txBody>
          <a:bodyPr rtlCol="0" anchor="ctr"/>
          <a:lstStyle/>
          <a:p>
            <a:endParaRPr lang="en-US"/>
          </a:p>
        </p:txBody>
      </p:sp>
      <p:sp>
        <p:nvSpPr>
          <p:cNvPr id="35" name="Graphic 24">
            <a:extLst>
              <a:ext uri="{FF2B5EF4-FFF2-40B4-BE49-F238E27FC236}">
                <a16:creationId xmlns:a16="http://schemas.microsoft.com/office/drawing/2014/main" id="{7F3F7C24-66A8-165D-E3FD-26945D3CE602}"/>
              </a:ext>
            </a:extLst>
          </p:cNvPr>
          <p:cNvSpPr/>
          <p:nvPr/>
        </p:nvSpPr>
        <p:spPr>
          <a:xfrm flipV="1">
            <a:off x="3800038" y="1226973"/>
            <a:ext cx="706724" cy="1033863"/>
          </a:xfrm>
          <a:custGeom>
            <a:avLst/>
            <a:gdLst>
              <a:gd name="connsiteX0" fmla="*/ 0 w 706724"/>
              <a:gd name="connsiteY0" fmla="*/ 12244 h 1033863"/>
              <a:gd name="connsiteX1" fmla="*/ 145308 w 706724"/>
              <a:gd name="connsiteY1" fmla="*/ 232914 h 1033863"/>
              <a:gd name="connsiteX2" fmla="*/ 333548 w 706724"/>
              <a:gd name="connsiteY2" fmla="*/ 1014458 h 1033863"/>
              <a:gd name="connsiteX3" fmla="*/ 409502 w 706724"/>
              <a:gd name="connsiteY3" fmla="*/ 471976 h 1033863"/>
              <a:gd name="connsiteX4" fmla="*/ 706725 w 706724"/>
              <a:gd name="connsiteY4" fmla="*/ -15 h 103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4" h="1033863">
                <a:moveTo>
                  <a:pt x="0" y="12244"/>
                </a:moveTo>
                <a:cubicBezTo>
                  <a:pt x="72655" y="85801"/>
                  <a:pt x="116788" y="161057"/>
                  <a:pt x="145308" y="232914"/>
                </a:cubicBezTo>
                <a:cubicBezTo>
                  <a:pt x="210986" y="398393"/>
                  <a:pt x="284011" y="1164635"/>
                  <a:pt x="333548" y="1014458"/>
                </a:cubicBezTo>
                <a:cubicBezTo>
                  <a:pt x="403428" y="947207"/>
                  <a:pt x="399332" y="555009"/>
                  <a:pt x="409502" y="471976"/>
                </a:cubicBezTo>
                <a:cubicBezTo>
                  <a:pt x="433976" y="272268"/>
                  <a:pt x="476728" y="52468"/>
                  <a:pt x="706725" y="-15"/>
                </a:cubicBezTo>
              </a:path>
            </a:pathLst>
          </a:custGeom>
          <a:solidFill>
            <a:srgbClr val="FF0000"/>
          </a:solidFill>
          <a:ln w="11828" cap="rnd">
            <a:solidFill>
              <a:schemeClr val="bg1"/>
            </a:solidFill>
            <a:prstDash val="solid"/>
            <a:round/>
          </a:ln>
        </p:spPr>
        <p:txBody>
          <a:bodyPr rtlCol="0" anchor="ctr"/>
          <a:lstStyle/>
          <a:p>
            <a:endParaRPr lang="en-US"/>
          </a:p>
        </p:txBody>
      </p:sp>
      <p:grpSp>
        <p:nvGrpSpPr>
          <p:cNvPr id="17" name="Group 16">
            <a:extLst>
              <a:ext uri="{FF2B5EF4-FFF2-40B4-BE49-F238E27FC236}">
                <a16:creationId xmlns:a16="http://schemas.microsoft.com/office/drawing/2014/main" id="{E710EFD4-D83F-F247-1683-135EA46C314E}"/>
              </a:ext>
            </a:extLst>
          </p:cNvPr>
          <p:cNvGrpSpPr/>
          <p:nvPr/>
        </p:nvGrpSpPr>
        <p:grpSpPr>
          <a:xfrm>
            <a:off x="640313" y="4359232"/>
            <a:ext cx="9862314" cy="2498130"/>
            <a:chOff x="15566" y="3553016"/>
            <a:chExt cx="10709423" cy="2632211"/>
          </a:xfrm>
        </p:grpSpPr>
        <p:pic>
          <p:nvPicPr>
            <p:cNvPr id="4" name="Picture 3">
              <a:extLst>
                <a:ext uri="{FF2B5EF4-FFF2-40B4-BE49-F238E27FC236}">
                  <a16:creationId xmlns:a16="http://schemas.microsoft.com/office/drawing/2014/main" id="{53B0B3DC-929B-82C0-D4BD-93B031138841}"/>
                </a:ext>
              </a:extLst>
            </p:cNvPr>
            <p:cNvPicPr>
              <a:picLocks noChangeAspect="1"/>
            </p:cNvPicPr>
            <p:nvPr/>
          </p:nvPicPr>
          <p:blipFill>
            <a:blip r:embed="rId2"/>
            <a:stretch>
              <a:fillRect/>
            </a:stretch>
          </p:blipFill>
          <p:spPr>
            <a:xfrm>
              <a:off x="6409811" y="3553016"/>
              <a:ext cx="4315178" cy="2630866"/>
            </a:xfrm>
            <a:prstGeom prst="rect">
              <a:avLst/>
            </a:prstGeom>
          </p:spPr>
        </p:pic>
        <p:pic>
          <p:nvPicPr>
            <p:cNvPr id="5" name="Picture 4">
              <a:extLst>
                <a:ext uri="{FF2B5EF4-FFF2-40B4-BE49-F238E27FC236}">
                  <a16:creationId xmlns:a16="http://schemas.microsoft.com/office/drawing/2014/main" id="{84A09BF9-A88B-3022-0A4F-96F31DDDABBD}"/>
                </a:ext>
              </a:extLst>
            </p:cNvPr>
            <p:cNvPicPr>
              <a:picLocks noChangeAspect="1"/>
            </p:cNvPicPr>
            <p:nvPr/>
          </p:nvPicPr>
          <p:blipFill rotWithShape="1">
            <a:blip r:embed="rId2"/>
            <a:srcRect r="50233"/>
            <a:stretch/>
          </p:blipFill>
          <p:spPr>
            <a:xfrm>
              <a:off x="1234771" y="3554361"/>
              <a:ext cx="2147527" cy="2630866"/>
            </a:xfrm>
            <a:prstGeom prst="rect">
              <a:avLst/>
            </a:prstGeom>
          </p:spPr>
        </p:pic>
        <p:pic>
          <p:nvPicPr>
            <p:cNvPr id="6" name="Picture 5">
              <a:extLst>
                <a:ext uri="{FF2B5EF4-FFF2-40B4-BE49-F238E27FC236}">
                  <a16:creationId xmlns:a16="http://schemas.microsoft.com/office/drawing/2014/main" id="{A5B68C00-820B-4FF5-BCDF-5AD22F5157AC}"/>
                </a:ext>
              </a:extLst>
            </p:cNvPr>
            <p:cNvPicPr>
              <a:picLocks noChangeAspect="1"/>
            </p:cNvPicPr>
            <p:nvPr/>
          </p:nvPicPr>
          <p:blipFill rotWithShape="1">
            <a:blip r:embed="rId2"/>
            <a:srcRect r="71537"/>
            <a:stretch/>
          </p:blipFill>
          <p:spPr>
            <a:xfrm>
              <a:off x="15566" y="3554361"/>
              <a:ext cx="1228211" cy="2630866"/>
            </a:xfrm>
            <a:prstGeom prst="rect">
              <a:avLst/>
            </a:prstGeom>
          </p:spPr>
        </p:pic>
        <p:pic>
          <p:nvPicPr>
            <p:cNvPr id="7" name="Picture 6">
              <a:extLst>
                <a:ext uri="{FF2B5EF4-FFF2-40B4-BE49-F238E27FC236}">
                  <a16:creationId xmlns:a16="http://schemas.microsoft.com/office/drawing/2014/main" id="{622115A1-46B2-6B11-D974-32DD9E9925B2}"/>
                </a:ext>
              </a:extLst>
            </p:cNvPr>
            <p:cNvPicPr>
              <a:picLocks noChangeAspect="1"/>
            </p:cNvPicPr>
            <p:nvPr/>
          </p:nvPicPr>
          <p:blipFill rotWithShape="1">
            <a:blip r:embed="rId2"/>
            <a:srcRect r="29840"/>
            <a:stretch/>
          </p:blipFill>
          <p:spPr>
            <a:xfrm>
              <a:off x="3382298" y="3553016"/>
              <a:ext cx="3027513" cy="2630866"/>
            </a:xfrm>
            <a:prstGeom prst="rect">
              <a:avLst/>
            </a:prstGeom>
          </p:spPr>
        </p:pic>
      </p:grpSp>
      <p:pic>
        <p:nvPicPr>
          <p:cNvPr id="8" name="Picture 7">
            <a:extLst>
              <a:ext uri="{FF2B5EF4-FFF2-40B4-BE49-F238E27FC236}">
                <a16:creationId xmlns:a16="http://schemas.microsoft.com/office/drawing/2014/main" id="{37964357-3BCA-D215-CE5C-E407F6DEE2CA}"/>
              </a:ext>
            </a:extLst>
          </p:cNvPr>
          <p:cNvPicPr>
            <a:picLocks noChangeAspect="1"/>
          </p:cNvPicPr>
          <p:nvPr/>
        </p:nvPicPr>
        <p:blipFill>
          <a:blip r:embed="rId3"/>
          <a:stretch>
            <a:fillRect/>
          </a:stretch>
        </p:blipFill>
        <p:spPr>
          <a:xfrm>
            <a:off x="7867317" y="7175723"/>
            <a:ext cx="3248741" cy="888807"/>
          </a:xfrm>
          <a:prstGeom prst="rect">
            <a:avLst/>
          </a:prstGeom>
        </p:spPr>
      </p:pic>
      <p:grpSp>
        <p:nvGrpSpPr>
          <p:cNvPr id="16" name="Group 15">
            <a:extLst>
              <a:ext uri="{FF2B5EF4-FFF2-40B4-BE49-F238E27FC236}">
                <a16:creationId xmlns:a16="http://schemas.microsoft.com/office/drawing/2014/main" id="{3882E7F8-DD0C-50F3-D0CF-6B0B66F25A79}"/>
              </a:ext>
            </a:extLst>
          </p:cNvPr>
          <p:cNvGrpSpPr/>
          <p:nvPr/>
        </p:nvGrpSpPr>
        <p:grpSpPr>
          <a:xfrm>
            <a:off x="663951" y="2389718"/>
            <a:ext cx="9862314" cy="1868129"/>
            <a:chOff x="15566" y="1435510"/>
            <a:chExt cx="9862314" cy="1868129"/>
          </a:xfrm>
        </p:grpSpPr>
        <p:sp>
          <p:nvSpPr>
            <p:cNvPr id="15" name="Rectangle 14">
              <a:extLst>
                <a:ext uri="{FF2B5EF4-FFF2-40B4-BE49-F238E27FC236}">
                  <a16:creationId xmlns:a16="http://schemas.microsoft.com/office/drawing/2014/main" id="{0F58BBBF-3131-DE75-84BF-AE1E696AF1DF}"/>
                </a:ext>
              </a:extLst>
            </p:cNvPr>
            <p:cNvSpPr/>
            <p:nvPr/>
          </p:nvSpPr>
          <p:spPr>
            <a:xfrm>
              <a:off x="15566" y="1435510"/>
              <a:ext cx="9862314" cy="18681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AB81B06-B6BD-5F78-50AB-1AB32ED247A7}"/>
                </a:ext>
              </a:extLst>
            </p:cNvPr>
            <p:cNvGrpSpPr/>
            <p:nvPr/>
          </p:nvGrpSpPr>
          <p:grpSpPr>
            <a:xfrm>
              <a:off x="15566" y="1435510"/>
              <a:ext cx="9862314" cy="1868129"/>
              <a:chOff x="15566" y="1435510"/>
              <a:chExt cx="9862314" cy="1868129"/>
            </a:xfrm>
          </p:grpSpPr>
          <p:pic>
            <p:nvPicPr>
              <p:cNvPr id="9" name="Picture 8">
                <a:extLst>
                  <a:ext uri="{FF2B5EF4-FFF2-40B4-BE49-F238E27FC236}">
                    <a16:creationId xmlns:a16="http://schemas.microsoft.com/office/drawing/2014/main" id="{77EBC20A-9BF0-AD8A-EAB9-2920F84BE18B}"/>
                  </a:ext>
                </a:extLst>
              </p:cNvPr>
              <p:cNvPicPr>
                <a:picLocks noChangeAspect="1"/>
              </p:cNvPicPr>
              <p:nvPr/>
            </p:nvPicPr>
            <p:blipFill>
              <a:blip r:embed="rId2"/>
              <a:stretch>
                <a:fillRect/>
              </a:stretch>
            </p:blipFill>
            <p:spPr>
              <a:xfrm>
                <a:off x="15566" y="2554827"/>
                <a:ext cx="1228211" cy="748812"/>
              </a:xfrm>
              <a:prstGeom prst="rect">
                <a:avLst/>
              </a:prstGeom>
            </p:spPr>
          </p:pic>
          <p:pic>
            <p:nvPicPr>
              <p:cNvPr id="10" name="Picture 9">
                <a:extLst>
                  <a:ext uri="{FF2B5EF4-FFF2-40B4-BE49-F238E27FC236}">
                    <a16:creationId xmlns:a16="http://schemas.microsoft.com/office/drawing/2014/main" id="{D8A35D66-932D-0F49-3059-C2920D71D72C}"/>
                  </a:ext>
                </a:extLst>
              </p:cNvPr>
              <p:cNvPicPr>
                <a:picLocks noChangeAspect="1"/>
              </p:cNvPicPr>
              <p:nvPr/>
            </p:nvPicPr>
            <p:blipFill>
              <a:blip r:embed="rId2"/>
              <a:stretch>
                <a:fillRect/>
              </a:stretch>
            </p:blipFill>
            <p:spPr>
              <a:xfrm>
                <a:off x="1243776" y="2383482"/>
                <a:ext cx="1509253" cy="920157"/>
              </a:xfrm>
              <a:prstGeom prst="rect">
                <a:avLst/>
              </a:prstGeom>
            </p:spPr>
          </p:pic>
          <p:pic>
            <p:nvPicPr>
              <p:cNvPr id="11" name="Picture 10">
                <a:extLst>
                  <a:ext uri="{FF2B5EF4-FFF2-40B4-BE49-F238E27FC236}">
                    <a16:creationId xmlns:a16="http://schemas.microsoft.com/office/drawing/2014/main" id="{396430CD-2639-9F6E-D22F-5BD33E316571}"/>
                  </a:ext>
                </a:extLst>
              </p:cNvPr>
              <p:cNvPicPr>
                <a:picLocks noChangeAspect="1"/>
              </p:cNvPicPr>
              <p:nvPr/>
            </p:nvPicPr>
            <p:blipFill>
              <a:blip r:embed="rId2"/>
              <a:stretch>
                <a:fillRect/>
              </a:stretch>
            </p:blipFill>
            <p:spPr>
              <a:xfrm>
                <a:off x="2753029" y="2202426"/>
                <a:ext cx="1806224" cy="1101213"/>
              </a:xfrm>
              <a:prstGeom prst="rect">
                <a:avLst/>
              </a:prstGeom>
            </p:spPr>
          </p:pic>
          <p:pic>
            <p:nvPicPr>
              <p:cNvPr id="12" name="Picture 11">
                <a:extLst>
                  <a:ext uri="{FF2B5EF4-FFF2-40B4-BE49-F238E27FC236}">
                    <a16:creationId xmlns:a16="http://schemas.microsoft.com/office/drawing/2014/main" id="{2EC3604B-E40E-177D-C5DB-F8ECC096F197}"/>
                  </a:ext>
                </a:extLst>
              </p:cNvPr>
              <p:cNvPicPr>
                <a:picLocks noChangeAspect="1"/>
              </p:cNvPicPr>
              <p:nvPr/>
            </p:nvPicPr>
            <p:blipFill>
              <a:blip r:embed="rId2"/>
              <a:stretch>
                <a:fillRect/>
              </a:stretch>
            </p:blipFill>
            <p:spPr>
              <a:xfrm>
                <a:off x="4469168" y="1848465"/>
                <a:ext cx="2386795" cy="1455174"/>
              </a:xfrm>
              <a:prstGeom prst="rect">
                <a:avLst/>
              </a:prstGeom>
            </p:spPr>
          </p:pic>
          <p:pic>
            <p:nvPicPr>
              <p:cNvPr id="13" name="Picture 12">
                <a:extLst>
                  <a:ext uri="{FF2B5EF4-FFF2-40B4-BE49-F238E27FC236}">
                    <a16:creationId xmlns:a16="http://schemas.microsoft.com/office/drawing/2014/main" id="{7FBE6039-4061-1A0F-9BCE-F53F3FFADBDF}"/>
                  </a:ext>
                </a:extLst>
              </p:cNvPr>
              <p:cNvPicPr>
                <a:picLocks noChangeAspect="1"/>
              </p:cNvPicPr>
              <p:nvPr/>
            </p:nvPicPr>
            <p:blipFill>
              <a:blip r:embed="rId2"/>
              <a:stretch>
                <a:fillRect/>
              </a:stretch>
            </p:blipFill>
            <p:spPr>
              <a:xfrm>
                <a:off x="6813751" y="1435510"/>
                <a:ext cx="3064129" cy="1868129"/>
              </a:xfrm>
              <a:prstGeom prst="rect">
                <a:avLst/>
              </a:prstGeom>
            </p:spPr>
          </p:pic>
        </p:grpSp>
      </p:grpSp>
      <p:cxnSp>
        <p:nvCxnSpPr>
          <p:cNvPr id="19" name="Straight Connector 18">
            <a:extLst>
              <a:ext uri="{FF2B5EF4-FFF2-40B4-BE49-F238E27FC236}">
                <a16:creationId xmlns:a16="http://schemas.microsoft.com/office/drawing/2014/main" id="{2379B1FE-2E76-82DF-E79C-AE86CE7F560A}"/>
              </a:ext>
            </a:extLst>
          </p:cNvPr>
          <p:cNvCxnSpPr/>
          <p:nvPr/>
        </p:nvCxnSpPr>
        <p:spPr>
          <a:xfrm flipH="1">
            <a:off x="668049" y="304800"/>
            <a:ext cx="15566" cy="20156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5FCDA6-2F38-32BA-C339-8D3B5FD974BB}"/>
              </a:ext>
            </a:extLst>
          </p:cNvPr>
          <p:cNvCxnSpPr>
            <a:cxnSpLocks/>
          </p:cNvCxnSpPr>
          <p:nvPr/>
        </p:nvCxnSpPr>
        <p:spPr>
          <a:xfrm>
            <a:off x="648385" y="2286419"/>
            <a:ext cx="98778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B4C302-88FC-60D1-EC08-FCD37B82301C}"/>
              </a:ext>
            </a:extLst>
          </p:cNvPr>
          <p:cNvSpPr txBox="1"/>
          <p:nvPr/>
        </p:nvSpPr>
        <p:spPr>
          <a:xfrm>
            <a:off x="3316257" y="32646"/>
            <a:ext cx="5692520" cy="523220"/>
          </a:xfrm>
          <a:prstGeom prst="rect">
            <a:avLst/>
          </a:prstGeom>
          <a:noFill/>
        </p:spPr>
        <p:txBody>
          <a:bodyPr wrap="none" rtlCol="0">
            <a:spAutoFit/>
          </a:bodyPr>
          <a:lstStyle/>
          <a:p>
            <a:r>
              <a:rPr lang="en-US" sz="2800" dirty="0"/>
              <a:t>Current Peak Intensity Measurements</a:t>
            </a:r>
          </a:p>
        </p:txBody>
      </p:sp>
      <p:sp>
        <p:nvSpPr>
          <p:cNvPr id="3" name="TextBox 2">
            <a:extLst>
              <a:ext uri="{FF2B5EF4-FFF2-40B4-BE49-F238E27FC236}">
                <a16:creationId xmlns:a16="http://schemas.microsoft.com/office/drawing/2014/main" id="{3104AA89-D695-146B-7B65-4BA36E459C83}"/>
              </a:ext>
            </a:extLst>
          </p:cNvPr>
          <p:cNvSpPr txBox="1"/>
          <p:nvPr/>
        </p:nvSpPr>
        <p:spPr>
          <a:xfrm rot="16200000" flipH="1">
            <a:off x="-6587" y="1275695"/>
            <a:ext cx="812950" cy="369332"/>
          </a:xfrm>
          <a:prstGeom prst="rect">
            <a:avLst/>
          </a:prstGeom>
          <a:noFill/>
        </p:spPr>
        <p:txBody>
          <a:bodyPr wrap="square" rtlCol="0">
            <a:spAutoFit/>
          </a:bodyPr>
          <a:lstStyle/>
          <a:p>
            <a:r>
              <a:rPr lang="en-US" dirty="0"/>
              <a:t>More</a:t>
            </a:r>
          </a:p>
        </p:txBody>
      </p:sp>
      <p:cxnSp>
        <p:nvCxnSpPr>
          <p:cNvPr id="21" name="Straight Arrow Connector 20">
            <a:extLst>
              <a:ext uri="{FF2B5EF4-FFF2-40B4-BE49-F238E27FC236}">
                <a16:creationId xmlns:a16="http://schemas.microsoft.com/office/drawing/2014/main" id="{ECE2B532-05D1-08FF-45F1-8F6660984AAE}"/>
              </a:ext>
            </a:extLst>
          </p:cNvPr>
          <p:cNvCxnSpPr/>
          <p:nvPr/>
        </p:nvCxnSpPr>
        <p:spPr>
          <a:xfrm flipV="1">
            <a:off x="215222" y="270806"/>
            <a:ext cx="0" cy="20156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3FD3DAF-41A6-2148-E7F1-501303266224}"/>
              </a:ext>
            </a:extLst>
          </p:cNvPr>
          <p:cNvGrpSpPr/>
          <p:nvPr/>
        </p:nvGrpSpPr>
        <p:grpSpPr>
          <a:xfrm>
            <a:off x="1990526" y="573436"/>
            <a:ext cx="5464655" cy="1755971"/>
            <a:chOff x="1342141" y="258160"/>
            <a:chExt cx="5464655" cy="2071248"/>
          </a:xfrm>
        </p:grpSpPr>
        <p:cxnSp>
          <p:nvCxnSpPr>
            <p:cNvPr id="22" name="Straight Connector 21">
              <a:extLst>
                <a:ext uri="{FF2B5EF4-FFF2-40B4-BE49-F238E27FC236}">
                  <a16:creationId xmlns:a16="http://schemas.microsoft.com/office/drawing/2014/main" id="{D7DF13CE-CBED-D7E5-552A-A8AB1E931611}"/>
                </a:ext>
              </a:extLst>
            </p:cNvPr>
            <p:cNvCxnSpPr/>
            <p:nvPr/>
          </p:nvCxnSpPr>
          <p:spPr>
            <a:xfrm flipH="1">
              <a:off x="1342141" y="31379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BDAFE3-8971-8E4B-C3F3-122CCD93D924}"/>
                </a:ext>
              </a:extLst>
            </p:cNvPr>
            <p:cNvCxnSpPr/>
            <p:nvPr/>
          </p:nvCxnSpPr>
          <p:spPr>
            <a:xfrm flipH="1">
              <a:off x="2930811" y="25816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A09ACF-7AAB-74FE-20DC-C23E8D6279B7}"/>
                </a:ext>
              </a:extLst>
            </p:cNvPr>
            <p:cNvCxnSpPr/>
            <p:nvPr/>
          </p:nvCxnSpPr>
          <p:spPr>
            <a:xfrm flipH="1">
              <a:off x="4559253" y="25816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4F73E3-6264-BA43-A3AB-FFFC0F8AA7C1}"/>
                </a:ext>
              </a:extLst>
            </p:cNvPr>
            <p:cNvCxnSpPr/>
            <p:nvPr/>
          </p:nvCxnSpPr>
          <p:spPr>
            <a:xfrm flipH="1">
              <a:off x="6791230" y="28807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Freeform 17">
            <a:extLst>
              <a:ext uri="{FF2B5EF4-FFF2-40B4-BE49-F238E27FC236}">
                <a16:creationId xmlns:a16="http://schemas.microsoft.com/office/drawing/2014/main" id="{FD3A01B6-EB54-8995-E47B-F70797A3A2E6}"/>
              </a:ext>
            </a:extLst>
          </p:cNvPr>
          <p:cNvSpPr/>
          <p:nvPr/>
        </p:nvSpPr>
        <p:spPr>
          <a:xfrm>
            <a:off x="964276" y="448889"/>
            <a:ext cx="7115695" cy="1463040"/>
          </a:xfrm>
          <a:custGeom>
            <a:avLst/>
            <a:gdLst>
              <a:gd name="connsiteX0" fmla="*/ 0 w 7115695"/>
              <a:gd name="connsiteY0" fmla="*/ 1463040 h 1463040"/>
              <a:gd name="connsiteX1" fmla="*/ 149629 w 7115695"/>
              <a:gd name="connsiteY1" fmla="*/ 1429789 h 1463040"/>
              <a:gd name="connsiteX2" fmla="*/ 315884 w 7115695"/>
              <a:gd name="connsiteY2" fmla="*/ 1363287 h 1463040"/>
              <a:gd name="connsiteX3" fmla="*/ 382386 w 7115695"/>
              <a:gd name="connsiteY3" fmla="*/ 1346661 h 1463040"/>
              <a:gd name="connsiteX4" fmla="*/ 448888 w 7115695"/>
              <a:gd name="connsiteY4" fmla="*/ 1313411 h 1463040"/>
              <a:gd name="connsiteX5" fmla="*/ 532015 w 7115695"/>
              <a:gd name="connsiteY5" fmla="*/ 1280160 h 1463040"/>
              <a:gd name="connsiteX6" fmla="*/ 631768 w 7115695"/>
              <a:gd name="connsiteY6" fmla="*/ 1246909 h 1463040"/>
              <a:gd name="connsiteX7" fmla="*/ 698269 w 7115695"/>
              <a:gd name="connsiteY7" fmla="*/ 1230283 h 1463040"/>
              <a:gd name="connsiteX8" fmla="*/ 764771 w 7115695"/>
              <a:gd name="connsiteY8" fmla="*/ 1197032 h 1463040"/>
              <a:gd name="connsiteX9" fmla="*/ 881149 w 7115695"/>
              <a:gd name="connsiteY9" fmla="*/ 1180407 h 1463040"/>
              <a:gd name="connsiteX10" fmla="*/ 997528 w 7115695"/>
              <a:gd name="connsiteY10" fmla="*/ 1147156 h 1463040"/>
              <a:gd name="connsiteX11" fmla="*/ 1064029 w 7115695"/>
              <a:gd name="connsiteY11" fmla="*/ 1130531 h 1463040"/>
              <a:gd name="connsiteX12" fmla="*/ 1113906 w 7115695"/>
              <a:gd name="connsiteY12" fmla="*/ 1113905 h 1463040"/>
              <a:gd name="connsiteX13" fmla="*/ 1180408 w 7115695"/>
              <a:gd name="connsiteY13" fmla="*/ 1080654 h 1463040"/>
              <a:gd name="connsiteX14" fmla="*/ 1280160 w 7115695"/>
              <a:gd name="connsiteY14" fmla="*/ 1064029 h 1463040"/>
              <a:gd name="connsiteX15" fmla="*/ 1396539 w 7115695"/>
              <a:gd name="connsiteY15" fmla="*/ 1030778 h 1463040"/>
              <a:gd name="connsiteX16" fmla="*/ 1529542 w 7115695"/>
              <a:gd name="connsiteY16" fmla="*/ 1014152 h 1463040"/>
              <a:gd name="connsiteX17" fmla="*/ 1612669 w 7115695"/>
              <a:gd name="connsiteY17" fmla="*/ 997527 h 1463040"/>
              <a:gd name="connsiteX18" fmla="*/ 1778924 w 7115695"/>
              <a:gd name="connsiteY18" fmla="*/ 980901 h 1463040"/>
              <a:gd name="connsiteX19" fmla="*/ 1928553 w 7115695"/>
              <a:gd name="connsiteY19" fmla="*/ 947651 h 1463040"/>
              <a:gd name="connsiteX20" fmla="*/ 1978429 w 7115695"/>
              <a:gd name="connsiteY20" fmla="*/ 931025 h 1463040"/>
              <a:gd name="connsiteX21" fmla="*/ 2144684 w 7115695"/>
              <a:gd name="connsiteY21" fmla="*/ 897774 h 1463040"/>
              <a:gd name="connsiteX22" fmla="*/ 2194560 w 7115695"/>
              <a:gd name="connsiteY22" fmla="*/ 881149 h 1463040"/>
              <a:gd name="connsiteX23" fmla="*/ 2261062 w 7115695"/>
              <a:gd name="connsiteY23" fmla="*/ 864523 h 1463040"/>
              <a:gd name="connsiteX24" fmla="*/ 2493819 w 7115695"/>
              <a:gd name="connsiteY24" fmla="*/ 814647 h 1463040"/>
              <a:gd name="connsiteX25" fmla="*/ 2593571 w 7115695"/>
              <a:gd name="connsiteY25" fmla="*/ 781396 h 1463040"/>
              <a:gd name="connsiteX26" fmla="*/ 2793077 w 7115695"/>
              <a:gd name="connsiteY26" fmla="*/ 748145 h 1463040"/>
              <a:gd name="connsiteX27" fmla="*/ 2992582 w 7115695"/>
              <a:gd name="connsiteY27" fmla="*/ 698269 h 1463040"/>
              <a:gd name="connsiteX28" fmla="*/ 3108960 w 7115695"/>
              <a:gd name="connsiteY28" fmla="*/ 665018 h 1463040"/>
              <a:gd name="connsiteX29" fmla="*/ 3208713 w 7115695"/>
              <a:gd name="connsiteY29" fmla="*/ 648392 h 1463040"/>
              <a:gd name="connsiteX30" fmla="*/ 3374968 w 7115695"/>
              <a:gd name="connsiteY30" fmla="*/ 581891 h 1463040"/>
              <a:gd name="connsiteX31" fmla="*/ 3507971 w 7115695"/>
              <a:gd name="connsiteY31" fmla="*/ 548640 h 1463040"/>
              <a:gd name="connsiteX32" fmla="*/ 3940233 w 7115695"/>
              <a:gd name="connsiteY32" fmla="*/ 515389 h 1463040"/>
              <a:gd name="connsiteX33" fmla="*/ 4089862 w 7115695"/>
              <a:gd name="connsiteY33" fmla="*/ 498763 h 1463040"/>
              <a:gd name="connsiteX34" fmla="*/ 4505499 w 7115695"/>
              <a:gd name="connsiteY34" fmla="*/ 399011 h 1463040"/>
              <a:gd name="connsiteX35" fmla="*/ 4655128 w 7115695"/>
              <a:gd name="connsiteY35" fmla="*/ 365760 h 1463040"/>
              <a:gd name="connsiteX36" fmla="*/ 4788131 w 7115695"/>
              <a:gd name="connsiteY36" fmla="*/ 332509 h 1463040"/>
              <a:gd name="connsiteX37" fmla="*/ 4971011 w 7115695"/>
              <a:gd name="connsiteY37" fmla="*/ 299258 h 1463040"/>
              <a:gd name="connsiteX38" fmla="*/ 5104015 w 7115695"/>
              <a:gd name="connsiteY38" fmla="*/ 266007 h 1463040"/>
              <a:gd name="connsiteX39" fmla="*/ 5153891 w 7115695"/>
              <a:gd name="connsiteY39" fmla="*/ 249381 h 1463040"/>
              <a:gd name="connsiteX40" fmla="*/ 5253644 w 7115695"/>
              <a:gd name="connsiteY40" fmla="*/ 232756 h 1463040"/>
              <a:gd name="connsiteX41" fmla="*/ 5419899 w 7115695"/>
              <a:gd name="connsiteY41" fmla="*/ 199505 h 1463040"/>
              <a:gd name="connsiteX42" fmla="*/ 5552902 w 7115695"/>
              <a:gd name="connsiteY42" fmla="*/ 182880 h 1463040"/>
              <a:gd name="connsiteX43" fmla="*/ 5702531 w 7115695"/>
              <a:gd name="connsiteY43" fmla="*/ 166254 h 1463040"/>
              <a:gd name="connsiteX44" fmla="*/ 5802284 w 7115695"/>
              <a:gd name="connsiteY44" fmla="*/ 149629 h 1463040"/>
              <a:gd name="connsiteX45" fmla="*/ 6201295 w 7115695"/>
              <a:gd name="connsiteY45" fmla="*/ 116378 h 1463040"/>
              <a:gd name="connsiteX46" fmla="*/ 6317673 w 7115695"/>
              <a:gd name="connsiteY46" fmla="*/ 99752 h 1463040"/>
              <a:gd name="connsiteX47" fmla="*/ 6450677 w 7115695"/>
              <a:gd name="connsiteY47" fmla="*/ 66501 h 1463040"/>
              <a:gd name="connsiteX48" fmla="*/ 6749935 w 7115695"/>
              <a:gd name="connsiteY48" fmla="*/ 33251 h 1463040"/>
              <a:gd name="connsiteX49" fmla="*/ 6899564 w 7115695"/>
              <a:gd name="connsiteY49" fmla="*/ 16625 h 1463040"/>
              <a:gd name="connsiteX50" fmla="*/ 7115695 w 7115695"/>
              <a:gd name="connsiteY50"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115695" h="1463040">
                <a:moveTo>
                  <a:pt x="0" y="1463040"/>
                </a:moveTo>
                <a:cubicBezTo>
                  <a:pt x="49876" y="1451956"/>
                  <a:pt x="100908" y="1445175"/>
                  <a:pt x="149629" y="1429789"/>
                </a:cubicBezTo>
                <a:cubicBezTo>
                  <a:pt x="206546" y="1411815"/>
                  <a:pt x="257979" y="1377764"/>
                  <a:pt x="315884" y="1363287"/>
                </a:cubicBezTo>
                <a:cubicBezTo>
                  <a:pt x="338051" y="1357745"/>
                  <a:pt x="360991" y="1354684"/>
                  <a:pt x="382386" y="1346661"/>
                </a:cubicBezTo>
                <a:cubicBezTo>
                  <a:pt x="405592" y="1337959"/>
                  <a:pt x="426240" y="1323477"/>
                  <a:pt x="448888" y="1313411"/>
                </a:cubicBezTo>
                <a:cubicBezTo>
                  <a:pt x="476159" y="1301291"/>
                  <a:pt x="503968" y="1290359"/>
                  <a:pt x="532015" y="1280160"/>
                </a:cubicBezTo>
                <a:cubicBezTo>
                  <a:pt x="564954" y="1268182"/>
                  <a:pt x="598197" y="1256981"/>
                  <a:pt x="631768" y="1246909"/>
                </a:cubicBezTo>
                <a:cubicBezTo>
                  <a:pt x="653654" y="1240343"/>
                  <a:pt x="676875" y="1238306"/>
                  <a:pt x="698269" y="1230283"/>
                </a:cubicBezTo>
                <a:cubicBezTo>
                  <a:pt x="721475" y="1221581"/>
                  <a:pt x="740860" y="1203553"/>
                  <a:pt x="764771" y="1197032"/>
                </a:cubicBezTo>
                <a:cubicBezTo>
                  <a:pt x="802577" y="1186721"/>
                  <a:pt x="842595" y="1187417"/>
                  <a:pt x="881149" y="1180407"/>
                </a:cubicBezTo>
                <a:cubicBezTo>
                  <a:pt x="952602" y="1167416"/>
                  <a:pt x="935217" y="1164959"/>
                  <a:pt x="997528" y="1147156"/>
                </a:cubicBezTo>
                <a:cubicBezTo>
                  <a:pt x="1019498" y="1140879"/>
                  <a:pt x="1042059" y="1136808"/>
                  <a:pt x="1064029" y="1130531"/>
                </a:cubicBezTo>
                <a:cubicBezTo>
                  <a:pt x="1080880" y="1125716"/>
                  <a:pt x="1097798" y="1120808"/>
                  <a:pt x="1113906" y="1113905"/>
                </a:cubicBezTo>
                <a:cubicBezTo>
                  <a:pt x="1136686" y="1104142"/>
                  <a:pt x="1156669" y="1087776"/>
                  <a:pt x="1180408" y="1080654"/>
                </a:cubicBezTo>
                <a:cubicBezTo>
                  <a:pt x="1212696" y="1070968"/>
                  <a:pt x="1246909" y="1069571"/>
                  <a:pt x="1280160" y="1064029"/>
                </a:cubicBezTo>
                <a:cubicBezTo>
                  <a:pt x="1319696" y="1050850"/>
                  <a:pt x="1354781" y="1037738"/>
                  <a:pt x="1396539" y="1030778"/>
                </a:cubicBezTo>
                <a:cubicBezTo>
                  <a:pt x="1440610" y="1023433"/>
                  <a:pt x="1485382" y="1020946"/>
                  <a:pt x="1529542" y="1014152"/>
                </a:cubicBezTo>
                <a:cubicBezTo>
                  <a:pt x="1557471" y="1009855"/>
                  <a:pt x="1584659" y="1001262"/>
                  <a:pt x="1612669" y="997527"/>
                </a:cubicBezTo>
                <a:cubicBezTo>
                  <a:pt x="1667875" y="990166"/>
                  <a:pt x="1723718" y="988262"/>
                  <a:pt x="1778924" y="980901"/>
                </a:cubicBezTo>
                <a:cubicBezTo>
                  <a:pt x="1811062" y="976616"/>
                  <a:pt x="1893985" y="957528"/>
                  <a:pt x="1928553" y="947651"/>
                </a:cubicBezTo>
                <a:cubicBezTo>
                  <a:pt x="1945403" y="942837"/>
                  <a:pt x="1961579" y="935839"/>
                  <a:pt x="1978429" y="931025"/>
                </a:cubicBezTo>
                <a:cubicBezTo>
                  <a:pt x="2094344" y="897906"/>
                  <a:pt x="1997741" y="930428"/>
                  <a:pt x="2144684" y="897774"/>
                </a:cubicBezTo>
                <a:cubicBezTo>
                  <a:pt x="2161791" y="893972"/>
                  <a:pt x="2177710" y="885963"/>
                  <a:pt x="2194560" y="881149"/>
                </a:cubicBezTo>
                <a:cubicBezTo>
                  <a:pt x="2216530" y="874872"/>
                  <a:pt x="2238720" y="869311"/>
                  <a:pt x="2261062" y="864523"/>
                </a:cubicBezTo>
                <a:cubicBezTo>
                  <a:pt x="2306086" y="854875"/>
                  <a:pt x="2430561" y="833624"/>
                  <a:pt x="2493819" y="814647"/>
                </a:cubicBezTo>
                <a:cubicBezTo>
                  <a:pt x="2527390" y="804576"/>
                  <a:pt x="2559356" y="788999"/>
                  <a:pt x="2593571" y="781396"/>
                </a:cubicBezTo>
                <a:cubicBezTo>
                  <a:pt x="2659385" y="766771"/>
                  <a:pt x="2729117" y="769465"/>
                  <a:pt x="2793077" y="748145"/>
                </a:cubicBezTo>
                <a:cubicBezTo>
                  <a:pt x="3012099" y="675137"/>
                  <a:pt x="2774303" y="748641"/>
                  <a:pt x="2992582" y="698269"/>
                </a:cubicBezTo>
                <a:cubicBezTo>
                  <a:pt x="3031894" y="689197"/>
                  <a:pt x="3069648" y="674090"/>
                  <a:pt x="3108960" y="665018"/>
                </a:cubicBezTo>
                <a:cubicBezTo>
                  <a:pt x="3141806" y="657438"/>
                  <a:pt x="3176010" y="656568"/>
                  <a:pt x="3208713" y="648392"/>
                </a:cubicBezTo>
                <a:cubicBezTo>
                  <a:pt x="3485476" y="579201"/>
                  <a:pt x="3168578" y="650687"/>
                  <a:pt x="3374968" y="581891"/>
                </a:cubicBezTo>
                <a:cubicBezTo>
                  <a:pt x="3418322" y="567440"/>
                  <a:pt x="3462625" y="554308"/>
                  <a:pt x="3507971" y="548640"/>
                </a:cubicBezTo>
                <a:cubicBezTo>
                  <a:pt x="3740110" y="519622"/>
                  <a:pt x="3596364" y="534492"/>
                  <a:pt x="3940233" y="515389"/>
                </a:cubicBezTo>
                <a:cubicBezTo>
                  <a:pt x="3990109" y="509847"/>
                  <a:pt x="4040421" y="507361"/>
                  <a:pt x="4089862" y="498763"/>
                </a:cubicBezTo>
                <a:cubicBezTo>
                  <a:pt x="4325431" y="457794"/>
                  <a:pt x="4293029" y="452128"/>
                  <a:pt x="4505499" y="399011"/>
                </a:cubicBezTo>
                <a:cubicBezTo>
                  <a:pt x="4555067" y="386619"/>
                  <a:pt x="4605393" y="377462"/>
                  <a:pt x="4655128" y="365760"/>
                </a:cubicBezTo>
                <a:cubicBezTo>
                  <a:pt x="4699612" y="355293"/>
                  <a:pt x="4743447" y="342084"/>
                  <a:pt x="4788131" y="332509"/>
                </a:cubicBezTo>
                <a:cubicBezTo>
                  <a:pt x="5025731" y="281594"/>
                  <a:pt x="4762642" y="347343"/>
                  <a:pt x="4971011" y="299258"/>
                </a:cubicBezTo>
                <a:cubicBezTo>
                  <a:pt x="5015540" y="288982"/>
                  <a:pt x="5060661" y="280459"/>
                  <a:pt x="5104015" y="266007"/>
                </a:cubicBezTo>
                <a:cubicBezTo>
                  <a:pt x="5120640" y="260465"/>
                  <a:pt x="5136784" y="253183"/>
                  <a:pt x="5153891" y="249381"/>
                </a:cubicBezTo>
                <a:cubicBezTo>
                  <a:pt x="5186798" y="242068"/>
                  <a:pt x="5220512" y="238968"/>
                  <a:pt x="5253644" y="232756"/>
                </a:cubicBezTo>
                <a:cubicBezTo>
                  <a:pt x="5309192" y="222341"/>
                  <a:pt x="5363820" y="206515"/>
                  <a:pt x="5419899" y="199505"/>
                </a:cubicBezTo>
                <a:lnTo>
                  <a:pt x="5552902" y="182880"/>
                </a:lnTo>
                <a:cubicBezTo>
                  <a:pt x="5602742" y="177016"/>
                  <a:pt x="5652788" y="172886"/>
                  <a:pt x="5702531" y="166254"/>
                </a:cubicBezTo>
                <a:cubicBezTo>
                  <a:pt x="5735945" y="161799"/>
                  <a:pt x="5768835" y="153810"/>
                  <a:pt x="5802284" y="149629"/>
                </a:cubicBezTo>
                <a:cubicBezTo>
                  <a:pt x="5932249" y="133383"/>
                  <a:pt x="6071760" y="125630"/>
                  <a:pt x="6201295" y="116378"/>
                </a:cubicBezTo>
                <a:cubicBezTo>
                  <a:pt x="6240088" y="110836"/>
                  <a:pt x="6279247" y="107437"/>
                  <a:pt x="6317673" y="99752"/>
                </a:cubicBezTo>
                <a:cubicBezTo>
                  <a:pt x="6362485" y="90790"/>
                  <a:pt x="6405166" y="70638"/>
                  <a:pt x="6450677" y="66501"/>
                </a:cubicBezTo>
                <a:cubicBezTo>
                  <a:pt x="6817340" y="33169"/>
                  <a:pt x="6480290" y="66957"/>
                  <a:pt x="6749935" y="33251"/>
                </a:cubicBezTo>
                <a:cubicBezTo>
                  <a:pt x="6799731" y="27027"/>
                  <a:pt x="6849587" y="21168"/>
                  <a:pt x="6899564" y="16625"/>
                </a:cubicBezTo>
                <a:cubicBezTo>
                  <a:pt x="6971524" y="10083"/>
                  <a:pt x="7115695" y="0"/>
                  <a:pt x="7115695" y="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2" name="Film">
            <a:extLst>
              <a:ext uri="{FF2B5EF4-FFF2-40B4-BE49-F238E27FC236}">
                <a16:creationId xmlns:a16="http://schemas.microsoft.com/office/drawing/2014/main" id="{7849FEB4-0EA6-112F-C5ED-D2F97924EF00}"/>
              </a:ext>
            </a:extLst>
          </p:cNvPr>
          <p:cNvSpPr>
            <a:spLocks noEditPoints="1" noChangeArrowheads="1"/>
          </p:cNvSpPr>
          <p:nvPr/>
        </p:nvSpPr>
        <p:spPr bwMode="auto">
          <a:xfrm>
            <a:off x="11855568" y="5772026"/>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33" name="Graphic 22">
            <a:extLst>
              <a:ext uri="{FF2B5EF4-FFF2-40B4-BE49-F238E27FC236}">
                <a16:creationId xmlns:a16="http://schemas.microsoft.com/office/drawing/2014/main" id="{7C240103-DE82-2B84-3AFF-A711B46DA81D}"/>
              </a:ext>
            </a:extLst>
          </p:cNvPr>
          <p:cNvSpPr/>
          <p:nvPr/>
        </p:nvSpPr>
        <p:spPr>
          <a:xfrm flipV="1">
            <a:off x="810091" y="1691027"/>
            <a:ext cx="706724" cy="563859"/>
          </a:xfrm>
          <a:custGeom>
            <a:avLst/>
            <a:gdLst>
              <a:gd name="connsiteX0" fmla="*/ 0 w 706724"/>
              <a:gd name="connsiteY0" fmla="*/ 6671 h 563859"/>
              <a:gd name="connsiteX1" fmla="*/ 145308 w 706724"/>
              <a:gd name="connsiteY1" fmla="*/ 127023 h 563859"/>
              <a:gd name="connsiteX2" fmla="*/ 333548 w 706724"/>
              <a:gd name="connsiteY2" fmla="*/ 553269 h 563859"/>
              <a:gd name="connsiteX3" fmla="*/ 409502 w 706724"/>
              <a:gd name="connsiteY3" fmla="*/ 257405 h 563859"/>
              <a:gd name="connsiteX4" fmla="*/ 706725 w 706724"/>
              <a:gd name="connsiteY4" fmla="*/ -15 h 563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4" h="563859">
                <a:moveTo>
                  <a:pt x="0" y="6671"/>
                </a:moveTo>
                <a:cubicBezTo>
                  <a:pt x="72655" y="46788"/>
                  <a:pt x="116788" y="87832"/>
                  <a:pt x="145308" y="127023"/>
                </a:cubicBezTo>
                <a:cubicBezTo>
                  <a:pt x="210986" y="217273"/>
                  <a:pt x="284011" y="635174"/>
                  <a:pt x="333548" y="553269"/>
                </a:cubicBezTo>
                <a:cubicBezTo>
                  <a:pt x="403428" y="516591"/>
                  <a:pt x="399332" y="302690"/>
                  <a:pt x="409502" y="257405"/>
                </a:cubicBezTo>
                <a:cubicBezTo>
                  <a:pt x="433976" y="148486"/>
                  <a:pt x="476728" y="28609"/>
                  <a:pt x="706725" y="-15"/>
                </a:cubicBezTo>
              </a:path>
            </a:pathLst>
          </a:custGeom>
          <a:solidFill>
            <a:srgbClr val="FF0000"/>
          </a:solidFill>
          <a:ln w="11828" cap="rnd">
            <a:solidFill>
              <a:schemeClr val="bg1"/>
            </a:solidFill>
            <a:prstDash val="solid"/>
            <a:round/>
          </a:ln>
        </p:spPr>
        <p:txBody>
          <a:bodyPr rtlCol="0" anchor="ctr"/>
          <a:lstStyle/>
          <a:p>
            <a:endParaRPr lang="en-US"/>
          </a:p>
        </p:txBody>
      </p:sp>
      <p:sp>
        <p:nvSpPr>
          <p:cNvPr id="34" name="Graphic 23">
            <a:extLst>
              <a:ext uri="{FF2B5EF4-FFF2-40B4-BE49-F238E27FC236}">
                <a16:creationId xmlns:a16="http://schemas.microsoft.com/office/drawing/2014/main" id="{BEECA1F9-7D99-9DBF-4A65-6AC17B4EE3BF}"/>
              </a:ext>
            </a:extLst>
          </p:cNvPr>
          <p:cNvSpPr/>
          <p:nvPr/>
        </p:nvSpPr>
        <p:spPr>
          <a:xfrm flipV="1">
            <a:off x="2195518" y="1490674"/>
            <a:ext cx="706724" cy="768601"/>
          </a:xfrm>
          <a:custGeom>
            <a:avLst/>
            <a:gdLst>
              <a:gd name="connsiteX0" fmla="*/ 0 w 706724"/>
              <a:gd name="connsiteY0" fmla="*/ 9099 h 768601"/>
              <a:gd name="connsiteX1" fmla="*/ 145308 w 706724"/>
              <a:gd name="connsiteY1" fmla="*/ 173151 h 768601"/>
              <a:gd name="connsiteX2" fmla="*/ 333548 w 706724"/>
              <a:gd name="connsiteY2" fmla="*/ 754171 h 768601"/>
              <a:gd name="connsiteX3" fmla="*/ 409502 w 706724"/>
              <a:gd name="connsiteY3" fmla="*/ 350876 h 768601"/>
              <a:gd name="connsiteX4" fmla="*/ 706725 w 706724"/>
              <a:gd name="connsiteY4" fmla="*/ -15 h 76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4" h="768601">
                <a:moveTo>
                  <a:pt x="0" y="9099"/>
                </a:moveTo>
                <a:cubicBezTo>
                  <a:pt x="72655" y="63783"/>
                  <a:pt x="116788" y="119730"/>
                  <a:pt x="145308" y="173151"/>
                </a:cubicBezTo>
                <a:cubicBezTo>
                  <a:pt x="210986" y="296172"/>
                  <a:pt x="284011" y="865817"/>
                  <a:pt x="333548" y="754171"/>
                </a:cubicBezTo>
                <a:cubicBezTo>
                  <a:pt x="403428" y="704175"/>
                  <a:pt x="399332" y="412604"/>
                  <a:pt x="409502" y="350876"/>
                </a:cubicBezTo>
                <a:cubicBezTo>
                  <a:pt x="433976" y="202407"/>
                  <a:pt x="476728" y="39003"/>
                  <a:pt x="706725" y="-15"/>
                </a:cubicBezTo>
              </a:path>
            </a:pathLst>
          </a:custGeom>
          <a:solidFill>
            <a:srgbClr val="FF0000"/>
          </a:solidFill>
          <a:ln w="11828" cap="rnd">
            <a:solidFill>
              <a:schemeClr val="bg1"/>
            </a:solidFill>
            <a:prstDash val="solid"/>
            <a:round/>
          </a:ln>
        </p:spPr>
        <p:txBody>
          <a:bodyPr rtlCol="0" anchor="ctr"/>
          <a:lstStyle/>
          <a:p>
            <a:endParaRPr lang="en-US"/>
          </a:p>
        </p:txBody>
      </p:sp>
    </p:spTree>
    <p:extLst>
      <p:ext uri="{BB962C8B-B14F-4D97-AF65-F5344CB8AC3E}">
        <p14:creationId xmlns:p14="http://schemas.microsoft.com/office/powerpoint/2010/main" val="32470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3" presetClass="exit" presetSubtype="10" fill="hold" nodeType="withEffect">
                                  <p:stCondLst>
                                    <p:cond delay="0"/>
                                  </p:stCondLst>
                                  <p:childTnLst>
                                    <p:animEffect transition="out" filter="blinds(horizontal)">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raphic 23">
            <a:extLst>
              <a:ext uri="{FF2B5EF4-FFF2-40B4-BE49-F238E27FC236}">
                <a16:creationId xmlns:a16="http://schemas.microsoft.com/office/drawing/2014/main" id="{BEECA1F9-7D99-9DBF-4A65-6AC17B4EE3BF}"/>
              </a:ext>
            </a:extLst>
          </p:cNvPr>
          <p:cNvSpPr/>
          <p:nvPr/>
        </p:nvSpPr>
        <p:spPr>
          <a:xfrm flipV="1">
            <a:off x="2063800" y="346768"/>
            <a:ext cx="503421" cy="1713331"/>
          </a:xfrm>
          <a:custGeom>
            <a:avLst/>
            <a:gdLst>
              <a:gd name="connsiteX0" fmla="*/ 0 w 503421"/>
              <a:gd name="connsiteY0" fmla="*/ 20301 h 1713331"/>
              <a:gd name="connsiteX1" fmla="*/ 103507 w 503421"/>
              <a:gd name="connsiteY1" fmla="*/ 385998 h 1713331"/>
              <a:gd name="connsiteX2" fmla="*/ 237596 w 503421"/>
              <a:gd name="connsiteY2" fmla="*/ 1681182 h 1713331"/>
              <a:gd name="connsiteX3" fmla="*/ 291700 w 503421"/>
              <a:gd name="connsiteY3" fmla="*/ 782174 h 1713331"/>
              <a:gd name="connsiteX4" fmla="*/ 503421 w 503421"/>
              <a:gd name="connsiteY4" fmla="*/ -15 h 171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21" h="1713331">
                <a:moveTo>
                  <a:pt x="0" y="20301"/>
                </a:moveTo>
                <a:cubicBezTo>
                  <a:pt x="51754" y="142200"/>
                  <a:pt x="83191" y="266915"/>
                  <a:pt x="103507" y="385998"/>
                </a:cubicBezTo>
                <a:cubicBezTo>
                  <a:pt x="150292" y="660232"/>
                  <a:pt x="202310" y="1930056"/>
                  <a:pt x="237596" y="1681182"/>
                </a:cubicBezTo>
                <a:cubicBezTo>
                  <a:pt x="287374" y="1569733"/>
                  <a:pt x="284456" y="919777"/>
                  <a:pt x="291700" y="782174"/>
                </a:cubicBezTo>
                <a:cubicBezTo>
                  <a:pt x="309134" y="451215"/>
                  <a:pt x="339588" y="86961"/>
                  <a:pt x="503421" y="-15"/>
                </a:cubicBezTo>
              </a:path>
            </a:pathLst>
          </a:custGeom>
          <a:solidFill>
            <a:srgbClr val="FF0000"/>
          </a:solidFill>
          <a:ln w="8467" cap="rnd">
            <a:solidFill>
              <a:srgbClr val="0003FF"/>
            </a:solidFill>
            <a:prstDash val="solid"/>
            <a:round/>
          </a:ln>
        </p:spPr>
        <p:txBody>
          <a:bodyPr rtlCol="0" anchor="ctr"/>
          <a:lstStyle/>
          <a:p>
            <a:endParaRPr lang="en-US"/>
          </a:p>
        </p:txBody>
      </p:sp>
      <p:sp>
        <p:nvSpPr>
          <p:cNvPr id="35" name="Graphic 24">
            <a:extLst>
              <a:ext uri="{FF2B5EF4-FFF2-40B4-BE49-F238E27FC236}">
                <a16:creationId xmlns:a16="http://schemas.microsoft.com/office/drawing/2014/main" id="{7F3F7C24-66A8-165D-E3FD-26945D3CE602}"/>
              </a:ext>
            </a:extLst>
          </p:cNvPr>
          <p:cNvSpPr/>
          <p:nvPr/>
        </p:nvSpPr>
        <p:spPr>
          <a:xfrm flipV="1">
            <a:off x="3892383" y="346872"/>
            <a:ext cx="559694" cy="1718358"/>
          </a:xfrm>
          <a:custGeom>
            <a:avLst/>
            <a:gdLst>
              <a:gd name="connsiteX0" fmla="*/ 0 w 559694"/>
              <a:gd name="connsiteY0" fmla="*/ 20360 h 1718358"/>
              <a:gd name="connsiteX1" fmla="*/ 115078 w 559694"/>
              <a:gd name="connsiteY1" fmla="*/ 387131 h 1718358"/>
              <a:gd name="connsiteX2" fmla="*/ 264155 w 559694"/>
              <a:gd name="connsiteY2" fmla="*/ 1686115 h 1718358"/>
              <a:gd name="connsiteX3" fmla="*/ 324307 w 559694"/>
              <a:gd name="connsiteY3" fmla="*/ 784470 h 1718358"/>
              <a:gd name="connsiteX4" fmla="*/ 559694 w 559694"/>
              <a:gd name="connsiteY4" fmla="*/ -15 h 1718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694" h="1718358">
                <a:moveTo>
                  <a:pt x="0" y="20360"/>
                </a:moveTo>
                <a:cubicBezTo>
                  <a:pt x="57539" y="142617"/>
                  <a:pt x="92491" y="267698"/>
                  <a:pt x="115078" y="387131"/>
                </a:cubicBezTo>
                <a:cubicBezTo>
                  <a:pt x="167092" y="662169"/>
                  <a:pt x="224924" y="1935720"/>
                  <a:pt x="264155" y="1686115"/>
                </a:cubicBezTo>
                <a:cubicBezTo>
                  <a:pt x="319497" y="1574339"/>
                  <a:pt x="316253" y="922476"/>
                  <a:pt x="324307" y="784470"/>
                </a:cubicBezTo>
                <a:cubicBezTo>
                  <a:pt x="343689" y="452539"/>
                  <a:pt x="377548" y="87216"/>
                  <a:pt x="559694" y="-15"/>
                </a:cubicBezTo>
              </a:path>
            </a:pathLst>
          </a:custGeom>
          <a:solidFill>
            <a:srgbClr val="FF0000"/>
          </a:solidFill>
          <a:ln w="9338" cap="rnd">
            <a:solidFill>
              <a:srgbClr val="0003FF"/>
            </a:solidFill>
            <a:prstDash val="solid"/>
            <a:round/>
          </a:ln>
        </p:spPr>
        <p:txBody>
          <a:bodyPr rtlCol="0" anchor="ctr"/>
          <a:lstStyle/>
          <a:p>
            <a:endParaRPr lang="en-US"/>
          </a:p>
        </p:txBody>
      </p:sp>
      <p:sp>
        <p:nvSpPr>
          <p:cNvPr id="38" name="Graphic 25">
            <a:extLst>
              <a:ext uri="{FF2B5EF4-FFF2-40B4-BE49-F238E27FC236}">
                <a16:creationId xmlns:a16="http://schemas.microsoft.com/office/drawing/2014/main" id="{E2BAF1EB-3AF9-B966-452F-8F18813D3616}"/>
              </a:ext>
            </a:extLst>
          </p:cNvPr>
          <p:cNvSpPr/>
          <p:nvPr/>
        </p:nvSpPr>
        <p:spPr>
          <a:xfrm flipV="1">
            <a:off x="6015838" y="346872"/>
            <a:ext cx="451267" cy="1718359"/>
          </a:xfrm>
          <a:custGeom>
            <a:avLst/>
            <a:gdLst>
              <a:gd name="connsiteX0" fmla="*/ 0 w 451267"/>
              <a:gd name="connsiteY0" fmla="*/ 20360 h 1718359"/>
              <a:gd name="connsiteX1" fmla="*/ 92784 w 451267"/>
              <a:gd name="connsiteY1" fmla="*/ 387131 h 1718359"/>
              <a:gd name="connsiteX2" fmla="*/ 212981 w 451267"/>
              <a:gd name="connsiteY2" fmla="*/ 1686116 h 1718359"/>
              <a:gd name="connsiteX3" fmla="*/ 261480 w 451267"/>
              <a:gd name="connsiteY3" fmla="*/ 784470 h 1718359"/>
              <a:gd name="connsiteX4" fmla="*/ 451267 w 451267"/>
              <a:gd name="connsiteY4" fmla="*/ -15 h 1718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67" h="1718359">
                <a:moveTo>
                  <a:pt x="0" y="20360"/>
                </a:moveTo>
                <a:cubicBezTo>
                  <a:pt x="46392" y="142617"/>
                  <a:pt x="74573" y="267698"/>
                  <a:pt x="92784" y="387131"/>
                </a:cubicBezTo>
                <a:cubicBezTo>
                  <a:pt x="134722" y="662169"/>
                  <a:pt x="181350" y="1935721"/>
                  <a:pt x="212981" y="1686116"/>
                </a:cubicBezTo>
                <a:cubicBezTo>
                  <a:pt x="257602" y="1574340"/>
                  <a:pt x="254987" y="922476"/>
                  <a:pt x="261480" y="784470"/>
                </a:cubicBezTo>
                <a:cubicBezTo>
                  <a:pt x="277108" y="452539"/>
                  <a:pt x="304407" y="87216"/>
                  <a:pt x="451267" y="-15"/>
                </a:cubicBezTo>
              </a:path>
            </a:pathLst>
          </a:custGeom>
          <a:solidFill>
            <a:srgbClr val="FF0000"/>
          </a:solidFill>
          <a:ln w="7595" cap="rnd">
            <a:solidFill>
              <a:srgbClr val="0003FF"/>
            </a:solidFill>
            <a:prstDash val="solid"/>
            <a:round/>
          </a:ln>
        </p:spPr>
        <p:txBody>
          <a:bodyPr rtlCol="0" anchor="ctr"/>
          <a:lstStyle/>
          <a:p>
            <a:endParaRPr lang="en-US"/>
          </a:p>
        </p:txBody>
      </p:sp>
      <p:sp>
        <p:nvSpPr>
          <p:cNvPr id="39" name="Graphic 26">
            <a:extLst>
              <a:ext uri="{FF2B5EF4-FFF2-40B4-BE49-F238E27FC236}">
                <a16:creationId xmlns:a16="http://schemas.microsoft.com/office/drawing/2014/main" id="{B07E5038-6ACB-BFA8-0E9D-59A0AFD283A3}"/>
              </a:ext>
            </a:extLst>
          </p:cNvPr>
          <p:cNvSpPr/>
          <p:nvPr/>
        </p:nvSpPr>
        <p:spPr>
          <a:xfrm flipV="1">
            <a:off x="9782552" y="332451"/>
            <a:ext cx="523551" cy="1745998"/>
          </a:xfrm>
          <a:custGeom>
            <a:avLst/>
            <a:gdLst>
              <a:gd name="connsiteX0" fmla="*/ 0 w 523551"/>
              <a:gd name="connsiteY0" fmla="*/ 20688 h 1745998"/>
              <a:gd name="connsiteX1" fmla="*/ 107646 w 523551"/>
              <a:gd name="connsiteY1" fmla="*/ 393358 h 1745998"/>
              <a:gd name="connsiteX2" fmla="*/ 247097 w 523551"/>
              <a:gd name="connsiteY2" fmla="*/ 1713237 h 1745998"/>
              <a:gd name="connsiteX3" fmla="*/ 303365 w 523551"/>
              <a:gd name="connsiteY3" fmla="*/ 797088 h 1745998"/>
              <a:gd name="connsiteX4" fmla="*/ 523552 w 523551"/>
              <a:gd name="connsiteY4" fmla="*/ -15 h 174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551" h="1745998">
                <a:moveTo>
                  <a:pt x="0" y="20688"/>
                </a:moveTo>
                <a:cubicBezTo>
                  <a:pt x="53824" y="144911"/>
                  <a:pt x="86518" y="272004"/>
                  <a:pt x="107646" y="393358"/>
                </a:cubicBezTo>
                <a:cubicBezTo>
                  <a:pt x="156302" y="672820"/>
                  <a:pt x="210399" y="1966856"/>
                  <a:pt x="247097" y="1713237"/>
                </a:cubicBezTo>
                <a:cubicBezTo>
                  <a:pt x="298865" y="1599663"/>
                  <a:pt x="295831" y="937314"/>
                  <a:pt x="303365" y="797088"/>
                </a:cubicBezTo>
                <a:cubicBezTo>
                  <a:pt x="321496" y="459818"/>
                  <a:pt x="353167" y="88619"/>
                  <a:pt x="523552" y="-15"/>
                </a:cubicBezTo>
              </a:path>
            </a:pathLst>
          </a:custGeom>
          <a:solidFill>
            <a:srgbClr val="FF0000"/>
          </a:solidFill>
          <a:ln w="8840" cap="rnd">
            <a:solidFill>
              <a:srgbClr val="0003FF"/>
            </a:solidFill>
            <a:prstDash val="solid"/>
            <a:round/>
          </a:ln>
        </p:spPr>
        <p:txBody>
          <a:bodyPr rtlCol="0" anchor="ctr"/>
          <a:lstStyle/>
          <a:p>
            <a:endParaRPr lang="en-US"/>
          </a:p>
        </p:txBody>
      </p:sp>
      <p:grpSp>
        <p:nvGrpSpPr>
          <p:cNvPr id="17" name="Group 16">
            <a:extLst>
              <a:ext uri="{FF2B5EF4-FFF2-40B4-BE49-F238E27FC236}">
                <a16:creationId xmlns:a16="http://schemas.microsoft.com/office/drawing/2014/main" id="{E710EFD4-D83F-F247-1683-135EA46C314E}"/>
              </a:ext>
            </a:extLst>
          </p:cNvPr>
          <p:cNvGrpSpPr/>
          <p:nvPr/>
        </p:nvGrpSpPr>
        <p:grpSpPr>
          <a:xfrm>
            <a:off x="523931" y="4359232"/>
            <a:ext cx="9862314" cy="2498130"/>
            <a:chOff x="15566" y="3553016"/>
            <a:chExt cx="10709423" cy="2632211"/>
          </a:xfrm>
        </p:grpSpPr>
        <p:pic>
          <p:nvPicPr>
            <p:cNvPr id="4" name="Picture 3">
              <a:extLst>
                <a:ext uri="{FF2B5EF4-FFF2-40B4-BE49-F238E27FC236}">
                  <a16:creationId xmlns:a16="http://schemas.microsoft.com/office/drawing/2014/main" id="{53B0B3DC-929B-82C0-D4BD-93B031138841}"/>
                </a:ext>
              </a:extLst>
            </p:cNvPr>
            <p:cNvPicPr>
              <a:picLocks noChangeAspect="1"/>
            </p:cNvPicPr>
            <p:nvPr/>
          </p:nvPicPr>
          <p:blipFill>
            <a:blip r:embed="rId3"/>
            <a:stretch>
              <a:fillRect/>
            </a:stretch>
          </p:blipFill>
          <p:spPr>
            <a:xfrm>
              <a:off x="6409811" y="3553016"/>
              <a:ext cx="4315178" cy="2630866"/>
            </a:xfrm>
            <a:prstGeom prst="rect">
              <a:avLst/>
            </a:prstGeom>
          </p:spPr>
        </p:pic>
        <p:pic>
          <p:nvPicPr>
            <p:cNvPr id="5" name="Picture 4">
              <a:extLst>
                <a:ext uri="{FF2B5EF4-FFF2-40B4-BE49-F238E27FC236}">
                  <a16:creationId xmlns:a16="http://schemas.microsoft.com/office/drawing/2014/main" id="{84A09BF9-A88B-3022-0A4F-96F31DDDABBD}"/>
                </a:ext>
              </a:extLst>
            </p:cNvPr>
            <p:cNvPicPr>
              <a:picLocks noChangeAspect="1"/>
            </p:cNvPicPr>
            <p:nvPr/>
          </p:nvPicPr>
          <p:blipFill rotWithShape="1">
            <a:blip r:embed="rId3"/>
            <a:srcRect r="50233"/>
            <a:stretch/>
          </p:blipFill>
          <p:spPr>
            <a:xfrm>
              <a:off x="1234771" y="3554361"/>
              <a:ext cx="2147527" cy="2630866"/>
            </a:xfrm>
            <a:prstGeom prst="rect">
              <a:avLst/>
            </a:prstGeom>
          </p:spPr>
        </p:pic>
        <p:pic>
          <p:nvPicPr>
            <p:cNvPr id="6" name="Picture 5">
              <a:extLst>
                <a:ext uri="{FF2B5EF4-FFF2-40B4-BE49-F238E27FC236}">
                  <a16:creationId xmlns:a16="http://schemas.microsoft.com/office/drawing/2014/main" id="{A5B68C00-820B-4FF5-BCDF-5AD22F5157AC}"/>
                </a:ext>
              </a:extLst>
            </p:cNvPr>
            <p:cNvPicPr>
              <a:picLocks noChangeAspect="1"/>
            </p:cNvPicPr>
            <p:nvPr/>
          </p:nvPicPr>
          <p:blipFill rotWithShape="1">
            <a:blip r:embed="rId3"/>
            <a:srcRect r="71537"/>
            <a:stretch/>
          </p:blipFill>
          <p:spPr>
            <a:xfrm>
              <a:off x="15566" y="3554361"/>
              <a:ext cx="1228211" cy="2630866"/>
            </a:xfrm>
            <a:prstGeom prst="rect">
              <a:avLst/>
            </a:prstGeom>
          </p:spPr>
        </p:pic>
        <p:pic>
          <p:nvPicPr>
            <p:cNvPr id="7" name="Picture 6">
              <a:extLst>
                <a:ext uri="{FF2B5EF4-FFF2-40B4-BE49-F238E27FC236}">
                  <a16:creationId xmlns:a16="http://schemas.microsoft.com/office/drawing/2014/main" id="{622115A1-46B2-6B11-D974-32DD9E9925B2}"/>
                </a:ext>
              </a:extLst>
            </p:cNvPr>
            <p:cNvPicPr>
              <a:picLocks noChangeAspect="1"/>
            </p:cNvPicPr>
            <p:nvPr/>
          </p:nvPicPr>
          <p:blipFill rotWithShape="1">
            <a:blip r:embed="rId3"/>
            <a:srcRect r="29840"/>
            <a:stretch/>
          </p:blipFill>
          <p:spPr>
            <a:xfrm>
              <a:off x="3382298" y="3553016"/>
              <a:ext cx="3027513" cy="2630866"/>
            </a:xfrm>
            <a:prstGeom prst="rect">
              <a:avLst/>
            </a:prstGeom>
          </p:spPr>
        </p:pic>
      </p:grpSp>
      <p:pic>
        <p:nvPicPr>
          <p:cNvPr id="8" name="Picture 7">
            <a:extLst>
              <a:ext uri="{FF2B5EF4-FFF2-40B4-BE49-F238E27FC236}">
                <a16:creationId xmlns:a16="http://schemas.microsoft.com/office/drawing/2014/main" id="{37964357-3BCA-D215-CE5C-E407F6DEE2CA}"/>
              </a:ext>
            </a:extLst>
          </p:cNvPr>
          <p:cNvPicPr>
            <a:picLocks noChangeAspect="1"/>
          </p:cNvPicPr>
          <p:nvPr/>
        </p:nvPicPr>
        <p:blipFill>
          <a:blip r:embed="rId4"/>
          <a:stretch>
            <a:fillRect/>
          </a:stretch>
        </p:blipFill>
        <p:spPr>
          <a:xfrm>
            <a:off x="8606094" y="6958747"/>
            <a:ext cx="3248741" cy="888807"/>
          </a:xfrm>
          <a:prstGeom prst="rect">
            <a:avLst/>
          </a:prstGeom>
        </p:spPr>
      </p:pic>
      <p:grpSp>
        <p:nvGrpSpPr>
          <p:cNvPr id="16" name="Group 15">
            <a:extLst>
              <a:ext uri="{FF2B5EF4-FFF2-40B4-BE49-F238E27FC236}">
                <a16:creationId xmlns:a16="http://schemas.microsoft.com/office/drawing/2014/main" id="{3882E7F8-DD0C-50F3-D0CF-6B0B66F25A79}"/>
              </a:ext>
            </a:extLst>
          </p:cNvPr>
          <p:cNvGrpSpPr/>
          <p:nvPr/>
        </p:nvGrpSpPr>
        <p:grpSpPr>
          <a:xfrm>
            <a:off x="547569" y="2389718"/>
            <a:ext cx="9862314" cy="1868129"/>
            <a:chOff x="15566" y="1435510"/>
            <a:chExt cx="9862314" cy="1868129"/>
          </a:xfrm>
        </p:grpSpPr>
        <p:sp>
          <p:nvSpPr>
            <p:cNvPr id="15" name="Rectangle 14">
              <a:extLst>
                <a:ext uri="{FF2B5EF4-FFF2-40B4-BE49-F238E27FC236}">
                  <a16:creationId xmlns:a16="http://schemas.microsoft.com/office/drawing/2014/main" id="{0F58BBBF-3131-DE75-84BF-AE1E696AF1DF}"/>
                </a:ext>
              </a:extLst>
            </p:cNvPr>
            <p:cNvSpPr/>
            <p:nvPr/>
          </p:nvSpPr>
          <p:spPr>
            <a:xfrm>
              <a:off x="15566" y="1435510"/>
              <a:ext cx="9862314" cy="186812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AB81B06-B6BD-5F78-50AB-1AB32ED247A7}"/>
                </a:ext>
              </a:extLst>
            </p:cNvPr>
            <p:cNvGrpSpPr/>
            <p:nvPr/>
          </p:nvGrpSpPr>
          <p:grpSpPr>
            <a:xfrm>
              <a:off x="15566" y="1435510"/>
              <a:ext cx="9862314" cy="1868129"/>
              <a:chOff x="15566" y="1435510"/>
              <a:chExt cx="9862314" cy="1868129"/>
            </a:xfrm>
          </p:grpSpPr>
          <p:pic>
            <p:nvPicPr>
              <p:cNvPr id="9" name="Picture 8">
                <a:extLst>
                  <a:ext uri="{FF2B5EF4-FFF2-40B4-BE49-F238E27FC236}">
                    <a16:creationId xmlns:a16="http://schemas.microsoft.com/office/drawing/2014/main" id="{77EBC20A-9BF0-AD8A-EAB9-2920F84BE18B}"/>
                  </a:ext>
                </a:extLst>
              </p:cNvPr>
              <p:cNvPicPr>
                <a:picLocks noChangeAspect="1"/>
              </p:cNvPicPr>
              <p:nvPr/>
            </p:nvPicPr>
            <p:blipFill>
              <a:blip r:embed="rId3"/>
              <a:stretch>
                <a:fillRect/>
              </a:stretch>
            </p:blipFill>
            <p:spPr>
              <a:xfrm>
                <a:off x="15566" y="2554827"/>
                <a:ext cx="1228211" cy="748812"/>
              </a:xfrm>
              <a:prstGeom prst="rect">
                <a:avLst/>
              </a:prstGeom>
            </p:spPr>
          </p:pic>
          <p:pic>
            <p:nvPicPr>
              <p:cNvPr id="10" name="Picture 9">
                <a:extLst>
                  <a:ext uri="{FF2B5EF4-FFF2-40B4-BE49-F238E27FC236}">
                    <a16:creationId xmlns:a16="http://schemas.microsoft.com/office/drawing/2014/main" id="{D8A35D66-932D-0F49-3059-C2920D71D72C}"/>
                  </a:ext>
                </a:extLst>
              </p:cNvPr>
              <p:cNvPicPr>
                <a:picLocks noChangeAspect="1"/>
              </p:cNvPicPr>
              <p:nvPr/>
            </p:nvPicPr>
            <p:blipFill>
              <a:blip r:embed="rId3"/>
              <a:stretch>
                <a:fillRect/>
              </a:stretch>
            </p:blipFill>
            <p:spPr>
              <a:xfrm>
                <a:off x="1243776" y="2383482"/>
                <a:ext cx="1509253" cy="920157"/>
              </a:xfrm>
              <a:prstGeom prst="rect">
                <a:avLst/>
              </a:prstGeom>
            </p:spPr>
          </p:pic>
          <p:pic>
            <p:nvPicPr>
              <p:cNvPr id="11" name="Picture 10">
                <a:extLst>
                  <a:ext uri="{FF2B5EF4-FFF2-40B4-BE49-F238E27FC236}">
                    <a16:creationId xmlns:a16="http://schemas.microsoft.com/office/drawing/2014/main" id="{396430CD-2639-9F6E-D22F-5BD33E316571}"/>
                  </a:ext>
                </a:extLst>
              </p:cNvPr>
              <p:cNvPicPr>
                <a:picLocks noChangeAspect="1"/>
              </p:cNvPicPr>
              <p:nvPr/>
            </p:nvPicPr>
            <p:blipFill>
              <a:blip r:embed="rId3"/>
              <a:stretch>
                <a:fillRect/>
              </a:stretch>
            </p:blipFill>
            <p:spPr>
              <a:xfrm>
                <a:off x="2753029" y="2202426"/>
                <a:ext cx="1806224" cy="1101213"/>
              </a:xfrm>
              <a:prstGeom prst="rect">
                <a:avLst/>
              </a:prstGeom>
            </p:spPr>
          </p:pic>
          <p:pic>
            <p:nvPicPr>
              <p:cNvPr id="12" name="Picture 11">
                <a:extLst>
                  <a:ext uri="{FF2B5EF4-FFF2-40B4-BE49-F238E27FC236}">
                    <a16:creationId xmlns:a16="http://schemas.microsoft.com/office/drawing/2014/main" id="{2EC3604B-E40E-177D-C5DB-F8ECC096F197}"/>
                  </a:ext>
                </a:extLst>
              </p:cNvPr>
              <p:cNvPicPr>
                <a:picLocks noChangeAspect="1"/>
              </p:cNvPicPr>
              <p:nvPr/>
            </p:nvPicPr>
            <p:blipFill>
              <a:blip r:embed="rId3"/>
              <a:stretch>
                <a:fillRect/>
              </a:stretch>
            </p:blipFill>
            <p:spPr>
              <a:xfrm>
                <a:off x="4469168" y="1848465"/>
                <a:ext cx="2386795" cy="1455174"/>
              </a:xfrm>
              <a:prstGeom prst="rect">
                <a:avLst/>
              </a:prstGeom>
            </p:spPr>
          </p:pic>
          <p:pic>
            <p:nvPicPr>
              <p:cNvPr id="13" name="Picture 12">
                <a:extLst>
                  <a:ext uri="{FF2B5EF4-FFF2-40B4-BE49-F238E27FC236}">
                    <a16:creationId xmlns:a16="http://schemas.microsoft.com/office/drawing/2014/main" id="{7FBE6039-4061-1A0F-9BCE-F53F3FFADBDF}"/>
                  </a:ext>
                </a:extLst>
              </p:cNvPr>
              <p:cNvPicPr>
                <a:picLocks noChangeAspect="1"/>
              </p:cNvPicPr>
              <p:nvPr/>
            </p:nvPicPr>
            <p:blipFill>
              <a:blip r:embed="rId3"/>
              <a:stretch>
                <a:fillRect/>
              </a:stretch>
            </p:blipFill>
            <p:spPr>
              <a:xfrm>
                <a:off x="6813751" y="1435510"/>
                <a:ext cx="3064129" cy="1868129"/>
              </a:xfrm>
              <a:prstGeom prst="rect">
                <a:avLst/>
              </a:prstGeom>
            </p:spPr>
          </p:pic>
        </p:grpSp>
      </p:grpSp>
      <p:cxnSp>
        <p:nvCxnSpPr>
          <p:cNvPr id="19" name="Straight Connector 18">
            <a:extLst>
              <a:ext uri="{FF2B5EF4-FFF2-40B4-BE49-F238E27FC236}">
                <a16:creationId xmlns:a16="http://schemas.microsoft.com/office/drawing/2014/main" id="{2379B1FE-2E76-82DF-E79C-AE86CE7F560A}"/>
              </a:ext>
            </a:extLst>
          </p:cNvPr>
          <p:cNvCxnSpPr/>
          <p:nvPr/>
        </p:nvCxnSpPr>
        <p:spPr>
          <a:xfrm flipH="1">
            <a:off x="551667" y="98322"/>
            <a:ext cx="15566" cy="20156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5FCDA6-2F38-32BA-C339-8D3B5FD974BB}"/>
              </a:ext>
            </a:extLst>
          </p:cNvPr>
          <p:cNvCxnSpPr>
            <a:cxnSpLocks/>
          </p:cNvCxnSpPr>
          <p:nvPr/>
        </p:nvCxnSpPr>
        <p:spPr>
          <a:xfrm>
            <a:off x="532003" y="2079941"/>
            <a:ext cx="98778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315695E-DC87-FCBC-2133-15D282F0E9AC}"/>
              </a:ext>
            </a:extLst>
          </p:cNvPr>
          <p:cNvGrpSpPr/>
          <p:nvPr/>
        </p:nvGrpSpPr>
        <p:grpSpPr>
          <a:xfrm>
            <a:off x="1874144" y="555866"/>
            <a:ext cx="5464655" cy="1541072"/>
            <a:chOff x="1342141" y="25690"/>
            <a:chExt cx="5464655" cy="2071248"/>
          </a:xfrm>
        </p:grpSpPr>
        <p:cxnSp>
          <p:nvCxnSpPr>
            <p:cNvPr id="2" name="Straight Connector 1">
              <a:extLst>
                <a:ext uri="{FF2B5EF4-FFF2-40B4-BE49-F238E27FC236}">
                  <a16:creationId xmlns:a16="http://schemas.microsoft.com/office/drawing/2014/main" id="{E0AFDA1C-D289-82D4-A85A-E84B4E8E5874}"/>
                </a:ext>
              </a:extLst>
            </p:cNvPr>
            <p:cNvCxnSpPr/>
            <p:nvPr/>
          </p:nvCxnSpPr>
          <p:spPr>
            <a:xfrm flipH="1">
              <a:off x="1342141" y="8132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0399FB8-D219-5C58-1B07-E89BB3D88165}"/>
                </a:ext>
              </a:extLst>
            </p:cNvPr>
            <p:cNvCxnSpPr/>
            <p:nvPr/>
          </p:nvCxnSpPr>
          <p:spPr>
            <a:xfrm flipH="1">
              <a:off x="2930811" y="2569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329D39-A215-3EDE-39DA-4DA2326A0739}"/>
                </a:ext>
              </a:extLst>
            </p:cNvPr>
            <p:cNvCxnSpPr/>
            <p:nvPr/>
          </p:nvCxnSpPr>
          <p:spPr>
            <a:xfrm flipH="1">
              <a:off x="4559253" y="25690"/>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410BFA-640C-79C8-7090-8A89FDE5D91D}"/>
                </a:ext>
              </a:extLst>
            </p:cNvPr>
            <p:cNvCxnSpPr/>
            <p:nvPr/>
          </p:nvCxnSpPr>
          <p:spPr>
            <a:xfrm flipH="1">
              <a:off x="6791230" y="55605"/>
              <a:ext cx="15566" cy="2015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0AD13652-9D79-8457-392A-015D72F1FDF9}"/>
              </a:ext>
            </a:extLst>
          </p:cNvPr>
          <p:cNvCxnSpPr/>
          <p:nvPr/>
        </p:nvCxnSpPr>
        <p:spPr>
          <a:xfrm>
            <a:off x="567233" y="2317955"/>
            <a:ext cx="96888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8A5DDC-E0CA-A176-7CB5-5B7B91A8FDAD}"/>
              </a:ext>
            </a:extLst>
          </p:cNvPr>
          <p:cNvSpPr txBox="1"/>
          <p:nvPr/>
        </p:nvSpPr>
        <p:spPr>
          <a:xfrm>
            <a:off x="4516118" y="2041303"/>
            <a:ext cx="997581" cy="369332"/>
          </a:xfrm>
          <a:prstGeom prst="rect">
            <a:avLst/>
          </a:prstGeom>
          <a:noFill/>
        </p:spPr>
        <p:txBody>
          <a:bodyPr wrap="none" rtlCol="0">
            <a:spAutoFit/>
          </a:bodyPr>
          <a:lstStyle/>
          <a:p>
            <a:r>
              <a:rPr lang="en-US" dirty="0"/>
              <a:t>Intensity</a:t>
            </a:r>
          </a:p>
        </p:txBody>
      </p:sp>
      <p:sp>
        <p:nvSpPr>
          <p:cNvPr id="22" name="TextBox 21">
            <a:extLst>
              <a:ext uri="{FF2B5EF4-FFF2-40B4-BE49-F238E27FC236}">
                <a16:creationId xmlns:a16="http://schemas.microsoft.com/office/drawing/2014/main" id="{FF056175-2A26-EABA-F10E-7DC511F402C2}"/>
              </a:ext>
            </a:extLst>
          </p:cNvPr>
          <p:cNvSpPr txBox="1"/>
          <p:nvPr/>
        </p:nvSpPr>
        <p:spPr>
          <a:xfrm>
            <a:off x="2784580" y="-67773"/>
            <a:ext cx="6275885" cy="523220"/>
          </a:xfrm>
          <a:prstGeom prst="rect">
            <a:avLst/>
          </a:prstGeom>
          <a:noFill/>
        </p:spPr>
        <p:txBody>
          <a:bodyPr wrap="none" rtlCol="0">
            <a:spAutoFit/>
          </a:bodyPr>
          <a:lstStyle/>
          <a:p>
            <a:r>
              <a:rPr lang="en-US" sz="2800" dirty="0"/>
              <a:t>Current based  Intensity Measurements</a:t>
            </a:r>
          </a:p>
        </p:txBody>
      </p:sp>
      <p:cxnSp>
        <p:nvCxnSpPr>
          <p:cNvPr id="32" name="Straight Arrow Connector 31">
            <a:extLst>
              <a:ext uri="{FF2B5EF4-FFF2-40B4-BE49-F238E27FC236}">
                <a16:creationId xmlns:a16="http://schemas.microsoft.com/office/drawing/2014/main" id="{5870DE3E-25B6-C060-BC05-25E5F8961F56}"/>
              </a:ext>
            </a:extLst>
          </p:cNvPr>
          <p:cNvCxnSpPr/>
          <p:nvPr/>
        </p:nvCxnSpPr>
        <p:spPr>
          <a:xfrm>
            <a:off x="7387966" y="840259"/>
            <a:ext cx="2535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0E5EB3C-2F4E-48AB-EF62-FB4F2C3D5CFA}"/>
              </a:ext>
            </a:extLst>
          </p:cNvPr>
          <p:cNvCxnSpPr/>
          <p:nvPr/>
        </p:nvCxnSpPr>
        <p:spPr>
          <a:xfrm>
            <a:off x="5106822" y="840259"/>
            <a:ext cx="10227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7F1E1D-63E9-D3D2-10B7-EBDCCF74EDD9}"/>
              </a:ext>
            </a:extLst>
          </p:cNvPr>
          <p:cNvCxnSpPr/>
          <p:nvPr/>
        </p:nvCxnSpPr>
        <p:spPr>
          <a:xfrm>
            <a:off x="3478380" y="840259"/>
            <a:ext cx="5629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3F5F669-98DD-3FE7-DFA7-E8B98B02497E}"/>
              </a:ext>
            </a:extLst>
          </p:cNvPr>
          <p:cNvCxnSpPr>
            <a:cxnSpLocks/>
          </p:cNvCxnSpPr>
          <p:nvPr/>
        </p:nvCxnSpPr>
        <p:spPr>
          <a:xfrm>
            <a:off x="1874144" y="840259"/>
            <a:ext cx="3507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Graphic 22">
            <a:extLst>
              <a:ext uri="{FF2B5EF4-FFF2-40B4-BE49-F238E27FC236}">
                <a16:creationId xmlns:a16="http://schemas.microsoft.com/office/drawing/2014/main" id="{7C240103-DE82-2B84-3AFF-A711B46DA81D}"/>
              </a:ext>
            </a:extLst>
          </p:cNvPr>
          <p:cNvSpPr/>
          <p:nvPr/>
        </p:nvSpPr>
        <p:spPr>
          <a:xfrm flipV="1">
            <a:off x="546193" y="332762"/>
            <a:ext cx="470208" cy="1761118"/>
          </a:xfrm>
          <a:custGeom>
            <a:avLst/>
            <a:gdLst>
              <a:gd name="connsiteX0" fmla="*/ 0 w 470208"/>
              <a:gd name="connsiteY0" fmla="*/ 20867 h 1761118"/>
              <a:gd name="connsiteX1" fmla="*/ 96678 w 470208"/>
              <a:gd name="connsiteY1" fmla="*/ 396765 h 1761118"/>
              <a:gd name="connsiteX2" fmla="*/ 221921 w 470208"/>
              <a:gd name="connsiteY2" fmla="*/ 1728073 h 1761118"/>
              <a:gd name="connsiteX3" fmla="*/ 272456 w 470208"/>
              <a:gd name="connsiteY3" fmla="*/ 803991 h 1761118"/>
              <a:gd name="connsiteX4" fmla="*/ 470208 w 470208"/>
              <a:gd name="connsiteY4" fmla="*/ -15 h 176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08" h="1761118">
                <a:moveTo>
                  <a:pt x="0" y="20867"/>
                </a:moveTo>
                <a:cubicBezTo>
                  <a:pt x="48340" y="146166"/>
                  <a:pt x="77703" y="274360"/>
                  <a:pt x="96678" y="396765"/>
                </a:cubicBezTo>
                <a:cubicBezTo>
                  <a:pt x="140376" y="678647"/>
                  <a:pt x="188962" y="1983889"/>
                  <a:pt x="221921" y="1728073"/>
                </a:cubicBezTo>
                <a:cubicBezTo>
                  <a:pt x="268414" y="1613516"/>
                  <a:pt x="265689" y="945431"/>
                  <a:pt x="272456" y="803991"/>
                </a:cubicBezTo>
                <a:cubicBezTo>
                  <a:pt x="288739" y="463800"/>
                  <a:pt x="317184" y="89387"/>
                  <a:pt x="470208" y="-15"/>
                </a:cubicBezTo>
              </a:path>
            </a:pathLst>
          </a:custGeom>
          <a:solidFill>
            <a:srgbClr val="FF0000"/>
          </a:solidFill>
          <a:ln w="7844" cap="rnd">
            <a:noFill/>
            <a:prstDash val="solid"/>
            <a:round/>
          </a:ln>
        </p:spPr>
        <p:txBody>
          <a:bodyPr rtlCol="0" anchor="ctr"/>
          <a:lstStyle/>
          <a:p>
            <a:endParaRPr lang="en-US"/>
          </a:p>
        </p:txBody>
      </p:sp>
    </p:spTree>
    <p:extLst>
      <p:ext uri="{BB962C8B-B14F-4D97-AF65-F5344CB8AC3E}">
        <p14:creationId xmlns:p14="http://schemas.microsoft.com/office/powerpoint/2010/main" val="1853925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92998E0-9769-4E9F-8A24-E0EFB8BB291F}"/>
              </a:ext>
            </a:extLst>
          </p:cNvPr>
          <p:cNvPicPr>
            <a:picLocks noChangeAspect="1"/>
          </p:cNvPicPr>
          <p:nvPr/>
        </p:nvPicPr>
        <p:blipFill>
          <a:blip r:embed="rId2"/>
          <a:stretch>
            <a:fillRect/>
          </a:stretch>
        </p:blipFill>
        <p:spPr>
          <a:xfrm>
            <a:off x="982753" y="947761"/>
            <a:ext cx="9971051" cy="5332651"/>
          </a:xfrm>
          <a:prstGeom prst="rect">
            <a:avLst/>
          </a:prstGeom>
        </p:spPr>
      </p:pic>
      <p:sp>
        <p:nvSpPr>
          <p:cNvPr id="6" name="タイトル 1">
            <a:extLst>
              <a:ext uri="{FF2B5EF4-FFF2-40B4-BE49-F238E27FC236}">
                <a16:creationId xmlns:a16="http://schemas.microsoft.com/office/drawing/2014/main" id="{4BE64043-90DF-437A-BD1D-18E8F1BB180D}"/>
              </a:ext>
            </a:extLst>
          </p:cNvPr>
          <p:cNvSpPr>
            <a:spLocks noGrp="1"/>
          </p:cNvSpPr>
          <p:nvPr>
            <p:ph type="title"/>
          </p:nvPr>
        </p:nvSpPr>
        <p:spPr>
          <a:xfrm>
            <a:off x="838199" y="201035"/>
            <a:ext cx="10515600" cy="452438"/>
          </a:xfrm>
        </p:spPr>
        <p:txBody>
          <a:bodyPr>
            <a:normAutofit/>
          </a:bodyPr>
          <a:lstStyle/>
          <a:p>
            <a:pPr algn="ctr"/>
            <a:r>
              <a:rPr kumimoji="1" lang="en-US" altLang="ja-JP" sz="2400" b="1" u="sng" dirty="0">
                <a:latin typeface="Times New Roman" panose="02020603050405020304" pitchFamily="18" charset="0"/>
                <a:cs typeface="Times New Roman" panose="02020603050405020304" pitchFamily="18" charset="0"/>
              </a:rPr>
              <a:t> Single Photon is a messenger of single molecule transitions</a:t>
            </a:r>
            <a:endParaRPr kumimoji="1" lang="ja-JP" altLang="en-US" sz="2400" b="1" u="sng"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AE2AAB23-D3DF-4F38-80F2-E348A9C98A17}"/>
              </a:ext>
            </a:extLst>
          </p:cNvPr>
          <p:cNvSpPr txBox="1"/>
          <p:nvPr/>
        </p:nvSpPr>
        <p:spPr>
          <a:xfrm>
            <a:off x="3665692" y="6574700"/>
            <a:ext cx="4566058"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http://zeiss-campus.magnet.fsu.edu/articles/basics/fluorescence.html</a:t>
            </a:r>
            <a:endParaRPr kumimoji="1" lang="ja-JP" altLang="en-US" sz="1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6F28704-5B7E-ECF3-CBD9-E7D8DE3AEC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8629" y="201035"/>
            <a:ext cx="1203371" cy="1556939"/>
          </a:xfrm>
          <a:prstGeom prst="rect">
            <a:avLst/>
          </a:prstGeom>
        </p:spPr>
      </p:pic>
      <p:pic>
        <p:nvPicPr>
          <p:cNvPr id="8" name="Picture 7">
            <a:extLst>
              <a:ext uri="{FF2B5EF4-FFF2-40B4-BE49-F238E27FC236}">
                <a16:creationId xmlns:a16="http://schemas.microsoft.com/office/drawing/2014/main" id="{89EE0786-EF8E-0AB0-1541-00E763DA27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41" y="87924"/>
            <a:ext cx="1006334" cy="1438186"/>
          </a:xfrm>
          <a:prstGeom prst="rect">
            <a:avLst/>
          </a:prstGeom>
        </p:spPr>
      </p:pic>
      <p:sp>
        <p:nvSpPr>
          <p:cNvPr id="9" name="TextBox 8">
            <a:extLst>
              <a:ext uri="{FF2B5EF4-FFF2-40B4-BE49-F238E27FC236}">
                <a16:creationId xmlns:a16="http://schemas.microsoft.com/office/drawing/2014/main" id="{5E12A037-4704-DEBC-4105-B5FE1A4967A5}"/>
              </a:ext>
            </a:extLst>
          </p:cNvPr>
          <p:cNvSpPr txBox="1"/>
          <p:nvPr/>
        </p:nvSpPr>
        <p:spPr>
          <a:xfrm>
            <a:off x="280936" y="1573308"/>
            <a:ext cx="652743" cy="369332"/>
          </a:xfrm>
          <a:prstGeom prst="rect">
            <a:avLst/>
          </a:prstGeom>
          <a:noFill/>
        </p:spPr>
        <p:txBody>
          <a:bodyPr wrap="none" rtlCol="0">
            <a:spAutoFit/>
          </a:bodyPr>
          <a:lstStyle/>
          <a:p>
            <a:r>
              <a:rPr lang="en-US" dirty="0"/>
              <a:t>1933</a:t>
            </a:r>
          </a:p>
        </p:txBody>
      </p:sp>
      <p:sp>
        <p:nvSpPr>
          <p:cNvPr id="10" name="TextBox 9">
            <a:extLst>
              <a:ext uri="{FF2B5EF4-FFF2-40B4-BE49-F238E27FC236}">
                <a16:creationId xmlns:a16="http://schemas.microsoft.com/office/drawing/2014/main" id="{036EECA5-292C-7BE2-63D0-7937B2A5F409}"/>
              </a:ext>
            </a:extLst>
          </p:cNvPr>
          <p:cNvSpPr txBox="1"/>
          <p:nvPr/>
        </p:nvSpPr>
        <p:spPr>
          <a:xfrm>
            <a:off x="11266188" y="1757974"/>
            <a:ext cx="652743" cy="369332"/>
          </a:xfrm>
          <a:prstGeom prst="rect">
            <a:avLst/>
          </a:prstGeom>
          <a:noFill/>
        </p:spPr>
        <p:txBody>
          <a:bodyPr wrap="none" rtlCol="0">
            <a:spAutoFit/>
          </a:bodyPr>
          <a:lstStyle/>
          <a:p>
            <a:r>
              <a:rPr lang="en-US" dirty="0"/>
              <a:t>1893</a:t>
            </a:r>
          </a:p>
        </p:txBody>
      </p:sp>
      <p:sp>
        <p:nvSpPr>
          <p:cNvPr id="11" name="TextBox 10">
            <a:extLst>
              <a:ext uri="{FF2B5EF4-FFF2-40B4-BE49-F238E27FC236}">
                <a16:creationId xmlns:a16="http://schemas.microsoft.com/office/drawing/2014/main" id="{1D8B87BC-7A00-560A-4023-28C271B80D95}"/>
              </a:ext>
            </a:extLst>
          </p:cNvPr>
          <p:cNvSpPr txBox="1"/>
          <p:nvPr/>
        </p:nvSpPr>
        <p:spPr>
          <a:xfrm>
            <a:off x="11002878" y="2071912"/>
            <a:ext cx="1080552" cy="276999"/>
          </a:xfrm>
          <a:prstGeom prst="rect">
            <a:avLst/>
          </a:prstGeom>
          <a:noFill/>
        </p:spPr>
        <p:txBody>
          <a:bodyPr wrap="none" rtlCol="0">
            <a:spAutoFit/>
          </a:bodyPr>
          <a:lstStyle/>
          <a:p>
            <a:r>
              <a:rPr lang="en-US" sz="1200" dirty="0"/>
              <a:t>George Stokes</a:t>
            </a:r>
          </a:p>
        </p:txBody>
      </p:sp>
      <p:sp>
        <p:nvSpPr>
          <p:cNvPr id="12" name="TextBox 11">
            <a:extLst>
              <a:ext uri="{FF2B5EF4-FFF2-40B4-BE49-F238E27FC236}">
                <a16:creationId xmlns:a16="http://schemas.microsoft.com/office/drawing/2014/main" id="{503F94D1-1AAE-79B5-E4D9-7090E0054441}"/>
              </a:ext>
            </a:extLst>
          </p:cNvPr>
          <p:cNvSpPr txBox="1"/>
          <p:nvPr/>
        </p:nvSpPr>
        <p:spPr>
          <a:xfrm>
            <a:off x="44208" y="1806824"/>
            <a:ext cx="880562" cy="461665"/>
          </a:xfrm>
          <a:prstGeom prst="rect">
            <a:avLst/>
          </a:prstGeom>
          <a:noFill/>
        </p:spPr>
        <p:txBody>
          <a:bodyPr wrap="none" rtlCol="0">
            <a:spAutoFit/>
          </a:bodyPr>
          <a:lstStyle/>
          <a:p>
            <a:r>
              <a:rPr lang="en-US" sz="1200" dirty="0"/>
              <a:t>Aleksander</a:t>
            </a:r>
          </a:p>
          <a:p>
            <a:r>
              <a:rPr lang="en-US" sz="1200" dirty="0"/>
              <a:t>Jablonski</a:t>
            </a:r>
          </a:p>
        </p:txBody>
      </p:sp>
      <p:grpSp>
        <p:nvGrpSpPr>
          <p:cNvPr id="20" name="Group 19">
            <a:extLst>
              <a:ext uri="{FF2B5EF4-FFF2-40B4-BE49-F238E27FC236}">
                <a16:creationId xmlns:a16="http://schemas.microsoft.com/office/drawing/2014/main" id="{887B0A2A-38EA-EBB2-15AD-B4AC06BB5AA2}"/>
              </a:ext>
            </a:extLst>
          </p:cNvPr>
          <p:cNvGrpSpPr/>
          <p:nvPr/>
        </p:nvGrpSpPr>
        <p:grpSpPr>
          <a:xfrm>
            <a:off x="171998" y="1942640"/>
            <a:ext cx="11592560" cy="3393440"/>
            <a:chOff x="171998" y="1942640"/>
            <a:chExt cx="11592560" cy="3393440"/>
          </a:xfrm>
        </p:grpSpPr>
        <p:grpSp>
          <p:nvGrpSpPr>
            <p:cNvPr id="13" name="Group 12">
              <a:extLst>
                <a:ext uri="{FF2B5EF4-FFF2-40B4-BE49-F238E27FC236}">
                  <a16:creationId xmlns:a16="http://schemas.microsoft.com/office/drawing/2014/main" id="{F51E9531-D564-1D85-2FA2-1D773E768373}"/>
                </a:ext>
              </a:extLst>
            </p:cNvPr>
            <p:cNvGrpSpPr/>
            <p:nvPr/>
          </p:nvGrpSpPr>
          <p:grpSpPr>
            <a:xfrm>
              <a:off x="171998" y="1942640"/>
              <a:ext cx="11592560" cy="3393440"/>
              <a:chOff x="727339" y="4765041"/>
              <a:chExt cx="9169497" cy="1732280"/>
            </a:xfrm>
          </p:grpSpPr>
          <p:pic>
            <p:nvPicPr>
              <p:cNvPr id="14" name="Picture 13">
                <a:extLst>
                  <a:ext uri="{FF2B5EF4-FFF2-40B4-BE49-F238E27FC236}">
                    <a16:creationId xmlns:a16="http://schemas.microsoft.com/office/drawing/2014/main" id="{761F2DEA-CE77-668F-A65E-DDD49BC5EBAC}"/>
                  </a:ext>
                </a:extLst>
              </p:cNvPr>
              <p:cNvPicPr>
                <a:picLocks noChangeAspect="1"/>
              </p:cNvPicPr>
              <p:nvPr/>
            </p:nvPicPr>
            <p:blipFill>
              <a:blip r:embed="rId5"/>
              <a:stretch>
                <a:fillRect/>
              </a:stretch>
            </p:blipFill>
            <p:spPr>
              <a:xfrm>
                <a:off x="727339" y="4765041"/>
                <a:ext cx="3824341" cy="1732280"/>
              </a:xfrm>
              <a:prstGeom prst="rect">
                <a:avLst/>
              </a:prstGeom>
            </p:spPr>
          </p:pic>
          <p:pic>
            <p:nvPicPr>
              <p:cNvPr id="15" name="Picture 14">
                <a:extLst>
                  <a:ext uri="{FF2B5EF4-FFF2-40B4-BE49-F238E27FC236}">
                    <a16:creationId xmlns:a16="http://schemas.microsoft.com/office/drawing/2014/main" id="{9F766349-7891-98DA-2779-691DF957EC5E}"/>
                  </a:ext>
                </a:extLst>
              </p:cNvPr>
              <p:cNvPicPr>
                <a:picLocks noChangeAspect="1"/>
              </p:cNvPicPr>
              <p:nvPr/>
            </p:nvPicPr>
            <p:blipFill>
              <a:blip r:embed="rId6"/>
              <a:stretch>
                <a:fillRect/>
              </a:stretch>
            </p:blipFill>
            <p:spPr>
              <a:xfrm>
                <a:off x="3399917" y="4765041"/>
                <a:ext cx="3824341" cy="1732280"/>
              </a:xfrm>
              <a:prstGeom prst="rect">
                <a:avLst/>
              </a:prstGeom>
            </p:spPr>
          </p:pic>
          <p:pic>
            <p:nvPicPr>
              <p:cNvPr id="16" name="Picture 15">
                <a:extLst>
                  <a:ext uri="{FF2B5EF4-FFF2-40B4-BE49-F238E27FC236}">
                    <a16:creationId xmlns:a16="http://schemas.microsoft.com/office/drawing/2014/main" id="{41576171-2679-5049-E525-BD7F3A690E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20162" y="4894581"/>
                <a:ext cx="3476674" cy="1574800"/>
              </a:xfrm>
              <a:prstGeom prst="rect">
                <a:avLst/>
              </a:prstGeom>
            </p:spPr>
          </p:pic>
        </p:grpSp>
        <p:sp>
          <p:nvSpPr>
            <p:cNvPr id="17" name="TextBox 16">
              <a:extLst>
                <a:ext uri="{FF2B5EF4-FFF2-40B4-BE49-F238E27FC236}">
                  <a16:creationId xmlns:a16="http://schemas.microsoft.com/office/drawing/2014/main" id="{633454D0-EB06-0E56-E01B-9443556FC0C1}"/>
                </a:ext>
              </a:extLst>
            </p:cNvPr>
            <p:cNvSpPr txBox="1"/>
            <p:nvPr/>
          </p:nvSpPr>
          <p:spPr>
            <a:xfrm>
              <a:off x="2587312" y="3059668"/>
              <a:ext cx="899605" cy="369332"/>
            </a:xfrm>
            <a:prstGeom prst="rect">
              <a:avLst/>
            </a:prstGeom>
            <a:noFill/>
          </p:spPr>
          <p:txBody>
            <a:bodyPr wrap="none" rtlCol="0">
              <a:spAutoFit/>
            </a:bodyPr>
            <a:lstStyle/>
            <a:p>
              <a:r>
                <a:rPr lang="en-US" dirty="0">
                  <a:solidFill>
                    <a:srgbClr val="FF0000"/>
                  </a:solidFill>
                </a:rPr>
                <a:t>Dim-</a:t>
              </a:r>
              <a:r>
                <a:rPr lang="en-US" dirty="0" err="1">
                  <a:solidFill>
                    <a:srgbClr val="FF0000"/>
                  </a:solidFill>
                </a:rPr>
                <a:t>ish</a:t>
              </a:r>
              <a:endParaRPr lang="en-US" dirty="0">
                <a:solidFill>
                  <a:srgbClr val="FF0000"/>
                </a:solidFill>
              </a:endParaRPr>
            </a:p>
          </p:txBody>
        </p:sp>
        <p:sp>
          <p:nvSpPr>
            <p:cNvPr id="18" name="TextBox 17">
              <a:extLst>
                <a:ext uri="{FF2B5EF4-FFF2-40B4-BE49-F238E27FC236}">
                  <a16:creationId xmlns:a16="http://schemas.microsoft.com/office/drawing/2014/main" id="{952E9088-50AD-6AB8-64C1-7C3E2FD76FF4}"/>
                </a:ext>
              </a:extLst>
            </p:cNvPr>
            <p:cNvSpPr txBox="1"/>
            <p:nvPr/>
          </p:nvSpPr>
          <p:spPr>
            <a:xfrm>
              <a:off x="6285466" y="3059668"/>
              <a:ext cx="788357" cy="369332"/>
            </a:xfrm>
            <a:prstGeom prst="rect">
              <a:avLst/>
            </a:prstGeom>
            <a:noFill/>
          </p:spPr>
          <p:txBody>
            <a:bodyPr wrap="none" rtlCol="0">
              <a:spAutoFit/>
            </a:bodyPr>
            <a:lstStyle/>
            <a:p>
              <a:r>
                <a:rPr lang="en-US" dirty="0">
                  <a:solidFill>
                    <a:srgbClr val="FF0000"/>
                  </a:solidFill>
                </a:rPr>
                <a:t>OK-</a:t>
              </a:r>
              <a:r>
                <a:rPr lang="en-US" dirty="0" err="1">
                  <a:solidFill>
                    <a:srgbClr val="FF0000"/>
                  </a:solidFill>
                </a:rPr>
                <a:t>ish</a:t>
              </a:r>
              <a:endParaRPr lang="en-US" dirty="0">
                <a:solidFill>
                  <a:srgbClr val="FF0000"/>
                </a:solidFill>
              </a:endParaRPr>
            </a:p>
          </p:txBody>
        </p:sp>
        <p:sp>
          <p:nvSpPr>
            <p:cNvPr id="19" name="TextBox 18">
              <a:extLst>
                <a:ext uri="{FF2B5EF4-FFF2-40B4-BE49-F238E27FC236}">
                  <a16:creationId xmlns:a16="http://schemas.microsoft.com/office/drawing/2014/main" id="{8D418040-9D8A-9891-F1E0-941009529FAD}"/>
                </a:ext>
              </a:extLst>
            </p:cNvPr>
            <p:cNvSpPr txBox="1"/>
            <p:nvPr/>
          </p:nvSpPr>
          <p:spPr>
            <a:xfrm>
              <a:off x="10504001" y="3059668"/>
              <a:ext cx="1076320" cy="369332"/>
            </a:xfrm>
            <a:prstGeom prst="rect">
              <a:avLst/>
            </a:prstGeom>
            <a:noFill/>
          </p:spPr>
          <p:txBody>
            <a:bodyPr wrap="none" rtlCol="0">
              <a:spAutoFit/>
            </a:bodyPr>
            <a:lstStyle/>
            <a:p>
              <a:r>
                <a:rPr lang="en-US" dirty="0">
                  <a:solidFill>
                    <a:srgbClr val="FF0000"/>
                  </a:solidFill>
                </a:rPr>
                <a:t>Bright-</a:t>
              </a:r>
              <a:r>
                <a:rPr lang="en-US" dirty="0" err="1">
                  <a:solidFill>
                    <a:srgbClr val="FF0000"/>
                  </a:solidFill>
                </a:rPr>
                <a:t>ish</a:t>
              </a:r>
              <a:endParaRPr lang="en-US" dirty="0">
                <a:solidFill>
                  <a:srgbClr val="FF0000"/>
                </a:solidFill>
              </a:endParaRPr>
            </a:p>
          </p:txBody>
        </p:sp>
      </p:grpSp>
      <p:sp>
        <p:nvSpPr>
          <p:cNvPr id="21" name="Film">
            <a:extLst>
              <a:ext uri="{FF2B5EF4-FFF2-40B4-BE49-F238E27FC236}">
                <a16:creationId xmlns:a16="http://schemas.microsoft.com/office/drawing/2014/main" id="{AD5DDEF1-6775-3467-2614-EF1D5FA1BA26}"/>
              </a:ext>
            </a:extLst>
          </p:cNvPr>
          <p:cNvSpPr>
            <a:spLocks noEditPoints="1" noChangeArrowheads="1"/>
          </p:cNvSpPr>
          <p:nvPr/>
        </p:nvSpPr>
        <p:spPr bwMode="auto">
          <a:xfrm>
            <a:off x="10284640" y="6367272"/>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7928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 presetClass="exit" presetSubtype="10" fill="hold" grpId="0" nodeType="withEffect">
                                  <p:stCondLst>
                                    <p:cond delay="0"/>
                                  </p:stCondLst>
                                  <p:childTnLst>
                                    <p:animEffect transition="out" filter="blinds(horizontal)">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92998E0-9769-4E9F-8A24-E0EFB8BB291F}"/>
              </a:ext>
            </a:extLst>
          </p:cNvPr>
          <p:cNvPicPr>
            <a:picLocks noChangeAspect="1"/>
          </p:cNvPicPr>
          <p:nvPr/>
        </p:nvPicPr>
        <p:blipFill>
          <a:blip r:embed="rId2"/>
          <a:stretch>
            <a:fillRect/>
          </a:stretch>
        </p:blipFill>
        <p:spPr>
          <a:xfrm>
            <a:off x="1147975" y="849665"/>
            <a:ext cx="9933550" cy="5312595"/>
          </a:xfrm>
          <a:prstGeom prst="rect">
            <a:avLst/>
          </a:prstGeom>
        </p:spPr>
      </p:pic>
      <p:sp>
        <p:nvSpPr>
          <p:cNvPr id="6" name="タイトル 1">
            <a:extLst>
              <a:ext uri="{FF2B5EF4-FFF2-40B4-BE49-F238E27FC236}">
                <a16:creationId xmlns:a16="http://schemas.microsoft.com/office/drawing/2014/main" id="{4BE64043-90DF-437A-BD1D-18E8F1BB180D}"/>
              </a:ext>
            </a:extLst>
          </p:cNvPr>
          <p:cNvSpPr>
            <a:spLocks noGrp="1"/>
          </p:cNvSpPr>
          <p:nvPr>
            <p:ph type="title"/>
          </p:nvPr>
        </p:nvSpPr>
        <p:spPr>
          <a:xfrm>
            <a:off x="0" y="112909"/>
            <a:ext cx="11264348" cy="648631"/>
          </a:xfrm>
        </p:spPr>
        <p:txBody>
          <a:bodyPr>
            <a:normAutofit/>
          </a:bodyPr>
          <a:lstStyle/>
          <a:p>
            <a:pPr algn="ctr"/>
            <a:r>
              <a:rPr kumimoji="1" lang="en-US" altLang="ja-JP" sz="3200" b="1" dirty="0">
                <a:latin typeface="Times New Roman" panose="02020603050405020304" pitchFamily="18" charset="0"/>
                <a:cs typeface="Times New Roman" panose="02020603050405020304" pitchFamily="18" charset="0"/>
              </a:rPr>
              <a:t> Single Photon is messenger of single molecule transition</a:t>
            </a:r>
            <a:endParaRPr kumimoji="1" lang="ja-JP" altLang="en-US" sz="3200" b="1" dirty="0">
              <a:latin typeface="Times New Roman" panose="02020603050405020304" pitchFamily="18" charset="0"/>
              <a:cs typeface="Times New Roman" panose="02020603050405020304" pitchFamily="18" charset="0"/>
            </a:endParaRPr>
          </a:p>
        </p:txBody>
      </p:sp>
      <p:sp>
        <p:nvSpPr>
          <p:cNvPr id="5" name="テキスト ボックス 4">
            <a:extLst>
              <a:ext uri="{FF2B5EF4-FFF2-40B4-BE49-F238E27FC236}">
                <a16:creationId xmlns:a16="http://schemas.microsoft.com/office/drawing/2014/main" id="{AE2AAB23-D3DF-4F38-80F2-E348A9C98A17}"/>
              </a:ext>
            </a:extLst>
          </p:cNvPr>
          <p:cNvSpPr txBox="1"/>
          <p:nvPr/>
        </p:nvSpPr>
        <p:spPr>
          <a:xfrm>
            <a:off x="3665692" y="6574700"/>
            <a:ext cx="4566058"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http://zeiss-campus.magnet.fsu.edu/articles/basics/fluorescence.html</a:t>
            </a:r>
            <a:endParaRPr kumimoji="1" lang="ja-JP" altLang="en-US" sz="1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C56CA55-DA9B-6DF4-B8D0-D226405955D4}"/>
              </a:ext>
            </a:extLst>
          </p:cNvPr>
          <p:cNvPicPr>
            <a:picLocks noChangeAspect="1"/>
          </p:cNvPicPr>
          <p:nvPr/>
        </p:nvPicPr>
        <p:blipFill>
          <a:blip r:embed="rId3"/>
          <a:stretch>
            <a:fillRect/>
          </a:stretch>
        </p:blipFill>
        <p:spPr>
          <a:xfrm>
            <a:off x="9822790" y="695740"/>
            <a:ext cx="2304818" cy="2733260"/>
          </a:xfrm>
          <a:prstGeom prst="rect">
            <a:avLst/>
          </a:prstGeom>
        </p:spPr>
      </p:pic>
      <p:sp>
        <p:nvSpPr>
          <p:cNvPr id="7" name="Film">
            <a:extLst>
              <a:ext uri="{FF2B5EF4-FFF2-40B4-BE49-F238E27FC236}">
                <a16:creationId xmlns:a16="http://schemas.microsoft.com/office/drawing/2014/main" id="{8B50866F-F240-7BA7-BE51-167457012279}"/>
              </a:ext>
            </a:extLst>
          </p:cNvPr>
          <p:cNvSpPr>
            <a:spLocks noEditPoints="1" noChangeArrowheads="1"/>
          </p:cNvSpPr>
          <p:nvPr/>
        </p:nvSpPr>
        <p:spPr bwMode="auto">
          <a:xfrm>
            <a:off x="10210800" y="6351432"/>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8327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3" presetClass="exit" presetSubtype="10" fill="hold" grpId="0" nodeType="afterEffect">
                                  <p:stCondLst>
                                    <p:cond delay="0"/>
                                  </p:stCondLst>
                                  <p:childTnLst>
                                    <p:animEffect transition="out" filter="blinds(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5F4A0-753E-4970-BC4D-FAA88072FD5E}"/>
              </a:ext>
            </a:extLst>
          </p:cNvPr>
          <p:cNvSpPr>
            <a:spLocks noGrp="1"/>
          </p:cNvSpPr>
          <p:nvPr>
            <p:ph type="title"/>
          </p:nvPr>
        </p:nvSpPr>
        <p:spPr>
          <a:xfrm>
            <a:off x="1607920" y="43243"/>
            <a:ext cx="9793088" cy="634082"/>
          </a:xfrm>
        </p:spPr>
        <p:txBody>
          <a:bodyPr>
            <a:normAutofit/>
          </a:bodyPr>
          <a:lstStyle/>
          <a:p>
            <a:r>
              <a:rPr lang="en-US" altLang="ja-JP" sz="2400" b="1" u="sng" dirty="0">
                <a:latin typeface="Times New Roman" panose="02020603050405020304" pitchFamily="18" charset="0"/>
                <a:cs typeface="Times New Roman" panose="02020603050405020304" pitchFamily="18" charset="0"/>
              </a:rPr>
              <a:t>“Photon” is an energy packet of light -  “Quanta” from Planck &amp; Einstein</a:t>
            </a:r>
            <a:endParaRPr lang="ja-JP" altLang="en-US" sz="2400" b="1" u="sng" dirty="0">
              <a:latin typeface="Times New Roman" panose="02020603050405020304" pitchFamily="18" charset="0"/>
              <a:cs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790FF0CB-E66C-4A44-89ED-9175F6A614D0}"/>
              </a:ext>
            </a:extLst>
          </p:cNvPr>
          <p:cNvSpPr>
            <a:spLocks noGrp="1"/>
          </p:cNvSpPr>
          <p:nvPr>
            <p:ph idx="1"/>
          </p:nvPr>
        </p:nvSpPr>
        <p:spPr>
          <a:xfrm>
            <a:off x="244356" y="2509125"/>
            <a:ext cx="6448309" cy="3600400"/>
          </a:xfrm>
        </p:spPr>
        <p:txBody>
          <a:bodyPr>
            <a:noAutofit/>
          </a:bodyPr>
          <a:lstStyle/>
          <a:p>
            <a:pPr marL="0" indent="0">
              <a:buNone/>
            </a:pPr>
            <a:r>
              <a:rPr lang="en-US" altLang="ja-JP" sz="1600" b="1" dirty="0">
                <a:latin typeface="Times New Roman" panose="02020603050405020304" pitchFamily="18" charset="0"/>
                <a:cs typeface="Times New Roman" panose="02020603050405020304" pitchFamily="18" charset="0"/>
              </a:rPr>
              <a:t>Photon Energy </a:t>
            </a:r>
            <a:r>
              <a:rPr lang="en-US" altLang="ja-JP" sz="1600" dirty="0">
                <a:latin typeface="Times New Roman" panose="02020603050405020304" pitchFamily="18" charset="0"/>
                <a:cs typeface="Times New Roman" panose="02020603050405020304" pitchFamily="18" charset="0"/>
              </a:rPr>
              <a:t>: </a:t>
            </a:r>
            <a:r>
              <a:rPr lang="en-US" altLang="ja-JP" sz="1600" b="1" dirty="0">
                <a:latin typeface="Times New Roman" panose="02020603050405020304" pitchFamily="18" charset="0"/>
                <a:cs typeface="Times New Roman" panose="02020603050405020304" pitchFamily="18" charset="0"/>
              </a:rPr>
              <a:t>E= </a:t>
            </a:r>
            <a:r>
              <a:rPr lang="en-US" altLang="ja-JP" sz="1600" b="1" dirty="0" err="1">
                <a:latin typeface="Times New Roman" panose="02020603050405020304" pitchFamily="18" charset="0"/>
                <a:cs typeface="Times New Roman" panose="02020603050405020304" pitchFamily="18" charset="0"/>
              </a:rPr>
              <a:t>hν</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 h: Plank constant  6.602E-34  ν= c/λ</a:t>
            </a:r>
            <a:r>
              <a:rPr lang="ja-JP" altLang="en-US" sz="1600" dirty="0">
                <a:latin typeface="Times New Roman" panose="02020603050405020304" pitchFamily="18" charset="0"/>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a:t>
            </a:r>
          </a:p>
          <a:p>
            <a:pPr marL="0" indent="0">
              <a:buNone/>
            </a:pPr>
            <a:r>
              <a:rPr lang="en-US" altLang="ja-JP" sz="1600" b="1" dirty="0">
                <a:latin typeface="Times New Roman" panose="02020603050405020304" pitchFamily="18" charset="0"/>
                <a:cs typeface="Times New Roman" panose="02020603050405020304" pitchFamily="18" charset="0"/>
              </a:rPr>
              <a:t>                            E= 1,240/ λ </a:t>
            </a:r>
            <a:r>
              <a:rPr lang="en-US" altLang="ja-JP" sz="1600" dirty="0">
                <a:latin typeface="Times New Roman" panose="02020603050405020304" pitchFamily="18" charset="0"/>
                <a:cs typeface="Times New Roman" panose="02020603050405020304" pitchFamily="18" charset="0"/>
              </a:rPr>
              <a:t>[nm]   [eV]         eV= 1.60E-19  [J]</a:t>
            </a:r>
          </a:p>
          <a:p>
            <a:pPr marL="0" indent="0">
              <a:buNone/>
            </a:pPr>
            <a:r>
              <a:rPr lang="en-US" altLang="ja-JP" sz="1600" dirty="0">
                <a:latin typeface="Times New Roman" panose="02020603050405020304" pitchFamily="18" charset="0"/>
                <a:cs typeface="Times New Roman" panose="02020603050405020304" pitchFamily="18" charset="0"/>
              </a:rPr>
              <a:t>                            400nm Photon = 3.1eV = 0.5aJ  = 2 Mega photon/</a:t>
            </a:r>
            <a:r>
              <a:rPr lang="en-US" altLang="ja-JP" sz="1600" dirty="0" err="1">
                <a:latin typeface="Times New Roman" panose="02020603050405020304" pitchFamily="18" charset="0"/>
                <a:cs typeface="Times New Roman" panose="02020603050405020304" pitchFamily="18" charset="0"/>
              </a:rPr>
              <a:t>pW</a:t>
            </a:r>
            <a:endParaRPr lang="en-US" altLang="ja-JP" sz="1600" dirty="0">
              <a:latin typeface="Times New Roman" panose="02020603050405020304" pitchFamily="18" charset="0"/>
              <a:cs typeface="Times New Roman" panose="02020603050405020304" pitchFamily="18" charset="0"/>
            </a:endParaRPr>
          </a:p>
          <a:p>
            <a:pPr marL="0" indent="0">
              <a:buNone/>
            </a:pPr>
            <a:r>
              <a:rPr lang="en-US" altLang="ja-JP" sz="1600" dirty="0">
                <a:latin typeface="Times New Roman" panose="02020603050405020304" pitchFamily="18" charset="0"/>
                <a:cs typeface="Times New Roman" panose="02020603050405020304" pitchFamily="18" charset="0"/>
              </a:rPr>
              <a:t>                            800nm Photon = 1.55eV=0.25aJ= 4 Mega photon/</a:t>
            </a:r>
            <a:r>
              <a:rPr lang="en-US" altLang="ja-JP" sz="1600" dirty="0" err="1">
                <a:latin typeface="Times New Roman" panose="02020603050405020304" pitchFamily="18" charset="0"/>
                <a:cs typeface="Times New Roman" panose="02020603050405020304" pitchFamily="18" charset="0"/>
              </a:rPr>
              <a:t>pW</a:t>
            </a:r>
            <a:endParaRPr lang="en-US" altLang="ja-JP" sz="1600" dirty="0">
              <a:latin typeface="Times New Roman" panose="02020603050405020304" pitchFamily="18" charset="0"/>
              <a:cs typeface="Times New Roman" panose="02020603050405020304" pitchFamily="18" charset="0"/>
            </a:endParaRPr>
          </a:p>
          <a:p>
            <a:pPr marL="0" indent="0">
              <a:buNone/>
            </a:pPr>
            <a:endParaRPr lang="en-US" altLang="ja-JP" sz="1600" dirty="0">
              <a:latin typeface="Times New Roman" panose="02020603050405020304" pitchFamily="18" charset="0"/>
              <a:cs typeface="Times New Roman" panose="02020603050405020304" pitchFamily="18" charset="0"/>
            </a:endParaRPr>
          </a:p>
          <a:p>
            <a:pPr marL="0" indent="0">
              <a:buNone/>
            </a:pPr>
            <a:r>
              <a:rPr lang="en-US" altLang="ja-JP" sz="1600" b="1" dirty="0">
                <a:latin typeface="Times New Roman" panose="02020603050405020304" pitchFamily="18" charset="0"/>
                <a:cs typeface="Times New Roman" panose="02020603050405020304" pitchFamily="18" charset="0"/>
              </a:rPr>
              <a:t>Poisson Distribution:  discrete event probability in a fixed time interval </a:t>
            </a:r>
          </a:p>
          <a:p>
            <a:pPr marL="0" indent="0">
              <a:buNone/>
            </a:pPr>
            <a:endParaRPr lang="en-US" altLang="ja-JP" sz="1600" dirty="0">
              <a:latin typeface="Times New Roman" panose="02020603050405020304" pitchFamily="18" charset="0"/>
              <a:cs typeface="Times New Roman" panose="02020603050405020304" pitchFamily="18" charset="0"/>
            </a:endParaRPr>
          </a:p>
          <a:p>
            <a:pPr marL="0" indent="0">
              <a:buNone/>
            </a:pPr>
            <a:endParaRPr lang="en-US" altLang="ja-JP" sz="1600" dirty="0">
              <a:latin typeface="Times New Roman" panose="02020603050405020304" pitchFamily="18" charset="0"/>
              <a:cs typeface="Times New Roman" panose="02020603050405020304" pitchFamily="18" charset="0"/>
            </a:endParaRPr>
          </a:p>
        </p:txBody>
      </p:sp>
      <p:graphicFrame>
        <p:nvGraphicFramePr>
          <p:cNvPr id="6" name="グラフ 5">
            <a:extLst>
              <a:ext uri="{FF2B5EF4-FFF2-40B4-BE49-F238E27FC236}">
                <a16:creationId xmlns:a16="http://schemas.microsoft.com/office/drawing/2014/main" id="{127CBACB-9606-4105-89CC-4A32C6594949}"/>
              </a:ext>
            </a:extLst>
          </p:cNvPr>
          <p:cNvGraphicFramePr>
            <a:graphicFrameLocks/>
          </p:cNvGraphicFramePr>
          <p:nvPr>
            <p:extLst>
              <p:ext uri="{D42A27DB-BD31-4B8C-83A1-F6EECF244321}">
                <p14:modId xmlns:p14="http://schemas.microsoft.com/office/powerpoint/2010/main" val="1153581232"/>
              </p:ext>
            </p:extLst>
          </p:nvPr>
        </p:nvGraphicFramePr>
        <p:xfrm>
          <a:off x="6809875" y="537845"/>
          <a:ext cx="5382126" cy="5254469"/>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304EF10A-13EA-41A7-9BDC-060EDCF76BD0}"/>
              </a:ext>
            </a:extLst>
          </p:cNvPr>
          <p:cNvSpPr txBox="1"/>
          <p:nvPr/>
        </p:nvSpPr>
        <p:spPr>
          <a:xfrm>
            <a:off x="8063679" y="5913357"/>
            <a:ext cx="377026" cy="261610"/>
          </a:xfrm>
          <a:prstGeom prst="rect">
            <a:avLst/>
          </a:prstGeom>
          <a:noFill/>
        </p:spPr>
        <p:txBody>
          <a:bodyPr wrap="none" rtlCol="0">
            <a:spAutoFit/>
          </a:bodyPr>
          <a:lstStyle/>
          <a:p>
            <a:r>
              <a:rPr kumimoji="1" lang="en-US" altLang="ja-JP" sz="1100" dirty="0" err="1">
                <a:latin typeface="Calibri" panose="020F0502020204030204" pitchFamily="34" charset="0"/>
                <a:cs typeface="Calibri" panose="020F0502020204030204" pitchFamily="34" charset="0"/>
              </a:rPr>
              <a:t>aW</a:t>
            </a:r>
            <a:endParaRPr kumimoji="1" lang="ja-JP" altLang="en-US" sz="1100" dirty="0">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B7F47616-B479-42C6-B935-47FC49BAA85F}"/>
              </a:ext>
            </a:extLst>
          </p:cNvPr>
          <p:cNvSpPr txBox="1"/>
          <p:nvPr/>
        </p:nvSpPr>
        <p:spPr>
          <a:xfrm>
            <a:off x="9182350" y="5912206"/>
            <a:ext cx="352982" cy="261610"/>
          </a:xfrm>
          <a:prstGeom prst="rect">
            <a:avLst/>
          </a:prstGeom>
          <a:noFill/>
        </p:spPr>
        <p:txBody>
          <a:bodyPr wrap="none" rtlCol="0">
            <a:spAutoFit/>
          </a:bodyPr>
          <a:lstStyle/>
          <a:p>
            <a:r>
              <a:rPr lang="en-US" altLang="ja-JP" sz="1100" dirty="0" err="1">
                <a:latin typeface="Calibri" panose="020F0502020204030204" pitchFamily="34" charset="0"/>
                <a:cs typeface="Calibri" panose="020F0502020204030204" pitchFamily="34" charset="0"/>
              </a:rPr>
              <a:t>f</a:t>
            </a:r>
            <a:r>
              <a:rPr kumimoji="1" lang="en-US" altLang="ja-JP" sz="1100" dirty="0" err="1">
                <a:latin typeface="Calibri" panose="020F0502020204030204" pitchFamily="34" charset="0"/>
                <a:cs typeface="Calibri" panose="020F0502020204030204" pitchFamily="34" charset="0"/>
              </a:rPr>
              <a:t>W</a:t>
            </a:r>
            <a:endParaRPr kumimoji="1" lang="ja-JP" altLang="en-US" sz="1100" dirty="0">
              <a:latin typeface="Calibri" panose="020F0502020204030204" pitchFamily="34" charset="0"/>
              <a:cs typeface="Calibri" panose="020F0502020204030204" pitchFamily="34" charset="0"/>
            </a:endParaRPr>
          </a:p>
        </p:txBody>
      </p:sp>
      <p:sp>
        <p:nvSpPr>
          <p:cNvPr id="9" name="テキスト ボックス 8">
            <a:extLst>
              <a:ext uri="{FF2B5EF4-FFF2-40B4-BE49-F238E27FC236}">
                <a16:creationId xmlns:a16="http://schemas.microsoft.com/office/drawing/2014/main" id="{5DBC02B6-0691-4F9B-ADBF-05007F0FBA39}"/>
              </a:ext>
            </a:extLst>
          </p:cNvPr>
          <p:cNvSpPr txBox="1"/>
          <p:nvPr/>
        </p:nvSpPr>
        <p:spPr>
          <a:xfrm>
            <a:off x="10219830" y="5913357"/>
            <a:ext cx="383438" cy="261610"/>
          </a:xfrm>
          <a:prstGeom prst="rect">
            <a:avLst/>
          </a:prstGeom>
          <a:noFill/>
        </p:spPr>
        <p:txBody>
          <a:bodyPr wrap="none" rtlCol="0">
            <a:spAutoFit/>
          </a:bodyPr>
          <a:lstStyle/>
          <a:p>
            <a:r>
              <a:rPr lang="en-US" altLang="ja-JP" sz="1100" dirty="0" err="1">
                <a:latin typeface="Calibri" panose="020F0502020204030204" pitchFamily="34" charset="0"/>
                <a:cs typeface="Calibri" panose="020F0502020204030204" pitchFamily="34" charset="0"/>
              </a:rPr>
              <a:t>p</a:t>
            </a:r>
            <a:r>
              <a:rPr kumimoji="1" lang="en-US" altLang="ja-JP" sz="1100" dirty="0" err="1">
                <a:latin typeface="Calibri" panose="020F0502020204030204" pitchFamily="34" charset="0"/>
                <a:cs typeface="Calibri" panose="020F0502020204030204" pitchFamily="34" charset="0"/>
              </a:rPr>
              <a:t>W</a:t>
            </a:r>
            <a:endParaRPr kumimoji="1" lang="ja-JP" altLang="en-US" sz="1100" dirty="0">
              <a:latin typeface="Calibri" panose="020F0502020204030204" pitchFamily="34" charset="0"/>
              <a:cs typeface="Calibri" panose="020F0502020204030204" pitchFamily="34" charset="0"/>
            </a:endParaRPr>
          </a:p>
        </p:txBody>
      </p:sp>
      <p:sp>
        <p:nvSpPr>
          <p:cNvPr id="10" name="テキスト ボックス 9">
            <a:extLst>
              <a:ext uri="{FF2B5EF4-FFF2-40B4-BE49-F238E27FC236}">
                <a16:creationId xmlns:a16="http://schemas.microsoft.com/office/drawing/2014/main" id="{A84661C1-CBA9-4919-91F2-7872B600DD34}"/>
              </a:ext>
            </a:extLst>
          </p:cNvPr>
          <p:cNvSpPr txBox="1"/>
          <p:nvPr/>
        </p:nvSpPr>
        <p:spPr>
          <a:xfrm>
            <a:off x="11209289" y="5912206"/>
            <a:ext cx="383438" cy="261610"/>
          </a:xfrm>
          <a:prstGeom prst="rect">
            <a:avLst/>
          </a:prstGeom>
          <a:noFill/>
        </p:spPr>
        <p:txBody>
          <a:bodyPr wrap="none" rtlCol="0">
            <a:spAutoFit/>
          </a:bodyPr>
          <a:lstStyle/>
          <a:p>
            <a:r>
              <a:rPr kumimoji="1" lang="en-US" altLang="ja-JP" sz="1100" dirty="0" err="1">
                <a:latin typeface="Calibri" panose="020F0502020204030204" pitchFamily="34" charset="0"/>
                <a:cs typeface="Calibri" panose="020F0502020204030204" pitchFamily="34" charset="0"/>
              </a:rPr>
              <a:t>nW</a:t>
            </a:r>
            <a:endParaRPr kumimoji="1" lang="ja-JP" altLang="en-US" sz="1100" dirty="0">
              <a:latin typeface="Calibri" panose="020F0502020204030204" pitchFamily="34" charset="0"/>
              <a:cs typeface="Calibri" panose="020F0502020204030204" pitchFamily="34" charset="0"/>
            </a:endParaRPr>
          </a:p>
        </p:txBody>
      </p:sp>
      <p:cxnSp>
        <p:nvCxnSpPr>
          <p:cNvPr id="11" name="直線矢印コネクタ 10">
            <a:extLst>
              <a:ext uri="{FF2B5EF4-FFF2-40B4-BE49-F238E27FC236}">
                <a16:creationId xmlns:a16="http://schemas.microsoft.com/office/drawing/2014/main" id="{F055E5F1-5A65-44D4-A7BE-5DD9B65CA549}"/>
              </a:ext>
            </a:extLst>
          </p:cNvPr>
          <p:cNvCxnSpPr/>
          <p:nvPr/>
        </p:nvCxnSpPr>
        <p:spPr>
          <a:xfrm>
            <a:off x="7523472" y="588335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548F59A-6BAE-4364-8F47-05428EE923CD}"/>
              </a:ext>
            </a:extLst>
          </p:cNvPr>
          <p:cNvCxnSpPr/>
          <p:nvPr/>
        </p:nvCxnSpPr>
        <p:spPr>
          <a:xfrm>
            <a:off x="8642290" y="588335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3A87CDF1-747F-4476-9613-F6E06B7EC7DF}"/>
              </a:ext>
            </a:extLst>
          </p:cNvPr>
          <p:cNvCxnSpPr/>
          <p:nvPr/>
        </p:nvCxnSpPr>
        <p:spPr>
          <a:xfrm>
            <a:off x="9722410" y="588335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B2F97C92-E065-44AD-A1D9-BB2028BB2FAB}"/>
              </a:ext>
            </a:extLst>
          </p:cNvPr>
          <p:cNvCxnSpPr/>
          <p:nvPr/>
        </p:nvCxnSpPr>
        <p:spPr>
          <a:xfrm>
            <a:off x="10860948" y="5883356"/>
            <a:ext cx="108012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F6B4C58D-7948-487E-8CC5-CDA3BFD146ED}"/>
              </a:ext>
            </a:extLst>
          </p:cNvPr>
          <p:cNvSpPr/>
          <p:nvPr/>
        </p:nvSpPr>
        <p:spPr>
          <a:xfrm>
            <a:off x="9665368" y="1594815"/>
            <a:ext cx="1543921" cy="1545416"/>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C26C29A-0618-45A6-91BC-5DEACCA25FA7}"/>
              </a:ext>
            </a:extLst>
          </p:cNvPr>
          <p:cNvSpPr txBox="1"/>
          <p:nvPr/>
        </p:nvSpPr>
        <p:spPr>
          <a:xfrm>
            <a:off x="6819826" y="584347"/>
            <a:ext cx="483659"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[cps]</a:t>
            </a:r>
            <a:endParaRPr kumimoji="1" lang="ja-JP" altLang="en-US" sz="1200" dirty="0">
              <a:latin typeface="Calibri" panose="020F0502020204030204" pitchFamily="34" charset="0"/>
              <a:cs typeface="Calibri" panose="020F0502020204030204" pitchFamily="34" charset="0"/>
            </a:endParaRPr>
          </a:p>
        </p:txBody>
      </p:sp>
      <p:sp>
        <p:nvSpPr>
          <p:cNvPr id="18" name="テキスト ボックス 17">
            <a:extLst>
              <a:ext uri="{FF2B5EF4-FFF2-40B4-BE49-F238E27FC236}">
                <a16:creationId xmlns:a16="http://schemas.microsoft.com/office/drawing/2014/main" id="{A2317FE6-E7A7-483D-8D5B-AAC458FCF424}"/>
              </a:ext>
            </a:extLst>
          </p:cNvPr>
          <p:cNvSpPr txBox="1"/>
          <p:nvPr/>
        </p:nvSpPr>
        <p:spPr>
          <a:xfrm>
            <a:off x="9832576" y="1272295"/>
            <a:ext cx="1193212"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Flow cytometry </a:t>
            </a:r>
            <a:endParaRPr kumimoji="1" lang="ja-JP" altLang="en-US" sz="1200"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4D291BCC-5985-06A6-061B-6F3EF92B02B2}"/>
              </a:ext>
            </a:extLst>
          </p:cNvPr>
          <p:cNvGrpSpPr/>
          <p:nvPr/>
        </p:nvGrpSpPr>
        <p:grpSpPr>
          <a:xfrm>
            <a:off x="7844589" y="1692159"/>
            <a:ext cx="2957941" cy="3228747"/>
            <a:chOff x="7844589" y="1692159"/>
            <a:chExt cx="2957941" cy="3228747"/>
          </a:xfrm>
        </p:grpSpPr>
        <p:sp>
          <p:nvSpPr>
            <p:cNvPr id="17" name="正方形/長方形 16">
              <a:extLst>
                <a:ext uri="{FF2B5EF4-FFF2-40B4-BE49-F238E27FC236}">
                  <a16:creationId xmlns:a16="http://schemas.microsoft.com/office/drawing/2014/main" id="{E2D4F575-C403-4760-A520-F6BD0160A31E}"/>
                </a:ext>
              </a:extLst>
            </p:cNvPr>
            <p:cNvSpPr/>
            <p:nvPr/>
          </p:nvSpPr>
          <p:spPr>
            <a:xfrm>
              <a:off x="7844589" y="1969158"/>
              <a:ext cx="2957941" cy="2951748"/>
            </a:xfrm>
            <a:prstGeom prst="rect">
              <a:avLst/>
            </a:prstGeom>
            <a:noFill/>
            <a:ln w="38100">
              <a:solidFill>
                <a:srgbClr val="FF000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7C64E30-0396-4755-908A-CBE8CCB17675}"/>
                </a:ext>
              </a:extLst>
            </p:cNvPr>
            <p:cNvSpPr txBox="1"/>
            <p:nvPr/>
          </p:nvSpPr>
          <p:spPr>
            <a:xfrm>
              <a:off x="8142511" y="1692159"/>
              <a:ext cx="758285" cy="276999"/>
            </a:xfrm>
            <a:prstGeom prst="rect">
              <a:avLst/>
            </a:prstGeom>
            <a:noFill/>
          </p:spPr>
          <p:txBody>
            <a:bodyPr wrap="none" rtlCol="0">
              <a:spAutoFit/>
            </a:bodyPr>
            <a:lstStyle/>
            <a:p>
              <a:r>
                <a:rPr kumimoji="1" lang="en-US" altLang="ja-JP" sz="1200" dirty="0">
                  <a:latin typeface="Calibri" panose="020F0502020204030204" pitchFamily="34" charset="0"/>
                  <a:cs typeface="Calibri" panose="020F0502020204030204" pitchFamily="34" charset="0"/>
                </a:rPr>
                <a:t>Targeting</a:t>
              </a:r>
              <a:endParaRPr kumimoji="1" lang="ja-JP" altLang="en-US" sz="1200" dirty="0">
                <a:latin typeface="Calibri" panose="020F0502020204030204" pitchFamily="34" charset="0"/>
                <a:cs typeface="Calibri" panose="020F0502020204030204" pitchFamily="34" charset="0"/>
              </a:endParaRPr>
            </a:p>
          </p:txBody>
        </p:sp>
      </p:grpSp>
      <p:pic>
        <p:nvPicPr>
          <p:cNvPr id="5" name="図 4">
            <a:extLst>
              <a:ext uri="{FF2B5EF4-FFF2-40B4-BE49-F238E27FC236}">
                <a16:creationId xmlns:a16="http://schemas.microsoft.com/office/drawing/2014/main" id="{5D840F5B-3224-46E9-A70E-167C1D320D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851" y="537845"/>
            <a:ext cx="6231267" cy="1757158"/>
          </a:xfrm>
          <a:prstGeom prst="rect">
            <a:avLst/>
          </a:prstGeom>
        </p:spPr>
      </p:pic>
      <p:pic>
        <p:nvPicPr>
          <p:cNvPr id="7" name="図 6">
            <a:extLst>
              <a:ext uri="{FF2B5EF4-FFF2-40B4-BE49-F238E27FC236}">
                <a16:creationId xmlns:a16="http://schemas.microsoft.com/office/drawing/2014/main" id="{A7F360EE-8EF0-40E2-B2A1-9B26C0F85B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8103" y="5027329"/>
            <a:ext cx="3661723" cy="1535723"/>
          </a:xfrm>
          <a:prstGeom prst="rect">
            <a:avLst/>
          </a:prstGeom>
        </p:spPr>
      </p:pic>
      <p:sp>
        <p:nvSpPr>
          <p:cNvPr id="19" name="Rectangle 18">
            <a:extLst>
              <a:ext uri="{FF2B5EF4-FFF2-40B4-BE49-F238E27FC236}">
                <a16:creationId xmlns:a16="http://schemas.microsoft.com/office/drawing/2014/main" id="{95587A8B-491E-474B-A70B-BF2F2DD9A8D8}"/>
              </a:ext>
            </a:extLst>
          </p:cNvPr>
          <p:cNvSpPr/>
          <p:nvPr/>
        </p:nvSpPr>
        <p:spPr>
          <a:xfrm>
            <a:off x="9665368" y="1594815"/>
            <a:ext cx="1543921" cy="15454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n 21">
            <a:extLst>
              <a:ext uri="{FF2B5EF4-FFF2-40B4-BE49-F238E27FC236}">
                <a16:creationId xmlns:a16="http://schemas.microsoft.com/office/drawing/2014/main" id="{F2DD8CD4-635F-6F43-99EE-DC80B6E06C74}"/>
              </a:ext>
            </a:extLst>
          </p:cNvPr>
          <p:cNvSpPr/>
          <p:nvPr/>
        </p:nvSpPr>
        <p:spPr>
          <a:xfrm>
            <a:off x="9797903" y="6419520"/>
            <a:ext cx="210896" cy="17988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a:extLst>
              <a:ext uri="{FF2B5EF4-FFF2-40B4-BE49-F238E27FC236}">
                <a16:creationId xmlns:a16="http://schemas.microsoft.com/office/drawing/2014/main" id="{312157EF-910E-D30A-2B50-C0B2403B08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902" y="4587596"/>
            <a:ext cx="969036" cy="1324610"/>
          </a:xfrm>
          <a:prstGeom prst="rect">
            <a:avLst/>
          </a:prstGeom>
        </p:spPr>
      </p:pic>
      <p:pic>
        <p:nvPicPr>
          <p:cNvPr id="25" name="Picture 24">
            <a:extLst>
              <a:ext uri="{FF2B5EF4-FFF2-40B4-BE49-F238E27FC236}">
                <a16:creationId xmlns:a16="http://schemas.microsoft.com/office/drawing/2014/main" id="{ED4ACD47-FFB0-2420-95F4-95FE280371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32746" y="4587402"/>
            <a:ext cx="1071771" cy="1324610"/>
          </a:xfrm>
          <a:prstGeom prst="rect">
            <a:avLst/>
          </a:prstGeom>
        </p:spPr>
      </p:pic>
      <p:sp>
        <p:nvSpPr>
          <p:cNvPr id="26" name="TextBox 25">
            <a:extLst>
              <a:ext uri="{FF2B5EF4-FFF2-40B4-BE49-F238E27FC236}">
                <a16:creationId xmlns:a16="http://schemas.microsoft.com/office/drawing/2014/main" id="{247316E0-0A16-EC8E-6741-2471D286F8A5}"/>
              </a:ext>
            </a:extLst>
          </p:cNvPr>
          <p:cNvSpPr txBox="1"/>
          <p:nvPr/>
        </p:nvSpPr>
        <p:spPr>
          <a:xfrm>
            <a:off x="152626" y="5879867"/>
            <a:ext cx="1117981" cy="261610"/>
          </a:xfrm>
          <a:prstGeom prst="rect">
            <a:avLst/>
          </a:prstGeom>
          <a:noFill/>
        </p:spPr>
        <p:txBody>
          <a:bodyPr wrap="square" rtlCol="0">
            <a:spAutoFit/>
          </a:bodyPr>
          <a:lstStyle/>
          <a:p>
            <a:r>
              <a:rPr lang="en-US" sz="1100" dirty="0"/>
              <a:t>Max Planck</a:t>
            </a:r>
          </a:p>
        </p:txBody>
      </p:sp>
      <p:sp>
        <p:nvSpPr>
          <p:cNvPr id="27" name="TextBox 26">
            <a:extLst>
              <a:ext uri="{FF2B5EF4-FFF2-40B4-BE49-F238E27FC236}">
                <a16:creationId xmlns:a16="http://schemas.microsoft.com/office/drawing/2014/main" id="{523929FA-449E-EDF1-A6AA-588B90E2AAF6}"/>
              </a:ext>
            </a:extLst>
          </p:cNvPr>
          <p:cNvSpPr txBox="1"/>
          <p:nvPr/>
        </p:nvSpPr>
        <p:spPr>
          <a:xfrm>
            <a:off x="1245503" y="5896464"/>
            <a:ext cx="1023037" cy="261610"/>
          </a:xfrm>
          <a:prstGeom prst="rect">
            <a:avLst/>
          </a:prstGeom>
          <a:noFill/>
        </p:spPr>
        <p:txBody>
          <a:bodyPr wrap="none" rtlCol="0">
            <a:spAutoFit/>
          </a:bodyPr>
          <a:lstStyle/>
          <a:p>
            <a:r>
              <a:rPr lang="en-US" sz="1100" dirty="0"/>
              <a:t>Albert Einstein</a:t>
            </a:r>
          </a:p>
        </p:txBody>
      </p:sp>
      <p:sp>
        <p:nvSpPr>
          <p:cNvPr id="20" name="TextBox 19">
            <a:extLst>
              <a:ext uri="{FF2B5EF4-FFF2-40B4-BE49-F238E27FC236}">
                <a16:creationId xmlns:a16="http://schemas.microsoft.com/office/drawing/2014/main" id="{56A436BF-6C35-9BEA-2070-573CBC060BC1}"/>
              </a:ext>
            </a:extLst>
          </p:cNvPr>
          <p:cNvSpPr txBox="1"/>
          <p:nvPr/>
        </p:nvSpPr>
        <p:spPr>
          <a:xfrm>
            <a:off x="11709905" y="1757336"/>
            <a:ext cx="516488" cy="369332"/>
          </a:xfrm>
          <a:prstGeom prst="rect">
            <a:avLst/>
          </a:prstGeom>
          <a:noFill/>
        </p:spPr>
        <p:txBody>
          <a:bodyPr wrap="none" rtlCol="0">
            <a:spAutoFit/>
          </a:bodyPr>
          <a:lstStyle/>
          <a:p>
            <a:r>
              <a:rPr lang="en-US" dirty="0" err="1"/>
              <a:t>nW</a:t>
            </a:r>
            <a:endParaRPr lang="en-US" dirty="0"/>
          </a:p>
        </p:txBody>
      </p:sp>
      <p:cxnSp>
        <p:nvCxnSpPr>
          <p:cNvPr id="28" name="Straight Arrow Connector 27">
            <a:extLst>
              <a:ext uri="{FF2B5EF4-FFF2-40B4-BE49-F238E27FC236}">
                <a16:creationId xmlns:a16="http://schemas.microsoft.com/office/drawing/2014/main" id="{1922D173-512C-DCD5-C4D8-8A5113569E68}"/>
              </a:ext>
            </a:extLst>
          </p:cNvPr>
          <p:cNvCxnSpPr>
            <a:cxnSpLocks/>
          </p:cNvCxnSpPr>
          <p:nvPr/>
        </p:nvCxnSpPr>
        <p:spPr>
          <a:xfrm flipH="1">
            <a:off x="10957725" y="1942002"/>
            <a:ext cx="7075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82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DCF497-0878-799F-965B-A6B71D3B9B7D}"/>
              </a:ext>
            </a:extLst>
          </p:cNvPr>
          <p:cNvSpPr>
            <a:spLocks noGrp="1"/>
          </p:cNvSpPr>
          <p:nvPr>
            <p:ph type="title"/>
          </p:nvPr>
        </p:nvSpPr>
        <p:spPr>
          <a:xfrm>
            <a:off x="-219884" y="174337"/>
            <a:ext cx="12191999" cy="1074061"/>
          </a:xfrm>
        </p:spPr>
        <p:txBody>
          <a:bodyPr>
            <a:normAutofit fontScale="90000"/>
          </a:bodyPr>
          <a:lstStyle/>
          <a:p>
            <a:pPr algn="ctr"/>
            <a:r>
              <a:rPr kumimoji="1" lang="en-US" altLang="ja-JP" sz="3100" b="1" dirty="0">
                <a:latin typeface="Times New Roman" panose="02020603050405020304" pitchFamily="18" charset="0"/>
                <a:cs typeface="Times New Roman" panose="02020603050405020304" pitchFamily="18" charset="0"/>
              </a:rPr>
              <a:t>Cytometry 3.0  should be  based on Energy Conservation Principle</a:t>
            </a:r>
            <a:br>
              <a:rPr kumimoji="1" lang="en-US" altLang="ja-JP" dirty="0">
                <a:latin typeface="Times New Roman" panose="02020603050405020304" pitchFamily="18" charset="0"/>
                <a:cs typeface="Times New Roman" panose="02020603050405020304" pitchFamily="18" charset="0"/>
              </a:rPr>
            </a:br>
            <a:endParaRPr kumimoji="1" lang="ja-JP" altLang="en-US" dirty="0"/>
          </a:p>
        </p:txBody>
      </p:sp>
      <p:sp>
        <p:nvSpPr>
          <p:cNvPr id="3" name="Rectangle 2">
            <a:extLst>
              <a:ext uri="{FF2B5EF4-FFF2-40B4-BE49-F238E27FC236}">
                <a16:creationId xmlns:a16="http://schemas.microsoft.com/office/drawing/2014/main" id="{78BF3402-AC36-33C3-8624-149B3E62FF2C}"/>
              </a:ext>
            </a:extLst>
          </p:cNvPr>
          <p:cNvSpPr/>
          <p:nvPr/>
        </p:nvSpPr>
        <p:spPr>
          <a:xfrm>
            <a:off x="4214191" y="1828801"/>
            <a:ext cx="3307709" cy="22399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Times New Roman" panose="02020603050405020304" pitchFamily="18" charset="0"/>
                <a:cs typeface="Times New Roman" panose="02020603050405020304" pitchFamily="18" charset="0"/>
              </a:rPr>
              <a:t> </a:t>
            </a:r>
            <a:r>
              <a:rPr kumimoji="1" lang="en-US" altLang="ja-JP" dirty="0" err="1">
                <a:latin typeface="Times New Roman" panose="02020603050405020304" pitchFamily="18" charset="0"/>
                <a:cs typeface="Times New Roman" panose="02020603050405020304" pitchFamily="18" charset="0"/>
              </a:rPr>
              <a:t>k</a:t>
            </a:r>
            <a:r>
              <a:rPr kumimoji="1" lang="en-US" altLang="ja-JP" sz="1600" dirty="0" err="1">
                <a:latin typeface="Times New Roman" panose="02020603050405020304" pitchFamily="18" charset="0"/>
                <a:cs typeface="Times New Roman" panose="02020603050405020304" pitchFamily="18" charset="0"/>
              </a:rPr>
              <a:t>f</a:t>
            </a:r>
            <a:r>
              <a:rPr kumimoji="1" lang="en-US" altLang="ja-JP" dirty="0">
                <a:latin typeface="Times New Roman" panose="02020603050405020304" pitchFamily="18" charset="0"/>
                <a:cs typeface="Times New Roman" panose="02020603050405020304" pitchFamily="18" charset="0"/>
              </a:rPr>
              <a:t>= </a:t>
            </a:r>
            <a:r>
              <a:rPr kumimoji="1" lang="el-GR" altLang="ja-JP" dirty="0">
                <a:latin typeface="Times New Roman" panose="02020603050405020304" pitchFamily="18" charset="0"/>
                <a:cs typeface="Times New Roman" panose="02020603050405020304" pitchFamily="18" charset="0"/>
              </a:rPr>
              <a:t>σ</a:t>
            </a:r>
            <a:r>
              <a:rPr kumimoji="1" lang="en-US" altLang="ja-JP" sz="1600" dirty="0">
                <a:latin typeface="Times New Roman" panose="02020603050405020304" pitchFamily="18" charset="0"/>
                <a:cs typeface="Times New Roman" panose="02020603050405020304" pitchFamily="18" charset="0"/>
              </a:rPr>
              <a:t>a</a:t>
            </a:r>
            <a:r>
              <a:rPr kumimoji="1" lang="en-US" altLang="ja-JP" dirty="0">
                <a:latin typeface="Times New Roman" panose="02020603050405020304" pitchFamily="18" charset="0"/>
                <a:cs typeface="Times New Roman" panose="02020603050405020304" pitchFamily="18" charset="0"/>
              </a:rPr>
              <a:t>*I*Q</a:t>
            </a:r>
          </a:p>
          <a:p>
            <a:pPr algn="ctr"/>
            <a:r>
              <a:rPr kumimoji="1" lang="en-US" altLang="ja-JP" sz="1400" dirty="0">
                <a:latin typeface="Times New Roman" panose="02020603050405020304" pitchFamily="18" charset="0"/>
                <a:cs typeface="Times New Roman" panose="02020603050405020304" pitchFamily="18" charset="0"/>
              </a:rPr>
              <a:t>ka: Rate of single photon absorption</a:t>
            </a:r>
          </a:p>
          <a:p>
            <a:pPr algn="ctr"/>
            <a:r>
              <a:rPr kumimoji="1" lang="en-US" altLang="ja-JP" sz="1400" dirty="0">
                <a:latin typeface="Times New Roman" panose="02020603050405020304" pitchFamily="18" charset="0"/>
                <a:cs typeface="Times New Roman" panose="02020603050405020304" pitchFamily="18" charset="0"/>
              </a:rPr>
              <a:t>[photon/s]</a:t>
            </a:r>
          </a:p>
          <a:p>
            <a:pPr algn="ctr"/>
            <a:r>
              <a:rPr kumimoji="1" lang="en-US" altLang="ja-JP" sz="1400" dirty="0">
                <a:latin typeface="Times New Roman" panose="02020603050405020304" pitchFamily="18" charset="0"/>
                <a:cs typeface="Times New Roman" panose="02020603050405020304" pitchFamily="18" charset="0"/>
              </a:rPr>
              <a:t> </a:t>
            </a:r>
            <a:r>
              <a:rPr kumimoji="1" lang="el-GR" altLang="ja-JP" sz="1400" dirty="0">
                <a:latin typeface="Times New Roman" panose="02020603050405020304" pitchFamily="18" charset="0"/>
                <a:cs typeface="Times New Roman" panose="02020603050405020304" pitchFamily="18" charset="0"/>
              </a:rPr>
              <a:t>σ</a:t>
            </a:r>
            <a:r>
              <a:rPr kumimoji="1" lang="en-US" altLang="ja-JP" sz="1400" dirty="0">
                <a:latin typeface="Times New Roman" panose="02020603050405020304" pitchFamily="18" charset="0"/>
                <a:cs typeface="Times New Roman" panose="02020603050405020304" pitchFamily="18" charset="0"/>
              </a:rPr>
              <a:t>a: molar absorption cross section</a:t>
            </a:r>
          </a:p>
          <a:p>
            <a:pPr algn="ctr"/>
            <a:r>
              <a:rPr kumimoji="1" lang="en-US" altLang="ja-JP" sz="1400" dirty="0">
                <a:latin typeface="Times New Roman" panose="02020603050405020304" pitchFamily="18" charset="0"/>
                <a:cs typeface="Times New Roman" panose="02020603050405020304" pitchFamily="18" charset="0"/>
              </a:rPr>
              <a:t>I: intensity of excitation</a:t>
            </a:r>
          </a:p>
          <a:p>
            <a:pPr algn="ctr"/>
            <a:r>
              <a:rPr kumimoji="1" lang="en-US" altLang="ja-JP" sz="1400" dirty="0">
                <a:latin typeface="Times New Roman" panose="02020603050405020304" pitchFamily="18" charset="0"/>
                <a:cs typeface="Times New Roman" panose="02020603050405020304" pitchFamily="18" charset="0"/>
              </a:rPr>
              <a:t>[photon/um</a:t>
            </a:r>
            <a:r>
              <a:rPr kumimoji="1" lang="en-US" altLang="ja-JP" sz="1400" baseline="30000" dirty="0">
                <a:latin typeface="Times New Roman" panose="02020603050405020304" pitchFamily="18" charset="0"/>
                <a:cs typeface="Times New Roman" panose="02020603050405020304" pitchFamily="18" charset="0"/>
              </a:rPr>
              <a:t>2</a:t>
            </a:r>
            <a:r>
              <a:rPr kumimoji="1" lang="en-US" altLang="ja-JP" sz="1400" dirty="0">
                <a:latin typeface="Times New Roman" panose="02020603050405020304" pitchFamily="18" charset="0"/>
                <a:cs typeface="Times New Roman" panose="02020603050405020304" pitchFamily="18" charset="0"/>
              </a:rPr>
              <a:t>s]</a:t>
            </a:r>
          </a:p>
          <a:p>
            <a:pPr algn="ctr"/>
            <a:r>
              <a:rPr kumimoji="1" lang="en-US" altLang="ja-JP" sz="1400" dirty="0">
                <a:latin typeface="Times New Roman" panose="02020603050405020304" pitchFamily="18" charset="0"/>
                <a:cs typeface="Times New Roman" panose="02020603050405020304" pitchFamily="18" charset="0"/>
              </a:rPr>
              <a:t>Q: Quantum yield</a:t>
            </a:r>
          </a:p>
          <a:p>
            <a:pPr algn="ctr"/>
            <a:r>
              <a:rPr kumimoji="1" lang="en-US" altLang="ja-JP" sz="14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k</a:t>
            </a:r>
            <a:r>
              <a:rPr kumimoji="1" lang="en-US" altLang="ja-JP" sz="1400" dirty="0" err="1">
                <a:latin typeface="Times New Roman" panose="02020603050405020304" pitchFamily="18" charset="0"/>
                <a:cs typeface="Times New Roman" panose="02020603050405020304" pitchFamily="18" charset="0"/>
              </a:rPr>
              <a:t>f</a:t>
            </a:r>
            <a:r>
              <a:rPr kumimoji="1" lang="en-US" altLang="ja-JP" sz="1600" dirty="0">
                <a:latin typeface="Times New Roman" panose="02020603050405020304" pitchFamily="18" charset="0"/>
                <a:cs typeface="Times New Roman" panose="02020603050405020304" pitchFamily="18" charset="0"/>
              </a:rPr>
              <a:t> = 1/t</a:t>
            </a:r>
          </a:p>
          <a:p>
            <a:pPr algn="ctr"/>
            <a:r>
              <a:rPr kumimoji="1" lang="en-US" altLang="ja-JP" sz="1600" dirty="0">
                <a:latin typeface="Times New Roman" panose="02020603050405020304" pitchFamily="18" charset="0"/>
                <a:cs typeface="Times New Roman" panose="02020603050405020304" pitchFamily="18" charset="0"/>
              </a:rPr>
              <a:t> t: </a:t>
            </a:r>
            <a:r>
              <a:rPr kumimoji="1" lang="en-US" altLang="ja-JP" sz="1400" dirty="0">
                <a:latin typeface="Times New Roman" panose="02020603050405020304" pitchFamily="18" charset="0"/>
                <a:cs typeface="Times New Roman" panose="02020603050405020304" pitchFamily="18" charset="0"/>
              </a:rPr>
              <a:t>excited state lifetime</a:t>
            </a:r>
          </a:p>
          <a:p>
            <a:pPr algn="ctr"/>
            <a:endParaRPr kumimoji="1" lang="ja-JP" altLang="en-US" sz="1400" dirty="0">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A2CA279D-B2A0-E2AD-A527-004659B2331B}"/>
              </a:ext>
            </a:extLst>
          </p:cNvPr>
          <p:cNvSpPr/>
          <p:nvPr/>
        </p:nvSpPr>
        <p:spPr>
          <a:xfrm>
            <a:off x="3673504" y="3125135"/>
            <a:ext cx="540687" cy="24847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Arrow: Right 4">
            <a:extLst>
              <a:ext uri="{FF2B5EF4-FFF2-40B4-BE49-F238E27FC236}">
                <a16:creationId xmlns:a16="http://schemas.microsoft.com/office/drawing/2014/main" id="{4738D26A-67BD-9292-1802-43C29E17BEB4}"/>
              </a:ext>
            </a:extLst>
          </p:cNvPr>
          <p:cNvSpPr/>
          <p:nvPr/>
        </p:nvSpPr>
        <p:spPr>
          <a:xfrm>
            <a:off x="7521900" y="3215912"/>
            <a:ext cx="500933" cy="24847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Right Brace 5">
            <a:extLst>
              <a:ext uri="{FF2B5EF4-FFF2-40B4-BE49-F238E27FC236}">
                <a16:creationId xmlns:a16="http://schemas.microsoft.com/office/drawing/2014/main" id="{54C6177C-3B35-4EF7-3B64-2D3424EE6A9D}"/>
              </a:ext>
            </a:extLst>
          </p:cNvPr>
          <p:cNvSpPr/>
          <p:nvPr/>
        </p:nvSpPr>
        <p:spPr>
          <a:xfrm>
            <a:off x="3101010" y="2076557"/>
            <a:ext cx="540689" cy="234563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7" name="Left Brace 6">
            <a:extLst>
              <a:ext uri="{FF2B5EF4-FFF2-40B4-BE49-F238E27FC236}">
                <a16:creationId xmlns:a16="http://schemas.microsoft.com/office/drawing/2014/main" id="{4CACC70F-A96B-1180-823F-8E0639939DBC}"/>
              </a:ext>
            </a:extLst>
          </p:cNvPr>
          <p:cNvSpPr/>
          <p:nvPr/>
        </p:nvSpPr>
        <p:spPr>
          <a:xfrm>
            <a:off x="8036153" y="1905934"/>
            <a:ext cx="492981" cy="2868433"/>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sp>
        <p:nvSpPr>
          <p:cNvPr id="8" name="TextBox 7">
            <a:extLst>
              <a:ext uri="{FF2B5EF4-FFF2-40B4-BE49-F238E27FC236}">
                <a16:creationId xmlns:a16="http://schemas.microsoft.com/office/drawing/2014/main" id="{B07A5CF7-E739-B625-EAC8-362217C2439A}"/>
              </a:ext>
            </a:extLst>
          </p:cNvPr>
          <p:cNvSpPr txBox="1"/>
          <p:nvPr/>
        </p:nvSpPr>
        <p:spPr>
          <a:xfrm>
            <a:off x="769986" y="1987063"/>
            <a:ext cx="2048959" cy="1569660"/>
          </a:xfrm>
          <a:prstGeom prst="rect">
            <a:avLst/>
          </a:prstGeom>
          <a:noFill/>
        </p:spPr>
        <p:txBody>
          <a:bodyPr wrap="none" rtlCol="0">
            <a:spAutoFit/>
          </a:bodyPr>
          <a:lstStyle/>
          <a:p>
            <a:r>
              <a:rPr kumimoji="1" lang="en-US" altLang="ja-JP" sz="1600" b="1" dirty="0">
                <a:latin typeface="Times New Roman" panose="02020603050405020304" pitchFamily="18" charset="0"/>
                <a:cs typeface="Times New Roman" panose="02020603050405020304" pitchFamily="18" charset="0"/>
              </a:rPr>
              <a:t>INPUT</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 - Ex. Wavelength  λ</a:t>
            </a:r>
          </a:p>
          <a:p>
            <a:r>
              <a:rPr kumimoji="1" lang="en-US" altLang="ja-JP" sz="1600" dirty="0">
                <a:latin typeface="Times New Roman" panose="02020603050405020304" pitchFamily="18" charset="0"/>
                <a:cs typeface="Times New Roman" panose="02020603050405020304" pitchFamily="18" charset="0"/>
              </a:rPr>
              <a:t> - Ex. Photon density</a:t>
            </a:r>
          </a:p>
          <a:p>
            <a:r>
              <a:rPr kumimoji="1" lang="en-US" altLang="ja-JP" sz="1600" dirty="0">
                <a:latin typeface="Times New Roman" panose="02020603050405020304" pitchFamily="18" charset="0"/>
                <a:cs typeface="Times New Roman" panose="02020603050405020304" pitchFamily="18" charset="0"/>
              </a:rPr>
              <a:t>    per unit area &amp; time</a:t>
            </a:r>
          </a:p>
          <a:p>
            <a:r>
              <a:rPr kumimoji="1" lang="en-US" altLang="ja-JP" sz="1600" dirty="0">
                <a:latin typeface="Times New Roman" panose="02020603050405020304" pitchFamily="18" charset="0"/>
                <a:cs typeface="Times New Roman" panose="02020603050405020304" pitchFamily="18" charset="0"/>
              </a:rPr>
              <a:t>     [ Ex. photon/um</a:t>
            </a:r>
            <a:r>
              <a:rPr kumimoji="1" lang="en-US" altLang="ja-JP" sz="1600" baseline="30000" dirty="0">
                <a:latin typeface="Times New Roman" panose="02020603050405020304" pitchFamily="18" charset="0"/>
                <a:cs typeface="Times New Roman" panose="02020603050405020304" pitchFamily="18" charset="0"/>
              </a:rPr>
              <a:t>2</a:t>
            </a:r>
            <a:r>
              <a:rPr kumimoji="1" lang="en-US" altLang="ja-JP" sz="1600" dirty="0">
                <a:latin typeface="Times New Roman" panose="02020603050405020304" pitchFamily="18" charset="0"/>
                <a:cs typeface="Times New Roman" panose="02020603050405020304" pitchFamily="18" charset="0"/>
              </a:rPr>
              <a:t>s]</a:t>
            </a:r>
          </a:p>
          <a:p>
            <a:r>
              <a:rPr kumimoji="1" lang="en-US" altLang="ja-JP" sz="1600" dirty="0">
                <a:latin typeface="Times New Roman" panose="02020603050405020304" pitchFamily="18" charset="0"/>
                <a:cs typeface="Times New Roman" panose="02020603050405020304" pitchFamily="18" charset="0"/>
              </a:rPr>
              <a:t> - Highspeed Pulse</a:t>
            </a:r>
            <a:endParaRPr kumimoji="1" lang="ja-JP" altLang="en-US" sz="1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ECB3889-A7C9-2646-76E5-B4E64CDBDDB8}"/>
              </a:ext>
            </a:extLst>
          </p:cNvPr>
          <p:cNvSpPr txBox="1"/>
          <p:nvPr/>
        </p:nvSpPr>
        <p:spPr>
          <a:xfrm>
            <a:off x="8562182" y="1852713"/>
            <a:ext cx="3307709" cy="3046988"/>
          </a:xfrm>
          <a:prstGeom prst="rect">
            <a:avLst/>
          </a:prstGeom>
          <a:noFill/>
        </p:spPr>
        <p:txBody>
          <a:bodyPr wrap="square" rtlCol="0">
            <a:spAutoFit/>
          </a:bodyPr>
          <a:lstStyle/>
          <a:p>
            <a:r>
              <a:rPr kumimoji="1" lang="en-US" altLang="ja-JP" sz="1600" b="1" dirty="0">
                <a:latin typeface="Times New Roman" panose="02020603050405020304" pitchFamily="18" charset="0"/>
                <a:cs typeface="Times New Roman" panose="02020603050405020304" pitchFamily="18" charset="0"/>
              </a:rPr>
              <a:t>OUTPUT</a:t>
            </a:r>
            <a:r>
              <a:rPr kumimoji="1" lang="en-US" altLang="ja-JP" sz="1600" dirty="0">
                <a:latin typeface="Times New Roman" panose="02020603050405020304" pitchFamily="18" charset="0"/>
                <a:cs typeface="Times New Roman" panose="02020603050405020304" pitchFamily="18" charset="0"/>
              </a:rPr>
              <a:t>:</a:t>
            </a:r>
          </a:p>
          <a:p>
            <a:r>
              <a:rPr kumimoji="1" lang="en-US" altLang="ja-JP" sz="1600" dirty="0">
                <a:latin typeface="Times New Roman" panose="02020603050405020304" pitchFamily="18" charset="0"/>
                <a:cs typeface="Times New Roman" panose="02020603050405020304" pitchFamily="18" charset="0"/>
              </a:rPr>
              <a:t> - </a:t>
            </a:r>
            <a:r>
              <a:rPr kumimoji="1" lang="en-US" altLang="ja-JP" sz="1600" dirty="0" err="1">
                <a:latin typeface="Times New Roman" panose="02020603050405020304" pitchFamily="18" charset="0"/>
                <a:cs typeface="Times New Roman" panose="02020603050405020304" pitchFamily="18" charset="0"/>
              </a:rPr>
              <a:t>Em</a:t>
            </a:r>
            <a:r>
              <a:rPr kumimoji="1" lang="en-US" altLang="ja-JP" sz="1600" dirty="0">
                <a:latin typeface="Times New Roman" panose="02020603050405020304" pitchFamily="18" charset="0"/>
                <a:cs typeface="Times New Roman" panose="02020603050405020304" pitchFamily="18" charset="0"/>
              </a:rPr>
              <a:t>. Wavelength  λ</a:t>
            </a:r>
          </a:p>
          <a:p>
            <a:r>
              <a:rPr kumimoji="1" lang="en-US" altLang="ja-JP" sz="1600" dirty="0">
                <a:latin typeface="Times New Roman" panose="02020603050405020304" pitchFamily="18" charset="0"/>
                <a:cs typeface="Times New Roman" panose="02020603050405020304" pitchFamily="18" charset="0"/>
              </a:rPr>
              <a:t> - </a:t>
            </a:r>
            <a:r>
              <a:rPr kumimoji="1" lang="en-US" altLang="ja-JP" sz="1600" dirty="0" err="1">
                <a:latin typeface="Times New Roman" panose="02020603050405020304" pitchFamily="18" charset="0"/>
                <a:cs typeface="Times New Roman" panose="02020603050405020304" pitchFamily="18" charset="0"/>
              </a:rPr>
              <a:t>Em</a:t>
            </a:r>
            <a:r>
              <a:rPr kumimoji="1" lang="en-US" altLang="ja-JP" sz="1600" dirty="0">
                <a:latin typeface="Times New Roman" panose="02020603050405020304" pitchFamily="18" charset="0"/>
                <a:cs typeface="Times New Roman" panose="02020603050405020304" pitchFamily="18" charset="0"/>
              </a:rPr>
              <a:t>. Photon number per event</a:t>
            </a:r>
          </a:p>
          <a:p>
            <a:r>
              <a:rPr kumimoji="1" lang="en-US" altLang="ja-JP" sz="1600" dirty="0">
                <a:latin typeface="Times New Roman" panose="02020603050405020304" pitchFamily="18" charset="0"/>
                <a:cs typeface="Times New Roman" panose="02020603050405020304" pitchFamily="18" charset="0"/>
              </a:rPr>
              <a:t> - </a:t>
            </a:r>
            <a:r>
              <a:rPr kumimoji="1" lang="en-US" altLang="ja-JP" sz="1600" dirty="0" err="1">
                <a:latin typeface="Times New Roman" panose="02020603050405020304" pitchFamily="18" charset="0"/>
                <a:cs typeface="Times New Roman" panose="02020603050405020304" pitchFamily="18" charset="0"/>
              </a:rPr>
              <a:t>Em</a:t>
            </a:r>
            <a:r>
              <a:rPr kumimoji="1" lang="en-US" altLang="ja-JP" sz="1600" dirty="0">
                <a:latin typeface="Times New Roman" panose="02020603050405020304" pitchFamily="18" charset="0"/>
                <a:cs typeface="Times New Roman" panose="02020603050405020304" pitchFamily="18" charset="0"/>
              </a:rPr>
              <a:t>. Photo energy per event</a:t>
            </a:r>
          </a:p>
          <a:p>
            <a:r>
              <a:rPr kumimoji="1" lang="en-US" altLang="ja-JP" sz="1600" dirty="0">
                <a:latin typeface="Times New Roman" panose="02020603050405020304" pitchFamily="18" charset="0"/>
                <a:cs typeface="Times New Roman" panose="02020603050405020304" pitchFamily="18" charset="0"/>
              </a:rPr>
              <a:t> - Ex - </a:t>
            </a:r>
            <a:r>
              <a:rPr kumimoji="1" lang="en-US" altLang="ja-JP" sz="1600" dirty="0" err="1">
                <a:latin typeface="Times New Roman" panose="02020603050405020304" pitchFamily="18" charset="0"/>
                <a:cs typeface="Times New Roman" panose="02020603050405020304" pitchFamily="18" charset="0"/>
              </a:rPr>
              <a:t>Em</a:t>
            </a:r>
            <a:r>
              <a:rPr kumimoji="1" lang="en-US" altLang="ja-JP" sz="1600" dirty="0">
                <a:latin typeface="Times New Roman" panose="02020603050405020304" pitchFamily="18" charset="0"/>
                <a:cs typeface="Times New Roman" panose="02020603050405020304" pitchFamily="18" charset="0"/>
              </a:rPr>
              <a:t> quantum parameters</a:t>
            </a:r>
          </a:p>
          <a:p>
            <a:r>
              <a:rPr kumimoji="1" lang="en-US" altLang="ja-JP" sz="1600" dirty="0">
                <a:latin typeface="Times New Roman" panose="02020603050405020304" pitchFamily="18" charset="0"/>
                <a:cs typeface="Times New Roman" panose="02020603050405020304" pitchFamily="18" charset="0"/>
              </a:rPr>
              <a:t> - Successive Molar Decay</a:t>
            </a:r>
          </a:p>
          <a:p>
            <a:r>
              <a:rPr kumimoji="1" lang="en-US" altLang="ja-JP" sz="1600" dirty="0">
                <a:latin typeface="Times New Roman" panose="02020603050405020304" pitchFamily="18" charset="0"/>
                <a:cs typeface="Times New Roman" panose="02020603050405020304" pitchFamily="18" charset="0"/>
              </a:rPr>
              <a:t> - Photon Correlation</a:t>
            </a:r>
          </a:p>
          <a:p>
            <a:r>
              <a:rPr kumimoji="1" lang="en-US" altLang="ja-JP" sz="1600" dirty="0">
                <a:latin typeface="Times New Roman" panose="02020603050405020304" pitchFamily="18" charset="0"/>
                <a:cs typeface="Times New Roman" panose="02020603050405020304" pitchFamily="18" charset="0"/>
              </a:rPr>
              <a:t> - Photon Statistics</a:t>
            </a:r>
          </a:p>
          <a:p>
            <a:r>
              <a:rPr kumimoji="1" lang="en-US" altLang="ja-JP" sz="1600" dirty="0">
                <a:latin typeface="Times New Roman" panose="02020603050405020304" pitchFamily="18" charset="0"/>
                <a:cs typeface="Times New Roman" panose="02020603050405020304" pitchFamily="18" charset="0"/>
              </a:rPr>
              <a:t> - Background analysis</a:t>
            </a:r>
          </a:p>
          <a:p>
            <a:r>
              <a:rPr kumimoji="1" lang="en-US" altLang="ja-JP" sz="1600" dirty="0">
                <a:latin typeface="Times New Roman" panose="02020603050405020304" pitchFamily="18" charset="0"/>
                <a:cs typeface="Times New Roman" panose="02020603050405020304" pitchFamily="18" charset="0"/>
              </a:rPr>
              <a:t> - Rayleigh/Raman scatter</a:t>
            </a:r>
          </a:p>
          <a:p>
            <a:r>
              <a:rPr kumimoji="1" lang="en-US" altLang="ja-JP" sz="1600" dirty="0">
                <a:latin typeface="Times New Roman" panose="02020603050405020304" pitchFamily="18" charset="0"/>
                <a:cs typeface="Times New Roman" panose="02020603050405020304" pitchFamily="18" charset="0"/>
              </a:rPr>
              <a:t> - SI unit calibration</a:t>
            </a:r>
          </a:p>
          <a:p>
            <a:r>
              <a:rPr kumimoji="1" lang="en-US" altLang="ja-JP" sz="1600" dirty="0">
                <a:latin typeface="Times New Roman" panose="02020603050405020304" pitchFamily="18" charset="0"/>
                <a:cs typeface="Times New Roman" panose="02020603050405020304" pitchFamily="18" charset="0"/>
              </a:rPr>
              <a:t> - New discovery ?</a:t>
            </a:r>
            <a:endParaRPr kumimoji="1" lang="ja-JP" altLang="en-US"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4A32BF0-0841-37DF-B034-C707693B8A9B}"/>
              </a:ext>
            </a:extLst>
          </p:cNvPr>
          <p:cNvSpPr txBox="1"/>
          <p:nvPr/>
        </p:nvSpPr>
        <p:spPr>
          <a:xfrm>
            <a:off x="612249" y="1269407"/>
            <a:ext cx="3826107" cy="338554"/>
          </a:xfrm>
          <a:prstGeom prst="rect">
            <a:avLst/>
          </a:prstGeom>
          <a:noFill/>
        </p:spPr>
        <p:txBody>
          <a:bodyPr wrap="square">
            <a:spAutoFit/>
          </a:bodyPr>
          <a:lstStyle/>
          <a:p>
            <a:r>
              <a:rPr kumimoji="1" lang="en-US" altLang="ja-JP" sz="1600" b="1" dirty="0">
                <a:latin typeface="Times New Roman" panose="02020603050405020304" pitchFamily="18" charset="0"/>
                <a:cs typeface="Times New Roman" panose="02020603050405020304" pitchFamily="18" charset="0"/>
              </a:rPr>
              <a:t>Photon Energy= </a:t>
            </a:r>
            <a:r>
              <a:rPr kumimoji="1" lang="en-US" altLang="ja-JP" sz="1600" b="1" dirty="0" err="1">
                <a:latin typeface="Times New Roman" panose="02020603050405020304" pitchFamily="18" charset="0"/>
                <a:cs typeface="Times New Roman" panose="02020603050405020304" pitchFamily="18" charset="0"/>
              </a:rPr>
              <a:t>hc</a:t>
            </a:r>
            <a:r>
              <a:rPr kumimoji="1" lang="en-US" altLang="ja-JP" sz="1600" b="1" dirty="0">
                <a:latin typeface="Times New Roman" panose="02020603050405020304" pitchFamily="18" charset="0"/>
                <a:cs typeface="Times New Roman" panose="02020603050405020304" pitchFamily="18" charset="0"/>
              </a:rPr>
              <a:t>/</a:t>
            </a:r>
            <a:r>
              <a:rPr kumimoji="1" lang="el-GR" altLang="ja-JP" sz="1600" b="1" dirty="0">
                <a:latin typeface="Times New Roman" panose="02020603050405020304" pitchFamily="18" charset="0"/>
                <a:cs typeface="Times New Roman" panose="02020603050405020304" pitchFamily="18" charset="0"/>
              </a:rPr>
              <a:t>λ</a:t>
            </a:r>
            <a:r>
              <a:rPr kumimoji="1" lang="en-US" altLang="ja-JP" sz="1600" b="1" dirty="0">
                <a:latin typeface="Times New Roman" panose="02020603050405020304" pitchFamily="18" charset="0"/>
                <a:cs typeface="Times New Roman" panose="02020603050405020304" pitchFamily="18" charset="0"/>
              </a:rPr>
              <a:t> [Joule]</a:t>
            </a:r>
            <a:endParaRPr kumimoji="1" lang="en-US" altLang="ja-JP" sz="1600" dirty="0">
              <a:latin typeface="Times New Roman" panose="02020603050405020304" pitchFamily="18" charset="0"/>
              <a:cs typeface="Times New Roman" panose="02020603050405020304" pitchFamily="18" charset="0"/>
            </a:endParaRPr>
          </a:p>
        </p:txBody>
      </p:sp>
      <p:sp>
        <p:nvSpPr>
          <p:cNvPr id="10" name="Arrow: Up 9">
            <a:extLst>
              <a:ext uri="{FF2B5EF4-FFF2-40B4-BE49-F238E27FC236}">
                <a16:creationId xmlns:a16="http://schemas.microsoft.com/office/drawing/2014/main" id="{F0EB68A4-90B7-EDA6-B829-1BBE42231FA0}"/>
              </a:ext>
            </a:extLst>
          </p:cNvPr>
          <p:cNvSpPr/>
          <p:nvPr/>
        </p:nvSpPr>
        <p:spPr>
          <a:xfrm>
            <a:off x="1671422" y="3556723"/>
            <a:ext cx="194195" cy="4460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Box 11">
            <a:extLst>
              <a:ext uri="{FF2B5EF4-FFF2-40B4-BE49-F238E27FC236}">
                <a16:creationId xmlns:a16="http://schemas.microsoft.com/office/drawing/2014/main" id="{C90164B8-73BE-BDA0-E7B7-B3F6D680596A}"/>
              </a:ext>
            </a:extLst>
          </p:cNvPr>
          <p:cNvSpPr txBox="1"/>
          <p:nvPr/>
        </p:nvSpPr>
        <p:spPr>
          <a:xfrm>
            <a:off x="655074" y="4068705"/>
            <a:ext cx="2226892" cy="584775"/>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Photon density is critical</a:t>
            </a:r>
          </a:p>
          <a:p>
            <a:r>
              <a:rPr kumimoji="1" lang="en-US" altLang="ja-JP" sz="1600" dirty="0">
                <a:latin typeface="Times New Roman" panose="02020603050405020304" pitchFamily="18" charset="0"/>
                <a:cs typeface="Times New Roman" panose="02020603050405020304" pitchFamily="18" charset="0"/>
              </a:rPr>
              <a:t> for quantitative analysis</a:t>
            </a:r>
            <a:endParaRPr kumimoji="1" lang="ja-JP" altLang="en-US" sz="1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7BB2C10-445B-9CDF-8AC6-E71163BFD36C}"/>
              </a:ext>
            </a:extLst>
          </p:cNvPr>
          <p:cNvSpPr txBox="1"/>
          <p:nvPr/>
        </p:nvSpPr>
        <p:spPr>
          <a:xfrm>
            <a:off x="4584029" y="1292480"/>
            <a:ext cx="2584174" cy="338554"/>
          </a:xfrm>
          <a:prstGeom prst="rect">
            <a:avLst/>
          </a:prstGeom>
          <a:noFill/>
        </p:spPr>
        <p:txBody>
          <a:bodyPr wrap="square">
            <a:spAutoFit/>
          </a:bodyPr>
          <a:lstStyle/>
          <a:p>
            <a:r>
              <a:rPr kumimoji="1" lang="en-US" altLang="ja-JP" sz="1600" b="1" dirty="0">
                <a:latin typeface="Times New Roman" panose="02020603050405020304" pitchFamily="18" charset="0"/>
                <a:cs typeface="Times New Roman" panose="02020603050405020304" pitchFamily="18" charset="0"/>
              </a:rPr>
              <a:t>Cell/Particle + Medium</a:t>
            </a:r>
            <a:endParaRPr kumimoji="1" lang="en-US" altLang="ja-JP"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3DC4683-2A75-78AD-AB98-E94652E9CCEF}"/>
              </a:ext>
            </a:extLst>
          </p:cNvPr>
          <p:cNvSpPr txBox="1"/>
          <p:nvPr/>
        </p:nvSpPr>
        <p:spPr>
          <a:xfrm>
            <a:off x="8251007" y="1111790"/>
            <a:ext cx="3826107" cy="584775"/>
          </a:xfrm>
          <a:prstGeom prst="rect">
            <a:avLst/>
          </a:prstGeom>
          <a:noFill/>
        </p:spPr>
        <p:txBody>
          <a:bodyPr wrap="square">
            <a:spAutoFit/>
          </a:bodyPr>
          <a:lstStyle/>
          <a:p>
            <a:r>
              <a:rPr kumimoji="1" lang="en-US" altLang="ja-JP" sz="1600" b="1" dirty="0">
                <a:latin typeface="Times New Roman" panose="02020603050405020304" pitchFamily="18" charset="0"/>
                <a:cs typeface="Times New Roman" panose="02020603050405020304" pitchFamily="18" charset="0"/>
              </a:rPr>
              <a:t>360nm: 3.4 [eV] = 0.55 [</a:t>
            </a:r>
            <a:r>
              <a:rPr kumimoji="1" lang="en-US" altLang="ja-JP" sz="1600" b="1" dirty="0" err="1">
                <a:latin typeface="Times New Roman" panose="02020603050405020304" pitchFamily="18" charset="0"/>
                <a:cs typeface="Times New Roman" panose="02020603050405020304" pitchFamily="18" charset="0"/>
              </a:rPr>
              <a:t>aJ</a:t>
            </a:r>
            <a:r>
              <a:rPr kumimoji="1" lang="en-US" altLang="ja-JP" sz="1600" b="1" dirty="0">
                <a:latin typeface="Times New Roman" panose="02020603050405020304" pitchFamily="18" charset="0"/>
                <a:cs typeface="Times New Roman" panose="02020603050405020304" pitchFamily="18" charset="0"/>
              </a:rPr>
              <a:t>/photon]</a:t>
            </a:r>
          </a:p>
          <a:p>
            <a:r>
              <a:rPr kumimoji="1" lang="en-US" altLang="ja-JP" sz="1600" b="1" dirty="0">
                <a:latin typeface="Times New Roman" panose="02020603050405020304" pitchFamily="18" charset="0"/>
                <a:cs typeface="Times New Roman" panose="02020603050405020304" pitchFamily="18" charset="0"/>
              </a:rPr>
              <a:t>820nm: 1.5 [eV] = 0.24 [</a:t>
            </a:r>
            <a:r>
              <a:rPr kumimoji="1" lang="en-US" altLang="ja-JP" sz="1600" b="1" dirty="0" err="1">
                <a:latin typeface="Times New Roman" panose="02020603050405020304" pitchFamily="18" charset="0"/>
                <a:cs typeface="Times New Roman" panose="02020603050405020304" pitchFamily="18" charset="0"/>
              </a:rPr>
              <a:t>aJ</a:t>
            </a:r>
            <a:r>
              <a:rPr kumimoji="1" lang="en-US" altLang="ja-JP" sz="1600" b="1" dirty="0">
                <a:latin typeface="Times New Roman" panose="02020603050405020304" pitchFamily="18" charset="0"/>
                <a:cs typeface="Times New Roman" panose="02020603050405020304" pitchFamily="18" charset="0"/>
              </a:rPr>
              <a:t>/photon]</a:t>
            </a:r>
            <a:endParaRPr kumimoji="1" lang="en-US" altLang="ja-JP" sz="16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F595286-20B6-6D04-A855-B3CEF52098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6732" y="4183344"/>
            <a:ext cx="4704838" cy="2562113"/>
          </a:xfrm>
          <a:prstGeom prst="rect">
            <a:avLst/>
          </a:prstGeom>
        </p:spPr>
      </p:pic>
      <p:sp>
        <p:nvSpPr>
          <p:cNvPr id="17" name="Arrow: Right 16">
            <a:extLst>
              <a:ext uri="{FF2B5EF4-FFF2-40B4-BE49-F238E27FC236}">
                <a16:creationId xmlns:a16="http://schemas.microsoft.com/office/drawing/2014/main" id="{FE5EE050-582C-F6BC-E31B-7DBD59DD415E}"/>
              </a:ext>
            </a:extLst>
          </p:cNvPr>
          <p:cNvSpPr/>
          <p:nvPr/>
        </p:nvSpPr>
        <p:spPr>
          <a:xfrm>
            <a:off x="3033730" y="5464400"/>
            <a:ext cx="337624" cy="16549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5C9E98-E5CC-EE2C-419D-BEC733166E6C}"/>
              </a:ext>
            </a:extLst>
          </p:cNvPr>
          <p:cNvSpPr txBox="1"/>
          <p:nvPr/>
        </p:nvSpPr>
        <p:spPr>
          <a:xfrm>
            <a:off x="3573509" y="649738"/>
            <a:ext cx="4451283" cy="369332"/>
          </a:xfrm>
          <a:prstGeom prst="rect">
            <a:avLst/>
          </a:prstGeom>
          <a:noFill/>
        </p:spPr>
        <p:txBody>
          <a:bodyPr wrap="none" rtlCol="0">
            <a:spAutoFit/>
          </a:bodyPr>
          <a:lstStyle/>
          <a:p>
            <a:r>
              <a:rPr kumimoji="1" lang="en-US" altLang="ja-JP" sz="1800" u="none" dirty="0">
                <a:solidFill>
                  <a:srgbClr val="FF0000"/>
                </a:solidFill>
                <a:cs typeface="Times New Roman" panose="02020603050405020304" pitchFamily="18" charset="0"/>
              </a:rPr>
              <a:t>Single Cell –Single Molecule-Single Photon </a:t>
            </a:r>
            <a:endParaRPr lang="en-US" dirty="0">
              <a:solidFill>
                <a:srgbClr val="FF0000"/>
              </a:solidFill>
            </a:endParaRPr>
          </a:p>
        </p:txBody>
      </p:sp>
    </p:spTree>
    <p:extLst>
      <p:ext uri="{BB962C8B-B14F-4D97-AF65-F5344CB8AC3E}">
        <p14:creationId xmlns:p14="http://schemas.microsoft.com/office/powerpoint/2010/main" val="3356222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C64D-3173-6C82-A5CE-1A15CEFFA669}"/>
              </a:ext>
            </a:extLst>
          </p:cNvPr>
          <p:cNvSpPr>
            <a:spLocks noGrp="1"/>
          </p:cNvSpPr>
          <p:nvPr>
            <p:ph type="title"/>
          </p:nvPr>
        </p:nvSpPr>
        <p:spPr>
          <a:xfrm>
            <a:off x="315861" y="0"/>
            <a:ext cx="11353800" cy="858181"/>
          </a:xfrm>
        </p:spPr>
        <p:txBody>
          <a:bodyPr>
            <a:normAutofit/>
          </a:bodyPr>
          <a:lstStyle/>
          <a:p>
            <a:r>
              <a:rPr lang="en-US" sz="4000" dirty="0"/>
              <a:t>What would an instrument look like for Cytometry 3.0?</a:t>
            </a:r>
          </a:p>
        </p:txBody>
      </p:sp>
      <p:sp>
        <p:nvSpPr>
          <p:cNvPr id="3" name="TextBox 2">
            <a:extLst>
              <a:ext uri="{FF2B5EF4-FFF2-40B4-BE49-F238E27FC236}">
                <a16:creationId xmlns:a16="http://schemas.microsoft.com/office/drawing/2014/main" id="{639F3052-B282-6E4C-6914-5E5C91413119}"/>
              </a:ext>
            </a:extLst>
          </p:cNvPr>
          <p:cNvSpPr txBox="1"/>
          <p:nvPr/>
        </p:nvSpPr>
        <p:spPr>
          <a:xfrm>
            <a:off x="1300199" y="982176"/>
            <a:ext cx="7113871" cy="4893647"/>
          </a:xfrm>
          <a:prstGeom prst="rect">
            <a:avLst/>
          </a:prstGeom>
          <a:noFill/>
        </p:spPr>
        <p:txBody>
          <a:bodyPr wrap="none" rtlCol="0">
            <a:spAutoFit/>
          </a:bodyPr>
          <a:lstStyle/>
          <a:p>
            <a:r>
              <a:rPr lang="en-US" sz="2400" dirty="0"/>
              <a:t>A </a:t>
            </a:r>
            <a:r>
              <a:rPr lang="en-US" sz="2400" b="1" u="sng" dirty="0"/>
              <a:t>truly</a:t>
            </a:r>
            <a:r>
              <a:rPr lang="en-US" sz="2400" dirty="0"/>
              <a:t> quantitative spectral cytometer</a:t>
            </a:r>
          </a:p>
          <a:p>
            <a:r>
              <a:rPr lang="en-US" sz="2400" dirty="0"/>
              <a:t>An instrument with </a:t>
            </a:r>
            <a:r>
              <a:rPr lang="en-US" sz="2400" b="1" u="sng" dirty="0"/>
              <a:t>Intelligent</a:t>
            </a:r>
            <a:r>
              <a:rPr lang="en-US" sz="2400" dirty="0"/>
              <a:t> lasers (up to 7)</a:t>
            </a:r>
          </a:p>
          <a:p>
            <a:r>
              <a:rPr lang="en-US" sz="2400" dirty="0"/>
              <a:t>An instrument with exquisite </a:t>
            </a:r>
            <a:r>
              <a:rPr lang="en-US" sz="2400" b="1" u="sng" dirty="0"/>
              <a:t>Sensitivity</a:t>
            </a:r>
            <a:r>
              <a:rPr lang="en-US" sz="2400" dirty="0"/>
              <a:t> </a:t>
            </a:r>
          </a:p>
          <a:p>
            <a:r>
              <a:rPr lang="en-US" sz="2400" dirty="0"/>
              <a:t>A fully </a:t>
            </a:r>
            <a:r>
              <a:rPr lang="en-US" sz="2400" b="1" u="sng" dirty="0"/>
              <a:t>Digital</a:t>
            </a:r>
            <a:r>
              <a:rPr lang="en-US" sz="2400" dirty="0"/>
              <a:t> cytometer</a:t>
            </a:r>
          </a:p>
          <a:p>
            <a:r>
              <a:rPr lang="en-US" sz="2400" dirty="0"/>
              <a:t>An instrument with state-of-art optics</a:t>
            </a:r>
          </a:p>
          <a:p>
            <a:r>
              <a:rPr lang="en-US" sz="2400" dirty="0"/>
              <a:t>An instrument with </a:t>
            </a:r>
            <a:r>
              <a:rPr lang="en-US" sz="2400" b="1" dirty="0"/>
              <a:t>no Laser alignment</a:t>
            </a:r>
            <a:r>
              <a:rPr lang="en-US" sz="2400" dirty="0"/>
              <a:t>?</a:t>
            </a:r>
          </a:p>
          <a:p>
            <a:r>
              <a:rPr lang="en-US" sz="2400" dirty="0"/>
              <a:t>An instrument with </a:t>
            </a:r>
            <a:r>
              <a:rPr lang="en-US" sz="2400" dirty="0" err="1"/>
              <a:t>plug’n</a:t>
            </a:r>
            <a:r>
              <a:rPr lang="en-US" sz="2400" dirty="0"/>
              <a:t> play lasers</a:t>
            </a:r>
          </a:p>
          <a:p>
            <a:r>
              <a:rPr lang="en-US" sz="2400" dirty="0"/>
              <a:t>An instrument with </a:t>
            </a:r>
            <a:r>
              <a:rPr lang="en-US" sz="2400" u="sng" dirty="0"/>
              <a:t>almost no user</a:t>
            </a:r>
            <a:r>
              <a:rPr lang="en-US" sz="2400" dirty="0"/>
              <a:t> alignment</a:t>
            </a:r>
          </a:p>
          <a:p>
            <a:r>
              <a:rPr lang="en-US" sz="2400" dirty="0"/>
              <a:t>An instrument </a:t>
            </a:r>
            <a:r>
              <a:rPr lang="en-US" sz="2400" b="1" dirty="0"/>
              <a:t>not restricted </a:t>
            </a:r>
            <a:r>
              <a:rPr lang="en-US" sz="2400" dirty="0"/>
              <a:t>to simple fluorescence</a:t>
            </a:r>
          </a:p>
          <a:p>
            <a:r>
              <a:rPr lang="en-US" sz="2400" u="sng" dirty="0"/>
              <a:t>Way more</a:t>
            </a:r>
            <a:r>
              <a:rPr lang="en-US" sz="2400" dirty="0"/>
              <a:t> parameters  (&gt;200)</a:t>
            </a:r>
          </a:p>
          <a:p>
            <a:r>
              <a:rPr lang="en-US" sz="2400" dirty="0"/>
              <a:t>Super </a:t>
            </a:r>
            <a:r>
              <a:rPr lang="en-US" sz="2400" b="1" u="sng" dirty="0"/>
              <a:t>high-speed</a:t>
            </a:r>
            <a:r>
              <a:rPr lang="en-US" sz="2400" b="1" dirty="0"/>
              <a:t> </a:t>
            </a:r>
            <a:r>
              <a:rPr lang="en-US" sz="2400" dirty="0"/>
              <a:t>electronics (</a:t>
            </a:r>
            <a:r>
              <a:rPr lang="en-US" sz="2400" dirty="0" err="1"/>
              <a:t>Ghz</a:t>
            </a:r>
            <a:r>
              <a:rPr lang="en-US" sz="2400" dirty="0"/>
              <a:t>)</a:t>
            </a:r>
          </a:p>
          <a:p>
            <a:r>
              <a:rPr lang="en-US" sz="2400" dirty="0"/>
              <a:t>An instrument with </a:t>
            </a:r>
            <a:r>
              <a:rPr lang="en-US" sz="2400" b="1" u="sng" dirty="0"/>
              <a:t>no voltage </a:t>
            </a:r>
            <a:r>
              <a:rPr lang="en-US" sz="2400" dirty="0"/>
              <a:t>knobs</a:t>
            </a:r>
          </a:p>
          <a:p>
            <a:r>
              <a:rPr lang="en-US" sz="2400" dirty="0"/>
              <a:t>Made in the USA</a:t>
            </a:r>
          </a:p>
        </p:txBody>
      </p:sp>
      <p:pic>
        <p:nvPicPr>
          <p:cNvPr id="19" name="Picture 18">
            <a:extLst>
              <a:ext uri="{FF2B5EF4-FFF2-40B4-BE49-F238E27FC236}">
                <a16:creationId xmlns:a16="http://schemas.microsoft.com/office/drawing/2014/main" id="{6E366C78-3A0A-D997-E6AA-58A84FAAF94D}"/>
              </a:ext>
            </a:extLst>
          </p:cNvPr>
          <p:cNvPicPr>
            <a:picLocks noChangeAspect="1"/>
          </p:cNvPicPr>
          <p:nvPr/>
        </p:nvPicPr>
        <p:blipFill>
          <a:blip r:embed="rId2"/>
          <a:stretch>
            <a:fillRect/>
          </a:stretch>
        </p:blipFill>
        <p:spPr>
          <a:xfrm>
            <a:off x="8306434" y="901195"/>
            <a:ext cx="3470864" cy="5130842"/>
          </a:xfrm>
          <a:prstGeom prst="rect">
            <a:avLst/>
          </a:prstGeom>
        </p:spPr>
      </p:pic>
    </p:spTree>
    <p:extLst>
      <p:ext uri="{BB962C8B-B14F-4D97-AF65-F5344CB8AC3E}">
        <p14:creationId xmlns:p14="http://schemas.microsoft.com/office/powerpoint/2010/main" val="4112449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77B1-4882-4C63-B007-2F9E00EF1A48}"/>
              </a:ext>
            </a:extLst>
          </p:cNvPr>
          <p:cNvSpPr>
            <a:spLocks noGrp="1"/>
          </p:cNvSpPr>
          <p:nvPr>
            <p:ph type="title"/>
          </p:nvPr>
        </p:nvSpPr>
        <p:spPr>
          <a:xfrm>
            <a:off x="4423170" y="-93675"/>
            <a:ext cx="6868886" cy="693189"/>
          </a:xfrm>
        </p:spPr>
        <p:txBody>
          <a:bodyPr>
            <a:normAutofit/>
          </a:bodyPr>
          <a:lstStyle/>
          <a:p>
            <a:r>
              <a:rPr lang="en-US" sz="3200" b="1" dirty="0">
                <a:latin typeface="Times New Roman" panose="02020603050405020304" pitchFamily="18" charset="0"/>
                <a:cs typeface="Times New Roman" panose="02020603050405020304" pitchFamily="18" charset="0"/>
              </a:rPr>
              <a:t>Acknowledgements</a:t>
            </a:r>
          </a:p>
        </p:txBody>
      </p:sp>
      <p:sp>
        <p:nvSpPr>
          <p:cNvPr id="6" name="Content Placeholder 2">
            <a:extLst>
              <a:ext uri="{FF2B5EF4-FFF2-40B4-BE49-F238E27FC236}">
                <a16:creationId xmlns:a16="http://schemas.microsoft.com/office/drawing/2014/main" id="{F381E0B3-004F-4E6F-B687-3DF095ACF112}"/>
              </a:ext>
            </a:extLst>
          </p:cNvPr>
          <p:cNvSpPr txBox="1">
            <a:spLocks/>
          </p:cNvSpPr>
          <p:nvPr/>
        </p:nvSpPr>
        <p:spPr>
          <a:xfrm>
            <a:off x="-449819" y="338257"/>
            <a:ext cx="41262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n-US" sz="1600" b="1" dirty="0">
                <a:solidFill>
                  <a:schemeClr val="tx2">
                    <a:lumMod val="50000"/>
                  </a:schemeClr>
                </a:solidFill>
                <a:latin typeface="Arial" panose="020B0604020202020204" pitchFamily="34" charset="0"/>
                <a:cs typeface="Arial" panose="020B0604020202020204" pitchFamily="34" charset="0"/>
              </a:rPr>
              <a:t>Purdue team</a:t>
            </a:r>
            <a:r>
              <a:rPr lang="en-US" sz="1600" dirty="0">
                <a:solidFill>
                  <a:schemeClr val="tx2">
                    <a:lumMod val="50000"/>
                  </a:schemeClr>
                </a:solidFill>
                <a:latin typeface="Arial" panose="020B0604020202020204" pitchFamily="34" charset="0"/>
                <a:cs typeface="Arial" panose="020B0604020202020204" pitchFamily="34" charset="0"/>
              </a:rPr>
              <a:t>:</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Dr. Bartek Rajwa</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Dr. </a:t>
            </a:r>
            <a:r>
              <a:rPr lang="en-US" sz="1200" dirty="0" err="1">
                <a:solidFill>
                  <a:schemeClr val="tx2">
                    <a:lumMod val="50000"/>
                  </a:schemeClr>
                </a:solidFill>
                <a:latin typeface="Arial" panose="020B0604020202020204" pitchFamily="34" charset="0"/>
                <a:cs typeface="Arial" panose="020B0604020202020204" pitchFamily="34" charset="0"/>
              </a:rPr>
              <a:t>Euiwon</a:t>
            </a:r>
            <a:r>
              <a:rPr lang="en-US" sz="1200" dirty="0">
                <a:solidFill>
                  <a:schemeClr val="tx2">
                    <a:lumMod val="50000"/>
                  </a:schemeClr>
                </a:solidFill>
                <a:latin typeface="Arial" panose="020B0604020202020204" pitchFamily="34" charset="0"/>
                <a:cs typeface="Arial" panose="020B0604020202020204" pitchFamily="34" charset="0"/>
              </a:rPr>
              <a:t> Bae</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Dr. </a:t>
            </a:r>
            <a:r>
              <a:rPr lang="en-US" sz="1200" dirty="0" err="1">
                <a:solidFill>
                  <a:schemeClr val="tx2">
                    <a:lumMod val="50000"/>
                  </a:schemeClr>
                </a:solidFill>
                <a:latin typeface="Arial" panose="020B0604020202020204" pitchFamily="34" charset="0"/>
                <a:cs typeface="Arial" panose="020B0604020202020204" pitchFamily="34" charset="0"/>
              </a:rPr>
              <a:t>Sungho</a:t>
            </a:r>
            <a:r>
              <a:rPr lang="en-US" sz="1200" dirty="0">
                <a:solidFill>
                  <a:schemeClr val="tx2">
                    <a:lumMod val="50000"/>
                  </a:schemeClr>
                </a:solidFill>
                <a:latin typeface="Arial" panose="020B0604020202020204" pitchFamily="34" charset="0"/>
                <a:cs typeface="Arial" panose="020B0604020202020204" pitchFamily="34" charset="0"/>
              </a:rPr>
              <a:t> Shin</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Dr. Xi Wu</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Dr. Sharath Iyengar</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Kathy Ragheb</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Brianna Dowden</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Valery Patsekin</a:t>
            </a:r>
          </a:p>
          <a:p>
            <a:pPr lvl="1">
              <a:lnSpc>
                <a:spcPct val="110000"/>
              </a:lnSpc>
              <a:spcBef>
                <a:spcPts val="0"/>
              </a:spcBef>
            </a:pPr>
            <a:r>
              <a:rPr lang="en-US" sz="1200" dirty="0">
                <a:solidFill>
                  <a:schemeClr val="tx2">
                    <a:lumMod val="50000"/>
                  </a:schemeClr>
                </a:solidFill>
                <a:latin typeface="Arial" panose="020B0604020202020204" pitchFamily="34" charset="0"/>
                <a:cs typeface="Arial" panose="020B0604020202020204" pitchFamily="34" charset="0"/>
              </a:rPr>
              <a:t>John González</a:t>
            </a:r>
          </a:p>
          <a:p>
            <a:pPr lvl="1">
              <a:lnSpc>
                <a:spcPct val="110000"/>
              </a:lnSpc>
              <a:spcBef>
                <a:spcPts val="0"/>
              </a:spcBef>
            </a:pPr>
            <a:r>
              <a:rPr lang="en-US" sz="1200" dirty="0" err="1">
                <a:solidFill>
                  <a:schemeClr val="tx2">
                    <a:lumMod val="50000"/>
                  </a:schemeClr>
                </a:solidFill>
                <a:latin typeface="Arial" panose="020B0604020202020204" pitchFamily="34" charset="0"/>
                <a:cs typeface="Arial" panose="020B0604020202020204" pitchFamily="34" charset="0"/>
              </a:rPr>
              <a:t>Rémi</a:t>
            </a:r>
            <a:r>
              <a:rPr lang="en-US" sz="1200" dirty="0">
                <a:solidFill>
                  <a:schemeClr val="tx2">
                    <a:lumMod val="50000"/>
                  </a:schemeClr>
                </a:solidFill>
                <a:latin typeface="Arial" panose="020B0604020202020204" pitchFamily="34" charset="0"/>
                <a:cs typeface="Arial" panose="020B0604020202020204" pitchFamily="34" charset="0"/>
              </a:rPr>
              <a:t> </a:t>
            </a:r>
            <a:r>
              <a:rPr lang="en-US" sz="1200" dirty="0" err="1">
                <a:solidFill>
                  <a:schemeClr val="tx2">
                    <a:lumMod val="50000"/>
                  </a:schemeClr>
                </a:solidFill>
                <a:latin typeface="Arial" panose="020B0604020202020204" pitchFamily="34" charset="0"/>
                <a:cs typeface="Arial" panose="020B0604020202020204" pitchFamily="34" charset="0"/>
              </a:rPr>
              <a:t>Lechardoy</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10000"/>
              </a:lnSpc>
              <a:spcBef>
                <a:spcPts val="0"/>
              </a:spcBef>
            </a:pPr>
            <a:r>
              <a:rPr lang="en-US" sz="1200" dirty="0">
                <a:latin typeface="Arial" panose="020B0604020202020204" pitchFamily="34" charset="0"/>
                <a:cs typeface="Arial" panose="020B0604020202020204" pitchFamily="34" charset="0"/>
              </a:rPr>
              <a:t>Sanjana </a:t>
            </a:r>
            <a:r>
              <a:rPr lang="en-US" sz="1200" dirty="0" err="1">
                <a:latin typeface="Arial" panose="020B0604020202020204" pitchFamily="34" charset="0"/>
                <a:cs typeface="Arial" panose="020B0604020202020204" pitchFamily="34" charset="0"/>
              </a:rPr>
              <a:t>Shemonti</a:t>
            </a:r>
            <a:endParaRPr lang="en-US" sz="1200" dirty="0">
              <a:latin typeface="Arial" panose="020B0604020202020204" pitchFamily="34" charset="0"/>
              <a:cs typeface="Arial" panose="020B0604020202020204" pitchFamily="34" charset="0"/>
            </a:endParaRPr>
          </a:p>
          <a:p>
            <a:pPr lvl="1">
              <a:lnSpc>
                <a:spcPct val="110000"/>
              </a:lnSpc>
              <a:spcBef>
                <a:spcPts val="0"/>
              </a:spcBef>
            </a:pPr>
            <a:r>
              <a:rPr lang="en-US" sz="1200" dirty="0">
                <a:latin typeface="Arial" panose="020B0604020202020204" pitchFamily="34" charset="0"/>
                <a:cs typeface="Arial" panose="020B0604020202020204" pitchFamily="34" charset="0"/>
              </a:rPr>
              <a:t>Hyun Jung Min</a:t>
            </a:r>
          </a:p>
          <a:p>
            <a:pPr lvl="1">
              <a:lnSpc>
                <a:spcPct val="110000"/>
              </a:lnSpc>
              <a:spcBef>
                <a:spcPts val="0"/>
              </a:spcBef>
            </a:pPr>
            <a:r>
              <a:rPr lang="en-US" sz="1200" dirty="0" err="1">
                <a:latin typeface="Arial" panose="020B0604020202020204" pitchFamily="34" charset="0"/>
                <a:cs typeface="Arial" panose="020B0604020202020204" pitchFamily="34" charset="0"/>
              </a:rPr>
              <a:t>Joohyeon</a:t>
            </a:r>
            <a:r>
              <a:rPr lang="en-US" sz="1200" dirty="0">
                <a:latin typeface="Arial" panose="020B0604020202020204" pitchFamily="34" charset="0"/>
                <a:cs typeface="Arial" panose="020B0604020202020204" pitchFamily="34" charset="0"/>
              </a:rPr>
              <a:t> Lee</a:t>
            </a:r>
          </a:p>
          <a:p>
            <a:pPr lvl="1">
              <a:lnSpc>
                <a:spcPct val="110000"/>
              </a:lnSpc>
              <a:spcBef>
                <a:spcPts val="0"/>
              </a:spcBef>
            </a:pPr>
            <a:r>
              <a:rPr lang="en-US" sz="1200" dirty="0">
                <a:latin typeface="Arial" panose="020B0604020202020204" pitchFamily="34" charset="0"/>
                <a:cs typeface="Arial" panose="020B0604020202020204" pitchFamily="34" charset="0"/>
              </a:rPr>
              <a:t>Dal-</a:t>
            </a:r>
            <a:r>
              <a:rPr lang="en-US" sz="1200" dirty="0" err="1">
                <a:latin typeface="Arial" panose="020B0604020202020204" pitchFamily="34" charset="0"/>
                <a:cs typeface="Arial" panose="020B0604020202020204" pitchFamily="34" charset="0"/>
              </a:rPr>
              <a:t>seong</a:t>
            </a:r>
            <a:r>
              <a:rPr lang="en-US" sz="1200" dirty="0">
                <a:latin typeface="Arial" panose="020B0604020202020204" pitchFamily="34" charset="0"/>
                <a:cs typeface="Arial" panose="020B0604020202020204" pitchFamily="34" charset="0"/>
              </a:rPr>
              <a:t> Yoon</a:t>
            </a:r>
          </a:p>
          <a:p>
            <a:pPr lvl="1">
              <a:lnSpc>
                <a:spcPct val="110000"/>
              </a:lnSpc>
              <a:spcBef>
                <a:spcPts val="0"/>
              </a:spcBef>
            </a:pPr>
            <a:r>
              <a:rPr lang="en-US" sz="1200" dirty="0">
                <a:latin typeface="Arial" panose="020B0604020202020204" pitchFamily="34" charset="0"/>
                <a:cs typeface="Arial" panose="020B0604020202020204" pitchFamily="34" charset="0"/>
              </a:rPr>
              <a:t>Noah </a:t>
            </a:r>
            <a:r>
              <a:rPr lang="en-US" sz="1200" dirty="0" err="1">
                <a:latin typeface="Arial" panose="020B0604020202020204" pitchFamily="34" charset="0"/>
                <a:cs typeface="Arial" panose="020B0604020202020204" pitchFamily="34" charset="0"/>
              </a:rPr>
              <a:t>Bousier</a:t>
            </a:r>
            <a:endParaRPr lang="en-US" sz="1200"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4D0862C-F4A1-4F30-BACB-76C74BD02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880" y="5784631"/>
            <a:ext cx="725843" cy="493679"/>
          </a:xfrm>
          <a:prstGeom prst="rect">
            <a:avLst/>
          </a:prstGeom>
        </p:spPr>
      </p:pic>
      <p:sp>
        <p:nvSpPr>
          <p:cNvPr id="11" name="Rectangle 10">
            <a:extLst>
              <a:ext uri="{FF2B5EF4-FFF2-40B4-BE49-F238E27FC236}">
                <a16:creationId xmlns:a16="http://schemas.microsoft.com/office/drawing/2014/main" id="{D1B69103-E861-42D8-89A3-71DDD0D503AA}"/>
              </a:ext>
            </a:extLst>
          </p:cNvPr>
          <p:cNvSpPr/>
          <p:nvPr/>
        </p:nvSpPr>
        <p:spPr>
          <a:xfrm>
            <a:off x="1613296" y="252919"/>
            <a:ext cx="2361096" cy="6894195"/>
          </a:xfrm>
          <a:prstGeom prst="rect">
            <a:avLst/>
          </a:prstGeom>
        </p:spPr>
        <p:txBody>
          <a:bodyPr wrap="none">
            <a:spAutoFit/>
          </a:bodyPr>
          <a:lstStyle/>
          <a:p>
            <a:pPr lvl="1">
              <a:lnSpc>
                <a:spcPct val="100000"/>
              </a:lnSpc>
            </a:pPr>
            <a:r>
              <a:rPr lang="en-US" sz="1600" b="1" dirty="0">
                <a:solidFill>
                  <a:schemeClr val="tx2">
                    <a:lumMod val="50000"/>
                  </a:schemeClr>
                </a:solidFill>
                <a:latin typeface="Arial" panose="020B0604020202020204" pitchFamily="34" charset="0"/>
                <a:cs typeface="Arial" panose="020B0604020202020204" pitchFamily="34" charset="0"/>
              </a:rPr>
              <a:t>Collaborators</a:t>
            </a:r>
            <a:r>
              <a:rPr lang="en-US" sz="1600" dirty="0">
                <a:solidFill>
                  <a:schemeClr val="tx2">
                    <a:lumMod val="50000"/>
                  </a:schemeClr>
                </a:solidFill>
                <a:latin typeface="Arial" panose="020B0604020202020204" pitchFamily="34" charset="0"/>
                <a:cs typeface="Arial" panose="020B0604020202020204" pitchFamily="34" charset="0"/>
              </a:rPr>
              <a:t>:</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Moon Kim</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James Lindsay</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Martha Vaughn</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Jake </a:t>
            </a:r>
            <a:r>
              <a:rPr lang="en-US" sz="1200" dirty="0" err="1">
                <a:solidFill>
                  <a:schemeClr val="tx2">
                    <a:lumMod val="50000"/>
                  </a:schemeClr>
                </a:solidFill>
                <a:latin typeface="Arial" panose="020B0604020202020204" pitchFamily="34" charset="0"/>
                <a:cs typeface="Arial" panose="020B0604020202020204" pitchFamily="34" charset="0"/>
              </a:rPr>
              <a:t>Jacobberger</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Pratip Chattopadhyay</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James Wood</a:t>
            </a:r>
          </a:p>
          <a:p>
            <a:pPr lvl="1"/>
            <a:r>
              <a:rPr lang="en-US" sz="1200" dirty="0">
                <a:solidFill>
                  <a:schemeClr val="tx2">
                    <a:lumMod val="50000"/>
                  </a:schemeClr>
                </a:solidFill>
                <a:latin typeface="Arial" panose="020B0604020202020204" pitchFamily="34" charset="0"/>
                <a:cs typeface="Arial" panose="020B0604020202020204" pitchFamily="34" charset="0"/>
              </a:rPr>
              <a:t>Dr. </a:t>
            </a:r>
            <a:r>
              <a:rPr lang="en-US" sz="1200" dirty="0" err="1">
                <a:latin typeface="Arial" panose="020B0604020202020204" pitchFamily="34" charset="0"/>
                <a:cs typeface="Arial" panose="020B0604020202020204" pitchFamily="34" charset="0"/>
              </a:rPr>
              <a:t>Hervé</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Luche</a:t>
            </a:r>
            <a:endParaRPr lang="en-US" sz="1200" dirty="0">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Rui Gardner</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Assoc Prof Bill </a:t>
            </a:r>
            <a:r>
              <a:rPr lang="en-US" sz="1200" dirty="0" err="1">
                <a:solidFill>
                  <a:schemeClr val="tx2">
                    <a:lumMod val="50000"/>
                  </a:schemeClr>
                </a:solidFill>
                <a:latin typeface="Arial" panose="020B0604020202020204" pitchFamily="34" charset="0"/>
                <a:cs typeface="Arial" panose="020B0604020202020204" pitchFamily="34" charset="0"/>
              </a:rPr>
              <a:t>Eades</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Andreas Cossarizza</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Jessica Houston</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a:t>
            </a:r>
            <a:r>
              <a:rPr lang="en-US" sz="1200" dirty="0" err="1">
                <a:solidFill>
                  <a:schemeClr val="tx2">
                    <a:lumMod val="50000"/>
                  </a:schemeClr>
                </a:solidFill>
                <a:latin typeface="Arial" panose="020B0604020202020204" pitchFamily="34" charset="0"/>
                <a:cs typeface="Arial" panose="020B0604020202020204" pitchFamily="34" charset="0"/>
              </a:rPr>
              <a:t>Euiwon</a:t>
            </a:r>
            <a:r>
              <a:rPr lang="en-US" sz="1200" dirty="0">
                <a:solidFill>
                  <a:schemeClr val="tx2">
                    <a:lumMod val="50000"/>
                  </a:schemeClr>
                </a:solidFill>
                <a:latin typeface="Arial" panose="020B0604020202020204" pitchFamily="34" charset="0"/>
                <a:cs typeface="Arial" panose="020B0604020202020204" pitchFamily="34" charset="0"/>
              </a:rPr>
              <a:t> Bae</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Dr. Bartek Rajwa</a:t>
            </a: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b="1" dirty="0">
                <a:solidFill>
                  <a:schemeClr val="tx2">
                    <a:lumMod val="50000"/>
                  </a:schemeClr>
                </a:solidFill>
                <a:latin typeface="Arial" panose="020B0604020202020204" pitchFamily="34" charset="0"/>
                <a:cs typeface="Arial" panose="020B0604020202020204" pitchFamily="34" charset="0"/>
              </a:rPr>
              <a:t>Miftek Team</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Masanobu </a:t>
            </a:r>
            <a:r>
              <a:rPr lang="en-US" sz="1200" dirty="0" err="1">
                <a:solidFill>
                  <a:schemeClr val="tx2">
                    <a:lumMod val="50000"/>
                  </a:schemeClr>
                </a:solidFill>
                <a:latin typeface="Arial" panose="020B0604020202020204" pitchFamily="34" charset="0"/>
                <a:cs typeface="Arial" panose="020B0604020202020204" pitchFamily="34" charset="0"/>
              </a:rPr>
              <a:t>Yamamamoto</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Matt </a:t>
            </a:r>
            <a:r>
              <a:rPr lang="en-US" sz="1200" dirty="0" err="1">
                <a:solidFill>
                  <a:schemeClr val="tx2">
                    <a:lumMod val="50000"/>
                  </a:schemeClr>
                </a:solidFill>
                <a:latin typeface="Arial" panose="020B0604020202020204" pitchFamily="34" charset="0"/>
                <a:cs typeface="Arial" panose="020B0604020202020204" pitchFamily="34" charset="0"/>
              </a:rPr>
              <a:t>Mindrum</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Keegan Hernandez</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Daniel McMillan</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John Gonzales</a:t>
            </a:r>
          </a:p>
          <a:p>
            <a:pPr lvl="1">
              <a:lnSpc>
                <a:spcPct val="100000"/>
              </a:lnSpc>
            </a:pPr>
            <a:r>
              <a:rPr lang="en-US" sz="1200" dirty="0" err="1">
                <a:solidFill>
                  <a:schemeClr val="tx2">
                    <a:lumMod val="50000"/>
                  </a:schemeClr>
                </a:solidFill>
                <a:latin typeface="Arial" panose="020B0604020202020204" pitchFamily="34" charset="0"/>
                <a:cs typeface="Arial" panose="020B0604020202020204" pitchFamily="34" charset="0"/>
              </a:rPr>
              <a:t>Zilin</a:t>
            </a:r>
            <a:r>
              <a:rPr lang="en-US" sz="1200" dirty="0">
                <a:solidFill>
                  <a:schemeClr val="tx2">
                    <a:lumMod val="50000"/>
                  </a:schemeClr>
                </a:solidFill>
                <a:latin typeface="Arial" panose="020B0604020202020204" pitchFamily="34" charset="0"/>
                <a:cs typeface="Arial" panose="020B0604020202020204" pitchFamily="34" charset="0"/>
              </a:rPr>
              <a:t> Xu</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Andy </a:t>
            </a:r>
            <a:r>
              <a:rPr lang="en-US" sz="1200" dirty="0" err="1">
                <a:solidFill>
                  <a:schemeClr val="tx2">
                    <a:lumMod val="50000"/>
                  </a:schemeClr>
                </a:solidFill>
                <a:latin typeface="Arial" panose="020B0604020202020204" pitchFamily="34" charset="0"/>
                <a:cs typeface="Arial" panose="020B0604020202020204" pitchFamily="34" charset="0"/>
              </a:rPr>
              <a:t>Bieberich</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Josh </a:t>
            </a:r>
            <a:r>
              <a:rPr lang="en-US" sz="1200" dirty="0" err="1">
                <a:solidFill>
                  <a:schemeClr val="tx2">
                    <a:lumMod val="50000"/>
                  </a:schemeClr>
                </a:solidFill>
                <a:latin typeface="Arial" panose="020B0604020202020204" pitchFamily="34" charset="0"/>
                <a:cs typeface="Arial" panose="020B0604020202020204" pitchFamily="34" charset="0"/>
              </a:rPr>
              <a:t>Harriger</a:t>
            </a:r>
            <a:endParaRPr lang="en-US" sz="12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Jared Thompson</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John Gonzales</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Nikolas Mahaffey</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David McMillan</a:t>
            </a:r>
          </a:p>
          <a:p>
            <a:pPr lvl="1">
              <a:lnSpc>
                <a:spcPct val="100000"/>
              </a:lnSpc>
            </a:pPr>
            <a:r>
              <a:rPr lang="en-US" sz="1200" dirty="0" err="1">
                <a:solidFill>
                  <a:schemeClr val="tx2">
                    <a:lumMod val="50000"/>
                  </a:schemeClr>
                </a:solidFill>
                <a:latin typeface="Arial" panose="020B0604020202020204" pitchFamily="34" charset="0"/>
                <a:cs typeface="Arial" panose="020B0604020202020204" pitchFamily="34" charset="0"/>
              </a:rPr>
              <a:t>Aamodini</a:t>
            </a:r>
            <a:r>
              <a:rPr lang="en-US" sz="1200" dirty="0">
                <a:solidFill>
                  <a:schemeClr val="tx2">
                    <a:lumMod val="50000"/>
                  </a:schemeClr>
                </a:solidFill>
                <a:latin typeface="Arial" panose="020B0604020202020204" pitchFamily="34" charset="0"/>
                <a:cs typeface="Arial" panose="020B0604020202020204" pitchFamily="34" charset="0"/>
              </a:rPr>
              <a:t> Jayaram</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Michael Kalb</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Valery Patsekin</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Brianna Corman</a:t>
            </a:r>
          </a:p>
          <a:p>
            <a:pPr lvl="1">
              <a:lnSpc>
                <a:spcPct val="100000"/>
              </a:lnSpc>
            </a:pPr>
            <a:r>
              <a:rPr lang="en-US" sz="1200" dirty="0">
                <a:solidFill>
                  <a:schemeClr val="tx2">
                    <a:lumMod val="50000"/>
                  </a:schemeClr>
                </a:solidFill>
                <a:latin typeface="Arial" panose="020B0604020202020204" pitchFamily="34" charset="0"/>
                <a:cs typeface="Arial" panose="020B0604020202020204" pitchFamily="34" charset="0"/>
              </a:rPr>
              <a:t>Kathy Ragheb</a:t>
            </a:r>
          </a:p>
          <a:p>
            <a:pPr lvl="1">
              <a:lnSpc>
                <a:spcPct val="100000"/>
              </a:lnSpc>
            </a:pPr>
            <a:endParaRPr lang="en-US" sz="1300" dirty="0">
              <a:solidFill>
                <a:schemeClr val="tx2">
                  <a:lumMod val="50000"/>
                </a:schemeClr>
              </a:solidFill>
              <a:latin typeface="Arial" panose="020B0604020202020204" pitchFamily="34" charset="0"/>
              <a:cs typeface="Arial" panose="020B0604020202020204" pitchFamily="34" charset="0"/>
            </a:endParaRPr>
          </a:p>
          <a:p>
            <a:pPr lvl="1">
              <a:lnSpc>
                <a:spcPct val="100000"/>
              </a:lnSpc>
            </a:pPr>
            <a:r>
              <a:rPr lang="en-US" sz="1400" dirty="0">
                <a:solidFill>
                  <a:schemeClr val="tx2">
                    <a:lumMod val="50000"/>
                  </a:schemeClr>
                </a:solidFill>
                <a:latin typeface="Bahnschrift SemiLight" panose="020B0502040204020203" pitchFamily="34" charset="0"/>
              </a:rPr>
              <a:t> </a:t>
            </a:r>
          </a:p>
          <a:p>
            <a:pPr lvl="1">
              <a:lnSpc>
                <a:spcPct val="100000"/>
              </a:lnSpc>
            </a:pPr>
            <a:endParaRPr lang="en-US" sz="1400" dirty="0">
              <a:solidFill>
                <a:schemeClr val="tx2">
                  <a:lumMod val="50000"/>
                </a:schemeClr>
              </a:solidFill>
              <a:latin typeface="Bahnschrift SemiLight" panose="020B0502040204020203" pitchFamily="34" charset="0"/>
            </a:endParaRPr>
          </a:p>
        </p:txBody>
      </p:sp>
      <p:sp>
        <p:nvSpPr>
          <p:cNvPr id="9" name="Slide Number Placeholder 8">
            <a:extLst>
              <a:ext uri="{FF2B5EF4-FFF2-40B4-BE49-F238E27FC236}">
                <a16:creationId xmlns:a16="http://schemas.microsoft.com/office/drawing/2014/main" id="{A384A35D-F48C-B047-9471-F8D6FA66E63D}"/>
              </a:ext>
            </a:extLst>
          </p:cNvPr>
          <p:cNvSpPr>
            <a:spLocks noGrp="1"/>
          </p:cNvSpPr>
          <p:nvPr>
            <p:ph type="sldNum" sz="quarter" idx="12"/>
          </p:nvPr>
        </p:nvSpPr>
        <p:spPr/>
        <p:txBody>
          <a:bodyPr/>
          <a:lstStyle/>
          <a:p>
            <a:fld id="{774466FA-D9B2-499C-8A64-C07B0F8A1F65}" type="slidenum">
              <a:rPr lang="en-US" smtClean="0"/>
              <a:t>48</a:t>
            </a:fld>
            <a:endParaRPr lang="en-US"/>
          </a:p>
        </p:txBody>
      </p:sp>
      <p:sp>
        <p:nvSpPr>
          <p:cNvPr id="13" name="TextBox 12">
            <a:extLst>
              <a:ext uri="{FF2B5EF4-FFF2-40B4-BE49-F238E27FC236}">
                <a16:creationId xmlns:a16="http://schemas.microsoft.com/office/drawing/2014/main" id="{9476F444-9EC6-4A51-B239-D1DC725DC364}"/>
              </a:ext>
            </a:extLst>
          </p:cNvPr>
          <p:cNvSpPr txBox="1"/>
          <p:nvPr/>
        </p:nvSpPr>
        <p:spPr>
          <a:xfrm>
            <a:off x="8845697" y="3148493"/>
            <a:ext cx="3005951" cy="2308324"/>
          </a:xfrm>
          <a:prstGeom prst="rect">
            <a:avLst/>
          </a:prstGeom>
          <a:noFill/>
        </p:spPr>
        <p:txBody>
          <a:bodyPr wrap="square">
            <a:spAutoFit/>
          </a:bodyPr>
          <a:lstStyle/>
          <a:p>
            <a:pPr algn="just"/>
            <a:r>
              <a:rPr lang="en-US" altLang="ko-KR" sz="1200" dirty="0">
                <a:latin typeface="Times New Roman" panose="02020603050405020304" pitchFamily="18" charset="0"/>
                <a:ea typeface="굴림" panose="020B0600000101010101" pitchFamily="50" charset="-127"/>
                <a:cs typeface="Times New Roman" panose="02020603050405020304" pitchFamily="18" charset="0"/>
              </a:rPr>
              <a:t>Some of this research was supported by the Center for Food Safety Engineering at Purdue University, funded by the U.S. Department of Agriculture, Agricultural Research Service, under Agreement No. 59-8072-1-002 and Agreement No. 58-8042-0-061 to Purdue University Cytometry Laboratories. Any opinions, findings, conclusions, or recommendations expressed in this publication are those of the author(s) and do not necessarily reflect the view of the U.S. Department of Agriculture. </a:t>
            </a:r>
            <a:endParaRPr lang="en-US" sz="1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4116B17-D208-DF4D-838C-47EC494C1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1384" y="5669830"/>
            <a:ext cx="725843" cy="663998"/>
          </a:xfrm>
          <a:prstGeom prst="rect">
            <a:avLst/>
          </a:prstGeom>
        </p:spPr>
      </p:pic>
      <p:sp>
        <p:nvSpPr>
          <p:cNvPr id="5" name="TextBox 4">
            <a:extLst>
              <a:ext uri="{FF2B5EF4-FFF2-40B4-BE49-F238E27FC236}">
                <a16:creationId xmlns:a16="http://schemas.microsoft.com/office/drawing/2014/main" id="{564C9BD7-BFB3-AB4B-B6C2-2172E9230391}"/>
              </a:ext>
            </a:extLst>
          </p:cNvPr>
          <p:cNvSpPr txBox="1"/>
          <p:nvPr/>
        </p:nvSpPr>
        <p:spPr>
          <a:xfrm>
            <a:off x="8759071" y="1166741"/>
            <a:ext cx="3179204" cy="923330"/>
          </a:xfrm>
          <a:prstGeom prst="rect">
            <a:avLst/>
          </a:prstGeom>
          <a:noFill/>
        </p:spPr>
        <p:txBody>
          <a:bodyPr wrap="none" rtlCol="0">
            <a:spAutoFit/>
          </a:bodyPr>
          <a:lstStyle/>
          <a:p>
            <a:r>
              <a:rPr lang="en-US" b="1" dirty="0"/>
              <a:t>Corporate Support Partners:</a:t>
            </a:r>
          </a:p>
          <a:p>
            <a:r>
              <a:rPr lang="en-US" dirty="0" err="1"/>
              <a:t>ThermoFisher</a:t>
            </a:r>
            <a:r>
              <a:rPr lang="en-US" dirty="0"/>
              <a:t>, Beckman Coulter</a:t>
            </a:r>
          </a:p>
          <a:p>
            <a:r>
              <a:rPr lang="en-US" dirty="0" err="1"/>
              <a:t>Sciaps</a:t>
            </a:r>
            <a:r>
              <a:rPr lang="en-US" dirty="0"/>
              <a:t>, Miftek Corp </a:t>
            </a:r>
          </a:p>
        </p:txBody>
      </p:sp>
      <p:pic>
        <p:nvPicPr>
          <p:cNvPr id="4" name="Picture 3">
            <a:extLst>
              <a:ext uri="{FF2B5EF4-FFF2-40B4-BE49-F238E27FC236}">
                <a16:creationId xmlns:a16="http://schemas.microsoft.com/office/drawing/2014/main" id="{F8C94DF7-B56A-749E-7AB8-5ABE0D6622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7082" y="5692352"/>
            <a:ext cx="673221" cy="663998"/>
          </a:xfrm>
          <a:prstGeom prst="rect">
            <a:avLst/>
          </a:prstGeom>
        </p:spPr>
      </p:pic>
      <p:pic>
        <p:nvPicPr>
          <p:cNvPr id="10" name="Picture 9">
            <a:extLst>
              <a:ext uri="{FF2B5EF4-FFF2-40B4-BE49-F238E27FC236}">
                <a16:creationId xmlns:a16="http://schemas.microsoft.com/office/drawing/2014/main" id="{A2EFA631-7C47-BB24-147E-DA8C657520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86414" y="5761384"/>
            <a:ext cx="1108458" cy="424176"/>
          </a:xfrm>
          <a:prstGeom prst="rect">
            <a:avLst/>
          </a:prstGeom>
        </p:spPr>
      </p:pic>
      <p:pic>
        <p:nvPicPr>
          <p:cNvPr id="16" name="Picture 15">
            <a:extLst>
              <a:ext uri="{FF2B5EF4-FFF2-40B4-BE49-F238E27FC236}">
                <a16:creationId xmlns:a16="http://schemas.microsoft.com/office/drawing/2014/main" id="{89BC366D-7D23-F215-151A-10B3232DF2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5073" y="1186941"/>
            <a:ext cx="4388318" cy="3291239"/>
          </a:xfrm>
          <a:prstGeom prst="rect">
            <a:avLst/>
          </a:prstGeom>
        </p:spPr>
      </p:pic>
      <p:pic>
        <p:nvPicPr>
          <p:cNvPr id="3" name="Picture 2" descr="twitter logo-3.jpg">
            <a:extLst>
              <a:ext uri="{FF2B5EF4-FFF2-40B4-BE49-F238E27FC236}">
                <a16:creationId xmlns:a16="http://schemas.microsoft.com/office/drawing/2014/main" id="{9C8848FA-B218-8BED-45A8-F841F71FA7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20114" y="5010276"/>
            <a:ext cx="459999" cy="459999"/>
          </a:xfrm>
          <a:prstGeom prst="rect">
            <a:avLst/>
          </a:prstGeom>
        </p:spPr>
      </p:pic>
      <p:pic>
        <p:nvPicPr>
          <p:cNvPr id="7" name="Picture 6" descr="youtube logo.jpg">
            <a:extLst>
              <a:ext uri="{FF2B5EF4-FFF2-40B4-BE49-F238E27FC236}">
                <a16:creationId xmlns:a16="http://schemas.microsoft.com/office/drawing/2014/main" id="{70275254-A497-5714-64D3-781C0AE090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26050" y="5083355"/>
            <a:ext cx="995752" cy="434724"/>
          </a:xfrm>
          <a:prstGeom prst="rect">
            <a:avLst/>
          </a:prstGeom>
        </p:spPr>
      </p:pic>
      <p:sp>
        <p:nvSpPr>
          <p:cNvPr id="12" name="TextBox 11">
            <a:extLst>
              <a:ext uri="{FF2B5EF4-FFF2-40B4-BE49-F238E27FC236}">
                <a16:creationId xmlns:a16="http://schemas.microsoft.com/office/drawing/2014/main" id="{969A15D6-6A12-F13F-304F-ACE322FF3267}"/>
              </a:ext>
            </a:extLst>
          </p:cNvPr>
          <p:cNvSpPr txBox="1"/>
          <p:nvPr/>
        </p:nvSpPr>
        <p:spPr>
          <a:xfrm>
            <a:off x="5707039" y="5055609"/>
            <a:ext cx="1821461" cy="369332"/>
          </a:xfrm>
          <a:prstGeom prst="rect">
            <a:avLst/>
          </a:prstGeom>
          <a:noFill/>
        </p:spPr>
        <p:txBody>
          <a:bodyPr wrap="none" rtlCol="0">
            <a:spAutoFit/>
          </a:bodyPr>
          <a:lstStyle/>
          <a:p>
            <a:r>
              <a:rPr lang="en-US" b="1" i="1" dirty="0">
                <a:solidFill>
                  <a:srgbClr val="FF0000"/>
                </a:solidFill>
              </a:rPr>
              <a:t>@</a:t>
            </a:r>
            <a:r>
              <a:rPr lang="en-US" b="1" i="1" dirty="0" err="1">
                <a:solidFill>
                  <a:srgbClr val="FF0000"/>
                </a:solidFill>
              </a:rPr>
              <a:t>Cytometryman</a:t>
            </a:r>
            <a:endParaRPr lang="en-US" b="1" i="1" dirty="0">
              <a:solidFill>
                <a:srgbClr val="FF0000"/>
              </a:solidFill>
            </a:endParaRPr>
          </a:p>
        </p:txBody>
      </p:sp>
      <p:sp>
        <p:nvSpPr>
          <p:cNvPr id="15" name="Rectangle 14">
            <a:extLst>
              <a:ext uri="{FF2B5EF4-FFF2-40B4-BE49-F238E27FC236}">
                <a16:creationId xmlns:a16="http://schemas.microsoft.com/office/drawing/2014/main" id="{D2E0939C-0660-0C7D-28B6-8CB65EA6B141}"/>
              </a:ext>
            </a:extLst>
          </p:cNvPr>
          <p:cNvSpPr/>
          <p:nvPr/>
        </p:nvSpPr>
        <p:spPr>
          <a:xfrm>
            <a:off x="3974156" y="6440562"/>
            <a:ext cx="1284724" cy="561826"/>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01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6042-357C-FB30-B901-23FB319A1A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F06FFA-7715-B414-2E6E-875A4C64FF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258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B6DE-61A3-1C05-818E-C210416937C7}"/>
              </a:ext>
            </a:extLst>
          </p:cNvPr>
          <p:cNvSpPr>
            <a:spLocks noGrp="1"/>
          </p:cNvSpPr>
          <p:nvPr>
            <p:ph type="title"/>
          </p:nvPr>
        </p:nvSpPr>
        <p:spPr>
          <a:xfrm>
            <a:off x="3137916" y="0"/>
            <a:ext cx="5916168" cy="799301"/>
          </a:xfrm>
        </p:spPr>
        <p:txBody>
          <a:bodyPr>
            <a:normAutofit/>
          </a:bodyPr>
          <a:lstStyle/>
          <a:p>
            <a:r>
              <a:rPr lang="en-US" sz="3600" dirty="0"/>
              <a:t>What has Not Changed?</a:t>
            </a:r>
          </a:p>
        </p:txBody>
      </p:sp>
      <p:sp>
        <p:nvSpPr>
          <p:cNvPr id="3" name="Content Placeholder 2">
            <a:extLst>
              <a:ext uri="{FF2B5EF4-FFF2-40B4-BE49-F238E27FC236}">
                <a16:creationId xmlns:a16="http://schemas.microsoft.com/office/drawing/2014/main" id="{BAFDB443-04DC-2D7E-E9AE-B8D7C700182C}"/>
              </a:ext>
            </a:extLst>
          </p:cNvPr>
          <p:cNvSpPr>
            <a:spLocks noGrp="1"/>
          </p:cNvSpPr>
          <p:nvPr>
            <p:ph idx="1"/>
          </p:nvPr>
        </p:nvSpPr>
        <p:spPr>
          <a:xfrm>
            <a:off x="299259" y="1027914"/>
            <a:ext cx="11654444" cy="4950855"/>
          </a:xfrm>
        </p:spPr>
        <p:txBody>
          <a:bodyPr>
            <a:normAutofit fontScale="92500" lnSpcReduction="10000"/>
          </a:bodyPr>
          <a:lstStyle/>
          <a:p>
            <a:r>
              <a:rPr lang="en-US" dirty="0">
                <a:solidFill>
                  <a:srgbClr val="FF0000"/>
                </a:solidFill>
              </a:rPr>
              <a:t>Lasers</a:t>
            </a:r>
            <a:r>
              <a:rPr lang="en-US" dirty="0"/>
              <a:t> - we all use …..but we use them the same way for 50 years</a:t>
            </a:r>
          </a:p>
          <a:p>
            <a:r>
              <a:rPr lang="en-US" dirty="0">
                <a:solidFill>
                  <a:srgbClr val="FF0000"/>
                </a:solidFill>
              </a:rPr>
              <a:t>PMTs or APDs </a:t>
            </a:r>
            <a:r>
              <a:rPr lang="en-US" dirty="0"/>
              <a:t>are used the same way we have for 50 years</a:t>
            </a:r>
          </a:p>
          <a:p>
            <a:r>
              <a:rPr lang="en-US" dirty="0">
                <a:solidFill>
                  <a:srgbClr val="FF0000"/>
                </a:solidFill>
              </a:rPr>
              <a:t>6 and 7 log data </a:t>
            </a:r>
            <a:r>
              <a:rPr lang="en-US" dirty="0"/>
              <a:t>- many manufacturers claim, but we all know that this is simply not the case – </a:t>
            </a:r>
            <a:r>
              <a:rPr lang="en-US" u="sng" dirty="0"/>
              <a:t>no instrument </a:t>
            </a:r>
            <a:r>
              <a:rPr lang="en-US" dirty="0"/>
              <a:t>collects more than 4.6 or 4.7 logs of fluorescence</a:t>
            </a:r>
          </a:p>
          <a:p>
            <a:r>
              <a:rPr lang="en-US" dirty="0">
                <a:solidFill>
                  <a:srgbClr val="FF0000"/>
                </a:solidFill>
              </a:rPr>
              <a:t>Analog</a:t>
            </a:r>
            <a:r>
              <a:rPr lang="en-US" dirty="0"/>
              <a:t> - all current instruments are analog but we call them digital because we convert the voltage to a digital value using DSPs</a:t>
            </a:r>
          </a:p>
          <a:p>
            <a:r>
              <a:rPr lang="en-US" dirty="0">
                <a:solidFill>
                  <a:srgbClr val="FF0000"/>
                </a:solidFill>
              </a:rPr>
              <a:t>Arbitrary units </a:t>
            </a:r>
            <a:r>
              <a:rPr lang="en-US" dirty="0"/>
              <a:t>-  We all measure the output of fluorescence using some kind of ”arbitrary unit” – we don’t actually know what an arbitrary unit is…</a:t>
            </a:r>
          </a:p>
          <a:p>
            <a:r>
              <a:rPr lang="en-US" dirty="0">
                <a:solidFill>
                  <a:srgbClr val="FF0000"/>
                </a:solidFill>
              </a:rPr>
              <a:t>Calibration</a:t>
            </a:r>
            <a:r>
              <a:rPr lang="en-US" dirty="0"/>
              <a:t> – this is one of the dirty little secrets of flow cytometry – there is really no such thing as true quantification – we just try to get our instrument setup so we think it’s “calibrated”……</a:t>
            </a:r>
          </a:p>
          <a:p>
            <a:r>
              <a:rPr lang="en-US" dirty="0">
                <a:solidFill>
                  <a:srgbClr val="FF0000"/>
                </a:solidFill>
              </a:rPr>
              <a:t>Scatter and fluorescence </a:t>
            </a:r>
            <a:r>
              <a:rPr lang="en-US" dirty="0"/>
              <a:t>– it’s pretty much the way it has always be</a:t>
            </a:r>
          </a:p>
        </p:txBody>
      </p:sp>
    </p:spTree>
    <p:extLst>
      <p:ext uri="{BB962C8B-B14F-4D97-AF65-F5344CB8AC3E}">
        <p14:creationId xmlns:p14="http://schemas.microsoft.com/office/powerpoint/2010/main" val="2795959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6042-357C-FB30-B901-23FB319A1A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F06FFA-7715-B414-2E6E-875A4C64FF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8931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468EE-B96B-FFB4-DF53-33A9D1D63AF9}"/>
              </a:ext>
            </a:extLst>
          </p:cNvPr>
          <p:cNvSpPr>
            <a:spLocks noGrp="1"/>
          </p:cNvSpPr>
          <p:nvPr>
            <p:ph idx="1"/>
          </p:nvPr>
        </p:nvSpPr>
        <p:spPr>
          <a:xfrm>
            <a:off x="61605" y="0"/>
            <a:ext cx="5127172" cy="2365100"/>
          </a:xfrm>
        </p:spPr>
        <p:txBody>
          <a:bodyPr>
            <a:normAutofit/>
          </a:bodyPr>
          <a:lstStyle/>
          <a:p>
            <a:r>
              <a:rPr lang="en-US" sz="1050" dirty="0"/>
              <a:t>355 nm is approximately 8.45×10148.45×10</a:t>
            </a:r>
            <a:r>
              <a:rPr lang="en-US" sz="1050" dirty="0">
                <a:effectLst/>
              </a:rPr>
              <a:t>14</a:t>
            </a:r>
            <a:r>
              <a:rPr lang="en-US" sz="1050" dirty="0"/>
              <a:t> Hz.</a:t>
            </a:r>
          </a:p>
          <a:p>
            <a:r>
              <a:rPr lang="en-US" sz="1050" dirty="0"/>
              <a:t>375 nm is approximately 8.00×10148.00×10</a:t>
            </a:r>
            <a:r>
              <a:rPr lang="en-US" sz="1050" dirty="0">
                <a:effectLst/>
              </a:rPr>
              <a:t>14</a:t>
            </a:r>
            <a:r>
              <a:rPr lang="en-US" sz="1050" dirty="0"/>
              <a:t> Hz.	</a:t>
            </a:r>
            <a:r>
              <a:rPr lang="en-US" sz="1200" dirty="0"/>
              <a:t> </a:t>
            </a:r>
            <a:r>
              <a:rPr lang="en-US" sz="800" dirty="0">
                <a:effectLst/>
              </a:rPr>
              <a:t>E</a:t>
            </a:r>
            <a:r>
              <a:rPr lang="en-US" sz="800" dirty="0"/>
              <a:t>≈5.57×10</a:t>
            </a:r>
            <a:r>
              <a:rPr lang="en-US" sz="800" dirty="0">
                <a:effectLst/>
              </a:rPr>
              <a:t>−19</a:t>
            </a:r>
            <a:r>
              <a:rPr lang="en-US" sz="800" dirty="0"/>
              <a:t> J</a:t>
            </a:r>
            <a:endParaRPr lang="en-US" sz="1200" dirty="0"/>
          </a:p>
          <a:p>
            <a:r>
              <a:rPr lang="en-US" sz="1050" dirty="0"/>
              <a:t>405 nm is approximately 7.41×10147.41×10</a:t>
            </a:r>
            <a:r>
              <a:rPr lang="en-US" sz="1050" dirty="0">
                <a:effectLst/>
              </a:rPr>
              <a:t>14</a:t>
            </a:r>
            <a:r>
              <a:rPr lang="en-US" sz="1050" dirty="0"/>
              <a:t> Hz.</a:t>
            </a:r>
          </a:p>
          <a:p>
            <a:r>
              <a:rPr lang="en-US" sz="1050" dirty="0"/>
              <a:t>488 nm is approximately 6.15×10146.15×10</a:t>
            </a:r>
            <a:r>
              <a:rPr lang="en-US" sz="1050" dirty="0">
                <a:effectLst/>
              </a:rPr>
              <a:t>14</a:t>
            </a:r>
            <a:r>
              <a:rPr lang="en-US" sz="1050" dirty="0"/>
              <a:t> Hz.</a:t>
            </a:r>
          </a:p>
          <a:p>
            <a:r>
              <a:rPr lang="en-US" sz="1050" dirty="0"/>
              <a:t>520 nm is approximately 5.77×10145.77×10</a:t>
            </a:r>
            <a:r>
              <a:rPr lang="en-US" sz="1050" dirty="0">
                <a:effectLst/>
              </a:rPr>
              <a:t>14</a:t>
            </a:r>
            <a:r>
              <a:rPr lang="en-US" sz="1050" dirty="0"/>
              <a:t> Hz.</a:t>
            </a:r>
          </a:p>
          <a:p>
            <a:r>
              <a:rPr lang="en-US" sz="1050" dirty="0"/>
              <a:t>638 nm is approximately 4.70×10144.70×10</a:t>
            </a:r>
            <a:r>
              <a:rPr lang="en-US" sz="1050" dirty="0">
                <a:effectLst/>
              </a:rPr>
              <a:t>14</a:t>
            </a:r>
            <a:r>
              <a:rPr lang="en-US" sz="1050" dirty="0"/>
              <a:t> Hz.</a:t>
            </a:r>
          </a:p>
          <a:p>
            <a:r>
              <a:rPr lang="en-US" sz="1050" dirty="0"/>
              <a:t>780 nm is approximately 3.85×10143.85×10</a:t>
            </a:r>
            <a:r>
              <a:rPr lang="en-US" sz="1050" dirty="0">
                <a:effectLst/>
              </a:rPr>
              <a:t>14</a:t>
            </a:r>
            <a:r>
              <a:rPr lang="en-US" sz="1050" dirty="0"/>
              <a:t> Hz.</a:t>
            </a:r>
          </a:p>
          <a:p>
            <a:r>
              <a:rPr lang="en-US" sz="1050" dirty="0"/>
              <a:t>320 nm is approximately 9.38×10149.38×10</a:t>
            </a:r>
            <a:r>
              <a:rPr lang="en-US" sz="1050" dirty="0">
                <a:effectLst/>
              </a:rPr>
              <a:t>14</a:t>
            </a:r>
            <a:r>
              <a:rPr lang="en-US" sz="1050" dirty="0"/>
              <a:t> Hz.</a:t>
            </a:r>
          </a:p>
        </p:txBody>
      </p:sp>
      <p:sp>
        <p:nvSpPr>
          <p:cNvPr id="4" name="TextBox 3">
            <a:extLst>
              <a:ext uri="{FF2B5EF4-FFF2-40B4-BE49-F238E27FC236}">
                <a16:creationId xmlns:a16="http://schemas.microsoft.com/office/drawing/2014/main" id="{3B94AF23-9BD8-85AE-F9A9-55A22788F354}"/>
              </a:ext>
            </a:extLst>
          </p:cNvPr>
          <p:cNvSpPr txBox="1"/>
          <p:nvPr/>
        </p:nvSpPr>
        <p:spPr>
          <a:xfrm>
            <a:off x="4397830" y="182784"/>
            <a:ext cx="7331528" cy="1200329"/>
          </a:xfrm>
          <a:prstGeom prst="rect">
            <a:avLst/>
          </a:prstGeom>
          <a:noFill/>
        </p:spPr>
        <p:txBody>
          <a:bodyPr wrap="square" rtlCol="0">
            <a:spAutoFit/>
          </a:bodyPr>
          <a:lstStyle/>
          <a:p>
            <a:r>
              <a:rPr lang="en-US" dirty="0">
                <a:effectLst/>
              </a:rPr>
              <a:t>Joule - the SI unit of work or energy, equal to the work done by a force of one newton when its point of application moves one meter in the direction of action of the force, equivalent to one 3600th of a </a:t>
            </a:r>
            <a:r>
              <a:rPr lang="en-US" dirty="0">
                <a:effectLst/>
                <a:hlinkClick r:id="rId2"/>
              </a:rPr>
              <a:t>watt-hour</a:t>
            </a:r>
            <a:r>
              <a:rPr lang="en-US" dirty="0">
                <a:effectLst/>
              </a:rPr>
              <a:t>.</a:t>
            </a:r>
          </a:p>
          <a:p>
            <a:endParaRPr lang="en-US" dirty="0"/>
          </a:p>
        </p:txBody>
      </p:sp>
      <p:sp>
        <p:nvSpPr>
          <p:cNvPr id="5" name="TextBox 4">
            <a:extLst>
              <a:ext uri="{FF2B5EF4-FFF2-40B4-BE49-F238E27FC236}">
                <a16:creationId xmlns:a16="http://schemas.microsoft.com/office/drawing/2014/main" id="{088F0A46-46D6-D7EE-8B1C-8BD930F43C1F}"/>
              </a:ext>
            </a:extLst>
          </p:cNvPr>
          <p:cNvSpPr txBox="1"/>
          <p:nvPr/>
        </p:nvSpPr>
        <p:spPr>
          <a:xfrm>
            <a:off x="152399" y="4298057"/>
            <a:ext cx="4945585" cy="369332"/>
          </a:xfrm>
          <a:prstGeom prst="rect">
            <a:avLst/>
          </a:prstGeom>
          <a:noFill/>
        </p:spPr>
        <p:txBody>
          <a:bodyPr wrap="none" rtlCol="0">
            <a:spAutoFit/>
          </a:bodyPr>
          <a:lstStyle/>
          <a:p>
            <a:r>
              <a:rPr lang="en-US" dirty="0"/>
              <a:t>One joule is also equivalent to one watt-second.</a:t>
            </a:r>
          </a:p>
        </p:txBody>
      </p:sp>
      <p:sp>
        <p:nvSpPr>
          <p:cNvPr id="6" name="TextBox 5">
            <a:extLst>
              <a:ext uri="{FF2B5EF4-FFF2-40B4-BE49-F238E27FC236}">
                <a16:creationId xmlns:a16="http://schemas.microsoft.com/office/drawing/2014/main" id="{450F4F54-76CC-C39A-5254-106A4A523669}"/>
              </a:ext>
            </a:extLst>
          </p:cNvPr>
          <p:cNvSpPr txBox="1"/>
          <p:nvPr/>
        </p:nvSpPr>
        <p:spPr>
          <a:xfrm>
            <a:off x="152399" y="4667389"/>
            <a:ext cx="11887202" cy="923330"/>
          </a:xfrm>
          <a:prstGeom prst="rect">
            <a:avLst/>
          </a:prstGeom>
          <a:noFill/>
        </p:spPr>
        <p:txBody>
          <a:bodyPr wrap="square" rtlCol="0">
            <a:spAutoFit/>
          </a:bodyPr>
          <a:lstStyle/>
          <a:p>
            <a:r>
              <a:rPr lang="en-US" dirty="0"/>
              <a:t>SI Units - The </a:t>
            </a:r>
            <a:r>
              <a:rPr lang="en-US" b="1" dirty="0"/>
              <a:t>International System of Units</a:t>
            </a:r>
            <a:r>
              <a:rPr lang="en-US" dirty="0"/>
              <a:t>, internationally known by the abbreviation </a:t>
            </a:r>
            <a:r>
              <a:rPr lang="en-US" b="1" dirty="0"/>
              <a:t>SI</a:t>
            </a:r>
            <a:r>
              <a:rPr lang="en-US" dirty="0"/>
              <a:t> (from French </a:t>
            </a:r>
            <a:r>
              <a:rPr lang="en-US" i="1" dirty="0" err="1"/>
              <a:t>Système</a:t>
            </a:r>
            <a:r>
              <a:rPr lang="en-US" i="1" dirty="0"/>
              <a:t> international </a:t>
            </a:r>
            <a:r>
              <a:rPr lang="en-US" i="1" dirty="0" err="1"/>
              <a:t>d'unités</a:t>
            </a:r>
            <a:r>
              <a:rPr lang="en-US" dirty="0"/>
              <a:t>), is the modern form of the </a:t>
            </a:r>
            <a:r>
              <a:rPr lang="en-US" dirty="0">
                <a:hlinkClick r:id="rId3" tooltip="Metric system"/>
              </a:rPr>
              <a:t>metric system</a:t>
            </a:r>
            <a:r>
              <a:rPr lang="en-US" dirty="0"/>
              <a:t> and the world's most widely used </a:t>
            </a:r>
            <a:r>
              <a:rPr lang="en-US" dirty="0">
                <a:hlinkClick r:id="rId4" tooltip="System of measurement"/>
              </a:rPr>
              <a:t>system of measurement</a:t>
            </a:r>
            <a:r>
              <a:rPr lang="en-US" dirty="0"/>
              <a:t>.</a:t>
            </a:r>
          </a:p>
        </p:txBody>
      </p:sp>
      <p:sp>
        <p:nvSpPr>
          <p:cNvPr id="7" name="TextBox 6">
            <a:extLst>
              <a:ext uri="{FF2B5EF4-FFF2-40B4-BE49-F238E27FC236}">
                <a16:creationId xmlns:a16="http://schemas.microsoft.com/office/drawing/2014/main" id="{06CD6483-7197-0253-ADDE-1928398F7D02}"/>
              </a:ext>
            </a:extLst>
          </p:cNvPr>
          <p:cNvSpPr txBox="1"/>
          <p:nvPr/>
        </p:nvSpPr>
        <p:spPr>
          <a:xfrm>
            <a:off x="7032171" y="6564086"/>
            <a:ext cx="684803" cy="369332"/>
          </a:xfrm>
          <a:prstGeom prst="rect">
            <a:avLst/>
          </a:prstGeom>
          <a:noFill/>
        </p:spPr>
        <p:txBody>
          <a:bodyPr wrap="none" rtlCol="0">
            <a:spAutoFit/>
          </a:bodyPr>
          <a:lstStyle/>
          <a:p>
            <a:r>
              <a:rPr lang="en-US" dirty="0" err="1"/>
              <a:t>wikki</a:t>
            </a:r>
            <a:endParaRPr lang="en-US" dirty="0"/>
          </a:p>
        </p:txBody>
      </p:sp>
      <p:sp>
        <p:nvSpPr>
          <p:cNvPr id="8" name="TextBox 7">
            <a:extLst>
              <a:ext uri="{FF2B5EF4-FFF2-40B4-BE49-F238E27FC236}">
                <a16:creationId xmlns:a16="http://schemas.microsoft.com/office/drawing/2014/main" id="{294B321D-C1BF-A5CC-CBD8-A1641FE05D66}"/>
              </a:ext>
            </a:extLst>
          </p:cNvPr>
          <p:cNvSpPr txBox="1"/>
          <p:nvPr/>
        </p:nvSpPr>
        <p:spPr>
          <a:xfrm>
            <a:off x="1473042" y="5607398"/>
            <a:ext cx="9644741" cy="923330"/>
          </a:xfrm>
          <a:prstGeom prst="rect">
            <a:avLst/>
          </a:prstGeom>
          <a:noFill/>
        </p:spPr>
        <p:txBody>
          <a:bodyPr wrap="square" rtlCol="0">
            <a:spAutoFit/>
          </a:bodyPr>
          <a:lstStyle/>
          <a:p>
            <a:r>
              <a:rPr lang="en-US" dirty="0"/>
              <a:t>If you </a:t>
            </a:r>
            <a:r>
              <a:rPr lang="en-US" b="1" dirty="0"/>
              <a:t>multiply the number of watts by the number of seconds</a:t>
            </a:r>
            <a:r>
              <a:rPr lang="en-US" dirty="0"/>
              <a:t>, you'll end up with joules. To find out how much energy a 60W light bulb consumes in 120 seconds, simply multiply (60 watts) x (120 seconds) = 7200 Joules.</a:t>
            </a:r>
          </a:p>
        </p:txBody>
      </p:sp>
      <p:sp>
        <p:nvSpPr>
          <p:cNvPr id="9" name="TextBox 8">
            <a:extLst>
              <a:ext uri="{FF2B5EF4-FFF2-40B4-BE49-F238E27FC236}">
                <a16:creationId xmlns:a16="http://schemas.microsoft.com/office/drawing/2014/main" id="{885539B5-3CB1-B808-5877-D53A9A7E47F0}"/>
              </a:ext>
            </a:extLst>
          </p:cNvPr>
          <p:cNvSpPr txBox="1"/>
          <p:nvPr/>
        </p:nvSpPr>
        <p:spPr>
          <a:xfrm>
            <a:off x="206828" y="3001129"/>
            <a:ext cx="11832773" cy="646331"/>
          </a:xfrm>
          <a:prstGeom prst="rect">
            <a:avLst/>
          </a:prstGeom>
          <a:noFill/>
        </p:spPr>
        <p:txBody>
          <a:bodyPr wrap="square" rtlCol="0">
            <a:spAutoFit/>
          </a:bodyPr>
          <a:lstStyle/>
          <a:p>
            <a:r>
              <a:rPr lang="en-US" dirty="0"/>
              <a:t>Watts are defined as 1 Watt = 1 Joule per second (1W = 1 J/s) which means that 1 kW = 1000 J/s. A Watt is the amount of energy (in Joules) that an electrical device (such as a light) is burning per second that it's running.</a:t>
            </a:r>
          </a:p>
        </p:txBody>
      </p:sp>
      <p:sp>
        <p:nvSpPr>
          <p:cNvPr id="10" name="TextBox 9">
            <a:extLst>
              <a:ext uri="{FF2B5EF4-FFF2-40B4-BE49-F238E27FC236}">
                <a16:creationId xmlns:a16="http://schemas.microsoft.com/office/drawing/2014/main" id="{F34947EA-54DF-56FC-5CE4-7C021996E9E2}"/>
              </a:ext>
            </a:extLst>
          </p:cNvPr>
          <p:cNvSpPr txBox="1"/>
          <p:nvPr/>
        </p:nvSpPr>
        <p:spPr>
          <a:xfrm>
            <a:off x="152399" y="3643386"/>
            <a:ext cx="11832773" cy="646331"/>
          </a:xfrm>
          <a:prstGeom prst="rect">
            <a:avLst/>
          </a:prstGeom>
          <a:noFill/>
        </p:spPr>
        <p:txBody>
          <a:bodyPr wrap="square" rtlCol="0">
            <a:spAutoFit/>
          </a:bodyPr>
          <a:lstStyle/>
          <a:p>
            <a:r>
              <a:rPr lang="en-US" dirty="0"/>
              <a:t>The energy of a single photon is: </a:t>
            </a:r>
            <a:r>
              <a:rPr lang="en-US" b="1" dirty="0" err="1"/>
              <a:t>hν</a:t>
            </a:r>
            <a:r>
              <a:rPr lang="en-US" b="1" dirty="0"/>
              <a:t> or = (h/2π)</a:t>
            </a:r>
            <a:r>
              <a:rPr lang="en-US" b="1" dirty="0" err="1"/>
              <a:t>ω</a:t>
            </a:r>
            <a:r>
              <a:rPr lang="en-US" dirty="0"/>
              <a:t> where h is Planck's constant: 6.626 x 10-34 Joule-sec. One photon of visible light contains about 10-19 Joules (not much!) the number of photons per second in a beam.</a:t>
            </a:r>
          </a:p>
        </p:txBody>
      </p:sp>
      <p:sp>
        <p:nvSpPr>
          <p:cNvPr id="11" name="TextBox 10">
            <a:extLst>
              <a:ext uri="{FF2B5EF4-FFF2-40B4-BE49-F238E27FC236}">
                <a16:creationId xmlns:a16="http://schemas.microsoft.com/office/drawing/2014/main" id="{D5B84E41-5295-E36B-1E56-02A172D72F86}"/>
              </a:ext>
            </a:extLst>
          </p:cNvPr>
          <p:cNvSpPr txBox="1"/>
          <p:nvPr/>
        </p:nvSpPr>
        <p:spPr>
          <a:xfrm>
            <a:off x="206828" y="2300291"/>
            <a:ext cx="10700657" cy="646331"/>
          </a:xfrm>
          <a:prstGeom prst="rect">
            <a:avLst/>
          </a:prstGeom>
          <a:noFill/>
        </p:spPr>
        <p:txBody>
          <a:bodyPr wrap="square" rtlCol="0">
            <a:spAutoFit/>
          </a:bodyPr>
          <a:lstStyle/>
          <a:p>
            <a:r>
              <a:rPr lang="en-US" dirty="0"/>
              <a:t>Photon energy can be expressed using any unit of energy. Among the units commonly used to denote photon energy are the </a:t>
            </a:r>
            <a:r>
              <a:rPr lang="en-US" b="1" dirty="0" err="1"/>
              <a:t>electronvolt</a:t>
            </a:r>
            <a:r>
              <a:rPr lang="en-US" b="1" dirty="0"/>
              <a:t> (eV) and the joule</a:t>
            </a:r>
            <a:r>
              <a:rPr lang="en-US" dirty="0"/>
              <a:t> (as well as its multiples, such as the microjoule).</a:t>
            </a:r>
          </a:p>
        </p:txBody>
      </p:sp>
    </p:spTree>
    <p:extLst>
      <p:ext uri="{BB962C8B-B14F-4D97-AF65-F5344CB8AC3E}">
        <p14:creationId xmlns:p14="http://schemas.microsoft.com/office/powerpoint/2010/main" val="1841867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8207-9345-DC89-59A6-893FE4ADBB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D1BB2D-9AA6-63E6-FC49-F6A19E2D8325}"/>
              </a:ext>
            </a:extLst>
          </p:cNvPr>
          <p:cNvSpPr>
            <a:spLocks noGrp="1"/>
          </p:cNvSpPr>
          <p:nvPr>
            <p:ph idx="1"/>
          </p:nvPr>
        </p:nvSpPr>
        <p:spPr>
          <a:xfrm>
            <a:off x="5084064" y="-161544"/>
            <a:ext cx="7010400" cy="7181088"/>
          </a:xfrm>
        </p:spPr>
        <p:txBody>
          <a:bodyPr>
            <a:normAutofit fontScale="47500" lnSpcReduction="20000"/>
          </a:bodyPr>
          <a:lstStyle/>
          <a:p>
            <a:r>
              <a:rPr lang="en-US" dirty="0"/>
              <a:t>Let's calculate the number of photons per second for each wavelength provided:</a:t>
            </a:r>
          </a:p>
          <a:p>
            <a:pPr>
              <a:buFont typeface="+mj-lt"/>
              <a:buAutoNum type="arabicPeriod"/>
            </a:pPr>
            <a:r>
              <a:rPr lang="en-US" dirty="0"/>
              <a:t>At 330330 nm:</a:t>
            </a:r>
          </a:p>
          <a:p>
            <a:pPr marL="742950" lvl="1" indent="-285750">
              <a:buFont typeface="+mj-lt"/>
              <a:buAutoNum type="arabicPeriod"/>
            </a:pPr>
            <a:r>
              <a:rPr lang="el-GR" dirty="0"/>
              <a:t>λ=330×10−9λ=330×10</a:t>
            </a:r>
            <a:r>
              <a:rPr lang="el-GR" dirty="0">
                <a:effectLst/>
              </a:rPr>
              <a:t>−9</a:t>
            </a:r>
            <a:r>
              <a:rPr lang="el-GR" dirty="0"/>
              <a:t> </a:t>
            </a:r>
            <a:r>
              <a:rPr lang="en-US" dirty="0"/>
              <a:t>m</a:t>
            </a:r>
          </a:p>
          <a:p>
            <a:pPr marL="742950" lvl="1" indent="-285750">
              <a:buFont typeface="+mj-lt"/>
              <a:buAutoNum type="arabicPeriod"/>
            </a:pPr>
            <a:r>
              <a:rPr lang="en-US" dirty="0"/>
              <a:t>E=(6.626×10−34 J*s)×(3.00×108 m/s)330×10−9 </a:t>
            </a:r>
            <a:r>
              <a:rPr lang="en-US" dirty="0" err="1"/>
              <a:t>m</a:t>
            </a:r>
            <a:r>
              <a:rPr lang="en-US" dirty="0" err="1">
                <a:effectLst/>
              </a:rPr>
              <a:t>E</a:t>
            </a:r>
            <a:r>
              <a:rPr lang="en-US" dirty="0"/>
              <a:t>=</a:t>
            </a:r>
            <a:r>
              <a:rPr lang="en-US" dirty="0">
                <a:effectLst/>
              </a:rPr>
              <a:t>330×10−9m(6.626×10−34J*s)×(3.00×108m/s)</a:t>
            </a:r>
            <a:r>
              <a:rPr lang="en-US" dirty="0"/>
              <a:t>​</a:t>
            </a:r>
          </a:p>
          <a:p>
            <a:pPr marL="742950" lvl="1" indent="-285750">
              <a:buFont typeface="+mj-lt"/>
              <a:buAutoNum type="arabicPeriod"/>
            </a:pPr>
            <a:r>
              <a:rPr lang="en-US" dirty="0"/>
              <a:t>E≈6.01×10−19</a:t>
            </a:r>
            <a:r>
              <a:rPr lang="en-US" dirty="0">
                <a:effectLst/>
              </a:rPr>
              <a:t>E</a:t>
            </a:r>
            <a:r>
              <a:rPr lang="en-US" dirty="0"/>
              <a:t>≈6.01×10</a:t>
            </a:r>
            <a:r>
              <a:rPr lang="en-US" dirty="0">
                <a:effectLst/>
              </a:rPr>
              <a:t>−19</a:t>
            </a:r>
            <a:r>
              <a:rPr lang="en-US" dirty="0"/>
              <a:t> J</a:t>
            </a:r>
          </a:p>
          <a:p>
            <a:pPr>
              <a:buFont typeface="+mj-lt"/>
              <a:buAutoNum type="arabicPeriod"/>
            </a:pPr>
            <a:r>
              <a:rPr lang="en-US" dirty="0"/>
              <a:t>At 355355 nm:</a:t>
            </a:r>
          </a:p>
          <a:p>
            <a:pPr marL="742950" lvl="1" indent="-285750">
              <a:buFont typeface="+mj-lt"/>
              <a:buAutoNum type="arabicPeriod"/>
            </a:pPr>
            <a:r>
              <a:rPr lang="el-GR" dirty="0"/>
              <a:t>λ=355×10−9λ=355×10</a:t>
            </a:r>
            <a:r>
              <a:rPr lang="el-GR" dirty="0">
                <a:effectLst/>
              </a:rPr>
              <a:t>−9</a:t>
            </a:r>
            <a:r>
              <a:rPr lang="el-GR" dirty="0"/>
              <a:t> </a:t>
            </a:r>
            <a:r>
              <a:rPr lang="en-US" dirty="0"/>
              <a:t>m</a:t>
            </a:r>
          </a:p>
          <a:p>
            <a:pPr marL="742950" lvl="1" indent="-285750">
              <a:buFont typeface="+mj-lt"/>
              <a:buAutoNum type="arabicPeriod"/>
            </a:pPr>
            <a:r>
              <a:rPr lang="en-US" dirty="0"/>
              <a:t>E=(6.626×10−34 J*s)×(3.00×108 m/s)355×10−9 </a:t>
            </a:r>
            <a:r>
              <a:rPr lang="en-US" dirty="0" err="1"/>
              <a:t>m</a:t>
            </a:r>
            <a:r>
              <a:rPr lang="en-US" dirty="0" err="1">
                <a:effectLst/>
              </a:rPr>
              <a:t>E</a:t>
            </a:r>
            <a:r>
              <a:rPr lang="en-US" dirty="0"/>
              <a:t>=</a:t>
            </a:r>
            <a:r>
              <a:rPr lang="en-US" dirty="0">
                <a:effectLst/>
              </a:rPr>
              <a:t>355×10−9m(6.626×10−34J*s)×(3.00×108m/s)</a:t>
            </a:r>
            <a:r>
              <a:rPr lang="en-US" dirty="0"/>
              <a:t>​</a:t>
            </a:r>
          </a:p>
          <a:p>
            <a:pPr marL="742950" lvl="1" indent="-285750">
              <a:buFont typeface="+mj-lt"/>
              <a:buAutoNum type="arabicPeriod"/>
            </a:pPr>
            <a:r>
              <a:rPr lang="en-US" dirty="0"/>
              <a:t>E≈5.57×10−19</a:t>
            </a:r>
            <a:r>
              <a:rPr lang="en-US" dirty="0">
                <a:effectLst/>
              </a:rPr>
              <a:t>E</a:t>
            </a:r>
            <a:r>
              <a:rPr lang="en-US" dirty="0"/>
              <a:t>≈5.57×10</a:t>
            </a:r>
            <a:r>
              <a:rPr lang="en-US" dirty="0">
                <a:effectLst/>
              </a:rPr>
              <a:t>−19</a:t>
            </a:r>
            <a:r>
              <a:rPr lang="en-US" dirty="0"/>
              <a:t> J</a:t>
            </a:r>
          </a:p>
          <a:p>
            <a:pPr>
              <a:buFont typeface="+mj-lt"/>
              <a:buAutoNum type="arabicPeriod"/>
            </a:pPr>
            <a:r>
              <a:rPr lang="en-US" dirty="0"/>
              <a:t>At 375375 nm:</a:t>
            </a:r>
          </a:p>
          <a:p>
            <a:pPr marL="742950" lvl="1" indent="-285750">
              <a:buFont typeface="+mj-lt"/>
              <a:buAutoNum type="arabicPeriod"/>
            </a:pPr>
            <a:r>
              <a:rPr lang="el-GR" dirty="0"/>
              <a:t>λ=375×10−9λ=375×10</a:t>
            </a:r>
            <a:r>
              <a:rPr lang="el-GR" dirty="0">
                <a:effectLst/>
              </a:rPr>
              <a:t>−9</a:t>
            </a:r>
            <a:r>
              <a:rPr lang="el-GR" dirty="0"/>
              <a:t> </a:t>
            </a:r>
            <a:r>
              <a:rPr lang="en-US" dirty="0"/>
              <a:t>m</a:t>
            </a:r>
          </a:p>
          <a:p>
            <a:pPr marL="742950" lvl="1" indent="-285750">
              <a:buFont typeface="+mj-lt"/>
              <a:buAutoNum type="arabicPeriod"/>
            </a:pPr>
            <a:r>
              <a:rPr lang="en-US" dirty="0"/>
              <a:t>E=(6.626×10−34 J*s)×(3.00×108 m/s)375×10−9 </a:t>
            </a:r>
            <a:r>
              <a:rPr lang="en-US" dirty="0" err="1"/>
              <a:t>m</a:t>
            </a:r>
            <a:r>
              <a:rPr lang="en-US" dirty="0" err="1">
                <a:effectLst/>
              </a:rPr>
              <a:t>E</a:t>
            </a:r>
            <a:r>
              <a:rPr lang="en-US" dirty="0"/>
              <a:t>=</a:t>
            </a:r>
            <a:r>
              <a:rPr lang="en-US" dirty="0">
                <a:effectLst/>
              </a:rPr>
              <a:t>375×10−9m(6.626×10−34J*s)×(3.00×108m/s)</a:t>
            </a:r>
            <a:r>
              <a:rPr lang="en-US" dirty="0"/>
              <a:t>​</a:t>
            </a:r>
          </a:p>
          <a:p>
            <a:pPr marL="742950" lvl="1" indent="-285750">
              <a:buFont typeface="+mj-lt"/>
              <a:buAutoNum type="arabicPeriod"/>
            </a:pPr>
            <a:r>
              <a:rPr lang="en-US" dirty="0"/>
              <a:t>E≈5.31×10−19</a:t>
            </a:r>
            <a:r>
              <a:rPr lang="en-US" dirty="0">
                <a:effectLst/>
              </a:rPr>
              <a:t>E</a:t>
            </a:r>
            <a:r>
              <a:rPr lang="en-US" dirty="0"/>
              <a:t>≈5.31×10</a:t>
            </a:r>
            <a:r>
              <a:rPr lang="en-US" dirty="0">
                <a:effectLst/>
              </a:rPr>
              <a:t>−19</a:t>
            </a:r>
            <a:r>
              <a:rPr lang="en-US" dirty="0"/>
              <a:t> J</a:t>
            </a:r>
          </a:p>
          <a:p>
            <a:pPr>
              <a:buFont typeface="+mj-lt"/>
              <a:buAutoNum type="arabicPeriod"/>
            </a:pPr>
            <a:r>
              <a:rPr lang="en-US" dirty="0"/>
              <a:t>At 405405 nm:</a:t>
            </a:r>
          </a:p>
          <a:p>
            <a:pPr marL="742950" lvl="1" indent="-285750">
              <a:buFont typeface="+mj-lt"/>
              <a:buAutoNum type="arabicPeriod"/>
            </a:pPr>
            <a:r>
              <a:rPr lang="el-GR" dirty="0"/>
              <a:t>λ=405×10−9λ=405×10</a:t>
            </a:r>
            <a:r>
              <a:rPr lang="el-GR" dirty="0">
                <a:effectLst/>
              </a:rPr>
              <a:t>−9</a:t>
            </a:r>
            <a:r>
              <a:rPr lang="el-GR" dirty="0"/>
              <a:t> </a:t>
            </a:r>
            <a:r>
              <a:rPr lang="en-US" dirty="0"/>
              <a:t>m</a:t>
            </a:r>
          </a:p>
          <a:p>
            <a:pPr marL="742950" lvl="1" indent="-285750">
              <a:buFont typeface="+mj-lt"/>
              <a:buAutoNum type="arabicPeriod"/>
            </a:pPr>
            <a:r>
              <a:rPr lang="en-US" dirty="0"/>
              <a:t>E=(6.626×10−34 J*s)×(3.00×108 m/s)405×10−9 </a:t>
            </a:r>
            <a:r>
              <a:rPr lang="en-US" dirty="0" err="1"/>
              <a:t>m</a:t>
            </a:r>
            <a:r>
              <a:rPr lang="en-US" dirty="0" err="1">
                <a:effectLst/>
              </a:rPr>
              <a:t>E</a:t>
            </a:r>
            <a:r>
              <a:rPr lang="en-US" dirty="0"/>
              <a:t>=</a:t>
            </a:r>
            <a:r>
              <a:rPr lang="en-US" dirty="0">
                <a:effectLst/>
              </a:rPr>
              <a:t>405×10−9m(6.626×10−34J*s)×(3.00×108m/s)</a:t>
            </a:r>
            <a:r>
              <a:rPr lang="en-US" dirty="0"/>
              <a:t>​</a:t>
            </a:r>
          </a:p>
          <a:p>
            <a:pPr marL="742950" lvl="1" indent="-285750">
              <a:buFont typeface="+mj-lt"/>
              <a:buAutoNum type="arabicPeriod"/>
            </a:pPr>
            <a:r>
              <a:rPr lang="en-US" dirty="0"/>
              <a:t>E≈4.90×10−19</a:t>
            </a:r>
            <a:r>
              <a:rPr lang="en-US" dirty="0">
                <a:effectLst/>
              </a:rPr>
              <a:t>E</a:t>
            </a:r>
            <a:r>
              <a:rPr lang="en-US" dirty="0"/>
              <a:t>≈4.90×10</a:t>
            </a:r>
            <a:r>
              <a:rPr lang="en-US" dirty="0">
                <a:effectLst/>
              </a:rPr>
              <a:t>−19</a:t>
            </a:r>
            <a:r>
              <a:rPr lang="en-US" dirty="0"/>
              <a:t> J</a:t>
            </a:r>
          </a:p>
          <a:p>
            <a:pPr>
              <a:buFont typeface="+mj-lt"/>
              <a:buAutoNum type="arabicPeriod"/>
            </a:pPr>
            <a:r>
              <a:rPr lang="en-US" dirty="0"/>
              <a:t>At 488488 nm:</a:t>
            </a:r>
          </a:p>
          <a:p>
            <a:pPr marL="742950" lvl="1" indent="-285750">
              <a:buFont typeface="+mj-lt"/>
              <a:buAutoNum type="arabicPeriod"/>
            </a:pPr>
            <a:r>
              <a:rPr lang="el-GR" dirty="0"/>
              <a:t>λ=488×10−9λ=488×10</a:t>
            </a:r>
            <a:r>
              <a:rPr lang="el-GR" dirty="0">
                <a:effectLst/>
              </a:rPr>
              <a:t>−9</a:t>
            </a:r>
            <a:r>
              <a:rPr lang="el-GR" dirty="0"/>
              <a:t> </a:t>
            </a:r>
            <a:r>
              <a:rPr lang="en-US" dirty="0"/>
              <a:t>m</a:t>
            </a:r>
          </a:p>
          <a:p>
            <a:pPr marL="742950" lvl="1" indent="-285750">
              <a:buFont typeface="+mj-lt"/>
              <a:buAutoNum type="arabicPeriod"/>
            </a:pPr>
            <a:r>
              <a:rPr lang="en-US" dirty="0"/>
              <a:t>E=(6.626×10−34 J*s)×(3.00×108 m/s)488×10−9 </a:t>
            </a:r>
            <a:r>
              <a:rPr lang="en-US" dirty="0" err="1"/>
              <a:t>m</a:t>
            </a:r>
            <a:r>
              <a:rPr lang="en-US" dirty="0" err="1">
                <a:effectLst/>
              </a:rPr>
              <a:t>E</a:t>
            </a:r>
            <a:r>
              <a:rPr lang="en-US" dirty="0"/>
              <a:t>=</a:t>
            </a:r>
            <a:r>
              <a:rPr lang="en-US" dirty="0">
                <a:effectLst/>
              </a:rPr>
              <a:t>488×10−9m(6.626×10−34J*s)×(3.00×108m/s)</a:t>
            </a:r>
            <a:r>
              <a:rPr lang="en-US" dirty="0"/>
              <a:t>​</a:t>
            </a:r>
          </a:p>
          <a:p>
            <a:pPr marL="742950" lvl="1" indent="-285750">
              <a:buFont typeface="+mj-lt"/>
              <a:buAutoNum type="arabicPeriod"/>
            </a:pPr>
            <a:r>
              <a:rPr lang="en-US" dirty="0"/>
              <a:t>E≈4.07×10−19</a:t>
            </a:r>
            <a:r>
              <a:rPr lang="en-US" dirty="0">
                <a:effectLst/>
              </a:rPr>
              <a:t>E</a:t>
            </a:r>
            <a:r>
              <a:rPr lang="en-US" dirty="0"/>
              <a:t>≈4.07×10</a:t>
            </a:r>
            <a:r>
              <a:rPr lang="en-US" dirty="0">
                <a:effectLst/>
              </a:rPr>
              <a:t>−19</a:t>
            </a:r>
            <a:r>
              <a:rPr lang="en-US" dirty="0"/>
              <a:t> J</a:t>
            </a:r>
          </a:p>
          <a:p>
            <a:pPr>
              <a:buFont typeface="+mj-lt"/>
              <a:buAutoNum type="arabicPeriod"/>
            </a:pPr>
            <a:r>
              <a:rPr lang="en-US" dirty="0"/>
              <a:t>At 520520 nm:</a:t>
            </a:r>
          </a:p>
          <a:p>
            <a:pPr marL="742950" lvl="1" indent="-285750">
              <a:buFont typeface="+mj-lt"/>
              <a:buAutoNum type="arabicPeriod"/>
            </a:pPr>
            <a:r>
              <a:rPr lang="el-GR" dirty="0"/>
              <a:t>λ=520×10−9λ=520×10</a:t>
            </a:r>
            <a:r>
              <a:rPr lang="el-GR" dirty="0">
                <a:effectLst/>
              </a:rPr>
              <a:t>−9</a:t>
            </a:r>
            <a:r>
              <a:rPr lang="el-GR" dirty="0"/>
              <a:t> </a:t>
            </a:r>
            <a:r>
              <a:rPr lang="en-US" dirty="0"/>
              <a:t>m</a:t>
            </a:r>
          </a:p>
          <a:p>
            <a:pPr marL="742950" lvl="1" indent="-285750">
              <a:buFont typeface="+mj-lt"/>
              <a:buAutoNum type="arabicPeriod"/>
            </a:pPr>
            <a:r>
              <a:rPr lang="en-US" dirty="0"/>
              <a:t>E=(6.626×10−34 J*s)×(3.00×108 m/s)520×10−9 </a:t>
            </a:r>
            <a:r>
              <a:rPr lang="en-US" dirty="0" err="1"/>
              <a:t>m</a:t>
            </a:r>
            <a:r>
              <a:rPr lang="en-US" dirty="0" err="1">
                <a:effectLst/>
              </a:rPr>
              <a:t>E</a:t>
            </a:r>
            <a:r>
              <a:rPr lang="en-US" dirty="0"/>
              <a:t>=</a:t>
            </a:r>
            <a:r>
              <a:rPr lang="en-US" dirty="0">
                <a:effectLst/>
              </a:rPr>
              <a:t>520×10−9m(6.626×10−34J*s)×(3.00×108m/s)</a:t>
            </a:r>
            <a:r>
              <a:rPr lang="en-US" dirty="0"/>
              <a:t>​</a:t>
            </a:r>
          </a:p>
          <a:p>
            <a:pPr marL="742950" lvl="1" indent="-285750">
              <a:buFont typeface="+mj-lt"/>
              <a:buAutoNum type="arabicPeriod"/>
            </a:pPr>
            <a:r>
              <a:rPr lang="en-US" dirty="0"/>
              <a:t>E≈3.82×10−19</a:t>
            </a:r>
            <a:r>
              <a:rPr lang="en-US" dirty="0">
                <a:effectLst/>
              </a:rPr>
              <a:t>E</a:t>
            </a:r>
            <a:r>
              <a:rPr lang="en-US" dirty="0"/>
              <a:t>≈3.82×10</a:t>
            </a:r>
            <a:r>
              <a:rPr lang="en-US" dirty="0">
                <a:effectLst/>
              </a:rPr>
              <a:t>−19</a:t>
            </a:r>
            <a:r>
              <a:rPr lang="en-US" dirty="0"/>
              <a:t> J</a:t>
            </a:r>
          </a:p>
          <a:p>
            <a:pPr>
              <a:buFont typeface="+mj-lt"/>
              <a:buAutoNum type="arabicPeriod"/>
            </a:pPr>
            <a:r>
              <a:rPr lang="en-US" dirty="0"/>
              <a:t>At 638638 nm:</a:t>
            </a:r>
          </a:p>
          <a:p>
            <a:pPr marL="742950" lvl="1" indent="-285750">
              <a:buFont typeface="+mj-lt"/>
              <a:buAutoNum type="arabicPeriod"/>
            </a:pPr>
            <a:r>
              <a:rPr lang="el-GR" dirty="0"/>
              <a:t>λ=638×10−9λ=638×10</a:t>
            </a:r>
            <a:r>
              <a:rPr lang="el-GR" dirty="0">
                <a:effectLst/>
              </a:rPr>
              <a:t>−9</a:t>
            </a:r>
            <a:r>
              <a:rPr lang="el-GR" dirty="0"/>
              <a:t> </a:t>
            </a:r>
            <a:r>
              <a:rPr lang="en-US" dirty="0"/>
              <a:t>m</a:t>
            </a:r>
          </a:p>
          <a:p>
            <a:pPr marL="742950" lvl="1" indent="-285750">
              <a:buFont typeface="+mj-lt"/>
              <a:buAutoNum type="arabicPeriod"/>
            </a:pPr>
            <a:r>
              <a:rPr lang="en-US" dirty="0"/>
              <a:t>E=(6.626×10−34 J*s)×(3.00×108 m/s)638×10−9 </a:t>
            </a:r>
            <a:r>
              <a:rPr lang="en-US" dirty="0" err="1"/>
              <a:t>m</a:t>
            </a:r>
            <a:r>
              <a:rPr lang="en-US" dirty="0" err="1">
                <a:effectLst/>
              </a:rPr>
              <a:t>E</a:t>
            </a:r>
            <a:r>
              <a:rPr lang="en-US" dirty="0"/>
              <a:t>=</a:t>
            </a:r>
            <a:r>
              <a:rPr lang="en-US" dirty="0">
                <a:effectLst/>
              </a:rPr>
              <a:t>638×10−9m(6.626×10−34J*s)×(3.00×108m/s)</a:t>
            </a:r>
            <a:r>
              <a:rPr lang="en-US" dirty="0"/>
              <a:t>​</a:t>
            </a:r>
          </a:p>
          <a:p>
            <a:pPr marL="742950" lvl="1" indent="-285750">
              <a:buFont typeface="+mj-lt"/>
              <a:buAutoNum type="arabicPeriod"/>
            </a:pPr>
            <a:r>
              <a:rPr lang="en-US" dirty="0"/>
              <a:t>E≈3.11×10−19</a:t>
            </a:r>
            <a:r>
              <a:rPr lang="en-US" dirty="0">
                <a:effectLst/>
              </a:rPr>
              <a:t>E</a:t>
            </a:r>
            <a:r>
              <a:rPr lang="en-US" dirty="0"/>
              <a:t>≈3.11×10</a:t>
            </a:r>
            <a:r>
              <a:rPr lang="en-US" dirty="0">
                <a:effectLst/>
              </a:rPr>
              <a:t>−19</a:t>
            </a:r>
            <a:r>
              <a:rPr lang="en-US" dirty="0"/>
              <a:t> J</a:t>
            </a:r>
          </a:p>
          <a:p>
            <a:pPr>
              <a:buFont typeface="+mj-lt"/>
              <a:buAutoNum type="arabicPeriod"/>
            </a:pPr>
            <a:r>
              <a:rPr lang="en-US" dirty="0"/>
              <a:t>At 780780 nm:</a:t>
            </a:r>
          </a:p>
          <a:p>
            <a:pPr marL="742950" lvl="1" indent="-285750">
              <a:buFont typeface="+mj-lt"/>
              <a:buAutoNum type="arabicPeriod"/>
            </a:pPr>
            <a:r>
              <a:rPr lang="el-GR" dirty="0"/>
              <a:t>λ=780×10−9λ=780×10</a:t>
            </a:r>
            <a:r>
              <a:rPr lang="el-GR" dirty="0">
                <a:effectLst/>
              </a:rPr>
              <a:t>−9</a:t>
            </a:r>
            <a:r>
              <a:rPr lang="el-GR" dirty="0"/>
              <a:t> </a:t>
            </a:r>
            <a:r>
              <a:rPr lang="en-US" dirty="0"/>
              <a:t>m</a:t>
            </a:r>
          </a:p>
          <a:p>
            <a:pPr marL="742950" lvl="1" indent="-285750">
              <a:buFont typeface="+mj-lt"/>
              <a:buAutoNum type="arabicPeriod"/>
            </a:pPr>
            <a:r>
              <a:rPr lang="en-US" dirty="0"/>
              <a:t>E=(6.626×10−34 J*s)×(3.00×108 m/s)780×10−9 </a:t>
            </a:r>
            <a:r>
              <a:rPr lang="en-US" dirty="0" err="1"/>
              <a:t>m</a:t>
            </a:r>
            <a:r>
              <a:rPr lang="en-US" dirty="0" err="1">
                <a:effectLst/>
              </a:rPr>
              <a:t>E</a:t>
            </a:r>
            <a:r>
              <a:rPr lang="en-US" dirty="0"/>
              <a:t>=</a:t>
            </a:r>
            <a:r>
              <a:rPr lang="en-US" dirty="0">
                <a:effectLst/>
              </a:rPr>
              <a:t>780×10−9m(6.626×10−34J*s)×(3.00×108m/s)</a:t>
            </a:r>
            <a:r>
              <a:rPr lang="en-US" dirty="0"/>
              <a:t>​</a:t>
            </a:r>
          </a:p>
          <a:p>
            <a:pPr marL="742950" lvl="1" indent="-285750">
              <a:buFont typeface="+mj-lt"/>
              <a:buAutoNum type="arabicPeriod"/>
            </a:pPr>
            <a:r>
              <a:rPr lang="en-US" dirty="0"/>
              <a:t>E≈2.55×10−19</a:t>
            </a:r>
            <a:r>
              <a:rPr lang="en-US" dirty="0">
                <a:effectLst/>
              </a:rPr>
              <a:t>E</a:t>
            </a:r>
            <a:r>
              <a:rPr lang="en-US" dirty="0"/>
              <a:t>≈2.55×10</a:t>
            </a:r>
            <a:r>
              <a:rPr lang="en-US" dirty="0">
                <a:effectLst/>
              </a:rPr>
              <a:t>−19</a:t>
            </a:r>
            <a:r>
              <a:rPr lang="en-US" dirty="0"/>
              <a:t> J</a:t>
            </a:r>
          </a:p>
          <a:p>
            <a:endParaRPr lang="en-US" dirty="0"/>
          </a:p>
        </p:txBody>
      </p:sp>
      <p:sp>
        <p:nvSpPr>
          <p:cNvPr id="4" name="TextBox 3">
            <a:extLst>
              <a:ext uri="{FF2B5EF4-FFF2-40B4-BE49-F238E27FC236}">
                <a16:creationId xmlns:a16="http://schemas.microsoft.com/office/drawing/2014/main" id="{91573310-1F66-556C-3422-11D0F05ABB44}"/>
              </a:ext>
            </a:extLst>
          </p:cNvPr>
          <p:cNvSpPr txBox="1"/>
          <p:nvPr/>
        </p:nvSpPr>
        <p:spPr>
          <a:xfrm>
            <a:off x="292608" y="2511552"/>
            <a:ext cx="4791456" cy="1569660"/>
          </a:xfrm>
          <a:prstGeom prst="rect">
            <a:avLst/>
          </a:prstGeom>
          <a:noFill/>
        </p:spPr>
        <p:txBody>
          <a:bodyPr wrap="square" rtlCol="0">
            <a:spAutoFit/>
          </a:bodyPr>
          <a:lstStyle/>
          <a:p>
            <a:r>
              <a:rPr lang="en-US" sz="1200" dirty="0"/>
              <a:t>The energy of a photon (E</a:t>
            </a:r>
            <a:r>
              <a:rPr lang="en-US" sz="1200" dirty="0">
                <a:effectLst/>
              </a:rPr>
              <a:t>E</a:t>
            </a:r>
            <a:r>
              <a:rPr lang="en-US" sz="1200" dirty="0"/>
              <a:t>) is given by the equation:</a:t>
            </a:r>
          </a:p>
          <a:p>
            <a:r>
              <a:rPr lang="en-US" sz="1200" dirty="0"/>
              <a:t>E=</a:t>
            </a:r>
            <a:r>
              <a:rPr lang="en-US" sz="1200" dirty="0" err="1"/>
              <a:t>hc</a:t>
            </a:r>
            <a:r>
              <a:rPr lang="en-US" sz="1200" dirty="0"/>
              <a:t>/</a:t>
            </a:r>
            <a:r>
              <a:rPr lang="el-GR" sz="1200" dirty="0"/>
              <a:t>λ</a:t>
            </a:r>
            <a:r>
              <a:rPr lang="en-US" sz="1200" dirty="0"/>
              <a:t>     </a:t>
            </a:r>
          </a:p>
          <a:p>
            <a:r>
              <a:rPr lang="en-US" sz="1200" dirty="0"/>
              <a:t>where:</a:t>
            </a:r>
          </a:p>
          <a:p>
            <a:pPr>
              <a:buFont typeface="Arial" panose="020B0604020202020204" pitchFamily="34" charset="0"/>
              <a:buChar char="•"/>
            </a:pPr>
            <a:r>
              <a:rPr lang="en-US" sz="1200" dirty="0"/>
              <a:t>h is Planck's constant (6.626×10−34 </a:t>
            </a:r>
            <a:r>
              <a:rPr lang="en-US" sz="1200" dirty="0" err="1"/>
              <a:t>Joule⋅second</a:t>
            </a:r>
            <a:r>
              <a:rPr lang="en-US" sz="1200" dirty="0"/>
              <a:t> 6.626×10</a:t>
            </a:r>
            <a:r>
              <a:rPr lang="en-US" sz="1200" dirty="0">
                <a:effectLst/>
              </a:rPr>
              <a:t>−34 </a:t>
            </a:r>
            <a:r>
              <a:rPr lang="en-US" sz="1200" dirty="0" err="1"/>
              <a:t>Joule⋅second</a:t>
            </a:r>
            <a:r>
              <a:rPr lang="en-US" sz="1200" dirty="0"/>
              <a:t>),</a:t>
            </a:r>
          </a:p>
          <a:p>
            <a:pPr>
              <a:buFont typeface="Arial" panose="020B0604020202020204" pitchFamily="34" charset="0"/>
              <a:buChar char="•"/>
            </a:pPr>
            <a:r>
              <a:rPr lang="en-US" sz="1200" dirty="0"/>
              <a:t>c is the speed of light (3.00×108 m/s3.00×10</a:t>
            </a:r>
            <a:r>
              <a:rPr lang="en-US" sz="1200" dirty="0">
                <a:effectLst/>
              </a:rPr>
              <a:t>8</a:t>
            </a:r>
            <a:r>
              <a:rPr lang="en-US" sz="1200" dirty="0"/>
              <a:t>m/s),</a:t>
            </a:r>
          </a:p>
          <a:p>
            <a:pPr>
              <a:buFont typeface="Arial" panose="020B0604020202020204" pitchFamily="34" charset="0"/>
              <a:buChar char="•"/>
            </a:pPr>
            <a:r>
              <a:rPr lang="el-GR" sz="1200" dirty="0"/>
              <a:t>λ </a:t>
            </a:r>
            <a:r>
              <a:rPr lang="en-US" sz="1200" dirty="0"/>
              <a:t>is the wavelength of light (in meters).</a:t>
            </a:r>
          </a:p>
          <a:p>
            <a:endParaRPr lang="en-US" sz="1200" dirty="0"/>
          </a:p>
        </p:txBody>
      </p:sp>
      <p:pic>
        <p:nvPicPr>
          <p:cNvPr id="7" name="Picture 6">
            <a:extLst>
              <a:ext uri="{FF2B5EF4-FFF2-40B4-BE49-F238E27FC236}">
                <a16:creationId xmlns:a16="http://schemas.microsoft.com/office/drawing/2014/main" id="{2AD2B0E8-8145-87DA-2C1F-DE6B2DA58875}"/>
              </a:ext>
            </a:extLst>
          </p:cNvPr>
          <p:cNvPicPr>
            <a:picLocks noChangeAspect="1"/>
          </p:cNvPicPr>
          <p:nvPr/>
        </p:nvPicPr>
        <p:blipFill>
          <a:blip r:embed="rId2"/>
          <a:stretch>
            <a:fillRect/>
          </a:stretch>
        </p:blipFill>
        <p:spPr>
          <a:xfrm>
            <a:off x="838200" y="5265490"/>
            <a:ext cx="4281730" cy="428173"/>
          </a:xfrm>
          <a:prstGeom prst="rect">
            <a:avLst/>
          </a:prstGeom>
        </p:spPr>
      </p:pic>
    </p:spTree>
    <p:extLst>
      <p:ext uri="{BB962C8B-B14F-4D97-AF65-F5344CB8AC3E}">
        <p14:creationId xmlns:p14="http://schemas.microsoft.com/office/powerpoint/2010/main" val="1310165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80CEE-01A0-C337-251D-A971C82B78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32640D-486B-3A12-6D33-AC456EE63C0A}"/>
              </a:ext>
            </a:extLst>
          </p:cNvPr>
          <p:cNvSpPr>
            <a:spLocks noGrp="1"/>
          </p:cNvSpPr>
          <p:nvPr>
            <p:ph idx="1"/>
          </p:nvPr>
        </p:nvSpPr>
        <p:spPr>
          <a:xfrm>
            <a:off x="1377950" y="4845844"/>
            <a:ext cx="10369550" cy="4351338"/>
          </a:xfrm>
        </p:spPr>
        <p:txBody>
          <a:bodyPr>
            <a:normAutofit/>
          </a:bodyPr>
          <a:lstStyle/>
          <a:p>
            <a:r>
              <a:rPr lang="en-US" sz="1800" dirty="0"/>
              <a:t>There is a scientific law called the Law of Conservation of Mass, discovered by Antoine Lavoisier in 1785. In its most compact form, it states: Matter is neither created nor destroyed. In 1842, </a:t>
            </a:r>
            <a:r>
              <a:rPr lang="en-US" sz="1800" b="1" dirty="0"/>
              <a:t>Julius Robert Mayer</a:t>
            </a:r>
            <a:r>
              <a:rPr lang="en-US" sz="1800" dirty="0"/>
              <a:t> discovered the Law of Conservation of Energy.</a:t>
            </a:r>
          </a:p>
        </p:txBody>
      </p:sp>
      <p:pic>
        <p:nvPicPr>
          <p:cNvPr id="4" name="図 5">
            <a:extLst>
              <a:ext uri="{FF2B5EF4-FFF2-40B4-BE49-F238E27FC236}">
                <a16:creationId xmlns:a16="http://schemas.microsoft.com/office/drawing/2014/main" id="{CF7390C1-5E20-05BA-B5EF-1F15670342ED}"/>
              </a:ext>
            </a:extLst>
          </p:cNvPr>
          <p:cNvPicPr>
            <a:picLocks noChangeAspect="1"/>
          </p:cNvPicPr>
          <p:nvPr/>
        </p:nvPicPr>
        <p:blipFill>
          <a:blip r:embed="rId2"/>
          <a:stretch>
            <a:fillRect/>
          </a:stretch>
        </p:blipFill>
        <p:spPr>
          <a:xfrm>
            <a:off x="86783" y="1259682"/>
            <a:ext cx="3953933" cy="2965450"/>
          </a:xfrm>
          <a:prstGeom prst="rect">
            <a:avLst/>
          </a:prstGeom>
        </p:spPr>
      </p:pic>
      <p:sp>
        <p:nvSpPr>
          <p:cNvPr id="5" name="Rectangle 2">
            <a:extLst>
              <a:ext uri="{FF2B5EF4-FFF2-40B4-BE49-F238E27FC236}">
                <a16:creationId xmlns:a16="http://schemas.microsoft.com/office/drawing/2014/main" id="{881FD2A5-200F-F406-36A5-AA34B78A2732}"/>
              </a:ext>
            </a:extLst>
          </p:cNvPr>
          <p:cNvSpPr>
            <a:spLocks noChangeArrowheads="1"/>
          </p:cNvSpPr>
          <p:nvPr/>
        </p:nvSpPr>
        <p:spPr bwMode="auto">
          <a:xfrm>
            <a:off x="3819112" y="1446483"/>
            <a:ext cx="32130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Antoine Lavoisier's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Law of Conservation of Mass dates from </a:t>
            </a:r>
            <a:r>
              <a:rPr kumimoji="0" lang="en-US" altLang="en-US" sz="1800" b="1" i="0" u="none" strike="noStrike" cap="none" normalizeH="0" baseline="0" dirty="0">
                <a:ln>
                  <a:noFill/>
                </a:ln>
                <a:solidFill>
                  <a:schemeClr val="tx1"/>
                </a:solidFill>
                <a:effectLst/>
                <a:latin typeface="Arial" panose="020B0604020202020204" pitchFamily="34" charset="0"/>
              </a:rPr>
              <a:t>Antoine Lavoisier's</a:t>
            </a:r>
            <a:r>
              <a:rPr kumimoji="0" lang="en-US" altLang="en-US" sz="1800" b="0" i="0" u="none" strike="noStrike" cap="none" normalizeH="0" baseline="0" dirty="0">
                <a:ln>
                  <a:noFill/>
                </a:ln>
                <a:solidFill>
                  <a:schemeClr val="tx1"/>
                </a:solidFill>
                <a:effectLst/>
                <a:latin typeface="Arial" panose="020B0604020202020204" pitchFamily="34" charset="0"/>
              </a:rPr>
              <a:t> 1789 discovery that mass is neither created nor destroyed in chemical reactions.</a:t>
            </a:r>
          </a:p>
        </p:txBody>
      </p:sp>
      <p:sp>
        <p:nvSpPr>
          <p:cNvPr id="6" name="TextBox 5">
            <a:extLst>
              <a:ext uri="{FF2B5EF4-FFF2-40B4-BE49-F238E27FC236}">
                <a16:creationId xmlns:a16="http://schemas.microsoft.com/office/drawing/2014/main" id="{85E763CB-94CA-4FBC-371D-65C53A778FD7}"/>
              </a:ext>
            </a:extLst>
          </p:cNvPr>
          <p:cNvSpPr txBox="1"/>
          <p:nvPr/>
        </p:nvSpPr>
        <p:spPr>
          <a:xfrm>
            <a:off x="7569200" y="2311400"/>
            <a:ext cx="4038600" cy="2308324"/>
          </a:xfrm>
          <a:prstGeom prst="rect">
            <a:avLst/>
          </a:prstGeom>
          <a:noFill/>
        </p:spPr>
        <p:txBody>
          <a:bodyPr wrap="square" rtlCol="0">
            <a:spAutoFit/>
          </a:bodyPr>
          <a:lstStyle/>
          <a:p>
            <a:r>
              <a:rPr lang="en-US" dirty="0"/>
              <a:t>Who verified the law of conservation of energy?</a:t>
            </a:r>
          </a:p>
          <a:p>
            <a:r>
              <a:rPr lang="en-US" dirty="0">
                <a:effectLst/>
              </a:rPr>
              <a:t>Answer. Answer: Law of conservation of energy was verified experimentally by </a:t>
            </a:r>
            <a:r>
              <a:rPr lang="en-US" b="1" dirty="0">
                <a:effectLst/>
              </a:rPr>
              <a:t>James Prescott Joule</a:t>
            </a:r>
            <a:r>
              <a:rPr lang="en-US" dirty="0">
                <a:effectLst/>
              </a:rPr>
              <a:t>. According to the law of conservation of energy, Energy can only be transformed form one form to another.</a:t>
            </a:r>
          </a:p>
        </p:txBody>
      </p:sp>
    </p:spTree>
    <p:extLst>
      <p:ext uri="{BB962C8B-B14F-4D97-AF65-F5344CB8AC3E}">
        <p14:creationId xmlns:p14="http://schemas.microsoft.com/office/powerpoint/2010/main" val="1775505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043E12-BED0-F613-20F4-CC3743608163}"/>
              </a:ext>
            </a:extLst>
          </p:cNvPr>
          <p:cNvSpPr/>
          <p:nvPr/>
        </p:nvSpPr>
        <p:spPr>
          <a:xfrm>
            <a:off x="0" y="0"/>
            <a:ext cx="12192000" cy="688144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5EA07F3-726D-DD2D-6A8B-3EF1FA12B49C}"/>
              </a:ext>
            </a:extLst>
          </p:cNvPr>
          <p:cNvPicPr>
            <a:picLocks noChangeAspect="1"/>
          </p:cNvPicPr>
          <p:nvPr/>
        </p:nvPicPr>
        <p:blipFill>
          <a:blip r:embed="rId2"/>
          <a:stretch>
            <a:fillRect/>
          </a:stretch>
        </p:blipFill>
        <p:spPr>
          <a:xfrm>
            <a:off x="4800064" y="164501"/>
            <a:ext cx="1894806" cy="686948"/>
          </a:xfrm>
          <a:prstGeom prst="rect">
            <a:avLst/>
          </a:prstGeom>
        </p:spPr>
      </p:pic>
      <p:sp>
        <p:nvSpPr>
          <p:cNvPr id="9" name="TextBox 8">
            <a:extLst>
              <a:ext uri="{FF2B5EF4-FFF2-40B4-BE49-F238E27FC236}">
                <a16:creationId xmlns:a16="http://schemas.microsoft.com/office/drawing/2014/main" id="{77DE1789-02CC-C11C-8708-0714BA51995D}"/>
              </a:ext>
            </a:extLst>
          </p:cNvPr>
          <p:cNvSpPr txBox="1"/>
          <p:nvPr/>
        </p:nvSpPr>
        <p:spPr>
          <a:xfrm>
            <a:off x="2417510" y="921215"/>
            <a:ext cx="7344600" cy="584775"/>
          </a:xfrm>
          <a:prstGeom prst="rect">
            <a:avLst/>
          </a:prstGeom>
          <a:noFill/>
        </p:spPr>
        <p:txBody>
          <a:bodyPr wrap="square" rtlCol="0">
            <a:spAutoFit/>
          </a:bodyPr>
          <a:lstStyle/>
          <a:p>
            <a:r>
              <a:rPr lang="en-US" sz="3200" dirty="0"/>
              <a:t>What is the cytometry field waiting for?</a:t>
            </a:r>
          </a:p>
        </p:txBody>
      </p:sp>
      <p:sp>
        <p:nvSpPr>
          <p:cNvPr id="10" name="TextBox 9">
            <a:extLst>
              <a:ext uri="{FF2B5EF4-FFF2-40B4-BE49-F238E27FC236}">
                <a16:creationId xmlns:a16="http://schemas.microsoft.com/office/drawing/2014/main" id="{F0315DCC-C728-A2CA-8ECE-149E3A04E7C4}"/>
              </a:ext>
            </a:extLst>
          </p:cNvPr>
          <p:cNvSpPr txBox="1"/>
          <p:nvPr/>
        </p:nvSpPr>
        <p:spPr>
          <a:xfrm>
            <a:off x="1750145" y="1971415"/>
            <a:ext cx="4157292" cy="369332"/>
          </a:xfrm>
          <a:prstGeom prst="rect">
            <a:avLst/>
          </a:prstGeom>
          <a:noFill/>
        </p:spPr>
        <p:txBody>
          <a:bodyPr wrap="none" rtlCol="0">
            <a:spAutoFit/>
          </a:bodyPr>
          <a:lstStyle/>
          <a:p>
            <a:r>
              <a:rPr lang="en-US" dirty="0"/>
              <a:t>1. A </a:t>
            </a:r>
            <a:r>
              <a:rPr lang="en-US" b="1" u="sng" dirty="0"/>
              <a:t>truly</a:t>
            </a:r>
            <a:r>
              <a:rPr lang="en-US" dirty="0"/>
              <a:t> quantitative spectral cytometer?</a:t>
            </a:r>
          </a:p>
        </p:txBody>
      </p:sp>
      <p:sp>
        <p:nvSpPr>
          <p:cNvPr id="11" name="TextBox 10">
            <a:extLst>
              <a:ext uri="{FF2B5EF4-FFF2-40B4-BE49-F238E27FC236}">
                <a16:creationId xmlns:a16="http://schemas.microsoft.com/office/drawing/2014/main" id="{C871620C-6401-0AB3-716E-EDE4CE854E53}"/>
              </a:ext>
            </a:extLst>
          </p:cNvPr>
          <p:cNvSpPr txBox="1"/>
          <p:nvPr/>
        </p:nvSpPr>
        <p:spPr>
          <a:xfrm>
            <a:off x="7407874" y="1551433"/>
            <a:ext cx="817083" cy="369332"/>
          </a:xfrm>
          <a:prstGeom prst="rect">
            <a:avLst/>
          </a:prstGeom>
          <a:noFill/>
        </p:spPr>
        <p:txBody>
          <a:bodyPr wrap="none" rtlCol="0">
            <a:spAutoFit/>
          </a:bodyPr>
          <a:lstStyle/>
          <a:p>
            <a:pPr algn="ctr"/>
            <a:r>
              <a:rPr lang="en-US" dirty="0"/>
              <a:t>Others</a:t>
            </a:r>
          </a:p>
        </p:txBody>
      </p:sp>
      <p:pic>
        <p:nvPicPr>
          <p:cNvPr id="12" name="Picture 11">
            <a:extLst>
              <a:ext uri="{FF2B5EF4-FFF2-40B4-BE49-F238E27FC236}">
                <a16:creationId xmlns:a16="http://schemas.microsoft.com/office/drawing/2014/main" id="{3C891797-313A-4EDA-4CCE-55CA224C5C23}"/>
              </a:ext>
            </a:extLst>
          </p:cNvPr>
          <p:cNvPicPr>
            <a:picLocks noChangeAspect="1"/>
          </p:cNvPicPr>
          <p:nvPr/>
        </p:nvPicPr>
        <p:blipFill>
          <a:blip r:embed="rId2"/>
          <a:stretch>
            <a:fillRect/>
          </a:stretch>
        </p:blipFill>
        <p:spPr>
          <a:xfrm>
            <a:off x="9383516" y="1506483"/>
            <a:ext cx="795003" cy="288222"/>
          </a:xfrm>
          <a:prstGeom prst="rect">
            <a:avLst/>
          </a:prstGeom>
        </p:spPr>
      </p:pic>
      <p:sp>
        <p:nvSpPr>
          <p:cNvPr id="13" name="TextBox 12">
            <a:extLst>
              <a:ext uri="{FF2B5EF4-FFF2-40B4-BE49-F238E27FC236}">
                <a16:creationId xmlns:a16="http://schemas.microsoft.com/office/drawing/2014/main" id="{C48CB5A1-CB78-0EDF-98C9-B945423AF232}"/>
              </a:ext>
            </a:extLst>
          </p:cNvPr>
          <p:cNvSpPr txBox="1"/>
          <p:nvPr/>
        </p:nvSpPr>
        <p:spPr>
          <a:xfrm>
            <a:off x="9593532" y="1975883"/>
            <a:ext cx="512641" cy="369332"/>
          </a:xfrm>
          <a:prstGeom prst="rect">
            <a:avLst/>
          </a:prstGeom>
          <a:noFill/>
        </p:spPr>
        <p:txBody>
          <a:bodyPr wrap="none" rtlCol="0">
            <a:spAutoFit/>
          </a:bodyPr>
          <a:lstStyle/>
          <a:p>
            <a:r>
              <a:rPr lang="en-US" dirty="0"/>
              <a:t>YES</a:t>
            </a:r>
          </a:p>
        </p:txBody>
      </p:sp>
      <p:sp>
        <p:nvSpPr>
          <p:cNvPr id="14" name="TextBox 13">
            <a:extLst>
              <a:ext uri="{FF2B5EF4-FFF2-40B4-BE49-F238E27FC236}">
                <a16:creationId xmlns:a16="http://schemas.microsoft.com/office/drawing/2014/main" id="{7C7E2311-25C9-8638-95DC-28A0FC38C950}"/>
              </a:ext>
            </a:extLst>
          </p:cNvPr>
          <p:cNvSpPr txBox="1"/>
          <p:nvPr/>
        </p:nvSpPr>
        <p:spPr>
          <a:xfrm>
            <a:off x="7581642" y="1971415"/>
            <a:ext cx="486030" cy="369332"/>
          </a:xfrm>
          <a:prstGeom prst="rect">
            <a:avLst/>
          </a:prstGeom>
          <a:noFill/>
        </p:spPr>
        <p:txBody>
          <a:bodyPr wrap="none" rtlCol="0">
            <a:spAutoFit/>
          </a:bodyPr>
          <a:lstStyle/>
          <a:p>
            <a:r>
              <a:rPr lang="en-US" dirty="0"/>
              <a:t>NO</a:t>
            </a:r>
          </a:p>
        </p:txBody>
      </p:sp>
      <p:sp>
        <p:nvSpPr>
          <p:cNvPr id="19" name="TextBox 18">
            <a:extLst>
              <a:ext uri="{FF2B5EF4-FFF2-40B4-BE49-F238E27FC236}">
                <a16:creationId xmlns:a16="http://schemas.microsoft.com/office/drawing/2014/main" id="{607E56F2-7DBA-613E-FCE6-FC95CABB0054}"/>
              </a:ext>
            </a:extLst>
          </p:cNvPr>
          <p:cNvSpPr txBox="1"/>
          <p:nvPr/>
        </p:nvSpPr>
        <p:spPr>
          <a:xfrm>
            <a:off x="1779641" y="2292573"/>
            <a:ext cx="6098058" cy="369332"/>
          </a:xfrm>
          <a:prstGeom prst="rect">
            <a:avLst/>
          </a:prstGeom>
          <a:noFill/>
        </p:spPr>
        <p:txBody>
          <a:bodyPr wrap="square">
            <a:spAutoFit/>
          </a:bodyPr>
          <a:lstStyle/>
          <a:p>
            <a:r>
              <a:rPr lang="en-US" dirty="0"/>
              <a:t>2. An instrument with </a:t>
            </a:r>
            <a:r>
              <a:rPr lang="en-US" b="1" u="sng" dirty="0"/>
              <a:t>Intelligent</a:t>
            </a:r>
            <a:r>
              <a:rPr lang="en-US" dirty="0"/>
              <a:t> lasers (up to 7)?</a:t>
            </a:r>
          </a:p>
        </p:txBody>
      </p:sp>
      <p:sp>
        <p:nvSpPr>
          <p:cNvPr id="20" name="TextBox 19">
            <a:extLst>
              <a:ext uri="{FF2B5EF4-FFF2-40B4-BE49-F238E27FC236}">
                <a16:creationId xmlns:a16="http://schemas.microsoft.com/office/drawing/2014/main" id="{E265F4F7-8C4F-3D44-3C62-AFA3C45F9E46}"/>
              </a:ext>
            </a:extLst>
          </p:cNvPr>
          <p:cNvSpPr txBox="1"/>
          <p:nvPr/>
        </p:nvSpPr>
        <p:spPr>
          <a:xfrm>
            <a:off x="9585291" y="2264206"/>
            <a:ext cx="512641" cy="369332"/>
          </a:xfrm>
          <a:prstGeom prst="rect">
            <a:avLst/>
          </a:prstGeom>
          <a:noFill/>
        </p:spPr>
        <p:txBody>
          <a:bodyPr wrap="square" rtlCol="0">
            <a:spAutoFit/>
          </a:bodyPr>
          <a:lstStyle/>
          <a:p>
            <a:r>
              <a:rPr lang="en-US" dirty="0"/>
              <a:t>YES</a:t>
            </a:r>
          </a:p>
        </p:txBody>
      </p:sp>
      <p:sp>
        <p:nvSpPr>
          <p:cNvPr id="21" name="TextBox 20">
            <a:extLst>
              <a:ext uri="{FF2B5EF4-FFF2-40B4-BE49-F238E27FC236}">
                <a16:creationId xmlns:a16="http://schemas.microsoft.com/office/drawing/2014/main" id="{8B0E9113-B4F9-C8D8-ED54-B13F614E93FC}"/>
              </a:ext>
            </a:extLst>
          </p:cNvPr>
          <p:cNvSpPr txBox="1"/>
          <p:nvPr/>
        </p:nvSpPr>
        <p:spPr>
          <a:xfrm>
            <a:off x="7573401" y="2259738"/>
            <a:ext cx="866460" cy="369332"/>
          </a:xfrm>
          <a:prstGeom prst="rect">
            <a:avLst/>
          </a:prstGeom>
          <a:noFill/>
        </p:spPr>
        <p:txBody>
          <a:bodyPr wrap="square" rtlCol="0">
            <a:spAutoFit/>
          </a:bodyPr>
          <a:lstStyle/>
          <a:p>
            <a:r>
              <a:rPr lang="en-US" dirty="0"/>
              <a:t>NO</a:t>
            </a:r>
          </a:p>
        </p:txBody>
      </p:sp>
      <p:sp>
        <p:nvSpPr>
          <p:cNvPr id="22" name="TextBox 21">
            <a:extLst>
              <a:ext uri="{FF2B5EF4-FFF2-40B4-BE49-F238E27FC236}">
                <a16:creationId xmlns:a16="http://schemas.microsoft.com/office/drawing/2014/main" id="{1F4F2631-A9E7-DABC-B274-727004993498}"/>
              </a:ext>
            </a:extLst>
          </p:cNvPr>
          <p:cNvSpPr txBox="1"/>
          <p:nvPr/>
        </p:nvSpPr>
        <p:spPr>
          <a:xfrm>
            <a:off x="9616517" y="2564886"/>
            <a:ext cx="512641" cy="369332"/>
          </a:xfrm>
          <a:prstGeom prst="rect">
            <a:avLst/>
          </a:prstGeom>
          <a:noFill/>
        </p:spPr>
        <p:txBody>
          <a:bodyPr wrap="none" rtlCol="0">
            <a:spAutoFit/>
          </a:bodyPr>
          <a:lstStyle/>
          <a:p>
            <a:r>
              <a:rPr lang="en-US" dirty="0"/>
              <a:t>YES</a:t>
            </a:r>
          </a:p>
        </p:txBody>
      </p:sp>
      <p:sp>
        <p:nvSpPr>
          <p:cNvPr id="24" name="TextBox 23">
            <a:extLst>
              <a:ext uri="{FF2B5EF4-FFF2-40B4-BE49-F238E27FC236}">
                <a16:creationId xmlns:a16="http://schemas.microsoft.com/office/drawing/2014/main" id="{B113EDFC-43B0-5FFA-E86E-83843F3E364E}"/>
              </a:ext>
            </a:extLst>
          </p:cNvPr>
          <p:cNvSpPr txBox="1"/>
          <p:nvPr/>
        </p:nvSpPr>
        <p:spPr>
          <a:xfrm>
            <a:off x="9616517" y="2884879"/>
            <a:ext cx="512641" cy="369332"/>
          </a:xfrm>
          <a:prstGeom prst="rect">
            <a:avLst/>
          </a:prstGeom>
          <a:noFill/>
        </p:spPr>
        <p:txBody>
          <a:bodyPr wrap="none" rtlCol="0">
            <a:spAutoFit/>
          </a:bodyPr>
          <a:lstStyle/>
          <a:p>
            <a:r>
              <a:rPr lang="en-US" dirty="0"/>
              <a:t>YES</a:t>
            </a:r>
          </a:p>
        </p:txBody>
      </p:sp>
      <p:sp>
        <p:nvSpPr>
          <p:cNvPr id="25" name="TextBox 24">
            <a:extLst>
              <a:ext uri="{FF2B5EF4-FFF2-40B4-BE49-F238E27FC236}">
                <a16:creationId xmlns:a16="http://schemas.microsoft.com/office/drawing/2014/main" id="{C2165B04-A6BC-178A-D362-148E155F76F5}"/>
              </a:ext>
            </a:extLst>
          </p:cNvPr>
          <p:cNvSpPr txBox="1"/>
          <p:nvPr/>
        </p:nvSpPr>
        <p:spPr>
          <a:xfrm>
            <a:off x="7604627" y="2880411"/>
            <a:ext cx="486030" cy="369332"/>
          </a:xfrm>
          <a:prstGeom prst="rect">
            <a:avLst/>
          </a:prstGeom>
          <a:noFill/>
        </p:spPr>
        <p:txBody>
          <a:bodyPr wrap="none" rtlCol="0">
            <a:spAutoFit/>
          </a:bodyPr>
          <a:lstStyle/>
          <a:p>
            <a:r>
              <a:rPr lang="en-US" dirty="0"/>
              <a:t>NO</a:t>
            </a:r>
          </a:p>
        </p:txBody>
      </p:sp>
      <p:sp>
        <p:nvSpPr>
          <p:cNvPr id="26" name="TextBox 25">
            <a:extLst>
              <a:ext uri="{FF2B5EF4-FFF2-40B4-BE49-F238E27FC236}">
                <a16:creationId xmlns:a16="http://schemas.microsoft.com/office/drawing/2014/main" id="{1A02C7CB-8B9C-726A-E13F-AAF456B1E2C7}"/>
              </a:ext>
            </a:extLst>
          </p:cNvPr>
          <p:cNvSpPr txBox="1"/>
          <p:nvPr/>
        </p:nvSpPr>
        <p:spPr>
          <a:xfrm>
            <a:off x="9616517" y="3166346"/>
            <a:ext cx="512641" cy="369332"/>
          </a:xfrm>
          <a:prstGeom prst="rect">
            <a:avLst/>
          </a:prstGeom>
          <a:noFill/>
        </p:spPr>
        <p:txBody>
          <a:bodyPr wrap="none" rtlCol="0">
            <a:spAutoFit/>
          </a:bodyPr>
          <a:lstStyle/>
          <a:p>
            <a:r>
              <a:rPr lang="en-US" dirty="0"/>
              <a:t>YES</a:t>
            </a:r>
          </a:p>
        </p:txBody>
      </p:sp>
      <p:sp>
        <p:nvSpPr>
          <p:cNvPr id="27" name="TextBox 26">
            <a:extLst>
              <a:ext uri="{FF2B5EF4-FFF2-40B4-BE49-F238E27FC236}">
                <a16:creationId xmlns:a16="http://schemas.microsoft.com/office/drawing/2014/main" id="{A01C987E-6D95-5ECD-9FDE-F6F8FD551987}"/>
              </a:ext>
            </a:extLst>
          </p:cNvPr>
          <p:cNvSpPr txBox="1"/>
          <p:nvPr/>
        </p:nvSpPr>
        <p:spPr>
          <a:xfrm>
            <a:off x="7604627" y="3161878"/>
            <a:ext cx="486030" cy="369332"/>
          </a:xfrm>
          <a:prstGeom prst="rect">
            <a:avLst/>
          </a:prstGeom>
          <a:noFill/>
        </p:spPr>
        <p:txBody>
          <a:bodyPr wrap="none" rtlCol="0">
            <a:spAutoFit/>
          </a:bodyPr>
          <a:lstStyle/>
          <a:p>
            <a:r>
              <a:rPr lang="en-US" dirty="0"/>
              <a:t>NO</a:t>
            </a:r>
          </a:p>
        </p:txBody>
      </p:sp>
      <p:sp>
        <p:nvSpPr>
          <p:cNvPr id="28" name="TextBox 27">
            <a:extLst>
              <a:ext uri="{FF2B5EF4-FFF2-40B4-BE49-F238E27FC236}">
                <a16:creationId xmlns:a16="http://schemas.microsoft.com/office/drawing/2014/main" id="{DE3331CE-AFBE-86D0-8193-D40141062DDB}"/>
              </a:ext>
            </a:extLst>
          </p:cNvPr>
          <p:cNvSpPr txBox="1"/>
          <p:nvPr/>
        </p:nvSpPr>
        <p:spPr>
          <a:xfrm>
            <a:off x="1750145" y="2605124"/>
            <a:ext cx="4976072" cy="369332"/>
          </a:xfrm>
          <a:prstGeom prst="rect">
            <a:avLst/>
          </a:prstGeom>
          <a:noFill/>
        </p:spPr>
        <p:txBody>
          <a:bodyPr wrap="square">
            <a:spAutoFit/>
          </a:bodyPr>
          <a:lstStyle/>
          <a:p>
            <a:r>
              <a:rPr lang="en-US" dirty="0"/>
              <a:t>3. An instrument with exquisite </a:t>
            </a:r>
            <a:r>
              <a:rPr lang="en-US" b="1" u="sng" dirty="0"/>
              <a:t>Sensitivity</a:t>
            </a:r>
            <a:r>
              <a:rPr lang="en-US" dirty="0"/>
              <a:t>?</a:t>
            </a:r>
          </a:p>
        </p:txBody>
      </p:sp>
      <p:sp>
        <p:nvSpPr>
          <p:cNvPr id="29" name="TextBox 28">
            <a:extLst>
              <a:ext uri="{FF2B5EF4-FFF2-40B4-BE49-F238E27FC236}">
                <a16:creationId xmlns:a16="http://schemas.microsoft.com/office/drawing/2014/main" id="{002E3A40-8312-475B-3B72-A163B3B3BA82}"/>
              </a:ext>
            </a:extLst>
          </p:cNvPr>
          <p:cNvSpPr txBox="1"/>
          <p:nvPr/>
        </p:nvSpPr>
        <p:spPr>
          <a:xfrm>
            <a:off x="1764895" y="2887755"/>
            <a:ext cx="6098058" cy="369332"/>
          </a:xfrm>
          <a:prstGeom prst="rect">
            <a:avLst/>
          </a:prstGeom>
          <a:noFill/>
        </p:spPr>
        <p:txBody>
          <a:bodyPr wrap="square">
            <a:spAutoFit/>
          </a:bodyPr>
          <a:lstStyle/>
          <a:p>
            <a:r>
              <a:rPr lang="en-US" dirty="0"/>
              <a:t>4. Finally a fully </a:t>
            </a:r>
            <a:r>
              <a:rPr lang="en-US" b="1" u="sng" dirty="0"/>
              <a:t>Digital</a:t>
            </a:r>
            <a:r>
              <a:rPr lang="en-US" dirty="0"/>
              <a:t> cytometer?</a:t>
            </a:r>
          </a:p>
        </p:txBody>
      </p:sp>
      <p:sp>
        <p:nvSpPr>
          <p:cNvPr id="30" name="TextBox 29">
            <a:extLst>
              <a:ext uri="{FF2B5EF4-FFF2-40B4-BE49-F238E27FC236}">
                <a16:creationId xmlns:a16="http://schemas.microsoft.com/office/drawing/2014/main" id="{6BFA6C68-3DE5-3659-11A9-4B1709E27E1B}"/>
              </a:ext>
            </a:extLst>
          </p:cNvPr>
          <p:cNvSpPr txBox="1"/>
          <p:nvPr/>
        </p:nvSpPr>
        <p:spPr>
          <a:xfrm>
            <a:off x="1750145" y="3185737"/>
            <a:ext cx="5097297" cy="369332"/>
          </a:xfrm>
          <a:prstGeom prst="rect">
            <a:avLst/>
          </a:prstGeom>
          <a:noFill/>
        </p:spPr>
        <p:txBody>
          <a:bodyPr wrap="square">
            <a:spAutoFit/>
          </a:bodyPr>
          <a:lstStyle/>
          <a:p>
            <a:r>
              <a:rPr lang="en-US" dirty="0"/>
              <a:t>5. An instrument with </a:t>
            </a:r>
            <a:r>
              <a:rPr lang="en-US" b="1" dirty="0"/>
              <a:t>no Laser alignment</a:t>
            </a:r>
            <a:r>
              <a:rPr lang="en-US" dirty="0"/>
              <a:t>?</a:t>
            </a:r>
          </a:p>
        </p:txBody>
      </p:sp>
      <p:sp>
        <p:nvSpPr>
          <p:cNvPr id="31" name="TextBox 30">
            <a:extLst>
              <a:ext uri="{FF2B5EF4-FFF2-40B4-BE49-F238E27FC236}">
                <a16:creationId xmlns:a16="http://schemas.microsoft.com/office/drawing/2014/main" id="{38EAE79F-C375-DF73-EDC3-439054639C5B}"/>
              </a:ext>
            </a:extLst>
          </p:cNvPr>
          <p:cNvSpPr txBox="1"/>
          <p:nvPr/>
        </p:nvSpPr>
        <p:spPr>
          <a:xfrm>
            <a:off x="1750145" y="3505999"/>
            <a:ext cx="5954516" cy="369332"/>
          </a:xfrm>
          <a:prstGeom prst="rect">
            <a:avLst/>
          </a:prstGeom>
          <a:noFill/>
        </p:spPr>
        <p:txBody>
          <a:bodyPr wrap="square">
            <a:spAutoFit/>
          </a:bodyPr>
          <a:lstStyle/>
          <a:p>
            <a:r>
              <a:rPr lang="en-US" dirty="0"/>
              <a:t>6. An instrument with </a:t>
            </a:r>
            <a:r>
              <a:rPr lang="en-US" u="sng" dirty="0"/>
              <a:t>almost no user</a:t>
            </a:r>
            <a:r>
              <a:rPr lang="en-US" dirty="0"/>
              <a:t> alignment?</a:t>
            </a:r>
          </a:p>
        </p:txBody>
      </p:sp>
      <p:sp>
        <p:nvSpPr>
          <p:cNvPr id="32" name="TextBox 31">
            <a:extLst>
              <a:ext uri="{FF2B5EF4-FFF2-40B4-BE49-F238E27FC236}">
                <a16:creationId xmlns:a16="http://schemas.microsoft.com/office/drawing/2014/main" id="{22521B9C-B106-20FB-72E9-447DD9A32872}"/>
              </a:ext>
            </a:extLst>
          </p:cNvPr>
          <p:cNvSpPr txBox="1"/>
          <p:nvPr/>
        </p:nvSpPr>
        <p:spPr>
          <a:xfrm>
            <a:off x="1792638" y="3848125"/>
            <a:ext cx="5761037" cy="369332"/>
          </a:xfrm>
          <a:prstGeom prst="rect">
            <a:avLst/>
          </a:prstGeom>
          <a:noFill/>
        </p:spPr>
        <p:txBody>
          <a:bodyPr wrap="square">
            <a:spAutoFit/>
          </a:bodyPr>
          <a:lstStyle/>
          <a:p>
            <a:r>
              <a:rPr lang="en-US" dirty="0"/>
              <a:t>7. An instrument </a:t>
            </a:r>
            <a:r>
              <a:rPr lang="en-US" b="1" dirty="0"/>
              <a:t>not restricted </a:t>
            </a:r>
            <a:r>
              <a:rPr lang="en-US" dirty="0"/>
              <a:t>to simple fluorescence?</a:t>
            </a:r>
          </a:p>
        </p:txBody>
      </p:sp>
      <p:sp>
        <p:nvSpPr>
          <p:cNvPr id="33" name="TextBox 32">
            <a:extLst>
              <a:ext uri="{FF2B5EF4-FFF2-40B4-BE49-F238E27FC236}">
                <a16:creationId xmlns:a16="http://schemas.microsoft.com/office/drawing/2014/main" id="{95D5D94F-B02A-B7C2-70E7-6F324ADE1028}"/>
              </a:ext>
            </a:extLst>
          </p:cNvPr>
          <p:cNvSpPr txBox="1"/>
          <p:nvPr/>
        </p:nvSpPr>
        <p:spPr>
          <a:xfrm>
            <a:off x="9616517" y="3484627"/>
            <a:ext cx="512641" cy="369332"/>
          </a:xfrm>
          <a:prstGeom prst="rect">
            <a:avLst/>
          </a:prstGeom>
          <a:noFill/>
        </p:spPr>
        <p:txBody>
          <a:bodyPr wrap="none" rtlCol="0">
            <a:spAutoFit/>
          </a:bodyPr>
          <a:lstStyle/>
          <a:p>
            <a:r>
              <a:rPr lang="en-US" dirty="0"/>
              <a:t>YES</a:t>
            </a:r>
          </a:p>
        </p:txBody>
      </p:sp>
      <p:sp>
        <p:nvSpPr>
          <p:cNvPr id="34" name="TextBox 33">
            <a:extLst>
              <a:ext uri="{FF2B5EF4-FFF2-40B4-BE49-F238E27FC236}">
                <a16:creationId xmlns:a16="http://schemas.microsoft.com/office/drawing/2014/main" id="{99204EA6-8D9C-E025-BCC6-F4ED5FB0EF26}"/>
              </a:ext>
            </a:extLst>
          </p:cNvPr>
          <p:cNvSpPr txBox="1"/>
          <p:nvPr/>
        </p:nvSpPr>
        <p:spPr>
          <a:xfrm>
            <a:off x="7604627" y="3480159"/>
            <a:ext cx="486030" cy="369332"/>
          </a:xfrm>
          <a:prstGeom prst="rect">
            <a:avLst/>
          </a:prstGeom>
          <a:noFill/>
        </p:spPr>
        <p:txBody>
          <a:bodyPr wrap="none" rtlCol="0">
            <a:spAutoFit/>
          </a:bodyPr>
          <a:lstStyle/>
          <a:p>
            <a:r>
              <a:rPr lang="en-US" dirty="0"/>
              <a:t>NO</a:t>
            </a:r>
          </a:p>
        </p:txBody>
      </p:sp>
      <p:sp>
        <p:nvSpPr>
          <p:cNvPr id="35" name="TextBox 34">
            <a:extLst>
              <a:ext uri="{FF2B5EF4-FFF2-40B4-BE49-F238E27FC236}">
                <a16:creationId xmlns:a16="http://schemas.microsoft.com/office/drawing/2014/main" id="{87FB3A8A-0FC1-93C3-289A-52B0BF1F72D7}"/>
              </a:ext>
            </a:extLst>
          </p:cNvPr>
          <p:cNvSpPr txBox="1"/>
          <p:nvPr/>
        </p:nvSpPr>
        <p:spPr>
          <a:xfrm>
            <a:off x="9616517" y="3852593"/>
            <a:ext cx="512641" cy="369332"/>
          </a:xfrm>
          <a:prstGeom prst="rect">
            <a:avLst/>
          </a:prstGeom>
          <a:noFill/>
        </p:spPr>
        <p:txBody>
          <a:bodyPr wrap="none" rtlCol="0">
            <a:spAutoFit/>
          </a:bodyPr>
          <a:lstStyle/>
          <a:p>
            <a:r>
              <a:rPr lang="en-US" dirty="0"/>
              <a:t>YES</a:t>
            </a:r>
          </a:p>
        </p:txBody>
      </p:sp>
      <p:sp>
        <p:nvSpPr>
          <p:cNvPr id="36" name="TextBox 35">
            <a:extLst>
              <a:ext uri="{FF2B5EF4-FFF2-40B4-BE49-F238E27FC236}">
                <a16:creationId xmlns:a16="http://schemas.microsoft.com/office/drawing/2014/main" id="{9ACC6246-B9CF-856F-E02F-0C16E8E17E01}"/>
              </a:ext>
            </a:extLst>
          </p:cNvPr>
          <p:cNvSpPr txBox="1"/>
          <p:nvPr/>
        </p:nvSpPr>
        <p:spPr>
          <a:xfrm>
            <a:off x="7604627" y="3848125"/>
            <a:ext cx="486030" cy="369332"/>
          </a:xfrm>
          <a:prstGeom prst="rect">
            <a:avLst/>
          </a:prstGeom>
          <a:noFill/>
        </p:spPr>
        <p:txBody>
          <a:bodyPr wrap="none" rtlCol="0">
            <a:spAutoFit/>
          </a:bodyPr>
          <a:lstStyle/>
          <a:p>
            <a:r>
              <a:rPr lang="en-US" dirty="0"/>
              <a:t>NO</a:t>
            </a:r>
          </a:p>
        </p:txBody>
      </p:sp>
      <p:sp>
        <p:nvSpPr>
          <p:cNvPr id="37" name="TextBox 36">
            <a:extLst>
              <a:ext uri="{FF2B5EF4-FFF2-40B4-BE49-F238E27FC236}">
                <a16:creationId xmlns:a16="http://schemas.microsoft.com/office/drawing/2014/main" id="{71334713-ACC5-532A-5DE7-2C5B045CF9EB}"/>
              </a:ext>
            </a:extLst>
          </p:cNvPr>
          <p:cNvSpPr txBox="1"/>
          <p:nvPr/>
        </p:nvSpPr>
        <p:spPr>
          <a:xfrm>
            <a:off x="1804131" y="4147191"/>
            <a:ext cx="5216101" cy="369332"/>
          </a:xfrm>
          <a:prstGeom prst="rect">
            <a:avLst/>
          </a:prstGeom>
          <a:noFill/>
        </p:spPr>
        <p:txBody>
          <a:bodyPr wrap="square">
            <a:spAutoFit/>
          </a:bodyPr>
          <a:lstStyle/>
          <a:p>
            <a:r>
              <a:rPr lang="en-US" dirty="0"/>
              <a:t>8. </a:t>
            </a:r>
            <a:r>
              <a:rPr lang="en-US" b="1" u="sng" dirty="0"/>
              <a:t>Way more</a:t>
            </a:r>
            <a:r>
              <a:rPr lang="en-US" dirty="0"/>
              <a:t> parameters than any other (&gt;200)?</a:t>
            </a:r>
          </a:p>
        </p:txBody>
      </p:sp>
      <p:sp>
        <p:nvSpPr>
          <p:cNvPr id="38" name="TextBox 37">
            <a:extLst>
              <a:ext uri="{FF2B5EF4-FFF2-40B4-BE49-F238E27FC236}">
                <a16:creationId xmlns:a16="http://schemas.microsoft.com/office/drawing/2014/main" id="{E72E68C2-43E8-B7D4-66EF-D6C351B3B341}"/>
              </a:ext>
            </a:extLst>
          </p:cNvPr>
          <p:cNvSpPr txBox="1"/>
          <p:nvPr/>
        </p:nvSpPr>
        <p:spPr>
          <a:xfrm>
            <a:off x="9628874" y="4151659"/>
            <a:ext cx="512641" cy="369332"/>
          </a:xfrm>
          <a:prstGeom prst="rect">
            <a:avLst/>
          </a:prstGeom>
          <a:noFill/>
        </p:spPr>
        <p:txBody>
          <a:bodyPr wrap="none" rtlCol="0">
            <a:spAutoFit/>
          </a:bodyPr>
          <a:lstStyle/>
          <a:p>
            <a:r>
              <a:rPr lang="en-US" dirty="0"/>
              <a:t>YES</a:t>
            </a:r>
          </a:p>
        </p:txBody>
      </p:sp>
      <p:sp>
        <p:nvSpPr>
          <p:cNvPr id="39" name="TextBox 38">
            <a:extLst>
              <a:ext uri="{FF2B5EF4-FFF2-40B4-BE49-F238E27FC236}">
                <a16:creationId xmlns:a16="http://schemas.microsoft.com/office/drawing/2014/main" id="{9D8A44D2-7BF0-403F-D558-C67DFBF273EC}"/>
              </a:ext>
            </a:extLst>
          </p:cNvPr>
          <p:cNvSpPr txBox="1"/>
          <p:nvPr/>
        </p:nvSpPr>
        <p:spPr>
          <a:xfrm>
            <a:off x="7616984" y="4147191"/>
            <a:ext cx="486030" cy="369332"/>
          </a:xfrm>
          <a:prstGeom prst="rect">
            <a:avLst/>
          </a:prstGeom>
          <a:noFill/>
        </p:spPr>
        <p:txBody>
          <a:bodyPr wrap="none" rtlCol="0">
            <a:spAutoFit/>
          </a:bodyPr>
          <a:lstStyle/>
          <a:p>
            <a:r>
              <a:rPr lang="en-US" dirty="0"/>
              <a:t>NO</a:t>
            </a:r>
          </a:p>
        </p:txBody>
      </p:sp>
      <p:sp>
        <p:nvSpPr>
          <p:cNvPr id="40" name="TextBox 39">
            <a:extLst>
              <a:ext uri="{FF2B5EF4-FFF2-40B4-BE49-F238E27FC236}">
                <a16:creationId xmlns:a16="http://schemas.microsoft.com/office/drawing/2014/main" id="{0E6DD427-EA24-5B98-FF3D-8ABA74A49AA1}"/>
              </a:ext>
            </a:extLst>
          </p:cNvPr>
          <p:cNvSpPr txBox="1"/>
          <p:nvPr/>
        </p:nvSpPr>
        <p:spPr>
          <a:xfrm>
            <a:off x="1816056" y="4487709"/>
            <a:ext cx="4496254" cy="369332"/>
          </a:xfrm>
          <a:prstGeom prst="rect">
            <a:avLst/>
          </a:prstGeom>
          <a:noFill/>
        </p:spPr>
        <p:txBody>
          <a:bodyPr wrap="square">
            <a:spAutoFit/>
          </a:bodyPr>
          <a:lstStyle/>
          <a:p>
            <a:r>
              <a:rPr lang="en-US" dirty="0"/>
              <a:t>9. Super </a:t>
            </a:r>
            <a:r>
              <a:rPr lang="en-US" b="1" u="sng" dirty="0"/>
              <a:t>high-speed</a:t>
            </a:r>
            <a:r>
              <a:rPr lang="en-US" b="1" dirty="0"/>
              <a:t> </a:t>
            </a:r>
            <a:r>
              <a:rPr lang="en-US" dirty="0"/>
              <a:t>electronics (</a:t>
            </a:r>
            <a:r>
              <a:rPr lang="en-US" dirty="0" err="1"/>
              <a:t>Ghz</a:t>
            </a:r>
            <a:r>
              <a:rPr lang="en-US" dirty="0"/>
              <a:t>)?</a:t>
            </a:r>
          </a:p>
        </p:txBody>
      </p:sp>
      <p:sp>
        <p:nvSpPr>
          <p:cNvPr id="41" name="TextBox 40">
            <a:extLst>
              <a:ext uri="{FF2B5EF4-FFF2-40B4-BE49-F238E27FC236}">
                <a16:creationId xmlns:a16="http://schemas.microsoft.com/office/drawing/2014/main" id="{EF3C33CA-D9D7-7F3D-6AE2-45702A2B75FD}"/>
              </a:ext>
            </a:extLst>
          </p:cNvPr>
          <p:cNvSpPr txBox="1"/>
          <p:nvPr/>
        </p:nvSpPr>
        <p:spPr>
          <a:xfrm>
            <a:off x="9616518" y="4430585"/>
            <a:ext cx="512641" cy="369332"/>
          </a:xfrm>
          <a:prstGeom prst="rect">
            <a:avLst/>
          </a:prstGeom>
          <a:noFill/>
        </p:spPr>
        <p:txBody>
          <a:bodyPr wrap="none" rtlCol="0">
            <a:spAutoFit/>
          </a:bodyPr>
          <a:lstStyle/>
          <a:p>
            <a:r>
              <a:rPr lang="en-US" dirty="0"/>
              <a:t>YES</a:t>
            </a:r>
          </a:p>
        </p:txBody>
      </p:sp>
      <p:sp>
        <p:nvSpPr>
          <p:cNvPr id="42" name="TextBox 41">
            <a:extLst>
              <a:ext uri="{FF2B5EF4-FFF2-40B4-BE49-F238E27FC236}">
                <a16:creationId xmlns:a16="http://schemas.microsoft.com/office/drawing/2014/main" id="{34DCB3D4-7926-ADF6-E8FB-755A71447728}"/>
              </a:ext>
            </a:extLst>
          </p:cNvPr>
          <p:cNvSpPr txBox="1"/>
          <p:nvPr/>
        </p:nvSpPr>
        <p:spPr>
          <a:xfrm>
            <a:off x="7604628" y="4426117"/>
            <a:ext cx="486030" cy="369332"/>
          </a:xfrm>
          <a:prstGeom prst="rect">
            <a:avLst/>
          </a:prstGeom>
          <a:noFill/>
        </p:spPr>
        <p:txBody>
          <a:bodyPr wrap="none" rtlCol="0">
            <a:spAutoFit/>
          </a:bodyPr>
          <a:lstStyle/>
          <a:p>
            <a:r>
              <a:rPr lang="en-US" dirty="0"/>
              <a:t>NO</a:t>
            </a:r>
          </a:p>
        </p:txBody>
      </p:sp>
      <p:sp>
        <p:nvSpPr>
          <p:cNvPr id="43" name="TextBox 42">
            <a:extLst>
              <a:ext uri="{FF2B5EF4-FFF2-40B4-BE49-F238E27FC236}">
                <a16:creationId xmlns:a16="http://schemas.microsoft.com/office/drawing/2014/main" id="{82D196D8-AC45-C691-77BE-FD07866DB281}"/>
              </a:ext>
            </a:extLst>
          </p:cNvPr>
          <p:cNvSpPr txBox="1"/>
          <p:nvPr/>
        </p:nvSpPr>
        <p:spPr>
          <a:xfrm>
            <a:off x="1751035" y="4762629"/>
            <a:ext cx="4561275" cy="369332"/>
          </a:xfrm>
          <a:prstGeom prst="rect">
            <a:avLst/>
          </a:prstGeom>
          <a:noFill/>
        </p:spPr>
        <p:txBody>
          <a:bodyPr wrap="square">
            <a:spAutoFit/>
          </a:bodyPr>
          <a:lstStyle/>
          <a:p>
            <a:r>
              <a:rPr lang="en-US" dirty="0"/>
              <a:t>10. An instrument with </a:t>
            </a:r>
            <a:r>
              <a:rPr lang="en-US" b="1" u="sng" dirty="0"/>
              <a:t>no voltage </a:t>
            </a:r>
            <a:r>
              <a:rPr lang="en-US" dirty="0"/>
              <a:t>knobs?</a:t>
            </a:r>
          </a:p>
        </p:txBody>
      </p:sp>
      <p:sp>
        <p:nvSpPr>
          <p:cNvPr id="44" name="TextBox 43">
            <a:extLst>
              <a:ext uri="{FF2B5EF4-FFF2-40B4-BE49-F238E27FC236}">
                <a16:creationId xmlns:a16="http://schemas.microsoft.com/office/drawing/2014/main" id="{A8AB1494-3162-8AC0-EB76-5E85B29B167B}"/>
              </a:ext>
            </a:extLst>
          </p:cNvPr>
          <p:cNvSpPr txBox="1"/>
          <p:nvPr/>
        </p:nvSpPr>
        <p:spPr>
          <a:xfrm>
            <a:off x="9604161" y="4690028"/>
            <a:ext cx="512641" cy="406265"/>
          </a:xfrm>
          <a:prstGeom prst="rect">
            <a:avLst/>
          </a:prstGeom>
          <a:noFill/>
        </p:spPr>
        <p:txBody>
          <a:bodyPr wrap="none" rtlCol="0">
            <a:spAutoFit/>
          </a:bodyPr>
          <a:lstStyle/>
          <a:p>
            <a:r>
              <a:rPr lang="en-US" dirty="0"/>
              <a:t>YES</a:t>
            </a:r>
          </a:p>
        </p:txBody>
      </p:sp>
      <p:sp>
        <p:nvSpPr>
          <p:cNvPr id="45" name="TextBox 44">
            <a:extLst>
              <a:ext uri="{FF2B5EF4-FFF2-40B4-BE49-F238E27FC236}">
                <a16:creationId xmlns:a16="http://schemas.microsoft.com/office/drawing/2014/main" id="{B0944CA0-C529-CE38-338C-F4601AA438F4}"/>
              </a:ext>
            </a:extLst>
          </p:cNvPr>
          <p:cNvSpPr txBox="1"/>
          <p:nvPr/>
        </p:nvSpPr>
        <p:spPr>
          <a:xfrm>
            <a:off x="7592271" y="4685560"/>
            <a:ext cx="486030" cy="406265"/>
          </a:xfrm>
          <a:prstGeom prst="rect">
            <a:avLst/>
          </a:prstGeom>
          <a:noFill/>
        </p:spPr>
        <p:txBody>
          <a:bodyPr wrap="none" rtlCol="0">
            <a:spAutoFit/>
          </a:bodyPr>
          <a:lstStyle/>
          <a:p>
            <a:r>
              <a:rPr lang="en-US" dirty="0"/>
              <a:t>NO</a:t>
            </a:r>
          </a:p>
        </p:txBody>
      </p:sp>
      <p:sp>
        <p:nvSpPr>
          <p:cNvPr id="46" name="TextBox 45">
            <a:extLst>
              <a:ext uri="{FF2B5EF4-FFF2-40B4-BE49-F238E27FC236}">
                <a16:creationId xmlns:a16="http://schemas.microsoft.com/office/drawing/2014/main" id="{33081007-0923-AB01-38D4-616BC7F37527}"/>
              </a:ext>
            </a:extLst>
          </p:cNvPr>
          <p:cNvSpPr txBox="1"/>
          <p:nvPr/>
        </p:nvSpPr>
        <p:spPr>
          <a:xfrm>
            <a:off x="2625262" y="5902804"/>
            <a:ext cx="6668685" cy="461665"/>
          </a:xfrm>
          <a:prstGeom prst="rect">
            <a:avLst/>
          </a:prstGeom>
          <a:noFill/>
        </p:spPr>
        <p:txBody>
          <a:bodyPr wrap="none" rtlCol="0">
            <a:spAutoFit/>
          </a:bodyPr>
          <a:lstStyle/>
          <a:p>
            <a:r>
              <a:rPr lang="en-US" sz="2400" b="1" dirty="0"/>
              <a:t>So why spend your money now on old technology?</a:t>
            </a:r>
          </a:p>
        </p:txBody>
      </p:sp>
      <p:sp>
        <p:nvSpPr>
          <p:cNvPr id="47" name="TextBox 46">
            <a:extLst>
              <a:ext uri="{FF2B5EF4-FFF2-40B4-BE49-F238E27FC236}">
                <a16:creationId xmlns:a16="http://schemas.microsoft.com/office/drawing/2014/main" id="{E2AB16BD-C8FA-2DFD-AC95-02296E2881B4}"/>
              </a:ext>
            </a:extLst>
          </p:cNvPr>
          <p:cNvSpPr txBox="1"/>
          <p:nvPr/>
        </p:nvSpPr>
        <p:spPr>
          <a:xfrm>
            <a:off x="2667000" y="6326872"/>
            <a:ext cx="6276205" cy="523220"/>
          </a:xfrm>
          <a:prstGeom prst="rect">
            <a:avLst/>
          </a:prstGeom>
          <a:noFill/>
        </p:spPr>
        <p:txBody>
          <a:bodyPr wrap="none" rtlCol="0">
            <a:spAutoFit/>
          </a:bodyPr>
          <a:lstStyle/>
          <a:p>
            <a:r>
              <a:rPr lang="en-US" sz="2800" dirty="0">
                <a:solidFill>
                  <a:srgbClr val="FF0000"/>
                </a:solidFill>
              </a:rPr>
              <a:t>Soon Cytometry 3.0  will be an alternative</a:t>
            </a:r>
          </a:p>
        </p:txBody>
      </p:sp>
      <p:sp>
        <p:nvSpPr>
          <p:cNvPr id="2" name="TextBox 1">
            <a:extLst>
              <a:ext uri="{FF2B5EF4-FFF2-40B4-BE49-F238E27FC236}">
                <a16:creationId xmlns:a16="http://schemas.microsoft.com/office/drawing/2014/main" id="{694F50EE-67FC-38A4-E94D-C39878B6CFA7}"/>
              </a:ext>
            </a:extLst>
          </p:cNvPr>
          <p:cNvSpPr txBox="1"/>
          <p:nvPr/>
        </p:nvSpPr>
        <p:spPr>
          <a:xfrm>
            <a:off x="231228" y="152998"/>
            <a:ext cx="2339423" cy="646331"/>
          </a:xfrm>
          <a:prstGeom prst="rect">
            <a:avLst/>
          </a:prstGeom>
          <a:noFill/>
        </p:spPr>
        <p:txBody>
          <a:bodyPr wrap="none" rtlCol="0">
            <a:spAutoFit/>
          </a:bodyPr>
          <a:lstStyle/>
          <a:p>
            <a:r>
              <a:rPr lang="en-US" dirty="0"/>
              <a:t>DRAFT IDEAS for </a:t>
            </a:r>
          </a:p>
          <a:p>
            <a:r>
              <a:rPr lang="en-US" dirty="0"/>
              <a:t>Miftek booth backdrop</a:t>
            </a:r>
          </a:p>
        </p:txBody>
      </p:sp>
      <p:sp>
        <p:nvSpPr>
          <p:cNvPr id="3" name="TextBox 2">
            <a:extLst>
              <a:ext uri="{FF2B5EF4-FFF2-40B4-BE49-F238E27FC236}">
                <a16:creationId xmlns:a16="http://schemas.microsoft.com/office/drawing/2014/main" id="{BCB6A52A-95C7-7BCC-FA82-2E8D5AC2C9EB}"/>
              </a:ext>
            </a:extLst>
          </p:cNvPr>
          <p:cNvSpPr txBox="1"/>
          <p:nvPr/>
        </p:nvSpPr>
        <p:spPr>
          <a:xfrm>
            <a:off x="1762502" y="5016496"/>
            <a:ext cx="4370740" cy="369332"/>
          </a:xfrm>
          <a:prstGeom prst="rect">
            <a:avLst/>
          </a:prstGeom>
          <a:noFill/>
        </p:spPr>
        <p:txBody>
          <a:bodyPr wrap="square">
            <a:spAutoFit/>
          </a:bodyPr>
          <a:lstStyle/>
          <a:p>
            <a:r>
              <a:rPr lang="en-US" dirty="0"/>
              <a:t>11. An instrument with </a:t>
            </a:r>
            <a:r>
              <a:rPr lang="en-US" dirty="0" err="1">
                <a:solidFill>
                  <a:srgbClr val="FF0000"/>
                </a:solidFill>
              </a:rPr>
              <a:t>plug’n</a:t>
            </a:r>
            <a:r>
              <a:rPr lang="en-US" dirty="0">
                <a:solidFill>
                  <a:srgbClr val="FF0000"/>
                </a:solidFill>
              </a:rPr>
              <a:t> play </a:t>
            </a:r>
            <a:r>
              <a:rPr lang="en-US" dirty="0"/>
              <a:t>lasers?</a:t>
            </a:r>
          </a:p>
        </p:txBody>
      </p:sp>
      <p:sp>
        <p:nvSpPr>
          <p:cNvPr id="5" name="TextBox 4">
            <a:extLst>
              <a:ext uri="{FF2B5EF4-FFF2-40B4-BE49-F238E27FC236}">
                <a16:creationId xmlns:a16="http://schemas.microsoft.com/office/drawing/2014/main" id="{69BACF25-4FBA-BF45-3905-F6D8B4B5888B}"/>
              </a:ext>
            </a:extLst>
          </p:cNvPr>
          <p:cNvSpPr txBox="1"/>
          <p:nvPr/>
        </p:nvSpPr>
        <p:spPr>
          <a:xfrm>
            <a:off x="9609091" y="4976526"/>
            <a:ext cx="512641" cy="406265"/>
          </a:xfrm>
          <a:prstGeom prst="rect">
            <a:avLst/>
          </a:prstGeom>
          <a:noFill/>
        </p:spPr>
        <p:txBody>
          <a:bodyPr wrap="none" rtlCol="0">
            <a:spAutoFit/>
          </a:bodyPr>
          <a:lstStyle/>
          <a:p>
            <a:r>
              <a:rPr lang="en-US" dirty="0"/>
              <a:t>YES</a:t>
            </a:r>
          </a:p>
        </p:txBody>
      </p:sp>
      <p:sp>
        <p:nvSpPr>
          <p:cNvPr id="6" name="TextBox 5">
            <a:extLst>
              <a:ext uri="{FF2B5EF4-FFF2-40B4-BE49-F238E27FC236}">
                <a16:creationId xmlns:a16="http://schemas.microsoft.com/office/drawing/2014/main" id="{6F2962F9-6A48-F0F6-A2F9-286293ACE921}"/>
              </a:ext>
            </a:extLst>
          </p:cNvPr>
          <p:cNvSpPr txBox="1"/>
          <p:nvPr/>
        </p:nvSpPr>
        <p:spPr>
          <a:xfrm>
            <a:off x="7597201" y="4972058"/>
            <a:ext cx="486030" cy="406265"/>
          </a:xfrm>
          <a:prstGeom prst="rect">
            <a:avLst/>
          </a:prstGeom>
          <a:noFill/>
        </p:spPr>
        <p:txBody>
          <a:bodyPr wrap="none" rtlCol="0">
            <a:spAutoFit/>
          </a:bodyPr>
          <a:lstStyle/>
          <a:p>
            <a:r>
              <a:rPr lang="en-US" dirty="0"/>
              <a:t>NO</a:t>
            </a:r>
          </a:p>
        </p:txBody>
      </p:sp>
      <p:sp>
        <p:nvSpPr>
          <p:cNvPr id="8" name="TextBox 7">
            <a:extLst>
              <a:ext uri="{FF2B5EF4-FFF2-40B4-BE49-F238E27FC236}">
                <a16:creationId xmlns:a16="http://schemas.microsoft.com/office/drawing/2014/main" id="{4053BA56-BCE7-49CF-AF5C-2B5B17417D04}"/>
              </a:ext>
            </a:extLst>
          </p:cNvPr>
          <p:cNvSpPr txBox="1"/>
          <p:nvPr/>
        </p:nvSpPr>
        <p:spPr>
          <a:xfrm>
            <a:off x="1777333" y="5359083"/>
            <a:ext cx="4370740" cy="369332"/>
          </a:xfrm>
          <a:prstGeom prst="rect">
            <a:avLst/>
          </a:prstGeom>
          <a:noFill/>
        </p:spPr>
        <p:txBody>
          <a:bodyPr wrap="square">
            <a:spAutoFit/>
          </a:bodyPr>
          <a:lstStyle/>
          <a:p>
            <a:r>
              <a:rPr lang="en-US" dirty="0"/>
              <a:t>12. An instrument made in good ole’ USA?</a:t>
            </a:r>
          </a:p>
        </p:txBody>
      </p:sp>
      <p:sp>
        <p:nvSpPr>
          <p:cNvPr id="15" name="TextBox 14">
            <a:extLst>
              <a:ext uri="{FF2B5EF4-FFF2-40B4-BE49-F238E27FC236}">
                <a16:creationId xmlns:a16="http://schemas.microsoft.com/office/drawing/2014/main" id="{ADB9DFB4-2B56-80D0-BEAD-ADDF24409968}"/>
              </a:ext>
            </a:extLst>
          </p:cNvPr>
          <p:cNvSpPr txBox="1"/>
          <p:nvPr/>
        </p:nvSpPr>
        <p:spPr>
          <a:xfrm>
            <a:off x="9593532" y="5307574"/>
            <a:ext cx="512641" cy="406265"/>
          </a:xfrm>
          <a:prstGeom prst="rect">
            <a:avLst/>
          </a:prstGeom>
          <a:noFill/>
        </p:spPr>
        <p:txBody>
          <a:bodyPr wrap="none" rtlCol="0">
            <a:spAutoFit/>
          </a:bodyPr>
          <a:lstStyle/>
          <a:p>
            <a:r>
              <a:rPr lang="en-US" dirty="0"/>
              <a:t>YES</a:t>
            </a:r>
          </a:p>
        </p:txBody>
      </p:sp>
      <p:sp>
        <p:nvSpPr>
          <p:cNvPr id="16" name="TextBox 15">
            <a:extLst>
              <a:ext uri="{FF2B5EF4-FFF2-40B4-BE49-F238E27FC236}">
                <a16:creationId xmlns:a16="http://schemas.microsoft.com/office/drawing/2014/main" id="{9238B9CA-E0D5-0028-82D0-C2273552D199}"/>
              </a:ext>
            </a:extLst>
          </p:cNvPr>
          <p:cNvSpPr txBox="1"/>
          <p:nvPr/>
        </p:nvSpPr>
        <p:spPr>
          <a:xfrm>
            <a:off x="7581642" y="5303106"/>
            <a:ext cx="486030" cy="406265"/>
          </a:xfrm>
          <a:prstGeom prst="rect">
            <a:avLst/>
          </a:prstGeom>
          <a:noFill/>
        </p:spPr>
        <p:txBody>
          <a:bodyPr wrap="none" rtlCol="0">
            <a:spAutoFit/>
          </a:bodyPr>
          <a:lstStyle/>
          <a:p>
            <a:r>
              <a:rPr lang="en-US" dirty="0"/>
              <a:t>NO</a:t>
            </a:r>
          </a:p>
        </p:txBody>
      </p:sp>
    </p:spTree>
    <p:extLst>
      <p:ext uri="{BB962C8B-B14F-4D97-AF65-F5344CB8AC3E}">
        <p14:creationId xmlns:p14="http://schemas.microsoft.com/office/powerpoint/2010/main" val="201003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1517-F8B5-F52A-E872-E93158991CFA}"/>
              </a:ext>
            </a:extLst>
          </p:cNvPr>
          <p:cNvSpPr>
            <a:spLocks noGrp="1"/>
          </p:cNvSpPr>
          <p:nvPr>
            <p:ph type="title"/>
          </p:nvPr>
        </p:nvSpPr>
        <p:spPr>
          <a:xfrm>
            <a:off x="391886" y="2509611"/>
            <a:ext cx="11049000" cy="1325563"/>
          </a:xfrm>
        </p:spPr>
        <p:txBody>
          <a:bodyPr/>
          <a:lstStyle/>
          <a:p>
            <a:r>
              <a:rPr lang="en-US" dirty="0"/>
              <a:t>So what is happening out in the physics world …</a:t>
            </a:r>
          </a:p>
        </p:txBody>
      </p:sp>
    </p:spTree>
    <p:extLst>
      <p:ext uri="{BB962C8B-B14F-4D97-AF65-F5344CB8AC3E}">
        <p14:creationId xmlns:p14="http://schemas.microsoft.com/office/powerpoint/2010/main" val="1463632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6B7FE5-A287-CC8A-182E-5D999DB75E3E}"/>
              </a:ext>
            </a:extLst>
          </p:cNvPr>
          <p:cNvSpPr>
            <a:spLocks noGrp="1"/>
          </p:cNvSpPr>
          <p:nvPr>
            <p:ph idx="1"/>
          </p:nvPr>
        </p:nvSpPr>
        <p:spPr>
          <a:xfrm>
            <a:off x="142955" y="162504"/>
            <a:ext cx="11677197" cy="2596840"/>
          </a:xfrm>
        </p:spPr>
        <p:txBody>
          <a:bodyPr>
            <a:normAutofit/>
          </a:bodyPr>
          <a:lstStyle/>
          <a:p>
            <a:r>
              <a:rPr lang="en-US" sz="2400" b="1" dirty="0">
                <a:solidFill>
                  <a:srgbClr val="FF0000"/>
                </a:solidFill>
              </a:rPr>
              <a:t>Quantum</a:t>
            </a:r>
            <a:r>
              <a:rPr lang="en-US" sz="2400" dirty="0">
                <a:solidFill>
                  <a:srgbClr val="FF0000"/>
                </a:solidFill>
              </a:rPr>
              <a:t> computing </a:t>
            </a:r>
            <a:r>
              <a:rPr lang="en-US" sz="2400" dirty="0"/>
              <a:t>is a rapidly-emerging technology that harnesses the laws of quantum mechanics to solve problems too complex for classical computers.</a:t>
            </a:r>
          </a:p>
          <a:p>
            <a:r>
              <a:rPr lang="en-US" sz="2400" b="1" dirty="0">
                <a:solidFill>
                  <a:srgbClr val="FF0000"/>
                </a:solidFill>
              </a:rPr>
              <a:t>Quantum</a:t>
            </a:r>
            <a:r>
              <a:rPr lang="en-US" sz="2400" dirty="0"/>
              <a:t> </a:t>
            </a:r>
            <a:r>
              <a:rPr lang="en-US" sz="2400" dirty="0">
                <a:solidFill>
                  <a:srgbClr val="FF0000"/>
                </a:solidFill>
              </a:rPr>
              <a:t>entanglement</a:t>
            </a:r>
            <a:r>
              <a:rPr lang="en-US" sz="2400" dirty="0"/>
              <a:t> is a</a:t>
            </a:r>
            <a:r>
              <a:rPr lang="en-US" sz="2400" b="1" dirty="0"/>
              <a:t> </a:t>
            </a:r>
            <a:r>
              <a:rPr lang="en-US" sz="2400" dirty="0"/>
              <a:t>bizarre, counterintuitive phenomenon that explains how two subatomic particles can be intimately linked to each other even if separated by billions of light-years of space. Despite their vast separation, a change induced in one will affect the other.</a:t>
            </a:r>
          </a:p>
        </p:txBody>
      </p:sp>
      <p:sp>
        <p:nvSpPr>
          <p:cNvPr id="5" name="TextBox 4">
            <a:extLst>
              <a:ext uri="{FF2B5EF4-FFF2-40B4-BE49-F238E27FC236}">
                <a16:creationId xmlns:a16="http://schemas.microsoft.com/office/drawing/2014/main" id="{4DA70A92-9181-71B4-FA8E-632BC8D94C0B}"/>
              </a:ext>
            </a:extLst>
          </p:cNvPr>
          <p:cNvSpPr txBox="1"/>
          <p:nvPr/>
        </p:nvSpPr>
        <p:spPr>
          <a:xfrm>
            <a:off x="5321952" y="6488668"/>
            <a:ext cx="5181483" cy="369332"/>
          </a:xfrm>
          <a:prstGeom prst="rect">
            <a:avLst/>
          </a:prstGeom>
          <a:noFill/>
        </p:spPr>
        <p:txBody>
          <a:bodyPr wrap="none" rtlCol="0">
            <a:spAutoFit/>
          </a:bodyPr>
          <a:lstStyle/>
          <a:p>
            <a:r>
              <a:rPr lang="en-US" i="1" dirty="0"/>
              <a:t>Vol 454 | 14 August 2008 | doi:10.1038/nature07121</a:t>
            </a:r>
          </a:p>
        </p:txBody>
      </p:sp>
      <p:grpSp>
        <p:nvGrpSpPr>
          <p:cNvPr id="4" name="Group 3">
            <a:extLst>
              <a:ext uri="{FF2B5EF4-FFF2-40B4-BE49-F238E27FC236}">
                <a16:creationId xmlns:a16="http://schemas.microsoft.com/office/drawing/2014/main" id="{4C64A55C-D299-CA10-CA9A-F455898D6C1C}"/>
              </a:ext>
            </a:extLst>
          </p:cNvPr>
          <p:cNvGrpSpPr/>
          <p:nvPr/>
        </p:nvGrpSpPr>
        <p:grpSpPr>
          <a:xfrm>
            <a:off x="752848" y="1948455"/>
            <a:ext cx="11352108" cy="4453128"/>
            <a:chOff x="2091790" y="1945413"/>
            <a:chExt cx="11352108" cy="4456112"/>
          </a:xfrm>
        </p:grpSpPr>
        <p:pic>
          <p:nvPicPr>
            <p:cNvPr id="2" name="Content Placeholder 5">
              <a:extLst>
                <a:ext uri="{FF2B5EF4-FFF2-40B4-BE49-F238E27FC236}">
                  <a16:creationId xmlns:a16="http://schemas.microsoft.com/office/drawing/2014/main" id="{6CBB7F3D-6445-9AF8-7A6A-6BF6881D848D}"/>
                </a:ext>
              </a:extLst>
            </p:cNvPr>
            <p:cNvPicPr>
              <a:picLocks noChangeAspect="1"/>
            </p:cNvPicPr>
            <p:nvPr/>
          </p:nvPicPr>
          <p:blipFill>
            <a:blip r:embed="rId2"/>
            <a:stretch>
              <a:fillRect/>
            </a:stretch>
          </p:blipFill>
          <p:spPr>
            <a:xfrm>
              <a:off x="5059372" y="1945413"/>
              <a:ext cx="8384526" cy="4456112"/>
            </a:xfrm>
            <a:prstGeom prst="rect">
              <a:avLst/>
            </a:prstGeom>
          </p:spPr>
        </p:pic>
        <p:sp>
          <p:nvSpPr>
            <p:cNvPr id="6" name="TextBox 5">
              <a:extLst>
                <a:ext uri="{FF2B5EF4-FFF2-40B4-BE49-F238E27FC236}">
                  <a16:creationId xmlns:a16="http://schemas.microsoft.com/office/drawing/2014/main" id="{072ADF92-D741-2D1B-A5AE-519B055FDA55}"/>
                </a:ext>
              </a:extLst>
            </p:cNvPr>
            <p:cNvSpPr txBox="1"/>
            <p:nvPr/>
          </p:nvSpPr>
          <p:spPr>
            <a:xfrm>
              <a:off x="2091790" y="2928515"/>
              <a:ext cx="3285752" cy="646331"/>
            </a:xfrm>
            <a:prstGeom prst="rect">
              <a:avLst/>
            </a:prstGeom>
            <a:noFill/>
          </p:spPr>
          <p:txBody>
            <a:bodyPr wrap="square" rtlCol="0">
              <a:spAutoFit/>
            </a:bodyPr>
            <a:lstStyle/>
            <a:p>
              <a:r>
                <a:rPr lang="en-US" b="1" dirty="0"/>
                <a:t>Photons can exert weird </a:t>
              </a:r>
              <a:r>
                <a:rPr lang="en-US" b="1" dirty="0" err="1"/>
                <a:t>behaviour</a:t>
              </a:r>
              <a:r>
                <a:rPr lang="en-US" b="1" dirty="0"/>
                <a:t> - Entanglement </a:t>
              </a:r>
              <a:endParaRPr lang="en-US" dirty="0"/>
            </a:p>
          </p:txBody>
        </p:sp>
      </p:grpSp>
      <p:sp>
        <p:nvSpPr>
          <p:cNvPr id="9" name="Film">
            <a:extLst>
              <a:ext uri="{FF2B5EF4-FFF2-40B4-BE49-F238E27FC236}">
                <a16:creationId xmlns:a16="http://schemas.microsoft.com/office/drawing/2014/main" id="{B28F7A87-0B16-5305-6E66-B15EA404D53F}"/>
              </a:ext>
            </a:extLst>
          </p:cNvPr>
          <p:cNvSpPr>
            <a:spLocks noEditPoints="1" noChangeArrowheads="1"/>
          </p:cNvSpPr>
          <p:nvPr/>
        </p:nvSpPr>
        <p:spPr bwMode="auto">
          <a:xfrm>
            <a:off x="11875212" y="5543221"/>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1645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3" presetClass="exit" presetSubtype="10" fill="hold" nodeType="with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6B7FE5-A287-CC8A-182E-5D999DB75E3E}"/>
              </a:ext>
            </a:extLst>
          </p:cNvPr>
          <p:cNvSpPr>
            <a:spLocks noGrp="1"/>
          </p:cNvSpPr>
          <p:nvPr>
            <p:ph idx="1"/>
          </p:nvPr>
        </p:nvSpPr>
        <p:spPr>
          <a:xfrm>
            <a:off x="257401" y="1155813"/>
            <a:ext cx="11677197" cy="4833123"/>
          </a:xfrm>
        </p:spPr>
        <p:txBody>
          <a:bodyPr>
            <a:normAutofit lnSpcReduction="10000"/>
          </a:bodyPr>
          <a:lstStyle/>
          <a:p>
            <a:r>
              <a:rPr lang="en-US" dirty="0">
                <a:solidFill>
                  <a:srgbClr val="FF0000"/>
                </a:solidFill>
              </a:rPr>
              <a:t>What is a </a:t>
            </a:r>
            <a:r>
              <a:rPr lang="en-US" b="1" dirty="0">
                <a:solidFill>
                  <a:srgbClr val="FF0000"/>
                </a:solidFill>
              </a:rPr>
              <a:t>quantum</a:t>
            </a:r>
            <a:r>
              <a:rPr lang="en-US" dirty="0">
                <a:solidFill>
                  <a:srgbClr val="FF0000"/>
                </a:solidFill>
              </a:rPr>
              <a:t>? A quantum (plural: quanta) is </a:t>
            </a:r>
            <a:r>
              <a:rPr lang="en-US" b="1" dirty="0"/>
              <a:t>the smallest discrete unit of a phenomenon</a:t>
            </a:r>
            <a:r>
              <a:rPr lang="en-US" dirty="0"/>
              <a:t>. </a:t>
            </a:r>
            <a:r>
              <a:rPr lang="en-US" u="sng" dirty="0"/>
              <a:t>For example:</a:t>
            </a:r>
          </a:p>
          <a:p>
            <a:r>
              <a:rPr lang="en-US" u="sng" dirty="0"/>
              <a:t>a </a:t>
            </a:r>
            <a:r>
              <a:rPr lang="en-US" b="1" u="sng" dirty="0">
                <a:solidFill>
                  <a:srgbClr val="FF0000"/>
                </a:solidFill>
              </a:rPr>
              <a:t>quantum</a:t>
            </a:r>
            <a:r>
              <a:rPr lang="en-US" u="sng" dirty="0">
                <a:solidFill>
                  <a:srgbClr val="FF0000"/>
                </a:solidFill>
              </a:rPr>
              <a:t> </a:t>
            </a:r>
            <a:r>
              <a:rPr lang="en-US" u="sng" dirty="0"/>
              <a:t>of light is a </a:t>
            </a:r>
            <a:r>
              <a:rPr lang="en-US" b="1" u="sng" dirty="0">
                <a:solidFill>
                  <a:srgbClr val="FF0000"/>
                </a:solidFill>
              </a:rPr>
              <a:t>photon</a:t>
            </a:r>
          </a:p>
          <a:p>
            <a:r>
              <a:rPr lang="en-US" dirty="0"/>
              <a:t>a </a:t>
            </a:r>
            <a:r>
              <a:rPr lang="en-US" b="1" dirty="0">
                <a:solidFill>
                  <a:srgbClr val="FF0000"/>
                </a:solidFill>
              </a:rPr>
              <a:t>quantum</a:t>
            </a:r>
            <a:r>
              <a:rPr lang="en-US" dirty="0">
                <a:solidFill>
                  <a:srgbClr val="FF0000"/>
                </a:solidFill>
              </a:rPr>
              <a:t> </a:t>
            </a:r>
            <a:r>
              <a:rPr lang="en-US" dirty="0"/>
              <a:t>of electricity is an </a:t>
            </a:r>
            <a:r>
              <a:rPr lang="en-US" b="1" dirty="0">
                <a:solidFill>
                  <a:srgbClr val="FF0000"/>
                </a:solidFill>
              </a:rPr>
              <a:t>electron</a:t>
            </a:r>
            <a:r>
              <a:rPr lang="en-US" dirty="0">
                <a:solidFill>
                  <a:srgbClr val="FF0000"/>
                </a:solidFill>
              </a:rPr>
              <a:t>. </a:t>
            </a:r>
          </a:p>
          <a:p>
            <a:endParaRPr lang="en-US" dirty="0">
              <a:solidFill>
                <a:srgbClr val="FF0000"/>
              </a:solidFill>
            </a:endParaRPr>
          </a:p>
          <a:p>
            <a:r>
              <a:rPr lang="en-US" b="1" dirty="0">
                <a:solidFill>
                  <a:srgbClr val="FF0000"/>
                </a:solidFill>
              </a:rPr>
              <a:t>Quantum</a:t>
            </a:r>
            <a:r>
              <a:rPr lang="en-US" dirty="0"/>
              <a:t> comes from Latin, meaning "an amount" or "how much?" </a:t>
            </a:r>
          </a:p>
          <a:p>
            <a:r>
              <a:rPr lang="en-US" b="1" dirty="0"/>
              <a:t>If something is quantifiable, then it can be measured.</a:t>
            </a:r>
          </a:p>
          <a:p>
            <a:endParaRPr lang="en-US" dirty="0"/>
          </a:p>
          <a:p>
            <a:r>
              <a:rPr lang="en-US" b="1" dirty="0"/>
              <a:t>The word </a:t>
            </a:r>
            <a:r>
              <a:rPr lang="en-US" b="1" dirty="0">
                <a:solidFill>
                  <a:srgbClr val="FF0000"/>
                </a:solidFill>
              </a:rPr>
              <a:t>quantum</a:t>
            </a:r>
            <a:r>
              <a:rPr lang="en-US" b="1" dirty="0"/>
              <a:t> refers to the smallest amount of something that you can have</a:t>
            </a:r>
            <a:r>
              <a:rPr lang="en-US" dirty="0"/>
              <a:t>. You can't break a</a:t>
            </a:r>
            <a:r>
              <a:rPr lang="en-US" b="1" dirty="0">
                <a:solidFill>
                  <a:srgbClr val="FF0000"/>
                </a:solidFill>
              </a:rPr>
              <a:t> quantum </a:t>
            </a:r>
            <a:r>
              <a:rPr lang="en-US" dirty="0"/>
              <a:t>of something into smaller parts. </a:t>
            </a:r>
          </a:p>
        </p:txBody>
      </p:sp>
      <p:sp>
        <p:nvSpPr>
          <p:cNvPr id="4" name="TextBox 3">
            <a:extLst>
              <a:ext uri="{FF2B5EF4-FFF2-40B4-BE49-F238E27FC236}">
                <a16:creationId xmlns:a16="http://schemas.microsoft.com/office/drawing/2014/main" id="{6A8B3361-201C-663A-D9F6-45226F408DD5}"/>
              </a:ext>
            </a:extLst>
          </p:cNvPr>
          <p:cNvSpPr txBox="1"/>
          <p:nvPr/>
        </p:nvSpPr>
        <p:spPr>
          <a:xfrm>
            <a:off x="10728904" y="6488668"/>
            <a:ext cx="1311065" cy="369332"/>
          </a:xfrm>
          <a:prstGeom prst="rect">
            <a:avLst/>
          </a:prstGeom>
          <a:noFill/>
        </p:spPr>
        <p:txBody>
          <a:bodyPr wrap="none" rtlCol="0">
            <a:spAutoFit/>
          </a:bodyPr>
          <a:lstStyle/>
          <a:p>
            <a:r>
              <a:rPr lang="en-US" dirty="0">
                <a:solidFill>
                  <a:srgbClr val="0070C0"/>
                </a:solidFill>
              </a:rPr>
              <a:t>Thanks Wiki</a:t>
            </a:r>
          </a:p>
        </p:txBody>
      </p:sp>
      <p:sp>
        <p:nvSpPr>
          <p:cNvPr id="6" name="TextBox 5">
            <a:extLst>
              <a:ext uri="{FF2B5EF4-FFF2-40B4-BE49-F238E27FC236}">
                <a16:creationId xmlns:a16="http://schemas.microsoft.com/office/drawing/2014/main" id="{F79904B6-EA33-1A6C-B0CD-38101A10E3AD}"/>
              </a:ext>
            </a:extLst>
          </p:cNvPr>
          <p:cNvSpPr txBox="1"/>
          <p:nvPr/>
        </p:nvSpPr>
        <p:spPr>
          <a:xfrm>
            <a:off x="372139" y="202018"/>
            <a:ext cx="2643737" cy="707886"/>
          </a:xfrm>
          <a:prstGeom prst="rect">
            <a:avLst/>
          </a:prstGeom>
          <a:noFill/>
        </p:spPr>
        <p:txBody>
          <a:bodyPr wrap="none" rtlCol="0">
            <a:spAutoFit/>
          </a:bodyPr>
          <a:lstStyle/>
          <a:p>
            <a:r>
              <a:rPr lang="en-US" sz="4000" dirty="0"/>
              <a:t>Quantum….</a:t>
            </a:r>
          </a:p>
        </p:txBody>
      </p:sp>
    </p:spTree>
    <p:extLst>
      <p:ext uri="{BB962C8B-B14F-4D97-AF65-F5344CB8AC3E}">
        <p14:creationId xmlns:p14="http://schemas.microsoft.com/office/powerpoint/2010/main" val="232574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1C16-5222-5106-2099-A7D9DB0E12DF}"/>
              </a:ext>
            </a:extLst>
          </p:cNvPr>
          <p:cNvSpPr>
            <a:spLocks noGrp="1"/>
          </p:cNvSpPr>
          <p:nvPr>
            <p:ph type="title"/>
          </p:nvPr>
        </p:nvSpPr>
        <p:spPr>
          <a:xfrm>
            <a:off x="636181" y="152729"/>
            <a:ext cx="10515600" cy="822632"/>
          </a:xfrm>
        </p:spPr>
        <p:txBody>
          <a:bodyPr/>
          <a:lstStyle/>
          <a:p>
            <a:r>
              <a:rPr lang="en-US" dirty="0"/>
              <a:t>A term we often toss around…</a:t>
            </a:r>
          </a:p>
        </p:txBody>
      </p:sp>
      <p:sp>
        <p:nvSpPr>
          <p:cNvPr id="3" name="Content Placeholder 2">
            <a:extLst>
              <a:ext uri="{FF2B5EF4-FFF2-40B4-BE49-F238E27FC236}">
                <a16:creationId xmlns:a16="http://schemas.microsoft.com/office/drawing/2014/main" id="{D4710544-AAAC-2480-062E-01D704D3F1E7}"/>
              </a:ext>
            </a:extLst>
          </p:cNvPr>
          <p:cNvSpPr>
            <a:spLocks noGrp="1"/>
          </p:cNvSpPr>
          <p:nvPr>
            <p:ph idx="1"/>
          </p:nvPr>
        </p:nvSpPr>
        <p:spPr>
          <a:xfrm>
            <a:off x="636180" y="1427018"/>
            <a:ext cx="11403419" cy="4613564"/>
          </a:xfrm>
        </p:spPr>
        <p:txBody>
          <a:bodyPr>
            <a:normAutofit/>
          </a:bodyPr>
          <a:lstStyle/>
          <a:p>
            <a:pPr marL="0" indent="0">
              <a:buNone/>
            </a:pPr>
            <a:r>
              <a:rPr lang="en-US" sz="8000" b="1" i="1" dirty="0">
                <a:solidFill>
                  <a:srgbClr val="FF0000"/>
                </a:solidFill>
                <a:latin typeface="Arial" panose="020B0604020202020204" pitchFamily="34" charset="0"/>
                <a:cs typeface="Arial" panose="020B0604020202020204" pitchFamily="34" charset="0"/>
              </a:rPr>
              <a:t>Photon</a:t>
            </a:r>
            <a:r>
              <a:rPr lang="en-US" dirty="0">
                <a:latin typeface="Arial" panose="020B0604020202020204" pitchFamily="34" charset="0"/>
                <a:cs typeface="Arial" panose="020B0604020202020204" pitchFamily="34" charset="0"/>
              </a:rPr>
              <a:t> (from Greek </a:t>
            </a:r>
            <a:r>
              <a:rPr lang="en-US" i="1" dirty="0" err="1">
                <a:latin typeface="Arial" panose="020B0604020202020204" pitchFamily="34" charset="0"/>
                <a:cs typeface="Arial" panose="020B0604020202020204" pitchFamily="34" charset="0"/>
              </a:rPr>
              <a:t>phōs</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phōtos</a:t>
            </a:r>
            <a:r>
              <a:rPr lang="en-US" dirty="0">
                <a:latin typeface="Arial" panose="020B0604020202020204" pitchFamily="34" charset="0"/>
                <a:cs typeface="Arial" panose="020B0604020202020204" pitchFamily="34" charset="0"/>
              </a:rPr>
              <a:t>, “light”)</a:t>
            </a:r>
          </a:p>
          <a:p>
            <a:r>
              <a:rPr lang="en-US" dirty="0">
                <a:latin typeface="Arial" panose="020B0604020202020204" pitchFamily="34" charset="0"/>
                <a:cs typeface="Arial" panose="020B0604020202020204" pitchFamily="34" charset="0"/>
              </a:rPr>
              <a:t>All photons travel at the </a:t>
            </a:r>
            <a:r>
              <a:rPr lang="en-US" dirty="0">
                <a:latin typeface="Arial" panose="020B0604020202020204" pitchFamily="34" charset="0"/>
                <a:cs typeface="Arial" panose="020B0604020202020204" pitchFamily="34" charset="0"/>
                <a:hlinkClick r:id="rId2"/>
              </a:rPr>
              <a:t>speed of light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Considered among the </a:t>
            </a:r>
            <a:r>
              <a:rPr lang="en-US" dirty="0">
                <a:latin typeface="Arial" panose="020B0604020202020204" pitchFamily="34" charset="0"/>
                <a:cs typeface="Arial" panose="020B0604020202020204" pitchFamily="34" charset="0"/>
                <a:hlinkClick r:id="rId3"/>
              </a:rPr>
              <a:t>subatomic particles</a:t>
            </a:r>
            <a:r>
              <a:rPr lang="en-US" dirty="0">
                <a:latin typeface="Arial" panose="020B0604020202020204" pitchFamily="34" charset="0"/>
                <a:cs typeface="Arial" panose="020B0604020202020204" pitchFamily="34" charset="0"/>
              </a:rPr>
              <a:t>, photons are </a:t>
            </a:r>
            <a:r>
              <a:rPr lang="en-US" dirty="0">
                <a:latin typeface="Arial" panose="020B0604020202020204" pitchFamily="34" charset="0"/>
                <a:cs typeface="Arial" panose="020B0604020202020204" pitchFamily="34" charset="0"/>
                <a:hlinkClick r:id="rId4"/>
              </a:rPr>
              <a:t>bosons</a:t>
            </a:r>
            <a:r>
              <a:rPr lang="en-US" dirty="0">
                <a:latin typeface="Arial" panose="020B0604020202020204" pitchFamily="34" charset="0"/>
                <a:cs typeface="Arial" panose="020B0604020202020204" pitchFamily="34" charset="0"/>
              </a:rPr>
              <a:t>, having no </a:t>
            </a:r>
            <a:r>
              <a:rPr lang="en-US" dirty="0">
                <a:latin typeface="Arial" panose="020B0604020202020204" pitchFamily="34" charset="0"/>
                <a:cs typeface="Arial" panose="020B0604020202020204" pitchFamily="34" charset="0"/>
                <a:hlinkClick r:id="rId5"/>
              </a:rPr>
              <a:t>electric charge</a:t>
            </a:r>
            <a:r>
              <a:rPr lang="en-US" dirty="0">
                <a:latin typeface="Arial" panose="020B0604020202020204" pitchFamily="34" charset="0"/>
                <a:cs typeface="Arial" panose="020B0604020202020204" pitchFamily="34" charset="0"/>
              </a:rPr>
              <a:t> or rest mass and one unit of spin</a:t>
            </a:r>
          </a:p>
          <a:p>
            <a:r>
              <a:rPr lang="en-US" dirty="0">
                <a:latin typeface="Arial" panose="020B0604020202020204" pitchFamily="34" charset="0"/>
                <a:cs typeface="Arial" panose="020B0604020202020204" pitchFamily="34" charset="0"/>
              </a:rPr>
              <a:t>Photons are </a:t>
            </a:r>
            <a:r>
              <a:rPr lang="en-US" dirty="0">
                <a:latin typeface="Arial" panose="020B0604020202020204" pitchFamily="34" charset="0"/>
                <a:cs typeface="Arial" panose="020B0604020202020204" pitchFamily="34" charset="0"/>
                <a:hlinkClick r:id="rId6"/>
              </a:rPr>
              <a:t>field</a:t>
            </a:r>
            <a:r>
              <a:rPr lang="en-US" dirty="0">
                <a:latin typeface="Arial" panose="020B0604020202020204" pitchFamily="34" charset="0"/>
                <a:cs typeface="Arial" panose="020B0604020202020204" pitchFamily="34" charset="0"/>
              </a:rPr>
              <a:t> particles that are thought to be the carriers of the </a:t>
            </a:r>
            <a:r>
              <a:rPr lang="en-US" dirty="0">
                <a:latin typeface="Arial" panose="020B0604020202020204" pitchFamily="34" charset="0"/>
                <a:cs typeface="Arial" panose="020B0604020202020204" pitchFamily="34" charset="0"/>
                <a:hlinkClick r:id="rId7"/>
              </a:rPr>
              <a:t>electromagnetic field</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The energy of a photon depends on radiation frequency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484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2037</TotalTime>
  <Words>4685</Words>
  <Application>Microsoft Macintosh PowerPoint</Application>
  <PresentationFormat>Widescreen</PresentationFormat>
  <Paragraphs>587</Paragraphs>
  <Slides>54</Slides>
  <Notes>10</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 Unicode MS</vt:lpstr>
      <vt:lpstr>Aptos</vt:lpstr>
      <vt:lpstr>Aptos Display</vt:lpstr>
      <vt:lpstr>Arial</vt:lpstr>
      <vt:lpstr>Bahnschrift SemiLight</vt:lpstr>
      <vt:lpstr>Calibri</vt:lpstr>
      <vt:lpstr>Helvetica</vt:lpstr>
      <vt:lpstr>Times New Roman</vt:lpstr>
      <vt:lpstr>Office Theme</vt:lpstr>
      <vt:lpstr>Cytometry 3.0: Are you ready for a new generation of Instruments?</vt:lpstr>
      <vt:lpstr>Disclosures &amp; Conflict of Interest</vt:lpstr>
      <vt:lpstr>Flow Cytometry – for nearly 60 years </vt:lpstr>
      <vt:lpstr>So how did we get here?</vt:lpstr>
      <vt:lpstr>What has Not Changed?</vt:lpstr>
      <vt:lpstr>So what is happening out in the physics world …</vt:lpstr>
      <vt:lpstr>PowerPoint Presentation</vt:lpstr>
      <vt:lpstr>PowerPoint Presentation</vt:lpstr>
      <vt:lpstr>A term we often toss around…</vt:lpstr>
      <vt:lpstr>Quantum and Photon</vt:lpstr>
      <vt:lpstr>PowerPoint Presentation</vt:lpstr>
      <vt:lpstr>Quantum Computer Hardware is New Technology </vt:lpstr>
      <vt:lpstr>ARTICLES PUBLISHED RECENTLY ON THIS TOPIC</vt:lpstr>
      <vt:lpstr>Some facts about light…(photons)</vt:lpstr>
      <vt:lpstr>PowerPoint Presentation</vt:lpstr>
      <vt:lpstr>Picosecond…..</vt:lpstr>
      <vt:lpstr>So fundamental issue #1</vt:lpstr>
      <vt:lpstr>So fundamental issue #2</vt:lpstr>
      <vt:lpstr>I asked ChatGPT…</vt:lpstr>
      <vt:lpstr>Follow the photons</vt:lpstr>
      <vt:lpstr>Flow cytometers—old versus new</vt:lpstr>
      <vt:lpstr>PowerPoint Presentation</vt:lpstr>
      <vt:lpstr>Looking at Optics Systems</vt:lpstr>
      <vt:lpstr>Look at how Lasers are used and arranged….</vt:lpstr>
      <vt:lpstr>Let’s Compare Electronics demands </vt:lpstr>
      <vt:lpstr>APDs, PMTs….</vt:lpstr>
      <vt:lpstr>Look at the Sensors…</vt:lpstr>
      <vt:lpstr>Electronics – has to be WAY faster than today’s</vt:lpstr>
      <vt:lpstr>PowerPoint Presentation</vt:lpstr>
      <vt:lpstr>So given that most current spectral instruments are simply versions of our original 2004 design….</vt:lpstr>
      <vt:lpstr>Requires a new way of detection &amp; measurement  &amp; Thinking</vt:lpstr>
      <vt:lpstr>Requires  high dynamic range dispersion technology</vt:lpstr>
      <vt:lpstr>New approach to excitation technology</vt:lpstr>
      <vt:lpstr>New approach to Optics technology</vt:lpstr>
      <vt:lpstr>New approach to Detection technology</vt:lpstr>
      <vt:lpstr>New output/analytical Requirements</vt:lpstr>
      <vt:lpstr>What could you gain from Cytometry 3.0?</vt:lpstr>
      <vt:lpstr>Is quantification today satisfactory?…</vt:lpstr>
      <vt:lpstr>PowerPoint Presentation</vt:lpstr>
      <vt:lpstr>So, are we satisfied with quantification in flow?</vt:lpstr>
      <vt:lpstr>PowerPoint Presentation</vt:lpstr>
      <vt:lpstr>PowerPoint Presentation</vt:lpstr>
      <vt:lpstr> Single Photon is a messenger of single molecule transitions</vt:lpstr>
      <vt:lpstr> Single Photon is messenger of single molecule transition</vt:lpstr>
      <vt:lpstr>“Photon” is an energy packet of light -  “Quanta” from Planck &amp; Einstein</vt:lpstr>
      <vt:lpstr>Cytometry 3.0  should be  based on Energy Conservation Principle </vt:lpstr>
      <vt:lpstr>What would an instrument look like for Cytometry 3.0?</vt:lpstr>
      <vt:lpstr>Acknowledgements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Cytometry 3.0: Are you ready for a new generation of Instruments?</dc:title>
  <dc:creator>Robinson, Joseph Paul</dc:creator>
  <cp:lastModifiedBy>Robinson, Joseph Paul</cp:lastModifiedBy>
  <cp:revision>166</cp:revision>
  <dcterms:created xsi:type="dcterms:W3CDTF">2024-02-19T17:53:17Z</dcterms:created>
  <dcterms:modified xsi:type="dcterms:W3CDTF">2024-04-14T11:54:51Z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2024-02-19T17:56:05Z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54adb992-b19a-4fe3-a24f-731d4231ccd6</vt:lpwstr>
  </property>
  <property fmtid="{D5CDD505-2E9C-101B-9397-08002B2CF9AE}" pid="8" name="MSIP_Label_4044bd30-2ed7-4c9d-9d12-46200872a97b_ContentBits">
    <vt:lpwstr>0</vt:lpwstr>
  </property>
</Properties>
</file>