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6" r:id="rId3"/>
    <p:sldId id="7879" r:id="rId4"/>
    <p:sldId id="7905" r:id="rId5"/>
    <p:sldId id="7870" r:id="rId6"/>
    <p:sldId id="7895" r:id="rId7"/>
    <p:sldId id="319" r:id="rId8"/>
    <p:sldId id="7896" r:id="rId9"/>
    <p:sldId id="7897" r:id="rId10"/>
    <p:sldId id="7866" r:id="rId11"/>
    <p:sldId id="312" r:id="rId12"/>
    <p:sldId id="282" r:id="rId13"/>
    <p:sldId id="7900" r:id="rId14"/>
    <p:sldId id="7874" r:id="rId15"/>
    <p:sldId id="7891" r:id="rId16"/>
    <p:sldId id="7902" r:id="rId17"/>
    <p:sldId id="7898" r:id="rId18"/>
    <p:sldId id="318" r:id="rId19"/>
    <p:sldId id="7872" r:id="rId20"/>
    <p:sldId id="7882" r:id="rId21"/>
    <p:sldId id="7884" r:id="rId22"/>
    <p:sldId id="7885" r:id="rId23"/>
    <p:sldId id="7894" r:id="rId24"/>
    <p:sldId id="7881" r:id="rId25"/>
    <p:sldId id="7822" r:id="rId26"/>
    <p:sldId id="293" r:id="rId27"/>
    <p:sldId id="7899" r:id="rId28"/>
    <p:sldId id="7906" r:id="rId29"/>
    <p:sldId id="7903" r:id="rId30"/>
    <p:sldId id="7904" r:id="rId31"/>
    <p:sldId id="504" r:id="rId32"/>
    <p:sldId id="7901" r:id="rId33"/>
    <p:sldId id="78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F0D9"/>
    <a:srgbClr val="FF0000"/>
    <a:srgbClr val="41A7FC"/>
    <a:srgbClr val="FFE048"/>
    <a:srgbClr val="02A7FC"/>
    <a:srgbClr val="05B0FC"/>
    <a:srgbClr val="49CAEE"/>
    <a:srgbClr val="81DAEA"/>
    <a:srgbClr val="8CDFED"/>
    <a:srgbClr val="6DD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11" autoAdjust="0"/>
    <p:restoredTop sz="86080" autoAdjust="0"/>
  </p:normalViewPr>
  <p:slideViewPr>
    <p:cSldViewPr snapToGrid="0">
      <p:cViewPr>
        <p:scale>
          <a:sx n="164" d="100"/>
          <a:sy n="164" d="100"/>
        </p:scale>
        <p:origin x="32" y="144"/>
      </p:cViewPr>
      <p:guideLst>
        <p:guide orient="horz" pos="2160"/>
        <p:guide pos="3840"/>
      </p:guideLst>
    </p:cSldViewPr>
  </p:slideViewPr>
  <p:outlineViewPr>
    <p:cViewPr>
      <p:scale>
        <a:sx n="35" d="100"/>
        <a:sy n="35"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4" d="100"/>
          <a:sy n="64" d="100"/>
        </p:scale>
        <p:origin x="268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j1/gl9blv_j3nb9dbpzylqjwcvh0000gp/T/Miftek_Cash_0302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Sheet1!$B$9</c:f>
              <c:strCache>
                <c:ptCount val="1"/>
                <c:pt idx="0">
                  <c:v>Cash Expense</c:v>
                </c:pt>
              </c:strCache>
            </c:strRef>
          </c:tx>
          <c:spPr>
            <a:solidFill>
              <a:schemeClr val="accent1"/>
            </a:solidFill>
            <a:ln>
              <a:noFill/>
            </a:ln>
            <a:effectLst/>
          </c:spPr>
          <c:invertIfNegative val="0"/>
          <c:cat>
            <c:strRef>
              <c:f>Sheet1!$C$3:$N$3</c:f>
              <c:strCache>
                <c:ptCount val="12"/>
                <c:pt idx="0">
                  <c:v>Q3 '22</c:v>
                </c:pt>
                <c:pt idx="1">
                  <c:v>Q4 '22</c:v>
                </c:pt>
                <c:pt idx="2">
                  <c:v>Q1 '23</c:v>
                </c:pt>
                <c:pt idx="3">
                  <c:v>Q2 '23</c:v>
                </c:pt>
                <c:pt idx="4">
                  <c:v>Q3 '23</c:v>
                </c:pt>
                <c:pt idx="5">
                  <c:v>Q4 '23</c:v>
                </c:pt>
                <c:pt idx="6">
                  <c:v>Q1 '24</c:v>
                </c:pt>
                <c:pt idx="7">
                  <c:v>Q2 '24</c:v>
                </c:pt>
                <c:pt idx="8">
                  <c:v>Q3 '24</c:v>
                </c:pt>
                <c:pt idx="9">
                  <c:v>Q4 '24</c:v>
                </c:pt>
                <c:pt idx="10">
                  <c:v>Q1 '25</c:v>
                </c:pt>
                <c:pt idx="11">
                  <c:v>Q2 '25</c:v>
                </c:pt>
              </c:strCache>
            </c:strRef>
          </c:cat>
          <c:val>
            <c:numRef>
              <c:f>Sheet1!$C$9:$P$9</c:f>
              <c:numCache>
                <c:formatCode>"$"#,##0_);[Red]\("$"#,##0\)</c:formatCode>
                <c:ptCount val="14"/>
                <c:pt idx="0">
                  <c:v>-650000</c:v>
                </c:pt>
                <c:pt idx="1">
                  <c:v>-700000</c:v>
                </c:pt>
                <c:pt idx="2">
                  <c:v>-700000</c:v>
                </c:pt>
                <c:pt idx="3">
                  <c:v>-750000</c:v>
                </c:pt>
                <c:pt idx="4">
                  <c:v>-750000</c:v>
                </c:pt>
                <c:pt idx="5">
                  <c:v>-750000</c:v>
                </c:pt>
                <c:pt idx="6">
                  <c:v>-850000</c:v>
                </c:pt>
                <c:pt idx="7">
                  <c:v>-600000</c:v>
                </c:pt>
                <c:pt idx="8">
                  <c:v>-2062500</c:v>
                </c:pt>
                <c:pt idx="9">
                  <c:v>-2250000</c:v>
                </c:pt>
                <c:pt idx="10">
                  <c:v>-2500000</c:v>
                </c:pt>
                <c:pt idx="11">
                  <c:v>-2812500</c:v>
                </c:pt>
                <c:pt idx="12">
                  <c:v>-3187500</c:v>
                </c:pt>
                <c:pt idx="13">
                  <c:v>-3625000</c:v>
                </c:pt>
              </c:numCache>
            </c:numRef>
          </c:val>
          <c:extLst>
            <c:ext xmlns:c16="http://schemas.microsoft.com/office/drawing/2014/chart" uri="{C3380CC4-5D6E-409C-BE32-E72D297353CC}">
              <c16:uniqueId val="{00000000-A1A3-E94C-9F31-2BD6FF2A26C2}"/>
            </c:ext>
          </c:extLst>
        </c:ser>
        <c:ser>
          <c:idx val="1"/>
          <c:order val="1"/>
          <c:tx>
            <c:strRef>
              <c:f>Sheet1!$B$12</c:f>
              <c:strCache>
                <c:ptCount val="1"/>
                <c:pt idx="0">
                  <c:v>Revenue</c:v>
                </c:pt>
              </c:strCache>
            </c:strRef>
          </c:tx>
          <c:spPr>
            <a:solidFill>
              <a:schemeClr val="accent2"/>
            </a:solidFill>
            <a:ln>
              <a:noFill/>
            </a:ln>
            <a:effectLst/>
          </c:spPr>
          <c:invertIfNegative val="0"/>
          <c:cat>
            <c:strRef>
              <c:f>Sheet1!$C$3:$N$3</c:f>
              <c:strCache>
                <c:ptCount val="12"/>
                <c:pt idx="0">
                  <c:v>Q3 '22</c:v>
                </c:pt>
                <c:pt idx="1">
                  <c:v>Q4 '22</c:v>
                </c:pt>
                <c:pt idx="2">
                  <c:v>Q1 '23</c:v>
                </c:pt>
                <c:pt idx="3">
                  <c:v>Q2 '23</c:v>
                </c:pt>
                <c:pt idx="4">
                  <c:v>Q3 '23</c:v>
                </c:pt>
                <c:pt idx="5">
                  <c:v>Q4 '23</c:v>
                </c:pt>
                <c:pt idx="6">
                  <c:v>Q1 '24</c:v>
                </c:pt>
                <c:pt idx="7">
                  <c:v>Q2 '24</c:v>
                </c:pt>
                <c:pt idx="8">
                  <c:v>Q3 '24</c:v>
                </c:pt>
                <c:pt idx="9">
                  <c:v>Q4 '24</c:v>
                </c:pt>
                <c:pt idx="10">
                  <c:v>Q1 '25</c:v>
                </c:pt>
                <c:pt idx="11">
                  <c:v>Q2 '25</c:v>
                </c:pt>
              </c:strCache>
            </c:strRef>
          </c:cat>
          <c:val>
            <c:numRef>
              <c:f>Sheet1!$C$12:$P$12</c:f>
              <c:numCache>
                <c:formatCode>General</c:formatCode>
                <c:ptCount val="14"/>
                <c:pt idx="8" formatCode="&quot;$&quot;#,##0_);[Red]\(&quot;$&quot;#,##0\)">
                  <c:v>1250000</c:v>
                </c:pt>
                <c:pt idx="9" formatCode="&quot;$&quot;#,##0_);[Red]\(&quot;$&quot;#,##0\)">
                  <c:v>2000000</c:v>
                </c:pt>
                <c:pt idx="10" formatCode="&quot;$&quot;#,##0_);[Red]\(&quot;$&quot;#,##0\)">
                  <c:v>3000000</c:v>
                </c:pt>
                <c:pt idx="11" formatCode="&quot;$&quot;#,##0_);[Red]\(&quot;$&quot;#,##0\)">
                  <c:v>4250000</c:v>
                </c:pt>
                <c:pt idx="12" formatCode="&quot;$&quot;#,##0_);[Red]\(&quot;$&quot;#,##0\)">
                  <c:v>5750000</c:v>
                </c:pt>
                <c:pt idx="13" formatCode="&quot;$&quot;#,##0_);[Red]\(&quot;$&quot;#,##0\)">
                  <c:v>7500000</c:v>
                </c:pt>
              </c:numCache>
            </c:numRef>
          </c:val>
          <c:extLst>
            <c:ext xmlns:c16="http://schemas.microsoft.com/office/drawing/2014/chart" uri="{C3380CC4-5D6E-409C-BE32-E72D297353CC}">
              <c16:uniqueId val="{00000001-A1A3-E94C-9F31-2BD6FF2A26C2}"/>
            </c:ext>
          </c:extLst>
        </c:ser>
        <c:ser>
          <c:idx val="2"/>
          <c:order val="2"/>
          <c:tx>
            <c:strRef>
              <c:f>Sheet1!$B$14</c:f>
              <c:strCache>
                <c:ptCount val="1"/>
                <c:pt idx="0">
                  <c:v>Cash Flow</c:v>
                </c:pt>
              </c:strCache>
            </c:strRef>
          </c:tx>
          <c:spPr>
            <a:solidFill>
              <a:schemeClr val="accent3"/>
            </a:solidFill>
            <a:ln>
              <a:noFill/>
            </a:ln>
            <a:effectLst/>
          </c:spPr>
          <c:invertIfNegative val="0"/>
          <c:cat>
            <c:strRef>
              <c:f>Sheet1!$C$3:$N$3</c:f>
              <c:strCache>
                <c:ptCount val="12"/>
                <c:pt idx="0">
                  <c:v>Q3 '22</c:v>
                </c:pt>
                <c:pt idx="1">
                  <c:v>Q4 '22</c:v>
                </c:pt>
                <c:pt idx="2">
                  <c:v>Q1 '23</c:v>
                </c:pt>
                <c:pt idx="3">
                  <c:v>Q2 '23</c:v>
                </c:pt>
                <c:pt idx="4">
                  <c:v>Q3 '23</c:v>
                </c:pt>
                <c:pt idx="5">
                  <c:v>Q4 '23</c:v>
                </c:pt>
                <c:pt idx="6">
                  <c:v>Q1 '24</c:v>
                </c:pt>
                <c:pt idx="7">
                  <c:v>Q2 '24</c:v>
                </c:pt>
                <c:pt idx="8">
                  <c:v>Q3 '24</c:v>
                </c:pt>
                <c:pt idx="9">
                  <c:v>Q4 '24</c:v>
                </c:pt>
                <c:pt idx="10">
                  <c:v>Q1 '25</c:v>
                </c:pt>
                <c:pt idx="11">
                  <c:v>Q2 '25</c:v>
                </c:pt>
              </c:strCache>
            </c:strRef>
          </c:cat>
          <c:val>
            <c:numRef>
              <c:f>Sheet1!$C$14:$P$14</c:f>
              <c:numCache>
                <c:formatCode>"$"#,##0_);[Red]\("$"#,##0\)</c:formatCode>
                <c:ptCount val="14"/>
                <c:pt idx="0">
                  <c:v>-650000</c:v>
                </c:pt>
                <c:pt idx="1">
                  <c:v>-700000</c:v>
                </c:pt>
                <c:pt idx="2">
                  <c:v>-700000</c:v>
                </c:pt>
                <c:pt idx="3">
                  <c:v>-750000</c:v>
                </c:pt>
                <c:pt idx="4">
                  <c:v>-750000</c:v>
                </c:pt>
                <c:pt idx="5">
                  <c:v>-750000</c:v>
                </c:pt>
                <c:pt idx="6">
                  <c:v>-850000</c:v>
                </c:pt>
                <c:pt idx="7">
                  <c:v>-600000</c:v>
                </c:pt>
                <c:pt idx="8">
                  <c:v>-812500</c:v>
                </c:pt>
                <c:pt idx="9">
                  <c:v>-250000</c:v>
                </c:pt>
                <c:pt idx="10">
                  <c:v>500000</c:v>
                </c:pt>
                <c:pt idx="11">
                  <c:v>1437500</c:v>
                </c:pt>
                <c:pt idx="12">
                  <c:v>2562500</c:v>
                </c:pt>
                <c:pt idx="13">
                  <c:v>3875000</c:v>
                </c:pt>
              </c:numCache>
            </c:numRef>
          </c:val>
          <c:extLst>
            <c:ext xmlns:c16="http://schemas.microsoft.com/office/drawing/2014/chart" uri="{C3380CC4-5D6E-409C-BE32-E72D297353CC}">
              <c16:uniqueId val="{00000002-A1A3-E94C-9F31-2BD6FF2A26C2}"/>
            </c:ext>
          </c:extLst>
        </c:ser>
        <c:dLbls>
          <c:showLegendKey val="0"/>
          <c:showVal val="0"/>
          <c:showCatName val="0"/>
          <c:showSerName val="0"/>
          <c:showPercent val="0"/>
          <c:showBubbleSize val="0"/>
        </c:dLbls>
        <c:gapWidth val="219"/>
        <c:overlap val="-27"/>
        <c:axId val="674223392"/>
        <c:axId val="674226304"/>
      </c:barChart>
      <c:lineChart>
        <c:grouping val="standard"/>
        <c:varyColors val="0"/>
        <c:ser>
          <c:idx val="3"/>
          <c:order val="3"/>
          <c:tx>
            <c:strRef>
              <c:f>Sheet1!$B$15</c:f>
              <c:strCache>
                <c:ptCount val="1"/>
                <c:pt idx="0">
                  <c:v>Cum. Cash</c:v>
                </c:pt>
              </c:strCache>
            </c:strRef>
          </c:tx>
          <c:spPr>
            <a:ln w="28575" cap="rnd">
              <a:solidFill>
                <a:schemeClr val="accent4"/>
              </a:solidFill>
              <a:round/>
            </a:ln>
            <a:effectLst/>
          </c:spPr>
          <c:marker>
            <c:symbol val="none"/>
          </c:marker>
          <c:cat>
            <c:strRef>
              <c:f>Sheet1!$C$3:$N$3</c:f>
              <c:strCache>
                <c:ptCount val="12"/>
                <c:pt idx="0">
                  <c:v>Q3 '22</c:v>
                </c:pt>
                <c:pt idx="1">
                  <c:v>Q4 '22</c:v>
                </c:pt>
                <c:pt idx="2">
                  <c:v>Q1 '23</c:v>
                </c:pt>
                <c:pt idx="3">
                  <c:v>Q2 '23</c:v>
                </c:pt>
                <c:pt idx="4">
                  <c:v>Q3 '23</c:v>
                </c:pt>
                <c:pt idx="5">
                  <c:v>Q4 '23</c:v>
                </c:pt>
                <c:pt idx="6">
                  <c:v>Q1 '24</c:v>
                </c:pt>
                <c:pt idx="7">
                  <c:v>Q2 '24</c:v>
                </c:pt>
                <c:pt idx="8">
                  <c:v>Q3 '24</c:v>
                </c:pt>
                <c:pt idx="9">
                  <c:v>Q4 '24</c:v>
                </c:pt>
                <c:pt idx="10">
                  <c:v>Q1 '25</c:v>
                </c:pt>
                <c:pt idx="11">
                  <c:v>Q2 '25</c:v>
                </c:pt>
              </c:strCache>
            </c:strRef>
          </c:cat>
          <c:val>
            <c:numRef>
              <c:f>Sheet1!$C$15:$P$15</c:f>
              <c:numCache>
                <c:formatCode>"$"#,##0_);[Red]\("$"#,##0\)</c:formatCode>
                <c:ptCount val="14"/>
                <c:pt idx="0">
                  <c:v>-650000</c:v>
                </c:pt>
                <c:pt idx="1">
                  <c:v>-1350000</c:v>
                </c:pt>
                <c:pt idx="2">
                  <c:v>-2050000</c:v>
                </c:pt>
                <c:pt idx="3">
                  <c:v>-2800000</c:v>
                </c:pt>
                <c:pt idx="4">
                  <c:v>-3550000</c:v>
                </c:pt>
                <c:pt idx="5">
                  <c:v>-4300000</c:v>
                </c:pt>
                <c:pt idx="6">
                  <c:v>-5150000</c:v>
                </c:pt>
                <c:pt idx="7">
                  <c:v>-5750000</c:v>
                </c:pt>
                <c:pt idx="8">
                  <c:v>-6562500</c:v>
                </c:pt>
                <c:pt idx="9">
                  <c:v>-6812500</c:v>
                </c:pt>
                <c:pt idx="10">
                  <c:v>-6312500</c:v>
                </c:pt>
                <c:pt idx="11">
                  <c:v>-4875000</c:v>
                </c:pt>
                <c:pt idx="12">
                  <c:v>-2312500</c:v>
                </c:pt>
                <c:pt idx="13">
                  <c:v>1562500</c:v>
                </c:pt>
              </c:numCache>
            </c:numRef>
          </c:val>
          <c:smooth val="0"/>
          <c:extLst>
            <c:ext xmlns:c16="http://schemas.microsoft.com/office/drawing/2014/chart" uri="{C3380CC4-5D6E-409C-BE32-E72D297353CC}">
              <c16:uniqueId val="{00000003-A1A3-E94C-9F31-2BD6FF2A26C2}"/>
            </c:ext>
          </c:extLst>
        </c:ser>
        <c:dLbls>
          <c:showLegendKey val="0"/>
          <c:showVal val="0"/>
          <c:showCatName val="0"/>
          <c:showSerName val="0"/>
          <c:showPercent val="0"/>
          <c:showBubbleSize val="0"/>
        </c:dLbls>
        <c:marker val="1"/>
        <c:smooth val="0"/>
        <c:axId val="674223392"/>
        <c:axId val="674226304"/>
      </c:lineChart>
      <c:catAx>
        <c:axId val="67422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226304"/>
        <c:crosses val="autoZero"/>
        <c:auto val="1"/>
        <c:lblAlgn val="ctr"/>
        <c:lblOffset val="100"/>
        <c:noMultiLvlLbl val="0"/>
      </c:catAx>
      <c:valAx>
        <c:axId val="6742263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223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C02D79-4CFB-40BE-8BA5-66C0DA0B9234}"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US"/>
        </a:p>
      </dgm:t>
    </dgm:pt>
    <dgm:pt modelId="{EB454F38-AF84-448D-9295-090F251BEE98}">
      <dgm:prSet phldrT="[Text]" custT="1"/>
      <dgm:spPr>
        <a:solidFill>
          <a:schemeClr val="accent6">
            <a:lumMod val="60000"/>
            <a:lumOff val="40000"/>
          </a:schemeClr>
        </a:solidFill>
      </dgm:spPr>
      <dgm:t>
        <a:bodyPr/>
        <a:lstStyle/>
        <a:p>
          <a:pPr rtl="0"/>
          <a:r>
            <a:rPr lang="en-US" sz="1400" noProof="0" dirty="0">
              <a:solidFill>
                <a:schemeClr val="tx1"/>
              </a:solidFill>
              <a:latin typeface="Helvetica" pitchFamily="2" charset="0"/>
            </a:rPr>
            <a:t>Clinical Diagnostics (req. regulatory approval)</a:t>
          </a:r>
        </a:p>
      </dgm:t>
    </dgm:pt>
    <dgm:pt modelId="{F7212522-4CF1-4B28-A50B-4DE6247D39E8}" type="parTrans" cxnId="{67C7FCFA-5F58-4E7C-B936-518C01FF2ADA}">
      <dgm:prSet/>
      <dgm:spPr/>
      <dgm:t>
        <a:bodyPr/>
        <a:lstStyle/>
        <a:p>
          <a:endParaRPr lang="en-US" sz="3600">
            <a:solidFill>
              <a:schemeClr val="tx1"/>
            </a:solidFill>
            <a:latin typeface="Helvetica" pitchFamily="2" charset="0"/>
          </a:endParaRPr>
        </a:p>
      </dgm:t>
    </dgm:pt>
    <dgm:pt modelId="{E0DEFDCB-CB70-4719-9B7B-7A7F8A4C331A}" type="sibTrans" cxnId="{67C7FCFA-5F58-4E7C-B936-518C01FF2ADA}">
      <dgm:prSet/>
      <dgm:spPr/>
      <dgm:t>
        <a:bodyPr/>
        <a:lstStyle/>
        <a:p>
          <a:endParaRPr lang="en-US" sz="3600">
            <a:solidFill>
              <a:schemeClr val="tx1"/>
            </a:solidFill>
            <a:latin typeface="Helvetica" pitchFamily="2" charset="0"/>
          </a:endParaRPr>
        </a:p>
      </dgm:t>
    </dgm:pt>
    <dgm:pt modelId="{BE4F85E0-4F73-4B07-8A2D-491764BBBAAE}">
      <dgm:prSet phldrT="[Text]" custT="1"/>
      <dgm:spPr>
        <a:solidFill>
          <a:schemeClr val="accent6">
            <a:lumMod val="40000"/>
            <a:lumOff val="60000"/>
          </a:schemeClr>
        </a:solidFill>
      </dgm:spPr>
      <dgm:t>
        <a:bodyPr/>
        <a:lstStyle/>
        <a:p>
          <a:pPr rtl="0"/>
          <a:r>
            <a:rPr lang="en-US" sz="1400" dirty="0">
              <a:solidFill>
                <a:schemeClr val="tx1"/>
              </a:solidFill>
              <a:latin typeface="Helvetica" pitchFamily="2" charset="0"/>
            </a:rPr>
            <a:t>Second-Tier Labs: Cell Biology, Protein Analysis </a:t>
          </a:r>
        </a:p>
      </dgm:t>
    </dgm:pt>
    <dgm:pt modelId="{221E6D7C-4E9D-4335-9CC2-F8F2DF4543E3}" type="parTrans" cxnId="{B5FA7BE2-459E-4762-A57C-560291BF9C22}">
      <dgm:prSet/>
      <dgm:spPr/>
      <dgm:t>
        <a:bodyPr/>
        <a:lstStyle/>
        <a:p>
          <a:endParaRPr lang="en-US" sz="3600">
            <a:solidFill>
              <a:schemeClr val="tx1"/>
            </a:solidFill>
            <a:latin typeface="Helvetica" pitchFamily="2" charset="0"/>
          </a:endParaRPr>
        </a:p>
      </dgm:t>
    </dgm:pt>
    <dgm:pt modelId="{4E4DD91B-57C3-4E5A-9B95-184CCEF6D463}" type="sibTrans" cxnId="{B5FA7BE2-459E-4762-A57C-560291BF9C22}">
      <dgm:prSet/>
      <dgm:spPr/>
      <dgm:t>
        <a:bodyPr/>
        <a:lstStyle/>
        <a:p>
          <a:endParaRPr lang="en-US" sz="3600">
            <a:solidFill>
              <a:schemeClr val="tx1"/>
            </a:solidFill>
            <a:latin typeface="Helvetica" pitchFamily="2" charset="0"/>
          </a:endParaRPr>
        </a:p>
      </dgm:t>
    </dgm:pt>
    <dgm:pt modelId="{3CEB2D89-7242-436C-A56F-CE72B41D9E08}">
      <dgm:prSet phldrT="[Text]" custT="1"/>
      <dgm:spPr>
        <a:solidFill>
          <a:srgbClr val="D8E4D1">
            <a:alpha val="65098"/>
          </a:srgbClr>
        </a:solidFill>
      </dgm:spPr>
      <dgm:t>
        <a:bodyPr/>
        <a:lstStyle/>
        <a:p>
          <a:r>
            <a:rPr lang="en-US" sz="1400" dirty="0">
              <a:solidFill>
                <a:schemeClr val="tx1"/>
              </a:solidFill>
              <a:latin typeface="Helvetica" pitchFamily="2" charset="0"/>
            </a:rPr>
            <a:t>Clinical Research: Pharma, Biotech, CROs, AMCs</a:t>
          </a:r>
        </a:p>
      </dgm:t>
    </dgm:pt>
    <dgm:pt modelId="{C2FE0A77-D83B-494D-8DB3-F509FB3D0466}" type="parTrans" cxnId="{C1EDD7E5-19D7-486E-8B0A-8DC10355FB57}">
      <dgm:prSet/>
      <dgm:spPr/>
      <dgm:t>
        <a:bodyPr/>
        <a:lstStyle/>
        <a:p>
          <a:endParaRPr lang="en-US" sz="3600">
            <a:solidFill>
              <a:schemeClr val="tx1"/>
            </a:solidFill>
            <a:latin typeface="Helvetica" pitchFamily="2" charset="0"/>
          </a:endParaRPr>
        </a:p>
      </dgm:t>
    </dgm:pt>
    <dgm:pt modelId="{3B983E28-DCBE-435E-A7BE-142600D17C89}" type="sibTrans" cxnId="{C1EDD7E5-19D7-486E-8B0A-8DC10355FB57}">
      <dgm:prSet/>
      <dgm:spPr/>
      <dgm:t>
        <a:bodyPr/>
        <a:lstStyle/>
        <a:p>
          <a:endParaRPr lang="en-US" sz="3600">
            <a:solidFill>
              <a:schemeClr val="tx1"/>
            </a:solidFill>
            <a:latin typeface="Helvetica" pitchFamily="2" charset="0"/>
          </a:endParaRPr>
        </a:p>
      </dgm:t>
    </dgm:pt>
    <dgm:pt modelId="{2C756CF9-84A5-40B0-86B4-F07B4F150A47}">
      <dgm:prSet phldrT="[Text]" custT="1"/>
      <dgm:spPr>
        <a:solidFill>
          <a:srgbClr val="EBF9E4">
            <a:alpha val="43000"/>
          </a:srgbClr>
        </a:solidFill>
      </dgm:spPr>
      <dgm:t>
        <a:bodyPr/>
        <a:lstStyle/>
        <a:p>
          <a:r>
            <a:rPr lang="en-US" sz="1400" dirty="0">
              <a:solidFill>
                <a:schemeClr val="tx1"/>
              </a:solidFill>
              <a:latin typeface="Helvetica" pitchFamily="2" charset="0"/>
            </a:rPr>
            <a:t>Bench Science: Academic Medical Centers, Core Labs, Drug Discovery</a:t>
          </a:r>
        </a:p>
      </dgm:t>
    </dgm:pt>
    <dgm:pt modelId="{70FB43BE-C17F-4D33-9426-7F56240951FF}" type="parTrans" cxnId="{EEBCCA38-FC69-457A-8A61-82F388E18CD3}">
      <dgm:prSet/>
      <dgm:spPr/>
      <dgm:t>
        <a:bodyPr/>
        <a:lstStyle/>
        <a:p>
          <a:endParaRPr lang="en-US" sz="3600">
            <a:solidFill>
              <a:schemeClr val="tx1"/>
            </a:solidFill>
            <a:latin typeface="Helvetica" pitchFamily="2" charset="0"/>
          </a:endParaRPr>
        </a:p>
      </dgm:t>
    </dgm:pt>
    <dgm:pt modelId="{EE18560C-2241-4C1D-84F8-170F5A6171C3}" type="sibTrans" cxnId="{EEBCCA38-FC69-457A-8A61-82F388E18CD3}">
      <dgm:prSet/>
      <dgm:spPr/>
      <dgm:t>
        <a:bodyPr/>
        <a:lstStyle/>
        <a:p>
          <a:endParaRPr lang="en-US" sz="3600">
            <a:solidFill>
              <a:schemeClr val="tx1"/>
            </a:solidFill>
            <a:latin typeface="Helvetica" pitchFamily="2" charset="0"/>
          </a:endParaRPr>
        </a:p>
      </dgm:t>
    </dgm:pt>
    <dgm:pt modelId="{FBE894F6-A965-4A52-B9B4-EFE0C7052CC5}">
      <dgm:prSet phldrT="[Text]" custT="1"/>
      <dgm:spPr>
        <a:solidFill>
          <a:srgbClr val="EEFCE6">
            <a:alpha val="80000"/>
          </a:srgbClr>
        </a:solidFill>
        <a:ln>
          <a:solidFill>
            <a:schemeClr val="lt1">
              <a:hueOff val="0"/>
              <a:satOff val="0"/>
              <a:lumOff val="0"/>
              <a:alpha val="67000"/>
            </a:schemeClr>
          </a:solidFill>
        </a:ln>
      </dgm:spPr>
      <dgm:t>
        <a:bodyPr/>
        <a:lstStyle/>
        <a:p>
          <a:r>
            <a:rPr lang="en-US" sz="1400" dirty="0">
              <a:solidFill>
                <a:schemeClr val="tx1"/>
              </a:solidFill>
              <a:latin typeface="Helvetica" pitchFamily="2" charset="0"/>
            </a:rPr>
            <a:t>Entry Market: Early Adopter Core Labs</a:t>
          </a:r>
        </a:p>
      </dgm:t>
    </dgm:pt>
    <dgm:pt modelId="{AD50EEFB-6BB8-4CB6-A9B2-8F7B15CB3F74}" type="parTrans" cxnId="{A2A7A075-A385-4C30-91A6-50F74C6C56D0}">
      <dgm:prSet/>
      <dgm:spPr/>
      <dgm:t>
        <a:bodyPr/>
        <a:lstStyle/>
        <a:p>
          <a:endParaRPr lang="en-US" sz="3600">
            <a:solidFill>
              <a:schemeClr val="tx1"/>
            </a:solidFill>
            <a:latin typeface="Helvetica" pitchFamily="2" charset="0"/>
          </a:endParaRPr>
        </a:p>
      </dgm:t>
    </dgm:pt>
    <dgm:pt modelId="{DB3D02B3-7E4F-4215-8C1D-D75DB01E7F9E}" type="sibTrans" cxnId="{A2A7A075-A385-4C30-91A6-50F74C6C56D0}">
      <dgm:prSet/>
      <dgm:spPr/>
      <dgm:t>
        <a:bodyPr/>
        <a:lstStyle/>
        <a:p>
          <a:endParaRPr lang="en-US" sz="3600">
            <a:solidFill>
              <a:schemeClr val="tx1"/>
            </a:solidFill>
            <a:latin typeface="Helvetica" pitchFamily="2" charset="0"/>
          </a:endParaRPr>
        </a:p>
      </dgm:t>
    </dgm:pt>
    <dgm:pt modelId="{75897169-F545-4F16-90C4-E8FAF05E8D7C}" type="pres">
      <dgm:prSet presAssocID="{DAC02D79-4CFB-40BE-8BA5-66C0DA0B9234}" presName="Name0" presStyleCnt="0">
        <dgm:presLayoutVars>
          <dgm:chMax val="7"/>
          <dgm:resizeHandles val="exact"/>
        </dgm:presLayoutVars>
      </dgm:prSet>
      <dgm:spPr/>
    </dgm:pt>
    <dgm:pt modelId="{9B6C5A94-5E36-4CC2-B004-2EA14EA85AEE}" type="pres">
      <dgm:prSet presAssocID="{DAC02D79-4CFB-40BE-8BA5-66C0DA0B9234}" presName="comp1" presStyleCnt="0"/>
      <dgm:spPr/>
    </dgm:pt>
    <dgm:pt modelId="{5DF0152C-B4B0-4244-9F32-0FCFDBD665DB}" type="pres">
      <dgm:prSet presAssocID="{DAC02D79-4CFB-40BE-8BA5-66C0DA0B9234}" presName="circle1" presStyleLbl="node1" presStyleIdx="0" presStyleCnt="5" custLinFactNeighborX="-11939"/>
      <dgm:spPr/>
    </dgm:pt>
    <dgm:pt modelId="{A447B11A-F5C8-4333-AB92-269FA528F310}" type="pres">
      <dgm:prSet presAssocID="{DAC02D79-4CFB-40BE-8BA5-66C0DA0B9234}" presName="c1text" presStyleLbl="node1" presStyleIdx="0" presStyleCnt="5">
        <dgm:presLayoutVars>
          <dgm:bulletEnabled val="1"/>
        </dgm:presLayoutVars>
      </dgm:prSet>
      <dgm:spPr/>
    </dgm:pt>
    <dgm:pt modelId="{07D1859D-130E-4AC6-A8CE-4B9D7A79485D}" type="pres">
      <dgm:prSet presAssocID="{DAC02D79-4CFB-40BE-8BA5-66C0DA0B9234}" presName="comp2" presStyleCnt="0"/>
      <dgm:spPr/>
    </dgm:pt>
    <dgm:pt modelId="{EE2AC145-DB19-4966-884A-28F25B7AFCDC}" type="pres">
      <dgm:prSet presAssocID="{DAC02D79-4CFB-40BE-8BA5-66C0DA0B9234}" presName="circle2" presStyleLbl="node1" presStyleIdx="1" presStyleCnt="5" custLinFactNeighborX="-14040"/>
      <dgm:spPr/>
    </dgm:pt>
    <dgm:pt modelId="{13668352-1E2B-4F44-A51F-A953F3129DAB}" type="pres">
      <dgm:prSet presAssocID="{DAC02D79-4CFB-40BE-8BA5-66C0DA0B9234}" presName="c2text" presStyleLbl="node1" presStyleIdx="1" presStyleCnt="5">
        <dgm:presLayoutVars>
          <dgm:bulletEnabled val="1"/>
        </dgm:presLayoutVars>
      </dgm:prSet>
      <dgm:spPr/>
    </dgm:pt>
    <dgm:pt modelId="{516B8C8C-7E17-4B86-B2A3-422E44948D96}" type="pres">
      <dgm:prSet presAssocID="{DAC02D79-4CFB-40BE-8BA5-66C0DA0B9234}" presName="comp3" presStyleCnt="0"/>
      <dgm:spPr/>
    </dgm:pt>
    <dgm:pt modelId="{BA71ADE7-2619-4FD0-8C85-D6106E91E28A}" type="pres">
      <dgm:prSet presAssocID="{DAC02D79-4CFB-40BE-8BA5-66C0DA0B9234}" presName="circle3" presStyleLbl="node1" presStyleIdx="2" presStyleCnt="5" custLinFactNeighborX="-17054"/>
      <dgm:spPr/>
    </dgm:pt>
    <dgm:pt modelId="{71ECC7EA-8D4F-439B-9681-D555580CBB75}" type="pres">
      <dgm:prSet presAssocID="{DAC02D79-4CFB-40BE-8BA5-66C0DA0B9234}" presName="c3text" presStyleLbl="node1" presStyleIdx="2" presStyleCnt="5">
        <dgm:presLayoutVars>
          <dgm:bulletEnabled val="1"/>
        </dgm:presLayoutVars>
      </dgm:prSet>
      <dgm:spPr/>
    </dgm:pt>
    <dgm:pt modelId="{D5D10610-D5D6-45CF-9DAD-01FAB8FBE390}" type="pres">
      <dgm:prSet presAssocID="{DAC02D79-4CFB-40BE-8BA5-66C0DA0B9234}" presName="comp4" presStyleCnt="0"/>
      <dgm:spPr/>
    </dgm:pt>
    <dgm:pt modelId="{1AE7D175-80D4-444B-8456-6790E97CDC72}" type="pres">
      <dgm:prSet presAssocID="{DAC02D79-4CFB-40BE-8BA5-66C0DA0B9234}" presName="circle4" presStyleLbl="node1" presStyleIdx="3" presStyleCnt="5" custLinFactNeighborX="-21710"/>
      <dgm:spPr/>
    </dgm:pt>
    <dgm:pt modelId="{C95E2A27-03E6-4F84-87E8-ED3AE76A8728}" type="pres">
      <dgm:prSet presAssocID="{DAC02D79-4CFB-40BE-8BA5-66C0DA0B9234}" presName="c4text" presStyleLbl="node1" presStyleIdx="3" presStyleCnt="5">
        <dgm:presLayoutVars>
          <dgm:bulletEnabled val="1"/>
        </dgm:presLayoutVars>
      </dgm:prSet>
      <dgm:spPr/>
    </dgm:pt>
    <dgm:pt modelId="{4EA3B658-3937-4F23-B8FF-EBDDAF8C735C}" type="pres">
      <dgm:prSet presAssocID="{DAC02D79-4CFB-40BE-8BA5-66C0DA0B9234}" presName="comp5" presStyleCnt="0"/>
      <dgm:spPr/>
    </dgm:pt>
    <dgm:pt modelId="{E1D32988-F3AD-45B7-999C-4DFD081731F6}" type="pres">
      <dgm:prSet presAssocID="{DAC02D79-4CFB-40BE-8BA5-66C0DA0B9234}" presName="circle5" presStyleLbl="node1" presStyleIdx="4" presStyleCnt="5" custScaleY="94899" custLinFactNeighborX="-29844" custLinFactNeighborY="1765"/>
      <dgm:spPr/>
    </dgm:pt>
    <dgm:pt modelId="{A4FBD7F3-9CBA-4A3D-BCA2-3CA597514551}" type="pres">
      <dgm:prSet presAssocID="{DAC02D79-4CFB-40BE-8BA5-66C0DA0B9234}" presName="c5text" presStyleLbl="node1" presStyleIdx="4" presStyleCnt="5">
        <dgm:presLayoutVars>
          <dgm:bulletEnabled val="1"/>
        </dgm:presLayoutVars>
      </dgm:prSet>
      <dgm:spPr/>
    </dgm:pt>
  </dgm:ptLst>
  <dgm:cxnLst>
    <dgm:cxn modelId="{C480E711-7FAA-44F2-98B5-2FC207A2A865}" type="presOf" srcId="{EB454F38-AF84-448D-9295-090F251BEE98}" destId="{A447B11A-F5C8-4333-AB92-269FA528F310}" srcOrd="1" destOrd="0" presId="urn:microsoft.com/office/officeart/2005/8/layout/venn2"/>
    <dgm:cxn modelId="{EEBCCA38-FC69-457A-8A61-82F388E18CD3}" srcId="{DAC02D79-4CFB-40BE-8BA5-66C0DA0B9234}" destId="{2C756CF9-84A5-40B0-86B4-F07B4F150A47}" srcOrd="3" destOrd="0" parTransId="{70FB43BE-C17F-4D33-9426-7F56240951FF}" sibTransId="{EE18560C-2241-4C1D-84F8-170F5A6171C3}"/>
    <dgm:cxn modelId="{5006523B-3BDC-49CA-8341-DC1E01414A84}" type="presOf" srcId="{FBE894F6-A965-4A52-B9B4-EFE0C7052CC5}" destId="{E1D32988-F3AD-45B7-999C-4DFD081731F6}" srcOrd="0" destOrd="0" presId="urn:microsoft.com/office/officeart/2005/8/layout/venn2"/>
    <dgm:cxn modelId="{7D8E4C54-32C3-4EF3-BB1F-39608C4CB0E9}" type="presOf" srcId="{3CEB2D89-7242-436C-A56F-CE72B41D9E08}" destId="{BA71ADE7-2619-4FD0-8C85-D6106E91E28A}" srcOrd="0" destOrd="0" presId="urn:microsoft.com/office/officeart/2005/8/layout/venn2"/>
    <dgm:cxn modelId="{7289F864-178C-4435-A755-A5E990322590}" type="presOf" srcId="{2C756CF9-84A5-40B0-86B4-F07B4F150A47}" destId="{C95E2A27-03E6-4F84-87E8-ED3AE76A8728}" srcOrd="1" destOrd="0" presId="urn:microsoft.com/office/officeart/2005/8/layout/venn2"/>
    <dgm:cxn modelId="{99630168-90D1-4483-9CF1-F4A18F839D59}" type="presOf" srcId="{2C756CF9-84A5-40B0-86B4-F07B4F150A47}" destId="{1AE7D175-80D4-444B-8456-6790E97CDC72}" srcOrd="0" destOrd="0" presId="urn:microsoft.com/office/officeart/2005/8/layout/venn2"/>
    <dgm:cxn modelId="{A2A7A075-A385-4C30-91A6-50F74C6C56D0}" srcId="{DAC02D79-4CFB-40BE-8BA5-66C0DA0B9234}" destId="{FBE894F6-A965-4A52-B9B4-EFE0C7052CC5}" srcOrd="4" destOrd="0" parTransId="{AD50EEFB-6BB8-4CB6-A9B2-8F7B15CB3F74}" sibTransId="{DB3D02B3-7E4F-4215-8C1D-D75DB01E7F9E}"/>
    <dgm:cxn modelId="{69194482-BCE3-4339-B48D-144EE7F5F5EE}" type="presOf" srcId="{FBE894F6-A965-4A52-B9B4-EFE0C7052CC5}" destId="{A4FBD7F3-9CBA-4A3D-BCA2-3CA597514551}" srcOrd="1" destOrd="0" presId="urn:microsoft.com/office/officeart/2005/8/layout/venn2"/>
    <dgm:cxn modelId="{318B0B95-CF14-468D-9AD6-741BEFA4EC4F}" type="presOf" srcId="{EB454F38-AF84-448D-9295-090F251BEE98}" destId="{5DF0152C-B4B0-4244-9F32-0FCFDBD665DB}" srcOrd="0" destOrd="0" presId="urn:microsoft.com/office/officeart/2005/8/layout/venn2"/>
    <dgm:cxn modelId="{E56E57A6-3017-42EB-A312-61626A89F0B1}" type="presOf" srcId="{DAC02D79-4CFB-40BE-8BA5-66C0DA0B9234}" destId="{75897169-F545-4F16-90C4-E8FAF05E8D7C}" srcOrd="0" destOrd="0" presId="urn:microsoft.com/office/officeart/2005/8/layout/venn2"/>
    <dgm:cxn modelId="{FC58CBD0-955D-4C71-BACE-3E4AA9D508BF}" type="presOf" srcId="{BE4F85E0-4F73-4B07-8A2D-491764BBBAAE}" destId="{13668352-1E2B-4F44-A51F-A953F3129DAB}" srcOrd="1" destOrd="0" presId="urn:microsoft.com/office/officeart/2005/8/layout/venn2"/>
    <dgm:cxn modelId="{B5FA7BE2-459E-4762-A57C-560291BF9C22}" srcId="{DAC02D79-4CFB-40BE-8BA5-66C0DA0B9234}" destId="{BE4F85E0-4F73-4B07-8A2D-491764BBBAAE}" srcOrd="1" destOrd="0" parTransId="{221E6D7C-4E9D-4335-9CC2-F8F2DF4543E3}" sibTransId="{4E4DD91B-57C3-4E5A-9B95-184CCEF6D463}"/>
    <dgm:cxn modelId="{C1EDD7E5-19D7-486E-8B0A-8DC10355FB57}" srcId="{DAC02D79-4CFB-40BE-8BA5-66C0DA0B9234}" destId="{3CEB2D89-7242-436C-A56F-CE72B41D9E08}" srcOrd="2" destOrd="0" parTransId="{C2FE0A77-D83B-494D-8DB3-F509FB3D0466}" sibTransId="{3B983E28-DCBE-435E-A7BE-142600D17C89}"/>
    <dgm:cxn modelId="{67C7FCFA-5F58-4E7C-B936-518C01FF2ADA}" srcId="{DAC02D79-4CFB-40BE-8BA5-66C0DA0B9234}" destId="{EB454F38-AF84-448D-9295-090F251BEE98}" srcOrd="0" destOrd="0" parTransId="{F7212522-4CF1-4B28-A50B-4DE6247D39E8}" sibTransId="{E0DEFDCB-CB70-4719-9B7B-7A7F8A4C331A}"/>
    <dgm:cxn modelId="{0AB523FD-526E-4AA3-A159-70D269C76170}" type="presOf" srcId="{3CEB2D89-7242-436C-A56F-CE72B41D9E08}" destId="{71ECC7EA-8D4F-439B-9681-D555580CBB75}" srcOrd="1" destOrd="0" presId="urn:microsoft.com/office/officeart/2005/8/layout/venn2"/>
    <dgm:cxn modelId="{238939FE-CBF7-4001-9C6E-94DA94C0ED5E}" type="presOf" srcId="{BE4F85E0-4F73-4B07-8A2D-491764BBBAAE}" destId="{EE2AC145-DB19-4966-884A-28F25B7AFCDC}" srcOrd="0" destOrd="0" presId="urn:microsoft.com/office/officeart/2005/8/layout/venn2"/>
    <dgm:cxn modelId="{B5BEA4DE-C5FA-47C0-AA0E-F07ECDA88FAA}" type="presParOf" srcId="{75897169-F545-4F16-90C4-E8FAF05E8D7C}" destId="{9B6C5A94-5E36-4CC2-B004-2EA14EA85AEE}" srcOrd="0" destOrd="0" presId="urn:microsoft.com/office/officeart/2005/8/layout/venn2"/>
    <dgm:cxn modelId="{1C86BD7A-6B9A-43F2-A5E4-0BEC0FCE5CCC}" type="presParOf" srcId="{9B6C5A94-5E36-4CC2-B004-2EA14EA85AEE}" destId="{5DF0152C-B4B0-4244-9F32-0FCFDBD665DB}" srcOrd="0" destOrd="0" presId="urn:microsoft.com/office/officeart/2005/8/layout/venn2"/>
    <dgm:cxn modelId="{55D3A95B-9637-477A-B099-DB8E6220EBB8}" type="presParOf" srcId="{9B6C5A94-5E36-4CC2-B004-2EA14EA85AEE}" destId="{A447B11A-F5C8-4333-AB92-269FA528F310}" srcOrd="1" destOrd="0" presId="urn:microsoft.com/office/officeart/2005/8/layout/venn2"/>
    <dgm:cxn modelId="{EF061EC6-EE8A-40F9-9C99-8CA437820240}" type="presParOf" srcId="{75897169-F545-4F16-90C4-E8FAF05E8D7C}" destId="{07D1859D-130E-4AC6-A8CE-4B9D7A79485D}" srcOrd="1" destOrd="0" presId="urn:microsoft.com/office/officeart/2005/8/layout/venn2"/>
    <dgm:cxn modelId="{13D7C717-A0D3-4A5E-93E4-B62714564D45}" type="presParOf" srcId="{07D1859D-130E-4AC6-A8CE-4B9D7A79485D}" destId="{EE2AC145-DB19-4966-884A-28F25B7AFCDC}" srcOrd="0" destOrd="0" presId="urn:microsoft.com/office/officeart/2005/8/layout/venn2"/>
    <dgm:cxn modelId="{708D51EC-FA3A-478B-92D2-D37952258E24}" type="presParOf" srcId="{07D1859D-130E-4AC6-A8CE-4B9D7A79485D}" destId="{13668352-1E2B-4F44-A51F-A953F3129DAB}" srcOrd="1" destOrd="0" presId="urn:microsoft.com/office/officeart/2005/8/layout/venn2"/>
    <dgm:cxn modelId="{7F22D58C-FDB9-43C8-AD95-4F7F5E353CF7}" type="presParOf" srcId="{75897169-F545-4F16-90C4-E8FAF05E8D7C}" destId="{516B8C8C-7E17-4B86-B2A3-422E44948D96}" srcOrd="2" destOrd="0" presId="urn:microsoft.com/office/officeart/2005/8/layout/venn2"/>
    <dgm:cxn modelId="{3DB7B5D6-40F0-487D-B0A0-0C517D2578B7}" type="presParOf" srcId="{516B8C8C-7E17-4B86-B2A3-422E44948D96}" destId="{BA71ADE7-2619-4FD0-8C85-D6106E91E28A}" srcOrd="0" destOrd="0" presId="urn:microsoft.com/office/officeart/2005/8/layout/venn2"/>
    <dgm:cxn modelId="{7906150B-C594-4188-B57C-89E0B6DB7AE9}" type="presParOf" srcId="{516B8C8C-7E17-4B86-B2A3-422E44948D96}" destId="{71ECC7EA-8D4F-439B-9681-D555580CBB75}" srcOrd="1" destOrd="0" presId="urn:microsoft.com/office/officeart/2005/8/layout/venn2"/>
    <dgm:cxn modelId="{F2942EFD-94B1-4A16-996E-D9CA2A8F9482}" type="presParOf" srcId="{75897169-F545-4F16-90C4-E8FAF05E8D7C}" destId="{D5D10610-D5D6-45CF-9DAD-01FAB8FBE390}" srcOrd="3" destOrd="0" presId="urn:microsoft.com/office/officeart/2005/8/layout/venn2"/>
    <dgm:cxn modelId="{E7A477F1-146D-41C6-B35E-1C6D4FD83541}" type="presParOf" srcId="{D5D10610-D5D6-45CF-9DAD-01FAB8FBE390}" destId="{1AE7D175-80D4-444B-8456-6790E97CDC72}" srcOrd="0" destOrd="0" presId="urn:microsoft.com/office/officeart/2005/8/layout/venn2"/>
    <dgm:cxn modelId="{40072794-F698-4197-B4E4-EB0BEB000C50}" type="presParOf" srcId="{D5D10610-D5D6-45CF-9DAD-01FAB8FBE390}" destId="{C95E2A27-03E6-4F84-87E8-ED3AE76A8728}" srcOrd="1" destOrd="0" presId="urn:microsoft.com/office/officeart/2005/8/layout/venn2"/>
    <dgm:cxn modelId="{F8C6F10D-49E8-40DD-9227-5AE2A44C276F}" type="presParOf" srcId="{75897169-F545-4F16-90C4-E8FAF05E8D7C}" destId="{4EA3B658-3937-4F23-B8FF-EBDDAF8C735C}" srcOrd="4" destOrd="0" presId="urn:microsoft.com/office/officeart/2005/8/layout/venn2"/>
    <dgm:cxn modelId="{EF856EE4-C13D-435D-90E0-D86E234D6D3C}" type="presParOf" srcId="{4EA3B658-3937-4F23-B8FF-EBDDAF8C735C}" destId="{E1D32988-F3AD-45B7-999C-4DFD081731F6}" srcOrd="0" destOrd="0" presId="urn:microsoft.com/office/officeart/2005/8/layout/venn2"/>
    <dgm:cxn modelId="{FAF4F985-D32D-4149-AA5A-3EA90EBF00D9}" type="presParOf" srcId="{4EA3B658-3937-4F23-B8FF-EBDDAF8C735C}" destId="{A4FBD7F3-9CBA-4A3D-BCA2-3CA597514551}"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0152C-B4B0-4244-9F32-0FCFDBD665DB}">
      <dsp:nvSpPr>
        <dsp:cNvPr id="0" name=""/>
        <dsp:cNvSpPr/>
      </dsp:nvSpPr>
      <dsp:spPr>
        <a:xfrm>
          <a:off x="100562" y="0"/>
          <a:ext cx="5387771" cy="5387771"/>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kern="1200" noProof="0" dirty="0">
              <a:solidFill>
                <a:schemeClr val="tx1"/>
              </a:solidFill>
              <a:latin typeface="Helvetica" pitchFamily="2" charset="0"/>
            </a:rPr>
            <a:t>Clinical Diagnostics (req. regulatory approval)</a:t>
          </a:r>
        </a:p>
      </dsp:txBody>
      <dsp:txXfrm>
        <a:off x="1784240" y="269388"/>
        <a:ext cx="2020414" cy="538777"/>
      </dsp:txXfrm>
    </dsp:sp>
    <dsp:sp modelId="{EE2AC145-DB19-4966-884A-28F25B7AFCDC}">
      <dsp:nvSpPr>
        <dsp:cNvPr id="0" name=""/>
        <dsp:cNvSpPr/>
      </dsp:nvSpPr>
      <dsp:spPr>
        <a:xfrm>
          <a:off x="504914" y="808165"/>
          <a:ext cx="4579605" cy="4579605"/>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tx1"/>
              </a:solidFill>
              <a:latin typeface="Helvetica" pitchFamily="2" charset="0"/>
            </a:rPr>
            <a:t>Second-Tier Labs: Cell Biology, Protein Analysis </a:t>
          </a:r>
        </a:p>
      </dsp:txBody>
      <dsp:txXfrm>
        <a:off x="1807239" y="1071492"/>
        <a:ext cx="1974954" cy="526654"/>
      </dsp:txXfrm>
    </dsp:sp>
    <dsp:sp modelId="{BA71ADE7-2619-4FD0-8C85-D6106E91E28A}">
      <dsp:nvSpPr>
        <dsp:cNvPr id="0" name=""/>
        <dsp:cNvSpPr/>
      </dsp:nvSpPr>
      <dsp:spPr>
        <a:xfrm>
          <a:off x="908792" y="1616331"/>
          <a:ext cx="3771439" cy="3771439"/>
        </a:xfrm>
        <a:prstGeom prst="ellipse">
          <a:avLst/>
        </a:prstGeom>
        <a:solidFill>
          <a:srgbClr val="D8E4D1">
            <a:alpha val="6509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pitchFamily="2" charset="0"/>
            </a:rPr>
            <a:t>Clinical Research: Pharma, Biotech, CROs, AMCs</a:t>
          </a:r>
        </a:p>
      </dsp:txBody>
      <dsp:txXfrm>
        <a:off x="1818652" y="1876560"/>
        <a:ext cx="1951720" cy="520458"/>
      </dsp:txXfrm>
    </dsp:sp>
    <dsp:sp modelId="{1AE7D175-80D4-444B-8456-6790E97CDC72}">
      <dsp:nvSpPr>
        <dsp:cNvPr id="0" name=""/>
        <dsp:cNvSpPr/>
      </dsp:nvSpPr>
      <dsp:spPr>
        <a:xfrm>
          <a:off x="1312729" y="2424496"/>
          <a:ext cx="2963274" cy="2963274"/>
        </a:xfrm>
        <a:prstGeom prst="ellipse">
          <a:avLst/>
        </a:prstGeom>
        <a:solidFill>
          <a:srgbClr val="EBF9E4">
            <a:alpha val="43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pitchFamily="2" charset="0"/>
            </a:rPr>
            <a:t>Bench Science: Academic Medical Centers, Core Labs, Drug Discovery</a:t>
          </a:r>
        </a:p>
      </dsp:txBody>
      <dsp:txXfrm>
        <a:off x="1994282" y="2691191"/>
        <a:ext cx="1600167" cy="533389"/>
      </dsp:txXfrm>
    </dsp:sp>
    <dsp:sp modelId="{E1D32988-F3AD-45B7-999C-4DFD081731F6}">
      <dsp:nvSpPr>
        <dsp:cNvPr id="0" name=""/>
        <dsp:cNvSpPr/>
      </dsp:nvSpPr>
      <dsp:spPr>
        <a:xfrm>
          <a:off x="1716968" y="3325666"/>
          <a:ext cx="2155108" cy="2045176"/>
        </a:xfrm>
        <a:prstGeom prst="ellipse">
          <a:avLst/>
        </a:prstGeom>
        <a:solidFill>
          <a:srgbClr val="EEFCE6">
            <a:alpha val="80000"/>
          </a:srgbClr>
        </a:solidFill>
        <a:ln w="12700" cap="flat" cmpd="sng" algn="ctr">
          <a:solidFill>
            <a:schemeClr val="lt1">
              <a:hueOff val="0"/>
              <a:satOff val="0"/>
              <a:lumOff val="0"/>
              <a:alpha val="67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pitchFamily="2" charset="0"/>
            </a:rPr>
            <a:t>Entry Market: Early Adopter Core Labs</a:t>
          </a:r>
        </a:p>
      </dsp:txBody>
      <dsp:txXfrm>
        <a:off x="2032577" y="3836960"/>
        <a:ext cx="1523891" cy="102258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1ADAFC-6FB9-4851-B19B-4C5FFDBEB608}" type="datetimeFigureOut">
              <a:rPr lang="en-US" smtClean="0"/>
              <a:t>3/3/22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57AB6-31D6-4D65-A19F-21DCF2D6EA23}" type="slidenum">
              <a:rPr lang="en-US" smtClean="0"/>
              <a:t>‹#›</a:t>
            </a:fld>
            <a:endParaRPr lang="en-US"/>
          </a:p>
        </p:txBody>
      </p:sp>
    </p:spTree>
    <p:extLst>
      <p:ext uri="{BB962C8B-B14F-4D97-AF65-F5344CB8AC3E}">
        <p14:creationId xmlns:p14="http://schemas.microsoft.com/office/powerpoint/2010/main" val="31868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outlines Miftek’s CytoSpectrum</a:t>
            </a:r>
            <a:r>
              <a:rPr lang="en-US" baseline="0" dirty="0"/>
              <a:t> spectral flow cytometer and its significant advantages.</a:t>
            </a:r>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1</a:t>
            </a:fld>
            <a:endParaRPr lang="en-US"/>
          </a:p>
        </p:txBody>
      </p:sp>
    </p:spTree>
    <p:extLst>
      <p:ext uri="{BB962C8B-B14F-4D97-AF65-F5344CB8AC3E}">
        <p14:creationId xmlns:p14="http://schemas.microsoft.com/office/powerpoint/2010/main" val="188135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Miftek’s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CytoSpectrum</a:t>
            </a:r>
            <a:r>
              <a:rPr lang="en-US" sz="1200" kern="1200" dirty="0">
                <a:solidFill>
                  <a:schemeClr val="tx1"/>
                </a:solidFill>
                <a:effectLst/>
                <a:latin typeface="+mn-lt"/>
                <a:ea typeface="+mn-ea"/>
                <a:cs typeface="+mn-cs"/>
              </a:rPr>
              <a:t> competes in all of the major key user demands spaces – calibration, high content, sensitivity and value.  It outshines the competition in all of the most significant feature spaces that users identified to us as being critical. Significantly,</a:t>
            </a:r>
            <a:r>
              <a:rPr lang="en-US" sz="1200" kern="1200" baseline="0" dirty="0">
                <a:solidFill>
                  <a:schemeClr val="tx1"/>
                </a:solidFill>
                <a:effectLst/>
                <a:latin typeface="+mn-lt"/>
                <a:ea typeface="+mn-ea"/>
                <a:cs typeface="+mn-cs"/>
              </a:rPr>
              <a:t> because it will be made in the USA, and has a low manufacturing price because of its clever modular design, it is highly price-competitive with significant profit. It competes with the most expensive instrument in the field (Sony ID7000).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10</a:t>
            </a:fld>
            <a:endParaRPr lang="en-US"/>
          </a:p>
        </p:txBody>
      </p:sp>
    </p:spTree>
    <p:extLst>
      <p:ext uri="{BB962C8B-B14F-4D97-AF65-F5344CB8AC3E}">
        <p14:creationId xmlns:p14="http://schemas.microsoft.com/office/powerpoint/2010/main" val="1381652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Miftek has strength in our leadership team – very strong knowledge and reputation in the field. We have a strong IP Portfolio – this has been a significant component of Miftek’s development. We also however, have transformed many of these patent concepts into tested prototypes and we have also taken our extensive knowledge and transformed this into many of the critical components of a new spectral technology. We have overall strength in single photon technology which will become far more important across other technologies as instrumentation demands focus on sensitivity, speed and new applications. </a:t>
            </a:r>
          </a:p>
        </p:txBody>
      </p:sp>
      <p:sp>
        <p:nvSpPr>
          <p:cNvPr id="4" name="Slide Number Placeholder 3"/>
          <p:cNvSpPr>
            <a:spLocks noGrp="1"/>
          </p:cNvSpPr>
          <p:nvPr>
            <p:ph type="sldNum" sz="quarter" idx="5"/>
          </p:nvPr>
        </p:nvSpPr>
        <p:spPr/>
        <p:txBody>
          <a:bodyPr/>
          <a:lstStyle/>
          <a:p>
            <a:fld id="{44157AB6-31D6-4D65-A19F-21DCF2D6EA23}" type="slidenum">
              <a:rPr lang="en-US" smtClean="0"/>
              <a:t>11</a:t>
            </a:fld>
            <a:endParaRPr lang="en-US"/>
          </a:p>
        </p:txBody>
      </p:sp>
    </p:spTree>
    <p:extLst>
      <p:ext uri="{BB962C8B-B14F-4D97-AF65-F5344CB8AC3E}">
        <p14:creationId xmlns:p14="http://schemas.microsoft.com/office/powerpoint/2010/main" val="1978319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Miftek needs capital to take our significant IP and our prototypic modules and convert them to commercial products. We also need a partner who has strength in reagents as the combination of a reagent rich company with technology rich aspects, allows new applications to be developed to generate sales in both reagents and hardware. New kits are particularly exciting in this scenario.  Miftek wants its extensive IP portfolio transformed into high quality commercial instruments.  We also see opportunities for continues technology development in the detection space.</a:t>
            </a:r>
          </a:p>
        </p:txBody>
      </p:sp>
      <p:sp>
        <p:nvSpPr>
          <p:cNvPr id="4" name="Slide Number Placeholder 3"/>
          <p:cNvSpPr>
            <a:spLocks noGrp="1"/>
          </p:cNvSpPr>
          <p:nvPr>
            <p:ph type="sldNum" sz="quarter" idx="5"/>
          </p:nvPr>
        </p:nvSpPr>
        <p:spPr/>
        <p:txBody>
          <a:bodyPr/>
          <a:lstStyle/>
          <a:p>
            <a:fld id="{44157AB6-31D6-4D65-A19F-21DCF2D6EA23}" type="slidenum">
              <a:rPr lang="en-US" smtClean="0"/>
              <a:t>12</a:t>
            </a:fld>
            <a:endParaRPr lang="en-US"/>
          </a:p>
        </p:txBody>
      </p:sp>
    </p:spTree>
    <p:extLst>
      <p:ext uri="{BB962C8B-B14F-4D97-AF65-F5344CB8AC3E}">
        <p14:creationId xmlns:p14="http://schemas.microsoft.com/office/powerpoint/2010/main" val="3660824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$7M required in the immediate term will be used to build fully functional prototypes that will be the basis for sales and demonstrations. A significant cost of these prototypes are NRE costs for module design and prototype manufacture.  Depending upon the manufacturing model we develop, instruments may undergo final assembly in Miftek’s current 4000 sq ft operation or just testing and certification. Software development is an important component of the development. Funding will be</a:t>
            </a:r>
            <a:r>
              <a:rPr lang="en-US" sz="1200" kern="1200" baseline="0" dirty="0">
                <a:solidFill>
                  <a:schemeClr val="tx1"/>
                </a:solidFill>
                <a:effectLst/>
                <a:latin typeface="+mn-lt"/>
                <a:ea typeface="+mn-ea"/>
                <a:cs typeface="+mn-cs"/>
              </a:rPr>
              <a:t> used to finalize component designs, test these systems and provide fully demonstrable instruments for demonstration and sales.</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08105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14</a:t>
            </a:fld>
            <a:endParaRPr lang="en-US"/>
          </a:p>
        </p:txBody>
      </p:sp>
    </p:spTree>
    <p:extLst>
      <p:ext uri="{BB962C8B-B14F-4D97-AF65-F5344CB8AC3E}">
        <p14:creationId xmlns:p14="http://schemas.microsoft.com/office/powerpoint/2010/main" val="131056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15</a:t>
            </a:fld>
            <a:endParaRPr lang="en-US"/>
          </a:p>
        </p:txBody>
      </p:sp>
    </p:spTree>
    <p:extLst>
      <p:ext uri="{BB962C8B-B14F-4D97-AF65-F5344CB8AC3E}">
        <p14:creationId xmlns:p14="http://schemas.microsoft.com/office/powerpoint/2010/main" val="1902207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approximate order of </a:t>
            </a:r>
            <a:r>
              <a:rPr lang="en-US" dirty="0" err="1"/>
              <a:t>sppendices</a:t>
            </a:r>
            <a:r>
              <a:rPr lang="en-US" dirty="0"/>
              <a:t> </a:t>
            </a:r>
          </a:p>
        </p:txBody>
      </p:sp>
      <p:sp>
        <p:nvSpPr>
          <p:cNvPr id="4" name="Slide Number Placeholder 3"/>
          <p:cNvSpPr>
            <a:spLocks noGrp="1"/>
          </p:cNvSpPr>
          <p:nvPr>
            <p:ph type="sldNum" sz="quarter" idx="5"/>
          </p:nvPr>
        </p:nvSpPr>
        <p:spPr/>
        <p:txBody>
          <a:bodyPr/>
          <a:lstStyle/>
          <a:p>
            <a:fld id="{44157AB6-31D6-4D65-A19F-21DCF2D6EA23}" type="slidenum">
              <a:rPr lang="en-US" smtClean="0"/>
              <a:t>16</a:t>
            </a:fld>
            <a:endParaRPr lang="en-US"/>
          </a:p>
        </p:txBody>
      </p:sp>
    </p:spTree>
    <p:extLst>
      <p:ext uri="{BB962C8B-B14F-4D97-AF65-F5344CB8AC3E}">
        <p14:creationId xmlns:p14="http://schemas.microsoft.com/office/powerpoint/2010/main" val="3277281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turns out that every cell type in the human body has what we call a phenotype – it's a word that define they type of cell, what it looks like, how it acts and where it lives. Immunologists and pathologists use biological markers with fluorescent dyes attached to them to track down every one of these cells and unmask them. Spectral flow cytometry is driving much higher complexity assay designs allowing</a:t>
            </a:r>
            <a:r>
              <a:rPr lang="en-US" sz="1200" kern="1200" baseline="0" dirty="0">
                <a:solidFill>
                  <a:schemeClr val="tx1"/>
                </a:solidFill>
                <a:effectLst/>
                <a:latin typeface="+mn-lt"/>
                <a:ea typeface="+mn-ea"/>
                <a:cs typeface="+mn-cs"/>
              </a:rPr>
              <a:t> scientists to better understand the immune system and expand out knowledge of biology to better address treatment monitoring and drug design.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17</a:t>
            </a:fld>
            <a:endParaRPr lang="en-US"/>
          </a:p>
        </p:txBody>
      </p:sp>
    </p:spTree>
    <p:extLst>
      <p:ext uri="{BB962C8B-B14F-4D97-AF65-F5344CB8AC3E}">
        <p14:creationId xmlns:p14="http://schemas.microsoft.com/office/powerpoint/2010/main" val="1049325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its incredible fluorescence sensitivity it can detect just a few molecules on a cell to find those rare cancer cells. With is low background due to its modulated lasers and low noise unique optical materials construction, and it fully digital electronics, there is no analog signal to manage creating the first entirely digital flow cytometer in 50 years.</a:t>
            </a:r>
          </a:p>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18</a:t>
            </a:fld>
            <a:endParaRPr lang="en-US"/>
          </a:p>
        </p:txBody>
      </p:sp>
    </p:spTree>
    <p:extLst>
      <p:ext uri="{BB962C8B-B14F-4D97-AF65-F5344CB8AC3E}">
        <p14:creationId xmlns:p14="http://schemas.microsoft.com/office/powerpoint/2010/main" val="834124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a:t>
            </a:r>
            <a:r>
              <a:rPr lang="en-US" baseline="0" dirty="0"/>
              <a:t> many changes in the industry over the past several years. There has been no time that change has been so dramatic as in the past 3 years. There are few companies left that can innovate.</a:t>
            </a:r>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19</a:t>
            </a:fld>
            <a:endParaRPr lang="en-US"/>
          </a:p>
        </p:txBody>
      </p:sp>
    </p:spTree>
    <p:extLst>
      <p:ext uri="{BB962C8B-B14F-4D97-AF65-F5344CB8AC3E}">
        <p14:creationId xmlns:p14="http://schemas.microsoft.com/office/powerpoint/2010/main" val="4013469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Founders include J. Paul Robinson and Masanobu Yamamoto. Yamamoto-san</a:t>
            </a:r>
            <a:r>
              <a:rPr lang="en-US" baseline="0" dirty="0"/>
              <a:t> is the inventor of the Blu-Ray technology from Sony that we are all familiar with. Matt </a:t>
            </a:r>
            <a:r>
              <a:rPr lang="en-US" baseline="0" dirty="0" err="1"/>
              <a:t>Mindrum</a:t>
            </a:r>
            <a:r>
              <a:rPr lang="en-US" baseline="0" dirty="0"/>
              <a:t> is our commercial advisor, Keegan Hernandez Valery Patsekin and </a:t>
            </a:r>
            <a:r>
              <a:rPr lang="en-US" baseline="0" dirty="0" err="1"/>
              <a:t>Euiwon</a:t>
            </a:r>
            <a:r>
              <a:rPr lang="en-US" baseline="0" dirty="0"/>
              <a:t> Bae are engineering team. </a:t>
            </a:r>
            <a:r>
              <a:rPr lang="en-US" dirty="0"/>
              <a:t>Pete Kissinger, Dan Hasler,  and Richard Parker have been our business advisers. Drs.</a:t>
            </a:r>
            <a:r>
              <a:rPr lang="en-US" baseline="0" dirty="0"/>
              <a:t> Cossarizza, Wood, </a:t>
            </a:r>
            <a:r>
              <a:rPr lang="en-US" baseline="0" dirty="0" err="1"/>
              <a:t>Luche</a:t>
            </a:r>
            <a:r>
              <a:rPr lang="en-US" baseline="0" dirty="0"/>
              <a:t>, Chattopadhyay and </a:t>
            </a:r>
            <a:r>
              <a:rPr lang="en-US" baseline="0" dirty="0" err="1"/>
              <a:t>Eades</a:t>
            </a:r>
            <a:r>
              <a:rPr lang="en-US" baseline="0" dirty="0"/>
              <a:t> comprise our scientific advisory board.  The Scientific advisory board have reviewed all of our technology in detail and will continue to be advocates for the Miftek technology as it is commercialized. This is a very powerful and influential group of advisers.</a:t>
            </a:r>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2</a:t>
            </a:fld>
            <a:endParaRPr lang="en-US"/>
          </a:p>
        </p:txBody>
      </p:sp>
    </p:spTree>
    <p:extLst>
      <p:ext uri="{BB962C8B-B14F-4D97-AF65-F5344CB8AC3E}">
        <p14:creationId xmlns:p14="http://schemas.microsoft.com/office/powerpoint/2010/main" val="3020835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status</a:t>
            </a:r>
            <a:r>
              <a:rPr lang="en-US" baseline="0" dirty="0"/>
              <a:t> of </a:t>
            </a:r>
            <a:r>
              <a:rPr lang="en-US" b="1" baseline="0" dirty="0"/>
              <a:t>flow cytometry companies in 2017</a:t>
            </a:r>
            <a:r>
              <a:rPr lang="en-US" baseline="0" dirty="0"/>
              <a:t>.  Cytek introduced their spectral product in July 2017.  At that time BD was the undisputed leader followed by Beckman Coulter. Many other companies were competing for the same polychromatic market with machines that were all essentially the same, except for the number of “colors”. Cytek was definitely in last place in 2017. </a:t>
            </a:r>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20</a:t>
            </a:fld>
            <a:endParaRPr lang="en-US"/>
          </a:p>
        </p:txBody>
      </p:sp>
    </p:spTree>
    <p:extLst>
      <p:ext uri="{BB962C8B-B14F-4D97-AF65-F5344CB8AC3E}">
        <p14:creationId xmlns:p14="http://schemas.microsoft.com/office/powerpoint/2010/main" val="809062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Cytek 2021, Cytek</a:t>
            </a:r>
            <a:r>
              <a:rPr lang="en-US" baseline="0" dirty="0"/>
              <a:t> would be considered the most influential company in flow cytometry. While they might not have outsold BD or BC, every instrument that Cytek sold, could collect more colors that the most expensive BD instrument at over $1M.  Even </a:t>
            </a:r>
            <a:r>
              <a:rPr lang="en-US" baseline="0" dirty="0" err="1"/>
              <a:t>tho</a:t>
            </a:r>
            <a:r>
              <a:rPr lang="en-US" baseline="0" dirty="0"/>
              <a:t>’ Sony has been selling for 5 more years, Cytek cracked Thermo entered the market with a spectral sorter (Bigfoot) in 2020 and has done well in the sorter market (~50 units sold).  All other companies’ sales have been relatively static as Cytek has gained influence (&gt;1000 units sold). BD’s introduction of an imaging sorter might give BD some advantage in 2022-23, but they will not be selling many more of their $1M,  50 parameter analyzers because Cytek can sell a system with more capacity for half the price. BD will be the biggest looser in the flow cytometry market. Sysmex has proven not be competitive even with their reagent system – they forgot about updating their aging </a:t>
            </a:r>
            <a:r>
              <a:rPr lang="en-US" baseline="0" dirty="0" err="1"/>
              <a:t>Partec</a:t>
            </a:r>
            <a:r>
              <a:rPr lang="en-US" baseline="0" dirty="0"/>
              <a:t> based instruments. </a:t>
            </a:r>
            <a:r>
              <a:rPr lang="en-US" baseline="0" dirty="0" err="1"/>
              <a:t>Miltenyi</a:t>
            </a:r>
            <a:r>
              <a:rPr lang="en-US" baseline="0" dirty="0"/>
              <a:t> are a but unknown, and have a strong position in Europe. </a:t>
            </a:r>
            <a:r>
              <a:rPr lang="en-US" baseline="0" dirty="0" err="1"/>
              <a:t>Biorad</a:t>
            </a:r>
            <a:r>
              <a:rPr lang="en-US" baseline="0" dirty="0"/>
              <a:t> lost several leading individuals in their flow team, have depended on Propel for technology and seem to be going nowhere. Agilent is still bringing ACEA on board. Thermo is trying to integrate Propel and their Attune team. I predict they will be very slow in bringing out a competitive spectral instrument. BC is trying to build a spectral instrument based on </a:t>
            </a:r>
            <a:r>
              <a:rPr lang="en-US" baseline="0" dirty="0" err="1"/>
              <a:t>Cytoflex</a:t>
            </a:r>
            <a:r>
              <a:rPr lang="en-US" baseline="0" dirty="0"/>
              <a:t> – but the patent litigation is likely causing disruption in the company.</a:t>
            </a:r>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21</a:t>
            </a:fld>
            <a:endParaRPr lang="en-US"/>
          </a:p>
        </p:txBody>
      </p:sp>
    </p:spTree>
    <p:extLst>
      <p:ext uri="{BB962C8B-B14F-4D97-AF65-F5344CB8AC3E}">
        <p14:creationId xmlns:p14="http://schemas.microsoft.com/office/powerpoint/2010/main" val="972172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 changes have occurred</a:t>
            </a:r>
            <a:r>
              <a:rPr lang="en-US" baseline="0" dirty="0"/>
              <a:t> in the flow markets over the past several years and these are identified here. So far, large conglomerates have taken over most smaller companies to the point that there are only very few small companies left.  From Miftek’s perspective we see at least  5 or six potential partners all of whom have very good reasons to need our technology. </a:t>
            </a:r>
            <a:r>
              <a:rPr lang="en-US" baseline="0" dirty="0" err="1"/>
              <a:t>BioRad</a:t>
            </a:r>
            <a:r>
              <a:rPr lang="en-US" baseline="0" dirty="0"/>
              <a:t> could be a partner as they have now lost their technical design group (Propel) and they also lost many of the engineers and staff in their flow group recently.  Sartorius is stuck with an ACEA product controlled by Agilent since Agilent purchased ACEA, Beckman is struggling with patent infringement issued with BD on the very optics that they need for a spectral instrument.  Thermo is trying to work out how to transition from their Attune product to next generation, </a:t>
            </a:r>
            <a:r>
              <a:rPr lang="en-US" baseline="0" dirty="0" err="1"/>
              <a:t>DiaSorin</a:t>
            </a:r>
            <a:r>
              <a:rPr lang="en-US" baseline="0" dirty="0"/>
              <a:t> has a significant number of diverse instruments and will struggle to maintain them all. PE has the biggest reagent company and has significant instruments in biology, but no flow cytometer. </a:t>
            </a:r>
            <a:r>
              <a:rPr lang="en-US" baseline="0" dirty="0" err="1"/>
              <a:t>Nexcelom</a:t>
            </a:r>
            <a:r>
              <a:rPr lang="en-US" baseline="0" dirty="0"/>
              <a:t> is unlikely to be able to produce a high-level cytometer to compete with Cytek – their technology is excellent but very basic and is likely to be competing more with basic Thermo lab products. Moving </a:t>
            </a:r>
            <a:r>
              <a:rPr lang="en-US" baseline="0" dirty="0" err="1"/>
              <a:t>Nexcelom</a:t>
            </a:r>
            <a:r>
              <a:rPr lang="en-US" baseline="0" dirty="0"/>
              <a:t> to high level spectral cytometer would likely be very difficult and time consuming.</a:t>
            </a:r>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22</a:t>
            </a:fld>
            <a:endParaRPr lang="en-US"/>
          </a:p>
        </p:txBody>
      </p:sp>
    </p:spTree>
    <p:extLst>
      <p:ext uri="{BB962C8B-B14F-4D97-AF65-F5344CB8AC3E}">
        <p14:creationId xmlns:p14="http://schemas.microsoft.com/office/powerpoint/2010/main" val="921885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know things</a:t>
            </a:r>
            <a:r>
              <a:rPr lang="en-US" baseline="0" dirty="0"/>
              <a:t> are changing? Look at Cytek success. It started off in 2015 with a $25 million investment. Within 6 years they had sold 1000 instruments. The went public in July 2021 and the were valued at $3.4B within a month. Cytek has moved the field more in the past 6 years than BD or BC did in 40 years.</a:t>
            </a:r>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23</a:t>
            </a:fld>
            <a:endParaRPr lang="en-US"/>
          </a:p>
        </p:txBody>
      </p:sp>
    </p:spTree>
    <p:extLst>
      <p:ext uri="{BB962C8B-B14F-4D97-AF65-F5344CB8AC3E}">
        <p14:creationId xmlns:p14="http://schemas.microsoft.com/office/powerpoint/2010/main" val="3565852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evaluating </a:t>
            </a:r>
            <a:r>
              <a:rPr lang="en-US" sz="1200" kern="1200" dirty="0" err="1">
                <a:solidFill>
                  <a:schemeClr val="tx1"/>
                </a:solidFill>
                <a:effectLst/>
                <a:latin typeface="+mn-lt"/>
                <a:ea typeface="+mn-ea"/>
                <a:cs typeface="+mn-cs"/>
              </a:rPr>
              <a:t>Mifteks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Cytospectrum</a:t>
            </a:r>
            <a:r>
              <a:rPr lang="en-US" sz="1200" kern="1200" dirty="0">
                <a:solidFill>
                  <a:schemeClr val="tx1"/>
                </a:solidFill>
                <a:effectLst/>
                <a:latin typeface="+mn-lt"/>
                <a:ea typeface="+mn-ea"/>
                <a:cs typeface="+mn-cs"/>
              </a:rPr>
              <a:t> in the two most important features of resolution and value, CytoSpectrum  leads all of the competition by a significant margin. Not only can CytoSpectrum be price competitive, it is absolutely leading edge technology and has features that the competition cannot apply for both technology and IP reasons.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4FF103-202E-4443-B6DC-EC1761484791}" type="slidenum">
              <a:rPr kumimoji="0" lang="en-US" sz="1200" b="0" i="0" u="none" strike="noStrike" kern="1200" cap="none" spc="0" normalizeH="0" baseline="0" noProof="0" smtClean="0">
                <a:ln>
                  <a:noFill/>
                </a:ln>
                <a:solidFill>
                  <a:prstClr val="black"/>
                </a:solidFill>
                <a:effectLst/>
                <a:uLnTx/>
                <a:uFillTx/>
                <a:latin typeface="Calibri"/>
                <a:ea typeface="Helvetica Neue"/>
                <a:cs typeface="Helvetica Neue"/>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Helvetica Neue"/>
              <a:cs typeface="Helvetica Neue"/>
              <a:sym typeface="Helvetica Neue"/>
            </a:endParaRPr>
          </a:p>
        </p:txBody>
      </p:sp>
    </p:spTree>
    <p:extLst>
      <p:ext uri="{BB962C8B-B14F-4D97-AF65-F5344CB8AC3E}">
        <p14:creationId xmlns:p14="http://schemas.microsoft.com/office/powerpoint/2010/main" val="1926291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about a dozen competing companies,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believe Miftek is position to both enter the market with an innovative product line, and capture a significant percentage of the market from the leading companies. Only two companies selling spectral analyzers– Sony and Cytek and in the past 3 years these companies alone have sold over 1500 spectral instruments moving the market away from the traditional instruments sold by Becton Dickinson and Beckman Coulter the leading companies. These numbers are estimates and may not be precise as there is no real mechanism for precision in this area.</a:t>
            </a:r>
          </a:p>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25</a:t>
            </a:fld>
            <a:endParaRPr lang="en-US"/>
          </a:p>
        </p:txBody>
      </p:sp>
    </p:spTree>
    <p:extLst>
      <p:ext uri="{BB962C8B-B14F-4D97-AF65-F5344CB8AC3E}">
        <p14:creationId xmlns:p14="http://schemas.microsoft.com/office/powerpoint/2010/main" val="1576586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a:t>
            </a:r>
            <a:r>
              <a:rPr lang="en-US" baseline="0" dirty="0"/>
              <a:t> show  the basics of our costing structure. On the left is a 6 laser, 141 channel instrument that is competitive with the top-level Sony instrument that is selling at ~$900,000 (and with a very high build price).  On the right is our assembly cost estimation per instrument. Key to the lower cost basis for the CytoSpectrum, is the highly modular nature of the instrument. For example, from the flow chamber, there are only 4 parts to the entire optical detection system and all these parts are assembled as a single modular unit. Once assembled this unit comprises the entire optical output as a single unit. Most if not all other systems required 50-150 components for the same output and all of them require many alignment steps. The same can be said of the input optics. All lasers are in a single box, and once passing through the optical distributor box, require a single fiber to the flow chamber. There are no open lasers in Miftek’s instrument. We use the term </a:t>
            </a:r>
            <a:r>
              <a:rPr lang="en-US" baseline="0" dirty="0" err="1"/>
              <a:t>plug’n’play</a:t>
            </a:r>
            <a:r>
              <a:rPr lang="en-US" baseline="0" dirty="0"/>
              <a:t> for our lasers as they are easily </a:t>
            </a:r>
            <a:r>
              <a:rPr lang="en-US" baseline="0" dirty="0" err="1"/>
              <a:t>replacable</a:t>
            </a:r>
            <a:r>
              <a:rPr lang="en-US" baseline="0" dirty="0"/>
              <a:t>.</a:t>
            </a:r>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26</a:t>
            </a:fld>
            <a:endParaRPr lang="en-US"/>
          </a:p>
        </p:txBody>
      </p:sp>
    </p:spTree>
    <p:extLst>
      <p:ext uri="{BB962C8B-B14F-4D97-AF65-F5344CB8AC3E}">
        <p14:creationId xmlns:p14="http://schemas.microsoft.com/office/powerpoint/2010/main" val="3716341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based on our operational spreadsheet – and shows cash flow based on the costs in the unit cost spreadsheet slide above. Sales are very conservative and could be more aggressive with additional capital for manufacture and staff, but this is a realistic approach that we believe would be a minimal expectation giving the funding position identified. An advantage Miftek has is it can move quickly as a small company.  A large sales and marketing organization could significantly expand this opportunity. </a:t>
            </a:r>
          </a:p>
        </p:txBody>
      </p:sp>
      <p:sp>
        <p:nvSpPr>
          <p:cNvPr id="4" name="Slide Number Placeholder 3"/>
          <p:cNvSpPr>
            <a:spLocks noGrp="1"/>
          </p:cNvSpPr>
          <p:nvPr>
            <p:ph type="sldNum" sz="quarter" idx="5"/>
          </p:nvPr>
        </p:nvSpPr>
        <p:spPr/>
        <p:txBody>
          <a:bodyPr/>
          <a:lstStyle/>
          <a:p>
            <a:fld id="{44157AB6-31D6-4D65-A19F-21DCF2D6EA23}" type="slidenum">
              <a:rPr lang="en-US" smtClean="0"/>
              <a:t>27</a:t>
            </a:fld>
            <a:endParaRPr lang="en-US"/>
          </a:p>
        </p:txBody>
      </p:sp>
    </p:spTree>
    <p:extLst>
      <p:ext uri="{BB962C8B-B14F-4D97-AF65-F5344CB8AC3E}">
        <p14:creationId xmlns:p14="http://schemas.microsoft.com/office/powerpoint/2010/main" val="2581375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7 patents issued as of Feb 22m 2022 the last patent issued (11,255,771).  Dr. Robinson has also negotiated the transfer of the Purdue spectral patent </a:t>
            </a:r>
            <a:r>
              <a:rPr lang="en-US" sz="1200" dirty="0"/>
              <a:t>7,280,204 B2 to him personally. This transfer will be completed in March 2022. </a:t>
            </a:r>
            <a:endParaRPr lang="en-US" sz="1800" dirty="0"/>
          </a:p>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28</a:t>
            </a:fld>
            <a:endParaRPr lang="en-US"/>
          </a:p>
        </p:txBody>
      </p:sp>
    </p:spTree>
    <p:extLst>
      <p:ext uri="{BB962C8B-B14F-4D97-AF65-F5344CB8AC3E}">
        <p14:creationId xmlns:p14="http://schemas.microsoft.com/office/powerpoint/2010/main" val="1109926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29</a:t>
            </a:fld>
            <a:endParaRPr lang="en-US"/>
          </a:p>
        </p:txBody>
      </p:sp>
    </p:spTree>
    <p:extLst>
      <p:ext uri="{BB962C8B-B14F-4D97-AF65-F5344CB8AC3E}">
        <p14:creationId xmlns:p14="http://schemas.microsoft.com/office/powerpoint/2010/main" val="776024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Miftek needs capital to take our significant IP and our </a:t>
            </a:r>
            <a:r>
              <a:rPr lang="en-US" dirty="0" err="1"/>
              <a:t>protoptypic</a:t>
            </a:r>
            <a:r>
              <a:rPr lang="en-US" dirty="0"/>
              <a:t> modules and convert them to commercial products. We also need a partner who has strength in reagents as the combination of a reagent rich company with technology rich aspects, allows new applications to be developed to generate sales in both reagents and hardware. New kits are particularly exciting in this scenario.  Miftek wants its extensive IP portfolio transformed into high quality commercial instruments. </a:t>
            </a:r>
          </a:p>
        </p:txBody>
      </p:sp>
      <p:sp>
        <p:nvSpPr>
          <p:cNvPr id="4" name="Slide Number Placeholder 3"/>
          <p:cNvSpPr>
            <a:spLocks noGrp="1"/>
          </p:cNvSpPr>
          <p:nvPr>
            <p:ph type="sldNum" sz="quarter" idx="5"/>
          </p:nvPr>
        </p:nvSpPr>
        <p:spPr/>
        <p:txBody>
          <a:bodyPr/>
          <a:lstStyle/>
          <a:p>
            <a:fld id="{44157AB6-31D6-4D65-A19F-21DCF2D6EA23}" type="slidenum">
              <a:rPr lang="en-US" smtClean="0"/>
              <a:t>3</a:t>
            </a:fld>
            <a:endParaRPr lang="en-US"/>
          </a:p>
        </p:txBody>
      </p:sp>
    </p:spTree>
    <p:extLst>
      <p:ext uri="{BB962C8B-B14F-4D97-AF65-F5344CB8AC3E}">
        <p14:creationId xmlns:p14="http://schemas.microsoft.com/office/powerpoint/2010/main" val="1242522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attempts to show the relative costs of instruments measuring specific number of “colors” (in polychromatic terms this means fluorescent parameter number). Traditionally flow cytometry instruments are sold based on the number of fluorescent channels they have so we have been able to track the costs on this basis. So a 10 color instrument might cost $250k, a 30 color $600k, and BDs 50 color over $1M.  On the right is the cost basis for the Mass cytometry instruments that have been the go to instruments for very high parameter. However, these are around $1M and have very high operation expenses and are likely struggling to survive. The presence of 40 plus color spectral cytometers is putting enormous pressure on Fluidigm.  What is important to note in this chart is that the Miftek CytoSpectrum competes directly with top of line Cytek, Sony and Fluidigm and could displace both Sony and Fluidigm from the market based on cost pressures.</a:t>
            </a:r>
          </a:p>
        </p:txBody>
      </p:sp>
      <p:sp>
        <p:nvSpPr>
          <p:cNvPr id="4" name="Slide Number Placeholder 3"/>
          <p:cNvSpPr>
            <a:spLocks noGrp="1"/>
          </p:cNvSpPr>
          <p:nvPr>
            <p:ph type="sldNum" sz="quarter" idx="5"/>
          </p:nvPr>
        </p:nvSpPr>
        <p:spPr/>
        <p:txBody>
          <a:bodyPr/>
          <a:lstStyle/>
          <a:p>
            <a:fld id="{44157AB6-31D6-4D65-A19F-21DCF2D6EA23}" type="slidenum">
              <a:rPr lang="en-US" smtClean="0"/>
              <a:t>30</a:t>
            </a:fld>
            <a:endParaRPr lang="en-US"/>
          </a:p>
        </p:txBody>
      </p:sp>
    </p:spTree>
    <p:extLst>
      <p:ext uri="{BB962C8B-B14F-4D97-AF65-F5344CB8AC3E}">
        <p14:creationId xmlns:p14="http://schemas.microsoft.com/office/powerpoint/2010/main" val="2629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flow companies identified in the latest Research and Markets report.</a:t>
            </a:r>
          </a:p>
        </p:txBody>
      </p:sp>
      <p:sp>
        <p:nvSpPr>
          <p:cNvPr id="4" name="Slide Number Placeholder 3"/>
          <p:cNvSpPr>
            <a:spLocks noGrp="1"/>
          </p:cNvSpPr>
          <p:nvPr>
            <p:ph type="sldNum" sz="quarter" idx="5"/>
          </p:nvPr>
        </p:nvSpPr>
        <p:spPr/>
        <p:txBody>
          <a:bodyPr/>
          <a:lstStyle/>
          <a:p>
            <a:fld id="{44157AB6-31D6-4D65-A19F-21DCF2D6EA23}" type="slidenum">
              <a:rPr lang="en-US" smtClean="0"/>
              <a:t>31</a:t>
            </a:fld>
            <a:endParaRPr lang="en-US"/>
          </a:p>
        </p:txBody>
      </p:sp>
    </p:spTree>
    <p:extLst>
      <p:ext uri="{BB962C8B-B14F-4D97-AF65-F5344CB8AC3E}">
        <p14:creationId xmlns:p14="http://schemas.microsoft.com/office/powerpoint/2010/main" val="3161443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video that discusses Miftek’s technology.</a:t>
            </a:r>
          </a:p>
        </p:txBody>
      </p:sp>
      <p:sp>
        <p:nvSpPr>
          <p:cNvPr id="4" name="Slide Number Placeholder 3"/>
          <p:cNvSpPr>
            <a:spLocks noGrp="1"/>
          </p:cNvSpPr>
          <p:nvPr>
            <p:ph type="sldNum" sz="quarter" idx="5"/>
          </p:nvPr>
        </p:nvSpPr>
        <p:spPr/>
        <p:txBody>
          <a:bodyPr/>
          <a:lstStyle/>
          <a:p>
            <a:fld id="{44157AB6-31D6-4D65-A19F-21DCF2D6EA23}" type="slidenum">
              <a:rPr lang="en-US" smtClean="0"/>
              <a:t>32</a:t>
            </a:fld>
            <a:endParaRPr lang="en-US"/>
          </a:p>
        </p:txBody>
      </p:sp>
    </p:spTree>
    <p:extLst>
      <p:ext uri="{BB962C8B-B14F-4D97-AF65-F5344CB8AC3E}">
        <p14:creationId xmlns:p14="http://schemas.microsoft.com/office/powerpoint/2010/main" val="303790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flow cytometry market is growing.</a:t>
            </a:r>
            <a:r>
              <a:rPr lang="en-US" sz="1200" kern="1200" baseline="0" dirty="0">
                <a:solidFill>
                  <a:schemeClr val="tx1"/>
                </a:solidFill>
                <a:effectLst/>
                <a:latin typeface="+mn-lt"/>
                <a:ea typeface="+mn-ea"/>
                <a:cs typeface="+mn-cs"/>
              </a:rPr>
              <a:t> More instruments are being sold. By 2025 the market will be expecting 12,000 instruments/year. The majority of companies are selling polychromatic – old technology – it is hard for many of them to adapt – they are so locked into current technologies.  The future though is in spectral flow cytometry and there are currently only two companies selling spectral analyzers and they are doing very well.  Thermo has released a spectral sorter – it is expensive but works well. Cytek has announced a spectral sorter but has clearly had many problems in </a:t>
            </a:r>
            <a:r>
              <a:rPr lang="en-US" sz="1200" kern="1200" baseline="0">
                <a:solidFill>
                  <a:schemeClr val="tx1"/>
                </a:solidFill>
                <a:effectLst/>
                <a:latin typeface="+mn-lt"/>
                <a:ea typeface="+mn-ea"/>
                <a:cs typeface="+mn-cs"/>
              </a:rPr>
              <a:t>implementation.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57AB6-31D6-4D65-A19F-21DCF2D6EA23}" type="slidenum">
              <a:rPr lang="en-US" smtClean="0"/>
              <a:t>4</a:t>
            </a:fld>
            <a:endParaRPr lang="en-US"/>
          </a:p>
        </p:txBody>
      </p:sp>
    </p:spTree>
    <p:extLst>
      <p:ext uri="{BB962C8B-B14F-4D97-AF65-F5344CB8AC3E}">
        <p14:creationId xmlns:p14="http://schemas.microsoft.com/office/powerpoint/2010/main" val="290598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spectral – because it opens up far more capacity than</a:t>
            </a:r>
            <a:r>
              <a:rPr lang="en-US" sz="1200" kern="1200" baseline="0" dirty="0">
                <a:solidFill>
                  <a:schemeClr val="tx1"/>
                </a:solidFill>
                <a:effectLst/>
                <a:latin typeface="+mn-lt"/>
                <a:ea typeface="+mn-ea"/>
                <a:cs typeface="+mn-cs"/>
              </a:rPr>
              <a:t> polychromatic flow cytometry. In fact, it is likely that Spectral will expand significantly due to user demand – users want more “colors” – they want to combine traditional phenotypic parameters with cell cycle, metabolic and physical structural parameters. This concept was not possible with polychromatic cytometry because of limitations in the technology.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5</a:t>
            </a:fld>
            <a:endParaRPr lang="en-US"/>
          </a:p>
        </p:txBody>
      </p:sp>
    </p:spTree>
    <p:extLst>
      <p:ext uri="{BB962C8B-B14F-4D97-AF65-F5344CB8AC3E}">
        <p14:creationId xmlns:p14="http://schemas.microsoft.com/office/powerpoint/2010/main" val="2466382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current spectral</a:t>
            </a:r>
            <a:r>
              <a:rPr lang="en-US" baseline="0" dirty="0"/>
              <a:t> technologies are based on the Purdue Spectral patent. Sony and Thermo both have licenses to operate. All current instruments operate in similar manner– but their approach is complex compared to what it could be. Each current instrument has a significant number of expensive optical parts which increases manufacturing costs, and upkeep costs. We spent time developing the original spectral technology, and over the past few years we moved to look at what the future should be,</a:t>
            </a:r>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6</a:t>
            </a:fld>
            <a:endParaRPr lang="en-US"/>
          </a:p>
        </p:txBody>
      </p:sp>
    </p:spTree>
    <p:extLst>
      <p:ext uri="{BB962C8B-B14F-4D97-AF65-F5344CB8AC3E}">
        <p14:creationId xmlns:p14="http://schemas.microsoft.com/office/powerpoint/2010/main" val="180211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where Miftek’s CytoSpectrum comes</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We have developed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fastest optical detector existing - and we are creating a game-changing 42 Channel detector array which in combination with our unique modulated plug-n-play lasers, pre aligned optical detector module and giga-speed electronics, produces the most innovative and leading-edge flow cytometer available. We address the issues of speed, sensitivity and capacity. We reduce</a:t>
            </a:r>
            <a:r>
              <a:rPr lang="en-US" sz="1200" kern="1200" baseline="0" dirty="0">
                <a:solidFill>
                  <a:schemeClr val="tx1"/>
                </a:solidFill>
                <a:effectLst/>
                <a:latin typeface="+mn-lt"/>
                <a:ea typeface="+mn-ea"/>
                <a:cs typeface="+mn-cs"/>
              </a:rPr>
              <a:t> heat and power generation, we remove analog electronics, we reduce complexity and therefore manufacturing cost.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7</a:t>
            </a:fld>
            <a:endParaRPr lang="en-US"/>
          </a:p>
        </p:txBody>
      </p:sp>
    </p:spTree>
    <p:extLst>
      <p:ext uri="{BB962C8B-B14F-4D97-AF65-F5344CB8AC3E}">
        <p14:creationId xmlns:p14="http://schemas.microsoft.com/office/powerpoint/2010/main" val="1235082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example, Cytek’s detection path has over 120 optical components – and 5 separate fibers – one for each laser. Sony has a large number of carefully aligned optics and 7 sets of detectors – all with optical alignment issues.   Cytek is made in China, Sony in Japan. Miftek has only one optical fiber coming from 6 lasers. A single </a:t>
            </a:r>
            <a:r>
              <a:rPr lang="en-US" sz="1200" kern="1200" baseline="0" dirty="0" err="1">
                <a:solidFill>
                  <a:schemeClr val="tx1"/>
                </a:solidFill>
                <a:effectLst/>
                <a:latin typeface="+mn-lt"/>
                <a:ea typeface="+mn-ea"/>
                <a:cs typeface="+mn-cs"/>
              </a:rPr>
              <a:t>spectro</a:t>
            </a:r>
            <a:r>
              <a:rPr lang="en-US" sz="1200" kern="1200" baseline="0" dirty="0">
                <a:solidFill>
                  <a:schemeClr val="tx1"/>
                </a:solidFill>
                <a:effectLst/>
                <a:latin typeface="+mn-lt"/>
                <a:ea typeface="+mn-ea"/>
                <a:cs typeface="+mn-cs"/>
              </a:rPr>
              <a:t>-Optic module with an attached 42 </a:t>
            </a:r>
            <a:r>
              <a:rPr lang="en-US" sz="1200" kern="1200" baseline="0" dirty="0" err="1">
                <a:solidFill>
                  <a:schemeClr val="tx1"/>
                </a:solidFill>
                <a:effectLst/>
                <a:latin typeface="+mn-lt"/>
                <a:ea typeface="+mn-ea"/>
                <a:cs typeface="+mn-cs"/>
              </a:rPr>
              <a:t>ch</a:t>
            </a:r>
            <a:r>
              <a:rPr lang="en-US" sz="1200" kern="1200" baseline="0" dirty="0">
                <a:solidFill>
                  <a:schemeClr val="tx1"/>
                </a:solidFill>
                <a:effectLst/>
                <a:latin typeface="+mn-lt"/>
                <a:ea typeface="+mn-ea"/>
                <a:cs typeface="+mn-cs"/>
              </a:rPr>
              <a:t> sensor array. </a:t>
            </a:r>
            <a:r>
              <a:rPr lang="en-US" sz="1200" u="sng" kern="1200" baseline="0" dirty="0">
                <a:solidFill>
                  <a:schemeClr val="tx1"/>
                </a:solidFill>
                <a:effectLst/>
                <a:latin typeface="+mn-lt"/>
                <a:ea typeface="+mn-ea"/>
                <a:cs typeface="+mn-cs"/>
              </a:rPr>
              <a:t>The optical path is alignment free. </a:t>
            </a:r>
            <a:r>
              <a:rPr lang="en-US" sz="1200" kern="1200" baseline="0" dirty="0">
                <a:solidFill>
                  <a:schemeClr val="tx1"/>
                </a:solidFill>
                <a:effectLst/>
                <a:latin typeface="+mn-lt"/>
                <a:ea typeface="+mn-ea"/>
                <a:cs typeface="+mn-cs"/>
              </a:rPr>
              <a:t>It never needs alignment. There are essentially only 3 components to the entire light collection system and they are built into a single module.  Why ~140 channels? – think Nyquist theory! Sampling theory covers all areas so design. We  should not be focused on current practice that designs to exact # </a:t>
            </a:r>
            <a:r>
              <a:rPr lang="en-US" sz="1200" kern="1200" baseline="0" dirty="0" err="1">
                <a:solidFill>
                  <a:schemeClr val="tx1"/>
                </a:solidFill>
                <a:effectLst/>
                <a:latin typeface="+mn-lt"/>
                <a:ea typeface="+mn-ea"/>
                <a:cs typeface="+mn-cs"/>
              </a:rPr>
              <a:t>fluors</a:t>
            </a:r>
            <a:r>
              <a:rPr lang="en-US" sz="1200" kern="1200" baseline="0" dirty="0">
                <a:solidFill>
                  <a:schemeClr val="tx1"/>
                </a:solidFill>
                <a:effectLst/>
                <a:latin typeface="+mn-lt"/>
                <a:ea typeface="+mn-ea"/>
                <a:cs typeface="+mn-cs"/>
              </a:rPr>
              <a:t> , 6 color, 10 color 14 color,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 – this is no longer relevant in spectral domain! At 140 possible channels, there are almost no limits to what we can do.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157AB6-31D6-4D65-A19F-21DCF2D6EA23}" type="slidenum">
              <a:rPr lang="en-US" smtClean="0"/>
              <a:t>8</a:t>
            </a:fld>
            <a:endParaRPr lang="en-US"/>
          </a:p>
        </p:txBody>
      </p:sp>
    </p:spTree>
    <p:extLst>
      <p:ext uri="{BB962C8B-B14F-4D97-AF65-F5344CB8AC3E}">
        <p14:creationId xmlns:p14="http://schemas.microsoft.com/office/powerpoint/2010/main" val="243501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Miftek’s CytoSpectrum  is a timely introduction into a growing technology field where by 2027,  Markets and Markets 2022 report identifies a $7.4B market space with a total of 14,000 units per year. </a:t>
            </a:r>
            <a:r>
              <a:rPr lang="en-US" sz="1200" kern="1200" dirty="0" err="1">
                <a:solidFill>
                  <a:schemeClr val="tx1"/>
                </a:solidFill>
                <a:effectLst/>
                <a:latin typeface="+mn-lt"/>
                <a:ea typeface="+mn-ea"/>
                <a:cs typeface="+mn-cs"/>
              </a:rPr>
              <a:t>Miftek’s</a:t>
            </a:r>
            <a:r>
              <a:rPr lang="en-US" sz="1200" kern="1200" dirty="0">
                <a:solidFill>
                  <a:schemeClr val="tx1"/>
                </a:solidFill>
                <a:effectLst/>
                <a:latin typeface="+mn-lt"/>
                <a:ea typeface="+mn-ea"/>
                <a:cs typeface="+mn-cs"/>
              </a:rPr>
              <a:t> target market is the Academic/medical center research environment which by 2025 alone will reach 1000 units valued at $824Million. </a:t>
            </a:r>
            <a:endParaRPr lang="en-US" dirty="0"/>
          </a:p>
          <a:p>
            <a:endParaRPr lang="en-US" dirty="0"/>
          </a:p>
          <a:p>
            <a:r>
              <a:rPr lang="en-US" dirty="0"/>
              <a:t>&lt;$100k  20%</a:t>
            </a:r>
            <a:endParaRPr lang="en-US" dirty="0">
              <a:cs typeface="Calibri"/>
            </a:endParaRPr>
          </a:p>
          <a:p>
            <a:r>
              <a:rPr lang="en-US" dirty="0"/>
              <a:t>&gt;$200k  40%</a:t>
            </a:r>
          </a:p>
          <a:p>
            <a:r>
              <a:rPr lang="en-US" dirty="0"/>
              <a:t>&gt;300k  30%</a:t>
            </a:r>
          </a:p>
          <a:p>
            <a:r>
              <a:rPr lang="en-US" dirty="0"/>
              <a:t>&gt;700k  *10%</a:t>
            </a:r>
          </a:p>
        </p:txBody>
      </p:sp>
      <p:sp>
        <p:nvSpPr>
          <p:cNvPr id="4" name="Slide Number Placeholder 3"/>
          <p:cNvSpPr>
            <a:spLocks noGrp="1"/>
          </p:cNvSpPr>
          <p:nvPr>
            <p:ph type="sldNum" sz="quarter" idx="5"/>
          </p:nvPr>
        </p:nvSpPr>
        <p:spPr/>
        <p:txBody>
          <a:bodyPr/>
          <a:lstStyle/>
          <a:p>
            <a:fld id="{44157AB6-31D6-4D65-A19F-21DCF2D6EA23}" type="slidenum">
              <a:rPr lang="en-US" smtClean="0"/>
              <a:t>9</a:t>
            </a:fld>
            <a:endParaRPr lang="en-US"/>
          </a:p>
        </p:txBody>
      </p:sp>
    </p:spTree>
    <p:extLst>
      <p:ext uri="{BB962C8B-B14F-4D97-AF65-F5344CB8AC3E}">
        <p14:creationId xmlns:p14="http://schemas.microsoft.com/office/powerpoint/2010/main" val="2998867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08B7-E68F-4EAE-9C08-F9F6FAFAF1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AC4D23-4EC8-4E67-B82B-98EEE9FF5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C082A-16DF-4C68-A99A-74FE4D577147}"/>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5" name="Footer Placeholder 4">
            <a:extLst>
              <a:ext uri="{FF2B5EF4-FFF2-40B4-BE49-F238E27FC236}">
                <a16:creationId xmlns:a16="http://schemas.microsoft.com/office/drawing/2014/main" id="{8E6D090B-D6FF-42D5-82D2-0C9CC72E0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CC9D2-16BA-4E3F-8842-558642CC83A6}"/>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3202895615"/>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D701-BFD8-415D-9171-C377D2583E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1E9550-C8E9-4239-BCAE-9AD96BB394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09536-1DE9-4F1C-8920-79C41990B9A8}"/>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5" name="Footer Placeholder 4">
            <a:extLst>
              <a:ext uri="{FF2B5EF4-FFF2-40B4-BE49-F238E27FC236}">
                <a16:creationId xmlns:a16="http://schemas.microsoft.com/office/drawing/2014/main" id="{714833B4-E23C-49C0-8D39-0335181CC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C63D9-F2D1-4455-BD0A-3B530D87CDDD}"/>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2320457719"/>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7622DE-88F4-4EF0-B0F8-A96954975B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7A346F-81C7-496F-B619-744CC3E42A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F248C-ECFA-44A4-B9E3-AFA2E5EBE542}"/>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5" name="Footer Placeholder 4">
            <a:extLst>
              <a:ext uri="{FF2B5EF4-FFF2-40B4-BE49-F238E27FC236}">
                <a16:creationId xmlns:a16="http://schemas.microsoft.com/office/drawing/2014/main" id="{20FA51DB-D14B-4A95-A342-C5B331884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54519-CE33-46CB-88BD-C78C17834EA5}"/>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3593503583"/>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57A16-7DF6-BA42-8CB5-E659E4F906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B79F70-6A8B-E54D-93A0-D3A550CFD8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C325FE-C6BE-2243-B86D-FDC24FDEBABE}"/>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5" name="Footer Placeholder 4">
            <a:extLst>
              <a:ext uri="{FF2B5EF4-FFF2-40B4-BE49-F238E27FC236}">
                <a16:creationId xmlns:a16="http://schemas.microsoft.com/office/drawing/2014/main" id="{566FA604-68A0-E440-BD47-6CFD11595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04FAF-4F31-4C4C-BB9B-F422E38BB642}"/>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286837727"/>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79FC-857B-0740-A637-CB1CBF4C3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CCCF7-AB82-C34C-B64E-A4D4A1831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B40EC-AA7B-D74E-AF22-DBC2EC63294E}"/>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5" name="Footer Placeholder 4">
            <a:extLst>
              <a:ext uri="{FF2B5EF4-FFF2-40B4-BE49-F238E27FC236}">
                <a16:creationId xmlns:a16="http://schemas.microsoft.com/office/drawing/2014/main" id="{706969C6-80B9-EA40-955E-8079F18AB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0BB61-132A-3446-90DD-9A4C3F219156}"/>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2382011018"/>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29CC-2EDC-A549-8508-3E586E6DBA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C17FF-7B68-4D42-ADD9-1D97AB215E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2E835-2F28-044E-9756-68B9FEADD542}"/>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5" name="Footer Placeholder 4">
            <a:extLst>
              <a:ext uri="{FF2B5EF4-FFF2-40B4-BE49-F238E27FC236}">
                <a16:creationId xmlns:a16="http://schemas.microsoft.com/office/drawing/2014/main" id="{AC6778EB-3746-ED4A-81B7-B2C2CEBC5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A1951-F7B3-BB4F-A31B-A2540BF5F68C}"/>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3091124116"/>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9365-0C15-9240-B805-9C95D68E6F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F6BD9-934B-DA4D-BDA1-8039182D5D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2B31F9-FBE4-1E48-8398-6A43AC473D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675EE6-AE25-7047-B4D0-CBC3CA9FDA26}"/>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6" name="Footer Placeholder 5">
            <a:extLst>
              <a:ext uri="{FF2B5EF4-FFF2-40B4-BE49-F238E27FC236}">
                <a16:creationId xmlns:a16="http://schemas.microsoft.com/office/drawing/2014/main" id="{E6F0D3DD-4341-4140-AE26-C71F5253B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E099B-6F12-9D40-B378-8330A142F50D}"/>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2444550515"/>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76FB-1B8A-614B-AF9F-769B3C6CAA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9347F1-39DB-554B-9F92-59BBC4981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74B71-80AC-4249-9279-43B61214FB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A57852-5690-7F4E-80BF-5816AD1C2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212264-3CC3-264D-A334-F10B9A8777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38FB9D-D16C-5947-B1E1-3462299017DF}"/>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8" name="Footer Placeholder 7">
            <a:extLst>
              <a:ext uri="{FF2B5EF4-FFF2-40B4-BE49-F238E27FC236}">
                <a16:creationId xmlns:a16="http://schemas.microsoft.com/office/drawing/2014/main" id="{F67546B9-BDBA-8448-A521-1541DAF624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35CFF2-4D03-BE48-8666-00D5BF270B5D}"/>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2133629105"/>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26B5-380E-7149-A574-7E8998AD37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AEA9E2-9929-2A4B-A550-055CF6D34E0B}"/>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4" name="Footer Placeholder 3">
            <a:extLst>
              <a:ext uri="{FF2B5EF4-FFF2-40B4-BE49-F238E27FC236}">
                <a16:creationId xmlns:a16="http://schemas.microsoft.com/office/drawing/2014/main" id="{21022E5E-7573-F041-94B1-BDF6043888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9E81E-0350-6D49-950D-49201AD99E12}"/>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3976713393"/>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C4177-5F73-894C-9580-D78B2CE0DC20}"/>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3" name="Footer Placeholder 2">
            <a:extLst>
              <a:ext uri="{FF2B5EF4-FFF2-40B4-BE49-F238E27FC236}">
                <a16:creationId xmlns:a16="http://schemas.microsoft.com/office/drawing/2014/main" id="{0ADD0E09-D7D5-584B-9CC6-6BB2886511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F1FD95-C863-924F-B3C2-FE035CB0BB31}"/>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440174838"/>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E988-A716-E640-A53C-AB0B335A3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2D17D6-EF1B-9B43-9770-6207ECA86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6BB003-B384-9147-8806-E4726F0CA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BBD5A-95F9-8344-8A54-2E9A0D67C1F6}"/>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6" name="Footer Placeholder 5">
            <a:extLst>
              <a:ext uri="{FF2B5EF4-FFF2-40B4-BE49-F238E27FC236}">
                <a16:creationId xmlns:a16="http://schemas.microsoft.com/office/drawing/2014/main" id="{09F0E294-82C5-0243-B19A-1261877B0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A0C483-B65C-C64F-A761-41C0383554B0}"/>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684797109"/>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76AA-4ACB-4DA4-BCC8-43806432CD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932B3-C411-4F97-8630-22AF4A9C7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DD045-9D00-4513-B342-0A89E2F14AB7}"/>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5" name="Footer Placeholder 4">
            <a:extLst>
              <a:ext uri="{FF2B5EF4-FFF2-40B4-BE49-F238E27FC236}">
                <a16:creationId xmlns:a16="http://schemas.microsoft.com/office/drawing/2014/main" id="{9DCCE1D0-A6E6-4955-94A8-BA2C3198B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E1E12-E718-4D0C-AB5F-6CA981DFD664}"/>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3566141698"/>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DB07-DCE8-A347-A076-2C526FC5F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FFD450-E309-574C-9F00-5A2EAF58F4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4017E6-553C-D44C-AE69-C42530A57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06DEB-D241-E44C-811B-945B04F32E9D}"/>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6" name="Footer Placeholder 5">
            <a:extLst>
              <a:ext uri="{FF2B5EF4-FFF2-40B4-BE49-F238E27FC236}">
                <a16:creationId xmlns:a16="http://schemas.microsoft.com/office/drawing/2014/main" id="{21A7BB4A-E89D-754D-B019-3632AD642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61B23-77B5-0C48-87C4-B7BC3D2CE76D}"/>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18945848"/>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D22C-C981-4C44-BBF0-909D69FAE7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1FA5D3-2ED2-5448-9CE8-B1DF799656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3A561-5A5C-0949-9F1B-66839580FE1C}"/>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5" name="Footer Placeholder 4">
            <a:extLst>
              <a:ext uri="{FF2B5EF4-FFF2-40B4-BE49-F238E27FC236}">
                <a16:creationId xmlns:a16="http://schemas.microsoft.com/office/drawing/2014/main" id="{E987AF32-363C-574A-922D-BE09ED9F1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33FC7-73EB-3D41-8910-798385CC8EF8}"/>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3745598001"/>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3BAD84-024F-A642-91DA-6F59B6BB89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E1BF8-E8E4-1A40-A135-05AD95CA4B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5792C-7508-8044-B384-0B1657E43B6C}"/>
              </a:ext>
            </a:extLst>
          </p:cNvPr>
          <p:cNvSpPr>
            <a:spLocks noGrp="1"/>
          </p:cNvSpPr>
          <p:nvPr>
            <p:ph type="dt" sz="half" idx="10"/>
          </p:nvPr>
        </p:nvSpPr>
        <p:spPr/>
        <p:txBody>
          <a:bodyPr/>
          <a:lstStyle/>
          <a:p>
            <a:fld id="{878E5590-AB73-7E48-AFEB-BAA42534A687}" type="datetimeFigureOut">
              <a:rPr lang="en-US" smtClean="0"/>
              <a:t>3/3/22</a:t>
            </a:fld>
            <a:endParaRPr lang="en-US"/>
          </a:p>
        </p:txBody>
      </p:sp>
      <p:sp>
        <p:nvSpPr>
          <p:cNvPr id="5" name="Footer Placeholder 4">
            <a:extLst>
              <a:ext uri="{FF2B5EF4-FFF2-40B4-BE49-F238E27FC236}">
                <a16:creationId xmlns:a16="http://schemas.microsoft.com/office/drawing/2014/main" id="{89E82064-A839-934F-BCC3-F403D89C5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70FAF-06E1-A54B-810E-0A382C47650B}"/>
              </a:ext>
            </a:extLst>
          </p:cNvPr>
          <p:cNvSpPr>
            <a:spLocks noGrp="1"/>
          </p:cNvSpPr>
          <p:nvPr>
            <p:ph type="sldNum" sz="quarter" idx="12"/>
          </p:nvPr>
        </p:nvSpPr>
        <p:spPr/>
        <p:txBody>
          <a:bodyPr/>
          <a:lstStyle/>
          <a:p>
            <a:fld id="{024A2BD5-CF1C-AF4B-80DE-50A1A46251A0}" type="slidenum">
              <a:rPr lang="en-US" smtClean="0"/>
              <a:t>‹#›</a:t>
            </a:fld>
            <a:endParaRPr lang="en-US"/>
          </a:p>
        </p:txBody>
      </p:sp>
    </p:spTree>
    <p:extLst>
      <p:ext uri="{BB962C8B-B14F-4D97-AF65-F5344CB8AC3E}">
        <p14:creationId xmlns:p14="http://schemas.microsoft.com/office/powerpoint/2010/main" val="4015597355"/>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7056-6109-410F-87B6-BBAC4D20B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6047EA-7B6D-4B46-8823-7EB910432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965EAD-7953-4D35-AD3E-B899EACB75DE}"/>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5" name="Footer Placeholder 4">
            <a:extLst>
              <a:ext uri="{FF2B5EF4-FFF2-40B4-BE49-F238E27FC236}">
                <a16:creationId xmlns:a16="http://schemas.microsoft.com/office/drawing/2014/main" id="{7730793E-C60D-4AD3-9429-BF3EBBA2D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142E8-2A78-4DDE-94F4-0102A1E8BDA4}"/>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3931284621"/>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26728-6A7E-481F-B107-CD1E5E91D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D93DB-A4B1-4F61-89E2-281510036A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9ACDD-9FE2-44EF-B97C-B95FB5CC42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3F389-E080-4F9D-B7A6-B5592AD4E290}"/>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6" name="Footer Placeholder 5">
            <a:extLst>
              <a:ext uri="{FF2B5EF4-FFF2-40B4-BE49-F238E27FC236}">
                <a16:creationId xmlns:a16="http://schemas.microsoft.com/office/drawing/2014/main" id="{17350E54-E449-4BF8-A39A-34C6BF733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CFCA9-DB08-4A94-9DE9-5D693C29F198}"/>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1704385298"/>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F401-2B1A-4C06-803E-ADDC5B1284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1090F3-9CBA-44C9-978B-4E438260B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840EC6-24BD-4B00-8477-35C55005EF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C8DB94-4F3E-4FAF-8917-888C07161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7EA3D-833B-4EA7-9185-79537142A2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DF5DA3-4A4D-4835-A234-525585536803}"/>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8" name="Footer Placeholder 7">
            <a:extLst>
              <a:ext uri="{FF2B5EF4-FFF2-40B4-BE49-F238E27FC236}">
                <a16:creationId xmlns:a16="http://schemas.microsoft.com/office/drawing/2014/main" id="{E4F6F6DD-C97B-4825-AE35-C6E8DD5D9D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763320-4CA9-4819-99B6-F31B87F962D7}"/>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1172313575"/>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78DF-5AC6-48AA-8944-15DAE0F1C9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9B822A-A57A-4531-B743-747E2D57B9D8}"/>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4" name="Footer Placeholder 3">
            <a:extLst>
              <a:ext uri="{FF2B5EF4-FFF2-40B4-BE49-F238E27FC236}">
                <a16:creationId xmlns:a16="http://schemas.microsoft.com/office/drawing/2014/main" id="{88764071-A361-4272-BF13-25A633AAF4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A1D4A-841B-41A6-8665-86048D71A7EE}"/>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2730315420"/>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41C579-B92E-4A3F-BF97-6FA775AC3683}"/>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3" name="Footer Placeholder 2">
            <a:extLst>
              <a:ext uri="{FF2B5EF4-FFF2-40B4-BE49-F238E27FC236}">
                <a16:creationId xmlns:a16="http://schemas.microsoft.com/office/drawing/2014/main" id="{23360A6A-36D8-4847-918C-9E73E79E1C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EAE1E1-E372-4B90-8E0F-3ECF37EC5A5F}"/>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2735402290"/>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B751-23FA-4E89-8B90-3675924EC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5C3284-499A-48DE-A533-4CAEFBBC2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1B5FFE-C26A-4F0C-84AC-FEE68DAD9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FFCD1F-661E-4088-B1C8-12C1B43D85D1}"/>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6" name="Footer Placeholder 5">
            <a:extLst>
              <a:ext uri="{FF2B5EF4-FFF2-40B4-BE49-F238E27FC236}">
                <a16:creationId xmlns:a16="http://schemas.microsoft.com/office/drawing/2014/main" id="{53F056CB-92FE-45F2-87CB-A8620E054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C86BE-B16E-4BED-9261-D44E5281C8CB}"/>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150354096"/>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0015-038C-4E0F-B712-39DABDD197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187224-8B17-410A-A32B-A6ED0EAF9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789D4-BCCC-4A94-81FC-80ED96458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D64DCF-BE84-4673-82CA-01DA7916CB83}"/>
              </a:ext>
            </a:extLst>
          </p:cNvPr>
          <p:cNvSpPr>
            <a:spLocks noGrp="1"/>
          </p:cNvSpPr>
          <p:nvPr>
            <p:ph type="dt" sz="half" idx="10"/>
          </p:nvPr>
        </p:nvSpPr>
        <p:spPr/>
        <p:txBody>
          <a:bodyPr/>
          <a:lstStyle/>
          <a:p>
            <a:fld id="{0027BCF5-FE94-46AB-9E99-DD58926B8C68}" type="datetimeFigureOut">
              <a:rPr lang="en-US" smtClean="0"/>
              <a:t>3/3/22</a:t>
            </a:fld>
            <a:endParaRPr lang="en-US"/>
          </a:p>
        </p:txBody>
      </p:sp>
      <p:sp>
        <p:nvSpPr>
          <p:cNvPr id="6" name="Footer Placeholder 5">
            <a:extLst>
              <a:ext uri="{FF2B5EF4-FFF2-40B4-BE49-F238E27FC236}">
                <a16:creationId xmlns:a16="http://schemas.microsoft.com/office/drawing/2014/main" id="{2AB2DFCE-992D-43ED-83D9-27B02CE74A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79BE8-B619-4207-B98B-9353850C9632}"/>
              </a:ext>
            </a:extLst>
          </p:cNvPr>
          <p:cNvSpPr>
            <a:spLocks noGrp="1"/>
          </p:cNvSpPr>
          <p:nvPr>
            <p:ph type="sldNum" sz="quarter" idx="12"/>
          </p:nvPr>
        </p:nvSpPr>
        <p:spPr/>
        <p:txBody>
          <a:bodyPr/>
          <a:lstStyle/>
          <a:p>
            <a:fld id="{93CCB2F8-100B-4F37-B0C3-28CD08F06B17}" type="slidenum">
              <a:rPr lang="en-US" smtClean="0"/>
              <a:t>‹#›</a:t>
            </a:fld>
            <a:endParaRPr lang="en-US"/>
          </a:p>
        </p:txBody>
      </p:sp>
    </p:spTree>
    <p:extLst>
      <p:ext uri="{BB962C8B-B14F-4D97-AF65-F5344CB8AC3E}">
        <p14:creationId xmlns:p14="http://schemas.microsoft.com/office/powerpoint/2010/main" val="2331295254"/>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AC00D-99C3-44F2-B38D-C3D621121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A671F-B0D0-467C-AC49-5614EE72E1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DEBB-1B99-46ED-816C-5F77A580D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7BCF5-FE94-46AB-9E99-DD58926B8C68}" type="datetimeFigureOut">
              <a:rPr lang="en-US" smtClean="0"/>
              <a:t>3/3/22</a:t>
            </a:fld>
            <a:endParaRPr lang="en-US"/>
          </a:p>
        </p:txBody>
      </p:sp>
      <p:sp>
        <p:nvSpPr>
          <p:cNvPr id="5" name="Footer Placeholder 4">
            <a:extLst>
              <a:ext uri="{FF2B5EF4-FFF2-40B4-BE49-F238E27FC236}">
                <a16:creationId xmlns:a16="http://schemas.microsoft.com/office/drawing/2014/main" id="{242182A0-FCDF-4B99-9676-9C597A89EE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C868B4-7245-43C5-9678-7AC12F2B6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CB2F8-100B-4F37-B0C3-28CD08F06B17}" type="slidenum">
              <a:rPr lang="en-US" smtClean="0"/>
              <a:t>‹#›</a:t>
            </a:fld>
            <a:endParaRPr lang="en-US"/>
          </a:p>
        </p:txBody>
      </p:sp>
    </p:spTree>
    <p:extLst>
      <p:ext uri="{BB962C8B-B14F-4D97-AF65-F5344CB8AC3E}">
        <p14:creationId xmlns:p14="http://schemas.microsoft.com/office/powerpoint/2010/main" val="1932001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D1D719-7F06-7946-A569-9399702544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125FAE-A0E9-784E-93C9-FD3E14E4D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9F8B1-5BFE-4245-AE50-656CAFDB4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E5590-AB73-7E48-AFEB-BAA42534A687}" type="datetimeFigureOut">
              <a:rPr lang="en-US" smtClean="0"/>
              <a:t>3/3/22</a:t>
            </a:fld>
            <a:endParaRPr lang="en-US"/>
          </a:p>
        </p:txBody>
      </p:sp>
      <p:sp>
        <p:nvSpPr>
          <p:cNvPr id="5" name="Footer Placeholder 4">
            <a:extLst>
              <a:ext uri="{FF2B5EF4-FFF2-40B4-BE49-F238E27FC236}">
                <a16:creationId xmlns:a16="http://schemas.microsoft.com/office/drawing/2014/main" id="{9B9AD2B6-1E6C-E544-848C-460756588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EDCD47-019C-574E-BCF9-D13E17C9B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A2BD5-CF1C-AF4B-80DE-50A1A46251A0}" type="slidenum">
              <a:rPr lang="en-US" smtClean="0"/>
              <a:t>‹#›</a:t>
            </a:fld>
            <a:endParaRPr lang="en-US"/>
          </a:p>
        </p:txBody>
      </p:sp>
    </p:spTree>
    <p:extLst>
      <p:ext uri="{BB962C8B-B14F-4D97-AF65-F5344CB8AC3E}">
        <p14:creationId xmlns:p14="http://schemas.microsoft.com/office/powerpoint/2010/main" val="1140188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youtube.com/watch?v=IdEnMcFs1cw"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3.jpg"/><Relationship Id="rId21" Type="http://schemas.openxmlformats.org/officeDocument/2006/relationships/image" Target="../media/image85.png"/><Relationship Id="rId34" Type="http://schemas.openxmlformats.org/officeDocument/2006/relationships/image" Target="../media/image98.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png"/><Relationship Id="rId2" Type="http://schemas.openxmlformats.org/officeDocument/2006/relationships/notesSlide" Target="../notesSlides/notesSlide17.xml"/><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png"/><Relationship Id="rId32" Type="http://schemas.openxmlformats.org/officeDocument/2006/relationships/image" Target="../media/image96.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10" Type="http://schemas.openxmlformats.org/officeDocument/2006/relationships/image" Target="../media/image74.png"/><Relationship Id="rId19" Type="http://schemas.openxmlformats.org/officeDocument/2006/relationships/image" Target="../media/image83.png"/><Relationship Id="rId31" Type="http://schemas.openxmlformats.org/officeDocument/2006/relationships/image" Target="../media/image95.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png"/><Relationship Id="rId30" Type="http://schemas.openxmlformats.org/officeDocument/2006/relationships/image" Target="../media/image94.png"/><Relationship Id="rId35" Type="http://schemas.openxmlformats.org/officeDocument/2006/relationships/image" Target="../media/image99.png"/><Relationship Id="rId8"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gif"/><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1.gif"/><Relationship Id="rId5" Type="http://schemas.openxmlformats.org/officeDocument/2006/relationships/image" Target="../media/image5.png"/><Relationship Id="rId15" Type="http://schemas.openxmlformats.org/officeDocument/2006/relationships/image" Target="../media/image15.gif"/><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gif"/><Relationship Id="rId14" Type="http://schemas.openxmlformats.org/officeDocument/2006/relationships/image" Target="../media/image14.gif"/></Relationships>
</file>

<file path=ppt/slides/_rels/slide20.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49.png"/><Relationship Id="rId26" Type="http://schemas.openxmlformats.org/officeDocument/2006/relationships/image" Target="../media/image120.png"/><Relationship Id="rId39" Type="http://schemas.openxmlformats.org/officeDocument/2006/relationships/image" Target="../media/image133.png"/><Relationship Id="rId21" Type="http://schemas.openxmlformats.org/officeDocument/2006/relationships/image" Target="../media/image115.png"/><Relationship Id="rId34" Type="http://schemas.openxmlformats.org/officeDocument/2006/relationships/image" Target="../media/image128.png"/><Relationship Id="rId42" Type="http://schemas.openxmlformats.org/officeDocument/2006/relationships/image" Target="../media/image136.png"/><Relationship Id="rId47" Type="http://schemas.openxmlformats.org/officeDocument/2006/relationships/image" Target="../media/image141.png"/><Relationship Id="rId50" Type="http://schemas.openxmlformats.org/officeDocument/2006/relationships/image" Target="../media/image144.png"/><Relationship Id="rId55" Type="http://schemas.openxmlformats.org/officeDocument/2006/relationships/image" Target="../media/image16.png"/><Relationship Id="rId7" Type="http://schemas.openxmlformats.org/officeDocument/2006/relationships/image" Target="../media/image103.png"/><Relationship Id="rId2" Type="http://schemas.openxmlformats.org/officeDocument/2006/relationships/notesSlide" Target="../notesSlides/notesSlide20.xml"/><Relationship Id="rId16" Type="http://schemas.openxmlformats.org/officeDocument/2006/relationships/image" Target="../media/image111.png"/><Relationship Id="rId29" Type="http://schemas.openxmlformats.org/officeDocument/2006/relationships/image" Target="../media/image123.png"/><Relationship Id="rId11" Type="http://schemas.openxmlformats.org/officeDocument/2006/relationships/image" Target="../media/image106.png"/><Relationship Id="rId24" Type="http://schemas.openxmlformats.org/officeDocument/2006/relationships/image" Target="../media/image118.png"/><Relationship Id="rId32" Type="http://schemas.openxmlformats.org/officeDocument/2006/relationships/image" Target="../media/image126.png"/><Relationship Id="rId37" Type="http://schemas.openxmlformats.org/officeDocument/2006/relationships/image" Target="../media/image131.png"/><Relationship Id="rId40" Type="http://schemas.openxmlformats.org/officeDocument/2006/relationships/image" Target="../media/image134.png"/><Relationship Id="rId45" Type="http://schemas.openxmlformats.org/officeDocument/2006/relationships/image" Target="../media/image139.png"/><Relationship Id="rId53" Type="http://schemas.openxmlformats.org/officeDocument/2006/relationships/image" Target="../media/image147.png"/><Relationship Id="rId58" Type="http://schemas.openxmlformats.org/officeDocument/2006/relationships/image" Target="../media/image151.png"/><Relationship Id="rId5" Type="http://schemas.openxmlformats.org/officeDocument/2006/relationships/image" Target="../media/image101.png"/><Relationship Id="rId61" Type="http://schemas.openxmlformats.org/officeDocument/2006/relationships/image" Target="../media/image154.jpeg"/><Relationship Id="rId19" Type="http://schemas.openxmlformats.org/officeDocument/2006/relationships/image" Target="../media/image113.png"/><Relationship Id="rId14" Type="http://schemas.openxmlformats.org/officeDocument/2006/relationships/image" Target="../media/image109.png"/><Relationship Id="rId22" Type="http://schemas.openxmlformats.org/officeDocument/2006/relationships/image" Target="../media/image116.jpeg"/><Relationship Id="rId27" Type="http://schemas.openxmlformats.org/officeDocument/2006/relationships/image" Target="../media/image121.png"/><Relationship Id="rId30" Type="http://schemas.openxmlformats.org/officeDocument/2006/relationships/image" Target="../media/image124.png"/><Relationship Id="rId35" Type="http://schemas.openxmlformats.org/officeDocument/2006/relationships/image" Target="../media/image129.png"/><Relationship Id="rId43" Type="http://schemas.openxmlformats.org/officeDocument/2006/relationships/image" Target="../media/image137.png"/><Relationship Id="rId48" Type="http://schemas.openxmlformats.org/officeDocument/2006/relationships/image" Target="../media/image142.png"/><Relationship Id="rId56" Type="http://schemas.openxmlformats.org/officeDocument/2006/relationships/image" Target="../media/image149.png"/><Relationship Id="rId8" Type="http://schemas.openxmlformats.org/officeDocument/2006/relationships/image" Target="../media/image104.png"/><Relationship Id="rId51" Type="http://schemas.openxmlformats.org/officeDocument/2006/relationships/image" Target="../media/image145.gif"/><Relationship Id="rId3" Type="http://schemas.openxmlformats.org/officeDocument/2006/relationships/image" Target="../media/image26.png"/><Relationship Id="rId12" Type="http://schemas.openxmlformats.org/officeDocument/2006/relationships/image" Target="../media/image107.png"/><Relationship Id="rId17" Type="http://schemas.openxmlformats.org/officeDocument/2006/relationships/image" Target="../media/image112.jpeg"/><Relationship Id="rId25" Type="http://schemas.openxmlformats.org/officeDocument/2006/relationships/image" Target="../media/image119.png"/><Relationship Id="rId33" Type="http://schemas.openxmlformats.org/officeDocument/2006/relationships/image" Target="../media/image127.png"/><Relationship Id="rId38" Type="http://schemas.openxmlformats.org/officeDocument/2006/relationships/image" Target="../media/image132.png"/><Relationship Id="rId46" Type="http://schemas.openxmlformats.org/officeDocument/2006/relationships/image" Target="../media/image140.png"/><Relationship Id="rId59" Type="http://schemas.openxmlformats.org/officeDocument/2006/relationships/image" Target="../media/image152.png"/><Relationship Id="rId20" Type="http://schemas.openxmlformats.org/officeDocument/2006/relationships/image" Target="../media/image114.png"/><Relationship Id="rId41" Type="http://schemas.openxmlformats.org/officeDocument/2006/relationships/image" Target="../media/image135.png"/><Relationship Id="rId54"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02.png"/><Relationship Id="rId15" Type="http://schemas.openxmlformats.org/officeDocument/2006/relationships/image" Target="../media/image110.png"/><Relationship Id="rId23" Type="http://schemas.openxmlformats.org/officeDocument/2006/relationships/image" Target="../media/image117.png"/><Relationship Id="rId28" Type="http://schemas.openxmlformats.org/officeDocument/2006/relationships/image" Target="../media/image122.png"/><Relationship Id="rId36" Type="http://schemas.openxmlformats.org/officeDocument/2006/relationships/image" Target="../media/image130.png"/><Relationship Id="rId49" Type="http://schemas.openxmlformats.org/officeDocument/2006/relationships/image" Target="../media/image143.png"/><Relationship Id="rId57" Type="http://schemas.openxmlformats.org/officeDocument/2006/relationships/image" Target="../media/image150.png"/><Relationship Id="rId10" Type="http://schemas.openxmlformats.org/officeDocument/2006/relationships/image" Target="../media/image25.gif"/><Relationship Id="rId31" Type="http://schemas.openxmlformats.org/officeDocument/2006/relationships/image" Target="../media/image125.png"/><Relationship Id="rId44" Type="http://schemas.openxmlformats.org/officeDocument/2006/relationships/image" Target="../media/image138.png"/><Relationship Id="rId52" Type="http://schemas.openxmlformats.org/officeDocument/2006/relationships/image" Target="../media/image146.png"/><Relationship Id="rId60" Type="http://schemas.openxmlformats.org/officeDocument/2006/relationships/image" Target="../media/image153.png"/><Relationship Id="rId4" Type="http://schemas.openxmlformats.org/officeDocument/2006/relationships/image" Target="../media/image100.png"/><Relationship Id="rId9" Type="http://schemas.openxmlformats.org/officeDocument/2006/relationships/image" Target="../media/image105.png"/></Relationships>
</file>

<file path=ppt/slides/_rels/slide21.xml.rels><?xml version="1.0" encoding="UTF-8" standalone="yes"?>
<Relationships xmlns="http://schemas.openxmlformats.org/package/2006/relationships"><Relationship Id="rId26" Type="http://schemas.openxmlformats.org/officeDocument/2006/relationships/image" Target="../media/image123.png"/><Relationship Id="rId21" Type="http://schemas.openxmlformats.org/officeDocument/2006/relationships/image" Target="../media/image118.png"/><Relationship Id="rId34" Type="http://schemas.openxmlformats.org/officeDocument/2006/relationships/image" Target="../media/image131.png"/><Relationship Id="rId42" Type="http://schemas.openxmlformats.org/officeDocument/2006/relationships/image" Target="../media/image140.png"/><Relationship Id="rId47" Type="http://schemas.openxmlformats.org/officeDocument/2006/relationships/image" Target="../media/image145.gif"/><Relationship Id="rId50" Type="http://schemas.openxmlformats.org/officeDocument/2006/relationships/image" Target="../media/image168.png"/><Relationship Id="rId55" Type="http://schemas.openxmlformats.org/officeDocument/2006/relationships/image" Target="../media/image150.png"/><Relationship Id="rId63" Type="http://schemas.openxmlformats.org/officeDocument/2006/relationships/image" Target="../media/image173.png"/><Relationship Id="rId7" Type="http://schemas.openxmlformats.org/officeDocument/2006/relationships/image" Target="../media/image106.png"/><Relationship Id="rId2" Type="http://schemas.openxmlformats.org/officeDocument/2006/relationships/notesSlide" Target="../notesSlides/notesSlide21.xml"/><Relationship Id="rId16" Type="http://schemas.openxmlformats.org/officeDocument/2006/relationships/image" Target="../media/image157.png"/><Relationship Id="rId29" Type="http://schemas.openxmlformats.org/officeDocument/2006/relationships/image" Target="../media/image126.png"/><Relationship Id="rId11" Type="http://schemas.openxmlformats.org/officeDocument/2006/relationships/image" Target="../media/image155.png"/><Relationship Id="rId24" Type="http://schemas.openxmlformats.org/officeDocument/2006/relationships/image" Target="../media/image121.png"/><Relationship Id="rId32" Type="http://schemas.openxmlformats.org/officeDocument/2006/relationships/image" Target="../media/image129.png"/><Relationship Id="rId37" Type="http://schemas.openxmlformats.org/officeDocument/2006/relationships/image" Target="../media/image134.png"/><Relationship Id="rId40" Type="http://schemas.openxmlformats.org/officeDocument/2006/relationships/image" Target="../media/image160.png"/><Relationship Id="rId45" Type="http://schemas.openxmlformats.org/officeDocument/2006/relationships/image" Target="../media/image164.png"/><Relationship Id="rId53" Type="http://schemas.openxmlformats.org/officeDocument/2006/relationships/image" Target="../media/image16.png"/><Relationship Id="rId58" Type="http://schemas.openxmlformats.org/officeDocument/2006/relationships/image" Target="../media/image153.png"/><Relationship Id="rId66" Type="http://schemas.openxmlformats.org/officeDocument/2006/relationships/image" Target="../media/image176.png"/><Relationship Id="rId5" Type="http://schemas.openxmlformats.org/officeDocument/2006/relationships/image" Target="../media/image105.png"/><Relationship Id="rId61" Type="http://schemas.openxmlformats.org/officeDocument/2006/relationships/image" Target="../media/image171.png"/><Relationship Id="rId19" Type="http://schemas.openxmlformats.org/officeDocument/2006/relationships/image" Target="../media/image116.jpeg"/><Relationship Id="rId14" Type="http://schemas.openxmlformats.org/officeDocument/2006/relationships/image" Target="../media/image112.jpeg"/><Relationship Id="rId22" Type="http://schemas.openxmlformats.org/officeDocument/2006/relationships/image" Target="../media/image119.png"/><Relationship Id="rId27" Type="http://schemas.openxmlformats.org/officeDocument/2006/relationships/image" Target="../media/image124.png"/><Relationship Id="rId30" Type="http://schemas.openxmlformats.org/officeDocument/2006/relationships/image" Target="../media/image127.png"/><Relationship Id="rId35" Type="http://schemas.openxmlformats.org/officeDocument/2006/relationships/image" Target="../media/image132.png"/><Relationship Id="rId43" Type="http://schemas.openxmlformats.org/officeDocument/2006/relationships/image" Target="../media/image162.png"/><Relationship Id="rId48" Type="http://schemas.openxmlformats.org/officeDocument/2006/relationships/image" Target="../media/image166.png"/><Relationship Id="rId56" Type="http://schemas.openxmlformats.org/officeDocument/2006/relationships/image" Target="../media/image151.png"/><Relationship Id="rId64" Type="http://schemas.openxmlformats.org/officeDocument/2006/relationships/image" Target="../media/image174.png"/><Relationship Id="rId8" Type="http://schemas.openxmlformats.org/officeDocument/2006/relationships/image" Target="../media/image107.png"/><Relationship Id="rId51" Type="http://schemas.openxmlformats.org/officeDocument/2006/relationships/image" Target="../media/image169.png"/><Relationship Id="rId3" Type="http://schemas.openxmlformats.org/officeDocument/2006/relationships/image" Target="../media/image103.png"/><Relationship Id="rId12" Type="http://schemas.openxmlformats.org/officeDocument/2006/relationships/image" Target="../media/image110.png"/><Relationship Id="rId17" Type="http://schemas.openxmlformats.org/officeDocument/2006/relationships/image" Target="../media/image114.png"/><Relationship Id="rId25" Type="http://schemas.openxmlformats.org/officeDocument/2006/relationships/image" Target="../media/image122.png"/><Relationship Id="rId33" Type="http://schemas.openxmlformats.org/officeDocument/2006/relationships/image" Target="../media/image130.png"/><Relationship Id="rId38" Type="http://schemas.openxmlformats.org/officeDocument/2006/relationships/image" Target="../media/image158.png"/><Relationship Id="rId46" Type="http://schemas.openxmlformats.org/officeDocument/2006/relationships/image" Target="../media/image165.png"/><Relationship Id="rId59" Type="http://schemas.openxmlformats.org/officeDocument/2006/relationships/image" Target="../media/image154.jpeg"/><Relationship Id="rId67" Type="http://schemas.openxmlformats.org/officeDocument/2006/relationships/image" Target="../media/image177.png"/><Relationship Id="rId20" Type="http://schemas.openxmlformats.org/officeDocument/2006/relationships/image" Target="../media/image117.png"/><Relationship Id="rId41" Type="http://schemas.openxmlformats.org/officeDocument/2006/relationships/image" Target="../media/image161.png"/><Relationship Id="rId54" Type="http://schemas.openxmlformats.org/officeDocument/2006/relationships/image" Target="../media/image149.png"/><Relationship Id="rId6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25.gif"/><Relationship Id="rId15" Type="http://schemas.openxmlformats.org/officeDocument/2006/relationships/image" Target="../media/image156.png"/><Relationship Id="rId23" Type="http://schemas.openxmlformats.org/officeDocument/2006/relationships/image" Target="../media/image120.png"/><Relationship Id="rId28" Type="http://schemas.openxmlformats.org/officeDocument/2006/relationships/image" Target="../media/image125.png"/><Relationship Id="rId36" Type="http://schemas.openxmlformats.org/officeDocument/2006/relationships/image" Target="../media/image133.png"/><Relationship Id="rId49" Type="http://schemas.openxmlformats.org/officeDocument/2006/relationships/image" Target="../media/image167.png"/><Relationship Id="rId57" Type="http://schemas.openxmlformats.org/officeDocument/2006/relationships/image" Target="../media/image152.png"/><Relationship Id="rId10" Type="http://schemas.openxmlformats.org/officeDocument/2006/relationships/image" Target="../media/image109.png"/><Relationship Id="rId31" Type="http://schemas.openxmlformats.org/officeDocument/2006/relationships/image" Target="../media/image128.png"/><Relationship Id="rId44" Type="http://schemas.openxmlformats.org/officeDocument/2006/relationships/image" Target="../media/image163.png"/><Relationship Id="rId52" Type="http://schemas.openxmlformats.org/officeDocument/2006/relationships/image" Target="../media/image170.png"/><Relationship Id="rId60" Type="http://schemas.openxmlformats.org/officeDocument/2006/relationships/image" Target="../media/image26.png"/><Relationship Id="rId65" Type="http://schemas.openxmlformats.org/officeDocument/2006/relationships/image" Target="../media/image175.png"/><Relationship Id="rId4" Type="http://schemas.openxmlformats.org/officeDocument/2006/relationships/image" Target="../media/image104.png"/><Relationship Id="rId9" Type="http://schemas.openxmlformats.org/officeDocument/2006/relationships/image" Target="../media/image108.png"/><Relationship Id="rId13" Type="http://schemas.openxmlformats.org/officeDocument/2006/relationships/image" Target="../media/image111.png"/><Relationship Id="rId18" Type="http://schemas.openxmlformats.org/officeDocument/2006/relationships/image" Target="../media/image115.png"/><Relationship Id="rId39" Type="http://schemas.openxmlformats.org/officeDocument/2006/relationships/image" Target="../media/image159.png"/></Relationships>
</file>

<file path=ppt/slides/_rels/slide22.xml.rels><?xml version="1.0" encoding="UTF-8" standalone="yes"?>
<Relationships xmlns="http://schemas.openxmlformats.org/package/2006/relationships"><Relationship Id="rId26" Type="http://schemas.openxmlformats.org/officeDocument/2006/relationships/image" Target="../media/image195.png"/><Relationship Id="rId21" Type="http://schemas.openxmlformats.org/officeDocument/2006/relationships/image" Target="../media/image190.png"/><Relationship Id="rId42" Type="http://schemas.openxmlformats.org/officeDocument/2006/relationships/image" Target="../media/image209.png"/><Relationship Id="rId47" Type="http://schemas.openxmlformats.org/officeDocument/2006/relationships/image" Target="../media/image213.png"/><Relationship Id="rId63" Type="http://schemas.openxmlformats.org/officeDocument/2006/relationships/image" Target="../media/image228.jpeg"/><Relationship Id="rId68" Type="http://schemas.openxmlformats.org/officeDocument/2006/relationships/image" Target="../media/image233.png"/><Relationship Id="rId84" Type="http://schemas.openxmlformats.org/officeDocument/2006/relationships/image" Target="../media/image24.png"/><Relationship Id="rId89" Type="http://schemas.openxmlformats.org/officeDocument/2006/relationships/image" Target="../media/image251.png"/><Relationship Id="rId16" Type="http://schemas.openxmlformats.org/officeDocument/2006/relationships/image" Target="../media/image110.png"/><Relationship Id="rId11" Type="http://schemas.openxmlformats.org/officeDocument/2006/relationships/image" Target="../media/image25.gif"/><Relationship Id="rId32" Type="http://schemas.openxmlformats.org/officeDocument/2006/relationships/image" Target="../media/image201.jpeg"/><Relationship Id="rId37" Type="http://schemas.openxmlformats.org/officeDocument/2006/relationships/image" Target="../media/image205.png"/><Relationship Id="rId53" Type="http://schemas.openxmlformats.org/officeDocument/2006/relationships/image" Target="../media/image219.jpeg"/><Relationship Id="rId58" Type="http://schemas.openxmlformats.org/officeDocument/2006/relationships/image" Target="../media/image223.png"/><Relationship Id="rId74" Type="http://schemas.openxmlformats.org/officeDocument/2006/relationships/image" Target="../media/image239.png"/><Relationship Id="rId79" Type="http://schemas.openxmlformats.org/officeDocument/2006/relationships/image" Target="../media/image2.gif"/><Relationship Id="rId5" Type="http://schemas.openxmlformats.org/officeDocument/2006/relationships/image" Target="../media/image114.png"/><Relationship Id="rId90" Type="http://schemas.openxmlformats.org/officeDocument/2006/relationships/image" Target="../media/image252.png"/><Relationship Id="rId14" Type="http://schemas.openxmlformats.org/officeDocument/2006/relationships/image" Target="../media/image185.png"/><Relationship Id="rId22" Type="http://schemas.openxmlformats.org/officeDocument/2006/relationships/image" Target="../media/image191.png"/><Relationship Id="rId27" Type="http://schemas.openxmlformats.org/officeDocument/2006/relationships/image" Target="../media/image196.png"/><Relationship Id="rId30" Type="http://schemas.openxmlformats.org/officeDocument/2006/relationships/image" Target="../media/image199.png"/><Relationship Id="rId35" Type="http://schemas.openxmlformats.org/officeDocument/2006/relationships/image" Target="../media/image203.png"/><Relationship Id="rId43" Type="http://schemas.openxmlformats.org/officeDocument/2006/relationships/image" Target="../media/image143.png"/><Relationship Id="rId48" Type="http://schemas.openxmlformats.org/officeDocument/2006/relationships/image" Target="../media/image214.png"/><Relationship Id="rId56" Type="http://schemas.openxmlformats.org/officeDocument/2006/relationships/image" Target="../media/image221.png"/><Relationship Id="rId64" Type="http://schemas.openxmlformats.org/officeDocument/2006/relationships/image" Target="../media/image229.jpeg"/><Relationship Id="rId69" Type="http://schemas.openxmlformats.org/officeDocument/2006/relationships/image" Target="../media/image234.png"/><Relationship Id="rId77" Type="http://schemas.openxmlformats.org/officeDocument/2006/relationships/image" Target="../media/image242.png"/><Relationship Id="rId8" Type="http://schemas.openxmlformats.org/officeDocument/2006/relationships/image" Target="../media/image181.png"/><Relationship Id="rId51" Type="http://schemas.openxmlformats.org/officeDocument/2006/relationships/image" Target="../media/image217.png"/><Relationship Id="rId72" Type="http://schemas.openxmlformats.org/officeDocument/2006/relationships/image" Target="../media/image237.png"/><Relationship Id="rId80" Type="http://schemas.openxmlformats.org/officeDocument/2006/relationships/image" Target="../media/image244.png"/><Relationship Id="rId85" Type="http://schemas.openxmlformats.org/officeDocument/2006/relationships/image" Target="../media/image247.jpeg"/><Relationship Id="rId3" Type="http://schemas.openxmlformats.org/officeDocument/2006/relationships/image" Target="../media/image178.png"/><Relationship Id="rId12" Type="http://schemas.openxmlformats.org/officeDocument/2006/relationships/image" Target="../media/image183.png"/><Relationship Id="rId17" Type="http://schemas.openxmlformats.org/officeDocument/2006/relationships/image" Target="../media/image187.png"/><Relationship Id="rId25" Type="http://schemas.openxmlformats.org/officeDocument/2006/relationships/image" Target="../media/image194.gif"/><Relationship Id="rId33" Type="http://schemas.openxmlformats.org/officeDocument/2006/relationships/image" Target="../media/image202.jpeg"/><Relationship Id="rId38" Type="http://schemas.openxmlformats.org/officeDocument/2006/relationships/image" Target="../media/image206.png"/><Relationship Id="rId46" Type="http://schemas.openxmlformats.org/officeDocument/2006/relationships/image" Target="../media/image212.png"/><Relationship Id="rId59" Type="http://schemas.openxmlformats.org/officeDocument/2006/relationships/image" Target="../media/image224.png"/><Relationship Id="rId67" Type="http://schemas.openxmlformats.org/officeDocument/2006/relationships/image" Target="../media/image232.png"/><Relationship Id="rId20" Type="http://schemas.openxmlformats.org/officeDocument/2006/relationships/image" Target="../media/image189.png"/><Relationship Id="rId41" Type="http://schemas.openxmlformats.org/officeDocument/2006/relationships/image" Target="../media/image208.png"/><Relationship Id="rId54" Type="http://schemas.openxmlformats.org/officeDocument/2006/relationships/image" Target="../media/image220.png"/><Relationship Id="rId62" Type="http://schemas.openxmlformats.org/officeDocument/2006/relationships/image" Target="../media/image227.jpeg"/><Relationship Id="rId70" Type="http://schemas.openxmlformats.org/officeDocument/2006/relationships/image" Target="../media/image235.jpeg"/><Relationship Id="rId75" Type="http://schemas.openxmlformats.org/officeDocument/2006/relationships/image" Target="../media/image240.tiff"/><Relationship Id="rId83" Type="http://schemas.openxmlformats.org/officeDocument/2006/relationships/image" Target="../media/image176.png"/><Relationship Id="rId88"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0.png"/><Relationship Id="rId15" Type="http://schemas.openxmlformats.org/officeDocument/2006/relationships/image" Target="../media/image186.png"/><Relationship Id="rId23" Type="http://schemas.openxmlformats.org/officeDocument/2006/relationships/image" Target="../media/image192.png"/><Relationship Id="rId28" Type="http://schemas.openxmlformats.org/officeDocument/2006/relationships/image" Target="../media/image197.png"/><Relationship Id="rId36" Type="http://schemas.openxmlformats.org/officeDocument/2006/relationships/image" Target="../media/image204.png"/><Relationship Id="rId49" Type="http://schemas.openxmlformats.org/officeDocument/2006/relationships/image" Target="../media/image215.png"/><Relationship Id="rId57" Type="http://schemas.openxmlformats.org/officeDocument/2006/relationships/image" Target="../media/image222.png"/><Relationship Id="rId10" Type="http://schemas.openxmlformats.org/officeDocument/2006/relationships/image" Target="../media/image21.png"/><Relationship Id="rId31" Type="http://schemas.openxmlformats.org/officeDocument/2006/relationships/image" Target="../media/image200.png"/><Relationship Id="rId44" Type="http://schemas.openxmlformats.org/officeDocument/2006/relationships/image" Target="../media/image210.png"/><Relationship Id="rId52" Type="http://schemas.openxmlformats.org/officeDocument/2006/relationships/image" Target="../media/image218.png"/><Relationship Id="rId60" Type="http://schemas.openxmlformats.org/officeDocument/2006/relationships/image" Target="../media/image225.png"/><Relationship Id="rId65" Type="http://schemas.openxmlformats.org/officeDocument/2006/relationships/image" Target="../media/image230.png"/><Relationship Id="rId73" Type="http://schemas.openxmlformats.org/officeDocument/2006/relationships/image" Target="../media/image238.png"/><Relationship Id="rId78" Type="http://schemas.openxmlformats.org/officeDocument/2006/relationships/image" Target="../media/image243.png"/><Relationship Id="rId81" Type="http://schemas.openxmlformats.org/officeDocument/2006/relationships/image" Target="../media/image245.png"/><Relationship Id="rId86" Type="http://schemas.openxmlformats.org/officeDocument/2006/relationships/image" Target="../media/image248.png"/><Relationship Id="rId4" Type="http://schemas.openxmlformats.org/officeDocument/2006/relationships/image" Target="../media/image179.png"/><Relationship Id="rId9" Type="http://schemas.openxmlformats.org/officeDocument/2006/relationships/image" Target="../media/image182.png"/><Relationship Id="rId13" Type="http://schemas.openxmlformats.org/officeDocument/2006/relationships/image" Target="../media/image184.png"/><Relationship Id="rId18" Type="http://schemas.openxmlformats.org/officeDocument/2006/relationships/image" Target="../media/image188.jpeg"/><Relationship Id="rId39" Type="http://schemas.openxmlformats.org/officeDocument/2006/relationships/image" Target="../media/image207.png"/><Relationship Id="rId34" Type="http://schemas.openxmlformats.org/officeDocument/2006/relationships/image" Target="../media/image145.gif"/><Relationship Id="rId50" Type="http://schemas.openxmlformats.org/officeDocument/2006/relationships/image" Target="../media/image216.png"/><Relationship Id="rId55" Type="http://schemas.openxmlformats.org/officeDocument/2006/relationships/image" Target="../media/image23.png"/><Relationship Id="rId76" Type="http://schemas.openxmlformats.org/officeDocument/2006/relationships/image" Target="../media/image241.png"/><Relationship Id="rId7" Type="http://schemas.openxmlformats.org/officeDocument/2006/relationships/image" Target="../media/image180.jpeg"/><Relationship Id="rId71" Type="http://schemas.openxmlformats.org/officeDocument/2006/relationships/image" Target="../media/image236.gif"/><Relationship Id="rId2" Type="http://schemas.openxmlformats.org/officeDocument/2006/relationships/notesSlide" Target="../notesSlides/notesSlide22.xml"/><Relationship Id="rId29" Type="http://schemas.openxmlformats.org/officeDocument/2006/relationships/image" Target="../media/image198.png"/><Relationship Id="rId24" Type="http://schemas.openxmlformats.org/officeDocument/2006/relationships/image" Target="../media/image193.png"/><Relationship Id="rId40" Type="http://schemas.openxmlformats.org/officeDocument/2006/relationships/image" Target="../media/image140.png"/><Relationship Id="rId45" Type="http://schemas.openxmlformats.org/officeDocument/2006/relationships/image" Target="../media/image211.png"/><Relationship Id="rId66" Type="http://schemas.openxmlformats.org/officeDocument/2006/relationships/image" Target="../media/image231.png"/><Relationship Id="rId87" Type="http://schemas.openxmlformats.org/officeDocument/2006/relationships/image" Target="../media/image249.png"/><Relationship Id="rId61" Type="http://schemas.openxmlformats.org/officeDocument/2006/relationships/image" Target="../media/image226.png"/><Relationship Id="rId82" Type="http://schemas.openxmlformats.org/officeDocument/2006/relationships/image" Target="../media/image246.png"/><Relationship Id="rId1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5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4.png"/><Relationship Id="rId4" Type="http://schemas.openxmlformats.org/officeDocument/2006/relationships/image" Target="../media/image253.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6.png"/><Relationship Id="rId4" Type="http://schemas.openxmlformats.org/officeDocument/2006/relationships/image" Target="../media/image236.gif"/></Relationships>
</file>

<file path=ppt/slides/_rels/slide25.xml.rels><?xml version="1.0" encoding="UTF-8" standalone="yes"?>
<Relationships xmlns="http://schemas.openxmlformats.org/package/2006/relationships"><Relationship Id="rId8" Type="http://schemas.openxmlformats.org/officeDocument/2006/relationships/hyperlink" Target="http://www.beckman.com/" TargetMode="External"/><Relationship Id="rId13" Type="http://schemas.openxmlformats.org/officeDocument/2006/relationships/image" Target="../media/image263.png"/><Relationship Id="rId18" Type="http://schemas.openxmlformats.org/officeDocument/2006/relationships/image" Target="../media/image267.tiff"/><Relationship Id="rId3" Type="http://schemas.openxmlformats.org/officeDocument/2006/relationships/image" Target="../media/image3.jpg"/><Relationship Id="rId7" Type="http://schemas.openxmlformats.org/officeDocument/2006/relationships/hyperlink" Target="http://www.sonybiotechnology.com/" TargetMode="External"/><Relationship Id="rId12" Type="http://schemas.openxmlformats.org/officeDocument/2006/relationships/image" Target="../media/image262.png"/><Relationship Id="rId17" Type="http://schemas.openxmlformats.org/officeDocument/2006/relationships/hyperlink" Target="https://www.thermofisher.com/order/catalog/product/PL00285#/PL00285" TargetMode="External"/><Relationship Id="rId2" Type="http://schemas.openxmlformats.org/officeDocument/2006/relationships/notesSlide" Target="../notesSlides/notesSlide25.xml"/><Relationship Id="rId16"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259.tiff"/><Relationship Id="rId11" Type="http://schemas.openxmlformats.org/officeDocument/2006/relationships/image" Target="../media/image261.png"/><Relationship Id="rId5" Type="http://schemas.openxmlformats.org/officeDocument/2006/relationships/image" Target="../media/image258.tiff"/><Relationship Id="rId15" Type="http://schemas.openxmlformats.org/officeDocument/2006/relationships/image" Target="../media/image265.png"/><Relationship Id="rId10" Type="http://schemas.openxmlformats.org/officeDocument/2006/relationships/image" Target="../media/image260.png"/><Relationship Id="rId19" Type="http://schemas.openxmlformats.org/officeDocument/2006/relationships/image" Target="../media/image2.gif"/><Relationship Id="rId4" Type="http://schemas.openxmlformats.org/officeDocument/2006/relationships/image" Target="../media/image257.png"/><Relationship Id="rId9" Type="http://schemas.openxmlformats.org/officeDocument/2006/relationships/hyperlink" Target="http://www.bdbiosciences.com/" TargetMode="External"/><Relationship Id="rId14" Type="http://schemas.openxmlformats.org/officeDocument/2006/relationships/image" Target="../media/image264.png"/></Relationships>
</file>

<file path=ppt/slides/_rels/slide2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9.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0.tiff"/></Relationships>
</file>

<file path=ppt/slides/_rels/slide3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IdEnMcFs1cw"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gif"/><Relationship Id="rId3" Type="http://schemas.openxmlformats.org/officeDocument/2006/relationships/image" Target="../media/image3.jp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3.jpg"/><Relationship Id="rId7" Type="http://schemas.openxmlformats.org/officeDocument/2006/relationships/image" Target="../media/image32.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jpg"/><Relationship Id="rId21" Type="http://schemas.openxmlformats.org/officeDocument/2006/relationships/image" Target="../media/image51.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s://www.google.com/url?sa=i&amp;url=https%3A%2F%2Ffluorofinder.com%2Fnewsletter-state-of-spectral-flow-cytometry%2F&amp;psig=AOvVaw3TpyqFGJM0KLg-oevZriBh&amp;ust=1643853918375000&amp;source=images&amp;cd=vfe&amp;ved=0CAsQjRxqFwoTCNi795j33_UCFQAAAAAdAAAAABAk" TargetMode="External"/><Relationship Id="rId11" Type="http://schemas.openxmlformats.org/officeDocument/2006/relationships/image" Target="../media/image41.png"/><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jpeg"/></Relationships>
</file>

<file path=ppt/slides/_rels/slide7.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3.jpg"/><Relationship Id="rId7" Type="http://schemas.openxmlformats.org/officeDocument/2006/relationships/image" Target="../media/image57.tiff"/><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gif"/><Relationship Id="rId11" Type="http://schemas.openxmlformats.org/officeDocument/2006/relationships/image" Target="../media/image2.gif"/><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gif"/></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3.jpg"/><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59.gif"/><Relationship Id="rId10" Type="http://schemas.openxmlformats.org/officeDocument/2006/relationships/image" Target="../media/image43.png"/><Relationship Id="rId4" Type="http://schemas.openxmlformats.org/officeDocument/2006/relationships/image" Target="../media/image56.gif"/><Relationship Id="rId9" Type="http://schemas.openxmlformats.org/officeDocument/2006/relationships/image" Target="../media/image2.gif"/><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83C81C-6884-D247-96E5-42B5E3968269}"/>
              </a:ext>
            </a:extLst>
          </p:cNvPr>
          <p:cNvSpPr txBox="1">
            <a:spLocks/>
          </p:cNvSpPr>
          <p:nvPr/>
        </p:nvSpPr>
        <p:spPr>
          <a:xfrm>
            <a:off x="1206437" y="505801"/>
            <a:ext cx="11425187" cy="21331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Helvetica" pitchFamily="2" charset="0"/>
                <a:ea typeface="+mj-ea"/>
                <a:cs typeface="Aharoni" panose="02010803020104030203" pitchFamily="2" charset="-79"/>
              </a:rPr>
              <a:t>CYTOSPECTRUM</a:t>
            </a:r>
          </a:p>
        </p:txBody>
      </p:sp>
      <p:pic>
        <p:nvPicPr>
          <p:cNvPr id="7" name="Picture 6">
            <a:extLst>
              <a:ext uri="{FF2B5EF4-FFF2-40B4-BE49-F238E27FC236}">
                <a16:creationId xmlns:a16="http://schemas.microsoft.com/office/drawing/2014/main" id="{93A6D927-4601-BD44-9143-5A867FD2F7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2510" y="2370155"/>
            <a:ext cx="2766980" cy="1058845"/>
          </a:xfrm>
          <a:prstGeom prst="rect">
            <a:avLst/>
          </a:prstGeom>
        </p:spPr>
      </p:pic>
      <p:sp>
        <p:nvSpPr>
          <p:cNvPr id="2" name="TextBox 1">
            <a:extLst>
              <a:ext uri="{FF2B5EF4-FFF2-40B4-BE49-F238E27FC236}">
                <a16:creationId xmlns:a16="http://schemas.microsoft.com/office/drawing/2014/main" id="{EF50FEDA-09B2-224D-9F07-9D3CCB8E3024}"/>
              </a:ext>
            </a:extLst>
          </p:cNvPr>
          <p:cNvSpPr txBox="1"/>
          <p:nvPr/>
        </p:nvSpPr>
        <p:spPr>
          <a:xfrm>
            <a:off x="9314051" y="5628878"/>
            <a:ext cx="2728889" cy="800219"/>
          </a:xfrm>
          <a:prstGeom prst="rect">
            <a:avLst/>
          </a:prstGeom>
          <a:noFill/>
        </p:spPr>
        <p:txBody>
          <a:bodyPr wrap="none" rtlCol="0">
            <a:spAutoFit/>
          </a:bodyPr>
          <a:lstStyle/>
          <a:p>
            <a:r>
              <a:rPr lang="en-US" dirty="0"/>
              <a:t>CONFIDENTIAL MATERIALS</a:t>
            </a:r>
          </a:p>
          <a:p>
            <a:pPr algn="ctr"/>
            <a:r>
              <a:rPr lang="en-US" sz="1400" dirty="0"/>
              <a:t>© MIFTEK CORPORATION</a:t>
            </a:r>
          </a:p>
          <a:p>
            <a:pPr algn="ctr"/>
            <a:r>
              <a:rPr lang="en-US" sz="1400" dirty="0"/>
              <a:t>PUBLIC DISTRIBUTION PROHIBITED</a:t>
            </a:r>
          </a:p>
        </p:txBody>
      </p:sp>
      <p:sp>
        <p:nvSpPr>
          <p:cNvPr id="3" name="TextBox 2">
            <a:extLst>
              <a:ext uri="{FF2B5EF4-FFF2-40B4-BE49-F238E27FC236}">
                <a16:creationId xmlns:a16="http://schemas.microsoft.com/office/drawing/2014/main" id="{C595692C-08F0-A647-B5D3-A09C04D72B4B}"/>
              </a:ext>
            </a:extLst>
          </p:cNvPr>
          <p:cNvSpPr txBox="1"/>
          <p:nvPr/>
        </p:nvSpPr>
        <p:spPr>
          <a:xfrm>
            <a:off x="4104076" y="3933857"/>
            <a:ext cx="3983848" cy="400110"/>
          </a:xfrm>
          <a:prstGeom prst="rect">
            <a:avLst/>
          </a:prstGeom>
          <a:noFill/>
        </p:spPr>
        <p:txBody>
          <a:bodyPr wrap="none" rtlCol="0">
            <a:spAutoFit/>
          </a:bodyPr>
          <a:lstStyle/>
          <a:p>
            <a:r>
              <a:rPr lang="en-US" sz="2000" i="1" dirty="0"/>
              <a:t>Next Generation Spectral Cytometry </a:t>
            </a:r>
          </a:p>
        </p:txBody>
      </p:sp>
      <p:sp>
        <p:nvSpPr>
          <p:cNvPr id="8" name="TextBox 7">
            <a:extLst>
              <a:ext uri="{FF2B5EF4-FFF2-40B4-BE49-F238E27FC236}">
                <a16:creationId xmlns:a16="http://schemas.microsoft.com/office/drawing/2014/main" id="{F434E899-40BD-6442-B18F-3F935E272029}"/>
              </a:ext>
            </a:extLst>
          </p:cNvPr>
          <p:cNvSpPr txBox="1"/>
          <p:nvPr/>
        </p:nvSpPr>
        <p:spPr>
          <a:xfrm>
            <a:off x="686960" y="5730210"/>
            <a:ext cx="5928482" cy="1015663"/>
          </a:xfrm>
          <a:prstGeom prst="rect">
            <a:avLst/>
          </a:prstGeom>
          <a:noFill/>
        </p:spPr>
        <p:txBody>
          <a:bodyPr wrap="none" rtlCol="0">
            <a:spAutoFit/>
          </a:bodyPr>
          <a:lstStyle/>
          <a:p>
            <a:r>
              <a:rPr lang="en-US" sz="2000" b="1" dirty="0"/>
              <a:t>Contact:</a:t>
            </a:r>
          </a:p>
          <a:p>
            <a:r>
              <a:rPr lang="en-US" sz="2000" b="1" dirty="0"/>
              <a:t>Masanobu Yamamoto, CTO:   Email: </a:t>
            </a:r>
            <a:r>
              <a:rPr lang="en-US" sz="2000" b="1" dirty="0" err="1"/>
              <a:t>CTO@Miftek.com</a:t>
            </a:r>
            <a:endParaRPr lang="en-US" sz="2000" b="1" dirty="0"/>
          </a:p>
          <a:p>
            <a:r>
              <a:rPr lang="en-US" sz="2000" b="1" dirty="0"/>
              <a:t>J. Paul Robinson, CSO               Email: </a:t>
            </a:r>
            <a:r>
              <a:rPr lang="en-US" sz="2000" b="1" dirty="0" err="1"/>
              <a:t>CSO@Miftek.com</a:t>
            </a:r>
            <a:endParaRPr lang="en-US" sz="2000" b="1" dirty="0"/>
          </a:p>
        </p:txBody>
      </p:sp>
      <p:sp>
        <p:nvSpPr>
          <p:cNvPr id="4" name="TextBox 3">
            <a:extLst>
              <a:ext uri="{FF2B5EF4-FFF2-40B4-BE49-F238E27FC236}">
                <a16:creationId xmlns:a16="http://schemas.microsoft.com/office/drawing/2014/main" id="{FB8B34B7-74FA-A843-A44F-A1F8EA76FEF9}"/>
              </a:ext>
            </a:extLst>
          </p:cNvPr>
          <p:cNvSpPr txBox="1"/>
          <p:nvPr/>
        </p:nvSpPr>
        <p:spPr>
          <a:xfrm>
            <a:off x="11505040" y="6505931"/>
            <a:ext cx="683200" cy="338554"/>
          </a:xfrm>
          <a:prstGeom prst="rect">
            <a:avLst/>
          </a:prstGeom>
          <a:noFill/>
        </p:spPr>
        <p:txBody>
          <a:bodyPr wrap="none" rtlCol="0">
            <a:spAutoFit/>
          </a:bodyPr>
          <a:lstStyle/>
          <a:p>
            <a:r>
              <a:rPr lang="en-US" sz="800" dirty="0">
                <a:solidFill>
                  <a:srgbClr val="FFC000"/>
                </a:solidFill>
              </a:rPr>
              <a:t>Last Update</a:t>
            </a:r>
          </a:p>
          <a:p>
            <a:r>
              <a:rPr lang="en-US" sz="800" dirty="0">
                <a:solidFill>
                  <a:srgbClr val="FFC000"/>
                </a:solidFill>
              </a:rPr>
              <a:t>02/01/22</a:t>
            </a:r>
          </a:p>
        </p:txBody>
      </p:sp>
      <p:sp>
        <p:nvSpPr>
          <p:cNvPr id="5" name="TextBox 4">
            <a:extLst>
              <a:ext uri="{FF2B5EF4-FFF2-40B4-BE49-F238E27FC236}">
                <a16:creationId xmlns:a16="http://schemas.microsoft.com/office/drawing/2014/main" id="{D5E449D6-B1F4-4448-9CA9-8AEA66086CD9}"/>
              </a:ext>
            </a:extLst>
          </p:cNvPr>
          <p:cNvSpPr txBox="1"/>
          <p:nvPr/>
        </p:nvSpPr>
        <p:spPr>
          <a:xfrm>
            <a:off x="3853305" y="5444211"/>
            <a:ext cx="3646704" cy="369332"/>
          </a:xfrm>
          <a:prstGeom prst="rect">
            <a:avLst/>
          </a:prstGeom>
          <a:noFill/>
        </p:spPr>
        <p:txBody>
          <a:bodyPr wrap="none" rtlCol="0">
            <a:spAutoFit/>
          </a:bodyPr>
          <a:lstStyle/>
          <a:p>
            <a:r>
              <a:rPr lang="en-US" dirty="0"/>
              <a:t>As presented to PE on March 3, 2022</a:t>
            </a:r>
          </a:p>
        </p:txBody>
      </p:sp>
    </p:spTree>
    <p:extLst>
      <p:ext uri="{BB962C8B-B14F-4D97-AF65-F5344CB8AC3E}">
        <p14:creationId xmlns:p14="http://schemas.microsoft.com/office/powerpoint/2010/main" val="2081126507"/>
      </p:ext>
    </p:extLst>
  </p:cSld>
  <p:clrMapOvr>
    <a:masterClrMapping/>
  </p:clrMapOvr>
  <mc:AlternateContent xmlns:mc="http://schemas.openxmlformats.org/markup-compatibility/2006" xmlns:p14="http://schemas.microsoft.com/office/powerpoint/2010/main">
    <mc:Choice Requires="p14">
      <p:transition spd="slow" p14:dur="3000" advClick="0" advTm="0">
        <p14:reveal/>
      </p:transition>
    </mc:Choice>
    <mc:Fallback xmlns="">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A09C7E-A5D1-3847-9F32-F6FBC86A6E1B}"/>
              </a:ext>
            </a:extLst>
          </p:cNvPr>
          <p:cNvSpPr/>
          <p:nvPr/>
        </p:nvSpPr>
        <p:spPr>
          <a:xfrm>
            <a:off x="3970159" y="1612222"/>
            <a:ext cx="2837876" cy="49441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D7DD80D1-692A-7540-BF5A-264673256733}"/>
              </a:ext>
            </a:extLst>
          </p:cNvPr>
          <p:cNvSpPr/>
          <p:nvPr/>
        </p:nvSpPr>
        <p:spPr>
          <a:xfrm>
            <a:off x="1538690" y="6188196"/>
            <a:ext cx="10407159" cy="368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B5B4FD0-C274-4E08-9CCB-609EA98D43F0}"/>
              </a:ext>
            </a:extLst>
          </p:cNvPr>
          <p:cNvSpPr txBox="1"/>
          <p:nvPr/>
        </p:nvSpPr>
        <p:spPr>
          <a:xfrm>
            <a:off x="914400" y="108320"/>
            <a:ext cx="11326826" cy="830997"/>
          </a:xfrm>
          <a:prstGeom prst="rect">
            <a:avLst/>
          </a:prstGeom>
          <a:noFill/>
        </p:spPr>
        <p:txBody>
          <a:bodyPr wrap="square" rtlCol="0">
            <a:spAutoFit/>
          </a:bodyPr>
          <a:lstStyle/>
          <a:p>
            <a:r>
              <a:rPr lang="en-US" sz="4800" b="1" dirty="0">
                <a:latin typeface="Helvetica" pitchFamily="2" charset="0"/>
              </a:rPr>
              <a:t>CYTOSPECTRUM VS. COMPETITION</a:t>
            </a:r>
            <a:endParaRPr lang="en-US" sz="4800" b="1" i="1" dirty="0">
              <a:latin typeface="Helvetica" pitchFamily="2" charset="0"/>
            </a:endParaRPr>
          </a:p>
        </p:txBody>
      </p:sp>
      <p:sp>
        <p:nvSpPr>
          <p:cNvPr id="58" name="Rectangle 57">
            <a:extLst>
              <a:ext uri="{FF2B5EF4-FFF2-40B4-BE49-F238E27FC236}">
                <a16:creationId xmlns:a16="http://schemas.microsoft.com/office/drawing/2014/main" id="{69E4ABCB-F7EB-E047-B426-00EE3BC79043}"/>
              </a:ext>
            </a:extLst>
          </p:cNvPr>
          <p:cNvSpPr/>
          <p:nvPr/>
        </p:nvSpPr>
        <p:spPr>
          <a:xfrm>
            <a:off x="1538690" y="5447315"/>
            <a:ext cx="10407159" cy="368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9FD4C2B-3D41-194A-BBC8-6667760B4BF0}"/>
              </a:ext>
            </a:extLst>
          </p:cNvPr>
          <p:cNvSpPr/>
          <p:nvPr/>
        </p:nvSpPr>
        <p:spPr>
          <a:xfrm>
            <a:off x="1538694" y="1605866"/>
            <a:ext cx="10407159" cy="3681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Rectangle 32">
            <a:extLst>
              <a:ext uri="{FF2B5EF4-FFF2-40B4-BE49-F238E27FC236}">
                <a16:creationId xmlns:a16="http://schemas.microsoft.com/office/drawing/2014/main" id="{A1688CD2-C562-9D4B-9AEE-8E5AB5476337}"/>
              </a:ext>
            </a:extLst>
          </p:cNvPr>
          <p:cNvSpPr/>
          <p:nvPr/>
        </p:nvSpPr>
        <p:spPr>
          <a:xfrm>
            <a:off x="1538693" y="1996789"/>
            <a:ext cx="10407159" cy="368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ACA3F5C-D99C-744E-ACEF-65BB88FD9769}"/>
              </a:ext>
            </a:extLst>
          </p:cNvPr>
          <p:cNvSpPr/>
          <p:nvPr/>
        </p:nvSpPr>
        <p:spPr>
          <a:xfrm>
            <a:off x="1522437" y="2365294"/>
            <a:ext cx="10407159" cy="368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1702C56C-BD90-0C4F-AB89-DB942B099CE3}"/>
              </a:ext>
            </a:extLst>
          </p:cNvPr>
          <p:cNvSpPr/>
          <p:nvPr/>
        </p:nvSpPr>
        <p:spPr>
          <a:xfrm>
            <a:off x="1538692" y="2775180"/>
            <a:ext cx="10407159" cy="368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2B57A5A-AB8F-674F-B972-9F93984B7C37}"/>
              </a:ext>
            </a:extLst>
          </p:cNvPr>
          <p:cNvSpPr/>
          <p:nvPr/>
        </p:nvSpPr>
        <p:spPr>
          <a:xfrm>
            <a:off x="1538693" y="3165472"/>
            <a:ext cx="10407159" cy="368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0E49AA83-49F0-824D-9722-83ACC4D61B85}"/>
              </a:ext>
            </a:extLst>
          </p:cNvPr>
          <p:cNvSpPr/>
          <p:nvPr/>
        </p:nvSpPr>
        <p:spPr>
          <a:xfrm>
            <a:off x="1538692" y="3547342"/>
            <a:ext cx="10407159" cy="368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02D0B44-DAD7-AC45-84A5-844FE6AFF4A3}"/>
              </a:ext>
            </a:extLst>
          </p:cNvPr>
          <p:cNvSpPr/>
          <p:nvPr/>
        </p:nvSpPr>
        <p:spPr>
          <a:xfrm>
            <a:off x="1538692" y="3927132"/>
            <a:ext cx="10407159" cy="368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A77700D9-AC18-784A-AC5E-8FD02503F39D}"/>
              </a:ext>
            </a:extLst>
          </p:cNvPr>
          <p:cNvSpPr/>
          <p:nvPr/>
        </p:nvSpPr>
        <p:spPr>
          <a:xfrm>
            <a:off x="1538691" y="4309002"/>
            <a:ext cx="10407159" cy="368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896EBB-3E91-D24D-9E33-8B0055D5324B}"/>
              </a:ext>
            </a:extLst>
          </p:cNvPr>
          <p:cNvSpPr txBox="1"/>
          <p:nvPr/>
        </p:nvSpPr>
        <p:spPr>
          <a:xfrm>
            <a:off x="1705716" y="1574754"/>
            <a:ext cx="996363" cy="400110"/>
          </a:xfrm>
          <a:prstGeom prst="rect">
            <a:avLst/>
          </a:prstGeom>
          <a:noFill/>
        </p:spPr>
        <p:txBody>
          <a:bodyPr wrap="none" rtlCol="0">
            <a:spAutoFit/>
          </a:bodyPr>
          <a:lstStyle/>
          <a:p>
            <a:r>
              <a:rPr lang="en-US" sz="2000" b="1" dirty="0">
                <a:solidFill>
                  <a:schemeClr val="bg1"/>
                </a:solidFill>
              </a:rPr>
              <a:t>Feature</a:t>
            </a:r>
          </a:p>
        </p:txBody>
      </p:sp>
      <p:sp>
        <p:nvSpPr>
          <p:cNvPr id="43" name="TextBox 42">
            <a:extLst>
              <a:ext uri="{FF2B5EF4-FFF2-40B4-BE49-F238E27FC236}">
                <a16:creationId xmlns:a16="http://schemas.microsoft.com/office/drawing/2014/main" id="{E95B9CBB-732C-D240-9EE3-78A3AB1F6510}"/>
              </a:ext>
            </a:extLst>
          </p:cNvPr>
          <p:cNvSpPr txBox="1"/>
          <p:nvPr/>
        </p:nvSpPr>
        <p:spPr>
          <a:xfrm>
            <a:off x="3961027" y="1603158"/>
            <a:ext cx="891654" cy="400110"/>
          </a:xfrm>
          <a:prstGeom prst="rect">
            <a:avLst/>
          </a:prstGeom>
          <a:noFill/>
        </p:spPr>
        <p:txBody>
          <a:bodyPr wrap="none" rtlCol="0">
            <a:spAutoFit/>
          </a:bodyPr>
          <a:lstStyle/>
          <a:p>
            <a:r>
              <a:rPr lang="en-US" sz="2000" b="1" dirty="0">
                <a:solidFill>
                  <a:srgbClr val="FF0000"/>
                </a:solidFill>
              </a:rPr>
              <a:t>Miftek</a:t>
            </a:r>
          </a:p>
        </p:txBody>
      </p:sp>
      <p:sp>
        <p:nvSpPr>
          <p:cNvPr id="44" name="TextBox 43">
            <a:extLst>
              <a:ext uri="{FF2B5EF4-FFF2-40B4-BE49-F238E27FC236}">
                <a16:creationId xmlns:a16="http://schemas.microsoft.com/office/drawing/2014/main" id="{29AA6432-50B6-F844-A935-CCBF27627423}"/>
              </a:ext>
            </a:extLst>
          </p:cNvPr>
          <p:cNvSpPr txBox="1"/>
          <p:nvPr/>
        </p:nvSpPr>
        <p:spPr>
          <a:xfrm>
            <a:off x="4948735" y="1603158"/>
            <a:ext cx="782330" cy="400110"/>
          </a:xfrm>
          <a:prstGeom prst="rect">
            <a:avLst/>
          </a:prstGeom>
          <a:noFill/>
        </p:spPr>
        <p:txBody>
          <a:bodyPr wrap="none" rtlCol="0">
            <a:spAutoFit/>
          </a:bodyPr>
          <a:lstStyle/>
          <a:p>
            <a:r>
              <a:rPr lang="en-US" sz="2000" b="1" dirty="0" err="1">
                <a:solidFill>
                  <a:schemeClr val="bg1"/>
                </a:solidFill>
              </a:rPr>
              <a:t>Cytek</a:t>
            </a:r>
            <a:endParaRPr lang="en-US" sz="2000" b="1" dirty="0">
              <a:solidFill>
                <a:schemeClr val="bg1"/>
              </a:solidFill>
            </a:endParaRPr>
          </a:p>
        </p:txBody>
      </p:sp>
      <p:sp>
        <p:nvSpPr>
          <p:cNvPr id="45" name="TextBox 44">
            <a:extLst>
              <a:ext uri="{FF2B5EF4-FFF2-40B4-BE49-F238E27FC236}">
                <a16:creationId xmlns:a16="http://schemas.microsoft.com/office/drawing/2014/main" id="{5EC762DA-749B-B848-9004-5F564D2A9A2B}"/>
              </a:ext>
            </a:extLst>
          </p:cNvPr>
          <p:cNvSpPr txBox="1"/>
          <p:nvPr/>
        </p:nvSpPr>
        <p:spPr>
          <a:xfrm>
            <a:off x="5914824" y="1603158"/>
            <a:ext cx="699422" cy="400110"/>
          </a:xfrm>
          <a:prstGeom prst="rect">
            <a:avLst/>
          </a:prstGeom>
          <a:noFill/>
        </p:spPr>
        <p:txBody>
          <a:bodyPr wrap="none" rtlCol="0">
            <a:spAutoFit/>
          </a:bodyPr>
          <a:lstStyle/>
          <a:p>
            <a:r>
              <a:rPr lang="en-US" sz="2000" b="1" dirty="0">
                <a:solidFill>
                  <a:schemeClr val="bg1"/>
                </a:solidFill>
              </a:rPr>
              <a:t>Sony</a:t>
            </a:r>
          </a:p>
        </p:txBody>
      </p:sp>
      <p:sp>
        <p:nvSpPr>
          <p:cNvPr id="46" name="TextBox 45">
            <a:extLst>
              <a:ext uri="{FF2B5EF4-FFF2-40B4-BE49-F238E27FC236}">
                <a16:creationId xmlns:a16="http://schemas.microsoft.com/office/drawing/2014/main" id="{D19222A7-ABEA-7749-B64C-5F74ABAC1B61}"/>
              </a:ext>
            </a:extLst>
          </p:cNvPr>
          <p:cNvSpPr txBox="1"/>
          <p:nvPr/>
        </p:nvSpPr>
        <p:spPr>
          <a:xfrm>
            <a:off x="7028137" y="1603158"/>
            <a:ext cx="511250" cy="400110"/>
          </a:xfrm>
          <a:prstGeom prst="rect">
            <a:avLst/>
          </a:prstGeom>
          <a:noFill/>
        </p:spPr>
        <p:txBody>
          <a:bodyPr wrap="square" rtlCol="0">
            <a:spAutoFit/>
          </a:bodyPr>
          <a:lstStyle/>
          <a:p>
            <a:r>
              <a:rPr lang="en-US" sz="2000" b="1" dirty="0">
                <a:solidFill>
                  <a:schemeClr val="bg1"/>
                </a:solidFill>
              </a:rPr>
              <a:t>BD</a:t>
            </a:r>
          </a:p>
        </p:txBody>
      </p:sp>
      <p:sp>
        <p:nvSpPr>
          <p:cNvPr id="47" name="TextBox 46">
            <a:extLst>
              <a:ext uri="{FF2B5EF4-FFF2-40B4-BE49-F238E27FC236}">
                <a16:creationId xmlns:a16="http://schemas.microsoft.com/office/drawing/2014/main" id="{526110E6-9077-1644-A6F2-F92402BFB460}"/>
              </a:ext>
            </a:extLst>
          </p:cNvPr>
          <p:cNvSpPr txBox="1"/>
          <p:nvPr/>
        </p:nvSpPr>
        <p:spPr>
          <a:xfrm>
            <a:off x="8043281" y="1603158"/>
            <a:ext cx="465192" cy="400110"/>
          </a:xfrm>
          <a:prstGeom prst="rect">
            <a:avLst/>
          </a:prstGeom>
          <a:noFill/>
        </p:spPr>
        <p:txBody>
          <a:bodyPr wrap="none" rtlCol="0">
            <a:spAutoFit/>
          </a:bodyPr>
          <a:lstStyle/>
          <a:p>
            <a:r>
              <a:rPr lang="en-US" sz="2000" b="1" dirty="0">
                <a:solidFill>
                  <a:schemeClr val="bg1"/>
                </a:solidFill>
              </a:rPr>
              <a:t>BC</a:t>
            </a:r>
          </a:p>
        </p:txBody>
      </p:sp>
      <p:sp>
        <p:nvSpPr>
          <p:cNvPr id="48" name="TextBox 47">
            <a:extLst>
              <a:ext uri="{FF2B5EF4-FFF2-40B4-BE49-F238E27FC236}">
                <a16:creationId xmlns:a16="http://schemas.microsoft.com/office/drawing/2014/main" id="{6A7D2014-74C2-CE42-831E-1935E92C19AE}"/>
              </a:ext>
            </a:extLst>
          </p:cNvPr>
          <p:cNvSpPr txBox="1"/>
          <p:nvPr/>
        </p:nvSpPr>
        <p:spPr>
          <a:xfrm>
            <a:off x="8859632" y="1603158"/>
            <a:ext cx="978473" cy="400110"/>
          </a:xfrm>
          <a:prstGeom prst="rect">
            <a:avLst/>
          </a:prstGeom>
          <a:noFill/>
        </p:spPr>
        <p:txBody>
          <a:bodyPr wrap="none" rtlCol="0">
            <a:spAutoFit/>
          </a:bodyPr>
          <a:lstStyle/>
          <a:p>
            <a:r>
              <a:rPr lang="en-US" sz="2000" b="1" dirty="0">
                <a:solidFill>
                  <a:schemeClr val="bg1"/>
                </a:solidFill>
              </a:rPr>
              <a:t>Sysmex</a:t>
            </a:r>
          </a:p>
        </p:txBody>
      </p:sp>
      <p:sp>
        <p:nvSpPr>
          <p:cNvPr id="49" name="TextBox 48">
            <a:extLst>
              <a:ext uri="{FF2B5EF4-FFF2-40B4-BE49-F238E27FC236}">
                <a16:creationId xmlns:a16="http://schemas.microsoft.com/office/drawing/2014/main" id="{19FE0BD5-AAD5-644C-B91E-F5FE64ECF587}"/>
              </a:ext>
            </a:extLst>
          </p:cNvPr>
          <p:cNvSpPr txBox="1"/>
          <p:nvPr/>
        </p:nvSpPr>
        <p:spPr>
          <a:xfrm>
            <a:off x="9890275" y="1603158"/>
            <a:ext cx="1013162" cy="400110"/>
          </a:xfrm>
          <a:prstGeom prst="rect">
            <a:avLst/>
          </a:prstGeom>
          <a:noFill/>
        </p:spPr>
        <p:txBody>
          <a:bodyPr wrap="square" rtlCol="0">
            <a:spAutoFit/>
          </a:bodyPr>
          <a:lstStyle/>
          <a:p>
            <a:r>
              <a:rPr lang="en-US" sz="2000" b="1" dirty="0">
                <a:solidFill>
                  <a:schemeClr val="bg1"/>
                </a:solidFill>
              </a:rPr>
              <a:t>Thermo</a:t>
            </a:r>
          </a:p>
        </p:txBody>
      </p:sp>
      <p:sp>
        <p:nvSpPr>
          <p:cNvPr id="50" name="TextBox 49">
            <a:extLst>
              <a:ext uri="{FF2B5EF4-FFF2-40B4-BE49-F238E27FC236}">
                <a16:creationId xmlns:a16="http://schemas.microsoft.com/office/drawing/2014/main" id="{9FF1BAA2-FB3D-3549-9A83-5EBF3EC05AB8}"/>
              </a:ext>
            </a:extLst>
          </p:cNvPr>
          <p:cNvSpPr txBox="1"/>
          <p:nvPr/>
        </p:nvSpPr>
        <p:spPr>
          <a:xfrm>
            <a:off x="10955606" y="1603158"/>
            <a:ext cx="938077" cy="400110"/>
          </a:xfrm>
          <a:prstGeom prst="rect">
            <a:avLst/>
          </a:prstGeom>
          <a:noFill/>
        </p:spPr>
        <p:txBody>
          <a:bodyPr wrap="none" rtlCol="0">
            <a:spAutoFit/>
          </a:bodyPr>
          <a:lstStyle/>
          <a:p>
            <a:r>
              <a:rPr lang="en-US" sz="2000" b="1" dirty="0" err="1">
                <a:solidFill>
                  <a:schemeClr val="bg1"/>
                </a:solidFill>
              </a:rPr>
              <a:t>BioRad</a:t>
            </a:r>
            <a:endParaRPr lang="en-US" sz="2000" b="1" dirty="0">
              <a:solidFill>
                <a:schemeClr val="bg1"/>
              </a:solidFill>
            </a:endParaRPr>
          </a:p>
        </p:txBody>
      </p:sp>
      <p:sp>
        <p:nvSpPr>
          <p:cNvPr id="51" name="TextBox 50">
            <a:extLst>
              <a:ext uri="{FF2B5EF4-FFF2-40B4-BE49-F238E27FC236}">
                <a16:creationId xmlns:a16="http://schemas.microsoft.com/office/drawing/2014/main" id="{0D45AA48-95F4-FB40-993A-86880DCB83A2}"/>
              </a:ext>
            </a:extLst>
          </p:cNvPr>
          <p:cNvSpPr txBox="1"/>
          <p:nvPr/>
        </p:nvSpPr>
        <p:spPr>
          <a:xfrm>
            <a:off x="1625179" y="2404554"/>
            <a:ext cx="2119555" cy="338554"/>
          </a:xfrm>
          <a:prstGeom prst="rect">
            <a:avLst/>
          </a:prstGeom>
          <a:noFill/>
        </p:spPr>
        <p:txBody>
          <a:bodyPr wrap="none" rtlCol="0">
            <a:spAutoFit/>
          </a:bodyPr>
          <a:lstStyle/>
          <a:p>
            <a:r>
              <a:rPr lang="en-US" sz="1600" b="1" dirty="0"/>
              <a:t>High Content Channels</a:t>
            </a:r>
          </a:p>
        </p:txBody>
      </p:sp>
      <p:sp>
        <p:nvSpPr>
          <p:cNvPr id="52" name="TextBox 51">
            <a:extLst>
              <a:ext uri="{FF2B5EF4-FFF2-40B4-BE49-F238E27FC236}">
                <a16:creationId xmlns:a16="http://schemas.microsoft.com/office/drawing/2014/main" id="{E366C3A2-5F92-1B40-9757-214771878B6A}"/>
              </a:ext>
            </a:extLst>
          </p:cNvPr>
          <p:cNvSpPr txBox="1"/>
          <p:nvPr/>
        </p:nvSpPr>
        <p:spPr>
          <a:xfrm>
            <a:off x="1604508" y="2025294"/>
            <a:ext cx="2311467" cy="338554"/>
          </a:xfrm>
          <a:prstGeom prst="rect">
            <a:avLst/>
          </a:prstGeom>
          <a:noFill/>
        </p:spPr>
        <p:txBody>
          <a:bodyPr wrap="none" rtlCol="0">
            <a:spAutoFit/>
          </a:bodyPr>
          <a:lstStyle/>
          <a:p>
            <a:r>
              <a:rPr lang="en-US" sz="1600" b="1" dirty="0"/>
              <a:t>Calibration  - Fully Digital</a:t>
            </a:r>
          </a:p>
        </p:txBody>
      </p:sp>
      <p:sp>
        <p:nvSpPr>
          <p:cNvPr id="53" name="TextBox 52">
            <a:extLst>
              <a:ext uri="{FF2B5EF4-FFF2-40B4-BE49-F238E27FC236}">
                <a16:creationId xmlns:a16="http://schemas.microsoft.com/office/drawing/2014/main" id="{328A001E-7307-D44F-8297-AD10C7BFFD8A}"/>
              </a:ext>
            </a:extLst>
          </p:cNvPr>
          <p:cNvSpPr txBox="1"/>
          <p:nvPr/>
        </p:nvSpPr>
        <p:spPr>
          <a:xfrm>
            <a:off x="1505059" y="2786991"/>
            <a:ext cx="2514471" cy="338554"/>
          </a:xfrm>
          <a:prstGeom prst="rect">
            <a:avLst/>
          </a:prstGeom>
          <a:noFill/>
        </p:spPr>
        <p:txBody>
          <a:bodyPr wrap="none" rtlCol="0">
            <a:spAutoFit/>
          </a:bodyPr>
          <a:lstStyle/>
          <a:p>
            <a:r>
              <a:rPr lang="en-US" sz="1600" b="1" dirty="0"/>
              <a:t>Service – </a:t>
            </a:r>
            <a:r>
              <a:rPr lang="en-US" sz="1600" b="1" dirty="0" err="1"/>
              <a:t>Plug’n</a:t>
            </a:r>
            <a:r>
              <a:rPr lang="en-US" sz="1600" b="1" dirty="0"/>
              <a:t>-Play Lasers</a:t>
            </a:r>
          </a:p>
        </p:txBody>
      </p:sp>
      <p:sp>
        <p:nvSpPr>
          <p:cNvPr id="55" name="TextBox 54">
            <a:extLst>
              <a:ext uri="{FF2B5EF4-FFF2-40B4-BE49-F238E27FC236}">
                <a16:creationId xmlns:a16="http://schemas.microsoft.com/office/drawing/2014/main" id="{CADDFFBE-1DAD-2648-930A-AB9B041DA7B3}"/>
              </a:ext>
            </a:extLst>
          </p:cNvPr>
          <p:cNvSpPr txBox="1"/>
          <p:nvPr/>
        </p:nvSpPr>
        <p:spPr>
          <a:xfrm>
            <a:off x="1608416" y="3560441"/>
            <a:ext cx="2313326" cy="338554"/>
          </a:xfrm>
          <a:prstGeom prst="rect">
            <a:avLst/>
          </a:prstGeom>
          <a:noFill/>
        </p:spPr>
        <p:txBody>
          <a:bodyPr wrap="none" rtlCol="0">
            <a:spAutoFit/>
          </a:bodyPr>
          <a:lstStyle/>
          <a:p>
            <a:r>
              <a:rPr lang="en-US" sz="1600" b="1" dirty="0"/>
              <a:t>Dim Markers - Sensitivity</a:t>
            </a:r>
          </a:p>
        </p:txBody>
      </p:sp>
      <p:sp>
        <p:nvSpPr>
          <p:cNvPr id="57" name="TextBox 56">
            <a:extLst>
              <a:ext uri="{FF2B5EF4-FFF2-40B4-BE49-F238E27FC236}">
                <a16:creationId xmlns:a16="http://schemas.microsoft.com/office/drawing/2014/main" id="{FDA35498-D617-6C41-AEE0-E80D1272124E}"/>
              </a:ext>
            </a:extLst>
          </p:cNvPr>
          <p:cNvSpPr txBox="1"/>
          <p:nvPr/>
        </p:nvSpPr>
        <p:spPr>
          <a:xfrm>
            <a:off x="1605645" y="4327493"/>
            <a:ext cx="2291329" cy="338554"/>
          </a:xfrm>
          <a:prstGeom prst="rect">
            <a:avLst/>
          </a:prstGeom>
          <a:noFill/>
        </p:spPr>
        <p:txBody>
          <a:bodyPr wrap="square" rtlCol="0">
            <a:spAutoFit/>
          </a:bodyPr>
          <a:lstStyle/>
          <a:p>
            <a:r>
              <a:rPr lang="en-US" sz="1600" b="1" dirty="0"/>
              <a:t>Lifetime Measurement</a:t>
            </a:r>
          </a:p>
        </p:txBody>
      </p:sp>
      <p:sp>
        <p:nvSpPr>
          <p:cNvPr id="60" name="TextBox 59">
            <a:extLst>
              <a:ext uri="{FF2B5EF4-FFF2-40B4-BE49-F238E27FC236}">
                <a16:creationId xmlns:a16="http://schemas.microsoft.com/office/drawing/2014/main" id="{CDAD23A2-1240-0546-872A-347F88541404}"/>
              </a:ext>
            </a:extLst>
          </p:cNvPr>
          <p:cNvSpPr txBox="1"/>
          <p:nvPr/>
        </p:nvSpPr>
        <p:spPr>
          <a:xfrm>
            <a:off x="1612096" y="5471705"/>
            <a:ext cx="1502719" cy="338554"/>
          </a:xfrm>
          <a:prstGeom prst="rect">
            <a:avLst/>
          </a:prstGeom>
          <a:noFill/>
        </p:spPr>
        <p:txBody>
          <a:bodyPr wrap="none" rtlCol="0">
            <a:spAutoFit/>
          </a:bodyPr>
          <a:lstStyle/>
          <a:p>
            <a:r>
              <a:rPr lang="en-US" sz="1600" b="1" dirty="0"/>
              <a:t>Sorting capable</a:t>
            </a:r>
          </a:p>
        </p:txBody>
      </p:sp>
      <p:sp>
        <p:nvSpPr>
          <p:cNvPr id="10" name="TextBox 9">
            <a:extLst>
              <a:ext uri="{FF2B5EF4-FFF2-40B4-BE49-F238E27FC236}">
                <a16:creationId xmlns:a16="http://schemas.microsoft.com/office/drawing/2014/main" id="{0A2D4F92-AA1A-4A4F-B64B-2EEE48461657}"/>
              </a:ext>
            </a:extLst>
          </p:cNvPr>
          <p:cNvSpPr txBox="1"/>
          <p:nvPr/>
        </p:nvSpPr>
        <p:spPr>
          <a:xfrm>
            <a:off x="4192169" y="1994516"/>
            <a:ext cx="377026" cy="400110"/>
          </a:xfrm>
          <a:prstGeom prst="rect">
            <a:avLst/>
          </a:prstGeom>
          <a:noFill/>
        </p:spPr>
        <p:txBody>
          <a:bodyPr wrap="none" rtlCol="0">
            <a:spAutoFit/>
          </a:bodyPr>
          <a:lstStyle/>
          <a:p>
            <a:r>
              <a:rPr lang="en-US" sz="2000" b="1" dirty="0"/>
              <a:t>✓</a:t>
            </a:r>
          </a:p>
        </p:txBody>
      </p:sp>
      <p:sp>
        <p:nvSpPr>
          <p:cNvPr id="68" name="TextBox 67">
            <a:extLst>
              <a:ext uri="{FF2B5EF4-FFF2-40B4-BE49-F238E27FC236}">
                <a16:creationId xmlns:a16="http://schemas.microsoft.com/office/drawing/2014/main" id="{F28A736F-4C0E-4B4F-B56E-1643A36DCDAC}"/>
              </a:ext>
            </a:extLst>
          </p:cNvPr>
          <p:cNvSpPr txBox="1"/>
          <p:nvPr/>
        </p:nvSpPr>
        <p:spPr>
          <a:xfrm>
            <a:off x="4192169" y="2752647"/>
            <a:ext cx="377026" cy="400110"/>
          </a:xfrm>
          <a:prstGeom prst="rect">
            <a:avLst/>
          </a:prstGeom>
          <a:noFill/>
        </p:spPr>
        <p:txBody>
          <a:bodyPr wrap="none" rtlCol="0">
            <a:spAutoFit/>
          </a:bodyPr>
          <a:lstStyle/>
          <a:p>
            <a:r>
              <a:rPr lang="en-US" sz="2000" b="1" dirty="0"/>
              <a:t>✓</a:t>
            </a:r>
          </a:p>
        </p:txBody>
      </p:sp>
      <p:sp>
        <p:nvSpPr>
          <p:cNvPr id="84" name="TextBox 83">
            <a:extLst>
              <a:ext uri="{FF2B5EF4-FFF2-40B4-BE49-F238E27FC236}">
                <a16:creationId xmlns:a16="http://schemas.microsoft.com/office/drawing/2014/main" id="{5248418F-DD6B-5640-971C-758ABEE0BB7A}"/>
              </a:ext>
            </a:extLst>
          </p:cNvPr>
          <p:cNvSpPr txBox="1"/>
          <p:nvPr/>
        </p:nvSpPr>
        <p:spPr>
          <a:xfrm>
            <a:off x="7130161" y="3933979"/>
            <a:ext cx="377026" cy="400110"/>
          </a:xfrm>
          <a:prstGeom prst="rect">
            <a:avLst/>
          </a:prstGeom>
          <a:noFill/>
        </p:spPr>
        <p:txBody>
          <a:bodyPr wrap="none" rtlCol="0">
            <a:spAutoFit/>
          </a:bodyPr>
          <a:lstStyle/>
          <a:p>
            <a:r>
              <a:rPr lang="en-US" sz="2000" b="1" dirty="0"/>
              <a:t>✓</a:t>
            </a:r>
          </a:p>
        </p:txBody>
      </p:sp>
      <p:sp>
        <p:nvSpPr>
          <p:cNvPr id="92" name="TextBox 91">
            <a:extLst>
              <a:ext uri="{FF2B5EF4-FFF2-40B4-BE49-F238E27FC236}">
                <a16:creationId xmlns:a16="http://schemas.microsoft.com/office/drawing/2014/main" id="{44EDF66A-A2AD-E64D-AFE0-F97F48743452}"/>
              </a:ext>
            </a:extLst>
          </p:cNvPr>
          <p:cNvSpPr txBox="1"/>
          <p:nvPr/>
        </p:nvSpPr>
        <p:spPr>
          <a:xfrm>
            <a:off x="4192169" y="3529805"/>
            <a:ext cx="377026" cy="400110"/>
          </a:xfrm>
          <a:prstGeom prst="rect">
            <a:avLst/>
          </a:prstGeom>
          <a:noFill/>
        </p:spPr>
        <p:txBody>
          <a:bodyPr wrap="none" rtlCol="0">
            <a:spAutoFit/>
          </a:bodyPr>
          <a:lstStyle/>
          <a:p>
            <a:r>
              <a:rPr lang="en-US" sz="2000" b="1" dirty="0"/>
              <a:t>✓</a:t>
            </a:r>
          </a:p>
        </p:txBody>
      </p:sp>
      <p:sp>
        <p:nvSpPr>
          <p:cNvPr id="100" name="TextBox 99">
            <a:extLst>
              <a:ext uri="{FF2B5EF4-FFF2-40B4-BE49-F238E27FC236}">
                <a16:creationId xmlns:a16="http://schemas.microsoft.com/office/drawing/2014/main" id="{D75F0FAB-600C-0B41-A156-385699AFA86B}"/>
              </a:ext>
            </a:extLst>
          </p:cNvPr>
          <p:cNvSpPr txBox="1"/>
          <p:nvPr/>
        </p:nvSpPr>
        <p:spPr>
          <a:xfrm>
            <a:off x="4192169" y="4326660"/>
            <a:ext cx="377026" cy="400110"/>
          </a:xfrm>
          <a:prstGeom prst="rect">
            <a:avLst/>
          </a:prstGeom>
          <a:noFill/>
        </p:spPr>
        <p:txBody>
          <a:bodyPr wrap="none" rtlCol="0">
            <a:spAutoFit/>
          </a:bodyPr>
          <a:lstStyle/>
          <a:p>
            <a:r>
              <a:rPr lang="en-US" sz="2000" b="1" dirty="0"/>
              <a:t>✓</a:t>
            </a:r>
          </a:p>
        </p:txBody>
      </p:sp>
      <p:sp>
        <p:nvSpPr>
          <p:cNvPr id="123" name="TextBox 122">
            <a:extLst>
              <a:ext uri="{FF2B5EF4-FFF2-40B4-BE49-F238E27FC236}">
                <a16:creationId xmlns:a16="http://schemas.microsoft.com/office/drawing/2014/main" id="{1CB900EA-DA4B-5145-9356-4186D64ABEA4}"/>
              </a:ext>
            </a:extLst>
          </p:cNvPr>
          <p:cNvSpPr txBox="1"/>
          <p:nvPr/>
        </p:nvSpPr>
        <p:spPr>
          <a:xfrm>
            <a:off x="5162636" y="2385884"/>
            <a:ext cx="418704" cy="369332"/>
          </a:xfrm>
          <a:prstGeom prst="rect">
            <a:avLst/>
          </a:prstGeom>
          <a:noFill/>
        </p:spPr>
        <p:txBody>
          <a:bodyPr wrap="none" rtlCol="0">
            <a:spAutoFit/>
          </a:bodyPr>
          <a:lstStyle/>
          <a:p>
            <a:pPr algn="ctr"/>
            <a:r>
              <a:rPr lang="en-US" dirty="0"/>
              <a:t>67</a:t>
            </a:r>
          </a:p>
        </p:txBody>
      </p:sp>
      <p:sp>
        <p:nvSpPr>
          <p:cNvPr id="124" name="TextBox 123">
            <a:extLst>
              <a:ext uri="{FF2B5EF4-FFF2-40B4-BE49-F238E27FC236}">
                <a16:creationId xmlns:a16="http://schemas.microsoft.com/office/drawing/2014/main" id="{E21AC51A-F7E9-D943-8046-263A1CD2B4D4}"/>
              </a:ext>
            </a:extLst>
          </p:cNvPr>
          <p:cNvSpPr txBox="1"/>
          <p:nvPr/>
        </p:nvSpPr>
        <p:spPr>
          <a:xfrm>
            <a:off x="4112820" y="2376461"/>
            <a:ext cx="535724" cy="369332"/>
          </a:xfrm>
          <a:prstGeom prst="rect">
            <a:avLst/>
          </a:prstGeom>
          <a:noFill/>
        </p:spPr>
        <p:txBody>
          <a:bodyPr wrap="none" rtlCol="0">
            <a:spAutoFit/>
          </a:bodyPr>
          <a:lstStyle/>
          <a:p>
            <a:pPr algn="ctr"/>
            <a:r>
              <a:rPr lang="en-US" dirty="0"/>
              <a:t>141</a:t>
            </a:r>
          </a:p>
        </p:txBody>
      </p:sp>
      <p:sp>
        <p:nvSpPr>
          <p:cNvPr id="125" name="TextBox 124">
            <a:extLst>
              <a:ext uri="{FF2B5EF4-FFF2-40B4-BE49-F238E27FC236}">
                <a16:creationId xmlns:a16="http://schemas.microsoft.com/office/drawing/2014/main" id="{C09E14C5-7243-2E43-B136-F2B59FFBA87D}"/>
              </a:ext>
            </a:extLst>
          </p:cNvPr>
          <p:cNvSpPr txBox="1"/>
          <p:nvPr/>
        </p:nvSpPr>
        <p:spPr>
          <a:xfrm>
            <a:off x="6070689" y="2375917"/>
            <a:ext cx="535724" cy="369332"/>
          </a:xfrm>
          <a:prstGeom prst="rect">
            <a:avLst/>
          </a:prstGeom>
          <a:noFill/>
        </p:spPr>
        <p:txBody>
          <a:bodyPr wrap="none" rtlCol="0">
            <a:spAutoFit/>
          </a:bodyPr>
          <a:lstStyle/>
          <a:p>
            <a:pPr algn="ctr"/>
            <a:r>
              <a:rPr lang="en-US" dirty="0"/>
              <a:t>150</a:t>
            </a:r>
          </a:p>
        </p:txBody>
      </p:sp>
      <p:sp>
        <p:nvSpPr>
          <p:cNvPr id="126" name="TextBox 125">
            <a:extLst>
              <a:ext uri="{FF2B5EF4-FFF2-40B4-BE49-F238E27FC236}">
                <a16:creationId xmlns:a16="http://schemas.microsoft.com/office/drawing/2014/main" id="{C58DAD43-FC58-BB4C-8A3F-A52711E9DCAA}"/>
              </a:ext>
            </a:extLst>
          </p:cNvPr>
          <p:cNvSpPr txBox="1"/>
          <p:nvPr/>
        </p:nvSpPr>
        <p:spPr>
          <a:xfrm>
            <a:off x="7122374" y="2393831"/>
            <a:ext cx="418704" cy="369332"/>
          </a:xfrm>
          <a:prstGeom prst="rect">
            <a:avLst/>
          </a:prstGeom>
          <a:noFill/>
        </p:spPr>
        <p:txBody>
          <a:bodyPr wrap="none" rtlCol="0">
            <a:spAutoFit/>
          </a:bodyPr>
          <a:lstStyle/>
          <a:p>
            <a:pPr algn="ctr"/>
            <a:r>
              <a:rPr lang="en-US" dirty="0"/>
              <a:t>50</a:t>
            </a:r>
          </a:p>
        </p:txBody>
      </p:sp>
      <p:sp>
        <p:nvSpPr>
          <p:cNvPr id="127" name="TextBox 126">
            <a:extLst>
              <a:ext uri="{FF2B5EF4-FFF2-40B4-BE49-F238E27FC236}">
                <a16:creationId xmlns:a16="http://schemas.microsoft.com/office/drawing/2014/main" id="{4B08613E-AAA4-A245-A12D-D53FAB202CDA}"/>
              </a:ext>
            </a:extLst>
          </p:cNvPr>
          <p:cNvSpPr txBox="1"/>
          <p:nvPr/>
        </p:nvSpPr>
        <p:spPr>
          <a:xfrm>
            <a:off x="8076961" y="2393501"/>
            <a:ext cx="416395" cy="369332"/>
          </a:xfrm>
          <a:prstGeom prst="rect">
            <a:avLst/>
          </a:prstGeom>
          <a:noFill/>
        </p:spPr>
        <p:txBody>
          <a:bodyPr wrap="square" rtlCol="0">
            <a:spAutoFit/>
          </a:bodyPr>
          <a:lstStyle/>
          <a:p>
            <a:pPr algn="ctr"/>
            <a:r>
              <a:rPr lang="en-US" dirty="0"/>
              <a:t>26</a:t>
            </a:r>
          </a:p>
        </p:txBody>
      </p:sp>
      <p:sp>
        <p:nvSpPr>
          <p:cNvPr id="128" name="TextBox 127">
            <a:extLst>
              <a:ext uri="{FF2B5EF4-FFF2-40B4-BE49-F238E27FC236}">
                <a16:creationId xmlns:a16="http://schemas.microsoft.com/office/drawing/2014/main" id="{F33246D0-B7BE-5042-B185-C07DEBC83B59}"/>
              </a:ext>
            </a:extLst>
          </p:cNvPr>
          <p:cNvSpPr txBox="1"/>
          <p:nvPr/>
        </p:nvSpPr>
        <p:spPr>
          <a:xfrm>
            <a:off x="9134094" y="2392772"/>
            <a:ext cx="418704" cy="369332"/>
          </a:xfrm>
          <a:prstGeom prst="rect">
            <a:avLst/>
          </a:prstGeom>
          <a:noFill/>
        </p:spPr>
        <p:txBody>
          <a:bodyPr wrap="none" rtlCol="0">
            <a:spAutoFit/>
          </a:bodyPr>
          <a:lstStyle/>
          <a:p>
            <a:pPr algn="ctr"/>
            <a:r>
              <a:rPr lang="en-US" dirty="0"/>
              <a:t>12</a:t>
            </a:r>
          </a:p>
        </p:txBody>
      </p:sp>
      <p:sp>
        <p:nvSpPr>
          <p:cNvPr id="129" name="TextBox 128">
            <a:extLst>
              <a:ext uri="{FF2B5EF4-FFF2-40B4-BE49-F238E27FC236}">
                <a16:creationId xmlns:a16="http://schemas.microsoft.com/office/drawing/2014/main" id="{95B6C745-958B-4548-8C98-CF4C20A339C4}"/>
              </a:ext>
            </a:extLst>
          </p:cNvPr>
          <p:cNvSpPr txBox="1"/>
          <p:nvPr/>
        </p:nvSpPr>
        <p:spPr>
          <a:xfrm>
            <a:off x="10213896" y="2385489"/>
            <a:ext cx="418704" cy="369332"/>
          </a:xfrm>
          <a:prstGeom prst="rect">
            <a:avLst/>
          </a:prstGeom>
          <a:noFill/>
        </p:spPr>
        <p:txBody>
          <a:bodyPr wrap="none" rtlCol="0">
            <a:spAutoFit/>
          </a:bodyPr>
          <a:lstStyle/>
          <a:p>
            <a:pPr algn="ctr"/>
            <a:r>
              <a:rPr lang="en-US" dirty="0"/>
              <a:t>60</a:t>
            </a:r>
          </a:p>
        </p:txBody>
      </p:sp>
      <p:sp>
        <p:nvSpPr>
          <p:cNvPr id="130" name="TextBox 129">
            <a:extLst>
              <a:ext uri="{FF2B5EF4-FFF2-40B4-BE49-F238E27FC236}">
                <a16:creationId xmlns:a16="http://schemas.microsoft.com/office/drawing/2014/main" id="{B5653926-EA5A-9944-B4AB-C6B88C8ED6A0}"/>
              </a:ext>
            </a:extLst>
          </p:cNvPr>
          <p:cNvSpPr txBox="1"/>
          <p:nvPr/>
        </p:nvSpPr>
        <p:spPr>
          <a:xfrm>
            <a:off x="11237080" y="2393487"/>
            <a:ext cx="418704" cy="369332"/>
          </a:xfrm>
          <a:prstGeom prst="rect">
            <a:avLst/>
          </a:prstGeom>
          <a:noFill/>
        </p:spPr>
        <p:txBody>
          <a:bodyPr wrap="none" rtlCol="0">
            <a:spAutoFit/>
          </a:bodyPr>
          <a:lstStyle/>
          <a:p>
            <a:pPr algn="ctr"/>
            <a:r>
              <a:rPr lang="en-US" dirty="0"/>
              <a:t>28</a:t>
            </a:r>
          </a:p>
        </p:txBody>
      </p:sp>
      <p:sp>
        <p:nvSpPr>
          <p:cNvPr id="3" name="TextBox 2">
            <a:extLst>
              <a:ext uri="{FF2B5EF4-FFF2-40B4-BE49-F238E27FC236}">
                <a16:creationId xmlns:a16="http://schemas.microsoft.com/office/drawing/2014/main" id="{847954F5-9D6E-BF4B-8B1E-3ABA4CE03003}"/>
              </a:ext>
            </a:extLst>
          </p:cNvPr>
          <p:cNvSpPr txBox="1"/>
          <p:nvPr/>
        </p:nvSpPr>
        <p:spPr>
          <a:xfrm>
            <a:off x="4886325" y="5886450"/>
            <a:ext cx="184666" cy="2193228"/>
          </a:xfrm>
          <a:prstGeom prst="rect">
            <a:avLst/>
          </a:prstGeom>
          <a:noFill/>
        </p:spPr>
        <p:txBody>
          <a:bodyPr wrap="none" rtlCol="0">
            <a:spAutoFit/>
          </a:bodyPr>
          <a:lstStyle/>
          <a:p>
            <a:r>
              <a:rPr lang="en-US" dirty="0"/>
              <a:t>Predictability, Efficiency, Throughput, Cost, Speed </a:t>
            </a:r>
          </a:p>
        </p:txBody>
      </p:sp>
      <p:sp>
        <p:nvSpPr>
          <p:cNvPr id="9" name="TextBox 8">
            <a:extLst>
              <a:ext uri="{FF2B5EF4-FFF2-40B4-BE49-F238E27FC236}">
                <a16:creationId xmlns:a16="http://schemas.microsoft.com/office/drawing/2014/main" id="{B069A840-2020-3C41-BEC2-4B1C020666FF}"/>
              </a:ext>
            </a:extLst>
          </p:cNvPr>
          <p:cNvSpPr txBox="1"/>
          <p:nvPr/>
        </p:nvSpPr>
        <p:spPr>
          <a:xfrm>
            <a:off x="7910503" y="6594686"/>
            <a:ext cx="2475999" cy="307777"/>
          </a:xfrm>
          <a:prstGeom prst="rect">
            <a:avLst/>
          </a:prstGeom>
          <a:noFill/>
        </p:spPr>
        <p:txBody>
          <a:bodyPr wrap="none" rtlCol="0">
            <a:spAutoFit/>
          </a:bodyPr>
          <a:lstStyle/>
          <a:p>
            <a:r>
              <a:rPr lang="en-US" sz="1400" dirty="0">
                <a:latin typeface="+mj-lt"/>
              </a:rPr>
              <a:t>Conventional, &lt;= 50 Parameters</a:t>
            </a:r>
          </a:p>
        </p:txBody>
      </p:sp>
      <p:sp>
        <p:nvSpPr>
          <p:cNvPr id="109" name="TextBox 108">
            <a:extLst>
              <a:ext uri="{FF2B5EF4-FFF2-40B4-BE49-F238E27FC236}">
                <a16:creationId xmlns:a16="http://schemas.microsoft.com/office/drawing/2014/main" id="{27F31ABF-421C-EB4E-BFF9-C23172F6E0FB}"/>
              </a:ext>
            </a:extLst>
          </p:cNvPr>
          <p:cNvSpPr txBox="1"/>
          <p:nvPr/>
        </p:nvSpPr>
        <p:spPr>
          <a:xfrm>
            <a:off x="4644074" y="6619521"/>
            <a:ext cx="2384063" cy="276999"/>
          </a:xfrm>
          <a:prstGeom prst="rect">
            <a:avLst/>
          </a:prstGeom>
          <a:noFill/>
        </p:spPr>
        <p:txBody>
          <a:bodyPr wrap="square" rtlCol="0">
            <a:spAutoFit/>
          </a:bodyPr>
          <a:lstStyle/>
          <a:p>
            <a:pPr algn="ctr"/>
            <a:r>
              <a:rPr lang="en-US" sz="1200" dirty="0">
                <a:latin typeface="+mj-lt"/>
              </a:rPr>
              <a:t>Spectral Competitors</a:t>
            </a:r>
          </a:p>
        </p:txBody>
      </p:sp>
      <p:sp>
        <p:nvSpPr>
          <p:cNvPr id="11" name="TextBox 10">
            <a:extLst>
              <a:ext uri="{FF2B5EF4-FFF2-40B4-BE49-F238E27FC236}">
                <a16:creationId xmlns:a16="http://schemas.microsoft.com/office/drawing/2014/main" id="{A30D8D22-136F-F44B-84C6-A28CE334D145}"/>
              </a:ext>
            </a:extLst>
          </p:cNvPr>
          <p:cNvSpPr txBox="1"/>
          <p:nvPr/>
        </p:nvSpPr>
        <p:spPr>
          <a:xfrm>
            <a:off x="3239824" y="6662120"/>
            <a:ext cx="1803699" cy="230832"/>
          </a:xfrm>
          <a:prstGeom prst="rect">
            <a:avLst/>
          </a:prstGeom>
          <a:noFill/>
        </p:spPr>
        <p:txBody>
          <a:bodyPr wrap="none" rtlCol="0">
            <a:spAutoFit/>
          </a:bodyPr>
          <a:lstStyle/>
          <a:p>
            <a:r>
              <a:rPr lang="en-US" sz="900" dirty="0"/>
              <a:t>* Cytek GSA Contract price ~$270k</a:t>
            </a:r>
          </a:p>
        </p:txBody>
      </p:sp>
      <p:sp>
        <p:nvSpPr>
          <p:cNvPr id="61" name="Rectangle 60">
            <a:extLst>
              <a:ext uri="{FF2B5EF4-FFF2-40B4-BE49-F238E27FC236}">
                <a16:creationId xmlns:a16="http://schemas.microsoft.com/office/drawing/2014/main" id="{3F5086FB-3DAB-9940-807A-4FAC19BF9EEB}"/>
              </a:ext>
            </a:extLst>
          </p:cNvPr>
          <p:cNvSpPr/>
          <p:nvPr/>
        </p:nvSpPr>
        <p:spPr>
          <a:xfrm>
            <a:off x="1538690" y="4695639"/>
            <a:ext cx="10407159" cy="368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89FD24CD-47CE-0443-ACE5-86C2FE2C9EDE}"/>
              </a:ext>
            </a:extLst>
          </p:cNvPr>
          <p:cNvSpPr/>
          <p:nvPr/>
        </p:nvSpPr>
        <p:spPr>
          <a:xfrm>
            <a:off x="1538690" y="5070929"/>
            <a:ext cx="10407159" cy="368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CEA44D9C-5169-D34A-B81F-4DC8E4909ABE}"/>
              </a:ext>
            </a:extLst>
          </p:cNvPr>
          <p:cNvSpPr txBox="1"/>
          <p:nvPr/>
        </p:nvSpPr>
        <p:spPr>
          <a:xfrm>
            <a:off x="1595878" y="5093270"/>
            <a:ext cx="2212401" cy="338554"/>
          </a:xfrm>
          <a:prstGeom prst="rect">
            <a:avLst/>
          </a:prstGeom>
          <a:noFill/>
        </p:spPr>
        <p:txBody>
          <a:bodyPr wrap="none" rtlCol="0">
            <a:spAutoFit/>
          </a:bodyPr>
          <a:lstStyle/>
          <a:p>
            <a:r>
              <a:rPr lang="en-US" sz="1600" b="1" dirty="0"/>
              <a:t>Quantitative - Absolute</a:t>
            </a:r>
          </a:p>
        </p:txBody>
      </p:sp>
      <p:sp>
        <p:nvSpPr>
          <p:cNvPr id="64" name="TextBox 63">
            <a:extLst>
              <a:ext uri="{FF2B5EF4-FFF2-40B4-BE49-F238E27FC236}">
                <a16:creationId xmlns:a16="http://schemas.microsoft.com/office/drawing/2014/main" id="{E3C37C72-F61B-F549-BA74-C82476826DC6}"/>
              </a:ext>
            </a:extLst>
          </p:cNvPr>
          <p:cNvSpPr txBox="1"/>
          <p:nvPr/>
        </p:nvSpPr>
        <p:spPr>
          <a:xfrm>
            <a:off x="4183539" y="5079652"/>
            <a:ext cx="377026" cy="400110"/>
          </a:xfrm>
          <a:prstGeom prst="rect">
            <a:avLst/>
          </a:prstGeom>
          <a:noFill/>
        </p:spPr>
        <p:txBody>
          <a:bodyPr wrap="none" rtlCol="0">
            <a:spAutoFit/>
          </a:bodyPr>
          <a:lstStyle/>
          <a:p>
            <a:r>
              <a:rPr lang="en-US" sz="2000" b="1" dirty="0"/>
              <a:t>✓</a:t>
            </a:r>
          </a:p>
        </p:txBody>
      </p:sp>
      <p:sp>
        <p:nvSpPr>
          <p:cNvPr id="65" name="TextBox 64">
            <a:extLst>
              <a:ext uri="{FF2B5EF4-FFF2-40B4-BE49-F238E27FC236}">
                <a16:creationId xmlns:a16="http://schemas.microsoft.com/office/drawing/2014/main" id="{CAE198E4-6C49-854B-8310-B6990236C4F1}"/>
              </a:ext>
            </a:extLst>
          </p:cNvPr>
          <p:cNvSpPr txBox="1"/>
          <p:nvPr/>
        </p:nvSpPr>
        <p:spPr>
          <a:xfrm>
            <a:off x="1705716" y="3165113"/>
            <a:ext cx="1522340" cy="338554"/>
          </a:xfrm>
          <a:prstGeom prst="rect">
            <a:avLst/>
          </a:prstGeom>
          <a:noFill/>
        </p:spPr>
        <p:txBody>
          <a:bodyPr wrap="none" rtlCol="0">
            <a:spAutoFit/>
          </a:bodyPr>
          <a:lstStyle/>
          <a:p>
            <a:r>
              <a:rPr lang="en-US" sz="1600" b="1" dirty="0"/>
              <a:t>User Familiarity</a:t>
            </a:r>
          </a:p>
        </p:txBody>
      </p:sp>
      <p:sp>
        <p:nvSpPr>
          <p:cNvPr id="66" name="TextBox 65">
            <a:extLst>
              <a:ext uri="{FF2B5EF4-FFF2-40B4-BE49-F238E27FC236}">
                <a16:creationId xmlns:a16="http://schemas.microsoft.com/office/drawing/2014/main" id="{3B4BF3E2-3878-6B4E-95FA-7EFA0C541201}"/>
              </a:ext>
            </a:extLst>
          </p:cNvPr>
          <p:cNvSpPr txBox="1"/>
          <p:nvPr/>
        </p:nvSpPr>
        <p:spPr>
          <a:xfrm>
            <a:off x="7130161" y="3136947"/>
            <a:ext cx="377026" cy="400110"/>
          </a:xfrm>
          <a:prstGeom prst="rect">
            <a:avLst/>
          </a:prstGeom>
          <a:noFill/>
        </p:spPr>
        <p:txBody>
          <a:bodyPr wrap="none" rtlCol="0">
            <a:spAutoFit/>
          </a:bodyPr>
          <a:lstStyle/>
          <a:p>
            <a:r>
              <a:rPr lang="en-US" sz="2000" b="1" dirty="0"/>
              <a:t>✓</a:t>
            </a:r>
          </a:p>
        </p:txBody>
      </p:sp>
      <p:sp>
        <p:nvSpPr>
          <p:cNvPr id="67" name="TextBox 66">
            <a:extLst>
              <a:ext uri="{FF2B5EF4-FFF2-40B4-BE49-F238E27FC236}">
                <a16:creationId xmlns:a16="http://schemas.microsoft.com/office/drawing/2014/main" id="{D33B745E-4B73-6B48-ACBF-F30B75177282}"/>
              </a:ext>
            </a:extLst>
          </p:cNvPr>
          <p:cNvSpPr txBox="1"/>
          <p:nvPr/>
        </p:nvSpPr>
        <p:spPr>
          <a:xfrm>
            <a:off x="1780167" y="3940365"/>
            <a:ext cx="1651221" cy="338554"/>
          </a:xfrm>
          <a:prstGeom prst="rect">
            <a:avLst/>
          </a:prstGeom>
          <a:noFill/>
        </p:spPr>
        <p:txBody>
          <a:bodyPr wrap="none" rtlCol="0">
            <a:spAutoFit/>
          </a:bodyPr>
          <a:lstStyle/>
          <a:p>
            <a:r>
              <a:rPr lang="en-US" sz="1600" b="1" dirty="0"/>
              <a:t>Custom Reagents</a:t>
            </a:r>
          </a:p>
        </p:txBody>
      </p:sp>
      <p:sp>
        <p:nvSpPr>
          <p:cNvPr id="69" name="TextBox 68">
            <a:extLst>
              <a:ext uri="{FF2B5EF4-FFF2-40B4-BE49-F238E27FC236}">
                <a16:creationId xmlns:a16="http://schemas.microsoft.com/office/drawing/2014/main" id="{F3E2B29F-D402-9C41-88FF-DC74B853D7BB}"/>
              </a:ext>
            </a:extLst>
          </p:cNvPr>
          <p:cNvSpPr txBox="1"/>
          <p:nvPr/>
        </p:nvSpPr>
        <p:spPr>
          <a:xfrm>
            <a:off x="5226458" y="3153461"/>
            <a:ext cx="377026" cy="400110"/>
          </a:xfrm>
          <a:prstGeom prst="rect">
            <a:avLst/>
          </a:prstGeom>
          <a:noFill/>
        </p:spPr>
        <p:txBody>
          <a:bodyPr wrap="none" rtlCol="0">
            <a:spAutoFit/>
          </a:bodyPr>
          <a:lstStyle/>
          <a:p>
            <a:r>
              <a:rPr lang="en-US" sz="2000" b="1" dirty="0"/>
              <a:t>✓</a:t>
            </a:r>
          </a:p>
        </p:txBody>
      </p:sp>
      <p:sp>
        <p:nvSpPr>
          <p:cNvPr id="72" name="TextBox 71">
            <a:extLst>
              <a:ext uri="{FF2B5EF4-FFF2-40B4-BE49-F238E27FC236}">
                <a16:creationId xmlns:a16="http://schemas.microsoft.com/office/drawing/2014/main" id="{94F27C1B-0B05-674D-BEB4-9348F81CB6AA}"/>
              </a:ext>
            </a:extLst>
          </p:cNvPr>
          <p:cNvSpPr txBox="1"/>
          <p:nvPr/>
        </p:nvSpPr>
        <p:spPr>
          <a:xfrm>
            <a:off x="8116330" y="3141410"/>
            <a:ext cx="377026" cy="400110"/>
          </a:xfrm>
          <a:prstGeom prst="rect">
            <a:avLst/>
          </a:prstGeom>
          <a:noFill/>
        </p:spPr>
        <p:txBody>
          <a:bodyPr wrap="none" rtlCol="0">
            <a:spAutoFit/>
          </a:bodyPr>
          <a:lstStyle/>
          <a:p>
            <a:r>
              <a:rPr lang="en-US" sz="2000" b="1" dirty="0"/>
              <a:t>✓</a:t>
            </a:r>
          </a:p>
        </p:txBody>
      </p:sp>
      <p:sp>
        <p:nvSpPr>
          <p:cNvPr id="56" name="TextBox 55">
            <a:extLst>
              <a:ext uri="{FF2B5EF4-FFF2-40B4-BE49-F238E27FC236}">
                <a16:creationId xmlns:a16="http://schemas.microsoft.com/office/drawing/2014/main" id="{DB857362-4903-2342-AB8A-F33E454DAFE6}"/>
              </a:ext>
            </a:extLst>
          </p:cNvPr>
          <p:cNvSpPr txBox="1"/>
          <p:nvPr/>
        </p:nvSpPr>
        <p:spPr>
          <a:xfrm>
            <a:off x="1651961" y="4690652"/>
            <a:ext cx="2267287" cy="338554"/>
          </a:xfrm>
          <a:prstGeom prst="rect">
            <a:avLst/>
          </a:prstGeom>
          <a:noFill/>
        </p:spPr>
        <p:txBody>
          <a:bodyPr wrap="none" rtlCol="0">
            <a:spAutoFit/>
          </a:bodyPr>
          <a:lstStyle/>
          <a:p>
            <a:r>
              <a:rPr lang="en-US" sz="1600" b="1" dirty="0"/>
              <a:t>Noise – Low Background</a:t>
            </a:r>
          </a:p>
        </p:txBody>
      </p:sp>
      <p:sp>
        <p:nvSpPr>
          <p:cNvPr id="73" name="TextBox 72">
            <a:extLst>
              <a:ext uri="{FF2B5EF4-FFF2-40B4-BE49-F238E27FC236}">
                <a16:creationId xmlns:a16="http://schemas.microsoft.com/office/drawing/2014/main" id="{EF1CD960-2B47-654B-AF04-D5931F1EA3BB}"/>
              </a:ext>
            </a:extLst>
          </p:cNvPr>
          <p:cNvSpPr txBox="1"/>
          <p:nvPr/>
        </p:nvSpPr>
        <p:spPr>
          <a:xfrm>
            <a:off x="8096645" y="3889215"/>
            <a:ext cx="377026" cy="400110"/>
          </a:xfrm>
          <a:prstGeom prst="rect">
            <a:avLst/>
          </a:prstGeom>
          <a:noFill/>
        </p:spPr>
        <p:txBody>
          <a:bodyPr wrap="none" rtlCol="0">
            <a:spAutoFit/>
          </a:bodyPr>
          <a:lstStyle/>
          <a:p>
            <a:r>
              <a:rPr lang="en-US" sz="2000" b="1" dirty="0"/>
              <a:t>✓</a:t>
            </a:r>
          </a:p>
        </p:txBody>
      </p:sp>
      <p:sp>
        <p:nvSpPr>
          <p:cNvPr id="74" name="TextBox 73">
            <a:extLst>
              <a:ext uri="{FF2B5EF4-FFF2-40B4-BE49-F238E27FC236}">
                <a16:creationId xmlns:a16="http://schemas.microsoft.com/office/drawing/2014/main" id="{3F477548-548A-C24C-9D3F-CEF6E2EFEAB4}"/>
              </a:ext>
            </a:extLst>
          </p:cNvPr>
          <p:cNvSpPr txBox="1"/>
          <p:nvPr/>
        </p:nvSpPr>
        <p:spPr>
          <a:xfrm>
            <a:off x="10255574" y="3888295"/>
            <a:ext cx="377026" cy="400110"/>
          </a:xfrm>
          <a:prstGeom prst="rect">
            <a:avLst/>
          </a:prstGeom>
          <a:noFill/>
        </p:spPr>
        <p:txBody>
          <a:bodyPr wrap="none" rtlCol="0">
            <a:spAutoFit/>
          </a:bodyPr>
          <a:lstStyle/>
          <a:p>
            <a:r>
              <a:rPr lang="en-US" sz="2000" b="1" dirty="0"/>
              <a:t>✓</a:t>
            </a:r>
          </a:p>
        </p:txBody>
      </p:sp>
      <p:sp>
        <p:nvSpPr>
          <p:cNvPr id="75" name="TextBox 74">
            <a:extLst>
              <a:ext uri="{FF2B5EF4-FFF2-40B4-BE49-F238E27FC236}">
                <a16:creationId xmlns:a16="http://schemas.microsoft.com/office/drawing/2014/main" id="{BE93633F-86BE-194A-AC97-554599D9F933}"/>
              </a:ext>
            </a:extLst>
          </p:cNvPr>
          <p:cNvSpPr txBox="1"/>
          <p:nvPr/>
        </p:nvSpPr>
        <p:spPr>
          <a:xfrm>
            <a:off x="4229088" y="4660141"/>
            <a:ext cx="377026" cy="400110"/>
          </a:xfrm>
          <a:prstGeom prst="rect">
            <a:avLst/>
          </a:prstGeom>
          <a:noFill/>
        </p:spPr>
        <p:txBody>
          <a:bodyPr wrap="none" rtlCol="0">
            <a:spAutoFit/>
          </a:bodyPr>
          <a:lstStyle/>
          <a:p>
            <a:r>
              <a:rPr lang="en-US" sz="2000" b="1" dirty="0"/>
              <a:t>✓</a:t>
            </a:r>
          </a:p>
        </p:txBody>
      </p:sp>
      <p:sp>
        <p:nvSpPr>
          <p:cNvPr id="77" name="TextBox 76">
            <a:extLst>
              <a:ext uri="{FF2B5EF4-FFF2-40B4-BE49-F238E27FC236}">
                <a16:creationId xmlns:a16="http://schemas.microsoft.com/office/drawing/2014/main" id="{D4A4F4D2-C519-214F-8B11-542CAAA14E1E}"/>
              </a:ext>
            </a:extLst>
          </p:cNvPr>
          <p:cNvSpPr txBox="1"/>
          <p:nvPr/>
        </p:nvSpPr>
        <p:spPr>
          <a:xfrm>
            <a:off x="1581621" y="6174906"/>
            <a:ext cx="1265859" cy="338554"/>
          </a:xfrm>
          <a:prstGeom prst="rect">
            <a:avLst/>
          </a:prstGeom>
          <a:noFill/>
        </p:spPr>
        <p:txBody>
          <a:bodyPr wrap="none" rtlCol="0">
            <a:spAutoFit/>
          </a:bodyPr>
          <a:lstStyle/>
          <a:p>
            <a:r>
              <a:rPr lang="en-US" sz="1600" b="1" dirty="0"/>
              <a:t>Value - Costs</a:t>
            </a:r>
          </a:p>
        </p:txBody>
      </p:sp>
      <p:sp>
        <p:nvSpPr>
          <p:cNvPr id="78" name="TextBox 77">
            <a:extLst>
              <a:ext uri="{FF2B5EF4-FFF2-40B4-BE49-F238E27FC236}">
                <a16:creationId xmlns:a16="http://schemas.microsoft.com/office/drawing/2014/main" id="{BC7F784E-D505-3E41-93C8-F9BA594E2C9E}"/>
              </a:ext>
            </a:extLst>
          </p:cNvPr>
          <p:cNvSpPr txBox="1"/>
          <p:nvPr/>
        </p:nvSpPr>
        <p:spPr>
          <a:xfrm>
            <a:off x="4007769" y="6190704"/>
            <a:ext cx="756938" cy="369332"/>
          </a:xfrm>
          <a:prstGeom prst="rect">
            <a:avLst/>
          </a:prstGeom>
          <a:noFill/>
        </p:spPr>
        <p:txBody>
          <a:bodyPr wrap="none" rtlCol="0">
            <a:spAutoFit/>
          </a:bodyPr>
          <a:lstStyle/>
          <a:p>
            <a:r>
              <a:rPr lang="en-US" dirty="0"/>
              <a:t>$200k</a:t>
            </a:r>
          </a:p>
        </p:txBody>
      </p:sp>
      <p:sp>
        <p:nvSpPr>
          <p:cNvPr id="79" name="TextBox 78">
            <a:extLst>
              <a:ext uri="{FF2B5EF4-FFF2-40B4-BE49-F238E27FC236}">
                <a16:creationId xmlns:a16="http://schemas.microsoft.com/office/drawing/2014/main" id="{C25E774B-1A87-F742-8BD0-104A6395F3B0}"/>
              </a:ext>
            </a:extLst>
          </p:cNvPr>
          <p:cNvSpPr txBox="1"/>
          <p:nvPr/>
        </p:nvSpPr>
        <p:spPr>
          <a:xfrm>
            <a:off x="4944259" y="6167646"/>
            <a:ext cx="872355" cy="369332"/>
          </a:xfrm>
          <a:prstGeom prst="rect">
            <a:avLst/>
          </a:prstGeom>
          <a:noFill/>
        </p:spPr>
        <p:txBody>
          <a:bodyPr wrap="none" rtlCol="0">
            <a:spAutoFit/>
          </a:bodyPr>
          <a:lstStyle/>
          <a:p>
            <a:r>
              <a:rPr lang="en-US" dirty="0"/>
              <a:t>$450k*</a:t>
            </a:r>
          </a:p>
        </p:txBody>
      </p:sp>
      <p:sp>
        <p:nvSpPr>
          <p:cNvPr id="80" name="TextBox 79">
            <a:extLst>
              <a:ext uri="{FF2B5EF4-FFF2-40B4-BE49-F238E27FC236}">
                <a16:creationId xmlns:a16="http://schemas.microsoft.com/office/drawing/2014/main" id="{CAA442EC-287A-A84B-A535-1354133A7BDF}"/>
              </a:ext>
            </a:extLst>
          </p:cNvPr>
          <p:cNvSpPr txBox="1"/>
          <p:nvPr/>
        </p:nvSpPr>
        <p:spPr>
          <a:xfrm>
            <a:off x="5929607" y="6153364"/>
            <a:ext cx="756938" cy="369332"/>
          </a:xfrm>
          <a:prstGeom prst="rect">
            <a:avLst/>
          </a:prstGeom>
          <a:noFill/>
        </p:spPr>
        <p:txBody>
          <a:bodyPr wrap="none" rtlCol="0">
            <a:spAutoFit/>
          </a:bodyPr>
          <a:lstStyle/>
          <a:p>
            <a:r>
              <a:rPr lang="en-US" dirty="0"/>
              <a:t>$850k</a:t>
            </a:r>
          </a:p>
        </p:txBody>
      </p:sp>
      <p:sp>
        <p:nvSpPr>
          <p:cNvPr id="81" name="TextBox 80">
            <a:extLst>
              <a:ext uri="{FF2B5EF4-FFF2-40B4-BE49-F238E27FC236}">
                <a16:creationId xmlns:a16="http://schemas.microsoft.com/office/drawing/2014/main" id="{0F28F5C1-EF9B-074B-9CEB-733E38D82736}"/>
              </a:ext>
            </a:extLst>
          </p:cNvPr>
          <p:cNvSpPr txBox="1"/>
          <p:nvPr/>
        </p:nvSpPr>
        <p:spPr>
          <a:xfrm>
            <a:off x="6810913" y="6153364"/>
            <a:ext cx="931665" cy="369332"/>
          </a:xfrm>
          <a:prstGeom prst="rect">
            <a:avLst/>
          </a:prstGeom>
          <a:noFill/>
        </p:spPr>
        <p:txBody>
          <a:bodyPr wrap="none" rtlCol="0">
            <a:spAutoFit/>
          </a:bodyPr>
          <a:lstStyle/>
          <a:p>
            <a:r>
              <a:rPr lang="en-US" dirty="0"/>
              <a:t>$1,200k</a:t>
            </a:r>
          </a:p>
        </p:txBody>
      </p:sp>
      <p:sp>
        <p:nvSpPr>
          <p:cNvPr id="82" name="TextBox 81">
            <a:extLst>
              <a:ext uri="{FF2B5EF4-FFF2-40B4-BE49-F238E27FC236}">
                <a16:creationId xmlns:a16="http://schemas.microsoft.com/office/drawing/2014/main" id="{85AF2418-7CC6-8D4C-BB77-8467540B9E29}"/>
              </a:ext>
            </a:extLst>
          </p:cNvPr>
          <p:cNvSpPr txBox="1"/>
          <p:nvPr/>
        </p:nvSpPr>
        <p:spPr>
          <a:xfrm>
            <a:off x="7876214" y="6153364"/>
            <a:ext cx="756938" cy="369332"/>
          </a:xfrm>
          <a:prstGeom prst="rect">
            <a:avLst/>
          </a:prstGeom>
          <a:noFill/>
        </p:spPr>
        <p:txBody>
          <a:bodyPr wrap="none" rtlCol="0">
            <a:spAutoFit/>
          </a:bodyPr>
          <a:lstStyle/>
          <a:p>
            <a:r>
              <a:rPr lang="en-US" dirty="0"/>
              <a:t>$350k</a:t>
            </a:r>
          </a:p>
        </p:txBody>
      </p:sp>
      <p:sp>
        <p:nvSpPr>
          <p:cNvPr id="83" name="TextBox 82">
            <a:extLst>
              <a:ext uri="{FF2B5EF4-FFF2-40B4-BE49-F238E27FC236}">
                <a16:creationId xmlns:a16="http://schemas.microsoft.com/office/drawing/2014/main" id="{EB7C637D-E97E-4A4A-A6C5-AC2A132C4201}"/>
              </a:ext>
            </a:extLst>
          </p:cNvPr>
          <p:cNvSpPr txBox="1"/>
          <p:nvPr/>
        </p:nvSpPr>
        <p:spPr>
          <a:xfrm>
            <a:off x="8934502" y="6153364"/>
            <a:ext cx="756938" cy="369332"/>
          </a:xfrm>
          <a:prstGeom prst="rect">
            <a:avLst/>
          </a:prstGeom>
          <a:noFill/>
        </p:spPr>
        <p:txBody>
          <a:bodyPr wrap="none" rtlCol="0">
            <a:spAutoFit/>
          </a:bodyPr>
          <a:lstStyle/>
          <a:p>
            <a:r>
              <a:rPr lang="en-US" dirty="0"/>
              <a:t>$250k</a:t>
            </a:r>
          </a:p>
        </p:txBody>
      </p:sp>
      <p:sp>
        <p:nvSpPr>
          <p:cNvPr id="85" name="TextBox 84">
            <a:extLst>
              <a:ext uri="{FF2B5EF4-FFF2-40B4-BE49-F238E27FC236}">
                <a16:creationId xmlns:a16="http://schemas.microsoft.com/office/drawing/2014/main" id="{44EC5238-05FA-9A4E-B74C-A40300BBF267}"/>
              </a:ext>
            </a:extLst>
          </p:cNvPr>
          <p:cNvSpPr txBox="1"/>
          <p:nvPr/>
        </p:nvSpPr>
        <p:spPr>
          <a:xfrm>
            <a:off x="10014304" y="6153364"/>
            <a:ext cx="931665" cy="369332"/>
          </a:xfrm>
          <a:prstGeom prst="rect">
            <a:avLst/>
          </a:prstGeom>
          <a:noFill/>
        </p:spPr>
        <p:txBody>
          <a:bodyPr wrap="none" rtlCol="0">
            <a:spAutoFit/>
          </a:bodyPr>
          <a:lstStyle/>
          <a:p>
            <a:r>
              <a:rPr lang="en-US" dirty="0"/>
              <a:t>$1,100k</a:t>
            </a:r>
          </a:p>
        </p:txBody>
      </p:sp>
      <p:sp>
        <p:nvSpPr>
          <p:cNvPr id="86" name="TextBox 85">
            <a:extLst>
              <a:ext uri="{FF2B5EF4-FFF2-40B4-BE49-F238E27FC236}">
                <a16:creationId xmlns:a16="http://schemas.microsoft.com/office/drawing/2014/main" id="{8ED0536C-CBD8-A24C-A129-409537CFE218}"/>
              </a:ext>
            </a:extLst>
          </p:cNvPr>
          <p:cNvSpPr txBox="1"/>
          <p:nvPr/>
        </p:nvSpPr>
        <p:spPr>
          <a:xfrm>
            <a:off x="11037488" y="6153364"/>
            <a:ext cx="756938" cy="369332"/>
          </a:xfrm>
          <a:prstGeom prst="rect">
            <a:avLst/>
          </a:prstGeom>
          <a:noFill/>
        </p:spPr>
        <p:txBody>
          <a:bodyPr wrap="none" rtlCol="0">
            <a:spAutoFit/>
          </a:bodyPr>
          <a:lstStyle/>
          <a:p>
            <a:r>
              <a:rPr lang="en-US" dirty="0"/>
              <a:t>$600k</a:t>
            </a:r>
          </a:p>
        </p:txBody>
      </p:sp>
      <p:sp>
        <p:nvSpPr>
          <p:cNvPr id="87" name="Right Brace 86">
            <a:extLst>
              <a:ext uri="{FF2B5EF4-FFF2-40B4-BE49-F238E27FC236}">
                <a16:creationId xmlns:a16="http://schemas.microsoft.com/office/drawing/2014/main" id="{381CFB42-620B-8745-ACBF-76DD65829EAD}"/>
              </a:ext>
            </a:extLst>
          </p:cNvPr>
          <p:cNvSpPr/>
          <p:nvPr/>
        </p:nvSpPr>
        <p:spPr>
          <a:xfrm rot="5400000">
            <a:off x="9319215" y="4070033"/>
            <a:ext cx="154505" cy="5112966"/>
          </a:xfrm>
          <a:prstGeom prst="rightBrace">
            <a:avLst>
              <a:gd name="adj1" fmla="val 8333"/>
              <a:gd name="adj2" fmla="val 5128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Right Brace 88">
            <a:extLst>
              <a:ext uri="{FF2B5EF4-FFF2-40B4-BE49-F238E27FC236}">
                <a16:creationId xmlns:a16="http://schemas.microsoft.com/office/drawing/2014/main" id="{FDEC975C-056C-1142-8A58-00BD7A9B7E21}"/>
              </a:ext>
            </a:extLst>
          </p:cNvPr>
          <p:cNvSpPr/>
          <p:nvPr/>
        </p:nvSpPr>
        <p:spPr>
          <a:xfrm rot="5400000">
            <a:off x="5724610" y="5637885"/>
            <a:ext cx="160151" cy="1953557"/>
          </a:xfrm>
          <a:prstGeom prst="rightBrace">
            <a:avLst>
              <a:gd name="adj1" fmla="val 8333"/>
              <a:gd name="adj2" fmla="val 5128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TextBox 93">
            <a:extLst>
              <a:ext uri="{FF2B5EF4-FFF2-40B4-BE49-F238E27FC236}">
                <a16:creationId xmlns:a16="http://schemas.microsoft.com/office/drawing/2014/main" id="{CD88D49E-DE83-354F-BEF6-A85A638BB792}"/>
              </a:ext>
            </a:extLst>
          </p:cNvPr>
          <p:cNvSpPr txBox="1"/>
          <p:nvPr/>
        </p:nvSpPr>
        <p:spPr>
          <a:xfrm>
            <a:off x="8116330" y="5431824"/>
            <a:ext cx="377026" cy="400110"/>
          </a:xfrm>
          <a:prstGeom prst="rect">
            <a:avLst/>
          </a:prstGeom>
          <a:noFill/>
        </p:spPr>
        <p:txBody>
          <a:bodyPr wrap="none" rtlCol="0">
            <a:spAutoFit/>
          </a:bodyPr>
          <a:lstStyle/>
          <a:p>
            <a:r>
              <a:rPr lang="en-US" sz="2000" b="1" dirty="0"/>
              <a:t>✓</a:t>
            </a:r>
          </a:p>
        </p:txBody>
      </p:sp>
      <p:sp>
        <p:nvSpPr>
          <p:cNvPr id="95" name="TextBox 94">
            <a:extLst>
              <a:ext uri="{FF2B5EF4-FFF2-40B4-BE49-F238E27FC236}">
                <a16:creationId xmlns:a16="http://schemas.microsoft.com/office/drawing/2014/main" id="{FEFDE36E-D223-6541-8290-5BF795F901B1}"/>
              </a:ext>
            </a:extLst>
          </p:cNvPr>
          <p:cNvSpPr txBox="1"/>
          <p:nvPr/>
        </p:nvSpPr>
        <p:spPr>
          <a:xfrm>
            <a:off x="7170957" y="5447234"/>
            <a:ext cx="377026" cy="400110"/>
          </a:xfrm>
          <a:prstGeom prst="rect">
            <a:avLst/>
          </a:prstGeom>
          <a:noFill/>
        </p:spPr>
        <p:txBody>
          <a:bodyPr wrap="none" rtlCol="0">
            <a:spAutoFit/>
          </a:bodyPr>
          <a:lstStyle/>
          <a:p>
            <a:r>
              <a:rPr lang="en-US" sz="2000" b="1" dirty="0"/>
              <a:t>✓</a:t>
            </a:r>
          </a:p>
        </p:txBody>
      </p:sp>
      <p:sp>
        <p:nvSpPr>
          <p:cNvPr id="88" name="Rectangle 87">
            <a:extLst>
              <a:ext uri="{FF2B5EF4-FFF2-40B4-BE49-F238E27FC236}">
                <a16:creationId xmlns:a16="http://schemas.microsoft.com/office/drawing/2014/main" id="{26E08C54-8429-B443-8D96-C9220D849C16}"/>
              </a:ext>
            </a:extLst>
          </p:cNvPr>
          <p:cNvSpPr/>
          <p:nvPr/>
        </p:nvSpPr>
        <p:spPr>
          <a:xfrm>
            <a:off x="1538690" y="5813977"/>
            <a:ext cx="10407159" cy="368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07236C6C-66FF-1946-A37B-637393281A7F}"/>
              </a:ext>
            </a:extLst>
          </p:cNvPr>
          <p:cNvSpPr txBox="1"/>
          <p:nvPr/>
        </p:nvSpPr>
        <p:spPr>
          <a:xfrm>
            <a:off x="1566679" y="5814810"/>
            <a:ext cx="2270237" cy="338554"/>
          </a:xfrm>
          <a:prstGeom prst="rect">
            <a:avLst/>
          </a:prstGeom>
          <a:noFill/>
        </p:spPr>
        <p:txBody>
          <a:bodyPr wrap="none" rtlCol="0">
            <a:spAutoFit/>
          </a:bodyPr>
          <a:lstStyle/>
          <a:p>
            <a:r>
              <a:rPr lang="en-US" sz="1600" b="1" dirty="0"/>
              <a:t>Spectral Flow Cytometry</a:t>
            </a:r>
          </a:p>
        </p:txBody>
      </p:sp>
      <p:sp>
        <p:nvSpPr>
          <p:cNvPr id="98" name="TextBox 97">
            <a:extLst>
              <a:ext uri="{FF2B5EF4-FFF2-40B4-BE49-F238E27FC236}">
                <a16:creationId xmlns:a16="http://schemas.microsoft.com/office/drawing/2014/main" id="{7892661F-3373-A647-8F40-74CD8BF6D087}"/>
              </a:ext>
            </a:extLst>
          </p:cNvPr>
          <p:cNvSpPr txBox="1"/>
          <p:nvPr/>
        </p:nvSpPr>
        <p:spPr>
          <a:xfrm>
            <a:off x="4164576" y="5798737"/>
            <a:ext cx="377026" cy="400110"/>
          </a:xfrm>
          <a:prstGeom prst="rect">
            <a:avLst/>
          </a:prstGeom>
          <a:noFill/>
        </p:spPr>
        <p:txBody>
          <a:bodyPr wrap="none" rtlCol="0">
            <a:spAutoFit/>
          </a:bodyPr>
          <a:lstStyle/>
          <a:p>
            <a:r>
              <a:rPr lang="en-US" sz="2000" b="1" dirty="0"/>
              <a:t>✓</a:t>
            </a:r>
          </a:p>
        </p:txBody>
      </p:sp>
      <p:sp>
        <p:nvSpPr>
          <p:cNvPr id="99" name="TextBox 98">
            <a:extLst>
              <a:ext uri="{FF2B5EF4-FFF2-40B4-BE49-F238E27FC236}">
                <a16:creationId xmlns:a16="http://schemas.microsoft.com/office/drawing/2014/main" id="{CFC2F884-616E-B444-A459-636B395CAFE3}"/>
              </a:ext>
            </a:extLst>
          </p:cNvPr>
          <p:cNvSpPr txBox="1"/>
          <p:nvPr/>
        </p:nvSpPr>
        <p:spPr>
          <a:xfrm>
            <a:off x="5136573" y="5816020"/>
            <a:ext cx="377026" cy="400110"/>
          </a:xfrm>
          <a:prstGeom prst="rect">
            <a:avLst/>
          </a:prstGeom>
          <a:noFill/>
        </p:spPr>
        <p:txBody>
          <a:bodyPr wrap="none" rtlCol="0">
            <a:spAutoFit/>
          </a:bodyPr>
          <a:lstStyle/>
          <a:p>
            <a:r>
              <a:rPr lang="en-US" sz="2000" b="1" dirty="0"/>
              <a:t>✓</a:t>
            </a:r>
          </a:p>
        </p:txBody>
      </p:sp>
      <p:sp>
        <p:nvSpPr>
          <p:cNvPr id="101" name="TextBox 100">
            <a:extLst>
              <a:ext uri="{FF2B5EF4-FFF2-40B4-BE49-F238E27FC236}">
                <a16:creationId xmlns:a16="http://schemas.microsoft.com/office/drawing/2014/main" id="{268C7019-3D63-0B43-A1EE-6C79117F4B40}"/>
              </a:ext>
            </a:extLst>
          </p:cNvPr>
          <p:cNvSpPr txBox="1"/>
          <p:nvPr/>
        </p:nvSpPr>
        <p:spPr>
          <a:xfrm>
            <a:off x="6073025" y="5822835"/>
            <a:ext cx="377026" cy="400110"/>
          </a:xfrm>
          <a:prstGeom prst="rect">
            <a:avLst/>
          </a:prstGeom>
          <a:noFill/>
        </p:spPr>
        <p:txBody>
          <a:bodyPr wrap="none" rtlCol="0">
            <a:spAutoFit/>
          </a:bodyPr>
          <a:lstStyle/>
          <a:p>
            <a:r>
              <a:rPr lang="en-US" sz="2000" b="1" dirty="0"/>
              <a:t>✓</a:t>
            </a:r>
          </a:p>
        </p:txBody>
      </p:sp>
      <p:sp>
        <p:nvSpPr>
          <p:cNvPr id="40" name="Rectangle 39">
            <a:extLst>
              <a:ext uri="{FF2B5EF4-FFF2-40B4-BE49-F238E27FC236}">
                <a16:creationId xmlns:a16="http://schemas.microsoft.com/office/drawing/2014/main" id="{123941F4-3430-A547-92FB-25BE042BFB6B}"/>
              </a:ext>
            </a:extLst>
          </p:cNvPr>
          <p:cNvSpPr/>
          <p:nvPr/>
        </p:nvSpPr>
        <p:spPr>
          <a:xfrm>
            <a:off x="5822884" y="1603158"/>
            <a:ext cx="985151" cy="4953184"/>
          </a:xfrm>
          <a:prstGeom prst="rect">
            <a:avLst/>
          </a:prstGeom>
          <a:noFill/>
          <a:ln>
            <a:solidFill>
              <a:srgbClr val="2F528F">
                <a:alpha val="2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14AE3DA-141D-A543-88C3-40A56E3D1305}"/>
              </a:ext>
            </a:extLst>
          </p:cNvPr>
          <p:cNvSpPr/>
          <p:nvPr/>
        </p:nvSpPr>
        <p:spPr>
          <a:xfrm>
            <a:off x="3963316" y="1970262"/>
            <a:ext cx="916009" cy="4586080"/>
          </a:xfrm>
          <a:prstGeom prst="rect">
            <a:avLst/>
          </a:prstGeom>
          <a:solidFill>
            <a:schemeClr val="accent4">
              <a:lumMod val="75000"/>
              <a:alpha val="21000"/>
            </a:schemeClr>
          </a:solidFill>
          <a:ln w="28575">
            <a:solidFill>
              <a:srgbClr val="0070C0">
                <a:alpha val="2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a:p>
            <a:pPr algn="ctr"/>
            <a:endParaRPr lang="en-US" dirty="0">
              <a:solidFill>
                <a:srgbClr val="0070C0"/>
              </a:solidFill>
            </a:endParaRPr>
          </a:p>
        </p:txBody>
      </p:sp>
      <p:sp>
        <p:nvSpPr>
          <p:cNvPr id="42" name="Rectangle 41">
            <a:extLst>
              <a:ext uri="{FF2B5EF4-FFF2-40B4-BE49-F238E27FC236}">
                <a16:creationId xmlns:a16="http://schemas.microsoft.com/office/drawing/2014/main" id="{664FAEF5-BF98-5646-93AC-7CD3DC6FB252}"/>
              </a:ext>
            </a:extLst>
          </p:cNvPr>
          <p:cNvSpPr/>
          <p:nvPr/>
        </p:nvSpPr>
        <p:spPr>
          <a:xfrm>
            <a:off x="7802564" y="1601865"/>
            <a:ext cx="957327" cy="4960550"/>
          </a:xfrm>
          <a:prstGeom prst="rect">
            <a:avLst/>
          </a:prstGeom>
          <a:noFill/>
          <a:ln>
            <a:solidFill>
              <a:srgbClr val="2F528F">
                <a:alpha val="2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04CFFD6F-504C-2D47-B89D-935ABBBEB83E}"/>
              </a:ext>
            </a:extLst>
          </p:cNvPr>
          <p:cNvSpPr/>
          <p:nvPr/>
        </p:nvSpPr>
        <p:spPr>
          <a:xfrm>
            <a:off x="9911290" y="1601866"/>
            <a:ext cx="1013280" cy="4920830"/>
          </a:xfrm>
          <a:prstGeom prst="rect">
            <a:avLst/>
          </a:prstGeom>
          <a:noFill/>
          <a:ln>
            <a:solidFill>
              <a:srgbClr val="2F528F">
                <a:alpha val="2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4E93F1-F88D-354D-AB67-70CB64E1A0D9}"/>
              </a:ext>
            </a:extLst>
          </p:cNvPr>
          <p:cNvSpPr txBox="1"/>
          <p:nvPr/>
        </p:nvSpPr>
        <p:spPr>
          <a:xfrm>
            <a:off x="1426440" y="938946"/>
            <a:ext cx="7807009" cy="646331"/>
          </a:xfrm>
          <a:prstGeom prst="rect">
            <a:avLst/>
          </a:prstGeom>
          <a:noFill/>
        </p:spPr>
        <p:txBody>
          <a:bodyPr wrap="none" rtlCol="0">
            <a:spAutoFit/>
          </a:bodyPr>
          <a:lstStyle/>
          <a:p>
            <a:r>
              <a:rPr lang="en-US" sz="3600" dirty="0">
                <a:latin typeface="+mj-lt"/>
              </a:rPr>
              <a:t>TECHNICAL /  FUNCTIONAL SUPERIORITY</a:t>
            </a:r>
          </a:p>
        </p:txBody>
      </p:sp>
      <p:cxnSp>
        <p:nvCxnSpPr>
          <p:cNvPr id="91" name="Straight Connector 90">
            <a:extLst>
              <a:ext uri="{FF2B5EF4-FFF2-40B4-BE49-F238E27FC236}">
                <a16:creationId xmlns:a16="http://schemas.microsoft.com/office/drawing/2014/main" id="{61FC8ACB-DE68-5C48-A0A3-F9EEDF8F8CA7}"/>
              </a:ext>
            </a:extLst>
          </p:cNvPr>
          <p:cNvCxnSpPr>
            <a:cxnSpLocks/>
          </p:cNvCxnSpPr>
          <p:nvPr/>
        </p:nvCxnSpPr>
        <p:spPr>
          <a:xfrm>
            <a:off x="1458410" y="957236"/>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3788FB1-DF12-9D47-98BB-EB642D2BAF56}"/>
              </a:ext>
            </a:extLst>
          </p:cNvPr>
          <p:cNvSpPr txBox="1"/>
          <p:nvPr/>
        </p:nvSpPr>
        <p:spPr>
          <a:xfrm>
            <a:off x="1924582" y="6650045"/>
            <a:ext cx="1210588" cy="246221"/>
          </a:xfrm>
          <a:prstGeom prst="rect">
            <a:avLst/>
          </a:prstGeom>
          <a:noFill/>
        </p:spPr>
        <p:txBody>
          <a:bodyPr wrap="none" rtlCol="0">
            <a:spAutoFit/>
          </a:bodyPr>
          <a:lstStyle/>
          <a:p>
            <a:r>
              <a:rPr lang="en-US" sz="1000" dirty="0"/>
              <a:t># </a:t>
            </a:r>
            <a:r>
              <a:rPr lang="en-US" sz="1000" dirty="0" err="1"/>
              <a:t>P’n</a:t>
            </a:r>
            <a:r>
              <a:rPr lang="en-US" sz="1000" dirty="0"/>
              <a:t>-P - </a:t>
            </a:r>
            <a:r>
              <a:rPr lang="en-US" sz="1000" dirty="0" err="1"/>
              <a:t>Plug’n’Play</a:t>
            </a:r>
            <a:endParaRPr lang="en-US" sz="1000" dirty="0"/>
          </a:p>
        </p:txBody>
      </p:sp>
      <p:sp>
        <p:nvSpPr>
          <p:cNvPr id="2" name="TextBox 1">
            <a:extLst>
              <a:ext uri="{FF2B5EF4-FFF2-40B4-BE49-F238E27FC236}">
                <a16:creationId xmlns:a16="http://schemas.microsoft.com/office/drawing/2014/main" id="{D770D2AA-B352-9542-9FEC-29A8940B5567}"/>
              </a:ext>
            </a:extLst>
          </p:cNvPr>
          <p:cNvSpPr txBox="1"/>
          <p:nvPr/>
        </p:nvSpPr>
        <p:spPr>
          <a:xfrm>
            <a:off x="11917327" y="822846"/>
            <a:ext cx="209353" cy="369332"/>
          </a:xfrm>
          <a:prstGeom prst="rect">
            <a:avLst/>
          </a:prstGeom>
          <a:noFill/>
        </p:spPr>
        <p:txBody>
          <a:bodyPr wrap="square" rtlCol="0">
            <a:spAutoFit/>
          </a:bodyPr>
          <a:lstStyle/>
          <a:p>
            <a:r>
              <a:rPr lang="en-US" dirty="0"/>
              <a:t>9</a:t>
            </a:r>
          </a:p>
        </p:txBody>
      </p:sp>
      <p:sp>
        <p:nvSpPr>
          <p:cNvPr id="14" name="TextBox 13">
            <a:extLst>
              <a:ext uri="{FF2B5EF4-FFF2-40B4-BE49-F238E27FC236}">
                <a16:creationId xmlns:a16="http://schemas.microsoft.com/office/drawing/2014/main" id="{F377DBD9-7EF4-BE4B-9B93-9688630532F0}"/>
              </a:ext>
            </a:extLst>
          </p:cNvPr>
          <p:cNvSpPr txBox="1"/>
          <p:nvPr/>
        </p:nvSpPr>
        <p:spPr>
          <a:xfrm>
            <a:off x="10264716" y="1551392"/>
            <a:ext cx="705642" cy="261610"/>
          </a:xfrm>
          <a:prstGeom prst="rect">
            <a:avLst/>
          </a:prstGeom>
          <a:noFill/>
        </p:spPr>
        <p:txBody>
          <a:bodyPr wrap="none" rtlCol="0">
            <a:spAutoFit/>
          </a:bodyPr>
          <a:lstStyle/>
          <a:p>
            <a:r>
              <a:rPr lang="en-US" sz="1050" dirty="0">
                <a:solidFill>
                  <a:schemeClr val="bg1"/>
                </a:solidFill>
              </a:rPr>
              <a:t>BIGFOOT</a:t>
            </a:r>
          </a:p>
        </p:txBody>
      </p:sp>
      <p:sp>
        <p:nvSpPr>
          <p:cNvPr id="93" name="TextBox 92">
            <a:extLst>
              <a:ext uri="{FF2B5EF4-FFF2-40B4-BE49-F238E27FC236}">
                <a16:creationId xmlns:a16="http://schemas.microsoft.com/office/drawing/2014/main" id="{65B72EDE-C703-0C4F-85DF-017938158BA2}"/>
              </a:ext>
            </a:extLst>
          </p:cNvPr>
          <p:cNvSpPr txBox="1"/>
          <p:nvPr/>
        </p:nvSpPr>
        <p:spPr>
          <a:xfrm>
            <a:off x="10240852" y="3539383"/>
            <a:ext cx="377026" cy="400110"/>
          </a:xfrm>
          <a:prstGeom prst="rect">
            <a:avLst/>
          </a:prstGeom>
          <a:noFill/>
        </p:spPr>
        <p:txBody>
          <a:bodyPr wrap="none" rtlCol="0">
            <a:spAutoFit/>
          </a:bodyPr>
          <a:lstStyle/>
          <a:p>
            <a:r>
              <a:rPr lang="en-US" sz="2000" b="1" dirty="0"/>
              <a:t>✓</a:t>
            </a:r>
          </a:p>
        </p:txBody>
      </p:sp>
      <p:sp>
        <p:nvSpPr>
          <p:cNvPr id="102" name="TextBox 101">
            <a:extLst>
              <a:ext uri="{FF2B5EF4-FFF2-40B4-BE49-F238E27FC236}">
                <a16:creationId xmlns:a16="http://schemas.microsoft.com/office/drawing/2014/main" id="{C0A29363-FBD8-4A4D-8CE4-67E8EC041919}"/>
              </a:ext>
            </a:extLst>
          </p:cNvPr>
          <p:cNvSpPr txBox="1"/>
          <p:nvPr/>
        </p:nvSpPr>
        <p:spPr>
          <a:xfrm>
            <a:off x="10309353" y="5407498"/>
            <a:ext cx="377026" cy="400110"/>
          </a:xfrm>
          <a:prstGeom prst="rect">
            <a:avLst/>
          </a:prstGeom>
          <a:noFill/>
        </p:spPr>
        <p:txBody>
          <a:bodyPr wrap="none" rtlCol="0">
            <a:spAutoFit/>
          </a:bodyPr>
          <a:lstStyle/>
          <a:p>
            <a:r>
              <a:rPr lang="en-US" sz="2000" b="1" dirty="0"/>
              <a:t>✓</a:t>
            </a:r>
          </a:p>
        </p:txBody>
      </p:sp>
      <p:sp>
        <p:nvSpPr>
          <p:cNvPr id="96" name="Rectangle 95">
            <a:extLst>
              <a:ext uri="{FF2B5EF4-FFF2-40B4-BE49-F238E27FC236}">
                <a16:creationId xmlns:a16="http://schemas.microsoft.com/office/drawing/2014/main" id="{162310DD-0BCB-F843-A79E-D29D4477BC76}"/>
              </a:ext>
            </a:extLst>
          </p:cNvPr>
          <p:cNvSpPr/>
          <p:nvPr/>
        </p:nvSpPr>
        <p:spPr>
          <a:xfrm>
            <a:off x="9924241" y="1976720"/>
            <a:ext cx="1010232" cy="4557868"/>
          </a:xfrm>
          <a:prstGeom prst="rect">
            <a:avLst/>
          </a:prstGeom>
          <a:solidFill>
            <a:srgbClr val="E2F0D9">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10155303-B48D-974A-AEAD-898752A8853D}"/>
              </a:ext>
            </a:extLst>
          </p:cNvPr>
          <p:cNvSpPr txBox="1"/>
          <p:nvPr/>
        </p:nvSpPr>
        <p:spPr>
          <a:xfrm>
            <a:off x="10278317" y="5797587"/>
            <a:ext cx="377026" cy="400110"/>
          </a:xfrm>
          <a:prstGeom prst="rect">
            <a:avLst/>
          </a:prstGeom>
          <a:noFill/>
        </p:spPr>
        <p:txBody>
          <a:bodyPr wrap="none" rtlCol="0">
            <a:spAutoFit/>
          </a:bodyPr>
          <a:lstStyle/>
          <a:p>
            <a:r>
              <a:rPr lang="en-US" sz="2000" b="1" dirty="0"/>
              <a:t>✓</a:t>
            </a:r>
          </a:p>
        </p:txBody>
      </p:sp>
    </p:spTree>
    <p:extLst>
      <p:ext uri="{BB962C8B-B14F-4D97-AF65-F5344CB8AC3E}">
        <p14:creationId xmlns:p14="http://schemas.microsoft.com/office/powerpoint/2010/main" val="532398961"/>
      </p:ext>
    </p:extLst>
  </p:cSld>
  <p:clrMapOvr>
    <a:masterClrMapping/>
  </p:clrMapOvr>
  <mc:AlternateContent xmlns:mc="http://schemas.openxmlformats.org/markup-compatibility/2006" xmlns:p14="http://schemas.microsoft.com/office/powerpoint/2010/main">
    <mc:Choice Requires="p14">
      <p:transition spd="slow" p14:dur="1750" advClick="0" advTm="2000">
        <p14:reveal/>
      </p:transition>
    </mc:Choice>
    <mc:Fallback xmlns="">
      <p:transition spd="slow" advClick="0"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4C4A-3767-4B4B-8446-48727D5D0FC3}"/>
              </a:ext>
            </a:extLst>
          </p:cNvPr>
          <p:cNvSpPr>
            <a:spLocks noGrp="1"/>
          </p:cNvSpPr>
          <p:nvPr>
            <p:ph type="title"/>
          </p:nvPr>
        </p:nvSpPr>
        <p:spPr>
          <a:xfrm>
            <a:off x="124738" y="-156917"/>
            <a:ext cx="6437427" cy="1048710"/>
          </a:xfrm>
        </p:spPr>
        <p:txBody>
          <a:bodyPr>
            <a:normAutofit/>
          </a:bodyPr>
          <a:lstStyle/>
          <a:p>
            <a:pPr algn="ctr"/>
            <a:r>
              <a:rPr lang="en-US" b="1" dirty="0">
                <a:cs typeface="Times New Roman" panose="02020603050405020304" pitchFamily="18" charset="0"/>
              </a:rPr>
              <a:t>What Does Miftek Offer?</a:t>
            </a:r>
          </a:p>
        </p:txBody>
      </p:sp>
      <p:sp>
        <p:nvSpPr>
          <p:cNvPr id="5" name="TextBox 4">
            <a:extLst>
              <a:ext uri="{FF2B5EF4-FFF2-40B4-BE49-F238E27FC236}">
                <a16:creationId xmlns:a16="http://schemas.microsoft.com/office/drawing/2014/main" id="{0FAAB1C6-3534-204E-8086-09CBD2A94ED5}"/>
              </a:ext>
            </a:extLst>
          </p:cNvPr>
          <p:cNvSpPr txBox="1"/>
          <p:nvPr/>
        </p:nvSpPr>
        <p:spPr>
          <a:xfrm>
            <a:off x="784405" y="891793"/>
            <a:ext cx="10420624" cy="5478423"/>
          </a:xfrm>
          <a:prstGeom prst="rect">
            <a:avLst/>
          </a:prstGeom>
          <a:noFill/>
        </p:spPr>
        <p:txBody>
          <a:bodyPr wrap="square" rtlCol="0">
            <a:spAutoFit/>
          </a:bodyPr>
          <a:lstStyle/>
          <a:p>
            <a:pPr marL="285750" indent="-285750">
              <a:buFont typeface="Arial" panose="020B0604020202020204" pitchFamily="34" charset="0"/>
              <a:buChar char="•"/>
            </a:pPr>
            <a:r>
              <a:rPr lang="en-US" sz="2400" dirty="0"/>
              <a:t>Miftek brings unique knowledge and experience</a:t>
            </a:r>
          </a:p>
          <a:p>
            <a:pPr marL="742950" lvl="1" indent="-285750">
              <a:buFont typeface="Arial" panose="020B0604020202020204" pitchFamily="34" charset="0"/>
              <a:buChar char="•"/>
            </a:pPr>
            <a:r>
              <a:rPr lang="en-US" dirty="0"/>
              <a:t>Reputation &amp; influence in field</a:t>
            </a:r>
          </a:p>
          <a:p>
            <a:pPr marL="742950" lvl="1" indent="-285750">
              <a:buFont typeface="Arial" panose="020B0604020202020204" pitchFamily="34" charset="0"/>
              <a:buChar char="•"/>
            </a:pPr>
            <a:r>
              <a:rPr lang="en-US" dirty="0"/>
              <a:t>Product development experience (e.g. </a:t>
            </a:r>
            <a:r>
              <a:rPr lang="en-US" dirty="0" err="1"/>
              <a:t>BluRay</a:t>
            </a:r>
            <a:r>
              <a:rPr lang="en-US"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dirty="0"/>
              <a:t>Strength in single photon space which is expanding</a:t>
            </a:r>
          </a:p>
          <a:p>
            <a:pPr marL="742950" lvl="1" indent="-285750">
              <a:buFont typeface="Arial" panose="020B0604020202020204" pitchFamily="34" charset="0"/>
              <a:buChar char="•"/>
            </a:pPr>
            <a:r>
              <a:rPr lang="en-US" dirty="0"/>
              <a:t>Single photon will be a</a:t>
            </a:r>
            <a:r>
              <a:rPr lang="en-US" i="1" dirty="0"/>
              <a:t> </a:t>
            </a:r>
            <a:r>
              <a:rPr lang="en-US" dirty="0"/>
              <a:t>go to technology  across both biological and physics spectrum, Spectroscopy, very sensitive light detection</a:t>
            </a:r>
            <a:endParaRPr lang="en-US" sz="2000" dirty="0"/>
          </a:p>
          <a:p>
            <a:endParaRPr lang="en-US" sz="2000" dirty="0"/>
          </a:p>
          <a:p>
            <a:pPr marL="285750" indent="-285750">
              <a:buFont typeface="Arial" panose="020B0604020202020204" pitchFamily="34" charset="0"/>
              <a:buChar char="•"/>
            </a:pPr>
            <a:r>
              <a:rPr lang="en-US" sz="2400" dirty="0"/>
              <a:t>CytoSpectrum technology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dirty="0"/>
              <a:t>Excellent patent position</a:t>
            </a:r>
          </a:p>
          <a:p>
            <a:pPr marL="742950" lvl="1" indent="-285750">
              <a:buFont typeface="Arial" panose="020B0604020202020204" pitchFamily="34" charset="0"/>
              <a:buChar char="•"/>
            </a:pPr>
            <a:r>
              <a:rPr lang="en-US" dirty="0"/>
              <a:t>7 Issued Patents on key technologies</a:t>
            </a:r>
          </a:p>
          <a:p>
            <a:pPr marL="742950" lvl="1" indent="-285750">
              <a:buFont typeface="Arial" panose="020B0604020202020204" pitchFamily="34" charset="0"/>
              <a:buChar char="•"/>
            </a:pPr>
            <a:r>
              <a:rPr lang="en-US" sz="1400" dirty="0"/>
              <a:t>9,372,143B2; 10,036,698; 10,613,096; 10,775,292; 10,900,985; 11,187,584; 11,255,771 Including the Purdue Spectral Patent #7,280,204 B2</a:t>
            </a:r>
            <a:endParaRPr lang="en-US" sz="2000" dirty="0"/>
          </a:p>
          <a:p>
            <a:endParaRPr lang="en-US" sz="2000" dirty="0"/>
          </a:p>
          <a:p>
            <a:pPr marL="285750" indent="-285750">
              <a:buFont typeface="Arial" panose="020B0604020202020204" pitchFamily="34" charset="0"/>
              <a:buChar char="•"/>
            </a:pPr>
            <a:r>
              <a:rPr lang="en-US" sz="2400" dirty="0"/>
              <a:t>PE has multiple technologies that could be ready for next generation updates</a:t>
            </a:r>
          </a:p>
          <a:p>
            <a:pPr marL="742950" lvl="1" indent="-285750">
              <a:buFont typeface="Arial" panose="020B0604020202020204" pitchFamily="34" charset="0"/>
              <a:buChar char="•"/>
            </a:pPr>
            <a:r>
              <a:rPr lang="en-US" sz="1600" dirty="0"/>
              <a:t>e.g. PE’s Envision Multilabel Reader, LQA 300 FT-IR Wine Analyzer, </a:t>
            </a:r>
            <a:r>
              <a:rPr lang="en-US" sz="1600" dirty="0" err="1"/>
              <a:t>Vanadis</a:t>
            </a:r>
            <a:r>
              <a:rPr lang="en-US" sz="1600" dirty="0"/>
              <a:t> </a:t>
            </a:r>
            <a:r>
              <a:rPr lang="en-US" sz="1600" dirty="0" err="1"/>
              <a:t>cfDNA</a:t>
            </a:r>
            <a:r>
              <a:rPr lang="en-US" sz="1600" dirty="0"/>
              <a:t> Reader, </a:t>
            </a:r>
            <a:r>
              <a:rPr lang="en-US" sz="1600" dirty="0" err="1"/>
              <a:t>Avio</a:t>
            </a:r>
            <a:r>
              <a:rPr lang="en-US" sz="1600" dirty="0"/>
              <a:t> Optical Emission Spectrometer, Wizard</a:t>
            </a:r>
            <a:r>
              <a:rPr lang="en-US" sz="1600" baseline="30000" dirty="0"/>
              <a:t>2</a:t>
            </a:r>
            <a:r>
              <a:rPr lang="en-US" sz="1600" dirty="0"/>
              <a:t> 1-Detector Gamma Counter, </a:t>
            </a:r>
            <a:r>
              <a:rPr lang="en-US" sz="1600" dirty="0" err="1"/>
              <a:t>etc</a:t>
            </a:r>
            <a:r>
              <a:rPr lang="en-US" sz="1600" dirty="0"/>
              <a:t> </a:t>
            </a:r>
          </a:p>
        </p:txBody>
      </p:sp>
      <p:cxnSp>
        <p:nvCxnSpPr>
          <p:cNvPr id="12" name="Straight Connector 11">
            <a:extLst>
              <a:ext uri="{FF2B5EF4-FFF2-40B4-BE49-F238E27FC236}">
                <a16:creationId xmlns:a16="http://schemas.microsoft.com/office/drawing/2014/main" id="{AF2F7296-D1AE-FD4D-BCAC-A61B34EC4557}"/>
              </a:ext>
            </a:extLst>
          </p:cNvPr>
          <p:cNvCxnSpPr>
            <a:cxnSpLocks/>
          </p:cNvCxnSpPr>
          <p:nvPr/>
        </p:nvCxnSpPr>
        <p:spPr>
          <a:xfrm>
            <a:off x="490498" y="713662"/>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6C35049-5156-3D48-BB69-EC501E4FEACF}"/>
              </a:ext>
            </a:extLst>
          </p:cNvPr>
          <p:cNvSpPr txBox="1"/>
          <p:nvPr/>
        </p:nvSpPr>
        <p:spPr>
          <a:xfrm>
            <a:off x="11752747" y="132778"/>
            <a:ext cx="468820"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3952815399"/>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8E2D-8177-2A4B-93D6-A900E12FFEEA}"/>
              </a:ext>
            </a:extLst>
          </p:cNvPr>
          <p:cNvSpPr>
            <a:spLocks noGrp="1"/>
          </p:cNvSpPr>
          <p:nvPr>
            <p:ph type="title"/>
          </p:nvPr>
        </p:nvSpPr>
        <p:spPr>
          <a:xfrm>
            <a:off x="340542" y="117232"/>
            <a:ext cx="10515600" cy="1023078"/>
          </a:xfrm>
        </p:spPr>
        <p:txBody>
          <a:bodyPr>
            <a:normAutofit/>
          </a:bodyPr>
          <a:lstStyle/>
          <a:p>
            <a:r>
              <a:rPr lang="en-US" b="1" dirty="0"/>
              <a:t>What Does Miftek Want?</a:t>
            </a:r>
          </a:p>
        </p:txBody>
      </p:sp>
      <p:sp>
        <p:nvSpPr>
          <p:cNvPr id="3" name="Content Placeholder 2">
            <a:extLst>
              <a:ext uri="{FF2B5EF4-FFF2-40B4-BE49-F238E27FC236}">
                <a16:creationId xmlns:a16="http://schemas.microsoft.com/office/drawing/2014/main" id="{18BE36F1-6EF4-D243-BC6F-DF8A66700D44}"/>
              </a:ext>
            </a:extLst>
          </p:cNvPr>
          <p:cNvSpPr>
            <a:spLocks noGrp="1"/>
          </p:cNvSpPr>
          <p:nvPr>
            <p:ph idx="1"/>
          </p:nvPr>
        </p:nvSpPr>
        <p:spPr>
          <a:xfrm>
            <a:off x="340542" y="1525345"/>
            <a:ext cx="11008776" cy="4351338"/>
          </a:xfrm>
        </p:spPr>
        <p:txBody>
          <a:bodyPr>
            <a:normAutofit fontScale="85000" lnSpcReduction="20000"/>
          </a:bodyPr>
          <a:lstStyle/>
          <a:p>
            <a:r>
              <a:rPr lang="en-US" dirty="0"/>
              <a:t>Miftek has significant knowledge, strengths and IP but needs capital to complete development of a functional prototype and beta units</a:t>
            </a:r>
          </a:p>
          <a:p>
            <a:r>
              <a:rPr lang="en-US" dirty="0"/>
              <a:t>Miftek wants a strong partner that has strength in fluorescence reagents to create unique products particularly reagent kits specific for spectral, new products combining molecular tools and spectral flow</a:t>
            </a:r>
          </a:p>
          <a:p>
            <a:r>
              <a:rPr lang="en-US" dirty="0"/>
              <a:t>Miftek does not have manufacturing capability and would like to find a partner that can assist with the transfer to manufacturing, whether that be with the partner or a CMO</a:t>
            </a:r>
          </a:p>
          <a:p>
            <a:r>
              <a:rPr lang="en-US" dirty="0"/>
              <a:t>Miftek needs strong commercialization and sales organization for distribution and support</a:t>
            </a:r>
          </a:p>
          <a:p>
            <a:r>
              <a:rPr lang="en-US" dirty="0"/>
              <a:t>Miftek would like a strategic partner to help translate our IP into products that enable a new era of flow cytometry applications in research and clinical</a:t>
            </a:r>
          </a:p>
          <a:p>
            <a:r>
              <a:rPr lang="en-US" dirty="0"/>
              <a:t>Miftek wants to continue to develop technology that enables new applications – how can we leverage our single photon technology beyond flow</a:t>
            </a:r>
          </a:p>
          <a:p>
            <a:endParaRPr lang="en-US" dirty="0"/>
          </a:p>
        </p:txBody>
      </p:sp>
      <p:cxnSp>
        <p:nvCxnSpPr>
          <p:cNvPr id="4" name="Straight Connector 3">
            <a:extLst>
              <a:ext uri="{FF2B5EF4-FFF2-40B4-BE49-F238E27FC236}">
                <a16:creationId xmlns:a16="http://schemas.microsoft.com/office/drawing/2014/main" id="{6BBB1149-AC78-A94C-A6CD-A8F60C3D6468}"/>
              </a:ext>
            </a:extLst>
          </p:cNvPr>
          <p:cNvCxnSpPr>
            <a:cxnSpLocks/>
          </p:cNvCxnSpPr>
          <p:nvPr/>
        </p:nvCxnSpPr>
        <p:spPr>
          <a:xfrm>
            <a:off x="462167" y="1140310"/>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D782D38-55A9-474C-8293-8BF5CC4A8BBF}"/>
              </a:ext>
            </a:extLst>
          </p:cNvPr>
          <p:cNvSpPr txBox="1"/>
          <p:nvPr/>
        </p:nvSpPr>
        <p:spPr>
          <a:xfrm>
            <a:off x="11851458" y="8270"/>
            <a:ext cx="480113"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342827656"/>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8" name="Right Arrow 47">
            <a:extLst>
              <a:ext uri="{FF2B5EF4-FFF2-40B4-BE49-F238E27FC236}">
                <a16:creationId xmlns:a16="http://schemas.microsoft.com/office/drawing/2014/main" id="{04CB7A9E-F833-4D45-B743-9471A84175B8}"/>
              </a:ext>
            </a:extLst>
          </p:cNvPr>
          <p:cNvSpPr/>
          <p:nvPr/>
        </p:nvSpPr>
        <p:spPr>
          <a:xfrm>
            <a:off x="5299059" y="5838731"/>
            <a:ext cx="3572002" cy="423594"/>
          </a:xfrm>
          <a:prstGeom prst="rightArrow">
            <a:avLst>
              <a:gd name="adj1" fmla="val 28621"/>
              <a:gd name="adj2" fmla="val 68706"/>
            </a:avLst>
          </a:prstGeom>
          <a:solidFill>
            <a:srgbClr val="FFE04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46" name="Right Arrow 45">
            <a:extLst>
              <a:ext uri="{FF2B5EF4-FFF2-40B4-BE49-F238E27FC236}">
                <a16:creationId xmlns:a16="http://schemas.microsoft.com/office/drawing/2014/main" id="{9511D29F-3B62-8D4A-B87F-95990BE2D503}"/>
              </a:ext>
            </a:extLst>
          </p:cNvPr>
          <p:cNvSpPr/>
          <p:nvPr/>
        </p:nvSpPr>
        <p:spPr>
          <a:xfrm>
            <a:off x="5331427" y="6393572"/>
            <a:ext cx="5080197"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82" name="Right Arrow 81">
            <a:extLst>
              <a:ext uri="{FF2B5EF4-FFF2-40B4-BE49-F238E27FC236}">
                <a16:creationId xmlns:a16="http://schemas.microsoft.com/office/drawing/2014/main" id="{180457BF-0BD2-2040-9B9E-15A6E0DDA61C}"/>
              </a:ext>
            </a:extLst>
          </p:cNvPr>
          <p:cNvSpPr/>
          <p:nvPr/>
        </p:nvSpPr>
        <p:spPr>
          <a:xfrm>
            <a:off x="5316310" y="6111037"/>
            <a:ext cx="5080197"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grpSp>
        <p:nvGrpSpPr>
          <p:cNvPr id="20" name="Group 19">
            <a:extLst>
              <a:ext uri="{FF2B5EF4-FFF2-40B4-BE49-F238E27FC236}">
                <a16:creationId xmlns:a16="http://schemas.microsoft.com/office/drawing/2014/main" id="{B6867792-99D1-A342-BD82-435927160B08}"/>
              </a:ext>
            </a:extLst>
          </p:cNvPr>
          <p:cNvGrpSpPr/>
          <p:nvPr/>
        </p:nvGrpSpPr>
        <p:grpSpPr>
          <a:xfrm>
            <a:off x="5303681" y="1251217"/>
            <a:ext cx="5092825" cy="3885217"/>
            <a:chOff x="5303681" y="1663909"/>
            <a:chExt cx="5092825" cy="3885217"/>
          </a:xfrm>
        </p:grpSpPr>
        <p:sp>
          <p:nvSpPr>
            <p:cNvPr id="61" name="Right Arrow 60">
              <a:extLst>
                <a:ext uri="{FF2B5EF4-FFF2-40B4-BE49-F238E27FC236}">
                  <a16:creationId xmlns:a16="http://schemas.microsoft.com/office/drawing/2014/main" id="{884A3B90-4AD1-CA4A-BB9D-2968EB70CDC5}"/>
                </a:ext>
              </a:extLst>
            </p:cNvPr>
            <p:cNvSpPr/>
            <p:nvPr/>
          </p:nvSpPr>
          <p:spPr>
            <a:xfrm>
              <a:off x="5346545" y="2004756"/>
              <a:ext cx="2133216"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81" name="Right Arrow 80">
              <a:extLst>
                <a:ext uri="{FF2B5EF4-FFF2-40B4-BE49-F238E27FC236}">
                  <a16:creationId xmlns:a16="http://schemas.microsoft.com/office/drawing/2014/main" id="{29109CB7-B0E2-4647-9699-DE4E7179761E}"/>
                </a:ext>
              </a:extLst>
            </p:cNvPr>
            <p:cNvSpPr/>
            <p:nvPr/>
          </p:nvSpPr>
          <p:spPr>
            <a:xfrm>
              <a:off x="5316310" y="5125158"/>
              <a:ext cx="5080196"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79" name="Right Arrow 78">
              <a:extLst>
                <a:ext uri="{FF2B5EF4-FFF2-40B4-BE49-F238E27FC236}">
                  <a16:creationId xmlns:a16="http://schemas.microsoft.com/office/drawing/2014/main" id="{5467CB96-A103-7B40-B574-9CB538469494}"/>
                </a:ext>
              </a:extLst>
            </p:cNvPr>
            <p:cNvSpPr/>
            <p:nvPr/>
          </p:nvSpPr>
          <p:spPr>
            <a:xfrm>
              <a:off x="5316309" y="4737749"/>
              <a:ext cx="5080197"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77" name="Right Arrow 76">
              <a:extLst>
                <a:ext uri="{FF2B5EF4-FFF2-40B4-BE49-F238E27FC236}">
                  <a16:creationId xmlns:a16="http://schemas.microsoft.com/office/drawing/2014/main" id="{F9A7971F-F337-4442-A8DE-2E35E7FF8A7A}"/>
                </a:ext>
              </a:extLst>
            </p:cNvPr>
            <p:cNvSpPr/>
            <p:nvPr/>
          </p:nvSpPr>
          <p:spPr>
            <a:xfrm>
              <a:off x="5314840" y="4384842"/>
              <a:ext cx="2407876"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76" name="Right Arrow 75">
              <a:extLst>
                <a:ext uri="{FF2B5EF4-FFF2-40B4-BE49-F238E27FC236}">
                  <a16:creationId xmlns:a16="http://schemas.microsoft.com/office/drawing/2014/main" id="{3DFBB70A-D973-1844-9999-BABFE70BA0EB}"/>
                </a:ext>
              </a:extLst>
            </p:cNvPr>
            <p:cNvSpPr/>
            <p:nvPr/>
          </p:nvSpPr>
          <p:spPr>
            <a:xfrm>
              <a:off x="5305151" y="4033815"/>
              <a:ext cx="2410353"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75" name="Right Arrow 74">
              <a:extLst>
                <a:ext uri="{FF2B5EF4-FFF2-40B4-BE49-F238E27FC236}">
                  <a16:creationId xmlns:a16="http://schemas.microsoft.com/office/drawing/2014/main" id="{9B52C51C-67FB-AB43-BA77-FC29125DD273}"/>
                </a:ext>
              </a:extLst>
            </p:cNvPr>
            <p:cNvSpPr/>
            <p:nvPr/>
          </p:nvSpPr>
          <p:spPr>
            <a:xfrm>
              <a:off x="5314841" y="3699640"/>
              <a:ext cx="2804716"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74" name="Right Arrow 73">
              <a:extLst>
                <a:ext uri="{FF2B5EF4-FFF2-40B4-BE49-F238E27FC236}">
                  <a16:creationId xmlns:a16="http://schemas.microsoft.com/office/drawing/2014/main" id="{9A9C144E-C886-8C49-9EAE-7EB5D7ED68D1}"/>
                </a:ext>
              </a:extLst>
            </p:cNvPr>
            <p:cNvSpPr/>
            <p:nvPr/>
          </p:nvSpPr>
          <p:spPr>
            <a:xfrm>
              <a:off x="5305151" y="3359753"/>
              <a:ext cx="2563079"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73" name="Right Arrow 72">
              <a:extLst>
                <a:ext uri="{FF2B5EF4-FFF2-40B4-BE49-F238E27FC236}">
                  <a16:creationId xmlns:a16="http://schemas.microsoft.com/office/drawing/2014/main" id="{4B263DC5-1CED-0248-9931-4F81D6DCBE73}"/>
                </a:ext>
              </a:extLst>
            </p:cNvPr>
            <p:cNvSpPr/>
            <p:nvPr/>
          </p:nvSpPr>
          <p:spPr>
            <a:xfrm>
              <a:off x="5303681" y="3019355"/>
              <a:ext cx="2564548"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69" name="Right Arrow 68">
              <a:extLst>
                <a:ext uri="{FF2B5EF4-FFF2-40B4-BE49-F238E27FC236}">
                  <a16:creationId xmlns:a16="http://schemas.microsoft.com/office/drawing/2014/main" id="{959B6624-45B6-D74E-8F8C-17500DBBE463}"/>
                </a:ext>
              </a:extLst>
            </p:cNvPr>
            <p:cNvSpPr/>
            <p:nvPr/>
          </p:nvSpPr>
          <p:spPr>
            <a:xfrm>
              <a:off x="5314841" y="2694465"/>
              <a:ext cx="2319062"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62" name="Right Arrow 61">
              <a:extLst>
                <a:ext uri="{FF2B5EF4-FFF2-40B4-BE49-F238E27FC236}">
                  <a16:creationId xmlns:a16="http://schemas.microsoft.com/office/drawing/2014/main" id="{911E6027-A91E-C644-955F-064919030114}"/>
                </a:ext>
              </a:extLst>
            </p:cNvPr>
            <p:cNvSpPr/>
            <p:nvPr/>
          </p:nvSpPr>
          <p:spPr>
            <a:xfrm>
              <a:off x="5331428" y="2353966"/>
              <a:ext cx="2627720"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60" name="Right Arrow 59">
              <a:extLst>
                <a:ext uri="{FF2B5EF4-FFF2-40B4-BE49-F238E27FC236}">
                  <a16:creationId xmlns:a16="http://schemas.microsoft.com/office/drawing/2014/main" id="{751F1992-FD41-CC46-9B12-7BEB5B2931E9}"/>
                </a:ext>
              </a:extLst>
            </p:cNvPr>
            <p:cNvSpPr/>
            <p:nvPr/>
          </p:nvSpPr>
          <p:spPr>
            <a:xfrm>
              <a:off x="5346546" y="1663909"/>
              <a:ext cx="1859114" cy="423968"/>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grpSp>
      <p:sp>
        <p:nvSpPr>
          <p:cNvPr id="2" name="TextBox 1">
            <a:extLst>
              <a:ext uri="{FF2B5EF4-FFF2-40B4-BE49-F238E27FC236}">
                <a16:creationId xmlns:a16="http://schemas.microsoft.com/office/drawing/2014/main" id="{F935BB57-E773-E741-830B-134C5CF1D386}"/>
              </a:ext>
            </a:extLst>
          </p:cNvPr>
          <p:cNvSpPr txBox="1"/>
          <p:nvPr/>
        </p:nvSpPr>
        <p:spPr>
          <a:xfrm>
            <a:off x="1630248" y="86403"/>
            <a:ext cx="9777806" cy="851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5200" b="1" dirty="0">
                <a:solidFill>
                  <a:srgbClr val="5E5E5E"/>
                </a:solidFill>
                <a:latin typeface="Helvetica" pitchFamily="2" charset="0"/>
                <a:cs typeface="+mj-cs"/>
                <a:sym typeface="Helvetica Neue"/>
              </a:rPr>
              <a:t>KEY INVESTMENT &amp; FUNDING</a:t>
            </a:r>
          </a:p>
        </p:txBody>
      </p:sp>
      <p:grpSp>
        <p:nvGrpSpPr>
          <p:cNvPr id="9" name="Group 8">
            <a:extLst>
              <a:ext uri="{FF2B5EF4-FFF2-40B4-BE49-F238E27FC236}">
                <a16:creationId xmlns:a16="http://schemas.microsoft.com/office/drawing/2014/main" id="{A7897F23-2F49-0245-BA3B-023ABB32B05B}"/>
              </a:ext>
            </a:extLst>
          </p:cNvPr>
          <p:cNvGrpSpPr/>
          <p:nvPr/>
        </p:nvGrpSpPr>
        <p:grpSpPr>
          <a:xfrm>
            <a:off x="2279951" y="899757"/>
            <a:ext cx="6561772" cy="6144786"/>
            <a:chOff x="1752333" y="1013223"/>
            <a:chExt cx="7169330" cy="6799521"/>
          </a:xfrm>
        </p:grpSpPr>
        <p:sp>
          <p:nvSpPr>
            <p:cNvPr id="4" name="Rectangle 3">
              <a:extLst>
                <a:ext uri="{FF2B5EF4-FFF2-40B4-BE49-F238E27FC236}">
                  <a16:creationId xmlns:a16="http://schemas.microsoft.com/office/drawing/2014/main" id="{CB2E72D7-2E6E-8448-A44E-1918225BF615}"/>
                </a:ext>
              </a:extLst>
            </p:cNvPr>
            <p:cNvSpPr/>
            <p:nvPr/>
          </p:nvSpPr>
          <p:spPr>
            <a:xfrm>
              <a:off x="5247341" y="1090966"/>
              <a:ext cx="3674322" cy="260874"/>
            </a:xfrm>
            <a:prstGeom prst="rect">
              <a:avLst/>
            </a:prstGeom>
            <a:solidFill>
              <a:schemeClr val="tx1"/>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a:solidFill>
                  <a:schemeClr val="bg1"/>
                </a:solidFill>
                <a:latin typeface="+mj-lt"/>
                <a:ea typeface="+mj-ea"/>
                <a:cs typeface="+mj-cs"/>
                <a:sym typeface="Helvetica Neue"/>
              </a:endParaRPr>
            </a:p>
          </p:txBody>
        </p:sp>
        <p:cxnSp>
          <p:nvCxnSpPr>
            <p:cNvPr id="7" name="Straight Connector 6">
              <a:extLst>
                <a:ext uri="{FF2B5EF4-FFF2-40B4-BE49-F238E27FC236}">
                  <a16:creationId xmlns:a16="http://schemas.microsoft.com/office/drawing/2014/main" id="{CDA4DC21-99EE-6D45-8625-048F97DDB7A0}"/>
                </a:ext>
              </a:extLst>
            </p:cNvPr>
            <p:cNvCxnSpPr>
              <a:cxnSpLocks/>
            </p:cNvCxnSpPr>
            <p:nvPr/>
          </p:nvCxnSpPr>
          <p:spPr>
            <a:xfrm flipH="1">
              <a:off x="8889980" y="1113750"/>
              <a:ext cx="21097" cy="5242193"/>
            </a:xfrm>
            <a:prstGeom prst="line">
              <a:avLst/>
            </a:prstGeom>
            <a:noFill/>
            <a:ln w="9525"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95EE9619-A930-C44B-8CA5-DC0F61BBC2BD}"/>
                </a:ext>
              </a:extLst>
            </p:cNvPr>
            <p:cNvSpPr txBox="1"/>
            <p:nvPr/>
          </p:nvSpPr>
          <p:spPr>
            <a:xfrm>
              <a:off x="1752333" y="1296492"/>
              <a:ext cx="4600574" cy="6516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spcBef>
                  <a:spcPts val="750"/>
                </a:spcBef>
              </a:pPr>
              <a:r>
                <a:rPr lang="en-US" sz="1600" b="1" dirty="0">
                  <a:latin typeface="+mj-lt"/>
                </a:rPr>
                <a:t>Alpha Prototype Base Instrument</a:t>
              </a:r>
            </a:p>
            <a:p>
              <a:pPr defTabSz="1219169" hangingPunct="0">
                <a:spcBef>
                  <a:spcPts val="750"/>
                </a:spcBef>
              </a:pPr>
              <a:r>
                <a:rPr lang="en-US" sz="1600" b="1" dirty="0">
                  <a:latin typeface="+mj-lt"/>
                  <a:sym typeface="Helvetica Neue"/>
                </a:rPr>
                <a:t>Fluidics system/Flow chamber</a:t>
              </a:r>
            </a:p>
            <a:p>
              <a:pPr defTabSz="1219169" hangingPunct="0">
                <a:spcBef>
                  <a:spcPts val="750"/>
                </a:spcBef>
              </a:pPr>
              <a:r>
                <a:rPr lang="en-US" sz="1600" b="1" dirty="0">
                  <a:latin typeface="+mj-lt"/>
                  <a:ea typeface="+mj-ea"/>
                  <a:cs typeface="+mj-cs"/>
                  <a:sym typeface="Helvetica Neue"/>
                </a:rPr>
                <a:t>42-Ch Sensor Development</a:t>
              </a:r>
            </a:p>
            <a:p>
              <a:pPr defTabSz="1219169" hangingPunct="0">
                <a:spcBef>
                  <a:spcPts val="750"/>
                </a:spcBef>
              </a:pPr>
              <a:r>
                <a:rPr lang="en-US" sz="1600" b="1" dirty="0">
                  <a:latin typeface="+mj-lt"/>
                </a:rPr>
                <a:t>Manufacture Spectro/optics</a:t>
              </a:r>
            </a:p>
            <a:p>
              <a:pPr defTabSz="1219169" hangingPunct="0">
                <a:spcBef>
                  <a:spcPts val="750"/>
                </a:spcBef>
              </a:pPr>
              <a:r>
                <a:rPr lang="en-US" sz="1600" b="1" dirty="0">
                  <a:latin typeface="+mj-lt"/>
                  <a:sym typeface="Helvetica Neue"/>
                </a:rPr>
                <a:t>12-Ch Electronics Board</a:t>
              </a:r>
            </a:p>
            <a:p>
              <a:pPr defTabSz="1219169" hangingPunct="0">
                <a:spcBef>
                  <a:spcPts val="750"/>
                </a:spcBef>
              </a:pPr>
              <a:r>
                <a:rPr lang="en-US" sz="1600" b="1" dirty="0">
                  <a:latin typeface="+mj-lt"/>
                  <a:sym typeface="Helvetica Neue"/>
                </a:rPr>
                <a:t>Beta Prototype Base Instrument</a:t>
              </a:r>
            </a:p>
            <a:p>
              <a:pPr defTabSz="1219169" hangingPunct="0">
                <a:spcBef>
                  <a:spcPts val="750"/>
                </a:spcBef>
              </a:pPr>
              <a:r>
                <a:rPr lang="en-US" sz="1600" b="1" dirty="0">
                  <a:latin typeface="+mj-lt"/>
                  <a:sym typeface="Helvetica Neue"/>
                </a:rPr>
                <a:t>Laser </a:t>
              </a:r>
              <a:r>
                <a:rPr lang="en-US" sz="1600" b="1" dirty="0">
                  <a:latin typeface="+mj-lt"/>
                </a:rPr>
                <a:t>Module Test Unit</a:t>
              </a:r>
            </a:p>
            <a:p>
              <a:pPr defTabSz="1219169" hangingPunct="0">
                <a:spcBef>
                  <a:spcPts val="750"/>
                </a:spcBef>
              </a:pPr>
              <a:r>
                <a:rPr lang="en-US" sz="1600" b="1" dirty="0">
                  <a:latin typeface="+mj-lt"/>
                </a:rPr>
                <a:t>Optical Unit Development</a:t>
              </a:r>
            </a:p>
            <a:p>
              <a:pPr defTabSz="1219169" hangingPunct="0">
                <a:spcBef>
                  <a:spcPts val="750"/>
                </a:spcBef>
              </a:pPr>
              <a:r>
                <a:rPr lang="en-US" sz="1600" b="1" dirty="0">
                  <a:latin typeface="+mj-lt"/>
                  <a:sym typeface="Helvetica Neue"/>
                </a:rPr>
                <a:t>Laser Module Full 6-Laser Unit</a:t>
              </a:r>
            </a:p>
            <a:p>
              <a:pPr defTabSz="1219169" hangingPunct="0">
                <a:spcBef>
                  <a:spcPts val="750"/>
                </a:spcBef>
              </a:pPr>
              <a:r>
                <a:rPr lang="en-US" sz="1600" b="1" dirty="0">
                  <a:latin typeface="+mj-lt"/>
                </a:rPr>
                <a:t>Hire EE, ME, Bio staff</a:t>
              </a:r>
            </a:p>
            <a:p>
              <a:pPr defTabSz="1219169" hangingPunct="0">
                <a:spcBef>
                  <a:spcPts val="750"/>
                </a:spcBef>
              </a:pPr>
              <a:r>
                <a:rPr lang="en-US" sz="1600" b="1" dirty="0">
                  <a:latin typeface="+mj-lt"/>
                </a:rPr>
                <a:t>Hire Software Team</a:t>
              </a:r>
            </a:p>
            <a:p>
              <a:pPr defTabSz="1219169" hangingPunct="0">
                <a:spcBef>
                  <a:spcPts val="1200"/>
                </a:spcBef>
              </a:pPr>
              <a:r>
                <a:rPr lang="en-US" sz="1600" b="1" dirty="0">
                  <a:latin typeface="+mj-lt"/>
                </a:rPr>
                <a:t>Prototype Manufacture costs</a:t>
              </a:r>
            </a:p>
            <a:p>
              <a:pPr defTabSz="1219169" hangingPunct="0">
                <a:spcBef>
                  <a:spcPts val="1200"/>
                </a:spcBef>
              </a:pPr>
              <a:r>
                <a:rPr lang="en-US" sz="1600" b="1" dirty="0">
                  <a:latin typeface="+mj-lt"/>
                </a:rPr>
                <a:t>Fully functional demo units</a:t>
              </a:r>
            </a:p>
            <a:p>
              <a:pPr defTabSz="1219169" hangingPunct="0">
                <a:spcBef>
                  <a:spcPts val="1200"/>
                </a:spcBef>
              </a:pPr>
              <a:r>
                <a:rPr lang="en-US" sz="1600" b="1" dirty="0">
                  <a:latin typeface="+mj-lt"/>
                </a:rPr>
                <a:t>Immediate Funding need</a:t>
              </a:r>
              <a:endParaRPr lang="en-US" sz="1600" b="1" dirty="0"/>
            </a:p>
            <a:p>
              <a:pPr defTabSz="1219169" hangingPunct="0">
                <a:spcBef>
                  <a:spcPts val="1200"/>
                </a:spcBef>
              </a:pPr>
              <a:r>
                <a:rPr lang="en-US" sz="1600" b="1" dirty="0"/>
                <a:t>100-Unit Production</a:t>
              </a:r>
            </a:p>
            <a:p>
              <a:pPr defTabSz="1219169" hangingPunct="0">
                <a:spcBef>
                  <a:spcPts val="1200"/>
                </a:spcBef>
              </a:pPr>
              <a:endParaRPr lang="en-US" sz="1600" b="1" dirty="0">
                <a:latin typeface="+mj-lt"/>
              </a:endParaRPr>
            </a:p>
          </p:txBody>
        </p:sp>
        <p:sp>
          <p:nvSpPr>
            <p:cNvPr id="18" name="TextBox 17">
              <a:extLst>
                <a:ext uri="{FF2B5EF4-FFF2-40B4-BE49-F238E27FC236}">
                  <a16:creationId xmlns:a16="http://schemas.microsoft.com/office/drawing/2014/main" id="{30301999-2FAC-474B-983D-97564E023226}"/>
                </a:ext>
              </a:extLst>
            </p:cNvPr>
            <p:cNvSpPr txBox="1"/>
            <p:nvPr/>
          </p:nvSpPr>
          <p:spPr>
            <a:xfrm>
              <a:off x="5664921" y="1013223"/>
              <a:ext cx="994955" cy="396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2000" b="1" dirty="0">
                  <a:solidFill>
                    <a:schemeClr val="bg1"/>
                  </a:solidFill>
                  <a:latin typeface="+mj-lt"/>
                  <a:ea typeface="+mj-ea"/>
                  <a:cs typeface="+mj-cs"/>
                  <a:sym typeface="Helvetica Neue"/>
                </a:rPr>
                <a:t>Year 1</a:t>
              </a:r>
            </a:p>
          </p:txBody>
        </p:sp>
        <p:sp>
          <p:nvSpPr>
            <p:cNvPr id="19" name="TextBox 18">
              <a:extLst>
                <a:ext uri="{FF2B5EF4-FFF2-40B4-BE49-F238E27FC236}">
                  <a16:creationId xmlns:a16="http://schemas.microsoft.com/office/drawing/2014/main" id="{6100CA14-1AB7-3941-BA7F-D7B69E01FBD9}"/>
                </a:ext>
              </a:extLst>
            </p:cNvPr>
            <p:cNvSpPr txBox="1"/>
            <p:nvPr/>
          </p:nvSpPr>
          <p:spPr>
            <a:xfrm>
              <a:off x="7443167" y="1013223"/>
              <a:ext cx="994955" cy="396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2000" b="1" dirty="0">
                  <a:solidFill>
                    <a:schemeClr val="bg1"/>
                  </a:solidFill>
                  <a:latin typeface="+mj-lt"/>
                  <a:ea typeface="+mj-ea"/>
                  <a:cs typeface="+mj-cs"/>
                  <a:sym typeface="Helvetica Neue"/>
                </a:rPr>
                <a:t>Year 2</a:t>
              </a:r>
            </a:p>
          </p:txBody>
        </p:sp>
        <p:sp>
          <p:nvSpPr>
            <p:cNvPr id="38" name="TextBox 37">
              <a:extLst>
                <a:ext uri="{FF2B5EF4-FFF2-40B4-BE49-F238E27FC236}">
                  <a16:creationId xmlns:a16="http://schemas.microsoft.com/office/drawing/2014/main" id="{08787395-0BBA-4C4A-A3E2-B5D716D1C11E}"/>
                </a:ext>
              </a:extLst>
            </p:cNvPr>
            <p:cNvSpPr txBox="1"/>
            <p:nvPr/>
          </p:nvSpPr>
          <p:spPr>
            <a:xfrm>
              <a:off x="5423404" y="1471881"/>
              <a:ext cx="621757" cy="294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$250K</a:t>
              </a:r>
            </a:p>
          </p:txBody>
        </p:sp>
        <p:sp>
          <p:nvSpPr>
            <p:cNvPr id="39" name="TextBox 38">
              <a:extLst>
                <a:ext uri="{FF2B5EF4-FFF2-40B4-BE49-F238E27FC236}">
                  <a16:creationId xmlns:a16="http://schemas.microsoft.com/office/drawing/2014/main" id="{ED3DB55B-A129-4F4C-86FD-42D63BC6CB2E}"/>
                </a:ext>
              </a:extLst>
            </p:cNvPr>
            <p:cNvSpPr txBox="1"/>
            <p:nvPr/>
          </p:nvSpPr>
          <p:spPr>
            <a:xfrm>
              <a:off x="6267038" y="3340135"/>
              <a:ext cx="621757" cy="294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$200K</a:t>
              </a:r>
            </a:p>
          </p:txBody>
        </p:sp>
        <p:sp>
          <p:nvSpPr>
            <p:cNvPr id="41" name="TextBox 40">
              <a:extLst>
                <a:ext uri="{FF2B5EF4-FFF2-40B4-BE49-F238E27FC236}">
                  <a16:creationId xmlns:a16="http://schemas.microsoft.com/office/drawing/2014/main" id="{E7F36A66-1AA5-C44C-8411-82FB92B30A27}"/>
                </a:ext>
              </a:extLst>
            </p:cNvPr>
            <p:cNvSpPr txBox="1"/>
            <p:nvPr/>
          </p:nvSpPr>
          <p:spPr>
            <a:xfrm>
              <a:off x="6417279" y="4121834"/>
              <a:ext cx="621757" cy="294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$200K</a:t>
              </a:r>
            </a:p>
          </p:txBody>
        </p:sp>
        <p:sp>
          <p:nvSpPr>
            <p:cNvPr id="42" name="TextBox 41">
              <a:extLst>
                <a:ext uri="{FF2B5EF4-FFF2-40B4-BE49-F238E27FC236}">
                  <a16:creationId xmlns:a16="http://schemas.microsoft.com/office/drawing/2014/main" id="{2B877CC0-CCDB-044D-B55A-F939A396223D}"/>
                </a:ext>
              </a:extLst>
            </p:cNvPr>
            <p:cNvSpPr txBox="1"/>
            <p:nvPr/>
          </p:nvSpPr>
          <p:spPr>
            <a:xfrm>
              <a:off x="5830305" y="2959871"/>
              <a:ext cx="621757" cy="295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$300K</a:t>
              </a:r>
            </a:p>
          </p:txBody>
        </p:sp>
        <p:sp>
          <p:nvSpPr>
            <p:cNvPr id="44" name="TextBox 43">
              <a:extLst>
                <a:ext uri="{FF2B5EF4-FFF2-40B4-BE49-F238E27FC236}">
                  <a16:creationId xmlns:a16="http://schemas.microsoft.com/office/drawing/2014/main" id="{23FE2D09-CF84-B348-AADA-D9B13A776677}"/>
                </a:ext>
              </a:extLst>
            </p:cNvPr>
            <p:cNvSpPr txBox="1"/>
            <p:nvPr/>
          </p:nvSpPr>
          <p:spPr>
            <a:xfrm>
              <a:off x="6303685" y="3720511"/>
              <a:ext cx="621757" cy="294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$200K</a:t>
              </a:r>
            </a:p>
          </p:txBody>
        </p:sp>
        <p:sp>
          <p:nvSpPr>
            <p:cNvPr id="51" name="TextBox 50">
              <a:extLst>
                <a:ext uri="{FF2B5EF4-FFF2-40B4-BE49-F238E27FC236}">
                  <a16:creationId xmlns:a16="http://schemas.microsoft.com/office/drawing/2014/main" id="{B9F70B12-1F12-9847-B861-14A34DE7299B}"/>
                </a:ext>
              </a:extLst>
            </p:cNvPr>
            <p:cNvSpPr txBox="1"/>
            <p:nvPr/>
          </p:nvSpPr>
          <p:spPr>
            <a:xfrm>
              <a:off x="6116219" y="5305877"/>
              <a:ext cx="621757" cy="295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$700K</a:t>
              </a:r>
            </a:p>
          </p:txBody>
        </p:sp>
        <p:sp>
          <p:nvSpPr>
            <p:cNvPr id="53" name="TextBox 52">
              <a:extLst>
                <a:ext uri="{FF2B5EF4-FFF2-40B4-BE49-F238E27FC236}">
                  <a16:creationId xmlns:a16="http://schemas.microsoft.com/office/drawing/2014/main" id="{11D82421-1513-C244-92CF-E51866233E24}"/>
                </a:ext>
              </a:extLst>
            </p:cNvPr>
            <p:cNvSpPr txBox="1"/>
            <p:nvPr/>
          </p:nvSpPr>
          <p:spPr>
            <a:xfrm>
              <a:off x="5808134" y="2211856"/>
              <a:ext cx="621757" cy="295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$300K</a:t>
              </a:r>
            </a:p>
          </p:txBody>
        </p:sp>
        <p:sp>
          <p:nvSpPr>
            <p:cNvPr id="55" name="Right Arrow 54">
              <a:extLst>
                <a:ext uri="{FF2B5EF4-FFF2-40B4-BE49-F238E27FC236}">
                  <a16:creationId xmlns:a16="http://schemas.microsoft.com/office/drawing/2014/main" id="{1C6A447A-55BC-AD48-8ACE-7CF187BEBF18}"/>
                </a:ext>
              </a:extLst>
            </p:cNvPr>
            <p:cNvSpPr/>
            <p:nvPr/>
          </p:nvSpPr>
          <p:spPr>
            <a:xfrm>
              <a:off x="5014150" y="6089528"/>
              <a:ext cx="3902735" cy="468728"/>
            </a:xfrm>
            <a:prstGeom prst="rightArrow">
              <a:avLst>
                <a:gd name="adj1" fmla="val 28621"/>
                <a:gd name="adj2" fmla="val 68706"/>
              </a:avLst>
            </a:prstGeom>
            <a:solidFill>
              <a:schemeClr val="accent2">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54" name="TextBox 53">
              <a:extLst>
                <a:ext uri="{FF2B5EF4-FFF2-40B4-BE49-F238E27FC236}">
                  <a16:creationId xmlns:a16="http://schemas.microsoft.com/office/drawing/2014/main" id="{63B17CBA-47DB-CD4D-82B6-22D3F47441D9}"/>
                </a:ext>
              </a:extLst>
            </p:cNvPr>
            <p:cNvSpPr txBox="1"/>
            <p:nvPr/>
          </p:nvSpPr>
          <p:spPr>
            <a:xfrm>
              <a:off x="5801536" y="2585918"/>
              <a:ext cx="621757" cy="294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$200K</a:t>
              </a:r>
            </a:p>
          </p:txBody>
        </p:sp>
        <p:sp>
          <p:nvSpPr>
            <p:cNvPr id="45" name="TextBox 44">
              <a:extLst>
                <a:ext uri="{FF2B5EF4-FFF2-40B4-BE49-F238E27FC236}">
                  <a16:creationId xmlns:a16="http://schemas.microsoft.com/office/drawing/2014/main" id="{62F60750-9897-1C43-AC6F-33C63A6163F0}"/>
                </a:ext>
              </a:extLst>
            </p:cNvPr>
            <p:cNvSpPr txBox="1"/>
            <p:nvPr/>
          </p:nvSpPr>
          <p:spPr>
            <a:xfrm>
              <a:off x="6432770" y="4479578"/>
              <a:ext cx="621757" cy="294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$100K</a:t>
              </a:r>
            </a:p>
          </p:txBody>
        </p:sp>
        <p:sp>
          <p:nvSpPr>
            <p:cNvPr id="70" name="TextBox 69">
              <a:extLst>
                <a:ext uri="{FF2B5EF4-FFF2-40B4-BE49-F238E27FC236}">
                  <a16:creationId xmlns:a16="http://schemas.microsoft.com/office/drawing/2014/main" id="{4F3B62EB-8238-C749-8D82-0CA585AFFDAD}"/>
                </a:ext>
              </a:extLst>
            </p:cNvPr>
            <p:cNvSpPr txBox="1"/>
            <p:nvPr/>
          </p:nvSpPr>
          <p:spPr>
            <a:xfrm>
              <a:off x="6062109" y="4866754"/>
              <a:ext cx="621757" cy="295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$900K</a:t>
              </a:r>
            </a:p>
          </p:txBody>
        </p:sp>
        <p:sp>
          <p:nvSpPr>
            <p:cNvPr id="71" name="TextBox 70">
              <a:extLst>
                <a:ext uri="{FF2B5EF4-FFF2-40B4-BE49-F238E27FC236}">
                  <a16:creationId xmlns:a16="http://schemas.microsoft.com/office/drawing/2014/main" id="{B9F70B12-1F12-9847-B861-14A34DE7299B}"/>
                </a:ext>
              </a:extLst>
            </p:cNvPr>
            <p:cNvSpPr txBox="1"/>
            <p:nvPr/>
          </p:nvSpPr>
          <p:spPr>
            <a:xfrm>
              <a:off x="7561980" y="4887161"/>
              <a:ext cx="621757" cy="295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$950K</a:t>
              </a:r>
            </a:p>
          </p:txBody>
        </p:sp>
        <p:sp>
          <p:nvSpPr>
            <p:cNvPr id="72" name="TextBox 71">
              <a:extLst>
                <a:ext uri="{FF2B5EF4-FFF2-40B4-BE49-F238E27FC236}">
                  <a16:creationId xmlns:a16="http://schemas.microsoft.com/office/drawing/2014/main" id="{B9F70B12-1F12-9847-B861-14A34DE7299B}"/>
                </a:ext>
              </a:extLst>
            </p:cNvPr>
            <p:cNvSpPr txBox="1"/>
            <p:nvPr/>
          </p:nvSpPr>
          <p:spPr>
            <a:xfrm>
              <a:off x="7572785" y="5320681"/>
              <a:ext cx="621757" cy="295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$700K</a:t>
              </a:r>
            </a:p>
          </p:txBody>
        </p:sp>
        <p:cxnSp>
          <p:nvCxnSpPr>
            <p:cNvPr id="8" name="Straight Connector 7">
              <a:extLst>
                <a:ext uri="{FF2B5EF4-FFF2-40B4-BE49-F238E27FC236}">
                  <a16:creationId xmlns:a16="http://schemas.microsoft.com/office/drawing/2014/main" id="{4FE70180-22C1-0B40-9D60-470826D10D1F}"/>
                </a:ext>
              </a:extLst>
            </p:cNvPr>
            <p:cNvCxnSpPr>
              <a:cxnSpLocks/>
            </p:cNvCxnSpPr>
            <p:nvPr/>
          </p:nvCxnSpPr>
          <p:spPr>
            <a:xfrm flipH="1">
              <a:off x="7048122" y="1113750"/>
              <a:ext cx="13839" cy="4704622"/>
            </a:xfrm>
            <a:prstGeom prst="line">
              <a:avLst/>
            </a:prstGeom>
            <a:noFill/>
            <a:ln w="9525"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56" name="TextBox 55">
              <a:extLst>
                <a:ext uri="{FF2B5EF4-FFF2-40B4-BE49-F238E27FC236}">
                  <a16:creationId xmlns:a16="http://schemas.microsoft.com/office/drawing/2014/main" id="{A9ED2475-31C2-3440-8918-D91509FB9C0C}"/>
                </a:ext>
              </a:extLst>
            </p:cNvPr>
            <p:cNvSpPr txBox="1"/>
            <p:nvPr/>
          </p:nvSpPr>
          <p:spPr>
            <a:xfrm>
              <a:off x="6443593" y="6557048"/>
              <a:ext cx="521926" cy="295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solidFill>
                    <a:srgbClr val="002060"/>
                  </a:solidFill>
                  <a:ea typeface="+mj-ea"/>
                  <a:cs typeface="+mj-cs"/>
                  <a:sym typeface="Helvetica Neue"/>
                </a:rPr>
                <a:t>~$7M</a:t>
              </a:r>
            </a:p>
          </p:txBody>
        </p:sp>
      </p:grpSp>
      <p:sp>
        <p:nvSpPr>
          <p:cNvPr id="16" name="TextBox 15">
            <a:extLst>
              <a:ext uri="{FF2B5EF4-FFF2-40B4-BE49-F238E27FC236}">
                <a16:creationId xmlns:a16="http://schemas.microsoft.com/office/drawing/2014/main" id="{49D51721-B73C-7340-B934-4BAA2B121489}"/>
              </a:ext>
            </a:extLst>
          </p:cNvPr>
          <p:cNvSpPr txBox="1"/>
          <p:nvPr/>
        </p:nvSpPr>
        <p:spPr>
          <a:xfrm>
            <a:off x="2673669" y="911691"/>
            <a:ext cx="1566454" cy="523220"/>
          </a:xfrm>
          <a:prstGeom prst="rect">
            <a:avLst/>
          </a:prstGeom>
          <a:noFill/>
        </p:spPr>
        <p:txBody>
          <a:bodyPr wrap="none" rtlCol="0">
            <a:spAutoFit/>
          </a:bodyPr>
          <a:lstStyle/>
          <a:p>
            <a:r>
              <a:rPr lang="en-US" sz="2800" dirty="0">
                <a:latin typeface="+mj-lt"/>
              </a:rPr>
              <a:t>TIMELINE</a:t>
            </a:r>
          </a:p>
        </p:txBody>
      </p:sp>
      <p:cxnSp>
        <p:nvCxnSpPr>
          <p:cNvPr id="59" name="Straight Connector 58">
            <a:extLst>
              <a:ext uri="{FF2B5EF4-FFF2-40B4-BE49-F238E27FC236}">
                <a16:creationId xmlns:a16="http://schemas.microsoft.com/office/drawing/2014/main" id="{AA00816A-EB25-5F43-B0A6-484383C7AAEC}"/>
              </a:ext>
            </a:extLst>
          </p:cNvPr>
          <p:cNvCxnSpPr>
            <a:cxnSpLocks/>
          </p:cNvCxnSpPr>
          <p:nvPr/>
        </p:nvCxnSpPr>
        <p:spPr>
          <a:xfrm>
            <a:off x="1584057" y="834661"/>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4FD8B0E-E810-AC4A-9BD0-94777AC116B1}"/>
              </a:ext>
            </a:extLst>
          </p:cNvPr>
          <p:cNvSpPr txBox="1"/>
          <p:nvPr/>
        </p:nvSpPr>
        <p:spPr>
          <a:xfrm>
            <a:off x="5697328" y="1680041"/>
            <a:ext cx="569067"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$350K</a:t>
            </a:r>
          </a:p>
        </p:txBody>
      </p:sp>
      <p:sp>
        <p:nvSpPr>
          <p:cNvPr id="6" name="TextBox 5">
            <a:extLst>
              <a:ext uri="{FF2B5EF4-FFF2-40B4-BE49-F238E27FC236}">
                <a16:creationId xmlns:a16="http://schemas.microsoft.com/office/drawing/2014/main" id="{BA3F027D-DBFF-5A48-81E2-8A3B6FA2D57F}"/>
              </a:ext>
            </a:extLst>
          </p:cNvPr>
          <p:cNvSpPr txBox="1"/>
          <p:nvPr/>
        </p:nvSpPr>
        <p:spPr>
          <a:xfrm>
            <a:off x="11773296" y="0"/>
            <a:ext cx="418704" cy="369332"/>
          </a:xfrm>
          <a:prstGeom prst="rect">
            <a:avLst/>
          </a:prstGeom>
          <a:noFill/>
        </p:spPr>
        <p:txBody>
          <a:bodyPr wrap="none" rtlCol="0">
            <a:spAutoFit/>
          </a:bodyPr>
          <a:lstStyle/>
          <a:p>
            <a:r>
              <a:rPr lang="en-US" dirty="0"/>
              <a:t>12</a:t>
            </a:r>
          </a:p>
        </p:txBody>
      </p:sp>
      <p:sp>
        <p:nvSpPr>
          <p:cNvPr id="3" name="TextBox 2">
            <a:extLst>
              <a:ext uri="{FF2B5EF4-FFF2-40B4-BE49-F238E27FC236}">
                <a16:creationId xmlns:a16="http://schemas.microsoft.com/office/drawing/2014/main" id="{9AF2462F-C378-6343-AF65-65E2B48EEFFC}"/>
              </a:ext>
            </a:extLst>
          </p:cNvPr>
          <p:cNvSpPr txBox="1"/>
          <p:nvPr/>
        </p:nvSpPr>
        <p:spPr>
          <a:xfrm>
            <a:off x="6300360" y="6179463"/>
            <a:ext cx="4077526" cy="307777"/>
          </a:xfrm>
          <a:prstGeom prst="rect">
            <a:avLst/>
          </a:prstGeom>
          <a:noFill/>
        </p:spPr>
        <p:txBody>
          <a:bodyPr wrap="none" rtlCol="0">
            <a:spAutoFit/>
          </a:bodyPr>
          <a:lstStyle/>
          <a:p>
            <a:r>
              <a:rPr lang="en-US" sz="1400" dirty="0"/>
              <a:t>100 unit BOM + assembly staff  + Manufacturing $5M</a:t>
            </a:r>
          </a:p>
        </p:txBody>
      </p:sp>
      <p:sp>
        <p:nvSpPr>
          <p:cNvPr id="5" name="TextBox 4">
            <a:extLst>
              <a:ext uri="{FF2B5EF4-FFF2-40B4-BE49-F238E27FC236}">
                <a16:creationId xmlns:a16="http://schemas.microsoft.com/office/drawing/2014/main" id="{FA54BAD8-0754-CF44-AE40-D365062ECC30}"/>
              </a:ext>
            </a:extLst>
          </p:cNvPr>
          <p:cNvSpPr txBox="1"/>
          <p:nvPr/>
        </p:nvSpPr>
        <p:spPr>
          <a:xfrm>
            <a:off x="7019313" y="6393509"/>
            <a:ext cx="1352358" cy="369332"/>
          </a:xfrm>
          <a:prstGeom prst="rect">
            <a:avLst/>
          </a:prstGeom>
          <a:noFill/>
        </p:spPr>
        <p:txBody>
          <a:bodyPr wrap="none" rtlCol="0">
            <a:spAutoFit/>
          </a:bodyPr>
          <a:lstStyle/>
          <a:p>
            <a:r>
              <a:rPr lang="en-US" dirty="0"/>
              <a:t>Total ~$13M</a:t>
            </a:r>
          </a:p>
        </p:txBody>
      </p:sp>
      <p:sp>
        <p:nvSpPr>
          <p:cNvPr id="58" name="Right Arrow 57">
            <a:extLst>
              <a:ext uri="{FF2B5EF4-FFF2-40B4-BE49-F238E27FC236}">
                <a16:creationId xmlns:a16="http://schemas.microsoft.com/office/drawing/2014/main" id="{27BD0D7B-8691-6F43-8956-D21FC57D6EBB}"/>
              </a:ext>
            </a:extLst>
          </p:cNvPr>
          <p:cNvSpPr/>
          <p:nvPr/>
        </p:nvSpPr>
        <p:spPr>
          <a:xfrm>
            <a:off x="5314840" y="5102344"/>
            <a:ext cx="3572002" cy="423594"/>
          </a:xfrm>
          <a:prstGeom prst="rightArrow">
            <a:avLst>
              <a:gd name="adj1" fmla="val 28621"/>
              <a:gd name="adj2" fmla="val 68706"/>
            </a:avLst>
          </a:prstGeom>
          <a:solidFill>
            <a:schemeClr val="accent6">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US" sz="1200" dirty="0">
              <a:solidFill>
                <a:srgbClr val="5E5E5E"/>
              </a:solidFill>
              <a:highlight>
                <a:srgbClr val="FFFF00"/>
              </a:highlight>
              <a:latin typeface="+mj-lt"/>
              <a:ea typeface="+mj-ea"/>
              <a:cs typeface="+mj-cs"/>
              <a:sym typeface="Helvetica Neue"/>
            </a:endParaRPr>
          </a:p>
        </p:txBody>
      </p:sp>
      <p:sp>
        <p:nvSpPr>
          <p:cNvPr id="64" name="TextBox 63">
            <a:extLst>
              <a:ext uri="{FF2B5EF4-FFF2-40B4-BE49-F238E27FC236}">
                <a16:creationId xmlns:a16="http://schemas.microsoft.com/office/drawing/2014/main" id="{1B76211D-4CA4-1A4F-883F-9389AF29BB8E}"/>
              </a:ext>
            </a:extLst>
          </p:cNvPr>
          <p:cNvSpPr txBox="1"/>
          <p:nvPr/>
        </p:nvSpPr>
        <p:spPr>
          <a:xfrm>
            <a:off x="6802533" y="5169075"/>
            <a:ext cx="67326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~$500K</a:t>
            </a:r>
          </a:p>
        </p:txBody>
      </p:sp>
      <p:sp>
        <p:nvSpPr>
          <p:cNvPr id="65" name="TextBox 64">
            <a:extLst>
              <a:ext uri="{FF2B5EF4-FFF2-40B4-BE49-F238E27FC236}">
                <a16:creationId xmlns:a16="http://schemas.microsoft.com/office/drawing/2014/main" id="{E5E8E0E7-A621-9E44-9FA0-26F04E88F713}"/>
              </a:ext>
            </a:extLst>
          </p:cNvPr>
          <p:cNvSpPr txBox="1"/>
          <p:nvPr/>
        </p:nvSpPr>
        <p:spPr>
          <a:xfrm>
            <a:off x="9060030" y="4413976"/>
            <a:ext cx="66845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$1200K</a:t>
            </a:r>
          </a:p>
        </p:txBody>
      </p:sp>
      <p:sp>
        <p:nvSpPr>
          <p:cNvPr id="66" name="TextBox 65">
            <a:extLst>
              <a:ext uri="{FF2B5EF4-FFF2-40B4-BE49-F238E27FC236}">
                <a16:creationId xmlns:a16="http://schemas.microsoft.com/office/drawing/2014/main" id="{549FEBCA-7BCF-C645-9170-7C0C2CA897C6}"/>
              </a:ext>
            </a:extLst>
          </p:cNvPr>
          <p:cNvSpPr txBox="1"/>
          <p:nvPr/>
        </p:nvSpPr>
        <p:spPr>
          <a:xfrm>
            <a:off x="9109722" y="4772150"/>
            <a:ext cx="569067" cy="2665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1400" dirty="0">
                <a:latin typeface="+mn-ea"/>
                <a:cs typeface="+mj-cs"/>
                <a:sym typeface="Helvetica Neue"/>
              </a:rPr>
              <a:t>$500K</a:t>
            </a:r>
          </a:p>
        </p:txBody>
      </p:sp>
    </p:spTree>
    <p:extLst>
      <p:ext uri="{BB962C8B-B14F-4D97-AF65-F5344CB8AC3E}">
        <p14:creationId xmlns:p14="http://schemas.microsoft.com/office/powerpoint/2010/main" val="2108643719"/>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83C81C-6884-D247-96E5-42B5E3968269}"/>
              </a:ext>
            </a:extLst>
          </p:cNvPr>
          <p:cNvSpPr txBox="1">
            <a:spLocks/>
          </p:cNvSpPr>
          <p:nvPr/>
        </p:nvSpPr>
        <p:spPr>
          <a:xfrm>
            <a:off x="1601918" y="-320207"/>
            <a:ext cx="11425187" cy="21331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Helvetica" pitchFamily="2" charset="0"/>
                <a:ea typeface="+mj-ea"/>
                <a:cs typeface="Aharoni" panose="02010803020104030203" pitchFamily="2" charset="-79"/>
              </a:rPr>
              <a:t>CYTOSPECTRUM</a:t>
            </a:r>
          </a:p>
        </p:txBody>
      </p:sp>
      <p:pic>
        <p:nvPicPr>
          <p:cNvPr id="7" name="Picture 6">
            <a:extLst>
              <a:ext uri="{FF2B5EF4-FFF2-40B4-BE49-F238E27FC236}">
                <a16:creationId xmlns:a16="http://schemas.microsoft.com/office/drawing/2014/main" id="{93A6D927-4601-BD44-9143-5A867FD2F7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7330" y="1325158"/>
            <a:ext cx="2197337" cy="840859"/>
          </a:xfrm>
          <a:prstGeom prst="rect">
            <a:avLst/>
          </a:prstGeom>
        </p:spPr>
      </p:pic>
      <p:sp>
        <p:nvSpPr>
          <p:cNvPr id="2" name="TextBox 1">
            <a:extLst>
              <a:ext uri="{FF2B5EF4-FFF2-40B4-BE49-F238E27FC236}">
                <a16:creationId xmlns:a16="http://schemas.microsoft.com/office/drawing/2014/main" id="{EF50FEDA-09B2-224D-9F07-9D3CCB8E3024}"/>
              </a:ext>
            </a:extLst>
          </p:cNvPr>
          <p:cNvSpPr txBox="1"/>
          <p:nvPr/>
        </p:nvSpPr>
        <p:spPr>
          <a:xfrm>
            <a:off x="9863872" y="6480974"/>
            <a:ext cx="2097048" cy="415498"/>
          </a:xfrm>
          <a:prstGeom prst="rect">
            <a:avLst/>
          </a:prstGeom>
          <a:noFill/>
        </p:spPr>
        <p:txBody>
          <a:bodyPr wrap="none" rtlCol="0">
            <a:spAutoFit/>
          </a:bodyPr>
          <a:lstStyle/>
          <a:p>
            <a:pPr algn="ctr"/>
            <a:r>
              <a:rPr lang="en-US" sz="1050" dirty="0"/>
              <a:t>© MIFTEK CORPORATION</a:t>
            </a:r>
          </a:p>
          <a:p>
            <a:pPr algn="ctr"/>
            <a:r>
              <a:rPr lang="en-US" sz="1050" dirty="0"/>
              <a:t>PUBLIC DISTRIBUTION PROHIBITED</a:t>
            </a:r>
          </a:p>
        </p:txBody>
      </p:sp>
      <p:sp>
        <p:nvSpPr>
          <p:cNvPr id="3" name="TextBox 2">
            <a:extLst>
              <a:ext uri="{FF2B5EF4-FFF2-40B4-BE49-F238E27FC236}">
                <a16:creationId xmlns:a16="http://schemas.microsoft.com/office/drawing/2014/main" id="{C595692C-08F0-A647-B5D3-A09C04D72B4B}"/>
              </a:ext>
            </a:extLst>
          </p:cNvPr>
          <p:cNvSpPr txBox="1"/>
          <p:nvPr/>
        </p:nvSpPr>
        <p:spPr>
          <a:xfrm>
            <a:off x="1601918" y="2340481"/>
            <a:ext cx="9389302" cy="584775"/>
          </a:xfrm>
          <a:prstGeom prst="rect">
            <a:avLst/>
          </a:prstGeom>
          <a:noFill/>
        </p:spPr>
        <p:txBody>
          <a:bodyPr wrap="none" rtlCol="0">
            <a:spAutoFit/>
          </a:bodyPr>
          <a:lstStyle/>
          <a:p>
            <a:r>
              <a:rPr lang="en-US" sz="3200" i="1" dirty="0"/>
              <a:t>The Next Generation of fully Digital Spectral Cytometry </a:t>
            </a:r>
          </a:p>
        </p:txBody>
      </p:sp>
      <p:sp>
        <p:nvSpPr>
          <p:cNvPr id="4" name="TextBox 3">
            <a:extLst>
              <a:ext uri="{FF2B5EF4-FFF2-40B4-BE49-F238E27FC236}">
                <a16:creationId xmlns:a16="http://schemas.microsoft.com/office/drawing/2014/main" id="{D069801B-8D23-7749-976C-79FF0C36179D}"/>
              </a:ext>
            </a:extLst>
          </p:cNvPr>
          <p:cNvSpPr txBox="1"/>
          <p:nvPr/>
        </p:nvSpPr>
        <p:spPr>
          <a:xfrm>
            <a:off x="424070" y="5673060"/>
            <a:ext cx="5928482" cy="1015663"/>
          </a:xfrm>
          <a:prstGeom prst="rect">
            <a:avLst/>
          </a:prstGeom>
          <a:noFill/>
        </p:spPr>
        <p:txBody>
          <a:bodyPr wrap="none" rtlCol="0">
            <a:spAutoFit/>
          </a:bodyPr>
          <a:lstStyle/>
          <a:p>
            <a:r>
              <a:rPr lang="en-US" sz="2000" b="1" dirty="0"/>
              <a:t>Contact:</a:t>
            </a:r>
          </a:p>
          <a:p>
            <a:r>
              <a:rPr lang="en-US" sz="2000" b="1" dirty="0"/>
              <a:t>Masanobu Yamamoto, CTO:   Email: </a:t>
            </a:r>
            <a:r>
              <a:rPr lang="en-US" sz="2000" b="1" dirty="0" err="1"/>
              <a:t>CTO@Miftek.com</a:t>
            </a:r>
            <a:endParaRPr lang="en-US" sz="2000" b="1" dirty="0"/>
          </a:p>
          <a:p>
            <a:r>
              <a:rPr lang="en-US" sz="2000" b="1" dirty="0"/>
              <a:t>J. Paul Robinson, CSO               Email: </a:t>
            </a:r>
            <a:r>
              <a:rPr lang="en-US" sz="2000" b="1" dirty="0" err="1"/>
              <a:t>CSO@Miftek.com</a:t>
            </a:r>
            <a:endParaRPr lang="en-US" sz="2000" b="1" dirty="0"/>
          </a:p>
        </p:txBody>
      </p:sp>
      <p:sp>
        <p:nvSpPr>
          <p:cNvPr id="5" name="TextBox 4">
            <a:extLst>
              <a:ext uri="{FF2B5EF4-FFF2-40B4-BE49-F238E27FC236}">
                <a16:creationId xmlns:a16="http://schemas.microsoft.com/office/drawing/2014/main" id="{8524A3BA-4910-184D-A95D-5E4871CA01DC}"/>
              </a:ext>
            </a:extLst>
          </p:cNvPr>
          <p:cNvSpPr txBox="1"/>
          <p:nvPr/>
        </p:nvSpPr>
        <p:spPr>
          <a:xfrm>
            <a:off x="2896722" y="4286941"/>
            <a:ext cx="5304657" cy="369332"/>
          </a:xfrm>
          <a:prstGeom prst="rect">
            <a:avLst/>
          </a:prstGeom>
          <a:noFill/>
        </p:spPr>
        <p:txBody>
          <a:bodyPr wrap="none" rtlCol="0">
            <a:spAutoFit/>
          </a:bodyPr>
          <a:lstStyle/>
          <a:p>
            <a:r>
              <a:rPr lang="en-US" dirty="0"/>
              <a:t>Note: A video demonstrating Miftek’s approach is here</a:t>
            </a:r>
          </a:p>
        </p:txBody>
      </p:sp>
      <p:sp>
        <p:nvSpPr>
          <p:cNvPr id="10" name="TextBox 9">
            <a:extLst>
              <a:ext uri="{FF2B5EF4-FFF2-40B4-BE49-F238E27FC236}">
                <a16:creationId xmlns:a16="http://schemas.microsoft.com/office/drawing/2014/main" id="{3D765F9D-8CDE-4146-8253-04B8B4B4A0C3}"/>
              </a:ext>
            </a:extLst>
          </p:cNvPr>
          <p:cNvSpPr txBox="1"/>
          <p:nvPr/>
        </p:nvSpPr>
        <p:spPr>
          <a:xfrm>
            <a:off x="2276147" y="3089795"/>
            <a:ext cx="8152809" cy="461665"/>
          </a:xfrm>
          <a:prstGeom prst="rect">
            <a:avLst/>
          </a:prstGeom>
          <a:noFill/>
        </p:spPr>
        <p:txBody>
          <a:bodyPr wrap="none" rtlCol="0">
            <a:spAutoFit/>
          </a:bodyPr>
          <a:lstStyle/>
          <a:p>
            <a:r>
              <a:rPr lang="en-US" sz="2400" dirty="0"/>
              <a:t>Please review this video on the technology developed by Miftek</a:t>
            </a:r>
          </a:p>
        </p:txBody>
      </p:sp>
      <p:sp>
        <p:nvSpPr>
          <p:cNvPr id="11" name="TextBox 10">
            <a:extLst>
              <a:ext uri="{FF2B5EF4-FFF2-40B4-BE49-F238E27FC236}">
                <a16:creationId xmlns:a16="http://schemas.microsoft.com/office/drawing/2014/main" id="{5507A3E6-C00A-4544-A913-6EF382267855}"/>
              </a:ext>
            </a:extLst>
          </p:cNvPr>
          <p:cNvSpPr txBox="1"/>
          <p:nvPr/>
        </p:nvSpPr>
        <p:spPr>
          <a:xfrm>
            <a:off x="2993541" y="4231387"/>
            <a:ext cx="8646791" cy="1569660"/>
          </a:xfrm>
          <a:prstGeom prst="rect">
            <a:avLst/>
          </a:prstGeom>
          <a:noFill/>
        </p:spPr>
        <p:txBody>
          <a:bodyPr wrap="none" rtlCol="0">
            <a:spAutoFit/>
          </a:bodyPr>
          <a:lstStyle/>
          <a:p>
            <a:endParaRPr lang="en-US" sz="3200" dirty="0"/>
          </a:p>
          <a:p>
            <a:r>
              <a:rPr lang="en-US" sz="3200" dirty="0">
                <a:hlinkClick r:id="rId4"/>
              </a:rPr>
              <a:t>https://www.youtube.com/watch?v=IdEnMcFs1cw</a:t>
            </a:r>
            <a:endParaRPr lang="en-US" sz="3200" dirty="0"/>
          </a:p>
          <a:p>
            <a:endParaRPr lang="en-US" sz="3200" dirty="0"/>
          </a:p>
        </p:txBody>
      </p:sp>
      <p:sp>
        <p:nvSpPr>
          <p:cNvPr id="12" name="TextBox 11">
            <a:extLst>
              <a:ext uri="{FF2B5EF4-FFF2-40B4-BE49-F238E27FC236}">
                <a16:creationId xmlns:a16="http://schemas.microsoft.com/office/drawing/2014/main" id="{ABFBE6D6-FC3A-1847-B792-153EEC035E90}"/>
              </a:ext>
            </a:extLst>
          </p:cNvPr>
          <p:cNvSpPr txBox="1"/>
          <p:nvPr/>
        </p:nvSpPr>
        <p:spPr>
          <a:xfrm>
            <a:off x="11771698" y="91326"/>
            <a:ext cx="547488"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2059172888"/>
      </p:ext>
    </p:extLst>
  </p:cSld>
  <p:clrMapOvr>
    <a:masterClrMapping/>
  </p:clrMapOvr>
  <mc:AlternateContent xmlns:mc="http://schemas.openxmlformats.org/markup-compatibility/2006" xmlns:p14="http://schemas.microsoft.com/office/powerpoint/2010/main">
    <mc:Choice Requires="p14">
      <p:transition spd="slow" p14:dur="3000" advClick="0" advTm="0">
        <p14:reveal/>
      </p:transition>
    </mc:Choice>
    <mc:Fallback xmlns="">
      <p:transition spd="slow" advClick="0"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5551-39DB-A44D-BD52-686981DA75F5}"/>
              </a:ext>
            </a:extLst>
          </p:cNvPr>
          <p:cNvSpPr>
            <a:spLocks noGrp="1"/>
          </p:cNvSpPr>
          <p:nvPr>
            <p:ph type="title"/>
          </p:nvPr>
        </p:nvSpPr>
        <p:spPr/>
        <p:txBody>
          <a:bodyPr/>
          <a:lstStyle/>
          <a:p>
            <a:r>
              <a:rPr lang="en-US" dirty="0">
                <a:highlight>
                  <a:srgbClr val="FFFF00"/>
                </a:highlight>
              </a:rPr>
              <a:t>Appendix follows – supporting slides</a:t>
            </a:r>
          </a:p>
        </p:txBody>
      </p:sp>
      <p:sp>
        <p:nvSpPr>
          <p:cNvPr id="3" name="Content Placeholder 2">
            <a:extLst>
              <a:ext uri="{FF2B5EF4-FFF2-40B4-BE49-F238E27FC236}">
                <a16:creationId xmlns:a16="http://schemas.microsoft.com/office/drawing/2014/main" id="{E1E4EF7A-E3A1-8C4B-A4B1-7377DE1C219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637213260"/>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85E2-1C05-C246-80AC-76E903766878}"/>
              </a:ext>
            </a:extLst>
          </p:cNvPr>
          <p:cNvSpPr>
            <a:spLocks noGrp="1"/>
          </p:cNvSpPr>
          <p:nvPr>
            <p:ph type="title"/>
          </p:nvPr>
        </p:nvSpPr>
        <p:spPr>
          <a:xfrm>
            <a:off x="1223210" y="18255"/>
            <a:ext cx="10515600" cy="1325563"/>
          </a:xfrm>
        </p:spPr>
        <p:txBody>
          <a:bodyPr/>
          <a:lstStyle/>
          <a:p>
            <a:r>
              <a:rPr lang="en-US" dirty="0"/>
              <a:t>Appendix  - slides use if necessary </a:t>
            </a:r>
          </a:p>
        </p:txBody>
      </p:sp>
      <p:sp>
        <p:nvSpPr>
          <p:cNvPr id="3" name="Content Placeholder 2">
            <a:extLst>
              <a:ext uri="{FF2B5EF4-FFF2-40B4-BE49-F238E27FC236}">
                <a16:creationId xmlns:a16="http://schemas.microsoft.com/office/drawing/2014/main" id="{CFA6B48B-2B57-B745-88C9-4408A7CBD19B}"/>
              </a:ext>
            </a:extLst>
          </p:cNvPr>
          <p:cNvSpPr>
            <a:spLocks noGrp="1"/>
          </p:cNvSpPr>
          <p:nvPr>
            <p:ph idx="1"/>
          </p:nvPr>
        </p:nvSpPr>
        <p:spPr>
          <a:xfrm>
            <a:off x="838200" y="1088020"/>
            <a:ext cx="10515600" cy="5088943"/>
          </a:xfrm>
        </p:spPr>
        <p:txBody>
          <a:bodyPr>
            <a:normAutofit fontScale="77500" lnSpcReduction="20000"/>
          </a:bodyPr>
          <a:lstStyle/>
          <a:p>
            <a:r>
              <a:rPr lang="en-US" dirty="0"/>
              <a:t>1. Cellular markers</a:t>
            </a:r>
          </a:p>
          <a:p>
            <a:r>
              <a:rPr lang="en-US" dirty="0"/>
              <a:t>2. CytoSpectrum innovations</a:t>
            </a:r>
          </a:p>
          <a:p>
            <a:r>
              <a:rPr lang="en-US" dirty="0"/>
              <a:t>3. Recent changes in company ownership in flow field</a:t>
            </a:r>
          </a:p>
          <a:p>
            <a:r>
              <a:rPr lang="en-US" dirty="0"/>
              <a:t>4. Worldwide instruments present and company products</a:t>
            </a:r>
          </a:p>
          <a:p>
            <a:r>
              <a:rPr lang="en-US" dirty="0"/>
              <a:t>5. Most influential flow companies 2022</a:t>
            </a:r>
          </a:p>
          <a:p>
            <a:r>
              <a:rPr lang="en-US" dirty="0"/>
              <a:t>6. Changes in company ownership over past decade</a:t>
            </a:r>
          </a:p>
          <a:p>
            <a:r>
              <a:rPr lang="en-US" dirty="0"/>
              <a:t>7. Cytek success story</a:t>
            </a:r>
          </a:p>
          <a:p>
            <a:r>
              <a:rPr lang="en-US" dirty="0"/>
              <a:t>8. CytoSpectrum value proposition vs competition</a:t>
            </a:r>
          </a:p>
          <a:p>
            <a:r>
              <a:rPr lang="en-US" dirty="0"/>
              <a:t>9. Flow Competitive Landscape</a:t>
            </a:r>
          </a:p>
          <a:p>
            <a:r>
              <a:rPr lang="en-US" dirty="0"/>
              <a:t>10. Manufacturing cost projections for Miftek instrument @100 units</a:t>
            </a:r>
          </a:p>
          <a:p>
            <a:r>
              <a:rPr lang="en-US" dirty="0"/>
              <a:t>11. Three-year cash flow</a:t>
            </a:r>
          </a:p>
          <a:p>
            <a:r>
              <a:rPr lang="en-US" dirty="0"/>
              <a:t>12. List of Issued Patents (not including present submissions)</a:t>
            </a:r>
          </a:p>
          <a:p>
            <a:r>
              <a:rPr lang="en-US" dirty="0"/>
              <a:t>13. Potential partnership slide</a:t>
            </a:r>
          </a:p>
          <a:p>
            <a:r>
              <a:rPr lang="en-US" dirty="0"/>
              <a:t>14. Cost Benefit analysis polychromatic vs spectral</a:t>
            </a:r>
          </a:p>
          <a:p>
            <a:endParaRPr lang="en-US" dirty="0"/>
          </a:p>
          <a:p>
            <a:endParaRPr lang="en-US" dirty="0"/>
          </a:p>
        </p:txBody>
      </p:sp>
    </p:spTree>
    <p:extLst>
      <p:ext uri="{BB962C8B-B14F-4D97-AF65-F5344CB8AC3E}">
        <p14:creationId xmlns:p14="http://schemas.microsoft.com/office/powerpoint/2010/main" val="3068349922"/>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07D9B-96EB-2847-B811-A9B46DBE06A4}"/>
              </a:ext>
            </a:extLst>
          </p:cNvPr>
          <p:cNvSpPr>
            <a:spLocks noGrp="1"/>
          </p:cNvSpPr>
          <p:nvPr>
            <p:ph type="title"/>
          </p:nvPr>
        </p:nvSpPr>
        <p:spPr>
          <a:xfrm>
            <a:off x="1273741" y="260595"/>
            <a:ext cx="4530994" cy="840230"/>
          </a:xfrm>
          <a:noFill/>
        </p:spPr>
        <p:txBody>
          <a:bodyPr wrap="square" rtlCol="0">
            <a:spAutoFit/>
          </a:bodyPr>
          <a:lstStyle/>
          <a:p>
            <a:r>
              <a:rPr lang="en-US" sz="5200" b="1" dirty="0">
                <a:latin typeface="Helvetica" pitchFamily="2" charset="0"/>
                <a:ea typeface="+mn-ea"/>
                <a:cs typeface="+mn-cs"/>
              </a:rPr>
              <a:t>IN CONTEXT</a:t>
            </a:r>
            <a:endParaRPr lang="en-US" sz="5200" b="1" i="1" dirty="0">
              <a:latin typeface="Helvetica" pitchFamily="2" charset="0"/>
              <a:ea typeface="+mn-ea"/>
              <a:cs typeface="+mn-cs"/>
            </a:endParaRPr>
          </a:p>
        </p:txBody>
      </p:sp>
      <p:sp>
        <p:nvSpPr>
          <p:cNvPr id="28" name="TextBox 27">
            <a:extLst>
              <a:ext uri="{FF2B5EF4-FFF2-40B4-BE49-F238E27FC236}">
                <a16:creationId xmlns:a16="http://schemas.microsoft.com/office/drawing/2014/main" id="{9E37A9B7-5803-E144-A761-C3138DAD71AC}"/>
              </a:ext>
            </a:extLst>
          </p:cNvPr>
          <p:cNvSpPr txBox="1"/>
          <p:nvPr/>
        </p:nvSpPr>
        <p:spPr>
          <a:xfrm>
            <a:off x="9634324" y="6634723"/>
            <a:ext cx="1931939" cy="246221"/>
          </a:xfrm>
          <a:prstGeom prst="rect">
            <a:avLst/>
          </a:prstGeom>
          <a:noFill/>
        </p:spPr>
        <p:txBody>
          <a:bodyPr wrap="none" rtlCol="0">
            <a:spAutoFit/>
          </a:bodyPr>
          <a:lstStyle/>
          <a:p>
            <a:r>
              <a:rPr lang="en-US" sz="1000" i="1" dirty="0"/>
              <a:t>Images from www.biolegend.com</a:t>
            </a:r>
          </a:p>
        </p:txBody>
      </p:sp>
      <p:grpSp>
        <p:nvGrpSpPr>
          <p:cNvPr id="2063" name="Group 2062">
            <a:extLst>
              <a:ext uri="{FF2B5EF4-FFF2-40B4-BE49-F238E27FC236}">
                <a16:creationId xmlns:a16="http://schemas.microsoft.com/office/drawing/2014/main" id="{B094BB20-44E3-8446-94FE-76CCA73EFEDE}"/>
              </a:ext>
            </a:extLst>
          </p:cNvPr>
          <p:cNvGrpSpPr/>
          <p:nvPr/>
        </p:nvGrpSpPr>
        <p:grpSpPr>
          <a:xfrm>
            <a:off x="1273741" y="1778696"/>
            <a:ext cx="10525248" cy="4828016"/>
            <a:chOff x="96293" y="913862"/>
            <a:chExt cx="12106805" cy="5543423"/>
          </a:xfrm>
        </p:grpSpPr>
        <p:grpSp>
          <p:nvGrpSpPr>
            <p:cNvPr id="5" name="Group 4">
              <a:extLst>
                <a:ext uri="{FF2B5EF4-FFF2-40B4-BE49-F238E27FC236}">
                  <a16:creationId xmlns:a16="http://schemas.microsoft.com/office/drawing/2014/main" id="{76CE4EE1-CAE0-974B-B0CF-E12B68B1FA8A}"/>
                </a:ext>
              </a:extLst>
            </p:cNvPr>
            <p:cNvGrpSpPr/>
            <p:nvPr/>
          </p:nvGrpSpPr>
          <p:grpSpPr>
            <a:xfrm>
              <a:off x="6193543" y="1017590"/>
              <a:ext cx="1333123" cy="1295400"/>
              <a:chOff x="4489680" y="1170708"/>
              <a:chExt cx="1333123" cy="1295400"/>
            </a:xfrm>
          </p:grpSpPr>
          <p:pic>
            <p:nvPicPr>
              <p:cNvPr id="2050" name="Picture 2">
                <a:extLst>
                  <a:ext uri="{FF2B5EF4-FFF2-40B4-BE49-F238E27FC236}">
                    <a16:creationId xmlns:a16="http://schemas.microsoft.com/office/drawing/2014/main" id="{28E8022B-9A31-C54A-8098-F680889A0EF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7591" y="117070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A7D390-3165-3348-B9DF-D04011A55FD4}"/>
                  </a:ext>
                </a:extLst>
              </p:cNvPr>
              <p:cNvSpPr txBox="1"/>
              <p:nvPr/>
            </p:nvSpPr>
            <p:spPr>
              <a:xfrm>
                <a:off x="4489680" y="2036619"/>
                <a:ext cx="1333123" cy="318044"/>
              </a:xfrm>
              <a:prstGeom prst="rect">
                <a:avLst/>
              </a:prstGeom>
              <a:noFill/>
            </p:spPr>
            <p:txBody>
              <a:bodyPr wrap="none" rtlCol="0">
                <a:spAutoFit/>
              </a:bodyPr>
              <a:lstStyle/>
              <a:p>
                <a:r>
                  <a:rPr lang="en-US" sz="1200" dirty="0"/>
                  <a:t>Astrocyte-CD40</a:t>
                </a:r>
              </a:p>
            </p:txBody>
          </p:sp>
        </p:grpSp>
        <p:grpSp>
          <p:nvGrpSpPr>
            <p:cNvPr id="7" name="Group 6">
              <a:extLst>
                <a:ext uri="{FF2B5EF4-FFF2-40B4-BE49-F238E27FC236}">
                  <a16:creationId xmlns:a16="http://schemas.microsoft.com/office/drawing/2014/main" id="{2CAA6069-E1F6-F24D-867F-4E6041A68706}"/>
                </a:ext>
              </a:extLst>
            </p:cNvPr>
            <p:cNvGrpSpPr/>
            <p:nvPr/>
          </p:nvGrpSpPr>
          <p:grpSpPr>
            <a:xfrm>
              <a:off x="7784845" y="984534"/>
              <a:ext cx="1259736" cy="1338723"/>
              <a:chOff x="6844145" y="1526979"/>
              <a:chExt cx="1259736" cy="1338723"/>
            </a:xfrm>
          </p:grpSpPr>
          <p:pic>
            <p:nvPicPr>
              <p:cNvPr id="2052" name="Picture 4">
                <a:extLst>
                  <a:ext uri="{FF2B5EF4-FFF2-40B4-BE49-F238E27FC236}">
                    <a16:creationId xmlns:a16="http://schemas.microsoft.com/office/drawing/2014/main" id="{CF31F02C-5615-AA4A-A9FF-E261999D07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44145" y="1526979"/>
                <a:ext cx="1205345" cy="12053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6669B9-B90F-9947-94C8-E54A79BD5C95}"/>
                  </a:ext>
                </a:extLst>
              </p:cNvPr>
              <p:cNvSpPr txBox="1"/>
              <p:nvPr/>
            </p:nvSpPr>
            <p:spPr>
              <a:xfrm>
                <a:off x="6844145" y="2547658"/>
                <a:ext cx="1259736" cy="318044"/>
              </a:xfrm>
              <a:prstGeom prst="rect">
                <a:avLst/>
              </a:prstGeom>
              <a:noFill/>
            </p:spPr>
            <p:txBody>
              <a:bodyPr wrap="none" rtlCol="0">
                <a:spAutoFit/>
              </a:bodyPr>
              <a:lstStyle/>
              <a:p>
                <a:r>
                  <a:rPr lang="en-US" sz="1200" dirty="0"/>
                  <a:t>Basophil-CD13</a:t>
                </a:r>
              </a:p>
            </p:txBody>
          </p:sp>
        </p:grpSp>
        <p:grpSp>
          <p:nvGrpSpPr>
            <p:cNvPr id="9" name="Group 8">
              <a:extLst>
                <a:ext uri="{FF2B5EF4-FFF2-40B4-BE49-F238E27FC236}">
                  <a16:creationId xmlns:a16="http://schemas.microsoft.com/office/drawing/2014/main" id="{DF68B594-BE35-7B4F-ADD6-2DE243D0879D}"/>
                </a:ext>
              </a:extLst>
            </p:cNvPr>
            <p:cNvGrpSpPr/>
            <p:nvPr/>
          </p:nvGrpSpPr>
          <p:grpSpPr>
            <a:xfrm>
              <a:off x="3826724" y="2402011"/>
              <a:ext cx="1170709" cy="1340257"/>
              <a:chOff x="9088580" y="1710111"/>
              <a:chExt cx="1170709" cy="1340257"/>
            </a:xfrm>
          </p:grpSpPr>
          <p:pic>
            <p:nvPicPr>
              <p:cNvPr id="2054" name="Picture 6">
                <a:extLst>
                  <a:ext uri="{FF2B5EF4-FFF2-40B4-BE49-F238E27FC236}">
                    <a16:creationId xmlns:a16="http://schemas.microsoft.com/office/drawing/2014/main" id="{EAA1C17A-D7C1-5046-830C-C34A2C88DD1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88580" y="1710111"/>
                <a:ext cx="1170709" cy="11707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586B77-00C5-6446-B523-D98982E3EAE6}"/>
                  </a:ext>
                </a:extLst>
              </p:cNvPr>
              <p:cNvSpPr txBox="1"/>
              <p:nvPr/>
            </p:nvSpPr>
            <p:spPr>
              <a:xfrm>
                <a:off x="9311495" y="2732324"/>
                <a:ext cx="625443" cy="318044"/>
              </a:xfrm>
              <a:prstGeom prst="rect">
                <a:avLst/>
              </a:prstGeom>
              <a:noFill/>
            </p:spPr>
            <p:txBody>
              <a:bodyPr wrap="none" rtlCol="0">
                <a:spAutoFit/>
              </a:bodyPr>
              <a:lstStyle/>
              <a:p>
                <a:r>
                  <a:rPr lang="en-US" sz="1200" dirty="0"/>
                  <a:t>B-Cell</a:t>
                </a:r>
              </a:p>
            </p:txBody>
          </p:sp>
        </p:grpSp>
        <p:grpSp>
          <p:nvGrpSpPr>
            <p:cNvPr id="11" name="Group 10">
              <a:extLst>
                <a:ext uri="{FF2B5EF4-FFF2-40B4-BE49-F238E27FC236}">
                  <a16:creationId xmlns:a16="http://schemas.microsoft.com/office/drawing/2014/main" id="{782543B5-57D4-B046-BC31-5C8D6398F213}"/>
                </a:ext>
              </a:extLst>
            </p:cNvPr>
            <p:cNvGrpSpPr/>
            <p:nvPr/>
          </p:nvGrpSpPr>
          <p:grpSpPr>
            <a:xfrm>
              <a:off x="1675540" y="913862"/>
              <a:ext cx="1383866" cy="1405981"/>
              <a:chOff x="1193469" y="1558636"/>
              <a:chExt cx="1383866" cy="1405981"/>
            </a:xfrm>
          </p:grpSpPr>
          <p:pic>
            <p:nvPicPr>
              <p:cNvPr id="2056" name="Picture 8">
                <a:extLst>
                  <a:ext uri="{FF2B5EF4-FFF2-40B4-BE49-F238E27FC236}">
                    <a16:creationId xmlns:a16="http://schemas.microsoft.com/office/drawing/2014/main" id="{B0A5A418-A733-DE4D-895F-E002550F325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23112" y="1558636"/>
                <a:ext cx="1113271" cy="11132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E499A96-32AF-AC46-A10E-B58524815D01}"/>
                  </a:ext>
                </a:extLst>
              </p:cNvPr>
              <p:cNvSpPr txBox="1"/>
              <p:nvPr/>
            </p:nvSpPr>
            <p:spPr>
              <a:xfrm>
                <a:off x="1193469" y="2434544"/>
                <a:ext cx="1383866" cy="530073"/>
              </a:xfrm>
              <a:prstGeom prst="rect">
                <a:avLst/>
              </a:prstGeom>
              <a:noFill/>
            </p:spPr>
            <p:txBody>
              <a:bodyPr wrap="none" rtlCol="0">
                <a:spAutoFit/>
              </a:bodyPr>
              <a:lstStyle/>
              <a:p>
                <a:r>
                  <a:rPr lang="en-US" sz="1200" dirty="0"/>
                  <a:t>Embryonic Stem</a:t>
                </a:r>
              </a:p>
              <a:p>
                <a:r>
                  <a:rPr lang="en-US" sz="1200" dirty="0"/>
                  <a:t> Cell-CD29</a:t>
                </a:r>
              </a:p>
            </p:txBody>
          </p:sp>
        </p:grpSp>
        <p:grpSp>
          <p:nvGrpSpPr>
            <p:cNvPr id="13" name="Group 12">
              <a:extLst>
                <a:ext uri="{FF2B5EF4-FFF2-40B4-BE49-F238E27FC236}">
                  <a16:creationId xmlns:a16="http://schemas.microsoft.com/office/drawing/2014/main" id="{73B047F6-25DB-F249-B8A0-B80B25324ED1}"/>
                </a:ext>
              </a:extLst>
            </p:cNvPr>
            <p:cNvGrpSpPr/>
            <p:nvPr/>
          </p:nvGrpSpPr>
          <p:grpSpPr>
            <a:xfrm>
              <a:off x="1317250" y="4016265"/>
              <a:ext cx="1064285" cy="1015991"/>
              <a:chOff x="3246672" y="3426978"/>
              <a:chExt cx="1064285" cy="1015991"/>
            </a:xfrm>
          </p:grpSpPr>
          <p:pic>
            <p:nvPicPr>
              <p:cNvPr id="2058" name="Picture 10">
                <a:extLst>
                  <a:ext uri="{FF2B5EF4-FFF2-40B4-BE49-F238E27FC236}">
                    <a16:creationId xmlns:a16="http://schemas.microsoft.com/office/drawing/2014/main" id="{F50C624E-299A-004E-AEF5-69534048AA1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46672" y="3426978"/>
                <a:ext cx="971835" cy="9718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77000FB-E01E-3A4A-98DD-36821A2FCAEF}"/>
                  </a:ext>
                </a:extLst>
              </p:cNvPr>
              <p:cNvSpPr txBox="1"/>
              <p:nvPr/>
            </p:nvSpPr>
            <p:spPr>
              <a:xfrm>
                <a:off x="3246672" y="3912895"/>
                <a:ext cx="1064285" cy="530074"/>
              </a:xfrm>
              <a:prstGeom prst="rect">
                <a:avLst/>
              </a:prstGeom>
              <a:noFill/>
            </p:spPr>
            <p:txBody>
              <a:bodyPr wrap="none" rtlCol="0">
                <a:spAutoFit/>
              </a:bodyPr>
              <a:lstStyle/>
              <a:p>
                <a:r>
                  <a:rPr lang="en-US" sz="1200" dirty="0"/>
                  <a:t>Endothelial </a:t>
                </a:r>
              </a:p>
              <a:p>
                <a:r>
                  <a:rPr lang="en-US" sz="1200" dirty="0"/>
                  <a:t>Cell-CD31</a:t>
                </a:r>
              </a:p>
            </p:txBody>
          </p:sp>
        </p:grpSp>
        <p:grpSp>
          <p:nvGrpSpPr>
            <p:cNvPr id="15" name="Group 14">
              <a:extLst>
                <a:ext uri="{FF2B5EF4-FFF2-40B4-BE49-F238E27FC236}">
                  <a16:creationId xmlns:a16="http://schemas.microsoft.com/office/drawing/2014/main" id="{A4C3A1AA-D950-8F48-955D-1A0ACEB8CB1E}"/>
                </a:ext>
              </a:extLst>
            </p:cNvPr>
            <p:cNvGrpSpPr/>
            <p:nvPr/>
          </p:nvGrpSpPr>
          <p:grpSpPr>
            <a:xfrm>
              <a:off x="9979698" y="3656302"/>
              <a:ext cx="971835" cy="1375954"/>
              <a:chOff x="3410237" y="3490195"/>
              <a:chExt cx="971835" cy="1375954"/>
            </a:xfrm>
          </p:grpSpPr>
          <p:pic>
            <p:nvPicPr>
              <p:cNvPr id="2060" name="Picture 12">
                <a:extLst>
                  <a:ext uri="{FF2B5EF4-FFF2-40B4-BE49-F238E27FC236}">
                    <a16:creationId xmlns:a16="http://schemas.microsoft.com/office/drawing/2014/main" id="{97246C6B-6FE8-3844-8F3F-37FBB6FD0CA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10237" y="3490195"/>
                <a:ext cx="971835" cy="9718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9E4394D-8AC8-254B-B6A3-D0FA07EDC803}"/>
                  </a:ext>
                </a:extLst>
              </p:cNvPr>
              <p:cNvSpPr txBox="1"/>
              <p:nvPr/>
            </p:nvSpPr>
            <p:spPr>
              <a:xfrm>
                <a:off x="3427147" y="4336075"/>
                <a:ext cx="952324" cy="530074"/>
              </a:xfrm>
              <a:prstGeom prst="rect">
                <a:avLst/>
              </a:prstGeom>
              <a:noFill/>
            </p:spPr>
            <p:txBody>
              <a:bodyPr wrap="none" rtlCol="0">
                <a:spAutoFit/>
              </a:bodyPr>
              <a:lstStyle/>
              <a:p>
                <a:r>
                  <a:rPr lang="en-US" sz="1200" dirty="0"/>
                  <a:t>Eosinophil</a:t>
                </a:r>
              </a:p>
              <a:p>
                <a:r>
                  <a:rPr lang="en-US" sz="1200" dirty="0"/>
                  <a:t>CD15</a:t>
                </a:r>
              </a:p>
            </p:txBody>
          </p:sp>
        </p:grpSp>
        <p:grpSp>
          <p:nvGrpSpPr>
            <p:cNvPr id="17" name="Group 16">
              <a:extLst>
                <a:ext uri="{FF2B5EF4-FFF2-40B4-BE49-F238E27FC236}">
                  <a16:creationId xmlns:a16="http://schemas.microsoft.com/office/drawing/2014/main" id="{24EDD278-766C-4E47-B1EA-546FDAF1FFC7}"/>
                </a:ext>
              </a:extLst>
            </p:cNvPr>
            <p:cNvGrpSpPr/>
            <p:nvPr/>
          </p:nvGrpSpPr>
          <p:grpSpPr>
            <a:xfrm>
              <a:off x="4094665" y="4983081"/>
              <a:ext cx="1108364" cy="1474204"/>
              <a:chOff x="3983182" y="3475471"/>
              <a:chExt cx="1108364" cy="1474204"/>
            </a:xfrm>
          </p:grpSpPr>
          <p:pic>
            <p:nvPicPr>
              <p:cNvPr id="2062" name="Picture 14">
                <a:extLst>
                  <a:ext uri="{FF2B5EF4-FFF2-40B4-BE49-F238E27FC236}">
                    <a16:creationId xmlns:a16="http://schemas.microsoft.com/office/drawing/2014/main" id="{3F98A2CE-4C37-CB4A-9C32-D4446DDF136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983182" y="3475471"/>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FF02DD1-4B6F-7844-84FC-A07DDD94751B}"/>
                  </a:ext>
                </a:extLst>
              </p:cNvPr>
              <p:cNvSpPr txBox="1"/>
              <p:nvPr/>
            </p:nvSpPr>
            <p:spPr>
              <a:xfrm>
                <a:off x="4088362" y="4419601"/>
                <a:ext cx="913087" cy="530074"/>
              </a:xfrm>
              <a:prstGeom prst="rect">
                <a:avLst/>
              </a:prstGeom>
              <a:noFill/>
            </p:spPr>
            <p:txBody>
              <a:bodyPr wrap="none" rtlCol="0">
                <a:spAutoFit/>
              </a:bodyPr>
              <a:lstStyle/>
              <a:p>
                <a:r>
                  <a:rPr lang="en-US" sz="1200" dirty="0"/>
                  <a:t>Epithelial</a:t>
                </a:r>
              </a:p>
              <a:p>
                <a:r>
                  <a:rPr lang="en-US" sz="1200" dirty="0"/>
                  <a:t>Cell-CD24</a:t>
                </a:r>
              </a:p>
            </p:txBody>
          </p:sp>
        </p:grpSp>
        <p:grpSp>
          <p:nvGrpSpPr>
            <p:cNvPr id="19" name="Group 18">
              <a:extLst>
                <a:ext uri="{FF2B5EF4-FFF2-40B4-BE49-F238E27FC236}">
                  <a16:creationId xmlns:a16="http://schemas.microsoft.com/office/drawing/2014/main" id="{AD7D8CCA-C336-9E40-900B-C0A22B221078}"/>
                </a:ext>
              </a:extLst>
            </p:cNvPr>
            <p:cNvGrpSpPr/>
            <p:nvPr/>
          </p:nvGrpSpPr>
          <p:grpSpPr>
            <a:xfrm>
              <a:off x="4890204" y="958896"/>
              <a:ext cx="1045551" cy="1360948"/>
              <a:chOff x="3681922" y="3505201"/>
              <a:chExt cx="1045551" cy="1360948"/>
            </a:xfrm>
          </p:grpSpPr>
          <p:pic>
            <p:nvPicPr>
              <p:cNvPr id="2064" name="Picture 16">
                <a:extLst>
                  <a:ext uri="{FF2B5EF4-FFF2-40B4-BE49-F238E27FC236}">
                    <a16:creationId xmlns:a16="http://schemas.microsoft.com/office/drawing/2014/main" id="{F8AA4EDA-5338-9D43-B9CB-E800650321D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19743" y="3505201"/>
                <a:ext cx="997527" cy="99752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B24E77-E035-D443-B762-68D0F3923394}"/>
                  </a:ext>
                </a:extLst>
              </p:cNvPr>
              <p:cNvSpPr txBox="1"/>
              <p:nvPr/>
            </p:nvSpPr>
            <p:spPr>
              <a:xfrm>
                <a:off x="3681922" y="4336075"/>
                <a:ext cx="1045551" cy="530074"/>
              </a:xfrm>
              <a:prstGeom prst="rect">
                <a:avLst/>
              </a:prstGeom>
              <a:noFill/>
            </p:spPr>
            <p:txBody>
              <a:bodyPr wrap="none" rtlCol="0">
                <a:spAutoFit/>
              </a:bodyPr>
              <a:lstStyle/>
              <a:p>
                <a:r>
                  <a:rPr lang="en-US" sz="1200" dirty="0"/>
                  <a:t>Erythrocyte</a:t>
                </a:r>
              </a:p>
              <a:p>
                <a:r>
                  <a:rPr lang="en-US" sz="1200" dirty="0"/>
                  <a:t>CD-235a</a:t>
                </a:r>
              </a:p>
            </p:txBody>
          </p:sp>
        </p:grpSp>
        <p:grpSp>
          <p:nvGrpSpPr>
            <p:cNvPr id="21" name="Group 20">
              <a:extLst>
                <a:ext uri="{FF2B5EF4-FFF2-40B4-BE49-F238E27FC236}">
                  <a16:creationId xmlns:a16="http://schemas.microsoft.com/office/drawing/2014/main" id="{E4D88B6B-ADE7-DF4A-B52E-D08EF3905A67}"/>
                </a:ext>
              </a:extLst>
            </p:cNvPr>
            <p:cNvGrpSpPr/>
            <p:nvPr/>
          </p:nvGrpSpPr>
          <p:grpSpPr>
            <a:xfrm>
              <a:off x="2596874" y="3811847"/>
              <a:ext cx="1112777" cy="1220408"/>
              <a:chOff x="2436384" y="3429001"/>
              <a:chExt cx="1112777" cy="1220408"/>
            </a:xfrm>
          </p:grpSpPr>
          <p:pic>
            <p:nvPicPr>
              <p:cNvPr id="2066" name="Picture 18">
                <a:extLst>
                  <a:ext uri="{FF2B5EF4-FFF2-40B4-BE49-F238E27FC236}">
                    <a16:creationId xmlns:a16="http://schemas.microsoft.com/office/drawing/2014/main" id="{5BECD34F-BC8D-7541-8254-F79409A10CA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36384" y="3429001"/>
                <a:ext cx="1104326" cy="11043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6F816BC-552F-0C4F-8F9F-4E506071A597}"/>
                  </a:ext>
                </a:extLst>
              </p:cNvPr>
              <p:cNvSpPr txBox="1"/>
              <p:nvPr/>
            </p:nvSpPr>
            <p:spPr>
              <a:xfrm>
                <a:off x="2626191" y="4119336"/>
                <a:ext cx="922970" cy="530073"/>
              </a:xfrm>
              <a:prstGeom prst="rect">
                <a:avLst/>
              </a:prstGeom>
              <a:noFill/>
            </p:spPr>
            <p:txBody>
              <a:bodyPr wrap="none" rtlCol="0">
                <a:spAutoFit/>
              </a:bodyPr>
              <a:lstStyle/>
              <a:p>
                <a:r>
                  <a:rPr lang="en-US" sz="1200" dirty="0"/>
                  <a:t>Fibroblast</a:t>
                </a:r>
              </a:p>
              <a:p>
                <a:r>
                  <a:rPr lang="en-US" sz="1200" dirty="0"/>
                  <a:t>CD10</a:t>
                </a:r>
              </a:p>
            </p:txBody>
          </p:sp>
        </p:grpSp>
        <p:grpSp>
          <p:nvGrpSpPr>
            <p:cNvPr id="23" name="Group 22">
              <a:extLst>
                <a:ext uri="{FF2B5EF4-FFF2-40B4-BE49-F238E27FC236}">
                  <a16:creationId xmlns:a16="http://schemas.microsoft.com/office/drawing/2014/main" id="{4747DE58-CAAD-A74B-9B18-21327FDBF84B}"/>
                </a:ext>
              </a:extLst>
            </p:cNvPr>
            <p:cNvGrpSpPr/>
            <p:nvPr/>
          </p:nvGrpSpPr>
          <p:grpSpPr>
            <a:xfrm>
              <a:off x="10880744" y="978660"/>
              <a:ext cx="1322354" cy="1338226"/>
              <a:chOff x="4387426" y="3303614"/>
              <a:chExt cx="1322354" cy="1338226"/>
            </a:xfrm>
          </p:grpSpPr>
          <p:pic>
            <p:nvPicPr>
              <p:cNvPr id="2068" name="Picture 20">
                <a:extLst>
                  <a:ext uri="{FF2B5EF4-FFF2-40B4-BE49-F238E27FC236}">
                    <a16:creationId xmlns:a16="http://schemas.microsoft.com/office/drawing/2014/main" id="{A65A8003-4039-7545-BF4B-0F48D39B442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44291" y="3303614"/>
                <a:ext cx="997527" cy="9975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2FD0D84-7D9E-0147-863C-680FBBEB253A}"/>
                  </a:ext>
                </a:extLst>
              </p:cNvPr>
              <p:cNvSpPr txBox="1"/>
              <p:nvPr/>
            </p:nvSpPr>
            <p:spPr>
              <a:xfrm>
                <a:off x="4387426" y="4111767"/>
                <a:ext cx="1322354" cy="530073"/>
              </a:xfrm>
              <a:prstGeom prst="rect">
                <a:avLst/>
              </a:prstGeom>
              <a:noFill/>
            </p:spPr>
            <p:txBody>
              <a:bodyPr wrap="none" rtlCol="0">
                <a:spAutoFit/>
              </a:bodyPr>
              <a:lstStyle/>
              <a:p>
                <a:r>
                  <a:rPr lang="en-US" sz="1200" dirty="0"/>
                  <a:t>Hematopoietic</a:t>
                </a:r>
              </a:p>
              <a:p>
                <a:r>
                  <a:rPr lang="en-US" sz="1200" dirty="0"/>
                  <a:t>Stem Cell-CD34</a:t>
                </a:r>
              </a:p>
            </p:txBody>
          </p:sp>
        </p:grpSp>
        <p:grpSp>
          <p:nvGrpSpPr>
            <p:cNvPr id="25" name="Group 24">
              <a:extLst>
                <a:ext uri="{FF2B5EF4-FFF2-40B4-BE49-F238E27FC236}">
                  <a16:creationId xmlns:a16="http://schemas.microsoft.com/office/drawing/2014/main" id="{FCE5C2AF-55A1-AB46-B960-400CC7259963}"/>
                </a:ext>
              </a:extLst>
            </p:cNvPr>
            <p:cNvGrpSpPr/>
            <p:nvPr/>
          </p:nvGrpSpPr>
          <p:grpSpPr>
            <a:xfrm>
              <a:off x="9303499" y="1003735"/>
              <a:ext cx="1309255" cy="1309255"/>
              <a:chOff x="6545398" y="3531848"/>
              <a:chExt cx="1309255" cy="1309255"/>
            </a:xfrm>
          </p:grpSpPr>
          <p:pic>
            <p:nvPicPr>
              <p:cNvPr id="2070" name="Picture 22">
                <a:extLst>
                  <a:ext uri="{FF2B5EF4-FFF2-40B4-BE49-F238E27FC236}">
                    <a16:creationId xmlns:a16="http://schemas.microsoft.com/office/drawing/2014/main" id="{5656D22F-2F7D-8848-9761-BDCF8FF176D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545398" y="3531848"/>
                <a:ext cx="1309255" cy="13092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51821AF-0022-EF40-BE13-89A5F99E20DD}"/>
                  </a:ext>
                </a:extLst>
              </p:cNvPr>
              <p:cNvSpPr txBox="1"/>
              <p:nvPr/>
            </p:nvSpPr>
            <p:spPr>
              <a:xfrm>
                <a:off x="6545398" y="4210161"/>
                <a:ext cx="1115250" cy="530074"/>
              </a:xfrm>
              <a:prstGeom prst="rect">
                <a:avLst/>
              </a:prstGeom>
              <a:noFill/>
            </p:spPr>
            <p:txBody>
              <a:bodyPr wrap="none" rtlCol="0">
                <a:spAutoFit/>
              </a:bodyPr>
              <a:lstStyle/>
              <a:p>
                <a:r>
                  <a:rPr lang="en-US" sz="1200" dirty="0"/>
                  <a:t>Macrophage</a:t>
                </a:r>
              </a:p>
              <a:p>
                <a:r>
                  <a:rPr lang="en-US" sz="1200" dirty="0"/>
                  <a:t>CD11a</a:t>
                </a:r>
              </a:p>
            </p:txBody>
          </p:sp>
        </p:grpSp>
        <p:grpSp>
          <p:nvGrpSpPr>
            <p:cNvPr id="27" name="Group 26">
              <a:extLst>
                <a:ext uri="{FF2B5EF4-FFF2-40B4-BE49-F238E27FC236}">
                  <a16:creationId xmlns:a16="http://schemas.microsoft.com/office/drawing/2014/main" id="{8101115C-D5E8-2042-8E6D-914776620171}"/>
                </a:ext>
              </a:extLst>
            </p:cNvPr>
            <p:cNvGrpSpPr/>
            <p:nvPr/>
          </p:nvGrpSpPr>
          <p:grpSpPr>
            <a:xfrm>
              <a:off x="6739771" y="2411894"/>
              <a:ext cx="1104326" cy="1326961"/>
              <a:chOff x="6824289" y="3301907"/>
              <a:chExt cx="1104326" cy="1326961"/>
            </a:xfrm>
          </p:grpSpPr>
          <p:pic>
            <p:nvPicPr>
              <p:cNvPr id="2072" name="Picture 24">
                <a:extLst>
                  <a:ext uri="{FF2B5EF4-FFF2-40B4-BE49-F238E27FC236}">
                    <a16:creationId xmlns:a16="http://schemas.microsoft.com/office/drawing/2014/main" id="{09193F74-C554-4648-96E7-D64F5EF7677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824289" y="3301907"/>
                <a:ext cx="1104326" cy="11043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BE3078D-AB02-2346-B51E-7812F3C3F55E}"/>
                  </a:ext>
                </a:extLst>
              </p:cNvPr>
              <p:cNvSpPr txBox="1"/>
              <p:nvPr/>
            </p:nvSpPr>
            <p:spPr>
              <a:xfrm>
                <a:off x="6824289" y="4098794"/>
                <a:ext cx="879750" cy="530074"/>
              </a:xfrm>
              <a:prstGeom prst="rect">
                <a:avLst/>
              </a:prstGeom>
              <a:noFill/>
            </p:spPr>
            <p:txBody>
              <a:bodyPr wrap="none" rtlCol="0">
                <a:spAutoFit/>
              </a:bodyPr>
              <a:lstStyle/>
              <a:p>
                <a:r>
                  <a:rPr lang="en-US" sz="1200" dirty="0"/>
                  <a:t>Mast Cell</a:t>
                </a:r>
              </a:p>
              <a:p>
                <a:r>
                  <a:rPr lang="en-US" sz="1200" dirty="0"/>
                  <a:t>CD117</a:t>
                </a:r>
              </a:p>
            </p:txBody>
          </p:sp>
        </p:grpSp>
        <p:grpSp>
          <p:nvGrpSpPr>
            <p:cNvPr id="30" name="Group 29">
              <a:extLst>
                <a:ext uri="{FF2B5EF4-FFF2-40B4-BE49-F238E27FC236}">
                  <a16:creationId xmlns:a16="http://schemas.microsoft.com/office/drawing/2014/main" id="{458BB530-AC45-574F-8EA0-6F02F1D722CB}"/>
                </a:ext>
              </a:extLst>
            </p:cNvPr>
            <p:cNvGrpSpPr/>
            <p:nvPr/>
          </p:nvGrpSpPr>
          <p:grpSpPr>
            <a:xfrm>
              <a:off x="9780283" y="2402717"/>
              <a:ext cx="1154912" cy="1337637"/>
              <a:chOff x="8625964" y="3276614"/>
              <a:chExt cx="1154912" cy="1337637"/>
            </a:xfrm>
          </p:grpSpPr>
          <p:pic>
            <p:nvPicPr>
              <p:cNvPr id="2074" name="Picture 26">
                <a:extLst>
                  <a:ext uri="{FF2B5EF4-FFF2-40B4-BE49-F238E27FC236}">
                    <a16:creationId xmlns:a16="http://schemas.microsoft.com/office/drawing/2014/main" id="{33763150-0FD9-9645-B513-7182D97F15E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625964" y="3276614"/>
                <a:ext cx="1154912" cy="115491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6D5A7F9-8162-D940-9478-9FFBF8318AEA}"/>
                  </a:ext>
                </a:extLst>
              </p:cNvPr>
              <p:cNvSpPr txBox="1"/>
              <p:nvPr/>
            </p:nvSpPr>
            <p:spPr>
              <a:xfrm>
                <a:off x="9013519" y="4084177"/>
                <a:ext cx="688134" cy="530074"/>
              </a:xfrm>
              <a:prstGeom prst="rect">
                <a:avLst/>
              </a:prstGeom>
              <a:noFill/>
            </p:spPr>
            <p:txBody>
              <a:bodyPr wrap="none" rtlCol="0">
                <a:spAutoFit/>
              </a:bodyPr>
              <a:lstStyle/>
              <a:p>
                <a:r>
                  <a:rPr lang="en-US" sz="1200" dirty="0"/>
                  <a:t>MDSC</a:t>
                </a:r>
              </a:p>
              <a:p>
                <a:r>
                  <a:rPr lang="en-US" sz="1200" dirty="0"/>
                  <a:t>CD11b</a:t>
                </a:r>
              </a:p>
            </p:txBody>
          </p:sp>
        </p:grpSp>
        <p:grpSp>
          <p:nvGrpSpPr>
            <p:cNvPr id="32" name="Group 31">
              <a:extLst>
                <a:ext uri="{FF2B5EF4-FFF2-40B4-BE49-F238E27FC236}">
                  <a16:creationId xmlns:a16="http://schemas.microsoft.com/office/drawing/2014/main" id="{F87A19CE-2052-FA40-A782-4FD902C16B1A}"/>
                </a:ext>
              </a:extLst>
            </p:cNvPr>
            <p:cNvGrpSpPr/>
            <p:nvPr/>
          </p:nvGrpSpPr>
          <p:grpSpPr>
            <a:xfrm>
              <a:off x="3312214" y="1053305"/>
              <a:ext cx="1313872" cy="1266539"/>
              <a:chOff x="9115544" y="4062752"/>
              <a:chExt cx="1313872" cy="1266539"/>
            </a:xfrm>
          </p:grpSpPr>
          <p:pic>
            <p:nvPicPr>
              <p:cNvPr id="2076" name="Picture 28">
                <a:extLst>
                  <a:ext uri="{FF2B5EF4-FFF2-40B4-BE49-F238E27FC236}">
                    <a16:creationId xmlns:a16="http://schemas.microsoft.com/office/drawing/2014/main" id="{5B097D41-1F57-4F4C-BB0E-590644F2B7CC}"/>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301036" y="4062752"/>
                <a:ext cx="909160" cy="90916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F6237A9-A571-A546-B418-B9C84F5170DA}"/>
                  </a:ext>
                </a:extLst>
              </p:cNvPr>
              <p:cNvSpPr txBox="1"/>
              <p:nvPr/>
            </p:nvSpPr>
            <p:spPr>
              <a:xfrm>
                <a:off x="9115544" y="4799217"/>
                <a:ext cx="1313872" cy="530074"/>
              </a:xfrm>
              <a:prstGeom prst="rect">
                <a:avLst/>
              </a:prstGeom>
              <a:noFill/>
            </p:spPr>
            <p:txBody>
              <a:bodyPr wrap="none" rtlCol="0">
                <a:spAutoFit/>
              </a:bodyPr>
              <a:lstStyle/>
              <a:p>
                <a:pPr algn="ctr"/>
                <a:r>
                  <a:rPr lang="en-US" sz="1200" dirty="0"/>
                  <a:t>Megakaryocyte</a:t>
                </a:r>
              </a:p>
              <a:p>
                <a:pPr algn="ctr"/>
                <a:r>
                  <a:rPr lang="en-US" sz="1200" dirty="0"/>
                  <a:t>CD9</a:t>
                </a:r>
              </a:p>
            </p:txBody>
          </p:sp>
        </p:grpSp>
        <p:grpSp>
          <p:nvGrpSpPr>
            <p:cNvPr id="34" name="Group 33">
              <a:extLst>
                <a:ext uri="{FF2B5EF4-FFF2-40B4-BE49-F238E27FC236}">
                  <a16:creationId xmlns:a16="http://schemas.microsoft.com/office/drawing/2014/main" id="{B47D8FBA-7070-8944-9EF1-6D83FD8E963C}"/>
                </a:ext>
              </a:extLst>
            </p:cNvPr>
            <p:cNvGrpSpPr/>
            <p:nvPr/>
          </p:nvGrpSpPr>
          <p:grpSpPr>
            <a:xfrm>
              <a:off x="96293" y="1031445"/>
              <a:ext cx="1322354" cy="1288399"/>
              <a:chOff x="8941003" y="3598247"/>
              <a:chExt cx="1322354" cy="1288399"/>
            </a:xfrm>
          </p:grpSpPr>
          <p:pic>
            <p:nvPicPr>
              <p:cNvPr id="2078" name="Picture 30">
                <a:extLst>
                  <a:ext uri="{FF2B5EF4-FFF2-40B4-BE49-F238E27FC236}">
                    <a16:creationId xmlns:a16="http://schemas.microsoft.com/office/drawing/2014/main" id="{B7C719DF-E40E-2347-9E58-55BBC07164E6}"/>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970714" y="3598247"/>
                <a:ext cx="1281545" cy="12815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D8F608B-BD3D-0B45-B223-70DEA807F0EB}"/>
                  </a:ext>
                </a:extLst>
              </p:cNvPr>
              <p:cNvSpPr txBox="1"/>
              <p:nvPr/>
            </p:nvSpPr>
            <p:spPr>
              <a:xfrm>
                <a:off x="8941003" y="4356572"/>
                <a:ext cx="1322354" cy="530074"/>
              </a:xfrm>
              <a:prstGeom prst="rect">
                <a:avLst/>
              </a:prstGeom>
              <a:noFill/>
            </p:spPr>
            <p:txBody>
              <a:bodyPr wrap="none" rtlCol="0">
                <a:spAutoFit/>
              </a:bodyPr>
              <a:lstStyle/>
              <a:p>
                <a:r>
                  <a:rPr lang="en-US" sz="1200" dirty="0" err="1"/>
                  <a:t>Mesynchymal</a:t>
                </a:r>
                <a:endParaRPr lang="en-US" sz="1200" dirty="0"/>
              </a:p>
              <a:p>
                <a:r>
                  <a:rPr lang="en-US" sz="1200" dirty="0"/>
                  <a:t>Stem Cell-CD44</a:t>
                </a:r>
              </a:p>
            </p:txBody>
          </p:sp>
        </p:grpSp>
        <p:grpSp>
          <p:nvGrpSpPr>
            <p:cNvPr id="36" name="Group 35">
              <a:extLst>
                <a:ext uri="{FF2B5EF4-FFF2-40B4-BE49-F238E27FC236}">
                  <a16:creationId xmlns:a16="http://schemas.microsoft.com/office/drawing/2014/main" id="{5F867E16-6BF8-DE4D-A0DD-764DF7D74395}"/>
                </a:ext>
              </a:extLst>
            </p:cNvPr>
            <p:cNvGrpSpPr/>
            <p:nvPr/>
          </p:nvGrpSpPr>
          <p:grpSpPr>
            <a:xfrm>
              <a:off x="5308128" y="3632210"/>
              <a:ext cx="1193138" cy="1400046"/>
              <a:chOff x="8666248" y="3324672"/>
              <a:chExt cx="1193138" cy="1400046"/>
            </a:xfrm>
          </p:grpSpPr>
          <p:pic>
            <p:nvPicPr>
              <p:cNvPr id="2080" name="Picture 32">
                <a:extLst>
                  <a:ext uri="{FF2B5EF4-FFF2-40B4-BE49-F238E27FC236}">
                    <a16:creationId xmlns:a16="http://schemas.microsoft.com/office/drawing/2014/main" id="{90EE2923-ECD5-1E46-A180-ADDF019D3148}"/>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666248" y="3324672"/>
                <a:ext cx="1193138" cy="119313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44111D-4B1B-B84F-BADA-B33D9489FF9C}"/>
                  </a:ext>
                </a:extLst>
              </p:cNvPr>
              <p:cNvSpPr txBox="1"/>
              <p:nvPr/>
            </p:nvSpPr>
            <p:spPr>
              <a:xfrm>
                <a:off x="8891520" y="4194644"/>
                <a:ext cx="880709" cy="530074"/>
              </a:xfrm>
              <a:prstGeom prst="rect">
                <a:avLst/>
              </a:prstGeom>
              <a:noFill/>
            </p:spPr>
            <p:txBody>
              <a:bodyPr wrap="none" rtlCol="0">
                <a:spAutoFit/>
              </a:bodyPr>
              <a:lstStyle/>
              <a:p>
                <a:pPr algn="ctr"/>
                <a:r>
                  <a:rPr lang="en-US" sz="1200" dirty="0"/>
                  <a:t>Microglia</a:t>
                </a:r>
              </a:p>
              <a:p>
                <a:pPr algn="ctr"/>
                <a:r>
                  <a:rPr lang="en-US" sz="1200" dirty="0"/>
                  <a:t>CD68</a:t>
                </a:r>
              </a:p>
            </p:txBody>
          </p:sp>
        </p:grpSp>
        <p:grpSp>
          <p:nvGrpSpPr>
            <p:cNvPr id="38" name="Group 37">
              <a:extLst>
                <a:ext uri="{FF2B5EF4-FFF2-40B4-BE49-F238E27FC236}">
                  <a16:creationId xmlns:a16="http://schemas.microsoft.com/office/drawing/2014/main" id="{994DB1BD-00D5-6F40-A7A4-8F4EC58F3955}"/>
                </a:ext>
              </a:extLst>
            </p:cNvPr>
            <p:cNvGrpSpPr/>
            <p:nvPr/>
          </p:nvGrpSpPr>
          <p:grpSpPr>
            <a:xfrm>
              <a:off x="5229648" y="2321208"/>
              <a:ext cx="1277908" cy="1417647"/>
              <a:chOff x="10335059" y="3429000"/>
              <a:chExt cx="1277908" cy="1417647"/>
            </a:xfrm>
          </p:grpSpPr>
          <p:pic>
            <p:nvPicPr>
              <p:cNvPr id="2082" name="Picture 34">
                <a:extLst>
                  <a:ext uri="{FF2B5EF4-FFF2-40B4-BE49-F238E27FC236}">
                    <a16:creationId xmlns:a16="http://schemas.microsoft.com/office/drawing/2014/main" id="{EAB19715-70F1-5D4C-B3F2-F93A8BA6440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335059" y="3429000"/>
                <a:ext cx="1277908" cy="130232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1F68C11-A226-1840-BF07-8845720FD30A}"/>
                  </a:ext>
                </a:extLst>
              </p:cNvPr>
              <p:cNvSpPr txBox="1"/>
              <p:nvPr/>
            </p:nvSpPr>
            <p:spPr>
              <a:xfrm>
                <a:off x="10509494" y="4316573"/>
                <a:ext cx="945244" cy="530074"/>
              </a:xfrm>
              <a:prstGeom prst="rect">
                <a:avLst/>
              </a:prstGeom>
              <a:noFill/>
            </p:spPr>
            <p:txBody>
              <a:bodyPr wrap="none" rtlCol="0">
                <a:spAutoFit/>
              </a:bodyPr>
              <a:lstStyle/>
              <a:p>
                <a:r>
                  <a:rPr lang="en-US" sz="1200" dirty="0"/>
                  <a:t>Monocyte</a:t>
                </a:r>
              </a:p>
              <a:p>
                <a:pPr algn="ctr"/>
                <a:r>
                  <a:rPr lang="en-US" sz="1200" dirty="0"/>
                  <a:t>CD14</a:t>
                </a:r>
              </a:p>
            </p:txBody>
          </p:sp>
        </p:grpSp>
        <p:grpSp>
          <p:nvGrpSpPr>
            <p:cNvPr id="40" name="Group 39">
              <a:extLst>
                <a:ext uri="{FF2B5EF4-FFF2-40B4-BE49-F238E27FC236}">
                  <a16:creationId xmlns:a16="http://schemas.microsoft.com/office/drawing/2014/main" id="{C3F5A69D-0628-BD47-B6B6-9DDE76ABFA5C}"/>
                </a:ext>
              </a:extLst>
            </p:cNvPr>
            <p:cNvGrpSpPr/>
            <p:nvPr/>
          </p:nvGrpSpPr>
          <p:grpSpPr>
            <a:xfrm>
              <a:off x="102619" y="5087549"/>
              <a:ext cx="1495456" cy="1369736"/>
              <a:chOff x="572988" y="4935906"/>
              <a:chExt cx="1495456" cy="1369736"/>
            </a:xfrm>
          </p:grpSpPr>
          <p:pic>
            <p:nvPicPr>
              <p:cNvPr id="2084" name="Picture 36">
                <a:extLst>
                  <a:ext uri="{FF2B5EF4-FFF2-40B4-BE49-F238E27FC236}">
                    <a16:creationId xmlns:a16="http://schemas.microsoft.com/office/drawing/2014/main" id="{13E754DB-9B13-2447-9B34-42CD9BADBC0F}"/>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69513" y="4935906"/>
                <a:ext cx="1210233" cy="121023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FF4DABA-AE7D-DF46-A7E8-9C60D9BB2F48}"/>
                  </a:ext>
                </a:extLst>
              </p:cNvPr>
              <p:cNvSpPr txBox="1"/>
              <p:nvPr/>
            </p:nvSpPr>
            <p:spPr>
              <a:xfrm>
                <a:off x="572988" y="5775568"/>
                <a:ext cx="1495456" cy="530074"/>
              </a:xfrm>
              <a:prstGeom prst="rect">
                <a:avLst/>
              </a:prstGeom>
              <a:noFill/>
            </p:spPr>
            <p:txBody>
              <a:bodyPr wrap="none" rtlCol="0">
                <a:spAutoFit/>
              </a:bodyPr>
              <a:lstStyle/>
              <a:p>
                <a:r>
                  <a:rPr lang="en-US" sz="1200" dirty="0"/>
                  <a:t>Myeloid Dendritic</a:t>
                </a:r>
              </a:p>
              <a:p>
                <a:r>
                  <a:rPr lang="en-US" sz="1200" dirty="0"/>
                  <a:t>Cell – CD1a</a:t>
                </a:r>
              </a:p>
            </p:txBody>
          </p:sp>
        </p:grpSp>
        <p:grpSp>
          <p:nvGrpSpPr>
            <p:cNvPr id="43" name="Group 42">
              <a:extLst>
                <a:ext uri="{FF2B5EF4-FFF2-40B4-BE49-F238E27FC236}">
                  <a16:creationId xmlns:a16="http://schemas.microsoft.com/office/drawing/2014/main" id="{5A49323B-58CF-9246-AB0A-B2A7C8B79B94}"/>
                </a:ext>
              </a:extLst>
            </p:cNvPr>
            <p:cNvGrpSpPr/>
            <p:nvPr/>
          </p:nvGrpSpPr>
          <p:grpSpPr>
            <a:xfrm>
              <a:off x="5432165" y="5151204"/>
              <a:ext cx="1049682" cy="1306081"/>
              <a:chOff x="3015869" y="4759631"/>
              <a:chExt cx="1049682" cy="1306081"/>
            </a:xfrm>
          </p:grpSpPr>
          <p:pic>
            <p:nvPicPr>
              <p:cNvPr id="2086" name="Picture 38">
                <a:extLst>
                  <a:ext uri="{FF2B5EF4-FFF2-40B4-BE49-F238E27FC236}">
                    <a16:creationId xmlns:a16="http://schemas.microsoft.com/office/drawing/2014/main" id="{83A2154D-6218-6948-9896-E28575B9F360}"/>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080771" y="4759631"/>
                <a:ext cx="905146" cy="90514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B51FA38-33B8-7B46-81F3-19C77B6DAD8A}"/>
                  </a:ext>
                </a:extLst>
              </p:cNvPr>
              <p:cNvSpPr txBox="1"/>
              <p:nvPr/>
            </p:nvSpPr>
            <p:spPr>
              <a:xfrm>
                <a:off x="3015869" y="5535638"/>
                <a:ext cx="1049682" cy="530074"/>
              </a:xfrm>
              <a:prstGeom prst="rect">
                <a:avLst/>
              </a:prstGeom>
              <a:noFill/>
            </p:spPr>
            <p:txBody>
              <a:bodyPr wrap="none" rtlCol="0">
                <a:spAutoFit/>
              </a:bodyPr>
              <a:lstStyle/>
              <a:p>
                <a:pPr algn="ctr"/>
                <a:r>
                  <a:rPr lang="en-US" sz="1200" dirty="0"/>
                  <a:t>Naïve T Cell</a:t>
                </a:r>
              </a:p>
              <a:p>
                <a:pPr algn="ctr"/>
                <a:r>
                  <a:rPr lang="en-US" sz="1200" dirty="0"/>
                  <a:t>CD3</a:t>
                </a:r>
              </a:p>
            </p:txBody>
          </p:sp>
        </p:grpSp>
        <p:grpSp>
          <p:nvGrpSpPr>
            <p:cNvPr id="45" name="Group 44">
              <a:extLst>
                <a:ext uri="{FF2B5EF4-FFF2-40B4-BE49-F238E27FC236}">
                  <a16:creationId xmlns:a16="http://schemas.microsoft.com/office/drawing/2014/main" id="{D41288BC-4160-F04A-8390-6540F69E78B0}"/>
                </a:ext>
              </a:extLst>
            </p:cNvPr>
            <p:cNvGrpSpPr/>
            <p:nvPr/>
          </p:nvGrpSpPr>
          <p:grpSpPr>
            <a:xfrm>
              <a:off x="6710981" y="5093085"/>
              <a:ext cx="945282" cy="1364200"/>
              <a:chOff x="4781633" y="4758050"/>
              <a:chExt cx="945282" cy="1364200"/>
            </a:xfrm>
          </p:grpSpPr>
          <p:pic>
            <p:nvPicPr>
              <p:cNvPr id="2088" name="Picture 40">
                <a:extLst>
                  <a:ext uri="{FF2B5EF4-FFF2-40B4-BE49-F238E27FC236}">
                    <a16:creationId xmlns:a16="http://schemas.microsoft.com/office/drawing/2014/main" id="{9394B5CD-706B-1A48-A39E-EE6066B89D27}"/>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781633" y="4758050"/>
                <a:ext cx="945282" cy="94528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7C8A2D89-B8BA-8C40-88B0-A676E92CDB0C}"/>
                  </a:ext>
                </a:extLst>
              </p:cNvPr>
              <p:cNvSpPr txBox="1"/>
              <p:nvPr/>
            </p:nvSpPr>
            <p:spPr>
              <a:xfrm>
                <a:off x="4845079" y="5592176"/>
                <a:ext cx="751639" cy="530074"/>
              </a:xfrm>
              <a:prstGeom prst="rect">
                <a:avLst/>
              </a:prstGeom>
              <a:noFill/>
            </p:spPr>
            <p:txBody>
              <a:bodyPr wrap="none" rtlCol="0">
                <a:spAutoFit/>
              </a:bodyPr>
              <a:lstStyle/>
              <a:p>
                <a:pPr algn="ctr"/>
                <a:r>
                  <a:rPr lang="en-US" sz="1200" dirty="0"/>
                  <a:t>Neuron</a:t>
                </a:r>
              </a:p>
              <a:p>
                <a:pPr algn="ctr"/>
                <a:r>
                  <a:rPr lang="en-US" sz="1200" dirty="0"/>
                  <a:t>CD6</a:t>
                </a:r>
              </a:p>
            </p:txBody>
          </p:sp>
        </p:grpSp>
        <p:grpSp>
          <p:nvGrpSpPr>
            <p:cNvPr id="48" name="Group 47">
              <a:extLst>
                <a:ext uri="{FF2B5EF4-FFF2-40B4-BE49-F238E27FC236}">
                  <a16:creationId xmlns:a16="http://schemas.microsoft.com/office/drawing/2014/main" id="{F218C0A2-9D00-3F47-A9A5-CF5B556D8BE6}"/>
                </a:ext>
              </a:extLst>
            </p:cNvPr>
            <p:cNvGrpSpPr/>
            <p:nvPr/>
          </p:nvGrpSpPr>
          <p:grpSpPr>
            <a:xfrm>
              <a:off x="6721443" y="3600643"/>
              <a:ext cx="1302189" cy="1431613"/>
              <a:chOff x="6598543" y="4675647"/>
              <a:chExt cx="1302189" cy="1431613"/>
            </a:xfrm>
          </p:grpSpPr>
          <p:pic>
            <p:nvPicPr>
              <p:cNvPr id="2090" name="Picture 42">
                <a:extLst>
                  <a:ext uri="{FF2B5EF4-FFF2-40B4-BE49-F238E27FC236}">
                    <a16:creationId xmlns:a16="http://schemas.microsoft.com/office/drawing/2014/main" id="{B696B0D9-9424-4A47-A169-C344B46EC267}"/>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6604496" y="4813915"/>
                <a:ext cx="945282" cy="94528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5182763-164C-4642-B07F-BF9D05A12B72}"/>
                  </a:ext>
                </a:extLst>
              </p:cNvPr>
              <p:cNvSpPr txBox="1"/>
              <p:nvPr/>
            </p:nvSpPr>
            <p:spPr>
              <a:xfrm>
                <a:off x="6598543" y="5577186"/>
                <a:ext cx="983966" cy="530074"/>
              </a:xfrm>
              <a:prstGeom prst="rect">
                <a:avLst/>
              </a:prstGeom>
              <a:noFill/>
            </p:spPr>
            <p:txBody>
              <a:bodyPr wrap="none" rtlCol="0">
                <a:spAutoFit/>
              </a:bodyPr>
              <a:lstStyle/>
              <a:p>
                <a:pPr algn="ctr"/>
                <a:r>
                  <a:rPr lang="en-US" sz="1200" dirty="0"/>
                  <a:t>Neutrophil</a:t>
                </a:r>
              </a:p>
              <a:p>
                <a:pPr algn="ctr"/>
                <a:r>
                  <a:rPr lang="en-US" sz="1200" dirty="0"/>
                  <a:t>CD16</a:t>
                </a:r>
              </a:p>
            </p:txBody>
          </p:sp>
          <p:sp>
            <p:nvSpPr>
              <p:cNvPr id="47" name="TextBox 46">
                <a:extLst>
                  <a:ext uri="{FF2B5EF4-FFF2-40B4-BE49-F238E27FC236}">
                    <a16:creationId xmlns:a16="http://schemas.microsoft.com/office/drawing/2014/main" id="{795B9F4A-C6D6-0F45-B74E-6B7102CBC744}"/>
                  </a:ext>
                </a:extLst>
              </p:cNvPr>
              <p:cNvSpPr txBox="1"/>
              <p:nvPr/>
            </p:nvSpPr>
            <p:spPr>
              <a:xfrm>
                <a:off x="7688243" y="4675647"/>
                <a:ext cx="212489" cy="388720"/>
              </a:xfrm>
              <a:prstGeom prst="rect">
                <a:avLst/>
              </a:prstGeom>
              <a:noFill/>
            </p:spPr>
            <p:txBody>
              <a:bodyPr wrap="none" rtlCol="0">
                <a:spAutoFit/>
              </a:bodyPr>
              <a:lstStyle/>
              <a:p>
                <a:endParaRPr lang="en-US" sz="1600" dirty="0"/>
              </a:p>
            </p:txBody>
          </p:sp>
        </p:grpSp>
        <p:grpSp>
          <p:nvGrpSpPr>
            <p:cNvPr id="50" name="Group 49">
              <a:extLst>
                <a:ext uri="{FF2B5EF4-FFF2-40B4-BE49-F238E27FC236}">
                  <a16:creationId xmlns:a16="http://schemas.microsoft.com/office/drawing/2014/main" id="{0A3D0A36-0826-9E48-A679-07E61A0679CE}"/>
                </a:ext>
              </a:extLst>
            </p:cNvPr>
            <p:cNvGrpSpPr/>
            <p:nvPr/>
          </p:nvGrpSpPr>
          <p:grpSpPr>
            <a:xfrm>
              <a:off x="170297" y="2388441"/>
              <a:ext cx="966919" cy="1350414"/>
              <a:chOff x="8226037" y="4882992"/>
              <a:chExt cx="966919" cy="1350414"/>
            </a:xfrm>
          </p:grpSpPr>
          <p:pic>
            <p:nvPicPr>
              <p:cNvPr id="2092" name="Picture 44">
                <a:extLst>
                  <a:ext uri="{FF2B5EF4-FFF2-40B4-BE49-F238E27FC236}">
                    <a16:creationId xmlns:a16="http://schemas.microsoft.com/office/drawing/2014/main" id="{ABEAE3F6-EC54-5448-A0B1-2470BA162850}"/>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226037" y="4882992"/>
                <a:ext cx="966919" cy="96691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A7E1DA2-BD70-2F46-A01C-1DEFAB76C5C7}"/>
                  </a:ext>
                </a:extLst>
              </p:cNvPr>
              <p:cNvSpPr txBox="1"/>
              <p:nvPr/>
            </p:nvSpPr>
            <p:spPr>
              <a:xfrm>
                <a:off x="8333391" y="5703332"/>
                <a:ext cx="723168" cy="530074"/>
              </a:xfrm>
              <a:prstGeom prst="rect">
                <a:avLst/>
              </a:prstGeom>
              <a:noFill/>
            </p:spPr>
            <p:txBody>
              <a:bodyPr wrap="none" rtlCol="0">
                <a:spAutoFit/>
              </a:bodyPr>
              <a:lstStyle/>
              <a:p>
                <a:pPr algn="ctr"/>
                <a:r>
                  <a:rPr lang="en-US" sz="1200" dirty="0"/>
                  <a:t>NK Cell</a:t>
                </a:r>
              </a:p>
              <a:p>
                <a:pPr algn="ctr"/>
                <a:r>
                  <a:rPr lang="en-US" sz="1200" dirty="0"/>
                  <a:t>CD69</a:t>
                </a:r>
              </a:p>
            </p:txBody>
          </p:sp>
        </p:grpSp>
        <p:grpSp>
          <p:nvGrpSpPr>
            <p:cNvPr id="52" name="Group 51">
              <a:extLst>
                <a:ext uri="{FF2B5EF4-FFF2-40B4-BE49-F238E27FC236}">
                  <a16:creationId xmlns:a16="http://schemas.microsoft.com/office/drawing/2014/main" id="{BF43DD6A-7336-AB4D-8647-0A770E2EA1A6}"/>
                </a:ext>
              </a:extLst>
            </p:cNvPr>
            <p:cNvGrpSpPr/>
            <p:nvPr/>
          </p:nvGrpSpPr>
          <p:grpSpPr>
            <a:xfrm>
              <a:off x="8222004" y="3744588"/>
              <a:ext cx="1531564" cy="1280814"/>
              <a:chOff x="9284334" y="4624885"/>
              <a:chExt cx="1531564" cy="1280814"/>
            </a:xfrm>
          </p:grpSpPr>
          <p:pic>
            <p:nvPicPr>
              <p:cNvPr id="2094" name="Picture 46">
                <a:extLst>
                  <a:ext uri="{FF2B5EF4-FFF2-40B4-BE49-F238E27FC236}">
                    <a16:creationId xmlns:a16="http://schemas.microsoft.com/office/drawing/2014/main" id="{4BAE659E-3F75-D041-B6DF-93038BC07D10}"/>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9485219" y="4624885"/>
                <a:ext cx="1280814" cy="1280814"/>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5FF9657F-78ED-084F-811C-F2ADF2A23CAE}"/>
                  </a:ext>
                </a:extLst>
              </p:cNvPr>
              <p:cNvSpPr txBox="1"/>
              <p:nvPr/>
            </p:nvSpPr>
            <p:spPr>
              <a:xfrm>
                <a:off x="9284334" y="5330777"/>
                <a:ext cx="1531564" cy="530074"/>
              </a:xfrm>
              <a:prstGeom prst="rect">
                <a:avLst/>
              </a:prstGeom>
              <a:noFill/>
            </p:spPr>
            <p:txBody>
              <a:bodyPr wrap="square" rtlCol="0">
                <a:spAutoFit/>
              </a:bodyPr>
              <a:lstStyle/>
              <a:p>
                <a:pPr algn="ctr"/>
                <a:r>
                  <a:rPr lang="en-US" sz="1200" dirty="0"/>
                  <a:t>Plasmacytoid</a:t>
                </a:r>
              </a:p>
              <a:p>
                <a:pPr algn="ctr"/>
                <a:r>
                  <a:rPr lang="en-US" sz="1200" dirty="0"/>
                  <a:t>Dendritic Cell D40</a:t>
                </a:r>
              </a:p>
            </p:txBody>
          </p:sp>
        </p:grpSp>
        <p:grpSp>
          <p:nvGrpSpPr>
            <p:cNvPr id="54" name="Group 53">
              <a:extLst>
                <a:ext uri="{FF2B5EF4-FFF2-40B4-BE49-F238E27FC236}">
                  <a16:creationId xmlns:a16="http://schemas.microsoft.com/office/drawing/2014/main" id="{9771DB50-8F0D-D441-A664-CED9A031EA1D}"/>
                </a:ext>
              </a:extLst>
            </p:cNvPr>
            <p:cNvGrpSpPr/>
            <p:nvPr/>
          </p:nvGrpSpPr>
          <p:grpSpPr>
            <a:xfrm>
              <a:off x="2495706" y="2436935"/>
              <a:ext cx="1098803" cy="1301920"/>
              <a:chOff x="2667000" y="5759196"/>
              <a:chExt cx="1098803" cy="1301920"/>
            </a:xfrm>
          </p:grpSpPr>
          <p:pic>
            <p:nvPicPr>
              <p:cNvPr id="2096" name="Picture 48">
                <a:extLst>
                  <a:ext uri="{FF2B5EF4-FFF2-40B4-BE49-F238E27FC236}">
                    <a16:creationId xmlns:a16="http://schemas.microsoft.com/office/drawing/2014/main" id="{A932C0E9-6D10-A846-A220-45EBB9CE30DF}"/>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667000" y="5759196"/>
                <a:ext cx="1098803" cy="109880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4E18FC9F-511F-0646-AD24-D538F9DDD6A2}"/>
                  </a:ext>
                </a:extLst>
              </p:cNvPr>
              <p:cNvSpPr txBox="1"/>
              <p:nvPr/>
            </p:nvSpPr>
            <p:spPr>
              <a:xfrm>
                <a:off x="2856065" y="6531042"/>
                <a:ext cx="761079" cy="530074"/>
              </a:xfrm>
              <a:prstGeom prst="rect">
                <a:avLst/>
              </a:prstGeom>
              <a:noFill/>
            </p:spPr>
            <p:txBody>
              <a:bodyPr wrap="none" rtlCol="0">
                <a:spAutoFit/>
              </a:bodyPr>
              <a:lstStyle/>
              <a:p>
                <a:pPr algn="ctr"/>
                <a:r>
                  <a:rPr lang="en-US" sz="1200" dirty="0"/>
                  <a:t>Platelet</a:t>
                </a:r>
              </a:p>
              <a:p>
                <a:pPr algn="ctr"/>
                <a:r>
                  <a:rPr lang="en-US" sz="1200" dirty="0"/>
                  <a:t>CD63</a:t>
                </a:r>
              </a:p>
            </p:txBody>
          </p:sp>
        </p:grpSp>
        <p:grpSp>
          <p:nvGrpSpPr>
            <p:cNvPr id="56" name="Group 55">
              <a:extLst>
                <a:ext uri="{FF2B5EF4-FFF2-40B4-BE49-F238E27FC236}">
                  <a16:creationId xmlns:a16="http://schemas.microsoft.com/office/drawing/2014/main" id="{5F95F369-6443-254E-8EA0-44393FB9E2B8}"/>
                </a:ext>
              </a:extLst>
            </p:cNvPr>
            <p:cNvGrpSpPr/>
            <p:nvPr/>
          </p:nvGrpSpPr>
          <p:grpSpPr>
            <a:xfrm>
              <a:off x="3927330" y="3870734"/>
              <a:ext cx="1154668" cy="1154668"/>
              <a:chOff x="10158420" y="3115216"/>
              <a:chExt cx="1154668" cy="1154668"/>
            </a:xfrm>
          </p:grpSpPr>
          <p:pic>
            <p:nvPicPr>
              <p:cNvPr id="2098" name="Picture 50">
                <a:extLst>
                  <a:ext uri="{FF2B5EF4-FFF2-40B4-BE49-F238E27FC236}">
                    <a16:creationId xmlns:a16="http://schemas.microsoft.com/office/drawing/2014/main" id="{0E13386F-82BE-484C-93B3-CEA08E33E144}"/>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0158420" y="3115216"/>
                <a:ext cx="1154668" cy="115466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FD8F4294-8848-164F-AB65-16084CEAB0E6}"/>
                  </a:ext>
                </a:extLst>
              </p:cNvPr>
              <p:cNvSpPr txBox="1"/>
              <p:nvPr/>
            </p:nvSpPr>
            <p:spPr>
              <a:xfrm>
                <a:off x="10279209" y="3702515"/>
                <a:ext cx="913087" cy="530074"/>
              </a:xfrm>
              <a:prstGeom prst="rect">
                <a:avLst/>
              </a:prstGeom>
              <a:noFill/>
            </p:spPr>
            <p:txBody>
              <a:bodyPr wrap="none" rtlCol="0">
                <a:spAutoFit/>
              </a:bodyPr>
              <a:lstStyle/>
              <a:p>
                <a:pPr algn="ctr"/>
                <a:r>
                  <a:rPr lang="en-US" sz="1200" dirty="0"/>
                  <a:t>Stromal</a:t>
                </a:r>
              </a:p>
              <a:p>
                <a:pPr algn="ctr"/>
                <a:r>
                  <a:rPr lang="en-US" sz="1200" dirty="0"/>
                  <a:t>Cell-CD10</a:t>
                </a:r>
              </a:p>
            </p:txBody>
          </p:sp>
        </p:grpSp>
        <p:grpSp>
          <p:nvGrpSpPr>
            <p:cNvPr id="58" name="Group 57">
              <a:extLst>
                <a:ext uri="{FF2B5EF4-FFF2-40B4-BE49-F238E27FC236}">
                  <a16:creationId xmlns:a16="http://schemas.microsoft.com/office/drawing/2014/main" id="{21F5C9C3-E006-EB43-B8D9-5B4822812DF8}"/>
                </a:ext>
              </a:extLst>
            </p:cNvPr>
            <p:cNvGrpSpPr/>
            <p:nvPr/>
          </p:nvGrpSpPr>
          <p:grpSpPr>
            <a:xfrm>
              <a:off x="8076312" y="2345770"/>
              <a:ext cx="1471756" cy="1385956"/>
              <a:chOff x="8006940" y="4568110"/>
              <a:chExt cx="1471756" cy="1385956"/>
            </a:xfrm>
          </p:grpSpPr>
          <p:pic>
            <p:nvPicPr>
              <p:cNvPr id="2100" name="Picture 52">
                <a:extLst>
                  <a:ext uri="{FF2B5EF4-FFF2-40B4-BE49-F238E27FC236}">
                    <a16:creationId xmlns:a16="http://schemas.microsoft.com/office/drawing/2014/main" id="{235380F6-7D50-444F-BEC9-9375278BF713}"/>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8261640" y="4568110"/>
                <a:ext cx="972062" cy="972062"/>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44988CA6-E39C-E442-AEDB-C105E97B2D4A}"/>
                  </a:ext>
                </a:extLst>
              </p:cNvPr>
              <p:cNvSpPr txBox="1"/>
              <p:nvPr/>
            </p:nvSpPr>
            <p:spPr>
              <a:xfrm>
                <a:off x="8006940" y="5423992"/>
                <a:ext cx="1471756" cy="530074"/>
              </a:xfrm>
              <a:prstGeom prst="rect">
                <a:avLst/>
              </a:prstGeom>
              <a:noFill/>
            </p:spPr>
            <p:txBody>
              <a:bodyPr wrap="square" rtlCol="0">
                <a:spAutoFit/>
              </a:bodyPr>
              <a:lstStyle/>
              <a:p>
                <a:pPr algn="ctr"/>
                <a:r>
                  <a:rPr lang="en-US" sz="1200" dirty="0"/>
                  <a:t>T Follicular </a:t>
                </a:r>
              </a:p>
              <a:p>
                <a:pPr algn="ctr"/>
                <a:r>
                  <a:rPr lang="en-US" sz="1200" dirty="0"/>
                  <a:t>Helper Cell CD84</a:t>
                </a:r>
              </a:p>
            </p:txBody>
          </p:sp>
        </p:grpSp>
        <p:grpSp>
          <p:nvGrpSpPr>
            <p:cNvPr id="60" name="Group 59">
              <a:extLst>
                <a:ext uri="{FF2B5EF4-FFF2-40B4-BE49-F238E27FC236}">
                  <a16:creationId xmlns:a16="http://schemas.microsoft.com/office/drawing/2014/main" id="{7544D43D-757C-F342-95B6-351993161994}"/>
                </a:ext>
              </a:extLst>
            </p:cNvPr>
            <p:cNvGrpSpPr/>
            <p:nvPr/>
          </p:nvGrpSpPr>
          <p:grpSpPr>
            <a:xfrm>
              <a:off x="180332" y="3717296"/>
              <a:ext cx="910788" cy="1314960"/>
              <a:chOff x="1742259" y="4792300"/>
              <a:chExt cx="910788" cy="1314960"/>
            </a:xfrm>
          </p:grpSpPr>
          <p:pic>
            <p:nvPicPr>
              <p:cNvPr id="2102" name="Picture 54">
                <a:extLst>
                  <a:ext uri="{FF2B5EF4-FFF2-40B4-BE49-F238E27FC236}">
                    <a16:creationId xmlns:a16="http://schemas.microsoft.com/office/drawing/2014/main" id="{C0F4BCF9-4401-D447-8E16-0080CC4D494E}"/>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flipH="1">
                <a:off x="1742259" y="4792300"/>
                <a:ext cx="910788" cy="91078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FE5833DD-1C8F-B54B-A004-6A1173BBC2EC}"/>
                  </a:ext>
                </a:extLst>
              </p:cNvPr>
              <p:cNvSpPr txBox="1"/>
              <p:nvPr/>
            </p:nvSpPr>
            <p:spPr>
              <a:xfrm>
                <a:off x="1832791" y="5577186"/>
                <a:ext cx="785860" cy="530074"/>
              </a:xfrm>
              <a:prstGeom prst="rect">
                <a:avLst/>
              </a:prstGeom>
              <a:noFill/>
            </p:spPr>
            <p:txBody>
              <a:bodyPr wrap="none" rtlCol="0">
                <a:spAutoFit/>
              </a:bodyPr>
              <a:lstStyle/>
              <a:p>
                <a:pPr algn="ctr"/>
                <a:r>
                  <a:rPr lang="en-US" sz="1200" dirty="0"/>
                  <a:t>Th1 Cell</a:t>
                </a:r>
              </a:p>
              <a:p>
                <a:pPr algn="ctr"/>
                <a:r>
                  <a:rPr lang="en-US" sz="1200" dirty="0"/>
                  <a:t>CD4</a:t>
                </a:r>
              </a:p>
            </p:txBody>
          </p:sp>
        </p:grpSp>
        <p:grpSp>
          <p:nvGrpSpPr>
            <p:cNvPr id="62" name="Group 61">
              <a:extLst>
                <a:ext uri="{FF2B5EF4-FFF2-40B4-BE49-F238E27FC236}">
                  <a16:creationId xmlns:a16="http://schemas.microsoft.com/office/drawing/2014/main" id="{89989D7A-C5BE-5D4C-8048-53A1C88AF79E}"/>
                </a:ext>
              </a:extLst>
            </p:cNvPr>
            <p:cNvGrpSpPr/>
            <p:nvPr/>
          </p:nvGrpSpPr>
          <p:grpSpPr>
            <a:xfrm>
              <a:off x="11177662" y="3709277"/>
              <a:ext cx="910788" cy="1322979"/>
              <a:chOff x="9565809" y="4134191"/>
              <a:chExt cx="910788" cy="1322979"/>
            </a:xfrm>
          </p:grpSpPr>
          <p:pic>
            <p:nvPicPr>
              <p:cNvPr id="2104" name="Picture 56">
                <a:extLst>
                  <a:ext uri="{FF2B5EF4-FFF2-40B4-BE49-F238E27FC236}">
                    <a16:creationId xmlns:a16="http://schemas.microsoft.com/office/drawing/2014/main" id="{79F92403-34CC-E74B-8DB6-C46432F5F326}"/>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9565809" y="4134191"/>
                <a:ext cx="910788" cy="91078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2C2EE27-E884-8F49-A945-E4E514761A45}"/>
                  </a:ext>
                </a:extLst>
              </p:cNvPr>
              <p:cNvSpPr txBox="1"/>
              <p:nvPr/>
            </p:nvSpPr>
            <p:spPr>
              <a:xfrm>
                <a:off x="9608944" y="4927096"/>
                <a:ext cx="785860" cy="530074"/>
              </a:xfrm>
              <a:prstGeom prst="rect">
                <a:avLst/>
              </a:prstGeom>
              <a:noFill/>
            </p:spPr>
            <p:txBody>
              <a:bodyPr wrap="none" rtlCol="0">
                <a:spAutoFit/>
              </a:bodyPr>
              <a:lstStyle/>
              <a:p>
                <a:pPr algn="ctr"/>
                <a:r>
                  <a:rPr lang="en-US" sz="1200" dirty="0"/>
                  <a:t>Th2 Cell</a:t>
                </a:r>
              </a:p>
              <a:p>
                <a:pPr algn="ctr"/>
                <a:r>
                  <a:rPr lang="en-US" sz="1200" dirty="0"/>
                  <a:t>CD4</a:t>
                </a:r>
              </a:p>
            </p:txBody>
          </p:sp>
        </p:grpSp>
        <p:grpSp>
          <p:nvGrpSpPr>
            <p:cNvPr id="2048" name="Group 2047">
              <a:extLst>
                <a:ext uri="{FF2B5EF4-FFF2-40B4-BE49-F238E27FC236}">
                  <a16:creationId xmlns:a16="http://schemas.microsoft.com/office/drawing/2014/main" id="{DAF408C1-2E4F-B746-81EB-D20AFB38C637}"/>
                </a:ext>
              </a:extLst>
            </p:cNvPr>
            <p:cNvGrpSpPr/>
            <p:nvPr/>
          </p:nvGrpSpPr>
          <p:grpSpPr>
            <a:xfrm>
              <a:off x="3065455" y="5148639"/>
              <a:ext cx="864659" cy="1308646"/>
              <a:chOff x="10932001" y="4302452"/>
              <a:chExt cx="864659" cy="1308646"/>
            </a:xfrm>
          </p:grpSpPr>
          <p:pic>
            <p:nvPicPr>
              <p:cNvPr id="2106" name="Picture 58">
                <a:extLst>
                  <a:ext uri="{FF2B5EF4-FFF2-40B4-BE49-F238E27FC236}">
                    <a16:creationId xmlns:a16="http://schemas.microsoft.com/office/drawing/2014/main" id="{8E857470-204C-B447-97FF-3E3468D67BBD}"/>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0932001" y="4302452"/>
                <a:ext cx="864659" cy="86465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5B28A081-9CB6-144C-92EE-AE46DD45A441}"/>
                  </a:ext>
                </a:extLst>
              </p:cNvPr>
              <p:cNvSpPr txBox="1"/>
              <p:nvPr/>
            </p:nvSpPr>
            <p:spPr>
              <a:xfrm>
                <a:off x="10971400" y="5081024"/>
                <a:ext cx="785860" cy="530074"/>
              </a:xfrm>
              <a:prstGeom prst="rect">
                <a:avLst/>
              </a:prstGeom>
              <a:noFill/>
            </p:spPr>
            <p:txBody>
              <a:bodyPr wrap="none" rtlCol="0">
                <a:spAutoFit/>
              </a:bodyPr>
              <a:lstStyle/>
              <a:p>
                <a:pPr algn="ctr"/>
                <a:r>
                  <a:rPr lang="en-US" sz="1200" dirty="0"/>
                  <a:t>Th9 Cell</a:t>
                </a:r>
              </a:p>
              <a:p>
                <a:pPr algn="ctr"/>
                <a:r>
                  <a:rPr lang="en-US" sz="1200" dirty="0"/>
                  <a:t>CD4</a:t>
                </a:r>
              </a:p>
            </p:txBody>
          </p:sp>
        </p:grpSp>
        <p:grpSp>
          <p:nvGrpSpPr>
            <p:cNvPr id="2051" name="Group 2050">
              <a:extLst>
                <a:ext uri="{FF2B5EF4-FFF2-40B4-BE49-F238E27FC236}">
                  <a16:creationId xmlns:a16="http://schemas.microsoft.com/office/drawing/2014/main" id="{35FD004F-AEDC-C042-B660-E324E36B48F8}"/>
                </a:ext>
              </a:extLst>
            </p:cNvPr>
            <p:cNvGrpSpPr/>
            <p:nvPr/>
          </p:nvGrpSpPr>
          <p:grpSpPr>
            <a:xfrm>
              <a:off x="1361092" y="2419776"/>
              <a:ext cx="902399" cy="1319079"/>
              <a:chOff x="1011877" y="6016941"/>
              <a:chExt cx="902399" cy="1319079"/>
            </a:xfrm>
          </p:grpSpPr>
          <p:pic>
            <p:nvPicPr>
              <p:cNvPr id="2108" name="Picture 60">
                <a:extLst>
                  <a:ext uri="{FF2B5EF4-FFF2-40B4-BE49-F238E27FC236}">
                    <a16:creationId xmlns:a16="http://schemas.microsoft.com/office/drawing/2014/main" id="{3A554ED5-3638-6044-90C7-9453940C21F9}"/>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045925" y="6016941"/>
                <a:ext cx="868351" cy="868351"/>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a:extLst>
                  <a:ext uri="{FF2B5EF4-FFF2-40B4-BE49-F238E27FC236}">
                    <a16:creationId xmlns:a16="http://schemas.microsoft.com/office/drawing/2014/main" id="{396F4A81-385F-7C45-AB88-0AF2000707C8}"/>
                  </a:ext>
                </a:extLst>
              </p:cNvPr>
              <p:cNvSpPr txBox="1"/>
              <p:nvPr/>
            </p:nvSpPr>
            <p:spPr>
              <a:xfrm>
                <a:off x="1011877" y="6805946"/>
                <a:ext cx="876209" cy="530074"/>
              </a:xfrm>
              <a:prstGeom prst="rect">
                <a:avLst/>
              </a:prstGeom>
              <a:noFill/>
            </p:spPr>
            <p:txBody>
              <a:bodyPr wrap="none" rtlCol="0">
                <a:spAutoFit/>
              </a:bodyPr>
              <a:lstStyle/>
              <a:p>
                <a:pPr algn="ctr"/>
                <a:r>
                  <a:rPr lang="en-US" sz="1200" dirty="0"/>
                  <a:t>Th17 Cell</a:t>
                </a:r>
              </a:p>
              <a:p>
                <a:pPr algn="ctr"/>
                <a:r>
                  <a:rPr lang="en-US" sz="1200" dirty="0"/>
                  <a:t>CD4</a:t>
                </a:r>
              </a:p>
            </p:txBody>
          </p:sp>
        </p:grpSp>
        <p:grpSp>
          <p:nvGrpSpPr>
            <p:cNvPr id="2055" name="Group 2054">
              <a:extLst>
                <a:ext uri="{FF2B5EF4-FFF2-40B4-BE49-F238E27FC236}">
                  <a16:creationId xmlns:a16="http://schemas.microsoft.com/office/drawing/2014/main" id="{6CF812F7-7A38-4442-8CA6-010D1A3B93D6}"/>
                </a:ext>
              </a:extLst>
            </p:cNvPr>
            <p:cNvGrpSpPr/>
            <p:nvPr/>
          </p:nvGrpSpPr>
          <p:grpSpPr>
            <a:xfrm>
              <a:off x="11167411" y="2402011"/>
              <a:ext cx="905146" cy="1339577"/>
              <a:chOff x="5660165" y="5440145"/>
              <a:chExt cx="905146" cy="1339577"/>
            </a:xfrm>
          </p:grpSpPr>
          <p:pic>
            <p:nvPicPr>
              <p:cNvPr id="2110" name="Picture 62">
                <a:extLst>
                  <a:ext uri="{FF2B5EF4-FFF2-40B4-BE49-F238E27FC236}">
                    <a16:creationId xmlns:a16="http://schemas.microsoft.com/office/drawing/2014/main" id="{B53E9094-75F8-0E47-9C63-848759D0B881}"/>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5660165" y="5440145"/>
                <a:ext cx="905146" cy="905146"/>
              </a:xfrm>
              <a:prstGeom prst="rect">
                <a:avLst/>
              </a:prstGeom>
              <a:noFill/>
              <a:extLst>
                <a:ext uri="{909E8E84-426E-40DD-AFC4-6F175D3DCCD1}">
                  <a14:hiddenFill xmlns:a14="http://schemas.microsoft.com/office/drawing/2010/main">
                    <a:solidFill>
                      <a:srgbClr val="FFFFFF"/>
                    </a:solidFill>
                  </a14:hiddenFill>
                </a:ext>
              </a:extLst>
            </p:spPr>
          </p:pic>
          <p:sp>
            <p:nvSpPr>
              <p:cNvPr id="2053" name="TextBox 2052">
                <a:extLst>
                  <a:ext uri="{FF2B5EF4-FFF2-40B4-BE49-F238E27FC236}">
                    <a16:creationId xmlns:a16="http://schemas.microsoft.com/office/drawing/2014/main" id="{72637159-307F-CD45-9C06-C8F3800A4283}"/>
                  </a:ext>
                </a:extLst>
              </p:cNvPr>
              <p:cNvSpPr txBox="1"/>
              <p:nvPr/>
            </p:nvSpPr>
            <p:spPr>
              <a:xfrm>
                <a:off x="5674633" y="6249648"/>
                <a:ext cx="876210" cy="530074"/>
              </a:xfrm>
              <a:prstGeom prst="rect">
                <a:avLst/>
              </a:prstGeom>
              <a:noFill/>
            </p:spPr>
            <p:txBody>
              <a:bodyPr wrap="none" rtlCol="0">
                <a:spAutoFit/>
              </a:bodyPr>
              <a:lstStyle/>
              <a:p>
                <a:pPr algn="ctr"/>
                <a:r>
                  <a:rPr lang="en-US" sz="1200" dirty="0"/>
                  <a:t>Th22 Cell</a:t>
                </a:r>
              </a:p>
              <a:p>
                <a:pPr algn="ctr"/>
                <a:r>
                  <a:rPr lang="en-US" sz="1200" dirty="0"/>
                  <a:t>CD4</a:t>
                </a:r>
              </a:p>
            </p:txBody>
          </p:sp>
        </p:grpSp>
        <p:grpSp>
          <p:nvGrpSpPr>
            <p:cNvPr id="2059" name="Group 2058">
              <a:extLst>
                <a:ext uri="{FF2B5EF4-FFF2-40B4-BE49-F238E27FC236}">
                  <a16:creationId xmlns:a16="http://schemas.microsoft.com/office/drawing/2014/main" id="{742A7CA9-4893-EB49-9D1A-092E9B9DFD31}"/>
                </a:ext>
              </a:extLst>
            </p:cNvPr>
            <p:cNvGrpSpPr/>
            <p:nvPr/>
          </p:nvGrpSpPr>
          <p:grpSpPr>
            <a:xfrm>
              <a:off x="1739615" y="5233764"/>
              <a:ext cx="1003282" cy="1183477"/>
              <a:chOff x="3880011" y="5647088"/>
              <a:chExt cx="1003282" cy="1183477"/>
            </a:xfrm>
          </p:grpSpPr>
          <p:pic>
            <p:nvPicPr>
              <p:cNvPr id="2112" name="Picture 64">
                <a:extLst>
                  <a:ext uri="{FF2B5EF4-FFF2-40B4-BE49-F238E27FC236}">
                    <a16:creationId xmlns:a16="http://schemas.microsoft.com/office/drawing/2014/main" id="{644D6562-D488-9D47-9325-29B6B5DADB42}"/>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911230" y="5647088"/>
                <a:ext cx="972063" cy="972063"/>
              </a:xfrm>
              <a:prstGeom prst="rect">
                <a:avLst/>
              </a:prstGeom>
              <a:noFill/>
              <a:extLst>
                <a:ext uri="{909E8E84-426E-40DD-AFC4-6F175D3DCCD1}">
                  <a14:hiddenFill xmlns:a14="http://schemas.microsoft.com/office/drawing/2010/main">
                    <a:solidFill>
                      <a:srgbClr val="FFFFFF"/>
                    </a:solidFill>
                  </a14:hiddenFill>
                </a:ext>
              </a:extLst>
            </p:spPr>
          </p:pic>
          <p:sp>
            <p:nvSpPr>
              <p:cNvPr id="2057" name="TextBox 2056">
                <a:extLst>
                  <a:ext uri="{FF2B5EF4-FFF2-40B4-BE49-F238E27FC236}">
                    <a16:creationId xmlns:a16="http://schemas.microsoft.com/office/drawing/2014/main" id="{B3B72DC5-504F-004F-9AFA-D57218F5FC20}"/>
                  </a:ext>
                </a:extLst>
              </p:cNvPr>
              <p:cNvSpPr txBox="1"/>
              <p:nvPr/>
            </p:nvSpPr>
            <p:spPr>
              <a:xfrm>
                <a:off x="3880011" y="6512521"/>
                <a:ext cx="945283" cy="318044"/>
              </a:xfrm>
              <a:prstGeom prst="rect">
                <a:avLst/>
              </a:prstGeom>
              <a:noFill/>
            </p:spPr>
            <p:txBody>
              <a:bodyPr wrap="square" rtlCol="0">
                <a:spAutoFit/>
              </a:bodyPr>
              <a:lstStyle/>
              <a:p>
                <a:r>
                  <a:rPr lang="en-US" sz="1200" dirty="0"/>
                  <a:t>Treg- CD4</a:t>
                </a:r>
              </a:p>
            </p:txBody>
          </p:sp>
        </p:grpSp>
      </p:grpSp>
      <p:sp>
        <p:nvSpPr>
          <p:cNvPr id="3" name="TextBox 2">
            <a:extLst>
              <a:ext uri="{FF2B5EF4-FFF2-40B4-BE49-F238E27FC236}">
                <a16:creationId xmlns:a16="http://schemas.microsoft.com/office/drawing/2014/main" id="{02A352D4-8D53-9C4E-9973-AE892BC27749}"/>
              </a:ext>
            </a:extLst>
          </p:cNvPr>
          <p:cNvSpPr txBox="1"/>
          <p:nvPr/>
        </p:nvSpPr>
        <p:spPr>
          <a:xfrm>
            <a:off x="1168901" y="1046289"/>
            <a:ext cx="7841506" cy="646331"/>
          </a:xfrm>
          <a:prstGeom prst="rect">
            <a:avLst/>
          </a:prstGeom>
          <a:noFill/>
        </p:spPr>
        <p:txBody>
          <a:bodyPr wrap="none" rtlCol="0">
            <a:spAutoFit/>
          </a:bodyPr>
          <a:lstStyle/>
          <a:p>
            <a:r>
              <a:rPr lang="en-US" sz="3600" dirty="0">
                <a:latin typeface="+mj-lt"/>
              </a:rPr>
              <a:t>IMMUNOLOGY AND INFECTIOUS DISEASE</a:t>
            </a:r>
          </a:p>
        </p:txBody>
      </p:sp>
      <p:cxnSp>
        <p:nvCxnSpPr>
          <p:cNvPr id="105" name="Straight Connector 104">
            <a:extLst>
              <a:ext uri="{FF2B5EF4-FFF2-40B4-BE49-F238E27FC236}">
                <a16:creationId xmlns:a16="http://schemas.microsoft.com/office/drawing/2014/main" id="{66D1C3FE-2A5D-C640-ADB2-443DAB97507B}"/>
              </a:ext>
            </a:extLst>
          </p:cNvPr>
          <p:cNvCxnSpPr>
            <a:cxnSpLocks/>
          </p:cNvCxnSpPr>
          <p:nvPr/>
        </p:nvCxnSpPr>
        <p:spPr>
          <a:xfrm>
            <a:off x="1242169" y="1047667"/>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65" name="Rounded Rectangle 2064">
            <a:extLst>
              <a:ext uri="{FF2B5EF4-FFF2-40B4-BE49-F238E27FC236}">
                <a16:creationId xmlns:a16="http://schemas.microsoft.com/office/drawing/2014/main" id="{D60B11D5-0BBE-3141-9C2F-CA2ABEE23A6C}"/>
              </a:ext>
            </a:extLst>
          </p:cNvPr>
          <p:cNvSpPr/>
          <p:nvPr/>
        </p:nvSpPr>
        <p:spPr>
          <a:xfrm>
            <a:off x="8066858" y="5691080"/>
            <a:ext cx="3549240" cy="74955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TextBox 2066">
            <a:extLst>
              <a:ext uri="{FF2B5EF4-FFF2-40B4-BE49-F238E27FC236}">
                <a16:creationId xmlns:a16="http://schemas.microsoft.com/office/drawing/2014/main" id="{A52803FF-1EF1-C740-A6CF-F0C6601376A1}"/>
              </a:ext>
            </a:extLst>
          </p:cNvPr>
          <p:cNvSpPr txBox="1"/>
          <p:nvPr/>
        </p:nvSpPr>
        <p:spPr>
          <a:xfrm>
            <a:off x="8165502" y="5787776"/>
            <a:ext cx="3424334" cy="738664"/>
          </a:xfrm>
          <a:prstGeom prst="rect">
            <a:avLst/>
          </a:prstGeom>
          <a:noFill/>
        </p:spPr>
        <p:txBody>
          <a:bodyPr wrap="none" rtlCol="0">
            <a:spAutoFit/>
          </a:bodyPr>
          <a:lstStyle/>
          <a:p>
            <a:pPr algn="ctr"/>
            <a:r>
              <a:rPr lang="en-US" sz="1400" b="1" dirty="0">
                <a:latin typeface="Helvetica" pitchFamily="2" charset="0"/>
              </a:rPr>
              <a:t>371 Known Clusters of Differentiation </a:t>
            </a:r>
          </a:p>
          <a:p>
            <a:pPr algn="ctr"/>
            <a:r>
              <a:rPr lang="en-US" sz="1400" b="1" dirty="0">
                <a:latin typeface="Helvetica" pitchFamily="2" charset="0"/>
              </a:rPr>
              <a:t>(CD Markers)</a:t>
            </a:r>
          </a:p>
          <a:p>
            <a:pPr algn="ctr"/>
            <a:endParaRPr lang="en-US" sz="1400" dirty="0">
              <a:latin typeface="Helvetica" pitchFamily="2" charset="0"/>
            </a:endParaRPr>
          </a:p>
        </p:txBody>
      </p:sp>
      <p:sp>
        <p:nvSpPr>
          <p:cNvPr id="41" name="TextBox 40">
            <a:extLst>
              <a:ext uri="{FF2B5EF4-FFF2-40B4-BE49-F238E27FC236}">
                <a16:creationId xmlns:a16="http://schemas.microsoft.com/office/drawing/2014/main" id="{309AEC12-94FE-6D46-9C7B-B81FE8C68E2E}"/>
              </a:ext>
            </a:extLst>
          </p:cNvPr>
          <p:cNvSpPr txBox="1"/>
          <p:nvPr/>
        </p:nvSpPr>
        <p:spPr>
          <a:xfrm>
            <a:off x="11622157" y="437322"/>
            <a:ext cx="301686" cy="369332"/>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1099115191"/>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584DAE-F740-4C01-949F-ECFDE7CEED8C}"/>
              </a:ext>
            </a:extLst>
          </p:cNvPr>
          <p:cNvSpPr txBox="1"/>
          <p:nvPr/>
        </p:nvSpPr>
        <p:spPr>
          <a:xfrm>
            <a:off x="6705772" y="1852138"/>
            <a:ext cx="5669074" cy="4785926"/>
          </a:xfrm>
          <a:prstGeom prst="rect">
            <a:avLst/>
          </a:prstGeom>
          <a:noFill/>
        </p:spPr>
        <p:txBody>
          <a:bodyPr wrap="square" lIns="45720" tIns="22860" rIns="45720" bIns="22860" rtlCol="0" anchor="t">
            <a:spAutoFit/>
          </a:bodyPr>
          <a:lstStyle/>
          <a:p>
            <a:endParaRPr lang="en-US" sz="2200" dirty="0">
              <a:solidFill>
                <a:srgbClr val="000000"/>
              </a:solidFill>
              <a:latin typeface="+mj-lt"/>
            </a:endParaRPr>
          </a:p>
          <a:p>
            <a:pPr marL="285750" indent="-285750">
              <a:buFont typeface="Arial" panose="020B0604020202020204" pitchFamily="34" charset="0"/>
              <a:buChar char="•"/>
            </a:pPr>
            <a:r>
              <a:rPr lang="en-US" sz="2200" dirty="0">
                <a:solidFill>
                  <a:srgbClr val="000000"/>
                </a:solidFill>
                <a:latin typeface="+mj-lt"/>
                <a:sym typeface="Wingdings" panose="05000000000000000000" pitchFamily="2" charset="2"/>
              </a:rPr>
              <a:t>Single-Photon Sensor </a:t>
            </a:r>
            <a:endParaRPr lang="en-US" sz="2200" dirty="0">
              <a:solidFill>
                <a:srgbClr val="000000"/>
              </a:solidFill>
              <a:latin typeface="+mj-lt"/>
            </a:endParaRPr>
          </a:p>
          <a:p>
            <a:pPr marL="285750" indent="-285750">
              <a:buFont typeface="Arial" panose="020B0604020202020204" pitchFamily="34" charset="0"/>
              <a:buChar char="•"/>
            </a:pPr>
            <a:endParaRPr lang="en-US" sz="2200" dirty="0">
              <a:solidFill>
                <a:srgbClr val="000000"/>
              </a:solidFill>
              <a:latin typeface="+mj-lt"/>
            </a:endParaRPr>
          </a:p>
          <a:p>
            <a:pPr marL="285750" indent="-285750">
              <a:buFont typeface="Arial" panose="020B0604020202020204" pitchFamily="34" charset="0"/>
              <a:buChar char="•"/>
            </a:pPr>
            <a:r>
              <a:rPr lang="en-US" sz="2200" dirty="0">
                <a:solidFill>
                  <a:srgbClr val="000000"/>
                </a:solidFill>
                <a:latin typeface="+mj-lt"/>
                <a:sym typeface="Wingdings" panose="05000000000000000000" pitchFamily="2" charset="2"/>
              </a:rPr>
              <a:t>Modulated Laser Array (No Signal Overlap), Low Noise Components			</a:t>
            </a:r>
            <a:endParaRPr lang="en-US" sz="2200" dirty="0">
              <a:solidFill>
                <a:srgbClr val="000000"/>
              </a:solidFill>
              <a:latin typeface="+mj-lt"/>
            </a:endParaRPr>
          </a:p>
          <a:p>
            <a:pPr marL="285750" indent="-285750">
              <a:buFont typeface="Arial" panose="020B0604020202020204" pitchFamily="34" charset="0"/>
              <a:buChar char="•"/>
            </a:pPr>
            <a:endParaRPr lang="en-US" sz="2200" dirty="0">
              <a:solidFill>
                <a:srgbClr val="000000"/>
              </a:solidFill>
              <a:latin typeface="+mj-lt"/>
              <a:sym typeface="Wingdings" panose="05000000000000000000" pitchFamily="2" charset="2"/>
            </a:endParaRPr>
          </a:p>
          <a:p>
            <a:pPr marL="285750" indent="-285750">
              <a:buFont typeface="Arial" panose="020B0604020202020204" pitchFamily="34" charset="0"/>
              <a:buChar char="•"/>
            </a:pPr>
            <a:r>
              <a:rPr lang="en-US" sz="2200" dirty="0">
                <a:solidFill>
                  <a:srgbClr val="000000"/>
                </a:solidFill>
                <a:latin typeface="+mj-lt"/>
                <a:sym typeface="Wingdings" panose="05000000000000000000" pitchFamily="2" charset="2"/>
              </a:rPr>
              <a:t>6 Lasers, 42CH Spectral Array,                           Up to 141 Parameters</a:t>
            </a:r>
            <a:endParaRPr lang="en-US" sz="2200" dirty="0">
              <a:solidFill>
                <a:srgbClr val="000000"/>
              </a:solidFill>
              <a:latin typeface="+mj-lt"/>
            </a:endParaRPr>
          </a:p>
          <a:p>
            <a:pPr marL="285750" indent="-285750">
              <a:buFont typeface="Arial" panose="020B0604020202020204" pitchFamily="34" charset="0"/>
              <a:buChar char="•"/>
            </a:pPr>
            <a:endParaRPr lang="en-US" sz="2200" dirty="0">
              <a:solidFill>
                <a:srgbClr val="000000"/>
              </a:solidFill>
              <a:latin typeface="+mj-lt"/>
            </a:endParaRPr>
          </a:p>
          <a:p>
            <a:pPr marL="285750" indent="-285750">
              <a:buFont typeface="Arial" panose="020B0604020202020204" pitchFamily="34" charset="0"/>
              <a:buChar char="•"/>
            </a:pPr>
            <a:r>
              <a:rPr lang="en-US" sz="2200" dirty="0">
                <a:solidFill>
                  <a:srgbClr val="000000"/>
                </a:solidFill>
                <a:latin typeface="+mj-lt"/>
                <a:sym typeface="Wingdings" panose="05000000000000000000" pitchFamily="2" charset="2"/>
              </a:rPr>
              <a:t>Fully Digital (No ADC), 10GS High-Speed Electronics</a:t>
            </a:r>
            <a:endParaRPr lang="en-US" sz="2200" dirty="0">
              <a:solidFill>
                <a:srgbClr val="000000"/>
              </a:solidFill>
              <a:latin typeface="+mj-lt"/>
            </a:endParaRPr>
          </a:p>
          <a:p>
            <a:pPr marL="285750" indent="-285750">
              <a:buFont typeface="Arial" panose="020B0604020202020204" pitchFamily="34" charset="0"/>
              <a:buChar char="•"/>
            </a:pPr>
            <a:endParaRPr lang="en-US" sz="2200" dirty="0">
              <a:solidFill>
                <a:srgbClr val="000000"/>
              </a:solidFill>
              <a:latin typeface="+mj-lt"/>
            </a:endParaRPr>
          </a:p>
          <a:p>
            <a:pPr marL="285750" indent="-285750">
              <a:buFont typeface="Arial" panose="020B0604020202020204" pitchFamily="34" charset="0"/>
              <a:buChar char="•"/>
            </a:pPr>
            <a:r>
              <a:rPr lang="en-US" sz="2200" dirty="0">
                <a:solidFill>
                  <a:srgbClr val="000000"/>
                </a:solidFill>
                <a:latin typeface="+mj-lt"/>
                <a:sym typeface="Wingdings" panose="05000000000000000000" pitchFamily="2" charset="2"/>
              </a:rPr>
              <a:t>“Plug-and-Play” Laser Modules, Pre-Aligned Optics</a:t>
            </a:r>
            <a:endParaRPr lang="en-US" sz="2200" dirty="0">
              <a:solidFill>
                <a:srgbClr val="000000"/>
              </a:solidFill>
              <a:latin typeface="+mj-lt"/>
            </a:endParaRPr>
          </a:p>
        </p:txBody>
      </p:sp>
      <p:sp>
        <p:nvSpPr>
          <p:cNvPr id="4" name="TextBox 3">
            <a:extLst>
              <a:ext uri="{FF2B5EF4-FFF2-40B4-BE49-F238E27FC236}">
                <a16:creationId xmlns:a16="http://schemas.microsoft.com/office/drawing/2014/main" id="{7FCB6A51-63C2-4701-8A94-50E1C6196A39}"/>
              </a:ext>
            </a:extLst>
          </p:cNvPr>
          <p:cNvSpPr txBox="1"/>
          <p:nvPr/>
        </p:nvSpPr>
        <p:spPr>
          <a:xfrm>
            <a:off x="1314632" y="1849664"/>
            <a:ext cx="4782168" cy="4785926"/>
          </a:xfrm>
          <a:prstGeom prst="rect">
            <a:avLst/>
          </a:prstGeom>
          <a:noFill/>
        </p:spPr>
        <p:txBody>
          <a:bodyPr wrap="square" lIns="45720" tIns="22860" rIns="45720" bIns="22860" rtlCol="0" anchor="t">
            <a:spAutoFit/>
          </a:bodyPr>
          <a:lstStyle/>
          <a:p>
            <a:pPr algn="l"/>
            <a:endParaRPr lang="en-US" sz="2200" dirty="0">
              <a:solidFill>
                <a:srgbClr val="000000"/>
              </a:solidFill>
              <a:latin typeface="+mj-lt"/>
            </a:endParaRPr>
          </a:p>
          <a:p>
            <a:pPr marL="285750" indent="-285750">
              <a:buFont typeface="Arial" panose="020B0604020202020204" pitchFamily="34" charset="0"/>
              <a:buChar char="•"/>
            </a:pPr>
            <a:r>
              <a:rPr lang="en-US" sz="2200" dirty="0">
                <a:solidFill>
                  <a:srgbClr val="000000"/>
                </a:solidFill>
                <a:latin typeface="+mj-lt"/>
              </a:rPr>
              <a:t>Fluorescence Sensitivity</a:t>
            </a:r>
          </a:p>
          <a:p>
            <a:pPr marL="285750" indent="-285750">
              <a:buFont typeface="Arial" panose="020B0604020202020204" pitchFamily="34" charset="0"/>
              <a:buChar char="•"/>
            </a:pPr>
            <a:endParaRPr lang="en-US" sz="2200" dirty="0">
              <a:solidFill>
                <a:srgbClr val="000000"/>
              </a:solidFill>
              <a:latin typeface="+mj-lt"/>
            </a:endParaRPr>
          </a:p>
          <a:p>
            <a:pPr marL="285750" indent="-285750">
              <a:buFont typeface="Arial" panose="020B0604020202020204" pitchFamily="34" charset="0"/>
              <a:buChar char="•"/>
            </a:pPr>
            <a:r>
              <a:rPr lang="en-US" sz="2200" dirty="0">
                <a:solidFill>
                  <a:srgbClr val="000000"/>
                </a:solidFill>
                <a:latin typeface="+mj-lt"/>
              </a:rPr>
              <a:t>Background Signal and Noise</a:t>
            </a:r>
          </a:p>
          <a:p>
            <a:pPr algn="l"/>
            <a:endParaRPr lang="en-US" sz="2200" dirty="0">
              <a:solidFill>
                <a:srgbClr val="000000"/>
              </a:solidFill>
              <a:latin typeface="+mj-lt"/>
            </a:endParaRPr>
          </a:p>
          <a:p>
            <a:pPr marL="285750" indent="-285750">
              <a:buFont typeface="Arial" panose="020B0604020202020204" pitchFamily="34" charset="0"/>
              <a:buChar char="•"/>
            </a:pPr>
            <a:endParaRPr lang="en-US" sz="2200" dirty="0">
              <a:solidFill>
                <a:srgbClr val="000000"/>
              </a:solidFill>
              <a:latin typeface="+mj-lt"/>
            </a:endParaRPr>
          </a:p>
          <a:p>
            <a:pPr marL="285750" indent="-285750">
              <a:buFont typeface="Arial" panose="020B0604020202020204" pitchFamily="34" charset="0"/>
              <a:buChar char="•"/>
            </a:pPr>
            <a:r>
              <a:rPr lang="en-US" sz="2200" dirty="0">
                <a:solidFill>
                  <a:srgbClr val="000000"/>
                </a:solidFill>
                <a:latin typeface="+mj-lt"/>
              </a:rPr>
              <a:t>Limited Number of Simultaneous Parameters</a:t>
            </a:r>
            <a:endParaRPr lang="en-US" sz="900" dirty="0">
              <a:latin typeface="+mj-lt"/>
            </a:endParaRPr>
          </a:p>
          <a:p>
            <a:pPr marL="285750" indent="-285750">
              <a:buFont typeface="Arial" panose="020B0604020202020204" pitchFamily="34" charset="0"/>
              <a:buChar char="•"/>
            </a:pPr>
            <a:endParaRPr lang="en-US" sz="2200" dirty="0">
              <a:solidFill>
                <a:srgbClr val="000000"/>
              </a:solidFill>
              <a:latin typeface="+mj-lt"/>
            </a:endParaRPr>
          </a:p>
          <a:p>
            <a:pPr marL="285750" indent="-285750">
              <a:buFont typeface="Arial" panose="020B0604020202020204" pitchFamily="34" charset="0"/>
              <a:buChar char="•"/>
            </a:pPr>
            <a:r>
              <a:rPr lang="en-US" sz="2200" dirty="0">
                <a:solidFill>
                  <a:srgbClr val="000000"/>
                </a:solidFill>
                <a:latin typeface="+mj-lt"/>
              </a:rPr>
              <a:t>Limited Throughput, Slow Data Processing</a:t>
            </a:r>
            <a:endParaRPr lang="en-US" sz="900" dirty="0">
              <a:latin typeface="+mj-lt"/>
            </a:endParaRPr>
          </a:p>
          <a:p>
            <a:endParaRPr lang="en-US" sz="2200" dirty="0">
              <a:solidFill>
                <a:srgbClr val="000000"/>
              </a:solidFill>
              <a:latin typeface="+mj-lt"/>
            </a:endParaRPr>
          </a:p>
          <a:p>
            <a:pPr marL="285750" indent="-285750">
              <a:buFont typeface="Arial" panose="020B0604020202020204" pitchFamily="34" charset="0"/>
              <a:buChar char="•"/>
            </a:pPr>
            <a:r>
              <a:rPr lang="en-US" sz="2200" dirty="0">
                <a:solidFill>
                  <a:srgbClr val="000000"/>
                </a:solidFill>
                <a:latin typeface="+mj-lt"/>
              </a:rPr>
              <a:t>Instrument Calibration, Manual Alignment and Adjustment</a:t>
            </a:r>
            <a:endParaRPr lang="en-US" sz="900" dirty="0">
              <a:latin typeface="+mj-lt"/>
            </a:endParaRPr>
          </a:p>
        </p:txBody>
      </p:sp>
      <p:sp>
        <p:nvSpPr>
          <p:cNvPr id="6" name="Arrow: Right 5">
            <a:extLst>
              <a:ext uri="{FF2B5EF4-FFF2-40B4-BE49-F238E27FC236}">
                <a16:creationId xmlns:a16="http://schemas.microsoft.com/office/drawing/2014/main" id="{83C70A68-8CEB-4DFD-AC4A-F5F061C4F0EA}"/>
              </a:ext>
            </a:extLst>
          </p:cNvPr>
          <p:cNvSpPr/>
          <p:nvPr/>
        </p:nvSpPr>
        <p:spPr>
          <a:xfrm>
            <a:off x="5425438" y="3429000"/>
            <a:ext cx="715348" cy="2669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E0F0807A-57B8-D049-A779-8D46FA7AFB6A}"/>
              </a:ext>
            </a:extLst>
          </p:cNvPr>
          <p:cNvSpPr txBox="1"/>
          <p:nvPr/>
        </p:nvSpPr>
        <p:spPr>
          <a:xfrm>
            <a:off x="1295849" y="73718"/>
            <a:ext cx="10849182" cy="923330"/>
          </a:xfrm>
          <a:prstGeom prst="rect">
            <a:avLst/>
          </a:prstGeom>
          <a:noFill/>
        </p:spPr>
        <p:txBody>
          <a:bodyPr wrap="none" rtlCol="0">
            <a:normAutofit/>
          </a:bodyPr>
          <a:lstStyle/>
          <a:p>
            <a:r>
              <a:rPr lang="en-US" sz="5200" b="1" dirty="0">
                <a:solidFill>
                  <a:srgbClr val="0C0C0C"/>
                </a:solidFill>
                <a:effectLst>
                  <a:outerShdw blurRad="50800" dir="5400000" algn="ctr" rotWithShape="0">
                    <a:srgbClr val="000000">
                      <a:alpha val="43137"/>
                    </a:srgbClr>
                  </a:outerShdw>
                </a:effectLst>
                <a:latin typeface="Helvetica" pitchFamily="2" charset="0"/>
              </a:rPr>
              <a:t>CYTOSPECTRUM INNOVATIONS </a:t>
            </a:r>
          </a:p>
        </p:txBody>
      </p:sp>
      <p:sp>
        <p:nvSpPr>
          <p:cNvPr id="2" name="TextBox 1">
            <a:extLst>
              <a:ext uri="{FF2B5EF4-FFF2-40B4-BE49-F238E27FC236}">
                <a16:creationId xmlns:a16="http://schemas.microsoft.com/office/drawing/2014/main" id="{CE43A265-B4BA-D540-A420-3A71E5A97485}"/>
              </a:ext>
            </a:extLst>
          </p:cNvPr>
          <p:cNvSpPr txBox="1"/>
          <p:nvPr/>
        </p:nvSpPr>
        <p:spPr>
          <a:xfrm>
            <a:off x="1415441" y="1100253"/>
            <a:ext cx="8039765" cy="646331"/>
          </a:xfrm>
          <a:prstGeom prst="rect">
            <a:avLst/>
          </a:prstGeom>
          <a:noFill/>
        </p:spPr>
        <p:txBody>
          <a:bodyPr wrap="none" rtlCol="0">
            <a:spAutoFit/>
          </a:bodyPr>
          <a:lstStyle/>
          <a:p>
            <a:r>
              <a:rPr lang="en-US" sz="3600" dirty="0">
                <a:solidFill>
                  <a:srgbClr val="0C0C0C"/>
                </a:solidFill>
                <a:latin typeface="+mj-lt"/>
              </a:rPr>
              <a:t>DIRECTLY ADDRESS CURRENT LIMITATIONS</a:t>
            </a:r>
            <a:endParaRPr lang="en-US" sz="3600" dirty="0">
              <a:latin typeface="+mj-lt"/>
            </a:endParaRPr>
          </a:p>
        </p:txBody>
      </p:sp>
      <p:sp>
        <p:nvSpPr>
          <p:cNvPr id="9" name="Rectangle 8">
            <a:extLst>
              <a:ext uri="{FF2B5EF4-FFF2-40B4-BE49-F238E27FC236}">
                <a16:creationId xmlns:a16="http://schemas.microsoft.com/office/drawing/2014/main" id="{229EADCA-A5ED-244B-ABCA-6ED0B313B275}"/>
              </a:ext>
            </a:extLst>
          </p:cNvPr>
          <p:cNvSpPr/>
          <p:nvPr/>
        </p:nvSpPr>
        <p:spPr>
          <a:xfrm>
            <a:off x="1322975" y="1778491"/>
            <a:ext cx="3180679" cy="461665"/>
          </a:xfrm>
          <a:prstGeom prst="rect">
            <a:avLst/>
          </a:prstGeom>
        </p:spPr>
        <p:txBody>
          <a:bodyPr wrap="none">
            <a:spAutoFit/>
          </a:bodyPr>
          <a:lstStyle/>
          <a:p>
            <a:pPr algn="ctr"/>
            <a:r>
              <a:rPr lang="en-US" sz="2400" b="1" dirty="0">
                <a:solidFill>
                  <a:srgbClr val="000000"/>
                </a:solidFill>
                <a:latin typeface="Helvetica" pitchFamily="2" charset="0"/>
              </a:rPr>
              <a:t>CURRENT BARRIER</a:t>
            </a:r>
          </a:p>
        </p:txBody>
      </p:sp>
      <p:sp>
        <p:nvSpPr>
          <p:cNvPr id="10" name="TextBox 9">
            <a:extLst>
              <a:ext uri="{FF2B5EF4-FFF2-40B4-BE49-F238E27FC236}">
                <a16:creationId xmlns:a16="http://schemas.microsoft.com/office/drawing/2014/main" id="{C4952BE5-66F1-624B-90DD-E2938F955679}"/>
              </a:ext>
            </a:extLst>
          </p:cNvPr>
          <p:cNvSpPr txBox="1"/>
          <p:nvPr/>
        </p:nvSpPr>
        <p:spPr>
          <a:xfrm>
            <a:off x="6618547" y="1797954"/>
            <a:ext cx="4715265" cy="461665"/>
          </a:xfrm>
          <a:prstGeom prst="rect">
            <a:avLst/>
          </a:prstGeom>
          <a:noFill/>
        </p:spPr>
        <p:txBody>
          <a:bodyPr wrap="none" rtlCol="0">
            <a:spAutoFit/>
          </a:bodyPr>
          <a:lstStyle/>
          <a:p>
            <a:r>
              <a:rPr lang="en-US" sz="2400" b="1" dirty="0">
                <a:latin typeface="Helvetica" pitchFamily="2" charset="0"/>
              </a:rPr>
              <a:t>CYTOSPECTRUM INNOVATION</a:t>
            </a:r>
          </a:p>
        </p:txBody>
      </p:sp>
      <p:cxnSp>
        <p:nvCxnSpPr>
          <p:cNvPr id="11" name="Straight Connector 10">
            <a:extLst>
              <a:ext uri="{FF2B5EF4-FFF2-40B4-BE49-F238E27FC236}">
                <a16:creationId xmlns:a16="http://schemas.microsoft.com/office/drawing/2014/main" id="{4A57A8A9-EBA4-1244-9FEA-CB756ABAF32A}"/>
              </a:ext>
            </a:extLst>
          </p:cNvPr>
          <p:cNvCxnSpPr>
            <a:cxnSpLocks/>
          </p:cNvCxnSpPr>
          <p:nvPr/>
        </p:nvCxnSpPr>
        <p:spPr>
          <a:xfrm>
            <a:off x="1555319" y="1047667"/>
            <a:ext cx="103009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FD2196F-BF51-D54B-9FE9-DDED305A945A}"/>
              </a:ext>
            </a:extLst>
          </p:cNvPr>
          <p:cNvSpPr txBox="1"/>
          <p:nvPr/>
        </p:nvSpPr>
        <p:spPr>
          <a:xfrm>
            <a:off x="11834191" y="1484243"/>
            <a:ext cx="418704" cy="369332"/>
          </a:xfrm>
          <a:prstGeom prst="rect">
            <a:avLst/>
          </a:prstGeom>
          <a:noFill/>
        </p:spPr>
        <p:txBody>
          <a:bodyPr wrap="none" rtlCol="0">
            <a:spAutoFit/>
          </a:bodyPr>
          <a:lstStyle/>
          <a:p>
            <a:r>
              <a:rPr lang="en-US" dirty="0"/>
              <a:t>10</a:t>
            </a:r>
          </a:p>
        </p:txBody>
      </p:sp>
    </p:spTree>
    <p:extLst>
      <p:ext uri="{BB962C8B-B14F-4D97-AF65-F5344CB8AC3E}">
        <p14:creationId xmlns:p14="http://schemas.microsoft.com/office/powerpoint/2010/main" val="3257901538"/>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3DD55-80E5-FC43-9093-5ED6152D255C}"/>
              </a:ext>
            </a:extLst>
          </p:cNvPr>
          <p:cNvSpPr>
            <a:spLocks noGrp="1"/>
          </p:cNvSpPr>
          <p:nvPr>
            <p:ph type="title"/>
          </p:nvPr>
        </p:nvSpPr>
        <p:spPr>
          <a:xfrm>
            <a:off x="838200" y="185530"/>
            <a:ext cx="10515600" cy="672367"/>
          </a:xfrm>
        </p:spPr>
        <p:txBody>
          <a:bodyPr>
            <a:normAutofit fontScale="90000"/>
          </a:bodyPr>
          <a:lstStyle/>
          <a:p>
            <a:r>
              <a:rPr lang="en-US" b="1" dirty="0"/>
              <a:t>What has Changed since 2018?</a:t>
            </a:r>
          </a:p>
        </p:txBody>
      </p:sp>
      <p:sp>
        <p:nvSpPr>
          <p:cNvPr id="3" name="Content Placeholder 2">
            <a:extLst>
              <a:ext uri="{FF2B5EF4-FFF2-40B4-BE49-F238E27FC236}">
                <a16:creationId xmlns:a16="http://schemas.microsoft.com/office/drawing/2014/main" id="{FCECD701-5B0A-1D4B-8FB5-7C6BD53A6104}"/>
              </a:ext>
            </a:extLst>
          </p:cNvPr>
          <p:cNvSpPr>
            <a:spLocks noGrp="1"/>
          </p:cNvSpPr>
          <p:nvPr>
            <p:ph idx="1"/>
          </p:nvPr>
        </p:nvSpPr>
        <p:spPr>
          <a:xfrm>
            <a:off x="554298" y="1388303"/>
            <a:ext cx="11429999" cy="4351338"/>
          </a:xfrm>
        </p:spPr>
        <p:txBody>
          <a:bodyPr>
            <a:normAutofit fontScale="70000" lnSpcReduction="20000"/>
          </a:bodyPr>
          <a:lstStyle/>
          <a:p>
            <a:r>
              <a:rPr lang="en-US" i="1" dirty="0">
                <a:solidFill>
                  <a:srgbClr val="FF0000"/>
                </a:solidFill>
              </a:rPr>
              <a:t>Agilent</a:t>
            </a:r>
            <a:r>
              <a:rPr lang="en-US" dirty="0"/>
              <a:t> Purchased ACEA – </a:t>
            </a:r>
            <a:r>
              <a:rPr lang="en-US" i="1" dirty="0">
                <a:solidFill>
                  <a:srgbClr val="FF0000"/>
                </a:solidFill>
              </a:rPr>
              <a:t>Agilent</a:t>
            </a:r>
            <a:r>
              <a:rPr lang="en-US" dirty="0"/>
              <a:t> is now a flow company</a:t>
            </a:r>
          </a:p>
          <a:p>
            <a:r>
              <a:rPr lang="en-US" i="1" dirty="0">
                <a:solidFill>
                  <a:srgbClr val="FF0000"/>
                </a:solidFill>
              </a:rPr>
              <a:t>Sartorius</a:t>
            </a:r>
            <a:r>
              <a:rPr lang="en-US" dirty="0"/>
              <a:t> Purchased </a:t>
            </a:r>
            <a:r>
              <a:rPr lang="en-US" i="1" dirty="0" err="1">
                <a:solidFill>
                  <a:srgbClr val="FF0000"/>
                </a:solidFill>
              </a:rPr>
              <a:t>Intellicyt</a:t>
            </a:r>
            <a:r>
              <a:rPr lang="en-US" dirty="0"/>
              <a:t> – IQ3 – </a:t>
            </a:r>
            <a:r>
              <a:rPr lang="en-US" i="1" dirty="0">
                <a:solidFill>
                  <a:srgbClr val="FF0000"/>
                </a:solidFill>
              </a:rPr>
              <a:t>Sartorius</a:t>
            </a:r>
            <a:r>
              <a:rPr lang="en-US" dirty="0"/>
              <a:t> now a flow cytometry Company</a:t>
            </a:r>
          </a:p>
          <a:p>
            <a:r>
              <a:rPr lang="en-US" i="1" dirty="0">
                <a:solidFill>
                  <a:srgbClr val="FF0000"/>
                </a:solidFill>
              </a:rPr>
              <a:t>BD</a:t>
            </a:r>
            <a:r>
              <a:rPr lang="en-US" dirty="0"/>
              <a:t> Sued </a:t>
            </a:r>
            <a:r>
              <a:rPr lang="en-US" i="1" dirty="0">
                <a:solidFill>
                  <a:srgbClr val="FF0000"/>
                </a:solidFill>
              </a:rPr>
              <a:t>Cytek</a:t>
            </a:r>
            <a:r>
              <a:rPr lang="en-US" dirty="0"/>
              <a:t> – then Settled (</a:t>
            </a:r>
            <a:r>
              <a:rPr lang="en-US" i="1" dirty="0">
                <a:solidFill>
                  <a:srgbClr val="FF0000"/>
                </a:solidFill>
              </a:rPr>
              <a:t>Cytek</a:t>
            </a:r>
            <a:r>
              <a:rPr lang="en-US" dirty="0"/>
              <a:t> paid $20m fees, 1.5M shares plus milestones)</a:t>
            </a:r>
          </a:p>
          <a:p>
            <a:r>
              <a:rPr lang="en-US" i="1" dirty="0">
                <a:solidFill>
                  <a:srgbClr val="FF0000"/>
                </a:solidFill>
              </a:rPr>
              <a:t>Cytek</a:t>
            </a:r>
            <a:r>
              <a:rPr lang="en-US" dirty="0"/>
              <a:t> IPO after raising $200m  </a:t>
            </a:r>
            <a:r>
              <a:rPr lang="en-US" dirty="0">
                <a:solidFill>
                  <a:srgbClr val="FF0000"/>
                </a:solidFill>
              </a:rPr>
              <a:t>Market cap $3.4B </a:t>
            </a:r>
            <a:r>
              <a:rPr lang="en-US" sz="1900" dirty="0">
                <a:solidFill>
                  <a:srgbClr val="FF0000"/>
                </a:solidFill>
              </a:rPr>
              <a:t>(12/2022) </a:t>
            </a:r>
            <a:r>
              <a:rPr lang="en-US" dirty="0"/>
              <a:t>(</a:t>
            </a:r>
            <a:r>
              <a:rPr lang="en-US" i="1" dirty="0">
                <a:solidFill>
                  <a:srgbClr val="FF0000"/>
                </a:solidFill>
              </a:rPr>
              <a:t>BD</a:t>
            </a:r>
            <a:r>
              <a:rPr lang="en-US" dirty="0"/>
              <a:t> is stockholder)</a:t>
            </a:r>
          </a:p>
          <a:p>
            <a:r>
              <a:rPr lang="en-US" i="1" dirty="0" err="1">
                <a:solidFill>
                  <a:srgbClr val="FF0000"/>
                </a:solidFill>
              </a:rPr>
              <a:t>BioLegend</a:t>
            </a:r>
            <a:r>
              <a:rPr lang="en-US" dirty="0"/>
              <a:t> Sold to </a:t>
            </a:r>
            <a:r>
              <a:rPr lang="en-US" i="1" dirty="0">
                <a:solidFill>
                  <a:srgbClr val="FF0000"/>
                </a:solidFill>
              </a:rPr>
              <a:t>PE</a:t>
            </a:r>
            <a:r>
              <a:rPr lang="en-US" dirty="0"/>
              <a:t> for $5.2B – </a:t>
            </a:r>
            <a:r>
              <a:rPr lang="en-US" i="1" dirty="0">
                <a:solidFill>
                  <a:srgbClr val="FF0000"/>
                </a:solidFill>
              </a:rPr>
              <a:t>PE</a:t>
            </a:r>
            <a:r>
              <a:rPr lang="en-US" dirty="0"/>
              <a:t> is now a flow reagent company (no flow instrument)</a:t>
            </a:r>
          </a:p>
          <a:p>
            <a:r>
              <a:rPr lang="en-US" i="1" dirty="0">
                <a:solidFill>
                  <a:srgbClr val="FF0000"/>
                </a:solidFill>
              </a:rPr>
              <a:t>BC</a:t>
            </a:r>
            <a:r>
              <a:rPr lang="en-US" dirty="0"/>
              <a:t> is trying to build a spectral flow cytometer using </a:t>
            </a:r>
            <a:r>
              <a:rPr lang="en-US" dirty="0" err="1"/>
              <a:t>CytoFlex</a:t>
            </a:r>
            <a:r>
              <a:rPr lang="en-US" dirty="0"/>
              <a:t> at </a:t>
            </a:r>
            <a:r>
              <a:rPr lang="en-US" i="1" dirty="0" err="1">
                <a:solidFill>
                  <a:srgbClr val="FF0000"/>
                </a:solidFill>
              </a:rPr>
              <a:t>LabCyt</a:t>
            </a:r>
            <a:endParaRPr lang="en-US" i="1" dirty="0">
              <a:solidFill>
                <a:srgbClr val="FF0000"/>
              </a:solidFill>
            </a:endParaRPr>
          </a:p>
          <a:p>
            <a:r>
              <a:rPr lang="en-US" i="1" dirty="0">
                <a:solidFill>
                  <a:srgbClr val="FF0000"/>
                </a:solidFill>
              </a:rPr>
              <a:t>BD</a:t>
            </a:r>
            <a:r>
              <a:rPr lang="en-US" dirty="0"/>
              <a:t> just sued </a:t>
            </a:r>
            <a:r>
              <a:rPr lang="en-US" i="1" dirty="0">
                <a:solidFill>
                  <a:srgbClr val="FF0000"/>
                </a:solidFill>
              </a:rPr>
              <a:t>Beckman</a:t>
            </a:r>
            <a:r>
              <a:rPr lang="en-US" dirty="0"/>
              <a:t> for </a:t>
            </a:r>
            <a:r>
              <a:rPr lang="en-US" dirty="0" err="1"/>
              <a:t>CytoFlex</a:t>
            </a:r>
            <a:r>
              <a:rPr lang="en-US" dirty="0"/>
              <a:t> patent infringements</a:t>
            </a:r>
          </a:p>
          <a:p>
            <a:r>
              <a:rPr lang="en-US" i="1" dirty="0">
                <a:solidFill>
                  <a:srgbClr val="FF0000"/>
                </a:solidFill>
              </a:rPr>
              <a:t>BD</a:t>
            </a:r>
            <a:r>
              <a:rPr lang="en-US" dirty="0"/>
              <a:t> just sued </a:t>
            </a:r>
            <a:r>
              <a:rPr lang="en-US" i="1" dirty="0">
                <a:solidFill>
                  <a:srgbClr val="FF0000"/>
                </a:solidFill>
              </a:rPr>
              <a:t>Beckman</a:t>
            </a:r>
            <a:r>
              <a:rPr lang="en-US" dirty="0"/>
              <a:t> for polymer dye patent infringements</a:t>
            </a:r>
          </a:p>
          <a:p>
            <a:r>
              <a:rPr lang="en-US" i="1" dirty="0" err="1">
                <a:solidFill>
                  <a:srgbClr val="FF0000"/>
                </a:solidFill>
              </a:rPr>
              <a:t>DiaSorin</a:t>
            </a:r>
            <a:r>
              <a:rPr lang="en-US" dirty="0"/>
              <a:t> Purchased </a:t>
            </a:r>
            <a:r>
              <a:rPr lang="en-US" i="1" dirty="0">
                <a:solidFill>
                  <a:srgbClr val="FF0000"/>
                </a:solidFill>
              </a:rPr>
              <a:t>Luminex</a:t>
            </a:r>
            <a:r>
              <a:rPr lang="en-US" dirty="0"/>
              <a:t> $1.8B</a:t>
            </a:r>
          </a:p>
          <a:p>
            <a:r>
              <a:rPr lang="en-US" dirty="0"/>
              <a:t>Software Companies: </a:t>
            </a:r>
            <a:r>
              <a:rPr lang="en-US" i="1" dirty="0" err="1">
                <a:solidFill>
                  <a:srgbClr val="FF0000"/>
                </a:solidFill>
              </a:rPr>
              <a:t>FlowJo</a:t>
            </a:r>
            <a:r>
              <a:rPr lang="en-US" dirty="0"/>
              <a:t> sold to </a:t>
            </a:r>
            <a:r>
              <a:rPr lang="en-US" i="1" dirty="0">
                <a:solidFill>
                  <a:srgbClr val="FF0000"/>
                </a:solidFill>
              </a:rPr>
              <a:t>BD</a:t>
            </a:r>
            <a:r>
              <a:rPr lang="en-US" dirty="0"/>
              <a:t> and </a:t>
            </a:r>
            <a:r>
              <a:rPr lang="en-US" i="1" dirty="0">
                <a:solidFill>
                  <a:srgbClr val="FF0000"/>
                </a:solidFill>
              </a:rPr>
              <a:t>De Novo Software </a:t>
            </a:r>
            <a:r>
              <a:rPr lang="en-US" dirty="0"/>
              <a:t>sold </a:t>
            </a:r>
            <a:r>
              <a:rPr lang="en-US" dirty="0">
                <a:solidFill>
                  <a:srgbClr val="FF0000"/>
                </a:solidFill>
              </a:rPr>
              <a:t>Insightful Sci </a:t>
            </a:r>
            <a:r>
              <a:rPr lang="en-US" dirty="0"/>
              <a:t>and </a:t>
            </a:r>
            <a:r>
              <a:rPr lang="en-US" i="1" dirty="0" err="1">
                <a:solidFill>
                  <a:srgbClr val="FF0000"/>
                </a:solidFill>
              </a:rPr>
              <a:t>CytoBank</a:t>
            </a:r>
            <a:r>
              <a:rPr lang="en-US" dirty="0"/>
              <a:t> sold to </a:t>
            </a:r>
            <a:r>
              <a:rPr lang="en-US" dirty="0">
                <a:solidFill>
                  <a:srgbClr val="FF0000"/>
                </a:solidFill>
              </a:rPr>
              <a:t>BC</a:t>
            </a:r>
          </a:p>
          <a:p>
            <a:r>
              <a:rPr lang="en-US" dirty="0">
                <a:solidFill>
                  <a:srgbClr val="FF0000"/>
                </a:solidFill>
              </a:rPr>
              <a:t>Standard </a:t>
            </a:r>
            <a:r>
              <a:rPr lang="en-US" dirty="0" err="1">
                <a:solidFill>
                  <a:srgbClr val="FF0000"/>
                </a:solidFill>
              </a:rPr>
              <a:t>Biotools</a:t>
            </a:r>
            <a:r>
              <a:rPr lang="en-US" dirty="0">
                <a:solidFill>
                  <a:srgbClr val="FF0000"/>
                </a:solidFill>
              </a:rPr>
              <a:t> </a:t>
            </a:r>
            <a:r>
              <a:rPr lang="en-US" dirty="0"/>
              <a:t>purchased</a:t>
            </a:r>
            <a:r>
              <a:rPr lang="en-US" dirty="0">
                <a:solidFill>
                  <a:srgbClr val="FF0000"/>
                </a:solidFill>
              </a:rPr>
              <a:t> Fluidigm </a:t>
            </a:r>
            <a:r>
              <a:rPr lang="en-US" dirty="0"/>
              <a:t>for $250m in Jan 2022</a:t>
            </a:r>
          </a:p>
          <a:p>
            <a:r>
              <a:rPr lang="en-US" dirty="0">
                <a:solidFill>
                  <a:srgbClr val="FF0000"/>
                </a:solidFill>
              </a:rPr>
              <a:t>BD </a:t>
            </a:r>
            <a:r>
              <a:rPr lang="en-US" dirty="0"/>
              <a:t>purchased</a:t>
            </a:r>
            <a:r>
              <a:rPr lang="en-US" dirty="0">
                <a:solidFill>
                  <a:srgbClr val="FF0000"/>
                </a:solidFill>
              </a:rPr>
              <a:t> </a:t>
            </a:r>
            <a:r>
              <a:rPr lang="en-US" dirty="0" err="1">
                <a:solidFill>
                  <a:srgbClr val="FF0000"/>
                </a:solidFill>
              </a:rPr>
              <a:t>Cytognos</a:t>
            </a:r>
            <a:r>
              <a:rPr lang="en-US" dirty="0">
                <a:solidFill>
                  <a:srgbClr val="FF0000"/>
                </a:solidFill>
              </a:rPr>
              <a:t> </a:t>
            </a:r>
            <a:r>
              <a:rPr lang="en-US" dirty="0"/>
              <a:t>in Feb 2022</a:t>
            </a:r>
          </a:p>
          <a:p>
            <a:endParaRPr lang="en-US" dirty="0"/>
          </a:p>
        </p:txBody>
      </p:sp>
      <p:sp>
        <p:nvSpPr>
          <p:cNvPr id="4" name="TextBox 3">
            <a:extLst>
              <a:ext uri="{FF2B5EF4-FFF2-40B4-BE49-F238E27FC236}">
                <a16:creationId xmlns:a16="http://schemas.microsoft.com/office/drawing/2014/main" id="{F5509887-A5BD-CA41-8006-7A3E5465D1EB}"/>
              </a:ext>
            </a:extLst>
          </p:cNvPr>
          <p:cNvSpPr txBox="1"/>
          <p:nvPr/>
        </p:nvSpPr>
        <p:spPr>
          <a:xfrm>
            <a:off x="11794435" y="185530"/>
            <a:ext cx="418704" cy="369332"/>
          </a:xfrm>
          <a:prstGeom prst="rect">
            <a:avLst/>
          </a:prstGeom>
          <a:noFill/>
        </p:spPr>
        <p:txBody>
          <a:bodyPr wrap="none" rtlCol="0">
            <a:spAutoFit/>
          </a:bodyPr>
          <a:lstStyle/>
          <a:p>
            <a:r>
              <a:rPr lang="en-US" dirty="0"/>
              <a:t>16</a:t>
            </a:r>
          </a:p>
        </p:txBody>
      </p:sp>
    </p:spTree>
    <p:extLst>
      <p:ext uri="{BB962C8B-B14F-4D97-AF65-F5344CB8AC3E}">
        <p14:creationId xmlns:p14="http://schemas.microsoft.com/office/powerpoint/2010/main" val="3845028822"/>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8EAB5-319F-0A40-BAE1-75148E8B3D35}"/>
              </a:ext>
            </a:extLst>
          </p:cNvPr>
          <p:cNvSpPr txBox="1"/>
          <p:nvPr/>
        </p:nvSpPr>
        <p:spPr>
          <a:xfrm>
            <a:off x="1360862" y="428442"/>
            <a:ext cx="5460984" cy="923330"/>
          </a:xfrm>
          <a:prstGeom prst="rect">
            <a:avLst/>
          </a:prstGeom>
          <a:noFill/>
        </p:spPr>
        <p:txBody>
          <a:bodyPr wrap="square" rtlCol="0">
            <a:spAutoFit/>
          </a:bodyPr>
          <a:lstStyle/>
          <a:p>
            <a:r>
              <a:rPr lang="en-US" sz="5200" b="1" dirty="0">
                <a:latin typeface="Helvetica" pitchFamily="2" charset="0"/>
              </a:rPr>
              <a:t>THE TEAM</a:t>
            </a:r>
          </a:p>
        </p:txBody>
      </p:sp>
      <p:cxnSp>
        <p:nvCxnSpPr>
          <p:cNvPr id="6" name="Straight Connector 5">
            <a:extLst>
              <a:ext uri="{FF2B5EF4-FFF2-40B4-BE49-F238E27FC236}">
                <a16:creationId xmlns:a16="http://schemas.microsoft.com/office/drawing/2014/main" id="{DDEF0955-75B0-074F-8991-A99AC78B553F}"/>
              </a:ext>
            </a:extLst>
          </p:cNvPr>
          <p:cNvCxnSpPr>
            <a:cxnSpLocks/>
          </p:cNvCxnSpPr>
          <p:nvPr/>
        </p:nvCxnSpPr>
        <p:spPr>
          <a:xfrm>
            <a:off x="1141104" y="1142702"/>
            <a:ext cx="104195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5695C9F7-4992-F54C-8E81-D89608EFB0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4651" y="1324371"/>
            <a:ext cx="754536" cy="987897"/>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78AB31DD-4ABD-6444-85FF-01E6A2023D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9011" y="2664958"/>
            <a:ext cx="972395" cy="981143"/>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16034A5-7B13-824D-92F4-3702C28CF1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7811" y="3944887"/>
            <a:ext cx="1082877" cy="1111753"/>
          </a:xfrm>
          <a:prstGeom prst="rect">
            <a:avLst/>
          </a:prstGeom>
          <a:effectLst>
            <a:softEdge rad="38100"/>
          </a:effectLst>
        </p:spPr>
      </p:pic>
      <p:sp>
        <p:nvSpPr>
          <p:cNvPr id="10" name="TextBox 9">
            <a:extLst>
              <a:ext uri="{FF2B5EF4-FFF2-40B4-BE49-F238E27FC236}">
                <a16:creationId xmlns:a16="http://schemas.microsoft.com/office/drawing/2014/main" id="{77C5BF00-947F-8A4C-84E3-5E078EAD54D4}"/>
              </a:ext>
            </a:extLst>
          </p:cNvPr>
          <p:cNvSpPr txBox="1"/>
          <p:nvPr/>
        </p:nvSpPr>
        <p:spPr>
          <a:xfrm>
            <a:off x="2229174" y="1318182"/>
            <a:ext cx="4290419" cy="1000274"/>
          </a:xfrm>
          <a:prstGeom prst="rect">
            <a:avLst/>
          </a:prstGeom>
          <a:noFill/>
        </p:spPr>
        <p:txBody>
          <a:bodyPr wrap="square" rtlCol="0">
            <a:spAutoFit/>
          </a:bodyPr>
          <a:lstStyle/>
          <a:p>
            <a:r>
              <a:rPr lang="en-US" sz="1400" b="1" dirty="0"/>
              <a:t>J. PAUL ROBINSON</a:t>
            </a:r>
          </a:p>
          <a:p>
            <a:r>
              <a:rPr lang="en-US" sz="1200" i="1" dirty="0"/>
              <a:t>Founder &amp; CEO</a:t>
            </a:r>
          </a:p>
          <a:p>
            <a:r>
              <a:rPr lang="en-US" sz="1050" dirty="0"/>
              <a:t>Professor, Purdue Univ.</a:t>
            </a:r>
          </a:p>
          <a:p>
            <a:r>
              <a:rPr lang="en-US" sz="1050" dirty="0"/>
              <a:t>Inventor of Spectral Flow Cytometry &gt;$30M research </a:t>
            </a:r>
          </a:p>
          <a:p>
            <a:r>
              <a:rPr lang="en-US" sz="1050" dirty="0"/>
              <a:t>IP licensed to Sony, Cook, Propel</a:t>
            </a:r>
          </a:p>
        </p:txBody>
      </p:sp>
      <p:sp>
        <p:nvSpPr>
          <p:cNvPr id="11" name="TextBox 10">
            <a:extLst>
              <a:ext uri="{FF2B5EF4-FFF2-40B4-BE49-F238E27FC236}">
                <a16:creationId xmlns:a16="http://schemas.microsoft.com/office/drawing/2014/main" id="{5E2A7999-CE39-0441-854C-4A1063AC5F9A}"/>
              </a:ext>
            </a:extLst>
          </p:cNvPr>
          <p:cNvSpPr txBox="1"/>
          <p:nvPr/>
        </p:nvSpPr>
        <p:spPr>
          <a:xfrm>
            <a:off x="2220345" y="2675546"/>
            <a:ext cx="4290419" cy="815608"/>
          </a:xfrm>
          <a:prstGeom prst="rect">
            <a:avLst/>
          </a:prstGeom>
          <a:noFill/>
        </p:spPr>
        <p:txBody>
          <a:bodyPr wrap="square" rtlCol="0">
            <a:spAutoFit/>
          </a:bodyPr>
          <a:lstStyle/>
          <a:p>
            <a:r>
              <a:rPr lang="en-US" sz="1400" b="1" dirty="0"/>
              <a:t>MASANOBU YAMAMOTO</a:t>
            </a:r>
          </a:p>
          <a:p>
            <a:r>
              <a:rPr lang="en-US" sz="1200" i="1" dirty="0"/>
              <a:t>Founder &amp; CTO</a:t>
            </a:r>
          </a:p>
          <a:p>
            <a:r>
              <a:rPr lang="en-US" sz="1050" dirty="0"/>
              <a:t>40 Years at Sony Electronics</a:t>
            </a:r>
          </a:p>
          <a:p>
            <a:r>
              <a:rPr lang="en-US" sz="1050" dirty="0"/>
              <a:t>Inventor of Blu-Ray Technology - &gt;200 Patents Issued</a:t>
            </a:r>
          </a:p>
        </p:txBody>
      </p:sp>
      <p:cxnSp>
        <p:nvCxnSpPr>
          <p:cNvPr id="14" name="Straight Connector 13">
            <a:extLst>
              <a:ext uri="{FF2B5EF4-FFF2-40B4-BE49-F238E27FC236}">
                <a16:creationId xmlns:a16="http://schemas.microsoft.com/office/drawing/2014/main" id="{E705C1FE-5D8E-DB44-A067-0980F7C4DBCE}"/>
              </a:ext>
            </a:extLst>
          </p:cNvPr>
          <p:cNvCxnSpPr>
            <a:cxnSpLocks/>
          </p:cNvCxnSpPr>
          <p:nvPr/>
        </p:nvCxnSpPr>
        <p:spPr>
          <a:xfrm>
            <a:off x="6673454" y="1419999"/>
            <a:ext cx="0" cy="51697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9D75575-035E-4B46-B58A-E5B74FC44052}"/>
              </a:ext>
            </a:extLst>
          </p:cNvPr>
          <p:cNvSpPr txBox="1"/>
          <p:nvPr/>
        </p:nvSpPr>
        <p:spPr>
          <a:xfrm>
            <a:off x="6922191" y="1354221"/>
            <a:ext cx="2277611" cy="400110"/>
          </a:xfrm>
          <a:prstGeom prst="rect">
            <a:avLst/>
          </a:prstGeom>
          <a:noFill/>
        </p:spPr>
        <p:txBody>
          <a:bodyPr wrap="none" rtlCol="0">
            <a:spAutoFit/>
          </a:bodyPr>
          <a:lstStyle/>
          <a:p>
            <a:r>
              <a:rPr lang="en-US" sz="2000" i="1" dirty="0"/>
              <a:t>Key Opinion Leaders</a:t>
            </a:r>
          </a:p>
        </p:txBody>
      </p:sp>
      <p:sp>
        <p:nvSpPr>
          <p:cNvPr id="26" name="TextBox 25">
            <a:extLst>
              <a:ext uri="{FF2B5EF4-FFF2-40B4-BE49-F238E27FC236}">
                <a16:creationId xmlns:a16="http://schemas.microsoft.com/office/drawing/2014/main" id="{BDF7B278-FC4B-E945-ABC2-5ED6921E019D}"/>
              </a:ext>
            </a:extLst>
          </p:cNvPr>
          <p:cNvSpPr txBox="1"/>
          <p:nvPr/>
        </p:nvSpPr>
        <p:spPr>
          <a:xfrm>
            <a:off x="7796226" y="3429000"/>
            <a:ext cx="1321420" cy="646331"/>
          </a:xfrm>
          <a:prstGeom prst="rect">
            <a:avLst/>
          </a:prstGeom>
          <a:noFill/>
        </p:spPr>
        <p:txBody>
          <a:bodyPr wrap="square" rtlCol="0">
            <a:spAutoFit/>
          </a:bodyPr>
          <a:lstStyle/>
          <a:p>
            <a:r>
              <a:rPr lang="en-US" sz="1200" dirty="0"/>
              <a:t>Dr. </a:t>
            </a:r>
            <a:r>
              <a:rPr lang="en-US" sz="1200" dirty="0" err="1"/>
              <a:t>Hervé</a:t>
            </a:r>
            <a:r>
              <a:rPr lang="en-US" sz="1200" dirty="0"/>
              <a:t> </a:t>
            </a:r>
            <a:r>
              <a:rPr lang="en-US" sz="1200" dirty="0" err="1"/>
              <a:t>Luche</a:t>
            </a:r>
            <a:endParaRPr lang="en-US" sz="1200" dirty="0"/>
          </a:p>
          <a:p>
            <a:r>
              <a:rPr lang="en-US" sz="1200" dirty="0"/>
              <a:t>CIPHE, Marseille, France </a:t>
            </a:r>
          </a:p>
        </p:txBody>
      </p:sp>
      <p:sp>
        <p:nvSpPr>
          <p:cNvPr id="27" name="TextBox 26">
            <a:extLst>
              <a:ext uri="{FF2B5EF4-FFF2-40B4-BE49-F238E27FC236}">
                <a16:creationId xmlns:a16="http://schemas.microsoft.com/office/drawing/2014/main" id="{0F4E3F4A-3663-C641-A0E5-0364AA8B4B93}"/>
              </a:ext>
            </a:extLst>
          </p:cNvPr>
          <p:cNvSpPr txBox="1"/>
          <p:nvPr/>
        </p:nvSpPr>
        <p:spPr>
          <a:xfrm>
            <a:off x="8022084" y="4953053"/>
            <a:ext cx="1727268" cy="646331"/>
          </a:xfrm>
          <a:prstGeom prst="rect">
            <a:avLst/>
          </a:prstGeom>
          <a:noFill/>
        </p:spPr>
        <p:txBody>
          <a:bodyPr wrap="none" rtlCol="0">
            <a:spAutoFit/>
          </a:bodyPr>
          <a:lstStyle/>
          <a:p>
            <a:r>
              <a:rPr lang="en-US" sz="1200" dirty="0"/>
              <a:t>Dr. Pratip Chattopadhyay</a:t>
            </a:r>
          </a:p>
          <a:p>
            <a:r>
              <a:rPr lang="en-US" sz="1200" dirty="0"/>
              <a:t>NY University &amp; Talon</a:t>
            </a:r>
          </a:p>
          <a:p>
            <a:r>
              <a:rPr lang="en-US" sz="1200" dirty="0"/>
              <a:t>Biomarkers</a:t>
            </a:r>
          </a:p>
        </p:txBody>
      </p:sp>
      <p:sp>
        <p:nvSpPr>
          <p:cNvPr id="28" name="TextBox 27">
            <a:extLst>
              <a:ext uri="{FF2B5EF4-FFF2-40B4-BE49-F238E27FC236}">
                <a16:creationId xmlns:a16="http://schemas.microsoft.com/office/drawing/2014/main" id="{70F59D90-4036-2C46-AC9D-E1C491F2F3BF}"/>
              </a:ext>
            </a:extLst>
          </p:cNvPr>
          <p:cNvSpPr txBox="1"/>
          <p:nvPr/>
        </p:nvSpPr>
        <p:spPr>
          <a:xfrm>
            <a:off x="7555609" y="1799163"/>
            <a:ext cx="1861560" cy="461665"/>
          </a:xfrm>
          <a:prstGeom prst="rect">
            <a:avLst/>
          </a:prstGeom>
          <a:noFill/>
        </p:spPr>
        <p:txBody>
          <a:bodyPr wrap="square" rtlCol="0">
            <a:spAutoFit/>
          </a:bodyPr>
          <a:lstStyle/>
          <a:p>
            <a:r>
              <a:rPr lang="en-US" sz="1200" dirty="0"/>
              <a:t>Dr. Andrea Cossarizza</a:t>
            </a:r>
          </a:p>
          <a:p>
            <a:r>
              <a:rPr lang="en-US" sz="1200" dirty="0"/>
              <a:t>Univ Modena, Italy</a:t>
            </a:r>
          </a:p>
        </p:txBody>
      </p:sp>
      <p:sp>
        <p:nvSpPr>
          <p:cNvPr id="29" name="TextBox 28">
            <a:extLst>
              <a:ext uri="{FF2B5EF4-FFF2-40B4-BE49-F238E27FC236}">
                <a16:creationId xmlns:a16="http://schemas.microsoft.com/office/drawing/2014/main" id="{7E12CD13-BB49-DC40-837A-23898F16FECD}"/>
              </a:ext>
            </a:extLst>
          </p:cNvPr>
          <p:cNvSpPr txBox="1"/>
          <p:nvPr/>
        </p:nvSpPr>
        <p:spPr>
          <a:xfrm>
            <a:off x="10280230" y="1854492"/>
            <a:ext cx="1307239" cy="646331"/>
          </a:xfrm>
          <a:prstGeom prst="rect">
            <a:avLst/>
          </a:prstGeom>
          <a:noFill/>
        </p:spPr>
        <p:txBody>
          <a:bodyPr wrap="square" rtlCol="0">
            <a:spAutoFit/>
          </a:bodyPr>
          <a:lstStyle/>
          <a:p>
            <a:r>
              <a:rPr lang="en-US" sz="1200" dirty="0"/>
              <a:t>Dr. James Wood</a:t>
            </a:r>
          </a:p>
          <a:p>
            <a:r>
              <a:rPr lang="en-US" sz="1200" dirty="0"/>
              <a:t>Wake Forrest University</a:t>
            </a:r>
          </a:p>
        </p:txBody>
      </p:sp>
      <p:sp>
        <p:nvSpPr>
          <p:cNvPr id="30" name="TextBox 29">
            <a:extLst>
              <a:ext uri="{FF2B5EF4-FFF2-40B4-BE49-F238E27FC236}">
                <a16:creationId xmlns:a16="http://schemas.microsoft.com/office/drawing/2014/main" id="{20C4CD7D-7032-FB4F-8901-BB622DB02C6F}"/>
              </a:ext>
            </a:extLst>
          </p:cNvPr>
          <p:cNvSpPr txBox="1"/>
          <p:nvPr/>
        </p:nvSpPr>
        <p:spPr>
          <a:xfrm>
            <a:off x="10442290" y="3456569"/>
            <a:ext cx="1307238" cy="461665"/>
          </a:xfrm>
          <a:prstGeom prst="rect">
            <a:avLst/>
          </a:prstGeom>
          <a:noFill/>
        </p:spPr>
        <p:txBody>
          <a:bodyPr wrap="square" rtlCol="0">
            <a:spAutoFit/>
          </a:bodyPr>
          <a:lstStyle/>
          <a:p>
            <a:r>
              <a:rPr lang="en-US" sz="1200" dirty="0"/>
              <a:t>Dr. Bill </a:t>
            </a:r>
            <a:r>
              <a:rPr lang="en-US" sz="1200" dirty="0" err="1"/>
              <a:t>Eades</a:t>
            </a:r>
            <a:endParaRPr lang="en-US" sz="1200" dirty="0"/>
          </a:p>
          <a:p>
            <a:r>
              <a:rPr lang="en-US" sz="1200" dirty="0"/>
              <a:t>Washington Univ.</a:t>
            </a:r>
          </a:p>
        </p:txBody>
      </p:sp>
      <p:pic>
        <p:nvPicPr>
          <p:cNvPr id="31" name="Picture 2">
            <a:extLst>
              <a:ext uri="{FF2B5EF4-FFF2-40B4-BE49-F238E27FC236}">
                <a16:creationId xmlns:a16="http://schemas.microsoft.com/office/drawing/2014/main" id="{62052946-28E1-634B-931A-4897C606A22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02437" y="2715690"/>
            <a:ext cx="882798" cy="4721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A0FBD0-1A1D-BB4E-898B-0B9959228CD7}"/>
              </a:ext>
            </a:extLst>
          </p:cNvPr>
          <p:cNvSpPr txBox="1"/>
          <p:nvPr/>
        </p:nvSpPr>
        <p:spPr>
          <a:xfrm>
            <a:off x="11436626" y="384313"/>
            <a:ext cx="301686" cy="369332"/>
          </a:xfrm>
          <a:prstGeom prst="rect">
            <a:avLst/>
          </a:prstGeom>
          <a:noFill/>
        </p:spPr>
        <p:txBody>
          <a:bodyPr wrap="none" rtlCol="0">
            <a:spAutoFit/>
          </a:bodyPr>
          <a:lstStyle/>
          <a:p>
            <a:r>
              <a:rPr lang="en-US" dirty="0"/>
              <a:t>2</a:t>
            </a:r>
          </a:p>
        </p:txBody>
      </p:sp>
      <p:sp>
        <p:nvSpPr>
          <p:cNvPr id="36" name="TextBox 35">
            <a:extLst>
              <a:ext uri="{FF2B5EF4-FFF2-40B4-BE49-F238E27FC236}">
                <a16:creationId xmlns:a16="http://schemas.microsoft.com/office/drawing/2014/main" id="{5BC01361-F0F4-8743-9C18-A9584156EA0E}"/>
              </a:ext>
            </a:extLst>
          </p:cNvPr>
          <p:cNvSpPr txBox="1"/>
          <p:nvPr/>
        </p:nvSpPr>
        <p:spPr>
          <a:xfrm>
            <a:off x="1990792" y="5272657"/>
            <a:ext cx="3439179" cy="661720"/>
          </a:xfrm>
          <a:prstGeom prst="rect">
            <a:avLst/>
          </a:prstGeom>
          <a:noFill/>
        </p:spPr>
        <p:txBody>
          <a:bodyPr wrap="square" rtlCol="0">
            <a:spAutoFit/>
          </a:bodyPr>
          <a:lstStyle/>
          <a:p>
            <a:r>
              <a:rPr lang="en-US" sz="1400" b="1" dirty="0"/>
              <a:t>Keegan Hernandez</a:t>
            </a:r>
          </a:p>
          <a:p>
            <a:r>
              <a:rPr lang="en-US" sz="1200" i="1" dirty="0"/>
              <a:t>Electrical Engineer</a:t>
            </a:r>
          </a:p>
          <a:p>
            <a:endParaRPr lang="en-US" sz="1050" dirty="0"/>
          </a:p>
        </p:txBody>
      </p:sp>
      <p:pic>
        <p:nvPicPr>
          <p:cNvPr id="44" name="Picture 43">
            <a:extLst>
              <a:ext uri="{FF2B5EF4-FFF2-40B4-BE49-F238E27FC236}">
                <a16:creationId xmlns:a16="http://schemas.microsoft.com/office/drawing/2014/main" id="{EA9B5844-C6CA-4641-96BB-19561B434D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71504" y="5383130"/>
            <a:ext cx="790233" cy="856086"/>
          </a:xfrm>
          <a:prstGeom prst="rect">
            <a:avLst/>
          </a:prstGeom>
        </p:spPr>
      </p:pic>
      <p:pic>
        <p:nvPicPr>
          <p:cNvPr id="46" name="Picture 45">
            <a:extLst>
              <a:ext uri="{FF2B5EF4-FFF2-40B4-BE49-F238E27FC236}">
                <a16:creationId xmlns:a16="http://schemas.microsoft.com/office/drawing/2014/main" id="{88FF6D83-9786-FC49-9981-B71D5A8A55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91354" y="4076674"/>
            <a:ext cx="842175" cy="831581"/>
          </a:xfrm>
          <a:prstGeom prst="rect">
            <a:avLst/>
          </a:prstGeom>
        </p:spPr>
      </p:pic>
      <p:sp>
        <p:nvSpPr>
          <p:cNvPr id="47" name="TextBox 46">
            <a:extLst>
              <a:ext uri="{FF2B5EF4-FFF2-40B4-BE49-F238E27FC236}">
                <a16:creationId xmlns:a16="http://schemas.microsoft.com/office/drawing/2014/main" id="{3D3AD252-E25A-AB46-985D-ED90CDD67AF0}"/>
              </a:ext>
            </a:extLst>
          </p:cNvPr>
          <p:cNvSpPr txBox="1"/>
          <p:nvPr/>
        </p:nvSpPr>
        <p:spPr>
          <a:xfrm>
            <a:off x="5033874" y="4076539"/>
            <a:ext cx="1553830" cy="661720"/>
          </a:xfrm>
          <a:prstGeom prst="rect">
            <a:avLst/>
          </a:prstGeom>
          <a:noFill/>
        </p:spPr>
        <p:txBody>
          <a:bodyPr wrap="square" rtlCol="0">
            <a:spAutoFit/>
          </a:bodyPr>
          <a:lstStyle/>
          <a:p>
            <a:r>
              <a:rPr lang="en-US" sz="1400" b="1" dirty="0"/>
              <a:t>Valery Patsekin</a:t>
            </a:r>
          </a:p>
          <a:p>
            <a:r>
              <a:rPr lang="en-US" sz="1200" i="1" dirty="0"/>
              <a:t>Software Engineer</a:t>
            </a:r>
          </a:p>
          <a:p>
            <a:endParaRPr lang="en-US" sz="1050" dirty="0"/>
          </a:p>
        </p:txBody>
      </p:sp>
      <p:pic>
        <p:nvPicPr>
          <p:cNvPr id="50" name="Picture 49">
            <a:extLst>
              <a:ext uri="{FF2B5EF4-FFF2-40B4-BE49-F238E27FC236}">
                <a16:creationId xmlns:a16="http://schemas.microsoft.com/office/drawing/2014/main" id="{BB84D4B9-74D8-1848-823A-552DE88903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82378" y="5292899"/>
            <a:ext cx="700303" cy="912612"/>
          </a:xfrm>
          <a:prstGeom prst="rect">
            <a:avLst/>
          </a:prstGeom>
        </p:spPr>
      </p:pic>
      <p:sp>
        <p:nvSpPr>
          <p:cNvPr id="51" name="TextBox 50">
            <a:extLst>
              <a:ext uri="{FF2B5EF4-FFF2-40B4-BE49-F238E27FC236}">
                <a16:creationId xmlns:a16="http://schemas.microsoft.com/office/drawing/2014/main" id="{B6EDE5B3-3F08-CC48-9431-763C02422AB3}"/>
              </a:ext>
            </a:extLst>
          </p:cNvPr>
          <p:cNvSpPr txBox="1"/>
          <p:nvPr/>
        </p:nvSpPr>
        <p:spPr>
          <a:xfrm>
            <a:off x="2198259" y="4054886"/>
            <a:ext cx="3439179" cy="1000274"/>
          </a:xfrm>
          <a:prstGeom prst="rect">
            <a:avLst/>
          </a:prstGeom>
          <a:noFill/>
        </p:spPr>
        <p:txBody>
          <a:bodyPr wrap="square" rtlCol="0">
            <a:spAutoFit/>
          </a:bodyPr>
          <a:lstStyle/>
          <a:p>
            <a:r>
              <a:rPr lang="en-US" sz="1400" b="1" dirty="0"/>
              <a:t>MATT MINDRUM</a:t>
            </a:r>
          </a:p>
          <a:p>
            <a:r>
              <a:rPr lang="en-US" sz="1200" i="1" dirty="0"/>
              <a:t>Commercial Advisor</a:t>
            </a:r>
          </a:p>
          <a:p>
            <a:r>
              <a:rPr lang="en-US" sz="1050" dirty="0"/>
              <a:t>7 Years at Eli Lilly &amp; Co.</a:t>
            </a:r>
          </a:p>
          <a:p>
            <a:r>
              <a:rPr lang="en-US" sz="1050" dirty="0"/>
              <a:t>Harvard MBA</a:t>
            </a:r>
          </a:p>
          <a:p>
            <a:endParaRPr lang="en-US" sz="1050" dirty="0"/>
          </a:p>
        </p:txBody>
      </p:sp>
      <p:sp>
        <p:nvSpPr>
          <p:cNvPr id="52" name="TextBox 51">
            <a:extLst>
              <a:ext uri="{FF2B5EF4-FFF2-40B4-BE49-F238E27FC236}">
                <a16:creationId xmlns:a16="http://schemas.microsoft.com/office/drawing/2014/main" id="{7E39B24C-C930-C644-AF05-805668A75E46}"/>
              </a:ext>
            </a:extLst>
          </p:cNvPr>
          <p:cNvSpPr txBox="1"/>
          <p:nvPr/>
        </p:nvSpPr>
        <p:spPr>
          <a:xfrm>
            <a:off x="5001131" y="5374083"/>
            <a:ext cx="1777470" cy="661720"/>
          </a:xfrm>
          <a:prstGeom prst="rect">
            <a:avLst/>
          </a:prstGeom>
          <a:noFill/>
        </p:spPr>
        <p:txBody>
          <a:bodyPr wrap="square" rtlCol="0">
            <a:spAutoFit/>
          </a:bodyPr>
          <a:lstStyle/>
          <a:p>
            <a:r>
              <a:rPr lang="en-US" sz="1400" b="1" dirty="0" err="1"/>
              <a:t>Euiwon</a:t>
            </a:r>
            <a:r>
              <a:rPr lang="en-US" sz="1400" b="1" dirty="0"/>
              <a:t> Bae</a:t>
            </a:r>
          </a:p>
          <a:p>
            <a:r>
              <a:rPr lang="en-US" sz="1200" i="1" dirty="0"/>
              <a:t>Mechanical Engineer</a:t>
            </a:r>
          </a:p>
          <a:p>
            <a:endParaRPr lang="en-US" sz="1050" dirty="0"/>
          </a:p>
        </p:txBody>
      </p:sp>
      <p:pic>
        <p:nvPicPr>
          <p:cNvPr id="5" name="Picture 4">
            <a:extLst>
              <a:ext uri="{FF2B5EF4-FFF2-40B4-BE49-F238E27FC236}">
                <a16:creationId xmlns:a16="http://schemas.microsoft.com/office/drawing/2014/main" id="{FB121CDB-602D-0348-86E5-FABC74C8E96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59194" y="3448920"/>
            <a:ext cx="992620" cy="1034819"/>
          </a:xfrm>
          <a:prstGeom prst="rect">
            <a:avLst/>
          </a:prstGeom>
        </p:spPr>
      </p:pic>
      <p:pic>
        <p:nvPicPr>
          <p:cNvPr id="37" name="Picture 36">
            <a:extLst>
              <a:ext uri="{FF2B5EF4-FFF2-40B4-BE49-F238E27FC236}">
                <a16:creationId xmlns:a16="http://schemas.microsoft.com/office/drawing/2014/main" id="{FD2971ED-F840-E741-9382-5EA6AEF9B91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76008" y="1854492"/>
            <a:ext cx="1075766" cy="930844"/>
          </a:xfrm>
          <a:prstGeom prst="rect">
            <a:avLst/>
          </a:prstGeom>
        </p:spPr>
      </p:pic>
      <p:pic>
        <p:nvPicPr>
          <p:cNvPr id="43" name="Picture 42">
            <a:extLst>
              <a:ext uri="{FF2B5EF4-FFF2-40B4-BE49-F238E27FC236}">
                <a16:creationId xmlns:a16="http://schemas.microsoft.com/office/drawing/2014/main" id="{9818D52A-4CD5-014A-BC35-4A93A650D4B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51801" y="3529161"/>
            <a:ext cx="797582" cy="905688"/>
          </a:xfrm>
          <a:prstGeom prst="rect">
            <a:avLst/>
          </a:prstGeom>
        </p:spPr>
      </p:pic>
      <p:pic>
        <p:nvPicPr>
          <p:cNvPr id="48" name="Picture 47">
            <a:extLst>
              <a:ext uri="{FF2B5EF4-FFF2-40B4-BE49-F238E27FC236}">
                <a16:creationId xmlns:a16="http://schemas.microsoft.com/office/drawing/2014/main" id="{27E99006-7A87-3646-BB59-44BFF0DB2BF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68226" y="5020791"/>
            <a:ext cx="906662" cy="1058299"/>
          </a:xfrm>
          <a:prstGeom prst="rect">
            <a:avLst/>
          </a:prstGeom>
        </p:spPr>
      </p:pic>
      <p:pic>
        <p:nvPicPr>
          <p:cNvPr id="53" name="Picture 52">
            <a:extLst>
              <a:ext uri="{FF2B5EF4-FFF2-40B4-BE49-F238E27FC236}">
                <a16:creationId xmlns:a16="http://schemas.microsoft.com/office/drawing/2014/main" id="{B992A2A4-C3BB-4F47-B9EB-911DC2FEB4D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683455" y="1812513"/>
            <a:ext cx="849593" cy="1004269"/>
          </a:xfrm>
          <a:prstGeom prst="rect">
            <a:avLst/>
          </a:prstGeom>
        </p:spPr>
      </p:pic>
    </p:spTree>
    <p:extLst>
      <p:ext uri="{BB962C8B-B14F-4D97-AF65-F5344CB8AC3E}">
        <p14:creationId xmlns:p14="http://schemas.microsoft.com/office/powerpoint/2010/main" val="3941445176"/>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1026">
            <a:extLst>
              <a:ext uri="{FF2B5EF4-FFF2-40B4-BE49-F238E27FC236}">
                <a16:creationId xmlns:a16="http://schemas.microsoft.com/office/drawing/2014/main" id="{FBF6F738-816A-CF46-860E-E19FB659395F}"/>
              </a:ext>
            </a:extLst>
          </p:cNvPr>
          <p:cNvGrpSpPr/>
          <p:nvPr/>
        </p:nvGrpSpPr>
        <p:grpSpPr>
          <a:xfrm>
            <a:off x="10831901" y="842540"/>
            <a:ext cx="1287674" cy="2863862"/>
            <a:chOff x="4441116" y="1660130"/>
            <a:chExt cx="1287674" cy="2863862"/>
          </a:xfrm>
        </p:grpSpPr>
        <p:pic>
          <p:nvPicPr>
            <p:cNvPr id="4" name="Picture 2" descr="translation missing: en.genreal.logo.label">
              <a:extLst>
                <a:ext uri="{FF2B5EF4-FFF2-40B4-BE49-F238E27FC236}">
                  <a16:creationId xmlns:a16="http://schemas.microsoft.com/office/drawing/2014/main" id="{DA4A1DAE-9E93-9942-99A9-646427BCE6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1116" y="1660130"/>
              <a:ext cx="1048831" cy="3199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F24C37CC-71C1-F341-88F2-F37D444A8E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6650" y="2632958"/>
              <a:ext cx="691957" cy="546282"/>
            </a:xfrm>
            <a:prstGeom prst="rect">
              <a:avLst/>
            </a:prstGeom>
          </p:spPr>
        </p:pic>
        <p:pic>
          <p:nvPicPr>
            <p:cNvPr id="40" name="Picture 39">
              <a:extLst>
                <a:ext uri="{FF2B5EF4-FFF2-40B4-BE49-F238E27FC236}">
                  <a16:creationId xmlns:a16="http://schemas.microsoft.com/office/drawing/2014/main" id="{94A9656D-8DAF-B24E-93AD-1B22E93DA9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5182" y="3243637"/>
              <a:ext cx="669211" cy="618704"/>
            </a:xfrm>
            <a:prstGeom prst="rect">
              <a:avLst/>
            </a:prstGeom>
          </p:spPr>
        </p:pic>
        <p:pic>
          <p:nvPicPr>
            <p:cNvPr id="42" name="Picture 41">
              <a:extLst>
                <a:ext uri="{FF2B5EF4-FFF2-40B4-BE49-F238E27FC236}">
                  <a16:creationId xmlns:a16="http://schemas.microsoft.com/office/drawing/2014/main" id="{27E88B04-3F6F-FE43-9097-004FE7DF74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3957" y="3906630"/>
              <a:ext cx="651660" cy="617362"/>
            </a:xfrm>
            <a:prstGeom prst="rect">
              <a:avLst/>
            </a:prstGeom>
          </p:spPr>
        </p:pic>
        <p:sp>
          <p:nvSpPr>
            <p:cNvPr id="43" name="TextBox 42">
              <a:extLst>
                <a:ext uri="{FF2B5EF4-FFF2-40B4-BE49-F238E27FC236}">
                  <a16:creationId xmlns:a16="http://schemas.microsoft.com/office/drawing/2014/main" id="{494213B2-599D-0247-ABF1-D4D51EB3600C}"/>
                </a:ext>
              </a:extLst>
            </p:cNvPr>
            <p:cNvSpPr txBox="1"/>
            <p:nvPr/>
          </p:nvSpPr>
          <p:spPr>
            <a:xfrm>
              <a:off x="4570909" y="1968545"/>
              <a:ext cx="1157881" cy="646331"/>
            </a:xfrm>
            <a:prstGeom prst="rect">
              <a:avLst/>
            </a:prstGeom>
            <a:noFill/>
          </p:spPr>
          <p:txBody>
            <a:bodyPr wrap="none" rtlCol="0">
              <a:spAutoFit/>
            </a:bodyPr>
            <a:lstStyle/>
            <a:p>
              <a:r>
                <a:rPr lang="en-US" sz="1200" dirty="0"/>
                <a:t>Aurora</a:t>
              </a:r>
            </a:p>
            <a:p>
              <a:r>
                <a:rPr lang="en-US" sz="1200" dirty="0"/>
                <a:t>Aurora CS</a:t>
              </a:r>
            </a:p>
            <a:p>
              <a:r>
                <a:rPr lang="en-US" sz="1200" dirty="0"/>
                <a:t>Northern Lights</a:t>
              </a:r>
            </a:p>
          </p:txBody>
        </p:sp>
      </p:grpSp>
      <p:grpSp>
        <p:nvGrpSpPr>
          <p:cNvPr id="1029" name="Group 1028">
            <a:extLst>
              <a:ext uri="{FF2B5EF4-FFF2-40B4-BE49-F238E27FC236}">
                <a16:creationId xmlns:a16="http://schemas.microsoft.com/office/drawing/2014/main" id="{C29D2CA7-1EA1-0347-996A-6E2F535D815B}"/>
              </a:ext>
            </a:extLst>
          </p:cNvPr>
          <p:cNvGrpSpPr/>
          <p:nvPr/>
        </p:nvGrpSpPr>
        <p:grpSpPr>
          <a:xfrm>
            <a:off x="1220654" y="829447"/>
            <a:ext cx="1044398" cy="2595785"/>
            <a:chOff x="6030838" y="1183346"/>
            <a:chExt cx="1044398" cy="2595785"/>
          </a:xfrm>
        </p:grpSpPr>
        <p:pic>
          <p:nvPicPr>
            <p:cNvPr id="5" name="Picture 2" descr="Beckman Coulter Diagnostics | Beckman Coulter">
              <a:extLst>
                <a:ext uri="{FF2B5EF4-FFF2-40B4-BE49-F238E27FC236}">
                  <a16:creationId xmlns:a16="http://schemas.microsoft.com/office/drawing/2014/main" id="{355754D5-6D80-F948-878C-D67D53FED14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30838" y="1183346"/>
              <a:ext cx="940232" cy="4292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F1D3BAA0-6478-854A-A123-89759A0F6B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91164" y="2116909"/>
              <a:ext cx="816191" cy="942269"/>
            </a:xfrm>
            <a:prstGeom prst="rect">
              <a:avLst/>
            </a:prstGeom>
          </p:spPr>
        </p:pic>
        <p:pic>
          <p:nvPicPr>
            <p:cNvPr id="34" name="Picture 33">
              <a:extLst>
                <a:ext uri="{FF2B5EF4-FFF2-40B4-BE49-F238E27FC236}">
                  <a16:creationId xmlns:a16="http://schemas.microsoft.com/office/drawing/2014/main" id="{AD75410A-A9A1-204E-B94E-51768E8B56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63106" y="3106747"/>
              <a:ext cx="844249" cy="672384"/>
            </a:xfrm>
            <a:prstGeom prst="rect">
              <a:avLst/>
            </a:prstGeom>
          </p:spPr>
        </p:pic>
        <p:sp>
          <p:nvSpPr>
            <p:cNvPr id="44" name="TextBox 43">
              <a:extLst>
                <a:ext uri="{FF2B5EF4-FFF2-40B4-BE49-F238E27FC236}">
                  <a16:creationId xmlns:a16="http://schemas.microsoft.com/office/drawing/2014/main" id="{3505629A-6231-554A-9475-820A9B3C91AA}"/>
                </a:ext>
              </a:extLst>
            </p:cNvPr>
            <p:cNvSpPr txBox="1"/>
            <p:nvPr/>
          </p:nvSpPr>
          <p:spPr>
            <a:xfrm>
              <a:off x="6095224" y="1660130"/>
              <a:ext cx="980012" cy="461665"/>
            </a:xfrm>
            <a:prstGeom prst="rect">
              <a:avLst/>
            </a:prstGeom>
            <a:noFill/>
          </p:spPr>
          <p:txBody>
            <a:bodyPr wrap="square" rtlCol="0">
              <a:spAutoFit/>
            </a:bodyPr>
            <a:lstStyle/>
            <a:p>
              <a:r>
                <a:rPr lang="en-US" sz="1200" dirty="0" err="1"/>
                <a:t>Astrios</a:t>
              </a:r>
              <a:endParaRPr lang="en-US" sz="1200" dirty="0"/>
            </a:p>
            <a:p>
              <a:r>
                <a:rPr lang="en-US" sz="1200" dirty="0" err="1"/>
                <a:t>CytoFlex</a:t>
              </a:r>
              <a:endParaRPr lang="en-US" sz="1200" dirty="0"/>
            </a:p>
          </p:txBody>
        </p:sp>
      </p:grpSp>
      <p:grpSp>
        <p:nvGrpSpPr>
          <p:cNvPr id="1035" name="Group 1034">
            <a:extLst>
              <a:ext uri="{FF2B5EF4-FFF2-40B4-BE49-F238E27FC236}">
                <a16:creationId xmlns:a16="http://schemas.microsoft.com/office/drawing/2014/main" id="{AE352166-D5FB-4645-866E-CD560A31EB1C}"/>
              </a:ext>
            </a:extLst>
          </p:cNvPr>
          <p:cNvGrpSpPr/>
          <p:nvPr/>
        </p:nvGrpSpPr>
        <p:grpSpPr>
          <a:xfrm>
            <a:off x="9785315" y="878700"/>
            <a:ext cx="839062" cy="1928715"/>
            <a:chOff x="10886816" y="3860803"/>
            <a:chExt cx="839062" cy="1928715"/>
          </a:xfrm>
        </p:grpSpPr>
        <p:pic>
          <p:nvPicPr>
            <p:cNvPr id="1028" name="Picture 4" descr="Bio-Rad logo">
              <a:extLst>
                <a:ext uri="{FF2B5EF4-FFF2-40B4-BE49-F238E27FC236}">
                  <a16:creationId xmlns:a16="http://schemas.microsoft.com/office/drawing/2014/main" id="{A095A710-FDC9-4A4A-9692-B8F4C503769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886816" y="3860803"/>
              <a:ext cx="823586" cy="222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527B5D6-23D6-A840-AA36-140C59E2C6E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38317" y="4564444"/>
              <a:ext cx="787561" cy="630049"/>
            </a:xfrm>
            <a:prstGeom prst="rect">
              <a:avLst/>
            </a:prstGeom>
          </p:spPr>
        </p:pic>
        <p:pic>
          <p:nvPicPr>
            <p:cNvPr id="13" name="Picture 12">
              <a:extLst>
                <a:ext uri="{FF2B5EF4-FFF2-40B4-BE49-F238E27FC236}">
                  <a16:creationId xmlns:a16="http://schemas.microsoft.com/office/drawing/2014/main" id="{445C0901-47A0-1746-9332-450E803D3AA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60487" y="5140263"/>
              <a:ext cx="749915" cy="649255"/>
            </a:xfrm>
            <a:prstGeom prst="rect">
              <a:avLst/>
            </a:prstGeom>
          </p:spPr>
        </p:pic>
        <p:sp>
          <p:nvSpPr>
            <p:cNvPr id="46" name="TextBox 45">
              <a:extLst>
                <a:ext uri="{FF2B5EF4-FFF2-40B4-BE49-F238E27FC236}">
                  <a16:creationId xmlns:a16="http://schemas.microsoft.com/office/drawing/2014/main" id="{85536BE3-4136-AE40-AA7A-89FB40CF0778}"/>
                </a:ext>
              </a:extLst>
            </p:cNvPr>
            <p:cNvSpPr txBox="1"/>
            <p:nvPr/>
          </p:nvSpPr>
          <p:spPr>
            <a:xfrm>
              <a:off x="10907059" y="4133557"/>
              <a:ext cx="707245" cy="430887"/>
            </a:xfrm>
            <a:prstGeom prst="rect">
              <a:avLst/>
            </a:prstGeom>
            <a:noFill/>
          </p:spPr>
          <p:txBody>
            <a:bodyPr wrap="none" rtlCol="0">
              <a:spAutoFit/>
            </a:bodyPr>
            <a:lstStyle/>
            <a:p>
              <a:r>
                <a:rPr lang="en-US" sz="1100" dirty="0"/>
                <a:t>S3 Sorter</a:t>
              </a:r>
            </a:p>
            <a:p>
              <a:r>
                <a:rPr lang="en-US" sz="1100" dirty="0"/>
                <a:t>Z5</a:t>
              </a:r>
            </a:p>
          </p:txBody>
        </p:sp>
      </p:grpSp>
      <p:grpSp>
        <p:nvGrpSpPr>
          <p:cNvPr id="63" name="Group 62">
            <a:extLst>
              <a:ext uri="{FF2B5EF4-FFF2-40B4-BE49-F238E27FC236}">
                <a16:creationId xmlns:a16="http://schemas.microsoft.com/office/drawing/2014/main" id="{CDDA9684-7F4C-C548-B814-39A3A3145B28}"/>
              </a:ext>
            </a:extLst>
          </p:cNvPr>
          <p:cNvGrpSpPr/>
          <p:nvPr/>
        </p:nvGrpSpPr>
        <p:grpSpPr>
          <a:xfrm>
            <a:off x="4208707" y="854136"/>
            <a:ext cx="1154784" cy="1558759"/>
            <a:chOff x="214029" y="2588044"/>
            <a:chExt cx="1154784" cy="1558759"/>
          </a:xfrm>
        </p:grpSpPr>
        <p:pic>
          <p:nvPicPr>
            <p:cNvPr id="8" name="Picture 7">
              <a:extLst>
                <a:ext uri="{FF2B5EF4-FFF2-40B4-BE49-F238E27FC236}">
                  <a16:creationId xmlns:a16="http://schemas.microsoft.com/office/drawing/2014/main" id="{FFE8116C-528A-B043-BFE4-A9F191557D6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025" y="2588044"/>
              <a:ext cx="1066788" cy="273047"/>
            </a:xfrm>
            <a:prstGeom prst="rect">
              <a:avLst/>
            </a:prstGeom>
          </p:spPr>
        </p:pic>
        <p:pic>
          <p:nvPicPr>
            <p:cNvPr id="29" name="Picture 28">
              <a:extLst>
                <a:ext uri="{FF2B5EF4-FFF2-40B4-BE49-F238E27FC236}">
                  <a16:creationId xmlns:a16="http://schemas.microsoft.com/office/drawing/2014/main" id="{40B3A20B-C22B-AA4A-81BD-5A4F8BB1DC3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32236" y="3559361"/>
              <a:ext cx="993468" cy="587442"/>
            </a:xfrm>
            <a:prstGeom prst="rect">
              <a:avLst/>
            </a:prstGeom>
          </p:spPr>
        </p:pic>
        <p:sp>
          <p:nvSpPr>
            <p:cNvPr id="47" name="TextBox 46">
              <a:extLst>
                <a:ext uri="{FF2B5EF4-FFF2-40B4-BE49-F238E27FC236}">
                  <a16:creationId xmlns:a16="http://schemas.microsoft.com/office/drawing/2014/main" id="{125796E6-718B-734E-8FB5-FCDAE07F9EB0}"/>
                </a:ext>
              </a:extLst>
            </p:cNvPr>
            <p:cNvSpPr txBox="1"/>
            <p:nvPr/>
          </p:nvSpPr>
          <p:spPr>
            <a:xfrm>
              <a:off x="338359" y="2823584"/>
              <a:ext cx="830677" cy="430887"/>
            </a:xfrm>
            <a:prstGeom prst="rect">
              <a:avLst/>
            </a:prstGeom>
            <a:noFill/>
          </p:spPr>
          <p:txBody>
            <a:bodyPr wrap="none" rtlCol="0">
              <a:spAutoFit/>
            </a:bodyPr>
            <a:lstStyle/>
            <a:p>
              <a:r>
                <a:rPr lang="en-US" sz="1100" dirty="0"/>
                <a:t>Attune </a:t>
              </a:r>
              <a:r>
                <a:rPr lang="en-US" sz="1100" dirty="0" err="1"/>
                <a:t>NxT</a:t>
              </a:r>
              <a:endParaRPr lang="en-US" sz="1100" dirty="0"/>
            </a:p>
            <a:p>
              <a:r>
                <a:rPr lang="en-US" sz="1100" dirty="0"/>
                <a:t>Bigfoot</a:t>
              </a:r>
            </a:p>
          </p:txBody>
        </p:sp>
        <p:pic>
          <p:nvPicPr>
            <p:cNvPr id="27" name="Picture 26">
              <a:extLst>
                <a:ext uri="{FF2B5EF4-FFF2-40B4-BE49-F238E27FC236}">
                  <a16:creationId xmlns:a16="http://schemas.microsoft.com/office/drawing/2014/main" id="{87CB8F9D-DDC2-204C-B265-2DC3C66061F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4029" y="3236715"/>
              <a:ext cx="893159" cy="340251"/>
            </a:xfrm>
            <a:prstGeom prst="rect">
              <a:avLst/>
            </a:prstGeom>
          </p:spPr>
        </p:pic>
      </p:grpSp>
      <p:grpSp>
        <p:nvGrpSpPr>
          <p:cNvPr id="1024" name="Group 1023">
            <a:extLst>
              <a:ext uri="{FF2B5EF4-FFF2-40B4-BE49-F238E27FC236}">
                <a16:creationId xmlns:a16="http://schemas.microsoft.com/office/drawing/2014/main" id="{798B572E-2826-5F42-8270-10C7F7E68A1C}"/>
              </a:ext>
            </a:extLst>
          </p:cNvPr>
          <p:cNvGrpSpPr/>
          <p:nvPr/>
        </p:nvGrpSpPr>
        <p:grpSpPr>
          <a:xfrm>
            <a:off x="5450134" y="846827"/>
            <a:ext cx="855864" cy="2958796"/>
            <a:chOff x="1609144" y="2393242"/>
            <a:chExt cx="855864" cy="2958796"/>
          </a:xfrm>
        </p:grpSpPr>
        <p:pic>
          <p:nvPicPr>
            <p:cNvPr id="7" name="Picture 10" descr="Sony Logo transparent PNG - StickPNG">
              <a:extLst>
                <a:ext uri="{FF2B5EF4-FFF2-40B4-BE49-F238E27FC236}">
                  <a16:creationId xmlns:a16="http://schemas.microsoft.com/office/drawing/2014/main" id="{52BD08F8-0E45-3145-9115-FAAD7C753789}"/>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1609144" y="2393242"/>
              <a:ext cx="834870" cy="2397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7000 Spectral Cell Analyzer">
              <a:extLst>
                <a:ext uri="{FF2B5EF4-FFF2-40B4-BE49-F238E27FC236}">
                  <a16:creationId xmlns:a16="http://schemas.microsoft.com/office/drawing/2014/main" id="{D68A0B2D-831E-FD47-9479-6D8C227B39A2}"/>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792618" y="3211475"/>
              <a:ext cx="649363" cy="6965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6800 Spectral Analyzer">
              <a:extLst>
                <a:ext uri="{FF2B5EF4-FFF2-40B4-BE49-F238E27FC236}">
                  <a16:creationId xmlns:a16="http://schemas.microsoft.com/office/drawing/2014/main" id="{28FAF953-C99D-0B49-A00A-5F864D084FAA}"/>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769590" y="3824962"/>
              <a:ext cx="695418" cy="745994"/>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FBE6998-D16B-4241-B74B-CCA63391B034}"/>
                </a:ext>
              </a:extLst>
            </p:cNvPr>
            <p:cNvSpPr txBox="1"/>
            <p:nvPr/>
          </p:nvSpPr>
          <p:spPr>
            <a:xfrm>
              <a:off x="1710434" y="2578802"/>
              <a:ext cx="607859" cy="738664"/>
            </a:xfrm>
            <a:prstGeom prst="rect">
              <a:avLst/>
            </a:prstGeom>
            <a:noFill/>
          </p:spPr>
          <p:txBody>
            <a:bodyPr wrap="none" rtlCol="0">
              <a:spAutoFit/>
            </a:bodyPr>
            <a:lstStyle/>
            <a:p>
              <a:r>
                <a:rPr lang="en-US" sz="1050" dirty="0"/>
                <a:t>ID 7000</a:t>
              </a:r>
            </a:p>
            <a:p>
              <a:r>
                <a:rPr lang="en-US" sz="1050" dirty="0"/>
                <a:t>SP6800</a:t>
              </a:r>
            </a:p>
            <a:p>
              <a:r>
                <a:rPr lang="en-US" sz="1050" dirty="0"/>
                <a:t>MA900</a:t>
              </a:r>
            </a:p>
            <a:p>
              <a:r>
                <a:rPr lang="en-US" sz="1050" dirty="0"/>
                <a:t>SH800S</a:t>
              </a:r>
            </a:p>
          </p:txBody>
        </p:sp>
        <p:pic>
          <p:nvPicPr>
            <p:cNvPr id="1034" name="Picture 10" descr="MA900 Cell Sorter">
              <a:extLst>
                <a:ext uri="{FF2B5EF4-FFF2-40B4-BE49-F238E27FC236}">
                  <a16:creationId xmlns:a16="http://schemas.microsoft.com/office/drawing/2014/main" id="{88110285-5EF0-0841-8F35-DEB2D64473EC}"/>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707553" y="4482765"/>
              <a:ext cx="695418" cy="8692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3" name="Group 1032">
            <a:extLst>
              <a:ext uri="{FF2B5EF4-FFF2-40B4-BE49-F238E27FC236}">
                <a16:creationId xmlns:a16="http://schemas.microsoft.com/office/drawing/2014/main" id="{36386C9E-7C9C-7147-A815-AF8A67CBA139}"/>
              </a:ext>
            </a:extLst>
          </p:cNvPr>
          <p:cNvGrpSpPr/>
          <p:nvPr/>
        </p:nvGrpSpPr>
        <p:grpSpPr>
          <a:xfrm>
            <a:off x="6452117" y="861744"/>
            <a:ext cx="978364" cy="2280407"/>
            <a:chOff x="9005794" y="3891123"/>
            <a:chExt cx="978364" cy="2280407"/>
          </a:xfrm>
        </p:grpSpPr>
        <p:pic>
          <p:nvPicPr>
            <p:cNvPr id="17" name="Picture 16">
              <a:extLst>
                <a:ext uri="{FF2B5EF4-FFF2-40B4-BE49-F238E27FC236}">
                  <a16:creationId xmlns:a16="http://schemas.microsoft.com/office/drawing/2014/main" id="{F4B86188-1B67-974E-A753-7D41EB51C3F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005794" y="4358375"/>
              <a:ext cx="858587" cy="329125"/>
            </a:xfrm>
            <a:prstGeom prst="rect">
              <a:avLst/>
            </a:prstGeom>
          </p:spPr>
        </p:pic>
        <p:pic>
          <p:nvPicPr>
            <p:cNvPr id="21" name="Picture 20">
              <a:extLst>
                <a:ext uri="{FF2B5EF4-FFF2-40B4-BE49-F238E27FC236}">
                  <a16:creationId xmlns:a16="http://schemas.microsoft.com/office/drawing/2014/main" id="{FA0BF7F6-BA75-8246-A576-D13008AB3EF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005794" y="3891123"/>
              <a:ext cx="931092" cy="427282"/>
            </a:xfrm>
            <a:prstGeom prst="rect">
              <a:avLst/>
            </a:prstGeom>
          </p:spPr>
        </p:pic>
        <p:pic>
          <p:nvPicPr>
            <p:cNvPr id="1036" name="Picture 12" descr="NovoCyte Penteon Flow Cytometer Systems 5 Lasers">
              <a:extLst>
                <a:ext uri="{FF2B5EF4-FFF2-40B4-BE49-F238E27FC236}">
                  <a16:creationId xmlns:a16="http://schemas.microsoft.com/office/drawing/2014/main" id="{0F042924-8C7E-7D47-88AB-0683494239CF}"/>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9086945" y="5085841"/>
              <a:ext cx="814076" cy="3291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DA344E03-B95D-054B-9861-F6F564915182}"/>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051285" y="5455084"/>
              <a:ext cx="932873" cy="716446"/>
            </a:xfrm>
            <a:prstGeom prst="rect">
              <a:avLst/>
            </a:prstGeom>
          </p:spPr>
        </p:pic>
        <p:sp>
          <p:nvSpPr>
            <p:cNvPr id="51" name="TextBox 50">
              <a:extLst>
                <a:ext uri="{FF2B5EF4-FFF2-40B4-BE49-F238E27FC236}">
                  <a16:creationId xmlns:a16="http://schemas.microsoft.com/office/drawing/2014/main" id="{0E67AB92-570E-E746-AB8D-3516CF082DF5}"/>
                </a:ext>
              </a:extLst>
            </p:cNvPr>
            <p:cNvSpPr txBox="1"/>
            <p:nvPr/>
          </p:nvSpPr>
          <p:spPr>
            <a:xfrm>
              <a:off x="9054544" y="4618816"/>
              <a:ext cx="809837" cy="430887"/>
            </a:xfrm>
            <a:prstGeom prst="rect">
              <a:avLst/>
            </a:prstGeom>
            <a:noFill/>
          </p:spPr>
          <p:txBody>
            <a:bodyPr wrap="none" rtlCol="0">
              <a:spAutoFit/>
            </a:bodyPr>
            <a:lstStyle/>
            <a:p>
              <a:r>
                <a:rPr lang="en-US" sz="1100" dirty="0" err="1"/>
                <a:t>Advanteon</a:t>
              </a:r>
              <a:endParaRPr lang="en-US" sz="1100" dirty="0"/>
            </a:p>
            <a:p>
              <a:r>
                <a:rPr lang="en-US" sz="1100" dirty="0" err="1"/>
                <a:t>Quanteon</a:t>
              </a:r>
              <a:endParaRPr lang="en-US" sz="1100" dirty="0"/>
            </a:p>
          </p:txBody>
        </p:sp>
      </p:grpSp>
      <p:grpSp>
        <p:nvGrpSpPr>
          <p:cNvPr id="1048" name="Group 1047">
            <a:extLst>
              <a:ext uri="{FF2B5EF4-FFF2-40B4-BE49-F238E27FC236}">
                <a16:creationId xmlns:a16="http://schemas.microsoft.com/office/drawing/2014/main" id="{2753B843-6D9A-2643-8091-A4CC1C721465}"/>
              </a:ext>
            </a:extLst>
          </p:cNvPr>
          <p:cNvGrpSpPr/>
          <p:nvPr/>
        </p:nvGrpSpPr>
        <p:grpSpPr>
          <a:xfrm>
            <a:off x="2271261" y="797849"/>
            <a:ext cx="872355" cy="2282192"/>
            <a:chOff x="5871446" y="4278315"/>
            <a:chExt cx="872355" cy="2282192"/>
          </a:xfrm>
        </p:grpSpPr>
        <p:pic>
          <p:nvPicPr>
            <p:cNvPr id="1042" name="Picture 1041">
              <a:extLst>
                <a:ext uri="{FF2B5EF4-FFF2-40B4-BE49-F238E27FC236}">
                  <a16:creationId xmlns:a16="http://schemas.microsoft.com/office/drawing/2014/main" id="{B7E55EDA-7F35-1840-AEF9-0029DBBA3550}"/>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981352" y="5200321"/>
              <a:ext cx="749916" cy="645276"/>
            </a:xfrm>
            <a:prstGeom prst="rect">
              <a:avLst/>
            </a:prstGeom>
          </p:spPr>
        </p:pic>
        <p:pic>
          <p:nvPicPr>
            <p:cNvPr id="1044" name="Picture 1043">
              <a:extLst>
                <a:ext uri="{FF2B5EF4-FFF2-40B4-BE49-F238E27FC236}">
                  <a16:creationId xmlns:a16="http://schemas.microsoft.com/office/drawing/2014/main" id="{AFB6789D-2A65-274B-8AB8-35F6FCC1E96C}"/>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902706" y="4278315"/>
              <a:ext cx="809837" cy="601805"/>
            </a:xfrm>
            <a:prstGeom prst="rect">
              <a:avLst/>
            </a:prstGeom>
          </p:spPr>
        </p:pic>
        <p:pic>
          <p:nvPicPr>
            <p:cNvPr id="1046" name="Picture 1045">
              <a:extLst>
                <a:ext uri="{FF2B5EF4-FFF2-40B4-BE49-F238E27FC236}">
                  <a16:creationId xmlns:a16="http://schemas.microsoft.com/office/drawing/2014/main" id="{C55D3385-5C41-A042-B5D8-B97AFB06215F}"/>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968355" y="5943754"/>
              <a:ext cx="749916" cy="616753"/>
            </a:xfrm>
            <a:prstGeom prst="rect">
              <a:avLst/>
            </a:prstGeom>
          </p:spPr>
        </p:pic>
        <p:sp>
          <p:nvSpPr>
            <p:cNvPr id="1047" name="TextBox 1046">
              <a:extLst>
                <a:ext uri="{FF2B5EF4-FFF2-40B4-BE49-F238E27FC236}">
                  <a16:creationId xmlns:a16="http://schemas.microsoft.com/office/drawing/2014/main" id="{77BA17F7-7E94-2E4B-B70B-AC9D15333BC2}"/>
                </a:ext>
              </a:extLst>
            </p:cNvPr>
            <p:cNvSpPr txBox="1"/>
            <p:nvPr/>
          </p:nvSpPr>
          <p:spPr>
            <a:xfrm>
              <a:off x="5871446" y="4812481"/>
              <a:ext cx="872355" cy="430887"/>
            </a:xfrm>
            <a:prstGeom prst="rect">
              <a:avLst/>
            </a:prstGeom>
            <a:noFill/>
          </p:spPr>
          <p:txBody>
            <a:bodyPr wrap="none" rtlCol="0">
              <a:spAutoFit/>
            </a:bodyPr>
            <a:lstStyle/>
            <a:p>
              <a:r>
                <a:rPr lang="en-US" sz="1100" dirty="0" err="1"/>
                <a:t>MACsQuant</a:t>
              </a:r>
              <a:endParaRPr lang="en-US" sz="1100" dirty="0"/>
            </a:p>
            <a:p>
              <a:r>
                <a:rPr lang="en-US" sz="1100" dirty="0"/>
                <a:t>Tito</a:t>
              </a:r>
            </a:p>
          </p:txBody>
        </p:sp>
      </p:grpSp>
      <p:grpSp>
        <p:nvGrpSpPr>
          <p:cNvPr id="1071" name="Group 1070">
            <a:extLst>
              <a:ext uri="{FF2B5EF4-FFF2-40B4-BE49-F238E27FC236}">
                <a16:creationId xmlns:a16="http://schemas.microsoft.com/office/drawing/2014/main" id="{D64BCFE7-D1A0-7240-9FE0-788F867277E5}"/>
              </a:ext>
            </a:extLst>
          </p:cNvPr>
          <p:cNvGrpSpPr/>
          <p:nvPr/>
        </p:nvGrpSpPr>
        <p:grpSpPr>
          <a:xfrm>
            <a:off x="3112767" y="849611"/>
            <a:ext cx="1097346" cy="3865357"/>
            <a:chOff x="10540099" y="2938087"/>
            <a:chExt cx="1097346" cy="3865357"/>
          </a:xfrm>
        </p:grpSpPr>
        <p:sp>
          <p:nvSpPr>
            <p:cNvPr id="1058" name="TextBox 1057">
              <a:extLst>
                <a:ext uri="{FF2B5EF4-FFF2-40B4-BE49-F238E27FC236}">
                  <a16:creationId xmlns:a16="http://schemas.microsoft.com/office/drawing/2014/main" id="{46CDF8CA-DD17-1941-8C8B-F29A4067E0E6}"/>
                </a:ext>
              </a:extLst>
            </p:cNvPr>
            <p:cNvSpPr txBox="1"/>
            <p:nvPr/>
          </p:nvSpPr>
          <p:spPr>
            <a:xfrm>
              <a:off x="10540099" y="3193473"/>
              <a:ext cx="1043876" cy="738664"/>
            </a:xfrm>
            <a:prstGeom prst="rect">
              <a:avLst/>
            </a:prstGeom>
            <a:noFill/>
          </p:spPr>
          <p:txBody>
            <a:bodyPr wrap="none" rtlCol="0">
              <a:spAutoFit/>
            </a:bodyPr>
            <a:lstStyle/>
            <a:p>
              <a:r>
                <a:rPr lang="en-US" sz="1050" dirty="0"/>
                <a:t>Muse, </a:t>
              </a:r>
              <a:r>
                <a:rPr lang="en-US" sz="1050" dirty="0" err="1"/>
                <a:t>EasyCyte</a:t>
              </a:r>
              <a:endParaRPr lang="en-US" sz="1050" dirty="0"/>
            </a:p>
            <a:p>
              <a:r>
                <a:rPr lang="en-US" sz="1050" dirty="0" err="1"/>
                <a:t>CellStream</a:t>
              </a:r>
              <a:r>
                <a:rPr lang="en-US" sz="1050" dirty="0"/>
                <a:t>, </a:t>
              </a:r>
            </a:p>
            <a:p>
              <a:r>
                <a:rPr lang="en-US" sz="1050" dirty="0" err="1"/>
                <a:t>FloSight</a:t>
              </a:r>
              <a:endParaRPr lang="en-US" sz="1050" dirty="0"/>
            </a:p>
            <a:p>
              <a:r>
                <a:rPr lang="en-US" sz="1050" dirty="0" err="1"/>
                <a:t>ImageStream</a:t>
              </a:r>
              <a:endParaRPr lang="en-US" sz="1050" dirty="0"/>
            </a:p>
          </p:txBody>
        </p:sp>
        <p:pic>
          <p:nvPicPr>
            <p:cNvPr id="1060" name="Picture 1059">
              <a:extLst>
                <a:ext uri="{FF2B5EF4-FFF2-40B4-BE49-F238E27FC236}">
                  <a16:creationId xmlns:a16="http://schemas.microsoft.com/office/drawing/2014/main" id="{4043D9D1-46FD-AA42-BCB4-65DBB364F4F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544046" y="2938087"/>
              <a:ext cx="1093399" cy="262416"/>
            </a:xfrm>
            <a:prstGeom prst="rect">
              <a:avLst/>
            </a:prstGeom>
          </p:spPr>
        </p:pic>
        <p:pic>
          <p:nvPicPr>
            <p:cNvPr id="1062" name="Picture 1061">
              <a:extLst>
                <a:ext uri="{FF2B5EF4-FFF2-40B4-BE49-F238E27FC236}">
                  <a16:creationId xmlns:a16="http://schemas.microsoft.com/office/drawing/2014/main" id="{0B2F4F9E-F3D3-D948-B48C-1D888A08B62B}"/>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755926" y="6271160"/>
              <a:ext cx="679121" cy="532284"/>
            </a:xfrm>
            <a:prstGeom prst="rect">
              <a:avLst/>
            </a:prstGeom>
          </p:spPr>
        </p:pic>
        <p:pic>
          <p:nvPicPr>
            <p:cNvPr id="1064" name="Picture 1063">
              <a:extLst>
                <a:ext uri="{FF2B5EF4-FFF2-40B4-BE49-F238E27FC236}">
                  <a16:creationId xmlns:a16="http://schemas.microsoft.com/office/drawing/2014/main" id="{C2ADCE9F-E3C4-6E43-B9DF-228132F8491A}"/>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746443" y="5620851"/>
              <a:ext cx="688604" cy="601805"/>
            </a:xfrm>
            <a:prstGeom prst="rect">
              <a:avLst/>
            </a:prstGeom>
          </p:spPr>
        </p:pic>
        <p:pic>
          <p:nvPicPr>
            <p:cNvPr id="1066" name="Picture 1065">
              <a:extLst>
                <a:ext uri="{FF2B5EF4-FFF2-40B4-BE49-F238E27FC236}">
                  <a16:creationId xmlns:a16="http://schemas.microsoft.com/office/drawing/2014/main" id="{B0874A2D-E13E-6840-9E3A-FEBDE6BF0168}"/>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660951" y="5012728"/>
              <a:ext cx="616484" cy="601806"/>
            </a:xfrm>
            <a:prstGeom prst="rect">
              <a:avLst/>
            </a:prstGeom>
          </p:spPr>
        </p:pic>
        <p:pic>
          <p:nvPicPr>
            <p:cNvPr id="1068" name="Picture 1067">
              <a:extLst>
                <a:ext uri="{FF2B5EF4-FFF2-40B4-BE49-F238E27FC236}">
                  <a16:creationId xmlns:a16="http://schemas.microsoft.com/office/drawing/2014/main" id="{7B81F4A4-9D0C-BD46-86F7-C7568B8AC944}"/>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624891" y="4568850"/>
              <a:ext cx="688605" cy="572072"/>
            </a:xfrm>
            <a:prstGeom prst="rect">
              <a:avLst/>
            </a:prstGeom>
          </p:spPr>
        </p:pic>
        <p:pic>
          <p:nvPicPr>
            <p:cNvPr id="1070" name="Picture 1069">
              <a:extLst>
                <a:ext uri="{FF2B5EF4-FFF2-40B4-BE49-F238E27FC236}">
                  <a16:creationId xmlns:a16="http://schemas.microsoft.com/office/drawing/2014/main" id="{5BE75D91-BAD1-EA4D-9561-413CC8F80AFF}"/>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670551" y="3905483"/>
              <a:ext cx="560066" cy="738548"/>
            </a:xfrm>
            <a:prstGeom prst="rect">
              <a:avLst/>
            </a:prstGeom>
          </p:spPr>
        </p:pic>
      </p:grpSp>
      <p:grpSp>
        <p:nvGrpSpPr>
          <p:cNvPr id="1083" name="Group 1082">
            <a:extLst>
              <a:ext uri="{FF2B5EF4-FFF2-40B4-BE49-F238E27FC236}">
                <a16:creationId xmlns:a16="http://schemas.microsoft.com/office/drawing/2014/main" id="{E5F5E02C-F036-4C4D-8D76-F8BD6BCBA4F4}"/>
              </a:ext>
            </a:extLst>
          </p:cNvPr>
          <p:cNvGrpSpPr/>
          <p:nvPr/>
        </p:nvGrpSpPr>
        <p:grpSpPr>
          <a:xfrm>
            <a:off x="8872190" y="829447"/>
            <a:ext cx="760969" cy="2912652"/>
            <a:chOff x="7098409" y="3607260"/>
            <a:chExt cx="760969" cy="2912652"/>
          </a:xfrm>
        </p:grpSpPr>
        <p:pic>
          <p:nvPicPr>
            <p:cNvPr id="1073" name="Picture 1072">
              <a:extLst>
                <a:ext uri="{FF2B5EF4-FFF2-40B4-BE49-F238E27FC236}">
                  <a16:creationId xmlns:a16="http://schemas.microsoft.com/office/drawing/2014/main" id="{DE6D92FE-AD73-B046-8682-0CDE3907F863}"/>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7098409" y="3607260"/>
              <a:ext cx="657169" cy="396841"/>
            </a:xfrm>
            <a:prstGeom prst="rect">
              <a:avLst/>
            </a:prstGeom>
          </p:spPr>
        </p:pic>
        <p:sp>
          <p:nvSpPr>
            <p:cNvPr id="1076" name="TextBox 1075">
              <a:extLst>
                <a:ext uri="{FF2B5EF4-FFF2-40B4-BE49-F238E27FC236}">
                  <a16:creationId xmlns:a16="http://schemas.microsoft.com/office/drawing/2014/main" id="{36AFC746-E966-3045-B761-E2A6E970D9F4}"/>
                </a:ext>
              </a:extLst>
            </p:cNvPr>
            <p:cNvSpPr txBox="1"/>
            <p:nvPr/>
          </p:nvSpPr>
          <p:spPr>
            <a:xfrm>
              <a:off x="7107002" y="3938193"/>
              <a:ext cx="663964" cy="600164"/>
            </a:xfrm>
            <a:prstGeom prst="rect">
              <a:avLst/>
            </a:prstGeom>
            <a:noFill/>
          </p:spPr>
          <p:txBody>
            <a:bodyPr wrap="none" rtlCol="0">
              <a:spAutoFit/>
            </a:bodyPr>
            <a:lstStyle/>
            <a:p>
              <a:r>
                <a:rPr lang="en-US" sz="1100" dirty="0" err="1"/>
                <a:t>Gigasort</a:t>
              </a:r>
              <a:endParaRPr lang="en-US" sz="1100" dirty="0"/>
            </a:p>
            <a:p>
              <a:r>
                <a:rPr lang="en-US" sz="1100" dirty="0" err="1"/>
                <a:t>Hydris</a:t>
              </a:r>
              <a:endParaRPr lang="en-US" sz="1100" dirty="0"/>
            </a:p>
            <a:p>
              <a:r>
                <a:rPr lang="en-US" sz="1100" dirty="0"/>
                <a:t>Viva</a:t>
              </a:r>
            </a:p>
          </p:txBody>
        </p:sp>
        <p:pic>
          <p:nvPicPr>
            <p:cNvPr id="1078" name="Picture 1077">
              <a:extLst>
                <a:ext uri="{FF2B5EF4-FFF2-40B4-BE49-F238E27FC236}">
                  <a16:creationId xmlns:a16="http://schemas.microsoft.com/office/drawing/2014/main" id="{991D0C49-FCFC-6A4A-AC27-9DE5B6FC5D61}"/>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189803" y="4503039"/>
              <a:ext cx="609822" cy="650045"/>
            </a:xfrm>
            <a:prstGeom prst="rect">
              <a:avLst/>
            </a:prstGeom>
          </p:spPr>
        </p:pic>
        <p:pic>
          <p:nvPicPr>
            <p:cNvPr id="1080" name="Picture 1079">
              <a:extLst>
                <a:ext uri="{FF2B5EF4-FFF2-40B4-BE49-F238E27FC236}">
                  <a16:creationId xmlns:a16="http://schemas.microsoft.com/office/drawing/2014/main" id="{925025A3-3B7F-D442-A3AD-5B5349445337}"/>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201768" y="5217328"/>
              <a:ext cx="564339" cy="610260"/>
            </a:xfrm>
            <a:prstGeom prst="rect">
              <a:avLst/>
            </a:prstGeom>
          </p:spPr>
        </p:pic>
        <p:pic>
          <p:nvPicPr>
            <p:cNvPr id="1082" name="Picture 1081">
              <a:extLst>
                <a:ext uri="{FF2B5EF4-FFF2-40B4-BE49-F238E27FC236}">
                  <a16:creationId xmlns:a16="http://schemas.microsoft.com/office/drawing/2014/main" id="{F0BC932F-A34D-5542-82F7-EE1F24A39D8D}"/>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223228" y="5891832"/>
              <a:ext cx="636150" cy="628080"/>
            </a:xfrm>
            <a:prstGeom prst="rect">
              <a:avLst/>
            </a:prstGeom>
          </p:spPr>
        </p:pic>
      </p:grpSp>
      <p:grpSp>
        <p:nvGrpSpPr>
          <p:cNvPr id="1095" name="Group 1094">
            <a:extLst>
              <a:ext uri="{FF2B5EF4-FFF2-40B4-BE49-F238E27FC236}">
                <a16:creationId xmlns:a16="http://schemas.microsoft.com/office/drawing/2014/main" id="{2F6AD826-45E2-6645-B52D-145D8A518310}"/>
              </a:ext>
            </a:extLst>
          </p:cNvPr>
          <p:cNvGrpSpPr/>
          <p:nvPr/>
        </p:nvGrpSpPr>
        <p:grpSpPr>
          <a:xfrm>
            <a:off x="7513637" y="832830"/>
            <a:ext cx="1175905" cy="3937320"/>
            <a:chOff x="8710096" y="1037777"/>
            <a:chExt cx="1175905" cy="3937320"/>
          </a:xfrm>
        </p:grpSpPr>
        <p:pic>
          <p:nvPicPr>
            <p:cNvPr id="1075" name="Picture 1074">
              <a:extLst>
                <a:ext uri="{FF2B5EF4-FFF2-40B4-BE49-F238E27FC236}">
                  <a16:creationId xmlns:a16="http://schemas.microsoft.com/office/drawing/2014/main" id="{4831A8E4-01C0-934E-B680-E7E385291525}"/>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710096" y="1037777"/>
              <a:ext cx="1175905" cy="412173"/>
            </a:xfrm>
            <a:prstGeom prst="rect">
              <a:avLst/>
            </a:prstGeom>
          </p:spPr>
        </p:pic>
        <p:sp>
          <p:nvSpPr>
            <p:cNvPr id="1084" name="TextBox 1083">
              <a:extLst>
                <a:ext uri="{FF2B5EF4-FFF2-40B4-BE49-F238E27FC236}">
                  <a16:creationId xmlns:a16="http://schemas.microsoft.com/office/drawing/2014/main" id="{CCB12131-ED2D-E44F-A1C1-AF7BB7325041}"/>
                </a:ext>
              </a:extLst>
            </p:cNvPr>
            <p:cNvSpPr txBox="1"/>
            <p:nvPr/>
          </p:nvSpPr>
          <p:spPr>
            <a:xfrm>
              <a:off x="8833017" y="1470801"/>
              <a:ext cx="930063" cy="738664"/>
            </a:xfrm>
            <a:prstGeom prst="rect">
              <a:avLst/>
            </a:prstGeom>
            <a:noFill/>
          </p:spPr>
          <p:txBody>
            <a:bodyPr wrap="none" rtlCol="0">
              <a:spAutoFit/>
            </a:bodyPr>
            <a:lstStyle/>
            <a:p>
              <a:r>
                <a:rPr lang="en-US" sz="1050" dirty="0"/>
                <a:t>XF-1600</a:t>
              </a:r>
            </a:p>
            <a:p>
              <a:r>
                <a:rPr lang="en-US" sz="1050" dirty="0" err="1"/>
                <a:t>CyFlow</a:t>
              </a:r>
              <a:r>
                <a:rPr lang="en-US" sz="1050" dirty="0"/>
                <a:t> Space</a:t>
              </a:r>
            </a:p>
            <a:p>
              <a:r>
                <a:rPr lang="en-US" sz="1050" dirty="0"/>
                <a:t>Cube6, 8</a:t>
              </a:r>
            </a:p>
            <a:p>
              <a:r>
                <a:rPr lang="en-US" sz="1050" dirty="0"/>
                <a:t>Sample Prep</a:t>
              </a:r>
            </a:p>
          </p:txBody>
        </p:sp>
        <p:pic>
          <p:nvPicPr>
            <p:cNvPr id="1086" name="Picture 1085">
              <a:extLst>
                <a:ext uri="{FF2B5EF4-FFF2-40B4-BE49-F238E27FC236}">
                  <a16:creationId xmlns:a16="http://schemas.microsoft.com/office/drawing/2014/main" id="{3A9E8FD8-D8E1-4A4C-9866-85C650C442CD}"/>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872613" y="2230316"/>
              <a:ext cx="850870" cy="693166"/>
            </a:xfrm>
            <a:prstGeom prst="rect">
              <a:avLst/>
            </a:prstGeom>
          </p:spPr>
        </p:pic>
        <p:pic>
          <p:nvPicPr>
            <p:cNvPr id="1088" name="Picture 1087">
              <a:extLst>
                <a:ext uri="{FF2B5EF4-FFF2-40B4-BE49-F238E27FC236}">
                  <a16:creationId xmlns:a16="http://schemas.microsoft.com/office/drawing/2014/main" id="{40ABEBB7-86ED-8642-8A24-2CC40E05E909}"/>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972571" y="2944333"/>
              <a:ext cx="650955" cy="742808"/>
            </a:xfrm>
            <a:prstGeom prst="rect">
              <a:avLst/>
            </a:prstGeom>
          </p:spPr>
        </p:pic>
        <p:pic>
          <p:nvPicPr>
            <p:cNvPr id="1090" name="Picture 1089">
              <a:extLst>
                <a:ext uri="{FF2B5EF4-FFF2-40B4-BE49-F238E27FC236}">
                  <a16:creationId xmlns:a16="http://schemas.microsoft.com/office/drawing/2014/main" id="{80CC20A8-98F7-AF42-863B-75630541628C}"/>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9011883" y="3707992"/>
              <a:ext cx="572331" cy="711745"/>
            </a:xfrm>
            <a:prstGeom prst="rect">
              <a:avLst/>
            </a:prstGeom>
          </p:spPr>
        </p:pic>
        <p:pic>
          <p:nvPicPr>
            <p:cNvPr id="1092" name="Picture 1091">
              <a:extLst>
                <a:ext uri="{FF2B5EF4-FFF2-40B4-BE49-F238E27FC236}">
                  <a16:creationId xmlns:a16="http://schemas.microsoft.com/office/drawing/2014/main" id="{E45D3F88-3DA5-0940-B111-12700A6BFC6B}"/>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9054478" y="4423433"/>
              <a:ext cx="562922" cy="551664"/>
            </a:xfrm>
            <a:prstGeom prst="rect">
              <a:avLst/>
            </a:prstGeom>
          </p:spPr>
        </p:pic>
      </p:grpSp>
      <p:sp>
        <p:nvSpPr>
          <p:cNvPr id="9" name="TextBox 8">
            <a:extLst>
              <a:ext uri="{FF2B5EF4-FFF2-40B4-BE49-F238E27FC236}">
                <a16:creationId xmlns:a16="http://schemas.microsoft.com/office/drawing/2014/main" id="{0B336C90-7E35-104A-994D-015151BF7D86}"/>
              </a:ext>
            </a:extLst>
          </p:cNvPr>
          <p:cNvSpPr txBox="1"/>
          <p:nvPr/>
        </p:nvSpPr>
        <p:spPr>
          <a:xfrm>
            <a:off x="194759" y="-14368"/>
            <a:ext cx="2931380" cy="400110"/>
          </a:xfrm>
          <a:prstGeom prst="rect">
            <a:avLst/>
          </a:prstGeom>
          <a:noFill/>
        </p:spPr>
        <p:txBody>
          <a:bodyPr wrap="none" rtlCol="0">
            <a:spAutoFit/>
          </a:bodyPr>
          <a:lstStyle/>
          <a:p>
            <a:r>
              <a:rPr lang="en-US" sz="2000" b="1" dirty="0"/>
              <a:t># Instruments </a:t>
            </a:r>
            <a:r>
              <a:rPr lang="en-US" sz="2000" b="1" dirty="0" err="1"/>
              <a:t>WorldWide</a:t>
            </a:r>
            <a:endParaRPr lang="en-US" sz="2000" b="1" dirty="0"/>
          </a:p>
        </p:txBody>
      </p:sp>
      <p:cxnSp>
        <p:nvCxnSpPr>
          <p:cNvPr id="12" name="Straight Arrow Connector 11">
            <a:extLst>
              <a:ext uri="{FF2B5EF4-FFF2-40B4-BE49-F238E27FC236}">
                <a16:creationId xmlns:a16="http://schemas.microsoft.com/office/drawing/2014/main" id="{64ABA76C-9239-2143-BF22-6F7F5DF1F82D}"/>
              </a:ext>
            </a:extLst>
          </p:cNvPr>
          <p:cNvCxnSpPr>
            <a:cxnSpLocks/>
          </p:cNvCxnSpPr>
          <p:nvPr/>
        </p:nvCxnSpPr>
        <p:spPr>
          <a:xfrm>
            <a:off x="200298" y="731017"/>
            <a:ext cx="11566104" cy="27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290B6E3-1C91-7B45-A10E-1B7116871B31}"/>
              </a:ext>
            </a:extLst>
          </p:cNvPr>
          <p:cNvGrpSpPr/>
          <p:nvPr/>
        </p:nvGrpSpPr>
        <p:grpSpPr>
          <a:xfrm>
            <a:off x="380893" y="5913668"/>
            <a:ext cx="2947701" cy="876093"/>
            <a:chOff x="1578888" y="5454921"/>
            <a:chExt cx="4474964" cy="1244066"/>
          </a:xfrm>
        </p:grpSpPr>
        <p:grpSp>
          <p:nvGrpSpPr>
            <p:cNvPr id="2" name="Group 1">
              <a:extLst>
                <a:ext uri="{FF2B5EF4-FFF2-40B4-BE49-F238E27FC236}">
                  <a16:creationId xmlns:a16="http://schemas.microsoft.com/office/drawing/2014/main" id="{CE802B2B-33BE-5F40-9B4E-801E4A6DAF9C}"/>
                </a:ext>
              </a:extLst>
            </p:cNvPr>
            <p:cNvGrpSpPr/>
            <p:nvPr/>
          </p:nvGrpSpPr>
          <p:grpSpPr>
            <a:xfrm>
              <a:off x="5277469" y="5707848"/>
              <a:ext cx="776383" cy="745994"/>
              <a:chOff x="10544046" y="762232"/>
              <a:chExt cx="1166356" cy="979320"/>
            </a:xfrm>
          </p:grpSpPr>
          <p:pic>
            <p:nvPicPr>
              <p:cNvPr id="19" name="Picture 18">
                <a:extLst>
                  <a:ext uri="{FF2B5EF4-FFF2-40B4-BE49-F238E27FC236}">
                    <a16:creationId xmlns:a16="http://schemas.microsoft.com/office/drawing/2014/main" id="{72AA55C8-BAF8-124D-B0A8-BB3797CC1397}"/>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0581480" y="762232"/>
                <a:ext cx="961115" cy="531348"/>
              </a:xfrm>
              <a:prstGeom prst="rect">
                <a:avLst/>
              </a:prstGeom>
            </p:spPr>
          </p:pic>
          <p:pic>
            <p:nvPicPr>
              <p:cNvPr id="25" name="Picture 24">
                <a:extLst>
                  <a:ext uri="{FF2B5EF4-FFF2-40B4-BE49-F238E27FC236}">
                    <a16:creationId xmlns:a16="http://schemas.microsoft.com/office/drawing/2014/main" id="{7BE8AFE0-3F0C-B541-94DF-1C345F46F29D}"/>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10544046" y="1357423"/>
                <a:ext cx="1166356" cy="384129"/>
              </a:xfrm>
              <a:prstGeom prst="rect">
                <a:avLst/>
              </a:prstGeom>
            </p:spPr>
          </p:pic>
        </p:grpSp>
        <p:grpSp>
          <p:nvGrpSpPr>
            <p:cNvPr id="14" name="Group 13">
              <a:extLst>
                <a:ext uri="{FF2B5EF4-FFF2-40B4-BE49-F238E27FC236}">
                  <a16:creationId xmlns:a16="http://schemas.microsoft.com/office/drawing/2014/main" id="{8047F7B8-0782-B843-BBD0-8124E7A71CD6}"/>
                </a:ext>
              </a:extLst>
            </p:cNvPr>
            <p:cNvGrpSpPr/>
            <p:nvPr/>
          </p:nvGrpSpPr>
          <p:grpSpPr>
            <a:xfrm>
              <a:off x="1578888" y="5454921"/>
              <a:ext cx="4471618" cy="1244066"/>
              <a:chOff x="2425951" y="4577484"/>
              <a:chExt cx="4352178" cy="1244066"/>
            </a:xfrm>
          </p:grpSpPr>
          <p:grpSp>
            <p:nvGrpSpPr>
              <p:cNvPr id="1031" name="Group 1030">
                <a:extLst>
                  <a:ext uri="{FF2B5EF4-FFF2-40B4-BE49-F238E27FC236}">
                    <a16:creationId xmlns:a16="http://schemas.microsoft.com/office/drawing/2014/main" id="{C6827F20-2AB3-2F4D-B9A9-49FB3B5EF310}"/>
                  </a:ext>
                </a:extLst>
              </p:cNvPr>
              <p:cNvGrpSpPr/>
              <p:nvPr/>
            </p:nvGrpSpPr>
            <p:grpSpPr>
              <a:xfrm>
                <a:off x="4370989" y="4818706"/>
                <a:ext cx="866892" cy="946909"/>
                <a:chOff x="8564255" y="836202"/>
                <a:chExt cx="1045380" cy="1081547"/>
              </a:xfrm>
            </p:grpSpPr>
            <p:pic>
              <p:nvPicPr>
                <p:cNvPr id="15" name="Picture 14">
                  <a:extLst>
                    <a:ext uri="{FF2B5EF4-FFF2-40B4-BE49-F238E27FC236}">
                      <a16:creationId xmlns:a16="http://schemas.microsoft.com/office/drawing/2014/main" id="{13BCD7D2-86B1-0140-9ED8-2CEF1D3F81BF}"/>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8608806" y="1394516"/>
                  <a:ext cx="965641" cy="523233"/>
                </a:xfrm>
                <a:prstGeom prst="rect">
                  <a:avLst/>
                </a:prstGeom>
              </p:spPr>
            </p:pic>
            <p:pic>
              <p:nvPicPr>
                <p:cNvPr id="23" name="Picture 22">
                  <a:extLst>
                    <a:ext uri="{FF2B5EF4-FFF2-40B4-BE49-F238E27FC236}">
                      <a16:creationId xmlns:a16="http://schemas.microsoft.com/office/drawing/2014/main" id="{FBFCF5A2-FAE2-5D4A-B80A-923719B89B5C}"/>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564255" y="836202"/>
                  <a:ext cx="1045380" cy="273047"/>
                </a:xfrm>
                <a:prstGeom prst="rect">
                  <a:avLst/>
                </a:prstGeom>
              </p:spPr>
            </p:pic>
            <p:sp>
              <p:nvSpPr>
                <p:cNvPr id="45" name="TextBox 44">
                  <a:extLst>
                    <a:ext uri="{FF2B5EF4-FFF2-40B4-BE49-F238E27FC236}">
                      <a16:creationId xmlns:a16="http://schemas.microsoft.com/office/drawing/2014/main" id="{866A6D3E-5060-B247-9EF7-E4ED7011C341}"/>
                    </a:ext>
                  </a:extLst>
                </p:cNvPr>
                <p:cNvSpPr txBox="1"/>
                <p:nvPr/>
              </p:nvSpPr>
              <p:spPr>
                <a:xfrm>
                  <a:off x="8564255" y="1066710"/>
                  <a:ext cx="879925" cy="263653"/>
                </a:xfrm>
                <a:prstGeom prst="rect">
                  <a:avLst/>
                </a:prstGeom>
                <a:noFill/>
              </p:spPr>
              <p:txBody>
                <a:bodyPr wrap="none" rtlCol="0">
                  <a:spAutoFit/>
                </a:bodyPr>
                <a:lstStyle/>
                <a:p>
                  <a:r>
                    <a:rPr lang="en-US" sz="900" dirty="0" err="1"/>
                    <a:t>iQ</a:t>
                  </a:r>
                  <a:r>
                    <a:rPr lang="en-US" sz="900" dirty="0"/>
                    <a:t> Screener</a:t>
                  </a:r>
                </a:p>
              </p:txBody>
            </p:sp>
          </p:grpSp>
          <p:grpSp>
            <p:nvGrpSpPr>
              <p:cNvPr id="1040" name="Group 1039">
                <a:extLst>
                  <a:ext uri="{FF2B5EF4-FFF2-40B4-BE49-F238E27FC236}">
                    <a16:creationId xmlns:a16="http://schemas.microsoft.com/office/drawing/2014/main" id="{BE71DA02-82DD-0148-9F99-0BB0C4148796}"/>
                  </a:ext>
                </a:extLst>
              </p:cNvPr>
              <p:cNvGrpSpPr/>
              <p:nvPr/>
            </p:nvGrpSpPr>
            <p:grpSpPr>
              <a:xfrm>
                <a:off x="3418797" y="4882672"/>
                <a:ext cx="912745" cy="863510"/>
                <a:chOff x="7942007" y="4818549"/>
                <a:chExt cx="912745" cy="863510"/>
              </a:xfrm>
            </p:grpSpPr>
            <p:pic>
              <p:nvPicPr>
                <p:cNvPr id="1038" name="Picture 14" descr="Nanocellect">
                  <a:extLst>
                    <a:ext uri="{FF2B5EF4-FFF2-40B4-BE49-F238E27FC236}">
                      <a16:creationId xmlns:a16="http://schemas.microsoft.com/office/drawing/2014/main" id="{B450D8F0-8B7B-CE4B-B6D6-4798D9728FED}"/>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7953486" y="4818549"/>
                  <a:ext cx="901266" cy="18679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038">
                  <a:extLst>
                    <a:ext uri="{FF2B5EF4-FFF2-40B4-BE49-F238E27FC236}">
                      <a16:creationId xmlns:a16="http://schemas.microsoft.com/office/drawing/2014/main" id="{54BE5AEE-8858-2041-A2F4-C1741B462333}"/>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7942007" y="5087632"/>
                  <a:ext cx="717342" cy="594427"/>
                </a:xfrm>
                <a:prstGeom prst="rect">
                  <a:avLst/>
                </a:prstGeom>
              </p:spPr>
            </p:pic>
          </p:grpSp>
          <p:grpSp>
            <p:nvGrpSpPr>
              <p:cNvPr id="1057" name="Group 1056">
                <a:extLst>
                  <a:ext uri="{FF2B5EF4-FFF2-40B4-BE49-F238E27FC236}">
                    <a16:creationId xmlns:a16="http://schemas.microsoft.com/office/drawing/2014/main" id="{2B1EF520-24B1-1D4D-94AC-318D86369B30}"/>
                  </a:ext>
                </a:extLst>
              </p:cNvPr>
              <p:cNvGrpSpPr/>
              <p:nvPr/>
            </p:nvGrpSpPr>
            <p:grpSpPr>
              <a:xfrm>
                <a:off x="2533864" y="4821965"/>
                <a:ext cx="901265" cy="759768"/>
                <a:chOff x="3668521" y="4643396"/>
                <a:chExt cx="1035394" cy="843183"/>
              </a:xfrm>
            </p:grpSpPr>
            <p:sp>
              <p:nvSpPr>
                <p:cNvPr id="1050" name="TextBox 1049">
                  <a:extLst>
                    <a:ext uri="{FF2B5EF4-FFF2-40B4-BE49-F238E27FC236}">
                      <a16:creationId xmlns:a16="http://schemas.microsoft.com/office/drawing/2014/main" id="{35B20F77-1240-7A44-8FC9-1AE1EEE93ADF}"/>
                    </a:ext>
                  </a:extLst>
                </p:cNvPr>
                <p:cNvSpPr txBox="1"/>
                <p:nvPr/>
              </p:nvSpPr>
              <p:spPr>
                <a:xfrm>
                  <a:off x="3740872" y="4643396"/>
                  <a:ext cx="587829" cy="307411"/>
                </a:xfrm>
                <a:prstGeom prst="rect">
                  <a:avLst/>
                </a:prstGeom>
                <a:noFill/>
              </p:spPr>
              <p:txBody>
                <a:bodyPr wrap="none" rtlCol="0">
                  <a:spAutoFit/>
                </a:bodyPr>
                <a:lstStyle/>
                <a:p>
                  <a:r>
                    <a:rPr lang="en-US" sz="600" dirty="0"/>
                    <a:t>SE520EON</a:t>
                  </a:r>
                </a:p>
                <a:p>
                  <a:r>
                    <a:rPr lang="en-US" sz="600" dirty="0"/>
                    <a:t>S1000EON</a:t>
                  </a:r>
                </a:p>
              </p:txBody>
            </p:sp>
            <p:pic>
              <p:nvPicPr>
                <p:cNvPr id="1052" name="Picture 1051">
                  <a:extLst>
                    <a:ext uri="{FF2B5EF4-FFF2-40B4-BE49-F238E27FC236}">
                      <a16:creationId xmlns:a16="http://schemas.microsoft.com/office/drawing/2014/main" id="{5D82EBAA-7D42-4948-807A-4EF35BEA798F}"/>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4072531" y="4988366"/>
                  <a:ext cx="459889" cy="498213"/>
                </a:xfrm>
                <a:prstGeom prst="rect">
                  <a:avLst/>
                </a:prstGeom>
              </p:spPr>
            </p:pic>
            <p:pic>
              <p:nvPicPr>
                <p:cNvPr id="1054" name="Picture 1053">
                  <a:extLst>
                    <a:ext uri="{FF2B5EF4-FFF2-40B4-BE49-F238E27FC236}">
                      <a16:creationId xmlns:a16="http://schemas.microsoft.com/office/drawing/2014/main" id="{9C167FEC-1205-0F4E-8C9A-27DB7F63A41C}"/>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3710699" y="5027925"/>
                  <a:ext cx="361832" cy="342482"/>
                </a:xfrm>
                <a:prstGeom prst="rect">
                  <a:avLst/>
                </a:prstGeom>
              </p:spPr>
            </p:pic>
            <p:pic>
              <p:nvPicPr>
                <p:cNvPr id="1056" name="Picture 1055">
                  <a:extLst>
                    <a:ext uri="{FF2B5EF4-FFF2-40B4-BE49-F238E27FC236}">
                      <a16:creationId xmlns:a16="http://schemas.microsoft.com/office/drawing/2014/main" id="{ABE4A759-88A1-FA4E-A877-CCE21B0E09DB}"/>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flipV="1">
                  <a:off x="3668521" y="4665029"/>
                  <a:ext cx="1035394" cy="120760"/>
                </a:xfrm>
                <a:prstGeom prst="rect">
                  <a:avLst/>
                </a:prstGeom>
              </p:spPr>
            </p:pic>
          </p:grpSp>
          <p:sp>
            <p:nvSpPr>
              <p:cNvPr id="3" name="Rounded Rectangle 2">
                <a:extLst>
                  <a:ext uri="{FF2B5EF4-FFF2-40B4-BE49-F238E27FC236}">
                    <a16:creationId xmlns:a16="http://schemas.microsoft.com/office/drawing/2014/main" id="{F48F05ED-434D-6346-8DA9-A70A08A7D57E}"/>
                  </a:ext>
                </a:extLst>
              </p:cNvPr>
              <p:cNvSpPr/>
              <p:nvPr/>
            </p:nvSpPr>
            <p:spPr>
              <a:xfrm>
                <a:off x="2425951" y="4577484"/>
                <a:ext cx="4352178" cy="1244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D8C2ADAD-8FA4-0E43-A418-D13090BE9082}"/>
                  </a:ext>
                </a:extLst>
              </p:cNvPr>
              <p:cNvGrpSpPr/>
              <p:nvPr/>
            </p:nvGrpSpPr>
            <p:grpSpPr>
              <a:xfrm>
                <a:off x="5279735" y="4830085"/>
                <a:ext cx="749117" cy="962253"/>
                <a:chOff x="8905023" y="51792"/>
                <a:chExt cx="749117" cy="962253"/>
              </a:xfrm>
            </p:grpSpPr>
            <p:pic>
              <p:nvPicPr>
                <p:cNvPr id="91" name="Picture 16" descr="Nexcelom Bioscience Logo">
                  <a:extLst>
                    <a:ext uri="{FF2B5EF4-FFF2-40B4-BE49-F238E27FC236}">
                      <a16:creationId xmlns:a16="http://schemas.microsoft.com/office/drawing/2014/main" id="{C1B1A0C2-F5E4-BC46-8786-60ECC467D8AE}"/>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8905023" y="51792"/>
                  <a:ext cx="717327" cy="27304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BB05F491-23BC-DF48-BA9E-83928CC141C8}"/>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8998360" y="345690"/>
                  <a:ext cx="371276" cy="261611"/>
                </a:xfrm>
                <a:prstGeom prst="rect">
                  <a:avLst/>
                </a:prstGeom>
              </p:spPr>
            </p:pic>
            <p:pic>
              <p:nvPicPr>
                <p:cNvPr id="93" name="Picture 92">
                  <a:extLst>
                    <a:ext uri="{FF2B5EF4-FFF2-40B4-BE49-F238E27FC236}">
                      <a16:creationId xmlns:a16="http://schemas.microsoft.com/office/drawing/2014/main" id="{20379F97-C416-214D-9B82-6C7D44F4084C}"/>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8975247" y="648691"/>
                  <a:ext cx="456693" cy="365354"/>
                </a:xfrm>
                <a:prstGeom prst="rect">
                  <a:avLst/>
                </a:prstGeom>
              </p:spPr>
            </p:pic>
            <p:pic>
              <p:nvPicPr>
                <p:cNvPr id="94" name="Picture 93">
                  <a:extLst>
                    <a:ext uri="{FF2B5EF4-FFF2-40B4-BE49-F238E27FC236}">
                      <a16:creationId xmlns:a16="http://schemas.microsoft.com/office/drawing/2014/main" id="{A87E060A-CC40-874C-9319-D923FF8BF9A3}"/>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9400911" y="369487"/>
                  <a:ext cx="253229" cy="532431"/>
                </a:xfrm>
                <a:prstGeom prst="rect">
                  <a:avLst/>
                </a:prstGeom>
              </p:spPr>
            </p:pic>
          </p:grpSp>
        </p:grpSp>
      </p:grpSp>
      <p:sp>
        <p:nvSpPr>
          <p:cNvPr id="10" name="TextBox 9">
            <a:extLst>
              <a:ext uri="{FF2B5EF4-FFF2-40B4-BE49-F238E27FC236}">
                <a16:creationId xmlns:a16="http://schemas.microsoft.com/office/drawing/2014/main" id="{4AC8ACF2-CF56-FD45-B87D-450C630ADCAA}"/>
              </a:ext>
            </a:extLst>
          </p:cNvPr>
          <p:cNvSpPr txBox="1"/>
          <p:nvPr/>
        </p:nvSpPr>
        <p:spPr>
          <a:xfrm>
            <a:off x="3777889" y="13351"/>
            <a:ext cx="5687711" cy="369332"/>
          </a:xfrm>
          <a:prstGeom prst="rect">
            <a:avLst/>
          </a:prstGeom>
          <a:noFill/>
        </p:spPr>
        <p:txBody>
          <a:bodyPr wrap="none" rtlCol="0">
            <a:spAutoFit/>
          </a:bodyPr>
          <a:lstStyle/>
          <a:p>
            <a:r>
              <a:rPr lang="en-US" i="1" dirty="0"/>
              <a:t>Historical ranking of Flow Cytometry Companies as of 2017</a:t>
            </a:r>
          </a:p>
        </p:txBody>
      </p:sp>
      <p:grpSp>
        <p:nvGrpSpPr>
          <p:cNvPr id="97" name="Group 96">
            <a:extLst>
              <a:ext uri="{FF2B5EF4-FFF2-40B4-BE49-F238E27FC236}">
                <a16:creationId xmlns:a16="http://schemas.microsoft.com/office/drawing/2014/main" id="{DDAC2653-5F69-E841-8004-58C6A30E212C}"/>
              </a:ext>
            </a:extLst>
          </p:cNvPr>
          <p:cNvGrpSpPr/>
          <p:nvPr/>
        </p:nvGrpSpPr>
        <p:grpSpPr>
          <a:xfrm>
            <a:off x="177905" y="797450"/>
            <a:ext cx="1151859" cy="4504650"/>
            <a:chOff x="7877018" y="1191611"/>
            <a:chExt cx="1151859" cy="4504650"/>
          </a:xfrm>
        </p:grpSpPr>
        <p:grpSp>
          <p:nvGrpSpPr>
            <p:cNvPr id="98" name="Group 97">
              <a:extLst>
                <a:ext uri="{FF2B5EF4-FFF2-40B4-BE49-F238E27FC236}">
                  <a16:creationId xmlns:a16="http://schemas.microsoft.com/office/drawing/2014/main" id="{CCA8B84A-1610-E944-A896-AF5FD32D40BD}"/>
                </a:ext>
              </a:extLst>
            </p:cNvPr>
            <p:cNvGrpSpPr/>
            <p:nvPr/>
          </p:nvGrpSpPr>
          <p:grpSpPr>
            <a:xfrm>
              <a:off x="7877018" y="1191611"/>
              <a:ext cx="1151859" cy="3937366"/>
              <a:chOff x="3060029" y="821188"/>
              <a:chExt cx="1151859" cy="3937366"/>
            </a:xfrm>
          </p:grpSpPr>
          <p:pic>
            <p:nvPicPr>
              <p:cNvPr id="100" name="Picture 6" descr="GlobalGiving - Becton Dickinson">
                <a:extLst>
                  <a:ext uri="{FF2B5EF4-FFF2-40B4-BE49-F238E27FC236}">
                    <a16:creationId xmlns:a16="http://schemas.microsoft.com/office/drawing/2014/main" id="{1FFDF1C5-EB8E-6C4C-A82A-5AB5CA8FEE86}"/>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3060029" y="821188"/>
                <a:ext cx="993468" cy="43285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AD4A7B5F-44E2-2543-A82D-FE71B42227AF}"/>
                  </a:ext>
                </a:extLst>
              </p:cNvPr>
              <p:cNvSpPr txBox="1"/>
              <p:nvPr/>
            </p:nvSpPr>
            <p:spPr>
              <a:xfrm>
                <a:off x="3078244" y="1186986"/>
                <a:ext cx="1133644" cy="900246"/>
              </a:xfrm>
              <a:prstGeom prst="rect">
                <a:avLst/>
              </a:prstGeom>
              <a:noFill/>
            </p:spPr>
            <p:txBody>
              <a:bodyPr wrap="none" rtlCol="0">
                <a:spAutoFit/>
              </a:bodyPr>
              <a:lstStyle/>
              <a:p>
                <a:r>
                  <a:rPr lang="en-US" sz="1050" dirty="0" err="1"/>
                  <a:t>FACSLyric</a:t>
                </a:r>
                <a:endParaRPr lang="en-US" sz="1050" dirty="0"/>
              </a:p>
              <a:p>
                <a:r>
                  <a:rPr lang="en-US" sz="1050" dirty="0" err="1"/>
                  <a:t>FACSAria</a:t>
                </a:r>
                <a:r>
                  <a:rPr lang="en-US" sz="1050" dirty="0"/>
                  <a:t> </a:t>
                </a:r>
                <a:r>
                  <a:rPr lang="en-US" sz="1050" dirty="0" err="1"/>
                  <a:t>Fision</a:t>
                </a:r>
                <a:endParaRPr lang="en-US" sz="1050" dirty="0"/>
              </a:p>
              <a:p>
                <a:r>
                  <a:rPr lang="en-US" sz="1050" dirty="0" err="1"/>
                  <a:t>FACSAria</a:t>
                </a:r>
                <a:endParaRPr lang="en-US" sz="1050" dirty="0"/>
              </a:p>
              <a:p>
                <a:r>
                  <a:rPr lang="en-US" sz="1050" dirty="0" err="1"/>
                  <a:t>FACSMelody</a:t>
                </a:r>
                <a:endParaRPr lang="en-US" sz="1050" dirty="0"/>
              </a:p>
              <a:p>
                <a:r>
                  <a:rPr lang="en-US" sz="1050" dirty="0" err="1"/>
                  <a:t>FACSymphony</a:t>
                </a:r>
                <a:r>
                  <a:rPr lang="en-US" sz="1050" dirty="0"/>
                  <a:t> S6</a:t>
                </a:r>
              </a:p>
            </p:txBody>
          </p:sp>
          <p:pic>
            <p:nvPicPr>
              <p:cNvPr id="102" name="Picture 101">
                <a:extLst>
                  <a:ext uri="{FF2B5EF4-FFF2-40B4-BE49-F238E27FC236}">
                    <a16:creationId xmlns:a16="http://schemas.microsoft.com/office/drawing/2014/main" id="{A6D6FCF4-CF9E-AF4C-8F04-E0CFD9222090}"/>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3233358" y="4024447"/>
                <a:ext cx="492562" cy="734107"/>
              </a:xfrm>
              <a:prstGeom prst="rect">
                <a:avLst/>
              </a:prstGeom>
            </p:spPr>
          </p:pic>
          <p:pic>
            <p:nvPicPr>
              <p:cNvPr id="103" name="Picture 102">
                <a:extLst>
                  <a:ext uri="{FF2B5EF4-FFF2-40B4-BE49-F238E27FC236}">
                    <a16:creationId xmlns:a16="http://schemas.microsoft.com/office/drawing/2014/main" id="{AF438D76-FDC8-FA4E-A00D-4739CB81369F}"/>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3189192" y="2588025"/>
                <a:ext cx="552238" cy="466809"/>
              </a:xfrm>
              <a:prstGeom prst="rect">
                <a:avLst/>
              </a:prstGeom>
            </p:spPr>
          </p:pic>
          <p:pic>
            <p:nvPicPr>
              <p:cNvPr id="104" name="Picture 103">
                <a:extLst>
                  <a:ext uri="{FF2B5EF4-FFF2-40B4-BE49-F238E27FC236}">
                    <a16:creationId xmlns:a16="http://schemas.microsoft.com/office/drawing/2014/main" id="{3475ED33-B7F6-A742-9A78-295ACA0C669A}"/>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3185006" y="3088793"/>
                <a:ext cx="616485" cy="406753"/>
              </a:xfrm>
              <a:prstGeom prst="rect">
                <a:avLst/>
              </a:prstGeom>
            </p:spPr>
          </p:pic>
          <p:pic>
            <p:nvPicPr>
              <p:cNvPr id="105" name="Picture 104">
                <a:extLst>
                  <a:ext uri="{FF2B5EF4-FFF2-40B4-BE49-F238E27FC236}">
                    <a16:creationId xmlns:a16="http://schemas.microsoft.com/office/drawing/2014/main" id="{239E0DD1-396F-BA41-8648-C542BBB09023}"/>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3157787" y="3503654"/>
                <a:ext cx="643704" cy="601806"/>
              </a:xfrm>
              <a:prstGeom prst="rect">
                <a:avLst/>
              </a:prstGeom>
            </p:spPr>
          </p:pic>
          <p:pic>
            <p:nvPicPr>
              <p:cNvPr id="106" name="Picture 105">
                <a:extLst>
                  <a:ext uri="{FF2B5EF4-FFF2-40B4-BE49-F238E27FC236}">
                    <a16:creationId xmlns:a16="http://schemas.microsoft.com/office/drawing/2014/main" id="{6FE6C798-3FFB-0E42-BF95-97584FAD3742}"/>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3104680" y="2080375"/>
                <a:ext cx="760201" cy="493694"/>
              </a:xfrm>
              <a:prstGeom prst="rect">
                <a:avLst/>
              </a:prstGeom>
            </p:spPr>
          </p:pic>
        </p:grpSp>
        <p:pic>
          <p:nvPicPr>
            <p:cNvPr id="99" name="Picture 14">
              <a:extLst>
                <a:ext uri="{FF2B5EF4-FFF2-40B4-BE49-F238E27FC236}">
                  <a16:creationId xmlns:a16="http://schemas.microsoft.com/office/drawing/2014/main" id="{6999B164-2BA0-C44D-98AA-3E1378457A0A}"/>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8003272" y="5215249"/>
              <a:ext cx="57943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19">
            <a:extLst>
              <a:ext uri="{FF2B5EF4-FFF2-40B4-BE49-F238E27FC236}">
                <a16:creationId xmlns:a16="http://schemas.microsoft.com/office/drawing/2014/main" id="{FC6AE61E-1D18-B54D-8F8A-B8304742FE60}"/>
              </a:ext>
            </a:extLst>
          </p:cNvPr>
          <p:cNvSpPr txBox="1"/>
          <p:nvPr/>
        </p:nvSpPr>
        <p:spPr>
          <a:xfrm>
            <a:off x="11027624" y="3748301"/>
            <a:ext cx="920445" cy="769441"/>
          </a:xfrm>
          <a:prstGeom prst="rect">
            <a:avLst/>
          </a:prstGeom>
          <a:noFill/>
        </p:spPr>
        <p:txBody>
          <a:bodyPr wrap="none" rtlCol="0">
            <a:spAutoFit/>
          </a:bodyPr>
          <a:lstStyle/>
          <a:p>
            <a:r>
              <a:rPr lang="en-US" sz="1100" dirty="0">
                <a:solidFill>
                  <a:srgbClr val="FF0000"/>
                </a:solidFill>
              </a:rPr>
              <a:t>Started with </a:t>
            </a:r>
          </a:p>
          <a:p>
            <a:r>
              <a:rPr lang="en-US" sz="1100" dirty="0">
                <a:solidFill>
                  <a:srgbClr val="FF0000"/>
                </a:solidFill>
              </a:rPr>
              <a:t>$12M </a:t>
            </a:r>
          </a:p>
          <a:p>
            <a:r>
              <a:rPr lang="en-US" sz="1100" dirty="0">
                <a:solidFill>
                  <a:srgbClr val="FF0000"/>
                </a:solidFill>
              </a:rPr>
              <a:t>investment</a:t>
            </a:r>
          </a:p>
          <a:p>
            <a:r>
              <a:rPr lang="en-US" sz="1100" dirty="0">
                <a:solidFill>
                  <a:srgbClr val="FF0000"/>
                </a:solidFill>
              </a:rPr>
              <a:t>in 2016</a:t>
            </a:r>
          </a:p>
        </p:txBody>
      </p:sp>
      <p:sp>
        <p:nvSpPr>
          <p:cNvPr id="6" name="TextBox 5">
            <a:extLst>
              <a:ext uri="{FF2B5EF4-FFF2-40B4-BE49-F238E27FC236}">
                <a16:creationId xmlns:a16="http://schemas.microsoft.com/office/drawing/2014/main" id="{D1CEFD5A-ED1A-7941-959C-8CD944F31D5D}"/>
              </a:ext>
            </a:extLst>
          </p:cNvPr>
          <p:cNvSpPr txBox="1"/>
          <p:nvPr/>
        </p:nvSpPr>
        <p:spPr>
          <a:xfrm>
            <a:off x="351234" y="386093"/>
            <a:ext cx="892232" cy="369332"/>
          </a:xfrm>
          <a:prstGeom prst="rect">
            <a:avLst/>
          </a:prstGeom>
          <a:noFill/>
        </p:spPr>
        <p:txBody>
          <a:bodyPr wrap="none" rtlCol="0">
            <a:spAutoFit/>
          </a:bodyPr>
          <a:lstStyle/>
          <a:p>
            <a:r>
              <a:rPr lang="en-US" dirty="0"/>
              <a:t>Highest</a:t>
            </a:r>
          </a:p>
        </p:txBody>
      </p:sp>
      <p:sp>
        <p:nvSpPr>
          <p:cNvPr id="107" name="TextBox 106">
            <a:extLst>
              <a:ext uri="{FF2B5EF4-FFF2-40B4-BE49-F238E27FC236}">
                <a16:creationId xmlns:a16="http://schemas.microsoft.com/office/drawing/2014/main" id="{C30CDB68-BCA4-3B4E-BC4E-D154CEB3EDF4}"/>
              </a:ext>
            </a:extLst>
          </p:cNvPr>
          <p:cNvSpPr txBox="1"/>
          <p:nvPr/>
        </p:nvSpPr>
        <p:spPr>
          <a:xfrm>
            <a:off x="10760748" y="352644"/>
            <a:ext cx="846001" cy="369332"/>
          </a:xfrm>
          <a:prstGeom prst="rect">
            <a:avLst/>
          </a:prstGeom>
          <a:noFill/>
        </p:spPr>
        <p:txBody>
          <a:bodyPr wrap="none" rtlCol="0">
            <a:spAutoFit/>
          </a:bodyPr>
          <a:lstStyle/>
          <a:p>
            <a:r>
              <a:rPr lang="en-US" dirty="0"/>
              <a:t>Lowest</a:t>
            </a:r>
          </a:p>
        </p:txBody>
      </p:sp>
      <p:cxnSp>
        <p:nvCxnSpPr>
          <p:cNvPr id="22" name="Straight Arrow Connector 21">
            <a:extLst>
              <a:ext uri="{FF2B5EF4-FFF2-40B4-BE49-F238E27FC236}">
                <a16:creationId xmlns:a16="http://schemas.microsoft.com/office/drawing/2014/main" id="{3D08B413-7D5F-D246-A9EF-26DF9993FF7E}"/>
              </a:ext>
            </a:extLst>
          </p:cNvPr>
          <p:cNvCxnSpPr>
            <a:cxnSpLocks/>
          </p:cNvCxnSpPr>
          <p:nvPr/>
        </p:nvCxnSpPr>
        <p:spPr>
          <a:xfrm flipV="1">
            <a:off x="1285040" y="556748"/>
            <a:ext cx="9483332" cy="3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09C18653-9847-5548-B5EC-6D7F2CF04445}"/>
              </a:ext>
            </a:extLst>
          </p:cNvPr>
          <p:cNvSpPr txBox="1"/>
          <p:nvPr/>
        </p:nvSpPr>
        <p:spPr>
          <a:xfrm>
            <a:off x="10784673" y="6652385"/>
            <a:ext cx="2027241" cy="200055"/>
          </a:xfrm>
          <a:prstGeom prst="rect">
            <a:avLst/>
          </a:prstGeom>
          <a:noFill/>
        </p:spPr>
        <p:txBody>
          <a:bodyPr wrap="square" rtlCol="0">
            <a:spAutoFit/>
          </a:bodyPr>
          <a:lstStyle/>
          <a:p>
            <a:r>
              <a:rPr lang="en-US" sz="700" i="1" dirty="0"/>
              <a:t>Chart © Miftek Corporation</a:t>
            </a:r>
          </a:p>
        </p:txBody>
      </p:sp>
    </p:spTree>
    <p:extLst>
      <p:ext uri="{BB962C8B-B14F-4D97-AF65-F5344CB8AC3E}">
        <p14:creationId xmlns:p14="http://schemas.microsoft.com/office/powerpoint/2010/main" val="1824979184"/>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1028">
            <a:extLst>
              <a:ext uri="{FF2B5EF4-FFF2-40B4-BE49-F238E27FC236}">
                <a16:creationId xmlns:a16="http://schemas.microsoft.com/office/drawing/2014/main" id="{C29D2CA7-1EA1-0347-996A-6E2F535D815B}"/>
              </a:ext>
            </a:extLst>
          </p:cNvPr>
          <p:cNvGrpSpPr/>
          <p:nvPr/>
        </p:nvGrpSpPr>
        <p:grpSpPr>
          <a:xfrm>
            <a:off x="3281212" y="851928"/>
            <a:ext cx="1044398" cy="2665235"/>
            <a:chOff x="6030838" y="1113896"/>
            <a:chExt cx="1044398" cy="2665235"/>
          </a:xfrm>
        </p:grpSpPr>
        <p:pic>
          <p:nvPicPr>
            <p:cNvPr id="5" name="Picture 2" descr="Beckman Coulter Diagnostics | Beckman Coulter">
              <a:extLst>
                <a:ext uri="{FF2B5EF4-FFF2-40B4-BE49-F238E27FC236}">
                  <a16:creationId xmlns:a16="http://schemas.microsoft.com/office/drawing/2014/main" id="{355754D5-6D80-F948-878C-D67D53FED1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0838" y="1113896"/>
              <a:ext cx="940232" cy="4292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F1D3BAA0-6478-854A-A123-89759A0F6B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164" y="2116909"/>
              <a:ext cx="816191" cy="942269"/>
            </a:xfrm>
            <a:prstGeom prst="rect">
              <a:avLst/>
            </a:prstGeom>
          </p:spPr>
        </p:pic>
        <p:pic>
          <p:nvPicPr>
            <p:cNvPr id="34" name="Picture 33">
              <a:extLst>
                <a:ext uri="{FF2B5EF4-FFF2-40B4-BE49-F238E27FC236}">
                  <a16:creationId xmlns:a16="http://schemas.microsoft.com/office/drawing/2014/main" id="{AD75410A-A9A1-204E-B94E-51768E8B56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3106" y="3106747"/>
              <a:ext cx="844249" cy="672384"/>
            </a:xfrm>
            <a:prstGeom prst="rect">
              <a:avLst/>
            </a:prstGeom>
          </p:spPr>
        </p:pic>
        <p:sp>
          <p:nvSpPr>
            <p:cNvPr id="44" name="TextBox 43">
              <a:extLst>
                <a:ext uri="{FF2B5EF4-FFF2-40B4-BE49-F238E27FC236}">
                  <a16:creationId xmlns:a16="http://schemas.microsoft.com/office/drawing/2014/main" id="{3505629A-6231-554A-9475-820A9B3C91AA}"/>
                </a:ext>
              </a:extLst>
            </p:cNvPr>
            <p:cNvSpPr txBox="1"/>
            <p:nvPr/>
          </p:nvSpPr>
          <p:spPr>
            <a:xfrm>
              <a:off x="6095224" y="1660130"/>
              <a:ext cx="980012" cy="461665"/>
            </a:xfrm>
            <a:prstGeom prst="rect">
              <a:avLst/>
            </a:prstGeom>
            <a:noFill/>
          </p:spPr>
          <p:txBody>
            <a:bodyPr wrap="square" rtlCol="0">
              <a:spAutoFit/>
            </a:bodyPr>
            <a:lstStyle/>
            <a:p>
              <a:r>
                <a:rPr lang="en-US" sz="1200" dirty="0" err="1"/>
                <a:t>Astrios</a:t>
              </a:r>
              <a:endParaRPr lang="en-US" sz="1200" dirty="0"/>
            </a:p>
            <a:p>
              <a:r>
                <a:rPr lang="en-US" sz="1200" dirty="0" err="1"/>
                <a:t>CytoFlex</a:t>
              </a:r>
              <a:endParaRPr lang="en-US" sz="1200" dirty="0"/>
            </a:p>
          </p:txBody>
        </p:sp>
      </p:grpSp>
      <p:grpSp>
        <p:nvGrpSpPr>
          <p:cNvPr id="1035" name="Group 1034">
            <a:extLst>
              <a:ext uri="{FF2B5EF4-FFF2-40B4-BE49-F238E27FC236}">
                <a16:creationId xmlns:a16="http://schemas.microsoft.com/office/drawing/2014/main" id="{AE352166-D5FB-4645-866E-CD560A31EB1C}"/>
              </a:ext>
            </a:extLst>
          </p:cNvPr>
          <p:cNvGrpSpPr/>
          <p:nvPr/>
        </p:nvGrpSpPr>
        <p:grpSpPr>
          <a:xfrm>
            <a:off x="11041157" y="977463"/>
            <a:ext cx="839062" cy="1928715"/>
            <a:chOff x="10886816" y="3860803"/>
            <a:chExt cx="839062" cy="1928715"/>
          </a:xfrm>
        </p:grpSpPr>
        <p:pic>
          <p:nvPicPr>
            <p:cNvPr id="1028" name="Picture 4" descr="Bio-Rad logo">
              <a:extLst>
                <a:ext uri="{FF2B5EF4-FFF2-40B4-BE49-F238E27FC236}">
                  <a16:creationId xmlns:a16="http://schemas.microsoft.com/office/drawing/2014/main" id="{A095A710-FDC9-4A4A-9692-B8F4C503769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886816" y="3860803"/>
              <a:ext cx="823586" cy="222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527B5D6-23D6-A840-AA36-140C59E2C6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8317" y="4564444"/>
              <a:ext cx="787561" cy="630049"/>
            </a:xfrm>
            <a:prstGeom prst="rect">
              <a:avLst/>
            </a:prstGeom>
          </p:spPr>
        </p:pic>
        <p:pic>
          <p:nvPicPr>
            <p:cNvPr id="13" name="Picture 12">
              <a:extLst>
                <a:ext uri="{FF2B5EF4-FFF2-40B4-BE49-F238E27FC236}">
                  <a16:creationId xmlns:a16="http://schemas.microsoft.com/office/drawing/2014/main" id="{445C0901-47A0-1746-9332-450E803D3A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60487" y="5140263"/>
              <a:ext cx="749915" cy="649255"/>
            </a:xfrm>
            <a:prstGeom prst="rect">
              <a:avLst/>
            </a:prstGeom>
          </p:spPr>
        </p:pic>
        <p:sp>
          <p:nvSpPr>
            <p:cNvPr id="46" name="TextBox 45">
              <a:extLst>
                <a:ext uri="{FF2B5EF4-FFF2-40B4-BE49-F238E27FC236}">
                  <a16:creationId xmlns:a16="http://schemas.microsoft.com/office/drawing/2014/main" id="{85536BE3-4136-AE40-AA7A-89FB40CF0778}"/>
                </a:ext>
              </a:extLst>
            </p:cNvPr>
            <p:cNvSpPr txBox="1"/>
            <p:nvPr/>
          </p:nvSpPr>
          <p:spPr>
            <a:xfrm>
              <a:off x="10907059" y="4133557"/>
              <a:ext cx="707245" cy="430887"/>
            </a:xfrm>
            <a:prstGeom prst="rect">
              <a:avLst/>
            </a:prstGeom>
            <a:noFill/>
          </p:spPr>
          <p:txBody>
            <a:bodyPr wrap="none" rtlCol="0">
              <a:spAutoFit/>
            </a:bodyPr>
            <a:lstStyle/>
            <a:p>
              <a:r>
                <a:rPr lang="en-US" sz="1100" dirty="0"/>
                <a:t>S3 Sorter</a:t>
              </a:r>
            </a:p>
            <a:p>
              <a:r>
                <a:rPr lang="en-US" sz="1100" dirty="0"/>
                <a:t>Z5</a:t>
              </a:r>
            </a:p>
          </p:txBody>
        </p:sp>
      </p:grpSp>
      <p:grpSp>
        <p:nvGrpSpPr>
          <p:cNvPr id="63" name="Group 62">
            <a:extLst>
              <a:ext uri="{FF2B5EF4-FFF2-40B4-BE49-F238E27FC236}">
                <a16:creationId xmlns:a16="http://schemas.microsoft.com/office/drawing/2014/main" id="{CDDA9684-7F4C-C548-B814-39A3A3145B28}"/>
              </a:ext>
            </a:extLst>
          </p:cNvPr>
          <p:cNvGrpSpPr/>
          <p:nvPr/>
        </p:nvGrpSpPr>
        <p:grpSpPr>
          <a:xfrm>
            <a:off x="2032538" y="952181"/>
            <a:ext cx="1154784" cy="2438494"/>
            <a:chOff x="214029" y="2553319"/>
            <a:chExt cx="1154784" cy="2438494"/>
          </a:xfrm>
        </p:grpSpPr>
        <p:pic>
          <p:nvPicPr>
            <p:cNvPr id="8" name="Picture 7">
              <a:extLst>
                <a:ext uri="{FF2B5EF4-FFF2-40B4-BE49-F238E27FC236}">
                  <a16:creationId xmlns:a16="http://schemas.microsoft.com/office/drawing/2014/main" id="{FFE8116C-528A-B043-BFE4-A9F191557D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2025" y="2553319"/>
              <a:ext cx="1066788" cy="273047"/>
            </a:xfrm>
            <a:prstGeom prst="rect">
              <a:avLst/>
            </a:prstGeom>
          </p:spPr>
        </p:pic>
        <p:pic>
          <p:nvPicPr>
            <p:cNvPr id="29" name="Picture 28">
              <a:extLst>
                <a:ext uri="{FF2B5EF4-FFF2-40B4-BE49-F238E27FC236}">
                  <a16:creationId xmlns:a16="http://schemas.microsoft.com/office/drawing/2014/main" id="{40B3A20B-C22B-AA4A-81BD-5A4F8BB1DC3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236" y="3559361"/>
              <a:ext cx="993468" cy="587442"/>
            </a:xfrm>
            <a:prstGeom prst="rect">
              <a:avLst/>
            </a:prstGeom>
          </p:spPr>
        </p:pic>
        <p:pic>
          <p:nvPicPr>
            <p:cNvPr id="32" name="Picture 31">
              <a:extLst>
                <a:ext uri="{FF2B5EF4-FFF2-40B4-BE49-F238E27FC236}">
                  <a16:creationId xmlns:a16="http://schemas.microsoft.com/office/drawing/2014/main" id="{7A4890EE-EC1A-E94E-AEE1-EBC7D1E9316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8944" y="4245819"/>
              <a:ext cx="827698" cy="745994"/>
            </a:xfrm>
            <a:prstGeom prst="rect">
              <a:avLst/>
            </a:prstGeom>
          </p:spPr>
        </p:pic>
        <p:sp>
          <p:nvSpPr>
            <p:cNvPr id="47" name="TextBox 46">
              <a:extLst>
                <a:ext uri="{FF2B5EF4-FFF2-40B4-BE49-F238E27FC236}">
                  <a16:creationId xmlns:a16="http://schemas.microsoft.com/office/drawing/2014/main" id="{125796E6-718B-734E-8FB5-FCDAE07F9EB0}"/>
                </a:ext>
              </a:extLst>
            </p:cNvPr>
            <p:cNvSpPr txBox="1"/>
            <p:nvPr/>
          </p:nvSpPr>
          <p:spPr>
            <a:xfrm>
              <a:off x="338359" y="2823584"/>
              <a:ext cx="830677" cy="430887"/>
            </a:xfrm>
            <a:prstGeom prst="rect">
              <a:avLst/>
            </a:prstGeom>
            <a:noFill/>
          </p:spPr>
          <p:txBody>
            <a:bodyPr wrap="none" rtlCol="0">
              <a:spAutoFit/>
            </a:bodyPr>
            <a:lstStyle/>
            <a:p>
              <a:r>
                <a:rPr lang="en-US" sz="1100" dirty="0"/>
                <a:t>Attune </a:t>
              </a:r>
              <a:r>
                <a:rPr lang="en-US" sz="1100" dirty="0" err="1"/>
                <a:t>NxT</a:t>
              </a:r>
              <a:endParaRPr lang="en-US" sz="1100" dirty="0"/>
            </a:p>
            <a:p>
              <a:r>
                <a:rPr lang="en-US" sz="1100" dirty="0"/>
                <a:t>Bigfoot</a:t>
              </a:r>
            </a:p>
          </p:txBody>
        </p:sp>
        <p:pic>
          <p:nvPicPr>
            <p:cNvPr id="27" name="Picture 26">
              <a:extLst>
                <a:ext uri="{FF2B5EF4-FFF2-40B4-BE49-F238E27FC236}">
                  <a16:creationId xmlns:a16="http://schemas.microsoft.com/office/drawing/2014/main" id="{87CB8F9D-DDC2-204C-B265-2DC3C66061F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4029" y="3236715"/>
              <a:ext cx="893159" cy="340251"/>
            </a:xfrm>
            <a:prstGeom prst="rect">
              <a:avLst/>
            </a:prstGeom>
          </p:spPr>
        </p:pic>
      </p:grpSp>
      <p:grpSp>
        <p:nvGrpSpPr>
          <p:cNvPr id="1024" name="Group 1023">
            <a:extLst>
              <a:ext uri="{FF2B5EF4-FFF2-40B4-BE49-F238E27FC236}">
                <a16:creationId xmlns:a16="http://schemas.microsoft.com/office/drawing/2014/main" id="{798B572E-2826-5F42-8270-10C7F7E68A1C}"/>
              </a:ext>
            </a:extLst>
          </p:cNvPr>
          <p:cNvGrpSpPr/>
          <p:nvPr/>
        </p:nvGrpSpPr>
        <p:grpSpPr>
          <a:xfrm>
            <a:off x="1153736" y="937964"/>
            <a:ext cx="834870" cy="2662414"/>
            <a:chOff x="1609144" y="2393242"/>
            <a:chExt cx="834870" cy="2662414"/>
          </a:xfrm>
        </p:grpSpPr>
        <p:pic>
          <p:nvPicPr>
            <p:cNvPr id="7" name="Picture 10" descr="Sony Logo transparent PNG - StickPNG">
              <a:extLst>
                <a:ext uri="{FF2B5EF4-FFF2-40B4-BE49-F238E27FC236}">
                  <a16:creationId xmlns:a16="http://schemas.microsoft.com/office/drawing/2014/main" id="{52BD08F8-0E45-3145-9115-FAAD7C753789}"/>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609144" y="2393242"/>
              <a:ext cx="834870" cy="2397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D7000 Spectral Cell Analyzer">
              <a:extLst>
                <a:ext uri="{FF2B5EF4-FFF2-40B4-BE49-F238E27FC236}">
                  <a16:creationId xmlns:a16="http://schemas.microsoft.com/office/drawing/2014/main" id="{D68A0B2D-831E-FD47-9479-6D8C227B39A2}"/>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10886" y="3229073"/>
              <a:ext cx="585210" cy="6277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6800 Spectral Analyzer">
              <a:extLst>
                <a:ext uri="{FF2B5EF4-FFF2-40B4-BE49-F238E27FC236}">
                  <a16:creationId xmlns:a16="http://schemas.microsoft.com/office/drawing/2014/main" id="{28FAF953-C99D-0B49-A00A-5F864D084FA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844510" y="3753217"/>
              <a:ext cx="588496" cy="63129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BFBE6998-D16B-4241-B74B-CCA63391B034}"/>
                </a:ext>
              </a:extLst>
            </p:cNvPr>
            <p:cNvSpPr txBox="1"/>
            <p:nvPr/>
          </p:nvSpPr>
          <p:spPr>
            <a:xfrm>
              <a:off x="1710434" y="2578802"/>
              <a:ext cx="607859" cy="738664"/>
            </a:xfrm>
            <a:prstGeom prst="rect">
              <a:avLst/>
            </a:prstGeom>
            <a:noFill/>
          </p:spPr>
          <p:txBody>
            <a:bodyPr wrap="none" rtlCol="0">
              <a:spAutoFit/>
            </a:bodyPr>
            <a:lstStyle/>
            <a:p>
              <a:r>
                <a:rPr lang="en-US" sz="1050" dirty="0"/>
                <a:t>ID 7000</a:t>
              </a:r>
            </a:p>
            <a:p>
              <a:r>
                <a:rPr lang="en-US" sz="1050" dirty="0"/>
                <a:t>SP6800</a:t>
              </a:r>
            </a:p>
            <a:p>
              <a:r>
                <a:rPr lang="en-US" sz="1050" dirty="0"/>
                <a:t>MA900</a:t>
              </a:r>
            </a:p>
            <a:p>
              <a:r>
                <a:rPr lang="en-US" sz="1050" dirty="0"/>
                <a:t>SH800S</a:t>
              </a:r>
            </a:p>
          </p:txBody>
        </p:sp>
        <p:pic>
          <p:nvPicPr>
            <p:cNvPr id="1034" name="Picture 10" descr="MA900 Cell Sorter">
              <a:extLst>
                <a:ext uri="{FF2B5EF4-FFF2-40B4-BE49-F238E27FC236}">
                  <a16:creationId xmlns:a16="http://schemas.microsoft.com/office/drawing/2014/main" id="{88110285-5EF0-0841-8F35-DEB2D64473E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798777" y="4320035"/>
              <a:ext cx="588496" cy="7356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3" name="Group 1032">
            <a:extLst>
              <a:ext uri="{FF2B5EF4-FFF2-40B4-BE49-F238E27FC236}">
                <a16:creationId xmlns:a16="http://schemas.microsoft.com/office/drawing/2014/main" id="{36386C9E-7C9C-7147-A815-AF8A67CBA139}"/>
              </a:ext>
            </a:extLst>
          </p:cNvPr>
          <p:cNvGrpSpPr/>
          <p:nvPr/>
        </p:nvGrpSpPr>
        <p:grpSpPr>
          <a:xfrm>
            <a:off x="6459587" y="880338"/>
            <a:ext cx="978364" cy="2280407"/>
            <a:chOff x="9005794" y="3891123"/>
            <a:chExt cx="978364" cy="2280407"/>
          </a:xfrm>
        </p:grpSpPr>
        <p:pic>
          <p:nvPicPr>
            <p:cNvPr id="17" name="Picture 16">
              <a:extLst>
                <a:ext uri="{FF2B5EF4-FFF2-40B4-BE49-F238E27FC236}">
                  <a16:creationId xmlns:a16="http://schemas.microsoft.com/office/drawing/2014/main" id="{F4B86188-1B67-974E-A753-7D41EB51C3F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005794" y="4358375"/>
              <a:ext cx="858587" cy="329125"/>
            </a:xfrm>
            <a:prstGeom prst="rect">
              <a:avLst/>
            </a:prstGeom>
          </p:spPr>
        </p:pic>
        <p:pic>
          <p:nvPicPr>
            <p:cNvPr id="21" name="Picture 20">
              <a:extLst>
                <a:ext uri="{FF2B5EF4-FFF2-40B4-BE49-F238E27FC236}">
                  <a16:creationId xmlns:a16="http://schemas.microsoft.com/office/drawing/2014/main" id="{FA0BF7F6-BA75-8246-A576-D13008AB3EF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005794" y="3891123"/>
              <a:ext cx="931092" cy="427282"/>
            </a:xfrm>
            <a:prstGeom prst="rect">
              <a:avLst/>
            </a:prstGeom>
          </p:spPr>
        </p:pic>
        <p:pic>
          <p:nvPicPr>
            <p:cNvPr id="1036" name="Picture 12" descr="NovoCyte Penteon Flow Cytometer Systems 5 Lasers">
              <a:extLst>
                <a:ext uri="{FF2B5EF4-FFF2-40B4-BE49-F238E27FC236}">
                  <a16:creationId xmlns:a16="http://schemas.microsoft.com/office/drawing/2014/main" id="{0F042924-8C7E-7D47-88AB-0683494239CF}"/>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9086945" y="5085841"/>
              <a:ext cx="814076" cy="3291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DA344E03-B95D-054B-9861-F6F564915182}"/>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051285" y="5455084"/>
              <a:ext cx="932873" cy="716446"/>
            </a:xfrm>
            <a:prstGeom prst="rect">
              <a:avLst/>
            </a:prstGeom>
          </p:spPr>
        </p:pic>
        <p:sp>
          <p:nvSpPr>
            <p:cNvPr id="51" name="TextBox 50">
              <a:extLst>
                <a:ext uri="{FF2B5EF4-FFF2-40B4-BE49-F238E27FC236}">
                  <a16:creationId xmlns:a16="http://schemas.microsoft.com/office/drawing/2014/main" id="{0E67AB92-570E-E746-AB8D-3516CF082DF5}"/>
                </a:ext>
              </a:extLst>
            </p:cNvPr>
            <p:cNvSpPr txBox="1"/>
            <p:nvPr/>
          </p:nvSpPr>
          <p:spPr>
            <a:xfrm>
              <a:off x="9054544" y="4618816"/>
              <a:ext cx="809837" cy="430887"/>
            </a:xfrm>
            <a:prstGeom prst="rect">
              <a:avLst/>
            </a:prstGeom>
            <a:noFill/>
          </p:spPr>
          <p:txBody>
            <a:bodyPr wrap="none" rtlCol="0">
              <a:spAutoFit/>
            </a:bodyPr>
            <a:lstStyle/>
            <a:p>
              <a:r>
                <a:rPr lang="en-US" sz="1100" dirty="0" err="1"/>
                <a:t>Advanteon</a:t>
              </a:r>
              <a:endParaRPr lang="en-US" sz="1100" dirty="0"/>
            </a:p>
            <a:p>
              <a:r>
                <a:rPr lang="en-US" sz="1100" dirty="0" err="1"/>
                <a:t>Quanteon</a:t>
              </a:r>
              <a:endParaRPr lang="en-US" sz="1100" dirty="0"/>
            </a:p>
          </p:txBody>
        </p:sp>
      </p:grpSp>
      <p:grpSp>
        <p:nvGrpSpPr>
          <p:cNvPr id="1048" name="Group 1047">
            <a:extLst>
              <a:ext uri="{FF2B5EF4-FFF2-40B4-BE49-F238E27FC236}">
                <a16:creationId xmlns:a16="http://schemas.microsoft.com/office/drawing/2014/main" id="{2753B843-6D9A-2643-8091-A4CC1C721465}"/>
              </a:ext>
            </a:extLst>
          </p:cNvPr>
          <p:cNvGrpSpPr/>
          <p:nvPr/>
        </p:nvGrpSpPr>
        <p:grpSpPr>
          <a:xfrm>
            <a:off x="4420200" y="862790"/>
            <a:ext cx="887397" cy="2316917"/>
            <a:chOff x="5871446" y="4243590"/>
            <a:chExt cx="887397" cy="2316917"/>
          </a:xfrm>
        </p:grpSpPr>
        <p:pic>
          <p:nvPicPr>
            <p:cNvPr id="1042" name="Picture 1041">
              <a:extLst>
                <a:ext uri="{FF2B5EF4-FFF2-40B4-BE49-F238E27FC236}">
                  <a16:creationId xmlns:a16="http://schemas.microsoft.com/office/drawing/2014/main" id="{B7E55EDA-7F35-1840-AEF9-0029DBBA355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981352" y="5200321"/>
              <a:ext cx="749916" cy="645276"/>
            </a:xfrm>
            <a:prstGeom prst="rect">
              <a:avLst/>
            </a:prstGeom>
          </p:spPr>
        </p:pic>
        <p:pic>
          <p:nvPicPr>
            <p:cNvPr id="1044" name="Picture 1043">
              <a:extLst>
                <a:ext uri="{FF2B5EF4-FFF2-40B4-BE49-F238E27FC236}">
                  <a16:creationId xmlns:a16="http://schemas.microsoft.com/office/drawing/2014/main" id="{AFB6789D-2A65-274B-8AB8-35F6FCC1E96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949006" y="4243590"/>
              <a:ext cx="809837" cy="601805"/>
            </a:xfrm>
            <a:prstGeom prst="rect">
              <a:avLst/>
            </a:prstGeom>
          </p:spPr>
        </p:pic>
        <p:pic>
          <p:nvPicPr>
            <p:cNvPr id="1046" name="Picture 1045">
              <a:extLst>
                <a:ext uri="{FF2B5EF4-FFF2-40B4-BE49-F238E27FC236}">
                  <a16:creationId xmlns:a16="http://schemas.microsoft.com/office/drawing/2014/main" id="{C55D3385-5C41-A042-B5D8-B97AFB06215F}"/>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968355" y="5943754"/>
              <a:ext cx="749916" cy="616753"/>
            </a:xfrm>
            <a:prstGeom prst="rect">
              <a:avLst/>
            </a:prstGeom>
          </p:spPr>
        </p:pic>
        <p:sp>
          <p:nvSpPr>
            <p:cNvPr id="1047" name="TextBox 1046">
              <a:extLst>
                <a:ext uri="{FF2B5EF4-FFF2-40B4-BE49-F238E27FC236}">
                  <a16:creationId xmlns:a16="http://schemas.microsoft.com/office/drawing/2014/main" id="{77BA17F7-7E94-2E4B-B70B-AC9D15333BC2}"/>
                </a:ext>
              </a:extLst>
            </p:cNvPr>
            <p:cNvSpPr txBox="1"/>
            <p:nvPr/>
          </p:nvSpPr>
          <p:spPr>
            <a:xfrm>
              <a:off x="5871446" y="4812481"/>
              <a:ext cx="872355" cy="430887"/>
            </a:xfrm>
            <a:prstGeom prst="rect">
              <a:avLst/>
            </a:prstGeom>
            <a:noFill/>
          </p:spPr>
          <p:txBody>
            <a:bodyPr wrap="none" rtlCol="0">
              <a:spAutoFit/>
            </a:bodyPr>
            <a:lstStyle/>
            <a:p>
              <a:r>
                <a:rPr lang="en-US" sz="1100" dirty="0" err="1"/>
                <a:t>MACsQuant</a:t>
              </a:r>
              <a:endParaRPr lang="en-US" sz="1100" dirty="0"/>
            </a:p>
            <a:p>
              <a:r>
                <a:rPr lang="en-US" sz="1100" dirty="0"/>
                <a:t>Tito</a:t>
              </a:r>
            </a:p>
          </p:txBody>
        </p:sp>
      </p:grpSp>
      <p:grpSp>
        <p:nvGrpSpPr>
          <p:cNvPr id="1071" name="Group 1070">
            <a:extLst>
              <a:ext uri="{FF2B5EF4-FFF2-40B4-BE49-F238E27FC236}">
                <a16:creationId xmlns:a16="http://schemas.microsoft.com/office/drawing/2014/main" id="{D64BCFE7-D1A0-7240-9FE0-788F867277E5}"/>
              </a:ext>
            </a:extLst>
          </p:cNvPr>
          <p:cNvGrpSpPr/>
          <p:nvPr/>
        </p:nvGrpSpPr>
        <p:grpSpPr>
          <a:xfrm>
            <a:off x="5338250" y="897515"/>
            <a:ext cx="1097346" cy="3471699"/>
            <a:chOff x="10540099" y="2938087"/>
            <a:chExt cx="1097346" cy="3471699"/>
          </a:xfrm>
        </p:grpSpPr>
        <p:sp>
          <p:nvSpPr>
            <p:cNvPr id="1058" name="TextBox 1057">
              <a:extLst>
                <a:ext uri="{FF2B5EF4-FFF2-40B4-BE49-F238E27FC236}">
                  <a16:creationId xmlns:a16="http://schemas.microsoft.com/office/drawing/2014/main" id="{46CDF8CA-DD17-1941-8C8B-F29A4067E0E6}"/>
                </a:ext>
              </a:extLst>
            </p:cNvPr>
            <p:cNvSpPr txBox="1"/>
            <p:nvPr/>
          </p:nvSpPr>
          <p:spPr>
            <a:xfrm>
              <a:off x="10540099" y="3193473"/>
              <a:ext cx="1043876" cy="738664"/>
            </a:xfrm>
            <a:prstGeom prst="rect">
              <a:avLst/>
            </a:prstGeom>
            <a:noFill/>
          </p:spPr>
          <p:txBody>
            <a:bodyPr wrap="none" rtlCol="0">
              <a:spAutoFit/>
            </a:bodyPr>
            <a:lstStyle/>
            <a:p>
              <a:r>
                <a:rPr lang="en-US" sz="1050" dirty="0"/>
                <a:t>Muse, </a:t>
              </a:r>
              <a:r>
                <a:rPr lang="en-US" sz="1050" dirty="0" err="1"/>
                <a:t>EasyCyte</a:t>
              </a:r>
              <a:endParaRPr lang="en-US" sz="1050" dirty="0"/>
            </a:p>
            <a:p>
              <a:r>
                <a:rPr lang="en-US" sz="1050" dirty="0" err="1"/>
                <a:t>CellStream</a:t>
              </a:r>
              <a:r>
                <a:rPr lang="en-US" sz="1050" dirty="0"/>
                <a:t>, </a:t>
              </a:r>
            </a:p>
            <a:p>
              <a:r>
                <a:rPr lang="en-US" sz="1050" dirty="0" err="1"/>
                <a:t>FloSight</a:t>
              </a:r>
              <a:endParaRPr lang="en-US" sz="1050" dirty="0"/>
            </a:p>
            <a:p>
              <a:r>
                <a:rPr lang="en-US" sz="1050" dirty="0" err="1"/>
                <a:t>ImageStream</a:t>
              </a:r>
              <a:endParaRPr lang="en-US" sz="1050" dirty="0"/>
            </a:p>
          </p:txBody>
        </p:sp>
        <p:pic>
          <p:nvPicPr>
            <p:cNvPr id="1060" name="Picture 1059">
              <a:extLst>
                <a:ext uri="{FF2B5EF4-FFF2-40B4-BE49-F238E27FC236}">
                  <a16:creationId xmlns:a16="http://schemas.microsoft.com/office/drawing/2014/main" id="{4043D9D1-46FD-AA42-BCB4-65DBB364F4F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544046" y="2938087"/>
              <a:ext cx="1093399" cy="262416"/>
            </a:xfrm>
            <a:prstGeom prst="rect">
              <a:avLst/>
            </a:prstGeom>
          </p:spPr>
        </p:pic>
        <p:pic>
          <p:nvPicPr>
            <p:cNvPr id="1062" name="Picture 1061">
              <a:extLst>
                <a:ext uri="{FF2B5EF4-FFF2-40B4-BE49-F238E27FC236}">
                  <a16:creationId xmlns:a16="http://schemas.microsoft.com/office/drawing/2014/main" id="{0B2F4F9E-F3D3-D948-B48C-1D888A08B62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670551" y="5996893"/>
              <a:ext cx="526795" cy="412893"/>
            </a:xfrm>
            <a:prstGeom prst="rect">
              <a:avLst/>
            </a:prstGeom>
          </p:spPr>
        </p:pic>
        <p:pic>
          <p:nvPicPr>
            <p:cNvPr id="1064" name="Picture 1063">
              <a:extLst>
                <a:ext uri="{FF2B5EF4-FFF2-40B4-BE49-F238E27FC236}">
                  <a16:creationId xmlns:a16="http://schemas.microsoft.com/office/drawing/2014/main" id="{C2ADCE9F-E3C4-6E43-B9DF-228132F8491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0700221" y="5566884"/>
              <a:ext cx="498583" cy="435736"/>
            </a:xfrm>
            <a:prstGeom prst="rect">
              <a:avLst/>
            </a:prstGeom>
          </p:spPr>
        </p:pic>
        <p:pic>
          <p:nvPicPr>
            <p:cNvPr id="1066" name="Picture 1065">
              <a:extLst>
                <a:ext uri="{FF2B5EF4-FFF2-40B4-BE49-F238E27FC236}">
                  <a16:creationId xmlns:a16="http://schemas.microsoft.com/office/drawing/2014/main" id="{B0874A2D-E13E-6840-9E3A-FEBDE6BF0168}"/>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660951" y="5012728"/>
              <a:ext cx="526794" cy="514251"/>
            </a:xfrm>
            <a:prstGeom prst="rect">
              <a:avLst/>
            </a:prstGeom>
          </p:spPr>
        </p:pic>
        <p:pic>
          <p:nvPicPr>
            <p:cNvPr id="1068" name="Picture 1067">
              <a:extLst>
                <a:ext uri="{FF2B5EF4-FFF2-40B4-BE49-F238E27FC236}">
                  <a16:creationId xmlns:a16="http://schemas.microsoft.com/office/drawing/2014/main" id="{7B81F4A4-9D0C-BD46-86F7-C7568B8AC94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624892" y="4568850"/>
              <a:ext cx="560066" cy="465286"/>
            </a:xfrm>
            <a:prstGeom prst="rect">
              <a:avLst/>
            </a:prstGeom>
          </p:spPr>
        </p:pic>
        <p:pic>
          <p:nvPicPr>
            <p:cNvPr id="1070" name="Picture 1069">
              <a:extLst>
                <a:ext uri="{FF2B5EF4-FFF2-40B4-BE49-F238E27FC236}">
                  <a16:creationId xmlns:a16="http://schemas.microsoft.com/office/drawing/2014/main" id="{5BE75D91-BAD1-EA4D-9561-413CC8F80AFF}"/>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670551" y="3905483"/>
              <a:ext cx="510134" cy="672704"/>
            </a:xfrm>
            <a:prstGeom prst="rect">
              <a:avLst/>
            </a:prstGeom>
          </p:spPr>
        </p:pic>
      </p:grpSp>
      <p:grpSp>
        <p:nvGrpSpPr>
          <p:cNvPr id="1083" name="Group 1082">
            <a:extLst>
              <a:ext uri="{FF2B5EF4-FFF2-40B4-BE49-F238E27FC236}">
                <a16:creationId xmlns:a16="http://schemas.microsoft.com/office/drawing/2014/main" id="{E5F5E02C-F036-4C4D-8D76-F8BD6BCBA4F4}"/>
              </a:ext>
            </a:extLst>
          </p:cNvPr>
          <p:cNvGrpSpPr/>
          <p:nvPr/>
        </p:nvGrpSpPr>
        <p:grpSpPr>
          <a:xfrm>
            <a:off x="10192716" y="927547"/>
            <a:ext cx="760969" cy="2912652"/>
            <a:chOff x="7098409" y="3607260"/>
            <a:chExt cx="760969" cy="2912652"/>
          </a:xfrm>
        </p:grpSpPr>
        <p:pic>
          <p:nvPicPr>
            <p:cNvPr id="1073" name="Picture 1072">
              <a:extLst>
                <a:ext uri="{FF2B5EF4-FFF2-40B4-BE49-F238E27FC236}">
                  <a16:creationId xmlns:a16="http://schemas.microsoft.com/office/drawing/2014/main" id="{DE6D92FE-AD73-B046-8682-0CDE3907F863}"/>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098409" y="3607260"/>
              <a:ext cx="657169" cy="396841"/>
            </a:xfrm>
            <a:prstGeom prst="rect">
              <a:avLst/>
            </a:prstGeom>
          </p:spPr>
        </p:pic>
        <p:sp>
          <p:nvSpPr>
            <p:cNvPr id="1076" name="TextBox 1075">
              <a:extLst>
                <a:ext uri="{FF2B5EF4-FFF2-40B4-BE49-F238E27FC236}">
                  <a16:creationId xmlns:a16="http://schemas.microsoft.com/office/drawing/2014/main" id="{36AFC746-E966-3045-B761-E2A6E970D9F4}"/>
                </a:ext>
              </a:extLst>
            </p:cNvPr>
            <p:cNvSpPr txBox="1"/>
            <p:nvPr/>
          </p:nvSpPr>
          <p:spPr>
            <a:xfrm>
              <a:off x="7107002" y="3938193"/>
              <a:ext cx="663964" cy="600164"/>
            </a:xfrm>
            <a:prstGeom prst="rect">
              <a:avLst/>
            </a:prstGeom>
            <a:noFill/>
          </p:spPr>
          <p:txBody>
            <a:bodyPr wrap="none" rtlCol="0">
              <a:spAutoFit/>
            </a:bodyPr>
            <a:lstStyle/>
            <a:p>
              <a:r>
                <a:rPr lang="en-US" sz="1100" dirty="0" err="1"/>
                <a:t>Gigasort</a:t>
              </a:r>
              <a:endParaRPr lang="en-US" sz="1100" dirty="0"/>
            </a:p>
            <a:p>
              <a:r>
                <a:rPr lang="en-US" sz="1100" dirty="0" err="1"/>
                <a:t>Hydris</a:t>
              </a:r>
              <a:endParaRPr lang="en-US" sz="1100" dirty="0"/>
            </a:p>
            <a:p>
              <a:r>
                <a:rPr lang="en-US" sz="1100" dirty="0"/>
                <a:t>Viva</a:t>
              </a:r>
            </a:p>
          </p:txBody>
        </p:sp>
        <p:pic>
          <p:nvPicPr>
            <p:cNvPr id="1078" name="Picture 1077">
              <a:extLst>
                <a:ext uri="{FF2B5EF4-FFF2-40B4-BE49-F238E27FC236}">
                  <a16:creationId xmlns:a16="http://schemas.microsoft.com/office/drawing/2014/main" id="{991D0C49-FCFC-6A4A-AC27-9DE5B6FC5D6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189803" y="4503039"/>
              <a:ext cx="609822" cy="650045"/>
            </a:xfrm>
            <a:prstGeom prst="rect">
              <a:avLst/>
            </a:prstGeom>
          </p:spPr>
        </p:pic>
        <p:pic>
          <p:nvPicPr>
            <p:cNvPr id="1080" name="Picture 1079">
              <a:extLst>
                <a:ext uri="{FF2B5EF4-FFF2-40B4-BE49-F238E27FC236}">
                  <a16:creationId xmlns:a16="http://schemas.microsoft.com/office/drawing/2014/main" id="{925025A3-3B7F-D442-A3AD-5B5349445337}"/>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201768" y="5217328"/>
              <a:ext cx="564339" cy="610260"/>
            </a:xfrm>
            <a:prstGeom prst="rect">
              <a:avLst/>
            </a:prstGeom>
          </p:spPr>
        </p:pic>
        <p:pic>
          <p:nvPicPr>
            <p:cNvPr id="1082" name="Picture 1081">
              <a:extLst>
                <a:ext uri="{FF2B5EF4-FFF2-40B4-BE49-F238E27FC236}">
                  <a16:creationId xmlns:a16="http://schemas.microsoft.com/office/drawing/2014/main" id="{F0BC932F-A34D-5542-82F7-EE1F24A39D8D}"/>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7223228" y="5891832"/>
              <a:ext cx="636150" cy="628080"/>
            </a:xfrm>
            <a:prstGeom prst="rect">
              <a:avLst/>
            </a:prstGeom>
          </p:spPr>
        </p:pic>
      </p:grpSp>
      <p:grpSp>
        <p:nvGrpSpPr>
          <p:cNvPr id="1095" name="Group 1094">
            <a:extLst>
              <a:ext uri="{FF2B5EF4-FFF2-40B4-BE49-F238E27FC236}">
                <a16:creationId xmlns:a16="http://schemas.microsoft.com/office/drawing/2014/main" id="{2F6AD826-45E2-6645-B52D-145D8A518310}"/>
              </a:ext>
            </a:extLst>
          </p:cNvPr>
          <p:cNvGrpSpPr/>
          <p:nvPr/>
        </p:nvGrpSpPr>
        <p:grpSpPr>
          <a:xfrm>
            <a:off x="7523700" y="799597"/>
            <a:ext cx="1175905" cy="3968572"/>
            <a:chOff x="8710096" y="1037777"/>
            <a:chExt cx="1175905" cy="3968572"/>
          </a:xfrm>
        </p:grpSpPr>
        <p:pic>
          <p:nvPicPr>
            <p:cNvPr id="1075" name="Picture 1074">
              <a:extLst>
                <a:ext uri="{FF2B5EF4-FFF2-40B4-BE49-F238E27FC236}">
                  <a16:creationId xmlns:a16="http://schemas.microsoft.com/office/drawing/2014/main" id="{4831A8E4-01C0-934E-B680-E7E385291525}"/>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8710096" y="1037777"/>
              <a:ext cx="1175905" cy="412173"/>
            </a:xfrm>
            <a:prstGeom prst="rect">
              <a:avLst/>
            </a:prstGeom>
          </p:spPr>
        </p:pic>
        <p:sp>
          <p:nvSpPr>
            <p:cNvPr id="1084" name="TextBox 1083">
              <a:extLst>
                <a:ext uri="{FF2B5EF4-FFF2-40B4-BE49-F238E27FC236}">
                  <a16:creationId xmlns:a16="http://schemas.microsoft.com/office/drawing/2014/main" id="{CCB12131-ED2D-E44F-A1C1-AF7BB7325041}"/>
                </a:ext>
              </a:extLst>
            </p:cNvPr>
            <p:cNvSpPr txBox="1"/>
            <p:nvPr/>
          </p:nvSpPr>
          <p:spPr>
            <a:xfrm>
              <a:off x="8833017" y="1470801"/>
              <a:ext cx="930063" cy="738664"/>
            </a:xfrm>
            <a:prstGeom prst="rect">
              <a:avLst/>
            </a:prstGeom>
            <a:noFill/>
          </p:spPr>
          <p:txBody>
            <a:bodyPr wrap="none" rtlCol="0">
              <a:spAutoFit/>
            </a:bodyPr>
            <a:lstStyle/>
            <a:p>
              <a:r>
                <a:rPr lang="en-US" sz="1050" dirty="0"/>
                <a:t>XF-1600</a:t>
              </a:r>
            </a:p>
            <a:p>
              <a:r>
                <a:rPr lang="en-US" sz="1050" dirty="0" err="1"/>
                <a:t>CyFlow</a:t>
              </a:r>
              <a:r>
                <a:rPr lang="en-US" sz="1050" dirty="0"/>
                <a:t> Space</a:t>
              </a:r>
            </a:p>
            <a:p>
              <a:r>
                <a:rPr lang="en-US" sz="1050" dirty="0"/>
                <a:t>Cube6, 8</a:t>
              </a:r>
            </a:p>
            <a:p>
              <a:r>
                <a:rPr lang="en-US" sz="1050" dirty="0"/>
                <a:t>Sample Prep</a:t>
              </a:r>
            </a:p>
          </p:txBody>
        </p:sp>
        <p:pic>
          <p:nvPicPr>
            <p:cNvPr id="1086" name="Picture 1085">
              <a:extLst>
                <a:ext uri="{FF2B5EF4-FFF2-40B4-BE49-F238E27FC236}">
                  <a16:creationId xmlns:a16="http://schemas.microsoft.com/office/drawing/2014/main" id="{3A9E8FD8-D8E1-4A4C-9866-85C650C442CD}"/>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872613" y="2230316"/>
              <a:ext cx="650098" cy="529606"/>
            </a:xfrm>
            <a:prstGeom prst="rect">
              <a:avLst/>
            </a:prstGeom>
          </p:spPr>
        </p:pic>
        <p:pic>
          <p:nvPicPr>
            <p:cNvPr id="1088" name="Picture 1087">
              <a:extLst>
                <a:ext uri="{FF2B5EF4-FFF2-40B4-BE49-F238E27FC236}">
                  <a16:creationId xmlns:a16="http://schemas.microsoft.com/office/drawing/2014/main" id="{40ABEBB7-86ED-8642-8A24-2CC40E05E909}"/>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8974271" y="2775795"/>
              <a:ext cx="507620" cy="579248"/>
            </a:xfrm>
            <a:prstGeom prst="rect">
              <a:avLst/>
            </a:prstGeom>
          </p:spPr>
        </p:pic>
        <p:pic>
          <p:nvPicPr>
            <p:cNvPr id="1090" name="Picture 1089">
              <a:extLst>
                <a:ext uri="{FF2B5EF4-FFF2-40B4-BE49-F238E27FC236}">
                  <a16:creationId xmlns:a16="http://schemas.microsoft.com/office/drawing/2014/main" id="{80CC20A8-98F7-AF42-863B-75630541628C}"/>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981927" y="3350610"/>
              <a:ext cx="483926" cy="601805"/>
            </a:xfrm>
            <a:prstGeom prst="rect">
              <a:avLst/>
            </a:prstGeom>
          </p:spPr>
        </p:pic>
        <p:pic>
          <p:nvPicPr>
            <p:cNvPr id="1092" name="Picture 1091">
              <a:extLst>
                <a:ext uri="{FF2B5EF4-FFF2-40B4-BE49-F238E27FC236}">
                  <a16:creationId xmlns:a16="http://schemas.microsoft.com/office/drawing/2014/main" id="{E45D3F88-3DA5-0940-B111-12700A6BFC6B}"/>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981927" y="3966542"/>
              <a:ext cx="475745" cy="466230"/>
            </a:xfrm>
            <a:prstGeom prst="rect">
              <a:avLst/>
            </a:prstGeom>
          </p:spPr>
        </p:pic>
        <p:pic>
          <p:nvPicPr>
            <p:cNvPr id="1094" name="Picture 1093">
              <a:extLst>
                <a:ext uri="{FF2B5EF4-FFF2-40B4-BE49-F238E27FC236}">
                  <a16:creationId xmlns:a16="http://schemas.microsoft.com/office/drawing/2014/main" id="{890A3646-87C9-5C40-8B4C-0F66502F1816}"/>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9051767" y="4468768"/>
              <a:ext cx="492562" cy="537581"/>
            </a:xfrm>
            <a:prstGeom prst="rect">
              <a:avLst/>
            </a:prstGeom>
          </p:spPr>
        </p:pic>
      </p:grpSp>
      <p:sp>
        <p:nvSpPr>
          <p:cNvPr id="9" name="TextBox 8">
            <a:extLst>
              <a:ext uri="{FF2B5EF4-FFF2-40B4-BE49-F238E27FC236}">
                <a16:creationId xmlns:a16="http://schemas.microsoft.com/office/drawing/2014/main" id="{0B336C90-7E35-104A-994D-015151BF7D86}"/>
              </a:ext>
            </a:extLst>
          </p:cNvPr>
          <p:cNvSpPr txBox="1"/>
          <p:nvPr/>
        </p:nvSpPr>
        <p:spPr>
          <a:xfrm>
            <a:off x="228447" y="83636"/>
            <a:ext cx="4841262" cy="400110"/>
          </a:xfrm>
          <a:prstGeom prst="rect">
            <a:avLst/>
          </a:prstGeom>
          <a:noFill/>
        </p:spPr>
        <p:txBody>
          <a:bodyPr wrap="none" rtlCol="0">
            <a:spAutoFit/>
          </a:bodyPr>
          <a:lstStyle/>
          <a:p>
            <a:r>
              <a:rPr lang="en-US" sz="2000" b="1" dirty="0"/>
              <a:t>Most Influential from user Perspective 2022</a:t>
            </a:r>
          </a:p>
        </p:txBody>
      </p:sp>
      <p:cxnSp>
        <p:nvCxnSpPr>
          <p:cNvPr id="12" name="Straight Arrow Connector 11">
            <a:extLst>
              <a:ext uri="{FF2B5EF4-FFF2-40B4-BE49-F238E27FC236}">
                <a16:creationId xmlns:a16="http://schemas.microsoft.com/office/drawing/2014/main" id="{64ABA76C-9239-2143-BF22-6F7F5DF1F82D}"/>
              </a:ext>
            </a:extLst>
          </p:cNvPr>
          <p:cNvCxnSpPr>
            <a:cxnSpLocks/>
          </p:cNvCxnSpPr>
          <p:nvPr/>
        </p:nvCxnSpPr>
        <p:spPr>
          <a:xfrm flipV="1">
            <a:off x="228447" y="781270"/>
            <a:ext cx="11425073" cy="183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7401B17-B615-764B-9791-0EB006E1B171}"/>
              </a:ext>
            </a:extLst>
          </p:cNvPr>
          <p:cNvGrpSpPr/>
          <p:nvPr/>
        </p:nvGrpSpPr>
        <p:grpSpPr>
          <a:xfrm>
            <a:off x="127542" y="6015369"/>
            <a:ext cx="3185910" cy="745995"/>
            <a:chOff x="2903802" y="5581731"/>
            <a:chExt cx="4471618" cy="1244066"/>
          </a:xfrm>
        </p:grpSpPr>
        <p:grpSp>
          <p:nvGrpSpPr>
            <p:cNvPr id="91" name="Group 90">
              <a:extLst>
                <a:ext uri="{FF2B5EF4-FFF2-40B4-BE49-F238E27FC236}">
                  <a16:creationId xmlns:a16="http://schemas.microsoft.com/office/drawing/2014/main" id="{CD6FC517-C0BD-064D-BAE0-CCA01C3337DE}"/>
                </a:ext>
              </a:extLst>
            </p:cNvPr>
            <p:cNvGrpSpPr/>
            <p:nvPr/>
          </p:nvGrpSpPr>
          <p:grpSpPr>
            <a:xfrm>
              <a:off x="2903802" y="5581731"/>
              <a:ext cx="4471618" cy="1244066"/>
              <a:chOff x="2425951" y="4577484"/>
              <a:chExt cx="4352178" cy="1244066"/>
            </a:xfrm>
          </p:grpSpPr>
          <p:grpSp>
            <p:nvGrpSpPr>
              <p:cNvPr id="92" name="Group 91">
                <a:extLst>
                  <a:ext uri="{FF2B5EF4-FFF2-40B4-BE49-F238E27FC236}">
                    <a16:creationId xmlns:a16="http://schemas.microsoft.com/office/drawing/2014/main" id="{4FFACDCE-B60D-9048-9254-0DF33BB6B7ED}"/>
                  </a:ext>
                </a:extLst>
              </p:cNvPr>
              <p:cNvGrpSpPr/>
              <p:nvPr/>
            </p:nvGrpSpPr>
            <p:grpSpPr>
              <a:xfrm>
                <a:off x="4370989" y="4818706"/>
                <a:ext cx="866892" cy="946909"/>
                <a:chOff x="8564255" y="836202"/>
                <a:chExt cx="1045380" cy="1081547"/>
              </a:xfrm>
            </p:grpSpPr>
            <p:pic>
              <p:nvPicPr>
                <p:cNvPr id="107" name="Picture 106">
                  <a:extLst>
                    <a:ext uri="{FF2B5EF4-FFF2-40B4-BE49-F238E27FC236}">
                      <a16:creationId xmlns:a16="http://schemas.microsoft.com/office/drawing/2014/main" id="{92E6FD2C-6DFC-A247-9D10-BDFF21EA8AF5}"/>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8608806" y="1394516"/>
                  <a:ext cx="965641" cy="523233"/>
                </a:xfrm>
                <a:prstGeom prst="rect">
                  <a:avLst/>
                </a:prstGeom>
              </p:spPr>
            </p:pic>
            <p:pic>
              <p:nvPicPr>
                <p:cNvPr id="108" name="Picture 107">
                  <a:extLst>
                    <a:ext uri="{FF2B5EF4-FFF2-40B4-BE49-F238E27FC236}">
                      <a16:creationId xmlns:a16="http://schemas.microsoft.com/office/drawing/2014/main" id="{3A065939-92CD-A94B-8A08-AF789CEF4C98}"/>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564255" y="836202"/>
                  <a:ext cx="1045380" cy="273047"/>
                </a:xfrm>
                <a:prstGeom prst="rect">
                  <a:avLst/>
                </a:prstGeom>
              </p:spPr>
            </p:pic>
            <p:sp>
              <p:nvSpPr>
                <p:cNvPr id="109" name="TextBox 108">
                  <a:extLst>
                    <a:ext uri="{FF2B5EF4-FFF2-40B4-BE49-F238E27FC236}">
                      <a16:creationId xmlns:a16="http://schemas.microsoft.com/office/drawing/2014/main" id="{CAB00081-A7C7-6345-904C-C8A6361A3B18}"/>
                    </a:ext>
                  </a:extLst>
                </p:cNvPr>
                <p:cNvSpPr txBox="1"/>
                <p:nvPr/>
              </p:nvSpPr>
              <p:spPr>
                <a:xfrm>
                  <a:off x="8564255" y="1066710"/>
                  <a:ext cx="879925" cy="263653"/>
                </a:xfrm>
                <a:prstGeom prst="rect">
                  <a:avLst/>
                </a:prstGeom>
                <a:noFill/>
              </p:spPr>
              <p:txBody>
                <a:bodyPr wrap="none" rtlCol="0">
                  <a:spAutoFit/>
                </a:bodyPr>
                <a:lstStyle/>
                <a:p>
                  <a:r>
                    <a:rPr lang="en-US" sz="900" dirty="0" err="1"/>
                    <a:t>iQ</a:t>
                  </a:r>
                  <a:r>
                    <a:rPr lang="en-US" sz="900" dirty="0"/>
                    <a:t> Screener</a:t>
                  </a:r>
                </a:p>
              </p:txBody>
            </p:sp>
          </p:grpSp>
          <p:grpSp>
            <p:nvGrpSpPr>
              <p:cNvPr id="93" name="Group 92">
                <a:extLst>
                  <a:ext uri="{FF2B5EF4-FFF2-40B4-BE49-F238E27FC236}">
                    <a16:creationId xmlns:a16="http://schemas.microsoft.com/office/drawing/2014/main" id="{F7CCDB22-7532-3745-BEF0-512BC027B720}"/>
                  </a:ext>
                </a:extLst>
              </p:cNvPr>
              <p:cNvGrpSpPr/>
              <p:nvPr/>
            </p:nvGrpSpPr>
            <p:grpSpPr>
              <a:xfrm>
                <a:off x="3418797" y="4882672"/>
                <a:ext cx="912745" cy="863510"/>
                <a:chOff x="7942007" y="4818549"/>
                <a:chExt cx="912745" cy="863510"/>
              </a:xfrm>
            </p:grpSpPr>
            <p:pic>
              <p:nvPicPr>
                <p:cNvPr id="105" name="Picture 14" descr="Nanocellect">
                  <a:extLst>
                    <a:ext uri="{FF2B5EF4-FFF2-40B4-BE49-F238E27FC236}">
                      <a16:creationId xmlns:a16="http://schemas.microsoft.com/office/drawing/2014/main" id="{E28B619E-51EA-2D4C-BD02-2D38DC9F1356}"/>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7953486" y="4818549"/>
                  <a:ext cx="901266" cy="18679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a:extLst>
                    <a:ext uri="{FF2B5EF4-FFF2-40B4-BE49-F238E27FC236}">
                      <a16:creationId xmlns:a16="http://schemas.microsoft.com/office/drawing/2014/main" id="{148CED7C-DD3E-F444-8D06-7239A2CA76AE}"/>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7942007" y="5087632"/>
                  <a:ext cx="717342" cy="594427"/>
                </a:xfrm>
                <a:prstGeom prst="rect">
                  <a:avLst/>
                </a:prstGeom>
              </p:spPr>
            </p:pic>
          </p:grpSp>
          <p:grpSp>
            <p:nvGrpSpPr>
              <p:cNvPr id="94" name="Group 93">
                <a:extLst>
                  <a:ext uri="{FF2B5EF4-FFF2-40B4-BE49-F238E27FC236}">
                    <a16:creationId xmlns:a16="http://schemas.microsoft.com/office/drawing/2014/main" id="{E199BFE9-B893-2946-A63A-4A4FFD33BFFA}"/>
                  </a:ext>
                </a:extLst>
              </p:cNvPr>
              <p:cNvGrpSpPr/>
              <p:nvPr/>
            </p:nvGrpSpPr>
            <p:grpSpPr>
              <a:xfrm>
                <a:off x="2533864" y="4634654"/>
                <a:ext cx="901265" cy="947077"/>
                <a:chOff x="3668521" y="4435522"/>
                <a:chExt cx="1035394" cy="1051057"/>
              </a:xfrm>
            </p:grpSpPr>
            <p:sp>
              <p:nvSpPr>
                <p:cNvPr id="101" name="TextBox 100">
                  <a:extLst>
                    <a:ext uri="{FF2B5EF4-FFF2-40B4-BE49-F238E27FC236}">
                      <a16:creationId xmlns:a16="http://schemas.microsoft.com/office/drawing/2014/main" id="{3985DDDD-8929-1C43-A019-713B10FCAC1B}"/>
                    </a:ext>
                  </a:extLst>
                </p:cNvPr>
                <p:cNvSpPr txBox="1"/>
                <p:nvPr/>
              </p:nvSpPr>
              <p:spPr>
                <a:xfrm>
                  <a:off x="3740872" y="4643396"/>
                  <a:ext cx="587829" cy="307411"/>
                </a:xfrm>
                <a:prstGeom prst="rect">
                  <a:avLst/>
                </a:prstGeom>
                <a:noFill/>
              </p:spPr>
              <p:txBody>
                <a:bodyPr wrap="none" rtlCol="0">
                  <a:spAutoFit/>
                </a:bodyPr>
                <a:lstStyle/>
                <a:p>
                  <a:r>
                    <a:rPr lang="en-US" sz="600" dirty="0"/>
                    <a:t>SE520EON</a:t>
                  </a:r>
                </a:p>
                <a:p>
                  <a:r>
                    <a:rPr lang="en-US" sz="600" dirty="0"/>
                    <a:t>S1000EON</a:t>
                  </a:r>
                </a:p>
              </p:txBody>
            </p:sp>
            <p:pic>
              <p:nvPicPr>
                <p:cNvPr id="102" name="Picture 101">
                  <a:extLst>
                    <a:ext uri="{FF2B5EF4-FFF2-40B4-BE49-F238E27FC236}">
                      <a16:creationId xmlns:a16="http://schemas.microsoft.com/office/drawing/2014/main" id="{B4987D78-1F7E-3446-BA56-CE30BCA5F56D}"/>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4072531" y="4988366"/>
                  <a:ext cx="459889" cy="498213"/>
                </a:xfrm>
                <a:prstGeom prst="rect">
                  <a:avLst/>
                </a:prstGeom>
              </p:spPr>
            </p:pic>
            <p:pic>
              <p:nvPicPr>
                <p:cNvPr id="103" name="Picture 102">
                  <a:extLst>
                    <a:ext uri="{FF2B5EF4-FFF2-40B4-BE49-F238E27FC236}">
                      <a16:creationId xmlns:a16="http://schemas.microsoft.com/office/drawing/2014/main" id="{D86834D4-94D0-E142-8F7F-604EFEDFE70D}"/>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3710699" y="5027925"/>
                  <a:ext cx="361832" cy="342482"/>
                </a:xfrm>
                <a:prstGeom prst="rect">
                  <a:avLst/>
                </a:prstGeom>
              </p:spPr>
            </p:pic>
            <p:pic>
              <p:nvPicPr>
                <p:cNvPr id="104" name="Picture 103">
                  <a:extLst>
                    <a:ext uri="{FF2B5EF4-FFF2-40B4-BE49-F238E27FC236}">
                      <a16:creationId xmlns:a16="http://schemas.microsoft.com/office/drawing/2014/main" id="{86640762-0CC2-A34E-B0FD-93554CEB120F}"/>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3668521" y="4435522"/>
                  <a:ext cx="1035394" cy="229508"/>
                </a:xfrm>
                <a:prstGeom prst="rect">
                  <a:avLst/>
                </a:prstGeom>
              </p:spPr>
            </p:pic>
          </p:grpSp>
          <p:sp>
            <p:nvSpPr>
              <p:cNvPr id="95" name="Rounded Rectangle 94">
                <a:extLst>
                  <a:ext uri="{FF2B5EF4-FFF2-40B4-BE49-F238E27FC236}">
                    <a16:creationId xmlns:a16="http://schemas.microsoft.com/office/drawing/2014/main" id="{94228F28-F28B-5045-A01C-29EB79793176}"/>
                  </a:ext>
                </a:extLst>
              </p:cNvPr>
              <p:cNvSpPr/>
              <p:nvPr/>
            </p:nvSpPr>
            <p:spPr>
              <a:xfrm>
                <a:off x="2425951" y="4577484"/>
                <a:ext cx="4352178" cy="1244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4ACD7D97-17EB-1D48-8955-9ACA1F36A97A}"/>
                  </a:ext>
                </a:extLst>
              </p:cNvPr>
              <p:cNvGrpSpPr/>
              <p:nvPr/>
            </p:nvGrpSpPr>
            <p:grpSpPr>
              <a:xfrm>
                <a:off x="5279735" y="4830085"/>
                <a:ext cx="749117" cy="962253"/>
                <a:chOff x="8905023" y="51792"/>
                <a:chExt cx="749117" cy="962253"/>
              </a:xfrm>
            </p:grpSpPr>
            <p:pic>
              <p:nvPicPr>
                <p:cNvPr id="97" name="Picture 16" descr="Nexcelom Bioscience Logo">
                  <a:extLst>
                    <a:ext uri="{FF2B5EF4-FFF2-40B4-BE49-F238E27FC236}">
                      <a16:creationId xmlns:a16="http://schemas.microsoft.com/office/drawing/2014/main" id="{9406443D-579A-224C-9651-8854AF88290E}"/>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8905023" y="51792"/>
                  <a:ext cx="717327" cy="27304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873972AD-C76A-C843-BF5B-1204C3BDB398}"/>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8998360" y="345690"/>
                  <a:ext cx="371276" cy="261611"/>
                </a:xfrm>
                <a:prstGeom prst="rect">
                  <a:avLst/>
                </a:prstGeom>
              </p:spPr>
            </p:pic>
            <p:pic>
              <p:nvPicPr>
                <p:cNvPr id="99" name="Picture 98">
                  <a:extLst>
                    <a:ext uri="{FF2B5EF4-FFF2-40B4-BE49-F238E27FC236}">
                      <a16:creationId xmlns:a16="http://schemas.microsoft.com/office/drawing/2014/main" id="{EC639083-EDC1-754E-871A-59320149E9D9}"/>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8975247" y="648691"/>
                  <a:ext cx="456693" cy="365354"/>
                </a:xfrm>
                <a:prstGeom prst="rect">
                  <a:avLst/>
                </a:prstGeom>
              </p:spPr>
            </p:pic>
            <p:pic>
              <p:nvPicPr>
                <p:cNvPr id="100" name="Picture 99">
                  <a:extLst>
                    <a:ext uri="{FF2B5EF4-FFF2-40B4-BE49-F238E27FC236}">
                      <a16:creationId xmlns:a16="http://schemas.microsoft.com/office/drawing/2014/main" id="{88F20DF5-D3F3-8240-85E7-E97FCBC1A7F1}"/>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9400911" y="369487"/>
                  <a:ext cx="253229" cy="532431"/>
                </a:xfrm>
                <a:prstGeom prst="rect">
                  <a:avLst/>
                </a:prstGeom>
              </p:spPr>
            </p:pic>
          </p:grpSp>
        </p:grpSp>
        <p:grpSp>
          <p:nvGrpSpPr>
            <p:cNvPr id="110" name="Group 109">
              <a:extLst>
                <a:ext uri="{FF2B5EF4-FFF2-40B4-BE49-F238E27FC236}">
                  <a16:creationId xmlns:a16="http://schemas.microsoft.com/office/drawing/2014/main" id="{C3043629-D328-144C-8193-5ACDAA96B423}"/>
                </a:ext>
              </a:extLst>
            </p:cNvPr>
            <p:cNvGrpSpPr/>
            <p:nvPr/>
          </p:nvGrpSpPr>
          <p:grpSpPr>
            <a:xfrm>
              <a:off x="6722900" y="5937517"/>
              <a:ext cx="511113" cy="590022"/>
              <a:chOff x="10544046" y="762232"/>
              <a:chExt cx="1166356" cy="979320"/>
            </a:xfrm>
          </p:grpSpPr>
          <p:pic>
            <p:nvPicPr>
              <p:cNvPr id="111" name="Picture 110">
                <a:extLst>
                  <a:ext uri="{FF2B5EF4-FFF2-40B4-BE49-F238E27FC236}">
                    <a16:creationId xmlns:a16="http://schemas.microsoft.com/office/drawing/2014/main" id="{37E1F4D4-EF8F-E341-9E08-FD656D767A46}"/>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0581480" y="762232"/>
                <a:ext cx="961115" cy="531348"/>
              </a:xfrm>
              <a:prstGeom prst="rect">
                <a:avLst/>
              </a:prstGeom>
            </p:spPr>
          </p:pic>
          <p:pic>
            <p:nvPicPr>
              <p:cNvPr id="112" name="Picture 111">
                <a:extLst>
                  <a:ext uri="{FF2B5EF4-FFF2-40B4-BE49-F238E27FC236}">
                    <a16:creationId xmlns:a16="http://schemas.microsoft.com/office/drawing/2014/main" id="{F4493F0C-FA9F-1C43-A519-40A631613A48}"/>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10544046" y="1357423"/>
                <a:ext cx="1166356" cy="384129"/>
              </a:xfrm>
              <a:prstGeom prst="rect">
                <a:avLst/>
              </a:prstGeom>
            </p:spPr>
          </p:pic>
        </p:grpSp>
      </p:grpSp>
      <p:sp>
        <p:nvSpPr>
          <p:cNvPr id="3" name="Right Bracket 2">
            <a:extLst>
              <a:ext uri="{FF2B5EF4-FFF2-40B4-BE49-F238E27FC236}">
                <a16:creationId xmlns:a16="http://schemas.microsoft.com/office/drawing/2014/main" id="{0F8AF6D5-7311-CD44-AEAD-220BF0FA6AD0}"/>
              </a:ext>
            </a:extLst>
          </p:cNvPr>
          <p:cNvSpPr/>
          <p:nvPr/>
        </p:nvSpPr>
        <p:spPr>
          <a:xfrm rot="5400000">
            <a:off x="1588749" y="3745924"/>
            <a:ext cx="58897" cy="2362091"/>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sp>
        <p:nvSpPr>
          <p:cNvPr id="10" name="TextBox 9">
            <a:extLst>
              <a:ext uri="{FF2B5EF4-FFF2-40B4-BE49-F238E27FC236}">
                <a16:creationId xmlns:a16="http://schemas.microsoft.com/office/drawing/2014/main" id="{D1CA938F-C1A1-3D48-8557-1EA7D199720D}"/>
              </a:ext>
            </a:extLst>
          </p:cNvPr>
          <p:cNvSpPr txBox="1"/>
          <p:nvPr/>
        </p:nvSpPr>
        <p:spPr>
          <a:xfrm>
            <a:off x="605707" y="4945531"/>
            <a:ext cx="2126095" cy="369332"/>
          </a:xfrm>
          <a:prstGeom prst="rect">
            <a:avLst/>
          </a:prstGeom>
          <a:noFill/>
        </p:spPr>
        <p:txBody>
          <a:bodyPr wrap="none" rtlCol="0">
            <a:spAutoFit/>
          </a:bodyPr>
          <a:lstStyle/>
          <a:p>
            <a:r>
              <a:rPr lang="en-US" dirty="0"/>
              <a:t>Spectral Instruments</a:t>
            </a:r>
          </a:p>
        </p:txBody>
      </p:sp>
      <p:sp>
        <p:nvSpPr>
          <p:cNvPr id="18" name="TextBox 17">
            <a:extLst>
              <a:ext uri="{FF2B5EF4-FFF2-40B4-BE49-F238E27FC236}">
                <a16:creationId xmlns:a16="http://schemas.microsoft.com/office/drawing/2014/main" id="{275F58DB-20A2-9143-B39E-554A3ABA904D}"/>
              </a:ext>
            </a:extLst>
          </p:cNvPr>
          <p:cNvSpPr txBox="1"/>
          <p:nvPr/>
        </p:nvSpPr>
        <p:spPr>
          <a:xfrm>
            <a:off x="7582050" y="5936006"/>
            <a:ext cx="1376467" cy="461665"/>
          </a:xfrm>
          <a:prstGeom prst="rect">
            <a:avLst/>
          </a:prstGeom>
          <a:noFill/>
        </p:spPr>
        <p:txBody>
          <a:bodyPr wrap="none" rtlCol="0">
            <a:spAutoFit/>
          </a:bodyPr>
          <a:lstStyle/>
          <a:p>
            <a:r>
              <a:rPr lang="en-US" sz="1200" dirty="0">
                <a:solidFill>
                  <a:srgbClr val="41A7FC"/>
                </a:solidFill>
              </a:rPr>
              <a:t>Struggling</a:t>
            </a:r>
          </a:p>
          <a:p>
            <a:r>
              <a:rPr lang="en-US" sz="1200" dirty="0">
                <a:solidFill>
                  <a:srgbClr val="41A7FC"/>
                </a:solidFill>
              </a:rPr>
              <a:t>no new technology</a:t>
            </a:r>
          </a:p>
        </p:txBody>
      </p:sp>
      <p:sp>
        <p:nvSpPr>
          <p:cNvPr id="113" name="TextBox 112">
            <a:extLst>
              <a:ext uri="{FF2B5EF4-FFF2-40B4-BE49-F238E27FC236}">
                <a16:creationId xmlns:a16="http://schemas.microsoft.com/office/drawing/2014/main" id="{C64EF86C-4ACA-1640-A07D-F0AED24FD38F}"/>
              </a:ext>
            </a:extLst>
          </p:cNvPr>
          <p:cNvSpPr txBox="1"/>
          <p:nvPr/>
        </p:nvSpPr>
        <p:spPr>
          <a:xfrm>
            <a:off x="8890149" y="5594880"/>
            <a:ext cx="1199944" cy="646331"/>
          </a:xfrm>
          <a:prstGeom prst="rect">
            <a:avLst/>
          </a:prstGeom>
          <a:noFill/>
        </p:spPr>
        <p:txBody>
          <a:bodyPr wrap="none" rtlCol="0">
            <a:spAutoFit/>
          </a:bodyPr>
          <a:lstStyle/>
          <a:p>
            <a:r>
              <a:rPr lang="en-US" sz="1200" dirty="0">
                <a:solidFill>
                  <a:srgbClr val="41A7FC"/>
                </a:solidFill>
              </a:rPr>
              <a:t>Struggling</a:t>
            </a:r>
          </a:p>
          <a:p>
            <a:r>
              <a:rPr lang="en-US" sz="1200" dirty="0">
                <a:solidFill>
                  <a:srgbClr val="41A7FC"/>
                </a:solidFill>
              </a:rPr>
              <a:t>new image/flow</a:t>
            </a:r>
          </a:p>
          <a:p>
            <a:r>
              <a:rPr lang="en-US" sz="1200" dirty="0">
                <a:solidFill>
                  <a:srgbClr val="41A7FC"/>
                </a:solidFill>
              </a:rPr>
              <a:t>technology</a:t>
            </a:r>
          </a:p>
        </p:txBody>
      </p:sp>
      <p:sp>
        <p:nvSpPr>
          <p:cNvPr id="114" name="TextBox 113">
            <a:extLst>
              <a:ext uri="{FF2B5EF4-FFF2-40B4-BE49-F238E27FC236}">
                <a16:creationId xmlns:a16="http://schemas.microsoft.com/office/drawing/2014/main" id="{0504483B-B6CB-B242-9084-05D1831D9F47}"/>
              </a:ext>
            </a:extLst>
          </p:cNvPr>
          <p:cNvSpPr txBox="1"/>
          <p:nvPr/>
        </p:nvSpPr>
        <p:spPr>
          <a:xfrm>
            <a:off x="11065012" y="2949720"/>
            <a:ext cx="877100" cy="646331"/>
          </a:xfrm>
          <a:prstGeom prst="rect">
            <a:avLst/>
          </a:prstGeom>
          <a:noFill/>
        </p:spPr>
        <p:txBody>
          <a:bodyPr wrap="none" rtlCol="0">
            <a:spAutoFit/>
          </a:bodyPr>
          <a:lstStyle/>
          <a:p>
            <a:r>
              <a:rPr lang="en-US" sz="1200" dirty="0">
                <a:solidFill>
                  <a:srgbClr val="41A7FC"/>
                </a:solidFill>
              </a:rPr>
              <a:t>Struggling</a:t>
            </a:r>
          </a:p>
          <a:p>
            <a:r>
              <a:rPr lang="en-US" sz="1200" dirty="0">
                <a:solidFill>
                  <a:srgbClr val="41A7FC"/>
                </a:solidFill>
              </a:rPr>
              <a:t>no new </a:t>
            </a:r>
          </a:p>
          <a:p>
            <a:r>
              <a:rPr lang="en-US" sz="1200" dirty="0">
                <a:solidFill>
                  <a:srgbClr val="41A7FC"/>
                </a:solidFill>
              </a:rPr>
              <a:t>technology</a:t>
            </a:r>
          </a:p>
        </p:txBody>
      </p:sp>
      <p:sp>
        <p:nvSpPr>
          <p:cNvPr id="19" name="TextBox 18">
            <a:extLst>
              <a:ext uri="{FF2B5EF4-FFF2-40B4-BE49-F238E27FC236}">
                <a16:creationId xmlns:a16="http://schemas.microsoft.com/office/drawing/2014/main" id="{CBBD7132-63E8-C449-A137-52B1199F7246}"/>
              </a:ext>
            </a:extLst>
          </p:cNvPr>
          <p:cNvSpPr txBox="1"/>
          <p:nvPr/>
        </p:nvSpPr>
        <p:spPr>
          <a:xfrm>
            <a:off x="10206547" y="3939979"/>
            <a:ext cx="694421" cy="738664"/>
          </a:xfrm>
          <a:prstGeom prst="rect">
            <a:avLst/>
          </a:prstGeom>
          <a:noFill/>
        </p:spPr>
        <p:txBody>
          <a:bodyPr wrap="none" rtlCol="0">
            <a:spAutoFit/>
          </a:bodyPr>
          <a:lstStyle/>
          <a:p>
            <a:r>
              <a:rPr lang="en-US" sz="1400" dirty="0">
                <a:solidFill>
                  <a:srgbClr val="41A7FC"/>
                </a:solidFill>
              </a:rPr>
              <a:t>Only </a:t>
            </a:r>
          </a:p>
          <a:p>
            <a:r>
              <a:rPr lang="en-US" sz="1400" dirty="0">
                <a:solidFill>
                  <a:srgbClr val="41A7FC"/>
                </a:solidFill>
              </a:rPr>
              <a:t>sperm</a:t>
            </a:r>
          </a:p>
          <a:p>
            <a:r>
              <a:rPr lang="en-US" sz="1400" dirty="0">
                <a:solidFill>
                  <a:srgbClr val="41A7FC"/>
                </a:solidFill>
              </a:rPr>
              <a:t>sorting</a:t>
            </a:r>
          </a:p>
        </p:txBody>
      </p:sp>
      <p:sp>
        <p:nvSpPr>
          <p:cNvPr id="23" name="TextBox 22">
            <a:extLst>
              <a:ext uri="{FF2B5EF4-FFF2-40B4-BE49-F238E27FC236}">
                <a16:creationId xmlns:a16="http://schemas.microsoft.com/office/drawing/2014/main" id="{92C5FA01-A5CE-714B-B007-5FD381BB81D1}"/>
              </a:ext>
            </a:extLst>
          </p:cNvPr>
          <p:cNvSpPr txBox="1"/>
          <p:nvPr/>
        </p:nvSpPr>
        <p:spPr>
          <a:xfrm>
            <a:off x="3396247" y="4016015"/>
            <a:ext cx="889218" cy="461665"/>
          </a:xfrm>
          <a:prstGeom prst="rect">
            <a:avLst/>
          </a:prstGeom>
          <a:noFill/>
        </p:spPr>
        <p:txBody>
          <a:bodyPr wrap="none" rtlCol="0">
            <a:spAutoFit/>
          </a:bodyPr>
          <a:lstStyle/>
          <a:p>
            <a:r>
              <a:rPr lang="en-US" sz="1200" dirty="0">
                <a:solidFill>
                  <a:srgbClr val="41A7FC"/>
                </a:solidFill>
              </a:rPr>
              <a:t>Sued by BD</a:t>
            </a:r>
          </a:p>
          <a:p>
            <a:r>
              <a:rPr lang="en-US" sz="1200" dirty="0">
                <a:solidFill>
                  <a:srgbClr val="41A7FC"/>
                </a:solidFill>
              </a:rPr>
              <a:t>07/2021</a:t>
            </a:r>
          </a:p>
        </p:txBody>
      </p:sp>
      <p:sp>
        <p:nvSpPr>
          <p:cNvPr id="24" name="TextBox 23">
            <a:extLst>
              <a:ext uri="{FF2B5EF4-FFF2-40B4-BE49-F238E27FC236}">
                <a16:creationId xmlns:a16="http://schemas.microsoft.com/office/drawing/2014/main" id="{8E3B3AC3-0E91-DC4C-83B2-97E4A03BA96C}"/>
              </a:ext>
            </a:extLst>
          </p:cNvPr>
          <p:cNvSpPr txBox="1"/>
          <p:nvPr/>
        </p:nvSpPr>
        <p:spPr>
          <a:xfrm>
            <a:off x="6523956" y="3099953"/>
            <a:ext cx="1093184" cy="523220"/>
          </a:xfrm>
          <a:prstGeom prst="rect">
            <a:avLst/>
          </a:prstGeom>
          <a:noFill/>
        </p:spPr>
        <p:txBody>
          <a:bodyPr wrap="none" rtlCol="0">
            <a:spAutoFit/>
          </a:bodyPr>
          <a:lstStyle/>
          <a:p>
            <a:r>
              <a:rPr lang="en-US" sz="1400" dirty="0">
                <a:solidFill>
                  <a:srgbClr val="41A7FC"/>
                </a:solidFill>
              </a:rPr>
              <a:t>Just holding </a:t>
            </a:r>
          </a:p>
          <a:p>
            <a:r>
              <a:rPr lang="en-US" sz="1400" dirty="0">
                <a:solidFill>
                  <a:srgbClr val="41A7FC"/>
                </a:solidFill>
              </a:rPr>
              <a:t>ground</a:t>
            </a:r>
          </a:p>
        </p:txBody>
      </p:sp>
      <p:sp>
        <p:nvSpPr>
          <p:cNvPr id="115" name="TextBox 114">
            <a:extLst>
              <a:ext uri="{FF2B5EF4-FFF2-40B4-BE49-F238E27FC236}">
                <a16:creationId xmlns:a16="http://schemas.microsoft.com/office/drawing/2014/main" id="{87669473-12CA-C744-A172-3EA146FB4444}"/>
              </a:ext>
            </a:extLst>
          </p:cNvPr>
          <p:cNvSpPr txBox="1"/>
          <p:nvPr/>
        </p:nvSpPr>
        <p:spPr>
          <a:xfrm>
            <a:off x="5295820" y="4477458"/>
            <a:ext cx="1529521" cy="646331"/>
          </a:xfrm>
          <a:prstGeom prst="rect">
            <a:avLst/>
          </a:prstGeom>
          <a:noFill/>
        </p:spPr>
        <p:txBody>
          <a:bodyPr wrap="none" rtlCol="0">
            <a:spAutoFit/>
          </a:bodyPr>
          <a:lstStyle/>
          <a:p>
            <a:r>
              <a:rPr lang="en-US" sz="1200" dirty="0">
                <a:solidFill>
                  <a:srgbClr val="41A7FC"/>
                </a:solidFill>
              </a:rPr>
              <a:t>Struggling</a:t>
            </a:r>
          </a:p>
          <a:p>
            <a:r>
              <a:rPr lang="en-US" sz="1200" dirty="0">
                <a:solidFill>
                  <a:srgbClr val="41A7FC"/>
                </a:solidFill>
              </a:rPr>
              <a:t>no new technology</a:t>
            </a:r>
          </a:p>
          <a:p>
            <a:r>
              <a:rPr lang="en-US" sz="1200" dirty="0">
                <a:solidFill>
                  <a:srgbClr val="41A7FC"/>
                </a:solidFill>
              </a:rPr>
              <a:t>(just sold to </a:t>
            </a:r>
            <a:r>
              <a:rPr lang="en-US" sz="1200" dirty="0" err="1">
                <a:solidFill>
                  <a:srgbClr val="41A7FC"/>
                </a:solidFill>
              </a:rPr>
              <a:t>DiaSorin</a:t>
            </a:r>
            <a:r>
              <a:rPr lang="en-US" sz="1200" dirty="0">
                <a:solidFill>
                  <a:srgbClr val="41A7FC"/>
                </a:solidFill>
              </a:rPr>
              <a:t>)</a:t>
            </a:r>
          </a:p>
        </p:txBody>
      </p:sp>
      <p:sp>
        <p:nvSpPr>
          <p:cNvPr id="116" name="TextBox 115">
            <a:extLst>
              <a:ext uri="{FF2B5EF4-FFF2-40B4-BE49-F238E27FC236}">
                <a16:creationId xmlns:a16="http://schemas.microsoft.com/office/drawing/2014/main" id="{B5273198-D510-2B41-AF96-C16E5CAA0DD8}"/>
              </a:ext>
            </a:extLst>
          </p:cNvPr>
          <p:cNvSpPr txBox="1"/>
          <p:nvPr/>
        </p:nvSpPr>
        <p:spPr>
          <a:xfrm>
            <a:off x="4461756" y="3197246"/>
            <a:ext cx="788999" cy="523220"/>
          </a:xfrm>
          <a:prstGeom prst="rect">
            <a:avLst/>
          </a:prstGeom>
          <a:noFill/>
        </p:spPr>
        <p:txBody>
          <a:bodyPr wrap="none" rtlCol="0">
            <a:spAutoFit/>
          </a:bodyPr>
          <a:lstStyle/>
          <a:p>
            <a:r>
              <a:rPr lang="en-US" sz="1400" dirty="0">
                <a:solidFill>
                  <a:srgbClr val="41A7FC"/>
                </a:solidFill>
              </a:rPr>
              <a:t>Holding </a:t>
            </a:r>
          </a:p>
          <a:p>
            <a:r>
              <a:rPr lang="en-US" sz="1400" dirty="0">
                <a:solidFill>
                  <a:srgbClr val="41A7FC"/>
                </a:solidFill>
              </a:rPr>
              <a:t>ground</a:t>
            </a:r>
          </a:p>
        </p:txBody>
      </p:sp>
      <p:grpSp>
        <p:nvGrpSpPr>
          <p:cNvPr id="117" name="Group 116">
            <a:extLst>
              <a:ext uri="{FF2B5EF4-FFF2-40B4-BE49-F238E27FC236}">
                <a16:creationId xmlns:a16="http://schemas.microsoft.com/office/drawing/2014/main" id="{D7CFAB79-D5F4-BA4C-881B-00496FA25A28}"/>
              </a:ext>
            </a:extLst>
          </p:cNvPr>
          <p:cNvGrpSpPr/>
          <p:nvPr/>
        </p:nvGrpSpPr>
        <p:grpSpPr>
          <a:xfrm>
            <a:off x="8952357" y="875585"/>
            <a:ext cx="1151859" cy="4020975"/>
            <a:chOff x="7877018" y="1110586"/>
            <a:chExt cx="1151859" cy="4020975"/>
          </a:xfrm>
        </p:grpSpPr>
        <p:grpSp>
          <p:nvGrpSpPr>
            <p:cNvPr id="118" name="Group 117">
              <a:extLst>
                <a:ext uri="{FF2B5EF4-FFF2-40B4-BE49-F238E27FC236}">
                  <a16:creationId xmlns:a16="http://schemas.microsoft.com/office/drawing/2014/main" id="{C650B8F8-2187-F74C-8377-C66BCB188F5D}"/>
                </a:ext>
              </a:extLst>
            </p:cNvPr>
            <p:cNvGrpSpPr/>
            <p:nvPr/>
          </p:nvGrpSpPr>
          <p:grpSpPr>
            <a:xfrm>
              <a:off x="7877018" y="1110586"/>
              <a:ext cx="1151859" cy="3678007"/>
              <a:chOff x="3060029" y="740163"/>
              <a:chExt cx="1151859" cy="3678007"/>
            </a:xfrm>
          </p:grpSpPr>
          <p:pic>
            <p:nvPicPr>
              <p:cNvPr id="120" name="Picture 6" descr="GlobalGiving - Becton Dickinson">
                <a:extLst>
                  <a:ext uri="{FF2B5EF4-FFF2-40B4-BE49-F238E27FC236}">
                    <a16:creationId xmlns:a16="http://schemas.microsoft.com/office/drawing/2014/main" id="{3FC3689C-B800-F54F-8172-C40246E2BBE8}"/>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3060029" y="740163"/>
                <a:ext cx="993468" cy="432857"/>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E452EA6D-5088-E342-80AD-4F5909555194}"/>
                  </a:ext>
                </a:extLst>
              </p:cNvPr>
              <p:cNvSpPr txBox="1"/>
              <p:nvPr/>
            </p:nvSpPr>
            <p:spPr>
              <a:xfrm>
                <a:off x="3078244" y="1186986"/>
                <a:ext cx="1133644" cy="900246"/>
              </a:xfrm>
              <a:prstGeom prst="rect">
                <a:avLst/>
              </a:prstGeom>
              <a:noFill/>
            </p:spPr>
            <p:txBody>
              <a:bodyPr wrap="none" rtlCol="0">
                <a:spAutoFit/>
              </a:bodyPr>
              <a:lstStyle/>
              <a:p>
                <a:r>
                  <a:rPr lang="en-US" sz="1050" dirty="0" err="1"/>
                  <a:t>FACSLyric</a:t>
                </a:r>
                <a:endParaRPr lang="en-US" sz="1050" dirty="0"/>
              </a:p>
              <a:p>
                <a:r>
                  <a:rPr lang="en-US" sz="1050" dirty="0" err="1"/>
                  <a:t>FACSAria</a:t>
                </a:r>
                <a:r>
                  <a:rPr lang="en-US" sz="1050" dirty="0"/>
                  <a:t> </a:t>
                </a:r>
                <a:r>
                  <a:rPr lang="en-US" sz="1050" dirty="0" err="1"/>
                  <a:t>Fision</a:t>
                </a:r>
                <a:endParaRPr lang="en-US" sz="1050" dirty="0"/>
              </a:p>
              <a:p>
                <a:r>
                  <a:rPr lang="en-US" sz="1050" dirty="0" err="1"/>
                  <a:t>FACSAria</a:t>
                </a:r>
                <a:endParaRPr lang="en-US" sz="1050" dirty="0"/>
              </a:p>
              <a:p>
                <a:r>
                  <a:rPr lang="en-US" sz="1050" dirty="0" err="1"/>
                  <a:t>FACSMelody</a:t>
                </a:r>
                <a:endParaRPr lang="en-US" sz="1050" dirty="0"/>
              </a:p>
              <a:p>
                <a:r>
                  <a:rPr lang="en-US" sz="1050" dirty="0" err="1"/>
                  <a:t>FACSymphony</a:t>
                </a:r>
                <a:r>
                  <a:rPr lang="en-US" sz="1050" dirty="0"/>
                  <a:t> S6</a:t>
                </a:r>
              </a:p>
            </p:txBody>
          </p:sp>
          <p:pic>
            <p:nvPicPr>
              <p:cNvPr id="122" name="Picture 121">
                <a:extLst>
                  <a:ext uri="{FF2B5EF4-FFF2-40B4-BE49-F238E27FC236}">
                    <a16:creationId xmlns:a16="http://schemas.microsoft.com/office/drawing/2014/main" id="{CBA269F8-62B9-444B-B2E7-8F626D68EB9B}"/>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3241897" y="3781723"/>
                <a:ext cx="427035" cy="636447"/>
              </a:xfrm>
              <a:prstGeom prst="rect">
                <a:avLst/>
              </a:prstGeom>
            </p:spPr>
          </p:pic>
          <p:pic>
            <p:nvPicPr>
              <p:cNvPr id="123" name="Picture 122">
                <a:extLst>
                  <a:ext uri="{FF2B5EF4-FFF2-40B4-BE49-F238E27FC236}">
                    <a16:creationId xmlns:a16="http://schemas.microsoft.com/office/drawing/2014/main" id="{09B45953-0505-D94E-A8F4-585EEB3738F8}"/>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3185006" y="2534173"/>
                <a:ext cx="483926" cy="409065"/>
              </a:xfrm>
              <a:prstGeom prst="rect">
                <a:avLst/>
              </a:prstGeom>
            </p:spPr>
          </p:pic>
          <p:pic>
            <p:nvPicPr>
              <p:cNvPr id="124" name="Picture 123">
                <a:extLst>
                  <a:ext uri="{FF2B5EF4-FFF2-40B4-BE49-F238E27FC236}">
                    <a16:creationId xmlns:a16="http://schemas.microsoft.com/office/drawing/2014/main" id="{A67FDBA3-4EE6-F746-B86F-00EB4E77E28D}"/>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3163421" y="2974845"/>
                <a:ext cx="616485" cy="406753"/>
              </a:xfrm>
              <a:prstGeom prst="rect">
                <a:avLst/>
              </a:prstGeom>
            </p:spPr>
          </p:pic>
          <p:pic>
            <p:nvPicPr>
              <p:cNvPr id="125" name="Picture 124">
                <a:extLst>
                  <a:ext uri="{FF2B5EF4-FFF2-40B4-BE49-F238E27FC236}">
                    <a16:creationId xmlns:a16="http://schemas.microsoft.com/office/drawing/2014/main" id="{71DA5CDB-0829-4C40-A105-3FBFFE4ECDE1}"/>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3163421" y="3312082"/>
                <a:ext cx="562499" cy="525887"/>
              </a:xfrm>
              <a:prstGeom prst="rect">
                <a:avLst/>
              </a:prstGeom>
            </p:spPr>
          </p:pic>
          <p:pic>
            <p:nvPicPr>
              <p:cNvPr id="126" name="Picture 125">
                <a:extLst>
                  <a:ext uri="{FF2B5EF4-FFF2-40B4-BE49-F238E27FC236}">
                    <a16:creationId xmlns:a16="http://schemas.microsoft.com/office/drawing/2014/main" id="{5E61498F-27E8-4A48-AE3C-2E8323094591}"/>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3104680" y="2080375"/>
                <a:ext cx="650099" cy="422191"/>
              </a:xfrm>
              <a:prstGeom prst="rect">
                <a:avLst/>
              </a:prstGeom>
            </p:spPr>
          </p:pic>
        </p:grpSp>
        <p:pic>
          <p:nvPicPr>
            <p:cNvPr id="119" name="Picture 14">
              <a:extLst>
                <a:ext uri="{FF2B5EF4-FFF2-40B4-BE49-F238E27FC236}">
                  <a16:creationId xmlns:a16="http://schemas.microsoft.com/office/drawing/2014/main" id="{2DE6D210-2E4D-3A42-9567-9E2ACA37C5C9}"/>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8050829" y="4770376"/>
              <a:ext cx="435092" cy="3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A17F820-F2D0-5E4C-9043-6A97B156CC76}"/>
              </a:ext>
            </a:extLst>
          </p:cNvPr>
          <p:cNvSpPr txBox="1"/>
          <p:nvPr/>
        </p:nvSpPr>
        <p:spPr>
          <a:xfrm>
            <a:off x="5647075" y="253580"/>
            <a:ext cx="3179075" cy="369332"/>
          </a:xfrm>
          <a:prstGeom prst="rect">
            <a:avLst/>
          </a:prstGeom>
          <a:noFill/>
        </p:spPr>
        <p:txBody>
          <a:bodyPr wrap="none" rtlCol="0">
            <a:spAutoFit/>
          </a:bodyPr>
          <a:lstStyle/>
          <a:p>
            <a:r>
              <a:rPr lang="en-US" i="1" dirty="0"/>
              <a:t>Value Degradation Index (VDI*) </a:t>
            </a:r>
          </a:p>
        </p:txBody>
      </p:sp>
      <p:sp>
        <p:nvSpPr>
          <p:cNvPr id="128" name="TextBox 127">
            <a:extLst>
              <a:ext uri="{FF2B5EF4-FFF2-40B4-BE49-F238E27FC236}">
                <a16:creationId xmlns:a16="http://schemas.microsoft.com/office/drawing/2014/main" id="{53569B77-8CEF-4D4F-9E80-72DB45E8EBC1}"/>
              </a:ext>
            </a:extLst>
          </p:cNvPr>
          <p:cNvSpPr txBox="1"/>
          <p:nvPr/>
        </p:nvSpPr>
        <p:spPr>
          <a:xfrm>
            <a:off x="287333" y="397084"/>
            <a:ext cx="892232" cy="369332"/>
          </a:xfrm>
          <a:prstGeom prst="rect">
            <a:avLst/>
          </a:prstGeom>
          <a:noFill/>
        </p:spPr>
        <p:txBody>
          <a:bodyPr wrap="none" rtlCol="0">
            <a:spAutoFit/>
          </a:bodyPr>
          <a:lstStyle/>
          <a:p>
            <a:r>
              <a:rPr lang="en-US" dirty="0"/>
              <a:t>Highest</a:t>
            </a:r>
          </a:p>
        </p:txBody>
      </p:sp>
      <p:sp>
        <p:nvSpPr>
          <p:cNvPr id="129" name="TextBox 128">
            <a:extLst>
              <a:ext uri="{FF2B5EF4-FFF2-40B4-BE49-F238E27FC236}">
                <a16:creationId xmlns:a16="http://schemas.microsoft.com/office/drawing/2014/main" id="{EDAC818A-6E16-E94F-9089-F691DE09A04A}"/>
              </a:ext>
            </a:extLst>
          </p:cNvPr>
          <p:cNvSpPr txBox="1"/>
          <p:nvPr/>
        </p:nvSpPr>
        <p:spPr>
          <a:xfrm>
            <a:off x="10697854" y="346911"/>
            <a:ext cx="846001" cy="369332"/>
          </a:xfrm>
          <a:prstGeom prst="rect">
            <a:avLst/>
          </a:prstGeom>
          <a:noFill/>
        </p:spPr>
        <p:txBody>
          <a:bodyPr wrap="none" rtlCol="0">
            <a:spAutoFit/>
          </a:bodyPr>
          <a:lstStyle/>
          <a:p>
            <a:r>
              <a:rPr lang="en-US" dirty="0"/>
              <a:t>Lowest</a:t>
            </a:r>
          </a:p>
        </p:txBody>
      </p:sp>
      <p:cxnSp>
        <p:nvCxnSpPr>
          <p:cNvPr id="130" name="Straight Arrow Connector 129">
            <a:extLst>
              <a:ext uri="{FF2B5EF4-FFF2-40B4-BE49-F238E27FC236}">
                <a16:creationId xmlns:a16="http://schemas.microsoft.com/office/drawing/2014/main" id="{3782E861-8776-B64D-AA3B-4264510F2FF1}"/>
              </a:ext>
            </a:extLst>
          </p:cNvPr>
          <p:cNvCxnSpPr>
            <a:cxnSpLocks/>
          </p:cNvCxnSpPr>
          <p:nvPr/>
        </p:nvCxnSpPr>
        <p:spPr>
          <a:xfrm flipV="1">
            <a:off x="1243466" y="552005"/>
            <a:ext cx="9439501" cy="64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0653652-2EF9-6E42-BEDC-F359AF8CEAA3}"/>
              </a:ext>
            </a:extLst>
          </p:cNvPr>
          <p:cNvSpPr txBox="1"/>
          <p:nvPr/>
        </p:nvSpPr>
        <p:spPr>
          <a:xfrm>
            <a:off x="7489368" y="6600865"/>
            <a:ext cx="4717958" cy="253916"/>
          </a:xfrm>
          <a:prstGeom prst="rect">
            <a:avLst/>
          </a:prstGeom>
          <a:noFill/>
        </p:spPr>
        <p:txBody>
          <a:bodyPr wrap="none" rtlCol="0">
            <a:spAutoFit/>
          </a:bodyPr>
          <a:lstStyle/>
          <a:p>
            <a:r>
              <a:rPr lang="en-US" sz="1050" i="1" dirty="0"/>
              <a:t>*VDI indicates how companies value changes in terms of user perspective over time</a:t>
            </a:r>
          </a:p>
        </p:txBody>
      </p:sp>
      <p:sp>
        <p:nvSpPr>
          <p:cNvPr id="127" name="TextBox 126">
            <a:extLst>
              <a:ext uri="{FF2B5EF4-FFF2-40B4-BE49-F238E27FC236}">
                <a16:creationId xmlns:a16="http://schemas.microsoft.com/office/drawing/2014/main" id="{4ED6629D-928C-664B-BEF4-870FABBD7D10}"/>
              </a:ext>
            </a:extLst>
          </p:cNvPr>
          <p:cNvSpPr txBox="1"/>
          <p:nvPr/>
        </p:nvSpPr>
        <p:spPr>
          <a:xfrm>
            <a:off x="3542573" y="6690249"/>
            <a:ext cx="2027241" cy="200055"/>
          </a:xfrm>
          <a:prstGeom prst="rect">
            <a:avLst/>
          </a:prstGeom>
          <a:noFill/>
        </p:spPr>
        <p:txBody>
          <a:bodyPr wrap="square" rtlCol="0">
            <a:spAutoFit/>
          </a:bodyPr>
          <a:lstStyle/>
          <a:p>
            <a:r>
              <a:rPr lang="en-US" sz="700" i="1" dirty="0"/>
              <a:t>Chart © Miftek Corporation</a:t>
            </a:r>
          </a:p>
        </p:txBody>
      </p:sp>
      <p:grpSp>
        <p:nvGrpSpPr>
          <p:cNvPr id="16" name="Group 15">
            <a:extLst>
              <a:ext uri="{FF2B5EF4-FFF2-40B4-BE49-F238E27FC236}">
                <a16:creationId xmlns:a16="http://schemas.microsoft.com/office/drawing/2014/main" id="{40AC3099-E497-CF4F-9396-685F1FFF3B61}"/>
              </a:ext>
            </a:extLst>
          </p:cNvPr>
          <p:cNvGrpSpPr/>
          <p:nvPr/>
        </p:nvGrpSpPr>
        <p:grpSpPr>
          <a:xfrm>
            <a:off x="6034" y="911252"/>
            <a:ext cx="1299249" cy="3407483"/>
            <a:chOff x="6034" y="911252"/>
            <a:chExt cx="1299249" cy="3407483"/>
          </a:xfrm>
        </p:grpSpPr>
        <p:grpSp>
          <p:nvGrpSpPr>
            <p:cNvPr id="1027" name="Group 1026">
              <a:extLst>
                <a:ext uri="{FF2B5EF4-FFF2-40B4-BE49-F238E27FC236}">
                  <a16:creationId xmlns:a16="http://schemas.microsoft.com/office/drawing/2014/main" id="{FBF6F738-816A-CF46-860E-E19FB659395F}"/>
                </a:ext>
              </a:extLst>
            </p:cNvPr>
            <p:cNvGrpSpPr/>
            <p:nvPr/>
          </p:nvGrpSpPr>
          <p:grpSpPr>
            <a:xfrm>
              <a:off x="6034" y="911252"/>
              <a:ext cx="1299249" cy="2853408"/>
              <a:chOff x="4429541" y="1602255"/>
              <a:chExt cx="1299249" cy="2853408"/>
            </a:xfrm>
          </p:grpSpPr>
          <p:pic>
            <p:nvPicPr>
              <p:cNvPr id="4" name="Picture 2" descr="translation missing: en.genreal.logo.label">
                <a:extLst>
                  <a:ext uri="{FF2B5EF4-FFF2-40B4-BE49-F238E27FC236}">
                    <a16:creationId xmlns:a16="http://schemas.microsoft.com/office/drawing/2014/main" id="{DA4A1DAE-9E93-9942-99A9-646427BCE622}"/>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4429541" y="1602255"/>
                <a:ext cx="1048831" cy="3199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F24C37CC-71C1-F341-88F2-F37D444A8E4B}"/>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4763159" y="2632958"/>
                <a:ext cx="645448" cy="509564"/>
              </a:xfrm>
              <a:prstGeom prst="rect">
                <a:avLst/>
              </a:prstGeom>
            </p:spPr>
          </p:pic>
          <p:pic>
            <p:nvPicPr>
              <p:cNvPr id="40" name="Picture 39">
                <a:extLst>
                  <a:ext uri="{FF2B5EF4-FFF2-40B4-BE49-F238E27FC236}">
                    <a16:creationId xmlns:a16="http://schemas.microsoft.com/office/drawing/2014/main" id="{94A9656D-8DAF-B24E-93AD-1B22E93DA96F}"/>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4801193" y="3235946"/>
                <a:ext cx="606315" cy="560555"/>
              </a:xfrm>
              <a:prstGeom prst="rect">
                <a:avLst/>
              </a:prstGeom>
            </p:spPr>
          </p:pic>
          <p:pic>
            <p:nvPicPr>
              <p:cNvPr id="42" name="Picture 41">
                <a:extLst>
                  <a:ext uri="{FF2B5EF4-FFF2-40B4-BE49-F238E27FC236}">
                    <a16:creationId xmlns:a16="http://schemas.microsoft.com/office/drawing/2014/main" id="{27E88B04-3F6F-FE43-9097-004FE7DF74B5}"/>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4837214" y="3883665"/>
                <a:ext cx="603776" cy="571998"/>
              </a:xfrm>
              <a:prstGeom prst="rect">
                <a:avLst/>
              </a:prstGeom>
            </p:spPr>
          </p:pic>
          <p:sp>
            <p:nvSpPr>
              <p:cNvPr id="43" name="TextBox 42">
                <a:extLst>
                  <a:ext uri="{FF2B5EF4-FFF2-40B4-BE49-F238E27FC236}">
                    <a16:creationId xmlns:a16="http://schemas.microsoft.com/office/drawing/2014/main" id="{494213B2-599D-0247-ABF1-D4D51EB3600C}"/>
                  </a:ext>
                </a:extLst>
              </p:cNvPr>
              <p:cNvSpPr txBox="1"/>
              <p:nvPr/>
            </p:nvSpPr>
            <p:spPr>
              <a:xfrm>
                <a:off x="4570909" y="1968545"/>
                <a:ext cx="1157881" cy="646331"/>
              </a:xfrm>
              <a:prstGeom prst="rect">
                <a:avLst/>
              </a:prstGeom>
              <a:noFill/>
            </p:spPr>
            <p:txBody>
              <a:bodyPr wrap="none" rtlCol="0">
                <a:spAutoFit/>
              </a:bodyPr>
              <a:lstStyle/>
              <a:p>
                <a:r>
                  <a:rPr lang="en-US" sz="1200" dirty="0"/>
                  <a:t>Aurora</a:t>
                </a:r>
              </a:p>
              <a:p>
                <a:r>
                  <a:rPr lang="en-US" sz="1200" dirty="0"/>
                  <a:t>Aurora CS</a:t>
                </a:r>
              </a:p>
              <a:p>
                <a:r>
                  <a:rPr lang="en-US" sz="1200" dirty="0"/>
                  <a:t>Northern Lights</a:t>
                </a:r>
              </a:p>
            </p:txBody>
          </p:sp>
        </p:grpSp>
        <p:pic>
          <p:nvPicPr>
            <p:cNvPr id="131" name="Picture 130">
              <a:extLst>
                <a:ext uri="{FF2B5EF4-FFF2-40B4-BE49-F238E27FC236}">
                  <a16:creationId xmlns:a16="http://schemas.microsoft.com/office/drawing/2014/main" id="{277DFFBA-CE13-B247-B524-179DB77988F1}"/>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399873" y="3857070"/>
              <a:ext cx="608559" cy="461665"/>
            </a:xfrm>
            <a:prstGeom prst="rect">
              <a:avLst/>
            </a:prstGeom>
          </p:spPr>
        </p:pic>
      </p:grpSp>
      <p:pic>
        <p:nvPicPr>
          <p:cNvPr id="132" name="Picture 131">
            <a:extLst>
              <a:ext uri="{FF2B5EF4-FFF2-40B4-BE49-F238E27FC236}">
                <a16:creationId xmlns:a16="http://schemas.microsoft.com/office/drawing/2014/main" id="{5550FF4A-B853-8544-BC7B-91CB2F2B5AA7}"/>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3451943" y="3593824"/>
            <a:ext cx="746811" cy="461665"/>
          </a:xfrm>
          <a:prstGeom prst="rect">
            <a:avLst/>
          </a:prstGeom>
        </p:spPr>
      </p:pic>
      <p:sp>
        <p:nvSpPr>
          <p:cNvPr id="133" name="Right Bracket 132">
            <a:extLst>
              <a:ext uri="{FF2B5EF4-FFF2-40B4-BE49-F238E27FC236}">
                <a16:creationId xmlns:a16="http://schemas.microsoft.com/office/drawing/2014/main" id="{625D2163-73C3-9946-AD68-766B80C5FC61}"/>
              </a:ext>
            </a:extLst>
          </p:cNvPr>
          <p:cNvSpPr/>
          <p:nvPr/>
        </p:nvSpPr>
        <p:spPr>
          <a:xfrm rot="5400000">
            <a:off x="3472245" y="4241441"/>
            <a:ext cx="53506" cy="1399511"/>
          </a:xfrm>
          <a:prstGeom prst="rightBracket">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sp>
        <p:nvSpPr>
          <p:cNvPr id="25" name="TextBox 24">
            <a:extLst>
              <a:ext uri="{FF2B5EF4-FFF2-40B4-BE49-F238E27FC236}">
                <a16:creationId xmlns:a16="http://schemas.microsoft.com/office/drawing/2014/main" id="{5BAD22BC-6859-7A49-BA5D-3E355579F153}"/>
              </a:ext>
            </a:extLst>
          </p:cNvPr>
          <p:cNvSpPr txBox="1"/>
          <p:nvPr/>
        </p:nvSpPr>
        <p:spPr>
          <a:xfrm>
            <a:off x="3096778" y="4947704"/>
            <a:ext cx="891591" cy="261610"/>
          </a:xfrm>
          <a:prstGeom prst="rect">
            <a:avLst/>
          </a:prstGeom>
          <a:noFill/>
        </p:spPr>
        <p:txBody>
          <a:bodyPr wrap="none" rtlCol="0">
            <a:spAutoFit/>
          </a:bodyPr>
          <a:lstStyle/>
          <a:p>
            <a:r>
              <a:rPr lang="en-US" sz="1100" dirty="0"/>
              <a:t>(Designing?)</a:t>
            </a:r>
          </a:p>
        </p:txBody>
      </p:sp>
      <p:sp>
        <p:nvSpPr>
          <p:cNvPr id="134" name="TextBox 133">
            <a:extLst>
              <a:ext uri="{FF2B5EF4-FFF2-40B4-BE49-F238E27FC236}">
                <a16:creationId xmlns:a16="http://schemas.microsoft.com/office/drawing/2014/main" id="{AB9FC9B8-0D48-D04D-BC78-A45F643D429D}"/>
              </a:ext>
            </a:extLst>
          </p:cNvPr>
          <p:cNvSpPr txBox="1"/>
          <p:nvPr/>
        </p:nvSpPr>
        <p:spPr>
          <a:xfrm>
            <a:off x="2078570" y="3975632"/>
            <a:ext cx="1002197" cy="400110"/>
          </a:xfrm>
          <a:prstGeom prst="rect">
            <a:avLst/>
          </a:prstGeom>
          <a:noFill/>
        </p:spPr>
        <p:txBody>
          <a:bodyPr wrap="none" rtlCol="0">
            <a:spAutoFit/>
          </a:bodyPr>
          <a:lstStyle/>
          <a:p>
            <a:r>
              <a:rPr lang="en-US" sz="1000" dirty="0">
                <a:solidFill>
                  <a:srgbClr val="FF0000"/>
                </a:solidFill>
              </a:rPr>
              <a:t>New </a:t>
            </a:r>
            <a:r>
              <a:rPr lang="en-US" sz="1000" dirty="0" err="1">
                <a:solidFill>
                  <a:srgbClr val="FF0000"/>
                </a:solidFill>
              </a:rPr>
              <a:t>CytPix</a:t>
            </a:r>
            <a:endParaRPr lang="en-US" sz="1000" dirty="0">
              <a:solidFill>
                <a:srgbClr val="FF0000"/>
              </a:solidFill>
            </a:endParaRPr>
          </a:p>
          <a:p>
            <a:r>
              <a:rPr lang="en-US" sz="1000" dirty="0">
                <a:solidFill>
                  <a:srgbClr val="FF0000"/>
                </a:solidFill>
              </a:rPr>
              <a:t>Analyzer (2021)</a:t>
            </a:r>
          </a:p>
        </p:txBody>
      </p:sp>
      <p:pic>
        <p:nvPicPr>
          <p:cNvPr id="135" name="Picture 134">
            <a:extLst>
              <a:ext uri="{FF2B5EF4-FFF2-40B4-BE49-F238E27FC236}">
                <a16:creationId xmlns:a16="http://schemas.microsoft.com/office/drawing/2014/main" id="{02B8FDEB-4FD0-0045-857D-D9426CE9349B}"/>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2110009" y="3499596"/>
            <a:ext cx="776344" cy="400899"/>
          </a:xfrm>
          <a:prstGeom prst="rect">
            <a:avLst/>
          </a:prstGeom>
        </p:spPr>
      </p:pic>
      <p:sp>
        <p:nvSpPr>
          <p:cNvPr id="136" name="TextBox 135">
            <a:extLst>
              <a:ext uri="{FF2B5EF4-FFF2-40B4-BE49-F238E27FC236}">
                <a16:creationId xmlns:a16="http://schemas.microsoft.com/office/drawing/2014/main" id="{1725C217-16B4-8C49-946D-5A4C8357B06E}"/>
              </a:ext>
            </a:extLst>
          </p:cNvPr>
          <p:cNvSpPr txBox="1"/>
          <p:nvPr/>
        </p:nvSpPr>
        <p:spPr>
          <a:xfrm>
            <a:off x="1195353" y="4165719"/>
            <a:ext cx="851515" cy="507831"/>
          </a:xfrm>
          <a:prstGeom prst="rect">
            <a:avLst/>
          </a:prstGeom>
          <a:noFill/>
        </p:spPr>
        <p:txBody>
          <a:bodyPr wrap="none" rtlCol="0">
            <a:spAutoFit/>
          </a:bodyPr>
          <a:lstStyle/>
          <a:p>
            <a:r>
              <a:rPr lang="en-US" sz="900" dirty="0">
                <a:solidFill>
                  <a:srgbClr val="FF0000"/>
                </a:solidFill>
              </a:rPr>
              <a:t>New CGX10 </a:t>
            </a:r>
          </a:p>
          <a:p>
            <a:r>
              <a:rPr lang="en-US" sz="900" dirty="0">
                <a:solidFill>
                  <a:srgbClr val="FF0000"/>
                </a:solidFill>
              </a:rPr>
              <a:t>Cell Isolation</a:t>
            </a:r>
          </a:p>
          <a:p>
            <a:r>
              <a:rPr lang="en-US" sz="900" dirty="0">
                <a:solidFill>
                  <a:srgbClr val="FF0000"/>
                </a:solidFill>
              </a:rPr>
              <a:t>System (2022)</a:t>
            </a:r>
          </a:p>
        </p:txBody>
      </p:sp>
      <p:pic>
        <p:nvPicPr>
          <p:cNvPr id="137" name="Picture 136">
            <a:extLst>
              <a:ext uri="{FF2B5EF4-FFF2-40B4-BE49-F238E27FC236}">
                <a16:creationId xmlns:a16="http://schemas.microsoft.com/office/drawing/2014/main" id="{2ABE94D7-E5A0-3D45-805C-E48B3C966783}"/>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1370116" y="3486407"/>
            <a:ext cx="394108" cy="672058"/>
          </a:xfrm>
          <a:prstGeom prst="rect">
            <a:avLst/>
          </a:prstGeom>
        </p:spPr>
      </p:pic>
    </p:spTree>
    <p:extLst>
      <p:ext uri="{BB962C8B-B14F-4D97-AF65-F5344CB8AC3E}">
        <p14:creationId xmlns:p14="http://schemas.microsoft.com/office/powerpoint/2010/main" val="4268934288"/>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1FA3F047-CF57-6C44-B5C1-834786D4A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3169" y="932827"/>
            <a:ext cx="592560" cy="318581"/>
          </a:xfrm>
          <a:prstGeom prst="rect">
            <a:avLst/>
          </a:prstGeom>
        </p:spPr>
      </p:pic>
      <p:pic>
        <p:nvPicPr>
          <p:cNvPr id="5" name="Picture 4">
            <a:extLst>
              <a:ext uri="{FF2B5EF4-FFF2-40B4-BE49-F238E27FC236}">
                <a16:creationId xmlns:a16="http://schemas.microsoft.com/office/drawing/2014/main" id="{DE0328EA-8B57-6C4E-A6AD-34434178C5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5231" y="904478"/>
            <a:ext cx="1052809" cy="318581"/>
          </a:xfrm>
          <a:prstGeom prst="rect">
            <a:avLst/>
          </a:prstGeom>
        </p:spPr>
      </p:pic>
      <p:grpSp>
        <p:nvGrpSpPr>
          <p:cNvPr id="10" name="Group 9">
            <a:extLst>
              <a:ext uri="{FF2B5EF4-FFF2-40B4-BE49-F238E27FC236}">
                <a16:creationId xmlns:a16="http://schemas.microsoft.com/office/drawing/2014/main" id="{316D78CC-94A2-BF40-B936-1970C60AE367}"/>
              </a:ext>
            </a:extLst>
          </p:cNvPr>
          <p:cNvGrpSpPr/>
          <p:nvPr/>
        </p:nvGrpSpPr>
        <p:grpSpPr>
          <a:xfrm>
            <a:off x="6103695" y="944874"/>
            <a:ext cx="858587" cy="2483813"/>
            <a:chOff x="9016631" y="3177505"/>
            <a:chExt cx="858587" cy="2483813"/>
          </a:xfrm>
        </p:grpSpPr>
        <p:pic>
          <p:nvPicPr>
            <p:cNvPr id="11" name="Picture 10">
              <a:extLst>
                <a:ext uri="{FF2B5EF4-FFF2-40B4-BE49-F238E27FC236}">
                  <a16:creationId xmlns:a16="http://schemas.microsoft.com/office/drawing/2014/main" id="{9B1950EF-E4DD-6F4D-8098-3B7B23DC9F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6631" y="3764202"/>
              <a:ext cx="858587" cy="329125"/>
            </a:xfrm>
            <a:prstGeom prst="rect">
              <a:avLst/>
            </a:prstGeom>
          </p:spPr>
        </p:pic>
        <p:pic>
          <p:nvPicPr>
            <p:cNvPr id="12" name="Picture 11">
              <a:extLst>
                <a:ext uri="{FF2B5EF4-FFF2-40B4-BE49-F238E27FC236}">
                  <a16:creationId xmlns:a16="http://schemas.microsoft.com/office/drawing/2014/main" id="{484C738D-FA64-5341-9099-BA58278921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22921" y="3177505"/>
              <a:ext cx="723616" cy="332070"/>
            </a:xfrm>
            <a:prstGeom prst="rect">
              <a:avLst/>
            </a:prstGeom>
          </p:spPr>
        </p:pic>
        <p:pic>
          <p:nvPicPr>
            <p:cNvPr id="13" name="Picture 12" descr="NovoCyte Penteon Flow Cytometer Systems 5 Lasers">
              <a:extLst>
                <a:ext uri="{FF2B5EF4-FFF2-40B4-BE49-F238E27FC236}">
                  <a16:creationId xmlns:a16="http://schemas.microsoft.com/office/drawing/2014/main" id="{60BC7280-C035-4F4A-B12C-8034219A469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095587" y="4639433"/>
              <a:ext cx="652352" cy="2637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05F1D3E-731A-4944-8C95-9C7361C93F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4404" y="5044581"/>
              <a:ext cx="803043" cy="616737"/>
            </a:xfrm>
            <a:prstGeom prst="rect">
              <a:avLst/>
            </a:prstGeom>
          </p:spPr>
        </p:pic>
        <p:sp>
          <p:nvSpPr>
            <p:cNvPr id="15" name="TextBox 14">
              <a:extLst>
                <a:ext uri="{FF2B5EF4-FFF2-40B4-BE49-F238E27FC236}">
                  <a16:creationId xmlns:a16="http://schemas.microsoft.com/office/drawing/2014/main" id="{4DBA9BC5-C92A-8C49-93C9-F815FECD9D14}"/>
                </a:ext>
              </a:extLst>
            </p:cNvPr>
            <p:cNvSpPr txBox="1"/>
            <p:nvPr/>
          </p:nvSpPr>
          <p:spPr>
            <a:xfrm>
              <a:off x="9046422" y="4109422"/>
              <a:ext cx="809837" cy="430887"/>
            </a:xfrm>
            <a:prstGeom prst="rect">
              <a:avLst/>
            </a:prstGeom>
            <a:noFill/>
          </p:spPr>
          <p:txBody>
            <a:bodyPr wrap="none" rtlCol="0">
              <a:spAutoFit/>
            </a:bodyPr>
            <a:lstStyle/>
            <a:p>
              <a:r>
                <a:rPr lang="en-US" sz="1100" dirty="0" err="1"/>
                <a:t>Advanteon</a:t>
              </a:r>
              <a:endParaRPr lang="en-US" sz="1100" dirty="0"/>
            </a:p>
            <a:p>
              <a:r>
                <a:rPr lang="en-US" sz="1100" dirty="0" err="1"/>
                <a:t>Quanteon</a:t>
              </a:r>
              <a:endParaRPr lang="en-US" sz="1100" dirty="0"/>
            </a:p>
          </p:txBody>
        </p:sp>
      </p:grpSp>
      <p:grpSp>
        <p:nvGrpSpPr>
          <p:cNvPr id="40" name="Group 39">
            <a:extLst>
              <a:ext uri="{FF2B5EF4-FFF2-40B4-BE49-F238E27FC236}">
                <a16:creationId xmlns:a16="http://schemas.microsoft.com/office/drawing/2014/main" id="{88D40842-56E2-BE44-90DC-302AFCD061A0}"/>
              </a:ext>
            </a:extLst>
          </p:cNvPr>
          <p:cNvGrpSpPr/>
          <p:nvPr/>
        </p:nvGrpSpPr>
        <p:grpSpPr>
          <a:xfrm>
            <a:off x="7020879" y="996528"/>
            <a:ext cx="835974" cy="1595541"/>
            <a:chOff x="4384958" y="287455"/>
            <a:chExt cx="890683" cy="1586703"/>
          </a:xfrm>
        </p:grpSpPr>
        <p:pic>
          <p:nvPicPr>
            <p:cNvPr id="16" name="Picture 15">
              <a:extLst>
                <a:ext uri="{FF2B5EF4-FFF2-40B4-BE49-F238E27FC236}">
                  <a16:creationId xmlns:a16="http://schemas.microsoft.com/office/drawing/2014/main" id="{5F372797-22DB-BF4D-BC11-C4EE281E63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22612" y="1462794"/>
              <a:ext cx="738809" cy="411364"/>
            </a:xfrm>
            <a:prstGeom prst="rect">
              <a:avLst/>
            </a:prstGeom>
          </p:spPr>
        </p:pic>
        <p:pic>
          <p:nvPicPr>
            <p:cNvPr id="17" name="Picture 16">
              <a:extLst>
                <a:ext uri="{FF2B5EF4-FFF2-40B4-BE49-F238E27FC236}">
                  <a16:creationId xmlns:a16="http://schemas.microsoft.com/office/drawing/2014/main" id="{A1F59224-E4CA-B84F-B869-84020195366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84958" y="287455"/>
              <a:ext cx="890683" cy="239056"/>
            </a:xfrm>
            <a:prstGeom prst="rect">
              <a:avLst/>
            </a:prstGeom>
          </p:spPr>
        </p:pic>
        <p:sp>
          <p:nvSpPr>
            <p:cNvPr id="18" name="TextBox 17">
              <a:extLst>
                <a:ext uri="{FF2B5EF4-FFF2-40B4-BE49-F238E27FC236}">
                  <a16:creationId xmlns:a16="http://schemas.microsoft.com/office/drawing/2014/main" id="{5C1E340D-1F3C-D34D-91DE-0221B46AB8DA}"/>
                </a:ext>
              </a:extLst>
            </p:cNvPr>
            <p:cNvSpPr txBox="1"/>
            <p:nvPr/>
          </p:nvSpPr>
          <p:spPr>
            <a:xfrm>
              <a:off x="4384958" y="1147902"/>
              <a:ext cx="749712" cy="230832"/>
            </a:xfrm>
            <a:prstGeom prst="rect">
              <a:avLst/>
            </a:prstGeom>
            <a:noFill/>
          </p:spPr>
          <p:txBody>
            <a:bodyPr wrap="none" rtlCol="0">
              <a:spAutoFit/>
            </a:bodyPr>
            <a:lstStyle/>
            <a:p>
              <a:r>
                <a:rPr lang="en-US" sz="900" dirty="0" err="1"/>
                <a:t>iQ</a:t>
              </a:r>
              <a:r>
                <a:rPr lang="en-US" sz="900" dirty="0"/>
                <a:t> Screener</a:t>
              </a:r>
            </a:p>
          </p:txBody>
        </p:sp>
      </p:grpSp>
      <p:grpSp>
        <p:nvGrpSpPr>
          <p:cNvPr id="35" name="Group 34">
            <a:extLst>
              <a:ext uri="{FF2B5EF4-FFF2-40B4-BE49-F238E27FC236}">
                <a16:creationId xmlns:a16="http://schemas.microsoft.com/office/drawing/2014/main" id="{3550C151-6564-2646-ACD5-BAB9B24AA04F}"/>
              </a:ext>
            </a:extLst>
          </p:cNvPr>
          <p:cNvGrpSpPr/>
          <p:nvPr/>
        </p:nvGrpSpPr>
        <p:grpSpPr>
          <a:xfrm>
            <a:off x="11346665" y="972416"/>
            <a:ext cx="615867" cy="2155389"/>
            <a:chOff x="10890029" y="3097590"/>
            <a:chExt cx="823586" cy="2530810"/>
          </a:xfrm>
        </p:grpSpPr>
        <p:pic>
          <p:nvPicPr>
            <p:cNvPr id="36" name="Picture 4" descr="Bio-Rad logo">
              <a:extLst>
                <a:ext uri="{FF2B5EF4-FFF2-40B4-BE49-F238E27FC236}">
                  <a16:creationId xmlns:a16="http://schemas.microsoft.com/office/drawing/2014/main" id="{B94EB293-0E82-0142-BF70-6F202505AF3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890029" y="3097590"/>
              <a:ext cx="823586" cy="22236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72BA64FB-450E-A74B-9ED3-179B28D0195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38317" y="4564445"/>
              <a:ext cx="555795" cy="444636"/>
            </a:xfrm>
            <a:prstGeom prst="rect">
              <a:avLst/>
            </a:prstGeom>
          </p:spPr>
        </p:pic>
        <p:pic>
          <p:nvPicPr>
            <p:cNvPr id="38" name="Picture 37">
              <a:extLst>
                <a:ext uri="{FF2B5EF4-FFF2-40B4-BE49-F238E27FC236}">
                  <a16:creationId xmlns:a16="http://schemas.microsoft.com/office/drawing/2014/main" id="{EB069076-23F6-334B-9411-A0C74D1BCDE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60487" y="5140264"/>
              <a:ext cx="563817" cy="488136"/>
            </a:xfrm>
            <a:prstGeom prst="rect">
              <a:avLst/>
            </a:prstGeom>
          </p:spPr>
        </p:pic>
        <p:sp>
          <p:nvSpPr>
            <p:cNvPr id="39" name="TextBox 38">
              <a:extLst>
                <a:ext uri="{FF2B5EF4-FFF2-40B4-BE49-F238E27FC236}">
                  <a16:creationId xmlns:a16="http://schemas.microsoft.com/office/drawing/2014/main" id="{1C61FA4C-3C31-4E49-ACA3-43BD54FD3DDE}"/>
                </a:ext>
              </a:extLst>
            </p:cNvPr>
            <p:cNvSpPr txBox="1"/>
            <p:nvPr/>
          </p:nvSpPr>
          <p:spPr>
            <a:xfrm>
              <a:off x="10907059" y="4133557"/>
              <a:ext cx="707245" cy="430887"/>
            </a:xfrm>
            <a:prstGeom prst="rect">
              <a:avLst/>
            </a:prstGeom>
            <a:noFill/>
          </p:spPr>
          <p:txBody>
            <a:bodyPr wrap="none" rtlCol="0">
              <a:spAutoFit/>
            </a:bodyPr>
            <a:lstStyle/>
            <a:p>
              <a:r>
                <a:rPr lang="en-US" sz="1100" dirty="0"/>
                <a:t>S3 Sorter</a:t>
              </a:r>
            </a:p>
            <a:p>
              <a:r>
                <a:rPr lang="en-US" sz="1100" dirty="0"/>
                <a:t>Z5</a:t>
              </a:r>
            </a:p>
          </p:txBody>
        </p:sp>
      </p:grpSp>
      <p:grpSp>
        <p:nvGrpSpPr>
          <p:cNvPr id="1038" name="Group 1037">
            <a:extLst>
              <a:ext uri="{FF2B5EF4-FFF2-40B4-BE49-F238E27FC236}">
                <a16:creationId xmlns:a16="http://schemas.microsoft.com/office/drawing/2014/main" id="{F012ACC0-DBD6-F240-8394-B722F3ECF86F}"/>
              </a:ext>
            </a:extLst>
          </p:cNvPr>
          <p:cNvGrpSpPr/>
          <p:nvPr/>
        </p:nvGrpSpPr>
        <p:grpSpPr>
          <a:xfrm>
            <a:off x="2817198" y="1556347"/>
            <a:ext cx="934627" cy="2213460"/>
            <a:chOff x="2385124" y="1360396"/>
            <a:chExt cx="934627" cy="2213460"/>
          </a:xfrm>
        </p:grpSpPr>
        <p:pic>
          <p:nvPicPr>
            <p:cNvPr id="6" name="Picture 5">
              <a:extLst>
                <a:ext uri="{FF2B5EF4-FFF2-40B4-BE49-F238E27FC236}">
                  <a16:creationId xmlns:a16="http://schemas.microsoft.com/office/drawing/2014/main" id="{0DF911F6-D95E-5044-B500-7630E2812C1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439416" y="2496625"/>
              <a:ext cx="756264" cy="447182"/>
            </a:xfrm>
            <a:prstGeom prst="rect">
              <a:avLst/>
            </a:prstGeom>
          </p:spPr>
        </p:pic>
        <p:pic>
          <p:nvPicPr>
            <p:cNvPr id="7" name="Picture 6">
              <a:extLst>
                <a:ext uri="{FF2B5EF4-FFF2-40B4-BE49-F238E27FC236}">
                  <a16:creationId xmlns:a16="http://schemas.microsoft.com/office/drawing/2014/main" id="{D997C93B-7269-8B44-B9D4-7028BC1DBB3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486799" y="3055848"/>
              <a:ext cx="574742" cy="518008"/>
            </a:xfrm>
            <a:prstGeom prst="rect">
              <a:avLst/>
            </a:prstGeom>
          </p:spPr>
        </p:pic>
        <p:sp>
          <p:nvSpPr>
            <p:cNvPr id="8" name="TextBox 7">
              <a:extLst>
                <a:ext uri="{FF2B5EF4-FFF2-40B4-BE49-F238E27FC236}">
                  <a16:creationId xmlns:a16="http://schemas.microsoft.com/office/drawing/2014/main" id="{6AA99317-4918-4A46-B088-5F3A80DAFDB2}"/>
                </a:ext>
              </a:extLst>
            </p:cNvPr>
            <p:cNvSpPr txBox="1"/>
            <p:nvPr/>
          </p:nvSpPr>
          <p:spPr>
            <a:xfrm>
              <a:off x="2428649" y="1805014"/>
              <a:ext cx="891102" cy="430887"/>
            </a:xfrm>
            <a:prstGeom prst="rect">
              <a:avLst/>
            </a:prstGeom>
            <a:noFill/>
          </p:spPr>
          <p:txBody>
            <a:bodyPr wrap="square" rtlCol="0">
              <a:spAutoFit/>
            </a:bodyPr>
            <a:lstStyle/>
            <a:p>
              <a:r>
                <a:rPr lang="en-US" sz="1100" dirty="0"/>
                <a:t>Attune </a:t>
              </a:r>
              <a:r>
                <a:rPr lang="en-US" sz="1100" dirty="0" err="1"/>
                <a:t>NxT</a:t>
              </a:r>
              <a:endParaRPr lang="en-US" sz="1100" dirty="0"/>
            </a:p>
            <a:p>
              <a:r>
                <a:rPr lang="en-US" sz="1100" dirty="0"/>
                <a:t>Bigfoot</a:t>
              </a:r>
            </a:p>
          </p:txBody>
        </p:sp>
        <p:pic>
          <p:nvPicPr>
            <p:cNvPr id="9" name="Picture 8">
              <a:extLst>
                <a:ext uri="{FF2B5EF4-FFF2-40B4-BE49-F238E27FC236}">
                  <a16:creationId xmlns:a16="http://schemas.microsoft.com/office/drawing/2014/main" id="{F925D0ED-45E5-2A44-BC2E-99AA35A69D2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85124" y="2163326"/>
              <a:ext cx="893159" cy="340251"/>
            </a:xfrm>
            <a:prstGeom prst="rect">
              <a:avLst/>
            </a:prstGeom>
          </p:spPr>
        </p:pic>
        <p:pic>
          <p:nvPicPr>
            <p:cNvPr id="42" name="Picture 41">
              <a:extLst>
                <a:ext uri="{FF2B5EF4-FFF2-40B4-BE49-F238E27FC236}">
                  <a16:creationId xmlns:a16="http://schemas.microsoft.com/office/drawing/2014/main" id="{AEA6B61E-D16D-2346-B71D-C8A68B9F097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87309" y="1360396"/>
              <a:ext cx="893159" cy="340251"/>
            </a:xfrm>
            <a:prstGeom prst="rect">
              <a:avLst/>
            </a:prstGeom>
          </p:spPr>
        </p:pic>
      </p:grpSp>
      <p:pic>
        <p:nvPicPr>
          <p:cNvPr id="45" name="Picture 44">
            <a:extLst>
              <a:ext uri="{FF2B5EF4-FFF2-40B4-BE49-F238E27FC236}">
                <a16:creationId xmlns:a16="http://schemas.microsoft.com/office/drawing/2014/main" id="{EB97C5C6-82AC-8D40-99E6-F565741D126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129130" y="1501409"/>
            <a:ext cx="735137" cy="262118"/>
          </a:xfrm>
          <a:prstGeom prst="rect">
            <a:avLst/>
          </a:prstGeom>
        </p:spPr>
      </p:pic>
      <p:pic>
        <p:nvPicPr>
          <p:cNvPr id="53" name="Picture 52">
            <a:extLst>
              <a:ext uri="{FF2B5EF4-FFF2-40B4-BE49-F238E27FC236}">
                <a16:creationId xmlns:a16="http://schemas.microsoft.com/office/drawing/2014/main" id="{733627CF-9DDA-DF4A-9C48-4BA2740D6E6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184460" y="1702416"/>
            <a:ext cx="893159" cy="340251"/>
          </a:xfrm>
          <a:prstGeom prst="rect">
            <a:avLst/>
          </a:prstGeom>
        </p:spPr>
      </p:pic>
      <p:pic>
        <p:nvPicPr>
          <p:cNvPr id="3" name="Picture 2">
            <a:extLst>
              <a:ext uri="{FF2B5EF4-FFF2-40B4-BE49-F238E27FC236}">
                <a16:creationId xmlns:a16="http://schemas.microsoft.com/office/drawing/2014/main" id="{74604302-E778-D84F-9B85-39C5C20B599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743501" y="1481385"/>
            <a:ext cx="481491" cy="404048"/>
          </a:xfrm>
          <a:prstGeom prst="rect">
            <a:avLst/>
          </a:prstGeom>
        </p:spPr>
      </p:pic>
      <p:sp>
        <p:nvSpPr>
          <p:cNvPr id="41" name="TextBox 40">
            <a:extLst>
              <a:ext uri="{FF2B5EF4-FFF2-40B4-BE49-F238E27FC236}">
                <a16:creationId xmlns:a16="http://schemas.microsoft.com/office/drawing/2014/main" id="{BCA48C5C-E530-6F4D-BC0B-94177E8C3949}"/>
              </a:ext>
            </a:extLst>
          </p:cNvPr>
          <p:cNvSpPr txBox="1"/>
          <p:nvPr/>
        </p:nvSpPr>
        <p:spPr>
          <a:xfrm>
            <a:off x="6157680" y="310358"/>
            <a:ext cx="841897" cy="400110"/>
          </a:xfrm>
          <a:prstGeom prst="rect">
            <a:avLst/>
          </a:prstGeom>
          <a:noFill/>
        </p:spPr>
        <p:txBody>
          <a:bodyPr wrap="none" rtlCol="0">
            <a:spAutoFit/>
          </a:bodyPr>
          <a:lstStyle/>
          <a:p>
            <a:r>
              <a:rPr lang="en-US" sz="2000" b="1" dirty="0"/>
              <a:t>2018</a:t>
            </a:r>
            <a:r>
              <a:rPr lang="en-US" b="1" baseline="30000" dirty="0"/>
              <a:t>@</a:t>
            </a:r>
            <a:endParaRPr lang="en-US" sz="2000" b="1" baseline="30000" dirty="0"/>
          </a:p>
        </p:txBody>
      </p:sp>
      <p:sp>
        <p:nvSpPr>
          <p:cNvPr id="44" name="TextBox 43">
            <a:extLst>
              <a:ext uri="{FF2B5EF4-FFF2-40B4-BE49-F238E27FC236}">
                <a16:creationId xmlns:a16="http://schemas.microsoft.com/office/drawing/2014/main" id="{CD9EF5CD-1311-2545-A827-215134F4657C}"/>
              </a:ext>
            </a:extLst>
          </p:cNvPr>
          <p:cNvSpPr txBox="1"/>
          <p:nvPr/>
        </p:nvSpPr>
        <p:spPr>
          <a:xfrm>
            <a:off x="2849737" y="310358"/>
            <a:ext cx="829073" cy="400110"/>
          </a:xfrm>
          <a:prstGeom prst="rect">
            <a:avLst/>
          </a:prstGeom>
          <a:noFill/>
        </p:spPr>
        <p:txBody>
          <a:bodyPr wrap="none" rtlCol="0">
            <a:spAutoFit/>
          </a:bodyPr>
          <a:lstStyle/>
          <a:p>
            <a:r>
              <a:rPr lang="en-US" sz="2000" b="1" dirty="0"/>
              <a:t>2021</a:t>
            </a:r>
            <a:r>
              <a:rPr lang="en-US" sz="2000" b="1" baseline="30000" dirty="0"/>
              <a:t>%</a:t>
            </a:r>
          </a:p>
        </p:txBody>
      </p:sp>
      <p:sp>
        <p:nvSpPr>
          <p:cNvPr id="46" name="TextBox 45">
            <a:extLst>
              <a:ext uri="{FF2B5EF4-FFF2-40B4-BE49-F238E27FC236}">
                <a16:creationId xmlns:a16="http://schemas.microsoft.com/office/drawing/2014/main" id="{6B989DC8-DDAD-A247-B0F9-D9159BAB925F}"/>
              </a:ext>
            </a:extLst>
          </p:cNvPr>
          <p:cNvSpPr txBox="1"/>
          <p:nvPr/>
        </p:nvSpPr>
        <p:spPr>
          <a:xfrm>
            <a:off x="10519689" y="324830"/>
            <a:ext cx="704039" cy="400110"/>
          </a:xfrm>
          <a:prstGeom prst="rect">
            <a:avLst/>
          </a:prstGeom>
          <a:noFill/>
        </p:spPr>
        <p:txBody>
          <a:bodyPr wrap="none" rtlCol="0">
            <a:spAutoFit/>
          </a:bodyPr>
          <a:lstStyle/>
          <a:p>
            <a:r>
              <a:rPr lang="en-US" sz="2000" b="1" dirty="0"/>
              <a:t>2010</a:t>
            </a:r>
          </a:p>
        </p:txBody>
      </p:sp>
      <p:sp>
        <p:nvSpPr>
          <p:cNvPr id="81" name="TextBox 80">
            <a:extLst>
              <a:ext uri="{FF2B5EF4-FFF2-40B4-BE49-F238E27FC236}">
                <a16:creationId xmlns:a16="http://schemas.microsoft.com/office/drawing/2014/main" id="{36A39B2C-6925-1E4E-B21B-11ACAC74A0E2}"/>
              </a:ext>
            </a:extLst>
          </p:cNvPr>
          <p:cNvSpPr txBox="1"/>
          <p:nvPr/>
        </p:nvSpPr>
        <p:spPr>
          <a:xfrm>
            <a:off x="7079631" y="310358"/>
            <a:ext cx="788999" cy="400110"/>
          </a:xfrm>
          <a:prstGeom prst="rect">
            <a:avLst/>
          </a:prstGeom>
          <a:noFill/>
        </p:spPr>
        <p:txBody>
          <a:bodyPr wrap="none" rtlCol="0">
            <a:spAutoFit/>
          </a:bodyPr>
          <a:lstStyle/>
          <a:p>
            <a:r>
              <a:rPr lang="en-US" sz="2000" b="1" dirty="0"/>
              <a:t>2017</a:t>
            </a:r>
            <a:r>
              <a:rPr lang="en-US" sz="2000" b="1" baseline="30000" dirty="0"/>
              <a:t>#</a:t>
            </a:r>
          </a:p>
        </p:txBody>
      </p:sp>
      <p:grpSp>
        <p:nvGrpSpPr>
          <p:cNvPr id="27" name="Group 26">
            <a:extLst>
              <a:ext uri="{FF2B5EF4-FFF2-40B4-BE49-F238E27FC236}">
                <a16:creationId xmlns:a16="http://schemas.microsoft.com/office/drawing/2014/main" id="{2FFC4E23-D4EE-3840-8C93-3F2AF331658B}"/>
              </a:ext>
            </a:extLst>
          </p:cNvPr>
          <p:cNvGrpSpPr/>
          <p:nvPr/>
        </p:nvGrpSpPr>
        <p:grpSpPr>
          <a:xfrm>
            <a:off x="7851717" y="917756"/>
            <a:ext cx="1004632" cy="3728210"/>
            <a:chOff x="8864511" y="413788"/>
            <a:chExt cx="1056440" cy="4075117"/>
          </a:xfrm>
        </p:grpSpPr>
        <p:pic>
          <p:nvPicPr>
            <p:cNvPr id="28" name="Picture 27">
              <a:extLst>
                <a:ext uri="{FF2B5EF4-FFF2-40B4-BE49-F238E27FC236}">
                  <a16:creationId xmlns:a16="http://schemas.microsoft.com/office/drawing/2014/main" id="{B3B4D13E-00C0-9342-8B08-BA3E9E35A8A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864511" y="413788"/>
              <a:ext cx="993468" cy="348226"/>
            </a:xfrm>
            <a:prstGeom prst="rect">
              <a:avLst/>
            </a:prstGeom>
          </p:spPr>
        </p:pic>
        <p:sp>
          <p:nvSpPr>
            <p:cNvPr id="29" name="TextBox 28">
              <a:extLst>
                <a:ext uri="{FF2B5EF4-FFF2-40B4-BE49-F238E27FC236}">
                  <a16:creationId xmlns:a16="http://schemas.microsoft.com/office/drawing/2014/main" id="{64E511AE-15BD-FE4A-A4CD-9A8EE5535C82}"/>
                </a:ext>
              </a:extLst>
            </p:cNvPr>
            <p:cNvSpPr txBox="1"/>
            <p:nvPr/>
          </p:nvSpPr>
          <p:spPr>
            <a:xfrm>
              <a:off x="8990888" y="1470801"/>
              <a:ext cx="930063" cy="738664"/>
            </a:xfrm>
            <a:prstGeom prst="rect">
              <a:avLst/>
            </a:prstGeom>
            <a:noFill/>
          </p:spPr>
          <p:txBody>
            <a:bodyPr wrap="none" rtlCol="0">
              <a:spAutoFit/>
            </a:bodyPr>
            <a:lstStyle/>
            <a:p>
              <a:r>
                <a:rPr lang="en-US" sz="1050" dirty="0"/>
                <a:t>XF-1600</a:t>
              </a:r>
            </a:p>
            <a:p>
              <a:r>
                <a:rPr lang="en-US" sz="1050" dirty="0" err="1"/>
                <a:t>CyFlow</a:t>
              </a:r>
              <a:r>
                <a:rPr lang="en-US" sz="1050" dirty="0"/>
                <a:t> Space</a:t>
              </a:r>
            </a:p>
            <a:p>
              <a:r>
                <a:rPr lang="en-US" sz="1050" dirty="0"/>
                <a:t>Cube6, 8</a:t>
              </a:r>
            </a:p>
            <a:p>
              <a:r>
                <a:rPr lang="en-US" sz="1050" dirty="0"/>
                <a:t>Sample Prep</a:t>
              </a:r>
            </a:p>
          </p:txBody>
        </p:sp>
        <p:pic>
          <p:nvPicPr>
            <p:cNvPr id="30" name="Picture 29">
              <a:extLst>
                <a:ext uri="{FF2B5EF4-FFF2-40B4-BE49-F238E27FC236}">
                  <a16:creationId xmlns:a16="http://schemas.microsoft.com/office/drawing/2014/main" id="{92057709-8A64-344E-A4D4-E587B766970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102240" y="2230316"/>
              <a:ext cx="598750" cy="487775"/>
            </a:xfrm>
            <a:prstGeom prst="rect">
              <a:avLst/>
            </a:prstGeom>
          </p:spPr>
        </p:pic>
        <p:pic>
          <p:nvPicPr>
            <p:cNvPr id="31" name="Picture 30">
              <a:extLst>
                <a:ext uri="{FF2B5EF4-FFF2-40B4-BE49-F238E27FC236}">
                  <a16:creationId xmlns:a16="http://schemas.microsoft.com/office/drawing/2014/main" id="{87F0E78F-5506-D245-819E-A617F945E30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198213" y="2709182"/>
              <a:ext cx="464642" cy="530205"/>
            </a:xfrm>
            <a:prstGeom prst="rect">
              <a:avLst/>
            </a:prstGeom>
          </p:spPr>
        </p:pic>
        <p:pic>
          <p:nvPicPr>
            <p:cNvPr id="32" name="Picture 31">
              <a:extLst>
                <a:ext uri="{FF2B5EF4-FFF2-40B4-BE49-F238E27FC236}">
                  <a16:creationId xmlns:a16="http://schemas.microsoft.com/office/drawing/2014/main" id="{C28A76E2-0E51-C346-AC60-D5880571E57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230743" y="3178913"/>
              <a:ext cx="324623" cy="403698"/>
            </a:xfrm>
            <a:prstGeom prst="rect">
              <a:avLst/>
            </a:prstGeom>
          </p:spPr>
        </p:pic>
        <p:pic>
          <p:nvPicPr>
            <p:cNvPr id="33" name="Picture 32">
              <a:extLst>
                <a:ext uri="{FF2B5EF4-FFF2-40B4-BE49-F238E27FC236}">
                  <a16:creationId xmlns:a16="http://schemas.microsoft.com/office/drawing/2014/main" id="{82E2EDDE-54E2-1D4E-BBD2-93A59E9DD94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287176" y="3592152"/>
              <a:ext cx="411936" cy="403698"/>
            </a:xfrm>
            <a:prstGeom prst="rect">
              <a:avLst/>
            </a:prstGeom>
          </p:spPr>
        </p:pic>
        <p:pic>
          <p:nvPicPr>
            <p:cNvPr id="34" name="Picture 33">
              <a:extLst>
                <a:ext uri="{FF2B5EF4-FFF2-40B4-BE49-F238E27FC236}">
                  <a16:creationId xmlns:a16="http://schemas.microsoft.com/office/drawing/2014/main" id="{29619294-1AF4-204F-9487-D81FA8DA2CE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306351" y="3991755"/>
              <a:ext cx="455517" cy="497150"/>
            </a:xfrm>
            <a:prstGeom prst="rect">
              <a:avLst/>
            </a:prstGeom>
          </p:spPr>
        </p:pic>
      </p:grpSp>
      <p:pic>
        <p:nvPicPr>
          <p:cNvPr id="49" name="Picture 48">
            <a:extLst>
              <a:ext uri="{FF2B5EF4-FFF2-40B4-BE49-F238E27FC236}">
                <a16:creationId xmlns:a16="http://schemas.microsoft.com/office/drawing/2014/main" id="{C4D9BAE7-621A-9740-8FD6-215201B04A84}"/>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938165" y="1580909"/>
            <a:ext cx="766902" cy="174283"/>
          </a:xfrm>
          <a:prstGeom prst="rect">
            <a:avLst/>
          </a:prstGeom>
        </p:spPr>
      </p:pic>
      <p:sp>
        <p:nvSpPr>
          <p:cNvPr id="82" name="TextBox 81">
            <a:extLst>
              <a:ext uri="{FF2B5EF4-FFF2-40B4-BE49-F238E27FC236}">
                <a16:creationId xmlns:a16="http://schemas.microsoft.com/office/drawing/2014/main" id="{C4F62DB7-2A24-2C4C-A00E-88C57A4DF960}"/>
              </a:ext>
            </a:extLst>
          </p:cNvPr>
          <p:cNvSpPr txBox="1"/>
          <p:nvPr/>
        </p:nvSpPr>
        <p:spPr>
          <a:xfrm>
            <a:off x="7973843" y="326171"/>
            <a:ext cx="832279" cy="400110"/>
          </a:xfrm>
          <a:prstGeom prst="rect">
            <a:avLst/>
          </a:prstGeom>
          <a:noFill/>
        </p:spPr>
        <p:txBody>
          <a:bodyPr wrap="none" rtlCol="0">
            <a:spAutoFit/>
          </a:bodyPr>
          <a:lstStyle/>
          <a:p>
            <a:r>
              <a:rPr lang="en-US" sz="2000" b="1" dirty="0"/>
              <a:t>2013*</a:t>
            </a:r>
          </a:p>
        </p:txBody>
      </p:sp>
      <p:pic>
        <p:nvPicPr>
          <p:cNvPr id="21" name="Picture 20">
            <a:extLst>
              <a:ext uri="{FF2B5EF4-FFF2-40B4-BE49-F238E27FC236}">
                <a16:creationId xmlns:a16="http://schemas.microsoft.com/office/drawing/2014/main" id="{44504C7B-258B-0C46-A384-BC6784C6F93B}"/>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886489" y="976473"/>
            <a:ext cx="834857" cy="200366"/>
          </a:xfrm>
          <a:prstGeom prst="rect">
            <a:avLst/>
          </a:prstGeom>
        </p:spPr>
      </p:pic>
      <p:grpSp>
        <p:nvGrpSpPr>
          <p:cNvPr id="125" name="Group 124">
            <a:extLst>
              <a:ext uri="{FF2B5EF4-FFF2-40B4-BE49-F238E27FC236}">
                <a16:creationId xmlns:a16="http://schemas.microsoft.com/office/drawing/2014/main" id="{0EA9E842-A24B-194F-A8A3-C1BF1FD7FDE5}"/>
              </a:ext>
            </a:extLst>
          </p:cNvPr>
          <p:cNvGrpSpPr/>
          <p:nvPr/>
        </p:nvGrpSpPr>
        <p:grpSpPr>
          <a:xfrm>
            <a:off x="8931838" y="1558372"/>
            <a:ext cx="920445" cy="2827494"/>
            <a:chOff x="8072603" y="1229901"/>
            <a:chExt cx="920445" cy="2827494"/>
          </a:xfrm>
        </p:grpSpPr>
        <p:sp>
          <p:nvSpPr>
            <p:cNvPr id="20" name="TextBox 19">
              <a:extLst>
                <a:ext uri="{FF2B5EF4-FFF2-40B4-BE49-F238E27FC236}">
                  <a16:creationId xmlns:a16="http://schemas.microsoft.com/office/drawing/2014/main" id="{A3764FE2-8561-E742-821C-FB498DE1269E}"/>
                </a:ext>
              </a:extLst>
            </p:cNvPr>
            <p:cNvSpPr txBox="1"/>
            <p:nvPr/>
          </p:nvSpPr>
          <p:spPr>
            <a:xfrm>
              <a:off x="8072603" y="1547340"/>
              <a:ext cx="920445" cy="646331"/>
            </a:xfrm>
            <a:prstGeom prst="rect">
              <a:avLst/>
            </a:prstGeom>
            <a:noFill/>
          </p:spPr>
          <p:txBody>
            <a:bodyPr wrap="none" rtlCol="0">
              <a:spAutoFit/>
            </a:bodyPr>
            <a:lstStyle/>
            <a:p>
              <a:r>
                <a:rPr lang="en-US" sz="900" dirty="0"/>
                <a:t>Muse, </a:t>
              </a:r>
              <a:r>
                <a:rPr lang="en-US" sz="900" dirty="0" err="1"/>
                <a:t>EasyCyte</a:t>
              </a:r>
              <a:endParaRPr lang="en-US" sz="900" dirty="0"/>
            </a:p>
            <a:p>
              <a:r>
                <a:rPr lang="en-US" sz="900" dirty="0" err="1"/>
                <a:t>CellStream</a:t>
              </a:r>
              <a:r>
                <a:rPr lang="en-US" sz="900" dirty="0"/>
                <a:t>, </a:t>
              </a:r>
            </a:p>
            <a:p>
              <a:r>
                <a:rPr lang="en-US" sz="900" dirty="0" err="1"/>
                <a:t>FloSight</a:t>
              </a:r>
              <a:endParaRPr lang="en-US" sz="900" dirty="0"/>
            </a:p>
            <a:p>
              <a:r>
                <a:rPr lang="en-US" sz="900" dirty="0" err="1"/>
                <a:t>ImageStream</a:t>
              </a:r>
              <a:endParaRPr lang="en-US" sz="900" dirty="0"/>
            </a:p>
          </p:txBody>
        </p:sp>
        <p:pic>
          <p:nvPicPr>
            <p:cNvPr id="22" name="Picture 21">
              <a:extLst>
                <a:ext uri="{FF2B5EF4-FFF2-40B4-BE49-F238E27FC236}">
                  <a16:creationId xmlns:a16="http://schemas.microsoft.com/office/drawing/2014/main" id="{7D2E71F9-CF1F-4D4E-A5BD-CFBEABA94147}"/>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257624" y="3688063"/>
              <a:ext cx="471216" cy="369332"/>
            </a:xfrm>
            <a:prstGeom prst="rect">
              <a:avLst/>
            </a:prstGeom>
          </p:spPr>
        </p:pic>
        <p:pic>
          <p:nvPicPr>
            <p:cNvPr id="23" name="Picture 22">
              <a:extLst>
                <a:ext uri="{FF2B5EF4-FFF2-40B4-BE49-F238E27FC236}">
                  <a16:creationId xmlns:a16="http://schemas.microsoft.com/office/drawing/2014/main" id="{80C4458D-39ED-E140-BEA6-6B0BFF0AD259}"/>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252652" y="3338949"/>
              <a:ext cx="461668" cy="403475"/>
            </a:xfrm>
            <a:prstGeom prst="rect">
              <a:avLst/>
            </a:prstGeom>
          </p:spPr>
        </p:pic>
        <p:pic>
          <p:nvPicPr>
            <p:cNvPr id="24" name="Picture 23">
              <a:extLst>
                <a:ext uri="{FF2B5EF4-FFF2-40B4-BE49-F238E27FC236}">
                  <a16:creationId xmlns:a16="http://schemas.microsoft.com/office/drawing/2014/main" id="{291A2740-79E7-C442-8E20-5BB82BD090CA}"/>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258682" y="2933192"/>
              <a:ext cx="449949" cy="439236"/>
            </a:xfrm>
            <a:prstGeom prst="rect">
              <a:avLst/>
            </a:prstGeom>
          </p:spPr>
        </p:pic>
        <p:pic>
          <p:nvPicPr>
            <p:cNvPr id="25" name="Picture 24">
              <a:extLst>
                <a:ext uri="{FF2B5EF4-FFF2-40B4-BE49-F238E27FC236}">
                  <a16:creationId xmlns:a16="http://schemas.microsoft.com/office/drawing/2014/main" id="{CDD95AA2-89C3-4148-A468-13AD84ADA246}"/>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8232742" y="2590562"/>
              <a:ext cx="492934" cy="409515"/>
            </a:xfrm>
            <a:prstGeom prst="rect">
              <a:avLst/>
            </a:prstGeom>
          </p:spPr>
        </p:pic>
        <p:pic>
          <p:nvPicPr>
            <p:cNvPr id="26" name="Picture 25">
              <a:extLst>
                <a:ext uri="{FF2B5EF4-FFF2-40B4-BE49-F238E27FC236}">
                  <a16:creationId xmlns:a16="http://schemas.microsoft.com/office/drawing/2014/main" id="{1A4A301B-BF44-1048-BFC1-3CBEFCDA568A}"/>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278335" y="2136480"/>
              <a:ext cx="387252" cy="510661"/>
            </a:xfrm>
            <a:prstGeom prst="rect">
              <a:avLst/>
            </a:prstGeom>
          </p:spPr>
        </p:pic>
        <p:pic>
          <p:nvPicPr>
            <p:cNvPr id="47" name="Picture 46">
              <a:extLst>
                <a:ext uri="{FF2B5EF4-FFF2-40B4-BE49-F238E27FC236}">
                  <a16:creationId xmlns:a16="http://schemas.microsoft.com/office/drawing/2014/main" id="{18B1FED2-2B5F-2E4B-B2C8-2D1BDC180DFA}"/>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8100631" y="1229901"/>
              <a:ext cx="677467" cy="280260"/>
            </a:xfrm>
            <a:prstGeom prst="rect">
              <a:avLst/>
            </a:prstGeom>
          </p:spPr>
        </p:pic>
      </p:grpSp>
      <p:pic>
        <p:nvPicPr>
          <p:cNvPr id="52" name="Picture 51">
            <a:extLst>
              <a:ext uri="{FF2B5EF4-FFF2-40B4-BE49-F238E27FC236}">
                <a16:creationId xmlns:a16="http://schemas.microsoft.com/office/drawing/2014/main" id="{493F5C2E-7554-9142-B866-140CF926E40B}"/>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b="-18067"/>
          <a:stretch/>
        </p:blipFill>
        <p:spPr>
          <a:xfrm>
            <a:off x="9013149" y="947313"/>
            <a:ext cx="482530" cy="402107"/>
          </a:xfrm>
          <a:prstGeom prst="rect">
            <a:avLst/>
          </a:prstGeom>
        </p:spPr>
      </p:pic>
      <p:sp>
        <p:nvSpPr>
          <p:cNvPr id="83" name="TextBox 82">
            <a:extLst>
              <a:ext uri="{FF2B5EF4-FFF2-40B4-BE49-F238E27FC236}">
                <a16:creationId xmlns:a16="http://schemas.microsoft.com/office/drawing/2014/main" id="{EFFBE0B6-1412-C543-A0EB-085E45FEC305}"/>
              </a:ext>
            </a:extLst>
          </p:cNvPr>
          <p:cNvSpPr txBox="1"/>
          <p:nvPr/>
        </p:nvSpPr>
        <p:spPr>
          <a:xfrm>
            <a:off x="8895299" y="215782"/>
            <a:ext cx="689612" cy="584775"/>
          </a:xfrm>
          <a:prstGeom prst="rect">
            <a:avLst/>
          </a:prstGeom>
          <a:noFill/>
        </p:spPr>
        <p:txBody>
          <a:bodyPr wrap="none" rtlCol="0">
            <a:spAutoFit/>
          </a:bodyPr>
          <a:lstStyle/>
          <a:p>
            <a:r>
              <a:rPr lang="en-US" sz="1600" b="1" dirty="0"/>
              <a:t>2006/</a:t>
            </a:r>
          </a:p>
          <a:p>
            <a:r>
              <a:rPr lang="en-US" sz="1600" b="1" dirty="0"/>
              <a:t>2012</a:t>
            </a:r>
          </a:p>
        </p:txBody>
      </p:sp>
      <p:grpSp>
        <p:nvGrpSpPr>
          <p:cNvPr id="61" name="Group 60">
            <a:extLst>
              <a:ext uri="{FF2B5EF4-FFF2-40B4-BE49-F238E27FC236}">
                <a16:creationId xmlns:a16="http://schemas.microsoft.com/office/drawing/2014/main" id="{41EF84F9-361C-2C45-A2FE-5C87C5E0AF68}"/>
              </a:ext>
            </a:extLst>
          </p:cNvPr>
          <p:cNvGrpSpPr/>
          <p:nvPr/>
        </p:nvGrpSpPr>
        <p:grpSpPr>
          <a:xfrm>
            <a:off x="979447" y="2516718"/>
            <a:ext cx="499646" cy="600976"/>
            <a:chOff x="8905023" y="51792"/>
            <a:chExt cx="749117" cy="962253"/>
          </a:xfrm>
        </p:grpSpPr>
        <p:pic>
          <p:nvPicPr>
            <p:cNvPr id="62" name="Picture 16" descr="Nexcelom Bioscience Logo">
              <a:extLst>
                <a:ext uri="{FF2B5EF4-FFF2-40B4-BE49-F238E27FC236}">
                  <a16:creationId xmlns:a16="http://schemas.microsoft.com/office/drawing/2014/main" id="{579D9BA7-A024-E747-94D9-FE2C7BECA2BF}"/>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8905023" y="51792"/>
              <a:ext cx="717327" cy="27304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9BC35452-13F2-0249-8423-BAAE8C3CA4FF}"/>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998360" y="345690"/>
              <a:ext cx="371276" cy="261611"/>
            </a:xfrm>
            <a:prstGeom prst="rect">
              <a:avLst/>
            </a:prstGeom>
          </p:spPr>
        </p:pic>
        <p:pic>
          <p:nvPicPr>
            <p:cNvPr id="64" name="Picture 63">
              <a:extLst>
                <a:ext uri="{FF2B5EF4-FFF2-40B4-BE49-F238E27FC236}">
                  <a16:creationId xmlns:a16="http://schemas.microsoft.com/office/drawing/2014/main" id="{172F2518-0672-0349-9C2C-F9D3E47C31A5}"/>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8975247" y="648691"/>
              <a:ext cx="456693" cy="365354"/>
            </a:xfrm>
            <a:prstGeom prst="rect">
              <a:avLst/>
            </a:prstGeom>
          </p:spPr>
        </p:pic>
        <p:pic>
          <p:nvPicPr>
            <p:cNvPr id="65" name="Picture 64">
              <a:extLst>
                <a:ext uri="{FF2B5EF4-FFF2-40B4-BE49-F238E27FC236}">
                  <a16:creationId xmlns:a16="http://schemas.microsoft.com/office/drawing/2014/main" id="{77EC2D81-BB35-0444-91DE-64C7BE1AC3C5}"/>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9400911" y="369487"/>
              <a:ext cx="253229" cy="532431"/>
            </a:xfrm>
            <a:prstGeom prst="rect">
              <a:avLst/>
            </a:prstGeom>
          </p:spPr>
        </p:pic>
      </p:grpSp>
      <p:pic>
        <p:nvPicPr>
          <p:cNvPr id="55" name="Picture 54">
            <a:extLst>
              <a:ext uri="{FF2B5EF4-FFF2-40B4-BE49-F238E27FC236}">
                <a16:creationId xmlns:a16="http://schemas.microsoft.com/office/drawing/2014/main" id="{FD9A1BD4-E677-6349-9A20-D5FF0B74363F}"/>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98554" y="826823"/>
            <a:ext cx="780684" cy="585053"/>
          </a:xfrm>
          <a:prstGeom prst="rect">
            <a:avLst/>
          </a:prstGeom>
        </p:spPr>
      </p:pic>
      <p:pic>
        <p:nvPicPr>
          <p:cNvPr id="56" name="Picture 55">
            <a:extLst>
              <a:ext uri="{FF2B5EF4-FFF2-40B4-BE49-F238E27FC236}">
                <a16:creationId xmlns:a16="http://schemas.microsoft.com/office/drawing/2014/main" id="{77BEAE3B-6D45-0E49-B8A4-66BB0FFD6789}"/>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914064" y="1585709"/>
            <a:ext cx="666054" cy="297354"/>
          </a:xfrm>
          <a:prstGeom prst="rect">
            <a:avLst/>
          </a:prstGeom>
        </p:spPr>
      </p:pic>
      <p:grpSp>
        <p:nvGrpSpPr>
          <p:cNvPr id="101" name="Group 100">
            <a:extLst>
              <a:ext uri="{FF2B5EF4-FFF2-40B4-BE49-F238E27FC236}">
                <a16:creationId xmlns:a16="http://schemas.microsoft.com/office/drawing/2014/main" id="{1798E0EC-25E0-8E4E-BBB4-05DD88154127}"/>
              </a:ext>
            </a:extLst>
          </p:cNvPr>
          <p:cNvGrpSpPr/>
          <p:nvPr/>
        </p:nvGrpSpPr>
        <p:grpSpPr>
          <a:xfrm>
            <a:off x="447144" y="5947885"/>
            <a:ext cx="2429049" cy="886450"/>
            <a:chOff x="99435" y="5370900"/>
            <a:chExt cx="3708706" cy="1244066"/>
          </a:xfrm>
        </p:grpSpPr>
        <p:grpSp>
          <p:nvGrpSpPr>
            <p:cNvPr id="58" name="Group 57">
              <a:extLst>
                <a:ext uri="{FF2B5EF4-FFF2-40B4-BE49-F238E27FC236}">
                  <a16:creationId xmlns:a16="http://schemas.microsoft.com/office/drawing/2014/main" id="{D2B039A4-CEBD-5645-8F6F-83721D942B93}"/>
                </a:ext>
              </a:extLst>
            </p:cNvPr>
            <p:cNvGrpSpPr/>
            <p:nvPr/>
          </p:nvGrpSpPr>
          <p:grpSpPr>
            <a:xfrm>
              <a:off x="1146016" y="5676088"/>
              <a:ext cx="939185" cy="787413"/>
              <a:chOff x="7953486" y="4818549"/>
              <a:chExt cx="901266" cy="787413"/>
            </a:xfrm>
          </p:grpSpPr>
          <p:pic>
            <p:nvPicPr>
              <p:cNvPr id="70" name="Picture 14" descr="Nanocellect">
                <a:extLst>
                  <a:ext uri="{FF2B5EF4-FFF2-40B4-BE49-F238E27FC236}">
                    <a16:creationId xmlns:a16="http://schemas.microsoft.com/office/drawing/2014/main" id="{BFE7C0A6-524A-7A44-BB68-F8C5448F7E5C}"/>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7953486" y="4818549"/>
                <a:ext cx="901266" cy="18679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8D037611-B6F5-C545-96D9-FF5C9A65EAF7}"/>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033841" y="5087633"/>
                <a:ext cx="625509" cy="518329"/>
              </a:xfrm>
              <a:prstGeom prst="rect">
                <a:avLst/>
              </a:prstGeom>
            </p:spPr>
          </p:pic>
        </p:grpSp>
        <p:grpSp>
          <p:nvGrpSpPr>
            <p:cNvPr id="59" name="Group 58">
              <a:extLst>
                <a:ext uri="{FF2B5EF4-FFF2-40B4-BE49-F238E27FC236}">
                  <a16:creationId xmlns:a16="http://schemas.microsoft.com/office/drawing/2014/main" id="{0CC87B1C-D6A5-F949-9A64-4B133B7B8426}"/>
                </a:ext>
              </a:extLst>
            </p:cNvPr>
            <p:cNvGrpSpPr/>
            <p:nvPr/>
          </p:nvGrpSpPr>
          <p:grpSpPr>
            <a:xfrm>
              <a:off x="211888" y="5428070"/>
              <a:ext cx="939184" cy="947077"/>
              <a:chOff x="3668521" y="4435522"/>
              <a:chExt cx="1035394" cy="1051057"/>
            </a:xfrm>
          </p:grpSpPr>
          <p:sp>
            <p:nvSpPr>
              <p:cNvPr id="66" name="TextBox 65">
                <a:extLst>
                  <a:ext uri="{FF2B5EF4-FFF2-40B4-BE49-F238E27FC236}">
                    <a16:creationId xmlns:a16="http://schemas.microsoft.com/office/drawing/2014/main" id="{24BD931F-0226-3B4C-B9B4-B5D16DBF47F7}"/>
                  </a:ext>
                </a:extLst>
              </p:cNvPr>
              <p:cNvSpPr txBox="1"/>
              <p:nvPr/>
            </p:nvSpPr>
            <p:spPr>
              <a:xfrm>
                <a:off x="3740872" y="4643396"/>
                <a:ext cx="587829" cy="307411"/>
              </a:xfrm>
              <a:prstGeom prst="rect">
                <a:avLst/>
              </a:prstGeom>
              <a:noFill/>
            </p:spPr>
            <p:txBody>
              <a:bodyPr wrap="none" rtlCol="0">
                <a:spAutoFit/>
              </a:bodyPr>
              <a:lstStyle/>
              <a:p>
                <a:r>
                  <a:rPr lang="en-US" sz="600" dirty="0"/>
                  <a:t>SE520EON</a:t>
                </a:r>
              </a:p>
              <a:p>
                <a:r>
                  <a:rPr lang="en-US" sz="600" dirty="0"/>
                  <a:t>S1000EON</a:t>
                </a:r>
              </a:p>
            </p:txBody>
          </p:sp>
          <p:pic>
            <p:nvPicPr>
              <p:cNvPr id="67" name="Picture 66">
                <a:extLst>
                  <a:ext uri="{FF2B5EF4-FFF2-40B4-BE49-F238E27FC236}">
                    <a16:creationId xmlns:a16="http://schemas.microsoft.com/office/drawing/2014/main" id="{980EA2D1-1147-FC4E-BB68-1D952AAEA13E}"/>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4072531" y="4988366"/>
                <a:ext cx="459889" cy="498213"/>
              </a:xfrm>
              <a:prstGeom prst="rect">
                <a:avLst/>
              </a:prstGeom>
            </p:spPr>
          </p:pic>
          <p:pic>
            <p:nvPicPr>
              <p:cNvPr id="68" name="Picture 67">
                <a:extLst>
                  <a:ext uri="{FF2B5EF4-FFF2-40B4-BE49-F238E27FC236}">
                    <a16:creationId xmlns:a16="http://schemas.microsoft.com/office/drawing/2014/main" id="{2940B717-842D-904C-9EE7-D5F964BE181D}"/>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3710699" y="5027925"/>
                <a:ext cx="361832" cy="342482"/>
              </a:xfrm>
              <a:prstGeom prst="rect">
                <a:avLst/>
              </a:prstGeom>
            </p:spPr>
          </p:pic>
          <p:pic>
            <p:nvPicPr>
              <p:cNvPr id="69" name="Picture 68">
                <a:extLst>
                  <a:ext uri="{FF2B5EF4-FFF2-40B4-BE49-F238E27FC236}">
                    <a16:creationId xmlns:a16="http://schemas.microsoft.com/office/drawing/2014/main" id="{0BA148F4-9000-4A46-9771-3573E13B7E4C}"/>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3668521" y="4435522"/>
                <a:ext cx="1035394" cy="229508"/>
              </a:xfrm>
              <a:prstGeom prst="rect">
                <a:avLst/>
              </a:prstGeom>
            </p:spPr>
          </p:pic>
        </p:grpSp>
        <p:sp>
          <p:nvSpPr>
            <p:cNvPr id="60" name="Rounded Rectangle 59">
              <a:extLst>
                <a:ext uri="{FF2B5EF4-FFF2-40B4-BE49-F238E27FC236}">
                  <a16:creationId xmlns:a16="http://schemas.microsoft.com/office/drawing/2014/main" id="{DF961646-EDCB-6240-B06A-E3635E1D05A4}"/>
                </a:ext>
              </a:extLst>
            </p:cNvPr>
            <p:cNvSpPr/>
            <p:nvPr/>
          </p:nvSpPr>
          <p:spPr>
            <a:xfrm>
              <a:off x="99435" y="5370900"/>
              <a:ext cx="3708706" cy="12440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E08F8756-E34B-6640-8D56-69BCCE78DB44}"/>
                </a:ext>
              </a:extLst>
            </p:cNvPr>
            <p:cNvGrpSpPr/>
            <p:nvPr/>
          </p:nvGrpSpPr>
          <p:grpSpPr>
            <a:xfrm>
              <a:off x="2178701" y="5566285"/>
              <a:ext cx="847051" cy="876873"/>
              <a:chOff x="3231594" y="5557791"/>
              <a:chExt cx="847051" cy="876873"/>
            </a:xfrm>
          </p:grpSpPr>
          <p:pic>
            <p:nvPicPr>
              <p:cNvPr id="85" name="Picture 84">
                <a:extLst>
                  <a:ext uri="{FF2B5EF4-FFF2-40B4-BE49-F238E27FC236}">
                    <a16:creationId xmlns:a16="http://schemas.microsoft.com/office/drawing/2014/main" id="{6B7493D4-DC55-7542-9C0A-E7C1E5561154}"/>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3231594" y="5557791"/>
                <a:ext cx="847051" cy="277565"/>
              </a:xfrm>
              <a:prstGeom prst="rect">
                <a:avLst/>
              </a:prstGeom>
            </p:spPr>
          </p:pic>
          <p:pic>
            <p:nvPicPr>
              <p:cNvPr id="87" name="Picture 86">
                <a:extLst>
                  <a:ext uri="{FF2B5EF4-FFF2-40B4-BE49-F238E27FC236}">
                    <a16:creationId xmlns:a16="http://schemas.microsoft.com/office/drawing/2014/main" id="{4871D711-00D2-0642-9388-109DBEAF60AA}"/>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3284364" y="5997432"/>
                <a:ext cx="514391" cy="437232"/>
              </a:xfrm>
              <a:prstGeom prst="rect">
                <a:avLst/>
              </a:prstGeom>
            </p:spPr>
          </p:pic>
        </p:grpSp>
      </p:grpSp>
      <p:grpSp>
        <p:nvGrpSpPr>
          <p:cNvPr id="74" name="Group 73">
            <a:extLst>
              <a:ext uri="{FF2B5EF4-FFF2-40B4-BE49-F238E27FC236}">
                <a16:creationId xmlns:a16="http://schemas.microsoft.com/office/drawing/2014/main" id="{A36C4C2E-C4BF-4D44-AAD9-6C10137530AE}"/>
              </a:ext>
            </a:extLst>
          </p:cNvPr>
          <p:cNvGrpSpPr/>
          <p:nvPr/>
        </p:nvGrpSpPr>
        <p:grpSpPr>
          <a:xfrm>
            <a:off x="9806249" y="926991"/>
            <a:ext cx="997389" cy="3667305"/>
            <a:chOff x="9656699" y="926991"/>
            <a:chExt cx="997389" cy="3667305"/>
          </a:xfrm>
        </p:grpSpPr>
        <p:grpSp>
          <p:nvGrpSpPr>
            <p:cNvPr id="104" name="Group 103">
              <a:extLst>
                <a:ext uri="{FF2B5EF4-FFF2-40B4-BE49-F238E27FC236}">
                  <a16:creationId xmlns:a16="http://schemas.microsoft.com/office/drawing/2014/main" id="{438A0F03-00C0-1E41-ABF3-921829684250}"/>
                </a:ext>
              </a:extLst>
            </p:cNvPr>
            <p:cNvGrpSpPr/>
            <p:nvPr/>
          </p:nvGrpSpPr>
          <p:grpSpPr>
            <a:xfrm>
              <a:off x="9656699" y="926991"/>
              <a:ext cx="997389" cy="3667305"/>
              <a:chOff x="7895233" y="553868"/>
              <a:chExt cx="997389" cy="3667305"/>
            </a:xfrm>
          </p:grpSpPr>
          <p:grpSp>
            <p:nvGrpSpPr>
              <p:cNvPr id="93" name="Group 92">
                <a:extLst>
                  <a:ext uri="{FF2B5EF4-FFF2-40B4-BE49-F238E27FC236}">
                    <a16:creationId xmlns:a16="http://schemas.microsoft.com/office/drawing/2014/main" id="{07FC2DE2-0F93-8A40-9F83-69913E45C0B2}"/>
                  </a:ext>
                </a:extLst>
              </p:cNvPr>
              <p:cNvGrpSpPr/>
              <p:nvPr/>
            </p:nvGrpSpPr>
            <p:grpSpPr>
              <a:xfrm>
                <a:off x="7895233" y="553868"/>
                <a:ext cx="997389" cy="3384721"/>
                <a:chOff x="3078244" y="183445"/>
                <a:chExt cx="997389" cy="3384721"/>
              </a:xfrm>
            </p:grpSpPr>
            <p:pic>
              <p:nvPicPr>
                <p:cNvPr id="99" name="Picture 98">
                  <a:extLst>
                    <a:ext uri="{FF2B5EF4-FFF2-40B4-BE49-F238E27FC236}">
                      <a16:creationId xmlns:a16="http://schemas.microsoft.com/office/drawing/2014/main" id="{5E968239-D516-C94C-8F94-C4B0F9C508F6}"/>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253926" y="2762847"/>
                  <a:ext cx="454774" cy="425173"/>
                </a:xfrm>
                <a:prstGeom prst="rect">
                  <a:avLst/>
                </a:prstGeom>
              </p:spPr>
            </p:pic>
            <p:pic>
              <p:nvPicPr>
                <p:cNvPr id="94" name="Picture 6" descr="GlobalGiving - Becton Dickinson">
                  <a:extLst>
                    <a:ext uri="{FF2B5EF4-FFF2-40B4-BE49-F238E27FC236}">
                      <a16:creationId xmlns:a16="http://schemas.microsoft.com/office/drawing/2014/main" id="{767C28F1-850F-E74B-BAD1-E54C14F90C96}"/>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3122972" y="183445"/>
                  <a:ext cx="723616" cy="315282"/>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6FDEE973-C9D0-3743-960B-C661FC574102}"/>
                    </a:ext>
                  </a:extLst>
                </p:cNvPr>
                <p:cNvSpPr txBox="1"/>
                <p:nvPr/>
              </p:nvSpPr>
              <p:spPr>
                <a:xfrm>
                  <a:off x="3078244" y="1186986"/>
                  <a:ext cx="997389" cy="784830"/>
                </a:xfrm>
                <a:prstGeom prst="rect">
                  <a:avLst/>
                </a:prstGeom>
                <a:noFill/>
              </p:spPr>
              <p:txBody>
                <a:bodyPr wrap="none" rtlCol="0">
                  <a:spAutoFit/>
                </a:bodyPr>
                <a:lstStyle/>
                <a:p>
                  <a:r>
                    <a:rPr lang="en-US" sz="900" dirty="0" err="1"/>
                    <a:t>FACSLyric</a:t>
                  </a:r>
                  <a:endParaRPr lang="en-US" sz="900" dirty="0"/>
                </a:p>
                <a:p>
                  <a:r>
                    <a:rPr lang="en-US" sz="900" dirty="0" err="1"/>
                    <a:t>FACSAria</a:t>
                  </a:r>
                  <a:r>
                    <a:rPr lang="en-US" sz="900" dirty="0"/>
                    <a:t> </a:t>
                  </a:r>
                  <a:r>
                    <a:rPr lang="en-US" sz="900" dirty="0" err="1"/>
                    <a:t>Fision</a:t>
                  </a:r>
                  <a:endParaRPr lang="en-US" sz="900" dirty="0"/>
                </a:p>
                <a:p>
                  <a:r>
                    <a:rPr lang="en-US" sz="900" dirty="0" err="1"/>
                    <a:t>FACSAria</a:t>
                  </a:r>
                  <a:endParaRPr lang="en-US" sz="900" dirty="0"/>
                </a:p>
                <a:p>
                  <a:r>
                    <a:rPr lang="en-US" sz="900" dirty="0" err="1"/>
                    <a:t>FACSMelody</a:t>
                  </a:r>
                  <a:endParaRPr lang="en-US" sz="900" dirty="0"/>
                </a:p>
                <a:p>
                  <a:r>
                    <a:rPr lang="en-US" sz="900" dirty="0" err="1"/>
                    <a:t>FACSymphony</a:t>
                  </a:r>
                  <a:r>
                    <a:rPr lang="en-US" sz="900" dirty="0"/>
                    <a:t> S6</a:t>
                  </a:r>
                </a:p>
              </p:txBody>
            </p:sp>
            <p:pic>
              <p:nvPicPr>
                <p:cNvPr id="96" name="Picture 95">
                  <a:extLst>
                    <a:ext uri="{FF2B5EF4-FFF2-40B4-BE49-F238E27FC236}">
                      <a16:creationId xmlns:a16="http://schemas.microsoft.com/office/drawing/2014/main" id="{9DF11F70-1A75-4841-BD14-B65769D43EEE}"/>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3360028" y="3157142"/>
                  <a:ext cx="275784" cy="411024"/>
                </a:xfrm>
                <a:prstGeom prst="rect">
                  <a:avLst/>
                </a:prstGeom>
              </p:spPr>
            </p:pic>
            <p:pic>
              <p:nvPicPr>
                <p:cNvPr id="97" name="Picture 96">
                  <a:extLst>
                    <a:ext uri="{FF2B5EF4-FFF2-40B4-BE49-F238E27FC236}">
                      <a16:creationId xmlns:a16="http://schemas.microsoft.com/office/drawing/2014/main" id="{8210E37C-D36C-2F41-8EDA-77FE138318FA}"/>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3239427" y="2271911"/>
                  <a:ext cx="332246" cy="280849"/>
                </a:xfrm>
                <a:prstGeom prst="rect">
                  <a:avLst/>
                </a:prstGeom>
              </p:spPr>
            </p:pic>
            <p:pic>
              <p:nvPicPr>
                <p:cNvPr id="98" name="Picture 97">
                  <a:extLst>
                    <a:ext uri="{FF2B5EF4-FFF2-40B4-BE49-F238E27FC236}">
                      <a16:creationId xmlns:a16="http://schemas.microsoft.com/office/drawing/2014/main" id="{DCB1354F-CF9E-A541-8812-61523279593C}"/>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3189759" y="2542205"/>
                  <a:ext cx="527774" cy="348222"/>
                </a:xfrm>
                <a:prstGeom prst="rect">
                  <a:avLst/>
                </a:prstGeom>
              </p:spPr>
            </p:pic>
            <p:pic>
              <p:nvPicPr>
                <p:cNvPr id="100" name="Picture 99">
                  <a:extLst>
                    <a:ext uri="{FF2B5EF4-FFF2-40B4-BE49-F238E27FC236}">
                      <a16:creationId xmlns:a16="http://schemas.microsoft.com/office/drawing/2014/main" id="{0EB0651F-22EB-E94D-9194-7082B5745780}"/>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3131964" y="1951842"/>
                  <a:ext cx="499646" cy="324483"/>
                </a:xfrm>
                <a:prstGeom prst="rect">
                  <a:avLst/>
                </a:prstGeom>
              </p:spPr>
            </p:pic>
          </p:grpSp>
          <p:pic>
            <p:nvPicPr>
              <p:cNvPr id="102" name="Picture 14">
                <a:extLst>
                  <a:ext uri="{FF2B5EF4-FFF2-40B4-BE49-F238E27FC236}">
                    <a16:creationId xmlns:a16="http://schemas.microsoft.com/office/drawing/2014/main" id="{3F9307F4-1285-D94E-9AA9-697AF5C502D8}"/>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8137411" y="3949866"/>
                <a:ext cx="326822" cy="27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Accuri Cytometers CFlow Sampler User Guide">
              <a:extLst>
                <a:ext uri="{FF2B5EF4-FFF2-40B4-BE49-F238E27FC236}">
                  <a16:creationId xmlns:a16="http://schemas.microsoft.com/office/drawing/2014/main" id="{F33FA631-E520-BA46-B02B-2CD46425FDDE}"/>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9744440" y="1509154"/>
              <a:ext cx="630658" cy="329478"/>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58698437-8BFC-2F41-9761-2DF3390527DA}"/>
              </a:ext>
            </a:extLst>
          </p:cNvPr>
          <p:cNvSpPr txBox="1"/>
          <p:nvPr/>
        </p:nvSpPr>
        <p:spPr>
          <a:xfrm>
            <a:off x="9772340" y="339054"/>
            <a:ext cx="873957" cy="400110"/>
          </a:xfrm>
          <a:prstGeom prst="rect">
            <a:avLst/>
          </a:prstGeom>
          <a:noFill/>
        </p:spPr>
        <p:txBody>
          <a:bodyPr wrap="none" rtlCol="0">
            <a:spAutoFit/>
          </a:bodyPr>
          <a:lstStyle/>
          <a:p>
            <a:r>
              <a:rPr lang="en-US" sz="2000" b="1" dirty="0"/>
              <a:t>2011</a:t>
            </a:r>
            <a:r>
              <a:rPr lang="en-US" sz="2000" b="1" baseline="30000" dirty="0"/>
              <a:t>**</a:t>
            </a:r>
          </a:p>
        </p:txBody>
      </p:sp>
      <p:sp>
        <p:nvSpPr>
          <p:cNvPr id="106" name="TextBox 105">
            <a:extLst>
              <a:ext uri="{FF2B5EF4-FFF2-40B4-BE49-F238E27FC236}">
                <a16:creationId xmlns:a16="http://schemas.microsoft.com/office/drawing/2014/main" id="{0F1B9B6C-019D-3E46-A3BB-66479B8D0459}"/>
              </a:ext>
            </a:extLst>
          </p:cNvPr>
          <p:cNvSpPr txBox="1"/>
          <p:nvPr/>
        </p:nvSpPr>
        <p:spPr>
          <a:xfrm>
            <a:off x="11291799" y="3202937"/>
            <a:ext cx="930063" cy="369332"/>
          </a:xfrm>
          <a:prstGeom prst="rect">
            <a:avLst/>
          </a:prstGeom>
          <a:noFill/>
        </p:spPr>
        <p:txBody>
          <a:bodyPr wrap="none" rtlCol="0">
            <a:spAutoFit/>
          </a:bodyPr>
          <a:lstStyle/>
          <a:p>
            <a:r>
              <a:rPr lang="en-US" sz="900" dirty="0"/>
              <a:t>Previously all </a:t>
            </a:r>
          </a:p>
          <a:p>
            <a:r>
              <a:rPr lang="en-US" sz="900" dirty="0"/>
              <a:t>Propel Products</a:t>
            </a:r>
          </a:p>
        </p:txBody>
      </p:sp>
      <p:sp>
        <p:nvSpPr>
          <p:cNvPr id="2" name="TextBox 1">
            <a:extLst>
              <a:ext uri="{FF2B5EF4-FFF2-40B4-BE49-F238E27FC236}">
                <a16:creationId xmlns:a16="http://schemas.microsoft.com/office/drawing/2014/main" id="{AC121020-B07F-6648-ACB7-7FF672CA6A33}"/>
              </a:ext>
            </a:extLst>
          </p:cNvPr>
          <p:cNvSpPr txBox="1"/>
          <p:nvPr/>
        </p:nvSpPr>
        <p:spPr>
          <a:xfrm>
            <a:off x="4209555" y="-19433"/>
            <a:ext cx="3961534" cy="276999"/>
          </a:xfrm>
          <a:prstGeom prst="rect">
            <a:avLst/>
          </a:prstGeom>
          <a:noFill/>
        </p:spPr>
        <p:txBody>
          <a:bodyPr wrap="none" rtlCol="0">
            <a:spAutoFit/>
          </a:bodyPr>
          <a:lstStyle/>
          <a:p>
            <a:r>
              <a:rPr lang="en-US" sz="1200" i="1" dirty="0"/>
              <a:t>Flow Cytometry related  Companies Purchased in last decade</a:t>
            </a:r>
          </a:p>
        </p:txBody>
      </p:sp>
      <p:sp>
        <p:nvSpPr>
          <p:cNvPr id="103" name="TextBox 102">
            <a:extLst>
              <a:ext uri="{FF2B5EF4-FFF2-40B4-BE49-F238E27FC236}">
                <a16:creationId xmlns:a16="http://schemas.microsoft.com/office/drawing/2014/main" id="{8AF475B3-EA57-8140-B99B-931DA66F30B1}"/>
              </a:ext>
            </a:extLst>
          </p:cNvPr>
          <p:cNvSpPr txBox="1"/>
          <p:nvPr/>
        </p:nvSpPr>
        <p:spPr>
          <a:xfrm>
            <a:off x="945425" y="310358"/>
            <a:ext cx="704039" cy="400110"/>
          </a:xfrm>
          <a:prstGeom prst="rect">
            <a:avLst/>
          </a:prstGeom>
          <a:noFill/>
        </p:spPr>
        <p:txBody>
          <a:bodyPr wrap="none" rtlCol="0">
            <a:spAutoFit/>
          </a:bodyPr>
          <a:lstStyle/>
          <a:p>
            <a:r>
              <a:rPr lang="en-US" sz="2000" b="1" dirty="0"/>
              <a:t>2021</a:t>
            </a:r>
          </a:p>
        </p:txBody>
      </p:sp>
      <p:sp>
        <p:nvSpPr>
          <p:cNvPr id="108" name="TextBox 107">
            <a:extLst>
              <a:ext uri="{FF2B5EF4-FFF2-40B4-BE49-F238E27FC236}">
                <a16:creationId xmlns:a16="http://schemas.microsoft.com/office/drawing/2014/main" id="{AD523397-DB37-E041-B8F4-C1928190D5C3}"/>
              </a:ext>
            </a:extLst>
          </p:cNvPr>
          <p:cNvSpPr txBox="1"/>
          <p:nvPr/>
        </p:nvSpPr>
        <p:spPr>
          <a:xfrm>
            <a:off x="1915532" y="310358"/>
            <a:ext cx="788999" cy="400110"/>
          </a:xfrm>
          <a:prstGeom prst="rect">
            <a:avLst/>
          </a:prstGeom>
          <a:noFill/>
        </p:spPr>
        <p:txBody>
          <a:bodyPr wrap="none" rtlCol="0">
            <a:spAutoFit/>
          </a:bodyPr>
          <a:lstStyle/>
          <a:p>
            <a:r>
              <a:rPr lang="en-US" sz="2000" b="1" dirty="0"/>
              <a:t>2021</a:t>
            </a:r>
            <a:r>
              <a:rPr lang="en-US" sz="2000" b="1" baseline="30000" dirty="0"/>
              <a:t>^</a:t>
            </a:r>
          </a:p>
        </p:txBody>
      </p:sp>
      <p:pic>
        <p:nvPicPr>
          <p:cNvPr id="109" name="Picture 108">
            <a:extLst>
              <a:ext uri="{FF2B5EF4-FFF2-40B4-BE49-F238E27FC236}">
                <a16:creationId xmlns:a16="http://schemas.microsoft.com/office/drawing/2014/main" id="{1675A72F-D2E5-1C42-9BCC-2F142A98AE0D}"/>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1914394" y="803918"/>
            <a:ext cx="704295" cy="514136"/>
          </a:xfrm>
          <a:prstGeom prst="rect">
            <a:avLst/>
          </a:prstGeom>
        </p:spPr>
      </p:pic>
      <p:grpSp>
        <p:nvGrpSpPr>
          <p:cNvPr id="111" name="Group 110">
            <a:extLst>
              <a:ext uri="{FF2B5EF4-FFF2-40B4-BE49-F238E27FC236}">
                <a16:creationId xmlns:a16="http://schemas.microsoft.com/office/drawing/2014/main" id="{1258CF8E-4097-DE47-AAFF-C2EF16635DBB}"/>
              </a:ext>
            </a:extLst>
          </p:cNvPr>
          <p:cNvGrpSpPr/>
          <p:nvPr/>
        </p:nvGrpSpPr>
        <p:grpSpPr>
          <a:xfrm>
            <a:off x="1827224" y="1609845"/>
            <a:ext cx="718466" cy="2870641"/>
            <a:chOff x="5030938" y="764060"/>
            <a:chExt cx="1175816" cy="4187984"/>
          </a:xfrm>
        </p:grpSpPr>
        <p:grpSp>
          <p:nvGrpSpPr>
            <p:cNvPr id="112" name="Group 111">
              <a:extLst>
                <a:ext uri="{FF2B5EF4-FFF2-40B4-BE49-F238E27FC236}">
                  <a16:creationId xmlns:a16="http://schemas.microsoft.com/office/drawing/2014/main" id="{90CA3A32-16BF-0743-B9EB-1F0852707135}"/>
                </a:ext>
              </a:extLst>
            </p:cNvPr>
            <p:cNvGrpSpPr/>
            <p:nvPr/>
          </p:nvGrpSpPr>
          <p:grpSpPr>
            <a:xfrm>
              <a:off x="5030938" y="1194021"/>
              <a:ext cx="1112963" cy="3758023"/>
              <a:chOff x="10543994" y="2740495"/>
              <a:chExt cx="1112963" cy="3758023"/>
            </a:xfrm>
          </p:grpSpPr>
          <p:sp>
            <p:nvSpPr>
              <p:cNvPr id="116" name="TextBox 115">
                <a:extLst>
                  <a:ext uri="{FF2B5EF4-FFF2-40B4-BE49-F238E27FC236}">
                    <a16:creationId xmlns:a16="http://schemas.microsoft.com/office/drawing/2014/main" id="{C246EEB7-2841-C34A-B873-320DC84B51B2}"/>
                  </a:ext>
                </a:extLst>
              </p:cNvPr>
              <p:cNvSpPr txBox="1"/>
              <p:nvPr/>
            </p:nvSpPr>
            <p:spPr>
              <a:xfrm>
                <a:off x="10543994" y="2981115"/>
                <a:ext cx="1112669" cy="758181"/>
              </a:xfrm>
              <a:prstGeom prst="rect">
                <a:avLst/>
              </a:prstGeom>
              <a:noFill/>
            </p:spPr>
            <p:txBody>
              <a:bodyPr wrap="none" rtlCol="0">
                <a:spAutoFit/>
              </a:bodyPr>
              <a:lstStyle/>
              <a:p>
                <a:r>
                  <a:rPr lang="en-US" sz="800" dirty="0"/>
                  <a:t>Muse, </a:t>
                </a:r>
                <a:r>
                  <a:rPr lang="en-US" sz="800" dirty="0" err="1"/>
                  <a:t>EasyCyte</a:t>
                </a:r>
                <a:endParaRPr lang="en-US" sz="800" dirty="0"/>
              </a:p>
              <a:p>
                <a:r>
                  <a:rPr lang="en-US" sz="800" dirty="0" err="1"/>
                  <a:t>CellStream</a:t>
                </a:r>
                <a:r>
                  <a:rPr lang="en-US" sz="800" dirty="0"/>
                  <a:t>, </a:t>
                </a:r>
              </a:p>
              <a:p>
                <a:r>
                  <a:rPr lang="en-US" sz="800" dirty="0" err="1"/>
                  <a:t>FloSight</a:t>
                </a:r>
                <a:endParaRPr lang="en-US" sz="800" dirty="0"/>
              </a:p>
              <a:p>
                <a:r>
                  <a:rPr lang="en-US" sz="800" dirty="0" err="1"/>
                  <a:t>ImageStream</a:t>
                </a:r>
                <a:endParaRPr lang="en-US" sz="800" dirty="0"/>
              </a:p>
            </p:txBody>
          </p:sp>
          <p:pic>
            <p:nvPicPr>
              <p:cNvPr id="117" name="Picture 116">
                <a:extLst>
                  <a:ext uri="{FF2B5EF4-FFF2-40B4-BE49-F238E27FC236}">
                    <a16:creationId xmlns:a16="http://schemas.microsoft.com/office/drawing/2014/main" id="{085F0E1E-F527-F141-AE29-08B469ABAAB1}"/>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10563557" y="2740495"/>
                <a:ext cx="1093400" cy="262416"/>
              </a:xfrm>
              <a:prstGeom prst="rect">
                <a:avLst/>
              </a:prstGeom>
            </p:spPr>
          </p:pic>
          <p:pic>
            <p:nvPicPr>
              <p:cNvPr id="118" name="Picture 117">
                <a:extLst>
                  <a:ext uri="{FF2B5EF4-FFF2-40B4-BE49-F238E27FC236}">
                    <a16:creationId xmlns:a16="http://schemas.microsoft.com/office/drawing/2014/main" id="{FF07DF0E-1BD1-DA48-9847-248F736AC889}"/>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10771676" y="5966233"/>
                <a:ext cx="679122" cy="532285"/>
              </a:xfrm>
              <a:prstGeom prst="rect">
                <a:avLst/>
              </a:prstGeom>
            </p:spPr>
          </p:pic>
          <p:pic>
            <p:nvPicPr>
              <p:cNvPr id="119" name="Picture 118">
                <a:extLst>
                  <a:ext uri="{FF2B5EF4-FFF2-40B4-BE49-F238E27FC236}">
                    <a16:creationId xmlns:a16="http://schemas.microsoft.com/office/drawing/2014/main" id="{4E998276-6F9E-EF40-9DAC-120D7C91CE01}"/>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10721587" y="5386943"/>
                <a:ext cx="688604" cy="601805"/>
              </a:xfrm>
              <a:prstGeom prst="rect">
                <a:avLst/>
              </a:prstGeom>
            </p:spPr>
          </p:pic>
          <p:pic>
            <p:nvPicPr>
              <p:cNvPr id="120" name="Picture 119">
                <a:extLst>
                  <a:ext uri="{FF2B5EF4-FFF2-40B4-BE49-F238E27FC236}">
                    <a16:creationId xmlns:a16="http://schemas.microsoft.com/office/drawing/2014/main" id="{45AEFA81-6644-884C-8779-25A49745E554}"/>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10739384" y="4837565"/>
                <a:ext cx="616484" cy="601806"/>
              </a:xfrm>
              <a:prstGeom prst="rect">
                <a:avLst/>
              </a:prstGeom>
            </p:spPr>
          </p:pic>
          <p:pic>
            <p:nvPicPr>
              <p:cNvPr id="121" name="Picture 120">
                <a:extLst>
                  <a:ext uri="{FF2B5EF4-FFF2-40B4-BE49-F238E27FC236}">
                    <a16:creationId xmlns:a16="http://schemas.microsoft.com/office/drawing/2014/main" id="{B9695267-1DC7-9F45-BA14-557D4A2FBFF2}"/>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10702748" y="4371180"/>
                <a:ext cx="688606" cy="572071"/>
              </a:xfrm>
              <a:prstGeom prst="rect">
                <a:avLst/>
              </a:prstGeom>
            </p:spPr>
          </p:pic>
          <p:pic>
            <p:nvPicPr>
              <p:cNvPr id="122" name="Picture 121">
                <a:extLst>
                  <a:ext uri="{FF2B5EF4-FFF2-40B4-BE49-F238E27FC236}">
                    <a16:creationId xmlns:a16="http://schemas.microsoft.com/office/drawing/2014/main" id="{74A54843-E229-F24C-9C21-5C18A8970367}"/>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10786580" y="3694820"/>
                <a:ext cx="560067" cy="738548"/>
              </a:xfrm>
              <a:prstGeom prst="rect">
                <a:avLst/>
              </a:prstGeom>
            </p:spPr>
          </p:pic>
        </p:grpSp>
        <p:pic>
          <p:nvPicPr>
            <p:cNvPr id="113" name="Picture 112">
              <a:extLst>
                <a:ext uri="{FF2B5EF4-FFF2-40B4-BE49-F238E27FC236}">
                  <a16:creationId xmlns:a16="http://schemas.microsoft.com/office/drawing/2014/main" id="{6FA69361-27EF-4A42-9BF4-CA84F812B7D4}"/>
                </a:ext>
              </a:extLst>
            </p:cNvPr>
            <p:cNvPicPr>
              <a:picLocks noChangeAspect="1"/>
            </p:cNvPicPr>
            <p:nvPr/>
          </p:nvPicPr>
          <p:blipFill rotWithShape="1">
            <a:blip r:embed="rId62" cstate="screen">
              <a:extLst>
                <a:ext uri="{28A0092B-C50C-407E-A947-70E740481C1C}">
                  <a14:useLocalDpi xmlns:a14="http://schemas.microsoft.com/office/drawing/2010/main"/>
                </a:ext>
              </a:extLst>
            </a:blip>
            <a:srcRect/>
            <a:stretch/>
          </p:blipFill>
          <p:spPr>
            <a:xfrm>
              <a:off x="5529287" y="849811"/>
              <a:ext cx="677467" cy="280260"/>
            </a:xfrm>
            <a:prstGeom prst="rect">
              <a:avLst/>
            </a:prstGeom>
          </p:spPr>
        </p:pic>
        <p:pic>
          <p:nvPicPr>
            <p:cNvPr id="114" name="Picture 113">
              <a:extLst>
                <a:ext uri="{FF2B5EF4-FFF2-40B4-BE49-F238E27FC236}">
                  <a16:creationId xmlns:a16="http://schemas.microsoft.com/office/drawing/2014/main" id="{08297D59-0449-964B-B17D-41532DD00542}"/>
                </a:ext>
              </a:extLst>
            </p:cNvPr>
            <p:cNvPicPr>
              <a:picLocks noChangeAspect="1"/>
            </p:cNvPicPr>
            <p:nvPr/>
          </p:nvPicPr>
          <p:blipFill rotWithShape="1">
            <a:blip r:embed="rId63" cstate="screen">
              <a:extLst>
                <a:ext uri="{28A0092B-C50C-407E-A947-70E740481C1C}">
                  <a14:useLocalDpi xmlns:a14="http://schemas.microsoft.com/office/drawing/2010/main"/>
                </a:ext>
              </a:extLst>
            </a:blip>
            <a:srcRect b="-18067"/>
            <a:stretch/>
          </p:blipFill>
          <p:spPr>
            <a:xfrm>
              <a:off x="5090072" y="764060"/>
              <a:ext cx="439215" cy="366011"/>
            </a:xfrm>
            <a:prstGeom prst="rect">
              <a:avLst/>
            </a:prstGeom>
          </p:spPr>
        </p:pic>
      </p:grpSp>
      <p:sp>
        <p:nvSpPr>
          <p:cNvPr id="110" name="Down Arrow 109">
            <a:extLst>
              <a:ext uri="{FF2B5EF4-FFF2-40B4-BE49-F238E27FC236}">
                <a16:creationId xmlns:a16="http://schemas.microsoft.com/office/drawing/2014/main" id="{94D30B76-7B7D-0142-A7E3-8E1B1D4B98FF}"/>
              </a:ext>
            </a:extLst>
          </p:cNvPr>
          <p:cNvSpPr/>
          <p:nvPr/>
        </p:nvSpPr>
        <p:spPr>
          <a:xfrm flipH="1">
            <a:off x="11546151" y="1453775"/>
            <a:ext cx="185350" cy="222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37F510B4-B7B5-F14D-9333-C59E54BF4982}"/>
              </a:ext>
            </a:extLst>
          </p:cNvPr>
          <p:cNvSpPr txBox="1"/>
          <p:nvPr/>
        </p:nvSpPr>
        <p:spPr>
          <a:xfrm>
            <a:off x="3875304" y="310358"/>
            <a:ext cx="787395" cy="400110"/>
          </a:xfrm>
          <a:prstGeom prst="rect">
            <a:avLst/>
          </a:prstGeom>
          <a:noFill/>
        </p:spPr>
        <p:txBody>
          <a:bodyPr wrap="none" rtlCol="0">
            <a:spAutoFit/>
          </a:bodyPr>
          <a:lstStyle/>
          <a:p>
            <a:r>
              <a:rPr lang="en-US" sz="2000" b="1" dirty="0"/>
              <a:t>2019</a:t>
            </a:r>
            <a:r>
              <a:rPr lang="en-US" sz="2000" b="1" baseline="30000" dirty="0"/>
              <a:t>!</a:t>
            </a:r>
          </a:p>
        </p:txBody>
      </p:sp>
      <p:pic>
        <p:nvPicPr>
          <p:cNvPr id="128" name="Picture 127">
            <a:extLst>
              <a:ext uri="{FF2B5EF4-FFF2-40B4-BE49-F238E27FC236}">
                <a16:creationId xmlns:a16="http://schemas.microsoft.com/office/drawing/2014/main" id="{5848763B-9A16-4449-B82C-2EA24F79EDCD}"/>
              </a:ext>
            </a:extLst>
          </p:cNvPr>
          <p:cNvPicPr>
            <a:picLocks noChangeAspect="1"/>
          </p:cNvPicPr>
          <p:nvPr/>
        </p:nvPicPr>
        <p:blipFill rotWithShape="1">
          <a:blip r:embed="rId64" cstate="screen">
            <a:extLst>
              <a:ext uri="{28A0092B-C50C-407E-A947-70E740481C1C}">
                <a14:useLocalDpi xmlns:a14="http://schemas.microsoft.com/office/drawing/2010/main"/>
              </a:ext>
            </a:extLst>
          </a:blip>
          <a:srcRect b="-18067"/>
          <a:stretch/>
        </p:blipFill>
        <p:spPr>
          <a:xfrm>
            <a:off x="4106799" y="1581019"/>
            <a:ext cx="439215" cy="366011"/>
          </a:xfrm>
          <a:prstGeom prst="rect">
            <a:avLst/>
          </a:prstGeom>
        </p:spPr>
      </p:pic>
      <p:grpSp>
        <p:nvGrpSpPr>
          <p:cNvPr id="129" name="Group 128">
            <a:extLst>
              <a:ext uri="{FF2B5EF4-FFF2-40B4-BE49-F238E27FC236}">
                <a16:creationId xmlns:a16="http://schemas.microsoft.com/office/drawing/2014/main" id="{788967C6-2DF7-C940-84E0-857A0E69968D}"/>
              </a:ext>
            </a:extLst>
          </p:cNvPr>
          <p:cNvGrpSpPr/>
          <p:nvPr/>
        </p:nvGrpSpPr>
        <p:grpSpPr>
          <a:xfrm>
            <a:off x="3937287" y="1928870"/>
            <a:ext cx="898214" cy="2982101"/>
            <a:chOff x="8091803" y="1250503"/>
            <a:chExt cx="1149995" cy="3956697"/>
          </a:xfrm>
        </p:grpSpPr>
        <p:sp>
          <p:nvSpPr>
            <p:cNvPr id="130" name="TextBox 129">
              <a:extLst>
                <a:ext uri="{FF2B5EF4-FFF2-40B4-BE49-F238E27FC236}">
                  <a16:creationId xmlns:a16="http://schemas.microsoft.com/office/drawing/2014/main" id="{64E18592-AC5B-5340-9277-692C2B2B74A0}"/>
                </a:ext>
              </a:extLst>
            </p:cNvPr>
            <p:cNvSpPr txBox="1"/>
            <p:nvPr/>
          </p:nvSpPr>
          <p:spPr>
            <a:xfrm>
              <a:off x="8091803" y="1582927"/>
              <a:ext cx="1149995" cy="757362"/>
            </a:xfrm>
            <a:prstGeom prst="rect">
              <a:avLst/>
            </a:prstGeom>
            <a:noFill/>
          </p:spPr>
          <p:txBody>
            <a:bodyPr wrap="none" rtlCol="0">
              <a:spAutoFit/>
            </a:bodyPr>
            <a:lstStyle/>
            <a:p>
              <a:r>
                <a:rPr lang="en-US" sz="900" dirty="0"/>
                <a:t>Muse, </a:t>
              </a:r>
              <a:r>
                <a:rPr lang="en-US" sz="900" dirty="0" err="1"/>
                <a:t>EasyCyte</a:t>
              </a:r>
              <a:endParaRPr lang="en-US" sz="900" dirty="0"/>
            </a:p>
            <a:p>
              <a:r>
                <a:rPr lang="en-US" sz="900" dirty="0" err="1"/>
                <a:t>CellStream</a:t>
              </a:r>
              <a:r>
                <a:rPr lang="en-US" sz="900" dirty="0"/>
                <a:t>, </a:t>
              </a:r>
            </a:p>
            <a:p>
              <a:r>
                <a:rPr lang="en-US" sz="900" dirty="0" err="1"/>
                <a:t>FloSight</a:t>
              </a:r>
              <a:endParaRPr lang="en-US" sz="900" dirty="0"/>
            </a:p>
            <a:p>
              <a:r>
                <a:rPr lang="en-US" sz="900" dirty="0" err="1"/>
                <a:t>ImageStream</a:t>
              </a:r>
              <a:endParaRPr lang="en-US" sz="900" dirty="0"/>
            </a:p>
          </p:txBody>
        </p:sp>
        <p:pic>
          <p:nvPicPr>
            <p:cNvPr id="131" name="Picture 130">
              <a:extLst>
                <a:ext uri="{FF2B5EF4-FFF2-40B4-BE49-F238E27FC236}">
                  <a16:creationId xmlns:a16="http://schemas.microsoft.com/office/drawing/2014/main" id="{DB270B12-2A80-9E42-88B9-D5D5BAD2DC2B}"/>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8277915" y="4740592"/>
              <a:ext cx="595327" cy="466608"/>
            </a:xfrm>
            <a:prstGeom prst="rect">
              <a:avLst/>
            </a:prstGeom>
          </p:spPr>
        </p:pic>
        <p:pic>
          <p:nvPicPr>
            <p:cNvPr id="132" name="Picture 131">
              <a:extLst>
                <a:ext uri="{FF2B5EF4-FFF2-40B4-BE49-F238E27FC236}">
                  <a16:creationId xmlns:a16="http://schemas.microsoft.com/office/drawing/2014/main" id="{A91651A0-8C4E-C041-B524-3BFE059751A0}"/>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8268432" y="4127123"/>
              <a:ext cx="611684" cy="534581"/>
            </a:xfrm>
            <a:prstGeom prst="rect">
              <a:avLst/>
            </a:prstGeom>
          </p:spPr>
        </p:pic>
        <p:pic>
          <p:nvPicPr>
            <p:cNvPr id="133" name="Picture 132">
              <a:extLst>
                <a:ext uri="{FF2B5EF4-FFF2-40B4-BE49-F238E27FC236}">
                  <a16:creationId xmlns:a16="http://schemas.microsoft.com/office/drawing/2014/main" id="{56057310-4045-8442-B5C9-2BD36087E6C9}"/>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8260508" y="3510568"/>
              <a:ext cx="616484" cy="601806"/>
            </a:xfrm>
            <a:prstGeom prst="rect">
              <a:avLst/>
            </a:prstGeom>
          </p:spPr>
        </p:pic>
        <p:pic>
          <p:nvPicPr>
            <p:cNvPr id="134" name="Picture 133">
              <a:extLst>
                <a:ext uri="{FF2B5EF4-FFF2-40B4-BE49-F238E27FC236}">
                  <a16:creationId xmlns:a16="http://schemas.microsoft.com/office/drawing/2014/main" id="{9BF160D3-02B2-A64B-90EA-4575023B0D9C}"/>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8224448" y="3066690"/>
              <a:ext cx="688605" cy="572072"/>
            </a:xfrm>
            <a:prstGeom prst="rect">
              <a:avLst/>
            </a:prstGeom>
          </p:spPr>
        </p:pic>
        <p:pic>
          <p:nvPicPr>
            <p:cNvPr id="135" name="Picture 134">
              <a:extLst>
                <a:ext uri="{FF2B5EF4-FFF2-40B4-BE49-F238E27FC236}">
                  <a16:creationId xmlns:a16="http://schemas.microsoft.com/office/drawing/2014/main" id="{4C946231-3BEB-A243-A8BF-73C2EBD21E99}"/>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8270108" y="2403323"/>
              <a:ext cx="560066" cy="738548"/>
            </a:xfrm>
            <a:prstGeom prst="rect">
              <a:avLst/>
            </a:prstGeom>
          </p:spPr>
        </p:pic>
        <p:pic>
          <p:nvPicPr>
            <p:cNvPr id="136" name="Picture 135">
              <a:extLst>
                <a:ext uri="{FF2B5EF4-FFF2-40B4-BE49-F238E27FC236}">
                  <a16:creationId xmlns:a16="http://schemas.microsoft.com/office/drawing/2014/main" id="{C7645E72-0918-1343-A553-383E3AF81A00}"/>
                </a:ext>
              </a:extLst>
            </p:cNvPr>
            <p:cNvPicPr>
              <a:picLocks noChangeAspect="1"/>
            </p:cNvPicPr>
            <p:nvPr/>
          </p:nvPicPr>
          <p:blipFill rotWithShape="1">
            <a:blip r:embed="rId70" cstate="screen">
              <a:extLst>
                <a:ext uri="{28A0092B-C50C-407E-A947-70E740481C1C}">
                  <a14:useLocalDpi xmlns:a14="http://schemas.microsoft.com/office/drawing/2010/main"/>
                </a:ext>
              </a:extLst>
            </a:blip>
            <a:srcRect/>
            <a:stretch/>
          </p:blipFill>
          <p:spPr>
            <a:xfrm>
              <a:off x="8148877" y="1250503"/>
              <a:ext cx="677467" cy="280260"/>
            </a:xfrm>
            <a:prstGeom prst="rect">
              <a:avLst/>
            </a:prstGeom>
          </p:spPr>
        </p:pic>
      </p:grpSp>
      <p:sp>
        <p:nvSpPr>
          <p:cNvPr id="1024" name="TextBox 1023">
            <a:extLst>
              <a:ext uri="{FF2B5EF4-FFF2-40B4-BE49-F238E27FC236}">
                <a16:creationId xmlns:a16="http://schemas.microsoft.com/office/drawing/2014/main" id="{2BC410D8-7835-9B40-90AE-21E971218C86}"/>
              </a:ext>
            </a:extLst>
          </p:cNvPr>
          <p:cNvSpPr txBox="1"/>
          <p:nvPr/>
        </p:nvSpPr>
        <p:spPr>
          <a:xfrm>
            <a:off x="7131374" y="2873123"/>
            <a:ext cx="732893" cy="369332"/>
          </a:xfrm>
          <a:prstGeom prst="rect">
            <a:avLst/>
          </a:prstGeom>
          <a:noFill/>
        </p:spPr>
        <p:txBody>
          <a:bodyPr wrap="none" rtlCol="0">
            <a:spAutoFit/>
          </a:bodyPr>
          <a:lstStyle/>
          <a:p>
            <a:r>
              <a:rPr lang="en-US" dirty="0"/>
              <a:t>$90M</a:t>
            </a:r>
          </a:p>
        </p:txBody>
      </p:sp>
      <p:sp>
        <p:nvSpPr>
          <p:cNvPr id="1025" name="TextBox 1024">
            <a:extLst>
              <a:ext uri="{FF2B5EF4-FFF2-40B4-BE49-F238E27FC236}">
                <a16:creationId xmlns:a16="http://schemas.microsoft.com/office/drawing/2014/main" id="{1DE74D78-61F0-A54F-8F80-8A085E481FFB}"/>
              </a:ext>
            </a:extLst>
          </p:cNvPr>
          <p:cNvSpPr txBox="1"/>
          <p:nvPr/>
        </p:nvSpPr>
        <p:spPr>
          <a:xfrm>
            <a:off x="6109985" y="3572269"/>
            <a:ext cx="849913" cy="369332"/>
          </a:xfrm>
          <a:prstGeom prst="rect">
            <a:avLst/>
          </a:prstGeom>
          <a:noFill/>
        </p:spPr>
        <p:txBody>
          <a:bodyPr wrap="none" rtlCol="0">
            <a:spAutoFit/>
          </a:bodyPr>
          <a:lstStyle/>
          <a:p>
            <a:r>
              <a:rPr lang="en-US" dirty="0"/>
              <a:t>$243M</a:t>
            </a:r>
          </a:p>
        </p:txBody>
      </p:sp>
      <p:sp>
        <p:nvSpPr>
          <p:cNvPr id="1027" name="TextBox 1026">
            <a:extLst>
              <a:ext uri="{FF2B5EF4-FFF2-40B4-BE49-F238E27FC236}">
                <a16:creationId xmlns:a16="http://schemas.microsoft.com/office/drawing/2014/main" id="{9C7D1CF7-066F-784C-BAEA-676F9C1A0795}"/>
              </a:ext>
            </a:extLst>
          </p:cNvPr>
          <p:cNvSpPr txBox="1"/>
          <p:nvPr/>
        </p:nvSpPr>
        <p:spPr>
          <a:xfrm>
            <a:off x="1348288" y="1494155"/>
            <a:ext cx="261610" cy="276999"/>
          </a:xfrm>
          <a:prstGeom prst="rect">
            <a:avLst/>
          </a:prstGeom>
          <a:noFill/>
        </p:spPr>
        <p:txBody>
          <a:bodyPr wrap="none" rtlCol="0">
            <a:spAutoFit/>
          </a:bodyPr>
          <a:lstStyle/>
          <a:p>
            <a:r>
              <a:rPr lang="en-US" sz="1200" dirty="0"/>
              <a:t>+</a:t>
            </a:r>
          </a:p>
        </p:txBody>
      </p:sp>
      <p:sp>
        <p:nvSpPr>
          <p:cNvPr id="1028" name="TextBox 1027">
            <a:extLst>
              <a:ext uri="{FF2B5EF4-FFF2-40B4-BE49-F238E27FC236}">
                <a16:creationId xmlns:a16="http://schemas.microsoft.com/office/drawing/2014/main" id="{7FA5D35A-7193-4441-9EE0-942A1FE76DE0}"/>
              </a:ext>
            </a:extLst>
          </p:cNvPr>
          <p:cNvSpPr txBox="1"/>
          <p:nvPr/>
        </p:nvSpPr>
        <p:spPr>
          <a:xfrm>
            <a:off x="879552" y="2050111"/>
            <a:ext cx="718466" cy="369332"/>
          </a:xfrm>
          <a:prstGeom prst="rect">
            <a:avLst/>
          </a:prstGeom>
          <a:noFill/>
        </p:spPr>
        <p:txBody>
          <a:bodyPr wrap="none" rtlCol="0">
            <a:spAutoFit/>
          </a:bodyPr>
          <a:lstStyle/>
          <a:p>
            <a:r>
              <a:rPr lang="en-US" dirty="0"/>
              <a:t>$5.3B</a:t>
            </a:r>
          </a:p>
        </p:txBody>
      </p:sp>
      <p:sp>
        <p:nvSpPr>
          <p:cNvPr id="1031" name="TextBox 1030">
            <a:extLst>
              <a:ext uri="{FF2B5EF4-FFF2-40B4-BE49-F238E27FC236}">
                <a16:creationId xmlns:a16="http://schemas.microsoft.com/office/drawing/2014/main" id="{3F0EF95E-78AB-A742-8E25-6BCFE574610D}"/>
              </a:ext>
            </a:extLst>
          </p:cNvPr>
          <p:cNvSpPr txBox="1"/>
          <p:nvPr/>
        </p:nvSpPr>
        <p:spPr>
          <a:xfrm>
            <a:off x="4019223" y="5034893"/>
            <a:ext cx="569387" cy="369332"/>
          </a:xfrm>
          <a:prstGeom prst="rect">
            <a:avLst/>
          </a:prstGeom>
          <a:noFill/>
        </p:spPr>
        <p:txBody>
          <a:bodyPr wrap="none" rtlCol="0">
            <a:spAutoFit/>
          </a:bodyPr>
          <a:lstStyle/>
          <a:p>
            <a:r>
              <a:rPr lang="en-US" dirty="0"/>
              <a:t> $??</a:t>
            </a:r>
          </a:p>
        </p:txBody>
      </p:sp>
      <p:sp>
        <p:nvSpPr>
          <p:cNvPr id="1034" name="TextBox 1033">
            <a:extLst>
              <a:ext uri="{FF2B5EF4-FFF2-40B4-BE49-F238E27FC236}">
                <a16:creationId xmlns:a16="http://schemas.microsoft.com/office/drawing/2014/main" id="{D95B5794-0341-324B-9360-57EC305AF22B}"/>
              </a:ext>
            </a:extLst>
          </p:cNvPr>
          <p:cNvSpPr txBox="1"/>
          <p:nvPr/>
        </p:nvSpPr>
        <p:spPr>
          <a:xfrm>
            <a:off x="10786694" y="6663736"/>
            <a:ext cx="1199367" cy="200055"/>
          </a:xfrm>
          <a:prstGeom prst="rect">
            <a:avLst/>
          </a:prstGeom>
          <a:noFill/>
        </p:spPr>
        <p:txBody>
          <a:bodyPr wrap="none" rtlCol="0">
            <a:spAutoFit/>
          </a:bodyPr>
          <a:lstStyle/>
          <a:p>
            <a:r>
              <a:rPr lang="en-US" sz="700" i="1" dirty="0"/>
              <a:t>Chart © Miftek Corporation</a:t>
            </a:r>
          </a:p>
        </p:txBody>
      </p:sp>
      <p:sp>
        <p:nvSpPr>
          <p:cNvPr id="1035" name="TextBox 1034">
            <a:extLst>
              <a:ext uri="{FF2B5EF4-FFF2-40B4-BE49-F238E27FC236}">
                <a16:creationId xmlns:a16="http://schemas.microsoft.com/office/drawing/2014/main" id="{AFAD4A48-9D4E-CE44-8597-1A4FB2FD2E7C}"/>
              </a:ext>
            </a:extLst>
          </p:cNvPr>
          <p:cNvSpPr txBox="1"/>
          <p:nvPr/>
        </p:nvSpPr>
        <p:spPr>
          <a:xfrm>
            <a:off x="9796384" y="4578782"/>
            <a:ext cx="849913" cy="369332"/>
          </a:xfrm>
          <a:prstGeom prst="rect">
            <a:avLst/>
          </a:prstGeom>
          <a:noFill/>
        </p:spPr>
        <p:txBody>
          <a:bodyPr wrap="none" rtlCol="0">
            <a:spAutoFit/>
          </a:bodyPr>
          <a:lstStyle/>
          <a:p>
            <a:r>
              <a:rPr lang="en-US" dirty="0"/>
              <a:t>$210M</a:t>
            </a:r>
          </a:p>
        </p:txBody>
      </p:sp>
      <p:sp>
        <p:nvSpPr>
          <p:cNvPr id="1036" name="TextBox 1035">
            <a:extLst>
              <a:ext uri="{FF2B5EF4-FFF2-40B4-BE49-F238E27FC236}">
                <a16:creationId xmlns:a16="http://schemas.microsoft.com/office/drawing/2014/main" id="{82C41A13-EA95-6446-96F3-31084C2EC9FB}"/>
              </a:ext>
            </a:extLst>
          </p:cNvPr>
          <p:cNvSpPr txBox="1"/>
          <p:nvPr/>
        </p:nvSpPr>
        <p:spPr>
          <a:xfrm>
            <a:off x="1403923" y="5923951"/>
            <a:ext cx="744114" cy="230832"/>
          </a:xfrm>
          <a:prstGeom prst="rect">
            <a:avLst/>
          </a:prstGeom>
          <a:noFill/>
        </p:spPr>
        <p:txBody>
          <a:bodyPr wrap="none" rtlCol="0">
            <a:spAutoFit/>
          </a:bodyPr>
          <a:lstStyle/>
          <a:p>
            <a:r>
              <a:rPr lang="en-US" sz="900" i="1" dirty="0"/>
              <a:t>Who is left?</a:t>
            </a:r>
          </a:p>
        </p:txBody>
      </p:sp>
      <p:pic>
        <p:nvPicPr>
          <p:cNvPr id="150" name="Picture 149">
            <a:extLst>
              <a:ext uri="{FF2B5EF4-FFF2-40B4-BE49-F238E27FC236}">
                <a16:creationId xmlns:a16="http://schemas.microsoft.com/office/drawing/2014/main" id="{ED32F51A-DE10-EE44-BCC2-73CE24C633AD}"/>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2439939" y="6170135"/>
            <a:ext cx="360988" cy="89051"/>
          </a:xfrm>
          <a:prstGeom prst="rect">
            <a:avLst/>
          </a:prstGeom>
        </p:spPr>
      </p:pic>
      <p:pic>
        <p:nvPicPr>
          <p:cNvPr id="1037" name="Picture 1036">
            <a:extLst>
              <a:ext uri="{FF2B5EF4-FFF2-40B4-BE49-F238E27FC236}">
                <a16:creationId xmlns:a16="http://schemas.microsoft.com/office/drawing/2014/main" id="{AFB507C0-7A6B-9046-8232-A745372B3D0F}"/>
              </a:ext>
            </a:extLst>
          </p:cNvPr>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2362883" y="6422835"/>
            <a:ext cx="382880" cy="277776"/>
          </a:xfrm>
          <a:prstGeom prst="rect">
            <a:avLst/>
          </a:prstGeom>
        </p:spPr>
      </p:pic>
      <p:sp>
        <p:nvSpPr>
          <p:cNvPr id="1041" name="Rounded Rectangle 1040">
            <a:extLst>
              <a:ext uri="{FF2B5EF4-FFF2-40B4-BE49-F238E27FC236}">
                <a16:creationId xmlns:a16="http://schemas.microsoft.com/office/drawing/2014/main" id="{92385BF8-8A3C-5949-A7C4-51E8CE88BAB9}"/>
              </a:ext>
            </a:extLst>
          </p:cNvPr>
          <p:cNvSpPr/>
          <p:nvPr/>
        </p:nvSpPr>
        <p:spPr>
          <a:xfrm>
            <a:off x="0" y="748469"/>
            <a:ext cx="12088047" cy="72354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TextBox 1041">
            <a:extLst>
              <a:ext uri="{FF2B5EF4-FFF2-40B4-BE49-F238E27FC236}">
                <a16:creationId xmlns:a16="http://schemas.microsoft.com/office/drawing/2014/main" id="{B2ADCBD9-FAED-5C4E-8F9A-228A2AE63AB9}"/>
              </a:ext>
            </a:extLst>
          </p:cNvPr>
          <p:cNvSpPr txBox="1"/>
          <p:nvPr/>
        </p:nvSpPr>
        <p:spPr>
          <a:xfrm>
            <a:off x="10225925" y="6527840"/>
            <a:ext cx="1604927" cy="253916"/>
          </a:xfrm>
          <a:prstGeom prst="rect">
            <a:avLst/>
          </a:prstGeom>
          <a:noFill/>
        </p:spPr>
        <p:txBody>
          <a:bodyPr wrap="none" rtlCol="0">
            <a:spAutoFit/>
          </a:bodyPr>
          <a:lstStyle/>
          <a:p>
            <a:r>
              <a:rPr lang="en-US" sz="1050" dirty="0"/>
              <a:t>Flow Software Companies</a:t>
            </a:r>
          </a:p>
        </p:txBody>
      </p:sp>
      <p:sp>
        <p:nvSpPr>
          <p:cNvPr id="158" name="Rounded Rectangle 157">
            <a:extLst>
              <a:ext uri="{FF2B5EF4-FFF2-40B4-BE49-F238E27FC236}">
                <a16:creationId xmlns:a16="http://schemas.microsoft.com/office/drawing/2014/main" id="{2D8C0936-CE3B-E04F-BF4A-50FF0A5B6BF7}"/>
              </a:ext>
            </a:extLst>
          </p:cNvPr>
          <p:cNvSpPr/>
          <p:nvPr/>
        </p:nvSpPr>
        <p:spPr>
          <a:xfrm>
            <a:off x="9378176" y="5404225"/>
            <a:ext cx="2709871" cy="12963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044" name="Picture 4">
            <a:extLst>
              <a:ext uri="{FF2B5EF4-FFF2-40B4-BE49-F238E27FC236}">
                <a16:creationId xmlns:a16="http://schemas.microsoft.com/office/drawing/2014/main" id="{C85DA2E7-1954-A349-ADB3-B25BFEED6E63}"/>
              </a:ext>
            </a:extLst>
          </p:cNvPr>
          <p:cNvPicPr>
            <a:picLocks noChangeAspect="1" noChangeArrowheads="1"/>
          </p:cNvPicPr>
          <p:nvPr/>
        </p:nvPicPr>
        <p:blipFill>
          <a:blip r:embed="rId73" cstate="screen">
            <a:extLst>
              <a:ext uri="{28A0092B-C50C-407E-A947-70E740481C1C}">
                <a14:useLocalDpi xmlns:a14="http://schemas.microsoft.com/office/drawing/2010/main"/>
              </a:ext>
            </a:extLst>
          </a:blip>
          <a:srcRect/>
          <a:stretch>
            <a:fillRect/>
          </a:stretch>
        </p:blipFill>
        <p:spPr bwMode="auto">
          <a:xfrm>
            <a:off x="9473679" y="5876189"/>
            <a:ext cx="606975" cy="151446"/>
          </a:xfrm>
          <a:prstGeom prst="rect">
            <a:avLst/>
          </a:prstGeom>
          <a:noFill/>
          <a:extLst>
            <a:ext uri="{909E8E84-426E-40DD-AFC4-6F175D3DCCD1}">
              <a14:hiddenFill xmlns:a14="http://schemas.microsoft.com/office/drawing/2010/main">
                <a:solidFill>
                  <a:srgbClr val="FFFFFF"/>
                </a:solidFill>
              </a14:hiddenFill>
            </a:ext>
          </a:extLst>
        </p:spPr>
      </p:pic>
      <p:sp>
        <p:nvSpPr>
          <p:cNvPr id="1045" name="TextBox 1044">
            <a:extLst>
              <a:ext uri="{FF2B5EF4-FFF2-40B4-BE49-F238E27FC236}">
                <a16:creationId xmlns:a16="http://schemas.microsoft.com/office/drawing/2014/main" id="{BDE525CA-B630-E44D-9B35-5773745739EC}"/>
              </a:ext>
            </a:extLst>
          </p:cNvPr>
          <p:cNvSpPr txBox="1"/>
          <p:nvPr/>
        </p:nvSpPr>
        <p:spPr>
          <a:xfrm>
            <a:off x="10613333" y="5549277"/>
            <a:ext cx="766557" cy="215444"/>
          </a:xfrm>
          <a:prstGeom prst="rect">
            <a:avLst/>
          </a:prstGeom>
          <a:noFill/>
        </p:spPr>
        <p:txBody>
          <a:bodyPr wrap="none" rtlCol="0">
            <a:spAutoFit/>
          </a:bodyPr>
          <a:lstStyle/>
          <a:p>
            <a:r>
              <a:rPr lang="en-US" sz="800" dirty="0"/>
              <a:t>Purchased by </a:t>
            </a:r>
          </a:p>
        </p:txBody>
      </p:sp>
      <p:pic>
        <p:nvPicPr>
          <p:cNvPr id="162" name="Picture 6" descr="GlobalGiving - Becton Dickinson">
            <a:extLst>
              <a:ext uri="{FF2B5EF4-FFF2-40B4-BE49-F238E27FC236}">
                <a16:creationId xmlns:a16="http://schemas.microsoft.com/office/drawing/2014/main" id="{567DBF9B-DEF4-C945-A355-74126EC7CF87}"/>
              </a:ext>
            </a:extLst>
          </p:cNvPr>
          <p:cNvPicPr>
            <a:picLocks noChangeAspect="1" noChangeArrowheads="1"/>
          </p:cNvPicPr>
          <p:nvPr/>
        </p:nvPicPr>
        <p:blipFill>
          <a:blip r:embed="rId74" cstate="screen">
            <a:extLst>
              <a:ext uri="{28A0092B-C50C-407E-A947-70E740481C1C}">
                <a14:useLocalDpi xmlns:a14="http://schemas.microsoft.com/office/drawing/2010/main"/>
              </a:ext>
            </a:extLst>
          </a:blip>
          <a:srcRect/>
          <a:stretch>
            <a:fillRect/>
          </a:stretch>
        </p:blipFill>
        <p:spPr bwMode="auto">
          <a:xfrm>
            <a:off x="11291480" y="5869994"/>
            <a:ext cx="361808" cy="157641"/>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62">
            <a:extLst>
              <a:ext uri="{FF2B5EF4-FFF2-40B4-BE49-F238E27FC236}">
                <a16:creationId xmlns:a16="http://schemas.microsoft.com/office/drawing/2014/main" id="{C9E919F5-E611-9946-ABA4-1A6AECBAB3E2}"/>
              </a:ext>
            </a:extLst>
          </p:cNvPr>
          <p:cNvPicPr>
            <a:picLocks noChangeAspect="1"/>
          </p:cNvPicPr>
          <p:nvPr/>
        </p:nvPicPr>
        <p:blipFill rotWithShape="1">
          <a:blip r:embed="rId75" cstate="screen">
            <a:extLst>
              <a:ext uri="{28A0092B-C50C-407E-A947-70E740481C1C}">
                <a14:useLocalDpi xmlns:a14="http://schemas.microsoft.com/office/drawing/2010/main"/>
              </a:ext>
            </a:extLst>
          </a:blip>
          <a:srcRect/>
          <a:stretch/>
        </p:blipFill>
        <p:spPr>
          <a:xfrm>
            <a:off x="9543827" y="6346054"/>
            <a:ext cx="766557" cy="256829"/>
          </a:xfrm>
          <a:prstGeom prst="rect">
            <a:avLst/>
          </a:prstGeom>
        </p:spPr>
      </p:pic>
      <p:sp>
        <p:nvSpPr>
          <p:cNvPr id="164" name="TextBox 163">
            <a:extLst>
              <a:ext uri="{FF2B5EF4-FFF2-40B4-BE49-F238E27FC236}">
                <a16:creationId xmlns:a16="http://schemas.microsoft.com/office/drawing/2014/main" id="{43BD5D2B-FBA3-234D-AF72-36862DA1576E}"/>
              </a:ext>
            </a:extLst>
          </p:cNvPr>
          <p:cNvSpPr txBox="1"/>
          <p:nvPr/>
        </p:nvSpPr>
        <p:spPr>
          <a:xfrm>
            <a:off x="10568934" y="6315736"/>
            <a:ext cx="766557" cy="215444"/>
          </a:xfrm>
          <a:prstGeom prst="rect">
            <a:avLst/>
          </a:prstGeom>
          <a:noFill/>
        </p:spPr>
        <p:txBody>
          <a:bodyPr wrap="none" rtlCol="0">
            <a:spAutoFit/>
          </a:bodyPr>
          <a:lstStyle/>
          <a:p>
            <a:r>
              <a:rPr lang="en-US" sz="800" dirty="0"/>
              <a:t>Purchased by </a:t>
            </a:r>
          </a:p>
        </p:txBody>
      </p:sp>
      <p:pic>
        <p:nvPicPr>
          <p:cNvPr id="1047" name="Picture 1046">
            <a:extLst>
              <a:ext uri="{FF2B5EF4-FFF2-40B4-BE49-F238E27FC236}">
                <a16:creationId xmlns:a16="http://schemas.microsoft.com/office/drawing/2014/main" id="{943A263B-57AD-A341-9180-D10DDB664DFA}"/>
              </a:ext>
            </a:extLst>
          </p:cNvPr>
          <p:cNvPicPr>
            <a:picLocks noChangeAspect="1"/>
          </p:cNvPicPr>
          <p:nvPr/>
        </p:nvPicPr>
        <p:blipFill>
          <a:blip r:embed="rId76" cstate="screen">
            <a:extLst>
              <a:ext uri="{28A0092B-C50C-407E-A947-70E740481C1C}">
                <a14:useLocalDpi xmlns:a14="http://schemas.microsoft.com/office/drawing/2010/main"/>
              </a:ext>
            </a:extLst>
          </a:blip>
          <a:stretch>
            <a:fillRect/>
          </a:stretch>
        </p:blipFill>
        <p:spPr>
          <a:xfrm>
            <a:off x="9475772" y="6087071"/>
            <a:ext cx="770118" cy="241148"/>
          </a:xfrm>
          <a:prstGeom prst="rect">
            <a:avLst/>
          </a:prstGeom>
        </p:spPr>
      </p:pic>
      <p:sp>
        <p:nvSpPr>
          <p:cNvPr id="167" name="TextBox 166">
            <a:extLst>
              <a:ext uri="{FF2B5EF4-FFF2-40B4-BE49-F238E27FC236}">
                <a16:creationId xmlns:a16="http://schemas.microsoft.com/office/drawing/2014/main" id="{3D2CBD2E-2571-4E4D-91C5-55F7EEBFFEAB}"/>
              </a:ext>
            </a:extLst>
          </p:cNvPr>
          <p:cNvSpPr txBox="1"/>
          <p:nvPr/>
        </p:nvSpPr>
        <p:spPr>
          <a:xfrm>
            <a:off x="10515413" y="5835805"/>
            <a:ext cx="766557" cy="215444"/>
          </a:xfrm>
          <a:prstGeom prst="rect">
            <a:avLst/>
          </a:prstGeom>
          <a:noFill/>
        </p:spPr>
        <p:txBody>
          <a:bodyPr wrap="none" rtlCol="0">
            <a:spAutoFit/>
          </a:bodyPr>
          <a:lstStyle/>
          <a:p>
            <a:r>
              <a:rPr lang="en-US" sz="800" dirty="0"/>
              <a:t>Purchased by </a:t>
            </a:r>
          </a:p>
        </p:txBody>
      </p:sp>
      <p:pic>
        <p:nvPicPr>
          <p:cNvPr id="1048" name="Picture 1047">
            <a:extLst>
              <a:ext uri="{FF2B5EF4-FFF2-40B4-BE49-F238E27FC236}">
                <a16:creationId xmlns:a16="http://schemas.microsoft.com/office/drawing/2014/main" id="{4D9E1950-72AC-C74D-806F-3A7BB69E2F49}"/>
              </a:ext>
            </a:extLst>
          </p:cNvPr>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11262960" y="6340168"/>
            <a:ext cx="749712" cy="126120"/>
          </a:xfrm>
          <a:prstGeom prst="rect">
            <a:avLst/>
          </a:prstGeom>
        </p:spPr>
      </p:pic>
      <p:pic>
        <p:nvPicPr>
          <p:cNvPr id="1050" name="Picture 1049">
            <a:extLst>
              <a:ext uri="{FF2B5EF4-FFF2-40B4-BE49-F238E27FC236}">
                <a16:creationId xmlns:a16="http://schemas.microsoft.com/office/drawing/2014/main" id="{E6CC0A7B-7354-204C-B87D-B6FB3F52DF99}"/>
              </a:ext>
            </a:extLst>
          </p:cNvPr>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11307634" y="6069046"/>
            <a:ext cx="428026" cy="195964"/>
          </a:xfrm>
          <a:prstGeom prst="rect">
            <a:avLst/>
          </a:prstGeom>
        </p:spPr>
      </p:pic>
      <p:sp>
        <p:nvSpPr>
          <p:cNvPr id="19" name="TextBox 18">
            <a:extLst>
              <a:ext uri="{FF2B5EF4-FFF2-40B4-BE49-F238E27FC236}">
                <a16:creationId xmlns:a16="http://schemas.microsoft.com/office/drawing/2014/main" id="{6435DFB9-54AF-B74B-A945-B4B3C0835F0F}"/>
              </a:ext>
            </a:extLst>
          </p:cNvPr>
          <p:cNvSpPr txBox="1"/>
          <p:nvPr/>
        </p:nvSpPr>
        <p:spPr>
          <a:xfrm>
            <a:off x="1855012" y="4778962"/>
            <a:ext cx="718466" cy="369332"/>
          </a:xfrm>
          <a:prstGeom prst="rect">
            <a:avLst/>
          </a:prstGeom>
          <a:noFill/>
        </p:spPr>
        <p:txBody>
          <a:bodyPr wrap="none" rtlCol="0">
            <a:spAutoFit/>
          </a:bodyPr>
          <a:lstStyle/>
          <a:p>
            <a:r>
              <a:rPr lang="en-US" dirty="0"/>
              <a:t>$1.8B</a:t>
            </a:r>
          </a:p>
        </p:txBody>
      </p:sp>
      <p:sp>
        <p:nvSpPr>
          <p:cNvPr id="145" name="TextBox 144">
            <a:extLst>
              <a:ext uri="{FF2B5EF4-FFF2-40B4-BE49-F238E27FC236}">
                <a16:creationId xmlns:a16="http://schemas.microsoft.com/office/drawing/2014/main" id="{2DED1FC4-4421-4940-817C-452C34A605DA}"/>
              </a:ext>
            </a:extLst>
          </p:cNvPr>
          <p:cNvSpPr txBox="1"/>
          <p:nvPr/>
        </p:nvSpPr>
        <p:spPr>
          <a:xfrm>
            <a:off x="2926941" y="3700898"/>
            <a:ext cx="569387" cy="369332"/>
          </a:xfrm>
          <a:prstGeom prst="rect">
            <a:avLst/>
          </a:prstGeom>
          <a:noFill/>
        </p:spPr>
        <p:txBody>
          <a:bodyPr wrap="none" rtlCol="0">
            <a:spAutoFit/>
          </a:bodyPr>
          <a:lstStyle/>
          <a:p>
            <a:r>
              <a:rPr lang="en-US" dirty="0"/>
              <a:t> $??</a:t>
            </a:r>
          </a:p>
        </p:txBody>
      </p:sp>
      <p:sp>
        <p:nvSpPr>
          <p:cNvPr id="146" name="TextBox 145">
            <a:extLst>
              <a:ext uri="{FF2B5EF4-FFF2-40B4-BE49-F238E27FC236}">
                <a16:creationId xmlns:a16="http://schemas.microsoft.com/office/drawing/2014/main" id="{0E2620AD-E22D-0C4D-B310-84807AF552B4}"/>
              </a:ext>
            </a:extLst>
          </p:cNvPr>
          <p:cNvSpPr txBox="1"/>
          <p:nvPr/>
        </p:nvSpPr>
        <p:spPr>
          <a:xfrm>
            <a:off x="829325" y="3633973"/>
            <a:ext cx="849913" cy="369332"/>
          </a:xfrm>
          <a:prstGeom prst="rect">
            <a:avLst/>
          </a:prstGeom>
          <a:noFill/>
        </p:spPr>
        <p:txBody>
          <a:bodyPr wrap="none" rtlCol="0">
            <a:spAutoFit/>
          </a:bodyPr>
          <a:lstStyle/>
          <a:p>
            <a:r>
              <a:rPr lang="en-US" dirty="0"/>
              <a:t>$260M</a:t>
            </a:r>
          </a:p>
        </p:txBody>
      </p:sp>
      <p:sp>
        <p:nvSpPr>
          <p:cNvPr id="147" name="TextBox 146">
            <a:extLst>
              <a:ext uri="{FF2B5EF4-FFF2-40B4-BE49-F238E27FC236}">
                <a16:creationId xmlns:a16="http://schemas.microsoft.com/office/drawing/2014/main" id="{7BE1E013-7296-914E-A551-41CB63625DE7}"/>
              </a:ext>
            </a:extLst>
          </p:cNvPr>
          <p:cNvSpPr txBox="1"/>
          <p:nvPr/>
        </p:nvSpPr>
        <p:spPr>
          <a:xfrm>
            <a:off x="8171089" y="4594296"/>
            <a:ext cx="569387" cy="369332"/>
          </a:xfrm>
          <a:prstGeom prst="rect">
            <a:avLst/>
          </a:prstGeom>
          <a:noFill/>
        </p:spPr>
        <p:txBody>
          <a:bodyPr wrap="none" rtlCol="0">
            <a:spAutoFit/>
          </a:bodyPr>
          <a:lstStyle/>
          <a:p>
            <a:r>
              <a:rPr lang="en-US" dirty="0"/>
              <a:t> $??</a:t>
            </a:r>
          </a:p>
        </p:txBody>
      </p:sp>
      <p:sp>
        <p:nvSpPr>
          <p:cNvPr id="148" name="TextBox 147">
            <a:extLst>
              <a:ext uri="{FF2B5EF4-FFF2-40B4-BE49-F238E27FC236}">
                <a16:creationId xmlns:a16="http://schemas.microsoft.com/office/drawing/2014/main" id="{21B51C01-CD70-4F45-9B06-45A20ED33DC8}"/>
              </a:ext>
            </a:extLst>
          </p:cNvPr>
          <p:cNvSpPr txBox="1"/>
          <p:nvPr/>
        </p:nvSpPr>
        <p:spPr>
          <a:xfrm>
            <a:off x="9015524" y="4318717"/>
            <a:ext cx="569387" cy="369332"/>
          </a:xfrm>
          <a:prstGeom prst="rect">
            <a:avLst/>
          </a:prstGeom>
          <a:noFill/>
        </p:spPr>
        <p:txBody>
          <a:bodyPr wrap="none" rtlCol="0">
            <a:spAutoFit/>
          </a:bodyPr>
          <a:lstStyle/>
          <a:p>
            <a:r>
              <a:rPr lang="en-US" dirty="0"/>
              <a:t> $??</a:t>
            </a:r>
          </a:p>
        </p:txBody>
      </p:sp>
      <p:sp>
        <p:nvSpPr>
          <p:cNvPr id="149" name="TextBox 148">
            <a:extLst>
              <a:ext uri="{FF2B5EF4-FFF2-40B4-BE49-F238E27FC236}">
                <a16:creationId xmlns:a16="http://schemas.microsoft.com/office/drawing/2014/main" id="{B121CF50-A5B7-904D-B74D-970EF1EFD5E4}"/>
              </a:ext>
            </a:extLst>
          </p:cNvPr>
          <p:cNvSpPr txBox="1"/>
          <p:nvPr/>
        </p:nvSpPr>
        <p:spPr>
          <a:xfrm>
            <a:off x="10663049" y="3429035"/>
            <a:ext cx="569387" cy="369332"/>
          </a:xfrm>
          <a:prstGeom prst="rect">
            <a:avLst/>
          </a:prstGeom>
          <a:noFill/>
        </p:spPr>
        <p:txBody>
          <a:bodyPr wrap="none" rtlCol="0">
            <a:spAutoFit/>
          </a:bodyPr>
          <a:lstStyle/>
          <a:p>
            <a:r>
              <a:rPr lang="en-US" dirty="0"/>
              <a:t> $??</a:t>
            </a:r>
          </a:p>
        </p:txBody>
      </p:sp>
      <p:grpSp>
        <p:nvGrpSpPr>
          <p:cNvPr id="169" name="Group 168">
            <a:extLst>
              <a:ext uri="{FF2B5EF4-FFF2-40B4-BE49-F238E27FC236}">
                <a16:creationId xmlns:a16="http://schemas.microsoft.com/office/drawing/2014/main" id="{2791979D-9F47-3041-BF62-4463CEC4A1E2}"/>
              </a:ext>
            </a:extLst>
          </p:cNvPr>
          <p:cNvGrpSpPr/>
          <p:nvPr/>
        </p:nvGrpSpPr>
        <p:grpSpPr>
          <a:xfrm>
            <a:off x="6190322" y="3941601"/>
            <a:ext cx="687685" cy="387778"/>
            <a:chOff x="5561524" y="5635938"/>
            <a:chExt cx="911381" cy="721340"/>
          </a:xfrm>
        </p:grpSpPr>
        <p:pic>
          <p:nvPicPr>
            <p:cNvPr id="170" name="Picture 169">
              <a:extLst>
                <a:ext uri="{FF2B5EF4-FFF2-40B4-BE49-F238E27FC236}">
                  <a16:creationId xmlns:a16="http://schemas.microsoft.com/office/drawing/2014/main" id="{3792D8D7-6D03-5841-858F-1BB8173FBF7A}"/>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5715932" y="5729313"/>
              <a:ext cx="693586" cy="265416"/>
            </a:xfrm>
            <a:prstGeom prst="rect">
              <a:avLst/>
            </a:prstGeom>
          </p:spPr>
        </p:pic>
        <p:sp>
          <p:nvSpPr>
            <p:cNvPr id="171" name="TextBox 170">
              <a:extLst>
                <a:ext uri="{FF2B5EF4-FFF2-40B4-BE49-F238E27FC236}">
                  <a16:creationId xmlns:a16="http://schemas.microsoft.com/office/drawing/2014/main" id="{04EA7D9B-43A8-A942-9B4E-4B56F18FCE41}"/>
                </a:ext>
              </a:extLst>
            </p:cNvPr>
            <p:cNvSpPr txBox="1"/>
            <p:nvPr/>
          </p:nvSpPr>
          <p:spPr>
            <a:xfrm>
              <a:off x="5617174" y="5985138"/>
              <a:ext cx="837455" cy="372140"/>
            </a:xfrm>
            <a:prstGeom prst="rect">
              <a:avLst/>
            </a:prstGeom>
            <a:noFill/>
          </p:spPr>
          <p:txBody>
            <a:bodyPr wrap="none" rtlCol="0">
              <a:spAutoFit/>
            </a:bodyPr>
            <a:lstStyle/>
            <a:p>
              <a:r>
                <a:rPr lang="en-US" sz="700" dirty="0"/>
                <a:t>Opportunity</a:t>
              </a:r>
              <a:endParaRPr lang="en-US" sz="800" dirty="0"/>
            </a:p>
          </p:txBody>
        </p:sp>
        <p:sp>
          <p:nvSpPr>
            <p:cNvPr id="172" name="Rectangle 171">
              <a:extLst>
                <a:ext uri="{FF2B5EF4-FFF2-40B4-BE49-F238E27FC236}">
                  <a16:creationId xmlns:a16="http://schemas.microsoft.com/office/drawing/2014/main" id="{0DE1FB95-B246-9A4A-AB71-51DC1D6EDE13}"/>
                </a:ext>
              </a:extLst>
            </p:cNvPr>
            <p:cNvSpPr/>
            <p:nvPr/>
          </p:nvSpPr>
          <p:spPr>
            <a:xfrm>
              <a:off x="5561524" y="5635938"/>
              <a:ext cx="911381" cy="63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73" name="Picture 72">
            <a:extLst>
              <a:ext uri="{FF2B5EF4-FFF2-40B4-BE49-F238E27FC236}">
                <a16:creationId xmlns:a16="http://schemas.microsoft.com/office/drawing/2014/main" id="{BBAA92B1-56BB-E84B-9EF8-301072B5FB40}"/>
              </a:ext>
            </a:extLst>
          </p:cNvPr>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5164799" y="2628954"/>
            <a:ext cx="499646" cy="490037"/>
          </a:xfrm>
          <a:prstGeom prst="rect">
            <a:avLst/>
          </a:prstGeom>
        </p:spPr>
      </p:pic>
      <p:pic>
        <p:nvPicPr>
          <p:cNvPr id="1030" name="Picture 6">
            <a:extLst>
              <a:ext uri="{FF2B5EF4-FFF2-40B4-BE49-F238E27FC236}">
                <a16:creationId xmlns:a16="http://schemas.microsoft.com/office/drawing/2014/main" id="{D8BF6A73-473F-2741-B81D-3075E49A7DA7}"/>
              </a:ext>
            </a:extLst>
          </p:cNvPr>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5197396" y="1575962"/>
            <a:ext cx="498334" cy="498334"/>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2" descr="Beckman Coulter Diagnostics | Beckman Coulter">
            <a:extLst>
              <a:ext uri="{FF2B5EF4-FFF2-40B4-BE49-F238E27FC236}">
                <a16:creationId xmlns:a16="http://schemas.microsoft.com/office/drawing/2014/main" id="{E4F014C3-7627-C249-B8B4-92D70C5129F9}"/>
              </a:ext>
            </a:extLst>
          </p:cNvPr>
          <p:cNvPicPr>
            <a:picLocks noChangeAspect="1" noChangeArrowheads="1"/>
          </p:cNvPicPr>
          <p:nvPr/>
        </p:nvPicPr>
        <p:blipFill>
          <a:blip r:embed="rId82" cstate="screen">
            <a:extLst>
              <a:ext uri="{28A0092B-C50C-407E-A947-70E740481C1C}">
                <a14:useLocalDpi xmlns:a14="http://schemas.microsoft.com/office/drawing/2010/main"/>
              </a:ext>
            </a:extLst>
          </a:blip>
          <a:srcRect/>
          <a:stretch>
            <a:fillRect/>
          </a:stretch>
        </p:blipFill>
        <p:spPr bwMode="auto">
          <a:xfrm>
            <a:off x="5001937" y="1129676"/>
            <a:ext cx="662508" cy="302435"/>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1A245E61-F040-5342-B514-79A0E40D7793}"/>
              </a:ext>
            </a:extLst>
          </p:cNvPr>
          <p:cNvSpPr txBox="1"/>
          <p:nvPr/>
        </p:nvSpPr>
        <p:spPr>
          <a:xfrm>
            <a:off x="3497113" y="6567109"/>
            <a:ext cx="1633781" cy="261610"/>
          </a:xfrm>
          <a:prstGeom prst="rect">
            <a:avLst/>
          </a:prstGeom>
          <a:noFill/>
        </p:spPr>
        <p:txBody>
          <a:bodyPr wrap="none" rtlCol="0">
            <a:spAutoFit/>
          </a:bodyPr>
          <a:lstStyle/>
          <a:p>
            <a:r>
              <a:rPr lang="en-US" sz="1100" i="1" dirty="0"/>
              <a:t>GE Life Sciences/</a:t>
            </a:r>
            <a:r>
              <a:rPr lang="en-US" sz="1100" i="1" dirty="0" err="1"/>
              <a:t>Labcyte</a:t>
            </a:r>
            <a:endParaRPr lang="en-US" sz="1100" i="1" dirty="0"/>
          </a:p>
        </p:txBody>
      </p:sp>
      <p:sp>
        <p:nvSpPr>
          <p:cNvPr id="86" name="TextBox 85">
            <a:extLst>
              <a:ext uri="{FF2B5EF4-FFF2-40B4-BE49-F238E27FC236}">
                <a16:creationId xmlns:a16="http://schemas.microsoft.com/office/drawing/2014/main" id="{03F44B96-01ED-DF44-A980-0143F0BAB15E}"/>
              </a:ext>
            </a:extLst>
          </p:cNvPr>
          <p:cNvSpPr txBox="1"/>
          <p:nvPr/>
        </p:nvSpPr>
        <p:spPr>
          <a:xfrm>
            <a:off x="5471645" y="2495554"/>
            <a:ext cx="300082" cy="369332"/>
          </a:xfrm>
          <a:prstGeom prst="rect">
            <a:avLst/>
          </a:prstGeom>
          <a:noFill/>
        </p:spPr>
        <p:txBody>
          <a:bodyPr wrap="none" rtlCol="0">
            <a:spAutoFit/>
          </a:bodyPr>
          <a:lstStyle/>
          <a:p>
            <a:r>
              <a:rPr lang="en-US" dirty="0"/>
              <a:t>*</a:t>
            </a:r>
          </a:p>
        </p:txBody>
      </p:sp>
      <p:sp>
        <p:nvSpPr>
          <p:cNvPr id="180" name="TextBox 179">
            <a:extLst>
              <a:ext uri="{FF2B5EF4-FFF2-40B4-BE49-F238E27FC236}">
                <a16:creationId xmlns:a16="http://schemas.microsoft.com/office/drawing/2014/main" id="{AB7F413A-9DB8-4146-855F-3AE3188885CB}"/>
              </a:ext>
            </a:extLst>
          </p:cNvPr>
          <p:cNvSpPr txBox="1"/>
          <p:nvPr/>
        </p:nvSpPr>
        <p:spPr>
          <a:xfrm>
            <a:off x="4926524" y="313154"/>
            <a:ext cx="832279" cy="400110"/>
          </a:xfrm>
          <a:prstGeom prst="rect">
            <a:avLst/>
          </a:prstGeom>
          <a:noFill/>
        </p:spPr>
        <p:txBody>
          <a:bodyPr wrap="none" rtlCol="0">
            <a:spAutoFit/>
          </a:bodyPr>
          <a:lstStyle/>
          <a:p>
            <a:r>
              <a:rPr lang="en-US" sz="2000" b="1" dirty="0"/>
              <a:t>2019*</a:t>
            </a:r>
          </a:p>
        </p:txBody>
      </p:sp>
      <p:sp>
        <p:nvSpPr>
          <p:cNvPr id="182" name="TextBox 181">
            <a:extLst>
              <a:ext uri="{FF2B5EF4-FFF2-40B4-BE49-F238E27FC236}">
                <a16:creationId xmlns:a16="http://schemas.microsoft.com/office/drawing/2014/main" id="{4B0CA1D3-D80E-7940-8B0B-3CD505D7CB95}"/>
              </a:ext>
            </a:extLst>
          </p:cNvPr>
          <p:cNvSpPr txBox="1"/>
          <p:nvPr/>
        </p:nvSpPr>
        <p:spPr>
          <a:xfrm>
            <a:off x="5138784" y="2031742"/>
            <a:ext cx="569387" cy="369332"/>
          </a:xfrm>
          <a:prstGeom prst="rect">
            <a:avLst/>
          </a:prstGeom>
          <a:noFill/>
        </p:spPr>
        <p:txBody>
          <a:bodyPr wrap="none" rtlCol="0">
            <a:spAutoFit/>
          </a:bodyPr>
          <a:lstStyle/>
          <a:p>
            <a:r>
              <a:rPr lang="en-US" dirty="0"/>
              <a:t> $??</a:t>
            </a:r>
          </a:p>
        </p:txBody>
      </p:sp>
      <p:sp>
        <p:nvSpPr>
          <p:cNvPr id="90" name="TextBox 89">
            <a:extLst>
              <a:ext uri="{FF2B5EF4-FFF2-40B4-BE49-F238E27FC236}">
                <a16:creationId xmlns:a16="http://schemas.microsoft.com/office/drawing/2014/main" id="{E9E7FF1F-EDC7-2443-AD66-3042919CC904}"/>
              </a:ext>
            </a:extLst>
          </p:cNvPr>
          <p:cNvSpPr txBox="1"/>
          <p:nvPr/>
        </p:nvSpPr>
        <p:spPr>
          <a:xfrm>
            <a:off x="5098045" y="3067725"/>
            <a:ext cx="660758" cy="369332"/>
          </a:xfrm>
          <a:prstGeom prst="rect">
            <a:avLst/>
          </a:prstGeom>
          <a:noFill/>
        </p:spPr>
        <p:txBody>
          <a:bodyPr wrap="none" rtlCol="0">
            <a:spAutoFit/>
          </a:bodyPr>
          <a:lstStyle/>
          <a:p>
            <a:r>
              <a:rPr lang="en-US" dirty="0"/>
              <a:t>$21B</a:t>
            </a:r>
          </a:p>
        </p:txBody>
      </p:sp>
      <p:sp>
        <p:nvSpPr>
          <p:cNvPr id="181" name="TextBox 180">
            <a:extLst>
              <a:ext uri="{FF2B5EF4-FFF2-40B4-BE49-F238E27FC236}">
                <a16:creationId xmlns:a16="http://schemas.microsoft.com/office/drawing/2014/main" id="{6A398C8F-7B5F-1448-A4D6-448FE319FC8E}"/>
              </a:ext>
            </a:extLst>
          </p:cNvPr>
          <p:cNvSpPr txBox="1"/>
          <p:nvPr/>
        </p:nvSpPr>
        <p:spPr>
          <a:xfrm>
            <a:off x="2769488" y="4480486"/>
            <a:ext cx="917239" cy="369332"/>
          </a:xfrm>
          <a:prstGeom prst="rect">
            <a:avLst/>
          </a:prstGeom>
          <a:noFill/>
        </p:spPr>
        <p:txBody>
          <a:bodyPr wrap="none" rtlCol="0">
            <a:spAutoFit/>
          </a:bodyPr>
          <a:lstStyle/>
          <a:p>
            <a:r>
              <a:rPr lang="en-US" sz="900" dirty="0">
                <a:solidFill>
                  <a:srgbClr val="FF0000"/>
                </a:solidFill>
              </a:rPr>
              <a:t>New </a:t>
            </a:r>
            <a:r>
              <a:rPr lang="en-US" sz="900" dirty="0" err="1">
                <a:solidFill>
                  <a:srgbClr val="FF0000"/>
                </a:solidFill>
              </a:rPr>
              <a:t>CytPix</a:t>
            </a:r>
            <a:endParaRPr lang="en-US" sz="900" dirty="0">
              <a:solidFill>
                <a:srgbClr val="FF0000"/>
              </a:solidFill>
            </a:endParaRPr>
          </a:p>
          <a:p>
            <a:r>
              <a:rPr lang="en-US" sz="900" dirty="0">
                <a:solidFill>
                  <a:srgbClr val="FF0000"/>
                </a:solidFill>
              </a:rPr>
              <a:t>Analyzer (2021)</a:t>
            </a:r>
          </a:p>
        </p:txBody>
      </p:sp>
      <p:pic>
        <p:nvPicPr>
          <p:cNvPr id="183" name="Picture 182">
            <a:extLst>
              <a:ext uri="{FF2B5EF4-FFF2-40B4-BE49-F238E27FC236}">
                <a16:creationId xmlns:a16="http://schemas.microsoft.com/office/drawing/2014/main" id="{8108BB8A-8199-A042-869B-617C8092E234}"/>
              </a:ext>
            </a:extLst>
          </p:cNvPr>
          <p:cNvPicPr>
            <a:picLocks noChangeAspect="1"/>
          </p:cNvPicPr>
          <p:nvPr/>
        </p:nvPicPr>
        <p:blipFill>
          <a:blip r:embed="rId83" cstate="screen">
            <a:extLst>
              <a:ext uri="{28A0092B-C50C-407E-A947-70E740481C1C}">
                <a14:useLocalDpi xmlns:a14="http://schemas.microsoft.com/office/drawing/2010/main"/>
              </a:ext>
            </a:extLst>
          </a:blip>
          <a:stretch>
            <a:fillRect/>
          </a:stretch>
        </p:blipFill>
        <p:spPr>
          <a:xfrm>
            <a:off x="2800927" y="4004450"/>
            <a:ext cx="776344" cy="400899"/>
          </a:xfrm>
          <a:prstGeom prst="rect">
            <a:avLst/>
          </a:prstGeom>
        </p:spPr>
      </p:pic>
      <p:grpSp>
        <p:nvGrpSpPr>
          <p:cNvPr id="72" name="Group 71">
            <a:extLst>
              <a:ext uri="{FF2B5EF4-FFF2-40B4-BE49-F238E27FC236}">
                <a16:creationId xmlns:a16="http://schemas.microsoft.com/office/drawing/2014/main" id="{8F310F97-4262-5F4B-9BC3-E92B978D3171}"/>
              </a:ext>
            </a:extLst>
          </p:cNvPr>
          <p:cNvGrpSpPr/>
          <p:nvPr/>
        </p:nvGrpSpPr>
        <p:grpSpPr>
          <a:xfrm>
            <a:off x="10620696" y="965315"/>
            <a:ext cx="871638" cy="3633396"/>
            <a:chOff x="10555409" y="964814"/>
            <a:chExt cx="871638" cy="3633396"/>
          </a:xfrm>
        </p:grpSpPr>
        <p:grpSp>
          <p:nvGrpSpPr>
            <p:cNvPr id="75" name="Group 74">
              <a:extLst>
                <a:ext uri="{FF2B5EF4-FFF2-40B4-BE49-F238E27FC236}">
                  <a16:creationId xmlns:a16="http://schemas.microsoft.com/office/drawing/2014/main" id="{94BF0FE8-3A5E-0E4A-ADBB-1F078C2C885B}"/>
                </a:ext>
              </a:extLst>
            </p:cNvPr>
            <p:cNvGrpSpPr/>
            <p:nvPr/>
          </p:nvGrpSpPr>
          <p:grpSpPr>
            <a:xfrm>
              <a:off x="10555409" y="964814"/>
              <a:ext cx="644118" cy="2555441"/>
              <a:chOff x="1564205" y="1600040"/>
              <a:chExt cx="975574" cy="2923976"/>
            </a:xfrm>
          </p:grpSpPr>
          <p:pic>
            <p:nvPicPr>
              <p:cNvPr id="76" name="Picture 10" descr="Sony Logo transparent PNG - StickPNG">
                <a:extLst>
                  <a:ext uri="{FF2B5EF4-FFF2-40B4-BE49-F238E27FC236}">
                    <a16:creationId xmlns:a16="http://schemas.microsoft.com/office/drawing/2014/main" id="{75BB795C-1184-434E-80D8-FFC5A529BFEF}"/>
                  </a:ext>
                </a:extLst>
              </p:cNvPr>
              <p:cNvPicPr>
                <a:picLocks noChangeAspect="1" noChangeArrowheads="1"/>
              </p:cNvPicPr>
              <p:nvPr/>
            </p:nvPicPr>
            <p:blipFill rotWithShape="1">
              <a:blip r:embed="rId84" cstate="screen">
                <a:extLst>
                  <a:ext uri="{28A0092B-C50C-407E-A947-70E740481C1C}">
                    <a14:useLocalDpi xmlns:a14="http://schemas.microsoft.com/office/drawing/2010/main"/>
                  </a:ext>
                </a:extLst>
              </a:blip>
              <a:srcRect/>
              <a:stretch/>
            </p:blipFill>
            <p:spPr bwMode="auto">
              <a:xfrm>
                <a:off x="1564205" y="1600040"/>
                <a:ext cx="975574" cy="28011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ID7000 Spectral Cell Analyzer">
                <a:extLst>
                  <a:ext uri="{FF2B5EF4-FFF2-40B4-BE49-F238E27FC236}">
                    <a16:creationId xmlns:a16="http://schemas.microsoft.com/office/drawing/2014/main" id="{4F865930-4C2D-DC47-945B-B8554E3F6D5B}"/>
                  </a:ext>
                </a:extLst>
              </p:cNvPr>
              <p:cNvPicPr>
                <a:picLocks noChangeAspect="1" noChangeArrowheads="1"/>
              </p:cNvPicPr>
              <p:nvPr/>
            </p:nvPicPr>
            <p:blipFill>
              <a:blip r:embed="rId85" cstate="screen">
                <a:extLst>
                  <a:ext uri="{28A0092B-C50C-407E-A947-70E740481C1C}">
                    <a14:useLocalDpi xmlns:a14="http://schemas.microsoft.com/office/drawing/2010/main"/>
                  </a:ext>
                </a:extLst>
              </a:blip>
              <a:srcRect/>
              <a:stretch>
                <a:fillRect/>
              </a:stretch>
            </p:blipFill>
            <p:spPr bwMode="auto">
              <a:xfrm>
                <a:off x="1871032" y="3092290"/>
                <a:ext cx="523351" cy="5614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SP6800 Spectral Analyzer">
                <a:extLst>
                  <a:ext uri="{FF2B5EF4-FFF2-40B4-BE49-F238E27FC236}">
                    <a16:creationId xmlns:a16="http://schemas.microsoft.com/office/drawing/2014/main" id="{6E1483C8-2311-2B42-BD18-E5AF1D6B1A9D}"/>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1907699" y="3512439"/>
                <a:ext cx="460308" cy="493784"/>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588282A4-E935-B04C-B6A0-E1D8558E7211}"/>
                  </a:ext>
                </a:extLst>
              </p:cNvPr>
              <p:cNvSpPr txBox="1"/>
              <p:nvPr/>
            </p:nvSpPr>
            <p:spPr>
              <a:xfrm>
                <a:off x="1705966" y="2591728"/>
                <a:ext cx="757989" cy="669109"/>
              </a:xfrm>
              <a:prstGeom prst="rect">
                <a:avLst/>
              </a:prstGeom>
              <a:noFill/>
            </p:spPr>
            <p:txBody>
              <a:bodyPr wrap="none" rtlCol="0">
                <a:spAutoFit/>
              </a:bodyPr>
              <a:lstStyle/>
              <a:p>
                <a:r>
                  <a:rPr lang="en-US" sz="800" dirty="0"/>
                  <a:t>ID 7000</a:t>
                </a:r>
              </a:p>
              <a:p>
                <a:r>
                  <a:rPr lang="en-US" sz="800" dirty="0"/>
                  <a:t>SP6800</a:t>
                </a:r>
              </a:p>
              <a:p>
                <a:r>
                  <a:rPr lang="en-US" sz="800" dirty="0"/>
                  <a:t>MA900</a:t>
                </a:r>
              </a:p>
              <a:p>
                <a:r>
                  <a:rPr lang="en-US" sz="800" dirty="0"/>
                  <a:t>SH800S</a:t>
                </a:r>
              </a:p>
            </p:txBody>
          </p:sp>
          <p:pic>
            <p:nvPicPr>
              <p:cNvPr id="80" name="Picture 10" descr="MA900 Cell Sorter">
                <a:extLst>
                  <a:ext uri="{FF2B5EF4-FFF2-40B4-BE49-F238E27FC236}">
                    <a16:creationId xmlns:a16="http://schemas.microsoft.com/office/drawing/2014/main" id="{575DE1EF-A128-9F49-97C5-535BB80DE3FF}"/>
                  </a:ext>
                </a:extLst>
              </p:cNvPr>
              <p:cNvPicPr>
                <a:picLocks noChangeAspect="1" noChangeArrowheads="1"/>
              </p:cNvPicPr>
              <p:nvPr/>
            </p:nvPicPr>
            <p:blipFill>
              <a:blip r:embed="rId87" cstate="screen">
                <a:extLst>
                  <a:ext uri="{28A0092B-C50C-407E-A947-70E740481C1C}">
                    <a14:useLocalDpi xmlns:a14="http://schemas.microsoft.com/office/drawing/2010/main"/>
                  </a:ext>
                </a:extLst>
              </a:blip>
              <a:srcRect/>
              <a:stretch>
                <a:fillRect/>
              </a:stretch>
            </p:blipFill>
            <p:spPr bwMode="auto">
              <a:xfrm>
                <a:off x="1861252" y="3957014"/>
                <a:ext cx="453601" cy="56700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EE1D50D8-3D4F-1043-B1CE-E9B31ABE88F3}"/>
                </a:ext>
              </a:extLst>
            </p:cNvPr>
            <p:cNvSpPr txBox="1"/>
            <p:nvPr/>
          </p:nvSpPr>
          <p:spPr>
            <a:xfrm>
              <a:off x="10575532" y="4090379"/>
              <a:ext cx="851515" cy="507831"/>
            </a:xfrm>
            <a:prstGeom prst="rect">
              <a:avLst/>
            </a:prstGeom>
            <a:noFill/>
          </p:spPr>
          <p:txBody>
            <a:bodyPr wrap="none" rtlCol="0">
              <a:spAutoFit/>
            </a:bodyPr>
            <a:lstStyle/>
            <a:p>
              <a:r>
                <a:rPr lang="en-US" sz="900" dirty="0">
                  <a:solidFill>
                    <a:srgbClr val="FF0000"/>
                  </a:solidFill>
                </a:rPr>
                <a:t>New CGX10 </a:t>
              </a:r>
            </a:p>
            <a:p>
              <a:r>
                <a:rPr lang="en-US" sz="900" dirty="0">
                  <a:solidFill>
                    <a:srgbClr val="FF0000"/>
                  </a:solidFill>
                </a:rPr>
                <a:t>Cell Isolation</a:t>
              </a:r>
            </a:p>
            <a:p>
              <a:r>
                <a:rPr lang="en-US" sz="900" dirty="0">
                  <a:solidFill>
                    <a:srgbClr val="FF0000"/>
                  </a:solidFill>
                </a:rPr>
                <a:t>System (2022)</a:t>
              </a:r>
            </a:p>
          </p:txBody>
        </p:sp>
        <p:pic>
          <p:nvPicPr>
            <p:cNvPr id="57" name="Picture 56">
              <a:extLst>
                <a:ext uri="{FF2B5EF4-FFF2-40B4-BE49-F238E27FC236}">
                  <a16:creationId xmlns:a16="http://schemas.microsoft.com/office/drawing/2014/main" id="{A4BAA0F0-22B2-2347-8BA1-5E7C7C583A3A}"/>
                </a:ext>
              </a:extLst>
            </p:cNvPr>
            <p:cNvPicPr>
              <a:picLocks noChangeAspect="1"/>
            </p:cNvPicPr>
            <p:nvPr/>
          </p:nvPicPr>
          <p:blipFill>
            <a:blip r:embed="rId88" cstate="screen">
              <a:extLst>
                <a:ext uri="{28A0092B-C50C-407E-A947-70E740481C1C}">
                  <a14:useLocalDpi xmlns:a14="http://schemas.microsoft.com/office/drawing/2010/main"/>
                </a:ext>
              </a:extLst>
            </a:blip>
            <a:stretch>
              <a:fillRect/>
            </a:stretch>
          </p:blipFill>
          <p:spPr>
            <a:xfrm>
              <a:off x="10732390" y="3660503"/>
              <a:ext cx="253182" cy="431742"/>
            </a:xfrm>
            <a:prstGeom prst="rect">
              <a:avLst/>
            </a:prstGeom>
          </p:spPr>
        </p:pic>
      </p:grpSp>
      <p:sp>
        <p:nvSpPr>
          <p:cNvPr id="186" name="TextBox 185">
            <a:extLst>
              <a:ext uri="{FF2B5EF4-FFF2-40B4-BE49-F238E27FC236}">
                <a16:creationId xmlns:a16="http://schemas.microsoft.com/office/drawing/2014/main" id="{4C1B8F7E-C0A2-E84C-8473-FAB66B584983}"/>
              </a:ext>
            </a:extLst>
          </p:cNvPr>
          <p:cNvSpPr txBox="1"/>
          <p:nvPr/>
        </p:nvSpPr>
        <p:spPr>
          <a:xfrm>
            <a:off x="11040823" y="3982637"/>
            <a:ext cx="321852" cy="246221"/>
          </a:xfrm>
          <a:prstGeom prst="rect">
            <a:avLst/>
          </a:prstGeom>
          <a:noFill/>
        </p:spPr>
        <p:txBody>
          <a:bodyPr wrap="square" rtlCol="0">
            <a:spAutoFit/>
          </a:bodyPr>
          <a:lstStyle/>
          <a:p>
            <a:r>
              <a:rPr lang="en-US" sz="1000" dirty="0"/>
              <a:t>**</a:t>
            </a:r>
          </a:p>
        </p:txBody>
      </p:sp>
      <p:sp>
        <p:nvSpPr>
          <p:cNvPr id="187" name="TextBox 186">
            <a:extLst>
              <a:ext uri="{FF2B5EF4-FFF2-40B4-BE49-F238E27FC236}">
                <a16:creationId xmlns:a16="http://schemas.microsoft.com/office/drawing/2014/main" id="{3F1F572D-2529-794A-A974-8A545ECFC286}"/>
              </a:ext>
            </a:extLst>
          </p:cNvPr>
          <p:cNvSpPr txBox="1"/>
          <p:nvPr/>
        </p:nvSpPr>
        <p:spPr>
          <a:xfrm>
            <a:off x="10299677" y="5807917"/>
            <a:ext cx="321852" cy="246221"/>
          </a:xfrm>
          <a:prstGeom prst="rect">
            <a:avLst/>
          </a:prstGeom>
          <a:noFill/>
        </p:spPr>
        <p:txBody>
          <a:bodyPr wrap="square" rtlCol="0">
            <a:spAutoFit/>
          </a:bodyPr>
          <a:lstStyle/>
          <a:p>
            <a:r>
              <a:rPr lang="en-US" sz="1000" dirty="0"/>
              <a:t>**</a:t>
            </a:r>
          </a:p>
        </p:txBody>
      </p:sp>
      <p:grpSp>
        <p:nvGrpSpPr>
          <p:cNvPr id="91" name="Group 90">
            <a:extLst>
              <a:ext uri="{FF2B5EF4-FFF2-40B4-BE49-F238E27FC236}">
                <a16:creationId xmlns:a16="http://schemas.microsoft.com/office/drawing/2014/main" id="{8D67F46B-906A-F648-871E-E0285E71E2BC}"/>
              </a:ext>
            </a:extLst>
          </p:cNvPr>
          <p:cNvGrpSpPr/>
          <p:nvPr/>
        </p:nvGrpSpPr>
        <p:grpSpPr>
          <a:xfrm>
            <a:off x="29639" y="927730"/>
            <a:ext cx="849913" cy="1421242"/>
            <a:chOff x="5643834" y="5229921"/>
            <a:chExt cx="849913" cy="1421242"/>
          </a:xfrm>
        </p:grpSpPr>
        <p:pic>
          <p:nvPicPr>
            <p:cNvPr id="188" name="Picture 187">
              <a:extLst>
                <a:ext uri="{FF2B5EF4-FFF2-40B4-BE49-F238E27FC236}">
                  <a16:creationId xmlns:a16="http://schemas.microsoft.com/office/drawing/2014/main" id="{C84CA9B3-E515-7241-9A38-0185DB934769}"/>
                </a:ext>
              </a:extLst>
            </p:cNvPr>
            <p:cNvPicPr>
              <a:picLocks noChangeAspect="1"/>
            </p:cNvPicPr>
            <p:nvPr/>
          </p:nvPicPr>
          <p:blipFill>
            <a:blip r:embed="rId89" cstate="screen">
              <a:extLst>
                <a:ext uri="{28A0092B-C50C-407E-A947-70E740481C1C}">
                  <a14:useLocalDpi xmlns:a14="http://schemas.microsoft.com/office/drawing/2010/main"/>
                </a:ext>
              </a:extLst>
            </a:blip>
            <a:stretch>
              <a:fillRect/>
            </a:stretch>
          </p:blipFill>
          <p:spPr>
            <a:xfrm>
              <a:off x="5675632" y="5911852"/>
              <a:ext cx="784386" cy="291062"/>
            </a:xfrm>
            <a:prstGeom prst="rect">
              <a:avLst/>
            </a:prstGeom>
          </p:spPr>
        </p:pic>
        <p:sp>
          <p:nvSpPr>
            <p:cNvPr id="51" name="TextBox 50">
              <a:extLst>
                <a:ext uri="{FF2B5EF4-FFF2-40B4-BE49-F238E27FC236}">
                  <a16:creationId xmlns:a16="http://schemas.microsoft.com/office/drawing/2014/main" id="{50A335A6-CD1A-3645-9877-FF211DAB9157}"/>
                </a:ext>
              </a:extLst>
            </p:cNvPr>
            <p:cNvSpPr txBox="1"/>
            <p:nvPr/>
          </p:nvSpPr>
          <p:spPr>
            <a:xfrm>
              <a:off x="5643834" y="6281831"/>
              <a:ext cx="849913" cy="369332"/>
            </a:xfrm>
            <a:prstGeom prst="rect">
              <a:avLst/>
            </a:prstGeom>
            <a:noFill/>
          </p:spPr>
          <p:txBody>
            <a:bodyPr wrap="none" rtlCol="0">
              <a:spAutoFit/>
            </a:bodyPr>
            <a:lstStyle/>
            <a:p>
              <a:r>
                <a:rPr lang="en-US" dirty="0"/>
                <a:t>$250M</a:t>
              </a:r>
            </a:p>
          </p:txBody>
        </p:sp>
        <p:sp>
          <p:nvSpPr>
            <p:cNvPr id="89" name="TextBox 88">
              <a:extLst>
                <a:ext uri="{FF2B5EF4-FFF2-40B4-BE49-F238E27FC236}">
                  <a16:creationId xmlns:a16="http://schemas.microsoft.com/office/drawing/2014/main" id="{7B240F56-32A0-384E-8BD0-25FE9D29FA71}"/>
                </a:ext>
              </a:extLst>
            </p:cNvPr>
            <p:cNvSpPr txBox="1"/>
            <p:nvPr/>
          </p:nvSpPr>
          <p:spPr>
            <a:xfrm>
              <a:off x="5737691" y="5229921"/>
              <a:ext cx="700833" cy="430887"/>
            </a:xfrm>
            <a:prstGeom prst="rect">
              <a:avLst/>
            </a:prstGeom>
            <a:noFill/>
          </p:spPr>
          <p:txBody>
            <a:bodyPr wrap="none" rtlCol="0">
              <a:spAutoFit/>
            </a:bodyPr>
            <a:lstStyle/>
            <a:p>
              <a:r>
                <a:rPr lang="en-US" sz="1100" dirty="0"/>
                <a:t>Standard</a:t>
              </a:r>
            </a:p>
            <a:p>
              <a:r>
                <a:rPr lang="en-US" sz="1100" dirty="0" err="1"/>
                <a:t>Biotools</a:t>
              </a:r>
              <a:r>
                <a:rPr lang="en-US" sz="1100" dirty="0"/>
                <a:t>.</a:t>
              </a:r>
            </a:p>
          </p:txBody>
        </p:sp>
      </p:grpSp>
      <p:sp>
        <p:nvSpPr>
          <p:cNvPr id="192" name="TextBox 191">
            <a:extLst>
              <a:ext uri="{FF2B5EF4-FFF2-40B4-BE49-F238E27FC236}">
                <a16:creationId xmlns:a16="http://schemas.microsoft.com/office/drawing/2014/main" id="{A8905FEA-4114-834D-A744-62408616331D}"/>
              </a:ext>
            </a:extLst>
          </p:cNvPr>
          <p:cNvSpPr txBox="1"/>
          <p:nvPr/>
        </p:nvSpPr>
        <p:spPr>
          <a:xfrm>
            <a:off x="132040" y="324830"/>
            <a:ext cx="704039" cy="400110"/>
          </a:xfrm>
          <a:prstGeom prst="rect">
            <a:avLst/>
          </a:prstGeom>
          <a:noFill/>
        </p:spPr>
        <p:txBody>
          <a:bodyPr wrap="none" rtlCol="0">
            <a:spAutoFit/>
          </a:bodyPr>
          <a:lstStyle/>
          <a:p>
            <a:r>
              <a:rPr lang="en-US" sz="2000" b="1" dirty="0"/>
              <a:t>2022</a:t>
            </a:r>
          </a:p>
        </p:txBody>
      </p:sp>
      <p:grpSp>
        <p:nvGrpSpPr>
          <p:cNvPr id="193" name="Group 192">
            <a:extLst>
              <a:ext uri="{FF2B5EF4-FFF2-40B4-BE49-F238E27FC236}">
                <a16:creationId xmlns:a16="http://schemas.microsoft.com/office/drawing/2014/main" id="{3F5BC5F2-506E-D84B-96F6-6C58C1B40EED}"/>
              </a:ext>
            </a:extLst>
          </p:cNvPr>
          <p:cNvGrpSpPr/>
          <p:nvPr/>
        </p:nvGrpSpPr>
        <p:grpSpPr>
          <a:xfrm>
            <a:off x="8118437" y="4889313"/>
            <a:ext cx="687685" cy="387778"/>
            <a:chOff x="5561524" y="5635938"/>
            <a:chExt cx="911381" cy="721340"/>
          </a:xfrm>
        </p:grpSpPr>
        <p:pic>
          <p:nvPicPr>
            <p:cNvPr id="194" name="Picture 193">
              <a:extLst>
                <a:ext uri="{FF2B5EF4-FFF2-40B4-BE49-F238E27FC236}">
                  <a16:creationId xmlns:a16="http://schemas.microsoft.com/office/drawing/2014/main" id="{A347B917-5124-864D-A955-CA6F0C7193A3}"/>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5715932" y="5729313"/>
              <a:ext cx="693586" cy="265416"/>
            </a:xfrm>
            <a:prstGeom prst="rect">
              <a:avLst/>
            </a:prstGeom>
          </p:spPr>
        </p:pic>
        <p:sp>
          <p:nvSpPr>
            <p:cNvPr id="195" name="TextBox 194">
              <a:extLst>
                <a:ext uri="{FF2B5EF4-FFF2-40B4-BE49-F238E27FC236}">
                  <a16:creationId xmlns:a16="http://schemas.microsoft.com/office/drawing/2014/main" id="{F8D1F0DE-CD61-F841-B1C5-441A9DCF5AE9}"/>
                </a:ext>
              </a:extLst>
            </p:cNvPr>
            <p:cNvSpPr txBox="1"/>
            <p:nvPr/>
          </p:nvSpPr>
          <p:spPr>
            <a:xfrm>
              <a:off x="5617174" y="5985138"/>
              <a:ext cx="837455" cy="372140"/>
            </a:xfrm>
            <a:prstGeom prst="rect">
              <a:avLst/>
            </a:prstGeom>
            <a:noFill/>
          </p:spPr>
          <p:txBody>
            <a:bodyPr wrap="none" rtlCol="0">
              <a:spAutoFit/>
            </a:bodyPr>
            <a:lstStyle/>
            <a:p>
              <a:r>
                <a:rPr lang="en-US" sz="700" dirty="0"/>
                <a:t>Opportunity</a:t>
              </a:r>
              <a:endParaRPr lang="en-US" sz="800" dirty="0"/>
            </a:p>
          </p:txBody>
        </p:sp>
        <p:sp>
          <p:nvSpPr>
            <p:cNvPr id="196" name="Rectangle 195">
              <a:extLst>
                <a:ext uri="{FF2B5EF4-FFF2-40B4-BE49-F238E27FC236}">
                  <a16:creationId xmlns:a16="http://schemas.microsoft.com/office/drawing/2014/main" id="{7CAB2E76-8AD7-7646-ABBE-23489100FF7A}"/>
                </a:ext>
              </a:extLst>
            </p:cNvPr>
            <p:cNvSpPr/>
            <p:nvPr/>
          </p:nvSpPr>
          <p:spPr>
            <a:xfrm>
              <a:off x="5561524" y="5635938"/>
              <a:ext cx="911381" cy="63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97" name="Group 196">
            <a:extLst>
              <a:ext uri="{FF2B5EF4-FFF2-40B4-BE49-F238E27FC236}">
                <a16:creationId xmlns:a16="http://schemas.microsoft.com/office/drawing/2014/main" id="{D8D5A20A-E1B3-2E42-9CA2-7FD2A88AD0A9}"/>
              </a:ext>
            </a:extLst>
          </p:cNvPr>
          <p:cNvGrpSpPr/>
          <p:nvPr/>
        </p:nvGrpSpPr>
        <p:grpSpPr>
          <a:xfrm>
            <a:off x="7229810" y="3313120"/>
            <a:ext cx="687685" cy="387778"/>
            <a:chOff x="5561524" y="5635938"/>
            <a:chExt cx="911381" cy="721340"/>
          </a:xfrm>
        </p:grpSpPr>
        <p:pic>
          <p:nvPicPr>
            <p:cNvPr id="198" name="Picture 197">
              <a:extLst>
                <a:ext uri="{FF2B5EF4-FFF2-40B4-BE49-F238E27FC236}">
                  <a16:creationId xmlns:a16="http://schemas.microsoft.com/office/drawing/2014/main" id="{3DEF2C00-DE51-C64D-9180-626B6C8A0197}"/>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5715932" y="5729313"/>
              <a:ext cx="693586" cy="265416"/>
            </a:xfrm>
            <a:prstGeom prst="rect">
              <a:avLst/>
            </a:prstGeom>
          </p:spPr>
        </p:pic>
        <p:sp>
          <p:nvSpPr>
            <p:cNvPr id="199" name="TextBox 198">
              <a:extLst>
                <a:ext uri="{FF2B5EF4-FFF2-40B4-BE49-F238E27FC236}">
                  <a16:creationId xmlns:a16="http://schemas.microsoft.com/office/drawing/2014/main" id="{30025A85-0133-B64C-AD8B-E2F1764F375C}"/>
                </a:ext>
              </a:extLst>
            </p:cNvPr>
            <p:cNvSpPr txBox="1"/>
            <p:nvPr/>
          </p:nvSpPr>
          <p:spPr>
            <a:xfrm>
              <a:off x="5617174" y="5985138"/>
              <a:ext cx="837455" cy="372140"/>
            </a:xfrm>
            <a:prstGeom prst="rect">
              <a:avLst/>
            </a:prstGeom>
            <a:noFill/>
          </p:spPr>
          <p:txBody>
            <a:bodyPr wrap="none" rtlCol="0">
              <a:spAutoFit/>
            </a:bodyPr>
            <a:lstStyle/>
            <a:p>
              <a:r>
                <a:rPr lang="en-US" sz="700" dirty="0"/>
                <a:t>Opportunity</a:t>
              </a:r>
              <a:endParaRPr lang="en-US" sz="800" dirty="0"/>
            </a:p>
          </p:txBody>
        </p:sp>
        <p:sp>
          <p:nvSpPr>
            <p:cNvPr id="200" name="Rectangle 199">
              <a:extLst>
                <a:ext uri="{FF2B5EF4-FFF2-40B4-BE49-F238E27FC236}">
                  <a16:creationId xmlns:a16="http://schemas.microsoft.com/office/drawing/2014/main" id="{34FCF2BA-EBC0-A449-8134-F6F795C17E67}"/>
                </a:ext>
              </a:extLst>
            </p:cNvPr>
            <p:cNvSpPr/>
            <p:nvPr/>
          </p:nvSpPr>
          <p:spPr>
            <a:xfrm>
              <a:off x="5561524" y="5635938"/>
              <a:ext cx="911381" cy="63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01" name="Group 200">
            <a:extLst>
              <a:ext uri="{FF2B5EF4-FFF2-40B4-BE49-F238E27FC236}">
                <a16:creationId xmlns:a16="http://schemas.microsoft.com/office/drawing/2014/main" id="{8E49DB4A-E2B5-AF43-A064-8E9EA5EBB54D}"/>
              </a:ext>
            </a:extLst>
          </p:cNvPr>
          <p:cNvGrpSpPr/>
          <p:nvPr/>
        </p:nvGrpSpPr>
        <p:grpSpPr>
          <a:xfrm>
            <a:off x="5098045" y="3493264"/>
            <a:ext cx="687685" cy="387778"/>
            <a:chOff x="5561524" y="5635938"/>
            <a:chExt cx="911381" cy="721340"/>
          </a:xfrm>
        </p:grpSpPr>
        <p:pic>
          <p:nvPicPr>
            <p:cNvPr id="202" name="Picture 201">
              <a:extLst>
                <a:ext uri="{FF2B5EF4-FFF2-40B4-BE49-F238E27FC236}">
                  <a16:creationId xmlns:a16="http://schemas.microsoft.com/office/drawing/2014/main" id="{F322D7D8-C755-4E44-B65F-75993341D685}"/>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5715932" y="5729313"/>
              <a:ext cx="693586" cy="265416"/>
            </a:xfrm>
            <a:prstGeom prst="rect">
              <a:avLst/>
            </a:prstGeom>
          </p:spPr>
        </p:pic>
        <p:sp>
          <p:nvSpPr>
            <p:cNvPr id="203" name="TextBox 202">
              <a:extLst>
                <a:ext uri="{FF2B5EF4-FFF2-40B4-BE49-F238E27FC236}">
                  <a16:creationId xmlns:a16="http://schemas.microsoft.com/office/drawing/2014/main" id="{E446E755-C862-ED40-851C-E7CB31B2E9EF}"/>
                </a:ext>
              </a:extLst>
            </p:cNvPr>
            <p:cNvSpPr txBox="1"/>
            <p:nvPr/>
          </p:nvSpPr>
          <p:spPr>
            <a:xfrm>
              <a:off x="5617174" y="5985138"/>
              <a:ext cx="837455" cy="372140"/>
            </a:xfrm>
            <a:prstGeom prst="rect">
              <a:avLst/>
            </a:prstGeom>
            <a:noFill/>
          </p:spPr>
          <p:txBody>
            <a:bodyPr wrap="none" rtlCol="0">
              <a:spAutoFit/>
            </a:bodyPr>
            <a:lstStyle/>
            <a:p>
              <a:r>
                <a:rPr lang="en-US" sz="700" dirty="0"/>
                <a:t>Opportunity</a:t>
              </a:r>
              <a:endParaRPr lang="en-US" sz="800" dirty="0"/>
            </a:p>
          </p:txBody>
        </p:sp>
        <p:sp>
          <p:nvSpPr>
            <p:cNvPr id="204" name="Rectangle 203">
              <a:extLst>
                <a:ext uri="{FF2B5EF4-FFF2-40B4-BE49-F238E27FC236}">
                  <a16:creationId xmlns:a16="http://schemas.microsoft.com/office/drawing/2014/main" id="{C283968B-47D0-1B49-91FD-01CE45E517BB}"/>
                </a:ext>
              </a:extLst>
            </p:cNvPr>
            <p:cNvSpPr/>
            <p:nvPr/>
          </p:nvSpPr>
          <p:spPr>
            <a:xfrm>
              <a:off x="5561524" y="5635938"/>
              <a:ext cx="911381" cy="63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05" name="Group 204">
            <a:extLst>
              <a:ext uri="{FF2B5EF4-FFF2-40B4-BE49-F238E27FC236}">
                <a16:creationId xmlns:a16="http://schemas.microsoft.com/office/drawing/2014/main" id="{DF7C4240-9591-164F-8223-7DEB063A30E2}"/>
              </a:ext>
            </a:extLst>
          </p:cNvPr>
          <p:cNvGrpSpPr/>
          <p:nvPr/>
        </p:nvGrpSpPr>
        <p:grpSpPr>
          <a:xfrm>
            <a:off x="1866046" y="5175490"/>
            <a:ext cx="687685" cy="387778"/>
            <a:chOff x="5561524" y="5635938"/>
            <a:chExt cx="911381" cy="721340"/>
          </a:xfrm>
        </p:grpSpPr>
        <p:pic>
          <p:nvPicPr>
            <p:cNvPr id="206" name="Picture 205">
              <a:extLst>
                <a:ext uri="{FF2B5EF4-FFF2-40B4-BE49-F238E27FC236}">
                  <a16:creationId xmlns:a16="http://schemas.microsoft.com/office/drawing/2014/main" id="{A2F2EF1F-BB68-DD40-82A3-211397CE9662}"/>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5715932" y="5729313"/>
              <a:ext cx="693586" cy="265416"/>
            </a:xfrm>
            <a:prstGeom prst="rect">
              <a:avLst/>
            </a:prstGeom>
          </p:spPr>
        </p:pic>
        <p:sp>
          <p:nvSpPr>
            <p:cNvPr id="207" name="TextBox 206">
              <a:extLst>
                <a:ext uri="{FF2B5EF4-FFF2-40B4-BE49-F238E27FC236}">
                  <a16:creationId xmlns:a16="http://schemas.microsoft.com/office/drawing/2014/main" id="{315E72E6-2093-B143-B684-8F50BFACEAEB}"/>
                </a:ext>
              </a:extLst>
            </p:cNvPr>
            <p:cNvSpPr txBox="1"/>
            <p:nvPr/>
          </p:nvSpPr>
          <p:spPr>
            <a:xfrm>
              <a:off x="5617174" y="5985138"/>
              <a:ext cx="837455" cy="372140"/>
            </a:xfrm>
            <a:prstGeom prst="rect">
              <a:avLst/>
            </a:prstGeom>
            <a:noFill/>
          </p:spPr>
          <p:txBody>
            <a:bodyPr wrap="none" rtlCol="0">
              <a:spAutoFit/>
            </a:bodyPr>
            <a:lstStyle/>
            <a:p>
              <a:r>
                <a:rPr lang="en-US" sz="700" dirty="0"/>
                <a:t>Opportunity</a:t>
              </a:r>
              <a:endParaRPr lang="en-US" sz="800" dirty="0"/>
            </a:p>
          </p:txBody>
        </p:sp>
        <p:sp>
          <p:nvSpPr>
            <p:cNvPr id="208" name="Rectangle 207">
              <a:extLst>
                <a:ext uri="{FF2B5EF4-FFF2-40B4-BE49-F238E27FC236}">
                  <a16:creationId xmlns:a16="http://schemas.microsoft.com/office/drawing/2014/main" id="{0A42D26A-013E-884B-8C45-F688FA170C3A}"/>
                </a:ext>
              </a:extLst>
            </p:cNvPr>
            <p:cNvSpPr/>
            <p:nvPr/>
          </p:nvSpPr>
          <p:spPr>
            <a:xfrm>
              <a:off x="5561524" y="5635938"/>
              <a:ext cx="911381" cy="63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09" name="Group 208">
            <a:extLst>
              <a:ext uri="{FF2B5EF4-FFF2-40B4-BE49-F238E27FC236}">
                <a16:creationId xmlns:a16="http://schemas.microsoft.com/office/drawing/2014/main" id="{FDD05DE1-9ACE-9D42-B788-61EC63EA57BA}"/>
              </a:ext>
            </a:extLst>
          </p:cNvPr>
          <p:cNvGrpSpPr/>
          <p:nvPr/>
        </p:nvGrpSpPr>
        <p:grpSpPr>
          <a:xfrm>
            <a:off x="892433" y="4003305"/>
            <a:ext cx="687685" cy="387778"/>
            <a:chOff x="5561524" y="5635938"/>
            <a:chExt cx="911381" cy="721340"/>
          </a:xfrm>
        </p:grpSpPr>
        <p:pic>
          <p:nvPicPr>
            <p:cNvPr id="210" name="Picture 209">
              <a:extLst>
                <a:ext uri="{FF2B5EF4-FFF2-40B4-BE49-F238E27FC236}">
                  <a16:creationId xmlns:a16="http://schemas.microsoft.com/office/drawing/2014/main" id="{46313FBC-9EAD-3E45-AF45-10F56E86B8DE}"/>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5715932" y="5729313"/>
              <a:ext cx="693586" cy="265416"/>
            </a:xfrm>
            <a:prstGeom prst="rect">
              <a:avLst/>
            </a:prstGeom>
          </p:spPr>
        </p:pic>
        <p:sp>
          <p:nvSpPr>
            <p:cNvPr id="211" name="TextBox 210">
              <a:extLst>
                <a:ext uri="{FF2B5EF4-FFF2-40B4-BE49-F238E27FC236}">
                  <a16:creationId xmlns:a16="http://schemas.microsoft.com/office/drawing/2014/main" id="{8E0E8DE7-44E9-1D4D-AB69-E0877F075B51}"/>
                </a:ext>
              </a:extLst>
            </p:cNvPr>
            <p:cNvSpPr txBox="1"/>
            <p:nvPr/>
          </p:nvSpPr>
          <p:spPr>
            <a:xfrm>
              <a:off x="5617174" y="5985138"/>
              <a:ext cx="837455" cy="372140"/>
            </a:xfrm>
            <a:prstGeom prst="rect">
              <a:avLst/>
            </a:prstGeom>
            <a:noFill/>
          </p:spPr>
          <p:txBody>
            <a:bodyPr wrap="none" rtlCol="0">
              <a:spAutoFit/>
            </a:bodyPr>
            <a:lstStyle/>
            <a:p>
              <a:r>
                <a:rPr lang="en-US" sz="700" dirty="0"/>
                <a:t>Opportunity</a:t>
              </a:r>
              <a:endParaRPr lang="en-US" sz="800" dirty="0"/>
            </a:p>
          </p:txBody>
        </p:sp>
        <p:sp>
          <p:nvSpPr>
            <p:cNvPr id="212" name="Rectangle 211">
              <a:extLst>
                <a:ext uri="{FF2B5EF4-FFF2-40B4-BE49-F238E27FC236}">
                  <a16:creationId xmlns:a16="http://schemas.microsoft.com/office/drawing/2014/main" id="{C4FD60EB-FCA6-FB4C-9FBC-1E63A2CD561C}"/>
                </a:ext>
              </a:extLst>
            </p:cNvPr>
            <p:cNvSpPr/>
            <p:nvPr/>
          </p:nvSpPr>
          <p:spPr>
            <a:xfrm>
              <a:off x="5561524" y="5635938"/>
              <a:ext cx="911381" cy="632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92" name="Picture 91">
            <a:extLst>
              <a:ext uri="{FF2B5EF4-FFF2-40B4-BE49-F238E27FC236}">
                <a16:creationId xmlns:a16="http://schemas.microsoft.com/office/drawing/2014/main" id="{5C271139-FD3D-A74C-98E3-3E360FCAB373}"/>
              </a:ext>
            </a:extLst>
          </p:cNvPr>
          <p:cNvPicPr>
            <a:picLocks noChangeAspect="1"/>
          </p:cNvPicPr>
          <p:nvPr/>
        </p:nvPicPr>
        <p:blipFill>
          <a:blip r:embed="rId90" cstate="screen">
            <a:extLst>
              <a:ext uri="{28A0092B-C50C-407E-A947-70E740481C1C}">
                <a14:useLocalDpi xmlns:a14="http://schemas.microsoft.com/office/drawing/2010/main"/>
              </a:ext>
            </a:extLst>
          </a:blip>
          <a:stretch>
            <a:fillRect/>
          </a:stretch>
        </p:blipFill>
        <p:spPr>
          <a:xfrm>
            <a:off x="9465204" y="5545734"/>
            <a:ext cx="744114" cy="241148"/>
          </a:xfrm>
          <a:prstGeom prst="rect">
            <a:avLst/>
          </a:prstGeom>
        </p:spPr>
      </p:pic>
      <p:pic>
        <p:nvPicPr>
          <p:cNvPr id="214" name="Picture 6" descr="GlobalGiving - Becton Dickinson">
            <a:extLst>
              <a:ext uri="{FF2B5EF4-FFF2-40B4-BE49-F238E27FC236}">
                <a16:creationId xmlns:a16="http://schemas.microsoft.com/office/drawing/2014/main" id="{55CBBB8F-4D45-3346-8246-DD4522E89BDE}"/>
              </a:ext>
            </a:extLst>
          </p:cNvPr>
          <p:cNvPicPr>
            <a:picLocks noChangeAspect="1" noChangeArrowheads="1"/>
          </p:cNvPicPr>
          <p:nvPr/>
        </p:nvPicPr>
        <p:blipFill>
          <a:blip r:embed="rId74" cstate="screen">
            <a:extLst>
              <a:ext uri="{28A0092B-C50C-407E-A947-70E740481C1C}">
                <a14:useLocalDpi xmlns:a14="http://schemas.microsoft.com/office/drawing/2010/main"/>
              </a:ext>
            </a:extLst>
          </a:blip>
          <a:srcRect/>
          <a:stretch>
            <a:fillRect/>
          </a:stretch>
        </p:blipFill>
        <p:spPr bwMode="auto">
          <a:xfrm>
            <a:off x="11340743" y="5600667"/>
            <a:ext cx="361808" cy="157641"/>
          </a:xfrm>
          <a:prstGeom prst="rect">
            <a:avLst/>
          </a:prstGeom>
          <a:noFill/>
          <a:extLst>
            <a:ext uri="{909E8E84-426E-40DD-AFC4-6F175D3DCCD1}">
              <a14:hiddenFill xmlns:a14="http://schemas.microsoft.com/office/drawing/2010/main">
                <a:solidFill>
                  <a:srgbClr val="FFFFFF"/>
                </a:solidFill>
              </a14:hiddenFill>
            </a:ext>
          </a:extLst>
        </p:spPr>
      </p:pic>
      <p:sp>
        <p:nvSpPr>
          <p:cNvPr id="217" name="TextBox 216">
            <a:extLst>
              <a:ext uri="{FF2B5EF4-FFF2-40B4-BE49-F238E27FC236}">
                <a16:creationId xmlns:a16="http://schemas.microsoft.com/office/drawing/2014/main" id="{C13FD11C-2457-454E-B350-C82AEEEFEE82}"/>
              </a:ext>
            </a:extLst>
          </p:cNvPr>
          <p:cNvSpPr txBox="1"/>
          <p:nvPr/>
        </p:nvSpPr>
        <p:spPr>
          <a:xfrm>
            <a:off x="10568935" y="6070231"/>
            <a:ext cx="766557" cy="215444"/>
          </a:xfrm>
          <a:prstGeom prst="rect">
            <a:avLst/>
          </a:prstGeom>
          <a:noFill/>
        </p:spPr>
        <p:txBody>
          <a:bodyPr wrap="none" rtlCol="0">
            <a:spAutoFit/>
          </a:bodyPr>
          <a:lstStyle/>
          <a:p>
            <a:r>
              <a:rPr lang="en-US" sz="800" dirty="0"/>
              <a:t>Purchased by </a:t>
            </a:r>
          </a:p>
        </p:txBody>
      </p:sp>
    </p:spTree>
    <p:extLst>
      <p:ext uri="{BB962C8B-B14F-4D97-AF65-F5344CB8AC3E}">
        <p14:creationId xmlns:p14="http://schemas.microsoft.com/office/powerpoint/2010/main" val="2227879126"/>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3693584-12D6-4B53-A3DD-C87869D0EA85}"/>
              </a:ext>
            </a:extLst>
          </p:cNvPr>
          <p:cNvSpPr txBox="1"/>
          <p:nvPr/>
        </p:nvSpPr>
        <p:spPr>
          <a:xfrm>
            <a:off x="2216317" y="293172"/>
            <a:ext cx="8998529" cy="892552"/>
          </a:xfrm>
          <a:prstGeom prst="rect">
            <a:avLst/>
          </a:prstGeom>
          <a:noFill/>
        </p:spPr>
        <p:txBody>
          <a:bodyPr wrap="square" rtlCol="0">
            <a:spAutoFit/>
          </a:bodyPr>
          <a:lstStyle/>
          <a:p>
            <a:r>
              <a:rPr lang="en-US" sz="5200" b="1" dirty="0">
                <a:latin typeface="Helvetica" pitchFamily="2" charset="0"/>
              </a:rPr>
              <a:t>THE SUCCESS STORY</a:t>
            </a:r>
            <a:endParaRPr lang="en-US" sz="5200" b="1" i="1" dirty="0">
              <a:latin typeface="Helvetica" pitchFamily="2" charset="0"/>
            </a:endParaRPr>
          </a:p>
        </p:txBody>
      </p:sp>
      <p:sp>
        <p:nvSpPr>
          <p:cNvPr id="5" name="TextBox 4">
            <a:extLst>
              <a:ext uri="{FF2B5EF4-FFF2-40B4-BE49-F238E27FC236}">
                <a16:creationId xmlns:a16="http://schemas.microsoft.com/office/drawing/2014/main" id="{F6785C96-7D08-1E42-B2B5-9F9306D4885E}"/>
              </a:ext>
            </a:extLst>
          </p:cNvPr>
          <p:cNvSpPr txBox="1"/>
          <p:nvPr/>
        </p:nvSpPr>
        <p:spPr>
          <a:xfrm>
            <a:off x="1649261" y="1198018"/>
            <a:ext cx="9911368" cy="646331"/>
          </a:xfrm>
          <a:prstGeom prst="rect">
            <a:avLst/>
          </a:prstGeom>
          <a:noFill/>
        </p:spPr>
        <p:txBody>
          <a:bodyPr wrap="none" rtlCol="0">
            <a:spAutoFit/>
          </a:bodyPr>
          <a:lstStyle/>
          <a:p>
            <a:r>
              <a:rPr lang="en-US" sz="3600" dirty="0">
                <a:latin typeface="+mj-lt"/>
              </a:rPr>
              <a:t>CYTEK IS THE CURRENT INSTRUMENT POWERHOUSE</a:t>
            </a:r>
          </a:p>
        </p:txBody>
      </p:sp>
      <p:cxnSp>
        <p:nvCxnSpPr>
          <p:cNvPr id="9" name="Straight Connector 8">
            <a:extLst>
              <a:ext uri="{FF2B5EF4-FFF2-40B4-BE49-F238E27FC236}">
                <a16:creationId xmlns:a16="http://schemas.microsoft.com/office/drawing/2014/main" id="{46EF5EE5-EDB8-5942-98C4-60B2ACA3236A}"/>
              </a:ext>
            </a:extLst>
          </p:cNvPr>
          <p:cNvCxnSpPr>
            <a:cxnSpLocks/>
          </p:cNvCxnSpPr>
          <p:nvPr/>
        </p:nvCxnSpPr>
        <p:spPr>
          <a:xfrm>
            <a:off x="1472247" y="1142702"/>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72C78CE-02FF-E449-80FB-E706BA9F6351}"/>
              </a:ext>
            </a:extLst>
          </p:cNvPr>
          <p:cNvSpPr txBox="1"/>
          <p:nvPr/>
        </p:nvSpPr>
        <p:spPr>
          <a:xfrm>
            <a:off x="11529391" y="609600"/>
            <a:ext cx="301686" cy="369332"/>
          </a:xfrm>
          <a:prstGeom prst="rect">
            <a:avLst/>
          </a:prstGeom>
          <a:noFill/>
        </p:spPr>
        <p:txBody>
          <a:bodyPr wrap="none" rtlCol="0">
            <a:spAutoFit/>
          </a:bodyPr>
          <a:lstStyle/>
          <a:p>
            <a:r>
              <a:rPr lang="en-US" dirty="0"/>
              <a:t>4</a:t>
            </a:r>
          </a:p>
        </p:txBody>
      </p:sp>
      <p:grpSp>
        <p:nvGrpSpPr>
          <p:cNvPr id="14" name="Group 13">
            <a:extLst>
              <a:ext uri="{FF2B5EF4-FFF2-40B4-BE49-F238E27FC236}">
                <a16:creationId xmlns:a16="http://schemas.microsoft.com/office/drawing/2014/main" id="{A70CE4B4-2AAB-9344-9244-504B99801253}"/>
              </a:ext>
            </a:extLst>
          </p:cNvPr>
          <p:cNvGrpSpPr/>
          <p:nvPr/>
        </p:nvGrpSpPr>
        <p:grpSpPr>
          <a:xfrm>
            <a:off x="2375740" y="3539797"/>
            <a:ext cx="7158378" cy="1189970"/>
            <a:chOff x="1344706" y="2454121"/>
            <a:chExt cx="8086165" cy="1523296"/>
          </a:xfrm>
        </p:grpSpPr>
        <p:pic>
          <p:nvPicPr>
            <p:cNvPr id="11" name="Picture 10">
              <a:extLst>
                <a:ext uri="{FF2B5EF4-FFF2-40B4-BE49-F238E27FC236}">
                  <a16:creationId xmlns:a16="http://schemas.microsoft.com/office/drawing/2014/main" id="{3E5AA037-9294-0A42-BEBD-7220E86D3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4706" y="2454121"/>
              <a:ext cx="8086165" cy="1523296"/>
            </a:xfrm>
            <a:prstGeom prst="rect">
              <a:avLst/>
            </a:prstGeom>
            <a:ln>
              <a:solidFill>
                <a:schemeClr val="bg2">
                  <a:lumMod val="75000"/>
                </a:schemeClr>
              </a:solidFill>
            </a:ln>
          </p:spPr>
        </p:pic>
        <p:pic>
          <p:nvPicPr>
            <p:cNvPr id="13" name="Picture 12">
              <a:extLst>
                <a:ext uri="{FF2B5EF4-FFF2-40B4-BE49-F238E27FC236}">
                  <a16:creationId xmlns:a16="http://schemas.microsoft.com/office/drawing/2014/main" id="{29024C01-D569-3640-8D9D-3436C20E44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3192" y="3155919"/>
              <a:ext cx="1827679" cy="821498"/>
            </a:xfrm>
            <a:prstGeom prst="rect">
              <a:avLst/>
            </a:prstGeom>
          </p:spPr>
        </p:pic>
      </p:grpSp>
      <p:sp>
        <p:nvSpPr>
          <p:cNvPr id="18" name="TextBox 17">
            <a:extLst>
              <a:ext uri="{FF2B5EF4-FFF2-40B4-BE49-F238E27FC236}">
                <a16:creationId xmlns:a16="http://schemas.microsoft.com/office/drawing/2014/main" id="{69316025-7873-0C42-9426-860CE7A7C5BC}"/>
              </a:ext>
            </a:extLst>
          </p:cNvPr>
          <p:cNvSpPr txBox="1"/>
          <p:nvPr/>
        </p:nvSpPr>
        <p:spPr>
          <a:xfrm>
            <a:off x="2375741" y="1932463"/>
            <a:ext cx="4183774" cy="1477328"/>
          </a:xfrm>
          <a:prstGeom prst="rect">
            <a:avLst/>
          </a:prstGeom>
          <a:noFill/>
        </p:spPr>
        <p:txBody>
          <a:bodyPr wrap="none" rtlCol="0">
            <a:spAutoFit/>
          </a:bodyPr>
          <a:lstStyle/>
          <a:p>
            <a:pPr marL="285750" indent="-285750">
              <a:buFont typeface="Arial" panose="020B0604020202020204" pitchFamily="34" charset="0"/>
              <a:buChar char="•"/>
            </a:pPr>
            <a:r>
              <a:rPr lang="en-US" dirty="0"/>
              <a:t>FORMED IN 2015</a:t>
            </a:r>
          </a:p>
          <a:p>
            <a:pPr marL="285750" indent="-285750">
              <a:buFont typeface="Arial" panose="020B0604020202020204" pitchFamily="34" charset="0"/>
              <a:buChar char="•"/>
            </a:pPr>
            <a:r>
              <a:rPr lang="en-US" dirty="0"/>
              <a:t>RELEASED FIRST PRODUCT IN 2017</a:t>
            </a:r>
          </a:p>
          <a:p>
            <a:pPr marL="285750" indent="-285750">
              <a:buFont typeface="Arial" panose="020B0604020202020204" pitchFamily="34" charset="0"/>
              <a:buChar char="•"/>
            </a:pPr>
            <a:r>
              <a:rPr lang="en-US" dirty="0"/>
              <a:t>HIRED MOST OF THE BEST PEOPLE</a:t>
            </a:r>
          </a:p>
          <a:p>
            <a:pPr marL="285750" indent="-285750">
              <a:buFont typeface="Arial" panose="020B0604020202020204" pitchFamily="34" charset="0"/>
              <a:buChar char="•"/>
            </a:pPr>
            <a:r>
              <a:rPr lang="en-US" dirty="0"/>
              <a:t>IPO IN 2021 – INITIAL VALUATION $3.4B</a:t>
            </a:r>
          </a:p>
          <a:p>
            <a:pPr marL="285750" indent="-285750">
              <a:buFont typeface="Arial" panose="020B0604020202020204" pitchFamily="34" charset="0"/>
              <a:buChar char="•"/>
            </a:pPr>
            <a:r>
              <a:rPr lang="en-US" dirty="0"/>
              <a:t>SPECTRAL SORTER 2021-22</a:t>
            </a:r>
          </a:p>
        </p:txBody>
      </p:sp>
      <p:pic>
        <p:nvPicPr>
          <p:cNvPr id="21" name="Picture 2" descr="translation missing: en.genreal.logo.label">
            <a:extLst>
              <a:ext uri="{FF2B5EF4-FFF2-40B4-BE49-F238E27FC236}">
                <a16:creationId xmlns:a16="http://schemas.microsoft.com/office/drawing/2014/main" id="{13478D21-5EC0-9747-AAF0-908AE130B28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70449" y="2159527"/>
            <a:ext cx="2359555" cy="719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C04D31-F8B8-1A45-B219-F5C140E76F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5740" y="5125490"/>
            <a:ext cx="5265558" cy="1439338"/>
          </a:xfrm>
          <a:prstGeom prst="rect">
            <a:avLst/>
          </a:prstGeom>
          <a:ln>
            <a:solidFill>
              <a:schemeClr val="bg2">
                <a:lumMod val="75000"/>
              </a:schemeClr>
            </a:solidFill>
          </a:ln>
        </p:spPr>
      </p:pic>
    </p:spTree>
    <p:extLst>
      <p:ext uri="{BB962C8B-B14F-4D97-AF65-F5344CB8AC3E}">
        <p14:creationId xmlns:p14="http://schemas.microsoft.com/office/powerpoint/2010/main" val="2561217014"/>
      </p:ext>
    </p:extLst>
  </p:cSld>
  <p:clrMapOvr>
    <a:masterClrMapping/>
  </p:clrMapOvr>
  <mc:AlternateContent xmlns:mc="http://schemas.openxmlformats.org/markup-compatibility/2006" xmlns:p14="http://schemas.microsoft.com/office/powerpoint/2010/main">
    <mc:Choice Requires="p14">
      <p:transition spd="slow" p14:dur="2500" advClick="0" advTm="3000">
        <p14:reveal/>
      </p:transition>
    </mc:Choice>
    <mc:Fallback xmlns="">
      <p:transition spd="slow" advClick="0" advTm="3000">
        <p:fade/>
      </p:transition>
    </mc:Fallback>
  </mc:AlternateContent>
  <p:extLst>
    <p:ext uri="{E180D4A7-C9FB-4DFB-919C-405C955672EB}">
      <p14:showEvtLst xmlns:p14="http://schemas.microsoft.com/office/powerpoint/2010/main">
        <p14:playEvt time="10" objId="2"/>
        <p14:stopEvt time="14216"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9780700-4E0B-9545-832F-4F4FC8E2B82F}"/>
              </a:ext>
            </a:extLst>
          </p:cNvPr>
          <p:cNvGrpSpPr/>
          <p:nvPr/>
        </p:nvGrpSpPr>
        <p:grpSpPr>
          <a:xfrm>
            <a:off x="5880632" y="1679288"/>
            <a:ext cx="4669999" cy="4395989"/>
            <a:chOff x="289245" y="1065140"/>
            <a:chExt cx="5961650" cy="5536142"/>
          </a:xfrm>
        </p:grpSpPr>
        <p:sp>
          <p:nvSpPr>
            <p:cNvPr id="22" name="Rectangle 21">
              <a:extLst>
                <a:ext uri="{FF2B5EF4-FFF2-40B4-BE49-F238E27FC236}">
                  <a16:creationId xmlns:a16="http://schemas.microsoft.com/office/drawing/2014/main" id="{99FB1913-ABCB-3246-8DE7-850928518A81}"/>
                </a:ext>
              </a:extLst>
            </p:cNvPr>
            <p:cNvSpPr/>
            <p:nvPr/>
          </p:nvSpPr>
          <p:spPr>
            <a:xfrm>
              <a:off x="891244" y="1065140"/>
              <a:ext cx="5359651" cy="498845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7A8A648A-CDA5-DA49-BA95-0880F8638C20}"/>
                </a:ext>
              </a:extLst>
            </p:cNvPr>
            <p:cNvCxnSpPr>
              <a:cxnSpLocks/>
            </p:cNvCxnSpPr>
            <p:nvPr/>
          </p:nvCxnSpPr>
          <p:spPr>
            <a:xfrm>
              <a:off x="3571069" y="1065140"/>
              <a:ext cx="0" cy="498845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7516F4-672C-FD49-8A5C-75DE49A3387C}"/>
                </a:ext>
              </a:extLst>
            </p:cNvPr>
            <p:cNvCxnSpPr>
              <a:cxnSpLocks/>
            </p:cNvCxnSpPr>
            <p:nvPr/>
          </p:nvCxnSpPr>
          <p:spPr>
            <a:xfrm>
              <a:off x="822663" y="3531998"/>
              <a:ext cx="535965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5CCD565-025A-E54A-87D2-0E56B544E585}"/>
                </a:ext>
              </a:extLst>
            </p:cNvPr>
            <p:cNvSpPr txBox="1"/>
            <p:nvPr/>
          </p:nvSpPr>
          <p:spPr>
            <a:xfrm rot="16200000">
              <a:off x="-1174432" y="3271285"/>
              <a:ext cx="3398837" cy="471484"/>
            </a:xfrm>
            <a:prstGeom prst="rect">
              <a:avLst/>
            </a:prstGeom>
            <a:noFill/>
          </p:spPr>
          <p:txBody>
            <a:bodyPr wrap="square" rtlCol="0">
              <a:spAutoFit/>
            </a:bodyPr>
            <a:lstStyle/>
            <a:p>
              <a:pPr algn="ctr"/>
              <a:r>
                <a:rPr lang="en-US" i="1" dirty="0">
                  <a:latin typeface="+mj-lt"/>
                </a:rPr>
                <a:t>Resolution/Complexity</a:t>
              </a:r>
            </a:p>
          </p:txBody>
        </p:sp>
        <p:sp>
          <p:nvSpPr>
            <p:cNvPr id="33" name="TextBox 32">
              <a:extLst>
                <a:ext uri="{FF2B5EF4-FFF2-40B4-BE49-F238E27FC236}">
                  <a16:creationId xmlns:a16="http://schemas.microsoft.com/office/drawing/2014/main" id="{1AEF7992-57BA-1442-BF34-58080A12BEEA}"/>
                </a:ext>
              </a:extLst>
            </p:cNvPr>
            <p:cNvSpPr txBox="1"/>
            <p:nvPr/>
          </p:nvSpPr>
          <p:spPr>
            <a:xfrm>
              <a:off x="2519120" y="6136159"/>
              <a:ext cx="1846035" cy="465123"/>
            </a:xfrm>
            <a:prstGeom prst="rect">
              <a:avLst/>
            </a:prstGeom>
            <a:noFill/>
          </p:spPr>
          <p:txBody>
            <a:bodyPr wrap="square" rtlCol="0">
              <a:spAutoFit/>
            </a:bodyPr>
            <a:lstStyle/>
            <a:p>
              <a:pPr algn="ctr"/>
              <a:r>
                <a:rPr lang="en-US" i="1" dirty="0">
                  <a:latin typeface="+mj-lt"/>
                </a:rPr>
                <a:t>Value</a:t>
              </a:r>
            </a:p>
          </p:txBody>
        </p:sp>
        <p:sp>
          <p:nvSpPr>
            <p:cNvPr id="41" name="Oval 40">
              <a:extLst>
                <a:ext uri="{FF2B5EF4-FFF2-40B4-BE49-F238E27FC236}">
                  <a16:creationId xmlns:a16="http://schemas.microsoft.com/office/drawing/2014/main" id="{1EF774F6-30EC-014C-8E80-3A726D57B806}"/>
                </a:ext>
              </a:extLst>
            </p:cNvPr>
            <p:cNvSpPr/>
            <p:nvPr/>
          </p:nvSpPr>
          <p:spPr>
            <a:xfrm>
              <a:off x="4965548" y="1781273"/>
              <a:ext cx="137160" cy="1371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TextBox 41">
              <a:extLst>
                <a:ext uri="{FF2B5EF4-FFF2-40B4-BE49-F238E27FC236}">
                  <a16:creationId xmlns:a16="http://schemas.microsoft.com/office/drawing/2014/main" id="{ED1BBD4B-962B-0547-A755-64FD5002C3F0}"/>
                </a:ext>
              </a:extLst>
            </p:cNvPr>
            <p:cNvSpPr txBox="1"/>
            <p:nvPr/>
          </p:nvSpPr>
          <p:spPr>
            <a:xfrm>
              <a:off x="3878742" y="1407498"/>
              <a:ext cx="2302464" cy="426362"/>
            </a:xfrm>
            <a:prstGeom prst="rect">
              <a:avLst/>
            </a:prstGeom>
            <a:noFill/>
          </p:spPr>
          <p:txBody>
            <a:bodyPr wrap="square" rtlCol="0">
              <a:spAutoFit/>
            </a:bodyPr>
            <a:lstStyle/>
            <a:p>
              <a:pPr algn="ctr"/>
              <a:r>
                <a:rPr lang="en-US" sz="1600" b="1" i="1" dirty="0" err="1"/>
                <a:t>CytoSpectrum</a:t>
              </a:r>
              <a:endParaRPr lang="en-US" sz="1600" b="1" i="1" dirty="0"/>
            </a:p>
          </p:txBody>
        </p:sp>
        <p:sp>
          <p:nvSpPr>
            <p:cNvPr id="43" name="Oval 42">
              <a:extLst>
                <a:ext uri="{FF2B5EF4-FFF2-40B4-BE49-F238E27FC236}">
                  <a16:creationId xmlns:a16="http://schemas.microsoft.com/office/drawing/2014/main" id="{00F1772E-9A18-CB4A-9C29-1CB8C42DA365}"/>
                </a:ext>
              </a:extLst>
            </p:cNvPr>
            <p:cNvSpPr/>
            <p:nvPr/>
          </p:nvSpPr>
          <p:spPr>
            <a:xfrm>
              <a:off x="3427182" y="2792047"/>
              <a:ext cx="137160" cy="1371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0000"/>
                </a:solidFill>
              </a:endParaRPr>
            </a:p>
          </p:txBody>
        </p:sp>
        <p:sp>
          <p:nvSpPr>
            <p:cNvPr id="44" name="Oval 43">
              <a:extLst>
                <a:ext uri="{FF2B5EF4-FFF2-40B4-BE49-F238E27FC236}">
                  <a16:creationId xmlns:a16="http://schemas.microsoft.com/office/drawing/2014/main" id="{593E1B60-8A04-B24B-AED8-8D708832528E}"/>
                </a:ext>
              </a:extLst>
            </p:cNvPr>
            <p:cNvSpPr/>
            <p:nvPr/>
          </p:nvSpPr>
          <p:spPr>
            <a:xfrm>
              <a:off x="1986665" y="1815304"/>
              <a:ext cx="137160" cy="1371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Oval 44">
              <a:extLst>
                <a:ext uri="{FF2B5EF4-FFF2-40B4-BE49-F238E27FC236}">
                  <a16:creationId xmlns:a16="http://schemas.microsoft.com/office/drawing/2014/main" id="{A995062B-99FE-B54D-A733-A38D63426E3E}"/>
                </a:ext>
              </a:extLst>
            </p:cNvPr>
            <p:cNvSpPr/>
            <p:nvPr/>
          </p:nvSpPr>
          <p:spPr>
            <a:xfrm>
              <a:off x="2519119" y="3335934"/>
              <a:ext cx="137160" cy="1371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Oval 46">
              <a:extLst>
                <a:ext uri="{FF2B5EF4-FFF2-40B4-BE49-F238E27FC236}">
                  <a16:creationId xmlns:a16="http://schemas.microsoft.com/office/drawing/2014/main" id="{412142DF-D92E-FE44-B047-3E7503D4CC66}"/>
                </a:ext>
              </a:extLst>
            </p:cNvPr>
            <p:cNvSpPr/>
            <p:nvPr/>
          </p:nvSpPr>
          <p:spPr>
            <a:xfrm>
              <a:off x="4095297" y="4000708"/>
              <a:ext cx="137160" cy="1371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Oval 47">
              <a:extLst>
                <a:ext uri="{FF2B5EF4-FFF2-40B4-BE49-F238E27FC236}">
                  <a16:creationId xmlns:a16="http://schemas.microsoft.com/office/drawing/2014/main" id="{91E350D2-662F-F447-BDDE-64CFC2E609C4}"/>
                </a:ext>
              </a:extLst>
            </p:cNvPr>
            <p:cNvSpPr/>
            <p:nvPr/>
          </p:nvSpPr>
          <p:spPr>
            <a:xfrm>
              <a:off x="2246645" y="4347410"/>
              <a:ext cx="137160" cy="1371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TextBox 48">
              <a:extLst>
                <a:ext uri="{FF2B5EF4-FFF2-40B4-BE49-F238E27FC236}">
                  <a16:creationId xmlns:a16="http://schemas.microsoft.com/office/drawing/2014/main" id="{324EEE25-E679-7746-AE67-8EDAD6670C3B}"/>
                </a:ext>
              </a:extLst>
            </p:cNvPr>
            <p:cNvSpPr txBox="1"/>
            <p:nvPr/>
          </p:nvSpPr>
          <p:spPr>
            <a:xfrm>
              <a:off x="2426425" y="2354033"/>
              <a:ext cx="1846035" cy="426362"/>
            </a:xfrm>
            <a:prstGeom prst="rect">
              <a:avLst/>
            </a:prstGeom>
            <a:noFill/>
          </p:spPr>
          <p:txBody>
            <a:bodyPr wrap="square" rtlCol="0">
              <a:spAutoFit/>
            </a:bodyPr>
            <a:lstStyle/>
            <a:p>
              <a:pPr algn="ctr"/>
              <a:r>
                <a:rPr lang="en-US" sz="1600" b="1" dirty="0"/>
                <a:t>Cytek</a:t>
              </a:r>
              <a:r>
                <a:rPr lang="en-US" sz="1600" b="1" baseline="30000" dirty="0"/>
                <a:t>&amp;</a:t>
              </a:r>
            </a:p>
          </p:txBody>
        </p:sp>
        <p:sp>
          <p:nvSpPr>
            <p:cNvPr id="50" name="TextBox 49">
              <a:extLst>
                <a:ext uri="{FF2B5EF4-FFF2-40B4-BE49-F238E27FC236}">
                  <a16:creationId xmlns:a16="http://schemas.microsoft.com/office/drawing/2014/main" id="{4A24145C-D2EB-604C-B36F-600D88042580}"/>
                </a:ext>
              </a:extLst>
            </p:cNvPr>
            <p:cNvSpPr txBox="1"/>
            <p:nvPr/>
          </p:nvSpPr>
          <p:spPr>
            <a:xfrm>
              <a:off x="1132226" y="1333241"/>
              <a:ext cx="1846035" cy="426362"/>
            </a:xfrm>
            <a:prstGeom prst="rect">
              <a:avLst/>
            </a:prstGeom>
            <a:noFill/>
          </p:spPr>
          <p:txBody>
            <a:bodyPr wrap="square" rtlCol="0">
              <a:spAutoFit/>
            </a:bodyPr>
            <a:lstStyle/>
            <a:p>
              <a:pPr algn="ctr"/>
              <a:r>
                <a:rPr lang="en-US" sz="1600" b="1" dirty="0"/>
                <a:t>Sony</a:t>
              </a:r>
              <a:r>
                <a:rPr lang="en-US" sz="1600" b="1" baseline="30000" dirty="0"/>
                <a:t>@</a:t>
              </a:r>
            </a:p>
          </p:txBody>
        </p:sp>
        <p:sp>
          <p:nvSpPr>
            <p:cNvPr id="51" name="TextBox 50">
              <a:extLst>
                <a:ext uri="{FF2B5EF4-FFF2-40B4-BE49-F238E27FC236}">
                  <a16:creationId xmlns:a16="http://schemas.microsoft.com/office/drawing/2014/main" id="{A291AC1B-1ED2-C648-9D9E-1C7A0397FD14}"/>
                </a:ext>
              </a:extLst>
            </p:cNvPr>
            <p:cNvSpPr txBox="1"/>
            <p:nvPr/>
          </p:nvSpPr>
          <p:spPr>
            <a:xfrm>
              <a:off x="766086" y="3104871"/>
              <a:ext cx="2611339" cy="736443"/>
            </a:xfrm>
            <a:prstGeom prst="rect">
              <a:avLst/>
            </a:prstGeom>
            <a:noFill/>
          </p:spPr>
          <p:txBody>
            <a:bodyPr wrap="square" rtlCol="0">
              <a:spAutoFit/>
            </a:bodyPr>
            <a:lstStyle/>
            <a:p>
              <a:pPr algn="ctr"/>
              <a:r>
                <a:rPr lang="en-US" sz="1600" b="1" dirty="0"/>
                <a:t>Becton </a:t>
              </a:r>
            </a:p>
            <a:p>
              <a:pPr algn="ctr"/>
              <a:r>
                <a:rPr lang="en-US" sz="1600" b="1" dirty="0"/>
                <a:t>Dickinson</a:t>
              </a:r>
            </a:p>
          </p:txBody>
        </p:sp>
        <p:sp>
          <p:nvSpPr>
            <p:cNvPr id="52" name="TextBox 51">
              <a:extLst>
                <a:ext uri="{FF2B5EF4-FFF2-40B4-BE49-F238E27FC236}">
                  <a16:creationId xmlns:a16="http://schemas.microsoft.com/office/drawing/2014/main" id="{A68131BC-CC81-B643-871F-7397732A5775}"/>
                </a:ext>
              </a:extLst>
            </p:cNvPr>
            <p:cNvSpPr txBox="1"/>
            <p:nvPr/>
          </p:nvSpPr>
          <p:spPr>
            <a:xfrm>
              <a:off x="3199573" y="4080408"/>
              <a:ext cx="2347443" cy="426362"/>
            </a:xfrm>
            <a:prstGeom prst="rect">
              <a:avLst/>
            </a:prstGeom>
            <a:noFill/>
          </p:spPr>
          <p:txBody>
            <a:bodyPr wrap="square" rtlCol="0">
              <a:spAutoFit/>
            </a:bodyPr>
            <a:lstStyle/>
            <a:p>
              <a:pPr algn="ctr"/>
              <a:r>
                <a:rPr lang="en-US" sz="1600" b="1" dirty="0"/>
                <a:t>Beckman Coulter</a:t>
              </a:r>
              <a:r>
                <a:rPr lang="en-US" sz="1600" b="1" baseline="30000" dirty="0"/>
                <a:t>#</a:t>
              </a:r>
            </a:p>
          </p:txBody>
        </p:sp>
        <p:sp>
          <p:nvSpPr>
            <p:cNvPr id="53" name="TextBox 52">
              <a:extLst>
                <a:ext uri="{FF2B5EF4-FFF2-40B4-BE49-F238E27FC236}">
                  <a16:creationId xmlns:a16="http://schemas.microsoft.com/office/drawing/2014/main" id="{604D8177-6843-7746-AFAF-A522509D0ECA}"/>
                </a:ext>
              </a:extLst>
            </p:cNvPr>
            <p:cNvSpPr txBox="1"/>
            <p:nvPr/>
          </p:nvSpPr>
          <p:spPr>
            <a:xfrm>
              <a:off x="1353538" y="4528969"/>
              <a:ext cx="1846035" cy="736443"/>
            </a:xfrm>
            <a:prstGeom prst="rect">
              <a:avLst/>
            </a:prstGeom>
            <a:noFill/>
          </p:spPr>
          <p:txBody>
            <a:bodyPr wrap="square" rtlCol="0">
              <a:spAutoFit/>
            </a:bodyPr>
            <a:lstStyle/>
            <a:p>
              <a:pPr algn="ctr"/>
              <a:r>
                <a:rPr lang="en-US" sz="1600" b="1" dirty="0"/>
                <a:t>Thermo Fisher</a:t>
              </a:r>
              <a:r>
                <a:rPr lang="en-US" sz="1600" b="1" baseline="30000" dirty="0"/>
                <a:t>*</a:t>
              </a:r>
            </a:p>
          </p:txBody>
        </p:sp>
        <p:sp>
          <p:nvSpPr>
            <p:cNvPr id="55" name="TextBox 54">
              <a:extLst>
                <a:ext uri="{FF2B5EF4-FFF2-40B4-BE49-F238E27FC236}">
                  <a16:creationId xmlns:a16="http://schemas.microsoft.com/office/drawing/2014/main" id="{468C75EE-CF21-5745-BD2E-7C9EDF3F9506}"/>
                </a:ext>
              </a:extLst>
            </p:cNvPr>
            <p:cNvSpPr txBox="1"/>
            <p:nvPr/>
          </p:nvSpPr>
          <p:spPr>
            <a:xfrm>
              <a:off x="4534465" y="1935907"/>
              <a:ext cx="1358448" cy="387603"/>
            </a:xfrm>
            <a:prstGeom prst="rect">
              <a:avLst/>
            </a:prstGeom>
            <a:noFill/>
          </p:spPr>
          <p:txBody>
            <a:bodyPr wrap="square" rtlCol="0">
              <a:spAutoFit/>
            </a:bodyPr>
            <a:lstStyle/>
            <a:p>
              <a:pPr algn="ctr"/>
              <a:r>
                <a:rPr lang="en-US" sz="1400" dirty="0"/>
                <a:t>$200-250K</a:t>
              </a:r>
            </a:p>
          </p:txBody>
        </p:sp>
        <p:pic>
          <p:nvPicPr>
            <p:cNvPr id="29" name="Picture 28">
              <a:extLst>
                <a:ext uri="{FF2B5EF4-FFF2-40B4-BE49-F238E27FC236}">
                  <a16:creationId xmlns:a16="http://schemas.microsoft.com/office/drawing/2014/main" id="{F9990DA1-BC08-6445-85EB-B51E06D265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8021" y="1287972"/>
              <a:ext cx="615780" cy="216494"/>
            </a:xfrm>
            <a:prstGeom prst="rect">
              <a:avLst/>
            </a:prstGeom>
          </p:spPr>
        </p:pic>
        <p:sp>
          <p:nvSpPr>
            <p:cNvPr id="30" name="TextBox 29">
              <a:extLst>
                <a:ext uri="{FF2B5EF4-FFF2-40B4-BE49-F238E27FC236}">
                  <a16:creationId xmlns:a16="http://schemas.microsoft.com/office/drawing/2014/main" id="{DCA85AC6-8DB2-FA45-98FE-6FAC339FE874}"/>
                </a:ext>
              </a:extLst>
            </p:cNvPr>
            <p:cNvSpPr txBox="1"/>
            <p:nvPr/>
          </p:nvSpPr>
          <p:spPr>
            <a:xfrm>
              <a:off x="1591156" y="1930191"/>
              <a:ext cx="928173" cy="387603"/>
            </a:xfrm>
            <a:prstGeom prst="rect">
              <a:avLst/>
            </a:prstGeom>
            <a:noFill/>
          </p:spPr>
          <p:txBody>
            <a:bodyPr wrap="square" rtlCol="0">
              <a:spAutoFit/>
            </a:bodyPr>
            <a:lstStyle/>
            <a:p>
              <a:pPr algn="ctr"/>
              <a:r>
                <a:rPr lang="en-US" sz="1400" dirty="0"/>
                <a:t>$850K</a:t>
              </a:r>
            </a:p>
          </p:txBody>
        </p:sp>
        <p:sp>
          <p:nvSpPr>
            <p:cNvPr id="32" name="TextBox 31">
              <a:extLst>
                <a:ext uri="{FF2B5EF4-FFF2-40B4-BE49-F238E27FC236}">
                  <a16:creationId xmlns:a16="http://schemas.microsoft.com/office/drawing/2014/main" id="{468C75EE-CF21-5745-BD2E-7C9EDF3F9506}"/>
                </a:ext>
              </a:extLst>
            </p:cNvPr>
            <p:cNvSpPr txBox="1"/>
            <p:nvPr/>
          </p:nvSpPr>
          <p:spPr>
            <a:xfrm>
              <a:off x="2522910" y="2903038"/>
              <a:ext cx="1458351" cy="387603"/>
            </a:xfrm>
            <a:prstGeom prst="rect">
              <a:avLst/>
            </a:prstGeom>
            <a:noFill/>
          </p:spPr>
          <p:txBody>
            <a:bodyPr wrap="square" rtlCol="0">
              <a:spAutoFit/>
            </a:bodyPr>
            <a:lstStyle/>
            <a:p>
              <a:pPr algn="ctr"/>
              <a:r>
                <a:rPr lang="en-US" sz="1400" dirty="0"/>
                <a:t>$300-450K</a:t>
              </a:r>
            </a:p>
          </p:txBody>
        </p:sp>
      </p:grpSp>
      <p:sp>
        <p:nvSpPr>
          <p:cNvPr id="7" name="TextBox 6">
            <a:extLst>
              <a:ext uri="{FF2B5EF4-FFF2-40B4-BE49-F238E27FC236}">
                <a16:creationId xmlns:a16="http://schemas.microsoft.com/office/drawing/2014/main" id="{8A7C8AF3-F9BB-D140-B7C7-D926E4A5877C}"/>
              </a:ext>
            </a:extLst>
          </p:cNvPr>
          <p:cNvSpPr txBox="1"/>
          <p:nvPr/>
        </p:nvSpPr>
        <p:spPr>
          <a:xfrm>
            <a:off x="1649446" y="1281313"/>
            <a:ext cx="2089162" cy="1938992"/>
          </a:xfrm>
          <a:prstGeom prst="rect">
            <a:avLst/>
          </a:prstGeom>
          <a:noFill/>
        </p:spPr>
        <p:txBody>
          <a:bodyPr wrap="none" rtlCol="0">
            <a:spAutoFit/>
          </a:bodyPr>
          <a:lstStyle/>
          <a:p>
            <a:r>
              <a:rPr lang="en-US" sz="2400" dirty="0">
                <a:latin typeface="+mj-lt"/>
              </a:rPr>
              <a:t>BEST-IN-CLASS</a:t>
            </a:r>
          </a:p>
          <a:p>
            <a:r>
              <a:rPr lang="en-US" sz="2400" dirty="0">
                <a:latin typeface="+mj-lt"/>
              </a:rPr>
              <a:t>FEATURES AND</a:t>
            </a:r>
          </a:p>
          <a:p>
            <a:r>
              <a:rPr lang="en-US" sz="2400" dirty="0">
                <a:latin typeface="+mj-lt"/>
              </a:rPr>
              <a:t>FUNCTION</a:t>
            </a:r>
          </a:p>
          <a:p>
            <a:r>
              <a:rPr lang="en-US" sz="2400" dirty="0">
                <a:latin typeface="+mj-lt"/>
              </a:rPr>
              <a:t>AT DISRUPTIVE</a:t>
            </a:r>
          </a:p>
          <a:p>
            <a:r>
              <a:rPr lang="en-US" sz="2400" dirty="0">
                <a:latin typeface="+mj-lt"/>
              </a:rPr>
              <a:t>PRICE POINT</a:t>
            </a:r>
          </a:p>
        </p:txBody>
      </p:sp>
      <p:sp>
        <p:nvSpPr>
          <p:cNvPr id="31" name="TextBox 30">
            <a:extLst>
              <a:ext uri="{FF2B5EF4-FFF2-40B4-BE49-F238E27FC236}">
                <a16:creationId xmlns:a16="http://schemas.microsoft.com/office/drawing/2014/main" id="{AF98909C-521B-3A48-9FEA-9A2DCF85F941}"/>
              </a:ext>
            </a:extLst>
          </p:cNvPr>
          <p:cNvSpPr txBox="1"/>
          <p:nvPr/>
        </p:nvSpPr>
        <p:spPr>
          <a:xfrm>
            <a:off x="2217885" y="159146"/>
            <a:ext cx="6174126" cy="923330"/>
          </a:xfrm>
          <a:prstGeom prst="rect">
            <a:avLst/>
          </a:prstGeom>
          <a:noFill/>
        </p:spPr>
        <p:txBody>
          <a:bodyPr wrap="none" rtlCol="0">
            <a:spAutoFit/>
          </a:bodyPr>
          <a:lstStyle/>
          <a:p>
            <a:r>
              <a:rPr lang="en-US" sz="5200" b="1" dirty="0">
                <a:solidFill>
                  <a:srgbClr val="0C0C0C"/>
                </a:solidFill>
                <a:latin typeface="Helvetica" pitchFamily="2" charset="0"/>
              </a:rPr>
              <a:t>CYTOSPECTRUM </a:t>
            </a:r>
          </a:p>
        </p:txBody>
      </p:sp>
      <p:cxnSp>
        <p:nvCxnSpPr>
          <p:cNvPr id="35" name="Straight Connector 34">
            <a:extLst>
              <a:ext uri="{FF2B5EF4-FFF2-40B4-BE49-F238E27FC236}">
                <a16:creationId xmlns:a16="http://schemas.microsoft.com/office/drawing/2014/main" id="{EFE4B7B1-C842-0B4F-9E4F-2EDFCE37361E}"/>
              </a:ext>
            </a:extLst>
          </p:cNvPr>
          <p:cNvCxnSpPr>
            <a:cxnSpLocks/>
          </p:cNvCxnSpPr>
          <p:nvPr/>
        </p:nvCxnSpPr>
        <p:spPr>
          <a:xfrm>
            <a:off x="1333537" y="1045053"/>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5558D41-8DEA-0046-8A95-ABDAB8B18485}"/>
              </a:ext>
            </a:extLst>
          </p:cNvPr>
          <p:cNvSpPr txBox="1"/>
          <p:nvPr/>
        </p:nvSpPr>
        <p:spPr>
          <a:xfrm>
            <a:off x="11773296" y="675721"/>
            <a:ext cx="418704" cy="369332"/>
          </a:xfrm>
          <a:prstGeom prst="rect">
            <a:avLst/>
          </a:prstGeom>
          <a:noFill/>
        </p:spPr>
        <p:txBody>
          <a:bodyPr wrap="none" rtlCol="0">
            <a:spAutoFit/>
          </a:bodyPr>
          <a:lstStyle/>
          <a:p>
            <a:r>
              <a:rPr lang="en-US" dirty="0"/>
              <a:t>14</a:t>
            </a:r>
          </a:p>
        </p:txBody>
      </p:sp>
      <p:sp>
        <p:nvSpPr>
          <p:cNvPr id="4" name="TextBox 3">
            <a:extLst>
              <a:ext uri="{FF2B5EF4-FFF2-40B4-BE49-F238E27FC236}">
                <a16:creationId xmlns:a16="http://schemas.microsoft.com/office/drawing/2014/main" id="{C22A7AEB-A76A-1348-90AC-5D02B8F70920}"/>
              </a:ext>
            </a:extLst>
          </p:cNvPr>
          <p:cNvSpPr txBox="1"/>
          <p:nvPr/>
        </p:nvSpPr>
        <p:spPr>
          <a:xfrm>
            <a:off x="2694027" y="6596390"/>
            <a:ext cx="2337499" cy="253916"/>
          </a:xfrm>
          <a:prstGeom prst="rect">
            <a:avLst/>
          </a:prstGeom>
          <a:noFill/>
        </p:spPr>
        <p:txBody>
          <a:bodyPr wrap="none" rtlCol="0">
            <a:spAutoFit/>
          </a:bodyPr>
          <a:lstStyle/>
          <a:p>
            <a:r>
              <a:rPr lang="en-US" sz="1050" dirty="0"/>
              <a:t>* Attune </a:t>
            </a:r>
            <a:r>
              <a:rPr lang="en-US" sz="1050" baseline="30000" dirty="0"/>
              <a:t> #</a:t>
            </a:r>
            <a:r>
              <a:rPr lang="en-US" sz="1050" dirty="0" err="1"/>
              <a:t>CytoFlex</a:t>
            </a:r>
            <a:r>
              <a:rPr lang="en-US" sz="1050" dirty="0"/>
              <a:t>  </a:t>
            </a:r>
            <a:r>
              <a:rPr lang="en-US" sz="1050" baseline="30000" dirty="0"/>
              <a:t> &amp;</a:t>
            </a:r>
            <a:r>
              <a:rPr lang="en-US" sz="1050" dirty="0"/>
              <a:t>Aurora  </a:t>
            </a:r>
            <a:r>
              <a:rPr lang="en-US" sz="1050" baseline="30000" dirty="0"/>
              <a:t>@</a:t>
            </a:r>
            <a:r>
              <a:rPr lang="en-US" sz="1050" dirty="0"/>
              <a:t>ID7000</a:t>
            </a:r>
          </a:p>
        </p:txBody>
      </p:sp>
      <p:sp>
        <p:nvSpPr>
          <p:cNvPr id="3" name="TextBox 2">
            <a:extLst>
              <a:ext uri="{FF2B5EF4-FFF2-40B4-BE49-F238E27FC236}">
                <a16:creationId xmlns:a16="http://schemas.microsoft.com/office/drawing/2014/main" id="{92C64732-A6F1-3346-A120-868DBBD85848}"/>
              </a:ext>
            </a:extLst>
          </p:cNvPr>
          <p:cNvSpPr txBox="1"/>
          <p:nvPr/>
        </p:nvSpPr>
        <p:spPr>
          <a:xfrm>
            <a:off x="5182088" y="6634666"/>
            <a:ext cx="5509842" cy="246221"/>
          </a:xfrm>
          <a:prstGeom prst="rect">
            <a:avLst/>
          </a:prstGeom>
          <a:noFill/>
        </p:spPr>
        <p:txBody>
          <a:bodyPr wrap="none" rtlCol="0">
            <a:spAutoFit/>
          </a:bodyPr>
          <a:lstStyle/>
          <a:p>
            <a:r>
              <a:rPr lang="en-US" sz="1000" i="1" baseline="30000" dirty="0"/>
              <a:t>^</a:t>
            </a:r>
            <a:r>
              <a:rPr lang="en-US" sz="1000" i="1" dirty="0"/>
              <a:t>Cytek also have a low-end spectral  instrument </a:t>
            </a:r>
            <a:r>
              <a:rPr lang="en-US" sz="1000" i="1" u="sng" dirty="0"/>
              <a:t>Northern Lights </a:t>
            </a:r>
            <a:r>
              <a:rPr lang="en-US" sz="1000" i="1" dirty="0"/>
              <a:t>which is lower cost but limited function</a:t>
            </a:r>
          </a:p>
        </p:txBody>
      </p:sp>
      <p:pic>
        <p:nvPicPr>
          <p:cNvPr id="34" name="Picture 33">
            <a:extLst>
              <a:ext uri="{FF2B5EF4-FFF2-40B4-BE49-F238E27FC236}">
                <a16:creationId xmlns:a16="http://schemas.microsoft.com/office/drawing/2014/main" id="{2278A367-495D-7846-A488-9D2212BB08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58071" y="3485293"/>
            <a:ext cx="3645808" cy="2638532"/>
          </a:xfrm>
          <a:prstGeom prst="rect">
            <a:avLst/>
          </a:prstGeom>
        </p:spPr>
      </p:pic>
      <p:sp>
        <p:nvSpPr>
          <p:cNvPr id="5" name="TextBox 4">
            <a:extLst>
              <a:ext uri="{FF2B5EF4-FFF2-40B4-BE49-F238E27FC236}">
                <a16:creationId xmlns:a16="http://schemas.microsoft.com/office/drawing/2014/main" id="{45EE844F-60D3-5748-8AAF-7FE3DD3C900E}"/>
              </a:ext>
            </a:extLst>
          </p:cNvPr>
          <p:cNvSpPr txBox="1"/>
          <p:nvPr/>
        </p:nvSpPr>
        <p:spPr>
          <a:xfrm>
            <a:off x="3249957" y="5890611"/>
            <a:ext cx="1428596" cy="261610"/>
          </a:xfrm>
          <a:prstGeom prst="rect">
            <a:avLst/>
          </a:prstGeom>
          <a:noFill/>
        </p:spPr>
        <p:txBody>
          <a:bodyPr wrap="none" rtlCol="0">
            <a:spAutoFit/>
          </a:bodyPr>
          <a:lstStyle/>
          <a:p>
            <a:r>
              <a:rPr lang="en-US" sz="1100" i="1" dirty="0"/>
              <a:t>Concept drawing only</a:t>
            </a:r>
          </a:p>
        </p:txBody>
      </p:sp>
      <p:sp>
        <p:nvSpPr>
          <p:cNvPr id="36" name="Oval 35">
            <a:extLst>
              <a:ext uri="{FF2B5EF4-FFF2-40B4-BE49-F238E27FC236}">
                <a16:creationId xmlns:a16="http://schemas.microsoft.com/office/drawing/2014/main" id="{F4C016F3-E481-A045-9F75-EBA3C36F81C2}"/>
              </a:ext>
            </a:extLst>
          </p:cNvPr>
          <p:cNvSpPr/>
          <p:nvPr/>
        </p:nvSpPr>
        <p:spPr>
          <a:xfrm>
            <a:off x="5773189" y="6384136"/>
            <a:ext cx="107443" cy="108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376C4AEC-7D0F-084B-8DE2-52EC1E9435CF}"/>
              </a:ext>
            </a:extLst>
          </p:cNvPr>
          <p:cNvSpPr txBox="1"/>
          <p:nvPr/>
        </p:nvSpPr>
        <p:spPr>
          <a:xfrm>
            <a:off x="5826910" y="6319203"/>
            <a:ext cx="1367682" cy="261610"/>
          </a:xfrm>
          <a:prstGeom prst="rect">
            <a:avLst/>
          </a:prstGeom>
          <a:noFill/>
        </p:spPr>
        <p:txBody>
          <a:bodyPr wrap="none" rtlCol="0">
            <a:spAutoFit/>
          </a:bodyPr>
          <a:lstStyle/>
          <a:p>
            <a:r>
              <a:rPr lang="en-US" sz="1100" dirty="0"/>
              <a:t>Spectral instruments</a:t>
            </a:r>
          </a:p>
        </p:txBody>
      </p:sp>
    </p:spTree>
    <p:extLst>
      <p:ext uri="{BB962C8B-B14F-4D97-AF65-F5344CB8AC3E}">
        <p14:creationId xmlns:p14="http://schemas.microsoft.com/office/powerpoint/2010/main" val="1859195646"/>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6F14A26F-9B68-F447-8DEB-570691661CD3}"/>
              </a:ext>
            </a:extLst>
          </p:cNvPr>
          <p:cNvSpPr/>
          <p:nvPr/>
        </p:nvSpPr>
        <p:spPr>
          <a:xfrm>
            <a:off x="7513171" y="4962408"/>
            <a:ext cx="4370141" cy="781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17E54E58-DF4B-E140-BBDC-5E11E9A9BA7E}"/>
              </a:ext>
            </a:extLst>
          </p:cNvPr>
          <p:cNvSpPr/>
          <p:nvPr/>
        </p:nvSpPr>
        <p:spPr>
          <a:xfrm>
            <a:off x="1339017" y="1946307"/>
            <a:ext cx="2953831" cy="4651335"/>
          </a:xfrm>
          <a:prstGeom prst="roundRect">
            <a:avLst>
              <a:gd name="adj" fmla="val 584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318D58F-4BFE-CE4E-9BA4-194F33C21F58}"/>
              </a:ext>
            </a:extLst>
          </p:cNvPr>
          <p:cNvSpPr/>
          <p:nvPr/>
        </p:nvSpPr>
        <p:spPr>
          <a:xfrm>
            <a:off x="7482253" y="3228704"/>
            <a:ext cx="4370141" cy="781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440148" y="1236680"/>
            <a:ext cx="4412246" cy="936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2DEBB-DE62-074A-9AA1-6376256A755B}"/>
              </a:ext>
            </a:extLst>
          </p:cNvPr>
          <p:cNvSpPr>
            <a:spLocks noGrp="1"/>
          </p:cNvSpPr>
          <p:nvPr>
            <p:ph type="title"/>
          </p:nvPr>
        </p:nvSpPr>
        <p:spPr>
          <a:xfrm>
            <a:off x="1476999" y="291327"/>
            <a:ext cx="7303746" cy="715786"/>
          </a:xfrm>
        </p:spPr>
        <p:txBody>
          <a:bodyPr>
            <a:noAutofit/>
          </a:bodyPr>
          <a:lstStyle/>
          <a:p>
            <a:r>
              <a:rPr lang="en-US" sz="5200" b="1" dirty="0">
                <a:latin typeface="Helvetica" pitchFamily="2" charset="0"/>
              </a:rPr>
              <a:t>FLOW CYTOMETRY</a:t>
            </a:r>
            <a:endParaRPr lang="en-US" sz="5200" b="1" i="1" dirty="0">
              <a:latin typeface="Helvetica" pitchFamily="2" charset="0"/>
            </a:endParaRPr>
          </a:p>
        </p:txBody>
      </p:sp>
      <p:pic>
        <p:nvPicPr>
          <p:cNvPr id="2050" name="Picture 2" descr="translation missing: en.genreal.logo.label">
            <a:extLst>
              <a:ext uri="{FF2B5EF4-FFF2-40B4-BE49-F238E27FC236}">
                <a16:creationId xmlns:a16="http://schemas.microsoft.com/office/drawing/2014/main" id="{1B69F820-69BE-ED46-A448-05E38E4DC91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2714" y="4345728"/>
            <a:ext cx="871318" cy="265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F28AC7-0598-C54B-B094-3516A34EEC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82254" y="3313030"/>
            <a:ext cx="469874" cy="476246"/>
          </a:xfrm>
          <a:prstGeom prst="rect">
            <a:avLst/>
          </a:prstGeom>
        </p:spPr>
      </p:pic>
      <p:pic>
        <p:nvPicPr>
          <p:cNvPr id="9" name="Picture 8">
            <a:extLst>
              <a:ext uri="{FF2B5EF4-FFF2-40B4-BE49-F238E27FC236}">
                <a16:creationId xmlns:a16="http://schemas.microsoft.com/office/drawing/2014/main" id="{A6F6F894-C32D-014F-BEFE-84890EFF32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8512" y="4262324"/>
            <a:ext cx="467876" cy="440894"/>
          </a:xfrm>
          <a:prstGeom prst="rect">
            <a:avLst/>
          </a:prstGeom>
        </p:spPr>
      </p:pic>
      <p:sp>
        <p:nvSpPr>
          <p:cNvPr id="18" name="Content Placeholder 2">
            <a:extLst>
              <a:ext uri="{FF2B5EF4-FFF2-40B4-BE49-F238E27FC236}">
                <a16:creationId xmlns:a16="http://schemas.microsoft.com/office/drawing/2014/main" id="{D6582F86-D273-194E-B9B3-48D8B541D2A3}"/>
              </a:ext>
            </a:extLst>
          </p:cNvPr>
          <p:cNvSpPr>
            <a:spLocks noGrp="1"/>
          </p:cNvSpPr>
          <p:nvPr>
            <p:ph idx="1"/>
          </p:nvPr>
        </p:nvSpPr>
        <p:spPr>
          <a:xfrm>
            <a:off x="1491532" y="2361364"/>
            <a:ext cx="2069557" cy="2962772"/>
          </a:xfrm>
        </p:spPr>
        <p:txBody>
          <a:bodyPr>
            <a:noAutofit/>
          </a:bodyPr>
          <a:lstStyle/>
          <a:p>
            <a:pPr marL="0" indent="0">
              <a:lnSpc>
                <a:spcPct val="120000"/>
              </a:lnSpc>
              <a:spcBef>
                <a:spcPts val="0"/>
              </a:spcBef>
              <a:buNone/>
            </a:pPr>
            <a:r>
              <a:rPr lang="en-US" sz="1600" dirty="0">
                <a:latin typeface="+mj-lt"/>
              </a:rPr>
              <a:t>Becton Dickinson</a:t>
            </a:r>
          </a:p>
          <a:p>
            <a:pPr marL="0" indent="0">
              <a:lnSpc>
                <a:spcPct val="120000"/>
              </a:lnSpc>
              <a:spcBef>
                <a:spcPts val="0"/>
              </a:spcBef>
              <a:buNone/>
            </a:pPr>
            <a:r>
              <a:rPr lang="en-US" sz="1600" dirty="0">
                <a:latin typeface="+mj-lt"/>
              </a:rPr>
              <a:t>Beckman Coulter</a:t>
            </a:r>
          </a:p>
          <a:p>
            <a:pPr marL="0" indent="0">
              <a:lnSpc>
                <a:spcPct val="120000"/>
              </a:lnSpc>
              <a:spcBef>
                <a:spcPts val="0"/>
              </a:spcBef>
              <a:buNone/>
            </a:pPr>
            <a:r>
              <a:rPr lang="en-US" sz="1600" dirty="0">
                <a:latin typeface="+mj-lt"/>
              </a:rPr>
              <a:t>Bio-Rad</a:t>
            </a:r>
          </a:p>
          <a:p>
            <a:pPr marL="0" indent="0">
              <a:lnSpc>
                <a:spcPct val="120000"/>
              </a:lnSpc>
              <a:spcBef>
                <a:spcPts val="0"/>
              </a:spcBef>
              <a:buNone/>
            </a:pPr>
            <a:r>
              <a:rPr lang="en-US" sz="1600" dirty="0" err="1">
                <a:latin typeface="+mj-lt"/>
              </a:rPr>
              <a:t>ThermoFisher</a:t>
            </a:r>
            <a:r>
              <a:rPr lang="en-US" sz="1600" baseline="30000" dirty="0">
                <a:latin typeface="+mj-lt"/>
              </a:rPr>
              <a:t>#</a:t>
            </a:r>
          </a:p>
          <a:p>
            <a:pPr marL="0" indent="0">
              <a:lnSpc>
                <a:spcPct val="120000"/>
              </a:lnSpc>
              <a:spcBef>
                <a:spcPts val="0"/>
              </a:spcBef>
              <a:buNone/>
            </a:pPr>
            <a:r>
              <a:rPr lang="en-US" sz="1600" dirty="0">
                <a:latin typeface="+mj-lt"/>
              </a:rPr>
              <a:t>Agilent</a:t>
            </a:r>
            <a:r>
              <a:rPr lang="en-US" sz="1600" baseline="30000" dirty="0"/>
              <a:t>#</a:t>
            </a:r>
            <a:endParaRPr lang="en-US" sz="1600" dirty="0">
              <a:latin typeface="+mj-lt"/>
            </a:endParaRPr>
          </a:p>
          <a:p>
            <a:pPr marL="0" indent="0">
              <a:lnSpc>
                <a:spcPct val="120000"/>
              </a:lnSpc>
              <a:spcBef>
                <a:spcPts val="0"/>
              </a:spcBef>
              <a:buNone/>
            </a:pPr>
            <a:r>
              <a:rPr lang="en-US" sz="1600" dirty="0">
                <a:latin typeface="+mj-lt"/>
              </a:rPr>
              <a:t>Luminex</a:t>
            </a:r>
            <a:r>
              <a:rPr lang="en-US" sz="1600" baseline="30000" dirty="0"/>
              <a:t>#</a:t>
            </a:r>
            <a:endParaRPr lang="en-US" sz="1600" dirty="0">
              <a:latin typeface="+mj-lt"/>
            </a:endParaRPr>
          </a:p>
          <a:p>
            <a:pPr marL="0" indent="0">
              <a:lnSpc>
                <a:spcPct val="120000"/>
              </a:lnSpc>
              <a:spcBef>
                <a:spcPts val="0"/>
              </a:spcBef>
              <a:buNone/>
            </a:pPr>
            <a:r>
              <a:rPr lang="en-US" sz="1600" dirty="0">
                <a:latin typeface="+mj-lt"/>
              </a:rPr>
              <a:t>Sysmex</a:t>
            </a:r>
          </a:p>
          <a:p>
            <a:pPr marL="0" indent="0">
              <a:lnSpc>
                <a:spcPct val="120000"/>
              </a:lnSpc>
              <a:spcBef>
                <a:spcPts val="0"/>
              </a:spcBef>
              <a:buNone/>
            </a:pPr>
            <a:r>
              <a:rPr lang="en-US" sz="1600" dirty="0" err="1">
                <a:latin typeface="+mj-lt"/>
              </a:rPr>
              <a:t>Miltenyi</a:t>
            </a:r>
            <a:r>
              <a:rPr lang="en-US" sz="1600" dirty="0">
                <a:latin typeface="+mj-lt"/>
              </a:rPr>
              <a:t> Biotech</a:t>
            </a:r>
          </a:p>
          <a:p>
            <a:pPr marL="0" indent="0">
              <a:lnSpc>
                <a:spcPct val="120000"/>
              </a:lnSpc>
              <a:spcBef>
                <a:spcPts val="0"/>
              </a:spcBef>
              <a:buNone/>
            </a:pPr>
            <a:r>
              <a:rPr lang="en-US" sz="1600" dirty="0">
                <a:latin typeface="+mj-lt"/>
              </a:rPr>
              <a:t>Sony</a:t>
            </a:r>
          </a:p>
          <a:p>
            <a:pPr marL="0" indent="0">
              <a:lnSpc>
                <a:spcPct val="120000"/>
              </a:lnSpc>
              <a:spcBef>
                <a:spcPts val="0"/>
              </a:spcBef>
              <a:buNone/>
            </a:pPr>
            <a:r>
              <a:rPr lang="en-US" sz="1600" dirty="0">
                <a:latin typeface="+mj-lt"/>
              </a:rPr>
              <a:t>Cytek</a:t>
            </a:r>
          </a:p>
          <a:p>
            <a:pPr marL="0" indent="0">
              <a:lnSpc>
                <a:spcPct val="120000"/>
              </a:lnSpc>
              <a:spcBef>
                <a:spcPts val="0"/>
              </a:spcBef>
              <a:buNone/>
            </a:pPr>
            <a:r>
              <a:rPr lang="en-US" sz="1600" dirty="0" err="1">
                <a:latin typeface="+mj-lt"/>
              </a:rPr>
              <a:t>Stratedigm</a:t>
            </a:r>
            <a:r>
              <a:rPr lang="en-US" sz="1600" dirty="0">
                <a:latin typeface="+mj-lt"/>
              </a:rPr>
              <a:t>	 </a:t>
            </a:r>
          </a:p>
          <a:p>
            <a:pPr marL="0" indent="0">
              <a:lnSpc>
                <a:spcPct val="120000"/>
              </a:lnSpc>
              <a:spcBef>
                <a:spcPts val="0"/>
              </a:spcBef>
              <a:buNone/>
            </a:pPr>
            <a:r>
              <a:rPr lang="en-US" sz="1600" dirty="0">
                <a:latin typeface="+mj-lt"/>
              </a:rPr>
              <a:t>Apogee</a:t>
            </a:r>
          </a:p>
          <a:p>
            <a:pPr marL="0" indent="0">
              <a:lnSpc>
                <a:spcPct val="120000"/>
              </a:lnSpc>
              <a:spcBef>
                <a:spcPts val="0"/>
              </a:spcBef>
              <a:buNone/>
            </a:pPr>
            <a:r>
              <a:rPr lang="en-US" sz="1000" dirty="0">
                <a:latin typeface="+mj-lt"/>
              </a:rPr>
              <a:t>(* historical approximations)</a:t>
            </a:r>
          </a:p>
          <a:p>
            <a:pPr marL="0" indent="0">
              <a:lnSpc>
                <a:spcPct val="120000"/>
              </a:lnSpc>
              <a:spcBef>
                <a:spcPts val="0"/>
              </a:spcBef>
              <a:buNone/>
            </a:pPr>
            <a:r>
              <a:rPr lang="en-US" sz="1000" dirty="0">
                <a:latin typeface="+mj-lt"/>
              </a:rPr>
              <a:t>(^ estimates based on interviews)</a:t>
            </a:r>
          </a:p>
          <a:p>
            <a:pPr marL="0" indent="0">
              <a:lnSpc>
                <a:spcPct val="120000"/>
              </a:lnSpc>
              <a:spcBef>
                <a:spcPts val="0"/>
              </a:spcBef>
              <a:buNone/>
            </a:pPr>
            <a:r>
              <a:rPr lang="en-US" sz="1000" dirty="0">
                <a:latin typeface="+mj-lt"/>
              </a:rPr>
              <a:t>(# Trying to manage new entities)</a:t>
            </a:r>
          </a:p>
          <a:p>
            <a:pPr marL="0" indent="0">
              <a:lnSpc>
                <a:spcPct val="120000"/>
              </a:lnSpc>
              <a:buNone/>
            </a:pPr>
            <a:endParaRPr lang="en-US" sz="1600" dirty="0">
              <a:latin typeface="+mj-lt"/>
            </a:endParaRPr>
          </a:p>
        </p:txBody>
      </p:sp>
      <p:sp>
        <p:nvSpPr>
          <p:cNvPr id="20" name="TextBox 19">
            <a:extLst>
              <a:ext uri="{FF2B5EF4-FFF2-40B4-BE49-F238E27FC236}">
                <a16:creationId xmlns:a16="http://schemas.microsoft.com/office/drawing/2014/main" id="{AA5D0BE3-F7F4-9A46-9DFD-A9D2B6C56750}"/>
              </a:ext>
            </a:extLst>
          </p:cNvPr>
          <p:cNvSpPr txBox="1"/>
          <p:nvPr/>
        </p:nvSpPr>
        <p:spPr>
          <a:xfrm>
            <a:off x="1363380" y="1995561"/>
            <a:ext cx="2295758" cy="461665"/>
          </a:xfrm>
          <a:prstGeom prst="rect">
            <a:avLst/>
          </a:prstGeom>
          <a:noFill/>
        </p:spPr>
        <p:txBody>
          <a:bodyPr wrap="square" rtlCol="0">
            <a:spAutoFit/>
          </a:bodyPr>
          <a:lstStyle/>
          <a:p>
            <a:pPr algn="ctr"/>
            <a:r>
              <a:rPr lang="en-US" sz="2400" b="1" dirty="0"/>
              <a:t>KEY PLAYERS</a:t>
            </a:r>
          </a:p>
        </p:txBody>
      </p:sp>
      <p:sp>
        <p:nvSpPr>
          <p:cNvPr id="27" name="Rectangle 26"/>
          <p:cNvSpPr/>
          <p:nvPr/>
        </p:nvSpPr>
        <p:spPr>
          <a:xfrm>
            <a:off x="7910866" y="3178744"/>
            <a:ext cx="3960321" cy="830997"/>
          </a:xfrm>
          <a:prstGeom prst="rect">
            <a:avLst/>
          </a:prstGeom>
        </p:spPr>
        <p:txBody>
          <a:bodyPr wrap="square">
            <a:spAutoFit/>
          </a:bodyPr>
          <a:lstStyle/>
          <a:p>
            <a:pPr marL="285750" indent="-285750">
              <a:buFont typeface="Arial" panose="020B0604020202020204" pitchFamily="34" charset="0"/>
              <a:buChar char="•"/>
            </a:pPr>
            <a:r>
              <a:rPr lang="en-US" sz="1200" dirty="0"/>
              <a:t>First commercial spectral cytometer (2012)</a:t>
            </a:r>
          </a:p>
          <a:p>
            <a:pPr marL="285750" indent="-285750">
              <a:buFont typeface="Arial" panose="020B0604020202020204" pitchFamily="34" charset="0"/>
              <a:buChar char="•"/>
            </a:pPr>
            <a:r>
              <a:rPr lang="en-US" sz="1200" dirty="0"/>
              <a:t>3-laser, 15-param spectral instrument: $350K</a:t>
            </a:r>
          </a:p>
          <a:p>
            <a:pPr marL="285750" indent="-285750">
              <a:buFont typeface="Arial" panose="020B0604020202020204" pitchFamily="34" charset="0"/>
              <a:buChar char="•"/>
            </a:pPr>
            <a:r>
              <a:rPr lang="en-US" sz="1200" dirty="0"/>
              <a:t>7-laser, 150-parameter spectral </a:t>
            </a:r>
            <a:r>
              <a:rPr lang="en-US" sz="1200" dirty="0" err="1"/>
              <a:t>inst</a:t>
            </a:r>
            <a:r>
              <a:rPr lang="en-US" sz="1200" dirty="0"/>
              <a:t>: $850K</a:t>
            </a:r>
          </a:p>
          <a:p>
            <a:pPr marL="285750" indent="-285750">
              <a:buFont typeface="Arial" panose="020B0604020202020204" pitchFamily="34" charset="0"/>
              <a:buChar char="•"/>
            </a:pPr>
            <a:r>
              <a:rPr lang="en-US" sz="1200" dirty="0">
                <a:hlinkClick r:id="rId7"/>
              </a:rPr>
              <a:t>www.sonybiotechnology.com</a:t>
            </a:r>
            <a:r>
              <a:rPr lang="en-US" sz="1200" dirty="0"/>
              <a:t> </a:t>
            </a:r>
          </a:p>
        </p:txBody>
      </p:sp>
      <p:sp>
        <p:nvSpPr>
          <p:cNvPr id="29" name="Rectangle 28"/>
          <p:cNvSpPr/>
          <p:nvPr/>
        </p:nvSpPr>
        <p:spPr>
          <a:xfrm>
            <a:off x="7988787" y="3986285"/>
            <a:ext cx="3960321" cy="1015663"/>
          </a:xfrm>
          <a:prstGeom prst="rect">
            <a:avLst/>
          </a:prstGeom>
        </p:spPr>
        <p:txBody>
          <a:bodyPr wrap="square">
            <a:spAutoFit/>
          </a:bodyPr>
          <a:lstStyle/>
          <a:p>
            <a:pPr marL="285750" indent="-285750">
              <a:buFont typeface="Arial" panose="020B0604020202020204" pitchFamily="34" charset="0"/>
              <a:buChar char="•"/>
            </a:pPr>
            <a:r>
              <a:rPr lang="en-US" sz="1200" dirty="0"/>
              <a:t>2017 entrant to spectral cytometry market</a:t>
            </a:r>
          </a:p>
          <a:p>
            <a:pPr marL="285750" indent="-285750">
              <a:buFont typeface="Arial" panose="020B0604020202020204" pitchFamily="34" charset="0"/>
              <a:buChar char="•"/>
            </a:pPr>
            <a:r>
              <a:rPr lang="en-US" sz="1200" dirty="0"/>
              <a:t>300+ instruments / $100M+ in three years</a:t>
            </a:r>
          </a:p>
          <a:p>
            <a:pPr marL="285750" indent="-285750">
              <a:buFont typeface="Arial" panose="020B0604020202020204" pitchFamily="34" charset="0"/>
              <a:buChar char="•"/>
            </a:pPr>
            <a:r>
              <a:rPr lang="en-US" sz="1200" dirty="0"/>
              <a:t>5-laser, 64-param spectral instrument: $450K</a:t>
            </a:r>
          </a:p>
          <a:p>
            <a:pPr marL="285750" indent="-285750">
              <a:buFont typeface="Arial" panose="020B0604020202020204" pitchFamily="34" charset="0"/>
              <a:buChar char="•"/>
            </a:pPr>
            <a:r>
              <a:rPr lang="en-US" sz="1200" dirty="0"/>
              <a:t>Introduced CS spectral sorter (but slow intro)</a:t>
            </a:r>
          </a:p>
          <a:p>
            <a:pPr marL="285750" indent="-285750">
              <a:buFont typeface="Arial" panose="020B0604020202020204" pitchFamily="34" charset="0"/>
              <a:buChar char="•"/>
            </a:pPr>
            <a:r>
              <a:rPr lang="en-US" sz="1200" dirty="0">
                <a:hlinkClick r:id="rId7"/>
              </a:rPr>
              <a:t>www.cytekbio.com</a:t>
            </a:r>
            <a:r>
              <a:rPr lang="en-US" sz="1200" dirty="0"/>
              <a:t> </a:t>
            </a:r>
          </a:p>
        </p:txBody>
      </p:sp>
      <p:sp>
        <p:nvSpPr>
          <p:cNvPr id="32" name="Rectangle 31"/>
          <p:cNvSpPr/>
          <p:nvPr/>
        </p:nvSpPr>
        <p:spPr>
          <a:xfrm>
            <a:off x="7922992" y="1199798"/>
            <a:ext cx="3960321" cy="1015663"/>
          </a:xfrm>
          <a:prstGeom prst="rect">
            <a:avLst/>
          </a:prstGeom>
        </p:spPr>
        <p:txBody>
          <a:bodyPr wrap="square">
            <a:spAutoFit/>
          </a:bodyPr>
          <a:lstStyle/>
          <a:p>
            <a:pPr marL="285750" indent="-285750">
              <a:buFont typeface="Arial" panose="020B0604020202020204" pitchFamily="34" charset="0"/>
              <a:buChar char="•"/>
            </a:pPr>
            <a:r>
              <a:rPr lang="en-US" sz="1200" dirty="0"/>
              <a:t>Tesla model – activate lasers post-purchase</a:t>
            </a:r>
          </a:p>
          <a:p>
            <a:pPr marL="285750" indent="-285750">
              <a:buFont typeface="Arial" panose="020B0604020202020204" pitchFamily="34" charset="0"/>
              <a:buChar char="•"/>
            </a:pPr>
            <a:r>
              <a:rPr lang="en-US" sz="1200" dirty="0"/>
              <a:t>6-laser, 25-parameter conventional: $450K</a:t>
            </a:r>
          </a:p>
          <a:p>
            <a:pPr marL="285750" indent="-285750">
              <a:buFont typeface="Arial" panose="020B0604020202020204" pitchFamily="34" charset="0"/>
              <a:buChar char="•"/>
            </a:pPr>
            <a:r>
              <a:rPr lang="en-US" sz="1200" dirty="0"/>
              <a:t>Planning spectral instrument for next gen</a:t>
            </a:r>
          </a:p>
          <a:p>
            <a:pPr marL="285750" indent="-285750">
              <a:buFont typeface="Arial" panose="020B0604020202020204" pitchFamily="34" charset="0"/>
              <a:buChar char="•"/>
            </a:pPr>
            <a:r>
              <a:rPr lang="en-US" sz="1200" dirty="0"/>
              <a:t>Introduced new </a:t>
            </a:r>
            <a:r>
              <a:rPr lang="en-US" sz="1200" dirty="0" err="1"/>
              <a:t>CytoFlex</a:t>
            </a:r>
            <a:r>
              <a:rPr lang="en-US" sz="1200" dirty="0"/>
              <a:t> sorter 2021</a:t>
            </a:r>
          </a:p>
          <a:p>
            <a:pPr marL="285750" indent="-285750">
              <a:buFont typeface="Arial" panose="020B0604020202020204" pitchFamily="34" charset="0"/>
              <a:buChar char="•"/>
            </a:pPr>
            <a:r>
              <a:rPr lang="en-US" sz="1200" dirty="0">
                <a:hlinkClick r:id="rId8"/>
              </a:rPr>
              <a:t>www.beckman.com</a:t>
            </a:r>
            <a:r>
              <a:rPr lang="en-US" sz="1200" dirty="0"/>
              <a:t> </a:t>
            </a:r>
          </a:p>
        </p:txBody>
      </p:sp>
      <p:sp>
        <p:nvSpPr>
          <p:cNvPr id="35" name="Rectangle 34"/>
          <p:cNvSpPr/>
          <p:nvPr/>
        </p:nvSpPr>
        <p:spPr>
          <a:xfrm>
            <a:off x="7922992" y="2211895"/>
            <a:ext cx="3960321" cy="1015663"/>
          </a:xfrm>
          <a:prstGeom prst="rect">
            <a:avLst/>
          </a:prstGeom>
        </p:spPr>
        <p:txBody>
          <a:bodyPr wrap="square">
            <a:spAutoFit/>
          </a:bodyPr>
          <a:lstStyle/>
          <a:p>
            <a:pPr marL="285750" indent="-285750">
              <a:buFont typeface="Arial" panose="020B0604020202020204" pitchFamily="34" charset="0"/>
              <a:buChar char="•"/>
            </a:pPr>
            <a:r>
              <a:rPr lang="en-US" sz="1200" dirty="0"/>
              <a:t>Full range of 7 models</a:t>
            </a:r>
          </a:p>
          <a:p>
            <a:pPr marL="285750" indent="-285750">
              <a:buFont typeface="Arial" panose="020B0604020202020204" pitchFamily="34" charset="0"/>
              <a:buChar char="•"/>
            </a:pPr>
            <a:r>
              <a:rPr lang="en-US" sz="1200" dirty="0"/>
              <a:t>2-laser, 4-parameter conventional: $60K</a:t>
            </a:r>
          </a:p>
          <a:p>
            <a:pPr marL="285750" indent="-285750">
              <a:buFont typeface="Arial" panose="020B0604020202020204" pitchFamily="34" charset="0"/>
              <a:buChar char="•"/>
            </a:pPr>
            <a:r>
              <a:rPr lang="en-US" sz="1200" dirty="0"/>
              <a:t>9-laser, 50-parameter conventional: $1.3M</a:t>
            </a:r>
          </a:p>
          <a:p>
            <a:pPr marL="285750" indent="-285750">
              <a:buFont typeface="Arial" panose="020B0604020202020204" pitchFamily="34" charset="0"/>
              <a:buChar char="•"/>
            </a:pPr>
            <a:r>
              <a:rPr lang="en-US" sz="1200" dirty="0"/>
              <a:t>Introducing Image-Sorter 2022 Q3</a:t>
            </a:r>
          </a:p>
          <a:p>
            <a:pPr marL="285750" indent="-285750">
              <a:buFont typeface="Arial" panose="020B0604020202020204" pitchFamily="34" charset="0"/>
              <a:buChar char="•"/>
            </a:pPr>
            <a:r>
              <a:rPr lang="en-US" sz="1200" dirty="0">
                <a:hlinkClick r:id="rId9"/>
              </a:rPr>
              <a:t>www.bdbiosciences.com</a:t>
            </a:r>
            <a:r>
              <a:rPr lang="en-US" sz="1200" dirty="0"/>
              <a:t> </a:t>
            </a:r>
          </a:p>
        </p:txBody>
      </p:sp>
      <p:sp>
        <p:nvSpPr>
          <p:cNvPr id="37" name="TextBox 36">
            <a:extLst>
              <a:ext uri="{FF2B5EF4-FFF2-40B4-BE49-F238E27FC236}">
                <a16:creationId xmlns:a16="http://schemas.microsoft.com/office/drawing/2014/main" id="{AA5D0BE3-F7F4-9A46-9DFD-A9D2B6C56750}"/>
              </a:ext>
            </a:extLst>
          </p:cNvPr>
          <p:cNvSpPr txBox="1"/>
          <p:nvPr/>
        </p:nvSpPr>
        <p:spPr>
          <a:xfrm>
            <a:off x="3304979" y="2151062"/>
            <a:ext cx="1047946" cy="338554"/>
          </a:xfrm>
          <a:prstGeom prst="rect">
            <a:avLst/>
          </a:prstGeom>
          <a:noFill/>
        </p:spPr>
        <p:txBody>
          <a:bodyPr wrap="square" rtlCol="0">
            <a:spAutoFit/>
          </a:bodyPr>
          <a:lstStyle/>
          <a:p>
            <a:pPr algn="ctr"/>
            <a:r>
              <a:rPr lang="en-US" sz="1600" b="1" u="sng" dirty="0"/>
              <a:t>Share*</a:t>
            </a:r>
          </a:p>
        </p:txBody>
      </p:sp>
      <p:sp>
        <p:nvSpPr>
          <p:cNvPr id="38" name="Content Placeholder 2">
            <a:extLst>
              <a:ext uri="{FF2B5EF4-FFF2-40B4-BE49-F238E27FC236}">
                <a16:creationId xmlns:a16="http://schemas.microsoft.com/office/drawing/2014/main" id="{D6582F86-D273-194E-B9B3-48D8B541D2A3}"/>
              </a:ext>
            </a:extLst>
          </p:cNvPr>
          <p:cNvSpPr txBox="1">
            <a:spLocks/>
          </p:cNvSpPr>
          <p:nvPr/>
        </p:nvSpPr>
        <p:spPr>
          <a:xfrm>
            <a:off x="3477739" y="2371041"/>
            <a:ext cx="697957" cy="29200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600" dirty="0">
                <a:latin typeface="+mj-lt"/>
              </a:rPr>
              <a:t>48%</a:t>
            </a:r>
          </a:p>
          <a:p>
            <a:pPr marL="0" indent="0">
              <a:lnSpc>
                <a:spcPct val="120000"/>
              </a:lnSpc>
              <a:spcBef>
                <a:spcPts val="0"/>
              </a:spcBef>
              <a:buFont typeface="Arial" panose="020B0604020202020204" pitchFamily="34" charset="0"/>
              <a:buNone/>
            </a:pPr>
            <a:r>
              <a:rPr lang="en-US" sz="1600" dirty="0">
                <a:latin typeface="+mj-lt"/>
              </a:rPr>
              <a:t>30%</a:t>
            </a:r>
          </a:p>
          <a:p>
            <a:pPr marL="0" indent="0">
              <a:lnSpc>
                <a:spcPct val="120000"/>
              </a:lnSpc>
              <a:spcBef>
                <a:spcPts val="0"/>
              </a:spcBef>
              <a:buFont typeface="Arial" panose="020B0604020202020204" pitchFamily="34" charset="0"/>
              <a:buNone/>
            </a:pPr>
            <a:r>
              <a:rPr lang="en-US" sz="1600" dirty="0">
                <a:latin typeface="+mj-lt"/>
              </a:rPr>
              <a:t>2%</a:t>
            </a:r>
          </a:p>
          <a:p>
            <a:pPr marL="0" indent="0">
              <a:lnSpc>
                <a:spcPct val="120000"/>
              </a:lnSpc>
              <a:spcBef>
                <a:spcPts val="0"/>
              </a:spcBef>
              <a:buFont typeface="Arial" panose="020B0604020202020204" pitchFamily="34" charset="0"/>
              <a:buNone/>
            </a:pPr>
            <a:r>
              <a:rPr lang="en-US" sz="1600" dirty="0">
                <a:latin typeface="+mj-lt"/>
              </a:rPr>
              <a:t>3%</a:t>
            </a:r>
          </a:p>
          <a:p>
            <a:pPr marL="0" indent="0">
              <a:lnSpc>
                <a:spcPct val="120000"/>
              </a:lnSpc>
              <a:spcBef>
                <a:spcPts val="0"/>
              </a:spcBef>
              <a:buFont typeface="Arial" panose="020B0604020202020204" pitchFamily="34" charset="0"/>
              <a:buNone/>
            </a:pPr>
            <a:r>
              <a:rPr lang="en-US" sz="1600" dirty="0">
                <a:latin typeface="+mj-lt"/>
              </a:rPr>
              <a:t>3%</a:t>
            </a:r>
          </a:p>
          <a:p>
            <a:pPr marL="0" indent="0">
              <a:lnSpc>
                <a:spcPct val="120000"/>
              </a:lnSpc>
              <a:spcBef>
                <a:spcPts val="0"/>
              </a:spcBef>
              <a:buFont typeface="Arial" panose="020B0604020202020204" pitchFamily="34" charset="0"/>
              <a:buNone/>
            </a:pPr>
            <a:r>
              <a:rPr lang="en-US" sz="1600" dirty="0">
                <a:latin typeface="+mj-lt"/>
              </a:rPr>
              <a:t>5%</a:t>
            </a:r>
          </a:p>
          <a:p>
            <a:pPr marL="0" indent="0">
              <a:lnSpc>
                <a:spcPct val="120000"/>
              </a:lnSpc>
              <a:spcBef>
                <a:spcPts val="0"/>
              </a:spcBef>
              <a:buFont typeface="Arial" panose="020B0604020202020204" pitchFamily="34" charset="0"/>
              <a:buNone/>
            </a:pPr>
            <a:r>
              <a:rPr lang="en-US" sz="1600" dirty="0">
                <a:latin typeface="+mj-lt"/>
              </a:rPr>
              <a:t>1%</a:t>
            </a:r>
          </a:p>
          <a:p>
            <a:pPr marL="0" indent="0">
              <a:lnSpc>
                <a:spcPct val="120000"/>
              </a:lnSpc>
              <a:spcBef>
                <a:spcPts val="0"/>
              </a:spcBef>
              <a:buFont typeface="Arial" panose="020B0604020202020204" pitchFamily="34" charset="0"/>
              <a:buNone/>
            </a:pPr>
            <a:r>
              <a:rPr lang="en-US" sz="1600" dirty="0">
                <a:latin typeface="+mj-lt"/>
              </a:rPr>
              <a:t>4%</a:t>
            </a:r>
          </a:p>
          <a:p>
            <a:pPr marL="0" indent="0">
              <a:lnSpc>
                <a:spcPct val="120000"/>
              </a:lnSpc>
              <a:spcBef>
                <a:spcPts val="0"/>
              </a:spcBef>
              <a:buFont typeface="Arial" panose="020B0604020202020204" pitchFamily="34" charset="0"/>
              <a:buNone/>
            </a:pPr>
            <a:r>
              <a:rPr lang="en-US" sz="1600" dirty="0">
                <a:latin typeface="+mj-lt"/>
              </a:rPr>
              <a:t>6%</a:t>
            </a:r>
          </a:p>
          <a:p>
            <a:pPr marL="0" indent="0">
              <a:lnSpc>
                <a:spcPct val="120000"/>
              </a:lnSpc>
              <a:spcBef>
                <a:spcPts val="0"/>
              </a:spcBef>
              <a:buFont typeface="Arial" panose="020B0604020202020204" pitchFamily="34" charset="0"/>
              <a:buNone/>
            </a:pPr>
            <a:r>
              <a:rPr lang="en-US" sz="1600" dirty="0">
                <a:latin typeface="+mj-lt"/>
              </a:rPr>
              <a:t>0.5%</a:t>
            </a:r>
          </a:p>
          <a:p>
            <a:pPr marL="0" indent="0">
              <a:lnSpc>
                <a:spcPct val="120000"/>
              </a:lnSpc>
              <a:spcBef>
                <a:spcPts val="0"/>
              </a:spcBef>
              <a:buFont typeface="Arial" panose="020B0604020202020204" pitchFamily="34" charset="0"/>
              <a:buNone/>
            </a:pPr>
            <a:r>
              <a:rPr lang="en-US" sz="1600" dirty="0">
                <a:latin typeface="+mj-lt"/>
              </a:rPr>
              <a:t>&lt;1%</a:t>
            </a:r>
          </a:p>
          <a:p>
            <a:pPr marL="0" indent="0">
              <a:lnSpc>
                <a:spcPct val="120000"/>
              </a:lnSpc>
              <a:spcBef>
                <a:spcPts val="0"/>
              </a:spcBef>
              <a:buFont typeface="Arial" panose="020B0604020202020204" pitchFamily="34" charset="0"/>
              <a:buNone/>
            </a:pPr>
            <a:r>
              <a:rPr lang="en-US" sz="1600" dirty="0">
                <a:latin typeface="+mj-lt"/>
              </a:rPr>
              <a:t>&lt;1%</a:t>
            </a:r>
          </a:p>
          <a:p>
            <a:pPr marL="0" indent="0">
              <a:lnSpc>
                <a:spcPct val="120000"/>
              </a:lnSpc>
              <a:spcBef>
                <a:spcPts val="0"/>
              </a:spcBef>
              <a:buFont typeface="Arial" panose="020B0604020202020204" pitchFamily="34" charset="0"/>
              <a:buNone/>
            </a:pPr>
            <a:endParaRPr lang="en-US" sz="1600" dirty="0">
              <a:latin typeface="+mj-lt"/>
            </a:endParaRPr>
          </a:p>
          <a:p>
            <a:pPr marL="0" indent="0">
              <a:lnSpc>
                <a:spcPct val="120000"/>
              </a:lnSpc>
              <a:spcBef>
                <a:spcPts val="0"/>
              </a:spcBef>
              <a:buFont typeface="Arial" panose="020B0604020202020204" pitchFamily="34" charset="0"/>
              <a:buNone/>
            </a:pPr>
            <a:endParaRPr lang="en-US" sz="1600" dirty="0">
              <a:latin typeface="+mj-lt"/>
            </a:endParaRPr>
          </a:p>
          <a:p>
            <a:pPr marL="0" indent="0">
              <a:lnSpc>
                <a:spcPct val="120000"/>
              </a:lnSpc>
              <a:buFont typeface="Arial" panose="020B0604020202020204" pitchFamily="34" charset="0"/>
              <a:buNone/>
            </a:pPr>
            <a:endParaRPr lang="en-US" sz="1600" dirty="0">
              <a:latin typeface="+mj-lt"/>
            </a:endParaRPr>
          </a:p>
        </p:txBody>
      </p:sp>
      <p:pic>
        <p:nvPicPr>
          <p:cNvPr id="39" name="Picture 2" descr="Beckman Coulter Diagnostics | Beckman Coult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76955" y="1579520"/>
            <a:ext cx="704865" cy="3217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ytoFLEX, Research Flow Cytometry"/>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401076" y="1515100"/>
            <a:ext cx="587710" cy="4672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lobalGiving - Becton Dickinson"/>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65157" y="2478837"/>
            <a:ext cx="540724" cy="2355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ony Logo transparent PNG - Stick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764083" y="3285278"/>
            <a:ext cx="676065" cy="194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58C35B-69B6-A841-BE40-8764692A82E9}"/>
              </a:ext>
            </a:extLst>
          </p:cNvPr>
          <p:cNvSpPr txBox="1"/>
          <p:nvPr/>
        </p:nvSpPr>
        <p:spPr>
          <a:xfrm>
            <a:off x="10498430" y="6597988"/>
            <a:ext cx="1515158" cy="261610"/>
          </a:xfrm>
          <a:prstGeom prst="rect">
            <a:avLst/>
          </a:prstGeom>
          <a:noFill/>
        </p:spPr>
        <p:txBody>
          <a:bodyPr wrap="none" rtlCol="0">
            <a:spAutoFit/>
          </a:bodyPr>
          <a:lstStyle/>
          <a:p>
            <a:r>
              <a:rPr lang="en-US" sz="1050" i="1" dirty="0"/>
              <a:t>*Total instrument sales</a:t>
            </a:r>
          </a:p>
        </p:txBody>
      </p:sp>
      <p:pic>
        <p:nvPicPr>
          <p:cNvPr id="5" name="Picture 4" descr="Research cell analyzers | BD Biosciences-US"/>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435897" y="2457226"/>
            <a:ext cx="523878" cy="5314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7275C2-CA1B-BF44-B644-0E09C3D6E908}"/>
              </a:ext>
            </a:extLst>
          </p:cNvPr>
          <p:cNvSpPr txBox="1"/>
          <p:nvPr/>
        </p:nvSpPr>
        <p:spPr>
          <a:xfrm>
            <a:off x="1545381" y="1050433"/>
            <a:ext cx="5038880" cy="646331"/>
          </a:xfrm>
          <a:prstGeom prst="rect">
            <a:avLst/>
          </a:prstGeom>
          <a:noFill/>
        </p:spPr>
        <p:txBody>
          <a:bodyPr wrap="none" rtlCol="0">
            <a:spAutoFit/>
          </a:bodyPr>
          <a:lstStyle/>
          <a:p>
            <a:r>
              <a:rPr lang="en-US" sz="3600" dirty="0">
                <a:latin typeface="+mj-lt"/>
              </a:rPr>
              <a:t>COMPETITIVE LANDSCAPE</a:t>
            </a:r>
          </a:p>
        </p:txBody>
      </p:sp>
      <p:cxnSp>
        <p:nvCxnSpPr>
          <p:cNvPr id="49" name="Straight Connector 48">
            <a:extLst>
              <a:ext uri="{FF2B5EF4-FFF2-40B4-BE49-F238E27FC236}">
                <a16:creationId xmlns:a16="http://schemas.microsoft.com/office/drawing/2014/main" id="{1FE882A7-781A-D948-A497-D96B19DC37D8}"/>
              </a:ext>
            </a:extLst>
          </p:cNvPr>
          <p:cNvCxnSpPr>
            <a:cxnSpLocks/>
          </p:cNvCxnSpPr>
          <p:nvPr/>
        </p:nvCxnSpPr>
        <p:spPr>
          <a:xfrm>
            <a:off x="1508901" y="1045053"/>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9F017FE-A661-0C4F-A9BB-C2D901CF05C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40034" y="5149813"/>
            <a:ext cx="704865" cy="180412"/>
          </a:xfrm>
          <a:prstGeom prst="rect">
            <a:avLst/>
          </a:prstGeom>
        </p:spPr>
      </p:pic>
      <p:pic>
        <p:nvPicPr>
          <p:cNvPr id="13" name="Picture 12">
            <a:extLst>
              <a:ext uri="{FF2B5EF4-FFF2-40B4-BE49-F238E27FC236}">
                <a16:creationId xmlns:a16="http://schemas.microsoft.com/office/drawing/2014/main" id="{1326399F-0B74-FE45-BB45-611732D41D7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35079" y="5041911"/>
            <a:ext cx="471063" cy="424563"/>
          </a:xfrm>
          <a:prstGeom prst="rect">
            <a:avLst/>
          </a:prstGeom>
        </p:spPr>
      </p:pic>
      <p:sp>
        <p:nvSpPr>
          <p:cNvPr id="53" name="Rectangle 52">
            <a:extLst>
              <a:ext uri="{FF2B5EF4-FFF2-40B4-BE49-F238E27FC236}">
                <a16:creationId xmlns:a16="http://schemas.microsoft.com/office/drawing/2014/main" id="{404A5494-E184-B849-820F-F9C55E9C5B8D}"/>
              </a:ext>
            </a:extLst>
          </p:cNvPr>
          <p:cNvSpPr/>
          <p:nvPr/>
        </p:nvSpPr>
        <p:spPr>
          <a:xfrm>
            <a:off x="8002080" y="4947281"/>
            <a:ext cx="4011508" cy="969496"/>
          </a:xfrm>
          <a:prstGeom prst="rect">
            <a:avLst/>
          </a:prstGeom>
        </p:spPr>
        <p:txBody>
          <a:bodyPr wrap="square">
            <a:spAutoFit/>
          </a:bodyPr>
          <a:lstStyle/>
          <a:p>
            <a:pPr marL="285750" indent="-285750">
              <a:buFont typeface="Arial" panose="020B0604020202020204" pitchFamily="34" charset="0"/>
              <a:buChar char="•"/>
            </a:pPr>
            <a:r>
              <a:rPr lang="en-US" sz="1200" dirty="0"/>
              <a:t>2020 entrant to spectral cytometry market</a:t>
            </a:r>
          </a:p>
          <a:p>
            <a:pPr marL="285750" indent="-285750">
              <a:buFont typeface="Arial" panose="020B0604020202020204" pitchFamily="34" charset="0"/>
              <a:buChar char="•"/>
            </a:pPr>
            <a:r>
              <a:rPr lang="en-US" sz="1200" dirty="0"/>
              <a:t>First Spectral Cell Sorter</a:t>
            </a:r>
          </a:p>
          <a:p>
            <a:pPr marL="285750" indent="-285750">
              <a:buFont typeface="Arial" panose="020B0604020202020204" pitchFamily="34" charset="0"/>
              <a:buChar char="•"/>
            </a:pPr>
            <a:r>
              <a:rPr lang="en-US" sz="1200" dirty="0"/>
              <a:t>9-laser, 60-param spectral instrument: $1.3M</a:t>
            </a:r>
          </a:p>
          <a:p>
            <a:pPr marL="285750" indent="-285750">
              <a:buFont typeface="Arial" panose="020B0604020202020204" pitchFamily="34" charset="0"/>
              <a:buChar char="•"/>
            </a:pPr>
            <a:r>
              <a:rPr lang="en-US" sz="900" dirty="0">
                <a:hlinkClick r:id="rId17"/>
              </a:rPr>
              <a:t>https://www.thermofisher.com/order/catalog/product/PL00285#/PL00285</a:t>
            </a:r>
            <a:endParaRPr lang="en-US" sz="900" dirty="0"/>
          </a:p>
          <a:p>
            <a:endParaRPr lang="en-US" sz="1200" dirty="0"/>
          </a:p>
        </p:txBody>
      </p:sp>
      <p:pic>
        <p:nvPicPr>
          <p:cNvPr id="54" name="Picture 53">
            <a:extLst>
              <a:ext uri="{FF2B5EF4-FFF2-40B4-BE49-F238E27FC236}">
                <a16:creationId xmlns:a16="http://schemas.microsoft.com/office/drawing/2014/main" id="{C00FF82A-7BEE-6743-8D13-218C63BE42F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493591" y="5961106"/>
            <a:ext cx="502797" cy="395764"/>
          </a:xfrm>
          <a:prstGeom prst="rect">
            <a:avLst/>
          </a:prstGeom>
        </p:spPr>
      </p:pic>
      <p:pic>
        <p:nvPicPr>
          <p:cNvPr id="55" name="Picture 54">
            <a:extLst>
              <a:ext uri="{FF2B5EF4-FFF2-40B4-BE49-F238E27FC236}">
                <a16:creationId xmlns:a16="http://schemas.microsoft.com/office/drawing/2014/main" id="{4D0E7CE5-6C32-0043-A830-5F2333F7603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718555" y="6058917"/>
            <a:ext cx="650928" cy="249092"/>
          </a:xfrm>
          <a:prstGeom prst="rect">
            <a:avLst/>
          </a:prstGeom>
        </p:spPr>
      </p:pic>
      <p:sp>
        <p:nvSpPr>
          <p:cNvPr id="56" name="Rectangle 55">
            <a:extLst>
              <a:ext uri="{FF2B5EF4-FFF2-40B4-BE49-F238E27FC236}">
                <a16:creationId xmlns:a16="http://schemas.microsoft.com/office/drawing/2014/main" id="{9FF7EC33-B273-3643-93D0-F1D4B5F9C551}"/>
              </a:ext>
            </a:extLst>
          </p:cNvPr>
          <p:cNvSpPr/>
          <p:nvPr/>
        </p:nvSpPr>
        <p:spPr>
          <a:xfrm>
            <a:off x="8036823" y="5769758"/>
            <a:ext cx="3603032" cy="830997"/>
          </a:xfrm>
          <a:prstGeom prst="rect">
            <a:avLst/>
          </a:prstGeom>
        </p:spPr>
        <p:txBody>
          <a:bodyPr wrap="square">
            <a:spAutoFit/>
          </a:bodyPr>
          <a:lstStyle/>
          <a:p>
            <a:pPr marL="285750" indent="-285750">
              <a:buFont typeface="Arial" panose="020B0604020202020204" pitchFamily="34" charset="0"/>
              <a:buChar char="•"/>
            </a:pPr>
            <a:r>
              <a:rPr lang="en-US" sz="1200" dirty="0"/>
              <a:t>6 lasers, 141 Parameter  </a:t>
            </a:r>
            <a:r>
              <a:rPr lang="en-US" sz="1200" dirty="0">
                <a:solidFill>
                  <a:srgbClr val="FF0000"/>
                </a:solidFill>
              </a:rPr>
              <a:t>target $200,000</a:t>
            </a:r>
          </a:p>
          <a:p>
            <a:pPr marL="285750" indent="-285750">
              <a:buFont typeface="Arial" panose="020B0604020202020204" pitchFamily="34" charset="0"/>
              <a:buChar char="•"/>
            </a:pPr>
            <a:r>
              <a:rPr lang="en-US" sz="1200" dirty="0">
                <a:solidFill>
                  <a:srgbClr val="FF0000"/>
                </a:solidFill>
              </a:rPr>
              <a:t>Fully digital</a:t>
            </a:r>
            <a:r>
              <a:rPr lang="en-US" sz="1200" dirty="0"/>
              <a:t>/pre-aligned optical system</a:t>
            </a:r>
          </a:p>
          <a:p>
            <a:pPr marL="285750" indent="-285750">
              <a:buFont typeface="Arial" panose="020B0604020202020204" pitchFamily="34" charset="0"/>
              <a:buChar char="•"/>
            </a:pPr>
            <a:r>
              <a:rPr lang="en-US" sz="1200" dirty="0">
                <a:solidFill>
                  <a:srgbClr val="FF0000"/>
                </a:solidFill>
              </a:rPr>
              <a:t>Only instrument to integrate single photon</a:t>
            </a:r>
          </a:p>
          <a:p>
            <a:pPr marL="285750" indent="-285750">
              <a:buFont typeface="Arial" panose="020B0604020202020204" pitchFamily="34" charset="0"/>
              <a:buChar char="•"/>
            </a:pPr>
            <a:r>
              <a:rPr lang="en-US" sz="1200" dirty="0" err="1">
                <a:hlinkClick r:id="rId7"/>
              </a:rPr>
              <a:t>www.</a:t>
            </a:r>
            <a:r>
              <a:rPr lang="en-US" sz="1200" dirty="0" err="1"/>
              <a:t>Miftek.com</a:t>
            </a:r>
            <a:endParaRPr lang="en-US" sz="1200" dirty="0"/>
          </a:p>
        </p:txBody>
      </p:sp>
      <p:sp>
        <p:nvSpPr>
          <p:cNvPr id="57" name="Rectangle 56">
            <a:extLst>
              <a:ext uri="{FF2B5EF4-FFF2-40B4-BE49-F238E27FC236}">
                <a16:creationId xmlns:a16="http://schemas.microsoft.com/office/drawing/2014/main" id="{3E38EC4B-FF97-E443-9485-43EDFE7C2D95}"/>
              </a:ext>
            </a:extLst>
          </p:cNvPr>
          <p:cNvSpPr/>
          <p:nvPr/>
        </p:nvSpPr>
        <p:spPr>
          <a:xfrm>
            <a:off x="6582684" y="5779745"/>
            <a:ext cx="5366423" cy="8309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018E7B-BD3F-C545-97CB-0EE4FAD83719}"/>
              </a:ext>
            </a:extLst>
          </p:cNvPr>
          <p:cNvSpPr txBox="1"/>
          <p:nvPr/>
        </p:nvSpPr>
        <p:spPr>
          <a:xfrm>
            <a:off x="4235844" y="2153139"/>
            <a:ext cx="1268296" cy="369332"/>
          </a:xfrm>
          <a:prstGeom prst="rect">
            <a:avLst/>
          </a:prstGeom>
          <a:noFill/>
        </p:spPr>
        <p:txBody>
          <a:bodyPr wrap="none" rtlCol="0">
            <a:spAutoFit/>
          </a:bodyPr>
          <a:lstStyle/>
          <a:p>
            <a:r>
              <a:rPr lang="en-US" dirty="0"/>
              <a:t>2018-2021</a:t>
            </a:r>
            <a:r>
              <a:rPr lang="en-US" baseline="30000" dirty="0"/>
              <a:t>^</a:t>
            </a:r>
          </a:p>
        </p:txBody>
      </p:sp>
      <p:sp>
        <p:nvSpPr>
          <p:cNvPr id="11" name="TextBox 10">
            <a:extLst>
              <a:ext uri="{FF2B5EF4-FFF2-40B4-BE49-F238E27FC236}">
                <a16:creationId xmlns:a16="http://schemas.microsoft.com/office/drawing/2014/main" id="{A9D0B7F6-253C-D346-87F9-97FC9AC9D1AD}"/>
              </a:ext>
            </a:extLst>
          </p:cNvPr>
          <p:cNvSpPr txBox="1"/>
          <p:nvPr/>
        </p:nvSpPr>
        <p:spPr>
          <a:xfrm>
            <a:off x="4292035" y="5041911"/>
            <a:ext cx="583814" cy="369332"/>
          </a:xfrm>
          <a:prstGeom prst="rect">
            <a:avLst/>
          </a:prstGeom>
          <a:noFill/>
        </p:spPr>
        <p:txBody>
          <a:bodyPr wrap="none" rtlCol="0">
            <a:spAutoFit/>
          </a:bodyPr>
          <a:lstStyle/>
          <a:p>
            <a:r>
              <a:rPr lang="en-US" dirty="0">
                <a:solidFill>
                  <a:srgbClr val="FF0000"/>
                </a:solidFill>
              </a:rPr>
              <a:t>15%</a:t>
            </a:r>
          </a:p>
        </p:txBody>
      </p:sp>
      <p:sp>
        <p:nvSpPr>
          <p:cNvPr id="58" name="TextBox 57">
            <a:extLst>
              <a:ext uri="{FF2B5EF4-FFF2-40B4-BE49-F238E27FC236}">
                <a16:creationId xmlns:a16="http://schemas.microsoft.com/office/drawing/2014/main" id="{138FB5A2-15E7-9C45-8075-752BABFD45BA}"/>
              </a:ext>
            </a:extLst>
          </p:cNvPr>
          <p:cNvSpPr txBox="1"/>
          <p:nvPr/>
        </p:nvSpPr>
        <p:spPr>
          <a:xfrm>
            <a:off x="4292035" y="4744211"/>
            <a:ext cx="583814" cy="369332"/>
          </a:xfrm>
          <a:prstGeom prst="rect">
            <a:avLst/>
          </a:prstGeom>
          <a:noFill/>
        </p:spPr>
        <p:txBody>
          <a:bodyPr wrap="none" rtlCol="0">
            <a:spAutoFit/>
          </a:bodyPr>
          <a:lstStyle/>
          <a:p>
            <a:r>
              <a:rPr lang="en-US" dirty="0">
                <a:solidFill>
                  <a:srgbClr val="FF0000"/>
                </a:solidFill>
              </a:rPr>
              <a:t>10%</a:t>
            </a:r>
          </a:p>
        </p:txBody>
      </p:sp>
      <p:sp>
        <p:nvSpPr>
          <p:cNvPr id="14" name="TextBox 13">
            <a:extLst>
              <a:ext uri="{FF2B5EF4-FFF2-40B4-BE49-F238E27FC236}">
                <a16:creationId xmlns:a16="http://schemas.microsoft.com/office/drawing/2014/main" id="{4272C419-5F36-E142-8EDE-1D42EE8AE948}"/>
              </a:ext>
            </a:extLst>
          </p:cNvPr>
          <p:cNvSpPr txBox="1"/>
          <p:nvPr/>
        </p:nvSpPr>
        <p:spPr>
          <a:xfrm>
            <a:off x="4310926" y="4411374"/>
            <a:ext cx="466794" cy="369332"/>
          </a:xfrm>
          <a:prstGeom prst="rect">
            <a:avLst/>
          </a:prstGeom>
          <a:noFill/>
        </p:spPr>
        <p:txBody>
          <a:bodyPr wrap="none" rtlCol="0">
            <a:spAutoFit/>
          </a:bodyPr>
          <a:lstStyle/>
          <a:p>
            <a:r>
              <a:rPr lang="en-US" dirty="0"/>
              <a:t>3%</a:t>
            </a:r>
          </a:p>
        </p:txBody>
      </p:sp>
      <p:sp>
        <p:nvSpPr>
          <p:cNvPr id="59" name="TextBox 58">
            <a:extLst>
              <a:ext uri="{FF2B5EF4-FFF2-40B4-BE49-F238E27FC236}">
                <a16:creationId xmlns:a16="http://schemas.microsoft.com/office/drawing/2014/main" id="{7F6CD34E-4B96-E84C-943F-F28DBAB44AD4}"/>
              </a:ext>
            </a:extLst>
          </p:cNvPr>
          <p:cNvSpPr txBox="1"/>
          <p:nvPr/>
        </p:nvSpPr>
        <p:spPr>
          <a:xfrm>
            <a:off x="4327640" y="3889351"/>
            <a:ext cx="654346" cy="369332"/>
          </a:xfrm>
          <a:prstGeom prst="rect">
            <a:avLst/>
          </a:prstGeom>
          <a:noFill/>
        </p:spPr>
        <p:txBody>
          <a:bodyPr wrap="none" rtlCol="0">
            <a:spAutoFit/>
          </a:bodyPr>
          <a:lstStyle/>
          <a:p>
            <a:r>
              <a:rPr lang="en-US" dirty="0"/>
              <a:t>3-4%</a:t>
            </a:r>
          </a:p>
        </p:txBody>
      </p:sp>
      <p:grpSp>
        <p:nvGrpSpPr>
          <p:cNvPr id="8" name="Group 7">
            <a:extLst>
              <a:ext uri="{FF2B5EF4-FFF2-40B4-BE49-F238E27FC236}">
                <a16:creationId xmlns:a16="http://schemas.microsoft.com/office/drawing/2014/main" id="{A98790F0-DCB6-EB4C-A7A3-CA218E4E647E}"/>
              </a:ext>
            </a:extLst>
          </p:cNvPr>
          <p:cNvGrpSpPr/>
          <p:nvPr/>
        </p:nvGrpSpPr>
        <p:grpSpPr>
          <a:xfrm>
            <a:off x="4020719" y="2495409"/>
            <a:ext cx="150644" cy="2790280"/>
            <a:chOff x="4033398" y="2482115"/>
            <a:chExt cx="142399" cy="3115758"/>
          </a:xfrm>
        </p:grpSpPr>
        <p:sp>
          <p:nvSpPr>
            <p:cNvPr id="36" name="Up Arrow 35"/>
            <p:cNvSpPr/>
            <p:nvPr/>
          </p:nvSpPr>
          <p:spPr>
            <a:xfrm>
              <a:off x="4036284" y="5430349"/>
              <a:ext cx="139412" cy="167524"/>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Up Arrow 39"/>
            <p:cNvSpPr/>
            <p:nvPr/>
          </p:nvSpPr>
          <p:spPr>
            <a:xfrm flipV="1">
              <a:off x="4033534" y="2482115"/>
              <a:ext cx="142263" cy="16459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Up Arrow 40"/>
            <p:cNvSpPr/>
            <p:nvPr/>
          </p:nvSpPr>
          <p:spPr>
            <a:xfrm flipV="1">
              <a:off x="4033534" y="2815580"/>
              <a:ext cx="142263" cy="16459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Up Arrow 41"/>
            <p:cNvSpPr/>
            <p:nvPr/>
          </p:nvSpPr>
          <p:spPr>
            <a:xfrm flipV="1">
              <a:off x="4033534" y="3139993"/>
              <a:ext cx="142263" cy="16459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 Arrow 45"/>
            <p:cNvSpPr/>
            <p:nvPr/>
          </p:nvSpPr>
          <p:spPr>
            <a:xfrm flipV="1">
              <a:off x="4033534" y="4114585"/>
              <a:ext cx="142263" cy="16459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Up Arrow 47"/>
            <p:cNvSpPr/>
            <p:nvPr/>
          </p:nvSpPr>
          <p:spPr>
            <a:xfrm flipV="1">
              <a:off x="4033534" y="4784662"/>
              <a:ext cx="142263" cy="16459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Up Arrow 50"/>
            <p:cNvSpPr/>
            <p:nvPr/>
          </p:nvSpPr>
          <p:spPr>
            <a:xfrm>
              <a:off x="4036284" y="5104369"/>
              <a:ext cx="139412" cy="167524"/>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a:extLst>
                <a:ext uri="{FF2B5EF4-FFF2-40B4-BE49-F238E27FC236}">
                  <a16:creationId xmlns:a16="http://schemas.microsoft.com/office/drawing/2014/main" id="{877189AD-E80F-2F46-9039-78869B3209C2}"/>
                </a:ext>
              </a:extLst>
            </p:cNvPr>
            <p:cNvSpPr/>
            <p:nvPr/>
          </p:nvSpPr>
          <p:spPr>
            <a:xfrm>
              <a:off x="4033398" y="3440752"/>
              <a:ext cx="139412" cy="167524"/>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056EB803-9826-D543-A529-4CD9A891285A}"/>
              </a:ext>
            </a:extLst>
          </p:cNvPr>
          <p:cNvSpPr txBox="1"/>
          <p:nvPr/>
        </p:nvSpPr>
        <p:spPr>
          <a:xfrm>
            <a:off x="4314216" y="3551994"/>
            <a:ext cx="466794" cy="369332"/>
          </a:xfrm>
          <a:prstGeom prst="rect">
            <a:avLst/>
          </a:prstGeom>
          <a:noFill/>
        </p:spPr>
        <p:txBody>
          <a:bodyPr wrap="none" rtlCol="0">
            <a:spAutoFit/>
          </a:bodyPr>
          <a:lstStyle/>
          <a:p>
            <a:r>
              <a:rPr lang="en-US" dirty="0"/>
              <a:t>3%</a:t>
            </a:r>
          </a:p>
        </p:txBody>
      </p:sp>
      <p:sp>
        <p:nvSpPr>
          <p:cNvPr id="15" name="TextBox 14">
            <a:extLst>
              <a:ext uri="{FF2B5EF4-FFF2-40B4-BE49-F238E27FC236}">
                <a16:creationId xmlns:a16="http://schemas.microsoft.com/office/drawing/2014/main" id="{6BF8DFAC-5C29-8746-9B6A-4E44331849ED}"/>
              </a:ext>
            </a:extLst>
          </p:cNvPr>
          <p:cNvSpPr txBox="1"/>
          <p:nvPr/>
        </p:nvSpPr>
        <p:spPr>
          <a:xfrm>
            <a:off x="4317912" y="2403990"/>
            <a:ext cx="583814" cy="369332"/>
          </a:xfrm>
          <a:prstGeom prst="rect">
            <a:avLst/>
          </a:prstGeom>
          <a:noFill/>
        </p:spPr>
        <p:txBody>
          <a:bodyPr wrap="none" rtlCol="0">
            <a:spAutoFit/>
          </a:bodyPr>
          <a:lstStyle/>
          <a:p>
            <a:r>
              <a:rPr lang="en-US" dirty="0"/>
              <a:t>34%</a:t>
            </a:r>
          </a:p>
        </p:txBody>
      </p:sp>
      <p:sp>
        <p:nvSpPr>
          <p:cNvPr id="62" name="TextBox 61">
            <a:extLst>
              <a:ext uri="{FF2B5EF4-FFF2-40B4-BE49-F238E27FC236}">
                <a16:creationId xmlns:a16="http://schemas.microsoft.com/office/drawing/2014/main" id="{1C43B145-C72A-0E42-B894-B602C4F6339D}"/>
              </a:ext>
            </a:extLst>
          </p:cNvPr>
          <p:cNvSpPr txBox="1"/>
          <p:nvPr/>
        </p:nvSpPr>
        <p:spPr>
          <a:xfrm>
            <a:off x="4315543" y="2694371"/>
            <a:ext cx="583814" cy="369332"/>
          </a:xfrm>
          <a:prstGeom prst="rect">
            <a:avLst/>
          </a:prstGeom>
          <a:noFill/>
        </p:spPr>
        <p:txBody>
          <a:bodyPr wrap="none" rtlCol="0">
            <a:spAutoFit/>
          </a:bodyPr>
          <a:lstStyle/>
          <a:p>
            <a:r>
              <a:rPr lang="en-US" dirty="0"/>
              <a:t>25%</a:t>
            </a:r>
          </a:p>
        </p:txBody>
      </p:sp>
      <p:sp>
        <p:nvSpPr>
          <p:cNvPr id="16" name="TextBox 15">
            <a:extLst>
              <a:ext uri="{FF2B5EF4-FFF2-40B4-BE49-F238E27FC236}">
                <a16:creationId xmlns:a16="http://schemas.microsoft.com/office/drawing/2014/main" id="{56260FDB-22D2-AC49-8708-8331ECFCDE32}"/>
              </a:ext>
            </a:extLst>
          </p:cNvPr>
          <p:cNvSpPr txBox="1"/>
          <p:nvPr/>
        </p:nvSpPr>
        <p:spPr>
          <a:xfrm>
            <a:off x="11767930" y="238539"/>
            <a:ext cx="418704" cy="369332"/>
          </a:xfrm>
          <a:prstGeom prst="rect">
            <a:avLst/>
          </a:prstGeom>
          <a:noFill/>
        </p:spPr>
        <p:txBody>
          <a:bodyPr wrap="none" rtlCol="0">
            <a:spAutoFit/>
          </a:bodyPr>
          <a:lstStyle/>
          <a:p>
            <a:r>
              <a:rPr lang="en-US" dirty="0"/>
              <a:t>12</a:t>
            </a:r>
          </a:p>
        </p:txBody>
      </p:sp>
      <p:sp>
        <p:nvSpPr>
          <p:cNvPr id="17" name="TextBox 16">
            <a:extLst>
              <a:ext uri="{FF2B5EF4-FFF2-40B4-BE49-F238E27FC236}">
                <a16:creationId xmlns:a16="http://schemas.microsoft.com/office/drawing/2014/main" id="{C62412E0-976E-6F4E-813C-B51F3AA4D1B7}"/>
              </a:ext>
            </a:extLst>
          </p:cNvPr>
          <p:cNvSpPr txBox="1"/>
          <p:nvPr/>
        </p:nvSpPr>
        <p:spPr>
          <a:xfrm>
            <a:off x="4308153" y="3275253"/>
            <a:ext cx="654346" cy="369332"/>
          </a:xfrm>
          <a:prstGeom prst="rect">
            <a:avLst/>
          </a:prstGeom>
          <a:noFill/>
        </p:spPr>
        <p:txBody>
          <a:bodyPr wrap="none" rtlCol="0">
            <a:spAutoFit/>
          </a:bodyPr>
          <a:lstStyle/>
          <a:p>
            <a:r>
              <a:rPr lang="en-US" dirty="0"/>
              <a:t>4-4%</a:t>
            </a:r>
          </a:p>
        </p:txBody>
      </p:sp>
      <p:sp>
        <p:nvSpPr>
          <p:cNvPr id="19" name="TextBox 18">
            <a:extLst>
              <a:ext uri="{FF2B5EF4-FFF2-40B4-BE49-F238E27FC236}">
                <a16:creationId xmlns:a16="http://schemas.microsoft.com/office/drawing/2014/main" id="{919DB648-7FC6-B04B-94CA-E37DD45DFEC7}"/>
              </a:ext>
            </a:extLst>
          </p:cNvPr>
          <p:cNvSpPr txBox="1"/>
          <p:nvPr/>
        </p:nvSpPr>
        <p:spPr>
          <a:xfrm>
            <a:off x="4305946" y="2960530"/>
            <a:ext cx="654346" cy="369332"/>
          </a:xfrm>
          <a:prstGeom prst="rect">
            <a:avLst/>
          </a:prstGeom>
          <a:noFill/>
        </p:spPr>
        <p:txBody>
          <a:bodyPr wrap="none" rtlCol="0">
            <a:spAutoFit/>
          </a:bodyPr>
          <a:lstStyle/>
          <a:p>
            <a:r>
              <a:rPr lang="en-US" dirty="0"/>
              <a:t>1-2%</a:t>
            </a:r>
          </a:p>
        </p:txBody>
      </p:sp>
      <p:sp>
        <p:nvSpPr>
          <p:cNvPr id="21" name="TextBox 20">
            <a:extLst>
              <a:ext uri="{FF2B5EF4-FFF2-40B4-BE49-F238E27FC236}">
                <a16:creationId xmlns:a16="http://schemas.microsoft.com/office/drawing/2014/main" id="{650244EB-5C0F-F940-B6F5-9A28AFF5B019}"/>
              </a:ext>
            </a:extLst>
          </p:cNvPr>
          <p:cNvSpPr txBox="1"/>
          <p:nvPr/>
        </p:nvSpPr>
        <p:spPr>
          <a:xfrm>
            <a:off x="4314802" y="4134117"/>
            <a:ext cx="466794" cy="369332"/>
          </a:xfrm>
          <a:prstGeom prst="rect">
            <a:avLst/>
          </a:prstGeom>
          <a:noFill/>
        </p:spPr>
        <p:txBody>
          <a:bodyPr wrap="none" rtlCol="0">
            <a:spAutoFit/>
          </a:bodyPr>
          <a:lstStyle/>
          <a:p>
            <a:r>
              <a:rPr lang="en-US" dirty="0"/>
              <a:t>1%</a:t>
            </a:r>
          </a:p>
        </p:txBody>
      </p:sp>
      <p:sp>
        <p:nvSpPr>
          <p:cNvPr id="22" name="TextBox 21">
            <a:extLst>
              <a:ext uri="{FF2B5EF4-FFF2-40B4-BE49-F238E27FC236}">
                <a16:creationId xmlns:a16="http://schemas.microsoft.com/office/drawing/2014/main" id="{A2682BE4-890B-E841-9C26-58978FE354B7}"/>
              </a:ext>
            </a:extLst>
          </p:cNvPr>
          <p:cNvSpPr txBox="1"/>
          <p:nvPr/>
        </p:nvSpPr>
        <p:spPr>
          <a:xfrm>
            <a:off x="4287702" y="5331552"/>
            <a:ext cx="582211" cy="369332"/>
          </a:xfrm>
          <a:prstGeom prst="rect">
            <a:avLst/>
          </a:prstGeom>
          <a:noFill/>
        </p:spPr>
        <p:txBody>
          <a:bodyPr wrap="none" rtlCol="0">
            <a:spAutoFit/>
          </a:bodyPr>
          <a:lstStyle/>
          <a:p>
            <a:r>
              <a:rPr lang="en-US" dirty="0"/>
              <a:t>&lt;1%</a:t>
            </a:r>
          </a:p>
        </p:txBody>
      </p:sp>
      <p:sp>
        <p:nvSpPr>
          <p:cNvPr id="65" name="TextBox 64">
            <a:extLst>
              <a:ext uri="{FF2B5EF4-FFF2-40B4-BE49-F238E27FC236}">
                <a16:creationId xmlns:a16="http://schemas.microsoft.com/office/drawing/2014/main" id="{D095AFB3-D12B-9D44-8ED0-DA11460C63A5}"/>
              </a:ext>
            </a:extLst>
          </p:cNvPr>
          <p:cNvSpPr txBox="1"/>
          <p:nvPr/>
        </p:nvSpPr>
        <p:spPr>
          <a:xfrm>
            <a:off x="4287701" y="5605411"/>
            <a:ext cx="582211" cy="369332"/>
          </a:xfrm>
          <a:prstGeom prst="rect">
            <a:avLst/>
          </a:prstGeom>
          <a:noFill/>
        </p:spPr>
        <p:txBody>
          <a:bodyPr wrap="none" rtlCol="0">
            <a:spAutoFit/>
          </a:bodyPr>
          <a:lstStyle/>
          <a:p>
            <a:r>
              <a:rPr lang="en-US" dirty="0"/>
              <a:t>&lt;1%</a:t>
            </a:r>
          </a:p>
        </p:txBody>
      </p:sp>
      <p:sp>
        <p:nvSpPr>
          <p:cNvPr id="23" name="Rounded Rectangle 22">
            <a:extLst>
              <a:ext uri="{FF2B5EF4-FFF2-40B4-BE49-F238E27FC236}">
                <a16:creationId xmlns:a16="http://schemas.microsoft.com/office/drawing/2014/main" id="{40305442-1B36-8144-8EC3-93ABACB098DA}"/>
              </a:ext>
            </a:extLst>
          </p:cNvPr>
          <p:cNvSpPr/>
          <p:nvPr/>
        </p:nvSpPr>
        <p:spPr>
          <a:xfrm>
            <a:off x="4011491" y="3644585"/>
            <a:ext cx="150350" cy="144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CCF20197-5A3D-444B-B91A-06BFF7560974}"/>
              </a:ext>
            </a:extLst>
          </p:cNvPr>
          <p:cNvSpPr/>
          <p:nvPr/>
        </p:nvSpPr>
        <p:spPr>
          <a:xfrm>
            <a:off x="4011486" y="4254190"/>
            <a:ext cx="150350" cy="144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C72D61AE-1565-F54C-9EEB-D09BA3FC1C32}"/>
              </a:ext>
            </a:extLst>
          </p:cNvPr>
          <p:cNvSpPr/>
          <p:nvPr/>
        </p:nvSpPr>
        <p:spPr>
          <a:xfrm>
            <a:off x="4039196" y="5431821"/>
            <a:ext cx="150350" cy="144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6F2EA32E-54E4-8745-B603-1A5346B5AE9D}"/>
              </a:ext>
            </a:extLst>
          </p:cNvPr>
          <p:cNvSpPr/>
          <p:nvPr/>
        </p:nvSpPr>
        <p:spPr>
          <a:xfrm>
            <a:off x="4039191" y="5722771"/>
            <a:ext cx="150350" cy="144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246915"/>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861F-6FD4-1946-8A8D-3A85B113B199}"/>
              </a:ext>
            </a:extLst>
          </p:cNvPr>
          <p:cNvSpPr>
            <a:spLocks noGrp="1"/>
          </p:cNvSpPr>
          <p:nvPr>
            <p:ph type="title"/>
          </p:nvPr>
        </p:nvSpPr>
        <p:spPr>
          <a:xfrm>
            <a:off x="3132331" y="5040"/>
            <a:ext cx="8212893" cy="728583"/>
          </a:xfrm>
        </p:spPr>
        <p:txBody>
          <a:bodyPr>
            <a:normAutofit/>
          </a:bodyPr>
          <a:lstStyle/>
          <a:p>
            <a:r>
              <a:rPr lang="en-US" sz="3600" dirty="0"/>
              <a:t>Unit cost based on Spreadsheet</a:t>
            </a:r>
          </a:p>
        </p:txBody>
      </p:sp>
      <p:sp>
        <p:nvSpPr>
          <p:cNvPr id="11" name="TextBox 10">
            <a:extLst>
              <a:ext uri="{FF2B5EF4-FFF2-40B4-BE49-F238E27FC236}">
                <a16:creationId xmlns:a16="http://schemas.microsoft.com/office/drawing/2014/main" id="{AEF94BD6-F496-A745-BF0A-C19B5F40F578}"/>
              </a:ext>
            </a:extLst>
          </p:cNvPr>
          <p:cNvSpPr txBox="1"/>
          <p:nvPr/>
        </p:nvSpPr>
        <p:spPr>
          <a:xfrm>
            <a:off x="8265458" y="1601225"/>
            <a:ext cx="1510670" cy="369332"/>
          </a:xfrm>
          <a:prstGeom prst="rect">
            <a:avLst/>
          </a:prstGeom>
          <a:noFill/>
        </p:spPr>
        <p:txBody>
          <a:bodyPr wrap="none" rtlCol="0">
            <a:spAutoFit/>
          </a:bodyPr>
          <a:lstStyle/>
          <a:p>
            <a:r>
              <a:rPr lang="en-US" dirty="0"/>
              <a:t>Assembly cost</a:t>
            </a:r>
          </a:p>
        </p:txBody>
      </p:sp>
      <p:graphicFrame>
        <p:nvGraphicFramePr>
          <p:cNvPr id="12" name="Table 11">
            <a:extLst>
              <a:ext uri="{FF2B5EF4-FFF2-40B4-BE49-F238E27FC236}">
                <a16:creationId xmlns:a16="http://schemas.microsoft.com/office/drawing/2014/main" id="{1729D100-9D1F-E940-90FC-E64535A98B54}"/>
              </a:ext>
            </a:extLst>
          </p:cNvPr>
          <p:cNvGraphicFramePr>
            <a:graphicFrameLocks noGrp="1"/>
          </p:cNvGraphicFramePr>
          <p:nvPr>
            <p:extLst>
              <p:ext uri="{D42A27DB-BD31-4B8C-83A1-F6EECF244321}">
                <p14:modId xmlns:p14="http://schemas.microsoft.com/office/powerpoint/2010/main" val="1687587949"/>
              </p:ext>
            </p:extLst>
          </p:nvPr>
        </p:nvGraphicFramePr>
        <p:xfrm>
          <a:off x="399143" y="968567"/>
          <a:ext cx="3338122" cy="4919245"/>
        </p:xfrm>
        <a:graphic>
          <a:graphicData uri="http://schemas.openxmlformats.org/drawingml/2006/table">
            <a:tbl>
              <a:tblPr>
                <a:tableStyleId>{5C22544A-7EE6-4342-B048-85BDC9FD1C3A}</a:tableStyleId>
              </a:tblPr>
              <a:tblGrid>
                <a:gridCol w="1651908">
                  <a:extLst>
                    <a:ext uri="{9D8B030D-6E8A-4147-A177-3AD203B41FA5}">
                      <a16:colId xmlns:a16="http://schemas.microsoft.com/office/drawing/2014/main" val="1465315010"/>
                    </a:ext>
                  </a:extLst>
                </a:gridCol>
                <a:gridCol w="1686214">
                  <a:extLst>
                    <a:ext uri="{9D8B030D-6E8A-4147-A177-3AD203B41FA5}">
                      <a16:colId xmlns:a16="http://schemas.microsoft.com/office/drawing/2014/main" val="3852623476"/>
                    </a:ext>
                  </a:extLst>
                </a:gridCol>
              </a:tblGrid>
              <a:tr h="484666">
                <a:tc>
                  <a:txBody>
                    <a:bodyPr/>
                    <a:lstStyle/>
                    <a:p>
                      <a:pPr algn="l" fontAlgn="b"/>
                      <a:r>
                        <a:rPr lang="en-US" sz="900" u="none" strike="noStrike">
                          <a:effectLst/>
                        </a:rPr>
                        <a:t>BOM For 100 Unit production</a:t>
                      </a:r>
                      <a:endParaRPr lang="en-US" sz="900" b="0" i="0" u="none" strike="noStrike">
                        <a:solidFill>
                          <a:srgbClr val="FF0000"/>
                        </a:solidFill>
                        <a:effectLst/>
                        <a:latin typeface="Calibri" panose="020F0502020204030204" pitchFamily="34" charset="0"/>
                      </a:endParaRPr>
                    </a:p>
                  </a:txBody>
                  <a:tcPr marL="9525" marR="9525" marT="9525" marB="0" anchor="b"/>
                </a:tc>
                <a:tc>
                  <a:txBody>
                    <a:bodyPr/>
                    <a:lstStyle/>
                    <a:p>
                      <a:pPr algn="l" fontAlgn="b"/>
                      <a:r>
                        <a:rPr lang="en-US" sz="900" u="none" strike="noStrike" dirty="0">
                          <a:effectLst/>
                        </a:rPr>
                        <a:t>Cost per unit @ 100 unit </a:t>
                      </a:r>
                      <a:r>
                        <a:rPr lang="en-US" sz="900" u="none" strike="noStrike" dirty="0" err="1">
                          <a:effectLst/>
                        </a:rPr>
                        <a:t>prod’n</a:t>
                      </a:r>
                      <a:endParaRPr lang="en-US" sz="9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1137785"/>
                  </a:ext>
                </a:extLst>
              </a:tr>
              <a:tr h="242333">
                <a:tc>
                  <a:txBody>
                    <a:bodyPr/>
                    <a:lstStyle/>
                    <a:p>
                      <a:pPr algn="l" fontAlgn="b"/>
                      <a:r>
                        <a:rPr lang="en-US" sz="900" u="none" strike="noStrike">
                          <a:effectLst/>
                        </a:rPr>
                        <a:t>Component</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Cost  </a:t>
                      </a:r>
                      <a:endParaRPr lang="en-US" sz="9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6787443"/>
                  </a:ext>
                </a:extLst>
              </a:tr>
              <a:tr h="242333">
                <a:tc>
                  <a:txBody>
                    <a:bodyPr/>
                    <a:lstStyle/>
                    <a:p>
                      <a:pPr algn="l" fontAlgn="b"/>
                      <a:r>
                        <a:rPr lang="en-US" sz="900" u="none" strike="noStrike">
                          <a:effectLst/>
                        </a:rPr>
                        <a:t>42 ch sensor</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4,000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4410289"/>
                  </a:ext>
                </a:extLst>
              </a:tr>
              <a:tr h="242333">
                <a:tc>
                  <a:txBody>
                    <a:bodyPr/>
                    <a:lstStyle/>
                    <a:p>
                      <a:pPr algn="l" fontAlgn="b"/>
                      <a:r>
                        <a:rPr lang="en-US" sz="900" u="none" strike="noStrike">
                          <a:effectLst/>
                        </a:rPr>
                        <a:t>Spectrometer</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3,000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13254355"/>
                  </a:ext>
                </a:extLst>
              </a:tr>
              <a:tr h="148912">
                <a:tc>
                  <a:txBody>
                    <a:bodyPr/>
                    <a:lstStyle/>
                    <a:p>
                      <a:pPr algn="l" fontAlgn="b"/>
                      <a:r>
                        <a:rPr lang="en-US" sz="900" u="none" strike="noStrike">
                          <a:effectLst/>
                        </a:rPr>
                        <a:t>Fiber optic unit</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800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40729406"/>
                  </a:ext>
                </a:extLst>
              </a:tr>
              <a:tr h="242333">
                <a:tc>
                  <a:txBody>
                    <a:bodyPr/>
                    <a:lstStyle/>
                    <a:p>
                      <a:pPr algn="l" fontAlgn="b"/>
                      <a:r>
                        <a:rPr lang="en-US" sz="900" u="none" strike="noStrike">
                          <a:effectLst/>
                        </a:rPr>
                        <a:t>6 laser module</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8,000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2093741"/>
                  </a:ext>
                </a:extLst>
              </a:tr>
              <a:tr h="242333">
                <a:tc>
                  <a:txBody>
                    <a:bodyPr/>
                    <a:lstStyle/>
                    <a:p>
                      <a:pPr algn="l" fontAlgn="b"/>
                      <a:r>
                        <a:rPr lang="en-US" sz="900" u="none" strike="noStrike">
                          <a:effectLst/>
                        </a:rPr>
                        <a:t>Flow chamber</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2,000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8302620"/>
                  </a:ext>
                </a:extLst>
              </a:tr>
              <a:tr h="242333">
                <a:tc>
                  <a:txBody>
                    <a:bodyPr/>
                    <a:lstStyle/>
                    <a:p>
                      <a:pPr algn="l" fontAlgn="b"/>
                      <a:r>
                        <a:rPr lang="en-US" sz="900" u="none" strike="noStrike">
                          <a:effectLst/>
                        </a:rPr>
                        <a:t>42 ch Electronics</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5,000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38566026"/>
                  </a:ext>
                </a:extLst>
              </a:tr>
              <a:tr h="242333">
                <a:tc>
                  <a:txBody>
                    <a:bodyPr/>
                    <a:lstStyle/>
                    <a:p>
                      <a:pPr algn="l" fontAlgn="b"/>
                      <a:r>
                        <a:rPr lang="en-US" sz="900" u="none" strike="noStrike">
                          <a:effectLst/>
                        </a:rPr>
                        <a:t>Fluidics module</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4,500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3072167"/>
                  </a:ext>
                </a:extLst>
              </a:tr>
              <a:tr h="242333">
                <a:tc>
                  <a:txBody>
                    <a:bodyPr/>
                    <a:lstStyle/>
                    <a:p>
                      <a:pPr algn="l" fontAlgn="b"/>
                      <a:r>
                        <a:rPr lang="en-US" sz="900" u="none" strike="noStrike">
                          <a:effectLst/>
                        </a:rPr>
                        <a:t>Fiber connectors</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3,000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6393897"/>
                  </a:ext>
                </a:extLst>
              </a:tr>
              <a:tr h="183052">
                <a:tc>
                  <a:txBody>
                    <a:bodyPr/>
                    <a:lstStyle/>
                    <a:p>
                      <a:pPr algn="l" fontAlgn="b"/>
                      <a:r>
                        <a:rPr lang="en-US" sz="900" u="none" strike="noStrike">
                          <a:effectLst/>
                        </a:rPr>
                        <a:t>Case / Base</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2,000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60264371"/>
                  </a:ext>
                </a:extLst>
              </a:tr>
              <a:tr h="225287">
                <a:tc>
                  <a:txBody>
                    <a:bodyPr/>
                    <a:lstStyle/>
                    <a:p>
                      <a:pPr algn="l" fontAlgn="b"/>
                      <a:r>
                        <a:rPr lang="en-US" sz="900" u="none" strike="noStrike" dirty="0">
                          <a:effectLst/>
                        </a:rPr>
                        <a:t>Computer/monitor</a:t>
                      </a:r>
                      <a:endParaRPr lang="en-US" sz="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dirty="0">
                          <a:effectLst/>
                        </a:rPr>
                        <a:t>2,000</a:t>
                      </a:r>
                      <a:endParaRPr lang="en-US" sz="9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353364"/>
                  </a:ext>
                </a:extLst>
              </a:tr>
              <a:tr h="242333">
                <a:tc>
                  <a:txBody>
                    <a:bodyPr/>
                    <a:lstStyle/>
                    <a:p>
                      <a:pPr algn="l" fontAlgn="b"/>
                      <a:r>
                        <a:rPr lang="en-US" sz="900" u="none" strike="noStrike" dirty="0">
                          <a:effectLst/>
                        </a:rPr>
                        <a:t>Sheath/waste materials</a:t>
                      </a:r>
                      <a:endParaRPr lang="en-US" sz="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1,200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7819063"/>
                  </a:ext>
                </a:extLst>
              </a:tr>
              <a:tr h="242333">
                <a:tc>
                  <a:txBody>
                    <a:bodyPr/>
                    <a:lstStyle/>
                    <a:p>
                      <a:pPr algn="l" fontAlgn="b"/>
                      <a:r>
                        <a:rPr lang="en-US" sz="900" u="none" strike="noStrike">
                          <a:effectLst/>
                        </a:rPr>
                        <a:t>Power supply/cabling</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3295632"/>
                  </a:ext>
                </a:extLst>
              </a:tr>
              <a:tr h="242333">
                <a:tc>
                  <a:txBody>
                    <a:bodyPr/>
                    <a:lstStyle/>
                    <a:p>
                      <a:pPr algn="l" fontAlgn="b"/>
                      <a:r>
                        <a:rPr lang="en-US" sz="900" u="none" strike="noStrike">
                          <a:effectLst/>
                        </a:rPr>
                        <a:t>Optics components</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4,000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09126738"/>
                  </a:ext>
                </a:extLst>
              </a:tr>
              <a:tr h="242333">
                <a:tc>
                  <a:txBody>
                    <a:bodyPr/>
                    <a:lstStyle/>
                    <a:p>
                      <a:pPr algn="l" fontAlgn="b"/>
                      <a:r>
                        <a:rPr lang="en-US" sz="900" u="none" strike="noStrike">
                          <a:effectLst/>
                        </a:rPr>
                        <a:t>misc</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1,000.00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1026983"/>
                  </a:ext>
                </a:extLst>
              </a:tr>
              <a:tr h="242333">
                <a:tc>
                  <a:txBody>
                    <a:bodyPr/>
                    <a:lstStyle/>
                    <a:p>
                      <a:pPr algn="l" fontAlgn="b"/>
                      <a:r>
                        <a:rPr lang="en-US" sz="900" u="none" strike="noStrike">
                          <a:effectLst/>
                        </a:rPr>
                        <a:t>Additional Electronics</a:t>
                      </a:r>
                      <a:endParaRPr lang="en-US" sz="9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2,000.00</a:t>
                      </a:r>
                      <a:endParaRPr lang="en-US" sz="9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9809724"/>
                  </a:ext>
                </a:extLst>
              </a:tr>
              <a:tr h="242333">
                <a:tc>
                  <a:txBody>
                    <a:bodyPr/>
                    <a:lstStyle/>
                    <a:p>
                      <a:pPr algn="l" fontAlgn="b"/>
                      <a:r>
                        <a:rPr lang="en-US" sz="900" b="1" u="none" strike="noStrike" dirty="0">
                          <a:effectLst/>
                        </a:rPr>
                        <a:t>Total BOM/unit</a:t>
                      </a:r>
                      <a:endParaRPr lang="en-US" sz="9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900" b="1" u="none" strike="noStrike" dirty="0">
                          <a:effectLst/>
                        </a:rPr>
                        <a:t>43,500.00</a:t>
                      </a:r>
                      <a:endParaRPr lang="en-US" sz="9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69170483"/>
                  </a:ext>
                </a:extLst>
              </a:tr>
              <a:tr h="242333">
                <a:tc>
                  <a:txBody>
                    <a:bodyPr/>
                    <a:lstStyle/>
                    <a:p>
                      <a:pPr algn="l" fontAlgn="b"/>
                      <a:r>
                        <a:rPr lang="en-US" sz="900" u="none" strike="noStrike">
                          <a:effectLst/>
                        </a:rPr>
                        <a:t>Assembly cost</a:t>
                      </a:r>
                      <a:endParaRPr lang="en-US" sz="9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900" u="none" strike="noStrike">
                          <a:effectLst/>
                        </a:rPr>
                        <a:t>6700.00</a:t>
                      </a:r>
                      <a:endParaRPr lang="en-US" sz="9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5249436"/>
                  </a:ext>
                </a:extLst>
              </a:tr>
              <a:tr h="242333">
                <a:tc>
                  <a:txBody>
                    <a:bodyPr/>
                    <a:lstStyle/>
                    <a:p>
                      <a:pPr algn="l" fontAlgn="b"/>
                      <a:r>
                        <a:rPr lang="en-US" sz="900" b="1" u="none" strike="noStrike" dirty="0">
                          <a:solidFill>
                            <a:srgbClr val="FF0000"/>
                          </a:solidFill>
                          <a:effectLst/>
                        </a:rPr>
                        <a:t>Each total unit cost</a:t>
                      </a:r>
                      <a:endParaRPr lang="en-US" sz="900" b="1"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900" b="1" u="none" strike="noStrike" dirty="0">
                          <a:solidFill>
                            <a:srgbClr val="FF0000"/>
                          </a:solidFill>
                          <a:effectLst/>
                        </a:rPr>
                        <a:t>50200.00</a:t>
                      </a:r>
                      <a:endParaRPr lang="en-US" sz="9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60837703"/>
                  </a:ext>
                </a:extLst>
              </a:tr>
            </a:tbl>
          </a:graphicData>
        </a:graphic>
      </p:graphicFrame>
      <p:pic>
        <p:nvPicPr>
          <p:cNvPr id="19" name="Content Placeholder 18">
            <a:extLst>
              <a:ext uri="{FF2B5EF4-FFF2-40B4-BE49-F238E27FC236}">
                <a16:creationId xmlns:a16="http://schemas.microsoft.com/office/drawing/2014/main" id="{137DD7BE-602F-1F4E-B9C9-F5334587D739}"/>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462154" y="2027253"/>
            <a:ext cx="6138713" cy="1564770"/>
          </a:xfrm>
        </p:spPr>
      </p:pic>
      <p:sp>
        <p:nvSpPr>
          <p:cNvPr id="20" name="TextBox 19">
            <a:extLst>
              <a:ext uri="{FF2B5EF4-FFF2-40B4-BE49-F238E27FC236}">
                <a16:creationId xmlns:a16="http://schemas.microsoft.com/office/drawing/2014/main" id="{5EA3F2A6-67B7-4C43-9E24-F568FCC8AA36}"/>
              </a:ext>
            </a:extLst>
          </p:cNvPr>
          <p:cNvSpPr txBox="1"/>
          <p:nvPr/>
        </p:nvSpPr>
        <p:spPr>
          <a:xfrm>
            <a:off x="364837" y="6598828"/>
            <a:ext cx="8895384" cy="200055"/>
          </a:xfrm>
          <a:prstGeom prst="rect">
            <a:avLst/>
          </a:prstGeom>
          <a:noFill/>
        </p:spPr>
        <p:txBody>
          <a:bodyPr wrap="none" rtlCol="0">
            <a:spAutoFit/>
          </a:bodyPr>
          <a:lstStyle/>
          <a:p>
            <a:r>
              <a:rPr lang="en-US" sz="700" dirty="0"/>
              <a:t>/Users/wombat/Dropbox (MIFTEK work </a:t>
            </a:r>
            <a:r>
              <a:rPr lang="en-US" sz="700" dirty="0" err="1"/>
              <a:t>dropbox</a:t>
            </a:r>
            <a:r>
              <a:rPr lang="en-US" sz="700" dirty="0"/>
              <a:t>)/Share with Yamamoto/Miftek documents/Spectral flow cytometry project/Instrument design for new Spectral cytometer/Cost estimations data/</a:t>
            </a:r>
            <a:r>
              <a:rPr lang="en-US" sz="700" dirty="0" err="1"/>
              <a:t>Cytospectrum</a:t>
            </a:r>
            <a:r>
              <a:rPr lang="en-US" sz="700" dirty="0"/>
              <a:t> Costs estimates-092520.xlsx</a:t>
            </a:r>
          </a:p>
        </p:txBody>
      </p:sp>
      <p:sp>
        <p:nvSpPr>
          <p:cNvPr id="3" name="TextBox 2">
            <a:extLst>
              <a:ext uri="{FF2B5EF4-FFF2-40B4-BE49-F238E27FC236}">
                <a16:creationId xmlns:a16="http://schemas.microsoft.com/office/drawing/2014/main" id="{BBC53453-F17A-2B42-8E4A-FE9E16BC4DC2}"/>
              </a:ext>
            </a:extLst>
          </p:cNvPr>
          <p:cNvSpPr txBox="1"/>
          <p:nvPr/>
        </p:nvSpPr>
        <p:spPr>
          <a:xfrm>
            <a:off x="5557273" y="3832007"/>
            <a:ext cx="6043594" cy="923330"/>
          </a:xfrm>
          <a:prstGeom prst="rect">
            <a:avLst/>
          </a:prstGeom>
          <a:noFill/>
        </p:spPr>
        <p:txBody>
          <a:bodyPr wrap="square" rtlCol="0">
            <a:spAutoFit/>
          </a:bodyPr>
          <a:lstStyle/>
          <a:p>
            <a:r>
              <a:rPr lang="en-US" dirty="0"/>
              <a:t>Estimation of assembly and testing costs based on staff time </a:t>
            </a:r>
          </a:p>
          <a:p>
            <a:r>
              <a:rPr lang="en-US" dirty="0"/>
              <a:t>at $30/</a:t>
            </a:r>
            <a:r>
              <a:rPr lang="en-US" dirty="0" err="1"/>
              <a:t>hr</a:t>
            </a:r>
            <a:r>
              <a:rPr lang="en-US" dirty="0"/>
              <a:t>   ($60,000/year). This cost includes $2500 for shipping and packing</a:t>
            </a:r>
          </a:p>
        </p:txBody>
      </p:sp>
      <p:sp>
        <p:nvSpPr>
          <p:cNvPr id="4" name="TextBox 3">
            <a:extLst>
              <a:ext uri="{FF2B5EF4-FFF2-40B4-BE49-F238E27FC236}">
                <a16:creationId xmlns:a16="http://schemas.microsoft.com/office/drawing/2014/main" id="{D5168DDE-6343-F64D-97FE-F8A787222ABA}"/>
              </a:ext>
            </a:extLst>
          </p:cNvPr>
          <p:cNvSpPr txBox="1"/>
          <p:nvPr/>
        </p:nvSpPr>
        <p:spPr>
          <a:xfrm>
            <a:off x="4439478" y="5738191"/>
            <a:ext cx="6698309" cy="923330"/>
          </a:xfrm>
          <a:prstGeom prst="rect">
            <a:avLst/>
          </a:prstGeom>
          <a:noFill/>
        </p:spPr>
        <p:txBody>
          <a:bodyPr wrap="none" rtlCol="0">
            <a:spAutoFit/>
          </a:bodyPr>
          <a:lstStyle/>
          <a:p>
            <a:r>
              <a:rPr lang="en-US" dirty="0"/>
              <a:t>Component costs are based on 100-unit costs per item. This is based</a:t>
            </a:r>
          </a:p>
          <a:p>
            <a:r>
              <a:rPr lang="en-US" dirty="0"/>
              <a:t>on our current knowledge of product costs and includes estimates for</a:t>
            </a:r>
          </a:p>
          <a:p>
            <a:r>
              <a:rPr lang="en-US" dirty="0"/>
              <a:t>several components such as case, based, and fluidics components.</a:t>
            </a:r>
          </a:p>
        </p:txBody>
      </p:sp>
    </p:spTree>
    <p:extLst>
      <p:ext uri="{BB962C8B-B14F-4D97-AF65-F5344CB8AC3E}">
        <p14:creationId xmlns:p14="http://schemas.microsoft.com/office/powerpoint/2010/main" val="1564032712"/>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0362066"/>
              </p:ext>
            </p:extLst>
          </p:nvPr>
        </p:nvGraphicFramePr>
        <p:xfrm>
          <a:off x="270611" y="1530066"/>
          <a:ext cx="8249274" cy="503158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5168A4A4-84B6-8344-A511-4BA93C5B7132}"/>
              </a:ext>
            </a:extLst>
          </p:cNvPr>
          <p:cNvSpPr txBox="1">
            <a:spLocks noGrp="1"/>
          </p:cNvSpPr>
          <p:nvPr>
            <p:ph type="title"/>
          </p:nvPr>
        </p:nvSpPr>
        <p:spPr>
          <a:prstGeom prst="rect">
            <a:avLst/>
          </a:prstGeom>
          <a:noFill/>
        </p:spPr>
        <p:txBody>
          <a:bodyPr wrap="square" lIns="45720" tIns="22860" rIns="45720" bIns="22860" rtlCol="0" anchor="t">
            <a:spAutoFit/>
          </a:bodyPr>
          <a:lstStyle/>
          <a:p>
            <a:pPr algn="l"/>
            <a:r>
              <a:rPr lang="en-US" sz="5200" b="1" dirty="0">
                <a:solidFill>
                  <a:srgbClr val="0C0C0C"/>
                </a:solidFill>
                <a:latin typeface="Helvetica" pitchFamily="2" charset="0"/>
              </a:rPr>
              <a:t>THREE-YEAR CASH FLOWS</a:t>
            </a:r>
          </a:p>
        </p:txBody>
      </p:sp>
      <p:cxnSp>
        <p:nvCxnSpPr>
          <p:cNvPr id="6" name="Straight Connector 5">
            <a:extLst>
              <a:ext uri="{FF2B5EF4-FFF2-40B4-BE49-F238E27FC236}">
                <a16:creationId xmlns:a16="http://schemas.microsoft.com/office/drawing/2014/main" id="{28CC1B23-A7B7-4643-A544-40086F9AEC8F}"/>
              </a:ext>
            </a:extLst>
          </p:cNvPr>
          <p:cNvCxnSpPr>
            <a:cxnSpLocks/>
          </p:cNvCxnSpPr>
          <p:nvPr/>
        </p:nvCxnSpPr>
        <p:spPr>
          <a:xfrm>
            <a:off x="777771" y="1027906"/>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BE7F4BC3-69C8-6349-BA46-4E46F7031493}"/>
              </a:ext>
            </a:extLst>
          </p:cNvPr>
          <p:cNvSpPr txBox="1">
            <a:spLocks/>
          </p:cNvSpPr>
          <p:nvPr/>
        </p:nvSpPr>
        <p:spPr>
          <a:xfrm>
            <a:off x="9053708" y="2103042"/>
            <a:ext cx="2941442" cy="4318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j-lt"/>
              </a:rPr>
              <a:t>$250K revenue per unit</a:t>
            </a:r>
          </a:p>
          <a:p>
            <a:r>
              <a:rPr lang="en-US" sz="1600" dirty="0">
                <a:latin typeface="+mj-lt"/>
              </a:rPr>
              <a:t>$50K COGS per unit</a:t>
            </a:r>
          </a:p>
          <a:p>
            <a:r>
              <a:rPr lang="en-US" sz="1600" dirty="0">
                <a:latin typeface="+mj-lt"/>
              </a:rPr>
              <a:t>20% cost of sales/service</a:t>
            </a:r>
          </a:p>
          <a:p>
            <a:r>
              <a:rPr lang="en-US" sz="1600" dirty="0">
                <a:latin typeface="+mj-lt"/>
              </a:rPr>
              <a:t>100 units sold </a:t>
            </a:r>
          </a:p>
          <a:p>
            <a:pPr lvl="1"/>
            <a:r>
              <a:rPr lang="en-US" sz="1200" dirty="0">
                <a:latin typeface="+mj-lt"/>
              </a:rPr>
              <a:t>13 in ’24, 82 in ‘25</a:t>
            </a:r>
          </a:p>
          <a:p>
            <a:r>
              <a:rPr lang="en-US" sz="1600" dirty="0">
                <a:latin typeface="+mj-lt"/>
              </a:rPr>
              <a:t>150 total units manufactured</a:t>
            </a:r>
          </a:p>
          <a:p>
            <a:pPr lvl="1"/>
            <a:r>
              <a:rPr lang="en-US" sz="1200" dirty="0">
                <a:latin typeface="+mj-lt"/>
              </a:rPr>
              <a:t>50  in ‘24 and 100 in  ‘25</a:t>
            </a:r>
          </a:p>
          <a:p>
            <a:endParaRPr lang="en-US" sz="1800" dirty="0"/>
          </a:p>
          <a:p>
            <a:r>
              <a:rPr lang="en-US" sz="1600" dirty="0">
                <a:latin typeface="+mj-lt"/>
              </a:rPr>
              <a:t>$8-9M total need</a:t>
            </a:r>
          </a:p>
          <a:p>
            <a:pPr lvl="1"/>
            <a:r>
              <a:rPr lang="en-US" sz="1200" dirty="0">
                <a:latin typeface="+mj-lt"/>
              </a:rPr>
              <a:t>~$4M each in Q2 ‘22 and Q2 ‘23</a:t>
            </a:r>
          </a:p>
          <a:p>
            <a:r>
              <a:rPr lang="en-US" sz="1600" dirty="0">
                <a:latin typeface="+mj-lt"/>
              </a:rPr>
              <a:t>Cash flow positivity achieved at 25 units sold (Q1 ‘25)</a:t>
            </a:r>
          </a:p>
          <a:p>
            <a:r>
              <a:rPr lang="en-US" sz="1600" dirty="0">
                <a:latin typeface="+mj-lt"/>
              </a:rPr>
              <a:t>Payback achieved at 80 units sold (Q4 ‘25)</a:t>
            </a:r>
            <a:endParaRPr lang="en-US" sz="1800" dirty="0"/>
          </a:p>
          <a:p>
            <a:pPr marL="0" indent="0">
              <a:buNone/>
            </a:pPr>
            <a:endParaRPr lang="en-US" sz="1800" dirty="0"/>
          </a:p>
          <a:p>
            <a:pPr marL="0" indent="0">
              <a:buFont typeface="Arial" panose="020B0604020202020204" pitchFamily="34" charset="0"/>
              <a:buNone/>
            </a:pPr>
            <a:endParaRPr lang="en-US" sz="1800" dirty="0"/>
          </a:p>
        </p:txBody>
      </p:sp>
      <p:sp>
        <p:nvSpPr>
          <p:cNvPr id="8" name="TextBox 7">
            <a:extLst>
              <a:ext uri="{FF2B5EF4-FFF2-40B4-BE49-F238E27FC236}">
                <a16:creationId xmlns:a16="http://schemas.microsoft.com/office/drawing/2014/main" id="{7B25C184-F107-684E-ADEA-39A287D2A092}"/>
              </a:ext>
            </a:extLst>
          </p:cNvPr>
          <p:cNvSpPr txBox="1"/>
          <p:nvPr/>
        </p:nvSpPr>
        <p:spPr>
          <a:xfrm>
            <a:off x="9043190" y="1782844"/>
            <a:ext cx="2403543" cy="369332"/>
          </a:xfrm>
          <a:prstGeom prst="rect">
            <a:avLst/>
          </a:prstGeom>
          <a:noFill/>
        </p:spPr>
        <p:txBody>
          <a:bodyPr wrap="none" rtlCol="0">
            <a:spAutoFit/>
          </a:bodyPr>
          <a:lstStyle/>
          <a:p>
            <a:r>
              <a:rPr lang="en-US" b="1" dirty="0">
                <a:latin typeface="Helvetica" pitchFamily="2" charset="0"/>
              </a:rPr>
              <a:t>KEY ASSUMPTIONS</a:t>
            </a:r>
          </a:p>
        </p:txBody>
      </p:sp>
      <p:sp>
        <p:nvSpPr>
          <p:cNvPr id="9" name="TextBox 8">
            <a:extLst>
              <a:ext uri="{FF2B5EF4-FFF2-40B4-BE49-F238E27FC236}">
                <a16:creationId xmlns:a16="http://schemas.microsoft.com/office/drawing/2014/main" id="{4DF149F4-595C-0641-A898-A677B24B43D2}"/>
              </a:ext>
            </a:extLst>
          </p:cNvPr>
          <p:cNvSpPr txBox="1"/>
          <p:nvPr/>
        </p:nvSpPr>
        <p:spPr>
          <a:xfrm>
            <a:off x="9258355" y="4262331"/>
            <a:ext cx="2095445" cy="369332"/>
          </a:xfrm>
          <a:prstGeom prst="rect">
            <a:avLst/>
          </a:prstGeom>
          <a:noFill/>
        </p:spPr>
        <p:txBody>
          <a:bodyPr wrap="none" rtlCol="0">
            <a:spAutoFit/>
          </a:bodyPr>
          <a:lstStyle/>
          <a:p>
            <a:r>
              <a:rPr lang="en-US" b="1" dirty="0">
                <a:latin typeface="Helvetica" pitchFamily="2" charset="0"/>
              </a:rPr>
              <a:t>FUNDING NEEDS</a:t>
            </a:r>
          </a:p>
        </p:txBody>
      </p:sp>
    </p:spTree>
    <p:extLst>
      <p:ext uri="{BB962C8B-B14F-4D97-AF65-F5344CB8AC3E}">
        <p14:creationId xmlns:p14="http://schemas.microsoft.com/office/powerpoint/2010/main" val="3252615606"/>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DD285-D34E-B847-B10C-811DC7BEF327}"/>
              </a:ext>
            </a:extLst>
          </p:cNvPr>
          <p:cNvSpPr>
            <a:spLocks noGrp="1"/>
          </p:cNvSpPr>
          <p:nvPr>
            <p:ph type="title"/>
          </p:nvPr>
        </p:nvSpPr>
        <p:spPr>
          <a:xfrm>
            <a:off x="692426" y="38080"/>
            <a:ext cx="10515600" cy="1325563"/>
          </a:xfrm>
        </p:spPr>
        <p:txBody>
          <a:bodyPr/>
          <a:lstStyle/>
          <a:p>
            <a:r>
              <a:rPr lang="en-US" dirty="0"/>
              <a:t>Issued Patents</a:t>
            </a:r>
          </a:p>
        </p:txBody>
      </p:sp>
      <p:sp>
        <p:nvSpPr>
          <p:cNvPr id="4" name="TextBox 3">
            <a:extLst>
              <a:ext uri="{FF2B5EF4-FFF2-40B4-BE49-F238E27FC236}">
                <a16:creationId xmlns:a16="http://schemas.microsoft.com/office/drawing/2014/main" id="{2819F491-A3EE-A14B-995A-5D96B8840C2F}"/>
              </a:ext>
            </a:extLst>
          </p:cNvPr>
          <p:cNvSpPr txBox="1"/>
          <p:nvPr/>
        </p:nvSpPr>
        <p:spPr>
          <a:xfrm>
            <a:off x="1368778" y="1553095"/>
            <a:ext cx="9577518" cy="2957861"/>
          </a:xfrm>
          <a:prstGeom prst="rect">
            <a:avLst/>
          </a:prstGeom>
          <a:noFill/>
        </p:spPr>
        <p:txBody>
          <a:bodyPr wrap="square" rtlCol="0">
            <a:spAutoFit/>
          </a:bodyPr>
          <a:lstStyle/>
          <a:p>
            <a:pPr marL="342900" lvl="0" indent="-342900">
              <a:lnSpc>
                <a:spcPct val="150000"/>
              </a:lnSpc>
              <a:buFont typeface="+mj-lt"/>
              <a:buAutoNum type="arabicPeriod"/>
            </a:pPr>
            <a:r>
              <a:rPr lang="en-US" dirty="0"/>
              <a:t>US Patent: </a:t>
            </a:r>
            <a:r>
              <a:rPr lang="en-US" b="1" dirty="0"/>
              <a:t>9,372,143 B2</a:t>
            </a:r>
            <a:r>
              <a:rPr lang="en-US" dirty="0"/>
              <a:t> “Scanning Image Flow Cytometer” issued June 22, 2016</a:t>
            </a:r>
          </a:p>
          <a:p>
            <a:pPr marL="342900" indent="-342900">
              <a:lnSpc>
                <a:spcPct val="150000"/>
              </a:lnSpc>
              <a:buFont typeface="+mj-lt"/>
              <a:buAutoNum type="arabicPeriod"/>
            </a:pPr>
            <a:r>
              <a:rPr lang="en-US" dirty="0"/>
              <a:t>US Patent:</a:t>
            </a:r>
            <a:r>
              <a:rPr lang="en-US" b="1" dirty="0"/>
              <a:t>10,036,698</a:t>
            </a:r>
            <a:r>
              <a:rPr lang="en-US" dirty="0"/>
              <a:t> “Time Sequential Cytometry” Issued July 31, 2018</a:t>
            </a:r>
          </a:p>
          <a:p>
            <a:pPr marL="342900" lvl="0" indent="-342900">
              <a:lnSpc>
                <a:spcPct val="150000"/>
              </a:lnSpc>
              <a:buFont typeface="+mj-lt"/>
              <a:buAutoNum type="arabicPeriod"/>
            </a:pPr>
            <a:r>
              <a:rPr lang="en-US" dirty="0"/>
              <a:t>US Patent: </a:t>
            </a:r>
            <a:r>
              <a:rPr lang="en-US" b="1" dirty="0"/>
              <a:t>10,613,096 “</a:t>
            </a:r>
            <a:r>
              <a:rPr lang="en-US" dirty="0"/>
              <a:t>Multispectral microparticle fluorescence photon cytometry” 11/18/2019 </a:t>
            </a:r>
          </a:p>
          <a:p>
            <a:pPr marL="342900" indent="-342900">
              <a:lnSpc>
                <a:spcPct val="150000"/>
              </a:lnSpc>
              <a:buFont typeface="+mj-lt"/>
              <a:buAutoNum type="arabicPeriod"/>
            </a:pPr>
            <a:r>
              <a:rPr lang="en-US" dirty="0"/>
              <a:t>US Patent: </a:t>
            </a:r>
            <a:r>
              <a:rPr lang="en-US" b="1" dirty="0"/>
              <a:t>10,775,292 </a:t>
            </a:r>
            <a:r>
              <a:rPr lang="en-US" dirty="0"/>
              <a:t>“Multiple-spot time sequential Cytometry”  Issued  September 15, 2020</a:t>
            </a:r>
          </a:p>
          <a:p>
            <a:pPr marL="342900" indent="-342900">
              <a:lnSpc>
                <a:spcPct val="150000"/>
              </a:lnSpc>
              <a:buFont typeface="+mj-lt"/>
              <a:buAutoNum type="arabicPeriod"/>
            </a:pPr>
            <a:r>
              <a:rPr lang="en-US" dirty="0"/>
              <a:t>US Patent: </a:t>
            </a:r>
            <a:r>
              <a:rPr lang="en-US" b="1" dirty="0"/>
              <a:t>10,900,885</a:t>
            </a:r>
            <a:r>
              <a:rPr lang="en-US" dirty="0"/>
              <a:t> “Flow cytometry using Hydrodynamically planar flow” 1/26/2021</a:t>
            </a:r>
          </a:p>
          <a:p>
            <a:pPr marL="342900" lvl="0" indent="-342900">
              <a:lnSpc>
                <a:spcPct val="150000"/>
              </a:lnSpc>
              <a:buFont typeface="+mj-lt"/>
              <a:buAutoNum type="arabicPeriod"/>
            </a:pPr>
            <a:r>
              <a:rPr lang="en-US" dirty="0"/>
              <a:t>US Patent:</a:t>
            </a:r>
            <a:r>
              <a:rPr lang="en-US" b="1" dirty="0"/>
              <a:t> 11,187,584 </a:t>
            </a:r>
            <a:r>
              <a:rPr lang="en-US" dirty="0"/>
              <a:t>“Photon Counting and Spectroscopy Issued 11/30/2021</a:t>
            </a:r>
          </a:p>
          <a:p>
            <a:pPr marL="342900" indent="-342900">
              <a:lnSpc>
                <a:spcPct val="150000"/>
              </a:lnSpc>
              <a:buFont typeface="+mj-lt"/>
              <a:buAutoNum type="arabicPeriod"/>
            </a:pPr>
            <a:r>
              <a:rPr lang="en-US" dirty="0"/>
              <a:t>US Patent: 11,255,771</a:t>
            </a:r>
            <a:r>
              <a:rPr lang="en-US" b="1" dirty="0"/>
              <a:t> </a:t>
            </a:r>
            <a:r>
              <a:rPr lang="en-US" dirty="0"/>
              <a:t>“Photon Signal processing for Particle Detection” </a:t>
            </a:r>
          </a:p>
        </p:txBody>
      </p:sp>
      <p:sp>
        <p:nvSpPr>
          <p:cNvPr id="5" name="TextBox 4">
            <a:extLst>
              <a:ext uri="{FF2B5EF4-FFF2-40B4-BE49-F238E27FC236}">
                <a16:creationId xmlns:a16="http://schemas.microsoft.com/office/drawing/2014/main" id="{8AB5382C-6D64-6E48-8121-BD1B7330C97F}"/>
              </a:ext>
            </a:extLst>
          </p:cNvPr>
          <p:cNvSpPr txBox="1"/>
          <p:nvPr/>
        </p:nvSpPr>
        <p:spPr>
          <a:xfrm>
            <a:off x="1368778" y="4793108"/>
            <a:ext cx="2736468" cy="338554"/>
          </a:xfrm>
          <a:prstGeom prst="rect">
            <a:avLst/>
          </a:prstGeom>
          <a:noFill/>
        </p:spPr>
        <p:txBody>
          <a:bodyPr wrap="square" rtlCol="0">
            <a:spAutoFit/>
          </a:bodyPr>
          <a:lstStyle/>
          <a:p>
            <a:r>
              <a:rPr lang="en-US" sz="1600" b="1" dirty="0"/>
              <a:t>Issued Japanese Patent</a:t>
            </a:r>
          </a:p>
        </p:txBody>
      </p:sp>
      <p:sp>
        <p:nvSpPr>
          <p:cNvPr id="6" name="TextBox 5">
            <a:extLst>
              <a:ext uri="{FF2B5EF4-FFF2-40B4-BE49-F238E27FC236}">
                <a16:creationId xmlns:a16="http://schemas.microsoft.com/office/drawing/2014/main" id="{40206A75-A691-F14C-BF1A-53C8F7FED480}"/>
              </a:ext>
            </a:extLst>
          </p:cNvPr>
          <p:cNvSpPr txBox="1"/>
          <p:nvPr/>
        </p:nvSpPr>
        <p:spPr>
          <a:xfrm>
            <a:off x="1368778" y="5043295"/>
            <a:ext cx="8235097" cy="523220"/>
          </a:xfrm>
          <a:prstGeom prst="rect">
            <a:avLst/>
          </a:prstGeom>
          <a:noFill/>
        </p:spPr>
        <p:txBody>
          <a:bodyPr wrap="square" rtlCol="0">
            <a:spAutoFit/>
          </a:bodyPr>
          <a:lstStyle/>
          <a:p>
            <a:pPr marL="342900" indent="-342900">
              <a:buFont typeface="+mj-lt"/>
              <a:buAutoNum type="arabicPeriod"/>
            </a:pPr>
            <a:r>
              <a:rPr lang="en-US" sz="1400" b="1" dirty="0"/>
              <a:t>2016-514059</a:t>
            </a:r>
            <a:r>
              <a:rPr lang="en-US" sz="1400" dirty="0"/>
              <a:t> – “Image flow cytometer, system, and method” issued Aug 22, 2017</a:t>
            </a:r>
          </a:p>
          <a:p>
            <a:pPr marL="342900" indent="-342900">
              <a:buFont typeface="+mj-lt"/>
              <a:buAutoNum type="arabicPeriod"/>
            </a:pPr>
            <a:endParaRPr lang="en-US" sz="1400" dirty="0"/>
          </a:p>
        </p:txBody>
      </p:sp>
      <p:sp>
        <p:nvSpPr>
          <p:cNvPr id="7" name="Rounded Rectangle 8">
            <a:extLst>
              <a:ext uri="{FF2B5EF4-FFF2-40B4-BE49-F238E27FC236}">
                <a16:creationId xmlns:a16="http://schemas.microsoft.com/office/drawing/2014/main" id="{FD964B2A-D0C5-C543-BF49-416ADA18A3D2}"/>
              </a:ext>
            </a:extLst>
          </p:cNvPr>
          <p:cNvSpPr/>
          <p:nvPr/>
        </p:nvSpPr>
        <p:spPr>
          <a:xfrm>
            <a:off x="1091093" y="1553095"/>
            <a:ext cx="9855203" cy="32444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923907205"/>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4C9AC-D721-A444-A088-A07A9A08260F}"/>
              </a:ext>
            </a:extLst>
          </p:cNvPr>
          <p:cNvSpPr txBox="1"/>
          <p:nvPr/>
        </p:nvSpPr>
        <p:spPr>
          <a:xfrm>
            <a:off x="2633526" y="2887490"/>
            <a:ext cx="3571747" cy="369332"/>
          </a:xfrm>
          <a:prstGeom prst="rect">
            <a:avLst/>
          </a:prstGeom>
          <a:noFill/>
        </p:spPr>
        <p:txBody>
          <a:bodyPr wrap="none" rtlCol="0">
            <a:spAutoFit/>
          </a:bodyPr>
          <a:lstStyle/>
          <a:p>
            <a:r>
              <a:rPr lang="en-US" dirty="0"/>
              <a:t>Best-in-class spectral software (MIF)</a:t>
            </a:r>
          </a:p>
        </p:txBody>
      </p:sp>
      <p:sp>
        <p:nvSpPr>
          <p:cNvPr id="22" name="TextBox 21">
            <a:extLst>
              <a:ext uri="{FF2B5EF4-FFF2-40B4-BE49-F238E27FC236}">
                <a16:creationId xmlns:a16="http://schemas.microsoft.com/office/drawing/2014/main" id="{7E1E81B7-E657-CC4F-8652-53761E5D1B9A}"/>
              </a:ext>
            </a:extLst>
          </p:cNvPr>
          <p:cNvSpPr txBox="1"/>
          <p:nvPr/>
        </p:nvSpPr>
        <p:spPr>
          <a:xfrm>
            <a:off x="6490682" y="2196939"/>
            <a:ext cx="2489612"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2</a:t>
            </a:r>
            <a:r>
              <a:rPr lang="en-US" baseline="30000" dirty="0">
                <a:solidFill>
                  <a:srgbClr val="FF0000"/>
                </a:solidFill>
              </a:rPr>
              <a:t>nd</a:t>
            </a:r>
            <a:r>
              <a:rPr lang="en-US" dirty="0">
                <a:solidFill>
                  <a:srgbClr val="FF0000"/>
                </a:solidFill>
              </a:rPr>
              <a:t> Gen Digital </a:t>
            </a:r>
          </a:p>
          <a:p>
            <a:r>
              <a:rPr lang="en-US" dirty="0">
                <a:solidFill>
                  <a:srgbClr val="FF0000"/>
                </a:solidFill>
              </a:rPr>
              <a:t>Spectral Flow Cytometry</a:t>
            </a:r>
          </a:p>
          <a:p>
            <a:pPr marL="285750" indent="-285750">
              <a:buFont typeface="Arial" panose="020B0604020202020204" pitchFamily="34" charset="0"/>
              <a:buChar char="•"/>
            </a:pPr>
            <a:r>
              <a:rPr lang="en-US" dirty="0">
                <a:solidFill>
                  <a:srgbClr val="FF0000"/>
                </a:solidFill>
              </a:rPr>
              <a:t>Release flow software package </a:t>
            </a:r>
          </a:p>
          <a:p>
            <a:pPr marL="285750" indent="-285750">
              <a:buFont typeface="Arial" panose="020B0604020202020204" pitchFamily="34" charset="0"/>
              <a:buChar char="•"/>
            </a:pPr>
            <a:r>
              <a:rPr lang="en-US" dirty="0">
                <a:solidFill>
                  <a:srgbClr val="FF0000"/>
                </a:solidFill>
              </a:rPr>
              <a:t>New fully integrated</a:t>
            </a:r>
          </a:p>
          <a:p>
            <a:r>
              <a:rPr lang="en-US" dirty="0">
                <a:solidFill>
                  <a:srgbClr val="FF0000"/>
                </a:solidFill>
              </a:rPr>
              <a:t>Reagents and Kits</a:t>
            </a:r>
          </a:p>
          <a:p>
            <a:pPr marL="285750" indent="-285750">
              <a:buFont typeface="Arial" panose="020B0604020202020204" pitchFamily="34" charset="0"/>
              <a:buChar char="•"/>
            </a:pPr>
            <a:r>
              <a:rPr lang="en-US" dirty="0">
                <a:solidFill>
                  <a:srgbClr val="FF0000"/>
                </a:solidFill>
              </a:rPr>
              <a:t>New </a:t>
            </a:r>
            <a:r>
              <a:rPr lang="en-US" dirty="0" err="1">
                <a:solidFill>
                  <a:srgbClr val="FF0000"/>
                </a:solidFill>
              </a:rPr>
              <a:t>Fluors</a:t>
            </a:r>
            <a:r>
              <a:rPr lang="en-US" dirty="0">
                <a:solidFill>
                  <a:srgbClr val="FF0000"/>
                </a:solidFill>
              </a:rPr>
              <a:t> matched to </a:t>
            </a:r>
            <a:r>
              <a:rPr lang="en-US" dirty="0" err="1">
                <a:solidFill>
                  <a:srgbClr val="FF0000"/>
                </a:solidFill>
              </a:rPr>
              <a:t>spectraI</a:t>
            </a:r>
            <a:r>
              <a:rPr lang="en-US" dirty="0">
                <a:solidFill>
                  <a:srgbClr val="FF0000"/>
                </a:solidFill>
              </a:rPr>
              <a:t> Inst.</a:t>
            </a:r>
          </a:p>
          <a:p>
            <a:pPr marL="285750" indent="-285750">
              <a:buFont typeface="Arial" panose="020B0604020202020204" pitchFamily="34" charset="0"/>
              <a:buChar char="•"/>
            </a:pPr>
            <a:r>
              <a:rPr lang="en-US" dirty="0">
                <a:solidFill>
                  <a:srgbClr val="FF0000"/>
                </a:solidFill>
              </a:rPr>
              <a:t>Potential to plan clinical reagents</a:t>
            </a:r>
          </a:p>
        </p:txBody>
      </p:sp>
      <p:sp>
        <p:nvSpPr>
          <p:cNvPr id="25" name="Rounded Rectangle 24">
            <a:extLst>
              <a:ext uri="{FF2B5EF4-FFF2-40B4-BE49-F238E27FC236}">
                <a16:creationId xmlns:a16="http://schemas.microsoft.com/office/drawing/2014/main" id="{65A9DC24-E9B8-1345-83C1-FA5D240245F4}"/>
              </a:ext>
            </a:extLst>
          </p:cNvPr>
          <p:cNvSpPr/>
          <p:nvPr/>
        </p:nvSpPr>
        <p:spPr>
          <a:xfrm>
            <a:off x="6334135" y="1627145"/>
            <a:ext cx="2646159" cy="33504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ounded Rectangle 25">
            <a:extLst>
              <a:ext uri="{FF2B5EF4-FFF2-40B4-BE49-F238E27FC236}">
                <a16:creationId xmlns:a16="http://schemas.microsoft.com/office/drawing/2014/main" id="{0D0467F0-E519-5A47-990C-04B0512557B4}"/>
              </a:ext>
            </a:extLst>
          </p:cNvPr>
          <p:cNvSpPr/>
          <p:nvPr/>
        </p:nvSpPr>
        <p:spPr>
          <a:xfrm>
            <a:off x="9072310" y="1620275"/>
            <a:ext cx="2964330" cy="33655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7AADAFD1-E0D7-724F-BA0B-9DBCA4F90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986" y="3495205"/>
            <a:ext cx="758208" cy="290145"/>
          </a:xfrm>
          <a:prstGeom prst="rect">
            <a:avLst/>
          </a:prstGeom>
        </p:spPr>
      </p:pic>
      <p:sp>
        <p:nvSpPr>
          <p:cNvPr id="35" name="TextBox 34">
            <a:extLst>
              <a:ext uri="{FF2B5EF4-FFF2-40B4-BE49-F238E27FC236}">
                <a16:creationId xmlns:a16="http://schemas.microsoft.com/office/drawing/2014/main" id="{C0743F12-3344-5145-8337-44FDEE974E6F}"/>
              </a:ext>
            </a:extLst>
          </p:cNvPr>
          <p:cNvSpPr txBox="1"/>
          <p:nvPr/>
        </p:nvSpPr>
        <p:spPr>
          <a:xfrm>
            <a:off x="315068" y="1630572"/>
            <a:ext cx="2108462" cy="584775"/>
          </a:xfrm>
          <a:prstGeom prst="rect">
            <a:avLst/>
          </a:prstGeom>
          <a:noFill/>
        </p:spPr>
        <p:txBody>
          <a:bodyPr wrap="none" rtlCol="0">
            <a:spAutoFit/>
          </a:bodyPr>
          <a:lstStyle/>
          <a:p>
            <a:r>
              <a:rPr lang="en-US" sz="3200" dirty="0"/>
              <a:t>Partnership</a:t>
            </a:r>
          </a:p>
        </p:txBody>
      </p:sp>
      <p:sp>
        <p:nvSpPr>
          <p:cNvPr id="36" name="TextBox 35">
            <a:extLst>
              <a:ext uri="{FF2B5EF4-FFF2-40B4-BE49-F238E27FC236}">
                <a16:creationId xmlns:a16="http://schemas.microsoft.com/office/drawing/2014/main" id="{3C9376A4-ACAB-BA4D-BBB4-06E76F1B2516}"/>
              </a:ext>
            </a:extLst>
          </p:cNvPr>
          <p:cNvSpPr txBox="1"/>
          <p:nvPr/>
        </p:nvSpPr>
        <p:spPr>
          <a:xfrm>
            <a:off x="3300214" y="1630571"/>
            <a:ext cx="2238113" cy="584775"/>
          </a:xfrm>
          <a:prstGeom prst="rect">
            <a:avLst/>
          </a:prstGeom>
          <a:noFill/>
        </p:spPr>
        <p:txBody>
          <a:bodyPr wrap="none" rtlCol="0">
            <a:spAutoFit/>
          </a:bodyPr>
          <a:lstStyle/>
          <a:p>
            <a:r>
              <a:rPr lang="en-US" sz="3200" dirty="0"/>
              <a:t>Opportunity</a:t>
            </a:r>
          </a:p>
        </p:txBody>
      </p:sp>
      <p:sp>
        <p:nvSpPr>
          <p:cNvPr id="37" name="TextBox 36">
            <a:extLst>
              <a:ext uri="{FF2B5EF4-FFF2-40B4-BE49-F238E27FC236}">
                <a16:creationId xmlns:a16="http://schemas.microsoft.com/office/drawing/2014/main" id="{630CB618-B76C-664D-9709-2C9676ABE450}"/>
              </a:ext>
            </a:extLst>
          </p:cNvPr>
          <p:cNvSpPr txBox="1"/>
          <p:nvPr/>
        </p:nvSpPr>
        <p:spPr>
          <a:xfrm>
            <a:off x="6747670" y="1640597"/>
            <a:ext cx="1652825" cy="584775"/>
          </a:xfrm>
          <a:prstGeom prst="rect">
            <a:avLst/>
          </a:prstGeom>
          <a:noFill/>
        </p:spPr>
        <p:txBody>
          <a:bodyPr wrap="none" rtlCol="0">
            <a:spAutoFit/>
          </a:bodyPr>
          <a:lstStyle/>
          <a:p>
            <a:r>
              <a:rPr lang="en-US" sz="3200" dirty="0"/>
              <a:t>Products</a:t>
            </a:r>
          </a:p>
        </p:txBody>
      </p:sp>
      <p:sp>
        <p:nvSpPr>
          <p:cNvPr id="38" name="TextBox 37">
            <a:extLst>
              <a:ext uri="{FF2B5EF4-FFF2-40B4-BE49-F238E27FC236}">
                <a16:creationId xmlns:a16="http://schemas.microsoft.com/office/drawing/2014/main" id="{BDB81D13-0507-EC4E-8435-625E4A2FA58B}"/>
              </a:ext>
            </a:extLst>
          </p:cNvPr>
          <p:cNvSpPr txBox="1"/>
          <p:nvPr/>
        </p:nvSpPr>
        <p:spPr>
          <a:xfrm>
            <a:off x="10053340" y="1640597"/>
            <a:ext cx="1342034" cy="584775"/>
          </a:xfrm>
          <a:prstGeom prst="rect">
            <a:avLst/>
          </a:prstGeom>
          <a:noFill/>
        </p:spPr>
        <p:txBody>
          <a:bodyPr wrap="none" rtlCol="0">
            <a:spAutoFit/>
          </a:bodyPr>
          <a:lstStyle/>
          <a:p>
            <a:r>
              <a:rPr lang="en-US" sz="3200" dirty="0"/>
              <a:t>Impact</a:t>
            </a:r>
          </a:p>
        </p:txBody>
      </p:sp>
      <p:sp>
        <p:nvSpPr>
          <p:cNvPr id="39" name="TextBox 38">
            <a:extLst>
              <a:ext uri="{FF2B5EF4-FFF2-40B4-BE49-F238E27FC236}">
                <a16:creationId xmlns:a16="http://schemas.microsoft.com/office/drawing/2014/main" id="{80462439-F29E-204F-843E-4AA8635D2194}"/>
              </a:ext>
            </a:extLst>
          </p:cNvPr>
          <p:cNvSpPr txBox="1"/>
          <p:nvPr/>
        </p:nvSpPr>
        <p:spPr>
          <a:xfrm>
            <a:off x="9136841" y="2158783"/>
            <a:ext cx="28998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Miftek translates IP into</a:t>
            </a:r>
          </a:p>
          <a:p>
            <a:pPr marL="285750" indent="-285750">
              <a:buFont typeface="Arial" panose="020B0604020202020204" pitchFamily="34" charset="0"/>
              <a:buChar char="•"/>
            </a:pPr>
            <a:r>
              <a:rPr lang="en-US" dirty="0"/>
              <a:t>commercial product</a:t>
            </a:r>
          </a:p>
          <a:p>
            <a:pPr marL="285750" indent="-285750">
              <a:buFont typeface="Arial" panose="020B0604020202020204" pitchFamily="34" charset="0"/>
              <a:buChar char="•"/>
            </a:pPr>
            <a:r>
              <a:rPr lang="en-US" dirty="0"/>
              <a:t>Future single photon tech strength</a:t>
            </a:r>
          </a:p>
          <a:p>
            <a:pPr marL="285750" indent="-285750">
              <a:buFont typeface="Arial" panose="020B0604020202020204" pitchFamily="34" charset="0"/>
              <a:buChar char="•"/>
            </a:pPr>
            <a:r>
              <a:rPr lang="en-US" dirty="0"/>
              <a:t>PE expands its reagent line into combo regent/instrument</a:t>
            </a:r>
          </a:p>
          <a:p>
            <a:pPr marL="285750" indent="-285750">
              <a:buFont typeface="Arial" panose="020B0604020202020204" pitchFamily="34" charset="0"/>
              <a:buChar char="•"/>
            </a:pPr>
            <a:r>
              <a:rPr lang="en-US" dirty="0"/>
              <a:t>Capture 25-30% spectral mkt within 5 years</a:t>
            </a:r>
          </a:p>
        </p:txBody>
      </p:sp>
      <p:sp>
        <p:nvSpPr>
          <p:cNvPr id="23" name="Rounded Rectangle 22">
            <a:extLst>
              <a:ext uri="{FF2B5EF4-FFF2-40B4-BE49-F238E27FC236}">
                <a16:creationId xmlns:a16="http://schemas.microsoft.com/office/drawing/2014/main" id="{955B1611-295A-734F-8756-F6BCBF07E1D4}"/>
              </a:ext>
            </a:extLst>
          </p:cNvPr>
          <p:cNvSpPr/>
          <p:nvPr/>
        </p:nvSpPr>
        <p:spPr>
          <a:xfrm>
            <a:off x="203876" y="1605042"/>
            <a:ext cx="2240526" cy="33586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ounded Rectangle 23">
            <a:extLst>
              <a:ext uri="{FF2B5EF4-FFF2-40B4-BE49-F238E27FC236}">
                <a16:creationId xmlns:a16="http://schemas.microsoft.com/office/drawing/2014/main" id="{8A87A990-11C4-EC45-8737-EDADDB2412C4}"/>
              </a:ext>
            </a:extLst>
          </p:cNvPr>
          <p:cNvSpPr/>
          <p:nvPr/>
        </p:nvSpPr>
        <p:spPr>
          <a:xfrm>
            <a:off x="2619232" y="1627145"/>
            <a:ext cx="3621601" cy="33586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TextBox 40">
            <a:extLst>
              <a:ext uri="{FF2B5EF4-FFF2-40B4-BE49-F238E27FC236}">
                <a16:creationId xmlns:a16="http://schemas.microsoft.com/office/drawing/2014/main" id="{9065F686-4FD9-5542-9062-B3376FD0A959}"/>
              </a:ext>
            </a:extLst>
          </p:cNvPr>
          <p:cNvSpPr txBox="1"/>
          <p:nvPr/>
        </p:nvSpPr>
        <p:spPr>
          <a:xfrm>
            <a:off x="33023" y="5760313"/>
            <a:ext cx="11832764" cy="461665"/>
          </a:xfrm>
          <a:prstGeom prst="rect">
            <a:avLst/>
          </a:prstGeom>
          <a:noFill/>
        </p:spPr>
        <p:txBody>
          <a:bodyPr wrap="square" rtlCol="0">
            <a:spAutoFit/>
          </a:bodyPr>
          <a:lstStyle/>
          <a:p>
            <a:pPr algn="ctr"/>
            <a:r>
              <a:rPr lang="en-US" sz="2400" b="1" dirty="0">
                <a:solidFill>
                  <a:srgbClr val="0070C0"/>
                </a:solidFill>
              </a:rPr>
              <a:t>Goal: Be a top-3 company in the flow cytometry reagent/instrument market within 5 years</a:t>
            </a:r>
          </a:p>
        </p:txBody>
      </p:sp>
      <p:sp>
        <p:nvSpPr>
          <p:cNvPr id="8" name="TextBox 7">
            <a:extLst>
              <a:ext uri="{FF2B5EF4-FFF2-40B4-BE49-F238E27FC236}">
                <a16:creationId xmlns:a16="http://schemas.microsoft.com/office/drawing/2014/main" id="{1D544783-D823-D24C-8D22-8F8FFDFBB24D}"/>
              </a:ext>
            </a:extLst>
          </p:cNvPr>
          <p:cNvSpPr txBox="1"/>
          <p:nvPr/>
        </p:nvSpPr>
        <p:spPr>
          <a:xfrm>
            <a:off x="-3369859" y="1627145"/>
            <a:ext cx="2932469" cy="369332"/>
          </a:xfrm>
          <a:prstGeom prst="rect">
            <a:avLst/>
          </a:prstGeom>
          <a:noFill/>
        </p:spPr>
        <p:txBody>
          <a:bodyPr wrap="none" rtlCol="0">
            <a:spAutoFit/>
          </a:bodyPr>
          <a:lstStyle/>
          <a:p>
            <a:r>
              <a:rPr lang="en-US" dirty="0"/>
              <a:t>Synergy in flow field (LY/MIF)</a:t>
            </a:r>
          </a:p>
        </p:txBody>
      </p:sp>
      <p:sp>
        <p:nvSpPr>
          <p:cNvPr id="9" name="TextBox 8">
            <a:extLst>
              <a:ext uri="{FF2B5EF4-FFF2-40B4-BE49-F238E27FC236}">
                <a16:creationId xmlns:a16="http://schemas.microsoft.com/office/drawing/2014/main" id="{F05B2B0F-7066-F345-ADDC-1C853D6B34E5}"/>
              </a:ext>
            </a:extLst>
          </p:cNvPr>
          <p:cNvSpPr txBox="1"/>
          <p:nvPr/>
        </p:nvSpPr>
        <p:spPr>
          <a:xfrm>
            <a:off x="-3332265" y="3347916"/>
            <a:ext cx="3316036" cy="369332"/>
          </a:xfrm>
          <a:prstGeom prst="rect">
            <a:avLst/>
          </a:prstGeom>
          <a:noFill/>
        </p:spPr>
        <p:txBody>
          <a:bodyPr wrap="none" rtlCol="0">
            <a:spAutoFit/>
          </a:bodyPr>
          <a:lstStyle/>
          <a:p>
            <a:r>
              <a:rPr lang="en-US" dirty="0"/>
              <a:t>Sales and Marketing (LY expands)</a:t>
            </a:r>
          </a:p>
        </p:txBody>
      </p:sp>
      <p:sp>
        <p:nvSpPr>
          <p:cNvPr id="15" name="TextBox 14">
            <a:extLst>
              <a:ext uri="{FF2B5EF4-FFF2-40B4-BE49-F238E27FC236}">
                <a16:creationId xmlns:a16="http://schemas.microsoft.com/office/drawing/2014/main" id="{79FEBE47-D73A-B840-B602-E75445E3D493}"/>
              </a:ext>
            </a:extLst>
          </p:cNvPr>
          <p:cNvSpPr txBox="1"/>
          <p:nvPr/>
        </p:nvSpPr>
        <p:spPr>
          <a:xfrm>
            <a:off x="2642991" y="3592647"/>
            <a:ext cx="2093265" cy="369332"/>
          </a:xfrm>
          <a:prstGeom prst="rect">
            <a:avLst/>
          </a:prstGeom>
          <a:noFill/>
        </p:spPr>
        <p:txBody>
          <a:bodyPr wrap="none" rtlCol="0">
            <a:spAutoFit/>
          </a:bodyPr>
          <a:lstStyle/>
          <a:p>
            <a:r>
              <a:rPr lang="en-US" dirty="0"/>
              <a:t>Spectral reagent kits</a:t>
            </a:r>
          </a:p>
        </p:txBody>
      </p:sp>
      <p:sp>
        <p:nvSpPr>
          <p:cNvPr id="32" name="TextBox 31">
            <a:extLst>
              <a:ext uri="{FF2B5EF4-FFF2-40B4-BE49-F238E27FC236}">
                <a16:creationId xmlns:a16="http://schemas.microsoft.com/office/drawing/2014/main" id="{BA36A2EE-6649-B042-986C-F9B390F1E176}"/>
              </a:ext>
            </a:extLst>
          </p:cNvPr>
          <p:cNvSpPr txBox="1"/>
          <p:nvPr/>
        </p:nvSpPr>
        <p:spPr>
          <a:xfrm>
            <a:off x="2633527" y="2581565"/>
            <a:ext cx="3643946" cy="369332"/>
          </a:xfrm>
          <a:prstGeom prst="rect">
            <a:avLst/>
          </a:prstGeom>
          <a:noFill/>
        </p:spPr>
        <p:txBody>
          <a:bodyPr wrap="none" rtlCol="0">
            <a:spAutoFit/>
          </a:bodyPr>
          <a:lstStyle/>
          <a:p>
            <a:r>
              <a:rPr lang="en-US" dirty="0"/>
              <a:t>Best-in-class spectral hardware (MIF)</a:t>
            </a:r>
          </a:p>
        </p:txBody>
      </p:sp>
      <p:sp>
        <p:nvSpPr>
          <p:cNvPr id="33" name="TextBox 32">
            <a:extLst>
              <a:ext uri="{FF2B5EF4-FFF2-40B4-BE49-F238E27FC236}">
                <a16:creationId xmlns:a16="http://schemas.microsoft.com/office/drawing/2014/main" id="{0F6C7C36-35B0-294F-BA09-19A7BEA076C0}"/>
              </a:ext>
            </a:extLst>
          </p:cNvPr>
          <p:cNvSpPr txBox="1"/>
          <p:nvPr/>
        </p:nvSpPr>
        <p:spPr>
          <a:xfrm>
            <a:off x="-3316868" y="3042862"/>
            <a:ext cx="2370585" cy="369332"/>
          </a:xfrm>
          <a:prstGeom prst="rect">
            <a:avLst/>
          </a:prstGeom>
          <a:noFill/>
        </p:spPr>
        <p:txBody>
          <a:bodyPr wrap="none" rtlCol="0">
            <a:spAutoFit/>
          </a:bodyPr>
          <a:lstStyle/>
          <a:p>
            <a:r>
              <a:rPr lang="en-US" dirty="0"/>
              <a:t>Global distribution (LY)</a:t>
            </a:r>
          </a:p>
        </p:txBody>
      </p:sp>
      <p:sp>
        <p:nvSpPr>
          <p:cNvPr id="10" name="TextBox 9">
            <a:extLst>
              <a:ext uri="{FF2B5EF4-FFF2-40B4-BE49-F238E27FC236}">
                <a16:creationId xmlns:a16="http://schemas.microsoft.com/office/drawing/2014/main" id="{FA5E64AC-8CD0-684C-BE1F-E36BCC85388E}"/>
              </a:ext>
            </a:extLst>
          </p:cNvPr>
          <p:cNvSpPr txBox="1"/>
          <p:nvPr/>
        </p:nvSpPr>
        <p:spPr>
          <a:xfrm>
            <a:off x="-3316868" y="2338511"/>
            <a:ext cx="3349891" cy="646331"/>
          </a:xfrm>
          <a:prstGeom prst="rect">
            <a:avLst/>
          </a:prstGeom>
          <a:noFill/>
        </p:spPr>
        <p:txBody>
          <a:bodyPr wrap="none" rtlCol="0">
            <a:spAutoFit/>
          </a:bodyPr>
          <a:lstStyle/>
          <a:p>
            <a:r>
              <a:rPr lang="en-US" dirty="0"/>
              <a:t>Strength in flow applications (LY)</a:t>
            </a:r>
          </a:p>
          <a:p>
            <a:r>
              <a:rPr lang="en-US" dirty="0"/>
              <a:t>Premier </a:t>
            </a:r>
            <a:r>
              <a:rPr lang="en-US" dirty="0" err="1"/>
              <a:t>mftr</a:t>
            </a:r>
            <a:r>
              <a:rPr lang="en-US" dirty="0"/>
              <a:t> of flow reagents (LY)</a:t>
            </a:r>
          </a:p>
        </p:txBody>
      </p:sp>
      <p:sp>
        <p:nvSpPr>
          <p:cNvPr id="45" name="TextBox 44">
            <a:extLst>
              <a:ext uri="{FF2B5EF4-FFF2-40B4-BE49-F238E27FC236}">
                <a16:creationId xmlns:a16="http://schemas.microsoft.com/office/drawing/2014/main" id="{787E413C-6744-9F45-945A-85B1988B11F1}"/>
              </a:ext>
            </a:extLst>
          </p:cNvPr>
          <p:cNvSpPr txBox="1"/>
          <p:nvPr/>
        </p:nvSpPr>
        <p:spPr>
          <a:xfrm>
            <a:off x="2633525" y="3256822"/>
            <a:ext cx="2926635" cy="369332"/>
          </a:xfrm>
          <a:prstGeom prst="rect">
            <a:avLst/>
          </a:prstGeom>
          <a:noFill/>
        </p:spPr>
        <p:txBody>
          <a:bodyPr wrap="none" rtlCol="0">
            <a:spAutoFit/>
          </a:bodyPr>
          <a:lstStyle/>
          <a:p>
            <a:r>
              <a:rPr lang="en-US" dirty="0"/>
              <a:t>Cytometry Ed. Resource(MIF)</a:t>
            </a:r>
          </a:p>
        </p:txBody>
      </p:sp>
      <p:sp>
        <p:nvSpPr>
          <p:cNvPr id="40" name="TextBox 39">
            <a:extLst>
              <a:ext uri="{FF2B5EF4-FFF2-40B4-BE49-F238E27FC236}">
                <a16:creationId xmlns:a16="http://schemas.microsoft.com/office/drawing/2014/main" id="{2DE22ADF-F975-4BEF-B7AA-8EC767510CFB}"/>
              </a:ext>
            </a:extLst>
          </p:cNvPr>
          <p:cNvSpPr txBox="1"/>
          <p:nvPr/>
        </p:nvSpPr>
        <p:spPr>
          <a:xfrm>
            <a:off x="1961531" y="165930"/>
            <a:ext cx="10986922" cy="830997"/>
          </a:xfrm>
          <a:prstGeom prst="rect">
            <a:avLst/>
          </a:prstGeom>
          <a:noFill/>
        </p:spPr>
        <p:txBody>
          <a:bodyPr wrap="square" rtlCol="0">
            <a:spAutoFit/>
          </a:bodyPr>
          <a:lstStyle/>
          <a:p>
            <a:r>
              <a:rPr lang="en-US" sz="4800" b="1" dirty="0">
                <a:latin typeface="Helvetica" pitchFamily="2" charset="0"/>
              </a:rPr>
              <a:t>PE + MIFTEK PARTNERSHIP</a:t>
            </a:r>
          </a:p>
        </p:txBody>
      </p:sp>
      <p:sp>
        <p:nvSpPr>
          <p:cNvPr id="42" name="TextBox 41">
            <a:extLst>
              <a:ext uri="{FF2B5EF4-FFF2-40B4-BE49-F238E27FC236}">
                <a16:creationId xmlns:a16="http://schemas.microsoft.com/office/drawing/2014/main" id="{46A81689-0B3B-8E40-80CB-C99A11BA852F}"/>
              </a:ext>
            </a:extLst>
          </p:cNvPr>
          <p:cNvSpPr txBox="1"/>
          <p:nvPr/>
        </p:nvSpPr>
        <p:spPr>
          <a:xfrm>
            <a:off x="1287111" y="1030884"/>
            <a:ext cx="9485674" cy="523220"/>
          </a:xfrm>
          <a:prstGeom prst="rect">
            <a:avLst/>
          </a:prstGeom>
          <a:noFill/>
        </p:spPr>
        <p:txBody>
          <a:bodyPr wrap="none" rtlCol="0">
            <a:spAutoFit/>
          </a:bodyPr>
          <a:lstStyle/>
          <a:p>
            <a:r>
              <a:rPr lang="en-US" sz="2800" dirty="0">
                <a:latin typeface="+mj-lt"/>
              </a:rPr>
              <a:t>LEADING INTEGRATED PROVIDER OF REAGENTS + INSTRUMENTS</a:t>
            </a:r>
          </a:p>
        </p:txBody>
      </p:sp>
      <p:cxnSp>
        <p:nvCxnSpPr>
          <p:cNvPr id="43" name="Straight Connector 42">
            <a:extLst>
              <a:ext uri="{FF2B5EF4-FFF2-40B4-BE49-F238E27FC236}">
                <a16:creationId xmlns:a16="http://schemas.microsoft.com/office/drawing/2014/main" id="{23967E80-B444-0D46-B078-A6CB0CEFFF55}"/>
              </a:ext>
            </a:extLst>
          </p:cNvPr>
          <p:cNvCxnSpPr>
            <a:cxnSpLocks/>
          </p:cNvCxnSpPr>
          <p:nvPr/>
        </p:nvCxnSpPr>
        <p:spPr>
          <a:xfrm>
            <a:off x="815903" y="1008246"/>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0165644-D8E6-A644-872A-528BAE9AF00F}"/>
              </a:ext>
            </a:extLst>
          </p:cNvPr>
          <p:cNvSpPr txBox="1"/>
          <p:nvPr/>
        </p:nvSpPr>
        <p:spPr>
          <a:xfrm>
            <a:off x="11593473" y="204930"/>
            <a:ext cx="418704" cy="369332"/>
          </a:xfrm>
          <a:prstGeom prst="rect">
            <a:avLst/>
          </a:prstGeom>
          <a:noFill/>
        </p:spPr>
        <p:txBody>
          <a:bodyPr wrap="none" rtlCol="0">
            <a:spAutoFit/>
          </a:bodyPr>
          <a:lstStyle/>
          <a:p>
            <a:r>
              <a:rPr lang="en-US" dirty="0"/>
              <a:t>18</a:t>
            </a:r>
          </a:p>
        </p:txBody>
      </p:sp>
      <p:pic>
        <p:nvPicPr>
          <p:cNvPr id="56" name="Picture 55">
            <a:extLst>
              <a:ext uri="{FF2B5EF4-FFF2-40B4-BE49-F238E27FC236}">
                <a16:creationId xmlns:a16="http://schemas.microsoft.com/office/drawing/2014/main" id="{3C067C6E-947A-374B-8E14-D95AD90ED5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195" y="2562988"/>
            <a:ext cx="780684" cy="585053"/>
          </a:xfrm>
          <a:prstGeom prst="rect">
            <a:avLst/>
          </a:prstGeom>
        </p:spPr>
      </p:pic>
      <p:sp>
        <p:nvSpPr>
          <p:cNvPr id="5" name="TextBox 4">
            <a:extLst>
              <a:ext uri="{FF2B5EF4-FFF2-40B4-BE49-F238E27FC236}">
                <a16:creationId xmlns:a16="http://schemas.microsoft.com/office/drawing/2014/main" id="{DEE5702E-1DFE-CA40-BF95-58BC4A0428E2}"/>
              </a:ext>
            </a:extLst>
          </p:cNvPr>
          <p:cNvSpPr txBox="1"/>
          <p:nvPr/>
        </p:nvSpPr>
        <p:spPr>
          <a:xfrm>
            <a:off x="1133930" y="2984842"/>
            <a:ext cx="364202" cy="523220"/>
          </a:xfrm>
          <a:prstGeom prst="rect">
            <a:avLst/>
          </a:prstGeom>
          <a:noFill/>
        </p:spPr>
        <p:txBody>
          <a:bodyPr wrap="none" rtlCol="0">
            <a:spAutoFit/>
          </a:bodyPr>
          <a:lstStyle/>
          <a:p>
            <a:r>
              <a:rPr lang="en-US" sz="2800" dirty="0"/>
              <a:t>+</a:t>
            </a:r>
          </a:p>
        </p:txBody>
      </p:sp>
      <p:sp>
        <p:nvSpPr>
          <p:cNvPr id="57" name="TextBox 56">
            <a:extLst>
              <a:ext uri="{FF2B5EF4-FFF2-40B4-BE49-F238E27FC236}">
                <a16:creationId xmlns:a16="http://schemas.microsoft.com/office/drawing/2014/main" id="{CB16148F-BE10-534A-A976-8612F6A1AE62}"/>
              </a:ext>
            </a:extLst>
          </p:cNvPr>
          <p:cNvSpPr txBox="1"/>
          <p:nvPr/>
        </p:nvSpPr>
        <p:spPr>
          <a:xfrm>
            <a:off x="2633525" y="3949808"/>
            <a:ext cx="3590085" cy="923330"/>
          </a:xfrm>
          <a:prstGeom prst="rect">
            <a:avLst/>
          </a:prstGeom>
          <a:noFill/>
        </p:spPr>
        <p:txBody>
          <a:bodyPr wrap="none" rtlCol="0">
            <a:spAutoFit/>
          </a:bodyPr>
          <a:lstStyle/>
          <a:p>
            <a:r>
              <a:rPr lang="en-US" dirty="0"/>
              <a:t>Spectral reagents opens up pharma</a:t>
            </a:r>
          </a:p>
          <a:p>
            <a:r>
              <a:rPr lang="en-US" dirty="0"/>
              <a:t>Potential new industrial applications</a:t>
            </a:r>
          </a:p>
          <a:p>
            <a:endParaRPr lang="en-US" dirty="0"/>
          </a:p>
        </p:txBody>
      </p:sp>
    </p:spTree>
    <p:extLst>
      <p:ext uri="{BB962C8B-B14F-4D97-AF65-F5344CB8AC3E}">
        <p14:creationId xmlns:p14="http://schemas.microsoft.com/office/powerpoint/2010/main" val="1891015962"/>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8E2D-8177-2A4B-93D6-A900E12FFEEA}"/>
              </a:ext>
            </a:extLst>
          </p:cNvPr>
          <p:cNvSpPr>
            <a:spLocks noGrp="1"/>
          </p:cNvSpPr>
          <p:nvPr>
            <p:ph type="title"/>
          </p:nvPr>
        </p:nvSpPr>
        <p:spPr>
          <a:xfrm>
            <a:off x="340542" y="117232"/>
            <a:ext cx="10515600" cy="1023078"/>
          </a:xfrm>
        </p:spPr>
        <p:txBody>
          <a:bodyPr>
            <a:normAutofit/>
          </a:bodyPr>
          <a:lstStyle/>
          <a:p>
            <a:r>
              <a:rPr lang="en-US" b="1" dirty="0"/>
              <a:t>What Does Miftek Want?</a:t>
            </a:r>
          </a:p>
        </p:txBody>
      </p:sp>
      <p:sp>
        <p:nvSpPr>
          <p:cNvPr id="3" name="Content Placeholder 2">
            <a:extLst>
              <a:ext uri="{FF2B5EF4-FFF2-40B4-BE49-F238E27FC236}">
                <a16:creationId xmlns:a16="http://schemas.microsoft.com/office/drawing/2014/main" id="{18BE36F1-6EF4-D243-BC6F-DF8A66700D44}"/>
              </a:ext>
            </a:extLst>
          </p:cNvPr>
          <p:cNvSpPr>
            <a:spLocks noGrp="1"/>
          </p:cNvSpPr>
          <p:nvPr>
            <p:ph idx="1"/>
          </p:nvPr>
        </p:nvSpPr>
        <p:spPr>
          <a:xfrm>
            <a:off x="340542" y="1525345"/>
            <a:ext cx="11008776" cy="4351338"/>
          </a:xfrm>
        </p:spPr>
        <p:txBody>
          <a:bodyPr>
            <a:normAutofit fontScale="85000" lnSpcReduction="20000"/>
          </a:bodyPr>
          <a:lstStyle/>
          <a:p>
            <a:r>
              <a:rPr lang="en-US" dirty="0"/>
              <a:t>Miftek has significant knowledge, strengths and IP but needs capital to complete development of a functional prototype and beta units</a:t>
            </a:r>
          </a:p>
          <a:p>
            <a:r>
              <a:rPr lang="en-US" dirty="0"/>
              <a:t>Miftek wants a strong partner that has strength in fluorescence reagents to create unique products particularly reagent kits specific for spectral, new products combining molecular tools and spectral flow</a:t>
            </a:r>
          </a:p>
          <a:p>
            <a:r>
              <a:rPr lang="en-US" dirty="0"/>
              <a:t>Miftek does not have manufacturing capability and would like to find a partner that can assist with the transfer to manufacturing, whether that be with the partner or a CMO</a:t>
            </a:r>
          </a:p>
          <a:p>
            <a:r>
              <a:rPr lang="en-US" dirty="0"/>
              <a:t>Miftek needs strong commercialization and sales organization for distribution and support</a:t>
            </a:r>
          </a:p>
          <a:p>
            <a:r>
              <a:rPr lang="en-US" dirty="0"/>
              <a:t>Miftek would like a strategic partner to help translate our IP into products that enable a new era of flow cytometry applications in research and clinical</a:t>
            </a:r>
          </a:p>
          <a:p>
            <a:r>
              <a:rPr lang="en-US" dirty="0"/>
              <a:t>Miftek wants to continue to develop technology that enables new applications – how can we leverage our single photon technology beyond flow</a:t>
            </a:r>
          </a:p>
          <a:p>
            <a:endParaRPr lang="en-US" dirty="0"/>
          </a:p>
        </p:txBody>
      </p:sp>
      <p:cxnSp>
        <p:nvCxnSpPr>
          <p:cNvPr id="4" name="Straight Connector 3">
            <a:extLst>
              <a:ext uri="{FF2B5EF4-FFF2-40B4-BE49-F238E27FC236}">
                <a16:creationId xmlns:a16="http://schemas.microsoft.com/office/drawing/2014/main" id="{6BBB1149-AC78-A94C-A6CD-A8F60C3D6468}"/>
              </a:ext>
            </a:extLst>
          </p:cNvPr>
          <p:cNvCxnSpPr>
            <a:cxnSpLocks/>
          </p:cNvCxnSpPr>
          <p:nvPr/>
        </p:nvCxnSpPr>
        <p:spPr>
          <a:xfrm>
            <a:off x="462167" y="1140310"/>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D782D38-55A9-474C-8293-8BF5CC4A8BBF}"/>
              </a:ext>
            </a:extLst>
          </p:cNvPr>
          <p:cNvSpPr txBox="1"/>
          <p:nvPr/>
        </p:nvSpPr>
        <p:spPr>
          <a:xfrm>
            <a:off x="11851458" y="8270"/>
            <a:ext cx="480113"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142272980"/>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B52054-F555-624C-9ED5-4451A8BD259C}"/>
              </a:ext>
            </a:extLst>
          </p:cNvPr>
          <p:cNvPicPr>
            <a:picLocks noChangeAspect="1"/>
          </p:cNvPicPr>
          <p:nvPr/>
        </p:nvPicPr>
        <p:blipFill>
          <a:blip r:embed="rId3"/>
          <a:stretch>
            <a:fillRect/>
          </a:stretch>
        </p:blipFill>
        <p:spPr>
          <a:xfrm rot="9054352">
            <a:off x="4536897" y="728663"/>
            <a:ext cx="3127192" cy="2507518"/>
          </a:xfrm>
          <a:prstGeom prst="rect">
            <a:avLst/>
          </a:prstGeom>
        </p:spPr>
      </p:pic>
      <p:sp>
        <p:nvSpPr>
          <p:cNvPr id="5" name="Rectangle 4">
            <a:extLst>
              <a:ext uri="{FF2B5EF4-FFF2-40B4-BE49-F238E27FC236}">
                <a16:creationId xmlns:a16="http://schemas.microsoft.com/office/drawing/2014/main" id="{8F0EC657-007B-704F-878C-95F895A0A049}"/>
              </a:ext>
            </a:extLst>
          </p:cNvPr>
          <p:cNvSpPr/>
          <p:nvPr/>
        </p:nvSpPr>
        <p:spPr>
          <a:xfrm>
            <a:off x="5988436" y="6651976"/>
            <a:ext cx="8266395" cy="230832"/>
          </a:xfrm>
          <a:prstGeom prst="rect">
            <a:avLst/>
          </a:prstGeom>
        </p:spPr>
        <p:txBody>
          <a:bodyPr wrap="square">
            <a:spAutoFit/>
          </a:bodyPr>
          <a:lstStyle/>
          <a:p>
            <a:r>
              <a:rPr lang="en-US" sz="900" dirty="0">
                <a:solidFill>
                  <a:srgbClr val="00B0F0"/>
                </a:solidFill>
              </a:rPr>
              <a:t>Images from: http://</a:t>
            </a:r>
            <a:r>
              <a:rPr lang="en-US" sz="900" dirty="0" err="1">
                <a:solidFill>
                  <a:srgbClr val="00B0F0"/>
                </a:solidFill>
              </a:rPr>
              <a:t>www.spectroscopyonline.com</a:t>
            </a:r>
            <a:r>
              <a:rPr lang="en-US" sz="900" dirty="0">
                <a:solidFill>
                  <a:srgbClr val="00B0F0"/>
                </a:solidFill>
              </a:rPr>
              <a:t>/mass-cytometry-evolution-icp-ms-enabling-novel-insights-single-cell-biology</a:t>
            </a:r>
          </a:p>
        </p:txBody>
      </p:sp>
      <p:pic>
        <p:nvPicPr>
          <p:cNvPr id="6" name="Picture 5">
            <a:extLst>
              <a:ext uri="{FF2B5EF4-FFF2-40B4-BE49-F238E27FC236}">
                <a16:creationId xmlns:a16="http://schemas.microsoft.com/office/drawing/2014/main" id="{81BB485F-D90A-CB4C-B1D7-A814CAD569E7}"/>
              </a:ext>
            </a:extLst>
          </p:cNvPr>
          <p:cNvPicPr>
            <a:picLocks noChangeAspect="1"/>
          </p:cNvPicPr>
          <p:nvPr/>
        </p:nvPicPr>
        <p:blipFill rotWithShape="1">
          <a:blip r:embed="rId4"/>
          <a:srcRect r="52982"/>
          <a:stretch/>
        </p:blipFill>
        <p:spPr>
          <a:xfrm>
            <a:off x="-1" y="772503"/>
            <a:ext cx="3773699" cy="2776452"/>
          </a:xfrm>
          <a:prstGeom prst="rect">
            <a:avLst/>
          </a:prstGeom>
        </p:spPr>
      </p:pic>
      <p:pic>
        <p:nvPicPr>
          <p:cNvPr id="7" name="Picture 6">
            <a:extLst>
              <a:ext uri="{FF2B5EF4-FFF2-40B4-BE49-F238E27FC236}">
                <a16:creationId xmlns:a16="http://schemas.microsoft.com/office/drawing/2014/main" id="{F80D7E91-02EB-B842-8F37-A30298EE64D6}"/>
              </a:ext>
            </a:extLst>
          </p:cNvPr>
          <p:cNvPicPr>
            <a:picLocks noChangeAspect="1"/>
          </p:cNvPicPr>
          <p:nvPr/>
        </p:nvPicPr>
        <p:blipFill rotWithShape="1">
          <a:blip r:embed="rId4"/>
          <a:srcRect l="49002"/>
          <a:stretch/>
        </p:blipFill>
        <p:spPr>
          <a:xfrm>
            <a:off x="7781827" y="780632"/>
            <a:ext cx="4322618" cy="2866038"/>
          </a:xfrm>
          <a:prstGeom prst="rect">
            <a:avLst/>
          </a:prstGeom>
        </p:spPr>
      </p:pic>
      <p:sp>
        <p:nvSpPr>
          <p:cNvPr id="8" name="Rectangle 7">
            <a:extLst>
              <a:ext uri="{FF2B5EF4-FFF2-40B4-BE49-F238E27FC236}">
                <a16:creationId xmlns:a16="http://schemas.microsoft.com/office/drawing/2014/main" id="{A9425D05-8522-354E-B53C-13C2D6C64865}"/>
              </a:ext>
            </a:extLst>
          </p:cNvPr>
          <p:cNvSpPr/>
          <p:nvPr/>
        </p:nvSpPr>
        <p:spPr>
          <a:xfrm>
            <a:off x="803323" y="3508970"/>
            <a:ext cx="2902527" cy="242731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4E0F23-B42E-5C4A-AA8B-33BB243108D1}"/>
              </a:ext>
            </a:extLst>
          </p:cNvPr>
          <p:cNvSpPr/>
          <p:nvPr/>
        </p:nvSpPr>
        <p:spPr>
          <a:xfrm>
            <a:off x="4663745" y="3508970"/>
            <a:ext cx="2902527" cy="242731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2A7C19C-89F6-5B49-B04B-84F973508DC0}"/>
              </a:ext>
            </a:extLst>
          </p:cNvPr>
          <p:cNvSpPr/>
          <p:nvPr/>
        </p:nvSpPr>
        <p:spPr>
          <a:xfrm>
            <a:off x="8609302" y="3498628"/>
            <a:ext cx="2902527" cy="242731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60AABB9-7FCB-764D-B4A5-B1DB7D596BFE}"/>
              </a:ext>
            </a:extLst>
          </p:cNvPr>
          <p:cNvSpPr/>
          <p:nvPr/>
        </p:nvSpPr>
        <p:spPr>
          <a:xfrm rot="19857364">
            <a:off x="6522094" y="2989031"/>
            <a:ext cx="1124915" cy="27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BE4F40-701E-9740-BAC7-D4B6CF215433}"/>
              </a:ext>
            </a:extLst>
          </p:cNvPr>
          <p:cNvSpPr/>
          <p:nvPr/>
        </p:nvSpPr>
        <p:spPr>
          <a:xfrm rot="20652438">
            <a:off x="5361186" y="2787476"/>
            <a:ext cx="1372953" cy="50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Sony</a:t>
            </a:r>
          </a:p>
        </p:txBody>
      </p:sp>
      <p:sp>
        <p:nvSpPr>
          <p:cNvPr id="14" name="Rectangle 13">
            <a:extLst>
              <a:ext uri="{FF2B5EF4-FFF2-40B4-BE49-F238E27FC236}">
                <a16:creationId xmlns:a16="http://schemas.microsoft.com/office/drawing/2014/main" id="{C9C2E07F-2A6A-9B4E-B20D-8EB64C81036F}"/>
              </a:ext>
            </a:extLst>
          </p:cNvPr>
          <p:cNvSpPr/>
          <p:nvPr/>
        </p:nvSpPr>
        <p:spPr>
          <a:xfrm rot="19857364">
            <a:off x="4378625" y="2459057"/>
            <a:ext cx="1124915" cy="27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1BBDF30-88B1-5B49-969A-6E4106979D7E}"/>
              </a:ext>
            </a:extLst>
          </p:cNvPr>
          <p:cNvSpPr txBox="1"/>
          <p:nvPr/>
        </p:nvSpPr>
        <p:spPr>
          <a:xfrm>
            <a:off x="838200" y="493951"/>
            <a:ext cx="2549352" cy="584775"/>
          </a:xfrm>
          <a:prstGeom prst="rect">
            <a:avLst/>
          </a:prstGeom>
          <a:noFill/>
        </p:spPr>
        <p:txBody>
          <a:bodyPr wrap="none" rtlCol="0">
            <a:spAutoFit/>
          </a:bodyPr>
          <a:lstStyle/>
          <a:p>
            <a:r>
              <a:rPr lang="en-US" sz="3200" dirty="0"/>
              <a:t>Polychromatic</a:t>
            </a:r>
          </a:p>
        </p:txBody>
      </p:sp>
      <p:sp>
        <p:nvSpPr>
          <p:cNvPr id="16" name="TextBox 15">
            <a:extLst>
              <a:ext uri="{FF2B5EF4-FFF2-40B4-BE49-F238E27FC236}">
                <a16:creationId xmlns:a16="http://schemas.microsoft.com/office/drawing/2014/main" id="{3AF8C58D-A805-8B4C-9855-10D404294B3A}"/>
              </a:ext>
            </a:extLst>
          </p:cNvPr>
          <p:cNvSpPr txBox="1"/>
          <p:nvPr/>
        </p:nvSpPr>
        <p:spPr>
          <a:xfrm>
            <a:off x="4638402" y="537842"/>
            <a:ext cx="1530804" cy="584775"/>
          </a:xfrm>
          <a:prstGeom prst="rect">
            <a:avLst/>
          </a:prstGeom>
          <a:noFill/>
        </p:spPr>
        <p:txBody>
          <a:bodyPr wrap="none" rtlCol="0">
            <a:spAutoFit/>
          </a:bodyPr>
          <a:lstStyle/>
          <a:p>
            <a:r>
              <a:rPr lang="en-US" sz="3200" dirty="0"/>
              <a:t>Spectral</a:t>
            </a:r>
          </a:p>
        </p:txBody>
      </p:sp>
      <p:sp>
        <p:nvSpPr>
          <p:cNvPr id="17" name="TextBox 16">
            <a:extLst>
              <a:ext uri="{FF2B5EF4-FFF2-40B4-BE49-F238E27FC236}">
                <a16:creationId xmlns:a16="http://schemas.microsoft.com/office/drawing/2014/main" id="{48A90D20-97D7-B945-8701-672D22E4D703}"/>
              </a:ext>
            </a:extLst>
          </p:cNvPr>
          <p:cNvSpPr txBox="1"/>
          <p:nvPr/>
        </p:nvSpPr>
        <p:spPr>
          <a:xfrm>
            <a:off x="8559395" y="522158"/>
            <a:ext cx="2902718" cy="584775"/>
          </a:xfrm>
          <a:prstGeom prst="rect">
            <a:avLst/>
          </a:prstGeom>
          <a:noFill/>
        </p:spPr>
        <p:txBody>
          <a:bodyPr wrap="none" rtlCol="0">
            <a:spAutoFit/>
          </a:bodyPr>
          <a:lstStyle/>
          <a:p>
            <a:r>
              <a:rPr lang="en-US" sz="3200" dirty="0"/>
              <a:t>Mass Cytometry</a:t>
            </a:r>
          </a:p>
        </p:txBody>
      </p:sp>
      <p:sp>
        <p:nvSpPr>
          <p:cNvPr id="18" name="TextBox 17">
            <a:extLst>
              <a:ext uri="{FF2B5EF4-FFF2-40B4-BE49-F238E27FC236}">
                <a16:creationId xmlns:a16="http://schemas.microsoft.com/office/drawing/2014/main" id="{29D0928F-B0AA-774B-A55D-621CA5179BB5}"/>
              </a:ext>
            </a:extLst>
          </p:cNvPr>
          <p:cNvSpPr txBox="1"/>
          <p:nvPr/>
        </p:nvSpPr>
        <p:spPr>
          <a:xfrm>
            <a:off x="1476912" y="5913810"/>
            <a:ext cx="1292020" cy="369332"/>
          </a:xfrm>
          <a:prstGeom prst="rect">
            <a:avLst/>
          </a:prstGeom>
          <a:noFill/>
        </p:spPr>
        <p:txBody>
          <a:bodyPr wrap="none" rtlCol="0">
            <a:spAutoFit/>
          </a:bodyPr>
          <a:lstStyle/>
          <a:p>
            <a:r>
              <a:rPr lang="en-US" dirty="0"/>
              <a:t>#  detectors</a:t>
            </a:r>
          </a:p>
        </p:txBody>
      </p:sp>
      <p:sp>
        <p:nvSpPr>
          <p:cNvPr id="19" name="TextBox 18">
            <a:extLst>
              <a:ext uri="{FF2B5EF4-FFF2-40B4-BE49-F238E27FC236}">
                <a16:creationId xmlns:a16="http://schemas.microsoft.com/office/drawing/2014/main" id="{4FC5420D-6C38-F44E-AADE-4980501594CA}"/>
              </a:ext>
            </a:extLst>
          </p:cNvPr>
          <p:cNvSpPr txBox="1"/>
          <p:nvPr/>
        </p:nvSpPr>
        <p:spPr>
          <a:xfrm>
            <a:off x="5327463" y="5922224"/>
            <a:ext cx="991810" cy="369332"/>
          </a:xfrm>
          <a:prstGeom prst="rect">
            <a:avLst/>
          </a:prstGeom>
          <a:noFill/>
        </p:spPr>
        <p:txBody>
          <a:bodyPr wrap="none" rtlCol="0">
            <a:spAutoFit/>
          </a:bodyPr>
          <a:lstStyle/>
          <a:p>
            <a:r>
              <a:rPr lang="en-US" dirty="0"/>
              <a:t>#  Colors</a:t>
            </a:r>
          </a:p>
        </p:txBody>
      </p:sp>
      <p:sp>
        <p:nvSpPr>
          <p:cNvPr id="20" name="TextBox 19">
            <a:extLst>
              <a:ext uri="{FF2B5EF4-FFF2-40B4-BE49-F238E27FC236}">
                <a16:creationId xmlns:a16="http://schemas.microsoft.com/office/drawing/2014/main" id="{361EDA1E-FD73-EC40-9834-5D8DCA076BBA}"/>
              </a:ext>
            </a:extLst>
          </p:cNvPr>
          <p:cNvSpPr txBox="1"/>
          <p:nvPr/>
        </p:nvSpPr>
        <p:spPr>
          <a:xfrm>
            <a:off x="9387452" y="5907108"/>
            <a:ext cx="1171924" cy="369332"/>
          </a:xfrm>
          <a:prstGeom prst="rect">
            <a:avLst/>
          </a:prstGeom>
          <a:noFill/>
        </p:spPr>
        <p:txBody>
          <a:bodyPr wrap="none" rtlCol="0">
            <a:spAutoFit/>
          </a:bodyPr>
          <a:lstStyle/>
          <a:p>
            <a:r>
              <a:rPr lang="en-US" dirty="0"/>
              <a:t>#  Markers</a:t>
            </a:r>
          </a:p>
        </p:txBody>
      </p:sp>
      <p:sp>
        <p:nvSpPr>
          <p:cNvPr id="21" name="TextBox 20">
            <a:extLst>
              <a:ext uri="{FF2B5EF4-FFF2-40B4-BE49-F238E27FC236}">
                <a16:creationId xmlns:a16="http://schemas.microsoft.com/office/drawing/2014/main" id="{C07E4012-C59F-D048-A8C1-9A2BB3844978}"/>
              </a:ext>
            </a:extLst>
          </p:cNvPr>
          <p:cNvSpPr txBox="1"/>
          <p:nvPr/>
        </p:nvSpPr>
        <p:spPr>
          <a:xfrm>
            <a:off x="-90561" y="4543132"/>
            <a:ext cx="418704" cy="646331"/>
          </a:xfrm>
          <a:prstGeom prst="rect">
            <a:avLst/>
          </a:prstGeom>
          <a:noFill/>
        </p:spPr>
        <p:txBody>
          <a:bodyPr wrap="none" rtlCol="0">
            <a:spAutoFit/>
          </a:bodyPr>
          <a:lstStyle/>
          <a:p>
            <a:r>
              <a:rPr lang="en-US" sz="3600" dirty="0"/>
              <a:t>$</a:t>
            </a:r>
          </a:p>
        </p:txBody>
      </p:sp>
      <p:sp>
        <p:nvSpPr>
          <p:cNvPr id="23" name="TextBox 22">
            <a:extLst>
              <a:ext uri="{FF2B5EF4-FFF2-40B4-BE49-F238E27FC236}">
                <a16:creationId xmlns:a16="http://schemas.microsoft.com/office/drawing/2014/main" id="{740E5EE3-C6CD-6149-8504-15C8D0E6C8B0}"/>
              </a:ext>
            </a:extLst>
          </p:cNvPr>
          <p:cNvSpPr txBox="1"/>
          <p:nvPr/>
        </p:nvSpPr>
        <p:spPr>
          <a:xfrm>
            <a:off x="4245041" y="4332575"/>
            <a:ext cx="418704" cy="646331"/>
          </a:xfrm>
          <a:prstGeom prst="rect">
            <a:avLst/>
          </a:prstGeom>
          <a:noFill/>
        </p:spPr>
        <p:txBody>
          <a:bodyPr wrap="none" rtlCol="0">
            <a:spAutoFit/>
          </a:bodyPr>
          <a:lstStyle/>
          <a:p>
            <a:r>
              <a:rPr lang="en-US" sz="3600" dirty="0"/>
              <a:t>$</a:t>
            </a:r>
          </a:p>
        </p:txBody>
      </p:sp>
      <p:sp>
        <p:nvSpPr>
          <p:cNvPr id="24" name="TextBox 23">
            <a:extLst>
              <a:ext uri="{FF2B5EF4-FFF2-40B4-BE49-F238E27FC236}">
                <a16:creationId xmlns:a16="http://schemas.microsoft.com/office/drawing/2014/main" id="{58252BCC-BCFC-3D40-8E41-F570EDC03192}"/>
              </a:ext>
            </a:extLst>
          </p:cNvPr>
          <p:cNvSpPr txBox="1"/>
          <p:nvPr/>
        </p:nvSpPr>
        <p:spPr>
          <a:xfrm>
            <a:off x="8190598" y="4399462"/>
            <a:ext cx="418704" cy="646331"/>
          </a:xfrm>
          <a:prstGeom prst="rect">
            <a:avLst/>
          </a:prstGeom>
          <a:noFill/>
        </p:spPr>
        <p:txBody>
          <a:bodyPr wrap="none" rtlCol="0">
            <a:spAutoFit/>
          </a:bodyPr>
          <a:lstStyle/>
          <a:p>
            <a:r>
              <a:rPr lang="en-US" sz="3600" dirty="0"/>
              <a:t>$</a:t>
            </a:r>
          </a:p>
        </p:txBody>
      </p:sp>
      <p:sp>
        <p:nvSpPr>
          <p:cNvPr id="25" name="Freeform 24">
            <a:extLst>
              <a:ext uri="{FF2B5EF4-FFF2-40B4-BE49-F238E27FC236}">
                <a16:creationId xmlns:a16="http://schemas.microsoft.com/office/drawing/2014/main" id="{4977FF2C-F215-1A45-8804-241FAB3844E1}"/>
              </a:ext>
            </a:extLst>
          </p:cNvPr>
          <p:cNvSpPr/>
          <p:nvPr/>
        </p:nvSpPr>
        <p:spPr>
          <a:xfrm>
            <a:off x="781396" y="3490214"/>
            <a:ext cx="2829822" cy="2306349"/>
          </a:xfrm>
          <a:custGeom>
            <a:avLst/>
            <a:gdLst>
              <a:gd name="connsiteX0" fmla="*/ 0 w 2576946"/>
              <a:gd name="connsiteY0" fmla="*/ 2194560 h 2194560"/>
              <a:gd name="connsiteX1" fmla="*/ 116379 w 2576946"/>
              <a:gd name="connsiteY1" fmla="*/ 2144683 h 2194560"/>
              <a:gd name="connsiteX2" fmla="*/ 232757 w 2576946"/>
              <a:gd name="connsiteY2" fmla="*/ 1995054 h 2194560"/>
              <a:gd name="connsiteX3" fmla="*/ 282633 w 2576946"/>
              <a:gd name="connsiteY3" fmla="*/ 1945178 h 2194560"/>
              <a:gd name="connsiteX4" fmla="*/ 332509 w 2576946"/>
              <a:gd name="connsiteY4" fmla="*/ 1845425 h 2194560"/>
              <a:gd name="connsiteX5" fmla="*/ 365760 w 2576946"/>
              <a:gd name="connsiteY5" fmla="*/ 1745672 h 2194560"/>
              <a:gd name="connsiteX6" fmla="*/ 382386 w 2576946"/>
              <a:gd name="connsiteY6" fmla="*/ 1695796 h 2194560"/>
              <a:gd name="connsiteX7" fmla="*/ 399011 w 2576946"/>
              <a:gd name="connsiteY7" fmla="*/ 1645920 h 2194560"/>
              <a:gd name="connsiteX8" fmla="*/ 432262 w 2576946"/>
              <a:gd name="connsiteY8" fmla="*/ 1596043 h 2194560"/>
              <a:gd name="connsiteX9" fmla="*/ 465513 w 2576946"/>
              <a:gd name="connsiteY9" fmla="*/ 1496291 h 2194560"/>
              <a:gd name="connsiteX10" fmla="*/ 482139 w 2576946"/>
              <a:gd name="connsiteY10" fmla="*/ 1446414 h 2194560"/>
              <a:gd name="connsiteX11" fmla="*/ 498764 w 2576946"/>
              <a:gd name="connsiteY11" fmla="*/ 1396538 h 2194560"/>
              <a:gd name="connsiteX12" fmla="*/ 515389 w 2576946"/>
              <a:gd name="connsiteY12" fmla="*/ 1346661 h 2194560"/>
              <a:gd name="connsiteX13" fmla="*/ 548640 w 2576946"/>
              <a:gd name="connsiteY13" fmla="*/ 1296785 h 2194560"/>
              <a:gd name="connsiteX14" fmla="*/ 581891 w 2576946"/>
              <a:gd name="connsiteY14" fmla="*/ 1197032 h 2194560"/>
              <a:gd name="connsiteX15" fmla="*/ 631768 w 2576946"/>
              <a:gd name="connsiteY15" fmla="*/ 1097280 h 2194560"/>
              <a:gd name="connsiteX16" fmla="*/ 681644 w 2576946"/>
              <a:gd name="connsiteY16" fmla="*/ 1064029 h 2194560"/>
              <a:gd name="connsiteX17" fmla="*/ 798022 w 2576946"/>
              <a:gd name="connsiteY17" fmla="*/ 947651 h 2194560"/>
              <a:gd name="connsiteX18" fmla="*/ 881149 w 2576946"/>
              <a:gd name="connsiteY18" fmla="*/ 881149 h 2194560"/>
              <a:gd name="connsiteX19" fmla="*/ 997528 w 2576946"/>
              <a:gd name="connsiteY19" fmla="*/ 814647 h 2194560"/>
              <a:gd name="connsiteX20" fmla="*/ 1047404 w 2576946"/>
              <a:gd name="connsiteY20" fmla="*/ 764771 h 2194560"/>
              <a:gd name="connsiteX21" fmla="*/ 1147157 w 2576946"/>
              <a:gd name="connsiteY21" fmla="*/ 698269 h 2194560"/>
              <a:gd name="connsiteX22" fmla="*/ 1197033 w 2576946"/>
              <a:gd name="connsiteY22" fmla="*/ 665018 h 2194560"/>
              <a:gd name="connsiteX23" fmla="*/ 1246909 w 2576946"/>
              <a:gd name="connsiteY23" fmla="*/ 615141 h 2194560"/>
              <a:gd name="connsiteX24" fmla="*/ 1346662 w 2576946"/>
              <a:gd name="connsiteY24" fmla="*/ 548640 h 2194560"/>
              <a:gd name="connsiteX25" fmla="*/ 1446415 w 2576946"/>
              <a:gd name="connsiteY25" fmla="*/ 465512 h 2194560"/>
              <a:gd name="connsiteX26" fmla="*/ 1496291 w 2576946"/>
              <a:gd name="connsiteY26" fmla="*/ 448887 h 2194560"/>
              <a:gd name="connsiteX27" fmla="*/ 1546168 w 2576946"/>
              <a:gd name="connsiteY27" fmla="*/ 415636 h 2194560"/>
              <a:gd name="connsiteX28" fmla="*/ 1645920 w 2576946"/>
              <a:gd name="connsiteY28" fmla="*/ 382385 h 2194560"/>
              <a:gd name="connsiteX29" fmla="*/ 1745673 w 2576946"/>
              <a:gd name="connsiteY29" fmla="*/ 315883 h 2194560"/>
              <a:gd name="connsiteX30" fmla="*/ 1795549 w 2576946"/>
              <a:gd name="connsiteY30" fmla="*/ 282632 h 2194560"/>
              <a:gd name="connsiteX31" fmla="*/ 1845426 w 2576946"/>
              <a:gd name="connsiteY31" fmla="*/ 266007 h 2194560"/>
              <a:gd name="connsiteX32" fmla="*/ 1995055 w 2576946"/>
              <a:gd name="connsiteY32" fmla="*/ 199505 h 2194560"/>
              <a:gd name="connsiteX33" fmla="*/ 2094808 w 2576946"/>
              <a:gd name="connsiteY33" fmla="*/ 166254 h 2194560"/>
              <a:gd name="connsiteX34" fmla="*/ 2144684 w 2576946"/>
              <a:gd name="connsiteY34" fmla="*/ 133003 h 2194560"/>
              <a:gd name="connsiteX35" fmla="*/ 2244437 w 2576946"/>
              <a:gd name="connsiteY35" fmla="*/ 99752 h 2194560"/>
              <a:gd name="connsiteX36" fmla="*/ 2394066 w 2576946"/>
              <a:gd name="connsiteY36" fmla="*/ 49876 h 2194560"/>
              <a:gd name="connsiteX37" fmla="*/ 2527069 w 2576946"/>
              <a:gd name="connsiteY37" fmla="*/ 16625 h 2194560"/>
              <a:gd name="connsiteX38" fmla="*/ 2576946 w 2576946"/>
              <a:gd name="connsiteY38"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76946" h="2194560">
                <a:moveTo>
                  <a:pt x="0" y="2194560"/>
                </a:moveTo>
                <a:cubicBezTo>
                  <a:pt x="38793" y="2177934"/>
                  <a:pt x="80188" y="2166398"/>
                  <a:pt x="116379" y="2144683"/>
                </a:cubicBezTo>
                <a:cubicBezTo>
                  <a:pt x="174878" y="2109584"/>
                  <a:pt x="186586" y="2041225"/>
                  <a:pt x="232757" y="1995054"/>
                </a:cubicBezTo>
                <a:lnTo>
                  <a:pt x="282633" y="1945178"/>
                </a:lnTo>
                <a:cubicBezTo>
                  <a:pt x="343271" y="1763268"/>
                  <a:pt x="246562" y="2038807"/>
                  <a:pt x="332509" y="1845425"/>
                </a:cubicBezTo>
                <a:cubicBezTo>
                  <a:pt x="346744" y="1813396"/>
                  <a:pt x="354676" y="1778923"/>
                  <a:pt x="365760" y="1745672"/>
                </a:cubicBezTo>
                <a:lnTo>
                  <a:pt x="382386" y="1695796"/>
                </a:lnTo>
                <a:cubicBezTo>
                  <a:pt x="387928" y="1679171"/>
                  <a:pt x="389290" y="1660501"/>
                  <a:pt x="399011" y="1645920"/>
                </a:cubicBezTo>
                <a:cubicBezTo>
                  <a:pt x="410095" y="1629294"/>
                  <a:pt x="424147" y="1614302"/>
                  <a:pt x="432262" y="1596043"/>
                </a:cubicBezTo>
                <a:cubicBezTo>
                  <a:pt x="446497" y="1564015"/>
                  <a:pt x="454429" y="1529542"/>
                  <a:pt x="465513" y="1496291"/>
                </a:cubicBezTo>
                <a:lnTo>
                  <a:pt x="482139" y="1446414"/>
                </a:lnTo>
                <a:lnTo>
                  <a:pt x="498764" y="1396538"/>
                </a:lnTo>
                <a:cubicBezTo>
                  <a:pt x="504306" y="1379912"/>
                  <a:pt x="505668" y="1361243"/>
                  <a:pt x="515389" y="1346661"/>
                </a:cubicBezTo>
                <a:cubicBezTo>
                  <a:pt x="526473" y="1330036"/>
                  <a:pt x="540525" y="1315044"/>
                  <a:pt x="548640" y="1296785"/>
                </a:cubicBezTo>
                <a:cubicBezTo>
                  <a:pt x="562875" y="1264756"/>
                  <a:pt x="570807" y="1230283"/>
                  <a:pt x="581891" y="1197032"/>
                </a:cubicBezTo>
                <a:cubicBezTo>
                  <a:pt x="595413" y="1156467"/>
                  <a:pt x="599540" y="1129508"/>
                  <a:pt x="631768" y="1097280"/>
                </a:cubicBezTo>
                <a:cubicBezTo>
                  <a:pt x="645897" y="1083151"/>
                  <a:pt x="665019" y="1075113"/>
                  <a:pt x="681644" y="1064029"/>
                </a:cubicBezTo>
                <a:cubicBezTo>
                  <a:pt x="757867" y="949695"/>
                  <a:pt x="710234" y="976913"/>
                  <a:pt x="798022" y="947651"/>
                </a:cubicBezTo>
                <a:cubicBezTo>
                  <a:pt x="825731" y="925484"/>
                  <a:pt x="851624" y="900833"/>
                  <a:pt x="881149" y="881149"/>
                </a:cubicBezTo>
                <a:cubicBezTo>
                  <a:pt x="962455" y="826945"/>
                  <a:pt x="929503" y="871334"/>
                  <a:pt x="997528" y="814647"/>
                </a:cubicBezTo>
                <a:cubicBezTo>
                  <a:pt x="1015590" y="799595"/>
                  <a:pt x="1028845" y="779206"/>
                  <a:pt x="1047404" y="764771"/>
                </a:cubicBezTo>
                <a:cubicBezTo>
                  <a:pt x="1078949" y="740236"/>
                  <a:pt x="1113906" y="720436"/>
                  <a:pt x="1147157" y="698269"/>
                </a:cubicBezTo>
                <a:cubicBezTo>
                  <a:pt x="1163782" y="687185"/>
                  <a:pt x="1182904" y="679147"/>
                  <a:pt x="1197033" y="665018"/>
                </a:cubicBezTo>
                <a:cubicBezTo>
                  <a:pt x="1213658" y="648392"/>
                  <a:pt x="1228350" y="629576"/>
                  <a:pt x="1246909" y="615141"/>
                </a:cubicBezTo>
                <a:cubicBezTo>
                  <a:pt x="1278454" y="590606"/>
                  <a:pt x="1318404" y="576898"/>
                  <a:pt x="1346662" y="548640"/>
                </a:cubicBezTo>
                <a:cubicBezTo>
                  <a:pt x="1383430" y="511872"/>
                  <a:pt x="1400123" y="488658"/>
                  <a:pt x="1446415" y="465512"/>
                </a:cubicBezTo>
                <a:cubicBezTo>
                  <a:pt x="1462089" y="457675"/>
                  <a:pt x="1479666" y="454429"/>
                  <a:pt x="1496291" y="448887"/>
                </a:cubicBezTo>
                <a:cubicBezTo>
                  <a:pt x="1512917" y="437803"/>
                  <a:pt x="1527909" y="423751"/>
                  <a:pt x="1546168" y="415636"/>
                </a:cubicBezTo>
                <a:cubicBezTo>
                  <a:pt x="1578196" y="401401"/>
                  <a:pt x="1616757" y="401827"/>
                  <a:pt x="1645920" y="382385"/>
                </a:cubicBezTo>
                <a:lnTo>
                  <a:pt x="1745673" y="315883"/>
                </a:lnTo>
                <a:cubicBezTo>
                  <a:pt x="1762298" y="304799"/>
                  <a:pt x="1776593" y="288950"/>
                  <a:pt x="1795549" y="282632"/>
                </a:cubicBezTo>
                <a:lnTo>
                  <a:pt x="1845426" y="266007"/>
                </a:lnTo>
                <a:cubicBezTo>
                  <a:pt x="1924465" y="213314"/>
                  <a:pt x="1876347" y="239074"/>
                  <a:pt x="1995055" y="199505"/>
                </a:cubicBezTo>
                <a:cubicBezTo>
                  <a:pt x="1995059" y="199504"/>
                  <a:pt x="2094805" y="166256"/>
                  <a:pt x="2094808" y="166254"/>
                </a:cubicBezTo>
                <a:cubicBezTo>
                  <a:pt x="2111433" y="155170"/>
                  <a:pt x="2126425" y="141118"/>
                  <a:pt x="2144684" y="133003"/>
                </a:cubicBezTo>
                <a:cubicBezTo>
                  <a:pt x="2176713" y="118768"/>
                  <a:pt x="2215274" y="119194"/>
                  <a:pt x="2244437" y="99752"/>
                </a:cubicBezTo>
                <a:cubicBezTo>
                  <a:pt x="2322361" y="47802"/>
                  <a:pt x="2274604" y="69786"/>
                  <a:pt x="2394066" y="49876"/>
                </a:cubicBezTo>
                <a:cubicBezTo>
                  <a:pt x="2508073" y="11874"/>
                  <a:pt x="2366575" y="56749"/>
                  <a:pt x="2527069" y="16625"/>
                </a:cubicBezTo>
                <a:cubicBezTo>
                  <a:pt x="2544071" y="12375"/>
                  <a:pt x="2576946" y="0"/>
                  <a:pt x="2576946"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CD66BE06-BF72-D540-B5B7-165CC5B71330}"/>
              </a:ext>
            </a:extLst>
          </p:cNvPr>
          <p:cNvSpPr/>
          <p:nvPr/>
        </p:nvSpPr>
        <p:spPr>
          <a:xfrm rot="21366822">
            <a:off x="4615327" y="3956788"/>
            <a:ext cx="2997524" cy="1506808"/>
          </a:xfrm>
          <a:custGeom>
            <a:avLst/>
            <a:gdLst>
              <a:gd name="connsiteX0" fmla="*/ 0 w 2759825"/>
              <a:gd name="connsiteY0" fmla="*/ 681935 h 681935"/>
              <a:gd name="connsiteX1" fmla="*/ 116378 w 2759825"/>
              <a:gd name="connsiteY1" fmla="*/ 598808 h 681935"/>
              <a:gd name="connsiteX2" fmla="*/ 166254 w 2759825"/>
              <a:gd name="connsiteY2" fmla="*/ 582182 h 681935"/>
              <a:gd name="connsiteX3" fmla="*/ 315883 w 2759825"/>
              <a:gd name="connsiteY3" fmla="*/ 499055 h 681935"/>
              <a:gd name="connsiteX4" fmla="*/ 465512 w 2759825"/>
              <a:gd name="connsiteY4" fmla="*/ 432553 h 681935"/>
              <a:gd name="connsiteX5" fmla="*/ 515389 w 2759825"/>
              <a:gd name="connsiteY5" fmla="*/ 415928 h 681935"/>
              <a:gd name="connsiteX6" fmla="*/ 665018 w 2759825"/>
              <a:gd name="connsiteY6" fmla="*/ 349426 h 681935"/>
              <a:gd name="connsiteX7" fmla="*/ 714894 w 2759825"/>
              <a:gd name="connsiteY7" fmla="*/ 332800 h 681935"/>
              <a:gd name="connsiteX8" fmla="*/ 764771 w 2759825"/>
              <a:gd name="connsiteY8" fmla="*/ 299550 h 681935"/>
              <a:gd name="connsiteX9" fmla="*/ 931025 w 2759825"/>
              <a:gd name="connsiteY9" fmla="*/ 249673 h 681935"/>
              <a:gd name="connsiteX10" fmla="*/ 1030778 w 2759825"/>
              <a:gd name="connsiteY10" fmla="*/ 216422 h 681935"/>
              <a:gd name="connsiteX11" fmla="*/ 1213658 w 2759825"/>
              <a:gd name="connsiteY11" fmla="*/ 166546 h 681935"/>
              <a:gd name="connsiteX12" fmla="*/ 1280160 w 2759825"/>
              <a:gd name="connsiteY12" fmla="*/ 149920 h 681935"/>
              <a:gd name="connsiteX13" fmla="*/ 1363287 w 2759825"/>
              <a:gd name="connsiteY13" fmla="*/ 133295 h 681935"/>
              <a:gd name="connsiteX14" fmla="*/ 1413163 w 2759825"/>
              <a:gd name="connsiteY14" fmla="*/ 116670 h 681935"/>
              <a:gd name="connsiteX15" fmla="*/ 1579418 w 2759825"/>
              <a:gd name="connsiteY15" fmla="*/ 83419 h 681935"/>
              <a:gd name="connsiteX16" fmla="*/ 1662545 w 2759825"/>
              <a:gd name="connsiteY16" fmla="*/ 66793 h 681935"/>
              <a:gd name="connsiteX17" fmla="*/ 1828800 w 2759825"/>
              <a:gd name="connsiteY17" fmla="*/ 33542 h 681935"/>
              <a:gd name="connsiteX18" fmla="*/ 2194560 w 2759825"/>
              <a:gd name="connsiteY18" fmla="*/ 16917 h 681935"/>
              <a:gd name="connsiteX19" fmla="*/ 2759825 w 2759825"/>
              <a:gd name="connsiteY19" fmla="*/ 291 h 681935"/>
              <a:gd name="connsiteX0" fmla="*/ 0 w 2783332"/>
              <a:gd name="connsiteY0" fmla="*/ 802926 h 802926"/>
              <a:gd name="connsiteX1" fmla="*/ 139885 w 2783332"/>
              <a:gd name="connsiteY1" fmla="*/ 598808 h 802926"/>
              <a:gd name="connsiteX2" fmla="*/ 189761 w 2783332"/>
              <a:gd name="connsiteY2" fmla="*/ 582182 h 802926"/>
              <a:gd name="connsiteX3" fmla="*/ 339390 w 2783332"/>
              <a:gd name="connsiteY3" fmla="*/ 499055 h 802926"/>
              <a:gd name="connsiteX4" fmla="*/ 489019 w 2783332"/>
              <a:gd name="connsiteY4" fmla="*/ 432553 h 802926"/>
              <a:gd name="connsiteX5" fmla="*/ 538896 w 2783332"/>
              <a:gd name="connsiteY5" fmla="*/ 415928 h 802926"/>
              <a:gd name="connsiteX6" fmla="*/ 688525 w 2783332"/>
              <a:gd name="connsiteY6" fmla="*/ 349426 h 802926"/>
              <a:gd name="connsiteX7" fmla="*/ 738401 w 2783332"/>
              <a:gd name="connsiteY7" fmla="*/ 332800 h 802926"/>
              <a:gd name="connsiteX8" fmla="*/ 788278 w 2783332"/>
              <a:gd name="connsiteY8" fmla="*/ 299550 h 802926"/>
              <a:gd name="connsiteX9" fmla="*/ 954532 w 2783332"/>
              <a:gd name="connsiteY9" fmla="*/ 249673 h 802926"/>
              <a:gd name="connsiteX10" fmla="*/ 1054285 w 2783332"/>
              <a:gd name="connsiteY10" fmla="*/ 216422 h 802926"/>
              <a:gd name="connsiteX11" fmla="*/ 1237165 w 2783332"/>
              <a:gd name="connsiteY11" fmla="*/ 166546 h 802926"/>
              <a:gd name="connsiteX12" fmla="*/ 1303667 w 2783332"/>
              <a:gd name="connsiteY12" fmla="*/ 149920 h 802926"/>
              <a:gd name="connsiteX13" fmla="*/ 1386794 w 2783332"/>
              <a:gd name="connsiteY13" fmla="*/ 133295 h 802926"/>
              <a:gd name="connsiteX14" fmla="*/ 1436670 w 2783332"/>
              <a:gd name="connsiteY14" fmla="*/ 116670 h 802926"/>
              <a:gd name="connsiteX15" fmla="*/ 1602925 w 2783332"/>
              <a:gd name="connsiteY15" fmla="*/ 83419 h 802926"/>
              <a:gd name="connsiteX16" fmla="*/ 1686052 w 2783332"/>
              <a:gd name="connsiteY16" fmla="*/ 66793 h 802926"/>
              <a:gd name="connsiteX17" fmla="*/ 1852307 w 2783332"/>
              <a:gd name="connsiteY17" fmla="*/ 33542 h 802926"/>
              <a:gd name="connsiteX18" fmla="*/ 2218067 w 2783332"/>
              <a:gd name="connsiteY18" fmla="*/ 16917 h 802926"/>
              <a:gd name="connsiteX19" fmla="*/ 2783332 w 2783332"/>
              <a:gd name="connsiteY19" fmla="*/ 291 h 802926"/>
              <a:gd name="connsiteX0" fmla="*/ 0 w 2783332"/>
              <a:gd name="connsiteY0" fmla="*/ 802926 h 802926"/>
              <a:gd name="connsiteX1" fmla="*/ 142781 w 2783332"/>
              <a:gd name="connsiteY1" fmla="*/ 663867 h 802926"/>
              <a:gd name="connsiteX2" fmla="*/ 189761 w 2783332"/>
              <a:gd name="connsiteY2" fmla="*/ 582182 h 802926"/>
              <a:gd name="connsiteX3" fmla="*/ 339390 w 2783332"/>
              <a:gd name="connsiteY3" fmla="*/ 499055 h 802926"/>
              <a:gd name="connsiteX4" fmla="*/ 489019 w 2783332"/>
              <a:gd name="connsiteY4" fmla="*/ 432553 h 802926"/>
              <a:gd name="connsiteX5" fmla="*/ 538896 w 2783332"/>
              <a:gd name="connsiteY5" fmla="*/ 415928 h 802926"/>
              <a:gd name="connsiteX6" fmla="*/ 688525 w 2783332"/>
              <a:gd name="connsiteY6" fmla="*/ 349426 h 802926"/>
              <a:gd name="connsiteX7" fmla="*/ 738401 w 2783332"/>
              <a:gd name="connsiteY7" fmla="*/ 332800 h 802926"/>
              <a:gd name="connsiteX8" fmla="*/ 788278 w 2783332"/>
              <a:gd name="connsiteY8" fmla="*/ 299550 h 802926"/>
              <a:gd name="connsiteX9" fmla="*/ 954532 w 2783332"/>
              <a:gd name="connsiteY9" fmla="*/ 249673 h 802926"/>
              <a:gd name="connsiteX10" fmla="*/ 1054285 w 2783332"/>
              <a:gd name="connsiteY10" fmla="*/ 216422 h 802926"/>
              <a:gd name="connsiteX11" fmla="*/ 1237165 w 2783332"/>
              <a:gd name="connsiteY11" fmla="*/ 166546 h 802926"/>
              <a:gd name="connsiteX12" fmla="*/ 1303667 w 2783332"/>
              <a:gd name="connsiteY12" fmla="*/ 149920 h 802926"/>
              <a:gd name="connsiteX13" fmla="*/ 1386794 w 2783332"/>
              <a:gd name="connsiteY13" fmla="*/ 133295 h 802926"/>
              <a:gd name="connsiteX14" fmla="*/ 1436670 w 2783332"/>
              <a:gd name="connsiteY14" fmla="*/ 116670 h 802926"/>
              <a:gd name="connsiteX15" fmla="*/ 1602925 w 2783332"/>
              <a:gd name="connsiteY15" fmla="*/ 83419 h 802926"/>
              <a:gd name="connsiteX16" fmla="*/ 1686052 w 2783332"/>
              <a:gd name="connsiteY16" fmla="*/ 66793 h 802926"/>
              <a:gd name="connsiteX17" fmla="*/ 1852307 w 2783332"/>
              <a:gd name="connsiteY17" fmla="*/ 33542 h 802926"/>
              <a:gd name="connsiteX18" fmla="*/ 2218067 w 2783332"/>
              <a:gd name="connsiteY18" fmla="*/ 16917 h 802926"/>
              <a:gd name="connsiteX19" fmla="*/ 2783332 w 2783332"/>
              <a:gd name="connsiteY19" fmla="*/ 291 h 802926"/>
              <a:gd name="connsiteX0" fmla="*/ 0 w 2783332"/>
              <a:gd name="connsiteY0" fmla="*/ 802926 h 802926"/>
              <a:gd name="connsiteX1" fmla="*/ 142781 w 2783332"/>
              <a:gd name="connsiteY1" fmla="*/ 663867 h 802926"/>
              <a:gd name="connsiteX2" fmla="*/ 217540 w 2783332"/>
              <a:gd name="connsiteY2" fmla="*/ 612829 h 802926"/>
              <a:gd name="connsiteX3" fmla="*/ 339390 w 2783332"/>
              <a:gd name="connsiteY3" fmla="*/ 499055 h 802926"/>
              <a:gd name="connsiteX4" fmla="*/ 489019 w 2783332"/>
              <a:gd name="connsiteY4" fmla="*/ 432553 h 802926"/>
              <a:gd name="connsiteX5" fmla="*/ 538896 w 2783332"/>
              <a:gd name="connsiteY5" fmla="*/ 415928 h 802926"/>
              <a:gd name="connsiteX6" fmla="*/ 688525 w 2783332"/>
              <a:gd name="connsiteY6" fmla="*/ 349426 h 802926"/>
              <a:gd name="connsiteX7" fmla="*/ 738401 w 2783332"/>
              <a:gd name="connsiteY7" fmla="*/ 332800 h 802926"/>
              <a:gd name="connsiteX8" fmla="*/ 788278 w 2783332"/>
              <a:gd name="connsiteY8" fmla="*/ 299550 h 802926"/>
              <a:gd name="connsiteX9" fmla="*/ 954532 w 2783332"/>
              <a:gd name="connsiteY9" fmla="*/ 249673 h 802926"/>
              <a:gd name="connsiteX10" fmla="*/ 1054285 w 2783332"/>
              <a:gd name="connsiteY10" fmla="*/ 216422 h 802926"/>
              <a:gd name="connsiteX11" fmla="*/ 1237165 w 2783332"/>
              <a:gd name="connsiteY11" fmla="*/ 166546 h 802926"/>
              <a:gd name="connsiteX12" fmla="*/ 1303667 w 2783332"/>
              <a:gd name="connsiteY12" fmla="*/ 149920 h 802926"/>
              <a:gd name="connsiteX13" fmla="*/ 1386794 w 2783332"/>
              <a:gd name="connsiteY13" fmla="*/ 133295 h 802926"/>
              <a:gd name="connsiteX14" fmla="*/ 1436670 w 2783332"/>
              <a:gd name="connsiteY14" fmla="*/ 116670 h 802926"/>
              <a:gd name="connsiteX15" fmla="*/ 1602925 w 2783332"/>
              <a:gd name="connsiteY15" fmla="*/ 83419 h 802926"/>
              <a:gd name="connsiteX16" fmla="*/ 1686052 w 2783332"/>
              <a:gd name="connsiteY16" fmla="*/ 66793 h 802926"/>
              <a:gd name="connsiteX17" fmla="*/ 1852307 w 2783332"/>
              <a:gd name="connsiteY17" fmla="*/ 33542 h 802926"/>
              <a:gd name="connsiteX18" fmla="*/ 2218067 w 2783332"/>
              <a:gd name="connsiteY18" fmla="*/ 16917 h 802926"/>
              <a:gd name="connsiteX19" fmla="*/ 2783332 w 2783332"/>
              <a:gd name="connsiteY19" fmla="*/ 291 h 802926"/>
              <a:gd name="connsiteX0" fmla="*/ 0 w 2819269"/>
              <a:gd name="connsiteY0" fmla="*/ 1312025 h 1312025"/>
              <a:gd name="connsiteX1" fmla="*/ 142781 w 2819269"/>
              <a:gd name="connsiteY1" fmla="*/ 1172966 h 1312025"/>
              <a:gd name="connsiteX2" fmla="*/ 217540 w 2819269"/>
              <a:gd name="connsiteY2" fmla="*/ 1121928 h 1312025"/>
              <a:gd name="connsiteX3" fmla="*/ 339390 w 2819269"/>
              <a:gd name="connsiteY3" fmla="*/ 1008154 h 1312025"/>
              <a:gd name="connsiteX4" fmla="*/ 489019 w 2819269"/>
              <a:gd name="connsiteY4" fmla="*/ 941652 h 1312025"/>
              <a:gd name="connsiteX5" fmla="*/ 538896 w 2819269"/>
              <a:gd name="connsiteY5" fmla="*/ 925027 h 1312025"/>
              <a:gd name="connsiteX6" fmla="*/ 688525 w 2819269"/>
              <a:gd name="connsiteY6" fmla="*/ 858525 h 1312025"/>
              <a:gd name="connsiteX7" fmla="*/ 738401 w 2819269"/>
              <a:gd name="connsiteY7" fmla="*/ 841899 h 1312025"/>
              <a:gd name="connsiteX8" fmla="*/ 788278 w 2819269"/>
              <a:gd name="connsiteY8" fmla="*/ 808649 h 1312025"/>
              <a:gd name="connsiteX9" fmla="*/ 954532 w 2819269"/>
              <a:gd name="connsiteY9" fmla="*/ 758772 h 1312025"/>
              <a:gd name="connsiteX10" fmla="*/ 1054285 w 2819269"/>
              <a:gd name="connsiteY10" fmla="*/ 725521 h 1312025"/>
              <a:gd name="connsiteX11" fmla="*/ 1237165 w 2819269"/>
              <a:gd name="connsiteY11" fmla="*/ 675645 h 1312025"/>
              <a:gd name="connsiteX12" fmla="*/ 1303667 w 2819269"/>
              <a:gd name="connsiteY12" fmla="*/ 659019 h 1312025"/>
              <a:gd name="connsiteX13" fmla="*/ 1386794 w 2819269"/>
              <a:gd name="connsiteY13" fmla="*/ 642394 h 1312025"/>
              <a:gd name="connsiteX14" fmla="*/ 1436670 w 2819269"/>
              <a:gd name="connsiteY14" fmla="*/ 625769 h 1312025"/>
              <a:gd name="connsiteX15" fmla="*/ 1602925 w 2819269"/>
              <a:gd name="connsiteY15" fmla="*/ 592518 h 1312025"/>
              <a:gd name="connsiteX16" fmla="*/ 1686052 w 2819269"/>
              <a:gd name="connsiteY16" fmla="*/ 575892 h 1312025"/>
              <a:gd name="connsiteX17" fmla="*/ 1852307 w 2819269"/>
              <a:gd name="connsiteY17" fmla="*/ 542641 h 1312025"/>
              <a:gd name="connsiteX18" fmla="*/ 2218067 w 2819269"/>
              <a:gd name="connsiteY18" fmla="*/ 526016 h 1312025"/>
              <a:gd name="connsiteX19" fmla="*/ 2819269 w 2819269"/>
              <a:gd name="connsiteY19" fmla="*/ 0 h 1312025"/>
              <a:gd name="connsiteX0" fmla="*/ 0 w 2819269"/>
              <a:gd name="connsiteY0" fmla="*/ 1312025 h 1312025"/>
              <a:gd name="connsiteX1" fmla="*/ 142781 w 2819269"/>
              <a:gd name="connsiteY1" fmla="*/ 1172966 h 1312025"/>
              <a:gd name="connsiteX2" fmla="*/ 217540 w 2819269"/>
              <a:gd name="connsiteY2" fmla="*/ 1121928 h 1312025"/>
              <a:gd name="connsiteX3" fmla="*/ 339390 w 2819269"/>
              <a:gd name="connsiteY3" fmla="*/ 1008154 h 1312025"/>
              <a:gd name="connsiteX4" fmla="*/ 489019 w 2819269"/>
              <a:gd name="connsiteY4" fmla="*/ 941652 h 1312025"/>
              <a:gd name="connsiteX5" fmla="*/ 538896 w 2819269"/>
              <a:gd name="connsiteY5" fmla="*/ 925027 h 1312025"/>
              <a:gd name="connsiteX6" fmla="*/ 688525 w 2819269"/>
              <a:gd name="connsiteY6" fmla="*/ 858525 h 1312025"/>
              <a:gd name="connsiteX7" fmla="*/ 738401 w 2819269"/>
              <a:gd name="connsiteY7" fmla="*/ 841899 h 1312025"/>
              <a:gd name="connsiteX8" fmla="*/ 788278 w 2819269"/>
              <a:gd name="connsiteY8" fmla="*/ 808649 h 1312025"/>
              <a:gd name="connsiteX9" fmla="*/ 954532 w 2819269"/>
              <a:gd name="connsiteY9" fmla="*/ 758772 h 1312025"/>
              <a:gd name="connsiteX10" fmla="*/ 1054285 w 2819269"/>
              <a:gd name="connsiteY10" fmla="*/ 725521 h 1312025"/>
              <a:gd name="connsiteX11" fmla="*/ 1237165 w 2819269"/>
              <a:gd name="connsiteY11" fmla="*/ 675645 h 1312025"/>
              <a:gd name="connsiteX12" fmla="*/ 1303667 w 2819269"/>
              <a:gd name="connsiteY12" fmla="*/ 659019 h 1312025"/>
              <a:gd name="connsiteX13" fmla="*/ 1386794 w 2819269"/>
              <a:gd name="connsiteY13" fmla="*/ 642394 h 1312025"/>
              <a:gd name="connsiteX14" fmla="*/ 1436670 w 2819269"/>
              <a:gd name="connsiteY14" fmla="*/ 625769 h 1312025"/>
              <a:gd name="connsiteX15" fmla="*/ 1602925 w 2819269"/>
              <a:gd name="connsiteY15" fmla="*/ 592518 h 1312025"/>
              <a:gd name="connsiteX16" fmla="*/ 1686052 w 2819269"/>
              <a:gd name="connsiteY16" fmla="*/ 575892 h 1312025"/>
              <a:gd name="connsiteX17" fmla="*/ 1852307 w 2819269"/>
              <a:gd name="connsiteY17" fmla="*/ 542641 h 1312025"/>
              <a:gd name="connsiteX18" fmla="*/ 2190571 w 2819269"/>
              <a:gd name="connsiteY18" fmla="*/ 279159 h 1312025"/>
              <a:gd name="connsiteX19" fmla="*/ 2819269 w 2819269"/>
              <a:gd name="connsiteY19" fmla="*/ 0 h 1312025"/>
              <a:gd name="connsiteX0" fmla="*/ 0 w 2819269"/>
              <a:gd name="connsiteY0" fmla="*/ 1312025 h 1312025"/>
              <a:gd name="connsiteX1" fmla="*/ 142781 w 2819269"/>
              <a:gd name="connsiteY1" fmla="*/ 1172966 h 1312025"/>
              <a:gd name="connsiteX2" fmla="*/ 217540 w 2819269"/>
              <a:gd name="connsiteY2" fmla="*/ 1121928 h 1312025"/>
              <a:gd name="connsiteX3" fmla="*/ 339390 w 2819269"/>
              <a:gd name="connsiteY3" fmla="*/ 1008154 h 1312025"/>
              <a:gd name="connsiteX4" fmla="*/ 489019 w 2819269"/>
              <a:gd name="connsiteY4" fmla="*/ 941652 h 1312025"/>
              <a:gd name="connsiteX5" fmla="*/ 538896 w 2819269"/>
              <a:gd name="connsiteY5" fmla="*/ 925027 h 1312025"/>
              <a:gd name="connsiteX6" fmla="*/ 688525 w 2819269"/>
              <a:gd name="connsiteY6" fmla="*/ 858525 h 1312025"/>
              <a:gd name="connsiteX7" fmla="*/ 738401 w 2819269"/>
              <a:gd name="connsiteY7" fmla="*/ 841899 h 1312025"/>
              <a:gd name="connsiteX8" fmla="*/ 788278 w 2819269"/>
              <a:gd name="connsiteY8" fmla="*/ 808649 h 1312025"/>
              <a:gd name="connsiteX9" fmla="*/ 954532 w 2819269"/>
              <a:gd name="connsiteY9" fmla="*/ 758772 h 1312025"/>
              <a:gd name="connsiteX10" fmla="*/ 1054285 w 2819269"/>
              <a:gd name="connsiteY10" fmla="*/ 725521 h 1312025"/>
              <a:gd name="connsiteX11" fmla="*/ 1237165 w 2819269"/>
              <a:gd name="connsiteY11" fmla="*/ 675645 h 1312025"/>
              <a:gd name="connsiteX12" fmla="*/ 1303667 w 2819269"/>
              <a:gd name="connsiteY12" fmla="*/ 659019 h 1312025"/>
              <a:gd name="connsiteX13" fmla="*/ 1386794 w 2819269"/>
              <a:gd name="connsiteY13" fmla="*/ 642394 h 1312025"/>
              <a:gd name="connsiteX14" fmla="*/ 1436670 w 2819269"/>
              <a:gd name="connsiteY14" fmla="*/ 625769 h 1312025"/>
              <a:gd name="connsiteX15" fmla="*/ 1602925 w 2819269"/>
              <a:gd name="connsiteY15" fmla="*/ 592518 h 1312025"/>
              <a:gd name="connsiteX16" fmla="*/ 1686052 w 2819269"/>
              <a:gd name="connsiteY16" fmla="*/ 575892 h 1312025"/>
              <a:gd name="connsiteX17" fmla="*/ 1840077 w 2819269"/>
              <a:gd name="connsiteY17" fmla="*/ 397688 h 1312025"/>
              <a:gd name="connsiteX18" fmla="*/ 2190571 w 2819269"/>
              <a:gd name="connsiteY18" fmla="*/ 279159 h 1312025"/>
              <a:gd name="connsiteX19" fmla="*/ 2819269 w 2819269"/>
              <a:gd name="connsiteY19" fmla="*/ 0 h 1312025"/>
              <a:gd name="connsiteX0" fmla="*/ 0 w 2819269"/>
              <a:gd name="connsiteY0" fmla="*/ 1312025 h 1312025"/>
              <a:gd name="connsiteX1" fmla="*/ 142781 w 2819269"/>
              <a:gd name="connsiteY1" fmla="*/ 1172966 h 1312025"/>
              <a:gd name="connsiteX2" fmla="*/ 217540 w 2819269"/>
              <a:gd name="connsiteY2" fmla="*/ 1121928 h 1312025"/>
              <a:gd name="connsiteX3" fmla="*/ 339390 w 2819269"/>
              <a:gd name="connsiteY3" fmla="*/ 1008154 h 1312025"/>
              <a:gd name="connsiteX4" fmla="*/ 489019 w 2819269"/>
              <a:gd name="connsiteY4" fmla="*/ 941652 h 1312025"/>
              <a:gd name="connsiteX5" fmla="*/ 538896 w 2819269"/>
              <a:gd name="connsiteY5" fmla="*/ 925027 h 1312025"/>
              <a:gd name="connsiteX6" fmla="*/ 688525 w 2819269"/>
              <a:gd name="connsiteY6" fmla="*/ 858525 h 1312025"/>
              <a:gd name="connsiteX7" fmla="*/ 738401 w 2819269"/>
              <a:gd name="connsiteY7" fmla="*/ 841899 h 1312025"/>
              <a:gd name="connsiteX8" fmla="*/ 788278 w 2819269"/>
              <a:gd name="connsiteY8" fmla="*/ 808649 h 1312025"/>
              <a:gd name="connsiteX9" fmla="*/ 954532 w 2819269"/>
              <a:gd name="connsiteY9" fmla="*/ 758772 h 1312025"/>
              <a:gd name="connsiteX10" fmla="*/ 1054285 w 2819269"/>
              <a:gd name="connsiteY10" fmla="*/ 725521 h 1312025"/>
              <a:gd name="connsiteX11" fmla="*/ 1237165 w 2819269"/>
              <a:gd name="connsiteY11" fmla="*/ 675645 h 1312025"/>
              <a:gd name="connsiteX12" fmla="*/ 1303667 w 2819269"/>
              <a:gd name="connsiteY12" fmla="*/ 659019 h 1312025"/>
              <a:gd name="connsiteX13" fmla="*/ 1386794 w 2819269"/>
              <a:gd name="connsiteY13" fmla="*/ 642394 h 1312025"/>
              <a:gd name="connsiteX14" fmla="*/ 1436670 w 2819269"/>
              <a:gd name="connsiteY14" fmla="*/ 625769 h 1312025"/>
              <a:gd name="connsiteX15" fmla="*/ 1602925 w 2819269"/>
              <a:gd name="connsiteY15" fmla="*/ 592518 h 1312025"/>
              <a:gd name="connsiteX16" fmla="*/ 1646408 w 2819269"/>
              <a:gd name="connsiteY16" fmla="*/ 501222 h 1312025"/>
              <a:gd name="connsiteX17" fmla="*/ 1840077 w 2819269"/>
              <a:gd name="connsiteY17" fmla="*/ 397688 h 1312025"/>
              <a:gd name="connsiteX18" fmla="*/ 2190571 w 2819269"/>
              <a:gd name="connsiteY18" fmla="*/ 279159 h 1312025"/>
              <a:gd name="connsiteX19" fmla="*/ 2819269 w 2819269"/>
              <a:gd name="connsiteY19" fmla="*/ 0 h 1312025"/>
              <a:gd name="connsiteX0" fmla="*/ 0 w 2819269"/>
              <a:gd name="connsiteY0" fmla="*/ 1312025 h 1312025"/>
              <a:gd name="connsiteX1" fmla="*/ 142781 w 2819269"/>
              <a:gd name="connsiteY1" fmla="*/ 1172966 h 1312025"/>
              <a:gd name="connsiteX2" fmla="*/ 217540 w 2819269"/>
              <a:gd name="connsiteY2" fmla="*/ 1121928 h 1312025"/>
              <a:gd name="connsiteX3" fmla="*/ 339390 w 2819269"/>
              <a:gd name="connsiteY3" fmla="*/ 1008154 h 1312025"/>
              <a:gd name="connsiteX4" fmla="*/ 489019 w 2819269"/>
              <a:gd name="connsiteY4" fmla="*/ 941652 h 1312025"/>
              <a:gd name="connsiteX5" fmla="*/ 538896 w 2819269"/>
              <a:gd name="connsiteY5" fmla="*/ 925027 h 1312025"/>
              <a:gd name="connsiteX6" fmla="*/ 688525 w 2819269"/>
              <a:gd name="connsiteY6" fmla="*/ 858525 h 1312025"/>
              <a:gd name="connsiteX7" fmla="*/ 738401 w 2819269"/>
              <a:gd name="connsiteY7" fmla="*/ 841899 h 1312025"/>
              <a:gd name="connsiteX8" fmla="*/ 788278 w 2819269"/>
              <a:gd name="connsiteY8" fmla="*/ 808649 h 1312025"/>
              <a:gd name="connsiteX9" fmla="*/ 954532 w 2819269"/>
              <a:gd name="connsiteY9" fmla="*/ 758772 h 1312025"/>
              <a:gd name="connsiteX10" fmla="*/ 1054285 w 2819269"/>
              <a:gd name="connsiteY10" fmla="*/ 725521 h 1312025"/>
              <a:gd name="connsiteX11" fmla="*/ 1237165 w 2819269"/>
              <a:gd name="connsiteY11" fmla="*/ 675645 h 1312025"/>
              <a:gd name="connsiteX12" fmla="*/ 1303667 w 2819269"/>
              <a:gd name="connsiteY12" fmla="*/ 659019 h 1312025"/>
              <a:gd name="connsiteX13" fmla="*/ 1386794 w 2819269"/>
              <a:gd name="connsiteY13" fmla="*/ 642394 h 1312025"/>
              <a:gd name="connsiteX14" fmla="*/ 1436670 w 2819269"/>
              <a:gd name="connsiteY14" fmla="*/ 625769 h 1312025"/>
              <a:gd name="connsiteX15" fmla="*/ 1583103 w 2819269"/>
              <a:gd name="connsiteY15" fmla="*/ 555185 h 1312025"/>
              <a:gd name="connsiteX16" fmla="*/ 1646408 w 2819269"/>
              <a:gd name="connsiteY16" fmla="*/ 501222 h 1312025"/>
              <a:gd name="connsiteX17" fmla="*/ 1840077 w 2819269"/>
              <a:gd name="connsiteY17" fmla="*/ 397688 h 1312025"/>
              <a:gd name="connsiteX18" fmla="*/ 2190571 w 2819269"/>
              <a:gd name="connsiteY18" fmla="*/ 279159 h 1312025"/>
              <a:gd name="connsiteX19" fmla="*/ 2819269 w 2819269"/>
              <a:gd name="connsiteY19" fmla="*/ 0 h 1312025"/>
              <a:gd name="connsiteX0" fmla="*/ 0 w 2819269"/>
              <a:gd name="connsiteY0" fmla="*/ 1312025 h 1312025"/>
              <a:gd name="connsiteX1" fmla="*/ 142781 w 2819269"/>
              <a:gd name="connsiteY1" fmla="*/ 1172966 h 1312025"/>
              <a:gd name="connsiteX2" fmla="*/ 217540 w 2819269"/>
              <a:gd name="connsiteY2" fmla="*/ 1121928 h 1312025"/>
              <a:gd name="connsiteX3" fmla="*/ 339390 w 2819269"/>
              <a:gd name="connsiteY3" fmla="*/ 1008154 h 1312025"/>
              <a:gd name="connsiteX4" fmla="*/ 489019 w 2819269"/>
              <a:gd name="connsiteY4" fmla="*/ 941652 h 1312025"/>
              <a:gd name="connsiteX5" fmla="*/ 538896 w 2819269"/>
              <a:gd name="connsiteY5" fmla="*/ 925027 h 1312025"/>
              <a:gd name="connsiteX6" fmla="*/ 688525 w 2819269"/>
              <a:gd name="connsiteY6" fmla="*/ 858525 h 1312025"/>
              <a:gd name="connsiteX7" fmla="*/ 738401 w 2819269"/>
              <a:gd name="connsiteY7" fmla="*/ 841899 h 1312025"/>
              <a:gd name="connsiteX8" fmla="*/ 788278 w 2819269"/>
              <a:gd name="connsiteY8" fmla="*/ 808649 h 1312025"/>
              <a:gd name="connsiteX9" fmla="*/ 954532 w 2819269"/>
              <a:gd name="connsiteY9" fmla="*/ 758772 h 1312025"/>
              <a:gd name="connsiteX10" fmla="*/ 1054285 w 2819269"/>
              <a:gd name="connsiteY10" fmla="*/ 725521 h 1312025"/>
              <a:gd name="connsiteX11" fmla="*/ 1237165 w 2819269"/>
              <a:gd name="connsiteY11" fmla="*/ 675645 h 1312025"/>
              <a:gd name="connsiteX12" fmla="*/ 1303667 w 2819269"/>
              <a:gd name="connsiteY12" fmla="*/ 659019 h 1312025"/>
              <a:gd name="connsiteX13" fmla="*/ 1386794 w 2819269"/>
              <a:gd name="connsiteY13" fmla="*/ 642394 h 1312025"/>
              <a:gd name="connsiteX14" fmla="*/ 1436670 w 2819269"/>
              <a:gd name="connsiteY14" fmla="*/ 625769 h 1312025"/>
              <a:gd name="connsiteX15" fmla="*/ 1583103 w 2819269"/>
              <a:gd name="connsiteY15" fmla="*/ 555185 h 1312025"/>
              <a:gd name="connsiteX16" fmla="*/ 1646408 w 2819269"/>
              <a:gd name="connsiteY16" fmla="*/ 501222 h 1312025"/>
              <a:gd name="connsiteX17" fmla="*/ 1840077 w 2819269"/>
              <a:gd name="connsiteY17" fmla="*/ 397688 h 1312025"/>
              <a:gd name="connsiteX18" fmla="*/ 2171255 w 2819269"/>
              <a:gd name="connsiteY18" fmla="*/ 234650 h 1312025"/>
              <a:gd name="connsiteX19" fmla="*/ 2819269 w 2819269"/>
              <a:gd name="connsiteY19" fmla="*/ 0 h 1312025"/>
              <a:gd name="connsiteX0" fmla="*/ 0 w 2819269"/>
              <a:gd name="connsiteY0" fmla="*/ 1312025 h 1312025"/>
              <a:gd name="connsiteX1" fmla="*/ 142781 w 2819269"/>
              <a:gd name="connsiteY1" fmla="*/ 1172966 h 1312025"/>
              <a:gd name="connsiteX2" fmla="*/ 217540 w 2819269"/>
              <a:gd name="connsiteY2" fmla="*/ 1121928 h 1312025"/>
              <a:gd name="connsiteX3" fmla="*/ 339390 w 2819269"/>
              <a:gd name="connsiteY3" fmla="*/ 1008154 h 1312025"/>
              <a:gd name="connsiteX4" fmla="*/ 489019 w 2819269"/>
              <a:gd name="connsiteY4" fmla="*/ 941652 h 1312025"/>
              <a:gd name="connsiteX5" fmla="*/ 538896 w 2819269"/>
              <a:gd name="connsiteY5" fmla="*/ 925027 h 1312025"/>
              <a:gd name="connsiteX6" fmla="*/ 688525 w 2819269"/>
              <a:gd name="connsiteY6" fmla="*/ 858525 h 1312025"/>
              <a:gd name="connsiteX7" fmla="*/ 738401 w 2819269"/>
              <a:gd name="connsiteY7" fmla="*/ 841899 h 1312025"/>
              <a:gd name="connsiteX8" fmla="*/ 788278 w 2819269"/>
              <a:gd name="connsiteY8" fmla="*/ 808649 h 1312025"/>
              <a:gd name="connsiteX9" fmla="*/ 954532 w 2819269"/>
              <a:gd name="connsiteY9" fmla="*/ 758772 h 1312025"/>
              <a:gd name="connsiteX10" fmla="*/ 1054285 w 2819269"/>
              <a:gd name="connsiteY10" fmla="*/ 725521 h 1312025"/>
              <a:gd name="connsiteX11" fmla="*/ 1237165 w 2819269"/>
              <a:gd name="connsiteY11" fmla="*/ 675645 h 1312025"/>
              <a:gd name="connsiteX12" fmla="*/ 1303667 w 2819269"/>
              <a:gd name="connsiteY12" fmla="*/ 659019 h 1312025"/>
              <a:gd name="connsiteX13" fmla="*/ 1386794 w 2819269"/>
              <a:gd name="connsiteY13" fmla="*/ 642394 h 1312025"/>
              <a:gd name="connsiteX14" fmla="*/ 1436670 w 2819269"/>
              <a:gd name="connsiteY14" fmla="*/ 625769 h 1312025"/>
              <a:gd name="connsiteX15" fmla="*/ 1583103 w 2819269"/>
              <a:gd name="connsiteY15" fmla="*/ 555185 h 1312025"/>
              <a:gd name="connsiteX16" fmla="*/ 1646408 w 2819269"/>
              <a:gd name="connsiteY16" fmla="*/ 501222 h 1312025"/>
              <a:gd name="connsiteX17" fmla="*/ 1840077 w 2819269"/>
              <a:gd name="connsiteY17" fmla="*/ 397688 h 1312025"/>
              <a:gd name="connsiteX18" fmla="*/ 2171255 w 2819269"/>
              <a:gd name="connsiteY18" fmla="*/ 234650 h 1312025"/>
              <a:gd name="connsiteX19" fmla="*/ 2819269 w 2819269"/>
              <a:gd name="connsiteY19" fmla="*/ 0 h 1312025"/>
              <a:gd name="connsiteX0" fmla="*/ 0 w 2815361"/>
              <a:gd name="connsiteY0" fmla="*/ 1362734 h 1362734"/>
              <a:gd name="connsiteX1" fmla="*/ 142781 w 2815361"/>
              <a:gd name="connsiteY1" fmla="*/ 1223675 h 1362734"/>
              <a:gd name="connsiteX2" fmla="*/ 217540 w 2815361"/>
              <a:gd name="connsiteY2" fmla="*/ 1172637 h 1362734"/>
              <a:gd name="connsiteX3" fmla="*/ 339390 w 2815361"/>
              <a:gd name="connsiteY3" fmla="*/ 1058863 h 1362734"/>
              <a:gd name="connsiteX4" fmla="*/ 489019 w 2815361"/>
              <a:gd name="connsiteY4" fmla="*/ 992361 h 1362734"/>
              <a:gd name="connsiteX5" fmla="*/ 538896 w 2815361"/>
              <a:gd name="connsiteY5" fmla="*/ 975736 h 1362734"/>
              <a:gd name="connsiteX6" fmla="*/ 688525 w 2815361"/>
              <a:gd name="connsiteY6" fmla="*/ 909234 h 1362734"/>
              <a:gd name="connsiteX7" fmla="*/ 738401 w 2815361"/>
              <a:gd name="connsiteY7" fmla="*/ 892608 h 1362734"/>
              <a:gd name="connsiteX8" fmla="*/ 788278 w 2815361"/>
              <a:gd name="connsiteY8" fmla="*/ 859358 h 1362734"/>
              <a:gd name="connsiteX9" fmla="*/ 954532 w 2815361"/>
              <a:gd name="connsiteY9" fmla="*/ 809481 h 1362734"/>
              <a:gd name="connsiteX10" fmla="*/ 1054285 w 2815361"/>
              <a:gd name="connsiteY10" fmla="*/ 776230 h 1362734"/>
              <a:gd name="connsiteX11" fmla="*/ 1237165 w 2815361"/>
              <a:gd name="connsiteY11" fmla="*/ 726354 h 1362734"/>
              <a:gd name="connsiteX12" fmla="*/ 1303667 w 2815361"/>
              <a:gd name="connsiteY12" fmla="*/ 709728 h 1362734"/>
              <a:gd name="connsiteX13" fmla="*/ 1386794 w 2815361"/>
              <a:gd name="connsiteY13" fmla="*/ 693103 h 1362734"/>
              <a:gd name="connsiteX14" fmla="*/ 1436670 w 2815361"/>
              <a:gd name="connsiteY14" fmla="*/ 676478 h 1362734"/>
              <a:gd name="connsiteX15" fmla="*/ 1583103 w 2815361"/>
              <a:gd name="connsiteY15" fmla="*/ 605894 h 1362734"/>
              <a:gd name="connsiteX16" fmla="*/ 1646408 w 2815361"/>
              <a:gd name="connsiteY16" fmla="*/ 551931 h 1362734"/>
              <a:gd name="connsiteX17" fmla="*/ 1840077 w 2815361"/>
              <a:gd name="connsiteY17" fmla="*/ 448397 h 1362734"/>
              <a:gd name="connsiteX18" fmla="*/ 2171255 w 2815361"/>
              <a:gd name="connsiteY18" fmla="*/ 285359 h 1362734"/>
              <a:gd name="connsiteX19" fmla="*/ 2815361 w 2815361"/>
              <a:gd name="connsiteY19" fmla="*/ 0 h 1362734"/>
              <a:gd name="connsiteX0" fmla="*/ 0 w 2815361"/>
              <a:gd name="connsiteY0" fmla="*/ 1362734 h 1362734"/>
              <a:gd name="connsiteX1" fmla="*/ 142781 w 2815361"/>
              <a:gd name="connsiteY1" fmla="*/ 1223675 h 1362734"/>
              <a:gd name="connsiteX2" fmla="*/ 217540 w 2815361"/>
              <a:gd name="connsiteY2" fmla="*/ 1172637 h 1362734"/>
              <a:gd name="connsiteX3" fmla="*/ 339390 w 2815361"/>
              <a:gd name="connsiteY3" fmla="*/ 1058863 h 1362734"/>
              <a:gd name="connsiteX4" fmla="*/ 489019 w 2815361"/>
              <a:gd name="connsiteY4" fmla="*/ 992361 h 1362734"/>
              <a:gd name="connsiteX5" fmla="*/ 538896 w 2815361"/>
              <a:gd name="connsiteY5" fmla="*/ 975736 h 1362734"/>
              <a:gd name="connsiteX6" fmla="*/ 688525 w 2815361"/>
              <a:gd name="connsiteY6" fmla="*/ 909234 h 1362734"/>
              <a:gd name="connsiteX7" fmla="*/ 738401 w 2815361"/>
              <a:gd name="connsiteY7" fmla="*/ 892608 h 1362734"/>
              <a:gd name="connsiteX8" fmla="*/ 788278 w 2815361"/>
              <a:gd name="connsiteY8" fmla="*/ 859358 h 1362734"/>
              <a:gd name="connsiteX9" fmla="*/ 954532 w 2815361"/>
              <a:gd name="connsiteY9" fmla="*/ 809481 h 1362734"/>
              <a:gd name="connsiteX10" fmla="*/ 1054285 w 2815361"/>
              <a:gd name="connsiteY10" fmla="*/ 776230 h 1362734"/>
              <a:gd name="connsiteX11" fmla="*/ 1237165 w 2815361"/>
              <a:gd name="connsiteY11" fmla="*/ 726354 h 1362734"/>
              <a:gd name="connsiteX12" fmla="*/ 1303667 w 2815361"/>
              <a:gd name="connsiteY12" fmla="*/ 709728 h 1362734"/>
              <a:gd name="connsiteX13" fmla="*/ 1386794 w 2815361"/>
              <a:gd name="connsiteY13" fmla="*/ 693103 h 1362734"/>
              <a:gd name="connsiteX14" fmla="*/ 1436670 w 2815361"/>
              <a:gd name="connsiteY14" fmla="*/ 676478 h 1362734"/>
              <a:gd name="connsiteX15" fmla="*/ 1583103 w 2815361"/>
              <a:gd name="connsiteY15" fmla="*/ 605894 h 1362734"/>
              <a:gd name="connsiteX16" fmla="*/ 1646408 w 2815361"/>
              <a:gd name="connsiteY16" fmla="*/ 551931 h 1362734"/>
              <a:gd name="connsiteX17" fmla="*/ 1840077 w 2815361"/>
              <a:gd name="connsiteY17" fmla="*/ 448397 h 1362734"/>
              <a:gd name="connsiteX18" fmla="*/ 2171255 w 2815361"/>
              <a:gd name="connsiteY18" fmla="*/ 285359 h 1362734"/>
              <a:gd name="connsiteX19" fmla="*/ 2815361 w 2815361"/>
              <a:gd name="connsiteY19" fmla="*/ 0 h 136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5361" h="1362734">
                <a:moveTo>
                  <a:pt x="0" y="1362734"/>
                </a:moveTo>
                <a:cubicBezTo>
                  <a:pt x="38793" y="1335025"/>
                  <a:pt x="106524" y="1255358"/>
                  <a:pt x="142781" y="1223675"/>
                </a:cubicBezTo>
                <a:cubicBezTo>
                  <a:pt x="179038" y="1191992"/>
                  <a:pt x="184772" y="1200106"/>
                  <a:pt x="217540" y="1172637"/>
                </a:cubicBezTo>
                <a:cubicBezTo>
                  <a:pt x="250308" y="1145168"/>
                  <a:pt x="226535" y="1096480"/>
                  <a:pt x="339390" y="1058863"/>
                </a:cubicBezTo>
                <a:cubicBezTo>
                  <a:pt x="418429" y="1006171"/>
                  <a:pt x="370313" y="1031929"/>
                  <a:pt x="489019" y="992361"/>
                </a:cubicBezTo>
                <a:lnTo>
                  <a:pt x="538896" y="975736"/>
                </a:lnTo>
                <a:cubicBezTo>
                  <a:pt x="617936" y="923042"/>
                  <a:pt x="569815" y="948805"/>
                  <a:pt x="688525" y="909234"/>
                </a:cubicBezTo>
                <a:cubicBezTo>
                  <a:pt x="705150" y="903692"/>
                  <a:pt x="723819" y="902329"/>
                  <a:pt x="738401" y="892608"/>
                </a:cubicBezTo>
                <a:cubicBezTo>
                  <a:pt x="755027" y="881525"/>
                  <a:pt x="770019" y="867473"/>
                  <a:pt x="788278" y="859358"/>
                </a:cubicBezTo>
                <a:cubicBezTo>
                  <a:pt x="869665" y="823186"/>
                  <a:pt x="880132" y="831801"/>
                  <a:pt x="954532" y="809481"/>
                </a:cubicBezTo>
                <a:cubicBezTo>
                  <a:pt x="988103" y="799409"/>
                  <a:pt x="1021034" y="787314"/>
                  <a:pt x="1054285" y="776230"/>
                </a:cubicBezTo>
                <a:cubicBezTo>
                  <a:pt x="1147512" y="745155"/>
                  <a:pt x="1087168" y="763854"/>
                  <a:pt x="1237165" y="726354"/>
                </a:cubicBezTo>
                <a:cubicBezTo>
                  <a:pt x="1259332" y="720812"/>
                  <a:pt x="1281261" y="714209"/>
                  <a:pt x="1303667" y="709728"/>
                </a:cubicBezTo>
                <a:cubicBezTo>
                  <a:pt x="1331376" y="704186"/>
                  <a:pt x="1359380" y="699956"/>
                  <a:pt x="1386794" y="693103"/>
                </a:cubicBezTo>
                <a:cubicBezTo>
                  <a:pt x="1403795" y="688853"/>
                  <a:pt x="1403952" y="691013"/>
                  <a:pt x="1436670" y="676478"/>
                </a:cubicBezTo>
                <a:cubicBezTo>
                  <a:pt x="1469388" y="661943"/>
                  <a:pt x="1548147" y="626652"/>
                  <a:pt x="1583103" y="605894"/>
                </a:cubicBezTo>
                <a:cubicBezTo>
                  <a:pt x="1618059" y="585136"/>
                  <a:pt x="1603579" y="578180"/>
                  <a:pt x="1646408" y="551931"/>
                </a:cubicBezTo>
                <a:cubicBezTo>
                  <a:pt x="1689237" y="525682"/>
                  <a:pt x="1752603" y="492826"/>
                  <a:pt x="1840077" y="448397"/>
                </a:cubicBezTo>
                <a:cubicBezTo>
                  <a:pt x="1927552" y="403968"/>
                  <a:pt x="2049347" y="291164"/>
                  <a:pt x="2171255" y="285359"/>
                </a:cubicBezTo>
                <a:cubicBezTo>
                  <a:pt x="2415634" y="144568"/>
                  <a:pt x="2465611" y="94243"/>
                  <a:pt x="2815361"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a:extLst>
              <a:ext uri="{FF2B5EF4-FFF2-40B4-BE49-F238E27FC236}">
                <a16:creationId xmlns:a16="http://schemas.microsoft.com/office/drawing/2014/main" id="{043896B5-ED28-364C-8EF7-78950F3D0AA6}"/>
              </a:ext>
            </a:extLst>
          </p:cNvPr>
          <p:cNvSpPr/>
          <p:nvPr/>
        </p:nvSpPr>
        <p:spPr>
          <a:xfrm>
            <a:off x="8628611" y="3795442"/>
            <a:ext cx="2809702" cy="85227"/>
          </a:xfrm>
          <a:custGeom>
            <a:avLst/>
            <a:gdLst>
              <a:gd name="connsiteX0" fmla="*/ 0 w 2809702"/>
              <a:gd name="connsiteY0" fmla="*/ 66982 h 85227"/>
              <a:gd name="connsiteX1" fmla="*/ 1180407 w 2809702"/>
              <a:gd name="connsiteY1" fmla="*/ 66982 h 85227"/>
              <a:gd name="connsiteX2" fmla="*/ 1479665 w 2809702"/>
              <a:gd name="connsiteY2" fmla="*/ 50356 h 85227"/>
              <a:gd name="connsiteX3" fmla="*/ 1629294 w 2809702"/>
              <a:gd name="connsiteY3" fmla="*/ 33731 h 85227"/>
              <a:gd name="connsiteX4" fmla="*/ 1712422 w 2809702"/>
              <a:gd name="connsiteY4" fmla="*/ 17105 h 85227"/>
              <a:gd name="connsiteX5" fmla="*/ 2809702 w 2809702"/>
              <a:gd name="connsiteY5" fmla="*/ 480 h 8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702" h="85227">
                <a:moveTo>
                  <a:pt x="0" y="66982"/>
                </a:moveTo>
                <a:cubicBezTo>
                  <a:pt x="604835" y="91175"/>
                  <a:pt x="397613" y="91444"/>
                  <a:pt x="1180407" y="66982"/>
                </a:cubicBezTo>
                <a:cubicBezTo>
                  <a:pt x="1280265" y="63861"/>
                  <a:pt x="1380031" y="57736"/>
                  <a:pt x="1479665" y="50356"/>
                </a:cubicBezTo>
                <a:cubicBezTo>
                  <a:pt x="1529711" y="46649"/>
                  <a:pt x="1579615" y="40828"/>
                  <a:pt x="1629294" y="33731"/>
                </a:cubicBezTo>
                <a:cubicBezTo>
                  <a:pt x="1657268" y="29735"/>
                  <a:pt x="1684199" y="18516"/>
                  <a:pt x="1712422" y="17105"/>
                </a:cubicBezTo>
                <a:cubicBezTo>
                  <a:pt x="2143048" y="-4426"/>
                  <a:pt x="2386231" y="480"/>
                  <a:pt x="2809702" y="48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08B897E-0D53-CF4C-9122-553654E98D48}"/>
              </a:ext>
            </a:extLst>
          </p:cNvPr>
          <p:cNvSpPr txBox="1"/>
          <p:nvPr/>
        </p:nvSpPr>
        <p:spPr>
          <a:xfrm>
            <a:off x="2150240" y="4380223"/>
            <a:ext cx="418704" cy="369332"/>
          </a:xfrm>
          <a:prstGeom prst="rect">
            <a:avLst/>
          </a:prstGeom>
          <a:noFill/>
        </p:spPr>
        <p:txBody>
          <a:bodyPr wrap="none" rtlCol="0">
            <a:spAutoFit/>
          </a:bodyPr>
          <a:lstStyle/>
          <a:p>
            <a:r>
              <a:rPr lang="en-US" dirty="0"/>
              <a:t>30</a:t>
            </a:r>
          </a:p>
        </p:txBody>
      </p:sp>
      <p:sp>
        <p:nvSpPr>
          <p:cNvPr id="29" name="TextBox 28">
            <a:extLst>
              <a:ext uri="{FF2B5EF4-FFF2-40B4-BE49-F238E27FC236}">
                <a16:creationId xmlns:a16="http://schemas.microsoft.com/office/drawing/2014/main" id="{62685EF8-ECF0-4D46-9300-91D47EDDA229}"/>
              </a:ext>
            </a:extLst>
          </p:cNvPr>
          <p:cNvSpPr txBox="1"/>
          <p:nvPr/>
        </p:nvSpPr>
        <p:spPr>
          <a:xfrm>
            <a:off x="3069014" y="3485801"/>
            <a:ext cx="495649" cy="461665"/>
          </a:xfrm>
          <a:prstGeom prst="rect">
            <a:avLst/>
          </a:prstGeom>
          <a:noFill/>
        </p:spPr>
        <p:txBody>
          <a:bodyPr wrap="none" rtlCol="0">
            <a:spAutoFit/>
          </a:bodyPr>
          <a:lstStyle/>
          <a:p>
            <a:r>
              <a:rPr lang="en-US" sz="2400" dirty="0"/>
              <a:t>50</a:t>
            </a:r>
          </a:p>
        </p:txBody>
      </p:sp>
      <p:sp>
        <p:nvSpPr>
          <p:cNvPr id="30" name="TextBox 29">
            <a:extLst>
              <a:ext uri="{FF2B5EF4-FFF2-40B4-BE49-F238E27FC236}">
                <a16:creationId xmlns:a16="http://schemas.microsoft.com/office/drawing/2014/main" id="{E92168E8-84DB-404F-8628-8642DC5EE3EF}"/>
              </a:ext>
            </a:extLst>
          </p:cNvPr>
          <p:cNvSpPr txBox="1"/>
          <p:nvPr/>
        </p:nvSpPr>
        <p:spPr>
          <a:xfrm>
            <a:off x="5799076" y="4314555"/>
            <a:ext cx="495649" cy="461665"/>
          </a:xfrm>
          <a:prstGeom prst="rect">
            <a:avLst/>
          </a:prstGeom>
          <a:noFill/>
        </p:spPr>
        <p:txBody>
          <a:bodyPr wrap="none" rtlCol="0">
            <a:spAutoFit/>
          </a:bodyPr>
          <a:lstStyle/>
          <a:p>
            <a:r>
              <a:rPr lang="en-US" sz="2400" dirty="0"/>
              <a:t>40</a:t>
            </a:r>
          </a:p>
        </p:txBody>
      </p:sp>
      <p:sp>
        <p:nvSpPr>
          <p:cNvPr id="31" name="TextBox 30">
            <a:extLst>
              <a:ext uri="{FF2B5EF4-FFF2-40B4-BE49-F238E27FC236}">
                <a16:creationId xmlns:a16="http://schemas.microsoft.com/office/drawing/2014/main" id="{87466BB9-E6B9-1B48-B190-3EA669BC6E03}"/>
              </a:ext>
            </a:extLst>
          </p:cNvPr>
          <p:cNvSpPr txBox="1"/>
          <p:nvPr/>
        </p:nvSpPr>
        <p:spPr>
          <a:xfrm>
            <a:off x="6231652" y="4038818"/>
            <a:ext cx="495649" cy="461665"/>
          </a:xfrm>
          <a:prstGeom prst="rect">
            <a:avLst/>
          </a:prstGeom>
          <a:noFill/>
        </p:spPr>
        <p:txBody>
          <a:bodyPr wrap="none" rtlCol="0">
            <a:spAutoFit/>
          </a:bodyPr>
          <a:lstStyle/>
          <a:p>
            <a:r>
              <a:rPr lang="en-US" sz="2400" dirty="0"/>
              <a:t>50</a:t>
            </a:r>
          </a:p>
        </p:txBody>
      </p:sp>
      <p:sp>
        <p:nvSpPr>
          <p:cNvPr id="33" name="TextBox 32">
            <a:extLst>
              <a:ext uri="{FF2B5EF4-FFF2-40B4-BE49-F238E27FC236}">
                <a16:creationId xmlns:a16="http://schemas.microsoft.com/office/drawing/2014/main" id="{5F4F3AE3-A903-9841-B04A-247436AF4931}"/>
              </a:ext>
            </a:extLst>
          </p:cNvPr>
          <p:cNvSpPr txBox="1"/>
          <p:nvPr/>
        </p:nvSpPr>
        <p:spPr>
          <a:xfrm>
            <a:off x="8582719" y="3468110"/>
            <a:ext cx="495649" cy="461665"/>
          </a:xfrm>
          <a:prstGeom prst="rect">
            <a:avLst/>
          </a:prstGeom>
          <a:noFill/>
        </p:spPr>
        <p:txBody>
          <a:bodyPr wrap="none" rtlCol="0">
            <a:spAutoFit/>
          </a:bodyPr>
          <a:lstStyle/>
          <a:p>
            <a:r>
              <a:rPr lang="en-US" sz="2400" dirty="0"/>
              <a:t>50</a:t>
            </a:r>
          </a:p>
        </p:txBody>
      </p:sp>
      <p:sp>
        <p:nvSpPr>
          <p:cNvPr id="34" name="TextBox 33">
            <a:extLst>
              <a:ext uri="{FF2B5EF4-FFF2-40B4-BE49-F238E27FC236}">
                <a16:creationId xmlns:a16="http://schemas.microsoft.com/office/drawing/2014/main" id="{5DF484FE-B417-FD4C-8D04-E3F0209CD8F3}"/>
              </a:ext>
            </a:extLst>
          </p:cNvPr>
          <p:cNvSpPr txBox="1"/>
          <p:nvPr/>
        </p:nvSpPr>
        <p:spPr>
          <a:xfrm>
            <a:off x="10879998" y="3422160"/>
            <a:ext cx="805029" cy="461665"/>
          </a:xfrm>
          <a:prstGeom prst="rect">
            <a:avLst/>
          </a:prstGeom>
          <a:noFill/>
        </p:spPr>
        <p:txBody>
          <a:bodyPr wrap="none" rtlCol="0">
            <a:spAutoFit/>
          </a:bodyPr>
          <a:lstStyle/>
          <a:p>
            <a:r>
              <a:rPr lang="en-US" sz="2400" dirty="0"/>
              <a:t>120*</a:t>
            </a:r>
          </a:p>
        </p:txBody>
      </p:sp>
      <p:cxnSp>
        <p:nvCxnSpPr>
          <p:cNvPr id="36" name="Straight Connector 35">
            <a:extLst>
              <a:ext uri="{FF2B5EF4-FFF2-40B4-BE49-F238E27FC236}">
                <a16:creationId xmlns:a16="http://schemas.microsoft.com/office/drawing/2014/main" id="{9B9329FD-8EA7-6C41-A5B9-6DF13290E2CE}"/>
              </a:ext>
            </a:extLst>
          </p:cNvPr>
          <p:cNvCxnSpPr/>
          <p:nvPr/>
        </p:nvCxnSpPr>
        <p:spPr>
          <a:xfrm>
            <a:off x="791308" y="4332575"/>
            <a:ext cx="10730433" cy="0"/>
          </a:xfrm>
          <a:prstGeom prst="line">
            <a:avLst/>
          </a:prstGeom>
          <a:ln w="38100">
            <a:solidFill>
              <a:srgbClr val="FF0000">
                <a:alpha val="43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4E43E7-6C72-1A46-B398-25722312CCDB}"/>
              </a:ext>
            </a:extLst>
          </p:cNvPr>
          <p:cNvCxnSpPr/>
          <p:nvPr/>
        </p:nvCxnSpPr>
        <p:spPr>
          <a:xfrm>
            <a:off x="781396" y="5657734"/>
            <a:ext cx="10730433" cy="0"/>
          </a:xfrm>
          <a:prstGeom prst="line">
            <a:avLst/>
          </a:prstGeom>
          <a:ln w="38100">
            <a:solidFill>
              <a:srgbClr val="FF0000">
                <a:alpha val="49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8BEAD1-4FE4-284E-8178-01EDB7611875}"/>
              </a:ext>
            </a:extLst>
          </p:cNvPr>
          <p:cNvCxnSpPr/>
          <p:nvPr/>
        </p:nvCxnSpPr>
        <p:spPr>
          <a:xfrm>
            <a:off x="784171" y="5294743"/>
            <a:ext cx="10730433" cy="0"/>
          </a:xfrm>
          <a:prstGeom prst="line">
            <a:avLst/>
          </a:prstGeom>
          <a:ln w="38100">
            <a:solidFill>
              <a:srgbClr val="FF0000">
                <a:alpha val="50000"/>
              </a:srgbClr>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97AA2EC-BBDC-0743-B446-DA14B271C257}"/>
              </a:ext>
            </a:extLst>
          </p:cNvPr>
          <p:cNvSpPr txBox="1"/>
          <p:nvPr/>
        </p:nvSpPr>
        <p:spPr>
          <a:xfrm>
            <a:off x="5110019" y="4553649"/>
            <a:ext cx="495649" cy="461665"/>
          </a:xfrm>
          <a:prstGeom prst="rect">
            <a:avLst/>
          </a:prstGeom>
          <a:noFill/>
        </p:spPr>
        <p:txBody>
          <a:bodyPr wrap="none" rtlCol="0">
            <a:spAutoFit/>
          </a:bodyPr>
          <a:lstStyle/>
          <a:p>
            <a:r>
              <a:rPr lang="en-US" sz="2400" dirty="0"/>
              <a:t>20</a:t>
            </a:r>
          </a:p>
        </p:txBody>
      </p:sp>
      <p:sp>
        <p:nvSpPr>
          <p:cNvPr id="40" name="TextBox 39">
            <a:extLst>
              <a:ext uri="{FF2B5EF4-FFF2-40B4-BE49-F238E27FC236}">
                <a16:creationId xmlns:a16="http://schemas.microsoft.com/office/drawing/2014/main" id="{52AB61BB-4051-FD40-9532-83FF6A5EFD1E}"/>
              </a:ext>
            </a:extLst>
          </p:cNvPr>
          <p:cNvSpPr txBox="1"/>
          <p:nvPr/>
        </p:nvSpPr>
        <p:spPr>
          <a:xfrm>
            <a:off x="166026" y="5537776"/>
            <a:ext cx="639919" cy="369332"/>
          </a:xfrm>
          <a:prstGeom prst="rect">
            <a:avLst/>
          </a:prstGeom>
          <a:noFill/>
        </p:spPr>
        <p:txBody>
          <a:bodyPr wrap="none" rtlCol="0">
            <a:spAutoFit/>
          </a:bodyPr>
          <a:lstStyle/>
          <a:p>
            <a:r>
              <a:rPr lang="en-US" dirty="0"/>
              <a:t>100k</a:t>
            </a:r>
          </a:p>
        </p:txBody>
      </p:sp>
      <p:sp>
        <p:nvSpPr>
          <p:cNvPr id="41" name="TextBox 40">
            <a:extLst>
              <a:ext uri="{FF2B5EF4-FFF2-40B4-BE49-F238E27FC236}">
                <a16:creationId xmlns:a16="http://schemas.microsoft.com/office/drawing/2014/main" id="{A3CAB1F1-608D-F248-8271-21D4E43E9DA8}"/>
              </a:ext>
            </a:extLst>
          </p:cNvPr>
          <p:cNvSpPr txBox="1"/>
          <p:nvPr/>
        </p:nvSpPr>
        <p:spPr>
          <a:xfrm>
            <a:off x="185548" y="5109065"/>
            <a:ext cx="639919" cy="369332"/>
          </a:xfrm>
          <a:prstGeom prst="rect">
            <a:avLst/>
          </a:prstGeom>
          <a:noFill/>
        </p:spPr>
        <p:txBody>
          <a:bodyPr wrap="none" rtlCol="0">
            <a:spAutoFit/>
          </a:bodyPr>
          <a:lstStyle/>
          <a:p>
            <a:r>
              <a:rPr lang="en-US" dirty="0"/>
              <a:t>200k</a:t>
            </a:r>
          </a:p>
        </p:txBody>
      </p:sp>
      <p:sp>
        <p:nvSpPr>
          <p:cNvPr id="43" name="TextBox 42">
            <a:extLst>
              <a:ext uri="{FF2B5EF4-FFF2-40B4-BE49-F238E27FC236}">
                <a16:creationId xmlns:a16="http://schemas.microsoft.com/office/drawing/2014/main" id="{CA00547C-E039-784F-BC07-17D70AF788B3}"/>
              </a:ext>
            </a:extLst>
          </p:cNvPr>
          <p:cNvSpPr txBox="1"/>
          <p:nvPr/>
        </p:nvSpPr>
        <p:spPr>
          <a:xfrm>
            <a:off x="185548" y="4674535"/>
            <a:ext cx="639919" cy="369332"/>
          </a:xfrm>
          <a:prstGeom prst="rect">
            <a:avLst/>
          </a:prstGeom>
          <a:noFill/>
        </p:spPr>
        <p:txBody>
          <a:bodyPr wrap="none" rtlCol="0">
            <a:spAutoFit/>
          </a:bodyPr>
          <a:lstStyle/>
          <a:p>
            <a:r>
              <a:rPr lang="en-US" dirty="0"/>
              <a:t>400k</a:t>
            </a:r>
          </a:p>
        </p:txBody>
      </p:sp>
      <p:sp>
        <p:nvSpPr>
          <p:cNvPr id="44" name="TextBox 43">
            <a:extLst>
              <a:ext uri="{FF2B5EF4-FFF2-40B4-BE49-F238E27FC236}">
                <a16:creationId xmlns:a16="http://schemas.microsoft.com/office/drawing/2014/main" id="{65F69A62-6EF2-8E4A-93E4-6A97D2BD3A2B}"/>
              </a:ext>
            </a:extLst>
          </p:cNvPr>
          <p:cNvSpPr txBox="1"/>
          <p:nvPr/>
        </p:nvSpPr>
        <p:spPr>
          <a:xfrm>
            <a:off x="185548" y="4107488"/>
            <a:ext cx="639919" cy="369332"/>
          </a:xfrm>
          <a:prstGeom prst="rect">
            <a:avLst/>
          </a:prstGeom>
          <a:noFill/>
        </p:spPr>
        <p:txBody>
          <a:bodyPr wrap="none" rtlCol="0">
            <a:spAutoFit/>
          </a:bodyPr>
          <a:lstStyle/>
          <a:p>
            <a:r>
              <a:rPr lang="en-US" dirty="0"/>
              <a:t>600k</a:t>
            </a:r>
          </a:p>
        </p:txBody>
      </p:sp>
      <p:sp>
        <p:nvSpPr>
          <p:cNvPr id="45" name="TextBox 44">
            <a:extLst>
              <a:ext uri="{FF2B5EF4-FFF2-40B4-BE49-F238E27FC236}">
                <a16:creationId xmlns:a16="http://schemas.microsoft.com/office/drawing/2014/main" id="{5A2E7B17-AF24-8443-AB41-225388BEADF3}"/>
              </a:ext>
            </a:extLst>
          </p:cNvPr>
          <p:cNvSpPr txBox="1"/>
          <p:nvPr/>
        </p:nvSpPr>
        <p:spPr>
          <a:xfrm>
            <a:off x="188596" y="3791419"/>
            <a:ext cx="639919" cy="369332"/>
          </a:xfrm>
          <a:prstGeom prst="rect">
            <a:avLst/>
          </a:prstGeom>
          <a:noFill/>
        </p:spPr>
        <p:txBody>
          <a:bodyPr wrap="none" rtlCol="0">
            <a:spAutoFit/>
          </a:bodyPr>
          <a:lstStyle/>
          <a:p>
            <a:r>
              <a:rPr lang="en-US" dirty="0"/>
              <a:t>800k</a:t>
            </a:r>
          </a:p>
        </p:txBody>
      </p:sp>
      <p:sp>
        <p:nvSpPr>
          <p:cNvPr id="46" name="TextBox 45">
            <a:extLst>
              <a:ext uri="{FF2B5EF4-FFF2-40B4-BE49-F238E27FC236}">
                <a16:creationId xmlns:a16="http://schemas.microsoft.com/office/drawing/2014/main" id="{9A1B72FC-0D23-B54F-9634-618C5F658ED8}"/>
              </a:ext>
            </a:extLst>
          </p:cNvPr>
          <p:cNvSpPr txBox="1"/>
          <p:nvPr/>
        </p:nvSpPr>
        <p:spPr>
          <a:xfrm>
            <a:off x="143929" y="3490214"/>
            <a:ext cx="756938" cy="369332"/>
          </a:xfrm>
          <a:prstGeom prst="rect">
            <a:avLst/>
          </a:prstGeom>
          <a:noFill/>
        </p:spPr>
        <p:txBody>
          <a:bodyPr wrap="none" rtlCol="0">
            <a:spAutoFit/>
          </a:bodyPr>
          <a:lstStyle/>
          <a:p>
            <a:r>
              <a:rPr lang="en-US" dirty="0"/>
              <a:t>1000k</a:t>
            </a:r>
          </a:p>
        </p:txBody>
      </p:sp>
      <p:sp>
        <p:nvSpPr>
          <p:cNvPr id="48" name="TextBox 47">
            <a:extLst>
              <a:ext uri="{FF2B5EF4-FFF2-40B4-BE49-F238E27FC236}">
                <a16:creationId xmlns:a16="http://schemas.microsoft.com/office/drawing/2014/main" id="{7A06798A-C2C8-1B41-9355-ECA1AFB2338F}"/>
              </a:ext>
            </a:extLst>
          </p:cNvPr>
          <p:cNvSpPr txBox="1"/>
          <p:nvPr/>
        </p:nvSpPr>
        <p:spPr>
          <a:xfrm>
            <a:off x="3723787" y="64617"/>
            <a:ext cx="4499373" cy="707886"/>
          </a:xfrm>
          <a:prstGeom prst="rect">
            <a:avLst/>
          </a:prstGeom>
          <a:noFill/>
        </p:spPr>
        <p:txBody>
          <a:bodyPr wrap="none" rtlCol="0">
            <a:spAutoFit/>
          </a:bodyPr>
          <a:lstStyle/>
          <a:p>
            <a:r>
              <a:rPr lang="en-US" sz="4000" dirty="0"/>
              <a:t>Cost Benefit Analysis</a:t>
            </a:r>
          </a:p>
        </p:txBody>
      </p:sp>
      <p:sp>
        <p:nvSpPr>
          <p:cNvPr id="49" name="TextBox 48">
            <a:extLst>
              <a:ext uri="{FF2B5EF4-FFF2-40B4-BE49-F238E27FC236}">
                <a16:creationId xmlns:a16="http://schemas.microsoft.com/office/drawing/2014/main" id="{32A93168-BB1D-5644-9659-19E1741B4E71}"/>
              </a:ext>
            </a:extLst>
          </p:cNvPr>
          <p:cNvSpPr txBox="1"/>
          <p:nvPr/>
        </p:nvSpPr>
        <p:spPr>
          <a:xfrm>
            <a:off x="9683400" y="180764"/>
            <a:ext cx="2301977" cy="369332"/>
          </a:xfrm>
          <a:prstGeom prst="rect">
            <a:avLst/>
          </a:prstGeom>
          <a:noFill/>
        </p:spPr>
        <p:txBody>
          <a:bodyPr wrap="none" rtlCol="0">
            <a:spAutoFit/>
          </a:bodyPr>
          <a:lstStyle/>
          <a:p>
            <a:r>
              <a:rPr lang="en-US" dirty="0"/>
              <a:t>* Practical Upper Limit</a:t>
            </a:r>
          </a:p>
        </p:txBody>
      </p:sp>
      <p:cxnSp>
        <p:nvCxnSpPr>
          <p:cNvPr id="4" name="Straight Arrow Connector 3">
            <a:extLst>
              <a:ext uri="{FF2B5EF4-FFF2-40B4-BE49-F238E27FC236}">
                <a16:creationId xmlns:a16="http://schemas.microsoft.com/office/drawing/2014/main" id="{E7F660A2-065A-C143-B5EB-4C8C31BA42BD}"/>
              </a:ext>
            </a:extLst>
          </p:cNvPr>
          <p:cNvCxnSpPr>
            <a:cxnSpLocks/>
          </p:cNvCxnSpPr>
          <p:nvPr/>
        </p:nvCxnSpPr>
        <p:spPr>
          <a:xfrm flipV="1">
            <a:off x="2127794" y="4164686"/>
            <a:ext cx="17490" cy="17424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8B853A2-3FDD-A24C-B827-E7833DD9A1DC}"/>
              </a:ext>
            </a:extLst>
          </p:cNvPr>
          <p:cNvCxnSpPr>
            <a:cxnSpLocks/>
          </p:cNvCxnSpPr>
          <p:nvPr/>
        </p:nvCxnSpPr>
        <p:spPr>
          <a:xfrm flipV="1">
            <a:off x="1292697" y="5042277"/>
            <a:ext cx="33812" cy="8940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6858A1A-911A-F84C-84E2-4F3B655B18EC}"/>
              </a:ext>
            </a:extLst>
          </p:cNvPr>
          <p:cNvSpPr txBox="1"/>
          <p:nvPr/>
        </p:nvSpPr>
        <p:spPr>
          <a:xfrm>
            <a:off x="1255837" y="4995235"/>
            <a:ext cx="418704" cy="369332"/>
          </a:xfrm>
          <a:prstGeom prst="rect">
            <a:avLst/>
          </a:prstGeom>
          <a:noFill/>
        </p:spPr>
        <p:txBody>
          <a:bodyPr wrap="none" rtlCol="0">
            <a:spAutoFit/>
          </a:bodyPr>
          <a:lstStyle/>
          <a:p>
            <a:r>
              <a:rPr lang="en-US" dirty="0"/>
              <a:t>10</a:t>
            </a:r>
          </a:p>
        </p:txBody>
      </p:sp>
      <p:cxnSp>
        <p:nvCxnSpPr>
          <p:cNvPr id="52" name="Straight Arrow Connector 51">
            <a:extLst>
              <a:ext uri="{FF2B5EF4-FFF2-40B4-BE49-F238E27FC236}">
                <a16:creationId xmlns:a16="http://schemas.microsoft.com/office/drawing/2014/main" id="{6112FF69-7A51-0647-BB0B-504F4443499B}"/>
              </a:ext>
            </a:extLst>
          </p:cNvPr>
          <p:cNvCxnSpPr>
            <a:cxnSpLocks/>
          </p:cNvCxnSpPr>
          <p:nvPr/>
        </p:nvCxnSpPr>
        <p:spPr>
          <a:xfrm flipV="1">
            <a:off x="4704549" y="5563445"/>
            <a:ext cx="0" cy="3854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FAE83C0-D9EA-2B4C-9C7E-CBF43067D20B}"/>
              </a:ext>
            </a:extLst>
          </p:cNvPr>
          <p:cNvCxnSpPr>
            <a:cxnSpLocks/>
          </p:cNvCxnSpPr>
          <p:nvPr/>
        </p:nvCxnSpPr>
        <p:spPr>
          <a:xfrm flipV="1">
            <a:off x="5481070" y="4866297"/>
            <a:ext cx="18621" cy="10679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8D61B1E-D626-9946-8707-FD23D906C6EA}"/>
              </a:ext>
            </a:extLst>
          </p:cNvPr>
          <p:cNvCxnSpPr>
            <a:cxnSpLocks/>
          </p:cNvCxnSpPr>
          <p:nvPr/>
        </p:nvCxnSpPr>
        <p:spPr>
          <a:xfrm flipV="1">
            <a:off x="6207293" y="4613954"/>
            <a:ext cx="13316" cy="1311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D193C54-3CED-9546-8F3B-7812E05D123B}"/>
              </a:ext>
            </a:extLst>
          </p:cNvPr>
          <p:cNvCxnSpPr/>
          <p:nvPr/>
        </p:nvCxnSpPr>
        <p:spPr>
          <a:xfrm>
            <a:off x="781395" y="3791419"/>
            <a:ext cx="10730433" cy="0"/>
          </a:xfrm>
          <a:prstGeom prst="line">
            <a:avLst/>
          </a:prstGeom>
          <a:ln w="38100">
            <a:solidFill>
              <a:srgbClr val="FF0000">
                <a:alpha val="43000"/>
              </a:srgbClr>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2D3577C-D902-CD43-AC59-17167ABEA473}"/>
              </a:ext>
            </a:extLst>
          </p:cNvPr>
          <p:cNvSpPr txBox="1"/>
          <p:nvPr/>
        </p:nvSpPr>
        <p:spPr>
          <a:xfrm>
            <a:off x="4566832" y="4868021"/>
            <a:ext cx="495649" cy="461665"/>
          </a:xfrm>
          <a:prstGeom prst="rect">
            <a:avLst/>
          </a:prstGeom>
          <a:noFill/>
        </p:spPr>
        <p:txBody>
          <a:bodyPr wrap="none" rtlCol="0">
            <a:spAutoFit/>
          </a:bodyPr>
          <a:lstStyle/>
          <a:p>
            <a:r>
              <a:rPr lang="en-US" sz="2400" dirty="0"/>
              <a:t>10</a:t>
            </a:r>
          </a:p>
        </p:txBody>
      </p:sp>
      <p:sp>
        <p:nvSpPr>
          <p:cNvPr id="61" name="TextBox 60">
            <a:extLst>
              <a:ext uri="{FF2B5EF4-FFF2-40B4-BE49-F238E27FC236}">
                <a16:creationId xmlns:a16="http://schemas.microsoft.com/office/drawing/2014/main" id="{9B9C7917-3059-AC41-9449-455A2FB268DB}"/>
              </a:ext>
            </a:extLst>
          </p:cNvPr>
          <p:cNvSpPr txBox="1"/>
          <p:nvPr/>
        </p:nvSpPr>
        <p:spPr>
          <a:xfrm>
            <a:off x="10330167" y="6300077"/>
            <a:ext cx="1829347" cy="415498"/>
          </a:xfrm>
          <a:prstGeom prst="rect">
            <a:avLst/>
          </a:prstGeom>
          <a:noFill/>
        </p:spPr>
        <p:txBody>
          <a:bodyPr wrap="none" rtlCol="0">
            <a:spAutoFit/>
          </a:bodyPr>
          <a:lstStyle/>
          <a:p>
            <a:r>
              <a:rPr lang="en-US" sz="1050" dirty="0"/>
              <a:t>*but </a:t>
            </a:r>
            <a:r>
              <a:rPr lang="en-US" sz="1050" dirty="0" err="1"/>
              <a:t>noone</a:t>
            </a:r>
            <a:r>
              <a:rPr lang="en-US" sz="1050" dirty="0"/>
              <a:t> has actually done </a:t>
            </a:r>
          </a:p>
          <a:p>
            <a:r>
              <a:rPr lang="en-US" sz="1050" dirty="0"/>
              <a:t>more than about 50 so far</a:t>
            </a:r>
          </a:p>
        </p:txBody>
      </p:sp>
      <p:grpSp>
        <p:nvGrpSpPr>
          <p:cNvPr id="32" name="Group 31">
            <a:extLst>
              <a:ext uri="{FF2B5EF4-FFF2-40B4-BE49-F238E27FC236}">
                <a16:creationId xmlns:a16="http://schemas.microsoft.com/office/drawing/2014/main" id="{30911281-3308-1349-BC4C-84EAEBD933C9}"/>
              </a:ext>
            </a:extLst>
          </p:cNvPr>
          <p:cNvGrpSpPr/>
          <p:nvPr/>
        </p:nvGrpSpPr>
        <p:grpSpPr>
          <a:xfrm>
            <a:off x="7150071" y="4841867"/>
            <a:ext cx="799321" cy="1434573"/>
            <a:chOff x="7150071" y="4841867"/>
            <a:chExt cx="799321" cy="1434573"/>
          </a:xfrm>
        </p:grpSpPr>
        <p:sp>
          <p:nvSpPr>
            <p:cNvPr id="2" name="Down Arrow 1">
              <a:extLst>
                <a:ext uri="{FF2B5EF4-FFF2-40B4-BE49-F238E27FC236}">
                  <a16:creationId xmlns:a16="http://schemas.microsoft.com/office/drawing/2014/main" id="{A57FA146-EB18-C74D-9447-71AACFE000E6}"/>
                </a:ext>
              </a:extLst>
            </p:cNvPr>
            <p:cNvSpPr/>
            <p:nvPr/>
          </p:nvSpPr>
          <p:spPr>
            <a:xfrm rot="10800000">
              <a:off x="7436666" y="5159630"/>
              <a:ext cx="180712" cy="774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0A4348-F9BC-1F4E-B3BC-0FDEEB4DDF90}"/>
                </a:ext>
              </a:extLst>
            </p:cNvPr>
            <p:cNvSpPr txBox="1"/>
            <p:nvPr/>
          </p:nvSpPr>
          <p:spPr>
            <a:xfrm>
              <a:off x="7184254" y="4841867"/>
              <a:ext cx="651140" cy="369332"/>
            </a:xfrm>
            <a:prstGeom prst="rect">
              <a:avLst/>
            </a:prstGeom>
            <a:noFill/>
          </p:spPr>
          <p:txBody>
            <a:bodyPr wrap="none" rtlCol="0">
              <a:spAutoFit/>
            </a:bodyPr>
            <a:lstStyle/>
            <a:p>
              <a:r>
                <a:rPr lang="en-US" dirty="0"/>
                <a:t>&gt;100</a:t>
              </a:r>
            </a:p>
          </p:txBody>
        </p:sp>
        <p:sp>
          <p:nvSpPr>
            <p:cNvPr id="22" name="TextBox 21">
              <a:extLst>
                <a:ext uri="{FF2B5EF4-FFF2-40B4-BE49-F238E27FC236}">
                  <a16:creationId xmlns:a16="http://schemas.microsoft.com/office/drawing/2014/main" id="{CABFE92D-7027-5F46-89AD-683BE4527DB3}"/>
                </a:ext>
              </a:extLst>
            </p:cNvPr>
            <p:cNvSpPr txBox="1"/>
            <p:nvPr/>
          </p:nvSpPr>
          <p:spPr>
            <a:xfrm>
              <a:off x="7150071" y="5907108"/>
              <a:ext cx="799321" cy="369332"/>
            </a:xfrm>
            <a:prstGeom prst="rect">
              <a:avLst/>
            </a:prstGeom>
            <a:noFill/>
          </p:spPr>
          <p:txBody>
            <a:bodyPr wrap="none" rtlCol="0">
              <a:spAutoFit/>
            </a:bodyPr>
            <a:lstStyle/>
            <a:p>
              <a:r>
                <a:rPr lang="en-US" dirty="0">
                  <a:solidFill>
                    <a:srgbClr val="FF0000"/>
                  </a:solidFill>
                </a:rPr>
                <a:t>Miftek</a:t>
              </a:r>
            </a:p>
          </p:txBody>
        </p:sp>
      </p:grpSp>
      <p:grpSp>
        <p:nvGrpSpPr>
          <p:cNvPr id="56" name="Group 55">
            <a:extLst>
              <a:ext uri="{FF2B5EF4-FFF2-40B4-BE49-F238E27FC236}">
                <a16:creationId xmlns:a16="http://schemas.microsoft.com/office/drawing/2014/main" id="{3833E54E-FBE4-DB4C-8716-7B7CF3F9BEA2}"/>
              </a:ext>
            </a:extLst>
          </p:cNvPr>
          <p:cNvGrpSpPr/>
          <p:nvPr/>
        </p:nvGrpSpPr>
        <p:grpSpPr>
          <a:xfrm>
            <a:off x="10499642" y="4826704"/>
            <a:ext cx="799321" cy="1434573"/>
            <a:chOff x="7150071" y="4841867"/>
            <a:chExt cx="799321" cy="1434573"/>
          </a:xfrm>
        </p:grpSpPr>
        <p:sp>
          <p:nvSpPr>
            <p:cNvPr id="58" name="Down Arrow 57">
              <a:extLst>
                <a:ext uri="{FF2B5EF4-FFF2-40B4-BE49-F238E27FC236}">
                  <a16:creationId xmlns:a16="http://schemas.microsoft.com/office/drawing/2014/main" id="{2E70DE06-4135-6940-8BDB-2959D8BDD8A8}"/>
                </a:ext>
              </a:extLst>
            </p:cNvPr>
            <p:cNvSpPr/>
            <p:nvPr/>
          </p:nvSpPr>
          <p:spPr>
            <a:xfrm rot="10800000">
              <a:off x="7436666" y="5174795"/>
              <a:ext cx="180712" cy="7594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398949ED-8BA2-FB4F-A123-1D4B710462F1}"/>
                </a:ext>
              </a:extLst>
            </p:cNvPr>
            <p:cNvSpPr txBox="1"/>
            <p:nvPr/>
          </p:nvSpPr>
          <p:spPr>
            <a:xfrm>
              <a:off x="7184254" y="4841867"/>
              <a:ext cx="651140" cy="369332"/>
            </a:xfrm>
            <a:prstGeom prst="rect">
              <a:avLst/>
            </a:prstGeom>
            <a:noFill/>
          </p:spPr>
          <p:txBody>
            <a:bodyPr wrap="none" rtlCol="0">
              <a:spAutoFit/>
            </a:bodyPr>
            <a:lstStyle/>
            <a:p>
              <a:r>
                <a:rPr lang="en-US" dirty="0"/>
                <a:t>&gt;100</a:t>
              </a:r>
            </a:p>
          </p:txBody>
        </p:sp>
        <p:sp>
          <p:nvSpPr>
            <p:cNvPr id="60" name="TextBox 59">
              <a:extLst>
                <a:ext uri="{FF2B5EF4-FFF2-40B4-BE49-F238E27FC236}">
                  <a16:creationId xmlns:a16="http://schemas.microsoft.com/office/drawing/2014/main" id="{42F47124-D988-1C46-B340-B11A924FE7DC}"/>
                </a:ext>
              </a:extLst>
            </p:cNvPr>
            <p:cNvSpPr txBox="1"/>
            <p:nvPr/>
          </p:nvSpPr>
          <p:spPr>
            <a:xfrm>
              <a:off x="7150071" y="5907108"/>
              <a:ext cx="799321" cy="369332"/>
            </a:xfrm>
            <a:prstGeom prst="rect">
              <a:avLst/>
            </a:prstGeom>
            <a:noFill/>
          </p:spPr>
          <p:txBody>
            <a:bodyPr wrap="none" rtlCol="0">
              <a:spAutoFit/>
            </a:bodyPr>
            <a:lstStyle/>
            <a:p>
              <a:r>
                <a:rPr lang="en-US" dirty="0">
                  <a:solidFill>
                    <a:srgbClr val="FF0000"/>
                  </a:solidFill>
                </a:rPr>
                <a:t>Miftek</a:t>
              </a:r>
            </a:p>
          </p:txBody>
        </p:sp>
      </p:grpSp>
      <p:grpSp>
        <p:nvGrpSpPr>
          <p:cNvPr id="62" name="Group 61">
            <a:extLst>
              <a:ext uri="{FF2B5EF4-FFF2-40B4-BE49-F238E27FC236}">
                <a16:creationId xmlns:a16="http://schemas.microsoft.com/office/drawing/2014/main" id="{5CD08D9A-F6B5-7C4F-9FD0-CC2183B579F0}"/>
              </a:ext>
            </a:extLst>
          </p:cNvPr>
          <p:cNvGrpSpPr/>
          <p:nvPr/>
        </p:nvGrpSpPr>
        <p:grpSpPr>
          <a:xfrm>
            <a:off x="3294082" y="4859156"/>
            <a:ext cx="799321" cy="1434573"/>
            <a:chOff x="7150071" y="4841867"/>
            <a:chExt cx="799321" cy="1434573"/>
          </a:xfrm>
        </p:grpSpPr>
        <p:sp>
          <p:nvSpPr>
            <p:cNvPr id="63" name="Down Arrow 62">
              <a:extLst>
                <a:ext uri="{FF2B5EF4-FFF2-40B4-BE49-F238E27FC236}">
                  <a16:creationId xmlns:a16="http://schemas.microsoft.com/office/drawing/2014/main" id="{555085BD-B40E-8842-9D30-D24D6C0CF8CA}"/>
                </a:ext>
              </a:extLst>
            </p:cNvPr>
            <p:cNvSpPr/>
            <p:nvPr/>
          </p:nvSpPr>
          <p:spPr>
            <a:xfrm rot="10800000">
              <a:off x="7436666" y="5142342"/>
              <a:ext cx="166573" cy="7918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71C2FCC-4370-544E-A46F-E6801D53B339}"/>
                </a:ext>
              </a:extLst>
            </p:cNvPr>
            <p:cNvSpPr txBox="1"/>
            <p:nvPr/>
          </p:nvSpPr>
          <p:spPr>
            <a:xfrm>
              <a:off x="7184254" y="4841867"/>
              <a:ext cx="651140" cy="369332"/>
            </a:xfrm>
            <a:prstGeom prst="rect">
              <a:avLst/>
            </a:prstGeom>
            <a:noFill/>
          </p:spPr>
          <p:txBody>
            <a:bodyPr wrap="none" rtlCol="0">
              <a:spAutoFit/>
            </a:bodyPr>
            <a:lstStyle/>
            <a:p>
              <a:r>
                <a:rPr lang="en-US" dirty="0"/>
                <a:t>&gt;100</a:t>
              </a:r>
            </a:p>
          </p:txBody>
        </p:sp>
        <p:sp>
          <p:nvSpPr>
            <p:cNvPr id="65" name="TextBox 64">
              <a:extLst>
                <a:ext uri="{FF2B5EF4-FFF2-40B4-BE49-F238E27FC236}">
                  <a16:creationId xmlns:a16="http://schemas.microsoft.com/office/drawing/2014/main" id="{233F3F9A-964A-F848-9B21-04CD10192F24}"/>
                </a:ext>
              </a:extLst>
            </p:cNvPr>
            <p:cNvSpPr txBox="1"/>
            <p:nvPr/>
          </p:nvSpPr>
          <p:spPr>
            <a:xfrm>
              <a:off x="7150071" y="5907108"/>
              <a:ext cx="799321" cy="369332"/>
            </a:xfrm>
            <a:prstGeom prst="rect">
              <a:avLst/>
            </a:prstGeom>
            <a:noFill/>
          </p:spPr>
          <p:txBody>
            <a:bodyPr wrap="none" rtlCol="0">
              <a:spAutoFit/>
            </a:bodyPr>
            <a:lstStyle/>
            <a:p>
              <a:r>
                <a:rPr lang="en-US" dirty="0">
                  <a:solidFill>
                    <a:srgbClr val="FF0000"/>
                  </a:solidFill>
                </a:rPr>
                <a:t>Miftek</a:t>
              </a:r>
            </a:p>
          </p:txBody>
        </p:sp>
      </p:grpSp>
      <p:sp>
        <p:nvSpPr>
          <p:cNvPr id="66" name="TextBox 65">
            <a:extLst>
              <a:ext uri="{FF2B5EF4-FFF2-40B4-BE49-F238E27FC236}">
                <a16:creationId xmlns:a16="http://schemas.microsoft.com/office/drawing/2014/main" id="{1C4F292F-8D77-7D45-B413-1BCFCC7D86EE}"/>
              </a:ext>
            </a:extLst>
          </p:cNvPr>
          <p:cNvSpPr txBox="1"/>
          <p:nvPr/>
        </p:nvSpPr>
        <p:spPr>
          <a:xfrm>
            <a:off x="7084145" y="3540663"/>
            <a:ext cx="965649" cy="276999"/>
          </a:xfrm>
          <a:prstGeom prst="rect">
            <a:avLst/>
          </a:prstGeom>
          <a:noFill/>
        </p:spPr>
        <p:txBody>
          <a:bodyPr wrap="none" rtlCol="0">
            <a:spAutoFit/>
          </a:bodyPr>
          <a:lstStyle/>
          <a:p>
            <a:r>
              <a:rPr lang="en-US" sz="1200" dirty="0"/>
              <a:t>Sony ID7000</a:t>
            </a:r>
          </a:p>
        </p:txBody>
      </p:sp>
    </p:spTree>
    <p:extLst>
      <p:ext uri="{BB962C8B-B14F-4D97-AF65-F5344CB8AC3E}">
        <p14:creationId xmlns:p14="http://schemas.microsoft.com/office/powerpoint/2010/main" val="4069886053"/>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35522A-4C21-4447-9170-78D5690E2FA9}"/>
              </a:ext>
            </a:extLst>
          </p:cNvPr>
          <p:cNvSpPr txBox="1"/>
          <p:nvPr/>
        </p:nvSpPr>
        <p:spPr>
          <a:xfrm>
            <a:off x="599660" y="489302"/>
            <a:ext cx="6096000" cy="5693866"/>
          </a:xfrm>
          <a:prstGeom prst="rect">
            <a:avLst/>
          </a:prstGeom>
          <a:noFill/>
        </p:spPr>
        <p:txBody>
          <a:bodyPr wrap="square">
            <a:spAutoFit/>
          </a:bodyPr>
          <a:lstStyle/>
          <a:p>
            <a:r>
              <a:rPr lang="en-US" sz="1400" dirty="0"/>
              <a:t>- Agilent Technologies, Inc.</a:t>
            </a:r>
            <a:br>
              <a:rPr lang="en-US" sz="1400" dirty="0"/>
            </a:br>
            <a:r>
              <a:rPr lang="en-US" sz="1400" dirty="0"/>
              <a:t>- Apogee Flow Systems</a:t>
            </a:r>
            <a:br>
              <a:rPr lang="en-US" sz="1400" dirty="0"/>
            </a:br>
            <a:r>
              <a:rPr lang="en-US" sz="1400" dirty="0"/>
              <a:t>- BD life sciences</a:t>
            </a:r>
            <a:br>
              <a:rPr lang="en-US" sz="1400" dirty="0"/>
            </a:br>
            <a:r>
              <a:rPr lang="en-US" sz="1400" dirty="0"/>
              <a:t>- Becton, Dickinson and Company</a:t>
            </a:r>
            <a:br>
              <a:rPr lang="en-US" sz="1400" dirty="0"/>
            </a:br>
            <a:r>
              <a:rPr lang="en-US" sz="1400" dirty="0"/>
              <a:t>- Bio-Rad Laboratories</a:t>
            </a:r>
            <a:br>
              <a:rPr lang="en-US" sz="1400" dirty="0"/>
            </a:br>
            <a:r>
              <a:rPr lang="en-US" sz="1400" dirty="0"/>
              <a:t>- </a:t>
            </a:r>
            <a:r>
              <a:rPr lang="en-US" sz="1400" dirty="0" err="1"/>
              <a:t>Biomérieux</a:t>
            </a:r>
            <a:r>
              <a:rPr lang="en-US" sz="1400" dirty="0"/>
              <a:t> SA</a:t>
            </a:r>
            <a:br>
              <a:rPr lang="en-US" sz="1400" dirty="0"/>
            </a:br>
            <a:r>
              <a:rPr lang="en-US" sz="1400" dirty="0"/>
              <a:t>- Cytek Biosciences, Inc.</a:t>
            </a:r>
            <a:br>
              <a:rPr lang="en-US" sz="1400" dirty="0"/>
            </a:br>
            <a:r>
              <a:rPr lang="en-US" sz="1400" dirty="0"/>
              <a:t>- Enzo Life Sciences, Inc.</a:t>
            </a:r>
            <a:br>
              <a:rPr lang="en-US" sz="1400" dirty="0"/>
            </a:br>
            <a:r>
              <a:rPr lang="en-US" sz="1400" dirty="0"/>
              <a:t>- GE Healthcare</a:t>
            </a:r>
            <a:br>
              <a:rPr lang="en-US" sz="1400" dirty="0"/>
            </a:br>
            <a:r>
              <a:rPr lang="en-US" sz="1400" dirty="0"/>
              <a:t>- </a:t>
            </a:r>
            <a:r>
              <a:rPr lang="en-US" sz="1400" dirty="0" err="1"/>
              <a:t>GenScript</a:t>
            </a:r>
            <a:r>
              <a:rPr lang="en-US" sz="1400" dirty="0"/>
              <a:t> Biotech Corporation</a:t>
            </a:r>
            <a:br>
              <a:rPr lang="en-US" sz="1400" dirty="0"/>
            </a:br>
            <a:r>
              <a:rPr lang="en-US" sz="1400" dirty="0"/>
              <a:t>- Integrated DNA Technologies, Inc.</a:t>
            </a:r>
            <a:br>
              <a:rPr lang="en-US" sz="1400" dirty="0"/>
            </a:br>
            <a:r>
              <a:rPr lang="en-US" sz="1400" dirty="0"/>
              <a:t>- Luminex Corporation</a:t>
            </a:r>
            <a:br>
              <a:rPr lang="en-US" sz="1400" dirty="0"/>
            </a:br>
            <a:r>
              <a:rPr lang="en-US" sz="1400" dirty="0"/>
              <a:t>- </a:t>
            </a:r>
            <a:r>
              <a:rPr lang="en-US" sz="1400" dirty="0" err="1"/>
              <a:t>Miltenyi</a:t>
            </a:r>
            <a:r>
              <a:rPr lang="en-US" sz="1400" dirty="0"/>
              <a:t> </a:t>
            </a:r>
            <a:r>
              <a:rPr lang="en-US" sz="1400" dirty="0" err="1"/>
              <a:t>Biotec</a:t>
            </a:r>
            <a:br>
              <a:rPr lang="en-US" sz="1400" dirty="0"/>
            </a:br>
            <a:r>
              <a:rPr lang="en-US" sz="1400" dirty="0"/>
              <a:t>- </a:t>
            </a:r>
            <a:r>
              <a:rPr lang="en-US" sz="1400" dirty="0" err="1"/>
              <a:t>Nanocellect</a:t>
            </a:r>
            <a:r>
              <a:rPr lang="en-US" sz="1400" dirty="0"/>
              <a:t> Biomedical, Inc.</a:t>
            </a:r>
            <a:br>
              <a:rPr lang="en-US" sz="1400" dirty="0"/>
            </a:br>
            <a:r>
              <a:rPr lang="en-US" sz="1400" dirty="0"/>
              <a:t>- New England Biolabs (NEB)</a:t>
            </a:r>
            <a:br>
              <a:rPr lang="en-US" sz="1400" dirty="0"/>
            </a:br>
            <a:r>
              <a:rPr lang="en-US" sz="1400" dirty="0"/>
              <a:t>- Novozymes A/S</a:t>
            </a:r>
            <a:br>
              <a:rPr lang="en-US" sz="1400" dirty="0"/>
            </a:br>
            <a:r>
              <a:rPr lang="en-US" sz="1400" dirty="0"/>
              <a:t>- On-Chip Biotechnologies Co., Ltd.</a:t>
            </a:r>
            <a:br>
              <a:rPr lang="en-US" sz="1400" dirty="0"/>
            </a:br>
            <a:r>
              <a:rPr lang="en-US" sz="1400" dirty="0"/>
              <a:t>- Sartorius AG</a:t>
            </a:r>
            <a:br>
              <a:rPr lang="en-US" sz="1400" dirty="0"/>
            </a:br>
            <a:r>
              <a:rPr lang="en-US" sz="1400" dirty="0"/>
              <a:t>- Sony Biotechnology Inc.</a:t>
            </a:r>
            <a:br>
              <a:rPr lang="en-US" sz="1400" dirty="0"/>
            </a:br>
            <a:r>
              <a:rPr lang="en-US" sz="1400" dirty="0"/>
              <a:t>- </a:t>
            </a:r>
            <a:r>
              <a:rPr lang="en-US" sz="1400" dirty="0" err="1"/>
              <a:t>Stratedigm</a:t>
            </a:r>
            <a:r>
              <a:rPr lang="en-US" sz="1400" dirty="0"/>
              <a:t>, Inc.</a:t>
            </a:r>
            <a:br>
              <a:rPr lang="en-US" sz="1400" dirty="0"/>
            </a:br>
            <a:r>
              <a:rPr lang="en-US" sz="1400" dirty="0"/>
              <a:t>- Synthetic Genomics, Inc.</a:t>
            </a:r>
            <a:br>
              <a:rPr lang="en-US" sz="1400" dirty="0"/>
            </a:br>
            <a:r>
              <a:rPr lang="en-US" sz="1400" dirty="0"/>
              <a:t>- Sysmex Corporation</a:t>
            </a:r>
            <a:br>
              <a:rPr lang="en-US" sz="1400" dirty="0"/>
            </a:br>
            <a:r>
              <a:rPr lang="en-US" sz="1400" dirty="0"/>
              <a:t>- Takara Bio Inc.</a:t>
            </a:r>
            <a:br>
              <a:rPr lang="en-US" sz="1400" dirty="0"/>
            </a:br>
            <a:r>
              <a:rPr lang="en-US" sz="1400" dirty="0"/>
              <a:t>- Thermo Fisher Scientific, Inc</a:t>
            </a:r>
            <a:br>
              <a:rPr lang="en-US" sz="1400" dirty="0"/>
            </a:br>
            <a:r>
              <a:rPr lang="en-US" sz="1400" dirty="0"/>
              <a:t>- Twist Bioscience</a:t>
            </a:r>
            <a:br>
              <a:rPr lang="en-US" sz="1400" dirty="0"/>
            </a:br>
            <a:r>
              <a:rPr lang="en-US" sz="1400" dirty="0"/>
              <a:t>- Union </a:t>
            </a:r>
            <a:r>
              <a:rPr lang="en-US" sz="1400" dirty="0" err="1"/>
              <a:t>Biometrica</a:t>
            </a:r>
            <a:r>
              <a:rPr lang="en-US" sz="1400" dirty="0"/>
              <a:t>, Inc. by Harvard Bioscience, Inc</a:t>
            </a:r>
          </a:p>
        </p:txBody>
      </p:sp>
      <p:sp>
        <p:nvSpPr>
          <p:cNvPr id="7" name="TextBox 6">
            <a:extLst>
              <a:ext uri="{FF2B5EF4-FFF2-40B4-BE49-F238E27FC236}">
                <a16:creationId xmlns:a16="http://schemas.microsoft.com/office/drawing/2014/main" id="{965A5722-89D4-3B46-87BB-820C4EC9F47A}"/>
              </a:ext>
            </a:extLst>
          </p:cNvPr>
          <p:cNvSpPr txBox="1"/>
          <p:nvPr/>
        </p:nvSpPr>
        <p:spPr>
          <a:xfrm rot="10800000" flipH="1" flipV="1">
            <a:off x="5513885" y="489302"/>
            <a:ext cx="5672730" cy="923330"/>
          </a:xfrm>
          <a:prstGeom prst="rect">
            <a:avLst/>
          </a:prstGeom>
          <a:noFill/>
        </p:spPr>
        <p:txBody>
          <a:bodyPr wrap="square" rtlCol="0">
            <a:spAutoFit/>
          </a:bodyPr>
          <a:lstStyle/>
          <a:p>
            <a:r>
              <a:rPr lang="en-US" dirty="0"/>
              <a:t>The Global Flow Cytometry Market size is projected to grow at a CAGR of 9.73% to reach USD 7,372.67 million by 2027. </a:t>
            </a:r>
          </a:p>
        </p:txBody>
      </p:sp>
      <p:pic>
        <p:nvPicPr>
          <p:cNvPr id="9" name="Picture 8">
            <a:extLst>
              <a:ext uri="{FF2B5EF4-FFF2-40B4-BE49-F238E27FC236}">
                <a16:creationId xmlns:a16="http://schemas.microsoft.com/office/drawing/2014/main" id="{C9168F9B-9830-E64A-A6C4-FFDC95696059}"/>
              </a:ext>
            </a:extLst>
          </p:cNvPr>
          <p:cNvPicPr>
            <a:picLocks noChangeAspect="1"/>
          </p:cNvPicPr>
          <p:nvPr/>
        </p:nvPicPr>
        <p:blipFill>
          <a:blip r:embed="rId3"/>
          <a:stretch>
            <a:fillRect/>
          </a:stretch>
        </p:blipFill>
        <p:spPr>
          <a:xfrm>
            <a:off x="7394713" y="1412633"/>
            <a:ext cx="3670300" cy="431800"/>
          </a:xfrm>
          <a:prstGeom prst="rect">
            <a:avLst/>
          </a:prstGeom>
        </p:spPr>
      </p:pic>
    </p:spTree>
    <p:extLst>
      <p:ext uri="{BB962C8B-B14F-4D97-AF65-F5344CB8AC3E}">
        <p14:creationId xmlns:p14="http://schemas.microsoft.com/office/powerpoint/2010/main" val="2468630632"/>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2DB8-6B8E-1649-A9B2-6B2E18D10FD2}"/>
              </a:ext>
            </a:extLst>
          </p:cNvPr>
          <p:cNvSpPr>
            <a:spLocks noGrp="1"/>
          </p:cNvSpPr>
          <p:nvPr>
            <p:ph type="title"/>
          </p:nvPr>
        </p:nvSpPr>
        <p:spPr>
          <a:xfrm>
            <a:off x="258139" y="46505"/>
            <a:ext cx="4226179" cy="552019"/>
          </a:xfrm>
        </p:spPr>
        <p:txBody>
          <a:bodyPr>
            <a:noAutofit/>
          </a:bodyPr>
          <a:lstStyle/>
          <a:p>
            <a:r>
              <a:rPr lang="en-US" sz="2400" dirty="0"/>
              <a:t>Video on Miftek’s Technology</a:t>
            </a:r>
          </a:p>
        </p:txBody>
      </p:sp>
      <p:sp>
        <p:nvSpPr>
          <p:cNvPr id="3" name="TextBox 2">
            <a:extLst>
              <a:ext uri="{FF2B5EF4-FFF2-40B4-BE49-F238E27FC236}">
                <a16:creationId xmlns:a16="http://schemas.microsoft.com/office/drawing/2014/main" id="{6E5FF92C-F818-8945-BA00-983AD741667B}"/>
              </a:ext>
            </a:extLst>
          </p:cNvPr>
          <p:cNvSpPr txBox="1"/>
          <p:nvPr/>
        </p:nvSpPr>
        <p:spPr>
          <a:xfrm>
            <a:off x="1726704" y="1366897"/>
            <a:ext cx="8646791" cy="2062103"/>
          </a:xfrm>
          <a:prstGeom prst="rect">
            <a:avLst/>
          </a:prstGeom>
          <a:noFill/>
        </p:spPr>
        <p:txBody>
          <a:bodyPr wrap="none" rtlCol="0">
            <a:spAutoFit/>
          </a:bodyPr>
          <a:lstStyle/>
          <a:p>
            <a:endParaRPr lang="en-US" sz="3200" dirty="0"/>
          </a:p>
          <a:p>
            <a:endParaRPr lang="en-US" sz="3200" dirty="0"/>
          </a:p>
          <a:p>
            <a:r>
              <a:rPr lang="en-US" sz="3200" dirty="0">
                <a:hlinkClick r:id="rId3"/>
              </a:rPr>
              <a:t>https://www.youtube.com/watch?v=IdEnMcFs1cw</a:t>
            </a:r>
            <a:endParaRPr lang="en-US" sz="3200" dirty="0"/>
          </a:p>
          <a:p>
            <a:endParaRPr lang="en-US" sz="3200" dirty="0"/>
          </a:p>
        </p:txBody>
      </p:sp>
      <p:sp>
        <p:nvSpPr>
          <p:cNvPr id="4" name="TextBox 3">
            <a:extLst>
              <a:ext uri="{FF2B5EF4-FFF2-40B4-BE49-F238E27FC236}">
                <a16:creationId xmlns:a16="http://schemas.microsoft.com/office/drawing/2014/main" id="{24300F32-CCCE-8746-AA74-4ED8D65C4080}"/>
              </a:ext>
            </a:extLst>
          </p:cNvPr>
          <p:cNvSpPr txBox="1"/>
          <p:nvPr/>
        </p:nvSpPr>
        <p:spPr>
          <a:xfrm>
            <a:off x="1045028" y="1681256"/>
            <a:ext cx="2008307" cy="461665"/>
          </a:xfrm>
          <a:prstGeom prst="rect">
            <a:avLst/>
          </a:prstGeom>
          <a:noFill/>
        </p:spPr>
        <p:txBody>
          <a:bodyPr wrap="none" rtlCol="0">
            <a:spAutoFit/>
          </a:bodyPr>
          <a:lstStyle/>
          <a:p>
            <a:r>
              <a:rPr lang="en-US" sz="2400" dirty="0" err="1"/>
              <a:t>Youtube</a:t>
            </a:r>
            <a:r>
              <a:rPr lang="en-US" sz="2400" dirty="0"/>
              <a:t> Video</a:t>
            </a:r>
          </a:p>
        </p:txBody>
      </p:sp>
      <p:sp>
        <p:nvSpPr>
          <p:cNvPr id="6" name="TextBox 5">
            <a:extLst>
              <a:ext uri="{FF2B5EF4-FFF2-40B4-BE49-F238E27FC236}">
                <a16:creationId xmlns:a16="http://schemas.microsoft.com/office/drawing/2014/main" id="{51DADCE0-53E9-1348-93A2-739219F0F4F6}"/>
              </a:ext>
            </a:extLst>
          </p:cNvPr>
          <p:cNvSpPr txBox="1"/>
          <p:nvPr/>
        </p:nvSpPr>
        <p:spPr>
          <a:xfrm>
            <a:off x="2220686" y="896425"/>
            <a:ext cx="8152809" cy="461665"/>
          </a:xfrm>
          <a:prstGeom prst="rect">
            <a:avLst/>
          </a:prstGeom>
          <a:noFill/>
        </p:spPr>
        <p:txBody>
          <a:bodyPr wrap="none" rtlCol="0">
            <a:spAutoFit/>
          </a:bodyPr>
          <a:lstStyle/>
          <a:p>
            <a:r>
              <a:rPr lang="en-US" sz="2400" dirty="0"/>
              <a:t>Please review this video on the technology developed by Miftek</a:t>
            </a:r>
          </a:p>
        </p:txBody>
      </p:sp>
    </p:spTree>
    <p:extLst>
      <p:ext uri="{BB962C8B-B14F-4D97-AF65-F5344CB8AC3E}">
        <p14:creationId xmlns:p14="http://schemas.microsoft.com/office/powerpoint/2010/main" val="365720553"/>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3693584-12D6-4B53-A3DD-C87869D0EA85}"/>
              </a:ext>
            </a:extLst>
          </p:cNvPr>
          <p:cNvSpPr txBox="1"/>
          <p:nvPr/>
        </p:nvSpPr>
        <p:spPr>
          <a:xfrm>
            <a:off x="459236" y="188598"/>
            <a:ext cx="11636187" cy="892552"/>
          </a:xfrm>
          <a:prstGeom prst="rect">
            <a:avLst/>
          </a:prstGeom>
          <a:noFill/>
        </p:spPr>
        <p:txBody>
          <a:bodyPr wrap="square" rtlCol="0">
            <a:spAutoFit/>
          </a:bodyPr>
          <a:lstStyle/>
          <a:p>
            <a:r>
              <a:rPr lang="en-US" sz="5200" b="1" dirty="0">
                <a:latin typeface="Helvetica" pitchFamily="2" charset="0"/>
              </a:rPr>
              <a:t>CURRENT STATE OF CYTOMETRY</a:t>
            </a:r>
            <a:endParaRPr lang="en-US" sz="5200" b="1" i="1" dirty="0">
              <a:latin typeface="Helvetica" pitchFamily="2" charset="0"/>
            </a:endParaRPr>
          </a:p>
        </p:txBody>
      </p:sp>
      <p:sp>
        <p:nvSpPr>
          <p:cNvPr id="5" name="TextBox 4">
            <a:extLst>
              <a:ext uri="{FF2B5EF4-FFF2-40B4-BE49-F238E27FC236}">
                <a16:creationId xmlns:a16="http://schemas.microsoft.com/office/drawing/2014/main" id="{F6785C96-7D08-1E42-B2B5-9F9306D4885E}"/>
              </a:ext>
            </a:extLst>
          </p:cNvPr>
          <p:cNvSpPr txBox="1"/>
          <p:nvPr/>
        </p:nvSpPr>
        <p:spPr>
          <a:xfrm>
            <a:off x="1184518" y="1195796"/>
            <a:ext cx="10677025" cy="523220"/>
          </a:xfrm>
          <a:prstGeom prst="rect">
            <a:avLst/>
          </a:prstGeom>
          <a:noFill/>
        </p:spPr>
        <p:txBody>
          <a:bodyPr wrap="none" rtlCol="0">
            <a:spAutoFit/>
          </a:bodyPr>
          <a:lstStyle/>
          <a:p>
            <a:r>
              <a:rPr lang="en-US" sz="2800" dirty="0">
                <a:latin typeface="+mj-lt"/>
              </a:rPr>
              <a:t>POLYCHROMATIC CYTOMETRY BEEN THE BASIS OF CURRENT CYTOMETRY</a:t>
            </a:r>
          </a:p>
        </p:txBody>
      </p:sp>
      <p:cxnSp>
        <p:nvCxnSpPr>
          <p:cNvPr id="9" name="Straight Connector 8">
            <a:extLst>
              <a:ext uri="{FF2B5EF4-FFF2-40B4-BE49-F238E27FC236}">
                <a16:creationId xmlns:a16="http://schemas.microsoft.com/office/drawing/2014/main" id="{46EF5EE5-EDB8-5942-98C4-60B2ACA3236A}"/>
              </a:ext>
            </a:extLst>
          </p:cNvPr>
          <p:cNvCxnSpPr>
            <a:cxnSpLocks/>
          </p:cNvCxnSpPr>
          <p:nvPr/>
        </p:nvCxnSpPr>
        <p:spPr>
          <a:xfrm>
            <a:off x="1472247" y="1142702"/>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descr="GlobalGiving - Becton Dickinson">
            <a:extLst>
              <a:ext uri="{FF2B5EF4-FFF2-40B4-BE49-F238E27FC236}">
                <a16:creationId xmlns:a16="http://schemas.microsoft.com/office/drawing/2014/main" id="{11B5FFAE-0A72-8D46-BD4D-2057524D6F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58427" y="2285970"/>
            <a:ext cx="993468" cy="4328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27B7167-57EF-4149-84B6-79B20C7396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5651" y="6235759"/>
            <a:ext cx="1263786" cy="323469"/>
          </a:xfrm>
          <a:prstGeom prst="rect">
            <a:avLst/>
          </a:prstGeom>
        </p:spPr>
      </p:pic>
      <p:grpSp>
        <p:nvGrpSpPr>
          <p:cNvPr id="3" name="Group 2">
            <a:extLst>
              <a:ext uri="{FF2B5EF4-FFF2-40B4-BE49-F238E27FC236}">
                <a16:creationId xmlns:a16="http://schemas.microsoft.com/office/drawing/2014/main" id="{C94683A8-8172-5242-BABB-72A89546DDEE}"/>
              </a:ext>
            </a:extLst>
          </p:cNvPr>
          <p:cNvGrpSpPr/>
          <p:nvPr/>
        </p:nvGrpSpPr>
        <p:grpSpPr>
          <a:xfrm>
            <a:off x="6946497" y="2252160"/>
            <a:ext cx="1565244" cy="544675"/>
            <a:chOff x="978568" y="2226112"/>
            <a:chExt cx="1565244" cy="544675"/>
          </a:xfrm>
        </p:grpSpPr>
        <p:pic>
          <p:nvPicPr>
            <p:cNvPr id="7" name="Picture 2" descr="Beckman Coulter Diagnostics | Beckman Coulter">
              <a:extLst>
                <a:ext uri="{FF2B5EF4-FFF2-40B4-BE49-F238E27FC236}">
                  <a16:creationId xmlns:a16="http://schemas.microsoft.com/office/drawing/2014/main" id="{565EA8E3-E1D3-214B-BB34-4FEC66E1A9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24721" y="2259922"/>
              <a:ext cx="1119091" cy="5108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60A0CE9-0743-A14E-89E5-49D2DC768EB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8568" y="2226112"/>
              <a:ext cx="400628" cy="40062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823146B5-5B1F-B24A-A45D-CB36E047F4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67161" y="2252159"/>
            <a:ext cx="1016917" cy="466667"/>
          </a:xfrm>
          <a:prstGeom prst="rect">
            <a:avLst/>
          </a:prstGeom>
        </p:spPr>
      </p:pic>
      <p:pic>
        <p:nvPicPr>
          <p:cNvPr id="13" name="Picture 12">
            <a:extLst>
              <a:ext uri="{FF2B5EF4-FFF2-40B4-BE49-F238E27FC236}">
                <a16:creationId xmlns:a16="http://schemas.microsoft.com/office/drawing/2014/main" id="{F41D59C1-92FE-D84D-A1B5-1B1B5FF68F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46497" y="2931312"/>
            <a:ext cx="1102028" cy="316893"/>
          </a:xfrm>
          <a:prstGeom prst="rect">
            <a:avLst/>
          </a:prstGeom>
        </p:spPr>
      </p:pic>
      <p:pic>
        <p:nvPicPr>
          <p:cNvPr id="14" name="Picture 13">
            <a:extLst>
              <a:ext uri="{FF2B5EF4-FFF2-40B4-BE49-F238E27FC236}">
                <a16:creationId xmlns:a16="http://schemas.microsoft.com/office/drawing/2014/main" id="{0B41B5EC-7969-6748-94A1-B9031331E9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21086" y="2813099"/>
            <a:ext cx="1188051" cy="400627"/>
          </a:xfrm>
          <a:prstGeom prst="rect">
            <a:avLst/>
          </a:prstGeom>
        </p:spPr>
      </p:pic>
      <p:pic>
        <p:nvPicPr>
          <p:cNvPr id="15" name="Picture 14">
            <a:extLst>
              <a:ext uri="{FF2B5EF4-FFF2-40B4-BE49-F238E27FC236}">
                <a16:creationId xmlns:a16="http://schemas.microsoft.com/office/drawing/2014/main" id="{4228AFCF-EA44-CD4F-8DBB-F6795C3C436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84688" y="2832690"/>
            <a:ext cx="704295" cy="514136"/>
          </a:xfrm>
          <a:prstGeom prst="rect">
            <a:avLst/>
          </a:prstGeom>
        </p:spPr>
      </p:pic>
      <p:pic>
        <p:nvPicPr>
          <p:cNvPr id="16" name="Picture 10" descr="Sony Logo transparent PNG - StickPNG">
            <a:extLst>
              <a:ext uri="{FF2B5EF4-FFF2-40B4-BE49-F238E27FC236}">
                <a16:creationId xmlns:a16="http://schemas.microsoft.com/office/drawing/2014/main" id="{5DA6FE03-0E62-0543-8CFF-5C28E9BA6CA2}"/>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584435" y="5055002"/>
            <a:ext cx="947540" cy="3601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io-Rad logo">
            <a:extLst>
              <a:ext uri="{FF2B5EF4-FFF2-40B4-BE49-F238E27FC236}">
                <a16:creationId xmlns:a16="http://schemas.microsoft.com/office/drawing/2014/main" id="{A9D24FA9-256C-554B-9A10-2AE702F5FF4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125132" y="2917466"/>
            <a:ext cx="1030531" cy="3168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ranslation missing: en.genreal.logo.label">
            <a:extLst>
              <a:ext uri="{FF2B5EF4-FFF2-40B4-BE49-F238E27FC236}">
                <a16:creationId xmlns:a16="http://schemas.microsoft.com/office/drawing/2014/main" id="{E96CF1FB-B0AE-C34E-A86B-BEB454AFE63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028559" y="6195807"/>
            <a:ext cx="1322200" cy="40337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BCA5B2EB-1D00-0345-9A84-6B4CC8B0A2E1}"/>
              </a:ext>
            </a:extLst>
          </p:cNvPr>
          <p:cNvSpPr/>
          <p:nvPr/>
        </p:nvSpPr>
        <p:spPr>
          <a:xfrm>
            <a:off x="6812280" y="2161190"/>
            <a:ext cx="4650510" cy="12046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1016383-752A-624C-8860-8522BFBD2E2E}"/>
              </a:ext>
            </a:extLst>
          </p:cNvPr>
          <p:cNvSpPr txBox="1"/>
          <p:nvPr/>
        </p:nvSpPr>
        <p:spPr>
          <a:xfrm>
            <a:off x="7821734" y="1706691"/>
            <a:ext cx="2372316" cy="461665"/>
          </a:xfrm>
          <a:prstGeom prst="rect">
            <a:avLst/>
          </a:prstGeom>
          <a:noFill/>
        </p:spPr>
        <p:txBody>
          <a:bodyPr wrap="none" rtlCol="0">
            <a:spAutoFit/>
          </a:bodyPr>
          <a:lstStyle/>
          <a:p>
            <a:r>
              <a:rPr lang="en-US" sz="2400" b="1" dirty="0"/>
              <a:t>POLYCHROMATIC</a:t>
            </a:r>
          </a:p>
        </p:txBody>
      </p:sp>
      <p:pic>
        <p:nvPicPr>
          <p:cNvPr id="23" name="Picture 2" descr="translation missing: en.genreal.logo.label">
            <a:extLst>
              <a:ext uri="{FF2B5EF4-FFF2-40B4-BE49-F238E27FC236}">
                <a16:creationId xmlns:a16="http://schemas.microsoft.com/office/drawing/2014/main" id="{F05166C1-1E9C-754F-9151-F15FE70BB24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967761" y="5033382"/>
            <a:ext cx="1322200" cy="40337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D36996D-3927-A040-94CA-69E8A81BBA31}"/>
              </a:ext>
            </a:extLst>
          </p:cNvPr>
          <p:cNvSpPr txBox="1"/>
          <p:nvPr/>
        </p:nvSpPr>
        <p:spPr>
          <a:xfrm>
            <a:off x="6868269" y="4502619"/>
            <a:ext cx="2964979" cy="461665"/>
          </a:xfrm>
          <a:prstGeom prst="rect">
            <a:avLst/>
          </a:prstGeom>
          <a:noFill/>
        </p:spPr>
        <p:txBody>
          <a:bodyPr wrap="none" rtlCol="0">
            <a:spAutoFit/>
          </a:bodyPr>
          <a:lstStyle/>
          <a:p>
            <a:r>
              <a:rPr lang="en-US" sz="2400" b="1" dirty="0"/>
              <a:t>SPECTRAL ANALYZERS</a:t>
            </a:r>
          </a:p>
        </p:txBody>
      </p:sp>
      <p:sp>
        <p:nvSpPr>
          <p:cNvPr id="25" name="TextBox 24">
            <a:extLst>
              <a:ext uri="{FF2B5EF4-FFF2-40B4-BE49-F238E27FC236}">
                <a16:creationId xmlns:a16="http://schemas.microsoft.com/office/drawing/2014/main" id="{6856F943-8251-3641-A3D6-9D8761A9C2EE}"/>
              </a:ext>
            </a:extLst>
          </p:cNvPr>
          <p:cNvSpPr txBox="1"/>
          <p:nvPr/>
        </p:nvSpPr>
        <p:spPr>
          <a:xfrm>
            <a:off x="6902949" y="5645068"/>
            <a:ext cx="2658677" cy="461665"/>
          </a:xfrm>
          <a:prstGeom prst="rect">
            <a:avLst/>
          </a:prstGeom>
          <a:noFill/>
        </p:spPr>
        <p:txBody>
          <a:bodyPr wrap="none" rtlCol="0">
            <a:spAutoFit/>
          </a:bodyPr>
          <a:lstStyle/>
          <a:p>
            <a:r>
              <a:rPr lang="en-US" sz="2400" b="1" dirty="0"/>
              <a:t>SPECTRAL SORTERS</a:t>
            </a:r>
          </a:p>
        </p:txBody>
      </p:sp>
      <p:sp>
        <p:nvSpPr>
          <p:cNvPr id="26" name="Rounded Rectangle 25">
            <a:extLst>
              <a:ext uri="{FF2B5EF4-FFF2-40B4-BE49-F238E27FC236}">
                <a16:creationId xmlns:a16="http://schemas.microsoft.com/office/drawing/2014/main" id="{E9CE4035-F14C-9F49-827E-2E77F2F5E7C7}"/>
              </a:ext>
            </a:extLst>
          </p:cNvPr>
          <p:cNvSpPr/>
          <p:nvPr/>
        </p:nvSpPr>
        <p:spPr>
          <a:xfrm>
            <a:off x="6881013" y="4922312"/>
            <a:ext cx="2964979" cy="6521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69C0276F-8202-4644-A78E-FFD9A89E757E}"/>
              </a:ext>
            </a:extLst>
          </p:cNvPr>
          <p:cNvSpPr/>
          <p:nvPr/>
        </p:nvSpPr>
        <p:spPr>
          <a:xfrm>
            <a:off x="6910943" y="6057611"/>
            <a:ext cx="2935050" cy="6521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A254F2B-8BF1-E74C-8F7F-906275EF8EC7}"/>
              </a:ext>
            </a:extLst>
          </p:cNvPr>
          <p:cNvSpPr txBox="1"/>
          <p:nvPr/>
        </p:nvSpPr>
        <p:spPr>
          <a:xfrm>
            <a:off x="5336883" y="3878493"/>
            <a:ext cx="6468759" cy="523220"/>
          </a:xfrm>
          <a:prstGeom prst="rect">
            <a:avLst/>
          </a:prstGeom>
          <a:noFill/>
        </p:spPr>
        <p:txBody>
          <a:bodyPr wrap="none" rtlCol="0">
            <a:spAutoFit/>
          </a:bodyPr>
          <a:lstStyle/>
          <a:p>
            <a:r>
              <a:rPr lang="en-US" sz="2800" dirty="0">
                <a:latin typeface="+mj-lt"/>
              </a:rPr>
              <a:t>SPECTRAL CYTOMETRY IS FUTURE GROWTH</a:t>
            </a:r>
          </a:p>
        </p:txBody>
      </p:sp>
      <p:pic>
        <p:nvPicPr>
          <p:cNvPr id="30" name="Picture 29">
            <a:extLst>
              <a:ext uri="{FF2B5EF4-FFF2-40B4-BE49-F238E27FC236}">
                <a16:creationId xmlns:a16="http://schemas.microsoft.com/office/drawing/2014/main" id="{B267B1FF-1360-A940-89C7-C20A9BA9A16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17843" y="4994500"/>
            <a:ext cx="883413" cy="226112"/>
          </a:xfrm>
          <a:prstGeom prst="rect">
            <a:avLst/>
          </a:prstGeom>
        </p:spPr>
      </p:pic>
      <p:pic>
        <p:nvPicPr>
          <p:cNvPr id="31" name="Picture 2" descr="Beckman Coulter Diagnostics | Beckman Coulter">
            <a:extLst>
              <a:ext uri="{FF2B5EF4-FFF2-40B4-BE49-F238E27FC236}">
                <a16:creationId xmlns:a16="http://schemas.microsoft.com/office/drawing/2014/main" id="{5162DCE2-9905-A648-9948-67492AF6101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934708" y="5211096"/>
            <a:ext cx="638799" cy="2916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504EC8-851B-8946-BDAD-276D0DA6BA26}"/>
              </a:ext>
            </a:extLst>
          </p:cNvPr>
          <p:cNvSpPr txBox="1"/>
          <p:nvPr/>
        </p:nvSpPr>
        <p:spPr>
          <a:xfrm>
            <a:off x="9729619" y="4614536"/>
            <a:ext cx="1247329" cy="307777"/>
          </a:xfrm>
          <a:prstGeom prst="rect">
            <a:avLst/>
          </a:prstGeom>
          <a:noFill/>
        </p:spPr>
        <p:txBody>
          <a:bodyPr wrap="none" rtlCol="0">
            <a:spAutoFit/>
          </a:bodyPr>
          <a:lstStyle/>
          <a:p>
            <a:r>
              <a:rPr lang="en-US" sz="1400" dirty="0"/>
              <a:t>Likely - Future </a:t>
            </a:r>
          </a:p>
        </p:txBody>
      </p:sp>
      <p:sp>
        <p:nvSpPr>
          <p:cNvPr id="32" name="Rounded Rectangle 31">
            <a:extLst>
              <a:ext uri="{FF2B5EF4-FFF2-40B4-BE49-F238E27FC236}">
                <a16:creationId xmlns:a16="http://schemas.microsoft.com/office/drawing/2014/main" id="{E1712D52-2D75-A747-9F20-BACB2DC09A66}"/>
              </a:ext>
            </a:extLst>
          </p:cNvPr>
          <p:cNvSpPr/>
          <p:nvPr/>
        </p:nvSpPr>
        <p:spPr>
          <a:xfrm>
            <a:off x="9847393" y="4922312"/>
            <a:ext cx="897116" cy="652113"/>
          </a:xfrm>
          <a:prstGeom prst="roundRect">
            <a:avLst/>
          </a:prstGeom>
          <a:noFill/>
          <a:ln w="12700">
            <a:solidFill>
              <a:srgbClr val="FF0000">
                <a:alpha val="6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C8D2739-3536-6041-A3B1-DA3846C95D97}"/>
              </a:ext>
            </a:extLst>
          </p:cNvPr>
          <p:cNvSpPr txBox="1"/>
          <p:nvPr/>
        </p:nvSpPr>
        <p:spPr>
          <a:xfrm>
            <a:off x="230894" y="2031091"/>
            <a:ext cx="4525378" cy="2677656"/>
          </a:xfrm>
          <a:prstGeom prst="rect">
            <a:avLst/>
          </a:prstGeom>
          <a:noFill/>
        </p:spPr>
        <p:txBody>
          <a:bodyPr wrap="square" lIns="91440" tIns="45720" rIns="91440" bIns="45720" rtlCol="0" anchor="t">
            <a:spAutoFit/>
          </a:bodyPr>
          <a:lstStyle/>
          <a:p>
            <a:pPr algn="l"/>
            <a:r>
              <a:rPr lang="en-US" sz="2400" b="1" dirty="0">
                <a:solidFill>
                  <a:schemeClr val="tx1">
                    <a:lumMod val="95000"/>
                    <a:lumOff val="5000"/>
                  </a:schemeClr>
                </a:solidFill>
                <a:latin typeface="Helvetica" pitchFamily="2" charset="0"/>
              </a:rPr>
              <a:t>FLOW CYTOMETRY MARKET GROWTH BY 2027</a:t>
            </a:r>
            <a:endParaRPr lang="en-US" sz="2400" b="1" dirty="0">
              <a:solidFill>
                <a:schemeClr val="tx1">
                  <a:lumMod val="95000"/>
                  <a:lumOff val="5000"/>
                </a:schemeClr>
              </a:solidFill>
              <a:latin typeface="Helvetica" pitchFamily="2" charset="0"/>
              <a:cs typeface="Calibri"/>
            </a:endParaRPr>
          </a:p>
          <a:p>
            <a:pPr marL="342900" indent="-342900">
              <a:buFont typeface="Arial" panose="020B0604020202020204" pitchFamily="34" charset="0"/>
              <a:buChar char="•"/>
            </a:pPr>
            <a:r>
              <a:rPr lang="en-US" sz="2400" dirty="0">
                <a:solidFill>
                  <a:schemeClr val="tx1">
                    <a:lumMod val="95000"/>
                    <a:lumOff val="5000"/>
                  </a:schemeClr>
                </a:solidFill>
                <a:latin typeface="+mj-lt"/>
              </a:rPr>
              <a:t>9.73% CAGR</a:t>
            </a:r>
            <a:endParaRPr lang="en-US" sz="2400" dirty="0">
              <a:solidFill>
                <a:schemeClr val="tx1">
                  <a:lumMod val="95000"/>
                  <a:lumOff val="5000"/>
                </a:schemeClr>
              </a:solidFill>
              <a:latin typeface="+mj-lt"/>
              <a:cs typeface="Calibri" panose="020F0502020204030204"/>
            </a:endParaRPr>
          </a:p>
          <a:p>
            <a:pPr marL="342900" indent="-342900">
              <a:buFont typeface="Arial" panose="020B0604020202020204" pitchFamily="34" charset="0"/>
              <a:buChar char="•"/>
            </a:pPr>
            <a:r>
              <a:rPr lang="en-US" sz="2400" dirty="0">
                <a:latin typeface="+mj-lt"/>
              </a:rPr>
              <a:t>~14K units, ~$7.4B sales ($2B U.S.)</a:t>
            </a:r>
          </a:p>
          <a:p>
            <a:pPr marL="342900" indent="-342900">
              <a:buFont typeface="Arial" panose="020B0604020202020204" pitchFamily="34" charset="0"/>
              <a:buChar char="•"/>
            </a:pPr>
            <a:r>
              <a:rPr lang="en-US" sz="2400" dirty="0">
                <a:solidFill>
                  <a:schemeClr val="tx1">
                    <a:lumMod val="95000"/>
                    <a:lumOff val="5000"/>
                  </a:schemeClr>
                </a:solidFill>
                <a:latin typeface="+mj-lt"/>
                <a:cs typeface="Calibri" panose="020F0502020204030204"/>
              </a:rPr>
              <a:t>Driven By Expanded Industry Use</a:t>
            </a:r>
          </a:p>
        </p:txBody>
      </p:sp>
      <p:sp>
        <p:nvSpPr>
          <p:cNvPr id="2" name="TextBox 1">
            <a:extLst>
              <a:ext uri="{FF2B5EF4-FFF2-40B4-BE49-F238E27FC236}">
                <a16:creationId xmlns:a16="http://schemas.microsoft.com/office/drawing/2014/main" id="{3AF842F5-4884-3C46-BCE4-516E2B9897D0}"/>
              </a:ext>
            </a:extLst>
          </p:cNvPr>
          <p:cNvSpPr txBox="1"/>
          <p:nvPr/>
        </p:nvSpPr>
        <p:spPr>
          <a:xfrm>
            <a:off x="5242599" y="2541402"/>
            <a:ext cx="1075872" cy="646331"/>
          </a:xfrm>
          <a:prstGeom prst="rect">
            <a:avLst/>
          </a:prstGeom>
          <a:noFill/>
        </p:spPr>
        <p:txBody>
          <a:bodyPr wrap="none" rtlCol="0">
            <a:spAutoFit/>
          </a:bodyPr>
          <a:lstStyle/>
          <a:p>
            <a:r>
              <a:rPr lang="en-US" dirty="0"/>
              <a:t>Past</a:t>
            </a:r>
          </a:p>
          <a:p>
            <a:r>
              <a:rPr lang="en-US" dirty="0"/>
              <a:t>Strengths</a:t>
            </a:r>
          </a:p>
        </p:txBody>
      </p:sp>
      <p:sp>
        <p:nvSpPr>
          <p:cNvPr id="34" name="TextBox 33">
            <a:extLst>
              <a:ext uri="{FF2B5EF4-FFF2-40B4-BE49-F238E27FC236}">
                <a16:creationId xmlns:a16="http://schemas.microsoft.com/office/drawing/2014/main" id="{DD99D5A7-C7E2-B04A-966C-7BA0ECD999C2}"/>
              </a:ext>
            </a:extLst>
          </p:cNvPr>
          <p:cNvSpPr txBox="1"/>
          <p:nvPr/>
        </p:nvSpPr>
        <p:spPr>
          <a:xfrm>
            <a:off x="5298442" y="5379473"/>
            <a:ext cx="892232" cy="646331"/>
          </a:xfrm>
          <a:prstGeom prst="rect">
            <a:avLst/>
          </a:prstGeom>
          <a:noFill/>
        </p:spPr>
        <p:txBody>
          <a:bodyPr wrap="none" rtlCol="0">
            <a:spAutoFit/>
          </a:bodyPr>
          <a:lstStyle/>
          <a:p>
            <a:r>
              <a:rPr lang="en-US" dirty="0"/>
              <a:t>Future</a:t>
            </a:r>
          </a:p>
          <a:p>
            <a:r>
              <a:rPr lang="en-US" dirty="0"/>
              <a:t>Growth</a:t>
            </a:r>
          </a:p>
        </p:txBody>
      </p:sp>
      <p:sp>
        <p:nvSpPr>
          <p:cNvPr id="4" name="Right Arrow 3">
            <a:extLst>
              <a:ext uri="{FF2B5EF4-FFF2-40B4-BE49-F238E27FC236}">
                <a16:creationId xmlns:a16="http://schemas.microsoft.com/office/drawing/2014/main" id="{9C228C5B-2CF0-814F-862E-AC50F5091FC0}"/>
              </a:ext>
            </a:extLst>
          </p:cNvPr>
          <p:cNvSpPr/>
          <p:nvPr/>
        </p:nvSpPr>
        <p:spPr>
          <a:xfrm>
            <a:off x="6277329" y="2718826"/>
            <a:ext cx="207038" cy="357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EE70682C-BC9A-8745-9530-38E7508457DC}"/>
              </a:ext>
            </a:extLst>
          </p:cNvPr>
          <p:cNvSpPr/>
          <p:nvPr/>
        </p:nvSpPr>
        <p:spPr>
          <a:xfrm>
            <a:off x="6275778" y="5503872"/>
            <a:ext cx="207038" cy="357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3CE9308-4162-6547-8F83-539DDBE57573}"/>
              </a:ext>
            </a:extLst>
          </p:cNvPr>
          <p:cNvSpPr txBox="1"/>
          <p:nvPr/>
        </p:nvSpPr>
        <p:spPr>
          <a:xfrm>
            <a:off x="11851383" y="73952"/>
            <a:ext cx="301686" cy="369332"/>
          </a:xfrm>
          <a:prstGeom prst="rect">
            <a:avLst/>
          </a:prstGeom>
          <a:noFill/>
        </p:spPr>
        <p:txBody>
          <a:bodyPr wrap="none" rtlCol="0">
            <a:spAutoFit/>
          </a:bodyPr>
          <a:lstStyle/>
          <a:p>
            <a:r>
              <a:rPr lang="en-US" dirty="0"/>
              <a:t>3</a:t>
            </a:r>
          </a:p>
        </p:txBody>
      </p:sp>
    </p:spTree>
    <p:extLst>
      <p:ext uri="{BB962C8B-B14F-4D97-AF65-F5344CB8AC3E}">
        <p14:creationId xmlns:p14="http://schemas.microsoft.com/office/powerpoint/2010/main" val="214965017"/>
      </p:ext>
    </p:extLst>
  </p:cSld>
  <p:clrMapOvr>
    <a:masterClrMapping/>
  </p:clrMapOvr>
  <mc:AlternateContent xmlns:mc="http://schemas.openxmlformats.org/markup-compatibility/2006" xmlns:p14="http://schemas.microsoft.com/office/powerpoint/2010/main">
    <mc:Choice Requires="p14">
      <p:transition spd="slow" p14:dur="2500" advClick="0" advTm="3000">
        <p14:reveal/>
      </p:transition>
    </mc:Choice>
    <mc:Fallback xmlns="">
      <p:transition spd="slow" advClick="0" advTm="3000">
        <p:fade/>
      </p:transition>
    </mc:Fallback>
  </mc:AlternateContent>
  <p:extLst>
    <p:ext uri="{E180D4A7-C9FB-4DFB-919C-405C955672EB}">
      <p14:showEvtLst xmlns:p14="http://schemas.microsoft.com/office/powerpoint/2010/main">
        <p14:playEvt time="10" objId="2"/>
        <p14:stopEvt time="14216"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CE9CAA-C412-45EA-BE79-C8F30B0876CC}"/>
              </a:ext>
            </a:extLst>
          </p:cNvPr>
          <p:cNvSpPr txBox="1"/>
          <p:nvPr/>
        </p:nvSpPr>
        <p:spPr>
          <a:xfrm>
            <a:off x="1707828" y="102540"/>
            <a:ext cx="8011752" cy="769441"/>
          </a:xfrm>
          <a:prstGeom prst="rect">
            <a:avLst/>
          </a:prstGeom>
          <a:noFill/>
        </p:spPr>
        <p:txBody>
          <a:bodyPr wrap="square" rtlCol="0">
            <a:spAutoFit/>
          </a:bodyPr>
          <a:lstStyle/>
          <a:p>
            <a:r>
              <a:rPr lang="en-US" sz="4400" b="1" dirty="0">
                <a:latin typeface="Helvetica" pitchFamily="2" charset="0"/>
              </a:rPr>
              <a:t>WHY SPECTRAL? </a:t>
            </a:r>
            <a:endParaRPr lang="en-US" sz="4400" b="1" i="1" dirty="0">
              <a:latin typeface="Helvetica" pitchFamily="2" charset="0"/>
            </a:endParaRPr>
          </a:p>
        </p:txBody>
      </p:sp>
      <p:sp>
        <p:nvSpPr>
          <p:cNvPr id="4" name="TextBox 3">
            <a:extLst>
              <a:ext uri="{FF2B5EF4-FFF2-40B4-BE49-F238E27FC236}">
                <a16:creationId xmlns:a16="http://schemas.microsoft.com/office/drawing/2014/main" id="{40165644-D8E6-A644-872A-528BAE9AF00F}"/>
              </a:ext>
            </a:extLst>
          </p:cNvPr>
          <p:cNvSpPr txBox="1"/>
          <p:nvPr/>
        </p:nvSpPr>
        <p:spPr>
          <a:xfrm>
            <a:off x="11813254" y="27538"/>
            <a:ext cx="301686" cy="369332"/>
          </a:xfrm>
          <a:prstGeom prst="rect">
            <a:avLst/>
          </a:prstGeom>
          <a:noFill/>
        </p:spPr>
        <p:txBody>
          <a:bodyPr wrap="none" rtlCol="0">
            <a:spAutoFit/>
          </a:bodyPr>
          <a:lstStyle/>
          <a:p>
            <a:r>
              <a:rPr lang="en-US" dirty="0"/>
              <a:t>4</a:t>
            </a:r>
          </a:p>
        </p:txBody>
      </p:sp>
      <p:sp>
        <p:nvSpPr>
          <p:cNvPr id="90" name="Rounded Rectangle 89">
            <a:extLst>
              <a:ext uri="{FF2B5EF4-FFF2-40B4-BE49-F238E27FC236}">
                <a16:creationId xmlns:a16="http://schemas.microsoft.com/office/drawing/2014/main" id="{F99125CF-6727-3B42-8C81-A3DAF417718B}"/>
              </a:ext>
            </a:extLst>
          </p:cNvPr>
          <p:cNvSpPr/>
          <p:nvPr/>
        </p:nvSpPr>
        <p:spPr>
          <a:xfrm>
            <a:off x="2493309" y="1311946"/>
            <a:ext cx="8963134" cy="3683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ounded Rectangle 90">
            <a:extLst>
              <a:ext uri="{FF2B5EF4-FFF2-40B4-BE49-F238E27FC236}">
                <a16:creationId xmlns:a16="http://schemas.microsoft.com/office/drawing/2014/main" id="{F9B997B5-F3CF-3F4D-A23F-BA5E80719256}"/>
              </a:ext>
            </a:extLst>
          </p:cNvPr>
          <p:cNvSpPr/>
          <p:nvPr/>
        </p:nvSpPr>
        <p:spPr>
          <a:xfrm>
            <a:off x="2482944" y="879612"/>
            <a:ext cx="8973499" cy="36163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5ABACADB-B9FD-0548-AFB4-0590AC8AF8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1792" y="3697213"/>
            <a:ext cx="1992481" cy="1626147"/>
          </a:xfrm>
          <a:prstGeom prst="rect">
            <a:avLst/>
          </a:prstGeom>
        </p:spPr>
      </p:pic>
      <p:grpSp>
        <p:nvGrpSpPr>
          <p:cNvPr id="93" name="Group 92">
            <a:extLst>
              <a:ext uri="{FF2B5EF4-FFF2-40B4-BE49-F238E27FC236}">
                <a16:creationId xmlns:a16="http://schemas.microsoft.com/office/drawing/2014/main" id="{314DF5EC-6D26-0441-9382-1AD1F69617F8}"/>
              </a:ext>
            </a:extLst>
          </p:cNvPr>
          <p:cNvGrpSpPr/>
          <p:nvPr/>
        </p:nvGrpSpPr>
        <p:grpSpPr>
          <a:xfrm>
            <a:off x="2482944" y="2177979"/>
            <a:ext cx="1882028" cy="770356"/>
            <a:chOff x="2061590" y="2147347"/>
            <a:chExt cx="1882028" cy="909091"/>
          </a:xfrm>
        </p:grpSpPr>
        <p:sp>
          <p:nvSpPr>
            <p:cNvPr id="94" name="Rounded Rectangle 93">
              <a:extLst>
                <a:ext uri="{FF2B5EF4-FFF2-40B4-BE49-F238E27FC236}">
                  <a16:creationId xmlns:a16="http://schemas.microsoft.com/office/drawing/2014/main" id="{E8A3096F-9AEA-6747-8B81-AF9C5E1FC50E}"/>
                </a:ext>
              </a:extLst>
            </p:cNvPr>
            <p:cNvSpPr/>
            <p:nvPr/>
          </p:nvSpPr>
          <p:spPr>
            <a:xfrm>
              <a:off x="2071955" y="2147347"/>
              <a:ext cx="1871663" cy="9090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4A38B4DE-18EC-2347-827C-5AFBCF5F4EDF}"/>
                </a:ext>
              </a:extLst>
            </p:cNvPr>
            <p:cNvSpPr txBox="1"/>
            <p:nvPr/>
          </p:nvSpPr>
          <p:spPr>
            <a:xfrm>
              <a:off x="2061590" y="2322960"/>
              <a:ext cx="1802096" cy="523220"/>
            </a:xfrm>
            <a:prstGeom prst="rect">
              <a:avLst/>
            </a:prstGeom>
            <a:noFill/>
          </p:spPr>
          <p:txBody>
            <a:bodyPr wrap="none" rtlCol="0">
              <a:spAutoFit/>
            </a:bodyPr>
            <a:lstStyle/>
            <a:p>
              <a:r>
                <a:rPr lang="en-US" sz="2800" b="1" dirty="0"/>
                <a:t>Phenotype</a:t>
              </a:r>
            </a:p>
          </p:txBody>
        </p:sp>
      </p:grpSp>
      <p:sp>
        <p:nvSpPr>
          <p:cNvPr id="96" name="TextBox 95">
            <a:extLst>
              <a:ext uri="{FF2B5EF4-FFF2-40B4-BE49-F238E27FC236}">
                <a16:creationId xmlns:a16="http://schemas.microsoft.com/office/drawing/2014/main" id="{009E8653-9BB7-1A40-9F56-A99989BE22DB}"/>
              </a:ext>
            </a:extLst>
          </p:cNvPr>
          <p:cNvSpPr txBox="1"/>
          <p:nvPr/>
        </p:nvSpPr>
        <p:spPr>
          <a:xfrm>
            <a:off x="3155307" y="2948649"/>
            <a:ext cx="490840" cy="938719"/>
          </a:xfrm>
          <a:prstGeom prst="rect">
            <a:avLst/>
          </a:prstGeom>
          <a:noFill/>
        </p:spPr>
        <p:txBody>
          <a:bodyPr wrap="none" rtlCol="0">
            <a:spAutoFit/>
          </a:bodyPr>
          <a:lstStyle/>
          <a:p>
            <a:r>
              <a:rPr lang="en-US" sz="1100" dirty="0"/>
              <a:t>CD3</a:t>
            </a:r>
          </a:p>
          <a:p>
            <a:r>
              <a:rPr lang="en-US" sz="1100" dirty="0"/>
              <a:t>CD4</a:t>
            </a:r>
          </a:p>
          <a:p>
            <a:r>
              <a:rPr lang="en-US" sz="1100" dirty="0"/>
              <a:t>CD8</a:t>
            </a:r>
          </a:p>
          <a:p>
            <a:r>
              <a:rPr lang="en-US" sz="1100" dirty="0"/>
              <a:t>CD16</a:t>
            </a:r>
          </a:p>
          <a:p>
            <a:r>
              <a:rPr lang="en-US" sz="1100" dirty="0" err="1"/>
              <a:t>CDx</a:t>
            </a:r>
            <a:endParaRPr lang="en-US" sz="1100" dirty="0"/>
          </a:p>
        </p:txBody>
      </p:sp>
      <p:grpSp>
        <p:nvGrpSpPr>
          <p:cNvPr id="97" name="Group 96">
            <a:extLst>
              <a:ext uri="{FF2B5EF4-FFF2-40B4-BE49-F238E27FC236}">
                <a16:creationId xmlns:a16="http://schemas.microsoft.com/office/drawing/2014/main" id="{5F94D2C2-0EB8-0A41-848A-970B89A315B0}"/>
              </a:ext>
            </a:extLst>
          </p:cNvPr>
          <p:cNvGrpSpPr/>
          <p:nvPr/>
        </p:nvGrpSpPr>
        <p:grpSpPr>
          <a:xfrm>
            <a:off x="4836451" y="2177978"/>
            <a:ext cx="1871663" cy="774749"/>
            <a:chOff x="4549575" y="2147347"/>
            <a:chExt cx="1871663" cy="914276"/>
          </a:xfrm>
        </p:grpSpPr>
        <p:sp>
          <p:nvSpPr>
            <p:cNvPr id="98" name="Rounded Rectangle 97">
              <a:extLst>
                <a:ext uri="{FF2B5EF4-FFF2-40B4-BE49-F238E27FC236}">
                  <a16:creationId xmlns:a16="http://schemas.microsoft.com/office/drawing/2014/main" id="{5EB23017-7233-2945-9064-ACF97C37B755}"/>
                </a:ext>
              </a:extLst>
            </p:cNvPr>
            <p:cNvSpPr/>
            <p:nvPr/>
          </p:nvSpPr>
          <p:spPr>
            <a:xfrm>
              <a:off x="4549575" y="2147347"/>
              <a:ext cx="1871663" cy="9142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B2C008B3-F65D-6640-9C8E-94E454F3C168}"/>
                </a:ext>
              </a:extLst>
            </p:cNvPr>
            <p:cNvSpPr txBox="1"/>
            <p:nvPr/>
          </p:nvSpPr>
          <p:spPr>
            <a:xfrm>
              <a:off x="4678376" y="2322960"/>
              <a:ext cx="1590756" cy="523220"/>
            </a:xfrm>
            <a:prstGeom prst="rect">
              <a:avLst/>
            </a:prstGeom>
            <a:noFill/>
          </p:spPr>
          <p:txBody>
            <a:bodyPr wrap="none" rtlCol="0">
              <a:spAutoFit/>
            </a:bodyPr>
            <a:lstStyle/>
            <a:p>
              <a:r>
                <a:rPr lang="en-US" sz="2800" b="1" dirty="0"/>
                <a:t>Cell Cycle</a:t>
              </a:r>
            </a:p>
          </p:txBody>
        </p:sp>
      </p:grpSp>
      <p:grpSp>
        <p:nvGrpSpPr>
          <p:cNvPr id="100" name="Group 99">
            <a:extLst>
              <a:ext uri="{FF2B5EF4-FFF2-40B4-BE49-F238E27FC236}">
                <a16:creationId xmlns:a16="http://schemas.microsoft.com/office/drawing/2014/main" id="{F37F948D-C15C-1747-8834-EA5E0310FC06}"/>
              </a:ext>
            </a:extLst>
          </p:cNvPr>
          <p:cNvGrpSpPr/>
          <p:nvPr/>
        </p:nvGrpSpPr>
        <p:grpSpPr>
          <a:xfrm>
            <a:off x="7190030" y="2180044"/>
            <a:ext cx="1871663" cy="768605"/>
            <a:chOff x="7136241" y="2149413"/>
            <a:chExt cx="1871663" cy="907025"/>
          </a:xfrm>
        </p:grpSpPr>
        <p:sp>
          <p:nvSpPr>
            <p:cNvPr id="101" name="Rounded Rectangle 100">
              <a:extLst>
                <a:ext uri="{FF2B5EF4-FFF2-40B4-BE49-F238E27FC236}">
                  <a16:creationId xmlns:a16="http://schemas.microsoft.com/office/drawing/2014/main" id="{AFA364BD-4543-B84B-BC15-06A06D32CEFE}"/>
                </a:ext>
              </a:extLst>
            </p:cNvPr>
            <p:cNvSpPr/>
            <p:nvPr/>
          </p:nvSpPr>
          <p:spPr>
            <a:xfrm>
              <a:off x="7136241" y="2149413"/>
              <a:ext cx="1871663" cy="907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6685C96A-20D9-334E-ACC8-64A6444D9612}"/>
                </a:ext>
              </a:extLst>
            </p:cNvPr>
            <p:cNvSpPr txBox="1"/>
            <p:nvPr/>
          </p:nvSpPr>
          <p:spPr>
            <a:xfrm>
              <a:off x="7245637" y="2322960"/>
              <a:ext cx="1688732" cy="523220"/>
            </a:xfrm>
            <a:prstGeom prst="rect">
              <a:avLst/>
            </a:prstGeom>
            <a:noFill/>
          </p:spPr>
          <p:txBody>
            <a:bodyPr wrap="none" rtlCol="0">
              <a:spAutoFit/>
            </a:bodyPr>
            <a:lstStyle/>
            <a:p>
              <a:r>
                <a:rPr lang="en-US" sz="2800" b="1" dirty="0"/>
                <a:t>Metabolic</a:t>
              </a:r>
            </a:p>
          </p:txBody>
        </p:sp>
      </p:grpSp>
      <p:grpSp>
        <p:nvGrpSpPr>
          <p:cNvPr id="103" name="Group 102">
            <a:extLst>
              <a:ext uri="{FF2B5EF4-FFF2-40B4-BE49-F238E27FC236}">
                <a16:creationId xmlns:a16="http://schemas.microsoft.com/office/drawing/2014/main" id="{3AB41E33-64E5-0E43-8A78-38B07EA7A2BD}"/>
              </a:ext>
            </a:extLst>
          </p:cNvPr>
          <p:cNvGrpSpPr/>
          <p:nvPr/>
        </p:nvGrpSpPr>
        <p:grpSpPr>
          <a:xfrm>
            <a:off x="9540675" y="2138148"/>
            <a:ext cx="1871663" cy="830997"/>
            <a:chOff x="9540675" y="2107516"/>
            <a:chExt cx="1871663" cy="980653"/>
          </a:xfrm>
        </p:grpSpPr>
        <p:sp>
          <p:nvSpPr>
            <p:cNvPr id="104" name="TextBox 103">
              <a:extLst>
                <a:ext uri="{FF2B5EF4-FFF2-40B4-BE49-F238E27FC236}">
                  <a16:creationId xmlns:a16="http://schemas.microsoft.com/office/drawing/2014/main" id="{F7E68596-69EB-2B47-B14C-2B53DDD5E986}"/>
                </a:ext>
              </a:extLst>
            </p:cNvPr>
            <p:cNvSpPr txBox="1"/>
            <p:nvPr/>
          </p:nvSpPr>
          <p:spPr>
            <a:xfrm>
              <a:off x="9635246" y="2107516"/>
              <a:ext cx="1575752" cy="980653"/>
            </a:xfrm>
            <a:prstGeom prst="rect">
              <a:avLst/>
            </a:prstGeom>
            <a:noFill/>
          </p:spPr>
          <p:txBody>
            <a:bodyPr wrap="none" rtlCol="0">
              <a:spAutoFit/>
            </a:bodyPr>
            <a:lstStyle/>
            <a:p>
              <a:r>
                <a:rPr lang="en-US" sz="2400" b="1" dirty="0"/>
                <a:t>Structural/</a:t>
              </a:r>
            </a:p>
            <a:p>
              <a:r>
                <a:rPr lang="en-US" sz="2400" b="1" dirty="0"/>
                <a:t>physical</a:t>
              </a:r>
            </a:p>
          </p:txBody>
        </p:sp>
        <p:sp>
          <p:nvSpPr>
            <p:cNvPr id="105" name="Rounded Rectangle 104">
              <a:extLst>
                <a:ext uri="{FF2B5EF4-FFF2-40B4-BE49-F238E27FC236}">
                  <a16:creationId xmlns:a16="http://schemas.microsoft.com/office/drawing/2014/main" id="{F4F3B48D-0921-DA41-8C73-8C91076DFD5C}"/>
                </a:ext>
              </a:extLst>
            </p:cNvPr>
            <p:cNvSpPr/>
            <p:nvPr/>
          </p:nvSpPr>
          <p:spPr>
            <a:xfrm>
              <a:off x="9540675" y="2147880"/>
              <a:ext cx="1871663" cy="908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TextBox 105">
            <a:extLst>
              <a:ext uri="{FF2B5EF4-FFF2-40B4-BE49-F238E27FC236}">
                <a16:creationId xmlns:a16="http://schemas.microsoft.com/office/drawing/2014/main" id="{D9A29C9E-4B5B-604B-AB48-32BA07DE90E8}"/>
              </a:ext>
            </a:extLst>
          </p:cNvPr>
          <p:cNvSpPr txBox="1"/>
          <p:nvPr/>
        </p:nvSpPr>
        <p:spPr>
          <a:xfrm>
            <a:off x="9043303" y="2095187"/>
            <a:ext cx="529312" cy="923330"/>
          </a:xfrm>
          <a:prstGeom prst="rect">
            <a:avLst/>
          </a:prstGeom>
          <a:noFill/>
        </p:spPr>
        <p:txBody>
          <a:bodyPr wrap="none" rtlCol="0">
            <a:spAutoFit/>
          </a:bodyPr>
          <a:lstStyle/>
          <a:p>
            <a:r>
              <a:rPr lang="en-US" sz="5400" dirty="0">
                <a:solidFill>
                  <a:srgbClr val="FF0000"/>
                </a:solidFill>
              </a:rPr>
              <a:t>+</a:t>
            </a:r>
          </a:p>
        </p:txBody>
      </p:sp>
      <p:sp>
        <p:nvSpPr>
          <p:cNvPr id="107" name="TextBox 106">
            <a:extLst>
              <a:ext uri="{FF2B5EF4-FFF2-40B4-BE49-F238E27FC236}">
                <a16:creationId xmlns:a16="http://schemas.microsoft.com/office/drawing/2014/main" id="{039B1036-7838-0F4B-9205-831EF4DA63A0}"/>
              </a:ext>
            </a:extLst>
          </p:cNvPr>
          <p:cNvSpPr txBox="1"/>
          <p:nvPr/>
        </p:nvSpPr>
        <p:spPr>
          <a:xfrm>
            <a:off x="6673963" y="2091331"/>
            <a:ext cx="529312" cy="923330"/>
          </a:xfrm>
          <a:prstGeom prst="rect">
            <a:avLst/>
          </a:prstGeom>
          <a:noFill/>
        </p:spPr>
        <p:txBody>
          <a:bodyPr wrap="none" rtlCol="0">
            <a:spAutoFit/>
          </a:bodyPr>
          <a:lstStyle/>
          <a:p>
            <a:r>
              <a:rPr lang="en-US" sz="5400" dirty="0">
                <a:solidFill>
                  <a:srgbClr val="FF0000"/>
                </a:solidFill>
              </a:rPr>
              <a:t>+</a:t>
            </a:r>
          </a:p>
        </p:txBody>
      </p:sp>
      <p:sp>
        <p:nvSpPr>
          <p:cNvPr id="108" name="TextBox 107">
            <a:extLst>
              <a:ext uri="{FF2B5EF4-FFF2-40B4-BE49-F238E27FC236}">
                <a16:creationId xmlns:a16="http://schemas.microsoft.com/office/drawing/2014/main" id="{2FE1147B-6A3C-4547-BCDD-29DA021D77B0}"/>
              </a:ext>
            </a:extLst>
          </p:cNvPr>
          <p:cNvSpPr txBox="1"/>
          <p:nvPr/>
        </p:nvSpPr>
        <p:spPr>
          <a:xfrm>
            <a:off x="4333351" y="2091330"/>
            <a:ext cx="529312" cy="923330"/>
          </a:xfrm>
          <a:prstGeom prst="rect">
            <a:avLst/>
          </a:prstGeom>
          <a:noFill/>
        </p:spPr>
        <p:txBody>
          <a:bodyPr wrap="none" rtlCol="0">
            <a:spAutoFit/>
          </a:bodyPr>
          <a:lstStyle/>
          <a:p>
            <a:r>
              <a:rPr lang="en-US" sz="5400" dirty="0">
                <a:solidFill>
                  <a:srgbClr val="FF0000"/>
                </a:solidFill>
              </a:rPr>
              <a:t>+</a:t>
            </a:r>
          </a:p>
        </p:txBody>
      </p:sp>
      <p:grpSp>
        <p:nvGrpSpPr>
          <p:cNvPr id="109" name="Group 108">
            <a:extLst>
              <a:ext uri="{FF2B5EF4-FFF2-40B4-BE49-F238E27FC236}">
                <a16:creationId xmlns:a16="http://schemas.microsoft.com/office/drawing/2014/main" id="{4456E793-9B87-3E4F-9055-97C005DFD4FD}"/>
              </a:ext>
            </a:extLst>
          </p:cNvPr>
          <p:cNvGrpSpPr/>
          <p:nvPr/>
        </p:nvGrpSpPr>
        <p:grpSpPr>
          <a:xfrm>
            <a:off x="3265966" y="1246138"/>
            <a:ext cx="7681491" cy="532185"/>
            <a:chOff x="2506271" y="1302259"/>
            <a:chExt cx="7681491" cy="532186"/>
          </a:xfrm>
        </p:grpSpPr>
        <p:sp>
          <p:nvSpPr>
            <p:cNvPr id="110" name="TextBox 109">
              <a:extLst>
                <a:ext uri="{FF2B5EF4-FFF2-40B4-BE49-F238E27FC236}">
                  <a16:creationId xmlns:a16="http://schemas.microsoft.com/office/drawing/2014/main" id="{D3938529-E812-8C46-998C-6965203198EA}"/>
                </a:ext>
              </a:extLst>
            </p:cNvPr>
            <p:cNvSpPr txBox="1"/>
            <p:nvPr/>
          </p:nvSpPr>
          <p:spPr>
            <a:xfrm>
              <a:off x="2506271" y="1302259"/>
              <a:ext cx="550151" cy="523221"/>
            </a:xfrm>
            <a:prstGeom prst="rect">
              <a:avLst/>
            </a:prstGeom>
            <a:noFill/>
          </p:spPr>
          <p:txBody>
            <a:bodyPr wrap="none" rtlCol="0">
              <a:spAutoFit/>
            </a:bodyPr>
            <a:lstStyle/>
            <a:p>
              <a:r>
                <a:rPr lang="en-US" sz="2800" b="1" dirty="0"/>
                <a:t>30</a:t>
              </a:r>
            </a:p>
          </p:txBody>
        </p:sp>
        <p:sp>
          <p:nvSpPr>
            <p:cNvPr id="111" name="TextBox 110">
              <a:extLst>
                <a:ext uri="{FF2B5EF4-FFF2-40B4-BE49-F238E27FC236}">
                  <a16:creationId xmlns:a16="http://schemas.microsoft.com/office/drawing/2014/main" id="{BD16C9F3-66FD-8A45-B29A-CE1F461940BC}"/>
                </a:ext>
              </a:extLst>
            </p:cNvPr>
            <p:cNvSpPr txBox="1"/>
            <p:nvPr/>
          </p:nvSpPr>
          <p:spPr>
            <a:xfrm>
              <a:off x="4412543" y="1302259"/>
              <a:ext cx="660758" cy="523221"/>
            </a:xfrm>
            <a:prstGeom prst="rect">
              <a:avLst/>
            </a:prstGeom>
            <a:noFill/>
          </p:spPr>
          <p:txBody>
            <a:bodyPr wrap="none" rtlCol="0">
              <a:spAutoFit/>
            </a:bodyPr>
            <a:lstStyle/>
            <a:p>
              <a:r>
                <a:rPr lang="en-US" sz="2800" b="1" dirty="0"/>
                <a:t>2-3</a:t>
              </a:r>
            </a:p>
          </p:txBody>
        </p:sp>
        <p:sp>
          <p:nvSpPr>
            <p:cNvPr id="112" name="TextBox 111">
              <a:extLst>
                <a:ext uri="{FF2B5EF4-FFF2-40B4-BE49-F238E27FC236}">
                  <a16:creationId xmlns:a16="http://schemas.microsoft.com/office/drawing/2014/main" id="{EEB77788-6530-D146-8F3E-387435A4881F}"/>
                </a:ext>
              </a:extLst>
            </p:cNvPr>
            <p:cNvSpPr txBox="1"/>
            <p:nvPr/>
          </p:nvSpPr>
          <p:spPr>
            <a:xfrm>
              <a:off x="7106619" y="1311224"/>
              <a:ext cx="367408" cy="523221"/>
            </a:xfrm>
            <a:prstGeom prst="rect">
              <a:avLst/>
            </a:prstGeom>
            <a:noFill/>
          </p:spPr>
          <p:txBody>
            <a:bodyPr wrap="none" rtlCol="0">
              <a:spAutoFit/>
            </a:bodyPr>
            <a:lstStyle/>
            <a:p>
              <a:r>
                <a:rPr lang="en-US" sz="2800" b="1" dirty="0"/>
                <a:t>2</a:t>
              </a:r>
            </a:p>
          </p:txBody>
        </p:sp>
        <p:sp>
          <p:nvSpPr>
            <p:cNvPr id="113" name="TextBox 112">
              <a:extLst>
                <a:ext uri="{FF2B5EF4-FFF2-40B4-BE49-F238E27FC236}">
                  <a16:creationId xmlns:a16="http://schemas.microsoft.com/office/drawing/2014/main" id="{074A4961-B703-3A40-ADB3-737C77132A8C}"/>
                </a:ext>
              </a:extLst>
            </p:cNvPr>
            <p:cNvSpPr txBox="1"/>
            <p:nvPr/>
          </p:nvSpPr>
          <p:spPr>
            <a:xfrm>
              <a:off x="9527004" y="1311224"/>
              <a:ext cx="660758" cy="523221"/>
            </a:xfrm>
            <a:prstGeom prst="rect">
              <a:avLst/>
            </a:prstGeom>
            <a:noFill/>
          </p:spPr>
          <p:txBody>
            <a:bodyPr wrap="none" rtlCol="0">
              <a:spAutoFit/>
            </a:bodyPr>
            <a:lstStyle/>
            <a:p>
              <a:r>
                <a:rPr lang="en-US" sz="2800" b="1" dirty="0"/>
                <a:t>2-4</a:t>
              </a:r>
            </a:p>
          </p:txBody>
        </p:sp>
      </p:grpSp>
      <p:sp>
        <p:nvSpPr>
          <p:cNvPr id="114" name="TextBox 113">
            <a:extLst>
              <a:ext uri="{FF2B5EF4-FFF2-40B4-BE49-F238E27FC236}">
                <a16:creationId xmlns:a16="http://schemas.microsoft.com/office/drawing/2014/main" id="{E0655B50-D040-9449-8ADD-EC00F02AB207}"/>
              </a:ext>
            </a:extLst>
          </p:cNvPr>
          <p:cNvSpPr txBox="1"/>
          <p:nvPr/>
        </p:nvSpPr>
        <p:spPr>
          <a:xfrm>
            <a:off x="2552292" y="792646"/>
            <a:ext cx="8469263" cy="523220"/>
          </a:xfrm>
          <a:prstGeom prst="rect">
            <a:avLst/>
          </a:prstGeom>
          <a:noFill/>
          <a:ln>
            <a:noFill/>
          </a:ln>
        </p:spPr>
        <p:txBody>
          <a:bodyPr wrap="square" rtlCol="0">
            <a:spAutoFit/>
          </a:bodyPr>
          <a:lstStyle/>
          <a:p>
            <a:r>
              <a:rPr lang="en-US" sz="2800" b="1" dirty="0">
                <a:solidFill>
                  <a:srgbClr val="FF0000"/>
                </a:solidFill>
              </a:rPr>
              <a:t>        ~75                   20                           20                           20</a:t>
            </a:r>
          </a:p>
        </p:txBody>
      </p:sp>
      <p:sp>
        <p:nvSpPr>
          <p:cNvPr id="115" name="TextBox 114">
            <a:extLst>
              <a:ext uri="{FF2B5EF4-FFF2-40B4-BE49-F238E27FC236}">
                <a16:creationId xmlns:a16="http://schemas.microsoft.com/office/drawing/2014/main" id="{3D8F6D89-BDC0-1A4E-8266-C84F0A1A9414}"/>
              </a:ext>
            </a:extLst>
          </p:cNvPr>
          <p:cNvSpPr txBox="1"/>
          <p:nvPr/>
        </p:nvSpPr>
        <p:spPr>
          <a:xfrm>
            <a:off x="811712" y="1203069"/>
            <a:ext cx="2305055" cy="523220"/>
          </a:xfrm>
          <a:prstGeom prst="rect">
            <a:avLst/>
          </a:prstGeom>
          <a:noFill/>
        </p:spPr>
        <p:txBody>
          <a:bodyPr wrap="none" rtlCol="0">
            <a:spAutoFit/>
          </a:bodyPr>
          <a:lstStyle/>
          <a:p>
            <a:r>
              <a:rPr lang="en-US" sz="2800" b="1" dirty="0"/>
              <a:t>Polychromatic</a:t>
            </a:r>
          </a:p>
        </p:txBody>
      </p:sp>
      <p:sp>
        <p:nvSpPr>
          <p:cNvPr id="116" name="TextBox 115">
            <a:extLst>
              <a:ext uri="{FF2B5EF4-FFF2-40B4-BE49-F238E27FC236}">
                <a16:creationId xmlns:a16="http://schemas.microsoft.com/office/drawing/2014/main" id="{B3295BC2-923E-D143-BB6C-5079AE9704DE}"/>
              </a:ext>
            </a:extLst>
          </p:cNvPr>
          <p:cNvSpPr txBox="1"/>
          <p:nvPr/>
        </p:nvSpPr>
        <p:spPr>
          <a:xfrm>
            <a:off x="1697433" y="773955"/>
            <a:ext cx="1390252" cy="523220"/>
          </a:xfrm>
          <a:prstGeom prst="rect">
            <a:avLst/>
          </a:prstGeom>
          <a:noFill/>
        </p:spPr>
        <p:txBody>
          <a:bodyPr wrap="none" rtlCol="0">
            <a:spAutoFit/>
          </a:bodyPr>
          <a:lstStyle/>
          <a:p>
            <a:r>
              <a:rPr lang="en-US" sz="2800" b="1" dirty="0">
                <a:solidFill>
                  <a:srgbClr val="FF0000"/>
                </a:solidFill>
              </a:rPr>
              <a:t>Spectral</a:t>
            </a:r>
          </a:p>
        </p:txBody>
      </p:sp>
      <p:pic>
        <p:nvPicPr>
          <p:cNvPr id="118" name="Picture 117">
            <a:extLst>
              <a:ext uri="{FF2B5EF4-FFF2-40B4-BE49-F238E27FC236}">
                <a16:creationId xmlns:a16="http://schemas.microsoft.com/office/drawing/2014/main" id="{037D5E2B-F575-E146-B103-8AA79608B0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1228" y="2986588"/>
            <a:ext cx="1695266" cy="1245991"/>
          </a:xfrm>
          <a:prstGeom prst="rect">
            <a:avLst/>
          </a:prstGeom>
        </p:spPr>
      </p:pic>
      <p:cxnSp>
        <p:nvCxnSpPr>
          <p:cNvPr id="484" name="Straight Connector 483">
            <a:extLst>
              <a:ext uri="{FF2B5EF4-FFF2-40B4-BE49-F238E27FC236}">
                <a16:creationId xmlns:a16="http://schemas.microsoft.com/office/drawing/2014/main" id="{C7AE1509-4076-3346-B7DA-051ED81308D4}"/>
              </a:ext>
            </a:extLst>
          </p:cNvPr>
          <p:cNvCxnSpPr>
            <a:cxnSpLocks/>
          </p:cNvCxnSpPr>
          <p:nvPr/>
        </p:nvCxnSpPr>
        <p:spPr>
          <a:xfrm>
            <a:off x="2259106" y="806635"/>
            <a:ext cx="9230529" cy="197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CC63C3-C2FC-494C-B2EE-1F82B427EE57}"/>
              </a:ext>
            </a:extLst>
          </p:cNvPr>
          <p:cNvSpPr txBox="1"/>
          <p:nvPr/>
        </p:nvSpPr>
        <p:spPr>
          <a:xfrm>
            <a:off x="7266268" y="27538"/>
            <a:ext cx="2745752" cy="830997"/>
          </a:xfrm>
          <a:prstGeom prst="rect">
            <a:avLst/>
          </a:prstGeom>
          <a:noFill/>
        </p:spPr>
        <p:txBody>
          <a:bodyPr wrap="none" rtlCol="0">
            <a:spAutoFit/>
          </a:bodyPr>
          <a:lstStyle/>
          <a:p>
            <a:r>
              <a:rPr lang="en-US" sz="2400" b="1" dirty="0"/>
              <a:t>EXPANDS CAPACITY </a:t>
            </a:r>
          </a:p>
          <a:p>
            <a:r>
              <a:rPr lang="en-US" sz="2400" b="1" dirty="0"/>
              <a:t>BY 50-100%</a:t>
            </a:r>
          </a:p>
        </p:txBody>
      </p:sp>
      <p:sp>
        <p:nvSpPr>
          <p:cNvPr id="5" name="TextBox 4">
            <a:extLst>
              <a:ext uri="{FF2B5EF4-FFF2-40B4-BE49-F238E27FC236}">
                <a16:creationId xmlns:a16="http://schemas.microsoft.com/office/drawing/2014/main" id="{325C8828-B3E9-D843-80E6-E148CDB635CC}"/>
              </a:ext>
            </a:extLst>
          </p:cNvPr>
          <p:cNvSpPr txBox="1"/>
          <p:nvPr/>
        </p:nvSpPr>
        <p:spPr>
          <a:xfrm>
            <a:off x="5169744" y="1680274"/>
            <a:ext cx="3174843" cy="369332"/>
          </a:xfrm>
          <a:prstGeom prst="rect">
            <a:avLst/>
          </a:prstGeom>
          <a:noFill/>
        </p:spPr>
        <p:txBody>
          <a:bodyPr wrap="none" rtlCol="0">
            <a:spAutoFit/>
          </a:bodyPr>
          <a:lstStyle/>
          <a:p>
            <a:r>
              <a:rPr lang="en-US" i="1" dirty="0"/>
              <a:t>SPECTRAL CAN COMBINE THESE</a:t>
            </a:r>
          </a:p>
        </p:txBody>
      </p:sp>
      <p:sp>
        <p:nvSpPr>
          <p:cNvPr id="6" name="TextBox 5">
            <a:extLst>
              <a:ext uri="{FF2B5EF4-FFF2-40B4-BE49-F238E27FC236}">
                <a16:creationId xmlns:a16="http://schemas.microsoft.com/office/drawing/2014/main" id="{2A6586D2-7517-7F4E-A948-A0C41D7A5510}"/>
              </a:ext>
            </a:extLst>
          </p:cNvPr>
          <p:cNvSpPr txBox="1"/>
          <p:nvPr/>
        </p:nvSpPr>
        <p:spPr>
          <a:xfrm>
            <a:off x="227134" y="5419904"/>
            <a:ext cx="11466216" cy="338554"/>
          </a:xfrm>
          <a:prstGeom prst="rect">
            <a:avLst/>
          </a:prstGeom>
          <a:noFill/>
        </p:spPr>
        <p:txBody>
          <a:bodyPr wrap="none" rtlCol="0">
            <a:spAutoFit/>
          </a:bodyPr>
          <a:lstStyle/>
          <a:p>
            <a:r>
              <a:rPr lang="en-US" sz="1600" i="1" dirty="0"/>
              <a:t>Users are demanding more capacity, higher content, more information, additional parameters; Imagine being able to do the following…..</a:t>
            </a:r>
          </a:p>
        </p:txBody>
      </p:sp>
      <p:sp>
        <p:nvSpPr>
          <p:cNvPr id="7" name="TextBox 6">
            <a:extLst>
              <a:ext uri="{FF2B5EF4-FFF2-40B4-BE49-F238E27FC236}">
                <a16:creationId xmlns:a16="http://schemas.microsoft.com/office/drawing/2014/main" id="{73C034D8-18BF-4440-875B-A3E62B52D3CF}"/>
              </a:ext>
            </a:extLst>
          </p:cNvPr>
          <p:cNvSpPr txBox="1"/>
          <p:nvPr/>
        </p:nvSpPr>
        <p:spPr>
          <a:xfrm>
            <a:off x="82914" y="5856278"/>
            <a:ext cx="12047746" cy="923330"/>
          </a:xfrm>
          <a:prstGeom prst="rect">
            <a:avLst/>
          </a:prstGeom>
          <a:noFill/>
        </p:spPr>
        <p:txBody>
          <a:bodyPr wrap="square" rtlCol="0">
            <a:spAutoFit/>
          </a:bodyPr>
          <a:lstStyle/>
          <a:p>
            <a:r>
              <a:rPr lang="en-US" dirty="0"/>
              <a:t>RNA Flow cytometry + phenotype; enzyme kinetics + phenotype; organelle status + phenotype + cell cycle</a:t>
            </a:r>
          </a:p>
          <a:p>
            <a:r>
              <a:rPr lang="en-US" dirty="0"/>
              <a:t>Functional flow + enzyme status + quantification; absolute molecular quantification; Cell Cycle + Phenotype; </a:t>
            </a:r>
          </a:p>
          <a:p>
            <a:r>
              <a:rPr lang="en-US" dirty="0"/>
              <a:t>absolute antibody binding site quantification; small particle analysis with higher sensitivity, real quantification based on digital </a:t>
            </a:r>
          </a:p>
        </p:txBody>
      </p:sp>
      <p:sp>
        <p:nvSpPr>
          <p:cNvPr id="8" name="TextBox 7">
            <a:extLst>
              <a:ext uri="{FF2B5EF4-FFF2-40B4-BE49-F238E27FC236}">
                <a16:creationId xmlns:a16="http://schemas.microsoft.com/office/drawing/2014/main" id="{9B628579-FCA0-9E4C-8AFF-FA0B7C9F8853}"/>
              </a:ext>
            </a:extLst>
          </p:cNvPr>
          <p:cNvSpPr txBox="1"/>
          <p:nvPr/>
        </p:nvSpPr>
        <p:spPr>
          <a:xfrm>
            <a:off x="220672" y="3910786"/>
            <a:ext cx="1843197" cy="1200329"/>
          </a:xfrm>
          <a:prstGeom prst="rect">
            <a:avLst/>
          </a:prstGeom>
          <a:noFill/>
          <a:ln>
            <a:solidFill>
              <a:schemeClr val="accent1"/>
            </a:solidFill>
          </a:ln>
        </p:spPr>
        <p:txBody>
          <a:bodyPr wrap="none" rtlCol="0">
            <a:spAutoFit/>
          </a:bodyPr>
          <a:lstStyle/>
          <a:p>
            <a:r>
              <a:rPr lang="en-US" i="1" dirty="0"/>
              <a:t>Fluorescence </a:t>
            </a:r>
          </a:p>
          <a:p>
            <a:r>
              <a:rPr lang="en-US" i="1" dirty="0"/>
              <a:t>Life-time is not</a:t>
            </a:r>
          </a:p>
          <a:p>
            <a:r>
              <a:rPr lang="en-US" i="1" dirty="0"/>
              <a:t>well served in the</a:t>
            </a:r>
          </a:p>
          <a:p>
            <a:r>
              <a:rPr lang="en-US" i="1" dirty="0"/>
              <a:t>flow market </a:t>
            </a:r>
          </a:p>
        </p:txBody>
      </p:sp>
      <p:pic>
        <p:nvPicPr>
          <p:cNvPr id="483" name="Picture 482">
            <a:extLst>
              <a:ext uri="{FF2B5EF4-FFF2-40B4-BE49-F238E27FC236}">
                <a16:creationId xmlns:a16="http://schemas.microsoft.com/office/drawing/2014/main" id="{661344E1-90AB-094A-A999-7EEB07032E22}"/>
              </a:ext>
            </a:extLst>
          </p:cNvPr>
          <p:cNvPicPr>
            <a:picLocks noChangeAspect="1"/>
          </p:cNvPicPr>
          <p:nvPr/>
        </p:nvPicPr>
        <p:blipFill>
          <a:blip r:embed="rId6"/>
          <a:stretch>
            <a:fillRect/>
          </a:stretch>
        </p:blipFill>
        <p:spPr>
          <a:xfrm>
            <a:off x="2785736" y="3983912"/>
            <a:ext cx="1178078" cy="1301106"/>
          </a:xfrm>
          <a:prstGeom prst="rect">
            <a:avLst/>
          </a:prstGeom>
        </p:spPr>
      </p:pic>
      <p:pic>
        <p:nvPicPr>
          <p:cNvPr id="485" name="Picture 484">
            <a:extLst>
              <a:ext uri="{FF2B5EF4-FFF2-40B4-BE49-F238E27FC236}">
                <a16:creationId xmlns:a16="http://schemas.microsoft.com/office/drawing/2014/main" id="{8CC8A2A2-F94D-0F4E-A38B-AE12B9C5DB4D}"/>
              </a:ext>
            </a:extLst>
          </p:cNvPr>
          <p:cNvPicPr>
            <a:picLocks noChangeAspect="1"/>
          </p:cNvPicPr>
          <p:nvPr/>
        </p:nvPicPr>
        <p:blipFill>
          <a:blip r:embed="rId7"/>
          <a:stretch>
            <a:fillRect/>
          </a:stretch>
        </p:blipFill>
        <p:spPr>
          <a:xfrm>
            <a:off x="9614708" y="3023956"/>
            <a:ext cx="1723596" cy="2298128"/>
          </a:xfrm>
          <a:prstGeom prst="rect">
            <a:avLst/>
          </a:prstGeom>
        </p:spPr>
      </p:pic>
      <p:pic>
        <p:nvPicPr>
          <p:cNvPr id="486" name="Picture 485">
            <a:extLst>
              <a:ext uri="{FF2B5EF4-FFF2-40B4-BE49-F238E27FC236}">
                <a16:creationId xmlns:a16="http://schemas.microsoft.com/office/drawing/2014/main" id="{8AEDD75E-1BA7-FD4A-B82C-A595CB262BD3}"/>
              </a:ext>
            </a:extLst>
          </p:cNvPr>
          <p:cNvPicPr>
            <a:picLocks noChangeAspect="1"/>
          </p:cNvPicPr>
          <p:nvPr/>
        </p:nvPicPr>
        <p:blipFill>
          <a:blip r:embed="rId8"/>
          <a:stretch>
            <a:fillRect/>
          </a:stretch>
        </p:blipFill>
        <p:spPr>
          <a:xfrm>
            <a:off x="4776547" y="4377845"/>
            <a:ext cx="1646836" cy="896792"/>
          </a:xfrm>
          <a:prstGeom prst="rect">
            <a:avLst/>
          </a:prstGeom>
        </p:spPr>
      </p:pic>
      <p:pic>
        <p:nvPicPr>
          <p:cNvPr id="2050" name="Picture 2" descr="Immunology">
            <a:extLst>
              <a:ext uri="{FF2B5EF4-FFF2-40B4-BE49-F238E27FC236}">
                <a16:creationId xmlns:a16="http://schemas.microsoft.com/office/drawing/2014/main" id="{01388236-F964-9642-81DB-E21EBCC5FB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5491" y="3011802"/>
            <a:ext cx="1229053" cy="68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761764"/>
      </p:ext>
    </p:extLst>
  </p:cSld>
  <p:clrMapOvr>
    <a:masterClrMapping/>
  </p:clrMapOvr>
  <mc:AlternateContent xmlns:mc="http://schemas.openxmlformats.org/markup-compatibility/2006" xmlns:p14="http://schemas.microsoft.com/office/powerpoint/2010/main">
    <mc:Choice Requires="p14">
      <p:transition spd="slow" p14:dur="2500" advClick="0" advTm="3000">
        <p14:reveal/>
      </p:transition>
    </mc:Choice>
    <mc:Fallback xmlns="">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42FB00-5197-E04A-81CF-89A24913AB35}"/>
              </a:ext>
            </a:extLst>
          </p:cNvPr>
          <p:cNvSpPr txBox="1"/>
          <p:nvPr/>
        </p:nvSpPr>
        <p:spPr>
          <a:xfrm>
            <a:off x="1698449" y="152501"/>
            <a:ext cx="9471375" cy="892552"/>
          </a:xfrm>
          <a:prstGeom prst="rect">
            <a:avLst/>
          </a:prstGeom>
          <a:noFill/>
        </p:spPr>
        <p:txBody>
          <a:bodyPr wrap="none" rtlCol="0">
            <a:spAutoFit/>
          </a:bodyPr>
          <a:lstStyle/>
          <a:p>
            <a:r>
              <a:rPr lang="en-US" sz="5200" b="1" dirty="0">
                <a:solidFill>
                  <a:srgbClr val="0C0C0C"/>
                </a:solidFill>
                <a:latin typeface="Helvetica" pitchFamily="2" charset="0"/>
              </a:rPr>
              <a:t>Current Spectral Technology </a:t>
            </a:r>
          </a:p>
        </p:txBody>
      </p:sp>
      <p:cxnSp>
        <p:nvCxnSpPr>
          <p:cNvPr id="16" name="Straight Connector 15">
            <a:extLst>
              <a:ext uri="{FF2B5EF4-FFF2-40B4-BE49-F238E27FC236}">
                <a16:creationId xmlns:a16="http://schemas.microsoft.com/office/drawing/2014/main" id="{3505F28A-CAC0-E54D-88B5-353EE5F09673}"/>
              </a:ext>
            </a:extLst>
          </p:cNvPr>
          <p:cNvCxnSpPr>
            <a:cxnSpLocks/>
          </p:cNvCxnSpPr>
          <p:nvPr/>
        </p:nvCxnSpPr>
        <p:spPr>
          <a:xfrm>
            <a:off x="1333537" y="1045053"/>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9FB870-1C73-D845-86D9-5C73EB96BBCD}"/>
              </a:ext>
            </a:extLst>
          </p:cNvPr>
          <p:cNvSpPr txBox="1"/>
          <p:nvPr/>
        </p:nvSpPr>
        <p:spPr>
          <a:xfrm>
            <a:off x="11797416" y="0"/>
            <a:ext cx="301686" cy="369332"/>
          </a:xfrm>
          <a:prstGeom prst="rect">
            <a:avLst/>
          </a:prstGeom>
          <a:noFill/>
        </p:spPr>
        <p:txBody>
          <a:bodyPr wrap="none" rtlCol="0">
            <a:spAutoFit/>
          </a:bodyPr>
          <a:lstStyle/>
          <a:p>
            <a:r>
              <a:rPr lang="en-US" dirty="0"/>
              <a:t>5</a:t>
            </a:r>
          </a:p>
        </p:txBody>
      </p:sp>
      <p:pic>
        <p:nvPicPr>
          <p:cNvPr id="11" name="Picture 10">
            <a:extLst>
              <a:ext uri="{FF2B5EF4-FFF2-40B4-BE49-F238E27FC236}">
                <a16:creationId xmlns:a16="http://schemas.microsoft.com/office/drawing/2014/main" id="{BBCFE51E-C8AA-B740-AA94-BB1709DF43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1347" y="1183874"/>
            <a:ext cx="2894660" cy="890665"/>
          </a:xfrm>
          <a:prstGeom prst="rect">
            <a:avLst/>
          </a:prstGeom>
        </p:spPr>
      </p:pic>
      <p:pic>
        <p:nvPicPr>
          <p:cNvPr id="18" name="Picture 17">
            <a:extLst>
              <a:ext uri="{FF2B5EF4-FFF2-40B4-BE49-F238E27FC236}">
                <a16:creationId xmlns:a16="http://schemas.microsoft.com/office/drawing/2014/main" id="{585502E5-A5AC-F646-B230-218C974CE1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9537" y="1174812"/>
            <a:ext cx="1259381" cy="908093"/>
          </a:xfrm>
          <a:prstGeom prst="rect">
            <a:avLst/>
          </a:prstGeom>
        </p:spPr>
      </p:pic>
      <p:pic>
        <p:nvPicPr>
          <p:cNvPr id="1028" name="Picture 4" descr="Newsletter: State of Spectral Flow Cytometry - FluoroFinder">
            <a:hlinkClick r:id="rId6"/>
            <a:extLst>
              <a:ext uri="{FF2B5EF4-FFF2-40B4-BE49-F238E27FC236}">
                <a16:creationId xmlns:a16="http://schemas.microsoft.com/office/drawing/2014/main" id="{B69A90C6-4451-3044-857A-19B51AEBE19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16509" y="5886390"/>
            <a:ext cx="1002429" cy="5012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ectral profile comparison">
            <a:extLst>
              <a:ext uri="{FF2B5EF4-FFF2-40B4-BE49-F238E27FC236}">
                <a16:creationId xmlns:a16="http://schemas.microsoft.com/office/drawing/2014/main" id="{BEFE3807-C45B-6941-B8DA-3C9311BF0D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70836" y="5655220"/>
            <a:ext cx="2326580" cy="9509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929ACB82-2912-2E49-9BC3-395A0FD850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73062" y="2715046"/>
            <a:ext cx="1122502" cy="1043416"/>
          </a:xfrm>
          <a:prstGeom prst="rect">
            <a:avLst/>
          </a:prstGeom>
        </p:spPr>
      </p:pic>
      <p:pic>
        <p:nvPicPr>
          <p:cNvPr id="27" name="Picture 26">
            <a:extLst>
              <a:ext uri="{FF2B5EF4-FFF2-40B4-BE49-F238E27FC236}">
                <a16:creationId xmlns:a16="http://schemas.microsoft.com/office/drawing/2014/main" id="{C0357F2D-C279-CB43-951B-F33B3DAF9AB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94047" y="2757543"/>
            <a:ext cx="1122414" cy="899713"/>
          </a:xfrm>
          <a:prstGeom prst="rect">
            <a:avLst/>
          </a:prstGeom>
        </p:spPr>
      </p:pic>
      <p:sp>
        <p:nvSpPr>
          <p:cNvPr id="29" name="TextBox 28">
            <a:extLst>
              <a:ext uri="{FF2B5EF4-FFF2-40B4-BE49-F238E27FC236}">
                <a16:creationId xmlns:a16="http://schemas.microsoft.com/office/drawing/2014/main" id="{0D2F962D-9FBE-8344-A3A3-8166B35144C9}"/>
              </a:ext>
            </a:extLst>
          </p:cNvPr>
          <p:cNvSpPr txBox="1"/>
          <p:nvPr/>
        </p:nvSpPr>
        <p:spPr>
          <a:xfrm>
            <a:off x="7271306" y="2911202"/>
            <a:ext cx="450764" cy="276999"/>
          </a:xfrm>
          <a:prstGeom prst="rect">
            <a:avLst/>
          </a:prstGeom>
          <a:noFill/>
        </p:spPr>
        <p:txBody>
          <a:bodyPr wrap="none" rtlCol="0">
            <a:spAutoFit/>
          </a:bodyPr>
          <a:lstStyle/>
          <a:p>
            <a:r>
              <a:rPr lang="en-US" sz="1200" dirty="0"/>
              <a:t>ADC</a:t>
            </a:r>
          </a:p>
        </p:txBody>
      </p:sp>
      <p:sp>
        <p:nvSpPr>
          <p:cNvPr id="30" name="TextBox 29">
            <a:extLst>
              <a:ext uri="{FF2B5EF4-FFF2-40B4-BE49-F238E27FC236}">
                <a16:creationId xmlns:a16="http://schemas.microsoft.com/office/drawing/2014/main" id="{3FD7BDA4-E879-E34F-A60B-AC25E3DA3B47}"/>
              </a:ext>
            </a:extLst>
          </p:cNvPr>
          <p:cNvSpPr txBox="1"/>
          <p:nvPr/>
        </p:nvSpPr>
        <p:spPr>
          <a:xfrm>
            <a:off x="6545488" y="2411196"/>
            <a:ext cx="726866" cy="276999"/>
          </a:xfrm>
          <a:prstGeom prst="rect">
            <a:avLst/>
          </a:prstGeom>
          <a:noFill/>
        </p:spPr>
        <p:txBody>
          <a:bodyPr wrap="none" rtlCol="0">
            <a:spAutoFit/>
          </a:bodyPr>
          <a:lstStyle/>
          <a:p>
            <a:r>
              <a:rPr lang="en-US" sz="1200" dirty="0"/>
              <a:t>PD Array</a:t>
            </a:r>
          </a:p>
        </p:txBody>
      </p:sp>
      <p:sp>
        <p:nvSpPr>
          <p:cNvPr id="31" name="TextBox 30">
            <a:extLst>
              <a:ext uri="{FF2B5EF4-FFF2-40B4-BE49-F238E27FC236}">
                <a16:creationId xmlns:a16="http://schemas.microsoft.com/office/drawing/2014/main" id="{5C84F318-A462-A643-85B0-294C018BDF3A}"/>
              </a:ext>
            </a:extLst>
          </p:cNvPr>
          <p:cNvSpPr txBox="1"/>
          <p:nvPr/>
        </p:nvSpPr>
        <p:spPr>
          <a:xfrm>
            <a:off x="7429326" y="2436429"/>
            <a:ext cx="1241045" cy="261610"/>
          </a:xfrm>
          <a:prstGeom prst="rect">
            <a:avLst/>
          </a:prstGeom>
          <a:noFill/>
        </p:spPr>
        <p:txBody>
          <a:bodyPr wrap="none" rtlCol="0">
            <a:spAutoFit/>
          </a:bodyPr>
          <a:lstStyle/>
          <a:p>
            <a:r>
              <a:rPr lang="en-US" sz="1100" dirty="0"/>
              <a:t>Open space Lasers</a:t>
            </a:r>
          </a:p>
        </p:txBody>
      </p:sp>
      <p:pic>
        <p:nvPicPr>
          <p:cNvPr id="33" name="Picture 32">
            <a:extLst>
              <a:ext uri="{FF2B5EF4-FFF2-40B4-BE49-F238E27FC236}">
                <a16:creationId xmlns:a16="http://schemas.microsoft.com/office/drawing/2014/main" id="{F3C0E8FE-A3FB-3E4D-9A48-8859FB9F2F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81115" y="1285085"/>
            <a:ext cx="2161627" cy="913976"/>
          </a:xfrm>
          <a:prstGeom prst="rect">
            <a:avLst/>
          </a:prstGeom>
        </p:spPr>
      </p:pic>
      <p:sp>
        <p:nvSpPr>
          <p:cNvPr id="34" name="TextBox 33">
            <a:extLst>
              <a:ext uri="{FF2B5EF4-FFF2-40B4-BE49-F238E27FC236}">
                <a16:creationId xmlns:a16="http://schemas.microsoft.com/office/drawing/2014/main" id="{BCB34B82-8B86-1840-948E-2C111DDFDB73}"/>
              </a:ext>
            </a:extLst>
          </p:cNvPr>
          <p:cNvSpPr txBox="1"/>
          <p:nvPr/>
        </p:nvSpPr>
        <p:spPr>
          <a:xfrm>
            <a:off x="9779700" y="1045053"/>
            <a:ext cx="922047" cy="261610"/>
          </a:xfrm>
          <a:prstGeom prst="rect">
            <a:avLst/>
          </a:prstGeom>
          <a:noFill/>
        </p:spPr>
        <p:txBody>
          <a:bodyPr wrap="none" rtlCol="0">
            <a:spAutoFit/>
          </a:bodyPr>
          <a:lstStyle/>
          <a:p>
            <a:r>
              <a:rPr lang="en-US" sz="1050" dirty="0"/>
              <a:t>Claims 27-29</a:t>
            </a:r>
          </a:p>
        </p:txBody>
      </p:sp>
      <p:sp>
        <p:nvSpPr>
          <p:cNvPr id="35" name="TextBox 34">
            <a:extLst>
              <a:ext uri="{FF2B5EF4-FFF2-40B4-BE49-F238E27FC236}">
                <a16:creationId xmlns:a16="http://schemas.microsoft.com/office/drawing/2014/main" id="{91F12B35-3837-E445-B4C2-53F479E01D47}"/>
              </a:ext>
            </a:extLst>
          </p:cNvPr>
          <p:cNvSpPr txBox="1"/>
          <p:nvPr/>
        </p:nvSpPr>
        <p:spPr>
          <a:xfrm>
            <a:off x="6136455" y="4513862"/>
            <a:ext cx="1861407" cy="577081"/>
          </a:xfrm>
          <a:prstGeom prst="rect">
            <a:avLst/>
          </a:prstGeom>
          <a:noFill/>
        </p:spPr>
        <p:txBody>
          <a:bodyPr wrap="none" rtlCol="0">
            <a:spAutoFit/>
          </a:bodyPr>
          <a:lstStyle/>
          <a:p>
            <a:r>
              <a:rPr lang="en-US" sz="1050" dirty="0"/>
              <a:t>Bigfoot – 60 PMT detectors</a:t>
            </a:r>
          </a:p>
          <a:p>
            <a:r>
              <a:rPr lang="en-US" sz="1050" dirty="0"/>
              <a:t>~130 Optical Components</a:t>
            </a:r>
          </a:p>
          <a:p>
            <a:r>
              <a:rPr lang="en-US" sz="1050" dirty="0"/>
              <a:t>Very expensive complex optics</a:t>
            </a:r>
          </a:p>
        </p:txBody>
      </p:sp>
      <p:pic>
        <p:nvPicPr>
          <p:cNvPr id="37" name="Picture 36">
            <a:extLst>
              <a:ext uri="{FF2B5EF4-FFF2-40B4-BE49-F238E27FC236}">
                <a16:creationId xmlns:a16="http://schemas.microsoft.com/office/drawing/2014/main" id="{3334089E-6876-EA43-A7AA-0EE9275AA8E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28642" y="5701780"/>
            <a:ext cx="1644420" cy="841694"/>
          </a:xfrm>
          <a:prstGeom prst="rect">
            <a:avLst/>
          </a:prstGeom>
        </p:spPr>
      </p:pic>
      <p:sp>
        <p:nvSpPr>
          <p:cNvPr id="40" name="TextBox 39">
            <a:extLst>
              <a:ext uri="{FF2B5EF4-FFF2-40B4-BE49-F238E27FC236}">
                <a16:creationId xmlns:a16="http://schemas.microsoft.com/office/drawing/2014/main" id="{BF3E6D39-60BF-A641-B83C-9840E3232BB3}"/>
              </a:ext>
            </a:extLst>
          </p:cNvPr>
          <p:cNvSpPr txBox="1"/>
          <p:nvPr/>
        </p:nvSpPr>
        <p:spPr>
          <a:xfrm>
            <a:off x="4538756" y="6596390"/>
            <a:ext cx="1689886" cy="261610"/>
          </a:xfrm>
          <a:prstGeom prst="rect">
            <a:avLst/>
          </a:prstGeom>
          <a:noFill/>
        </p:spPr>
        <p:txBody>
          <a:bodyPr wrap="none" rtlCol="0">
            <a:spAutoFit/>
          </a:bodyPr>
          <a:lstStyle/>
          <a:p>
            <a:r>
              <a:rPr lang="en-US" sz="1100" dirty="0"/>
              <a:t>7 x Hamamatsu 32Ch PMT</a:t>
            </a:r>
          </a:p>
        </p:txBody>
      </p:sp>
      <p:pic>
        <p:nvPicPr>
          <p:cNvPr id="47" name="Picture 10" descr="Sony Logo transparent PNG - StickPNG">
            <a:extLst>
              <a:ext uri="{FF2B5EF4-FFF2-40B4-BE49-F238E27FC236}">
                <a16:creationId xmlns:a16="http://schemas.microsoft.com/office/drawing/2014/main" id="{2282E2BE-1EC8-0C4D-A1B3-D2CB1C5F19AE}"/>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32558" y="5668799"/>
            <a:ext cx="1065891" cy="4051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64A0D6A0-9DF8-8C4D-98E4-547DBA781EB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9159" y="3984432"/>
            <a:ext cx="1294740" cy="331392"/>
          </a:xfrm>
          <a:prstGeom prst="rect">
            <a:avLst/>
          </a:prstGeom>
        </p:spPr>
      </p:pic>
      <p:pic>
        <p:nvPicPr>
          <p:cNvPr id="49" name="Picture 2" descr="translation missing: en.genreal.logo.label">
            <a:extLst>
              <a:ext uri="{FF2B5EF4-FFF2-40B4-BE49-F238E27FC236}">
                <a16:creationId xmlns:a16="http://schemas.microsoft.com/office/drawing/2014/main" id="{0F0F14FE-C7D8-CE41-84D6-C0AAD16F9DD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05794" y="2752715"/>
            <a:ext cx="1427455" cy="43548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8B4FB4B-C42E-E64D-B4CD-6FF5974232EE}"/>
              </a:ext>
            </a:extLst>
          </p:cNvPr>
          <p:cNvSpPr txBox="1"/>
          <p:nvPr/>
        </p:nvSpPr>
        <p:spPr>
          <a:xfrm>
            <a:off x="950836" y="3107799"/>
            <a:ext cx="833883" cy="369332"/>
          </a:xfrm>
          <a:prstGeom prst="rect">
            <a:avLst/>
          </a:prstGeom>
          <a:noFill/>
        </p:spPr>
        <p:txBody>
          <a:bodyPr wrap="none" rtlCol="0">
            <a:spAutoFit/>
          </a:bodyPr>
          <a:lstStyle/>
          <a:p>
            <a:r>
              <a:rPr lang="en-US" dirty="0"/>
              <a:t>Analog</a:t>
            </a:r>
          </a:p>
        </p:txBody>
      </p:sp>
      <p:sp>
        <p:nvSpPr>
          <p:cNvPr id="51" name="TextBox 50">
            <a:extLst>
              <a:ext uri="{FF2B5EF4-FFF2-40B4-BE49-F238E27FC236}">
                <a16:creationId xmlns:a16="http://schemas.microsoft.com/office/drawing/2014/main" id="{CC5AF21A-5C16-7F48-B1A1-7AE4BA1CCD0A}"/>
              </a:ext>
            </a:extLst>
          </p:cNvPr>
          <p:cNvSpPr txBox="1"/>
          <p:nvPr/>
        </p:nvSpPr>
        <p:spPr>
          <a:xfrm>
            <a:off x="916595" y="4295966"/>
            <a:ext cx="833883" cy="369332"/>
          </a:xfrm>
          <a:prstGeom prst="rect">
            <a:avLst/>
          </a:prstGeom>
          <a:noFill/>
        </p:spPr>
        <p:txBody>
          <a:bodyPr wrap="none" rtlCol="0">
            <a:spAutoFit/>
          </a:bodyPr>
          <a:lstStyle/>
          <a:p>
            <a:r>
              <a:rPr lang="en-US" dirty="0"/>
              <a:t>Analog</a:t>
            </a:r>
          </a:p>
        </p:txBody>
      </p:sp>
      <p:sp>
        <p:nvSpPr>
          <p:cNvPr id="52" name="TextBox 51">
            <a:extLst>
              <a:ext uri="{FF2B5EF4-FFF2-40B4-BE49-F238E27FC236}">
                <a16:creationId xmlns:a16="http://schemas.microsoft.com/office/drawing/2014/main" id="{ECC87262-25EB-CB43-A6E0-0712BAE81CD5}"/>
              </a:ext>
            </a:extLst>
          </p:cNvPr>
          <p:cNvSpPr txBox="1"/>
          <p:nvPr/>
        </p:nvSpPr>
        <p:spPr>
          <a:xfrm>
            <a:off x="836522" y="6018273"/>
            <a:ext cx="833883" cy="369332"/>
          </a:xfrm>
          <a:prstGeom prst="rect">
            <a:avLst/>
          </a:prstGeom>
          <a:noFill/>
        </p:spPr>
        <p:txBody>
          <a:bodyPr wrap="none" rtlCol="0">
            <a:spAutoFit/>
          </a:bodyPr>
          <a:lstStyle/>
          <a:p>
            <a:r>
              <a:rPr lang="en-US" dirty="0"/>
              <a:t>Analog</a:t>
            </a:r>
          </a:p>
        </p:txBody>
      </p:sp>
      <p:sp>
        <p:nvSpPr>
          <p:cNvPr id="3" name="TextBox 2">
            <a:extLst>
              <a:ext uri="{FF2B5EF4-FFF2-40B4-BE49-F238E27FC236}">
                <a16:creationId xmlns:a16="http://schemas.microsoft.com/office/drawing/2014/main" id="{E70DAF34-11B7-4444-81FB-F74E94B6DD40}"/>
              </a:ext>
            </a:extLst>
          </p:cNvPr>
          <p:cNvSpPr txBox="1"/>
          <p:nvPr/>
        </p:nvSpPr>
        <p:spPr>
          <a:xfrm>
            <a:off x="479126" y="1228508"/>
            <a:ext cx="1438214" cy="830997"/>
          </a:xfrm>
          <a:prstGeom prst="rect">
            <a:avLst/>
          </a:prstGeom>
          <a:noFill/>
        </p:spPr>
        <p:txBody>
          <a:bodyPr wrap="none" rtlCol="0">
            <a:spAutoFit/>
          </a:bodyPr>
          <a:lstStyle/>
          <a:p>
            <a:r>
              <a:rPr lang="en-US" sz="1600" dirty="0"/>
              <a:t>ALL BASED ON</a:t>
            </a:r>
          </a:p>
          <a:p>
            <a:r>
              <a:rPr lang="en-US" sz="1600" dirty="0"/>
              <a:t>US Patent </a:t>
            </a:r>
          </a:p>
          <a:p>
            <a:r>
              <a:rPr lang="en-US" sz="1600" dirty="0"/>
              <a:t>#7,280,204B2*</a:t>
            </a:r>
          </a:p>
        </p:txBody>
      </p:sp>
      <p:pic>
        <p:nvPicPr>
          <p:cNvPr id="36" name="Picture 35">
            <a:extLst>
              <a:ext uri="{FF2B5EF4-FFF2-40B4-BE49-F238E27FC236}">
                <a16:creationId xmlns:a16="http://schemas.microsoft.com/office/drawing/2014/main" id="{ABB73109-F991-024E-AF98-1A3A8535156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51501" y="3992771"/>
            <a:ext cx="792531" cy="714298"/>
          </a:xfrm>
          <a:prstGeom prst="rect">
            <a:avLst/>
          </a:prstGeom>
        </p:spPr>
      </p:pic>
      <p:pic>
        <p:nvPicPr>
          <p:cNvPr id="38" name="Picture 37">
            <a:extLst>
              <a:ext uri="{FF2B5EF4-FFF2-40B4-BE49-F238E27FC236}">
                <a16:creationId xmlns:a16="http://schemas.microsoft.com/office/drawing/2014/main" id="{059B2D45-432A-9348-B136-5C267106BB7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5400000">
            <a:off x="4707861" y="2163169"/>
            <a:ext cx="1371905" cy="1710117"/>
          </a:xfrm>
          <a:prstGeom prst="rect">
            <a:avLst/>
          </a:prstGeom>
        </p:spPr>
      </p:pic>
      <p:pic>
        <p:nvPicPr>
          <p:cNvPr id="39" name="Picture 38">
            <a:extLst>
              <a:ext uri="{FF2B5EF4-FFF2-40B4-BE49-F238E27FC236}">
                <a16:creationId xmlns:a16="http://schemas.microsoft.com/office/drawing/2014/main" id="{E3A21BAF-9CA6-F645-AD8F-2DCDC773EB7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960929" y="5585098"/>
            <a:ext cx="912743" cy="868141"/>
          </a:xfrm>
          <a:prstGeom prst="rect">
            <a:avLst/>
          </a:prstGeom>
        </p:spPr>
      </p:pic>
      <p:sp>
        <p:nvSpPr>
          <p:cNvPr id="5" name="TextBox 4">
            <a:extLst>
              <a:ext uri="{FF2B5EF4-FFF2-40B4-BE49-F238E27FC236}">
                <a16:creationId xmlns:a16="http://schemas.microsoft.com/office/drawing/2014/main" id="{617BAF88-12C2-864E-BD0F-992808BFEDCA}"/>
              </a:ext>
            </a:extLst>
          </p:cNvPr>
          <p:cNvSpPr txBox="1"/>
          <p:nvPr/>
        </p:nvSpPr>
        <p:spPr>
          <a:xfrm>
            <a:off x="3187616" y="6575129"/>
            <a:ext cx="843501" cy="261610"/>
          </a:xfrm>
          <a:prstGeom prst="rect">
            <a:avLst/>
          </a:prstGeom>
          <a:noFill/>
        </p:spPr>
        <p:txBody>
          <a:bodyPr wrap="none" rtlCol="0">
            <a:spAutoFit/>
          </a:bodyPr>
          <a:lstStyle/>
          <a:p>
            <a:r>
              <a:rPr lang="en-US" sz="1100" dirty="0"/>
              <a:t>Prizm Optic</a:t>
            </a:r>
          </a:p>
        </p:txBody>
      </p:sp>
      <p:pic>
        <p:nvPicPr>
          <p:cNvPr id="41" name="Picture 8" descr="SP6800 Spectral Analyzer">
            <a:extLst>
              <a:ext uri="{FF2B5EF4-FFF2-40B4-BE49-F238E27FC236}">
                <a16:creationId xmlns:a16="http://schemas.microsoft.com/office/drawing/2014/main" id="{B47A16AE-7B90-6649-A07E-072F09A521E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109086" y="5634521"/>
            <a:ext cx="877362" cy="94117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5D45F588-25F6-0049-8F46-7198014588A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190349" y="2667063"/>
            <a:ext cx="792531" cy="750819"/>
          </a:xfrm>
          <a:prstGeom prst="rect">
            <a:avLst/>
          </a:prstGeom>
        </p:spPr>
      </p:pic>
      <p:cxnSp>
        <p:nvCxnSpPr>
          <p:cNvPr id="44" name="Straight Connector 43">
            <a:extLst>
              <a:ext uri="{FF2B5EF4-FFF2-40B4-BE49-F238E27FC236}">
                <a16:creationId xmlns:a16="http://schemas.microsoft.com/office/drawing/2014/main" id="{50AD18E5-69CE-1443-9A09-DBC0565242D4}"/>
              </a:ext>
            </a:extLst>
          </p:cNvPr>
          <p:cNvCxnSpPr/>
          <p:nvPr/>
        </p:nvCxnSpPr>
        <p:spPr>
          <a:xfrm>
            <a:off x="-163902" y="2234242"/>
            <a:ext cx="1257271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D76C2CC-984E-8E44-83E7-1BEBCFA1030B}"/>
              </a:ext>
            </a:extLst>
          </p:cNvPr>
          <p:cNvCxnSpPr/>
          <p:nvPr/>
        </p:nvCxnSpPr>
        <p:spPr>
          <a:xfrm>
            <a:off x="-190359" y="3764981"/>
            <a:ext cx="125727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43708EA-DCB2-FB4D-8118-E8801D75F66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484787" y="2422900"/>
            <a:ext cx="2057955" cy="1160779"/>
          </a:xfrm>
          <a:prstGeom prst="rect">
            <a:avLst/>
          </a:prstGeom>
        </p:spPr>
      </p:pic>
      <p:pic>
        <p:nvPicPr>
          <p:cNvPr id="9" name="Picture 8">
            <a:extLst>
              <a:ext uri="{FF2B5EF4-FFF2-40B4-BE49-F238E27FC236}">
                <a16:creationId xmlns:a16="http://schemas.microsoft.com/office/drawing/2014/main" id="{1CF8E043-03B7-9F48-A04D-D4E5D8FB472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672524" y="4057220"/>
            <a:ext cx="1578513" cy="974213"/>
          </a:xfrm>
          <a:prstGeom prst="rect">
            <a:avLst/>
          </a:prstGeom>
        </p:spPr>
      </p:pic>
      <p:cxnSp>
        <p:nvCxnSpPr>
          <p:cNvPr id="46" name="Straight Connector 45">
            <a:extLst>
              <a:ext uri="{FF2B5EF4-FFF2-40B4-BE49-F238E27FC236}">
                <a16:creationId xmlns:a16="http://schemas.microsoft.com/office/drawing/2014/main" id="{27B68245-F9F9-C740-95A5-5951AFD5BF53}"/>
              </a:ext>
            </a:extLst>
          </p:cNvPr>
          <p:cNvCxnSpPr/>
          <p:nvPr/>
        </p:nvCxnSpPr>
        <p:spPr>
          <a:xfrm>
            <a:off x="-163902" y="5288981"/>
            <a:ext cx="1257271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0C0B47-AF7C-434C-ABC6-598AC8CA595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774584" y="3848915"/>
            <a:ext cx="1159195" cy="1296895"/>
          </a:xfrm>
          <a:prstGeom prst="rect">
            <a:avLst/>
          </a:prstGeom>
        </p:spPr>
      </p:pic>
      <p:sp>
        <p:nvSpPr>
          <p:cNvPr id="6" name="TextBox 5">
            <a:extLst>
              <a:ext uri="{FF2B5EF4-FFF2-40B4-BE49-F238E27FC236}">
                <a16:creationId xmlns:a16="http://schemas.microsoft.com/office/drawing/2014/main" id="{58AC20FD-AC19-E34C-8C18-276647BAADE3}"/>
              </a:ext>
            </a:extLst>
          </p:cNvPr>
          <p:cNvSpPr txBox="1"/>
          <p:nvPr/>
        </p:nvSpPr>
        <p:spPr>
          <a:xfrm>
            <a:off x="102270" y="6606274"/>
            <a:ext cx="1763624" cy="261610"/>
          </a:xfrm>
          <a:prstGeom prst="rect">
            <a:avLst/>
          </a:prstGeom>
          <a:noFill/>
        </p:spPr>
        <p:txBody>
          <a:bodyPr wrap="none" rtlCol="0">
            <a:spAutoFit/>
          </a:bodyPr>
          <a:lstStyle/>
          <a:p>
            <a:r>
              <a:rPr lang="en-US" sz="1100" dirty="0"/>
              <a:t>* License to Spectral Patent</a:t>
            </a:r>
          </a:p>
        </p:txBody>
      </p:sp>
      <p:sp>
        <p:nvSpPr>
          <p:cNvPr id="8" name="TextBox 7">
            <a:extLst>
              <a:ext uri="{FF2B5EF4-FFF2-40B4-BE49-F238E27FC236}">
                <a16:creationId xmlns:a16="http://schemas.microsoft.com/office/drawing/2014/main" id="{9FC26B23-F143-924B-9232-A2513F6F2202}"/>
              </a:ext>
            </a:extLst>
          </p:cNvPr>
          <p:cNvSpPr txBox="1"/>
          <p:nvPr/>
        </p:nvSpPr>
        <p:spPr>
          <a:xfrm>
            <a:off x="1634678" y="3845120"/>
            <a:ext cx="300082" cy="369332"/>
          </a:xfrm>
          <a:prstGeom prst="rect">
            <a:avLst/>
          </a:prstGeom>
          <a:noFill/>
        </p:spPr>
        <p:txBody>
          <a:bodyPr wrap="none" rtlCol="0">
            <a:spAutoFit/>
          </a:bodyPr>
          <a:lstStyle/>
          <a:p>
            <a:r>
              <a:rPr lang="en-US" dirty="0"/>
              <a:t>*</a:t>
            </a:r>
          </a:p>
        </p:txBody>
      </p:sp>
      <p:sp>
        <p:nvSpPr>
          <p:cNvPr id="50" name="TextBox 49">
            <a:extLst>
              <a:ext uri="{FF2B5EF4-FFF2-40B4-BE49-F238E27FC236}">
                <a16:creationId xmlns:a16="http://schemas.microsoft.com/office/drawing/2014/main" id="{7A8C488D-45A2-5043-8667-11B7454B8851}"/>
              </a:ext>
            </a:extLst>
          </p:cNvPr>
          <p:cNvSpPr txBox="1"/>
          <p:nvPr/>
        </p:nvSpPr>
        <p:spPr>
          <a:xfrm>
            <a:off x="1539403" y="5548027"/>
            <a:ext cx="233562" cy="369332"/>
          </a:xfrm>
          <a:prstGeom prst="rect">
            <a:avLst/>
          </a:prstGeom>
          <a:noFill/>
        </p:spPr>
        <p:txBody>
          <a:bodyPr wrap="square" rtlCol="0">
            <a:spAutoFit/>
          </a:bodyPr>
          <a:lstStyle/>
          <a:p>
            <a:r>
              <a:rPr lang="en-US" dirty="0"/>
              <a:t>*</a:t>
            </a:r>
          </a:p>
        </p:txBody>
      </p:sp>
      <p:sp>
        <p:nvSpPr>
          <p:cNvPr id="10" name="TextBox 9">
            <a:extLst>
              <a:ext uri="{FF2B5EF4-FFF2-40B4-BE49-F238E27FC236}">
                <a16:creationId xmlns:a16="http://schemas.microsoft.com/office/drawing/2014/main" id="{5AAD4074-DF71-4F46-AE77-6CD2E359EBAA}"/>
              </a:ext>
            </a:extLst>
          </p:cNvPr>
          <p:cNvSpPr txBox="1"/>
          <p:nvPr/>
        </p:nvSpPr>
        <p:spPr>
          <a:xfrm>
            <a:off x="6281112" y="6607193"/>
            <a:ext cx="1423788" cy="261610"/>
          </a:xfrm>
          <a:prstGeom prst="rect">
            <a:avLst/>
          </a:prstGeom>
          <a:noFill/>
        </p:spPr>
        <p:txBody>
          <a:bodyPr wrap="none" rtlCol="0">
            <a:spAutoFit/>
          </a:bodyPr>
          <a:lstStyle/>
          <a:p>
            <a:r>
              <a:rPr lang="en-US" sz="1100" dirty="0"/>
              <a:t>Very expensive optics</a:t>
            </a:r>
          </a:p>
        </p:txBody>
      </p:sp>
      <p:sp>
        <p:nvSpPr>
          <p:cNvPr id="13" name="TextBox 12">
            <a:extLst>
              <a:ext uri="{FF2B5EF4-FFF2-40B4-BE49-F238E27FC236}">
                <a16:creationId xmlns:a16="http://schemas.microsoft.com/office/drawing/2014/main" id="{84A1BA56-1782-D544-B8C8-584CC6287805}"/>
              </a:ext>
            </a:extLst>
          </p:cNvPr>
          <p:cNvSpPr txBox="1"/>
          <p:nvPr/>
        </p:nvSpPr>
        <p:spPr>
          <a:xfrm>
            <a:off x="873411" y="4581030"/>
            <a:ext cx="905954" cy="276999"/>
          </a:xfrm>
          <a:prstGeom prst="rect">
            <a:avLst/>
          </a:prstGeom>
          <a:noFill/>
        </p:spPr>
        <p:txBody>
          <a:bodyPr wrap="none" rtlCol="0">
            <a:spAutoFit/>
          </a:bodyPr>
          <a:lstStyle/>
          <a:p>
            <a:r>
              <a:rPr lang="en-US" sz="1200" dirty="0"/>
              <a:t>Sorter only </a:t>
            </a:r>
          </a:p>
        </p:txBody>
      </p:sp>
      <p:sp>
        <p:nvSpPr>
          <p:cNvPr id="14" name="TextBox 13">
            <a:extLst>
              <a:ext uri="{FF2B5EF4-FFF2-40B4-BE49-F238E27FC236}">
                <a16:creationId xmlns:a16="http://schemas.microsoft.com/office/drawing/2014/main" id="{9A55D16E-A975-184A-9848-D081FA0E652F}"/>
              </a:ext>
            </a:extLst>
          </p:cNvPr>
          <p:cNvSpPr txBox="1"/>
          <p:nvPr/>
        </p:nvSpPr>
        <p:spPr>
          <a:xfrm>
            <a:off x="6251299" y="2234283"/>
            <a:ext cx="1718740" cy="261610"/>
          </a:xfrm>
          <a:prstGeom prst="rect">
            <a:avLst/>
          </a:prstGeom>
          <a:noFill/>
        </p:spPr>
        <p:txBody>
          <a:bodyPr wrap="none" rtlCol="0">
            <a:spAutoFit/>
          </a:bodyPr>
          <a:lstStyle/>
          <a:p>
            <a:r>
              <a:rPr lang="en-US" sz="1100" dirty="0"/>
              <a:t>~120 OPTIC COMPONENTS</a:t>
            </a:r>
          </a:p>
        </p:txBody>
      </p:sp>
      <p:sp>
        <p:nvSpPr>
          <p:cNvPr id="15" name="TextBox 14">
            <a:extLst>
              <a:ext uri="{FF2B5EF4-FFF2-40B4-BE49-F238E27FC236}">
                <a16:creationId xmlns:a16="http://schemas.microsoft.com/office/drawing/2014/main" id="{5DCADE06-4927-E24C-A63D-9589C4EC3141}"/>
              </a:ext>
            </a:extLst>
          </p:cNvPr>
          <p:cNvSpPr txBox="1"/>
          <p:nvPr/>
        </p:nvSpPr>
        <p:spPr>
          <a:xfrm>
            <a:off x="6015086" y="5377075"/>
            <a:ext cx="1787669" cy="261610"/>
          </a:xfrm>
          <a:prstGeom prst="rect">
            <a:avLst/>
          </a:prstGeom>
          <a:noFill/>
        </p:spPr>
        <p:txBody>
          <a:bodyPr wrap="none" rtlCol="0">
            <a:spAutoFit/>
          </a:bodyPr>
          <a:lstStyle/>
          <a:p>
            <a:r>
              <a:rPr lang="en-US" sz="1100" dirty="0"/>
              <a:t>~50 OPTICAL COMPONENTS</a:t>
            </a:r>
          </a:p>
        </p:txBody>
      </p:sp>
    </p:spTree>
    <p:extLst>
      <p:ext uri="{BB962C8B-B14F-4D97-AF65-F5344CB8AC3E}">
        <p14:creationId xmlns:p14="http://schemas.microsoft.com/office/powerpoint/2010/main" val="2877190845"/>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EE2D7-6BBF-4C4D-95FC-FF0AC8CADCC5}"/>
              </a:ext>
            </a:extLst>
          </p:cNvPr>
          <p:cNvSpPr txBox="1"/>
          <p:nvPr/>
        </p:nvSpPr>
        <p:spPr>
          <a:xfrm>
            <a:off x="1333537" y="1186834"/>
            <a:ext cx="11820718" cy="600164"/>
          </a:xfrm>
          <a:prstGeom prst="rect">
            <a:avLst/>
          </a:prstGeom>
          <a:noFill/>
        </p:spPr>
        <p:txBody>
          <a:bodyPr wrap="square" lIns="45720" tIns="22860" rIns="45720" bIns="22860" rtlCol="0" anchor="t">
            <a:spAutoFit/>
          </a:bodyPr>
          <a:lstStyle/>
          <a:p>
            <a:pPr algn="l"/>
            <a:r>
              <a:rPr lang="en-US" sz="3600" dirty="0">
                <a:solidFill>
                  <a:srgbClr val="0C0C0C"/>
                </a:solidFill>
                <a:latin typeface="+mj-lt"/>
              </a:rPr>
              <a:t>PUSHING FLOW TO ITS THEORETICAL LIMITS</a:t>
            </a:r>
          </a:p>
        </p:txBody>
      </p:sp>
      <p:sp>
        <p:nvSpPr>
          <p:cNvPr id="7" name="Content Placeholder 2"/>
          <p:cNvSpPr txBox="1">
            <a:spLocks/>
          </p:cNvSpPr>
          <p:nvPr/>
        </p:nvSpPr>
        <p:spPr>
          <a:xfrm>
            <a:off x="636376" y="2379227"/>
            <a:ext cx="9071656" cy="378477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00000"/>
                </a:solidFill>
                <a:latin typeface="+mj-lt"/>
                <a:sym typeface="Wingdings" panose="05000000000000000000" pitchFamily="2" charset="2"/>
              </a:rPr>
              <a:t>Sensor speed</a:t>
            </a:r>
            <a:r>
              <a:rPr lang="en-US" sz="2600" dirty="0">
                <a:solidFill>
                  <a:srgbClr val="000000"/>
                </a:solidFill>
                <a:latin typeface="+mj-lt"/>
                <a:sym typeface="Wingdings" panose="05000000000000000000" pitchFamily="2" charset="2"/>
              </a:rPr>
              <a:t>			Fastest single-photon sensor 500ps detection </a:t>
            </a:r>
            <a:endParaRPr lang="en-US" sz="2600" dirty="0">
              <a:solidFill>
                <a:srgbClr val="000000"/>
              </a:solidFill>
              <a:latin typeface="+mj-lt"/>
            </a:endParaRPr>
          </a:p>
          <a:p>
            <a:pPr marL="0" indent="0">
              <a:buNone/>
            </a:pPr>
            <a:r>
              <a:rPr lang="en-US" sz="2600" b="1" dirty="0">
                <a:solidFill>
                  <a:srgbClr val="000000"/>
                </a:solidFill>
                <a:latin typeface="+mj-lt"/>
                <a:sym typeface="Wingdings" panose="05000000000000000000" pitchFamily="2" charset="2"/>
              </a:rPr>
              <a:t>Limited simultaneous parameters</a:t>
            </a:r>
            <a:r>
              <a:rPr lang="en-US" sz="2600" dirty="0">
                <a:solidFill>
                  <a:srgbClr val="000000"/>
                </a:solidFill>
                <a:latin typeface="+mj-lt"/>
                <a:sym typeface="Wingdings" panose="05000000000000000000" pitchFamily="2" charset="2"/>
              </a:rPr>
              <a:t>	Only 42-channel array available</a:t>
            </a:r>
          </a:p>
          <a:p>
            <a:pPr marL="0" indent="0">
              <a:buNone/>
            </a:pPr>
            <a:r>
              <a:rPr lang="en-US" b="1" dirty="0">
                <a:solidFill>
                  <a:srgbClr val="000000"/>
                </a:solidFill>
                <a:latin typeface="+mj-lt"/>
              </a:rPr>
              <a:t>Background noise</a:t>
            </a:r>
            <a:r>
              <a:rPr lang="en-US" dirty="0">
                <a:solidFill>
                  <a:srgbClr val="000000"/>
                </a:solidFill>
                <a:latin typeface="+mj-lt"/>
              </a:rPr>
              <a:t>			Lowest detector noise</a:t>
            </a:r>
          </a:p>
          <a:p>
            <a:pPr marL="0" indent="0">
              <a:buNone/>
            </a:pPr>
            <a:r>
              <a:rPr lang="en-US" sz="2600" b="1" dirty="0">
                <a:solidFill>
                  <a:srgbClr val="000000"/>
                </a:solidFill>
                <a:latin typeface="+mj-lt"/>
                <a:sym typeface="Wingdings" panose="05000000000000000000" pitchFamily="2" charset="2"/>
              </a:rPr>
              <a:t>Fluorescence  sensitivity </a:t>
            </a:r>
            <a:r>
              <a:rPr lang="en-US" sz="2600" dirty="0">
                <a:solidFill>
                  <a:srgbClr val="000000"/>
                </a:solidFill>
                <a:latin typeface="+mj-lt"/>
                <a:sym typeface="Wingdings" panose="05000000000000000000" pitchFamily="2" charset="2"/>
              </a:rPr>
              <a:t>		Most sensitive detector </a:t>
            </a:r>
          </a:p>
          <a:p>
            <a:pPr marL="0" indent="0">
              <a:buNone/>
            </a:pPr>
            <a:r>
              <a:rPr lang="en-US" sz="2600" b="1" dirty="0">
                <a:solidFill>
                  <a:srgbClr val="000000"/>
                </a:solidFill>
                <a:latin typeface="+mj-lt"/>
                <a:sym typeface="Wingdings" panose="05000000000000000000" pitchFamily="2" charset="2"/>
              </a:rPr>
              <a:t>Open lasers alignment</a:t>
            </a:r>
            <a:r>
              <a:rPr lang="en-US" sz="2600" dirty="0">
                <a:solidFill>
                  <a:srgbClr val="000000"/>
                </a:solidFill>
                <a:latin typeface="+mj-lt"/>
                <a:sym typeface="Wingdings" panose="05000000000000000000" pitchFamily="2" charset="2"/>
              </a:rPr>
              <a:t>		“Plug-and-Play,” lasers</a:t>
            </a:r>
          </a:p>
          <a:p>
            <a:pPr marL="0" indent="0">
              <a:buNone/>
            </a:pPr>
            <a:r>
              <a:rPr lang="en-US" sz="2600" b="1" dirty="0">
                <a:solidFill>
                  <a:srgbClr val="000000"/>
                </a:solidFill>
                <a:latin typeface="+mj-lt"/>
                <a:sym typeface="Wingdings" panose="05000000000000000000" pitchFamily="2" charset="2"/>
              </a:rPr>
              <a:t>Laser noise and heat generation</a:t>
            </a:r>
            <a:r>
              <a:rPr lang="en-US" sz="2600" dirty="0">
                <a:solidFill>
                  <a:srgbClr val="000000"/>
                </a:solidFill>
                <a:latin typeface="+mj-lt"/>
                <a:sym typeface="Wingdings" panose="05000000000000000000" pitchFamily="2" charset="2"/>
              </a:rPr>
              <a:t>	Modulated lasers system			</a:t>
            </a:r>
          </a:p>
          <a:p>
            <a:pPr marL="0" indent="0">
              <a:buNone/>
            </a:pPr>
            <a:r>
              <a:rPr lang="en-US" sz="2600" b="1" dirty="0">
                <a:solidFill>
                  <a:srgbClr val="000000"/>
                </a:solidFill>
                <a:latin typeface="+mj-lt"/>
                <a:sym typeface="Wingdings" panose="05000000000000000000" pitchFamily="2" charset="2"/>
              </a:rPr>
              <a:t>Complex optical alignment </a:t>
            </a:r>
            <a:r>
              <a:rPr lang="en-US" sz="2600" dirty="0">
                <a:solidFill>
                  <a:srgbClr val="000000"/>
                </a:solidFill>
                <a:latin typeface="+mj-lt"/>
                <a:sym typeface="Wingdings" panose="05000000000000000000" pitchFamily="2" charset="2"/>
              </a:rPr>
              <a:t>		Pre-aligned, fiber-linked single-stage optics</a:t>
            </a:r>
          </a:p>
          <a:p>
            <a:pPr marL="0" indent="0">
              <a:buNone/>
            </a:pPr>
            <a:r>
              <a:rPr lang="en-US" sz="2600" b="1" dirty="0">
                <a:solidFill>
                  <a:srgbClr val="000000"/>
                </a:solidFill>
                <a:latin typeface="+mj-lt"/>
                <a:sym typeface="Wingdings" panose="05000000000000000000" pitchFamily="2" charset="2"/>
              </a:rPr>
              <a:t>Analog electronics</a:t>
            </a:r>
            <a:r>
              <a:rPr lang="en-US" sz="2600" dirty="0">
                <a:solidFill>
                  <a:srgbClr val="000000"/>
                </a:solidFill>
                <a:latin typeface="+mj-lt"/>
                <a:sym typeface="Wingdings" panose="05000000000000000000" pitchFamily="2" charset="2"/>
              </a:rPr>
              <a:t>			Fully digital, 10GS high-speed electronics</a:t>
            </a:r>
          </a:p>
          <a:p>
            <a:pPr marL="0" indent="0">
              <a:buNone/>
            </a:pPr>
            <a:r>
              <a:rPr lang="en-US" sz="2600" b="1" dirty="0">
                <a:solidFill>
                  <a:srgbClr val="000000"/>
                </a:solidFill>
                <a:latin typeface="+mj-lt"/>
                <a:sym typeface="Wingdings" panose="05000000000000000000" pitchFamily="2" charset="2"/>
              </a:rPr>
              <a:t>Regular fluorescence output</a:t>
            </a:r>
            <a:r>
              <a:rPr lang="en-US" sz="2600" dirty="0">
                <a:solidFill>
                  <a:srgbClr val="000000"/>
                </a:solidFill>
                <a:latin typeface="+mj-lt"/>
                <a:sym typeface="Wingdings" panose="05000000000000000000" pitchFamily="2" charset="2"/>
              </a:rPr>
              <a:t>		Regular and Lifetime fluorescence on all lasers</a:t>
            </a:r>
          </a:p>
          <a:p>
            <a:pPr marL="0" indent="0">
              <a:buNone/>
            </a:pPr>
            <a:r>
              <a:rPr lang="en-US" sz="2600" b="1" dirty="0">
                <a:solidFill>
                  <a:srgbClr val="000000"/>
                </a:solidFill>
                <a:latin typeface="+mj-lt"/>
                <a:sym typeface="Wingdings" panose="05000000000000000000" pitchFamily="2" charset="2"/>
              </a:rPr>
              <a:t>Complexity of design, high-cost</a:t>
            </a:r>
            <a:r>
              <a:rPr lang="en-US" sz="2600" dirty="0">
                <a:solidFill>
                  <a:srgbClr val="000000"/>
                </a:solidFill>
                <a:latin typeface="+mj-lt"/>
                <a:sym typeface="Wingdings" panose="05000000000000000000" pitchFamily="2" charset="2"/>
              </a:rPr>
              <a:t>	Modular system, low manufacturing cost</a:t>
            </a:r>
          </a:p>
        </p:txBody>
      </p:sp>
      <p:pic>
        <p:nvPicPr>
          <p:cNvPr id="8" name="Picture 7">
            <a:extLst>
              <a:ext uri="{FF2B5EF4-FFF2-40B4-BE49-F238E27FC236}">
                <a16:creationId xmlns:a16="http://schemas.microsoft.com/office/drawing/2014/main" id="{A0A361D8-2D9A-114A-9EF9-4740DAF499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0029" y="3118335"/>
            <a:ext cx="579365" cy="579365"/>
          </a:xfrm>
          <a:prstGeom prst="rect">
            <a:avLst/>
          </a:prstGeom>
        </p:spPr>
      </p:pic>
      <p:pic>
        <p:nvPicPr>
          <p:cNvPr id="9" name="Picture 8">
            <a:extLst>
              <a:ext uri="{FF2B5EF4-FFF2-40B4-BE49-F238E27FC236}">
                <a16:creationId xmlns:a16="http://schemas.microsoft.com/office/drawing/2014/main" id="{97DC388D-2BA5-3A4D-AC0A-2447C5690B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82842" y="1922585"/>
            <a:ext cx="514635" cy="787088"/>
          </a:xfrm>
          <a:prstGeom prst="rect">
            <a:avLst/>
          </a:prstGeom>
        </p:spPr>
      </p:pic>
      <p:pic>
        <p:nvPicPr>
          <p:cNvPr id="10" name="Picture 9">
            <a:extLst>
              <a:ext uri="{FF2B5EF4-FFF2-40B4-BE49-F238E27FC236}">
                <a16:creationId xmlns:a16="http://schemas.microsoft.com/office/drawing/2014/main" id="{7BD1741D-4663-2E45-89F5-C5F377B9E4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05759" y="2114248"/>
            <a:ext cx="1069860" cy="709709"/>
          </a:xfrm>
          <a:prstGeom prst="rect">
            <a:avLst/>
          </a:prstGeom>
        </p:spPr>
      </p:pic>
      <p:pic>
        <p:nvPicPr>
          <p:cNvPr id="12" name="Picture 11">
            <a:extLst>
              <a:ext uri="{FF2B5EF4-FFF2-40B4-BE49-F238E27FC236}">
                <a16:creationId xmlns:a16="http://schemas.microsoft.com/office/drawing/2014/main" id="{12C689B0-B7BB-2C47-BE9A-457425C7E3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859228">
            <a:off x="9242807" y="3311308"/>
            <a:ext cx="1156971" cy="875070"/>
          </a:xfrm>
          <a:prstGeom prst="rect">
            <a:avLst/>
          </a:prstGeom>
        </p:spPr>
      </p:pic>
      <p:pic>
        <p:nvPicPr>
          <p:cNvPr id="13" name="Picture 12">
            <a:extLst>
              <a:ext uri="{FF2B5EF4-FFF2-40B4-BE49-F238E27FC236}">
                <a16:creationId xmlns:a16="http://schemas.microsoft.com/office/drawing/2014/main" id="{04AB8617-F10A-AE40-AC2F-5D955233B8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42796" y="4688731"/>
            <a:ext cx="906851" cy="709709"/>
          </a:xfrm>
          <a:prstGeom prst="rect">
            <a:avLst/>
          </a:prstGeom>
        </p:spPr>
      </p:pic>
      <p:pic>
        <p:nvPicPr>
          <p:cNvPr id="14" name="Picture 13">
            <a:extLst>
              <a:ext uri="{FF2B5EF4-FFF2-40B4-BE49-F238E27FC236}">
                <a16:creationId xmlns:a16="http://schemas.microsoft.com/office/drawing/2014/main" id="{50F9AAC5-8125-FB4A-9F01-1BE7BE6796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080000">
            <a:off x="10533005" y="3879772"/>
            <a:ext cx="704579" cy="734837"/>
          </a:xfrm>
          <a:prstGeom prst="rect">
            <a:avLst/>
          </a:prstGeom>
        </p:spPr>
      </p:pic>
      <p:pic>
        <p:nvPicPr>
          <p:cNvPr id="6" name="Picture 5">
            <a:extLst>
              <a:ext uri="{FF2B5EF4-FFF2-40B4-BE49-F238E27FC236}">
                <a16:creationId xmlns:a16="http://schemas.microsoft.com/office/drawing/2014/main" id="{3BE2D71C-32F0-8845-87E0-FB49A84F6D3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10863214" y="3904147"/>
            <a:ext cx="1477790" cy="298910"/>
          </a:xfrm>
          <a:prstGeom prst="rect">
            <a:avLst/>
          </a:prstGeom>
        </p:spPr>
      </p:pic>
      <p:sp>
        <p:nvSpPr>
          <p:cNvPr id="2" name="TextBox 1">
            <a:extLst>
              <a:ext uri="{FF2B5EF4-FFF2-40B4-BE49-F238E27FC236}">
                <a16:creationId xmlns:a16="http://schemas.microsoft.com/office/drawing/2014/main" id="{5F42FB00-5197-E04A-81CF-89A24913AB35}"/>
              </a:ext>
            </a:extLst>
          </p:cNvPr>
          <p:cNvSpPr txBox="1"/>
          <p:nvPr/>
        </p:nvSpPr>
        <p:spPr>
          <a:xfrm>
            <a:off x="3886550" y="170820"/>
            <a:ext cx="6174126" cy="923330"/>
          </a:xfrm>
          <a:prstGeom prst="rect">
            <a:avLst/>
          </a:prstGeom>
          <a:noFill/>
        </p:spPr>
        <p:txBody>
          <a:bodyPr wrap="none" rtlCol="0">
            <a:spAutoFit/>
          </a:bodyPr>
          <a:lstStyle/>
          <a:p>
            <a:r>
              <a:rPr lang="en-US" sz="5200" b="1" dirty="0">
                <a:solidFill>
                  <a:srgbClr val="0C0C0C"/>
                </a:solidFill>
                <a:latin typeface="Helvetica" pitchFamily="2" charset="0"/>
              </a:rPr>
              <a:t>CYTOSPECTRUM </a:t>
            </a:r>
          </a:p>
        </p:txBody>
      </p:sp>
      <p:cxnSp>
        <p:nvCxnSpPr>
          <p:cNvPr id="16" name="Straight Connector 15">
            <a:extLst>
              <a:ext uri="{FF2B5EF4-FFF2-40B4-BE49-F238E27FC236}">
                <a16:creationId xmlns:a16="http://schemas.microsoft.com/office/drawing/2014/main" id="{3505F28A-CAC0-E54D-88B5-353EE5F09673}"/>
              </a:ext>
            </a:extLst>
          </p:cNvPr>
          <p:cNvCxnSpPr>
            <a:cxnSpLocks/>
          </p:cNvCxnSpPr>
          <p:nvPr/>
        </p:nvCxnSpPr>
        <p:spPr>
          <a:xfrm>
            <a:off x="1333537" y="1045053"/>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9FB870-1C73-D845-86D9-5C73EB96BBCD}"/>
              </a:ext>
            </a:extLst>
          </p:cNvPr>
          <p:cNvSpPr txBox="1"/>
          <p:nvPr/>
        </p:nvSpPr>
        <p:spPr>
          <a:xfrm>
            <a:off x="11824776" y="0"/>
            <a:ext cx="301686" cy="369332"/>
          </a:xfrm>
          <a:prstGeom prst="rect">
            <a:avLst/>
          </a:prstGeom>
          <a:noFill/>
        </p:spPr>
        <p:txBody>
          <a:bodyPr wrap="none" rtlCol="0">
            <a:spAutoFit/>
          </a:bodyPr>
          <a:lstStyle/>
          <a:p>
            <a:r>
              <a:rPr lang="en-US" dirty="0"/>
              <a:t>7</a:t>
            </a:r>
          </a:p>
        </p:txBody>
      </p:sp>
      <p:pic>
        <p:nvPicPr>
          <p:cNvPr id="15" name="Picture 14">
            <a:extLst>
              <a:ext uri="{FF2B5EF4-FFF2-40B4-BE49-F238E27FC236}">
                <a16:creationId xmlns:a16="http://schemas.microsoft.com/office/drawing/2014/main" id="{66B7E5ED-7FB5-9F4A-9611-A570F5320C2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96203" y="244932"/>
            <a:ext cx="1674844" cy="640915"/>
          </a:xfrm>
          <a:prstGeom prst="rect">
            <a:avLst/>
          </a:prstGeom>
        </p:spPr>
      </p:pic>
      <p:cxnSp>
        <p:nvCxnSpPr>
          <p:cNvPr id="11" name="Straight Arrow Connector 10">
            <a:extLst>
              <a:ext uri="{FF2B5EF4-FFF2-40B4-BE49-F238E27FC236}">
                <a16:creationId xmlns:a16="http://schemas.microsoft.com/office/drawing/2014/main" id="{1B44726E-9C2B-7743-9698-81CCB3C2EAAC}"/>
              </a:ext>
            </a:extLst>
          </p:cNvPr>
          <p:cNvCxnSpPr>
            <a:cxnSpLocks/>
          </p:cNvCxnSpPr>
          <p:nvPr/>
        </p:nvCxnSpPr>
        <p:spPr>
          <a:xfrm flipV="1">
            <a:off x="7336941" y="2801690"/>
            <a:ext cx="3858883" cy="33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9B681F8-590A-914B-8258-0F0322DAD0FA}"/>
              </a:ext>
            </a:extLst>
          </p:cNvPr>
          <p:cNvCxnSpPr>
            <a:cxnSpLocks/>
          </p:cNvCxnSpPr>
          <p:nvPr/>
        </p:nvCxnSpPr>
        <p:spPr>
          <a:xfrm>
            <a:off x="8424341" y="4412042"/>
            <a:ext cx="18813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544851-51B5-5041-B474-D4E536C424F5}"/>
              </a:ext>
            </a:extLst>
          </p:cNvPr>
          <p:cNvCxnSpPr>
            <a:cxnSpLocks/>
          </p:cNvCxnSpPr>
          <p:nvPr/>
        </p:nvCxnSpPr>
        <p:spPr>
          <a:xfrm>
            <a:off x="8658129" y="2475580"/>
            <a:ext cx="14025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5FB0214-F8A1-494E-95F5-14B50D213CD1}"/>
              </a:ext>
            </a:extLst>
          </p:cNvPr>
          <p:cNvCxnSpPr>
            <a:cxnSpLocks/>
          </p:cNvCxnSpPr>
          <p:nvPr/>
        </p:nvCxnSpPr>
        <p:spPr>
          <a:xfrm>
            <a:off x="7243896" y="3793504"/>
            <a:ext cx="18090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2907491-DA8C-AB49-8D1F-8BB6A24F0861}"/>
              </a:ext>
            </a:extLst>
          </p:cNvPr>
          <p:cNvSpPr txBox="1"/>
          <p:nvPr/>
        </p:nvSpPr>
        <p:spPr>
          <a:xfrm>
            <a:off x="110317" y="463228"/>
            <a:ext cx="1580433" cy="400110"/>
          </a:xfrm>
          <a:prstGeom prst="rect">
            <a:avLst/>
          </a:prstGeom>
          <a:noFill/>
        </p:spPr>
        <p:txBody>
          <a:bodyPr wrap="none" rtlCol="0">
            <a:spAutoFit/>
          </a:bodyPr>
          <a:lstStyle/>
          <a:p>
            <a:r>
              <a:rPr lang="en-US" sz="2000" dirty="0">
                <a:latin typeface="+mj-lt"/>
              </a:rPr>
              <a:t>Key Advances</a:t>
            </a:r>
          </a:p>
        </p:txBody>
      </p:sp>
      <p:sp>
        <p:nvSpPr>
          <p:cNvPr id="22" name="Rectangle 21">
            <a:extLst>
              <a:ext uri="{FF2B5EF4-FFF2-40B4-BE49-F238E27FC236}">
                <a16:creationId xmlns:a16="http://schemas.microsoft.com/office/drawing/2014/main" id="{3615959C-E942-2843-8C71-F8BDE7F1AB51}"/>
              </a:ext>
            </a:extLst>
          </p:cNvPr>
          <p:cNvSpPr/>
          <p:nvPr/>
        </p:nvSpPr>
        <p:spPr>
          <a:xfrm>
            <a:off x="719697" y="1913835"/>
            <a:ext cx="2172390" cy="338554"/>
          </a:xfrm>
          <a:prstGeom prst="rect">
            <a:avLst/>
          </a:prstGeom>
        </p:spPr>
        <p:txBody>
          <a:bodyPr wrap="none">
            <a:spAutoFit/>
          </a:bodyPr>
          <a:lstStyle/>
          <a:p>
            <a:pPr algn="ctr"/>
            <a:r>
              <a:rPr lang="en-US" sz="1600" b="1" dirty="0">
                <a:solidFill>
                  <a:srgbClr val="000000"/>
                </a:solidFill>
                <a:latin typeface="Helvetica" pitchFamily="2" charset="0"/>
              </a:rPr>
              <a:t>CURRENT BARRIER</a:t>
            </a:r>
          </a:p>
        </p:txBody>
      </p:sp>
      <p:sp>
        <p:nvSpPr>
          <p:cNvPr id="23" name="TextBox 22">
            <a:extLst>
              <a:ext uri="{FF2B5EF4-FFF2-40B4-BE49-F238E27FC236}">
                <a16:creationId xmlns:a16="http://schemas.microsoft.com/office/drawing/2014/main" id="{63A41A3A-2525-A04C-AF50-7C3094E6B11B}"/>
              </a:ext>
            </a:extLst>
          </p:cNvPr>
          <p:cNvSpPr txBox="1"/>
          <p:nvPr/>
        </p:nvSpPr>
        <p:spPr>
          <a:xfrm>
            <a:off x="4343774" y="1897875"/>
            <a:ext cx="3212546" cy="338554"/>
          </a:xfrm>
          <a:prstGeom prst="rect">
            <a:avLst/>
          </a:prstGeom>
          <a:noFill/>
        </p:spPr>
        <p:txBody>
          <a:bodyPr wrap="none" rtlCol="0">
            <a:spAutoFit/>
          </a:bodyPr>
          <a:lstStyle/>
          <a:p>
            <a:r>
              <a:rPr lang="en-US" sz="1600" b="1" dirty="0">
                <a:latin typeface="Helvetica" pitchFamily="2" charset="0"/>
              </a:rPr>
              <a:t>CYTOSPECTRUM INNOVATION</a:t>
            </a:r>
          </a:p>
        </p:txBody>
      </p:sp>
      <p:cxnSp>
        <p:nvCxnSpPr>
          <p:cNvPr id="26" name="Straight Arrow Connector 25">
            <a:extLst>
              <a:ext uri="{FF2B5EF4-FFF2-40B4-BE49-F238E27FC236}">
                <a16:creationId xmlns:a16="http://schemas.microsoft.com/office/drawing/2014/main" id="{133C561A-8364-D046-9EB8-D18701A105E1}"/>
              </a:ext>
            </a:extLst>
          </p:cNvPr>
          <p:cNvCxnSpPr>
            <a:cxnSpLocks/>
          </p:cNvCxnSpPr>
          <p:nvPr/>
        </p:nvCxnSpPr>
        <p:spPr>
          <a:xfrm>
            <a:off x="8309112" y="4792497"/>
            <a:ext cx="18813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EDF150F-39D2-4444-B24D-22A88AE8357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53190" y="4863776"/>
            <a:ext cx="644448" cy="614474"/>
          </a:xfrm>
          <a:prstGeom prst="rect">
            <a:avLst/>
          </a:prstGeom>
        </p:spPr>
      </p:pic>
      <p:cxnSp>
        <p:nvCxnSpPr>
          <p:cNvPr id="29" name="Straight Arrow Connector 28">
            <a:extLst>
              <a:ext uri="{FF2B5EF4-FFF2-40B4-BE49-F238E27FC236}">
                <a16:creationId xmlns:a16="http://schemas.microsoft.com/office/drawing/2014/main" id="{F40F6B56-364E-9843-9CC8-705860E37697}"/>
              </a:ext>
            </a:extLst>
          </p:cNvPr>
          <p:cNvCxnSpPr>
            <a:cxnSpLocks/>
          </p:cNvCxnSpPr>
          <p:nvPr/>
        </p:nvCxnSpPr>
        <p:spPr>
          <a:xfrm>
            <a:off x="8696757" y="5077038"/>
            <a:ext cx="10564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733176"/>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D1741D-4663-2E45-89F5-C5F377B9E4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1271" y="5504603"/>
            <a:ext cx="758301" cy="503031"/>
          </a:xfrm>
          <a:prstGeom prst="rect">
            <a:avLst/>
          </a:prstGeom>
        </p:spPr>
      </p:pic>
      <p:pic>
        <p:nvPicPr>
          <p:cNvPr id="14" name="Picture 13">
            <a:extLst>
              <a:ext uri="{FF2B5EF4-FFF2-40B4-BE49-F238E27FC236}">
                <a16:creationId xmlns:a16="http://schemas.microsoft.com/office/drawing/2014/main" id="{50F9AAC5-8125-FB4A-9F01-1BE7BE6796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080000">
            <a:off x="3996535" y="5109916"/>
            <a:ext cx="866397" cy="903604"/>
          </a:xfrm>
          <a:prstGeom prst="rect">
            <a:avLst/>
          </a:prstGeom>
        </p:spPr>
      </p:pic>
      <p:sp>
        <p:nvSpPr>
          <p:cNvPr id="2" name="TextBox 1">
            <a:extLst>
              <a:ext uri="{FF2B5EF4-FFF2-40B4-BE49-F238E27FC236}">
                <a16:creationId xmlns:a16="http://schemas.microsoft.com/office/drawing/2014/main" id="{5F42FB00-5197-E04A-81CF-89A24913AB35}"/>
              </a:ext>
            </a:extLst>
          </p:cNvPr>
          <p:cNvSpPr txBox="1"/>
          <p:nvPr/>
        </p:nvSpPr>
        <p:spPr>
          <a:xfrm>
            <a:off x="2446134" y="127601"/>
            <a:ext cx="7446269" cy="892552"/>
          </a:xfrm>
          <a:prstGeom prst="rect">
            <a:avLst/>
          </a:prstGeom>
          <a:noFill/>
        </p:spPr>
        <p:txBody>
          <a:bodyPr wrap="none" rtlCol="0">
            <a:spAutoFit/>
          </a:bodyPr>
          <a:lstStyle/>
          <a:p>
            <a:r>
              <a:rPr lang="en-US" sz="5200" b="1" dirty="0">
                <a:solidFill>
                  <a:srgbClr val="0C0C0C"/>
                </a:solidFill>
                <a:latin typeface="Helvetica" pitchFamily="2" charset="0"/>
              </a:rPr>
              <a:t>Spectral Comparisons </a:t>
            </a:r>
          </a:p>
        </p:txBody>
      </p:sp>
      <p:cxnSp>
        <p:nvCxnSpPr>
          <p:cNvPr id="16" name="Straight Connector 15">
            <a:extLst>
              <a:ext uri="{FF2B5EF4-FFF2-40B4-BE49-F238E27FC236}">
                <a16:creationId xmlns:a16="http://schemas.microsoft.com/office/drawing/2014/main" id="{3505F28A-CAC0-E54D-88B5-353EE5F09673}"/>
              </a:ext>
            </a:extLst>
          </p:cNvPr>
          <p:cNvCxnSpPr>
            <a:cxnSpLocks/>
          </p:cNvCxnSpPr>
          <p:nvPr/>
        </p:nvCxnSpPr>
        <p:spPr>
          <a:xfrm>
            <a:off x="2459559" y="1020153"/>
            <a:ext cx="70439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49FB870-1C73-D845-86D9-5C73EB96BBCD}"/>
              </a:ext>
            </a:extLst>
          </p:cNvPr>
          <p:cNvSpPr txBox="1"/>
          <p:nvPr/>
        </p:nvSpPr>
        <p:spPr>
          <a:xfrm>
            <a:off x="11890314" y="0"/>
            <a:ext cx="301686" cy="369332"/>
          </a:xfrm>
          <a:prstGeom prst="rect">
            <a:avLst/>
          </a:prstGeom>
          <a:noFill/>
        </p:spPr>
        <p:txBody>
          <a:bodyPr wrap="none" rtlCol="0">
            <a:spAutoFit/>
          </a:bodyPr>
          <a:lstStyle/>
          <a:p>
            <a:r>
              <a:rPr lang="en-US" dirty="0"/>
              <a:t>6</a:t>
            </a:r>
          </a:p>
        </p:txBody>
      </p:sp>
      <p:pic>
        <p:nvPicPr>
          <p:cNvPr id="19" name="Picture 18">
            <a:extLst>
              <a:ext uri="{FF2B5EF4-FFF2-40B4-BE49-F238E27FC236}">
                <a16:creationId xmlns:a16="http://schemas.microsoft.com/office/drawing/2014/main" id="{D2857457-C81E-9D46-8446-914079FBC1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9805" y="3235546"/>
            <a:ext cx="1364860" cy="1298165"/>
          </a:xfrm>
          <a:prstGeom prst="rect">
            <a:avLst/>
          </a:prstGeom>
        </p:spPr>
      </p:pic>
      <p:sp>
        <p:nvSpPr>
          <p:cNvPr id="22" name="TextBox 21">
            <a:extLst>
              <a:ext uri="{FF2B5EF4-FFF2-40B4-BE49-F238E27FC236}">
                <a16:creationId xmlns:a16="http://schemas.microsoft.com/office/drawing/2014/main" id="{4DF3F5F7-56E6-844B-BDA8-E08B397DAF83}"/>
              </a:ext>
            </a:extLst>
          </p:cNvPr>
          <p:cNvSpPr txBox="1"/>
          <p:nvPr/>
        </p:nvSpPr>
        <p:spPr>
          <a:xfrm>
            <a:off x="5782914" y="2768455"/>
            <a:ext cx="1172116" cy="430887"/>
          </a:xfrm>
          <a:prstGeom prst="rect">
            <a:avLst/>
          </a:prstGeom>
          <a:noFill/>
        </p:spPr>
        <p:txBody>
          <a:bodyPr wrap="none" rtlCol="0">
            <a:spAutoFit/>
          </a:bodyPr>
          <a:lstStyle/>
          <a:p>
            <a:r>
              <a:rPr lang="en-US" sz="1100" dirty="0"/>
              <a:t>7 Sets of </a:t>
            </a:r>
          </a:p>
          <a:p>
            <a:r>
              <a:rPr lang="en-US" sz="1100" dirty="0"/>
              <a:t>32 </a:t>
            </a:r>
            <a:r>
              <a:rPr lang="en-US" sz="1100" dirty="0" err="1"/>
              <a:t>ch</a:t>
            </a:r>
            <a:r>
              <a:rPr lang="en-US" sz="1100" dirty="0"/>
              <a:t> PMT arrays</a:t>
            </a:r>
          </a:p>
        </p:txBody>
      </p:sp>
      <p:grpSp>
        <p:nvGrpSpPr>
          <p:cNvPr id="32" name="Group 31">
            <a:extLst>
              <a:ext uri="{FF2B5EF4-FFF2-40B4-BE49-F238E27FC236}">
                <a16:creationId xmlns:a16="http://schemas.microsoft.com/office/drawing/2014/main" id="{AAF30DD0-A29C-C140-A748-3253180F7BF7}"/>
              </a:ext>
            </a:extLst>
          </p:cNvPr>
          <p:cNvGrpSpPr/>
          <p:nvPr/>
        </p:nvGrpSpPr>
        <p:grpSpPr>
          <a:xfrm>
            <a:off x="4069468" y="3156968"/>
            <a:ext cx="563517" cy="1615560"/>
            <a:chOff x="2731774" y="3176268"/>
            <a:chExt cx="608403" cy="2237205"/>
          </a:xfrm>
        </p:grpSpPr>
        <p:pic>
          <p:nvPicPr>
            <p:cNvPr id="24" name="Picture 23">
              <a:extLst>
                <a:ext uri="{FF2B5EF4-FFF2-40B4-BE49-F238E27FC236}">
                  <a16:creationId xmlns:a16="http://schemas.microsoft.com/office/drawing/2014/main" id="{E8BD212D-44FA-BB48-9AAA-866DE9BAA8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39095" y="3505561"/>
              <a:ext cx="601082" cy="307663"/>
            </a:xfrm>
            <a:prstGeom prst="rect">
              <a:avLst/>
            </a:prstGeom>
          </p:spPr>
        </p:pic>
        <p:pic>
          <p:nvPicPr>
            <p:cNvPr id="25" name="Picture 24">
              <a:extLst>
                <a:ext uri="{FF2B5EF4-FFF2-40B4-BE49-F238E27FC236}">
                  <a16:creationId xmlns:a16="http://schemas.microsoft.com/office/drawing/2014/main" id="{988996EE-8B82-E84E-B1D3-DFF998671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1777" y="3176268"/>
              <a:ext cx="562339" cy="287832"/>
            </a:xfrm>
            <a:prstGeom prst="rect">
              <a:avLst/>
            </a:prstGeom>
          </p:spPr>
        </p:pic>
        <p:pic>
          <p:nvPicPr>
            <p:cNvPr id="26" name="Picture 25">
              <a:extLst>
                <a:ext uri="{FF2B5EF4-FFF2-40B4-BE49-F238E27FC236}">
                  <a16:creationId xmlns:a16="http://schemas.microsoft.com/office/drawing/2014/main" id="{63E6F1D7-79B6-C949-A302-8EC955DF4F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9095" y="3838548"/>
              <a:ext cx="562339" cy="287832"/>
            </a:xfrm>
            <a:prstGeom prst="rect">
              <a:avLst/>
            </a:prstGeom>
          </p:spPr>
        </p:pic>
        <p:pic>
          <p:nvPicPr>
            <p:cNvPr id="27" name="Picture 26">
              <a:extLst>
                <a:ext uri="{FF2B5EF4-FFF2-40B4-BE49-F238E27FC236}">
                  <a16:creationId xmlns:a16="http://schemas.microsoft.com/office/drawing/2014/main" id="{0306C770-14B1-DA46-BF9E-0AD6BB31A1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1776" y="4151704"/>
              <a:ext cx="562339" cy="287832"/>
            </a:xfrm>
            <a:prstGeom prst="rect">
              <a:avLst/>
            </a:prstGeom>
          </p:spPr>
        </p:pic>
        <p:pic>
          <p:nvPicPr>
            <p:cNvPr id="28" name="Picture 27">
              <a:extLst>
                <a:ext uri="{FF2B5EF4-FFF2-40B4-BE49-F238E27FC236}">
                  <a16:creationId xmlns:a16="http://schemas.microsoft.com/office/drawing/2014/main" id="{058B5C66-AE86-624D-B95A-68DEDED248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9095" y="4482423"/>
              <a:ext cx="562339" cy="287832"/>
            </a:xfrm>
            <a:prstGeom prst="rect">
              <a:avLst/>
            </a:prstGeom>
          </p:spPr>
        </p:pic>
        <p:pic>
          <p:nvPicPr>
            <p:cNvPr id="29" name="Picture 28">
              <a:extLst>
                <a:ext uri="{FF2B5EF4-FFF2-40B4-BE49-F238E27FC236}">
                  <a16:creationId xmlns:a16="http://schemas.microsoft.com/office/drawing/2014/main" id="{3598477D-CB0A-D748-B2AC-968275FAC8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1775" y="4813142"/>
              <a:ext cx="562339" cy="287832"/>
            </a:xfrm>
            <a:prstGeom prst="rect">
              <a:avLst/>
            </a:prstGeom>
          </p:spPr>
        </p:pic>
        <p:pic>
          <p:nvPicPr>
            <p:cNvPr id="30" name="Picture 29">
              <a:extLst>
                <a:ext uri="{FF2B5EF4-FFF2-40B4-BE49-F238E27FC236}">
                  <a16:creationId xmlns:a16="http://schemas.microsoft.com/office/drawing/2014/main" id="{440B6100-DDA6-9C4B-8197-A877708D73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1774" y="5125641"/>
              <a:ext cx="562339" cy="287832"/>
            </a:xfrm>
            <a:prstGeom prst="rect">
              <a:avLst/>
            </a:prstGeom>
          </p:spPr>
        </p:pic>
      </p:grpSp>
      <p:sp>
        <p:nvSpPr>
          <p:cNvPr id="31" name="TextBox 30">
            <a:extLst>
              <a:ext uri="{FF2B5EF4-FFF2-40B4-BE49-F238E27FC236}">
                <a16:creationId xmlns:a16="http://schemas.microsoft.com/office/drawing/2014/main" id="{4399A9B0-E3DF-5848-B64E-BF8B4B10B914}"/>
              </a:ext>
            </a:extLst>
          </p:cNvPr>
          <p:cNvSpPr txBox="1"/>
          <p:nvPr/>
        </p:nvSpPr>
        <p:spPr>
          <a:xfrm>
            <a:off x="3751530" y="2725879"/>
            <a:ext cx="1534394" cy="430887"/>
          </a:xfrm>
          <a:prstGeom prst="rect">
            <a:avLst/>
          </a:prstGeom>
          <a:noFill/>
        </p:spPr>
        <p:txBody>
          <a:bodyPr wrap="none" rtlCol="0">
            <a:spAutoFit/>
          </a:bodyPr>
          <a:lstStyle/>
          <a:p>
            <a:r>
              <a:rPr lang="en-US" sz="1100" dirty="0"/>
              <a:t>20-30 optical </a:t>
            </a:r>
          </a:p>
          <a:p>
            <a:r>
              <a:rPr lang="en-US" sz="1100" dirty="0"/>
              <a:t>mirrors (detection side)</a:t>
            </a:r>
          </a:p>
        </p:txBody>
      </p:sp>
      <p:pic>
        <p:nvPicPr>
          <p:cNvPr id="33" name="Picture 32">
            <a:extLst>
              <a:ext uri="{FF2B5EF4-FFF2-40B4-BE49-F238E27FC236}">
                <a16:creationId xmlns:a16="http://schemas.microsoft.com/office/drawing/2014/main" id="{4181A9BA-750C-BE4B-8469-B51B9E574F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9000" y="5430451"/>
            <a:ext cx="955123" cy="365498"/>
          </a:xfrm>
          <a:prstGeom prst="rect">
            <a:avLst/>
          </a:prstGeom>
        </p:spPr>
      </p:pic>
      <p:pic>
        <p:nvPicPr>
          <p:cNvPr id="34" name="Picture 10" descr="Sony Logo transparent PNG - StickPNG">
            <a:extLst>
              <a:ext uri="{FF2B5EF4-FFF2-40B4-BE49-F238E27FC236}">
                <a16:creationId xmlns:a16="http://schemas.microsoft.com/office/drawing/2014/main" id="{1411FDDF-D304-094F-84EC-E4A2F6282BD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949402" y="3621873"/>
            <a:ext cx="1065891" cy="40511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7B31913-3755-7441-89D8-9053EE115CFA}"/>
              </a:ext>
            </a:extLst>
          </p:cNvPr>
          <p:cNvSpPr txBox="1"/>
          <p:nvPr/>
        </p:nvSpPr>
        <p:spPr>
          <a:xfrm>
            <a:off x="3751530" y="6132250"/>
            <a:ext cx="1303114" cy="307777"/>
          </a:xfrm>
          <a:prstGeom prst="rect">
            <a:avLst/>
          </a:prstGeom>
          <a:noFill/>
        </p:spPr>
        <p:txBody>
          <a:bodyPr wrap="none" rtlCol="0">
            <a:spAutoFit/>
          </a:bodyPr>
          <a:lstStyle/>
          <a:p>
            <a:r>
              <a:rPr lang="en-US" sz="1400" dirty="0"/>
              <a:t>1 </a:t>
            </a:r>
            <a:r>
              <a:rPr lang="en-US" sz="1400" dirty="0" err="1"/>
              <a:t>SpectroOptic</a:t>
            </a:r>
            <a:r>
              <a:rPr lang="en-US" sz="1400" dirty="0"/>
              <a:t> </a:t>
            </a:r>
          </a:p>
        </p:txBody>
      </p:sp>
      <p:sp>
        <p:nvSpPr>
          <p:cNvPr id="36" name="TextBox 35">
            <a:extLst>
              <a:ext uri="{FF2B5EF4-FFF2-40B4-BE49-F238E27FC236}">
                <a16:creationId xmlns:a16="http://schemas.microsoft.com/office/drawing/2014/main" id="{3F7C43FD-C8C7-244D-9360-8EA65653F1CB}"/>
              </a:ext>
            </a:extLst>
          </p:cNvPr>
          <p:cNvSpPr txBox="1"/>
          <p:nvPr/>
        </p:nvSpPr>
        <p:spPr>
          <a:xfrm>
            <a:off x="5504629" y="6137484"/>
            <a:ext cx="1359090" cy="307777"/>
          </a:xfrm>
          <a:prstGeom prst="rect">
            <a:avLst/>
          </a:prstGeom>
          <a:noFill/>
        </p:spPr>
        <p:txBody>
          <a:bodyPr wrap="none" rtlCol="0">
            <a:spAutoFit/>
          </a:bodyPr>
          <a:lstStyle/>
          <a:p>
            <a:r>
              <a:rPr lang="en-US" sz="1400" dirty="0"/>
              <a:t>1  x 42 Ch Array </a:t>
            </a:r>
          </a:p>
        </p:txBody>
      </p:sp>
      <p:sp>
        <p:nvSpPr>
          <p:cNvPr id="37" name="TextBox 36">
            <a:extLst>
              <a:ext uri="{FF2B5EF4-FFF2-40B4-BE49-F238E27FC236}">
                <a16:creationId xmlns:a16="http://schemas.microsoft.com/office/drawing/2014/main" id="{5B3681B3-FF6D-AA4B-9D38-87FCE258D5AB}"/>
              </a:ext>
            </a:extLst>
          </p:cNvPr>
          <p:cNvSpPr txBox="1"/>
          <p:nvPr/>
        </p:nvSpPr>
        <p:spPr>
          <a:xfrm>
            <a:off x="7380211" y="3773553"/>
            <a:ext cx="1851789" cy="584775"/>
          </a:xfrm>
          <a:prstGeom prst="rect">
            <a:avLst/>
          </a:prstGeom>
          <a:noFill/>
        </p:spPr>
        <p:txBody>
          <a:bodyPr wrap="none" rtlCol="0">
            <a:spAutoFit/>
          </a:bodyPr>
          <a:lstStyle/>
          <a:p>
            <a:r>
              <a:rPr lang="en-US" sz="3200" dirty="0"/>
              <a:t>$$$$$$$$</a:t>
            </a:r>
          </a:p>
        </p:txBody>
      </p:sp>
      <p:sp>
        <p:nvSpPr>
          <p:cNvPr id="38" name="TextBox 37">
            <a:extLst>
              <a:ext uri="{FF2B5EF4-FFF2-40B4-BE49-F238E27FC236}">
                <a16:creationId xmlns:a16="http://schemas.microsoft.com/office/drawing/2014/main" id="{E2FB508C-7E3C-DF40-A154-9631D22DC231}"/>
              </a:ext>
            </a:extLst>
          </p:cNvPr>
          <p:cNvSpPr txBox="1"/>
          <p:nvPr/>
        </p:nvSpPr>
        <p:spPr>
          <a:xfrm>
            <a:off x="7707086" y="5534582"/>
            <a:ext cx="550151" cy="523220"/>
          </a:xfrm>
          <a:prstGeom prst="rect">
            <a:avLst/>
          </a:prstGeom>
          <a:noFill/>
        </p:spPr>
        <p:txBody>
          <a:bodyPr wrap="none" rtlCol="0">
            <a:spAutoFit/>
          </a:bodyPr>
          <a:lstStyle/>
          <a:p>
            <a:r>
              <a:rPr lang="en-US" sz="2800" dirty="0"/>
              <a:t>$$</a:t>
            </a:r>
          </a:p>
        </p:txBody>
      </p:sp>
      <p:pic>
        <p:nvPicPr>
          <p:cNvPr id="51" name="Picture 1" descr="page12image47601760">
            <a:extLst>
              <a:ext uri="{FF2B5EF4-FFF2-40B4-BE49-F238E27FC236}">
                <a16:creationId xmlns:a16="http://schemas.microsoft.com/office/drawing/2014/main" id="{D2498E84-42AD-7F4F-BBFF-3DB33966AE12}"/>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flipH="1">
            <a:off x="3809136" y="1708578"/>
            <a:ext cx="663080" cy="4010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 descr="page12image47601760">
            <a:extLst>
              <a:ext uri="{FF2B5EF4-FFF2-40B4-BE49-F238E27FC236}">
                <a16:creationId xmlns:a16="http://schemas.microsoft.com/office/drawing/2014/main" id="{06605BF5-89B8-A449-AB52-B0FF6B64F178}"/>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flipH="1">
            <a:off x="6623491" y="1708578"/>
            <a:ext cx="663078" cy="4010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 descr="page12image47601760">
            <a:extLst>
              <a:ext uri="{FF2B5EF4-FFF2-40B4-BE49-F238E27FC236}">
                <a16:creationId xmlns:a16="http://schemas.microsoft.com/office/drawing/2014/main" id="{359DEA3B-91CE-ED47-8F62-1E4AB2D7E7B0}"/>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flipH="1">
            <a:off x="5960412" y="1708578"/>
            <a:ext cx="663079" cy="40109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 descr="page12image47601760">
            <a:extLst>
              <a:ext uri="{FF2B5EF4-FFF2-40B4-BE49-F238E27FC236}">
                <a16:creationId xmlns:a16="http://schemas.microsoft.com/office/drawing/2014/main" id="{5C07279E-FA2E-8C48-B904-A4AD88E0928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flipH="1">
            <a:off x="5164641" y="1685280"/>
            <a:ext cx="701595" cy="42439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 descr="page12image47601760">
            <a:extLst>
              <a:ext uri="{FF2B5EF4-FFF2-40B4-BE49-F238E27FC236}">
                <a16:creationId xmlns:a16="http://schemas.microsoft.com/office/drawing/2014/main" id="{5F99611D-F29B-8C46-997B-433C3B551EF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flipH="1">
            <a:off x="4527383" y="1710859"/>
            <a:ext cx="659308" cy="3988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ranslation missing: en.genreal.logo.label">
            <a:extLst>
              <a:ext uri="{FF2B5EF4-FFF2-40B4-BE49-F238E27FC236}">
                <a16:creationId xmlns:a16="http://schemas.microsoft.com/office/drawing/2014/main" id="{C610F478-F3D6-BF4E-BF31-9A80AF95E9D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67874" y="1579201"/>
            <a:ext cx="1428949" cy="435942"/>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1615C5DB-F4C7-7A4E-B7A4-D2D515D264DF}"/>
              </a:ext>
            </a:extLst>
          </p:cNvPr>
          <p:cNvSpPr txBox="1"/>
          <p:nvPr/>
        </p:nvSpPr>
        <p:spPr>
          <a:xfrm>
            <a:off x="5728387" y="1375966"/>
            <a:ext cx="1862370" cy="307777"/>
          </a:xfrm>
          <a:prstGeom prst="rect">
            <a:avLst/>
          </a:prstGeom>
          <a:noFill/>
        </p:spPr>
        <p:txBody>
          <a:bodyPr wrap="square" rtlCol="0">
            <a:spAutoFit/>
          </a:bodyPr>
          <a:lstStyle/>
          <a:p>
            <a:r>
              <a:rPr lang="en-US" sz="1400" dirty="0"/>
              <a:t>5 Sets of APD arrays</a:t>
            </a:r>
          </a:p>
        </p:txBody>
      </p:sp>
      <p:sp>
        <p:nvSpPr>
          <p:cNvPr id="58" name="TextBox 57">
            <a:extLst>
              <a:ext uri="{FF2B5EF4-FFF2-40B4-BE49-F238E27FC236}">
                <a16:creationId xmlns:a16="http://schemas.microsoft.com/office/drawing/2014/main" id="{BF00867B-606A-9B42-97CB-B2D1E1338177}"/>
              </a:ext>
            </a:extLst>
          </p:cNvPr>
          <p:cNvSpPr txBox="1"/>
          <p:nvPr/>
        </p:nvSpPr>
        <p:spPr>
          <a:xfrm>
            <a:off x="3773603" y="1381699"/>
            <a:ext cx="1789401" cy="276999"/>
          </a:xfrm>
          <a:prstGeom prst="rect">
            <a:avLst/>
          </a:prstGeom>
          <a:noFill/>
        </p:spPr>
        <p:txBody>
          <a:bodyPr wrap="none" rtlCol="0">
            <a:spAutoFit/>
          </a:bodyPr>
          <a:lstStyle/>
          <a:p>
            <a:r>
              <a:rPr lang="en-US" sz="1200" dirty="0"/>
              <a:t>~120 Optical components</a:t>
            </a:r>
          </a:p>
        </p:txBody>
      </p:sp>
      <p:sp>
        <p:nvSpPr>
          <p:cNvPr id="60" name="TextBox 59">
            <a:extLst>
              <a:ext uri="{FF2B5EF4-FFF2-40B4-BE49-F238E27FC236}">
                <a16:creationId xmlns:a16="http://schemas.microsoft.com/office/drawing/2014/main" id="{9BF77272-CFA9-824A-B19D-04490F4BD26F}"/>
              </a:ext>
            </a:extLst>
          </p:cNvPr>
          <p:cNvSpPr txBox="1"/>
          <p:nvPr/>
        </p:nvSpPr>
        <p:spPr>
          <a:xfrm>
            <a:off x="4267908" y="5159398"/>
            <a:ext cx="6465498" cy="369332"/>
          </a:xfrm>
          <a:prstGeom prst="rect">
            <a:avLst/>
          </a:prstGeom>
          <a:noFill/>
        </p:spPr>
        <p:txBody>
          <a:bodyPr wrap="square">
            <a:spAutoFit/>
          </a:bodyPr>
          <a:lstStyle/>
          <a:p>
            <a:r>
              <a:rPr lang="en-US" sz="1800" dirty="0"/>
              <a:t>$$$$</a:t>
            </a:r>
            <a:endParaRPr lang="en-US" dirty="0"/>
          </a:p>
        </p:txBody>
      </p:sp>
      <p:sp>
        <p:nvSpPr>
          <p:cNvPr id="61" name="TextBox 60">
            <a:extLst>
              <a:ext uri="{FF2B5EF4-FFF2-40B4-BE49-F238E27FC236}">
                <a16:creationId xmlns:a16="http://schemas.microsoft.com/office/drawing/2014/main" id="{6CCF35C7-9FD3-4849-ABA6-2388B30C88C0}"/>
              </a:ext>
            </a:extLst>
          </p:cNvPr>
          <p:cNvSpPr txBox="1"/>
          <p:nvPr/>
        </p:nvSpPr>
        <p:spPr>
          <a:xfrm>
            <a:off x="7683096" y="1658698"/>
            <a:ext cx="1018227" cy="584775"/>
          </a:xfrm>
          <a:prstGeom prst="rect">
            <a:avLst/>
          </a:prstGeom>
          <a:noFill/>
        </p:spPr>
        <p:txBody>
          <a:bodyPr wrap="none" rtlCol="0">
            <a:spAutoFit/>
          </a:bodyPr>
          <a:lstStyle/>
          <a:p>
            <a:r>
              <a:rPr lang="en-US" sz="3200" dirty="0"/>
              <a:t>$$$$</a:t>
            </a:r>
          </a:p>
        </p:txBody>
      </p:sp>
      <p:sp>
        <p:nvSpPr>
          <p:cNvPr id="62" name="TextBox 61">
            <a:extLst>
              <a:ext uri="{FF2B5EF4-FFF2-40B4-BE49-F238E27FC236}">
                <a16:creationId xmlns:a16="http://schemas.microsoft.com/office/drawing/2014/main" id="{D50E8825-0D78-4641-82FE-9EF6789F1DAC}"/>
              </a:ext>
            </a:extLst>
          </p:cNvPr>
          <p:cNvSpPr txBox="1"/>
          <p:nvPr/>
        </p:nvSpPr>
        <p:spPr>
          <a:xfrm>
            <a:off x="2460152" y="5351590"/>
            <a:ext cx="1242969" cy="523220"/>
          </a:xfrm>
          <a:prstGeom prst="rect">
            <a:avLst/>
          </a:prstGeom>
          <a:noFill/>
        </p:spPr>
        <p:txBody>
          <a:bodyPr wrap="none" rtlCol="0">
            <a:spAutoFit/>
          </a:bodyPr>
          <a:lstStyle/>
          <a:p>
            <a:r>
              <a:rPr lang="en-US" sz="1400" dirty="0">
                <a:solidFill>
                  <a:srgbClr val="FF0000"/>
                </a:solidFill>
              </a:rPr>
              <a:t>1</a:t>
            </a:r>
            <a:r>
              <a:rPr lang="en-US" sz="1400" dirty="0"/>
              <a:t> Fiber optic</a:t>
            </a:r>
          </a:p>
          <a:p>
            <a:r>
              <a:rPr lang="en-US" sz="1400" dirty="0"/>
              <a:t>from Chamber</a:t>
            </a:r>
          </a:p>
        </p:txBody>
      </p:sp>
      <p:sp>
        <p:nvSpPr>
          <p:cNvPr id="63" name="TextBox 62">
            <a:extLst>
              <a:ext uri="{FF2B5EF4-FFF2-40B4-BE49-F238E27FC236}">
                <a16:creationId xmlns:a16="http://schemas.microsoft.com/office/drawing/2014/main" id="{234CC520-08A7-E340-953F-4C3FC5B67B66}"/>
              </a:ext>
            </a:extLst>
          </p:cNvPr>
          <p:cNvSpPr txBox="1"/>
          <p:nvPr/>
        </p:nvSpPr>
        <p:spPr>
          <a:xfrm>
            <a:off x="2428078" y="3634387"/>
            <a:ext cx="1242969" cy="523220"/>
          </a:xfrm>
          <a:prstGeom prst="rect">
            <a:avLst/>
          </a:prstGeom>
          <a:noFill/>
        </p:spPr>
        <p:txBody>
          <a:bodyPr wrap="none" rtlCol="0">
            <a:spAutoFit/>
          </a:bodyPr>
          <a:lstStyle/>
          <a:p>
            <a:r>
              <a:rPr lang="en-US" sz="1400" dirty="0">
                <a:solidFill>
                  <a:srgbClr val="FF0000"/>
                </a:solidFill>
              </a:rPr>
              <a:t>7</a:t>
            </a:r>
            <a:r>
              <a:rPr lang="en-US" sz="1400" dirty="0"/>
              <a:t> Fiber optics</a:t>
            </a:r>
          </a:p>
          <a:p>
            <a:r>
              <a:rPr lang="en-US" sz="1400" dirty="0"/>
              <a:t>from Chamber</a:t>
            </a:r>
          </a:p>
        </p:txBody>
      </p:sp>
      <p:sp>
        <p:nvSpPr>
          <p:cNvPr id="64" name="TextBox 63">
            <a:extLst>
              <a:ext uri="{FF2B5EF4-FFF2-40B4-BE49-F238E27FC236}">
                <a16:creationId xmlns:a16="http://schemas.microsoft.com/office/drawing/2014/main" id="{1F53D640-63E7-1E49-8F2F-57130C7A1840}"/>
              </a:ext>
            </a:extLst>
          </p:cNvPr>
          <p:cNvSpPr txBox="1"/>
          <p:nvPr/>
        </p:nvSpPr>
        <p:spPr>
          <a:xfrm>
            <a:off x="2459559" y="1602509"/>
            <a:ext cx="1242969" cy="523220"/>
          </a:xfrm>
          <a:prstGeom prst="rect">
            <a:avLst/>
          </a:prstGeom>
          <a:noFill/>
        </p:spPr>
        <p:txBody>
          <a:bodyPr wrap="none" rtlCol="0">
            <a:spAutoFit/>
          </a:bodyPr>
          <a:lstStyle/>
          <a:p>
            <a:r>
              <a:rPr lang="en-US" sz="1400" dirty="0">
                <a:solidFill>
                  <a:srgbClr val="FF0000"/>
                </a:solidFill>
              </a:rPr>
              <a:t>5</a:t>
            </a:r>
            <a:r>
              <a:rPr lang="en-US" sz="1400" dirty="0"/>
              <a:t> Fiber optics</a:t>
            </a:r>
          </a:p>
          <a:p>
            <a:r>
              <a:rPr lang="en-US" sz="1400" dirty="0"/>
              <a:t>from Chamber</a:t>
            </a:r>
          </a:p>
        </p:txBody>
      </p:sp>
      <p:sp>
        <p:nvSpPr>
          <p:cNvPr id="65" name="TextBox 64">
            <a:extLst>
              <a:ext uri="{FF2B5EF4-FFF2-40B4-BE49-F238E27FC236}">
                <a16:creationId xmlns:a16="http://schemas.microsoft.com/office/drawing/2014/main" id="{5099EF95-3ECF-504E-AE41-21F28139D795}"/>
              </a:ext>
            </a:extLst>
          </p:cNvPr>
          <p:cNvSpPr txBox="1"/>
          <p:nvPr/>
        </p:nvSpPr>
        <p:spPr>
          <a:xfrm>
            <a:off x="9320460" y="1766419"/>
            <a:ext cx="1329210" cy="369332"/>
          </a:xfrm>
          <a:prstGeom prst="rect">
            <a:avLst/>
          </a:prstGeom>
          <a:noFill/>
        </p:spPr>
        <p:txBody>
          <a:bodyPr wrap="none" rtlCol="0">
            <a:spAutoFit/>
          </a:bodyPr>
          <a:lstStyle/>
          <a:p>
            <a:r>
              <a:rPr lang="en-US" dirty="0"/>
              <a:t>64 Channels</a:t>
            </a:r>
          </a:p>
        </p:txBody>
      </p:sp>
      <p:sp>
        <p:nvSpPr>
          <p:cNvPr id="66" name="TextBox 65">
            <a:extLst>
              <a:ext uri="{FF2B5EF4-FFF2-40B4-BE49-F238E27FC236}">
                <a16:creationId xmlns:a16="http://schemas.microsoft.com/office/drawing/2014/main" id="{508C98E7-8C02-D741-9F8C-AB966D4C2690}"/>
              </a:ext>
            </a:extLst>
          </p:cNvPr>
          <p:cNvSpPr txBox="1"/>
          <p:nvPr/>
        </p:nvSpPr>
        <p:spPr>
          <a:xfrm>
            <a:off x="9320460" y="3911763"/>
            <a:ext cx="1446230" cy="369332"/>
          </a:xfrm>
          <a:prstGeom prst="rect">
            <a:avLst/>
          </a:prstGeom>
          <a:noFill/>
        </p:spPr>
        <p:txBody>
          <a:bodyPr wrap="none" rtlCol="0">
            <a:spAutoFit/>
          </a:bodyPr>
          <a:lstStyle/>
          <a:p>
            <a:r>
              <a:rPr lang="en-US" dirty="0"/>
              <a:t>150 Channels</a:t>
            </a:r>
          </a:p>
        </p:txBody>
      </p:sp>
      <p:sp>
        <p:nvSpPr>
          <p:cNvPr id="67" name="TextBox 66">
            <a:extLst>
              <a:ext uri="{FF2B5EF4-FFF2-40B4-BE49-F238E27FC236}">
                <a16:creationId xmlns:a16="http://schemas.microsoft.com/office/drawing/2014/main" id="{ADD75AF8-A752-3947-885A-202A4636262B}"/>
              </a:ext>
            </a:extLst>
          </p:cNvPr>
          <p:cNvSpPr txBox="1"/>
          <p:nvPr/>
        </p:nvSpPr>
        <p:spPr>
          <a:xfrm>
            <a:off x="9320460" y="5501574"/>
            <a:ext cx="1446230" cy="369332"/>
          </a:xfrm>
          <a:prstGeom prst="rect">
            <a:avLst/>
          </a:prstGeom>
          <a:noFill/>
        </p:spPr>
        <p:txBody>
          <a:bodyPr wrap="none" rtlCol="0">
            <a:spAutoFit/>
          </a:bodyPr>
          <a:lstStyle/>
          <a:p>
            <a:r>
              <a:rPr lang="en-US" dirty="0"/>
              <a:t>141 Channels</a:t>
            </a:r>
          </a:p>
        </p:txBody>
      </p:sp>
      <p:cxnSp>
        <p:nvCxnSpPr>
          <p:cNvPr id="69" name="Straight Connector 68">
            <a:extLst>
              <a:ext uri="{FF2B5EF4-FFF2-40B4-BE49-F238E27FC236}">
                <a16:creationId xmlns:a16="http://schemas.microsoft.com/office/drawing/2014/main" id="{E8602B27-9630-5B40-9832-DBC89282C303}"/>
              </a:ext>
            </a:extLst>
          </p:cNvPr>
          <p:cNvCxnSpPr>
            <a:cxnSpLocks/>
          </p:cNvCxnSpPr>
          <p:nvPr/>
        </p:nvCxnSpPr>
        <p:spPr>
          <a:xfrm>
            <a:off x="0" y="2725879"/>
            <a:ext cx="12192000" cy="697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310E1C4-3FB7-BB45-8060-D810DF6AF987}"/>
              </a:ext>
            </a:extLst>
          </p:cNvPr>
          <p:cNvCxnSpPr>
            <a:cxnSpLocks/>
          </p:cNvCxnSpPr>
          <p:nvPr/>
        </p:nvCxnSpPr>
        <p:spPr>
          <a:xfrm>
            <a:off x="0" y="490740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EB2339C-6FB4-4A41-9721-2447D05557D3}"/>
              </a:ext>
            </a:extLst>
          </p:cNvPr>
          <p:cNvSpPr txBox="1"/>
          <p:nvPr/>
        </p:nvSpPr>
        <p:spPr>
          <a:xfrm>
            <a:off x="1250732" y="1960413"/>
            <a:ext cx="833883" cy="369332"/>
          </a:xfrm>
          <a:prstGeom prst="rect">
            <a:avLst/>
          </a:prstGeom>
          <a:noFill/>
        </p:spPr>
        <p:txBody>
          <a:bodyPr wrap="none" rtlCol="0">
            <a:spAutoFit/>
          </a:bodyPr>
          <a:lstStyle/>
          <a:p>
            <a:r>
              <a:rPr lang="en-US" dirty="0"/>
              <a:t>Analog</a:t>
            </a:r>
          </a:p>
        </p:txBody>
      </p:sp>
      <p:sp>
        <p:nvSpPr>
          <p:cNvPr id="68" name="TextBox 67">
            <a:extLst>
              <a:ext uri="{FF2B5EF4-FFF2-40B4-BE49-F238E27FC236}">
                <a16:creationId xmlns:a16="http://schemas.microsoft.com/office/drawing/2014/main" id="{2699C680-0DE8-D641-AF80-A89EA400921E}"/>
              </a:ext>
            </a:extLst>
          </p:cNvPr>
          <p:cNvSpPr txBox="1"/>
          <p:nvPr/>
        </p:nvSpPr>
        <p:spPr>
          <a:xfrm>
            <a:off x="1049190" y="3992187"/>
            <a:ext cx="833883" cy="369332"/>
          </a:xfrm>
          <a:prstGeom prst="rect">
            <a:avLst/>
          </a:prstGeom>
          <a:noFill/>
        </p:spPr>
        <p:txBody>
          <a:bodyPr wrap="none" rtlCol="0">
            <a:spAutoFit/>
          </a:bodyPr>
          <a:lstStyle/>
          <a:p>
            <a:r>
              <a:rPr lang="en-US" dirty="0"/>
              <a:t>Analog</a:t>
            </a:r>
          </a:p>
        </p:txBody>
      </p:sp>
      <p:sp>
        <p:nvSpPr>
          <p:cNvPr id="71" name="TextBox 70">
            <a:extLst>
              <a:ext uri="{FF2B5EF4-FFF2-40B4-BE49-F238E27FC236}">
                <a16:creationId xmlns:a16="http://schemas.microsoft.com/office/drawing/2014/main" id="{9F0D6C1A-C43A-7C44-ABAE-CD76368C033D}"/>
              </a:ext>
            </a:extLst>
          </p:cNvPr>
          <p:cNvSpPr txBox="1"/>
          <p:nvPr/>
        </p:nvSpPr>
        <p:spPr>
          <a:xfrm>
            <a:off x="1139619" y="5832190"/>
            <a:ext cx="779765" cy="369332"/>
          </a:xfrm>
          <a:prstGeom prst="rect">
            <a:avLst/>
          </a:prstGeom>
          <a:noFill/>
        </p:spPr>
        <p:txBody>
          <a:bodyPr wrap="none" rtlCol="0">
            <a:spAutoFit/>
          </a:bodyPr>
          <a:lstStyle/>
          <a:p>
            <a:r>
              <a:rPr lang="en-US" dirty="0"/>
              <a:t>Digital</a:t>
            </a:r>
          </a:p>
        </p:txBody>
      </p:sp>
      <p:sp>
        <p:nvSpPr>
          <p:cNvPr id="6" name="TextBox 5">
            <a:extLst>
              <a:ext uri="{FF2B5EF4-FFF2-40B4-BE49-F238E27FC236}">
                <a16:creationId xmlns:a16="http://schemas.microsoft.com/office/drawing/2014/main" id="{BB3F682C-A294-9142-AC60-796A9A018788}"/>
              </a:ext>
            </a:extLst>
          </p:cNvPr>
          <p:cNvSpPr txBox="1"/>
          <p:nvPr/>
        </p:nvSpPr>
        <p:spPr>
          <a:xfrm>
            <a:off x="1171210" y="1249293"/>
            <a:ext cx="848181" cy="369332"/>
          </a:xfrm>
          <a:prstGeom prst="rect">
            <a:avLst/>
          </a:prstGeom>
          <a:noFill/>
        </p:spPr>
        <p:txBody>
          <a:bodyPr wrap="none" rtlCol="0">
            <a:spAutoFit/>
          </a:bodyPr>
          <a:lstStyle/>
          <a:p>
            <a:r>
              <a:rPr lang="en-US" dirty="0"/>
              <a:t>1</a:t>
            </a:r>
            <a:r>
              <a:rPr lang="en-US" baseline="30000" dirty="0"/>
              <a:t>st</a:t>
            </a:r>
            <a:r>
              <a:rPr lang="en-US" dirty="0"/>
              <a:t> Gen</a:t>
            </a:r>
          </a:p>
        </p:txBody>
      </p:sp>
      <p:sp>
        <p:nvSpPr>
          <p:cNvPr id="72" name="TextBox 71">
            <a:extLst>
              <a:ext uri="{FF2B5EF4-FFF2-40B4-BE49-F238E27FC236}">
                <a16:creationId xmlns:a16="http://schemas.microsoft.com/office/drawing/2014/main" id="{2D3AD711-28A0-FD49-8E02-A31623C07866}"/>
              </a:ext>
            </a:extLst>
          </p:cNvPr>
          <p:cNvSpPr txBox="1"/>
          <p:nvPr/>
        </p:nvSpPr>
        <p:spPr>
          <a:xfrm>
            <a:off x="1050406" y="3287342"/>
            <a:ext cx="848181" cy="369332"/>
          </a:xfrm>
          <a:prstGeom prst="rect">
            <a:avLst/>
          </a:prstGeom>
          <a:noFill/>
        </p:spPr>
        <p:txBody>
          <a:bodyPr wrap="none" rtlCol="0">
            <a:spAutoFit/>
          </a:bodyPr>
          <a:lstStyle/>
          <a:p>
            <a:r>
              <a:rPr lang="en-US" dirty="0"/>
              <a:t>1</a:t>
            </a:r>
            <a:r>
              <a:rPr lang="en-US" baseline="30000" dirty="0"/>
              <a:t>st</a:t>
            </a:r>
            <a:r>
              <a:rPr lang="en-US" dirty="0"/>
              <a:t> Gen</a:t>
            </a:r>
          </a:p>
        </p:txBody>
      </p:sp>
      <p:sp>
        <p:nvSpPr>
          <p:cNvPr id="73" name="TextBox 72">
            <a:extLst>
              <a:ext uri="{FF2B5EF4-FFF2-40B4-BE49-F238E27FC236}">
                <a16:creationId xmlns:a16="http://schemas.microsoft.com/office/drawing/2014/main" id="{142933B8-D238-3249-B12F-852630A2C400}"/>
              </a:ext>
            </a:extLst>
          </p:cNvPr>
          <p:cNvSpPr txBox="1"/>
          <p:nvPr/>
        </p:nvSpPr>
        <p:spPr>
          <a:xfrm>
            <a:off x="1105410" y="5061119"/>
            <a:ext cx="950901" cy="369332"/>
          </a:xfrm>
          <a:prstGeom prst="rect">
            <a:avLst/>
          </a:prstGeom>
          <a:noFill/>
        </p:spPr>
        <p:txBody>
          <a:bodyPr wrap="none" rtlCol="0">
            <a:spAutoFit/>
          </a:bodyPr>
          <a:lstStyle/>
          <a:p>
            <a:r>
              <a:rPr lang="en-US" dirty="0"/>
              <a:t>2</a:t>
            </a:r>
            <a:r>
              <a:rPr lang="en-US" baseline="30000" dirty="0"/>
              <a:t>nd</a:t>
            </a:r>
            <a:r>
              <a:rPr lang="en-US" dirty="0"/>
              <a:t>  Gen</a:t>
            </a:r>
          </a:p>
        </p:txBody>
      </p:sp>
      <p:sp>
        <p:nvSpPr>
          <p:cNvPr id="8" name="TextBox 7">
            <a:extLst>
              <a:ext uri="{FF2B5EF4-FFF2-40B4-BE49-F238E27FC236}">
                <a16:creationId xmlns:a16="http://schemas.microsoft.com/office/drawing/2014/main" id="{B5135074-8A27-7A4D-960B-D1B60A433E62}"/>
              </a:ext>
            </a:extLst>
          </p:cNvPr>
          <p:cNvSpPr txBox="1"/>
          <p:nvPr/>
        </p:nvSpPr>
        <p:spPr>
          <a:xfrm>
            <a:off x="9320460" y="2056460"/>
            <a:ext cx="1178528" cy="369332"/>
          </a:xfrm>
          <a:prstGeom prst="rect">
            <a:avLst/>
          </a:prstGeom>
          <a:noFill/>
        </p:spPr>
        <p:txBody>
          <a:bodyPr wrap="none" rtlCol="0">
            <a:spAutoFit/>
          </a:bodyPr>
          <a:lstStyle/>
          <a:p>
            <a:r>
              <a:rPr lang="en-US" dirty="0"/>
              <a:t>$300-450k</a:t>
            </a:r>
          </a:p>
        </p:txBody>
      </p:sp>
      <p:sp>
        <p:nvSpPr>
          <p:cNvPr id="74" name="TextBox 73">
            <a:extLst>
              <a:ext uri="{FF2B5EF4-FFF2-40B4-BE49-F238E27FC236}">
                <a16:creationId xmlns:a16="http://schemas.microsoft.com/office/drawing/2014/main" id="{8456EB1B-F465-154B-A984-6B1FFE31D88A}"/>
              </a:ext>
            </a:extLst>
          </p:cNvPr>
          <p:cNvSpPr txBox="1"/>
          <p:nvPr/>
        </p:nvSpPr>
        <p:spPr>
          <a:xfrm>
            <a:off x="9320460" y="4201164"/>
            <a:ext cx="1178528" cy="369332"/>
          </a:xfrm>
          <a:prstGeom prst="rect">
            <a:avLst/>
          </a:prstGeom>
          <a:noFill/>
        </p:spPr>
        <p:txBody>
          <a:bodyPr wrap="none" rtlCol="0">
            <a:spAutoFit/>
          </a:bodyPr>
          <a:lstStyle/>
          <a:p>
            <a:r>
              <a:rPr lang="en-US" dirty="0"/>
              <a:t>$800-950k</a:t>
            </a:r>
          </a:p>
        </p:txBody>
      </p:sp>
      <p:sp>
        <p:nvSpPr>
          <p:cNvPr id="75" name="TextBox 74">
            <a:extLst>
              <a:ext uri="{FF2B5EF4-FFF2-40B4-BE49-F238E27FC236}">
                <a16:creationId xmlns:a16="http://schemas.microsoft.com/office/drawing/2014/main" id="{46817917-A79A-4A4F-BE7A-06D73CABC032}"/>
              </a:ext>
            </a:extLst>
          </p:cNvPr>
          <p:cNvSpPr txBox="1"/>
          <p:nvPr/>
        </p:nvSpPr>
        <p:spPr>
          <a:xfrm>
            <a:off x="9320460" y="5782055"/>
            <a:ext cx="1178528" cy="369332"/>
          </a:xfrm>
          <a:prstGeom prst="rect">
            <a:avLst/>
          </a:prstGeom>
          <a:noFill/>
        </p:spPr>
        <p:txBody>
          <a:bodyPr wrap="none" rtlCol="0">
            <a:spAutoFit/>
          </a:bodyPr>
          <a:lstStyle/>
          <a:p>
            <a:r>
              <a:rPr lang="en-US" dirty="0"/>
              <a:t>$200-250k</a:t>
            </a:r>
          </a:p>
        </p:txBody>
      </p:sp>
      <p:sp>
        <p:nvSpPr>
          <p:cNvPr id="9" name="TextBox 8">
            <a:extLst>
              <a:ext uri="{FF2B5EF4-FFF2-40B4-BE49-F238E27FC236}">
                <a16:creationId xmlns:a16="http://schemas.microsoft.com/office/drawing/2014/main" id="{FA20429B-80E3-9C4D-A720-33DA1387841A}"/>
              </a:ext>
            </a:extLst>
          </p:cNvPr>
          <p:cNvSpPr txBox="1"/>
          <p:nvPr/>
        </p:nvSpPr>
        <p:spPr>
          <a:xfrm>
            <a:off x="9320460" y="1443446"/>
            <a:ext cx="715260" cy="369332"/>
          </a:xfrm>
          <a:prstGeom prst="rect">
            <a:avLst/>
          </a:prstGeom>
          <a:noFill/>
        </p:spPr>
        <p:txBody>
          <a:bodyPr wrap="none" rtlCol="0">
            <a:spAutoFit/>
          </a:bodyPr>
          <a:lstStyle/>
          <a:p>
            <a:r>
              <a:rPr lang="en-US" dirty="0"/>
              <a:t>China</a:t>
            </a:r>
          </a:p>
        </p:txBody>
      </p:sp>
      <p:sp>
        <p:nvSpPr>
          <p:cNvPr id="76" name="TextBox 75">
            <a:extLst>
              <a:ext uri="{FF2B5EF4-FFF2-40B4-BE49-F238E27FC236}">
                <a16:creationId xmlns:a16="http://schemas.microsoft.com/office/drawing/2014/main" id="{3308897F-EF04-D34D-A4A0-884AAB95A26B}"/>
              </a:ext>
            </a:extLst>
          </p:cNvPr>
          <p:cNvSpPr txBox="1"/>
          <p:nvPr/>
        </p:nvSpPr>
        <p:spPr>
          <a:xfrm>
            <a:off x="9320460" y="3657656"/>
            <a:ext cx="723275" cy="369332"/>
          </a:xfrm>
          <a:prstGeom prst="rect">
            <a:avLst/>
          </a:prstGeom>
          <a:noFill/>
        </p:spPr>
        <p:txBody>
          <a:bodyPr wrap="none" rtlCol="0">
            <a:spAutoFit/>
          </a:bodyPr>
          <a:lstStyle/>
          <a:p>
            <a:r>
              <a:rPr lang="en-US" dirty="0"/>
              <a:t>Japan</a:t>
            </a:r>
          </a:p>
        </p:txBody>
      </p:sp>
      <p:sp>
        <p:nvSpPr>
          <p:cNvPr id="77" name="TextBox 76">
            <a:extLst>
              <a:ext uri="{FF2B5EF4-FFF2-40B4-BE49-F238E27FC236}">
                <a16:creationId xmlns:a16="http://schemas.microsoft.com/office/drawing/2014/main" id="{C7F6820E-7BA5-9041-A68C-D994B4F27DA0}"/>
              </a:ext>
            </a:extLst>
          </p:cNvPr>
          <p:cNvSpPr txBox="1"/>
          <p:nvPr/>
        </p:nvSpPr>
        <p:spPr>
          <a:xfrm>
            <a:off x="9320460" y="5245785"/>
            <a:ext cx="569323" cy="369332"/>
          </a:xfrm>
          <a:prstGeom prst="rect">
            <a:avLst/>
          </a:prstGeom>
          <a:noFill/>
        </p:spPr>
        <p:txBody>
          <a:bodyPr wrap="none" rtlCol="0">
            <a:spAutoFit/>
          </a:bodyPr>
          <a:lstStyle/>
          <a:p>
            <a:r>
              <a:rPr lang="en-US" dirty="0"/>
              <a:t>USA</a:t>
            </a:r>
          </a:p>
        </p:txBody>
      </p:sp>
      <p:sp>
        <p:nvSpPr>
          <p:cNvPr id="11" name="TextBox 10">
            <a:extLst>
              <a:ext uri="{FF2B5EF4-FFF2-40B4-BE49-F238E27FC236}">
                <a16:creationId xmlns:a16="http://schemas.microsoft.com/office/drawing/2014/main" id="{F1B3CE55-71FB-8141-8AD5-2CE74635E587}"/>
              </a:ext>
            </a:extLst>
          </p:cNvPr>
          <p:cNvSpPr txBox="1"/>
          <p:nvPr/>
        </p:nvSpPr>
        <p:spPr>
          <a:xfrm>
            <a:off x="4694016" y="2262611"/>
            <a:ext cx="1737976" cy="261610"/>
          </a:xfrm>
          <a:prstGeom prst="rect">
            <a:avLst/>
          </a:prstGeom>
          <a:noFill/>
        </p:spPr>
        <p:txBody>
          <a:bodyPr wrap="none" rtlCol="0">
            <a:spAutoFit/>
          </a:bodyPr>
          <a:lstStyle/>
          <a:p>
            <a:r>
              <a:rPr lang="en-US" sz="1100" dirty="0"/>
              <a:t>Complex optical alignment </a:t>
            </a:r>
          </a:p>
        </p:txBody>
      </p:sp>
      <p:sp>
        <p:nvSpPr>
          <p:cNvPr id="78" name="TextBox 77">
            <a:extLst>
              <a:ext uri="{FF2B5EF4-FFF2-40B4-BE49-F238E27FC236}">
                <a16:creationId xmlns:a16="http://schemas.microsoft.com/office/drawing/2014/main" id="{4C8CE40F-C992-3C4D-AB57-C30C4302ECE7}"/>
              </a:ext>
            </a:extLst>
          </p:cNvPr>
          <p:cNvSpPr txBox="1"/>
          <p:nvPr/>
        </p:nvSpPr>
        <p:spPr>
          <a:xfrm>
            <a:off x="4824517" y="4628806"/>
            <a:ext cx="1737976" cy="261610"/>
          </a:xfrm>
          <a:prstGeom prst="rect">
            <a:avLst/>
          </a:prstGeom>
          <a:noFill/>
        </p:spPr>
        <p:txBody>
          <a:bodyPr wrap="none" rtlCol="0">
            <a:spAutoFit/>
          </a:bodyPr>
          <a:lstStyle/>
          <a:p>
            <a:r>
              <a:rPr lang="en-US" sz="1100" dirty="0"/>
              <a:t>Complex optical alignment </a:t>
            </a:r>
          </a:p>
        </p:txBody>
      </p:sp>
      <p:sp>
        <p:nvSpPr>
          <p:cNvPr id="3" name="TextBox 2">
            <a:extLst>
              <a:ext uri="{FF2B5EF4-FFF2-40B4-BE49-F238E27FC236}">
                <a16:creationId xmlns:a16="http://schemas.microsoft.com/office/drawing/2014/main" id="{2956B71B-DC99-174D-B1ED-68A06C393CCD}"/>
              </a:ext>
            </a:extLst>
          </p:cNvPr>
          <p:cNvSpPr txBox="1"/>
          <p:nvPr/>
        </p:nvSpPr>
        <p:spPr>
          <a:xfrm>
            <a:off x="2470409" y="2049433"/>
            <a:ext cx="768287" cy="307777"/>
          </a:xfrm>
          <a:prstGeom prst="rect">
            <a:avLst/>
          </a:prstGeom>
          <a:noFill/>
        </p:spPr>
        <p:txBody>
          <a:bodyPr wrap="none" rtlCol="0">
            <a:spAutoFit/>
          </a:bodyPr>
          <a:lstStyle/>
          <a:p>
            <a:r>
              <a:rPr lang="en-US" sz="1400" dirty="0"/>
              <a:t>5 Lasers</a:t>
            </a:r>
          </a:p>
        </p:txBody>
      </p:sp>
      <p:sp>
        <p:nvSpPr>
          <p:cNvPr id="79" name="TextBox 78">
            <a:extLst>
              <a:ext uri="{FF2B5EF4-FFF2-40B4-BE49-F238E27FC236}">
                <a16:creationId xmlns:a16="http://schemas.microsoft.com/office/drawing/2014/main" id="{D8496D88-82F4-2244-A28E-538B368B6F70}"/>
              </a:ext>
            </a:extLst>
          </p:cNvPr>
          <p:cNvSpPr txBox="1"/>
          <p:nvPr/>
        </p:nvSpPr>
        <p:spPr>
          <a:xfrm>
            <a:off x="2425409" y="4082968"/>
            <a:ext cx="768287" cy="307777"/>
          </a:xfrm>
          <a:prstGeom prst="rect">
            <a:avLst/>
          </a:prstGeom>
          <a:noFill/>
        </p:spPr>
        <p:txBody>
          <a:bodyPr wrap="none" rtlCol="0">
            <a:spAutoFit/>
          </a:bodyPr>
          <a:lstStyle/>
          <a:p>
            <a:r>
              <a:rPr lang="en-US" sz="1400" dirty="0"/>
              <a:t>7 Lasers</a:t>
            </a:r>
          </a:p>
        </p:txBody>
      </p:sp>
      <p:sp>
        <p:nvSpPr>
          <p:cNvPr id="80" name="TextBox 79">
            <a:extLst>
              <a:ext uri="{FF2B5EF4-FFF2-40B4-BE49-F238E27FC236}">
                <a16:creationId xmlns:a16="http://schemas.microsoft.com/office/drawing/2014/main" id="{1AFD4112-9407-B645-BFE0-965A491DE447}"/>
              </a:ext>
            </a:extLst>
          </p:cNvPr>
          <p:cNvSpPr txBox="1"/>
          <p:nvPr/>
        </p:nvSpPr>
        <p:spPr>
          <a:xfrm>
            <a:off x="2459559" y="5763742"/>
            <a:ext cx="768287" cy="307777"/>
          </a:xfrm>
          <a:prstGeom prst="rect">
            <a:avLst/>
          </a:prstGeom>
          <a:noFill/>
        </p:spPr>
        <p:txBody>
          <a:bodyPr wrap="none" rtlCol="0">
            <a:spAutoFit/>
          </a:bodyPr>
          <a:lstStyle/>
          <a:p>
            <a:r>
              <a:rPr lang="en-US" sz="1400" dirty="0"/>
              <a:t>6 Lasers</a:t>
            </a:r>
          </a:p>
        </p:txBody>
      </p:sp>
      <p:sp>
        <p:nvSpPr>
          <p:cNvPr id="5" name="TextBox 4">
            <a:extLst>
              <a:ext uri="{FF2B5EF4-FFF2-40B4-BE49-F238E27FC236}">
                <a16:creationId xmlns:a16="http://schemas.microsoft.com/office/drawing/2014/main" id="{9E647D52-103C-AE40-8D1E-FD729A6689D1}"/>
              </a:ext>
            </a:extLst>
          </p:cNvPr>
          <p:cNvSpPr txBox="1"/>
          <p:nvPr/>
        </p:nvSpPr>
        <p:spPr>
          <a:xfrm>
            <a:off x="10264588" y="1066800"/>
            <a:ext cx="184731" cy="369332"/>
          </a:xfrm>
          <a:prstGeom prst="rect">
            <a:avLst/>
          </a:prstGeom>
          <a:noFill/>
        </p:spPr>
        <p:txBody>
          <a:bodyPr wrap="none" rtlCol="0">
            <a:spAutoFit/>
          </a:bodyPr>
          <a:lstStyle/>
          <a:p>
            <a:endParaRPr lang="en-US" dirty="0"/>
          </a:p>
        </p:txBody>
      </p:sp>
      <p:sp>
        <p:nvSpPr>
          <p:cNvPr id="81" name="TextBox 80">
            <a:extLst>
              <a:ext uri="{FF2B5EF4-FFF2-40B4-BE49-F238E27FC236}">
                <a16:creationId xmlns:a16="http://schemas.microsoft.com/office/drawing/2014/main" id="{B5EB3731-EB7A-8C45-A5E6-49D17726F18C}"/>
              </a:ext>
            </a:extLst>
          </p:cNvPr>
          <p:cNvSpPr txBox="1"/>
          <p:nvPr/>
        </p:nvSpPr>
        <p:spPr>
          <a:xfrm>
            <a:off x="4708615" y="6440027"/>
            <a:ext cx="2424062" cy="261610"/>
          </a:xfrm>
          <a:prstGeom prst="rect">
            <a:avLst/>
          </a:prstGeom>
          <a:noFill/>
        </p:spPr>
        <p:txBody>
          <a:bodyPr wrap="none" rtlCol="0">
            <a:spAutoFit/>
          </a:bodyPr>
          <a:lstStyle/>
          <a:p>
            <a:r>
              <a:rPr lang="en-US" sz="1100" dirty="0"/>
              <a:t>Modular optical System – no alignment</a:t>
            </a:r>
          </a:p>
        </p:txBody>
      </p:sp>
      <p:sp>
        <p:nvSpPr>
          <p:cNvPr id="7" name="TextBox 6">
            <a:extLst>
              <a:ext uri="{FF2B5EF4-FFF2-40B4-BE49-F238E27FC236}">
                <a16:creationId xmlns:a16="http://schemas.microsoft.com/office/drawing/2014/main" id="{A80F9CDB-E872-F348-9CE1-6CBF197C3950}"/>
              </a:ext>
            </a:extLst>
          </p:cNvPr>
          <p:cNvSpPr txBox="1"/>
          <p:nvPr/>
        </p:nvSpPr>
        <p:spPr>
          <a:xfrm>
            <a:off x="7594927" y="6383364"/>
            <a:ext cx="2694007" cy="369332"/>
          </a:xfrm>
          <a:prstGeom prst="rect">
            <a:avLst/>
          </a:prstGeom>
          <a:noFill/>
        </p:spPr>
        <p:txBody>
          <a:bodyPr wrap="none" rtlCol="0">
            <a:spAutoFit/>
          </a:bodyPr>
          <a:lstStyle/>
          <a:p>
            <a:r>
              <a:rPr lang="en-US" dirty="0">
                <a:solidFill>
                  <a:srgbClr val="FF0000"/>
                </a:solidFill>
              </a:rPr>
              <a:t>Manufacturing cost: ~$50k</a:t>
            </a:r>
          </a:p>
        </p:txBody>
      </p:sp>
      <p:sp>
        <p:nvSpPr>
          <p:cNvPr id="12" name="TextBox 11">
            <a:extLst>
              <a:ext uri="{FF2B5EF4-FFF2-40B4-BE49-F238E27FC236}">
                <a16:creationId xmlns:a16="http://schemas.microsoft.com/office/drawing/2014/main" id="{1DF75362-83C8-7849-8612-B6350FB84BC9}"/>
              </a:ext>
            </a:extLst>
          </p:cNvPr>
          <p:cNvSpPr txBox="1"/>
          <p:nvPr/>
        </p:nvSpPr>
        <p:spPr>
          <a:xfrm>
            <a:off x="11571317" y="6596390"/>
            <a:ext cx="620683" cy="261610"/>
          </a:xfrm>
          <a:prstGeom prst="rect">
            <a:avLst/>
          </a:prstGeom>
          <a:noFill/>
        </p:spPr>
        <p:txBody>
          <a:bodyPr wrap="none" rtlCol="0">
            <a:spAutoFit/>
          </a:bodyPr>
          <a:lstStyle/>
          <a:p>
            <a:r>
              <a:rPr lang="en-US" sz="1100" dirty="0"/>
              <a:t>Nyquist</a:t>
            </a:r>
          </a:p>
        </p:txBody>
      </p:sp>
    </p:spTree>
    <p:extLst>
      <p:ext uri="{BB962C8B-B14F-4D97-AF65-F5344CB8AC3E}">
        <p14:creationId xmlns:p14="http://schemas.microsoft.com/office/powerpoint/2010/main" val="2383160094"/>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EE2D7-6BBF-4C4D-95FC-FF0AC8CADCC5}"/>
              </a:ext>
            </a:extLst>
          </p:cNvPr>
          <p:cNvSpPr txBox="1"/>
          <p:nvPr/>
        </p:nvSpPr>
        <p:spPr>
          <a:xfrm>
            <a:off x="1690541" y="222377"/>
            <a:ext cx="6875387" cy="877163"/>
          </a:xfrm>
          <a:prstGeom prst="rect">
            <a:avLst/>
          </a:prstGeom>
          <a:noFill/>
        </p:spPr>
        <p:txBody>
          <a:bodyPr wrap="square" lIns="45720" tIns="22860" rIns="45720" bIns="22860" rtlCol="0" anchor="t">
            <a:spAutoFit/>
          </a:bodyPr>
          <a:lstStyle/>
          <a:p>
            <a:pPr algn="l"/>
            <a:r>
              <a:rPr lang="en-US" sz="5200" b="1" spc="-85" dirty="0">
                <a:solidFill>
                  <a:srgbClr val="000000"/>
                </a:solidFill>
                <a:latin typeface="Helvetica" pitchFamily="2" charset="0"/>
              </a:rPr>
              <a:t>FLOW CYTOMETRY</a:t>
            </a:r>
            <a:endParaRPr lang="en-US" sz="5200" b="1" i="1" dirty="0">
              <a:latin typeface="Helvetica" pitchFamily="2" charset="0"/>
            </a:endParaRPr>
          </a:p>
        </p:txBody>
      </p:sp>
      <p:graphicFrame>
        <p:nvGraphicFramePr>
          <p:cNvPr id="2" name="Diagram 1">
            <a:extLst>
              <a:ext uri="{FF2B5EF4-FFF2-40B4-BE49-F238E27FC236}">
                <a16:creationId xmlns:a16="http://schemas.microsoft.com/office/drawing/2014/main" id="{882EE74F-20E9-4B8B-BF5E-DD49E23AE1C8}"/>
              </a:ext>
            </a:extLst>
          </p:cNvPr>
          <p:cNvGraphicFramePr/>
          <p:nvPr>
            <p:extLst>
              <p:ext uri="{D42A27DB-BD31-4B8C-83A1-F6EECF244321}">
                <p14:modId xmlns:p14="http://schemas.microsoft.com/office/powerpoint/2010/main" val="648598438"/>
              </p:ext>
            </p:extLst>
          </p:nvPr>
        </p:nvGraphicFramePr>
        <p:xfrm>
          <a:off x="6318230" y="1340284"/>
          <a:ext cx="6875387" cy="5387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F4CC517E-4187-4146-8980-4E08EBA68D8F}"/>
              </a:ext>
            </a:extLst>
          </p:cNvPr>
          <p:cNvSpPr txBox="1"/>
          <p:nvPr/>
        </p:nvSpPr>
        <p:spPr>
          <a:xfrm>
            <a:off x="1690542" y="4079350"/>
            <a:ext cx="5417751" cy="1461939"/>
          </a:xfrm>
          <a:prstGeom prst="rect">
            <a:avLst/>
          </a:prstGeom>
          <a:noFill/>
        </p:spPr>
        <p:txBody>
          <a:bodyPr wrap="square" lIns="45720" tIns="22860" rIns="45720" bIns="22860" rtlCol="0" anchor="t">
            <a:spAutoFit/>
          </a:bodyPr>
          <a:lstStyle/>
          <a:p>
            <a:r>
              <a:rPr lang="en-US" b="1" dirty="0">
                <a:solidFill>
                  <a:schemeClr val="tx1">
                    <a:lumMod val="95000"/>
                    <a:lumOff val="5000"/>
                  </a:schemeClr>
                </a:solidFill>
                <a:latin typeface="Helvetica" pitchFamily="2" charset="0"/>
              </a:rPr>
              <a:t>TARGET MARKET</a:t>
            </a:r>
            <a:endParaRPr lang="en-US" b="1" dirty="0">
              <a:solidFill>
                <a:schemeClr val="tx1">
                  <a:lumMod val="95000"/>
                  <a:lumOff val="5000"/>
                </a:schemeClr>
              </a:solidFill>
              <a:latin typeface="Helvetica" pitchFamily="2" charset="0"/>
              <a:cs typeface="Calibri"/>
            </a:endParaRPr>
          </a:p>
          <a:p>
            <a:pPr marL="342900" indent="-342900">
              <a:buFont typeface="Arial" panose="020B0604020202020204" pitchFamily="34" charset="0"/>
              <a:buChar char="•"/>
            </a:pPr>
            <a:r>
              <a:rPr lang="en-US" dirty="0">
                <a:solidFill>
                  <a:schemeClr val="tx1">
                    <a:lumMod val="95000"/>
                    <a:lumOff val="5000"/>
                  </a:schemeClr>
                </a:solidFill>
                <a:latin typeface="+mj-lt"/>
              </a:rPr>
              <a:t>Academic Medical Centers, Labs</a:t>
            </a:r>
            <a:endParaRPr lang="en-US" dirty="0">
              <a:solidFill>
                <a:schemeClr val="tx1">
                  <a:lumMod val="95000"/>
                  <a:lumOff val="5000"/>
                </a:schemeClr>
              </a:solidFill>
              <a:latin typeface="+mj-lt"/>
              <a:cs typeface="Calibri" panose="020F0502020204030204"/>
            </a:endParaRPr>
          </a:p>
          <a:p>
            <a:pPr marL="342900" indent="-342900">
              <a:buFont typeface="Arial" panose="020B0604020202020204" pitchFamily="34" charset="0"/>
              <a:buChar char="•"/>
            </a:pPr>
            <a:r>
              <a:rPr lang="en-US" dirty="0">
                <a:solidFill>
                  <a:schemeClr val="tx1">
                    <a:lumMod val="95000"/>
                    <a:lumOff val="5000"/>
                  </a:schemeClr>
                </a:solidFill>
                <a:latin typeface="+mj-lt"/>
              </a:rPr>
              <a:t>Current Installed Base of 100K</a:t>
            </a:r>
            <a:endParaRPr lang="en-US" dirty="0">
              <a:solidFill>
                <a:schemeClr val="tx1">
                  <a:lumMod val="95000"/>
                  <a:lumOff val="5000"/>
                </a:schemeClr>
              </a:solidFill>
              <a:latin typeface="+mj-lt"/>
              <a:cs typeface="Calibri" panose="020F0502020204030204"/>
            </a:endParaRPr>
          </a:p>
          <a:p>
            <a:pPr marL="342900" indent="-342900">
              <a:buFont typeface="Arial" panose="020B0604020202020204" pitchFamily="34" charset="0"/>
              <a:buChar char="•"/>
            </a:pPr>
            <a:r>
              <a:rPr lang="en-US" dirty="0">
                <a:solidFill>
                  <a:schemeClr val="tx1">
                    <a:lumMod val="95000"/>
                    <a:lumOff val="5000"/>
                  </a:schemeClr>
                </a:solidFill>
                <a:latin typeface="+mj-lt"/>
              </a:rPr>
              <a:t>2019: ~7K units, $3B sales ($1B US</a:t>
            </a:r>
            <a:r>
              <a:rPr lang="en-US" sz="1600" dirty="0">
                <a:solidFill>
                  <a:schemeClr val="tx1">
                    <a:lumMod val="95000"/>
                    <a:lumOff val="5000"/>
                  </a:schemeClr>
                </a:solidFill>
              </a:rPr>
              <a:t>)</a:t>
            </a:r>
            <a:endParaRPr lang="en-US" sz="1600" dirty="0">
              <a:solidFill>
                <a:schemeClr val="tx1">
                  <a:lumMod val="95000"/>
                  <a:lumOff val="5000"/>
                </a:schemeClr>
              </a:solidFill>
              <a:cs typeface="Calibri" panose="020F0502020204030204"/>
            </a:endParaRPr>
          </a:p>
          <a:p>
            <a:endParaRPr lang="en-US" dirty="0">
              <a:cs typeface="Calibri" panose="020F0502020204030204"/>
            </a:endParaRPr>
          </a:p>
        </p:txBody>
      </p:sp>
      <p:sp>
        <p:nvSpPr>
          <p:cNvPr id="10" name="TextBox 9">
            <a:extLst>
              <a:ext uri="{FF2B5EF4-FFF2-40B4-BE49-F238E27FC236}">
                <a16:creationId xmlns:a16="http://schemas.microsoft.com/office/drawing/2014/main" id="{1B55A6B1-66B5-46C5-98E3-6BE0F00C0B87}"/>
              </a:ext>
            </a:extLst>
          </p:cNvPr>
          <p:cNvSpPr txBox="1"/>
          <p:nvPr/>
        </p:nvSpPr>
        <p:spPr>
          <a:xfrm>
            <a:off x="1690541" y="2677989"/>
            <a:ext cx="5417752" cy="1200329"/>
          </a:xfrm>
          <a:prstGeom prst="rect">
            <a:avLst/>
          </a:prstGeom>
          <a:noFill/>
        </p:spPr>
        <p:txBody>
          <a:bodyPr wrap="square" lIns="91440" tIns="45720" rIns="91440" bIns="45720" rtlCol="0" anchor="t">
            <a:spAutoFit/>
          </a:bodyPr>
          <a:lstStyle/>
          <a:p>
            <a:pPr algn="l"/>
            <a:r>
              <a:rPr lang="en-US" b="1" dirty="0">
                <a:solidFill>
                  <a:schemeClr val="tx1">
                    <a:lumMod val="95000"/>
                    <a:lumOff val="5000"/>
                  </a:schemeClr>
                </a:solidFill>
                <a:latin typeface="Helvetica" pitchFamily="2" charset="0"/>
              </a:rPr>
              <a:t>MARKET GROWTH BY 2025</a:t>
            </a:r>
            <a:endParaRPr lang="en-US" b="1" dirty="0">
              <a:solidFill>
                <a:schemeClr val="tx1">
                  <a:lumMod val="95000"/>
                  <a:lumOff val="5000"/>
                </a:schemeClr>
              </a:solidFill>
              <a:latin typeface="Helvetica" pitchFamily="2" charset="0"/>
              <a:cs typeface="Calibri"/>
            </a:endParaRPr>
          </a:p>
          <a:p>
            <a:pPr marL="342900" indent="-342900">
              <a:buFont typeface="Arial" panose="020B0604020202020204" pitchFamily="34" charset="0"/>
              <a:buChar char="•"/>
            </a:pPr>
            <a:r>
              <a:rPr lang="en-US" dirty="0">
                <a:solidFill>
                  <a:schemeClr val="tx1">
                    <a:lumMod val="95000"/>
                    <a:lumOff val="5000"/>
                  </a:schemeClr>
                </a:solidFill>
                <a:latin typeface="+mj-lt"/>
              </a:rPr>
              <a:t>~9.73% CAGR </a:t>
            </a:r>
            <a:endParaRPr lang="en-US" dirty="0">
              <a:solidFill>
                <a:schemeClr val="tx1">
                  <a:lumMod val="95000"/>
                  <a:lumOff val="5000"/>
                </a:schemeClr>
              </a:solidFill>
              <a:latin typeface="+mj-lt"/>
              <a:cs typeface="Calibri" panose="020F0502020204030204"/>
            </a:endParaRPr>
          </a:p>
          <a:p>
            <a:pPr marL="342900" indent="-342900">
              <a:buFont typeface="Arial" panose="020B0604020202020204" pitchFamily="34" charset="0"/>
              <a:buChar char="•"/>
            </a:pPr>
            <a:r>
              <a:rPr lang="en-US" dirty="0">
                <a:latin typeface="+mj-lt"/>
              </a:rPr>
              <a:t>~14K units, ~$7.4B sales ($2B U.S.)</a:t>
            </a:r>
          </a:p>
          <a:p>
            <a:pPr marL="342900" indent="-342900">
              <a:buFont typeface="Arial" panose="020B0604020202020204" pitchFamily="34" charset="0"/>
              <a:buChar char="•"/>
            </a:pPr>
            <a:r>
              <a:rPr lang="en-US" dirty="0">
                <a:solidFill>
                  <a:schemeClr val="tx1">
                    <a:lumMod val="95000"/>
                    <a:lumOff val="5000"/>
                  </a:schemeClr>
                </a:solidFill>
                <a:latin typeface="+mj-lt"/>
                <a:cs typeface="Calibri" panose="020F0502020204030204"/>
              </a:rPr>
              <a:t>Driven By Expanded Industry Use</a:t>
            </a:r>
          </a:p>
        </p:txBody>
      </p:sp>
      <p:sp>
        <p:nvSpPr>
          <p:cNvPr id="5" name="TextBox 4">
            <a:extLst>
              <a:ext uri="{FF2B5EF4-FFF2-40B4-BE49-F238E27FC236}">
                <a16:creationId xmlns:a16="http://schemas.microsoft.com/office/drawing/2014/main" id="{2B5B9360-4C02-D541-9287-6DDA99B8A4F6}"/>
              </a:ext>
            </a:extLst>
          </p:cNvPr>
          <p:cNvSpPr txBox="1"/>
          <p:nvPr/>
        </p:nvSpPr>
        <p:spPr>
          <a:xfrm>
            <a:off x="8971880" y="6671737"/>
            <a:ext cx="3140603" cy="246221"/>
          </a:xfrm>
          <a:prstGeom prst="rect">
            <a:avLst/>
          </a:prstGeom>
          <a:noFill/>
        </p:spPr>
        <p:txBody>
          <a:bodyPr wrap="none" rtlCol="0">
            <a:spAutoFit/>
          </a:bodyPr>
          <a:lstStyle/>
          <a:p>
            <a:r>
              <a:rPr lang="en-US" sz="1000" i="1" dirty="0"/>
              <a:t>*Markets and Markets, Jan 2020 Flow Cytometry Market</a:t>
            </a:r>
          </a:p>
        </p:txBody>
      </p:sp>
      <p:sp>
        <p:nvSpPr>
          <p:cNvPr id="18" name="TextBox 17">
            <a:extLst>
              <a:ext uri="{FF2B5EF4-FFF2-40B4-BE49-F238E27FC236}">
                <a16:creationId xmlns:a16="http://schemas.microsoft.com/office/drawing/2014/main" id="{FE3CF8F9-A169-4032-905A-79D597C5E790}"/>
              </a:ext>
            </a:extLst>
          </p:cNvPr>
          <p:cNvSpPr txBox="1"/>
          <p:nvPr/>
        </p:nvSpPr>
        <p:spPr>
          <a:xfrm>
            <a:off x="1690541" y="1838975"/>
            <a:ext cx="5279687" cy="646331"/>
          </a:xfrm>
          <a:prstGeom prst="rect">
            <a:avLst/>
          </a:prstGeom>
          <a:noFill/>
        </p:spPr>
        <p:txBody>
          <a:bodyPr wrap="square" lIns="91440" tIns="45720" rIns="91440" bIns="45720" rtlCol="0" anchor="t">
            <a:spAutoFit/>
          </a:bodyPr>
          <a:lstStyle/>
          <a:p>
            <a:pPr algn="l"/>
            <a:r>
              <a:rPr lang="en-US" b="1" dirty="0">
                <a:solidFill>
                  <a:schemeClr val="tx1">
                    <a:lumMod val="95000"/>
                    <a:lumOff val="5000"/>
                  </a:schemeClr>
                </a:solidFill>
                <a:latin typeface="Helvetica" pitchFamily="2" charset="0"/>
              </a:rPr>
              <a:t>LONG TERM OPPORTUNITY</a:t>
            </a:r>
            <a:endParaRPr lang="en-US" b="1" dirty="0">
              <a:solidFill>
                <a:schemeClr val="tx1">
                  <a:lumMod val="95000"/>
                  <a:lumOff val="5000"/>
                </a:schemeClr>
              </a:solidFill>
              <a:latin typeface="Helvetica" pitchFamily="2" charset="0"/>
              <a:cs typeface="Calibri"/>
            </a:endParaRPr>
          </a:p>
          <a:p>
            <a:pPr marL="342900" indent="-342900">
              <a:buFont typeface="Arial" panose="020B0604020202020204" pitchFamily="34" charset="0"/>
              <a:buChar char="•"/>
            </a:pPr>
            <a:r>
              <a:rPr lang="en-US" dirty="0">
                <a:solidFill>
                  <a:schemeClr val="tx1">
                    <a:lumMod val="95000"/>
                    <a:lumOff val="5000"/>
                  </a:schemeClr>
                </a:solidFill>
                <a:latin typeface="+mj-lt"/>
              </a:rPr>
              <a:t>Clinical Diagnostics</a:t>
            </a:r>
            <a:endParaRPr lang="en-US" dirty="0">
              <a:solidFill>
                <a:schemeClr val="tx1">
                  <a:lumMod val="95000"/>
                  <a:lumOff val="5000"/>
                </a:schemeClr>
              </a:solidFill>
              <a:latin typeface="+mj-lt"/>
              <a:cs typeface="Calibri" panose="020F0502020204030204"/>
            </a:endParaRPr>
          </a:p>
        </p:txBody>
      </p:sp>
      <p:sp>
        <p:nvSpPr>
          <p:cNvPr id="12" name="TextBox 11">
            <a:extLst>
              <a:ext uri="{FF2B5EF4-FFF2-40B4-BE49-F238E27FC236}">
                <a16:creationId xmlns:a16="http://schemas.microsoft.com/office/drawing/2014/main" id="{F4CC517E-4187-4146-8980-4E08EBA68D8F}"/>
              </a:ext>
            </a:extLst>
          </p:cNvPr>
          <p:cNvSpPr txBox="1"/>
          <p:nvPr/>
        </p:nvSpPr>
        <p:spPr>
          <a:xfrm>
            <a:off x="1688617" y="5330171"/>
            <a:ext cx="6257932" cy="1431161"/>
          </a:xfrm>
          <a:prstGeom prst="rect">
            <a:avLst/>
          </a:prstGeom>
          <a:noFill/>
        </p:spPr>
        <p:txBody>
          <a:bodyPr wrap="square" lIns="45720" tIns="22860" rIns="45720" bIns="22860" rtlCol="0" anchor="t">
            <a:spAutoFit/>
          </a:bodyPr>
          <a:lstStyle/>
          <a:p>
            <a:r>
              <a:rPr lang="en-US" b="1" dirty="0">
                <a:latin typeface="Helvetica" pitchFamily="2" charset="0"/>
                <a:cs typeface="Calibri" panose="020F0502020204030204"/>
              </a:rPr>
              <a:t>ENTRY MARKET</a:t>
            </a:r>
          </a:p>
          <a:p>
            <a:pPr marL="342900" indent="-342900">
              <a:buFont typeface="Arial" panose="020B0604020202020204" pitchFamily="34" charset="0"/>
              <a:buChar char="•"/>
            </a:pPr>
            <a:r>
              <a:rPr lang="en-US" dirty="0">
                <a:latin typeface="+mj-lt"/>
              </a:rPr>
              <a:t>Early Adopter Core Academic Labs </a:t>
            </a:r>
            <a:endParaRPr lang="en-US" dirty="0">
              <a:latin typeface="+mj-lt"/>
              <a:cs typeface="Calibri" panose="020F0502020204030204"/>
            </a:endParaRPr>
          </a:p>
          <a:p>
            <a:pPr marL="342900" indent="-342900">
              <a:buFont typeface="Arial" panose="020B0604020202020204" pitchFamily="34" charset="0"/>
              <a:buChar char="•"/>
            </a:pPr>
            <a:r>
              <a:rPr lang="en-US" dirty="0">
                <a:solidFill>
                  <a:schemeClr val="tx1">
                    <a:lumMod val="95000"/>
                    <a:lumOff val="5000"/>
                  </a:schemeClr>
                </a:solidFill>
                <a:latin typeface="+mj-lt"/>
              </a:rPr>
              <a:t>Estimated Installed base of ~20K</a:t>
            </a:r>
            <a:endParaRPr lang="en-US" dirty="0">
              <a:solidFill>
                <a:schemeClr val="tx1">
                  <a:lumMod val="95000"/>
                  <a:lumOff val="5000"/>
                </a:schemeClr>
              </a:solidFill>
              <a:latin typeface="+mj-lt"/>
              <a:cs typeface="Calibri" panose="020F0502020204030204"/>
            </a:endParaRPr>
          </a:p>
          <a:p>
            <a:pPr marL="342900" indent="-342900">
              <a:buFont typeface="Arial" panose="020B0604020202020204" pitchFamily="34" charset="0"/>
              <a:buChar char="•"/>
            </a:pPr>
            <a:r>
              <a:rPr lang="en-US" dirty="0">
                <a:solidFill>
                  <a:schemeClr val="tx1">
                    <a:lumMod val="95000"/>
                    <a:lumOff val="5000"/>
                  </a:schemeClr>
                </a:solidFill>
                <a:latin typeface="+mj-lt"/>
              </a:rPr>
              <a:t>e.g. 2019: 1K units, $450M sales ($200M US)</a:t>
            </a:r>
          </a:p>
          <a:p>
            <a:pPr marL="342900" indent="-342900">
              <a:buFont typeface="Arial" panose="020B0604020202020204" pitchFamily="34" charset="0"/>
              <a:buChar char="•"/>
            </a:pPr>
            <a:r>
              <a:rPr lang="en-US" dirty="0">
                <a:latin typeface="+mj-lt"/>
                <a:cs typeface="Calibri" panose="020F0502020204030204"/>
              </a:rPr>
              <a:t>We can capture 10-20% of this base quickly</a:t>
            </a:r>
          </a:p>
        </p:txBody>
      </p:sp>
      <p:sp>
        <p:nvSpPr>
          <p:cNvPr id="4" name="TextBox 3">
            <a:extLst>
              <a:ext uri="{FF2B5EF4-FFF2-40B4-BE49-F238E27FC236}">
                <a16:creationId xmlns:a16="http://schemas.microsoft.com/office/drawing/2014/main" id="{A169B236-5B96-5842-83F2-35C234447056}"/>
              </a:ext>
            </a:extLst>
          </p:cNvPr>
          <p:cNvSpPr txBox="1"/>
          <p:nvPr/>
        </p:nvSpPr>
        <p:spPr>
          <a:xfrm>
            <a:off x="1566180" y="1015767"/>
            <a:ext cx="6502806" cy="646331"/>
          </a:xfrm>
          <a:prstGeom prst="rect">
            <a:avLst/>
          </a:prstGeom>
          <a:noFill/>
        </p:spPr>
        <p:txBody>
          <a:bodyPr wrap="none" rtlCol="0">
            <a:spAutoFit/>
          </a:bodyPr>
          <a:lstStyle/>
          <a:p>
            <a:r>
              <a:rPr lang="en-US" sz="3600" dirty="0">
                <a:latin typeface="+mj-lt"/>
              </a:rPr>
              <a:t>A LARGE AND GROWING MARKET</a:t>
            </a:r>
          </a:p>
        </p:txBody>
      </p:sp>
      <p:cxnSp>
        <p:nvCxnSpPr>
          <p:cNvPr id="15" name="Straight Connector 14">
            <a:extLst>
              <a:ext uri="{FF2B5EF4-FFF2-40B4-BE49-F238E27FC236}">
                <a16:creationId xmlns:a16="http://schemas.microsoft.com/office/drawing/2014/main" id="{5D710B82-D64C-E44E-A9A7-D00D0992FAB8}"/>
              </a:ext>
            </a:extLst>
          </p:cNvPr>
          <p:cNvCxnSpPr>
            <a:cxnSpLocks/>
          </p:cNvCxnSpPr>
          <p:nvPr/>
        </p:nvCxnSpPr>
        <p:spPr>
          <a:xfrm>
            <a:off x="1508901" y="1045053"/>
            <a:ext cx="10088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9DB361-D1B7-6747-8205-C3854EB1A677}"/>
              </a:ext>
            </a:extLst>
          </p:cNvPr>
          <p:cNvSpPr txBox="1"/>
          <p:nvPr/>
        </p:nvSpPr>
        <p:spPr>
          <a:xfrm>
            <a:off x="11810797" y="129945"/>
            <a:ext cx="301686" cy="369332"/>
          </a:xfrm>
          <a:prstGeom prst="rect">
            <a:avLst/>
          </a:prstGeom>
          <a:noFill/>
        </p:spPr>
        <p:txBody>
          <a:bodyPr wrap="none" rtlCol="0">
            <a:spAutoFit/>
          </a:bodyPr>
          <a:lstStyle/>
          <a:p>
            <a:r>
              <a:rPr lang="en-US" dirty="0"/>
              <a:t>8</a:t>
            </a:r>
          </a:p>
        </p:txBody>
      </p:sp>
    </p:spTree>
    <p:extLst>
      <p:ext uri="{BB962C8B-B14F-4D97-AF65-F5344CB8AC3E}">
        <p14:creationId xmlns:p14="http://schemas.microsoft.com/office/powerpoint/2010/main" val="718237573"/>
      </p:ext>
    </p:extLst>
  </p:cSld>
  <p:clrMapOvr>
    <a:masterClrMapping/>
  </p:clrMapOvr>
  <mc:AlternateContent xmlns:mc="http://schemas.openxmlformats.org/markup-compatibility/2006" xmlns:p14="http://schemas.microsoft.com/office/powerpoint/2010/main">
    <mc:Choice Requires="p14">
      <p:transition spd="slow" p14:dur="1750" advClick="0" advTm="3000">
        <p14:reveal/>
      </p:transition>
    </mc:Choice>
    <mc:Fallback xmlns="">
      <p:transition spd="slow" advClick="0" advTm="3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16950</TotalTime>
  <Words>6353</Words>
  <Application>Microsoft Macintosh PowerPoint</Application>
  <PresentationFormat>Widescreen</PresentationFormat>
  <Paragraphs>995</Paragraphs>
  <Slides>32</Slides>
  <Notes>32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Calibri Light</vt:lpstr>
      <vt:lpstr>Helvetica</vt:lpstr>
      <vt:lpstr>Office Theme</vt:lpstr>
      <vt:lpstr>1_Office Theme</vt:lpstr>
      <vt:lpstr>PowerPoint Presentation</vt:lpstr>
      <vt:lpstr>PowerPoint Presentation</vt:lpstr>
      <vt:lpstr>What Does Miftek Want?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Miftek Offer?</vt:lpstr>
      <vt:lpstr>What Does Miftek Want?</vt:lpstr>
      <vt:lpstr>PowerPoint Presentation</vt:lpstr>
      <vt:lpstr>PowerPoint Presentation</vt:lpstr>
      <vt:lpstr>Appendix follows – supporting slides</vt:lpstr>
      <vt:lpstr>Appendix  - slides use if necessary </vt:lpstr>
      <vt:lpstr>IN CONTEXT</vt:lpstr>
      <vt:lpstr>PowerPoint Presentation</vt:lpstr>
      <vt:lpstr>What has Changed since 2018?</vt:lpstr>
      <vt:lpstr>PowerPoint Presentation</vt:lpstr>
      <vt:lpstr>PowerPoint Presentation</vt:lpstr>
      <vt:lpstr>PowerPoint Presentation</vt:lpstr>
      <vt:lpstr>PowerPoint Presentation</vt:lpstr>
      <vt:lpstr>PowerPoint Presentation</vt:lpstr>
      <vt:lpstr>FLOW CYTOMETRY</vt:lpstr>
      <vt:lpstr>Unit cost based on Spreadsheet</vt:lpstr>
      <vt:lpstr>THREE-YEAR CASH FLOWS</vt:lpstr>
      <vt:lpstr>Issued Patents</vt:lpstr>
      <vt:lpstr>PowerPoint Presentation</vt:lpstr>
      <vt:lpstr>PowerPoint Presentation</vt:lpstr>
      <vt:lpstr>PowerPoint Presentation</vt:lpstr>
      <vt:lpstr>Video on Miftek’s Technology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Mindrum, Matt</dc:creator>
  <cp:lastModifiedBy>Robinson, Joseph Paul</cp:lastModifiedBy>
  <cp:revision>926</cp:revision>
  <cp:lastPrinted>2022-02-18T20:06:29Z</cp:lastPrinted>
  <dcterms:created xsi:type="dcterms:W3CDTF">2020-09-11T14:18:28Z</dcterms:created>
  <dcterms:modified xsi:type="dcterms:W3CDTF">2022-03-03T15:11:37Z</dcterms:modified>
</cp:coreProperties>
</file>