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1" r:id="rId3"/>
    <p:sldId id="284" r:id="rId4"/>
    <p:sldId id="267" r:id="rId5"/>
    <p:sldId id="270" r:id="rId6"/>
    <p:sldId id="268" r:id="rId7"/>
    <p:sldId id="269" r:id="rId8"/>
    <p:sldId id="277" r:id="rId9"/>
    <p:sldId id="275" r:id="rId10"/>
    <p:sldId id="280" r:id="rId11"/>
    <p:sldId id="279" r:id="rId12"/>
    <p:sldId id="276" r:id="rId13"/>
    <p:sldId id="278" r:id="rId14"/>
    <p:sldId id="272" r:id="rId15"/>
    <p:sldId id="271" r:id="rId16"/>
    <p:sldId id="285" r:id="rId17"/>
    <p:sldId id="27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4"/>
    <p:restoredTop sz="95840"/>
  </p:normalViewPr>
  <p:slideViewPr>
    <p:cSldViewPr snapToGrid="0" snapToObjects="1">
      <p:cViewPr varScale="1">
        <p:scale>
          <a:sx n="112" d="100"/>
          <a:sy n="112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BEF5-40FA-9645-96BE-C4BC09C9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DAEF4-5041-2C44-8A1F-C8734D105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1B24-70D1-8D47-9142-4DC503F5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672A7-87D9-D84B-A10C-6EA324AE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74E6-96EB-F847-A821-AAC3177E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1986-2246-A041-A547-39F6E000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F7487-D0D0-024A-A0ED-89709C411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BDD4-2A0B-5E43-BA53-AA56B121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11FF-3824-BD46-82D2-7CEFED7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6583-E3ED-1E4E-8AF6-544637FD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AD7A6-A09C-694C-8AA6-429BAC796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421FF-A787-9240-AAA8-D713F363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ED35-A8F9-054F-A4E2-9170EA8F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888A-3047-B24A-954F-2F3C810B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7665B-D19B-8D46-9B82-10BD6659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8B7C-25B8-7A43-8B22-E9868B0A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52E3-5CD1-A049-B416-8F8702B0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ED114-2CB9-BB4B-B205-A12B2EAF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1380-CF85-B54B-ABF5-A2F0DC98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ADA7-821D-884D-9457-0BC9916E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3A00D-D386-C649-BA13-F53B7D9B3A8D}"/>
              </a:ext>
            </a:extLst>
          </p:cNvPr>
          <p:cNvSpPr txBox="1"/>
          <p:nvPr userDrawn="1"/>
        </p:nvSpPr>
        <p:spPr>
          <a:xfrm>
            <a:off x="6672648" y="6591154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MIFTEK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DC0C4-220F-FF4D-BDCD-E47D1774F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154" y="6479626"/>
            <a:ext cx="638651" cy="26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B167-E405-5E4A-A025-3373F95C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BCC6B-082C-B645-9385-FC6B1B50A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D511-4EF4-2E4D-A17A-A13C071D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E0B7-71B7-D14F-B12B-9B2FA8F1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71E9C-8663-AB4A-9ED8-14A33C06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7B13-99A1-A646-85CE-AB71AFA2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0843-75C8-AA43-AF98-4B287F010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51156-270A-A14C-90B3-74B1D389B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DEB9D-C2D4-3443-93C2-FC4DADA6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ABE0-B2FB-184F-A6DA-24377B6C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EF5DF-DB2C-0542-9D60-732E62ED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2531-2825-BF41-8B29-6FB90916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EF2EE-336A-2345-A463-0504F22E2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EDF5-BECF-0948-8143-EE7C5018F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2D47A-B941-774F-8B40-B4C717351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6486D-B402-B040-B6CB-7D919C6A0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755E5-B722-B849-911A-3D06F9D1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E8DB0-EBBF-8C4B-B4ED-2363BDD8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9EA8D-6934-D349-BB62-88BA4F72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7577-26A2-0E40-92A0-C0130867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246F6-1FB0-BC4F-989A-4082699D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86E75-B19E-C64B-A23D-4E8CA5BD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CB1EF-EEB0-9A45-8E02-B6BDE38A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46DFE-1C9A-D746-AF24-228F6730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3E36D-ACAA-B946-ABA4-ADEB6E06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D4B91-41B8-764A-8C01-C50EBC1E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3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0FE4-F97E-7747-8C6F-4F651437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4EDE-CFD2-7344-9165-AF6740AB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304EA-C394-674C-BDDD-343578ED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F4EC7-4052-ED40-8031-8DA6600F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E3FE1-2EFB-684F-ACCE-D54A0B05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499AD-AE65-3E47-9BB8-B4E1FB91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A7B-CE3E-4846-816C-6A31BB1E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75701-0525-8C40-B99B-B28A08B0E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96698-5F6A-DF47-82E5-E18587697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31341-4CF2-F14E-A490-1C188341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B7C7-CBCC-8746-AF59-6F69183A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44C5D-E818-D447-93C3-02631303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9F0E6-4BCF-2C43-869F-A3E6213F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6AB3D-C6E8-E84B-A5E6-A904CAFA1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19AA-44A2-6B4C-970B-BA3049F5E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1B54-DB4B-BA42-8E97-4DADEAA0281F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B3FC-39E2-8F40-8955-B69E317AC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408C6-8528-E147-875B-B139352B5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7CCC-97C7-5240-B0B2-D011C854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mouser.com%2FProductDetail%2FIntel-Altera%2F10CX150YU484I6G%3Fqs%3DMv7BduZupUgb2QHAZdlL7w%253D%253D&amp;psig=AOvVaw1JEttL1scbrUG4Mmh90qAp&amp;ust=1644006236743000&amp;source=images&amp;cd=vfe&amp;ved=0CAsQjRxqFwoTCMjP7s-u5PUCFQAAAAAdAAAAABAT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50300-F443-4CD6-862E-626BA408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0" y="63529"/>
            <a:ext cx="10515600" cy="51085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Photon Technology and Applications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FC988D11-DF35-496A-A9F2-D3187EB0E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206" y="814508"/>
            <a:ext cx="7569808" cy="567836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2395AE-87AB-4523-A467-ED5E6E222EB4}"/>
              </a:ext>
            </a:extLst>
          </p:cNvPr>
          <p:cNvSpPr txBox="1"/>
          <p:nvPr/>
        </p:nvSpPr>
        <p:spPr>
          <a:xfrm>
            <a:off x="472685" y="4656732"/>
            <a:ext cx="1768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LIPS</a:t>
            </a:r>
          </a:p>
          <a:p>
            <a:pPr algn="ctr"/>
            <a:r>
              <a:rPr kumimoji="1" lang="en-US" altLang="ja-JP" sz="1400" dirty="0"/>
              <a:t>Laser Induced Photon</a:t>
            </a:r>
          </a:p>
          <a:p>
            <a:pPr algn="ctr"/>
            <a:r>
              <a:rPr kumimoji="1" lang="en-US" altLang="ja-JP" sz="1400" dirty="0"/>
              <a:t> Spectroscopy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A1AEA7-9934-4E36-A130-94123EFC8B06}"/>
              </a:ext>
            </a:extLst>
          </p:cNvPr>
          <p:cNvSpPr txBox="1"/>
          <p:nvPr/>
        </p:nvSpPr>
        <p:spPr>
          <a:xfrm>
            <a:off x="301203" y="1114769"/>
            <a:ext cx="2430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Photon Cytometry</a:t>
            </a:r>
          </a:p>
          <a:p>
            <a:pPr algn="ctr"/>
            <a:r>
              <a:rPr kumimoji="1" lang="en-US" altLang="ja-JP" sz="1400" dirty="0"/>
              <a:t>Biophoton detection</a:t>
            </a:r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en-US" altLang="ja-JP" sz="1400" dirty="0"/>
              <a:t>Nano-particle detection</a:t>
            </a:r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en-US" altLang="ja-JP" sz="1400" b="1" dirty="0"/>
              <a:t>TCMPC</a:t>
            </a:r>
          </a:p>
          <a:p>
            <a:pPr algn="ctr"/>
            <a:r>
              <a:rPr kumimoji="1" lang="en-US" altLang="ja-JP" sz="1400" dirty="0"/>
              <a:t>Time-Correlated Multi-Photon</a:t>
            </a:r>
          </a:p>
          <a:p>
            <a:pPr algn="ctr"/>
            <a:r>
              <a:rPr kumimoji="1" lang="en-US" altLang="ja-JP" sz="1400" dirty="0"/>
              <a:t>Counting Analysis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D578B2-116A-4647-BF64-26FC4BEC7B24}"/>
              </a:ext>
            </a:extLst>
          </p:cNvPr>
          <p:cNvSpPr txBox="1"/>
          <p:nvPr/>
        </p:nvSpPr>
        <p:spPr>
          <a:xfrm>
            <a:off x="565467" y="3284359"/>
            <a:ext cx="1675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UPC</a:t>
            </a:r>
          </a:p>
          <a:p>
            <a:pPr algn="ctr"/>
            <a:r>
              <a:rPr kumimoji="1" lang="en-US" altLang="ja-JP" sz="1400" dirty="0"/>
              <a:t>Underwater Photon </a:t>
            </a:r>
          </a:p>
          <a:p>
            <a:pPr algn="ctr"/>
            <a:r>
              <a:rPr kumimoji="1" lang="en-US" altLang="ja-JP" sz="1400" dirty="0"/>
              <a:t>Communication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60153D-FC9B-4A92-BE92-2F34883E489D}"/>
              </a:ext>
            </a:extLst>
          </p:cNvPr>
          <p:cNvSpPr txBox="1"/>
          <p:nvPr/>
        </p:nvSpPr>
        <p:spPr>
          <a:xfrm>
            <a:off x="301203" y="574384"/>
            <a:ext cx="2441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Miftek developments</a:t>
            </a:r>
          </a:p>
          <a:p>
            <a:pPr algn="ctr"/>
            <a:r>
              <a:rPr kumimoji="1" lang="en-US" altLang="ja-JP" sz="1400" b="1" dirty="0"/>
              <a:t>  Deadtime-less photon sensor</a:t>
            </a:r>
            <a:endParaRPr kumimoji="1" lang="ja-JP" altLang="en-US" sz="1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52E078-9D53-4564-A8DA-73B7B5D34C6E}"/>
              </a:ext>
            </a:extLst>
          </p:cNvPr>
          <p:cNvSpPr txBox="1"/>
          <p:nvPr/>
        </p:nvSpPr>
        <p:spPr>
          <a:xfrm>
            <a:off x="10650146" y="4348955"/>
            <a:ext cx="1407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FL Bronchoscopy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2A511F-152A-4041-8A86-4A868EF20F51}"/>
              </a:ext>
            </a:extLst>
          </p:cNvPr>
          <p:cNvSpPr txBox="1"/>
          <p:nvPr/>
        </p:nvSpPr>
        <p:spPr>
          <a:xfrm>
            <a:off x="4778264" y="559883"/>
            <a:ext cx="1368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Flow standards?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178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7C79-5ACC-B147-9131-C32DB1B5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22" y="61471"/>
            <a:ext cx="5806728" cy="64633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Multi-Laser Unit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40AA6D-A412-AD43-85BF-E3CD97392C29}"/>
              </a:ext>
            </a:extLst>
          </p:cNvPr>
          <p:cNvGrpSpPr/>
          <p:nvPr/>
        </p:nvGrpSpPr>
        <p:grpSpPr>
          <a:xfrm>
            <a:off x="8131344" y="3922357"/>
            <a:ext cx="3670415" cy="2575609"/>
            <a:chOff x="265480" y="4493257"/>
            <a:chExt cx="2328633" cy="1781938"/>
          </a:xfrm>
        </p:grpSpPr>
        <p:pic>
          <p:nvPicPr>
            <p:cNvPr id="5" name="図 3" descr="テーブルの上に置かれたナイフ&#10;&#10;低い精度で自動的に生成された説明">
              <a:extLst>
                <a:ext uri="{FF2B5EF4-FFF2-40B4-BE49-F238E27FC236}">
                  <a16:creationId xmlns:a16="http://schemas.microsoft.com/office/drawing/2014/main" id="{F88B89A0-C884-2A41-AC71-F9B58C62E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480" y="4528720"/>
              <a:ext cx="2328633" cy="17464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A2F613-FF47-9344-BB3C-0CC87DE8729E}"/>
                </a:ext>
              </a:extLst>
            </p:cNvPr>
            <p:cNvSpPr txBox="1"/>
            <p:nvPr/>
          </p:nvSpPr>
          <p:spPr>
            <a:xfrm>
              <a:off x="265480" y="4493257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Laser head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904CDF-0A22-1543-9646-EBDA0606DAA3}"/>
                </a:ext>
              </a:extLst>
            </p:cNvPr>
            <p:cNvSpPr txBox="1"/>
            <p:nvPr/>
          </p:nvSpPr>
          <p:spPr>
            <a:xfrm>
              <a:off x="271658" y="5858687"/>
              <a:ext cx="944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Collimator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21C6A-3F1B-3544-93E7-83DA97E98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54" y="1031153"/>
            <a:ext cx="3862314" cy="2617747"/>
          </a:xfrm>
          <a:prstGeom prst="rect">
            <a:avLst/>
          </a:prstGeom>
        </p:spPr>
      </p:pic>
      <p:pic>
        <p:nvPicPr>
          <p:cNvPr id="9" name="図 5" descr="座る, テーブル, タイル張り, ブラシ が含まれている画像&#10;&#10;自動的に生成された説明">
            <a:extLst>
              <a:ext uri="{FF2B5EF4-FFF2-40B4-BE49-F238E27FC236}">
                <a16:creationId xmlns:a16="http://schemas.microsoft.com/office/drawing/2014/main" id="{D5E0FCB6-6F18-DD49-AA19-ADD828693A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291" y="3922358"/>
            <a:ext cx="2899104" cy="1161076"/>
          </a:xfrm>
          <a:prstGeom prst="rect">
            <a:avLst/>
          </a:prstGeom>
        </p:spPr>
      </p:pic>
      <p:pic>
        <p:nvPicPr>
          <p:cNvPr id="10" name="図 3" descr="屋内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4CAD45D0-22A5-0348-A6BC-81EF677853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95" y="3922357"/>
            <a:ext cx="3434146" cy="2575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146222-12B5-2946-A00E-162559DE2BFC}"/>
              </a:ext>
            </a:extLst>
          </p:cNvPr>
          <p:cNvSpPr txBox="1"/>
          <p:nvPr/>
        </p:nvSpPr>
        <p:spPr>
          <a:xfrm>
            <a:off x="5047675" y="5451087"/>
            <a:ext cx="224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Prototype </a:t>
            </a:r>
            <a:r>
              <a:rPr lang="en-US" dirty="0" err="1"/>
              <a:t>Plug’n’Play</a:t>
            </a:r>
            <a:r>
              <a:rPr lang="en-US" dirty="0"/>
              <a:t> </a:t>
            </a:r>
          </a:p>
          <a:p>
            <a:r>
              <a:rPr lang="en-US" dirty="0"/>
              <a:t>Laser unit</a:t>
            </a:r>
          </a:p>
        </p:txBody>
      </p:sp>
      <p:pic>
        <p:nvPicPr>
          <p:cNvPr id="13" name="図 3">
            <a:extLst>
              <a:ext uri="{FF2B5EF4-FFF2-40B4-BE49-F238E27FC236}">
                <a16:creationId xmlns:a16="http://schemas.microsoft.com/office/drawing/2014/main" id="{A82F659C-57C4-3B46-AC22-BC4469E2CB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738" y="691537"/>
            <a:ext cx="4052082" cy="28786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66717C-EEFD-D941-8F5C-D8B84DDADDE8}"/>
              </a:ext>
            </a:extLst>
          </p:cNvPr>
          <p:cNvSpPr txBox="1"/>
          <p:nvPr/>
        </p:nvSpPr>
        <p:spPr>
          <a:xfrm>
            <a:off x="5589167" y="1031153"/>
            <a:ext cx="14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quality </a:t>
            </a:r>
          </a:p>
          <a:p>
            <a:r>
              <a:rPr lang="en-US" dirty="0"/>
              <a:t>Beam profile</a:t>
            </a:r>
          </a:p>
        </p:txBody>
      </p:sp>
    </p:spTree>
    <p:extLst>
      <p:ext uri="{BB962C8B-B14F-4D97-AF65-F5344CB8AC3E}">
        <p14:creationId xmlns:p14="http://schemas.microsoft.com/office/powerpoint/2010/main" val="428578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012C-CCCC-244D-AC15-C8380595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21" y="0"/>
            <a:ext cx="7407003" cy="94808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Approaches under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A7D0-7AA8-484B-842B-9B0D5316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371" y="1253331"/>
            <a:ext cx="740700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Replace Current FPGA with Cyclone 10GX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Integrated Peltier Chip Cooler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Flow Chamber and collection optics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Laser Optical Unit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Time Correlated Multi Photon Counting Analysis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3616C9-E7B9-4F22-8F68-76B2DACA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434" y="1718662"/>
            <a:ext cx="2362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5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6F0B-8A41-1642-8576-58202B8B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52" y="0"/>
            <a:ext cx="6635366" cy="71553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Current FPGA with Cyclone 10GX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DC187-CA82-A742-A118-3CD035F4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5" y="2563264"/>
            <a:ext cx="8557242" cy="4023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D509C-B83C-D64E-9E5C-E626955482F3}"/>
              </a:ext>
            </a:extLst>
          </p:cNvPr>
          <p:cNvSpPr txBox="1"/>
          <p:nvPr/>
        </p:nvSpPr>
        <p:spPr>
          <a:xfrm>
            <a:off x="1830896" y="798023"/>
            <a:ext cx="50365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Reasoning</a:t>
            </a:r>
          </a:p>
          <a:p>
            <a:pPr marL="342900" indent="-342900">
              <a:buAutoNum type="arabicPeriod"/>
            </a:pPr>
            <a:r>
              <a:rPr lang="en-US" dirty="0"/>
              <a:t>Faster Unit</a:t>
            </a:r>
          </a:p>
          <a:p>
            <a:pPr marL="342900" indent="-342900">
              <a:buAutoNum type="arabicPeriod"/>
            </a:pPr>
            <a:r>
              <a:rPr lang="en-US" dirty="0"/>
              <a:t>Lower cost</a:t>
            </a:r>
          </a:p>
          <a:p>
            <a:pPr marL="342900" indent="-342900">
              <a:buAutoNum type="arabicPeriod"/>
            </a:pPr>
            <a:r>
              <a:rPr lang="en-US" dirty="0"/>
              <a:t>Lower power consumption</a:t>
            </a:r>
          </a:p>
          <a:p>
            <a:pPr marL="342900" indent="-342900">
              <a:buAutoNum type="arabicPeriod"/>
            </a:pPr>
            <a:r>
              <a:rPr lang="en-US" dirty="0"/>
              <a:t>12 channel/chip instead of 8</a:t>
            </a:r>
          </a:p>
          <a:p>
            <a:pPr marL="342900" indent="-342900">
              <a:buAutoNum type="arabicPeriod"/>
            </a:pPr>
            <a:r>
              <a:rPr lang="en-US" dirty="0"/>
              <a:t>New Generation with 10-15 year life expectancy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2050" name="Picture 2" descr="10CX150YU484I6G Intel / Altera | Mouser">
            <a:hlinkClick r:id="rId3"/>
            <a:extLst>
              <a:ext uri="{FF2B5EF4-FFF2-40B4-BE49-F238E27FC236}">
                <a16:creationId xmlns:a16="http://schemas.microsoft.com/office/drawing/2014/main" id="{35E5B225-331E-E547-BCC6-0F7F7547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938" y="846516"/>
            <a:ext cx="1791095" cy="17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5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BE0A-926F-084D-AFAE-B42C2AD2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0" y="156935"/>
            <a:ext cx="10515600" cy="7238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Peltier Chip Cooler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82594-6BE7-BD43-A2B2-2BED07A1B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455" y="2039450"/>
            <a:ext cx="3241275" cy="27790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F1527-403C-1B4F-828B-DB1BD7830006}"/>
              </a:ext>
            </a:extLst>
          </p:cNvPr>
          <p:cNvSpPr txBox="1"/>
          <p:nvPr/>
        </p:nvSpPr>
        <p:spPr>
          <a:xfrm>
            <a:off x="4845772" y="5036047"/>
            <a:ext cx="22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Peltier Cooling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61C85-9B33-BF49-81DF-B08FCCAB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70" y="2678144"/>
            <a:ext cx="6281766" cy="2212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0CEE92-90E8-D747-BC42-F59888DAC97C}"/>
              </a:ext>
            </a:extLst>
          </p:cNvPr>
          <p:cNvSpPr txBox="1"/>
          <p:nvPr/>
        </p:nvSpPr>
        <p:spPr>
          <a:xfrm>
            <a:off x="1261008" y="953327"/>
            <a:ext cx="471026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Reasoning:</a:t>
            </a:r>
          </a:p>
          <a:p>
            <a:pPr marL="342900" indent="-342900">
              <a:buAutoNum type="arabicPeriod"/>
            </a:pPr>
            <a:r>
              <a:rPr lang="en-US" dirty="0"/>
              <a:t>Chip cooling is essential for sensitivity</a:t>
            </a:r>
          </a:p>
          <a:p>
            <a:pPr marL="342900" indent="-342900">
              <a:buAutoNum type="arabicPeriod"/>
            </a:pPr>
            <a:r>
              <a:rPr lang="en-US" dirty="0"/>
              <a:t>cooling must be efficient – </a:t>
            </a:r>
            <a:r>
              <a:rPr lang="en-US" dirty="0" err="1"/>
              <a:t>ie</a:t>
            </a:r>
            <a:r>
              <a:rPr lang="en-US" dirty="0"/>
              <a:t> on sensor itself</a:t>
            </a:r>
          </a:p>
          <a:p>
            <a:pPr marL="342900" indent="-342900">
              <a:buAutoNum type="arabicPeriod"/>
            </a:pPr>
            <a:r>
              <a:rPr lang="en-US" dirty="0"/>
              <a:t>Electronics on board is also cooled</a:t>
            </a:r>
          </a:p>
          <a:p>
            <a:pPr marL="342900" indent="-342900">
              <a:buAutoNum type="arabicPeriod"/>
            </a:pPr>
            <a:r>
              <a:rPr lang="en-US" dirty="0"/>
              <a:t>Must have optimum heat dissipation</a:t>
            </a:r>
          </a:p>
        </p:txBody>
      </p:sp>
    </p:spTree>
    <p:extLst>
      <p:ext uri="{BB962C8B-B14F-4D97-AF65-F5344CB8AC3E}">
        <p14:creationId xmlns:p14="http://schemas.microsoft.com/office/powerpoint/2010/main" val="87151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01E593-3F39-CC4C-89DF-5E51703E9D77}"/>
              </a:ext>
            </a:extLst>
          </p:cNvPr>
          <p:cNvSpPr txBox="1"/>
          <p:nvPr/>
        </p:nvSpPr>
        <p:spPr>
          <a:xfrm>
            <a:off x="1189224" y="116358"/>
            <a:ext cx="1035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Chamber and Collection Optic for higher efficiency and less-aberration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01911-3F80-E34B-84D2-3076CE4B2B28}"/>
              </a:ext>
            </a:extLst>
          </p:cNvPr>
          <p:cNvSpPr txBox="1"/>
          <p:nvPr/>
        </p:nvSpPr>
        <p:spPr>
          <a:xfrm>
            <a:off x="1882456" y="5260782"/>
            <a:ext cx="153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Original Design</a:t>
            </a:r>
          </a:p>
          <a:p>
            <a:r>
              <a:rPr lang="en-US" sz="1600" dirty="0"/>
              <a:t>Spherical Mirror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FEC1E-99E8-A947-AE05-803951935F44}"/>
              </a:ext>
            </a:extLst>
          </p:cNvPr>
          <p:cNvSpPr txBox="1"/>
          <p:nvPr/>
        </p:nvSpPr>
        <p:spPr>
          <a:xfrm>
            <a:off x="6591973" y="5234949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Modified Design</a:t>
            </a:r>
          </a:p>
          <a:p>
            <a:r>
              <a:rPr lang="en-US" sz="1600" dirty="0"/>
              <a:t>Parabolic Mirror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CA8E82-5987-4646-A687-02B65A33F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574" y="4178105"/>
            <a:ext cx="1173953" cy="8827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11F06F-7463-4E08-854E-8AACD89DED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40279" y="3030597"/>
            <a:ext cx="2538284" cy="1522239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38C984-0A0F-425F-8972-5E4AAC0F3A9B}"/>
              </a:ext>
            </a:extLst>
          </p:cNvPr>
          <p:cNvCxnSpPr/>
          <p:nvPr/>
        </p:nvCxnSpPr>
        <p:spPr>
          <a:xfrm flipV="1">
            <a:off x="6877210" y="2702411"/>
            <a:ext cx="0" cy="155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FAE0A9C-B4C4-4DC6-8F04-A4A9D8CB833C}"/>
              </a:ext>
            </a:extLst>
          </p:cNvPr>
          <p:cNvCxnSpPr/>
          <p:nvPr/>
        </p:nvCxnSpPr>
        <p:spPr>
          <a:xfrm flipV="1">
            <a:off x="7744225" y="2702410"/>
            <a:ext cx="0" cy="155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85D152-5F8B-46B6-BADD-712E4332269B}"/>
              </a:ext>
            </a:extLst>
          </p:cNvPr>
          <p:cNvSpPr/>
          <p:nvPr/>
        </p:nvSpPr>
        <p:spPr>
          <a:xfrm>
            <a:off x="1559859" y="1467774"/>
            <a:ext cx="2282158" cy="975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Spectro-sensor</a:t>
            </a:r>
          </a:p>
          <a:p>
            <a:pPr algn="ctr"/>
            <a:r>
              <a:rPr kumimoji="1" lang="en-US" altLang="ja-JP" dirty="0"/>
              <a:t>(reflective)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E432F00-E738-4C48-927A-3E548E07F559}"/>
              </a:ext>
            </a:extLst>
          </p:cNvPr>
          <p:cNvSpPr/>
          <p:nvPr/>
        </p:nvSpPr>
        <p:spPr>
          <a:xfrm>
            <a:off x="6067827" y="1546703"/>
            <a:ext cx="2282158" cy="975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Spectro-sensor</a:t>
            </a:r>
          </a:p>
          <a:p>
            <a:pPr algn="ctr"/>
            <a:r>
              <a:rPr kumimoji="1" lang="en-US" altLang="ja-JP" dirty="0"/>
              <a:t>(transmissive)</a:t>
            </a:r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267D2A2-2139-4BB4-9AB1-AB0DFB1ED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667">
            <a:off x="9364370" y="3119310"/>
            <a:ext cx="2086331" cy="2270554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247ACA59-CFDF-4692-A159-AF20AEE04857}"/>
              </a:ext>
            </a:extLst>
          </p:cNvPr>
          <p:cNvSpPr/>
          <p:nvPr/>
        </p:nvSpPr>
        <p:spPr>
          <a:xfrm>
            <a:off x="4157062" y="3588444"/>
            <a:ext cx="1853134" cy="9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972FF95-734B-44B4-89D4-05618DADC4F6}"/>
              </a:ext>
            </a:extLst>
          </p:cNvPr>
          <p:cNvSpPr txBox="1"/>
          <p:nvPr/>
        </p:nvSpPr>
        <p:spPr>
          <a:xfrm>
            <a:off x="3986664" y="3011786"/>
            <a:ext cx="2148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Finite  to infinite optics</a:t>
            </a:r>
          </a:p>
          <a:p>
            <a:r>
              <a:rPr kumimoji="1" lang="en-US" altLang="ja-JP" sz="1600" dirty="0"/>
              <a:t>Without aspherical lens</a:t>
            </a:r>
          </a:p>
          <a:p>
            <a:endParaRPr kumimoji="1" lang="en-US" altLang="ja-JP" sz="1600" dirty="0"/>
          </a:p>
          <a:p>
            <a:r>
              <a:rPr kumimoji="1" lang="en-US" altLang="ja-JP" sz="1600" dirty="0"/>
              <a:t>Less aberration</a:t>
            </a:r>
          </a:p>
          <a:p>
            <a:r>
              <a:rPr kumimoji="1" lang="en-US" altLang="ja-JP" sz="1600" dirty="0"/>
              <a:t>Less </a:t>
            </a:r>
            <a:r>
              <a:rPr kumimoji="1" lang="el-GR" altLang="ja-JP" sz="1600" dirty="0"/>
              <a:t>λ</a:t>
            </a:r>
            <a:r>
              <a:rPr kumimoji="1" lang="en-US" altLang="ja-JP" sz="1600" dirty="0"/>
              <a:t>-dependence</a:t>
            </a:r>
            <a:endParaRPr kumimoji="1" lang="ja-JP" altLang="en-US" sz="1600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10A6804-B683-4D14-80AD-B7D1DC2F6E20}"/>
              </a:ext>
            </a:extLst>
          </p:cNvPr>
          <p:cNvSpPr txBox="1"/>
          <p:nvPr/>
        </p:nvSpPr>
        <p:spPr>
          <a:xfrm>
            <a:off x="9867402" y="2533134"/>
            <a:ext cx="1283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Flow channel</a:t>
            </a:r>
          </a:p>
        </p:txBody>
      </p:sp>
    </p:spTree>
    <p:extLst>
      <p:ext uri="{BB962C8B-B14F-4D97-AF65-F5344CB8AC3E}">
        <p14:creationId xmlns:p14="http://schemas.microsoft.com/office/powerpoint/2010/main" val="161995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B15A35-43BA-9A47-A7CF-3319492954F1}"/>
              </a:ext>
            </a:extLst>
          </p:cNvPr>
          <p:cNvSpPr txBox="1"/>
          <p:nvPr/>
        </p:nvSpPr>
        <p:spPr>
          <a:xfrm>
            <a:off x="1592000" y="147666"/>
            <a:ext cx="878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Plug’n’Play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 &amp; rectangular fiber array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D9736-E3BB-5840-86F6-D392CF723D88}"/>
              </a:ext>
            </a:extLst>
          </p:cNvPr>
          <p:cNvSpPr txBox="1"/>
          <p:nvPr/>
        </p:nvSpPr>
        <p:spPr>
          <a:xfrm>
            <a:off x="2785446" y="849005"/>
            <a:ext cx="66211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Reasoning</a:t>
            </a:r>
          </a:p>
          <a:p>
            <a:pPr marL="342900" indent="-342900">
              <a:buAutoNum type="arabicPeriod"/>
            </a:pPr>
            <a:r>
              <a:rPr lang="en-US" dirty="0"/>
              <a:t>Lasers are the single highest cost component of flow instruments</a:t>
            </a:r>
          </a:p>
          <a:p>
            <a:pPr marL="342900" indent="-342900">
              <a:buAutoNum type="arabicPeriod"/>
            </a:pPr>
            <a:r>
              <a:rPr lang="en-US" dirty="0"/>
              <a:t>Developing a unique laser module will reduce cost </a:t>
            </a:r>
          </a:p>
          <a:p>
            <a:pPr marL="342900" indent="-342900">
              <a:buAutoNum type="arabicPeriod"/>
            </a:pPr>
            <a:r>
              <a:rPr lang="en-US" dirty="0"/>
              <a:t>Complete laser unit is </a:t>
            </a:r>
            <a:r>
              <a:rPr lang="en-US" dirty="0" err="1"/>
              <a:t>plug’n</a:t>
            </a:r>
            <a:r>
              <a:rPr lang="en-US" dirty="0"/>
              <a:t>’ play – easily replaceable</a:t>
            </a:r>
          </a:p>
          <a:p>
            <a:pPr marL="342900" indent="-342900">
              <a:buAutoNum type="arabicPeriod"/>
            </a:pPr>
            <a:r>
              <a:rPr lang="en-US" dirty="0"/>
              <a:t>No alignment for lasers when replacing or adding lasers</a:t>
            </a:r>
          </a:p>
          <a:p>
            <a:pPr marL="342900" indent="-342900">
              <a:buAutoNum type="arabicPeriod"/>
            </a:pPr>
            <a:r>
              <a:rPr lang="en-US" dirty="0"/>
              <a:t>Wavelength exchange-able and fixed spot distance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50EE0A-F998-4870-8B96-B5E9D4089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70" y="3134047"/>
            <a:ext cx="5647765" cy="30530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2473867-9C74-4EB6-BFFF-02A417692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666" y="3071238"/>
            <a:ext cx="5444545" cy="31158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5ED8A6-4466-441A-B4F4-3377F77786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460" y="4097508"/>
            <a:ext cx="1415999" cy="8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4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C58F09-BBD2-4A71-A1BB-9ED83317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116"/>
            <a:ext cx="11100995" cy="68730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Correlated Multi Photon Counting Analysis by PE capturing &amp; MATLAB 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F569DF-461C-4A04-B1BB-3E150133A4A7}"/>
              </a:ext>
            </a:extLst>
          </p:cNvPr>
          <p:cNvSpPr txBox="1"/>
          <p:nvPr/>
        </p:nvSpPr>
        <p:spPr>
          <a:xfrm>
            <a:off x="2576447" y="768154"/>
            <a:ext cx="7039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Statistical Analysis of SI intensity, decay and photon correlation from PE-PE stream</a:t>
            </a:r>
            <a:endParaRPr kumimoji="1"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B6B85D-31C8-46EA-A6AC-D708D8A6CC2D}"/>
              </a:ext>
            </a:extLst>
          </p:cNvPr>
          <p:cNvSpPr txBox="1"/>
          <p:nvPr/>
        </p:nvSpPr>
        <p:spPr>
          <a:xfrm>
            <a:off x="267209" y="1905558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EX-PE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6FCA38-D97B-4C4E-BBBB-3B704EA80CED}"/>
              </a:ext>
            </a:extLst>
          </p:cNvPr>
          <p:cNvSpPr txBox="1"/>
          <p:nvPr/>
        </p:nvSpPr>
        <p:spPr>
          <a:xfrm>
            <a:off x="252805" y="268916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EM-PE</a:t>
            </a:r>
            <a:endParaRPr kumimoji="1" lang="ja-JP" altLang="en-US" sz="1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4C8E93-A0C5-41CA-82D6-D68F5C9B94BA}"/>
              </a:ext>
            </a:extLst>
          </p:cNvPr>
          <p:cNvSpPr/>
          <p:nvPr/>
        </p:nvSpPr>
        <p:spPr>
          <a:xfrm>
            <a:off x="4840941" y="1536807"/>
            <a:ext cx="1137237" cy="1614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Digital</a:t>
            </a:r>
          </a:p>
          <a:p>
            <a:pPr algn="ctr"/>
            <a:r>
              <a:rPr kumimoji="1" lang="en-US" altLang="ja-JP" sz="1400" dirty="0"/>
              <a:t>Oscilloscope</a:t>
            </a:r>
          </a:p>
          <a:p>
            <a:pPr algn="ctr"/>
            <a:r>
              <a:rPr kumimoji="1" lang="en-US" altLang="ja-JP" sz="1400" dirty="0"/>
              <a:t>BIN file</a:t>
            </a:r>
          </a:p>
          <a:p>
            <a:pPr algn="ctr"/>
            <a:r>
              <a:rPr kumimoji="1" lang="en-US" altLang="ja-JP" sz="1400" dirty="0"/>
              <a:t>4Gs</a:t>
            </a:r>
          </a:p>
          <a:p>
            <a:pPr algn="ctr"/>
            <a:endParaRPr kumimoji="1" lang="ja-JP" altLang="en-US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5537-ECB1-47A1-9D34-B8F070F51610}"/>
              </a:ext>
            </a:extLst>
          </p:cNvPr>
          <p:cNvSpPr/>
          <p:nvPr/>
        </p:nvSpPr>
        <p:spPr>
          <a:xfrm>
            <a:off x="6370666" y="1536806"/>
            <a:ext cx="1137237" cy="1614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MATLAB</a:t>
            </a:r>
          </a:p>
          <a:p>
            <a:pPr algn="ctr"/>
            <a:endParaRPr kumimoji="1" lang="ja-JP" altLang="en-US" sz="1400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85C56A1E-6207-4B66-868B-D0C86FA678EA}"/>
              </a:ext>
            </a:extLst>
          </p:cNvPr>
          <p:cNvSpPr/>
          <p:nvPr/>
        </p:nvSpPr>
        <p:spPr>
          <a:xfrm>
            <a:off x="4525895" y="2259064"/>
            <a:ext cx="315045" cy="199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CA3CC757-83A3-4302-87E6-06E0525D7082}"/>
              </a:ext>
            </a:extLst>
          </p:cNvPr>
          <p:cNvSpPr/>
          <p:nvPr/>
        </p:nvSpPr>
        <p:spPr>
          <a:xfrm>
            <a:off x="5978178" y="2213335"/>
            <a:ext cx="315045" cy="199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14F38FB-1E11-48BA-A6EE-1F227A0269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85" y="1434544"/>
            <a:ext cx="3233957" cy="223352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147B959-9281-431F-A441-9CD3E9EBE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696" y="1336160"/>
            <a:ext cx="2882964" cy="2337835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C83651E9-5B4A-4170-BA70-210CD9E3F25F}"/>
              </a:ext>
            </a:extLst>
          </p:cNvPr>
          <p:cNvSpPr/>
          <p:nvPr/>
        </p:nvSpPr>
        <p:spPr>
          <a:xfrm>
            <a:off x="7539854" y="2213335"/>
            <a:ext cx="582170" cy="199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27D2312-A71A-4509-9623-2912455727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748" y="4130121"/>
            <a:ext cx="2877669" cy="249780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008B7E3-BF15-44CF-9A97-8AB177DAD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968" y="4303185"/>
            <a:ext cx="3591868" cy="248602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391AD04-F1CF-460A-BA32-A5F0B22BFA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886" y="4303185"/>
            <a:ext cx="2402275" cy="210652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7B3A77A-20B6-48E4-ABB0-CCE794694BDA}"/>
              </a:ext>
            </a:extLst>
          </p:cNvPr>
          <p:cNvSpPr txBox="1"/>
          <p:nvPr/>
        </p:nvSpPr>
        <p:spPr>
          <a:xfrm>
            <a:off x="7509118" y="1643948"/>
            <a:ext cx="88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Peak </a:t>
            </a:r>
          </a:p>
          <a:p>
            <a:r>
              <a:rPr kumimoji="1" lang="en-US" altLang="ja-JP" sz="1400" dirty="0"/>
              <a:t>detection</a:t>
            </a:r>
            <a:endParaRPr kumimoji="1" lang="ja-JP" altLang="en-US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C16553-699F-405F-8D95-60FFC4763210}"/>
              </a:ext>
            </a:extLst>
          </p:cNvPr>
          <p:cNvCxnSpPr>
            <a:stCxn id="12" idx="2"/>
          </p:cNvCxnSpPr>
          <p:nvPr/>
        </p:nvCxnSpPr>
        <p:spPr>
          <a:xfrm flipH="1">
            <a:off x="4149378" y="3150830"/>
            <a:ext cx="2789907" cy="979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E012B7C-4031-4AE2-A90F-9562F7053CA3}"/>
              </a:ext>
            </a:extLst>
          </p:cNvPr>
          <p:cNvCxnSpPr>
            <a:stCxn id="12" idx="2"/>
            <a:endCxn id="22" idx="0"/>
          </p:cNvCxnSpPr>
          <p:nvPr/>
        </p:nvCxnSpPr>
        <p:spPr>
          <a:xfrm flipH="1">
            <a:off x="6674902" y="3150830"/>
            <a:ext cx="264383" cy="115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C2DE90E4-F6D9-4B85-8357-48F623E34A41}"/>
              </a:ext>
            </a:extLst>
          </p:cNvPr>
          <p:cNvCxnSpPr>
            <a:stCxn id="12" idx="2"/>
          </p:cNvCxnSpPr>
          <p:nvPr/>
        </p:nvCxnSpPr>
        <p:spPr>
          <a:xfrm>
            <a:off x="6939285" y="3150830"/>
            <a:ext cx="2227767" cy="1060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4F49764-C3B8-438F-8072-897CC6BECB18}"/>
              </a:ext>
            </a:extLst>
          </p:cNvPr>
          <p:cNvSpPr txBox="1"/>
          <p:nvPr/>
        </p:nvSpPr>
        <p:spPr>
          <a:xfrm>
            <a:off x="2416683" y="3760789"/>
            <a:ext cx="1871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Intensity analysis(SI)</a:t>
            </a:r>
            <a:endParaRPr kumimoji="1" lang="ja-JP" altLang="en-US" sz="1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A9C059-84FD-4E51-BD5D-2704E31D78F2}"/>
              </a:ext>
            </a:extLst>
          </p:cNvPr>
          <p:cNvSpPr txBox="1"/>
          <p:nvPr/>
        </p:nvSpPr>
        <p:spPr>
          <a:xfrm>
            <a:off x="5427614" y="3719429"/>
            <a:ext cx="1379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Decay analysis</a:t>
            </a:r>
            <a:endParaRPr kumimoji="1" lang="ja-JP" altLang="en-US" sz="16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0D1C7D-3C8C-4091-B693-AF857331031B}"/>
              </a:ext>
            </a:extLst>
          </p:cNvPr>
          <p:cNvSpPr txBox="1"/>
          <p:nvPr/>
        </p:nvSpPr>
        <p:spPr>
          <a:xfrm>
            <a:off x="8753414" y="3717302"/>
            <a:ext cx="18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Correlation analysis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6888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BFFFBB-730F-8041-B480-04F6100F009E}"/>
              </a:ext>
            </a:extLst>
          </p:cNvPr>
          <p:cNvSpPr txBox="1"/>
          <p:nvPr/>
        </p:nvSpPr>
        <p:spPr>
          <a:xfrm>
            <a:off x="2277275" y="303365"/>
            <a:ext cx="7989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Features under 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6309E-40AC-BE4B-A7B1-00E30CAE3531}"/>
              </a:ext>
            </a:extLst>
          </p:cNvPr>
          <p:cNvSpPr txBox="1"/>
          <p:nvPr/>
        </p:nvSpPr>
        <p:spPr>
          <a:xfrm>
            <a:off x="1367760" y="1628506"/>
            <a:ext cx="31002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New Spectrometer concept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Fiber optic collection</a:t>
            </a:r>
          </a:p>
          <a:p>
            <a:r>
              <a:rPr lang="en-US" dirty="0"/>
              <a:t>       optic Concept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3. New single photon Senor </a:t>
            </a:r>
          </a:p>
          <a:p>
            <a:r>
              <a:rPr lang="en-US" dirty="0"/>
              <a:t>       chip concept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A8607-E41D-CA49-9769-068876011573}"/>
              </a:ext>
            </a:extLst>
          </p:cNvPr>
          <p:cNvSpPr txBox="1"/>
          <p:nvPr/>
        </p:nvSpPr>
        <p:spPr>
          <a:xfrm>
            <a:off x="6597015" y="1739631"/>
            <a:ext cx="13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protected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5E956-CFAC-0E45-B00D-422056BE79B8}"/>
              </a:ext>
            </a:extLst>
          </p:cNvPr>
          <p:cNvSpPr txBox="1"/>
          <p:nvPr/>
        </p:nvSpPr>
        <p:spPr>
          <a:xfrm>
            <a:off x="6734175" y="3244333"/>
            <a:ext cx="13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protected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36A01-8FE7-E94B-9160-434B8557D681}"/>
              </a:ext>
            </a:extLst>
          </p:cNvPr>
          <p:cNvSpPr txBox="1"/>
          <p:nvPr/>
        </p:nvSpPr>
        <p:spPr>
          <a:xfrm>
            <a:off x="6734175" y="4933701"/>
            <a:ext cx="13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protected</a:t>
            </a:r>
          </a:p>
        </p:txBody>
      </p:sp>
      <p:pic>
        <p:nvPicPr>
          <p:cNvPr id="1028" name="Picture 4" descr="A5C-38">
            <a:extLst>
              <a:ext uri="{FF2B5EF4-FFF2-40B4-BE49-F238E27FC236}">
                <a16:creationId xmlns:a16="http://schemas.microsoft.com/office/drawing/2014/main" id="{4EB41C49-6784-F144-8590-08A0077A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7" y="4456379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A1F09-9896-1844-B8B4-119E9F5D159C}"/>
              </a:ext>
            </a:extLst>
          </p:cNvPr>
          <p:cNvSpPr txBox="1"/>
          <p:nvPr/>
        </p:nvSpPr>
        <p:spPr>
          <a:xfrm>
            <a:off x="9507151" y="1000969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C440D-E06E-D541-856C-9B992E0A60E3}"/>
              </a:ext>
            </a:extLst>
          </p:cNvPr>
          <p:cNvSpPr txBox="1"/>
          <p:nvPr/>
        </p:nvSpPr>
        <p:spPr>
          <a:xfrm>
            <a:off x="9088216" y="1660791"/>
            <a:ext cx="228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production cost</a:t>
            </a:r>
          </a:p>
          <a:p>
            <a:r>
              <a:rPr lang="en-US" dirty="0"/>
              <a:t>Small more compact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BF549-7D62-A649-88A2-7499B016D9BE}"/>
              </a:ext>
            </a:extLst>
          </p:cNvPr>
          <p:cNvSpPr txBox="1"/>
          <p:nvPr/>
        </p:nvSpPr>
        <p:spPr>
          <a:xfrm>
            <a:off x="9144000" y="3259691"/>
            <a:ext cx="2228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efficiency</a:t>
            </a:r>
          </a:p>
          <a:p>
            <a:r>
              <a:rPr lang="en-US" dirty="0"/>
              <a:t>unique for multi</a:t>
            </a:r>
          </a:p>
          <a:p>
            <a:r>
              <a:rPr lang="en-US" dirty="0"/>
              <a:t>wavelength collection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6EE1F-FC22-F34D-99C9-F471C50F9831}"/>
              </a:ext>
            </a:extLst>
          </p:cNvPr>
          <p:cNvSpPr txBox="1"/>
          <p:nvPr/>
        </p:nvSpPr>
        <p:spPr>
          <a:xfrm>
            <a:off x="9144000" y="4979867"/>
            <a:ext cx="291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Channel #, smaller</a:t>
            </a:r>
          </a:p>
          <a:p>
            <a:r>
              <a:rPr lang="en-US" dirty="0"/>
              <a:t>Integrated into Spectrometer</a:t>
            </a:r>
          </a:p>
        </p:txBody>
      </p:sp>
    </p:spTree>
    <p:extLst>
      <p:ext uri="{BB962C8B-B14F-4D97-AF65-F5344CB8AC3E}">
        <p14:creationId xmlns:p14="http://schemas.microsoft.com/office/powerpoint/2010/main" val="78361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4C4A-3767-4B4B-8446-48727D5D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175503"/>
            <a:ext cx="10515600" cy="8157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Issued US Patents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2B4BD-5D4F-E74E-8B73-F32564E75EEB}"/>
              </a:ext>
            </a:extLst>
          </p:cNvPr>
          <p:cNvSpPr txBox="1"/>
          <p:nvPr/>
        </p:nvSpPr>
        <p:spPr>
          <a:xfrm>
            <a:off x="699248" y="1189809"/>
            <a:ext cx="1121100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 </a:t>
            </a:r>
            <a:r>
              <a:rPr lang="en-US" b="1" dirty="0"/>
              <a:t>9,372,143 B2</a:t>
            </a:r>
            <a:r>
              <a:rPr lang="en-US" dirty="0"/>
              <a:t> “Scanning Image Flow Cytometer” issued June 22, 2016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</a:t>
            </a:r>
            <a:r>
              <a:rPr lang="en-US" b="1" dirty="0"/>
              <a:t>10,036,698</a:t>
            </a:r>
            <a:r>
              <a:rPr lang="en-US" dirty="0"/>
              <a:t> “Time Sequential Cytometry” Issued July 31, 2018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 </a:t>
            </a:r>
            <a:r>
              <a:rPr lang="en-US" b="1" dirty="0"/>
              <a:t>10,613,096 “</a:t>
            </a:r>
            <a:r>
              <a:rPr lang="en-US" dirty="0"/>
              <a:t>Multispectral microparticle fluorescence photon cytometry” 11/18/2019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 </a:t>
            </a:r>
            <a:r>
              <a:rPr lang="en-US" b="1" dirty="0"/>
              <a:t>10,775,292 </a:t>
            </a:r>
            <a:r>
              <a:rPr lang="en-US" dirty="0"/>
              <a:t>“Multiple-spot time sequential Cytometry”  Issued  September 15, 2020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 </a:t>
            </a:r>
            <a:r>
              <a:rPr lang="en-US" b="1" dirty="0"/>
              <a:t>10,900,885</a:t>
            </a:r>
            <a:r>
              <a:rPr lang="en-US" dirty="0"/>
              <a:t> “Flow cytometry using Hydrodynamically planar flow” 1/26/2021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</a:t>
            </a:r>
            <a:r>
              <a:rPr lang="en-US" b="1" dirty="0"/>
              <a:t> 11,187,584 </a:t>
            </a:r>
            <a:r>
              <a:rPr lang="en-US" dirty="0"/>
              <a:t>“Photon Counting and Spectroscopy Issued 11/30/2021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 Patent: 16/908/638  </a:t>
            </a:r>
            <a:r>
              <a:rPr lang="en-US" b="1" dirty="0"/>
              <a:t>US20200400547A1 </a:t>
            </a:r>
            <a:r>
              <a:rPr lang="en-US" dirty="0"/>
              <a:t>“Photon Signal processing for Particle Detection” Notice of     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                                                                                                          Allowance  (10/15/21) (issued (02/03/2022)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E0D47-B638-634C-A06A-0CBFB57200B7}"/>
              </a:ext>
            </a:extLst>
          </p:cNvPr>
          <p:cNvSpPr txBox="1"/>
          <p:nvPr/>
        </p:nvSpPr>
        <p:spPr>
          <a:xfrm>
            <a:off x="1038727" y="445360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Issued Japanese Patent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2E075-2AA5-BF45-83F4-C6DC44CE8D99}"/>
              </a:ext>
            </a:extLst>
          </p:cNvPr>
          <p:cNvSpPr txBox="1"/>
          <p:nvPr/>
        </p:nvSpPr>
        <p:spPr>
          <a:xfrm>
            <a:off x="1038727" y="4788557"/>
            <a:ext cx="816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2016-514059</a:t>
            </a:r>
            <a:r>
              <a:rPr lang="en-US" dirty="0"/>
              <a:t> – “Image flow cytometer, system, and method” issued Aug 22, 2017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1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1099-A402-B84D-B459-E7B629A3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8" y="-82483"/>
            <a:ext cx="10515600" cy="8221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Achievements within the last 24 months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CDEAE-3037-3D42-BB36-CD66A413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" y="629189"/>
            <a:ext cx="5082196" cy="55996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CytoSpectrum optical configuration verified for photon cytometry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Designed and manufactured final 42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optical fiber control unit – test and operational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42CH Spectro-sensor Unit to detect 350nm to 800nm spectra at high speed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Final design confirmed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Costing established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Sourcing of all parts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8CH/42CH Sensor board Design </a:t>
            </a:r>
          </a:p>
          <a:p>
            <a:pPr lvl="1">
              <a:lnSpc>
                <a:spcPct val="150000"/>
              </a:lnSpc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Prototype 8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board constructed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Identified minor issues to modify design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Tested 8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system - verified 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8CH Electronics Test Board at 10Gs – tested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12CH board under development – new FPGA higher speed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cost, lower power consumption</a:t>
            </a:r>
          </a:p>
          <a:p>
            <a:pPr lvl="1">
              <a:lnSpc>
                <a:spcPct val="15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4789C-8119-5941-9384-5FA94F15A75F}"/>
              </a:ext>
            </a:extLst>
          </p:cNvPr>
          <p:cNvSpPr txBox="1"/>
          <p:nvPr/>
        </p:nvSpPr>
        <p:spPr>
          <a:xfrm>
            <a:off x="5507278" y="328612"/>
            <a:ext cx="6285672" cy="558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Preliminary Data Collection Software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PhotonAnalyze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Operational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Signal Connectivity Cables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30pins Coaxial Cable/Connector design &amp; Prototype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Sourced and identified new supplier with specific cable requirements (size and speed requirement)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Plug’n’Play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Identified manufacturer and had prototype unit manufactured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tested and verified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Designed and tested fluorescence lifetime electronics using our single photon sensor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 Issued US patents in last 24 months, 2 continuations (0013) on single photon detection</a:t>
            </a:r>
          </a:p>
        </p:txBody>
      </p:sp>
    </p:spTree>
    <p:extLst>
      <p:ext uri="{BB962C8B-B14F-4D97-AF65-F5344CB8AC3E}">
        <p14:creationId xmlns:p14="http://schemas.microsoft.com/office/powerpoint/2010/main" val="157499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B6FEB-838A-4879-9AA3-B34B65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355"/>
            <a:ext cx="10515600" cy="59537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CytoSpectrum optical configuration for Photon Cytometry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05F6B9-3AAA-4C41-8541-384BAA3944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08" y="4932089"/>
            <a:ext cx="443458" cy="44781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5A638B0-AB3B-448F-9A5E-7A4AA63AF1F2}"/>
              </a:ext>
            </a:extLst>
          </p:cNvPr>
          <p:cNvCxnSpPr>
            <a:cxnSpLocks/>
          </p:cNvCxnSpPr>
          <p:nvPr/>
        </p:nvCxnSpPr>
        <p:spPr>
          <a:xfrm flipV="1">
            <a:off x="7751308" y="3178629"/>
            <a:ext cx="0" cy="211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6BF450E-69E9-465C-8C11-5ED43652A5C8}"/>
              </a:ext>
            </a:extLst>
          </p:cNvPr>
          <p:cNvCxnSpPr>
            <a:cxnSpLocks/>
          </p:cNvCxnSpPr>
          <p:nvPr/>
        </p:nvCxnSpPr>
        <p:spPr>
          <a:xfrm flipV="1">
            <a:off x="8173674" y="3178629"/>
            <a:ext cx="0" cy="220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492E45-B13F-4FE5-AFA2-63A49972AE1F}"/>
              </a:ext>
            </a:extLst>
          </p:cNvPr>
          <p:cNvSpPr/>
          <p:nvPr/>
        </p:nvSpPr>
        <p:spPr>
          <a:xfrm>
            <a:off x="6888480" y="1219200"/>
            <a:ext cx="2116183" cy="1959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42CH Spectro-sensor</a:t>
            </a:r>
            <a:endParaRPr kumimoji="1" lang="ja-JP" altLang="en-US" sz="1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12FD4E-7778-4E43-887C-0897C0174FB7}"/>
              </a:ext>
            </a:extLst>
          </p:cNvPr>
          <p:cNvSpPr/>
          <p:nvPr/>
        </p:nvSpPr>
        <p:spPr>
          <a:xfrm>
            <a:off x="1989909" y="1234382"/>
            <a:ext cx="2116183" cy="1959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Multi-laser</a:t>
            </a:r>
          </a:p>
          <a:p>
            <a:pPr algn="ctr"/>
            <a:r>
              <a:rPr kumimoji="1" lang="en-US" altLang="ja-JP" sz="1600" dirty="0"/>
              <a:t>module</a:t>
            </a:r>
            <a:endParaRPr kumimoji="1" lang="ja-JP" altLang="en-US" sz="16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ED9151-E73B-47AE-AC84-B959FD10C3A8}"/>
              </a:ext>
            </a:extLst>
          </p:cNvPr>
          <p:cNvGrpSpPr/>
          <p:nvPr/>
        </p:nvGrpSpPr>
        <p:grpSpPr>
          <a:xfrm flipH="1">
            <a:off x="7937400" y="5614338"/>
            <a:ext cx="112063" cy="654694"/>
            <a:chOff x="9566695" y="1311215"/>
            <a:chExt cx="684362" cy="4906989"/>
          </a:xfrm>
        </p:grpSpPr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06478239-727F-4B0D-A81B-6855F3164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8876" y="1311215"/>
              <a:ext cx="0" cy="4715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CC912CB-A620-42EF-9A22-375FB21CC14E}"/>
                </a:ext>
              </a:extLst>
            </p:cNvPr>
            <p:cNvSpPr/>
            <p:nvPr/>
          </p:nvSpPr>
          <p:spPr>
            <a:xfrm>
              <a:off x="9566695" y="2541917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95C5393-1E67-4C56-99AB-9478E44F414C}"/>
                </a:ext>
              </a:extLst>
            </p:cNvPr>
            <p:cNvSpPr/>
            <p:nvPr/>
          </p:nvSpPr>
          <p:spPr>
            <a:xfrm>
              <a:off x="9566695" y="3239218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E0600AC-8D96-42CB-BAD3-4EB840F0265A}"/>
                </a:ext>
              </a:extLst>
            </p:cNvPr>
            <p:cNvSpPr/>
            <p:nvPr/>
          </p:nvSpPr>
          <p:spPr>
            <a:xfrm>
              <a:off x="9566695" y="3936519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BAF2813-BDE4-4A0B-96DA-EB2A3240C936}"/>
                </a:ext>
              </a:extLst>
            </p:cNvPr>
            <p:cNvSpPr/>
            <p:nvPr/>
          </p:nvSpPr>
          <p:spPr>
            <a:xfrm>
              <a:off x="9566695" y="4633820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B62467C-62D3-4829-93EF-25E9ED3017C0}"/>
                </a:ext>
              </a:extLst>
            </p:cNvPr>
            <p:cNvSpPr/>
            <p:nvPr/>
          </p:nvSpPr>
          <p:spPr>
            <a:xfrm>
              <a:off x="9566695" y="5331121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3BF7D8AF-69EE-4B32-81ED-22DCFB361649}"/>
                </a:ext>
              </a:extLst>
            </p:cNvPr>
            <p:cNvSpPr/>
            <p:nvPr/>
          </p:nvSpPr>
          <p:spPr>
            <a:xfrm>
              <a:off x="9566695" y="6028422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F4A672A-E3EC-476B-A391-510B28390704}"/>
                </a:ext>
              </a:extLst>
            </p:cNvPr>
            <p:cNvSpPr/>
            <p:nvPr/>
          </p:nvSpPr>
          <p:spPr>
            <a:xfrm>
              <a:off x="9566695" y="1856122"/>
              <a:ext cx="684362" cy="189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6A65A8A-9378-4942-976F-FE6A03E3CDCF}"/>
              </a:ext>
            </a:extLst>
          </p:cNvPr>
          <p:cNvSpPr/>
          <p:nvPr/>
        </p:nvSpPr>
        <p:spPr>
          <a:xfrm>
            <a:off x="2917305" y="3196046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F4346AF-EACE-4073-967F-0A1F17E0E587}"/>
              </a:ext>
            </a:extLst>
          </p:cNvPr>
          <p:cNvSpPr/>
          <p:nvPr/>
        </p:nvSpPr>
        <p:spPr>
          <a:xfrm>
            <a:off x="2723538" y="3197771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CD28C63-EB00-43BD-AF85-77BEE51C9659}"/>
              </a:ext>
            </a:extLst>
          </p:cNvPr>
          <p:cNvSpPr/>
          <p:nvPr/>
        </p:nvSpPr>
        <p:spPr>
          <a:xfrm>
            <a:off x="2529771" y="3199496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15D8F735-9917-4863-BDDC-20F2AB4E7BB1}"/>
              </a:ext>
            </a:extLst>
          </p:cNvPr>
          <p:cNvSpPr/>
          <p:nvPr/>
        </p:nvSpPr>
        <p:spPr>
          <a:xfrm>
            <a:off x="2336004" y="3201221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035A602-119E-43C3-9D16-F6E5C8623A27}"/>
              </a:ext>
            </a:extLst>
          </p:cNvPr>
          <p:cNvSpPr/>
          <p:nvPr/>
        </p:nvSpPr>
        <p:spPr>
          <a:xfrm>
            <a:off x="2142237" y="3202946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9A06F24-8F3D-4528-BF61-7B99B48E2253}"/>
              </a:ext>
            </a:extLst>
          </p:cNvPr>
          <p:cNvSpPr/>
          <p:nvPr/>
        </p:nvSpPr>
        <p:spPr>
          <a:xfrm>
            <a:off x="1948470" y="3204671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766B732-2E3B-494E-9EB2-E948708721E1}"/>
              </a:ext>
            </a:extLst>
          </p:cNvPr>
          <p:cNvSpPr/>
          <p:nvPr/>
        </p:nvSpPr>
        <p:spPr>
          <a:xfrm>
            <a:off x="1754703" y="3206396"/>
            <a:ext cx="783838" cy="1962258"/>
          </a:xfrm>
          <a:custGeom>
            <a:avLst/>
            <a:gdLst>
              <a:gd name="connsiteX0" fmla="*/ 749004 w 783838"/>
              <a:gd name="connsiteY0" fmla="*/ 0 h 1962258"/>
              <a:gd name="connsiteX1" fmla="*/ 66 w 783838"/>
              <a:gd name="connsiteY1" fmla="*/ 1741714 h 1962258"/>
              <a:gd name="connsiteX2" fmla="*/ 783838 w 783838"/>
              <a:gd name="connsiteY2" fmla="*/ 1881051 h 19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838" h="1962258">
                <a:moveTo>
                  <a:pt x="749004" y="0"/>
                </a:moveTo>
                <a:cubicBezTo>
                  <a:pt x="371632" y="714103"/>
                  <a:pt x="-5740" y="1428206"/>
                  <a:pt x="66" y="1741714"/>
                </a:cubicBezTo>
                <a:cubicBezTo>
                  <a:pt x="5872" y="2055222"/>
                  <a:pt x="394855" y="1968136"/>
                  <a:pt x="783838" y="18810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5814FA-0BDF-490D-9425-D8833450D58A}"/>
              </a:ext>
            </a:extLst>
          </p:cNvPr>
          <p:cNvSpPr/>
          <p:nvPr/>
        </p:nvSpPr>
        <p:spPr>
          <a:xfrm>
            <a:off x="8737559" y="4535580"/>
            <a:ext cx="1216342" cy="1150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Particle</a:t>
            </a:r>
          </a:p>
          <a:p>
            <a:pPr algn="ctr"/>
            <a:r>
              <a:rPr kumimoji="1" lang="en-US" altLang="ja-JP" sz="1600" dirty="0"/>
              <a:t>Detection</a:t>
            </a:r>
          </a:p>
          <a:p>
            <a:pPr algn="ctr"/>
            <a:r>
              <a:rPr kumimoji="1" lang="en-US" altLang="ja-JP" sz="1600" dirty="0"/>
              <a:t>FS/PD</a:t>
            </a:r>
            <a:endParaRPr kumimoji="1" lang="ja-JP" altLang="en-US" sz="16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792A383-C9C3-4614-ADED-C4B1EB2F56BF}"/>
              </a:ext>
            </a:extLst>
          </p:cNvPr>
          <p:cNvSpPr/>
          <p:nvPr/>
        </p:nvSpPr>
        <p:spPr>
          <a:xfrm>
            <a:off x="3606066" y="4564316"/>
            <a:ext cx="1880333" cy="1074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Beam combiner</a:t>
            </a:r>
          </a:p>
          <a:p>
            <a:pPr algn="ctr"/>
            <a:r>
              <a:rPr kumimoji="1" lang="en-US" altLang="ja-JP" sz="1600" dirty="0"/>
              <a:t>Fiber array</a:t>
            </a:r>
            <a:endParaRPr kumimoji="1" lang="ja-JP" altLang="en-US" sz="16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5D00BE-33F4-4B45-AB5C-22FAD51833CD}"/>
              </a:ext>
            </a:extLst>
          </p:cNvPr>
          <p:cNvSpPr txBox="1"/>
          <p:nvPr/>
        </p:nvSpPr>
        <p:spPr>
          <a:xfrm>
            <a:off x="8173674" y="5866321"/>
            <a:ext cx="118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Spherical Mirror</a:t>
            </a:r>
          </a:p>
          <a:p>
            <a:r>
              <a:rPr kumimoji="1" lang="en-US" altLang="ja-JP" sz="1200" dirty="0"/>
              <a:t>Parabolic mirror</a:t>
            </a:r>
            <a:endParaRPr kumimoji="1" lang="ja-JP" altLang="en-US" sz="12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0726D7E-50CF-4671-87FB-236EBDDC1FFC}"/>
              </a:ext>
            </a:extLst>
          </p:cNvPr>
          <p:cNvSpPr/>
          <p:nvPr/>
        </p:nvSpPr>
        <p:spPr>
          <a:xfrm>
            <a:off x="5422823" y="4565304"/>
            <a:ext cx="1621194" cy="1074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Top-hat</a:t>
            </a:r>
          </a:p>
          <a:p>
            <a:pPr algn="ctr"/>
            <a:r>
              <a:rPr kumimoji="1" lang="en-US" altLang="ja-JP" sz="1600" dirty="0"/>
              <a:t>Beam shaping</a:t>
            </a:r>
          </a:p>
          <a:p>
            <a:pPr algn="ctr"/>
            <a:r>
              <a:rPr kumimoji="1" lang="en-US" altLang="ja-JP" sz="1600" dirty="0"/>
              <a:t>focusing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47F49938-E446-48FC-A32F-8EF05CAEA3A1}"/>
              </a:ext>
            </a:extLst>
          </p:cNvPr>
          <p:cNvSpPr/>
          <p:nvPr/>
        </p:nvSpPr>
        <p:spPr>
          <a:xfrm>
            <a:off x="7100047" y="4717997"/>
            <a:ext cx="69960" cy="7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24DC91F-F845-4E40-9F36-0157CB81003A}"/>
              </a:ext>
            </a:extLst>
          </p:cNvPr>
          <p:cNvCxnSpPr>
            <a:stCxn id="43" idx="7"/>
          </p:cNvCxnSpPr>
          <p:nvPr/>
        </p:nvCxnSpPr>
        <p:spPr>
          <a:xfrm>
            <a:off x="7159762" y="4829402"/>
            <a:ext cx="1577797" cy="550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82B6181-E962-4B49-812B-D2B7CC0CA274}"/>
              </a:ext>
            </a:extLst>
          </p:cNvPr>
          <p:cNvCxnSpPr>
            <a:stCxn id="43" idx="5"/>
          </p:cNvCxnSpPr>
          <p:nvPr/>
        </p:nvCxnSpPr>
        <p:spPr>
          <a:xfrm flipV="1">
            <a:off x="7159762" y="4854723"/>
            <a:ext cx="1577796" cy="51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6431433-820F-4602-A85E-4ACDF826DB20}"/>
              </a:ext>
            </a:extLst>
          </p:cNvPr>
          <p:cNvCxnSpPr>
            <a:endCxn id="8" idx="2"/>
          </p:cNvCxnSpPr>
          <p:nvPr/>
        </p:nvCxnSpPr>
        <p:spPr>
          <a:xfrm flipH="1" flipV="1">
            <a:off x="7946572" y="3178629"/>
            <a:ext cx="227102" cy="211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B71617FA-93D3-404E-AC83-A53AE93342F3}"/>
              </a:ext>
            </a:extLst>
          </p:cNvPr>
          <p:cNvCxnSpPr/>
          <p:nvPr/>
        </p:nvCxnSpPr>
        <p:spPr>
          <a:xfrm flipV="1">
            <a:off x="7751308" y="3206396"/>
            <a:ext cx="195264" cy="2088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316E939-B1CF-4DA0-8919-0835BEA0F6E8}"/>
              </a:ext>
            </a:extLst>
          </p:cNvPr>
          <p:cNvSpPr txBox="1"/>
          <p:nvPr/>
        </p:nvSpPr>
        <p:spPr>
          <a:xfrm>
            <a:off x="7441315" y="5340242"/>
            <a:ext cx="1216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Flow chamber</a:t>
            </a:r>
            <a:endParaRPr kumimoji="1" lang="ja-JP" altLang="en-US" sz="1400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3720A80-50FF-4F46-8FE6-3E1DD7576CB3}"/>
              </a:ext>
            </a:extLst>
          </p:cNvPr>
          <p:cNvCxnSpPr>
            <a:stCxn id="43" idx="2"/>
            <a:endCxn id="35" idx="1"/>
          </p:cNvCxnSpPr>
          <p:nvPr/>
        </p:nvCxnSpPr>
        <p:spPr>
          <a:xfrm>
            <a:off x="7100047" y="5098357"/>
            <a:ext cx="1637512" cy="1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3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D78-F4A0-4846-A7D9-F5DFA682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2" y="139297"/>
            <a:ext cx="10636066" cy="871395"/>
          </a:xfrm>
        </p:spPr>
        <p:txBody>
          <a:bodyPr>
            <a:no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42CH Spectro-sensor Unit to detect 350nm to 800nm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BF0E2-6038-B54F-8529-A15225C1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90" y="2882503"/>
            <a:ext cx="5642113" cy="2348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FB246-3BCE-024B-B979-5A2E0AF9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87" y="2243736"/>
            <a:ext cx="3407874" cy="3144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0A94B2-5E33-4542-8FA2-90A26FA5ABF4}"/>
              </a:ext>
            </a:extLst>
          </p:cNvPr>
          <p:cNvSpPr txBox="1"/>
          <p:nvPr/>
        </p:nvSpPr>
        <p:spPr>
          <a:xfrm>
            <a:off x="1837545" y="1165549"/>
            <a:ext cx="6284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Spectrometer and fiber optic array are physically 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alignment for fiber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Sensor is attached to fiber array, so no alignment is necessary</a:t>
            </a:r>
          </a:p>
        </p:txBody>
      </p:sp>
    </p:spTree>
    <p:extLst>
      <p:ext uri="{BB962C8B-B14F-4D97-AF65-F5344CB8AC3E}">
        <p14:creationId xmlns:p14="http://schemas.microsoft.com/office/powerpoint/2010/main" val="221923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77D207-10A3-2A44-BC8C-3F24D60CB148}"/>
              </a:ext>
            </a:extLst>
          </p:cNvPr>
          <p:cNvSpPr txBox="1"/>
          <p:nvPr/>
        </p:nvSpPr>
        <p:spPr>
          <a:xfrm>
            <a:off x="2816501" y="187633"/>
            <a:ext cx="638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8CH/42CH Sensor board Design and Prototype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A2416-8793-5044-AE69-D0BA68D2A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4" y="3527734"/>
            <a:ext cx="6142972" cy="29048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6ACC6-9946-6F49-9806-6403E451C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58" y="878260"/>
            <a:ext cx="6980583" cy="197931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8BECB-9F12-5D47-92DF-622469684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39" y="3235157"/>
            <a:ext cx="3888020" cy="14300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6B5DEA-7BE4-5747-A4CD-71C5EFE05973}"/>
              </a:ext>
            </a:extLst>
          </p:cNvPr>
          <p:cNvSpPr txBox="1"/>
          <p:nvPr/>
        </p:nvSpPr>
        <p:spPr>
          <a:xfrm>
            <a:off x="3004102" y="2921292"/>
            <a:ext cx="175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Schematic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CC9D3-64FF-194F-85F4-2E150646F58B}"/>
              </a:ext>
            </a:extLst>
          </p:cNvPr>
          <p:cNvSpPr txBox="1"/>
          <p:nvPr/>
        </p:nvSpPr>
        <p:spPr>
          <a:xfrm>
            <a:off x="2445854" y="6432606"/>
            <a:ext cx="200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Ch Test Prototype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4DBA4-679E-9749-BA01-153727AAC01B}"/>
              </a:ext>
            </a:extLst>
          </p:cNvPr>
          <p:cNvSpPr txBox="1"/>
          <p:nvPr/>
        </p:nvSpPr>
        <p:spPr>
          <a:xfrm>
            <a:off x="7736907" y="6330436"/>
            <a:ext cx="310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Physical Design – 96 Pins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A7A30-D863-E948-AE2C-B9A0E4F040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85" y="4910170"/>
            <a:ext cx="3900574" cy="11753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BB3743-7269-224E-9028-44C6970A0313}"/>
              </a:ext>
            </a:extLst>
          </p:cNvPr>
          <p:cNvSpPr txBox="1"/>
          <p:nvPr/>
        </p:nvSpPr>
        <p:spPr>
          <a:xfrm>
            <a:off x="7528441" y="1221586"/>
            <a:ext cx="4612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Channel sensor developed and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CH prototype developed and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42 CH designed but not manufactured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6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D4975-5F7E-B942-ADAF-00331E48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70" y="2026221"/>
            <a:ext cx="6514860" cy="2549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86E26-FAE0-0849-9EAD-DF4057222404}"/>
              </a:ext>
            </a:extLst>
          </p:cNvPr>
          <p:cNvSpPr txBox="1"/>
          <p:nvPr/>
        </p:nvSpPr>
        <p:spPr>
          <a:xfrm>
            <a:off x="1613647" y="209500"/>
            <a:ext cx="854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8CH Photon Digitizer Board: confirmed 10Gs (100ps resolution)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53A78-ADC3-1F43-9B2E-EF50472C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251" y="4517934"/>
            <a:ext cx="8443567" cy="2144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E413C-CC2E-DA42-8B77-11E8A781F216}"/>
              </a:ext>
            </a:extLst>
          </p:cNvPr>
          <p:cNvSpPr txBox="1"/>
          <p:nvPr/>
        </p:nvSpPr>
        <p:spPr>
          <a:xfrm>
            <a:off x="2434664" y="884492"/>
            <a:ext cx="6774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Utilized custom designed FPGA board for initial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Unit required two additional board – including a </a:t>
            </a:r>
            <a:r>
              <a:rPr lang="en-US" dirty="0" err="1"/>
              <a:t>deserializer</a:t>
            </a:r>
            <a:r>
              <a:rPr lang="en-US" dirty="0"/>
              <a:t>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collection demonstrated at very high speed for single photon</a:t>
            </a:r>
          </a:p>
        </p:txBody>
      </p:sp>
    </p:spTree>
    <p:extLst>
      <p:ext uri="{BB962C8B-B14F-4D97-AF65-F5344CB8AC3E}">
        <p14:creationId xmlns:p14="http://schemas.microsoft.com/office/powerpoint/2010/main" val="137960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AA1ADA-B5E1-AE4C-8CF6-01BF88CD2907}"/>
              </a:ext>
            </a:extLst>
          </p:cNvPr>
          <p:cNvSpPr txBox="1"/>
          <p:nvPr/>
        </p:nvSpPr>
        <p:spPr>
          <a:xfrm>
            <a:off x="154057" y="115630"/>
            <a:ext cx="761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Preliminary Data Collection Software 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PhotonAnalyze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ADCFF-EE53-514D-BA8F-06F093D0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" y="3112623"/>
            <a:ext cx="5064264" cy="3373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75C0F-80BB-4A40-A9A2-40BB731B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953" y="3046550"/>
            <a:ext cx="7129114" cy="3505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CA8C4-4022-D945-8899-64F9B0306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65" y="544321"/>
            <a:ext cx="4033078" cy="2502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A44D48-2B29-BD4E-BA8F-FE6FD51F2356}"/>
              </a:ext>
            </a:extLst>
          </p:cNvPr>
          <p:cNvSpPr txBox="1"/>
          <p:nvPr/>
        </p:nvSpPr>
        <p:spPr>
          <a:xfrm>
            <a:off x="784235" y="842426"/>
            <a:ext cx="490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Inhouse Software for data collection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Tested for up to 8 channels</a:t>
            </a:r>
          </a:p>
        </p:txBody>
      </p:sp>
    </p:spTree>
    <p:extLst>
      <p:ext uri="{BB962C8B-B14F-4D97-AF65-F5344CB8AC3E}">
        <p14:creationId xmlns:p14="http://schemas.microsoft.com/office/powerpoint/2010/main" val="365096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09B1-A7C0-BA44-834B-C710577E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448"/>
            <a:ext cx="12004331" cy="499399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Photon Signal Connectivity Cables  - 30pins Coaxial Cable/connector design &amp; Prototype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1D0BE3-3CCE-AB4F-B214-6D1910B29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982" y="2965943"/>
            <a:ext cx="1693199" cy="12698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9EC8FA-415C-F647-9F8F-06B3C01D8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8" y="4456726"/>
            <a:ext cx="4358139" cy="2356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6D4D0-6D61-6747-9E8B-9E1565BECC04}"/>
              </a:ext>
            </a:extLst>
          </p:cNvPr>
          <p:cNvSpPr txBox="1"/>
          <p:nvPr/>
        </p:nvSpPr>
        <p:spPr>
          <a:xfrm>
            <a:off x="337816" y="778374"/>
            <a:ext cx="347736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Reasoning</a:t>
            </a:r>
          </a:p>
          <a:p>
            <a:r>
              <a:rPr lang="en-US" dirty="0"/>
              <a:t>1. Current data cables are too large</a:t>
            </a:r>
          </a:p>
          <a:p>
            <a:r>
              <a:rPr lang="en-US" dirty="0"/>
              <a:t>2. Current cables must be a precise</a:t>
            </a:r>
          </a:p>
          <a:p>
            <a:r>
              <a:rPr lang="en-US" dirty="0"/>
              <a:t> length for every channel</a:t>
            </a:r>
          </a:p>
          <a:p>
            <a:r>
              <a:rPr lang="en-US" dirty="0"/>
              <a:t>3. Custom cable must be </a:t>
            </a:r>
          </a:p>
          <a:p>
            <a:r>
              <a:rPr lang="en-US" dirty="0"/>
              <a:t>manufactured as shown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59D49-D159-BA48-B6CC-FE6C78711385}"/>
              </a:ext>
            </a:extLst>
          </p:cNvPr>
          <p:cNvSpPr txBox="1"/>
          <p:nvPr/>
        </p:nvSpPr>
        <p:spPr>
          <a:xfrm>
            <a:off x="228332" y="2702228"/>
            <a:ext cx="1269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Current Data</a:t>
            </a:r>
          </a:p>
          <a:p>
            <a:r>
              <a:rPr lang="en-US" sz="1050" dirty="0">
                <a:solidFill>
                  <a:srgbClr val="FF0000"/>
                </a:solidFill>
              </a:rPr>
              <a:t>Cables are too large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E29F5-1741-5C42-8C28-70F5A8277638}"/>
              </a:ext>
            </a:extLst>
          </p:cNvPr>
          <p:cNvSpPr txBox="1"/>
          <p:nvPr/>
        </p:nvSpPr>
        <p:spPr>
          <a:xfrm>
            <a:off x="7879284" y="3688352"/>
            <a:ext cx="1759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Prototype connectors</a:t>
            </a:r>
          </a:p>
        </p:txBody>
      </p:sp>
      <p:pic>
        <p:nvPicPr>
          <p:cNvPr id="13" name="図 3" descr="白い背景に黒い文字が書かれた紙&#10;&#10;中程度の精度で自動的に生成された説明">
            <a:extLst>
              <a:ext uri="{FF2B5EF4-FFF2-40B4-BE49-F238E27FC236}">
                <a16:creationId xmlns:a16="http://schemas.microsoft.com/office/drawing/2014/main" id="{48A0F082-75D1-E74F-AF0F-FD1330A9DC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12912" y="1062761"/>
            <a:ext cx="3048932" cy="2286699"/>
          </a:xfrm>
          <a:prstGeom prst="rect">
            <a:avLst/>
          </a:prstGeom>
        </p:spPr>
      </p:pic>
      <p:pic>
        <p:nvPicPr>
          <p:cNvPr id="14" name="図 3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885EB7CF-2B4D-6941-A4B4-D57DCEDAF4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0940" y="1054415"/>
            <a:ext cx="3048933" cy="2286700"/>
          </a:xfrm>
          <a:prstGeom prst="rect">
            <a:avLst/>
          </a:prstGeom>
        </p:spPr>
      </p:pic>
      <p:pic>
        <p:nvPicPr>
          <p:cNvPr id="15" name="図 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1C3F16E-2A88-B740-8C28-F6B5450DA2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07071" y="4296522"/>
            <a:ext cx="2534737" cy="1901053"/>
          </a:xfrm>
          <a:prstGeom prst="rect">
            <a:avLst/>
          </a:prstGeom>
        </p:spPr>
      </p:pic>
      <p:pic>
        <p:nvPicPr>
          <p:cNvPr id="16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75DE601-6C93-2E40-867A-A64B4D69C1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94192" y="4296522"/>
            <a:ext cx="2534737" cy="1901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8A9312-5A09-EB45-82DF-0F519770C7CB}"/>
              </a:ext>
            </a:extLst>
          </p:cNvPr>
          <p:cNvSpPr txBox="1"/>
          <p:nvPr/>
        </p:nvSpPr>
        <p:spPr>
          <a:xfrm>
            <a:off x="5668399" y="5166675"/>
            <a:ext cx="2256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a test cable </a:t>
            </a:r>
          </a:p>
          <a:p>
            <a:r>
              <a:rPr lang="en-US" dirty="0"/>
              <a:t>already manufactured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4D667-68EE-E748-B377-451837257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780" y="583847"/>
            <a:ext cx="3292205" cy="4180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C26F95-41B8-6049-BEB6-37FB065DEECD}"/>
              </a:ext>
            </a:extLst>
          </p:cNvPr>
          <p:cNvSpPr txBox="1"/>
          <p:nvPr/>
        </p:nvSpPr>
        <p:spPr>
          <a:xfrm>
            <a:off x="2553580" y="2965408"/>
            <a:ext cx="18072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Design concept </a:t>
            </a:r>
          </a:p>
          <a:p>
            <a:r>
              <a:rPr lang="en-US" sz="1400" dirty="0"/>
              <a:t>for Data Cables which </a:t>
            </a:r>
          </a:p>
          <a:p>
            <a:r>
              <a:rPr lang="en-US" sz="1400" dirty="0"/>
              <a:t>must have high</a:t>
            </a:r>
          </a:p>
          <a:p>
            <a:r>
              <a:rPr lang="en-US" sz="1400" dirty="0"/>
              <a:t>signal protection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48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DAF-8570-6446-B8E9-389F5B7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4" y="1"/>
            <a:ext cx="5073946" cy="70717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Laser Collimator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98F72-110F-EC4B-9B9D-FDE01F0D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9" y="3241999"/>
            <a:ext cx="7107441" cy="2040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812D8F-8DA0-A643-8D0D-3EC36F3CED4A}"/>
              </a:ext>
            </a:extLst>
          </p:cNvPr>
          <p:cNvSpPr txBox="1"/>
          <p:nvPr/>
        </p:nvSpPr>
        <p:spPr>
          <a:xfrm>
            <a:off x="496705" y="707176"/>
            <a:ext cx="560121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New Features</a:t>
            </a:r>
          </a:p>
          <a:p>
            <a:pPr marL="342900" indent="-342900">
              <a:buAutoNum type="arabicPeriod"/>
            </a:pPr>
            <a:r>
              <a:rPr lang="en-US" dirty="0" err="1"/>
              <a:t>Plug’n’play</a:t>
            </a:r>
            <a:r>
              <a:rPr lang="en-US" dirty="0"/>
              <a:t> lasers</a:t>
            </a:r>
          </a:p>
          <a:p>
            <a:pPr marL="342900" indent="-342900">
              <a:buAutoNum type="arabicPeriod"/>
            </a:pPr>
            <a:r>
              <a:rPr lang="en-US" dirty="0"/>
              <a:t>Modulation with First laser always on   (IP submission)</a:t>
            </a:r>
          </a:p>
          <a:p>
            <a:pPr marL="342900" indent="-342900">
              <a:buAutoNum type="arabicPeriod"/>
            </a:pPr>
            <a:r>
              <a:rPr lang="en-US" dirty="0"/>
              <a:t>Triggering using 808 nm laser      (IP submission)</a:t>
            </a:r>
          </a:p>
          <a:p>
            <a:pPr marL="342900" indent="-342900">
              <a:buAutoNum type="arabicPeriod"/>
            </a:pPr>
            <a:r>
              <a:rPr lang="en-US" dirty="0"/>
              <a:t>Single fiber to Chamber  (IP submission)</a:t>
            </a:r>
          </a:p>
          <a:p>
            <a:pPr marL="342900" indent="-342900">
              <a:buAutoNum type="arabicPeriod"/>
            </a:pPr>
            <a:r>
              <a:rPr lang="en-US" dirty="0"/>
              <a:t>Lifetime on all lasers (except first)</a:t>
            </a:r>
          </a:p>
          <a:p>
            <a:pPr marL="342900" indent="-342900">
              <a:buAutoNum type="arabicPeriod"/>
            </a:pPr>
            <a:r>
              <a:rPr lang="en-US" dirty="0"/>
              <a:t>Modulation reduces heat generation </a:t>
            </a:r>
          </a:p>
          <a:p>
            <a:pPr marL="342900" indent="-342900">
              <a:buAutoNum type="arabicPeriod"/>
            </a:pPr>
            <a:r>
              <a:rPr lang="en-US" dirty="0"/>
              <a:t>Modulation removes cross laser 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721885-B6CC-2B49-8602-98F8E781FB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6931" y="303748"/>
            <a:ext cx="2419390" cy="40697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BC406-1D0B-ED4F-BC7C-621D6C8B9A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01502" y="2820583"/>
            <a:ext cx="2340752" cy="41214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D006FA-741C-1E4F-AF6B-D890DE35D522}"/>
              </a:ext>
            </a:extLst>
          </p:cNvPr>
          <p:cNvSpPr txBox="1"/>
          <p:nvPr/>
        </p:nvSpPr>
        <p:spPr>
          <a:xfrm>
            <a:off x="7789980" y="583814"/>
            <a:ext cx="356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Submitted IP under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26BE9-0BF7-E848-9B48-117D81485C8C}"/>
              </a:ext>
            </a:extLst>
          </p:cNvPr>
          <p:cNvSpPr txBox="1"/>
          <p:nvPr/>
        </p:nvSpPr>
        <p:spPr>
          <a:xfrm>
            <a:off x="1470991" y="5674021"/>
            <a:ext cx="422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x </a:t>
            </a:r>
            <a:r>
              <a:rPr lang="en-US" dirty="0" err="1"/>
              <a:t>plug’n</a:t>
            </a:r>
            <a:r>
              <a:rPr lang="en-US" dirty="0"/>
              <a:t> Play lasers will be in a single box.</a:t>
            </a:r>
          </a:p>
        </p:txBody>
      </p:sp>
    </p:spTree>
    <p:extLst>
      <p:ext uri="{BB962C8B-B14F-4D97-AF65-F5344CB8AC3E}">
        <p14:creationId xmlns:p14="http://schemas.microsoft.com/office/powerpoint/2010/main" val="86022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937</Words>
  <Application>Microsoft Macintosh PowerPoint</Application>
  <PresentationFormat>Widescreen</PresentationFormat>
  <Paragraphs>205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Single Photon Technology and Applications</vt:lpstr>
      <vt:lpstr>Technical Achievements within the last 24 months </vt:lpstr>
      <vt:lpstr>CytoSpectrum optical configuration for Photon Cytometry</vt:lpstr>
      <vt:lpstr>42CH Spectro-sensor Unit to detect 350nm to 800nm</vt:lpstr>
      <vt:lpstr>PowerPoint Presentation</vt:lpstr>
      <vt:lpstr>PowerPoint Presentation</vt:lpstr>
      <vt:lpstr>PowerPoint Presentation</vt:lpstr>
      <vt:lpstr> Photon Signal Connectivity Cables  - 30pins Coaxial Cable/connector design &amp; Prototype</vt:lpstr>
      <vt:lpstr>Multiple Laser Collimator Unit</vt:lpstr>
      <vt:lpstr>Unique Multi-Laser Unit</vt:lpstr>
      <vt:lpstr>New Approaches under Development</vt:lpstr>
      <vt:lpstr>Replace Current FPGA with Cyclone 10GX</vt:lpstr>
      <vt:lpstr>Integrated Peltier Chip Cooler</vt:lpstr>
      <vt:lpstr>PowerPoint Presentation</vt:lpstr>
      <vt:lpstr>PowerPoint Presentation</vt:lpstr>
      <vt:lpstr>Time Correlated Multi Photon Counting Analysis by PE capturing &amp; MATLAB </vt:lpstr>
      <vt:lpstr>PowerPoint Presentation</vt:lpstr>
      <vt:lpstr>Issued US Patents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Joseph Paul</dc:creator>
  <cp:lastModifiedBy>Robinson, Joseph Paul</cp:lastModifiedBy>
  <cp:revision>94</cp:revision>
  <dcterms:created xsi:type="dcterms:W3CDTF">2022-01-31T23:10:58Z</dcterms:created>
  <dcterms:modified xsi:type="dcterms:W3CDTF">2022-03-02T23:11:30Z</dcterms:modified>
</cp:coreProperties>
</file>