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5" r:id="rId2"/>
    <p:sldId id="339" r:id="rId3"/>
    <p:sldId id="340" r:id="rId4"/>
    <p:sldId id="286" r:id="rId5"/>
    <p:sldId id="287" r:id="rId6"/>
    <p:sldId id="290" r:id="rId7"/>
    <p:sldId id="291" r:id="rId8"/>
    <p:sldId id="298" r:id="rId9"/>
    <p:sldId id="299" r:id="rId10"/>
    <p:sldId id="300" r:id="rId11"/>
    <p:sldId id="301" r:id="rId12"/>
    <p:sldId id="341" r:id="rId13"/>
    <p:sldId id="337" r:id="rId14"/>
    <p:sldId id="354" r:id="rId15"/>
    <p:sldId id="319" r:id="rId16"/>
    <p:sldId id="320" r:id="rId17"/>
    <p:sldId id="321" r:id="rId18"/>
    <p:sldId id="325" r:id="rId19"/>
    <p:sldId id="324" r:id="rId20"/>
    <p:sldId id="326" r:id="rId21"/>
    <p:sldId id="355" r:id="rId22"/>
    <p:sldId id="349" r:id="rId23"/>
    <p:sldId id="350" r:id="rId24"/>
    <p:sldId id="356" r:id="rId25"/>
    <p:sldId id="343" r:id="rId26"/>
    <p:sldId id="360" r:id="rId27"/>
    <p:sldId id="347" r:id="rId28"/>
    <p:sldId id="357" r:id="rId29"/>
    <p:sldId id="359" r:id="rId30"/>
    <p:sldId id="358" r:id="rId31"/>
    <p:sldId id="353" r:id="rId32"/>
    <p:sldId id="342" r:id="rId33"/>
    <p:sldId id="352" r:id="rId34"/>
    <p:sldId id="351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5" autoAdjust="0"/>
    <p:restoredTop sz="97449" autoAdjust="0"/>
  </p:normalViewPr>
  <p:slideViewPr>
    <p:cSldViewPr>
      <p:cViewPr varScale="1">
        <p:scale>
          <a:sx n="92" d="100"/>
          <a:sy n="92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Power</a:t>
            </a:r>
            <a:r>
              <a:rPr lang="en-US" altLang="ja-JP" baseline="0" dirty="0" smtClean="0"/>
              <a:t> vs. Number of Photon at 405/488/561/638nm</a:t>
            </a:r>
            <a:endParaRPr lang="ja-JP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1150813626411227"/>
          <c:y val="8.2108661295071092E-2"/>
          <c:w val="0.85185237530146596"/>
          <c:h val="0.8244696635697723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WvsPhoton!$B$8:$B$25</c:f>
              <c:numCache>
                <c:formatCode>0.00.E+00</c:formatCode>
                <c:ptCount val="18"/>
                <c:pt idx="0">
                  <c:v>1E-3</c:v>
                </c:pt>
                <c:pt idx="1">
                  <c:v>1E-4</c:v>
                </c:pt>
                <c:pt idx="2">
                  <c:v>1.0000000000000001E-5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9.9999999999999995E-8</c:v>
                </c:pt>
                <c:pt idx="6">
                  <c:v>1E-8</c:v>
                </c:pt>
                <c:pt idx="7">
                  <c:v>1.0000000000000001E-9</c:v>
                </c:pt>
                <c:pt idx="8">
                  <c:v>1E-10</c:v>
                </c:pt>
                <c:pt idx="9">
                  <c:v>9.9999999999999994E-12</c:v>
                </c:pt>
                <c:pt idx="10">
                  <c:v>9.9999999999999998E-13</c:v>
                </c:pt>
                <c:pt idx="11">
                  <c:v>9.9999999999999998E-13</c:v>
                </c:pt>
                <c:pt idx="12">
                  <c:v>1E-13</c:v>
                </c:pt>
                <c:pt idx="13">
                  <c:v>1E-14</c:v>
                </c:pt>
                <c:pt idx="14">
                  <c:v>1.0000000000000001E-15</c:v>
                </c:pt>
                <c:pt idx="15">
                  <c:v>9.9999999999999998E-17</c:v>
                </c:pt>
                <c:pt idx="16">
                  <c:v>1.0000000000000001E-17</c:v>
                </c:pt>
                <c:pt idx="17">
                  <c:v>1.0000000000000001E-18</c:v>
                </c:pt>
              </c:numCache>
            </c:numRef>
          </c:xVal>
          <c:yVal>
            <c:numRef>
              <c:f>WvsPhoton!$C$8:$C$25</c:f>
              <c:numCache>
                <c:formatCode>General</c:formatCode>
                <c:ptCount val="18"/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WvsPhoton!$B$8:$B$25</c:f>
              <c:numCache>
                <c:formatCode>0.00.E+00</c:formatCode>
                <c:ptCount val="18"/>
                <c:pt idx="0">
                  <c:v>1E-3</c:v>
                </c:pt>
                <c:pt idx="1">
                  <c:v>1E-4</c:v>
                </c:pt>
                <c:pt idx="2">
                  <c:v>1.0000000000000001E-5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9.9999999999999995E-8</c:v>
                </c:pt>
                <c:pt idx="6">
                  <c:v>1E-8</c:v>
                </c:pt>
                <c:pt idx="7">
                  <c:v>1.0000000000000001E-9</c:v>
                </c:pt>
                <c:pt idx="8">
                  <c:v>1E-10</c:v>
                </c:pt>
                <c:pt idx="9">
                  <c:v>9.9999999999999994E-12</c:v>
                </c:pt>
                <c:pt idx="10">
                  <c:v>9.9999999999999998E-13</c:v>
                </c:pt>
                <c:pt idx="11">
                  <c:v>9.9999999999999998E-13</c:v>
                </c:pt>
                <c:pt idx="12">
                  <c:v>1E-13</c:v>
                </c:pt>
                <c:pt idx="13">
                  <c:v>1E-14</c:v>
                </c:pt>
                <c:pt idx="14">
                  <c:v>1.0000000000000001E-15</c:v>
                </c:pt>
                <c:pt idx="15">
                  <c:v>9.9999999999999998E-17</c:v>
                </c:pt>
                <c:pt idx="16">
                  <c:v>1.0000000000000001E-17</c:v>
                </c:pt>
                <c:pt idx="17">
                  <c:v>1.0000000000000001E-18</c:v>
                </c:pt>
              </c:numCache>
            </c:numRef>
          </c:xVal>
          <c:yVal>
            <c:numRef>
              <c:f>WvsPhoton!$D$8:$D$25</c:f>
              <c:numCache>
                <c:formatCode>0.00.E+00</c:formatCode>
                <c:ptCount val="18"/>
                <c:pt idx="0">
                  <c:v>2037150000000000</c:v>
                </c:pt>
                <c:pt idx="1">
                  <c:v>203715000000000</c:v>
                </c:pt>
                <c:pt idx="2">
                  <c:v>20371500000000</c:v>
                </c:pt>
                <c:pt idx="3">
                  <c:v>2037150000000</c:v>
                </c:pt>
                <c:pt idx="4">
                  <c:v>2037150000000</c:v>
                </c:pt>
                <c:pt idx="5">
                  <c:v>203715000000</c:v>
                </c:pt>
                <c:pt idx="6">
                  <c:v>20371500000</c:v>
                </c:pt>
                <c:pt idx="7">
                  <c:v>2037150000.0000002</c:v>
                </c:pt>
                <c:pt idx="8">
                  <c:v>203715000</c:v>
                </c:pt>
                <c:pt idx="9">
                  <c:v>20371500</c:v>
                </c:pt>
                <c:pt idx="10">
                  <c:v>2037150</c:v>
                </c:pt>
                <c:pt idx="11">
                  <c:v>2037150</c:v>
                </c:pt>
                <c:pt idx="12">
                  <c:v>203715</c:v>
                </c:pt>
                <c:pt idx="13">
                  <c:v>20371.5</c:v>
                </c:pt>
                <c:pt idx="14">
                  <c:v>2037.15</c:v>
                </c:pt>
                <c:pt idx="15">
                  <c:v>203.715</c:v>
                </c:pt>
                <c:pt idx="16">
                  <c:v>20.371500000000001</c:v>
                </c:pt>
                <c:pt idx="17">
                  <c:v>2.03715</c:v>
                </c:pt>
              </c:numCache>
            </c:numRef>
          </c:yVal>
          <c:smooth val="1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WvsPhoton!$B$8:$B$25</c:f>
              <c:numCache>
                <c:formatCode>0.00.E+00</c:formatCode>
                <c:ptCount val="18"/>
                <c:pt idx="0">
                  <c:v>1E-3</c:v>
                </c:pt>
                <c:pt idx="1">
                  <c:v>1E-4</c:v>
                </c:pt>
                <c:pt idx="2">
                  <c:v>1.0000000000000001E-5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9.9999999999999995E-8</c:v>
                </c:pt>
                <c:pt idx="6">
                  <c:v>1E-8</c:v>
                </c:pt>
                <c:pt idx="7">
                  <c:v>1.0000000000000001E-9</c:v>
                </c:pt>
                <c:pt idx="8">
                  <c:v>1E-10</c:v>
                </c:pt>
                <c:pt idx="9">
                  <c:v>9.9999999999999994E-12</c:v>
                </c:pt>
                <c:pt idx="10">
                  <c:v>9.9999999999999998E-13</c:v>
                </c:pt>
                <c:pt idx="11">
                  <c:v>9.9999999999999998E-13</c:v>
                </c:pt>
                <c:pt idx="12">
                  <c:v>1E-13</c:v>
                </c:pt>
                <c:pt idx="13">
                  <c:v>1E-14</c:v>
                </c:pt>
                <c:pt idx="14">
                  <c:v>1.0000000000000001E-15</c:v>
                </c:pt>
                <c:pt idx="15">
                  <c:v>9.9999999999999998E-17</c:v>
                </c:pt>
                <c:pt idx="16">
                  <c:v>1.0000000000000001E-17</c:v>
                </c:pt>
                <c:pt idx="17">
                  <c:v>1.0000000000000001E-18</c:v>
                </c:pt>
              </c:numCache>
            </c:numRef>
          </c:xVal>
          <c:yVal>
            <c:numRef>
              <c:f>WvsPhoton!$E$8:$E$25</c:f>
              <c:numCache>
                <c:formatCode>General</c:formatCode>
                <c:ptCount val="18"/>
              </c:numCache>
            </c:numRef>
          </c:yVal>
          <c:smooth val="1"/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WvsPhoton!$B$8:$B$25</c:f>
              <c:numCache>
                <c:formatCode>0.00.E+00</c:formatCode>
                <c:ptCount val="18"/>
                <c:pt idx="0">
                  <c:v>1E-3</c:v>
                </c:pt>
                <c:pt idx="1">
                  <c:v>1E-4</c:v>
                </c:pt>
                <c:pt idx="2">
                  <c:v>1.0000000000000001E-5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9.9999999999999995E-8</c:v>
                </c:pt>
                <c:pt idx="6">
                  <c:v>1E-8</c:v>
                </c:pt>
                <c:pt idx="7">
                  <c:v>1.0000000000000001E-9</c:v>
                </c:pt>
                <c:pt idx="8">
                  <c:v>1E-10</c:v>
                </c:pt>
                <c:pt idx="9">
                  <c:v>9.9999999999999994E-12</c:v>
                </c:pt>
                <c:pt idx="10">
                  <c:v>9.9999999999999998E-13</c:v>
                </c:pt>
                <c:pt idx="11">
                  <c:v>9.9999999999999998E-13</c:v>
                </c:pt>
                <c:pt idx="12">
                  <c:v>1E-13</c:v>
                </c:pt>
                <c:pt idx="13">
                  <c:v>1E-14</c:v>
                </c:pt>
                <c:pt idx="14">
                  <c:v>1.0000000000000001E-15</c:v>
                </c:pt>
                <c:pt idx="15">
                  <c:v>9.9999999999999998E-17</c:v>
                </c:pt>
                <c:pt idx="16">
                  <c:v>1.0000000000000001E-17</c:v>
                </c:pt>
                <c:pt idx="17">
                  <c:v>1.0000000000000001E-18</c:v>
                </c:pt>
              </c:numCache>
            </c:numRef>
          </c:xVal>
          <c:yVal>
            <c:numRef>
              <c:f>WvsPhoton!$F$8:$F$25</c:f>
              <c:numCache>
                <c:formatCode>0.00.E+00</c:formatCode>
                <c:ptCount val="18"/>
                <c:pt idx="0">
                  <c:v>2454640000000000</c:v>
                </c:pt>
                <c:pt idx="1">
                  <c:v>245464000000000</c:v>
                </c:pt>
                <c:pt idx="2">
                  <c:v>24546400000000.004</c:v>
                </c:pt>
                <c:pt idx="3">
                  <c:v>2454640000000</c:v>
                </c:pt>
                <c:pt idx="4">
                  <c:v>2454640000000</c:v>
                </c:pt>
                <c:pt idx="5">
                  <c:v>245464000000</c:v>
                </c:pt>
                <c:pt idx="6">
                  <c:v>24546400000</c:v>
                </c:pt>
                <c:pt idx="7">
                  <c:v>2454640000</c:v>
                </c:pt>
                <c:pt idx="8">
                  <c:v>245464000</c:v>
                </c:pt>
                <c:pt idx="9">
                  <c:v>24546400</c:v>
                </c:pt>
                <c:pt idx="10">
                  <c:v>2454640</c:v>
                </c:pt>
                <c:pt idx="11">
                  <c:v>2454640</c:v>
                </c:pt>
                <c:pt idx="12">
                  <c:v>245464</c:v>
                </c:pt>
                <c:pt idx="13">
                  <c:v>24546.400000000001</c:v>
                </c:pt>
                <c:pt idx="14">
                  <c:v>2454.6400000000003</c:v>
                </c:pt>
                <c:pt idx="15">
                  <c:v>245.464</c:v>
                </c:pt>
                <c:pt idx="16">
                  <c:v>24.546400000000002</c:v>
                </c:pt>
                <c:pt idx="17">
                  <c:v>2.4546400000000004</c:v>
                </c:pt>
              </c:numCache>
            </c:numRef>
          </c:yVal>
          <c:smooth val="1"/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WvsPhoton!$B$8:$B$25</c:f>
              <c:numCache>
                <c:formatCode>0.00.E+00</c:formatCode>
                <c:ptCount val="18"/>
                <c:pt idx="0">
                  <c:v>1E-3</c:v>
                </c:pt>
                <c:pt idx="1">
                  <c:v>1E-4</c:v>
                </c:pt>
                <c:pt idx="2">
                  <c:v>1.0000000000000001E-5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9.9999999999999995E-8</c:v>
                </c:pt>
                <c:pt idx="6">
                  <c:v>1E-8</c:v>
                </c:pt>
                <c:pt idx="7">
                  <c:v>1.0000000000000001E-9</c:v>
                </c:pt>
                <c:pt idx="8">
                  <c:v>1E-10</c:v>
                </c:pt>
                <c:pt idx="9">
                  <c:v>9.9999999999999994E-12</c:v>
                </c:pt>
                <c:pt idx="10">
                  <c:v>9.9999999999999998E-13</c:v>
                </c:pt>
                <c:pt idx="11">
                  <c:v>9.9999999999999998E-13</c:v>
                </c:pt>
                <c:pt idx="12">
                  <c:v>1E-13</c:v>
                </c:pt>
                <c:pt idx="13">
                  <c:v>1E-14</c:v>
                </c:pt>
                <c:pt idx="14">
                  <c:v>1.0000000000000001E-15</c:v>
                </c:pt>
                <c:pt idx="15">
                  <c:v>9.9999999999999998E-17</c:v>
                </c:pt>
                <c:pt idx="16">
                  <c:v>1.0000000000000001E-17</c:v>
                </c:pt>
                <c:pt idx="17">
                  <c:v>1.0000000000000001E-18</c:v>
                </c:pt>
              </c:numCache>
            </c:numRef>
          </c:xVal>
          <c:yVal>
            <c:numRef>
              <c:f>WvsPhoton!$G$8:$G$25</c:f>
              <c:numCache>
                <c:formatCode>General</c:formatCode>
                <c:ptCount val="18"/>
              </c:numCache>
            </c:numRef>
          </c:yVal>
          <c:smooth val="1"/>
        </c:ser>
        <c:ser>
          <c:idx val="5"/>
          <c:order val="5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WvsPhoton!$B$8:$B$25</c:f>
              <c:numCache>
                <c:formatCode>0.00.E+00</c:formatCode>
                <c:ptCount val="18"/>
                <c:pt idx="0">
                  <c:v>1E-3</c:v>
                </c:pt>
                <c:pt idx="1">
                  <c:v>1E-4</c:v>
                </c:pt>
                <c:pt idx="2">
                  <c:v>1.0000000000000001E-5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9.9999999999999995E-8</c:v>
                </c:pt>
                <c:pt idx="6">
                  <c:v>1E-8</c:v>
                </c:pt>
                <c:pt idx="7">
                  <c:v>1.0000000000000001E-9</c:v>
                </c:pt>
                <c:pt idx="8">
                  <c:v>1E-10</c:v>
                </c:pt>
                <c:pt idx="9">
                  <c:v>9.9999999999999994E-12</c:v>
                </c:pt>
                <c:pt idx="10">
                  <c:v>9.9999999999999998E-13</c:v>
                </c:pt>
                <c:pt idx="11">
                  <c:v>9.9999999999999998E-13</c:v>
                </c:pt>
                <c:pt idx="12">
                  <c:v>1E-13</c:v>
                </c:pt>
                <c:pt idx="13">
                  <c:v>1E-14</c:v>
                </c:pt>
                <c:pt idx="14">
                  <c:v>1.0000000000000001E-15</c:v>
                </c:pt>
                <c:pt idx="15">
                  <c:v>9.9999999999999998E-17</c:v>
                </c:pt>
                <c:pt idx="16">
                  <c:v>1.0000000000000001E-17</c:v>
                </c:pt>
                <c:pt idx="17">
                  <c:v>1.0000000000000001E-18</c:v>
                </c:pt>
              </c:numCache>
            </c:numRef>
          </c:xVal>
          <c:yVal>
            <c:numRef>
              <c:f>WvsPhoton!$H$8:$H$25</c:f>
              <c:numCache>
                <c:formatCode>0.00.E+00</c:formatCode>
                <c:ptCount val="18"/>
                <c:pt idx="0">
                  <c:v>2821830000000000</c:v>
                </c:pt>
                <c:pt idx="1">
                  <c:v>282183000000000</c:v>
                </c:pt>
                <c:pt idx="2">
                  <c:v>28218300000000.004</c:v>
                </c:pt>
                <c:pt idx="3">
                  <c:v>2821830000000</c:v>
                </c:pt>
                <c:pt idx="4">
                  <c:v>2821830000000</c:v>
                </c:pt>
                <c:pt idx="5">
                  <c:v>282183000000</c:v>
                </c:pt>
                <c:pt idx="6">
                  <c:v>28218300000</c:v>
                </c:pt>
                <c:pt idx="7">
                  <c:v>2821830000</c:v>
                </c:pt>
                <c:pt idx="8">
                  <c:v>282183000</c:v>
                </c:pt>
                <c:pt idx="9">
                  <c:v>28218300</c:v>
                </c:pt>
                <c:pt idx="10">
                  <c:v>2821830</c:v>
                </c:pt>
                <c:pt idx="11">
                  <c:v>2821830</c:v>
                </c:pt>
                <c:pt idx="12">
                  <c:v>282183</c:v>
                </c:pt>
                <c:pt idx="13">
                  <c:v>28218.3</c:v>
                </c:pt>
                <c:pt idx="14">
                  <c:v>2821.8300000000004</c:v>
                </c:pt>
                <c:pt idx="15">
                  <c:v>282.18299999999999</c:v>
                </c:pt>
                <c:pt idx="16">
                  <c:v>28.218300000000003</c:v>
                </c:pt>
                <c:pt idx="17">
                  <c:v>2.8218300000000003</c:v>
                </c:pt>
              </c:numCache>
            </c:numRef>
          </c:yVal>
          <c:smooth val="1"/>
        </c:ser>
        <c:ser>
          <c:idx val="6"/>
          <c:order val="6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WvsPhoton!$B$8:$B$25</c:f>
              <c:numCache>
                <c:formatCode>0.00.E+00</c:formatCode>
                <c:ptCount val="18"/>
                <c:pt idx="0">
                  <c:v>1E-3</c:v>
                </c:pt>
                <c:pt idx="1">
                  <c:v>1E-4</c:v>
                </c:pt>
                <c:pt idx="2">
                  <c:v>1.0000000000000001E-5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9.9999999999999995E-8</c:v>
                </c:pt>
                <c:pt idx="6">
                  <c:v>1E-8</c:v>
                </c:pt>
                <c:pt idx="7">
                  <c:v>1.0000000000000001E-9</c:v>
                </c:pt>
                <c:pt idx="8">
                  <c:v>1E-10</c:v>
                </c:pt>
                <c:pt idx="9">
                  <c:v>9.9999999999999994E-12</c:v>
                </c:pt>
                <c:pt idx="10">
                  <c:v>9.9999999999999998E-13</c:v>
                </c:pt>
                <c:pt idx="11">
                  <c:v>9.9999999999999998E-13</c:v>
                </c:pt>
                <c:pt idx="12">
                  <c:v>1E-13</c:v>
                </c:pt>
                <c:pt idx="13">
                  <c:v>1E-14</c:v>
                </c:pt>
                <c:pt idx="14">
                  <c:v>1.0000000000000001E-15</c:v>
                </c:pt>
                <c:pt idx="15">
                  <c:v>9.9999999999999998E-17</c:v>
                </c:pt>
                <c:pt idx="16">
                  <c:v>1.0000000000000001E-17</c:v>
                </c:pt>
                <c:pt idx="17">
                  <c:v>1.0000000000000001E-18</c:v>
                </c:pt>
              </c:numCache>
            </c:numRef>
          </c:xVal>
          <c:yVal>
            <c:numRef>
              <c:f>WvsPhoton!$I$8:$I$25</c:f>
              <c:numCache>
                <c:formatCode>General</c:formatCode>
                <c:ptCount val="18"/>
              </c:numCache>
            </c:numRef>
          </c:yVal>
          <c:smooth val="1"/>
        </c:ser>
        <c:ser>
          <c:idx val="7"/>
          <c:order val="7"/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WvsPhoton!$B$8:$B$25</c:f>
              <c:numCache>
                <c:formatCode>0.00.E+00</c:formatCode>
                <c:ptCount val="18"/>
                <c:pt idx="0">
                  <c:v>1E-3</c:v>
                </c:pt>
                <c:pt idx="1">
                  <c:v>1E-4</c:v>
                </c:pt>
                <c:pt idx="2">
                  <c:v>1.0000000000000001E-5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9.9999999999999995E-8</c:v>
                </c:pt>
                <c:pt idx="6">
                  <c:v>1E-8</c:v>
                </c:pt>
                <c:pt idx="7">
                  <c:v>1.0000000000000001E-9</c:v>
                </c:pt>
                <c:pt idx="8">
                  <c:v>1E-10</c:v>
                </c:pt>
                <c:pt idx="9">
                  <c:v>9.9999999999999994E-12</c:v>
                </c:pt>
                <c:pt idx="10">
                  <c:v>9.9999999999999998E-13</c:v>
                </c:pt>
                <c:pt idx="11">
                  <c:v>9.9999999999999998E-13</c:v>
                </c:pt>
                <c:pt idx="12">
                  <c:v>1E-13</c:v>
                </c:pt>
                <c:pt idx="13">
                  <c:v>1E-14</c:v>
                </c:pt>
                <c:pt idx="14">
                  <c:v>1.0000000000000001E-15</c:v>
                </c:pt>
                <c:pt idx="15">
                  <c:v>9.9999999999999998E-17</c:v>
                </c:pt>
                <c:pt idx="16">
                  <c:v>1.0000000000000001E-17</c:v>
                </c:pt>
                <c:pt idx="17">
                  <c:v>1.0000000000000001E-18</c:v>
                </c:pt>
              </c:numCache>
            </c:numRef>
          </c:xVal>
          <c:yVal>
            <c:numRef>
              <c:f>WvsPhoton!$J$8:$J$25</c:f>
              <c:numCache>
                <c:formatCode>0.00.E+00</c:formatCode>
                <c:ptCount val="18"/>
                <c:pt idx="0">
                  <c:v>3209140000000000</c:v>
                </c:pt>
                <c:pt idx="1">
                  <c:v>320914000000000</c:v>
                </c:pt>
                <c:pt idx="2">
                  <c:v>32091400000000.004</c:v>
                </c:pt>
                <c:pt idx="3">
                  <c:v>3209140000000</c:v>
                </c:pt>
                <c:pt idx="4">
                  <c:v>3209140000000</c:v>
                </c:pt>
                <c:pt idx="5">
                  <c:v>320914000000</c:v>
                </c:pt>
                <c:pt idx="6">
                  <c:v>32091400000</c:v>
                </c:pt>
                <c:pt idx="7">
                  <c:v>3209140000</c:v>
                </c:pt>
                <c:pt idx="8">
                  <c:v>320914000</c:v>
                </c:pt>
                <c:pt idx="9">
                  <c:v>32091399.999999996</c:v>
                </c:pt>
                <c:pt idx="10">
                  <c:v>3209140</c:v>
                </c:pt>
                <c:pt idx="11">
                  <c:v>3209140</c:v>
                </c:pt>
                <c:pt idx="12">
                  <c:v>320914</c:v>
                </c:pt>
                <c:pt idx="13">
                  <c:v>32091.4</c:v>
                </c:pt>
                <c:pt idx="14">
                  <c:v>3209.1400000000003</c:v>
                </c:pt>
                <c:pt idx="15">
                  <c:v>320.91399999999999</c:v>
                </c:pt>
                <c:pt idx="16">
                  <c:v>32.0914</c:v>
                </c:pt>
                <c:pt idx="17">
                  <c:v>3.2091400000000001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162560"/>
        <c:axId val="371162168"/>
      </c:scatterChart>
      <c:valAx>
        <c:axId val="371162560"/>
        <c:scaling>
          <c:logBase val="10"/>
          <c:orientation val="minMax"/>
          <c:max val="1.0000000000000002E-3"/>
          <c:min val="1.000000000000001E-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 smtClean="0"/>
                  <a:t>Power [W]</a:t>
                </a:r>
                <a:endParaRPr lang="ja-JP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1162168"/>
        <c:crosses val="autoZero"/>
        <c:crossBetween val="midCat"/>
        <c:majorUnit val="10"/>
      </c:valAx>
      <c:valAx>
        <c:axId val="371162168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 smtClean="0"/>
                  <a:t>Photon</a:t>
                </a:r>
                <a:r>
                  <a:rPr lang="en-US" altLang="ja-JP" baseline="0" dirty="0" smtClean="0"/>
                  <a:t> Number/s</a:t>
                </a:r>
                <a:endParaRPr lang="ja-JP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E+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1162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0.62381</cdr:x>
      <cdr:y>0.43187</cdr:y>
    </cdr:from>
    <cdr:to>
      <cdr:x>0.62531</cdr:x>
      <cdr:y>0.90693</cdr:y>
    </cdr:to>
    <cdr:cxnSp macro="">
      <cdr:nvCxnSpPr>
        <cdr:cNvPr id="9" name="直線矢印コネクタ 8"/>
        <cdr:cNvCxnSpPr/>
      </cdr:nvCxnSpPr>
      <cdr:spPr>
        <a:xfrm xmlns:a="http://schemas.openxmlformats.org/drawingml/2006/main">
          <a:off x="5172171" y="2880320"/>
          <a:ext cx="12405" cy="31683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4DDCC-3826-4873-95D1-496E07555DB6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20F25-34C1-4D6C-BCF9-2531A9D2144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57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20F25-34C1-4D6C-BCF9-2531A9D2144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16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20F25-34C1-4D6C-BCF9-2531A9D2144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37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6EE3-940F-453A-9BB4-5E2BEC297AEC}" type="datetimeFigureOut">
              <a:rPr kumimoji="1" lang="ja-JP" altLang="en-US" smtClean="0"/>
              <a:pPr/>
              <a:t>2016/1/31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7F91-8B5D-4C11-A227-1AD014FA75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i.shimadzu.com/products/product.cfm?product=noviplex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872208"/>
          </a:xfrm>
        </p:spPr>
        <p:txBody>
          <a:bodyPr>
            <a:normAutofit/>
          </a:bodyPr>
          <a:lstStyle/>
          <a:p>
            <a:r>
              <a:rPr lang="en-US" altLang="ja-JP" sz="2800" b="1" u="sng" dirty="0" smtClean="0"/>
              <a:t>Liquid Biopsy </a:t>
            </a:r>
            <a:r>
              <a:rPr lang="en-US" altLang="ja-JP" sz="2800" b="1" u="sng" dirty="0" smtClean="0"/>
              <a:t>and </a:t>
            </a:r>
            <a:r>
              <a:rPr lang="en-US" altLang="ja-JP" sz="2800" b="1" u="sng" dirty="0" smtClean="0"/>
              <a:t>MIF </a:t>
            </a:r>
            <a:r>
              <a:rPr lang="en-US" altLang="ja-JP" sz="2800" b="1" u="sng" dirty="0" smtClean="0"/>
              <a:t>update for Roche</a:t>
            </a:r>
            <a:r>
              <a:rPr lang="en-US" altLang="ja-JP" sz="2800" b="1" u="sng" dirty="0" smtClean="0"/>
              <a:t/>
            </a:r>
            <a:br>
              <a:rPr lang="en-US" altLang="ja-JP" sz="2800" b="1" u="sng" dirty="0" smtClean="0"/>
            </a:br>
            <a:r>
              <a:rPr lang="en-US" altLang="ja-JP" sz="2800" b="1" u="sng" dirty="0" smtClean="0"/>
              <a:t/>
            </a:r>
            <a:br>
              <a:rPr lang="en-US" altLang="ja-JP" sz="2800" b="1" u="sng" dirty="0" smtClean="0"/>
            </a:br>
            <a:endParaRPr kumimoji="1" lang="ja-JP" altLang="en-US" sz="1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152128"/>
          </a:xfrm>
        </p:spPr>
        <p:txBody>
          <a:bodyPr>
            <a:normAutofit/>
          </a:bodyPr>
          <a:lstStyle/>
          <a:p>
            <a:r>
              <a:rPr lang="en-US" altLang="ja-JP" sz="2000" b="1" dirty="0" smtClean="0">
                <a:solidFill>
                  <a:schemeClr val="tx1"/>
                </a:solidFill>
              </a:rPr>
              <a:t>Jan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.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31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,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2015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</a:rPr>
              <a:t>M. Yamamoto</a:t>
            </a:r>
          </a:p>
          <a:p>
            <a:r>
              <a:rPr kumimoji="1" lang="en-US" altLang="ja-JP" sz="2000" b="1" dirty="0" smtClean="0">
                <a:solidFill>
                  <a:schemeClr val="tx1"/>
                </a:solidFill>
              </a:rPr>
              <a:t>J. Paul Robinson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32240" y="6237312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Ｃｏｎｆｉｄｅｎｔｉａｌ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5304"/>
            <a:ext cx="1152128" cy="451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sz="2800" b="1" u="sng" dirty="0" smtClean="0"/>
              <a:t>HF</a:t>
            </a:r>
            <a:r>
              <a:rPr kumimoji="1" lang="en-US" altLang="ja-JP" sz="2000" b="1" u="sng" dirty="0" smtClean="0"/>
              <a:t>(Yellow</a:t>
            </a:r>
            <a:r>
              <a:rPr kumimoji="1" lang="en-US" altLang="ja-JP" sz="1800" b="1" u="sng" dirty="0" smtClean="0"/>
              <a:t>)</a:t>
            </a:r>
            <a:r>
              <a:rPr kumimoji="1" lang="en-US" altLang="ja-JP" sz="2800" b="1" u="sng" dirty="0" smtClean="0"/>
              <a:t> </a:t>
            </a:r>
            <a:r>
              <a:rPr lang="en-US" altLang="ja-JP" sz="2800" b="1" u="sng" dirty="0" smtClean="0"/>
              <a:t>&amp; </a:t>
            </a:r>
            <a:r>
              <a:rPr kumimoji="1" lang="en-US" altLang="ja-JP" sz="2800" b="1" u="sng" dirty="0" smtClean="0"/>
              <a:t>Push Pull</a:t>
            </a:r>
            <a:r>
              <a:rPr kumimoji="1" lang="en-US" altLang="ja-JP" sz="1800" b="1" u="sng" dirty="0" smtClean="0"/>
              <a:t>(Red)</a:t>
            </a:r>
            <a:r>
              <a:rPr kumimoji="1" lang="en-US" altLang="ja-JP" sz="2800" b="1" u="sng" dirty="0" smtClean="0"/>
              <a:t> Traverse </a:t>
            </a:r>
            <a:r>
              <a:rPr lang="en-US" altLang="ja-JP" sz="2800" b="1" u="sng" dirty="0" smtClean="0"/>
              <a:t>signal </a:t>
            </a:r>
            <a:r>
              <a:rPr kumimoji="1" lang="en-US" altLang="ja-JP" sz="2800" b="1" u="sng" dirty="0" smtClean="0"/>
              <a:t> </a:t>
            </a:r>
            <a:endParaRPr kumimoji="1" lang="ja-JP" altLang="en-US" sz="2800" b="1" u="sng" dirty="0"/>
          </a:p>
        </p:txBody>
      </p:sp>
      <p:pic>
        <p:nvPicPr>
          <p:cNvPr id="8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00877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04" y="1845741"/>
            <a:ext cx="4385496" cy="32891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561" y="188640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Au 100nm  detected signal &amp; SEM picture: </a:t>
            </a:r>
            <a:endParaRPr kumimoji="1" lang="ja-JP" altLang="en-US" sz="2400" b="1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54988" y="2636912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HF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39100" y="3390964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</a:rPr>
              <a:t>PP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686" y="4796309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HF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9798" y="5550361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</a:rPr>
              <a:t>PP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608"/>
            <a:ext cx="4940716" cy="370553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441774" y="1389710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Au 100nm HF &amp; PP</a:t>
            </a:r>
            <a:endParaRPr kumimoji="1" lang="ja-JP" altLang="en-US" sz="16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96136" y="1393274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Au 100nm SEM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858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(2) Au </a:t>
            </a:r>
            <a:r>
              <a:rPr kumimoji="1" lang="en-US" altLang="ja-JP" sz="2400" b="1" u="sng" dirty="0"/>
              <a:t>5</a:t>
            </a:r>
            <a:r>
              <a:rPr kumimoji="1" lang="en-US" altLang="ja-JP" sz="2400" b="1" u="sng" dirty="0" smtClean="0"/>
              <a:t>0nm  </a:t>
            </a:r>
            <a:r>
              <a:rPr kumimoji="1" lang="en-US" altLang="ja-JP" sz="2400" b="1" u="sng" dirty="0"/>
              <a:t>detected signal &amp; SEM picture: </a:t>
            </a:r>
            <a:endParaRPr kumimoji="1" lang="ja-JP" altLang="en-US" sz="24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72675"/>
            <a:ext cx="5013965" cy="3760474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867236"/>
            <a:ext cx="5591605" cy="41937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03648" y="1523924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Au 50nm HF &amp; PP</a:t>
            </a:r>
            <a:endParaRPr kumimoji="1" lang="ja-JP" altLang="en-US" sz="1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44" y="1475821"/>
            <a:ext cx="2024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Au 50nm SEM picture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488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72" y="2204863"/>
            <a:ext cx="4334951" cy="32512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b="1" u="sng" dirty="0"/>
              <a:t>Au 3</a:t>
            </a:r>
            <a:r>
              <a:rPr lang="en-US" altLang="ja-JP" sz="2400" b="1" u="sng" dirty="0" smtClean="0"/>
              <a:t>0nm detected </a:t>
            </a:r>
            <a:r>
              <a:rPr lang="en-US" altLang="ja-JP" sz="2400" b="1" u="sng" dirty="0"/>
              <a:t>signal &amp; SEM picture: </a:t>
            </a:r>
            <a:endParaRPr kumimoji="1" lang="ja-JP" altLang="en-US" sz="2400" dirty="0"/>
          </a:p>
        </p:txBody>
      </p:sp>
      <p:pic>
        <p:nvPicPr>
          <p:cNvPr id="4" name="Picture 2" descr="C:\Users\Phototek Lab\Desktop\Oscilloscope\au30n007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844355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170573" y="4005064"/>
            <a:ext cx="670376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HF OUT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26614" y="4333683"/>
            <a:ext cx="56675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HF EQ</a:t>
            </a:r>
          </a:p>
          <a:p>
            <a:r>
              <a:rPr lang="en-US" altLang="ja-JP" sz="1200" b="1" dirty="0" smtClean="0">
                <a:solidFill>
                  <a:schemeClr val="bg1"/>
                </a:solidFill>
              </a:rPr>
              <a:t>OUT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03648" y="176797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Au 30nm HF &amp; PP</a:t>
            </a:r>
            <a:endParaRPr kumimoji="1" lang="ja-JP" altLang="en-US" sz="16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96136" y="1784573"/>
            <a:ext cx="2024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Au 30nm SEM picture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16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1196" y="8658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ja-JP" sz="2400" b="1" u="sng" dirty="0" smtClean="0"/>
              <a:t>Liquid Biopsy Work Flow</a:t>
            </a:r>
            <a:endParaRPr kumimoji="1" lang="ja-JP" altLang="en-US" sz="2400" b="1" u="sng" dirty="0"/>
          </a:p>
        </p:txBody>
      </p:sp>
      <p:sp>
        <p:nvSpPr>
          <p:cNvPr id="4" name="正方形/長方形 3"/>
          <p:cNvSpPr/>
          <p:nvPr/>
        </p:nvSpPr>
        <p:spPr>
          <a:xfrm>
            <a:off x="3203848" y="1665494"/>
            <a:ext cx="115212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/>
              <a:t>Sample IN</a:t>
            </a:r>
          </a:p>
          <a:p>
            <a:pPr algn="ctr"/>
            <a:r>
              <a:rPr lang="en-US" altLang="ja-JP" sz="1400" b="1" dirty="0" smtClean="0"/>
              <a:t>Whole blood</a:t>
            </a:r>
            <a:endParaRPr kumimoji="1" lang="ja-JP" altLang="en-US" sz="14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2143125" cy="16573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716016" y="1665494"/>
            <a:ext cx="115212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Cell Separation</a:t>
            </a:r>
            <a:endParaRPr kumimoji="1" lang="en-US" altLang="ja-JP" sz="1200" b="1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224418" y="1665494"/>
            <a:ext cx="115212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/>
              <a:t>staining</a:t>
            </a:r>
            <a:endParaRPr kumimoji="1" lang="ja-JP" altLang="en-US" sz="1400" b="1" dirty="0"/>
          </a:p>
        </p:txBody>
      </p:sp>
      <p:sp>
        <p:nvSpPr>
          <p:cNvPr id="9" name="右矢印 8"/>
          <p:cNvSpPr/>
          <p:nvPr/>
        </p:nvSpPr>
        <p:spPr>
          <a:xfrm>
            <a:off x="4355976" y="1917867"/>
            <a:ext cx="360040" cy="1433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866261" y="1917867"/>
            <a:ext cx="360040" cy="1433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30524" y="2782653"/>
            <a:ext cx="136581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 err="1" smtClean="0"/>
              <a:t>Microvesicles</a:t>
            </a:r>
            <a:endParaRPr lang="en-US" altLang="ja-JP" sz="1400" b="1" dirty="0" smtClean="0"/>
          </a:p>
          <a:p>
            <a:pPr algn="ctr"/>
            <a:r>
              <a:rPr lang="en-US" altLang="ja-JP" sz="1400" b="1" dirty="0" smtClean="0"/>
              <a:t>Measurement</a:t>
            </a:r>
            <a:endParaRPr kumimoji="1" lang="ja-JP" altLang="en-US" sz="14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6230524" y="3815962"/>
            <a:ext cx="136581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/>
              <a:t>Sorting</a:t>
            </a:r>
            <a:endParaRPr kumimoji="1" lang="ja-JP" altLang="en-US" sz="1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01539" y="1025787"/>
            <a:ext cx="1165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Liquid biopsy</a:t>
            </a:r>
            <a:endParaRPr kumimoji="1" lang="ja-JP" altLang="en-US" sz="1400" b="1" dirty="0"/>
          </a:p>
        </p:txBody>
      </p:sp>
      <p:sp>
        <p:nvSpPr>
          <p:cNvPr id="14" name="下矢印 13"/>
          <p:cNvSpPr/>
          <p:nvPr/>
        </p:nvSpPr>
        <p:spPr>
          <a:xfrm>
            <a:off x="6800482" y="2313566"/>
            <a:ext cx="112948" cy="4690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6800482" y="3440997"/>
            <a:ext cx="112948" cy="3500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endCxn id="11" idx="1"/>
          </p:cNvCxnSpPr>
          <p:nvPr/>
        </p:nvCxnSpPr>
        <p:spPr>
          <a:xfrm>
            <a:off x="4716016" y="3106689"/>
            <a:ext cx="1514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5724128" y="2816437"/>
            <a:ext cx="72008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endCxn id="4" idx="1"/>
          </p:cNvCxnSpPr>
          <p:nvPr/>
        </p:nvCxnSpPr>
        <p:spPr>
          <a:xfrm>
            <a:off x="2483768" y="1700808"/>
            <a:ext cx="720080" cy="288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Compact Dis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52" y="4228150"/>
            <a:ext cx="1909528" cy="19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421196" y="3475217"/>
            <a:ext cx="2170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Slide glass shape </a:t>
            </a:r>
            <a:r>
              <a:rPr lang="en-US" altLang="ja-JP" sz="1600" b="1" dirty="0" smtClean="0"/>
              <a:t>LOC</a:t>
            </a:r>
          </a:p>
          <a:p>
            <a:endParaRPr kumimoji="1" lang="ja-JP" altLang="en-US" sz="16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13771" y="3791026"/>
            <a:ext cx="1473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Disk</a:t>
            </a:r>
            <a:r>
              <a:rPr kumimoji="1" lang="en-US" altLang="ja-JP" sz="1600" b="1" dirty="0" smtClean="0"/>
              <a:t> shape </a:t>
            </a:r>
            <a:r>
              <a:rPr lang="en-US" altLang="ja-JP" sz="1600" b="1" dirty="0" smtClean="0"/>
              <a:t>LOC</a:t>
            </a:r>
            <a:endParaRPr kumimoji="1" lang="ja-JP" altLang="en-US" sz="16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35774" y="6236248"/>
            <a:ext cx="140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R-θ scanning</a:t>
            </a:r>
          </a:p>
          <a:p>
            <a:endParaRPr kumimoji="1" lang="ja-JP" altLang="en-US" sz="14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93021" y="6068748"/>
            <a:ext cx="140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X-Y scanning</a:t>
            </a:r>
          </a:p>
          <a:p>
            <a:endParaRPr kumimoji="1" lang="ja-JP" altLang="en-US" sz="1400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6224418" y="4797152"/>
            <a:ext cx="136581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/>
              <a:t>PCR</a:t>
            </a:r>
            <a:endParaRPr kumimoji="1" lang="ja-JP" altLang="en-US" sz="1400" b="1" dirty="0"/>
          </a:p>
        </p:txBody>
      </p:sp>
      <p:sp>
        <p:nvSpPr>
          <p:cNvPr id="27" name="下矢印 26"/>
          <p:cNvSpPr/>
          <p:nvPr/>
        </p:nvSpPr>
        <p:spPr>
          <a:xfrm>
            <a:off x="6784583" y="4464876"/>
            <a:ext cx="112948" cy="3500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6784583" y="5445224"/>
            <a:ext cx="112948" cy="3500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226770" y="5813642"/>
            <a:ext cx="136581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/>
              <a:t>Targeted</a:t>
            </a:r>
          </a:p>
          <a:p>
            <a:pPr algn="ctr"/>
            <a:r>
              <a:rPr kumimoji="1" lang="en-US" altLang="ja-JP" sz="1400" b="1" dirty="0" smtClean="0"/>
              <a:t>Sequencing</a:t>
            </a:r>
            <a:endParaRPr kumimoji="1" lang="ja-JP" altLang="en-US" sz="1400" b="1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97" y="3937964"/>
            <a:ext cx="2762552" cy="19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円/楕円 15"/>
          <p:cNvSpPr/>
          <p:nvPr/>
        </p:nvSpPr>
        <p:spPr>
          <a:xfrm flipV="1">
            <a:off x="2411760" y="4005063"/>
            <a:ext cx="288032" cy="72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874734" y="3300296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9655" y="135285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ja-JP" sz="2400" b="1" u="sng" dirty="0" smtClean="0"/>
              <a:t>Quantitative </a:t>
            </a:r>
            <a:r>
              <a:rPr lang="en-US" altLang="ja-JP" sz="2400" b="1" u="sng" dirty="0" err="1"/>
              <a:t>m</a:t>
            </a:r>
            <a:r>
              <a:rPr lang="en-US" altLang="ja-JP" sz="2400" b="1" u="sng" dirty="0" err="1" smtClean="0"/>
              <a:t>icrovesicles</a:t>
            </a:r>
            <a:r>
              <a:rPr lang="en-US" altLang="ja-JP" sz="2400" b="1" u="sng" dirty="0" smtClean="0"/>
              <a:t> measurement system </a:t>
            </a:r>
            <a:endParaRPr kumimoji="1" lang="ja-JP" altLang="en-US" sz="2400" b="1" u="sng" dirty="0"/>
          </a:p>
        </p:txBody>
      </p:sp>
      <p:sp>
        <p:nvSpPr>
          <p:cNvPr id="4" name="正方形/長方形 3"/>
          <p:cNvSpPr/>
          <p:nvPr/>
        </p:nvSpPr>
        <p:spPr>
          <a:xfrm>
            <a:off x="476469" y="4293096"/>
            <a:ext cx="2736304" cy="1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1844621" y="4005064"/>
            <a:ext cx="0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555776" y="2960948"/>
            <a:ext cx="0" cy="13321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411760" y="4293096"/>
            <a:ext cx="288032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54460" y="4295530"/>
            <a:ext cx="288032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331640" y="4005064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左カーブ矢印 14"/>
          <p:cNvSpPr/>
          <p:nvPr/>
        </p:nvSpPr>
        <p:spPr>
          <a:xfrm rot="11194426">
            <a:off x="1652083" y="3844126"/>
            <a:ext cx="312169" cy="288032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409715" y="3300296"/>
            <a:ext cx="288032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>
            <a:endCxn id="17" idx="1"/>
          </p:cNvCxnSpPr>
          <p:nvPr/>
        </p:nvCxnSpPr>
        <p:spPr>
          <a:xfrm flipV="1">
            <a:off x="2555776" y="3408308"/>
            <a:ext cx="853939" cy="20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2454965" y="3300298"/>
            <a:ext cx="216022" cy="2160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2454965" y="3717032"/>
            <a:ext cx="216022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flipV="1">
            <a:off x="2874733" y="3331938"/>
            <a:ext cx="187016" cy="184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2982745" y="2960948"/>
            <a:ext cx="0" cy="447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2411760" y="2636912"/>
            <a:ext cx="288032" cy="324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242636" y="3300296"/>
            <a:ext cx="51868" cy="2105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414230" y="3104963"/>
            <a:ext cx="275091" cy="457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824225" y="2652224"/>
            <a:ext cx="288032" cy="324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/>
        </p:nvGrpSpPr>
        <p:grpSpPr>
          <a:xfrm>
            <a:off x="1541801" y="5231561"/>
            <a:ext cx="3742302" cy="1305657"/>
            <a:chOff x="257448" y="1572391"/>
            <a:chExt cx="8309502" cy="4156315"/>
          </a:xfrm>
        </p:grpSpPr>
        <p:sp>
          <p:nvSpPr>
            <p:cNvPr id="93" name="正方形/長方形 92"/>
            <p:cNvSpPr/>
            <p:nvPr/>
          </p:nvSpPr>
          <p:spPr>
            <a:xfrm>
              <a:off x="1429807" y="3005486"/>
              <a:ext cx="5328592" cy="5412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/>
            </a:p>
          </p:txBody>
        </p:sp>
        <p:cxnSp>
          <p:nvCxnSpPr>
            <p:cNvPr id="94" name="直線コネクタ 93"/>
            <p:cNvCxnSpPr/>
            <p:nvPr/>
          </p:nvCxnSpPr>
          <p:spPr>
            <a:xfrm>
              <a:off x="4571619" y="3741874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5219691" y="4029906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379599" y="3741874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2123347" y="3741874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2754617" y="4029906"/>
              <a:ext cx="496144" cy="65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4027671" y="4021928"/>
              <a:ext cx="44252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5867763" y="3748433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2627403" y="3741874"/>
              <a:ext cx="144016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3883655" y="3748433"/>
              <a:ext cx="144016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5067899" y="3750055"/>
              <a:ext cx="144016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6369656" y="3741874"/>
              <a:ext cx="144016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flipH="1">
              <a:off x="3237746" y="3741874"/>
              <a:ext cx="141853" cy="2945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flipH="1">
              <a:off x="4470196" y="3727337"/>
              <a:ext cx="141853" cy="2945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H="1">
              <a:off x="5723747" y="3748433"/>
              <a:ext cx="141853" cy="2945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円/楕円 107"/>
            <p:cNvSpPr/>
            <p:nvPr/>
          </p:nvSpPr>
          <p:spPr>
            <a:xfrm>
              <a:off x="4114857" y="3724801"/>
              <a:ext cx="288032" cy="2734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5272012" y="3724801"/>
              <a:ext cx="333163" cy="2328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2923476" y="3800053"/>
              <a:ext cx="249764" cy="1585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cxnSp>
          <p:nvCxnSpPr>
            <p:cNvPr id="111" name="直線矢印コネクタ 110"/>
            <p:cNvCxnSpPr/>
            <p:nvPr/>
          </p:nvCxnSpPr>
          <p:spPr>
            <a:xfrm>
              <a:off x="4846637" y="4419292"/>
              <a:ext cx="127315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4846637" y="3741874"/>
              <a:ext cx="0" cy="82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6119791" y="3748433"/>
              <a:ext cx="0" cy="82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テキスト ボックス 113"/>
            <p:cNvSpPr txBox="1"/>
            <p:nvPr/>
          </p:nvSpPr>
          <p:spPr>
            <a:xfrm>
              <a:off x="6143524" y="4259082"/>
              <a:ext cx="2095180" cy="146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 500nm pitch</a:t>
              </a:r>
            </a:p>
            <a:p>
              <a:r>
                <a:rPr kumimoji="1" lang="en-US" altLang="ja-JP" sz="800" b="1" dirty="0"/>
                <a:t> </a:t>
              </a:r>
              <a:r>
                <a:rPr kumimoji="1" lang="en-US" altLang="ja-JP" sz="800" b="1" dirty="0" smtClean="0"/>
                <a:t>groove depth : 38 nm</a:t>
              </a:r>
              <a:endParaRPr kumimoji="1" lang="ja-JP" altLang="en-US" sz="800" b="1" dirty="0"/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6446670" y="3621977"/>
              <a:ext cx="1344723" cy="107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Reflective layer  </a:t>
              </a:r>
              <a:endParaRPr kumimoji="1" lang="ja-JP" altLang="en-US" sz="800" b="1" dirty="0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1392483" y="4166581"/>
              <a:ext cx="1656184" cy="107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Polymer substrate  </a:t>
              </a:r>
              <a:endParaRPr kumimoji="1" lang="ja-JP" altLang="en-US" sz="800" b="1" dirty="0"/>
            </a:p>
          </p:txBody>
        </p:sp>
        <p:grpSp>
          <p:nvGrpSpPr>
            <p:cNvPr id="117" name="グループ化 116"/>
            <p:cNvGrpSpPr/>
            <p:nvPr/>
          </p:nvGrpSpPr>
          <p:grpSpPr>
            <a:xfrm>
              <a:off x="3698312" y="1572391"/>
              <a:ext cx="1093836" cy="2131632"/>
              <a:chOff x="3704016" y="925830"/>
              <a:chExt cx="1215010" cy="2888799"/>
            </a:xfrm>
          </p:grpSpPr>
          <p:sp>
            <p:nvSpPr>
              <p:cNvPr id="128" name="フローチャート: 論理積ゲート 127"/>
              <p:cNvSpPr/>
              <p:nvPr/>
            </p:nvSpPr>
            <p:spPr>
              <a:xfrm rot="16200000">
                <a:off x="3923100" y="1434443"/>
                <a:ext cx="776842" cy="1215010"/>
              </a:xfrm>
              <a:prstGeom prst="flowChartDelay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/>
              </a:p>
            </p:txBody>
          </p:sp>
          <p:cxnSp>
            <p:nvCxnSpPr>
              <p:cNvPr id="129" name="直線コネクタ 128"/>
              <p:cNvCxnSpPr/>
              <p:nvPr/>
            </p:nvCxnSpPr>
            <p:spPr>
              <a:xfrm flipH="1">
                <a:off x="4321322" y="925830"/>
                <a:ext cx="9940" cy="28887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3956044" y="2430369"/>
                <a:ext cx="375218" cy="13842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 flipH="1">
                <a:off x="4331262" y="2436927"/>
                <a:ext cx="420483" cy="13777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3851920" y="925831"/>
                <a:ext cx="0" cy="8469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4751745" y="925830"/>
                <a:ext cx="0" cy="8469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円/楕円 117"/>
            <p:cNvSpPr/>
            <p:nvPr/>
          </p:nvSpPr>
          <p:spPr>
            <a:xfrm>
              <a:off x="3547256" y="3633501"/>
              <a:ext cx="249764" cy="1585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cxnSp>
          <p:nvCxnSpPr>
            <p:cNvPr id="119" name="直線コネクタ 118"/>
            <p:cNvCxnSpPr/>
            <p:nvPr/>
          </p:nvCxnSpPr>
          <p:spPr>
            <a:xfrm flipH="1">
              <a:off x="1989065" y="3758904"/>
              <a:ext cx="141853" cy="2945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1513820" y="4036465"/>
              <a:ext cx="496144" cy="65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テキスト ボックス 120"/>
            <p:cNvSpPr txBox="1"/>
            <p:nvPr/>
          </p:nvSpPr>
          <p:spPr>
            <a:xfrm>
              <a:off x="4967736" y="1940092"/>
              <a:ext cx="3599214" cy="1077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b="1" dirty="0" smtClean="0"/>
                <a:t>405nm NA0.85</a:t>
              </a:r>
            </a:p>
            <a:p>
              <a:r>
                <a:rPr lang="en-US" altLang="ja-JP" sz="800" b="1" dirty="0" smtClean="0"/>
                <a:t>Focused spot size = 0.39 um(1/e2)</a:t>
              </a:r>
              <a:endParaRPr kumimoji="1" lang="ja-JP" altLang="en-US" sz="800" b="1" dirty="0"/>
            </a:p>
          </p:txBody>
        </p:sp>
        <p:cxnSp>
          <p:nvCxnSpPr>
            <p:cNvPr id="122" name="直線矢印コネクタ 121"/>
            <p:cNvCxnSpPr/>
            <p:nvPr/>
          </p:nvCxnSpPr>
          <p:spPr>
            <a:xfrm>
              <a:off x="1763688" y="2564904"/>
              <a:ext cx="576064" cy="1139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矢印コネクタ 122"/>
            <p:cNvCxnSpPr/>
            <p:nvPr/>
          </p:nvCxnSpPr>
          <p:spPr>
            <a:xfrm>
              <a:off x="2414604" y="2564903"/>
              <a:ext cx="576064" cy="1139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テキスト ボックス 123"/>
            <p:cNvSpPr txBox="1"/>
            <p:nvPr/>
          </p:nvSpPr>
          <p:spPr>
            <a:xfrm>
              <a:off x="1471987" y="2251984"/>
              <a:ext cx="862076" cy="68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b="1" dirty="0" smtClean="0"/>
                <a:t>Land</a:t>
              </a:r>
              <a:endParaRPr kumimoji="1" lang="ja-JP" altLang="en-US" sz="800" b="1" dirty="0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2163370" y="2257064"/>
              <a:ext cx="1100552" cy="68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b="1" dirty="0" smtClean="0"/>
                <a:t>Groove</a:t>
              </a:r>
              <a:endParaRPr kumimoji="1" lang="ja-JP" altLang="en-US" sz="800" b="1" dirty="0"/>
            </a:p>
          </p:txBody>
        </p:sp>
        <p:cxnSp>
          <p:nvCxnSpPr>
            <p:cNvPr id="126" name="直線矢印コネクタ 125"/>
            <p:cNvCxnSpPr/>
            <p:nvPr/>
          </p:nvCxnSpPr>
          <p:spPr>
            <a:xfrm>
              <a:off x="1187624" y="3704022"/>
              <a:ext cx="8014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テキスト ボックス 126"/>
            <p:cNvSpPr txBox="1"/>
            <p:nvPr/>
          </p:nvSpPr>
          <p:spPr>
            <a:xfrm>
              <a:off x="257448" y="3404999"/>
              <a:ext cx="1744795" cy="1469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b="1" dirty="0" smtClean="0"/>
                <a:t>Micro vesicles</a:t>
              </a:r>
            </a:p>
            <a:p>
              <a:r>
                <a:rPr kumimoji="1" lang="en-US" altLang="ja-JP" sz="800" b="1" dirty="0" smtClean="0"/>
                <a:t>in medium</a:t>
              </a:r>
            </a:p>
            <a:p>
              <a:r>
                <a:rPr kumimoji="1" lang="en-US" altLang="ja-JP" sz="800" b="1" dirty="0" smtClean="0"/>
                <a:t>(plasma)</a:t>
              </a:r>
              <a:endParaRPr kumimoji="1" lang="ja-JP" altLang="en-US" sz="800" b="1" dirty="0"/>
            </a:p>
          </p:txBody>
        </p:sp>
      </p:grpSp>
      <p:cxnSp>
        <p:nvCxnSpPr>
          <p:cNvPr id="135" name="直線矢印コネクタ 134"/>
          <p:cNvCxnSpPr/>
          <p:nvPr/>
        </p:nvCxnSpPr>
        <p:spPr>
          <a:xfrm>
            <a:off x="2772746" y="4509120"/>
            <a:ext cx="339511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テキスト ボックス 135"/>
          <p:cNvSpPr txBox="1"/>
          <p:nvPr/>
        </p:nvSpPr>
        <p:spPr>
          <a:xfrm>
            <a:off x="3435634" y="3557432"/>
            <a:ext cx="619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405nm </a:t>
            </a:r>
          </a:p>
          <a:p>
            <a:r>
              <a:rPr kumimoji="1" lang="en-US" altLang="ja-JP" sz="1100" dirty="0" smtClean="0"/>
              <a:t>laser</a:t>
            </a:r>
            <a:endParaRPr kumimoji="1" lang="ja-JP" altLang="en-US" sz="1100" dirty="0"/>
          </a:p>
        </p:txBody>
      </p:sp>
      <p:cxnSp>
        <p:nvCxnSpPr>
          <p:cNvPr id="140" name="直線コネクタ 139"/>
          <p:cNvCxnSpPr>
            <a:stCxn id="45" idx="0"/>
          </p:cNvCxnSpPr>
          <p:nvPr/>
        </p:nvCxnSpPr>
        <p:spPr>
          <a:xfrm flipV="1">
            <a:off x="2555776" y="1340768"/>
            <a:ext cx="7200" cy="1296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>
            <a:off x="2559376" y="1340768"/>
            <a:ext cx="3452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正方形/長方形 142"/>
          <p:cNvSpPr/>
          <p:nvPr/>
        </p:nvSpPr>
        <p:spPr>
          <a:xfrm>
            <a:off x="6012160" y="1052736"/>
            <a:ext cx="72008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err="1" smtClean="0"/>
              <a:t>Spectro</a:t>
            </a:r>
            <a:r>
              <a:rPr kumimoji="1" lang="en-US" altLang="ja-JP" sz="1100" dirty="0" smtClean="0"/>
              <a:t> Sensor</a:t>
            </a:r>
            <a:endParaRPr kumimoji="1" lang="ja-JP" altLang="en-US" sz="1100" dirty="0"/>
          </a:p>
        </p:txBody>
      </p:sp>
      <p:cxnSp>
        <p:nvCxnSpPr>
          <p:cNvPr id="145" name="直線コネクタ 144"/>
          <p:cNvCxnSpPr>
            <a:stCxn id="48" idx="3"/>
          </p:cNvCxnSpPr>
          <p:nvPr/>
        </p:nvCxnSpPr>
        <p:spPr>
          <a:xfrm>
            <a:off x="3112257" y="2814242"/>
            <a:ext cx="12471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>
            <a:stCxn id="48" idx="0"/>
          </p:cNvCxnSpPr>
          <p:nvPr/>
        </p:nvCxnSpPr>
        <p:spPr>
          <a:xfrm flipV="1">
            <a:off x="2968241" y="2204864"/>
            <a:ext cx="0" cy="447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線矢印コネクタ 147"/>
          <p:cNvCxnSpPr/>
          <p:nvPr/>
        </p:nvCxnSpPr>
        <p:spPr>
          <a:xfrm flipV="1">
            <a:off x="2968241" y="2202945"/>
            <a:ext cx="3043919" cy="1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正方形/長方形 150"/>
          <p:cNvSpPr/>
          <p:nvPr/>
        </p:nvSpPr>
        <p:spPr>
          <a:xfrm>
            <a:off x="4359381" y="2539547"/>
            <a:ext cx="924722" cy="507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/>
              <a:t>Focus &amp;</a:t>
            </a:r>
          </a:p>
          <a:p>
            <a:pPr algn="ctr"/>
            <a:r>
              <a:rPr lang="en-US" altLang="ja-JP" sz="1100" dirty="0" smtClean="0"/>
              <a:t>Tracking Error Signal</a:t>
            </a:r>
            <a:endParaRPr kumimoji="1" lang="ja-JP" altLang="en-US" sz="1100" dirty="0"/>
          </a:p>
        </p:txBody>
      </p:sp>
      <p:sp>
        <p:nvSpPr>
          <p:cNvPr id="154" name="正方形/長方形 153"/>
          <p:cNvSpPr/>
          <p:nvPr/>
        </p:nvSpPr>
        <p:spPr>
          <a:xfrm>
            <a:off x="4326951" y="3736607"/>
            <a:ext cx="957152" cy="555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/>
              <a:t>Servo Drive</a:t>
            </a:r>
            <a:endParaRPr kumimoji="1" lang="ja-JP" altLang="en-US" sz="1100" dirty="0"/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1352685" y="2544981"/>
            <a:ext cx="936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Fluorescence</a:t>
            </a:r>
          </a:p>
          <a:p>
            <a:endParaRPr kumimoji="1" lang="ja-JP" altLang="en-US" sz="1100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3132438" y="2378837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405nm</a:t>
            </a:r>
            <a:endParaRPr kumimoji="1" lang="en-US" altLang="ja-JP" sz="1100" dirty="0" smtClean="0"/>
          </a:p>
          <a:p>
            <a:r>
              <a:rPr lang="en-US" altLang="ja-JP" sz="1100" dirty="0" smtClean="0"/>
              <a:t>Detection</a:t>
            </a:r>
            <a:endParaRPr kumimoji="1" lang="ja-JP" altLang="en-US" sz="1100" dirty="0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3202055" y="2811327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&lt; 50kHz</a:t>
            </a:r>
            <a:endParaRPr kumimoji="1" lang="en-US" altLang="ja-JP" sz="1100" dirty="0" smtClean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3172214" y="1935704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&gt;</a:t>
            </a:r>
            <a:r>
              <a:rPr lang="en-US" altLang="ja-JP" sz="1100" dirty="0" smtClean="0"/>
              <a:t> 100kHz</a:t>
            </a:r>
            <a:endParaRPr kumimoji="1" lang="en-US" altLang="ja-JP" sz="1100" dirty="0" smtClean="0"/>
          </a:p>
        </p:txBody>
      </p:sp>
      <p:cxnSp>
        <p:nvCxnSpPr>
          <p:cNvPr id="160" name="直線矢印コネクタ 159"/>
          <p:cNvCxnSpPr>
            <a:stCxn id="151" idx="2"/>
            <a:endCxn id="154" idx="0"/>
          </p:cNvCxnSpPr>
          <p:nvPr/>
        </p:nvCxnSpPr>
        <p:spPr>
          <a:xfrm flipH="1">
            <a:off x="4805527" y="3047533"/>
            <a:ext cx="16215" cy="68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線矢印コネクタ 163"/>
          <p:cNvCxnSpPr>
            <a:stCxn id="154" idx="1"/>
          </p:cNvCxnSpPr>
          <p:nvPr/>
        </p:nvCxnSpPr>
        <p:spPr>
          <a:xfrm flipH="1" flipV="1">
            <a:off x="2798726" y="4003645"/>
            <a:ext cx="1528225" cy="10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直線矢印コネクタ 170"/>
          <p:cNvCxnSpPr/>
          <p:nvPr/>
        </p:nvCxnSpPr>
        <p:spPr>
          <a:xfrm>
            <a:off x="2753369" y="3904658"/>
            <a:ext cx="0" cy="216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直線矢印コネクタ 173"/>
          <p:cNvCxnSpPr/>
          <p:nvPr/>
        </p:nvCxnSpPr>
        <p:spPr>
          <a:xfrm flipH="1">
            <a:off x="2266484" y="3876527"/>
            <a:ext cx="182236" cy="2177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テキスト ボックス 175"/>
          <p:cNvSpPr txBox="1"/>
          <p:nvPr/>
        </p:nvSpPr>
        <p:spPr>
          <a:xfrm>
            <a:off x="1652212" y="1544250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Optical Fiber</a:t>
            </a:r>
            <a:endParaRPr kumimoji="1" lang="ja-JP" altLang="en-US" sz="1100" dirty="0"/>
          </a:p>
        </p:txBody>
      </p:sp>
      <p:sp>
        <p:nvSpPr>
          <p:cNvPr id="177" name="正方形/長方形 176"/>
          <p:cNvSpPr/>
          <p:nvPr/>
        </p:nvSpPr>
        <p:spPr>
          <a:xfrm>
            <a:off x="6012160" y="1894854"/>
            <a:ext cx="72008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/>
              <a:t>HF</a:t>
            </a:r>
          </a:p>
          <a:p>
            <a:pPr algn="ctr"/>
            <a:r>
              <a:rPr kumimoji="1" lang="en-US" altLang="ja-JP" sz="1100" dirty="0" smtClean="0"/>
              <a:t>R-PP</a:t>
            </a:r>
          </a:p>
          <a:p>
            <a:pPr algn="ctr"/>
            <a:r>
              <a:rPr lang="en-US" altLang="ja-JP" sz="1100" dirty="0" smtClean="0"/>
              <a:t>T-PP</a:t>
            </a:r>
            <a:endParaRPr kumimoji="1" lang="ja-JP" altLang="en-US" sz="1100" dirty="0"/>
          </a:p>
        </p:txBody>
      </p:sp>
      <p:sp>
        <p:nvSpPr>
          <p:cNvPr id="178" name="正方形/長方形 177"/>
          <p:cNvSpPr/>
          <p:nvPr/>
        </p:nvSpPr>
        <p:spPr>
          <a:xfrm>
            <a:off x="7308304" y="1108754"/>
            <a:ext cx="720080" cy="1665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/>
              <a:t>PMT</a:t>
            </a:r>
            <a:endParaRPr kumimoji="1" lang="ja-JP" altLang="en-US" sz="1100" dirty="0"/>
          </a:p>
        </p:txBody>
      </p:sp>
      <p:sp>
        <p:nvSpPr>
          <p:cNvPr id="179" name="正方形/長方形 178"/>
          <p:cNvSpPr/>
          <p:nvPr/>
        </p:nvSpPr>
        <p:spPr>
          <a:xfrm>
            <a:off x="7314795" y="1484784"/>
            <a:ext cx="720080" cy="167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/>
              <a:t>PMT</a:t>
            </a:r>
            <a:endParaRPr kumimoji="1" lang="ja-JP" altLang="en-US" sz="1100" dirty="0"/>
          </a:p>
        </p:txBody>
      </p:sp>
      <p:sp>
        <p:nvSpPr>
          <p:cNvPr id="180" name="正方形/長方形 179"/>
          <p:cNvSpPr/>
          <p:nvPr/>
        </p:nvSpPr>
        <p:spPr>
          <a:xfrm>
            <a:off x="7314795" y="1293084"/>
            <a:ext cx="720080" cy="167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/>
              <a:t>PMT</a:t>
            </a:r>
            <a:endParaRPr kumimoji="1" lang="ja-JP" altLang="en-US" sz="1100" dirty="0"/>
          </a:p>
        </p:txBody>
      </p:sp>
      <p:cxnSp>
        <p:nvCxnSpPr>
          <p:cNvPr id="182" name="直線矢印コネクタ 181"/>
          <p:cNvCxnSpPr>
            <a:endCxn id="178" idx="1"/>
          </p:cNvCxnSpPr>
          <p:nvPr/>
        </p:nvCxnSpPr>
        <p:spPr>
          <a:xfrm>
            <a:off x="6728995" y="1189277"/>
            <a:ext cx="579309" cy="2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直線矢印コネクタ 182"/>
          <p:cNvCxnSpPr/>
          <p:nvPr/>
        </p:nvCxnSpPr>
        <p:spPr>
          <a:xfrm>
            <a:off x="6732239" y="1376772"/>
            <a:ext cx="582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直線矢印コネクタ 183"/>
          <p:cNvCxnSpPr/>
          <p:nvPr/>
        </p:nvCxnSpPr>
        <p:spPr>
          <a:xfrm>
            <a:off x="6725749" y="1550842"/>
            <a:ext cx="582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正方形/長方形 184"/>
          <p:cNvSpPr/>
          <p:nvPr/>
        </p:nvSpPr>
        <p:spPr>
          <a:xfrm>
            <a:off x="6027728" y="2821162"/>
            <a:ext cx="2936759" cy="607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A/D converter</a:t>
            </a:r>
            <a:endParaRPr kumimoji="1" lang="ja-JP" altLang="en-US" sz="1200" dirty="0"/>
          </a:p>
        </p:txBody>
      </p:sp>
      <p:cxnSp>
        <p:nvCxnSpPr>
          <p:cNvPr id="187" name="直線矢印コネクタ 186"/>
          <p:cNvCxnSpPr/>
          <p:nvPr/>
        </p:nvCxnSpPr>
        <p:spPr>
          <a:xfrm>
            <a:off x="6228184" y="2470918"/>
            <a:ext cx="0" cy="33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直線矢印コネクタ 187"/>
          <p:cNvCxnSpPr/>
          <p:nvPr/>
        </p:nvCxnSpPr>
        <p:spPr>
          <a:xfrm>
            <a:off x="6372200" y="2470918"/>
            <a:ext cx="0" cy="33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直線矢印コネクタ 188"/>
          <p:cNvCxnSpPr/>
          <p:nvPr/>
        </p:nvCxnSpPr>
        <p:spPr>
          <a:xfrm>
            <a:off x="6516216" y="2470918"/>
            <a:ext cx="0" cy="33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/>
          <p:nvPr/>
        </p:nvCxnSpPr>
        <p:spPr>
          <a:xfrm>
            <a:off x="7452320" y="1652160"/>
            <a:ext cx="0" cy="115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直線矢印コネクタ 193"/>
          <p:cNvCxnSpPr/>
          <p:nvPr/>
        </p:nvCxnSpPr>
        <p:spPr>
          <a:xfrm>
            <a:off x="7524328" y="1652160"/>
            <a:ext cx="0" cy="115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直線矢印コネクタ 194"/>
          <p:cNvCxnSpPr/>
          <p:nvPr/>
        </p:nvCxnSpPr>
        <p:spPr>
          <a:xfrm>
            <a:off x="7596336" y="1652160"/>
            <a:ext cx="0" cy="115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直線矢印コネクタ 195"/>
          <p:cNvCxnSpPr/>
          <p:nvPr/>
        </p:nvCxnSpPr>
        <p:spPr>
          <a:xfrm>
            <a:off x="7668344" y="1652160"/>
            <a:ext cx="0" cy="115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>
            <a:off x="7740352" y="1652160"/>
            <a:ext cx="0" cy="115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直線矢印コネクタ 197"/>
          <p:cNvCxnSpPr/>
          <p:nvPr/>
        </p:nvCxnSpPr>
        <p:spPr>
          <a:xfrm>
            <a:off x="7812360" y="1652160"/>
            <a:ext cx="0" cy="115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直線矢印コネクタ 198"/>
          <p:cNvCxnSpPr/>
          <p:nvPr/>
        </p:nvCxnSpPr>
        <p:spPr>
          <a:xfrm>
            <a:off x="7884368" y="1652160"/>
            <a:ext cx="0" cy="115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直線矢印コネクタ 200"/>
          <p:cNvCxnSpPr/>
          <p:nvPr/>
        </p:nvCxnSpPr>
        <p:spPr>
          <a:xfrm flipV="1">
            <a:off x="1615280" y="4581127"/>
            <a:ext cx="417577" cy="3600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直線矢印コネクタ 202"/>
          <p:cNvCxnSpPr/>
          <p:nvPr/>
        </p:nvCxnSpPr>
        <p:spPr>
          <a:xfrm>
            <a:off x="1541801" y="4725144"/>
            <a:ext cx="6694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正方形/長方形 203"/>
          <p:cNvSpPr/>
          <p:nvPr/>
        </p:nvSpPr>
        <p:spPr>
          <a:xfrm>
            <a:off x="7725284" y="3843278"/>
            <a:ext cx="1223635" cy="607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Memory</a:t>
            </a:r>
            <a:endParaRPr kumimoji="1" lang="ja-JP" altLang="en-US" sz="1200" dirty="0"/>
          </a:p>
        </p:txBody>
      </p:sp>
      <p:cxnSp>
        <p:nvCxnSpPr>
          <p:cNvPr id="206" name="直線矢印コネクタ 205"/>
          <p:cNvCxnSpPr>
            <a:stCxn id="185" idx="2"/>
            <a:endCxn id="185" idx="2"/>
          </p:cNvCxnSpPr>
          <p:nvPr/>
        </p:nvCxnSpPr>
        <p:spPr>
          <a:xfrm>
            <a:off x="7496108" y="3429000"/>
            <a:ext cx="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正方形/長方形 206"/>
          <p:cNvSpPr/>
          <p:nvPr/>
        </p:nvSpPr>
        <p:spPr>
          <a:xfrm>
            <a:off x="6098125" y="3861892"/>
            <a:ext cx="1352583" cy="607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FPGA</a:t>
            </a:r>
            <a:endParaRPr kumimoji="1" lang="ja-JP" altLang="en-US" sz="1200" dirty="0"/>
          </a:p>
        </p:txBody>
      </p:sp>
      <p:sp>
        <p:nvSpPr>
          <p:cNvPr id="208" name="上下矢印 207"/>
          <p:cNvSpPr/>
          <p:nvPr/>
        </p:nvSpPr>
        <p:spPr>
          <a:xfrm>
            <a:off x="6588224" y="3429000"/>
            <a:ext cx="216024" cy="41427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左右矢印 208"/>
          <p:cNvSpPr/>
          <p:nvPr/>
        </p:nvSpPr>
        <p:spPr>
          <a:xfrm>
            <a:off x="7450708" y="4062461"/>
            <a:ext cx="274576" cy="206699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上下矢印 209"/>
          <p:cNvSpPr/>
          <p:nvPr/>
        </p:nvSpPr>
        <p:spPr>
          <a:xfrm>
            <a:off x="6597239" y="4488344"/>
            <a:ext cx="216024" cy="41427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正方形/長方形 210"/>
          <p:cNvSpPr/>
          <p:nvPr/>
        </p:nvSpPr>
        <p:spPr>
          <a:xfrm>
            <a:off x="6098124" y="4938218"/>
            <a:ext cx="1352583" cy="607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CPU</a:t>
            </a:r>
            <a:endParaRPr kumimoji="1" lang="ja-JP" altLang="en-US" sz="1200" dirty="0"/>
          </a:p>
        </p:txBody>
      </p:sp>
      <p:pic>
        <p:nvPicPr>
          <p:cNvPr id="1026" name="Picture 2" descr="http://previewcf.turbosquid.com/Preview/2014/05/24__20_36_58/computer%2002.jpge835e980-b635-49ae-bec1-62b943c36134Lar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50345"/>
            <a:ext cx="1497283" cy="149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左右矢印 212"/>
          <p:cNvSpPr/>
          <p:nvPr/>
        </p:nvSpPr>
        <p:spPr>
          <a:xfrm>
            <a:off x="7465776" y="5138787"/>
            <a:ext cx="274576" cy="206699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1336725" y="3574611"/>
            <a:ext cx="708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Disk type</a:t>
            </a:r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1291836" y="4940153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Slide type</a:t>
            </a:r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837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9673"/>
          </a:xfrm>
        </p:spPr>
        <p:txBody>
          <a:bodyPr>
            <a:normAutofit/>
          </a:bodyPr>
          <a:lstStyle/>
          <a:p>
            <a:r>
              <a:rPr lang="en-US" altLang="ja-JP" sz="2000" b="1" u="sng" dirty="0" err="1" smtClean="0"/>
              <a:t>Microvesicle</a:t>
            </a:r>
            <a:r>
              <a:rPr lang="en-US" altLang="ja-JP" sz="2000" b="1" u="sng" dirty="0" smtClean="0"/>
              <a:t> Disk cross section:</a:t>
            </a:r>
            <a:endParaRPr kumimoji="1" lang="ja-JP" altLang="en-US" sz="2000" b="1" u="sng" dirty="0"/>
          </a:p>
        </p:txBody>
      </p:sp>
      <p:sp>
        <p:nvSpPr>
          <p:cNvPr id="4" name="正方形/長方形 3"/>
          <p:cNvSpPr/>
          <p:nvPr/>
        </p:nvSpPr>
        <p:spPr>
          <a:xfrm rot="10800000">
            <a:off x="573693" y="4201981"/>
            <a:ext cx="6612556" cy="265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rot="10800000">
            <a:off x="3430640" y="4081145"/>
            <a:ext cx="2650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rot="10800000">
            <a:off x="3089851" y="3939763"/>
            <a:ext cx="2650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10800000">
            <a:off x="4067598" y="4081145"/>
            <a:ext cx="2650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4662177" y="3945889"/>
            <a:ext cx="20620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10800000">
            <a:off x="4390273" y="3936544"/>
            <a:ext cx="260898" cy="3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10800000">
            <a:off x="3749032" y="3943679"/>
            <a:ext cx="2327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10800000">
            <a:off x="2749062" y="4077926"/>
            <a:ext cx="2650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10800000">
            <a:off x="3981734" y="3936544"/>
            <a:ext cx="75731" cy="141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10800000">
            <a:off x="3358998" y="3935747"/>
            <a:ext cx="75731" cy="141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10800000">
            <a:off x="2674468" y="3939763"/>
            <a:ext cx="75731" cy="141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0800000" flipH="1">
            <a:off x="4322524" y="3936544"/>
            <a:ext cx="74594" cy="144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0800000" flipH="1">
            <a:off x="3674439" y="3943679"/>
            <a:ext cx="74594" cy="144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0800000" flipH="1">
            <a:off x="3015257" y="3933324"/>
            <a:ext cx="74594" cy="144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 rot="10800000">
            <a:off x="3784426" y="3955279"/>
            <a:ext cx="151462" cy="134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 rot="10800000">
            <a:off x="3161025" y="4024205"/>
            <a:ext cx="175194" cy="114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 rot="10800000">
            <a:off x="4431038" y="3974761"/>
            <a:ext cx="131339" cy="77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2" name="フローチャート: 論理積ゲート 31"/>
          <p:cNvSpPr/>
          <p:nvPr/>
        </p:nvSpPr>
        <p:spPr>
          <a:xfrm rot="5400000">
            <a:off x="3679490" y="4298694"/>
            <a:ext cx="281373" cy="1004691"/>
          </a:xfrm>
          <a:prstGeom prst="flowChartDe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/>
          <p:nvPr/>
        </p:nvCxnSpPr>
        <p:spPr>
          <a:xfrm rot="10800000" flipH="1">
            <a:off x="3856348" y="4158973"/>
            <a:ext cx="9107" cy="1046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10800000">
            <a:off x="3856348" y="4158973"/>
            <a:ext cx="343779" cy="501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10800000" flipH="1">
            <a:off x="3471097" y="4158973"/>
            <a:ext cx="385251" cy="499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10800000">
            <a:off x="4234361" y="4898519"/>
            <a:ext cx="0" cy="306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rot="10800000">
            <a:off x="3471097" y="4898519"/>
            <a:ext cx="0" cy="306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 rot="10800000">
            <a:off x="4103022" y="4056514"/>
            <a:ext cx="131339" cy="77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/>
          <p:nvPr/>
        </p:nvCxnSpPr>
        <p:spPr>
          <a:xfrm rot="10800000">
            <a:off x="1456169" y="4088281"/>
            <a:ext cx="2650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10800000">
            <a:off x="1115380" y="3946899"/>
            <a:ext cx="2650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10800000">
            <a:off x="2082994" y="4088281"/>
            <a:ext cx="2650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10800000">
            <a:off x="2743596" y="4088281"/>
            <a:ext cx="2650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10800000">
            <a:off x="2415802" y="3943680"/>
            <a:ext cx="260898" cy="3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10800000">
            <a:off x="1774561" y="3950815"/>
            <a:ext cx="2327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10800000">
            <a:off x="2667865" y="3946899"/>
            <a:ext cx="75731" cy="141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10800000">
            <a:off x="2007263" y="3943680"/>
            <a:ext cx="75731" cy="141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rot="10800000">
            <a:off x="1384527" y="3942883"/>
            <a:ext cx="75731" cy="141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rot="10800000" flipH="1">
            <a:off x="2348053" y="3943680"/>
            <a:ext cx="74594" cy="144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rot="10800000" flipH="1">
            <a:off x="1699968" y="3950815"/>
            <a:ext cx="74594" cy="144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円/楕円 53"/>
          <p:cNvSpPr/>
          <p:nvPr/>
        </p:nvSpPr>
        <p:spPr>
          <a:xfrm rot="10800000">
            <a:off x="1897240" y="4028293"/>
            <a:ext cx="151462" cy="134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 rot="10800000">
            <a:off x="2474225" y="3982772"/>
            <a:ext cx="131339" cy="77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644078" y="3933324"/>
            <a:ext cx="471302" cy="268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/>
          <p:cNvCxnSpPr/>
          <p:nvPr/>
        </p:nvCxnSpPr>
        <p:spPr>
          <a:xfrm>
            <a:off x="573692" y="2060849"/>
            <a:ext cx="66895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983125" y="2060848"/>
            <a:ext cx="1741111" cy="1231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4983125" y="2637431"/>
            <a:ext cx="1741111" cy="327259"/>
          </a:xfrm>
          <a:prstGeom prst="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6707811" y="3941596"/>
            <a:ext cx="471302" cy="268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コネクタ 67"/>
          <p:cNvCxnSpPr/>
          <p:nvPr/>
        </p:nvCxnSpPr>
        <p:spPr>
          <a:xfrm>
            <a:off x="5411491" y="3291873"/>
            <a:ext cx="279133" cy="655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>
            <a:off x="5997498" y="3297245"/>
            <a:ext cx="334356" cy="658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7465382" y="2060848"/>
            <a:ext cx="0" cy="18724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7617782" y="3930261"/>
            <a:ext cx="0" cy="3019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7465382" y="4210253"/>
            <a:ext cx="0" cy="3019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7186249" y="3930261"/>
            <a:ext cx="702644" cy="1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7195874" y="4210253"/>
            <a:ext cx="702644" cy="1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7205499" y="4490245"/>
            <a:ext cx="702644" cy="1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7266460" y="2063416"/>
            <a:ext cx="702644" cy="1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7525692" y="2696575"/>
            <a:ext cx="1251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Substrate 1.1mm</a:t>
            </a:r>
            <a:endParaRPr kumimoji="1" lang="ja-JP" altLang="en-US" sz="12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634781" y="4235171"/>
            <a:ext cx="1019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Cover 100um</a:t>
            </a:r>
            <a:endParaRPr kumimoji="1" lang="ja-JP" altLang="en-US" sz="12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579541" y="3934325"/>
            <a:ext cx="1349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microchannel ~um</a:t>
            </a:r>
            <a:endParaRPr kumimoji="1" lang="ja-JP" altLang="en-US" sz="12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395277" y="2626839"/>
            <a:ext cx="481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filter</a:t>
            </a:r>
            <a:endParaRPr kumimoji="1" lang="ja-JP" altLang="en-US" sz="1200" dirty="0"/>
          </a:p>
        </p:txBody>
      </p:sp>
      <p:sp>
        <p:nvSpPr>
          <p:cNvPr id="85" name="下矢印 84"/>
          <p:cNvSpPr/>
          <p:nvPr/>
        </p:nvSpPr>
        <p:spPr>
          <a:xfrm>
            <a:off x="5677289" y="1659276"/>
            <a:ext cx="302623" cy="37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282445" y="1229527"/>
            <a:ext cx="320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Whole blood after pealing protective seal</a:t>
            </a:r>
            <a:endParaRPr kumimoji="1" lang="ja-JP" altLang="en-US" sz="1400" dirty="0"/>
          </a:p>
        </p:txBody>
      </p:sp>
      <p:sp>
        <p:nvSpPr>
          <p:cNvPr id="87" name="下矢印 86"/>
          <p:cNvSpPr/>
          <p:nvPr/>
        </p:nvSpPr>
        <p:spPr>
          <a:xfrm>
            <a:off x="5667044" y="2776619"/>
            <a:ext cx="302623" cy="37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コネクタ 88"/>
          <p:cNvCxnSpPr/>
          <p:nvPr/>
        </p:nvCxnSpPr>
        <p:spPr>
          <a:xfrm>
            <a:off x="5411491" y="3291873"/>
            <a:ext cx="92036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5690624" y="3945290"/>
            <a:ext cx="2892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5551057" y="3215855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plasma</a:t>
            </a:r>
            <a:endParaRPr kumimoji="1" lang="ja-JP" altLang="en-US" sz="1200" dirty="0"/>
          </a:p>
        </p:txBody>
      </p:sp>
      <p:cxnSp>
        <p:nvCxnSpPr>
          <p:cNvPr id="94" name="直線コネクタ 93"/>
          <p:cNvCxnSpPr/>
          <p:nvPr/>
        </p:nvCxnSpPr>
        <p:spPr>
          <a:xfrm>
            <a:off x="573692" y="1273277"/>
            <a:ext cx="0" cy="3949367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左中かっこ 94"/>
          <p:cNvSpPr/>
          <p:nvPr/>
        </p:nvSpPr>
        <p:spPr>
          <a:xfrm rot="5400000">
            <a:off x="2670296" y="1785565"/>
            <a:ext cx="638642" cy="3349556"/>
          </a:xfrm>
          <a:prstGeom prst="leftBrace">
            <a:avLst>
              <a:gd name="adj1" fmla="val 8333"/>
              <a:gd name="adj2" fmla="val 477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245185" y="2576575"/>
            <a:ext cx="154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Microchannel zone </a:t>
            </a:r>
          </a:p>
          <a:p>
            <a:r>
              <a:rPr kumimoji="1" lang="en-US" altLang="ja-JP" sz="1200" dirty="0" smtClean="0"/>
              <a:t>with reflective grating</a:t>
            </a:r>
            <a:endParaRPr kumimoji="1" lang="ja-JP" altLang="en-US" sz="1200" dirty="0"/>
          </a:p>
        </p:txBody>
      </p:sp>
      <p:sp>
        <p:nvSpPr>
          <p:cNvPr id="97" name="正方形/長方形 96"/>
          <p:cNvSpPr/>
          <p:nvPr/>
        </p:nvSpPr>
        <p:spPr>
          <a:xfrm>
            <a:off x="879729" y="1954972"/>
            <a:ext cx="3782448" cy="1058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262388" y="1581543"/>
            <a:ext cx="2940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Label – product, instruction, logo, etc.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46176" y="4918677"/>
            <a:ext cx="42773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Plasma 1ul =1E</a:t>
            </a:r>
            <a:r>
              <a:rPr lang="en-US" altLang="ja-JP" sz="1600" b="1" dirty="0"/>
              <a:t>9</a:t>
            </a:r>
            <a:r>
              <a:rPr kumimoji="1" lang="en-US" altLang="ja-JP" sz="1600" b="1" dirty="0" smtClean="0"/>
              <a:t> um</a:t>
            </a:r>
            <a:r>
              <a:rPr kumimoji="1" lang="en-US" altLang="ja-JP" sz="1600" b="1" baseline="30000" dirty="0" smtClean="0"/>
              <a:t>3</a:t>
            </a:r>
            <a:r>
              <a:rPr kumimoji="1" lang="en-US" altLang="ja-JP" sz="1600" b="1" dirty="0" smtClean="0"/>
              <a:t>= 10E7 </a:t>
            </a:r>
            <a:r>
              <a:rPr kumimoji="1" lang="en-US" altLang="ja-JP" sz="1600" b="1" dirty="0" err="1" smtClean="0"/>
              <a:t>Microvesicles</a:t>
            </a:r>
            <a:endParaRPr kumimoji="1" lang="en-US" altLang="ja-JP" sz="1600" b="1" dirty="0" smtClean="0"/>
          </a:p>
          <a:p>
            <a:r>
              <a:rPr lang="en-US" altLang="ja-JP" sz="1600" b="1" dirty="0" smtClean="0"/>
              <a:t>In case of gap 1um, measurement area:</a:t>
            </a:r>
          </a:p>
          <a:p>
            <a:r>
              <a:rPr kumimoji="1" lang="en-US" altLang="ja-JP" sz="1600" b="1" dirty="0"/>
              <a:t> </a:t>
            </a:r>
            <a:r>
              <a:rPr kumimoji="1" lang="en-US" altLang="ja-JP" sz="1600" b="1" dirty="0" smtClean="0"/>
              <a:t>   1E9 um</a:t>
            </a:r>
            <a:r>
              <a:rPr kumimoji="1" lang="en-US" altLang="ja-JP" sz="1600" b="1" baseline="30000" dirty="0" smtClean="0"/>
              <a:t>2</a:t>
            </a:r>
            <a:r>
              <a:rPr kumimoji="1" lang="en-US" altLang="ja-JP" sz="1600" b="1" dirty="0" smtClean="0"/>
              <a:t> = 1,000mm</a:t>
            </a:r>
            <a:r>
              <a:rPr kumimoji="1" lang="en-US" altLang="ja-JP" sz="1600" b="1" baseline="30000" dirty="0" smtClean="0"/>
              <a:t>2 </a:t>
            </a:r>
            <a:r>
              <a:rPr kumimoji="1" lang="en-US" altLang="ja-JP" sz="1600" b="1" dirty="0" smtClean="0"/>
              <a:t>=31.6x31.6mm</a:t>
            </a:r>
          </a:p>
          <a:p>
            <a:r>
              <a:rPr lang="en-US" altLang="ja-JP" sz="1600" b="1" dirty="0" smtClean="0"/>
              <a:t>In case of 1millions particle. Measurement area:</a:t>
            </a:r>
          </a:p>
          <a:p>
            <a:r>
              <a:rPr kumimoji="1" lang="en-US" altLang="ja-JP" sz="1600" b="1" dirty="0"/>
              <a:t> </a:t>
            </a:r>
            <a:r>
              <a:rPr kumimoji="1" lang="en-US" altLang="ja-JP" sz="1600" b="1" dirty="0" smtClean="0"/>
              <a:t>                            10</a:t>
            </a:r>
            <a:r>
              <a:rPr lang="en-US" altLang="ja-JP" sz="1600" b="1" dirty="0" smtClean="0"/>
              <a:t>mm</a:t>
            </a:r>
            <a:r>
              <a:rPr lang="en-US" altLang="ja-JP" sz="1600" b="1" baseline="30000" dirty="0" smtClean="0"/>
              <a:t>2</a:t>
            </a:r>
            <a:r>
              <a:rPr lang="en-US" altLang="ja-JP" sz="1600" b="1" dirty="0" smtClean="0"/>
              <a:t>=3.16x3.16mm</a:t>
            </a:r>
          </a:p>
          <a:p>
            <a:r>
              <a:rPr lang="en-US" altLang="ja-JP" sz="1600" b="1" dirty="0"/>
              <a:t> </a:t>
            </a:r>
            <a:r>
              <a:rPr lang="en-US" altLang="ja-JP" sz="1600" b="1" dirty="0" smtClean="0"/>
              <a:t>Disk r=38~42mm, area= 2010 </a:t>
            </a:r>
            <a:r>
              <a:rPr lang="en-US" altLang="ja-JP" sz="1600" b="1" dirty="0"/>
              <a:t>mm</a:t>
            </a:r>
            <a:r>
              <a:rPr lang="en-US" altLang="ja-JP" sz="1600" b="1" baseline="30000" dirty="0"/>
              <a:t>2</a:t>
            </a:r>
            <a:endParaRPr lang="en-US" altLang="ja-JP" sz="1600" b="1" dirty="0"/>
          </a:p>
          <a:p>
            <a:endParaRPr kumimoji="1" lang="en-US" altLang="ja-JP" sz="1600" b="1" dirty="0" smtClean="0"/>
          </a:p>
          <a:p>
            <a:endParaRPr kumimoji="1" lang="ja-JP" altLang="en-US" sz="1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367" y="5469346"/>
            <a:ext cx="2617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Focus depth=λ/NA</a:t>
            </a:r>
            <a:r>
              <a:rPr kumimoji="1" lang="en-US" altLang="ja-JP" sz="1600" b="1" baseline="30000" dirty="0" smtClean="0"/>
              <a:t>2</a:t>
            </a:r>
            <a:r>
              <a:rPr kumimoji="1" lang="en-US" altLang="ja-JP" sz="1600" b="1" dirty="0" smtClean="0"/>
              <a:t>=0.56um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167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16421"/>
            <a:ext cx="8229600" cy="922114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Plasma extraction (</a:t>
            </a:r>
            <a:r>
              <a:rPr kumimoji="1" lang="en-US" altLang="ja-JP" sz="2400" b="1" u="sng" dirty="0" err="1" smtClean="0"/>
              <a:t>Noviplex</a:t>
            </a:r>
            <a:r>
              <a:rPr kumimoji="1" lang="en-US" altLang="ja-JP" sz="2400" b="1" u="sng" dirty="0" smtClean="0"/>
              <a:t>): plasma/whole blood ~ 1/10</a:t>
            </a:r>
            <a:endParaRPr kumimoji="1" lang="ja-JP" altLang="en-US" sz="2400" b="1" u="sng" dirty="0"/>
          </a:p>
        </p:txBody>
      </p:sp>
      <p:pic>
        <p:nvPicPr>
          <p:cNvPr id="2050" name="Picture 2" descr="http://news.uns.purdue.edu/images/2014/park-novilyt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97860"/>
            <a:ext cx="490936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835696" y="1138535"/>
            <a:ext cx="6215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3"/>
              </a:rPr>
              <a:t>https://</a:t>
            </a:r>
            <a:r>
              <a:rPr lang="en-US" altLang="ja-JP" sz="1400" dirty="0" smtClean="0">
                <a:hlinkClick r:id="rId3"/>
              </a:rPr>
              <a:t>www.ssi.shimadzu.com/products/product.cfm?product=noviplex</a:t>
            </a:r>
            <a:endParaRPr lang="en-US" altLang="ja-JP" sz="1400" dirty="0" smtClean="0"/>
          </a:p>
          <a:p>
            <a:endParaRPr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44208" y="1916832"/>
            <a:ext cx="24102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1ul whole blood</a:t>
            </a:r>
          </a:p>
          <a:p>
            <a:r>
              <a:rPr lang="ja-JP" altLang="en-US" sz="1600" b="1" dirty="0" smtClean="0"/>
              <a:t>→　</a:t>
            </a:r>
            <a:r>
              <a:rPr lang="en-US" altLang="ja-JP" sz="1600" b="1" dirty="0" smtClean="0"/>
              <a:t>0.1ul plasma</a:t>
            </a:r>
          </a:p>
          <a:p>
            <a:r>
              <a:rPr kumimoji="1" lang="ja-JP" altLang="en-US" sz="1600" b="1" dirty="0" smtClean="0"/>
              <a:t>→　</a:t>
            </a:r>
            <a:r>
              <a:rPr kumimoji="1" lang="en-US" altLang="ja-JP" sz="1600" b="1" dirty="0" smtClean="0"/>
              <a:t>1E7 </a:t>
            </a:r>
            <a:r>
              <a:rPr kumimoji="1" lang="en-US" altLang="ja-JP" sz="1600" b="1" dirty="0" err="1" smtClean="0"/>
              <a:t>microvesicles</a:t>
            </a:r>
            <a:endParaRPr kumimoji="1" lang="en-US" altLang="ja-JP" sz="1600" b="1" dirty="0" smtClean="0"/>
          </a:p>
          <a:p>
            <a:r>
              <a:rPr lang="ja-JP" altLang="en-US" sz="1600" b="1" dirty="0" smtClean="0"/>
              <a:t>→　</a:t>
            </a:r>
            <a:r>
              <a:rPr lang="en-US" altLang="ja-JP" sz="1600" b="1" dirty="0" smtClean="0"/>
              <a:t>100mm</a:t>
            </a:r>
            <a:r>
              <a:rPr lang="en-US" altLang="ja-JP" sz="1600" b="1" baseline="30000" dirty="0" smtClean="0"/>
              <a:t>2</a:t>
            </a:r>
            <a:r>
              <a:rPr lang="en-US" altLang="ja-JP" sz="1600" b="1" dirty="0" smtClean="0"/>
              <a:t>/um gap  area</a:t>
            </a:r>
          </a:p>
          <a:p>
            <a:r>
              <a:rPr kumimoji="1" lang="ja-JP" altLang="en-US" sz="1600" b="1" dirty="0" smtClean="0"/>
              <a:t>→　</a:t>
            </a:r>
            <a:r>
              <a:rPr kumimoji="1" lang="en-US" altLang="ja-JP" sz="1600" b="1" dirty="0" smtClean="0"/>
              <a:t>10x10mm area</a:t>
            </a:r>
          </a:p>
          <a:p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43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u="sng" dirty="0" smtClean="0"/>
              <a:t>The relationship of the disc and the filter system and separation of plasma containing microparticles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793446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Showing how the read head would interact with the disc </a:t>
            </a:r>
            <a:br>
              <a:rPr lang="en-US" sz="2400" b="1" u="sng" dirty="0" smtClean="0"/>
            </a:br>
            <a:r>
              <a:rPr lang="en-US" sz="2400" b="1" u="sng" dirty="0" smtClean="0"/>
              <a:t>and its measurement location</a:t>
            </a:r>
            <a:endParaRPr lang="en-US" sz="2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127" r="1127"/>
          <a:stretch>
            <a:fillRect/>
          </a:stretch>
        </p:blipFill>
        <p:spPr>
          <a:xfrm>
            <a:off x="1388436" y="2060848"/>
            <a:ext cx="6546640" cy="3600400"/>
          </a:xfrm>
        </p:spPr>
      </p:pic>
    </p:spTree>
    <p:extLst>
      <p:ext uri="{BB962C8B-B14F-4D97-AF65-F5344CB8AC3E}">
        <p14:creationId xmlns:p14="http://schemas.microsoft.com/office/powerpoint/2010/main" val="20054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833" y="370138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sz="2400" b="1" u="sng" dirty="0" smtClean="0"/>
              <a:t>IP Migration </a:t>
            </a:r>
            <a:r>
              <a:rPr lang="en-US" altLang="ja-JP" sz="2400" b="1" u="sng" dirty="0" smtClean="0"/>
              <a:t>for “Next Generation</a:t>
            </a:r>
            <a:r>
              <a:rPr kumimoji="1" lang="en-US" altLang="ja-JP" sz="2400" b="1" u="sng" dirty="0" smtClean="0"/>
              <a:t> Cytometry”</a:t>
            </a:r>
            <a:br>
              <a:rPr kumimoji="1" lang="en-US" altLang="ja-JP" sz="2400" b="1" u="sng" dirty="0" smtClean="0"/>
            </a:br>
            <a:r>
              <a:rPr lang="en-US" altLang="ja-JP" sz="1800" b="1" dirty="0" smtClean="0"/>
              <a:t>Paradigm shift forwarding new cellular/intercellular analysis</a:t>
            </a:r>
            <a:endParaRPr kumimoji="1" lang="ja-JP" altLang="en-US" sz="18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2195736" y="1772816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Smaller Spot than cell/particle</a:t>
            </a:r>
            <a:endParaRPr kumimoji="1" lang="ja-JP" altLang="en-US" sz="12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211960" y="1772816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/>
              <a:t>Aberration-free Flow Chamber for Diffraction Limite</a:t>
            </a:r>
            <a:r>
              <a:rPr lang="en-US" altLang="ja-JP" sz="1000" b="1" dirty="0" smtClean="0"/>
              <a:t>d Optics</a:t>
            </a:r>
            <a:endParaRPr kumimoji="1" lang="ja-JP" altLang="en-US" sz="10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4211960" y="2276872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High speed laser</a:t>
            </a:r>
          </a:p>
          <a:p>
            <a:pPr algn="ctr"/>
            <a:r>
              <a:rPr lang="en-US" altLang="ja-JP" sz="1200" b="1" dirty="0" smtClean="0"/>
              <a:t>scanning</a:t>
            </a:r>
            <a:endParaRPr kumimoji="1" lang="ja-JP" altLang="en-US" sz="1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3768" y="1412776"/>
            <a:ext cx="78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Concept</a:t>
            </a:r>
            <a:endParaRPr kumimoji="1" lang="ja-JP" altLang="en-US" sz="1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83968" y="1412776"/>
            <a:ext cx="1317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Key technology</a:t>
            </a:r>
            <a:endParaRPr kumimoji="1" lang="ja-JP" altLang="en-US" sz="14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4211960" y="2780928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High speed devices</a:t>
            </a:r>
          </a:p>
          <a:p>
            <a:pPr algn="ctr"/>
            <a:r>
              <a:rPr lang="en-US" altLang="ja-JP" sz="1200" b="1" dirty="0" smtClean="0"/>
              <a:t>&amp; electronics</a:t>
            </a:r>
            <a:endParaRPr kumimoji="1" lang="en-US" altLang="ja-JP" sz="1200" b="1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6156176" y="1772816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Absolute shape &amp; dimension</a:t>
            </a:r>
            <a:endParaRPr kumimoji="1" lang="ja-JP" altLang="en-US" sz="1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44208" y="1412776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Features</a:t>
            </a:r>
            <a:endParaRPr kumimoji="1" lang="ja-JP" altLang="en-US" sz="14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6156176" y="2276872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smtClean="0"/>
              <a:t>Unique spatial location &amp; Sensitivity</a:t>
            </a:r>
            <a:endParaRPr kumimoji="1" lang="ja-JP" altLang="en-US" sz="10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6156176" y="2780928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3D  intra-cellular image</a:t>
            </a:r>
            <a:endParaRPr kumimoji="1" lang="ja-JP" altLang="en-US" sz="1200" b="1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3635896" y="1988840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endCxn id="6" idx="1"/>
          </p:cNvCxnSpPr>
          <p:nvPr/>
        </p:nvCxnSpPr>
        <p:spPr>
          <a:xfrm>
            <a:off x="3635896" y="198884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endCxn id="5" idx="1"/>
          </p:cNvCxnSpPr>
          <p:nvPr/>
        </p:nvCxnSpPr>
        <p:spPr>
          <a:xfrm>
            <a:off x="3635896" y="198884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2195736" y="3429000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Hydrodynamic</a:t>
            </a:r>
          </a:p>
          <a:p>
            <a:pPr algn="ctr"/>
            <a:r>
              <a:rPr kumimoji="1" lang="en-US" altLang="ja-JP" sz="1200" b="1" dirty="0" smtClean="0">
                <a:solidFill>
                  <a:schemeClr val="tx1"/>
                </a:solidFill>
              </a:rPr>
              <a:t>Focused Plane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9" name="右中かっこ 28"/>
          <p:cNvSpPr/>
          <p:nvPr/>
        </p:nvSpPr>
        <p:spPr>
          <a:xfrm>
            <a:off x="8028384" y="1700808"/>
            <a:ext cx="216024" cy="158417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316416" y="2348880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1</a:t>
            </a:r>
            <a:r>
              <a:rPr kumimoji="1" lang="en-US" altLang="ja-JP" sz="1200" b="1" baseline="30000" dirty="0" smtClean="0"/>
              <a:t>st</a:t>
            </a:r>
            <a:r>
              <a:rPr kumimoji="1" lang="en-US" altLang="ja-JP" sz="1200" b="1" dirty="0" smtClean="0"/>
              <a:t> IP </a:t>
            </a:r>
            <a:endParaRPr kumimoji="1" lang="ja-JP" altLang="en-US" sz="1200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2230191" y="5047439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Cell Tracking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211960" y="3429000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2D Hydro-focus</a:t>
            </a:r>
          </a:p>
          <a:p>
            <a:pPr algn="ctr"/>
            <a:r>
              <a:rPr lang="en-US" altLang="ja-JP" sz="1200" b="1" dirty="0" smtClean="0"/>
              <a:t>Flow Chamber</a:t>
            </a:r>
            <a:endParaRPr kumimoji="1" lang="ja-JP" altLang="en-US" sz="1200" b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6156176" y="3429000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High throughput</a:t>
            </a:r>
          </a:p>
          <a:p>
            <a:pPr algn="ctr"/>
            <a:r>
              <a:rPr lang="en-US" altLang="ja-JP" sz="1200" b="1" dirty="0" smtClean="0"/>
              <a:t>μ-fluidic chamber</a:t>
            </a:r>
            <a:endParaRPr kumimoji="1" lang="ja-JP" altLang="en-US" sz="1200" b="1" dirty="0"/>
          </a:p>
        </p:txBody>
      </p:sp>
      <p:sp>
        <p:nvSpPr>
          <p:cNvPr id="35" name="正方形/長方形 34"/>
          <p:cNvSpPr/>
          <p:nvPr/>
        </p:nvSpPr>
        <p:spPr>
          <a:xfrm>
            <a:off x="4246415" y="5047439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flow</a:t>
            </a:r>
            <a:r>
              <a:rPr kumimoji="1" lang="en-US" altLang="ja-JP" sz="1200" b="1" dirty="0" smtClean="0"/>
              <a:t>-axis linear</a:t>
            </a:r>
          </a:p>
          <a:p>
            <a:pPr algn="ctr"/>
            <a:r>
              <a:rPr lang="en-US" altLang="ja-JP" sz="1200" b="1" dirty="0" smtClean="0"/>
              <a:t>movement</a:t>
            </a:r>
            <a:endParaRPr kumimoji="1"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6190631" y="5047439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Time frame</a:t>
            </a:r>
          </a:p>
          <a:p>
            <a:pPr algn="ctr"/>
            <a:r>
              <a:rPr lang="en-US" altLang="ja-JP" sz="1200" b="1" dirty="0" smtClean="0"/>
              <a:t>observation</a:t>
            </a:r>
            <a:endParaRPr kumimoji="1" lang="ja-JP" altLang="en-US" sz="1200" b="1" dirty="0"/>
          </a:p>
        </p:txBody>
      </p:sp>
      <p:sp>
        <p:nvSpPr>
          <p:cNvPr id="39" name="右中かっこ 38"/>
          <p:cNvSpPr/>
          <p:nvPr/>
        </p:nvSpPr>
        <p:spPr>
          <a:xfrm>
            <a:off x="8062839" y="4507380"/>
            <a:ext cx="216024" cy="9721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244408" y="3506524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2</a:t>
            </a:r>
            <a:r>
              <a:rPr kumimoji="1" lang="en-US" altLang="ja-JP" sz="1200" b="1" baseline="30000" dirty="0" smtClean="0"/>
              <a:t>nd</a:t>
            </a:r>
            <a:r>
              <a:rPr kumimoji="1" lang="en-US" altLang="ja-JP" sz="1200" b="1" dirty="0" smtClean="0"/>
              <a:t> IP</a:t>
            </a:r>
          </a:p>
          <a:p>
            <a:r>
              <a:rPr lang="en-US" altLang="ja-JP" sz="1200" b="1" dirty="0" smtClean="0"/>
              <a:t>2-1 IP</a:t>
            </a:r>
            <a:r>
              <a:rPr kumimoji="1" lang="en-US" altLang="ja-JP" sz="1200" b="1" dirty="0" smtClean="0"/>
              <a:t> </a:t>
            </a:r>
            <a:endParaRPr kumimoji="1" lang="ja-JP" altLang="en-US" sz="1200" b="1" dirty="0"/>
          </a:p>
        </p:txBody>
      </p:sp>
      <p:cxnSp>
        <p:nvCxnSpPr>
          <p:cNvPr id="46" name="直線矢印コネクタ 45"/>
          <p:cNvCxnSpPr>
            <a:endCxn id="33" idx="1"/>
          </p:cNvCxnSpPr>
          <p:nvPr/>
        </p:nvCxnSpPr>
        <p:spPr>
          <a:xfrm>
            <a:off x="3635896" y="36450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3670351" y="5263463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2230191" y="4507379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3 </a:t>
            </a:r>
            <a:r>
              <a:rPr lang="en-US" altLang="ja-JP" sz="1200" b="1" dirty="0">
                <a:solidFill>
                  <a:schemeClr val="tx1"/>
                </a:solidFill>
              </a:rPr>
              <a:t>S</a:t>
            </a:r>
            <a:r>
              <a:rPr lang="en-US" altLang="ja-JP" sz="1200" b="1" dirty="0" smtClean="0">
                <a:solidFill>
                  <a:schemeClr val="tx1"/>
                </a:solidFill>
              </a:rPr>
              <a:t>pots Scanning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4246415" y="4471376"/>
            <a:ext cx="1440160" cy="525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3 spot scanning</a:t>
            </a:r>
          </a:p>
          <a:p>
            <a:pPr algn="ctr"/>
            <a:r>
              <a:rPr lang="en-US" altLang="ja-JP" sz="1200" b="1" dirty="0" smtClean="0"/>
              <a:t>Perpendicular to flow direction</a:t>
            </a:r>
            <a:endParaRPr kumimoji="1" lang="en-US" altLang="ja-JP" sz="1200" b="1" dirty="0" smtClean="0"/>
          </a:p>
        </p:txBody>
      </p:sp>
      <p:sp>
        <p:nvSpPr>
          <p:cNvPr id="43" name="正方形/長方形 42"/>
          <p:cNvSpPr/>
          <p:nvPr/>
        </p:nvSpPr>
        <p:spPr>
          <a:xfrm>
            <a:off x="6190631" y="4507379"/>
            <a:ext cx="144016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Accurate flow velocity &amp; V-scan</a:t>
            </a:r>
            <a:endParaRPr kumimoji="1" lang="en-US" altLang="ja-JP" sz="1200" b="1" dirty="0" smtClean="0"/>
          </a:p>
        </p:txBody>
      </p:sp>
      <p:cxnSp>
        <p:nvCxnSpPr>
          <p:cNvPr id="44" name="直線矢印コネクタ 43"/>
          <p:cNvCxnSpPr>
            <a:endCxn id="42" idx="1"/>
          </p:cNvCxnSpPr>
          <p:nvPr/>
        </p:nvCxnSpPr>
        <p:spPr>
          <a:xfrm>
            <a:off x="3670351" y="4723403"/>
            <a:ext cx="576064" cy="1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8316416" y="4846511"/>
            <a:ext cx="582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3</a:t>
            </a:r>
            <a:r>
              <a:rPr lang="en-US" altLang="ja-JP" sz="1200" b="1" baseline="30000" dirty="0"/>
              <a:t>r</a:t>
            </a:r>
            <a:r>
              <a:rPr kumimoji="1" lang="en-US" altLang="ja-JP" sz="1200" b="1" baseline="30000" dirty="0" smtClean="0"/>
              <a:t>d</a:t>
            </a:r>
            <a:r>
              <a:rPr kumimoji="1" lang="en-US" altLang="ja-JP" sz="1200" b="1" dirty="0" smtClean="0"/>
              <a:t>  IP </a:t>
            </a:r>
            <a:endParaRPr kumimoji="1" lang="ja-JP" altLang="en-US" sz="1200" b="1" dirty="0"/>
          </a:p>
        </p:txBody>
      </p:sp>
      <p:sp>
        <p:nvSpPr>
          <p:cNvPr id="49" name="右中かっこ 48"/>
          <p:cNvSpPr/>
          <p:nvPr/>
        </p:nvSpPr>
        <p:spPr>
          <a:xfrm>
            <a:off x="8055196" y="3401077"/>
            <a:ext cx="189212" cy="4599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568" y="1779203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Smaller Spot Cytometry:</a:t>
            </a:r>
          </a:p>
          <a:p>
            <a:r>
              <a:rPr lang="en-US" altLang="ja-JP" sz="1200" b="1" dirty="0" smtClean="0"/>
              <a:t>US filed in May ,</a:t>
            </a:r>
            <a:r>
              <a:rPr lang="en-US" altLang="ja-JP" sz="1200" b="1" dirty="0" smtClean="0"/>
              <a:t>2013</a:t>
            </a:r>
          </a:p>
          <a:p>
            <a:r>
              <a:rPr kumimoji="1" lang="en-US" altLang="ja-JP" sz="1200" b="1" dirty="0" smtClean="0"/>
              <a:t>Filed in EP &amp; JP </a:t>
            </a:r>
            <a:r>
              <a:rPr lang="en-US" altLang="ja-JP" sz="1200" b="1" dirty="0"/>
              <a:t> </a:t>
            </a:r>
            <a:r>
              <a:rPr lang="en-US" altLang="ja-JP" sz="1200" b="1" dirty="0" smtClean="0"/>
              <a:t>  Jan. ,2016</a:t>
            </a:r>
            <a:endParaRPr kumimoji="1" lang="ja-JP" altLang="en-US" sz="1200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93389" y="3429000"/>
            <a:ext cx="4283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Multiple </a:t>
            </a:r>
            <a:r>
              <a:rPr lang="en-US" altLang="ja-JP" sz="1200" b="1" dirty="0"/>
              <a:t>C</a:t>
            </a:r>
            <a:r>
              <a:rPr lang="en-US" altLang="ja-JP" sz="1200" b="1" dirty="0" smtClean="0"/>
              <a:t>ell Cytometry</a:t>
            </a:r>
            <a:r>
              <a:rPr kumimoji="1" lang="en-US" altLang="ja-JP" sz="1200" b="1" dirty="0" smtClean="0"/>
              <a:t>:</a:t>
            </a:r>
          </a:p>
          <a:p>
            <a:r>
              <a:rPr lang="en-US" altLang="ja-JP" sz="1200" b="1" dirty="0"/>
              <a:t> </a:t>
            </a:r>
            <a:r>
              <a:rPr lang="en-US" altLang="ja-JP" sz="1200" b="1" dirty="0" smtClean="0"/>
              <a:t>US filed in Dec.,2014</a:t>
            </a:r>
          </a:p>
          <a:p>
            <a:r>
              <a:rPr lang="en-US" altLang="ja-JP" sz="1200" b="1" dirty="0" smtClean="0"/>
              <a:t>+ </a:t>
            </a:r>
            <a:r>
              <a:rPr kumimoji="1" lang="en-US" altLang="ja-JP" sz="1200" b="1" dirty="0" smtClean="0"/>
              <a:t>provisional</a:t>
            </a:r>
          </a:p>
          <a:p>
            <a:r>
              <a:rPr lang="en-US" altLang="ja-JP" sz="1200" b="1" dirty="0" smtClean="0"/>
              <a:t>Hamamatsu Joint </a:t>
            </a:r>
            <a:r>
              <a:rPr lang="en-US" altLang="ja-JP" sz="1200" b="1" dirty="0" smtClean="0"/>
              <a:t>IP      : combined PCT submission on Dec.,2015</a:t>
            </a:r>
            <a:endParaRPr kumimoji="1" lang="ja-JP" altLang="en-US" sz="1200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03515" y="4584903"/>
            <a:ext cx="1964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Time Sequential Cytometry</a:t>
            </a:r>
            <a:r>
              <a:rPr kumimoji="1" lang="en-US" altLang="ja-JP" sz="1200" b="1" dirty="0" smtClean="0"/>
              <a:t>:</a:t>
            </a:r>
          </a:p>
          <a:p>
            <a:r>
              <a:rPr lang="en-US" altLang="ja-JP" sz="1200" b="1" dirty="0"/>
              <a:t> </a:t>
            </a:r>
            <a:r>
              <a:rPr lang="en-US" altLang="ja-JP" sz="1200" b="1" dirty="0" smtClean="0"/>
              <a:t> Provisional Jun.19,2015</a:t>
            </a:r>
          </a:p>
          <a:p>
            <a:endParaRPr kumimoji="1" lang="ja-JP" altLang="en-US" sz="12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0965" y="2288775"/>
            <a:ext cx="1669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Smaller spot cytometry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9117" y="4194377"/>
            <a:ext cx="1690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Multiple Cell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cytometry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2084" y="5204240"/>
            <a:ext cx="1905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Time Sequential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cytometry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Example of possible reader unit with disk inserted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808"/>
            <a:ext cx="567077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Pioneer Drive is available in Feb.  under NDA</a:t>
            </a:r>
            <a:endParaRPr kumimoji="1" lang="ja-JP" altLang="en-US" sz="2400" b="1" u="sng" dirty="0"/>
          </a:p>
        </p:txBody>
      </p:sp>
      <p:pic>
        <p:nvPicPr>
          <p:cNvPr id="1028" name="Picture 4" descr="http://www.pioneerelectronics.com/StaticFiles/PUSA/Images/Product%20Images/Computer/BDR-209DBK/BDR-209DBK_Rig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5" y="3573016"/>
            <a:ext cx="345638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15616" y="2773700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BDR-209DBK</a:t>
            </a:r>
            <a:endParaRPr kumimoji="1" lang="ja-JP" altLang="en-US" dirty="0"/>
          </a:p>
        </p:txBody>
      </p:sp>
      <p:pic>
        <p:nvPicPr>
          <p:cNvPr id="1030" name="Picture 6" descr="「PC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69299"/>
            <a:ext cx="4228712" cy="30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左右矢印 5"/>
          <p:cNvSpPr/>
          <p:nvPr/>
        </p:nvSpPr>
        <p:spPr>
          <a:xfrm>
            <a:off x="3941586" y="3835472"/>
            <a:ext cx="1278486" cy="178884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9912" y="1409860"/>
            <a:ext cx="3945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Pioneer provides drive control software.</a:t>
            </a:r>
          </a:p>
          <a:p>
            <a:r>
              <a:rPr lang="en-US" altLang="ja-JP" dirty="0" smtClean="0"/>
              <a:t>-individual servo control is possible.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3242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230" y="259076"/>
            <a:ext cx="3211674" cy="1143000"/>
          </a:xfrm>
        </p:spPr>
        <p:txBody>
          <a:bodyPr>
            <a:normAutofit fontScale="90000"/>
          </a:bodyPr>
          <a:lstStyle/>
          <a:p>
            <a:r>
              <a:rPr lang="en-US" altLang="ja-JP" sz="2400" b="1" u="sng" dirty="0" smtClean="0"/>
              <a:t/>
            </a:r>
            <a:br>
              <a:rPr lang="en-US" altLang="ja-JP" sz="2400" b="1" u="sng" dirty="0" smtClean="0"/>
            </a:br>
            <a:r>
              <a:rPr lang="en-US" altLang="ja-JP" sz="2400" b="1" u="sng" dirty="0" smtClean="0"/>
              <a:t>Disposable Glass</a:t>
            </a:r>
            <a:r>
              <a:rPr kumimoji="1" lang="en-US" altLang="ja-JP" sz="2400" b="1" u="sng" dirty="0" smtClean="0"/>
              <a:t> Chip </a:t>
            </a:r>
            <a:br>
              <a:rPr kumimoji="1" lang="en-US" altLang="ja-JP" sz="2400" b="1" u="sng" dirty="0" smtClean="0"/>
            </a:br>
            <a:r>
              <a:rPr lang="en-US" altLang="ja-JP" sz="2400" b="1" dirty="0" smtClean="0"/>
              <a:t>with 1um gap</a:t>
            </a:r>
            <a:endParaRPr kumimoji="1" lang="ja-JP" altLang="en-US" sz="2400" b="1" dirty="0"/>
          </a:p>
        </p:txBody>
      </p:sp>
      <p:pic>
        <p:nvPicPr>
          <p:cNvPr id="4" name="Picture 2" descr="C:\Users\Phototek\Pictures\2015-09-01\DSC07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56" y="2492896"/>
            <a:ext cx="3692227" cy="27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514804" y="2566316"/>
            <a:ext cx="2739128" cy="21602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836125" y="204435"/>
            <a:ext cx="2257786" cy="208218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07" y="2636912"/>
            <a:ext cx="2438749" cy="221510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393" y="5262067"/>
            <a:ext cx="1630090" cy="1552801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>
            <a:off x="4728393" y="1700808"/>
            <a:ext cx="236625" cy="2043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6" idx="0"/>
          </p:cNvCxnSpPr>
          <p:nvPr/>
        </p:nvCxnSpPr>
        <p:spPr>
          <a:xfrm flipH="1">
            <a:off x="5364088" y="3646436"/>
            <a:ext cx="1440160" cy="231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1" idx="3"/>
          </p:cNvCxnSpPr>
          <p:nvPr/>
        </p:nvCxnSpPr>
        <p:spPr>
          <a:xfrm>
            <a:off x="2666256" y="3744466"/>
            <a:ext cx="1689720" cy="26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5148064" y="4437112"/>
            <a:ext cx="262719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90888" y="2259493"/>
            <a:ext cx="1489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Reservoir channel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06108" y="830576"/>
            <a:ext cx="1132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Inlet</a:t>
            </a:r>
            <a:r>
              <a:rPr kumimoji="1" lang="en-US" altLang="ja-JP" sz="1400" dirty="0" smtClean="0"/>
              <a:t> channel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04248" y="1852297"/>
            <a:ext cx="1901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Inlet</a:t>
            </a:r>
            <a:r>
              <a:rPr kumimoji="1" lang="en-US" altLang="ja-JP" sz="1400" dirty="0" smtClean="0"/>
              <a:t> 0.5mm &amp; 1um gap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20966" y="5736680"/>
            <a:ext cx="1527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Inlet</a:t>
            </a:r>
            <a:r>
              <a:rPr kumimoji="1" lang="en-US" altLang="ja-JP" sz="1400" dirty="0" smtClean="0"/>
              <a:t> hole sub-side</a:t>
            </a:r>
          </a:p>
          <a:p>
            <a:r>
              <a:rPr lang="en-US" altLang="ja-JP" sz="1400" dirty="0" smtClean="0"/>
              <a:t>0.5mm dia</a:t>
            </a:r>
            <a:r>
              <a:rPr lang="en-US" altLang="ja-JP" sz="1400" dirty="0"/>
              <a:t>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526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Channel Filling Flow : ~3mm/s(impressive !!) </a:t>
            </a:r>
            <a:endParaRPr kumimoji="1" lang="ja-JP" altLang="en-US" sz="2400" b="1" u="sng" dirty="0"/>
          </a:p>
        </p:txBody>
      </p:sp>
      <p:pic>
        <p:nvPicPr>
          <p:cNvPr id="4" name="CapillaryFilll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69" y="1556792"/>
            <a:ext cx="8229600" cy="4625905"/>
          </a:xfrm>
        </p:spPr>
      </p:pic>
    </p:spTree>
    <p:extLst>
      <p:ext uri="{BB962C8B-B14F-4D97-AF65-F5344CB8AC3E}">
        <p14:creationId xmlns:p14="http://schemas.microsoft.com/office/powerpoint/2010/main" val="135085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DADC Disc </a:t>
            </a:r>
            <a:r>
              <a:rPr lang="en-US" altLang="ja-JP" sz="2400" b="1" u="sng" dirty="0"/>
              <a:t>M</a:t>
            </a:r>
            <a:r>
              <a:rPr kumimoji="1" lang="en-US" altLang="ja-JP" sz="2400" b="1" u="sng" dirty="0" smtClean="0"/>
              <a:t>anufacturing for Liquid </a:t>
            </a:r>
            <a:r>
              <a:rPr lang="en-US" altLang="ja-JP" sz="2400" b="1" u="sng" dirty="0"/>
              <a:t>E</a:t>
            </a:r>
            <a:r>
              <a:rPr kumimoji="1" lang="en-US" altLang="ja-JP" sz="2400" b="1" u="sng" dirty="0" smtClean="0"/>
              <a:t>xperiment:</a:t>
            </a:r>
            <a:endParaRPr kumimoji="1" lang="ja-JP" altLang="en-US" sz="2400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1634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1600" b="1" dirty="0" smtClean="0"/>
              <a:t>DADC developed special substrate with ~um gap channel with 500nm L/G.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1600" b="1" dirty="0" smtClean="0"/>
              <a:t>100um glass cover is applied for 1</a:t>
            </a:r>
            <a:r>
              <a:rPr lang="en-US" altLang="ja-JP" sz="1600" b="1" baseline="30000" dirty="0" smtClean="0"/>
              <a:t>st</a:t>
            </a:r>
            <a:r>
              <a:rPr lang="en-US" altLang="ja-JP" sz="1600" b="1" dirty="0" smtClean="0"/>
              <a:t> experiment.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1600" b="1" dirty="0" smtClean="0"/>
              <a:t>1</a:t>
            </a:r>
            <a:r>
              <a:rPr kumimoji="1" lang="en-US" altLang="ja-JP" sz="1600" b="1" baseline="30000" dirty="0" smtClean="0"/>
              <a:t>st</a:t>
            </a:r>
            <a:r>
              <a:rPr kumimoji="1" lang="en-US" altLang="ja-JP" sz="1600" b="1" dirty="0" smtClean="0"/>
              <a:t> experiment is planned at Purdue Technology Center soon.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1600" b="1" dirty="0" smtClean="0"/>
              <a:t>DADC kindly provides Disc, BD MASTER(reference drive) and Digital Oscilloscope.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1600" b="1" dirty="0" smtClean="0"/>
              <a:t>We will prepare several samples;</a:t>
            </a:r>
          </a:p>
          <a:p>
            <a:pPr marL="0" indent="0">
              <a:buNone/>
            </a:pPr>
            <a:r>
              <a:rPr lang="en-US" altLang="ja-JP" sz="1600" b="1" dirty="0" smtClean="0"/>
              <a:t>                - gold nanoparticle              </a:t>
            </a:r>
            <a:r>
              <a:rPr kumimoji="1" lang="en-US" altLang="ja-JP" sz="1600" b="1" dirty="0" smtClean="0"/>
              <a:t>  - Polymer nanoparticle</a:t>
            </a:r>
          </a:p>
          <a:p>
            <a:pPr marL="0" indent="0">
              <a:buNone/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           - IgG albumin</a:t>
            </a:r>
          </a:p>
          <a:p>
            <a:pPr marL="0" indent="0">
              <a:buNone/>
            </a:pPr>
            <a:r>
              <a:rPr kumimoji="1" lang="en-US" altLang="ja-JP" sz="1600" b="1" dirty="0"/>
              <a:t> </a:t>
            </a:r>
            <a:r>
              <a:rPr kumimoji="1" lang="en-US" altLang="ja-JP" sz="1600" b="1" dirty="0" smtClean="0"/>
              <a:t>               - </a:t>
            </a:r>
            <a:r>
              <a:rPr kumimoji="1" lang="en-US" altLang="ja-JP" sz="1600" b="1" dirty="0" err="1" smtClean="0"/>
              <a:t>Microvesicle</a:t>
            </a:r>
            <a:r>
              <a:rPr lang="en-US" altLang="ja-JP" sz="1600" b="1" dirty="0" smtClean="0"/>
              <a:t>/Plasma and different refractive index medium</a:t>
            </a:r>
          </a:p>
          <a:p>
            <a:pPr marL="0" indent="0">
              <a:buNone/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           - others</a:t>
            </a:r>
          </a:p>
          <a:p>
            <a:pPr marL="0" indent="0">
              <a:buNone/>
            </a:pPr>
            <a:r>
              <a:rPr lang="en-US" altLang="ja-JP" sz="1600" b="1" dirty="0" smtClean="0"/>
              <a:t>6.       This is the first liquid evaluation by 250nm FWHM spot/405nm.</a:t>
            </a:r>
          </a:p>
          <a:p>
            <a:pPr marL="0" indent="0">
              <a:buNone/>
            </a:pPr>
            <a:endParaRPr kumimoji="1" lang="ja-JP" altLang="en-US" sz="1600" b="1" dirty="0"/>
          </a:p>
        </p:txBody>
      </p:sp>
      <p:pic>
        <p:nvPicPr>
          <p:cNvPr id="4" name="Picture 2" descr="C:\Users\Phototek\Pictures\2015-02-12\DSC07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25933"/>
            <a:ext cx="1849683" cy="13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417" y="4083173"/>
            <a:ext cx="2632720" cy="2774827"/>
          </a:xfrm>
          <a:prstGeom prst="rect">
            <a:avLst/>
          </a:prstGeom>
        </p:spPr>
      </p:pic>
      <p:pic>
        <p:nvPicPr>
          <p:cNvPr id="6" name="Picture 2" descr="C:\Users\Phototek\Pictures\2015-09-01\DSC074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25933"/>
            <a:ext cx="1949721" cy="14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482998" y="4618865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BD MASTER can evaluate both chip &amp; disc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98994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449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Photon </a:t>
            </a:r>
            <a:r>
              <a:rPr kumimoji="1" lang="en-US" altLang="ja-JP" sz="2400" b="1" u="sng" dirty="0" smtClean="0"/>
              <a:t>Detection &lt;1ns or ~1Hz dark  </a:t>
            </a:r>
            <a:r>
              <a:rPr kumimoji="1" lang="en-US" altLang="ja-JP" sz="2400" b="1" u="sng" dirty="0" smtClean="0"/>
              <a:t>&amp; Photon </a:t>
            </a:r>
            <a:r>
              <a:rPr lang="en-US" altLang="ja-JP" sz="2400" b="1" u="sng" dirty="0" smtClean="0"/>
              <a:t>Analysis</a:t>
            </a:r>
            <a:endParaRPr kumimoji="1" lang="ja-JP" altLang="en-US" sz="2400" b="1" u="sng" dirty="0"/>
          </a:p>
        </p:txBody>
      </p:sp>
      <p:pic>
        <p:nvPicPr>
          <p:cNvPr id="7" name="Picture 2" descr="https://c2.staticflickr.com/4/3653/3681701585_8545d2d1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7" y="1500969"/>
            <a:ext cx="3052283" cy="21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36" y="4379265"/>
            <a:ext cx="3024335" cy="2448411"/>
          </a:xfr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926673"/>
            <a:ext cx="3528392" cy="35854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27" y="4221088"/>
            <a:ext cx="2105025" cy="1495425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4" idx="1"/>
          </p:cNvCxnSpPr>
          <p:nvPr/>
        </p:nvCxnSpPr>
        <p:spPr>
          <a:xfrm flipH="1">
            <a:off x="3286980" y="2719390"/>
            <a:ext cx="7809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5" idx="3"/>
          </p:cNvCxnSpPr>
          <p:nvPr/>
        </p:nvCxnSpPr>
        <p:spPr>
          <a:xfrm flipV="1">
            <a:off x="2813352" y="4968800"/>
            <a:ext cx="89455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707904" y="2924944"/>
            <a:ext cx="0" cy="20438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707904" y="2924944"/>
            <a:ext cx="4736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39194" y="1204417"/>
            <a:ext cx="2074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uPMT</a:t>
            </a:r>
            <a:r>
              <a:rPr kumimoji="1" lang="en-US" altLang="ja-JP" sz="1600" dirty="0" smtClean="0"/>
              <a:t> dark count ~1Hz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97617" y="3881004"/>
            <a:ext cx="2414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SiPM</a:t>
            </a:r>
            <a:r>
              <a:rPr lang="en-US" altLang="ja-JP" sz="1600" dirty="0" smtClean="0"/>
              <a:t> photon pulse =600pS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1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343411"/>
              </p:ext>
            </p:extLst>
          </p:nvPr>
        </p:nvGraphicFramePr>
        <p:xfrm>
          <a:off x="395536" y="188640"/>
          <a:ext cx="8291264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直線矢印コネクタ 7"/>
          <p:cNvCxnSpPr/>
          <p:nvPr/>
        </p:nvCxnSpPr>
        <p:spPr>
          <a:xfrm>
            <a:off x="1331640" y="2924944"/>
            <a:ext cx="42484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>
            <a:off x="1331640" y="5085184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627784" y="5229200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340303" y="6514508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1nW x </a:t>
            </a:r>
            <a:r>
              <a:rPr kumimoji="1" lang="en-US" altLang="ja-JP" sz="1200" dirty="0" err="1" smtClean="0"/>
              <a:t>nCH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87975" y="6514509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1fW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33931" y="4959360"/>
            <a:ext cx="200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Dark Count</a:t>
            </a:r>
          </a:p>
          <a:p>
            <a:r>
              <a:rPr kumimoji="1" lang="en-US" altLang="ja-JP" sz="1200" dirty="0" smtClean="0"/>
              <a:t>Smaller area</a:t>
            </a:r>
          </a:p>
          <a:p>
            <a:r>
              <a:rPr lang="en-US" altLang="ja-JP" sz="1200" dirty="0" smtClean="0"/>
              <a:t>Cooling    half each 8deg cool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70505" y="2549152"/>
            <a:ext cx="2596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/>
              <a:t>SiPM</a:t>
            </a:r>
            <a:r>
              <a:rPr lang="en-US" altLang="ja-JP" sz="1200" dirty="0" smtClean="0"/>
              <a:t> </a:t>
            </a:r>
            <a:r>
              <a:rPr lang="en-US" altLang="ja-JP" sz="1200" dirty="0" smtClean="0"/>
              <a:t>counting limit ~1GHz at E+4 gain </a:t>
            </a:r>
            <a:endParaRPr kumimoji="1" lang="ja-JP" altLang="en-US" sz="1200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1331640" y="3717032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356154" y="3350141"/>
            <a:ext cx="3194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uPMT</a:t>
            </a:r>
            <a:r>
              <a:rPr lang="en-US" altLang="ja-JP" sz="1200" dirty="0" smtClean="0"/>
              <a:t> counting limit, 5uA ~300MHz at E+5 gain </a:t>
            </a:r>
            <a:endParaRPr kumimoji="1" lang="ja-JP" altLang="en-US" sz="1200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1303935" y="5949280"/>
            <a:ext cx="171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上矢印 1"/>
          <p:cNvSpPr/>
          <p:nvPr/>
        </p:nvSpPr>
        <p:spPr>
          <a:xfrm>
            <a:off x="6516216" y="2430107"/>
            <a:ext cx="216024" cy="792088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15864" y="3319363"/>
            <a:ext cx="1374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FC500 FL Total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33525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altLang="ja-JP" sz="2400" b="1" u="sng" dirty="0" smtClean="0"/>
              <a:t>Single Photon Detection IP (Aug.,15) &amp; Phase 1 submission</a:t>
            </a:r>
            <a:endParaRPr kumimoji="1" lang="ja-JP" altLang="en-US" sz="2400" b="1" u="sng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80190" y="5082101"/>
            <a:ext cx="3393019" cy="1037357"/>
            <a:chOff x="257448" y="1572391"/>
            <a:chExt cx="7533945" cy="3302232"/>
          </a:xfrm>
        </p:grpSpPr>
        <p:sp>
          <p:nvSpPr>
            <p:cNvPr id="5" name="正方形/長方形 4"/>
            <p:cNvSpPr/>
            <p:nvPr/>
          </p:nvSpPr>
          <p:spPr>
            <a:xfrm>
              <a:off x="1429807" y="3005486"/>
              <a:ext cx="5328592" cy="5412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/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4571619" y="3741874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5219691" y="4029906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3379599" y="3741874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2123347" y="3741874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754617" y="4029906"/>
              <a:ext cx="496144" cy="65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027671" y="4021928"/>
              <a:ext cx="44252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5867763" y="3748433"/>
              <a:ext cx="5040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2627403" y="3741874"/>
              <a:ext cx="144016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883655" y="3748433"/>
              <a:ext cx="144016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5067899" y="3750055"/>
              <a:ext cx="144016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6369656" y="3741874"/>
              <a:ext cx="144016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3237746" y="3741874"/>
              <a:ext cx="141853" cy="2945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4470196" y="3727337"/>
              <a:ext cx="141853" cy="2945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5723747" y="3748433"/>
              <a:ext cx="141853" cy="2945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円/楕円 19"/>
            <p:cNvSpPr/>
            <p:nvPr/>
          </p:nvSpPr>
          <p:spPr>
            <a:xfrm>
              <a:off x="4114857" y="3724801"/>
              <a:ext cx="288032" cy="2734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272012" y="3724801"/>
              <a:ext cx="333163" cy="2328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923476" y="3800053"/>
              <a:ext cx="249764" cy="1585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>
              <a:off x="4846637" y="4419292"/>
              <a:ext cx="127315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4846637" y="3741874"/>
              <a:ext cx="0" cy="82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6119791" y="3748433"/>
              <a:ext cx="0" cy="821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6446670" y="3621977"/>
              <a:ext cx="1344723" cy="107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 smtClean="0"/>
                <a:t>Reflective layer  </a:t>
              </a:r>
              <a:endParaRPr kumimoji="1" lang="ja-JP" altLang="en-US" sz="800" b="1" dirty="0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3698312" y="1572391"/>
              <a:ext cx="1093836" cy="2131632"/>
              <a:chOff x="3704016" y="925830"/>
              <a:chExt cx="1215010" cy="2888799"/>
            </a:xfrm>
          </p:grpSpPr>
          <p:sp>
            <p:nvSpPr>
              <p:cNvPr id="40" name="フローチャート: 論理積ゲート 39"/>
              <p:cNvSpPr/>
              <p:nvPr/>
            </p:nvSpPr>
            <p:spPr>
              <a:xfrm rot="16200000">
                <a:off x="3923100" y="1434443"/>
                <a:ext cx="776842" cy="1215010"/>
              </a:xfrm>
              <a:prstGeom prst="flowChartDelay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/>
              </a:p>
            </p:txBody>
          </p:sp>
          <p:cxnSp>
            <p:nvCxnSpPr>
              <p:cNvPr id="41" name="直線コネクタ 40"/>
              <p:cNvCxnSpPr/>
              <p:nvPr/>
            </p:nvCxnSpPr>
            <p:spPr>
              <a:xfrm flipH="1">
                <a:off x="4321322" y="925830"/>
                <a:ext cx="9940" cy="28887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3956044" y="2430369"/>
                <a:ext cx="375218" cy="13842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flipH="1">
                <a:off x="4331262" y="2436927"/>
                <a:ext cx="420483" cy="13777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3851920" y="925831"/>
                <a:ext cx="0" cy="8469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4751745" y="925830"/>
                <a:ext cx="0" cy="8469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円/楕円 29"/>
            <p:cNvSpPr/>
            <p:nvPr/>
          </p:nvSpPr>
          <p:spPr>
            <a:xfrm>
              <a:off x="3547256" y="3633501"/>
              <a:ext cx="249764" cy="1585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cxnSp>
          <p:nvCxnSpPr>
            <p:cNvPr id="31" name="直線コネクタ 30"/>
            <p:cNvCxnSpPr/>
            <p:nvPr/>
          </p:nvCxnSpPr>
          <p:spPr>
            <a:xfrm flipH="1">
              <a:off x="1989065" y="3758904"/>
              <a:ext cx="141853" cy="2945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1513820" y="4036465"/>
              <a:ext cx="496144" cy="65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1763688" y="2564904"/>
              <a:ext cx="576064" cy="1139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>
              <a:off x="2414604" y="2564903"/>
              <a:ext cx="576064" cy="1139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1471987" y="2251984"/>
              <a:ext cx="862076" cy="68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b="1" dirty="0" smtClean="0"/>
                <a:t>Land</a:t>
              </a:r>
              <a:endParaRPr kumimoji="1" lang="ja-JP" altLang="en-US" sz="800" b="1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163370" y="2257064"/>
              <a:ext cx="1100552" cy="68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b="1" dirty="0" smtClean="0"/>
                <a:t>Groove</a:t>
              </a:r>
              <a:endParaRPr kumimoji="1" lang="ja-JP" altLang="en-US" sz="800" b="1" dirty="0"/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>
              <a:off x="1187624" y="3704022"/>
              <a:ext cx="8014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257448" y="3404999"/>
              <a:ext cx="1744795" cy="1469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b="1" dirty="0" smtClean="0"/>
                <a:t>Micro vesicles</a:t>
              </a:r>
            </a:p>
            <a:p>
              <a:r>
                <a:rPr kumimoji="1" lang="en-US" altLang="ja-JP" sz="800" b="1" dirty="0" smtClean="0"/>
                <a:t>in medium</a:t>
              </a:r>
            </a:p>
            <a:p>
              <a:r>
                <a:rPr kumimoji="1" lang="en-US" altLang="ja-JP" sz="800" b="1" dirty="0" smtClean="0"/>
                <a:t>(plasma)</a:t>
              </a:r>
              <a:endParaRPr kumimoji="1" lang="ja-JP" altLang="en-US" sz="800" b="1" dirty="0"/>
            </a:p>
          </p:txBody>
        </p:sp>
      </p:grpSp>
      <p:cxnSp>
        <p:nvCxnSpPr>
          <p:cNvPr id="47" name="直線矢印コネクタ 46"/>
          <p:cNvCxnSpPr/>
          <p:nvPr/>
        </p:nvCxnSpPr>
        <p:spPr>
          <a:xfrm flipV="1">
            <a:off x="1984148" y="1985757"/>
            <a:ext cx="0" cy="3113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>
            <a:off x="1797654" y="3539715"/>
            <a:ext cx="36004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1813304" y="2417805"/>
            <a:ext cx="328043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1789800" y="1625717"/>
            <a:ext cx="432657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1976144" y="3719735"/>
            <a:ext cx="844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2829142" y="3419649"/>
            <a:ext cx="600171" cy="6001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9" name="直線コネクタ 58"/>
          <p:cNvCxnSpPr>
            <a:stCxn id="57" idx="1"/>
            <a:endCxn id="57" idx="3"/>
          </p:cNvCxnSpPr>
          <p:nvPr/>
        </p:nvCxnSpPr>
        <p:spPr>
          <a:xfrm>
            <a:off x="2829142" y="3719735"/>
            <a:ext cx="6001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3129227" y="3419649"/>
            <a:ext cx="0" cy="600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2850133" y="336369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156512" y="33777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871720" y="36617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123990" y="367413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endParaRPr kumimoji="1" lang="ja-JP" altLang="en-US" dirty="0"/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2546989" y="4362021"/>
            <a:ext cx="7234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V="1">
            <a:off x="2546989" y="3899755"/>
            <a:ext cx="0" cy="462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857737" y="2859135"/>
            <a:ext cx="1006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Fluorescence</a:t>
            </a:r>
            <a:endParaRPr kumimoji="1" lang="ja-JP" altLang="en-US" sz="12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32962" y="2289774"/>
            <a:ext cx="1165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Band Pass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Filter</a:t>
            </a:r>
          </a:p>
          <a:p>
            <a:r>
              <a:rPr kumimoji="1" lang="en-US" altLang="ja-JP" sz="1200" dirty="0" err="1" smtClean="0"/>
              <a:t>xN</a:t>
            </a:r>
            <a:endParaRPr kumimoji="1" lang="ja-JP" altLang="en-US" sz="12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97709" y="1658807"/>
            <a:ext cx="73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Detector</a:t>
            </a:r>
            <a:endParaRPr kumimoji="1" lang="ja-JP" altLang="en-US" sz="12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17915" y="3443859"/>
            <a:ext cx="1017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Beam splitter</a:t>
            </a:r>
            <a:endParaRPr kumimoji="1" lang="ja-JP" altLang="en-US" sz="12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513592" y="4399193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Radial</a:t>
            </a:r>
            <a:endParaRPr kumimoji="1" lang="ja-JP" altLang="en-US" sz="12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095621" y="4003994"/>
            <a:ext cx="510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Track</a:t>
            </a:r>
            <a:endParaRPr kumimoji="1" lang="ja-JP" altLang="en-US" sz="1200" dirty="0"/>
          </a:p>
        </p:txBody>
      </p:sp>
      <p:sp>
        <p:nvSpPr>
          <p:cNvPr id="76" name="二等辺三角形 75"/>
          <p:cNvSpPr/>
          <p:nvPr/>
        </p:nvSpPr>
        <p:spPr>
          <a:xfrm rot="5400000">
            <a:off x="3843269" y="3453487"/>
            <a:ext cx="662203" cy="54662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矢印コネクタ 77"/>
          <p:cNvCxnSpPr>
            <a:endCxn id="76" idx="3"/>
          </p:cNvCxnSpPr>
          <p:nvPr/>
        </p:nvCxnSpPr>
        <p:spPr>
          <a:xfrm>
            <a:off x="3429313" y="3719734"/>
            <a:ext cx="471745" cy="7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2588615" y="3003215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4split detector</a:t>
            </a:r>
            <a:endParaRPr kumimoji="1" lang="ja-JP" altLang="en-US" sz="1100" dirty="0"/>
          </a:p>
        </p:txBody>
      </p:sp>
      <p:sp>
        <p:nvSpPr>
          <p:cNvPr id="80" name="正方形/長方形 79"/>
          <p:cNvSpPr/>
          <p:nvPr/>
        </p:nvSpPr>
        <p:spPr>
          <a:xfrm>
            <a:off x="4798171" y="3056772"/>
            <a:ext cx="936104" cy="403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HF=</a:t>
            </a:r>
          </a:p>
          <a:p>
            <a:pPr algn="ctr"/>
            <a:r>
              <a:rPr lang="en-US" altLang="ja-JP" sz="1200" dirty="0" err="1" smtClean="0"/>
              <a:t>a</a:t>
            </a:r>
            <a:r>
              <a:rPr kumimoji="1" lang="en-US" altLang="ja-JP" sz="1200" dirty="0" err="1" smtClean="0"/>
              <a:t>+b</a:t>
            </a:r>
            <a:r>
              <a:rPr lang="en-US" altLang="ja-JP" sz="1200" dirty="0" err="1" smtClean="0"/>
              <a:t>+c+d</a:t>
            </a:r>
            <a:endParaRPr kumimoji="1" lang="ja-JP" altLang="en-US" sz="1200" dirty="0"/>
          </a:p>
        </p:txBody>
      </p:sp>
      <p:sp>
        <p:nvSpPr>
          <p:cNvPr id="81" name="正方形/長方形 80"/>
          <p:cNvSpPr/>
          <p:nvPr/>
        </p:nvSpPr>
        <p:spPr>
          <a:xfrm>
            <a:off x="4789062" y="3539715"/>
            <a:ext cx="93610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/>
              <a:t>TPP=</a:t>
            </a:r>
          </a:p>
          <a:p>
            <a:pPr algn="ctr"/>
            <a:r>
              <a:rPr lang="en-US" altLang="ja-JP" sz="1100" dirty="0" smtClean="0"/>
              <a:t>(</a:t>
            </a:r>
            <a:r>
              <a:rPr lang="en-US" altLang="ja-JP" sz="1100" dirty="0" err="1" smtClean="0"/>
              <a:t>a+b</a:t>
            </a:r>
            <a:r>
              <a:rPr lang="en-US" altLang="ja-JP" sz="1100" dirty="0" smtClean="0"/>
              <a:t>)-(</a:t>
            </a:r>
            <a:r>
              <a:rPr lang="en-US" altLang="ja-JP" sz="1100" dirty="0" err="1" smtClean="0"/>
              <a:t>c+d</a:t>
            </a:r>
            <a:r>
              <a:rPr lang="en-US" altLang="ja-JP" sz="1100" dirty="0" smtClean="0"/>
              <a:t>)</a:t>
            </a:r>
            <a:endParaRPr kumimoji="1" lang="ja-JP" altLang="en-US" sz="1100" dirty="0"/>
          </a:p>
        </p:txBody>
      </p:sp>
      <p:sp>
        <p:nvSpPr>
          <p:cNvPr id="82" name="正方形/長方形 81"/>
          <p:cNvSpPr/>
          <p:nvPr/>
        </p:nvSpPr>
        <p:spPr>
          <a:xfrm>
            <a:off x="4789230" y="4003994"/>
            <a:ext cx="936104" cy="403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/>
              <a:t>RPP</a:t>
            </a:r>
            <a:r>
              <a:rPr lang="en-US" altLang="ja-JP" sz="1100" dirty="0"/>
              <a:t>=</a:t>
            </a:r>
          </a:p>
          <a:p>
            <a:pPr algn="ctr"/>
            <a:r>
              <a:rPr lang="en-US" altLang="ja-JP" sz="1100" dirty="0"/>
              <a:t>(</a:t>
            </a:r>
            <a:r>
              <a:rPr lang="en-US" altLang="ja-JP" sz="1100" dirty="0" err="1" smtClean="0"/>
              <a:t>a+c</a:t>
            </a:r>
            <a:r>
              <a:rPr lang="en-US" altLang="ja-JP" sz="1100" dirty="0" smtClean="0"/>
              <a:t>)-(</a:t>
            </a:r>
            <a:r>
              <a:rPr lang="en-US" altLang="ja-JP" sz="1100" dirty="0" err="1" smtClean="0"/>
              <a:t>b+d</a:t>
            </a:r>
            <a:r>
              <a:rPr lang="en-US" altLang="ja-JP" sz="1100" dirty="0"/>
              <a:t>)</a:t>
            </a:r>
            <a:endParaRPr lang="ja-JP" altLang="en-US" sz="1100" dirty="0"/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4572678" y="3258563"/>
            <a:ext cx="80" cy="9472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76" idx="0"/>
            <a:endCxn id="76" idx="0"/>
          </p:cNvCxnSpPr>
          <p:nvPr/>
        </p:nvCxnSpPr>
        <p:spPr>
          <a:xfrm>
            <a:off x="4447683" y="3726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>
            <a:stCxn id="76" idx="0"/>
            <a:endCxn id="81" idx="1"/>
          </p:cNvCxnSpPr>
          <p:nvPr/>
        </p:nvCxnSpPr>
        <p:spPr>
          <a:xfrm flipV="1">
            <a:off x="4447683" y="3719735"/>
            <a:ext cx="341379" cy="7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>
            <a:endCxn id="80" idx="1"/>
          </p:cNvCxnSpPr>
          <p:nvPr/>
        </p:nvCxnSpPr>
        <p:spPr>
          <a:xfrm>
            <a:off x="4572678" y="3258563"/>
            <a:ext cx="2254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/>
          <p:nvPr/>
        </p:nvCxnSpPr>
        <p:spPr>
          <a:xfrm>
            <a:off x="4572678" y="4207851"/>
            <a:ext cx="216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二等辺三角形 106"/>
          <p:cNvSpPr/>
          <p:nvPr/>
        </p:nvSpPr>
        <p:spPr>
          <a:xfrm rot="5400000">
            <a:off x="2822122" y="1532713"/>
            <a:ext cx="503480" cy="54662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9" name="直線矢印コネクタ 108"/>
          <p:cNvCxnSpPr>
            <a:stCxn id="54" idx="3"/>
            <a:endCxn id="107" idx="3"/>
          </p:cNvCxnSpPr>
          <p:nvPr/>
        </p:nvCxnSpPr>
        <p:spPr>
          <a:xfrm>
            <a:off x="2222457" y="1805737"/>
            <a:ext cx="578093" cy="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テキスト ボックス 109"/>
          <p:cNvSpPr txBox="1"/>
          <p:nvPr/>
        </p:nvSpPr>
        <p:spPr>
          <a:xfrm>
            <a:off x="3673774" y="2996952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Matrix amp</a:t>
            </a:r>
            <a:endParaRPr kumimoji="1" lang="ja-JP" altLang="en-US" sz="11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2671622" y="1248344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Amp</a:t>
            </a:r>
            <a:endParaRPr kumimoji="1" lang="ja-JP" altLang="en-US" sz="1100" dirty="0"/>
          </a:p>
        </p:txBody>
      </p:sp>
      <p:sp>
        <p:nvSpPr>
          <p:cNvPr id="126" name="正方形/長方形 125"/>
          <p:cNvSpPr/>
          <p:nvPr/>
        </p:nvSpPr>
        <p:spPr>
          <a:xfrm>
            <a:off x="3673774" y="1554285"/>
            <a:ext cx="1042920" cy="493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Discriminator</a:t>
            </a:r>
          </a:p>
          <a:p>
            <a:pPr algn="ctr"/>
            <a:r>
              <a:rPr lang="en-US" altLang="ja-JP" sz="1000" dirty="0" smtClean="0"/>
              <a:t>Delete</a:t>
            </a:r>
          </a:p>
          <a:p>
            <a:pPr algn="ctr"/>
            <a:r>
              <a:rPr lang="en-US" altLang="ja-JP" sz="1000" dirty="0" smtClean="0"/>
              <a:t> thermal noise</a:t>
            </a:r>
            <a:endParaRPr kumimoji="1" lang="ja-JP" altLang="en-US" sz="1000" dirty="0"/>
          </a:p>
        </p:txBody>
      </p:sp>
      <p:cxnSp>
        <p:nvCxnSpPr>
          <p:cNvPr id="128" name="直線矢印コネクタ 127"/>
          <p:cNvCxnSpPr>
            <a:stCxn id="107" idx="0"/>
            <a:endCxn id="126" idx="1"/>
          </p:cNvCxnSpPr>
          <p:nvPr/>
        </p:nvCxnSpPr>
        <p:spPr>
          <a:xfrm flipV="1">
            <a:off x="3347175" y="1801080"/>
            <a:ext cx="326599" cy="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2187018" y="3384824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Laser</a:t>
            </a:r>
            <a:endParaRPr kumimoji="1" lang="ja-JP" altLang="en-US" sz="1200" dirty="0"/>
          </a:p>
        </p:txBody>
      </p:sp>
      <p:cxnSp>
        <p:nvCxnSpPr>
          <p:cNvPr id="131" name="直線矢印コネクタ 130"/>
          <p:cNvCxnSpPr>
            <a:stCxn id="126" idx="3"/>
            <a:endCxn id="148" idx="1"/>
          </p:cNvCxnSpPr>
          <p:nvPr/>
        </p:nvCxnSpPr>
        <p:spPr>
          <a:xfrm flipV="1">
            <a:off x="4716694" y="1797306"/>
            <a:ext cx="1042920" cy="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正方形/長方形 131"/>
          <p:cNvSpPr/>
          <p:nvPr/>
        </p:nvSpPr>
        <p:spPr>
          <a:xfrm>
            <a:off x="5674941" y="2465095"/>
            <a:ext cx="936104" cy="426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/>
              <a:t>C</a:t>
            </a:r>
            <a:r>
              <a:rPr kumimoji="1" lang="en-US" altLang="ja-JP" sz="1200" dirty="0" smtClean="0"/>
              <a:t>omparator</a:t>
            </a:r>
            <a:endParaRPr kumimoji="1" lang="ja-JP" altLang="en-US" sz="1200" dirty="0"/>
          </a:p>
        </p:txBody>
      </p:sp>
      <p:cxnSp>
        <p:nvCxnSpPr>
          <p:cNvPr id="134" name="直線コネクタ 133"/>
          <p:cNvCxnSpPr>
            <a:stCxn id="80" idx="3"/>
          </p:cNvCxnSpPr>
          <p:nvPr/>
        </p:nvCxnSpPr>
        <p:spPr>
          <a:xfrm flipV="1">
            <a:off x="5734275" y="3258562"/>
            <a:ext cx="40871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>
            <a:endCxn id="132" idx="2"/>
          </p:cNvCxnSpPr>
          <p:nvPr/>
        </p:nvCxnSpPr>
        <p:spPr>
          <a:xfrm flipV="1">
            <a:off x="6142993" y="2891247"/>
            <a:ext cx="0" cy="36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正方形/長方形 147"/>
          <p:cNvSpPr/>
          <p:nvPr/>
        </p:nvSpPr>
        <p:spPr>
          <a:xfrm>
            <a:off x="5759614" y="1523400"/>
            <a:ext cx="648072" cy="547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Gating</a:t>
            </a:r>
          </a:p>
          <a:p>
            <a:pPr algn="ctr"/>
            <a:r>
              <a:rPr lang="en-US" altLang="ja-JP" sz="1000" dirty="0" err="1" smtClean="0"/>
              <a:t>Ptn</a:t>
            </a:r>
            <a:r>
              <a:rPr lang="en-US" altLang="ja-JP" sz="1000" dirty="0"/>
              <a:t> f</a:t>
            </a:r>
            <a:r>
              <a:rPr lang="en-US" altLang="ja-JP" sz="1000" dirty="0" smtClean="0"/>
              <a:t>rom</a:t>
            </a:r>
          </a:p>
          <a:p>
            <a:pPr algn="ctr"/>
            <a:r>
              <a:rPr kumimoji="1" lang="en-US" altLang="ja-JP" sz="1000" dirty="0" smtClean="0"/>
              <a:t>Particle</a:t>
            </a:r>
            <a:endParaRPr kumimoji="1" lang="ja-JP" altLang="en-US" sz="1000" dirty="0"/>
          </a:p>
        </p:txBody>
      </p:sp>
      <p:cxnSp>
        <p:nvCxnSpPr>
          <p:cNvPr id="152" name="直線矢印コネクタ 151"/>
          <p:cNvCxnSpPr>
            <a:stCxn id="132" idx="0"/>
          </p:cNvCxnSpPr>
          <p:nvPr/>
        </p:nvCxnSpPr>
        <p:spPr>
          <a:xfrm flipV="1">
            <a:off x="6142993" y="2041255"/>
            <a:ext cx="0" cy="42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>
            <a:off x="4860710" y="1625717"/>
            <a:ext cx="8989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>
            <a:off x="5004726" y="1379149"/>
            <a:ext cx="0" cy="246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5076734" y="1379149"/>
            <a:ext cx="0" cy="246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5148742" y="1379149"/>
            <a:ext cx="0" cy="246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5220750" y="1379149"/>
            <a:ext cx="0" cy="246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5292758" y="1379149"/>
            <a:ext cx="0" cy="246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>
            <a:off x="5508782" y="1379149"/>
            <a:ext cx="0" cy="246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4798171" y="2407742"/>
            <a:ext cx="876770" cy="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5004726" y="2071212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5004726" y="2057766"/>
            <a:ext cx="0" cy="3499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5286846" y="2067829"/>
            <a:ext cx="0" cy="3499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直線矢印コネクタ 176"/>
          <p:cNvCxnSpPr>
            <a:stCxn id="148" idx="3"/>
          </p:cNvCxnSpPr>
          <p:nvPr/>
        </p:nvCxnSpPr>
        <p:spPr>
          <a:xfrm flipV="1">
            <a:off x="6407686" y="1793749"/>
            <a:ext cx="541256" cy="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8" name="正方形/長方形 177"/>
          <p:cNvSpPr/>
          <p:nvPr/>
        </p:nvSpPr>
        <p:spPr>
          <a:xfrm>
            <a:off x="6948942" y="1509954"/>
            <a:ext cx="864096" cy="547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b="1" dirty="0" smtClean="0"/>
              <a:t>Counter</a:t>
            </a:r>
          </a:p>
          <a:p>
            <a:pPr algn="ctr"/>
            <a:r>
              <a:rPr kumimoji="1" lang="en-US" altLang="ja-JP" sz="1100" dirty="0" smtClean="0"/>
              <a:t>(integrator)</a:t>
            </a:r>
            <a:endParaRPr kumimoji="1" lang="ja-JP" altLang="en-US" sz="1100" dirty="0"/>
          </a:p>
        </p:txBody>
      </p:sp>
      <p:cxnSp>
        <p:nvCxnSpPr>
          <p:cNvPr id="182" name="直線矢印コネクタ 181"/>
          <p:cNvCxnSpPr>
            <a:stCxn id="80" idx="3"/>
          </p:cNvCxnSpPr>
          <p:nvPr/>
        </p:nvCxnSpPr>
        <p:spPr>
          <a:xfrm flipV="1">
            <a:off x="5734275" y="3258562"/>
            <a:ext cx="9986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直線矢印コネクタ 183"/>
          <p:cNvCxnSpPr/>
          <p:nvPr/>
        </p:nvCxnSpPr>
        <p:spPr>
          <a:xfrm flipV="1">
            <a:off x="5733936" y="3717412"/>
            <a:ext cx="9986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直線矢印コネクタ 184"/>
          <p:cNvCxnSpPr/>
          <p:nvPr/>
        </p:nvCxnSpPr>
        <p:spPr>
          <a:xfrm flipV="1">
            <a:off x="5733597" y="4176262"/>
            <a:ext cx="9986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正方形/長方形 185"/>
          <p:cNvSpPr/>
          <p:nvPr/>
        </p:nvSpPr>
        <p:spPr>
          <a:xfrm>
            <a:off x="6732240" y="2996952"/>
            <a:ext cx="1008180" cy="1410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A/D</a:t>
            </a:r>
            <a:endParaRPr kumimoji="1" lang="ja-JP" altLang="en-US" sz="1400" dirty="0"/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7999815" y="1554285"/>
            <a:ext cx="1016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Fluorescence</a:t>
            </a:r>
          </a:p>
          <a:p>
            <a:r>
              <a:rPr lang="en-US" altLang="ja-JP" sz="1200" b="1" dirty="0" smtClean="0"/>
              <a:t>Analysis</a:t>
            </a:r>
            <a:endParaRPr kumimoji="1" lang="ja-JP" altLang="en-US" sz="1200" b="1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7999814" y="3471430"/>
            <a:ext cx="881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Particles</a:t>
            </a:r>
            <a:endParaRPr kumimoji="1" lang="en-US" altLang="ja-JP" sz="1200" b="1" dirty="0" smtClean="0"/>
          </a:p>
          <a:p>
            <a:r>
              <a:rPr lang="en-US" altLang="ja-JP" sz="1200" b="1" dirty="0" smtClean="0"/>
              <a:t>Analysis</a:t>
            </a:r>
          </a:p>
          <a:p>
            <a:pPr marL="171450" indent="-171450">
              <a:buFontTx/>
              <a:buChar char="-"/>
            </a:pPr>
            <a:r>
              <a:rPr lang="en-US" altLang="ja-JP" sz="1200" b="1" dirty="0" smtClean="0"/>
              <a:t>Size</a:t>
            </a:r>
          </a:p>
          <a:p>
            <a:pPr marL="171450" indent="-171450">
              <a:buFontTx/>
              <a:buChar char="-"/>
            </a:pPr>
            <a:r>
              <a:rPr lang="en-US" altLang="ja-JP" sz="1200" b="1" dirty="0" smtClean="0"/>
              <a:t>Number</a:t>
            </a:r>
          </a:p>
          <a:p>
            <a:pPr marL="171450" indent="-171450">
              <a:buFontTx/>
              <a:buChar char="-"/>
            </a:pPr>
            <a:r>
              <a:rPr kumimoji="1" lang="en-US" altLang="ja-JP" sz="1200" b="1" dirty="0" smtClean="0"/>
              <a:t>Shape</a:t>
            </a:r>
          </a:p>
          <a:p>
            <a:pPr marL="171450" indent="-171450">
              <a:buFontTx/>
              <a:buChar char="-"/>
            </a:pPr>
            <a:endParaRPr kumimoji="1" lang="en-US" altLang="ja-JP" sz="1200" b="1" dirty="0"/>
          </a:p>
        </p:txBody>
      </p:sp>
      <p:cxnSp>
        <p:nvCxnSpPr>
          <p:cNvPr id="190" name="直線コネクタ 189"/>
          <p:cNvCxnSpPr/>
          <p:nvPr/>
        </p:nvCxnSpPr>
        <p:spPr>
          <a:xfrm>
            <a:off x="5653925" y="1386670"/>
            <a:ext cx="0" cy="2465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6" name="右矢印 195"/>
          <p:cNvSpPr/>
          <p:nvPr/>
        </p:nvSpPr>
        <p:spPr>
          <a:xfrm>
            <a:off x="7813038" y="1712314"/>
            <a:ext cx="186776" cy="14309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右矢印 196"/>
          <p:cNvSpPr/>
          <p:nvPr/>
        </p:nvSpPr>
        <p:spPr>
          <a:xfrm>
            <a:off x="7739485" y="3645866"/>
            <a:ext cx="186776" cy="14309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9" name="直線コネクタ 198"/>
          <p:cNvCxnSpPr/>
          <p:nvPr/>
        </p:nvCxnSpPr>
        <p:spPr>
          <a:xfrm>
            <a:off x="2246996" y="5082101"/>
            <a:ext cx="0" cy="309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1684179" y="5059709"/>
            <a:ext cx="0" cy="309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1" name="円/楕円 200"/>
          <p:cNvSpPr/>
          <p:nvPr/>
        </p:nvSpPr>
        <p:spPr>
          <a:xfrm>
            <a:off x="2254987" y="5101904"/>
            <a:ext cx="81280" cy="8128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円/楕円 201"/>
          <p:cNvSpPr/>
          <p:nvPr/>
        </p:nvSpPr>
        <p:spPr>
          <a:xfrm>
            <a:off x="2251324" y="5179459"/>
            <a:ext cx="81280" cy="8128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円/楕円 202"/>
          <p:cNvSpPr/>
          <p:nvPr/>
        </p:nvSpPr>
        <p:spPr>
          <a:xfrm>
            <a:off x="2251325" y="5256543"/>
            <a:ext cx="81280" cy="81280"/>
          </a:xfrm>
          <a:prstGeom prst="ellipse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正方形/長方形 206"/>
          <p:cNvSpPr/>
          <p:nvPr/>
        </p:nvSpPr>
        <p:spPr>
          <a:xfrm>
            <a:off x="4716694" y="4921146"/>
            <a:ext cx="1017581" cy="589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Focus</a:t>
            </a:r>
          </a:p>
          <a:p>
            <a:pPr algn="ctr"/>
            <a:r>
              <a:rPr lang="en-US" altLang="ja-JP" sz="1200" dirty="0" smtClean="0"/>
              <a:t>Tracking Control</a:t>
            </a:r>
            <a:endParaRPr kumimoji="1" lang="ja-JP" altLang="en-US" sz="1200" dirty="0"/>
          </a:p>
        </p:txBody>
      </p:sp>
      <p:cxnSp>
        <p:nvCxnSpPr>
          <p:cNvPr id="209" name="直線矢印コネクタ 208"/>
          <p:cNvCxnSpPr>
            <a:stCxn id="207" idx="1"/>
          </p:cNvCxnSpPr>
          <p:nvPr/>
        </p:nvCxnSpPr>
        <p:spPr>
          <a:xfrm flipH="1" flipV="1">
            <a:off x="2420616" y="5214571"/>
            <a:ext cx="2296078" cy="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/>
          <p:nvPr/>
        </p:nvCxnSpPr>
        <p:spPr>
          <a:xfrm>
            <a:off x="4572678" y="4176262"/>
            <a:ext cx="0" cy="495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>
            <a:off x="4572678" y="4671759"/>
            <a:ext cx="648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直線矢印コネクタ 218"/>
          <p:cNvCxnSpPr>
            <a:endCxn id="207" idx="0"/>
          </p:cNvCxnSpPr>
          <p:nvPr/>
        </p:nvCxnSpPr>
        <p:spPr>
          <a:xfrm flipH="1">
            <a:off x="5225485" y="4671759"/>
            <a:ext cx="4374" cy="249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1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824" y="-99392"/>
            <a:ext cx="3765103" cy="1677924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b="1" u="sng" dirty="0" smtClean="0"/>
              <a:t>16CH </a:t>
            </a:r>
            <a:r>
              <a:rPr lang="en-US" altLang="ja-JP" sz="2000" b="1" u="sng" dirty="0" err="1" smtClean="0"/>
              <a:t>Hyperspectrum</a:t>
            </a:r>
            <a:r>
              <a:rPr lang="en-US" altLang="ja-JP" sz="1800" b="1" u="sng" dirty="0" smtClean="0"/>
              <a:t> Experiment</a:t>
            </a:r>
            <a:br>
              <a:rPr lang="en-US" altLang="ja-JP" sz="1800" b="1" u="sng" dirty="0" smtClean="0"/>
            </a:br>
            <a:endParaRPr kumimoji="1" lang="ja-JP" altLang="en-US" sz="1800" b="1" u="sng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21" y="240892"/>
            <a:ext cx="4525963" cy="4525963"/>
          </a:xfrm>
        </p:spPr>
      </p:pic>
      <p:pic>
        <p:nvPicPr>
          <p:cNvPr id="4098" name="Picture 2" descr="C:\Users\Phototek\Videos\2016-01-16\DSC07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1" y="3795356"/>
            <a:ext cx="9144000" cy="20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0" y="1441414"/>
            <a:ext cx="3928998" cy="2347194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3491880" y="2852936"/>
            <a:ext cx="3960440" cy="67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16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b="1" u="sng" dirty="0" smtClean="0"/>
              <a:t>Observed 16CH spectrum by APD</a:t>
            </a:r>
            <a:endParaRPr kumimoji="1" lang="ja-JP" altLang="en-US" sz="2400" b="1" u="sng" dirty="0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556898" cy="3923444"/>
          </a:xfrm>
          <a:prstGeom prst="rect">
            <a:avLst/>
          </a:prstGeom>
        </p:spPr>
      </p:pic>
      <p:sp>
        <p:nvSpPr>
          <p:cNvPr id="5" name="上下矢印 4"/>
          <p:cNvSpPr/>
          <p:nvPr/>
        </p:nvSpPr>
        <p:spPr>
          <a:xfrm>
            <a:off x="3923928" y="2420888"/>
            <a:ext cx="144016" cy="504056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1304290"/>
            <a:ext cx="673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</a:rPr>
              <a:t>-Spectrum profile can adjust peak value easily.</a:t>
            </a:r>
          </a:p>
          <a:p>
            <a:r>
              <a:rPr lang="en-US" altLang="ja-JP" sz="1600" dirty="0" smtClean="0">
                <a:solidFill>
                  <a:srgbClr val="C00000"/>
                </a:solidFill>
              </a:rPr>
              <a:t>-Rainbow bead peak is slightly lower level to Highlighter Y-G, not big difference</a:t>
            </a:r>
            <a:endParaRPr kumimoji="1" lang="en-US" altLang="ja-JP" sz="1600" dirty="0" smtClean="0">
              <a:solidFill>
                <a:srgbClr val="C00000"/>
              </a:solidFill>
            </a:endParaRPr>
          </a:p>
          <a:p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355976" y="5805264"/>
            <a:ext cx="144016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3928" y="6225153"/>
            <a:ext cx="2176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No.19 is observed by </a:t>
            </a:r>
            <a:r>
              <a:rPr kumimoji="1" lang="en-US" altLang="ja-JP" sz="1400" dirty="0" err="1" smtClean="0"/>
              <a:t>uPMT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4027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259"/>
          </a:xfrm>
        </p:spPr>
        <p:txBody>
          <a:bodyPr>
            <a:normAutofit/>
          </a:bodyPr>
          <a:lstStyle/>
          <a:p>
            <a:r>
              <a:rPr kumimoji="1" lang="en-US" altLang="ja-JP" sz="2800" b="1" u="sng" dirty="0" smtClean="0"/>
              <a:t> IP continued</a:t>
            </a:r>
            <a:endParaRPr kumimoji="1" lang="ja-JP" altLang="en-US" sz="2800" b="1" u="sng" dirty="0"/>
          </a:p>
        </p:txBody>
      </p:sp>
      <p:sp>
        <p:nvSpPr>
          <p:cNvPr id="4" name="正方形/長方形 3"/>
          <p:cNvSpPr/>
          <p:nvPr/>
        </p:nvSpPr>
        <p:spPr>
          <a:xfrm>
            <a:off x="2287050" y="4712543"/>
            <a:ext cx="1407368" cy="597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rgbClr val="FF0000"/>
                </a:solidFill>
              </a:rPr>
              <a:t>Photo-reactive</a:t>
            </a:r>
          </a:p>
          <a:p>
            <a:pPr algn="ctr"/>
            <a:r>
              <a:rPr lang="en-US" altLang="ja-JP" sz="1200" b="1" dirty="0" smtClean="0">
                <a:solidFill>
                  <a:srgbClr val="FF0000"/>
                </a:solidFill>
              </a:rPr>
              <a:t>Exposure</a:t>
            </a:r>
          </a:p>
          <a:p>
            <a:pPr algn="ctr"/>
            <a:r>
              <a:rPr lang="en-US" altLang="ja-JP" sz="1200" b="1" dirty="0" smtClean="0">
                <a:solidFill>
                  <a:srgbClr val="FF0000"/>
                </a:solidFill>
              </a:rPr>
              <a:t>(Cell Cooking)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296006" y="4725143"/>
            <a:ext cx="1440160" cy="584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Higher power or</a:t>
            </a:r>
          </a:p>
          <a:p>
            <a:pPr algn="ctr"/>
            <a:r>
              <a:rPr lang="en-US" altLang="ja-JP" sz="1200" b="1" dirty="0" smtClean="0"/>
              <a:t>Different λ</a:t>
            </a:r>
            <a:endParaRPr kumimoji="1" lang="ja-JP" altLang="en-US" sz="12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6240222" y="4725144"/>
            <a:ext cx="1440160" cy="519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Active Exposure</a:t>
            </a:r>
          </a:p>
          <a:p>
            <a:pPr algn="ctr"/>
            <a:r>
              <a:rPr kumimoji="1" lang="en-US" altLang="ja-JP" sz="1200" b="1" dirty="0" smtClean="0"/>
              <a:t> on cell </a:t>
            </a:r>
            <a:r>
              <a:rPr lang="en-US" altLang="ja-JP" sz="1200" b="1" dirty="0" smtClean="0"/>
              <a:t>map</a:t>
            </a:r>
            <a:endParaRPr kumimoji="1" lang="ja-JP" altLang="en-US" sz="1200" b="1" dirty="0"/>
          </a:p>
        </p:txBody>
      </p:sp>
      <p:cxnSp>
        <p:nvCxnSpPr>
          <p:cNvPr id="7" name="直線矢印コネクタ 6"/>
          <p:cNvCxnSpPr>
            <a:stCxn id="4" idx="3"/>
            <a:endCxn id="5" idx="1"/>
          </p:cNvCxnSpPr>
          <p:nvPr/>
        </p:nvCxnSpPr>
        <p:spPr>
          <a:xfrm>
            <a:off x="3694418" y="5011200"/>
            <a:ext cx="601588" cy="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8249" y="4735945"/>
            <a:ext cx="1890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Photo Reactive Cytometry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: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64949" y="4862563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7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th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 IP 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右中かっこ 9"/>
          <p:cNvSpPr/>
          <p:nvPr/>
        </p:nvSpPr>
        <p:spPr>
          <a:xfrm>
            <a:off x="7888620" y="4764014"/>
            <a:ext cx="189212" cy="4599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261" y="5538001"/>
            <a:ext cx="2265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Micro Phase</a:t>
            </a:r>
            <a:r>
              <a:rPr lang="ja-JP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Imaging Cytometry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: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66111" y="5441272"/>
            <a:ext cx="1407368" cy="597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rgbClr val="FF0000"/>
                </a:solidFill>
              </a:rPr>
              <a:t>Microscopic</a:t>
            </a:r>
          </a:p>
          <a:p>
            <a:pPr algn="ctr"/>
            <a:r>
              <a:rPr lang="en-US" altLang="ja-JP" sz="1200" b="1" dirty="0" smtClean="0">
                <a:solidFill>
                  <a:srgbClr val="FF0000"/>
                </a:solidFill>
              </a:rPr>
              <a:t>Phase detection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64949" y="5663225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8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th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 IP 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右中かっこ 13"/>
          <p:cNvSpPr/>
          <p:nvPr/>
        </p:nvSpPr>
        <p:spPr>
          <a:xfrm>
            <a:off x="7888620" y="5585015"/>
            <a:ext cx="189212" cy="4599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296006" y="5460686"/>
            <a:ext cx="1407368" cy="597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Interferometer</a:t>
            </a:r>
          </a:p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optics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256618" y="5503068"/>
            <a:ext cx="1407368" cy="597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Refractive Index</a:t>
            </a:r>
          </a:p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Thickness mapping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275012" y="1712615"/>
            <a:ext cx="1407368" cy="883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Nanoparticle detection </a:t>
            </a:r>
          </a:p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on reflective phase grating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283968" y="1712616"/>
            <a:ext cx="1584176" cy="883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Focused scanning</a:t>
            </a:r>
          </a:p>
          <a:p>
            <a:pPr algn="ctr"/>
            <a:r>
              <a:rPr kumimoji="1" lang="en-US" altLang="ja-JP" sz="1200" b="1" dirty="0" smtClean="0"/>
              <a:t>Laser spot on</a:t>
            </a:r>
          </a:p>
          <a:p>
            <a:pPr algn="ctr"/>
            <a:r>
              <a:rPr lang="en-US" altLang="ja-JP" sz="1200" b="1" dirty="0" smtClean="0"/>
              <a:t>Reflective phase</a:t>
            </a:r>
          </a:p>
          <a:p>
            <a:pPr algn="ctr"/>
            <a:r>
              <a:rPr kumimoji="1" lang="en-US" altLang="ja-JP" sz="1200" b="1" dirty="0" smtClean="0"/>
              <a:t>Grating</a:t>
            </a:r>
            <a:r>
              <a:rPr kumimoji="1" lang="ja-JP" altLang="en-US" sz="1200" b="1" dirty="0" smtClean="0"/>
              <a:t>　</a:t>
            </a:r>
            <a:r>
              <a:rPr kumimoji="1" lang="en-US" altLang="ja-JP" sz="1200" b="1" dirty="0" smtClean="0"/>
              <a:t>in microfluidic channel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228184" y="1712614"/>
            <a:ext cx="1440160" cy="883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Measurement of</a:t>
            </a:r>
          </a:p>
          <a:p>
            <a:pPr algn="ctr"/>
            <a:r>
              <a:rPr kumimoji="1" lang="en-US" altLang="ja-JP" sz="1200" b="1" dirty="0" smtClean="0"/>
              <a:t>10~1000nm particle</a:t>
            </a:r>
          </a:p>
          <a:p>
            <a:pPr algn="ctr"/>
            <a:r>
              <a:rPr lang="en-US" altLang="ja-JP" sz="1200" b="1" dirty="0" smtClean="0"/>
              <a:t>quantitatively</a:t>
            </a:r>
            <a:endParaRPr kumimoji="1" lang="en-US" altLang="ja-JP" sz="1200" b="1" dirty="0" smtClean="0"/>
          </a:p>
        </p:txBody>
      </p:sp>
      <p:cxnSp>
        <p:nvCxnSpPr>
          <p:cNvPr id="20" name="直線矢印コネクタ 19"/>
          <p:cNvCxnSpPr>
            <a:stCxn id="17" idx="3"/>
            <a:endCxn id="18" idx="1"/>
          </p:cNvCxnSpPr>
          <p:nvPr/>
        </p:nvCxnSpPr>
        <p:spPr>
          <a:xfrm>
            <a:off x="3682380" y="2154251"/>
            <a:ext cx="6015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76105" y="1831083"/>
            <a:ext cx="186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Quantitative Micro Vesicle</a:t>
            </a:r>
          </a:p>
          <a:p>
            <a:r>
              <a:rPr kumimoji="1" lang="en-US" altLang="ja-JP" sz="1200" b="1" dirty="0" smtClean="0"/>
              <a:t>Measurement Platform:</a:t>
            </a:r>
          </a:p>
          <a:p>
            <a:r>
              <a:rPr lang="en-US" altLang="ja-JP" sz="1200" b="1" dirty="0"/>
              <a:t>(</a:t>
            </a:r>
            <a:r>
              <a:rPr lang="en-US" altLang="ja-JP" sz="1200" b="1" dirty="0" smtClean="0"/>
              <a:t>US provisional  Apr.,’15)</a:t>
            </a:r>
            <a:endParaRPr kumimoji="1" lang="ja-JP" altLang="en-US" sz="12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85959" y="2088697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4th</a:t>
            </a:r>
            <a:r>
              <a:rPr kumimoji="1" lang="en-US" altLang="ja-JP" sz="1200" b="1" dirty="0" smtClean="0"/>
              <a:t>  IP </a:t>
            </a:r>
            <a:endParaRPr kumimoji="1" lang="ja-JP" altLang="en-US" sz="1200" b="1" dirty="0"/>
          </a:p>
        </p:txBody>
      </p:sp>
      <p:sp>
        <p:nvSpPr>
          <p:cNvPr id="23" name="右中かっこ 22"/>
          <p:cNvSpPr/>
          <p:nvPr/>
        </p:nvSpPr>
        <p:spPr>
          <a:xfrm>
            <a:off x="7876581" y="1712615"/>
            <a:ext cx="224841" cy="79739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83768" y="1347010"/>
            <a:ext cx="789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Concept</a:t>
            </a:r>
            <a:endParaRPr kumimoji="1" lang="ja-JP" altLang="en-US" sz="14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83968" y="1347010"/>
            <a:ext cx="1317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Key technology</a:t>
            </a:r>
            <a:endParaRPr kumimoji="1" lang="ja-JP" altLang="en-US" sz="14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44208" y="1347010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Features</a:t>
            </a:r>
            <a:endParaRPr kumimoji="1" lang="ja-JP" altLang="en-US" sz="1400" b="1" dirty="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3662973" y="5717888"/>
            <a:ext cx="601588" cy="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2275012" y="2868499"/>
            <a:ext cx="1407368" cy="883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Multi-color Fluorescence detection </a:t>
            </a:r>
          </a:p>
          <a:p>
            <a:pPr algn="ctr"/>
            <a:r>
              <a:rPr lang="en-US" altLang="ja-JP" sz="1200" b="1" dirty="0" smtClean="0">
                <a:solidFill>
                  <a:schemeClr val="tx1"/>
                </a:solidFill>
              </a:rPr>
              <a:t>by single photons 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283968" y="2868500"/>
            <a:ext cx="1584176" cy="883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Focused Flying spot excitation and single photons detection</a:t>
            </a:r>
          </a:p>
          <a:p>
            <a:pPr algn="ctr"/>
            <a:r>
              <a:rPr lang="en-US" altLang="ja-JP" sz="1200" b="1" dirty="0"/>
              <a:t>w</a:t>
            </a:r>
            <a:r>
              <a:rPr lang="en-US" altLang="ja-JP" sz="1200" b="1" dirty="0" smtClean="0"/>
              <a:t>ith </a:t>
            </a:r>
            <a:r>
              <a:rPr lang="en-US" altLang="ja-JP" sz="1200" b="1" dirty="0" err="1" smtClean="0"/>
              <a:t>spectro</a:t>
            </a:r>
            <a:r>
              <a:rPr lang="en-US" altLang="ja-JP" sz="1200" b="1" dirty="0" smtClean="0"/>
              <a:t> sensor</a:t>
            </a:r>
            <a:endParaRPr kumimoji="1" lang="en-US" altLang="ja-JP" sz="1200" b="1" dirty="0" smtClean="0"/>
          </a:p>
        </p:txBody>
      </p:sp>
      <p:sp>
        <p:nvSpPr>
          <p:cNvPr id="31" name="正方形/長方形 30"/>
          <p:cNvSpPr/>
          <p:nvPr/>
        </p:nvSpPr>
        <p:spPr>
          <a:xfrm>
            <a:off x="6228184" y="2868498"/>
            <a:ext cx="1440160" cy="883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/>
              <a:t>Analysis </a:t>
            </a:r>
            <a:r>
              <a:rPr kumimoji="1" lang="en-US" altLang="ja-JP" sz="1200" b="1" dirty="0" err="1" smtClean="0"/>
              <a:t>Fl</a:t>
            </a:r>
            <a:r>
              <a:rPr kumimoji="1" lang="en-US" altLang="ja-JP" sz="1200" b="1" dirty="0" smtClean="0"/>
              <a:t> of </a:t>
            </a:r>
            <a:r>
              <a:rPr kumimoji="1" lang="en-US" altLang="ja-JP" sz="1200" b="1" dirty="0" err="1" smtClean="0"/>
              <a:t>microparticles</a:t>
            </a:r>
            <a:endParaRPr kumimoji="1" lang="en-US" altLang="ja-JP" sz="1200" b="1" dirty="0" smtClean="0"/>
          </a:p>
          <a:p>
            <a:pPr algn="ctr"/>
            <a:r>
              <a:rPr lang="en-US" altLang="ja-JP" sz="1200" b="1" dirty="0"/>
              <a:t>a</a:t>
            </a:r>
            <a:r>
              <a:rPr lang="en-US" altLang="ja-JP" sz="1200" b="1" dirty="0" smtClean="0"/>
              <a:t>nd its origin</a:t>
            </a:r>
            <a:endParaRPr kumimoji="1" lang="en-US" altLang="ja-JP" sz="1200" b="1" dirty="0" smtClean="0"/>
          </a:p>
        </p:txBody>
      </p:sp>
      <p:cxnSp>
        <p:nvCxnSpPr>
          <p:cNvPr id="33" name="直線矢印コネクタ 32"/>
          <p:cNvCxnSpPr>
            <a:stCxn id="29" idx="3"/>
            <a:endCxn id="30" idx="1"/>
          </p:cNvCxnSpPr>
          <p:nvPr/>
        </p:nvCxnSpPr>
        <p:spPr>
          <a:xfrm>
            <a:off x="3682380" y="3310135"/>
            <a:ext cx="6015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76105" y="2986967"/>
            <a:ext cx="204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Single Photons </a:t>
            </a:r>
            <a:r>
              <a:rPr lang="en-US" altLang="ja-JP" sz="1200" b="1" dirty="0"/>
              <a:t>S</a:t>
            </a:r>
            <a:r>
              <a:rPr lang="en-US" altLang="ja-JP" sz="1200" b="1" dirty="0" smtClean="0"/>
              <a:t>pectroscopy</a:t>
            </a:r>
            <a:r>
              <a:rPr kumimoji="1" lang="en-US" altLang="ja-JP" sz="1200" b="1" dirty="0" smtClean="0"/>
              <a:t>:</a:t>
            </a:r>
          </a:p>
          <a:p>
            <a:r>
              <a:rPr lang="en-US" altLang="ja-JP" sz="1200" b="1" dirty="0" smtClean="0"/>
              <a:t>(US provisional  Aug.28,’15)</a:t>
            </a:r>
            <a:endParaRPr kumimoji="1" lang="ja-JP" altLang="en-US" sz="1200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164949" y="3155634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/>
              <a:t>5</a:t>
            </a:r>
            <a:r>
              <a:rPr lang="en-US" altLang="ja-JP" sz="1200" b="1" dirty="0" smtClean="0"/>
              <a:t>th</a:t>
            </a:r>
            <a:r>
              <a:rPr kumimoji="1" lang="en-US" altLang="ja-JP" sz="1200" b="1" dirty="0" smtClean="0"/>
              <a:t>  IP </a:t>
            </a:r>
            <a:endParaRPr kumimoji="1" lang="ja-JP" altLang="en-US" sz="1200" b="1" dirty="0"/>
          </a:p>
        </p:txBody>
      </p:sp>
      <p:sp>
        <p:nvSpPr>
          <p:cNvPr id="36" name="右中かっこ 35"/>
          <p:cNvSpPr/>
          <p:nvPr/>
        </p:nvSpPr>
        <p:spPr>
          <a:xfrm>
            <a:off x="7876581" y="2868499"/>
            <a:ext cx="224841" cy="79739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45837" y="2450708"/>
            <a:ext cx="179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Micro particle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cytometry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5837" y="3432633"/>
            <a:ext cx="1757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Single Photon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cytometry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34549" y="4077818"/>
            <a:ext cx="1499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Reflective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cytometry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129760" y="4077818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6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th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 IP 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34549" y="4077818"/>
            <a:ext cx="1499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Reflective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 cytometry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287050" y="3923191"/>
            <a:ext cx="1407368" cy="597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>
                <a:solidFill>
                  <a:srgbClr val="FF0000"/>
                </a:solidFill>
              </a:rPr>
              <a:t>Reflective Flow Chamber with in-focus gap &amp; Optics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4293159" y="3950108"/>
            <a:ext cx="1440160" cy="584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Reflective Chamber &amp; Optics</a:t>
            </a:r>
            <a:endParaRPr kumimoji="1" lang="ja-JP" altLang="en-US" sz="1200" b="1" dirty="0"/>
          </a:p>
        </p:txBody>
      </p:sp>
      <p:sp>
        <p:nvSpPr>
          <p:cNvPr id="44" name="正方形/長方形 43"/>
          <p:cNvSpPr/>
          <p:nvPr/>
        </p:nvSpPr>
        <p:spPr>
          <a:xfrm>
            <a:off x="6012160" y="3950108"/>
            <a:ext cx="1800199" cy="584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dirty="0" smtClean="0"/>
              <a:t>Double path detection &amp; conjugate </a:t>
            </a:r>
            <a:r>
              <a:rPr kumimoji="1" lang="en-US" altLang="ja-JP" sz="1200" b="1" dirty="0" smtClean="0"/>
              <a:t>optics</a:t>
            </a:r>
            <a:endParaRPr kumimoji="1" lang="ja-JP" altLang="en-US" sz="1200" b="1" dirty="0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3694418" y="4216317"/>
            <a:ext cx="6015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右中かっこ 45"/>
          <p:cNvSpPr/>
          <p:nvPr/>
        </p:nvSpPr>
        <p:spPr>
          <a:xfrm>
            <a:off x="7912210" y="4024383"/>
            <a:ext cx="189212" cy="4599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1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7471" y="198915"/>
            <a:ext cx="8229600" cy="650131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 </a:t>
            </a:r>
            <a:r>
              <a:rPr kumimoji="1" lang="en-US" altLang="ja-JP" sz="2400" b="1" u="sng" dirty="0" smtClean="0"/>
              <a:t>Firstly observed Photon-Dots of Rainbow Bead in Flow</a:t>
            </a:r>
            <a:endParaRPr kumimoji="1" lang="ja-JP" altLang="en-US" sz="2400" b="1" u="sng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13" y="1917614"/>
            <a:ext cx="5110171" cy="37975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916832"/>
            <a:ext cx="5068701" cy="379836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23528" y="4221088"/>
            <a:ext cx="1516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SS</a:t>
            </a:r>
            <a:r>
              <a:rPr lang="en-US" altLang="ja-JP" sz="1400" dirty="0"/>
              <a:t>:</a:t>
            </a:r>
            <a:r>
              <a:rPr kumimoji="1" lang="en-US" altLang="ja-JP" sz="1400" dirty="0" smtClean="0"/>
              <a:t> delayed timing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2921248"/>
            <a:ext cx="1373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FL photon signal</a:t>
            </a:r>
            <a:endParaRPr kumimoji="1" lang="ja-JP" altLang="en-US" sz="1400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5868144" y="1628800"/>
            <a:ext cx="288032" cy="88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4102310" y="1628800"/>
            <a:ext cx="1765834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222262" y="3642381"/>
            <a:ext cx="1331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No dye particle 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88024" y="1196752"/>
            <a:ext cx="3543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Very low background photon due to Quartz ?</a:t>
            </a:r>
            <a:endParaRPr kumimoji="1" lang="ja-JP" altLang="en-US" sz="1400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2915816" y="1474521"/>
            <a:ext cx="216024" cy="1008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693783" y="1166744"/>
            <a:ext cx="1325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Separated spot 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1781" y="1385006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uPMT</a:t>
            </a:r>
            <a:r>
              <a:rPr kumimoji="1" lang="en-US" altLang="ja-JP" sz="1400" dirty="0" smtClean="0"/>
              <a:t> HV=950V</a:t>
            </a:r>
            <a:endParaRPr kumimoji="1" lang="ja-JP" altLang="en-US" sz="1400" dirty="0"/>
          </a:p>
        </p:txBody>
      </p:sp>
      <p:sp>
        <p:nvSpPr>
          <p:cNvPr id="23" name="右中かっこ 22"/>
          <p:cNvSpPr/>
          <p:nvPr/>
        </p:nvSpPr>
        <p:spPr>
          <a:xfrm>
            <a:off x="3779912" y="2790801"/>
            <a:ext cx="144016" cy="129146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86433" y="3162722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include</a:t>
            </a:r>
          </a:p>
          <a:p>
            <a:r>
              <a:rPr kumimoji="1" lang="en-US" altLang="ja-JP" sz="1400" dirty="0" smtClean="0"/>
              <a:t>1PE~10PE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83247" y="162879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No.7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98" y="1615232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No.3</a:t>
            </a:r>
            <a:endParaRPr kumimoji="1" lang="ja-JP" altLang="en-US" sz="1400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5" y="5067792"/>
            <a:ext cx="4412227" cy="1844811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H="1">
            <a:off x="2871949" y="3007215"/>
            <a:ext cx="43868" cy="3374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370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1692" y="237536"/>
            <a:ext cx="7886700" cy="815200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MIF-2 Data Acquisition System </a:t>
            </a:r>
            <a:br>
              <a:rPr kumimoji="1" lang="en-US" altLang="ja-JP" sz="2400" b="1" u="sng" dirty="0" smtClean="0"/>
            </a:br>
            <a:r>
              <a:rPr kumimoji="1" lang="en-US" altLang="ja-JP" sz="1800" b="1" dirty="0" smtClean="0"/>
              <a:t>(8/16CH,16bit,160/80MHz=20.48Gbps with 3.0TB SSD)</a:t>
            </a:r>
            <a:endParaRPr kumimoji="1" lang="ja-JP" altLang="en-US" sz="18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98" y="1196752"/>
            <a:ext cx="7208090" cy="540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NIH Direct Phase 2 </a:t>
            </a:r>
            <a:r>
              <a:rPr kumimoji="1" lang="en-US" altLang="ja-JP" sz="2400" b="1" u="sng" dirty="0" smtClean="0"/>
              <a:t>re-submission </a:t>
            </a:r>
            <a:r>
              <a:rPr kumimoji="1" lang="en-US" altLang="ja-JP" sz="2400" b="1" u="sng" dirty="0" smtClean="0"/>
              <a:t>completed in </a:t>
            </a:r>
            <a:r>
              <a:rPr lang="en-US" altLang="ja-JP" sz="2400" b="1" u="sng" dirty="0" smtClean="0"/>
              <a:t>Jan</a:t>
            </a:r>
            <a:r>
              <a:rPr kumimoji="1" lang="en-US" altLang="ja-JP" sz="2400" b="1" u="sng" dirty="0" smtClean="0"/>
              <a:t>.,16:</a:t>
            </a:r>
            <a:endParaRPr kumimoji="1" lang="ja-JP" altLang="en-US" sz="2400" b="1" u="sng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700808"/>
            <a:ext cx="735918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658" y="116632"/>
            <a:ext cx="2251094" cy="1296144"/>
          </a:xfrm>
        </p:spPr>
        <p:txBody>
          <a:bodyPr>
            <a:normAutofit/>
          </a:bodyPr>
          <a:lstStyle/>
          <a:p>
            <a:r>
              <a:rPr lang="en-US" altLang="ja-JP" sz="2000" b="1" u="sng" dirty="0" smtClean="0"/>
              <a:t>New Topics </a:t>
            </a:r>
            <a:br>
              <a:rPr lang="en-US" altLang="ja-JP" sz="2000" b="1" u="sng" dirty="0" smtClean="0"/>
            </a:br>
            <a:r>
              <a:rPr lang="en-US" altLang="ja-JP" sz="2000" b="1" dirty="0" smtClean="0"/>
              <a:t>for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collaboration</a:t>
            </a:r>
            <a:endParaRPr kumimoji="1" lang="ja-JP" altLang="en-US" sz="20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05881"/>
            <a:ext cx="6373713" cy="289787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908" y="3014504"/>
            <a:ext cx="7161092" cy="36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kumimoji="1" lang="en-US" altLang="ja-JP" sz="2800" b="1" u="sng" dirty="0" smtClean="0"/>
              <a:t>Summary:</a:t>
            </a:r>
            <a:endParaRPr kumimoji="1" lang="ja-JP" altLang="en-US" sz="2800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kumimoji="1" lang="en-US" altLang="ja-JP" sz="1600" b="1" dirty="0" smtClean="0"/>
              <a:t>Many progress has been achieved and on-going development on micro particle detection.</a:t>
            </a:r>
          </a:p>
          <a:p>
            <a:pPr>
              <a:buFont typeface="+mj-lt"/>
              <a:buAutoNum type="arabicPeriod"/>
            </a:pPr>
            <a:r>
              <a:rPr lang="en-US" altLang="ja-JP" sz="1600" b="1" dirty="0" smtClean="0"/>
              <a:t>Scanning small laser beam flow cytometry is awarded by NIH Phase 1.</a:t>
            </a:r>
          </a:p>
          <a:p>
            <a:pPr marL="0" indent="0">
              <a:buNone/>
            </a:pPr>
            <a:r>
              <a:rPr lang="en-US" altLang="ja-JP" sz="1600" b="1" dirty="0" smtClean="0"/>
              <a:t>        We </a:t>
            </a:r>
            <a:r>
              <a:rPr lang="en-US" altLang="ja-JP" sz="1600" b="1" dirty="0" smtClean="0"/>
              <a:t>submitted</a:t>
            </a:r>
            <a:r>
              <a:rPr kumimoji="1" lang="en-US" altLang="ja-JP" sz="1600" b="1" dirty="0" smtClean="0"/>
              <a:t> </a:t>
            </a:r>
            <a:r>
              <a:rPr kumimoji="1" lang="en-US" altLang="ja-JP" sz="1600" b="1" dirty="0" smtClean="0"/>
              <a:t>Phase 2 Award </a:t>
            </a:r>
            <a:r>
              <a:rPr lang="en-US" altLang="ja-JP" sz="1600" b="1" dirty="0" smtClean="0"/>
              <a:t>in</a:t>
            </a:r>
            <a:r>
              <a:rPr kumimoji="1" lang="en-US" altLang="ja-JP" sz="1600" b="1" dirty="0" smtClean="0"/>
              <a:t> </a:t>
            </a:r>
            <a:r>
              <a:rPr kumimoji="1" lang="en-US" altLang="ja-JP" sz="1600" b="1" dirty="0" smtClean="0"/>
              <a:t>Jan.,2016.</a:t>
            </a:r>
          </a:p>
          <a:p>
            <a:pPr>
              <a:buAutoNum type="arabicPeriod" startAt="3"/>
            </a:pPr>
            <a:r>
              <a:rPr lang="en-US" altLang="ja-JP" sz="1600" b="1" dirty="0" smtClean="0"/>
              <a:t>Micro particles detection are </a:t>
            </a:r>
            <a:r>
              <a:rPr lang="en-US" altLang="ja-JP" sz="1600" b="1" dirty="0" smtClean="0"/>
              <a:t>re-submitted </a:t>
            </a:r>
            <a:r>
              <a:rPr lang="en-US" altLang="ja-JP" sz="1600" b="1" dirty="0" smtClean="0"/>
              <a:t>as Direct Phase 2 (Disc) and Phase 1 (chip</a:t>
            </a:r>
            <a:r>
              <a:rPr lang="en-US" altLang="ja-JP" sz="1600" b="1" dirty="0" smtClean="0"/>
              <a:t>).</a:t>
            </a:r>
          </a:p>
          <a:p>
            <a:pPr>
              <a:buAutoNum type="arabicPeriod" startAt="3"/>
            </a:pPr>
            <a:r>
              <a:rPr lang="en-US" altLang="ja-JP" sz="1600" b="1" dirty="0" smtClean="0"/>
              <a:t>AGC Glass chip shows impressive capillary action with 1um gap.</a:t>
            </a:r>
            <a:endParaRPr lang="en-US" altLang="ja-JP" sz="1600" b="1" dirty="0" smtClean="0"/>
          </a:p>
          <a:p>
            <a:pPr>
              <a:buAutoNum type="arabicPeriod" startAt="3"/>
            </a:pPr>
            <a:r>
              <a:rPr lang="en-US" altLang="ja-JP" sz="1600" b="1" dirty="0" smtClean="0"/>
              <a:t>Pioneer and Sony DADC provides drive, disc, etc. – we will start liquid experiment soon.</a:t>
            </a:r>
          </a:p>
          <a:p>
            <a:pPr>
              <a:buAutoNum type="arabicPeriod" startAt="3"/>
            </a:pPr>
            <a:r>
              <a:rPr lang="en-US" altLang="ja-JP" sz="1600" b="1" dirty="0" smtClean="0"/>
              <a:t>We developed 16CH Hyper spectrum  and expand to 42CH soon. Combined with FC500 experiment is on-going.</a:t>
            </a:r>
            <a:endParaRPr lang="en-US" altLang="ja-JP" sz="1600" b="1" dirty="0" smtClean="0"/>
          </a:p>
          <a:p>
            <a:pPr>
              <a:buAutoNum type="arabicPeriod" startAt="3"/>
            </a:pPr>
            <a:r>
              <a:rPr lang="en-US" altLang="ja-JP" sz="1600" b="1" dirty="0" smtClean="0"/>
              <a:t>Photon detection technology is progress – 1 Hz dark count and 0.6ns photon pulse.</a:t>
            </a:r>
          </a:p>
          <a:p>
            <a:pPr>
              <a:buAutoNum type="arabicPeriod" startAt="3"/>
            </a:pPr>
            <a:r>
              <a:rPr lang="en-US" altLang="ja-JP" sz="1600" b="1" dirty="0" smtClean="0"/>
              <a:t>MIF2 data acquisition system  20.48Gbps is completed soon.</a:t>
            </a:r>
            <a:endParaRPr lang="en-US" altLang="ja-JP" sz="1600" b="1" dirty="0" smtClean="0"/>
          </a:p>
          <a:p>
            <a:pPr>
              <a:buAutoNum type="arabicPeriod" startAt="3"/>
            </a:pPr>
            <a:r>
              <a:rPr lang="en-US" altLang="ja-JP" sz="1600" b="1" dirty="0" smtClean="0"/>
              <a:t>We </a:t>
            </a:r>
            <a:r>
              <a:rPr lang="en-US" altLang="ja-JP" sz="1600" b="1" dirty="0" smtClean="0"/>
              <a:t>are welcome to discuss with Roche on the future opportunities.</a:t>
            </a:r>
          </a:p>
          <a:p>
            <a:pPr>
              <a:buAutoNum type="arabicPeriod" startAt="3"/>
            </a:pPr>
            <a:endParaRPr lang="en-US" altLang="ja-JP" sz="1600" b="1" dirty="0" smtClean="0"/>
          </a:p>
          <a:p>
            <a:pPr>
              <a:buAutoNum type="arabicPeriod" startAt="3"/>
            </a:pPr>
            <a:endParaRPr kumimoji="1" lang="en-US" altLang="ja-JP" sz="1600" b="1" dirty="0" smtClean="0"/>
          </a:p>
          <a:p>
            <a:pPr>
              <a:buFont typeface="+mj-lt"/>
              <a:buAutoNum type="arabicPeriod"/>
            </a:pP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416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Micro vesicles</a:t>
            </a:r>
            <a:r>
              <a:rPr lang="en-US" altLang="ja-JP" sz="2400" b="1" u="sng" dirty="0"/>
              <a:t>:</a:t>
            </a:r>
            <a:endParaRPr kumimoji="1" lang="ja-JP" altLang="en-US" sz="2400" b="1" u="sng" dirty="0"/>
          </a:p>
        </p:txBody>
      </p:sp>
      <p:pic>
        <p:nvPicPr>
          <p:cNvPr id="1026" name="Picture 2" descr="http://www.nature.com/mt/journal/v19/n9/images/mt2011169f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0" y="1556792"/>
            <a:ext cx="46712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51520" y="5373216"/>
            <a:ext cx="6131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Gesicles</a:t>
            </a:r>
            <a:r>
              <a:rPr lang="en-US" altLang="ja-JP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en-US" altLang="ja-JP" sz="10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Microvesicle</a:t>
            </a:r>
            <a:r>
              <a:rPr lang="en-US" altLang="ja-JP" sz="1000" b="1" dirty="0">
                <a:solidFill>
                  <a:srgbClr val="000000"/>
                </a:solidFill>
                <a:latin typeface="Verdana" panose="020B0604030504040204" pitchFamily="34" charset="0"/>
              </a:rPr>
              <a:t> “Cookies” for Transient Information Transfer Between Cells</a:t>
            </a:r>
          </a:p>
          <a:p>
            <a:r>
              <a:rPr lang="en-US" altLang="ja-JP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Xandra</a:t>
            </a:r>
            <a:r>
              <a:rPr lang="en-US" altLang="ja-JP" sz="1000" dirty="0">
                <a:solidFill>
                  <a:srgbClr val="000000"/>
                </a:solidFill>
                <a:latin typeface="Verdana" panose="020B0604030504040204" pitchFamily="34" charset="0"/>
              </a:rPr>
              <a:t> O </a:t>
            </a:r>
            <a:r>
              <a:rPr lang="en-US" altLang="ja-JP" sz="1000" dirty="0" err="1">
                <a:solidFill>
                  <a:srgbClr val="000000"/>
                </a:solidFill>
                <a:latin typeface="Verdana" panose="020B0604030504040204" pitchFamily="34" charset="0"/>
              </a:rPr>
              <a:t>Breakefield</a:t>
            </a:r>
            <a:r>
              <a:rPr lang="en-US" altLang="ja-JP" sz="1000" dirty="0">
                <a:solidFill>
                  <a:srgbClr val="000000"/>
                </a:solidFill>
                <a:latin typeface="Verdana" panose="020B0604030504040204" pitchFamily="34" charset="0"/>
              </a:rPr>
              <a:t>, Robert M Frederickson and Richard J Simpson</a:t>
            </a:r>
            <a:endParaRPr lang="en-US" altLang="ja-JP" sz="1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8" name="Picture 4" descr="703048.fig.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40" y="1577547"/>
            <a:ext cx="4058816" cy="18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799548" y="357745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>
                <a:solidFill>
                  <a:srgbClr val="000000"/>
                </a:solidFill>
                <a:latin typeface="MinionPro-Regular"/>
              </a:rPr>
              <a:t>Transmission electron micrograph of the </a:t>
            </a:r>
            <a:r>
              <a:rPr lang="en-US" altLang="ja-JP" sz="1100" dirty="0" err="1">
                <a:solidFill>
                  <a:srgbClr val="000000"/>
                </a:solidFill>
                <a:latin typeface="MinionPro-Regular"/>
              </a:rPr>
              <a:t>microvesicle</a:t>
            </a:r>
            <a:r>
              <a:rPr lang="en-US" altLang="ja-JP" sz="1100" dirty="0">
                <a:solidFill>
                  <a:srgbClr val="000000"/>
                </a:solidFill>
                <a:latin typeface="MinionPro-Regular"/>
              </a:rPr>
              <a:t> shedding process from B16 mouse melanoma cells. Scale bar: 500 nm (personal original unpublished data</a:t>
            </a:r>
            <a:r>
              <a:rPr lang="en-US" altLang="ja-JP" sz="1100" dirty="0" smtClean="0">
                <a:solidFill>
                  <a:srgbClr val="000000"/>
                </a:solidFill>
                <a:latin typeface="MinionPro-Regular"/>
              </a:rPr>
              <a:t>) : web source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505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186" y="26064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ja-JP" sz="2400" b="1" u="sng" dirty="0" smtClean="0"/>
              <a:t>The Key Issue : How to detect/observe micro vesicles to 10nm ?</a:t>
            </a:r>
            <a:br>
              <a:rPr lang="en-US" altLang="ja-JP" sz="2400" b="1" u="sng" dirty="0" smtClean="0"/>
            </a:br>
            <a:r>
              <a:rPr lang="en-US" altLang="ja-JP" sz="2000" b="1" dirty="0" smtClean="0"/>
              <a:t>(beyond optical resolution)</a:t>
            </a:r>
            <a:endParaRPr kumimoji="1" lang="ja-JP" altLang="en-US" sz="2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394361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1600" b="1" dirty="0" smtClean="0"/>
              <a:t>&lt;Conventional method&gt;:</a:t>
            </a:r>
          </a:p>
          <a:p>
            <a:pPr marL="0" indent="0">
              <a:buNone/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1) electron microscope: possible to observe nanostructure.  Dry and dead in vacuum.</a:t>
            </a:r>
          </a:p>
          <a:p>
            <a:pPr marL="0" indent="0">
              <a:buNone/>
            </a:pPr>
            <a:endParaRPr kumimoji="1" lang="en-US" altLang="ja-JP" sz="1600" b="1" dirty="0"/>
          </a:p>
          <a:p>
            <a:pPr marL="0" indent="0">
              <a:buNone/>
            </a:pPr>
            <a:r>
              <a:rPr lang="en-US" altLang="ja-JP" sz="1600" b="1" dirty="0" smtClean="0"/>
              <a:t>     2)  Brownian motion detection in suspension : commercialized as </a:t>
            </a:r>
            <a:r>
              <a:rPr lang="en-US" altLang="ja-JP" sz="1600" b="1" dirty="0" err="1" smtClean="0"/>
              <a:t>NanoSight</a:t>
            </a:r>
            <a:r>
              <a:rPr lang="en-US" altLang="ja-JP" sz="1600" b="1" dirty="0" smtClean="0"/>
              <a:t>. </a:t>
            </a:r>
          </a:p>
          <a:p>
            <a:pPr marL="0" indent="0">
              <a:buNone/>
            </a:pPr>
            <a:endParaRPr kumimoji="1" lang="en-US" altLang="ja-JP" sz="1600" b="1" dirty="0"/>
          </a:p>
          <a:p>
            <a:pPr marL="0" indent="0">
              <a:buNone/>
            </a:pPr>
            <a:r>
              <a:rPr lang="en-US" altLang="ja-JP" sz="1600" b="1" dirty="0" smtClean="0"/>
              <a:t>     3)  Scattering : Flow cytometry or nanoparticle analysis instrument by scattering.</a:t>
            </a:r>
          </a:p>
          <a:p>
            <a:pPr marL="0" indent="0">
              <a:buNone/>
            </a:pPr>
            <a:r>
              <a:rPr kumimoji="1" lang="en-US" altLang="ja-JP" sz="1600" b="1" dirty="0" smtClean="0"/>
              <a:t>                                 widely used, but limitation of detection size. Normal flow cytometry is </a:t>
            </a:r>
          </a:p>
          <a:p>
            <a:pPr marL="0" indent="0">
              <a:buNone/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                            </a:t>
            </a:r>
            <a:r>
              <a:rPr kumimoji="1" lang="en-US" altLang="ja-JP" sz="1600" b="1" dirty="0" smtClean="0"/>
              <a:t>detectable &gt;500nm.   </a:t>
            </a:r>
            <a:r>
              <a:rPr kumimoji="1" lang="en-US" altLang="ja-JP" sz="1600" b="1" dirty="0" err="1" smtClean="0"/>
              <a:t>Nano</a:t>
            </a:r>
            <a:r>
              <a:rPr kumimoji="1" lang="en-US" altLang="ja-JP" sz="1600" b="1" dirty="0" smtClean="0"/>
              <a:t> particle analyzer is very complicated.</a:t>
            </a:r>
          </a:p>
          <a:p>
            <a:pPr marL="0" indent="0">
              <a:buNone/>
            </a:pPr>
            <a:r>
              <a:rPr lang="en-US" altLang="ja-JP" sz="1600" b="1" dirty="0" smtClean="0"/>
              <a:t>                                  Advantage is possible to evaluate in suspension.</a:t>
            </a:r>
            <a:endParaRPr kumimoji="1" lang="en-US" altLang="ja-JP" sz="1600" b="1" dirty="0" smtClean="0"/>
          </a:p>
          <a:p>
            <a:pPr marL="0" indent="0">
              <a:buNone/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</a:t>
            </a:r>
          </a:p>
          <a:p>
            <a:pPr marL="0" indent="0">
              <a:buNone/>
            </a:pPr>
            <a:r>
              <a:rPr lang="en-US" altLang="ja-JP" sz="1600" b="1" dirty="0" smtClean="0"/>
              <a:t>&lt;Current status on micro vesicle measurement&gt;:</a:t>
            </a:r>
          </a:p>
          <a:p>
            <a:pPr marL="0" indent="0">
              <a:buNone/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    There is no appropriate way to evaluate micro vesicle in clinical environment.                          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256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243280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ja-JP" sz="2400" b="1" u="sng" dirty="0" smtClean="0"/>
              <a:t>Theory: Diffraction by reflective phase grating</a:t>
            </a:r>
            <a:endParaRPr kumimoji="1" lang="ja-JP" altLang="en-US" sz="2400" b="1" u="sng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700808"/>
            <a:ext cx="6229282" cy="452596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69134" y="1099773"/>
            <a:ext cx="522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　</a:t>
            </a:r>
            <a:r>
              <a:rPr kumimoji="1" lang="en-US" altLang="ja-JP" b="1" dirty="0" smtClean="0"/>
              <a:t>m=±1 order is possible to capture at </a:t>
            </a:r>
            <a:r>
              <a:rPr lang="en-US" altLang="ja-JP" b="1" dirty="0" smtClean="0"/>
              <a:t>λ/p  &lt; 2NA  :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5231" y="2148535"/>
            <a:ext cx="4477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CD   : </a:t>
            </a:r>
            <a:r>
              <a:rPr lang="en-US" altLang="ja-JP" sz="1600" b="1" dirty="0" smtClean="0"/>
              <a:t>λ/p= 0.78/1.6  =0.487  </a:t>
            </a:r>
            <a:r>
              <a:rPr lang="en-US" altLang="ja-JP" sz="1600" b="1" dirty="0"/>
              <a:t>&lt; </a:t>
            </a:r>
            <a:r>
              <a:rPr lang="en-US" altLang="ja-JP" sz="1600" b="1" dirty="0" smtClean="0"/>
              <a:t>2NA=2x0.45=0.9</a:t>
            </a:r>
          </a:p>
          <a:p>
            <a:r>
              <a:rPr lang="en-US" altLang="ja-JP" sz="1600" b="1" dirty="0" smtClean="0"/>
              <a:t>DVD: </a:t>
            </a:r>
            <a:r>
              <a:rPr lang="en-US" altLang="ja-JP" sz="1600" b="1" dirty="0"/>
              <a:t>λ/p= </a:t>
            </a:r>
            <a:r>
              <a:rPr lang="en-US" altLang="ja-JP" sz="1600" b="1" dirty="0" smtClean="0"/>
              <a:t>0.65/0.78=0.833  </a:t>
            </a:r>
            <a:r>
              <a:rPr lang="en-US" altLang="ja-JP" sz="1600" b="1" dirty="0"/>
              <a:t>&lt; </a:t>
            </a:r>
            <a:r>
              <a:rPr lang="en-US" altLang="ja-JP" sz="1600" b="1" dirty="0" smtClean="0"/>
              <a:t>2NA=2x0.60=1.2</a:t>
            </a:r>
          </a:p>
          <a:p>
            <a:r>
              <a:rPr lang="en-US" altLang="ja-JP" sz="1600" b="1" dirty="0" smtClean="0"/>
              <a:t>Blu-ray: </a:t>
            </a:r>
            <a:r>
              <a:rPr lang="en-US" altLang="ja-JP" sz="1600" b="1" dirty="0"/>
              <a:t>λ/p= </a:t>
            </a:r>
            <a:r>
              <a:rPr lang="en-US" altLang="ja-JP" sz="1600" b="1" dirty="0" smtClean="0"/>
              <a:t>0.405/0.32=1.265  </a:t>
            </a:r>
            <a:r>
              <a:rPr lang="en-US" altLang="ja-JP" sz="1600" b="1" dirty="0"/>
              <a:t>&lt; </a:t>
            </a:r>
            <a:r>
              <a:rPr lang="en-US" altLang="ja-JP" sz="1600" b="1" dirty="0" smtClean="0"/>
              <a:t>2NA=2x0.85=1.7</a:t>
            </a:r>
            <a:endParaRPr lang="en-US" altLang="ja-JP" sz="1600" b="1" dirty="0"/>
          </a:p>
          <a:p>
            <a:endParaRPr lang="en-US" altLang="ja-JP" sz="1600" b="1" dirty="0"/>
          </a:p>
          <a:p>
            <a:endParaRPr kumimoji="1" lang="ja-JP" altLang="en-US" sz="1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6310387"/>
            <a:ext cx="6358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 “Near-Field Optical Data Storage”: Ferry  </a:t>
            </a:r>
            <a:r>
              <a:rPr kumimoji="1" lang="en-US" altLang="ja-JP" sz="1200" dirty="0" err="1" smtClean="0"/>
              <a:t>Zijp</a:t>
            </a:r>
            <a:r>
              <a:rPr kumimoji="1" lang="en-US" altLang="ja-JP" sz="1200" dirty="0" smtClean="0"/>
              <a:t>, Philips,2007, ISBN978-90-9022391-9/NUR926), P.11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257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9456"/>
            <a:ext cx="8229600" cy="769264"/>
          </a:xfrm>
        </p:spPr>
        <p:txBody>
          <a:bodyPr>
            <a:normAutofit/>
          </a:bodyPr>
          <a:lstStyle/>
          <a:p>
            <a:r>
              <a:rPr kumimoji="1" lang="en-US" altLang="ja-JP" sz="2400" b="1" u="sng" dirty="0" smtClean="0"/>
              <a:t>Detected signal from phase grating(Push Pull Signal)</a:t>
            </a:r>
            <a:endParaRPr kumimoji="1" lang="ja-JP" altLang="en-US" sz="2400" b="1" u="sng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2132856"/>
            <a:ext cx="7543800" cy="32766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403648" y="2276872"/>
            <a:ext cx="4032448" cy="216024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1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414723" y="2690272"/>
            <a:ext cx="4032448" cy="216024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435182" y="3103673"/>
            <a:ext cx="4032448" cy="216024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7704" y="979102"/>
            <a:ext cx="4081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(A1+A2+A3+A4)      = HF signal</a:t>
            </a:r>
          </a:p>
          <a:p>
            <a:r>
              <a:rPr lang="en-US" altLang="ja-JP" b="1" dirty="0" smtClean="0"/>
              <a:t>(A1+A2) - (A3+A4)  = Radial Push Pull</a:t>
            </a:r>
          </a:p>
          <a:p>
            <a:r>
              <a:rPr kumimoji="1" lang="en-US" altLang="ja-JP" b="1" dirty="0" smtClean="0"/>
              <a:t>(A1+A3) – (A2+A4) = Tangential Push Pull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5967186"/>
            <a:ext cx="7620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 “Near-Field Optical Data Storage”: Ferry  </a:t>
            </a:r>
            <a:r>
              <a:rPr kumimoji="1" lang="en-US" altLang="ja-JP" sz="1200" dirty="0" err="1" smtClean="0"/>
              <a:t>Zijp</a:t>
            </a:r>
            <a:r>
              <a:rPr kumimoji="1" lang="en-US" altLang="ja-JP" sz="1200" dirty="0" smtClean="0"/>
              <a:t>, Philips,2007, ISBN978-90-9022391-9/NUR926), P.7 </a:t>
            </a:r>
            <a:r>
              <a:rPr kumimoji="1" lang="en-US" altLang="ja-JP" sz="1200" dirty="0" err="1" smtClean="0"/>
              <a:t>modifiy</a:t>
            </a:r>
            <a:r>
              <a:rPr kumimoji="1" lang="en-US" altLang="ja-JP" sz="1200" dirty="0" smtClean="0"/>
              <a:t> pit to groove)</a:t>
            </a:r>
            <a:endParaRPr kumimoji="1" lang="ja-JP" altLang="en-US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457200" y="2178184"/>
            <a:ext cx="442392" cy="197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2408608"/>
            <a:ext cx="442392" cy="197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5400000">
            <a:off x="332586" y="3172820"/>
            <a:ext cx="442392" cy="197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5400000">
            <a:off x="579708" y="3172820"/>
            <a:ext cx="442392" cy="197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2137" y="182562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R-PP</a:t>
            </a:r>
            <a:endParaRPr kumimoji="1" lang="ja-JP" altLang="en-US" sz="1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1965" y="2708057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T</a:t>
            </a:r>
            <a:r>
              <a:rPr kumimoji="1" lang="en-US" altLang="ja-JP" sz="1400" b="1" dirty="0" smtClean="0"/>
              <a:t>-PP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06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ja-JP" sz="2400" b="1" u="sng" dirty="0" smtClean="0"/>
              <a:t>Experimental</a:t>
            </a:r>
            <a:r>
              <a:rPr kumimoji="1" lang="en-US" altLang="ja-JP" sz="2400" b="1" u="sng" dirty="0" smtClean="0"/>
              <a:t> Disc with pitch 500nm L/G</a:t>
            </a:r>
            <a:endParaRPr kumimoji="1" lang="ja-JP" altLang="en-US" sz="2400" b="1" u="sng" dirty="0"/>
          </a:p>
        </p:txBody>
      </p:sp>
      <p:pic>
        <p:nvPicPr>
          <p:cNvPr id="1026" name="Picture 2" descr="C:\Users\Phototek\Pictures\2015-02-12\DSC07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0" y="1628800"/>
            <a:ext cx="5980767" cy="448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hototek\Pictures\2015-02-12\DSC07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6653" y="2055611"/>
            <a:ext cx="3180437" cy="238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331640" y="2852936"/>
            <a:ext cx="288032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004048" y="3028085"/>
            <a:ext cx="288032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35696" y="1259468"/>
            <a:ext cx="2307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Groove Zone r=38-42mm</a:t>
            </a:r>
            <a:endParaRPr kumimoji="1" lang="ja-JP" altLang="en-US" sz="1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44207" y="1293037"/>
            <a:ext cx="1396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Particle samples</a:t>
            </a:r>
            <a:endParaRPr kumimoji="1" lang="ja-JP" altLang="en-US" sz="1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35287" y="4941168"/>
            <a:ext cx="20649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Concentration  ~E9/ml</a:t>
            </a:r>
          </a:p>
          <a:p>
            <a:r>
              <a:rPr kumimoji="1" lang="en-US" altLang="ja-JP" sz="1400" b="1" dirty="0"/>
              <a:t> </a:t>
            </a:r>
            <a:r>
              <a:rPr kumimoji="1" lang="en-US" altLang="ja-JP" sz="1400" b="1" dirty="0" smtClean="0"/>
              <a:t>                            ~E6/</a:t>
            </a:r>
            <a:r>
              <a:rPr kumimoji="1" lang="en-US" altLang="ja-JP" sz="1400" b="1" dirty="0" err="1" smtClean="0"/>
              <a:t>ul</a:t>
            </a:r>
            <a:endParaRPr kumimoji="1" lang="en-US" altLang="ja-JP" sz="1400" b="1" dirty="0" smtClean="0"/>
          </a:p>
          <a:p>
            <a:r>
              <a:rPr kumimoji="1" lang="en-US" altLang="ja-JP" sz="1400" b="1" dirty="0"/>
              <a:t> </a:t>
            </a:r>
            <a:r>
              <a:rPr kumimoji="1" lang="en-US" altLang="ja-JP" sz="1400" b="1" dirty="0" smtClean="0"/>
              <a:t>                            ~E5/0.1ul</a:t>
            </a:r>
            <a:endParaRPr kumimoji="1" lang="ja-JP" altLang="en-US" sz="1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92835" y="6157496"/>
            <a:ext cx="4025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Drop and dry takes 3 ~8min. </a:t>
            </a:r>
          </a:p>
          <a:p>
            <a:r>
              <a:rPr kumimoji="1" lang="en-US" altLang="ja-JP" sz="1400" b="1" dirty="0" smtClean="0"/>
              <a:t>Drop area is 5~6mm – hydrophilic or groove effect ?</a:t>
            </a:r>
            <a:endParaRPr kumimoji="1" lang="ja-JP" altLang="en-US" sz="1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8693" y="2390401"/>
            <a:ext cx="99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FF00"/>
                </a:solidFill>
              </a:rPr>
              <a:t>Sample</a:t>
            </a:r>
            <a:r>
              <a:rPr kumimoji="1" lang="en-US" altLang="ja-JP" sz="1200" b="1" dirty="0" smtClean="0">
                <a:solidFill>
                  <a:srgbClr val="FFFF00"/>
                </a:solidFill>
              </a:rPr>
              <a:t> drop</a:t>
            </a:r>
            <a:endParaRPr kumimoji="1" lang="ja-JP" altLang="en-US" sz="1200" b="1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000" y="2427050"/>
            <a:ext cx="99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FF00"/>
                </a:solidFill>
              </a:rPr>
              <a:t>Sample</a:t>
            </a:r>
            <a:r>
              <a:rPr kumimoji="1" lang="en-US" altLang="ja-JP" sz="1200" b="1" dirty="0" smtClean="0">
                <a:solidFill>
                  <a:srgbClr val="FFFF00"/>
                </a:solidFill>
              </a:rPr>
              <a:t> drop</a:t>
            </a:r>
            <a:endParaRPr kumimoji="1" lang="ja-JP" altLang="en-US" sz="1200" b="1" dirty="0">
              <a:solidFill>
                <a:srgbClr val="FFFF00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1403648" y="2630491"/>
            <a:ext cx="144016" cy="16006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5076056" y="2800888"/>
            <a:ext cx="144016" cy="16006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8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422"/>
            <a:ext cx="8229600" cy="634082"/>
          </a:xfrm>
        </p:spPr>
        <p:txBody>
          <a:bodyPr>
            <a:normAutofit/>
          </a:bodyPr>
          <a:lstStyle/>
          <a:p>
            <a:r>
              <a:rPr kumimoji="1" lang="en-US" altLang="ja-JP" sz="2800" b="1" u="sng" dirty="0" smtClean="0"/>
              <a:t>Signal detection by Blu-ray Tester </a:t>
            </a:r>
            <a:endParaRPr kumimoji="1" lang="ja-JP" altLang="en-US" sz="2800" b="1" u="sng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9509" y="1491004"/>
            <a:ext cx="5843667" cy="438274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699" y="760545"/>
            <a:ext cx="4630148" cy="62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1448</Words>
  <Application>Microsoft Office PowerPoint</Application>
  <PresentationFormat>画面に合わせる (4:3)</PresentationFormat>
  <Paragraphs>354</Paragraphs>
  <Slides>34</Slides>
  <Notes>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0" baseType="lpstr">
      <vt:lpstr>MinionPro-Regular</vt:lpstr>
      <vt:lpstr>ＭＳ Ｐゴシック</vt:lpstr>
      <vt:lpstr>Arial</vt:lpstr>
      <vt:lpstr>Calibri</vt:lpstr>
      <vt:lpstr>Verdana</vt:lpstr>
      <vt:lpstr>Office テーマ</vt:lpstr>
      <vt:lpstr>Liquid Biopsy and MIF update for Roche  </vt:lpstr>
      <vt:lpstr>IP Migration for “Next Generation Cytometry” Paradigm shift forwarding new cellular/intercellular analysis</vt:lpstr>
      <vt:lpstr> IP continued</vt:lpstr>
      <vt:lpstr>Micro vesicles:</vt:lpstr>
      <vt:lpstr>The Key Issue : How to detect/observe micro vesicles to 10nm ? (beyond optical resolution)</vt:lpstr>
      <vt:lpstr>Theory: Diffraction by reflective phase grating</vt:lpstr>
      <vt:lpstr>Detected signal from phase grating(Push Pull Signal)</vt:lpstr>
      <vt:lpstr>Experimental Disc with pitch 500nm L/G</vt:lpstr>
      <vt:lpstr>Signal detection by Blu-ray Tester </vt:lpstr>
      <vt:lpstr>HF(Yellow) &amp; Push Pull(Red) Traverse signal  </vt:lpstr>
      <vt:lpstr>Au 100nm  detected signal &amp; SEM picture: </vt:lpstr>
      <vt:lpstr>(2) Au 50nm  detected signal &amp; SEM picture: </vt:lpstr>
      <vt:lpstr>Au 30nm detected signal &amp; SEM picture: </vt:lpstr>
      <vt:lpstr>Liquid Biopsy Work Flow</vt:lpstr>
      <vt:lpstr>Quantitative microvesicles measurement system </vt:lpstr>
      <vt:lpstr>Microvesicle Disk cross section:</vt:lpstr>
      <vt:lpstr>Plasma extraction (Noviplex): plasma/whole blood ~ 1/10</vt:lpstr>
      <vt:lpstr>The relationship of the disc and the filter system and separation of plasma containing microparticles</vt:lpstr>
      <vt:lpstr>Showing how the read head would interact with the disc  and its measurement location</vt:lpstr>
      <vt:lpstr>Example of possible reader unit with disk inserted</vt:lpstr>
      <vt:lpstr>Pioneer Drive is available in Feb.  under NDA</vt:lpstr>
      <vt:lpstr> Disposable Glass Chip  with 1um gap</vt:lpstr>
      <vt:lpstr>Channel Filling Flow : ~3mm/s(impressive !!) </vt:lpstr>
      <vt:lpstr>DADC Disc Manufacturing for Liquid Experiment:</vt:lpstr>
      <vt:lpstr>Photon Detection &lt;1ns or ~1Hz dark  &amp; Photon Analysis</vt:lpstr>
      <vt:lpstr>PowerPoint プレゼンテーション</vt:lpstr>
      <vt:lpstr>Single Photon Detection IP (Aug.,15) &amp; Phase 1 submission</vt:lpstr>
      <vt:lpstr>16CH Hyperspectrum Experiment </vt:lpstr>
      <vt:lpstr>Observed 16CH spectrum by APD</vt:lpstr>
      <vt:lpstr> Firstly observed Photon-Dots of Rainbow Bead in Flow</vt:lpstr>
      <vt:lpstr>MIF-2 Data Acquisition System  (8/16CH,16bit,160/80MHz=20.48Gbps with 3.0TB SSD)</vt:lpstr>
      <vt:lpstr>NIH Direct Phase 2 re-submission completed in Jan.,16:</vt:lpstr>
      <vt:lpstr>New Topics  for collaboration</vt:lpstr>
      <vt:lpstr>Summary: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Migration for “Scanning Image Flow Cytometry”</dc:title>
  <dc:creator>Masanobu Yamamoto</dc:creator>
  <cp:lastModifiedBy>山本眞伸</cp:lastModifiedBy>
  <cp:revision>245</cp:revision>
  <dcterms:created xsi:type="dcterms:W3CDTF">2014-01-05T11:20:21Z</dcterms:created>
  <dcterms:modified xsi:type="dcterms:W3CDTF">2016-01-31T23:06:08Z</dcterms:modified>
</cp:coreProperties>
</file>