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MOV" ContentType="video/quicktime"/>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3.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65" r:id="rId2"/>
    <p:sldId id="362" r:id="rId3"/>
    <p:sldId id="391" r:id="rId4"/>
    <p:sldId id="370" r:id="rId5"/>
    <p:sldId id="363" r:id="rId6"/>
    <p:sldId id="364" r:id="rId7"/>
    <p:sldId id="365" r:id="rId8"/>
    <p:sldId id="366" r:id="rId9"/>
    <p:sldId id="367" r:id="rId10"/>
    <p:sldId id="368" r:id="rId11"/>
    <p:sldId id="393" r:id="rId12"/>
    <p:sldId id="394" r:id="rId13"/>
    <p:sldId id="395" r:id="rId14"/>
    <p:sldId id="369" r:id="rId15"/>
    <p:sldId id="371" r:id="rId16"/>
    <p:sldId id="372" r:id="rId17"/>
    <p:sldId id="373" r:id="rId18"/>
    <p:sldId id="374" r:id="rId19"/>
    <p:sldId id="375" r:id="rId20"/>
    <p:sldId id="376" r:id="rId21"/>
    <p:sldId id="377" r:id="rId22"/>
    <p:sldId id="378" r:id="rId23"/>
    <p:sldId id="379" r:id="rId24"/>
    <p:sldId id="380" r:id="rId25"/>
    <p:sldId id="381" r:id="rId26"/>
    <p:sldId id="382" r:id="rId27"/>
    <p:sldId id="383" r:id="rId28"/>
    <p:sldId id="384" r:id="rId29"/>
    <p:sldId id="385" r:id="rId30"/>
    <p:sldId id="386" r:id="rId31"/>
    <p:sldId id="387" r:id="rId32"/>
    <p:sldId id="388" r:id="rId33"/>
    <p:sldId id="389" r:id="rId34"/>
    <p:sldId id="390" r:id="rId3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41" autoAdjust="0"/>
    <p:restoredTop sz="95305" autoAdjust="0"/>
  </p:normalViewPr>
  <p:slideViewPr>
    <p:cSldViewPr>
      <p:cViewPr varScale="1">
        <p:scale>
          <a:sx n="131" d="100"/>
          <a:sy n="131" d="100"/>
        </p:scale>
        <p:origin x="544" y="1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776"/>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C:\Users\Myama\Desktop\ReflectiveCytometry(2).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C:\Users\Myama\Desktop\APDList.xlsx" TargetMode="External"/><Relationship Id="rId4" Type="http://schemas.openxmlformats.org/officeDocument/2006/relationships/chartUserShapes" Target="../drawings/drawing1.xml"/><Relationship Id="rId1" Type="http://schemas.microsoft.com/office/2011/relationships/chartStyle" Target="style4.xml"/><Relationship Id="rId2" Type="http://schemas.microsoft.com/office/2011/relationships/chartColorStyle" Target="colors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361598199588"/>
          <c:y val="0.0442075434432404"/>
          <c:w val="0.750721143476823"/>
          <c:h val="0.650577993463114"/>
        </c:manualLayout>
      </c:layout>
      <c:scatterChart>
        <c:scatterStyle val="smoothMarker"/>
        <c:varyColors val="0"/>
        <c:ser>
          <c:idx val="0"/>
          <c:order val="0"/>
          <c:xVal>
            <c:numRef>
              <c:f>Deflection!$A$3:$A$15</c:f>
              <c:numCache>
                <c:formatCode>0.0</c:formatCode>
                <c:ptCount val="13"/>
                <c:pt idx="0">
                  <c:v>0.0</c:v>
                </c:pt>
                <c:pt idx="1">
                  <c:v>0.1</c:v>
                </c:pt>
                <c:pt idx="2">
                  <c:v>0.2</c:v>
                </c:pt>
                <c:pt idx="3">
                  <c:v>0.3</c:v>
                </c:pt>
                <c:pt idx="4">
                  <c:v>0.4</c:v>
                </c:pt>
                <c:pt idx="5">
                  <c:v>0.5</c:v>
                </c:pt>
                <c:pt idx="6">
                  <c:v>0.6</c:v>
                </c:pt>
                <c:pt idx="7">
                  <c:v>0.7</c:v>
                </c:pt>
                <c:pt idx="8">
                  <c:v>0.8</c:v>
                </c:pt>
                <c:pt idx="9">
                  <c:v>0.9</c:v>
                </c:pt>
                <c:pt idx="10">
                  <c:v>1.0</c:v>
                </c:pt>
                <c:pt idx="11">
                  <c:v>1.1</c:v>
                </c:pt>
                <c:pt idx="12">
                  <c:v>1.2</c:v>
                </c:pt>
              </c:numCache>
            </c:numRef>
          </c:xVal>
          <c:yVal>
            <c:numRef>
              <c:f>Deflection!$B$3:$B$15</c:f>
              <c:numCache>
                <c:formatCode>0.0</c:formatCode>
                <c:ptCount val="13"/>
                <c:pt idx="0" formatCode="General">
                  <c:v>0.0</c:v>
                </c:pt>
                <c:pt idx="1">
                  <c:v>4.100000000000215</c:v>
                </c:pt>
                <c:pt idx="2">
                  <c:v>7.899999999999352</c:v>
                </c:pt>
                <c:pt idx="3">
                  <c:v>11.59999999999961</c:v>
                </c:pt>
                <c:pt idx="4">
                  <c:v>14.99999999999968</c:v>
                </c:pt>
                <c:pt idx="5">
                  <c:v>18.49999999999952</c:v>
                </c:pt>
                <c:pt idx="6">
                  <c:v>22.00000000000024</c:v>
                </c:pt>
                <c:pt idx="7">
                  <c:v>25.19999999999989</c:v>
                </c:pt>
                <c:pt idx="8">
                  <c:v>28.99999999999991</c:v>
                </c:pt>
                <c:pt idx="9">
                  <c:v>32.00000000000003</c:v>
                </c:pt>
                <c:pt idx="10">
                  <c:v>35.89999999999982</c:v>
                </c:pt>
                <c:pt idx="11">
                  <c:v>39.39999999999966</c:v>
                </c:pt>
                <c:pt idx="12">
                  <c:v>43.09999999999993</c:v>
                </c:pt>
              </c:numCache>
            </c:numRef>
          </c:yVal>
          <c:smooth val="1"/>
        </c:ser>
        <c:ser>
          <c:idx val="3"/>
          <c:order val="1"/>
          <c:xVal>
            <c:numRef>
              <c:f>Deflection!$A$3:$A$15</c:f>
              <c:numCache>
                <c:formatCode>0.0</c:formatCode>
                <c:ptCount val="13"/>
                <c:pt idx="0">
                  <c:v>0.0</c:v>
                </c:pt>
                <c:pt idx="1">
                  <c:v>0.1</c:v>
                </c:pt>
                <c:pt idx="2">
                  <c:v>0.2</c:v>
                </c:pt>
                <c:pt idx="3">
                  <c:v>0.3</c:v>
                </c:pt>
                <c:pt idx="4">
                  <c:v>0.4</c:v>
                </c:pt>
                <c:pt idx="5">
                  <c:v>0.5</c:v>
                </c:pt>
                <c:pt idx="6">
                  <c:v>0.6</c:v>
                </c:pt>
                <c:pt idx="7">
                  <c:v>0.7</c:v>
                </c:pt>
                <c:pt idx="8">
                  <c:v>0.8</c:v>
                </c:pt>
                <c:pt idx="9">
                  <c:v>0.9</c:v>
                </c:pt>
                <c:pt idx="10">
                  <c:v>1.0</c:v>
                </c:pt>
                <c:pt idx="11">
                  <c:v>1.1</c:v>
                </c:pt>
                <c:pt idx="12">
                  <c:v>1.2</c:v>
                </c:pt>
              </c:numCache>
            </c:numRef>
          </c:xVal>
          <c:yVal>
            <c:numRef>
              <c:f>Deflection!$E$3:$E$15</c:f>
              <c:numCache>
                <c:formatCode>0.0</c:formatCode>
                <c:ptCount val="13"/>
                <c:pt idx="0" formatCode="General">
                  <c:v>0.0</c:v>
                </c:pt>
                <c:pt idx="1">
                  <c:v>3.899999999999987</c:v>
                </c:pt>
                <c:pt idx="2">
                  <c:v>7.39999999999999</c:v>
                </c:pt>
                <c:pt idx="3">
                  <c:v>10.99999999999998</c:v>
                </c:pt>
                <c:pt idx="4">
                  <c:v>14.20000000000002</c:v>
                </c:pt>
                <c:pt idx="5">
                  <c:v>17.50000000000001</c:v>
                </c:pt>
                <c:pt idx="6">
                  <c:v>20.99999999999999</c:v>
                </c:pt>
                <c:pt idx="7">
                  <c:v>24.29999999999999</c:v>
                </c:pt>
                <c:pt idx="8">
                  <c:v>27.60000000000002</c:v>
                </c:pt>
                <c:pt idx="9">
                  <c:v>30.5</c:v>
                </c:pt>
                <c:pt idx="10">
                  <c:v>33.69999999999998</c:v>
                </c:pt>
                <c:pt idx="11">
                  <c:v>37.8</c:v>
                </c:pt>
                <c:pt idx="12">
                  <c:v>40.60000000000001</c:v>
                </c:pt>
              </c:numCache>
            </c:numRef>
          </c:yVal>
          <c:smooth val="1"/>
        </c:ser>
        <c:ser>
          <c:idx val="6"/>
          <c:order val="2"/>
          <c:xVal>
            <c:numRef>
              <c:f>Deflection!$A$3:$A$15</c:f>
              <c:numCache>
                <c:formatCode>0.0</c:formatCode>
                <c:ptCount val="13"/>
                <c:pt idx="0">
                  <c:v>0.0</c:v>
                </c:pt>
                <c:pt idx="1">
                  <c:v>0.1</c:v>
                </c:pt>
                <c:pt idx="2">
                  <c:v>0.2</c:v>
                </c:pt>
                <c:pt idx="3">
                  <c:v>0.3</c:v>
                </c:pt>
                <c:pt idx="4">
                  <c:v>0.4</c:v>
                </c:pt>
                <c:pt idx="5">
                  <c:v>0.5</c:v>
                </c:pt>
                <c:pt idx="6">
                  <c:v>0.6</c:v>
                </c:pt>
                <c:pt idx="7">
                  <c:v>0.7</c:v>
                </c:pt>
                <c:pt idx="8">
                  <c:v>0.8</c:v>
                </c:pt>
                <c:pt idx="9">
                  <c:v>0.9</c:v>
                </c:pt>
                <c:pt idx="10">
                  <c:v>1.0</c:v>
                </c:pt>
                <c:pt idx="11">
                  <c:v>1.1</c:v>
                </c:pt>
                <c:pt idx="12">
                  <c:v>1.2</c:v>
                </c:pt>
              </c:numCache>
            </c:numRef>
          </c:xVal>
          <c:yVal>
            <c:numRef>
              <c:f>Deflection!$H$3:$H$15</c:f>
              <c:numCache>
                <c:formatCode>0.0</c:formatCode>
                <c:ptCount val="13"/>
                <c:pt idx="0" formatCode="General">
                  <c:v>0.0</c:v>
                </c:pt>
                <c:pt idx="1">
                  <c:v>3.999999999999976</c:v>
                </c:pt>
                <c:pt idx="2">
                  <c:v>7.000000000000006</c:v>
                </c:pt>
                <c:pt idx="3">
                  <c:v>10.50000000000001</c:v>
                </c:pt>
                <c:pt idx="4">
                  <c:v>13.80000000000001</c:v>
                </c:pt>
                <c:pt idx="5">
                  <c:v>16.80000000000001</c:v>
                </c:pt>
                <c:pt idx="6">
                  <c:v>20.4</c:v>
                </c:pt>
                <c:pt idx="7">
                  <c:v>23.59999999999998</c:v>
                </c:pt>
                <c:pt idx="8">
                  <c:v>26.60000000000002</c:v>
                </c:pt>
                <c:pt idx="9">
                  <c:v>29.89999999999998</c:v>
                </c:pt>
                <c:pt idx="10">
                  <c:v>33.1</c:v>
                </c:pt>
                <c:pt idx="11">
                  <c:v>36.49999999999998</c:v>
                </c:pt>
                <c:pt idx="12">
                  <c:v>39.30000000000001</c:v>
                </c:pt>
              </c:numCache>
            </c:numRef>
          </c:yVal>
          <c:smooth val="1"/>
        </c:ser>
        <c:ser>
          <c:idx val="9"/>
          <c:order val="3"/>
          <c:xVal>
            <c:numRef>
              <c:f>Deflection!$A$3:$A$15</c:f>
              <c:numCache>
                <c:formatCode>0.0</c:formatCode>
                <c:ptCount val="13"/>
                <c:pt idx="0">
                  <c:v>0.0</c:v>
                </c:pt>
                <c:pt idx="1">
                  <c:v>0.1</c:v>
                </c:pt>
                <c:pt idx="2">
                  <c:v>0.2</c:v>
                </c:pt>
                <c:pt idx="3">
                  <c:v>0.3</c:v>
                </c:pt>
                <c:pt idx="4">
                  <c:v>0.4</c:v>
                </c:pt>
                <c:pt idx="5">
                  <c:v>0.5</c:v>
                </c:pt>
                <c:pt idx="6">
                  <c:v>0.6</c:v>
                </c:pt>
                <c:pt idx="7">
                  <c:v>0.7</c:v>
                </c:pt>
                <c:pt idx="8">
                  <c:v>0.8</c:v>
                </c:pt>
                <c:pt idx="9">
                  <c:v>0.9</c:v>
                </c:pt>
                <c:pt idx="10">
                  <c:v>1.0</c:v>
                </c:pt>
                <c:pt idx="11">
                  <c:v>1.1</c:v>
                </c:pt>
                <c:pt idx="12">
                  <c:v>1.2</c:v>
                </c:pt>
              </c:numCache>
            </c:numRef>
          </c:xVal>
          <c:yVal>
            <c:numRef>
              <c:f>Deflection!$K$3:$K$15</c:f>
              <c:numCache>
                <c:formatCode>0.0</c:formatCode>
                <c:ptCount val="13"/>
                <c:pt idx="0">
                  <c:v>0.0</c:v>
                </c:pt>
                <c:pt idx="1">
                  <c:v>3.899999999999987</c:v>
                </c:pt>
                <c:pt idx="2">
                  <c:v>6.99999999999998</c:v>
                </c:pt>
                <c:pt idx="3">
                  <c:v>10.1</c:v>
                </c:pt>
                <c:pt idx="4">
                  <c:v>13.30000000000001</c:v>
                </c:pt>
                <c:pt idx="5">
                  <c:v>16.4</c:v>
                </c:pt>
                <c:pt idx="6">
                  <c:v>19.70000000000002</c:v>
                </c:pt>
                <c:pt idx="7">
                  <c:v>23.09999999999998</c:v>
                </c:pt>
                <c:pt idx="8">
                  <c:v>26.2</c:v>
                </c:pt>
                <c:pt idx="9">
                  <c:v>29.40000000000001</c:v>
                </c:pt>
                <c:pt idx="10">
                  <c:v>32.3</c:v>
                </c:pt>
                <c:pt idx="11">
                  <c:v>35.50000000000003</c:v>
                </c:pt>
                <c:pt idx="12">
                  <c:v>38.70000000000001</c:v>
                </c:pt>
              </c:numCache>
            </c:numRef>
          </c:yVal>
          <c:smooth val="1"/>
        </c:ser>
        <c:dLbls>
          <c:showLegendKey val="0"/>
          <c:showVal val="0"/>
          <c:showCatName val="0"/>
          <c:showSerName val="0"/>
          <c:showPercent val="0"/>
          <c:showBubbleSize val="0"/>
        </c:dLbls>
        <c:axId val="2107670704"/>
        <c:axId val="2107674752"/>
      </c:scatterChart>
      <c:valAx>
        <c:axId val="2107670704"/>
        <c:scaling>
          <c:orientation val="minMax"/>
          <c:max val="1.2"/>
          <c:min val="0.0"/>
        </c:scaling>
        <c:delete val="0"/>
        <c:axPos val="b"/>
        <c:majorGridlines/>
        <c:minorGridlines/>
        <c:title>
          <c:tx>
            <c:rich>
              <a:bodyPr/>
              <a:lstStyle/>
              <a:p>
                <a:pPr>
                  <a:defRPr lang="ja-JP" sz="900"/>
                </a:pPr>
                <a:r>
                  <a:rPr lang="en-US" altLang="en-US" sz="900" dirty="0" smtClean="0"/>
                  <a:t>VCO-IN[</a:t>
                </a:r>
                <a:r>
                  <a:rPr lang="en-US" altLang="en-US" sz="900" dirty="0" err="1" smtClean="0"/>
                  <a:t>Vpp</a:t>
                </a:r>
                <a:r>
                  <a:rPr lang="en-US" altLang="en-US" sz="900" dirty="0" smtClean="0"/>
                  <a:t>]</a:t>
                </a:r>
                <a:endParaRPr lang="en-US" altLang="en-US" sz="900" dirty="0"/>
              </a:p>
            </c:rich>
          </c:tx>
          <c:layout/>
          <c:overlay val="0"/>
        </c:title>
        <c:numFmt formatCode="0.0" sourceLinked="1"/>
        <c:majorTickMark val="out"/>
        <c:minorTickMark val="none"/>
        <c:tickLblPos val="nextTo"/>
        <c:txPr>
          <a:bodyPr/>
          <a:lstStyle/>
          <a:p>
            <a:pPr>
              <a:defRPr lang="ja-JP"/>
            </a:pPr>
            <a:endParaRPr lang="en-US"/>
          </a:p>
        </c:txPr>
        <c:crossAx val="2107674752"/>
        <c:crosses val="autoZero"/>
        <c:crossBetween val="midCat"/>
      </c:valAx>
      <c:valAx>
        <c:axId val="2107674752"/>
        <c:scaling>
          <c:orientation val="minMax"/>
        </c:scaling>
        <c:delete val="0"/>
        <c:axPos val="l"/>
        <c:majorGridlines/>
        <c:minorGridlines/>
        <c:title>
          <c:tx>
            <c:rich>
              <a:bodyPr rot="-5400000" vert="horz"/>
              <a:lstStyle/>
              <a:p>
                <a:pPr>
                  <a:defRPr lang="ja-JP" sz="900"/>
                </a:pPr>
                <a:r>
                  <a:rPr lang="en-US" altLang="en-US" sz="900" dirty="0"/>
                  <a:t>Beam Deflection[um]</a:t>
                </a:r>
              </a:p>
            </c:rich>
          </c:tx>
          <c:layout>
            <c:manualLayout>
              <c:xMode val="edge"/>
              <c:yMode val="edge"/>
              <c:x val="0.0"/>
              <c:y val="0.117308956172252"/>
            </c:manualLayout>
          </c:layout>
          <c:overlay val="0"/>
        </c:title>
        <c:numFmt formatCode="General" sourceLinked="1"/>
        <c:majorTickMark val="out"/>
        <c:minorTickMark val="none"/>
        <c:tickLblPos val="nextTo"/>
        <c:txPr>
          <a:bodyPr/>
          <a:lstStyle/>
          <a:p>
            <a:pPr>
              <a:defRPr lang="ja-JP" sz="900" baseline="0"/>
            </a:pPr>
            <a:endParaRPr lang="en-US"/>
          </a:p>
        </c:txPr>
        <c:crossAx val="2107670704"/>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200" b="0" i="0" u="none" strike="noStrike" kern="1200" spc="0" baseline="0">
                <a:solidFill>
                  <a:schemeClr val="tx1">
                    <a:lumMod val="65000"/>
                    <a:lumOff val="35000"/>
                  </a:schemeClr>
                </a:solidFill>
                <a:latin typeface="+mn-lt"/>
                <a:ea typeface="+mn-ea"/>
                <a:cs typeface="+mn-cs"/>
              </a:defRPr>
            </a:pPr>
            <a:r>
              <a:rPr lang="en-US" sz="1200" dirty="0" smtClean="0"/>
              <a:t>Dark Count at HV</a:t>
            </a:r>
            <a:r>
              <a:rPr lang="en-US" sz="1200" dirty="0"/>
              <a:t>=-950V</a:t>
            </a:r>
          </a:p>
        </c:rich>
      </c:tx>
      <c:layout/>
      <c:overlay val="0"/>
      <c:spPr>
        <a:noFill/>
        <a:ln>
          <a:noFill/>
        </a:ln>
        <a:effectLst/>
      </c:spPr>
      <c:txPr>
        <a:bodyPr rot="0" spcFirstLastPara="1" vertOverflow="ellipsis" vert="horz" wrap="square" anchor="ctr" anchorCtr="1"/>
        <a:lstStyle/>
        <a:p>
          <a:pPr>
            <a:defRPr lang="ja-JP"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xVal>
            <c:numRef>
              <c:f>uPMT950V100x5!$C$2:$C$42</c:f>
              <c:numCache>
                <c:formatCode>General</c:formatCode>
                <c:ptCount val="41"/>
                <c:pt idx="0">
                  <c:v>0.0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pt idx="24">
                  <c:v>120.0</c:v>
                </c:pt>
                <c:pt idx="25">
                  <c:v>125.0</c:v>
                </c:pt>
                <c:pt idx="26">
                  <c:v>130.0</c:v>
                </c:pt>
                <c:pt idx="27">
                  <c:v>135.0</c:v>
                </c:pt>
                <c:pt idx="28">
                  <c:v>140.0</c:v>
                </c:pt>
                <c:pt idx="29">
                  <c:v>145.0</c:v>
                </c:pt>
                <c:pt idx="30">
                  <c:v>150.0</c:v>
                </c:pt>
                <c:pt idx="31">
                  <c:v>155.0</c:v>
                </c:pt>
                <c:pt idx="32">
                  <c:v>160.0</c:v>
                </c:pt>
                <c:pt idx="33">
                  <c:v>165.0</c:v>
                </c:pt>
                <c:pt idx="34">
                  <c:v>170.0</c:v>
                </c:pt>
                <c:pt idx="35">
                  <c:v>175.0</c:v>
                </c:pt>
                <c:pt idx="36">
                  <c:v>180.0</c:v>
                </c:pt>
                <c:pt idx="37">
                  <c:v>185.0</c:v>
                </c:pt>
                <c:pt idx="38">
                  <c:v>190.0</c:v>
                </c:pt>
                <c:pt idx="39">
                  <c:v>195.0</c:v>
                </c:pt>
                <c:pt idx="40">
                  <c:v>200.0</c:v>
                </c:pt>
              </c:numCache>
            </c:numRef>
          </c:xVal>
          <c:yVal>
            <c:numRef>
              <c:f>uPMT950V100x5!$D$2:$D$42</c:f>
              <c:numCache>
                <c:formatCode>General</c:formatCode>
                <c:ptCount val="41"/>
                <c:pt idx="0">
                  <c:v>82.412</c:v>
                </c:pt>
                <c:pt idx="1">
                  <c:v>13.318</c:v>
                </c:pt>
                <c:pt idx="2">
                  <c:v>1.152</c:v>
                </c:pt>
                <c:pt idx="3">
                  <c:v>0.746</c:v>
                </c:pt>
                <c:pt idx="4">
                  <c:v>0.458</c:v>
                </c:pt>
                <c:pt idx="5">
                  <c:v>0.384</c:v>
                </c:pt>
                <c:pt idx="6">
                  <c:v>0.198</c:v>
                </c:pt>
                <c:pt idx="7">
                  <c:v>0.174</c:v>
                </c:pt>
                <c:pt idx="8">
                  <c:v>0.106</c:v>
                </c:pt>
                <c:pt idx="9">
                  <c:v>0.06</c:v>
                </c:pt>
                <c:pt idx="10">
                  <c:v>0.054</c:v>
                </c:pt>
                <c:pt idx="11">
                  <c:v>0.018</c:v>
                </c:pt>
                <c:pt idx="12">
                  <c:v>0.018</c:v>
                </c:pt>
                <c:pt idx="13">
                  <c:v>0.018</c:v>
                </c:pt>
                <c:pt idx="14">
                  <c:v>0.008</c:v>
                </c:pt>
                <c:pt idx="15">
                  <c:v>0.02</c:v>
                </c:pt>
                <c:pt idx="16">
                  <c:v>0.002</c:v>
                </c:pt>
                <c:pt idx="17">
                  <c:v>0.004</c:v>
                </c:pt>
                <c:pt idx="18">
                  <c:v>0.008</c:v>
                </c:pt>
                <c:pt idx="19">
                  <c:v>0.004</c:v>
                </c:pt>
                <c:pt idx="20">
                  <c:v>0.002</c:v>
                </c:pt>
                <c:pt idx="21">
                  <c:v>0.006</c:v>
                </c:pt>
                <c:pt idx="22">
                  <c:v>0.0</c:v>
                </c:pt>
                <c:pt idx="23">
                  <c:v>0.0</c:v>
                </c:pt>
                <c:pt idx="24">
                  <c:v>0.0</c:v>
                </c:pt>
                <c:pt idx="25">
                  <c:v>0.0</c:v>
                </c:pt>
                <c:pt idx="26">
                  <c:v>0.004</c:v>
                </c:pt>
                <c:pt idx="27">
                  <c:v>0.002</c:v>
                </c:pt>
                <c:pt idx="28">
                  <c:v>0.0</c:v>
                </c:pt>
                <c:pt idx="29">
                  <c:v>0.0</c:v>
                </c:pt>
                <c:pt idx="30">
                  <c:v>0.0</c:v>
                </c:pt>
                <c:pt idx="31">
                  <c:v>0.0</c:v>
                </c:pt>
                <c:pt idx="32">
                  <c:v>0.002</c:v>
                </c:pt>
                <c:pt idx="33">
                  <c:v>0.0</c:v>
                </c:pt>
                <c:pt idx="34">
                  <c:v>0.008</c:v>
                </c:pt>
                <c:pt idx="35">
                  <c:v>0.0</c:v>
                </c:pt>
                <c:pt idx="36">
                  <c:v>0.006</c:v>
                </c:pt>
                <c:pt idx="37">
                  <c:v>0.0</c:v>
                </c:pt>
                <c:pt idx="38">
                  <c:v>0.0</c:v>
                </c:pt>
                <c:pt idx="39">
                  <c:v>0.0</c:v>
                </c:pt>
                <c:pt idx="40">
                  <c:v>0.0</c:v>
                </c:pt>
              </c:numCache>
            </c:numRef>
          </c:yVal>
          <c:smooth val="0"/>
        </c:ser>
        <c:dLbls>
          <c:showLegendKey val="0"/>
          <c:showVal val="0"/>
          <c:showCatName val="0"/>
          <c:showSerName val="0"/>
          <c:showPercent val="0"/>
          <c:showBubbleSize val="0"/>
        </c:dLbls>
        <c:axId val="-2078935312"/>
        <c:axId val="-2078927856"/>
      </c:scatterChart>
      <c:valAx>
        <c:axId val="-2078935312"/>
        <c:scaling>
          <c:orientation val="minMax"/>
          <c:max val="2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1050" b="0" i="0" u="none" strike="noStrike" kern="1200" baseline="0">
                <a:solidFill>
                  <a:schemeClr val="tx1">
                    <a:lumMod val="65000"/>
                    <a:lumOff val="35000"/>
                  </a:schemeClr>
                </a:solidFill>
                <a:latin typeface="+mn-lt"/>
                <a:ea typeface="+mn-ea"/>
                <a:cs typeface="+mn-cs"/>
              </a:defRPr>
            </a:pPr>
            <a:endParaRPr lang="en-US"/>
          </a:p>
        </c:txPr>
        <c:crossAx val="-2078927856"/>
        <c:crosses val="autoZero"/>
        <c:crossBetween val="midCat"/>
      </c:valAx>
      <c:valAx>
        <c:axId val="-2078927856"/>
        <c:scaling>
          <c:logBase val="10.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1050" b="0" i="0" u="none" strike="noStrike" kern="1200" baseline="0">
                <a:solidFill>
                  <a:schemeClr val="tx1">
                    <a:lumMod val="65000"/>
                    <a:lumOff val="35000"/>
                  </a:schemeClr>
                </a:solidFill>
                <a:latin typeface="+mn-lt"/>
                <a:ea typeface="+mn-ea"/>
                <a:cs typeface="+mn-cs"/>
              </a:defRPr>
            </a:pPr>
            <a:endParaRPr lang="en-US"/>
          </a:p>
        </c:txPr>
        <c:crossAx val="-20789353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10s Gate</c:v>
          </c:tx>
          <c:marker>
            <c:symbol val="circle"/>
            <c:size val="4"/>
          </c:marker>
          <c:xVal>
            <c:numRef>
              <c:f>Sheet1!$B$139:$B$162</c:f>
              <c:numCache>
                <c:formatCode>General</c:formatCode>
                <c:ptCount val="24"/>
                <c:pt idx="0">
                  <c:v>0.0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numCache>
            </c:numRef>
          </c:xVal>
          <c:yVal>
            <c:numRef>
              <c:f>Sheet1!$H$139:$H$161</c:f>
              <c:numCache>
                <c:formatCode>#,##0</c:formatCode>
                <c:ptCount val="23"/>
                <c:pt idx="0" formatCode="General">
                  <c:v>528.0</c:v>
                </c:pt>
                <c:pt idx="1">
                  <c:v>3717.0</c:v>
                </c:pt>
                <c:pt idx="2">
                  <c:v>87493.0</c:v>
                </c:pt>
                <c:pt idx="3">
                  <c:v>90787.0</c:v>
                </c:pt>
                <c:pt idx="4">
                  <c:v>93212.0</c:v>
                </c:pt>
                <c:pt idx="5">
                  <c:v>95155.0</c:v>
                </c:pt>
                <c:pt idx="6">
                  <c:v>95962.0</c:v>
                </c:pt>
                <c:pt idx="7">
                  <c:v>92961.0</c:v>
                </c:pt>
                <c:pt idx="8">
                  <c:v>1758.0</c:v>
                </c:pt>
                <c:pt idx="9">
                  <c:v>1335.0</c:v>
                </c:pt>
                <c:pt idx="10">
                  <c:v>1268.0</c:v>
                </c:pt>
                <c:pt idx="11">
                  <c:v>1244.0</c:v>
                </c:pt>
                <c:pt idx="12">
                  <c:v>1228.0</c:v>
                </c:pt>
                <c:pt idx="13">
                  <c:v>1218.0</c:v>
                </c:pt>
                <c:pt idx="14">
                  <c:v>1120.0</c:v>
                </c:pt>
                <c:pt idx="15" formatCode="General">
                  <c:v>923.0</c:v>
                </c:pt>
                <c:pt idx="16" formatCode="General">
                  <c:v>51.0</c:v>
                </c:pt>
                <c:pt idx="17" formatCode="General">
                  <c:v>23.0</c:v>
                </c:pt>
                <c:pt idx="18" formatCode="General">
                  <c:v>22.0</c:v>
                </c:pt>
                <c:pt idx="19" formatCode="General">
                  <c:v>20.0</c:v>
                </c:pt>
                <c:pt idx="20" formatCode="General">
                  <c:v>20.0</c:v>
                </c:pt>
                <c:pt idx="21" formatCode="General">
                  <c:v>18.0</c:v>
                </c:pt>
                <c:pt idx="22" formatCode="General">
                  <c:v>11.0</c:v>
                </c:pt>
              </c:numCache>
            </c:numRef>
          </c:yVal>
          <c:smooth val="1"/>
        </c:ser>
        <c:ser>
          <c:idx val="1"/>
          <c:order val="1"/>
          <c:tx>
            <c:v>40s Gate</c:v>
          </c:tx>
          <c:spPr>
            <a:ln>
              <a:solidFill>
                <a:srgbClr val="0070C0"/>
              </a:solidFill>
            </a:ln>
          </c:spPr>
          <c:marker>
            <c:symbol val="circle"/>
            <c:size val="4"/>
          </c:marker>
          <c:xVal>
            <c:numRef>
              <c:f>Sheet1!$B$163:$B$169</c:f>
              <c:numCache>
                <c:formatCode>General</c:formatCode>
                <c:ptCount val="7"/>
                <c:pt idx="0">
                  <c:v>95.0</c:v>
                </c:pt>
                <c:pt idx="1">
                  <c:v>100.0</c:v>
                </c:pt>
                <c:pt idx="2">
                  <c:v>105.0</c:v>
                </c:pt>
                <c:pt idx="3">
                  <c:v>110.0</c:v>
                </c:pt>
                <c:pt idx="4">
                  <c:v>115.0</c:v>
                </c:pt>
                <c:pt idx="5">
                  <c:v>120.0</c:v>
                </c:pt>
                <c:pt idx="6">
                  <c:v>125.0</c:v>
                </c:pt>
              </c:numCache>
            </c:numRef>
          </c:xVal>
          <c:yVal>
            <c:numRef>
              <c:f>Sheet1!$H$163:$H$169</c:f>
              <c:numCache>
                <c:formatCode>General</c:formatCode>
                <c:ptCount val="7"/>
                <c:pt idx="0">
                  <c:v>21.0</c:v>
                </c:pt>
                <c:pt idx="1">
                  <c:v>20.0</c:v>
                </c:pt>
                <c:pt idx="2">
                  <c:v>19.0</c:v>
                </c:pt>
                <c:pt idx="3">
                  <c:v>16.0</c:v>
                </c:pt>
                <c:pt idx="4">
                  <c:v>11.0</c:v>
                </c:pt>
                <c:pt idx="5">
                  <c:v>3.0</c:v>
                </c:pt>
                <c:pt idx="6">
                  <c:v>1.0</c:v>
                </c:pt>
              </c:numCache>
            </c:numRef>
          </c:yVal>
          <c:smooth val="1"/>
        </c:ser>
        <c:dLbls>
          <c:showLegendKey val="0"/>
          <c:showVal val="0"/>
          <c:showCatName val="0"/>
          <c:showSerName val="0"/>
          <c:showPercent val="0"/>
          <c:showBubbleSize val="0"/>
        </c:dLbls>
        <c:axId val="-2091132976"/>
        <c:axId val="-2089420640"/>
      </c:scatterChart>
      <c:valAx>
        <c:axId val="-2091132976"/>
        <c:scaling>
          <c:orientation val="minMax"/>
        </c:scaling>
        <c:delete val="0"/>
        <c:axPos val="b"/>
        <c:numFmt formatCode="General" sourceLinked="1"/>
        <c:majorTickMark val="out"/>
        <c:minorTickMark val="none"/>
        <c:tickLblPos val="nextTo"/>
        <c:txPr>
          <a:bodyPr/>
          <a:lstStyle/>
          <a:p>
            <a:pPr>
              <a:defRPr lang="ja-JP"/>
            </a:pPr>
            <a:endParaRPr lang="en-US"/>
          </a:p>
        </c:txPr>
        <c:crossAx val="-2089420640"/>
        <c:crosses val="autoZero"/>
        <c:crossBetween val="midCat"/>
      </c:valAx>
      <c:valAx>
        <c:axId val="-2089420640"/>
        <c:scaling>
          <c:logBase val="10.0"/>
          <c:orientation val="minMax"/>
        </c:scaling>
        <c:delete val="0"/>
        <c:axPos val="l"/>
        <c:majorGridlines/>
        <c:title>
          <c:tx>
            <c:rich>
              <a:bodyPr rot="-5400000" vert="horz"/>
              <a:lstStyle/>
              <a:p>
                <a:pPr>
                  <a:defRPr lang="ja-JP" b="0"/>
                </a:pPr>
                <a:r>
                  <a:rPr lang="en-US" b="0" dirty="0" smtClean="0"/>
                  <a:t>Count/sec</a:t>
                </a:r>
                <a:endParaRPr lang="en-US" b="0" dirty="0"/>
              </a:p>
            </c:rich>
          </c:tx>
          <c:layout/>
          <c:overlay val="0"/>
        </c:title>
        <c:numFmt formatCode="0.E+00" sourceLinked="0"/>
        <c:majorTickMark val="out"/>
        <c:minorTickMark val="none"/>
        <c:tickLblPos val="nextTo"/>
        <c:txPr>
          <a:bodyPr/>
          <a:lstStyle/>
          <a:p>
            <a:pPr>
              <a:defRPr lang="ja-JP" sz="900"/>
            </a:pPr>
            <a:endParaRPr lang="en-US"/>
          </a:p>
        </c:txPr>
        <c:crossAx val="-2091132976"/>
        <c:crosses val="autoZero"/>
        <c:crossBetween val="midCat"/>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en-US" altLang="ja-JP"/>
              <a:t>405nm laser spectrum</a:t>
            </a:r>
            <a:endParaRPr lang="ja-JP" altLang="en-US"/>
          </a:p>
        </c:rich>
      </c:tx>
      <c:layout>
        <c:manualLayout>
          <c:xMode val="edge"/>
          <c:yMode val="edge"/>
          <c:x val="0.4120813771518"/>
          <c:y val="0.00589970501474926"/>
        </c:manualLayout>
      </c:layout>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numRef>
              <c:f>LaserSpectrum!$B$5:$B$46</c:f>
              <c:numCache>
                <c:formatCode>General</c:formatCode>
                <c:ptCount val="42"/>
                <c:pt idx="0">
                  <c:v>352.29</c:v>
                </c:pt>
                <c:pt idx="1">
                  <c:v>363.08</c:v>
                </c:pt>
                <c:pt idx="2">
                  <c:v>373.86</c:v>
                </c:pt>
                <c:pt idx="3">
                  <c:v>384.65</c:v>
                </c:pt>
                <c:pt idx="4">
                  <c:v>395.44</c:v>
                </c:pt>
                <c:pt idx="5">
                  <c:v>406.23</c:v>
                </c:pt>
                <c:pt idx="6">
                  <c:v>417.02</c:v>
                </c:pt>
                <c:pt idx="7">
                  <c:v>427.81</c:v>
                </c:pt>
                <c:pt idx="8">
                  <c:v>438.6</c:v>
                </c:pt>
                <c:pt idx="9">
                  <c:v>449.39</c:v>
                </c:pt>
                <c:pt idx="10">
                  <c:v>460.18</c:v>
                </c:pt>
                <c:pt idx="11">
                  <c:v>470.97</c:v>
                </c:pt>
                <c:pt idx="12">
                  <c:v>481.75</c:v>
                </c:pt>
                <c:pt idx="13">
                  <c:v>492.54</c:v>
                </c:pt>
                <c:pt idx="14">
                  <c:v>503.33</c:v>
                </c:pt>
                <c:pt idx="15">
                  <c:v>514.12</c:v>
                </c:pt>
                <c:pt idx="16">
                  <c:v>524.91</c:v>
                </c:pt>
                <c:pt idx="17">
                  <c:v>535.7</c:v>
                </c:pt>
                <c:pt idx="18">
                  <c:v>546.49</c:v>
                </c:pt>
                <c:pt idx="19">
                  <c:v>557.28</c:v>
                </c:pt>
                <c:pt idx="20">
                  <c:v>568.07</c:v>
                </c:pt>
                <c:pt idx="21">
                  <c:v>578.8599999999999</c:v>
                </c:pt>
                <c:pt idx="22">
                  <c:v>589.64</c:v>
                </c:pt>
                <c:pt idx="23">
                  <c:v>600.4299999999998</c:v>
                </c:pt>
                <c:pt idx="24">
                  <c:v>611.22</c:v>
                </c:pt>
                <c:pt idx="25">
                  <c:v>622.01</c:v>
                </c:pt>
                <c:pt idx="26">
                  <c:v>632.8</c:v>
                </c:pt>
                <c:pt idx="27">
                  <c:v>643.59</c:v>
                </c:pt>
                <c:pt idx="28">
                  <c:v>654.38</c:v>
                </c:pt>
                <c:pt idx="29">
                  <c:v>665.17</c:v>
                </c:pt>
                <c:pt idx="30">
                  <c:v>675.9599999999999</c:v>
                </c:pt>
                <c:pt idx="31">
                  <c:v>686.74</c:v>
                </c:pt>
                <c:pt idx="32">
                  <c:v>697.53</c:v>
                </c:pt>
                <c:pt idx="33">
                  <c:v>708.3199999999999</c:v>
                </c:pt>
                <c:pt idx="34">
                  <c:v>719.11</c:v>
                </c:pt>
                <c:pt idx="35">
                  <c:v>729.9</c:v>
                </c:pt>
                <c:pt idx="36">
                  <c:v>740.69</c:v>
                </c:pt>
                <c:pt idx="37">
                  <c:v>751.48</c:v>
                </c:pt>
                <c:pt idx="38">
                  <c:v>762.27</c:v>
                </c:pt>
                <c:pt idx="39">
                  <c:v>773.0599999999999</c:v>
                </c:pt>
                <c:pt idx="40">
                  <c:v>783.8499999999999</c:v>
                </c:pt>
                <c:pt idx="41">
                  <c:v>794.63</c:v>
                </c:pt>
              </c:numCache>
            </c:numRef>
          </c:cat>
          <c:val>
            <c:numRef>
              <c:f>LaserSpectrum!$C$5:$C$46</c:f>
              <c:numCache>
                <c:formatCode>General</c:formatCode>
                <c:ptCount val="42"/>
              </c:numCache>
            </c:numRef>
          </c:val>
        </c:ser>
        <c:ser>
          <c:idx val="1"/>
          <c:order val="1"/>
          <c:spPr>
            <a:solidFill>
              <a:schemeClr val="accent2"/>
            </a:solidFill>
            <a:ln>
              <a:noFill/>
            </a:ln>
            <a:effectLst/>
          </c:spPr>
          <c:invertIfNegative val="0"/>
          <c:cat>
            <c:numRef>
              <c:f>LaserSpectrum!$B$5:$B$46</c:f>
              <c:numCache>
                <c:formatCode>General</c:formatCode>
                <c:ptCount val="42"/>
                <c:pt idx="0">
                  <c:v>352.29</c:v>
                </c:pt>
                <c:pt idx="1">
                  <c:v>363.08</c:v>
                </c:pt>
                <c:pt idx="2">
                  <c:v>373.86</c:v>
                </c:pt>
                <c:pt idx="3">
                  <c:v>384.65</c:v>
                </c:pt>
                <c:pt idx="4">
                  <c:v>395.44</c:v>
                </c:pt>
                <c:pt idx="5">
                  <c:v>406.23</c:v>
                </c:pt>
                <c:pt idx="6">
                  <c:v>417.02</c:v>
                </c:pt>
                <c:pt idx="7">
                  <c:v>427.81</c:v>
                </c:pt>
                <c:pt idx="8">
                  <c:v>438.6</c:v>
                </c:pt>
                <c:pt idx="9">
                  <c:v>449.39</c:v>
                </c:pt>
                <c:pt idx="10">
                  <c:v>460.18</c:v>
                </c:pt>
                <c:pt idx="11">
                  <c:v>470.97</c:v>
                </c:pt>
                <c:pt idx="12">
                  <c:v>481.75</c:v>
                </c:pt>
                <c:pt idx="13">
                  <c:v>492.54</c:v>
                </c:pt>
                <c:pt idx="14">
                  <c:v>503.33</c:v>
                </c:pt>
                <c:pt idx="15">
                  <c:v>514.12</c:v>
                </c:pt>
                <c:pt idx="16">
                  <c:v>524.91</c:v>
                </c:pt>
                <c:pt idx="17">
                  <c:v>535.7</c:v>
                </c:pt>
                <c:pt idx="18">
                  <c:v>546.49</c:v>
                </c:pt>
                <c:pt idx="19">
                  <c:v>557.28</c:v>
                </c:pt>
                <c:pt idx="20">
                  <c:v>568.07</c:v>
                </c:pt>
                <c:pt idx="21">
                  <c:v>578.8599999999999</c:v>
                </c:pt>
                <c:pt idx="22">
                  <c:v>589.64</c:v>
                </c:pt>
                <c:pt idx="23">
                  <c:v>600.4299999999998</c:v>
                </c:pt>
                <c:pt idx="24">
                  <c:v>611.22</c:v>
                </c:pt>
                <c:pt idx="25">
                  <c:v>622.01</c:v>
                </c:pt>
                <c:pt idx="26">
                  <c:v>632.8</c:v>
                </c:pt>
                <c:pt idx="27">
                  <c:v>643.59</c:v>
                </c:pt>
                <c:pt idx="28">
                  <c:v>654.38</c:v>
                </c:pt>
                <c:pt idx="29">
                  <c:v>665.17</c:v>
                </c:pt>
                <c:pt idx="30">
                  <c:v>675.9599999999999</c:v>
                </c:pt>
                <c:pt idx="31">
                  <c:v>686.74</c:v>
                </c:pt>
                <c:pt idx="32">
                  <c:v>697.53</c:v>
                </c:pt>
                <c:pt idx="33">
                  <c:v>708.3199999999999</c:v>
                </c:pt>
                <c:pt idx="34">
                  <c:v>719.11</c:v>
                </c:pt>
                <c:pt idx="35">
                  <c:v>729.9</c:v>
                </c:pt>
                <c:pt idx="36">
                  <c:v>740.69</c:v>
                </c:pt>
                <c:pt idx="37">
                  <c:v>751.48</c:v>
                </c:pt>
                <c:pt idx="38">
                  <c:v>762.27</c:v>
                </c:pt>
                <c:pt idx="39">
                  <c:v>773.0599999999999</c:v>
                </c:pt>
                <c:pt idx="40">
                  <c:v>783.8499999999999</c:v>
                </c:pt>
                <c:pt idx="41">
                  <c:v>794.63</c:v>
                </c:pt>
              </c:numCache>
            </c:numRef>
          </c:cat>
          <c:val>
            <c:numRef>
              <c:f>LaserSpectrum!$D$5:$D$46</c:f>
              <c:numCache>
                <c:formatCode>General</c:formatCode>
                <c:ptCount val="42"/>
                <c:pt idx="0">
                  <c:v>6010.0</c:v>
                </c:pt>
                <c:pt idx="1">
                  <c:v>7550.0</c:v>
                </c:pt>
                <c:pt idx="2">
                  <c:v>3330.0</c:v>
                </c:pt>
                <c:pt idx="3">
                  <c:v>5790.0</c:v>
                </c:pt>
                <c:pt idx="4">
                  <c:v>61600.0</c:v>
                </c:pt>
                <c:pt idx="5">
                  <c:v>202000.0</c:v>
                </c:pt>
                <c:pt idx="6">
                  <c:v>5.2E7</c:v>
                </c:pt>
                <c:pt idx="7">
                  <c:v>1.11E6</c:v>
                </c:pt>
                <c:pt idx="8">
                  <c:v>127000.0</c:v>
                </c:pt>
                <c:pt idx="9">
                  <c:v>225000.0</c:v>
                </c:pt>
                <c:pt idx="10">
                  <c:v>1.08E6</c:v>
                </c:pt>
                <c:pt idx="11">
                  <c:v>7.25E6</c:v>
                </c:pt>
                <c:pt idx="12">
                  <c:v>342000.0</c:v>
                </c:pt>
                <c:pt idx="13">
                  <c:v>74700.0</c:v>
                </c:pt>
                <c:pt idx="14">
                  <c:v>18400.0</c:v>
                </c:pt>
                <c:pt idx="15">
                  <c:v>8900.0</c:v>
                </c:pt>
                <c:pt idx="16">
                  <c:v>5790.0</c:v>
                </c:pt>
                <c:pt idx="17">
                  <c:v>1800.0</c:v>
                </c:pt>
                <c:pt idx="18">
                  <c:v>3470.0</c:v>
                </c:pt>
                <c:pt idx="19">
                  <c:v>2540.0</c:v>
                </c:pt>
                <c:pt idx="20">
                  <c:v>4470.0</c:v>
                </c:pt>
                <c:pt idx="21">
                  <c:v>3620.0</c:v>
                </c:pt>
                <c:pt idx="22">
                  <c:v>2440.0</c:v>
                </c:pt>
                <c:pt idx="23">
                  <c:v>718.0</c:v>
                </c:pt>
                <c:pt idx="24">
                  <c:v>440.0</c:v>
                </c:pt>
                <c:pt idx="25">
                  <c:v>4710.0</c:v>
                </c:pt>
                <c:pt idx="26">
                  <c:v>367.0</c:v>
                </c:pt>
                <c:pt idx="27">
                  <c:v>483.0</c:v>
                </c:pt>
                <c:pt idx="28">
                  <c:v>5250.0</c:v>
                </c:pt>
                <c:pt idx="29">
                  <c:v>735.0</c:v>
                </c:pt>
                <c:pt idx="30">
                  <c:v>3130.0</c:v>
                </c:pt>
                <c:pt idx="31">
                  <c:v>2710.0</c:v>
                </c:pt>
                <c:pt idx="32">
                  <c:v>2240.0</c:v>
                </c:pt>
                <c:pt idx="33">
                  <c:v>1160.0</c:v>
                </c:pt>
                <c:pt idx="34">
                  <c:v>5670.0</c:v>
                </c:pt>
                <c:pt idx="35">
                  <c:v>980.0</c:v>
                </c:pt>
                <c:pt idx="36">
                  <c:v>3880.0</c:v>
                </c:pt>
                <c:pt idx="37">
                  <c:v>4310.0</c:v>
                </c:pt>
                <c:pt idx="38">
                  <c:v>2070.0</c:v>
                </c:pt>
                <c:pt idx="39">
                  <c:v>1860.0</c:v>
                </c:pt>
                <c:pt idx="40">
                  <c:v>1030.0</c:v>
                </c:pt>
                <c:pt idx="41">
                  <c:v>3440.0</c:v>
                </c:pt>
              </c:numCache>
            </c:numRef>
          </c:val>
        </c:ser>
        <c:dLbls>
          <c:showLegendKey val="0"/>
          <c:showVal val="0"/>
          <c:showCatName val="0"/>
          <c:showSerName val="0"/>
          <c:showPercent val="0"/>
          <c:showBubbleSize val="0"/>
        </c:dLbls>
        <c:gapWidth val="150"/>
        <c:axId val="2107913360"/>
        <c:axId val="-2091037760"/>
      </c:barChart>
      <c:catAx>
        <c:axId val="21079133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en-US" altLang="ja-JP" dirty="0" smtClean="0"/>
                  <a:t>Wavelength</a:t>
                </a:r>
                <a:endParaRPr lang="ja-JP" altLang="en-US" dirty="0"/>
              </a:p>
            </c:rich>
          </c:tx>
          <c:layout/>
          <c:overlay val="0"/>
          <c:spPr>
            <a:noFill/>
            <a:ln>
              <a:noFill/>
            </a:ln>
            <a:effectLst/>
          </c:spPr>
          <c:txPr>
            <a:bodyPr rot="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2091037760"/>
        <c:crosses val="autoZero"/>
        <c:auto val="1"/>
        <c:lblAlgn val="ctr"/>
        <c:lblOffset val="100"/>
        <c:noMultiLvlLbl val="1"/>
      </c:catAx>
      <c:valAx>
        <c:axId val="-2091037760"/>
        <c:scaling>
          <c:logBase val="10.0"/>
          <c:orientation val="minMax"/>
          <c:min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en-US" altLang="ja-JP" dirty="0" smtClean="0"/>
                  <a:t>Count/sec</a:t>
                </a:r>
                <a:endParaRPr lang="ja-JP" altLang="en-US" dirty="0"/>
              </a:p>
            </c:rich>
          </c:tx>
          <c:layout/>
          <c:overlay val="0"/>
          <c:spPr>
            <a:noFill/>
            <a:ln>
              <a:noFill/>
            </a:ln>
            <a:effectLst/>
          </c:spPr>
          <c:txPr>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en-US"/>
            </a:p>
          </c:txPr>
        </c:title>
        <c:numFmt formatCode="0.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2107913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92285916515923"/>
          <c:y val="0.0536296916258485"/>
          <c:w val="0.847109151931814"/>
          <c:h val="0.920941907832653"/>
        </c:manualLayout>
      </c:layout>
      <c:barChart>
        <c:barDir val="col"/>
        <c:grouping val="clustered"/>
        <c:varyColors val="0"/>
        <c:ser>
          <c:idx val="0"/>
          <c:order val="0"/>
          <c:spPr>
            <a:solidFill>
              <a:schemeClr val="accent1"/>
            </a:solidFill>
            <a:ln>
              <a:noFill/>
            </a:ln>
            <a:effectLst/>
          </c:spPr>
          <c:invertIfNegative val="0"/>
          <c:cat>
            <c:numRef>
              <c:f>PhotonSpectrum!$B$4:$B$45</c:f>
              <c:numCache>
                <c:formatCode>0.00</c:formatCode>
                <c:ptCount val="42"/>
                <c:pt idx="0">
                  <c:v>352.29</c:v>
                </c:pt>
                <c:pt idx="1">
                  <c:v>363.08</c:v>
                </c:pt>
                <c:pt idx="2">
                  <c:v>373.86</c:v>
                </c:pt>
                <c:pt idx="3">
                  <c:v>384.65</c:v>
                </c:pt>
                <c:pt idx="4">
                  <c:v>395.44</c:v>
                </c:pt>
                <c:pt idx="5">
                  <c:v>406.23</c:v>
                </c:pt>
                <c:pt idx="6">
                  <c:v>417.02</c:v>
                </c:pt>
                <c:pt idx="7">
                  <c:v>427.81</c:v>
                </c:pt>
                <c:pt idx="8">
                  <c:v>438.6</c:v>
                </c:pt>
                <c:pt idx="9">
                  <c:v>449.39</c:v>
                </c:pt>
                <c:pt idx="10">
                  <c:v>460.18</c:v>
                </c:pt>
                <c:pt idx="11">
                  <c:v>470.97</c:v>
                </c:pt>
                <c:pt idx="12">
                  <c:v>481.75</c:v>
                </c:pt>
                <c:pt idx="13">
                  <c:v>492.54</c:v>
                </c:pt>
                <c:pt idx="14">
                  <c:v>503.33</c:v>
                </c:pt>
                <c:pt idx="15">
                  <c:v>514.12</c:v>
                </c:pt>
                <c:pt idx="16">
                  <c:v>524.91</c:v>
                </c:pt>
                <c:pt idx="17">
                  <c:v>535.7</c:v>
                </c:pt>
                <c:pt idx="18">
                  <c:v>546.49</c:v>
                </c:pt>
                <c:pt idx="19">
                  <c:v>557.28</c:v>
                </c:pt>
                <c:pt idx="20">
                  <c:v>568.07</c:v>
                </c:pt>
                <c:pt idx="21">
                  <c:v>578.8599999999999</c:v>
                </c:pt>
                <c:pt idx="22">
                  <c:v>589.64</c:v>
                </c:pt>
                <c:pt idx="23">
                  <c:v>600.4299999999998</c:v>
                </c:pt>
                <c:pt idx="24">
                  <c:v>611.22</c:v>
                </c:pt>
                <c:pt idx="25">
                  <c:v>622.01</c:v>
                </c:pt>
                <c:pt idx="26">
                  <c:v>632.8</c:v>
                </c:pt>
                <c:pt idx="27">
                  <c:v>643.59</c:v>
                </c:pt>
                <c:pt idx="28">
                  <c:v>654.38</c:v>
                </c:pt>
                <c:pt idx="29">
                  <c:v>665.17</c:v>
                </c:pt>
                <c:pt idx="30">
                  <c:v>675.9599999999999</c:v>
                </c:pt>
                <c:pt idx="31">
                  <c:v>686.74</c:v>
                </c:pt>
                <c:pt idx="32">
                  <c:v>697.53</c:v>
                </c:pt>
                <c:pt idx="33">
                  <c:v>708.3199999999999</c:v>
                </c:pt>
                <c:pt idx="34">
                  <c:v>719.11</c:v>
                </c:pt>
                <c:pt idx="35">
                  <c:v>729.9</c:v>
                </c:pt>
                <c:pt idx="36">
                  <c:v>740.69</c:v>
                </c:pt>
                <c:pt idx="37">
                  <c:v>751.48</c:v>
                </c:pt>
                <c:pt idx="38">
                  <c:v>762.27</c:v>
                </c:pt>
                <c:pt idx="39">
                  <c:v>773.0599999999999</c:v>
                </c:pt>
                <c:pt idx="40">
                  <c:v>783.8499999999999</c:v>
                </c:pt>
                <c:pt idx="41">
                  <c:v>794.63</c:v>
                </c:pt>
              </c:numCache>
            </c:numRef>
          </c:cat>
          <c:val>
            <c:numRef>
              <c:f>PhotonSpectrum!$C$4:$C$45</c:f>
              <c:numCache>
                <c:formatCode>0.0</c:formatCode>
                <c:ptCount val="42"/>
                <c:pt idx="0">
                  <c:v>766.6666666666666</c:v>
                </c:pt>
                <c:pt idx="1">
                  <c:v>815.0</c:v>
                </c:pt>
                <c:pt idx="2">
                  <c:v>451.6666666666668</c:v>
                </c:pt>
                <c:pt idx="3">
                  <c:v>433.3333333333333</c:v>
                </c:pt>
                <c:pt idx="4">
                  <c:v>358.3333333333333</c:v>
                </c:pt>
                <c:pt idx="5">
                  <c:v>325.0</c:v>
                </c:pt>
                <c:pt idx="6">
                  <c:v>356.6666666666668</c:v>
                </c:pt>
                <c:pt idx="7">
                  <c:v>603.3333333333334</c:v>
                </c:pt>
                <c:pt idx="8">
                  <c:v>390.0</c:v>
                </c:pt>
                <c:pt idx="9">
                  <c:v>29200.0</c:v>
                </c:pt>
                <c:pt idx="10">
                  <c:v>20100.0</c:v>
                </c:pt>
                <c:pt idx="11">
                  <c:v>16633.33333333333</c:v>
                </c:pt>
                <c:pt idx="12">
                  <c:v>14400.0</c:v>
                </c:pt>
                <c:pt idx="13">
                  <c:v>17833.33333333333</c:v>
                </c:pt>
                <c:pt idx="14">
                  <c:v>20100.0</c:v>
                </c:pt>
                <c:pt idx="15">
                  <c:v>12500.0</c:v>
                </c:pt>
                <c:pt idx="16">
                  <c:v>15800.0</c:v>
                </c:pt>
                <c:pt idx="17">
                  <c:v>16500.0</c:v>
                </c:pt>
                <c:pt idx="18">
                  <c:v>16200.0</c:v>
                </c:pt>
                <c:pt idx="19">
                  <c:v>22800.0</c:v>
                </c:pt>
                <c:pt idx="20">
                  <c:v>25000.0</c:v>
                </c:pt>
                <c:pt idx="21">
                  <c:v>32700.0</c:v>
                </c:pt>
                <c:pt idx="22">
                  <c:v>24000.0</c:v>
                </c:pt>
                <c:pt idx="23">
                  <c:v>48700.0</c:v>
                </c:pt>
                <c:pt idx="24">
                  <c:v>35600.0</c:v>
                </c:pt>
                <c:pt idx="25">
                  <c:v>15700.0</c:v>
                </c:pt>
                <c:pt idx="26">
                  <c:v>11300.0</c:v>
                </c:pt>
                <c:pt idx="27">
                  <c:v>17600.0</c:v>
                </c:pt>
                <c:pt idx="28">
                  <c:v>19500.0</c:v>
                </c:pt>
                <c:pt idx="29">
                  <c:v>18166.66666666666</c:v>
                </c:pt>
                <c:pt idx="30">
                  <c:v>6516.66666666667</c:v>
                </c:pt>
                <c:pt idx="31">
                  <c:v>7700.0</c:v>
                </c:pt>
                <c:pt idx="32">
                  <c:v>3050.0</c:v>
                </c:pt>
                <c:pt idx="33">
                  <c:v>5283.333333333332</c:v>
                </c:pt>
                <c:pt idx="34">
                  <c:v>1625.0</c:v>
                </c:pt>
                <c:pt idx="35">
                  <c:v>1616.666666666667</c:v>
                </c:pt>
                <c:pt idx="36">
                  <c:v>1175.0</c:v>
                </c:pt>
                <c:pt idx="37">
                  <c:v>528.3333333333334</c:v>
                </c:pt>
                <c:pt idx="38">
                  <c:v>1046.666666666667</c:v>
                </c:pt>
                <c:pt idx="39">
                  <c:v>715.0</c:v>
                </c:pt>
                <c:pt idx="40">
                  <c:v>1138.333333333333</c:v>
                </c:pt>
                <c:pt idx="41">
                  <c:v>1253.333333333333</c:v>
                </c:pt>
              </c:numCache>
            </c:numRef>
          </c:val>
        </c:ser>
        <c:dLbls>
          <c:showLegendKey val="0"/>
          <c:showVal val="0"/>
          <c:showCatName val="0"/>
          <c:showSerName val="0"/>
          <c:showPercent val="0"/>
          <c:showBubbleSize val="0"/>
        </c:dLbls>
        <c:gapWidth val="150"/>
        <c:axId val="-2078897296"/>
        <c:axId val="-2078895536"/>
      </c:barChart>
      <c:catAx>
        <c:axId val="-20788972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2078895536"/>
        <c:crosses val="autoZero"/>
        <c:auto val="1"/>
        <c:lblAlgn val="ctr"/>
        <c:lblOffset val="100"/>
        <c:noMultiLvlLbl val="1"/>
      </c:catAx>
      <c:valAx>
        <c:axId val="-2078895536"/>
        <c:scaling>
          <c:orientation val="minMax"/>
          <c:max val="50000.0"/>
          <c:min val="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en-US" altLang="ja-JP"/>
                  <a:t>Photon</a:t>
                </a:r>
                <a:r>
                  <a:rPr lang="en-US" altLang="ja-JP" baseline="0"/>
                  <a:t> Count/s</a:t>
                </a:r>
                <a:endParaRPr lang="ja-JP" altLang="en-US"/>
              </a:p>
            </c:rich>
          </c:tx>
          <c:layout/>
          <c:overlay val="0"/>
          <c:spPr>
            <a:noFill/>
            <a:ln>
              <a:noFill/>
            </a:ln>
            <a:effectLst/>
          </c:spPr>
          <c:txPr>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2078897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r>
              <a:rPr lang="en-US" altLang="ja-JP" dirty="0" smtClean="0"/>
              <a:t>Light Power</a:t>
            </a:r>
            <a:r>
              <a:rPr lang="en-US" altLang="ja-JP" baseline="0" dirty="0" smtClean="0"/>
              <a:t> &amp; Number of Photon </a:t>
            </a:r>
            <a:r>
              <a:rPr lang="en-US" altLang="ja-JP" sz="1200" baseline="0" dirty="0" smtClean="0"/>
              <a:t>(405/488/561/638nm)</a:t>
            </a:r>
            <a:endParaRPr lang="ja-JP" altLang="en-US" sz="1200" dirty="0"/>
          </a:p>
        </c:rich>
      </c:tx>
      <c:layout>
        <c:manualLayout>
          <c:xMode val="edge"/>
          <c:yMode val="edge"/>
          <c:x val="0.228960916830283"/>
          <c:y val="0.0279028074178991"/>
        </c:manualLayout>
      </c:layout>
      <c:overlay val="0"/>
      <c:spPr>
        <a:noFill/>
        <a:ln>
          <a:noFill/>
        </a:ln>
        <a:effectLst/>
      </c:spPr>
      <c:txPr>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WvsPhoton!$B$8:$B$25</c:f>
              <c:numCache>
                <c:formatCode>0.00.E+00</c:formatCode>
                <c:ptCount val="18"/>
                <c:pt idx="0">
                  <c:v>0.001</c:v>
                </c:pt>
                <c:pt idx="1">
                  <c:v>0.0001</c:v>
                </c:pt>
                <c:pt idx="2">
                  <c:v>1.0E-5</c:v>
                </c:pt>
                <c:pt idx="3">
                  <c:v>1.0E-6</c:v>
                </c:pt>
                <c:pt idx="4">
                  <c:v>1.0E-6</c:v>
                </c:pt>
                <c:pt idx="5">
                  <c:v>1.0E-7</c:v>
                </c:pt>
                <c:pt idx="6">
                  <c:v>1.0E-8</c:v>
                </c:pt>
                <c:pt idx="7">
                  <c:v>1.0E-9</c:v>
                </c:pt>
                <c:pt idx="8">
                  <c:v>1.0E-10</c:v>
                </c:pt>
                <c:pt idx="9">
                  <c:v>1.0E-11</c:v>
                </c:pt>
                <c:pt idx="10">
                  <c:v>1.0E-12</c:v>
                </c:pt>
                <c:pt idx="11">
                  <c:v>1.0E-12</c:v>
                </c:pt>
                <c:pt idx="12">
                  <c:v>1.0E-13</c:v>
                </c:pt>
                <c:pt idx="13">
                  <c:v>1.0E-14</c:v>
                </c:pt>
                <c:pt idx="14">
                  <c:v>1.0E-15</c:v>
                </c:pt>
                <c:pt idx="15">
                  <c:v>1.0E-16</c:v>
                </c:pt>
                <c:pt idx="16">
                  <c:v>1.0E-17</c:v>
                </c:pt>
                <c:pt idx="17">
                  <c:v>1.0E-18</c:v>
                </c:pt>
              </c:numCache>
            </c:numRef>
          </c:xVal>
          <c:yVal>
            <c:numRef>
              <c:f>WvsPhoton!$C$8:$C$25</c:f>
              <c:numCache>
                <c:formatCode>General</c:formatCode>
                <c:ptCount val="18"/>
              </c:numCache>
            </c:numRef>
          </c:yVal>
          <c:smooth val="1"/>
        </c:ser>
        <c:ser>
          <c:idx val="1"/>
          <c:order val="1"/>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WvsPhoton!$B$8:$B$25</c:f>
              <c:numCache>
                <c:formatCode>0.00.E+00</c:formatCode>
                <c:ptCount val="18"/>
                <c:pt idx="0">
                  <c:v>0.001</c:v>
                </c:pt>
                <c:pt idx="1">
                  <c:v>0.0001</c:v>
                </c:pt>
                <c:pt idx="2">
                  <c:v>1.0E-5</c:v>
                </c:pt>
                <c:pt idx="3">
                  <c:v>1.0E-6</c:v>
                </c:pt>
                <c:pt idx="4">
                  <c:v>1.0E-6</c:v>
                </c:pt>
                <c:pt idx="5">
                  <c:v>1.0E-7</c:v>
                </c:pt>
                <c:pt idx="6">
                  <c:v>1.0E-8</c:v>
                </c:pt>
                <c:pt idx="7">
                  <c:v>1.0E-9</c:v>
                </c:pt>
                <c:pt idx="8">
                  <c:v>1.0E-10</c:v>
                </c:pt>
                <c:pt idx="9">
                  <c:v>1.0E-11</c:v>
                </c:pt>
                <c:pt idx="10">
                  <c:v>1.0E-12</c:v>
                </c:pt>
                <c:pt idx="11">
                  <c:v>1.0E-12</c:v>
                </c:pt>
                <c:pt idx="12">
                  <c:v>1.0E-13</c:v>
                </c:pt>
                <c:pt idx="13">
                  <c:v>1.0E-14</c:v>
                </c:pt>
                <c:pt idx="14">
                  <c:v>1.0E-15</c:v>
                </c:pt>
                <c:pt idx="15">
                  <c:v>1.0E-16</c:v>
                </c:pt>
                <c:pt idx="16">
                  <c:v>1.0E-17</c:v>
                </c:pt>
                <c:pt idx="17">
                  <c:v>1.0E-18</c:v>
                </c:pt>
              </c:numCache>
            </c:numRef>
          </c:xVal>
          <c:yVal>
            <c:numRef>
              <c:f>WvsPhoton!$D$8:$D$25</c:f>
              <c:numCache>
                <c:formatCode>0.00.E+00</c:formatCode>
                <c:ptCount val="18"/>
                <c:pt idx="0">
                  <c:v>2.03715E15</c:v>
                </c:pt>
                <c:pt idx="1">
                  <c:v>2.03715E14</c:v>
                </c:pt>
                <c:pt idx="2">
                  <c:v>2.03715E13</c:v>
                </c:pt>
                <c:pt idx="3">
                  <c:v>2.03715E12</c:v>
                </c:pt>
                <c:pt idx="4">
                  <c:v>2.03715E12</c:v>
                </c:pt>
                <c:pt idx="5">
                  <c:v>2.03715E11</c:v>
                </c:pt>
                <c:pt idx="6">
                  <c:v>2.03715E10</c:v>
                </c:pt>
                <c:pt idx="7">
                  <c:v>2.03715E9</c:v>
                </c:pt>
                <c:pt idx="8">
                  <c:v>2.03715E8</c:v>
                </c:pt>
                <c:pt idx="9">
                  <c:v>2.03715E7</c:v>
                </c:pt>
                <c:pt idx="10">
                  <c:v>2.03715E6</c:v>
                </c:pt>
                <c:pt idx="11">
                  <c:v>2.03715E6</c:v>
                </c:pt>
                <c:pt idx="12">
                  <c:v>203715.0</c:v>
                </c:pt>
                <c:pt idx="13">
                  <c:v>20371.5</c:v>
                </c:pt>
                <c:pt idx="14">
                  <c:v>2037.15</c:v>
                </c:pt>
                <c:pt idx="15">
                  <c:v>203.715</c:v>
                </c:pt>
                <c:pt idx="16">
                  <c:v>20.3715</c:v>
                </c:pt>
                <c:pt idx="17">
                  <c:v>2.03715</c:v>
                </c:pt>
              </c:numCache>
            </c:numRef>
          </c:yVal>
          <c:smooth val="1"/>
        </c:ser>
        <c:ser>
          <c:idx val="2"/>
          <c:order val="2"/>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WvsPhoton!$B$8:$B$25</c:f>
              <c:numCache>
                <c:formatCode>0.00.E+00</c:formatCode>
                <c:ptCount val="18"/>
                <c:pt idx="0">
                  <c:v>0.001</c:v>
                </c:pt>
                <c:pt idx="1">
                  <c:v>0.0001</c:v>
                </c:pt>
                <c:pt idx="2">
                  <c:v>1.0E-5</c:v>
                </c:pt>
                <c:pt idx="3">
                  <c:v>1.0E-6</c:v>
                </c:pt>
                <c:pt idx="4">
                  <c:v>1.0E-6</c:v>
                </c:pt>
                <c:pt idx="5">
                  <c:v>1.0E-7</c:v>
                </c:pt>
                <c:pt idx="6">
                  <c:v>1.0E-8</c:v>
                </c:pt>
                <c:pt idx="7">
                  <c:v>1.0E-9</c:v>
                </c:pt>
                <c:pt idx="8">
                  <c:v>1.0E-10</c:v>
                </c:pt>
                <c:pt idx="9">
                  <c:v>1.0E-11</c:v>
                </c:pt>
                <c:pt idx="10">
                  <c:v>1.0E-12</c:v>
                </c:pt>
                <c:pt idx="11">
                  <c:v>1.0E-12</c:v>
                </c:pt>
                <c:pt idx="12">
                  <c:v>1.0E-13</c:v>
                </c:pt>
                <c:pt idx="13">
                  <c:v>1.0E-14</c:v>
                </c:pt>
                <c:pt idx="14">
                  <c:v>1.0E-15</c:v>
                </c:pt>
                <c:pt idx="15">
                  <c:v>1.0E-16</c:v>
                </c:pt>
                <c:pt idx="16">
                  <c:v>1.0E-17</c:v>
                </c:pt>
                <c:pt idx="17">
                  <c:v>1.0E-18</c:v>
                </c:pt>
              </c:numCache>
            </c:numRef>
          </c:xVal>
          <c:yVal>
            <c:numRef>
              <c:f>WvsPhoton!$E$8:$E$25</c:f>
              <c:numCache>
                <c:formatCode>General</c:formatCode>
                <c:ptCount val="18"/>
              </c:numCache>
            </c:numRef>
          </c:yVal>
          <c:smooth val="1"/>
        </c:ser>
        <c:ser>
          <c:idx val="3"/>
          <c:order val="3"/>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WvsPhoton!$B$8:$B$25</c:f>
              <c:numCache>
                <c:formatCode>0.00.E+00</c:formatCode>
                <c:ptCount val="18"/>
                <c:pt idx="0">
                  <c:v>0.001</c:v>
                </c:pt>
                <c:pt idx="1">
                  <c:v>0.0001</c:v>
                </c:pt>
                <c:pt idx="2">
                  <c:v>1.0E-5</c:v>
                </c:pt>
                <c:pt idx="3">
                  <c:v>1.0E-6</c:v>
                </c:pt>
                <c:pt idx="4">
                  <c:v>1.0E-6</c:v>
                </c:pt>
                <c:pt idx="5">
                  <c:v>1.0E-7</c:v>
                </c:pt>
                <c:pt idx="6">
                  <c:v>1.0E-8</c:v>
                </c:pt>
                <c:pt idx="7">
                  <c:v>1.0E-9</c:v>
                </c:pt>
                <c:pt idx="8">
                  <c:v>1.0E-10</c:v>
                </c:pt>
                <c:pt idx="9">
                  <c:v>1.0E-11</c:v>
                </c:pt>
                <c:pt idx="10">
                  <c:v>1.0E-12</c:v>
                </c:pt>
                <c:pt idx="11">
                  <c:v>1.0E-12</c:v>
                </c:pt>
                <c:pt idx="12">
                  <c:v>1.0E-13</c:v>
                </c:pt>
                <c:pt idx="13">
                  <c:v>1.0E-14</c:v>
                </c:pt>
                <c:pt idx="14">
                  <c:v>1.0E-15</c:v>
                </c:pt>
                <c:pt idx="15">
                  <c:v>1.0E-16</c:v>
                </c:pt>
                <c:pt idx="16">
                  <c:v>1.0E-17</c:v>
                </c:pt>
                <c:pt idx="17">
                  <c:v>1.0E-18</c:v>
                </c:pt>
              </c:numCache>
            </c:numRef>
          </c:xVal>
          <c:yVal>
            <c:numRef>
              <c:f>WvsPhoton!$F$8:$F$25</c:f>
              <c:numCache>
                <c:formatCode>0.00.E+00</c:formatCode>
                <c:ptCount val="18"/>
                <c:pt idx="0">
                  <c:v>2.45464E15</c:v>
                </c:pt>
                <c:pt idx="1">
                  <c:v>2.45464E14</c:v>
                </c:pt>
                <c:pt idx="2">
                  <c:v>2.45464E13</c:v>
                </c:pt>
                <c:pt idx="3">
                  <c:v>2.45464E12</c:v>
                </c:pt>
                <c:pt idx="4">
                  <c:v>2.45464E12</c:v>
                </c:pt>
                <c:pt idx="5">
                  <c:v>2.45464E11</c:v>
                </c:pt>
                <c:pt idx="6">
                  <c:v>2.45464E10</c:v>
                </c:pt>
                <c:pt idx="7">
                  <c:v>2.45464E9</c:v>
                </c:pt>
                <c:pt idx="8">
                  <c:v>2.45464E8</c:v>
                </c:pt>
                <c:pt idx="9">
                  <c:v>2.45464E7</c:v>
                </c:pt>
                <c:pt idx="10">
                  <c:v>2.45464E6</c:v>
                </c:pt>
                <c:pt idx="11">
                  <c:v>2.45464E6</c:v>
                </c:pt>
                <c:pt idx="12">
                  <c:v>245464.0</c:v>
                </c:pt>
                <c:pt idx="13">
                  <c:v>24546.4</c:v>
                </c:pt>
                <c:pt idx="14">
                  <c:v>2454.64</c:v>
                </c:pt>
                <c:pt idx="15">
                  <c:v>245.464</c:v>
                </c:pt>
                <c:pt idx="16">
                  <c:v>24.5464</c:v>
                </c:pt>
                <c:pt idx="17">
                  <c:v>2.45464</c:v>
                </c:pt>
              </c:numCache>
            </c:numRef>
          </c:yVal>
          <c:smooth val="1"/>
        </c:ser>
        <c:ser>
          <c:idx val="4"/>
          <c:order val="4"/>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WvsPhoton!$B$8:$B$25</c:f>
              <c:numCache>
                <c:formatCode>0.00.E+00</c:formatCode>
                <c:ptCount val="18"/>
                <c:pt idx="0">
                  <c:v>0.001</c:v>
                </c:pt>
                <c:pt idx="1">
                  <c:v>0.0001</c:v>
                </c:pt>
                <c:pt idx="2">
                  <c:v>1.0E-5</c:v>
                </c:pt>
                <c:pt idx="3">
                  <c:v>1.0E-6</c:v>
                </c:pt>
                <c:pt idx="4">
                  <c:v>1.0E-6</c:v>
                </c:pt>
                <c:pt idx="5">
                  <c:v>1.0E-7</c:v>
                </c:pt>
                <c:pt idx="6">
                  <c:v>1.0E-8</c:v>
                </c:pt>
                <c:pt idx="7">
                  <c:v>1.0E-9</c:v>
                </c:pt>
                <c:pt idx="8">
                  <c:v>1.0E-10</c:v>
                </c:pt>
                <c:pt idx="9">
                  <c:v>1.0E-11</c:v>
                </c:pt>
                <c:pt idx="10">
                  <c:v>1.0E-12</c:v>
                </c:pt>
                <c:pt idx="11">
                  <c:v>1.0E-12</c:v>
                </c:pt>
                <c:pt idx="12">
                  <c:v>1.0E-13</c:v>
                </c:pt>
                <c:pt idx="13">
                  <c:v>1.0E-14</c:v>
                </c:pt>
                <c:pt idx="14">
                  <c:v>1.0E-15</c:v>
                </c:pt>
                <c:pt idx="15">
                  <c:v>1.0E-16</c:v>
                </c:pt>
                <c:pt idx="16">
                  <c:v>1.0E-17</c:v>
                </c:pt>
                <c:pt idx="17">
                  <c:v>1.0E-18</c:v>
                </c:pt>
              </c:numCache>
            </c:numRef>
          </c:xVal>
          <c:yVal>
            <c:numRef>
              <c:f>WvsPhoton!$G$8:$G$25</c:f>
              <c:numCache>
                <c:formatCode>General</c:formatCode>
                <c:ptCount val="18"/>
              </c:numCache>
            </c:numRef>
          </c:yVal>
          <c:smooth val="1"/>
        </c:ser>
        <c:ser>
          <c:idx val="5"/>
          <c:order val="5"/>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WvsPhoton!$B$8:$B$25</c:f>
              <c:numCache>
                <c:formatCode>0.00.E+00</c:formatCode>
                <c:ptCount val="18"/>
                <c:pt idx="0">
                  <c:v>0.001</c:v>
                </c:pt>
                <c:pt idx="1">
                  <c:v>0.0001</c:v>
                </c:pt>
                <c:pt idx="2">
                  <c:v>1.0E-5</c:v>
                </c:pt>
                <c:pt idx="3">
                  <c:v>1.0E-6</c:v>
                </c:pt>
                <c:pt idx="4">
                  <c:v>1.0E-6</c:v>
                </c:pt>
                <c:pt idx="5">
                  <c:v>1.0E-7</c:v>
                </c:pt>
                <c:pt idx="6">
                  <c:v>1.0E-8</c:v>
                </c:pt>
                <c:pt idx="7">
                  <c:v>1.0E-9</c:v>
                </c:pt>
                <c:pt idx="8">
                  <c:v>1.0E-10</c:v>
                </c:pt>
                <c:pt idx="9">
                  <c:v>1.0E-11</c:v>
                </c:pt>
                <c:pt idx="10">
                  <c:v>1.0E-12</c:v>
                </c:pt>
                <c:pt idx="11">
                  <c:v>1.0E-12</c:v>
                </c:pt>
                <c:pt idx="12">
                  <c:v>1.0E-13</c:v>
                </c:pt>
                <c:pt idx="13">
                  <c:v>1.0E-14</c:v>
                </c:pt>
                <c:pt idx="14">
                  <c:v>1.0E-15</c:v>
                </c:pt>
                <c:pt idx="15">
                  <c:v>1.0E-16</c:v>
                </c:pt>
                <c:pt idx="16">
                  <c:v>1.0E-17</c:v>
                </c:pt>
                <c:pt idx="17">
                  <c:v>1.0E-18</c:v>
                </c:pt>
              </c:numCache>
            </c:numRef>
          </c:xVal>
          <c:yVal>
            <c:numRef>
              <c:f>WvsPhoton!$H$8:$H$25</c:f>
              <c:numCache>
                <c:formatCode>0.00.E+00</c:formatCode>
                <c:ptCount val="18"/>
                <c:pt idx="0">
                  <c:v>2.82183E15</c:v>
                </c:pt>
                <c:pt idx="1">
                  <c:v>2.82183E14</c:v>
                </c:pt>
                <c:pt idx="2">
                  <c:v>2.82183E13</c:v>
                </c:pt>
                <c:pt idx="3">
                  <c:v>2.82183E12</c:v>
                </c:pt>
                <c:pt idx="4">
                  <c:v>2.82183E12</c:v>
                </c:pt>
                <c:pt idx="5">
                  <c:v>2.82183E11</c:v>
                </c:pt>
                <c:pt idx="6">
                  <c:v>2.82183E10</c:v>
                </c:pt>
                <c:pt idx="7">
                  <c:v>2.82183E9</c:v>
                </c:pt>
                <c:pt idx="8">
                  <c:v>2.82183E8</c:v>
                </c:pt>
                <c:pt idx="9">
                  <c:v>2.82183E7</c:v>
                </c:pt>
                <c:pt idx="10">
                  <c:v>2.82183E6</c:v>
                </c:pt>
                <c:pt idx="11">
                  <c:v>2.82183E6</c:v>
                </c:pt>
                <c:pt idx="12">
                  <c:v>282183.0</c:v>
                </c:pt>
                <c:pt idx="13">
                  <c:v>28218.3</c:v>
                </c:pt>
                <c:pt idx="14">
                  <c:v>2821.830000000001</c:v>
                </c:pt>
                <c:pt idx="15">
                  <c:v>282.183</c:v>
                </c:pt>
                <c:pt idx="16">
                  <c:v>28.2183</c:v>
                </c:pt>
                <c:pt idx="17">
                  <c:v>2.82183</c:v>
                </c:pt>
              </c:numCache>
            </c:numRef>
          </c:yVal>
          <c:smooth val="1"/>
        </c:ser>
        <c:ser>
          <c:idx val="6"/>
          <c:order val="6"/>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WvsPhoton!$B$8:$B$25</c:f>
              <c:numCache>
                <c:formatCode>0.00.E+00</c:formatCode>
                <c:ptCount val="18"/>
                <c:pt idx="0">
                  <c:v>0.001</c:v>
                </c:pt>
                <c:pt idx="1">
                  <c:v>0.0001</c:v>
                </c:pt>
                <c:pt idx="2">
                  <c:v>1.0E-5</c:v>
                </c:pt>
                <c:pt idx="3">
                  <c:v>1.0E-6</c:v>
                </c:pt>
                <c:pt idx="4">
                  <c:v>1.0E-6</c:v>
                </c:pt>
                <c:pt idx="5">
                  <c:v>1.0E-7</c:v>
                </c:pt>
                <c:pt idx="6">
                  <c:v>1.0E-8</c:v>
                </c:pt>
                <c:pt idx="7">
                  <c:v>1.0E-9</c:v>
                </c:pt>
                <c:pt idx="8">
                  <c:v>1.0E-10</c:v>
                </c:pt>
                <c:pt idx="9">
                  <c:v>1.0E-11</c:v>
                </c:pt>
                <c:pt idx="10">
                  <c:v>1.0E-12</c:v>
                </c:pt>
                <c:pt idx="11">
                  <c:v>1.0E-12</c:v>
                </c:pt>
                <c:pt idx="12">
                  <c:v>1.0E-13</c:v>
                </c:pt>
                <c:pt idx="13">
                  <c:v>1.0E-14</c:v>
                </c:pt>
                <c:pt idx="14">
                  <c:v>1.0E-15</c:v>
                </c:pt>
                <c:pt idx="15">
                  <c:v>1.0E-16</c:v>
                </c:pt>
                <c:pt idx="16">
                  <c:v>1.0E-17</c:v>
                </c:pt>
                <c:pt idx="17">
                  <c:v>1.0E-18</c:v>
                </c:pt>
              </c:numCache>
            </c:numRef>
          </c:xVal>
          <c:yVal>
            <c:numRef>
              <c:f>WvsPhoton!$I$8:$I$25</c:f>
              <c:numCache>
                <c:formatCode>General</c:formatCode>
                <c:ptCount val="18"/>
              </c:numCache>
            </c:numRef>
          </c:yVal>
          <c:smooth val="1"/>
        </c:ser>
        <c:ser>
          <c:idx val="7"/>
          <c:order val="7"/>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WvsPhoton!$B$8:$B$25</c:f>
              <c:numCache>
                <c:formatCode>0.00.E+00</c:formatCode>
                <c:ptCount val="18"/>
                <c:pt idx="0">
                  <c:v>0.001</c:v>
                </c:pt>
                <c:pt idx="1">
                  <c:v>0.0001</c:v>
                </c:pt>
                <c:pt idx="2">
                  <c:v>1.0E-5</c:v>
                </c:pt>
                <c:pt idx="3">
                  <c:v>1.0E-6</c:v>
                </c:pt>
                <c:pt idx="4">
                  <c:v>1.0E-6</c:v>
                </c:pt>
                <c:pt idx="5">
                  <c:v>1.0E-7</c:v>
                </c:pt>
                <c:pt idx="6">
                  <c:v>1.0E-8</c:v>
                </c:pt>
                <c:pt idx="7">
                  <c:v>1.0E-9</c:v>
                </c:pt>
                <c:pt idx="8">
                  <c:v>1.0E-10</c:v>
                </c:pt>
                <c:pt idx="9">
                  <c:v>1.0E-11</c:v>
                </c:pt>
                <c:pt idx="10">
                  <c:v>1.0E-12</c:v>
                </c:pt>
                <c:pt idx="11">
                  <c:v>1.0E-12</c:v>
                </c:pt>
                <c:pt idx="12">
                  <c:v>1.0E-13</c:v>
                </c:pt>
                <c:pt idx="13">
                  <c:v>1.0E-14</c:v>
                </c:pt>
                <c:pt idx="14">
                  <c:v>1.0E-15</c:v>
                </c:pt>
                <c:pt idx="15">
                  <c:v>1.0E-16</c:v>
                </c:pt>
                <c:pt idx="16">
                  <c:v>1.0E-17</c:v>
                </c:pt>
                <c:pt idx="17">
                  <c:v>1.0E-18</c:v>
                </c:pt>
              </c:numCache>
            </c:numRef>
          </c:xVal>
          <c:yVal>
            <c:numRef>
              <c:f>WvsPhoton!$J$8:$J$25</c:f>
              <c:numCache>
                <c:formatCode>0.00.E+00</c:formatCode>
                <c:ptCount val="18"/>
                <c:pt idx="0">
                  <c:v>3.20914E15</c:v>
                </c:pt>
                <c:pt idx="1">
                  <c:v>3.20914E14</c:v>
                </c:pt>
                <c:pt idx="2">
                  <c:v>3.20914E13</c:v>
                </c:pt>
                <c:pt idx="3">
                  <c:v>3.20914E12</c:v>
                </c:pt>
                <c:pt idx="4">
                  <c:v>3.20914E12</c:v>
                </c:pt>
                <c:pt idx="5">
                  <c:v>3.20914E11</c:v>
                </c:pt>
                <c:pt idx="6">
                  <c:v>3.20914E10</c:v>
                </c:pt>
                <c:pt idx="7">
                  <c:v>3.20914E9</c:v>
                </c:pt>
                <c:pt idx="8">
                  <c:v>3.20914E8</c:v>
                </c:pt>
                <c:pt idx="9">
                  <c:v>3.20914E7</c:v>
                </c:pt>
                <c:pt idx="10">
                  <c:v>3.20914E6</c:v>
                </c:pt>
                <c:pt idx="11">
                  <c:v>3.20914E6</c:v>
                </c:pt>
                <c:pt idx="12">
                  <c:v>320914.0</c:v>
                </c:pt>
                <c:pt idx="13">
                  <c:v>32091.4</c:v>
                </c:pt>
                <c:pt idx="14">
                  <c:v>3209.14</c:v>
                </c:pt>
                <c:pt idx="15">
                  <c:v>320.9139999999999</c:v>
                </c:pt>
                <c:pt idx="16">
                  <c:v>32.0914</c:v>
                </c:pt>
                <c:pt idx="17">
                  <c:v>3.20914</c:v>
                </c:pt>
              </c:numCache>
            </c:numRef>
          </c:yVal>
          <c:smooth val="1"/>
        </c:ser>
        <c:dLbls>
          <c:showLegendKey val="0"/>
          <c:showVal val="0"/>
          <c:showCatName val="0"/>
          <c:showSerName val="0"/>
          <c:showPercent val="0"/>
          <c:showBubbleSize val="0"/>
        </c:dLbls>
        <c:axId val="-2079789376"/>
        <c:axId val="-2079781472"/>
      </c:scatterChart>
      <c:valAx>
        <c:axId val="-2079789376"/>
        <c:scaling>
          <c:logBase val="10.0"/>
          <c:orientation val="minMax"/>
          <c:max val="0.001"/>
          <c:min val="1.0E-1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ja-JP" sz="1330" b="0" i="0" u="none" strike="noStrike" kern="1200" baseline="0">
                    <a:solidFill>
                      <a:schemeClr val="tx1">
                        <a:lumMod val="65000"/>
                        <a:lumOff val="35000"/>
                      </a:schemeClr>
                    </a:solidFill>
                    <a:latin typeface="+mn-lt"/>
                    <a:ea typeface="+mn-ea"/>
                    <a:cs typeface="+mn-cs"/>
                  </a:defRPr>
                </a:pPr>
                <a:r>
                  <a:rPr lang="en-US" altLang="ja-JP" dirty="0" smtClean="0"/>
                  <a:t>Power [W]</a:t>
                </a:r>
                <a:endParaRPr lang="ja-JP" dirty="0"/>
              </a:p>
            </c:rich>
          </c:tx>
          <c:layout/>
          <c:overlay val="0"/>
          <c:spPr>
            <a:noFill/>
            <a:ln>
              <a:noFill/>
            </a:ln>
            <a:effectLst/>
          </c:spPr>
          <c:txPr>
            <a:bodyPr rot="0" spcFirstLastPara="1" vertOverflow="ellipsis" vert="horz" wrap="square" anchor="ctr" anchorCtr="1"/>
            <a:lstStyle/>
            <a:p>
              <a:pPr>
                <a:defRPr lang="ja-JP" sz="1330" b="0" i="0" u="none" strike="noStrike" kern="1200" baseline="0">
                  <a:solidFill>
                    <a:schemeClr val="tx1">
                      <a:lumMod val="65000"/>
                      <a:lumOff val="35000"/>
                    </a:schemeClr>
                  </a:solidFill>
                  <a:latin typeface="+mn-lt"/>
                  <a:ea typeface="+mn-ea"/>
                  <a:cs typeface="+mn-cs"/>
                </a:defRPr>
              </a:pPr>
              <a:endParaRPr lang="en-US"/>
            </a:p>
          </c:txPr>
        </c:title>
        <c:numFmt formatCode="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1050" b="0" i="0" u="none" strike="noStrike" kern="1200" baseline="0">
                <a:solidFill>
                  <a:schemeClr val="tx1">
                    <a:lumMod val="65000"/>
                    <a:lumOff val="35000"/>
                  </a:schemeClr>
                </a:solidFill>
                <a:latin typeface="+mn-lt"/>
                <a:ea typeface="+mn-ea"/>
                <a:cs typeface="+mn-cs"/>
              </a:defRPr>
            </a:pPr>
            <a:endParaRPr lang="en-US"/>
          </a:p>
        </c:txPr>
        <c:crossAx val="-2079781472"/>
        <c:crosses val="autoZero"/>
        <c:crossBetween val="midCat"/>
        <c:majorUnit val="10.0"/>
      </c:valAx>
      <c:valAx>
        <c:axId val="-2079781472"/>
        <c:scaling>
          <c:logBase val="10.0"/>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330" b="0" i="0" u="none" strike="noStrike" kern="1200" baseline="0">
                    <a:solidFill>
                      <a:schemeClr val="tx1">
                        <a:lumMod val="65000"/>
                        <a:lumOff val="35000"/>
                      </a:schemeClr>
                    </a:solidFill>
                    <a:latin typeface="+mn-lt"/>
                    <a:ea typeface="+mn-ea"/>
                    <a:cs typeface="+mn-cs"/>
                  </a:defRPr>
                </a:pPr>
                <a:r>
                  <a:rPr lang="en-US" altLang="ja-JP" baseline="0" dirty="0" smtClean="0"/>
                  <a:t> </a:t>
                </a:r>
                <a:r>
                  <a:rPr lang="en-US" altLang="ja-JP" baseline="0" dirty="0" err="1" smtClean="0"/>
                  <a:t>Coount</a:t>
                </a:r>
                <a:r>
                  <a:rPr lang="en-US" altLang="ja-JP" baseline="0" dirty="0" smtClean="0"/>
                  <a:t>/s</a:t>
                </a:r>
                <a:endParaRPr lang="ja-JP" dirty="0"/>
              </a:p>
            </c:rich>
          </c:tx>
          <c:layout/>
          <c:overlay val="0"/>
          <c:spPr>
            <a:noFill/>
            <a:ln>
              <a:noFill/>
            </a:ln>
            <a:effectLst/>
          </c:spPr>
          <c:txPr>
            <a:bodyPr rot="-5400000" spcFirstLastPara="1" vertOverflow="ellipsis" vert="horz" wrap="square" anchor="ctr" anchorCtr="1"/>
            <a:lstStyle/>
            <a:p>
              <a:pPr>
                <a:defRPr lang="ja-JP" sz="1330" b="0" i="0" u="none" strike="noStrike" kern="1200" baseline="0">
                  <a:solidFill>
                    <a:schemeClr val="tx1">
                      <a:lumMod val="65000"/>
                      <a:lumOff val="35000"/>
                    </a:schemeClr>
                  </a:solidFill>
                  <a:latin typeface="+mn-lt"/>
                  <a:ea typeface="+mn-ea"/>
                  <a:cs typeface="+mn-cs"/>
                </a:defRPr>
              </a:pPr>
              <a:endParaRPr lang="en-US"/>
            </a:p>
          </c:txPr>
        </c:title>
        <c:numFmt formatCode="0.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1050" b="0" i="0" u="none" strike="noStrike" kern="1200" baseline="0">
                <a:solidFill>
                  <a:schemeClr val="tx1">
                    <a:lumMod val="65000"/>
                    <a:lumOff val="35000"/>
                  </a:schemeClr>
                </a:solidFill>
                <a:latin typeface="+mn-lt"/>
                <a:ea typeface="+mn-ea"/>
                <a:cs typeface="+mn-cs"/>
              </a:defRPr>
            </a:pPr>
            <a:endParaRPr lang="en-US"/>
          </a:p>
        </c:txPr>
        <c:crossAx val="-20797893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0.77583</cdr:x>
      <cdr:y>0.42379</cdr:y>
    </cdr:from>
    <cdr:to>
      <cdr:x>0.93571</cdr:x>
      <cdr:y>0.55772</cdr:y>
    </cdr:to>
    <cdr:sp macro="" textlink="">
      <cdr:nvSpPr>
        <cdr:cNvPr id="3" name="テキスト ボックス 2"/>
        <cdr:cNvSpPr txBox="1"/>
      </cdr:nvSpPr>
      <cdr:spPr>
        <a:xfrm xmlns:a="http://schemas.openxmlformats.org/drawingml/2006/main">
          <a:off x="6312818" y="2893305"/>
          <a:ext cx="1300928" cy="91437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100" dirty="0" smtClean="0"/>
            <a:t>Detected </a:t>
          </a:r>
          <a:r>
            <a:rPr lang="en-US" altLang="ja-JP" sz="1100" dirty="0" err="1" smtClean="0"/>
            <a:t>Fl</a:t>
          </a:r>
          <a:r>
            <a:rPr lang="en-US" altLang="ja-JP" sz="1100" dirty="0" smtClean="0"/>
            <a:t> Photon</a:t>
          </a:r>
          <a:endParaRPr lang="ja-JP" altLang="en-US" sz="1100" dirty="0"/>
        </a:p>
      </cdr:txBody>
    </cdr:sp>
  </cdr:relSizeAnchor>
  <cdr:relSizeAnchor xmlns:cdr="http://schemas.openxmlformats.org/drawingml/2006/chartDrawing">
    <cdr:from>
      <cdr:x>0.5028</cdr:x>
      <cdr:y>0.72047</cdr:y>
    </cdr:from>
    <cdr:to>
      <cdr:x>0.66268</cdr:x>
      <cdr:y>0.85441</cdr:y>
    </cdr:to>
    <cdr:sp macro="" textlink="">
      <cdr:nvSpPr>
        <cdr:cNvPr id="7" name="テキスト ボックス 6"/>
        <cdr:cNvSpPr txBox="1"/>
      </cdr:nvSpPr>
      <cdr:spPr>
        <a:xfrm xmlns:a="http://schemas.openxmlformats.org/drawingml/2006/main">
          <a:off x="4091268" y="4918877"/>
          <a:ext cx="1300923"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altLang="ja-JP" dirty="0" smtClean="0"/>
        </a:p>
      </cdr:txBody>
    </cdr:sp>
  </cdr:relSizeAnchor>
  <cdr:relSizeAnchor xmlns:cdr="http://schemas.openxmlformats.org/drawingml/2006/chartDrawing">
    <cdr:from>
      <cdr:x>0.13695</cdr:x>
      <cdr:y>0.86067</cdr:y>
    </cdr:from>
    <cdr:to>
      <cdr:x>0.41669</cdr:x>
      <cdr:y>0.91052</cdr:y>
    </cdr:to>
    <cdr:sp macro="" textlink="">
      <cdr:nvSpPr>
        <cdr:cNvPr id="8" name="テキスト ボックス 7"/>
        <cdr:cNvSpPr txBox="1"/>
      </cdr:nvSpPr>
      <cdr:spPr>
        <a:xfrm xmlns:a="http://schemas.openxmlformats.org/drawingml/2006/main">
          <a:off x="1114348" y="5876055"/>
          <a:ext cx="2276184" cy="3403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dirty="0" smtClean="0"/>
            <a:t>Detectable Limit   ~</a:t>
          </a:r>
          <a:r>
            <a:rPr lang="en-US" altLang="ja-JP" dirty="0" err="1" smtClean="0"/>
            <a:t>aW</a:t>
          </a:r>
          <a:r>
            <a:rPr lang="en-US" altLang="ja-JP" dirty="0" smtClean="0"/>
            <a:t> (~1 count/s)</a:t>
          </a:r>
          <a:endParaRPr lang="ja-JP" alt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F4DDCC-3826-4873-95D1-496E07555DB6}" type="datetimeFigureOut">
              <a:rPr kumimoji="1" lang="ja-JP" altLang="en-US" smtClean="0"/>
              <a:pPr/>
              <a:t>2016/7/5</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320F25-34C1-4D6C-BCF9-2531A9D21444}" type="slidenum">
              <a:rPr kumimoji="1" lang="ja-JP" altLang="en-US" smtClean="0"/>
              <a:pPr/>
              <a:t>‹#›</a:t>
            </a:fld>
            <a:endParaRPr kumimoji="1" lang="ja-JP" altLang="en-US"/>
          </a:p>
        </p:txBody>
      </p:sp>
    </p:spTree>
    <p:extLst>
      <p:ext uri="{BB962C8B-B14F-4D97-AF65-F5344CB8AC3E}">
        <p14:creationId xmlns:p14="http://schemas.microsoft.com/office/powerpoint/2010/main" val="146457250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We</a:t>
            </a:r>
            <a:r>
              <a:rPr kumimoji="1" lang="en-US" altLang="ja-JP" baseline="0" dirty="0" smtClean="0"/>
              <a:t> would like to explain optical phase detection for </a:t>
            </a:r>
            <a:r>
              <a:rPr kumimoji="1" lang="en-US" altLang="ja-JP" baseline="0" smtClean="0"/>
              <a:t>nanoparticle analysis </a:t>
            </a:r>
            <a:r>
              <a:rPr kumimoji="1" lang="en-US" altLang="ja-JP" baseline="0" dirty="0" smtClean="0"/>
              <a:t>as new approach.</a:t>
            </a:r>
            <a:endParaRPr kumimoji="1" lang="ja-JP" altLang="en-US" dirty="0"/>
          </a:p>
        </p:txBody>
      </p:sp>
      <p:sp>
        <p:nvSpPr>
          <p:cNvPr id="4" name="スライド番号プレースホルダー 3"/>
          <p:cNvSpPr>
            <a:spLocks noGrp="1"/>
          </p:cNvSpPr>
          <p:nvPr>
            <p:ph type="sldNum" sz="quarter" idx="10"/>
          </p:nvPr>
        </p:nvSpPr>
        <p:spPr/>
        <p:txBody>
          <a:bodyPr/>
          <a:lstStyle/>
          <a:p>
            <a:fld id="{BD58C72A-C40B-4C2E-8697-D69871E21E5F}" type="slidenum">
              <a:rPr kumimoji="1" lang="ja-JP" altLang="en-US" smtClean="0"/>
              <a:t>4</a:t>
            </a:fld>
            <a:endParaRPr kumimoji="1" lang="ja-JP" altLang="en-US"/>
          </a:p>
        </p:txBody>
      </p:sp>
    </p:spTree>
    <p:extLst>
      <p:ext uri="{BB962C8B-B14F-4D97-AF65-F5344CB8AC3E}">
        <p14:creationId xmlns:p14="http://schemas.microsoft.com/office/powerpoint/2010/main" val="212483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Thank</a:t>
            </a:r>
            <a:r>
              <a:rPr kumimoji="1" lang="en-US" altLang="ja-JP" baseline="0" dirty="0" smtClean="0"/>
              <a:t> you for kind introduction.</a:t>
            </a:r>
          </a:p>
          <a:p>
            <a:endParaRPr kumimoji="1" lang="en-US" altLang="ja-JP" baseline="0" dirty="0" smtClean="0"/>
          </a:p>
          <a:p>
            <a:r>
              <a:rPr kumimoji="1" lang="en-US" altLang="ja-JP" baseline="0" dirty="0" smtClean="0"/>
              <a:t>Today’s my talk is technical challenges for flow and imaging integration and single photon detection for next generation cytometry.</a:t>
            </a:r>
            <a:endParaRPr kumimoji="1" lang="ja-JP" altLang="en-US" dirty="0"/>
          </a:p>
        </p:txBody>
      </p:sp>
      <p:sp>
        <p:nvSpPr>
          <p:cNvPr id="4" name="スライド番号プレースホルダー 3"/>
          <p:cNvSpPr>
            <a:spLocks noGrp="1"/>
          </p:cNvSpPr>
          <p:nvPr>
            <p:ph type="sldNum" sz="quarter" idx="10"/>
          </p:nvPr>
        </p:nvSpPr>
        <p:spPr/>
        <p:txBody>
          <a:bodyPr/>
          <a:lstStyle/>
          <a:p>
            <a:fld id="{BD58C72A-C40B-4C2E-8697-D69871E21E5F}" type="slidenum">
              <a:rPr kumimoji="1" lang="ja-JP" altLang="en-US" smtClean="0"/>
              <a:t>15</a:t>
            </a:fld>
            <a:endParaRPr kumimoji="1" lang="ja-JP" altLang="en-US"/>
          </a:p>
        </p:txBody>
      </p:sp>
    </p:spTree>
    <p:extLst>
      <p:ext uri="{BB962C8B-B14F-4D97-AF65-F5344CB8AC3E}">
        <p14:creationId xmlns:p14="http://schemas.microsoft.com/office/powerpoint/2010/main" val="4132747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In order to achieve small spot size and required</a:t>
            </a:r>
            <a:r>
              <a:rPr kumimoji="1" lang="en-US" altLang="ja-JP" baseline="0" dirty="0" smtClean="0"/>
              <a:t> speed, several new devices are developed</a:t>
            </a:r>
          </a:p>
          <a:p>
            <a:pPr marL="171450" indent="-171450">
              <a:buFontTx/>
              <a:buChar char="-"/>
            </a:pPr>
            <a:r>
              <a:rPr kumimoji="1" lang="en-US" altLang="ja-JP" baseline="0" dirty="0" smtClean="0"/>
              <a:t>Wavelength stabilized 405nm laser with min. wave front aberration, acoustic optical deflector and</a:t>
            </a:r>
          </a:p>
          <a:p>
            <a:pPr marL="0" indent="0">
              <a:buFontTx/>
              <a:buNone/>
            </a:pPr>
            <a:r>
              <a:rPr kumimoji="1" lang="en-US" altLang="ja-JP" baseline="0" dirty="0" smtClean="0"/>
              <a:t>Full digital driver, custom objective lens and planar flow chamber. Small spot and planar flow is possible to achieve  high throughput even at 1m/s flow velocity.</a:t>
            </a:r>
          </a:p>
          <a:p>
            <a:pPr marL="0" indent="0">
              <a:buFontTx/>
              <a:buNone/>
            </a:pPr>
            <a:r>
              <a:rPr kumimoji="1" lang="en-US" altLang="ja-JP" baseline="0" dirty="0" smtClean="0"/>
              <a:t>It is possible to detect many signal from cell - transmission, polarization, diffraction and fluorescence.</a:t>
            </a:r>
          </a:p>
          <a:p>
            <a:pPr marL="0" indent="0">
              <a:buFontTx/>
              <a:buNone/>
            </a:pPr>
            <a:r>
              <a:rPr kumimoji="1" lang="en-US" altLang="ja-JP" baseline="0" dirty="0" smtClean="0"/>
              <a:t>Data acquisition system has developed for the highest performance.</a:t>
            </a:r>
          </a:p>
          <a:p>
            <a:endParaRPr kumimoji="1" lang="ja-JP" altLang="en-US" dirty="0"/>
          </a:p>
        </p:txBody>
      </p:sp>
      <p:sp>
        <p:nvSpPr>
          <p:cNvPr id="4" name="スライド番号プレースホルダー 3"/>
          <p:cNvSpPr>
            <a:spLocks noGrp="1"/>
          </p:cNvSpPr>
          <p:nvPr>
            <p:ph type="sldNum" sz="quarter" idx="10"/>
          </p:nvPr>
        </p:nvSpPr>
        <p:spPr/>
        <p:txBody>
          <a:bodyPr/>
          <a:lstStyle/>
          <a:p>
            <a:fld id="{BD58C72A-C40B-4C2E-8697-D69871E21E5F}" type="slidenum">
              <a:rPr kumimoji="1" lang="ja-JP" altLang="en-US" smtClean="0"/>
              <a:t>16</a:t>
            </a:fld>
            <a:endParaRPr kumimoji="1" lang="ja-JP" altLang="en-US"/>
          </a:p>
        </p:txBody>
      </p:sp>
    </p:spTree>
    <p:extLst>
      <p:ext uri="{BB962C8B-B14F-4D97-AF65-F5344CB8AC3E}">
        <p14:creationId xmlns:p14="http://schemas.microsoft.com/office/powerpoint/2010/main" val="1573327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Regarding to scan direction dimensional analysis, length is basically</a:t>
            </a:r>
            <a:r>
              <a:rPr kumimoji="1" lang="en-US" altLang="ja-JP" baseline="0" dirty="0" smtClean="0"/>
              <a:t> measured by spot scanning velocity and pulse width. Spot position accuracy is calibrated with microscope calibration pattern with 10um.</a:t>
            </a:r>
          </a:p>
          <a:p>
            <a:r>
              <a:rPr kumimoji="1" lang="en-US" altLang="ja-JP" baseline="0" dirty="0" smtClean="0"/>
              <a:t>Previous VCO was used analog mixer, but spot accuracy was not sufficient, then full digital driver is developed.</a:t>
            </a:r>
          </a:p>
          <a:p>
            <a:r>
              <a:rPr kumimoji="1" lang="en-US" altLang="ja-JP" baseline="0" dirty="0" smtClean="0"/>
              <a:t>As the result, carrier level and frequency accuracy is much improved.  In addition, it is possible to add scale marker in illumination beam.</a:t>
            </a:r>
          </a:p>
          <a:p>
            <a:endParaRPr kumimoji="1" lang="en-US" altLang="ja-JP" baseline="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BD58C72A-C40B-4C2E-8697-D69871E21E5F}" type="slidenum">
              <a:rPr kumimoji="1" lang="ja-JP" altLang="en-US" smtClean="0"/>
              <a:t>17</a:t>
            </a:fld>
            <a:endParaRPr kumimoji="1" lang="ja-JP" altLang="en-US"/>
          </a:p>
        </p:txBody>
      </p:sp>
    </p:spTree>
    <p:extLst>
      <p:ext uri="{BB962C8B-B14F-4D97-AF65-F5344CB8AC3E}">
        <p14:creationId xmlns:p14="http://schemas.microsoft.com/office/powerpoint/2010/main" val="671076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Regarding to flow direction, it is possible to calculate by averaged flow velocity.</a:t>
            </a:r>
          </a:p>
          <a:p>
            <a:r>
              <a:rPr kumimoji="1" lang="en-US" altLang="ja-JP" baseline="0" dirty="0" smtClean="0"/>
              <a:t>But, flow speed in micro channel is in general parabolic shape and sometimes complicated status depend on channel design. More accurately,  3 spots generated by phase grating are  useful. </a:t>
            </a:r>
          </a:p>
          <a:p>
            <a:r>
              <a:rPr kumimoji="1" lang="en-US" altLang="ja-JP" baseline="0" dirty="0" smtClean="0"/>
              <a:t>Time difference for each particle can provide microscopic velocity and precise particle dimension at flow direction.</a:t>
            </a:r>
            <a:endParaRPr kumimoji="1" lang="ja-JP" altLang="en-US" dirty="0"/>
          </a:p>
        </p:txBody>
      </p:sp>
      <p:sp>
        <p:nvSpPr>
          <p:cNvPr id="4" name="スライド番号プレースホルダー 3"/>
          <p:cNvSpPr>
            <a:spLocks noGrp="1"/>
          </p:cNvSpPr>
          <p:nvPr>
            <p:ph type="sldNum" sz="quarter" idx="10"/>
          </p:nvPr>
        </p:nvSpPr>
        <p:spPr/>
        <p:txBody>
          <a:bodyPr/>
          <a:lstStyle/>
          <a:p>
            <a:fld id="{BD58C72A-C40B-4C2E-8697-D69871E21E5F}" type="slidenum">
              <a:rPr kumimoji="1" lang="ja-JP" altLang="en-US" smtClean="0"/>
              <a:t>18</a:t>
            </a:fld>
            <a:endParaRPr kumimoji="1" lang="ja-JP" altLang="en-US"/>
          </a:p>
        </p:txBody>
      </p:sp>
    </p:spTree>
    <p:extLst>
      <p:ext uri="{BB962C8B-B14F-4D97-AF65-F5344CB8AC3E}">
        <p14:creationId xmlns:p14="http://schemas.microsoft.com/office/powerpoint/2010/main" val="2950039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Combination of 3 spot optics and high speed</a:t>
            </a:r>
            <a:r>
              <a:rPr kumimoji="1" lang="en-US" altLang="ja-JP" baseline="0" dirty="0" smtClean="0"/>
              <a:t> linear motor can provide new feature to evaluate specific cell in time sequentially. We named as Cell Tracking.  Cell tacking is useful to monitor rapid chemical and physical change of cell under chemical or physical exposure.</a:t>
            </a:r>
          </a:p>
          <a:p>
            <a:r>
              <a:rPr kumimoji="1" lang="en-US" altLang="ja-JP" baseline="0" dirty="0" smtClean="0"/>
              <a:t>Picture and movie shows experimental set-up.</a:t>
            </a:r>
          </a:p>
        </p:txBody>
      </p:sp>
      <p:sp>
        <p:nvSpPr>
          <p:cNvPr id="4" name="スライド番号プレースホルダー 3"/>
          <p:cNvSpPr>
            <a:spLocks noGrp="1"/>
          </p:cNvSpPr>
          <p:nvPr>
            <p:ph type="sldNum" sz="quarter" idx="10"/>
          </p:nvPr>
        </p:nvSpPr>
        <p:spPr/>
        <p:txBody>
          <a:bodyPr/>
          <a:lstStyle/>
          <a:p>
            <a:fld id="{BD58C72A-C40B-4C2E-8697-D69871E21E5F}" type="slidenum">
              <a:rPr kumimoji="1" lang="ja-JP" altLang="en-US" smtClean="0"/>
              <a:t>19</a:t>
            </a:fld>
            <a:endParaRPr kumimoji="1" lang="ja-JP" altLang="en-US"/>
          </a:p>
        </p:txBody>
      </p:sp>
    </p:spTree>
    <p:extLst>
      <p:ext uri="{BB962C8B-B14F-4D97-AF65-F5344CB8AC3E}">
        <p14:creationId xmlns:p14="http://schemas.microsoft.com/office/powerpoint/2010/main" val="3468209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Photon detection is very important for flow cytometry. In usual, we</a:t>
            </a:r>
            <a:r>
              <a:rPr kumimoji="1" lang="en-US" altLang="ja-JP" baseline="0" dirty="0" smtClean="0"/>
              <a:t> use MESF refer to standard molecules or Q&amp;B for </a:t>
            </a:r>
            <a:r>
              <a:rPr kumimoji="1" lang="en-US" altLang="ja-JP" baseline="0" dirty="0" err="1" smtClean="0"/>
              <a:t>instlement</a:t>
            </a:r>
            <a:r>
              <a:rPr kumimoji="1" lang="en-US" altLang="ja-JP" baseline="0" dirty="0" smtClean="0"/>
              <a:t> evaluation.</a:t>
            </a:r>
            <a:br>
              <a:rPr kumimoji="1" lang="en-US" altLang="ja-JP" baseline="0" dirty="0" smtClean="0"/>
            </a:br>
            <a:r>
              <a:rPr kumimoji="1" lang="en-US" altLang="ja-JP" baseline="0" dirty="0" smtClean="0"/>
              <a:t>Once back to SI unit and Einstein/Planck equation, single photon has specific energy depend on wavelength.</a:t>
            </a:r>
          </a:p>
          <a:p>
            <a:r>
              <a:rPr kumimoji="1" lang="en-US" altLang="ja-JP" baseline="0" dirty="0" smtClean="0"/>
              <a:t>According to simple calculation, visible wavelength photon energy is 3 to 1.5 eV. This means 2 or 4 </a:t>
            </a:r>
            <a:r>
              <a:rPr kumimoji="1" lang="en-US" altLang="ja-JP" baseline="0" dirty="0" err="1" smtClean="0"/>
              <a:t>phtons</a:t>
            </a:r>
            <a:r>
              <a:rPr kumimoji="1" lang="en-US" altLang="ja-JP" baseline="0" dirty="0" smtClean="0"/>
              <a:t> per second has 1 </a:t>
            </a:r>
            <a:r>
              <a:rPr kumimoji="1" lang="en-US" altLang="ja-JP" baseline="0" dirty="0" err="1" smtClean="0"/>
              <a:t>aW</a:t>
            </a:r>
            <a:r>
              <a:rPr kumimoji="1" lang="en-US" altLang="ja-JP" baseline="0" dirty="0" smtClean="0"/>
              <a:t> energy.</a:t>
            </a:r>
          </a:p>
          <a:p>
            <a:r>
              <a:rPr kumimoji="1" lang="en-US" altLang="ja-JP" baseline="0" dirty="0" err="1" smtClean="0"/>
              <a:t>aW</a:t>
            </a:r>
            <a:r>
              <a:rPr kumimoji="1" lang="en-US" altLang="ja-JP" baseline="0" dirty="0" smtClean="0"/>
              <a:t> ( E-18) is not usual unit, but please remind  2 blue-violet photon per second has 1 </a:t>
            </a:r>
            <a:r>
              <a:rPr kumimoji="1" lang="en-US" altLang="ja-JP" baseline="0" dirty="0" err="1" smtClean="0"/>
              <a:t>aW</a:t>
            </a:r>
            <a:r>
              <a:rPr kumimoji="1" lang="en-US" altLang="ja-JP" baseline="0" dirty="0" smtClean="0"/>
              <a:t> energy as order understanding.</a:t>
            </a:r>
          </a:p>
          <a:p>
            <a:endParaRPr kumimoji="1" lang="ja-JP" altLang="en-US" dirty="0"/>
          </a:p>
        </p:txBody>
      </p:sp>
      <p:sp>
        <p:nvSpPr>
          <p:cNvPr id="4" name="スライド番号プレースホルダー 3"/>
          <p:cNvSpPr>
            <a:spLocks noGrp="1"/>
          </p:cNvSpPr>
          <p:nvPr>
            <p:ph type="sldNum" sz="quarter" idx="10"/>
          </p:nvPr>
        </p:nvSpPr>
        <p:spPr/>
        <p:txBody>
          <a:bodyPr/>
          <a:lstStyle/>
          <a:p>
            <a:fld id="{BD58C72A-C40B-4C2E-8697-D69871E21E5F}" type="slidenum">
              <a:rPr kumimoji="1" lang="ja-JP" altLang="en-US" smtClean="0"/>
              <a:t>20</a:t>
            </a:fld>
            <a:endParaRPr kumimoji="1" lang="ja-JP" altLang="en-US"/>
          </a:p>
        </p:txBody>
      </p:sp>
    </p:spTree>
    <p:extLst>
      <p:ext uri="{BB962C8B-B14F-4D97-AF65-F5344CB8AC3E}">
        <p14:creationId xmlns:p14="http://schemas.microsoft.com/office/powerpoint/2010/main" val="1217476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PMT</a:t>
            </a:r>
            <a:r>
              <a:rPr kumimoji="1" lang="en-US" altLang="ja-JP" baseline="0" dirty="0" smtClean="0"/>
              <a:t> is the key detection device for flow cytometry. Recently silicon MEMS technology is applied for </a:t>
            </a:r>
            <a:r>
              <a:rPr kumimoji="1" lang="en-US" altLang="ja-JP" baseline="0" dirty="0" err="1" smtClean="0"/>
              <a:t>microPMT</a:t>
            </a:r>
            <a:r>
              <a:rPr kumimoji="1" lang="en-US" altLang="ja-JP" baseline="0" dirty="0" smtClean="0"/>
              <a:t> by Hamamatsu. Micro-PMT has much smaller photocathode and dynode area.  </a:t>
            </a:r>
            <a:r>
              <a:rPr kumimoji="1" lang="en-US" altLang="ja-JP" dirty="0" smtClean="0"/>
              <a:t>Thanks to smaller</a:t>
            </a:r>
            <a:r>
              <a:rPr kumimoji="1" lang="en-US" altLang="ja-JP" baseline="0" dirty="0" smtClean="0"/>
              <a:t> size effect, </a:t>
            </a:r>
            <a:r>
              <a:rPr kumimoji="1" lang="en-US" altLang="ja-JP" baseline="0" dirty="0" err="1" smtClean="0"/>
              <a:t>microPMT</a:t>
            </a:r>
            <a:r>
              <a:rPr kumimoji="1" lang="en-US" altLang="ja-JP" baseline="0" dirty="0" smtClean="0"/>
              <a:t> shows very low dark count  at room temperature and high speed photon pulse response.</a:t>
            </a:r>
          </a:p>
          <a:p>
            <a:r>
              <a:rPr kumimoji="1" lang="en-US" altLang="ja-JP" baseline="0" dirty="0" smtClean="0"/>
              <a:t>There are device deviation, but one of our devices shows several count per second. This means it is possible to evaluate </a:t>
            </a:r>
            <a:r>
              <a:rPr kumimoji="1" lang="en-US" altLang="ja-JP" baseline="0" dirty="0" err="1" smtClean="0"/>
              <a:t>aW</a:t>
            </a:r>
            <a:r>
              <a:rPr kumimoji="1" lang="en-US" altLang="ja-JP" baseline="0" dirty="0" smtClean="0"/>
              <a:t> level light intensity without cooling. </a:t>
            </a:r>
          </a:p>
          <a:p>
            <a:endParaRPr kumimoji="1" lang="en-US" altLang="ja-JP" baseline="0" dirty="0" smtClean="0"/>
          </a:p>
          <a:p>
            <a:endParaRPr kumimoji="1" lang="en-US" altLang="ja-JP" baseline="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BD58C72A-C40B-4C2E-8697-D69871E21E5F}" type="slidenum">
              <a:rPr kumimoji="1" lang="ja-JP" altLang="en-US" smtClean="0"/>
              <a:t>21</a:t>
            </a:fld>
            <a:endParaRPr kumimoji="1" lang="ja-JP" altLang="en-US"/>
          </a:p>
        </p:txBody>
      </p:sp>
    </p:spTree>
    <p:extLst>
      <p:ext uri="{BB962C8B-B14F-4D97-AF65-F5344CB8AC3E}">
        <p14:creationId xmlns:p14="http://schemas.microsoft.com/office/powerpoint/2010/main" val="686846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Another advanced</a:t>
            </a:r>
            <a:r>
              <a:rPr kumimoji="1" lang="en-US" altLang="ja-JP" baseline="0" dirty="0" smtClean="0"/>
              <a:t>  photon detector is Si photomultiplier with same internal gain to vacuum PMT.</a:t>
            </a:r>
          </a:p>
          <a:p>
            <a:r>
              <a:rPr kumimoji="1" lang="en-US" altLang="ja-JP" baseline="0" dirty="0" smtClean="0"/>
              <a:t>Combined with ultra high speed preamplifier, it is possible to observe shorter than 1ns photon pulse.</a:t>
            </a:r>
          </a:p>
          <a:p>
            <a:r>
              <a:rPr kumimoji="1" lang="en-US" altLang="ja-JP" baseline="0" dirty="0" err="1" smtClean="0"/>
              <a:t>SiPM</a:t>
            </a:r>
            <a:r>
              <a:rPr kumimoji="1" lang="en-US" altLang="ja-JP" baseline="0" dirty="0" smtClean="0"/>
              <a:t> is still higher dark count, but it is possible to analyze  picoseconds time difference.</a:t>
            </a:r>
          </a:p>
          <a:p>
            <a:r>
              <a:rPr kumimoji="1" lang="en-US" altLang="ja-JP" baseline="0" dirty="0" err="1" smtClean="0"/>
              <a:t>SiPM</a:t>
            </a:r>
            <a:r>
              <a:rPr kumimoji="1" lang="en-US" altLang="ja-JP" baseline="0" dirty="0" smtClean="0"/>
              <a:t> is now applying photon counting medical imaging to detect small tumor.</a:t>
            </a:r>
          </a:p>
          <a:p>
            <a:r>
              <a:rPr kumimoji="1" lang="en-US" altLang="ja-JP" baseline="0" dirty="0" smtClean="0"/>
              <a:t>We can also apply these photon detectors to flow cytometry. </a:t>
            </a:r>
          </a:p>
          <a:p>
            <a:endParaRPr kumimoji="1" lang="en-US" altLang="ja-JP" baseline="0" dirty="0" smtClean="0"/>
          </a:p>
          <a:p>
            <a:endParaRPr kumimoji="1" lang="en-US" altLang="ja-JP" baseline="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BD58C72A-C40B-4C2E-8697-D69871E21E5F}" type="slidenum">
              <a:rPr kumimoji="1" lang="ja-JP" altLang="en-US" smtClean="0"/>
              <a:t>22</a:t>
            </a:fld>
            <a:endParaRPr kumimoji="1" lang="ja-JP" altLang="en-US"/>
          </a:p>
        </p:txBody>
      </p:sp>
    </p:spTree>
    <p:extLst>
      <p:ext uri="{BB962C8B-B14F-4D97-AF65-F5344CB8AC3E}">
        <p14:creationId xmlns:p14="http://schemas.microsoft.com/office/powerpoint/2010/main" val="1009538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On</a:t>
            </a:r>
            <a:r>
              <a:rPr kumimoji="1" lang="en-US" altLang="ja-JP" baseline="0" dirty="0" smtClean="0"/>
              <a:t> the other hand, we immediately met tough hurdle to overcome.</a:t>
            </a:r>
          </a:p>
          <a:p>
            <a:r>
              <a:rPr kumimoji="1" lang="en-US" altLang="ja-JP" baseline="0" dirty="0" smtClean="0"/>
              <a:t>This image is scanning phase image of blank bead and single photon map detected by </a:t>
            </a:r>
            <a:r>
              <a:rPr kumimoji="1" lang="en-US" altLang="ja-JP" baseline="0" dirty="0" err="1" smtClean="0"/>
              <a:t>microPMT</a:t>
            </a:r>
            <a:r>
              <a:rPr kumimoji="1" lang="en-US" altLang="ja-JP" baseline="0" dirty="0" smtClean="0"/>
              <a:t>.</a:t>
            </a:r>
          </a:p>
          <a:p>
            <a:r>
              <a:rPr kumimoji="1" lang="en-US" altLang="ja-JP" baseline="0" dirty="0" smtClean="0"/>
              <a:t>Each white dot shows background </a:t>
            </a:r>
            <a:r>
              <a:rPr kumimoji="1" lang="en-US" altLang="ja-JP" baseline="0" dirty="0" err="1" smtClean="0"/>
              <a:t>phton</a:t>
            </a:r>
            <a:r>
              <a:rPr kumimoji="1" lang="en-US" altLang="ja-JP" baseline="0" dirty="0" smtClean="0"/>
              <a:t> caused by auto fluorescence in optics.</a:t>
            </a:r>
          </a:p>
          <a:p>
            <a:r>
              <a:rPr kumimoji="1" lang="en-US" altLang="ja-JP" baseline="0" dirty="0" smtClean="0"/>
              <a:t>In order to analyze  accurately, the biggest issue is to achieve AFL free optics.</a:t>
            </a:r>
          </a:p>
          <a:p>
            <a:endParaRPr kumimoji="1" lang="ja-JP" altLang="en-US" dirty="0"/>
          </a:p>
        </p:txBody>
      </p:sp>
      <p:sp>
        <p:nvSpPr>
          <p:cNvPr id="4" name="スライド番号プレースホルダー 3"/>
          <p:cNvSpPr>
            <a:spLocks noGrp="1"/>
          </p:cNvSpPr>
          <p:nvPr>
            <p:ph type="sldNum" sz="quarter" idx="10"/>
          </p:nvPr>
        </p:nvSpPr>
        <p:spPr/>
        <p:txBody>
          <a:bodyPr/>
          <a:lstStyle/>
          <a:p>
            <a:fld id="{BD58C72A-C40B-4C2E-8697-D69871E21E5F}" type="slidenum">
              <a:rPr kumimoji="1" lang="ja-JP" altLang="en-US" smtClean="0"/>
              <a:t>23</a:t>
            </a:fld>
            <a:endParaRPr kumimoji="1" lang="ja-JP" altLang="en-US"/>
          </a:p>
        </p:txBody>
      </p:sp>
    </p:spTree>
    <p:extLst>
      <p:ext uri="{BB962C8B-B14F-4D97-AF65-F5344CB8AC3E}">
        <p14:creationId xmlns:p14="http://schemas.microsoft.com/office/powerpoint/2010/main" val="4057845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One of </a:t>
            </a:r>
            <a:r>
              <a:rPr kumimoji="1" lang="en-US" altLang="ja-JP" baseline="0" dirty="0" smtClean="0"/>
              <a:t> background photon sources is laser itself.  We are usually concerning to laser wavelength, but laser beam includes  low level but wider spectrum photon by ASE or AFL..</a:t>
            </a:r>
          </a:p>
          <a:p>
            <a:r>
              <a:rPr kumimoji="1" lang="en-US" altLang="ja-JP" baseline="0" dirty="0" smtClean="0"/>
              <a:t>Level is E-6 or less to laser wavelength, but need to control for single photon analysis.</a:t>
            </a:r>
          </a:p>
          <a:p>
            <a:r>
              <a:rPr kumimoji="1" lang="en-US" altLang="ja-JP" baseline="0" dirty="0" smtClean="0"/>
              <a:t>As shown in figure, photon counting method can evaluate extremely low level noise from </a:t>
            </a:r>
            <a:r>
              <a:rPr kumimoji="1" lang="en-US" altLang="ja-JP" baseline="0" dirty="0" err="1" smtClean="0"/>
              <a:t>pW</a:t>
            </a:r>
            <a:r>
              <a:rPr kumimoji="1" lang="en-US" altLang="ja-JP" baseline="0" dirty="0" smtClean="0"/>
              <a:t> to </a:t>
            </a:r>
            <a:r>
              <a:rPr kumimoji="1" lang="en-US" altLang="ja-JP" baseline="0" dirty="0" err="1" smtClean="0"/>
              <a:t>aW</a:t>
            </a:r>
            <a:r>
              <a:rPr kumimoji="1" lang="en-US" altLang="ja-JP" baseline="0" dirty="0" smtClean="0"/>
              <a:t> level. </a:t>
            </a:r>
            <a:endParaRPr kumimoji="1" lang="ja-JP" altLang="en-US" dirty="0"/>
          </a:p>
        </p:txBody>
      </p:sp>
      <p:sp>
        <p:nvSpPr>
          <p:cNvPr id="4" name="スライド番号プレースホルダー 3"/>
          <p:cNvSpPr>
            <a:spLocks noGrp="1"/>
          </p:cNvSpPr>
          <p:nvPr>
            <p:ph type="sldNum" sz="quarter" idx="10"/>
          </p:nvPr>
        </p:nvSpPr>
        <p:spPr/>
        <p:txBody>
          <a:bodyPr/>
          <a:lstStyle/>
          <a:p>
            <a:fld id="{BD58C72A-C40B-4C2E-8697-D69871E21E5F}" type="slidenum">
              <a:rPr kumimoji="1" lang="ja-JP" altLang="en-US" smtClean="0"/>
              <a:t>24</a:t>
            </a:fld>
            <a:endParaRPr kumimoji="1" lang="ja-JP" altLang="en-US"/>
          </a:p>
        </p:txBody>
      </p:sp>
    </p:spTree>
    <p:extLst>
      <p:ext uri="{BB962C8B-B14F-4D97-AF65-F5344CB8AC3E}">
        <p14:creationId xmlns:p14="http://schemas.microsoft.com/office/powerpoint/2010/main" val="3481635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Blue sky  scattering is</a:t>
            </a:r>
            <a:r>
              <a:rPr kumimoji="1" lang="en-US" altLang="ja-JP" baseline="0" dirty="0" smtClean="0"/>
              <a:t> gold theory for flow cytometry. On the other hand, light wave has another principle known well as “ Newton Ring”.</a:t>
            </a:r>
          </a:p>
          <a:p>
            <a:r>
              <a:rPr kumimoji="1" lang="en-US" altLang="ja-JP" baseline="0" dirty="0" smtClean="0"/>
              <a:t>Newton ring is interference phenomena defined light wave phase difference. Reflective phase difference pitch is a quarter wavelength</a:t>
            </a:r>
          </a:p>
          <a:p>
            <a:r>
              <a:rPr kumimoji="1" lang="en-US" altLang="ja-JP" baseline="0" dirty="0" smtClean="0"/>
              <a:t>equal to 100nm at 405nm.</a:t>
            </a:r>
            <a:endParaRPr kumimoji="1" lang="ja-JP" altLang="en-US" dirty="0"/>
          </a:p>
        </p:txBody>
      </p:sp>
      <p:sp>
        <p:nvSpPr>
          <p:cNvPr id="4" name="スライド番号プレースホルダー 3"/>
          <p:cNvSpPr>
            <a:spLocks noGrp="1"/>
          </p:cNvSpPr>
          <p:nvPr>
            <p:ph type="sldNum" sz="quarter" idx="10"/>
          </p:nvPr>
        </p:nvSpPr>
        <p:spPr/>
        <p:txBody>
          <a:bodyPr/>
          <a:lstStyle/>
          <a:p>
            <a:fld id="{BD58C72A-C40B-4C2E-8697-D69871E21E5F}" type="slidenum">
              <a:rPr kumimoji="1" lang="ja-JP" altLang="en-US" smtClean="0"/>
              <a:t>5</a:t>
            </a:fld>
            <a:endParaRPr kumimoji="1" lang="ja-JP" altLang="en-US"/>
          </a:p>
        </p:txBody>
      </p:sp>
    </p:spTree>
    <p:extLst>
      <p:ext uri="{BB962C8B-B14F-4D97-AF65-F5344CB8AC3E}">
        <p14:creationId xmlns:p14="http://schemas.microsoft.com/office/powerpoint/2010/main" val="1800114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Another background photon source</a:t>
            </a:r>
            <a:r>
              <a:rPr kumimoji="1" lang="en-US" altLang="ja-JP" baseline="0" dirty="0" smtClean="0"/>
              <a:t> is objective lens. This picture shows objective output illuminated by 405nm.</a:t>
            </a:r>
          </a:p>
          <a:p>
            <a:r>
              <a:rPr kumimoji="1" lang="en-US" altLang="ja-JP" baseline="0" dirty="0" smtClean="0"/>
              <a:t>Photon spectrum is shown as histogram with peak level 20fW.</a:t>
            </a:r>
          </a:p>
          <a:p>
            <a:r>
              <a:rPr kumimoji="1" lang="en-US" altLang="ja-JP" baseline="0" dirty="0" smtClean="0"/>
              <a:t> Objective AFL is caused by variety of optical glass with different index and coating.</a:t>
            </a:r>
          </a:p>
          <a:p>
            <a:r>
              <a:rPr kumimoji="1" lang="en-US" altLang="ja-JP" baseline="0" dirty="0" smtClean="0"/>
              <a:t>Objective lens is inevitable for fluorescence optics, but also noise source illuminated by shorter wavelength.</a:t>
            </a:r>
          </a:p>
          <a:p>
            <a:r>
              <a:rPr kumimoji="1" lang="en-US" altLang="ja-JP" baseline="0" dirty="0" smtClean="0"/>
              <a:t>Laser noise is possible to eliminate with clean up filter, but AFL free objective is the challenging including optical materials.</a:t>
            </a:r>
          </a:p>
          <a:p>
            <a:endParaRPr kumimoji="1" lang="en-US" altLang="ja-JP" baseline="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BD58C72A-C40B-4C2E-8697-D69871E21E5F}" type="slidenum">
              <a:rPr kumimoji="1" lang="ja-JP" altLang="en-US" smtClean="0"/>
              <a:t>25</a:t>
            </a:fld>
            <a:endParaRPr kumimoji="1" lang="ja-JP" altLang="en-US"/>
          </a:p>
        </p:txBody>
      </p:sp>
    </p:spTree>
    <p:extLst>
      <p:ext uri="{BB962C8B-B14F-4D97-AF65-F5344CB8AC3E}">
        <p14:creationId xmlns:p14="http://schemas.microsoft.com/office/powerpoint/2010/main" val="3907458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3</a:t>
            </a:r>
            <a:r>
              <a:rPr kumimoji="1" lang="en-US" altLang="ja-JP" baseline="30000" dirty="0" smtClean="0"/>
              <a:t>rd</a:t>
            </a:r>
            <a:r>
              <a:rPr kumimoji="1" lang="en-US" altLang="ja-JP" dirty="0" smtClean="0"/>
              <a:t> background source</a:t>
            </a:r>
            <a:r>
              <a:rPr kumimoji="1" lang="en-US" altLang="ja-JP" baseline="0" dirty="0" smtClean="0"/>
              <a:t> is sample substrate and optical coating. Even very thin AR or hard coating, it has relatively large AFL.</a:t>
            </a:r>
          </a:p>
          <a:p>
            <a:r>
              <a:rPr kumimoji="1" lang="en-US" altLang="ja-JP" baseline="0" dirty="0" smtClean="0"/>
              <a:t>Slide glass material is Soda lime or borosilicate specified low AFL, but it emits strong AFL from single photon perspective.  Metal reflective layer has much lower than dielectric coating.</a:t>
            </a:r>
            <a:endParaRPr kumimoji="1" lang="ja-JP" altLang="en-US" dirty="0"/>
          </a:p>
        </p:txBody>
      </p:sp>
      <p:sp>
        <p:nvSpPr>
          <p:cNvPr id="4" name="スライド番号プレースホルダー 3"/>
          <p:cNvSpPr>
            <a:spLocks noGrp="1"/>
          </p:cNvSpPr>
          <p:nvPr>
            <p:ph type="sldNum" sz="quarter" idx="10"/>
          </p:nvPr>
        </p:nvSpPr>
        <p:spPr/>
        <p:txBody>
          <a:bodyPr/>
          <a:lstStyle/>
          <a:p>
            <a:fld id="{BD58C72A-C40B-4C2E-8697-D69871E21E5F}" type="slidenum">
              <a:rPr kumimoji="1" lang="ja-JP" altLang="en-US" smtClean="0"/>
              <a:t>26</a:t>
            </a:fld>
            <a:endParaRPr kumimoji="1" lang="ja-JP" altLang="en-US"/>
          </a:p>
        </p:txBody>
      </p:sp>
    </p:spTree>
    <p:extLst>
      <p:ext uri="{BB962C8B-B14F-4D97-AF65-F5344CB8AC3E}">
        <p14:creationId xmlns:p14="http://schemas.microsoft.com/office/powerpoint/2010/main" val="417294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In order to evaluate AFL</a:t>
            </a:r>
            <a:r>
              <a:rPr kumimoji="1" lang="en-US" altLang="ja-JP" baseline="0" dirty="0" smtClean="0"/>
              <a:t> for variety of material, excitation ratio is defined as detected photon versus illuminating photon.</a:t>
            </a:r>
          </a:p>
          <a:p>
            <a:r>
              <a:rPr kumimoji="1" lang="en-US" altLang="ja-JP" baseline="0" dirty="0" smtClean="0"/>
              <a:t>Due to limitation of collected solid angle, total AFL level may be x10 larger.</a:t>
            </a:r>
          </a:p>
          <a:p>
            <a:r>
              <a:rPr kumimoji="1" lang="en-US" altLang="ja-JP" baseline="0" dirty="0" smtClean="0"/>
              <a:t>As known, highlighter or fluorescence material has E-6 order of excitation ratio.</a:t>
            </a:r>
          </a:p>
          <a:p>
            <a:r>
              <a:rPr kumimoji="1" lang="en-US" altLang="ja-JP" baseline="0" dirty="0" smtClean="0"/>
              <a:t>Optical material and coating has E-11 to E-12 level with clearly shown difference.</a:t>
            </a:r>
          </a:p>
          <a:p>
            <a:r>
              <a:rPr kumimoji="1" lang="en-US" altLang="ja-JP" baseline="0" dirty="0" smtClean="0"/>
              <a:t>Currently min. excitation ratio is 1E-12 – may be limited by long pass filter characteristics.</a:t>
            </a:r>
          </a:p>
          <a:p>
            <a:endParaRPr kumimoji="1" lang="ja-JP" altLang="en-US" dirty="0"/>
          </a:p>
        </p:txBody>
      </p:sp>
      <p:sp>
        <p:nvSpPr>
          <p:cNvPr id="4" name="スライド番号プレースホルダー 3"/>
          <p:cNvSpPr>
            <a:spLocks noGrp="1"/>
          </p:cNvSpPr>
          <p:nvPr>
            <p:ph type="sldNum" sz="quarter" idx="10"/>
          </p:nvPr>
        </p:nvSpPr>
        <p:spPr/>
        <p:txBody>
          <a:bodyPr/>
          <a:lstStyle/>
          <a:p>
            <a:fld id="{BD58C72A-C40B-4C2E-8697-D69871E21E5F}" type="slidenum">
              <a:rPr kumimoji="1" lang="ja-JP" altLang="en-US" smtClean="0"/>
              <a:t>27</a:t>
            </a:fld>
            <a:endParaRPr kumimoji="1" lang="ja-JP" altLang="en-US"/>
          </a:p>
        </p:txBody>
      </p:sp>
    </p:spTree>
    <p:extLst>
      <p:ext uri="{BB962C8B-B14F-4D97-AF65-F5344CB8AC3E}">
        <p14:creationId xmlns:p14="http://schemas.microsoft.com/office/powerpoint/2010/main" val="3284914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We are now looking for  AFL-free material</a:t>
            </a:r>
            <a:r>
              <a:rPr kumimoji="1" lang="en-US" altLang="ja-JP" baseline="0" dirty="0" smtClean="0"/>
              <a:t> in UV ~visible region.</a:t>
            </a:r>
          </a:p>
          <a:p>
            <a:r>
              <a:rPr kumimoji="1" lang="en-US" altLang="ja-JP" baseline="0" dirty="0" smtClean="0"/>
              <a:t>One of interesting material is carbon nanotube  </a:t>
            </a:r>
            <a:r>
              <a:rPr kumimoji="1" lang="en-US" altLang="ja-JP" baseline="0" smtClean="0"/>
              <a:t>developed by Purdue </a:t>
            </a:r>
            <a:r>
              <a:rPr kumimoji="1" lang="en-US" altLang="ja-JP" baseline="0" dirty="0" smtClean="0"/>
              <a:t>nanotech center.</a:t>
            </a:r>
          </a:p>
          <a:p>
            <a:r>
              <a:rPr kumimoji="1" lang="en-US" altLang="ja-JP" baseline="0" dirty="0" smtClean="0"/>
              <a:t>You can look much lower reflectivity than plastic surface. </a:t>
            </a:r>
            <a:r>
              <a:rPr kumimoji="1" lang="en-US" altLang="ja-JP" baseline="0" dirty="0" err="1" smtClean="0"/>
              <a:t>Vantablack</a:t>
            </a:r>
            <a:r>
              <a:rPr kumimoji="1" lang="en-US" altLang="ja-JP" baseline="0" dirty="0" smtClean="0"/>
              <a:t> is similar black-hole surface as the world darkest. </a:t>
            </a:r>
            <a:r>
              <a:rPr kumimoji="1" lang="en-US" altLang="ja-JP" sz="1200" kern="1200" dirty="0" smtClean="0">
                <a:solidFill>
                  <a:schemeClr val="tx1"/>
                </a:solidFill>
                <a:effectLst/>
                <a:latin typeface="+mn-lt"/>
                <a:ea typeface="+mn-ea"/>
                <a:cs typeface="+mn-cs"/>
              </a:rPr>
              <a:t>Carbon was not considered as optical material, but now we need to check again from AFL- free perspective.</a:t>
            </a:r>
            <a:endParaRPr kumimoji="1" lang="en-US" altLang="ja-JP" baseline="0" dirty="0" smtClean="0"/>
          </a:p>
          <a:p>
            <a:endParaRPr kumimoji="1" lang="en-US" altLang="ja-JP" baseline="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BD58C72A-C40B-4C2E-8697-D69871E21E5F}" type="slidenum">
              <a:rPr kumimoji="1" lang="ja-JP" altLang="en-US" smtClean="0"/>
              <a:t>28</a:t>
            </a:fld>
            <a:endParaRPr kumimoji="1" lang="ja-JP" altLang="en-US"/>
          </a:p>
        </p:txBody>
      </p:sp>
    </p:spTree>
    <p:extLst>
      <p:ext uri="{BB962C8B-B14F-4D97-AF65-F5344CB8AC3E}">
        <p14:creationId xmlns:p14="http://schemas.microsoft.com/office/powerpoint/2010/main" val="911291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simple</a:t>
            </a:r>
            <a:r>
              <a:rPr kumimoji="1" lang="en-US" altLang="ja-JP" baseline="0" dirty="0" smtClean="0"/>
              <a:t> graph between light power and number of photon based Planck equation.</a:t>
            </a:r>
          </a:p>
          <a:p>
            <a:r>
              <a:rPr kumimoji="1" lang="en-US" altLang="ja-JP" baseline="0" dirty="0" smtClean="0"/>
              <a:t>From 10mW illumination to detectable limit of dark count is now 16 or 17 decades.</a:t>
            </a:r>
          </a:p>
          <a:p>
            <a:r>
              <a:rPr kumimoji="1" lang="en-US" altLang="ja-JP" baseline="0" dirty="0" smtClean="0"/>
              <a:t>Conventional flow cytometry detects fluorescence from </a:t>
            </a:r>
            <a:r>
              <a:rPr kumimoji="1" lang="en-US" altLang="ja-JP" baseline="0" dirty="0" err="1" smtClean="0"/>
              <a:t>pW</a:t>
            </a:r>
            <a:r>
              <a:rPr kumimoji="1" lang="en-US" altLang="ja-JP" baseline="0" dirty="0" smtClean="0"/>
              <a:t> to </a:t>
            </a:r>
            <a:r>
              <a:rPr kumimoji="1" lang="en-US" altLang="ja-JP" baseline="0" dirty="0" err="1" smtClean="0"/>
              <a:t>nW</a:t>
            </a:r>
            <a:r>
              <a:rPr kumimoji="1" lang="en-US" altLang="ja-JP" baseline="0" dirty="0" smtClean="0"/>
              <a:t> range. 1pW includes a million photons.</a:t>
            </a:r>
          </a:p>
          <a:p>
            <a:r>
              <a:rPr kumimoji="1" lang="en-US" altLang="ja-JP" baseline="0" dirty="0" smtClean="0"/>
              <a:t>This is reasonable because of one background photon per microsecond.</a:t>
            </a:r>
          </a:p>
          <a:p>
            <a:r>
              <a:rPr kumimoji="1" lang="en-US" altLang="ja-JP" baseline="0" dirty="0" smtClean="0"/>
              <a:t>Advancement of detection now enable  expanding noise detection limit to </a:t>
            </a:r>
            <a:r>
              <a:rPr kumimoji="1" lang="en-US" altLang="ja-JP" baseline="0" dirty="0" err="1" smtClean="0"/>
              <a:t>atto</a:t>
            </a:r>
            <a:r>
              <a:rPr kumimoji="1" lang="en-US" altLang="ja-JP" baseline="0" dirty="0" smtClean="0"/>
              <a:t> watt level.</a:t>
            </a:r>
          </a:p>
          <a:p>
            <a:r>
              <a:rPr kumimoji="1" lang="en-US" altLang="ja-JP" baseline="0" dirty="0" smtClean="0"/>
              <a:t>We believe previous noise region is now changing to frontier of cytometry for </a:t>
            </a:r>
            <a:r>
              <a:rPr kumimoji="1" lang="en-US" altLang="ja-JP" baseline="0" dirty="0" err="1" smtClean="0"/>
              <a:t>micropartcle</a:t>
            </a:r>
            <a:r>
              <a:rPr kumimoji="1" lang="en-US" altLang="ja-JP" baseline="0" dirty="0" smtClean="0"/>
              <a:t> detection, non-labeling, single molecular analysis.</a:t>
            </a:r>
          </a:p>
          <a:p>
            <a:endParaRPr kumimoji="1" lang="en-US" altLang="ja-JP" baseline="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AB65F54-A980-4359-A433-FB31021B6983}" type="slidenum">
              <a:rPr kumimoji="1" lang="ja-JP" altLang="en-US" smtClean="0"/>
              <a:t>29</a:t>
            </a:fld>
            <a:endParaRPr kumimoji="1" lang="ja-JP" altLang="en-US"/>
          </a:p>
        </p:txBody>
      </p:sp>
    </p:spTree>
    <p:extLst>
      <p:ext uri="{BB962C8B-B14F-4D97-AF65-F5344CB8AC3E}">
        <p14:creationId xmlns:p14="http://schemas.microsoft.com/office/powerpoint/2010/main" val="1368680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Newton</a:t>
            </a:r>
            <a:r>
              <a:rPr kumimoji="1" lang="en-US" altLang="ja-JP" baseline="0" dirty="0" smtClean="0"/>
              <a:t> ring principle is widely applied for optical disc since CD, DVD and Blu-ray.</a:t>
            </a:r>
          </a:p>
          <a:p>
            <a:r>
              <a:rPr kumimoji="1" lang="en-US" altLang="ja-JP" baseline="0" dirty="0" smtClean="0"/>
              <a:t> Your Blu-ray disc drive is reading and controlling several 10 nm accuracy with 250nm spot size and 0.3mW light  intensity. </a:t>
            </a:r>
          </a:p>
          <a:p>
            <a:r>
              <a:rPr kumimoji="1" lang="en-US" altLang="ja-JP" baseline="0" dirty="0" smtClean="0"/>
              <a:t>Reflected spot is detected by 4-splitting photo detector as HF, radial  and tangential </a:t>
            </a:r>
            <a:r>
              <a:rPr kumimoji="1" lang="en-US" altLang="ja-JP" baseline="0" dirty="0" err="1" smtClean="0"/>
              <a:t>pushpull</a:t>
            </a:r>
            <a:r>
              <a:rPr kumimoji="1" lang="en-US" altLang="ja-JP" baseline="0" dirty="0" smtClean="0"/>
              <a:t> signal.</a:t>
            </a:r>
          </a:p>
          <a:p>
            <a:r>
              <a:rPr kumimoji="1" lang="en-US" altLang="ja-JP" baseline="0" dirty="0" smtClean="0"/>
              <a:t>Based on Blu-ray development experience, we considered to apply Blu-ray platform for nanoparticle detection.</a:t>
            </a:r>
          </a:p>
          <a:p>
            <a:endParaRPr kumimoji="1" lang="en-US" altLang="ja-JP" baseline="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BD58C72A-C40B-4C2E-8697-D69871E21E5F}" type="slidenum">
              <a:rPr kumimoji="1" lang="ja-JP" altLang="en-US" smtClean="0"/>
              <a:t>6</a:t>
            </a:fld>
            <a:endParaRPr kumimoji="1" lang="ja-JP" altLang="en-US"/>
          </a:p>
        </p:txBody>
      </p:sp>
    </p:spTree>
    <p:extLst>
      <p:ext uri="{BB962C8B-B14F-4D97-AF65-F5344CB8AC3E}">
        <p14:creationId xmlns:p14="http://schemas.microsoft.com/office/powerpoint/2010/main" val="2457044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Preparing 250nm width</a:t>
            </a:r>
            <a:r>
              <a:rPr kumimoji="1" lang="en-US" altLang="ja-JP" baseline="0" dirty="0" smtClean="0"/>
              <a:t> and 40nm depth Land and Groove substrate, gold particle is tested.</a:t>
            </a:r>
          </a:p>
          <a:p>
            <a:r>
              <a:rPr kumimoji="1" lang="en-US" altLang="ja-JP" baseline="0" dirty="0" smtClean="0"/>
              <a:t>Shown on picture, signal shows clear pulse with good S/N even for 50nm or 30nm.</a:t>
            </a:r>
          </a:p>
          <a:p>
            <a:r>
              <a:rPr kumimoji="1" lang="en-US" altLang="ja-JP" baseline="0" dirty="0" smtClean="0"/>
              <a:t>Gold particle is optically black body, so you can understand why detectable by 250nm spot.</a:t>
            </a:r>
            <a:endParaRPr kumimoji="1" lang="ja-JP" altLang="en-US" dirty="0"/>
          </a:p>
        </p:txBody>
      </p:sp>
      <p:sp>
        <p:nvSpPr>
          <p:cNvPr id="4" name="スライド番号プレースホルダー 3"/>
          <p:cNvSpPr>
            <a:spLocks noGrp="1"/>
          </p:cNvSpPr>
          <p:nvPr>
            <p:ph type="sldNum" sz="quarter" idx="10"/>
          </p:nvPr>
        </p:nvSpPr>
        <p:spPr/>
        <p:txBody>
          <a:bodyPr/>
          <a:lstStyle/>
          <a:p>
            <a:fld id="{BD58C72A-C40B-4C2E-8697-D69871E21E5F}" type="slidenum">
              <a:rPr kumimoji="1" lang="ja-JP" altLang="en-US" smtClean="0"/>
              <a:t>7</a:t>
            </a:fld>
            <a:endParaRPr kumimoji="1" lang="ja-JP" altLang="en-US"/>
          </a:p>
        </p:txBody>
      </p:sp>
    </p:spTree>
    <p:extLst>
      <p:ext uri="{BB962C8B-B14F-4D97-AF65-F5344CB8AC3E}">
        <p14:creationId xmlns:p14="http://schemas.microsoft.com/office/powerpoint/2010/main" val="233018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Next</a:t>
            </a:r>
            <a:r>
              <a:rPr kumimoji="1" lang="en-US" altLang="ja-JP" baseline="0" dirty="0" smtClean="0"/>
              <a:t> step was  transparent particle detection in 3 dimensional liquid medium.</a:t>
            </a:r>
          </a:p>
          <a:p>
            <a:r>
              <a:rPr kumimoji="1" lang="en-US" altLang="ja-JP" baseline="0" dirty="0" smtClean="0"/>
              <a:t>On the reflective Land and Groove substrate, the ring shape channel is manufactured with 2um height.</a:t>
            </a:r>
          </a:p>
          <a:p>
            <a:r>
              <a:rPr kumimoji="1" lang="en-US" altLang="ja-JP" baseline="0" dirty="0" smtClean="0"/>
              <a:t>Sample inlet is from 1.1mm substrate with 0.5mm diameter.</a:t>
            </a:r>
          </a:p>
          <a:p>
            <a:r>
              <a:rPr kumimoji="1" lang="en-US" altLang="ja-JP" baseline="0" dirty="0" smtClean="0"/>
              <a:t>Microchannel is covered with 100um cover layer.</a:t>
            </a:r>
            <a:endParaRPr kumimoji="1" lang="ja-JP" altLang="en-US" dirty="0"/>
          </a:p>
        </p:txBody>
      </p:sp>
      <p:sp>
        <p:nvSpPr>
          <p:cNvPr id="4" name="スライド番号プレースホルダー 3"/>
          <p:cNvSpPr>
            <a:spLocks noGrp="1"/>
          </p:cNvSpPr>
          <p:nvPr>
            <p:ph type="sldNum" sz="quarter" idx="10"/>
          </p:nvPr>
        </p:nvSpPr>
        <p:spPr/>
        <p:txBody>
          <a:bodyPr/>
          <a:lstStyle/>
          <a:p>
            <a:fld id="{BD58C72A-C40B-4C2E-8697-D69871E21E5F}" type="slidenum">
              <a:rPr kumimoji="1" lang="ja-JP" altLang="en-US" smtClean="0"/>
              <a:t>8</a:t>
            </a:fld>
            <a:endParaRPr kumimoji="1" lang="ja-JP" altLang="en-US"/>
          </a:p>
        </p:txBody>
      </p:sp>
    </p:spTree>
    <p:extLst>
      <p:ext uri="{BB962C8B-B14F-4D97-AF65-F5344CB8AC3E}">
        <p14:creationId xmlns:p14="http://schemas.microsoft.com/office/powerpoint/2010/main" val="3482300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Picture  shows gold  and polymer 100nm particle signal in water.</a:t>
            </a:r>
          </a:p>
          <a:p>
            <a:r>
              <a:rPr kumimoji="1" lang="en-US" altLang="ja-JP" baseline="0" dirty="0" smtClean="0"/>
              <a:t>Transparent particle does not modulate HF signal, mainly detected as TPP signal.</a:t>
            </a:r>
          </a:p>
          <a:p>
            <a:r>
              <a:rPr kumimoji="1" lang="en-US" altLang="ja-JP" baseline="0" dirty="0" smtClean="0"/>
              <a:t>Traverse signal pitch is equal to 500nm and valley to peak correspond to 250nm.</a:t>
            </a:r>
          </a:p>
          <a:p>
            <a:r>
              <a:rPr kumimoji="1" lang="en-US" altLang="ja-JP" baseline="0" dirty="0" smtClean="0"/>
              <a:t>From simulation based on Vector Theory, signal amplitude is proportional to refractive index difference and particle size.</a:t>
            </a:r>
          </a:p>
          <a:p>
            <a:r>
              <a:rPr kumimoji="1" lang="en-US" altLang="ja-JP" baseline="0" dirty="0" smtClean="0"/>
              <a:t>Thanks to high signal to noise ratio, it is possible to analyze each pulse amplitude, width and phase.</a:t>
            </a:r>
            <a:endParaRPr kumimoji="1" lang="ja-JP" altLang="en-US" dirty="0"/>
          </a:p>
        </p:txBody>
      </p:sp>
      <p:sp>
        <p:nvSpPr>
          <p:cNvPr id="4" name="スライド番号プレースホルダー 3"/>
          <p:cNvSpPr>
            <a:spLocks noGrp="1"/>
          </p:cNvSpPr>
          <p:nvPr>
            <p:ph type="sldNum" sz="quarter" idx="10"/>
          </p:nvPr>
        </p:nvSpPr>
        <p:spPr/>
        <p:txBody>
          <a:bodyPr/>
          <a:lstStyle/>
          <a:p>
            <a:fld id="{BD58C72A-C40B-4C2E-8697-D69871E21E5F}" type="slidenum">
              <a:rPr kumimoji="1" lang="ja-JP" altLang="en-US" smtClean="0"/>
              <a:t>9</a:t>
            </a:fld>
            <a:endParaRPr kumimoji="1" lang="ja-JP" altLang="en-US"/>
          </a:p>
        </p:txBody>
      </p:sp>
    </p:spTree>
    <p:extLst>
      <p:ext uri="{BB962C8B-B14F-4D97-AF65-F5344CB8AC3E}">
        <p14:creationId xmlns:p14="http://schemas.microsoft.com/office/powerpoint/2010/main" val="2959158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Recently, we tried to evaluate human plasma sample processed</a:t>
            </a:r>
            <a:r>
              <a:rPr kumimoji="1" lang="en-US" altLang="ja-JP" baseline="0" dirty="0" smtClean="0"/>
              <a:t> by centrifuge described on reference paper.</a:t>
            </a:r>
          </a:p>
          <a:p>
            <a:r>
              <a:rPr kumimoji="1" lang="en-US" altLang="ja-JP" baseline="0" dirty="0" smtClean="0"/>
              <a:t>Channel radius and estimated concentration suggests to include half million particles in microchannel.</a:t>
            </a:r>
          </a:p>
          <a:p>
            <a:r>
              <a:rPr kumimoji="1" lang="en-US" altLang="ja-JP" baseline="0" dirty="0" smtClean="0"/>
              <a:t>Picture shows variety of pulses and confirmed OPD with a quarter micron spot has very high sensitivity and spatial resolution.</a:t>
            </a:r>
          </a:p>
          <a:p>
            <a:endParaRPr kumimoji="1" lang="en-US" altLang="ja-JP" baseline="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BD58C72A-C40B-4C2E-8697-D69871E21E5F}" type="slidenum">
              <a:rPr kumimoji="1" lang="ja-JP" altLang="en-US" smtClean="0"/>
              <a:t>10</a:t>
            </a:fld>
            <a:endParaRPr kumimoji="1" lang="ja-JP" altLang="en-US"/>
          </a:p>
        </p:txBody>
      </p:sp>
    </p:spTree>
    <p:extLst>
      <p:ext uri="{BB962C8B-B14F-4D97-AF65-F5344CB8AC3E}">
        <p14:creationId xmlns:p14="http://schemas.microsoft.com/office/powerpoint/2010/main" val="3494110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8C72A-C40B-4C2E-8697-D69871E21E5F}" type="slidenum">
              <a:rPr kumimoji="1" lang="ja-JP" altLang="en-US" smtClean="0"/>
              <a:t>11</a:t>
            </a:fld>
            <a:endParaRPr kumimoji="1" lang="ja-JP" altLang="en-US"/>
          </a:p>
        </p:txBody>
      </p:sp>
    </p:spTree>
    <p:extLst>
      <p:ext uri="{BB962C8B-B14F-4D97-AF65-F5344CB8AC3E}">
        <p14:creationId xmlns:p14="http://schemas.microsoft.com/office/powerpoint/2010/main" val="1873926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On</a:t>
            </a:r>
            <a:r>
              <a:rPr kumimoji="1" lang="en-US" altLang="ja-JP" baseline="0" dirty="0" smtClean="0"/>
              <a:t> the other hand, there are a lot of issues to be resolved.</a:t>
            </a:r>
          </a:p>
          <a:p>
            <a:r>
              <a:rPr kumimoji="1" lang="en-US" altLang="ja-JP" baseline="0" dirty="0" smtClean="0"/>
              <a:t>The most important issue is how to identify each particle.</a:t>
            </a:r>
          </a:p>
          <a:p>
            <a:r>
              <a:rPr kumimoji="1" lang="en-US" altLang="ja-JP" baseline="0" smtClean="0"/>
              <a:t>In </a:t>
            </a:r>
            <a:r>
              <a:rPr kumimoji="1" lang="en-US" altLang="ja-JP" baseline="0" dirty="0" smtClean="0"/>
              <a:t>order to identify, antibody and fluorescence photon detection is mandatory.</a:t>
            </a:r>
          </a:p>
          <a:p>
            <a:r>
              <a:rPr kumimoji="1" lang="en-US" altLang="ja-JP" baseline="0" dirty="0" smtClean="0"/>
              <a:t>Fortunately, we developed single photon detection technology and possible to integrate with Blu-ray optical pick up.</a:t>
            </a:r>
          </a:p>
          <a:p>
            <a:endParaRPr kumimoji="1" lang="en-US" altLang="ja-JP" baseline="0" dirty="0" smtClean="0"/>
          </a:p>
          <a:p>
            <a:r>
              <a:rPr kumimoji="1" lang="en-US" altLang="ja-JP" baseline="0" dirty="0" smtClean="0"/>
              <a:t>We believe reflective phase detection with smaller spot is promising alternative to analyze nanoparticles.</a:t>
            </a:r>
          </a:p>
          <a:p>
            <a:endParaRPr kumimoji="1" lang="en-US" altLang="ja-JP" baseline="0" dirty="0" smtClean="0"/>
          </a:p>
          <a:p>
            <a:r>
              <a:rPr kumimoji="1" lang="en-US" altLang="ja-JP" baseline="0" dirty="0" smtClean="0"/>
              <a:t>Thanks for your attention and interest.</a:t>
            </a:r>
            <a:endParaRPr kumimoji="1" lang="ja-JP" altLang="en-US" dirty="0"/>
          </a:p>
        </p:txBody>
      </p:sp>
      <p:sp>
        <p:nvSpPr>
          <p:cNvPr id="4" name="スライド番号プレースホルダー 3"/>
          <p:cNvSpPr>
            <a:spLocks noGrp="1"/>
          </p:cNvSpPr>
          <p:nvPr>
            <p:ph type="sldNum" sz="quarter" idx="10"/>
          </p:nvPr>
        </p:nvSpPr>
        <p:spPr/>
        <p:txBody>
          <a:bodyPr/>
          <a:lstStyle/>
          <a:p>
            <a:fld id="{BD58C72A-C40B-4C2E-8697-D69871E21E5F}" type="slidenum">
              <a:rPr kumimoji="1" lang="ja-JP" altLang="en-US" smtClean="0"/>
              <a:t>14</a:t>
            </a:fld>
            <a:endParaRPr kumimoji="1" lang="ja-JP" altLang="en-US"/>
          </a:p>
        </p:txBody>
      </p:sp>
    </p:spTree>
    <p:extLst>
      <p:ext uri="{BB962C8B-B14F-4D97-AF65-F5344CB8AC3E}">
        <p14:creationId xmlns:p14="http://schemas.microsoft.com/office/powerpoint/2010/main" val="1156407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FCE26EE3-940F-453A-9BB4-5E2BEC297AEC}" type="datetimeFigureOut">
              <a:rPr kumimoji="1" lang="ja-JP" altLang="en-US" smtClean="0"/>
              <a:pPr/>
              <a:t>2016/7/5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FAA87F91-8B5D-4C11-A227-1AD014FA758D}"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FCE26EE3-940F-453A-9BB4-5E2BEC297AEC}" type="datetimeFigureOut">
              <a:rPr kumimoji="1" lang="ja-JP" altLang="en-US" smtClean="0"/>
              <a:pPr/>
              <a:t>2016/7/5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FAA87F91-8B5D-4C11-A227-1AD014FA758D}"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FCE26EE3-940F-453A-9BB4-5E2BEC297AEC}" type="datetimeFigureOut">
              <a:rPr kumimoji="1" lang="ja-JP" altLang="en-US" smtClean="0"/>
              <a:pPr/>
              <a:t>2016/7/5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FAA87F91-8B5D-4C11-A227-1AD014FA758D}"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FCE26EE3-940F-453A-9BB4-5E2BEC297AEC}" type="datetimeFigureOut">
              <a:rPr kumimoji="1" lang="ja-JP" altLang="en-US" smtClean="0"/>
              <a:pPr/>
              <a:t>2016/7/5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FAA87F91-8B5D-4C11-A227-1AD014FA758D}"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FCE26EE3-940F-453A-9BB4-5E2BEC297AEC}" type="datetimeFigureOut">
              <a:rPr kumimoji="1" lang="ja-JP" altLang="en-US" smtClean="0"/>
              <a:pPr/>
              <a:t>2016/7/5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FAA87F91-8B5D-4C11-A227-1AD014FA758D}"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FCE26EE3-940F-453A-9BB4-5E2BEC297AEC}" type="datetimeFigureOut">
              <a:rPr kumimoji="1" lang="ja-JP" altLang="en-US" smtClean="0"/>
              <a:pPr/>
              <a:t>2016/7/5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FAA87F91-8B5D-4C11-A227-1AD014FA758D}"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FCE26EE3-940F-453A-9BB4-5E2BEC297AEC}" type="datetimeFigureOut">
              <a:rPr kumimoji="1" lang="ja-JP" altLang="en-US" smtClean="0"/>
              <a:pPr/>
              <a:t>2016/7/5</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FAA87F91-8B5D-4C11-A227-1AD014FA758D}"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FCE26EE3-940F-453A-9BB4-5E2BEC297AEC}" type="datetimeFigureOut">
              <a:rPr kumimoji="1" lang="ja-JP" altLang="en-US" smtClean="0"/>
              <a:pPr/>
              <a:t>2016/7/5</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FAA87F91-8B5D-4C11-A227-1AD014FA758D}"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CE26EE3-940F-453A-9BB4-5E2BEC297AEC}" type="datetimeFigureOut">
              <a:rPr kumimoji="1" lang="ja-JP" altLang="en-US" smtClean="0"/>
              <a:pPr/>
              <a:t>2016/7/5</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FAA87F91-8B5D-4C11-A227-1AD014FA758D}"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FCE26EE3-940F-453A-9BB4-5E2BEC297AEC}" type="datetimeFigureOut">
              <a:rPr kumimoji="1" lang="ja-JP" altLang="en-US" smtClean="0"/>
              <a:pPr/>
              <a:t>2016/7/5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FAA87F91-8B5D-4C11-A227-1AD014FA758D}"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FCE26EE3-940F-453A-9BB4-5E2BEC297AEC}" type="datetimeFigureOut">
              <a:rPr kumimoji="1" lang="ja-JP" altLang="en-US" smtClean="0"/>
              <a:pPr/>
              <a:t>2016/7/5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FAA87F91-8B5D-4C11-A227-1AD014FA758D}"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E26EE3-940F-453A-9BB4-5E2BEC297AEC}" type="datetimeFigureOut">
              <a:rPr kumimoji="1" lang="ja-JP" altLang="en-US" smtClean="0"/>
              <a:pPr/>
              <a:t>2016/7/5</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87F91-8B5D-4C11-A227-1AD014FA758D}"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microsoft.com/office/2007/relationships/media" Target="../media/media2.MOV"/><Relationship Id="rId4" Type="http://schemas.openxmlformats.org/officeDocument/2006/relationships/video" Target="../media/media2.MOV"/><Relationship Id="rId5" Type="http://schemas.openxmlformats.org/officeDocument/2006/relationships/slideLayout" Target="../slideLayouts/slideLayout2.xml"/><Relationship Id="rId6" Type="http://schemas.openxmlformats.org/officeDocument/2006/relationships/notesSlide" Target="../notesSlides/notesSlide8.xml"/><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gif"/><Relationship Id="rId10" Type="http://schemas.openxmlformats.org/officeDocument/2006/relationships/image" Target="../media/image24.jpeg"/><Relationship Id="rId11" Type="http://schemas.openxmlformats.org/officeDocument/2006/relationships/image" Target="../media/image25.jpeg"/><Relationship Id="rId1" Type="http://schemas.microsoft.com/office/2007/relationships/media" Target="../media/media1.MOV"/><Relationship Id="rId2" Type="http://schemas.openxmlformats.org/officeDocument/2006/relationships/video" Target="../media/media1.MOV"/></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chart" Target="../charts/chart1.xml"/><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e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jpe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48.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eg"/><Relationship Id="rId5" Type="http://schemas.openxmlformats.org/officeDocument/2006/relationships/image" Target="../media/image61.png"/><Relationship Id="rId6" Type="http://schemas.openxmlformats.org/officeDocument/2006/relationships/chart" Target="../charts/chart2.xml"/><Relationship Id="rId7"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chart" Target="../charts/chart3.xml"/><Relationship Id="rId7"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chart" Target="../charts/chart4.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chart" Target="../charts/chart5.xml"/><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chart" Target="../charts/char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11560" y="2060848"/>
            <a:ext cx="7772400" cy="1872208"/>
          </a:xfrm>
        </p:spPr>
        <p:txBody>
          <a:bodyPr>
            <a:normAutofit fontScale="90000"/>
          </a:bodyPr>
          <a:lstStyle/>
          <a:p>
            <a:r>
              <a:rPr lang="en-US" altLang="ja-JP" sz="2800" b="1" u="sng" dirty="0" smtClean="0"/>
              <a:t>Development Progress and update </a:t>
            </a:r>
            <a:br>
              <a:rPr lang="en-US" altLang="ja-JP" sz="2800" b="1" u="sng" dirty="0" smtClean="0"/>
            </a:br>
            <a:r>
              <a:rPr lang="en-US" altLang="ja-JP" sz="2000" b="1" dirty="0" smtClean="0"/>
              <a:t>IP Portfolio</a:t>
            </a:r>
            <a:br>
              <a:rPr lang="en-US" altLang="ja-JP" sz="2000" b="1" dirty="0" smtClean="0"/>
            </a:br>
            <a:r>
              <a:rPr lang="en-US" altLang="ja-JP" sz="2000" b="1" dirty="0" err="1" smtClean="0"/>
              <a:t>Microparticle</a:t>
            </a:r>
            <a:r>
              <a:rPr lang="en-US" altLang="ja-JP" sz="2000" b="1" dirty="0" smtClean="0"/>
              <a:t> Detection</a:t>
            </a:r>
            <a:br>
              <a:rPr lang="en-US" altLang="ja-JP" sz="2000" b="1" dirty="0" smtClean="0"/>
            </a:br>
            <a:r>
              <a:rPr lang="en-US" altLang="ja-JP" sz="2000" b="1" dirty="0" smtClean="0"/>
              <a:t>Micro Imaging</a:t>
            </a:r>
            <a:br>
              <a:rPr lang="en-US" altLang="ja-JP" sz="2000" b="1" dirty="0" smtClean="0"/>
            </a:br>
            <a:r>
              <a:rPr lang="en-US" altLang="ja-JP" sz="2000" b="1" dirty="0" smtClean="0"/>
              <a:t>Hyper-spectrum detection</a:t>
            </a:r>
            <a:br>
              <a:rPr lang="en-US" altLang="ja-JP" sz="2000" b="1" dirty="0" smtClean="0"/>
            </a:br>
            <a:r>
              <a:rPr lang="en-US" altLang="ja-JP" sz="2000" b="1" dirty="0" smtClean="0"/>
              <a:t/>
            </a:r>
            <a:br>
              <a:rPr lang="en-US" altLang="ja-JP" sz="2000" b="1" dirty="0" smtClean="0"/>
            </a:br>
            <a:endParaRPr kumimoji="1" lang="ja-JP" altLang="en-US" sz="2000" b="1" dirty="0"/>
          </a:p>
        </p:txBody>
      </p:sp>
      <p:sp>
        <p:nvSpPr>
          <p:cNvPr id="3" name="サブタイトル 2"/>
          <p:cNvSpPr>
            <a:spLocks noGrp="1"/>
          </p:cNvSpPr>
          <p:nvPr>
            <p:ph type="subTitle" idx="1"/>
          </p:nvPr>
        </p:nvSpPr>
        <p:spPr>
          <a:xfrm>
            <a:off x="1403648" y="4797152"/>
            <a:ext cx="6400800" cy="1368152"/>
          </a:xfrm>
        </p:spPr>
        <p:txBody>
          <a:bodyPr>
            <a:normAutofit/>
          </a:bodyPr>
          <a:lstStyle/>
          <a:p>
            <a:r>
              <a:rPr lang="en-US" altLang="ja-JP" sz="1800" b="1" dirty="0" smtClean="0">
                <a:solidFill>
                  <a:schemeClr val="tx1"/>
                </a:solidFill>
              </a:rPr>
              <a:t>Jun. </a:t>
            </a:r>
            <a:r>
              <a:rPr lang="en-US" altLang="ja-JP" sz="1800" b="1" dirty="0">
                <a:solidFill>
                  <a:schemeClr val="tx1"/>
                </a:solidFill>
              </a:rPr>
              <a:t>7</a:t>
            </a:r>
            <a:r>
              <a:rPr lang="en-US" altLang="ja-JP" sz="1800" b="1" dirty="0" smtClean="0">
                <a:solidFill>
                  <a:schemeClr val="tx1"/>
                </a:solidFill>
              </a:rPr>
              <a:t>, 2016</a:t>
            </a:r>
          </a:p>
          <a:p>
            <a:r>
              <a:rPr lang="en-US" altLang="ja-JP" sz="1800" b="1" dirty="0" smtClean="0">
                <a:solidFill>
                  <a:schemeClr val="tx1"/>
                </a:solidFill>
              </a:rPr>
              <a:t>M. Yamamoto</a:t>
            </a:r>
          </a:p>
          <a:p>
            <a:r>
              <a:rPr lang="en-US" altLang="ja-JP" sz="1800" b="1" dirty="0" smtClean="0">
                <a:solidFill>
                  <a:schemeClr val="tx1"/>
                </a:solidFill>
              </a:rPr>
              <a:t>Keegan Hernandez</a:t>
            </a:r>
          </a:p>
          <a:p>
            <a:r>
              <a:rPr kumimoji="1" lang="en-US" altLang="ja-JP" sz="1800" b="1" dirty="0" smtClean="0">
                <a:solidFill>
                  <a:schemeClr val="tx1"/>
                </a:solidFill>
              </a:rPr>
              <a:t>Paul Robinson</a:t>
            </a:r>
            <a:endParaRPr kumimoji="1" lang="ja-JP" altLang="en-US" sz="1800" b="1" dirty="0">
              <a:solidFill>
                <a:schemeClr val="tx1"/>
              </a:solidFill>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395536" y="6165304"/>
            <a:ext cx="1152128" cy="451862"/>
          </a:xfrm>
          <a:prstGeom prst="rect">
            <a:avLst/>
          </a:prstGeom>
        </p:spPr>
      </p:pic>
      <p:sp>
        <p:nvSpPr>
          <p:cNvPr id="5" name="テキスト ボックス 4"/>
          <p:cNvSpPr txBox="1"/>
          <p:nvPr/>
        </p:nvSpPr>
        <p:spPr>
          <a:xfrm>
            <a:off x="7308304" y="6165304"/>
            <a:ext cx="1482585" cy="400110"/>
          </a:xfrm>
          <a:prstGeom prst="rect">
            <a:avLst/>
          </a:prstGeom>
          <a:noFill/>
        </p:spPr>
        <p:txBody>
          <a:bodyPr wrap="none" rtlCol="0">
            <a:spAutoFit/>
          </a:bodyPr>
          <a:lstStyle/>
          <a:p>
            <a:r>
              <a:rPr lang="en-US" altLang="ja-JP" sz="2000" b="1" dirty="0">
                <a:solidFill>
                  <a:srgbClr val="FF0000"/>
                </a:solidFill>
              </a:rPr>
              <a:t>C</a:t>
            </a:r>
            <a:r>
              <a:rPr kumimoji="1" lang="en-US" altLang="ja-JP" sz="2000" b="1" dirty="0" smtClean="0">
                <a:solidFill>
                  <a:srgbClr val="FF0000"/>
                </a:solidFill>
              </a:rPr>
              <a:t>onfidential</a:t>
            </a:r>
            <a:endParaRPr kumimoji="1" lang="ja-JP" altLang="en-US" sz="2000" b="1"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7886700" cy="805947"/>
          </a:xfrm>
        </p:spPr>
        <p:txBody>
          <a:bodyPr>
            <a:normAutofit/>
          </a:bodyPr>
          <a:lstStyle/>
          <a:p>
            <a:r>
              <a:rPr kumimoji="1" lang="en-US" altLang="ja-JP" sz="2000" b="1" u="sng" dirty="0" smtClean="0">
                <a:latin typeface="+mn-lt"/>
              </a:rPr>
              <a:t>Firstly observed plasma sample signal: diluted x10 in water</a:t>
            </a:r>
            <a:endParaRPr kumimoji="1" lang="ja-JP" altLang="en-US" sz="2000" b="1" u="sng" dirty="0">
              <a:latin typeface="+mn-lt"/>
            </a:endParaRPr>
          </a:p>
        </p:txBody>
      </p:sp>
      <p:pic>
        <p:nvPicPr>
          <p:cNvPr id="6" name="コンテンツ プレースホルダー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7554" y="1617430"/>
            <a:ext cx="4869162" cy="3941929"/>
          </a:xfrm>
        </p:spPr>
      </p:pic>
      <p:sp>
        <p:nvSpPr>
          <p:cNvPr id="3" name="テキスト ボックス 2"/>
          <p:cNvSpPr txBox="1"/>
          <p:nvPr/>
        </p:nvSpPr>
        <p:spPr>
          <a:xfrm>
            <a:off x="5799221" y="1525697"/>
            <a:ext cx="2958439" cy="1815882"/>
          </a:xfrm>
          <a:prstGeom prst="rect">
            <a:avLst/>
          </a:prstGeom>
          <a:noFill/>
        </p:spPr>
        <p:txBody>
          <a:bodyPr wrap="none" rtlCol="0">
            <a:spAutoFit/>
          </a:bodyPr>
          <a:lstStyle/>
          <a:p>
            <a:r>
              <a:rPr kumimoji="1" lang="en-US" altLang="ja-JP" sz="1400" b="1" dirty="0" smtClean="0"/>
              <a:t>Channel radius=20.0 -22.0mm</a:t>
            </a:r>
          </a:p>
          <a:p>
            <a:r>
              <a:rPr lang="en-US" altLang="ja-JP" sz="1400" b="1" dirty="0" smtClean="0"/>
              <a:t>Area size           = 264 mm2</a:t>
            </a:r>
          </a:p>
          <a:p>
            <a:r>
              <a:rPr lang="en-US" altLang="ja-JP" sz="1400" b="1" dirty="0" smtClean="0"/>
              <a:t>Channel Height=     2 um</a:t>
            </a:r>
          </a:p>
          <a:p>
            <a:r>
              <a:rPr kumimoji="1" lang="en-US" altLang="ja-JP" sz="1400" b="1" dirty="0" smtClean="0"/>
              <a:t>Channel Volume= 0.5 </a:t>
            </a:r>
            <a:r>
              <a:rPr kumimoji="1" lang="en-US" altLang="ja-JP" sz="1400" b="1" dirty="0" err="1" smtClean="0"/>
              <a:t>ul</a:t>
            </a:r>
            <a:endParaRPr kumimoji="1" lang="en-US" altLang="ja-JP" sz="1400" b="1" dirty="0" smtClean="0"/>
          </a:p>
          <a:p>
            <a:endParaRPr lang="en-US" altLang="ja-JP" sz="1400" b="1" dirty="0"/>
          </a:p>
          <a:p>
            <a:r>
              <a:rPr kumimoji="1" lang="en-US" altLang="ja-JP" sz="1400" b="1" dirty="0" smtClean="0"/>
              <a:t>If concentration = 10</a:t>
            </a:r>
            <a:r>
              <a:rPr kumimoji="1" lang="en-US" altLang="ja-JP" sz="1400" b="1" baseline="30000" dirty="0" smtClean="0"/>
              <a:t>9 </a:t>
            </a:r>
            <a:r>
              <a:rPr kumimoji="1" lang="en-US" altLang="ja-JP" sz="1400" b="1" dirty="0" smtClean="0"/>
              <a:t>/ml</a:t>
            </a:r>
          </a:p>
          <a:p>
            <a:endParaRPr lang="en-US" altLang="ja-JP" sz="1400" b="1" dirty="0"/>
          </a:p>
          <a:p>
            <a:r>
              <a:rPr lang="en-US" altLang="ja-JP" sz="1400" b="1" dirty="0" smtClean="0"/>
              <a:t>Estimated </a:t>
            </a:r>
            <a:r>
              <a:rPr kumimoji="1" lang="en-US" altLang="ja-JP" sz="1400" b="1" dirty="0" smtClean="0"/>
              <a:t>MV in channel= 0.5 million</a:t>
            </a:r>
          </a:p>
        </p:txBody>
      </p:sp>
      <p:sp>
        <p:nvSpPr>
          <p:cNvPr id="4" name="テキスト ボックス 3"/>
          <p:cNvSpPr txBox="1"/>
          <p:nvPr/>
        </p:nvSpPr>
        <p:spPr>
          <a:xfrm>
            <a:off x="358924" y="2653553"/>
            <a:ext cx="378630" cy="307777"/>
          </a:xfrm>
          <a:prstGeom prst="rect">
            <a:avLst/>
          </a:prstGeom>
          <a:noFill/>
        </p:spPr>
        <p:txBody>
          <a:bodyPr wrap="none" rtlCol="0">
            <a:spAutoFit/>
          </a:bodyPr>
          <a:lstStyle/>
          <a:p>
            <a:r>
              <a:rPr kumimoji="1" lang="en-US" altLang="ja-JP" sz="1400" dirty="0" smtClean="0"/>
              <a:t>HF</a:t>
            </a:r>
            <a:endParaRPr kumimoji="1" lang="ja-JP" altLang="en-US" sz="1400" dirty="0"/>
          </a:p>
        </p:txBody>
      </p:sp>
      <p:sp>
        <p:nvSpPr>
          <p:cNvPr id="7" name="テキスト ボックス 6"/>
          <p:cNvSpPr txBox="1"/>
          <p:nvPr/>
        </p:nvSpPr>
        <p:spPr>
          <a:xfrm>
            <a:off x="355734" y="3697770"/>
            <a:ext cx="458780" cy="307777"/>
          </a:xfrm>
          <a:prstGeom prst="rect">
            <a:avLst/>
          </a:prstGeom>
          <a:noFill/>
        </p:spPr>
        <p:txBody>
          <a:bodyPr wrap="none" rtlCol="0">
            <a:spAutoFit/>
          </a:bodyPr>
          <a:lstStyle/>
          <a:p>
            <a:r>
              <a:rPr lang="en-US" altLang="ja-JP" sz="1400" dirty="0" smtClean="0"/>
              <a:t>TPP</a:t>
            </a:r>
            <a:endParaRPr kumimoji="1" lang="ja-JP" altLang="en-US" sz="1400" dirty="0"/>
          </a:p>
        </p:txBody>
      </p:sp>
      <p:pic>
        <p:nvPicPr>
          <p:cNvPr id="11" name="図 10"/>
          <p:cNvPicPr>
            <a:picLocks noChangeAspect="1"/>
          </p:cNvPicPr>
          <p:nvPr/>
        </p:nvPicPr>
        <p:blipFill>
          <a:blip r:embed="rId4"/>
          <a:stretch>
            <a:fillRect/>
          </a:stretch>
        </p:blipFill>
        <p:spPr>
          <a:xfrm>
            <a:off x="5860491" y="3920806"/>
            <a:ext cx="1943100" cy="1657350"/>
          </a:xfrm>
          <a:prstGeom prst="rect">
            <a:avLst/>
          </a:prstGeom>
        </p:spPr>
      </p:pic>
      <p:sp>
        <p:nvSpPr>
          <p:cNvPr id="12" name="テキスト ボックス 11"/>
          <p:cNvSpPr txBox="1"/>
          <p:nvPr/>
        </p:nvSpPr>
        <p:spPr>
          <a:xfrm>
            <a:off x="5860491" y="3542313"/>
            <a:ext cx="1620124" cy="307777"/>
          </a:xfrm>
          <a:prstGeom prst="rect">
            <a:avLst/>
          </a:prstGeom>
          <a:noFill/>
        </p:spPr>
        <p:txBody>
          <a:bodyPr wrap="none" rtlCol="0">
            <a:spAutoFit/>
          </a:bodyPr>
          <a:lstStyle/>
          <a:p>
            <a:r>
              <a:rPr lang="en-US" altLang="ja-JP" sz="1400" dirty="0" smtClean="0"/>
              <a:t>Detected </a:t>
            </a:r>
            <a:r>
              <a:rPr kumimoji="1" lang="en-US" altLang="ja-JP" sz="1400" dirty="0" smtClean="0"/>
              <a:t>waveform</a:t>
            </a:r>
            <a:endParaRPr kumimoji="1" lang="ja-JP" altLang="en-US" sz="1400" dirty="0"/>
          </a:p>
        </p:txBody>
      </p:sp>
      <p:sp>
        <p:nvSpPr>
          <p:cNvPr id="5" name="正方形/長方形 4"/>
          <p:cNvSpPr/>
          <p:nvPr/>
        </p:nvSpPr>
        <p:spPr>
          <a:xfrm>
            <a:off x="628650" y="5808888"/>
            <a:ext cx="7350730" cy="276999"/>
          </a:xfrm>
          <a:prstGeom prst="rect">
            <a:avLst/>
          </a:prstGeom>
        </p:spPr>
        <p:txBody>
          <a:bodyPr wrap="square">
            <a:spAutoFit/>
          </a:bodyPr>
          <a:lstStyle/>
          <a:p>
            <a:r>
              <a:rPr lang="en-US" altLang="ja-JP" sz="1200" dirty="0"/>
              <a:t> </a:t>
            </a:r>
            <a:r>
              <a:rPr lang="en-US" altLang="ja-JP" sz="1200" dirty="0" smtClean="0"/>
              <a:t>Reference: </a:t>
            </a:r>
            <a:r>
              <a:rPr lang="en-US" altLang="ja-JP" sz="1200" u="sng" dirty="0" smtClean="0"/>
              <a:t>A </a:t>
            </a:r>
            <a:r>
              <a:rPr lang="en-US" altLang="ja-JP" sz="1200" u="sng" dirty="0"/>
              <a:t>Flow Cytometric Method for Characterization of Circulating Cell-Derived </a:t>
            </a:r>
            <a:r>
              <a:rPr lang="en-US" altLang="ja-JP" sz="1200" u="sng" dirty="0" err="1"/>
              <a:t>Microparticles</a:t>
            </a:r>
            <a:r>
              <a:rPr lang="en-US" altLang="ja-JP" sz="1200" u="sng" dirty="0"/>
              <a:t> in </a:t>
            </a:r>
            <a:r>
              <a:rPr lang="en-US" altLang="ja-JP" sz="1200" u="sng" dirty="0" smtClean="0"/>
              <a:t>Plasma</a:t>
            </a:r>
            <a:endParaRPr lang="ja-JP" altLang="ja-JP" sz="1200" dirty="0"/>
          </a:p>
        </p:txBody>
      </p:sp>
    </p:spTree>
    <p:extLst>
      <p:ext uri="{BB962C8B-B14F-4D97-AF65-F5344CB8AC3E}">
        <p14:creationId xmlns:p14="http://schemas.microsoft.com/office/powerpoint/2010/main" val="20143964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71400"/>
            <a:ext cx="2647287" cy="720080"/>
          </a:xfrm>
        </p:spPr>
        <p:txBody>
          <a:bodyPr>
            <a:noAutofit/>
          </a:bodyPr>
          <a:lstStyle/>
          <a:p>
            <a:r>
              <a:rPr lang="en-US" sz="2400" dirty="0" smtClean="0"/>
              <a:t>Actual disc read</a:t>
            </a:r>
            <a:endParaRPr lang="en-US" sz="2400" dirty="0"/>
          </a:p>
        </p:txBody>
      </p:sp>
      <p:pic>
        <p:nvPicPr>
          <p:cNvPr id="4" name="IMG_060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9512" y="3010716"/>
            <a:ext cx="6354727" cy="3574534"/>
          </a:xfrm>
          <a:prstGeom prst="rect">
            <a:avLst/>
          </a:prstGeom>
        </p:spPr>
      </p:pic>
      <p:pic>
        <p:nvPicPr>
          <p:cNvPr id="5" name="IMG_0607">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269223" y="326601"/>
            <a:ext cx="3758413" cy="2114107"/>
          </a:xfrm>
          <a:prstGeom prst="rect">
            <a:avLst/>
          </a:prstGeom>
        </p:spPr>
      </p:pic>
      <p:sp>
        <p:nvSpPr>
          <p:cNvPr id="3" name="TextBox 2"/>
          <p:cNvSpPr txBox="1"/>
          <p:nvPr/>
        </p:nvSpPr>
        <p:spPr>
          <a:xfrm>
            <a:off x="116105" y="2379465"/>
            <a:ext cx="2098588" cy="338554"/>
          </a:xfrm>
          <a:prstGeom prst="rect">
            <a:avLst/>
          </a:prstGeom>
          <a:noFill/>
        </p:spPr>
        <p:txBody>
          <a:bodyPr wrap="none" rtlCol="0">
            <a:spAutoFit/>
          </a:bodyPr>
          <a:lstStyle/>
          <a:p>
            <a:r>
              <a:rPr lang="en-US" sz="1600" dirty="0" smtClean="0"/>
              <a:t>Signals on Oscilloscope</a:t>
            </a:r>
            <a:endParaRPr lang="en-US" sz="1600" dirty="0"/>
          </a:p>
        </p:txBody>
      </p:sp>
      <p:pic>
        <p:nvPicPr>
          <p:cNvPr id="6" name="Picture 4" descr="http://www.pioneerelectronics.com/StaticFiles/PUSA/Images/Product%20Images/Computer/BDR-209DBK/BDR-209DBK_Right.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8024" y="1886722"/>
            <a:ext cx="1872208" cy="9361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C」の画像検索結果"/>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2280" y="1151848"/>
            <a:ext cx="1807778" cy="1296144"/>
          </a:xfrm>
          <a:prstGeom prst="rect">
            <a:avLst/>
          </a:prstGeom>
          <a:noFill/>
          <a:extLst>
            <a:ext uri="{909E8E84-426E-40DD-AFC4-6F175D3DCCD1}">
              <a14:hiddenFill xmlns:a14="http://schemas.microsoft.com/office/drawing/2010/main">
                <a:solidFill>
                  <a:srgbClr val="FFFFFF"/>
                </a:solidFill>
              </a14:hiddenFill>
            </a:ext>
          </a:extLst>
        </p:spPr>
      </p:pic>
      <p:sp>
        <p:nvSpPr>
          <p:cNvPr id="8" name="左右矢印 5"/>
          <p:cNvSpPr/>
          <p:nvPr/>
        </p:nvSpPr>
        <p:spPr>
          <a:xfrm>
            <a:off x="6534238" y="1678494"/>
            <a:ext cx="639243" cy="208228"/>
          </a:xfrm>
          <a:prstGeom prst="lef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0" name="TextBox 9"/>
          <p:cNvSpPr txBox="1"/>
          <p:nvPr/>
        </p:nvSpPr>
        <p:spPr>
          <a:xfrm>
            <a:off x="5481293" y="427071"/>
            <a:ext cx="3384376" cy="738664"/>
          </a:xfrm>
          <a:prstGeom prst="rect">
            <a:avLst/>
          </a:prstGeom>
          <a:noFill/>
        </p:spPr>
        <p:txBody>
          <a:bodyPr wrap="square" rtlCol="0">
            <a:spAutoFit/>
          </a:bodyPr>
          <a:lstStyle/>
          <a:p>
            <a:r>
              <a:rPr lang="en-US" sz="2400" b="1" dirty="0" smtClean="0"/>
              <a:t>Pioneer</a:t>
            </a:r>
            <a:r>
              <a:rPr lang="en-US" dirty="0" smtClean="0"/>
              <a:t> have provided us with drive control access under an NDA</a:t>
            </a:r>
            <a:endParaRPr lang="en-US" dirty="0"/>
          </a:p>
        </p:txBody>
      </p:sp>
      <p:cxnSp>
        <p:nvCxnSpPr>
          <p:cNvPr id="12" name="Straight Arrow Connector 11"/>
          <p:cNvCxnSpPr>
            <a:stCxn id="10" idx="1"/>
          </p:cNvCxnSpPr>
          <p:nvPr/>
        </p:nvCxnSpPr>
        <p:spPr>
          <a:xfrm>
            <a:off x="5481293" y="796403"/>
            <a:ext cx="0" cy="1003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534238" y="5399341"/>
            <a:ext cx="2195736" cy="1200329"/>
          </a:xfrm>
          <a:prstGeom prst="rect">
            <a:avLst/>
          </a:prstGeom>
          <a:noFill/>
        </p:spPr>
        <p:txBody>
          <a:bodyPr wrap="square" rtlCol="0">
            <a:spAutoFit/>
          </a:bodyPr>
          <a:lstStyle/>
          <a:p>
            <a:r>
              <a:rPr lang="en-US" dirty="0" smtClean="0"/>
              <a:t>Actual disc reading of particles on our custom made </a:t>
            </a:r>
            <a:r>
              <a:rPr lang="en-US" dirty="0" err="1" smtClean="0"/>
              <a:t>blu-ray</a:t>
            </a:r>
            <a:r>
              <a:rPr lang="en-US" dirty="0" smtClean="0"/>
              <a:t> discs</a:t>
            </a:r>
            <a:endParaRPr lang="en-US" dirty="0"/>
          </a:p>
        </p:txBody>
      </p:sp>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71583" y="3522281"/>
            <a:ext cx="1945490" cy="1459118"/>
          </a:xfrm>
          <a:prstGeom prst="rect">
            <a:avLst/>
          </a:prstGeom>
        </p:spPr>
      </p:pic>
      <p:sp>
        <p:nvSpPr>
          <p:cNvPr id="15" name="TextBox 14"/>
          <p:cNvSpPr txBox="1"/>
          <p:nvPr/>
        </p:nvSpPr>
        <p:spPr>
          <a:xfrm>
            <a:off x="6660232" y="2857169"/>
            <a:ext cx="2372417" cy="738664"/>
          </a:xfrm>
          <a:prstGeom prst="rect">
            <a:avLst/>
          </a:prstGeom>
          <a:noFill/>
        </p:spPr>
        <p:txBody>
          <a:bodyPr wrap="square" rtlCol="0">
            <a:spAutoFit/>
          </a:bodyPr>
          <a:lstStyle/>
          <a:p>
            <a:r>
              <a:rPr lang="en-US" sz="1400" dirty="0" smtClean="0"/>
              <a:t>Off shelf Pioneer Blu-ray disc with our electronic modification board</a:t>
            </a:r>
            <a:endParaRPr lang="en-US" sz="1400" dirty="0"/>
          </a:p>
        </p:txBody>
      </p:sp>
      <p:sp>
        <p:nvSpPr>
          <p:cNvPr id="16" name="TextBox 15"/>
          <p:cNvSpPr txBox="1"/>
          <p:nvPr/>
        </p:nvSpPr>
        <p:spPr>
          <a:xfrm>
            <a:off x="210798" y="2721032"/>
            <a:ext cx="5483681" cy="338554"/>
          </a:xfrm>
          <a:prstGeom prst="rect">
            <a:avLst/>
          </a:prstGeom>
          <a:noFill/>
        </p:spPr>
        <p:txBody>
          <a:bodyPr wrap="none" rtlCol="0">
            <a:spAutoFit/>
          </a:bodyPr>
          <a:lstStyle/>
          <a:p>
            <a:r>
              <a:rPr lang="en-US" sz="1600" smtClean="0"/>
              <a:t>Below </a:t>
            </a:r>
            <a:r>
              <a:rPr lang="en-US" sz="1600" dirty="0" smtClean="0"/>
              <a:t>is a read of an actual disc with particles (see trace above)</a:t>
            </a:r>
            <a:endParaRPr lang="en-US" sz="1600" dirty="0"/>
          </a:p>
        </p:txBody>
      </p:sp>
    </p:spTree>
    <p:extLst>
      <p:ext uri="{BB962C8B-B14F-4D97-AF65-F5344CB8AC3E}">
        <p14:creationId xmlns:p14="http://schemas.microsoft.com/office/powerpoint/2010/main" val="176989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1196" y="86588"/>
            <a:ext cx="8229600" cy="850106"/>
          </a:xfrm>
        </p:spPr>
        <p:txBody>
          <a:bodyPr>
            <a:normAutofit/>
          </a:bodyPr>
          <a:lstStyle/>
          <a:p>
            <a:r>
              <a:rPr lang="en-US" altLang="ja-JP" sz="2400" b="1" u="sng" dirty="0" smtClean="0"/>
              <a:t>Liquid Biopsy Work Flow</a:t>
            </a:r>
            <a:endParaRPr kumimoji="1" lang="ja-JP" altLang="en-US" sz="2400" b="1" u="sng" dirty="0"/>
          </a:p>
        </p:txBody>
      </p:sp>
      <p:sp>
        <p:nvSpPr>
          <p:cNvPr id="4" name="正方形/長方形 3"/>
          <p:cNvSpPr/>
          <p:nvPr/>
        </p:nvSpPr>
        <p:spPr>
          <a:xfrm>
            <a:off x="3203848" y="1665494"/>
            <a:ext cx="1152128" cy="6480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b="1" dirty="0" smtClean="0"/>
              <a:t>Sample IN</a:t>
            </a:r>
          </a:p>
          <a:p>
            <a:pPr algn="ctr"/>
            <a:r>
              <a:rPr lang="en-US" altLang="ja-JP" sz="1400" b="1" dirty="0" smtClean="0"/>
              <a:t>Whole blood</a:t>
            </a:r>
            <a:endParaRPr kumimoji="1" lang="ja-JP" altLang="en-US" sz="1400" b="1" dirty="0"/>
          </a:p>
        </p:txBody>
      </p:sp>
      <p:pic>
        <p:nvPicPr>
          <p:cNvPr id="5" name="図 4"/>
          <p:cNvPicPr>
            <a:picLocks noChangeAspect="1"/>
          </p:cNvPicPr>
          <p:nvPr/>
        </p:nvPicPr>
        <p:blipFill>
          <a:blip r:embed="rId2"/>
          <a:stretch>
            <a:fillRect/>
          </a:stretch>
        </p:blipFill>
        <p:spPr>
          <a:xfrm>
            <a:off x="251520" y="980728"/>
            <a:ext cx="2143125" cy="1657350"/>
          </a:xfrm>
          <a:prstGeom prst="rect">
            <a:avLst/>
          </a:prstGeom>
        </p:spPr>
      </p:pic>
      <p:sp>
        <p:nvSpPr>
          <p:cNvPr id="7" name="正方形/長方形 6"/>
          <p:cNvSpPr/>
          <p:nvPr/>
        </p:nvSpPr>
        <p:spPr>
          <a:xfrm>
            <a:off x="4716016" y="1665494"/>
            <a:ext cx="1152128" cy="6480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b="1" dirty="0" smtClean="0"/>
              <a:t>Cell Separation</a:t>
            </a:r>
            <a:endParaRPr kumimoji="1" lang="en-US" altLang="ja-JP" sz="1200" b="1" dirty="0" smtClean="0"/>
          </a:p>
        </p:txBody>
      </p:sp>
      <p:sp>
        <p:nvSpPr>
          <p:cNvPr id="8" name="正方形/長方形 7"/>
          <p:cNvSpPr/>
          <p:nvPr/>
        </p:nvSpPr>
        <p:spPr>
          <a:xfrm>
            <a:off x="6224418" y="1665494"/>
            <a:ext cx="1152128" cy="6480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b="1" dirty="0" smtClean="0"/>
              <a:t>staining</a:t>
            </a:r>
            <a:endParaRPr kumimoji="1" lang="ja-JP" altLang="en-US" sz="1400" b="1" dirty="0"/>
          </a:p>
        </p:txBody>
      </p:sp>
      <p:sp>
        <p:nvSpPr>
          <p:cNvPr id="9" name="右矢印 8"/>
          <p:cNvSpPr/>
          <p:nvPr/>
        </p:nvSpPr>
        <p:spPr>
          <a:xfrm>
            <a:off x="4355976" y="1917867"/>
            <a:ext cx="360040" cy="14332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 name="右矢印 9"/>
          <p:cNvSpPr/>
          <p:nvPr/>
        </p:nvSpPr>
        <p:spPr>
          <a:xfrm>
            <a:off x="5866261" y="1917867"/>
            <a:ext cx="360040" cy="14332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1" name="正方形/長方形 10"/>
          <p:cNvSpPr/>
          <p:nvPr/>
        </p:nvSpPr>
        <p:spPr>
          <a:xfrm>
            <a:off x="6230524" y="2782653"/>
            <a:ext cx="1365812" cy="64807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ja-JP" sz="1400" b="1" dirty="0" err="1" smtClean="0"/>
              <a:t>Microvesicles</a:t>
            </a:r>
            <a:endParaRPr lang="en-US" altLang="ja-JP" sz="1400" b="1" dirty="0" smtClean="0"/>
          </a:p>
          <a:p>
            <a:pPr algn="ctr"/>
            <a:r>
              <a:rPr lang="en-US" altLang="ja-JP" sz="1400" b="1" dirty="0" smtClean="0"/>
              <a:t>Measurement</a:t>
            </a:r>
            <a:endParaRPr kumimoji="1" lang="ja-JP" altLang="en-US" sz="1400" b="1" dirty="0"/>
          </a:p>
        </p:txBody>
      </p:sp>
      <p:sp>
        <p:nvSpPr>
          <p:cNvPr id="12" name="正方形/長方形 11"/>
          <p:cNvSpPr/>
          <p:nvPr/>
        </p:nvSpPr>
        <p:spPr>
          <a:xfrm>
            <a:off x="6230524" y="3815962"/>
            <a:ext cx="1365812" cy="64807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ja-JP" sz="1400" b="1" dirty="0" smtClean="0"/>
              <a:t>Sorting</a:t>
            </a:r>
            <a:endParaRPr kumimoji="1" lang="ja-JP" altLang="en-US" sz="1400" b="1" dirty="0"/>
          </a:p>
        </p:txBody>
      </p:sp>
      <p:sp>
        <p:nvSpPr>
          <p:cNvPr id="13" name="テキスト ボックス 12"/>
          <p:cNvSpPr txBox="1"/>
          <p:nvPr/>
        </p:nvSpPr>
        <p:spPr>
          <a:xfrm>
            <a:off x="1601539" y="1025787"/>
            <a:ext cx="1165319" cy="307777"/>
          </a:xfrm>
          <a:prstGeom prst="rect">
            <a:avLst/>
          </a:prstGeom>
          <a:noFill/>
        </p:spPr>
        <p:txBody>
          <a:bodyPr wrap="none" rtlCol="0">
            <a:spAutoFit/>
          </a:bodyPr>
          <a:lstStyle/>
          <a:p>
            <a:r>
              <a:rPr kumimoji="1" lang="en-US" altLang="ja-JP" sz="1400" b="1" dirty="0" smtClean="0"/>
              <a:t>Liquid biopsy</a:t>
            </a:r>
            <a:endParaRPr kumimoji="1" lang="ja-JP" altLang="en-US" sz="1400" b="1" dirty="0"/>
          </a:p>
        </p:txBody>
      </p:sp>
      <p:sp>
        <p:nvSpPr>
          <p:cNvPr id="14" name="下矢印 13"/>
          <p:cNvSpPr/>
          <p:nvPr/>
        </p:nvSpPr>
        <p:spPr>
          <a:xfrm>
            <a:off x="6800482" y="2313566"/>
            <a:ext cx="112948" cy="46908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5" name="下矢印 14"/>
          <p:cNvSpPr/>
          <p:nvPr/>
        </p:nvSpPr>
        <p:spPr>
          <a:xfrm>
            <a:off x="6800482" y="3440997"/>
            <a:ext cx="112948" cy="35002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17" name="直線矢印コネクタ 16"/>
          <p:cNvCxnSpPr>
            <a:endCxn id="11" idx="1"/>
          </p:cNvCxnSpPr>
          <p:nvPr/>
        </p:nvCxnSpPr>
        <p:spPr>
          <a:xfrm>
            <a:off x="4716016" y="3106689"/>
            <a:ext cx="151450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円/楕円 17"/>
          <p:cNvSpPr/>
          <p:nvPr/>
        </p:nvSpPr>
        <p:spPr>
          <a:xfrm>
            <a:off x="5724128" y="2816437"/>
            <a:ext cx="72008" cy="50405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0" name="直線矢印コネクタ 19"/>
          <p:cNvCxnSpPr>
            <a:endCxn id="4" idx="1"/>
          </p:cNvCxnSpPr>
          <p:nvPr/>
        </p:nvCxnSpPr>
        <p:spPr>
          <a:xfrm>
            <a:off x="2483768" y="1700808"/>
            <a:ext cx="720080" cy="2887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030" name="Picture 6" descr="Compact Disk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2552" y="4228150"/>
            <a:ext cx="1909528" cy="1909528"/>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テキスト ボックス 20"/>
          <p:cNvSpPr txBox="1"/>
          <p:nvPr/>
        </p:nvSpPr>
        <p:spPr>
          <a:xfrm>
            <a:off x="421196" y="3475217"/>
            <a:ext cx="2170461" cy="584775"/>
          </a:xfrm>
          <a:prstGeom prst="rect">
            <a:avLst/>
          </a:prstGeom>
          <a:noFill/>
        </p:spPr>
        <p:txBody>
          <a:bodyPr wrap="square" rtlCol="0">
            <a:spAutoFit/>
          </a:bodyPr>
          <a:lstStyle/>
          <a:p>
            <a:r>
              <a:rPr kumimoji="1" lang="en-US" altLang="ja-JP" sz="1600" b="1" dirty="0" smtClean="0"/>
              <a:t>Slide glass shape </a:t>
            </a:r>
            <a:r>
              <a:rPr lang="en-US" altLang="ja-JP" sz="1600" b="1" dirty="0" smtClean="0"/>
              <a:t>LOC</a:t>
            </a:r>
          </a:p>
          <a:p>
            <a:endParaRPr kumimoji="1" lang="ja-JP" altLang="en-US" sz="1600" b="1" dirty="0"/>
          </a:p>
        </p:txBody>
      </p:sp>
      <p:sp>
        <p:nvSpPr>
          <p:cNvPr id="25" name="テキスト ボックス 24"/>
          <p:cNvSpPr txBox="1"/>
          <p:nvPr/>
        </p:nvSpPr>
        <p:spPr>
          <a:xfrm>
            <a:off x="3413771" y="3791026"/>
            <a:ext cx="1473612" cy="338554"/>
          </a:xfrm>
          <a:prstGeom prst="rect">
            <a:avLst/>
          </a:prstGeom>
          <a:noFill/>
        </p:spPr>
        <p:txBody>
          <a:bodyPr wrap="square" rtlCol="0">
            <a:spAutoFit/>
          </a:bodyPr>
          <a:lstStyle/>
          <a:p>
            <a:r>
              <a:rPr lang="en-US" altLang="ja-JP" sz="1600" b="1" dirty="0" smtClean="0"/>
              <a:t>Disk</a:t>
            </a:r>
            <a:r>
              <a:rPr kumimoji="1" lang="en-US" altLang="ja-JP" sz="1600" b="1" dirty="0" smtClean="0"/>
              <a:t> shape </a:t>
            </a:r>
            <a:r>
              <a:rPr lang="en-US" altLang="ja-JP" sz="1600" b="1" dirty="0" smtClean="0"/>
              <a:t>LOC</a:t>
            </a:r>
            <a:endParaRPr kumimoji="1" lang="ja-JP" altLang="en-US" sz="1600" b="1" dirty="0"/>
          </a:p>
        </p:txBody>
      </p:sp>
      <p:sp>
        <p:nvSpPr>
          <p:cNvPr id="29" name="テキスト ボックス 28"/>
          <p:cNvSpPr txBox="1"/>
          <p:nvPr/>
        </p:nvSpPr>
        <p:spPr>
          <a:xfrm>
            <a:off x="3635774" y="6236248"/>
            <a:ext cx="1403084" cy="523220"/>
          </a:xfrm>
          <a:prstGeom prst="rect">
            <a:avLst/>
          </a:prstGeom>
          <a:noFill/>
        </p:spPr>
        <p:txBody>
          <a:bodyPr wrap="square" rtlCol="0">
            <a:spAutoFit/>
          </a:bodyPr>
          <a:lstStyle/>
          <a:p>
            <a:r>
              <a:rPr lang="en-US" altLang="ja-JP" sz="1400" b="1" dirty="0" smtClean="0"/>
              <a:t>R-θ scanning</a:t>
            </a:r>
          </a:p>
          <a:p>
            <a:endParaRPr kumimoji="1" lang="ja-JP" altLang="en-US" sz="1400" b="1" dirty="0"/>
          </a:p>
        </p:txBody>
      </p:sp>
      <p:sp>
        <p:nvSpPr>
          <p:cNvPr id="24" name="テキスト ボックス 23"/>
          <p:cNvSpPr txBox="1"/>
          <p:nvPr/>
        </p:nvSpPr>
        <p:spPr>
          <a:xfrm>
            <a:off x="793021" y="6068748"/>
            <a:ext cx="1403084" cy="523220"/>
          </a:xfrm>
          <a:prstGeom prst="rect">
            <a:avLst/>
          </a:prstGeom>
          <a:noFill/>
        </p:spPr>
        <p:txBody>
          <a:bodyPr wrap="square" rtlCol="0">
            <a:spAutoFit/>
          </a:bodyPr>
          <a:lstStyle/>
          <a:p>
            <a:r>
              <a:rPr lang="en-US" altLang="ja-JP" sz="1400" b="1" dirty="0" smtClean="0"/>
              <a:t>X-Y scanning</a:t>
            </a:r>
          </a:p>
          <a:p>
            <a:endParaRPr kumimoji="1" lang="ja-JP" altLang="en-US" sz="1400" b="1" dirty="0"/>
          </a:p>
        </p:txBody>
      </p:sp>
      <p:sp>
        <p:nvSpPr>
          <p:cNvPr id="26" name="正方形/長方形 25"/>
          <p:cNvSpPr/>
          <p:nvPr/>
        </p:nvSpPr>
        <p:spPr>
          <a:xfrm>
            <a:off x="6224418" y="4797152"/>
            <a:ext cx="1365812" cy="64807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ja-JP" sz="1400" b="1" dirty="0" smtClean="0"/>
              <a:t>PCR</a:t>
            </a:r>
            <a:endParaRPr kumimoji="1" lang="ja-JP" altLang="en-US" sz="1400" b="1" dirty="0"/>
          </a:p>
        </p:txBody>
      </p:sp>
      <p:sp>
        <p:nvSpPr>
          <p:cNvPr id="27" name="下矢印 26"/>
          <p:cNvSpPr/>
          <p:nvPr/>
        </p:nvSpPr>
        <p:spPr>
          <a:xfrm>
            <a:off x="6784583" y="4464876"/>
            <a:ext cx="112948" cy="35002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8" name="下矢印 27"/>
          <p:cNvSpPr/>
          <p:nvPr/>
        </p:nvSpPr>
        <p:spPr>
          <a:xfrm>
            <a:off x="6784583" y="5445224"/>
            <a:ext cx="112948" cy="35002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0" name="正方形/長方形 29"/>
          <p:cNvSpPr/>
          <p:nvPr/>
        </p:nvSpPr>
        <p:spPr>
          <a:xfrm>
            <a:off x="6226770" y="5813642"/>
            <a:ext cx="1365812" cy="64807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ja-JP" sz="1400" b="1" dirty="0" smtClean="0"/>
              <a:t>Targeted</a:t>
            </a:r>
          </a:p>
          <a:p>
            <a:pPr algn="ctr"/>
            <a:r>
              <a:rPr kumimoji="1" lang="en-US" altLang="ja-JP" sz="1400" b="1" dirty="0" smtClean="0"/>
              <a:t>Sequencing</a:t>
            </a:r>
            <a:endParaRPr kumimoji="1" lang="ja-JP" altLang="en-US" sz="1400" b="1" dirty="0"/>
          </a:p>
        </p:txBody>
      </p:sp>
      <p:pic>
        <p:nvPicPr>
          <p:cNvPr id="16" name="図 15"/>
          <p:cNvPicPr>
            <a:picLocks noChangeAspect="1"/>
          </p:cNvPicPr>
          <p:nvPr/>
        </p:nvPicPr>
        <p:blipFill>
          <a:blip r:embed="rId4"/>
          <a:stretch>
            <a:fillRect/>
          </a:stretch>
        </p:blipFill>
        <p:spPr>
          <a:xfrm>
            <a:off x="181997" y="3937964"/>
            <a:ext cx="2762552" cy="1918334"/>
          </a:xfrm>
          <a:prstGeom prst="rect">
            <a:avLst/>
          </a:prstGeom>
        </p:spPr>
      </p:pic>
    </p:spTree>
    <p:extLst>
      <p:ext uri="{BB962C8B-B14F-4D97-AF65-F5344CB8AC3E}">
        <p14:creationId xmlns:p14="http://schemas.microsoft.com/office/powerpoint/2010/main" val="268074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1231" y="114433"/>
            <a:ext cx="6743700" cy="628226"/>
          </a:xfrm>
        </p:spPr>
        <p:txBody>
          <a:bodyPr>
            <a:normAutofit/>
          </a:bodyPr>
          <a:lstStyle/>
          <a:p>
            <a:r>
              <a:rPr kumimoji="1" lang="en-US" altLang="ja-JP" sz="2400" b="1" u="sng" dirty="0" smtClean="0"/>
              <a:t>8 sample disk layout by modified DVD replication</a:t>
            </a:r>
            <a:endParaRPr kumimoji="1" lang="ja-JP" altLang="en-US" sz="2400" b="1" u="sng" dirty="0"/>
          </a:p>
        </p:txBody>
      </p:sp>
      <p:pic>
        <p:nvPicPr>
          <p:cNvPr id="3074" name="Picture 2" descr="http://www2.psd100.com/ppp/2013/11/0601/Blu-ray-Disc-icon-1106030300.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442" y="1580674"/>
            <a:ext cx="4752528" cy="475252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 name="直線コネクタ 4"/>
          <p:cNvCxnSpPr>
            <a:endCxn id="3074" idx="2"/>
          </p:cNvCxnSpPr>
          <p:nvPr/>
        </p:nvCxnSpPr>
        <p:spPr>
          <a:xfrm>
            <a:off x="2285822" y="1724690"/>
            <a:ext cx="0" cy="4608512"/>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7" name="直線コネクタ 6"/>
          <p:cNvCxnSpPr>
            <a:stCxn id="3074" idx="1"/>
            <a:endCxn id="3074" idx="3"/>
          </p:cNvCxnSpPr>
          <p:nvPr/>
        </p:nvCxnSpPr>
        <p:spPr>
          <a:xfrm>
            <a:off x="-90442" y="3956938"/>
            <a:ext cx="4752528" cy="0"/>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9" name="直線コネクタ 8"/>
          <p:cNvCxnSpPr/>
          <p:nvPr/>
        </p:nvCxnSpPr>
        <p:spPr>
          <a:xfrm flipV="1">
            <a:off x="557630" y="2228746"/>
            <a:ext cx="3456384" cy="3456385"/>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2" name="直線コネクタ 11"/>
          <p:cNvCxnSpPr/>
          <p:nvPr/>
        </p:nvCxnSpPr>
        <p:spPr>
          <a:xfrm>
            <a:off x="629638" y="2156738"/>
            <a:ext cx="3312368" cy="3600400"/>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14" name="円/楕円 13"/>
          <p:cNvSpPr/>
          <p:nvPr/>
        </p:nvSpPr>
        <p:spPr>
          <a:xfrm>
            <a:off x="773654" y="2444770"/>
            <a:ext cx="3024335" cy="3024335"/>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865759" y="2536875"/>
            <a:ext cx="2840125" cy="2840125"/>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3716340" y="3874638"/>
            <a:ext cx="92105" cy="14401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18" name="正方形/長方形 17"/>
          <p:cNvSpPr/>
          <p:nvPr/>
        </p:nvSpPr>
        <p:spPr>
          <a:xfrm>
            <a:off x="773654" y="3884929"/>
            <a:ext cx="92105" cy="14401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17" name="正方形/長方形 16"/>
          <p:cNvSpPr/>
          <p:nvPr/>
        </p:nvSpPr>
        <p:spPr>
          <a:xfrm>
            <a:off x="2213814" y="2444770"/>
            <a:ext cx="144016" cy="9210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0" name="正方形/長方形 19"/>
          <p:cNvSpPr/>
          <p:nvPr/>
        </p:nvSpPr>
        <p:spPr>
          <a:xfrm>
            <a:off x="2213814" y="5389109"/>
            <a:ext cx="144016" cy="9210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1" name="正方形/長方形 20"/>
          <p:cNvSpPr/>
          <p:nvPr/>
        </p:nvSpPr>
        <p:spPr>
          <a:xfrm rot="18955924">
            <a:off x="3292166" y="2870084"/>
            <a:ext cx="85657" cy="12126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2" name="正方形/長方形 21"/>
          <p:cNvSpPr/>
          <p:nvPr/>
        </p:nvSpPr>
        <p:spPr>
          <a:xfrm rot="18955924">
            <a:off x="1223147" y="4913099"/>
            <a:ext cx="85402" cy="18766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3" name="正方形/長方形 22"/>
          <p:cNvSpPr/>
          <p:nvPr/>
        </p:nvSpPr>
        <p:spPr>
          <a:xfrm rot="13575799">
            <a:off x="1244775" y="2815091"/>
            <a:ext cx="84948" cy="10768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6" name="正方形/長方形 25"/>
          <p:cNvSpPr/>
          <p:nvPr/>
        </p:nvSpPr>
        <p:spPr>
          <a:xfrm rot="13575799">
            <a:off x="3235649" y="4987576"/>
            <a:ext cx="84948" cy="10768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5" name="円/楕円 24"/>
          <p:cNvSpPr/>
          <p:nvPr/>
        </p:nvSpPr>
        <p:spPr>
          <a:xfrm>
            <a:off x="2815833" y="2274799"/>
            <a:ext cx="216024" cy="21602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8" name="円/楕円 27"/>
          <p:cNvSpPr/>
          <p:nvPr/>
        </p:nvSpPr>
        <p:spPr>
          <a:xfrm>
            <a:off x="3711157" y="3200855"/>
            <a:ext cx="216024" cy="21602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9" name="円/楕円 28"/>
          <p:cNvSpPr/>
          <p:nvPr/>
        </p:nvSpPr>
        <p:spPr>
          <a:xfrm>
            <a:off x="3723067" y="4556033"/>
            <a:ext cx="216024" cy="21602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30" name="円/楕円 29"/>
          <p:cNvSpPr/>
          <p:nvPr/>
        </p:nvSpPr>
        <p:spPr>
          <a:xfrm>
            <a:off x="2815833" y="5423052"/>
            <a:ext cx="216024" cy="21602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31" name="円/楕円 30"/>
          <p:cNvSpPr/>
          <p:nvPr/>
        </p:nvSpPr>
        <p:spPr>
          <a:xfrm>
            <a:off x="1496634" y="5407145"/>
            <a:ext cx="216024" cy="21602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32" name="円/楕円 31"/>
          <p:cNvSpPr/>
          <p:nvPr/>
        </p:nvSpPr>
        <p:spPr>
          <a:xfrm>
            <a:off x="618003" y="4556033"/>
            <a:ext cx="216024" cy="21602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33" name="円/楕円 32"/>
          <p:cNvSpPr/>
          <p:nvPr/>
        </p:nvSpPr>
        <p:spPr>
          <a:xfrm>
            <a:off x="619826" y="3164850"/>
            <a:ext cx="216024" cy="21602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34" name="円/楕円 33"/>
          <p:cNvSpPr/>
          <p:nvPr/>
        </p:nvSpPr>
        <p:spPr>
          <a:xfrm>
            <a:off x="1529738" y="2290706"/>
            <a:ext cx="216024" cy="21602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cxnSp>
        <p:nvCxnSpPr>
          <p:cNvPr id="35" name="直線コネクタ 34"/>
          <p:cNvCxnSpPr/>
          <p:nvPr/>
        </p:nvCxnSpPr>
        <p:spPr>
          <a:xfrm flipH="1">
            <a:off x="2840412" y="2479955"/>
            <a:ext cx="31636" cy="77688"/>
          </a:xfrm>
          <a:prstGeom prst="line">
            <a:avLst/>
          </a:prstGeom>
        </p:spPr>
        <p:style>
          <a:lnRef idx="2">
            <a:schemeClr val="accent2"/>
          </a:lnRef>
          <a:fillRef idx="0">
            <a:schemeClr val="accent2"/>
          </a:fillRef>
          <a:effectRef idx="1">
            <a:schemeClr val="accent2"/>
          </a:effectRef>
          <a:fontRef idx="minor">
            <a:schemeClr val="tx1"/>
          </a:fontRef>
        </p:style>
      </p:cxnSp>
      <p:cxnSp>
        <p:nvCxnSpPr>
          <p:cNvPr id="38" name="直線コネクタ 37"/>
          <p:cNvCxnSpPr/>
          <p:nvPr/>
        </p:nvCxnSpPr>
        <p:spPr>
          <a:xfrm flipH="1">
            <a:off x="1667986" y="5328981"/>
            <a:ext cx="31636" cy="77688"/>
          </a:xfrm>
          <a:prstGeom prst="line">
            <a:avLst/>
          </a:prstGeom>
        </p:spPr>
        <p:style>
          <a:lnRef idx="2">
            <a:schemeClr val="accent2"/>
          </a:lnRef>
          <a:fillRef idx="0">
            <a:schemeClr val="accent2"/>
          </a:fillRef>
          <a:effectRef idx="1">
            <a:schemeClr val="accent2"/>
          </a:effectRef>
          <a:fontRef idx="minor">
            <a:schemeClr val="tx1"/>
          </a:fontRef>
        </p:style>
      </p:cxnSp>
      <p:cxnSp>
        <p:nvCxnSpPr>
          <p:cNvPr id="39" name="直線コネクタ 38"/>
          <p:cNvCxnSpPr/>
          <p:nvPr/>
        </p:nvCxnSpPr>
        <p:spPr>
          <a:xfrm>
            <a:off x="1687696" y="2473029"/>
            <a:ext cx="31636" cy="82549"/>
          </a:xfrm>
          <a:prstGeom prst="line">
            <a:avLst/>
          </a:prstGeom>
        </p:spPr>
        <p:style>
          <a:lnRef idx="2">
            <a:schemeClr val="accent2"/>
          </a:lnRef>
          <a:fillRef idx="0">
            <a:schemeClr val="accent2"/>
          </a:fillRef>
          <a:effectRef idx="1">
            <a:schemeClr val="accent2"/>
          </a:effectRef>
          <a:fontRef idx="minor">
            <a:schemeClr val="tx1"/>
          </a:fontRef>
        </p:style>
      </p:cxnSp>
      <p:cxnSp>
        <p:nvCxnSpPr>
          <p:cNvPr id="42" name="直線コネクタ 41"/>
          <p:cNvCxnSpPr>
            <a:endCxn id="30" idx="1"/>
          </p:cNvCxnSpPr>
          <p:nvPr/>
        </p:nvCxnSpPr>
        <p:spPr>
          <a:xfrm>
            <a:off x="2814196" y="5372375"/>
            <a:ext cx="33273" cy="82313"/>
          </a:xfrm>
          <a:prstGeom prst="line">
            <a:avLst/>
          </a:prstGeom>
        </p:spPr>
        <p:style>
          <a:lnRef idx="2">
            <a:schemeClr val="accent2"/>
          </a:lnRef>
          <a:fillRef idx="0">
            <a:schemeClr val="accent2"/>
          </a:fillRef>
          <a:effectRef idx="1">
            <a:schemeClr val="accent2"/>
          </a:effectRef>
          <a:fontRef idx="minor">
            <a:schemeClr val="tx1"/>
          </a:fontRef>
        </p:style>
      </p:cxnSp>
      <p:cxnSp>
        <p:nvCxnSpPr>
          <p:cNvPr id="46" name="直線コネクタ 45"/>
          <p:cNvCxnSpPr/>
          <p:nvPr/>
        </p:nvCxnSpPr>
        <p:spPr>
          <a:xfrm>
            <a:off x="793751" y="3312251"/>
            <a:ext cx="104295" cy="62657"/>
          </a:xfrm>
          <a:prstGeom prst="line">
            <a:avLst/>
          </a:prstGeom>
        </p:spPr>
        <p:style>
          <a:lnRef idx="2">
            <a:schemeClr val="accent2"/>
          </a:lnRef>
          <a:fillRef idx="0">
            <a:schemeClr val="accent2"/>
          </a:fillRef>
          <a:effectRef idx="1">
            <a:schemeClr val="accent2"/>
          </a:effectRef>
          <a:fontRef idx="minor">
            <a:schemeClr val="tx1"/>
          </a:fontRef>
        </p:style>
      </p:cxnSp>
      <p:cxnSp>
        <p:nvCxnSpPr>
          <p:cNvPr id="51" name="直線コネクタ 50"/>
          <p:cNvCxnSpPr/>
          <p:nvPr/>
        </p:nvCxnSpPr>
        <p:spPr>
          <a:xfrm>
            <a:off x="3643004" y="4563388"/>
            <a:ext cx="104295" cy="62657"/>
          </a:xfrm>
          <a:prstGeom prst="line">
            <a:avLst/>
          </a:prstGeom>
        </p:spPr>
        <p:style>
          <a:lnRef idx="2">
            <a:schemeClr val="accent2"/>
          </a:lnRef>
          <a:fillRef idx="0">
            <a:schemeClr val="accent2"/>
          </a:fillRef>
          <a:effectRef idx="1">
            <a:schemeClr val="accent2"/>
          </a:effectRef>
          <a:fontRef idx="minor">
            <a:schemeClr val="tx1"/>
          </a:fontRef>
        </p:style>
      </p:cxnSp>
      <p:cxnSp>
        <p:nvCxnSpPr>
          <p:cNvPr id="52" name="直線コネクタ 51"/>
          <p:cNvCxnSpPr/>
          <p:nvPr/>
        </p:nvCxnSpPr>
        <p:spPr>
          <a:xfrm flipV="1">
            <a:off x="3688941" y="3359550"/>
            <a:ext cx="66284" cy="26152"/>
          </a:xfrm>
          <a:prstGeom prst="line">
            <a:avLst/>
          </a:prstGeom>
        </p:spPr>
        <p:style>
          <a:lnRef idx="2">
            <a:schemeClr val="accent2"/>
          </a:lnRef>
          <a:fillRef idx="0">
            <a:schemeClr val="accent2"/>
          </a:fillRef>
          <a:effectRef idx="1">
            <a:schemeClr val="accent2"/>
          </a:effectRef>
          <a:fontRef idx="minor">
            <a:schemeClr val="tx1"/>
          </a:fontRef>
        </p:style>
      </p:cxnSp>
      <p:cxnSp>
        <p:nvCxnSpPr>
          <p:cNvPr id="57" name="直線コネクタ 56"/>
          <p:cNvCxnSpPr/>
          <p:nvPr/>
        </p:nvCxnSpPr>
        <p:spPr>
          <a:xfrm flipV="1">
            <a:off x="829702" y="4593931"/>
            <a:ext cx="66284" cy="26152"/>
          </a:xfrm>
          <a:prstGeom prst="line">
            <a:avLst/>
          </a:prstGeom>
        </p:spPr>
        <p:style>
          <a:lnRef idx="2">
            <a:schemeClr val="accent2"/>
          </a:lnRef>
          <a:fillRef idx="0">
            <a:schemeClr val="accent2"/>
          </a:fillRef>
          <a:effectRef idx="1">
            <a:schemeClr val="accent2"/>
          </a:effectRef>
          <a:fontRef idx="minor">
            <a:schemeClr val="tx1"/>
          </a:fontRef>
        </p:style>
      </p:cxnSp>
      <p:sp>
        <p:nvSpPr>
          <p:cNvPr id="62" name="テキスト ボックス 61"/>
          <p:cNvSpPr txBox="1"/>
          <p:nvPr/>
        </p:nvSpPr>
        <p:spPr>
          <a:xfrm>
            <a:off x="4014014" y="1292642"/>
            <a:ext cx="1511568" cy="307777"/>
          </a:xfrm>
          <a:prstGeom prst="rect">
            <a:avLst/>
          </a:prstGeom>
          <a:noFill/>
        </p:spPr>
        <p:txBody>
          <a:bodyPr wrap="none" rtlCol="0">
            <a:spAutoFit/>
          </a:bodyPr>
          <a:lstStyle/>
          <a:p>
            <a:r>
              <a:rPr kumimoji="1" lang="en-US" altLang="ja-JP" sz="1400" dirty="0" smtClean="0"/>
              <a:t>Vacuum channel ?</a:t>
            </a:r>
            <a:endParaRPr kumimoji="1" lang="ja-JP" altLang="en-US" sz="1400" dirty="0"/>
          </a:p>
        </p:txBody>
      </p:sp>
      <p:sp>
        <p:nvSpPr>
          <p:cNvPr id="64" name="円/楕円 63"/>
          <p:cNvSpPr/>
          <p:nvPr/>
        </p:nvSpPr>
        <p:spPr>
          <a:xfrm>
            <a:off x="1031839" y="2681833"/>
            <a:ext cx="2520571" cy="2520571"/>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64"/>
          <p:cNvSpPr/>
          <p:nvPr/>
        </p:nvSpPr>
        <p:spPr>
          <a:xfrm>
            <a:off x="1204878" y="2862683"/>
            <a:ext cx="2146239" cy="2146239"/>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 name="直線矢印コネクタ 66"/>
          <p:cNvCxnSpPr/>
          <p:nvPr/>
        </p:nvCxnSpPr>
        <p:spPr>
          <a:xfrm flipH="1">
            <a:off x="3334994" y="1600419"/>
            <a:ext cx="1327092" cy="181646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9" name="直線矢印コネクタ 68"/>
          <p:cNvCxnSpPr/>
          <p:nvPr/>
        </p:nvCxnSpPr>
        <p:spPr>
          <a:xfrm flipH="1">
            <a:off x="3753966" y="2936850"/>
            <a:ext cx="1390702" cy="65962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71" name="テキスト ボックス 70"/>
          <p:cNvSpPr txBox="1"/>
          <p:nvPr/>
        </p:nvSpPr>
        <p:spPr>
          <a:xfrm>
            <a:off x="3996684" y="2606559"/>
            <a:ext cx="1601721" cy="307777"/>
          </a:xfrm>
          <a:prstGeom prst="rect">
            <a:avLst/>
          </a:prstGeom>
          <a:noFill/>
        </p:spPr>
        <p:txBody>
          <a:bodyPr wrap="none" rtlCol="0">
            <a:spAutoFit/>
          </a:bodyPr>
          <a:lstStyle/>
          <a:p>
            <a:r>
              <a:rPr lang="en-US" altLang="ja-JP" sz="1400" dirty="0" smtClean="0"/>
              <a:t>Measurement zone</a:t>
            </a:r>
            <a:endParaRPr kumimoji="1" lang="ja-JP" altLang="en-US" sz="1400" dirty="0"/>
          </a:p>
        </p:txBody>
      </p:sp>
      <p:cxnSp>
        <p:nvCxnSpPr>
          <p:cNvPr id="72" name="直線矢印コネクタ 71"/>
          <p:cNvCxnSpPr/>
          <p:nvPr/>
        </p:nvCxnSpPr>
        <p:spPr>
          <a:xfrm>
            <a:off x="2332379" y="1212179"/>
            <a:ext cx="498453" cy="98493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4" name="直線矢印コネクタ 73"/>
          <p:cNvCxnSpPr/>
          <p:nvPr/>
        </p:nvCxnSpPr>
        <p:spPr>
          <a:xfrm flipH="1">
            <a:off x="1683804" y="1228365"/>
            <a:ext cx="576567" cy="97191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76" name="テキスト ボックス 75"/>
          <p:cNvSpPr txBox="1"/>
          <p:nvPr/>
        </p:nvSpPr>
        <p:spPr>
          <a:xfrm>
            <a:off x="1675420" y="964945"/>
            <a:ext cx="1092607" cy="307777"/>
          </a:xfrm>
          <a:prstGeom prst="rect">
            <a:avLst/>
          </a:prstGeom>
          <a:noFill/>
        </p:spPr>
        <p:txBody>
          <a:bodyPr wrap="none" rtlCol="0">
            <a:spAutoFit/>
          </a:bodyPr>
          <a:lstStyle/>
          <a:p>
            <a:r>
              <a:rPr kumimoji="1" lang="en-US" altLang="ja-JP" sz="1400" dirty="0" smtClean="0"/>
              <a:t>Sample Inlet</a:t>
            </a:r>
            <a:endParaRPr kumimoji="1" lang="ja-JP" altLang="en-US" sz="1400" dirty="0"/>
          </a:p>
        </p:txBody>
      </p:sp>
      <p:cxnSp>
        <p:nvCxnSpPr>
          <p:cNvPr id="84" name="直線コネクタ 83"/>
          <p:cNvCxnSpPr/>
          <p:nvPr/>
        </p:nvCxnSpPr>
        <p:spPr>
          <a:xfrm>
            <a:off x="2295072" y="2546699"/>
            <a:ext cx="9811" cy="158695"/>
          </a:xfrm>
          <a:prstGeom prst="line">
            <a:avLst/>
          </a:prstGeom>
        </p:spPr>
        <p:style>
          <a:lnRef idx="2">
            <a:schemeClr val="accent2"/>
          </a:lnRef>
          <a:fillRef idx="0">
            <a:schemeClr val="accent2"/>
          </a:fillRef>
          <a:effectRef idx="1">
            <a:schemeClr val="accent2"/>
          </a:effectRef>
          <a:fontRef idx="minor">
            <a:schemeClr val="tx1"/>
          </a:fontRef>
        </p:style>
      </p:cxnSp>
      <p:cxnSp>
        <p:nvCxnSpPr>
          <p:cNvPr id="86" name="直線コネクタ 85"/>
          <p:cNvCxnSpPr/>
          <p:nvPr/>
        </p:nvCxnSpPr>
        <p:spPr>
          <a:xfrm>
            <a:off x="2273743" y="5202845"/>
            <a:ext cx="9811" cy="158695"/>
          </a:xfrm>
          <a:prstGeom prst="line">
            <a:avLst/>
          </a:prstGeom>
        </p:spPr>
        <p:style>
          <a:lnRef idx="2">
            <a:schemeClr val="accent2"/>
          </a:lnRef>
          <a:fillRef idx="0">
            <a:schemeClr val="accent2"/>
          </a:fillRef>
          <a:effectRef idx="1">
            <a:schemeClr val="accent2"/>
          </a:effectRef>
          <a:fontRef idx="minor">
            <a:schemeClr val="tx1"/>
          </a:fontRef>
        </p:style>
      </p:cxnSp>
      <p:cxnSp>
        <p:nvCxnSpPr>
          <p:cNvPr id="87" name="直線コネクタ 86"/>
          <p:cNvCxnSpPr>
            <a:endCxn id="15" idx="1"/>
          </p:cNvCxnSpPr>
          <p:nvPr/>
        </p:nvCxnSpPr>
        <p:spPr>
          <a:xfrm flipV="1">
            <a:off x="3552410" y="3946646"/>
            <a:ext cx="163930" cy="10290"/>
          </a:xfrm>
          <a:prstGeom prst="line">
            <a:avLst/>
          </a:prstGeom>
        </p:spPr>
        <p:style>
          <a:lnRef idx="2">
            <a:schemeClr val="accent2"/>
          </a:lnRef>
          <a:fillRef idx="0">
            <a:schemeClr val="accent2"/>
          </a:fillRef>
          <a:effectRef idx="1">
            <a:schemeClr val="accent2"/>
          </a:effectRef>
          <a:fontRef idx="minor">
            <a:schemeClr val="tx1"/>
          </a:fontRef>
        </p:style>
      </p:cxnSp>
      <p:cxnSp>
        <p:nvCxnSpPr>
          <p:cNvPr id="89" name="直線コネクタ 88"/>
          <p:cNvCxnSpPr/>
          <p:nvPr/>
        </p:nvCxnSpPr>
        <p:spPr>
          <a:xfrm flipV="1">
            <a:off x="845898" y="3956338"/>
            <a:ext cx="163930" cy="10290"/>
          </a:xfrm>
          <a:prstGeom prst="line">
            <a:avLst/>
          </a:prstGeom>
        </p:spPr>
        <p:style>
          <a:lnRef idx="2">
            <a:schemeClr val="accent2"/>
          </a:lnRef>
          <a:fillRef idx="0">
            <a:schemeClr val="accent2"/>
          </a:fillRef>
          <a:effectRef idx="1">
            <a:schemeClr val="accent2"/>
          </a:effectRef>
          <a:fontRef idx="minor">
            <a:schemeClr val="tx1"/>
          </a:fontRef>
        </p:style>
      </p:cxnSp>
      <p:cxnSp>
        <p:nvCxnSpPr>
          <p:cNvPr id="90" name="直線コネクタ 89"/>
          <p:cNvCxnSpPr>
            <a:stCxn id="23" idx="1"/>
            <a:endCxn id="64" idx="1"/>
          </p:cNvCxnSpPr>
          <p:nvPr/>
        </p:nvCxnSpPr>
        <p:spPr>
          <a:xfrm>
            <a:off x="1316614" y="2899624"/>
            <a:ext cx="84354" cy="151338"/>
          </a:xfrm>
          <a:prstGeom prst="line">
            <a:avLst/>
          </a:prstGeom>
        </p:spPr>
        <p:style>
          <a:lnRef idx="2">
            <a:schemeClr val="accent2"/>
          </a:lnRef>
          <a:fillRef idx="0">
            <a:schemeClr val="accent2"/>
          </a:fillRef>
          <a:effectRef idx="1">
            <a:schemeClr val="accent2"/>
          </a:effectRef>
          <a:fontRef idx="minor">
            <a:schemeClr val="tx1"/>
          </a:fontRef>
        </p:style>
      </p:cxnSp>
      <p:cxnSp>
        <p:nvCxnSpPr>
          <p:cNvPr id="3073" name="直線コネクタ 3072"/>
          <p:cNvCxnSpPr/>
          <p:nvPr/>
        </p:nvCxnSpPr>
        <p:spPr>
          <a:xfrm>
            <a:off x="3128306" y="4880437"/>
            <a:ext cx="133746" cy="170920"/>
          </a:xfrm>
          <a:prstGeom prst="line">
            <a:avLst/>
          </a:prstGeom>
        </p:spPr>
        <p:style>
          <a:lnRef idx="2">
            <a:schemeClr val="accent2"/>
          </a:lnRef>
          <a:fillRef idx="0">
            <a:schemeClr val="accent2"/>
          </a:fillRef>
          <a:effectRef idx="1">
            <a:schemeClr val="accent2"/>
          </a:effectRef>
          <a:fontRef idx="minor">
            <a:schemeClr val="tx1"/>
          </a:fontRef>
        </p:style>
      </p:cxnSp>
      <p:cxnSp>
        <p:nvCxnSpPr>
          <p:cNvPr id="3076" name="直線コネクタ 3075"/>
          <p:cNvCxnSpPr>
            <a:stCxn id="21" idx="1"/>
            <a:endCxn id="64" idx="7"/>
          </p:cNvCxnSpPr>
          <p:nvPr/>
        </p:nvCxnSpPr>
        <p:spPr>
          <a:xfrm flipH="1">
            <a:off x="3183281" y="2960502"/>
            <a:ext cx="120941" cy="9046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1" name="直線コネクタ 100"/>
          <p:cNvCxnSpPr/>
          <p:nvPr/>
        </p:nvCxnSpPr>
        <p:spPr>
          <a:xfrm flipH="1">
            <a:off x="1295047" y="4864153"/>
            <a:ext cx="120941" cy="90460"/>
          </a:xfrm>
          <a:prstGeom prst="line">
            <a:avLst/>
          </a:prstGeom>
        </p:spPr>
        <p:style>
          <a:lnRef idx="2">
            <a:schemeClr val="accent2"/>
          </a:lnRef>
          <a:fillRef idx="0">
            <a:schemeClr val="accent2"/>
          </a:fillRef>
          <a:effectRef idx="1">
            <a:schemeClr val="accent2"/>
          </a:effectRef>
          <a:fontRef idx="minor">
            <a:schemeClr val="tx1"/>
          </a:fontRef>
        </p:style>
      </p:cxn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300" y="3406416"/>
            <a:ext cx="4622700" cy="3467025"/>
          </a:xfrm>
          <a:prstGeom prst="rect">
            <a:avLst/>
          </a:prstGeom>
        </p:spPr>
      </p:pic>
      <p:pic>
        <p:nvPicPr>
          <p:cNvPr id="3" name="Picture 2"/>
          <p:cNvPicPr>
            <a:picLocks noChangeAspect="1"/>
          </p:cNvPicPr>
          <p:nvPr/>
        </p:nvPicPr>
        <p:blipFill>
          <a:blip r:embed="rId4"/>
          <a:stretch>
            <a:fillRect/>
          </a:stretch>
        </p:blipFill>
        <p:spPr>
          <a:xfrm>
            <a:off x="5711257" y="742659"/>
            <a:ext cx="3379578" cy="2592060"/>
          </a:xfrm>
          <a:prstGeom prst="rect">
            <a:avLst/>
          </a:prstGeom>
        </p:spPr>
      </p:pic>
      <p:sp>
        <p:nvSpPr>
          <p:cNvPr id="4" name="TextBox 3"/>
          <p:cNvSpPr txBox="1"/>
          <p:nvPr/>
        </p:nvSpPr>
        <p:spPr>
          <a:xfrm>
            <a:off x="262286" y="6189185"/>
            <a:ext cx="3903056" cy="646331"/>
          </a:xfrm>
          <a:prstGeom prst="rect">
            <a:avLst/>
          </a:prstGeom>
          <a:noFill/>
        </p:spPr>
        <p:txBody>
          <a:bodyPr wrap="none" rtlCol="0">
            <a:spAutoFit/>
          </a:bodyPr>
          <a:lstStyle/>
          <a:p>
            <a:r>
              <a:rPr lang="en-US" dirty="0" smtClean="0"/>
              <a:t>Any number of channels can be created</a:t>
            </a:r>
          </a:p>
          <a:p>
            <a:r>
              <a:rPr lang="en-US" dirty="0" smtClean="0"/>
              <a:t>In any shape</a:t>
            </a:r>
            <a:endParaRPr lang="en-US" dirty="0"/>
          </a:p>
        </p:txBody>
      </p:sp>
    </p:spTree>
    <p:extLst>
      <p:ext uri="{BB962C8B-B14F-4D97-AF65-F5344CB8AC3E}">
        <p14:creationId xmlns:p14="http://schemas.microsoft.com/office/powerpoint/2010/main" val="17291669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7886700" cy="690590"/>
          </a:xfrm>
        </p:spPr>
        <p:txBody>
          <a:bodyPr>
            <a:normAutofit/>
          </a:bodyPr>
          <a:lstStyle/>
          <a:p>
            <a:pPr algn="ctr"/>
            <a:r>
              <a:rPr kumimoji="1" lang="en-US" altLang="ja-JP" sz="2400" b="1" u="sng" dirty="0" smtClean="0">
                <a:latin typeface="+mn-lt"/>
              </a:rPr>
              <a:t>Summary &amp; Steps</a:t>
            </a:r>
            <a:endParaRPr kumimoji="1" lang="ja-JP" altLang="en-US" sz="2400" b="1" u="sng" dirty="0">
              <a:latin typeface="+mn-lt"/>
            </a:endParaRPr>
          </a:p>
        </p:txBody>
      </p:sp>
      <p:sp>
        <p:nvSpPr>
          <p:cNvPr id="3" name="コンテンツ プレースホルダー 2"/>
          <p:cNvSpPr>
            <a:spLocks noGrp="1"/>
          </p:cNvSpPr>
          <p:nvPr>
            <p:ph idx="1"/>
          </p:nvPr>
        </p:nvSpPr>
        <p:spPr>
          <a:xfrm>
            <a:off x="716882" y="1263242"/>
            <a:ext cx="8090234" cy="4974070"/>
          </a:xfrm>
        </p:spPr>
        <p:txBody>
          <a:bodyPr>
            <a:normAutofit/>
          </a:bodyPr>
          <a:lstStyle/>
          <a:p>
            <a:pPr marL="342900" indent="-342900">
              <a:lnSpc>
                <a:spcPct val="150000"/>
              </a:lnSpc>
              <a:buFont typeface="+mj-lt"/>
              <a:buAutoNum type="arabicPeriod"/>
            </a:pPr>
            <a:r>
              <a:rPr kumimoji="1" lang="en-US" altLang="ja-JP" sz="1800" b="1" dirty="0" smtClean="0"/>
              <a:t>Optical phase detection </a:t>
            </a:r>
            <a:r>
              <a:rPr lang="en-US" altLang="ja-JP" sz="1800" b="1" dirty="0" smtClean="0"/>
              <a:t>looks powerful for nanoparticle analysis.</a:t>
            </a:r>
            <a:endParaRPr kumimoji="1" lang="en-US" altLang="ja-JP" sz="1800" b="1" dirty="0" smtClean="0"/>
          </a:p>
          <a:p>
            <a:pPr marL="342900" indent="-342900">
              <a:lnSpc>
                <a:spcPct val="150000"/>
              </a:lnSpc>
              <a:buFont typeface="+mj-lt"/>
              <a:buAutoNum type="arabicPeriod"/>
            </a:pPr>
            <a:r>
              <a:rPr lang="en-US" altLang="ja-JP" sz="1800" b="1" dirty="0" smtClean="0"/>
              <a:t>Established mass production can provide low cost platform.</a:t>
            </a:r>
          </a:p>
          <a:p>
            <a:pPr marL="0" indent="0">
              <a:lnSpc>
                <a:spcPct val="150000"/>
              </a:lnSpc>
              <a:buNone/>
            </a:pPr>
            <a:r>
              <a:rPr lang="en-US" altLang="ja-JP" sz="1800" b="1" dirty="0"/>
              <a:t>3</a:t>
            </a:r>
            <a:r>
              <a:rPr lang="en-US" altLang="ja-JP" sz="1800" b="1" dirty="0" smtClean="0"/>
              <a:t>.   further steps;</a:t>
            </a:r>
          </a:p>
          <a:p>
            <a:r>
              <a:rPr lang="en-US" altLang="ja-JP" sz="1600" b="1" dirty="0" smtClean="0"/>
              <a:t> </a:t>
            </a:r>
            <a:r>
              <a:rPr lang="en-US" altLang="ja-JP" sz="1600" b="1" dirty="0"/>
              <a:t>Identification of pulse signal origin</a:t>
            </a:r>
          </a:p>
          <a:p>
            <a:r>
              <a:rPr lang="en-US" altLang="ja-JP" sz="1600" b="1" dirty="0"/>
              <a:t>Fluorescence photon detection from antibody</a:t>
            </a:r>
          </a:p>
          <a:p>
            <a:r>
              <a:rPr lang="en-US" altLang="ja-JP" sz="1600" b="1" dirty="0"/>
              <a:t>Signal analysis algorithm and statistics</a:t>
            </a:r>
          </a:p>
          <a:p>
            <a:r>
              <a:rPr lang="en-US" altLang="ja-JP" sz="1600" b="1" dirty="0" smtClean="0"/>
              <a:t>Embedded </a:t>
            </a:r>
            <a:r>
              <a:rPr lang="en-US" altLang="ja-JP" sz="1600" b="1" dirty="0"/>
              <a:t>scale and Calibration method</a:t>
            </a:r>
          </a:p>
          <a:p>
            <a:r>
              <a:rPr lang="en-US" altLang="ja-JP" sz="1600" b="1" dirty="0"/>
              <a:t>Disc quality improvement and production</a:t>
            </a:r>
          </a:p>
          <a:p>
            <a:r>
              <a:rPr lang="en-US" altLang="ja-JP" sz="1600" b="1" dirty="0"/>
              <a:t>Drive modification and optimization</a:t>
            </a:r>
          </a:p>
          <a:p>
            <a:r>
              <a:rPr lang="en-US" altLang="ja-JP" sz="1600" b="1" dirty="0"/>
              <a:t>Format development for nanoparticles</a:t>
            </a:r>
          </a:p>
          <a:p>
            <a:r>
              <a:rPr lang="en-US" altLang="ja-JP" sz="1600" b="1" dirty="0"/>
              <a:t>Simulation by Vector Theory FDTD</a:t>
            </a:r>
          </a:p>
          <a:p>
            <a:r>
              <a:rPr lang="en-US" altLang="ja-JP" sz="1600" b="1" dirty="0"/>
              <a:t>Others for diagnostics platform establishment</a:t>
            </a:r>
          </a:p>
          <a:p>
            <a:pPr marL="0" indent="0">
              <a:lnSpc>
                <a:spcPct val="150000"/>
              </a:lnSpc>
              <a:buNone/>
            </a:pPr>
            <a:endParaRPr lang="en-US" altLang="ja-JP" sz="1800" b="1" dirty="0" smtClean="0"/>
          </a:p>
          <a:p>
            <a:pPr marL="0" indent="0">
              <a:lnSpc>
                <a:spcPct val="150000"/>
              </a:lnSpc>
              <a:buNone/>
            </a:pPr>
            <a:endParaRPr lang="en-US" altLang="ja-JP" sz="1800" b="1" dirty="0" smtClean="0"/>
          </a:p>
          <a:p>
            <a:pPr marL="0" indent="0">
              <a:lnSpc>
                <a:spcPct val="150000"/>
              </a:lnSpc>
              <a:buNone/>
            </a:pPr>
            <a:endParaRPr kumimoji="1" lang="ja-JP" altLang="en-US" sz="1800" b="1" dirty="0"/>
          </a:p>
        </p:txBody>
      </p:sp>
    </p:spTree>
    <p:extLst>
      <p:ext uri="{BB962C8B-B14F-4D97-AF65-F5344CB8AC3E}">
        <p14:creationId xmlns:p14="http://schemas.microsoft.com/office/powerpoint/2010/main" val="23353795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19364" y="1674921"/>
            <a:ext cx="8367252" cy="1586463"/>
          </a:xfrm>
        </p:spPr>
        <p:txBody>
          <a:bodyPr>
            <a:noAutofit/>
          </a:bodyPr>
          <a:lstStyle/>
          <a:p>
            <a:r>
              <a:rPr kumimoji="1" lang="en-US" altLang="ja-JP" sz="2800" b="1" u="sng" dirty="0" smtClean="0">
                <a:latin typeface="+mn-lt"/>
              </a:rPr>
              <a:t>Time Domain Analysis </a:t>
            </a:r>
            <a:br>
              <a:rPr kumimoji="1" lang="en-US" altLang="ja-JP" sz="2800" b="1" u="sng" dirty="0" smtClean="0">
                <a:latin typeface="+mn-lt"/>
              </a:rPr>
            </a:br>
            <a:r>
              <a:rPr kumimoji="1" lang="en-US" altLang="ja-JP" sz="2400" b="1" dirty="0" smtClean="0">
                <a:latin typeface="+mn-lt"/>
              </a:rPr>
              <a:t>by </a:t>
            </a:r>
            <a:r>
              <a:rPr kumimoji="1" lang="en-US" altLang="ja-JP" sz="2800" b="1" u="sng" dirty="0" smtClean="0">
                <a:latin typeface="+mn-lt"/>
              </a:rPr>
              <a:t/>
            </a:r>
            <a:br>
              <a:rPr kumimoji="1" lang="en-US" altLang="ja-JP" sz="2800" b="1" u="sng" dirty="0" smtClean="0">
                <a:latin typeface="+mn-lt"/>
              </a:rPr>
            </a:br>
            <a:r>
              <a:rPr kumimoji="1" lang="en-US" altLang="ja-JP" sz="2400" b="1" u="sng" dirty="0" smtClean="0">
                <a:latin typeface="+mn-lt"/>
              </a:rPr>
              <a:t>Scanning Small Laser Beam</a:t>
            </a:r>
            <a:r>
              <a:rPr lang="ja-JP" altLang="en-US" sz="2400" b="1" u="sng" dirty="0">
                <a:latin typeface="+mn-lt"/>
              </a:rPr>
              <a:t> </a:t>
            </a:r>
            <a:r>
              <a:rPr lang="en-US" altLang="ja-JP" sz="2400" b="1" u="sng" dirty="0" smtClean="0">
                <a:latin typeface="+mn-lt"/>
              </a:rPr>
              <a:t>Cytometry</a:t>
            </a:r>
            <a:endParaRPr kumimoji="1" lang="ja-JP" altLang="en-US" sz="2400" b="1" u="sng" dirty="0">
              <a:latin typeface="+mn-lt"/>
            </a:endParaRPr>
          </a:p>
        </p:txBody>
      </p:sp>
      <p:sp>
        <p:nvSpPr>
          <p:cNvPr id="3" name="サブタイトル 2"/>
          <p:cNvSpPr>
            <a:spLocks noGrp="1"/>
          </p:cNvSpPr>
          <p:nvPr>
            <p:ph type="subTitle" idx="1"/>
          </p:nvPr>
        </p:nvSpPr>
        <p:spPr>
          <a:xfrm>
            <a:off x="1299206" y="4914979"/>
            <a:ext cx="6858000" cy="1234912"/>
          </a:xfrm>
        </p:spPr>
        <p:txBody>
          <a:bodyPr>
            <a:normAutofit fontScale="92500" lnSpcReduction="20000"/>
          </a:bodyPr>
          <a:lstStyle/>
          <a:p>
            <a:r>
              <a:rPr kumimoji="1" lang="en-US" altLang="ja-JP" sz="2000" b="1" dirty="0" smtClean="0"/>
              <a:t>Parallel 15: Flow Cytometry Instrumentation</a:t>
            </a:r>
          </a:p>
          <a:p>
            <a:r>
              <a:rPr kumimoji="1" lang="en-US" altLang="ja-JP" sz="2000" b="1" dirty="0" smtClean="0"/>
              <a:t>June 14, 2016</a:t>
            </a:r>
          </a:p>
          <a:p>
            <a:r>
              <a:rPr kumimoji="1" lang="en-US" altLang="ja-JP" sz="2000" b="1" dirty="0" smtClean="0"/>
              <a:t>M. Yamamoto</a:t>
            </a:r>
          </a:p>
          <a:p>
            <a:r>
              <a:rPr lang="en-US" altLang="ja-JP" sz="2000" b="1" dirty="0" smtClean="0"/>
              <a:t>Paul Robinson</a:t>
            </a:r>
            <a:endParaRPr kumimoji="1" lang="en-US" altLang="ja-JP" sz="2000" b="1" dirty="0" smtClean="0"/>
          </a:p>
          <a:p>
            <a:endParaRPr kumimoji="1" lang="ja-JP" altLang="en-US" sz="2000" b="1" dirty="0"/>
          </a:p>
        </p:txBody>
      </p:sp>
      <p:pic>
        <p:nvPicPr>
          <p:cNvPr id="4" name="図 3"/>
          <p:cNvPicPr>
            <a:picLocks noChangeAspect="1"/>
          </p:cNvPicPr>
          <p:nvPr/>
        </p:nvPicPr>
        <p:blipFill>
          <a:blip r:embed="rId3"/>
          <a:stretch>
            <a:fillRect/>
          </a:stretch>
        </p:blipFill>
        <p:spPr>
          <a:xfrm>
            <a:off x="1989221" y="1"/>
            <a:ext cx="5053264" cy="867786"/>
          </a:xfrm>
          <a:prstGeom prst="rect">
            <a:avLst/>
          </a:prstGeom>
        </p:spPr>
      </p:pic>
      <p:pic>
        <p:nvPicPr>
          <p:cNvPr id="5" name="Picture 8" descr="http://www.purdue.edu/vpsa/images/Purdue-signatur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853" y="6079489"/>
            <a:ext cx="1571946" cy="4947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4"/>
          <p:cNvGrpSpPr>
            <a:grpSpLocks noChangeAspect="1"/>
          </p:cNvGrpSpPr>
          <p:nvPr/>
        </p:nvGrpSpPr>
        <p:grpSpPr bwMode="auto">
          <a:xfrm>
            <a:off x="7527797" y="6019078"/>
            <a:ext cx="1258819" cy="555150"/>
            <a:chOff x="4691" y="3756"/>
            <a:chExt cx="873" cy="385"/>
          </a:xfrm>
          <a:solidFill>
            <a:schemeClr val="accent1">
              <a:lumMod val="40000"/>
              <a:lumOff val="60000"/>
              <a:alpha val="24000"/>
            </a:schemeClr>
          </a:solidFill>
        </p:grpSpPr>
        <p:sp>
          <p:nvSpPr>
            <p:cNvPr id="8" name="AutoShape 3"/>
            <p:cNvSpPr>
              <a:spLocks noChangeAspect="1" noChangeArrowheads="1" noTextEdit="1"/>
            </p:cNvSpPr>
            <p:nvPr/>
          </p:nvSpPr>
          <p:spPr bwMode="auto">
            <a:xfrm>
              <a:off x="4691" y="3756"/>
              <a:ext cx="873" cy="3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1" y="3756"/>
              <a:ext cx="877" cy="3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103672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9461" y="266914"/>
            <a:ext cx="4726274" cy="642647"/>
          </a:xfrm>
        </p:spPr>
        <p:txBody>
          <a:bodyPr>
            <a:normAutofit/>
          </a:bodyPr>
          <a:lstStyle/>
          <a:p>
            <a:r>
              <a:rPr kumimoji="1" lang="en-US" altLang="ja-JP" sz="2000" b="1" u="sng" dirty="0" smtClean="0">
                <a:latin typeface="+mn-lt"/>
              </a:rPr>
              <a:t>Micro </a:t>
            </a:r>
            <a:r>
              <a:rPr lang="en-US" altLang="ja-JP" sz="2000" b="1" u="sng" dirty="0" smtClean="0">
                <a:latin typeface="+mn-lt"/>
              </a:rPr>
              <a:t>Imaging Flow </a:t>
            </a:r>
            <a:r>
              <a:rPr kumimoji="1" lang="en-US" altLang="ja-JP" sz="2000" b="1" u="sng" dirty="0" smtClean="0">
                <a:latin typeface="+mn-lt"/>
              </a:rPr>
              <a:t>System </a:t>
            </a:r>
            <a:r>
              <a:rPr lang="en-US" altLang="ja-JP" sz="2000" b="1" u="sng" dirty="0" smtClean="0">
                <a:latin typeface="+mn-lt"/>
              </a:rPr>
              <a:t>Concept</a:t>
            </a:r>
            <a:r>
              <a:rPr kumimoji="1" lang="en-US" altLang="ja-JP" sz="2000" b="1" u="sng" dirty="0" smtClean="0">
                <a:latin typeface="+mn-lt"/>
              </a:rPr>
              <a:t> :</a:t>
            </a:r>
            <a:endParaRPr kumimoji="1" lang="ja-JP" altLang="en-US" sz="2000" b="1" u="sng" dirty="0">
              <a:latin typeface="+mn-lt"/>
            </a:endParaRPr>
          </a:p>
        </p:txBody>
      </p:sp>
      <p:sp>
        <p:nvSpPr>
          <p:cNvPr id="232" name="テキスト ボックス 231"/>
          <p:cNvSpPr txBox="1"/>
          <p:nvPr/>
        </p:nvSpPr>
        <p:spPr>
          <a:xfrm>
            <a:off x="5930964" y="1252408"/>
            <a:ext cx="683200" cy="276999"/>
          </a:xfrm>
          <a:prstGeom prst="rect">
            <a:avLst/>
          </a:prstGeom>
          <a:noFill/>
        </p:spPr>
        <p:txBody>
          <a:bodyPr wrap="none" rtlCol="0">
            <a:spAutoFit/>
          </a:bodyPr>
          <a:lstStyle/>
          <a:p>
            <a:r>
              <a:rPr lang="en-US" altLang="ja-JP" sz="1200" b="1" dirty="0"/>
              <a:t>P-signal</a:t>
            </a:r>
            <a:endParaRPr lang="ja-JP" altLang="en-US" sz="1200" b="1" dirty="0"/>
          </a:p>
        </p:txBody>
      </p:sp>
      <p:sp>
        <p:nvSpPr>
          <p:cNvPr id="233" name="正方形/長方形 232"/>
          <p:cNvSpPr/>
          <p:nvPr/>
        </p:nvSpPr>
        <p:spPr bwMode="auto">
          <a:xfrm>
            <a:off x="3714285" y="2755511"/>
            <a:ext cx="128529" cy="640526"/>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3814" tIns="46907" rIns="93814" bIns="46907" numCol="1" rtlCol="0" anchor="ctr" anchorCtr="0" compatLnSpc="1">
            <a:prstTxWarp prst="textNoShape">
              <a:avLst/>
            </a:prstTxWarp>
          </a:bodyPr>
          <a:lstStyle/>
          <a:p>
            <a:pPr algn="ctr" defTabSz="2376383"/>
            <a:endParaRPr lang="ja-JP" altLang="en-US">
              <a:solidFill>
                <a:schemeClr val="tx1"/>
              </a:solidFill>
              <a:latin typeface="Arial" charset="0"/>
              <a:ea typeface="ＭＳ Ｐゴシック" pitchFamily="50" charset="-128"/>
            </a:endParaRPr>
          </a:p>
        </p:txBody>
      </p:sp>
      <p:sp>
        <p:nvSpPr>
          <p:cNvPr id="234" name="正方形/長方形 233"/>
          <p:cNvSpPr/>
          <p:nvPr/>
        </p:nvSpPr>
        <p:spPr bwMode="auto">
          <a:xfrm>
            <a:off x="3749244" y="3039791"/>
            <a:ext cx="50807" cy="82651"/>
          </a:xfrm>
          <a:prstGeom prst="rect">
            <a:avLst/>
          </a:prstGeom>
          <a:ln w="15875">
            <a:prstDash val="sysDot"/>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2316163" rtl="0" eaLnBrk="1" fontAlgn="base" latinLnBrk="0" hangingPunct="1">
              <a:lnSpc>
                <a:spcPct val="100000"/>
              </a:lnSpc>
              <a:spcBef>
                <a:spcPct val="0"/>
              </a:spcBef>
              <a:spcAft>
                <a:spcPct val="0"/>
              </a:spcAft>
              <a:buClrTx/>
              <a:buSzTx/>
              <a:buFontTx/>
              <a:buNone/>
              <a:tabLst/>
            </a:pPr>
            <a:endParaRPr kumimoji="1" lang="ja-JP" altLang="en-US" b="0" i="0" u="none" strike="noStrike" cap="none" normalizeH="0" baseline="0" smtClean="0">
              <a:ln>
                <a:noFill/>
              </a:ln>
              <a:solidFill>
                <a:schemeClr val="tx1"/>
              </a:solidFill>
              <a:effectLst/>
              <a:latin typeface="Arial" charset="0"/>
              <a:ea typeface="ＭＳ Ｐゴシック" pitchFamily="50" charset="-128"/>
            </a:endParaRPr>
          </a:p>
        </p:txBody>
      </p:sp>
      <p:sp>
        <p:nvSpPr>
          <p:cNvPr id="235" name="円/楕円 234"/>
          <p:cNvSpPr/>
          <p:nvPr/>
        </p:nvSpPr>
        <p:spPr bwMode="auto">
          <a:xfrm>
            <a:off x="3992853" y="2808022"/>
            <a:ext cx="209951" cy="547612"/>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3814" tIns="46907" rIns="93814" bIns="46907" numCol="1" rtlCol="0" anchor="ctr" anchorCtr="0" compatLnSpc="1">
            <a:prstTxWarp prst="textNoShape">
              <a:avLst/>
            </a:prstTxWarp>
          </a:bodyPr>
          <a:lstStyle/>
          <a:p>
            <a:pPr algn="ctr" defTabSz="2376383"/>
            <a:endParaRPr lang="ja-JP" altLang="en-US">
              <a:solidFill>
                <a:schemeClr val="tx1"/>
              </a:solidFill>
              <a:latin typeface="Arial" charset="0"/>
              <a:ea typeface="ＭＳ Ｐゴシック" pitchFamily="50" charset="-128"/>
            </a:endParaRPr>
          </a:p>
        </p:txBody>
      </p:sp>
      <p:sp>
        <p:nvSpPr>
          <p:cNvPr id="236" name="円/楕円 235"/>
          <p:cNvSpPr/>
          <p:nvPr/>
        </p:nvSpPr>
        <p:spPr bwMode="auto">
          <a:xfrm>
            <a:off x="3333404" y="2808627"/>
            <a:ext cx="153895" cy="547612"/>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3814" tIns="46907" rIns="93814" bIns="46907" numCol="1" rtlCol="0" anchor="ctr" anchorCtr="0" compatLnSpc="1">
            <a:prstTxWarp prst="textNoShape">
              <a:avLst/>
            </a:prstTxWarp>
          </a:bodyPr>
          <a:lstStyle/>
          <a:p>
            <a:pPr algn="ctr" defTabSz="2376383"/>
            <a:endParaRPr lang="ja-JP" altLang="en-US">
              <a:solidFill>
                <a:schemeClr val="tx1"/>
              </a:solidFill>
              <a:latin typeface="Arial" charset="0"/>
              <a:ea typeface="ＭＳ Ｐゴシック" pitchFamily="50" charset="-128"/>
            </a:endParaRPr>
          </a:p>
        </p:txBody>
      </p:sp>
      <p:sp>
        <p:nvSpPr>
          <p:cNvPr id="237" name="正方形/長方形 236"/>
          <p:cNvSpPr/>
          <p:nvPr/>
        </p:nvSpPr>
        <p:spPr bwMode="auto">
          <a:xfrm>
            <a:off x="1730942" y="2808022"/>
            <a:ext cx="380881" cy="54761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3814" tIns="46907" rIns="93814" bIns="46907" numCol="1" rtlCol="0" anchor="ctr" anchorCtr="0" compatLnSpc="1">
            <a:prstTxWarp prst="textNoShape">
              <a:avLst/>
            </a:prstTxWarp>
          </a:bodyPr>
          <a:lstStyle/>
          <a:p>
            <a:pPr algn="ctr" defTabSz="2376383"/>
            <a:endParaRPr lang="ja-JP" altLang="en-US">
              <a:solidFill>
                <a:schemeClr val="tx1"/>
              </a:solidFill>
              <a:latin typeface="Arial" charset="0"/>
              <a:ea typeface="ＭＳ Ｐゴシック" pitchFamily="50" charset="-128"/>
            </a:endParaRPr>
          </a:p>
        </p:txBody>
      </p:sp>
      <p:sp>
        <p:nvSpPr>
          <p:cNvPr id="238" name="正方形/長方形 237"/>
          <p:cNvSpPr/>
          <p:nvPr/>
        </p:nvSpPr>
        <p:spPr bwMode="auto">
          <a:xfrm>
            <a:off x="343934" y="2808022"/>
            <a:ext cx="831033" cy="547612"/>
          </a:xfrm>
          <a:prstGeom prst="rect">
            <a:avLst/>
          </a:prstGeom>
          <a:ln w="28575" cap="flat" cmpd="sng" algn="ctr">
            <a:solidFill>
              <a:schemeClr val="tx1"/>
            </a:solidFill>
            <a:prstDash val="solid"/>
            <a:round/>
            <a:headEnd type="none" w="med" len="med"/>
            <a:tailEnd type="none" w="med" len="med"/>
          </a:ln>
          <a:effectLst/>
        </p:spPr>
        <p:style>
          <a:lnRef idx="0">
            <a:scrgbClr r="0" g="0" b="0"/>
          </a:lnRef>
          <a:fillRef idx="1001">
            <a:schemeClr val="lt1"/>
          </a:fillRef>
          <a:effectRef idx="0">
            <a:scrgbClr r="0" g="0" b="0"/>
          </a:effectRef>
          <a:fontRef idx="major"/>
        </p:style>
        <p:txBody>
          <a:bodyPr vert="horz" wrap="none" lIns="93814" tIns="46907" rIns="93814" bIns="46907" numCol="1" rtlCol="0" anchor="ctr" anchorCtr="0" compatLnSpc="1">
            <a:prstTxWarp prst="textNoShape">
              <a:avLst/>
            </a:prstTxWarp>
          </a:bodyPr>
          <a:lstStyle/>
          <a:p>
            <a:pPr algn="ctr" defTabSz="2376383"/>
            <a:r>
              <a:rPr lang="en-US" altLang="ja-JP" sz="1200" b="1" dirty="0" smtClean="0">
                <a:latin typeface="Arial" charset="0"/>
                <a:ea typeface="ＭＳ Ｐゴシック" pitchFamily="50" charset="-128"/>
              </a:rPr>
              <a:t>Laser</a:t>
            </a:r>
            <a:endParaRPr lang="ja-JP" altLang="en-US" sz="1200" b="1" dirty="0">
              <a:latin typeface="Arial" charset="0"/>
              <a:ea typeface="ＭＳ Ｐゴシック" pitchFamily="50" charset="-128"/>
            </a:endParaRPr>
          </a:p>
        </p:txBody>
      </p:sp>
      <p:cxnSp>
        <p:nvCxnSpPr>
          <p:cNvPr id="239" name="直線コネクタ 238"/>
          <p:cNvCxnSpPr>
            <a:stCxn id="238" idx="3"/>
          </p:cNvCxnSpPr>
          <p:nvPr/>
        </p:nvCxnSpPr>
        <p:spPr bwMode="auto">
          <a:xfrm>
            <a:off x="1174968" y="3081828"/>
            <a:ext cx="4689644" cy="0"/>
          </a:xfrm>
          <a:prstGeom prst="line">
            <a:avLst/>
          </a:prstGeom>
          <a:gradFill rotWithShape="1">
            <a:gsLst>
              <a:gs pos="0">
                <a:schemeClr val="tx1"/>
              </a:gs>
              <a:gs pos="100000">
                <a:srgbClr val="009900"/>
              </a:gs>
            </a:gsLst>
            <a:lin ang="0" scaled="1"/>
          </a:gradFill>
          <a:ln w="28575" cap="flat" cmpd="sng" algn="ctr">
            <a:solidFill>
              <a:schemeClr val="tx1"/>
            </a:solidFill>
            <a:prstDash val="solid"/>
            <a:round/>
            <a:headEnd type="none" w="med" len="med"/>
            <a:tailEnd type="none" w="med" len="med"/>
          </a:ln>
          <a:effectLst/>
        </p:spPr>
      </p:cxnSp>
      <p:cxnSp>
        <p:nvCxnSpPr>
          <p:cNvPr id="240" name="直線コネクタ 239"/>
          <p:cNvCxnSpPr/>
          <p:nvPr/>
        </p:nvCxnSpPr>
        <p:spPr bwMode="auto">
          <a:xfrm flipH="1">
            <a:off x="5322623" y="2855661"/>
            <a:ext cx="430907" cy="452333"/>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41" name="正方形/長方形 240"/>
          <p:cNvSpPr/>
          <p:nvPr/>
        </p:nvSpPr>
        <p:spPr bwMode="auto">
          <a:xfrm>
            <a:off x="5384989" y="2251981"/>
            <a:ext cx="339464" cy="257329"/>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3814" tIns="46907" rIns="93814" bIns="46907" numCol="1" rtlCol="0" anchor="ctr" anchorCtr="0" compatLnSpc="1">
            <a:prstTxWarp prst="textNoShape">
              <a:avLst/>
            </a:prstTxWarp>
          </a:bodyPr>
          <a:lstStyle/>
          <a:p>
            <a:pPr algn="ctr" defTabSz="2376383"/>
            <a:endParaRPr lang="ja-JP" altLang="en-US">
              <a:solidFill>
                <a:schemeClr val="tx1"/>
              </a:solidFill>
              <a:latin typeface="Arial" charset="0"/>
              <a:ea typeface="ＭＳ Ｐゴシック" pitchFamily="50" charset="-128"/>
            </a:endParaRPr>
          </a:p>
        </p:txBody>
      </p:sp>
      <p:cxnSp>
        <p:nvCxnSpPr>
          <p:cNvPr id="242" name="直線コネクタ 241"/>
          <p:cNvCxnSpPr/>
          <p:nvPr/>
        </p:nvCxnSpPr>
        <p:spPr bwMode="auto">
          <a:xfrm flipH="1">
            <a:off x="5384989" y="2251981"/>
            <a:ext cx="339465" cy="257329"/>
          </a:xfrm>
          <a:prstGeom prst="line">
            <a:avLst/>
          </a:prstGeom>
          <a:gradFill rotWithShape="1">
            <a:gsLst>
              <a:gs pos="0">
                <a:schemeClr val="tx1"/>
              </a:gs>
              <a:gs pos="100000">
                <a:srgbClr val="009900"/>
              </a:gs>
            </a:gsLst>
            <a:lin ang="0" scaled="1"/>
          </a:gradFill>
          <a:ln w="28575" cap="flat" cmpd="sng" algn="ctr">
            <a:solidFill>
              <a:schemeClr val="tx1"/>
            </a:solidFill>
            <a:prstDash val="solid"/>
            <a:round/>
            <a:headEnd type="none" w="med" len="med"/>
            <a:tailEnd type="none" w="med" len="med"/>
          </a:ln>
          <a:effectLst/>
        </p:spPr>
      </p:cxnSp>
      <p:cxnSp>
        <p:nvCxnSpPr>
          <p:cNvPr id="243" name="直線矢印コネクタ 242"/>
          <p:cNvCxnSpPr>
            <a:endCxn id="246" idx="2"/>
          </p:cNvCxnSpPr>
          <p:nvPr/>
        </p:nvCxnSpPr>
        <p:spPr bwMode="auto">
          <a:xfrm flipH="1" flipV="1">
            <a:off x="5536228" y="1753111"/>
            <a:ext cx="1849" cy="1328717"/>
          </a:xfrm>
          <a:prstGeom prst="straightConnector1">
            <a:avLst/>
          </a:prstGeom>
          <a:gradFill rotWithShape="1">
            <a:gsLst>
              <a:gs pos="0">
                <a:schemeClr val="tx1"/>
              </a:gs>
              <a:gs pos="100000">
                <a:srgbClr val="009900"/>
              </a:gs>
            </a:gsLst>
            <a:lin ang="0" scaled="1"/>
          </a:gradFill>
          <a:ln w="28575" cap="flat" cmpd="sng" algn="ctr">
            <a:solidFill>
              <a:schemeClr val="tx1"/>
            </a:solidFill>
            <a:prstDash val="solid"/>
            <a:round/>
            <a:headEnd type="none" w="med" len="med"/>
            <a:tailEnd type="triangle"/>
          </a:ln>
          <a:effectLst/>
        </p:spPr>
      </p:cxnSp>
      <p:cxnSp>
        <p:nvCxnSpPr>
          <p:cNvPr id="244" name="直線矢印コネクタ 243"/>
          <p:cNvCxnSpPr/>
          <p:nvPr/>
        </p:nvCxnSpPr>
        <p:spPr bwMode="auto">
          <a:xfrm>
            <a:off x="5545168" y="2389125"/>
            <a:ext cx="603807" cy="0"/>
          </a:xfrm>
          <a:prstGeom prst="straightConnector1">
            <a:avLst/>
          </a:prstGeom>
          <a:gradFill rotWithShape="1">
            <a:gsLst>
              <a:gs pos="0">
                <a:schemeClr val="tx1"/>
              </a:gs>
              <a:gs pos="100000">
                <a:srgbClr val="009900"/>
              </a:gs>
            </a:gsLst>
            <a:lin ang="0" scaled="1"/>
          </a:gradFill>
          <a:ln w="28575" cap="flat" cmpd="sng" algn="ctr">
            <a:solidFill>
              <a:schemeClr val="tx1"/>
            </a:solidFill>
            <a:prstDash val="solid"/>
            <a:round/>
            <a:headEnd type="none" w="med" len="med"/>
            <a:tailEnd type="triangle"/>
          </a:ln>
          <a:effectLst/>
        </p:spPr>
      </p:cxnSp>
      <p:sp>
        <p:nvSpPr>
          <p:cNvPr id="245" name="正方形/長方形 244"/>
          <p:cNvSpPr/>
          <p:nvPr/>
        </p:nvSpPr>
        <p:spPr bwMode="auto">
          <a:xfrm>
            <a:off x="6148976" y="2261973"/>
            <a:ext cx="338570" cy="257329"/>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3814" tIns="46907" rIns="93814" bIns="46907" numCol="1" rtlCol="0" anchor="ctr" anchorCtr="0" compatLnSpc="1">
            <a:prstTxWarp prst="textNoShape">
              <a:avLst/>
            </a:prstTxWarp>
          </a:bodyPr>
          <a:lstStyle/>
          <a:p>
            <a:pPr algn="ctr" defTabSz="2376383"/>
            <a:endParaRPr lang="ja-JP" altLang="en-US">
              <a:solidFill>
                <a:schemeClr val="tx1"/>
              </a:solidFill>
              <a:latin typeface="Arial" charset="0"/>
              <a:ea typeface="ＭＳ Ｐゴシック" pitchFamily="50" charset="-128"/>
            </a:endParaRPr>
          </a:p>
        </p:txBody>
      </p:sp>
      <p:sp>
        <p:nvSpPr>
          <p:cNvPr id="246" name="正方形/長方形 245"/>
          <p:cNvSpPr/>
          <p:nvPr/>
        </p:nvSpPr>
        <p:spPr bwMode="auto">
          <a:xfrm>
            <a:off x="5366942" y="1495781"/>
            <a:ext cx="338570" cy="257329"/>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3814" tIns="46907" rIns="93814" bIns="46907" numCol="1" rtlCol="0" anchor="ctr" anchorCtr="0" compatLnSpc="1">
            <a:prstTxWarp prst="textNoShape">
              <a:avLst/>
            </a:prstTxWarp>
          </a:bodyPr>
          <a:lstStyle/>
          <a:p>
            <a:pPr algn="ctr" defTabSz="2376383"/>
            <a:endParaRPr lang="ja-JP" altLang="en-US">
              <a:solidFill>
                <a:schemeClr val="tx1"/>
              </a:solidFill>
              <a:latin typeface="Arial" charset="0"/>
              <a:ea typeface="ＭＳ Ｐゴシック" pitchFamily="50" charset="-128"/>
            </a:endParaRPr>
          </a:p>
        </p:txBody>
      </p:sp>
      <p:cxnSp>
        <p:nvCxnSpPr>
          <p:cNvPr id="247" name="直線矢印コネクタ 246"/>
          <p:cNvCxnSpPr/>
          <p:nvPr/>
        </p:nvCxnSpPr>
        <p:spPr bwMode="auto">
          <a:xfrm>
            <a:off x="5560726" y="3081828"/>
            <a:ext cx="1579812" cy="0"/>
          </a:xfrm>
          <a:prstGeom prst="straightConnector1">
            <a:avLst/>
          </a:prstGeom>
          <a:gradFill rotWithShape="1">
            <a:gsLst>
              <a:gs pos="0">
                <a:schemeClr val="tx1"/>
              </a:gs>
              <a:gs pos="100000">
                <a:srgbClr val="009900"/>
              </a:gs>
            </a:gsLst>
            <a:lin ang="0" scaled="1"/>
          </a:gradFill>
          <a:ln w="28575" cap="flat" cmpd="sng" algn="ctr">
            <a:solidFill>
              <a:schemeClr val="tx1"/>
            </a:solidFill>
            <a:prstDash val="solid"/>
            <a:round/>
            <a:headEnd type="none" w="med" len="med"/>
            <a:tailEnd type="triangle"/>
          </a:ln>
          <a:effectLst/>
        </p:spPr>
      </p:cxnSp>
      <p:sp>
        <p:nvSpPr>
          <p:cNvPr id="248" name="正方形/長方形 247"/>
          <p:cNvSpPr/>
          <p:nvPr/>
        </p:nvSpPr>
        <p:spPr bwMode="auto">
          <a:xfrm>
            <a:off x="7150521" y="2856807"/>
            <a:ext cx="644122" cy="446953"/>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3814" tIns="46907" rIns="93814" bIns="46907" numCol="1" rtlCol="0" anchor="ctr" anchorCtr="0" compatLnSpc="1">
            <a:prstTxWarp prst="textNoShape">
              <a:avLst/>
            </a:prstTxWarp>
          </a:bodyPr>
          <a:lstStyle/>
          <a:p>
            <a:pPr algn="ctr" defTabSz="2376383"/>
            <a:r>
              <a:rPr lang="en-US" altLang="ja-JP" sz="1100" b="1" dirty="0" smtClean="0">
                <a:solidFill>
                  <a:schemeClr val="tx1"/>
                </a:solidFill>
                <a:latin typeface="Arial" charset="0"/>
                <a:ea typeface="ＭＳ Ｐゴシック" pitchFamily="50" charset="-128"/>
              </a:rPr>
              <a:t>Photon</a:t>
            </a:r>
          </a:p>
          <a:p>
            <a:pPr algn="ctr" defTabSz="2376383"/>
            <a:r>
              <a:rPr lang="en-US" altLang="ja-JP" sz="1100" b="1" dirty="0" smtClean="0">
                <a:solidFill>
                  <a:schemeClr val="tx1"/>
                </a:solidFill>
                <a:latin typeface="Arial" charset="0"/>
                <a:ea typeface="ＭＳ Ｐゴシック" pitchFamily="50" charset="-128"/>
              </a:rPr>
              <a:t>Detector</a:t>
            </a:r>
            <a:endParaRPr lang="ja-JP" altLang="en-US" sz="1100" b="1" dirty="0">
              <a:solidFill>
                <a:schemeClr val="tx1"/>
              </a:solidFill>
              <a:latin typeface="Arial" charset="0"/>
              <a:ea typeface="ＭＳ Ｐゴシック" pitchFamily="50" charset="-128"/>
            </a:endParaRPr>
          </a:p>
        </p:txBody>
      </p:sp>
      <p:sp>
        <p:nvSpPr>
          <p:cNvPr id="249" name="テキスト ボックス 248"/>
          <p:cNvSpPr txBox="1"/>
          <p:nvPr/>
        </p:nvSpPr>
        <p:spPr>
          <a:xfrm>
            <a:off x="1532316" y="2468210"/>
            <a:ext cx="775149" cy="276999"/>
          </a:xfrm>
          <a:prstGeom prst="rect">
            <a:avLst/>
          </a:prstGeom>
          <a:noFill/>
        </p:spPr>
        <p:txBody>
          <a:bodyPr wrap="none" rtlCol="0">
            <a:spAutoFit/>
          </a:bodyPr>
          <a:lstStyle/>
          <a:p>
            <a:r>
              <a:rPr lang="en-US" altLang="ja-JP" sz="1200" b="1" dirty="0"/>
              <a:t>Deflector</a:t>
            </a:r>
            <a:endParaRPr lang="ja-JP" altLang="en-US" sz="1200" b="1" dirty="0"/>
          </a:p>
        </p:txBody>
      </p:sp>
      <p:sp>
        <p:nvSpPr>
          <p:cNvPr id="250" name="テキスト ボックス 249"/>
          <p:cNvSpPr txBox="1"/>
          <p:nvPr/>
        </p:nvSpPr>
        <p:spPr>
          <a:xfrm>
            <a:off x="2639415" y="2488220"/>
            <a:ext cx="814647" cy="276999"/>
          </a:xfrm>
          <a:prstGeom prst="rect">
            <a:avLst/>
          </a:prstGeom>
          <a:noFill/>
        </p:spPr>
        <p:txBody>
          <a:bodyPr wrap="none" rtlCol="0">
            <a:spAutoFit/>
          </a:bodyPr>
          <a:lstStyle/>
          <a:p>
            <a:r>
              <a:rPr lang="en-US" altLang="ja-JP" sz="1200" b="1" dirty="0"/>
              <a:t>Ob. Lens1</a:t>
            </a:r>
            <a:endParaRPr lang="ja-JP" altLang="en-US" sz="1200" b="1" dirty="0"/>
          </a:p>
        </p:txBody>
      </p:sp>
      <p:sp>
        <p:nvSpPr>
          <p:cNvPr id="251" name="テキスト ボックス 250"/>
          <p:cNvSpPr txBox="1"/>
          <p:nvPr/>
        </p:nvSpPr>
        <p:spPr>
          <a:xfrm>
            <a:off x="3967785" y="2523395"/>
            <a:ext cx="814647" cy="276999"/>
          </a:xfrm>
          <a:prstGeom prst="rect">
            <a:avLst/>
          </a:prstGeom>
          <a:noFill/>
        </p:spPr>
        <p:txBody>
          <a:bodyPr wrap="none" rtlCol="0">
            <a:spAutoFit/>
          </a:bodyPr>
          <a:lstStyle/>
          <a:p>
            <a:r>
              <a:rPr lang="en-US" altLang="ja-JP" sz="1200" b="1" dirty="0"/>
              <a:t>Ob. Lens2</a:t>
            </a:r>
            <a:endParaRPr lang="ja-JP" altLang="en-US" sz="1200" b="1" dirty="0"/>
          </a:p>
        </p:txBody>
      </p:sp>
      <p:sp>
        <p:nvSpPr>
          <p:cNvPr id="252" name="テキスト ボックス 251"/>
          <p:cNvSpPr txBox="1"/>
          <p:nvPr/>
        </p:nvSpPr>
        <p:spPr>
          <a:xfrm>
            <a:off x="6505788" y="2036037"/>
            <a:ext cx="673582" cy="276999"/>
          </a:xfrm>
          <a:prstGeom prst="rect">
            <a:avLst/>
          </a:prstGeom>
          <a:noFill/>
        </p:spPr>
        <p:txBody>
          <a:bodyPr wrap="none" rtlCol="0">
            <a:spAutoFit/>
          </a:bodyPr>
          <a:lstStyle/>
          <a:p>
            <a:r>
              <a:rPr lang="en-US" altLang="ja-JP" sz="1200" b="1" dirty="0"/>
              <a:t>S-signal</a:t>
            </a:r>
            <a:endParaRPr lang="ja-JP" altLang="en-US" sz="1200" b="1" dirty="0"/>
          </a:p>
        </p:txBody>
      </p:sp>
      <p:sp>
        <p:nvSpPr>
          <p:cNvPr id="253" name="テキスト ボックス 252"/>
          <p:cNvSpPr txBox="1"/>
          <p:nvPr/>
        </p:nvSpPr>
        <p:spPr>
          <a:xfrm>
            <a:off x="7485612" y="2492561"/>
            <a:ext cx="699230" cy="276999"/>
          </a:xfrm>
          <a:prstGeom prst="rect">
            <a:avLst/>
          </a:prstGeom>
          <a:noFill/>
        </p:spPr>
        <p:txBody>
          <a:bodyPr wrap="none" rtlCol="0">
            <a:spAutoFit/>
          </a:bodyPr>
          <a:lstStyle/>
          <a:p>
            <a:r>
              <a:rPr lang="en-US" altLang="ja-JP" sz="1200" b="1" dirty="0" err="1"/>
              <a:t>Fl</a:t>
            </a:r>
            <a:r>
              <a:rPr lang="en-US" altLang="ja-JP" sz="1200" b="1" dirty="0"/>
              <a:t> signal</a:t>
            </a:r>
            <a:endParaRPr lang="ja-JP" altLang="en-US" sz="1200" b="1" dirty="0"/>
          </a:p>
        </p:txBody>
      </p:sp>
      <p:cxnSp>
        <p:nvCxnSpPr>
          <p:cNvPr id="254" name="直線矢印コネクタ 253"/>
          <p:cNvCxnSpPr/>
          <p:nvPr/>
        </p:nvCxnSpPr>
        <p:spPr bwMode="auto">
          <a:xfrm>
            <a:off x="5715415" y="1624446"/>
            <a:ext cx="2809287" cy="0"/>
          </a:xfrm>
          <a:prstGeom prst="straightConnector1">
            <a:avLst/>
          </a:prstGeom>
          <a:gradFill rotWithShape="1">
            <a:gsLst>
              <a:gs pos="0">
                <a:schemeClr val="tx1"/>
              </a:gs>
              <a:gs pos="100000">
                <a:srgbClr val="009900"/>
              </a:gs>
            </a:gsLst>
            <a:lin ang="0" scaled="1"/>
          </a:gradFill>
          <a:ln w="28575" cap="flat" cmpd="sng" algn="ctr">
            <a:solidFill>
              <a:schemeClr val="tx1"/>
            </a:solidFill>
            <a:prstDash val="solid"/>
            <a:round/>
            <a:headEnd type="none" w="med" len="med"/>
            <a:tailEnd type="triangle"/>
          </a:ln>
          <a:effectLst/>
        </p:spPr>
      </p:cxnSp>
      <p:cxnSp>
        <p:nvCxnSpPr>
          <p:cNvPr id="255" name="直線矢印コネクタ 254"/>
          <p:cNvCxnSpPr>
            <a:stCxn id="245" idx="3"/>
          </p:cNvCxnSpPr>
          <p:nvPr/>
        </p:nvCxnSpPr>
        <p:spPr bwMode="auto">
          <a:xfrm flipV="1">
            <a:off x="6487546" y="2389125"/>
            <a:ext cx="2027254" cy="1512"/>
          </a:xfrm>
          <a:prstGeom prst="straightConnector1">
            <a:avLst/>
          </a:prstGeom>
          <a:gradFill rotWithShape="1">
            <a:gsLst>
              <a:gs pos="0">
                <a:schemeClr val="tx1"/>
              </a:gs>
              <a:gs pos="100000">
                <a:srgbClr val="009900"/>
              </a:gs>
            </a:gsLst>
            <a:lin ang="0" scaled="1"/>
          </a:gradFill>
          <a:ln w="28575" cap="flat" cmpd="sng" algn="ctr">
            <a:solidFill>
              <a:schemeClr val="tx1"/>
            </a:solidFill>
            <a:prstDash val="solid"/>
            <a:round/>
            <a:headEnd type="none" w="med" len="med"/>
            <a:tailEnd type="triangle"/>
          </a:ln>
          <a:effectLst/>
        </p:spPr>
      </p:cxnSp>
      <p:cxnSp>
        <p:nvCxnSpPr>
          <p:cNvPr id="256" name="直線矢印コネクタ 255"/>
          <p:cNvCxnSpPr>
            <a:stCxn id="248" idx="3"/>
          </p:cNvCxnSpPr>
          <p:nvPr/>
        </p:nvCxnSpPr>
        <p:spPr bwMode="auto">
          <a:xfrm flipV="1">
            <a:off x="7794643" y="3074455"/>
            <a:ext cx="720156" cy="5829"/>
          </a:xfrm>
          <a:prstGeom prst="straightConnector1">
            <a:avLst/>
          </a:prstGeom>
          <a:gradFill rotWithShape="1">
            <a:gsLst>
              <a:gs pos="0">
                <a:schemeClr val="tx1"/>
              </a:gs>
              <a:gs pos="100000">
                <a:srgbClr val="009900"/>
              </a:gs>
            </a:gsLst>
            <a:lin ang="0" scaled="1"/>
          </a:gradFill>
          <a:ln w="28575" cap="flat" cmpd="sng" algn="ctr">
            <a:solidFill>
              <a:schemeClr val="tx1"/>
            </a:solidFill>
            <a:prstDash val="solid"/>
            <a:round/>
            <a:headEnd type="none" w="med" len="med"/>
            <a:tailEnd type="triangle"/>
          </a:ln>
          <a:effectLst/>
        </p:spPr>
      </p:cxnSp>
      <p:cxnSp>
        <p:nvCxnSpPr>
          <p:cNvPr id="257" name="直線矢印コネクタ 256"/>
          <p:cNvCxnSpPr/>
          <p:nvPr/>
        </p:nvCxnSpPr>
        <p:spPr bwMode="auto">
          <a:xfrm>
            <a:off x="8514799" y="1624446"/>
            <a:ext cx="0" cy="2237876"/>
          </a:xfrm>
          <a:prstGeom prst="straightConnector1">
            <a:avLst/>
          </a:prstGeom>
          <a:gradFill rotWithShape="1">
            <a:gsLst>
              <a:gs pos="0">
                <a:schemeClr val="tx1"/>
              </a:gs>
              <a:gs pos="100000">
                <a:srgbClr val="009900"/>
              </a:gs>
            </a:gsLst>
            <a:lin ang="0" scaled="1"/>
          </a:gradFill>
          <a:ln w="28575" cap="flat" cmpd="sng" algn="ctr">
            <a:solidFill>
              <a:schemeClr val="tx1"/>
            </a:solidFill>
            <a:prstDash val="solid"/>
            <a:round/>
            <a:headEnd type="none" w="med" len="med"/>
            <a:tailEnd type="triangle"/>
          </a:ln>
          <a:effectLst/>
        </p:spPr>
      </p:cxnSp>
      <p:sp>
        <p:nvSpPr>
          <p:cNvPr id="258" name="テキスト ボックス 257"/>
          <p:cNvSpPr txBox="1"/>
          <p:nvPr/>
        </p:nvSpPr>
        <p:spPr>
          <a:xfrm>
            <a:off x="5410609" y="3219205"/>
            <a:ext cx="518585" cy="292762"/>
          </a:xfrm>
          <a:prstGeom prst="rect">
            <a:avLst/>
          </a:prstGeom>
          <a:noFill/>
        </p:spPr>
        <p:txBody>
          <a:bodyPr wrap="none" rtlCol="0">
            <a:spAutoFit/>
          </a:bodyPr>
          <a:lstStyle/>
          <a:p>
            <a:r>
              <a:rPr lang="en-US" altLang="ja-JP" b="1" dirty="0"/>
              <a:t>B.S.</a:t>
            </a:r>
            <a:endParaRPr lang="ja-JP" altLang="en-US" b="1" dirty="0"/>
          </a:p>
        </p:txBody>
      </p:sp>
      <p:sp>
        <p:nvSpPr>
          <p:cNvPr id="259" name="正方形/長方形 258"/>
          <p:cNvSpPr/>
          <p:nvPr/>
        </p:nvSpPr>
        <p:spPr bwMode="auto">
          <a:xfrm>
            <a:off x="8136460" y="3855667"/>
            <a:ext cx="761747" cy="352967"/>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3814" tIns="46907" rIns="93814" bIns="46907" numCol="1" rtlCol="0" anchor="ctr" anchorCtr="0" compatLnSpc="1">
            <a:prstTxWarp prst="textNoShape">
              <a:avLst/>
            </a:prstTxWarp>
          </a:bodyPr>
          <a:lstStyle/>
          <a:p>
            <a:pPr algn="ctr" defTabSz="2376383"/>
            <a:r>
              <a:rPr lang="en-US" altLang="ja-JP" sz="1100" b="1" dirty="0" smtClean="0">
                <a:solidFill>
                  <a:schemeClr val="tx1"/>
                </a:solidFill>
                <a:latin typeface="Arial" charset="0"/>
                <a:ea typeface="ＭＳ Ｐゴシック" pitchFamily="50" charset="-128"/>
              </a:rPr>
              <a:t>Signal</a:t>
            </a:r>
          </a:p>
          <a:p>
            <a:pPr algn="ctr" defTabSz="2376383"/>
            <a:r>
              <a:rPr lang="en-US" altLang="ja-JP" sz="1100" b="1" dirty="0" smtClean="0">
                <a:solidFill>
                  <a:schemeClr val="tx1"/>
                </a:solidFill>
                <a:latin typeface="Arial" charset="0"/>
                <a:ea typeface="ＭＳ Ｐゴシック" pitchFamily="50" charset="-128"/>
              </a:rPr>
              <a:t>Processor</a:t>
            </a:r>
            <a:endParaRPr lang="en-US" altLang="ja-JP" sz="1100" b="1" dirty="0">
              <a:solidFill>
                <a:schemeClr val="tx1"/>
              </a:solidFill>
              <a:latin typeface="Arial" charset="0"/>
              <a:ea typeface="ＭＳ Ｐゴシック" pitchFamily="50" charset="-128"/>
            </a:endParaRPr>
          </a:p>
        </p:txBody>
      </p:sp>
      <p:cxnSp>
        <p:nvCxnSpPr>
          <p:cNvPr id="260" name="直線コネクタ 259"/>
          <p:cNvCxnSpPr>
            <a:stCxn id="237" idx="3"/>
            <a:endCxn id="236" idx="1"/>
          </p:cNvCxnSpPr>
          <p:nvPr/>
        </p:nvCxnSpPr>
        <p:spPr bwMode="auto">
          <a:xfrm flipV="1">
            <a:off x="2111823" y="2888823"/>
            <a:ext cx="1244118" cy="193005"/>
          </a:xfrm>
          <a:prstGeom prst="line">
            <a:avLst/>
          </a:prstGeom>
          <a:gradFill rotWithShape="1">
            <a:gsLst>
              <a:gs pos="0">
                <a:schemeClr val="tx1"/>
              </a:gs>
              <a:gs pos="100000">
                <a:srgbClr val="009900"/>
              </a:gs>
            </a:gsLst>
            <a:lin ang="0" scaled="1"/>
          </a:gradFill>
          <a:ln w="28575" cap="flat" cmpd="sng" algn="ctr">
            <a:solidFill>
              <a:schemeClr val="tx1"/>
            </a:solidFill>
            <a:prstDash val="solid"/>
            <a:round/>
            <a:headEnd type="none" w="med" len="med"/>
            <a:tailEnd type="none" w="med" len="med"/>
          </a:ln>
          <a:effectLst/>
        </p:spPr>
      </p:cxnSp>
      <p:cxnSp>
        <p:nvCxnSpPr>
          <p:cNvPr id="261" name="直線コネクタ 260"/>
          <p:cNvCxnSpPr>
            <a:stCxn id="237" idx="3"/>
            <a:endCxn id="236" idx="3"/>
          </p:cNvCxnSpPr>
          <p:nvPr/>
        </p:nvCxnSpPr>
        <p:spPr bwMode="auto">
          <a:xfrm>
            <a:off x="2111823" y="3081828"/>
            <a:ext cx="1244118" cy="194216"/>
          </a:xfrm>
          <a:prstGeom prst="line">
            <a:avLst/>
          </a:prstGeom>
          <a:gradFill rotWithShape="1">
            <a:gsLst>
              <a:gs pos="0">
                <a:schemeClr val="tx1"/>
              </a:gs>
              <a:gs pos="100000">
                <a:srgbClr val="009900"/>
              </a:gs>
            </a:gsLst>
            <a:lin ang="0" scaled="1"/>
          </a:gradFill>
          <a:ln w="28575" cap="flat" cmpd="sng" algn="ctr">
            <a:solidFill>
              <a:schemeClr val="tx1"/>
            </a:solidFill>
            <a:prstDash val="solid"/>
            <a:round/>
            <a:headEnd type="none" w="med" len="med"/>
            <a:tailEnd type="none" w="med" len="med"/>
          </a:ln>
          <a:effectLst/>
        </p:spPr>
      </p:cxnSp>
      <p:cxnSp>
        <p:nvCxnSpPr>
          <p:cNvPr id="262" name="直線コネクタ 261"/>
          <p:cNvCxnSpPr>
            <a:stCxn id="236" idx="7"/>
          </p:cNvCxnSpPr>
          <p:nvPr/>
        </p:nvCxnSpPr>
        <p:spPr bwMode="auto">
          <a:xfrm>
            <a:off x="3464762" y="2888823"/>
            <a:ext cx="315543" cy="193005"/>
          </a:xfrm>
          <a:prstGeom prst="line">
            <a:avLst/>
          </a:prstGeom>
          <a:gradFill rotWithShape="1">
            <a:gsLst>
              <a:gs pos="0">
                <a:schemeClr val="tx1"/>
              </a:gs>
              <a:gs pos="100000">
                <a:srgbClr val="009900"/>
              </a:gs>
            </a:gsLst>
            <a:lin ang="0" scaled="1"/>
          </a:gradFill>
          <a:ln w="28575" cap="flat" cmpd="sng" algn="ctr">
            <a:solidFill>
              <a:schemeClr val="tx1"/>
            </a:solidFill>
            <a:prstDash val="solid"/>
            <a:round/>
            <a:headEnd type="none" w="med" len="med"/>
            <a:tailEnd type="none" w="med" len="med"/>
          </a:ln>
          <a:effectLst/>
        </p:spPr>
      </p:cxnSp>
      <p:cxnSp>
        <p:nvCxnSpPr>
          <p:cNvPr id="263" name="直線コネクタ 262"/>
          <p:cNvCxnSpPr>
            <a:stCxn id="236" idx="5"/>
          </p:cNvCxnSpPr>
          <p:nvPr/>
        </p:nvCxnSpPr>
        <p:spPr bwMode="auto">
          <a:xfrm flipV="1">
            <a:off x="3464762" y="3082433"/>
            <a:ext cx="312441" cy="193610"/>
          </a:xfrm>
          <a:prstGeom prst="line">
            <a:avLst/>
          </a:prstGeom>
          <a:gradFill rotWithShape="1">
            <a:gsLst>
              <a:gs pos="0">
                <a:schemeClr val="tx1"/>
              </a:gs>
              <a:gs pos="100000">
                <a:srgbClr val="009900"/>
              </a:gs>
            </a:gsLst>
            <a:lin ang="0" scaled="1"/>
          </a:gradFill>
          <a:ln w="28575" cap="flat" cmpd="sng" algn="ctr">
            <a:solidFill>
              <a:schemeClr val="tx1"/>
            </a:solidFill>
            <a:prstDash val="solid"/>
            <a:round/>
            <a:headEnd type="none" w="med" len="med"/>
            <a:tailEnd type="none" w="med" len="med"/>
          </a:ln>
          <a:effectLst/>
        </p:spPr>
      </p:cxnSp>
      <p:sp>
        <p:nvSpPr>
          <p:cNvPr id="264" name="テキスト ボックス 263"/>
          <p:cNvSpPr txBox="1"/>
          <p:nvPr/>
        </p:nvSpPr>
        <p:spPr>
          <a:xfrm>
            <a:off x="980090" y="2372066"/>
            <a:ext cx="175667" cy="292762"/>
          </a:xfrm>
          <a:prstGeom prst="rect">
            <a:avLst/>
          </a:prstGeom>
          <a:noFill/>
        </p:spPr>
        <p:txBody>
          <a:bodyPr wrap="none" rtlCol="0">
            <a:spAutoFit/>
          </a:bodyPr>
          <a:lstStyle/>
          <a:p>
            <a:endParaRPr lang="ja-JP" altLang="en-US" dirty="0"/>
          </a:p>
        </p:txBody>
      </p:sp>
      <p:sp>
        <p:nvSpPr>
          <p:cNvPr id="266" name="正方形/長方形 265"/>
          <p:cNvSpPr/>
          <p:nvPr/>
        </p:nvSpPr>
        <p:spPr bwMode="auto">
          <a:xfrm>
            <a:off x="8136460" y="4717537"/>
            <a:ext cx="761747" cy="469409"/>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3814" tIns="46907" rIns="93814" bIns="46907" numCol="1" rtlCol="0" anchor="ctr" anchorCtr="0" compatLnSpc="1">
            <a:prstTxWarp prst="textNoShape">
              <a:avLst/>
            </a:prstTxWarp>
          </a:bodyPr>
          <a:lstStyle/>
          <a:p>
            <a:pPr algn="ctr" defTabSz="2376383"/>
            <a:r>
              <a:rPr lang="en-US" altLang="ja-JP" sz="1200" b="1" dirty="0" smtClean="0">
                <a:solidFill>
                  <a:schemeClr val="tx1"/>
                </a:solidFill>
                <a:latin typeface="Arial" charset="0"/>
                <a:ea typeface="ＭＳ Ｐゴシック" pitchFamily="50" charset="-128"/>
              </a:rPr>
              <a:t>Memory</a:t>
            </a:r>
          </a:p>
          <a:p>
            <a:pPr algn="ctr" defTabSz="2376383"/>
            <a:r>
              <a:rPr lang="en-US" altLang="ja-JP" sz="1200" b="1" dirty="0" smtClean="0">
                <a:solidFill>
                  <a:schemeClr val="tx1"/>
                </a:solidFill>
                <a:latin typeface="Arial" charset="0"/>
                <a:ea typeface="ＭＳ Ｐゴシック" pitchFamily="50" charset="-128"/>
              </a:rPr>
              <a:t>CPU</a:t>
            </a:r>
            <a:endParaRPr lang="en-US" altLang="ja-JP" sz="1200" b="1" dirty="0">
              <a:solidFill>
                <a:schemeClr val="tx1"/>
              </a:solidFill>
              <a:latin typeface="Arial" charset="0"/>
              <a:ea typeface="ＭＳ Ｐゴシック" pitchFamily="50" charset="-128"/>
            </a:endParaRPr>
          </a:p>
        </p:txBody>
      </p:sp>
      <p:cxnSp>
        <p:nvCxnSpPr>
          <p:cNvPr id="267" name="直線矢印コネクタ 266"/>
          <p:cNvCxnSpPr>
            <a:stCxn id="259" idx="2"/>
            <a:endCxn id="266" idx="0"/>
          </p:cNvCxnSpPr>
          <p:nvPr/>
        </p:nvCxnSpPr>
        <p:spPr bwMode="auto">
          <a:xfrm>
            <a:off x="8517334" y="4208634"/>
            <a:ext cx="0" cy="508903"/>
          </a:xfrm>
          <a:prstGeom prst="straightConnector1">
            <a:avLst/>
          </a:prstGeom>
          <a:gradFill rotWithShape="1">
            <a:gsLst>
              <a:gs pos="0">
                <a:schemeClr val="tx1"/>
              </a:gs>
              <a:gs pos="100000">
                <a:srgbClr val="009900"/>
              </a:gs>
            </a:gsLst>
            <a:lin ang="0" scaled="1"/>
          </a:gradFill>
          <a:ln w="28575" cap="flat" cmpd="sng" algn="ctr">
            <a:solidFill>
              <a:schemeClr val="tx1"/>
            </a:solidFill>
            <a:prstDash val="solid"/>
            <a:round/>
            <a:headEnd type="none" w="med" len="med"/>
            <a:tailEnd type="triangle"/>
          </a:ln>
          <a:effectLst/>
        </p:spPr>
      </p:cxnSp>
      <p:sp>
        <p:nvSpPr>
          <p:cNvPr id="271" name="テキスト ボックス 270"/>
          <p:cNvSpPr txBox="1"/>
          <p:nvPr/>
        </p:nvSpPr>
        <p:spPr>
          <a:xfrm>
            <a:off x="3191730" y="2196438"/>
            <a:ext cx="1107676" cy="276999"/>
          </a:xfrm>
          <a:prstGeom prst="rect">
            <a:avLst/>
          </a:prstGeom>
          <a:noFill/>
        </p:spPr>
        <p:txBody>
          <a:bodyPr wrap="none" rtlCol="0">
            <a:spAutoFit/>
          </a:bodyPr>
          <a:lstStyle/>
          <a:p>
            <a:r>
              <a:rPr lang="en-US" altLang="ja-JP" sz="1200" b="1" dirty="0"/>
              <a:t>Flow Chamber</a:t>
            </a:r>
            <a:endParaRPr lang="ja-JP" altLang="en-US" sz="1200" b="1" dirty="0"/>
          </a:p>
        </p:txBody>
      </p:sp>
      <p:cxnSp>
        <p:nvCxnSpPr>
          <p:cNvPr id="272" name="直線コネクタ 271"/>
          <p:cNvCxnSpPr>
            <a:stCxn id="234" idx="3"/>
            <a:endCxn id="235" idx="1"/>
          </p:cNvCxnSpPr>
          <p:nvPr/>
        </p:nvCxnSpPr>
        <p:spPr bwMode="auto">
          <a:xfrm flipV="1">
            <a:off x="3800051" y="2888217"/>
            <a:ext cx="223550" cy="192898"/>
          </a:xfrm>
          <a:prstGeom prst="line">
            <a:avLst/>
          </a:prstGeom>
          <a:gradFill rotWithShape="1">
            <a:gsLst>
              <a:gs pos="0">
                <a:schemeClr val="tx1"/>
              </a:gs>
              <a:gs pos="100000">
                <a:srgbClr val="009900"/>
              </a:gs>
            </a:gsLst>
            <a:lin ang="0" scaled="1"/>
          </a:gradFill>
          <a:ln w="15875" cap="flat" cmpd="sng" algn="ctr">
            <a:solidFill>
              <a:schemeClr val="tx1"/>
            </a:solidFill>
            <a:prstDash val="solid"/>
            <a:round/>
            <a:headEnd type="none" w="med" len="med"/>
            <a:tailEnd type="none" w="med" len="med"/>
          </a:ln>
          <a:effectLst/>
        </p:spPr>
      </p:cxnSp>
      <p:cxnSp>
        <p:nvCxnSpPr>
          <p:cNvPr id="273" name="直線コネクタ 272"/>
          <p:cNvCxnSpPr>
            <a:stCxn id="234" idx="3"/>
            <a:endCxn id="235" idx="3"/>
          </p:cNvCxnSpPr>
          <p:nvPr/>
        </p:nvCxnSpPr>
        <p:spPr bwMode="auto">
          <a:xfrm>
            <a:off x="3800051" y="3081115"/>
            <a:ext cx="223550" cy="194322"/>
          </a:xfrm>
          <a:prstGeom prst="line">
            <a:avLst/>
          </a:prstGeom>
          <a:gradFill rotWithShape="1">
            <a:gsLst>
              <a:gs pos="0">
                <a:schemeClr val="tx1"/>
              </a:gs>
              <a:gs pos="100000">
                <a:srgbClr val="009900"/>
              </a:gs>
            </a:gsLst>
            <a:lin ang="0" scaled="1"/>
          </a:gradFill>
          <a:ln w="15875" cap="flat" cmpd="sng" algn="ctr">
            <a:solidFill>
              <a:schemeClr val="tx1"/>
            </a:solidFill>
            <a:prstDash val="solid"/>
            <a:round/>
            <a:headEnd type="none" w="med" len="med"/>
            <a:tailEnd type="none" w="med" len="med"/>
          </a:ln>
          <a:effectLst/>
        </p:spPr>
      </p:cxnSp>
      <p:cxnSp>
        <p:nvCxnSpPr>
          <p:cNvPr id="274" name="直線矢印コネクタ 273"/>
          <p:cNvCxnSpPr>
            <a:endCxn id="233" idx="0"/>
          </p:cNvCxnSpPr>
          <p:nvPr/>
        </p:nvCxnSpPr>
        <p:spPr bwMode="auto">
          <a:xfrm flipH="1" flipV="1">
            <a:off x="3778550" y="2755511"/>
            <a:ext cx="922" cy="269518"/>
          </a:xfrm>
          <a:prstGeom prst="straightConnector1">
            <a:avLst/>
          </a:prstGeom>
          <a:gradFill rotWithShape="1">
            <a:gsLst>
              <a:gs pos="0">
                <a:schemeClr val="tx1"/>
              </a:gs>
              <a:gs pos="100000">
                <a:srgbClr val="009900"/>
              </a:gs>
            </a:gsLst>
            <a:lin ang="0" scaled="1"/>
          </a:gradFill>
          <a:ln w="19050" cap="flat" cmpd="sng" algn="ctr">
            <a:solidFill>
              <a:schemeClr val="tx1"/>
            </a:solidFill>
            <a:prstDash val="solid"/>
            <a:round/>
            <a:headEnd type="triangle"/>
            <a:tailEnd type="triangle"/>
          </a:ln>
          <a:effectLst/>
        </p:spPr>
      </p:cxnSp>
      <p:pic>
        <p:nvPicPr>
          <p:cNvPr id="275" name="図 274"/>
          <p:cNvPicPr>
            <a:picLocks noChangeAspect="1"/>
          </p:cNvPicPr>
          <p:nvPr/>
        </p:nvPicPr>
        <p:blipFill>
          <a:blip r:embed="rId3"/>
          <a:stretch>
            <a:fillRect/>
          </a:stretch>
        </p:blipFill>
        <p:spPr>
          <a:xfrm>
            <a:off x="2843808" y="1579719"/>
            <a:ext cx="1803729" cy="518021"/>
          </a:xfrm>
          <a:prstGeom prst="rect">
            <a:avLst/>
          </a:prstGeom>
        </p:spPr>
      </p:pic>
      <p:pic>
        <p:nvPicPr>
          <p:cNvPr id="277" name="図 276"/>
          <p:cNvPicPr>
            <a:picLocks noChangeAspect="1"/>
          </p:cNvPicPr>
          <p:nvPr/>
        </p:nvPicPr>
        <p:blipFill>
          <a:blip r:embed="rId4"/>
          <a:stretch>
            <a:fillRect/>
          </a:stretch>
        </p:blipFill>
        <p:spPr>
          <a:xfrm>
            <a:off x="215008" y="1500243"/>
            <a:ext cx="2277169" cy="964811"/>
          </a:xfrm>
          <a:prstGeom prst="rect">
            <a:avLst/>
          </a:prstGeom>
        </p:spPr>
      </p:pic>
      <p:pic>
        <p:nvPicPr>
          <p:cNvPr id="279" name="コンテンツ プレースホルダー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1625" y="3680558"/>
            <a:ext cx="1716766" cy="1201165"/>
          </a:xfrm>
          <a:prstGeom prst="rect">
            <a:avLst/>
          </a:prstGeom>
        </p:spPr>
      </p:pic>
      <p:graphicFrame>
        <p:nvGraphicFramePr>
          <p:cNvPr id="280" name="コンテンツ プレースホルダー 3"/>
          <p:cNvGraphicFramePr>
            <a:graphicFrameLocks/>
          </p:cNvGraphicFramePr>
          <p:nvPr>
            <p:extLst>
              <p:ext uri="{D42A27DB-BD31-4B8C-83A1-F6EECF244321}">
                <p14:modId xmlns:p14="http://schemas.microsoft.com/office/powerpoint/2010/main" val="1572036334"/>
              </p:ext>
            </p:extLst>
          </p:nvPr>
        </p:nvGraphicFramePr>
        <p:xfrm>
          <a:off x="548057" y="4838084"/>
          <a:ext cx="2996290" cy="2201733"/>
        </p:xfrm>
        <a:graphic>
          <a:graphicData uri="http://schemas.openxmlformats.org/drawingml/2006/chart">
            <c:chart xmlns:c="http://schemas.openxmlformats.org/drawingml/2006/chart" xmlns:r="http://schemas.openxmlformats.org/officeDocument/2006/relationships" r:id="rId6"/>
          </a:graphicData>
        </a:graphic>
      </p:graphicFrame>
      <p:sp>
        <p:nvSpPr>
          <p:cNvPr id="281" name="テキスト ボックス 280"/>
          <p:cNvSpPr txBox="1"/>
          <p:nvPr/>
        </p:nvSpPr>
        <p:spPr>
          <a:xfrm>
            <a:off x="3226941" y="4895642"/>
            <a:ext cx="625000" cy="784830"/>
          </a:xfrm>
          <a:prstGeom prst="rect">
            <a:avLst/>
          </a:prstGeom>
          <a:noFill/>
        </p:spPr>
        <p:txBody>
          <a:bodyPr wrap="square" rtlCol="0">
            <a:spAutoFit/>
          </a:bodyPr>
          <a:lstStyle/>
          <a:p>
            <a:r>
              <a:rPr lang="en-US" altLang="ja-JP" sz="900" dirty="0"/>
              <a:t> 100kHz</a:t>
            </a:r>
          </a:p>
          <a:p>
            <a:r>
              <a:rPr lang="en-US" altLang="ja-JP" sz="900" dirty="0"/>
              <a:t>  500kHz</a:t>
            </a:r>
          </a:p>
          <a:p>
            <a:r>
              <a:rPr lang="en-US" altLang="ja-JP" sz="900" dirty="0"/>
              <a:t>  750kHz</a:t>
            </a:r>
          </a:p>
          <a:p>
            <a:r>
              <a:rPr lang="en-US" altLang="ja-JP" sz="900" dirty="0"/>
              <a:t>1000kHz</a:t>
            </a:r>
          </a:p>
          <a:p>
            <a:endParaRPr lang="ja-JP" altLang="en-US" sz="900" dirty="0"/>
          </a:p>
        </p:txBody>
      </p:sp>
      <p:sp>
        <p:nvSpPr>
          <p:cNvPr id="282" name="テキスト ボックス 281"/>
          <p:cNvSpPr txBox="1"/>
          <p:nvPr/>
        </p:nvSpPr>
        <p:spPr>
          <a:xfrm>
            <a:off x="1723656" y="3469725"/>
            <a:ext cx="998153" cy="246221"/>
          </a:xfrm>
          <a:prstGeom prst="rect">
            <a:avLst/>
          </a:prstGeom>
          <a:noFill/>
        </p:spPr>
        <p:txBody>
          <a:bodyPr wrap="square" rtlCol="0">
            <a:spAutoFit/>
          </a:bodyPr>
          <a:lstStyle/>
          <a:p>
            <a:r>
              <a:rPr lang="en-US" altLang="ja-JP" sz="1000" b="1" dirty="0"/>
              <a:t>1.80μmFWHM</a:t>
            </a:r>
            <a:endParaRPr lang="ja-JP" altLang="en-US" sz="1000" b="1" dirty="0"/>
          </a:p>
        </p:txBody>
      </p:sp>
      <p:sp>
        <p:nvSpPr>
          <p:cNvPr id="283" name="テキスト ボックス 282"/>
          <p:cNvSpPr txBox="1"/>
          <p:nvPr/>
        </p:nvSpPr>
        <p:spPr>
          <a:xfrm>
            <a:off x="6967938" y="5771581"/>
            <a:ext cx="1914755" cy="584775"/>
          </a:xfrm>
          <a:prstGeom prst="rect">
            <a:avLst/>
          </a:prstGeom>
          <a:noFill/>
        </p:spPr>
        <p:txBody>
          <a:bodyPr wrap="none" rtlCol="0">
            <a:spAutoFit/>
          </a:bodyPr>
          <a:lstStyle/>
          <a:p>
            <a:r>
              <a:rPr kumimoji="1" lang="en-US" altLang="ja-JP" sz="1600" b="1" dirty="0" smtClean="0">
                <a:solidFill>
                  <a:srgbClr val="FF0000"/>
                </a:solidFill>
              </a:rPr>
              <a:t>What useful output </a:t>
            </a:r>
          </a:p>
          <a:p>
            <a:r>
              <a:rPr lang="en-US" altLang="ja-JP" sz="1600" b="1" dirty="0">
                <a:solidFill>
                  <a:srgbClr val="FF0000"/>
                </a:solidFill>
              </a:rPr>
              <a:t>f</a:t>
            </a:r>
            <a:r>
              <a:rPr lang="en-US" altLang="ja-JP" sz="1600" b="1" dirty="0" smtClean="0">
                <a:solidFill>
                  <a:srgbClr val="FF0000"/>
                </a:solidFill>
              </a:rPr>
              <a:t>or cellular analysis</a:t>
            </a:r>
            <a:r>
              <a:rPr kumimoji="1" lang="en-US" altLang="ja-JP" sz="1600" b="1" dirty="0" smtClean="0">
                <a:solidFill>
                  <a:srgbClr val="FF0000"/>
                </a:solidFill>
              </a:rPr>
              <a:t>?</a:t>
            </a:r>
            <a:endParaRPr kumimoji="1" lang="ja-JP" altLang="en-US" sz="1600" b="1" dirty="0">
              <a:solidFill>
                <a:srgbClr val="FF0000"/>
              </a:solidFill>
            </a:endParaRPr>
          </a:p>
        </p:txBody>
      </p:sp>
      <p:sp>
        <p:nvSpPr>
          <p:cNvPr id="286" name="左矢印 285"/>
          <p:cNvSpPr/>
          <p:nvPr/>
        </p:nvSpPr>
        <p:spPr>
          <a:xfrm rot="16200000">
            <a:off x="8211284" y="5401825"/>
            <a:ext cx="579014" cy="160496"/>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287" name="グループ化 286"/>
          <p:cNvGrpSpPr/>
          <p:nvPr/>
        </p:nvGrpSpPr>
        <p:grpSpPr>
          <a:xfrm>
            <a:off x="3790945" y="3654345"/>
            <a:ext cx="2332767" cy="2917890"/>
            <a:chOff x="4528132" y="409575"/>
            <a:chExt cx="4148144" cy="5309545"/>
          </a:xfrm>
        </p:grpSpPr>
        <p:sp>
          <p:nvSpPr>
            <p:cNvPr id="288" name="直方体 287"/>
            <p:cNvSpPr/>
            <p:nvPr/>
          </p:nvSpPr>
          <p:spPr>
            <a:xfrm rot="171684">
              <a:off x="6641479" y="995626"/>
              <a:ext cx="2034797" cy="1756463"/>
            </a:xfrm>
            <a:prstGeom prst="cube">
              <a:avLst>
                <a:gd name="adj" fmla="val 7404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sz="900"/>
            </a:p>
          </p:txBody>
        </p:sp>
        <p:sp>
          <p:nvSpPr>
            <p:cNvPr id="289" name="平行四辺形 288"/>
            <p:cNvSpPr/>
            <p:nvPr/>
          </p:nvSpPr>
          <p:spPr>
            <a:xfrm rot="10800000">
              <a:off x="5402563" y="3065528"/>
              <a:ext cx="1352601" cy="619259"/>
            </a:xfrm>
            <a:prstGeom prst="parallelogram">
              <a:avLst>
                <a:gd name="adj" fmla="val 119811"/>
              </a:avLst>
            </a:prstGeom>
            <a:scene3d>
              <a:camera prst="orthographicFront"/>
              <a:lightRig rig="threePt" dir="t"/>
            </a:scene3d>
            <a:sp3d>
              <a:bevelT/>
              <a:bevelB/>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sz="900"/>
            </a:p>
          </p:txBody>
        </p:sp>
        <p:cxnSp>
          <p:nvCxnSpPr>
            <p:cNvPr id="290" name="直線コネクタ 289"/>
            <p:cNvCxnSpPr/>
            <p:nvPr/>
          </p:nvCxnSpPr>
          <p:spPr>
            <a:xfrm flipV="1">
              <a:off x="6011233" y="2535896"/>
              <a:ext cx="879191" cy="794446"/>
            </a:xfrm>
            <a:prstGeom prst="line">
              <a:avLst/>
            </a:prstGeom>
          </p:spPr>
          <p:style>
            <a:lnRef idx="1">
              <a:schemeClr val="dk1"/>
            </a:lnRef>
            <a:fillRef idx="0">
              <a:schemeClr val="dk1"/>
            </a:fillRef>
            <a:effectRef idx="0">
              <a:schemeClr val="dk1"/>
            </a:effectRef>
            <a:fontRef idx="minor">
              <a:schemeClr val="tx1"/>
            </a:fontRef>
          </p:style>
        </p:cxnSp>
        <p:cxnSp>
          <p:nvCxnSpPr>
            <p:cNvPr id="291" name="直線コネクタ 290"/>
            <p:cNvCxnSpPr/>
            <p:nvPr/>
          </p:nvCxnSpPr>
          <p:spPr>
            <a:xfrm flipV="1">
              <a:off x="5402563" y="2535896"/>
              <a:ext cx="879191" cy="794446"/>
            </a:xfrm>
            <a:prstGeom prst="line">
              <a:avLst/>
            </a:prstGeom>
          </p:spPr>
          <p:style>
            <a:lnRef idx="1">
              <a:schemeClr val="dk1"/>
            </a:lnRef>
            <a:fillRef idx="0">
              <a:schemeClr val="dk1"/>
            </a:fillRef>
            <a:effectRef idx="0">
              <a:schemeClr val="dk1"/>
            </a:effectRef>
            <a:fontRef idx="minor">
              <a:schemeClr val="tx1"/>
            </a:fontRef>
          </p:style>
        </p:cxnSp>
        <p:cxnSp>
          <p:nvCxnSpPr>
            <p:cNvPr id="292" name="直線コネクタ 291"/>
            <p:cNvCxnSpPr/>
            <p:nvPr/>
          </p:nvCxnSpPr>
          <p:spPr>
            <a:xfrm flipV="1">
              <a:off x="6011233" y="3131731"/>
              <a:ext cx="946820" cy="860650"/>
            </a:xfrm>
            <a:prstGeom prst="line">
              <a:avLst/>
            </a:prstGeom>
          </p:spPr>
          <p:style>
            <a:lnRef idx="1">
              <a:schemeClr val="dk1"/>
            </a:lnRef>
            <a:fillRef idx="0">
              <a:schemeClr val="dk1"/>
            </a:fillRef>
            <a:effectRef idx="0">
              <a:schemeClr val="dk1"/>
            </a:effectRef>
            <a:fontRef idx="minor">
              <a:schemeClr val="tx1"/>
            </a:fontRef>
          </p:style>
        </p:cxnSp>
        <p:cxnSp>
          <p:nvCxnSpPr>
            <p:cNvPr id="293" name="直線コネクタ 292"/>
            <p:cNvCxnSpPr/>
            <p:nvPr/>
          </p:nvCxnSpPr>
          <p:spPr>
            <a:xfrm flipV="1">
              <a:off x="5402563" y="3131731"/>
              <a:ext cx="946820" cy="86065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294" name="直線コネクタ 293"/>
            <p:cNvCxnSpPr/>
            <p:nvPr/>
          </p:nvCxnSpPr>
          <p:spPr>
            <a:xfrm flipV="1">
              <a:off x="6281753" y="1542839"/>
              <a:ext cx="0" cy="993057"/>
            </a:xfrm>
            <a:prstGeom prst="line">
              <a:avLst/>
            </a:prstGeom>
          </p:spPr>
          <p:style>
            <a:lnRef idx="1">
              <a:schemeClr val="dk1"/>
            </a:lnRef>
            <a:fillRef idx="0">
              <a:schemeClr val="dk1"/>
            </a:fillRef>
            <a:effectRef idx="0">
              <a:schemeClr val="dk1"/>
            </a:effectRef>
            <a:fontRef idx="minor">
              <a:schemeClr val="tx1"/>
            </a:fontRef>
          </p:style>
        </p:cxnSp>
        <p:cxnSp>
          <p:nvCxnSpPr>
            <p:cNvPr id="295" name="直線コネクタ 294"/>
            <p:cNvCxnSpPr/>
            <p:nvPr/>
          </p:nvCxnSpPr>
          <p:spPr>
            <a:xfrm flipV="1">
              <a:off x="6890424" y="1542839"/>
              <a:ext cx="0" cy="993057"/>
            </a:xfrm>
            <a:prstGeom prst="line">
              <a:avLst/>
            </a:prstGeom>
          </p:spPr>
          <p:style>
            <a:lnRef idx="1">
              <a:schemeClr val="dk1"/>
            </a:lnRef>
            <a:fillRef idx="0">
              <a:schemeClr val="dk1"/>
            </a:fillRef>
            <a:effectRef idx="0">
              <a:schemeClr val="dk1"/>
            </a:effectRef>
            <a:fontRef idx="minor">
              <a:schemeClr val="tx1"/>
            </a:fontRef>
          </p:style>
        </p:cxnSp>
        <p:cxnSp>
          <p:nvCxnSpPr>
            <p:cNvPr id="296" name="直線コネクタ 295"/>
            <p:cNvCxnSpPr/>
            <p:nvPr/>
          </p:nvCxnSpPr>
          <p:spPr>
            <a:xfrm flipV="1">
              <a:off x="7228574" y="1344228"/>
              <a:ext cx="0" cy="993057"/>
            </a:xfrm>
            <a:prstGeom prst="line">
              <a:avLst/>
            </a:prstGeom>
          </p:spPr>
          <p:style>
            <a:lnRef idx="1">
              <a:schemeClr val="dk1"/>
            </a:lnRef>
            <a:fillRef idx="0">
              <a:schemeClr val="dk1"/>
            </a:fillRef>
            <a:effectRef idx="0">
              <a:schemeClr val="dk1"/>
            </a:effectRef>
            <a:fontRef idx="minor">
              <a:schemeClr val="tx1"/>
            </a:fontRef>
          </p:style>
        </p:cxnSp>
        <p:cxnSp>
          <p:nvCxnSpPr>
            <p:cNvPr id="297" name="直線コネクタ 296"/>
            <p:cNvCxnSpPr/>
            <p:nvPr/>
          </p:nvCxnSpPr>
          <p:spPr>
            <a:xfrm flipV="1">
              <a:off x="6619903" y="1278023"/>
              <a:ext cx="0" cy="993057"/>
            </a:xfrm>
            <a:prstGeom prst="line">
              <a:avLst/>
            </a:prstGeom>
          </p:spPr>
          <p:style>
            <a:lnRef idx="1">
              <a:schemeClr val="dk1"/>
            </a:lnRef>
            <a:fillRef idx="0">
              <a:schemeClr val="dk1"/>
            </a:fillRef>
            <a:effectRef idx="0">
              <a:schemeClr val="dk1"/>
            </a:effectRef>
            <a:fontRef idx="minor">
              <a:schemeClr val="tx1"/>
            </a:fontRef>
          </p:style>
        </p:cxnSp>
        <p:cxnSp>
          <p:nvCxnSpPr>
            <p:cNvPr id="298" name="直線コネクタ 297"/>
            <p:cNvCxnSpPr/>
            <p:nvPr/>
          </p:nvCxnSpPr>
          <p:spPr>
            <a:xfrm flipV="1">
              <a:off x="7228574" y="1542839"/>
              <a:ext cx="879191" cy="794446"/>
            </a:xfrm>
            <a:prstGeom prst="line">
              <a:avLst/>
            </a:prstGeom>
          </p:spPr>
          <p:style>
            <a:lnRef idx="1">
              <a:schemeClr val="dk1"/>
            </a:lnRef>
            <a:fillRef idx="0">
              <a:schemeClr val="dk1"/>
            </a:fillRef>
            <a:effectRef idx="0">
              <a:schemeClr val="dk1"/>
            </a:effectRef>
            <a:fontRef idx="minor">
              <a:schemeClr val="tx1"/>
            </a:fontRef>
          </p:style>
        </p:cxnSp>
        <p:cxnSp>
          <p:nvCxnSpPr>
            <p:cNvPr id="299" name="直線コネクタ 298"/>
            <p:cNvCxnSpPr/>
            <p:nvPr/>
          </p:nvCxnSpPr>
          <p:spPr>
            <a:xfrm flipV="1">
              <a:off x="6619903" y="1476635"/>
              <a:ext cx="879191" cy="794446"/>
            </a:xfrm>
            <a:prstGeom prst="line">
              <a:avLst/>
            </a:prstGeom>
          </p:spPr>
          <p:style>
            <a:lnRef idx="1">
              <a:schemeClr val="dk1"/>
            </a:lnRef>
            <a:fillRef idx="0">
              <a:schemeClr val="dk1"/>
            </a:fillRef>
            <a:effectRef idx="0">
              <a:schemeClr val="dk1"/>
            </a:effectRef>
            <a:fontRef idx="minor">
              <a:schemeClr val="tx1"/>
            </a:fontRef>
          </p:style>
        </p:cxnSp>
        <p:sp>
          <p:nvSpPr>
            <p:cNvPr id="300" name="平行四辺形 299"/>
            <p:cNvSpPr/>
            <p:nvPr/>
          </p:nvSpPr>
          <p:spPr>
            <a:xfrm>
              <a:off x="6281753" y="1278023"/>
              <a:ext cx="946820" cy="264815"/>
            </a:xfrm>
            <a:prstGeom prst="parallelogram">
              <a:avLst>
                <a:gd name="adj" fmla="val 13082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900"/>
            </a:p>
          </p:txBody>
        </p:sp>
        <p:cxnSp>
          <p:nvCxnSpPr>
            <p:cNvPr id="301" name="直線コネクタ 300"/>
            <p:cNvCxnSpPr/>
            <p:nvPr/>
          </p:nvCxnSpPr>
          <p:spPr>
            <a:xfrm flipV="1">
              <a:off x="7296204" y="1873858"/>
              <a:ext cx="946820" cy="860650"/>
            </a:xfrm>
            <a:prstGeom prst="line">
              <a:avLst/>
            </a:prstGeom>
          </p:spPr>
          <p:style>
            <a:lnRef idx="1">
              <a:schemeClr val="dk1"/>
            </a:lnRef>
            <a:fillRef idx="0">
              <a:schemeClr val="dk1"/>
            </a:fillRef>
            <a:effectRef idx="0">
              <a:schemeClr val="dk1"/>
            </a:effectRef>
            <a:fontRef idx="minor">
              <a:schemeClr val="tx1"/>
            </a:fontRef>
          </p:style>
        </p:cxnSp>
        <p:cxnSp>
          <p:nvCxnSpPr>
            <p:cNvPr id="302" name="直線コネクタ 301"/>
            <p:cNvCxnSpPr/>
            <p:nvPr/>
          </p:nvCxnSpPr>
          <p:spPr>
            <a:xfrm flipV="1">
              <a:off x="7296204" y="2734508"/>
              <a:ext cx="0" cy="1059262"/>
            </a:xfrm>
            <a:prstGeom prst="line">
              <a:avLst/>
            </a:prstGeom>
          </p:spPr>
          <p:style>
            <a:lnRef idx="1">
              <a:schemeClr val="dk1"/>
            </a:lnRef>
            <a:fillRef idx="0">
              <a:schemeClr val="dk1"/>
            </a:fillRef>
            <a:effectRef idx="0">
              <a:schemeClr val="dk1"/>
            </a:effectRef>
            <a:fontRef idx="minor">
              <a:schemeClr val="tx1"/>
            </a:fontRef>
          </p:style>
        </p:cxnSp>
        <p:cxnSp>
          <p:nvCxnSpPr>
            <p:cNvPr id="303" name="直線コネクタ 302"/>
            <p:cNvCxnSpPr/>
            <p:nvPr/>
          </p:nvCxnSpPr>
          <p:spPr>
            <a:xfrm flipV="1">
              <a:off x="6349383" y="3131731"/>
              <a:ext cx="0" cy="926854"/>
            </a:xfrm>
            <a:prstGeom prst="line">
              <a:avLst/>
            </a:prstGeom>
          </p:spPr>
          <p:style>
            <a:lnRef idx="1">
              <a:schemeClr val="dk1"/>
            </a:lnRef>
            <a:fillRef idx="0">
              <a:schemeClr val="dk1"/>
            </a:fillRef>
            <a:effectRef idx="0">
              <a:schemeClr val="dk1"/>
            </a:effectRef>
            <a:fontRef idx="minor">
              <a:schemeClr val="tx1"/>
            </a:fontRef>
          </p:style>
        </p:cxnSp>
        <p:sp>
          <p:nvSpPr>
            <p:cNvPr id="304" name="平行四辺形 303"/>
            <p:cNvSpPr/>
            <p:nvPr/>
          </p:nvSpPr>
          <p:spPr>
            <a:xfrm>
              <a:off x="6349384" y="3793770"/>
              <a:ext cx="946820" cy="264815"/>
            </a:xfrm>
            <a:prstGeom prst="parallelogram">
              <a:avLst>
                <a:gd name="adj" fmla="val 10903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900"/>
            </a:p>
          </p:txBody>
        </p:sp>
        <p:cxnSp>
          <p:nvCxnSpPr>
            <p:cNvPr id="305" name="直線コネクタ 304"/>
            <p:cNvCxnSpPr/>
            <p:nvPr/>
          </p:nvCxnSpPr>
          <p:spPr>
            <a:xfrm flipV="1">
              <a:off x="6958054" y="3131731"/>
              <a:ext cx="0" cy="926854"/>
            </a:xfrm>
            <a:prstGeom prst="line">
              <a:avLst/>
            </a:prstGeom>
          </p:spPr>
          <p:style>
            <a:lnRef idx="1">
              <a:schemeClr val="dk1"/>
            </a:lnRef>
            <a:fillRef idx="0">
              <a:schemeClr val="dk1"/>
            </a:fillRef>
            <a:effectRef idx="0">
              <a:schemeClr val="dk1"/>
            </a:effectRef>
            <a:fontRef idx="minor">
              <a:schemeClr val="tx1"/>
            </a:fontRef>
          </p:style>
        </p:cxnSp>
        <p:sp>
          <p:nvSpPr>
            <p:cNvPr id="306" name="正方形/長方形 305"/>
            <p:cNvSpPr/>
            <p:nvPr/>
          </p:nvSpPr>
          <p:spPr>
            <a:xfrm>
              <a:off x="5402563" y="3661362"/>
              <a:ext cx="608670" cy="4203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sz="900"/>
            </a:p>
          </p:txBody>
        </p:sp>
        <p:cxnSp>
          <p:nvCxnSpPr>
            <p:cNvPr id="307" name="直線コネクタ 306"/>
            <p:cNvCxnSpPr/>
            <p:nvPr/>
          </p:nvCxnSpPr>
          <p:spPr>
            <a:xfrm>
              <a:off x="5402563" y="3992382"/>
              <a:ext cx="608670" cy="0"/>
            </a:xfrm>
            <a:prstGeom prst="line">
              <a:avLst/>
            </a:prstGeom>
          </p:spPr>
          <p:style>
            <a:lnRef idx="2">
              <a:schemeClr val="dk1"/>
            </a:lnRef>
            <a:fillRef idx="0">
              <a:schemeClr val="dk1"/>
            </a:fillRef>
            <a:effectRef idx="1">
              <a:schemeClr val="dk1"/>
            </a:effectRef>
            <a:fontRef idx="minor">
              <a:schemeClr val="tx1"/>
            </a:fontRef>
          </p:style>
        </p:cxnSp>
        <p:cxnSp>
          <p:nvCxnSpPr>
            <p:cNvPr id="308" name="直線コネクタ 307"/>
            <p:cNvCxnSpPr/>
            <p:nvPr/>
          </p:nvCxnSpPr>
          <p:spPr>
            <a:xfrm>
              <a:off x="5402563" y="3330342"/>
              <a:ext cx="0" cy="662038"/>
            </a:xfrm>
            <a:prstGeom prst="line">
              <a:avLst/>
            </a:prstGeom>
          </p:spPr>
          <p:style>
            <a:lnRef idx="2">
              <a:schemeClr val="dk1"/>
            </a:lnRef>
            <a:fillRef idx="0">
              <a:schemeClr val="dk1"/>
            </a:fillRef>
            <a:effectRef idx="1">
              <a:schemeClr val="dk1"/>
            </a:effectRef>
            <a:fontRef idx="minor">
              <a:schemeClr val="tx1"/>
            </a:fontRef>
          </p:style>
        </p:cxnSp>
        <p:cxnSp>
          <p:nvCxnSpPr>
            <p:cNvPr id="309" name="直線コネクタ 308"/>
            <p:cNvCxnSpPr/>
            <p:nvPr/>
          </p:nvCxnSpPr>
          <p:spPr>
            <a:xfrm>
              <a:off x="5402563" y="3330342"/>
              <a:ext cx="608670" cy="0"/>
            </a:xfrm>
            <a:prstGeom prst="line">
              <a:avLst/>
            </a:prstGeom>
          </p:spPr>
          <p:style>
            <a:lnRef idx="2">
              <a:schemeClr val="dk1"/>
            </a:lnRef>
            <a:fillRef idx="0">
              <a:schemeClr val="dk1"/>
            </a:fillRef>
            <a:effectRef idx="1">
              <a:schemeClr val="dk1"/>
            </a:effectRef>
            <a:fontRef idx="minor">
              <a:schemeClr val="tx1"/>
            </a:fontRef>
          </p:style>
        </p:cxnSp>
        <p:cxnSp>
          <p:nvCxnSpPr>
            <p:cNvPr id="310" name="直線コネクタ 309"/>
            <p:cNvCxnSpPr/>
            <p:nvPr/>
          </p:nvCxnSpPr>
          <p:spPr>
            <a:xfrm>
              <a:off x="6011233" y="3330342"/>
              <a:ext cx="0" cy="662038"/>
            </a:xfrm>
            <a:prstGeom prst="line">
              <a:avLst/>
            </a:prstGeom>
          </p:spPr>
          <p:style>
            <a:lnRef idx="2">
              <a:schemeClr val="dk1"/>
            </a:lnRef>
            <a:fillRef idx="0">
              <a:schemeClr val="dk1"/>
            </a:fillRef>
            <a:effectRef idx="1">
              <a:schemeClr val="dk1"/>
            </a:effectRef>
            <a:fontRef idx="minor">
              <a:schemeClr val="tx1"/>
            </a:fontRef>
          </p:style>
        </p:cxnSp>
        <p:cxnSp>
          <p:nvCxnSpPr>
            <p:cNvPr id="311" name="直線コネクタ 310"/>
            <p:cNvCxnSpPr/>
            <p:nvPr/>
          </p:nvCxnSpPr>
          <p:spPr>
            <a:xfrm flipH="1">
              <a:off x="6687534" y="2337285"/>
              <a:ext cx="541040" cy="728243"/>
            </a:xfrm>
            <a:prstGeom prst="line">
              <a:avLst/>
            </a:prstGeom>
          </p:spPr>
          <p:style>
            <a:lnRef idx="1">
              <a:schemeClr val="accent2"/>
            </a:lnRef>
            <a:fillRef idx="0">
              <a:schemeClr val="accent2"/>
            </a:fillRef>
            <a:effectRef idx="0">
              <a:schemeClr val="accent2"/>
            </a:effectRef>
            <a:fontRef idx="minor">
              <a:schemeClr val="tx1"/>
            </a:fontRef>
          </p:style>
        </p:cxnSp>
        <p:cxnSp>
          <p:nvCxnSpPr>
            <p:cNvPr id="312" name="直線コネクタ 311"/>
            <p:cNvCxnSpPr/>
            <p:nvPr/>
          </p:nvCxnSpPr>
          <p:spPr>
            <a:xfrm flipH="1">
              <a:off x="6755164" y="2734508"/>
              <a:ext cx="541040" cy="331019"/>
            </a:xfrm>
            <a:prstGeom prst="line">
              <a:avLst/>
            </a:prstGeom>
          </p:spPr>
          <p:style>
            <a:lnRef idx="1">
              <a:schemeClr val="accent2"/>
            </a:lnRef>
            <a:fillRef idx="0">
              <a:schemeClr val="accent2"/>
            </a:fillRef>
            <a:effectRef idx="0">
              <a:schemeClr val="accent2"/>
            </a:effectRef>
            <a:fontRef idx="minor">
              <a:schemeClr val="tx1"/>
            </a:fontRef>
          </p:style>
        </p:cxnSp>
        <p:cxnSp>
          <p:nvCxnSpPr>
            <p:cNvPr id="313" name="直線コネクタ 312"/>
            <p:cNvCxnSpPr/>
            <p:nvPr/>
          </p:nvCxnSpPr>
          <p:spPr>
            <a:xfrm flipH="1">
              <a:off x="6146494" y="2271081"/>
              <a:ext cx="473411" cy="794446"/>
            </a:xfrm>
            <a:prstGeom prst="line">
              <a:avLst/>
            </a:prstGeom>
          </p:spPr>
          <p:style>
            <a:lnRef idx="1">
              <a:schemeClr val="accent2"/>
            </a:lnRef>
            <a:fillRef idx="0">
              <a:schemeClr val="accent2"/>
            </a:fillRef>
            <a:effectRef idx="0">
              <a:schemeClr val="accent2"/>
            </a:effectRef>
            <a:fontRef idx="minor">
              <a:schemeClr val="tx1"/>
            </a:fontRef>
          </p:style>
        </p:cxnSp>
        <p:cxnSp>
          <p:nvCxnSpPr>
            <p:cNvPr id="314" name="直線コネクタ 313"/>
            <p:cNvCxnSpPr/>
            <p:nvPr/>
          </p:nvCxnSpPr>
          <p:spPr>
            <a:xfrm flipH="1">
              <a:off x="6214124" y="2668304"/>
              <a:ext cx="405780" cy="397223"/>
            </a:xfrm>
            <a:prstGeom prst="line">
              <a:avLst/>
            </a:prstGeom>
          </p:spPr>
          <p:style>
            <a:lnRef idx="1">
              <a:schemeClr val="accent2"/>
            </a:lnRef>
            <a:fillRef idx="0">
              <a:schemeClr val="accent2"/>
            </a:fillRef>
            <a:effectRef idx="0">
              <a:schemeClr val="accent2"/>
            </a:effectRef>
            <a:fontRef idx="minor">
              <a:schemeClr val="tx1"/>
            </a:fontRef>
          </p:style>
        </p:cxnSp>
        <p:sp>
          <p:nvSpPr>
            <p:cNvPr id="315" name="爆発 1 314"/>
            <p:cNvSpPr/>
            <p:nvPr/>
          </p:nvSpPr>
          <p:spPr>
            <a:xfrm>
              <a:off x="7025684" y="2072470"/>
              <a:ext cx="135260" cy="132407"/>
            </a:xfrm>
            <a:prstGeom prst="irregularSeal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sz="900"/>
            </a:p>
          </p:txBody>
        </p:sp>
        <p:sp>
          <p:nvSpPr>
            <p:cNvPr id="316" name="爆発 1 315"/>
            <p:cNvSpPr/>
            <p:nvPr/>
          </p:nvSpPr>
          <p:spPr>
            <a:xfrm>
              <a:off x="7431464" y="2271081"/>
              <a:ext cx="135260" cy="132407"/>
            </a:xfrm>
            <a:prstGeom prst="irregularSeal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sz="900"/>
            </a:p>
          </p:txBody>
        </p:sp>
        <p:sp>
          <p:nvSpPr>
            <p:cNvPr id="317" name="爆発 1 316"/>
            <p:cNvSpPr/>
            <p:nvPr/>
          </p:nvSpPr>
          <p:spPr>
            <a:xfrm>
              <a:off x="7363834" y="1940062"/>
              <a:ext cx="135260" cy="132407"/>
            </a:xfrm>
            <a:prstGeom prst="irregularSeal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sz="900"/>
            </a:p>
          </p:txBody>
        </p:sp>
        <p:sp>
          <p:nvSpPr>
            <p:cNvPr id="318" name="爆発 1 317"/>
            <p:cNvSpPr/>
            <p:nvPr/>
          </p:nvSpPr>
          <p:spPr>
            <a:xfrm>
              <a:off x="7363834" y="1741451"/>
              <a:ext cx="135260" cy="132407"/>
            </a:xfrm>
            <a:prstGeom prst="irregularSeal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sz="900"/>
            </a:p>
          </p:txBody>
        </p:sp>
        <p:sp>
          <p:nvSpPr>
            <p:cNvPr id="319" name="爆発 1 318"/>
            <p:cNvSpPr/>
            <p:nvPr/>
          </p:nvSpPr>
          <p:spPr>
            <a:xfrm>
              <a:off x="7025684" y="2337285"/>
              <a:ext cx="135260" cy="132407"/>
            </a:xfrm>
            <a:prstGeom prst="irregularSeal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sz="900"/>
            </a:p>
          </p:txBody>
        </p:sp>
        <p:sp>
          <p:nvSpPr>
            <p:cNvPr id="320" name="爆発 1 319"/>
            <p:cNvSpPr/>
            <p:nvPr/>
          </p:nvSpPr>
          <p:spPr>
            <a:xfrm>
              <a:off x="7769615" y="2006266"/>
              <a:ext cx="135260" cy="132407"/>
            </a:xfrm>
            <a:prstGeom prst="irregularSeal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sz="900"/>
            </a:p>
          </p:txBody>
        </p:sp>
        <p:sp>
          <p:nvSpPr>
            <p:cNvPr id="321" name="爆発 1 320"/>
            <p:cNvSpPr/>
            <p:nvPr/>
          </p:nvSpPr>
          <p:spPr>
            <a:xfrm>
              <a:off x="7904875" y="1741451"/>
              <a:ext cx="135260" cy="132407"/>
            </a:xfrm>
            <a:prstGeom prst="irregularSeal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sz="900"/>
            </a:p>
          </p:txBody>
        </p:sp>
        <p:sp>
          <p:nvSpPr>
            <p:cNvPr id="322" name="爆発 1 321"/>
            <p:cNvSpPr/>
            <p:nvPr/>
          </p:nvSpPr>
          <p:spPr>
            <a:xfrm>
              <a:off x="8048009" y="1881566"/>
              <a:ext cx="135260" cy="132407"/>
            </a:xfrm>
            <a:prstGeom prst="irregularSeal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sz="900"/>
            </a:p>
          </p:txBody>
        </p:sp>
        <p:sp>
          <p:nvSpPr>
            <p:cNvPr id="323" name="爆発 1 322"/>
            <p:cNvSpPr/>
            <p:nvPr/>
          </p:nvSpPr>
          <p:spPr>
            <a:xfrm>
              <a:off x="8107765" y="1344228"/>
              <a:ext cx="135260" cy="132407"/>
            </a:xfrm>
            <a:prstGeom prst="irregularSeal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sz="900"/>
            </a:p>
          </p:txBody>
        </p:sp>
        <p:sp>
          <p:nvSpPr>
            <p:cNvPr id="324" name="爆発 1 323"/>
            <p:cNvSpPr/>
            <p:nvPr/>
          </p:nvSpPr>
          <p:spPr>
            <a:xfrm>
              <a:off x="7634354" y="1410431"/>
              <a:ext cx="135260" cy="132407"/>
            </a:xfrm>
            <a:prstGeom prst="irregularSeal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sz="900"/>
            </a:p>
          </p:txBody>
        </p:sp>
        <p:sp>
          <p:nvSpPr>
            <p:cNvPr id="325" name="爆発 1 324"/>
            <p:cNvSpPr/>
            <p:nvPr/>
          </p:nvSpPr>
          <p:spPr>
            <a:xfrm>
              <a:off x="5740714" y="3528954"/>
              <a:ext cx="135260" cy="132407"/>
            </a:xfrm>
            <a:prstGeom prst="irregularSeal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sz="900"/>
            </a:p>
          </p:txBody>
        </p:sp>
        <p:sp>
          <p:nvSpPr>
            <p:cNvPr id="326" name="爆発 1 325"/>
            <p:cNvSpPr/>
            <p:nvPr/>
          </p:nvSpPr>
          <p:spPr>
            <a:xfrm>
              <a:off x="6078864" y="3330343"/>
              <a:ext cx="135260" cy="132407"/>
            </a:xfrm>
            <a:prstGeom prst="irregularSeal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sz="900"/>
            </a:p>
          </p:txBody>
        </p:sp>
        <p:cxnSp>
          <p:nvCxnSpPr>
            <p:cNvPr id="327" name="直線矢印コネクタ 326"/>
            <p:cNvCxnSpPr/>
            <p:nvPr/>
          </p:nvCxnSpPr>
          <p:spPr>
            <a:xfrm flipH="1">
              <a:off x="8115639" y="921785"/>
              <a:ext cx="338150" cy="33101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28" name="直線矢印コネクタ 327"/>
            <p:cNvCxnSpPr/>
            <p:nvPr/>
          </p:nvCxnSpPr>
          <p:spPr>
            <a:xfrm flipV="1">
              <a:off x="6822794" y="3595158"/>
              <a:ext cx="0" cy="33101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29" name="直線矢印コネクタ 328"/>
            <p:cNvCxnSpPr/>
            <p:nvPr/>
          </p:nvCxnSpPr>
          <p:spPr>
            <a:xfrm>
              <a:off x="6687534" y="1410431"/>
              <a:ext cx="0" cy="39722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30" name="テキスト ボックス 329"/>
            <p:cNvSpPr txBox="1"/>
            <p:nvPr/>
          </p:nvSpPr>
          <p:spPr>
            <a:xfrm>
              <a:off x="6454963" y="943026"/>
              <a:ext cx="740908" cy="230832"/>
            </a:xfrm>
            <a:prstGeom prst="rect">
              <a:avLst/>
            </a:prstGeom>
            <a:noFill/>
          </p:spPr>
          <p:txBody>
            <a:bodyPr wrap="none" rtlCol="0">
              <a:spAutoFit/>
            </a:bodyPr>
            <a:lstStyle/>
            <a:p>
              <a:r>
                <a:rPr lang="en-US" altLang="ja-JP" sz="900" dirty="0"/>
                <a:t>Sheath flow</a:t>
              </a:r>
              <a:endParaRPr lang="ja-JP" altLang="en-US" sz="900" dirty="0"/>
            </a:p>
          </p:txBody>
        </p:sp>
        <p:sp>
          <p:nvSpPr>
            <p:cNvPr id="331" name="テキスト ボックス 330"/>
            <p:cNvSpPr txBox="1"/>
            <p:nvPr/>
          </p:nvSpPr>
          <p:spPr>
            <a:xfrm>
              <a:off x="6571373" y="4146794"/>
              <a:ext cx="740908" cy="230832"/>
            </a:xfrm>
            <a:prstGeom prst="rect">
              <a:avLst/>
            </a:prstGeom>
            <a:noFill/>
          </p:spPr>
          <p:txBody>
            <a:bodyPr wrap="none" rtlCol="0">
              <a:spAutoFit/>
            </a:bodyPr>
            <a:lstStyle/>
            <a:p>
              <a:r>
                <a:rPr lang="en-US" altLang="ja-JP" sz="900" dirty="0"/>
                <a:t>Sheath flow</a:t>
              </a:r>
              <a:endParaRPr lang="ja-JP" altLang="en-US" sz="900" dirty="0"/>
            </a:p>
          </p:txBody>
        </p:sp>
        <p:sp>
          <p:nvSpPr>
            <p:cNvPr id="332" name="爆発 1 331"/>
            <p:cNvSpPr/>
            <p:nvPr/>
          </p:nvSpPr>
          <p:spPr>
            <a:xfrm>
              <a:off x="6687534" y="2734508"/>
              <a:ext cx="135260" cy="132407"/>
            </a:xfrm>
            <a:prstGeom prst="irregularSeal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sz="900"/>
            </a:p>
          </p:txBody>
        </p:sp>
        <p:sp>
          <p:nvSpPr>
            <p:cNvPr id="333" name="円/楕円 332"/>
            <p:cNvSpPr/>
            <p:nvPr/>
          </p:nvSpPr>
          <p:spPr>
            <a:xfrm>
              <a:off x="5267303" y="814597"/>
              <a:ext cx="1082081" cy="13240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900"/>
            </a:p>
          </p:txBody>
        </p:sp>
        <p:cxnSp>
          <p:nvCxnSpPr>
            <p:cNvPr id="334" name="直線矢印コネクタ 333"/>
            <p:cNvCxnSpPr/>
            <p:nvPr/>
          </p:nvCxnSpPr>
          <p:spPr>
            <a:xfrm>
              <a:off x="5673083" y="3462751"/>
              <a:ext cx="541040" cy="1526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35" name="直線コネクタ 334"/>
            <p:cNvCxnSpPr>
              <a:stCxn id="333" idx="5"/>
              <a:endCxn id="326" idx="3"/>
            </p:cNvCxnSpPr>
            <p:nvPr/>
          </p:nvCxnSpPr>
          <p:spPr>
            <a:xfrm>
              <a:off x="6190917" y="927614"/>
              <a:ext cx="23206" cy="2484197"/>
            </a:xfrm>
            <a:prstGeom prst="line">
              <a:avLst/>
            </a:prstGeom>
          </p:spPr>
          <p:style>
            <a:lnRef idx="1">
              <a:schemeClr val="accent2"/>
            </a:lnRef>
            <a:fillRef idx="3">
              <a:schemeClr val="accent2"/>
            </a:fillRef>
            <a:effectRef idx="2">
              <a:schemeClr val="accent2"/>
            </a:effectRef>
            <a:fontRef idx="minor">
              <a:schemeClr val="lt1"/>
            </a:fontRef>
          </p:style>
        </p:cxnSp>
        <p:cxnSp>
          <p:nvCxnSpPr>
            <p:cNvPr id="336" name="直線コネクタ 335"/>
            <p:cNvCxnSpPr>
              <a:stCxn id="333" idx="3"/>
              <a:endCxn id="289" idx="2"/>
            </p:cNvCxnSpPr>
            <p:nvPr/>
          </p:nvCxnSpPr>
          <p:spPr>
            <a:xfrm>
              <a:off x="5425770" y="927614"/>
              <a:ext cx="355755" cy="2447544"/>
            </a:xfrm>
            <a:prstGeom prst="line">
              <a:avLst/>
            </a:prstGeom>
          </p:spPr>
          <p:style>
            <a:lnRef idx="1">
              <a:schemeClr val="accent2"/>
            </a:lnRef>
            <a:fillRef idx="3">
              <a:schemeClr val="accent2"/>
            </a:fillRef>
            <a:effectRef idx="2">
              <a:schemeClr val="accent2"/>
            </a:effectRef>
            <a:fontRef idx="minor">
              <a:schemeClr val="lt1"/>
            </a:fontRef>
          </p:style>
        </p:cxnSp>
        <p:sp>
          <p:nvSpPr>
            <p:cNvPr id="337" name="テキスト ボックス 336"/>
            <p:cNvSpPr txBox="1"/>
            <p:nvPr/>
          </p:nvSpPr>
          <p:spPr>
            <a:xfrm>
              <a:off x="4528132" y="409575"/>
              <a:ext cx="875561" cy="230832"/>
            </a:xfrm>
            <a:prstGeom prst="rect">
              <a:avLst/>
            </a:prstGeom>
            <a:noFill/>
          </p:spPr>
          <p:txBody>
            <a:bodyPr wrap="none" rtlCol="0">
              <a:spAutoFit/>
            </a:bodyPr>
            <a:lstStyle/>
            <a:p>
              <a:r>
                <a:rPr lang="en-US" altLang="ja-JP" sz="900" dirty="0"/>
                <a:t>Laser Scanning</a:t>
              </a:r>
              <a:endParaRPr lang="ja-JP" altLang="en-US" sz="900" dirty="0"/>
            </a:p>
          </p:txBody>
        </p:sp>
        <p:pic>
          <p:nvPicPr>
            <p:cNvPr id="33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86280" y="3396547"/>
              <a:ext cx="105805" cy="867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9" name="図 338"/>
            <p:cNvPicPr>
              <a:picLocks noChangeAspect="1"/>
            </p:cNvPicPr>
            <p:nvPr/>
          </p:nvPicPr>
          <p:blipFill>
            <a:blip r:embed="rId8"/>
            <a:stretch>
              <a:fillRect/>
            </a:stretch>
          </p:blipFill>
          <p:spPr>
            <a:xfrm>
              <a:off x="5064600" y="4777649"/>
              <a:ext cx="1078093" cy="941471"/>
            </a:xfrm>
            <a:prstGeom prst="rect">
              <a:avLst/>
            </a:prstGeom>
          </p:spPr>
        </p:pic>
        <p:cxnSp>
          <p:nvCxnSpPr>
            <p:cNvPr id="340" name="直線矢印コネクタ 339"/>
            <p:cNvCxnSpPr/>
            <p:nvPr/>
          </p:nvCxnSpPr>
          <p:spPr bwMode="auto">
            <a:xfrm flipV="1">
              <a:off x="5591900" y="4073847"/>
              <a:ext cx="114998" cy="614246"/>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341" name="テキスト ボックス 340"/>
            <p:cNvSpPr txBox="1"/>
            <p:nvPr/>
          </p:nvSpPr>
          <p:spPr>
            <a:xfrm>
              <a:off x="6203224" y="4813461"/>
              <a:ext cx="954107" cy="507831"/>
            </a:xfrm>
            <a:prstGeom prst="rect">
              <a:avLst/>
            </a:prstGeom>
            <a:noFill/>
          </p:spPr>
          <p:txBody>
            <a:bodyPr wrap="none" rtlCol="0">
              <a:spAutoFit/>
            </a:bodyPr>
            <a:lstStyle/>
            <a:p>
              <a:r>
                <a:rPr lang="en-US" altLang="ja-JP" sz="900" b="1" dirty="0"/>
                <a:t>Hydrodynamic</a:t>
              </a:r>
            </a:p>
            <a:p>
              <a:r>
                <a:rPr lang="en-US" altLang="ja-JP" sz="900" b="1" dirty="0"/>
                <a:t> Focused </a:t>
              </a:r>
              <a:r>
                <a:rPr lang="en-US" altLang="ja-JP" sz="900" b="1" dirty="0" smtClean="0"/>
                <a:t>Plane*</a:t>
              </a:r>
            </a:p>
            <a:p>
              <a:r>
                <a:rPr lang="en-US" altLang="ja-JP" sz="900" dirty="0" smtClean="0"/>
                <a:t>(Confocal view)</a:t>
              </a:r>
              <a:endParaRPr lang="ja-JP" altLang="en-US" sz="900" dirty="0"/>
            </a:p>
          </p:txBody>
        </p:sp>
        <p:sp>
          <p:nvSpPr>
            <p:cNvPr id="342" name="テキスト ボックス 341"/>
            <p:cNvSpPr txBox="1"/>
            <p:nvPr/>
          </p:nvSpPr>
          <p:spPr>
            <a:xfrm>
              <a:off x="8110094" y="624776"/>
              <a:ext cx="530915" cy="230832"/>
            </a:xfrm>
            <a:prstGeom prst="rect">
              <a:avLst/>
            </a:prstGeom>
            <a:noFill/>
          </p:spPr>
          <p:txBody>
            <a:bodyPr wrap="none" rtlCol="0">
              <a:spAutoFit/>
            </a:bodyPr>
            <a:lstStyle/>
            <a:p>
              <a:r>
                <a:rPr lang="en-US" altLang="ja-JP" sz="900" dirty="0"/>
                <a:t>Sample</a:t>
              </a:r>
              <a:endParaRPr lang="ja-JP" altLang="en-US" sz="900" dirty="0"/>
            </a:p>
          </p:txBody>
        </p:sp>
      </p:grpSp>
      <p:sp>
        <p:nvSpPr>
          <p:cNvPr id="107" name="テキスト ボックス 106"/>
          <p:cNvSpPr txBox="1"/>
          <p:nvPr/>
        </p:nvSpPr>
        <p:spPr>
          <a:xfrm>
            <a:off x="6523061" y="3757590"/>
            <a:ext cx="1614545" cy="430887"/>
          </a:xfrm>
          <a:prstGeom prst="rect">
            <a:avLst/>
          </a:prstGeom>
          <a:noFill/>
        </p:spPr>
        <p:txBody>
          <a:bodyPr wrap="none" rtlCol="0">
            <a:spAutoFit/>
          </a:bodyPr>
          <a:lstStyle/>
          <a:p>
            <a:r>
              <a:rPr lang="en-US" altLang="ja-JP" sz="1100" b="1" dirty="0" smtClean="0"/>
              <a:t>16bit/160MHz/8CH ADC</a:t>
            </a:r>
          </a:p>
          <a:p>
            <a:r>
              <a:rPr lang="en-US" altLang="ja-JP" sz="1100" b="1" dirty="0" smtClean="0"/>
              <a:t>20Gbps/3TB  </a:t>
            </a:r>
          </a:p>
        </p:txBody>
      </p:sp>
      <p:pic>
        <p:nvPicPr>
          <p:cNvPr id="3" name="図 2"/>
          <p:cNvPicPr>
            <a:picLocks noChangeAspect="1"/>
          </p:cNvPicPr>
          <p:nvPr/>
        </p:nvPicPr>
        <p:blipFill>
          <a:blip r:embed="rId9"/>
          <a:stretch>
            <a:fillRect/>
          </a:stretch>
        </p:blipFill>
        <p:spPr>
          <a:xfrm>
            <a:off x="296766" y="3498828"/>
            <a:ext cx="857250" cy="876300"/>
          </a:xfrm>
          <a:prstGeom prst="rect">
            <a:avLst/>
          </a:prstGeom>
        </p:spPr>
      </p:pic>
      <p:pic>
        <p:nvPicPr>
          <p:cNvPr id="108" name="Picture 2" descr="C:\Users\Phototek\Videos\2016-04-06\DSC0781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6582662" y="4342578"/>
            <a:ext cx="1470597" cy="110294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50570" y="1190260"/>
            <a:ext cx="2406043" cy="276999"/>
          </a:xfrm>
          <a:prstGeom prst="rect">
            <a:avLst/>
          </a:prstGeom>
          <a:noFill/>
        </p:spPr>
        <p:txBody>
          <a:bodyPr wrap="none" rtlCol="0">
            <a:spAutoFit/>
          </a:bodyPr>
          <a:lstStyle/>
          <a:p>
            <a:r>
              <a:rPr kumimoji="1" lang="en-US" altLang="ja-JP" sz="1200" b="1" dirty="0" smtClean="0"/>
              <a:t>Wavelength stabilized 405nm laser</a:t>
            </a:r>
            <a:endParaRPr kumimoji="1" lang="ja-JP" altLang="en-US" sz="1200" b="1" dirty="0"/>
          </a:p>
        </p:txBody>
      </p:sp>
    </p:spTree>
    <p:extLst>
      <p:ext uri="{BB962C8B-B14F-4D97-AF65-F5344CB8AC3E}">
        <p14:creationId xmlns:p14="http://schemas.microsoft.com/office/powerpoint/2010/main" val="22636337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1229" y="217716"/>
            <a:ext cx="8615789" cy="660786"/>
          </a:xfrm>
        </p:spPr>
        <p:txBody>
          <a:bodyPr>
            <a:normAutofit/>
          </a:bodyPr>
          <a:lstStyle/>
          <a:p>
            <a:r>
              <a:rPr kumimoji="1" lang="en-US" altLang="ja-JP" sz="2000" b="1" u="sng" dirty="0" smtClean="0">
                <a:latin typeface="+mn-lt"/>
              </a:rPr>
              <a:t>Dimensional Analysis  at Scan </a:t>
            </a:r>
            <a:r>
              <a:rPr lang="en-US" altLang="ja-JP" sz="2000" b="1" u="sng" dirty="0" smtClean="0">
                <a:latin typeface="+mn-lt"/>
              </a:rPr>
              <a:t>D</a:t>
            </a:r>
            <a:r>
              <a:rPr kumimoji="1" lang="en-US" altLang="ja-JP" sz="2000" b="1" u="sng" dirty="0" smtClean="0">
                <a:latin typeface="+mn-lt"/>
              </a:rPr>
              <a:t>irection:</a:t>
            </a:r>
            <a:endParaRPr kumimoji="1" lang="ja-JP" altLang="en-US" sz="1800" b="1" u="sng" dirty="0">
              <a:latin typeface="+mn-lt"/>
            </a:endParaRPr>
          </a:p>
        </p:txBody>
      </p:sp>
      <p:pic>
        <p:nvPicPr>
          <p:cNvPr id="6" name="図 5"/>
          <p:cNvPicPr>
            <a:picLocks noChangeAspect="1"/>
          </p:cNvPicPr>
          <p:nvPr/>
        </p:nvPicPr>
        <p:blipFill>
          <a:blip r:embed="rId3"/>
          <a:stretch>
            <a:fillRect/>
          </a:stretch>
        </p:blipFill>
        <p:spPr>
          <a:xfrm>
            <a:off x="1526985" y="1408842"/>
            <a:ext cx="1176124" cy="3066043"/>
          </a:xfrm>
          <a:prstGeom prst="rect">
            <a:avLst/>
          </a:prstGeom>
        </p:spPr>
      </p:pic>
      <p:pic>
        <p:nvPicPr>
          <p:cNvPr id="50" name="Picture 4" descr="http://www.microscope.com/media/catalog/product/cache/2/image/9df78eab33525d08d6e5fb8d27136e95/o/m/omano_omsm-1_slide_micrometer_sca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8811" y="4474885"/>
            <a:ext cx="1167384" cy="784317"/>
          </a:xfrm>
          <a:prstGeom prst="rect">
            <a:avLst/>
          </a:prstGeom>
          <a:noFill/>
          <a:extLst>
            <a:ext uri="{909E8E84-426E-40DD-AFC4-6F175D3DCCD1}">
              <a14:hiddenFill xmlns:a14="http://schemas.microsoft.com/office/drawing/2010/main">
                <a:solidFill>
                  <a:srgbClr val="FFFFFF"/>
                </a:solidFill>
              </a14:hiddenFill>
            </a:ext>
          </a:extLst>
        </p:spPr>
      </p:pic>
      <p:pic>
        <p:nvPicPr>
          <p:cNvPr id="51" name="図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8810" y="5259202"/>
            <a:ext cx="1729833" cy="1477507"/>
          </a:xfrm>
          <a:prstGeom prst="rect">
            <a:avLst/>
          </a:prstGeom>
        </p:spPr>
      </p:pic>
      <p:sp>
        <p:nvSpPr>
          <p:cNvPr id="53" name="右矢印 52"/>
          <p:cNvSpPr/>
          <p:nvPr/>
        </p:nvSpPr>
        <p:spPr>
          <a:xfrm>
            <a:off x="1081715" y="1174947"/>
            <a:ext cx="1033332" cy="165092"/>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54" name="下矢印 53"/>
          <p:cNvSpPr/>
          <p:nvPr/>
        </p:nvSpPr>
        <p:spPr>
          <a:xfrm>
            <a:off x="940021" y="1212602"/>
            <a:ext cx="181938" cy="1048038"/>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grpSp>
        <p:nvGrpSpPr>
          <p:cNvPr id="4" name="グループ化 3"/>
          <p:cNvGrpSpPr/>
          <p:nvPr/>
        </p:nvGrpSpPr>
        <p:grpSpPr>
          <a:xfrm>
            <a:off x="3773737" y="1169985"/>
            <a:ext cx="4318024" cy="3377371"/>
            <a:chOff x="3137853" y="1574457"/>
            <a:chExt cx="4789179" cy="4095179"/>
          </a:xfrm>
        </p:grpSpPr>
        <p:sp>
          <p:nvSpPr>
            <p:cNvPr id="8" name="円/楕円 7"/>
            <p:cNvSpPr/>
            <p:nvPr/>
          </p:nvSpPr>
          <p:spPr>
            <a:xfrm>
              <a:off x="5631362" y="2065017"/>
              <a:ext cx="864096" cy="864096"/>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9" name="直線矢印コネクタ 8"/>
            <p:cNvCxnSpPr/>
            <p:nvPr/>
          </p:nvCxnSpPr>
          <p:spPr>
            <a:xfrm>
              <a:off x="4614664" y="2511417"/>
              <a:ext cx="33123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円/楕円 9"/>
            <p:cNvSpPr/>
            <p:nvPr/>
          </p:nvSpPr>
          <p:spPr>
            <a:xfrm>
              <a:off x="4408696" y="2403405"/>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a:p>
          </p:txBody>
        </p:sp>
        <p:cxnSp>
          <p:nvCxnSpPr>
            <p:cNvPr id="11" name="直線コネクタ 10"/>
            <p:cNvCxnSpPr/>
            <p:nvPr/>
          </p:nvCxnSpPr>
          <p:spPr>
            <a:xfrm>
              <a:off x="4408696" y="3217145"/>
              <a:ext cx="1114654" cy="0"/>
            </a:xfrm>
            <a:prstGeom prst="line">
              <a:avLst/>
            </a:prstGeom>
          </p:spPr>
          <p:style>
            <a:lnRef idx="1">
              <a:schemeClr val="dk1"/>
            </a:lnRef>
            <a:fillRef idx="0">
              <a:schemeClr val="dk1"/>
            </a:fillRef>
            <a:effectRef idx="0">
              <a:schemeClr val="dk1"/>
            </a:effectRef>
            <a:fontRef idx="minor">
              <a:schemeClr val="tx1"/>
            </a:fontRef>
          </p:style>
        </p:cxnSp>
        <p:cxnSp>
          <p:nvCxnSpPr>
            <p:cNvPr id="12" name="直線コネクタ 11"/>
            <p:cNvCxnSpPr/>
            <p:nvPr/>
          </p:nvCxnSpPr>
          <p:spPr>
            <a:xfrm>
              <a:off x="6556902" y="3217145"/>
              <a:ext cx="1114654" cy="0"/>
            </a:xfrm>
            <a:prstGeom prst="line">
              <a:avLst/>
            </a:prstGeom>
          </p:spPr>
          <p:style>
            <a:lnRef idx="1">
              <a:schemeClr val="dk1"/>
            </a:lnRef>
            <a:fillRef idx="0">
              <a:schemeClr val="dk1"/>
            </a:fillRef>
            <a:effectRef idx="0">
              <a:schemeClr val="dk1"/>
            </a:effectRef>
            <a:fontRef idx="minor">
              <a:schemeClr val="tx1"/>
            </a:fontRef>
          </p:style>
        </p:cxnSp>
        <p:cxnSp>
          <p:nvCxnSpPr>
            <p:cNvPr id="13" name="直線コネクタ 12"/>
            <p:cNvCxnSpPr/>
            <p:nvPr/>
          </p:nvCxnSpPr>
          <p:spPr>
            <a:xfrm>
              <a:off x="5523350" y="3217145"/>
              <a:ext cx="171434" cy="446401"/>
            </a:xfrm>
            <a:prstGeom prst="line">
              <a:avLst/>
            </a:prstGeom>
          </p:spPr>
          <p:style>
            <a:lnRef idx="1">
              <a:schemeClr val="dk1"/>
            </a:lnRef>
            <a:fillRef idx="0">
              <a:schemeClr val="dk1"/>
            </a:fillRef>
            <a:effectRef idx="0">
              <a:schemeClr val="dk1"/>
            </a:effectRef>
            <a:fontRef idx="minor">
              <a:schemeClr val="tx1"/>
            </a:fontRef>
          </p:style>
        </p:cxnSp>
        <p:cxnSp>
          <p:nvCxnSpPr>
            <p:cNvPr id="14" name="直線コネクタ 13"/>
            <p:cNvCxnSpPr/>
            <p:nvPr/>
          </p:nvCxnSpPr>
          <p:spPr>
            <a:xfrm flipH="1">
              <a:off x="6437159" y="3202792"/>
              <a:ext cx="116598" cy="446401"/>
            </a:xfrm>
            <a:prstGeom prst="line">
              <a:avLst/>
            </a:prstGeom>
          </p:spPr>
          <p:style>
            <a:lnRef idx="1">
              <a:schemeClr val="dk1"/>
            </a:lnRef>
            <a:fillRef idx="0">
              <a:schemeClr val="dk1"/>
            </a:fillRef>
            <a:effectRef idx="0">
              <a:schemeClr val="dk1"/>
            </a:effectRef>
            <a:fontRef idx="minor">
              <a:schemeClr val="tx1"/>
            </a:fontRef>
          </p:style>
        </p:cxnSp>
        <p:cxnSp>
          <p:nvCxnSpPr>
            <p:cNvPr id="15" name="直線コネクタ 14"/>
            <p:cNvCxnSpPr/>
            <p:nvPr/>
          </p:nvCxnSpPr>
          <p:spPr>
            <a:xfrm flipV="1">
              <a:off x="5694784" y="3649193"/>
              <a:ext cx="742375" cy="14353"/>
            </a:xfrm>
            <a:prstGeom prst="line">
              <a:avLst/>
            </a:prstGeom>
          </p:spPr>
          <p:style>
            <a:lnRef idx="1">
              <a:schemeClr val="dk1"/>
            </a:lnRef>
            <a:fillRef idx="0">
              <a:schemeClr val="dk1"/>
            </a:fillRef>
            <a:effectRef idx="0">
              <a:schemeClr val="dk1"/>
            </a:effectRef>
            <a:fontRef idx="minor">
              <a:schemeClr val="tx1"/>
            </a:fontRef>
          </p:style>
        </p:cxnSp>
        <p:cxnSp>
          <p:nvCxnSpPr>
            <p:cNvPr id="16" name="直線矢印コネクタ 15"/>
            <p:cNvCxnSpPr/>
            <p:nvPr/>
          </p:nvCxnSpPr>
          <p:spPr>
            <a:xfrm>
              <a:off x="4408696" y="4088418"/>
              <a:ext cx="3518336" cy="2870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直線コネクタ 16"/>
            <p:cNvCxnSpPr>
              <a:stCxn id="8" idx="2"/>
            </p:cNvCxnSpPr>
            <p:nvPr/>
          </p:nvCxnSpPr>
          <p:spPr>
            <a:xfrm>
              <a:off x="5631362" y="2497065"/>
              <a:ext cx="0" cy="18145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コネクタ 17"/>
            <p:cNvCxnSpPr>
              <a:stCxn id="8" idx="6"/>
            </p:cNvCxnSpPr>
            <p:nvPr/>
          </p:nvCxnSpPr>
          <p:spPr>
            <a:xfrm>
              <a:off x="6495458" y="2497065"/>
              <a:ext cx="0" cy="18965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5631362" y="4311617"/>
              <a:ext cx="83238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3715045" y="1640406"/>
              <a:ext cx="1551193" cy="559785"/>
            </a:xfrm>
            <a:prstGeom prst="rect">
              <a:avLst/>
            </a:prstGeom>
            <a:noFill/>
          </p:spPr>
          <p:txBody>
            <a:bodyPr wrap="none" rtlCol="0">
              <a:spAutoFit/>
            </a:bodyPr>
            <a:lstStyle/>
            <a:p>
              <a:r>
                <a:rPr lang="en-US" altLang="ja-JP" sz="1200" dirty="0" smtClean="0"/>
                <a:t>Laser spot</a:t>
              </a:r>
            </a:p>
            <a:p>
              <a:r>
                <a:rPr lang="en-US" altLang="ja-JP" sz="1200" dirty="0" smtClean="0"/>
                <a:t>with scan velocity v</a:t>
              </a:r>
              <a:endParaRPr kumimoji="1" lang="ja-JP" altLang="en-US" sz="1200" dirty="0"/>
            </a:p>
          </p:txBody>
        </p:sp>
        <p:sp>
          <p:nvSpPr>
            <p:cNvPr id="21" name="テキスト ボックス 20"/>
            <p:cNvSpPr txBox="1"/>
            <p:nvPr/>
          </p:nvSpPr>
          <p:spPr>
            <a:xfrm>
              <a:off x="5729825" y="1574457"/>
              <a:ext cx="663517" cy="335871"/>
            </a:xfrm>
            <a:prstGeom prst="rect">
              <a:avLst/>
            </a:prstGeom>
            <a:noFill/>
          </p:spPr>
          <p:txBody>
            <a:bodyPr wrap="none" rtlCol="0">
              <a:spAutoFit/>
            </a:bodyPr>
            <a:lstStyle/>
            <a:p>
              <a:r>
                <a:rPr lang="en-US" altLang="ja-JP" sz="1200" dirty="0" smtClean="0"/>
                <a:t>Object</a:t>
              </a:r>
              <a:endParaRPr kumimoji="1" lang="ja-JP" altLang="en-US" sz="1200" dirty="0"/>
            </a:p>
          </p:txBody>
        </p:sp>
        <p:sp>
          <p:nvSpPr>
            <p:cNvPr id="23" name="テキスト ボックス 22"/>
            <p:cNvSpPr txBox="1"/>
            <p:nvPr/>
          </p:nvSpPr>
          <p:spPr>
            <a:xfrm>
              <a:off x="5458025" y="4441103"/>
              <a:ext cx="1328456" cy="559785"/>
            </a:xfrm>
            <a:prstGeom prst="rect">
              <a:avLst/>
            </a:prstGeom>
            <a:noFill/>
          </p:spPr>
          <p:txBody>
            <a:bodyPr wrap="none" rtlCol="0">
              <a:spAutoFit/>
            </a:bodyPr>
            <a:lstStyle/>
            <a:p>
              <a:r>
                <a:rPr kumimoji="1" lang="en-US" altLang="ja-JP" sz="1200" b="1" dirty="0" smtClean="0"/>
                <a:t>Distance= </a:t>
              </a:r>
              <a:r>
                <a:rPr kumimoji="1" lang="en-US" altLang="ja-JP" sz="1200" b="1" dirty="0" err="1" smtClean="0"/>
                <a:t>Δt</a:t>
              </a:r>
              <a:r>
                <a:rPr kumimoji="1" lang="en-US" altLang="ja-JP" sz="1200" b="1" dirty="0" smtClean="0"/>
                <a:t> x v</a:t>
              </a:r>
            </a:p>
            <a:p>
              <a:r>
                <a:rPr lang="en-US" altLang="ja-JP" sz="1200" b="1" dirty="0"/>
                <a:t> </a:t>
              </a:r>
              <a:r>
                <a:rPr lang="en-US" altLang="ja-JP" sz="1200" b="1" dirty="0" smtClean="0"/>
                <a:t>               </a:t>
              </a:r>
              <a:endParaRPr kumimoji="1" lang="ja-JP" altLang="en-US" sz="1200" b="1" dirty="0"/>
            </a:p>
          </p:txBody>
        </p:sp>
        <p:cxnSp>
          <p:nvCxnSpPr>
            <p:cNvPr id="24" name="直線矢印コネクタ 23"/>
            <p:cNvCxnSpPr/>
            <p:nvPr/>
          </p:nvCxnSpPr>
          <p:spPr>
            <a:xfrm>
              <a:off x="4402480" y="5640930"/>
              <a:ext cx="3518336" cy="2870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直線コネクタ 24"/>
            <p:cNvCxnSpPr/>
            <p:nvPr/>
          </p:nvCxnSpPr>
          <p:spPr>
            <a:xfrm flipV="1">
              <a:off x="4408696" y="4833068"/>
              <a:ext cx="3408346" cy="8222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7817042" y="4825893"/>
              <a:ext cx="0" cy="843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4502799" y="4833068"/>
              <a:ext cx="13908" cy="786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V="1">
              <a:off x="4402480" y="2941863"/>
              <a:ext cx="0" cy="11465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7" name="テキスト ボックス 56"/>
            <p:cNvSpPr txBox="1"/>
            <p:nvPr/>
          </p:nvSpPr>
          <p:spPr>
            <a:xfrm>
              <a:off x="3137853" y="3064292"/>
              <a:ext cx="1282942" cy="335871"/>
            </a:xfrm>
            <a:prstGeom prst="rect">
              <a:avLst/>
            </a:prstGeom>
            <a:noFill/>
          </p:spPr>
          <p:txBody>
            <a:bodyPr wrap="none" rtlCol="0">
              <a:spAutoFit/>
            </a:bodyPr>
            <a:lstStyle/>
            <a:p>
              <a:r>
                <a:rPr kumimoji="1" lang="en-US" altLang="ja-JP" sz="1200" dirty="0" smtClean="0"/>
                <a:t>Detected Signal</a:t>
              </a:r>
              <a:endParaRPr kumimoji="1" lang="ja-JP" altLang="en-US" sz="1200" dirty="0"/>
            </a:p>
          </p:txBody>
        </p:sp>
        <p:sp>
          <p:nvSpPr>
            <p:cNvPr id="62" name="テキスト ボックス 61"/>
            <p:cNvSpPr txBox="1"/>
            <p:nvPr/>
          </p:nvSpPr>
          <p:spPr>
            <a:xfrm>
              <a:off x="3226695" y="4694568"/>
              <a:ext cx="946987" cy="559785"/>
            </a:xfrm>
            <a:prstGeom prst="rect">
              <a:avLst/>
            </a:prstGeom>
            <a:noFill/>
          </p:spPr>
          <p:txBody>
            <a:bodyPr wrap="none" rtlCol="0">
              <a:spAutoFit/>
            </a:bodyPr>
            <a:lstStyle/>
            <a:p>
              <a:r>
                <a:rPr lang="en-US" altLang="ja-JP" sz="1200" dirty="0" smtClean="0"/>
                <a:t>Saw tooth </a:t>
              </a:r>
            </a:p>
            <a:p>
              <a:r>
                <a:rPr lang="en-US" altLang="ja-JP" sz="1200" dirty="0" smtClean="0"/>
                <a:t>Scan drive</a:t>
              </a:r>
              <a:endParaRPr kumimoji="1" lang="ja-JP" altLang="en-US" sz="1200" dirty="0"/>
            </a:p>
          </p:txBody>
        </p:sp>
      </p:grpSp>
      <p:sp>
        <p:nvSpPr>
          <p:cNvPr id="63" name="テキスト ボックス 62"/>
          <p:cNvSpPr txBox="1"/>
          <p:nvPr/>
        </p:nvSpPr>
        <p:spPr>
          <a:xfrm>
            <a:off x="2134369" y="1072827"/>
            <a:ext cx="1214756" cy="307777"/>
          </a:xfrm>
          <a:prstGeom prst="rect">
            <a:avLst/>
          </a:prstGeom>
          <a:noFill/>
        </p:spPr>
        <p:txBody>
          <a:bodyPr wrap="none" rtlCol="0">
            <a:spAutoFit/>
          </a:bodyPr>
          <a:lstStyle/>
          <a:p>
            <a:r>
              <a:rPr kumimoji="1" lang="en-US" altLang="ja-JP" sz="1400" dirty="0" smtClean="0"/>
              <a:t>Scan direction</a:t>
            </a:r>
            <a:endParaRPr kumimoji="1" lang="ja-JP" altLang="en-US" sz="1400" dirty="0"/>
          </a:p>
        </p:txBody>
      </p:sp>
      <p:sp>
        <p:nvSpPr>
          <p:cNvPr id="64" name="テキスト ボックス 63"/>
          <p:cNvSpPr txBox="1"/>
          <p:nvPr/>
        </p:nvSpPr>
        <p:spPr>
          <a:xfrm>
            <a:off x="248808" y="2377926"/>
            <a:ext cx="1223540" cy="307777"/>
          </a:xfrm>
          <a:prstGeom prst="rect">
            <a:avLst/>
          </a:prstGeom>
          <a:noFill/>
        </p:spPr>
        <p:txBody>
          <a:bodyPr wrap="none" rtlCol="0">
            <a:spAutoFit/>
          </a:bodyPr>
          <a:lstStyle/>
          <a:p>
            <a:r>
              <a:rPr lang="en-US" altLang="ja-JP" sz="1400" dirty="0" smtClean="0"/>
              <a:t>Flow</a:t>
            </a:r>
            <a:r>
              <a:rPr kumimoji="1" lang="en-US" altLang="ja-JP" sz="1400" dirty="0" smtClean="0"/>
              <a:t> direction</a:t>
            </a:r>
            <a:endParaRPr kumimoji="1" lang="ja-JP" altLang="en-US" sz="1400" dirty="0"/>
          </a:p>
        </p:txBody>
      </p:sp>
      <p:pic>
        <p:nvPicPr>
          <p:cNvPr id="32" name="図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437" y="4441103"/>
            <a:ext cx="1096282" cy="2284744"/>
          </a:xfrm>
          <a:prstGeom prst="rect">
            <a:avLst/>
          </a:prstGeom>
        </p:spPr>
      </p:pic>
      <p:sp>
        <p:nvSpPr>
          <p:cNvPr id="3" name="テキスト ボックス 2"/>
          <p:cNvSpPr txBox="1"/>
          <p:nvPr/>
        </p:nvSpPr>
        <p:spPr>
          <a:xfrm>
            <a:off x="225467" y="4082179"/>
            <a:ext cx="1307409" cy="276999"/>
          </a:xfrm>
          <a:prstGeom prst="rect">
            <a:avLst/>
          </a:prstGeom>
          <a:noFill/>
        </p:spPr>
        <p:txBody>
          <a:bodyPr wrap="none" rtlCol="0">
            <a:spAutoFit/>
          </a:bodyPr>
          <a:lstStyle/>
          <a:p>
            <a:r>
              <a:rPr kumimoji="1" lang="en-US" altLang="ja-JP" sz="1200" dirty="0" smtClean="0"/>
              <a:t>10um scale image</a:t>
            </a:r>
            <a:endParaRPr kumimoji="1" lang="ja-JP" altLang="en-US" sz="1200" dirty="0"/>
          </a:p>
        </p:txBody>
      </p:sp>
      <p:pic>
        <p:nvPicPr>
          <p:cNvPr id="5" name="図 4"/>
          <p:cNvPicPr>
            <a:picLocks noChangeAspect="1"/>
          </p:cNvPicPr>
          <p:nvPr/>
        </p:nvPicPr>
        <p:blipFill>
          <a:blip r:embed="rId7"/>
          <a:stretch>
            <a:fillRect/>
          </a:stretch>
        </p:blipFill>
        <p:spPr>
          <a:xfrm>
            <a:off x="6121469" y="5301493"/>
            <a:ext cx="1482021" cy="1424354"/>
          </a:xfrm>
          <a:prstGeom prst="rect">
            <a:avLst/>
          </a:prstGeom>
        </p:spPr>
      </p:pic>
      <p:sp>
        <p:nvSpPr>
          <p:cNvPr id="7" name="テキスト ボックス 6"/>
          <p:cNvSpPr txBox="1"/>
          <p:nvPr/>
        </p:nvSpPr>
        <p:spPr>
          <a:xfrm>
            <a:off x="6097598" y="4987473"/>
            <a:ext cx="2091150" cy="276999"/>
          </a:xfrm>
          <a:prstGeom prst="rect">
            <a:avLst/>
          </a:prstGeom>
          <a:noFill/>
        </p:spPr>
        <p:txBody>
          <a:bodyPr wrap="none" rtlCol="0">
            <a:spAutoFit/>
          </a:bodyPr>
          <a:lstStyle/>
          <a:p>
            <a:r>
              <a:rPr kumimoji="1" lang="en-US" altLang="ja-JP" sz="1200" dirty="0" smtClean="0"/>
              <a:t>Laser illumination</a:t>
            </a:r>
            <a:r>
              <a:rPr lang="en-US" altLang="ja-JP" sz="1200" dirty="0"/>
              <a:t> </a:t>
            </a:r>
            <a:r>
              <a:rPr lang="en-US" altLang="ja-JP" sz="1200" dirty="0" smtClean="0"/>
              <a:t>with scale</a:t>
            </a:r>
            <a:r>
              <a:rPr lang="ja-JP" altLang="en-US" sz="1200" dirty="0" smtClean="0"/>
              <a:t>　</a:t>
            </a:r>
            <a:r>
              <a:rPr lang="en-US" altLang="ja-JP" sz="1200" dirty="0" smtClean="0"/>
              <a:t> </a:t>
            </a:r>
            <a:endParaRPr kumimoji="1" lang="en-US" altLang="ja-JP" sz="1200" dirty="0" smtClean="0"/>
          </a:p>
        </p:txBody>
      </p:sp>
      <p:pic>
        <p:nvPicPr>
          <p:cNvPr id="22" name="図 21"/>
          <p:cNvPicPr>
            <a:picLocks noChangeAspect="1"/>
          </p:cNvPicPr>
          <p:nvPr/>
        </p:nvPicPr>
        <p:blipFill>
          <a:blip r:embed="rId8"/>
          <a:stretch>
            <a:fillRect/>
          </a:stretch>
        </p:blipFill>
        <p:spPr>
          <a:xfrm>
            <a:off x="4601911" y="5327677"/>
            <a:ext cx="1393967" cy="1367666"/>
          </a:xfrm>
          <a:prstGeom prst="rect">
            <a:avLst/>
          </a:prstGeom>
        </p:spPr>
      </p:pic>
      <p:sp>
        <p:nvSpPr>
          <p:cNvPr id="38" name="テキスト ボックス 37"/>
          <p:cNvSpPr txBox="1"/>
          <p:nvPr/>
        </p:nvSpPr>
        <p:spPr>
          <a:xfrm>
            <a:off x="4448725" y="4982073"/>
            <a:ext cx="1700337" cy="276999"/>
          </a:xfrm>
          <a:prstGeom prst="rect">
            <a:avLst/>
          </a:prstGeom>
          <a:noFill/>
        </p:spPr>
        <p:txBody>
          <a:bodyPr wrap="none" rtlCol="0">
            <a:spAutoFit/>
          </a:bodyPr>
          <a:lstStyle/>
          <a:p>
            <a:r>
              <a:rPr lang="en-US" altLang="ja-JP" sz="1200" dirty="0" smtClean="0"/>
              <a:t>Developed Digital Driver</a:t>
            </a:r>
            <a:endParaRPr kumimoji="1" lang="ja-JP" altLang="en-US" sz="1200" dirty="0"/>
          </a:p>
        </p:txBody>
      </p:sp>
    </p:spTree>
    <p:extLst>
      <p:ext uri="{BB962C8B-B14F-4D97-AF65-F5344CB8AC3E}">
        <p14:creationId xmlns:p14="http://schemas.microsoft.com/office/powerpoint/2010/main" val="5528706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59176" y="178623"/>
            <a:ext cx="7886700" cy="683089"/>
          </a:xfrm>
        </p:spPr>
        <p:txBody>
          <a:bodyPr>
            <a:normAutofit/>
          </a:bodyPr>
          <a:lstStyle/>
          <a:p>
            <a:r>
              <a:rPr lang="en-US" altLang="ja-JP" sz="2000" b="1" u="sng" dirty="0">
                <a:latin typeface="+mn-lt"/>
              </a:rPr>
              <a:t>Dimensional </a:t>
            </a:r>
            <a:r>
              <a:rPr lang="en-US" altLang="ja-JP" sz="2000" b="1" u="sng" dirty="0" smtClean="0">
                <a:latin typeface="+mn-lt"/>
              </a:rPr>
              <a:t>Analysis  at Flow direction :</a:t>
            </a:r>
            <a:endParaRPr kumimoji="1" lang="ja-JP" altLang="en-US" sz="2000" dirty="0">
              <a:latin typeface="+mn-lt"/>
            </a:endParaRPr>
          </a:p>
        </p:txBody>
      </p:sp>
      <p:sp>
        <p:nvSpPr>
          <p:cNvPr id="5" name="テキスト ボックス 4"/>
          <p:cNvSpPr txBox="1"/>
          <p:nvPr/>
        </p:nvSpPr>
        <p:spPr>
          <a:xfrm>
            <a:off x="1181391" y="3843821"/>
            <a:ext cx="812609" cy="461665"/>
          </a:xfrm>
          <a:prstGeom prst="rect">
            <a:avLst/>
          </a:prstGeom>
          <a:noFill/>
        </p:spPr>
        <p:txBody>
          <a:bodyPr wrap="square" rtlCol="0">
            <a:spAutoFit/>
          </a:bodyPr>
          <a:lstStyle/>
          <a:p>
            <a:r>
              <a:rPr kumimoji="1" lang="en-US" altLang="ja-JP" sz="1200" b="1" dirty="0" smtClean="0"/>
              <a:t>Channel Wall</a:t>
            </a:r>
            <a:endParaRPr kumimoji="1" lang="ja-JP" altLang="en-US" sz="1200" b="1" dirty="0"/>
          </a:p>
        </p:txBody>
      </p:sp>
      <p:grpSp>
        <p:nvGrpSpPr>
          <p:cNvPr id="6" name="グループ化 5"/>
          <p:cNvGrpSpPr/>
          <p:nvPr/>
        </p:nvGrpSpPr>
        <p:grpSpPr>
          <a:xfrm>
            <a:off x="2051860" y="1176776"/>
            <a:ext cx="3576017" cy="3623959"/>
            <a:chOff x="1593080" y="908610"/>
            <a:chExt cx="6212203" cy="5957764"/>
          </a:xfrm>
        </p:grpSpPr>
        <p:sp>
          <p:nvSpPr>
            <p:cNvPr id="7" name="Down Arrow 5"/>
            <p:cNvSpPr/>
            <p:nvPr/>
          </p:nvSpPr>
          <p:spPr>
            <a:xfrm>
              <a:off x="3949825" y="1124744"/>
              <a:ext cx="478160" cy="482453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de-AT" sz="1050"/>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8845" y="1654590"/>
              <a:ext cx="870319"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
            <p:cNvPicPr>
              <a:picLocks noChangeAspect="1" noChangeArrowheads="1"/>
            </p:cNvPicPr>
            <p:nvPr/>
          </p:nvPicPr>
          <p:blipFill>
            <a:blip r:embed="rId4" cstate="print"/>
            <a:srcRect/>
            <a:stretch>
              <a:fillRect/>
            </a:stretch>
          </p:blipFill>
          <p:spPr bwMode="auto">
            <a:xfrm>
              <a:off x="4788024" y="2361622"/>
              <a:ext cx="792088" cy="792088"/>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srcRect/>
            <a:stretch>
              <a:fillRect/>
            </a:stretch>
          </p:blipFill>
          <p:spPr bwMode="auto">
            <a:xfrm>
              <a:off x="3131840" y="2937686"/>
              <a:ext cx="619125" cy="666750"/>
            </a:xfrm>
            <a:prstGeom prst="rect">
              <a:avLst/>
            </a:prstGeom>
            <a:noFill/>
            <a:ln w="9525">
              <a:noFill/>
              <a:miter lim="800000"/>
              <a:headEnd/>
              <a:tailEnd/>
            </a:ln>
          </p:spPr>
        </p:pic>
        <p:pic>
          <p:nvPicPr>
            <p:cNvPr id="1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3798" y="2441576"/>
              <a:ext cx="287962" cy="24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3798" y="3719462"/>
              <a:ext cx="287962" cy="24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3798" y="4979012"/>
              <a:ext cx="287962" cy="24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直線矢印コネクタ 13"/>
            <p:cNvCxnSpPr>
              <a:stCxn id="11" idx="3"/>
            </p:cNvCxnSpPr>
            <p:nvPr/>
          </p:nvCxnSpPr>
          <p:spPr>
            <a:xfrm>
              <a:off x="2411760" y="2562160"/>
              <a:ext cx="3672408" cy="943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p:nvPr/>
          </p:nvCxnSpPr>
          <p:spPr>
            <a:xfrm>
              <a:off x="2417263" y="3820570"/>
              <a:ext cx="3672408" cy="943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p:nvPr/>
          </p:nvCxnSpPr>
          <p:spPr>
            <a:xfrm>
              <a:off x="2422766" y="5078980"/>
              <a:ext cx="3672408" cy="943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テキスト ボックス 16"/>
            <p:cNvSpPr txBox="1"/>
            <p:nvPr/>
          </p:nvSpPr>
          <p:spPr>
            <a:xfrm>
              <a:off x="1738948" y="3284142"/>
              <a:ext cx="1462531" cy="417436"/>
            </a:xfrm>
            <a:prstGeom prst="rect">
              <a:avLst/>
            </a:prstGeom>
            <a:noFill/>
          </p:spPr>
          <p:txBody>
            <a:bodyPr wrap="none" rtlCol="0">
              <a:spAutoFit/>
            </a:bodyPr>
            <a:lstStyle/>
            <a:p>
              <a:r>
                <a:rPr kumimoji="1" lang="en-US" altLang="ja-JP" sz="1050" b="1" dirty="0" smtClean="0"/>
                <a:t>Center Spot</a:t>
              </a:r>
              <a:endParaRPr kumimoji="1" lang="ja-JP" altLang="en-US" sz="1050" b="1" dirty="0"/>
            </a:p>
          </p:txBody>
        </p:sp>
        <p:sp>
          <p:nvSpPr>
            <p:cNvPr id="18" name="テキスト ボックス 17"/>
            <p:cNvSpPr txBox="1"/>
            <p:nvPr/>
          </p:nvSpPr>
          <p:spPr>
            <a:xfrm>
              <a:off x="1718432" y="1992427"/>
              <a:ext cx="1473670" cy="417436"/>
            </a:xfrm>
            <a:prstGeom prst="rect">
              <a:avLst/>
            </a:prstGeom>
            <a:noFill/>
          </p:spPr>
          <p:txBody>
            <a:bodyPr wrap="none" rtlCol="0">
              <a:spAutoFit/>
            </a:bodyPr>
            <a:lstStyle/>
            <a:p>
              <a:r>
                <a:rPr lang="en-US" altLang="ja-JP" sz="1050" b="1" dirty="0" smtClean="0"/>
                <a:t>Side</a:t>
              </a:r>
              <a:r>
                <a:rPr kumimoji="1" lang="en-US" altLang="ja-JP" sz="1050" b="1" dirty="0" smtClean="0"/>
                <a:t> Spot -1</a:t>
              </a:r>
              <a:endParaRPr kumimoji="1" lang="ja-JP" altLang="en-US" sz="1050" b="1" dirty="0"/>
            </a:p>
          </p:txBody>
        </p:sp>
        <p:sp>
          <p:nvSpPr>
            <p:cNvPr id="19" name="テキスト ボックス 18"/>
            <p:cNvSpPr txBox="1"/>
            <p:nvPr/>
          </p:nvSpPr>
          <p:spPr>
            <a:xfrm>
              <a:off x="1899723" y="4575091"/>
              <a:ext cx="1518225" cy="417436"/>
            </a:xfrm>
            <a:prstGeom prst="rect">
              <a:avLst/>
            </a:prstGeom>
            <a:noFill/>
          </p:spPr>
          <p:txBody>
            <a:bodyPr wrap="none" rtlCol="0">
              <a:spAutoFit/>
            </a:bodyPr>
            <a:lstStyle/>
            <a:p>
              <a:r>
                <a:rPr lang="en-US" altLang="ja-JP" sz="1050" b="1" dirty="0" smtClean="0"/>
                <a:t>Side</a:t>
              </a:r>
              <a:r>
                <a:rPr kumimoji="1" lang="en-US" altLang="ja-JP" sz="1050" b="1" dirty="0" smtClean="0"/>
                <a:t> Spot +1</a:t>
              </a:r>
              <a:endParaRPr kumimoji="1" lang="ja-JP" altLang="en-US" sz="1050" b="1" dirty="0"/>
            </a:p>
          </p:txBody>
        </p:sp>
        <p:cxnSp>
          <p:nvCxnSpPr>
            <p:cNvPr id="20" name="直線コネクタ 19"/>
            <p:cNvCxnSpPr/>
            <p:nvPr/>
          </p:nvCxnSpPr>
          <p:spPr>
            <a:xfrm flipH="1">
              <a:off x="6856541" y="908610"/>
              <a:ext cx="19715" cy="5881548"/>
            </a:xfrm>
            <a:prstGeom prst="line">
              <a:avLst/>
            </a:prstGeom>
            <a:ln/>
          </p:spPr>
          <p:style>
            <a:lnRef idx="3">
              <a:schemeClr val="dk1"/>
            </a:lnRef>
            <a:fillRef idx="0">
              <a:schemeClr val="dk1"/>
            </a:fillRef>
            <a:effectRef idx="2">
              <a:schemeClr val="dk1"/>
            </a:effectRef>
            <a:fontRef idx="minor">
              <a:schemeClr val="tx1"/>
            </a:fontRef>
          </p:style>
        </p:cxnSp>
        <p:cxnSp>
          <p:nvCxnSpPr>
            <p:cNvPr id="21" name="直線コネクタ 20"/>
            <p:cNvCxnSpPr/>
            <p:nvPr/>
          </p:nvCxnSpPr>
          <p:spPr>
            <a:xfrm flipH="1">
              <a:off x="1599059" y="908610"/>
              <a:ext cx="17862" cy="5957764"/>
            </a:xfrm>
            <a:prstGeom prst="line">
              <a:avLst/>
            </a:prstGeom>
            <a:ln/>
          </p:spPr>
          <p:style>
            <a:lnRef idx="3">
              <a:schemeClr val="dk1"/>
            </a:lnRef>
            <a:fillRef idx="0">
              <a:schemeClr val="dk1"/>
            </a:fillRef>
            <a:effectRef idx="2">
              <a:schemeClr val="dk1"/>
            </a:effectRef>
            <a:fontRef idx="minor">
              <a:schemeClr val="tx1"/>
            </a:fontRef>
          </p:style>
        </p:cxnSp>
        <p:cxnSp>
          <p:nvCxnSpPr>
            <p:cNvPr id="22" name="直線矢印コネクタ 21"/>
            <p:cNvCxnSpPr/>
            <p:nvPr/>
          </p:nvCxnSpPr>
          <p:spPr>
            <a:xfrm>
              <a:off x="6372200" y="2584429"/>
              <a:ext cx="0" cy="125561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3" name="直線矢印コネクタ 22"/>
            <p:cNvCxnSpPr/>
            <p:nvPr/>
          </p:nvCxnSpPr>
          <p:spPr>
            <a:xfrm>
              <a:off x="6372200" y="3843979"/>
              <a:ext cx="0" cy="125561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4" name="テキスト ボックス 23"/>
            <p:cNvSpPr txBox="1"/>
            <p:nvPr/>
          </p:nvSpPr>
          <p:spPr>
            <a:xfrm>
              <a:off x="6385204" y="2614756"/>
              <a:ext cx="1420079" cy="948717"/>
            </a:xfrm>
            <a:prstGeom prst="rect">
              <a:avLst/>
            </a:prstGeom>
            <a:noFill/>
          </p:spPr>
          <p:txBody>
            <a:bodyPr wrap="square" rtlCol="0">
              <a:spAutoFit/>
            </a:bodyPr>
            <a:lstStyle/>
            <a:p>
              <a:endParaRPr kumimoji="1" lang="en-US" altLang="ja-JP" sz="1050" b="1" dirty="0" smtClean="0"/>
            </a:p>
            <a:p>
              <a:r>
                <a:rPr lang="en-US" altLang="ja-JP" sz="1050" b="1" dirty="0" smtClean="0"/>
                <a:t>Distance</a:t>
              </a:r>
            </a:p>
            <a:p>
              <a:r>
                <a:rPr kumimoji="1" lang="en-US" altLang="ja-JP" sz="1050" b="1" dirty="0" smtClean="0"/>
                <a:t>d</a:t>
              </a:r>
              <a:endParaRPr kumimoji="1" lang="ja-JP" altLang="en-US" sz="1050" b="1" dirty="0"/>
            </a:p>
          </p:txBody>
        </p:sp>
        <p:sp>
          <p:nvSpPr>
            <p:cNvPr id="25" name="テキスト ボックス 24"/>
            <p:cNvSpPr txBox="1"/>
            <p:nvPr/>
          </p:nvSpPr>
          <p:spPr>
            <a:xfrm>
              <a:off x="6450253" y="4317898"/>
              <a:ext cx="446113" cy="417436"/>
            </a:xfrm>
            <a:prstGeom prst="rect">
              <a:avLst/>
            </a:prstGeom>
            <a:noFill/>
          </p:spPr>
          <p:txBody>
            <a:bodyPr wrap="none" rtlCol="0">
              <a:spAutoFit/>
            </a:bodyPr>
            <a:lstStyle/>
            <a:p>
              <a:r>
                <a:rPr kumimoji="1" lang="en-US" altLang="ja-JP" sz="1050" b="1" dirty="0" smtClean="0"/>
                <a:t>d</a:t>
              </a:r>
              <a:endParaRPr kumimoji="1" lang="ja-JP" altLang="en-US" sz="1050" b="1" dirty="0"/>
            </a:p>
          </p:txBody>
        </p:sp>
        <p:pic>
          <p:nvPicPr>
            <p:cNvPr id="26" name="Picture 2" descr="http://i636.photobucket.com/albums/uu86/scdiveteam/Parabola-742254_zpsb49eb9d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3080" y="6028343"/>
              <a:ext cx="5259335" cy="635254"/>
            </a:xfrm>
            <a:prstGeom prst="rect">
              <a:avLst/>
            </a:prstGeom>
            <a:noFill/>
            <a:extLst>
              <a:ext uri="{909E8E84-426E-40DD-AFC4-6F175D3DCCD1}">
                <a14:hiddenFill xmlns:a14="http://schemas.microsoft.com/office/drawing/2010/main">
                  <a:solidFill>
                    <a:srgbClr val="FFFFFF"/>
                  </a:solidFill>
                </a14:hiddenFill>
              </a:ext>
            </a:extLst>
          </p:spPr>
        </p:pic>
        <p:sp>
          <p:nvSpPr>
            <p:cNvPr id="27" name="テキスト ボックス 26"/>
            <p:cNvSpPr txBox="1"/>
            <p:nvPr/>
          </p:nvSpPr>
          <p:spPr>
            <a:xfrm>
              <a:off x="4468382" y="1296629"/>
              <a:ext cx="1601766" cy="683076"/>
            </a:xfrm>
            <a:prstGeom prst="rect">
              <a:avLst/>
            </a:prstGeom>
            <a:noFill/>
          </p:spPr>
          <p:txBody>
            <a:bodyPr wrap="none" rtlCol="0">
              <a:spAutoFit/>
            </a:bodyPr>
            <a:lstStyle/>
            <a:p>
              <a:r>
                <a:rPr lang="en-US" altLang="ja-JP" sz="1050" b="1" dirty="0" smtClean="0"/>
                <a:t>Flow velocity</a:t>
              </a:r>
            </a:p>
            <a:p>
              <a:r>
                <a:rPr kumimoji="1" lang="en-US" altLang="ja-JP" sz="1050" b="1" dirty="0"/>
                <a:t>v</a:t>
              </a:r>
              <a:endParaRPr kumimoji="1" lang="ja-JP" altLang="en-US" sz="1050" b="1" dirty="0"/>
            </a:p>
          </p:txBody>
        </p:sp>
        <p:cxnSp>
          <p:nvCxnSpPr>
            <p:cNvPr id="29" name="直線コネクタ 28"/>
            <p:cNvCxnSpPr/>
            <p:nvPr/>
          </p:nvCxnSpPr>
          <p:spPr>
            <a:xfrm>
              <a:off x="1616921" y="5980886"/>
              <a:ext cx="5224358" cy="0"/>
            </a:xfrm>
            <a:prstGeom prst="line">
              <a:avLst/>
            </a:prstGeom>
          </p:spPr>
          <p:style>
            <a:lnRef idx="1">
              <a:schemeClr val="dk1"/>
            </a:lnRef>
            <a:fillRef idx="0">
              <a:schemeClr val="dk1"/>
            </a:fillRef>
            <a:effectRef idx="0">
              <a:schemeClr val="dk1"/>
            </a:effectRef>
            <a:fontRef idx="minor">
              <a:schemeClr val="tx1"/>
            </a:fontRef>
          </p:style>
        </p:cxnSp>
        <p:cxnSp>
          <p:nvCxnSpPr>
            <p:cNvPr id="30" name="直線矢印コネクタ 29"/>
            <p:cNvCxnSpPr/>
            <p:nvPr/>
          </p:nvCxnSpPr>
          <p:spPr>
            <a:xfrm>
              <a:off x="4211960" y="5980886"/>
              <a:ext cx="0" cy="6352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直線矢印コネクタ 30"/>
            <p:cNvCxnSpPr/>
            <p:nvPr/>
          </p:nvCxnSpPr>
          <p:spPr>
            <a:xfrm>
              <a:off x="4468382" y="5980886"/>
              <a:ext cx="0" cy="6352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直線矢印コネクタ 31"/>
            <p:cNvCxnSpPr/>
            <p:nvPr/>
          </p:nvCxnSpPr>
          <p:spPr>
            <a:xfrm>
              <a:off x="4690175" y="5980886"/>
              <a:ext cx="0" cy="6352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直線矢印コネクタ 32"/>
            <p:cNvCxnSpPr/>
            <p:nvPr/>
          </p:nvCxnSpPr>
          <p:spPr>
            <a:xfrm>
              <a:off x="4932040" y="5954315"/>
              <a:ext cx="0" cy="6352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直線矢印コネクタ 33"/>
            <p:cNvCxnSpPr/>
            <p:nvPr/>
          </p:nvCxnSpPr>
          <p:spPr>
            <a:xfrm>
              <a:off x="5119009" y="5980886"/>
              <a:ext cx="0" cy="582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直線矢印コネクタ 34"/>
            <p:cNvCxnSpPr/>
            <p:nvPr/>
          </p:nvCxnSpPr>
          <p:spPr>
            <a:xfrm>
              <a:off x="5364088" y="5980886"/>
              <a:ext cx="0" cy="5505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直線矢印コネクタ 35"/>
            <p:cNvCxnSpPr/>
            <p:nvPr/>
          </p:nvCxnSpPr>
          <p:spPr>
            <a:xfrm>
              <a:off x="5577347" y="5980886"/>
              <a:ext cx="0" cy="4724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直線矢印コネクタ 36"/>
            <p:cNvCxnSpPr/>
            <p:nvPr/>
          </p:nvCxnSpPr>
          <p:spPr>
            <a:xfrm>
              <a:off x="5799140" y="5980886"/>
              <a:ext cx="0" cy="4004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直線矢印コネクタ 37"/>
            <p:cNvCxnSpPr/>
            <p:nvPr/>
          </p:nvCxnSpPr>
          <p:spPr>
            <a:xfrm>
              <a:off x="6020933" y="5980886"/>
              <a:ext cx="0" cy="3176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直線矢印コネクタ 38"/>
            <p:cNvCxnSpPr/>
            <p:nvPr/>
          </p:nvCxnSpPr>
          <p:spPr>
            <a:xfrm>
              <a:off x="6245640" y="5946501"/>
              <a:ext cx="8654" cy="3077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直線矢印コネクタ 39"/>
            <p:cNvCxnSpPr/>
            <p:nvPr/>
          </p:nvCxnSpPr>
          <p:spPr>
            <a:xfrm>
              <a:off x="6464519" y="5980886"/>
              <a:ext cx="0" cy="1844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直線矢印コネクタ 40"/>
            <p:cNvCxnSpPr/>
            <p:nvPr/>
          </p:nvCxnSpPr>
          <p:spPr>
            <a:xfrm>
              <a:off x="6686312" y="5980886"/>
              <a:ext cx="0" cy="1124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直線矢印コネクタ 41"/>
            <p:cNvCxnSpPr/>
            <p:nvPr/>
          </p:nvCxnSpPr>
          <p:spPr>
            <a:xfrm>
              <a:off x="3957436" y="5980886"/>
              <a:ext cx="0" cy="6352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直線矢印コネクタ 42"/>
            <p:cNvCxnSpPr/>
            <p:nvPr/>
          </p:nvCxnSpPr>
          <p:spPr>
            <a:xfrm>
              <a:off x="3750965" y="5949280"/>
              <a:ext cx="0" cy="6352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直線矢印コネクタ 43"/>
            <p:cNvCxnSpPr/>
            <p:nvPr/>
          </p:nvCxnSpPr>
          <p:spPr>
            <a:xfrm>
              <a:off x="3563888" y="5949280"/>
              <a:ext cx="0" cy="6244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直線矢印コネクタ 44"/>
            <p:cNvCxnSpPr/>
            <p:nvPr/>
          </p:nvCxnSpPr>
          <p:spPr>
            <a:xfrm>
              <a:off x="3347864" y="5980886"/>
              <a:ext cx="0" cy="582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直線矢印コネクタ 45"/>
            <p:cNvCxnSpPr/>
            <p:nvPr/>
          </p:nvCxnSpPr>
          <p:spPr>
            <a:xfrm>
              <a:off x="3136370" y="5980886"/>
              <a:ext cx="0" cy="5196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直線矢印コネクタ 46"/>
            <p:cNvCxnSpPr/>
            <p:nvPr/>
          </p:nvCxnSpPr>
          <p:spPr>
            <a:xfrm>
              <a:off x="2915816" y="5980886"/>
              <a:ext cx="0" cy="4813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直線矢印コネクタ 47"/>
            <p:cNvCxnSpPr/>
            <p:nvPr/>
          </p:nvCxnSpPr>
          <p:spPr>
            <a:xfrm>
              <a:off x="2699792" y="5980886"/>
              <a:ext cx="0" cy="4300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直線矢印コネクタ 48"/>
            <p:cNvCxnSpPr/>
            <p:nvPr/>
          </p:nvCxnSpPr>
          <p:spPr>
            <a:xfrm>
              <a:off x="2450515" y="5980886"/>
              <a:ext cx="0" cy="3756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直線矢印コネクタ 49"/>
            <p:cNvCxnSpPr/>
            <p:nvPr/>
          </p:nvCxnSpPr>
          <p:spPr>
            <a:xfrm>
              <a:off x="2267779" y="5980886"/>
              <a:ext cx="0" cy="3077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直線矢印コネクタ 50"/>
            <p:cNvCxnSpPr/>
            <p:nvPr/>
          </p:nvCxnSpPr>
          <p:spPr>
            <a:xfrm>
              <a:off x="2123798" y="5980886"/>
              <a:ext cx="0" cy="2362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直線矢印コネクタ 51"/>
            <p:cNvCxnSpPr/>
            <p:nvPr/>
          </p:nvCxnSpPr>
          <p:spPr>
            <a:xfrm>
              <a:off x="1899723" y="5980886"/>
              <a:ext cx="0" cy="1476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3" name="テキスト ボックス 52"/>
            <p:cNvSpPr txBox="1"/>
            <p:nvPr/>
          </p:nvSpPr>
          <p:spPr>
            <a:xfrm>
              <a:off x="4427985" y="5396526"/>
              <a:ext cx="2116939" cy="417436"/>
            </a:xfrm>
            <a:prstGeom prst="rect">
              <a:avLst/>
            </a:prstGeom>
            <a:noFill/>
          </p:spPr>
          <p:txBody>
            <a:bodyPr wrap="none" rtlCol="0">
              <a:spAutoFit/>
            </a:bodyPr>
            <a:lstStyle/>
            <a:p>
              <a:r>
                <a:rPr kumimoji="1" lang="en-US" altLang="ja-JP" sz="1050" b="1" dirty="0" smtClean="0"/>
                <a:t>Parabolic </a:t>
              </a:r>
              <a:r>
                <a:rPr lang="en-US" altLang="ja-JP" sz="1050" b="1" dirty="0"/>
                <a:t>V</a:t>
              </a:r>
              <a:r>
                <a:rPr kumimoji="1" lang="en-US" altLang="ja-JP" sz="1050" b="1" dirty="0" smtClean="0"/>
                <a:t>elocity </a:t>
              </a:r>
              <a:endParaRPr kumimoji="1" lang="ja-JP" altLang="en-US" sz="1050" b="1" dirty="0"/>
            </a:p>
          </p:txBody>
        </p:sp>
      </p:grpSp>
      <p:sp>
        <p:nvSpPr>
          <p:cNvPr id="54" name="テキスト ボックス 53"/>
          <p:cNvSpPr txBox="1"/>
          <p:nvPr/>
        </p:nvSpPr>
        <p:spPr>
          <a:xfrm>
            <a:off x="774558" y="1364790"/>
            <a:ext cx="1304435" cy="830997"/>
          </a:xfrm>
          <a:prstGeom prst="rect">
            <a:avLst/>
          </a:prstGeom>
          <a:noFill/>
        </p:spPr>
        <p:txBody>
          <a:bodyPr wrap="square" rtlCol="0">
            <a:spAutoFit/>
          </a:bodyPr>
          <a:lstStyle/>
          <a:p>
            <a:r>
              <a:rPr kumimoji="1" lang="en-US" altLang="ja-JP" sz="1200" b="1" dirty="0" smtClean="0"/>
              <a:t>3 Spot aligned</a:t>
            </a:r>
          </a:p>
          <a:p>
            <a:r>
              <a:rPr lang="en-US" altLang="ja-JP" sz="1200" b="1" dirty="0" smtClean="0"/>
              <a:t>in parallel to </a:t>
            </a:r>
          </a:p>
          <a:p>
            <a:r>
              <a:rPr lang="en-US" altLang="ja-JP" sz="1200" b="1" dirty="0"/>
              <a:t>f</a:t>
            </a:r>
            <a:r>
              <a:rPr lang="en-US" altLang="ja-JP" sz="1200" b="1" dirty="0" smtClean="0"/>
              <a:t>low direction</a:t>
            </a:r>
          </a:p>
          <a:p>
            <a:endParaRPr kumimoji="1" lang="ja-JP" altLang="en-US" sz="1200" b="1" dirty="0"/>
          </a:p>
        </p:txBody>
      </p:sp>
      <p:grpSp>
        <p:nvGrpSpPr>
          <p:cNvPr id="135" name="グループ化 134"/>
          <p:cNvGrpSpPr/>
          <p:nvPr/>
        </p:nvGrpSpPr>
        <p:grpSpPr>
          <a:xfrm>
            <a:off x="149920" y="4790111"/>
            <a:ext cx="6681338" cy="1970822"/>
            <a:chOff x="1186102" y="3988307"/>
            <a:chExt cx="7411458" cy="2518239"/>
          </a:xfrm>
        </p:grpSpPr>
        <p:cxnSp>
          <p:nvCxnSpPr>
            <p:cNvPr id="105" name="直線矢印コネクタ 104"/>
            <p:cNvCxnSpPr/>
            <p:nvPr/>
          </p:nvCxnSpPr>
          <p:spPr>
            <a:xfrm>
              <a:off x="1286990" y="5606446"/>
              <a:ext cx="626469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6" name="正方形/長方形 105"/>
            <p:cNvSpPr/>
            <p:nvPr/>
          </p:nvSpPr>
          <p:spPr>
            <a:xfrm>
              <a:off x="1186102" y="5318414"/>
              <a:ext cx="648072" cy="5760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t>Laser</a:t>
              </a:r>
              <a:endParaRPr kumimoji="1" lang="ja-JP" altLang="en-US" sz="1050" dirty="0"/>
            </a:p>
          </p:txBody>
        </p:sp>
        <p:sp>
          <p:nvSpPr>
            <p:cNvPr id="107" name="正方形/長方形 106"/>
            <p:cNvSpPr/>
            <p:nvPr/>
          </p:nvSpPr>
          <p:spPr>
            <a:xfrm>
              <a:off x="1965882" y="5318414"/>
              <a:ext cx="853966" cy="5760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t>Deflection</a:t>
              </a:r>
              <a:endParaRPr kumimoji="1" lang="ja-JP" altLang="en-US" sz="1050" dirty="0"/>
            </a:p>
          </p:txBody>
        </p:sp>
        <p:pic>
          <p:nvPicPr>
            <p:cNvPr id="108" name="図 107"/>
            <p:cNvPicPr>
              <a:picLocks noChangeAspect="1"/>
            </p:cNvPicPr>
            <p:nvPr/>
          </p:nvPicPr>
          <p:blipFill>
            <a:blip r:embed="rId8"/>
            <a:stretch>
              <a:fillRect/>
            </a:stretch>
          </p:blipFill>
          <p:spPr>
            <a:xfrm>
              <a:off x="3083262" y="5233017"/>
              <a:ext cx="1129357" cy="751473"/>
            </a:xfrm>
            <a:prstGeom prst="rect">
              <a:avLst/>
            </a:prstGeom>
          </p:spPr>
        </p:pic>
        <p:sp>
          <p:nvSpPr>
            <p:cNvPr id="109" name="円/楕円 108"/>
            <p:cNvSpPr/>
            <p:nvPr/>
          </p:nvSpPr>
          <p:spPr>
            <a:xfrm>
              <a:off x="4208480" y="4943865"/>
              <a:ext cx="196148" cy="12241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a:p>
          </p:txBody>
        </p:sp>
        <p:sp>
          <p:nvSpPr>
            <p:cNvPr id="111" name="フローチャート: 処理 110"/>
            <p:cNvSpPr/>
            <p:nvPr/>
          </p:nvSpPr>
          <p:spPr>
            <a:xfrm>
              <a:off x="4839738" y="4706346"/>
              <a:ext cx="186802" cy="1800200"/>
            </a:xfrm>
            <a:prstGeom prst="flowChartProcess">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a:p>
          </p:txBody>
        </p:sp>
        <p:cxnSp>
          <p:nvCxnSpPr>
            <p:cNvPr id="112" name="直線コネクタ 111"/>
            <p:cNvCxnSpPr/>
            <p:nvPr/>
          </p:nvCxnSpPr>
          <p:spPr>
            <a:xfrm>
              <a:off x="4399421" y="5318414"/>
              <a:ext cx="440317" cy="171502"/>
            </a:xfrm>
            <a:prstGeom prst="line">
              <a:avLst/>
            </a:prstGeom>
          </p:spPr>
          <p:style>
            <a:lnRef idx="1">
              <a:schemeClr val="dk1"/>
            </a:lnRef>
            <a:fillRef idx="0">
              <a:schemeClr val="dk1"/>
            </a:fillRef>
            <a:effectRef idx="0">
              <a:schemeClr val="dk1"/>
            </a:effectRef>
            <a:fontRef idx="minor">
              <a:schemeClr val="tx1"/>
            </a:fontRef>
          </p:style>
        </p:cxnSp>
        <p:cxnSp>
          <p:nvCxnSpPr>
            <p:cNvPr id="113" name="直線コネクタ 112"/>
            <p:cNvCxnSpPr/>
            <p:nvPr/>
          </p:nvCxnSpPr>
          <p:spPr>
            <a:xfrm flipV="1">
              <a:off x="4390266" y="5722976"/>
              <a:ext cx="449472" cy="140369"/>
            </a:xfrm>
            <a:prstGeom prst="line">
              <a:avLst/>
            </a:prstGeom>
          </p:spPr>
          <p:style>
            <a:lnRef idx="1">
              <a:schemeClr val="dk1"/>
            </a:lnRef>
            <a:fillRef idx="0">
              <a:schemeClr val="dk1"/>
            </a:fillRef>
            <a:effectRef idx="0">
              <a:schemeClr val="dk1"/>
            </a:effectRef>
            <a:fontRef idx="minor">
              <a:schemeClr val="tx1"/>
            </a:fontRef>
          </p:style>
        </p:cxnSp>
        <p:sp>
          <p:nvSpPr>
            <p:cNvPr id="114" name="円/楕円 113"/>
            <p:cNvSpPr/>
            <p:nvPr/>
          </p:nvSpPr>
          <p:spPr>
            <a:xfrm>
              <a:off x="4883873" y="5440650"/>
              <a:ext cx="94986" cy="9498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p>
          </p:txBody>
        </p:sp>
        <p:sp>
          <p:nvSpPr>
            <p:cNvPr id="115" name="円/楕円 114"/>
            <p:cNvSpPr/>
            <p:nvPr/>
          </p:nvSpPr>
          <p:spPr>
            <a:xfrm>
              <a:off x="4883873" y="5575373"/>
              <a:ext cx="94986" cy="9498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p>
          </p:txBody>
        </p:sp>
        <p:sp>
          <p:nvSpPr>
            <p:cNvPr id="116" name="円/楕円 115"/>
            <p:cNvSpPr/>
            <p:nvPr/>
          </p:nvSpPr>
          <p:spPr>
            <a:xfrm>
              <a:off x="4883873" y="5710096"/>
              <a:ext cx="94986" cy="9498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p>
          </p:txBody>
        </p:sp>
        <p:sp>
          <p:nvSpPr>
            <p:cNvPr id="117" name="下矢印 116"/>
            <p:cNvSpPr/>
            <p:nvPr/>
          </p:nvSpPr>
          <p:spPr>
            <a:xfrm>
              <a:off x="4860032" y="4401466"/>
              <a:ext cx="142667" cy="28803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a:p>
          </p:txBody>
        </p:sp>
        <p:sp>
          <p:nvSpPr>
            <p:cNvPr id="118" name="円/楕円 117"/>
            <p:cNvSpPr/>
            <p:nvPr/>
          </p:nvSpPr>
          <p:spPr>
            <a:xfrm>
              <a:off x="5576538" y="4963305"/>
              <a:ext cx="196148" cy="12241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a:p>
          </p:txBody>
        </p:sp>
        <p:sp>
          <p:nvSpPr>
            <p:cNvPr id="119" name="正方形/長方形 118"/>
            <p:cNvSpPr/>
            <p:nvPr/>
          </p:nvSpPr>
          <p:spPr>
            <a:xfrm>
              <a:off x="7551686" y="5389512"/>
              <a:ext cx="243270" cy="1314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a:p>
          </p:txBody>
        </p:sp>
        <p:sp>
          <p:nvSpPr>
            <p:cNvPr id="120" name="正方形/長方形 119"/>
            <p:cNvSpPr/>
            <p:nvPr/>
          </p:nvSpPr>
          <p:spPr>
            <a:xfrm>
              <a:off x="7551686" y="5542477"/>
              <a:ext cx="243270" cy="1314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a:p>
          </p:txBody>
        </p:sp>
        <p:sp>
          <p:nvSpPr>
            <p:cNvPr id="121" name="正方形/長方形 120"/>
            <p:cNvSpPr/>
            <p:nvPr/>
          </p:nvSpPr>
          <p:spPr>
            <a:xfrm>
              <a:off x="7551686" y="5695442"/>
              <a:ext cx="243270" cy="1314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a:p>
          </p:txBody>
        </p:sp>
        <p:sp>
          <p:nvSpPr>
            <p:cNvPr id="122" name="円/楕円 121"/>
            <p:cNvSpPr/>
            <p:nvPr/>
          </p:nvSpPr>
          <p:spPr>
            <a:xfrm>
              <a:off x="7622536" y="5408193"/>
              <a:ext cx="94986" cy="9498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p>
          </p:txBody>
        </p:sp>
        <p:sp>
          <p:nvSpPr>
            <p:cNvPr id="123" name="円/楕円 122"/>
            <p:cNvSpPr/>
            <p:nvPr/>
          </p:nvSpPr>
          <p:spPr>
            <a:xfrm>
              <a:off x="7622536" y="5560719"/>
              <a:ext cx="94986" cy="9498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p>
          </p:txBody>
        </p:sp>
        <p:sp>
          <p:nvSpPr>
            <p:cNvPr id="124" name="円/楕円 123"/>
            <p:cNvSpPr/>
            <p:nvPr/>
          </p:nvSpPr>
          <p:spPr>
            <a:xfrm>
              <a:off x="7622536" y="5713912"/>
              <a:ext cx="94986" cy="9498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50"/>
            </a:p>
          </p:txBody>
        </p:sp>
        <p:sp>
          <p:nvSpPr>
            <p:cNvPr id="125" name="テキスト ボックス 124"/>
            <p:cNvSpPr txBox="1"/>
            <p:nvPr/>
          </p:nvSpPr>
          <p:spPr>
            <a:xfrm>
              <a:off x="7344040" y="4844672"/>
              <a:ext cx="1136609" cy="324444"/>
            </a:xfrm>
            <a:prstGeom prst="rect">
              <a:avLst/>
            </a:prstGeom>
            <a:noFill/>
          </p:spPr>
          <p:txBody>
            <a:bodyPr wrap="none" rtlCol="0">
              <a:spAutoFit/>
            </a:bodyPr>
            <a:lstStyle/>
            <a:p>
              <a:r>
                <a:rPr kumimoji="1" lang="en-US" altLang="ja-JP" sz="1050" dirty="0" smtClean="0"/>
                <a:t>3-split detector</a:t>
              </a:r>
              <a:endParaRPr kumimoji="1" lang="ja-JP" altLang="en-US" sz="1050" dirty="0"/>
            </a:p>
          </p:txBody>
        </p:sp>
        <p:sp>
          <p:nvSpPr>
            <p:cNvPr id="126" name="テキスト ボックス 125"/>
            <p:cNvSpPr txBox="1"/>
            <p:nvPr/>
          </p:nvSpPr>
          <p:spPr>
            <a:xfrm>
              <a:off x="2595327" y="4860023"/>
              <a:ext cx="1047701" cy="324444"/>
            </a:xfrm>
            <a:prstGeom prst="rect">
              <a:avLst/>
            </a:prstGeom>
            <a:noFill/>
          </p:spPr>
          <p:txBody>
            <a:bodyPr wrap="none" rtlCol="0">
              <a:spAutoFit/>
            </a:bodyPr>
            <a:lstStyle/>
            <a:p>
              <a:r>
                <a:rPr kumimoji="1" lang="en-US" altLang="ja-JP" sz="1050" dirty="0" smtClean="0"/>
                <a:t>Phase Grating</a:t>
              </a:r>
              <a:endParaRPr kumimoji="1" lang="ja-JP" altLang="en-US" sz="1050" dirty="0"/>
            </a:p>
          </p:txBody>
        </p:sp>
        <p:cxnSp>
          <p:nvCxnSpPr>
            <p:cNvPr id="127" name="直線コネクタ 126"/>
            <p:cNvCxnSpPr>
              <a:endCxn id="118" idx="1"/>
            </p:cNvCxnSpPr>
            <p:nvPr/>
          </p:nvCxnSpPr>
          <p:spPr>
            <a:xfrm flipV="1">
              <a:off x="5026540" y="5142576"/>
              <a:ext cx="578723" cy="312671"/>
            </a:xfrm>
            <a:prstGeom prst="line">
              <a:avLst/>
            </a:prstGeom>
          </p:spPr>
          <p:style>
            <a:lnRef idx="1">
              <a:schemeClr val="dk1"/>
            </a:lnRef>
            <a:fillRef idx="0">
              <a:schemeClr val="dk1"/>
            </a:fillRef>
            <a:effectRef idx="0">
              <a:schemeClr val="dk1"/>
            </a:effectRef>
            <a:fontRef idx="minor">
              <a:schemeClr val="tx1"/>
            </a:fontRef>
          </p:style>
        </p:cxnSp>
        <p:cxnSp>
          <p:nvCxnSpPr>
            <p:cNvPr id="128" name="直線コネクタ 127"/>
            <p:cNvCxnSpPr>
              <a:stCxn id="118" idx="7"/>
              <a:endCxn id="119" idx="1"/>
            </p:cNvCxnSpPr>
            <p:nvPr/>
          </p:nvCxnSpPr>
          <p:spPr>
            <a:xfrm>
              <a:off x="5743961" y="5142576"/>
              <a:ext cx="1807725" cy="312672"/>
            </a:xfrm>
            <a:prstGeom prst="line">
              <a:avLst/>
            </a:prstGeom>
          </p:spPr>
          <p:style>
            <a:lnRef idx="1">
              <a:schemeClr val="dk1"/>
            </a:lnRef>
            <a:fillRef idx="0">
              <a:schemeClr val="dk1"/>
            </a:fillRef>
            <a:effectRef idx="0">
              <a:schemeClr val="dk1"/>
            </a:effectRef>
            <a:fontRef idx="minor">
              <a:schemeClr val="tx1"/>
            </a:fontRef>
          </p:style>
        </p:cxnSp>
        <p:cxnSp>
          <p:nvCxnSpPr>
            <p:cNvPr id="129" name="直線コネクタ 128"/>
            <p:cNvCxnSpPr>
              <a:endCxn id="118" idx="3"/>
            </p:cNvCxnSpPr>
            <p:nvPr/>
          </p:nvCxnSpPr>
          <p:spPr>
            <a:xfrm>
              <a:off x="5049709" y="5759411"/>
              <a:ext cx="555554" cy="248759"/>
            </a:xfrm>
            <a:prstGeom prst="line">
              <a:avLst/>
            </a:prstGeom>
          </p:spPr>
          <p:style>
            <a:lnRef idx="1">
              <a:schemeClr val="dk1"/>
            </a:lnRef>
            <a:fillRef idx="0">
              <a:schemeClr val="dk1"/>
            </a:fillRef>
            <a:effectRef idx="0">
              <a:schemeClr val="dk1"/>
            </a:effectRef>
            <a:fontRef idx="minor">
              <a:schemeClr val="tx1"/>
            </a:fontRef>
          </p:style>
        </p:cxnSp>
        <p:cxnSp>
          <p:nvCxnSpPr>
            <p:cNvPr id="130" name="直線コネクタ 129"/>
            <p:cNvCxnSpPr>
              <a:stCxn id="118" idx="5"/>
              <a:endCxn id="121" idx="1"/>
            </p:cNvCxnSpPr>
            <p:nvPr/>
          </p:nvCxnSpPr>
          <p:spPr>
            <a:xfrm flipV="1">
              <a:off x="5743961" y="5761178"/>
              <a:ext cx="1807725" cy="246992"/>
            </a:xfrm>
            <a:prstGeom prst="line">
              <a:avLst/>
            </a:prstGeom>
          </p:spPr>
          <p:style>
            <a:lnRef idx="1">
              <a:schemeClr val="dk1"/>
            </a:lnRef>
            <a:fillRef idx="0">
              <a:schemeClr val="dk1"/>
            </a:fillRef>
            <a:effectRef idx="0">
              <a:schemeClr val="dk1"/>
            </a:effectRef>
            <a:fontRef idx="minor">
              <a:schemeClr val="tx1"/>
            </a:fontRef>
          </p:style>
        </p:cxnSp>
        <p:sp>
          <p:nvSpPr>
            <p:cNvPr id="131" name="正方形/長方形 130"/>
            <p:cNvSpPr/>
            <p:nvPr/>
          </p:nvSpPr>
          <p:spPr>
            <a:xfrm>
              <a:off x="4164216" y="4486797"/>
              <a:ext cx="251078" cy="324444"/>
            </a:xfrm>
            <a:prstGeom prst="rect">
              <a:avLst/>
            </a:prstGeom>
          </p:spPr>
          <p:txBody>
            <a:bodyPr wrap="none">
              <a:spAutoFit/>
            </a:bodyPr>
            <a:lstStyle/>
            <a:p>
              <a:r>
                <a:rPr lang="en-US" altLang="ja-JP" sz="1050" dirty="0"/>
                <a:t>f</a:t>
              </a:r>
              <a:endParaRPr lang="ja-JP" altLang="en-US" sz="1050" dirty="0"/>
            </a:p>
          </p:txBody>
        </p:sp>
        <p:sp>
          <p:nvSpPr>
            <p:cNvPr id="132" name="テキスト ボックス 131"/>
            <p:cNvSpPr txBox="1"/>
            <p:nvPr/>
          </p:nvSpPr>
          <p:spPr>
            <a:xfrm>
              <a:off x="7928610" y="5233017"/>
              <a:ext cx="668950" cy="737371"/>
            </a:xfrm>
            <a:prstGeom prst="rect">
              <a:avLst/>
            </a:prstGeom>
            <a:noFill/>
          </p:spPr>
          <p:txBody>
            <a:bodyPr wrap="none" rtlCol="0">
              <a:spAutoFit/>
            </a:bodyPr>
            <a:lstStyle/>
            <a:p>
              <a:r>
                <a:rPr kumimoji="1" lang="en-US" altLang="ja-JP" sz="1050" b="1" dirty="0" err="1" smtClean="0"/>
                <a:t>Det</a:t>
              </a:r>
              <a:r>
                <a:rPr kumimoji="1" lang="en-US" altLang="ja-JP" sz="1050" b="1" dirty="0" smtClean="0"/>
                <a:t>(-1)</a:t>
              </a:r>
            </a:p>
            <a:p>
              <a:r>
                <a:rPr lang="en-US" altLang="ja-JP" sz="1050" b="1" dirty="0" err="1" smtClean="0"/>
                <a:t>Det</a:t>
              </a:r>
              <a:r>
                <a:rPr lang="en-US" altLang="ja-JP" sz="1050" b="1" dirty="0" smtClean="0"/>
                <a:t>(0)</a:t>
              </a:r>
            </a:p>
            <a:p>
              <a:r>
                <a:rPr kumimoji="1" lang="en-US" altLang="ja-JP" sz="1050" b="1" dirty="0" err="1" smtClean="0"/>
                <a:t>Det</a:t>
              </a:r>
              <a:r>
                <a:rPr kumimoji="1" lang="en-US" altLang="ja-JP" sz="1050" b="1" dirty="0" smtClean="0"/>
                <a:t>(+1)</a:t>
              </a:r>
              <a:endParaRPr kumimoji="1" lang="ja-JP" altLang="en-US" sz="1050" b="1" dirty="0"/>
            </a:p>
          </p:txBody>
        </p:sp>
        <p:sp>
          <p:nvSpPr>
            <p:cNvPr id="133" name="テキスト ボックス 132"/>
            <p:cNvSpPr txBox="1"/>
            <p:nvPr/>
          </p:nvSpPr>
          <p:spPr>
            <a:xfrm>
              <a:off x="4636830" y="3988307"/>
              <a:ext cx="503579" cy="324444"/>
            </a:xfrm>
            <a:prstGeom prst="rect">
              <a:avLst/>
            </a:prstGeom>
            <a:noFill/>
          </p:spPr>
          <p:txBody>
            <a:bodyPr wrap="none" rtlCol="0">
              <a:spAutoFit/>
            </a:bodyPr>
            <a:lstStyle/>
            <a:p>
              <a:r>
                <a:rPr kumimoji="1" lang="en-US" altLang="ja-JP" sz="1050" b="1" dirty="0" smtClean="0"/>
                <a:t>Flow</a:t>
              </a:r>
              <a:endParaRPr kumimoji="1" lang="ja-JP" altLang="en-US" sz="1050" b="1" dirty="0"/>
            </a:p>
          </p:txBody>
        </p:sp>
      </p:grpSp>
      <p:pic>
        <p:nvPicPr>
          <p:cNvPr id="139" name="コンテンツ プレースホルダー 138"/>
          <p:cNvPicPr>
            <a:picLocks noGrp="1" noChangeAspect="1"/>
          </p:cNvPicPr>
          <p:nvPr>
            <p:ph idx="1"/>
          </p:nvPr>
        </p:nvPicPr>
        <p:blipFill>
          <a:blip r:embed="rId9"/>
          <a:stretch>
            <a:fillRect/>
          </a:stretch>
        </p:blipFill>
        <p:spPr>
          <a:xfrm>
            <a:off x="6164477" y="2739483"/>
            <a:ext cx="2727619" cy="2564892"/>
          </a:xfrm>
          <a:prstGeom prst="rect">
            <a:avLst/>
          </a:prstGeom>
        </p:spPr>
      </p:pic>
      <p:pic>
        <p:nvPicPr>
          <p:cNvPr id="141" name="図 140"/>
          <p:cNvPicPr>
            <a:picLocks noChangeAspect="1"/>
          </p:cNvPicPr>
          <p:nvPr/>
        </p:nvPicPr>
        <p:blipFill>
          <a:blip r:embed="rId10"/>
          <a:stretch>
            <a:fillRect/>
          </a:stretch>
        </p:blipFill>
        <p:spPr>
          <a:xfrm>
            <a:off x="6205580" y="1175303"/>
            <a:ext cx="2646858" cy="1220970"/>
          </a:xfrm>
          <a:prstGeom prst="rect">
            <a:avLst/>
          </a:prstGeom>
        </p:spPr>
      </p:pic>
      <p:sp>
        <p:nvSpPr>
          <p:cNvPr id="142" name="テキスト ボックス 141"/>
          <p:cNvSpPr txBox="1"/>
          <p:nvPr/>
        </p:nvSpPr>
        <p:spPr>
          <a:xfrm>
            <a:off x="6139241" y="847829"/>
            <a:ext cx="2129494" cy="307777"/>
          </a:xfrm>
          <a:prstGeom prst="rect">
            <a:avLst/>
          </a:prstGeom>
          <a:noFill/>
        </p:spPr>
        <p:txBody>
          <a:bodyPr wrap="none" rtlCol="0">
            <a:spAutoFit/>
          </a:bodyPr>
          <a:lstStyle/>
          <a:p>
            <a:r>
              <a:rPr lang="en-US" altLang="ja-JP" sz="1400" b="1" dirty="0" smtClean="0"/>
              <a:t>Scanning 3 spot by grating</a:t>
            </a:r>
            <a:endParaRPr kumimoji="1" lang="ja-JP" altLang="en-US" sz="1400" b="1" dirty="0"/>
          </a:p>
        </p:txBody>
      </p:sp>
      <p:sp>
        <p:nvSpPr>
          <p:cNvPr id="144" name="テキスト ボックス 143"/>
          <p:cNvSpPr txBox="1"/>
          <p:nvPr/>
        </p:nvSpPr>
        <p:spPr>
          <a:xfrm>
            <a:off x="6107720" y="2446111"/>
            <a:ext cx="2088200" cy="307777"/>
          </a:xfrm>
          <a:prstGeom prst="rect">
            <a:avLst/>
          </a:prstGeom>
          <a:noFill/>
        </p:spPr>
        <p:txBody>
          <a:bodyPr wrap="none" rtlCol="0">
            <a:spAutoFit/>
          </a:bodyPr>
          <a:lstStyle/>
          <a:p>
            <a:r>
              <a:rPr lang="en-US" altLang="ja-JP" sz="1400" b="1" dirty="0" smtClean="0"/>
              <a:t>Spot separation d = 35um</a:t>
            </a:r>
            <a:endParaRPr kumimoji="1" lang="ja-JP" altLang="en-US" sz="1400" b="1" dirty="0"/>
          </a:p>
        </p:txBody>
      </p:sp>
    </p:spTree>
    <p:extLst>
      <p:ext uri="{BB962C8B-B14F-4D97-AF65-F5344CB8AC3E}">
        <p14:creationId xmlns:p14="http://schemas.microsoft.com/office/powerpoint/2010/main" val="16820877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15737" y="304732"/>
            <a:ext cx="8318814" cy="586445"/>
          </a:xfrm>
        </p:spPr>
        <p:txBody>
          <a:bodyPr>
            <a:normAutofit/>
          </a:bodyPr>
          <a:lstStyle/>
          <a:p>
            <a:r>
              <a:rPr lang="en-US" altLang="ja-JP" sz="2000" b="1" u="sng" dirty="0">
                <a:latin typeface="+mn-lt"/>
              </a:rPr>
              <a:t>T</a:t>
            </a:r>
            <a:r>
              <a:rPr lang="en-US" altLang="ja-JP" sz="2000" b="1" u="sng" dirty="0" smtClean="0">
                <a:latin typeface="+mn-lt"/>
              </a:rPr>
              <a:t>ime </a:t>
            </a:r>
            <a:r>
              <a:rPr lang="en-US" altLang="ja-JP" sz="2000" b="1" u="sng" dirty="0">
                <a:latin typeface="+mn-lt"/>
              </a:rPr>
              <a:t>S</a:t>
            </a:r>
            <a:r>
              <a:rPr lang="en-US" altLang="ja-JP" sz="2000" b="1" u="sng" dirty="0" smtClean="0">
                <a:latin typeface="+mn-lt"/>
              </a:rPr>
              <a:t>equential </a:t>
            </a:r>
            <a:r>
              <a:rPr lang="en-US" altLang="ja-JP" sz="2000" b="1" u="sng" dirty="0">
                <a:latin typeface="+mn-lt"/>
              </a:rPr>
              <a:t>O</a:t>
            </a:r>
            <a:r>
              <a:rPr lang="en-US" altLang="ja-JP" sz="2000" b="1" u="sng" dirty="0" smtClean="0">
                <a:latin typeface="+mn-lt"/>
              </a:rPr>
              <a:t>bservation of Target </a:t>
            </a:r>
            <a:r>
              <a:rPr lang="en-US" altLang="ja-JP" sz="2000" b="1" u="sng" dirty="0">
                <a:latin typeface="+mn-lt"/>
              </a:rPr>
              <a:t>C</a:t>
            </a:r>
            <a:r>
              <a:rPr lang="en-US" altLang="ja-JP" sz="2000" b="1" u="sng" dirty="0" smtClean="0">
                <a:latin typeface="+mn-lt"/>
              </a:rPr>
              <a:t>ell by</a:t>
            </a:r>
            <a:r>
              <a:rPr lang="en-US" altLang="ja-JP" sz="2000" b="1" u="sng" dirty="0">
                <a:latin typeface="+mn-lt"/>
              </a:rPr>
              <a:t> 3 </a:t>
            </a:r>
            <a:r>
              <a:rPr lang="en-US" altLang="ja-JP" sz="2000" b="1" u="sng" dirty="0" smtClean="0">
                <a:latin typeface="+mn-lt"/>
              </a:rPr>
              <a:t>Spot and Slide </a:t>
            </a:r>
            <a:r>
              <a:rPr lang="en-US" altLang="ja-JP" sz="2000" b="1" u="sng" dirty="0">
                <a:latin typeface="+mn-lt"/>
              </a:rPr>
              <a:t>M</a:t>
            </a:r>
            <a:r>
              <a:rPr lang="en-US" altLang="ja-JP" sz="2000" b="1" u="sng" dirty="0" smtClean="0">
                <a:latin typeface="+mn-lt"/>
              </a:rPr>
              <a:t>otor  </a:t>
            </a:r>
            <a:endParaRPr kumimoji="1" lang="ja-JP" altLang="en-US" sz="2000" b="1" u="sng" dirty="0">
              <a:latin typeface="+mn-lt"/>
            </a:endParaRPr>
          </a:p>
        </p:txBody>
      </p:sp>
      <p:grpSp>
        <p:nvGrpSpPr>
          <p:cNvPr id="5" name="グループ化 4"/>
          <p:cNvGrpSpPr/>
          <p:nvPr/>
        </p:nvGrpSpPr>
        <p:grpSpPr>
          <a:xfrm>
            <a:off x="1107688" y="1075702"/>
            <a:ext cx="6508303" cy="2916744"/>
            <a:chOff x="-143198" y="836712"/>
            <a:chExt cx="8986865" cy="5472608"/>
          </a:xfrm>
        </p:grpSpPr>
        <p:sp>
          <p:nvSpPr>
            <p:cNvPr id="6" name="円/楕円 5"/>
            <p:cNvSpPr/>
            <p:nvPr/>
          </p:nvSpPr>
          <p:spPr>
            <a:xfrm>
              <a:off x="3419872" y="1556792"/>
              <a:ext cx="1296144" cy="21602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sz="1050"/>
            </a:p>
          </p:txBody>
        </p:sp>
        <p:cxnSp>
          <p:nvCxnSpPr>
            <p:cNvPr id="7" name="直線矢印コネクタ 6"/>
            <p:cNvCxnSpPr/>
            <p:nvPr/>
          </p:nvCxnSpPr>
          <p:spPr>
            <a:xfrm>
              <a:off x="4067944" y="980728"/>
              <a:ext cx="0" cy="53285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8" name="テキスト ボックス 7"/>
            <p:cNvSpPr txBox="1"/>
            <p:nvPr/>
          </p:nvSpPr>
          <p:spPr>
            <a:xfrm>
              <a:off x="4456786" y="1082086"/>
              <a:ext cx="1494539" cy="476416"/>
            </a:xfrm>
            <a:prstGeom prst="rect">
              <a:avLst/>
            </a:prstGeom>
            <a:noFill/>
          </p:spPr>
          <p:txBody>
            <a:bodyPr wrap="none" rtlCol="0">
              <a:spAutoFit/>
            </a:bodyPr>
            <a:lstStyle/>
            <a:p>
              <a:r>
                <a:rPr kumimoji="1" lang="en-US" altLang="ja-JP" sz="1050" dirty="0" smtClean="0"/>
                <a:t>Scanning </a:t>
              </a:r>
              <a:r>
                <a:rPr lang="en-US" altLang="ja-JP" sz="1050" dirty="0" smtClean="0"/>
                <a:t>Optics</a:t>
              </a:r>
              <a:r>
                <a:rPr kumimoji="1" lang="en-US" altLang="ja-JP" sz="1050" dirty="0" smtClean="0"/>
                <a:t> </a:t>
              </a:r>
              <a:endParaRPr kumimoji="1" lang="ja-JP" altLang="en-US" sz="1050" dirty="0"/>
            </a:p>
          </p:txBody>
        </p:sp>
        <p:sp>
          <p:nvSpPr>
            <p:cNvPr id="9" name="テキスト ボックス 8"/>
            <p:cNvSpPr txBox="1"/>
            <p:nvPr/>
          </p:nvSpPr>
          <p:spPr>
            <a:xfrm>
              <a:off x="-143198" y="3434356"/>
              <a:ext cx="1060698" cy="476416"/>
            </a:xfrm>
            <a:prstGeom prst="rect">
              <a:avLst/>
            </a:prstGeom>
            <a:noFill/>
          </p:spPr>
          <p:txBody>
            <a:bodyPr wrap="none" rtlCol="0">
              <a:spAutoFit/>
            </a:bodyPr>
            <a:lstStyle/>
            <a:p>
              <a:r>
                <a:rPr kumimoji="1" lang="en-US" altLang="ja-JP" sz="1050" dirty="0" smtClean="0"/>
                <a:t>Sample IN </a:t>
              </a:r>
              <a:endParaRPr kumimoji="1" lang="ja-JP" altLang="en-US" sz="1050" dirty="0"/>
            </a:p>
          </p:txBody>
        </p:sp>
        <p:cxnSp>
          <p:nvCxnSpPr>
            <p:cNvPr id="10" name="直線コネクタ 9"/>
            <p:cNvCxnSpPr>
              <a:stCxn id="6" idx="3"/>
            </p:cNvCxnSpPr>
            <p:nvPr/>
          </p:nvCxnSpPr>
          <p:spPr>
            <a:xfrm>
              <a:off x="3609688" y="1741180"/>
              <a:ext cx="458256" cy="20368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コネクタ 10"/>
            <p:cNvCxnSpPr>
              <a:stCxn id="6" idx="5"/>
            </p:cNvCxnSpPr>
            <p:nvPr/>
          </p:nvCxnSpPr>
          <p:spPr>
            <a:xfrm flipH="1">
              <a:off x="4067944" y="1741180"/>
              <a:ext cx="458256" cy="20368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コネクタ 11"/>
            <p:cNvCxnSpPr>
              <a:endCxn id="6" idx="3"/>
            </p:cNvCxnSpPr>
            <p:nvPr/>
          </p:nvCxnSpPr>
          <p:spPr>
            <a:xfrm>
              <a:off x="3609688" y="836712"/>
              <a:ext cx="0" cy="9044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コネクタ 12"/>
            <p:cNvCxnSpPr>
              <a:endCxn id="6" idx="5"/>
            </p:cNvCxnSpPr>
            <p:nvPr/>
          </p:nvCxnSpPr>
          <p:spPr>
            <a:xfrm>
              <a:off x="4524188" y="836712"/>
              <a:ext cx="2012" cy="904469"/>
            </a:xfrm>
            <a:prstGeom prst="line">
              <a:avLst/>
            </a:prstGeom>
          </p:spPr>
          <p:style>
            <a:lnRef idx="1">
              <a:schemeClr val="accent1"/>
            </a:lnRef>
            <a:fillRef idx="0">
              <a:schemeClr val="accent1"/>
            </a:fillRef>
            <a:effectRef idx="0">
              <a:schemeClr val="accent1"/>
            </a:effectRef>
            <a:fontRef idx="minor">
              <a:schemeClr val="tx1"/>
            </a:fontRef>
          </p:style>
        </p:cxnSp>
        <p:grpSp>
          <p:nvGrpSpPr>
            <p:cNvPr id="14" name="グループ化 13"/>
            <p:cNvGrpSpPr/>
            <p:nvPr/>
          </p:nvGrpSpPr>
          <p:grpSpPr>
            <a:xfrm>
              <a:off x="251520" y="2204864"/>
              <a:ext cx="8592147" cy="4027097"/>
              <a:chOff x="251520" y="2204864"/>
              <a:chExt cx="8592147" cy="4027097"/>
            </a:xfrm>
          </p:grpSpPr>
          <p:pic>
            <p:nvPicPr>
              <p:cNvPr id="15" name="Picture 2"/>
              <p:cNvPicPr>
                <a:picLocks noChangeAspect="1" noChangeArrowheads="1"/>
              </p:cNvPicPr>
              <p:nvPr/>
            </p:nvPicPr>
            <p:blipFill>
              <a:blip r:embed="rId3" cstate="print"/>
              <a:srcRect/>
              <a:stretch>
                <a:fillRect/>
              </a:stretch>
            </p:blipFill>
            <p:spPr bwMode="auto">
              <a:xfrm flipH="1">
                <a:off x="755576" y="2780928"/>
                <a:ext cx="2016224" cy="2160240"/>
              </a:xfrm>
              <a:prstGeom prst="rect">
                <a:avLst/>
              </a:prstGeom>
              <a:noFill/>
              <a:ln w="9525">
                <a:noFill/>
                <a:miter lim="800000"/>
                <a:headEnd/>
                <a:tailEnd/>
              </a:ln>
            </p:spPr>
          </p:pic>
          <p:cxnSp>
            <p:nvCxnSpPr>
              <p:cNvPr id="16" name="直線コネクタ 15"/>
              <p:cNvCxnSpPr/>
              <p:nvPr/>
            </p:nvCxnSpPr>
            <p:spPr>
              <a:xfrm>
                <a:off x="2771800" y="3789040"/>
                <a:ext cx="5472608" cy="0"/>
              </a:xfrm>
              <a:prstGeom prst="line">
                <a:avLst/>
              </a:prstGeom>
            </p:spPr>
            <p:style>
              <a:lnRef idx="1">
                <a:schemeClr val="dk1"/>
              </a:lnRef>
              <a:fillRef idx="0">
                <a:schemeClr val="dk1"/>
              </a:fillRef>
              <a:effectRef idx="0">
                <a:schemeClr val="dk1"/>
              </a:effectRef>
              <a:fontRef idx="minor">
                <a:schemeClr val="tx1"/>
              </a:fontRef>
            </p:style>
          </p:cxnSp>
          <p:cxnSp>
            <p:nvCxnSpPr>
              <p:cNvPr id="17" name="直線コネクタ 16"/>
              <p:cNvCxnSpPr/>
              <p:nvPr/>
            </p:nvCxnSpPr>
            <p:spPr>
              <a:xfrm>
                <a:off x="2771800" y="4077072"/>
                <a:ext cx="5472608" cy="0"/>
              </a:xfrm>
              <a:prstGeom prst="line">
                <a:avLst/>
              </a:prstGeom>
            </p:spPr>
            <p:style>
              <a:lnRef idx="1">
                <a:schemeClr val="dk1"/>
              </a:lnRef>
              <a:fillRef idx="0">
                <a:schemeClr val="dk1"/>
              </a:fillRef>
              <a:effectRef idx="0">
                <a:schemeClr val="dk1"/>
              </a:effectRef>
              <a:fontRef idx="minor">
                <a:schemeClr val="tx1"/>
              </a:fontRef>
            </p:style>
          </p:cxnSp>
          <p:cxnSp>
            <p:nvCxnSpPr>
              <p:cNvPr id="18" name="直線コネクタ 17"/>
              <p:cNvCxnSpPr/>
              <p:nvPr/>
            </p:nvCxnSpPr>
            <p:spPr>
              <a:xfrm>
                <a:off x="2771800" y="3933056"/>
                <a:ext cx="5472608" cy="20952"/>
              </a:xfrm>
              <a:prstGeom prst="line">
                <a:avLst/>
              </a:prstGeom>
            </p:spPr>
            <p:style>
              <a:lnRef idx="2">
                <a:schemeClr val="accent2"/>
              </a:lnRef>
              <a:fillRef idx="0">
                <a:schemeClr val="accent2"/>
              </a:fillRef>
              <a:effectRef idx="1">
                <a:schemeClr val="accent2"/>
              </a:effectRef>
              <a:fontRef idx="minor">
                <a:schemeClr val="tx1"/>
              </a:fontRef>
            </p:style>
          </p:cxnSp>
          <p:cxnSp>
            <p:nvCxnSpPr>
              <p:cNvPr id="19" name="直線コネクタ 18"/>
              <p:cNvCxnSpPr/>
              <p:nvPr/>
            </p:nvCxnSpPr>
            <p:spPr>
              <a:xfrm>
                <a:off x="899592" y="2780928"/>
                <a:ext cx="7416824" cy="0"/>
              </a:xfrm>
              <a:prstGeom prst="line">
                <a:avLst/>
              </a:prstGeom>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a:xfrm>
                <a:off x="1043608" y="4941168"/>
                <a:ext cx="7416824" cy="0"/>
              </a:xfrm>
              <a:prstGeom prst="line">
                <a:avLst/>
              </a:prstGeom>
            </p:spPr>
            <p:style>
              <a:lnRef idx="1">
                <a:schemeClr val="dk1"/>
              </a:lnRef>
              <a:fillRef idx="0">
                <a:schemeClr val="dk1"/>
              </a:fillRef>
              <a:effectRef idx="0">
                <a:schemeClr val="dk1"/>
              </a:effectRef>
              <a:fontRef idx="minor">
                <a:schemeClr val="tx1"/>
              </a:fontRef>
            </p:style>
          </p:cxnSp>
          <p:cxnSp>
            <p:nvCxnSpPr>
              <p:cNvPr id="21" name="直線矢印コネクタ 20"/>
              <p:cNvCxnSpPr/>
              <p:nvPr/>
            </p:nvCxnSpPr>
            <p:spPr>
              <a:xfrm flipV="1">
                <a:off x="3995936" y="3861048"/>
                <a:ext cx="144016" cy="144016"/>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sp>
            <p:nvSpPr>
              <p:cNvPr id="22" name="左中かっこ 21"/>
              <p:cNvSpPr/>
              <p:nvPr/>
            </p:nvSpPr>
            <p:spPr>
              <a:xfrm rot="16200000">
                <a:off x="4499992" y="3789040"/>
                <a:ext cx="288032" cy="1152128"/>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sz="1050"/>
              </a:p>
            </p:txBody>
          </p:sp>
          <p:pic>
            <p:nvPicPr>
              <p:cNvPr id="23" name="Picture 1"/>
              <p:cNvPicPr>
                <a:picLocks noChangeAspect="1" noChangeArrowheads="1"/>
              </p:cNvPicPr>
              <p:nvPr/>
            </p:nvPicPr>
            <p:blipFill>
              <a:blip r:embed="rId4" cstate="print"/>
              <a:srcRect/>
              <a:stretch>
                <a:fillRect/>
              </a:stretch>
            </p:blipFill>
            <p:spPr bwMode="auto">
              <a:xfrm>
                <a:off x="3779912" y="3789040"/>
                <a:ext cx="216024" cy="216024"/>
              </a:xfrm>
              <a:prstGeom prst="rect">
                <a:avLst/>
              </a:prstGeom>
              <a:noFill/>
              <a:ln w="9525">
                <a:noFill/>
                <a:miter lim="800000"/>
                <a:headEnd/>
                <a:tailEnd/>
              </a:ln>
            </p:spPr>
          </p:pic>
          <p:pic>
            <p:nvPicPr>
              <p:cNvPr id="24" name="Picture 1"/>
              <p:cNvPicPr>
                <a:picLocks noChangeAspect="1" noChangeArrowheads="1"/>
              </p:cNvPicPr>
              <p:nvPr/>
            </p:nvPicPr>
            <p:blipFill>
              <a:blip r:embed="rId4" cstate="print"/>
              <a:srcRect/>
              <a:stretch>
                <a:fillRect/>
              </a:stretch>
            </p:blipFill>
            <p:spPr bwMode="auto">
              <a:xfrm>
                <a:off x="5076056" y="3789040"/>
                <a:ext cx="216024" cy="216024"/>
              </a:xfrm>
              <a:prstGeom prst="rect">
                <a:avLst/>
              </a:prstGeom>
              <a:noFill/>
              <a:ln w="9525">
                <a:noFill/>
                <a:miter lim="800000"/>
                <a:headEnd/>
                <a:tailEnd/>
              </a:ln>
            </p:spPr>
          </p:pic>
          <p:pic>
            <p:nvPicPr>
              <p:cNvPr id="25" name="Picture 1"/>
              <p:cNvPicPr>
                <a:picLocks noChangeAspect="1" noChangeArrowheads="1"/>
              </p:cNvPicPr>
              <p:nvPr/>
            </p:nvPicPr>
            <p:blipFill>
              <a:blip r:embed="rId4" cstate="print"/>
              <a:srcRect/>
              <a:stretch>
                <a:fillRect/>
              </a:stretch>
            </p:blipFill>
            <p:spPr bwMode="auto">
              <a:xfrm>
                <a:off x="6444208" y="3789040"/>
                <a:ext cx="216024" cy="216024"/>
              </a:xfrm>
              <a:prstGeom prst="rect">
                <a:avLst/>
              </a:prstGeom>
              <a:noFill/>
              <a:ln w="9525">
                <a:noFill/>
                <a:miter lim="800000"/>
                <a:headEnd/>
                <a:tailEnd/>
              </a:ln>
            </p:spPr>
          </p:pic>
          <p:sp>
            <p:nvSpPr>
              <p:cNvPr id="26" name="左中かっこ 25"/>
              <p:cNvSpPr/>
              <p:nvPr/>
            </p:nvSpPr>
            <p:spPr>
              <a:xfrm rot="16200000">
                <a:off x="5724128" y="3789040"/>
                <a:ext cx="288032" cy="1152128"/>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sz="1050"/>
              </a:p>
            </p:txBody>
          </p:sp>
          <p:pic>
            <p:nvPicPr>
              <p:cNvPr id="27" name="Picture 1"/>
              <p:cNvPicPr>
                <a:picLocks noChangeAspect="1" noChangeArrowheads="1"/>
              </p:cNvPicPr>
              <p:nvPr/>
            </p:nvPicPr>
            <p:blipFill>
              <a:blip r:embed="rId4" cstate="print"/>
              <a:srcRect/>
              <a:stretch>
                <a:fillRect/>
              </a:stretch>
            </p:blipFill>
            <p:spPr bwMode="auto">
              <a:xfrm>
                <a:off x="7668344" y="3789040"/>
                <a:ext cx="207640" cy="216024"/>
              </a:xfrm>
              <a:prstGeom prst="rect">
                <a:avLst/>
              </a:prstGeom>
              <a:noFill/>
              <a:ln w="9525">
                <a:noFill/>
                <a:miter lim="800000"/>
                <a:headEnd/>
                <a:tailEnd/>
              </a:ln>
            </p:spPr>
          </p:pic>
          <p:sp>
            <p:nvSpPr>
              <p:cNvPr id="28" name="左中かっこ 27"/>
              <p:cNvSpPr/>
              <p:nvPr/>
            </p:nvSpPr>
            <p:spPr>
              <a:xfrm rot="16200000">
                <a:off x="7092280" y="3789040"/>
                <a:ext cx="288032" cy="1152128"/>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sz="1050"/>
              </a:p>
            </p:txBody>
          </p:sp>
          <p:sp>
            <p:nvSpPr>
              <p:cNvPr id="29" name="円/楕円 28"/>
              <p:cNvSpPr/>
              <p:nvPr/>
            </p:nvSpPr>
            <p:spPr>
              <a:xfrm>
                <a:off x="3460292" y="5389977"/>
                <a:ext cx="1296144" cy="28803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sz="1050"/>
              </a:p>
            </p:txBody>
          </p:sp>
          <p:sp>
            <p:nvSpPr>
              <p:cNvPr id="30" name="テキスト ボックス 29"/>
              <p:cNvSpPr txBox="1"/>
              <p:nvPr/>
            </p:nvSpPr>
            <p:spPr>
              <a:xfrm>
                <a:off x="5076056" y="4437112"/>
                <a:ext cx="427643" cy="476416"/>
              </a:xfrm>
              <a:prstGeom prst="rect">
                <a:avLst/>
              </a:prstGeom>
              <a:noFill/>
            </p:spPr>
            <p:txBody>
              <a:bodyPr wrap="none" rtlCol="0">
                <a:spAutoFit/>
              </a:bodyPr>
              <a:lstStyle/>
              <a:p>
                <a:r>
                  <a:rPr kumimoji="1" lang="en-US" altLang="ja-JP" sz="1050" b="1" dirty="0" smtClean="0"/>
                  <a:t>Δ</a:t>
                </a:r>
                <a:r>
                  <a:rPr kumimoji="1" lang="ja-JP" altLang="en-US" sz="1050" b="1" dirty="0" err="1" smtClean="0"/>
                  <a:t>ｔ</a:t>
                </a:r>
                <a:endParaRPr kumimoji="1" lang="ja-JP" altLang="en-US" sz="1050" b="1" dirty="0"/>
              </a:p>
            </p:txBody>
          </p:sp>
          <p:sp>
            <p:nvSpPr>
              <p:cNvPr id="31" name="テキスト ボックス 30"/>
              <p:cNvSpPr txBox="1"/>
              <p:nvPr/>
            </p:nvSpPr>
            <p:spPr>
              <a:xfrm>
                <a:off x="6228184" y="4437112"/>
                <a:ext cx="522824" cy="476416"/>
              </a:xfrm>
              <a:prstGeom prst="rect">
                <a:avLst/>
              </a:prstGeom>
              <a:noFill/>
            </p:spPr>
            <p:txBody>
              <a:bodyPr wrap="none" rtlCol="0">
                <a:spAutoFit/>
              </a:bodyPr>
              <a:lstStyle/>
              <a:p>
                <a:r>
                  <a:rPr kumimoji="1" lang="en-US" altLang="ja-JP" sz="1050" b="1" dirty="0" smtClean="0"/>
                  <a:t>2Δ</a:t>
                </a:r>
                <a:r>
                  <a:rPr kumimoji="1" lang="ja-JP" altLang="en-US" sz="1050" b="1" dirty="0" err="1" smtClean="0"/>
                  <a:t>ｔ</a:t>
                </a:r>
                <a:endParaRPr kumimoji="1" lang="ja-JP" altLang="en-US" sz="1050" b="1" dirty="0"/>
              </a:p>
            </p:txBody>
          </p:sp>
          <p:sp>
            <p:nvSpPr>
              <p:cNvPr id="32" name="テキスト ボックス 31"/>
              <p:cNvSpPr txBox="1"/>
              <p:nvPr/>
            </p:nvSpPr>
            <p:spPr>
              <a:xfrm>
                <a:off x="7668344" y="4437112"/>
                <a:ext cx="522824" cy="476416"/>
              </a:xfrm>
              <a:prstGeom prst="rect">
                <a:avLst/>
              </a:prstGeom>
              <a:noFill/>
            </p:spPr>
            <p:txBody>
              <a:bodyPr wrap="none" rtlCol="0">
                <a:spAutoFit/>
              </a:bodyPr>
              <a:lstStyle/>
              <a:p>
                <a:r>
                  <a:rPr lang="en-US" altLang="ja-JP" sz="1050" b="1" dirty="0" smtClean="0"/>
                  <a:t>3</a:t>
                </a:r>
                <a:r>
                  <a:rPr kumimoji="1" lang="en-US" altLang="ja-JP" sz="1050" b="1" dirty="0" smtClean="0"/>
                  <a:t>Δ</a:t>
                </a:r>
                <a:r>
                  <a:rPr kumimoji="1" lang="ja-JP" altLang="en-US" sz="1050" b="1" dirty="0" err="1" smtClean="0"/>
                  <a:t>ｔ</a:t>
                </a:r>
                <a:endParaRPr kumimoji="1" lang="ja-JP" altLang="en-US" sz="1050" b="1" dirty="0"/>
              </a:p>
            </p:txBody>
          </p:sp>
          <p:sp>
            <p:nvSpPr>
              <p:cNvPr id="33" name="テキスト ボックス 32"/>
              <p:cNvSpPr txBox="1"/>
              <p:nvPr/>
            </p:nvSpPr>
            <p:spPr>
              <a:xfrm>
                <a:off x="8316416" y="4221088"/>
                <a:ext cx="527251" cy="476416"/>
              </a:xfrm>
              <a:prstGeom prst="rect">
                <a:avLst/>
              </a:prstGeom>
              <a:noFill/>
            </p:spPr>
            <p:txBody>
              <a:bodyPr wrap="none" rtlCol="0">
                <a:spAutoFit/>
              </a:bodyPr>
              <a:lstStyle/>
              <a:p>
                <a:r>
                  <a:rPr lang="en-US" altLang="ja-JP" sz="1050" b="1" dirty="0" err="1" smtClean="0"/>
                  <a:t>n</a:t>
                </a:r>
                <a:r>
                  <a:rPr kumimoji="1" lang="en-US" altLang="ja-JP" sz="1050" b="1" dirty="0" err="1" smtClean="0"/>
                  <a:t>Δ</a:t>
                </a:r>
                <a:r>
                  <a:rPr kumimoji="1" lang="ja-JP" altLang="en-US" sz="1050" b="1" dirty="0" err="1" smtClean="0"/>
                  <a:t>ｔ</a:t>
                </a:r>
                <a:endParaRPr kumimoji="1" lang="ja-JP" altLang="en-US" sz="1050" b="1" dirty="0"/>
              </a:p>
            </p:txBody>
          </p:sp>
          <p:sp>
            <p:nvSpPr>
              <p:cNvPr id="35" name="テキスト ボックス 34"/>
              <p:cNvSpPr txBox="1"/>
              <p:nvPr/>
            </p:nvSpPr>
            <p:spPr>
              <a:xfrm>
                <a:off x="3635896" y="4437112"/>
                <a:ext cx="615790" cy="476416"/>
              </a:xfrm>
              <a:prstGeom prst="rect">
                <a:avLst/>
              </a:prstGeom>
              <a:noFill/>
            </p:spPr>
            <p:txBody>
              <a:bodyPr wrap="none" rtlCol="0">
                <a:spAutoFit/>
              </a:bodyPr>
              <a:lstStyle/>
              <a:p>
                <a:r>
                  <a:rPr kumimoji="1" lang="en-US" altLang="ja-JP" sz="1050" b="1" dirty="0" smtClean="0"/>
                  <a:t>Δ</a:t>
                </a:r>
                <a:r>
                  <a:rPr kumimoji="1" lang="ja-JP" altLang="en-US" sz="1050" b="1" dirty="0" err="1" smtClean="0"/>
                  <a:t>ｔ</a:t>
                </a:r>
                <a:r>
                  <a:rPr kumimoji="1" lang="en-US" altLang="ja-JP" sz="1050" b="1" dirty="0" smtClean="0"/>
                  <a:t>=0</a:t>
                </a:r>
                <a:endParaRPr kumimoji="1" lang="ja-JP" altLang="en-US" sz="1050" b="1" dirty="0"/>
              </a:p>
            </p:txBody>
          </p:sp>
          <p:sp>
            <p:nvSpPr>
              <p:cNvPr id="36" name="右矢印 35"/>
              <p:cNvSpPr/>
              <p:nvPr/>
            </p:nvSpPr>
            <p:spPr>
              <a:xfrm>
                <a:off x="5508104" y="3501008"/>
                <a:ext cx="432048" cy="14401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1050"/>
              </a:p>
            </p:txBody>
          </p:sp>
          <p:sp>
            <p:nvSpPr>
              <p:cNvPr id="37" name="テキスト ボックス 36"/>
              <p:cNvSpPr txBox="1"/>
              <p:nvPr/>
            </p:nvSpPr>
            <p:spPr>
              <a:xfrm>
                <a:off x="5364088" y="3068961"/>
                <a:ext cx="2583569" cy="476416"/>
              </a:xfrm>
              <a:prstGeom prst="rect">
                <a:avLst/>
              </a:prstGeom>
              <a:noFill/>
            </p:spPr>
            <p:txBody>
              <a:bodyPr wrap="none" rtlCol="0">
                <a:spAutoFit/>
              </a:bodyPr>
              <a:lstStyle/>
              <a:p>
                <a:r>
                  <a:rPr lang="en-US" altLang="ja-JP" sz="1050" dirty="0" smtClean="0"/>
                  <a:t>f</a:t>
                </a:r>
                <a:r>
                  <a:rPr kumimoji="1" lang="en-US" altLang="ja-JP" sz="1050" dirty="0" smtClean="0"/>
                  <a:t>low velocity=v     </a:t>
                </a:r>
                <a:r>
                  <a:rPr lang="en-US" altLang="ja-JP" sz="1050" dirty="0" smtClean="0"/>
                  <a:t>0.1 ~ 1.0 m/s</a:t>
                </a:r>
                <a:endParaRPr kumimoji="1" lang="ja-JP" altLang="en-US" sz="1050" dirty="0"/>
              </a:p>
            </p:txBody>
          </p:sp>
          <p:sp>
            <p:nvSpPr>
              <p:cNvPr id="38" name="左矢印 37"/>
              <p:cNvSpPr/>
              <p:nvPr/>
            </p:nvSpPr>
            <p:spPr>
              <a:xfrm>
                <a:off x="5364088" y="5373216"/>
                <a:ext cx="1512168" cy="144016"/>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1050"/>
              </a:p>
            </p:txBody>
          </p:sp>
          <p:sp>
            <p:nvSpPr>
              <p:cNvPr id="39" name="テキスト ボックス 38"/>
              <p:cNvSpPr txBox="1"/>
              <p:nvPr/>
            </p:nvSpPr>
            <p:spPr>
              <a:xfrm>
                <a:off x="5148064" y="5589238"/>
                <a:ext cx="2951006" cy="476416"/>
              </a:xfrm>
              <a:prstGeom prst="rect">
                <a:avLst/>
              </a:prstGeom>
              <a:noFill/>
            </p:spPr>
            <p:txBody>
              <a:bodyPr wrap="none" rtlCol="0">
                <a:spAutoFit/>
              </a:bodyPr>
              <a:lstStyle/>
              <a:p>
                <a:r>
                  <a:rPr kumimoji="1" lang="en-US" altLang="ja-JP" sz="1050" b="1" dirty="0" smtClean="0"/>
                  <a:t>Slide displacement  by linear slide</a:t>
                </a:r>
                <a:endParaRPr kumimoji="1" lang="ja-JP" altLang="en-US" sz="1050" b="1" dirty="0"/>
              </a:p>
            </p:txBody>
          </p:sp>
          <p:sp>
            <p:nvSpPr>
              <p:cNvPr id="40" name="右矢印 39"/>
              <p:cNvSpPr/>
              <p:nvPr/>
            </p:nvSpPr>
            <p:spPr>
              <a:xfrm>
                <a:off x="251520" y="3861048"/>
                <a:ext cx="432048" cy="14401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1050"/>
              </a:p>
            </p:txBody>
          </p:sp>
          <p:sp>
            <p:nvSpPr>
              <p:cNvPr id="41" name="テキスト ボックス 40"/>
              <p:cNvSpPr txBox="1"/>
              <p:nvPr/>
            </p:nvSpPr>
            <p:spPr>
              <a:xfrm>
                <a:off x="1115616" y="2348879"/>
                <a:ext cx="821643" cy="476416"/>
              </a:xfrm>
              <a:prstGeom prst="rect">
                <a:avLst/>
              </a:prstGeom>
              <a:noFill/>
            </p:spPr>
            <p:txBody>
              <a:bodyPr wrap="none" rtlCol="0">
                <a:spAutoFit/>
              </a:bodyPr>
              <a:lstStyle/>
              <a:p>
                <a:r>
                  <a:rPr kumimoji="1" lang="en-US" altLang="ja-JP" sz="1050" dirty="0" smtClean="0"/>
                  <a:t>Sheath </a:t>
                </a:r>
                <a:endParaRPr kumimoji="1" lang="ja-JP" altLang="en-US" sz="1050" dirty="0"/>
              </a:p>
            </p:txBody>
          </p:sp>
          <p:sp>
            <p:nvSpPr>
              <p:cNvPr id="42" name="右矢印 41"/>
              <p:cNvSpPr/>
              <p:nvPr/>
            </p:nvSpPr>
            <p:spPr>
              <a:xfrm rot="5400000">
                <a:off x="1619672" y="2348880"/>
                <a:ext cx="432048" cy="14401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1050"/>
              </a:p>
            </p:txBody>
          </p:sp>
          <p:sp>
            <p:nvSpPr>
              <p:cNvPr id="43" name="テキスト ボックス 42"/>
              <p:cNvSpPr txBox="1"/>
              <p:nvPr/>
            </p:nvSpPr>
            <p:spPr>
              <a:xfrm>
                <a:off x="1043609" y="5229200"/>
                <a:ext cx="821643" cy="476416"/>
              </a:xfrm>
              <a:prstGeom prst="rect">
                <a:avLst/>
              </a:prstGeom>
              <a:noFill/>
            </p:spPr>
            <p:txBody>
              <a:bodyPr wrap="none" rtlCol="0">
                <a:spAutoFit/>
              </a:bodyPr>
              <a:lstStyle/>
              <a:p>
                <a:r>
                  <a:rPr kumimoji="1" lang="en-US" altLang="ja-JP" sz="1050" dirty="0" smtClean="0"/>
                  <a:t>Sheath </a:t>
                </a:r>
                <a:endParaRPr kumimoji="1" lang="ja-JP" altLang="en-US" sz="1050" dirty="0"/>
              </a:p>
            </p:txBody>
          </p:sp>
          <p:sp>
            <p:nvSpPr>
              <p:cNvPr id="44" name="右矢印 43"/>
              <p:cNvSpPr/>
              <p:nvPr/>
            </p:nvSpPr>
            <p:spPr>
              <a:xfrm rot="16200000">
                <a:off x="1619672" y="5229200"/>
                <a:ext cx="432048" cy="14401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1050"/>
              </a:p>
            </p:txBody>
          </p:sp>
          <p:sp>
            <p:nvSpPr>
              <p:cNvPr id="45" name="テキスト ボックス 44"/>
              <p:cNvSpPr txBox="1"/>
              <p:nvPr/>
            </p:nvSpPr>
            <p:spPr>
              <a:xfrm>
                <a:off x="2509214" y="5755545"/>
                <a:ext cx="1558730" cy="476416"/>
              </a:xfrm>
              <a:prstGeom prst="rect">
                <a:avLst/>
              </a:prstGeom>
              <a:noFill/>
            </p:spPr>
            <p:txBody>
              <a:bodyPr wrap="none" rtlCol="0">
                <a:spAutoFit/>
              </a:bodyPr>
              <a:lstStyle/>
              <a:p>
                <a:r>
                  <a:rPr lang="en-US" altLang="ja-JP" sz="1050" dirty="0" smtClean="0"/>
                  <a:t>Detection</a:t>
                </a:r>
                <a:r>
                  <a:rPr kumimoji="1" lang="en-US" altLang="ja-JP" sz="1050" dirty="0" smtClean="0"/>
                  <a:t> </a:t>
                </a:r>
                <a:r>
                  <a:rPr lang="en-US" altLang="ja-JP" sz="1050" dirty="0" smtClean="0"/>
                  <a:t>Optics</a:t>
                </a:r>
                <a:r>
                  <a:rPr kumimoji="1" lang="en-US" altLang="ja-JP" sz="1050" dirty="0" smtClean="0"/>
                  <a:t> </a:t>
                </a:r>
                <a:endParaRPr kumimoji="1" lang="ja-JP" altLang="en-US" sz="1050" dirty="0"/>
              </a:p>
            </p:txBody>
          </p:sp>
          <p:sp>
            <p:nvSpPr>
              <p:cNvPr id="46" name="テキスト ボックス 45"/>
              <p:cNvSpPr txBox="1"/>
              <p:nvPr/>
            </p:nvSpPr>
            <p:spPr>
              <a:xfrm>
                <a:off x="755576" y="3142175"/>
                <a:ext cx="3143578" cy="476416"/>
              </a:xfrm>
              <a:prstGeom prst="rect">
                <a:avLst/>
              </a:prstGeom>
              <a:noFill/>
            </p:spPr>
            <p:txBody>
              <a:bodyPr wrap="none" rtlCol="0">
                <a:spAutoFit/>
              </a:bodyPr>
              <a:lstStyle/>
              <a:p>
                <a:r>
                  <a:rPr kumimoji="1" lang="en-US" altLang="ja-JP" sz="1050" b="1" dirty="0" smtClean="0"/>
                  <a:t>Particle flows parallel to channel wall</a:t>
                </a:r>
                <a:endParaRPr kumimoji="1" lang="ja-JP" altLang="en-US" sz="1050" b="1" dirty="0"/>
              </a:p>
            </p:txBody>
          </p:sp>
        </p:grpSp>
      </p:grpSp>
      <p:pic>
        <p:nvPicPr>
          <p:cNvPr id="48" name="図 47"/>
          <p:cNvPicPr>
            <a:picLocks noChangeAspect="1"/>
          </p:cNvPicPr>
          <p:nvPr/>
        </p:nvPicPr>
        <p:blipFill>
          <a:blip r:embed="rId5"/>
          <a:stretch>
            <a:fillRect/>
          </a:stretch>
        </p:blipFill>
        <p:spPr>
          <a:xfrm>
            <a:off x="468838" y="4414605"/>
            <a:ext cx="4992274" cy="2172037"/>
          </a:xfrm>
          <a:prstGeom prst="rect">
            <a:avLst/>
          </a:prstGeom>
        </p:spPr>
      </p:pic>
      <p:sp>
        <p:nvSpPr>
          <p:cNvPr id="3" name="テキスト ボックス 2"/>
          <p:cNvSpPr txBox="1"/>
          <p:nvPr/>
        </p:nvSpPr>
        <p:spPr>
          <a:xfrm>
            <a:off x="6191189" y="1152458"/>
            <a:ext cx="1431802" cy="338554"/>
          </a:xfrm>
          <a:prstGeom prst="rect">
            <a:avLst/>
          </a:prstGeom>
          <a:noFill/>
        </p:spPr>
        <p:txBody>
          <a:bodyPr wrap="none" rtlCol="0">
            <a:spAutoFit/>
          </a:bodyPr>
          <a:lstStyle/>
          <a:p>
            <a:r>
              <a:rPr kumimoji="1" lang="en-US" altLang="ja-JP" sz="1600" b="1" u="sng" dirty="0" smtClean="0">
                <a:solidFill>
                  <a:srgbClr val="FF0000"/>
                </a:solidFill>
              </a:rPr>
              <a:t>“Cell Tracking”</a:t>
            </a:r>
            <a:endParaRPr kumimoji="1" lang="ja-JP" altLang="en-US" sz="1600" b="1" u="sng" dirty="0">
              <a:solidFill>
                <a:srgbClr val="FF0000"/>
              </a:solidFill>
            </a:endParaRPr>
          </a:p>
        </p:txBody>
      </p:sp>
      <p:pic>
        <p:nvPicPr>
          <p:cNvPr id="34" name="図 33"/>
          <p:cNvPicPr>
            <a:picLocks noChangeAspect="1"/>
          </p:cNvPicPr>
          <p:nvPr/>
        </p:nvPicPr>
        <p:blipFill>
          <a:blip r:embed="rId6"/>
          <a:stretch>
            <a:fillRect/>
          </a:stretch>
        </p:blipFill>
        <p:spPr>
          <a:xfrm>
            <a:off x="5786593" y="4414605"/>
            <a:ext cx="2790825" cy="1590675"/>
          </a:xfrm>
          <a:prstGeom prst="rect">
            <a:avLst/>
          </a:prstGeom>
        </p:spPr>
      </p:pic>
    </p:spTree>
    <p:extLst>
      <p:ext uri="{BB962C8B-B14F-4D97-AF65-F5344CB8AC3E}">
        <p14:creationId xmlns:p14="http://schemas.microsoft.com/office/powerpoint/2010/main" val="30904408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04094"/>
            <a:ext cx="8229600" cy="436961"/>
          </a:xfrm>
        </p:spPr>
        <p:txBody>
          <a:bodyPr>
            <a:normAutofit fontScale="90000"/>
          </a:bodyPr>
          <a:lstStyle/>
          <a:p>
            <a:r>
              <a:rPr kumimoji="1" lang="en-US" altLang="ja-JP" sz="2400" b="1" u="sng" dirty="0" smtClean="0"/>
              <a:t>IP Portfolio Priority </a:t>
            </a:r>
            <a:endParaRPr kumimoji="1" lang="ja-JP" altLang="en-US" sz="2400" b="1" u="sng" dirty="0"/>
          </a:p>
        </p:txBody>
      </p:sp>
      <p:sp>
        <p:nvSpPr>
          <p:cNvPr id="4" name="正方形/長方形 3"/>
          <p:cNvSpPr/>
          <p:nvPr/>
        </p:nvSpPr>
        <p:spPr>
          <a:xfrm>
            <a:off x="1115616" y="1412776"/>
            <a:ext cx="194421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smtClean="0"/>
          </a:p>
          <a:p>
            <a:pPr algn="ctr"/>
            <a:r>
              <a:rPr kumimoji="1" lang="en-US" altLang="ja-JP" sz="1200" dirty="0" smtClean="0"/>
              <a:t>Scanning Image Flow Cytometry</a:t>
            </a:r>
          </a:p>
          <a:p>
            <a:pPr algn="ctr"/>
            <a:endParaRPr kumimoji="1" lang="ja-JP" altLang="en-US" sz="1200" dirty="0"/>
          </a:p>
        </p:txBody>
      </p:sp>
      <p:sp>
        <p:nvSpPr>
          <p:cNvPr id="5" name="テキスト ボックス 4"/>
          <p:cNvSpPr txBox="1"/>
          <p:nvPr/>
        </p:nvSpPr>
        <p:spPr>
          <a:xfrm>
            <a:off x="1162502" y="908604"/>
            <a:ext cx="1850443" cy="461665"/>
          </a:xfrm>
          <a:prstGeom prst="rect">
            <a:avLst/>
          </a:prstGeom>
          <a:noFill/>
        </p:spPr>
        <p:txBody>
          <a:bodyPr wrap="none" rtlCol="0">
            <a:spAutoFit/>
          </a:bodyPr>
          <a:lstStyle/>
          <a:p>
            <a:r>
              <a:rPr kumimoji="1" lang="en-US" altLang="ja-JP" sz="1200" u="sng" dirty="0" smtClean="0"/>
              <a:t>Top priority : PCT US/EP/JP</a:t>
            </a:r>
          </a:p>
          <a:p>
            <a:r>
              <a:rPr lang="en-US" altLang="ja-JP" sz="1200" dirty="0" smtClean="0"/>
              <a:t>CAPTL only</a:t>
            </a:r>
            <a:endParaRPr kumimoji="1" lang="ja-JP" altLang="en-US" sz="1200" dirty="0"/>
          </a:p>
        </p:txBody>
      </p:sp>
      <p:sp>
        <p:nvSpPr>
          <p:cNvPr id="6" name="正方形/長方形 5"/>
          <p:cNvSpPr/>
          <p:nvPr/>
        </p:nvSpPr>
        <p:spPr>
          <a:xfrm>
            <a:off x="1189287" y="4469830"/>
            <a:ext cx="1944216" cy="5760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dirty="0" smtClean="0"/>
          </a:p>
          <a:p>
            <a:pPr algn="ctr"/>
            <a:r>
              <a:rPr lang="en-US" altLang="ja-JP" sz="1200" dirty="0" smtClean="0"/>
              <a:t>Particle Detection</a:t>
            </a:r>
          </a:p>
          <a:p>
            <a:pPr algn="ctr"/>
            <a:r>
              <a:rPr lang="en-US" altLang="ja-JP" sz="1200" dirty="0" smtClean="0"/>
              <a:t>Using reflective surface</a:t>
            </a:r>
          </a:p>
          <a:p>
            <a:pPr algn="ctr"/>
            <a:endParaRPr kumimoji="1" lang="ja-JP" altLang="en-US" sz="1200" dirty="0"/>
          </a:p>
        </p:txBody>
      </p:sp>
      <p:sp>
        <p:nvSpPr>
          <p:cNvPr id="7" name="正方形/長方形 6"/>
          <p:cNvSpPr/>
          <p:nvPr/>
        </p:nvSpPr>
        <p:spPr>
          <a:xfrm>
            <a:off x="3491880" y="1412776"/>
            <a:ext cx="2088232" cy="5383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smtClean="0"/>
          </a:p>
          <a:p>
            <a:pPr algn="ctr"/>
            <a:r>
              <a:rPr lang="en-US" altLang="ja-JP" sz="1200" dirty="0" smtClean="0"/>
              <a:t>Flow Cytometry using </a:t>
            </a:r>
            <a:r>
              <a:rPr lang="en-US" altLang="ja-JP" sz="1200" dirty="0" err="1" smtClean="0"/>
              <a:t>Hydrodynamically</a:t>
            </a:r>
            <a:r>
              <a:rPr lang="en-US" altLang="ja-JP" sz="1200" dirty="0" smtClean="0"/>
              <a:t> Planar Flow</a:t>
            </a:r>
            <a:endParaRPr kumimoji="1" lang="en-US" altLang="ja-JP" sz="1200" dirty="0" smtClean="0"/>
          </a:p>
          <a:p>
            <a:pPr algn="ctr"/>
            <a:endParaRPr kumimoji="1" lang="ja-JP" altLang="en-US" sz="1200" dirty="0"/>
          </a:p>
        </p:txBody>
      </p:sp>
      <p:sp>
        <p:nvSpPr>
          <p:cNvPr id="8" name="正方形/長方形 7"/>
          <p:cNvSpPr/>
          <p:nvPr/>
        </p:nvSpPr>
        <p:spPr>
          <a:xfrm>
            <a:off x="3779912" y="2105696"/>
            <a:ext cx="194421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100" dirty="0" smtClean="0"/>
          </a:p>
          <a:p>
            <a:pPr algn="ctr"/>
            <a:r>
              <a:rPr lang="en-US" altLang="ja-JP" sz="1100" dirty="0" smtClean="0"/>
              <a:t>Time Sequential Flow Cytometry</a:t>
            </a:r>
            <a:endParaRPr kumimoji="1" lang="en-US" altLang="ja-JP" sz="1100" dirty="0" smtClean="0"/>
          </a:p>
          <a:p>
            <a:pPr algn="ctr"/>
            <a:endParaRPr kumimoji="1" lang="ja-JP" altLang="en-US" sz="1100" dirty="0"/>
          </a:p>
        </p:txBody>
      </p:sp>
      <p:sp>
        <p:nvSpPr>
          <p:cNvPr id="9" name="テキスト ボックス 8"/>
          <p:cNvSpPr txBox="1"/>
          <p:nvPr/>
        </p:nvSpPr>
        <p:spPr>
          <a:xfrm>
            <a:off x="3491880" y="906263"/>
            <a:ext cx="2311210" cy="276999"/>
          </a:xfrm>
          <a:prstGeom prst="rect">
            <a:avLst/>
          </a:prstGeom>
          <a:noFill/>
        </p:spPr>
        <p:txBody>
          <a:bodyPr wrap="none" rtlCol="0">
            <a:spAutoFit/>
          </a:bodyPr>
          <a:lstStyle/>
          <a:p>
            <a:r>
              <a:rPr lang="en-US" altLang="ja-JP" sz="1200" u="sng" dirty="0" smtClean="0"/>
              <a:t>2nd</a:t>
            </a:r>
            <a:r>
              <a:rPr kumimoji="1" lang="en-US" altLang="ja-JP" sz="1200" u="sng" dirty="0" smtClean="0"/>
              <a:t> priority : PCT  Joint or US only</a:t>
            </a:r>
            <a:endParaRPr kumimoji="1" lang="ja-JP" altLang="en-US" sz="1200" dirty="0"/>
          </a:p>
        </p:txBody>
      </p:sp>
      <p:sp>
        <p:nvSpPr>
          <p:cNvPr id="10" name="正方形/長方形 9"/>
          <p:cNvSpPr/>
          <p:nvPr/>
        </p:nvSpPr>
        <p:spPr>
          <a:xfrm>
            <a:off x="3532021" y="4469830"/>
            <a:ext cx="1944216" cy="5760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dirty="0" smtClean="0"/>
          </a:p>
          <a:p>
            <a:pPr algn="ctr"/>
            <a:r>
              <a:rPr lang="en-US" altLang="ja-JP" sz="1200" dirty="0" smtClean="0"/>
              <a:t>Single Photon</a:t>
            </a:r>
          </a:p>
          <a:p>
            <a:pPr algn="ctr"/>
            <a:r>
              <a:rPr kumimoji="1" lang="en-US" altLang="ja-JP" sz="1200" dirty="0" smtClean="0"/>
              <a:t>Multi wavelength</a:t>
            </a:r>
          </a:p>
          <a:p>
            <a:pPr algn="ctr"/>
            <a:endParaRPr kumimoji="1" lang="ja-JP" altLang="en-US" sz="1200" dirty="0"/>
          </a:p>
        </p:txBody>
      </p:sp>
      <p:sp>
        <p:nvSpPr>
          <p:cNvPr id="11" name="正方形/長方形 10"/>
          <p:cNvSpPr/>
          <p:nvPr/>
        </p:nvSpPr>
        <p:spPr>
          <a:xfrm>
            <a:off x="4355976" y="2763297"/>
            <a:ext cx="2016224" cy="3943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100" dirty="0" smtClean="0"/>
          </a:p>
          <a:p>
            <a:pPr algn="ctr"/>
            <a:r>
              <a:rPr lang="en-US" altLang="ja-JP" sz="1100" dirty="0" smtClean="0"/>
              <a:t>Photo-reactive Cytometry</a:t>
            </a:r>
            <a:endParaRPr kumimoji="1" lang="en-US" altLang="ja-JP" sz="1100" dirty="0" smtClean="0"/>
          </a:p>
          <a:p>
            <a:pPr algn="ctr"/>
            <a:endParaRPr kumimoji="1" lang="ja-JP" altLang="en-US" sz="1100" dirty="0"/>
          </a:p>
        </p:txBody>
      </p:sp>
      <p:sp>
        <p:nvSpPr>
          <p:cNvPr id="13" name="テキスト ボックス 12"/>
          <p:cNvSpPr txBox="1"/>
          <p:nvPr/>
        </p:nvSpPr>
        <p:spPr>
          <a:xfrm>
            <a:off x="5562478" y="1514824"/>
            <a:ext cx="1189749" cy="400110"/>
          </a:xfrm>
          <a:prstGeom prst="rect">
            <a:avLst/>
          </a:prstGeom>
          <a:noFill/>
        </p:spPr>
        <p:txBody>
          <a:bodyPr wrap="none" rtlCol="0">
            <a:spAutoFit/>
          </a:bodyPr>
          <a:lstStyle/>
          <a:p>
            <a:r>
              <a:rPr kumimoji="1" lang="en-US" altLang="ja-JP" sz="1000" dirty="0" smtClean="0"/>
              <a:t>Hamamatsu Joint</a:t>
            </a:r>
          </a:p>
          <a:p>
            <a:r>
              <a:rPr lang="en-US" altLang="ja-JP" sz="1000" dirty="0" smtClean="0"/>
              <a:t>PCT filed  12/19/15</a:t>
            </a:r>
            <a:endParaRPr kumimoji="1" lang="ja-JP" altLang="en-US" sz="1000" dirty="0"/>
          </a:p>
        </p:txBody>
      </p:sp>
      <p:sp>
        <p:nvSpPr>
          <p:cNvPr id="14" name="テキスト ボックス 13"/>
          <p:cNvSpPr txBox="1"/>
          <p:nvPr/>
        </p:nvSpPr>
        <p:spPr>
          <a:xfrm>
            <a:off x="5597465" y="4634751"/>
            <a:ext cx="325730" cy="246221"/>
          </a:xfrm>
          <a:prstGeom prst="rect">
            <a:avLst/>
          </a:prstGeom>
          <a:noFill/>
        </p:spPr>
        <p:txBody>
          <a:bodyPr wrap="none" rtlCol="0">
            <a:spAutoFit/>
          </a:bodyPr>
          <a:lstStyle/>
          <a:p>
            <a:r>
              <a:rPr kumimoji="1" lang="en-US" altLang="ja-JP" sz="1000" dirty="0" smtClean="0"/>
              <a:t>US</a:t>
            </a:r>
            <a:endParaRPr kumimoji="1" lang="ja-JP" altLang="en-US" sz="1000" dirty="0"/>
          </a:p>
        </p:txBody>
      </p:sp>
      <p:sp>
        <p:nvSpPr>
          <p:cNvPr id="15" name="テキスト ボックス 14"/>
          <p:cNvSpPr txBox="1"/>
          <p:nvPr/>
        </p:nvSpPr>
        <p:spPr>
          <a:xfrm>
            <a:off x="1048582" y="1997666"/>
            <a:ext cx="2443298" cy="769441"/>
          </a:xfrm>
          <a:prstGeom prst="rect">
            <a:avLst/>
          </a:prstGeom>
          <a:noFill/>
        </p:spPr>
        <p:txBody>
          <a:bodyPr wrap="none" rtlCol="0">
            <a:spAutoFit/>
          </a:bodyPr>
          <a:lstStyle/>
          <a:p>
            <a:r>
              <a:rPr kumimoji="1" lang="en-US" altLang="ja-JP" sz="1100" dirty="0" smtClean="0"/>
              <a:t>- US filed           5/15/13   </a:t>
            </a:r>
          </a:p>
          <a:p>
            <a:r>
              <a:rPr kumimoji="1" lang="en-US" altLang="ja-JP" sz="1100" dirty="0" smtClean="0">
                <a:solidFill>
                  <a:srgbClr val="FF0000"/>
                </a:solidFill>
              </a:rPr>
              <a:t>-US  Issued       6/21/16</a:t>
            </a:r>
          </a:p>
          <a:p>
            <a:r>
              <a:rPr lang="en-US" altLang="ja-JP" sz="1100" dirty="0" smtClean="0"/>
              <a:t>-JP  filed           11/13/15   by 5/12/17</a:t>
            </a:r>
          </a:p>
          <a:p>
            <a:r>
              <a:rPr kumimoji="1" lang="en-US" altLang="ja-JP" sz="1100" dirty="0" smtClean="0"/>
              <a:t>-EP filed           12/15/15  </a:t>
            </a:r>
            <a:r>
              <a:rPr kumimoji="1" lang="en-US" altLang="ja-JP" sz="1100" dirty="0" err="1" smtClean="0"/>
              <a:t>amnd</a:t>
            </a:r>
            <a:r>
              <a:rPr kumimoji="1" lang="en-US" altLang="ja-JP" sz="1100" dirty="0" smtClean="0"/>
              <a:t> by  6/15</a:t>
            </a:r>
            <a:endParaRPr kumimoji="1" lang="ja-JP" altLang="en-US" sz="1100" dirty="0"/>
          </a:p>
        </p:txBody>
      </p:sp>
      <p:sp>
        <p:nvSpPr>
          <p:cNvPr id="16" name="テキスト ボックス 15"/>
          <p:cNvSpPr txBox="1"/>
          <p:nvPr/>
        </p:nvSpPr>
        <p:spPr>
          <a:xfrm>
            <a:off x="1299773" y="5093221"/>
            <a:ext cx="1510350" cy="261610"/>
          </a:xfrm>
          <a:prstGeom prst="rect">
            <a:avLst/>
          </a:prstGeom>
          <a:noFill/>
        </p:spPr>
        <p:txBody>
          <a:bodyPr wrap="none" rtlCol="0">
            <a:spAutoFit/>
          </a:bodyPr>
          <a:lstStyle/>
          <a:p>
            <a:r>
              <a:rPr kumimoji="1" lang="en-US" altLang="ja-JP" sz="1100" dirty="0" smtClean="0"/>
              <a:t>- PCT filed           4/1/16</a:t>
            </a:r>
          </a:p>
        </p:txBody>
      </p:sp>
      <p:sp>
        <p:nvSpPr>
          <p:cNvPr id="17" name="正方形/長方形 16"/>
          <p:cNvSpPr/>
          <p:nvPr/>
        </p:nvSpPr>
        <p:spPr>
          <a:xfrm>
            <a:off x="4932040" y="3293246"/>
            <a:ext cx="2016224" cy="4668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dirty="0" smtClean="0"/>
              <a:t>Phase Imaging Flow Cytometry</a:t>
            </a:r>
            <a:endParaRPr kumimoji="1" lang="ja-JP" altLang="en-US" sz="1100" dirty="0"/>
          </a:p>
        </p:txBody>
      </p:sp>
      <p:sp>
        <p:nvSpPr>
          <p:cNvPr id="19" name="テキスト ボックス 18"/>
          <p:cNvSpPr txBox="1"/>
          <p:nvPr/>
        </p:nvSpPr>
        <p:spPr>
          <a:xfrm>
            <a:off x="5758515" y="2109598"/>
            <a:ext cx="795411" cy="400110"/>
          </a:xfrm>
          <a:prstGeom prst="rect">
            <a:avLst/>
          </a:prstGeom>
          <a:noFill/>
        </p:spPr>
        <p:txBody>
          <a:bodyPr wrap="none" rtlCol="0">
            <a:spAutoFit/>
          </a:bodyPr>
          <a:lstStyle/>
          <a:p>
            <a:r>
              <a:rPr lang="en-US" altLang="ja-JP" sz="1000" dirty="0" smtClean="0"/>
              <a:t>US</a:t>
            </a:r>
          </a:p>
          <a:p>
            <a:r>
              <a:rPr kumimoji="1" lang="en-US" altLang="ja-JP" sz="1000" dirty="0" smtClean="0"/>
              <a:t> by 6/20/16</a:t>
            </a:r>
          </a:p>
        </p:txBody>
      </p:sp>
      <p:sp>
        <p:nvSpPr>
          <p:cNvPr id="23" name="正方形/長方形 22"/>
          <p:cNvSpPr/>
          <p:nvPr/>
        </p:nvSpPr>
        <p:spPr>
          <a:xfrm>
            <a:off x="3707904" y="3867378"/>
            <a:ext cx="2016224" cy="42571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100" dirty="0" smtClean="0"/>
              <a:t>Scanning illumination format</a:t>
            </a:r>
            <a:endParaRPr kumimoji="1" lang="ja-JP" altLang="en-US" sz="1100" dirty="0"/>
          </a:p>
        </p:txBody>
      </p:sp>
      <p:sp>
        <p:nvSpPr>
          <p:cNvPr id="25" name="正方形/長方形 24"/>
          <p:cNvSpPr/>
          <p:nvPr/>
        </p:nvSpPr>
        <p:spPr>
          <a:xfrm>
            <a:off x="3532021" y="5179072"/>
            <a:ext cx="1944216" cy="5760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dirty="0" smtClean="0"/>
          </a:p>
          <a:p>
            <a:pPr algn="ctr"/>
            <a:r>
              <a:rPr lang="en-US" altLang="ja-JP" sz="1200" dirty="0" smtClean="0"/>
              <a:t>Reflective surface format</a:t>
            </a:r>
            <a:endParaRPr kumimoji="1" lang="en-US" altLang="ja-JP" sz="1200" dirty="0" smtClean="0"/>
          </a:p>
          <a:p>
            <a:pPr algn="ctr"/>
            <a:endParaRPr kumimoji="1" lang="ja-JP" altLang="en-US" sz="1200" dirty="0"/>
          </a:p>
        </p:txBody>
      </p:sp>
    </p:spTree>
    <p:extLst>
      <p:ext uri="{BB962C8B-B14F-4D97-AF65-F5344CB8AC3E}">
        <p14:creationId xmlns:p14="http://schemas.microsoft.com/office/powerpoint/2010/main" val="1657464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478316"/>
            <a:ext cx="7886700" cy="608747"/>
          </a:xfrm>
        </p:spPr>
        <p:txBody>
          <a:bodyPr>
            <a:normAutofit/>
          </a:bodyPr>
          <a:lstStyle/>
          <a:p>
            <a:r>
              <a:rPr kumimoji="1" lang="en-US" altLang="ja-JP" sz="2000" b="1" u="sng" dirty="0" smtClean="0">
                <a:latin typeface="+mn-lt"/>
              </a:rPr>
              <a:t>Fluorescence Single Photon Detection :</a:t>
            </a:r>
            <a:endParaRPr kumimoji="1" lang="ja-JP" altLang="en-US" sz="2000" b="1" u="sng" dirty="0">
              <a:latin typeface="+mn-lt"/>
            </a:endParaRPr>
          </a:p>
        </p:txBody>
      </p:sp>
      <p:pic>
        <p:nvPicPr>
          <p:cNvPr id="4" name="コンテンツ プレースホルダー 3"/>
          <p:cNvPicPr>
            <a:picLocks noChangeAspect="1"/>
          </p:cNvPicPr>
          <p:nvPr/>
        </p:nvPicPr>
        <p:blipFill>
          <a:blip r:embed="rId3"/>
          <a:stretch>
            <a:fillRect/>
          </a:stretch>
        </p:blipFill>
        <p:spPr>
          <a:xfrm>
            <a:off x="1001951" y="1458542"/>
            <a:ext cx="7513399" cy="3528392"/>
          </a:xfrm>
          <a:prstGeom prst="rect">
            <a:avLst/>
          </a:prstGeom>
        </p:spPr>
      </p:pic>
      <p:sp>
        <p:nvSpPr>
          <p:cNvPr id="5" name="テキスト ボックス 4"/>
          <p:cNvSpPr txBox="1"/>
          <p:nvPr/>
        </p:nvSpPr>
        <p:spPr>
          <a:xfrm>
            <a:off x="1957549" y="5449107"/>
            <a:ext cx="5192960" cy="830997"/>
          </a:xfrm>
          <a:prstGeom prst="rect">
            <a:avLst/>
          </a:prstGeom>
          <a:noFill/>
        </p:spPr>
        <p:txBody>
          <a:bodyPr wrap="none" rtlCol="0">
            <a:spAutoFit/>
          </a:bodyPr>
          <a:lstStyle/>
          <a:p>
            <a:r>
              <a:rPr kumimoji="1" lang="en-US" altLang="ja-JP" sz="1600" dirty="0" smtClean="0"/>
              <a:t>Ex.  405nm Photon/sec = 3.06 eV = 0.489E-18 [W] ~ 0.5aW</a:t>
            </a:r>
          </a:p>
          <a:p>
            <a:r>
              <a:rPr kumimoji="1" lang="en-US" altLang="ja-JP" sz="1600" dirty="0"/>
              <a:t> </a:t>
            </a:r>
            <a:r>
              <a:rPr kumimoji="1" lang="en-US" altLang="ja-JP" sz="1600" dirty="0" smtClean="0"/>
              <a:t>      633nm Photon/sec = 1.95 eV = 0.313E-18[W]  </a:t>
            </a:r>
            <a:r>
              <a:rPr lang="en-US" altLang="ja-JP" sz="1600" dirty="0" smtClean="0"/>
              <a:t>~  </a:t>
            </a:r>
            <a:r>
              <a:rPr kumimoji="1" lang="en-US" altLang="ja-JP" sz="1600" dirty="0" smtClean="0"/>
              <a:t>0.3aW</a:t>
            </a:r>
          </a:p>
          <a:p>
            <a:r>
              <a:rPr lang="en-US" altLang="ja-JP" sz="1600" dirty="0"/>
              <a:t> </a:t>
            </a:r>
            <a:r>
              <a:rPr lang="en-US" altLang="ja-JP" sz="1600" dirty="0" smtClean="0"/>
              <a:t>      780nm Photon/sec = 1.59 eV  =0.254E-18{W]  ~  0.25aW</a:t>
            </a:r>
          </a:p>
        </p:txBody>
      </p:sp>
      <p:sp>
        <p:nvSpPr>
          <p:cNvPr id="3" name="テキスト ボックス 2"/>
          <p:cNvSpPr txBox="1"/>
          <p:nvPr/>
        </p:nvSpPr>
        <p:spPr>
          <a:xfrm>
            <a:off x="6390969" y="5007118"/>
            <a:ext cx="1968744" cy="307777"/>
          </a:xfrm>
          <a:prstGeom prst="rect">
            <a:avLst/>
          </a:prstGeom>
          <a:noFill/>
        </p:spPr>
        <p:txBody>
          <a:bodyPr wrap="none" rtlCol="0">
            <a:spAutoFit/>
          </a:bodyPr>
          <a:lstStyle/>
          <a:p>
            <a:r>
              <a:rPr kumimoji="1" lang="en-US" altLang="ja-JP" sz="1400" dirty="0" smtClean="0"/>
              <a:t>(Hamamatsu Handbook</a:t>
            </a:r>
            <a:r>
              <a:rPr lang="en-US" altLang="ja-JP" sz="1400" dirty="0" smtClean="0"/>
              <a:t>)</a:t>
            </a:r>
            <a:endParaRPr kumimoji="1" lang="ja-JP" altLang="en-US" sz="1400" dirty="0"/>
          </a:p>
        </p:txBody>
      </p:sp>
    </p:spTree>
    <p:extLst>
      <p:ext uri="{BB962C8B-B14F-4D97-AF65-F5344CB8AC3E}">
        <p14:creationId xmlns:p14="http://schemas.microsoft.com/office/powerpoint/2010/main" val="37677551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27479" y="279201"/>
            <a:ext cx="8229600" cy="850106"/>
          </a:xfrm>
        </p:spPr>
        <p:txBody>
          <a:bodyPr>
            <a:normAutofit/>
          </a:bodyPr>
          <a:lstStyle/>
          <a:p>
            <a:r>
              <a:rPr lang="en-US" altLang="ja-JP" sz="2000" b="1" u="sng" dirty="0" smtClean="0">
                <a:latin typeface="+mn-lt"/>
              </a:rPr>
              <a:t>Photon Detector</a:t>
            </a:r>
            <a:r>
              <a:rPr kumimoji="1" lang="en-US" altLang="ja-JP" sz="2000" b="1" u="sng" dirty="0" smtClean="0">
                <a:latin typeface="+mn-lt"/>
              </a:rPr>
              <a:t>(1) : </a:t>
            </a:r>
            <a:r>
              <a:rPr lang="en-US" altLang="ja-JP" sz="2000" b="1" u="sng" dirty="0" err="1" smtClean="0">
                <a:latin typeface="+mn-lt"/>
              </a:rPr>
              <a:t>microPMT</a:t>
            </a:r>
            <a:r>
              <a:rPr lang="en-US" altLang="ja-JP" sz="2000" b="1" u="sng" dirty="0" smtClean="0">
                <a:latin typeface="+mn-lt"/>
              </a:rPr>
              <a:t> by Si MEMS Process</a:t>
            </a:r>
            <a:endParaRPr kumimoji="1" lang="ja-JP" altLang="en-US" sz="2000" b="1" u="sng" dirty="0">
              <a:latin typeface="+mn-lt"/>
            </a:endParaRPr>
          </a:p>
        </p:txBody>
      </p:sp>
      <p:pic>
        <p:nvPicPr>
          <p:cNvPr id="6" name="図 5"/>
          <p:cNvPicPr>
            <a:picLocks noChangeAspect="1"/>
          </p:cNvPicPr>
          <p:nvPr/>
        </p:nvPicPr>
        <p:blipFill>
          <a:blip r:embed="rId3"/>
          <a:stretch>
            <a:fillRect/>
          </a:stretch>
        </p:blipFill>
        <p:spPr>
          <a:xfrm>
            <a:off x="527479" y="2182703"/>
            <a:ext cx="2424940" cy="2266792"/>
          </a:xfrm>
          <a:prstGeom prst="rect">
            <a:avLst/>
          </a:prstGeom>
        </p:spPr>
      </p:pic>
      <p:sp>
        <p:nvSpPr>
          <p:cNvPr id="7" name="二等辺三角形 6"/>
          <p:cNvSpPr/>
          <p:nvPr/>
        </p:nvSpPr>
        <p:spPr>
          <a:xfrm rot="5400000">
            <a:off x="3562157" y="3370036"/>
            <a:ext cx="864096" cy="792088"/>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9" name="直線コネクタ 8"/>
          <p:cNvCxnSpPr>
            <a:endCxn id="7" idx="3"/>
          </p:cNvCxnSpPr>
          <p:nvPr/>
        </p:nvCxnSpPr>
        <p:spPr>
          <a:xfrm>
            <a:off x="2939803" y="3766080"/>
            <a:ext cx="658358" cy="0"/>
          </a:xfrm>
          <a:prstGeom prst="line">
            <a:avLst/>
          </a:prstGeom>
        </p:spPr>
        <p:style>
          <a:lnRef idx="2">
            <a:schemeClr val="dk1"/>
          </a:lnRef>
          <a:fillRef idx="0">
            <a:schemeClr val="dk1"/>
          </a:fillRef>
          <a:effectRef idx="1">
            <a:schemeClr val="dk1"/>
          </a:effectRef>
          <a:fontRef idx="minor">
            <a:schemeClr val="tx1"/>
          </a:fontRef>
        </p:style>
      </p:cxnSp>
      <p:cxnSp>
        <p:nvCxnSpPr>
          <p:cNvPr id="11" name="直線矢印コネクタ 10"/>
          <p:cNvCxnSpPr>
            <a:stCxn id="7" idx="0"/>
          </p:cNvCxnSpPr>
          <p:nvPr/>
        </p:nvCxnSpPr>
        <p:spPr>
          <a:xfrm>
            <a:off x="4390249" y="3766080"/>
            <a:ext cx="60117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テキスト ボックス 11"/>
          <p:cNvSpPr txBox="1"/>
          <p:nvPr/>
        </p:nvSpPr>
        <p:spPr>
          <a:xfrm>
            <a:off x="3446988" y="2442060"/>
            <a:ext cx="1061509" cy="738664"/>
          </a:xfrm>
          <a:prstGeom prst="rect">
            <a:avLst/>
          </a:prstGeom>
          <a:noFill/>
        </p:spPr>
        <p:txBody>
          <a:bodyPr wrap="none" rtlCol="0">
            <a:spAutoFit/>
          </a:bodyPr>
          <a:lstStyle/>
          <a:p>
            <a:r>
              <a:rPr kumimoji="1" lang="en-US" altLang="ja-JP" sz="1400" b="1" dirty="0" smtClean="0"/>
              <a:t>High Speed </a:t>
            </a:r>
          </a:p>
          <a:p>
            <a:r>
              <a:rPr kumimoji="1" lang="en-US" altLang="ja-JP" sz="1400" b="1" dirty="0" smtClean="0"/>
              <a:t>TIA Preamp</a:t>
            </a:r>
          </a:p>
          <a:p>
            <a:r>
              <a:rPr lang="en-US" altLang="ja-JP" sz="1400" b="1" dirty="0"/>
              <a:t>~</a:t>
            </a:r>
            <a:r>
              <a:rPr kumimoji="1" lang="en-US" altLang="ja-JP" sz="1400" b="1" dirty="0" smtClean="0"/>
              <a:t>100MHz</a:t>
            </a:r>
            <a:endParaRPr kumimoji="1" lang="ja-JP" altLang="en-US" sz="1400" b="1" dirty="0"/>
          </a:p>
        </p:txBody>
      </p:sp>
      <p:sp>
        <p:nvSpPr>
          <p:cNvPr id="13" name="テキスト ボックス 12"/>
          <p:cNvSpPr txBox="1"/>
          <p:nvPr/>
        </p:nvSpPr>
        <p:spPr>
          <a:xfrm>
            <a:off x="5661647" y="1052501"/>
            <a:ext cx="2194703" cy="307777"/>
          </a:xfrm>
          <a:prstGeom prst="rect">
            <a:avLst/>
          </a:prstGeom>
          <a:noFill/>
        </p:spPr>
        <p:txBody>
          <a:bodyPr wrap="none" rtlCol="0">
            <a:spAutoFit/>
          </a:bodyPr>
          <a:lstStyle/>
          <a:p>
            <a:r>
              <a:rPr kumimoji="1" lang="en-US" altLang="ja-JP" sz="1400" dirty="0" smtClean="0"/>
              <a:t>Photon Pulse </a:t>
            </a:r>
            <a:r>
              <a:rPr lang="en-US" altLang="ja-JP" sz="1400" dirty="0"/>
              <a:t>W</a:t>
            </a:r>
            <a:r>
              <a:rPr kumimoji="1" lang="en-US" altLang="ja-JP" sz="1400" dirty="0" smtClean="0"/>
              <a:t>idth 4 ~ 5ns</a:t>
            </a:r>
            <a:endParaRPr kumimoji="1" lang="ja-JP" altLang="en-US" sz="1400" dirty="0"/>
          </a:p>
        </p:txBody>
      </p:sp>
      <p:pic>
        <p:nvPicPr>
          <p:cNvPr id="1028" name="Picture 4" descr="http://novusbuyersguide.com/Image/Hamamatsu-Micro-PM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91" y="4837538"/>
            <a:ext cx="2381250" cy="16002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403873" y="1202387"/>
            <a:ext cx="2605585" cy="738664"/>
          </a:xfrm>
          <a:prstGeom prst="rect">
            <a:avLst/>
          </a:prstGeom>
          <a:noFill/>
        </p:spPr>
        <p:txBody>
          <a:bodyPr wrap="none" rtlCol="0">
            <a:spAutoFit/>
          </a:bodyPr>
          <a:lstStyle/>
          <a:p>
            <a:pPr marL="285750" indent="-285750">
              <a:buFontTx/>
              <a:buChar char="-"/>
            </a:pPr>
            <a:r>
              <a:rPr kumimoji="1" lang="en-US" altLang="ja-JP" sz="1400" b="1" dirty="0" smtClean="0"/>
              <a:t>Small photocathode 3x1mm </a:t>
            </a:r>
          </a:p>
          <a:p>
            <a:pPr marL="285750" indent="-285750">
              <a:buFontTx/>
              <a:buChar char="-"/>
            </a:pPr>
            <a:r>
              <a:rPr kumimoji="1" lang="en-US" altLang="ja-JP" sz="1400" b="1" dirty="0" smtClean="0"/>
              <a:t>Photocathode material</a:t>
            </a:r>
          </a:p>
          <a:p>
            <a:pPr marL="285750" indent="-285750">
              <a:buFontTx/>
              <a:buChar char="-"/>
            </a:pPr>
            <a:r>
              <a:rPr lang="en-US" altLang="ja-JP" sz="1400" b="1" dirty="0" smtClean="0"/>
              <a:t>Si process accuracy</a:t>
            </a:r>
            <a:endParaRPr kumimoji="1" lang="ja-JP" altLang="en-US" sz="1400" b="1" dirty="0"/>
          </a:p>
        </p:txBody>
      </p:sp>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8858" y="1360278"/>
            <a:ext cx="2638902" cy="2136377"/>
          </a:xfrm>
          <a:prstGeom prst="rect">
            <a:avLst/>
          </a:prstGeom>
        </p:spPr>
      </p:pic>
      <p:sp>
        <p:nvSpPr>
          <p:cNvPr id="4" name="右矢印 3"/>
          <p:cNvSpPr/>
          <p:nvPr/>
        </p:nvSpPr>
        <p:spPr>
          <a:xfrm>
            <a:off x="2977679" y="1490300"/>
            <a:ext cx="329179" cy="234167"/>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8" name="テキスト ボックス 7"/>
          <p:cNvSpPr txBox="1"/>
          <p:nvPr/>
        </p:nvSpPr>
        <p:spPr>
          <a:xfrm>
            <a:off x="3414311" y="1446906"/>
            <a:ext cx="1368003" cy="523220"/>
          </a:xfrm>
          <a:prstGeom prst="rect">
            <a:avLst/>
          </a:prstGeom>
          <a:noFill/>
        </p:spPr>
        <p:txBody>
          <a:bodyPr wrap="none" rtlCol="0">
            <a:spAutoFit/>
          </a:bodyPr>
          <a:lstStyle/>
          <a:p>
            <a:r>
              <a:rPr kumimoji="1" lang="en-US" altLang="ja-JP" sz="1400" b="1" dirty="0" smtClean="0">
                <a:solidFill>
                  <a:srgbClr val="FF0000"/>
                </a:solidFill>
              </a:rPr>
              <a:t>High Speed &amp;</a:t>
            </a:r>
          </a:p>
          <a:p>
            <a:r>
              <a:rPr kumimoji="1" lang="en-US" altLang="ja-JP" sz="1400" b="1" dirty="0" smtClean="0">
                <a:solidFill>
                  <a:srgbClr val="FF0000"/>
                </a:solidFill>
              </a:rPr>
              <a:t> Low dark count</a:t>
            </a:r>
            <a:endParaRPr kumimoji="1" lang="ja-JP" altLang="en-US" sz="1400" b="1" dirty="0">
              <a:solidFill>
                <a:srgbClr val="FF0000"/>
              </a:solidFill>
            </a:endParaRPr>
          </a:p>
        </p:txBody>
      </p:sp>
      <p:graphicFrame>
        <p:nvGraphicFramePr>
          <p:cNvPr id="14" name="グラフ 13"/>
          <p:cNvGraphicFramePr>
            <a:graphicFrameLocks/>
          </p:cNvGraphicFramePr>
          <p:nvPr>
            <p:extLst>
              <p:ext uri="{D42A27DB-BD31-4B8C-83A1-F6EECF244321}">
                <p14:modId xmlns:p14="http://schemas.microsoft.com/office/powerpoint/2010/main" val="3136811276"/>
              </p:ext>
            </p:extLst>
          </p:nvPr>
        </p:nvGraphicFramePr>
        <p:xfrm>
          <a:off x="5255941" y="3585703"/>
          <a:ext cx="3650165" cy="3100342"/>
        </p:xfrm>
        <a:graphic>
          <a:graphicData uri="http://schemas.openxmlformats.org/drawingml/2006/chart">
            <c:chart xmlns:c="http://schemas.openxmlformats.org/drawingml/2006/chart" xmlns:r="http://schemas.openxmlformats.org/officeDocument/2006/relationships" r:id="rId6"/>
          </a:graphicData>
        </a:graphic>
      </p:graphicFrame>
      <p:sp>
        <p:nvSpPr>
          <p:cNvPr id="10" name="テキスト ボックス 9"/>
          <p:cNvSpPr txBox="1"/>
          <p:nvPr/>
        </p:nvSpPr>
        <p:spPr>
          <a:xfrm>
            <a:off x="8153888" y="4575928"/>
            <a:ext cx="463588" cy="261610"/>
          </a:xfrm>
          <a:prstGeom prst="rect">
            <a:avLst/>
          </a:prstGeom>
          <a:noFill/>
        </p:spPr>
        <p:txBody>
          <a:bodyPr wrap="none" rtlCol="0">
            <a:spAutoFit/>
          </a:bodyPr>
          <a:lstStyle/>
          <a:p>
            <a:r>
              <a:rPr kumimoji="1" lang="en-US" altLang="ja-JP" sz="1100" dirty="0" smtClean="0"/>
              <a:t>[mV]</a:t>
            </a:r>
            <a:endParaRPr kumimoji="1" lang="ja-JP" altLang="en-US" sz="1100" dirty="0"/>
          </a:p>
        </p:txBody>
      </p:sp>
      <p:sp>
        <p:nvSpPr>
          <p:cNvPr id="16" name="テキスト ボックス 15"/>
          <p:cNvSpPr txBox="1"/>
          <p:nvPr/>
        </p:nvSpPr>
        <p:spPr>
          <a:xfrm>
            <a:off x="5306487" y="3652481"/>
            <a:ext cx="837089" cy="261610"/>
          </a:xfrm>
          <a:prstGeom prst="rect">
            <a:avLst/>
          </a:prstGeom>
          <a:noFill/>
        </p:spPr>
        <p:txBody>
          <a:bodyPr wrap="none" rtlCol="0">
            <a:spAutoFit/>
          </a:bodyPr>
          <a:lstStyle/>
          <a:p>
            <a:r>
              <a:rPr kumimoji="1" lang="en-US" altLang="ja-JP" sz="1100" dirty="0" smtClean="0"/>
              <a:t>[count/sec]</a:t>
            </a:r>
            <a:endParaRPr kumimoji="1" lang="ja-JP" altLang="en-US" sz="1100" dirty="0"/>
          </a:p>
        </p:txBody>
      </p:sp>
      <p:pic>
        <p:nvPicPr>
          <p:cNvPr id="15" name="図 14"/>
          <p:cNvPicPr>
            <a:picLocks noChangeAspect="1"/>
          </p:cNvPicPr>
          <p:nvPr/>
        </p:nvPicPr>
        <p:blipFill>
          <a:blip r:embed="rId7"/>
          <a:stretch>
            <a:fillRect/>
          </a:stretch>
        </p:blipFill>
        <p:spPr>
          <a:xfrm>
            <a:off x="3204959" y="4837538"/>
            <a:ext cx="1894866" cy="1590334"/>
          </a:xfrm>
          <a:prstGeom prst="rect">
            <a:avLst/>
          </a:prstGeom>
        </p:spPr>
      </p:pic>
    </p:spTree>
    <p:extLst>
      <p:ext uri="{BB962C8B-B14F-4D97-AF65-F5344CB8AC3E}">
        <p14:creationId xmlns:p14="http://schemas.microsoft.com/office/powerpoint/2010/main" val="2831539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244357"/>
            <a:ext cx="7886700" cy="695922"/>
          </a:xfrm>
        </p:spPr>
        <p:txBody>
          <a:bodyPr>
            <a:normAutofit/>
          </a:bodyPr>
          <a:lstStyle/>
          <a:p>
            <a:r>
              <a:rPr lang="en-US" altLang="ja-JP" sz="2000" b="1" u="sng" dirty="0">
                <a:latin typeface="+mn-lt"/>
              </a:rPr>
              <a:t> </a:t>
            </a:r>
            <a:r>
              <a:rPr lang="en-US" altLang="ja-JP" sz="2000" b="1" u="sng" dirty="0" smtClean="0">
                <a:latin typeface="+mn-lt"/>
              </a:rPr>
              <a:t>Photon Detector(2) : Si Photo Multiplier by Geiger mode</a:t>
            </a:r>
            <a:endParaRPr kumimoji="1" lang="ja-JP" altLang="en-US" sz="2000" b="1" u="sng" dirty="0">
              <a:latin typeface="+mn-lt"/>
            </a:endParaRPr>
          </a:p>
        </p:txBody>
      </p:sp>
      <p:pic>
        <p:nvPicPr>
          <p:cNvPr id="3" name="図 2"/>
          <p:cNvPicPr>
            <a:picLocks noChangeAspect="1"/>
          </p:cNvPicPr>
          <p:nvPr/>
        </p:nvPicPr>
        <p:blipFill>
          <a:blip r:embed="rId3"/>
          <a:stretch>
            <a:fillRect/>
          </a:stretch>
        </p:blipFill>
        <p:spPr>
          <a:xfrm>
            <a:off x="755030" y="1195735"/>
            <a:ext cx="1392680" cy="1606938"/>
          </a:xfrm>
          <a:prstGeom prst="rect">
            <a:avLst/>
          </a:prstGeom>
        </p:spPr>
      </p:pic>
      <p:pic>
        <p:nvPicPr>
          <p:cNvPr id="4" name="図 3"/>
          <p:cNvPicPr>
            <a:picLocks noChangeAspect="1"/>
          </p:cNvPicPr>
          <p:nvPr/>
        </p:nvPicPr>
        <p:blipFill>
          <a:blip r:embed="rId4"/>
          <a:stretch>
            <a:fillRect/>
          </a:stretch>
        </p:blipFill>
        <p:spPr>
          <a:xfrm>
            <a:off x="290663" y="3234722"/>
            <a:ext cx="2032930" cy="2113066"/>
          </a:xfrm>
          <a:prstGeom prst="rect">
            <a:avLst/>
          </a:prstGeom>
        </p:spPr>
      </p:pic>
      <p:sp>
        <p:nvSpPr>
          <p:cNvPr id="9" name="二等辺三角形 8"/>
          <p:cNvSpPr/>
          <p:nvPr/>
        </p:nvSpPr>
        <p:spPr>
          <a:xfrm rot="5400000">
            <a:off x="3354002" y="3136043"/>
            <a:ext cx="864096" cy="792088"/>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0" name="直線コネクタ 9"/>
          <p:cNvCxnSpPr>
            <a:endCxn id="9" idx="3"/>
          </p:cNvCxnSpPr>
          <p:nvPr/>
        </p:nvCxnSpPr>
        <p:spPr>
          <a:xfrm>
            <a:off x="2487561" y="3532087"/>
            <a:ext cx="902445" cy="0"/>
          </a:xfrm>
          <a:prstGeom prst="line">
            <a:avLst/>
          </a:prstGeom>
        </p:spPr>
        <p:style>
          <a:lnRef idx="2">
            <a:schemeClr val="dk1"/>
          </a:lnRef>
          <a:fillRef idx="0">
            <a:schemeClr val="dk1"/>
          </a:fillRef>
          <a:effectRef idx="1">
            <a:schemeClr val="dk1"/>
          </a:effectRef>
          <a:fontRef idx="minor">
            <a:schemeClr val="tx1"/>
          </a:fontRef>
        </p:style>
      </p:cxnSp>
      <p:cxnSp>
        <p:nvCxnSpPr>
          <p:cNvPr id="11" name="直線矢印コネクタ 10"/>
          <p:cNvCxnSpPr>
            <a:stCxn id="9" idx="0"/>
          </p:cNvCxnSpPr>
          <p:nvPr/>
        </p:nvCxnSpPr>
        <p:spPr>
          <a:xfrm>
            <a:off x="4182094" y="3532087"/>
            <a:ext cx="48655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 name="テキスト ボックス 12"/>
          <p:cNvSpPr txBox="1"/>
          <p:nvPr/>
        </p:nvSpPr>
        <p:spPr>
          <a:xfrm>
            <a:off x="3181832" y="2298660"/>
            <a:ext cx="1437766" cy="738664"/>
          </a:xfrm>
          <a:prstGeom prst="rect">
            <a:avLst/>
          </a:prstGeom>
          <a:noFill/>
        </p:spPr>
        <p:txBody>
          <a:bodyPr wrap="none" rtlCol="0">
            <a:spAutoFit/>
          </a:bodyPr>
          <a:lstStyle/>
          <a:p>
            <a:r>
              <a:rPr kumimoji="1" lang="en-US" altLang="ja-JP" sz="1400" b="1" dirty="0" smtClean="0"/>
              <a:t>Very High Speed </a:t>
            </a:r>
          </a:p>
          <a:p>
            <a:r>
              <a:rPr kumimoji="1" lang="en-US" altLang="ja-JP" sz="1400" b="1" dirty="0" smtClean="0"/>
              <a:t>TIA Preamp</a:t>
            </a:r>
          </a:p>
          <a:p>
            <a:r>
              <a:rPr lang="en-US" altLang="ja-JP" sz="1400" b="1" dirty="0"/>
              <a:t>1</a:t>
            </a:r>
            <a:r>
              <a:rPr kumimoji="1" lang="en-US" altLang="ja-JP" sz="1400" b="1" dirty="0" smtClean="0"/>
              <a:t>00MHz ~ 1GHz</a:t>
            </a:r>
            <a:endParaRPr kumimoji="1" lang="ja-JP" altLang="en-US" sz="1400" b="1" dirty="0"/>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8508" y="1137675"/>
            <a:ext cx="3107472" cy="2515717"/>
          </a:xfrm>
          <a:prstGeom prst="rect">
            <a:avLst/>
          </a:prstGeom>
        </p:spPr>
      </p:pic>
      <p:graphicFrame>
        <p:nvGraphicFramePr>
          <p:cNvPr id="20" name="Chart 3"/>
          <p:cNvGraphicFramePr>
            <a:graphicFrameLocks noGrp="1"/>
          </p:cNvGraphicFramePr>
          <p:nvPr>
            <p:ph idx="1"/>
            <p:extLst>
              <p:ext uri="{D42A27DB-BD31-4B8C-83A1-F6EECF244321}">
                <p14:modId xmlns:p14="http://schemas.microsoft.com/office/powerpoint/2010/main" val="1215582432"/>
              </p:ext>
            </p:extLst>
          </p:nvPr>
        </p:nvGraphicFramePr>
        <p:xfrm>
          <a:off x="4483515" y="3964135"/>
          <a:ext cx="3916909" cy="2817640"/>
        </p:xfrm>
        <a:graphic>
          <a:graphicData uri="http://schemas.openxmlformats.org/drawingml/2006/chart">
            <c:chart xmlns:c="http://schemas.openxmlformats.org/drawingml/2006/chart" xmlns:r="http://schemas.openxmlformats.org/officeDocument/2006/relationships" r:id="rId6"/>
          </a:graphicData>
        </a:graphic>
      </p:graphicFrame>
      <p:sp>
        <p:nvSpPr>
          <p:cNvPr id="21" name="テキスト ボックス 20"/>
          <p:cNvSpPr txBox="1"/>
          <p:nvPr/>
        </p:nvSpPr>
        <p:spPr>
          <a:xfrm>
            <a:off x="5437614" y="793659"/>
            <a:ext cx="1876539" cy="307777"/>
          </a:xfrm>
          <a:prstGeom prst="rect">
            <a:avLst/>
          </a:prstGeom>
          <a:noFill/>
        </p:spPr>
        <p:txBody>
          <a:bodyPr wrap="none" rtlCol="0">
            <a:spAutoFit/>
          </a:bodyPr>
          <a:lstStyle/>
          <a:p>
            <a:r>
              <a:rPr kumimoji="1" lang="en-US" altLang="ja-JP" sz="1400" dirty="0" smtClean="0"/>
              <a:t>Pulse width 600~900ps</a:t>
            </a:r>
            <a:endParaRPr kumimoji="1" lang="ja-JP" altLang="en-US" sz="1400" dirty="0"/>
          </a:p>
        </p:txBody>
      </p:sp>
      <p:sp>
        <p:nvSpPr>
          <p:cNvPr id="22" name="テキスト ボックス 21"/>
          <p:cNvSpPr txBox="1"/>
          <p:nvPr/>
        </p:nvSpPr>
        <p:spPr>
          <a:xfrm>
            <a:off x="5437614" y="3765088"/>
            <a:ext cx="2453429" cy="307777"/>
          </a:xfrm>
          <a:prstGeom prst="rect">
            <a:avLst/>
          </a:prstGeom>
          <a:noFill/>
        </p:spPr>
        <p:txBody>
          <a:bodyPr wrap="none" rtlCol="0">
            <a:spAutoFit/>
          </a:bodyPr>
          <a:lstStyle/>
          <a:p>
            <a:r>
              <a:rPr lang="en-US" altLang="ja-JP" sz="1400" dirty="0" smtClean="0"/>
              <a:t>Dark count &amp; PE characteristics</a:t>
            </a:r>
            <a:endParaRPr kumimoji="1" lang="ja-JP" altLang="en-US" sz="1400" dirty="0"/>
          </a:p>
        </p:txBody>
      </p:sp>
      <p:sp>
        <p:nvSpPr>
          <p:cNvPr id="23" name="テキスト ボックス 22"/>
          <p:cNvSpPr txBox="1"/>
          <p:nvPr/>
        </p:nvSpPr>
        <p:spPr>
          <a:xfrm>
            <a:off x="5437614" y="4198770"/>
            <a:ext cx="535724" cy="276999"/>
          </a:xfrm>
          <a:prstGeom prst="rect">
            <a:avLst/>
          </a:prstGeom>
          <a:noFill/>
        </p:spPr>
        <p:txBody>
          <a:bodyPr wrap="none" rtlCol="0">
            <a:spAutoFit/>
          </a:bodyPr>
          <a:lstStyle/>
          <a:p>
            <a:r>
              <a:rPr kumimoji="1" lang="en-US" altLang="ja-JP" sz="1200" dirty="0" smtClean="0"/>
              <a:t>0.5PE</a:t>
            </a:r>
            <a:endParaRPr kumimoji="1" lang="ja-JP" altLang="en-US" sz="1200" dirty="0"/>
          </a:p>
        </p:txBody>
      </p:sp>
      <p:sp>
        <p:nvSpPr>
          <p:cNvPr id="24" name="テキスト ボックス 23"/>
          <p:cNvSpPr txBox="1"/>
          <p:nvPr/>
        </p:nvSpPr>
        <p:spPr>
          <a:xfrm>
            <a:off x="6174107" y="4928820"/>
            <a:ext cx="535724" cy="276999"/>
          </a:xfrm>
          <a:prstGeom prst="rect">
            <a:avLst/>
          </a:prstGeom>
          <a:noFill/>
        </p:spPr>
        <p:txBody>
          <a:bodyPr wrap="none" rtlCol="0">
            <a:spAutoFit/>
          </a:bodyPr>
          <a:lstStyle/>
          <a:p>
            <a:r>
              <a:rPr lang="en-US" altLang="ja-JP" sz="1200" dirty="0"/>
              <a:t>1</a:t>
            </a:r>
            <a:r>
              <a:rPr kumimoji="1" lang="en-US" altLang="ja-JP" sz="1200" dirty="0" smtClean="0"/>
              <a:t>.5PE</a:t>
            </a:r>
            <a:endParaRPr kumimoji="1" lang="ja-JP" altLang="en-US" sz="1200" dirty="0"/>
          </a:p>
        </p:txBody>
      </p:sp>
      <p:sp>
        <p:nvSpPr>
          <p:cNvPr id="25" name="テキスト ボックス 24"/>
          <p:cNvSpPr txBox="1"/>
          <p:nvPr/>
        </p:nvSpPr>
        <p:spPr>
          <a:xfrm>
            <a:off x="6977508" y="5614265"/>
            <a:ext cx="535724" cy="276999"/>
          </a:xfrm>
          <a:prstGeom prst="rect">
            <a:avLst/>
          </a:prstGeom>
          <a:noFill/>
        </p:spPr>
        <p:txBody>
          <a:bodyPr wrap="none" rtlCol="0">
            <a:spAutoFit/>
          </a:bodyPr>
          <a:lstStyle/>
          <a:p>
            <a:r>
              <a:rPr lang="en-US" altLang="ja-JP" sz="1200" dirty="0" smtClean="0"/>
              <a:t>2</a:t>
            </a:r>
            <a:r>
              <a:rPr kumimoji="1" lang="en-US" altLang="ja-JP" sz="1200" dirty="0" smtClean="0"/>
              <a:t>.5PE</a:t>
            </a:r>
            <a:endParaRPr kumimoji="1" lang="ja-JP" altLang="en-US" sz="1200" dirty="0"/>
          </a:p>
        </p:txBody>
      </p:sp>
      <p:pic>
        <p:nvPicPr>
          <p:cNvPr id="6" name="図 5"/>
          <p:cNvPicPr>
            <a:picLocks noChangeAspect="1"/>
          </p:cNvPicPr>
          <p:nvPr/>
        </p:nvPicPr>
        <p:blipFill>
          <a:blip r:embed="rId7"/>
          <a:stretch>
            <a:fillRect/>
          </a:stretch>
        </p:blipFill>
        <p:spPr>
          <a:xfrm>
            <a:off x="2473902" y="4456898"/>
            <a:ext cx="1832207" cy="1781779"/>
          </a:xfrm>
          <a:prstGeom prst="rect">
            <a:avLst/>
          </a:prstGeom>
        </p:spPr>
      </p:pic>
    </p:spTree>
    <p:extLst>
      <p:ext uri="{BB962C8B-B14F-4D97-AF65-F5344CB8AC3E}">
        <p14:creationId xmlns:p14="http://schemas.microsoft.com/office/powerpoint/2010/main" val="36335329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7886700" cy="709780"/>
          </a:xfrm>
        </p:spPr>
        <p:txBody>
          <a:bodyPr>
            <a:normAutofit/>
          </a:bodyPr>
          <a:lstStyle/>
          <a:p>
            <a:r>
              <a:rPr kumimoji="1" lang="en-US" altLang="ja-JP" sz="2400" b="1" u="sng" dirty="0" smtClean="0">
                <a:latin typeface="+mn-lt"/>
              </a:rPr>
              <a:t>“Photon dots” </a:t>
            </a:r>
            <a:r>
              <a:rPr lang="en-US" altLang="ja-JP" sz="2400" b="1" u="sng" dirty="0" smtClean="0">
                <a:latin typeface="+mn-lt"/>
              </a:rPr>
              <a:t>and Bead Phase Image on slide</a:t>
            </a:r>
            <a:endParaRPr kumimoji="1" lang="ja-JP" altLang="en-US" sz="2400" b="1" u="sng" dirty="0">
              <a:latin typeface="+mn-lt"/>
            </a:endParaRPr>
          </a:p>
        </p:txBody>
      </p:sp>
      <p:pic>
        <p:nvPicPr>
          <p:cNvPr id="13" name="コンテンツ プレースホルダー 3"/>
          <p:cNvPicPr>
            <a:picLocks noGrp="1" noChangeAspect="1"/>
          </p:cNvPicPr>
          <p:nvPr>
            <p:ph idx="1"/>
          </p:nvPr>
        </p:nvPicPr>
        <p:blipFill>
          <a:blip r:embed="rId3"/>
          <a:stretch>
            <a:fillRect/>
          </a:stretch>
        </p:blipFill>
        <p:spPr>
          <a:xfrm>
            <a:off x="694801" y="1828031"/>
            <a:ext cx="5300074" cy="4181915"/>
          </a:xfrm>
          <a:prstGeom prst="rect">
            <a:avLst/>
          </a:prstGeom>
        </p:spPr>
      </p:pic>
      <p:sp>
        <p:nvSpPr>
          <p:cNvPr id="11" name="テキスト ボックス 10"/>
          <p:cNvSpPr txBox="1"/>
          <p:nvPr/>
        </p:nvSpPr>
        <p:spPr>
          <a:xfrm>
            <a:off x="3416567" y="1439152"/>
            <a:ext cx="2573397" cy="307777"/>
          </a:xfrm>
          <a:prstGeom prst="rect">
            <a:avLst/>
          </a:prstGeom>
          <a:noFill/>
        </p:spPr>
        <p:txBody>
          <a:bodyPr wrap="none" rtlCol="0">
            <a:spAutoFit/>
          </a:bodyPr>
          <a:lstStyle/>
          <a:p>
            <a:r>
              <a:rPr lang="en-US" altLang="ja-JP" sz="1400" b="1" dirty="0"/>
              <a:t>B</a:t>
            </a:r>
            <a:r>
              <a:rPr kumimoji="1" lang="en-US" altLang="ja-JP" sz="1400" b="1" dirty="0" smtClean="0"/>
              <a:t>ead phase image (405nm scan)</a:t>
            </a:r>
            <a:endParaRPr kumimoji="1" lang="ja-JP" altLang="en-US" sz="1400" b="1" dirty="0"/>
          </a:p>
        </p:txBody>
      </p:sp>
      <p:sp>
        <p:nvSpPr>
          <p:cNvPr id="16" name="テキスト ボックス 15"/>
          <p:cNvSpPr txBox="1"/>
          <p:nvPr/>
        </p:nvSpPr>
        <p:spPr>
          <a:xfrm>
            <a:off x="694801" y="1225675"/>
            <a:ext cx="1702133" cy="523220"/>
          </a:xfrm>
          <a:prstGeom prst="rect">
            <a:avLst/>
          </a:prstGeom>
          <a:noFill/>
        </p:spPr>
        <p:txBody>
          <a:bodyPr wrap="none" rtlCol="0">
            <a:spAutoFit/>
          </a:bodyPr>
          <a:lstStyle/>
          <a:p>
            <a:r>
              <a:rPr kumimoji="1" lang="en-US" altLang="ja-JP" sz="1400" b="1" dirty="0" smtClean="0"/>
              <a:t>Single photon dots</a:t>
            </a:r>
          </a:p>
          <a:p>
            <a:r>
              <a:rPr lang="en-US" altLang="ja-JP" sz="1400" b="1" dirty="0"/>
              <a:t>a</a:t>
            </a:r>
            <a:r>
              <a:rPr lang="en-US" altLang="ja-JP" sz="1400" b="1" dirty="0" smtClean="0"/>
              <a:t>s background noise</a:t>
            </a:r>
            <a:endParaRPr kumimoji="1" lang="ja-JP" altLang="en-US" sz="1400" b="1" dirty="0"/>
          </a:p>
        </p:txBody>
      </p:sp>
      <p:cxnSp>
        <p:nvCxnSpPr>
          <p:cNvPr id="14" name="直線矢印コネクタ 13"/>
          <p:cNvCxnSpPr/>
          <p:nvPr/>
        </p:nvCxnSpPr>
        <p:spPr>
          <a:xfrm>
            <a:off x="694801" y="6186638"/>
            <a:ext cx="2585409" cy="0"/>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8" name="直線コネクタ 17"/>
          <p:cNvCxnSpPr/>
          <p:nvPr/>
        </p:nvCxnSpPr>
        <p:spPr>
          <a:xfrm>
            <a:off x="694801" y="6009946"/>
            <a:ext cx="0" cy="345134"/>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直線コネクタ 20"/>
          <p:cNvCxnSpPr/>
          <p:nvPr/>
        </p:nvCxnSpPr>
        <p:spPr>
          <a:xfrm>
            <a:off x="3269558" y="6053948"/>
            <a:ext cx="0" cy="345134"/>
          </a:xfrm>
          <a:prstGeom prst="line">
            <a:avLst/>
          </a:prstGeom>
        </p:spPr>
        <p:style>
          <a:lnRef idx="1">
            <a:schemeClr val="accent2"/>
          </a:lnRef>
          <a:fillRef idx="0">
            <a:schemeClr val="accent2"/>
          </a:fillRef>
          <a:effectRef idx="0">
            <a:schemeClr val="accent2"/>
          </a:effectRef>
          <a:fontRef idx="minor">
            <a:schemeClr val="tx1"/>
          </a:fontRef>
        </p:style>
      </p:cxnSp>
      <p:sp>
        <p:nvSpPr>
          <p:cNvPr id="22" name="テキスト ボックス 21"/>
          <p:cNvSpPr txBox="1"/>
          <p:nvPr/>
        </p:nvSpPr>
        <p:spPr>
          <a:xfrm>
            <a:off x="1714834" y="6214370"/>
            <a:ext cx="545342" cy="276999"/>
          </a:xfrm>
          <a:prstGeom prst="rect">
            <a:avLst/>
          </a:prstGeom>
          <a:noFill/>
        </p:spPr>
        <p:txBody>
          <a:bodyPr wrap="none" rtlCol="0">
            <a:spAutoFit/>
          </a:bodyPr>
          <a:lstStyle/>
          <a:p>
            <a:r>
              <a:rPr kumimoji="1" lang="en-US" altLang="ja-JP" sz="1200" dirty="0" smtClean="0">
                <a:solidFill>
                  <a:srgbClr val="C00000"/>
                </a:solidFill>
              </a:rPr>
              <a:t>40um</a:t>
            </a:r>
            <a:endParaRPr kumimoji="1" lang="ja-JP" altLang="en-US" sz="1200" dirty="0">
              <a:solidFill>
                <a:srgbClr val="C00000"/>
              </a:solidFill>
            </a:endParaRPr>
          </a:p>
        </p:txBody>
      </p:sp>
      <p:cxnSp>
        <p:nvCxnSpPr>
          <p:cNvPr id="24" name="直線矢印コネクタ 23"/>
          <p:cNvCxnSpPr/>
          <p:nvPr/>
        </p:nvCxnSpPr>
        <p:spPr>
          <a:xfrm flipH="1" flipV="1">
            <a:off x="4568525" y="6053948"/>
            <a:ext cx="232611" cy="34513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5" name="テキスト ボックス 24"/>
          <p:cNvSpPr txBox="1"/>
          <p:nvPr/>
        </p:nvSpPr>
        <p:spPr>
          <a:xfrm>
            <a:off x="4834932" y="6260582"/>
            <a:ext cx="1026115" cy="276999"/>
          </a:xfrm>
          <a:prstGeom prst="rect">
            <a:avLst/>
          </a:prstGeom>
          <a:noFill/>
        </p:spPr>
        <p:txBody>
          <a:bodyPr wrap="none" rtlCol="0">
            <a:spAutoFit/>
          </a:bodyPr>
          <a:lstStyle/>
          <a:p>
            <a:r>
              <a:rPr lang="en-US" altLang="ja-JP" sz="1200" dirty="0" smtClean="0">
                <a:solidFill>
                  <a:srgbClr val="C00000"/>
                </a:solidFill>
              </a:rPr>
              <a:t>1</a:t>
            </a:r>
            <a:r>
              <a:rPr kumimoji="1" lang="en-US" altLang="ja-JP" sz="1200" dirty="0" smtClean="0">
                <a:solidFill>
                  <a:srgbClr val="C00000"/>
                </a:solidFill>
              </a:rPr>
              <a:t>0um marker</a:t>
            </a:r>
            <a:endParaRPr kumimoji="1" lang="ja-JP" altLang="en-US" sz="1200" dirty="0">
              <a:solidFill>
                <a:srgbClr val="C00000"/>
              </a:solidFill>
            </a:endParaRPr>
          </a:p>
        </p:txBody>
      </p:sp>
      <p:cxnSp>
        <p:nvCxnSpPr>
          <p:cNvPr id="27" name="直線矢印コネクタ 26"/>
          <p:cNvCxnSpPr/>
          <p:nvPr/>
        </p:nvCxnSpPr>
        <p:spPr>
          <a:xfrm>
            <a:off x="4467325" y="1746929"/>
            <a:ext cx="160421" cy="57356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9" name="直線矢印コネクタ 28"/>
          <p:cNvCxnSpPr/>
          <p:nvPr/>
        </p:nvCxnSpPr>
        <p:spPr>
          <a:xfrm flipV="1">
            <a:off x="1876525" y="1710891"/>
            <a:ext cx="0" cy="36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1290988" y="1710891"/>
            <a:ext cx="254879" cy="85825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3" name="図 2"/>
          <p:cNvPicPr>
            <a:picLocks noChangeAspect="1"/>
          </p:cNvPicPr>
          <p:nvPr/>
        </p:nvPicPr>
        <p:blipFill>
          <a:blip r:embed="rId4"/>
          <a:stretch>
            <a:fillRect/>
          </a:stretch>
        </p:blipFill>
        <p:spPr>
          <a:xfrm>
            <a:off x="6163316" y="1849720"/>
            <a:ext cx="2771775" cy="3667125"/>
          </a:xfrm>
          <a:prstGeom prst="rect">
            <a:avLst/>
          </a:prstGeom>
        </p:spPr>
      </p:pic>
      <p:sp>
        <p:nvSpPr>
          <p:cNvPr id="4" name="下矢印 3"/>
          <p:cNvSpPr/>
          <p:nvPr/>
        </p:nvSpPr>
        <p:spPr>
          <a:xfrm>
            <a:off x="7896021" y="1728910"/>
            <a:ext cx="167640" cy="234991"/>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5" name="テキスト ボックス 4"/>
          <p:cNvSpPr txBox="1"/>
          <p:nvPr/>
        </p:nvSpPr>
        <p:spPr>
          <a:xfrm>
            <a:off x="7703162" y="1403114"/>
            <a:ext cx="553357" cy="307777"/>
          </a:xfrm>
          <a:prstGeom prst="rect">
            <a:avLst/>
          </a:prstGeom>
          <a:noFill/>
        </p:spPr>
        <p:txBody>
          <a:bodyPr wrap="none" rtlCol="0">
            <a:spAutoFit/>
          </a:bodyPr>
          <a:lstStyle/>
          <a:p>
            <a:r>
              <a:rPr kumimoji="1" lang="en-US" altLang="ja-JP" sz="1400" dirty="0" smtClean="0"/>
              <a:t>Bead</a:t>
            </a:r>
            <a:endParaRPr kumimoji="1" lang="ja-JP" altLang="en-US" sz="1400" dirty="0"/>
          </a:p>
        </p:txBody>
      </p:sp>
      <p:cxnSp>
        <p:nvCxnSpPr>
          <p:cNvPr id="7" name="直線コネクタ 6"/>
          <p:cNvCxnSpPr/>
          <p:nvPr/>
        </p:nvCxnSpPr>
        <p:spPr>
          <a:xfrm flipV="1">
            <a:off x="6469380" y="2880360"/>
            <a:ext cx="2301240" cy="22860"/>
          </a:xfrm>
          <a:prstGeom prst="line">
            <a:avLst/>
          </a:prstGeom>
        </p:spPr>
        <p:style>
          <a:lnRef idx="2">
            <a:schemeClr val="accent5"/>
          </a:lnRef>
          <a:fillRef idx="0">
            <a:schemeClr val="accent5"/>
          </a:fillRef>
          <a:effectRef idx="1">
            <a:schemeClr val="accent5"/>
          </a:effectRef>
          <a:fontRef idx="minor">
            <a:schemeClr val="tx1"/>
          </a:fontRef>
        </p:style>
      </p:cxnSp>
      <p:sp>
        <p:nvSpPr>
          <p:cNvPr id="20" name="テキスト ボックス 19"/>
          <p:cNvSpPr txBox="1"/>
          <p:nvPr/>
        </p:nvSpPr>
        <p:spPr>
          <a:xfrm>
            <a:off x="6613502" y="4710194"/>
            <a:ext cx="1007135" cy="276999"/>
          </a:xfrm>
          <a:prstGeom prst="rect">
            <a:avLst/>
          </a:prstGeom>
          <a:noFill/>
        </p:spPr>
        <p:txBody>
          <a:bodyPr wrap="none" rtlCol="0">
            <a:spAutoFit/>
          </a:bodyPr>
          <a:lstStyle/>
          <a:p>
            <a:r>
              <a:rPr lang="en-US" altLang="ja-JP" sz="1200" dirty="0" smtClean="0"/>
              <a:t>Photon pulse</a:t>
            </a:r>
            <a:endParaRPr kumimoji="1" lang="ja-JP" altLang="en-US" sz="1200" dirty="0"/>
          </a:p>
        </p:txBody>
      </p:sp>
      <p:cxnSp>
        <p:nvCxnSpPr>
          <p:cNvPr id="9" name="直線コネクタ 8"/>
          <p:cNvCxnSpPr/>
          <p:nvPr/>
        </p:nvCxnSpPr>
        <p:spPr>
          <a:xfrm>
            <a:off x="7368540" y="1746929"/>
            <a:ext cx="7620" cy="478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8507730" y="1775787"/>
            <a:ext cx="7620" cy="47811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31521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62074"/>
          </a:xfrm>
        </p:spPr>
        <p:txBody>
          <a:bodyPr>
            <a:normAutofit/>
          </a:bodyPr>
          <a:lstStyle/>
          <a:p>
            <a:r>
              <a:rPr kumimoji="1" lang="en-US" altLang="ja-JP" sz="2000" b="1" u="sng" dirty="0" smtClean="0">
                <a:latin typeface="+mn-lt"/>
              </a:rPr>
              <a:t>Background Analysis(1) :  Laser </a:t>
            </a:r>
            <a:r>
              <a:rPr lang="en-US" altLang="ja-JP" sz="2000" b="1" u="sng" dirty="0">
                <a:latin typeface="+mn-lt"/>
              </a:rPr>
              <a:t>B</a:t>
            </a:r>
            <a:r>
              <a:rPr kumimoji="1" lang="en-US" altLang="ja-JP" sz="2000" b="1" u="sng" dirty="0" smtClean="0">
                <a:latin typeface="+mn-lt"/>
              </a:rPr>
              <a:t>ackground Photon Spectrum </a:t>
            </a:r>
            <a:endParaRPr kumimoji="1" lang="ja-JP" altLang="en-US" sz="2000" b="1" u="sng" dirty="0">
              <a:latin typeface="+mn-lt"/>
            </a:endParaRPr>
          </a:p>
        </p:txBody>
      </p:sp>
      <p:graphicFrame>
        <p:nvGraphicFramePr>
          <p:cNvPr id="5" name="グラフ 4"/>
          <p:cNvGraphicFramePr>
            <a:graphicFrameLocks/>
          </p:cNvGraphicFramePr>
          <p:nvPr>
            <p:extLst>
              <p:ext uri="{D42A27DB-BD31-4B8C-83A1-F6EECF244321}">
                <p14:modId xmlns:p14="http://schemas.microsoft.com/office/powerpoint/2010/main" val="1218162638"/>
              </p:ext>
            </p:extLst>
          </p:nvPr>
        </p:nvGraphicFramePr>
        <p:xfrm>
          <a:off x="1149531" y="1124744"/>
          <a:ext cx="6914605" cy="5458936"/>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直線矢印コネクタ 6"/>
          <p:cNvCxnSpPr/>
          <p:nvPr/>
        </p:nvCxnSpPr>
        <p:spPr>
          <a:xfrm flipV="1">
            <a:off x="2627784" y="980728"/>
            <a:ext cx="0" cy="57606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8" name="テキスト ボックス 7"/>
          <p:cNvSpPr txBox="1"/>
          <p:nvPr/>
        </p:nvSpPr>
        <p:spPr>
          <a:xfrm>
            <a:off x="1536606" y="821904"/>
            <a:ext cx="846835" cy="461665"/>
          </a:xfrm>
          <a:prstGeom prst="rect">
            <a:avLst/>
          </a:prstGeom>
          <a:noFill/>
        </p:spPr>
        <p:txBody>
          <a:bodyPr wrap="none" rtlCol="0">
            <a:spAutoFit/>
          </a:bodyPr>
          <a:lstStyle/>
          <a:p>
            <a:r>
              <a:rPr kumimoji="1" lang="en-US" altLang="ja-JP" sz="1200" dirty="0" smtClean="0"/>
              <a:t>Laser Peak</a:t>
            </a:r>
          </a:p>
          <a:p>
            <a:r>
              <a:rPr kumimoji="1" lang="en-US" altLang="ja-JP" sz="1200" dirty="0" smtClean="0"/>
              <a:t>E+11</a:t>
            </a:r>
          </a:p>
        </p:txBody>
      </p:sp>
      <p:sp>
        <p:nvSpPr>
          <p:cNvPr id="3" name="テキスト ボックス 2"/>
          <p:cNvSpPr txBox="1"/>
          <p:nvPr/>
        </p:nvSpPr>
        <p:spPr>
          <a:xfrm>
            <a:off x="457200" y="1425987"/>
            <a:ext cx="527709" cy="261610"/>
          </a:xfrm>
          <a:prstGeom prst="rect">
            <a:avLst/>
          </a:prstGeom>
          <a:noFill/>
        </p:spPr>
        <p:txBody>
          <a:bodyPr wrap="none" rtlCol="0">
            <a:spAutoFit/>
          </a:bodyPr>
          <a:lstStyle/>
          <a:p>
            <a:r>
              <a:rPr kumimoji="1" lang="en-US" altLang="ja-JP" sz="1100" dirty="0" smtClean="0">
                <a:solidFill>
                  <a:srgbClr val="FF0000"/>
                </a:solidFill>
              </a:rPr>
              <a:t>10pW</a:t>
            </a:r>
            <a:endParaRPr kumimoji="1" lang="ja-JP" altLang="en-US" sz="1100" dirty="0">
              <a:solidFill>
                <a:srgbClr val="FF0000"/>
              </a:solidFill>
            </a:endParaRPr>
          </a:p>
        </p:txBody>
      </p:sp>
      <p:sp>
        <p:nvSpPr>
          <p:cNvPr id="9" name="テキスト ボックス 8"/>
          <p:cNvSpPr txBox="1"/>
          <p:nvPr/>
        </p:nvSpPr>
        <p:spPr>
          <a:xfrm>
            <a:off x="471562" y="3278850"/>
            <a:ext cx="497252" cy="261610"/>
          </a:xfrm>
          <a:prstGeom prst="rect">
            <a:avLst/>
          </a:prstGeom>
          <a:noFill/>
        </p:spPr>
        <p:txBody>
          <a:bodyPr wrap="none" rtlCol="0">
            <a:spAutoFit/>
          </a:bodyPr>
          <a:lstStyle/>
          <a:p>
            <a:r>
              <a:rPr kumimoji="1" lang="en-US" altLang="ja-JP" sz="1100" dirty="0" smtClean="0">
                <a:solidFill>
                  <a:srgbClr val="FF0000"/>
                </a:solidFill>
              </a:rPr>
              <a:t>10fW</a:t>
            </a:r>
            <a:endParaRPr kumimoji="1" lang="ja-JP" altLang="en-US" sz="1100" dirty="0">
              <a:solidFill>
                <a:srgbClr val="FF0000"/>
              </a:solidFill>
            </a:endParaRPr>
          </a:p>
        </p:txBody>
      </p:sp>
      <p:sp>
        <p:nvSpPr>
          <p:cNvPr id="10" name="テキスト ボックス 9"/>
          <p:cNvSpPr txBox="1"/>
          <p:nvPr/>
        </p:nvSpPr>
        <p:spPr>
          <a:xfrm>
            <a:off x="485924" y="5131713"/>
            <a:ext cx="521297" cy="261610"/>
          </a:xfrm>
          <a:prstGeom prst="rect">
            <a:avLst/>
          </a:prstGeom>
          <a:noFill/>
        </p:spPr>
        <p:txBody>
          <a:bodyPr wrap="none" rtlCol="0">
            <a:spAutoFit/>
          </a:bodyPr>
          <a:lstStyle/>
          <a:p>
            <a:r>
              <a:rPr kumimoji="1" lang="en-US" altLang="ja-JP" sz="1100" dirty="0" smtClean="0">
                <a:solidFill>
                  <a:srgbClr val="FF0000"/>
                </a:solidFill>
              </a:rPr>
              <a:t>10aW</a:t>
            </a:r>
            <a:endParaRPr kumimoji="1" lang="ja-JP" altLang="en-US" sz="1100" dirty="0">
              <a:solidFill>
                <a:srgbClr val="FF0000"/>
              </a:solidFill>
            </a:endParaRPr>
          </a:p>
        </p:txBody>
      </p:sp>
      <p:sp>
        <p:nvSpPr>
          <p:cNvPr id="4" name="テキスト ボックス 3"/>
          <p:cNvSpPr txBox="1"/>
          <p:nvPr/>
        </p:nvSpPr>
        <p:spPr>
          <a:xfrm>
            <a:off x="5349240" y="2773114"/>
            <a:ext cx="1337226" cy="307777"/>
          </a:xfrm>
          <a:prstGeom prst="rect">
            <a:avLst/>
          </a:prstGeom>
          <a:noFill/>
        </p:spPr>
        <p:txBody>
          <a:bodyPr wrap="none" rtlCol="0">
            <a:spAutoFit/>
          </a:bodyPr>
          <a:lstStyle/>
          <a:p>
            <a:r>
              <a:rPr kumimoji="1" lang="en-US" altLang="ja-JP" sz="1400" dirty="0" smtClean="0">
                <a:solidFill>
                  <a:srgbClr val="FF0000"/>
                </a:solidFill>
              </a:rPr>
              <a:t>Origin: ASE, AFL</a:t>
            </a:r>
            <a:endParaRPr kumimoji="1" lang="ja-JP" altLang="en-US" sz="1400" dirty="0">
              <a:solidFill>
                <a:srgbClr val="FF0000"/>
              </a:solidFill>
            </a:endParaRPr>
          </a:p>
        </p:txBody>
      </p:sp>
    </p:spTree>
    <p:extLst>
      <p:ext uri="{BB962C8B-B14F-4D97-AF65-F5344CB8AC3E}">
        <p14:creationId xmlns:p14="http://schemas.microsoft.com/office/powerpoint/2010/main" val="10114061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7886700" cy="831626"/>
          </a:xfrm>
        </p:spPr>
        <p:txBody>
          <a:bodyPr>
            <a:normAutofit/>
          </a:bodyPr>
          <a:lstStyle/>
          <a:p>
            <a:r>
              <a:rPr kumimoji="1" lang="en-US" altLang="ja-JP" sz="2000" b="1" u="sng" dirty="0" smtClean="0">
                <a:latin typeface="+mn-lt"/>
              </a:rPr>
              <a:t>Background Analysis(2) : Objective Lens</a:t>
            </a:r>
            <a:br>
              <a:rPr kumimoji="1" lang="en-US" altLang="ja-JP" sz="2000" b="1" u="sng" dirty="0" smtClean="0">
                <a:latin typeface="+mn-lt"/>
              </a:rPr>
            </a:br>
            <a:r>
              <a:rPr lang="en-US" altLang="ja-JP" sz="1800" b="1" dirty="0" smtClean="0">
                <a:solidFill>
                  <a:srgbClr val="FF0000"/>
                </a:solidFill>
                <a:latin typeface="+mn-lt"/>
              </a:rPr>
              <a:t> objective AFL illuminated by 405nm/</a:t>
            </a:r>
            <a:r>
              <a:rPr lang="en-US" altLang="ja-JP" sz="1800" b="1" dirty="0">
                <a:latin typeface="+mn-lt"/>
              </a:rPr>
              <a:t> </a:t>
            </a:r>
            <a:r>
              <a:rPr lang="en-US" altLang="ja-JP" sz="1800" b="1" dirty="0" smtClean="0">
                <a:solidFill>
                  <a:srgbClr val="FF0000"/>
                </a:solidFill>
                <a:latin typeface="+mn-lt"/>
              </a:rPr>
              <a:t>440LP </a:t>
            </a:r>
            <a:r>
              <a:rPr lang="en-US" altLang="ja-JP" sz="1800" b="1" dirty="0">
                <a:solidFill>
                  <a:srgbClr val="FF0000"/>
                </a:solidFill>
                <a:latin typeface="+mn-lt"/>
              </a:rPr>
              <a:t>OD12 : F5.6/1</a:t>
            </a:r>
            <a:r>
              <a:rPr lang="en-US" altLang="ja-JP" sz="1800" b="1" dirty="0" smtClean="0">
                <a:solidFill>
                  <a:srgbClr val="FF0000"/>
                </a:solidFill>
                <a:latin typeface="+mn-lt"/>
              </a:rPr>
              <a:t>”</a:t>
            </a:r>
            <a:endParaRPr kumimoji="1" lang="ja-JP" altLang="en-US" sz="1800" b="1" dirty="0">
              <a:solidFill>
                <a:srgbClr val="FF0000"/>
              </a:solidFill>
              <a:latin typeface="+mn-lt"/>
            </a:endParaRPr>
          </a:p>
        </p:txBody>
      </p:sp>
      <p:sp>
        <p:nvSpPr>
          <p:cNvPr id="8" name="テキスト ボックス 7"/>
          <p:cNvSpPr txBox="1"/>
          <p:nvPr/>
        </p:nvSpPr>
        <p:spPr>
          <a:xfrm>
            <a:off x="530925" y="1332185"/>
            <a:ext cx="1888659" cy="338554"/>
          </a:xfrm>
          <a:prstGeom prst="rect">
            <a:avLst/>
          </a:prstGeom>
          <a:noFill/>
        </p:spPr>
        <p:txBody>
          <a:bodyPr wrap="none" rtlCol="0">
            <a:spAutoFit/>
          </a:bodyPr>
          <a:lstStyle/>
          <a:p>
            <a:r>
              <a:rPr kumimoji="1" lang="en-US" altLang="ja-JP" sz="1600" b="1" dirty="0" smtClean="0"/>
              <a:t>Reflecting Objective</a:t>
            </a:r>
            <a:endParaRPr kumimoji="1" lang="ja-JP" altLang="en-US" sz="1600" b="1" dirty="0"/>
          </a:p>
        </p:txBody>
      </p:sp>
      <p:sp>
        <p:nvSpPr>
          <p:cNvPr id="9" name="テキスト ボックス 8"/>
          <p:cNvSpPr txBox="1"/>
          <p:nvPr/>
        </p:nvSpPr>
        <p:spPr>
          <a:xfrm>
            <a:off x="3491804" y="1332185"/>
            <a:ext cx="1981312" cy="338554"/>
          </a:xfrm>
          <a:prstGeom prst="rect">
            <a:avLst/>
          </a:prstGeom>
          <a:noFill/>
        </p:spPr>
        <p:txBody>
          <a:bodyPr wrap="none" rtlCol="0">
            <a:spAutoFit/>
          </a:bodyPr>
          <a:lstStyle/>
          <a:p>
            <a:r>
              <a:rPr lang="en-US" altLang="ja-JP" sz="1600" b="1" dirty="0" smtClean="0"/>
              <a:t> 20x FL objective lens</a:t>
            </a:r>
            <a:endParaRPr kumimoji="1" lang="ja-JP" altLang="en-US" sz="1600" b="1" dirty="0"/>
          </a:p>
        </p:txBody>
      </p:sp>
      <p:sp>
        <p:nvSpPr>
          <p:cNvPr id="10" name="テキスト ボックス 9"/>
          <p:cNvSpPr txBox="1"/>
          <p:nvPr/>
        </p:nvSpPr>
        <p:spPr>
          <a:xfrm>
            <a:off x="6327604" y="1377441"/>
            <a:ext cx="1641796" cy="338554"/>
          </a:xfrm>
          <a:prstGeom prst="rect">
            <a:avLst/>
          </a:prstGeom>
          <a:noFill/>
        </p:spPr>
        <p:txBody>
          <a:bodyPr wrap="none" rtlCol="0">
            <a:spAutoFit/>
          </a:bodyPr>
          <a:lstStyle/>
          <a:p>
            <a:r>
              <a:rPr lang="en-US" altLang="ja-JP" sz="1600" b="1" dirty="0" smtClean="0"/>
              <a:t>            </a:t>
            </a:r>
            <a:r>
              <a:rPr lang="en-US" altLang="ja-JP" sz="1600" b="1" dirty="0" err="1" smtClean="0"/>
              <a:t>MPlan</a:t>
            </a:r>
            <a:r>
              <a:rPr lang="en-US" altLang="ja-JP" sz="1600" b="1" dirty="0" smtClean="0"/>
              <a:t> 20x</a:t>
            </a:r>
            <a:endParaRPr kumimoji="1" lang="ja-JP" altLang="en-US" sz="1600" b="1" dirty="0"/>
          </a:p>
        </p:txBody>
      </p:sp>
      <p:sp>
        <p:nvSpPr>
          <p:cNvPr id="4" name="下矢印 3"/>
          <p:cNvSpPr/>
          <p:nvPr/>
        </p:nvSpPr>
        <p:spPr>
          <a:xfrm>
            <a:off x="4302440" y="3133280"/>
            <a:ext cx="360040" cy="180434"/>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3"/>
          <a:stretch>
            <a:fillRect/>
          </a:stretch>
        </p:blipFill>
        <p:spPr>
          <a:xfrm>
            <a:off x="150501" y="1715995"/>
            <a:ext cx="8770989" cy="1381609"/>
          </a:xfrm>
          <a:prstGeom prst="rect">
            <a:avLst/>
          </a:prstGeom>
        </p:spPr>
      </p:pic>
      <p:graphicFrame>
        <p:nvGraphicFramePr>
          <p:cNvPr id="13" name="コンテンツ プレースホルダー 3"/>
          <p:cNvGraphicFramePr>
            <a:graphicFrameLocks noGrp="1"/>
          </p:cNvGraphicFramePr>
          <p:nvPr>
            <p:ph idx="1"/>
            <p:extLst>
              <p:ext uri="{D42A27DB-BD31-4B8C-83A1-F6EECF244321}">
                <p14:modId xmlns:p14="http://schemas.microsoft.com/office/powerpoint/2010/main" val="2756207659"/>
              </p:ext>
            </p:extLst>
          </p:nvPr>
        </p:nvGraphicFramePr>
        <p:xfrm>
          <a:off x="1181819" y="3349390"/>
          <a:ext cx="5995358" cy="2728994"/>
        </p:xfrm>
        <a:graphic>
          <a:graphicData uri="http://schemas.openxmlformats.org/drawingml/2006/chart">
            <c:chart xmlns:c="http://schemas.openxmlformats.org/drawingml/2006/chart" xmlns:r="http://schemas.openxmlformats.org/officeDocument/2006/relationships" r:id="rId4"/>
          </a:graphicData>
        </a:graphic>
      </p:graphicFrame>
      <p:pic>
        <p:nvPicPr>
          <p:cNvPr id="14" name="図 13"/>
          <p:cNvPicPr>
            <a:picLocks noChangeAspect="1"/>
          </p:cNvPicPr>
          <p:nvPr/>
        </p:nvPicPr>
        <p:blipFill>
          <a:blip r:embed="rId5"/>
          <a:stretch>
            <a:fillRect/>
          </a:stretch>
        </p:blipFill>
        <p:spPr>
          <a:xfrm>
            <a:off x="2096218" y="6078384"/>
            <a:ext cx="4310059" cy="472128"/>
          </a:xfrm>
          <a:prstGeom prst="rect">
            <a:avLst/>
          </a:prstGeom>
        </p:spPr>
      </p:pic>
      <p:sp>
        <p:nvSpPr>
          <p:cNvPr id="3" name="テキスト ボックス 2"/>
          <p:cNvSpPr txBox="1"/>
          <p:nvPr/>
        </p:nvSpPr>
        <p:spPr>
          <a:xfrm>
            <a:off x="460208" y="3305353"/>
            <a:ext cx="567784" cy="261610"/>
          </a:xfrm>
          <a:prstGeom prst="rect">
            <a:avLst/>
          </a:prstGeom>
          <a:noFill/>
        </p:spPr>
        <p:txBody>
          <a:bodyPr wrap="none" rtlCol="0">
            <a:spAutoFit/>
          </a:bodyPr>
          <a:lstStyle/>
          <a:p>
            <a:r>
              <a:rPr kumimoji="1" lang="en-US" altLang="ja-JP" sz="1100" dirty="0" smtClean="0">
                <a:solidFill>
                  <a:srgbClr val="FF0000"/>
                </a:solidFill>
              </a:rPr>
              <a:t>~20fW</a:t>
            </a:r>
            <a:endParaRPr kumimoji="1" lang="ja-JP" altLang="en-US" sz="1100" dirty="0">
              <a:solidFill>
                <a:srgbClr val="FF0000"/>
              </a:solidFill>
            </a:endParaRPr>
          </a:p>
        </p:txBody>
      </p:sp>
    </p:spTree>
    <p:extLst>
      <p:ext uri="{BB962C8B-B14F-4D97-AF65-F5344CB8AC3E}">
        <p14:creationId xmlns:p14="http://schemas.microsoft.com/office/powerpoint/2010/main" val="32922605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rmAutofit/>
          </a:bodyPr>
          <a:lstStyle/>
          <a:p>
            <a:r>
              <a:rPr kumimoji="1" lang="en-US" altLang="ja-JP" sz="2000" b="1" u="sng" dirty="0" smtClean="0">
                <a:latin typeface="+mn-lt"/>
              </a:rPr>
              <a:t>Background Analysis(3): Optical Coating and Substrate </a:t>
            </a:r>
            <a:endParaRPr kumimoji="1" lang="ja-JP" altLang="en-US" sz="2000" b="1" u="sng" dirty="0">
              <a:latin typeface="+mn-lt"/>
            </a:endParaRPr>
          </a:p>
        </p:txBody>
      </p:sp>
      <p:pic>
        <p:nvPicPr>
          <p:cNvPr id="4" name="図 3"/>
          <p:cNvPicPr>
            <a:picLocks noChangeAspect="1"/>
          </p:cNvPicPr>
          <p:nvPr/>
        </p:nvPicPr>
        <p:blipFill>
          <a:blip r:embed="rId3"/>
          <a:stretch>
            <a:fillRect/>
          </a:stretch>
        </p:blipFill>
        <p:spPr>
          <a:xfrm>
            <a:off x="1115616" y="1844824"/>
            <a:ext cx="2160240" cy="1752194"/>
          </a:xfrm>
          <a:prstGeom prst="rect">
            <a:avLst/>
          </a:prstGeom>
        </p:spPr>
      </p:pic>
      <p:pic>
        <p:nvPicPr>
          <p:cNvPr id="5" name="図 4"/>
          <p:cNvPicPr>
            <a:picLocks noChangeAspect="1"/>
          </p:cNvPicPr>
          <p:nvPr/>
        </p:nvPicPr>
        <p:blipFill>
          <a:blip r:embed="rId4"/>
          <a:stretch>
            <a:fillRect/>
          </a:stretch>
        </p:blipFill>
        <p:spPr>
          <a:xfrm>
            <a:off x="3777228" y="1844824"/>
            <a:ext cx="2186366" cy="1752194"/>
          </a:xfrm>
          <a:prstGeom prst="rect">
            <a:avLst/>
          </a:prstGeom>
        </p:spPr>
      </p:pic>
      <p:pic>
        <p:nvPicPr>
          <p:cNvPr id="6" name="図 5"/>
          <p:cNvPicPr>
            <a:picLocks noChangeAspect="1"/>
          </p:cNvPicPr>
          <p:nvPr/>
        </p:nvPicPr>
        <p:blipFill>
          <a:blip r:embed="rId5"/>
          <a:stretch>
            <a:fillRect/>
          </a:stretch>
        </p:blipFill>
        <p:spPr>
          <a:xfrm>
            <a:off x="6372200" y="1892622"/>
            <a:ext cx="2144240" cy="1704396"/>
          </a:xfrm>
          <a:prstGeom prst="rect">
            <a:avLst/>
          </a:prstGeom>
        </p:spPr>
      </p:pic>
      <p:pic>
        <p:nvPicPr>
          <p:cNvPr id="7" name="図 6"/>
          <p:cNvPicPr>
            <a:picLocks noChangeAspect="1"/>
          </p:cNvPicPr>
          <p:nvPr/>
        </p:nvPicPr>
        <p:blipFill>
          <a:blip r:embed="rId6"/>
          <a:stretch>
            <a:fillRect/>
          </a:stretch>
        </p:blipFill>
        <p:spPr>
          <a:xfrm>
            <a:off x="6381215" y="4221088"/>
            <a:ext cx="2176242" cy="1728192"/>
          </a:xfrm>
          <a:prstGeom prst="rect">
            <a:avLst/>
          </a:prstGeom>
        </p:spPr>
      </p:pic>
      <p:pic>
        <p:nvPicPr>
          <p:cNvPr id="8" name="図 7"/>
          <p:cNvPicPr>
            <a:picLocks noChangeAspect="1"/>
          </p:cNvPicPr>
          <p:nvPr/>
        </p:nvPicPr>
        <p:blipFill>
          <a:blip r:embed="rId7"/>
          <a:stretch>
            <a:fillRect/>
          </a:stretch>
        </p:blipFill>
        <p:spPr>
          <a:xfrm>
            <a:off x="3851919" y="4221088"/>
            <a:ext cx="2180181" cy="1728192"/>
          </a:xfrm>
          <a:prstGeom prst="rect">
            <a:avLst/>
          </a:prstGeom>
        </p:spPr>
      </p:pic>
      <p:pic>
        <p:nvPicPr>
          <p:cNvPr id="9" name="図 8"/>
          <p:cNvPicPr>
            <a:picLocks noChangeAspect="1"/>
          </p:cNvPicPr>
          <p:nvPr/>
        </p:nvPicPr>
        <p:blipFill>
          <a:blip r:embed="rId8"/>
          <a:stretch>
            <a:fillRect/>
          </a:stretch>
        </p:blipFill>
        <p:spPr>
          <a:xfrm>
            <a:off x="1127050" y="4221088"/>
            <a:ext cx="2264497" cy="1718448"/>
          </a:xfrm>
          <a:prstGeom prst="rect">
            <a:avLst/>
          </a:prstGeom>
        </p:spPr>
      </p:pic>
      <p:sp>
        <p:nvSpPr>
          <p:cNvPr id="10" name="テキスト ボックス 9"/>
          <p:cNvSpPr txBox="1"/>
          <p:nvPr/>
        </p:nvSpPr>
        <p:spPr>
          <a:xfrm>
            <a:off x="1252820" y="1465275"/>
            <a:ext cx="2029723" cy="338554"/>
          </a:xfrm>
          <a:prstGeom prst="rect">
            <a:avLst/>
          </a:prstGeom>
          <a:noFill/>
        </p:spPr>
        <p:txBody>
          <a:bodyPr wrap="none" rtlCol="0">
            <a:spAutoFit/>
          </a:bodyPr>
          <a:lstStyle/>
          <a:p>
            <a:r>
              <a:rPr kumimoji="1" lang="en-US" altLang="ja-JP" sz="1600" b="1" dirty="0" smtClean="0"/>
              <a:t>Al 10nm +HC (R~50%)</a:t>
            </a:r>
            <a:endParaRPr kumimoji="1" lang="ja-JP" altLang="en-US" sz="1600" b="1" dirty="0"/>
          </a:p>
        </p:txBody>
      </p:sp>
      <p:sp>
        <p:nvSpPr>
          <p:cNvPr id="11" name="テキスト ボックス 10"/>
          <p:cNvSpPr txBox="1"/>
          <p:nvPr/>
        </p:nvSpPr>
        <p:spPr>
          <a:xfrm>
            <a:off x="3824867" y="1482987"/>
            <a:ext cx="2029723" cy="338554"/>
          </a:xfrm>
          <a:prstGeom prst="rect">
            <a:avLst/>
          </a:prstGeom>
          <a:noFill/>
        </p:spPr>
        <p:txBody>
          <a:bodyPr wrap="none" rtlCol="0">
            <a:spAutoFit/>
          </a:bodyPr>
          <a:lstStyle/>
          <a:p>
            <a:r>
              <a:rPr kumimoji="1" lang="en-US" altLang="ja-JP" sz="1600" b="1" dirty="0" smtClean="0"/>
              <a:t>Al 50nm +HC (R~90%)</a:t>
            </a:r>
            <a:endParaRPr kumimoji="1" lang="ja-JP" altLang="en-US" sz="1600" b="1" dirty="0"/>
          </a:p>
        </p:txBody>
      </p:sp>
      <p:sp>
        <p:nvSpPr>
          <p:cNvPr id="12" name="テキスト ボックス 11"/>
          <p:cNvSpPr txBox="1"/>
          <p:nvPr/>
        </p:nvSpPr>
        <p:spPr>
          <a:xfrm>
            <a:off x="6227508" y="1482987"/>
            <a:ext cx="2785634" cy="338554"/>
          </a:xfrm>
          <a:prstGeom prst="rect">
            <a:avLst/>
          </a:prstGeom>
          <a:noFill/>
        </p:spPr>
        <p:txBody>
          <a:bodyPr wrap="none" rtlCol="0">
            <a:spAutoFit/>
          </a:bodyPr>
          <a:lstStyle/>
          <a:p>
            <a:r>
              <a:rPr kumimoji="1" lang="en-US" altLang="ja-JP" sz="1600" b="1" dirty="0" smtClean="0"/>
              <a:t>Al 50nm only ( low level Trans)</a:t>
            </a:r>
            <a:endParaRPr kumimoji="1" lang="ja-JP" altLang="en-US" sz="1600" b="1" dirty="0"/>
          </a:p>
        </p:txBody>
      </p:sp>
      <p:sp>
        <p:nvSpPr>
          <p:cNvPr id="13" name="テキスト ボックス 12"/>
          <p:cNvSpPr txBox="1"/>
          <p:nvPr/>
        </p:nvSpPr>
        <p:spPr>
          <a:xfrm>
            <a:off x="6492472" y="3882534"/>
            <a:ext cx="1410964" cy="338554"/>
          </a:xfrm>
          <a:prstGeom prst="rect">
            <a:avLst/>
          </a:prstGeom>
          <a:noFill/>
        </p:spPr>
        <p:txBody>
          <a:bodyPr wrap="none" rtlCol="0">
            <a:spAutoFit/>
          </a:bodyPr>
          <a:lstStyle/>
          <a:p>
            <a:r>
              <a:rPr kumimoji="1" lang="en-US" altLang="ja-JP" sz="1600" b="1" dirty="0" smtClean="0"/>
              <a:t>Al 100nm only</a:t>
            </a:r>
            <a:endParaRPr kumimoji="1" lang="ja-JP" altLang="en-US" sz="1600" b="1" dirty="0"/>
          </a:p>
        </p:txBody>
      </p:sp>
      <p:sp>
        <p:nvSpPr>
          <p:cNvPr id="14" name="テキスト ボックス 13"/>
          <p:cNvSpPr txBox="1"/>
          <p:nvPr/>
        </p:nvSpPr>
        <p:spPr>
          <a:xfrm>
            <a:off x="3856245" y="3869017"/>
            <a:ext cx="2190793" cy="338554"/>
          </a:xfrm>
          <a:prstGeom prst="rect">
            <a:avLst/>
          </a:prstGeom>
          <a:noFill/>
        </p:spPr>
        <p:txBody>
          <a:bodyPr wrap="none" rtlCol="0">
            <a:spAutoFit/>
          </a:bodyPr>
          <a:lstStyle/>
          <a:p>
            <a:r>
              <a:rPr lang="en-US" altLang="ja-JP" sz="1600" b="1" dirty="0" smtClean="0"/>
              <a:t>Borosilicate Glass +dust</a:t>
            </a:r>
            <a:endParaRPr kumimoji="1" lang="ja-JP" altLang="en-US" sz="1600" b="1" dirty="0"/>
          </a:p>
        </p:txBody>
      </p:sp>
      <p:sp>
        <p:nvSpPr>
          <p:cNvPr id="15" name="テキスト ボックス 14"/>
          <p:cNvSpPr txBox="1"/>
          <p:nvPr/>
        </p:nvSpPr>
        <p:spPr>
          <a:xfrm>
            <a:off x="1220018" y="3855500"/>
            <a:ext cx="2088007" cy="338554"/>
          </a:xfrm>
          <a:prstGeom prst="rect">
            <a:avLst/>
          </a:prstGeom>
          <a:noFill/>
        </p:spPr>
        <p:txBody>
          <a:bodyPr wrap="none" rtlCol="0">
            <a:spAutoFit/>
          </a:bodyPr>
          <a:lstStyle/>
          <a:p>
            <a:r>
              <a:rPr lang="en-US" altLang="ja-JP" sz="1600" b="1" dirty="0" smtClean="0"/>
              <a:t>Float Soda Glass +dust</a:t>
            </a:r>
            <a:endParaRPr kumimoji="1" lang="ja-JP" altLang="en-US" sz="1600" b="1" dirty="0"/>
          </a:p>
        </p:txBody>
      </p:sp>
      <p:sp>
        <p:nvSpPr>
          <p:cNvPr id="3" name="テキスト ボックス 2"/>
          <p:cNvSpPr txBox="1"/>
          <p:nvPr/>
        </p:nvSpPr>
        <p:spPr>
          <a:xfrm>
            <a:off x="1127050" y="1018468"/>
            <a:ext cx="1960793" cy="338554"/>
          </a:xfrm>
          <a:prstGeom prst="rect">
            <a:avLst/>
          </a:prstGeom>
          <a:noFill/>
        </p:spPr>
        <p:txBody>
          <a:bodyPr wrap="none" rtlCol="0">
            <a:spAutoFit/>
          </a:bodyPr>
          <a:lstStyle/>
          <a:p>
            <a:r>
              <a:rPr kumimoji="1" lang="en-US" altLang="ja-JP" sz="1600" b="1" dirty="0" smtClean="0"/>
              <a:t>ISO6400/F6.3/1.0sec</a:t>
            </a:r>
            <a:endParaRPr kumimoji="1" lang="ja-JP" altLang="en-US" sz="1600" b="1" dirty="0"/>
          </a:p>
        </p:txBody>
      </p:sp>
    </p:spTree>
    <p:extLst>
      <p:ext uri="{BB962C8B-B14F-4D97-AF65-F5344CB8AC3E}">
        <p14:creationId xmlns:p14="http://schemas.microsoft.com/office/powerpoint/2010/main" val="38529337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7886700" cy="661417"/>
          </a:xfrm>
        </p:spPr>
        <p:txBody>
          <a:bodyPr>
            <a:normAutofit/>
          </a:bodyPr>
          <a:lstStyle/>
          <a:p>
            <a:r>
              <a:rPr kumimoji="1" lang="en-US" altLang="ja-JP" sz="2000" b="1" u="sng" dirty="0" smtClean="0">
                <a:latin typeface="+mn-lt"/>
              </a:rPr>
              <a:t>Excitation Ratio=Detected </a:t>
            </a:r>
            <a:r>
              <a:rPr lang="en-US" altLang="ja-JP" sz="2000" b="1" u="sng" dirty="0" smtClean="0">
                <a:latin typeface="+mn-lt"/>
              </a:rPr>
              <a:t>Photon</a:t>
            </a:r>
            <a:r>
              <a:rPr kumimoji="1" lang="en-US" altLang="ja-JP" sz="2000" b="1" u="sng" dirty="0" smtClean="0">
                <a:latin typeface="+mn-lt"/>
              </a:rPr>
              <a:t>/Illuminated Photon </a:t>
            </a:r>
            <a:endParaRPr kumimoji="1" lang="ja-JP" altLang="en-US" sz="2000" b="1" u="sng" dirty="0">
              <a:latin typeface="+mn-lt"/>
            </a:endParaRP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2843017936"/>
              </p:ext>
            </p:extLst>
          </p:nvPr>
        </p:nvGraphicFramePr>
        <p:xfrm>
          <a:off x="491706" y="1324154"/>
          <a:ext cx="8229600" cy="4746008"/>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463711">
                <a:tc>
                  <a:txBody>
                    <a:bodyPr/>
                    <a:lstStyle/>
                    <a:p>
                      <a:pPr algn="ctr"/>
                      <a:r>
                        <a:rPr kumimoji="1" lang="en-US" altLang="ja-JP" sz="1400" dirty="0" smtClean="0"/>
                        <a:t>Coating</a:t>
                      </a:r>
                      <a:endParaRPr kumimoji="1" lang="ja-JP" altLang="en-US" sz="1400" dirty="0"/>
                    </a:p>
                  </a:txBody>
                  <a:tcPr/>
                </a:tc>
                <a:tc>
                  <a:txBody>
                    <a:bodyPr/>
                    <a:lstStyle/>
                    <a:p>
                      <a:pPr algn="ctr"/>
                      <a:r>
                        <a:rPr kumimoji="1" lang="en-US" altLang="ja-JP" sz="1400" dirty="0" smtClean="0"/>
                        <a:t>PE Count</a:t>
                      </a:r>
                    </a:p>
                    <a:p>
                      <a:pPr algn="ctr"/>
                      <a:r>
                        <a:rPr kumimoji="1" lang="en-US" altLang="ja-JP" sz="1400" dirty="0" smtClean="0"/>
                        <a:t>A*</a:t>
                      </a:r>
                      <a:r>
                        <a:rPr kumimoji="1" lang="en-US" altLang="ja-JP" sz="1400" dirty="0" err="1" smtClean="0"/>
                        <a:t>exp</a:t>
                      </a:r>
                      <a:r>
                        <a:rPr kumimoji="1" lang="en-US" altLang="ja-JP" sz="1400" dirty="0" smtClean="0"/>
                        <a:t>(-</a:t>
                      </a:r>
                      <a:r>
                        <a:rPr kumimoji="1" lang="en-US" altLang="ja-JP" sz="1400" dirty="0" err="1" smtClean="0"/>
                        <a:t>kx</a:t>
                      </a:r>
                      <a:r>
                        <a:rPr kumimoji="1" lang="en-US" altLang="ja-JP" sz="1400" dirty="0" smtClean="0"/>
                        <a:t>)</a:t>
                      </a:r>
                      <a:endParaRPr kumimoji="1" lang="ja-JP" altLang="en-US" sz="1400" dirty="0"/>
                    </a:p>
                  </a:txBody>
                  <a:tcPr/>
                </a:tc>
                <a:tc>
                  <a:txBody>
                    <a:bodyPr/>
                    <a:lstStyle/>
                    <a:p>
                      <a:pPr algn="ctr"/>
                      <a:r>
                        <a:rPr kumimoji="1" lang="en-US" altLang="ja-JP" sz="1400" dirty="0" smtClean="0"/>
                        <a:t>Excitation Ratio/</a:t>
                      </a:r>
                    </a:p>
                    <a:p>
                      <a:pPr algn="ctr"/>
                      <a:r>
                        <a:rPr kumimoji="1" lang="en-US" altLang="ja-JP" sz="1400" dirty="0" smtClean="0"/>
                        <a:t>2.04E+14</a:t>
                      </a:r>
                      <a:endParaRPr kumimoji="1" lang="ja-JP" altLang="en-US" sz="1400" dirty="0"/>
                    </a:p>
                  </a:txBody>
                  <a:tcPr/>
                </a:tc>
                <a:tc>
                  <a:txBody>
                    <a:bodyPr/>
                    <a:lstStyle/>
                    <a:p>
                      <a:pPr algn="ctr"/>
                      <a:endParaRPr kumimoji="1" lang="ja-JP" altLang="en-US" sz="1400" dirty="0"/>
                    </a:p>
                  </a:txBody>
                  <a:tcPr/>
                </a:tc>
                <a:tc>
                  <a:txBody>
                    <a:bodyPr/>
                    <a:lstStyle/>
                    <a:p>
                      <a:pPr algn="ctr"/>
                      <a:r>
                        <a:rPr kumimoji="1" lang="en-US" altLang="ja-JP" sz="1400" b="1" u="sng" dirty="0" smtClean="0">
                          <a:latin typeface="+mn-lt"/>
                        </a:rPr>
                        <a:t>(405nm/100uW)</a:t>
                      </a:r>
                      <a:endParaRPr kumimoji="1" lang="ja-JP" altLang="en-US" sz="1400" dirty="0"/>
                    </a:p>
                  </a:txBody>
                  <a:tcPr/>
                </a:tc>
              </a:tr>
              <a:tr h="463711">
                <a:tc>
                  <a:txBody>
                    <a:bodyPr/>
                    <a:lstStyle/>
                    <a:p>
                      <a:pPr algn="ctr"/>
                      <a:r>
                        <a:rPr kumimoji="1" lang="en-US" altLang="ja-JP" sz="1400" dirty="0" smtClean="0"/>
                        <a:t>Al</a:t>
                      </a:r>
                      <a:r>
                        <a:rPr kumimoji="1" lang="en-US" altLang="ja-JP" sz="1400" baseline="0" dirty="0" smtClean="0"/>
                        <a:t> 10nm +HC</a:t>
                      </a:r>
                      <a:endParaRPr kumimoji="1" lang="ja-JP" altLang="en-US" sz="1400" dirty="0"/>
                    </a:p>
                  </a:txBody>
                  <a:tcPr/>
                </a:tc>
                <a:tc>
                  <a:txBody>
                    <a:bodyPr/>
                    <a:lstStyle/>
                    <a:p>
                      <a:pPr algn="ctr"/>
                      <a:r>
                        <a:rPr kumimoji="1" lang="en-US" altLang="ja-JP" sz="1400" dirty="0" smtClean="0"/>
                        <a:t>6,750</a:t>
                      </a:r>
                    </a:p>
                  </a:txBody>
                  <a:tcPr/>
                </a:tc>
                <a:tc>
                  <a:txBody>
                    <a:bodyPr/>
                    <a:lstStyle/>
                    <a:p>
                      <a:pPr algn="ctr"/>
                      <a:r>
                        <a:rPr kumimoji="1" lang="en-US" altLang="ja-JP" sz="1400" dirty="0" smtClean="0"/>
                        <a:t>3.30E-11</a:t>
                      </a:r>
                      <a:endParaRPr kumimoji="1" lang="ja-JP" altLang="en-US" sz="1400" dirty="0"/>
                    </a:p>
                  </a:txBody>
                  <a:tcPr/>
                </a:tc>
                <a:tc>
                  <a:txBody>
                    <a:bodyPr/>
                    <a:lstStyle/>
                    <a:p>
                      <a:pPr algn="ctr"/>
                      <a:r>
                        <a:rPr kumimoji="1" lang="en-US" altLang="ja-JP" sz="1400" baseline="0" dirty="0" smtClean="0"/>
                        <a:t> include glass AFL</a:t>
                      </a:r>
                      <a:endParaRPr kumimoji="1" lang="ja-JP" altLang="en-US" sz="1400" dirty="0"/>
                    </a:p>
                  </a:txBody>
                  <a:tcPr/>
                </a:tc>
                <a:tc>
                  <a:txBody>
                    <a:bodyPr/>
                    <a:lstStyle/>
                    <a:p>
                      <a:pPr algn="ctr"/>
                      <a:endParaRPr kumimoji="1" lang="ja-JP" altLang="en-US" sz="1400" dirty="0"/>
                    </a:p>
                  </a:txBody>
                  <a:tcPr/>
                </a:tc>
              </a:tr>
              <a:tr h="463711">
                <a:tc>
                  <a:txBody>
                    <a:bodyPr/>
                    <a:lstStyle/>
                    <a:p>
                      <a:pPr algn="ctr"/>
                      <a:r>
                        <a:rPr kumimoji="1" lang="en-US" altLang="ja-JP" sz="1400" dirty="0" smtClean="0"/>
                        <a:t>Al</a:t>
                      </a:r>
                      <a:r>
                        <a:rPr kumimoji="1" lang="en-US" altLang="ja-JP" sz="1400" baseline="0" dirty="0" smtClean="0"/>
                        <a:t> 50nm + HC</a:t>
                      </a:r>
                      <a:endParaRPr kumimoji="1" lang="ja-JP" altLang="en-US" sz="1400" dirty="0"/>
                    </a:p>
                  </a:txBody>
                  <a:tcPr/>
                </a:tc>
                <a:tc>
                  <a:txBody>
                    <a:bodyPr/>
                    <a:lstStyle/>
                    <a:p>
                      <a:pPr algn="ctr"/>
                      <a:r>
                        <a:rPr kumimoji="1" lang="en-US" altLang="ja-JP" sz="1400" dirty="0" smtClean="0"/>
                        <a:t>2,340</a:t>
                      </a:r>
                      <a:endParaRPr kumimoji="1" lang="ja-JP" altLang="en-US" sz="1400" dirty="0"/>
                    </a:p>
                  </a:txBody>
                  <a:tcPr/>
                </a:tc>
                <a:tc>
                  <a:txBody>
                    <a:bodyPr/>
                    <a:lstStyle/>
                    <a:p>
                      <a:pPr algn="ctr"/>
                      <a:r>
                        <a:rPr kumimoji="1" lang="en-US" altLang="ja-JP" sz="1400" dirty="0" smtClean="0"/>
                        <a:t>1.14E-11</a:t>
                      </a:r>
                      <a:endParaRPr kumimoji="1" lang="ja-JP" altLang="en-US" sz="1400" dirty="0"/>
                    </a:p>
                  </a:txBody>
                  <a:tcPr/>
                </a:tc>
                <a:tc>
                  <a:txBody>
                    <a:bodyPr/>
                    <a:lstStyle/>
                    <a:p>
                      <a:pPr algn="ctr"/>
                      <a:r>
                        <a:rPr kumimoji="1" lang="en-US" altLang="ja-JP" sz="1400" dirty="0" smtClean="0"/>
                        <a:t> caused</a:t>
                      </a:r>
                      <a:r>
                        <a:rPr kumimoji="1" lang="en-US" altLang="ja-JP" sz="1400" baseline="0" dirty="0" smtClean="0"/>
                        <a:t> by HC</a:t>
                      </a:r>
                      <a:endParaRPr kumimoji="1" lang="ja-JP" altLang="en-US" sz="1400" dirty="0"/>
                    </a:p>
                  </a:txBody>
                  <a:tcPr/>
                </a:tc>
                <a:tc>
                  <a:txBody>
                    <a:bodyPr/>
                    <a:lstStyle/>
                    <a:p>
                      <a:pPr algn="ctr"/>
                      <a:endParaRPr kumimoji="1" lang="ja-JP" altLang="en-US" sz="1400" dirty="0"/>
                    </a:p>
                  </a:txBody>
                  <a:tcPr/>
                </a:tc>
              </a:tr>
              <a:tr h="463711">
                <a:tc>
                  <a:txBody>
                    <a:bodyPr/>
                    <a:lstStyle/>
                    <a:p>
                      <a:pPr algn="ctr"/>
                      <a:r>
                        <a:rPr kumimoji="1" lang="en-US" altLang="ja-JP" sz="1400" dirty="0" smtClean="0"/>
                        <a:t>Al</a:t>
                      </a:r>
                      <a:r>
                        <a:rPr kumimoji="1" lang="en-US" altLang="ja-JP" sz="1400" baseline="0" dirty="0" smtClean="0"/>
                        <a:t> 50nm only</a:t>
                      </a:r>
                      <a:endParaRPr kumimoji="1" lang="ja-JP" altLang="en-US" sz="1400" dirty="0"/>
                    </a:p>
                  </a:txBody>
                  <a:tcPr/>
                </a:tc>
                <a:tc>
                  <a:txBody>
                    <a:bodyPr/>
                    <a:lstStyle/>
                    <a:p>
                      <a:pPr algn="ctr"/>
                      <a:r>
                        <a:rPr kumimoji="1" lang="en-US" altLang="ja-JP" sz="1400" dirty="0" smtClean="0"/>
                        <a:t>510</a:t>
                      </a:r>
                      <a:endParaRPr kumimoji="1" lang="ja-JP" altLang="en-US" sz="1400" dirty="0"/>
                    </a:p>
                  </a:txBody>
                  <a:tcPr/>
                </a:tc>
                <a:tc>
                  <a:txBody>
                    <a:bodyPr/>
                    <a:lstStyle/>
                    <a:p>
                      <a:pPr algn="ctr"/>
                      <a:r>
                        <a:rPr kumimoji="1" lang="en-US" altLang="ja-JP" sz="1400" dirty="0" smtClean="0"/>
                        <a:t>2.50E-12</a:t>
                      </a:r>
                      <a:endParaRPr kumimoji="1" lang="ja-JP" altLang="en-US" sz="1400" dirty="0"/>
                    </a:p>
                  </a:txBody>
                  <a:tcPr/>
                </a:tc>
                <a:tc>
                  <a:txBody>
                    <a:bodyPr/>
                    <a:lstStyle/>
                    <a:p>
                      <a:pPr algn="ctr"/>
                      <a:endParaRPr kumimoji="1" lang="ja-JP" altLang="en-US" sz="1400" dirty="0"/>
                    </a:p>
                  </a:txBody>
                  <a:tcPr/>
                </a:tc>
                <a:tc>
                  <a:txBody>
                    <a:bodyPr/>
                    <a:lstStyle/>
                    <a:p>
                      <a:pPr algn="ctr"/>
                      <a:endParaRPr kumimoji="1" lang="ja-JP" altLang="en-US" sz="1400" dirty="0"/>
                    </a:p>
                  </a:txBody>
                  <a:tcPr/>
                </a:tc>
              </a:tr>
              <a:tr h="463711">
                <a:tc>
                  <a:txBody>
                    <a:bodyPr/>
                    <a:lstStyle/>
                    <a:p>
                      <a:pPr algn="ctr"/>
                      <a:r>
                        <a:rPr kumimoji="1" lang="en-US" altLang="ja-JP" sz="1400" dirty="0" smtClean="0"/>
                        <a:t>Al 100nm only</a:t>
                      </a:r>
                      <a:endParaRPr kumimoji="1" lang="ja-JP" altLang="en-US" sz="1400" dirty="0"/>
                    </a:p>
                  </a:txBody>
                  <a:tcPr/>
                </a:tc>
                <a:tc>
                  <a:txBody>
                    <a:bodyPr/>
                    <a:lstStyle/>
                    <a:p>
                      <a:pPr algn="ctr"/>
                      <a:r>
                        <a:rPr kumimoji="1" lang="en-US" altLang="ja-JP" sz="1400" dirty="0" smtClean="0"/>
                        <a:t>340</a:t>
                      </a:r>
                      <a:endParaRPr kumimoji="1" lang="ja-JP" altLang="en-US" sz="1400" dirty="0"/>
                    </a:p>
                  </a:txBody>
                  <a:tcPr/>
                </a:tc>
                <a:tc>
                  <a:txBody>
                    <a:bodyPr/>
                    <a:lstStyle/>
                    <a:p>
                      <a:pPr algn="ctr"/>
                      <a:r>
                        <a:rPr kumimoji="1" lang="en-US" altLang="ja-JP" sz="1400" dirty="0" smtClean="0"/>
                        <a:t>1.67E-12</a:t>
                      </a:r>
                      <a:endParaRPr kumimoji="1" lang="ja-JP" altLang="en-US" sz="1400" dirty="0"/>
                    </a:p>
                  </a:txBody>
                  <a:tcPr/>
                </a:tc>
                <a:tc>
                  <a:txBody>
                    <a:bodyPr/>
                    <a:lstStyle/>
                    <a:p>
                      <a:pPr algn="ctr"/>
                      <a:endParaRPr kumimoji="1" lang="ja-JP" altLang="en-US" sz="1400" dirty="0"/>
                    </a:p>
                  </a:txBody>
                  <a:tcPr/>
                </a:tc>
                <a:tc>
                  <a:txBody>
                    <a:bodyPr/>
                    <a:lstStyle/>
                    <a:p>
                      <a:pPr algn="ctr"/>
                      <a:endParaRPr kumimoji="1" lang="ja-JP" altLang="en-US" sz="1400" dirty="0"/>
                    </a:p>
                  </a:txBody>
                  <a:tcPr/>
                </a:tc>
              </a:tr>
              <a:tr h="463711">
                <a:tc>
                  <a:txBody>
                    <a:bodyPr/>
                    <a:lstStyle/>
                    <a:p>
                      <a:pPr algn="ctr"/>
                      <a:r>
                        <a:rPr kumimoji="1" lang="en-US" altLang="ja-JP" sz="1400" dirty="0" smtClean="0"/>
                        <a:t>Quartz</a:t>
                      </a:r>
                      <a:endParaRPr kumimoji="1" lang="ja-JP" altLang="en-US" sz="1400" dirty="0"/>
                    </a:p>
                  </a:txBody>
                  <a:tcPr/>
                </a:tc>
                <a:tc>
                  <a:txBody>
                    <a:bodyPr/>
                    <a:lstStyle/>
                    <a:p>
                      <a:pPr algn="ctr"/>
                      <a:r>
                        <a:rPr kumimoji="1" lang="en-US" altLang="ja-JP" sz="1400" dirty="0" smtClean="0"/>
                        <a:t>590</a:t>
                      </a:r>
                      <a:endParaRPr kumimoji="1" lang="ja-JP" altLang="en-US" sz="1400" dirty="0"/>
                    </a:p>
                  </a:txBody>
                  <a:tcPr/>
                </a:tc>
                <a:tc>
                  <a:txBody>
                    <a:bodyPr/>
                    <a:lstStyle/>
                    <a:p>
                      <a:pPr algn="ctr"/>
                      <a:r>
                        <a:rPr kumimoji="1" lang="en-US" altLang="ja-JP" sz="1400" dirty="0" smtClean="0"/>
                        <a:t>2.89E-12</a:t>
                      </a:r>
                      <a:endParaRPr kumimoji="1" lang="ja-JP" altLang="en-US" sz="1400" dirty="0"/>
                    </a:p>
                  </a:txBody>
                  <a:tcPr/>
                </a:tc>
                <a:tc>
                  <a:txBody>
                    <a:bodyPr/>
                    <a:lstStyle/>
                    <a:p>
                      <a:pPr algn="ctr"/>
                      <a:endParaRPr kumimoji="1" lang="ja-JP" altLang="en-US" sz="1400" dirty="0"/>
                    </a:p>
                  </a:txBody>
                  <a:tcPr/>
                </a:tc>
                <a:tc>
                  <a:txBody>
                    <a:bodyPr/>
                    <a:lstStyle/>
                    <a:p>
                      <a:pPr algn="ctr"/>
                      <a:endParaRPr kumimoji="1" lang="ja-JP" altLang="en-US" sz="1400" dirty="0"/>
                    </a:p>
                  </a:txBody>
                  <a:tcPr/>
                </a:tc>
              </a:tr>
              <a:tr h="463711">
                <a:tc>
                  <a:txBody>
                    <a:bodyPr/>
                    <a:lstStyle/>
                    <a:p>
                      <a:pPr algn="ctr"/>
                      <a:r>
                        <a:rPr kumimoji="1" lang="en-US" altLang="ja-JP" sz="1400" dirty="0" smtClean="0">
                          <a:solidFill>
                            <a:schemeClr val="tx1"/>
                          </a:solidFill>
                        </a:rPr>
                        <a:t>“</a:t>
                      </a:r>
                      <a:r>
                        <a:rPr kumimoji="1" lang="en-US" altLang="ja-JP" sz="1400" dirty="0" err="1" smtClean="0">
                          <a:solidFill>
                            <a:schemeClr val="tx1"/>
                          </a:solidFill>
                        </a:rPr>
                        <a:t>NanoBlack</a:t>
                      </a:r>
                      <a:r>
                        <a:rPr kumimoji="1" lang="en-US" altLang="ja-JP" sz="1400" dirty="0" smtClean="0">
                          <a:solidFill>
                            <a:schemeClr val="tx1"/>
                          </a:solidFill>
                        </a:rPr>
                        <a:t>”</a:t>
                      </a:r>
                      <a:endParaRPr kumimoji="1" lang="ja-JP" altLang="en-US" sz="1400" dirty="0">
                        <a:solidFill>
                          <a:schemeClr val="tx1"/>
                        </a:solidFill>
                      </a:endParaRPr>
                    </a:p>
                  </a:txBody>
                  <a:tcPr/>
                </a:tc>
                <a:tc>
                  <a:txBody>
                    <a:bodyPr/>
                    <a:lstStyle/>
                    <a:p>
                      <a:pPr algn="ctr"/>
                      <a:r>
                        <a:rPr kumimoji="1" lang="en-US" altLang="ja-JP" sz="1400" dirty="0" smtClean="0">
                          <a:solidFill>
                            <a:schemeClr val="tx1"/>
                          </a:solidFill>
                        </a:rPr>
                        <a:t>200</a:t>
                      </a:r>
                      <a:endParaRPr kumimoji="1" lang="ja-JP" altLang="en-US" sz="1400" dirty="0">
                        <a:solidFill>
                          <a:schemeClr val="tx1"/>
                        </a:solidFill>
                      </a:endParaRPr>
                    </a:p>
                  </a:txBody>
                  <a:tcPr/>
                </a:tc>
                <a:tc>
                  <a:txBody>
                    <a:bodyPr/>
                    <a:lstStyle/>
                    <a:p>
                      <a:pPr algn="ctr"/>
                      <a:r>
                        <a:rPr kumimoji="1" lang="en-US" altLang="ja-JP" sz="1400" dirty="0" smtClean="0">
                          <a:solidFill>
                            <a:schemeClr val="tx1"/>
                          </a:solidFill>
                        </a:rPr>
                        <a:t>0.98E-12</a:t>
                      </a:r>
                      <a:endParaRPr kumimoji="1" lang="ja-JP" altLang="en-US" sz="1400" dirty="0">
                        <a:solidFill>
                          <a:schemeClr val="tx1"/>
                        </a:solidFill>
                      </a:endParaRPr>
                    </a:p>
                  </a:txBody>
                  <a:tcPr/>
                </a:tc>
                <a:tc>
                  <a:txBody>
                    <a:bodyPr/>
                    <a:lstStyle/>
                    <a:p>
                      <a:pPr algn="ctr"/>
                      <a:endParaRPr kumimoji="1" lang="ja-JP" altLang="en-US" sz="1400" dirty="0"/>
                    </a:p>
                  </a:txBody>
                  <a:tcPr/>
                </a:tc>
                <a:tc>
                  <a:txBody>
                    <a:bodyPr/>
                    <a:lstStyle/>
                    <a:p>
                      <a:pPr algn="ctr"/>
                      <a:r>
                        <a:rPr kumimoji="1" lang="en-US" altLang="ja-JP" sz="1400" dirty="0" smtClean="0"/>
                        <a:t>Lowest level</a:t>
                      </a:r>
                      <a:endParaRPr kumimoji="1" lang="ja-JP" altLang="en-US" sz="1400" dirty="0"/>
                    </a:p>
                  </a:txBody>
                  <a:tcPr/>
                </a:tc>
              </a:tr>
              <a:tr h="463711">
                <a:tc>
                  <a:txBody>
                    <a:bodyPr/>
                    <a:lstStyle/>
                    <a:p>
                      <a:pPr algn="ctr"/>
                      <a:endParaRPr kumimoji="1" lang="ja-JP" altLang="en-US" sz="1400" dirty="0"/>
                    </a:p>
                  </a:txBody>
                  <a:tcPr/>
                </a:tc>
                <a:tc>
                  <a:txBody>
                    <a:bodyPr/>
                    <a:lstStyle/>
                    <a:p>
                      <a:pPr algn="ctr"/>
                      <a:endParaRPr kumimoji="1" lang="ja-JP" altLang="en-US" sz="1400" dirty="0"/>
                    </a:p>
                  </a:txBody>
                  <a:tcPr/>
                </a:tc>
                <a:tc>
                  <a:txBody>
                    <a:bodyPr/>
                    <a:lstStyle/>
                    <a:p>
                      <a:pPr algn="ctr"/>
                      <a:endParaRPr kumimoji="1" lang="ja-JP" altLang="en-US" sz="1400" dirty="0"/>
                    </a:p>
                  </a:txBody>
                  <a:tcPr/>
                </a:tc>
                <a:tc>
                  <a:txBody>
                    <a:bodyPr/>
                    <a:lstStyle/>
                    <a:p>
                      <a:pPr algn="ctr"/>
                      <a:endParaRPr kumimoji="1" lang="ja-JP" altLang="en-US" sz="1400" dirty="0"/>
                    </a:p>
                  </a:txBody>
                  <a:tcPr/>
                </a:tc>
                <a:tc>
                  <a:txBody>
                    <a:bodyPr/>
                    <a:lstStyle/>
                    <a:p>
                      <a:pPr algn="ctr"/>
                      <a:endParaRPr kumimoji="1" lang="ja-JP" altLang="en-US" sz="1400" dirty="0"/>
                    </a:p>
                  </a:txBody>
                  <a:tcPr/>
                </a:tc>
              </a:tr>
              <a:tr h="4637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err="1" smtClean="0"/>
                        <a:t>Bz</a:t>
                      </a:r>
                      <a:r>
                        <a:rPr kumimoji="1" lang="en-US" altLang="ja-JP" sz="1400" dirty="0" smtClean="0"/>
                        <a:t>. Card</a:t>
                      </a:r>
                      <a:endParaRPr kumimoji="1" lang="ja-JP" altLang="en-US" sz="1400" dirty="0" smtClean="0"/>
                    </a:p>
                  </a:txBody>
                  <a:tcPr/>
                </a:tc>
                <a:tc>
                  <a:txBody>
                    <a:bodyPr/>
                    <a:lstStyle/>
                    <a:p>
                      <a:pPr algn="ctr"/>
                      <a:r>
                        <a:rPr kumimoji="1" lang="en-US" altLang="ja-JP" sz="1400" dirty="0" smtClean="0"/>
                        <a:t>5.74E+7</a:t>
                      </a:r>
                      <a:endParaRPr kumimoji="1" lang="ja-JP" altLang="en-US" sz="1400" dirty="0"/>
                    </a:p>
                  </a:txBody>
                  <a:tcPr/>
                </a:tc>
                <a:tc>
                  <a:txBody>
                    <a:bodyPr/>
                    <a:lstStyle/>
                    <a:p>
                      <a:pPr algn="ctr"/>
                      <a:r>
                        <a:rPr kumimoji="1" lang="en-US" altLang="ja-JP" sz="1400" dirty="0" smtClean="0"/>
                        <a:t>2.81E-7</a:t>
                      </a:r>
                      <a:endParaRPr kumimoji="1" lang="ja-JP" altLang="en-US" sz="1400" dirty="0"/>
                    </a:p>
                  </a:txBody>
                  <a:tcPr/>
                </a:tc>
                <a:tc>
                  <a:txBody>
                    <a:bodyPr/>
                    <a:lstStyle/>
                    <a:p>
                      <a:pPr algn="ctr"/>
                      <a:endParaRPr kumimoji="1" lang="ja-JP" altLang="en-US" sz="1400" dirty="0"/>
                    </a:p>
                  </a:txBody>
                  <a:tcPr/>
                </a:tc>
                <a:tc>
                  <a:txBody>
                    <a:bodyPr/>
                    <a:lstStyle/>
                    <a:p>
                      <a:pPr algn="ctr"/>
                      <a:r>
                        <a:rPr kumimoji="1" lang="en-US" altLang="ja-JP" sz="1400" dirty="0" smtClean="0"/>
                        <a:t>Highest level</a:t>
                      </a:r>
                    </a:p>
                    <a:p>
                      <a:pPr algn="ctr"/>
                      <a:r>
                        <a:rPr kumimoji="1" lang="en-US" altLang="ja-JP" sz="1400" dirty="0" smtClean="0"/>
                        <a:t>Almost</a:t>
                      </a:r>
                      <a:r>
                        <a:rPr kumimoji="1" lang="en-US" altLang="ja-JP" sz="1400" baseline="0" dirty="0" smtClean="0"/>
                        <a:t> saturated</a:t>
                      </a:r>
                      <a:endParaRPr kumimoji="1" lang="ja-JP" altLang="en-US" sz="1400" dirty="0"/>
                    </a:p>
                  </a:txBody>
                  <a:tcPr/>
                </a:tc>
              </a:tr>
              <a:tr h="463711">
                <a:tc>
                  <a:txBody>
                    <a:bodyPr/>
                    <a:lstStyle/>
                    <a:p>
                      <a:pPr algn="ctr"/>
                      <a:r>
                        <a:rPr kumimoji="1" lang="en-US" altLang="ja-JP" sz="1400" dirty="0" smtClean="0"/>
                        <a:t>Highlighter</a:t>
                      </a:r>
                      <a:endParaRPr kumimoji="1" lang="ja-JP" altLang="en-US" sz="1400" dirty="0"/>
                    </a:p>
                  </a:txBody>
                  <a:tcPr/>
                </a:tc>
                <a:tc>
                  <a:txBody>
                    <a:bodyPr/>
                    <a:lstStyle/>
                    <a:p>
                      <a:pPr algn="ctr"/>
                      <a:r>
                        <a:rPr kumimoji="1" lang="en-US" altLang="ja-JP" sz="1400" dirty="0" smtClean="0"/>
                        <a:t>1.79E+7</a:t>
                      </a:r>
                      <a:endParaRPr kumimoji="1" lang="ja-JP" altLang="en-US" sz="1400" dirty="0"/>
                    </a:p>
                  </a:txBody>
                  <a:tcPr/>
                </a:tc>
                <a:tc>
                  <a:txBody>
                    <a:bodyPr/>
                    <a:lstStyle/>
                    <a:p>
                      <a:pPr algn="ctr"/>
                      <a:r>
                        <a:rPr kumimoji="1" lang="en-US" altLang="ja-JP" sz="1400" dirty="0" smtClean="0"/>
                        <a:t>1.14E-7</a:t>
                      </a:r>
                      <a:endParaRPr kumimoji="1" lang="ja-JP" altLang="en-US" sz="1400" dirty="0"/>
                    </a:p>
                  </a:txBody>
                  <a:tcPr/>
                </a:tc>
                <a:tc>
                  <a:txBody>
                    <a:bodyPr/>
                    <a:lstStyle/>
                    <a:p>
                      <a:pPr algn="ctr"/>
                      <a:endParaRPr kumimoji="1" lang="ja-JP" altLang="en-US" sz="1400" dirty="0"/>
                    </a:p>
                  </a:txBody>
                  <a:tcPr/>
                </a:tc>
                <a:tc>
                  <a:txBody>
                    <a:bodyPr/>
                    <a:lstStyle/>
                    <a:p>
                      <a:pPr algn="ctr"/>
                      <a:endParaRPr kumimoji="1" lang="ja-JP" altLang="en-US" sz="1400" dirty="0"/>
                    </a:p>
                  </a:txBody>
                  <a:tcPr/>
                </a:tc>
              </a:tr>
            </a:tbl>
          </a:graphicData>
        </a:graphic>
      </p:graphicFrame>
      <p:sp>
        <p:nvSpPr>
          <p:cNvPr id="3" name="右中かっこ 2"/>
          <p:cNvSpPr/>
          <p:nvPr/>
        </p:nvSpPr>
        <p:spPr>
          <a:xfrm>
            <a:off x="5516730" y="2355237"/>
            <a:ext cx="216024" cy="646755"/>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1156874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35556"/>
          </a:xfrm>
        </p:spPr>
        <p:txBody>
          <a:bodyPr>
            <a:normAutofit/>
          </a:bodyPr>
          <a:lstStyle/>
          <a:p>
            <a:r>
              <a:rPr lang="en-US" altLang="ja-JP" sz="2400" b="1" u="sng" dirty="0" smtClean="0">
                <a:latin typeface="+mn-lt"/>
              </a:rPr>
              <a:t>Newly developed “</a:t>
            </a:r>
            <a:r>
              <a:rPr lang="en-US" altLang="ja-JP" sz="2400" b="1" u="sng" dirty="0" err="1" smtClean="0">
                <a:latin typeface="+mn-lt"/>
              </a:rPr>
              <a:t>NanoBlack</a:t>
            </a:r>
            <a:r>
              <a:rPr lang="en-US" altLang="ja-JP" sz="2400" b="1" u="sng" dirty="0" smtClean="0">
                <a:latin typeface="+mn-lt"/>
              </a:rPr>
              <a:t>” by CNT : </a:t>
            </a:r>
            <a:endParaRPr kumimoji="1" lang="ja-JP" altLang="en-US" sz="2400" b="1" u="sng" dirty="0">
              <a:latin typeface="+mn-lt"/>
            </a:endParaRPr>
          </a:p>
        </p:txBody>
      </p:sp>
      <p:pic>
        <p:nvPicPr>
          <p:cNvPr id="2050" name="Picture 2" descr="C:\Users\Phototek\Videos\2016-03-31\DSC077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9216" y="1601423"/>
            <a:ext cx="4628007" cy="347100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567543" y="1196752"/>
            <a:ext cx="5828199" cy="338554"/>
          </a:xfrm>
          <a:prstGeom prst="rect">
            <a:avLst/>
          </a:prstGeom>
          <a:noFill/>
        </p:spPr>
        <p:txBody>
          <a:bodyPr wrap="none" rtlCol="0">
            <a:spAutoFit/>
          </a:bodyPr>
          <a:lstStyle/>
          <a:p>
            <a:r>
              <a:rPr kumimoji="1" lang="en-US" altLang="ja-JP" sz="1600" b="1" dirty="0" smtClean="0"/>
              <a:t>Polymer surface: 4% Reflectivity    “</a:t>
            </a:r>
            <a:r>
              <a:rPr kumimoji="1" lang="en-US" altLang="ja-JP" sz="1600" b="1" dirty="0" err="1" smtClean="0"/>
              <a:t>NanoBlack</a:t>
            </a:r>
            <a:r>
              <a:rPr kumimoji="1" lang="en-US" altLang="ja-JP" sz="1600" b="1" dirty="0" smtClean="0"/>
              <a:t>” &lt; 0.1% &amp; AFL free</a:t>
            </a:r>
            <a:endParaRPr kumimoji="1" lang="ja-JP" altLang="en-US" sz="1600" b="1" dirty="0"/>
          </a:p>
        </p:txBody>
      </p:sp>
      <p:sp>
        <p:nvSpPr>
          <p:cNvPr id="3" name="テキスト ボックス 2"/>
          <p:cNvSpPr txBox="1"/>
          <p:nvPr/>
        </p:nvSpPr>
        <p:spPr>
          <a:xfrm>
            <a:off x="3070289" y="5074101"/>
            <a:ext cx="3461140" cy="338554"/>
          </a:xfrm>
          <a:prstGeom prst="rect">
            <a:avLst/>
          </a:prstGeom>
          <a:noFill/>
        </p:spPr>
        <p:txBody>
          <a:bodyPr wrap="none" rtlCol="0">
            <a:spAutoFit/>
          </a:bodyPr>
          <a:lstStyle/>
          <a:p>
            <a:r>
              <a:rPr kumimoji="1" lang="en-US" altLang="ja-JP" sz="1600" b="1" dirty="0" smtClean="0"/>
              <a:t>(Courtesy by Purdue Nanotech Center)</a:t>
            </a:r>
            <a:endParaRPr kumimoji="1" lang="ja-JP" altLang="en-US" sz="1600" b="1" dirty="0"/>
          </a:p>
        </p:txBody>
      </p:sp>
      <p:sp>
        <p:nvSpPr>
          <p:cNvPr id="5" name="テキスト ボックス 4"/>
          <p:cNvSpPr txBox="1"/>
          <p:nvPr/>
        </p:nvSpPr>
        <p:spPr>
          <a:xfrm>
            <a:off x="1345719" y="5672947"/>
            <a:ext cx="6271845" cy="369332"/>
          </a:xfrm>
          <a:prstGeom prst="rect">
            <a:avLst/>
          </a:prstGeom>
          <a:noFill/>
        </p:spPr>
        <p:txBody>
          <a:bodyPr wrap="none" rtlCol="0">
            <a:spAutoFit/>
          </a:bodyPr>
          <a:lstStyle/>
          <a:p>
            <a:r>
              <a:rPr kumimoji="1" lang="en-US" altLang="ja-JP" b="1" dirty="0" err="1" smtClean="0"/>
              <a:t>Vantablack</a:t>
            </a:r>
            <a:r>
              <a:rPr kumimoji="1" lang="en-US" altLang="ja-JP" b="1" dirty="0" smtClean="0"/>
              <a:t> (UK) is similar CNT surface with reflectivity &lt; 0.035%.</a:t>
            </a:r>
            <a:endParaRPr kumimoji="1" lang="ja-JP" altLang="en-US" b="1" dirty="0"/>
          </a:p>
        </p:txBody>
      </p:sp>
    </p:spTree>
    <p:extLst>
      <p:ext uri="{BB962C8B-B14F-4D97-AF65-F5344CB8AC3E}">
        <p14:creationId xmlns:p14="http://schemas.microsoft.com/office/powerpoint/2010/main" val="8093207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a:graphicFrameLocks/>
          </p:cNvGraphicFramePr>
          <p:nvPr>
            <p:extLst>
              <p:ext uri="{D42A27DB-BD31-4B8C-83A1-F6EECF244321}">
                <p14:modId xmlns:p14="http://schemas.microsoft.com/office/powerpoint/2010/main" val="2374158492"/>
              </p:ext>
            </p:extLst>
          </p:nvPr>
        </p:nvGraphicFramePr>
        <p:xfrm>
          <a:off x="467544" y="-13894"/>
          <a:ext cx="8136904" cy="6827270"/>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p:cNvSpPr txBox="1"/>
          <p:nvPr/>
        </p:nvSpPr>
        <p:spPr>
          <a:xfrm>
            <a:off x="8100392" y="6431485"/>
            <a:ext cx="401072" cy="246221"/>
          </a:xfrm>
          <a:prstGeom prst="rect">
            <a:avLst/>
          </a:prstGeom>
          <a:noFill/>
        </p:spPr>
        <p:txBody>
          <a:bodyPr wrap="none" rtlCol="0">
            <a:spAutoFit/>
          </a:bodyPr>
          <a:lstStyle/>
          <a:p>
            <a:r>
              <a:rPr kumimoji="1" lang="en-US" altLang="ja-JP" sz="1000" dirty="0" err="1" smtClean="0"/>
              <a:t>mW</a:t>
            </a:r>
            <a:endParaRPr kumimoji="1" lang="ja-JP" altLang="en-US" sz="1000" dirty="0"/>
          </a:p>
        </p:txBody>
      </p:sp>
      <p:sp>
        <p:nvSpPr>
          <p:cNvPr id="7" name="テキスト ボックス 6"/>
          <p:cNvSpPr txBox="1"/>
          <p:nvPr/>
        </p:nvSpPr>
        <p:spPr>
          <a:xfrm>
            <a:off x="6660232" y="6430540"/>
            <a:ext cx="365806" cy="246221"/>
          </a:xfrm>
          <a:prstGeom prst="rect">
            <a:avLst/>
          </a:prstGeom>
          <a:noFill/>
        </p:spPr>
        <p:txBody>
          <a:bodyPr wrap="none" rtlCol="0">
            <a:spAutoFit/>
          </a:bodyPr>
          <a:lstStyle/>
          <a:p>
            <a:r>
              <a:rPr lang="en-US" altLang="ja-JP" sz="1000" dirty="0" err="1"/>
              <a:t>u</a:t>
            </a:r>
            <a:r>
              <a:rPr kumimoji="1" lang="en-US" altLang="ja-JP" sz="1000" dirty="0" err="1" smtClean="0"/>
              <a:t>W</a:t>
            </a:r>
            <a:endParaRPr kumimoji="1" lang="ja-JP" altLang="en-US" sz="1000" dirty="0"/>
          </a:p>
        </p:txBody>
      </p:sp>
      <p:sp>
        <p:nvSpPr>
          <p:cNvPr id="8" name="テキスト ボックス 7"/>
          <p:cNvSpPr txBox="1"/>
          <p:nvPr/>
        </p:nvSpPr>
        <p:spPr>
          <a:xfrm>
            <a:off x="5311523" y="6402434"/>
            <a:ext cx="365806" cy="246221"/>
          </a:xfrm>
          <a:prstGeom prst="rect">
            <a:avLst/>
          </a:prstGeom>
          <a:noFill/>
        </p:spPr>
        <p:txBody>
          <a:bodyPr wrap="none" rtlCol="0">
            <a:spAutoFit/>
          </a:bodyPr>
          <a:lstStyle/>
          <a:p>
            <a:r>
              <a:rPr lang="en-US" altLang="ja-JP" sz="1000" dirty="0" err="1" smtClean="0"/>
              <a:t>n</a:t>
            </a:r>
            <a:r>
              <a:rPr kumimoji="1" lang="en-US" altLang="ja-JP" sz="1000" dirty="0" err="1" smtClean="0"/>
              <a:t>W</a:t>
            </a:r>
            <a:endParaRPr kumimoji="1" lang="ja-JP" altLang="en-US" sz="1000" dirty="0"/>
          </a:p>
        </p:txBody>
      </p:sp>
      <p:sp>
        <p:nvSpPr>
          <p:cNvPr id="9" name="テキスト ボックス 8"/>
          <p:cNvSpPr txBox="1"/>
          <p:nvPr/>
        </p:nvSpPr>
        <p:spPr>
          <a:xfrm>
            <a:off x="3981102" y="6402433"/>
            <a:ext cx="365806" cy="246221"/>
          </a:xfrm>
          <a:prstGeom prst="rect">
            <a:avLst/>
          </a:prstGeom>
          <a:noFill/>
        </p:spPr>
        <p:txBody>
          <a:bodyPr wrap="none" rtlCol="0">
            <a:spAutoFit/>
          </a:bodyPr>
          <a:lstStyle/>
          <a:p>
            <a:r>
              <a:rPr lang="en-US" altLang="ja-JP" sz="1000" dirty="0" err="1"/>
              <a:t>p</a:t>
            </a:r>
            <a:r>
              <a:rPr kumimoji="1" lang="en-US" altLang="ja-JP" sz="1000" dirty="0" err="1" smtClean="0"/>
              <a:t>W</a:t>
            </a:r>
            <a:endParaRPr kumimoji="1" lang="ja-JP" altLang="en-US" sz="1000" dirty="0"/>
          </a:p>
        </p:txBody>
      </p:sp>
      <p:sp>
        <p:nvSpPr>
          <p:cNvPr id="10" name="テキスト ボックス 9"/>
          <p:cNvSpPr txBox="1"/>
          <p:nvPr/>
        </p:nvSpPr>
        <p:spPr>
          <a:xfrm>
            <a:off x="2551508" y="6430539"/>
            <a:ext cx="336952" cy="246221"/>
          </a:xfrm>
          <a:prstGeom prst="rect">
            <a:avLst/>
          </a:prstGeom>
          <a:noFill/>
        </p:spPr>
        <p:txBody>
          <a:bodyPr wrap="none" rtlCol="0">
            <a:spAutoFit/>
          </a:bodyPr>
          <a:lstStyle/>
          <a:p>
            <a:r>
              <a:rPr lang="en-US" altLang="ja-JP" sz="1000" dirty="0" err="1" smtClean="0"/>
              <a:t>f</a:t>
            </a:r>
            <a:r>
              <a:rPr kumimoji="1" lang="en-US" altLang="ja-JP" sz="1000" dirty="0" err="1" smtClean="0"/>
              <a:t>W</a:t>
            </a:r>
            <a:endParaRPr kumimoji="1" lang="ja-JP" altLang="en-US" sz="1000" dirty="0"/>
          </a:p>
        </p:txBody>
      </p:sp>
      <p:sp>
        <p:nvSpPr>
          <p:cNvPr id="11" name="テキスト ボックス 10"/>
          <p:cNvSpPr txBox="1"/>
          <p:nvPr/>
        </p:nvSpPr>
        <p:spPr>
          <a:xfrm>
            <a:off x="1174620" y="6430539"/>
            <a:ext cx="359394" cy="246221"/>
          </a:xfrm>
          <a:prstGeom prst="rect">
            <a:avLst/>
          </a:prstGeom>
          <a:noFill/>
        </p:spPr>
        <p:txBody>
          <a:bodyPr wrap="none" rtlCol="0">
            <a:spAutoFit/>
          </a:bodyPr>
          <a:lstStyle/>
          <a:p>
            <a:r>
              <a:rPr lang="en-US" altLang="ja-JP" sz="1000" dirty="0" err="1"/>
              <a:t>a</a:t>
            </a:r>
            <a:r>
              <a:rPr kumimoji="1" lang="en-US" altLang="ja-JP" sz="1000" dirty="0" err="1" smtClean="0"/>
              <a:t>W</a:t>
            </a:r>
            <a:endParaRPr kumimoji="1" lang="ja-JP" altLang="en-US" sz="1000" dirty="0"/>
          </a:p>
        </p:txBody>
      </p:sp>
      <p:sp>
        <p:nvSpPr>
          <p:cNvPr id="12" name="テキスト ボックス 11"/>
          <p:cNvSpPr txBox="1"/>
          <p:nvPr/>
        </p:nvSpPr>
        <p:spPr>
          <a:xfrm>
            <a:off x="1356474" y="4941168"/>
            <a:ext cx="407484" cy="276999"/>
          </a:xfrm>
          <a:prstGeom prst="rect">
            <a:avLst/>
          </a:prstGeom>
          <a:noFill/>
        </p:spPr>
        <p:txBody>
          <a:bodyPr wrap="none" rtlCol="0">
            <a:spAutoFit/>
          </a:bodyPr>
          <a:lstStyle/>
          <a:p>
            <a:r>
              <a:rPr kumimoji="1" lang="en-US" altLang="ja-JP" sz="1200" dirty="0" smtClean="0"/>
              <a:t>kilo</a:t>
            </a:r>
            <a:endParaRPr kumimoji="1" lang="ja-JP" altLang="en-US" sz="1200" dirty="0"/>
          </a:p>
        </p:txBody>
      </p:sp>
      <p:sp>
        <p:nvSpPr>
          <p:cNvPr id="13" name="テキスト ボックス 12"/>
          <p:cNvSpPr txBox="1"/>
          <p:nvPr/>
        </p:nvSpPr>
        <p:spPr>
          <a:xfrm>
            <a:off x="1354317" y="3881223"/>
            <a:ext cx="1467518" cy="276999"/>
          </a:xfrm>
          <a:prstGeom prst="rect">
            <a:avLst/>
          </a:prstGeom>
          <a:noFill/>
        </p:spPr>
        <p:txBody>
          <a:bodyPr wrap="none" rtlCol="0">
            <a:spAutoFit/>
          </a:bodyPr>
          <a:lstStyle/>
          <a:p>
            <a:r>
              <a:rPr lang="en-US" altLang="ja-JP" sz="1200" dirty="0" smtClean="0"/>
              <a:t>Mega ( 1 photon/us)</a:t>
            </a:r>
            <a:endParaRPr kumimoji="1" lang="ja-JP" altLang="en-US" sz="1200" dirty="0"/>
          </a:p>
        </p:txBody>
      </p:sp>
      <p:sp>
        <p:nvSpPr>
          <p:cNvPr id="14" name="テキスト ボックス 13"/>
          <p:cNvSpPr txBox="1"/>
          <p:nvPr/>
        </p:nvSpPr>
        <p:spPr>
          <a:xfrm>
            <a:off x="1369427" y="2870714"/>
            <a:ext cx="460704" cy="276999"/>
          </a:xfrm>
          <a:prstGeom prst="rect">
            <a:avLst/>
          </a:prstGeom>
          <a:noFill/>
        </p:spPr>
        <p:txBody>
          <a:bodyPr wrap="none" rtlCol="0">
            <a:spAutoFit/>
          </a:bodyPr>
          <a:lstStyle/>
          <a:p>
            <a:r>
              <a:rPr lang="en-US" altLang="ja-JP" sz="1200" dirty="0" smtClean="0"/>
              <a:t>Giga</a:t>
            </a:r>
            <a:endParaRPr kumimoji="1" lang="ja-JP" altLang="en-US" sz="1200" dirty="0"/>
          </a:p>
        </p:txBody>
      </p:sp>
      <p:sp>
        <p:nvSpPr>
          <p:cNvPr id="15" name="テキスト ボックス 14"/>
          <p:cNvSpPr txBox="1"/>
          <p:nvPr/>
        </p:nvSpPr>
        <p:spPr>
          <a:xfrm>
            <a:off x="1369427" y="1795165"/>
            <a:ext cx="446789" cy="276999"/>
          </a:xfrm>
          <a:prstGeom prst="rect">
            <a:avLst/>
          </a:prstGeom>
          <a:noFill/>
        </p:spPr>
        <p:txBody>
          <a:bodyPr wrap="none" rtlCol="0">
            <a:spAutoFit/>
          </a:bodyPr>
          <a:lstStyle/>
          <a:p>
            <a:r>
              <a:rPr lang="en-US" altLang="ja-JP" sz="1200" dirty="0" smtClean="0"/>
              <a:t>Tera</a:t>
            </a:r>
            <a:endParaRPr kumimoji="1" lang="ja-JP" altLang="en-US" sz="1200" dirty="0"/>
          </a:p>
        </p:txBody>
      </p:sp>
      <p:sp>
        <p:nvSpPr>
          <p:cNvPr id="17" name="テキスト ボックス 16"/>
          <p:cNvSpPr txBox="1"/>
          <p:nvPr/>
        </p:nvSpPr>
        <p:spPr>
          <a:xfrm>
            <a:off x="1376667" y="719616"/>
            <a:ext cx="461024" cy="276999"/>
          </a:xfrm>
          <a:prstGeom prst="rect">
            <a:avLst/>
          </a:prstGeom>
          <a:noFill/>
        </p:spPr>
        <p:txBody>
          <a:bodyPr wrap="none" rtlCol="0">
            <a:spAutoFit/>
          </a:bodyPr>
          <a:lstStyle/>
          <a:p>
            <a:r>
              <a:rPr lang="en-US" altLang="ja-JP" sz="1200" dirty="0" smtClean="0"/>
              <a:t>Peta</a:t>
            </a:r>
            <a:endParaRPr kumimoji="1" lang="ja-JP" altLang="en-US" sz="1200" dirty="0"/>
          </a:p>
        </p:txBody>
      </p:sp>
      <p:sp>
        <p:nvSpPr>
          <p:cNvPr id="19" name="正方形/長方形 18"/>
          <p:cNvSpPr/>
          <p:nvPr/>
        </p:nvSpPr>
        <p:spPr>
          <a:xfrm>
            <a:off x="4080295" y="2087138"/>
            <a:ext cx="2363914" cy="1901376"/>
          </a:xfrm>
          <a:prstGeom prst="rect">
            <a:avLst/>
          </a:prstGeom>
          <a:solidFill>
            <a:srgbClr val="92D05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4164005" y="3804296"/>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4164005" y="1733842"/>
            <a:ext cx="1473801" cy="276999"/>
          </a:xfrm>
          <a:prstGeom prst="rect">
            <a:avLst/>
          </a:prstGeom>
          <a:noFill/>
        </p:spPr>
        <p:txBody>
          <a:bodyPr wrap="none" rtlCol="0">
            <a:spAutoFit/>
          </a:bodyPr>
          <a:lstStyle/>
          <a:p>
            <a:r>
              <a:rPr lang="en-US" altLang="ja-JP" sz="1200" dirty="0" smtClean="0"/>
              <a:t>Conventional </a:t>
            </a:r>
            <a:r>
              <a:rPr lang="en-US" altLang="ja-JP" sz="1200" dirty="0" err="1" smtClean="0"/>
              <a:t>Fl</a:t>
            </a:r>
            <a:r>
              <a:rPr lang="en-US" altLang="ja-JP" sz="1200" dirty="0" smtClean="0"/>
              <a:t> level</a:t>
            </a:r>
            <a:endParaRPr kumimoji="1" lang="ja-JP" altLang="en-US" sz="1200" dirty="0"/>
          </a:p>
        </p:txBody>
      </p:sp>
      <p:sp>
        <p:nvSpPr>
          <p:cNvPr id="2" name="正方形/長方形 1"/>
          <p:cNvSpPr/>
          <p:nvPr/>
        </p:nvSpPr>
        <p:spPr>
          <a:xfrm>
            <a:off x="8388424" y="387480"/>
            <a:ext cx="648072" cy="4706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8029327" y="874982"/>
            <a:ext cx="1114673" cy="646331"/>
          </a:xfrm>
          <a:prstGeom prst="rect">
            <a:avLst/>
          </a:prstGeom>
          <a:noFill/>
        </p:spPr>
        <p:txBody>
          <a:bodyPr wrap="square" rtlCol="0">
            <a:spAutoFit/>
          </a:bodyPr>
          <a:lstStyle/>
          <a:p>
            <a:r>
              <a:rPr lang="en-US" altLang="ja-JP" sz="1200" b="1" dirty="0" smtClean="0">
                <a:solidFill>
                  <a:srgbClr val="FF0000"/>
                </a:solidFill>
              </a:rPr>
              <a:t>Excitation</a:t>
            </a:r>
            <a:endParaRPr kumimoji="1" lang="en-US" altLang="ja-JP" sz="1200" b="1" dirty="0" smtClean="0">
              <a:solidFill>
                <a:srgbClr val="FF0000"/>
              </a:solidFill>
            </a:endParaRPr>
          </a:p>
          <a:p>
            <a:r>
              <a:rPr kumimoji="1" lang="en-US" altLang="ja-JP" sz="1200" b="1" dirty="0" smtClean="0">
                <a:solidFill>
                  <a:srgbClr val="FF0000"/>
                </a:solidFill>
              </a:rPr>
              <a:t>Photon</a:t>
            </a:r>
          </a:p>
          <a:p>
            <a:r>
              <a:rPr kumimoji="1" lang="en-US" altLang="ja-JP" sz="1200" b="1" dirty="0" smtClean="0">
                <a:solidFill>
                  <a:srgbClr val="FF0000"/>
                </a:solidFill>
              </a:rPr>
              <a:t>E+16~E+17</a:t>
            </a:r>
            <a:endParaRPr kumimoji="1" lang="ja-JP" altLang="en-US" sz="1200" b="1" dirty="0">
              <a:solidFill>
                <a:srgbClr val="FF0000"/>
              </a:solidFill>
            </a:endParaRPr>
          </a:p>
        </p:txBody>
      </p:sp>
      <p:sp>
        <p:nvSpPr>
          <p:cNvPr id="5" name="右中かっこ 4"/>
          <p:cNvSpPr/>
          <p:nvPr/>
        </p:nvSpPr>
        <p:spPr>
          <a:xfrm>
            <a:off x="6539481" y="2141228"/>
            <a:ext cx="240881" cy="1739995"/>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23" name="右中かっこ 22"/>
          <p:cNvSpPr/>
          <p:nvPr/>
        </p:nvSpPr>
        <p:spPr>
          <a:xfrm>
            <a:off x="4206626" y="4064810"/>
            <a:ext cx="339496" cy="2028485"/>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16" name="テキスト ボックス 15"/>
          <p:cNvSpPr txBox="1"/>
          <p:nvPr/>
        </p:nvSpPr>
        <p:spPr>
          <a:xfrm>
            <a:off x="3114102" y="712685"/>
            <a:ext cx="2500428" cy="553998"/>
          </a:xfrm>
          <a:prstGeom prst="rect">
            <a:avLst/>
          </a:prstGeom>
          <a:noFill/>
        </p:spPr>
        <p:txBody>
          <a:bodyPr wrap="none" rtlCol="0">
            <a:spAutoFit/>
          </a:bodyPr>
          <a:lstStyle/>
          <a:p>
            <a:r>
              <a:rPr kumimoji="1" lang="en-US" altLang="ja-JP" sz="1600" b="1" dirty="0" smtClean="0">
                <a:solidFill>
                  <a:srgbClr val="FF0000"/>
                </a:solidFill>
              </a:rPr>
              <a:t>“ Photon Flow Chart”</a:t>
            </a:r>
          </a:p>
          <a:p>
            <a:r>
              <a:rPr lang="en-US" altLang="ja-JP" sz="1400" b="1" dirty="0">
                <a:solidFill>
                  <a:srgbClr val="FF0000"/>
                </a:solidFill>
              </a:rPr>
              <a:t>c</a:t>
            </a:r>
            <a:r>
              <a:rPr lang="en-US" altLang="ja-JP" sz="1400" b="1" dirty="0" smtClean="0">
                <a:solidFill>
                  <a:srgbClr val="FF0000"/>
                </a:solidFill>
              </a:rPr>
              <a:t>hange unit to photon number</a:t>
            </a:r>
            <a:r>
              <a:rPr kumimoji="1" lang="en-US" altLang="ja-JP" sz="1400" b="1" dirty="0" smtClean="0">
                <a:solidFill>
                  <a:srgbClr val="FF0000"/>
                </a:solidFill>
              </a:rPr>
              <a:t> </a:t>
            </a:r>
            <a:endParaRPr kumimoji="1" lang="ja-JP" altLang="en-US" sz="1400" b="1" dirty="0">
              <a:solidFill>
                <a:srgbClr val="FF0000"/>
              </a:solidFill>
            </a:endParaRPr>
          </a:p>
        </p:txBody>
      </p:sp>
      <p:sp>
        <p:nvSpPr>
          <p:cNvPr id="25" name="正方形/長方形 24"/>
          <p:cNvSpPr/>
          <p:nvPr/>
        </p:nvSpPr>
        <p:spPr>
          <a:xfrm>
            <a:off x="1400810" y="4054415"/>
            <a:ext cx="2612598" cy="2106186"/>
          </a:xfrm>
          <a:prstGeom prst="rect">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4644189" y="4784342"/>
            <a:ext cx="4572000" cy="523220"/>
          </a:xfrm>
          <a:prstGeom prst="rect">
            <a:avLst/>
          </a:prstGeom>
        </p:spPr>
        <p:txBody>
          <a:bodyPr>
            <a:spAutoFit/>
          </a:bodyPr>
          <a:lstStyle/>
          <a:p>
            <a:r>
              <a:rPr lang="en-US" altLang="ja-JP" sz="1400" b="1" dirty="0">
                <a:solidFill>
                  <a:srgbClr val="FF0000"/>
                </a:solidFill>
              </a:rPr>
              <a:t>Background </a:t>
            </a:r>
            <a:r>
              <a:rPr lang="en-US" altLang="ja-JP" sz="1400" b="1" dirty="0" smtClean="0">
                <a:solidFill>
                  <a:srgbClr val="FF0000"/>
                </a:solidFill>
              </a:rPr>
              <a:t>Photon, </a:t>
            </a:r>
          </a:p>
          <a:p>
            <a:r>
              <a:rPr lang="en-US" altLang="ja-JP" sz="1400" b="1" dirty="0" smtClean="0">
                <a:solidFill>
                  <a:srgbClr val="FF0000"/>
                </a:solidFill>
              </a:rPr>
              <a:t>“ From Noise </a:t>
            </a:r>
            <a:r>
              <a:rPr lang="en-US" altLang="ja-JP" sz="1400" b="1" dirty="0">
                <a:solidFill>
                  <a:srgbClr val="FF0000"/>
                </a:solidFill>
              </a:rPr>
              <a:t>to </a:t>
            </a:r>
            <a:r>
              <a:rPr lang="en-US" altLang="ja-JP" sz="1400" b="1" dirty="0" smtClean="0">
                <a:solidFill>
                  <a:srgbClr val="FF0000"/>
                </a:solidFill>
              </a:rPr>
              <a:t>Frontier ”</a:t>
            </a:r>
            <a:endParaRPr lang="ja-JP" altLang="en-US" sz="1400" b="1" dirty="0">
              <a:solidFill>
                <a:srgbClr val="FF0000"/>
              </a:solidFill>
            </a:endParaRPr>
          </a:p>
        </p:txBody>
      </p:sp>
    </p:spTree>
    <p:extLst>
      <p:ext uri="{BB962C8B-B14F-4D97-AF65-F5344CB8AC3E}">
        <p14:creationId xmlns:p14="http://schemas.microsoft.com/office/powerpoint/2010/main" val="3480653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stretch>
            <a:fillRect/>
          </a:stretch>
        </p:blipFill>
        <p:spPr>
          <a:xfrm>
            <a:off x="1475656" y="10017"/>
            <a:ext cx="5976664" cy="6832826"/>
          </a:xfrm>
          <a:prstGeom prst="rect">
            <a:avLst/>
          </a:prstGeom>
        </p:spPr>
      </p:pic>
    </p:spTree>
    <p:extLst>
      <p:ext uri="{BB962C8B-B14F-4D97-AF65-F5344CB8AC3E}">
        <p14:creationId xmlns:p14="http://schemas.microsoft.com/office/powerpoint/2010/main" val="3614890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8229600" cy="346050"/>
          </a:xfrm>
        </p:spPr>
        <p:txBody>
          <a:bodyPr>
            <a:normAutofit fontScale="90000"/>
          </a:bodyPr>
          <a:lstStyle/>
          <a:p>
            <a:r>
              <a:rPr kumimoji="1" lang="en-US" altLang="ja-JP" sz="2400" b="1" u="sng" dirty="0" smtClean="0"/>
              <a:t>42CH Hyper-spectrum Detection</a:t>
            </a:r>
            <a:endParaRPr kumimoji="1" lang="ja-JP" altLang="en-US" sz="2400" b="1" u="sng" dirty="0"/>
          </a:p>
        </p:txBody>
      </p:sp>
      <p:pic>
        <p:nvPicPr>
          <p:cNvPr id="6" name="コンテンツ プレースホルダー 5"/>
          <p:cNvPicPr>
            <a:picLocks noGrp="1" noChangeAspect="1"/>
          </p:cNvPicPr>
          <p:nvPr>
            <p:ph idx="1"/>
          </p:nvPr>
        </p:nvPicPr>
        <p:blipFill>
          <a:blip r:embed="rId2"/>
          <a:stretch>
            <a:fillRect/>
          </a:stretch>
        </p:blipFill>
        <p:spPr>
          <a:xfrm>
            <a:off x="1416409" y="534690"/>
            <a:ext cx="6401746" cy="6154165"/>
          </a:xfrm>
          <a:prstGeom prst="rect">
            <a:avLst/>
          </a:prstGeom>
        </p:spPr>
      </p:pic>
    </p:spTree>
    <p:extLst>
      <p:ext uri="{BB962C8B-B14F-4D97-AF65-F5344CB8AC3E}">
        <p14:creationId xmlns:p14="http://schemas.microsoft.com/office/powerpoint/2010/main" val="3379478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94122"/>
          </a:xfrm>
        </p:spPr>
        <p:txBody>
          <a:bodyPr>
            <a:normAutofit/>
          </a:bodyPr>
          <a:lstStyle/>
          <a:p>
            <a:r>
              <a:rPr kumimoji="1" lang="en-US" altLang="ja-JP" sz="2400" b="1" u="sng" dirty="0" smtClean="0"/>
              <a:t>42CH Experimental Set-Up</a:t>
            </a:r>
            <a:endParaRPr kumimoji="1" lang="ja-JP" altLang="en-US" sz="2400" b="1" u="sng" dirty="0"/>
          </a:p>
        </p:txBody>
      </p:sp>
      <p:pic>
        <p:nvPicPr>
          <p:cNvPr id="4" name="コンテンツ プレースホルダー 3"/>
          <p:cNvPicPr>
            <a:picLocks noGrp="1" noChangeAspect="1"/>
          </p:cNvPicPr>
          <p:nvPr>
            <p:ph idx="1"/>
          </p:nvPr>
        </p:nvPicPr>
        <p:blipFill>
          <a:blip r:embed="rId2"/>
          <a:stretch>
            <a:fillRect/>
          </a:stretch>
        </p:blipFill>
        <p:spPr>
          <a:xfrm>
            <a:off x="-1" y="1916832"/>
            <a:ext cx="8963809" cy="3456384"/>
          </a:xfrm>
          <a:prstGeom prst="rect">
            <a:avLst/>
          </a:prstGeom>
        </p:spPr>
      </p:pic>
    </p:spTree>
    <p:extLst>
      <p:ext uri="{BB962C8B-B14F-4D97-AF65-F5344CB8AC3E}">
        <p14:creationId xmlns:p14="http://schemas.microsoft.com/office/powerpoint/2010/main" val="1587551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normAutofit/>
          </a:bodyPr>
          <a:lstStyle/>
          <a:p>
            <a:r>
              <a:rPr kumimoji="1" lang="en-US" altLang="ja-JP" sz="2400" b="1" u="sng" dirty="0" err="1" smtClean="0"/>
              <a:t>Miftek</a:t>
            </a:r>
            <a:r>
              <a:rPr kumimoji="1" lang="en-US" altLang="ja-JP" sz="2400" b="1" u="sng" dirty="0" smtClean="0"/>
              <a:t> Road Map</a:t>
            </a:r>
            <a:endParaRPr kumimoji="1" lang="ja-JP" altLang="en-US" sz="2400" b="1" u="sng" dirty="0"/>
          </a:p>
        </p:txBody>
      </p:sp>
      <p:sp>
        <p:nvSpPr>
          <p:cNvPr id="3" name="コンテンツ プレースホルダー 2"/>
          <p:cNvSpPr>
            <a:spLocks noGrp="1"/>
          </p:cNvSpPr>
          <p:nvPr>
            <p:ph idx="1"/>
          </p:nvPr>
        </p:nvSpPr>
        <p:spPr>
          <a:xfrm>
            <a:off x="791086" y="1417638"/>
            <a:ext cx="7669345" cy="4525963"/>
          </a:xfrm>
        </p:spPr>
        <p:txBody>
          <a:bodyPr>
            <a:normAutofit/>
          </a:bodyPr>
          <a:lstStyle/>
          <a:p>
            <a:pPr marL="514350" indent="-514350">
              <a:buFont typeface="+mj-lt"/>
              <a:buAutoNum type="arabicPeriod"/>
            </a:pPr>
            <a:r>
              <a:rPr lang="en-US" altLang="ja-JP" sz="2000" b="1" dirty="0" smtClean="0"/>
              <a:t>Shift forwarding to Business Phase</a:t>
            </a:r>
          </a:p>
          <a:p>
            <a:pPr marL="514350" indent="-514350">
              <a:buFont typeface="+mj-lt"/>
              <a:buAutoNum type="arabicPeriod"/>
            </a:pPr>
            <a:endParaRPr lang="en-US" altLang="ja-JP" sz="2000" b="1" dirty="0"/>
          </a:p>
          <a:p>
            <a:pPr marL="514350" indent="-514350">
              <a:buFont typeface="+mj-lt"/>
              <a:buAutoNum type="arabicPeriod"/>
            </a:pPr>
            <a:r>
              <a:rPr lang="en-US" altLang="ja-JP" sz="2000" b="1" dirty="0" smtClean="0"/>
              <a:t>Define Market and Product</a:t>
            </a:r>
          </a:p>
          <a:p>
            <a:pPr marL="514350" indent="-514350">
              <a:buFont typeface="+mj-lt"/>
              <a:buAutoNum type="arabicPeriod"/>
            </a:pPr>
            <a:endParaRPr lang="en-US" altLang="ja-JP" sz="2000" b="1" dirty="0"/>
          </a:p>
          <a:p>
            <a:pPr marL="514350" indent="-514350">
              <a:buFont typeface="+mj-lt"/>
              <a:buAutoNum type="arabicPeriod"/>
            </a:pPr>
            <a:r>
              <a:rPr lang="en-US" altLang="ja-JP" sz="2000" b="1" dirty="0" smtClean="0"/>
              <a:t>Development /</a:t>
            </a:r>
            <a:r>
              <a:rPr lang="en-US" altLang="ja-JP" sz="2000" b="1" dirty="0" err="1" smtClean="0"/>
              <a:t>Productization</a:t>
            </a:r>
            <a:r>
              <a:rPr lang="en-US" altLang="ja-JP" sz="2000" b="1" dirty="0" smtClean="0"/>
              <a:t> </a:t>
            </a:r>
            <a:r>
              <a:rPr lang="en-US" altLang="ja-JP" sz="2000" b="1" dirty="0" smtClean="0"/>
              <a:t>Issues for Product Specification</a:t>
            </a:r>
          </a:p>
          <a:p>
            <a:pPr marL="0" indent="0">
              <a:buNone/>
            </a:pPr>
            <a:endParaRPr lang="en-US" altLang="ja-JP" sz="2000" b="1" dirty="0"/>
          </a:p>
          <a:p>
            <a:pPr marL="457200" indent="-457200">
              <a:buAutoNum type="arabicPeriod" startAt="4"/>
            </a:pPr>
            <a:r>
              <a:rPr lang="en-US" altLang="ja-JP" sz="2000" b="1" dirty="0" smtClean="0"/>
              <a:t>Collaboration &amp; Funding Scheme/Time Line/ Business Plan</a:t>
            </a:r>
          </a:p>
          <a:p>
            <a:pPr marL="457200" indent="-457200">
              <a:buAutoNum type="arabicPeriod" startAt="4"/>
            </a:pPr>
            <a:endParaRPr lang="en-US" altLang="ja-JP" sz="2000" b="1" dirty="0"/>
          </a:p>
          <a:p>
            <a:pPr marL="457200" indent="-457200">
              <a:buAutoNum type="arabicPeriod" startAt="4"/>
            </a:pPr>
            <a:r>
              <a:rPr lang="en-US" altLang="ja-JP" sz="2000" b="1" dirty="0" smtClean="0"/>
              <a:t>Start Project</a:t>
            </a:r>
          </a:p>
          <a:p>
            <a:pPr marL="457200" indent="-457200">
              <a:buAutoNum type="arabicPeriod" startAt="4"/>
            </a:pPr>
            <a:endParaRPr lang="en-US" altLang="ja-JP" sz="2000" b="1" dirty="0"/>
          </a:p>
          <a:p>
            <a:pPr marL="457200" indent="-457200">
              <a:buAutoNum type="arabicPeriod" startAt="4"/>
            </a:pPr>
            <a:endParaRPr lang="en-US" altLang="ja-JP" sz="2000" b="1" dirty="0" smtClean="0"/>
          </a:p>
          <a:p>
            <a:pPr marL="514350" indent="-514350">
              <a:buFont typeface="+mj-lt"/>
              <a:buAutoNum type="arabicPeriod"/>
            </a:pPr>
            <a:endParaRPr lang="en-US" altLang="ja-JP" sz="2000" b="1" dirty="0"/>
          </a:p>
          <a:p>
            <a:pPr marL="514350" indent="-514350">
              <a:buFont typeface="+mj-lt"/>
              <a:buAutoNum type="arabicPeriod"/>
            </a:pPr>
            <a:endParaRPr lang="en-US" altLang="ja-JP" sz="2000" b="1" dirty="0" smtClean="0"/>
          </a:p>
          <a:p>
            <a:pPr marL="0" indent="0">
              <a:buNone/>
            </a:pPr>
            <a:endParaRPr lang="en-US" altLang="ja-JP" sz="2000" b="1" dirty="0"/>
          </a:p>
          <a:p>
            <a:pPr marL="514350" indent="-514350">
              <a:buFont typeface="+mj-lt"/>
              <a:buAutoNum type="arabicPeriod"/>
            </a:pPr>
            <a:endParaRPr lang="en-US" altLang="ja-JP" sz="2000" b="1" dirty="0" smtClean="0"/>
          </a:p>
          <a:p>
            <a:pPr marL="514350" indent="-514350">
              <a:buFont typeface="+mj-lt"/>
              <a:buAutoNum type="arabicPeriod"/>
            </a:pPr>
            <a:endParaRPr lang="en-US" altLang="ja-JP" sz="2000" b="1" dirty="0"/>
          </a:p>
          <a:p>
            <a:pPr marL="514350" indent="-514350">
              <a:buFont typeface="+mj-lt"/>
              <a:buAutoNum type="arabicPeriod"/>
            </a:pPr>
            <a:endParaRPr lang="en-US" altLang="ja-JP" sz="2000" b="1" dirty="0" smtClean="0"/>
          </a:p>
          <a:p>
            <a:pPr marL="514350" indent="-514350">
              <a:buFont typeface="+mj-lt"/>
              <a:buAutoNum type="arabicPeriod"/>
            </a:pPr>
            <a:endParaRPr kumimoji="1" lang="ja-JP" altLang="en-US" sz="2000" b="1" dirty="0"/>
          </a:p>
        </p:txBody>
      </p:sp>
    </p:spTree>
    <p:extLst>
      <p:ext uri="{BB962C8B-B14F-4D97-AF65-F5344CB8AC3E}">
        <p14:creationId xmlns:p14="http://schemas.microsoft.com/office/powerpoint/2010/main" val="672029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2400" b="1" u="sng" dirty="0" smtClean="0"/>
              <a:t>Business  Category/Field </a:t>
            </a:r>
            <a:endParaRPr kumimoji="1" lang="ja-JP" altLang="en-US" sz="2400" b="1" u="sng" dirty="0"/>
          </a:p>
        </p:txBody>
      </p:sp>
      <p:sp>
        <p:nvSpPr>
          <p:cNvPr id="4" name="正方形/長方形 3"/>
          <p:cNvSpPr/>
          <p:nvPr/>
        </p:nvSpPr>
        <p:spPr>
          <a:xfrm>
            <a:off x="971600" y="4710155"/>
            <a:ext cx="2808312" cy="6983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t>Module Business</a:t>
            </a:r>
            <a:endParaRPr kumimoji="1" lang="ja-JP" altLang="en-US" dirty="0"/>
          </a:p>
        </p:txBody>
      </p:sp>
      <p:sp>
        <p:nvSpPr>
          <p:cNvPr id="5" name="正方形/長方形 4"/>
          <p:cNvSpPr/>
          <p:nvPr/>
        </p:nvSpPr>
        <p:spPr>
          <a:xfrm>
            <a:off x="1763688" y="3789040"/>
            <a:ext cx="3528392" cy="6983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t>Instrument Business</a:t>
            </a:r>
            <a:endParaRPr kumimoji="1" lang="ja-JP" altLang="en-US" dirty="0"/>
          </a:p>
        </p:txBody>
      </p:sp>
      <p:sp>
        <p:nvSpPr>
          <p:cNvPr id="6" name="正方形/長方形 5"/>
          <p:cNvSpPr/>
          <p:nvPr/>
        </p:nvSpPr>
        <p:spPr>
          <a:xfrm>
            <a:off x="2771800" y="2852936"/>
            <a:ext cx="3528392" cy="6983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t>System(Hard-Soft-Disposable)</a:t>
            </a:r>
          </a:p>
          <a:p>
            <a:pPr algn="ctr"/>
            <a:r>
              <a:rPr lang="en-US" altLang="ja-JP" dirty="0" smtClean="0"/>
              <a:t>Business</a:t>
            </a:r>
            <a:endParaRPr kumimoji="1" lang="ja-JP" altLang="en-US" dirty="0"/>
          </a:p>
        </p:txBody>
      </p:sp>
      <p:sp>
        <p:nvSpPr>
          <p:cNvPr id="7" name="正方形/長方形 6"/>
          <p:cNvSpPr/>
          <p:nvPr/>
        </p:nvSpPr>
        <p:spPr>
          <a:xfrm>
            <a:off x="3779912" y="1916832"/>
            <a:ext cx="3240360" cy="6983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t>Format &amp; Clinical Business</a:t>
            </a:r>
            <a:endParaRPr kumimoji="1" lang="ja-JP" altLang="en-US" dirty="0"/>
          </a:p>
        </p:txBody>
      </p:sp>
      <p:sp>
        <p:nvSpPr>
          <p:cNvPr id="8" name="テキスト ボックス 7"/>
          <p:cNvSpPr txBox="1"/>
          <p:nvPr/>
        </p:nvSpPr>
        <p:spPr>
          <a:xfrm>
            <a:off x="3923928" y="4751278"/>
            <a:ext cx="2777171" cy="523220"/>
          </a:xfrm>
          <a:prstGeom prst="rect">
            <a:avLst/>
          </a:prstGeom>
          <a:noFill/>
        </p:spPr>
        <p:txBody>
          <a:bodyPr wrap="none" rtlCol="0">
            <a:spAutoFit/>
          </a:bodyPr>
          <a:lstStyle/>
          <a:p>
            <a:r>
              <a:rPr kumimoji="1" lang="en-US" altLang="ja-JP" sz="1400" dirty="0" smtClean="0"/>
              <a:t>Photon Detection module/software</a:t>
            </a:r>
          </a:p>
          <a:p>
            <a:r>
              <a:rPr lang="en-US" altLang="ja-JP" sz="1400" dirty="0" smtClean="0"/>
              <a:t>Data acquisition module</a:t>
            </a:r>
            <a:endParaRPr kumimoji="1" lang="ja-JP" altLang="en-US" sz="1400" dirty="0"/>
          </a:p>
        </p:txBody>
      </p:sp>
      <p:sp>
        <p:nvSpPr>
          <p:cNvPr id="9" name="テキスト ボックス 8"/>
          <p:cNvSpPr txBox="1"/>
          <p:nvPr/>
        </p:nvSpPr>
        <p:spPr>
          <a:xfrm>
            <a:off x="5305333" y="3856474"/>
            <a:ext cx="2571923" cy="738664"/>
          </a:xfrm>
          <a:prstGeom prst="rect">
            <a:avLst/>
          </a:prstGeom>
          <a:noFill/>
        </p:spPr>
        <p:txBody>
          <a:bodyPr wrap="none" rtlCol="0">
            <a:spAutoFit/>
          </a:bodyPr>
          <a:lstStyle/>
          <a:p>
            <a:r>
              <a:rPr lang="en-US" altLang="ja-JP" sz="1400" dirty="0" smtClean="0"/>
              <a:t>Hyper-spectrum Flow Cytometer</a:t>
            </a:r>
          </a:p>
          <a:p>
            <a:r>
              <a:rPr lang="en-US" altLang="ja-JP" sz="1400" dirty="0" smtClean="0"/>
              <a:t>Micro imaging Cytometer</a:t>
            </a:r>
          </a:p>
          <a:p>
            <a:endParaRPr kumimoji="1" lang="ja-JP" altLang="en-US" sz="1400" dirty="0"/>
          </a:p>
        </p:txBody>
      </p:sp>
      <p:sp>
        <p:nvSpPr>
          <p:cNvPr id="11" name="テキスト ボックス 10"/>
          <p:cNvSpPr txBox="1"/>
          <p:nvPr/>
        </p:nvSpPr>
        <p:spPr>
          <a:xfrm>
            <a:off x="6422312" y="3032847"/>
            <a:ext cx="1959062" cy="523220"/>
          </a:xfrm>
          <a:prstGeom prst="rect">
            <a:avLst/>
          </a:prstGeom>
          <a:noFill/>
        </p:spPr>
        <p:txBody>
          <a:bodyPr wrap="none" rtlCol="0">
            <a:spAutoFit/>
          </a:bodyPr>
          <a:lstStyle/>
          <a:p>
            <a:r>
              <a:rPr lang="en-US" altLang="ja-JP" sz="1400" dirty="0" smtClean="0"/>
              <a:t>MV analysis platform</a:t>
            </a:r>
          </a:p>
          <a:p>
            <a:r>
              <a:rPr lang="en-US" altLang="ja-JP" sz="1400" dirty="0" smtClean="0"/>
              <a:t>(</a:t>
            </a:r>
            <a:r>
              <a:rPr lang="en-US" altLang="ja-JP" sz="1400" dirty="0" err="1" smtClean="0"/>
              <a:t>BD,BC,Philips,Sony</a:t>
            </a:r>
            <a:r>
              <a:rPr lang="en-US" altLang="ja-JP" sz="1400" dirty="0" smtClean="0"/>
              <a:t> etc.)</a:t>
            </a:r>
          </a:p>
        </p:txBody>
      </p:sp>
      <p:sp>
        <p:nvSpPr>
          <p:cNvPr id="12" name="テキスト ボックス 11"/>
          <p:cNvSpPr txBox="1"/>
          <p:nvPr/>
        </p:nvSpPr>
        <p:spPr>
          <a:xfrm>
            <a:off x="7042490" y="2016358"/>
            <a:ext cx="1933158" cy="523220"/>
          </a:xfrm>
          <a:prstGeom prst="rect">
            <a:avLst/>
          </a:prstGeom>
          <a:noFill/>
        </p:spPr>
        <p:txBody>
          <a:bodyPr wrap="none" rtlCol="0">
            <a:spAutoFit/>
          </a:bodyPr>
          <a:lstStyle/>
          <a:p>
            <a:r>
              <a:rPr lang="en-US" altLang="ja-JP" sz="1400" dirty="0" smtClean="0"/>
              <a:t>Clinical platform</a:t>
            </a:r>
          </a:p>
          <a:p>
            <a:r>
              <a:rPr kumimoji="1" lang="en-US" altLang="ja-JP" sz="1400" dirty="0" smtClean="0"/>
              <a:t>(</a:t>
            </a:r>
            <a:r>
              <a:rPr kumimoji="1" lang="en-US" altLang="ja-JP" sz="1400" dirty="0" err="1" smtClean="0"/>
              <a:t>Roche,Biomerieux,etc</a:t>
            </a:r>
            <a:r>
              <a:rPr kumimoji="1" lang="en-US" altLang="ja-JP" sz="1400" dirty="0" smtClean="0"/>
              <a:t>.)</a:t>
            </a:r>
            <a:endParaRPr kumimoji="1" lang="ja-JP" altLang="en-US" sz="1400" dirty="0"/>
          </a:p>
        </p:txBody>
      </p:sp>
      <p:cxnSp>
        <p:nvCxnSpPr>
          <p:cNvPr id="14" name="直線矢印コネクタ 13"/>
          <p:cNvCxnSpPr/>
          <p:nvPr/>
        </p:nvCxnSpPr>
        <p:spPr>
          <a:xfrm>
            <a:off x="683568" y="5949280"/>
            <a:ext cx="800323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直線矢印コネクタ 15"/>
          <p:cNvCxnSpPr/>
          <p:nvPr/>
        </p:nvCxnSpPr>
        <p:spPr>
          <a:xfrm flipV="1">
            <a:off x="683568" y="1628800"/>
            <a:ext cx="0" cy="432048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33580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039805"/>
          </a:xfrm>
        </p:spPr>
        <p:txBody>
          <a:bodyPr>
            <a:normAutofit/>
          </a:bodyPr>
          <a:lstStyle/>
          <a:p>
            <a:r>
              <a:rPr kumimoji="1" lang="en-US" altLang="ja-JP" sz="2400" b="1" u="sng" dirty="0" smtClean="0"/>
              <a:t>Required MV Platform Resources:</a:t>
            </a:r>
            <a:endParaRPr kumimoji="1" lang="ja-JP" altLang="en-US" sz="2400" b="1" u="sng" dirty="0"/>
          </a:p>
        </p:txBody>
      </p:sp>
      <p:sp>
        <p:nvSpPr>
          <p:cNvPr id="4" name="円/楕円 3"/>
          <p:cNvSpPr/>
          <p:nvPr/>
        </p:nvSpPr>
        <p:spPr>
          <a:xfrm>
            <a:off x="2987824" y="3068960"/>
            <a:ext cx="3960440" cy="122413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ja-JP" dirty="0" smtClean="0"/>
              <a:t>Roche</a:t>
            </a:r>
            <a:endParaRPr kumimoji="1" lang="ja-JP" altLang="en-US" dirty="0"/>
          </a:p>
        </p:txBody>
      </p:sp>
      <p:sp>
        <p:nvSpPr>
          <p:cNvPr id="5" name="円/楕円 4"/>
          <p:cNvSpPr/>
          <p:nvPr/>
        </p:nvSpPr>
        <p:spPr>
          <a:xfrm>
            <a:off x="1079612" y="4293096"/>
            <a:ext cx="2016224" cy="79208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dirty="0" smtClean="0"/>
              <a:t>Drive</a:t>
            </a:r>
            <a:endParaRPr kumimoji="1" lang="ja-JP" altLang="en-US" dirty="0"/>
          </a:p>
        </p:txBody>
      </p:sp>
      <p:sp>
        <p:nvSpPr>
          <p:cNvPr id="6" name="円/楕円 5"/>
          <p:cNvSpPr/>
          <p:nvPr/>
        </p:nvSpPr>
        <p:spPr>
          <a:xfrm>
            <a:off x="3803429" y="4711263"/>
            <a:ext cx="2016224" cy="79208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dirty="0" smtClean="0"/>
              <a:t>Media</a:t>
            </a:r>
          </a:p>
          <a:p>
            <a:pPr algn="ctr"/>
            <a:r>
              <a:rPr lang="en-US" altLang="ja-JP" dirty="0" smtClean="0"/>
              <a:t>substrate</a:t>
            </a:r>
            <a:endParaRPr kumimoji="1" lang="ja-JP" altLang="en-US" dirty="0"/>
          </a:p>
        </p:txBody>
      </p:sp>
      <p:sp>
        <p:nvSpPr>
          <p:cNvPr id="7" name="円/楕円 6"/>
          <p:cNvSpPr/>
          <p:nvPr/>
        </p:nvSpPr>
        <p:spPr>
          <a:xfrm>
            <a:off x="6455238" y="4322814"/>
            <a:ext cx="2016224" cy="79208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dirty="0" smtClean="0"/>
              <a:t>Material</a:t>
            </a:r>
            <a:endParaRPr kumimoji="1" lang="ja-JP" altLang="en-US" dirty="0"/>
          </a:p>
        </p:txBody>
      </p:sp>
      <p:sp>
        <p:nvSpPr>
          <p:cNvPr id="8" name="円/楕円 7"/>
          <p:cNvSpPr/>
          <p:nvPr/>
        </p:nvSpPr>
        <p:spPr>
          <a:xfrm>
            <a:off x="6994326" y="2845606"/>
            <a:ext cx="1800984" cy="79208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dirty="0" smtClean="0"/>
              <a:t>Clinical</a:t>
            </a:r>
          </a:p>
          <a:p>
            <a:pPr algn="ctr"/>
            <a:r>
              <a:rPr kumimoji="1" lang="en-US" altLang="ja-JP" dirty="0" smtClean="0"/>
              <a:t>Reagent</a:t>
            </a:r>
            <a:endParaRPr kumimoji="1" lang="ja-JP" altLang="en-US" dirty="0"/>
          </a:p>
        </p:txBody>
      </p:sp>
      <p:sp>
        <p:nvSpPr>
          <p:cNvPr id="9" name="円/楕円 8"/>
          <p:cNvSpPr/>
          <p:nvPr/>
        </p:nvSpPr>
        <p:spPr>
          <a:xfrm>
            <a:off x="5603629" y="5334781"/>
            <a:ext cx="2160240" cy="79208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dirty="0" smtClean="0"/>
              <a:t>Filter</a:t>
            </a:r>
          </a:p>
          <a:p>
            <a:pPr algn="ctr"/>
            <a:r>
              <a:rPr lang="en-US" altLang="ja-JP" dirty="0" smtClean="0"/>
              <a:t>Preprocessing</a:t>
            </a:r>
            <a:endParaRPr kumimoji="1" lang="ja-JP" altLang="en-US" dirty="0"/>
          </a:p>
        </p:txBody>
      </p:sp>
      <p:sp>
        <p:nvSpPr>
          <p:cNvPr id="10" name="円/楕円 9"/>
          <p:cNvSpPr/>
          <p:nvPr/>
        </p:nvSpPr>
        <p:spPr>
          <a:xfrm>
            <a:off x="896803" y="2775324"/>
            <a:ext cx="2016224" cy="79208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dirty="0" smtClean="0"/>
              <a:t>Control Software</a:t>
            </a:r>
            <a:endParaRPr kumimoji="1" lang="ja-JP" altLang="en-US" dirty="0"/>
          </a:p>
        </p:txBody>
      </p:sp>
      <p:sp>
        <p:nvSpPr>
          <p:cNvPr id="11" name="円/楕円 10"/>
          <p:cNvSpPr/>
          <p:nvPr/>
        </p:nvSpPr>
        <p:spPr>
          <a:xfrm>
            <a:off x="2159732" y="5334781"/>
            <a:ext cx="1800200" cy="79208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dirty="0" smtClean="0"/>
              <a:t>Media</a:t>
            </a:r>
            <a:r>
              <a:rPr lang="ja-JP" altLang="en-US" dirty="0" smtClean="0"/>
              <a:t> </a:t>
            </a:r>
            <a:r>
              <a:rPr lang="en-US" altLang="ja-JP" dirty="0" smtClean="0"/>
              <a:t>Format</a:t>
            </a:r>
            <a:endParaRPr kumimoji="1" lang="en-US" altLang="ja-JP" dirty="0" smtClean="0"/>
          </a:p>
        </p:txBody>
      </p:sp>
      <p:sp>
        <p:nvSpPr>
          <p:cNvPr id="12" name="円/楕円 11"/>
          <p:cNvSpPr/>
          <p:nvPr/>
        </p:nvSpPr>
        <p:spPr>
          <a:xfrm>
            <a:off x="2411760" y="1849421"/>
            <a:ext cx="2016224" cy="79208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smtClean="0"/>
              <a:t>Analysis</a:t>
            </a:r>
            <a:r>
              <a:rPr kumimoji="1" lang="en-US" altLang="ja-JP" dirty="0" smtClean="0"/>
              <a:t> Software</a:t>
            </a:r>
            <a:endParaRPr kumimoji="1" lang="ja-JP" altLang="en-US" dirty="0"/>
          </a:p>
        </p:txBody>
      </p:sp>
      <p:sp>
        <p:nvSpPr>
          <p:cNvPr id="13" name="円/楕円 12"/>
          <p:cNvSpPr/>
          <p:nvPr/>
        </p:nvSpPr>
        <p:spPr>
          <a:xfrm>
            <a:off x="4931256" y="1924413"/>
            <a:ext cx="2016224" cy="79208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e</a:t>
            </a:r>
            <a:r>
              <a:rPr lang="en-US" altLang="ja-JP" dirty="0" smtClean="0"/>
              <a:t>tc.</a:t>
            </a:r>
            <a:endParaRPr kumimoji="1" lang="ja-JP" altLang="en-US" dirty="0"/>
          </a:p>
        </p:txBody>
      </p:sp>
    </p:spTree>
    <p:extLst>
      <p:ext uri="{BB962C8B-B14F-4D97-AF65-F5344CB8AC3E}">
        <p14:creationId xmlns:p14="http://schemas.microsoft.com/office/powerpoint/2010/main" val="1405074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4479" y="2542680"/>
            <a:ext cx="8570173" cy="524860"/>
          </a:xfrm>
        </p:spPr>
        <p:txBody>
          <a:bodyPr>
            <a:noAutofit/>
          </a:bodyPr>
          <a:lstStyle/>
          <a:p>
            <a:r>
              <a:rPr lang="en-US" altLang="ja-JP" sz="2400" b="1" u="sng" dirty="0" smtClean="0">
                <a:latin typeface="+mn-lt"/>
              </a:rPr>
              <a:t>Optical Phase Detection for Nanoparticle Analysis</a:t>
            </a:r>
            <a:endParaRPr kumimoji="1" lang="ja-JP" altLang="en-US" sz="2400" b="1" u="sng" dirty="0">
              <a:latin typeface="+mn-lt"/>
            </a:endParaRPr>
          </a:p>
        </p:txBody>
      </p:sp>
      <p:sp>
        <p:nvSpPr>
          <p:cNvPr id="3" name="サブタイトル 2"/>
          <p:cNvSpPr>
            <a:spLocks noGrp="1"/>
          </p:cNvSpPr>
          <p:nvPr>
            <p:ph type="subTitle" idx="1"/>
          </p:nvPr>
        </p:nvSpPr>
        <p:spPr>
          <a:xfrm>
            <a:off x="1342034" y="4701081"/>
            <a:ext cx="6858000" cy="1551448"/>
          </a:xfrm>
        </p:spPr>
        <p:txBody>
          <a:bodyPr>
            <a:normAutofit/>
          </a:bodyPr>
          <a:lstStyle/>
          <a:p>
            <a:r>
              <a:rPr lang="en-US" altLang="ja-JP" sz="2000" b="1" dirty="0" smtClean="0"/>
              <a:t>Workshop</a:t>
            </a:r>
            <a:r>
              <a:rPr kumimoji="1" lang="en-US" altLang="ja-JP" sz="2000" b="1" dirty="0" smtClean="0"/>
              <a:t> 11: Nanoparticle Characterization</a:t>
            </a:r>
          </a:p>
          <a:p>
            <a:r>
              <a:rPr kumimoji="1" lang="en-US" altLang="ja-JP" sz="2000" b="1" dirty="0" smtClean="0"/>
              <a:t>June 13, 2016</a:t>
            </a:r>
          </a:p>
          <a:p>
            <a:r>
              <a:rPr kumimoji="1" lang="en-US" altLang="ja-JP" sz="2000" b="1" dirty="0" smtClean="0"/>
              <a:t>M. Yamamoto</a:t>
            </a:r>
          </a:p>
          <a:p>
            <a:r>
              <a:rPr lang="en-US" altLang="ja-JP" sz="2000" b="1" dirty="0" smtClean="0"/>
              <a:t>Paul Robinson</a:t>
            </a:r>
            <a:endParaRPr kumimoji="1" lang="en-US" altLang="ja-JP" sz="2000" b="1" dirty="0" smtClean="0"/>
          </a:p>
          <a:p>
            <a:endParaRPr kumimoji="1" lang="ja-JP" altLang="en-US" sz="2000" b="1" dirty="0"/>
          </a:p>
        </p:txBody>
      </p:sp>
      <p:pic>
        <p:nvPicPr>
          <p:cNvPr id="4" name="図 3"/>
          <p:cNvPicPr>
            <a:picLocks noChangeAspect="1"/>
          </p:cNvPicPr>
          <p:nvPr/>
        </p:nvPicPr>
        <p:blipFill>
          <a:blip r:embed="rId3"/>
          <a:stretch>
            <a:fillRect/>
          </a:stretch>
        </p:blipFill>
        <p:spPr>
          <a:xfrm>
            <a:off x="1342034" y="168695"/>
            <a:ext cx="6405513" cy="1100004"/>
          </a:xfrm>
          <a:prstGeom prst="rect">
            <a:avLst/>
          </a:prstGeom>
        </p:spPr>
      </p:pic>
    </p:spTree>
    <p:extLst>
      <p:ext uri="{BB962C8B-B14F-4D97-AF65-F5344CB8AC3E}">
        <p14:creationId xmlns:p14="http://schemas.microsoft.com/office/powerpoint/2010/main" val="27103672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2775" y="248763"/>
            <a:ext cx="7886700" cy="736087"/>
          </a:xfrm>
        </p:spPr>
        <p:txBody>
          <a:bodyPr>
            <a:normAutofit/>
          </a:bodyPr>
          <a:lstStyle/>
          <a:p>
            <a:pPr algn="ctr"/>
            <a:r>
              <a:rPr kumimoji="1" lang="en-US" altLang="ja-JP" sz="2400" b="1" u="sng" dirty="0" smtClean="0">
                <a:latin typeface="+mn-lt"/>
              </a:rPr>
              <a:t>Blue sky and Newton Ring</a:t>
            </a:r>
            <a:endParaRPr kumimoji="1" lang="ja-JP" altLang="en-US" sz="2400" b="1" u="sng" dirty="0">
              <a:latin typeface="+mn-lt"/>
            </a:endParaRPr>
          </a:p>
        </p:txBody>
      </p:sp>
      <p:sp>
        <p:nvSpPr>
          <p:cNvPr id="4" name="AutoShape 2" descr="「Blue sky」の画像検索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 name="AutoShape 4" descr="「Blue sky」の画像検索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2" name="グループ化 11"/>
          <p:cNvGrpSpPr/>
          <p:nvPr/>
        </p:nvGrpSpPr>
        <p:grpSpPr>
          <a:xfrm>
            <a:off x="612775" y="1225677"/>
            <a:ext cx="8025911" cy="5093345"/>
            <a:chOff x="612775" y="1225677"/>
            <a:chExt cx="8025911" cy="5093345"/>
          </a:xfrm>
        </p:grpSpPr>
        <p:pic>
          <p:nvPicPr>
            <p:cNvPr id="6" name="図 5"/>
            <p:cNvPicPr>
              <a:picLocks noChangeAspect="1"/>
            </p:cNvPicPr>
            <p:nvPr/>
          </p:nvPicPr>
          <p:blipFill>
            <a:blip r:embed="rId3"/>
            <a:stretch>
              <a:fillRect/>
            </a:stretch>
          </p:blipFill>
          <p:spPr>
            <a:xfrm>
              <a:off x="612775" y="1225677"/>
              <a:ext cx="3916031" cy="2596498"/>
            </a:xfrm>
            <a:prstGeom prst="rect">
              <a:avLst/>
            </a:prstGeom>
          </p:spPr>
        </p:pic>
        <p:pic>
          <p:nvPicPr>
            <p:cNvPr id="7" name="図 6"/>
            <p:cNvPicPr>
              <a:picLocks noChangeAspect="1"/>
            </p:cNvPicPr>
            <p:nvPr/>
          </p:nvPicPr>
          <p:blipFill>
            <a:blip r:embed="rId4"/>
            <a:stretch>
              <a:fillRect/>
            </a:stretch>
          </p:blipFill>
          <p:spPr>
            <a:xfrm>
              <a:off x="5534623" y="1265941"/>
              <a:ext cx="2556233" cy="2556233"/>
            </a:xfrm>
            <a:prstGeom prst="rect">
              <a:avLst/>
            </a:prstGeom>
          </p:spPr>
        </p:pic>
        <p:pic>
          <p:nvPicPr>
            <p:cNvPr id="9" name="図 8"/>
            <p:cNvPicPr>
              <a:picLocks noChangeAspect="1"/>
            </p:cNvPicPr>
            <p:nvPr/>
          </p:nvPicPr>
          <p:blipFill>
            <a:blip r:embed="rId5"/>
            <a:stretch>
              <a:fillRect/>
            </a:stretch>
          </p:blipFill>
          <p:spPr>
            <a:xfrm>
              <a:off x="680902" y="4416980"/>
              <a:ext cx="3595744" cy="673633"/>
            </a:xfrm>
            <a:prstGeom prst="rect">
              <a:avLst/>
            </a:prstGeom>
          </p:spPr>
        </p:pic>
        <p:sp>
          <p:nvSpPr>
            <p:cNvPr id="10" name="テキスト ボックス 9"/>
            <p:cNvSpPr txBox="1"/>
            <p:nvPr/>
          </p:nvSpPr>
          <p:spPr>
            <a:xfrm>
              <a:off x="612775" y="4048173"/>
              <a:ext cx="1585690" cy="338554"/>
            </a:xfrm>
            <a:prstGeom prst="rect">
              <a:avLst/>
            </a:prstGeom>
            <a:noFill/>
          </p:spPr>
          <p:txBody>
            <a:bodyPr wrap="none" rtlCol="0">
              <a:spAutoFit/>
            </a:bodyPr>
            <a:lstStyle/>
            <a:p>
              <a:r>
                <a:rPr kumimoji="1" lang="en-US" altLang="ja-JP" sz="1600" dirty="0" smtClean="0"/>
                <a:t>Scatter intensity:</a:t>
              </a:r>
              <a:endParaRPr kumimoji="1" lang="ja-JP" altLang="en-US" sz="1600" dirty="0"/>
            </a:p>
          </p:txBody>
        </p:sp>
        <p:sp>
          <p:nvSpPr>
            <p:cNvPr id="14" name="テキスト ボックス 13"/>
            <p:cNvSpPr txBox="1"/>
            <p:nvPr/>
          </p:nvSpPr>
          <p:spPr>
            <a:xfrm>
              <a:off x="612775" y="5308404"/>
              <a:ext cx="3090846" cy="523220"/>
            </a:xfrm>
            <a:prstGeom prst="rect">
              <a:avLst/>
            </a:prstGeom>
            <a:noFill/>
          </p:spPr>
          <p:txBody>
            <a:bodyPr wrap="none" rtlCol="0">
              <a:spAutoFit/>
            </a:bodyPr>
            <a:lstStyle/>
            <a:p>
              <a:r>
                <a:rPr lang="en-US" altLang="ja-JP" sz="1400" b="1" dirty="0" smtClean="0"/>
                <a:t>- Essential principle of Flow Cytometry:</a:t>
              </a:r>
            </a:p>
            <a:p>
              <a:r>
                <a:rPr lang="en-US" altLang="ja-JP" sz="1400" b="1" dirty="0" smtClean="0"/>
                <a:t>- relative value with calibration bead</a:t>
              </a:r>
              <a:endParaRPr kumimoji="1" lang="ja-JP" altLang="en-US" sz="1400" b="1" dirty="0"/>
            </a:p>
          </p:txBody>
        </p:sp>
        <p:sp>
          <p:nvSpPr>
            <p:cNvPr id="11" name="テキスト ボックス 10"/>
            <p:cNvSpPr txBox="1"/>
            <p:nvPr/>
          </p:nvSpPr>
          <p:spPr>
            <a:xfrm>
              <a:off x="5753794" y="5364915"/>
              <a:ext cx="2884892" cy="954107"/>
            </a:xfrm>
            <a:prstGeom prst="rect">
              <a:avLst/>
            </a:prstGeom>
            <a:noFill/>
          </p:spPr>
          <p:txBody>
            <a:bodyPr wrap="none" rtlCol="0">
              <a:spAutoFit/>
            </a:bodyPr>
            <a:lstStyle/>
            <a:p>
              <a:r>
                <a:rPr lang="en-US" altLang="ja-JP" sz="1400" b="1" dirty="0" smtClean="0"/>
                <a:t>- λ/2n : one way path (Transmission)</a:t>
              </a:r>
            </a:p>
            <a:p>
              <a:r>
                <a:rPr lang="en-US" altLang="ja-JP" sz="1400" b="1" dirty="0" smtClean="0"/>
                <a:t>-</a:t>
              </a:r>
              <a:r>
                <a:rPr kumimoji="1" lang="en-US" altLang="ja-JP" sz="1400" b="1" dirty="0" smtClean="0"/>
                <a:t> λ/4n : two way path (Reflective)</a:t>
              </a:r>
            </a:p>
            <a:p>
              <a:r>
                <a:rPr lang="en-US" altLang="ja-JP" sz="1400" b="1" dirty="0" smtClean="0"/>
                <a:t>- defined by wavelength </a:t>
              </a:r>
            </a:p>
            <a:p>
              <a:r>
                <a:rPr kumimoji="1" lang="en-US" altLang="ja-JP" sz="1400" b="1" dirty="0"/>
                <a:t> </a:t>
              </a:r>
              <a:r>
                <a:rPr kumimoji="1" lang="en-US" altLang="ja-JP" sz="1400" b="1" dirty="0" smtClean="0"/>
                <a:t>  λ/4  = 100nm at 405nm</a:t>
              </a:r>
              <a:endParaRPr kumimoji="1" lang="ja-JP" altLang="en-US" sz="1400" b="1" dirty="0"/>
            </a:p>
          </p:txBody>
        </p:sp>
        <p:pic>
          <p:nvPicPr>
            <p:cNvPr id="8" name="図 7"/>
            <p:cNvPicPr>
              <a:picLocks noChangeAspect="1"/>
            </p:cNvPicPr>
            <p:nvPr/>
          </p:nvPicPr>
          <p:blipFill>
            <a:blip r:embed="rId6"/>
            <a:stretch>
              <a:fillRect/>
            </a:stretch>
          </p:blipFill>
          <p:spPr>
            <a:xfrm>
              <a:off x="5753794" y="3878685"/>
              <a:ext cx="2129641" cy="1429719"/>
            </a:xfrm>
            <a:prstGeom prst="rect">
              <a:avLst/>
            </a:prstGeom>
          </p:spPr>
        </p:pic>
      </p:grpSp>
    </p:spTree>
    <p:extLst>
      <p:ext uri="{BB962C8B-B14F-4D97-AF65-F5344CB8AC3E}">
        <p14:creationId xmlns:p14="http://schemas.microsoft.com/office/powerpoint/2010/main" val="931937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9343" y="294098"/>
            <a:ext cx="7886700" cy="527560"/>
          </a:xfrm>
        </p:spPr>
        <p:txBody>
          <a:bodyPr>
            <a:normAutofit/>
          </a:bodyPr>
          <a:lstStyle/>
          <a:p>
            <a:pPr algn="ctr"/>
            <a:r>
              <a:rPr kumimoji="1" lang="en-US" altLang="ja-JP" sz="2400" b="1" u="sng" dirty="0" smtClean="0">
                <a:latin typeface="+mn-lt"/>
              </a:rPr>
              <a:t>Blu-ray Read-Out</a:t>
            </a:r>
            <a:endParaRPr kumimoji="1" lang="ja-JP" altLang="en-US" sz="2400" b="1" u="sng" dirty="0">
              <a:latin typeface="+mn-lt"/>
            </a:endParaRPr>
          </a:p>
        </p:txBody>
      </p:sp>
      <p:sp>
        <p:nvSpPr>
          <p:cNvPr id="3" name="コンテンツ プレースホルダー 2"/>
          <p:cNvSpPr>
            <a:spLocks noGrp="1"/>
          </p:cNvSpPr>
          <p:nvPr>
            <p:ph idx="1"/>
          </p:nvPr>
        </p:nvSpPr>
        <p:spPr>
          <a:xfrm>
            <a:off x="3813948" y="1002465"/>
            <a:ext cx="4879571" cy="4320271"/>
          </a:xfrm>
        </p:spPr>
        <p:txBody>
          <a:bodyPr>
            <a:normAutofit/>
          </a:bodyPr>
          <a:lstStyle/>
          <a:p>
            <a:pPr marL="0" indent="0">
              <a:spcBef>
                <a:spcPts val="600"/>
              </a:spcBef>
              <a:buNone/>
            </a:pPr>
            <a:r>
              <a:rPr kumimoji="1" lang="en-US" altLang="ja-JP" sz="1600" b="1" dirty="0" smtClean="0"/>
              <a:t>&lt;Blu-ray Parameters&gt;:</a:t>
            </a:r>
          </a:p>
          <a:p>
            <a:pPr marL="0" indent="0">
              <a:spcBef>
                <a:spcPts val="600"/>
              </a:spcBef>
              <a:buNone/>
            </a:pPr>
            <a:r>
              <a:rPr lang="en-US" altLang="ja-JP" sz="1600" b="1" dirty="0"/>
              <a:t> </a:t>
            </a:r>
            <a:r>
              <a:rPr lang="en-US" altLang="ja-JP" sz="1600" b="1" dirty="0" smtClean="0"/>
              <a:t>  </a:t>
            </a:r>
            <a:r>
              <a:rPr lang="en-US" altLang="ja-JP" sz="1600" b="1" dirty="0"/>
              <a:t>Reflective with 100um cover </a:t>
            </a:r>
            <a:r>
              <a:rPr lang="en-US" altLang="ja-JP" sz="1600" b="1" dirty="0" smtClean="0"/>
              <a:t>layer  n=1.5</a:t>
            </a:r>
          </a:p>
          <a:p>
            <a:pPr marL="0" indent="0">
              <a:spcBef>
                <a:spcPts val="600"/>
              </a:spcBef>
              <a:buNone/>
            </a:pPr>
            <a:r>
              <a:rPr lang="en-US" altLang="ja-JP" sz="1600" b="1" dirty="0" smtClean="0"/>
              <a:t>   wavelength : 405nm       </a:t>
            </a:r>
            <a:r>
              <a:rPr lang="ja-JP" altLang="en-US" sz="1600" b="1" dirty="0" smtClean="0"/>
              <a:t>　</a:t>
            </a:r>
            <a:r>
              <a:rPr lang="en-US" altLang="ja-JP" sz="1600" b="1" dirty="0" smtClean="0"/>
              <a:t>  </a:t>
            </a:r>
            <a:r>
              <a:rPr kumimoji="1" lang="en-US" altLang="ja-JP" sz="1600" b="1" dirty="0" smtClean="0"/>
              <a:t> NA= 0.85</a:t>
            </a:r>
          </a:p>
          <a:p>
            <a:pPr marL="0" indent="0">
              <a:spcBef>
                <a:spcPts val="600"/>
              </a:spcBef>
              <a:buNone/>
            </a:pPr>
            <a:r>
              <a:rPr lang="en-US" altLang="ja-JP" sz="1600" b="1" dirty="0" smtClean="0"/>
              <a:t>    </a:t>
            </a:r>
            <a:r>
              <a:rPr lang="en-US" altLang="ja-JP" sz="1600" b="1" dirty="0" smtClean="0">
                <a:solidFill>
                  <a:srgbClr val="FF0000"/>
                </a:solidFill>
              </a:rPr>
              <a:t>Spot size     :  250nm (FWHM)</a:t>
            </a:r>
          </a:p>
          <a:p>
            <a:pPr marL="0" indent="0">
              <a:spcBef>
                <a:spcPts val="600"/>
              </a:spcBef>
              <a:buNone/>
            </a:pPr>
            <a:r>
              <a:rPr lang="en-US" altLang="ja-JP" sz="1600" b="1" dirty="0"/>
              <a:t> </a:t>
            </a:r>
            <a:r>
              <a:rPr lang="en-US" altLang="ja-JP" sz="1600" b="1" dirty="0" smtClean="0"/>
              <a:t>   Track pitch  :  320nm        control accuracy &lt;±10nm</a:t>
            </a:r>
          </a:p>
          <a:p>
            <a:pPr marL="0" indent="0">
              <a:spcBef>
                <a:spcPts val="600"/>
              </a:spcBef>
              <a:buNone/>
            </a:pPr>
            <a:r>
              <a:rPr lang="en-US" altLang="ja-JP" sz="1600" b="1" dirty="0"/>
              <a:t> </a:t>
            </a:r>
            <a:r>
              <a:rPr lang="en-US" altLang="ja-JP" sz="1600" b="1" dirty="0" smtClean="0"/>
              <a:t>    Pit depth    :   60nm</a:t>
            </a:r>
          </a:p>
          <a:p>
            <a:pPr marL="0" indent="0">
              <a:spcBef>
                <a:spcPts val="600"/>
              </a:spcBef>
              <a:buNone/>
            </a:pPr>
            <a:r>
              <a:rPr lang="en-US" altLang="ja-JP" sz="1600" b="1" dirty="0"/>
              <a:t> </a:t>
            </a:r>
            <a:r>
              <a:rPr lang="en-US" altLang="ja-JP" sz="1600" b="1" dirty="0" smtClean="0"/>
              <a:t>    Pit length   :   150nm min.</a:t>
            </a:r>
          </a:p>
          <a:p>
            <a:pPr marL="0" indent="0">
              <a:spcBef>
                <a:spcPts val="600"/>
              </a:spcBef>
              <a:buNone/>
            </a:pPr>
            <a:r>
              <a:rPr kumimoji="1" lang="en-US" altLang="ja-JP" sz="1600" b="1" dirty="0" smtClean="0"/>
              <a:t>    </a:t>
            </a:r>
          </a:p>
          <a:p>
            <a:pPr marL="0" indent="0">
              <a:spcBef>
                <a:spcPts val="600"/>
              </a:spcBef>
              <a:buNone/>
            </a:pPr>
            <a:r>
              <a:rPr lang="en-US" altLang="ja-JP" sz="1800" b="1" dirty="0" smtClean="0"/>
              <a:t>             </a:t>
            </a:r>
            <a:endParaRPr kumimoji="1" lang="ja-JP" altLang="en-US" sz="1800" b="1" u="sng" dirty="0">
              <a:solidFill>
                <a:srgbClr val="FF0000"/>
              </a:solidFill>
            </a:endParaRPr>
          </a:p>
        </p:txBody>
      </p:sp>
      <p:pic>
        <p:nvPicPr>
          <p:cNvPr id="4" name="図 3"/>
          <p:cNvPicPr>
            <a:picLocks noChangeAspect="1"/>
          </p:cNvPicPr>
          <p:nvPr/>
        </p:nvPicPr>
        <p:blipFill>
          <a:blip r:embed="rId3"/>
          <a:stretch>
            <a:fillRect/>
          </a:stretch>
        </p:blipFill>
        <p:spPr>
          <a:xfrm>
            <a:off x="567919" y="1120549"/>
            <a:ext cx="2181052" cy="3549419"/>
          </a:xfrm>
          <a:prstGeom prst="rect">
            <a:avLst/>
          </a:prstGeom>
        </p:spPr>
      </p:pic>
      <p:grpSp>
        <p:nvGrpSpPr>
          <p:cNvPr id="12" name="グループ化 11"/>
          <p:cNvGrpSpPr/>
          <p:nvPr/>
        </p:nvGrpSpPr>
        <p:grpSpPr>
          <a:xfrm>
            <a:off x="1346662" y="4854634"/>
            <a:ext cx="565265" cy="581890"/>
            <a:chOff x="1496291" y="5012574"/>
            <a:chExt cx="673331" cy="673331"/>
          </a:xfrm>
        </p:grpSpPr>
        <p:sp>
          <p:nvSpPr>
            <p:cNvPr id="7" name="正方形/長方形 6"/>
            <p:cNvSpPr/>
            <p:nvPr/>
          </p:nvSpPr>
          <p:spPr>
            <a:xfrm>
              <a:off x="1496291" y="5012574"/>
              <a:ext cx="673331" cy="6733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9" name="直線コネクタ 8"/>
            <p:cNvCxnSpPr>
              <a:stCxn id="7" idx="1"/>
              <a:endCxn id="7" idx="3"/>
            </p:cNvCxnSpPr>
            <p:nvPr/>
          </p:nvCxnSpPr>
          <p:spPr>
            <a:xfrm>
              <a:off x="1496291" y="5349240"/>
              <a:ext cx="673331" cy="0"/>
            </a:xfrm>
            <a:prstGeom prst="line">
              <a:avLst/>
            </a:prstGeom>
          </p:spPr>
          <p:style>
            <a:lnRef idx="1">
              <a:schemeClr val="dk1"/>
            </a:lnRef>
            <a:fillRef idx="0">
              <a:schemeClr val="dk1"/>
            </a:fillRef>
            <a:effectRef idx="0">
              <a:schemeClr val="dk1"/>
            </a:effectRef>
            <a:fontRef idx="minor">
              <a:schemeClr val="tx1"/>
            </a:fontRef>
          </p:style>
        </p:cxnSp>
        <p:cxnSp>
          <p:nvCxnSpPr>
            <p:cNvPr id="11" name="直線コネクタ 10"/>
            <p:cNvCxnSpPr>
              <a:stCxn id="7" idx="0"/>
              <a:endCxn id="7" idx="2"/>
            </p:cNvCxnSpPr>
            <p:nvPr/>
          </p:nvCxnSpPr>
          <p:spPr>
            <a:xfrm>
              <a:off x="1832957" y="5012574"/>
              <a:ext cx="0" cy="673331"/>
            </a:xfrm>
            <a:prstGeom prst="line">
              <a:avLst/>
            </a:prstGeom>
          </p:spPr>
          <p:style>
            <a:lnRef idx="1">
              <a:schemeClr val="dk1"/>
            </a:lnRef>
            <a:fillRef idx="0">
              <a:schemeClr val="dk1"/>
            </a:fillRef>
            <a:effectRef idx="0">
              <a:schemeClr val="dk1"/>
            </a:effectRef>
            <a:fontRef idx="minor">
              <a:schemeClr val="tx1"/>
            </a:fontRef>
          </p:style>
        </p:cxnSp>
      </p:grpSp>
      <p:sp>
        <p:nvSpPr>
          <p:cNvPr id="13" name="テキスト ボックス 12"/>
          <p:cNvSpPr txBox="1"/>
          <p:nvPr/>
        </p:nvSpPr>
        <p:spPr>
          <a:xfrm>
            <a:off x="1346662" y="4883969"/>
            <a:ext cx="266420" cy="261610"/>
          </a:xfrm>
          <a:prstGeom prst="rect">
            <a:avLst/>
          </a:prstGeom>
          <a:noFill/>
        </p:spPr>
        <p:txBody>
          <a:bodyPr wrap="none" rtlCol="0">
            <a:spAutoFit/>
          </a:bodyPr>
          <a:lstStyle/>
          <a:p>
            <a:r>
              <a:rPr kumimoji="1" lang="en-US" altLang="ja-JP" sz="1100" dirty="0" smtClean="0"/>
              <a:t>A</a:t>
            </a:r>
            <a:endParaRPr kumimoji="1" lang="ja-JP" altLang="en-US" sz="1100" dirty="0"/>
          </a:p>
        </p:txBody>
      </p:sp>
      <p:sp>
        <p:nvSpPr>
          <p:cNvPr id="14" name="テキスト ボックス 13"/>
          <p:cNvSpPr txBox="1"/>
          <p:nvPr/>
        </p:nvSpPr>
        <p:spPr>
          <a:xfrm>
            <a:off x="1346662" y="5145579"/>
            <a:ext cx="261610" cy="261610"/>
          </a:xfrm>
          <a:prstGeom prst="rect">
            <a:avLst/>
          </a:prstGeom>
          <a:noFill/>
        </p:spPr>
        <p:txBody>
          <a:bodyPr wrap="none" rtlCol="0">
            <a:spAutoFit/>
          </a:bodyPr>
          <a:lstStyle/>
          <a:p>
            <a:r>
              <a:rPr lang="en-US" altLang="ja-JP" sz="1100" dirty="0"/>
              <a:t>B</a:t>
            </a:r>
            <a:endParaRPr kumimoji="1" lang="ja-JP" altLang="en-US" sz="1100" dirty="0"/>
          </a:p>
        </p:txBody>
      </p:sp>
      <p:sp>
        <p:nvSpPr>
          <p:cNvPr id="15" name="テキスト ボックス 14"/>
          <p:cNvSpPr txBox="1"/>
          <p:nvPr/>
        </p:nvSpPr>
        <p:spPr>
          <a:xfrm>
            <a:off x="1633849" y="5147779"/>
            <a:ext cx="260008" cy="261610"/>
          </a:xfrm>
          <a:prstGeom prst="rect">
            <a:avLst/>
          </a:prstGeom>
          <a:noFill/>
        </p:spPr>
        <p:txBody>
          <a:bodyPr wrap="none" rtlCol="0">
            <a:spAutoFit/>
          </a:bodyPr>
          <a:lstStyle/>
          <a:p>
            <a:r>
              <a:rPr lang="en-US" altLang="ja-JP" sz="1100" dirty="0" smtClean="0"/>
              <a:t>C</a:t>
            </a:r>
            <a:endParaRPr kumimoji="1" lang="ja-JP" altLang="en-US" sz="1100" dirty="0"/>
          </a:p>
        </p:txBody>
      </p:sp>
      <p:sp>
        <p:nvSpPr>
          <p:cNvPr id="16" name="テキスト ボックス 15"/>
          <p:cNvSpPr txBox="1"/>
          <p:nvPr/>
        </p:nvSpPr>
        <p:spPr>
          <a:xfrm>
            <a:off x="1629294" y="4879572"/>
            <a:ext cx="271228" cy="261610"/>
          </a:xfrm>
          <a:prstGeom prst="rect">
            <a:avLst/>
          </a:prstGeom>
          <a:noFill/>
        </p:spPr>
        <p:txBody>
          <a:bodyPr wrap="none" rtlCol="0">
            <a:spAutoFit/>
          </a:bodyPr>
          <a:lstStyle/>
          <a:p>
            <a:r>
              <a:rPr lang="en-US" altLang="ja-JP" sz="1100" dirty="0"/>
              <a:t>D</a:t>
            </a:r>
            <a:endParaRPr kumimoji="1" lang="ja-JP" altLang="en-US" sz="1100" dirty="0"/>
          </a:p>
        </p:txBody>
      </p:sp>
      <p:sp>
        <p:nvSpPr>
          <p:cNvPr id="17" name="テキスト ボックス 16"/>
          <p:cNvSpPr txBox="1"/>
          <p:nvPr/>
        </p:nvSpPr>
        <p:spPr>
          <a:xfrm>
            <a:off x="1007027" y="5514910"/>
            <a:ext cx="1574470" cy="738664"/>
          </a:xfrm>
          <a:prstGeom prst="rect">
            <a:avLst/>
          </a:prstGeom>
          <a:noFill/>
        </p:spPr>
        <p:txBody>
          <a:bodyPr wrap="none" rtlCol="0">
            <a:spAutoFit/>
          </a:bodyPr>
          <a:lstStyle/>
          <a:p>
            <a:r>
              <a:rPr kumimoji="1" lang="en-US" altLang="ja-JP" sz="1400" dirty="0" smtClean="0"/>
              <a:t>HF   = A+B+C+D</a:t>
            </a:r>
          </a:p>
          <a:p>
            <a:r>
              <a:rPr lang="en-US" altLang="ja-JP" sz="1400" dirty="0" smtClean="0"/>
              <a:t>RPP =(A+B) – (C+D)</a:t>
            </a:r>
          </a:p>
          <a:p>
            <a:r>
              <a:rPr kumimoji="1" lang="en-US" altLang="ja-JP" sz="1400" dirty="0" smtClean="0"/>
              <a:t>TPP =(A+D) – (B+C)</a:t>
            </a:r>
            <a:endParaRPr kumimoji="1" lang="ja-JP" altLang="en-US" sz="1400" dirty="0"/>
          </a:p>
        </p:txBody>
      </p:sp>
      <p:sp>
        <p:nvSpPr>
          <p:cNvPr id="18" name="円/楕円 17"/>
          <p:cNvSpPr/>
          <p:nvPr/>
        </p:nvSpPr>
        <p:spPr>
          <a:xfrm>
            <a:off x="1525384" y="5032249"/>
            <a:ext cx="207818" cy="210044"/>
          </a:xfrm>
          <a:prstGeom prst="ellipse">
            <a:avLst/>
          </a:prstGeom>
          <a:gradFill>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9" name="図 18"/>
          <p:cNvPicPr>
            <a:picLocks noChangeAspect="1"/>
          </p:cNvPicPr>
          <p:nvPr/>
        </p:nvPicPr>
        <p:blipFill>
          <a:blip r:embed="rId4"/>
          <a:stretch>
            <a:fillRect/>
          </a:stretch>
        </p:blipFill>
        <p:spPr>
          <a:xfrm>
            <a:off x="3914346" y="3669225"/>
            <a:ext cx="2490377" cy="2899334"/>
          </a:xfrm>
          <a:prstGeom prst="rect">
            <a:avLst/>
          </a:prstGeom>
        </p:spPr>
      </p:pic>
      <p:sp>
        <p:nvSpPr>
          <p:cNvPr id="20" name="テキスト ボックス 19"/>
          <p:cNvSpPr txBox="1"/>
          <p:nvPr/>
        </p:nvSpPr>
        <p:spPr>
          <a:xfrm>
            <a:off x="6480935" y="4380228"/>
            <a:ext cx="1913473" cy="738664"/>
          </a:xfrm>
          <a:prstGeom prst="rect">
            <a:avLst/>
          </a:prstGeom>
          <a:noFill/>
        </p:spPr>
        <p:txBody>
          <a:bodyPr wrap="none" rtlCol="0">
            <a:spAutoFit/>
          </a:bodyPr>
          <a:lstStyle/>
          <a:p>
            <a:r>
              <a:rPr lang="en-US" altLang="ja-JP" sz="1400" b="1" dirty="0" smtClean="0"/>
              <a:t>Blu-ray </a:t>
            </a:r>
            <a:r>
              <a:rPr kumimoji="1" lang="en-US" altLang="ja-JP" sz="1400" b="1" dirty="0" smtClean="0"/>
              <a:t>Standard Drive</a:t>
            </a:r>
          </a:p>
          <a:p>
            <a:endParaRPr lang="en-US" altLang="ja-JP" sz="1400" b="1" dirty="0"/>
          </a:p>
          <a:p>
            <a:r>
              <a:rPr kumimoji="1" lang="en-US" altLang="ja-JP" sz="1400" b="1" dirty="0" smtClean="0">
                <a:solidFill>
                  <a:srgbClr val="FF0000"/>
                </a:solidFill>
              </a:rPr>
              <a:t>Read Power = 0.30 </a:t>
            </a:r>
            <a:r>
              <a:rPr kumimoji="1" lang="en-US" altLang="ja-JP" sz="1400" b="1" dirty="0" err="1" smtClean="0">
                <a:solidFill>
                  <a:srgbClr val="FF0000"/>
                </a:solidFill>
              </a:rPr>
              <a:t>mW</a:t>
            </a:r>
            <a:endParaRPr kumimoji="1" lang="ja-JP" altLang="en-US" sz="1400" b="1" dirty="0">
              <a:solidFill>
                <a:srgbClr val="FF0000"/>
              </a:solidFill>
            </a:endParaRPr>
          </a:p>
        </p:txBody>
      </p:sp>
      <p:cxnSp>
        <p:nvCxnSpPr>
          <p:cNvPr id="8" name="直線矢印コネクタ 7"/>
          <p:cNvCxnSpPr/>
          <p:nvPr/>
        </p:nvCxnSpPr>
        <p:spPr>
          <a:xfrm flipV="1">
            <a:off x="2243294" y="4775410"/>
            <a:ext cx="0" cy="68696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テキスト ボックス 9"/>
          <p:cNvSpPr txBox="1"/>
          <p:nvPr/>
        </p:nvSpPr>
        <p:spPr>
          <a:xfrm>
            <a:off x="2254734" y="5039298"/>
            <a:ext cx="564193" cy="307777"/>
          </a:xfrm>
          <a:prstGeom prst="rect">
            <a:avLst/>
          </a:prstGeom>
          <a:noFill/>
        </p:spPr>
        <p:txBody>
          <a:bodyPr wrap="none" rtlCol="0">
            <a:spAutoFit/>
          </a:bodyPr>
          <a:lstStyle/>
          <a:p>
            <a:r>
              <a:rPr kumimoji="1" lang="en-US" altLang="ja-JP" sz="1400" dirty="0" smtClean="0"/>
              <a:t>Track</a:t>
            </a:r>
            <a:endParaRPr kumimoji="1" lang="ja-JP" altLang="en-US" sz="1400" dirty="0"/>
          </a:p>
        </p:txBody>
      </p:sp>
    </p:spTree>
    <p:extLst>
      <p:ext uri="{BB962C8B-B14F-4D97-AF65-F5344CB8AC3E}">
        <p14:creationId xmlns:p14="http://schemas.microsoft.com/office/powerpoint/2010/main" val="40120819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59666" y="245296"/>
            <a:ext cx="7886700" cy="494556"/>
          </a:xfrm>
        </p:spPr>
        <p:txBody>
          <a:bodyPr>
            <a:normAutofit/>
          </a:bodyPr>
          <a:lstStyle/>
          <a:p>
            <a:pPr algn="ctr"/>
            <a:r>
              <a:rPr lang="en-US" altLang="ja-JP" sz="2000" b="1" u="sng" dirty="0" smtClean="0">
                <a:latin typeface="+mn-lt"/>
              </a:rPr>
              <a:t>Gold particle Read signal on 500nm pitch Land &amp; Groove  </a:t>
            </a:r>
            <a:endParaRPr kumimoji="1" lang="ja-JP" altLang="en-US" sz="2000" b="1" u="sng" dirty="0">
              <a:latin typeface="+mn-lt"/>
            </a:endParaRPr>
          </a:p>
        </p:txBody>
      </p:sp>
      <p:sp>
        <p:nvSpPr>
          <p:cNvPr id="6" name="テキスト ボックス 5"/>
          <p:cNvSpPr txBox="1"/>
          <p:nvPr/>
        </p:nvSpPr>
        <p:spPr>
          <a:xfrm>
            <a:off x="2431820" y="1301722"/>
            <a:ext cx="1590500" cy="307777"/>
          </a:xfrm>
          <a:prstGeom prst="rect">
            <a:avLst/>
          </a:prstGeom>
          <a:noFill/>
        </p:spPr>
        <p:txBody>
          <a:bodyPr wrap="none" rtlCol="0">
            <a:spAutoFit/>
          </a:bodyPr>
          <a:lstStyle/>
          <a:p>
            <a:r>
              <a:rPr lang="en-US" altLang="ja-JP" sz="1400" b="1" dirty="0" smtClean="0"/>
              <a:t>Au 50nm HF &amp; RPP</a:t>
            </a:r>
            <a:endParaRPr kumimoji="1" lang="ja-JP" altLang="en-US" sz="1400" b="1" dirty="0"/>
          </a:p>
        </p:txBody>
      </p:sp>
      <p:sp>
        <p:nvSpPr>
          <p:cNvPr id="7" name="テキスト ボックス 6"/>
          <p:cNvSpPr txBox="1"/>
          <p:nvPr/>
        </p:nvSpPr>
        <p:spPr>
          <a:xfrm>
            <a:off x="4467207" y="1270521"/>
            <a:ext cx="1792094" cy="307777"/>
          </a:xfrm>
          <a:prstGeom prst="rect">
            <a:avLst/>
          </a:prstGeom>
          <a:noFill/>
        </p:spPr>
        <p:txBody>
          <a:bodyPr wrap="none" rtlCol="0">
            <a:spAutoFit/>
          </a:bodyPr>
          <a:lstStyle/>
          <a:p>
            <a:r>
              <a:rPr lang="en-US" altLang="ja-JP" sz="1400" b="1" dirty="0" smtClean="0"/>
              <a:t>Au 50nm SEM picture</a:t>
            </a:r>
            <a:endParaRPr kumimoji="1" lang="ja-JP" altLang="en-US" sz="1400" b="1" dirty="0"/>
          </a:p>
        </p:txBody>
      </p:sp>
      <p:pic>
        <p:nvPicPr>
          <p:cNvPr id="8" name="図 7"/>
          <p:cNvPicPr>
            <a:picLocks noChangeAspect="1"/>
          </p:cNvPicPr>
          <p:nvPr/>
        </p:nvPicPr>
        <p:blipFill>
          <a:blip r:embed="rId3"/>
          <a:stretch>
            <a:fillRect/>
          </a:stretch>
        </p:blipFill>
        <p:spPr>
          <a:xfrm>
            <a:off x="4440184" y="1596431"/>
            <a:ext cx="3565467" cy="1940498"/>
          </a:xfrm>
          <a:prstGeom prst="rect">
            <a:avLst/>
          </a:prstGeom>
        </p:spPr>
      </p:pic>
      <p:pic>
        <p:nvPicPr>
          <p:cNvPr id="11" name="図 10"/>
          <p:cNvPicPr>
            <a:picLocks noChangeAspect="1"/>
          </p:cNvPicPr>
          <p:nvPr/>
        </p:nvPicPr>
        <p:blipFill>
          <a:blip r:embed="rId4"/>
          <a:stretch>
            <a:fillRect/>
          </a:stretch>
        </p:blipFill>
        <p:spPr>
          <a:xfrm>
            <a:off x="1454936" y="4327223"/>
            <a:ext cx="3364803" cy="2076297"/>
          </a:xfrm>
          <a:prstGeom prst="rect">
            <a:avLst/>
          </a:prstGeom>
        </p:spPr>
      </p:pic>
      <p:sp>
        <p:nvSpPr>
          <p:cNvPr id="12" name="テキスト ボックス 11"/>
          <p:cNvSpPr txBox="1"/>
          <p:nvPr/>
        </p:nvSpPr>
        <p:spPr>
          <a:xfrm>
            <a:off x="2695308" y="4019446"/>
            <a:ext cx="1792094" cy="307777"/>
          </a:xfrm>
          <a:prstGeom prst="rect">
            <a:avLst/>
          </a:prstGeom>
          <a:noFill/>
        </p:spPr>
        <p:txBody>
          <a:bodyPr wrap="none" rtlCol="0">
            <a:spAutoFit/>
          </a:bodyPr>
          <a:lstStyle/>
          <a:p>
            <a:r>
              <a:rPr lang="en-US" altLang="ja-JP" sz="1400" b="1" dirty="0" smtClean="0"/>
              <a:t>Au 30nm SEM picture</a:t>
            </a:r>
            <a:endParaRPr kumimoji="1" lang="ja-JP" altLang="en-US" sz="1400" b="1" dirty="0"/>
          </a:p>
        </p:txBody>
      </p:sp>
      <p:sp>
        <p:nvSpPr>
          <p:cNvPr id="13" name="テキスト ボックス 12"/>
          <p:cNvSpPr txBox="1"/>
          <p:nvPr/>
        </p:nvSpPr>
        <p:spPr>
          <a:xfrm>
            <a:off x="4934951" y="3866393"/>
            <a:ext cx="1590500" cy="307777"/>
          </a:xfrm>
          <a:prstGeom prst="rect">
            <a:avLst/>
          </a:prstGeom>
          <a:noFill/>
        </p:spPr>
        <p:txBody>
          <a:bodyPr wrap="none" rtlCol="0">
            <a:spAutoFit/>
          </a:bodyPr>
          <a:lstStyle/>
          <a:p>
            <a:r>
              <a:rPr lang="en-US" altLang="ja-JP" sz="1400" b="1" dirty="0" smtClean="0"/>
              <a:t>Au 30nm HF &amp; RPP</a:t>
            </a:r>
            <a:endParaRPr kumimoji="1" lang="ja-JP" altLang="en-US" sz="1400" b="1" dirty="0"/>
          </a:p>
        </p:txBody>
      </p:sp>
      <p:cxnSp>
        <p:nvCxnSpPr>
          <p:cNvPr id="15" name="直線矢印コネクタ 14"/>
          <p:cNvCxnSpPr/>
          <p:nvPr/>
        </p:nvCxnSpPr>
        <p:spPr>
          <a:xfrm>
            <a:off x="2333539" y="5408574"/>
            <a:ext cx="451476"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V="1">
            <a:off x="1834958" y="5123150"/>
            <a:ext cx="498581" cy="16428"/>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1889277" y="4555345"/>
            <a:ext cx="551754" cy="553998"/>
          </a:xfrm>
          <a:prstGeom prst="rect">
            <a:avLst/>
          </a:prstGeom>
          <a:noFill/>
        </p:spPr>
        <p:txBody>
          <a:bodyPr wrap="none" rtlCol="0">
            <a:spAutoFit/>
          </a:bodyPr>
          <a:lstStyle/>
          <a:p>
            <a:endParaRPr kumimoji="1" lang="en-US" altLang="ja-JP" sz="1000" dirty="0" smtClean="0">
              <a:solidFill>
                <a:schemeClr val="bg1"/>
              </a:solidFill>
            </a:endParaRPr>
          </a:p>
          <a:p>
            <a:r>
              <a:rPr lang="en-US" altLang="ja-JP" sz="1000" dirty="0" smtClean="0">
                <a:solidFill>
                  <a:schemeClr val="bg1"/>
                </a:solidFill>
              </a:rPr>
              <a:t>Land</a:t>
            </a:r>
          </a:p>
          <a:p>
            <a:r>
              <a:rPr kumimoji="1" lang="en-US" altLang="ja-JP" sz="1000" dirty="0" smtClean="0">
                <a:solidFill>
                  <a:schemeClr val="bg1"/>
                </a:solidFill>
              </a:rPr>
              <a:t>250nm</a:t>
            </a:r>
            <a:endParaRPr kumimoji="1" lang="ja-JP" altLang="en-US" sz="1000" dirty="0">
              <a:solidFill>
                <a:schemeClr val="bg1"/>
              </a:solidFill>
            </a:endParaRPr>
          </a:p>
        </p:txBody>
      </p:sp>
      <p:sp>
        <p:nvSpPr>
          <p:cNvPr id="21" name="テキスト ボックス 20"/>
          <p:cNvSpPr txBox="1"/>
          <p:nvPr/>
        </p:nvSpPr>
        <p:spPr>
          <a:xfrm>
            <a:off x="2264237" y="5516297"/>
            <a:ext cx="566181" cy="400110"/>
          </a:xfrm>
          <a:prstGeom prst="rect">
            <a:avLst/>
          </a:prstGeom>
          <a:noFill/>
        </p:spPr>
        <p:txBody>
          <a:bodyPr wrap="none" rtlCol="0">
            <a:spAutoFit/>
          </a:bodyPr>
          <a:lstStyle/>
          <a:p>
            <a:r>
              <a:rPr kumimoji="1" lang="en-US" altLang="ja-JP" sz="1000" dirty="0" smtClean="0">
                <a:solidFill>
                  <a:schemeClr val="bg1"/>
                </a:solidFill>
              </a:rPr>
              <a:t>Groove</a:t>
            </a:r>
          </a:p>
          <a:p>
            <a:r>
              <a:rPr kumimoji="1" lang="en-US" altLang="ja-JP" sz="1000" dirty="0" smtClean="0">
                <a:solidFill>
                  <a:schemeClr val="bg1"/>
                </a:solidFill>
              </a:rPr>
              <a:t>250nm</a:t>
            </a:r>
            <a:endParaRPr kumimoji="1" lang="ja-JP" altLang="en-US" sz="1000" dirty="0">
              <a:solidFill>
                <a:schemeClr val="bg1"/>
              </a:solidFill>
            </a:endParaRPr>
          </a:p>
        </p:txBody>
      </p:sp>
      <p:cxnSp>
        <p:nvCxnSpPr>
          <p:cNvPr id="23" name="直線矢印コネクタ 22"/>
          <p:cNvCxnSpPr/>
          <p:nvPr/>
        </p:nvCxnSpPr>
        <p:spPr>
          <a:xfrm>
            <a:off x="7235587" y="2565198"/>
            <a:ext cx="491312" cy="48638"/>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6842471" y="1924092"/>
            <a:ext cx="498581" cy="45469"/>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7318782" y="2000005"/>
            <a:ext cx="551754" cy="553998"/>
          </a:xfrm>
          <a:prstGeom prst="rect">
            <a:avLst/>
          </a:prstGeom>
          <a:noFill/>
        </p:spPr>
        <p:txBody>
          <a:bodyPr wrap="none" rtlCol="0">
            <a:spAutoFit/>
          </a:bodyPr>
          <a:lstStyle/>
          <a:p>
            <a:endParaRPr kumimoji="1" lang="en-US" altLang="ja-JP" sz="1000" b="1" dirty="0" smtClean="0">
              <a:solidFill>
                <a:schemeClr val="bg1"/>
              </a:solidFill>
            </a:endParaRPr>
          </a:p>
          <a:p>
            <a:r>
              <a:rPr lang="en-US" altLang="ja-JP" sz="1000" b="1" dirty="0" smtClean="0">
                <a:solidFill>
                  <a:schemeClr val="bg1"/>
                </a:solidFill>
              </a:rPr>
              <a:t>Land</a:t>
            </a:r>
          </a:p>
          <a:p>
            <a:r>
              <a:rPr kumimoji="1" lang="en-US" altLang="ja-JP" sz="1000" b="1" dirty="0" smtClean="0">
                <a:solidFill>
                  <a:schemeClr val="bg1"/>
                </a:solidFill>
              </a:rPr>
              <a:t>250nm</a:t>
            </a:r>
            <a:endParaRPr kumimoji="1" lang="ja-JP" altLang="en-US" sz="1000" b="1" dirty="0">
              <a:solidFill>
                <a:schemeClr val="bg1"/>
              </a:solidFill>
            </a:endParaRPr>
          </a:p>
        </p:txBody>
      </p:sp>
      <p:sp>
        <p:nvSpPr>
          <p:cNvPr id="26" name="テキスト ボックス 25"/>
          <p:cNvSpPr txBox="1"/>
          <p:nvPr/>
        </p:nvSpPr>
        <p:spPr>
          <a:xfrm>
            <a:off x="6691626" y="1955445"/>
            <a:ext cx="574196" cy="400110"/>
          </a:xfrm>
          <a:prstGeom prst="rect">
            <a:avLst/>
          </a:prstGeom>
          <a:noFill/>
        </p:spPr>
        <p:txBody>
          <a:bodyPr wrap="none" rtlCol="0">
            <a:spAutoFit/>
          </a:bodyPr>
          <a:lstStyle/>
          <a:p>
            <a:r>
              <a:rPr kumimoji="1" lang="en-US" altLang="ja-JP" sz="1000" b="1" dirty="0" smtClean="0">
                <a:solidFill>
                  <a:schemeClr val="bg1"/>
                </a:solidFill>
              </a:rPr>
              <a:t>Groove</a:t>
            </a:r>
          </a:p>
          <a:p>
            <a:r>
              <a:rPr kumimoji="1" lang="en-US" altLang="ja-JP" sz="1000" b="1" dirty="0" smtClean="0">
                <a:solidFill>
                  <a:schemeClr val="bg1"/>
                </a:solidFill>
              </a:rPr>
              <a:t>250nm</a:t>
            </a:r>
            <a:endParaRPr kumimoji="1" lang="ja-JP" altLang="en-US" sz="1000" b="1" dirty="0">
              <a:solidFill>
                <a:schemeClr val="bg1"/>
              </a:solidFill>
            </a:endParaRPr>
          </a:p>
        </p:txBody>
      </p:sp>
      <p:sp>
        <p:nvSpPr>
          <p:cNvPr id="3" name="テキスト ボックス 2"/>
          <p:cNvSpPr txBox="1"/>
          <p:nvPr/>
        </p:nvSpPr>
        <p:spPr>
          <a:xfrm>
            <a:off x="6581332" y="1310365"/>
            <a:ext cx="1020857" cy="276999"/>
          </a:xfrm>
          <a:prstGeom prst="rect">
            <a:avLst/>
          </a:prstGeom>
          <a:noFill/>
        </p:spPr>
        <p:txBody>
          <a:bodyPr wrap="none" rtlCol="0">
            <a:spAutoFit/>
          </a:bodyPr>
          <a:lstStyle/>
          <a:p>
            <a:r>
              <a:rPr kumimoji="1" lang="en-US" altLang="ja-JP" sz="1200" b="1" dirty="0" smtClean="0"/>
              <a:t>Depth=40nm</a:t>
            </a:r>
            <a:endParaRPr kumimoji="1" lang="ja-JP" altLang="en-US" sz="1200" b="1" dirty="0"/>
          </a:p>
        </p:txBody>
      </p:sp>
      <p:sp>
        <p:nvSpPr>
          <p:cNvPr id="5" name="円/楕円 4"/>
          <p:cNvSpPr/>
          <p:nvPr/>
        </p:nvSpPr>
        <p:spPr>
          <a:xfrm>
            <a:off x="5786233" y="2495994"/>
            <a:ext cx="521564" cy="5215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4826426" y="2285522"/>
            <a:ext cx="1063112" cy="400110"/>
          </a:xfrm>
          <a:prstGeom prst="rect">
            <a:avLst/>
          </a:prstGeom>
          <a:noFill/>
        </p:spPr>
        <p:txBody>
          <a:bodyPr wrap="none" rtlCol="0">
            <a:spAutoFit/>
          </a:bodyPr>
          <a:lstStyle/>
          <a:p>
            <a:r>
              <a:rPr kumimoji="1" lang="en-US" altLang="ja-JP" sz="1000" b="1" dirty="0" smtClean="0">
                <a:solidFill>
                  <a:schemeClr val="bg1"/>
                </a:solidFill>
              </a:rPr>
              <a:t>Spot Size </a:t>
            </a:r>
            <a:r>
              <a:rPr lang="en-US" altLang="ja-JP" sz="1000" b="1" dirty="0" smtClean="0">
                <a:solidFill>
                  <a:schemeClr val="bg1"/>
                </a:solidFill>
              </a:rPr>
              <a:t>FWHM</a:t>
            </a:r>
            <a:endParaRPr kumimoji="1" lang="en-US" altLang="ja-JP" sz="1000" b="1" dirty="0" smtClean="0">
              <a:solidFill>
                <a:schemeClr val="bg1"/>
              </a:solidFill>
            </a:endParaRPr>
          </a:p>
          <a:p>
            <a:r>
              <a:rPr kumimoji="1" lang="en-US" altLang="ja-JP" sz="1000" b="1" dirty="0" smtClean="0">
                <a:solidFill>
                  <a:schemeClr val="bg1"/>
                </a:solidFill>
              </a:rPr>
              <a:t>                250nm</a:t>
            </a:r>
            <a:endParaRPr kumimoji="1" lang="ja-JP" altLang="en-US" sz="1000" b="1" dirty="0">
              <a:solidFill>
                <a:schemeClr val="bg1"/>
              </a:solidFill>
            </a:endParaRPr>
          </a:p>
        </p:txBody>
      </p:sp>
      <p:sp>
        <p:nvSpPr>
          <p:cNvPr id="28" name="円/楕円 27"/>
          <p:cNvSpPr/>
          <p:nvPr/>
        </p:nvSpPr>
        <p:spPr>
          <a:xfrm>
            <a:off x="3651513" y="5131364"/>
            <a:ext cx="521564" cy="5215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5"/>
          <a:stretch>
            <a:fillRect/>
          </a:stretch>
        </p:blipFill>
        <p:spPr>
          <a:xfrm>
            <a:off x="4819739" y="4163881"/>
            <a:ext cx="2907160" cy="2247731"/>
          </a:xfrm>
          <a:prstGeom prst="rect">
            <a:avLst/>
          </a:prstGeom>
        </p:spPr>
      </p:pic>
      <p:pic>
        <p:nvPicPr>
          <p:cNvPr id="14" name="図 13"/>
          <p:cNvPicPr>
            <a:picLocks noChangeAspect="1"/>
          </p:cNvPicPr>
          <p:nvPr/>
        </p:nvPicPr>
        <p:blipFill>
          <a:blip r:embed="rId6"/>
          <a:stretch>
            <a:fillRect/>
          </a:stretch>
        </p:blipFill>
        <p:spPr>
          <a:xfrm>
            <a:off x="1454936" y="1569341"/>
            <a:ext cx="2985248" cy="2300688"/>
          </a:xfrm>
          <a:prstGeom prst="rect">
            <a:avLst/>
          </a:prstGeom>
        </p:spPr>
      </p:pic>
      <p:sp>
        <p:nvSpPr>
          <p:cNvPr id="17" name="テキスト ボックス 16"/>
          <p:cNvSpPr txBox="1"/>
          <p:nvPr/>
        </p:nvSpPr>
        <p:spPr>
          <a:xfrm>
            <a:off x="2695308" y="682233"/>
            <a:ext cx="3195170" cy="338554"/>
          </a:xfrm>
          <a:prstGeom prst="rect">
            <a:avLst/>
          </a:prstGeom>
          <a:noFill/>
        </p:spPr>
        <p:txBody>
          <a:bodyPr wrap="none" rtlCol="0">
            <a:spAutoFit/>
          </a:bodyPr>
          <a:lstStyle/>
          <a:p>
            <a:r>
              <a:rPr lang="en-US" altLang="ja-JP" sz="1600" b="1" dirty="0" smtClean="0">
                <a:solidFill>
                  <a:srgbClr val="FF0000"/>
                </a:solidFill>
              </a:rPr>
              <a:t>High spatial resolution is confirmed</a:t>
            </a:r>
            <a:endParaRPr kumimoji="1" lang="ja-JP" altLang="en-US" sz="1600" b="1" dirty="0">
              <a:solidFill>
                <a:srgbClr val="FF0000"/>
              </a:solidFill>
            </a:endParaRPr>
          </a:p>
        </p:txBody>
      </p:sp>
    </p:spTree>
    <p:extLst>
      <p:ext uri="{BB962C8B-B14F-4D97-AF65-F5344CB8AC3E}">
        <p14:creationId xmlns:p14="http://schemas.microsoft.com/office/powerpoint/2010/main" val="8320272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9229" y="220621"/>
            <a:ext cx="7886700" cy="524336"/>
          </a:xfrm>
        </p:spPr>
        <p:txBody>
          <a:bodyPr>
            <a:normAutofit/>
          </a:bodyPr>
          <a:lstStyle/>
          <a:p>
            <a:pPr algn="ctr"/>
            <a:r>
              <a:rPr lang="en-US" altLang="ja-JP" sz="2000" b="1" u="sng" dirty="0" smtClean="0">
                <a:latin typeface="+mn-lt"/>
              </a:rPr>
              <a:t>Micro channel with 2um height for liquid sample</a:t>
            </a:r>
            <a:r>
              <a:rPr kumimoji="1" lang="en-US" altLang="ja-JP" sz="2000" b="1" u="sng" dirty="0" smtClean="0">
                <a:latin typeface="+mn-lt"/>
              </a:rPr>
              <a:t> </a:t>
            </a:r>
            <a:endParaRPr kumimoji="1" lang="ja-JP" altLang="en-US" sz="2000" b="1" u="sng" dirty="0">
              <a:latin typeface="+mn-lt"/>
            </a:endParaRPr>
          </a:p>
        </p:txBody>
      </p:sp>
      <p:sp>
        <p:nvSpPr>
          <p:cNvPr id="62" name="テキスト ボックス 61"/>
          <p:cNvSpPr txBox="1"/>
          <p:nvPr/>
        </p:nvSpPr>
        <p:spPr>
          <a:xfrm>
            <a:off x="5686688" y="947287"/>
            <a:ext cx="961289" cy="276999"/>
          </a:xfrm>
          <a:prstGeom prst="rect">
            <a:avLst/>
          </a:prstGeom>
          <a:noFill/>
        </p:spPr>
        <p:txBody>
          <a:bodyPr wrap="none" rtlCol="0">
            <a:spAutoFit/>
          </a:bodyPr>
          <a:lstStyle/>
          <a:p>
            <a:r>
              <a:rPr kumimoji="1" lang="en-US" altLang="ja-JP" sz="1200" dirty="0" smtClean="0"/>
              <a:t>Sample Inlet</a:t>
            </a:r>
            <a:endParaRPr kumimoji="1" lang="ja-JP" altLang="en-US" sz="1200" dirty="0"/>
          </a:p>
        </p:txBody>
      </p:sp>
      <p:grpSp>
        <p:nvGrpSpPr>
          <p:cNvPr id="85" name="グループ化 84"/>
          <p:cNvGrpSpPr/>
          <p:nvPr/>
        </p:nvGrpSpPr>
        <p:grpSpPr>
          <a:xfrm>
            <a:off x="1335233" y="947288"/>
            <a:ext cx="7029435" cy="3056321"/>
            <a:chOff x="1493174" y="1193480"/>
            <a:chExt cx="7029435" cy="3056321"/>
          </a:xfrm>
        </p:grpSpPr>
        <p:sp>
          <p:nvSpPr>
            <p:cNvPr id="6" name="正方形/長方形 5"/>
            <p:cNvSpPr/>
            <p:nvPr/>
          </p:nvSpPr>
          <p:spPr>
            <a:xfrm rot="10800000">
              <a:off x="1493175" y="3403591"/>
              <a:ext cx="5410487" cy="22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defPPr>
                <a:defRPr lang="de-DE"/>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kumimoji="1" lang="ja-JP" altLang="en-US" dirty="0"/>
            </a:p>
          </p:txBody>
        </p:sp>
        <p:cxnSp>
          <p:nvCxnSpPr>
            <p:cNvPr id="7" name="直線コネクタ 6"/>
            <p:cNvCxnSpPr/>
            <p:nvPr/>
          </p:nvCxnSpPr>
          <p:spPr>
            <a:xfrm rot="10800000">
              <a:off x="3830769" y="3301676"/>
              <a:ext cx="216874" cy="0"/>
            </a:xfrm>
            <a:prstGeom prst="line">
              <a:avLst/>
            </a:prstGeom>
          </p:spPr>
          <p:style>
            <a:lnRef idx="2">
              <a:schemeClr val="dk1"/>
            </a:lnRef>
            <a:fillRef idx="0">
              <a:schemeClr val="dk1"/>
            </a:fillRef>
            <a:effectRef idx="1">
              <a:schemeClr val="dk1"/>
            </a:effectRef>
            <a:fontRef idx="minor">
              <a:schemeClr val="tx1"/>
            </a:fontRef>
          </p:style>
        </p:cxnSp>
        <p:cxnSp>
          <p:nvCxnSpPr>
            <p:cNvPr id="8" name="直線コネクタ 7"/>
            <p:cNvCxnSpPr/>
            <p:nvPr/>
          </p:nvCxnSpPr>
          <p:spPr>
            <a:xfrm rot="10800000">
              <a:off x="3551931" y="3182433"/>
              <a:ext cx="216874" cy="0"/>
            </a:xfrm>
            <a:prstGeom prst="line">
              <a:avLst/>
            </a:prstGeom>
          </p:spPr>
          <p:style>
            <a:lnRef idx="2">
              <a:schemeClr val="dk1"/>
            </a:lnRef>
            <a:fillRef idx="0">
              <a:schemeClr val="dk1"/>
            </a:fillRef>
            <a:effectRef idx="1">
              <a:schemeClr val="dk1"/>
            </a:effectRef>
            <a:fontRef idx="minor">
              <a:schemeClr val="tx1"/>
            </a:fontRef>
          </p:style>
        </p:cxnSp>
        <p:cxnSp>
          <p:nvCxnSpPr>
            <p:cNvPr id="9" name="直線コネクタ 8"/>
            <p:cNvCxnSpPr/>
            <p:nvPr/>
          </p:nvCxnSpPr>
          <p:spPr>
            <a:xfrm rot="10800000">
              <a:off x="4351937" y="3301676"/>
              <a:ext cx="216874" cy="0"/>
            </a:xfrm>
            <a:prstGeom prst="line">
              <a:avLst/>
            </a:prstGeom>
          </p:spPr>
          <p:style>
            <a:lnRef idx="2">
              <a:schemeClr val="dk1"/>
            </a:lnRef>
            <a:fillRef idx="0">
              <a:schemeClr val="dk1"/>
            </a:fillRef>
            <a:effectRef idx="1">
              <a:schemeClr val="dk1"/>
            </a:effectRef>
            <a:fontRef idx="minor">
              <a:schemeClr val="tx1"/>
            </a:fontRef>
          </p:style>
        </p:cxnSp>
        <p:cxnSp>
          <p:nvCxnSpPr>
            <p:cNvPr id="10" name="直線コネクタ 9"/>
            <p:cNvCxnSpPr/>
            <p:nvPr/>
          </p:nvCxnSpPr>
          <p:spPr>
            <a:xfrm flipH="1">
              <a:off x="4838430" y="3187599"/>
              <a:ext cx="1687206" cy="0"/>
            </a:xfrm>
            <a:prstGeom prst="line">
              <a:avLst/>
            </a:prstGeom>
          </p:spPr>
          <p:style>
            <a:lnRef idx="2">
              <a:schemeClr val="dk1"/>
            </a:lnRef>
            <a:fillRef idx="0">
              <a:schemeClr val="dk1"/>
            </a:fillRef>
            <a:effectRef idx="1">
              <a:schemeClr val="dk1"/>
            </a:effectRef>
            <a:fontRef idx="minor">
              <a:schemeClr val="tx1"/>
            </a:fontRef>
          </p:style>
        </p:cxnSp>
        <p:cxnSp>
          <p:nvCxnSpPr>
            <p:cNvPr id="11" name="直線コネクタ 10"/>
            <p:cNvCxnSpPr/>
            <p:nvPr/>
          </p:nvCxnSpPr>
          <p:spPr>
            <a:xfrm rot="10800000">
              <a:off x="4615954" y="3179718"/>
              <a:ext cx="213470" cy="2716"/>
            </a:xfrm>
            <a:prstGeom prst="line">
              <a:avLst/>
            </a:prstGeom>
          </p:spPr>
          <p:style>
            <a:lnRef idx="2">
              <a:schemeClr val="dk1"/>
            </a:lnRef>
            <a:fillRef idx="0">
              <a:schemeClr val="dk1"/>
            </a:fillRef>
            <a:effectRef idx="1">
              <a:schemeClr val="dk1"/>
            </a:effectRef>
            <a:fontRef idx="minor">
              <a:schemeClr val="tx1"/>
            </a:fontRef>
          </p:style>
        </p:cxnSp>
        <p:cxnSp>
          <p:nvCxnSpPr>
            <p:cNvPr id="12" name="直線コネクタ 11"/>
            <p:cNvCxnSpPr/>
            <p:nvPr/>
          </p:nvCxnSpPr>
          <p:spPr>
            <a:xfrm rot="10800000">
              <a:off x="4091282" y="3185736"/>
              <a:ext cx="190400" cy="0"/>
            </a:xfrm>
            <a:prstGeom prst="line">
              <a:avLst/>
            </a:prstGeom>
          </p:spPr>
          <p:style>
            <a:lnRef idx="2">
              <a:schemeClr val="dk1"/>
            </a:lnRef>
            <a:fillRef idx="0">
              <a:schemeClr val="dk1"/>
            </a:fillRef>
            <a:effectRef idx="1">
              <a:schemeClr val="dk1"/>
            </a:effectRef>
            <a:fontRef idx="minor">
              <a:schemeClr val="tx1"/>
            </a:fontRef>
          </p:style>
        </p:cxnSp>
        <p:cxnSp>
          <p:nvCxnSpPr>
            <p:cNvPr id="13" name="直線コネクタ 12"/>
            <p:cNvCxnSpPr/>
            <p:nvPr/>
          </p:nvCxnSpPr>
          <p:spPr>
            <a:xfrm rot="10800000">
              <a:off x="3273092" y="3298961"/>
              <a:ext cx="216874" cy="0"/>
            </a:xfrm>
            <a:prstGeom prst="line">
              <a:avLst/>
            </a:prstGeom>
          </p:spPr>
          <p:style>
            <a:lnRef idx="2">
              <a:schemeClr val="dk1"/>
            </a:lnRef>
            <a:fillRef idx="0">
              <a:schemeClr val="dk1"/>
            </a:fillRef>
            <a:effectRef idx="1">
              <a:schemeClr val="dk1"/>
            </a:effectRef>
            <a:fontRef idx="minor">
              <a:schemeClr val="tx1"/>
            </a:fontRef>
          </p:style>
        </p:cxnSp>
        <p:cxnSp>
          <p:nvCxnSpPr>
            <p:cNvPr id="14" name="直線コネクタ 13"/>
            <p:cNvCxnSpPr/>
            <p:nvPr/>
          </p:nvCxnSpPr>
          <p:spPr>
            <a:xfrm rot="10800000">
              <a:off x="4281682" y="3179718"/>
              <a:ext cx="61964" cy="119243"/>
            </a:xfrm>
            <a:prstGeom prst="line">
              <a:avLst/>
            </a:prstGeom>
          </p:spPr>
          <p:style>
            <a:lnRef idx="2">
              <a:schemeClr val="dk1"/>
            </a:lnRef>
            <a:fillRef idx="0">
              <a:schemeClr val="dk1"/>
            </a:fillRef>
            <a:effectRef idx="1">
              <a:schemeClr val="dk1"/>
            </a:effectRef>
            <a:fontRef idx="minor">
              <a:schemeClr val="tx1"/>
            </a:fontRef>
          </p:style>
        </p:cxnSp>
        <p:cxnSp>
          <p:nvCxnSpPr>
            <p:cNvPr id="15" name="直線コネクタ 14"/>
            <p:cNvCxnSpPr/>
            <p:nvPr/>
          </p:nvCxnSpPr>
          <p:spPr>
            <a:xfrm rot="10800000">
              <a:off x="3772151" y="3179046"/>
              <a:ext cx="61964" cy="119243"/>
            </a:xfrm>
            <a:prstGeom prst="line">
              <a:avLst/>
            </a:prstGeom>
          </p:spPr>
          <p:style>
            <a:lnRef idx="2">
              <a:schemeClr val="dk1"/>
            </a:lnRef>
            <a:fillRef idx="0">
              <a:schemeClr val="dk1"/>
            </a:fillRef>
            <a:effectRef idx="1">
              <a:schemeClr val="dk1"/>
            </a:effectRef>
            <a:fontRef idx="minor">
              <a:schemeClr val="tx1"/>
            </a:fontRef>
          </p:style>
        </p:cxnSp>
        <p:cxnSp>
          <p:nvCxnSpPr>
            <p:cNvPr id="16" name="直線コネクタ 15"/>
            <p:cNvCxnSpPr/>
            <p:nvPr/>
          </p:nvCxnSpPr>
          <p:spPr>
            <a:xfrm rot="10800000">
              <a:off x="3212059" y="3182433"/>
              <a:ext cx="61964" cy="119243"/>
            </a:xfrm>
            <a:prstGeom prst="line">
              <a:avLst/>
            </a:prstGeom>
          </p:spPr>
          <p:style>
            <a:lnRef idx="2">
              <a:schemeClr val="dk1"/>
            </a:lnRef>
            <a:fillRef idx="0">
              <a:schemeClr val="dk1"/>
            </a:fillRef>
            <a:effectRef idx="1">
              <a:schemeClr val="dk1"/>
            </a:effectRef>
            <a:fontRef idx="minor">
              <a:schemeClr val="tx1"/>
            </a:fontRef>
          </p:style>
        </p:cxnSp>
        <p:cxnSp>
          <p:nvCxnSpPr>
            <p:cNvPr id="17" name="直線コネクタ 16"/>
            <p:cNvCxnSpPr/>
            <p:nvPr/>
          </p:nvCxnSpPr>
          <p:spPr>
            <a:xfrm rot="10800000" flipH="1">
              <a:off x="4560521" y="3179718"/>
              <a:ext cx="61034" cy="121959"/>
            </a:xfrm>
            <a:prstGeom prst="line">
              <a:avLst/>
            </a:prstGeom>
          </p:spPr>
          <p:style>
            <a:lnRef idx="2">
              <a:schemeClr val="dk1"/>
            </a:lnRef>
            <a:fillRef idx="0">
              <a:schemeClr val="dk1"/>
            </a:fillRef>
            <a:effectRef idx="1">
              <a:schemeClr val="dk1"/>
            </a:effectRef>
            <a:fontRef idx="minor">
              <a:schemeClr val="tx1"/>
            </a:fontRef>
          </p:style>
        </p:cxnSp>
        <p:cxnSp>
          <p:nvCxnSpPr>
            <p:cNvPr id="18" name="直線コネクタ 17"/>
            <p:cNvCxnSpPr/>
            <p:nvPr/>
          </p:nvCxnSpPr>
          <p:spPr>
            <a:xfrm rot="10800000" flipH="1">
              <a:off x="4030249" y="3185736"/>
              <a:ext cx="61034" cy="121959"/>
            </a:xfrm>
            <a:prstGeom prst="line">
              <a:avLst/>
            </a:prstGeom>
          </p:spPr>
          <p:style>
            <a:lnRef idx="2">
              <a:schemeClr val="dk1"/>
            </a:lnRef>
            <a:fillRef idx="0">
              <a:schemeClr val="dk1"/>
            </a:fillRef>
            <a:effectRef idx="1">
              <a:schemeClr val="dk1"/>
            </a:effectRef>
            <a:fontRef idx="minor">
              <a:schemeClr val="tx1"/>
            </a:fontRef>
          </p:style>
        </p:cxnSp>
        <p:cxnSp>
          <p:nvCxnSpPr>
            <p:cNvPr id="19" name="直線コネクタ 18"/>
            <p:cNvCxnSpPr/>
            <p:nvPr/>
          </p:nvCxnSpPr>
          <p:spPr>
            <a:xfrm rot="10800000" flipH="1">
              <a:off x="3490897" y="3177002"/>
              <a:ext cx="61034" cy="121959"/>
            </a:xfrm>
            <a:prstGeom prst="line">
              <a:avLst/>
            </a:prstGeom>
          </p:spPr>
          <p:style>
            <a:lnRef idx="2">
              <a:schemeClr val="dk1"/>
            </a:lnRef>
            <a:fillRef idx="0">
              <a:schemeClr val="dk1"/>
            </a:fillRef>
            <a:effectRef idx="1">
              <a:schemeClr val="dk1"/>
            </a:effectRef>
            <a:fontRef idx="minor">
              <a:schemeClr val="tx1"/>
            </a:fontRef>
          </p:style>
        </p:cxnSp>
        <p:sp>
          <p:nvSpPr>
            <p:cNvPr id="20" name="円/楕円 19"/>
            <p:cNvSpPr/>
            <p:nvPr/>
          </p:nvSpPr>
          <p:spPr>
            <a:xfrm rot="10800000">
              <a:off x="4120242" y="3195519"/>
              <a:ext cx="123928" cy="1132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ja-JP" altLang="en-US"/>
            </a:p>
          </p:txBody>
        </p:sp>
        <p:sp>
          <p:nvSpPr>
            <p:cNvPr id="21" name="円/楕円 20"/>
            <p:cNvSpPr/>
            <p:nvPr/>
          </p:nvSpPr>
          <p:spPr>
            <a:xfrm rot="10800000">
              <a:off x="3610166" y="3253652"/>
              <a:ext cx="143346" cy="96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ja-JP" altLang="en-US"/>
            </a:p>
          </p:txBody>
        </p:sp>
        <p:sp>
          <p:nvSpPr>
            <p:cNvPr id="22" name="円/楕円 21"/>
            <p:cNvSpPr/>
            <p:nvPr/>
          </p:nvSpPr>
          <p:spPr>
            <a:xfrm rot="10800000">
              <a:off x="4649309" y="3211951"/>
              <a:ext cx="107463" cy="65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ja-JP" altLang="en-US"/>
            </a:p>
          </p:txBody>
        </p:sp>
        <p:sp>
          <p:nvSpPr>
            <p:cNvPr id="23" name="フローチャート: 論理積ゲート 22"/>
            <p:cNvSpPr/>
            <p:nvPr/>
          </p:nvSpPr>
          <p:spPr>
            <a:xfrm rot="5400000">
              <a:off x="4046005" y="3512986"/>
              <a:ext cx="237314" cy="791715"/>
            </a:xfrm>
            <a:prstGeom prst="flowChartDelay">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ja-JP" altLang="en-US"/>
            </a:p>
          </p:txBody>
        </p:sp>
        <p:cxnSp>
          <p:nvCxnSpPr>
            <p:cNvPr id="24" name="直線コネクタ 23"/>
            <p:cNvCxnSpPr/>
            <p:nvPr/>
          </p:nvCxnSpPr>
          <p:spPr>
            <a:xfrm rot="10800000" flipH="1">
              <a:off x="4179090" y="3367317"/>
              <a:ext cx="7451" cy="8824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rot="10800000">
              <a:off x="4179090" y="3367317"/>
              <a:ext cx="281285" cy="4228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rot="10800000" flipH="1">
              <a:off x="3863872" y="3367317"/>
              <a:ext cx="315218" cy="4208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rot="10800000">
              <a:off x="4488385" y="3991060"/>
              <a:ext cx="0" cy="2587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rot="10800000">
              <a:off x="3863872" y="3991060"/>
              <a:ext cx="0" cy="258741"/>
            </a:xfrm>
            <a:prstGeom prst="line">
              <a:avLst/>
            </a:prstGeom>
          </p:spPr>
          <p:style>
            <a:lnRef idx="1">
              <a:schemeClr val="accent1"/>
            </a:lnRef>
            <a:fillRef idx="0">
              <a:schemeClr val="accent1"/>
            </a:fillRef>
            <a:effectRef idx="0">
              <a:schemeClr val="accent1"/>
            </a:effectRef>
            <a:fontRef idx="minor">
              <a:schemeClr val="tx1"/>
            </a:fontRef>
          </p:style>
        </p:cxnSp>
        <p:sp>
          <p:nvSpPr>
            <p:cNvPr id="29" name="円/楕円 28"/>
            <p:cNvSpPr/>
            <p:nvPr/>
          </p:nvSpPr>
          <p:spPr>
            <a:xfrm rot="10800000">
              <a:off x="4373815" y="3324986"/>
              <a:ext cx="107463" cy="65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ja-JP" altLang="en-US"/>
            </a:p>
          </p:txBody>
        </p:sp>
        <p:cxnSp>
          <p:nvCxnSpPr>
            <p:cNvPr id="30" name="直線コネクタ 29"/>
            <p:cNvCxnSpPr/>
            <p:nvPr/>
          </p:nvCxnSpPr>
          <p:spPr>
            <a:xfrm rot="10800000">
              <a:off x="2215229" y="3307695"/>
              <a:ext cx="216874" cy="0"/>
            </a:xfrm>
            <a:prstGeom prst="line">
              <a:avLst/>
            </a:prstGeom>
          </p:spPr>
          <p:style>
            <a:lnRef idx="2">
              <a:schemeClr val="dk1"/>
            </a:lnRef>
            <a:fillRef idx="0">
              <a:schemeClr val="dk1"/>
            </a:fillRef>
            <a:effectRef idx="1">
              <a:schemeClr val="dk1"/>
            </a:effectRef>
            <a:fontRef idx="minor">
              <a:schemeClr val="tx1"/>
            </a:fontRef>
          </p:style>
        </p:cxnSp>
        <p:cxnSp>
          <p:nvCxnSpPr>
            <p:cNvPr id="31" name="直線コネクタ 30"/>
            <p:cNvCxnSpPr/>
            <p:nvPr/>
          </p:nvCxnSpPr>
          <p:spPr>
            <a:xfrm rot="10800000">
              <a:off x="1936391" y="3188451"/>
              <a:ext cx="216874" cy="0"/>
            </a:xfrm>
            <a:prstGeom prst="line">
              <a:avLst/>
            </a:prstGeom>
          </p:spPr>
          <p:style>
            <a:lnRef idx="2">
              <a:schemeClr val="dk1"/>
            </a:lnRef>
            <a:fillRef idx="0">
              <a:schemeClr val="dk1"/>
            </a:fillRef>
            <a:effectRef idx="1">
              <a:schemeClr val="dk1"/>
            </a:effectRef>
            <a:fontRef idx="minor">
              <a:schemeClr val="tx1"/>
            </a:fontRef>
          </p:style>
        </p:cxnSp>
        <p:cxnSp>
          <p:nvCxnSpPr>
            <p:cNvPr id="32" name="直線コネクタ 31"/>
            <p:cNvCxnSpPr/>
            <p:nvPr/>
          </p:nvCxnSpPr>
          <p:spPr>
            <a:xfrm rot="10800000">
              <a:off x="2728106" y="3307695"/>
              <a:ext cx="216874" cy="0"/>
            </a:xfrm>
            <a:prstGeom prst="line">
              <a:avLst/>
            </a:prstGeom>
          </p:spPr>
          <p:style>
            <a:lnRef idx="2">
              <a:schemeClr val="dk1"/>
            </a:lnRef>
            <a:fillRef idx="0">
              <a:schemeClr val="dk1"/>
            </a:fillRef>
            <a:effectRef idx="1">
              <a:schemeClr val="dk1"/>
            </a:effectRef>
            <a:fontRef idx="minor">
              <a:schemeClr val="tx1"/>
            </a:fontRef>
          </p:style>
        </p:cxnSp>
        <p:cxnSp>
          <p:nvCxnSpPr>
            <p:cNvPr id="33" name="直線コネクタ 32"/>
            <p:cNvCxnSpPr/>
            <p:nvPr/>
          </p:nvCxnSpPr>
          <p:spPr>
            <a:xfrm rot="10800000">
              <a:off x="3268620" y="3307695"/>
              <a:ext cx="216874" cy="0"/>
            </a:xfrm>
            <a:prstGeom prst="line">
              <a:avLst/>
            </a:prstGeom>
          </p:spPr>
          <p:style>
            <a:lnRef idx="2">
              <a:schemeClr val="dk1"/>
            </a:lnRef>
            <a:fillRef idx="0">
              <a:schemeClr val="dk1"/>
            </a:fillRef>
            <a:effectRef idx="1">
              <a:schemeClr val="dk1"/>
            </a:effectRef>
            <a:fontRef idx="minor">
              <a:schemeClr val="tx1"/>
            </a:fontRef>
          </p:style>
        </p:cxnSp>
        <p:cxnSp>
          <p:nvCxnSpPr>
            <p:cNvPr id="34" name="直線コネクタ 33"/>
            <p:cNvCxnSpPr/>
            <p:nvPr/>
          </p:nvCxnSpPr>
          <p:spPr>
            <a:xfrm rot="10800000">
              <a:off x="3000414" y="3185736"/>
              <a:ext cx="213470" cy="2716"/>
            </a:xfrm>
            <a:prstGeom prst="line">
              <a:avLst/>
            </a:prstGeom>
          </p:spPr>
          <p:style>
            <a:lnRef idx="2">
              <a:schemeClr val="dk1"/>
            </a:lnRef>
            <a:fillRef idx="0">
              <a:schemeClr val="dk1"/>
            </a:fillRef>
            <a:effectRef idx="1">
              <a:schemeClr val="dk1"/>
            </a:effectRef>
            <a:fontRef idx="minor">
              <a:schemeClr val="tx1"/>
            </a:fontRef>
          </p:style>
        </p:cxnSp>
        <p:cxnSp>
          <p:nvCxnSpPr>
            <p:cNvPr id="35" name="直線コネクタ 34"/>
            <p:cNvCxnSpPr/>
            <p:nvPr/>
          </p:nvCxnSpPr>
          <p:spPr>
            <a:xfrm rot="10800000">
              <a:off x="2475742" y="3191754"/>
              <a:ext cx="190400" cy="0"/>
            </a:xfrm>
            <a:prstGeom prst="line">
              <a:avLst/>
            </a:prstGeom>
          </p:spPr>
          <p:style>
            <a:lnRef idx="2">
              <a:schemeClr val="dk1"/>
            </a:lnRef>
            <a:fillRef idx="0">
              <a:schemeClr val="dk1"/>
            </a:fillRef>
            <a:effectRef idx="1">
              <a:schemeClr val="dk1"/>
            </a:effectRef>
            <a:fontRef idx="minor">
              <a:schemeClr val="tx1"/>
            </a:fontRef>
          </p:style>
        </p:cxnSp>
        <p:cxnSp>
          <p:nvCxnSpPr>
            <p:cNvPr id="36" name="直線コネクタ 35"/>
            <p:cNvCxnSpPr/>
            <p:nvPr/>
          </p:nvCxnSpPr>
          <p:spPr>
            <a:xfrm rot="10800000">
              <a:off x="3206656" y="3188451"/>
              <a:ext cx="61964" cy="119243"/>
            </a:xfrm>
            <a:prstGeom prst="line">
              <a:avLst/>
            </a:prstGeom>
          </p:spPr>
          <p:style>
            <a:lnRef idx="2">
              <a:schemeClr val="dk1"/>
            </a:lnRef>
            <a:fillRef idx="0">
              <a:schemeClr val="dk1"/>
            </a:fillRef>
            <a:effectRef idx="1">
              <a:schemeClr val="dk1"/>
            </a:effectRef>
            <a:fontRef idx="minor">
              <a:schemeClr val="tx1"/>
            </a:fontRef>
          </p:style>
        </p:cxnSp>
        <p:cxnSp>
          <p:nvCxnSpPr>
            <p:cNvPr id="37" name="直線コネクタ 36"/>
            <p:cNvCxnSpPr/>
            <p:nvPr/>
          </p:nvCxnSpPr>
          <p:spPr>
            <a:xfrm rot="10800000">
              <a:off x="2666142" y="3185736"/>
              <a:ext cx="61964" cy="119243"/>
            </a:xfrm>
            <a:prstGeom prst="line">
              <a:avLst/>
            </a:prstGeom>
          </p:spPr>
          <p:style>
            <a:lnRef idx="2">
              <a:schemeClr val="dk1"/>
            </a:lnRef>
            <a:fillRef idx="0">
              <a:schemeClr val="dk1"/>
            </a:fillRef>
            <a:effectRef idx="1">
              <a:schemeClr val="dk1"/>
            </a:effectRef>
            <a:fontRef idx="minor">
              <a:schemeClr val="tx1"/>
            </a:fontRef>
          </p:style>
        </p:cxnSp>
        <p:cxnSp>
          <p:nvCxnSpPr>
            <p:cNvPr id="38" name="直線コネクタ 37"/>
            <p:cNvCxnSpPr/>
            <p:nvPr/>
          </p:nvCxnSpPr>
          <p:spPr>
            <a:xfrm rot="10800000">
              <a:off x="2156611" y="3185064"/>
              <a:ext cx="61964" cy="119243"/>
            </a:xfrm>
            <a:prstGeom prst="line">
              <a:avLst/>
            </a:prstGeom>
          </p:spPr>
          <p:style>
            <a:lnRef idx="2">
              <a:schemeClr val="dk1"/>
            </a:lnRef>
            <a:fillRef idx="0">
              <a:schemeClr val="dk1"/>
            </a:fillRef>
            <a:effectRef idx="1">
              <a:schemeClr val="dk1"/>
            </a:effectRef>
            <a:fontRef idx="minor">
              <a:schemeClr val="tx1"/>
            </a:fontRef>
          </p:style>
        </p:cxnSp>
        <p:cxnSp>
          <p:nvCxnSpPr>
            <p:cNvPr id="39" name="直線コネクタ 38"/>
            <p:cNvCxnSpPr/>
            <p:nvPr/>
          </p:nvCxnSpPr>
          <p:spPr>
            <a:xfrm rot="10800000" flipH="1">
              <a:off x="2944981" y="3185736"/>
              <a:ext cx="61034" cy="121959"/>
            </a:xfrm>
            <a:prstGeom prst="line">
              <a:avLst/>
            </a:prstGeom>
          </p:spPr>
          <p:style>
            <a:lnRef idx="2">
              <a:schemeClr val="dk1"/>
            </a:lnRef>
            <a:fillRef idx="0">
              <a:schemeClr val="dk1"/>
            </a:fillRef>
            <a:effectRef idx="1">
              <a:schemeClr val="dk1"/>
            </a:effectRef>
            <a:fontRef idx="minor">
              <a:schemeClr val="tx1"/>
            </a:fontRef>
          </p:style>
        </p:cxnSp>
        <p:cxnSp>
          <p:nvCxnSpPr>
            <p:cNvPr id="40" name="直線コネクタ 39"/>
            <p:cNvCxnSpPr/>
            <p:nvPr/>
          </p:nvCxnSpPr>
          <p:spPr>
            <a:xfrm rot="10800000" flipH="1">
              <a:off x="2414709" y="3191754"/>
              <a:ext cx="61034" cy="121959"/>
            </a:xfrm>
            <a:prstGeom prst="line">
              <a:avLst/>
            </a:prstGeom>
          </p:spPr>
          <p:style>
            <a:lnRef idx="2">
              <a:schemeClr val="dk1"/>
            </a:lnRef>
            <a:fillRef idx="0">
              <a:schemeClr val="dk1"/>
            </a:fillRef>
            <a:effectRef idx="1">
              <a:schemeClr val="dk1"/>
            </a:effectRef>
            <a:fontRef idx="minor">
              <a:schemeClr val="tx1"/>
            </a:fontRef>
          </p:style>
        </p:cxnSp>
        <p:sp>
          <p:nvSpPr>
            <p:cNvPr id="41" name="円/楕円 40"/>
            <p:cNvSpPr/>
            <p:nvPr/>
          </p:nvSpPr>
          <p:spPr>
            <a:xfrm rot="10800000">
              <a:off x="2576120" y="3257100"/>
              <a:ext cx="123928" cy="1132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ja-JP" altLang="en-US"/>
            </a:p>
          </p:txBody>
        </p:sp>
        <p:sp>
          <p:nvSpPr>
            <p:cNvPr id="42" name="円/楕円 41"/>
            <p:cNvSpPr/>
            <p:nvPr/>
          </p:nvSpPr>
          <p:spPr>
            <a:xfrm rot="10800000">
              <a:off x="3048217" y="3218707"/>
              <a:ext cx="107463" cy="65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ja-JP" altLang="en-US"/>
            </a:p>
          </p:txBody>
        </p:sp>
        <p:sp>
          <p:nvSpPr>
            <p:cNvPr id="43" name="正方形/長方形 42"/>
            <p:cNvSpPr/>
            <p:nvPr/>
          </p:nvSpPr>
          <p:spPr>
            <a:xfrm>
              <a:off x="1550765" y="3177002"/>
              <a:ext cx="385626" cy="2265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4" name="直線コネクタ 43"/>
            <p:cNvCxnSpPr/>
            <p:nvPr/>
          </p:nvCxnSpPr>
          <p:spPr>
            <a:xfrm>
              <a:off x="1493174" y="1597733"/>
              <a:ext cx="5473492" cy="0"/>
            </a:xfrm>
            <a:prstGeom prst="line">
              <a:avLst/>
            </a:prstGeom>
          </p:spPr>
          <p:style>
            <a:lnRef idx="1">
              <a:schemeClr val="dk1"/>
            </a:lnRef>
            <a:fillRef idx="0">
              <a:schemeClr val="dk1"/>
            </a:fillRef>
            <a:effectRef idx="0">
              <a:schemeClr val="dk1"/>
            </a:effectRef>
            <a:fontRef idx="minor">
              <a:schemeClr val="tx1"/>
            </a:fontRef>
          </p:style>
        </p:cxnSp>
        <p:sp>
          <p:nvSpPr>
            <p:cNvPr id="45" name="正方形/長方形 44"/>
            <p:cNvSpPr/>
            <p:nvPr/>
          </p:nvSpPr>
          <p:spPr>
            <a:xfrm>
              <a:off x="5444846" y="1597732"/>
              <a:ext cx="759737" cy="15833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6512197" y="3183980"/>
              <a:ext cx="385626" cy="2242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0" name="直線矢印コネクタ 49"/>
            <p:cNvCxnSpPr/>
            <p:nvPr/>
          </p:nvCxnSpPr>
          <p:spPr>
            <a:xfrm>
              <a:off x="7132052" y="1597732"/>
              <a:ext cx="0" cy="157927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51" name="直線矢印コネクタ 50"/>
            <p:cNvCxnSpPr/>
            <p:nvPr/>
          </p:nvCxnSpPr>
          <p:spPr>
            <a:xfrm>
              <a:off x="7256748" y="3174419"/>
              <a:ext cx="0" cy="25467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52" name="直線矢印コネクタ 51"/>
            <p:cNvCxnSpPr/>
            <p:nvPr/>
          </p:nvCxnSpPr>
          <p:spPr>
            <a:xfrm>
              <a:off x="7132052" y="3410567"/>
              <a:ext cx="0" cy="25467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53" name="直線コネクタ 52"/>
            <p:cNvCxnSpPr/>
            <p:nvPr/>
          </p:nvCxnSpPr>
          <p:spPr>
            <a:xfrm>
              <a:off x="6903662" y="3174419"/>
              <a:ext cx="574913" cy="12676"/>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6911537" y="3410567"/>
              <a:ext cx="574913" cy="12676"/>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6919412" y="3646716"/>
              <a:ext cx="574913" cy="12676"/>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6969291" y="1599898"/>
              <a:ext cx="574913" cy="12676"/>
            </a:xfrm>
            <a:prstGeom prst="line">
              <a:avLst/>
            </a:prstGeom>
          </p:spPr>
          <p:style>
            <a:lnRef idx="1">
              <a:schemeClr val="accent1"/>
            </a:lnRef>
            <a:fillRef idx="0">
              <a:schemeClr val="accent1"/>
            </a:fillRef>
            <a:effectRef idx="0">
              <a:schemeClr val="accent1"/>
            </a:effectRef>
            <a:fontRef idx="minor">
              <a:schemeClr val="tx1"/>
            </a:fontRef>
          </p:style>
        </p:cxnSp>
        <p:sp>
          <p:nvSpPr>
            <p:cNvPr id="57" name="テキスト ボックス 56"/>
            <p:cNvSpPr txBox="1"/>
            <p:nvPr/>
          </p:nvSpPr>
          <p:spPr>
            <a:xfrm>
              <a:off x="7181399" y="2133912"/>
              <a:ext cx="1024045" cy="233625"/>
            </a:xfrm>
            <a:prstGeom prst="rect">
              <a:avLst/>
            </a:prstGeom>
            <a:noFill/>
          </p:spPr>
          <p:txBody>
            <a:bodyPr wrap="none" rtlCol="0">
              <a:spAutoFit/>
            </a:bodyPr>
            <a:lstStyle/>
            <a:p>
              <a:r>
                <a:rPr kumimoji="1" lang="en-US" altLang="ja-JP" sz="1200" dirty="0" smtClean="0"/>
                <a:t>Substrate 1.1mm</a:t>
              </a:r>
              <a:endParaRPr kumimoji="1" lang="ja-JP" altLang="en-US" sz="1200" dirty="0"/>
            </a:p>
          </p:txBody>
        </p:sp>
        <p:sp>
          <p:nvSpPr>
            <p:cNvPr id="58" name="テキスト ボックス 57"/>
            <p:cNvSpPr txBox="1"/>
            <p:nvPr/>
          </p:nvSpPr>
          <p:spPr>
            <a:xfrm>
              <a:off x="7270657" y="3431584"/>
              <a:ext cx="833967" cy="233625"/>
            </a:xfrm>
            <a:prstGeom prst="rect">
              <a:avLst/>
            </a:prstGeom>
            <a:noFill/>
          </p:spPr>
          <p:txBody>
            <a:bodyPr wrap="none" rtlCol="0">
              <a:spAutoFit/>
            </a:bodyPr>
            <a:lstStyle/>
            <a:p>
              <a:r>
                <a:rPr lang="en-US" altLang="ja-JP" sz="1200" dirty="0" smtClean="0"/>
                <a:t>Cover 100um</a:t>
              </a:r>
              <a:endParaRPr kumimoji="1" lang="ja-JP" altLang="en-US" sz="1200" dirty="0"/>
            </a:p>
          </p:txBody>
        </p:sp>
        <p:sp>
          <p:nvSpPr>
            <p:cNvPr id="59" name="テキスト ボックス 58"/>
            <p:cNvSpPr txBox="1"/>
            <p:nvPr/>
          </p:nvSpPr>
          <p:spPr>
            <a:xfrm>
              <a:off x="7225459" y="3177846"/>
              <a:ext cx="1297150" cy="276999"/>
            </a:xfrm>
            <a:prstGeom prst="rect">
              <a:avLst/>
            </a:prstGeom>
            <a:noFill/>
          </p:spPr>
          <p:txBody>
            <a:bodyPr wrap="none" rtlCol="0">
              <a:spAutoFit/>
            </a:bodyPr>
            <a:lstStyle/>
            <a:p>
              <a:r>
                <a:rPr lang="en-US" altLang="ja-JP" sz="1200" dirty="0"/>
                <a:t>C</a:t>
              </a:r>
              <a:r>
                <a:rPr lang="en-US" altLang="ja-JP" sz="1200" dirty="0" smtClean="0"/>
                <a:t>hannel Gap 2um</a:t>
              </a:r>
              <a:endParaRPr kumimoji="1" lang="ja-JP" altLang="en-US" sz="1200" dirty="0"/>
            </a:p>
          </p:txBody>
        </p:sp>
        <p:sp>
          <p:nvSpPr>
            <p:cNvPr id="61" name="下矢印 60"/>
            <p:cNvSpPr/>
            <p:nvPr/>
          </p:nvSpPr>
          <p:spPr>
            <a:xfrm>
              <a:off x="5669009" y="1259041"/>
              <a:ext cx="247610" cy="3172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 name="直線コネクタ 66"/>
            <p:cNvCxnSpPr/>
            <p:nvPr/>
          </p:nvCxnSpPr>
          <p:spPr>
            <a:xfrm>
              <a:off x="1493174" y="1347368"/>
              <a:ext cx="0" cy="2461191"/>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68" name="左中かっこ 67"/>
            <p:cNvSpPr/>
            <p:nvPr/>
          </p:nvSpPr>
          <p:spPr>
            <a:xfrm rot="5400000">
              <a:off x="3200599" y="1407757"/>
              <a:ext cx="538639" cy="2740654"/>
            </a:xfrm>
            <a:prstGeom prst="leftBrace">
              <a:avLst>
                <a:gd name="adj1" fmla="val 8333"/>
                <a:gd name="adj2" fmla="val 4777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9" name="テキスト ボックス 68"/>
            <p:cNvSpPr txBox="1"/>
            <p:nvPr/>
          </p:nvSpPr>
          <p:spPr>
            <a:xfrm>
              <a:off x="2860813" y="2032703"/>
              <a:ext cx="1266114" cy="389374"/>
            </a:xfrm>
            <a:prstGeom prst="rect">
              <a:avLst/>
            </a:prstGeom>
            <a:noFill/>
          </p:spPr>
          <p:txBody>
            <a:bodyPr wrap="none" rtlCol="0">
              <a:spAutoFit/>
            </a:bodyPr>
            <a:lstStyle/>
            <a:p>
              <a:r>
                <a:rPr kumimoji="1" lang="en-US" altLang="ja-JP" sz="1200" dirty="0" smtClean="0"/>
                <a:t>Microchannel zone </a:t>
              </a:r>
            </a:p>
            <a:p>
              <a:r>
                <a:rPr kumimoji="1" lang="en-US" altLang="ja-JP" sz="1200" dirty="0" smtClean="0"/>
                <a:t>with reflective grating</a:t>
              </a:r>
              <a:endParaRPr kumimoji="1" lang="ja-JP" altLang="en-US" sz="1200" dirty="0"/>
            </a:p>
          </p:txBody>
        </p:sp>
        <p:sp>
          <p:nvSpPr>
            <p:cNvPr id="70" name="正方形/長方形 69"/>
            <p:cNvSpPr/>
            <p:nvPr/>
          </p:nvSpPr>
          <p:spPr>
            <a:xfrm>
              <a:off x="1743578" y="1508435"/>
              <a:ext cx="3094852" cy="8929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71" name="テキスト ボックス 70"/>
            <p:cNvSpPr txBox="1"/>
            <p:nvPr/>
          </p:nvSpPr>
          <p:spPr>
            <a:xfrm>
              <a:off x="2056675" y="1193480"/>
              <a:ext cx="550151" cy="276999"/>
            </a:xfrm>
            <a:prstGeom prst="rect">
              <a:avLst/>
            </a:prstGeom>
            <a:noFill/>
          </p:spPr>
          <p:txBody>
            <a:bodyPr wrap="none" rtlCol="0">
              <a:spAutoFit/>
            </a:bodyPr>
            <a:lstStyle/>
            <a:p>
              <a:r>
                <a:rPr kumimoji="1" lang="en-US" altLang="ja-JP" sz="1200" dirty="0" smtClean="0"/>
                <a:t>Label </a:t>
              </a:r>
              <a:endParaRPr kumimoji="1" lang="ja-JP" altLang="en-US" sz="1200" dirty="0"/>
            </a:p>
          </p:txBody>
        </p:sp>
        <p:cxnSp>
          <p:nvCxnSpPr>
            <p:cNvPr id="82" name="直線矢印コネクタ 81"/>
            <p:cNvCxnSpPr/>
            <p:nvPr/>
          </p:nvCxnSpPr>
          <p:spPr>
            <a:xfrm flipH="1">
              <a:off x="5062452" y="3284348"/>
              <a:ext cx="6174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87" name="図 86"/>
          <p:cNvPicPr>
            <a:picLocks noChangeAspect="1"/>
          </p:cNvPicPr>
          <p:nvPr/>
        </p:nvPicPr>
        <p:blipFill>
          <a:blip r:embed="rId3"/>
          <a:stretch>
            <a:fillRect/>
          </a:stretch>
        </p:blipFill>
        <p:spPr>
          <a:xfrm>
            <a:off x="1149538" y="4204654"/>
            <a:ext cx="3415210" cy="2171208"/>
          </a:xfrm>
          <a:prstGeom prst="rect">
            <a:avLst/>
          </a:prstGeom>
        </p:spPr>
      </p:pic>
      <p:pic>
        <p:nvPicPr>
          <p:cNvPr id="88" name="図 87"/>
          <p:cNvPicPr>
            <a:picLocks noChangeAspect="1"/>
          </p:cNvPicPr>
          <p:nvPr/>
        </p:nvPicPr>
        <p:blipFill>
          <a:blip r:embed="rId4"/>
          <a:stretch>
            <a:fillRect/>
          </a:stretch>
        </p:blipFill>
        <p:spPr>
          <a:xfrm>
            <a:off x="4897545" y="4204654"/>
            <a:ext cx="3379038" cy="2180950"/>
          </a:xfrm>
          <a:prstGeom prst="rect">
            <a:avLst/>
          </a:prstGeom>
        </p:spPr>
      </p:pic>
      <p:sp>
        <p:nvSpPr>
          <p:cNvPr id="89" name="テキスト ボックス 88"/>
          <p:cNvSpPr txBox="1"/>
          <p:nvPr/>
        </p:nvSpPr>
        <p:spPr>
          <a:xfrm>
            <a:off x="1490244" y="4557321"/>
            <a:ext cx="902811" cy="253916"/>
          </a:xfrm>
          <a:prstGeom prst="rect">
            <a:avLst/>
          </a:prstGeom>
          <a:noFill/>
        </p:spPr>
        <p:txBody>
          <a:bodyPr wrap="none" rtlCol="0">
            <a:spAutoFit/>
          </a:bodyPr>
          <a:lstStyle/>
          <a:p>
            <a:r>
              <a:rPr kumimoji="1" lang="en-US" altLang="ja-JP" sz="1050" dirty="0" smtClean="0">
                <a:solidFill>
                  <a:schemeClr val="bg1"/>
                </a:solidFill>
              </a:rPr>
              <a:t>100um cover</a:t>
            </a:r>
            <a:endParaRPr kumimoji="1" lang="ja-JP" altLang="en-US" sz="1050" dirty="0">
              <a:solidFill>
                <a:schemeClr val="bg1"/>
              </a:solidFill>
            </a:endParaRPr>
          </a:p>
        </p:txBody>
      </p:sp>
      <p:sp>
        <p:nvSpPr>
          <p:cNvPr id="90" name="テキスト ボックス 89"/>
          <p:cNvSpPr txBox="1"/>
          <p:nvPr/>
        </p:nvSpPr>
        <p:spPr>
          <a:xfrm>
            <a:off x="7186370" y="4715958"/>
            <a:ext cx="861133" cy="415498"/>
          </a:xfrm>
          <a:prstGeom prst="rect">
            <a:avLst/>
          </a:prstGeom>
          <a:noFill/>
        </p:spPr>
        <p:txBody>
          <a:bodyPr wrap="none" rtlCol="0">
            <a:spAutoFit/>
          </a:bodyPr>
          <a:lstStyle/>
          <a:p>
            <a:r>
              <a:rPr kumimoji="1" lang="en-US" altLang="ja-JP" sz="1050" dirty="0" smtClean="0">
                <a:solidFill>
                  <a:schemeClr val="bg1"/>
                </a:solidFill>
              </a:rPr>
              <a:t>Sample </a:t>
            </a:r>
            <a:r>
              <a:rPr kumimoji="1" lang="en-US" altLang="ja-JP" sz="1050" dirty="0" err="1" smtClean="0">
                <a:solidFill>
                  <a:schemeClr val="bg1"/>
                </a:solidFill>
              </a:rPr>
              <a:t>inle</a:t>
            </a:r>
            <a:endParaRPr kumimoji="1" lang="en-US" altLang="ja-JP" sz="1050" dirty="0" smtClean="0">
              <a:solidFill>
                <a:schemeClr val="bg1"/>
              </a:solidFill>
            </a:endParaRPr>
          </a:p>
          <a:p>
            <a:r>
              <a:rPr lang="en-US" altLang="ja-JP" sz="1050" dirty="0" smtClean="0">
                <a:solidFill>
                  <a:schemeClr val="bg1"/>
                </a:solidFill>
              </a:rPr>
              <a:t>  0.5mm dia.</a:t>
            </a:r>
            <a:endParaRPr kumimoji="1" lang="ja-JP" altLang="en-US" sz="1050" dirty="0">
              <a:solidFill>
                <a:schemeClr val="bg1"/>
              </a:solidFill>
            </a:endParaRPr>
          </a:p>
        </p:txBody>
      </p:sp>
      <p:cxnSp>
        <p:nvCxnSpPr>
          <p:cNvPr id="92" name="直線矢印コネクタ 91"/>
          <p:cNvCxnSpPr/>
          <p:nvPr/>
        </p:nvCxnSpPr>
        <p:spPr>
          <a:xfrm flipH="1">
            <a:off x="7112716" y="4863625"/>
            <a:ext cx="273547" cy="18891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3" name="テキスト ボックス 92"/>
          <p:cNvSpPr txBox="1"/>
          <p:nvPr/>
        </p:nvSpPr>
        <p:spPr>
          <a:xfrm>
            <a:off x="2145903" y="5635582"/>
            <a:ext cx="936475" cy="577081"/>
          </a:xfrm>
          <a:prstGeom prst="rect">
            <a:avLst/>
          </a:prstGeom>
          <a:noFill/>
        </p:spPr>
        <p:txBody>
          <a:bodyPr wrap="none" rtlCol="0">
            <a:spAutoFit/>
          </a:bodyPr>
          <a:lstStyle/>
          <a:p>
            <a:r>
              <a:rPr lang="en-US" altLang="ja-JP" sz="1050" dirty="0" smtClean="0">
                <a:solidFill>
                  <a:schemeClr val="bg1"/>
                </a:solidFill>
              </a:rPr>
              <a:t>Microchannel</a:t>
            </a:r>
          </a:p>
          <a:p>
            <a:r>
              <a:rPr lang="en-US" altLang="ja-JP" sz="1050" dirty="0">
                <a:solidFill>
                  <a:schemeClr val="bg1"/>
                </a:solidFill>
              </a:rPr>
              <a:t>w</a:t>
            </a:r>
            <a:r>
              <a:rPr kumimoji="1" lang="en-US" altLang="ja-JP" sz="1050" dirty="0" smtClean="0">
                <a:solidFill>
                  <a:schemeClr val="bg1"/>
                </a:solidFill>
              </a:rPr>
              <a:t>idth 2mm</a:t>
            </a:r>
          </a:p>
          <a:p>
            <a:r>
              <a:rPr lang="en-US" altLang="ja-JP" sz="1050" dirty="0" smtClean="0">
                <a:solidFill>
                  <a:schemeClr val="bg1"/>
                </a:solidFill>
              </a:rPr>
              <a:t>Depth 2um</a:t>
            </a:r>
            <a:endParaRPr kumimoji="1" lang="ja-JP" altLang="en-US" sz="1050" dirty="0">
              <a:solidFill>
                <a:schemeClr val="bg1"/>
              </a:solidFill>
            </a:endParaRPr>
          </a:p>
        </p:txBody>
      </p:sp>
      <p:cxnSp>
        <p:nvCxnSpPr>
          <p:cNvPr id="94" name="直線矢印コネクタ 93"/>
          <p:cNvCxnSpPr/>
          <p:nvPr/>
        </p:nvCxnSpPr>
        <p:spPr>
          <a:xfrm flipV="1">
            <a:off x="2890275" y="5235873"/>
            <a:ext cx="285047" cy="41845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7" name="テキスト ボックス 96"/>
          <p:cNvSpPr txBox="1"/>
          <p:nvPr/>
        </p:nvSpPr>
        <p:spPr>
          <a:xfrm>
            <a:off x="4897545" y="4259030"/>
            <a:ext cx="724878" cy="253916"/>
          </a:xfrm>
          <a:prstGeom prst="rect">
            <a:avLst/>
          </a:prstGeom>
          <a:noFill/>
        </p:spPr>
        <p:txBody>
          <a:bodyPr wrap="none" rtlCol="0">
            <a:spAutoFit/>
          </a:bodyPr>
          <a:lstStyle/>
          <a:p>
            <a:r>
              <a:rPr lang="en-US" altLang="ja-JP" sz="1050" dirty="0" smtClean="0">
                <a:solidFill>
                  <a:schemeClr val="bg1"/>
                </a:solidFill>
              </a:rPr>
              <a:t>Label side</a:t>
            </a:r>
            <a:endParaRPr kumimoji="1" lang="ja-JP" altLang="en-US" sz="1050" dirty="0">
              <a:solidFill>
                <a:schemeClr val="bg1"/>
              </a:solidFill>
            </a:endParaRPr>
          </a:p>
        </p:txBody>
      </p:sp>
      <p:sp>
        <p:nvSpPr>
          <p:cNvPr id="98" name="テキスト ボックス 97"/>
          <p:cNvSpPr txBox="1"/>
          <p:nvPr/>
        </p:nvSpPr>
        <p:spPr>
          <a:xfrm>
            <a:off x="3494605" y="4230417"/>
            <a:ext cx="947695" cy="253916"/>
          </a:xfrm>
          <a:prstGeom prst="rect">
            <a:avLst/>
          </a:prstGeom>
          <a:noFill/>
        </p:spPr>
        <p:txBody>
          <a:bodyPr wrap="none" rtlCol="0">
            <a:spAutoFit/>
          </a:bodyPr>
          <a:lstStyle/>
          <a:p>
            <a:r>
              <a:rPr lang="en-US" altLang="ja-JP" sz="1050" dirty="0" smtClean="0">
                <a:solidFill>
                  <a:schemeClr val="bg1"/>
                </a:solidFill>
              </a:rPr>
              <a:t>Read Out side</a:t>
            </a:r>
            <a:endParaRPr kumimoji="1" lang="ja-JP" altLang="en-US" sz="1050" dirty="0">
              <a:solidFill>
                <a:schemeClr val="bg1"/>
              </a:solidFill>
            </a:endParaRPr>
          </a:p>
        </p:txBody>
      </p:sp>
    </p:spTree>
    <p:extLst>
      <p:ext uri="{BB962C8B-B14F-4D97-AF65-F5344CB8AC3E}">
        <p14:creationId xmlns:p14="http://schemas.microsoft.com/office/powerpoint/2010/main" val="2056403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4451694" y="1579983"/>
            <a:ext cx="4583371" cy="3421893"/>
          </a:xfrm>
          <a:prstGeom prst="rect">
            <a:avLst/>
          </a:prstGeom>
        </p:spPr>
      </p:pic>
      <p:sp>
        <p:nvSpPr>
          <p:cNvPr id="2" name="タイトル 1"/>
          <p:cNvSpPr>
            <a:spLocks noGrp="1"/>
          </p:cNvSpPr>
          <p:nvPr>
            <p:ph type="title"/>
          </p:nvPr>
        </p:nvSpPr>
        <p:spPr>
          <a:xfrm>
            <a:off x="628650" y="315250"/>
            <a:ext cx="7886700" cy="649027"/>
          </a:xfrm>
        </p:spPr>
        <p:txBody>
          <a:bodyPr>
            <a:normAutofit/>
          </a:bodyPr>
          <a:lstStyle/>
          <a:p>
            <a:pPr algn="ctr"/>
            <a:r>
              <a:rPr kumimoji="1" lang="en-US" altLang="ja-JP" sz="2000" b="1" u="sng" dirty="0" smtClean="0">
                <a:latin typeface="+mn-lt"/>
              </a:rPr>
              <a:t> </a:t>
            </a:r>
            <a:r>
              <a:rPr lang="en-US" altLang="ja-JP" sz="2000" b="1" u="sng" dirty="0" smtClean="0">
                <a:latin typeface="+mn-lt"/>
              </a:rPr>
              <a:t>Particle</a:t>
            </a:r>
            <a:r>
              <a:rPr kumimoji="1" lang="en-US" altLang="ja-JP" sz="2000" b="1" u="sng" dirty="0" smtClean="0">
                <a:latin typeface="+mn-lt"/>
              </a:rPr>
              <a:t> Read out signal in Liquid(Water)</a:t>
            </a:r>
            <a:endParaRPr kumimoji="1" lang="ja-JP" altLang="en-US" sz="2000" b="1" u="sng" dirty="0">
              <a:latin typeface="+mn-lt"/>
            </a:endParaRPr>
          </a:p>
        </p:txBody>
      </p:sp>
      <p:sp>
        <p:nvSpPr>
          <p:cNvPr id="3" name="コンテンツ プレースホルダー 2"/>
          <p:cNvSpPr>
            <a:spLocks noGrp="1"/>
          </p:cNvSpPr>
          <p:nvPr>
            <p:ph idx="1"/>
          </p:nvPr>
        </p:nvSpPr>
        <p:spPr>
          <a:xfrm>
            <a:off x="1565509" y="5317777"/>
            <a:ext cx="5393641" cy="1239787"/>
          </a:xfrm>
        </p:spPr>
        <p:txBody>
          <a:bodyPr>
            <a:noAutofit/>
          </a:bodyPr>
          <a:lstStyle/>
          <a:p>
            <a:pPr marL="342900" indent="-342900">
              <a:spcBef>
                <a:spcPts val="600"/>
              </a:spcBef>
              <a:buFont typeface="+mj-lt"/>
              <a:buAutoNum type="arabicPeriod"/>
            </a:pPr>
            <a:r>
              <a:rPr kumimoji="1" lang="en-US" altLang="ja-JP" sz="1600" b="1" dirty="0" smtClean="0"/>
              <a:t>Gold particle with large k modulates HF,RPP and TPP.</a:t>
            </a:r>
          </a:p>
          <a:p>
            <a:pPr marL="342900" indent="-342900">
              <a:spcBef>
                <a:spcPts val="600"/>
              </a:spcBef>
              <a:buFont typeface="+mj-lt"/>
              <a:buAutoNum type="arabicPeriod"/>
            </a:pPr>
            <a:r>
              <a:rPr kumimoji="1" lang="en-US" altLang="ja-JP" sz="1600" b="1" dirty="0" smtClean="0"/>
              <a:t>Transparent particle is detected by TPP signal.</a:t>
            </a:r>
          </a:p>
          <a:p>
            <a:pPr marL="342900" indent="-342900">
              <a:spcBef>
                <a:spcPts val="600"/>
              </a:spcBef>
              <a:buFont typeface="+mj-lt"/>
              <a:buAutoNum type="arabicPeriod"/>
            </a:pPr>
            <a:r>
              <a:rPr lang="en-US" altLang="ja-JP" sz="1600" b="1" dirty="0" smtClean="0"/>
              <a:t>Signal level is proportional to </a:t>
            </a:r>
            <a:r>
              <a:rPr lang="en-US" altLang="ja-JP" sz="1600" b="1" dirty="0" err="1" smtClean="0"/>
              <a:t>Δn</a:t>
            </a:r>
            <a:r>
              <a:rPr lang="en-US" altLang="ja-JP" sz="1600" b="1" dirty="0" smtClean="0"/>
              <a:t> x d.</a:t>
            </a:r>
            <a:endParaRPr kumimoji="1" lang="ja-JP" altLang="en-US" sz="1600" b="1" dirty="0"/>
          </a:p>
        </p:txBody>
      </p:sp>
      <p:pic>
        <p:nvPicPr>
          <p:cNvPr id="4" name="図 3"/>
          <p:cNvPicPr>
            <a:picLocks noChangeAspect="1"/>
          </p:cNvPicPr>
          <p:nvPr/>
        </p:nvPicPr>
        <p:blipFill>
          <a:blip r:embed="rId4"/>
          <a:stretch>
            <a:fillRect/>
          </a:stretch>
        </p:blipFill>
        <p:spPr>
          <a:xfrm>
            <a:off x="428926" y="1613879"/>
            <a:ext cx="3920307" cy="1611456"/>
          </a:xfrm>
          <a:prstGeom prst="rect">
            <a:avLst/>
          </a:prstGeom>
        </p:spPr>
      </p:pic>
      <p:pic>
        <p:nvPicPr>
          <p:cNvPr id="5" name="図 4"/>
          <p:cNvPicPr>
            <a:picLocks noChangeAspect="1"/>
          </p:cNvPicPr>
          <p:nvPr/>
        </p:nvPicPr>
        <p:blipFill>
          <a:blip r:embed="rId5"/>
          <a:stretch>
            <a:fillRect/>
          </a:stretch>
        </p:blipFill>
        <p:spPr>
          <a:xfrm>
            <a:off x="400955" y="3398734"/>
            <a:ext cx="3948278" cy="1603142"/>
          </a:xfrm>
          <a:prstGeom prst="rect">
            <a:avLst/>
          </a:prstGeom>
        </p:spPr>
      </p:pic>
      <p:sp>
        <p:nvSpPr>
          <p:cNvPr id="8" name="テキスト ボックス 7"/>
          <p:cNvSpPr txBox="1"/>
          <p:nvPr/>
        </p:nvSpPr>
        <p:spPr>
          <a:xfrm>
            <a:off x="400955" y="1020979"/>
            <a:ext cx="1935017" cy="276999"/>
          </a:xfrm>
          <a:prstGeom prst="rect">
            <a:avLst/>
          </a:prstGeom>
          <a:noFill/>
        </p:spPr>
        <p:txBody>
          <a:bodyPr wrap="none" rtlCol="0">
            <a:spAutoFit/>
          </a:bodyPr>
          <a:lstStyle/>
          <a:p>
            <a:r>
              <a:rPr lang="en-US" altLang="ja-JP" sz="1200" b="1" dirty="0" smtClean="0"/>
              <a:t>Gold</a:t>
            </a:r>
            <a:r>
              <a:rPr kumimoji="1" lang="en-US" altLang="ja-JP" sz="1200" b="1" dirty="0" smtClean="0"/>
              <a:t> 100nm signal in water</a:t>
            </a:r>
            <a:endParaRPr kumimoji="1" lang="ja-JP" altLang="en-US" sz="1200" b="1" dirty="0"/>
          </a:p>
        </p:txBody>
      </p:sp>
      <p:sp>
        <p:nvSpPr>
          <p:cNvPr id="9" name="テキスト ボックス 8"/>
          <p:cNvSpPr txBox="1"/>
          <p:nvPr/>
        </p:nvSpPr>
        <p:spPr>
          <a:xfrm>
            <a:off x="4547008" y="981135"/>
            <a:ext cx="2161746" cy="276999"/>
          </a:xfrm>
          <a:prstGeom prst="rect">
            <a:avLst/>
          </a:prstGeom>
          <a:noFill/>
        </p:spPr>
        <p:txBody>
          <a:bodyPr wrap="none" rtlCol="0">
            <a:spAutoFit/>
          </a:bodyPr>
          <a:lstStyle/>
          <a:p>
            <a:r>
              <a:rPr lang="en-US" altLang="ja-JP" sz="1200" b="1" dirty="0" smtClean="0"/>
              <a:t>Polymer</a:t>
            </a:r>
            <a:r>
              <a:rPr kumimoji="1" lang="en-US" altLang="ja-JP" sz="1200" b="1" dirty="0" smtClean="0"/>
              <a:t> 100nm signal in water</a:t>
            </a:r>
            <a:endParaRPr kumimoji="1" lang="ja-JP" altLang="en-US" sz="1200" b="1" dirty="0"/>
          </a:p>
        </p:txBody>
      </p:sp>
      <p:cxnSp>
        <p:nvCxnSpPr>
          <p:cNvPr id="11" name="直線矢印コネクタ 10"/>
          <p:cNvCxnSpPr/>
          <p:nvPr/>
        </p:nvCxnSpPr>
        <p:spPr>
          <a:xfrm>
            <a:off x="1820487" y="1463040"/>
            <a:ext cx="1230284"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2" name="テキスト ボックス 11"/>
          <p:cNvSpPr txBox="1"/>
          <p:nvPr/>
        </p:nvSpPr>
        <p:spPr>
          <a:xfrm>
            <a:off x="2169388" y="1210960"/>
            <a:ext cx="587020" cy="261610"/>
          </a:xfrm>
          <a:prstGeom prst="rect">
            <a:avLst/>
          </a:prstGeom>
          <a:noFill/>
        </p:spPr>
        <p:txBody>
          <a:bodyPr wrap="none" rtlCol="0">
            <a:spAutoFit/>
          </a:bodyPr>
          <a:lstStyle/>
          <a:p>
            <a:r>
              <a:rPr kumimoji="1" lang="en-US" altLang="ja-JP" sz="1100" dirty="0" smtClean="0"/>
              <a:t>500nm</a:t>
            </a:r>
            <a:endParaRPr kumimoji="1" lang="ja-JP" altLang="en-US" sz="1100" dirty="0"/>
          </a:p>
        </p:txBody>
      </p:sp>
    </p:spTree>
    <p:extLst>
      <p:ext uri="{BB962C8B-B14F-4D97-AF65-F5344CB8AC3E}">
        <p14:creationId xmlns:p14="http://schemas.microsoft.com/office/powerpoint/2010/main" val="21294541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2787</TotalTime>
  <Words>2826</Words>
  <Application>Microsoft Macintosh PowerPoint</Application>
  <PresentationFormat>On-screen Show (4:3)</PresentationFormat>
  <Paragraphs>546</Paragraphs>
  <Slides>34</Slides>
  <Notes>24</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Calibri</vt:lpstr>
      <vt:lpstr>ＭＳ Ｐゴシック</vt:lpstr>
      <vt:lpstr>Arial</vt:lpstr>
      <vt:lpstr>Office テーマ</vt:lpstr>
      <vt:lpstr>Development Progress and update  IP Portfolio Microparticle Detection Micro Imaging Hyper-spectrum detection  </vt:lpstr>
      <vt:lpstr>IP Portfolio Priority </vt:lpstr>
      <vt:lpstr>PowerPoint Presentation</vt:lpstr>
      <vt:lpstr>Optical Phase Detection for Nanoparticle Analysis</vt:lpstr>
      <vt:lpstr>Blue sky and Newton Ring</vt:lpstr>
      <vt:lpstr>Blu-ray Read-Out</vt:lpstr>
      <vt:lpstr>Gold particle Read signal on 500nm pitch Land &amp; Groove  </vt:lpstr>
      <vt:lpstr>Micro channel with 2um height for liquid sample </vt:lpstr>
      <vt:lpstr> Particle Read out signal in Liquid(Water)</vt:lpstr>
      <vt:lpstr>Firstly observed plasma sample signal: diluted x10 in water</vt:lpstr>
      <vt:lpstr>Actual disc read</vt:lpstr>
      <vt:lpstr>Liquid Biopsy Work Flow</vt:lpstr>
      <vt:lpstr>8 sample disk layout by modified DVD replication</vt:lpstr>
      <vt:lpstr>Summary &amp; Steps</vt:lpstr>
      <vt:lpstr>Time Domain Analysis  by  Scanning Small Laser Beam Cytometry</vt:lpstr>
      <vt:lpstr>Micro Imaging Flow System Concept :</vt:lpstr>
      <vt:lpstr>Dimensional Analysis  at Scan Direction:</vt:lpstr>
      <vt:lpstr>Dimensional Analysis  at Flow direction :</vt:lpstr>
      <vt:lpstr>Time Sequential Observation of Target Cell by 3 Spot and Slide Motor  </vt:lpstr>
      <vt:lpstr>Fluorescence Single Photon Detection :</vt:lpstr>
      <vt:lpstr>Photon Detector(1) : microPMT by Si MEMS Process</vt:lpstr>
      <vt:lpstr> Photon Detector(2) : Si Photo Multiplier by Geiger mode</vt:lpstr>
      <vt:lpstr>“Photon dots” and Bead Phase Image on slide</vt:lpstr>
      <vt:lpstr>Background Analysis(1) :  Laser Background Photon Spectrum </vt:lpstr>
      <vt:lpstr>Background Analysis(2) : Objective Lens  objective AFL illuminated by 405nm/ 440LP OD12 : F5.6/1”</vt:lpstr>
      <vt:lpstr>Background Analysis(3): Optical Coating and Substrate </vt:lpstr>
      <vt:lpstr>Excitation Ratio=Detected Photon/Illuminated Photon </vt:lpstr>
      <vt:lpstr>Newly developed “NanoBlack” by CNT : </vt:lpstr>
      <vt:lpstr>PowerPoint Presentation</vt:lpstr>
      <vt:lpstr>42CH Hyper-spectrum Detection</vt:lpstr>
      <vt:lpstr>42CH Experimental Set-Up</vt:lpstr>
      <vt:lpstr>Miftek Road Map</vt:lpstr>
      <vt:lpstr>Business  Category/Field </vt:lpstr>
      <vt:lpstr>Required MV Platform Resources: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 Migration for “Scanning Image Flow Cytometry”</dc:title>
  <dc:creator>Masanobu Yamamoto</dc:creator>
  <cp:lastModifiedBy>Joseph Robinson</cp:lastModifiedBy>
  <cp:revision>270</cp:revision>
  <dcterms:created xsi:type="dcterms:W3CDTF">2014-01-05T11:20:21Z</dcterms:created>
  <dcterms:modified xsi:type="dcterms:W3CDTF">2016-07-05T18:58:15Z</dcterms:modified>
</cp:coreProperties>
</file>