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9" r:id="rId4"/>
    <p:sldId id="279" r:id="rId5"/>
    <p:sldId id="280" r:id="rId6"/>
    <p:sldId id="258" r:id="rId7"/>
    <p:sldId id="272" r:id="rId8"/>
    <p:sldId id="281" r:id="rId9"/>
    <p:sldId id="282" r:id="rId10"/>
    <p:sldId id="283" r:id="rId11"/>
    <p:sldId id="284" r:id="rId12"/>
    <p:sldId id="288" r:id="rId13"/>
    <p:sldId id="285" r:id="rId14"/>
    <p:sldId id="286" r:id="rId15"/>
    <p:sldId id="287" r:id="rId16"/>
    <p:sldId id="289" r:id="rId17"/>
    <p:sldId id="262" r:id="rId18"/>
    <p:sldId id="263" r:id="rId19"/>
    <p:sldId id="290" r:id="rId20"/>
    <p:sldId id="273" r:id="rId21"/>
    <p:sldId id="274" r:id="rId22"/>
    <p:sldId id="275" r:id="rId23"/>
    <p:sldId id="276" r:id="rId24"/>
    <p:sldId id="277" r:id="rId25"/>
    <p:sldId id="278" r:id="rId26"/>
    <p:sldId id="267" r:id="rId27"/>
    <p:sldId id="261" r:id="rId28"/>
    <p:sldId id="270"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72"/>
    <p:restoredTop sz="89599"/>
  </p:normalViewPr>
  <p:slideViewPr>
    <p:cSldViewPr snapToGrid="0" snapToObjects="1">
      <p:cViewPr varScale="1">
        <p:scale>
          <a:sx n="100" d="100"/>
          <a:sy n="100" d="100"/>
        </p:scale>
        <p:origin x="15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Setup\AEUMAPPCATSN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Setup\AEUMAPPCATSN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68999999999996E-2"/>
          <c:y val="6.3105400000000006E-2"/>
          <c:w val="0.88260700000000003"/>
          <c:h val="0.89710599999999996"/>
        </c:manualLayout>
      </c:layout>
      <c:lineChart>
        <c:grouping val="standard"/>
        <c:varyColors val="0"/>
        <c:ser>
          <c:idx val="0"/>
          <c:order val="0"/>
          <c:tx>
            <c:strRef>
              <c:f>'Sheet 1'!$B$2</c:f>
              <c:strCache>
                <c:ptCount val="1"/>
                <c:pt idx="0">
                  <c:v>PCA</c:v>
                </c:pt>
              </c:strCache>
            </c:strRef>
          </c:tx>
          <c:spPr>
            <a:ln w="50800" cap="flat">
              <a:solidFill>
                <a:schemeClr val="accent1"/>
              </a:solidFill>
              <a:prstDash val="solid"/>
              <a:miter lim="400000"/>
            </a:ln>
            <a:effectLst/>
          </c:spPr>
          <c:marker>
            <c:symbol val="circle"/>
            <c:size val="10"/>
            <c:spPr>
              <a:solidFill>
                <a:srgbClr val="FFFFFF"/>
              </a:solidFill>
              <a:ln w="50800" cap="flat">
                <a:solidFill>
                  <a:schemeClr val="accent1"/>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1'!$B$3:$B$10</c:f>
              <c:numCache>
                <c:formatCode>General</c:formatCode>
                <c:ptCount val="8"/>
                <c:pt idx="0">
                  <c:v>15</c:v>
                </c:pt>
                <c:pt idx="1">
                  <c:v>15</c:v>
                </c:pt>
                <c:pt idx="2">
                  <c:v>31</c:v>
                </c:pt>
                <c:pt idx="3">
                  <c:v>94</c:v>
                </c:pt>
                <c:pt idx="4">
                  <c:v>172</c:v>
                </c:pt>
                <c:pt idx="5">
                  <c:v>375</c:v>
                </c:pt>
                <c:pt idx="6">
                  <c:v>734</c:v>
                </c:pt>
                <c:pt idx="7">
                  <c:v>1515</c:v>
                </c:pt>
              </c:numCache>
            </c:numRef>
          </c:val>
          <c:smooth val="0"/>
          <c:extLst>
            <c:ext xmlns:c16="http://schemas.microsoft.com/office/drawing/2014/chart" uri="{C3380CC4-5D6E-409C-BE32-E72D297353CC}">
              <c16:uniqueId val="{00000000-9F14-4557-9BC4-3229E9E7DEBF}"/>
            </c:ext>
          </c:extLst>
        </c:ser>
        <c:ser>
          <c:idx val="1"/>
          <c:order val="1"/>
          <c:tx>
            <c:strRef>
              <c:f>'Sheet 1'!$C$2</c:f>
              <c:strCache>
                <c:ptCount val="1"/>
                <c:pt idx="0">
                  <c:v>tSNE</c:v>
                </c:pt>
              </c:strCache>
            </c:strRef>
          </c:tx>
          <c:spPr>
            <a:ln w="50800" cap="flat">
              <a:solidFill>
                <a:schemeClr val="accent6">
                  <a:lumMod val="75000"/>
                </a:schemeClr>
              </a:solidFill>
              <a:prstDash val="solid"/>
              <a:miter lim="400000"/>
            </a:ln>
            <a:effectLst/>
          </c:spPr>
          <c:marker>
            <c:symbol val="circle"/>
            <c:size val="10"/>
            <c:spPr>
              <a:solidFill>
                <a:srgbClr val="FFFFFF"/>
              </a:solidFill>
              <a:ln w="50800" cap="flat">
                <a:solidFill>
                  <a:schemeClr val="accent6">
                    <a:lumMod val="75000"/>
                  </a:schemeClr>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1'!$C$3:$C$10</c:f>
              <c:numCache>
                <c:formatCode>General</c:formatCode>
                <c:ptCount val="8"/>
                <c:pt idx="0">
                  <c:v>67630</c:v>
                </c:pt>
                <c:pt idx="1">
                  <c:v>149240</c:v>
                </c:pt>
                <c:pt idx="2">
                  <c:v>347160</c:v>
                </c:pt>
                <c:pt idx="3">
                  <c:v>735460</c:v>
                </c:pt>
                <c:pt idx="4">
                  <c:v>1657190</c:v>
                </c:pt>
                <c:pt idx="5">
                  <c:v>3502580</c:v>
                </c:pt>
                <c:pt idx="6">
                  <c:v>8491590</c:v>
                </c:pt>
                <c:pt idx="7">
                  <c:v>20673940</c:v>
                </c:pt>
              </c:numCache>
            </c:numRef>
          </c:val>
          <c:smooth val="0"/>
          <c:extLst>
            <c:ext xmlns:c16="http://schemas.microsoft.com/office/drawing/2014/chart" uri="{C3380CC4-5D6E-409C-BE32-E72D297353CC}">
              <c16:uniqueId val="{00000001-9F14-4557-9BC4-3229E9E7DEBF}"/>
            </c:ext>
          </c:extLst>
        </c:ser>
        <c:ser>
          <c:idx val="2"/>
          <c:order val="2"/>
          <c:tx>
            <c:strRef>
              <c:f>'Sheet 1'!$D$2</c:f>
              <c:strCache>
                <c:ptCount val="1"/>
                <c:pt idx="0">
                  <c:v>UMAP</c:v>
                </c:pt>
              </c:strCache>
            </c:strRef>
          </c:tx>
          <c:spPr>
            <a:ln w="50800" cap="flat">
              <a:solidFill>
                <a:schemeClr val="accent4">
                  <a:hueOff val="-461056"/>
                  <a:satOff val="4338"/>
                  <a:lumOff val="-10225"/>
                </a:schemeClr>
              </a:solidFill>
              <a:prstDash val="solid"/>
              <a:miter lim="400000"/>
            </a:ln>
            <a:effectLst/>
          </c:spPr>
          <c:marker>
            <c:symbol val="circle"/>
            <c:size val="10"/>
            <c:spPr>
              <a:solidFill>
                <a:srgbClr val="FFFFFF"/>
              </a:solidFill>
              <a:ln w="50800" cap="flat">
                <a:solidFill>
                  <a:schemeClr val="accent4">
                    <a:hueOff val="-461056"/>
                    <a:satOff val="4338"/>
                    <a:lumOff val="-10225"/>
                  </a:schemeClr>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1'!$D$3:$D$10</c:f>
              <c:numCache>
                <c:formatCode>General</c:formatCode>
                <c:ptCount val="8"/>
                <c:pt idx="0">
                  <c:v>23438</c:v>
                </c:pt>
                <c:pt idx="1">
                  <c:v>23735</c:v>
                </c:pt>
                <c:pt idx="2">
                  <c:v>42062</c:v>
                </c:pt>
                <c:pt idx="3">
                  <c:v>87250</c:v>
                </c:pt>
                <c:pt idx="4">
                  <c:v>176078</c:v>
                </c:pt>
                <c:pt idx="5">
                  <c:v>419953</c:v>
                </c:pt>
                <c:pt idx="6">
                  <c:v>1144344</c:v>
                </c:pt>
                <c:pt idx="7">
                  <c:v>2558969</c:v>
                </c:pt>
              </c:numCache>
            </c:numRef>
          </c:val>
          <c:smooth val="0"/>
          <c:extLst>
            <c:ext xmlns:c16="http://schemas.microsoft.com/office/drawing/2014/chart" uri="{C3380CC4-5D6E-409C-BE32-E72D297353CC}">
              <c16:uniqueId val="{00000002-9F14-4557-9BC4-3229E9E7DEBF}"/>
            </c:ext>
          </c:extLst>
        </c:ser>
        <c:ser>
          <c:idx val="3"/>
          <c:order val="3"/>
          <c:tx>
            <c:strRef>
              <c:f>'Sheet 1'!$E$2</c:f>
              <c:strCache>
                <c:ptCount val="1"/>
                <c:pt idx="0">
                  <c:v>Autoencoder</c:v>
                </c:pt>
              </c:strCache>
            </c:strRef>
          </c:tx>
          <c:spPr>
            <a:ln w="50800" cap="flat">
              <a:solidFill>
                <a:srgbClr val="FF2600"/>
              </a:solidFill>
              <a:prstDash val="solid"/>
              <a:miter lim="400000"/>
            </a:ln>
            <a:effectLst/>
          </c:spPr>
          <c:marker>
            <c:symbol val="circle"/>
            <c:size val="10"/>
            <c:spPr>
              <a:solidFill>
                <a:srgbClr val="FFFFFF"/>
              </a:solidFill>
              <a:ln w="50800" cap="flat">
                <a:solidFill>
                  <a:srgbClr val="FF2600"/>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1'!$E$3:$E$10</c:f>
              <c:numCache>
                <c:formatCode>General</c:formatCode>
                <c:ptCount val="8"/>
                <c:pt idx="0">
                  <c:v>14719</c:v>
                </c:pt>
                <c:pt idx="1">
                  <c:v>23703</c:v>
                </c:pt>
                <c:pt idx="2">
                  <c:v>42422</c:v>
                </c:pt>
                <c:pt idx="3">
                  <c:v>79797</c:v>
                </c:pt>
                <c:pt idx="4">
                  <c:v>152125</c:v>
                </c:pt>
                <c:pt idx="5">
                  <c:v>300031</c:v>
                </c:pt>
                <c:pt idx="6">
                  <c:v>603812</c:v>
                </c:pt>
                <c:pt idx="7">
                  <c:v>1168203</c:v>
                </c:pt>
              </c:numCache>
            </c:numRef>
          </c:val>
          <c:smooth val="0"/>
          <c:extLst>
            <c:ext xmlns:c16="http://schemas.microsoft.com/office/drawing/2014/chart" uri="{C3380CC4-5D6E-409C-BE32-E72D297353CC}">
              <c16:uniqueId val="{00000003-9F14-4557-9BC4-3229E9E7DEBF}"/>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1"/>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max val="22500000"/>
        </c:scaling>
        <c:delete val="0"/>
        <c:axPos val="l"/>
        <c:majorGridlines>
          <c:spPr>
            <a:ln w="12700" cap="flat">
              <a:solidFill>
                <a:srgbClr val="B8B8B8"/>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2094734552"/>
        <c:crosses val="autoZero"/>
        <c:crossBetween val="midCat"/>
        <c:majorUnit val="5625000"/>
        <c:minorUnit val="2812500"/>
      </c:valAx>
      <c:spPr>
        <a:noFill/>
        <a:ln w="12700" cap="flat">
          <a:noFill/>
          <a:miter lim="400000"/>
        </a:ln>
        <a:effectLst/>
      </c:spPr>
    </c:plotArea>
    <c:legend>
      <c:legendPos val="t"/>
      <c:layout>
        <c:manualLayout>
          <c:xMode val="edge"/>
          <c:yMode val="edge"/>
          <c:x val="7.1656300000000006E-2"/>
          <c:y val="0"/>
          <c:w val="0.9"/>
          <c:h val="4.4933000000000001E-2"/>
        </c:manualLayout>
      </c:layout>
      <c:overlay val="1"/>
      <c:spPr>
        <a:noFill/>
        <a:ln w="12700" cap="flat">
          <a:noFill/>
          <a:miter lim="400000"/>
        </a:ln>
        <a:effectLst/>
      </c:spPr>
      <c:txPr>
        <a:bodyPr rot="0"/>
        <a:lstStyle/>
        <a:p>
          <a:pPr>
            <a:defRPr sz="10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68999999999996E-2"/>
          <c:y val="6.3105400000000006E-2"/>
          <c:w val="0.88260700000000003"/>
          <c:h val="0.89710599999999996"/>
        </c:manualLayout>
      </c:layout>
      <c:lineChart>
        <c:grouping val="standard"/>
        <c:varyColors val="0"/>
        <c:ser>
          <c:idx val="0"/>
          <c:order val="0"/>
          <c:tx>
            <c:strRef>
              <c:f>'Sheet 1'!$B$2</c:f>
              <c:strCache>
                <c:ptCount val="1"/>
                <c:pt idx="0">
                  <c:v>PCA</c:v>
                </c:pt>
              </c:strCache>
            </c:strRef>
          </c:tx>
          <c:spPr>
            <a:ln w="50800" cap="flat">
              <a:solidFill>
                <a:schemeClr val="accent1"/>
              </a:solidFill>
              <a:prstDash val="solid"/>
              <a:miter lim="400000"/>
            </a:ln>
            <a:effectLst/>
          </c:spPr>
          <c:marker>
            <c:symbol val="circle"/>
            <c:size val="10"/>
            <c:spPr>
              <a:solidFill>
                <a:srgbClr val="FFFFFF"/>
              </a:solidFill>
              <a:ln w="50800" cap="flat">
                <a:solidFill>
                  <a:schemeClr val="accent1"/>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1'!$B$3:$B$10</c:f>
              <c:numCache>
                <c:formatCode>General</c:formatCode>
                <c:ptCount val="8"/>
                <c:pt idx="0">
                  <c:v>15</c:v>
                </c:pt>
                <c:pt idx="1">
                  <c:v>15</c:v>
                </c:pt>
                <c:pt idx="2">
                  <c:v>31</c:v>
                </c:pt>
                <c:pt idx="3">
                  <c:v>94</c:v>
                </c:pt>
                <c:pt idx="4">
                  <c:v>172</c:v>
                </c:pt>
                <c:pt idx="5">
                  <c:v>375</c:v>
                </c:pt>
                <c:pt idx="6">
                  <c:v>734</c:v>
                </c:pt>
                <c:pt idx="7">
                  <c:v>1515</c:v>
                </c:pt>
              </c:numCache>
            </c:numRef>
          </c:val>
          <c:smooth val="0"/>
          <c:extLst>
            <c:ext xmlns:c16="http://schemas.microsoft.com/office/drawing/2014/chart" uri="{C3380CC4-5D6E-409C-BE32-E72D297353CC}">
              <c16:uniqueId val="{00000000-34C4-4FCC-97A7-5C7EED3622A9}"/>
            </c:ext>
          </c:extLst>
        </c:ser>
        <c:ser>
          <c:idx val="2"/>
          <c:order val="1"/>
          <c:tx>
            <c:strRef>
              <c:f>'Sheet 1'!$D$2</c:f>
              <c:strCache>
                <c:ptCount val="1"/>
                <c:pt idx="0">
                  <c:v>UMAP</c:v>
                </c:pt>
              </c:strCache>
            </c:strRef>
          </c:tx>
          <c:spPr>
            <a:ln w="50800" cap="flat">
              <a:solidFill>
                <a:schemeClr val="accent4">
                  <a:hueOff val="-461056"/>
                  <a:satOff val="4338"/>
                  <a:lumOff val="-10225"/>
                </a:schemeClr>
              </a:solidFill>
              <a:prstDash val="solid"/>
              <a:miter lim="400000"/>
            </a:ln>
            <a:effectLst/>
          </c:spPr>
          <c:marker>
            <c:symbol val="circle"/>
            <c:size val="10"/>
            <c:spPr>
              <a:solidFill>
                <a:srgbClr val="FFFFFF"/>
              </a:solidFill>
              <a:ln w="50800" cap="flat">
                <a:solidFill>
                  <a:schemeClr val="accent4">
                    <a:hueOff val="-461056"/>
                    <a:satOff val="4338"/>
                    <a:lumOff val="-10225"/>
                  </a:schemeClr>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1'!$D$3:$D$10</c:f>
              <c:numCache>
                <c:formatCode>General</c:formatCode>
                <c:ptCount val="8"/>
                <c:pt idx="0">
                  <c:v>23438</c:v>
                </c:pt>
                <c:pt idx="1">
                  <c:v>23735</c:v>
                </c:pt>
                <c:pt idx="2">
                  <c:v>42062</c:v>
                </c:pt>
                <c:pt idx="3">
                  <c:v>87250</c:v>
                </c:pt>
                <c:pt idx="4">
                  <c:v>176078</c:v>
                </c:pt>
                <c:pt idx="5">
                  <c:v>419953</c:v>
                </c:pt>
                <c:pt idx="6">
                  <c:v>1144344</c:v>
                </c:pt>
                <c:pt idx="7">
                  <c:v>2558969</c:v>
                </c:pt>
              </c:numCache>
            </c:numRef>
          </c:val>
          <c:smooth val="0"/>
          <c:extLst>
            <c:ext xmlns:c16="http://schemas.microsoft.com/office/drawing/2014/chart" uri="{C3380CC4-5D6E-409C-BE32-E72D297353CC}">
              <c16:uniqueId val="{00000001-34C4-4FCC-97A7-5C7EED3622A9}"/>
            </c:ext>
          </c:extLst>
        </c:ser>
        <c:ser>
          <c:idx val="3"/>
          <c:order val="2"/>
          <c:tx>
            <c:strRef>
              <c:f>'Sheet 1'!$E$2</c:f>
              <c:strCache>
                <c:ptCount val="1"/>
                <c:pt idx="0">
                  <c:v>Autoencoder</c:v>
                </c:pt>
              </c:strCache>
            </c:strRef>
          </c:tx>
          <c:spPr>
            <a:ln w="50800" cap="flat">
              <a:solidFill>
                <a:srgbClr val="FF2600"/>
              </a:solidFill>
              <a:prstDash val="solid"/>
              <a:miter lim="400000"/>
            </a:ln>
            <a:effectLst/>
          </c:spPr>
          <c:marker>
            <c:symbol val="circle"/>
            <c:size val="10"/>
            <c:spPr>
              <a:solidFill>
                <a:srgbClr val="FFFFFF"/>
              </a:solidFill>
              <a:ln w="50800" cap="flat">
                <a:solidFill>
                  <a:srgbClr val="FF2600"/>
                </a:solidFill>
                <a:prstDash val="solid"/>
                <a:miter lim="400000"/>
              </a:ln>
              <a:effectLst/>
            </c:spPr>
          </c:marker>
          <c:cat>
            <c:numRef>
              <c:f>'Sheet 1'!$A$3:$A$10</c:f>
              <c:numCache>
                <c:formatCode>General</c:formatCode>
                <c:ptCount val="8"/>
                <c:pt idx="0">
                  <c:v>10000</c:v>
                </c:pt>
                <c:pt idx="1">
                  <c:v>20000</c:v>
                </c:pt>
                <c:pt idx="2">
                  <c:v>40000</c:v>
                </c:pt>
                <c:pt idx="3">
                  <c:v>80000</c:v>
                </c:pt>
                <c:pt idx="4">
                  <c:v>160000</c:v>
                </c:pt>
                <c:pt idx="5">
                  <c:v>320000</c:v>
                </c:pt>
                <c:pt idx="6">
                  <c:v>640000</c:v>
                </c:pt>
                <c:pt idx="7">
                  <c:v>1280000</c:v>
                </c:pt>
              </c:numCache>
            </c:numRef>
          </c:cat>
          <c:val>
            <c:numRef>
              <c:f>'Sheet 1'!$E$3:$E$10</c:f>
              <c:numCache>
                <c:formatCode>General</c:formatCode>
                <c:ptCount val="8"/>
                <c:pt idx="0">
                  <c:v>14719</c:v>
                </c:pt>
                <c:pt idx="1">
                  <c:v>23703</c:v>
                </c:pt>
                <c:pt idx="2">
                  <c:v>42422</c:v>
                </c:pt>
                <c:pt idx="3">
                  <c:v>79797</c:v>
                </c:pt>
                <c:pt idx="4">
                  <c:v>152125</c:v>
                </c:pt>
                <c:pt idx="5">
                  <c:v>300031</c:v>
                </c:pt>
                <c:pt idx="6">
                  <c:v>603812</c:v>
                </c:pt>
                <c:pt idx="7">
                  <c:v>1168203</c:v>
                </c:pt>
              </c:numCache>
            </c:numRef>
          </c:val>
          <c:smooth val="0"/>
          <c:extLst>
            <c:ext xmlns:c16="http://schemas.microsoft.com/office/drawing/2014/chart" uri="{C3380CC4-5D6E-409C-BE32-E72D297353CC}">
              <c16:uniqueId val="{00000002-34C4-4FCC-97A7-5C7EED3622A9}"/>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1"/>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max val="2800000"/>
          <c:min val="0"/>
        </c:scaling>
        <c:delete val="0"/>
        <c:axPos val="l"/>
        <c:majorGridlines>
          <c:spPr>
            <a:ln w="12700" cap="flat">
              <a:solidFill>
                <a:srgbClr val="B8B8B8"/>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2094734552"/>
        <c:crosses val="autoZero"/>
        <c:crossBetween val="midCat"/>
      </c:valAx>
      <c:spPr>
        <a:noFill/>
        <a:ln w="12700" cap="flat">
          <a:noFill/>
          <a:miter lim="400000"/>
        </a:ln>
        <a:effectLst/>
      </c:spPr>
    </c:plotArea>
    <c:legend>
      <c:legendPos val="t"/>
      <c:layout>
        <c:manualLayout>
          <c:xMode val="edge"/>
          <c:yMode val="edge"/>
          <c:x val="7.1656300000000006E-2"/>
          <c:y val="0"/>
          <c:w val="0.9"/>
          <c:h val="4.4933000000000001E-2"/>
        </c:manualLayout>
      </c:layout>
      <c:overlay val="1"/>
      <c:spPr>
        <a:noFill/>
        <a:ln w="12700" cap="flat">
          <a:noFill/>
          <a:miter lim="400000"/>
        </a:ln>
        <a:effectLst/>
      </c:spPr>
      <c:txPr>
        <a:bodyPr rot="0"/>
        <a:lstStyle/>
        <a:p>
          <a:pPr>
            <a:defRPr sz="10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155C7-8F07-8B4F-9E90-1843AC6E7221}" type="datetimeFigureOut">
              <a:rPr lang="en-US" smtClean="0"/>
              <a:t>7/1/19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94EFA-7C67-7248-9D21-BD7F54B47A98}" type="slidenum">
              <a:rPr lang="en-US" smtClean="0"/>
              <a:t>‹#›</a:t>
            </a:fld>
            <a:endParaRPr lang="en-US"/>
          </a:p>
        </p:txBody>
      </p:sp>
    </p:spTree>
    <p:extLst>
      <p:ext uri="{BB962C8B-B14F-4D97-AF65-F5344CB8AC3E}">
        <p14:creationId xmlns:p14="http://schemas.microsoft.com/office/powerpoint/2010/main" val="310941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previously presented the </a:t>
            </a:r>
            <a:r>
              <a:rPr lang="en-US" sz="1200" kern="1200" dirty="0" err="1">
                <a:solidFill>
                  <a:schemeClr val="tx1"/>
                </a:solidFill>
                <a:effectLst/>
                <a:latin typeface="+mn-lt"/>
                <a:ea typeface="+mn-ea"/>
                <a:cs typeface="+mn-cs"/>
              </a:rPr>
              <a:t>PlateAnalyzer</a:t>
            </a:r>
            <a:r>
              <a:rPr lang="en-US" sz="1200" kern="1200" dirty="0">
                <a:solidFill>
                  <a:schemeClr val="tx1"/>
                </a:solidFill>
                <a:effectLst/>
                <a:latin typeface="+mn-lt"/>
                <a:ea typeface="+mn-ea"/>
                <a:cs typeface="+mn-cs"/>
              </a:rPr>
              <a:t> package for analysis of multiparameter flow cytometry (FC) data. The tool utilizes a GUI employing a virtual canvas and interoperable modules allowing users to construct complex gating and filtering strategies. </a:t>
            </a:r>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1</a:t>
            </a:fld>
            <a:endParaRPr lang="en-US"/>
          </a:p>
        </p:txBody>
      </p:sp>
    </p:spTree>
    <p:extLst>
      <p:ext uri="{BB962C8B-B14F-4D97-AF65-F5344CB8AC3E}">
        <p14:creationId xmlns:p14="http://schemas.microsoft.com/office/powerpoint/2010/main" val="201255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Phenotype </a:t>
            </a:r>
          </a:p>
          <a:p>
            <a:r>
              <a:rPr lang="en-US" dirty="0"/>
              <a:t>Outliers</a:t>
            </a:r>
          </a:p>
        </p:txBody>
      </p:sp>
      <p:sp>
        <p:nvSpPr>
          <p:cNvPr id="4" name="Slide Number Placeholder 3"/>
          <p:cNvSpPr>
            <a:spLocks noGrp="1"/>
          </p:cNvSpPr>
          <p:nvPr>
            <p:ph type="sldNum" sz="quarter" idx="5"/>
          </p:nvPr>
        </p:nvSpPr>
        <p:spPr/>
        <p:txBody>
          <a:bodyPr/>
          <a:lstStyle/>
          <a:p>
            <a:fld id="{DF094EFA-7C67-7248-9D21-BD7F54B47A98}" type="slidenum">
              <a:rPr lang="en-US" smtClean="0"/>
              <a:t>18</a:t>
            </a:fld>
            <a:endParaRPr lang="en-US"/>
          </a:p>
        </p:txBody>
      </p:sp>
    </p:spTree>
    <p:extLst>
      <p:ext uri="{BB962C8B-B14F-4D97-AF65-F5344CB8AC3E}">
        <p14:creationId xmlns:p14="http://schemas.microsoft.com/office/powerpoint/2010/main" val="1710566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gating and manipulating datasets in real time</a:t>
            </a:r>
          </a:p>
        </p:txBody>
      </p:sp>
      <p:sp>
        <p:nvSpPr>
          <p:cNvPr id="4" name="Slide Number Placeholder 3"/>
          <p:cNvSpPr>
            <a:spLocks noGrp="1"/>
          </p:cNvSpPr>
          <p:nvPr>
            <p:ph type="sldNum" sz="quarter" idx="5"/>
          </p:nvPr>
        </p:nvSpPr>
        <p:spPr/>
        <p:txBody>
          <a:bodyPr/>
          <a:lstStyle/>
          <a:p>
            <a:fld id="{DF094EFA-7C67-7248-9D21-BD7F54B47A98}" type="slidenum">
              <a:rPr lang="en-US" smtClean="0"/>
              <a:t>26</a:t>
            </a:fld>
            <a:endParaRPr lang="en-US"/>
          </a:p>
        </p:txBody>
      </p:sp>
    </p:spTree>
    <p:extLst>
      <p:ext uri="{BB962C8B-B14F-4D97-AF65-F5344CB8AC3E}">
        <p14:creationId xmlns:p14="http://schemas.microsoft.com/office/powerpoint/2010/main" val="8645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applied the </a:t>
            </a:r>
            <a:r>
              <a:rPr lang="en-US" sz="1200" kern="1200" dirty="0" err="1">
                <a:solidFill>
                  <a:schemeClr val="tx1"/>
                </a:solidFill>
                <a:effectLst/>
                <a:latin typeface="+mn-lt"/>
                <a:ea typeface="+mn-ea"/>
                <a:cs typeface="+mn-cs"/>
              </a:rPr>
              <a:t>DiCE</a:t>
            </a:r>
            <a:r>
              <a:rPr lang="en-US" sz="1200" kern="1200" dirty="0">
                <a:solidFill>
                  <a:schemeClr val="tx1"/>
                </a:solidFill>
                <a:effectLst/>
                <a:latin typeface="+mn-lt"/>
                <a:ea typeface="+mn-ea"/>
                <a:cs typeface="+mn-cs"/>
              </a:rPr>
              <a:t> to visualize and interrogate a rich dataset describing the expression of 8  receptors on  T-cells subsets . We also created 2D maps based on approaches offered by PCA, SNE, and UMAP. The qualitative comparison demonstrates that the features learned by </a:t>
            </a:r>
            <a:r>
              <a:rPr lang="en-US" sz="1200" kern="1200" dirty="0" err="1">
                <a:solidFill>
                  <a:schemeClr val="tx1"/>
                </a:solidFill>
                <a:effectLst/>
                <a:latin typeface="+mn-lt"/>
                <a:ea typeface="+mn-ea"/>
                <a:cs typeface="+mn-cs"/>
              </a:rPr>
              <a:t>DiCE</a:t>
            </a:r>
            <a:r>
              <a:rPr lang="en-US" sz="1200" kern="1200" dirty="0">
                <a:solidFill>
                  <a:schemeClr val="tx1"/>
                </a:solidFill>
                <a:effectLst/>
                <a:latin typeface="+mn-lt"/>
                <a:ea typeface="+mn-ea"/>
                <a:cs typeface="+mn-cs"/>
              </a:rPr>
              <a:t> produce a more interpretable and cleaner output permitting easy back-gating. The large size of the dataset favored </a:t>
            </a:r>
            <a:r>
              <a:rPr lang="en-US" sz="1200" kern="1200" dirty="0" err="1">
                <a:solidFill>
                  <a:schemeClr val="tx1"/>
                </a:solidFill>
                <a:effectLst/>
                <a:latin typeface="+mn-lt"/>
                <a:ea typeface="+mn-ea"/>
                <a:cs typeface="+mn-cs"/>
              </a:rPr>
              <a:t>DiCE</a:t>
            </a:r>
            <a:r>
              <a:rPr lang="en-US" sz="1200" kern="1200" dirty="0">
                <a:solidFill>
                  <a:schemeClr val="tx1"/>
                </a:solidFill>
                <a:effectLst/>
                <a:latin typeface="+mn-lt"/>
                <a:ea typeface="+mn-ea"/>
                <a:cs typeface="+mn-cs"/>
              </a:rPr>
              <a:t> which is significantly faster than the competing techniques (excluding PCA). The SNE and UMAP methods were unable to process all the cells in the dataset and required subsampling. Importantly, </a:t>
            </a:r>
            <a:r>
              <a:rPr lang="en-US" sz="1200" kern="1200" dirty="0" err="1">
                <a:solidFill>
                  <a:schemeClr val="tx1"/>
                </a:solidFill>
                <a:effectLst/>
                <a:latin typeface="+mn-lt"/>
                <a:ea typeface="+mn-ea"/>
                <a:cs typeface="+mn-cs"/>
              </a:rPr>
              <a:t>DiCE</a:t>
            </a:r>
            <a:r>
              <a:rPr lang="en-US" sz="1200" kern="1200" dirty="0">
                <a:solidFill>
                  <a:schemeClr val="tx1"/>
                </a:solidFill>
                <a:effectLst/>
                <a:latin typeface="+mn-lt"/>
                <a:ea typeface="+mn-ea"/>
                <a:cs typeface="+mn-cs"/>
              </a:rPr>
              <a:t> can project the incoming data (similarly to PCA and UMAP), which makes it decidedly more useful than SNE. </a:t>
            </a:r>
            <a:r>
              <a:rPr lang="en-US" sz="1200" kern="1200" dirty="0" err="1">
                <a:solidFill>
                  <a:schemeClr val="tx1"/>
                </a:solidFill>
                <a:effectLst/>
                <a:latin typeface="+mn-lt"/>
                <a:ea typeface="+mn-ea"/>
                <a:cs typeface="+mn-cs"/>
              </a:rPr>
              <a:t>DiCE</a:t>
            </a:r>
            <a:r>
              <a:rPr lang="en-US" sz="1200" kern="1200" dirty="0">
                <a:solidFill>
                  <a:schemeClr val="tx1"/>
                </a:solidFill>
                <a:effectLst/>
                <a:latin typeface="+mn-lt"/>
                <a:ea typeface="+mn-ea"/>
                <a:cs typeface="+mn-cs"/>
              </a:rPr>
              <a:t> can also benefit from the ubiquity of the specialized Deep Learning -oriented hardware like NVIDIA GPUs.</a:t>
            </a:r>
          </a:p>
          <a:p>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27</a:t>
            </a:fld>
            <a:endParaRPr lang="en-US"/>
          </a:p>
        </p:txBody>
      </p:sp>
    </p:spTree>
    <p:extLst>
      <p:ext uri="{BB962C8B-B14F-4D97-AF65-F5344CB8AC3E}">
        <p14:creationId xmlns:p14="http://schemas.microsoft.com/office/powerpoint/2010/main" val="1282862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has been successfully used for classification of bacterium colony scatter images. This was a driving force to develop application for </a:t>
            </a:r>
            <a:r>
              <a:rPr lang="en-US"/>
              <a:t>Flow Cytometry.</a:t>
            </a:r>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29</a:t>
            </a:fld>
            <a:endParaRPr lang="en-US"/>
          </a:p>
        </p:txBody>
      </p:sp>
    </p:spTree>
    <p:extLst>
      <p:ext uri="{BB962C8B-B14F-4D97-AF65-F5344CB8AC3E}">
        <p14:creationId xmlns:p14="http://schemas.microsoft.com/office/powerpoint/2010/main" val="240410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Recently, however, many </a:t>
            </a:r>
            <a:r>
              <a:rPr lang="en-US" sz="1200" kern="1200" dirty="0" err="1">
                <a:solidFill>
                  <a:schemeClr val="tx1"/>
                </a:solidFill>
                <a:effectLst/>
                <a:latin typeface="+mn-lt"/>
                <a:ea typeface="+mn-ea"/>
                <a:cs typeface="+mn-cs"/>
              </a:rPr>
              <a:t>cytometrist</a:t>
            </a:r>
            <a:r>
              <a:rPr lang="en-US" sz="1200" kern="1200" dirty="0">
                <a:solidFill>
                  <a:schemeClr val="tx1"/>
                </a:solidFill>
                <a:effectLst/>
                <a:latin typeface="+mn-lt"/>
                <a:ea typeface="+mn-ea"/>
                <a:cs typeface="+mn-cs"/>
              </a:rPr>
              <a:t> expressed interest in the utility of dimensionality reduction (DR), and manifold-learning (ML) techniques which offer means to visualize complex data, enabling rapid exploratory analysis, gating, and comparisons of samples. </a:t>
            </a:r>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2</a:t>
            </a:fld>
            <a:endParaRPr lang="en-US"/>
          </a:p>
        </p:txBody>
      </p:sp>
    </p:spTree>
    <p:extLst>
      <p:ext uri="{BB962C8B-B14F-4D97-AF65-F5344CB8AC3E}">
        <p14:creationId xmlns:p14="http://schemas.microsoft.com/office/powerpoint/2010/main" val="346319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these methods, the most debated ones are PCA, SNE variants, and UMAP. In the presented work we pursued an alternative solution incorporating contractive autoencoder (CA) built on deep learning (DL) framework</a:t>
            </a:r>
          </a:p>
          <a:p>
            <a:r>
              <a:rPr lang="en-US" sz="1200" kern="1200" dirty="0">
                <a:solidFill>
                  <a:schemeClr val="tx1"/>
                </a:solidFill>
                <a:effectLst/>
                <a:latin typeface="+mn-lt"/>
                <a:ea typeface="+mn-ea"/>
                <a:cs typeface="+mn-cs"/>
              </a:rPr>
              <a:t>We demonstrated that the resultant </a:t>
            </a:r>
            <a:r>
              <a:rPr lang="en-US" sz="1200" kern="1200" dirty="0" err="1">
                <a:solidFill>
                  <a:schemeClr val="tx1"/>
                </a:solidFill>
                <a:effectLst/>
                <a:latin typeface="+mn-lt"/>
                <a:ea typeface="+mn-ea"/>
                <a:cs typeface="+mn-cs"/>
              </a:rPr>
              <a:t>DiCE</a:t>
            </a:r>
            <a:r>
              <a:rPr lang="en-US" sz="1200" kern="1200" dirty="0">
                <a:solidFill>
                  <a:schemeClr val="tx1"/>
                </a:solidFill>
                <a:effectLst/>
                <a:latin typeface="+mn-lt"/>
                <a:ea typeface="+mn-ea"/>
                <a:cs typeface="+mn-cs"/>
              </a:rPr>
              <a:t> (Deep Cytometry Embedding) tool not only competes favorably with the existing techniques concerning the visualization output but is also faster and more flexible</a:t>
            </a:r>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3</a:t>
            </a:fld>
            <a:endParaRPr lang="en-US"/>
          </a:p>
        </p:txBody>
      </p:sp>
    </p:spTree>
    <p:extLst>
      <p:ext uri="{BB962C8B-B14F-4D97-AF65-F5344CB8AC3E}">
        <p14:creationId xmlns:p14="http://schemas.microsoft.com/office/powerpoint/2010/main" val="27179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Autoencoders are an unsupervised learning technique in which we leverage neural networks for the task of compressing data. Autoencoder should be accurate enough in input reconstruction. And usually it should not be overfitted. In other words it should not just ”remember” the data. But in our case overfitting is what we actually need as long as we are not going to use it for different data files.   </a:t>
            </a:r>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4</a:t>
            </a:fld>
            <a:endParaRPr lang="en-US"/>
          </a:p>
        </p:txBody>
      </p:sp>
    </p:spTree>
    <p:extLst>
      <p:ext uri="{BB962C8B-B14F-4D97-AF65-F5344CB8AC3E}">
        <p14:creationId xmlns:p14="http://schemas.microsoft.com/office/powerpoint/2010/main" val="166884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contractive autoencoder makes this encoding less sensitive to small variations in its training dataset. This is accomplished by adding a </a:t>
            </a:r>
            <a:r>
              <a:rPr lang="en-US" sz="1200" b="0" i="0" u="none" strike="noStrike" kern="1200" dirty="0" err="1">
                <a:solidFill>
                  <a:schemeClr val="tx1"/>
                </a:solidFill>
                <a:effectLst/>
                <a:latin typeface="+mn-lt"/>
                <a:ea typeface="+mn-ea"/>
                <a:cs typeface="+mn-cs"/>
              </a:rPr>
              <a:t>regularizer</a:t>
            </a:r>
            <a:r>
              <a:rPr lang="en-US" sz="1200" b="0" i="0" u="none" strike="noStrike" kern="1200" dirty="0">
                <a:solidFill>
                  <a:schemeClr val="tx1"/>
                </a:solidFill>
                <a:effectLst/>
                <a:latin typeface="+mn-lt"/>
                <a:ea typeface="+mn-ea"/>
                <a:cs typeface="+mn-cs"/>
              </a:rPr>
              <a:t>, or penalty term, to whatever cost or objective function the algorithm is trying to minimize. The end result is to reduce the learned representation’s sensitivity towards the training input. As </a:t>
            </a:r>
            <a:r>
              <a:rPr lang="en-US" sz="1200" b="0" i="0" u="none" strike="noStrike" kern="1200" dirty="0" err="1">
                <a:solidFill>
                  <a:schemeClr val="tx1"/>
                </a:solidFill>
                <a:effectLst/>
                <a:latin typeface="+mn-lt"/>
                <a:ea typeface="+mn-ea"/>
                <a:cs typeface="+mn-cs"/>
              </a:rPr>
              <a:t>regularizer</a:t>
            </a:r>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Frobenius</a:t>
            </a:r>
            <a:r>
              <a:rPr lang="en-US" sz="1200" b="0" i="0" u="none" strike="noStrike" kern="1200" dirty="0">
                <a:solidFill>
                  <a:schemeClr val="tx1"/>
                </a:solidFill>
                <a:effectLst/>
                <a:latin typeface="+mn-lt"/>
                <a:ea typeface="+mn-ea"/>
                <a:cs typeface="+mn-cs"/>
              </a:rPr>
              <a:t> norm of the Jacobian matrix is used for the encoder activation sequence, with respect to the input.</a:t>
            </a:r>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5</a:t>
            </a:fld>
            <a:endParaRPr lang="en-US"/>
          </a:p>
        </p:txBody>
      </p:sp>
    </p:spTree>
    <p:extLst>
      <p:ext uri="{BB962C8B-B14F-4D97-AF65-F5344CB8AC3E}">
        <p14:creationId xmlns:p14="http://schemas.microsoft.com/office/powerpoint/2010/main" val="323490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6</a:t>
            </a:fld>
            <a:endParaRPr lang="en-US"/>
          </a:p>
        </p:txBody>
      </p:sp>
    </p:spTree>
    <p:extLst>
      <p:ext uri="{BB962C8B-B14F-4D97-AF65-F5344CB8AC3E}">
        <p14:creationId xmlns:p14="http://schemas.microsoft.com/office/powerpoint/2010/main" val="22355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Ratio depends on batch size. When batch size is about 500, times are almost the same. Because most of the time is spent of data exchange between RAM and GPU memory. Batch size is a trade between speed and accuracy in GPU case.</a:t>
            </a:r>
          </a:p>
          <a:p>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7</a:t>
            </a:fld>
            <a:endParaRPr lang="en-US"/>
          </a:p>
        </p:txBody>
      </p:sp>
    </p:spTree>
    <p:extLst>
      <p:ext uri="{BB962C8B-B14F-4D97-AF65-F5344CB8AC3E}">
        <p14:creationId xmlns:p14="http://schemas.microsoft.com/office/powerpoint/2010/main" val="299442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8</a:t>
            </a:fld>
            <a:endParaRPr lang="en-US"/>
          </a:p>
        </p:txBody>
      </p:sp>
    </p:spTree>
    <p:extLst>
      <p:ext uri="{BB962C8B-B14F-4D97-AF65-F5344CB8AC3E}">
        <p14:creationId xmlns:p14="http://schemas.microsoft.com/office/powerpoint/2010/main" val="295052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94EFA-7C67-7248-9D21-BD7F54B47A98}" type="slidenum">
              <a:rPr lang="en-US" smtClean="0"/>
              <a:t>14</a:t>
            </a:fld>
            <a:endParaRPr lang="en-US"/>
          </a:p>
        </p:txBody>
      </p:sp>
    </p:spTree>
    <p:extLst>
      <p:ext uri="{BB962C8B-B14F-4D97-AF65-F5344CB8AC3E}">
        <p14:creationId xmlns:p14="http://schemas.microsoft.com/office/powerpoint/2010/main" val="51092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F28F-2BC4-6949-9995-A7A7C561D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F76863-8C98-A744-8E9A-2B59A47B0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6F588-5E6C-B84E-AAD2-965292A655EC}"/>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5" name="Footer Placeholder 4">
            <a:extLst>
              <a:ext uri="{FF2B5EF4-FFF2-40B4-BE49-F238E27FC236}">
                <a16:creationId xmlns:a16="http://schemas.microsoft.com/office/drawing/2014/main" id="{3933E853-FA5D-084F-9A26-1C0776344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70488-F278-454A-A4A5-8ED5B701ACF2}"/>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6354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1DEB-D500-DA4E-924A-4523C24D8B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E2E3A-DC5A-1E41-9F71-73A7571FCB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5ECF7-0D52-E74D-AD3C-A9CC94B025FA}"/>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5" name="Footer Placeholder 4">
            <a:extLst>
              <a:ext uri="{FF2B5EF4-FFF2-40B4-BE49-F238E27FC236}">
                <a16:creationId xmlns:a16="http://schemas.microsoft.com/office/drawing/2014/main" id="{2B80451D-0EFF-A24D-8E36-0723FAD58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035D2-40F0-044C-86AB-E70289FC6943}"/>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110260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94A682-26EF-514C-A272-E406AADC6A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22B8E7-BAB5-FE47-A09E-F8E56ECD75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A9B2-5BF3-D543-9753-6E2B7AE50FBA}"/>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5" name="Footer Placeholder 4">
            <a:extLst>
              <a:ext uri="{FF2B5EF4-FFF2-40B4-BE49-F238E27FC236}">
                <a16:creationId xmlns:a16="http://schemas.microsoft.com/office/drawing/2014/main" id="{4642A8AE-5AE6-184E-B51E-3E4C7F2F6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62120-FC88-8947-8432-74AB2766AD3A}"/>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10209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FC44-9111-AB4A-9BD3-0493F024C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CCD14-A646-D144-9F1A-C8C53ED7FE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785A0-043F-1542-B568-4DC0424458E6}"/>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5" name="Footer Placeholder 4">
            <a:extLst>
              <a:ext uri="{FF2B5EF4-FFF2-40B4-BE49-F238E27FC236}">
                <a16:creationId xmlns:a16="http://schemas.microsoft.com/office/drawing/2014/main" id="{44498259-1497-E341-A156-CFA54E95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DCAD3-D086-5944-BD6B-1C869A1DF923}"/>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235961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3BB0-6D1A-924E-8529-B7E2AFC20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078155-C11D-B74B-8977-E2BC4C0ECB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A0E89-9C92-4547-A445-18BE1CDBDEFF}"/>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5" name="Footer Placeholder 4">
            <a:extLst>
              <a:ext uri="{FF2B5EF4-FFF2-40B4-BE49-F238E27FC236}">
                <a16:creationId xmlns:a16="http://schemas.microsoft.com/office/drawing/2014/main" id="{26B1C135-1DB5-7745-A0C0-85875DA1F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5C899-9944-1740-A59D-C3C5DB2D6225}"/>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279609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0D2F-CB06-4D4B-83B4-90B8F41C4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986DE-9D40-114E-86C8-BA663AA53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975F64-D319-DA42-B47E-5042EF5A46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19B890-090C-1046-9153-5ECC41DF3707}"/>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6" name="Footer Placeholder 5">
            <a:extLst>
              <a:ext uri="{FF2B5EF4-FFF2-40B4-BE49-F238E27FC236}">
                <a16:creationId xmlns:a16="http://schemas.microsoft.com/office/drawing/2014/main" id="{7B0DDC80-5B7B-4543-BDD9-438A9260F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CAB5D-3001-1F40-B270-1F9CA4CB3391}"/>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88742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17E7-87E0-1C4C-99B4-484AB0DA8B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66C294-C411-C64A-A67F-2E569F0DD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C8094-5FBE-E34E-BAF2-B1410630F1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39459-94AC-0A4F-A124-ECF87D98F4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09C28B-2630-6B4C-A2A5-342A6FB950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55D31C-907F-C34A-A263-B17AEFF752F0}"/>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8" name="Footer Placeholder 7">
            <a:extLst>
              <a:ext uri="{FF2B5EF4-FFF2-40B4-BE49-F238E27FC236}">
                <a16:creationId xmlns:a16="http://schemas.microsoft.com/office/drawing/2014/main" id="{7E3496AC-FD4E-024C-9642-34BD43D6EB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411DF8-2245-2D49-9447-518FB87894D0}"/>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338770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CC1E-FB68-934C-9836-47E39A79B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77BA8-3456-834D-B589-9D428D6B3B56}"/>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4" name="Footer Placeholder 3">
            <a:extLst>
              <a:ext uri="{FF2B5EF4-FFF2-40B4-BE49-F238E27FC236}">
                <a16:creationId xmlns:a16="http://schemas.microsoft.com/office/drawing/2014/main" id="{F707A54B-F71D-0D4C-B844-AC3D753FF1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79654C-D15F-2543-821F-E843D2554928}"/>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273313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BEF34-9F31-A444-AAD1-652F29CE6F4A}"/>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3" name="Footer Placeholder 2">
            <a:extLst>
              <a:ext uri="{FF2B5EF4-FFF2-40B4-BE49-F238E27FC236}">
                <a16:creationId xmlns:a16="http://schemas.microsoft.com/office/drawing/2014/main" id="{3F6604C8-32F5-D349-8547-FEDC9636EA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8739FC-24B1-4B41-BEEA-1121414D1DA2}"/>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24688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EAFD-CACB-5B45-A663-EC05ECDF6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9B40B-6303-2748-B844-1028D933CE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E715B6-5F34-E843-9213-F95484A04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D4C36-6E03-9045-A049-D67EE935D226}"/>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6" name="Footer Placeholder 5">
            <a:extLst>
              <a:ext uri="{FF2B5EF4-FFF2-40B4-BE49-F238E27FC236}">
                <a16:creationId xmlns:a16="http://schemas.microsoft.com/office/drawing/2014/main" id="{87A8D6FA-C7E4-6746-91EE-9B99192CD2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A8857-C78E-2B4C-8A4D-CE9602AE6528}"/>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1458522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F218-6B3F-A24A-8007-BBF7F9032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214BCE-E0B7-4945-A5A8-EE369514D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65A7EC-F887-5644-B2F7-2E91491A6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EE10C-0C6B-D340-A0C3-D787A676FF79}"/>
              </a:ext>
            </a:extLst>
          </p:cNvPr>
          <p:cNvSpPr>
            <a:spLocks noGrp="1"/>
          </p:cNvSpPr>
          <p:nvPr>
            <p:ph type="dt" sz="half" idx="10"/>
          </p:nvPr>
        </p:nvSpPr>
        <p:spPr/>
        <p:txBody>
          <a:bodyPr/>
          <a:lstStyle/>
          <a:p>
            <a:fld id="{FBAB2517-D5F7-7B4E-8732-78CF67A3F38E}" type="datetimeFigureOut">
              <a:rPr lang="en-US" smtClean="0"/>
              <a:t>7/1/19</a:t>
            </a:fld>
            <a:endParaRPr lang="en-US"/>
          </a:p>
        </p:txBody>
      </p:sp>
      <p:sp>
        <p:nvSpPr>
          <p:cNvPr id="6" name="Footer Placeholder 5">
            <a:extLst>
              <a:ext uri="{FF2B5EF4-FFF2-40B4-BE49-F238E27FC236}">
                <a16:creationId xmlns:a16="http://schemas.microsoft.com/office/drawing/2014/main" id="{3AABE6B9-F098-914E-B30E-88CD9446F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915CC-1199-C64D-8D41-0A6AB5918F2D}"/>
              </a:ext>
            </a:extLst>
          </p:cNvPr>
          <p:cNvSpPr>
            <a:spLocks noGrp="1"/>
          </p:cNvSpPr>
          <p:nvPr>
            <p:ph type="sldNum" sz="quarter" idx="12"/>
          </p:nvPr>
        </p:nvSpPr>
        <p:spPr/>
        <p:txBody>
          <a:bodyPr/>
          <a:lstStyle/>
          <a:p>
            <a:fld id="{EE85995E-2700-6447-8291-A5B0E2FADC03}" type="slidenum">
              <a:rPr lang="en-US" smtClean="0"/>
              <a:t>‹#›</a:t>
            </a:fld>
            <a:endParaRPr lang="en-US"/>
          </a:p>
        </p:txBody>
      </p:sp>
    </p:spTree>
    <p:extLst>
      <p:ext uri="{BB962C8B-B14F-4D97-AF65-F5344CB8AC3E}">
        <p14:creationId xmlns:p14="http://schemas.microsoft.com/office/powerpoint/2010/main" val="247323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C3986-3FA6-AF44-9934-3570B9865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FD547B-45A3-3A45-8FDE-5596B1CBB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3233A-6844-AC4F-BC0C-C884D4A9B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B2517-D5F7-7B4E-8732-78CF67A3F38E}" type="datetimeFigureOut">
              <a:rPr lang="en-US" smtClean="0"/>
              <a:t>7/1/19</a:t>
            </a:fld>
            <a:endParaRPr lang="en-US"/>
          </a:p>
        </p:txBody>
      </p:sp>
      <p:sp>
        <p:nvSpPr>
          <p:cNvPr id="5" name="Footer Placeholder 4">
            <a:extLst>
              <a:ext uri="{FF2B5EF4-FFF2-40B4-BE49-F238E27FC236}">
                <a16:creationId xmlns:a16="http://schemas.microsoft.com/office/drawing/2014/main" id="{A63633EE-0279-1A4B-98AB-02C951FCCB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0055BA-E669-D747-AD4C-30714B21EF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5995E-2700-6447-8291-A5B0E2FADC03}" type="slidenum">
              <a:rPr lang="en-US" smtClean="0"/>
              <a:t>‹#›</a:t>
            </a:fld>
            <a:endParaRPr lang="en-US"/>
          </a:p>
        </p:txBody>
      </p:sp>
      <p:pic>
        <p:nvPicPr>
          <p:cNvPr id="7" name="Picture 4" descr="https://engineering.purdue.edu/Wraps/ECO/wrap7/images/logo.png">
            <a:extLst>
              <a:ext uri="{FF2B5EF4-FFF2-40B4-BE49-F238E27FC236}">
                <a16:creationId xmlns:a16="http://schemas.microsoft.com/office/drawing/2014/main" id="{8E58EE40-9938-4549-8C68-786037006A2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032" y="6418737"/>
            <a:ext cx="1191263" cy="37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376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8029-5406-A648-8DD4-B6332DB8F54A}"/>
              </a:ext>
            </a:extLst>
          </p:cNvPr>
          <p:cNvSpPr>
            <a:spLocks noGrp="1"/>
          </p:cNvSpPr>
          <p:nvPr>
            <p:ph type="ctrTitle"/>
          </p:nvPr>
        </p:nvSpPr>
        <p:spPr>
          <a:xfrm>
            <a:off x="428531" y="289444"/>
            <a:ext cx="11334937" cy="1086683"/>
          </a:xfrm>
        </p:spPr>
        <p:txBody>
          <a:bodyPr>
            <a:noAutofit/>
          </a:bodyPr>
          <a:lstStyle/>
          <a:p>
            <a:r>
              <a:rPr lang="en-US" sz="3200" b="1" dirty="0"/>
              <a:t>Deep Cytometry Embedding (</a:t>
            </a:r>
            <a:r>
              <a:rPr lang="en-US" sz="3200" b="1" dirty="0" err="1"/>
              <a:t>DiCE</a:t>
            </a:r>
            <a:r>
              <a:rPr lang="en-US" sz="3200" b="1" dirty="0"/>
              <a:t>): a deep-learning approach for display and interrogation of multi-relational flow cytometry data</a:t>
            </a:r>
            <a:endParaRPr lang="en-US" sz="3200" dirty="0"/>
          </a:p>
        </p:txBody>
      </p:sp>
      <p:sp>
        <p:nvSpPr>
          <p:cNvPr id="3" name="Subtitle 2">
            <a:extLst>
              <a:ext uri="{FF2B5EF4-FFF2-40B4-BE49-F238E27FC236}">
                <a16:creationId xmlns:a16="http://schemas.microsoft.com/office/drawing/2014/main" id="{F606CA71-3E9F-7546-AD0F-607148B89295}"/>
              </a:ext>
            </a:extLst>
          </p:cNvPr>
          <p:cNvSpPr>
            <a:spLocks noGrp="1"/>
          </p:cNvSpPr>
          <p:nvPr>
            <p:ph type="subTitle" idx="1"/>
          </p:nvPr>
        </p:nvSpPr>
        <p:spPr>
          <a:xfrm>
            <a:off x="1386358" y="2008462"/>
            <a:ext cx="9419283" cy="2841076"/>
          </a:xfrm>
        </p:spPr>
        <p:txBody>
          <a:bodyPr>
            <a:normAutofit/>
          </a:bodyPr>
          <a:lstStyle/>
          <a:p>
            <a:r>
              <a:rPr lang="en-US" sz="3200" b="1" dirty="0"/>
              <a:t>Valery Patsekin</a:t>
            </a:r>
            <a:r>
              <a:rPr lang="en-US" sz="3200" dirty="0"/>
              <a:t>, </a:t>
            </a:r>
            <a:r>
              <a:rPr lang="en-US" dirty="0"/>
              <a:t>Bartek Rajwa</a:t>
            </a:r>
            <a:r>
              <a:rPr lang="en-US" baseline="30000" dirty="0"/>
              <a:t>1,3</a:t>
            </a:r>
            <a:r>
              <a:rPr lang="en-US" dirty="0"/>
              <a:t>, &amp; J. Paul Robinson</a:t>
            </a:r>
            <a:r>
              <a:rPr lang="en-US" baseline="30000" dirty="0"/>
              <a:t>1,4</a:t>
            </a:r>
            <a:endParaRPr lang="en-US" dirty="0"/>
          </a:p>
          <a:p>
            <a:endParaRPr lang="en-US" dirty="0"/>
          </a:p>
          <a:p>
            <a:r>
              <a:rPr lang="en-US" dirty="0"/>
              <a:t>Purdue University, USA</a:t>
            </a:r>
          </a:p>
          <a:p>
            <a:endParaRPr lang="en-US" dirty="0"/>
          </a:p>
          <a:p>
            <a:r>
              <a:rPr lang="en-US" dirty="0" err="1"/>
              <a:t>Théo</a:t>
            </a:r>
            <a:r>
              <a:rPr lang="en-US" dirty="0"/>
              <a:t> </a:t>
            </a:r>
            <a:r>
              <a:rPr lang="en-US" dirty="0" err="1"/>
              <a:t>Loustaud</a:t>
            </a:r>
            <a:r>
              <a:rPr lang="en-US" dirty="0"/>
              <a:t>, </a:t>
            </a:r>
            <a:r>
              <a:rPr lang="en-US" dirty="0" err="1"/>
              <a:t>Hervé</a:t>
            </a:r>
            <a:r>
              <a:rPr lang="en-US" dirty="0"/>
              <a:t> </a:t>
            </a:r>
            <a:r>
              <a:rPr lang="en-US" dirty="0" err="1"/>
              <a:t>Luche</a:t>
            </a:r>
            <a:endParaRPr lang="en-US" dirty="0"/>
          </a:p>
          <a:p>
            <a:r>
              <a:rPr lang="en-US" dirty="0"/>
              <a:t>Centre </a:t>
            </a:r>
            <a:r>
              <a:rPr lang="en-US" dirty="0" err="1"/>
              <a:t>d’Immunophénomique</a:t>
            </a:r>
            <a:r>
              <a:rPr lang="en-US" dirty="0"/>
              <a:t>, Marseille, France</a:t>
            </a:r>
          </a:p>
          <a:p>
            <a:endParaRPr lang="en-US" dirty="0"/>
          </a:p>
        </p:txBody>
      </p:sp>
      <p:grpSp>
        <p:nvGrpSpPr>
          <p:cNvPr id="4" name="Group 3">
            <a:extLst>
              <a:ext uri="{FF2B5EF4-FFF2-40B4-BE49-F238E27FC236}">
                <a16:creationId xmlns:a16="http://schemas.microsoft.com/office/drawing/2014/main" id="{5B4A06AA-C340-8242-9B55-A7BAF32936B3}"/>
              </a:ext>
            </a:extLst>
          </p:cNvPr>
          <p:cNvGrpSpPr/>
          <p:nvPr/>
        </p:nvGrpSpPr>
        <p:grpSpPr>
          <a:xfrm>
            <a:off x="3508250" y="5781098"/>
            <a:ext cx="6008363" cy="807766"/>
            <a:chOff x="9455358" y="30115741"/>
            <a:chExt cx="9498185" cy="1793122"/>
          </a:xfrm>
        </p:grpSpPr>
        <p:pic>
          <p:nvPicPr>
            <p:cNvPr id="5" name="Picture 4">
              <a:extLst>
                <a:ext uri="{FF2B5EF4-FFF2-40B4-BE49-F238E27FC236}">
                  <a16:creationId xmlns:a16="http://schemas.microsoft.com/office/drawing/2014/main" id="{65CBE2C1-1A9D-6D4D-86D4-D2263271B06B}"/>
                </a:ext>
              </a:extLst>
            </p:cNvPr>
            <p:cNvPicPr>
              <a:picLocks noChangeAspect="1"/>
            </p:cNvPicPr>
            <p:nvPr/>
          </p:nvPicPr>
          <p:blipFill>
            <a:blip r:embed="rId3"/>
            <a:stretch>
              <a:fillRect/>
            </a:stretch>
          </p:blipFill>
          <p:spPr>
            <a:xfrm>
              <a:off x="9455358" y="30115741"/>
              <a:ext cx="6039235" cy="1793122"/>
            </a:xfrm>
            <a:prstGeom prst="rect">
              <a:avLst/>
            </a:prstGeom>
          </p:spPr>
        </p:pic>
        <p:pic>
          <p:nvPicPr>
            <p:cNvPr id="6" name="Picture 5">
              <a:extLst>
                <a:ext uri="{FF2B5EF4-FFF2-40B4-BE49-F238E27FC236}">
                  <a16:creationId xmlns:a16="http://schemas.microsoft.com/office/drawing/2014/main" id="{45DB4E1A-C866-5C4C-9A30-A3E48A9D9C27}"/>
                </a:ext>
              </a:extLst>
            </p:cNvPr>
            <p:cNvPicPr>
              <a:picLocks noChangeAspect="1"/>
            </p:cNvPicPr>
            <p:nvPr/>
          </p:nvPicPr>
          <p:blipFill>
            <a:blip r:embed="rId4"/>
            <a:stretch>
              <a:fillRect/>
            </a:stretch>
          </p:blipFill>
          <p:spPr>
            <a:xfrm>
              <a:off x="15381617" y="30115741"/>
              <a:ext cx="3571926" cy="1785963"/>
            </a:xfrm>
            <a:prstGeom prst="rect">
              <a:avLst/>
            </a:prstGeom>
          </p:spPr>
        </p:pic>
      </p:grpSp>
      <p:pic>
        <p:nvPicPr>
          <p:cNvPr id="7" name="Picture 4" descr="https://engineering.purdue.edu/Wraps/ECO/wrap7/images/logo.png">
            <a:extLst>
              <a:ext uri="{FF2B5EF4-FFF2-40B4-BE49-F238E27FC236}">
                <a16:creationId xmlns:a16="http://schemas.microsoft.com/office/drawing/2014/main" id="{F7A78850-F38A-7E4E-9754-3DAC29579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31" y="5656888"/>
            <a:ext cx="2386521" cy="750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A0ED2FE-9A4E-964F-883C-9C1A5E388F88}"/>
              </a:ext>
            </a:extLst>
          </p:cNvPr>
          <p:cNvPicPr>
            <a:picLocks noChangeAspect="1"/>
          </p:cNvPicPr>
          <p:nvPr/>
        </p:nvPicPr>
        <p:blipFill rotWithShape="1">
          <a:blip r:embed="rId6"/>
          <a:srcRect t="36673" r="69952" b="32280"/>
          <a:stretch/>
        </p:blipFill>
        <p:spPr>
          <a:xfrm>
            <a:off x="10381544" y="5475336"/>
            <a:ext cx="1215724" cy="1113528"/>
          </a:xfrm>
          <a:prstGeom prst="rect">
            <a:avLst/>
          </a:prstGeom>
        </p:spPr>
      </p:pic>
    </p:spTree>
    <p:extLst>
      <p:ext uri="{BB962C8B-B14F-4D97-AF65-F5344CB8AC3E}">
        <p14:creationId xmlns:p14="http://schemas.microsoft.com/office/powerpoint/2010/main" val="321070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294B-640E-4047-BDE5-D99FB0053310}"/>
              </a:ext>
            </a:extLst>
          </p:cNvPr>
          <p:cNvSpPr>
            <a:spLocks noGrp="1"/>
          </p:cNvSpPr>
          <p:nvPr>
            <p:ph type="title"/>
          </p:nvPr>
        </p:nvSpPr>
        <p:spPr>
          <a:xfrm>
            <a:off x="-39188" y="51617"/>
            <a:ext cx="10515600" cy="379458"/>
          </a:xfrm>
        </p:spPr>
        <p:txBody>
          <a:bodyPr>
            <a:noAutofit/>
          </a:bodyPr>
          <a:lstStyle/>
          <a:p>
            <a:r>
              <a:rPr lang="en-US" sz="3200" dirty="0"/>
              <a:t>And add other known populations as desired</a:t>
            </a:r>
          </a:p>
        </p:txBody>
      </p:sp>
      <p:pic>
        <p:nvPicPr>
          <p:cNvPr id="5" name="Picture 4">
            <a:extLst>
              <a:ext uri="{FF2B5EF4-FFF2-40B4-BE49-F238E27FC236}">
                <a16:creationId xmlns:a16="http://schemas.microsoft.com/office/drawing/2014/main" id="{8B3BCFD0-2B29-BC49-947A-18A471911C57}"/>
              </a:ext>
            </a:extLst>
          </p:cNvPr>
          <p:cNvPicPr>
            <a:picLocks noChangeAspect="1"/>
          </p:cNvPicPr>
          <p:nvPr/>
        </p:nvPicPr>
        <p:blipFill>
          <a:blip r:embed="rId2"/>
          <a:stretch>
            <a:fillRect/>
          </a:stretch>
        </p:blipFill>
        <p:spPr>
          <a:xfrm>
            <a:off x="1933303" y="446314"/>
            <a:ext cx="10258697" cy="6411686"/>
          </a:xfrm>
          <a:prstGeom prst="rect">
            <a:avLst/>
          </a:prstGeom>
        </p:spPr>
      </p:pic>
      <p:sp>
        <p:nvSpPr>
          <p:cNvPr id="6" name="Oval 5">
            <a:extLst>
              <a:ext uri="{FF2B5EF4-FFF2-40B4-BE49-F238E27FC236}">
                <a16:creationId xmlns:a16="http://schemas.microsoft.com/office/drawing/2014/main" id="{3FB134FB-F35D-CB40-AAC5-2A9009EEECD3}"/>
              </a:ext>
            </a:extLst>
          </p:cNvPr>
          <p:cNvSpPr/>
          <p:nvPr/>
        </p:nvSpPr>
        <p:spPr>
          <a:xfrm>
            <a:off x="6634450" y="1580453"/>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43A28D0-A320-3C4E-ADAE-CDFF93CFA46B}"/>
              </a:ext>
            </a:extLst>
          </p:cNvPr>
          <p:cNvSpPr/>
          <p:nvPr/>
        </p:nvSpPr>
        <p:spPr>
          <a:xfrm>
            <a:off x="6564214" y="603766"/>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97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047F-98A8-D747-8C61-BF3CE70D2441}"/>
              </a:ext>
            </a:extLst>
          </p:cNvPr>
          <p:cNvSpPr>
            <a:spLocks noGrp="1"/>
          </p:cNvSpPr>
          <p:nvPr>
            <p:ph type="title"/>
          </p:nvPr>
        </p:nvSpPr>
        <p:spPr>
          <a:xfrm>
            <a:off x="0" y="18255"/>
            <a:ext cx="10515600" cy="501537"/>
          </a:xfrm>
        </p:spPr>
        <p:txBody>
          <a:bodyPr>
            <a:noAutofit/>
          </a:bodyPr>
          <a:lstStyle/>
          <a:p>
            <a:r>
              <a:rPr lang="en-US" sz="3200" dirty="0"/>
              <a:t>Use PRISM </a:t>
            </a:r>
            <a:r>
              <a:rPr lang="en-US" sz="3200" dirty="0" err="1"/>
              <a:t>Fn</a:t>
            </a:r>
            <a:r>
              <a:rPr lang="en-US" sz="3200" dirty="0"/>
              <a:t> to evaluate full </a:t>
            </a:r>
            <a:r>
              <a:rPr lang="en-US" sz="3200" dirty="0" err="1"/>
              <a:t>Pop’ns</a:t>
            </a:r>
            <a:endParaRPr lang="en-US" sz="3200" dirty="0"/>
          </a:p>
        </p:txBody>
      </p:sp>
      <p:pic>
        <p:nvPicPr>
          <p:cNvPr id="4" name="Picture 3">
            <a:extLst>
              <a:ext uri="{FF2B5EF4-FFF2-40B4-BE49-F238E27FC236}">
                <a16:creationId xmlns:a16="http://schemas.microsoft.com/office/drawing/2014/main" id="{0F46724E-4553-CA4D-9301-F1F42CAFCE89}"/>
              </a:ext>
            </a:extLst>
          </p:cNvPr>
          <p:cNvPicPr>
            <a:picLocks noChangeAspect="1"/>
          </p:cNvPicPr>
          <p:nvPr/>
        </p:nvPicPr>
        <p:blipFill>
          <a:blip r:embed="rId2"/>
          <a:stretch>
            <a:fillRect/>
          </a:stretch>
        </p:blipFill>
        <p:spPr>
          <a:xfrm>
            <a:off x="2050868" y="519792"/>
            <a:ext cx="10141131" cy="6338207"/>
          </a:xfrm>
          <a:prstGeom prst="rect">
            <a:avLst/>
          </a:prstGeom>
        </p:spPr>
      </p:pic>
      <p:sp>
        <p:nvSpPr>
          <p:cNvPr id="5" name="Oval 4">
            <a:extLst>
              <a:ext uri="{FF2B5EF4-FFF2-40B4-BE49-F238E27FC236}">
                <a16:creationId xmlns:a16="http://schemas.microsoft.com/office/drawing/2014/main" id="{F08D8776-7032-3D44-BBEC-6FC0080BEA0E}"/>
              </a:ext>
            </a:extLst>
          </p:cNvPr>
          <p:cNvSpPr/>
          <p:nvPr/>
        </p:nvSpPr>
        <p:spPr>
          <a:xfrm>
            <a:off x="2300991" y="3321788"/>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C39546-61EA-D34E-B9AE-E746F210BBD2}"/>
              </a:ext>
            </a:extLst>
          </p:cNvPr>
          <p:cNvSpPr txBox="1"/>
          <p:nvPr/>
        </p:nvSpPr>
        <p:spPr>
          <a:xfrm>
            <a:off x="614000" y="3429000"/>
            <a:ext cx="1436868" cy="646331"/>
          </a:xfrm>
          <a:prstGeom prst="rect">
            <a:avLst/>
          </a:prstGeom>
          <a:noFill/>
        </p:spPr>
        <p:txBody>
          <a:bodyPr wrap="none" rtlCol="0">
            <a:spAutoFit/>
          </a:bodyPr>
          <a:lstStyle/>
          <a:p>
            <a:r>
              <a:rPr lang="en-US" dirty="0"/>
              <a:t>Set this gate</a:t>
            </a:r>
          </a:p>
          <a:p>
            <a:r>
              <a:rPr lang="en-US" dirty="0"/>
              <a:t>On any </a:t>
            </a:r>
            <a:r>
              <a:rPr lang="en-US" dirty="0" err="1"/>
              <a:t>pop’n</a:t>
            </a:r>
            <a:endParaRPr lang="en-US" dirty="0"/>
          </a:p>
        </p:txBody>
      </p:sp>
    </p:spTree>
    <p:extLst>
      <p:ext uri="{BB962C8B-B14F-4D97-AF65-F5344CB8AC3E}">
        <p14:creationId xmlns:p14="http://schemas.microsoft.com/office/powerpoint/2010/main" val="174403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C3D2-E2C4-E843-91A5-BCE4A14A19E8}"/>
              </a:ext>
            </a:extLst>
          </p:cNvPr>
          <p:cNvSpPr>
            <a:spLocks noGrp="1"/>
          </p:cNvSpPr>
          <p:nvPr>
            <p:ph type="title"/>
          </p:nvPr>
        </p:nvSpPr>
        <p:spPr>
          <a:xfrm>
            <a:off x="66207" y="72818"/>
            <a:ext cx="10515600" cy="315912"/>
          </a:xfrm>
        </p:spPr>
        <p:txBody>
          <a:bodyPr>
            <a:noAutofit/>
          </a:bodyPr>
          <a:lstStyle/>
          <a:p>
            <a:r>
              <a:rPr lang="en-US" sz="2400" dirty="0"/>
              <a:t>Or just identify true negative cells in entire map</a:t>
            </a:r>
          </a:p>
        </p:txBody>
      </p:sp>
      <p:pic>
        <p:nvPicPr>
          <p:cNvPr id="4" name="Picture 3">
            <a:extLst>
              <a:ext uri="{FF2B5EF4-FFF2-40B4-BE49-F238E27FC236}">
                <a16:creationId xmlns:a16="http://schemas.microsoft.com/office/drawing/2014/main" id="{F61D9B9C-D281-2E4B-B6BD-4B5AB8711F4A}"/>
              </a:ext>
            </a:extLst>
          </p:cNvPr>
          <p:cNvPicPr>
            <a:picLocks noChangeAspect="1"/>
          </p:cNvPicPr>
          <p:nvPr/>
        </p:nvPicPr>
        <p:blipFill>
          <a:blip r:embed="rId2"/>
          <a:stretch>
            <a:fillRect/>
          </a:stretch>
        </p:blipFill>
        <p:spPr>
          <a:xfrm>
            <a:off x="1896256" y="423160"/>
            <a:ext cx="10295744" cy="6434840"/>
          </a:xfrm>
          <a:prstGeom prst="rect">
            <a:avLst/>
          </a:prstGeom>
        </p:spPr>
      </p:pic>
      <p:sp>
        <p:nvSpPr>
          <p:cNvPr id="5" name="Oval 4">
            <a:extLst>
              <a:ext uri="{FF2B5EF4-FFF2-40B4-BE49-F238E27FC236}">
                <a16:creationId xmlns:a16="http://schemas.microsoft.com/office/drawing/2014/main" id="{8567AC96-629D-9540-A15D-855072AD6926}"/>
              </a:ext>
            </a:extLst>
          </p:cNvPr>
          <p:cNvSpPr/>
          <p:nvPr/>
        </p:nvSpPr>
        <p:spPr>
          <a:xfrm>
            <a:off x="1806316" y="2537084"/>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4070CC-CBE6-3942-9F43-36523FFDD4E6}"/>
              </a:ext>
            </a:extLst>
          </p:cNvPr>
          <p:cNvSpPr txBox="1"/>
          <p:nvPr/>
        </p:nvSpPr>
        <p:spPr>
          <a:xfrm>
            <a:off x="215988" y="2213918"/>
            <a:ext cx="1680268" cy="646331"/>
          </a:xfrm>
          <a:prstGeom prst="rect">
            <a:avLst/>
          </a:prstGeom>
          <a:noFill/>
        </p:spPr>
        <p:txBody>
          <a:bodyPr wrap="none" rtlCol="0">
            <a:spAutoFit/>
          </a:bodyPr>
          <a:lstStyle/>
          <a:p>
            <a:r>
              <a:rPr lang="en-US" dirty="0"/>
              <a:t>Where are the</a:t>
            </a:r>
          </a:p>
          <a:p>
            <a:r>
              <a:rPr lang="en-US" dirty="0"/>
              <a:t>CD45 Neg cells?</a:t>
            </a:r>
          </a:p>
        </p:txBody>
      </p:sp>
    </p:spTree>
    <p:extLst>
      <p:ext uri="{BB962C8B-B14F-4D97-AF65-F5344CB8AC3E}">
        <p14:creationId xmlns:p14="http://schemas.microsoft.com/office/powerpoint/2010/main" val="273905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223D-7D61-0F46-8B16-187C90E95E12}"/>
              </a:ext>
            </a:extLst>
          </p:cNvPr>
          <p:cNvSpPr>
            <a:spLocks noGrp="1"/>
          </p:cNvSpPr>
          <p:nvPr>
            <p:ph type="title"/>
          </p:nvPr>
        </p:nvSpPr>
        <p:spPr>
          <a:xfrm>
            <a:off x="0" y="-54599"/>
            <a:ext cx="10515600" cy="511799"/>
          </a:xfrm>
        </p:spPr>
        <p:txBody>
          <a:bodyPr>
            <a:noAutofit/>
          </a:bodyPr>
          <a:lstStyle/>
          <a:p>
            <a:r>
              <a:rPr lang="en-US" sz="3200" dirty="0"/>
              <a:t>Or make combinatorial relationships..</a:t>
            </a:r>
          </a:p>
        </p:txBody>
      </p:sp>
      <p:pic>
        <p:nvPicPr>
          <p:cNvPr id="4" name="Picture 3">
            <a:extLst>
              <a:ext uri="{FF2B5EF4-FFF2-40B4-BE49-F238E27FC236}">
                <a16:creationId xmlns:a16="http://schemas.microsoft.com/office/drawing/2014/main" id="{6E85A8CF-1707-2040-95E4-0A22F433CCF7}"/>
              </a:ext>
            </a:extLst>
          </p:cNvPr>
          <p:cNvPicPr>
            <a:picLocks noChangeAspect="1"/>
          </p:cNvPicPr>
          <p:nvPr/>
        </p:nvPicPr>
        <p:blipFill>
          <a:blip r:embed="rId2"/>
          <a:stretch>
            <a:fillRect/>
          </a:stretch>
        </p:blipFill>
        <p:spPr>
          <a:xfrm>
            <a:off x="2016177" y="498110"/>
            <a:ext cx="10175823" cy="6359890"/>
          </a:xfrm>
          <a:prstGeom prst="rect">
            <a:avLst/>
          </a:prstGeom>
        </p:spPr>
      </p:pic>
      <p:sp>
        <p:nvSpPr>
          <p:cNvPr id="5" name="Oval 4">
            <a:extLst>
              <a:ext uri="{FF2B5EF4-FFF2-40B4-BE49-F238E27FC236}">
                <a16:creationId xmlns:a16="http://schemas.microsoft.com/office/drawing/2014/main" id="{859A05F2-5355-D44A-BE3A-2D9D157E2974}"/>
              </a:ext>
            </a:extLst>
          </p:cNvPr>
          <p:cNvSpPr/>
          <p:nvPr/>
        </p:nvSpPr>
        <p:spPr>
          <a:xfrm>
            <a:off x="6976671" y="772566"/>
            <a:ext cx="1477781" cy="17832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970B8A-5ED0-F249-8510-5C134EE36527}"/>
              </a:ext>
            </a:extLst>
          </p:cNvPr>
          <p:cNvSpPr/>
          <p:nvPr/>
        </p:nvSpPr>
        <p:spPr>
          <a:xfrm>
            <a:off x="2368447" y="1340318"/>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66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D227-59FD-0642-8BCB-5F03922E2A25}"/>
              </a:ext>
            </a:extLst>
          </p:cNvPr>
          <p:cNvSpPr>
            <a:spLocks noGrp="1"/>
          </p:cNvSpPr>
          <p:nvPr>
            <p:ph type="title"/>
          </p:nvPr>
        </p:nvSpPr>
        <p:spPr>
          <a:xfrm>
            <a:off x="0" y="18255"/>
            <a:ext cx="10515600" cy="453935"/>
          </a:xfrm>
        </p:spPr>
        <p:txBody>
          <a:bodyPr>
            <a:normAutofit fontScale="90000"/>
          </a:bodyPr>
          <a:lstStyle/>
          <a:p>
            <a:endParaRPr lang="en-US"/>
          </a:p>
        </p:txBody>
      </p:sp>
      <p:pic>
        <p:nvPicPr>
          <p:cNvPr id="4" name="Picture 3">
            <a:extLst>
              <a:ext uri="{FF2B5EF4-FFF2-40B4-BE49-F238E27FC236}">
                <a16:creationId xmlns:a16="http://schemas.microsoft.com/office/drawing/2014/main" id="{F6B6A3F5-B43E-614D-80EF-A10BEFF8D25D}"/>
              </a:ext>
            </a:extLst>
          </p:cNvPr>
          <p:cNvPicPr>
            <a:picLocks noChangeAspect="1"/>
          </p:cNvPicPr>
          <p:nvPr/>
        </p:nvPicPr>
        <p:blipFill>
          <a:blip r:embed="rId3"/>
          <a:stretch>
            <a:fillRect/>
          </a:stretch>
        </p:blipFill>
        <p:spPr>
          <a:xfrm>
            <a:off x="2166078" y="591798"/>
            <a:ext cx="10025921" cy="6266201"/>
          </a:xfrm>
          <a:prstGeom prst="rect">
            <a:avLst/>
          </a:prstGeom>
        </p:spPr>
      </p:pic>
      <p:sp>
        <p:nvSpPr>
          <p:cNvPr id="5" name="Oval 4">
            <a:extLst>
              <a:ext uri="{FF2B5EF4-FFF2-40B4-BE49-F238E27FC236}">
                <a16:creationId xmlns:a16="http://schemas.microsoft.com/office/drawing/2014/main" id="{82730308-D5F8-F841-8F4F-5A27016CAFB2}"/>
              </a:ext>
            </a:extLst>
          </p:cNvPr>
          <p:cNvSpPr/>
          <p:nvPr/>
        </p:nvSpPr>
        <p:spPr>
          <a:xfrm>
            <a:off x="6976671" y="772566"/>
            <a:ext cx="2639519" cy="2158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5EEA684-8C2D-B74D-9FF8-CF40166A3857}"/>
              </a:ext>
            </a:extLst>
          </p:cNvPr>
          <p:cNvSpPr/>
          <p:nvPr/>
        </p:nvSpPr>
        <p:spPr>
          <a:xfrm>
            <a:off x="2368447" y="1340318"/>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E7FEE7E-7787-A049-97F0-CEA14BB97E02}"/>
              </a:ext>
            </a:extLst>
          </p:cNvPr>
          <p:cNvSpPr/>
          <p:nvPr/>
        </p:nvSpPr>
        <p:spPr>
          <a:xfrm>
            <a:off x="2295995" y="4547069"/>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22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818E-5F45-CA47-9970-72FED62FB2FE}"/>
              </a:ext>
            </a:extLst>
          </p:cNvPr>
          <p:cNvSpPr>
            <a:spLocks noGrp="1"/>
          </p:cNvSpPr>
          <p:nvPr>
            <p:ph type="title"/>
          </p:nvPr>
        </p:nvSpPr>
        <p:spPr>
          <a:xfrm>
            <a:off x="0" y="18255"/>
            <a:ext cx="10515600" cy="408965"/>
          </a:xfrm>
        </p:spPr>
        <p:txBody>
          <a:bodyPr>
            <a:noAutofit/>
          </a:bodyPr>
          <a:lstStyle/>
          <a:p>
            <a:r>
              <a:rPr lang="en-US" sz="2800" dirty="0"/>
              <a:t>And add a gate on Autoencoder for phenotype..</a:t>
            </a:r>
          </a:p>
        </p:txBody>
      </p:sp>
      <p:pic>
        <p:nvPicPr>
          <p:cNvPr id="4" name="Picture 3">
            <a:extLst>
              <a:ext uri="{FF2B5EF4-FFF2-40B4-BE49-F238E27FC236}">
                <a16:creationId xmlns:a16="http://schemas.microsoft.com/office/drawing/2014/main" id="{BCC5DED6-0E67-3B48-86C9-CAF54ECCC86E}"/>
              </a:ext>
            </a:extLst>
          </p:cNvPr>
          <p:cNvPicPr>
            <a:picLocks noChangeAspect="1"/>
          </p:cNvPicPr>
          <p:nvPr/>
        </p:nvPicPr>
        <p:blipFill>
          <a:blip r:embed="rId2"/>
          <a:stretch>
            <a:fillRect/>
          </a:stretch>
        </p:blipFill>
        <p:spPr>
          <a:xfrm>
            <a:off x="2091128" y="544954"/>
            <a:ext cx="10100872" cy="6313045"/>
          </a:xfrm>
          <a:prstGeom prst="rect">
            <a:avLst/>
          </a:prstGeom>
        </p:spPr>
      </p:pic>
      <p:sp>
        <p:nvSpPr>
          <p:cNvPr id="5" name="TextBox 4">
            <a:extLst>
              <a:ext uri="{FF2B5EF4-FFF2-40B4-BE49-F238E27FC236}">
                <a16:creationId xmlns:a16="http://schemas.microsoft.com/office/drawing/2014/main" id="{D60F33C3-5765-7D4F-84F2-6BB8D9E25A4B}"/>
              </a:ext>
            </a:extLst>
          </p:cNvPr>
          <p:cNvSpPr txBox="1"/>
          <p:nvPr/>
        </p:nvSpPr>
        <p:spPr>
          <a:xfrm>
            <a:off x="502171" y="1978701"/>
            <a:ext cx="1335750" cy="646331"/>
          </a:xfrm>
          <a:prstGeom prst="rect">
            <a:avLst/>
          </a:prstGeom>
          <a:noFill/>
        </p:spPr>
        <p:txBody>
          <a:bodyPr wrap="none" rtlCol="0">
            <a:spAutoFit/>
          </a:bodyPr>
          <a:lstStyle/>
          <a:p>
            <a:r>
              <a:rPr lang="en-US" dirty="0"/>
              <a:t>Gated </a:t>
            </a:r>
            <a:r>
              <a:rPr lang="en-US" dirty="0" err="1"/>
              <a:t>Pop’n</a:t>
            </a:r>
            <a:endParaRPr lang="en-US" dirty="0"/>
          </a:p>
          <a:p>
            <a:r>
              <a:rPr lang="en-US" dirty="0"/>
              <a:t>phenotype</a:t>
            </a:r>
          </a:p>
        </p:txBody>
      </p:sp>
      <p:cxnSp>
        <p:nvCxnSpPr>
          <p:cNvPr id="7" name="Straight Arrow Connector 6">
            <a:extLst>
              <a:ext uri="{FF2B5EF4-FFF2-40B4-BE49-F238E27FC236}">
                <a16:creationId xmlns:a16="http://schemas.microsoft.com/office/drawing/2014/main" id="{6A9BC0E1-7AAD-6148-BAD5-4A460E50F75F}"/>
              </a:ext>
            </a:extLst>
          </p:cNvPr>
          <p:cNvCxnSpPr/>
          <p:nvPr/>
        </p:nvCxnSpPr>
        <p:spPr>
          <a:xfrm flipV="1">
            <a:off x="1798820" y="2053652"/>
            <a:ext cx="3147934" cy="344774"/>
          </a:xfrm>
          <a:prstGeom prst="straightConnector1">
            <a:avLst/>
          </a:prstGeom>
          <a:ln w="28575">
            <a:solidFill>
              <a:srgbClr val="2611D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F47DDD6-CAA8-B04A-8BBA-D1DE44EDBB56}"/>
              </a:ext>
            </a:extLst>
          </p:cNvPr>
          <p:cNvCxnSpPr>
            <a:cxnSpLocks/>
          </p:cNvCxnSpPr>
          <p:nvPr/>
        </p:nvCxnSpPr>
        <p:spPr>
          <a:xfrm>
            <a:off x="1798820" y="2516160"/>
            <a:ext cx="7405141" cy="2408109"/>
          </a:xfrm>
          <a:prstGeom prst="straightConnector1">
            <a:avLst/>
          </a:prstGeom>
          <a:ln w="28575">
            <a:solidFill>
              <a:srgbClr val="2611D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745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2034-B90F-DB46-847D-AB4CBEE50A25}"/>
              </a:ext>
            </a:extLst>
          </p:cNvPr>
          <p:cNvSpPr>
            <a:spLocks noGrp="1"/>
          </p:cNvSpPr>
          <p:nvPr>
            <p:ph type="title"/>
          </p:nvPr>
        </p:nvSpPr>
        <p:spPr>
          <a:xfrm>
            <a:off x="133662" y="80313"/>
            <a:ext cx="10515600" cy="315912"/>
          </a:xfrm>
        </p:spPr>
        <p:txBody>
          <a:bodyPr>
            <a:normAutofit fontScale="90000"/>
          </a:bodyPr>
          <a:lstStyle/>
          <a:p>
            <a:r>
              <a:rPr lang="en-US" sz="2400" dirty="0"/>
              <a:t>1 button statistics for all populations and gates</a:t>
            </a:r>
          </a:p>
        </p:txBody>
      </p:sp>
      <p:pic>
        <p:nvPicPr>
          <p:cNvPr id="4" name="Picture 3">
            <a:extLst>
              <a:ext uri="{FF2B5EF4-FFF2-40B4-BE49-F238E27FC236}">
                <a16:creationId xmlns:a16="http://schemas.microsoft.com/office/drawing/2014/main" id="{278056B1-220E-B343-A313-82F5EDF4F558}"/>
              </a:ext>
            </a:extLst>
          </p:cNvPr>
          <p:cNvPicPr>
            <a:picLocks noChangeAspect="1"/>
          </p:cNvPicPr>
          <p:nvPr/>
        </p:nvPicPr>
        <p:blipFill>
          <a:blip r:embed="rId2"/>
          <a:stretch>
            <a:fillRect/>
          </a:stretch>
        </p:blipFill>
        <p:spPr>
          <a:xfrm>
            <a:off x="1978702" y="474688"/>
            <a:ext cx="10213298" cy="6383311"/>
          </a:xfrm>
          <a:prstGeom prst="rect">
            <a:avLst/>
          </a:prstGeom>
        </p:spPr>
      </p:pic>
    </p:spTree>
    <p:extLst>
      <p:ext uri="{BB962C8B-B14F-4D97-AF65-F5344CB8AC3E}">
        <p14:creationId xmlns:p14="http://schemas.microsoft.com/office/powerpoint/2010/main" val="262597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4900D-569B-E246-8C02-F1001E0028D4}"/>
              </a:ext>
            </a:extLst>
          </p:cNvPr>
          <p:cNvPicPr>
            <a:picLocks noChangeAspect="1"/>
          </p:cNvPicPr>
          <p:nvPr/>
        </p:nvPicPr>
        <p:blipFill>
          <a:blip r:embed="rId2"/>
          <a:stretch>
            <a:fillRect/>
          </a:stretch>
        </p:blipFill>
        <p:spPr>
          <a:xfrm>
            <a:off x="5434071" y="230059"/>
            <a:ext cx="6586693" cy="6514925"/>
          </a:xfrm>
          <a:prstGeom prst="rect">
            <a:avLst/>
          </a:prstGeom>
        </p:spPr>
      </p:pic>
      <p:pic>
        <p:nvPicPr>
          <p:cNvPr id="9" name="Picture 8">
            <a:extLst>
              <a:ext uri="{FF2B5EF4-FFF2-40B4-BE49-F238E27FC236}">
                <a16:creationId xmlns:a16="http://schemas.microsoft.com/office/drawing/2014/main" id="{25D48AB9-2C37-8B41-A7D8-BBBEB1178705}"/>
              </a:ext>
            </a:extLst>
          </p:cNvPr>
          <p:cNvPicPr>
            <a:picLocks noChangeAspect="1"/>
          </p:cNvPicPr>
          <p:nvPr/>
        </p:nvPicPr>
        <p:blipFill>
          <a:blip r:embed="rId3"/>
          <a:stretch>
            <a:fillRect/>
          </a:stretch>
        </p:blipFill>
        <p:spPr>
          <a:xfrm>
            <a:off x="226102" y="1859621"/>
            <a:ext cx="4865482" cy="4414820"/>
          </a:xfrm>
          <a:prstGeom prst="rect">
            <a:avLst/>
          </a:prstGeom>
        </p:spPr>
      </p:pic>
      <p:cxnSp>
        <p:nvCxnSpPr>
          <p:cNvPr id="11" name="Straight Arrow Connector 10">
            <a:extLst>
              <a:ext uri="{FF2B5EF4-FFF2-40B4-BE49-F238E27FC236}">
                <a16:creationId xmlns:a16="http://schemas.microsoft.com/office/drawing/2014/main" id="{7538DBAD-CF4F-A141-9D5A-5F4BFE0D83BD}"/>
              </a:ext>
            </a:extLst>
          </p:cNvPr>
          <p:cNvCxnSpPr/>
          <p:nvPr/>
        </p:nvCxnSpPr>
        <p:spPr>
          <a:xfrm flipH="1">
            <a:off x="4150760" y="1181528"/>
            <a:ext cx="3287730" cy="11609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FFB21FE4-0B90-A840-98B4-C25CF28DCBF4}"/>
              </a:ext>
            </a:extLst>
          </p:cNvPr>
          <p:cNvCxnSpPr/>
          <p:nvPr/>
        </p:nvCxnSpPr>
        <p:spPr>
          <a:xfrm>
            <a:off x="7274103" y="965771"/>
            <a:ext cx="2722652" cy="24863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7B341453-BA40-7E47-9FA3-A58304EB18F3}"/>
              </a:ext>
            </a:extLst>
          </p:cNvPr>
          <p:cNvCxnSpPr>
            <a:cxnSpLocks/>
          </p:cNvCxnSpPr>
          <p:nvPr/>
        </p:nvCxnSpPr>
        <p:spPr>
          <a:xfrm>
            <a:off x="8368301" y="1099335"/>
            <a:ext cx="1022279" cy="1571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5AFD6E-DF84-2240-BEA8-35EE90F80D85}"/>
              </a:ext>
            </a:extLst>
          </p:cNvPr>
          <p:cNvCxnSpPr/>
          <p:nvPr/>
        </p:nvCxnSpPr>
        <p:spPr>
          <a:xfrm>
            <a:off x="9996755" y="1181528"/>
            <a:ext cx="500865" cy="1510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F0AA35E-B387-5E4F-AB56-67B2076242AA}"/>
              </a:ext>
            </a:extLst>
          </p:cNvPr>
          <p:cNvSpPr txBox="1"/>
          <p:nvPr/>
        </p:nvSpPr>
        <p:spPr>
          <a:xfrm>
            <a:off x="457005" y="888984"/>
            <a:ext cx="1656351" cy="369332"/>
          </a:xfrm>
          <a:prstGeom prst="rect">
            <a:avLst/>
          </a:prstGeom>
          <a:noFill/>
        </p:spPr>
        <p:txBody>
          <a:bodyPr wrap="none" rtlCol="0">
            <a:spAutoFit/>
          </a:bodyPr>
          <a:lstStyle/>
          <a:p>
            <a:r>
              <a:rPr lang="en-US" dirty="0"/>
              <a:t>Positive Control</a:t>
            </a:r>
          </a:p>
        </p:txBody>
      </p:sp>
      <p:sp>
        <p:nvSpPr>
          <p:cNvPr id="20" name="TextBox 19">
            <a:extLst>
              <a:ext uri="{FF2B5EF4-FFF2-40B4-BE49-F238E27FC236}">
                <a16:creationId xmlns:a16="http://schemas.microsoft.com/office/drawing/2014/main" id="{C60FD4C2-1C29-4442-A99E-03BC9DB081B8}"/>
              </a:ext>
            </a:extLst>
          </p:cNvPr>
          <p:cNvSpPr txBox="1"/>
          <p:nvPr/>
        </p:nvSpPr>
        <p:spPr>
          <a:xfrm>
            <a:off x="2200526" y="391801"/>
            <a:ext cx="3241657" cy="646331"/>
          </a:xfrm>
          <a:prstGeom prst="rect">
            <a:avLst/>
          </a:prstGeom>
          <a:noFill/>
        </p:spPr>
        <p:txBody>
          <a:bodyPr wrap="none" rtlCol="0">
            <a:spAutoFit/>
          </a:bodyPr>
          <a:lstStyle/>
          <a:p>
            <a:r>
              <a:rPr lang="en-US" dirty="0"/>
              <a:t>Positive Control overlapped with</a:t>
            </a:r>
          </a:p>
          <a:p>
            <a:r>
              <a:rPr lang="en-US" dirty="0"/>
              <a:t>Compound 1 High dose</a:t>
            </a:r>
          </a:p>
        </p:txBody>
      </p:sp>
      <p:sp>
        <p:nvSpPr>
          <p:cNvPr id="21" name="Down Arrow 20">
            <a:extLst>
              <a:ext uri="{FF2B5EF4-FFF2-40B4-BE49-F238E27FC236}">
                <a16:creationId xmlns:a16="http://schemas.microsoft.com/office/drawing/2014/main" id="{3DD4E8B4-7350-A54A-8A14-95B6A670F8EB}"/>
              </a:ext>
            </a:extLst>
          </p:cNvPr>
          <p:cNvSpPr/>
          <p:nvPr/>
        </p:nvSpPr>
        <p:spPr>
          <a:xfrm flipH="1">
            <a:off x="1208123" y="1379171"/>
            <a:ext cx="154113" cy="3595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5808C63D-F88C-E349-8B61-DE0C57D4E824}"/>
              </a:ext>
            </a:extLst>
          </p:cNvPr>
          <p:cNvSpPr/>
          <p:nvPr/>
        </p:nvSpPr>
        <p:spPr>
          <a:xfrm rot="17767001">
            <a:off x="6452999" y="455157"/>
            <a:ext cx="175782" cy="3135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97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744B-6353-1446-96C3-5B8A98A5855B}"/>
              </a:ext>
            </a:extLst>
          </p:cNvPr>
          <p:cNvSpPr>
            <a:spLocks noGrp="1"/>
          </p:cNvSpPr>
          <p:nvPr>
            <p:ph type="title"/>
          </p:nvPr>
        </p:nvSpPr>
        <p:spPr>
          <a:xfrm>
            <a:off x="838200" y="365126"/>
            <a:ext cx="9992096" cy="596776"/>
          </a:xfrm>
        </p:spPr>
        <p:txBody>
          <a:bodyPr>
            <a:normAutofit fontScale="90000"/>
          </a:bodyPr>
          <a:lstStyle/>
          <a:p>
            <a:r>
              <a:rPr lang="en-US" dirty="0"/>
              <a:t>Back Gate to Traditional Gates</a:t>
            </a:r>
          </a:p>
        </p:txBody>
      </p:sp>
      <p:pic>
        <p:nvPicPr>
          <p:cNvPr id="4" name="Picture 3">
            <a:extLst>
              <a:ext uri="{FF2B5EF4-FFF2-40B4-BE49-F238E27FC236}">
                <a16:creationId xmlns:a16="http://schemas.microsoft.com/office/drawing/2014/main" id="{DC27BD4F-8AD0-DB4D-87EE-57CE47351131}"/>
              </a:ext>
            </a:extLst>
          </p:cNvPr>
          <p:cNvPicPr>
            <a:picLocks noChangeAspect="1"/>
          </p:cNvPicPr>
          <p:nvPr/>
        </p:nvPicPr>
        <p:blipFill>
          <a:blip r:embed="rId3"/>
          <a:stretch>
            <a:fillRect/>
          </a:stretch>
        </p:blipFill>
        <p:spPr>
          <a:xfrm>
            <a:off x="3499343" y="1178322"/>
            <a:ext cx="7841593" cy="5679678"/>
          </a:xfrm>
          <a:prstGeom prst="rect">
            <a:avLst/>
          </a:prstGeom>
        </p:spPr>
      </p:pic>
      <p:pic>
        <p:nvPicPr>
          <p:cNvPr id="5" name="Picture 4">
            <a:extLst>
              <a:ext uri="{FF2B5EF4-FFF2-40B4-BE49-F238E27FC236}">
                <a16:creationId xmlns:a16="http://schemas.microsoft.com/office/drawing/2014/main" id="{C5B01148-0A1B-6F44-9108-818AE3B71B99}"/>
              </a:ext>
            </a:extLst>
          </p:cNvPr>
          <p:cNvPicPr>
            <a:picLocks noChangeAspect="1"/>
          </p:cNvPicPr>
          <p:nvPr/>
        </p:nvPicPr>
        <p:blipFill>
          <a:blip r:embed="rId4"/>
          <a:stretch>
            <a:fillRect/>
          </a:stretch>
        </p:blipFill>
        <p:spPr>
          <a:xfrm>
            <a:off x="186788" y="1178322"/>
            <a:ext cx="3049095" cy="1658834"/>
          </a:xfrm>
          <a:prstGeom prst="rect">
            <a:avLst/>
          </a:prstGeom>
        </p:spPr>
      </p:pic>
      <p:sp>
        <p:nvSpPr>
          <p:cNvPr id="6" name="Bent Arrow 5">
            <a:extLst>
              <a:ext uri="{FF2B5EF4-FFF2-40B4-BE49-F238E27FC236}">
                <a16:creationId xmlns:a16="http://schemas.microsoft.com/office/drawing/2014/main" id="{1D46CECE-C932-F546-A890-CB7B2EC2D5D3}"/>
              </a:ext>
            </a:extLst>
          </p:cNvPr>
          <p:cNvSpPr/>
          <p:nvPr/>
        </p:nvSpPr>
        <p:spPr>
          <a:xfrm rot="10800000" flipH="1">
            <a:off x="1770270" y="3053576"/>
            <a:ext cx="1465613" cy="1603169"/>
          </a:xfrm>
          <a:prstGeom prst="bentArrow">
            <a:avLst>
              <a:gd name="adj1" fmla="val 25000"/>
              <a:gd name="adj2" fmla="val 3083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97544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204D-2536-834D-955D-CE3AEAFD1CA3}"/>
              </a:ext>
            </a:extLst>
          </p:cNvPr>
          <p:cNvSpPr>
            <a:spLocks noGrp="1"/>
          </p:cNvSpPr>
          <p:nvPr>
            <p:ph type="title"/>
          </p:nvPr>
        </p:nvSpPr>
        <p:spPr>
          <a:xfrm>
            <a:off x="103682" y="72818"/>
            <a:ext cx="10515600" cy="315912"/>
          </a:xfrm>
        </p:spPr>
        <p:txBody>
          <a:bodyPr>
            <a:normAutofit fontScale="90000"/>
          </a:bodyPr>
          <a:lstStyle/>
          <a:p>
            <a:r>
              <a:rPr lang="en-US" sz="2400" dirty="0"/>
              <a:t>Look at parameter distribution on all plots simultaneously</a:t>
            </a:r>
          </a:p>
        </p:txBody>
      </p:sp>
      <p:pic>
        <p:nvPicPr>
          <p:cNvPr id="4" name="Picture 3">
            <a:extLst>
              <a:ext uri="{FF2B5EF4-FFF2-40B4-BE49-F238E27FC236}">
                <a16:creationId xmlns:a16="http://schemas.microsoft.com/office/drawing/2014/main" id="{7FD152C4-1DA8-8F4D-BDC3-E6963BFF852F}"/>
              </a:ext>
            </a:extLst>
          </p:cNvPr>
          <p:cNvPicPr>
            <a:picLocks noChangeAspect="1"/>
          </p:cNvPicPr>
          <p:nvPr/>
        </p:nvPicPr>
        <p:blipFill>
          <a:blip r:embed="rId2"/>
          <a:stretch>
            <a:fillRect/>
          </a:stretch>
        </p:blipFill>
        <p:spPr>
          <a:xfrm>
            <a:off x="1994263" y="484414"/>
            <a:ext cx="10197737" cy="6373586"/>
          </a:xfrm>
          <a:prstGeom prst="rect">
            <a:avLst/>
          </a:prstGeom>
        </p:spPr>
      </p:pic>
      <p:sp>
        <p:nvSpPr>
          <p:cNvPr id="5" name="Oval 4">
            <a:extLst>
              <a:ext uri="{FF2B5EF4-FFF2-40B4-BE49-F238E27FC236}">
                <a16:creationId xmlns:a16="http://schemas.microsoft.com/office/drawing/2014/main" id="{74807348-8D8D-784E-8FB8-C3A94710F60A}"/>
              </a:ext>
            </a:extLst>
          </p:cNvPr>
          <p:cNvSpPr/>
          <p:nvPr/>
        </p:nvSpPr>
        <p:spPr>
          <a:xfrm>
            <a:off x="7782395" y="3627620"/>
            <a:ext cx="1519001" cy="28106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9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4E6F5-3BEC-724B-8BE1-DF687555E588}"/>
              </a:ext>
            </a:extLst>
          </p:cNvPr>
          <p:cNvSpPr>
            <a:spLocks noGrp="1"/>
          </p:cNvSpPr>
          <p:nvPr>
            <p:ph type="title"/>
          </p:nvPr>
        </p:nvSpPr>
        <p:spPr>
          <a:xfrm>
            <a:off x="635000" y="-55210"/>
            <a:ext cx="10515600" cy="1325563"/>
          </a:xfrm>
        </p:spPr>
        <p:txBody>
          <a:bodyPr>
            <a:normAutofit/>
          </a:bodyPr>
          <a:lstStyle/>
          <a:p>
            <a:r>
              <a:rPr lang="en-US" sz="3600" dirty="0"/>
              <a:t>Current 2D </a:t>
            </a:r>
            <a:r>
              <a:rPr lang="en-US" sz="3200" dirty="0"/>
              <a:t>outputs</a:t>
            </a:r>
            <a:r>
              <a:rPr lang="en-US" sz="3600" dirty="0"/>
              <a:t> used in Dimensionality Reduction</a:t>
            </a:r>
          </a:p>
        </p:txBody>
      </p:sp>
      <p:sp>
        <p:nvSpPr>
          <p:cNvPr id="3" name="Content Placeholder 2">
            <a:extLst>
              <a:ext uri="{FF2B5EF4-FFF2-40B4-BE49-F238E27FC236}">
                <a16:creationId xmlns:a16="http://schemas.microsoft.com/office/drawing/2014/main" id="{84091721-91D1-1646-8A10-5D53B6E130FE}"/>
              </a:ext>
            </a:extLst>
          </p:cNvPr>
          <p:cNvSpPr>
            <a:spLocks noGrp="1"/>
          </p:cNvSpPr>
          <p:nvPr>
            <p:ph idx="1"/>
          </p:nvPr>
        </p:nvSpPr>
        <p:spPr>
          <a:xfrm>
            <a:off x="635000" y="1222799"/>
            <a:ext cx="10515600" cy="4783519"/>
          </a:xfrm>
        </p:spPr>
        <p:txBody>
          <a:bodyPr>
            <a:normAutofit fontScale="70000" lnSpcReduction="20000"/>
          </a:bodyPr>
          <a:lstStyle/>
          <a:p>
            <a:r>
              <a:rPr lang="en-US" b="1" dirty="0"/>
              <a:t>Low rank approximation</a:t>
            </a:r>
          </a:p>
          <a:p>
            <a:pPr lvl="1"/>
            <a:r>
              <a:rPr lang="en-US" dirty="0"/>
              <a:t>e.g. PCA, Factor Analysis, CUR decomposition, </a:t>
            </a:r>
            <a:r>
              <a:rPr lang="en-US" dirty="0" err="1"/>
              <a:t>etc</a:t>
            </a:r>
            <a:endParaRPr lang="en-US" dirty="0"/>
          </a:p>
          <a:p>
            <a:pPr lvl="1"/>
            <a:r>
              <a:rPr lang="en-US" dirty="0"/>
              <a:t>Low rank approximation</a:t>
            </a:r>
          </a:p>
          <a:p>
            <a:pPr lvl="1"/>
            <a:r>
              <a:rPr lang="en-US" dirty="0"/>
              <a:t>Finding approximated lower rank matrix</a:t>
            </a:r>
          </a:p>
          <a:p>
            <a:pPr lvl="1"/>
            <a:r>
              <a:rPr lang="en-US" dirty="0"/>
              <a:t>Linear transform</a:t>
            </a:r>
          </a:p>
          <a:p>
            <a:pPr lvl="1"/>
            <a:endParaRPr lang="en-US" dirty="0"/>
          </a:p>
          <a:p>
            <a:endParaRPr lang="en-US" dirty="0"/>
          </a:p>
          <a:p>
            <a:r>
              <a:rPr lang="en-US" b="1" dirty="0"/>
              <a:t>Methods based on neighborhood-graph methods</a:t>
            </a:r>
          </a:p>
          <a:p>
            <a:pPr lvl="1"/>
            <a:r>
              <a:rPr lang="en-US" dirty="0"/>
              <a:t>E.g. </a:t>
            </a:r>
            <a:r>
              <a:rPr lang="en-US" dirty="0" err="1"/>
              <a:t>tSNE</a:t>
            </a:r>
            <a:r>
              <a:rPr lang="en-US" dirty="0"/>
              <a:t>, LLE, </a:t>
            </a:r>
            <a:r>
              <a:rPr lang="en-US" dirty="0" err="1"/>
              <a:t>Isomap</a:t>
            </a:r>
            <a:r>
              <a:rPr lang="en-US" dirty="0"/>
              <a:t>, </a:t>
            </a:r>
            <a:r>
              <a:rPr lang="en-US" dirty="0" err="1"/>
              <a:t>Umap</a:t>
            </a:r>
            <a:endParaRPr lang="en-US" dirty="0"/>
          </a:p>
          <a:p>
            <a:pPr lvl="2"/>
            <a:r>
              <a:rPr lang="en-US" dirty="0"/>
              <a:t>Represent Similarities of high dimensional data in low dimensional space</a:t>
            </a:r>
          </a:p>
          <a:p>
            <a:pPr lvl="2"/>
            <a:r>
              <a:rPr lang="en-US" dirty="0"/>
              <a:t>Topological representation</a:t>
            </a:r>
          </a:p>
          <a:p>
            <a:pPr lvl="1"/>
            <a:endParaRPr lang="en-US" dirty="0"/>
          </a:p>
          <a:p>
            <a:pPr lvl="1"/>
            <a:endParaRPr lang="en-US" dirty="0"/>
          </a:p>
          <a:p>
            <a:r>
              <a:rPr lang="en-US" b="1" dirty="0"/>
              <a:t>  Autoencoder</a:t>
            </a:r>
          </a:p>
          <a:p>
            <a:pPr lvl="1"/>
            <a:r>
              <a:rPr lang="en-US" dirty="0"/>
              <a:t>Dimensionality reduction</a:t>
            </a:r>
          </a:p>
          <a:p>
            <a:pPr lvl="1"/>
            <a:r>
              <a:rPr lang="en-US" dirty="0"/>
              <a:t>Free of underlying statistical model</a:t>
            </a:r>
          </a:p>
          <a:p>
            <a:pPr lvl="1"/>
            <a:r>
              <a:rPr lang="en-US" dirty="0"/>
              <a:t>Data driven compression</a:t>
            </a:r>
          </a:p>
          <a:p>
            <a:pPr lvl="1"/>
            <a:r>
              <a:rPr lang="en-US" dirty="0"/>
              <a:t>Loss function driven</a:t>
            </a:r>
          </a:p>
          <a:p>
            <a:pPr lvl="1"/>
            <a:endParaRPr lang="en-US" dirty="0"/>
          </a:p>
        </p:txBody>
      </p:sp>
    </p:spTree>
    <p:extLst>
      <p:ext uri="{BB962C8B-B14F-4D97-AF65-F5344CB8AC3E}">
        <p14:creationId xmlns:p14="http://schemas.microsoft.com/office/powerpoint/2010/main" val="3600339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75" y="0"/>
            <a:ext cx="8729050" cy="6858000"/>
          </a:xfrm>
          <a:prstGeom prst="rect">
            <a:avLst/>
          </a:prstGeom>
        </p:spPr>
      </p:pic>
      <p:sp>
        <p:nvSpPr>
          <p:cNvPr id="2" name="TextBox 1">
            <a:extLst>
              <a:ext uri="{FF2B5EF4-FFF2-40B4-BE49-F238E27FC236}">
                <a16:creationId xmlns:a16="http://schemas.microsoft.com/office/drawing/2014/main" id="{C8EE561E-B501-1C44-AE3F-7D29255D17C1}"/>
              </a:ext>
            </a:extLst>
          </p:cNvPr>
          <p:cNvSpPr txBox="1"/>
          <p:nvPr/>
        </p:nvSpPr>
        <p:spPr>
          <a:xfrm>
            <a:off x="277318" y="232348"/>
            <a:ext cx="1120820" cy="369332"/>
          </a:xfrm>
          <a:prstGeom prst="rect">
            <a:avLst/>
          </a:prstGeom>
          <a:noFill/>
        </p:spPr>
        <p:txBody>
          <a:bodyPr wrap="none" rtlCol="0">
            <a:spAutoFit/>
          </a:bodyPr>
          <a:lstStyle/>
          <a:p>
            <a:r>
              <a:rPr lang="en-US" dirty="0"/>
              <a:t>CD5-V450</a:t>
            </a:r>
          </a:p>
        </p:txBody>
      </p:sp>
    </p:spTree>
    <p:extLst>
      <p:ext uri="{BB962C8B-B14F-4D97-AF65-F5344CB8AC3E}">
        <p14:creationId xmlns:p14="http://schemas.microsoft.com/office/powerpoint/2010/main" val="919169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75" y="0"/>
            <a:ext cx="8729050" cy="6858000"/>
          </a:xfrm>
          <a:prstGeom prst="rect">
            <a:avLst/>
          </a:prstGeom>
        </p:spPr>
      </p:pic>
      <p:sp>
        <p:nvSpPr>
          <p:cNvPr id="3" name="TextBox 2">
            <a:extLst>
              <a:ext uri="{FF2B5EF4-FFF2-40B4-BE49-F238E27FC236}">
                <a16:creationId xmlns:a16="http://schemas.microsoft.com/office/drawing/2014/main" id="{931BCB97-9731-9542-8A32-D2E0562BC070}"/>
              </a:ext>
            </a:extLst>
          </p:cNvPr>
          <p:cNvSpPr txBox="1"/>
          <p:nvPr/>
        </p:nvSpPr>
        <p:spPr>
          <a:xfrm>
            <a:off x="277318" y="232348"/>
            <a:ext cx="1353640" cy="369332"/>
          </a:xfrm>
          <a:prstGeom prst="rect">
            <a:avLst/>
          </a:prstGeom>
          <a:noFill/>
        </p:spPr>
        <p:txBody>
          <a:bodyPr wrap="none" rtlCol="0">
            <a:spAutoFit/>
          </a:bodyPr>
          <a:lstStyle/>
          <a:p>
            <a:r>
              <a:rPr lang="en-US" dirty="0"/>
              <a:t>CD8a-BV510</a:t>
            </a:r>
          </a:p>
        </p:txBody>
      </p:sp>
    </p:spTree>
    <p:extLst>
      <p:ext uri="{BB962C8B-B14F-4D97-AF65-F5344CB8AC3E}">
        <p14:creationId xmlns:p14="http://schemas.microsoft.com/office/powerpoint/2010/main" val="286285758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75" y="0"/>
            <a:ext cx="8729050" cy="6858000"/>
          </a:xfrm>
          <a:prstGeom prst="rect">
            <a:avLst/>
          </a:prstGeom>
        </p:spPr>
      </p:pic>
      <p:sp>
        <p:nvSpPr>
          <p:cNvPr id="3" name="TextBox 2">
            <a:extLst>
              <a:ext uri="{FF2B5EF4-FFF2-40B4-BE49-F238E27FC236}">
                <a16:creationId xmlns:a16="http://schemas.microsoft.com/office/drawing/2014/main" id="{A1AFFAB0-D4D6-7549-8CE3-3C24BCA5CE74}"/>
              </a:ext>
            </a:extLst>
          </p:cNvPr>
          <p:cNvSpPr txBox="1"/>
          <p:nvPr/>
        </p:nvSpPr>
        <p:spPr>
          <a:xfrm>
            <a:off x="277318" y="232348"/>
            <a:ext cx="1149738" cy="369332"/>
          </a:xfrm>
          <a:prstGeom prst="rect">
            <a:avLst/>
          </a:prstGeom>
          <a:noFill/>
        </p:spPr>
        <p:txBody>
          <a:bodyPr wrap="none" rtlCol="0">
            <a:spAutoFit/>
          </a:bodyPr>
          <a:lstStyle/>
          <a:p>
            <a:r>
              <a:rPr lang="en-US" dirty="0"/>
              <a:t>CD44-FITC</a:t>
            </a:r>
          </a:p>
        </p:txBody>
      </p:sp>
    </p:spTree>
    <p:extLst>
      <p:ext uri="{BB962C8B-B14F-4D97-AF65-F5344CB8AC3E}">
        <p14:creationId xmlns:p14="http://schemas.microsoft.com/office/powerpoint/2010/main" val="319383651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75" y="0"/>
            <a:ext cx="8729050" cy="6858000"/>
          </a:xfrm>
          <a:prstGeom prst="rect">
            <a:avLst/>
          </a:prstGeom>
        </p:spPr>
      </p:pic>
      <p:sp>
        <p:nvSpPr>
          <p:cNvPr id="3" name="TextBox 2">
            <a:extLst>
              <a:ext uri="{FF2B5EF4-FFF2-40B4-BE49-F238E27FC236}">
                <a16:creationId xmlns:a16="http://schemas.microsoft.com/office/drawing/2014/main" id="{1F1C08A5-518C-E346-A5B3-5DAFD7884DA7}"/>
              </a:ext>
            </a:extLst>
          </p:cNvPr>
          <p:cNvSpPr txBox="1"/>
          <p:nvPr/>
        </p:nvSpPr>
        <p:spPr>
          <a:xfrm>
            <a:off x="277318" y="232348"/>
            <a:ext cx="1186735" cy="369332"/>
          </a:xfrm>
          <a:prstGeom prst="rect">
            <a:avLst/>
          </a:prstGeom>
          <a:noFill/>
        </p:spPr>
        <p:txBody>
          <a:bodyPr wrap="none" rtlCol="0">
            <a:spAutoFit/>
          </a:bodyPr>
          <a:lstStyle/>
          <a:p>
            <a:r>
              <a:rPr lang="en-US" dirty="0"/>
              <a:t>CD4-Pecy7</a:t>
            </a:r>
          </a:p>
        </p:txBody>
      </p:sp>
    </p:spTree>
    <p:extLst>
      <p:ext uri="{BB962C8B-B14F-4D97-AF65-F5344CB8AC3E}">
        <p14:creationId xmlns:p14="http://schemas.microsoft.com/office/powerpoint/2010/main" val="122775667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75" y="0"/>
            <a:ext cx="8729050" cy="6858000"/>
          </a:xfrm>
          <a:prstGeom prst="rect">
            <a:avLst/>
          </a:prstGeom>
        </p:spPr>
      </p:pic>
      <p:sp>
        <p:nvSpPr>
          <p:cNvPr id="3" name="TextBox 2">
            <a:extLst>
              <a:ext uri="{FF2B5EF4-FFF2-40B4-BE49-F238E27FC236}">
                <a16:creationId xmlns:a16="http://schemas.microsoft.com/office/drawing/2014/main" id="{2633747D-E1C4-7D4B-A511-61E149E46231}"/>
              </a:ext>
            </a:extLst>
          </p:cNvPr>
          <p:cNvSpPr txBox="1"/>
          <p:nvPr/>
        </p:nvSpPr>
        <p:spPr>
          <a:xfrm>
            <a:off x="277318" y="232348"/>
            <a:ext cx="1443024" cy="369332"/>
          </a:xfrm>
          <a:prstGeom prst="rect">
            <a:avLst/>
          </a:prstGeom>
          <a:noFill/>
        </p:spPr>
        <p:txBody>
          <a:bodyPr wrap="none" rtlCol="0">
            <a:spAutoFit/>
          </a:bodyPr>
          <a:lstStyle/>
          <a:p>
            <a:r>
              <a:rPr lang="en-US" dirty="0"/>
              <a:t>CD62L-AF700</a:t>
            </a:r>
          </a:p>
        </p:txBody>
      </p:sp>
    </p:spTree>
    <p:extLst>
      <p:ext uri="{BB962C8B-B14F-4D97-AF65-F5344CB8AC3E}">
        <p14:creationId xmlns:p14="http://schemas.microsoft.com/office/powerpoint/2010/main" val="230418432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75" y="0"/>
            <a:ext cx="8729050" cy="6858000"/>
          </a:xfrm>
          <a:prstGeom prst="rect">
            <a:avLst/>
          </a:prstGeom>
        </p:spPr>
      </p:pic>
      <p:sp>
        <p:nvSpPr>
          <p:cNvPr id="3" name="TextBox 2">
            <a:extLst>
              <a:ext uri="{FF2B5EF4-FFF2-40B4-BE49-F238E27FC236}">
                <a16:creationId xmlns:a16="http://schemas.microsoft.com/office/drawing/2014/main" id="{9D89E273-CFF6-DF49-AD87-ACEBFF1295E3}"/>
              </a:ext>
            </a:extLst>
          </p:cNvPr>
          <p:cNvSpPr txBox="1"/>
          <p:nvPr/>
        </p:nvSpPr>
        <p:spPr>
          <a:xfrm>
            <a:off x="277318" y="232348"/>
            <a:ext cx="1566454" cy="369332"/>
          </a:xfrm>
          <a:prstGeom prst="rect">
            <a:avLst/>
          </a:prstGeom>
          <a:noFill/>
        </p:spPr>
        <p:txBody>
          <a:bodyPr wrap="none" rtlCol="0">
            <a:spAutoFit/>
          </a:bodyPr>
          <a:lstStyle/>
          <a:p>
            <a:r>
              <a:rPr lang="en-US" dirty="0"/>
              <a:t>CD161-APCcy7</a:t>
            </a:r>
          </a:p>
        </p:txBody>
      </p:sp>
    </p:spTree>
    <p:extLst>
      <p:ext uri="{BB962C8B-B14F-4D97-AF65-F5344CB8AC3E}">
        <p14:creationId xmlns:p14="http://schemas.microsoft.com/office/powerpoint/2010/main" val="395789131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70C58E-EF87-DB44-8C92-FFFCA0BC096F}"/>
              </a:ext>
            </a:extLst>
          </p:cNvPr>
          <p:cNvSpPr>
            <a:spLocks noGrp="1"/>
          </p:cNvSpPr>
          <p:nvPr>
            <p:ph type="title"/>
          </p:nvPr>
        </p:nvSpPr>
        <p:spPr>
          <a:xfrm>
            <a:off x="171138" y="0"/>
            <a:ext cx="10515600" cy="494675"/>
          </a:xfrm>
        </p:spPr>
        <p:txBody>
          <a:bodyPr>
            <a:noAutofit/>
          </a:bodyPr>
          <a:lstStyle/>
          <a:p>
            <a:r>
              <a:rPr lang="en-US" sz="2800" dirty="0"/>
              <a:t>Real time gating using autoencoder, or any population gate</a:t>
            </a:r>
          </a:p>
        </p:txBody>
      </p:sp>
      <p:pic>
        <p:nvPicPr>
          <p:cNvPr id="8" name="Online Media 7" descr="valery-1.mp4">
            <a:hlinkClick r:id="" action="ppaction://media"/>
            <a:extLst>
              <a:ext uri="{FF2B5EF4-FFF2-40B4-BE49-F238E27FC236}">
                <a16:creationId xmlns:a16="http://schemas.microsoft.com/office/drawing/2014/main" id="{CE90259B-2966-C848-AF5A-45CFE309D0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13085" y="417850"/>
            <a:ext cx="8586866" cy="6440150"/>
          </a:xfrm>
          <a:prstGeom prst="rect">
            <a:avLst/>
          </a:prstGeom>
        </p:spPr>
      </p:pic>
    </p:spTree>
    <p:extLst>
      <p:ext uri="{BB962C8B-B14F-4D97-AF65-F5344CB8AC3E}">
        <p14:creationId xmlns:p14="http://schemas.microsoft.com/office/powerpoint/2010/main" val="390039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E58AB-9E7C-2F46-A1DB-527AFF099BCC}"/>
              </a:ext>
            </a:extLst>
          </p:cNvPr>
          <p:cNvSpPr>
            <a:spLocks noGrp="1"/>
          </p:cNvSpPr>
          <p:nvPr>
            <p:ph type="title"/>
          </p:nvPr>
        </p:nvSpPr>
        <p:spPr>
          <a:xfrm>
            <a:off x="885614" y="73872"/>
            <a:ext cx="10515600" cy="1325563"/>
          </a:xfrm>
        </p:spPr>
        <p:txBody>
          <a:bodyPr/>
          <a:lstStyle/>
          <a:p>
            <a:r>
              <a:rPr lang="en-US" b="1" dirty="0"/>
              <a:t>Summary</a:t>
            </a:r>
            <a:br>
              <a:rPr lang="en-US" b="1" dirty="0"/>
            </a:br>
            <a:r>
              <a:rPr lang="en-US" b="1" dirty="0"/>
              <a:t>Advantages of Autoencoders</a:t>
            </a:r>
          </a:p>
        </p:txBody>
      </p:sp>
      <p:sp>
        <p:nvSpPr>
          <p:cNvPr id="3" name="Content Placeholder 2">
            <a:extLst>
              <a:ext uri="{FF2B5EF4-FFF2-40B4-BE49-F238E27FC236}">
                <a16:creationId xmlns:a16="http://schemas.microsoft.com/office/drawing/2014/main" id="{B479D572-83B2-3448-9958-72E1B5CD5540}"/>
              </a:ext>
            </a:extLst>
          </p:cNvPr>
          <p:cNvSpPr>
            <a:spLocks noGrp="1"/>
          </p:cNvSpPr>
          <p:nvPr>
            <p:ph idx="1"/>
          </p:nvPr>
        </p:nvSpPr>
        <p:spPr>
          <a:xfrm>
            <a:off x="790786" y="1399435"/>
            <a:ext cx="10515600" cy="4351338"/>
          </a:xfrm>
        </p:spPr>
        <p:txBody>
          <a:bodyPr/>
          <a:lstStyle/>
          <a:p>
            <a:r>
              <a:rPr lang="en-US" dirty="0"/>
              <a:t>Speed of application</a:t>
            </a:r>
          </a:p>
          <a:p>
            <a:r>
              <a:rPr lang="en-US" dirty="0"/>
              <a:t>No assumptions regarding underlying data</a:t>
            </a:r>
          </a:p>
          <a:p>
            <a:r>
              <a:rPr lang="en-US" dirty="0"/>
              <a:t>Can be applied after training to another data set (i.e. model is transferable)</a:t>
            </a:r>
          </a:p>
          <a:p>
            <a:r>
              <a:rPr lang="en-US" dirty="0"/>
              <a:t>Can modify loss function to user constraints </a:t>
            </a:r>
          </a:p>
          <a:p>
            <a:endParaRPr lang="en-US" dirty="0"/>
          </a:p>
        </p:txBody>
      </p:sp>
    </p:spTree>
    <p:extLst>
      <p:ext uri="{BB962C8B-B14F-4D97-AF65-F5344CB8AC3E}">
        <p14:creationId xmlns:p14="http://schemas.microsoft.com/office/powerpoint/2010/main" val="3219374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6976-0BB0-3644-9E8A-DD45FDCACD7B}"/>
              </a:ext>
            </a:extLst>
          </p:cNvPr>
          <p:cNvSpPr>
            <a:spLocks noGrp="1"/>
          </p:cNvSpPr>
          <p:nvPr>
            <p:ph type="title"/>
          </p:nvPr>
        </p:nvSpPr>
        <p:spPr>
          <a:xfrm>
            <a:off x="401444" y="155262"/>
            <a:ext cx="10515600" cy="1325563"/>
          </a:xfrm>
        </p:spPr>
        <p:txBody>
          <a:bodyPr/>
          <a:lstStyle/>
          <a:p>
            <a:r>
              <a:rPr lang="en-US" dirty="0"/>
              <a:t>Acknowledgements</a:t>
            </a:r>
          </a:p>
        </p:txBody>
      </p:sp>
      <p:sp>
        <p:nvSpPr>
          <p:cNvPr id="3" name="Content Placeholder 2">
            <a:extLst>
              <a:ext uri="{FF2B5EF4-FFF2-40B4-BE49-F238E27FC236}">
                <a16:creationId xmlns:a16="http://schemas.microsoft.com/office/drawing/2014/main" id="{BD8A88C6-23D9-7C49-9DEE-EE04B889C8F8}"/>
              </a:ext>
            </a:extLst>
          </p:cNvPr>
          <p:cNvSpPr>
            <a:spLocks noGrp="1"/>
          </p:cNvSpPr>
          <p:nvPr>
            <p:ph idx="1"/>
          </p:nvPr>
        </p:nvSpPr>
        <p:spPr>
          <a:xfrm>
            <a:off x="401444" y="4505093"/>
            <a:ext cx="11790556" cy="1987782"/>
          </a:xfrm>
        </p:spPr>
        <p:txBody>
          <a:bodyPr>
            <a:normAutofit/>
          </a:bodyPr>
          <a:lstStyle/>
          <a:p>
            <a:pPr marL="0" indent="0">
              <a:buNone/>
            </a:pPr>
            <a:r>
              <a:rPr lang="en-US" sz="2000" i="1" dirty="0">
                <a:latin typeface="Times New Roman" panose="02020603050405020304" pitchFamily="18" charset="0"/>
                <a:cs typeface="Times New Roman" panose="02020603050405020304" pitchFamily="18" charset="0"/>
              </a:rPr>
              <a:t>Research reported in this presentation was supported by the National Institute of General Medical Sciences &amp; the National Cancer Institute of the National Institutes of Health under Award Numbers </a:t>
            </a:r>
            <a:r>
              <a:rPr lang="en-US" sz="2000" b="1" dirty="0">
                <a:latin typeface="Times New Roman" panose="02020603050405020304" pitchFamily="18" charset="0"/>
                <a:cs typeface="Times New Roman" panose="02020603050405020304" pitchFamily="18" charset="0"/>
              </a:rPr>
              <a:t>1R56AI089511-01, R21RR033593-01 &amp;  1R33CA140084.</a:t>
            </a:r>
            <a:r>
              <a:rPr lang="en-US" sz="2000" b="1"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 content is solely the responsibility of the authors and does not necessarily represent the official views of the National Institutes of Health.</a:t>
            </a:r>
            <a:r>
              <a:rPr lang="en-US" sz="2000" dirty="0">
                <a:latin typeface="Times New Roman" panose="02020603050405020304" pitchFamily="18" charset="0"/>
                <a:cs typeface="Times New Roman" panose="02020603050405020304" pitchFamily="18" charset="0"/>
              </a:rPr>
              <a:t> National Science Foundation (</a:t>
            </a:r>
            <a:r>
              <a:rPr lang="en-US" sz="2000" b="1" dirty="0">
                <a:latin typeface="Times New Roman" panose="02020603050405020304" pitchFamily="18" charset="0"/>
                <a:cs typeface="Times New Roman" panose="02020603050405020304" pitchFamily="18" charset="0"/>
              </a:rPr>
              <a:t>DGE-1333468) </a:t>
            </a:r>
            <a:r>
              <a:rPr lang="en-US" sz="2000" dirty="0">
                <a:latin typeface="Times New Roman" panose="02020603050405020304" pitchFamily="18" charset="0"/>
                <a:cs typeface="Times New Roman" panose="02020603050405020304" pitchFamily="18" charset="0"/>
              </a:rPr>
              <a:t>U.S. Department of Agriculture, project </a:t>
            </a:r>
            <a:r>
              <a:rPr lang="en-US" sz="2000" b="1" dirty="0"/>
              <a:t>1935-42000-072-02G</a:t>
            </a:r>
            <a:r>
              <a:rPr lang="en-US" sz="2000" dirty="0"/>
              <a:t>, Center for Food Safety Engineering at Purdue University </a:t>
            </a:r>
          </a:p>
          <a:p>
            <a:pPr marL="0" indent="0">
              <a:buNone/>
            </a:pPr>
            <a:endParaRPr lang="en-US" sz="2000" dirty="0"/>
          </a:p>
        </p:txBody>
      </p:sp>
      <p:sp>
        <p:nvSpPr>
          <p:cNvPr id="4" name="TextBox 3">
            <a:extLst>
              <a:ext uri="{FF2B5EF4-FFF2-40B4-BE49-F238E27FC236}">
                <a16:creationId xmlns:a16="http://schemas.microsoft.com/office/drawing/2014/main" id="{D58DBFA0-665B-7244-8D6D-70E904F3D316}"/>
              </a:ext>
            </a:extLst>
          </p:cNvPr>
          <p:cNvSpPr txBox="1"/>
          <p:nvPr/>
        </p:nvSpPr>
        <p:spPr>
          <a:xfrm>
            <a:off x="830705" y="1759860"/>
            <a:ext cx="9788476" cy="1815882"/>
          </a:xfrm>
          <a:prstGeom prst="rect">
            <a:avLst/>
          </a:prstGeom>
          <a:noFill/>
        </p:spPr>
        <p:txBody>
          <a:bodyPr wrap="square" rtlCol="0">
            <a:spAutoFit/>
          </a:bodyPr>
          <a:lstStyle/>
          <a:p>
            <a:r>
              <a:rPr lang="en-US" sz="2800" dirty="0"/>
              <a:t>Purdue University Cytometry Laboratories colleagues and staff</a:t>
            </a:r>
          </a:p>
          <a:p>
            <a:endParaRPr lang="en-US" sz="2800" dirty="0"/>
          </a:p>
          <a:p>
            <a:r>
              <a:rPr lang="en-US" sz="2800" dirty="0"/>
              <a:t>Data sets from a variety of colleagues including, Gary Nolan, Paul Wallace, </a:t>
            </a:r>
            <a:r>
              <a:rPr lang="en-US" sz="2800" dirty="0" err="1"/>
              <a:t>Hérve</a:t>
            </a:r>
            <a:r>
              <a:rPr lang="en-US" sz="2800" dirty="0"/>
              <a:t> </a:t>
            </a:r>
            <a:r>
              <a:rPr lang="en-US" sz="2800" dirty="0" err="1"/>
              <a:t>Luche</a:t>
            </a:r>
            <a:r>
              <a:rPr lang="en-US" sz="2800" dirty="0"/>
              <a:t>, Andrea Cossarizza</a:t>
            </a:r>
          </a:p>
        </p:txBody>
      </p:sp>
    </p:spTree>
    <p:extLst>
      <p:ext uri="{BB962C8B-B14F-4D97-AF65-F5344CB8AC3E}">
        <p14:creationId xmlns:p14="http://schemas.microsoft.com/office/powerpoint/2010/main" val="479057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415A-D267-064A-BA8E-FC49EEDA1666}"/>
              </a:ext>
            </a:extLst>
          </p:cNvPr>
          <p:cNvSpPr>
            <a:spLocks noGrp="1"/>
          </p:cNvSpPr>
          <p:nvPr>
            <p:ph type="title"/>
          </p:nvPr>
        </p:nvSpPr>
        <p:spPr/>
        <p:txBody>
          <a:bodyPr/>
          <a:lstStyle/>
          <a:p>
            <a:r>
              <a:rPr lang="en-US" dirty="0"/>
              <a:t>Recent publication</a:t>
            </a:r>
          </a:p>
        </p:txBody>
      </p:sp>
      <p:sp>
        <p:nvSpPr>
          <p:cNvPr id="3" name="Content Placeholder 2">
            <a:extLst>
              <a:ext uri="{FF2B5EF4-FFF2-40B4-BE49-F238E27FC236}">
                <a16:creationId xmlns:a16="http://schemas.microsoft.com/office/drawing/2014/main" id="{9082150F-696E-D047-9937-502DCF73EC23}"/>
              </a:ext>
            </a:extLst>
          </p:cNvPr>
          <p:cNvSpPr>
            <a:spLocks noGrp="1"/>
          </p:cNvSpPr>
          <p:nvPr>
            <p:ph idx="1"/>
          </p:nvPr>
        </p:nvSpPr>
        <p:spPr>
          <a:xfrm>
            <a:off x="747542" y="1694983"/>
            <a:ext cx="11026698" cy="2404827"/>
          </a:xfrm>
        </p:spPr>
        <p:txBody>
          <a:bodyPr/>
          <a:lstStyle/>
          <a:p>
            <a:r>
              <a:rPr lang="en-US" dirty="0"/>
              <a:t>Valery Patsekin, Stephen On, Jennifer Sturgis, </a:t>
            </a:r>
            <a:r>
              <a:rPr lang="en-US" dirty="0" err="1"/>
              <a:t>Euiwon</a:t>
            </a:r>
            <a:r>
              <a:rPr lang="en-US" dirty="0"/>
              <a:t> Bae, Bartek Rajwa, Aleksandr Patsekin, J. Paul Robinson, "</a:t>
            </a:r>
            <a:r>
              <a:rPr lang="en-US" i="1" dirty="0"/>
              <a:t>Classification of Arcobacter species using variational autoencoders</a:t>
            </a:r>
            <a:r>
              <a:rPr lang="en-US" dirty="0"/>
              <a:t>," Proc. SPIE 11016, Sensing for Agriculture and Food Quality and Safety XI, 1101608 (30 April 2019); doi:10.1117/12.2521722</a:t>
            </a:r>
          </a:p>
          <a:p>
            <a:endParaRPr lang="en-US" dirty="0"/>
          </a:p>
        </p:txBody>
      </p:sp>
    </p:spTree>
    <p:extLst>
      <p:ext uri="{BB962C8B-B14F-4D97-AF65-F5344CB8AC3E}">
        <p14:creationId xmlns:p14="http://schemas.microsoft.com/office/powerpoint/2010/main" val="351982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9F63-79EC-1A40-9E49-2203DE4DBF83}"/>
              </a:ext>
            </a:extLst>
          </p:cNvPr>
          <p:cNvSpPr>
            <a:spLocks noGrp="1"/>
          </p:cNvSpPr>
          <p:nvPr>
            <p:ph type="title"/>
          </p:nvPr>
        </p:nvSpPr>
        <p:spPr>
          <a:xfrm>
            <a:off x="790786" y="0"/>
            <a:ext cx="10515600" cy="1325563"/>
          </a:xfrm>
        </p:spPr>
        <p:txBody>
          <a:bodyPr/>
          <a:lstStyle/>
          <a:p>
            <a:r>
              <a:rPr lang="en-US" dirty="0"/>
              <a:t>Use in Flow Cytometry</a:t>
            </a:r>
          </a:p>
        </p:txBody>
      </p:sp>
      <p:sp>
        <p:nvSpPr>
          <p:cNvPr id="3" name="Content Placeholder 2">
            <a:extLst>
              <a:ext uri="{FF2B5EF4-FFF2-40B4-BE49-F238E27FC236}">
                <a16:creationId xmlns:a16="http://schemas.microsoft.com/office/drawing/2014/main" id="{7229DEA3-48A2-5C47-82DC-6EE0589A50D4}"/>
              </a:ext>
            </a:extLst>
          </p:cNvPr>
          <p:cNvSpPr>
            <a:spLocks noGrp="1"/>
          </p:cNvSpPr>
          <p:nvPr>
            <p:ph idx="1"/>
          </p:nvPr>
        </p:nvSpPr>
        <p:spPr>
          <a:xfrm>
            <a:off x="560493" y="1439545"/>
            <a:ext cx="10515600" cy="4351338"/>
          </a:xfrm>
        </p:spPr>
        <p:txBody>
          <a:bodyPr>
            <a:normAutofit lnSpcReduction="10000"/>
          </a:bodyPr>
          <a:lstStyle/>
          <a:p>
            <a:pPr marL="0" indent="0">
              <a:buNone/>
            </a:pPr>
            <a:r>
              <a:rPr lang="en-US" dirty="0"/>
              <a:t>Logic of use</a:t>
            </a:r>
          </a:p>
          <a:p>
            <a:r>
              <a:rPr lang="en-US" dirty="0"/>
              <a:t>PCA</a:t>
            </a:r>
          </a:p>
          <a:p>
            <a:pPr lvl="1"/>
            <a:r>
              <a:rPr lang="en-US" dirty="0"/>
              <a:t>Speed, Availability, interpretability</a:t>
            </a:r>
          </a:p>
          <a:p>
            <a:pPr lvl="1"/>
            <a:endParaRPr lang="en-US" dirty="0"/>
          </a:p>
          <a:p>
            <a:r>
              <a:rPr lang="en-US" dirty="0" err="1"/>
              <a:t>tSNE</a:t>
            </a:r>
            <a:endParaRPr lang="en-US" dirty="0"/>
          </a:p>
          <a:p>
            <a:pPr lvl="1"/>
            <a:r>
              <a:rPr lang="en-US" dirty="0"/>
              <a:t>Advantage is focused on finding local communities (specific populations)</a:t>
            </a:r>
          </a:p>
          <a:p>
            <a:pPr lvl="1"/>
            <a:r>
              <a:rPr lang="en-US" dirty="0"/>
              <a:t>Preserves local similarities</a:t>
            </a:r>
          </a:p>
          <a:p>
            <a:pPr lvl="1"/>
            <a:endParaRPr lang="en-US" dirty="0"/>
          </a:p>
          <a:p>
            <a:r>
              <a:rPr lang="en-US" dirty="0"/>
              <a:t>UMAP</a:t>
            </a:r>
          </a:p>
          <a:p>
            <a:pPr lvl="1"/>
            <a:r>
              <a:rPr lang="en-US" dirty="0"/>
              <a:t>Mapping approach – trained transformation can be transferred to a similar data set (like PCA)</a:t>
            </a:r>
          </a:p>
        </p:txBody>
      </p:sp>
    </p:spTree>
    <p:extLst>
      <p:ext uri="{BB962C8B-B14F-4D97-AF65-F5344CB8AC3E}">
        <p14:creationId xmlns:p14="http://schemas.microsoft.com/office/powerpoint/2010/main" val="199693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703" y="205638"/>
            <a:ext cx="9251166" cy="6446724"/>
          </a:xfrm>
          <a:prstGeom prst="rect">
            <a:avLst/>
          </a:prstGeom>
        </p:spPr>
      </p:pic>
      <p:sp>
        <p:nvSpPr>
          <p:cNvPr id="6" name="TextBox 5"/>
          <p:cNvSpPr txBox="1"/>
          <p:nvPr/>
        </p:nvSpPr>
        <p:spPr>
          <a:xfrm>
            <a:off x="315915" y="0"/>
            <a:ext cx="2545773" cy="369332"/>
          </a:xfrm>
          <a:prstGeom prst="rect">
            <a:avLst/>
          </a:prstGeom>
          <a:noFill/>
        </p:spPr>
        <p:txBody>
          <a:bodyPr wrap="square" rtlCol="0">
            <a:spAutoFit/>
          </a:bodyPr>
          <a:lstStyle/>
          <a:p>
            <a:r>
              <a:rPr lang="en-US" dirty="0"/>
              <a:t>AUTOENCODER PIPELINE</a:t>
            </a:r>
          </a:p>
        </p:txBody>
      </p:sp>
    </p:spTree>
    <p:extLst>
      <p:ext uri="{BB962C8B-B14F-4D97-AF65-F5344CB8AC3E}">
        <p14:creationId xmlns:p14="http://schemas.microsoft.com/office/powerpoint/2010/main" val="326402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05139"/>
          </a:xfrm>
        </p:spPr>
        <p:txBody>
          <a:bodyPr>
            <a:normAutofit/>
          </a:bodyPr>
          <a:lstStyle/>
          <a:p>
            <a:r>
              <a:rPr lang="en-US" sz="3200" dirty="0"/>
              <a:t>Contractive </a:t>
            </a:r>
            <a:r>
              <a:rPr lang="en-US" sz="3200" dirty="0" err="1"/>
              <a:t>Autoencoder</a:t>
            </a:r>
            <a:r>
              <a:rPr lang="en-US" sz="3200" dirty="0"/>
              <a:t> Computational Graph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64" y="614850"/>
            <a:ext cx="5075993" cy="6112522"/>
          </a:xfrm>
          <a:prstGeom prst="rect">
            <a:avLst/>
          </a:prstGeom>
        </p:spPr>
      </p:pic>
      <p:sp>
        <p:nvSpPr>
          <p:cNvPr id="3" name="TextBox 2">
            <a:extLst>
              <a:ext uri="{FF2B5EF4-FFF2-40B4-BE49-F238E27FC236}">
                <a16:creationId xmlns:a16="http://schemas.microsoft.com/office/drawing/2014/main" id="{2CE6C476-6103-8A43-8B9A-E5D720C1ED8D}"/>
              </a:ext>
            </a:extLst>
          </p:cNvPr>
          <p:cNvSpPr txBox="1"/>
          <p:nvPr/>
        </p:nvSpPr>
        <p:spPr>
          <a:xfrm>
            <a:off x="564543" y="1057523"/>
            <a:ext cx="2411622" cy="2031325"/>
          </a:xfrm>
          <a:prstGeom prst="rect">
            <a:avLst/>
          </a:prstGeom>
          <a:noFill/>
        </p:spPr>
        <p:txBody>
          <a:bodyPr wrap="none" rtlCol="0">
            <a:spAutoFit/>
          </a:bodyPr>
          <a:lstStyle/>
          <a:p>
            <a:r>
              <a:rPr lang="en-US" dirty="0"/>
              <a:t>Each layer except 2-D</a:t>
            </a:r>
          </a:p>
          <a:p>
            <a:r>
              <a:rPr lang="en-US" dirty="0"/>
              <a:t>Includes</a:t>
            </a:r>
          </a:p>
          <a:p>
            <a:r>
              <a:rPr lang="en-US" dirty="0" err="1"/>
              <a:t>BatchNormalization</a:t>
            </a:r>
            <a:endParaRPr lang="en-US" dirty="0"/>
          </a:p>
          <a:p>
            <a:r>
              <a:rPr lang="en-US" dirty="0"/>
              <a:t>And</a:t>
            </a:r>
          </a:p>
          <a:p>
            <a:r>
              <a:rPr lang="en-US" dirty="0"/>
              <a:t>Activation functions</a:t>
            </a:r>
          </a:p>
          <a:p>
            <a:r>
              <a:rPr lang="en-US" dirty="0"/>
              <a:t>To keep Neurons Values</a:t>
            </a:r>
          </a:p>
          <a:p>
            <a:r>
              <a:rPr lang="en-US" dirty="0"/>
              <a:t>Under Control</a:t>
            </a:r>
          </a:p>
        </p:txBody>
      </p:sp>
    </p:spTree>
    <p:extLst>
      <p:ext uri="{BB962C8B-B14F-4D97-AF65-F5344CB8AC3E}">
        <p14:creationId xmlns:p14="http://schemas.microsoft.com/office/powerpoint/2010/main" val="18704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1A42-1B72-EC44-9D20-5AF0426BE83E}"/>
              </a:ext>
            </a:extLst>
          </p:cNvPr>
          <p:cNvSpPr>
            <a:spLocks noGrp="1"/>
          </p:cNvSpPr>
          <p:nvPr>
            <p:ph type="title"/>
          </p:nvPr>
        </p:nvSpPr>
        <p:spPr>
          <a:xfrm>
            <a:off x="106680" y="-88074"/>
            <a:ext cx="10515600" cy="1325563"/>
          </a:xfrm>
        </p:spPr>
        <p:txBody>
          <a:bodyPr/>
          <a:lstStyle/>
          <a:p>
            <a:r>
              <a:rPr lang="en-US" dirty="0"/>
              <a:t>Comparison of time to result</a:t>
            </a:r>
          </a:p>
        </p:txBody>
      </p:sp>
      <p:sp>
        <p:nvSpPr>
          <p:cNvPr id="3" name="Content Placeholder 2">
            <a:extLst>
              <a:ext uri="{FF2B5EF4-FFF2-40B4-BE49-F238E27FC236}">
                <a16:creationId xmlns:a16="http://schemas.microsoft.com/office/drawing/2014/main" id="{6ED9AD65-BE9F-2349-A7C0-DD131CC98C2B}"/>
              </a:ext>
            </a:extLst>
          </p:cNvPr>
          <p:cNvSpPr>
            <a:spLocks noGrp="1"/>
          </p:cNvSpPr>
          <p:nvPr>
            <p:ph idx="1"/>
          </p:nvPr>
        </p:nvSpPr>
        <p:spPr>
          <a:xfrm>
            <a:off x="7751087" y="316526"/>
            <a:ext cx="4258490" cy="449436"/>
          </a:xfrm>
        </p:spPr>
        <p:txBody>
          <a:bodyPr>
            <a:normAutofit/>
          </a:bodyPr>
          <a:lstStyle/>
          <a:p>
            <a:pPr marL="0" indent="0">
              <a:buNone/>
            </a:pPr>
            <a:r>
              <a:rPr lang="en-US" sz="2000" dirty="0" err="1"/>
              <a:t>tSNE</a:t>
            </a:r>
            <a:r>
              <a:rPr lang="en-US" sz="2000" dirty="0"/>
              <a:t>, PCA, UMAP, Autoencoder</a:t>
            </a:r>
          </a:p>
        </p:txBody>
      </p:sp>
      <p:sp>
        <p:nvSpPr>
          <p:cNvPr id="4" name="TextBox 3">
            <a:extLst>
              <a:ext uri="{FF2B5EF4-FFF2-40B4-BE49-F238E27FC236}">
                <a16:creationId xmlns:a16="http://schemas.microsoft.com/office/drawing/2014/main" id="{8387F96E-96A3-B149-A8CE-1870AB2279CF}"/>
              </a:ext>
            </a:extLst>
          </p:cNvPr>
          <p:cNvSpPr txBox="1"/>
          <p:nvPr/>
        </p:nvSpPr>
        <p:spPr>
          <a:xfrm>
            <a:off x="741160" y="6504346"/>
            <a:ext cx="4919167" cy="369332"/>
          </a:xfrm>
          <a:prstGeom prst="rect">
            <a:avLst/>
          </a:prstGeom>
          <a:noFill/>
        </p:spPr>
        <p:txBody>
          <a:bodyPr wrap="none" rtlCol="0">
            <a:spAutoFit/>
          </a:bodyPr>
          <a:lstStyle/>
          <a:p>
            <a:r>
              <a:rPr lang="en-US" dirty="0"/>
              <a:t>Plot of time to result comparing # cells with model</a:t>
            </a:r>
          </a:p>
        </p:txBody>
      </p:sp>
      <p:graphicFrame>
        <p:nvGraphicFramePr>
          <p:cNvPr id="5" name="Chart 4"/>
          <p:cNvGraphicFramePr>
            <a:graphicFrameLocks/>
          </p:cNvGraphicFramePr>
          <p:nvPr>
            <p:extLst>
              <p:ext uri="{D42A27DB-BD31-4B8C-83A1-F6EECF244321}">
                <p14:modId xmlns:p14="http://schemas.microsoft.com/office/powerpoint/2010/main" val="306718043"/>
              </p:ext>
            </p:extLst>
          </p:nvPr>
        </p:nvGraphicFramePr>
        <p:xfrm>
          <a:off x="311673" y="1451728"/>
          <a:ext cx="5679911" cy="509710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05632" y="1747829"/>
            <a:ext cx="870751" cy="369332"/>
          </a:xfrm>
          <a:prstGeom prst="rect">
            <a:avLst/>
          </a:prstGeom>
          <a:noFill/>
        </p:spPr>
        <p:txBody>
          <a:bodyPr wrap="none" rtlCol="0">
            <a:spAutoFit/>
          </a:bodyPr>
          <a:lstStyle/>
          <a:p>
            <a:r>
              <a:rPr lang="en-US" dirty="0"/>
              <a:t>5.74 </a:t>
            </a:r>
            <a:r>
              <a:rPr lang="en-US" dirty="0" err="1"/>
              <a:t>Hr</a:t>
            </a:r>
            <a:endParaRPr lang="en-US" dirty="0"/>
          </a:p>
        </p:txBody>
      </p:sp>
      <p:sp>
        <p:nvSpPr>
          <p:cNvPr id="7" name="TextBox 6"/>
          <p:cNvSpPr txBox="1"/>
          <p:nvPr/>
        </p:nvSpPr>
        <p:spPr>
          <a:xfrm>
            <a:off x="5714737" y="5568530"/>
            <a:ext cx="822661" cy="307777"/>
          </a:xfrm>
          <a:prstGeom prst="rect">
            <a:avLst/>
          </a:prstGeom>
          <a:noFill/>
        </p:spPr>
        <p:txBody>
          <a:bodyPr wrap="none" rtlCol="0">
            <a:spAutoFit/>
          </a:bodyPr>
          <a:lstStyle/>
          <a:p>
            <a:r>
              <a:rPr lang="en-US" sz="1400" dirty="0"/>
              <a:t>42.6 min</a:t>
            </a:r>
          </a:p>
        </p:txBody>
      </p:sp>
      <p:sp>
        <p:nvSpPr>
          <p:cNvPr id="8" name="TextBox 7"/>
          <p:cNvSpPr txBox="1"/>
          <p:nvPr/>
        </p:nvSpPr>
        <p:spPr>
          <a:xfrm>
            <a:off x="5642579" y="5859239"/>
            <a:ext cx="822661" cy="307777"/>
          </a:xfrm>
          <a:prstGeom prst="rect">
            <a:avLst/>
          </a:prstGeom>
          <a:noFill/>
        </p:spPr>
        <p:txBody>
          <a:bodyPr wrap="none" rtlCol="0">
            <a:spAutoFit/>
          </a:bodyPr>
          <a:lstStyle/>
          <a:p>
            <a:r>
              <a:rPr lang="en-US" sz="1400" dirty="0"/>
              <a:t>19.4 min</a:t>
            </a:r>
          </a:p>
        </p:txBody>
      </p:sp>
      <p:sp>
        <p:nvSpPr>
          <p:cNvPr id="9" name="TextBox 8"/>
          <p:cNvSpPr txBox="1"/>
          <p:nvPr/>
        </p:nvSpPr>
        <p:spPr>
          <a:xfrm>
            <a:off x="5695455" y="6078870"/>
            <a:ext cx="688009" cy="307777"/>
          </a:xfrm>
          <a:prstGeom prst="rect">
            <a:avLst/>
          </a:prstGeom>
          <a:noFill/>
        </p:spPr>
        <p:txBody>
          <a:bodyPr wrap="none" rtlCol="0">
            <a:spAutoFit/>
          </a:bodyPr>
          <a:lstStyle/>
          <a:p>
            <a:r>
              <a:rPr lang="en-US" sz="1400" dirty="0"/>
              <a:t>1.5 sec</a:t>
            </a:r>
          </a:p>
        </p:txBody>
      </p:sp>
      <p:graphicFrame>
        <p:nvGraphicFramePr>
          <p:cNvPr id="10" name="Chart 9"/>
          <p:cNvGraphicFramePr>
            <a:graphicFrameLocks/>
          </p:cNvGraphicFramePr>
          <p:nvPr>
            <p:extLst>
              <p:ext uri="{D42A27DB-BD31-4B8C-83A1-F6EECF244321}">
                <p14:modId xmlns:p14="http://schemas.microsoft.com/office/powerpoint/2010/main" val="963399246"/>
              </p:ext>
            </p:extLst>
          </p:nvPr>
        </p:nvGraphicFramePr>
        <p:xfrm>
          <a:off x="6657409" y="1200361"/>
          <a:ext cx="5352168" cy="534111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778868" y="5568530"/>
            <a:ext cx="4973577" cy="97294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0442627">
            <a:off x="5810989" y="5308296"/>
            <a:ext cx="588857" cy="254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32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Results</a:t>
            </a:r>
          </a:p>
        </p:txBody>
      </p:sp>
      <p:sp>
        <p:nvSpPr>
          <p:cNvPr id="3" name="Content Placeholder 2"/>
          <p:cNvSpPr>
            <a:spLocks noGrp="1"/>
          </p:cNvSpPr>
          <p:nvPr>
            <p:ph idx="1"/>
          </p:nvPr>
        </p:nvSpPr>
        <p:spPr>
          <a:xfrm>
            <a:off x="838200" y="1825624"/>
            <a:ext cx="10515600" cy="1067477"/>
          </a:xfrm>
        </p:spPr>
        <p:txBody>
          <a:bodyPr>
            <a:normAutofit/>
          </a:bodyPr>
          <a:lstStyle/>
          <a:p>
            <a:pPr marL="0" indent="0">
              <a:buNone/>
            </a:pPr>
            <a:r>
              <a:rPr lang="en-US" sz="2400" dirty="0"/>
              <a:t>GPU – </a:t>
            </a:r>
            <a:r>
              <a:rPr lang="en-US" sz="2400" dirty="0" err="1"/>
              <a:t>Nvidia</a:t>
            </a:r>
            <a:r>
              <a:rPr lang="en-US" sz="2400" dirty="0"/>
              <a:t> GeForce RTX 2080ti  ~3 million cells 6 parameters  </a:t>
            </a:r>
          </a:p>
          <a:p>
            <a:pPr marL="0" indent="0">
              <a:buNone/>
            </a:pPr>
            <a:r>
              <a:rPr lang="en-US" sz="2400" dirty="0"/>
              <a:t>Total time ~ 4 minutes Batch size 10000</a:t>
            </a:r>
          </a:p>
        </p:txBody>
      </p:sp>
      <p:pic>
        <p:nvPicPr>
          <p:cNvPr id="4" name="Picture 3"/>
          <p:cNvPicPr>
            <a:picLocks noChangeAspect="1"/>
          </p:cNvPicPr>
          <p:nvPr/>
        </p:nvPicPr>
        <p:blipFill>
          <a:blip r:embed="rId3"/>
          <a:stretch>
            <a:fillRect/>
          </a:stretch>
        </p:blipFill>
        <p:spPr>
          <a:xfrm>
            <a:off x="838200" y="3015781"/>
            <a:ext cx="6905625" cy="904875"/>
          </a:xfrm>
          <a:prstGeom prst="rect">
            <a:avLst/>
          </a:prstGeom>
        </p:spPr>
      </p:pic>
      <p:pic>
        <p:nvPicPr>
          <p:cNvPr id="6" name="Picture 5"/>
          <p:cNvPicPr>
            <a:picLocks noChangeAspect="1"/>
          </p:cNvPicPr>
          <p:nvPr/>
        </p:nvPicPr>
        <p:blipFill>
          <a:blip r:embed="rId4"/>
          <a:stretch>
            <a:fillRect/>
          </a:stretch>
        </p:blipFill>
        <p:spPr>
          <a:xfrm>
            <a:off x="838198" y="5181333"/>
            <a:ext cx="7389957" cy="782066"/>
          </a:xfrm>
          <a:prstGeom prst="rect">
            <a:avLst/>
          </a:prstGeom>
        </p:spPr>
      </p:pic>
      <p:sp>
        <p:nvSpPr>
          <p:cNvPr id="7" name="TextBox 6"/>
          <p:cNvSpPr txBox="1"/>
          <p:nvPr/>
        </p:nvSpPr>
        <p:spPr>
          <a:xfrm>
            <a:off x="838200" y="4227226"/>
            <a:ext cx="9744856" cy="707886"/>
          </a:xfrm>
          <a:prstGeom prst="rect">
            <a:avLst/>
          </a:prstGeom>
          <a:noFill/>
        </p:spPr>
        <p:txBody>
          <a:bodyPr wrap="square" rtlCol="0">
            <a:spAutoFit/>
          </a:bodyPr>
          <a:lstStyle/>
          <a:p>
            <a:r>
              <a:rPr lang="en-US" sz="2000" dirty="0"/>
              <a:t>CPU  Intel® Core™ i7-7700 @3.6 GHz 4 Cores 8 Threads same data</a:t>
            </a:r>
          </a:p>
          <a:p>
            <a:r>
              <a:rPr lang="en-US" sz="2000" dirty="0"/>
              <a:t>Total time ~ 84 minutes</a:t>
            </a:r>
          </a:p>
        </p:txBody>
      </p:sp>
      <p:pic>
        <p:nvPicPr>
          <p:cNvPr id="8" name="Picture 7"/>
          <p:cNvPicPr>
            <a:picLocks noChangeAspect="1"/>
          </p:cNvPicPr>
          <p:nvPr/>
        </p:nvPicPr>
        <p:blipFill>
          <a:blip r:embed="rId5"/>
          <a:stretch>
            <a:fillRect/>
          </a:stretch>
        </p:blipFill>
        <p:spPr>
          <a:xfrm>
            <a:off x="3142527" y="2965476"/>
            <a:ext cx="2781300" cy="209550"/>
          </a:xfrm>
          <a:prstGeom prst="rect">
            <a:avLst/>
          </a:prstGeom>
        </p:spPr>
      </p:pic>
    </p:spTree>
    <p:extLst>
      <p:ext uri="{BB962C8B-B14F-4D97-AF65-F5344CB8AC3E}">
        <p14:creationId xmlns:p14="http://schemas.microsoft.com/office/powerpoint/2010/main" val="122919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BAB5-A718-1441-BB03-4172F5B2582B}"/>
              </a:ext>
            </a:extLst>
          </p:cNvPr>
          <p:cNvSpPr>
            <a:spLocks noGrp="1"/>
          </p:cNvSpPr>
          <p:nvPr>
            <p:ph type="title"/>
          </p:nvPr>
        </p:nvSpPr>
        <p:spPr>
          <a:xfrm>
            <a:off x="263434" y="156119"/>
            <a:ext cx="10515600" cy="301081"/>
          </a:xfrm>
        </p:spPr>
        <p:txBody>
          <a:bodyPr>
            <a:normAutofit fontScale="90000"/>
          </a:bodyPr>
          <a:lstStyle/>
          <a:p>
            <a:r>
              <a:rPr lang="en-US" sz="3200" dirty="0"/>
              <a:t>Multiple Simultaneous Outputs </a:t>
            </a:r>
            <a:r>
              <a:rPr lang="en-US" sz="3200" dirty="0" err="1"/>
              <a:t>tSNE</a:t>
            </a:r>
            <a:r>
              <a:rPr lang="en-US" sz="3200" dirty="0"/>
              <a:t>, UMAP, PCA, </a:t>
            </a:r>
            <a:r>
              <a:rPr lang="en-US" sz="3200" dirty="0" err="1"/>
              <a:t>DiCE</a:t>
            </a:r>
            <a:endParaRPr lang="en-US" sz="3200" dirty="0"/>
          </a:p>
        </p:txBody>
      </p:sp>
      <p:pic>
        <p:nvPicPr>
          <p:cNvPr id="4" name="Picture 3">
            <a:extLst>
              <a:ext uri="{FF2B5EF4-FFF2-40B4-BE49-F238E27FC236}">
                <a16:creationId xmlns:a16="http://schemas.microsoft.com/office/drawing/2014/main" id="{C05F849F-D81B-C249-A0AA-0BE1D61BAF0B}"/>
              </a:ext>
            </a:extLst>
          </p:cNvPr>
          <p:cNvPicPr>
            <a:picLocks noChangeAspect="1"/>
          </p:cNvPicPr>
          <p:nvPr/>
        </p:nvPicPr>
        <p:blipFill>
          <a:blip r:embed="rId3"/>
          <a:stretch>
            <a:fillRect/>
          </a:stretch>
        </p:blipFill>
        <p:spPr>
          <a:xfrm>
            <a:off x="1994263" y="484414"/>
            <a:ext cx="10197737" cy="6373586"/>
          </a:xfrm>
          <a:prstGeom prst="rect">
            <a:avLst/>
          </a:prstGeom>
        </p:spPr>
      </p:pic>
      <p:sp>
        <p:nvSpPr>
          <p:cNvPr id="3" name="TextBox 2">
            <a:extLst>
              <a:ext uri="{FF2B5EF4-FFF2-40B4-BE49-F238E27FC236}">
                <a16:creationId xmlns:a16="http://schemas.microsoft.com/office/drawing/2014/main" id="{23ED4136-83DE-FD40-BFAF-7BD67B0E29E7}"/>
              </a:ext>
            </a:extLst>
          </p:cNvPr>
          <p:cNvSpPr txBox="1"/>
          <p:nvPr/>
        </p:nvSpPr>
        <p:spPr>
          <a:xfrm>
            <a:off x="9961537" y="167997"/>
            <a:ext cx="1068369" cy="369332"/>
          </a:xfrm>
          <a:prstGeom prst="rect">
            <a:avLst/>
          </a:prstGeom>
          <a:noFill/>
        </p:spPr>
        <p:txBody>
          <a:bodyPr wrap="none" rtlCol="0">
            <a:spAutoFit/>
          </a:bodyPr>
          <a:lstStyle/>
          <a:p>
            <a:r>
              <a:rPr lang="en-US" dirty="0">
                <a:solidFill>
                  <a:srgbClr val="FF0000"/>
                </a:solidFill>
              </a:rPr>
              <a:t>2D  Maps</a:t>
            </a:r>
          </a:p>
        </p:txBody>
      </p:sp>
      <p:cxnSp>
        <p:nvCxnSpPr>
          <p:cNvPr id="6" name="Straight Arrow Connector 5">
            <a:extLst>
              <a:ext uri="{FF2B5EF4-FFF2-40B4-BE49-F238E27FC236}">
                <a16:creationId xmlns:a16="http://schemas.microsoft.com/office/drawing/2014/main" id="{D440F215-E55D-4D45-8777-711779DF7A95}"/>
              </a:ext>
            </a:extLst>
          </p:cNvPr>
          <p:cNvCxnSpPr/>
          <p:nvPr/>
        </p:nvCxnSpPr>
        <p:spPr>
          <a:xfrm>
            <a:off x="10400306" y="564543"/>
            <a:ext cx="95416" cy="34349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A3EFA1-8F45-AB42-8C11-949764EFA8EF}"/>
              </a:ext>
            </a:extLst>
          </p:cNvPr>
          <p:cNvSpPr txBox="1"/>
          <p:nvPr/>
        </p:nvSpPr>
        <p:spPr>
          <a:xfrm>
            <a:off x="263434" y="2075290"/>
            <a:ext cx="1439048" cy="646331"/>
          </a:xfrm>
          <a:prstGeom prst="rect">
            <a:avLst/>
          </a:prstGeom>
          <a:noFill/>
        </p:spPr>
        <p:txBody>
          <a:bodyPr wrap="none" rtlCol="0">
            <a:spAutoFit/>
          </a:bodyPr>
          <a:lstStyle/>
          <a:p>
            <a:r>
              <a:rPr lang="en-US" dirty="0"/>
              <a:t>ALL</a:t>
            </a:r>
          </a:p>
          <a:p>
            <a:r>
              <a:rPr lang="en-US" dirty="0"/>
              <a:t>PARAMETERS</a:t>
            </a:r>
          </a:p>
        </p:txBody>
      </p:sp>
      <p:sp>
        <p:nvSpPr>
          <p:cNvPr id="8" name="Right Arrow 7">
            <a:extLst>
              <a:ext uri="{FF2B5EF4-FFF2-40B4-BE49-F238E27FC236}">
                <a16:creationId xmlns:a16="http://schemas.microsoft.com/office/drawing/2014/main" id="{E447D5ED-71A8-CB43-8864-C1016C8F964F}"/>
              </a:ext>
            </a:extLst>
          </p:cNvPr>
          <p:cNvSpPr/>
          <p:nvPr/>
        </p:nvSpPr>
        <p:spPr>
          <a:xfrm>
            <a:off x="1256306" y="3005593"/>
            <a:ext cx="524786" cy="294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299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DEFE-9153-F445-BB56-25DB92B0154A}"/>
              </a:ext>
            </a:extLst>
          </p:cNvPr>
          <p:cNvSpPr>
            <a:spLocks noGrp="1"/>
          </p:cNvSpPr>
          <p:nvPr>
            <p:ph type="title"/>
          </p:nvPr>
        </p:nvSpPr>
        <p:spPr>
          <a:xfrm>
            <a:off x="106680" y="18256"/>
            <a:ext cx="10515600" cy="539638"/>
          </a:xfrm>
        </p:spPr>
        <p:txBody>
          <a:bodyPr>
            <a:noAutofit/>
          </a:bodyPr>
          <a:lstStyle/>
          <a:p>
            <a:r>
              <a:rPr lang="en-US" sz="3200" dirty="0"/>
              <a:t>Can show any gated population in all displays</a:t>
            </a:r>
          </a:p>
        </p:txBody>
      </p:sp>
      <p:pic>
        <p:nvPicPr>
          <p:cNvPr id="4" name="Picture 3">
            <a:extLst>
              <a:ext uri="{FF2B5EF4-FFF2-40B4-BE49-F238E27FC236}">
                <a16:creationId xmlns:a16="http://schemas.microsoft.com/office/drawing/2014/main" id="{FA58EC30-27EA-9440-9107-A5E2DF52F698}"/>
              </a:ext>
            </a:extLst>
          </p:cNvPr>
          <p:cNvPicPr>
            <a:picLocks noChangeAspect="1"/>
          </p:cNvPicPr>
          <p:nvPr/>
        </p:nvPicPr>
        <p:blipFill>
          <a:blip r:embed="rId2"/>
          <a:stretch>
            <a:fillRect/>
          </a:stretch>
        </p:blipFill>
        <p:spPr>
          <a:xfrm>
            <a:off x="1998617" y="487135"/>
            <a:ext cx="10193383" cy="6370865"/>
          </a:xfrm>
          <a:prstGeom prst="rect">
            <a:avLst/>
          </a:prstGeom>
        </p:spPr>
      </p:pic>
      <p:sp>
        <p:nvSpPr>
          <p:cNvPr id="5" name="Oval 4">
            <a:extLst>
              <a:ext uri="{FF2B5EF4-FFF2-40B4-BE49-F238E27FC236}">
                <a16:creationId xmlns:a16="http://schemas.microsoft.com/office/drawing/2014/main" id="{41EB9B1B-441D-E74B-973C-2FED9A1818C8}"/>
              </a:ext>
            </a:extLst>
          </p:cNvPr>
          <p:cNvSpPr/>
          <p:nvPr/>
        </p:nvSpPr>
        <p:spPr>
          <a:xfrm>
            <a:off x="6544778" y="1103373"/>
            <a:ext cx="1244184" cy="970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5208ACD-DF8C-284C-AB7D-629E8C015B92}"/>
              </a:ext>
            </a:extLst>
          </p:cNvPr>
          <p:cNvCxnSpPr>
            <a:cxnSpLocks/>
          </p:cNvCxnSpPr>
          <p:nvPr/>
        </p:nvCxnSpPr>
        <p:spPr>
          <a:xfrm>
            <a:off x="7498080" y="1956021"/>
            <a:ext cx="1057523" cy="1995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147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7689</TotalTime>
  <Words>1130</Words>
  <Application>Microsoft Macintosh PowerPoint</Application>
  <PresentationFormat>Widescreen</PresentationFormat>
  <Paragraphs>124</Paragraphs>
  <Slides>29</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Deep Cytometry Embedding (DiCE): a deep-learning approach for display and interrogation of multi-relational flow cytometry data</vt:lpstr>
      <vt:lpstr>Current 2D outputs used in Dimensionality Reduction</vt:lpstr>
      <vt:lpstr>Use in Flow Cytometry</vt:lpstr>
      <vt:lpstr>PowerPoint Presentation</vt:lpstr>
      <vt:lpstr>Contractive Autoencoder Computational Graph</vt:lpstr>
      <vt:lpstr>Comparison of time to result</vt:lpstr>
      <vt:lpstr>GPU Results</vt:lpstr>
      <vt:lpstr>Multiple Simultaneous Outputs tSNE, UMAP, PCA, DiCE</vt:lpstr>
      <vt:lpstr>Can show any gated population in all displays</vt:lpstr>
      <vt:lpstr>And add other known populations as desired</vt:lpstr>
      <vt:lpstr>Use PRISM Fn to evaluate full Pop’ns</vt:lpstr>
      <vt:lpstr>Or just identify true negative cells in entire map</vt:lpstr>
      <vt:lpstr>Or make combinatorial relationships..</vt:lpstr>
      <vt:lpstr>PowerPoint Presentation</vt:lpstr>
      <vt:lpstr>And add a gate on Autoencoder for phenotype..</vt:lpstr>
      <vt:lpstr>1 button statistics for all populations and gates</vt:lpstr>
      <vt:lpstr>PowerPoint Presentation</vt:lpstr>
      <vt:lpstr>Back Gate to Traditional Gates</vt:lpstr>
      <vt:lpstr>Look at parameter distribution on all plots simultaneously</vt:lpstr>
      <vt:lpstr>PowerPoint Presentation</vt:lpstr>
      <vt:lpstr>PowerPoint Presentation</vt:lpstr>
      <vt:lpstr>PowerPoint Presentation</vt:lpstr>
      <vt:lpstr>PowerPoint Presentation</vt:lpstr>
      <vt:lpstr>PowerPoint Presentation</vt:lpstr>
      <vt:lpstr>PowerPoint Presentation</vt:lpstr>
      <vt:lpstr>Real time gating using autoencoder, or any population gate</vt:lpstr>
      <vt:lpstr>Summary Advantages of Autoencoders</vt:lpstr>
      <vt:lpstr>Acknowledgements</vt:lpstr>
      <vt:lpstr>Recent publication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Valery presentations</dc:title>
  <dc:creator>Joseph Paul Robinson</dc:creator>
  <cp:lastModifiedBy>Joseph Paul Robinson</cp:lastModifiedBy>
  <cp:revision>85</cp:revision>
  <cp:lastPrinted>2019-06-11T18:32:30Z</cp:lastPrinted>
  <dcterms:created xsi:type="dcterms:W3CDTF">2019-06-11T15:30:04Z</dcterms:created>
  <dcterms:modified xsi:type="dcterms:W3CDTF">2019-07-01T13:24:07Z</dcterms:modified>
</cp:coreProperties>
</file>