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8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8"/>
    <p:restoredTop sz="96932"/>
  </p:normalViewPr>
  <p:slideViewPr>
    <p:cSldViewPr snapToGrid="0" snapToObjects="1">
      <p:cViewPr varScale="1">
        <p:scale>
          <a:sx n="80" d="100"/>
          <a:sy n="80" d="100"/>
        </p:scale>
        <p:origin x="216" y="169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31B9C1-D707-EB4C-82DF-D155241D91D2}" type="datetimeFigureOut">
              <a:rPr lang="en-US" smtClean="0"/>
              <a:t>7/11/17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E7AE75-1B02-8C47-9582-82F7AD5F96FC}" type="slidenum">
              <a:rPr lang="en-US" smtClean="0"/>
              <a:t>‹#›</a:t>
            </a:fld>
            <a:endParaRPr lang="en-US"/>
          </a:p>
        </p:txBody>
      </p:sp>
    </p:spTree>
    <p:extLst>
      <p:ext uri="{BB962C8B-B14F-4D97-AF65-F5344CB8AC3E}">
        <p14:creationId xmlns:p14="http://schemas.microsoft.com/office/powerpoint/2010/main" val="1102775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31B9C1-D707-EB4C-82DF-D155241D91D2}" type="datetimeFigureOut">
              <a:rPr lang="en-US" smtClean="0"/>
              <a:t>7/11/17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E7AE75-1B02-8C47-9582-82F7AD5F96FC}" type="slidenum">
              <a:rPr lang="en-US" smtClean="0"/>
              <a:t>‹#›</a:t>
            </a:fld>
            <a:endParaRPr lang="en-US"/>
          </a:p>
        </p:txBody>
      </p:sp>
    </p:spTree>
    <p:extLst>
      <p:ext uri="{BB962C8B-B14F-4D97-AF65-F5344CB8AC3E}">
        <p14:creationId xmlns:p14="http://schemas.microsoft.com/office/powerpoint/2010/main" val="2064926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31B9C1-D707-EB4C-82DF-D155241D91D2}" type="datetimeFigureOut">
              <a:rPr lang="en-US" smtClean="0"/>
              <a:t>7/11/17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E7AE75-1B02-8C47-9582-82F7AD5F96FC}" type="slidenum">
              <a:rPr lang="en-US" smtClean="0"/>
              <a:t>‹#›</a:t>
            </a:fld>
            <a:endParaRPr lang="en-US"/>
          </a:p>
        </p:txBody>
      </p:sp>
    </p:spTree>
    <p:extLst>
      <p:ext uri="{BB962C8B-B14F-4D97-AF65-F5344CB8AC3E}">
        <p14:creationId xmlns:p14="http://schemas.microsoft.com/office/powerpoint/2010/main" val="1888454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31B9C1-D707-EB4C-82DF-D155241D91D2}" type="datetimeFigureOut">
              <a:rPr lang="en-US" smtClean="0"/>
              <a:t>7/11/17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E7AE75-1B02-8C47-9582-82F7AD5F96FC}" type="slidenum">
              <a:rPr lang="en-US" smtClean="0"/>
              <a:t>‹#›</a:t>
            </a:fld>
            <a:endParaRPr lang="en-US"/>
          </a:p>
        </p:txBody>
      </p:sp>
    </p:spTree>
    <p:extLst>
      <p:ext uri="{BB962C8B-B14F-4D97-AF65-F5344CB8AC3E}">
        <p14:creationId xmlns:p14="http://schemas.microsoft.com/office/powerpoint/2010/main" val="902480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1B9C1-D707-EB4C-82DF-D155241D91D2}" type="datetimeFigureOut">
              <a:rPr lang="en-US" smtClean="0"/>
              <a:t>7/11/17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E7AE75-1B02-8C47-9582-82F7AD5F96FC}" type="slidenum">
              <a:rPr lang="en-US" smtClean="0"/>
              <a:t>‹#›</a:t>
            </a:fld>
            <a:endParaRPr lang="en-US"/>
          </a:p>
        </p:txBody>
      </p:sp>
    </p:spTree>
    <p:extLst>
      <p:ext uri="{BB962C8B-B14F-4D97-AF65-F5344CB8AC3E}">
        <p14:creationId xmlns:p14="http://schemas.microsoft.com/office/powerpoint/2010/main" val="314395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31B9C1-D707-EB4C-82DF-D155241D91D2}" type="datetimeFigureOut">
              <a:rPr lang="en-US" smtClean="0"/>
              <a:t>7/11/17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E7AE75-1B02-8C47-9582-82F7AD5F96FC}" type="slidenum">
              <a:rPr lang="en-US" smtClean="0"/>
              <a:t>‹#›</a:t>
            </a:fld>
            <a:endParaRPr lang="en-US"/>
          </a:p>
        </p:txBody>
      </p:sp>
    </p:spTree>
    <p:extLst>
      <p:ext uri="{BB962C8B-B14F-4D97-AF65-F5344CB8AC3E}">
        <p14:creationId xmlns:p14="http://schemas.microsoft.com/office/powerpoint/2010/main" val="1227295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31B9C1-D707-EB4C-82DF-D155241D91D2}" type="datetimeFigureOut">
              <a:rPr lang="en-US" smtClean="0"/>
              <a:t>7/11/17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E7AE75-1B02-8C47-9582-82F7AD5F96FC}" type="slidenum">
              <a:rPr lang="en-US" smtClean="0"/>
              <a:t>‹#›</a:t>
            </a:fld>
            <a:endParaRPr lang="en-US"/>
          </a:p>
        </p:txBody>
      </p:sp>
    </p:spTree>
    <p:extLst>
      <p:ext uri="{BB962C8B-B14F-4D97-AF65-F5344CB8AC3E}">
        <p14:creationId xmlns:p14="http://schemas.microsoft.com/office/powerpoint/2010/main" val="581862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31B9C1-D707-EB4C-82DF-D155241D91D2}" type="datetimeFigureOut">
              <a:rPr lang="en-US" smtClean="0"/>
              <a:t>7/11/17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E7AE75-1B02-8C47-9582-82F7AD5F96FC}" type="slidenum">
              <a:rPr lang="en-US" smtClean="0"/>
              <a:t>‹#›</a:t>
            </a:fld>
            <a:endParaRPr lang="en-US"/>
          </a:p>
        </p:txBody>
      </p:sp>
    </p:spTree>
    <p:extLst>
      <p:ext uri="{BB962C8B-B14F-4D97-AF65-F5344CB8AC3E}">
        <p14:creationId xmlns:p14="http://schemas.microsoft.com/office/powerpoint/2010/main" val="1873471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1B9C1-D707-EB4C-82DF-D155241D91D2}" type="datetimeFigureOut">
              <a:rPr lang="en-US" smtClean="0"/>
              <a:t>7/11/17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E7AE75-1B02-8C47-9582-82F7AD5F96FC}" type="slidenum">
              <a:rPr lang="en-US" smtClean="0"/>
              <a:t>‹#›</a:t>
            </a:fld>
            <a:endParaRPr lang="en-US"/>
          </a:p>
        </p:txBody>
      </p:sp>
    </p:spTree>
    <p:extLst>
      <p:ext uri="{BB962C8B-B14F-4D97-AF65-F5344CB8AC3E}">
        <p14:creationId xmlns:p14="http://schemas.microsoft.com/office/powerpoint/2010/main" val="1034604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1B9C1-D707-EB4C-82DF-D155241D91D2}" type="datetimeFigureOut">
              <a:rPr lang="en-US" smtClean="0"/>
              <a:t>7/11/17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E7AE75-1B02-8C47-9582-82F7AD5F96FC}" type="slidenum">
              <a:rPr lang="en-US" smtClean="0"/>
              <a:t>‹#›</a:t>
            </a:fld>
            <a:endParaRPr lang="en-US"/>
          </a:p>
        </p:txBody>
      </p:sp>
    </p:spTree>
    <p:extLst>
      <p:ext uri="{BB962C8B-B14F-4D97-AF65-F5344CB8AC3E}">
        <p14:creationId xmlns:p14="http://schemas.microsoft.com/office/powerpoint/2010/main" val="420926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1B9C1-D707-EB4C-82DF-D155241D91D2}" type="datetimeFigureOut">
              <a:rPr lang="en-US" smtClean="0"/>
              <a:t>7/11/17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E7AE75-1B02-8C47-9582-82F7AD5F96FC}" type="slidenum">
              <a:rPr lang="en-US" smtClean="0"/>
              <a:t>‹#›</a:t>
            </a:fld>
            <a:endParaRPr lang="en-US"/>
          </a:p>
        </p:txBody>
      </p:sp>
    </p:spTree>
    <p:extLst>
      <p:ext uri="{BB962C8B-B14F-4D97-AF65-F5344CB8AC3E}">
        <p14:creationId xmlns:p14="http://schemas.microsoft.com/office/powerpoint/2010/main" val="7019808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31B9C1-D707-EB4C-82DF-D155241D91D2}" type="datetimeFigureOut">
              <a:rPr lang="en-US" smtClean="0"/>
              <a:t>7/11/17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E7AE75-1B02-8C47-9582-82F7AD5F96FC}"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9051" y="5947407"/>
            <a:ext cx="1178297" cy="591505"/>
          </a:xfrm>
          <a:prstGeom prst="rect">
            <a:avLst/>
          </a:prstGeom>
        </p:spPr>
      </p:pic>
      <p:sp>
        <p:nvSpPr>
          <p:cNvPr id="8" name="TextBox 7"/>
          <p:cNvSpPr txBox="1"/>
          <p:nvPr userDrawn="1"/>
        </p:nvSpPr>
        <p:spPr>
          <a:xfrm>
            <a:off x="249051" y="6546933"/>
            <a:ext cx="1113190" cy="276999"/>
          </a:xfrm>
          <a:prstGeom prst="rect">
            <a:avLst/>
          </a:prstGeom>
          <a:noFill/>
        </p:spPr>
        <p:txBody>
          <a:bodyPr wrap="none" rtlCol="0">
            <a:spAutoFit/>
          </a:bodyPr>
          <a:lstStyle/>
          <a:p>
            <a:r>
              <a:rPr lang="en-US" sz="1200" smtClean="0"/>
              <a:t>CONFIDENTIAL</a:t>
            </a:r>
            <a:endParaRPr lang="en-US" sz="1200"/>
          </a:p>
        </p:txBody>
      </p:sp>
    </p:spTree>
    <p:extLst>
      <p:ext uri="{BB962C8B-B14F-4D97-AF65-F5344CB8AC3E}">
        <p14:creationId xmlns:p14="http://schemas.microsoft.com/office/powerpoint/2010/main" val="766321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7056" y="97795"/>
            <a:ext cx="9144000" cy="1036942"/>
          </a:xfrm>
        </p:spPr>
        <p:txBody>
          <a:bodyPr/>
          <a:lstStyle/>
          <a:p>
            <a:r>
              <a:rPr lang="en-US" dirty="0" err="1" smtClean="0"/>
              <a:t>EnzaZarden</a:t>
            </a:r>
            <a:r>
              <a:rPr lang="en-US" dirty="0" smtClean="0"/>
              <a:t> Data</a:t>
            </a:r>
            <a:endParaRPr lang="en-US" dirty="0"/>
          </a:p>
        </p:txBody>
      </p:sp>
      <p:sp>
        <p:nvSpPr>
          <p:cNvPr id="3" name="Subtitle 2"/>
          <p:cNvSpPr>
            <a:spLocks noGrp="1"/>
          </p:cNvSpPr>
          <p:nvPr>
            <p:ph type="subTitle" idx="1"/>
          </p:nvPr>
        </p:nvSpPr>
        <p:spPr>
          <a:xfrm>
            <a:off x="2078181" y="6199954"/>
            <a:ext cx="9619013" cy="388343"/>
          </a:xfrm>
        </p:spPr>
        <p:txBody>
          <a:bodyPr>
            <a:noAutofit/>
          </a:bodyPr>
          <a:lstStyle/>
          <a:p>
            <a:r>
              <a:rPr lang="en-US" sz="1400" i="1" dirty="0" smtClean="0"/>
              <a:t>All materials in this presentation are ©2016 copyright </a:t>
            </a:r>
            <a:r>
              <a:rPr lang="en-US" sz="1400" i="1" dirty="0" err="1" smtClean="0"/>
              <a:t>Doclu</a:t>
            </a:r>
            <a:r>
              <a:rPr lang="en-US" sz="1400" i="1" dirty="0" smtClean="0"/>
              <a:t> LLC. Screen design, output figures and graphics are all copyright </a:t>
            </a:r>
            <a:r>
              <a:rPr lang="en-US" sz="1400" i="1" dirty="0" err="1" smtClean="0"/>
              <a:t>Doclu</a:t>
            </a:r>
            <a:r>
              <a:rPr lang="en-US" sz="1400" i="1" dirty="0" smtClean="0"/>
              <a:t> LLC 1231 Cumberland Av Suite B, West Lafayette, In 47906  </a:t>
            </a:r>
            <a:r>
              <a:rPr lang="en-US" sz="1400" i="1" dirty="0" err="1" smtClean="0"/>
              <a:t>www.doclu.com</a:t>
            </a:r>
            <a:endParaRPr lang="en-US" sz="1400" i="1" dirty="0"/>
          </a:p>
        </p:txBody>
      </p:sp>
      <p:sp>
        <p:nvSpPr>
          <p:cNvPr id="5" name="TextBox 4"/>
          <p:cNvSpPr txBox="1"/>
          <p:nvPr/>
        </p:nvSpPr>
        <p:spPr>
          <a:xfrm>
            <a:off x="1686296" y="2101932"/>
            <a:ext cx="9832769" cy="2585323"/>
          </a:xfrm>
          <a:prstGeom prst="rect">
            <a:avLst/>
          </a:prstGeom>
          <a:noFill/>
        </p:spPr>
        <p:txBody>
          <a:bodyPr wrap="square" rtlCol="0">
            <a:spAutoFit/>
          </a:bodyPr>
          <a:lstStyle/>
          <a:p>
            <a:r>
              <a:rPr lang="en-US" dirty="0" err="1" smtClean="0"/>
              <a:t>Xploid</a:t>
            </a:r>
            <a:r>
              <a:rPr lang="en-US" baseline="30000" dirty="0" err="1" smtClean="0"/>
              <a:t>TM</a:t>
            </a:r>
            <a:r>
              <a:rPr lang="en-US" dirty="0" smtClean="0"/>
              <a:t> is a semi automated software program to provide rapid cell cycle analysis. It is not designed to  perform complex cell cycle but is designed to rapidly identify significant differences in cycling activity of flow cytometry samples. </a:t>
            </a:r>
          </a:p>
          <a:p>
            <a:endParaRPr lang="en-US" dirty="0"/>
          </a:p>
          <a:p>
            <a:r>
              <a:rPr lang="en-US" dirty="0" err="1" smtClean="0"/>
              <a:t>Xploid</a:t>
            </a:r>
            <a:r>
              <a:rPr lang="en-US" baseline="30000" dirty="0" err="1" smtClean="0"/>
              <a:t>TM</a:t>
            </a:r>
            <a:r>
              <a:rPr lang="en-US" dirty="0" smtClean="0"/>
              <a:t> is designed to read entire directory at once. It is not designed to read single wells/tubes, although there is no reason why it cannot do that if desired. </a:t>
            </a:r>
          </a:p>
          <a:p>
            <a:endParaRPr lang="en-US" dirty="0" smtClean="0"/>
          </a:p>
          <a:p>
            <a:r>
              <a:rPr lang="en-US" dirty="0" err="1" smtClean="0"/>
              <a:t>Xploid</a:t>
            </a:r>
            <a:r>
              <a:rPr lang="en-US" baseline="30000" dirty="0" err="1" smtClean="0"/>
              <a:t>TM</a:t>
            </a:r>
            <a:r>
              <a:rPr lang="en-US" dirty="0" smtClean="0"/>
              <a:t> is designed to operate on a single user computer per license.</a:t>
            </a:r>
            <a:endParaRPr lang="en-US" dirty="0" smtClean="0"/>
          </a:p>
          <a:p>
            <a:endParaRPr lang="en-US" dirty="0"/>
          </a:p>
        </p:txBody>
      </p:sp>
      <p:sp>
        <p:nvSpPr>
          <p:cNvPr id="6" name="TextBox 5"/>
          <p:cNvSpPr txBox="1"/>
          <p:nvPr/>
        </p:nvSpPr>
        <p:spPr>
          <a:xfrm>
            <a:off x="8926683" y="6581001"/>
            <a:ext cx="3265317" cy="276999"/>
          </a:xfrm>
          <a:prstGeom prst="rect">
            <a:avLst/>
          </a:prstGeom>
          <a:noFill/>
        </p:spPr>
        <p:txBody>
          <a:bodyPr wrap="none" rtlCol="0">
            <a:spAutoFit/>
          </a:bodyPr>
          <a:lstStyle/>
          <a:p>
            <a:r>
              <a:rPr lang="en-US" sz="1200" dirty="0" smtClean="0">
                <a:solidFill>
                  <a:srgbClr val="0070C0"/>
                </a:solidFill>
              </a:rPr>
              <a:t>Filename:/</a:t>
            </a:r>
            <a:r>
              <a:rPr lang="en-US" sz="1200" dirty="0" err="1" smtClean="0">
                <a:solidFill>
                  <a:srgbClr val="0070C0"/>
                </a:solidFill>
              </a:rPr>
              <a:t>oneDrive</a:t>
            </a:r>
            <a:r>
              <a:rPr lang="mr-IN" sz="1200" dirty="0" smtClean="0">
                <a:solidFill>
                  <a:srgbClr val="0070C0"/>
                </a:solidFill>
              </a:rPr>
              <a:t>…</a:t>
            </a:r>
            <a:r>
              <a:rPr lang="en-US" sz="1200" dirty="0" smtClean="0">
                <a:solidFill>
                  <a:srgbClr val="0070C0"/>
                </a:solidFill>
              </a:rPr>
              <a:t>.</a:t>
            </a:r>
            <a:r>
              <a:rPr lang="en-US" sz="1200" dirty="0" err="1" smtClean="0">
                <a:solidFill>
                  <a:srgbClr val="0070C0"/>
                </a:solidFill>
              </a:rPr>
              <a:t>Doclu</a:t>
            </a:r>
            <a:r>
              <a:rPr lang="en-US" sz="1200" dirty="0" smtClean="0">
                <a:solidFill>
                  <a:srgbClr val="0070C0"/>
                </a:solidFill>
              </a:rPr>
              <a:t>/</a:t>
            </a:r>
            <a:r>
              <a:rPr lang="en-US" sz="1200" dirty="0" err="1" smtClean="0">
                <a:solidFill>
                  <a:srgbClr val="0070C0"/>
                </a:solidFill>
              </a:rPr>
              <a:t>xploid</a:t>
            </a:r>
            <a:r>
              <a:rPr lang="en-US" sz="1200" dirty="0" smtClean="0">
                <a:solidFill>
                  <a:srgbClr val="0070C0"/>
                </a:solidFill>
              </a:rPr>
              <a:t> </a:t>
            </a:r>
            <a:r>
              <a:rPr lang="en-US" sz="1200" dirty="0" err="1" smtClean="0">
                <a:solidFill>
                  <a:srgbClr val="0070C0"/>
                </a:solidFill>
              </a:rPr>
              <a:t>software.pptx</a:t>
            </a:r>
            <a:endParaRPr lang="en-US" sz="1200" dirty="0">
              <a:solidFill>
                <a:srgbClr val="0070C0"/>
              </a:solidFill>
            </a:endParaRPr>
          </a:p>
        </p:txBody>
      </p:sp>
    </p:spTree>
    <p:extLst>
      <p:ext uri="{BB962C8B-B14F-4D97-AF65-F5344CB8AC3E}">
        <p14:creationId xmlns:p14="http://schemas.microsoft.com/office/powerpoint/2010/main" val="1567148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652" y="234497"/>
            <a:ext cx="8175171" cy="383020"/>
          </a:xfrm>
        </p:spPr>
        <p:txBody>
          <a:bodyPr>
            <a:noAutofit/>
          </a:bodyPr>
          <a:lstStyle/>
          <a:p>
            <a:r>
              <a:rPr lang="en-US" sz="3600" dirty="0" smtClean="0"/>
              <a:t>General Look and Feel of </a:t>
            </a:r>
            <a:r>
              <a:rPr lang="en-US" sz="3600" dirty="0" err="1" smtClean="0"/>
              <a:t>Xploid</a:t>
            </a:r>
            <a:r>
              <a:rPr lang="en-US" sz="3600" baseline="30000" dirty="0" err="1" smtClean="0"/>
              <a:t>TM</a:t>
            </a:r>
            <a:endParaRPr lang="en-US" sz="3600" baseline="30000" dirty="0"/>
          </a:p>
        </p:txBody>
      </p:sp>
      <p:pic>
        <p:nvPicPr>
          <p:cNvPr id="4" name="Picture 3"/>
          <p:cNvPicPr>
            <a:picLocks noChangeAspect="1"/>
          </p:cNvPicPr>
          <p:nvPr/>
        </p:nvPicPr>
        <p:blipFill>
          <a:blip r:embed="rId2"/>
          <a:stretch>
            <a:fillRect/>
          </a:stretch>
        </p:blipFill>
        <p:spPr>
          <a:xfrm>
            <a:off x="1604652" y="1691221"/>
            <a:ext cx="7822385" cy="4178931"/>
          </a:xfrm>
          <a:prstGeom prst="rect">
            <a:avLst/>
          </a:prstGeom>
        </p:spPr>
      </p:pic>
      <p:sp>
        <p:nvSpPr>
          <p:cNvPr id="5" name="Down Arrow 4"/>
          <p:cNvSpPr/>
          <p:nvPr/>
        </p:nvSpPr>
        <p:spPr>
          <a:xfrm rot="10644594">
            <a:off x="2351314" y="5878015"/>
            <a:ext cx="356260" cy="3681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10644594">
            <a:off x="5327840" y="5878014"/>
            <a:ext cx="356260" cy="3681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rot="5400000">
            <a:off x="9601692" y="2455945"/>
            <a:ext cx="356260" cy="3681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5134096" y="1307362"/>
            <a:ext cx="356260" cy="3681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503221" y="713863"/>
            <a:ext cx="4564968" cy="646331"/>
          </a:xfrm>
          <a:prstGeom prst="rect">
            <a:avLst/>
          </a:prstGeom>
          <a:noFill/>
        </p:spPr>
        <p:txBody>
          <a:bodyPr wrap="none" rtlCol="0">
            <a:spAutoFit/>
          </a:bodyPr>
          <a:lstStyle/>
          <a:p>
            <a:r>
              <a:rPr lang="en-US" dirty="0" smtClean="0"/>
              <a:t>Gate screen </a:t>
            </a:r>
            <a:r>
              <a:rPr lang="mr-IN" dirty="0" smtClean="0"/>
              <a:t>–</a:t>
            </a:r>
            <a:r>
              <a:rPr lang="en-US" dirty="0" smtClean="0"/>
              <a:t> any parameter vs any parameter</a:t>
            </a:r>
          </a:p>
          <a:p>
            <a:r>
              <a:rPr lang="en-US" dirty="0" smtClean="0"/>
              <a:t>A gate can be drawn to exclude debris</a:t>
            </a:r>
            <a:endParaRPr lang="en-US" dirty="0"/>
          </a:p>
        </p:txBody>
      </p:sp>
      <p:sp>
        <p:nvSpPr>
          <p:cNvPr id="10" name="TextBox 9"/>
          <p:cNvSpPr txBox="1"/>
          <p:nvPr/>
        </p:nvSpPr>
        <p:spPr>
          <a:xfrm>
            <a:off x="9963890" y="1491429"/>
            <a:ext cx="1983179" cy="2246769"/>
          </a:xfrm>
          <a:prstGeom prst="rect">
            <a:avLst/>
          </a:prstGeom>
          <a:noFill/>
        </p:spPr>
        <p:txBody>
          <a:bodyPr wrap="square" rtlCol="0">
            <a:spAutoFit/>
          </a:bodyPr>
          <a:lstStyle/>
          <a:p>
            <a:r>
              <a:rPr lang="en-US" sz="1400" dirty="0" smtClean="0"/>
              <a:t>The reporter (</a:t>
            </a:r>
            <a:r>
              <a:rPr lang="en-US" sz="1400" dirty="0" err="1" smtClean="0"/>
              <a:t>ie</a:t>
            </a:r>
            <a:r>
              <a:rPr lang="en-US" sz="1400" dirty="0" smtClean="0"/>
              <a:t> PI or DAPI fluorescence for cell cycle) shows the histograms. You can draw gates for as many histograms as you want. The names for the histograms are transferred to the plate map.</a:t>
            </a:r>
            <a:endParaRPr lang="en-US" sz="1400" dirty="0"/>
          </a:p>
        </p:txBody>
      </p:sp>
      <p:sp>
        <p:nvSpPr>
          <p:cNvPr id="11" name="TextBox 10"/>
          <p:cNvSpPr txBox="1"/>
          <p:nvPr/>
        </p:nvSpPr>
        <p:spPr>
          <a:xfrm>
            <a:off x="1690204" y="6254011"/>
            <a:ext cx="2810706" cy="523220"/>
          </a:xfrm>
          <a:prstGeom prst="rect">
            <a:avLst/>
          </a:prstGeom>
          <a:noFill/>
        </p:spPr>
        <p:txBody>
          <a:bodyPr wrap="none" rtlCol="0">
            <a:spAutoFit/>
          </a:bodyPr>
          <a:lstStyle/>
          <a:p>
            <a:r>
              <a:rPr lang="en-US" sz="1400" dirty="0" smtClean="0"/>
              <a:t>All the data are presented here </a:t>
            </a:r>
            <a:r>
              <a:rPr lang="en-US" sz="1400" smtClean="0"/>
              <a:t>and </a:t>
            </a:r>
          </a:p>
          <a:p>
            <a:r>
              <a:rPr lang="en-US" sz="1400" dirty="0" smtClean="0"/>
              <a:t>can be output to an XL spreadsheet</a:t>
            </a:r>
            <a:endParaRPr lang="en-US" sz="1400" dirty="0"/>
          </a:p>
        </p:txBody>
      </p:sp>
      <p:sp>
        <p:nvSpPr>
          <p:cNvPr id="12" name="TextBox 11"/>
          <p:cNvSpPr txBox="1"/>
          <p:nvPr/>
        </p:nvSpPr>
        <p:spPr>
          <a:xfrm>
            <a:off x="5134096" y="6254011"/>
            <a:ext cx="4012509" cy="523220"/>
          </a:xfrm>
          <a:prstGeom prst="rect">
            <a:avLst/>
          </a:prstGeom>
          <a:noFill/>
        </p:spPr>
        <p:txBody>
          <a:bodyPr wrap="none" rtlCol="0">
            <a:spAutoFit/>
          </a:bodyPr>
          <a:lstStyle/>
          <a:p>
            <a:r>
              <a:rPr lang="en-US" sz="1400" dirty="0" smtClean="0"/>
              <a:t>A visual output of each well </a:t>
            </a:r>
            <a:r>
              <a:rPr lang="mr-IN" sz="1400" dirty="0" smtClean="0"/>
              <a:t>–</a:t>
            </a:r>
            <a:r>
              <a:rPr lang="en-US" sz="1400" dirty="0" smtClean="0"/>
              <a:t> colors denote clusters.</a:t>
            </a:r>
          </a:p>
          <a:p>
            <a:r>
              <a:rPr lang="en-US" sz="1400" dirty="0" smtClean="0"/>
              <a:t>The number of clusters can be automatic or manual</a:t>
            </a:r>
            <a:endParaRPr lang="en-US" sz="1400" dirty="0"/>
          </a:p>
        </p:txBody>
      </p:sp>
    </p:spTree>
    <p:extLst>
      <p:ext uri="{BB962C8B-B14F-4D97-AF65-F5344CB8AC3E}">
        <p14:creationId xmlns:p14="http://schemas.microsoft.com/office/powerpoint/2010/main" val="568163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515" y="186997"/>
            <a:ext cx="10515600" cy="715530"/>
          </a:xfrm>
        </p:spPr>
        <p:txBody>
          <a:bodyPr>
            <a:noAutofit/>
          </a:bodyPr>
          <a:lstStyle/>
          <a:p>
            <a:r>
              <a:rPr lang="en-US" sz="3200" dirty="0" smtClean="0"/>
              <a:t>All graphic sections can be output as images by </a:t>
            </a:r>
            <a:r>
              <a:rPr lang="en-US" sz="3200" smtClean="0"/>
              <a:t>right click, copy</a:t>
            </a:r>
            <a:endParaRPr lang="en-US" sz="3200"/>
          </a:p>
        </p:txBody>
      </p:sp>
      <p:pic>
        <p:nvPicPr>
          <p:cNvPr id="5" name="Content Placeholder 4"/>
          <p:cNvPicPr>
            <a:picLocks noGrp="1" noChangeAspect="1"/>
          </p:cNvPicPr>
          <p:nvPr>
            <p:ph idx="1"/>
          </p:nvPr>
        </p:nvPicPr>
        <p:blipFill>
          <a:blip r:embed="rId2"/>
          <a:stretch>
            <a:fillRect/>
          </a:stretch>
        </p:blipFill>
        <p:spPr>
          <a:xfrm>
            <a:off x="5510151" y="1098626"/>
            <a:ext cx="5078186" cy="2273967"/>
          </a:xfrm>
          <a:prstGeom prst="rect">
            <a:avLst/>
          </a:prstGeom>
          <a:ln>
            <a:solidFill>
              <a:srgbClr val="FF6802"/>
            </a:solidFill>
          </a:ln>
        </p:spPr>
      </p:pic>
      <p:pic>
        <p:nvPicPr>
          <p:cNvPr id="4" name="Picture 3"/>
          <p:cNvPicPr>
            <a:picLocks noChangeAspect="1"/>
          </p:cNvPicPr>
          <p:nvPr/>
        </p:nvPicPr>
        <p:blipFill>
          <a:blip r:embed="rId3"/>
          <a:stretch>
            <a:fillRect/>
          </a:stretch>
        </p:blipFill>
        <p:spPr>
          <a:xfrm>
            <a:off x="641515" y="1175659"/>
            <a:ext cx="4368322" cy="2196934"/>
          </a:xfrm>
          <a:prstGeom prst="rect">
            <a:avLst/>
          </a:prstGeom>
          <a:ln>
            <a:solidFill>
              <a:srgbClr val="FF6802"/>
            </a:solidFill>
          </a:ln>
        </p:spPr>
      </p:pic>
      <p:pic>
        <p:nvPicPr>
          <p:cNvPr id="6" name="Picture 5"/>
          <p:cNvPicPr>
            <a:picLocks noChangeAspect="1"/>
          </p:cNvPicPr>
          <p:nvPr/>
        </p:nvPicPr>
        <p:blipFill>
          <a:blip r:embed="rId4"/>
          <a:stretch>
            <a:fillRect/>
          </a:stretch>
        </p:blipFill>
        <p:spPr>
          <a:xfrm>
            <a:off x="1673863" y="3918857"/>
            <a:ext cx="4963784" cy="2532990"/>
          </a:xfrm>
          <a:prstGeom prst="rect">
            <a:avLst/>
          </a:prstGeom>
        </p:spPr>
      </p:pic>
    </p:spTree>
    <p:extLst>
      <p:ext uri="{BB962C8B-B14F-4D97-AF65-F5344CB8AC3E}">
        <p14:creationId xmlns:p14="http://schemas.microsoft.com/office/powerpoint/2010/main" val="240570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065" y="204325"/>
            <a:ext cx="10515600" cy="569450"/>
          </a:xfrm>
        </p:spPr>
        <p:txBody>
          <a:bodyPr>
            <a:noAutofit/>
          </a:bodyPr>
          <a:lstStyle/>
          <a:p>
            <a:r>
              <a:rPr lang="en-US" sz="2800" dirty="0" smtClean="0"/>
              <a:t>The data table includes all data for each histogram gate selected and is CSV </a:t>
            </a:r>
            <a:r>
              <a:rPr lang="en-US" sz="2800" smtClean="0"/>
              <a:t>file output</a:t>
            </a:r>
            <a:endParaRPr lang="en-US" sz="280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714486" y="863323"/>
            <a:ext cx="9271179" cy="5840297"/>
          </a:xfrm>
          <a:prstGeom prst="rect">
            <a:avLst/>
          </a:prstGeom>
        </p:spPr>
      </p:pic>
    </p:spTree>
    <p:extLst>
      <p:ext uri="{BB962C8B-B14F-4D97-AF65-F5344CB8AC3E}">
        <p14:creationId xmlns:p14="http://schemas.microsoft.com/office/powerpoint/2010/main" val="1421054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5419"/>
            <a:ext cx="10515600" cy="434182"/>
          </a:xfrm>
        </p:spPr>
        <p:txBody>
          <a:bodyPr>
            <a:normAutofit fontScale="90000"/>
          </a:bodyPr>
          <a:lstStyle/>
          <a:p>
            <a:r>
              <a:rPr lang="en-US" dirty="0" smtClean="0"/>
              <a:t>Example </a:t>
            </a:r>
            <a:r>
              <a:rPr lang="en-US" dirty="0" err="1" smtClean="0"/>
              <a:t>Enza</a:t>
            </a:r>
            <a:r>
              <a:rPr lang="en-US" dirty="0" smtClean="0"/>
              <a:t> data 08Mar-6</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633621" y="838200"/>
            <a:ext cx="8636000" cy="6019800"/>
          </a:xfrm>
          <a:prstGeom prst="rect">
            <a:avLst/>
          </a:prstGeom>
        </p:spPr>
      </p:pic>
      <p:sp>
        <p:nvSpPr>
          <p:cNvPr id="5" name="TextBox 4"/>
          <p:cNvSpPr txBox="1"/>
          <p:nvPr/>
        </p:nvSpPr>
        <p:spPr>
          <a:xfrm>
            <a:off x="8101264" y="140077"/>
            <a:ext cx="3705726" cy="646331"/>
          </a:xfrm>
          <a:prstGeom prst="rect">
            <a:avLst/>
          </a:prstGeom>
          <a:noFill/>
        </p:spPr>
        <p:txBody>
          <a:bodyPr wrap="square" rtlCol="0">
            <a:spAutoFit/>
          </a:bodyPr>
          <a:lstStyle/>
          <a:p>
            <a:r>
              <a:rPr lang="en-US" dirty="0" smtClean="0"/>
              <a:t>Note: No gates were changed for all the following analyses of next 5 slides</a:t>
            </a:r>
            <a:endParaRPr lang="en-US" dirty="0"/>
          </a:p>
        </p:txBody>
      </p:sp>
    </p:spTree>
    <p:extLst>
      <p:ext uri="{BB962C8B-B14F-4D97-AF65-F5344CB8AC3E}">
        <p14:creationId xmlns:p14="http://schemas.microsoft.com/office/powerpoint/2010/main" val="1864327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69064"/>
          </a:xfrm>
        </p:spPr>
        <p:txBody>
          <a:bodyPr>
            <a:normAutofit fontScale="90000"/>
          </a:bodyPr>
          <a:lstStyle/>
          <a:p>
            <a:r>
              <a:rPr lang="en-US" dirty="0" err="1" smtClean="0"/>
              <a:t>Eample</a:t>
            </a:r>
            <a:r>
              <a:rPr lang="en-US" dirty="0" smtClean="0"/>
              <a:t> </a:t>
            </a:r>
            <a:r>
              <a:rPr lang="en-US" dirty="0" err="1" smtClean="0"/>
              <a:t>Enza</a:t>
            </a:r>
            <a:r>
              <a:rPr lang="en-US" dirty="0" smtClean="0"/>
              <a:t> Data set 08Mar-7</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970506" y="1207294"/>
            <a:ext cx="8636000" cy="5588000"/>
          </a:xfrm>
          <a:prstGeom prst="rect">
            <a:avLst/>
          </a:prstGeom>
        </p:spPr>
      </p:pic>
    </p:spTree>
    <p:extLst>
      <p:ext uri="{BB962C8B-B14F-4D97-AF65-F5344CB8AC3E}">
        <p14:creationId xmlns:p14="http://schemas.microsoft.com/office/powerpoint/2010/main" val="1171757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06337" y="1027906"/>
            <a:ext cx="8636000" cy="5588000"/>
          </a:xfrm>
          <a:prstGeom prst="rect">
            <a:avLst/>
          </a:prstGeom>
        </p:spPr>
      </p:pic>
      <p:sp>
        <p:nvSpPr>
          <p:cNvPr id="2" name="Title 1"/>
          <p:cNvSpPr>
            <a:spLocks noGrp="1"/>
          </p:cNvSpPr>
          <p:nvPr>
            <p:ph type="title"/>
          </p:nvPr>
        </p:nvSpPr>
        <p:spPr>
          <a:xfrm>
            <a:off x="838200" y="236789"/>
            <a:ext cx="10515600" cy="469064"/>
          </a:xfrm>
        </p:spPr>
        <p:txBody>
          <a:bodyPr>
            <a:normAutofit fontScale="90000"/>
          </a:bodyPr>
          <a:lstStyle/>
          <a:p>
            <a:r>
              <a:rPr lang="en-US" dirty="0" err="1" smtClean="0"/>
              <a:t>Eample</a:t>
            </a:r>
            <a:r>
              <a:rPr lang="en-US" dirty="0" smtClean="0"/>
              <a:t> </a:t>
            </a:r>
            <a:r>
              <a:rPr lang="en-US" dirty="0" err="1" smtClean="0"/>
              <a:t>Enza</a:t>
            </a:r>
            <a:r>
              <a:rPr lang="en-US" dirty="0" smtClean="0"/>
              <a:t> Data set 08Mar-8</a:t>
            </a:r>
            <a:endParaRPr lang="en-US" dirty="0"/>
          </a:p>
        </p:txBody>
      </p:sp>
    </p:spTree>
    <p:extLst>
      <p:ext uri="{BB962C8B-B14F-4D97-AF65-F5344CB8AC3E}">
        <p14:creationId xmlns:p14="http://schemas.microsoft.com/office/powerpoint/2010/main" val="1840742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8662"/>
            <a:ext cx="10515600" cy="581359"/>
          </a:xfrm>
        </p:spPr>
        <p:txBody>
          <a:bodyPr>
            <a:normAutofit fontScale="90000"/>
          </a:bodyPr>
          <a:lstStyle/>
          <a:p>
            <a:r>
              <a:rPr lang="en-US" dirty="0" err="1" smtClean="0"/>
              <a:t>Eample</a:t>
            </a:r>
            <a:r>
              <a:rPr lang="en-US" dirty="0" smtClean="0"/>
              <a:t> </a:t>
            </a:r>
            <a:r>
              <a:rPr lang="en-US" dirty="0" err="1" smtClean="0"/>
              <a:t>Enza</a:t>
            </a:r>
            <a:r>
              <a:rPr lang="en-US" dirty="0" smtClean="0"/>
              <a:t> Data set 27Feb</a:t>
            </a:r>
            <a:endParaRPr lang="en-US" dirty="0"/>
          </a:p>
        </p:txBody>
      </p:sp>
      <p:pic>
        <p:nvPicPr>
          <p:cNvPr id="4" name="Picture 3"/>
          <p:cNvPicPr>
            <a:picLocks noChangeAspect="1"/>
          </p:cNvPicPr>
          <p:nvPr/>
        </p:nvPicPr>
        <p:blipFill>
          <a:blip r:embed="rId2"/>
          <a:stretch>
            <a:fillRect/>
          </a:stretch>
        </p:blipFill>
        <p:spPr>
          <a:xfrm>
            <a:off x="1922379" y="1148348"/>
            <a:ext cx="8636000" cy="5588000"/>
          </a:xfrm>
          <a:prstGeom prst="rect">
            <a:avLst/>
          </a:prstGeom>
        </p:spPr>
      </p:pic>
    </p:spTree>
    <p:extLst>
      <p:ext uri="{BB962C8B-B14F-4D97-AF65-F5344CB8AC3E}">
        <p14:creationId xmlns:p14="http://schemas.microsoft.com/office/powerpoint/2010/main" val="716248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17191"/>
          </a:xfrm>
        </p:spPr>
        <p:txBody>
          <a:bodyPr>
            <a:normAutofit fontScale="90000"/>
          </a:bodyPr>
          <a:lstStyle/>
          <a:p>
            <a:r>
              <a:rPr lang="en-US" dirty="0" err="1" smtClean="0"/>
              <a:t>Eample</a:t>
            </a:r>
            <a:r>
              <a:rPr lang="en-US" dirty="0" smtClean="0"/>
              <a:t> </a:t>
            </a:r>
            <a:r>
              <a:rPr lang="en-US" dirty="0" err="1" smtClean="0"/>
              <a:t>Enza</a:t>
            </a:r>
            <a:r>
              <a:rPr lang="en-US" dirty="0" smtClean="0"/>
              <a:t> Data set 27Feb-7</a:t>
            </a:r>
            <a:endParaRPr lang="en-US" dirty="0"/>
          </a:p>
        </p:txBody>
      </p:sp>
      <p:pic>
        <p:nvPicPr>
          <p:cNvPr id="4" name="Picture 3"/>
          <p:cNvPicPr>
            <a:picLocks noChangeAspect="1"/>
          </p:cNvPicPr>
          <p:nvPr/>
        </p:nvPicPr>
        <p:blipFill>
          <a:blip r:embed="rId2"/>
          <a:stretch>
            <a:fillRect/>
          </a:stretch>
        </p:blipFill>
        <p:spPr>
          <a:xfrm>
            <a:off x="1778000" y="1100221"/>
            <a:ext cx="8636000" cy="5588000"/>
          </a:xfrm>
          <a:prstGeom prst="rect">
            <a:avLst/>
          </a:prstGeom>
        </p:spPr>
      </p:pic>
    </p:spTree>
    <p:extLst>
      <p:ext uri="{BB962C8B-B14F-4D97-AF65-F5344CB8AC3E}">
        <p14:creationId xmlns:p14="http://schemas.microsoft.com/office/powerpoint/2010/main" val="12378124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293</Words>
  <Application>Microsoft Macintosh PowerPoint</Application>
  <PresentationFormat>Widescreen</PresentationFormat>
  <Paragraphs>24</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Calibri</vt:lpstr>
      <vt:lpstr>Calibri Light</vt:lpstr>
      <vt:lpstr>Mangal</vt:lpstr>
      <vt:lpstr>Arial</vt:lpstr>
      <vt:lpstr>Office Theme</vt:lpstr>
      <vt:lpstr>EnzaZarden Data</vt:lpstr>
      <vt:lpstr>General Look and Feel of XploidTM</vt:lpstr>
      <vt:lpstr>All graphic sections can be output as images by right click, copy</vt:lpstr>
      <vt:lpstr>The data table includes all data for each histogram gate selected and is CSV file output</vt:lpstr>
      <vt:lpstr>Example Enza data 08Mar-6</vt:lpstr>
      <vt:lpstr>Eample Enza Data set 08Mar-7</vt:lpstr>
      <vt:lpstr>Eample Enza Data set 08Mar-8</vt:lpstr>
      <vt:lpstr>Eample Enza Data set 27Feb</vt:lpstr>
      <vt:lpstr>Eample Enza Data set 27Feb-7</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EnzaZarden Data</dc:title>
  <dc:creator>J.Paul Robinson</dc:creator>
  <cp:lastModifiedBy>J.Paul Robinson</cp:lastModifiedBy>
  <cp:revision>19</cp:revision>
  <dcterms:created xsi:type="dcterms:W3CDTF">2017-07-11T19:16:53Z</dcterms:created>
  <dcterms:modified xsi:type="dcterms:W3CDTF">2017-07-11T20:01:08Z</dcterms:modified>
</cp:coreProperties>
</file>