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257" r:id="rId2"/>
    <p:sldId id="271" r:id="rId3"/>
    <p:sldId id="272" r:id="rId4"/>
    <p:sldId id="273" r:id="rId5"/>
    <p:sldId id="274" r:id="rId6"/>
    <p:sldId id="313" r:id="rId7"/>
    <p:sldId id="276" r:id="rId8"/>
    <p:sldId id="277" r:id="rId9"/>
    <p:sldId id="278" r:id="rId10"/>
    <p:sldId id="279" r:id="rId11"/>
    <p:sldId id="306" r:id="rId12"/>
    <p:sldId id="282" r:id="rId13"/>
    <p:sldId id="307" r:id="rId14"/>
    <p:sldId id="283" r:id="rId15"/>
    <p:sldId id="335" r:id="rId16"/>
    <p:sldId id="284" r:id="rId17"/>
    <p:sldId id="285" r:id="rId18"/>
    <p:sldId id="286" r:id="rId19"/>
    <p:sldId id="287" r:id="rId20"/>
    <p:sldId id="337" r:id="rId21"/>
    <p:sldId id="289" r:id="rId22"/>
    <p:sldId id="290" r:id="rId23"/>
    <p:sldId id="291" r:id="rId24"/>
    <p:sldId id="292" r:id="rId25"/>
    <p:sldId id="293" r:id="rId26"/>
    <p:sldId id="294" r:id="rId27"/>
    <p:sldId id="295" r:id="rId28"/>
    <p:sldId id="296" r:id="rId29"/>
    <p:sldId id="297" r:id="rId30"/>
    <p:sldId id="336" r:id="rId31"/>
    <p:sldId id="299" r:id="rId32"/>
    <p:sldId id="325" r:id="rId33"/>
    <p:sldId id="301" r:id="rId34"/>
    <p:sldId id="326" r:id="rId35"/>
    <p:sldId id="303" r:id="rId36"/>
    <p:sldId id="304" r:id="rId37"/>
    <p:sldId id="305" r:id="rId38"/>
    <p:sldId id="310" r:id="rId39"/>
    <p:sldId id="328" r:id="rId40"/>
    <p:sldId id="316" r:id="rId41"/>
    <p:sldId id="331" r:id="rId42"/>
    <p:sldId id="327" r:id="rId43"/>
    <p:sldId id="330" r:id="rId44"/>
    <p:sldId id="334" r:id="rId45"/>
    <p:sldId id="338" r:id="rId46"/>
    <p:sldId id="339" r:id="rId47"/>
    <p:sldId id="340" r:id="rId48"/>
    <p:sldId id="341" r:id="rId49"/>
    <p:sldId id="344" r:id="rId50"/>
    <p:sldId id="332"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60"/>
    <p:restoredTop sz="94645"/>
  </p:normalViewPr>
  <p:slideViewPr>
    <p:cSldViewPr snapToGrid="0">
      <p:cViewPr varScale="1">
        <p:scale>
          <a:sx n="81" d="100"/>
          <a:sy n="81" d="100"/>
        </p:scale>
        <p:origin x="192"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
    </p:cViewPr>
  </p:sorterViewPr>
  <p:notesViewPr>
    <p:cSldViewPr snapToGrid="0">
      <p:cViewPr varScale="1">
        <p:scale>
          <a:sx n="66" d="100"/>
          <a:sy n="66" d="100"/>
        </p:scale>
        <p:origin x="-1454"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5221155-398E-F94D-890A-517EC28ABAF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4435" name="Rectangle 3">
            <a:extLst>
              <a:ext uri="{FF2B5EF4-FFF2-40B4-BE49-F238E27FC236}">
                <a16:creationId xmlns:a16="http://schemas.microsoft.com/office/drawing/2014/main" id="{C97346E0-4FCC-BF4E-93EB-7E45DFFA1736}"/>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74436" name="Rectangle 4">
            <a:extLst>
              <a:ext uri="{FF2B5EF4-FFF2-40B4-BE49-F238E27FC236}">
                <a16:creationId xmlns:a16="http://schemas.microsoft.com/office/drawing/2014/main" id="{F70D15AB-4D02-6C47-8735-A8E53291E969}"/>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4437" name="Rectangle 5">
            <a:extLst>
              <a:ext uri="{FF2B5EF4-FFF2-40B4-BE49-F238E27FC236}">
                <a16:creationId xmlns:a16="http://schemas.microsoft.com/office/drawing/2014/main" id="{3B88997E-15FD-5B48-ADDB-0DEB19AE6A1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defRPr>
            </a:lvl1pPr>
          </a:lstStyle>
          <a:p>
            <a:pPr>
              <a:defRPr/>
            </a:pPr>
            <a:fld id="{FA8951F0-FCFA-554E-8D97-C6A19131DF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4523671-AC47-EE47-94FC-4373BF3D4E8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F4024FFE-7223-F04C-A7D9-91BBBBA817B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ECC4F5E0-47A5-7644-95B0-3E10AA16B3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3E71A2C0-302F-2842-AD60-84F5FFA6AC3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3D1D341D-02C4-B144-8981-FE3F5E37E94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42405326-6886-D14F-8297-9F3795E2FD9D}"/>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defRPr>
            </a:lvl1pPr>
          </a:lstStyle>
          <a:p>
            <a:pPr>
              <a:defRPr/>
            </a:pPr>
            <a:fld id="{6CB0E32F-8B44-0F49-A780-1F9A3EF422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CCF05CD-862C-A243-A778-46C55F0E61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FEF51D4-198A-5E44-B1EC-C10DCA1687BD}" type="slidenum">
              <a:rPr lang="en-US" altLang="en-US" sz="1200" smtClean="0"/>
              <a:pPr/>
              <a:t>1</a:t>
            </a:fld>
            <a:endParaRPr lang="en-US" altLang="en-US" sz="1200"/>
          </a:p>
        </p:txBody>
      </p:sp>
      <p:sp>
        <p:nvSpPr>
          <p:cNvPr id="17410" name="Rectangle 2">
            <a:extLst>
              <a:ext uri="{FF2B5EF4-FFF2-40B4-BE49-F238E27FC236}">
                <a16:creationId xmlns:a16="http://schemas.microsoft.com/office/drawing/2014/main" id="{2E784531-B955-304D-9E19-2A9237E4E78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CCE585D-0FDF-1D4F-91F6-E1AF7C1872A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F6FDE3C-FC9A-064C-B098-133657B19B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8791A7D-CE29-D248-BA71-4740C97E788F}" type="slidenum">
              <a:rPr lang="en-US" altLang="en-US" sz="1200" smtClean="0"/>
              <a:pPr/>
              <a:t>10</a:t>
            </a:fld>
            <a:endParaRPr lang="en-US" altLang="en-US" sz="1200"/>
          </a:p>
        </p:txBody>
      </p:sp>
      <p:sp>
        <p:nvSpPr>
          <p:cNvPr id="64515" name="Rectangle 2">
            <a:extLst>
              <a:ext uri="{FF2B5EF4-FFF2-40B4-BE49-F238E27FC236}">
                <a16:creationId xmlns:a16="http://schemas.microsoft.com/office/drawing/2014/main" id="{39BEF673-7D7F-EA42-BE72-22F50B52C07D}"/>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eliminate problem of  RNA broadening peak of DNA EtBr fluorescence since the only way the EtBr will be excited is when bound next to mithramycin</a:t>
            </a:r>
          </a:p>
        </p:txBody>
      </p:sp>
      <p:sp>
        <p:nvSpPr>
          <p:cNvPr id="35843" name="Rectangle 3">
            <a:extLst>
              <a:ext uri="{FF2B5EF4-FFF2-40B4-BE49-F238E27FC236}">
                <a16:creationId xmlns:a16="http://schemas.microsoft.com/office/drawing/2014/main" id="{FAE031DC-CFB5-0B4D-991C-40362174CB0E}"/>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A8FF01C-13AC-9E43-A842-37D50A7185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36B61DC-3D3F-4E45-A352-7FD6EEBB7138}" type="slidenum">
              <a:rPr lang="en-US" altLang="en-US" sz="1200" smtClean="0"/>
              <a:pPr/>
              <a:t>11</a:t>
            </a:fld>
            <a:endParaRPr lang="en-US" altLang="en-US" sz="1200"/>
          </a:p>
        </p:txBody>
      </p:sp>
      <p:sp>
        <p:nvSpPr>
          <p:cNvPr id="65539" name="Rectangle 2">
            <a:extLst>
              <a:ext uri="{FF2B5EF4-FFF2-40B4-BE49-F238E27FC236}">
                <a16:creationId xmlns:a16="http://schemas.microsoft.com/office/drawing/2014/main" id="{2A205A12-CFAA-EC40-818C-12AA16D77052}"/>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3" tIns="44448" rIns="90483" bIns="44448"/>
          <a:lstStyle/>
          <a:p>
            <a:pPr>
              <a:defRPr/>
            </a:pPr>
            <a:endParaRPr lang="en-US">
              <a:latin typeface="Times New Roman" charset="0"/>
              <a:cs typeface="+mn-cs"/>
            </a:endParaRPr>
          </a:p>
        </p:txBody>
      </p:sp>
      <p:sp>
        <p:nvSpPr>
          <p:cNvPr id="37891" name="Rectangle 3">
            <a:extLst>
              <a:ext uri="{FF2B5EF4-FFF2-40B4-BE49-F238E27FC236}">
                <a16:creationId xmlns:a16="http://schemas.microsoft.com/office/drawing/2014/main" id="{1CCD8237-6616-AE4E-9366-92044746360C}"/>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BC20887-403D-E941-9626-DD5D0B8F2E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FFA6B3A-8BED-E34C-A1B9-666598ADA3FD}" type="slidenum">
              <a:rPr lang="en-US" altLang="en-US" sz="1200" smtClean="0"/>
              <a:pPr/>
              <a:t>12</a:t>
            </a:fld>
            <a:endParaRPr lang="en-US" altLang="en-US" sz="1200"/>
          </a:p>
        </p:txBody>
      </p:sp>
      <p:sp>
        <p:nvSpPr>
          <p:cNvPr id="66563" name="Rectangle 2">
            <a:extLst>
              <a:ext uri="{FF2B5EF4-FFF2-40B4-BE49-F238E27FC236}">
                <a16:creationId xmlns:a16="http://schemas.microsoft.com/office/drawing/2014/main" id="{7E723419-81CA-1747-9D4D-997B3B82FAF9}"/>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drug efflux pump = p-glycoprotein</a:t>
            </a:r>
          </a:p>
          <a:p>
            <a:pPr>
              <a:defRPr/>
            </a:pPr>
            <a:endParaRPr lang="en-US">
              <a:latin typeface="Times New Roman" charset="0"/>
              <a:cs typeface="+mn-cs"/>
            </a:endParaRPr>
          </a:p>
          <a:p>
            <a:pPr>
              <a:defRPr/>
            </a:pPr>
            <a:r>
              <a:rPr lang="en-US">
                <a:latin typeface="Times New Roman" charset="0"/>
                <a:cs typeface="+mn-cs"/>
              </a:rPr>
              <a:t>use of Ca channel blockers stops the pump</a:t>
            </a:r>
          </a:p>
          <a:p>
            <a:pPr>
              <a:defRPr/>
            </a:pPr>
            <a:endParaRPr lang="en-US">
              <a:latin typeface="Times New Roman" charset="0"/>
              <a:cs typeface="+mn-cs"/>
            </a:endParaRPr>
          </a:p>
          <a:p>
            <a:pPr>
              <a:defRPr/>
            </a:pPr>
            <a:r>
              <a:rPr lang="en-US">
                <a:latin typeface="Times New Roman" charset="0"/>
                <a:cs typeface="+mn-cs"/>
              </a:rPr>
              <a:t>apoptosis</a:t>
            </a:r>
          </a:p>
          <a:p>
            <a:pPr>
              <a:defRPr/>
            </a:pPr>
            <a:r>
              <a:rPr lang="en-US">
                <a:latin typeface="Times New Roman" charset="0"/>
                <a:cs typeface="+mn-cs"/>
              </a:rPr>
              <a:t>	increased uptake of 33342</a:t>
            </a:r>
          </a:p>
          <a:p>
            <a:pPr>
              <a:defRPr/>
            </a:pPr>
            <a:r>
              <a:rPr lang="en-US">
                <a:latin typeface="Times New Roman" charset="0"/>
                <a:cs typeface="+mn-cs"/>
              </a:rPr>
              <a:t>	many strand breaks that can detect with FCM using</a:t>
            </a:r>
          </a:p>
          <a:p>
            <a:pPr>
              <a:defRPr/>
            </a:pPr>
            <a:r>
              <a:rPr lang="en-US">
                <a:latin typeface="Times New Roman" charset="0"/>
                <a:cs typeface="+mn-cs"/>
              </a:rPr>
              <a:t>		labeled oligos </a:t>
            </a:r>
          </a:p>
          <a:p>
            <a:pPr>
              <a:defRPr/>
            </a:pPr>
            <a:r>
              <a:rPr lang="en-US">
                <a:latin typeface="Times New Roman" charset="0"/>
                <a:cs typeface="+mn-cs"/>
              </a:rPr>
              <a:t>	hypodiploid peaks </a:t>
            </a:r>
          </a:p>
          <a:p>
            <a:pPr>
              <a:defRPr/>
            </a:pPr>
            <a:endParaRPr lang="en-US">
              <a:latin typeface="Times New Roman" charset="0"/>
              <a:cs typeface="+mn-cs"/>
            </a:endParaRPr>
          </a:p>
          <a:p>
            <a:pPr>
              <a:defRPr/>
            </a:pPr>
            <a:r>
              <a:rPr lang="en-US">
                <a:latin typeface="Times New Roman" charset="0"/>
                <a:cs typeface="+mn-cs"/>
              </a:rPr>
              <a:t>point of sort aneuploids for further analysis...neoplastic cells</a:t>
            </a:r>
          </a:p>
        </p:txBody>
      </p:sp>
      <p:sp>
        <p:nvSpPr>
          <p:cNvPr id="39939" name="Rectangle 3">
            <a:extLst>
              <a:ext uri="{FF2B5EF4-FFF2-40B4-BE49-F238E27FC236}">
                <a16:creationId xmlns:a16="http://schemas.microsoft.com/office/drawing/2014/main" id="{A7082E51-C3FE-AD4E-A626-771268BE425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962C45C-1154-3845-AB63-3E5BA0CC2D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2077A3B-F36A-6342-86E8-218A9C19390A}" type="slidenum">
              <a:rPr lang="en-US" altLang="en-US" sz="1200" smtClean="0"/>
              <a:pPr/>
              <a:t>13</a:t>
            </a:fld>
            <a:endParaRPr lang="en-US" altLang="en-US" sz="1200"/>
          </a:p>
        </p:txBody>
      </p:sp>
      <p:sp>
        <p:nvSpPr>
          <p:cNvPr id="67587" name="Rectangle 2">
            <a:extLst>
              <a:ext uri="{FF2B5EF4-FFF2-40B4-BE49-F238E27FC236}">
                <a16:creationId xmlns:a16="http://schemas.microsoft.com/office/drawing/2014/main" id="{FB7E4CBE-EF0F-CA47-BB1B-F96C9815E4DD}"/>
              </a:ext>
            </a:extLst>
          </p:cNvPr>
          <p:cNvSpPr>
            <a:spLocks noGrp="1" noChangeArrowheads="1"/>
          </p:cNvSpPr>
          <p:nvPr>
            <p:ph type="body" idx="1"/>
          </p:nvPr>
        </p:nvSpPr>
        <p:spPr>
          <a:extLst>
            <a:ext uri="{91240B29-F687-4f45-9708-019B960494DF}"/>
            <a:ext uri="{AF507438-7753-43e0-B8FC-AC1667EBCBE1}"/>
          </a:extLst>
        </p:spPr>
        <p:txBody>
          <a:bodyPr lIns="90483" tIns="44448" rIns="90483" bIns="44448"/>
          <a:lstStyle/>
          <a:p>
            <a:pPr>
              <a:defRPr/>
            </a:pPr>
            <a:r>
              <a:rPr lang="en-US">
                <a:latin typeface="Times New Roman" charset="0"/>
                <a:cs typeface="+mn-cs"/>
              </a:rPr>
              <a:t>Ratio of 33342 fluorescence</a:t>
            </a:r>
          </a:p>
          <a:p>
            <a:pPr>
              <a:defRPr/>
            </a:pPr>
            <a:r>
              <a:rPr lang="en-US">
                <a:latin typeface="Times New Roman" charset="0"/>
                <a:cs typeface="+mn-cs"/>
              </a:rPr>
              <a:t>	510-560 (green) vs. 390-440 (violet)</a:t>
            </a:r>
          </a:p>
          <a:p>
            <a:pPr>
              <a:defRPr/>
            </a:pPr>
            <a:r>
              <a:rPr lang="en-US">
                <a:latin typeface="Times New Roman" charset="0"/>
                <a:cs typeface="+mn-cs"/>
              </a:rPr>
              <a:t>	different for different subclasses of chicken thymocytes</a:t>
            </a:r>
          </a:p>
          <a:p>
            <a:pPr>
              <a:defRPr/>
            </a:pPr>
            <a:endParaRPr lang="en-US">
              <a:latin typeface="Times New Roman" charset="0"/>
              <a:cs typeface="+mn-cs"/>
            </a:endParaRPr>
          </a:p>
          <a:p>
            <a:pPr>
              <a:defRPr/>
            </a:pPr>
            <a:r>
              <a:rPr lang="en-US">
                <a:latin typeface="Times New Roman" charset="0"/>
                <a:cs typeface="+mn-cs"/>
              </a:rPr>
              <a:t>shift of 33258 emission toward green as [dye] increased</a:t>
            </a:r>
          </a:p>
          <a:p>
            <a:pPr>
              <a:defRPr/>
            </a:pPr>
            <a:r>
              <a:rPr lang="en-US">
                <a:latin typeface="Times New Roman" charset="0"/>
                <a:cs typeface="+mn-cs"/>
              </a:rPr>
              <a:t>	fixed rat thymocytes</a:t>
            </a:r>
          </a:p>
          <a:p>
            <a:pPr>
              <a:defRPr/>
            </a:pPr>
            <a:r>
              <a:rPr lang="en-US">
                <a:latin typeface="Times New Roman" charset="0"/>
                <a:cs typeface="+mn-cs"/>
              </a:rPr>
              <a:t>	low dye/Protein ratio, Hi affinity binding with hi QE yield blue 		fluorescence</a:t>
            </a:r>
          </a:p>
          <a:p>
            <a:pPr>
              <a:defRPr/>
            </a:pPr>
            <a:r>
              <a:rPr lang="en-US">
                <a:latin typeface="Times New Roman" charset="0"/>
                <a:cs typeface="+mn-cs"/>
              </a:rPr>
              <a:t>	as increased [dye], lower affinity binding to secondary 		sites, emission shifts toward green, and 			DNA precipitates</a:t>
            </a:r>
          </a:p>
        </p:txBody>
      </p:sp>
      <p:sp>
        <p:nvSpPr>
          <p:cNvPr id="41987" name="Rectangle 3">
            <a:extLst>
              <a:ext uri="{FF2B5EF4-FFF2-40B4-BE49-F238E27FC236}">
                <a16:creationId xmlns:a16="http://schemas.microsoft.com/office/drawing/2014/main" id="{F5C4A2B0-7500-B44B-96B4-8C06936B318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35C0D0B-E077-3C42-AD83-25958373EF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96F20B4-4F5B-1D42-B8E5-C3A70F6ABE04}" type="slidenum">
              <a:rPr lang="en-US" altLang="en-US" sz="1200" smtClean="0"/>
              <a:pPr/>
              <a:t>14</a:t>
            </a:fld>
            <a:endParaRPr lang="en-US" altLang="en-US" sz="1200"/>
          </a:p>
        </p:txBody>
      </p:sp>
      <p:sp>
        <p:nvSpPr>
          <p:cNvPr id="68611" name="Rectangle 2">
            <a:extLst>
              <a:ext uri="{FF2B5EF4-FFF2-40B4-BE49-F238E27FC236}">
                <a16:creationId xmlns:a16="http://schemas.microsoft.com/office/drawing/2014/main" id="{1F19A194-E313-8F4E-A072-6B8F0ED4FD81}"/>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emission pH dependent...keep between about 7 and 9 or will shift...e.g. to green if pH &lt;7</a:t>
            </a:r>
          </a:p>
        </p:txBody>
      </p:sp>
      <p:sp>
        <p:nvSpPr>
          <p:cNvPr id="44035" name="Rectangle 3">
            <a:extLst>
              <a:ext uri="{FF2B5EF4-FFF2-40B4-BE49-F238E27FC236}">
                <a16:creationId xmlns:a16="http://schemas.microsoft.com/office/drawing/2014/main" id="{A1BA27C9-DEFB-A04E-8E56-4A915FC68B40}"/>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496CCAC2-F7C9-F643-AC41-6764527989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614C89-5120-8146-8DF4-A917AF1ED842}" type="slidenum">
              <a:rPr lang="en-US" altLang="en-US" sz="1200" smtClean="0"/>
              <a:pPr/>
              <a:t>15</a:t>
            </a:fld>
            <a:endParaRPr lang="en-US" altLang="en-US" sz="1200"/>
          </a:p>
        </p:txBody>
      </p:sp>
      <p:sp>
        <p:nvSpPr>
          <p:cNvPr id="46082" name="Rectangle 2">
            <a:extLst>
              <a:ext uri="{FF2B5EF4-FFF2-40B4-BE49-F238E27FC236}">
                <a16:creationId xmlns:a16="http://schemas.microsoft.com/office/drawing/2014/main" id="{8D318665-2290-9349-9E32-308A34EE21A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604D254-864A-1940-A8F2-2E7B7A7A8894}"/>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D00C3D0-A4EA-1949-A7D3-3BA3F14DF2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93C988D-CDEA-0341-80A8-6D26DEF5413F}" type="slidenum">
              <a:rPr lang="en-US" altLang="en-US" sz="1200" smtClean="0"/>
              <a:pPr/>
              <a:t>16</a:t>
            </a:fld>
            <a:endParaRPr lang="en-US" altLang="en-US" sz="1200"/>
          </a:p>
        </p:txBody>
      </p:sp>
      <p:sp>
        <p:nvSpPr>
          <p:cNvPr id="70659" name="Rectangle 2">
            <a:extLst>
              <a:ext uri="{FF2B5EF4-FFF2-40B4-BE49-F238E27FC236}">
                <a16:creationId xmlns:a16="http://schemas.microsoft.com/office/drawing/2014/main" id="{B9492EA8-6BD3-FD4B-A1AE-53ED0C505999}"/>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48131" name="Rectangle 3">
            <a:extLst>
              <a:ext uri="{FF2B5EF4-FFF2-40B4-BE49-F238E27FC236}">
                <a16:creationId xmlns:a16="http://schemas.microsoft.com/office/drawing/2014/main" id="{7648279A-FA27-914A-8F63-90E8B17172A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F93FC0E9-3A0D-1A45-8FE4-70677E1309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2FFF03D-0840-774C-A0C8-12C8FC5175F0}" type="slidenum">
              <a:rPr lang="en-US" altLang="en-US" sz="1200" smtClean="0"/>
              <a:pPr/>
              <a:t>17</a:t>
            </a:fld>
            <a:endParaRPr lang="en-US" altLang="en-US" sz="1200"/>
          </a:p>
        </p:txBody>
      </p:sp>
      <p:sp>
        <p:nvSpPr>
          <p:cNvPr id="71683" name="Rectangle 2">
            <a:extLst>
              <a:ext uri="{FF2B5EF4-FFF2-40B4-BE49-F238E27FC236}">
                <a16:creationId xmlns:a16="http://schemas.microsoft.com/office/drawing/2014/main" id="{F734BF06-8102-A745-9626-3CDC68B8DF07}"/>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though Ex maximum is at ~550 nm, there is a wide range of excitation wavelength (half-maximum range is 450-575)</a:t>
            </a:r>
          </a:p>
          <a:p>
            <a:pPr>
              <a:defRPr/>
            </a:pPr>
            <a:endParaRPr lang="en-US">
              <a:latin typeface="Times New Roman" charset="0"/>
              <a:cs typeface="+mn-cs"/>
            </a:endParaRPr>
          </a:p>
          <a:p>
            <a:pPr>
              <a:defRPr/>
            </a:pPr>
            <a:r>
              <a:rPr lang="en-US">
                <a:latin typeface="Times New Roman" charset="0"/>
                <a:cs typeface="+mn-cs"/>
              </a:rPr>
              <a:t>Em range is also wide; half-maximum is ~610-705; tenth-maximum emission range is ~575-750</a:t>
            </a:r>
          </a:p>
          <a:p>
            <a:pPr>
              <a:defRPr/>
            </a:pPr>
            <a:endParaRPr lang="en-US">
              <a:latin typeface="Times New Roman" charset="0"/>
              <a:cs typeface="+mn-cs"/>
            </a:endParaRPr>
          </a:p>
          <a:p>
            <a:pPr>
              <a:defRPr/>
            </a:pPr>
            <a:endParaRPr lang="en-US">
              <a:latin typeface="Times New Roman" charset="0"/>
              <a:cs typeface="+mn-cs"/>
            </a:endParaRPr>
          </a:p>
        </p:txBody>
      </p:sp>
      <p:sp>
        <p:nvSpPr>
          <p:cNvPr id="50179" name="Rectangle 3">
            <a:extLst>
              <a:ext uri="{FF2B5EF4-FFF2-40B4-BE49-F238E27FC236}">
                <a16:creationId xmlns:a16="http://schemas.microsoft.com/office/drawing/2014/main" id="{47846E1A-6328-A848-BC33-4DBDD5C9872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BEB28938-CCB6-CA4C-8954-C40141638B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97D132-6AC2-414C-82FF-222397764599}" type="slidenum">
              <a:rPr lang="en-US" altLang="en-US" sz="1200" smtClean="0"/>
              <a:pPr/>
              <a:t>18</a:t>
            </a:fld>
            <a:endParaRPr lang="en-US" altLang="en-US" sz="1200"/>
          </a:p>
        </p:txBody>
      </p:sp>
      <p:sp>
        <p:nvSpPr>
          <p:cNvPr id="72707" name="Rectangle 2">
            <a:extLst>
              <a:ext uri="{FF2B5EF4-FFF2-40B4-BE49-F238E27FC236}">
                <a16:creationId xmlns:a16="http://schemas.microsoft.com/office/drawing/2014/main" id="{D7355FFE-D2E7-134F-AE5B-8BCB2D766D5E}"/>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uptake by cells:  necrotic&gt;apoptotic&gt;living</a:t>
            </a:r>
          </a:p>
          <a:p>
            <a:pPr>
              <a:defRPr/>
            </a:pPr>
            <a:endParaRPr lang="en-US">
              <a:latin typeface="Times New Roman" charset="0"/>
              <a:cs typeface="+mn-cs"/>
            </a:endParaRPr>
          </a:p>
          <a:p>
            <a:pPr>
              <a:defRPr/>
            </a:pPr>
            <a:r>
              <a:rPr lang="en-US">
                <a:latin typeface="Times New Roman" charset="0"/>
                <a:cs typeface="+mn-cs"/>
              </a:rPr>
              <a:t>may combine with PI and then use with cells on which surface antigens are stained with FITC/PE</a:t>
            </a:r>
          </a:p>
          <a:p>
            <a:pPr>
              <a:defRPr/>
            </a:pPr>
            <a:r>
              <a:rPr lang="en-US">
                <a:latin typeface="Times New Roman" charset="0"/>
                <a:cs typeface="+mn-cs"/>
              </a:rPr>
              <a:t>	7AAAD + PI similar to HO33342 + PI</a:t>
            </a:r>
          </a:p>
        </p:txBody>
      </p:sp>
      <p:sp>
        <p:nvSpPr>
          <p:cNvPr id="52227" name="Rectangle 3">
            <a:extLst>
              <a:ext uri="{FF2B5EF4-FFF2-40B4-BE49-F238E27FC236}">
                <a16:creationId xmlns:a16="http://schemas.microsoft.com/office/drawing/2014/main" id="{2D1728EB-03EE-374D-BCE7-21EFA8933B9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F6BC146-1925-1A47-9F82-92FE072134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A3AA657-8A6C-C243-914B-528193A66FE4}" type="slidenum">
              <a:rPr lang="en-US" altLang="en-US" sz="1200" smtClean="0"/>
              <a:pPr/>
              <a:t>19</a:t>
            </a:fld>
            <a:endParaRPr lang="en-US" altLang="en-US" sz="1200"/>
          </a:p>
        </p:txBody>
      </p:sp>
      <p:sp>
        <p:nvSpPr>
          <p:cNvPr id="73731" name="Rectangle 2">
            <a:extLst>
              <a:ext uri="{FF2B5EF4-FFF2-40B4-BE49-F238E27FC236}">
                <a16:creationId xmlns:a16="http://schemas.microsoft.com/office/drawing/2014/main" id="{6CAD1452-F1A6-764D-AF7C-289CC32CDE23}"/>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b="1">
                <a:latin typeface="Times New Roman" charset="0"/>
                <a:cs typeface="+mn-cs"/>
              </a:rPr>
              <a:t>thioflavin T </a:t>
            </a:r>
            <a:r>
              <a:rPr lang="en-US">
                <a:latin typeface="Times New Roman" charset="0"/>
                <a:cs typeface="+mn-cs"/>
              </a:rPr>
              <a:t>used as reticulocyte stain (Ex: 440    Em: 490-500)</a:t>
            </a:r>
          </a:p>
          <a:p>
            <a:pPr>
              <a:defRPr/>
            </a:pPr>
            <a:endParaRPr lang="en-US">
              <a:latin typeface="Times New Roman" charset="0"/>
              <a:cs typeface="+mn-cs"/>
            </a:endParaRPr>
          </a:p>
          <a:p>
            <a:pPr>
              <a:defRPr/>
            </a:pPr>
            <a:r>
              <a:rPr lang="en-US">
                <a:latin typeface="Times New Roman" charset="0"/>
                <a:cs typeface="+mn-cs"/>
              </a:rPr>
              <a:t>base selectivity not established?</a:t>
            </a:r>
          </a:p>
          <a:p>
            <a:pPr>
              <a:defRPr/>
            </a:pPr>
            <a:endParaRPr lang="en-US">
              <a:latin typeface="Times New Roman" charset="0"/>
              <a:cs typeface="+mn-cs"/>
            </a:endParaRPr>
          </a:p>
          <a:p>
            <a:pPr>
              <a:defRPr/>
            </a:pPr>
            <a:r>
              <a:rPr lang="en-US">
                <a:latin typeface="Times New Roman" charset="0"/>
                <a:cs typeface="+mn-cs"/>
              </a:rPr>
              <a:t>also </a:t>
            </a:r>
            <a:r>
              <a:rPr lang="en-US" b="1">
                <a:latin typeface="Times New Roman" charset="0"/>
                <a:cs typeface="+mn-cs"/>
              </a:rPr>
              <a:t>thiazole orange</a:t>
            </a:r>
            <a:r>
              <a:rPr lang="en-US">
                <a:latin typeface="Times New Roman" charset="0"/>
                <a:cs typeface="+mn-cs"/>
              </a:rPr>
              <a:t>--developed protocol for use as reticulocyte stain in clinical flow cytometer (FACScan) that had a fixed 488 Ar laser</a:t>
            </a:r>
          </a:p>
          <a:p>
            <a:pPr>
              <a:defRPr/>
            </a:pPr>
            <a:r>
              <a:rPr lang="en-US">
                <a:latin typeface="Times New Roman" charset="0"/>
                <a:cs typeface="+mn-cs"/>
              </a:rPr>
              <a:t>Ex: 509    Em: 533</a:t>
            </a:r>
          </a:p>
          <a:p>
            <a:pPr>
              <a:defRPr/>
            </a:pPr>
            <a:endParaRPr lang="en-US">
              <a:latin typeface="Times New Roman" charset="0"/>
              <a:cs typeface="+mn-cs"/>
            </a:endParaRPr>
          </a:p>
          <a:p>
            <a:pPr>
              <a:defRPr/>
            </a:pPr>
            <a:r>
              <a:rPr lang="en-US">
                <a:latin typeface="Times New Roman" charset="0"/>
                <a:cs typeface="+mn-cs"/>
              </a:rPr>
              <a:t>thiazole blue--Ex: ~640     Em: </a:t>
            </a:r>
          </a:p>
          <a:p>
            <a:pPr>
              <a:defRPr/>
            </a:pPr>
            <a:endParaRPr lang="en-US">
              <a:latin typeface="Times New Roman" charset="0"/>
              <a:cs typeface="+mn-cs"/>
            </a:endParaRPr>
          </a:p>
          <a:p>
            <a:pPr>
              <a:defRPr/>
            </a:pPr>
            <a:endParaRPr lang="en-US">
              <a:latin typeface="Times New Roman" charset="0"/>
              <a:cs typeface="+mn-cs"/>
            </a:endParaRPr>
          </a:p>
        </p:txBody>
      </p:sp>
      <p:sp>
        <p:nvSpPr>
          <p:cNvPr id="54275" name="Rectangle 3">
            <a:extLst>
              <a:ext uri="{FF2B5EF4-FFF2-40B4-BE49-F238E27FC236}">
                <a16:creationId xmlns:a16="http://schemas.microsoft.com/office/drawing/2014/main" id="{6655B658-D0D4-0D4A-AAC2-6347363EE45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FF7D4DA-41AA-694D-90E8-13FEB18470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14ECAF-6173-004E-9B23-BB3C355CF421}" type="slidenum">
              <a:rPr lang="en-US" altLang="en-US" sz="1200" smtClean="0"/>
              <a:pPr/>
              <a:t>2</a:t>
            </a:fld>
            <a:endParaRPr lang="en-US" altLang="en-US" sz="1200"/>
          </a:p>
        </p:txBody>
      </p:sp>
      <p:sp>
        <p:nvSpPr>
          <p:cNvPr id="56323" name="Rectangle 2">
            <a:extLst>
              <a:ext uri="{FF2B5EF4-FFF2-40B4-BE49-F238E27FC236}">
                <a16:creationId xmlns:a16="http://schemas.microsoft.com/office/drawing/2014/main" id="{A538F65B-62C5-8E4A-AB82-6BD93B619F2D}"/>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19459" name="Rectangle 3">
            <a:extLst>
              <a:ext uri="{FF2B5EF4-FFF2-40B4-BE49-F238E27FC236}">
                <a16:creationId xmlns:a16="http://schemas.microsoft.com/office/drawing/2014/main" id="{3EAF2132-6CEC-3C4E-B700-E352EA6687A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77300092-2967-B94A-8E2F-E6D274472C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9F8C7D-C9FD-104F-8870-AE999DAB5480}" type="slidenum">
              <a:rPr lang="en-US" altLang="en-US" sz="1200" smtClean="0"/>
              <a:pPr/>
              <a:t>20</a:t>
            </a:fld>
            <a:endParaRPr lang="en-US" altLang="en-US" sz="1200"/>
          </a:p>
        </p:txBody>
      </p:sp>
      <p:sp>
        <p:nvSpPr>
          <p:cNvPr id="56322" name="Rectangle 2">
            <a:extLst>
              <a:ext uri="{FF2B5EF4-FFF2-40B4-BE49-F238E27FC236}">
                <a16:creationId xmlns:a16="http://schemas.microsoft.com/office/drawing/2014/main" id="{1C37E139-F52A-4641-8205-A7A7DB861E2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878CCEC-3421-BF42-8C2F-238DF5767DE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5CF0C78-AA87-9C42-9080-02BCB8AF36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868F53-3EBA-FB49-AF9F-38DB509E2EBA}" type="slidenum">
              <a:rPr lang="en-US" altLang="en-US" sz="1200" smtClean="0"/>
              <a:pPr/>
              <a:t>21</a:t>
            </a:fld>
            <a:endParaRPr lang="en-US" altLang="en-US" sz="1200"/>
          </a:p>
        </p:txBody>
      </p:sp>
      <p:sp>
        <p:nvSpPr>
          <p:cNvPr id="75779" name="Rectangle 2">
            <a:extLst>
              <a:ext uri="{FF2B5EF4-FFF2-40B4-BE49-F238E27FC236}">
                <a16:creationId xmlns:a16="http://schemas.microsoft.com/office/drawing/2014/main" id="{06095DA4-5804-8046-8F7D-F53B94AA0E2C}"/>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lvl="2">
              <a:spcBef>
                <a:spcPct val="20000"/>
              </a:spcBef>
              <a:defRPr/>
            </a:pPr>
            <a:r>
              <a:rPr lang="en-US">
                <a:latin typeface="Times New Roman" charset="0"/>
              </a:rPr>
              <a:t>Shapiro suggests may have AT preference</a:t>
            </a:r>
          </a:p>
          <a:p>
            <a:pPr lvl="2">
              <a:spcBef>
                <a:spcPct val="20000"/>
              </a:spcBef>
              <a:defRPr/>
            </a:pPr>
            <a:endParaRPr lang="en-US">
              <a:latin typeface="Times New Roman" charset="0"/>
            </a:endParaRPr>
          </a:p>
          <a:p>
            <a:pPr lvl="2">
              <a:spcBef>
                <a:spcPct val="20000"/>
              </a:spcBef>
              <a:defRPr/>
            </a:pPr>
            <a:r>
              <a:rPr lang="en-US">
                <a:latin typeface="Times New Roman" charset="0"/>
              </a:rPr>
              <a:t>(base selectivity still not established)</a:t>
            </a:r>
          </a:p>
          <a:p>
            <a:pPr>
              <a:defRPr/>
            </a:pPr>
            <a:endParaRPr lang="en-US">
              <a:latin typeface="Times New Roman" charset="0"/>
              <a:cs typeface="+mn-cs"/>
            </a:endParaRPr>
          </a:p>
        </p:txBody>
      </p:sp>
      <p:sp>
        <p:nvSpPr>
          <p:cNvPr id="58371" name="Rectangle 3">
            <a:extLst>
              <a:ext uri="{FF2B5EF4-FFF2-40B4-BE49-F238E27FC236}">
                <a16:creationId xmlns:a16="http://schemas.microsoft.com/office/drawing/2014/main" id="{8385458D-D875-C547-B3C5-D08DCC158E89}"/>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FB734B4A-0BB2-8846-B362-4CF8C27505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1ED67A-C082-1A40-A773-106AF9FCCE0D}" type="slidenum">
              <a:rPr lang="en-US" altLang="en-US" sz="1200" smtClean="0"/>
              <a:pPr/>
              <a:t>22</a:t>
            </a:fld>
            <a:endParaRPr lang="en-US" altLang="en-US" sz="1200"/>
          </a:p>
        </p:txBody>
      </p:sp>
      <p:sp>
        <p:nvSpPr>
          <p:cNvPr id="76803" name="Rectangle 2">
            <a:extLst>
              <a:ext uri="{FF2B5EF4-FFF2-40B4-BE49-F238E27FC236}">
                <a16:creationId xmlns:a16="http://schemas.microsoft.com/office/drawing/2014/main" id="{C55D54FE-6E61-554E-B304-183C82C344FE}"/>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lvl="2">
              <a:spcBef>
                <a:spcPct val="20000"/>
              </a:spcBef>
              <a:defRPr/>
            </a:pPr>
            <a:r>
              <a:rPr lang="en-US">
                <a:latin typeface="Times New Roman" charset="0"/>
              </a:rPr>
              <a:t>Shapiro suggests may have AT preference</a:t>
            </a:r>
          </a:p>
          <a:p>
            <a:pPr lvl="2">
              <a:spcBef>
                <a:spcPct val="20000"/>
              </a:spcBef>
              <a:defRPr/>
            </a:pPr>
            <a:endParaRPr lang="en-US">
              <a:latin typeface="Times New Roman" charset="0"/>
            </a:endParaRPr>
          </a:p>
          <a:p>
            <a:pPr lvl="2">
              <a:spcBef>
                <a:spcPct val="20000"/>
              </a:spcBef>
              <a:defRPr/>
            </a:pPr>
            <a:r>
              <a:rPr lang="en-US">
                <a:latin typeface="Times New Roman" charset="0"/>
              </a:rPr>
              <a:t>(base selectivity still not established)</a:t>
            </a:r>
          </a:p>
          <a:p>
            <a:pPr lvl="2">
              <a:spcBef>
                <a:spcPct val="20000"/>
              </a:spcBef>
              <a:defRPr/>
            </a:pPr>
            <a:endParaRPr lang="en-US">
              <a:latin typeface="Times New Roman" charset="0"/>
            </a:endParaRPr>
          </a:p>
          <a:p>
            <a:pPr lvl="2">
              <a:spcBef>
                <a:spcPct val="20000"/>
              </a:spcBef>
              <a:defRPr/>
            </a:pPr>
            <a:r>
              <a:rPr lang="en-US">
                <a:latin typeface="Times New Roman" charset="0"/>
              </a:rPr>
              <a:t>poss reason for long equilibration time = stick better</a:t>
            </a:r>
          </a:p>
          <a:p>
            <a:pPr>
              <a:defRPr/>
            </a:pPr>
            <a:r>
              <a:rPr lang="en-US">
                <a:latin typeface="Times New Roman" charset="0"/>
                <a:cs typeface="+mn-cs"/>
              </a:rPr>
              <a:t>TOTO-1	Ex 514	Em 533</a:t>
            </a:r>
          </a:p>
          <a:p>
            <a:pPr>
              <a:defRPr/>
            </a:pPr>
            <a:endParaRPr lang="en-US">
              <a:latin typeface="Times New Roman" charset="0"/>
              <a:cs typeface="+mn-cs"/>
            </a:endParaRPr>
          </a:p>
          <a:p>
            <a:pPr>
              <a:defRPr/>
            </a:pPr>
            <a:r>
              <a:rPr lang="en-US">
                <a:latin typeface="Times New Roman" charset="0"/>
                <a:cs typeface="+mn-cs"/>
              </a:rPr>
              <a:t>YOYO-1	Ex 489	Em 509</a:t>
            </a:r>
          </a:p>
          <a:p>
            <a:pPr>
              <a:defRPr/>
            </a:pPr>
            <a:endParaRPr lang="en-US">
              <a:latin typeface="Times New Roman" charset="0"/>
              <a:cs typeface="+mn-cs"/>
            </a:endParaRPr>
          </a:p>
          <a:p>
            <a:pPr>
              <a:defRPr/>
            </a:pPr>
            <a:r>
              <a:rPr lang="en-US">
                <a:latin typeface="Times New Roman" charset="0"/>
                <a:cs typeface="+mn-cs"/>
              </a:rPr>
              <a:t>TOTO-3	Ex 642	Em 660</a:t>
            </a:r>
          </a:p>
        </p:txBody>
      </p:sp>
      <p:sp>
        <p:nvSpPr>
          <p:cNvPr id="60419" name="Rectangle 3">
            <a:extLst>
              <a:ext uri="{FF2B5EF4-FFF2-40B4-BE49-F238E27FC236}">
                <a16:creationId xmlns:a16="http://schemas.microsoft.com/office/drawing/2014/main" id="{C00DB39F-D7A5-374D-A598-CB7DFE1BB615}"/>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8AA54040-AB41-274D-B17E-AAB6E57DCB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6BD97C5-38DA-C048-917E-20E811D2A31B}" type="slidenum">
              <a:rPr lang="en-US" altLang="en-US" sz="1200" smtClean="0"/>
              <a:pPr/>
              <a:t>23</a:t>
            </a:fld>
            <a:endParaRPr lang="en-US" altLang="en-US" sz="1200"/>
          </a:p>
        </p:txBody>
      </p:sp>
      <p:sp>
        <p:nvSpPr>
          <p:cNvPr id="77827" name="Rectangle 2">
            <a:extLst>
              <a:ext uri="{FF2B5EF4-FFF2-40B4-BE49-F238E27FC236}">
                <a16:creationId xmlns:a16="http://schemas.microsoft.com/office/drawing/2014/main" id="{28E90D50-D768-4844-964C-3C13686CA95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2467" name="Rectangle 3">
            <a:extLst>
              <a:ext uri="{FF2B5EF4-FFF2-40B4-BE49-F238E27FC236}">
                <a16:creationId xmlns:a16="http://schemas.microsoft.com/office/drawing/2014/main" id="{F6E92FD0-318D-0F43-84D4-757B895E66D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70D1571-6715-A240-B74E-B28DBD66AA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C9ADFEB-0776-4841-B8A6-10D861158AA3}" type="slidenum">
              <a:rPr lang="en-US" altLang="en-US" sz="1200" smtClean="0"/>
              <a:pPr/>
              <a:t>24</a:t>
            </a:fld>
            <a:endParaRPr lang="en-US" altLang="en-US" sz="1200"/>
          </a:p>
        </p:txBody>
      </p:sp>
      <p:sp>
        <p:nvSpPr>
          <p:cNvPr id="78851" name="Rectangle 2">
            <a:extLst>
              <a:ext uri="{FF2B5EF4-FFF2-40B4-BE49-F238E27FC236}">
                <a16:creationId xmlns:a16="http://schemas.microsoft.com/office/drawing/2014/main" id="{7F5D18E2-798F-3D45-842B-4A5400CD3C6A}"/>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4515" name="Rectangle 3">
            <a:extLst>
              <a:ext uri="{FF2B5EF4-FFF2-40B4-BE49-F238E27FC236}">
                <a16:creationId xmlns:a16="http://schemas.microsoft.com/office/drawing/2014/main" id="{560ABC34-0791-4D47-8984-8E1666CD1EE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A114B354-5BD7-0D45-88B0-F9CCC855E7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3484A6-3BF5-0245-8271-7928CD6E6943}" type="slidenum">
              <a:rPr lang="en-US" altLang="en-US" sz="1200" smtClean="0"/>
              <a:pPr/>
              <a:t>25</a:t>
            </a:fld>
            <a:endParaRPr lang="en-US" altLang="en-US" sz="1200"/>
          </a:p>
        </p:txBody>
      </p:sp>
      <p:sp>
        <p:nvSpPr>
          <p:cNvPr id="79875" name="Rectangle 2">
            <a:extLst>
              <a:ext uri="{FF2B5EF4-FFF2-40B4-BE49-F238E27FC236}">
                <a16:creationId xmlns:a16="http://schemas.microsoft.com/office/drawing/2014/main" id="{37475CAA-09E7-D140-882E-F1B7470F7EDF}"/>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picture is emission spectra only</a:t>
            </a:r>
          </a:p>
          <a:p>
            <a:pPr>
              <a:defRPr/>
            </a:pPr>
            <a:r>
              <a:rPr lang="en-US">
                <a:latin typeface="Times New Roman" charset="0"/>
                <a:cs typeface="+mn-cs"/>
              </a:rPr>
              <a:t>acid-treat to selectively denature RNA</a:t>
            </a:r>
          </a:p>
          <a:p>
            <a:pPr>
              <a:defRPr/>
            </a:pPr>
            <a:r>
              <a:rPr lang="en-US">
                <a:latin typeface="Times New Roman" charset="0"/>
                <a:cs typeface="+mn-cs"/>
              </a:rPr>
              <a:t>quantum efficiency actually decreases when bound to NA; the fluorescence is slightly quenched</a:t>
            </a:r>
          </a:p>
          <a:p>
            <a:pPr>
              <a:defRPr/>
            </a:pPr>
            <a:endParaRPr lang="en-US">
              <a:latin typeface="Times New Roman" charset="0"/>
              <a:cs typeface="+mn-cs"/>
            </a:endParaRPr>
          </a:p>
          <a:p>
            <a:pPr>
              <a:defRPr/>
            </a:pPr>
            <a:r>
              <a:rPr lang="en-US">
                <a:latin typeface="Times New Roman" charset="0"/>
                <a:cs typeface="+mn-cs"/>
              </a:rPr>
              <a:t>under a microscope, fluorescence/phosphorescence of bound dye bleaches more rapidly than free dye so background decreases before bound...does not happen in flow cytometer so much background</a:t>
            </a:r>
          </a:p>
          <a:p>
            <a:pPr>
              <a:defRPr/>
            </a:pPr>
            <a:r>
              <a:rPr lang="en-US">
                <a:latin typeface="Times New Roman" charset="0"/>
                <a:cs typeface="+mn-cs"/>
              </a:rPr>
              <a:t>green fluorescence of AO bound to DNA bleaches before red fluorescence/phosphorescence of AO bound to RNA</a:t>
            </a:r>
          </a:p>
          <a:p>
            <a:pPr>
              <a:defRPr/>
            </a:pPr>
            <a:r>
              <a:rPr lang="en-US">
                <a:latin typeface="Times New Roman" charset="0"/>
                <a:cs typeface="+mn-cs"/>
              </a:rPr>
              <a:t>(lifetime of emission from RNA 15nsec so longer than just fluorescence)</a:t>
            </a:r>
          </a:p>
          <a:p>
            <a:pPr>
              <a:defRPr/>
            </a:pPr>
            <a:r>
              <a:rPr lang="en-US">
                <a:latin typeface="Times New Roman" charset="0"/>
                <a:cs typeface="+mn-cs"/>
              </a:rPr>
              <a:t>	</a:t>
            </a:r>
          </a:p>
          <a:p>
            <a:pPr>
              <a:defRPr/>
            </a:pPr>
            <a:r>
              <a:rPr lang="en-US">
                <a:latin typeface="Times New Roman" charset="0"/>
                <a:cs typeface="+mn-cs"/>
              </a:rPr>
              <a:t>the bright nuclear staining get with AO must be due to its increased concentration in the nucleus</a:t>
            </a:r>
          </a:p>
        </p:txBody>
      </p:sp>
      <p:sp>
        <p:nvSpPr>
          <p:cNvPr id="66563" name="Rectangle 3">
            <a:extLst>
              <a:ext uri="{FF2B5EF4-FFF2-40B4-BE49-F238E27FC236}">
                <a16:creationId xmlns:a16="http://schemas.microsoft.com/office/drawing/2014/main" id="{E0793E5C-2ADE-8341-A492-2AAB0451374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3827329E-DD40-E944-94B7-EC8CD30105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760F14E-E46C-7445-A97D-12A25CF9FB82}" type="slidenum">
              <a:rPr lang="en-US" altLang="en-US" sz="1200" smtClean="0"/>
              <a:pPr/>
              <a:t>26</a:t>
            </a:fld>
            <a:endParaRPr lang="en-US" altLang="en-US" sz="1200"/>
          </a:p>
        </p:txBody>
      </p:sp>
      <p:sp>
        <p:nvSpPr>
          <p:cNvPr id="80899" name="Rectangle 2">
            <a:extLst>
              <a:ext uri="{FF2B5EF4-FFF2-40B4-BE49-F238E27FC236}">
                <a16:creationId xmlns:a16="http://schemas.microsoft.com/office/drawing/2014/main" id="{1B1B1DFC-2383-6145-862D-D1CB8C29556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68611" name="Rectangle 3">
            <a:extLst>
              <a:ext uri="{FF2B5EF4-FFF2-40B4-BE49-F238E27FC236}">
                <a16:creationId xmlns:a16="http://schemas.microsoft.com/office/drawing/2014/main" id="{19C8AFF7-71A0-044B-B68D-BBC26289E1ED}"/>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90C91CC4-26F5-7046-B298-91F6E54156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1DD896B-CAB2-3B46-806D-E35CC01428E2}" type="slidenum">
              <a:rPr lang="en-US" altLang="en-US" sz="1200" smtClean="0"/>
              <a:pPr/>
              <a:t>27</a:t>
            </a:fld>
            <a:endParaRPr lang="en-US" altLang="en-US" sz="1200"/>
          </a:p>
        </p:txBody>
      </p:sp>
      <p:sp>
        <p:nvSpPr>
          <p:cNvPr id="70658" name="Rectangle 2">
            <a:extLst>
              <a:ext uri="{FF2B5EF4-FFF2-40B4-BE49-F238E27FC236}">
                <a16:creationId xmlns:a16="http://schemas.microsoft.com/office/drawing/2014/main" id="{D3B0DEED-1DD1-4646-AB74-DA9B541E23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altLang="en-US">
                <a:ea typeface="ＭＳ Ｐゴシック" panose="020B0600070205080204" pitchFamily="34" charset="-128"/>
              </a:rPr>
              <a:t>PY can denature ds sections of RNA as can AO </a:t>
            </a:r>
          </a:p>
          <a:p>
            <a:endParaRPr lang="en-US" altLang="en-US">
              <a:ea typeface="ＭＳ Ｐゴシック" panose="020B0600070205080204" pitchFamily="34" charset="-128"/>
            </a:endParaRPr>
          </a:p>
          <a:p>
            <a:r>
              <a:rPr lang="en-US" altLang="en-US">
                <a:ea typeface="ＭＳ Ｐゴシック" panose="020B0600070205080204" pitchFamily="34" charset="-128"/>
              </a:rPr>
              <a:t>fluorescence of PY bound to dsRNA can then be suppressed as the dsRNA is denatured and the bound ssRNA is precipitated and fluorescence quenched</a:t>
            </a:r>
          </a:p>
          <a:p>
            <a:endParaRPr lang="en-US" altLang="en-US">
              <a:ea typeface="ＭＳ Ｐゴシック" panose="020B0600070205080204" pitchFamily="34" charset="-128"/>
            </a:endParaRPr>
          </a:p>
          <a:p>
            <a:r>
              <a:rPr lang="en-US" altLang="en-US">
                <a:ea typeface="ＭＳ Ｐゴシック" panose="020B0600070205080204" pitchFamily="34" charset="-128"/>
              </a:rPr>
              <a:t>if use low [dye] can get good labeling</a:t>
            </a:r>
          </a:p>
          <a:p>
            <a:endParaRPr lang="en-US" altLang="en-US">
              <a:ea typeface="ＭＳ Ｐゴシック" panose="020B0600070205080204" pitchFamily="34" charset="-128"/>
            </a:endParaRPr>
          </a:p>
          <a:p>
            <a:r>
              <a:rPr lang="en-US" altLang="en-US">
                <a:ea typeface="ＭＳ Ｐゴシック" panose="020B0600070205080204" pitchFamily="34" charset="-128"/>
              </a:rPr>
              <a:t>in living cells PY also taken up in mitochondria and lysosomes...so in live cells may not be exactly RNA-specific...though Shapiro does not think this is a big proportion of PY staining...</a:t>
            </a:r>
          </a:p>
          <a:p>
            <a:endParaRPr lang="en-US" altLang="en-US">
              <a:ea typeface="ＭＳ Ｐゴシック" panose="020B0600070205080204" pitchFamily="34" charset="-128"/>
            </a:endParaRPr>
          </a:p>
          <a:p>
            <a:r>
              <a:rPr lang="en-US" altLang="en-US">
                <a:ea typeface="ＭＳ Ｐゴシック" panose="020B0600070205080204" pitchFamily="34" charset="-128"/>
              </a:rPr>
              <a:t>if use high (mM) [PY] can get PY intercalation into DNA and then it is pretty much a DNA-specific fluorochrome...Shapiro says that a DNA-PY complex formed at low concentration is not fluorescent but can get a fluorescent complex with DNA if add millimolar amounts (as in 1st line)</a:t>
            </a:r>
          </a:p>
          <a:p>
            <a:endParaRPr lang="en-US" altLang="en-US">
              <a:ea typeface="ＭＳ Ｐゴシック" panose="020B0600070205080204" pitchFamily="34" charset="-128"/>
            </a:endParaRPr>
          </a:p>
          <a:p>
            <a:r>
              <a:rPr lang="en-US" altLang="en-US">
                <a:ea typeface="ＭＳ Ｐゴシック" panose="020B0600070205080204" pitchFamily="34" charset="-128"/>
              </a:rPr>
              <a:t>dual labeling with HO 33342 and PY described for simultaneously detecting both RNA and DNA...requires dual excitation</a:t>
            </a:r>
          </a:p>
        </p:txBody>
      </p:sp>
      <p:sp>
        <p:nvSpPr>
          <p:cNvPr id="70659" name="Rectangle 3">
            <a:extLst>
              <a:ext uri="{FF2B5EF4-FFF2-40B4-BE49-F238E27FC236}">
                <a16:creationId xmlns:a16="http://schemas.microsoft.com/office/drawing/2014/main" id="{445758F1-2092-EE40-AA75-3339BEA80A90}"/>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CAC9C41-B0B7-5D48-948C-2CBA0D4095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42F546-71BF-F741-BA9F-075C6ADD564A}" type="slidenum">
              <a:rPr lang="en-US" altLang="en-US" sz="1200" smtClean="0"/>
              <a:pPr/>
              <a:t>28</a:t>
            </a:fld>
            <a:endParaRPr lang="en-US" altLang="en-US" sz="1200"/>
          </a:p>
        </p:txBody>
      </p:sp>
      <p:sp>
        <p:nvSpPr>
          <p:cNvPr id="82947" name="Rectangle 2">
            <a:extLst>
              <a:ext uri="{FF2B5EF4-FFF2-40B4-BE49-F238E27FC236}">
                <a16:creationId xmlns:a16="http://schemas.microsoft.com/office/drawing/2014/main" id="{7F7FB0D3-82E8-664A-A1DD-BC18F22F5D44}"/>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72707" name="Rectangle 3">
            <a:extLst>
              <a:ext uri="{FF2B5EF4-FFF2-40B4-BE49-F238E27FC236}">
                <a16:creationId xmlns:a16="http://schemas.microsoft.com/office/drawing/2014/main" id="{578E7D88-6F8B-5F44-B84D-8F75E98140D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E05AAF78-8DF2-7249-A677-A1B68E0534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1C1E7FB-B59D-3D43-B953-C4E4122F4116}" type="slidenum">
              <a:rPr lang="en-US" altLang="en-US" sz="1200" smtClean="0"/>
              <a:pPr/>
              <a:t>29</a:t>
            </a:fld>
            <a:endParaRPr lang="en-US" altLang="en-US" sz="1200"/>
          </a:p>
        </p:txBody>
      </p:sp>
      <p:sp>
        <p:nvSpPr>
          <p:cNvPr id="83971" name="Rectangle 2">
            <a:extLst>
              <a:ext uri="{FF2B5EF4-FFF2-40B4-BE49-F238E27FC236}">
                <a16:creationId xmlns:a16="http://schemas.microsoft.com/office/drawing/2014/main" id="{FEA57158-E577-B14D-8DE4-9AFD5DF8B9E4}"/>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DNA index</a:t>
            </a:r>
          </a:p>
          <a:p>
            <a:pPr>
              <a:defRPr/>
            </a:pPr>
            <a:r>
              <a:rPr lang="en-US">
                <a:latin typeface="Times New Roman" charset="0"/>
                <a:cs typeface="+mn-cs"/>
              </a:rPr>
              <a:t>	&gt;1  hyperdiploid</a:t>
            </a:r>
          </a:p>
          <a:p>
            <a:pPr>
              <a:defRPr/>
            </a:pPr>
            <a:r>
              <a:rPr lang="en-US">
                <a:latin typeface="Times New Roman" charset="0"/>
                <a:cs typeface="+mn-cs"/>
              </a:rPr>
              <a:t>	&lt;1 hypodiploid</a:t>
            </a:r>
          </a:p>
          <a:p>
            <a:pPr>
              <a:defRPr/>
            </a:pPr>
            <a:r>
              <a:rPr lang="en-US">
                <a:latin typeface="Times New Roman" charset="0"/>
                <a:cs typeface="+mn-cs"/>
              </a:rPr>
              <a:t>	both above = aneuploid</a:t>
            </a:r>
          </a:p>
          <a:p>
            <a:pPr>
              <a:defRPr/>
            </a:pPr>
            <a:r>
              <a:rPr lang="en-US">
                <a:latin typeface="Times New Roman" charset="0"/>
                <a:cs typeface="+mn-cs"/>
              </a:rPr>
              <a:t>should be off by &gt;10% to call either way</a:t>
            </a:r>
          </a:p>
          <a:p>
            <a:pPr>
              <a:defRPr/>
            </a:pPr>
            <a:endParaRPr lang="en-US">
              <a:latin typeface="Times New Roman" charset="0"/>
              <a:cs typeface="+mn-cs"/>
            </a:endParaRPr>
          </a:p>
          <a:p>
            <a:pPr>
              <a:defRPr/>
            </a:pPr>
            <a:r>
              <a:rPr lang="en-US">
                <a:latin typeface="Times New Roman" charset="0"/>
                <a:cs typeface="+mn-cs"/>
              </a:rPr>
              <a:t>artifacts:  doublets, shift of peak that cannot realize unless have standards in same tube so they move at the same time and the relative positions are maintained</a:t>
            </a:r>
          </a:p>
          <a:p>
            <a:pPr>
              <a:defRPr/>
            </a:pPr>
            <a:endParaRPr lang="en-US">
              <a:latin typeface="Times New Roman" charset="0"/>
              <a:cs typeface="+mn-cs"/>
            </a:endParaRPr>
          </a:p>
        </p:txBody>
      </p:sp>
      <p:sp>
        <p:nvSpPr>
          <p:cNvPr id="74755" name="Rectangle 3">
            <a:extLst>
              <a:ext uri="{FF2B5EF4-FFF2-40B4-BE49-F238E27FC236}">
                <a16:creationId xmlns:a16="http://schemas.microsoft.com/office/drawing/2014/main" id="{9C811978-1EBF-654C-84DC-01F01BB1CF0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57C742E-F112-6F4F-98EE-1DD4B8A0FC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67C153-ADF8-3646-8E52-E7350ADFF469}" type="slidenum">
              <a:rPr lang="en-US" altLang="en-US" sz="1200" smtClean="0"/>
              <a:pPr/>
              <a:t>3</a:t>
            </a:fld>
            <a:endParaRPr lang="en-US" altLang="en-US" sz="1200"/>
          </a:p>
        </p:txBody>
      </p:sp>
      <p:sp>
        <p:nvSpPr>
          <p:cNvPr id="57347" name="Rectangle 2">
            <a:extLst>
              <a:ext uri="{FF2B5EF4-FFF2-40B4-BE49-F238E27FC236}">
                <a16:creationId xmlns:a16="http://schemas.microsoft.com/office/drawing/2014/main" id="{7110725D-D41E-D14F-875F-61686D160B17}"/>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imperative to have clean single cell suspensions</a:t>
            </a:r>
          </a:p>
          <a:p>
            <a:pPr>
              <a:defRPr/>
            </a:pPr>
            <a:endParaRPr lang="en-US">
              <a:latin typeface="Times New Roman" charset="0"/>
              <a:cs typeface="+mn-cs"/>
            </a:endParaRPr>
          </a:p>
          <a:p>
            <a:pPr>
              <a:defRPr/>
            </a:pPr>
            <a:r>
              <a:rPr lang="en-US">
                <a:latin typeface="Times New Roman" charset="0"/>
                <a:cs typeface="+mn-cs"/>
              </a:rPr>
              <a:t>need only intact nuclei to measure DNA content</a:t>
            </a:r>
          </a:p>
          <a:p>
            <a:pPr>
              <a:defRPr/>
            </a:pPr>
            <a:endParaRPr lang="en-US">
              <a:latin typeface="Times New Roman" charset="0"/>
              <a:cs typeface="+mn-cs"/>
            </a:endParaRPr>
          </a:p>
          <a:p>
            <a:pPr>
              <a:defRPr/>
            </a:pPr>
            <a:r>
              <a:rPr lang="en-US">
                <a:latin typeface="Times New Roman" charset="0"/>
                <a:cs typeface="+mn-cs"/>
              </a:rPr>
              <a:t>to look at DNA and membrane antigens must fix and must use mild dispersal methods so preserve intact cells--damaged or dead cells can nonspecifically bind antibodies and appear to be populations they are not</a:t>
            </a:r>
          </a:p>
          <a:p>
            <a:pPr>
              <a:defRPr/>
            </a:pPr>
            <a:endParaRPr lang="en-US">
              <a:latin typeface="Times New Roman" charset="0"/>
              <a:cs typeface="+mn-cs"/>
            </a:endParaRPr>
          </a:p>
          <a:p>
            <a:pPr>
              <a:defRPr/>
            </a:pPr>
            <a:r>
              <a:rPr lang="en-US">
                <a:latin typeface="Times New Roman" charset="0"/>
                <a:cs typeface="+mn-cs"/>
              </a:rPr>
              <a:t>fixation may be a compromise, according to Crissman and Hirons EtoH is the better fixative to use for DNA because the aldehydes may interfere with binding of dyes to DNA...yet the aldehydes are probably better  for preserving membrane antigens</a:t>
            </a:r>
          </a:p>
          <a:p>
            <a:pPr>
              <a:defRPr/>
            </a:pPr>
            <a:endParaRPr lang="en-US">
              <a:latin typeface="Times New Roman" charset="0"/>
              <a:cs typeface="+mn-cs"/>
            </a:endParaRPr>
          </a:p>
          <a:p>
            <a:pPr>
              <a:defRPr/>
            </a:pPr>
            <a:r>
              <a:rPr lang="en-US">
                <a:latin typeface="Times New Roman" charset="0"/>
                <a:cs typeface="+mn-cs"/>
              </a:rPr>
              <a:t>they note that Hoechst 33342 may be used for DNA content after fixation in 1% paraformaldehyde , rinsed, then stored in Ca and Mg-free PBS...so can simultaneously look at DNA and membrane antigens</a:t>
            </a:r>
          </a:p>
          <a:p>
            <a:pPr lvl="1">
              <a:spcBef>
                <a:spcPct val="20000"/>
              </a:spcBef>
              <a:defRPr/>
            </a:pPr>
            <a:r>
              <a:rPr lang="en-US">
                <a:latin typeface="Book Antiqua" charset="0"/>
              </a:rPr>
              <a:t>Feulgen procedure: rarely used/time-consuming/sample preparation time hours, cannot do kinetic studies/causes cell loss /may get nonspecific staining</a:t>
            </a:r>
          </a:p>
          <a:p>
            <a:pPr>
              <a:defRPr/>
            </a:pPr>
            <a:endParaRPr lang="en-US">
              <a:latin typeface="Book Antiqua" charset="0"/>
              <a:cs typeface="+mn-cs"/>
            </a:endParaRPr>
          </a:p>
        </p:txBody>
      </p:sp>
      <p:sp>
        <p:nvSpPr>
          <p:cNvPr id="21507" name="Rectangle 3">
            <a:extLst>
              <a:ext uri="{FF2B5EF4-FFF2-40B4-BE49-F238E27FC236}">
                <a16:creationId xmlns:a16="http://schemas.microsoft.com/office/drawing/2014/main" id="{AA322200-0960-CF4D-801C-9E40F4C3C1DC}"/>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01A01380-6A94-1F4B-AFC1-FE3C7CAA06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46AFAE-1806-3740-ABE3-3F95C00BC632}" type="slidenum">
              <a:rPr lang="en-US" altLang="en-US" sz="1200" smtClean="0"/>
              <a:pPr/>
              <a:t>30</a:t>
            </a:fld>
            <a:endParaRPr lang="en-US" altLang="en-US" sz="1200"/>
          </a:p>
        </p:txBody>
      </p:sp>
      <p:sp>
        <p:nvSpPr>
          <p:cNvPr id="76802" name="Rectangle 2">
            <a:extLst>
              <a:ext uri="{FF2B5EF4-FFF2-40B4-BE49-F238E27FC236}">
                <a16:creationId xmlns:a16="http://schemas.microsoft.com/office/drawing/2014/main" id="{2F5E32BB-99B1-1A43-AB9B-B99F19A8EC6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C6F269C5-EB5D-BB45-9169-FA06A4157EAC}"/>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021AFF3A-E7BA-AC4E-A642-BE26FF3CCC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EAEE0C0-AACE-C343-8576-8A77AFE7DD48}" type="slidenum">
              <a:rPr lang="en-US" altLang="en-US" sz="1200" smtClean="0"/>
              <a:pPr/>
              <a:t>31</a:t>
            </a:fld>
            <a:endParaRPr lang="en-US" altLang="en-US" sz="1200"/>
          </a:p>
        </p:txBody>
      </p:sp>
      <p:sp>
        <p:nvSpPr>
          <p:cNvPr id="86019" name="Rectangle 2">
            <a:extLst>
              <a:ext uri="{FF2B5EF4-FFF2-40B4-BE49-F238E27FC236}">
                <a16:creationId xmlns:a16="http://schemas.microsoft.com/office/drawing/2014/main" id="{E624B964-4EF4-A146-B2BF-06FFECD3F8A1}"/>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 sure what is advantage over tritiated thymidine except that not radioactive...similar potential problems</a:t>
            </a:r>
          </a:p>
        </p:txBody>
      </p:sp>
      <p:sp>
        <p:nvSpPr>
          <p:cNvPr id="79875" name="Rectangle 3">
            <a:extLst>
              <a:ext uri="{FF2B5EF4-FFF2-40B4-BE49-F238E27FC236}">
                <a16:creationId xmlns:a16="http://schemas.microsoft.com/office/drawing/2014/main" id="{92EDC13E-D853-3343-9D39-F13E83A92188}"/>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48F09B7-BD04-9545-9122-8FCF29C07A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575413-B9CF-0442-8DAB-46F2D7DEFC8B}" type="slidenum">
              <a:rPr lang="en-US" altLang="en-US" sz="1200" smtClean="0"/>
              <a:pPr/>
              <a:t>32</a:t>
            </a:fld>
            <a:endParaRPr lang="en-US" altLang="en-US" sz="1200"/>
          </a:p>
        </p:txBody>
      </p:sp>
      <p:sp>
        <p:nvSpPr>
          <p:cNvPr id="81922" name="Rectangle 2">
            <a:extLst>
              <a:ext uri="{FF2B5EF4-FFF2-40B4-BE49-F238E27FC236}">
                <a16:creationId xmlns:a16="http://schemas.microsoft.com/office/drawing/2014/main" id="{80FC27A8-A939-DF4A-833C-26CBD6C2D7D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286F097B-E2D7-944B-9396-4CB26CF0C98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8F8175E6-FAB8-6745-A0CA-6887D45C68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B11F65E-C82D-5C4B-9E11-63C505B3E464}" type="slidenum">
              <a:rPr lang="en-US" altLang="en-US" sz="1200" smtClean="0"/>
              <a:pPr/>
              <a:t>33</a:t>
            </a:fld>
            <a:endParaRPr lang="en-US" altLang="en-US" sz="1200"/>
          </a:p>
        </p:txBody>
      </p:sp>
      <p:sp>
        <p:nvSpPr>
          <p:cNvPr id="88067" name="Rectangle 2">
            <a:extLst>
              <a:ext uri="{FF2B5EF4-FFF2-40B4-BE49-F238E27FC236}">
                <a16:creationId xmlns:a16="http://schemas.microsoft.com/office/drawing/2014/main" id="{EC661AFF-515E-364A-878F-BBEE7864D869}"/>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LDS-751, LL-585</a:t>
            </a:r>
          </a:p>
          <a:p>
            <a:pPr>
              <a:defRPr/>
            </a:pPr>
            <a:endParaRPr lang="en-US">
              <a:latin typeface="Times New Roman" charset="0"/>
              <a:cs typeface="+mn-cs"/>
            </a:endParaRPr>
          </a:p>
          <a:p>
            <a:pPr>
              <a:defRPr/>
            </a:pPr>
            <a:r>
              <a:rPr lang="en-US">
                <a:latin typeface="Times New Roman" charset="0"/>
                <a:cs typeface="+mn-cs"/>
              </a:rPr>
              <a:t>may or may not have a base preference</a:t>
            </a:r>
          </a:p>
          <a:p>
            <a:pPr>
              <a:defRPr/>
            </a:pPr>
            <a:endParaRPr lang="en-US">
              <a:latin typeface="Times New Roman" charset="0"/>
              <a:cs typeface="+mn-cs"/>
            </a:endParaRPr>
          </a:p>
          <a:p>
            <a:pPr>
              <a:spcBef>
                <a:spcPct val="20000"/>
              </a:spcBef>
              <a:defRPr/>
            </a:pPr>
            <a:r>
              <a:rPr lang="en-US">
                <a:latin typeface="Times New Roman" charset="0"/>
                <a:cs typeface="+mn-cs"/>
              </a:rPr>
              <a:t>combine with another NA stain and FlAb</a:t>
            </a:r>
          </a:p>
          <a:p>
            <a:pPr lvl="1">
              <a:spcBef>
                <a:spcPct val="20000"/>
              </a:spcBef>
              <a:defRPr/>
            </a:pPr>
            <a:r>
              <a:rPr lang="en-US">
                <a:latin typeface="Times New Roman" charset="0"/>
              </a:rPr>
              <a:t>extended leukocyte differentials, platelet, and reticulocyte counts on unlysed, unfixed whole blood</a:t>
            </a:r>
          </a:p>
          <a:p>
            <a:pPr lvl="1">
              <a:spcBef>
                <a:spcPct val="20000"/>
              </a:spcBef>
              <a:defRPr/>
            </a:pPr>
            <a:endParaRPr lang="en-US">
              <a:latin typeface="Times New Roman" charset="0"/>
            </a:endParaRPr>
          </a:p>
        </p:txBody>
      </p:sp>
      <p:sp>
        <p:nvSpPr>
          <p:cNvPr id="83971" name="Rectangle 3">
            <a:extLst>
              <a:ext uri="{FF2B5EF4-FFF2-40B4-BE49-F238E27FC236}">
                <a16:creationId xmlns:a16="http://schemas.microsoft.com/office/drawing/2014/main" id="{7C053D9B-671E-7B4A-B87A-6746DDC2FC6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8AB201C3-A7EF-9A4F-AC53-75B75CD804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5BA957-B85B-A945-86A6-95E3D2AF205C}" type="slidenum">
              <a:rPr lang="en-US" altLang="en-US" sz="1200" smtClean="0"/>
              <a:pPr/>
              <a:t>34</a:t>
            </a:fld>
            <a:endParaRPr lang="en-US" altLang="en-US" sz="1200"/>
          </a:p>
        </p:txBody>
      </p:sp>
      <p:sp>
        <p:nvSpPr>
          <p:cNvPr id="86018" name="Rectangle 2">
            <a:extLst>
              <a:ext uri="{FF2B5EF4-FFF2-40B4-BE49-F238E27FC236}">
                <a16:creationId xmlns:a16="http://schemas.microsoft.com/office/drawing/2014/main" id="{BBA0DFD4-786B-1D4A-9628-BB3F912EF6E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ED441C7-FB84-7B46-9921-1D6812EAD092}"/>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42A6BAC3-80DB-AE40-97C2-37E99BEEA4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A6ABF8-B66B-AA44-835C-1C024FE786D0}" type="slidenum">
              <a:rPr lang="en-US" altLang="en-US" sz="1200" smtClean="0"/>
              <a:pPr/>
              <a:t>35</a:t>
            </a:fld>
            <a:endParaRPr lang="en-US" altLang="en-US" sz="1200"/>
          </a:p>
        </p:txBody>
      </p:sp>
      <p:sp>
        <p:nvSpPr>
          <p:cNvPr id="90115" name="Rectangle 2">
            <a:extLst>
              <a:ext uri="{FF2B5EF4-FFF2-40B4-BE49-F238E27FC236}">
                <a16:creationId xmlns:a16="http://schemas.microsoft.com/office/drawing/2014/main" id="{B67EC287-3E49-7B4B-9915-6E45130DCF1E}"/>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88067" name="Rectangle 3">
            <a:extLst>
              <a:ext uri="{FF2B5EF4-FFF2-40B4-BE49-F238E27FC236}">
                <a16:creationId xmlns:a16="http://schemas.microsoft.com/office/drawing/2014/main" id="{81AA10B4-F596-6642-AAD9-54DD02A10BE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9DC1A627-8ABB-6440-A41E-C022CA7CBC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976378-6CE5-A54B-BCD9-B0B0C72C5DA8}" type="slidenum">
              <a:rPr lang="en-US" altLang="en-US" sz="1200" smtClean="0"/>
              <a:pPr/>
              <a:t>36</a:t>
            </a:fld>
            <a:endParaRPr lang="en-US" altLang="en-US" sz="1200"/>
          </a:p>
        </p:txBody>
      </p:sp>
      <p:sp>
        <p:nvSpPr>
          <p:cNvPr id="91139" name="Rectangle 2">
            <a:extLst>
              <a:ext uri="{FF2B5EF4-FFF2-40B4-BE49-F238E27FC236}">
                <a16:creationId xmlns:a16="http://schemas.microsoft.com/office/drawing/2014/main" id="{F0E96194-97C4-834B-930C-846FE6BDFF7A}"/>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note that can excite EtBr at both 320-360 and at 480 - 550 to get the red fluorescence</a:t>
            </a:r>
          </a:p>
        </p:txBody>
      </p:sp>
      <p:sp>
        <p:nvSpPr>
          <p:cNvPr id="90115" name="Rectangle 3">
            <a:extLst>
              <a:ext uri="{FF2B5EF4-FFF2-40B4-BE49-F238E27FC236}">
                <a16:creationId xmlns:a16="http://schemas.microsoft.com/office/drawing/2014/main" id="{203E6977-BE98-C840-807B-EEB690B74D9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3B66CB2-CE6A-5543-A83E-9EA9C61DB2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FD405F-07A1-FB4A-B6C6-A1CC4B1A05BD}" type="slidenum">
              <a:rPr lang="en-US" altLang="en-US" sz="1200" smtClean="0"/>
              <a:pPr/>
              <a:t>37</a:t>
            </a:fld>
            <a:endParaRPr lang="en-US" altLang="en-US" sz="1200"/>
          </a:p>
        </p:txBody>
      </p:sp>
      <p:sp>
        <p:nvSpPr>
          <p:cNvPr id="92163" name="Rectangle 2">
            <a:extLst>
              <a:ext uri="{FF2B5EF4-FFF2-40B4-BE49-F238E27FC236}">
                <a16:creationId xmlns:a16="http://schemas.microsoft.com/office/drawing/2014/main" id="{FC20836B-F619-A646-964C-8A1049D56596}"/>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3" tIns="44448" rIns="90483" bIns="44448"/>
          <a:lstStyle/>
          <a:p>
            <a:pPr>
              <a:defRPr/>
            </a:pPr>
            <a:endParaRPr lang="en-US">
              <a:latin typeface="Times New Roman" charset="0"/>
              <a:cs typeface="+mn-cs"/>
            </a:endParaRPr>
          </a:p>
        </p:txBody>
      </p:sp>
      <p:sp>
        <p:nvSpPr>
          <p:cNvPr id="2" name="Rectangle 3">
            <a:extLst>
              <a:ext uri="{FF2B5EF4-FFF2-40B4-BE49-F238E27FC236}">
                <a16:creationId xmlns:a16="http://schemas.microsoft.com/office/drawing/2014/main" id="{9480E8D1-F629-3143-ADCF-B6CF7DAD14E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E257EE5D-CE12-9447-B6B0-52EED4ADC6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8333B8-B02A-4D45-AFCB-981DE3712395}" type="slidenum">
              <a:rPr lang="en-US" altLang="en-US" sz="1200" smtClean="0"/>
              <a:pPr/>
              <a:t>38</a:t>
            </a:fld>
            <a:endParaRPr lang="en-US" altLang="en-US" sz="1200"/>
          </a:p>
        </p:txBody>
      </p:sp>
      <p:sp>
        <p:nvSpPr>
          <p:cNvPr id="93187" name="Rectangle 2">
            <a:extLst>
              <a:ext uri="{FF2B5EF4-FFF2-40B4-BE49-F238E27FC236}">
                <a16:creationId xmlns:a16="http://schemas.microsoft.com/office/drawing/2014/main" id="{223B1C9C-61DE-ED4C-B9A8-004FB5031B7F}"/>
              </a:ext>
            </a:extLst>
          </p:cNvPr>
          <p:cNvSpPr>
            <a:spLocks noGrp="1" noChangeArrowheads="1"/>
          </p:cNvSpPr>
          <p:nvPr>
            <p:ph type="body" idx="1"/>
          </p:nvPr>
        </p:nvSpPr>
        <p:spPr>
          <a:extLst>
            <a:ext uri="{91240B29-F687-4f45-9708-019B960494DF}"/>
            <a:ext uri="{AF507438-7753-43e0-B8FC-AC1667EBCBE1}"/>
          </a:extLst>
        </p:spPr>
        <p:txBody>
          <a:bodyPr lIns="90483" tIns="44448" rIns="90483" bIns="44448"/>
          <a:lstStyle/>
          <a:p>
            <a:pPr>
              <a:defRPr/>
            </a:pPr>
            <a:r>
              <a:rPr lang="en-US" b="1">
                <a:latin typeface="Times New Roman" charset="0"/>
                <a:cs typeface="+mn-cs"/>
              </a:rPr>
              <a:t>thioflavin T </a:t>
            </a:r>
            <a:r>
              <a:rPr lang="en-US">
                <a:latin typeface="Times New Roman" charset="0"/>
                <a:cs typeface="+mn-cs"/>
              </a:rPr>
              <a:t>used as reticulocyte stain (Ex: 440    Em: 490-500)</a:t>
            </a:r>
          </a:p>
          <a:p>
            <a:pPr>
              <a:defRPr/>
            </a:pPr>
            <a:endParaRPr lang="en-US">
              <a:latin typeface="Times New Roman" charset="0"/>
              <a:cs typeface="+mn-cs"/>
            </a:endParaRPr>
          </a:p>
          <a:p>
            <a:pPr>
              <a:defRPr/>
            </a:pPr>
            <a:r>
              <a:rPr lang="en-US">
                <a:latin typeface="Times New Roman" charset="0"/>
                <a:cs typeface="+mn-cs"/>
              </a:rPr>
              <a:t>base selectivity not established?</a:t>
            </a:r>
          </a:p>
          <a:p>
            <a:pPr>
              <a:defRPr/>
            </a:pPr>
            <a:endParaRPr lang="en-US">
              <a:latin typeface="Times New Roman" charset="0"/>
              <a:cs typeface="+mn-cs"/>
            </a:endParaRPr>
          </a:p>
          <a:p>
            <a:pPr>
              <a:defRPr/>
            </a:pPr>
            <a:r>
              <a:rPr lang="en-US">
                <a:latin typeface="Times New Roman" charset="0"/>
                <a:cs typeface="+mn-cs"/>
              </a:rPr>
              <a:t>also </a:t>
            </a:r>
            <a:r>
              <a:rPr lang="en-US" b="1">
                <a:latin typeface="Times New Roman" charset="0"/>
                <a:cs typeface="+mn-cs"/>
              </a:rPr>
              <a:t>thiazole orange</a:t>
            </a:r>
            <a:r>
              <a:rPr lang="en-US">
                <a:latin typeface="Times New Roman" charset="0"/>
                <a:cs typeface="+mn-cs"/>
              </a:rPr>
              <a:t>--developed protocol for use as reticulocyte stain in clinical flow cytometer (FACScan) that had a fixed 488 Ar laser</a:t>
            </a:r>
          </a:p>
          <a:p>
            <a:pPr>
              <a:defRPr/>
            </a:pPr>
            <a:r>
              <a:rPr lang="en-US">
                <a:latin typeface="Times New Roman" charset="0"/>
                <a:cs typeface="+mn-cs"/>
              </a:rPr>
              <a:t>Ex: 509    Em: 533</a:t>
            </a:r>
          </a:p>
          <a:p>
            <a:pPr>
              <a:defRPr/>
            </a:pPr>
            <a:endParaRPr lang="en-US">
              <a:latin typeface="Times New Roman" charset="0"/>
              <a:cs typeface="+mn-cs"/>
            </a:endParaRPr>
          </a:p>
          <a:p>
            <a:pPr>
              <a:defRPr/>
            </a:pPr>
            <a:r>
              <a:rPr lang="en-US">
                <a:latin typeface="Times New Roman" charset="0"/>
                <a:cs typeface="+mn-cs"/>
              </a:rPr>
              <a:t>thiazole blue--Ex: ~640     Em: </a:t>
            </a:r>
          </a:p>
          <a:p>
            <a:pPr>
              <a:defRPr/>
            </a:pPr>
            <a:endParaRPr lang="en-US">
              <a:latin typeface="Times New Roman" charset="0"/>
              <a:cs typeface="+mn-cs"/>
            </a:endParaRPr>
          </a:p>
          <a:p>
            <a:pPr>
              <a:defRPr/>
            </a:pPr>
            <a:endParaRPr lang="en-US">
              <a:latin typeface="Times New Roman" charset="0"/>
              <a:cs typeface="+mn-cs"/>
            </a:endParaRPr>
          </a:p>
        </p:txBody>
      </p:sp>
      <p:sp>
        <p:nvSpPr>
          <p:cNvPr id="94211" name="Rectangle 3">
            <a:extLst>
              <a:ext uri="{FF2B5EF4-FFF2-40B4-BE49-F238E27FC236}">
                <a16:creationId xmlns:a16="http://schemas.microsoft.com/office/drawing/2014/main" id="{A777E87A-653F-C548-9CEF-490A601EC6B1}"/>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B8E3AE6D-146F-434A-8C07-DFFFE1F1D6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2FA770-5407-F246-A983-188ECFB56F78}" type="slidenum">
              <a:rPr lang="en-US" altLang="en-US" sz="1200" smtClean="0"/>
              <a:pPr/>
              <a:t>39</a:t>
            </a:fld>
            <a:endParaRPr lang="en-US" altLang="en-US" sz="1200"/>
          </a:p>
        </p:txBody>
      </p:sp>
      <p:sp>
        <p:nvSpPr>
          <p:cNvPr id="96258" name="Rectangle 2">
            <a:extLst>
              <a:ext uri="{FF2B5EF4-FFF2-40B4-BE49-F238E27FC236}">
                <a16:creationId xmlns:a16="http://schemas.microsoft.com/office/drawing/2014/main" id="{D79480E1-8B59-7B4B-89D6-4442AE9464E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70D30A6D-4359-F444-A14B-A25B458BB503}"/>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6F08440-3A42-0A40-A3DC-F5DBEE31DC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289F30-1C45-F847-BF11-FE93470CBE55}" type="slidenum">
              <a:rPr lang="en-US" altLang="en-US" sz="1200" smtClean="0"/>
              <a:pPr/>
              <a:t>4</a:t>
            </a:fld>
            <a:endParaRPr lang="en-US" altLang="en-US" sz="1200"/>
          </a:p>
        </p:txBody>
      </p:sp>
      <p:sp>
        <p:nvSpPr>
          <p:cNvPr id="23554" name="Rectangle 2">
            <a:extLst>
              <a:ext uri="{FF2B5EF4-FFF2-40B4-BE49-F238E27FC236}">
                <a16:creationId xmlns:a16="http://schemas.microsoft.com/office/drawing/2014/main" id="{094A94F5-1E60-004E-966A-1B7428FA5C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r>
              <a:rPr lang="en-US" altLang="en-US">
                <a:ea typeface="ＭＳ Ｐゴシック" panose="020B0600070205080204" pitchFamily="34" charset="-128"/>
              </a:rPr>
              <a:t>Shapiro notes environment between base pairs hydrophobic so is why get shift in absorption spectrum and increased quantum efficiency</a:t>
            </a:r>
          </a:p>
          <a:p>
            <a:endParaRPr lang="en-US" altLang="en-US">
              <a:ea typeface="ＭＳ Ｐゴシック" panose="020B0600070205080204" pitchFamily="34" charset="-128"/>
            </a:endParaRPr>
          </a:p>
          <a:p>
            <a:r>
              <a:rPr lang="en-US" altLang="en-US">
                <a:ea typeface="ＭＳ Ｐゴシック" panose="020B0600070205080204" pitchFamily="34" charset="-128"/>
              </a:rPr>
              <a:t>can excite at 320-360 nm also</a:t>
            </a:r>
          </a:p>
          <a:p>
            <a:endParaRPr lang="en-US" altLang="en-US">
              <a:ea typeface="ＭＳ Ｐゴシック" panose="020B0600070205080204" pitchFamily="34" charset="-128"/>
            </a:endParaRPr>
          </a:p>
          <a:p>
            <a:r>
              <a:rPr lang="en-US" altLang="en-US">
                <a:ea typeface="ＭＳ Ｐゴシック" panose="020B0600070205080204" pitchFamily="34" charset="-128"/>
              </a:rPr>
              <a:t>must fix/permeabilize cell membrane though if pH high EtBr will eventually cross the membrane</a:t>
            </a:r>
          </a:p>
          <a:p>
            <a:endParaRPr lang="en-US" altLang="en-US">
              <a:ea typeface="ＭＳ Ｐゴシック" panose="020B0600070205080204" pitchFamily="34" charset="-128"/>
            </a:endParaRPr>
          </a:p>
          <a:p>
            <a:r>
              <a:rPr lang="en-US" altLang="en-US">
                <a:ea typeface="ＭＳ Ｐゴシック" panose="020B0600070205080204" pitchFamily="34" charset="-128"/>
              </a:rPr>
              <a:t>can use as live/dead stain though PI better since won</a:t>
            </a:r>
            <a:r>
              <a:rPr lang="ja-JP" altLang="en-US">
                <a:ea typeface="ＭＳ Ｐゴシック" panose="020B0600070205080204" pitchFamily="34" charset="-128"/>
              </a:rPr>
              <a:t>’</a:t>
            </a:r>
            <a:r>
              <a:rPr lang="en-US" altLang="ja-JP">
                <a:ea typeface="ＭＳ Ｐゴシック" panose="020B0600070205080204" pitchFamily="34" charset="-128"/>
              </a:rPr>
              <a:t>t cross</a:t>
            </a:r>
            <a:endParaRPr lang="en-US" altLang="en-US">
              <a:ea typeface="ＭＳ Ｐゴシック" panose="020B0600070205080204" pitchFamily="34" charset="-128"/>
            </a:endParaRPr>
          </a:p>
        </p:txBody>
      </p:sp>
      <p:sp>
        <p:nvSpPr>
          <p:cNvPr id="23555" name="Rectangle 3">
            <a:extLst>
              <a:ext uri="{FF2B5EF4-FFF2-40B4-BE49-F238E27FC236}">
                <a16:creationId xmlns:a16="http://schemas.microsoft.com/office/drawing/2014/main" id="{3D200FFD-7E2C-E74E-A636-A2891AC7772E}"/>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553279A8-ACF6-E44D-AA5B-288E17B563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87D8CFB-C0C0-0942-AC6D-76D4088A7FB8}" type="slidenum">
              <a:rPr lang="en-US" altLang="en-US" sz="1200" smtClean="0"/>
              <a:pPr/>
              <a:t>40</a:t>
            </a:fld>
            <a:endParaRPr lang="en-US" altLang="en-US" sz="1200"/>
          </a:p>
        </p:txBody>
      </p:sp>
      <p:sp>
        <p:nvSpPr>
          <p:cNvPr id="98306" name="Rectangle 2">
            <a:extLst>
              <a:ext uri="{FF2B5EF4-FFF2-40B4-BE49-F238E27FC236}">
                <a16:creationId xmlns:a16="http://schemas.microsoft.com/office/drawing/2014/main" id="{E66F48CD-5521-5745-AEC4-1ABC205ED05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5739A853-789F-4E40-9F25-D3E53CF5A54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AC268D8B-BAA6-0A45-BF72-02418FEEA3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AF084D-16BF-1F44-990D-B384B3B21D37}" type="slidenum">
              <a:rPr lang="en-US" altLang="en-US" sz="1200" smtClean="0"/>
              <a:pPr/>
              <a:t>41</a:t>
            </a:fld>
            <a:endParaRPr lang="en-US" altLang="en-US" sz="1200"/>
          </a:p>
        </p:txBody>
      </p:sp>
      <p:sp>
        <p:nvSpPr>
          <p:cNvPr id="101378" name="Rectangle 2">
            <a:extLst>
              <a:ext uri="{FF2B5EF4-FFF2-40B4-BE49-F238E27FC236}">
                <a16:creationId xmlns:a16="http://schemas.microsoft.com/office/drawing/2014/main" id="{1D4A0B09-D837-C74E-9FFC-50DC4167DEE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EA68F6B-9ABD-FB4F-B7F7-5B30246EAA7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9C515D90-FDD4-594C-B7BC-0E7F2604ED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C3FE582-1E4E-B04B-8F59-EDDBF06A31A6}" type="slidenum">
              <a:rPr lang="en-US" altLang="en-US" sz="1200" smtClean="0"/>
              <a:pPr/>
              <a:t>42</a:t>
            </a:fld>
            <a:endParaRPr lang="en-US" altLang="en-US" sz="1200"/>
          </a:p>
        </p:txBody>
      </p:sp>
      <p:sp>
        <p:nvSpPr>
          <p:cNvPr id="103426" name="Rectangle 2">
            <a:extLst>
              <a:ext uri="{FF2B5EF4-FFF2-40B4-BE49-F238E27FC236}">
                <a16:creationId xmlns:a16="http://schemas.microsoft.com/office/drawing/2014/main" id="{EA533071-0F0C-8C4C-BED8-76720F12E066}"/>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A054872F-2DC2-464C-B18B-4549AF36A1D0}"/>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0B0A6039-052A-0A48-835E-C3FF847C0B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19B319F-51AF-8845-84B5-7B39046A0F3D}" type="slidenum">
              <a:rPr lang="en-US" altLang="en-US" sz="1200" smtClean="0"/>
              <a:pPr/>
              <a:t>43</a:t>
            </a:fld>
            <a:endParaRPr lang="en-US" altLang="en-US" sz="1200"/>
          </a:p>
        </p:txBody>
      </p:sp>
      <p:sp>
        <p:nvSpPr>
          <p:cNvPr id="105474" name="Rectangle 2">
            <a:extLst>
              <a:ext uri="{FF2B5EF4-FFF2-40B4-BE49-F238E27FC236}">
                <a16:creationId xmlns:a16="http://schemas.microsoft.com/office/drawing/2014/main" id="{BE1CFFC6-E5A5-C445-B4B7-80A2C76D121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97A2CA52-8B14-1844-9DF1-F1A5E0F259B8}"/>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43AA9B7A-3DA2-7943-B4CD-48018ACF4B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0AC514-B8E5-DD46-90D8-DF0D2BFC168E}" type="slidenum">
              <a:rPr lang="en-US" altLang="en-US" sz="1200" smtClean="0"/>
              <a:pPr/>
              <a:t>44</a:t>
            </a:fld>
            <a:endParaRPr lang="en-US" altLang="en-US" sz="1200"/>
          </a:p>
        </p:txBody>
      </p:sp>
      <p:sp>
        <p:nvSpPr>
          <p:cNvPr id="107522" name="Rectangle 2">
            <a:extLst>
              <a:ext uri="{FF2B5EF4-FFF2-40B4-BE49-F238E27FC236}">
                <a16:creationId xmlns:a16="http://schemas.microsoft.com/office/drawing/2014/main" id="{A347A8FC-AAD2-874B-A411-3CECBB124228}"/>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9B29A9AC-4A4A-6F44-9295-82F8091FAE7D}"/>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861B93E-2F1B-2347-8A16-7C324E1439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36738E-527C-CE45-A68E-87ED917500F2}" type="slidenum">
              <a:rPr lang="en-US" altLang="en-US" sz="1200" smtClean="0"/>
              <a:pPr/>
              <a:t>45</a:t>
            </a:fld>
            <a:endParaRPr lang="en-US" altLang="en-US" sz="1200"/>
          </a:p>
        </p:txBody>
      </p:sp>
      <p:sp>
        <p:nvSpPr>
          <p:cNvPr id="109570" name="Rectangle 2">
            <a:extLst>
              <a:ext uri="{FF2B5EF4-FFF2-40B4-BE49-F238E27FC236}">
                <a16:creationId xmlns:a16="http://schemas.microsoft.com/office/drawing/2014/main" id="{DA28B867-2106-F040-AFF8-4E399B89DA9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ADACA88-479A-EE4D-B773-872A3F1DCA92}"/>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8327C6D-DD4C-AA4F-AC95-E60B835BA1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C4D7DD-9571-2D49-BC95-DCF3A3EAA2C1}" type="slidenum">
              <a:rPr lang="en-US" altLang="en-US" sz="1200" smtClean="0"/>
              <a:pPr/>
              <a:t>46</a:t>
            </a:fld>
            <a:endParaRPr lang="en-US" altLang="en-US" sz="1200"/>
          </a:p>
        </p:txBody>
      </p:sp>
      <p:sp>
        <p:nvSpPr>
          <p:cNvPr id="111618" name="Rectangle 2">
            <a:extLst>
              <a:ext uri="{FF2B5EF4-FFF2-40B4-BE49-F238E27FC236}">
                <a16:creationId xmlns:a16="http://schemas.microsoft.com/office/drawing/2014/main" id="{5C180F5E-0D7C-F946-960B-5460E9CA602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E75BA23-60C0-DF46-B394-BC04F10B9C5A}"/>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D7D783EA-5725-4B4F-9D19-5A1B344B6E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CBB0AD-3373-9A4D-992A-F50CD1E6557D}" type="slidenum">
              <a:rPr lang="en-US" altLang="en-US" sz="1200" smtClean="0"/>
              <a:pPr/>
              <a:t>47</a:t>
            </a:fld>
            <a:endParaRPr lang="en-US" altLang="en-US" sz="1200"/>
          </a:p>
        </p:txBody>
      </p:sp>
      <p:sp>
        <p:nvSpPr>
          <p:cNvPr id="113666" name="Rectangle 2">
            <a:extLst>
              <a:ext uri="{FF2B5EF4-FFF2-40B4-BE49-F238E27FC236}">
                <a16:creationId xmlns:a16="http://schemas.microsoft.com/office/drawing/2014/main" id="{1C01A5A6-570F-5444-88BD-96870BD9BDD8}"/>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DBC3E36-98F2-9847-B944-82A91ED4B5B9}"/>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97C59838-D10C-B243-B105-F4E0B68E4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B1FA879-8C04-574B-B194-1A63F1EE15C7}" type="slidenum">
              <a:rPr lang="en-US" altLang="en-US" sz="1200" smtClean="0"/>
              <a:pPr/>
              <a:t>48</a:t>
            </a:fld>
            <a:endParaRPr lang="en-US" altLang="en-US" sz="1200"/>
          </a:p>
        </p:txBody>
      </p:sp>
      <p:sp>
        <p:nvSpPr>
          <p:cNvPr id="115714" name="Rectangle 2">
            <a:extLst>
              <a:ext uri="{FF2B5EF4-FFF2-40B4-BE49-F238E27FC236}">
                <a16:creationId xmlns:a16="http://schemas.microsoft.com/office/drawing/2014/main" id="{0FB1322E-EBD7-2F43-8316-937FF484549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232F115-2FDB-A14C-86C2-E8C89532BD35}"/>
              </a:ext>
            </a:extLst>
          </p:cNvPr>
          <p:cNvSpPr>
            <a:spLocks noGrp="1" noChangeArrowheads="1"/>
          </p:cNvSpPr>
          <p:nvPr>
            <p:ph type="body" idx="1"/>
          </p:nvPr>
        </p:nvSpPr>
        <p:spPr>
          <a:xfrm>
            <a:off x="685800" y="4343400"/>
            <a:ext cx="5486400" cy="4114800"/>
          </a:xfrm>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4C20814E-9C2B-484B-A91D-FDC69B19F2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1A35EB1-27E3-2B48-8341-256E87AA1979}" type="slidenum">
              <a:rPr lang="en-US" altLang="en-US" sz="1200" smtClean="0"/>
              <a:pPr/>
              <a:t>50</a:t>
            </a:fld>
            <a:endParaRPr lang="en-US" altLang="en-US" sz="1200"/>
          </a:p>
        </p:txBody>
      </p:sp>
      <p:sp>
        <p:nvSpPr>
          <p:cNvPr id="117762" name="Rectangle 2">
            <a:extLst>
              <a:ext uri="{FF2B5EF4-FFF2-40B4-BE49-F238E27FC236}">
                <a16:creationId xmlns:a16="http://schemas.microsoft.com/office/drawing/2014/main" id="{71B786B3-0BAD-3F4C-94AA-AFE4B4027464}"/>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D44BD0B-765E-4C43-A831-54EFE8731FBC}"/>
              </a:ext>
            </a:extLst>
          </p:cNvPr>
          <p:cNvSpPr>
            <a:spLocks noGrp="1" noChangeArrowheads="1"/>
          </p:cNvSpPr>
          <p:nvPr>
            <p:ph type="body" idx="1"/>
          </p:nvPr>
        </p:nvSpPr>
        <p:spPr>
          <a:extLst>
            <a:ext uri="{FAA26D3D-D897-4be2-8F04-BA451C77F1D7}"/>
            <a:ext uri="{AF507438-7753-43e0-B8FC-AC1667EBCBE1}"/>
          </a:extLst>
        </p:spPr>
        <p:txBody>
          <a:bodyPr/>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32FA8E9E-F483-FE4C-A9A8-982E06D70C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D24501-6E2B-9645-87BD-3F5430422D2C}" type="slidenum">
              <a:rPr lang="en-US" altLang="en-US" sz="1200" smtClean="0"/>
              <a:pPr/>
              <a:t>5</a:t>
            </a:fld>
            <a:endParaRPr lang="en-US" altLang="en-US" sz="1200"/>
          </a:p>
        </p:txBody>
      </p:sp>
      <p:sp>
        <p:nvSpPr>
          <p:cNvPr id="59395" name="Rectangle 2">
            <a:extLst>
              <a:ext uri="{FF2B5EF4-FFF2-40B4-BE49-F238E27FC236}">
                <a16:creationId xmlns:a16="http://schemas.microsoft.com/office/drawing/2014/main" id="{6E854C15-CB7A-0649-B1DB-87F7A54A63EC}"/>
              </a:ext>
            </a:extLst>
          </p:cNvPr>
          <p:cNvSpPr>
            <a:spLocks noGrp="1" noChangeArrowheads="1"/>
          </p:cNvSpPr>
          <p:nvPr>
            <p:ph type="body" idx="1"/>
          </p:nvPr>
        </p:nvSpPr>
        <p:spPr>
          <a:extLst>
            <a:ext uri="{FAA26D3D-D897-4be2-8F04-BA451C77F1D7}"/>
            <a:ext uri="{91240B29-F687-4f45-9708-019B960494DF}"/>
            <a:ext uri="{AF507438-7753-43e0-B8FC-AC1667EBCBE1}"/>
          </a:extLst>
        </p:spPr>
        <p:txBody>
          <a:bodyPr lIns="90488" tIns="44450" rIns="90488" bIns="44450"/>
          <a:lstStyle/>
          <a:p>
            <a:pPr>
              <a:defRPr/>
            </a:pPr>
            <a:endParaRPr lang="en-US">
              <a:latin typeface="Times New Roman" charset="0"/>
              <a:cs typeface="+mn-cs"/>
            </a:endParaRPr>
          </a:p>
        </p:txBody>
      </p:sp>
      <p:sp>
        <p:nvSpPr>
          <p:cNvPr id="25603" name="Rectangle 3">
            <a:extLst>
              <a:ext uri="{FF2B5EF4-FFF2-40B4-BE49-F238E27FC236}">
                <a16:creationId xmlns:a16="http://schemas.microsoft.com/office/drawing/2014/main" id="{C2A0C4E4-AA3C-B84F-97C0-62BC6BF30889}"/>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9787ACA2-440E-C748-841F-E3C5A067F4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CA7088C-8424-544D-A501-E094E430A6B7}" type="slidenum">
              <a:rPr lang="en-US" altLang="en-US" sz="1200" smtClean="0"/>
              <a:pPr/>
              <a:t>6</a:t>
            </a:fld>
            <a:endParaRPr lang="en-US" altLang="en-US" sz="1200"/>
          </a:p>
        </p:txBody>
      </p:sp>
      <p:sp>
        <p:nvSpPr>
          <p:cNvPr id="27650" name="Rectangle 2">
            <a:extLst>
              <a:ext uri="{FF2B5EF4-FFF2-40B4-BE49-F238E27FC236}">
                <a16:creationId xmlns:a16="http://schemas.microsoft.com/office/drawing/2014/main" id="{1F2452C7-8BB3-DF4E-B31A-FCDC5A42EF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r>
              <a:rPr lang="en-US" altLang="en-US">
                <a:ea typeface="ＭＳ Ｐゴシック" panose="020B0600070205080204" pitchFamily="34" charset="-128"/>
              </a:rPr>
              <a:t>PI fluorescence histogram CVs tend to be lower than those with EtBr so more desireable for this reason</a:t>
            </a:r>
          </a:p>
          <a:p>
            <a:endParaRPr lang="en-US" altLang="en-US">
              <a:ea typeface="ＭＳ Ｐゴシック" panose="020B0600070205080204" pitchFamily="34" charset="-128"/>
            </a:endParaRPr>
          </a:p>
          <a:p>
            <a:r>
              <a:rPr lang="en-US" altLang="en-US">
                <a:ea typeface="ＭＳ Ｐゴシック" panose="020B0600070205080204" pitchFamily="34" charset="-128"/>
              </a:rPr>
              <a:t>won</a:t>
            </a:r>
            <a:r>
              <a:rPr lang="ja-JP" altLang="en-US">
                <a:ea typeface="ＭＳ Ｐゴシック" panose="020B0600070205080204" pitchFamily="34" charset="-128"/>
              </a:rPr>
              <a:t>’</a:t>
            </a:r>
            <a:r>
              <a:rPr lang="en-US" altLang="ja-JP">
                <a:ea typeface="ＭＳ Ｐゴシック" panose="020B0600070205080204" pitchFamily="34" charset="-128"/>
              </a:rPr>
              <a:t>t cross membrane regardless of pH...has one more positive charge than EtBr</a:t>
            </a:r>
          </a:p>
          <a:p>
            <a:endParaRPr lang="en-US" altLang="en-US">
              <a:ea typeface="ＭＳ Ｐゴシック" panose="020B0600070205080204" pitchFamily="34" charset="-128"/>
            </a:endParaRPr>
          </a:p>
          <a:p>
            <a:r>
              <a:rPr lang="en-US" altLang="en-US">
                <a:ea typeface="ＭＳ Ｐゴシック" panose="020B0600070205080204" pitchFamily="34" charset="-128"/>
              </a:rPr>
              <a:t>nonintercalating</a:t>
            </a:r>
          </a:p>
          <a:p>
            <a:endParaRPr lang="en-US" altLang="en-US">
              <a:ea typeface="ＭＳ Ｐゴシック" panose="020B0600070205080204" pitchFamily="34" charset="-128"/>
            </a:endParaRPr>
          </a:p>
          <a:p>
            <a:r>
              <a:rPr lang="en-US" altLang="en-US">
                <a:ea typeface="ＭＳ Ｐゴシック" panose="020B0600070205080204" pitchFamily="34" charset="-128"/>
              </a:rPr>
              <a:t>also excites at 342</a:t>
            </a:r>
          </a:p>
          <a:p>
            <a:endParaRPr lang="en-US" altLang="en-US">
              <a:ea typeface="ＭＳ Ｐゴシック" panose="020B0600070205080204" pitchFamily="34" charset="-128"/>
            </a:endParaRPr>
          </a:p>
        </p:txBody>
      </p:sp>
      <p:sp>
        <p:nvSpPr>
          <p:cNvPr id="27651" name="Rectangle 3">
            <a:extLst>
              <a:ext uri="{FF2B5EF4-FFF2-40B4-BE49-F238E27FC236}">
                <a16:creationId xmlns:a16="http://schemas.microsoft.com/office/drawing/2014/main" id="{FCBEB3B5-AFA5-4343-B2F1-D7E2BB0AC622}"/>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F35C041-C843-4349-A5BA-95978DD1DB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27824D-EB1D-7540-B640-42B4C10D3856}" type="slidenum">
              <a:rPr lang="en-US" altLang="en-US" sz="1200" smtClean="0"/>
              <a:pPr/>
              <a:t>7</a:t>
            </a:fld>
            <a:endParaRPr lang="en-US" altLang="en-US" sz="1200"/>
          </a:p>
        </p:txBody>
      </p:sp>
      <p:sp>
        <p:nvSpPr>
          <p:cNvPr id="61443" name="Rectangle 2">
            <a:extLst>
              <a:ext uri="{FF2B5EF4-FFF2-40B4-BE49-F238E27FC236}">
                <a16:creationId xmlns:a16="http://schemas.microsoft.com/office/drawing/2014/main" id="{4F5338AC-FDF7-3747-B8F6-6A56D9DBBDFD}"/>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note that can excite EtBr at both 320-360 and at 480 - 550 to get the red fluorescence</a:t>
            </a:r>
          </a:p>
        </p:txBody>
      </p:sp>
      <p:sp>
        <p:nvSpPr>
          <p:cNvPr id="29699" name="Rectangle 3">
            <a:extLst>
              <a:ext uri="{FF2B5EF4-FFF2-40B4-BE49-F238E27FC236}">
                <a16:creationId xmlns:a16="http://schemas.microsoft.com/office/drawing/2014/main" id="{E9A8C26E-9EE2-A640-88E5-2FBE792E23CF}"/>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C6D04D2-FAA1-B34F-9433-B503766AC9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B658B4D-CB91-AD42-8D61-E913DC9B7268}" type="slidenum">
              <a:rPr lang="en-US" altLang="en-US" sz="1200" smtClean="0"/>
              <a:pPr/>
              <a:t>8</a:t>
            </a:fld>
            <a:endParaRPr lang="en-US" altLang="en-US" sz="1200"/>
          </a:p>
        </p:txBody>
      </p:sp>
      <p:sp>
        <p:nvSpPr>
          <p:cNvPr id="62467" name="Rectangle 2">
            <a:extLst>
              <a:ext uri="{FF2B5EF4-FFF2-40B4-BE49-F238E27FC236}">
                <a16:creationId xmlns:a16="http://schemas.microsoft.com/office/drawing/2014/main" id="{DCF70837-0DF2-DE4E-8580-3100FBC67310}"/>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r>
              <a:rPr lang="en-US">
                <a:latin typeface="Times New Roman" charset="0"/>
                <a:cs typeface="+mn-cs"/>
              </a:rPr>
              <a:t>also used for oxidative burst...according to Shapiro it is more sensitive to superoxide and DCF is more sensitive to hydrogen peroxide and may be able to use these 2 separately to discriminate between the 2 reactive oxygen products</a:t>
            </a:r>
          </a:p>
        </p:txBody>
      </p:sp>
      <p:sp>
        <p:nvSpPr>
          <p:cNvPr id="31747" name="Rectangle 3">
            <a:extLst>
              <a:ext uri="{FF2B5EF4-FFF2-40B4-BE49-F238E27FC236}">
                <a16:creationId xmlns:a16="http://schemas.microsoft.com/office/drawing/2014/main" id="{160E9F2C-A477-3544-9567-6DACEDF55073}"/>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078D7936-0B8E-CA40-8CA0-F7F7E26BAD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0675CE2-3C26-1E4F-8B2B-918B22B89C18}" type="slidenum">
              <a:rPr lang="en-US" altLang="en-US" sz="1200" smtClean="0"/>
              <a:pPr/>
              <a:t>9</a:t>
            </a:fld>
            <a:endParaRPr lang="en-US" altLang="en-US" sz="1200"/>
          </a:p>
        </p:txBody>
      </p:sp>
      <p:sp>
        <p:nvSpPr>
          <p:cNvPr id="63491" name="Rectangle 2">
            <a:extLst>
              <a:ext uri="{FF2B5EF4-FFF2-40B4-BE49-F238E27FC236}">
                <a16:creationId xmlns:a16="http://schemas.microsoft.com/office/drawing/2014/main" id="{5542DC1E-9648-9C48-B533-11DE160ACDFA}"/>
              </a:ext>
            </a:extLst>
          </p:cNvPr>
          <p:cNvSpPr>
            <a:spLocks noGrp="1" noChangeArrowheads="1"/>
          </p:cNvSpPr>
          <p:nvPr>
            <p:ph type="body" idx="1"/>
          </p:nvPr>
        </p:nvSpPr>
        <p:spPr>
          <a:extLst>
            <a:ext uri="{91240B29-F687-4f45-9708-019B960494DF}"/>
            <a:ext uri="{AF507438-7753-43e0-B8FC-AC1667EBCBE1}"/>
          </a:extLst>
        </p:spPr>
        <p:txBody>
          <a:bodyPr lIns="90488" tIns="44450" rIns="90488" bIns="44450"/>
          <a:lstStyle/>
          <a:p>
            <a:pPr>
              <a:defRPr/>
            </a:pPr>
            <a:endParaRPr lang="en-US">
              <a:latin typeface="Times New Roman" charset="0"/>
              <a:cs typeface="+mn-cs"/>
            </a:endParaRPr>
          </a:p>
          <a:p>
            <a:pPr>
              <a:defRPr/>
            </a:pPr>
            <a:r>
              <a:rPr lang="en-US">
                <a:latin typeface="Times New Roman" charset="0"/>
                <a:cs typeface="+mn-cs"/>
              </a:rPr>
              <a:t>GC vs AT for others</a:t>
            </a:r>
          </a:p>
          <a:p>
            <a:pPr>
              <a:defRPr/>
            </a:pPr>
            <a:endParaRPr lang="en-US">
              <a:latin typeface="Times New Roman" charset="0"/>
              <a:cs typeface="+mn-cs"/>
            </a:endParaRPr>
          </a:p>
          <a:p>
            <a:pPr>
              <a:defRPr/>
            </a:pPr>
            <a:r>
              <a:rPr lang="en-US">
                <a:latin typeface="Times New Roman" charset="0"/>
                <a:cs typeface="+mn-cs"/>
              </a:rPr>
              <a:t>cells must be fixed, permeabilized</a:t>
            </a:r>
          </a:p>
          <a:p>
            <a:pPr>
              <a:defRPr/>
            </a:pPr>
            <a:endParaRPr lang="en-US">
              <a:latin typeface="Times New Roman" charset="0"/>
              <a:cs typeface="+mn-cs"/>
            </a:endParaRPr>
          </a:p>
          <a:p>
            <a:pPr>
              <a:defRPr/>
            </a:pPr>
            <a:r>
              <a:rPr lang="en-US">
                <a:latin typeface="Times New Roman" charset="0"/>
                <a:cs typeface="+mn-cs"/>
              </a:rPr>
              <a:t>no interaction with RNA</a:t>
            </a:r>
          </a:p>
          <a:p>
            <a:pPr>
              <a:defRPr/>
            </a:pPr>
            <a:endParaRPr lang="en-US">
              <a:latin typeface="Times New Roman" charset="0"/>
              <a:cs typeface="+mn-cs"/>
            </a:endParaRPr>
          </a:p>
          <a:p>
            <a:pPr>
              <a:defRPr/>
            </a:pPr>
            <a:r>
              <a:rPr lang="en-US">
                <a:latin typeface="Times New Roman" charset="0"/>
                <a:cs typeface="+mn-cs"/>
              </a:rPr>
              <a:t>Crissman and Hirons note 2 Ex peaks:  ~320 &amp; ~445</a:t>
            </a:r>
          </a:p>
          <a:p>
            <a:pPr>
              <a:defRPr/>
            </a:pPr>
            <a:endParaRPr lang="en-US">
              <a:latin typeface="Times New Roman" charset="0"/>
              <a:cs typeface="+mn-cs"/>
            </a:endParaRPr>
          </a:p>
          <a:p>
            <a:pPr>
              <a:defRPr/>
            </a:pPr>
            <a:r>
              <a:rPr lang="en-US">
                <a:latin typeface="Times New Roman" charset="0"/>
                <a:cs typeface="+mn-cs"/>
              </a:rPr>
              <a:t>olivomycin Em 545        chromomycin Em 555        mithramycin Em 575</a:t>
            </a:r>
          </a:p>
          <a:p>
            <a:pPr>
              <a:defRPr/>
            </a:pPr>
            <a:endParaRPr lang="en-US">
              <a:latin typeface="Times New Roman" charset="0"/>
              <a:cs typeface="+mn-cs"/>
            </a:endParaRPr>
          </a:p>
          <a:p>
            <a:pPr>
              <a:defRPr/>
            </a:pPr>
            <a:r>
              <a:rPr lang="en-US">
                <a:latin typeface="Times New Roman" charset="0"/>
                <a:cs typeface="+mn-cs"/>
              </a:rPr>
              <a:t>can use with Ar 457 though HeCd 441 or Hg arc 436 better</a:t>
            </a:r>
          </a:p>
          <a:p>
            <a:pPr>
              <a:defRPr/>
            </a:pPr>
            <a:endParaRPr lang="en-US">
              <a:latin typeface="Times New Roman" charset="0"/>
              <a:cs typeface="+mn-cs"/>
            </a:endParaRPr>
          </a:p>
          <a:p>
            <a:pPr>
              <a:defRPr/>
            </a:pPr>
            <a:endParaRPr lang="en-US">
              <a:latin typeface="Times New Roman" charset="0"/>
              <a:cs typeface="+mn-cs"/>
            </a:endParaRPr>
          </a:p>
        </p:txBody>
      </p:sp>
      <p:sp>
        <p:nvSpPr>
          <p:cNvPr id="33795" name="Rectangle 3">
            <a:extLst>
              <a:ext uri="{FF2B5EF4-FFF2-40B4-BE49-F238E27FC236}">
                <a16:creationId xmlns:a16="http://schemas.microsoft.com/office/drawing/2014/main" id="{183B1709-5326-8249-A491-9D503F11BB2A}"/>
              </a:ext>
            </a:extLst>
          </p:cNvPr>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CD7E38E-8336-5147-BDB5-82A8D9BE9CE7}"/>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7ADEFD2B-DFBB-2E40-9AF5-74BD8719C3FE}" type="datetime12">
              <a:rPr lang="en-US" altLang="en-US"/>
              <a:pPr>
                <a:defRPr/>
              </a:pPr>
              <a:t>10:47 AM</a:t>
            </a:fld>
            <a:endParaRPr lang="en-US" altLang="en-US"/>
          </a:p>
        </p:txBody>
      </p:sp>
      <p:sp>
        <p:nvSpPr>
          <p:cNvPr id="5" name="Rectangle 5">
            <a:extLst>
              <a:ext uri="{FF2B5EF4-FFF2-40B4-BE49-F238E27FC236}">
                <a16:creationId xmlns:a16="http://schemas.microsoft.com/office/drawing/2014/main" id="{AECD5E17-822B-A645-8619-3EC3F043D7F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6889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B90323-62CC-BF45-8DD8-4379DC0C81F8}"/>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B03D5DC1-5396-B846-9113-4A13502ED544}" type="datetime12">
              <a:rPr lang="en-US" altLang="en-US"/>
              <a:pPr>
                <a:defRPr/>
              </a:pPr>
              <a:t>10:47 AM</a:t>
            </a:fld>
            <a:endParaRPr lang="en-US" altLang="en-US"/>
          </a:p>
        </p:txBody>
      </p:sp>
      <p:sp>
        <p:nvSpPr>
          <p:cNvPr id="5" name="Rectangle 5">
            <a:extLst>
              <a:ext uri="{FF2B5EF4-FFF2-40B4-BE49-F238E27FC236}">
                <a16:creationId xmlns:a16="http://schemas.microsoft.com/office/drawing/2014/main" id="{1D2EA281-E670-5E44-A484-DD6915343F6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383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9A3FA4-B4B3-8648-BA21-8F1961CCC222}"/>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0E4AF970-6F40-5746-A0A4-0B4680D130B9}" type="datetime12">
              <a:rPr lang="en-US" altLang="en-US"/>
              <a:pPr>
                <a:defRPr/>
              </a:pPr>
              <a:t>10:47 AM</a:t>
            </a:fld>
            <a:endParaRPr lang="en-US" altLang="en-US"/>
          </a:p>
        </p:txBody>
      </p:sp>
      <p:sp>
        <p:nvSpPr>
          <p:cNvPr id="5" name="Rectangle 5">
            <a:extLst>
              <a:ext uri="{FF2B5EF4-FFF2-40B4-BE49-F238E27FC236}">
                <a16:creationId xmlns:a16="http://schemas.microsoft.com/office/drawing/2014/main" id="{0F533F66-62D7-6546-A91C-9D59B412D16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352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9779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B4AA4C1-2707-3C45-9AD2-116A119476EF}"/>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40AAC827-1EC5-C247-8AA8-5555F21E8180}" type="datetime12">
              <a:rPr lang="en-US" altLang="en-US"/>
              <a:pPr>
                <a:defRPr/>
              </a:pPr>
              <a:t>10:47 AM</a:t>
            </a:fld>
            <a:endParaRPr lang="en-US" altLang="en-US"/>
          </a:p>
        </p:txBody>
      </p:sp>
      <p:sp>
        <p:nvSpPr>
          <p:cNvPr id="6" name="Rectangle 5">
            <a:extLst>
              <a:ext uri="{FF2B5EF4-FFF2-40B4-BE49-F238E27FC236}">
                <a16:creationId xmlns:a16="http://schemas.microsoft.com/office/drawing/2014/main" id="{C685B0F9-8881-C544-A330-DB0CB6BF1647}"/>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596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62CE4B-1BF6-1D46-9FA3-7666FE849529}"/>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290E26FE-65B5-C249-94A7-A00752E1BC8B}" type="datetime12">
              <a:rPr lang="en-US" altLang="en-US"/>
              <a:pPr>
                <a:defRPr/>
              </a:pPr>
              <a:t>10:47 AM</a:t>
            </a:fld>
            <a:endParaRPr lang="en-US" altLang="en-US"/>
          </a:p>
        </p:txBody>
      </p:sp>
      <p:sp>
        <p:nvSpPr>
          <p:cNvPr id="5" name="Rectangle 5">
            <a:extLst>
              <a:ext uri="{FF2B5EF4-FFF2-40B4-BE49-F238E27FC236}">
                <a16:creationId xmlns:a16="http://schemas.microsoft.com/office/drawing/2014/main" id="{26E1632A-81BD-1A43-B4E6-28EA1BB96D2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86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A59785-6262-3A4C-92C8-A556B63A7D79}"/>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6BD07DA9-F692-8949-8443-0D95B4355C7A}" type="datetime12">
              <a:rPr lang="en-US" altLang="en-US"/>
              <a:pPr>
                <a:defRPr/>
              </a:pPr>
              <a:t>10:47 AM</a:t>
            </a:fld>
            <a:endParaRPr lang="en-US" altLang="en-US"/>
          </a:p>
        </p:txBody>
      </p:sp>
      <p:sp>
        <p:nvSpPr>
          <p:cNvPr id="5" name="Rectangle 5">
            <a:extLst>
              <a:ext uri="{FF2B5EF4-FFF2-40B4-BE49-F238E27FC236}">
                <a16:creationId xmlns:a16="http://schemas.microsoft.com/office/drawing/2014/main" id="{D1D1D86C-56B6-BB42-BCB3-2EA9DED46C99}"/>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947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D08232-5E52-8241-9C89-F43F52BD6C4E}"/>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4081FDED-68DD-2F47-BA21-70BF3812834F}" type="datetime12">
              <a:rPr lang="en-US" altLang="en-US"/>
              <a:pPr>
                <a:defRPr/>
              </a:pPr>
              <a:t>10:47 AM</a:t>
            </a:fld>
            <a:endParaRPr lang="en-US" altLang="en-US"/>
          </a:p>
        </p:txBody>
      </p:sp>
      <p:sp>
        <p:nvSpPr>
          <p:cNvPr id="6" name="Rectangle 5">
            <a:extLst>
              <a:ext uri="{FF2B5EF4-FFF2-40B4-BE49-F238E27FC236}">
                <a16:creationId xmlns:a16="http://schemas.microsoft.com/office/drawing/2014/main" id="{2E2C1273-DBEE-9D4E-80EB-31C6E6F5240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170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23F1A3-3D67-8244-AE13-24F4D8613300}"/>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920C453C-01EE-924F-9707-D80A4A6C12BB}" type="datetime12">
              <a:rPr lang="en-US" altLang="en-US"/>
              <a:pPr>
                <a:defRPr/>
              </a:pPr>
              <a:t>10:47 AM</a:t>
            </a:fld>
            <a:endParaRPr lang="en-US" altLang="en-US"/>
          </a:p>
        </p:txBody>
      </p:sp>
      <p:sp>
        <p:nvSpPr>
          <p:cNvPr id="8" name="Rectangle 5">
            <a:extLst>
              <a:ext uri="{FF2B5EF4-FFF2-40B4-BE49-F238E27FC236}">
                <a16:creationId xmlns:a16="http://schemas.microsoft.com/office/drawing/2014/main" id="{55C418AC-3600-BE4E-A095-EC6A3C65030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285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C1511C-FA67-E643-9872-EA368546510A}"/>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900688D7-3F88-4F40-A282-93D9DD137288}" type="datetime12">
              <a:rPr lang="en-US" altLang="en-US"/>
              <a:pPr>
                <a:defRPr/>
              </a:pPr>
              <a:t>10:47 AM</a:t>
            </a:fld>
            <a:endParaRPr lang="en-US" altLang="en-US"/>
          </a:p>
        </p:txBody>
      </p:sp>
      <p:sp>
        <p:nvSpPr>
          <p:cNvPr id="4" name="Rectangle 5">
            <a:extLst>
              <a:ext uri="{FF2B5EF4-FFF2-40B4-BE49-F238E27FC236}">
                <a16:creationId xmlns:a16="http://schemas.microsoft.com/office/drawing/2014/main" id="{D60FE52C-8046-D241-A0E3-70F410A18B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Content Placeholder 5">
            <a:extLst>
              <a:ext uri="{FF2B5EF4-FFF2-40B4-BE49-F238E27FC236}">
                <a16:creationId xmlns:a16="http://schemas.microsoft.com/office/drawing/2014/main" id="{3FC8D9BC-5468-8A44-B305-250EF8A9EA57}"/>
              </a:ext>
            </a:extLst>
          </p:cNvPr>
          <p:cNvSpPr>
            <a:spLocks noGrp="1"/>
          </p:cNvSpPr>
          <p:nvPr>
            <p:ph sz="quarter" idx="12"/>
          </p:nvPr>
        </p:nvSpPr>
        <p:spPr>
          <a:xfrm>
            <a:off x="2082800" y="66040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35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CCAA4A-C080-3844-BBEA-C77864100DB2}"/>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2DF617CD-B6AE-7A49-BAA2-8A736EC9185E}" type="datetime12">
              <a:rPr lang="en-US" altLang="en-US"/>
              <a:pPr>
                <a:defRPr/>
              </a:pPr>
              <a:t>10:47 AM</a:t>
            </a:fld>
            <a:endParaRPr lang="en-US" altLang="en-US"/>
          </a:p>
        </p:txBody>
      </p:sp>
      <p:sp>
        <p:nvSpPr>
          <p:cNvPr id="3" name="Rectangle 5">
            <a:extLst>
              <a:ext uri="{FF2B5EF4-FFF2-40B4-BE49-F238E27FC236}">
                <a16:creationId xmlns:a16="http://schemas.microsoft.com/office/drawing/2014/main" id="{E058B126-479E-D643-8479-A2464C59FCE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739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D445CE-624E-FD44-9802-946E8E667641}"/>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08ECAA91-E393-E44B-A11B-991F893C23FA}" type="datetime12">
              <a:rPr lang="en-US" altLang="en-US"/>
              <a:pPr>
                <a:defRPr/>
              </a:pPr>
              <a:t>10:47 AM</a:t>
            </a:fld>
            <a:endParaRPr lang="en-US" altLang="en-US"/>
          </a:p>
        </p:txBody>
      </p:sp>
      <p:sp>
        <p:nvSpPr>
          <p:cNvPr id="6" name="Rectangle 5">
            <a:extLst>
              <a:ext uri="{FF2B5EF4-FFF2-40B4-BE49-F238E27FC236}">
                <a16:creationId xmlns:a16="http://schemas.microsoft.com/office/drawing/2014/main" id="{8B2F91BD-33CF-274B-8457-F04A640FA00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157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3077A1-C6E2-E641-8745-4EEFCD4FE4D1}"/>
              </a:ext>
            </a:extLst>
          </p:cNvPr>
          <p:cNvSpPr>
            <a:spLocks noGrp="1" noChangeArrowheads="1"/>
          </p:cNvSpPr>
          <p:nvPr>
            <p:ph type="dt" sz="half" idx="10"/>
          </p:nvPr>
        </p:nvSpPr>
        <p:spPr>
          <a:xfrm>
            <a:off x="0" y="6604000"/>
            <a:ext cx="1905000" cy="215900"/>
          </a:xfrm>
          <a:prstGeom prst="rect">
            <a:avLst/>
          </a:prstGeom>
          <a:ln/>
        </p:spPr>
        <p:txBody>
          <a:bodyPr/>
          <a:lstStyle>
            <a:lvl1pPr>
              <a:defRPr/>
            </a:lvl1pPr>
          </a:lstStyle>
          <a:p>
            <a:pPr>
              <a:defRPr/>
            </a:pPr>
            <a:fld id="{9FA43982-A0C4-4D4F-8CC8-61609646F3DF}" type="datetime12">
              <a:rPr lang="en-US" altLang="en-US"/>
              <a:pPr>
                <a:defRPr/>
              </a:pPr>
              <a:t>10:47 AM</a:t>
            </a:fld>
            <a:endParaRPr lang="en-US" altLang="en-US"/>
          </a:p>
        </p:txBody>
      </p:sp>
      <p:sp>
        <p:nvSpPr>
          <p:cNvPr id="6" name="Rectangle 5">
            <a:extLst>
              <a:ext uri="{FF2B5EF4-FFF2-40B4-BE49-F238E27FC236}">
                <a16:creationId xmlns:a16="http://schemas.microsoft.com/office/drawing/2014/main" id="{B0685398-EB96-DF42-973A-96A02A8DDB8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607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F90556-C7F8-BB4D-BF60-14341F690945}"/>
              </a:ext>
            </a:extLst>
          </p:cNvPr>
          <p:cNvSpPr>
            <a:spLocks noGrp="1" noChangeArrowheads="1"/>
          </p:cNvSpPr>
          <p:nvPr>
            <p:ph type="title"/>
          </p:nvPr>
        </p:nvSpPr>
        <p:spPr bwMode="auto">
          <a:xfrm>
            <a:off x="0" y="0"/>
            <a:ext cx="731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232AF1-9486-4045-BD7F-535D365A6D8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256EAF13-8C6E-D04E-8B5F-93EBBAB28EA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7">
            <a:extLst>
              <a:ext uri="{FF2B5EF4-FFF2-40B4-BE49-F238E27FC236}">
                <a16:creationId xmlns:a16="http://schemas.microsoft.com/office/drawing/2014/main" id="{8C87E11A-1035-7B48-9C1C-169F30423C27}"/>
              </a:ext>
            </a:extLst>
          </p:cNvPr>
          <p:cNvSpPr>
            <a:spLocks noChangeArrowheads="1"/>
          </p:cNvSpPr>
          <p:nvPr/>
        </p:nvSpPr>
        <p:spPr bwMode="auto">
          <a:xfrm>
            <a:off x="8162608" y="6615906"/>
            <a:ext cx="874712" cy="4572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defRPr/>
            </a:pPr>
            <a:r>
              <a:rPr lang="en-US" altLang="en-US" sz="1100" dirty="0"/>
              <a:t>Page </a:t>
            </a:r>
            <a:fld id="{308A44BE-BD68-744C-B983-BDA1BD4B6377}" type="slidenum">
              <a:rPr lang="en-US" altLang="en-US" sz="1100" smtClean="0"/>
              <a:pPr algn="r">
                <a:defRPr/>
              </a:pPr>
              <a:t>‹#›</a:t>
            </a:fld>
            <a:endParaRPr lang="en-US" altLang="en-US" sz="1100" dirty="0"/>
          </a:p>
        </p:txBody>
      </p:sp>
      <p:sp>
        <p:nvSpPr>
          <p:cNvPr id="1031" name="Rectangle 9">
            <a:extLst>
              <a:ext uri="{FF2B5EF4-FFF2-40B4-BE49-F238E27FC236}">
                <a16:creationId xmlns:a16="http://schemas.microsoft.com/office/drawing/2014/main" id="{F314429F-E159-704A-8DCB-6A2CEE61D252}"/>
              </a:ext>
            </a:extLst>
          </p:cNvPr>
          <p:cNvSpPr>
            <a:spLocks noChangeArrowheads="1"/>
          </p:cNvSpPr>
          <p:nvPr userDrawn="1"/>
        </p:nvSpPr>
        <p:spPr bwMode="auto">
          <a:xfrm>
            <a:off x="2362200" y="6667500"/>
            <a:ext cx="5145088" cy="2286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800" dirty="0">
                <a:latin typeface="Comic Sans MS" charset="0"/>
              </a:rPr>
              <a:t>© 1988-2022 J.Paul Robinson, Purdue University  BMS 631  DNA-RNA</a:t>
            </a:r>
          </a:p>
        </p:txBody>
      </p:sp>
      <p:sp>
        <p:nvSpPr>
          <p:cNvPr id="1032" name="Line 10">
            <a:extLst>
              <a:ext uri="{FF2B5EF4-FFF2-40B4-BE49-F238E27FC236}">
                <a16:creationId xmlns:a16="http://schemas.microsoft.com/office/drawing/2014/main" id="{C11F5009-1DA0-7E46-B14D-C907AC85BEFC}"/>
              </a:ext>
            </a:extLst>
          </p:cNvPr>
          <p:cNvSpPr>
            <a:spLocks noChangeShapeType="1"/>
          </p:cNvSpPr>
          <p:nvPr userDrawn="1"/>
        </p:nvSpPr>
        <p:spPr bwMode="auto">
          <a:xfrm flipV="1">
            <a:off x="0" y="812800"/>
            <a:ext cx="9144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11" descr="puclnew">
            <a:extLst>
              <a:ext uri="{FF2B5EF4-FFF2-40B4-BE49-F238E27FC236}">
                <a16:creationId xmlns:a16="http://schemas.microsoft.com/office/drawing/2014/main" id="{CE69D134-C9A5-CC48-8EC4-67644D393EB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34020" y="164307"/>
            <a:ext cx="1003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ichard.haugland@probes.com?subject=Re:%20staining%20for%20viabilit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F65EE0B-9612-CC48-8B80-BFB93995781B}"/>
              </a:ext>
            </a:extLst>
          </p:cNvPr>
          <p:cNvSpPr>
            <a:spLocks noGrp="1" noChangeArrowheads="1"/>
          </p:cNvSpPr>
          <p:nvPr>
            <p:ph type="title"/>
          </p:nvPr>
        </p:nvSpPr>
        <p:spPr>
          <a:xfrm>
            <a:off x="0" y="0"/>
            <a:ext cx="9144000" cy="977900"/>
          </a:xfrm>
        </p:spPr>
        <p:txBody>
          <a:bodyPr/>
          <a:lstStyle/>
          <a:p>
            <a:pPr>
              <a:defRPr/>
            </a:pPr>
            <a:r>
              <a:rPr lang="en-US">
                <a:cs typeface="+mj-cs"/>
              </a:rPr>
              <a:t>BMS 631 - LECTURE 11 Flow Cytometry: Theory</a:t>
            </a:r>
          </a:p>
        </p:txBody>
      </p:sp>
      <p:sp>
        <p:nvSpPr>
          <p:cNvPr id="16387" name="Text Box 3">
            <a:extLst>
              <a:ext uri="{FF2B5EF4-FFF2-40B4-BE49-F238E27FC236}">
                <a16:creationId xmlns:a16="http://schemas.microsoft.com/office/drawing/2014/main" id="{39C4B445-7D35-334E-A7EF-10325487EE33}"/>
              </a:ext>
            </a:extLst>
          </p:cNvPr>
          <p:cNvSpPr txBox="1">
            <a:spLocks noChangeArrowheads="1"/>
          </p:cNvSpPr>
          <p:nvPr/>
        </p:nvSpPr>
        <p:spPr bwMode="auto">
          <a:xfrm>
            <a:off x="0" y="5118100"/>
            <a:ext cx="532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Lynn Hall G221</a:t>
            </a:r>
          </a:p>
          <a:p>
            <a:pPr>
              <a:spcBef>
                <a:spcPct val="0"/>
              </a:spcBef>
              <a:buFontTx/>
              <a:buNone/>
            </a:pPr>
            <a:r>
              <a:rPr lang="en-US" altLang="en-US" sz="1200"/>
              <a:t>Purdue University Cytometry Laboratories</a:t>
            </a:r>
          </a:p>
          <a:p>
            <a:pPr>
              <a:spcBef>
                <a:spcPct val="0"/>
              </a:spcBef>
              <a:buFontTx/>
              <a:buNone/>
            </a:pPr>
            <a:r>
              <a:rPr lang="en-US" altLang="en-US" sz="1200"/>
              <a:t>Purdue University</a:t>
            </a:r>
          </a:p>
          <a:p>
            <a:pPr>
              <a:spcBef>
                <a:spcPct val="0"/>
              </a:spcBef>
              <a:buFontTx/>
              <a:buNone/>
            </a:pPr>
            <a:r>
              <a:rPr lang="en-US" altLang="en-US" sz="1200"/>
              <a:t>Office: 494 0757</a:t>
            </a:r>
          </a:p>
          <a:p>
            <a:pPr>
              <a:spcBef>
                <a:spcPct val="0"/>
              </a:spcBef>
              <a:buFontTx/>
              <a:buNone/>
            </a:pPr>
            <a:r>
              <a:rPr lang="en-US" altLang="en-US" sz="1200"/>
              <a:t>Email: robinson@flowcyt.cyto.purdue.edu</a:t>
            </a:r>
            <a:endParaRPr lang="en-US" altLang="en-US" sz="2000">
              <a:solidFill>
                <a:srgbClr val="0033CC"/>
              </a:solidFill>
            </a:endParaRPr>
          </a:p>
        </p:txBody>
      </p:sp>
      <p:sp>
        <p:nvSpPr>
          <p:cNvPr id="16388" name="Text Box 4">
            <a:extLst>
              <a:ext uri="{FF2B5EF4-FFF2-40B4-BE49-F238E27FC236}">
                <a16:creationId xmlns:a16="http://schemas.microsoft.com/office/drawing/2014/main" id="{AC7B42C0-6B4A-BE45-AAA4-20A5927361DE}"/>
              </a:ext>
            </a:extLst>
          </p:cNvPr>
          <p:cNvSpPr txBox="1">
            <a:spLocks noChangeArrowheads="1"/>
          </p:cNvSpPr>
          <p:nvPr/>
        </p:nvSpPr>
        <p:spPr bwMode="auto">
          <a:xfrm>
            <a:off x="1524000" y="10414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a:t> DNA-RNA Fluorescence Probes</a:t>
            </a:r>
          </a:p>
        </p:txBody>
      </p:sp>
      <p:sp>
        <p:nvSpPr>
          <p:cNvPr id="16389" name="Text Box 5">
            <a:extLst>
              <a:ext uri="{FF2B5EF4-FFF2-40B4-BE49-F238E27FC236}">
                <a16:creationId xmlns:a16="http://schemas.microsoft.com/office/drawing/2014/main" id="{A1A71280-AF1F-5049-9580-C485E0A955C3}"/>
              </a:ext>
            </a:extLst>
          </p:cNvPr>
          <p:cNvSpPr txBox="1">
            <a:spLocks noChangeArrowheads="1"/>
          </p:cNvSpPr>
          <p:nvPr/>
        </p:nvSpPr>
        <p:spPr bwMode="auto">
          <a:xfrm>
            <a:off x="4159250" y="5362613"/>
            <a:ext cx="4984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i="1" dirty="0">
                <a:latin typeface="Times New Roman" panose="02020603050405020304" pitchFamily="18" charset="0"/>
              </a:rPr>
              <a:t>Some material from these lectures uses data from files on Michael Ormerod</a:t>
            </a:r>
            <a:r>
              <a:rPr lang="ja-JP" altLang="en-US" sz="1400" i="1">
                <a:latin typeface="Times New Roman" panose="02020603050405020304" pitchFamily="18" charset="0"/>
              </a:rPr>
              <a:t>’</a:t>
            </a:r>
            <a:r>
              <a:rPr lang="en-US" altLang="ja-JP" sz="1400" i="1" dirty="0">
                <a:latin typeface="Times New Roman" panose="02020603050405020304" pitchFamily="18" charset="0"/>
              </a:rPr>
              <a:t>s Cytometry CD-ROM and Howard Shapiro</a:t>
            </a:r>
            <a:r>
              <a:rPr lang="ja-JP" altLang="en-US" sz="1400" i="1">
                <a:latin typeface="Times New Roman" panose="02020603050405020304" pitchFamily="18" charset="0"/>
              </a:rPr>
              <a:t>’</a:t>
            </a:r>
            <a:r>
              <a:rPr lang="en-US" altLang="ja-JP" sz="1400" i="1" dirty="0">
                <a:latin typeface="Times New Roman" panose="02020603050405020304" pitchFamily="18" charset="0"/>
              </a:rPr>
              <a:t>s text </a:t>
            </a:r>
            <a:r>
              <a:rPr lang="ja-JP" altLang="en-US" sz="1400" i="1">
                <a:latin typeface="Times New Roman" panose="02020603050405020304" pitchFamily="18" charset="0"/>
              </a:rPr>
              <a:t>“</a:t>
            </a:r>
            <a:r>
              <a:rPr lang="en-US" altLang="ja-JP" sz="1400" b="1" i="1" dirty="0">
                <a:latin typeface="Times New Roman" panose="02020603050405020304" pitchFamily="18" charset="0"/>
              </a:rPr>
              <a:t>Practical Flow Cytometry</a:t>
            </a:r>
            <a:r>
              <a:rPr lang="ja-JP" altLang="en-US" sz="1400" i="1">
                <a:latin typeface="Times New Roman" panose="02020603050405020304" pitchFamily="18" charset="0"/>
              </a:rPr>
              <a:t>”</a:t>
            </a:r>
            <a:r>
              <a:rPr lang="en-US" altLang="ja-JP" sz="1400" i="1" dirty="0">
                <a:latin typeface="Times New Roman" panose="02020603050405020304" pitchFamily="18" charset="0"/>
              </a:rPr>
              <a:t>, Wiley-</a:t>
            </a:r>
            <a:r>
              <a:rPr lang="en-US" altLang="ja-JP" sz="1400" i="1" dirty="0" err="1">
                <a:latin typeface="Times New Roman" panose="02020603050405020304" pitchFamily="18" charset="0"/>
              </a:rPr>
              <a:t>Liss</a:t>
            </a:r>
            <a:r>
              <a:rPr lang="en-US" altLang="ja-JP" sz="1400" i="1" dirty="0">
                <a:latin typeface="Times New Roman" panose="02020603050405020304" pitchFamily="18" charset="0"/>
              </a:rPr>
              <a:t>, 3rd Ed. 1994</a:t>
            </a:r>
            <a:endParaRPr lang="en-US" altLang="en-US" sz="1400" i="1" dirty="0">
              <a:latin typeface="Times New Roman" panose="02020603050405020304" pitchFamily="18" charset="0"/>
            </a:endParaRPr>
          </a:p>
        </p:txBody>
      </p:sp>
      <p:sp>
        <p:nvSpPr>
          <p:cNvPr id="16390" name="Text Box 6">
            <a:extLst>
              <a:ext uri="{FF2B5EF4-FFF2-40B4-BE49-F238E27FC236}">
                <a16:creationId xmlns:a16="http://schemas.microsoft.com/office/drawing/2014/main" id="{59FCF150-CA67-844B-BD5D-356409D59EC5}"/>
              </a:ext>
            </a:extLst>
          </p:cNvPr>
          <p:cNvSpPr txBox="1">
            <a:spLocks noChangeArrowheads="1"/>
          </p:cNvSpPr>
          <p:nvPr/>
        </p:nvSpPr>
        <p:spPr bwMode="auto">
          <a:xfrm>
            <a:off x="2181225" y="1919288"/>
            <a:ext cx="5573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chemeClr val="tx2"/>
                </a:solidFill>
              </a:rPr>
              <a:t>J. Paul Robinson</a:t>
            </a:r>
            <a:br>
              <a:rPr lang="en-US" altLang="en-US" sz="2400" dirty="0">
                <a:solidFill>
                  <a:schemeClr val="tx2"/>
                </a:solidFill>
              </a:rPr>
            </a:br>
            <a:r>
              <a:rPr lang="en-US" altLang="en-US" sz="2400" dirty="0">
                <a:solidFill>
                  <a:schemeClr val="tx2"/>
                </a:solidFill>
              </a:rPr>
              <a:t>Distinguished  Professor of </a:t>
            </a:r>
            <a:r>
              <a:rPr lang="en-US" altLang="en-US" sz="2400" dirty="0" err="1">
                <a:solidFill>
                  <a:schemeClr val="tx2"/>
                </a:solidFill>
              </a:rPr>
              <a:t>Cytometrt</a:t>
            </a:r>
            <a:r>
              <a:rPr lang="en-US" altLang="en-US" sz="2400" dirty="0">
                <a:solidFill>
                  <a:schemeClr val="tx2"/>
                </a:solidFill>
              </a:rPr>
              <a:t> &amp;</a:t>
            </a:r>
            <a:br>
              <a:rPr lang="en-US" altLang="en-US" sz="2400" dirty="0">
                <a:solidFill>
                  <a:schemeClr val="tx2"/>
                </a:solidFill>
              </a:rPr>
            </a:br>
            <a:r>
              <a:rPr lang="en-US" altLang="en-US" sz="2400" dirty="0">
                <a:solidFill>
                  <a:schemeClr val="tx2"/>
                </a:solidFill>
              </a:rPr>
              <a:t>Professor of  Biomedical Engineering</a:t>
            </a:r>
            <a:br>
              <a:rPr lang="en-US" altLang="en-US" sz="2400" dirty="0">
                <a:solidFill>
                  <a:schemeClr val="tx2"/>
                </a:solidFill>
              </a:rPr>
            </a:br>
            <a:r>
              <a:rPr lang="en-US" altLang="en-US" sz="2400" dirty="0">
                <a:solidFill>
                  <a:schemeClr val="tx2"/>
                </a:solidFill>
              </a:rPr>
              <a:t> Purdue University</a:t>
            </a:r>
          </a:p>
        </p:txBody>
      </p:sp>
      <p:sp>
        <p:nvSpPr>
          <p:cNvPr id="16391" name="Text Box 7">
            <a:extLst>
              <a:ext uri="{FF2B5EF4-FFF2-40B4-BE49-F238E27FC236}">
                <a16:creationId xmlns:a16="http://schemas.microsoft.com/office/drawing/2014/main" id="{49887E3D-9679-2648-9B33-2CD3B09BF49F}"/>
              </a:ext>
            </a:extLst>
          </p:cNvPr>
          <p:cNvSpPr txBox="1">
            <a:spLocks noChangeArrowheads="1"/>
          </p:cNvSpPr>
          <p:nvPr/>
        </p:nvSpPr>
        <p:spPr bwMode="auto">
          <a:xfrm>
            <a:off x="2832100" y="6267450"/>
            <a:ext cx="347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dirty="0">
                <a:latin typeface="Times New Roman" panose="02020603050405020304" pitchFamily="18" charset="0"/>
              </a:rPr>
              <a:t>WEB  </a:t>
            </a:r>
            <a:r>
              <a:rPr lang="en-US" altLang="en-US" sz="1600" dirty="0">
                <a:solidFill>
                  <a:srgbClr val="0033CC"/>
                </a:solidFill>
                <a:latin typeface="Times New Roman" panose="02020603050405020304" pitchFamily="18" charset="0"/>
              </a:rPr>
              <a:t>http://</a:t>
            </a:r>
            <a:r>
              <a:rPr lang="en-US" altLang="en-US" sz="1600" dirty="0" err="1">
                <a:solidFill>
                  <a:srgbClr val="0033CC"/>
                </a:solidFill>
                <a:latin typeface="Times New Roman" panose="02020603050405020304" pitchFamily="18" charset="0"/>
              </a:rPr>
              <a:t>www.cyto.purdue.edu</a:t>
            </a:r>
            <a:r>
              <a:rPr lang="en-US" altLang="en-US" sz="1600" dirty="0">
                <a:solidFill>
                  <a:srgbClr val="0033CC"/>
                </a:solidFill>
                <a:latin typeface="Times New Roman" panose="02020603050405020304" pitchFamily="18" charset="0"/>
              </a:rPr>
              <a:t>/class</a:t>
            </a:r>
          </a:p>
        </p:txBody>
      </p:sp>
      <p:sp>
        <p:nvSpPr>
          <p:cNvPr id="16392" name="Text Box 9">
            <a:extLst>
              <a:ext uri="{FF2B5EF4-FFF2-40B4-BE49-F238E27FC236}">
                <a16:creationId xmlns:a16="http://schemas.microsoft.com/office/drawing/2014/main" id="{0660BFD1-6C2B-6641-B312-964D7085F8C1}"/>
              </a:ext>
            </a:extLst>
          </p:cNvPr>
          <p:cNvSpPr txBox="1">
            <a:spLocks noChangeArrowheads="1"/>
          </p:cNvSpPr>
          <p:nvPr/>
        </p:nvSpPr>
        <p:spPr bwMode="auto">
          <a:xfrm>
            <a:off x="1145506" y="4251514"/>
            <a:ext cx="720223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400" b="1">
                <a:solidFill>
                  <a:schemeClr val="accent2"/>
                </a:solidFill>
              </a:rPr>
              <a:t>Notice:</a:t>
            </a:r>
            <a:r>
              <a:rPr lang="en-US" altLang="en-US" sz="1400">
                <a:solidFill>
                  <a:schemeClr val="accent2"/>
                </a:solidFill>
              </a:rPr>
              <a:t> The materials in this presentation are copyrighted materials. If you want to use any of these slides, you may do so if you credit each slide with the author</a:t>
            </a:r>
            <a:r>
              <a:rPr lang="ja-JP" altLang="en-US" sz="1400">
                <a:solidFill>
                  <a:schemeClr val="accent2"/>
                </a:solidFill>
              </a:rPr>
              <a:t>’</a:t>
            </a:r>
            <a:r>
              <a:rPr lang="en-US" altLang="ja-JP" sz="1400">
                <a:solidFill>
                  <a:schemeClr val="accent2"/>
                </a:solidFill>
              </a:rPr>
              <a:t>s name.</a:t>
            </a:r>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a:extLst>
              <a:ext uri="{FF2B5EF4-FFF2-40B4-BE49-F238E27FC236}">
                <a16:creationId xmlns:a16="http://schemas.microsoft.com/office/drawing/2014/main" id="{9FA2AA6F-7812-224F-8181-7CCE1C95BAF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3AD6351-DFA7-6249-B808-B5B583EE5A9E}"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1267" name="Rectangle 2">
            <a:extLst>
              <a:ext uri="{FF2B5EF4-FFF2-40B4-BE49-F238E27FC236}">
                <a16:creationId xmlns:a16="http://schemas.microsoft.com/office/drawing/2014/main" id="{2397AEDB-EB05-3F4A-9654-7ECC7F63881F}"/>
              </a:ext>
            </a:extLst>
          </p:cNvPr>
          <p:cNvSpPr>
            <a:spLocks noGrp="1" noChangeArrowheads="1"/>
          </p:cNvSpPr>
          <p:nvPr>
            <p:ph type="title"/>
          </p:nvPr>
        </p:nvSpPr>
        <p:spPr>
          <a:xfrm>
            <a:off x="0" y="0"/>
            <a:ext cx="3986213" cy="787400"/>
          </a:xfrm>
          <a:extLst>
            <a:ext uri="{91240B29-F687-4f45-9708-019B960494DF}"/>
          </a:extLst>
        </p:spPr>
        <p:txBody>
          <a:bodyPr lIns="90488" tIns="44450" rIns="90488" bIns="44450"/>
          <a:lstStyle/>
          <a:p>
            <a:pPr>
              <a:defRPr/>
            </a:pPr>
            <a:r>
              <a:rPr lang="en-US" dirty="0">
                <a:cs typeface="+mj-cs"/>
              </a:rPr>
              <a:t>Mithramycin + EtBr</a:t>
            </a:r>
          </a:p>
        </p:txBody>
      </p:sp>
      <p:sp>
        <p:nvSpPr>
          <p:cNvPr id="11268" name="Rectangle 3">
            <a:extLst>
              <a:ext uri="{FF2B5EF4-FFF2-40B4-BE49-F238E27FC236}">
                <a16:creationId xmlns:a16="http://schemas.microsoft.com/office/drawing/2014/main" id="{C66BEE96-9D89-BE4D-81A5-2CE365DD1382}"/>
              </a:ext>
            </a:extLst>
          </p:cNvPr>
          <p:cNvSpPr>
            <a:spLocks noGrp="1" noChangeArrowheads="1"/>
          </p:cNvSpPr>
          <p:nvPr>
            <p:ph type="body" idx="1"/>
          </p:nvPr>
        </p:nvSpPr>
        <p:spPr>
          <a:xfrm>
            <a:off x="685800" y="1676400"/>
            <a:ext cx="7772400" cy="4114800"/>
          </a:xfrm>
          <a:extLst>
            <a:ext uri="{91240B29-F687-4f45-9708-019B960494DF}"/>
          </a:extLst>
        </p:spPr>
        <p:txBody>
          <a:bodyPr lIns="90488" tIns="44450" rIns="90488" bIns="44450"/>
          <a:lstStyle/>
          <a:p>
            <a:pPr>
              <a:defRPr/>
            </a:pPr>
            <a:r>
              <a:rPr lang="en-US" sz="2800">
                <a:cs typeface="+mn-cs"/>
              </a:rPr>
              <a:t>DNA-specific vs mix of DNA and RNA get with EtBr alone</a:t>
            </a:r>
          </a:p>
          <a:p>
            <a:pPr>
              <a:defRPr/>
            </a:pPr>
            <a:r>
              <a:rPr lang="en-US" sz="2800">
                <a:cs typeface="+mn-cs"/>
              </a:rPr>
              <a:t>Excite at 400-457  nm&amp; eliminate most RNA fluorescence </a:t>
            </a:r>
          </a:p>
          <a:p>
            <a:pPr lvl="1">
              <a:defRPr/>
            </a:pPr>
            <a:r>
              <a:rPr lang="en-US" sz="2400"/>
              <a:t>energy transfer occurs from mithramycin on DNA to EtBr on DNA</a:t>
            </a:r>
          </a:p>
        </p:txBody>
      </p:sp>
      <p:grpSp>
        <p:nvGrpSpPr>
          <p:cNvPr id="34820" name="Group 4">
            <a:extLst>
              <a:ext uri="{FF2B5EF4-FFF2-40B4-BE49-F238E27FC236}">
                <a16:creationId xmlns:a16="http://schemas.microsoft.com/office/drawing/2014/main" id="{80867E41-7061-0F4B-AD91-B1504A401766}"/>
              </a:ext>
            </a:extLst>
          </p:cNvPr>
          <p:cNvGrpSpPr>
            <a:grpSpLocks/>
          </p:cNvGrpSpPr>
          <p:nvPr/>
        </p:nvGrpSpPr>
        <p:grpSpPr bwMode="auto">
          <a:xfrm>
            <a:off x="5397500" y="4567238"/>
            <a:ext cx="3460750" cy="1504950"/>
            <a:chOff x="3532" y="3181"/>
            <a:chExt cx="2180" cy="948"/>
          </a:xfrm>
        </p:grpSpPr>
        <p:sp>
          <p:nvSpPr>
            <p:cNvPr id="34843" name="Line 5">
              <a:extLst>
                <a:ext uri="{FF2B5EF4-FFF2-40B4-BE49-F238E27FC236}">
                  <a16:creationId xmlns:a16="http://schemas.microsoft.com/office/drawing/2014/main" id="{655AA43A-2D30-5A49-BFC9-D99969A05476}"/>
                </a:ext>
              </a:extLst>
            </p:cNvPr>
            <p:cNvSpPr>
              <a:spLocks noChangeShapeType="1"/>
            </p:cNvSpPr>
            <p:nvPr/>
          </p:nvSpPr>
          <p:spPr bwMode="auto">
            <a:xfrm>
              <a:off x="4459" y="3225"/>
              <a:ext cx="0" cy="784"/>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44" name="Group 6">
              <a:extLst>
                <a:ext uri="{FF2B5EF4-FFF2-40B4-BE49-F238E27FC236}">
                  <a16:creationId xmlns:a16="http://schemas.microsoft.com/office/drawing/2014/main" id="{446043C6-5B5A-5143-9DF3-0F0224515313}"/>
                </a:ext>
              </a:extLst>
            </p:cNvPr>
            <p:cNvGrpSpPr>
              <a:grpSpLocks/>
            </p:cNvGrpSpPr>
            <p:nvPr/>
          </p:nvGrpSpPr>
          <p:grpSpPr bwMode="auto">
            <a:xfrm>
              <a:off x="3532" y="3181"/>
              <a:ext cx="2180" cy="948"/>
              <a:chOff x="3532" y="3181"/>
              <a:chExt cx="2180" cy="948"/>
            </a:xfrm>
          </p:grpSpPr>
          <p:grpSp>
            <p:nvGrpSpPr>
              <p:cNvPr id="34845" name="Group 7">
                <a:extLst>
                  <a:ext uri="{FF2B5EF4-FFF2-40B4-BE49-F238E27FC236}">
                    <a16:creationId xmlns:a16="http://schemas.microsoft.com/office/drawing/2014/main" id="{8AB045CC-0AC2-F94D-A840-98334DF2229A}"/>
                  </a:ext>
                </a:extLst>
              </p:cNvPr>
              <p:cNvGrpSpPr>
                <a:grpSpLocks/>
              </p:cNvGrpSpPr>
              <p:nvPr/>
            </p:nvGrpSpPr>
            <p:grpSpPr bwMode="auto">
              <a:xfrm>
                <a:off x="3532" y="3181"/>
                <a:ext cx="2180" cy="948"/>
                <a:chOff x="3532" y="3181"/>
                <a:chExt cx="2180" cy="948"/>
              </a:xfrm>
            </p:grpSpPr>
            <p:sp>
              <p:nvSpPr>
                <p:cNvPr id="34850" name="Line 8">
                  <a:extLst>
                    <a:ext uri="{FF2B5EF4-FFF2-40B4-BE49-F238E27FC236}">
                      <a16:creationId xmlns:a16="http://schemas.microsoft.com/office/drawing/2014/main" id="{D8A60B15-ED2E-0944-BC26-4559C9DF958C}"/>
                    </a:ext>
                  </a:extLst>
                </p:cNvPr>
                <p:cNvSpPr>
                  <a:spLocks noChangeShapeType="1"/>
                </p:cNvSpPr>
                <p:nvPr/>
              </p:nvSpPr>
              <p:spPr bwMode="auto">
                <a:xfrm>
                  <a:off x="3835" y="3225"/>
                  <a:ext cx="0" cy="881"/>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Freeform 9">
                  <a:extLst>
                    <a:ext uri="{FF2B5EF4-FFF2-40B4-BE49-F238E27FC236}">
                      <a16:creationId xmlns:a16="http://schemas.microsoft.com/office/drawing/2014/main" id="{EB445307-E7BB-5E4B-A19E-5F3DD3CE82E2}"/>
                    </a:ext>
                  </a:extLst>
                </p:cNvPr>
                <p:cNvSpPr>
                  <a:spLocks/>
                </p:cNvSpPr>
                <p:nvPr/>
              </p:nvSpPr>
              <p:spPr bwMode="auto">
                <a:xfrm>
                  <a:off x="3532" y="3745"/>
                  <a:ext cx="2022" cy="384"/>
                </a:xfrm>
                <a:custGeom>
                  <a:avLst/>
                  <a:gdLst>
                    <a:gd name="T0" fmla="*/ 0 w 2022"/>
                    <a:gd name="T1" fmla="*/ 0 h 384"/>
                    <a:gd name="T2" fmla="*/ 2021 w 2022"/>
                    <a:gd name="T3" fmla="*/ 0 h 384"/>
                    <a:gd name="T4" fmla="*/ 2021 w 2022"/>
                    <a:gd name="T5" fmla="*/ 383 h 384"/>
                    <a:gd name="T6" fmla="*/ 0 w 2022"/>
                    <a:gd name="T7" fmla="*/ 383 h 384"/>
                    <a:gd name="T8" fmla="*/ 0 w 2022"/>
                    <a:gd name="T9" fmla="*/ 0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2" h="384">
                      <a:moveTo>
                        <a:pt x="0" y="0"/>
                      </a:moveTo>
                      <a:lnTo>
                        <a:pt x="2021" y="0"/>
                      </a:lnTo>
                      <a:lnTo>
                        <a:pt x="2021" y="383"/>
                      </a:lnTo>
                      <a:lnTo>
                        <a:pt x="0" y="383"/>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10">
                  <a:extLst>
                    <a:ext uri="{FF2B5EF4-FFF2-40B4-BE49-F238E27FC236}">
                      <a16:creationId xmlns:a16="http://schemas.microsoft.com/office/drawing/2014/main" id="{5378062F-41AF-2B42-A505-86598DE8D005}"/>
                    </a:ext>
                  </a:extLst>
                </p:cNvPr>
                <p:cNvSpPr>
                  <a:spLocks noChangeShapeType="1"/>
                </p:cNvSpPr>
                <p:nvPr/>
              </p:nvSpPr>
              <p:spPr bwMode="auto">
                <a:xfrm>
                  <a:off x="4927" y="3181"/>
                  <a:ext cx="0" cy="78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53" name="Group 11">
                  <a:extLst>
                    <a:ext uri="{FF2B5EF4-FFF2-40B4-BE49-F238E27FC236}">
                      <a16:creationId xmlns:a16="http://schemas.microsoft.com/office/drawing/2014/main" id="{B637C050-0D4C-9346-8262-F2D09352DC36}"/>
                    </a:ext>
                  </a:extLst>
                </p:cNvPr>
                <p:cNvGrpSpPr>
                  <a:grpSpLocks/>
                </p:cNvGrpSpPr>
                <p:nvPr/>
              </p:nvGrpSpPr>
              <p:grpSpPr bwMode="auto">
                <a:xfrm>
                  <a:off x="3582" y="3425"/>
                  <a:ext cx="2130" cy="364"/>
                  <a:chOff x="3582" y="3425"/>
                  <a:chExt cx="2130" cy="364"/>
                </a:xfrm>
              </p:grpSpPr>
              <p:sp>
                <p:nvSpPr>
                  <p:cNvPr id="34854" name="Rectangle 12">
                    <a:extLst>
                      <a:ext uri="{FF2B5EF4-FFF2-40B4-BE49-F238E27FC236}">
                        <a16:creationId xmlns:a16="http://schemas.microsoft.com/office/drawing/2014/main" id="{AD846259-2A40-7047-A810-AC5D688C6EAC}"/>
                      </a:ext>
                    </a:extLst>
                  </p:cNvPr>
                  <p:cNvSpPr>
                    <a:spLocks noChangeArrowheads="1"/>
                  </p:cNvSpPr>
                  <p:nvPr/>
                </p:nvSpPr>
                <p:spPr bwMode="auto">
                  <a:xfrm>
                    <a:off x="4901" y="3581"/>
                    <a:ext cx="3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34855" name="Group 13">
                    <a:extLst>
                      <a:ext uri="{FF2B5EF4-FFF2-40B4-BE49-F238E27FC236}">
                        <a16:creationId xmlns:a16="http://schemas.microsoft.com/office/drawing/2014/main" id="{31614F73-B703-814D-A25E-5093609EA667}"/>
                      </a:ext>
                    </a:extLst>
                  </p:cNvPr>
                  <p:cNvGrpSpPr>
                    <a:grpSpLocks/>
                  </p:cNvGrpSpPr>
                  <p:nvPr/>
                </p:nvGrpSpPr>
                <p:grpSpPr bwMode="auto">
                  <a:xfrm>
                    <a:off x="3582" y="3425"/>
                    <a:ext cx="2130" cy="364"/>
                    <a:chOff x="3582" y="3425"/>
                    <a:chExt cx="2130" cy="364"/>
                  </a:xfrm>
                </p:grpSpPr>
                <p:sp>
                  <p:nvSpPr>
                    <p:cNvPr id="34856" name="Rectangle 14">
                      <a:extLst>
                        <a:ext uri="{FF2B5EF4-FFF2-40B4-BE49-F238E27FC236}">
                          <a16:creationId xmlns:a16="http://schemas.microsoft.com/office/drawing/2014/main" id="{DF99C9D0-705F-7C42-9AFB-1A0184573025}"/>
                        </a:ext>
                      </a:extLst>
                    </p:cNvPr>
                    <p:cNvSpPr>
                      <a:spLocks noChangeArrowheads="1"/>
                    </p:cNvSpPr>
                    <p:nvPr/>
                  </p:nvSpPr>
                  <p:spPr bwMode="auto">
                    <a:xfrm>
                      <a:off x="3582" y="3581"/>
                      <a:ext cx="37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7" name="Rectangle 15">
                      <a:extLst>
                        <a:ext uri="{FF2B5EF4-FFF2-40B4-BE49-F238E27FC236}">
                          <a16:creationId xmlns:a16="http://schemas.microsoft.com/office/drawing/2014/main" id="{A45A1E6A-6259-7547-AC33-505F78EEA4F8}"/>
                        </a:ext>
                      </a:extLst>
                    </p:cNvPr>
                    <p:cNvSpPr>
                      <a:spLocks noChangeArrowheads="1"/>
                    </p:cNvSpPr>
                    <p:nvPr/>
                  </p:nvSpPr>
                  <p:spPr bwMode="auto">
                    <a:xfrm>
                      <a:off x="4436" y="3581"/>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8" name="Rectangle 16">
                      <a:extLst>
                        <a:ext uri="{FF2B5EF4-FFF2-40B4-BE49-F238E27FC236}">
                          <a16:creationId xmlns:a16="http://schemas.microsoft.com/office/drawing/2014/main" id="{A6DE34F1-8E3D-D64C-8012-D1559D1B4CF5}"/>
                        </a:ext>
                      </a:extLst>
                    </p:cNvPr>
                    <p:cNvSpPr>
                      <a:spLocks noChangeArrowheads="1"/>
                    </p:cNvSpPr>
                    <p:nvPr/>
                  </p:nvSpPr>
                  <p:spPr bwMode="auto">
                    <a:xfrm>
                      <a:off x="5365" y="3581"/>
                      <a:ext cx="34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59" name="Rectangle 17">
                      <a:extLst>
                        <a:ext uri="{FF2B5EF4-FFF2-40B4-BE49-F238E27FC236}">
                          <a16:creationId xmlns:a16="http://schemas.microsoft.com/office/drawing/2014/main" id="{A2D5CF98-1A8D-FC45-9C38-BE218684B7C7}"/>
                        </a:ext>
                      </a:extLst>
                    </p:cNvPr>
                    <p:cNvSpPr>
                      <a:spLocks noChangeArrowheads="1"/>
                    </p:cNvSpPr>
                    <p:nvPr/>
                  </p:nvSpPr>
                  <p:spPr bwMode="auto">
                    <a:xfrm>
                      <a:off x="3968" y="3581"/>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0" name="Rectangle 18">
                      <a:extLst>
                        <a:ext uri="{FF2B5EF4-FFF2-40B4-BE49-F238E27FC236}">
                          <a16:creationId xmlns:a16="http://schemas.microsoft.com/office/drawing/2014/main" id="{C4AD7C01-F78D-A843-845F-84F2172645A3}"/>
                        </a:ext>
                      </a:extLst>
                    </p:cNvPr>
                    <p:cNvSpPr>
                      <a:spLocks noChangeArrowheads="1"/>
                    </p:cNvSpPr>
                    <p:nvPr/>
                  </p:nvSpPr>
                  <p:spPr bwMode="auto">
                    <a:xfrm>
                      <a:off x="4229" y="3431"/>
                      <a:ext cx="26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1" name="Rectangle 19">
                      <a:extLst>
                        <a:ext uri="{FF2B5EF4-FFF2-40B4-BE49-F238E27FC236}">
                          <a16:creationId xmlns:a16="http://schemas.microsoft.com/office/drawing/2014/main" id="{EA3361D7-2D71-264C-B6AB-FAF758A17337}"/>
                        </a:ext>
                      </a:extLst>
                    </p:cNvPr>
                    <p:cNvSpPr>
                      <a:spLocks noChangeArrowheads="1"/>
                    </p:cNvSpPr>
                    <p:nvPr/>
                  </p:nvSpPr>
                  <p:spPr bwMode="auto">
                    <a:xfrm>
                      <a:off x="3782" y="342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4862" name="Rectangle 20">
                      <a:extLst>
                        <a:ext uri="{FF2B5EF4-FFF2-40B4-BE49-F238E27FC236}">
                          <a16:creationId xmlns:a16="http://schemas.microsoft.com/office/drawing/2014/main" id="{47CC2D6C-A14B-6D4A-8D91-793547CD331F}"/>
                        </a:ext>
                      </a:extLst>
                    </p:cNvPr>
                    <p:cNvSpPr>
                      <a:spLocks noChangeArrowheads="1"/>
                    </p:cNvSpPr>
                    <p:nvPr/>
                  </p:nvSpPr>
                  <p:spPr bwMode="auto">
                    <a:xfrm>
                      <a:off x="4619" y="3431"/>
                      <a:ext cx="26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3" name="Rectangle 21">
                      <a:extLst>
                        <a:ext uri="{FF2B5EF4-FFF2-40B4-BE49-F238E27FC236}">
                          <a16:creationId xmlns:a16="http://schemas.microsoft.com/office/drawing/2014/main" id="{7647B33A-E67B-754B-9086-7261A263B851}"/>
                        </a:ext>
                      </a:extLst>
                    </p:cNvPr>
                    <p:cNvSpPr>
                      <a:spLocks noChangeArrowheads="1"/>
                    </p:cNvSpPr>
                    <p:nvPr/>
                  </p:nvSpPr>
                  <p:spPr bwMode="auto">
                    <a:xfrm>
                      <a:off x="4877" y="3425"/>
                      <a:ext cx="36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575</a:t>
                      </a:r>
                    </a:p>
                    <a:p>
                      <a:pPr eaLnBrk="1" latinLnBrk="1">
                        <a:spcBef>
                          <a:spcPct val="0"/>
                        </a:spcBef>
                        <a:buFontTx/>
                        <a:buNone/>
                      </a:pPr>
                      <a:endParaRPr lang="en-US" altLang="en-US" sz="1600" b="1" i="1"/>
                    </a:p>
                  </p:txBody>
                </p:sp>
                <p:sp>
                  <p:nvSpPr>
                    <p:cNvPr id="34864" name="Rectangle 22">
                      <a:extLst>
                        <a:ext uri="{FF2B5EF4-FFF2-40B4-BE49-F238E27FC236}">
                          <a16:creationId xmlns:a16="http://schemas.microsoft.com/office/drawing/2014/main" id="{97607E8B-F251-654E-B539-755FACB0331B}"/>
                        </a:ext>
                      </a:extLst>
                    </p:cNvPr>
                    <p:cNvSpPr>
                      <a:spLocks noChangeArrowheads="1"/>
                    </p:cNvSpPr>
                    <p:nvPr/>
                  </p:nvSpPr>
                  <p:spPr bwMode="auto">
                    <a:xfrm>
                      <a:off x="5190" y="3431"/>
                      <a:ext cx="26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4865" name="Rectangle 23">
                      <a:extLst>
                        <a:ext uri="{FF2B5EF4-FFF2-40B4-BE49-F238E27FC236}">
                          <a16:creationId xmlns:a16="http://schemas.microsoft.com/office/drawing/2014/main" id="{809AE129-BB65-454E-A70D-B8B159A88E67}"/>
                        </a:ext>
                      </a:extLst>
                    </p:cNvPr>
                    <p:cNvSpPr>
                      <a:spLocks noChangeArrowheads="1"/>
                    </p:cNvSpPr>
                    <p:nvPr/>
                  </p:nvSpPr>
                  <p:spPr bwMode="auto">
                    <a:xfrm>
                      <a:off x="4463" y="342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4846" name="Line 24">
                <a:extLst>
                  <a:ext uri="{FF2B5EF4-FFF2-40B4-BE49-F238E27FC236}">
                    <a16:creationId xmlns:a16="http://schemas.microsoft.com/office/drawing/2014/main" id="{991AE24B-1E77-0F43-89B1-D8FFBDF9A6C5}"/>
                  </a:ext>
                </a:extLst>
              </p:cNvPr>
              <p:cNvSpPr>
                <a:spLocks noChangeShapeType="1"/>
              </p:cNvSpPr>
              <p:nvPr/>
            </p:nvSpPr>
            <p:spPr bwMode="auto">
              <a:xfrm>
                <a:off x="4122" y="3225"/>
                <a:ext cx="0" cy="784"/>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Freeform 25">
                <a:extLst>
                  <a:ext uri="{FF2B5EF4-FFF2-40B4-BE49-F238E27FC236}">
                    <a16:creationId xmlns:a16="http://schemas.microsoft.com/office/drawing/2014/main" id="{951251F4-E7F3-B541-9ED8-E92496A58BF3}"/>
                  </a:ext>
                </a:extLst>
              </p:cNvPr>
              <p:cNvSpPr>
                <a:spLocks/>
              </p:cNvSpPr>
              <p:nvPr/>
            </p:nvSpPr>
            <p:spPr bwMode="auto">
              <a:xfrm>
                <a:off x="3835" y="3784"/>
                <a:ext cx="794" cy="339"/>
              </a:xfrm>
              <a:custGeom>
                <a:avLst/>
                <a:gdLst>
                  <a:gd name="T0" fmla="*/ 0 w 794"/>
                  <a:gd name="T1" fmla="*/ 338 h 339"/>
                  <a:gd name="T2" fmla="*/ 68 w 794"/>
                  <a:gd name="T3" fmla="*/ 288 h 339"/>
                  <a:gd name="T4" fmla="*/ 104 w 794"/>
                  <a:gd name="T5" fmla="*/ 258 h 339"/>
                  <a:gd name="T6" fmla="*/ 136 w 794"/>
                  <a:gd name="T7" fmla="*/ 224 h 339"/>
                  <a:gd name="T8" fmla="*/ 165 w 794"/>
                  <a:gd name="T9" fmla="*/ 195 h 339"/>
                  <a:gd name="T10" fmla="*/ 187 w 794"/>
                  <a:gd name="T11" fmla="*/ 162 h 339"/>
                  <a:gd name="T12" fmla="*/ 216 w 794"/>
                  <a:gd name="T13" fmla="*/ 131 h 339"/>
                  <a:gd name="T14" fmla="*/ 251 w 794"/>
                  <a:gd name="T15" fmla="*/ 87 h 339"/>
                  <a:gd name="T16" fmla="*/ 280 w 794"/>
                  <a:gd name="T17" fmla="*/ 49 h 339"/>
                  <a:gd name="T18" fmla="*/ 313 w 794"/>
                  <a:gd name="T19" fmla="*/ 14 h 339"/>
                  <a:gd name="T20" fmla="*/ 327 w 794"/>
                  <a:gd name="T21" fmla="*/ 4 h 339"/>
                  <a:gd name="T22" fmla="*/ 342 w 794"/>
                  <a:gd name="T23" fmla="*/ 0 h 339"/>
                  <a:gd name="T24" fmla="*/ 349 w 794"/>
                  <a:gd name="T25" fmla="*/ 0 h 339"/>
                  <a:gd name="T26" fmla="*/ 360 w 794"/>
                  <a:gd name="T27" fmla="*/ 2 h 339"/>
                  <a:gd name="T28" fmla="*/ 370 w 794"/>
                  <a:gd name="T29" fmla="*/ 6 h 339"/>
                  <a:gd name="T30" fmla="*/ 385 w 794"/>
                  <a:gd name="T31" fmla="*/ 14 h 339"/>
                  <a:gd name="T32" fmla="*/ 407 w 794"/>
                  <a:gd name="T33" fmla="*/ 46 h 339"/>
                  <a:gd name="T34" fmla="*/ 421 w 794"/>
                  <a:gd name="T35" fmla="*/ 68 h 339"/>
                  <a:gd name="T36" fmla="*/ 446 w 794"/>
                  <a:gd name="T37" fmla="*/ 97 h 339"/>
                  <a:gd name="T38" fmla="*/ 468 w 794"/>
                  <a:gd name="T39" fmla="*/ 131 h 339"/>
                  <a:gd name="T40" fmla="*/ 490 w 794"/>
                  <a:gd name="T41" fmla="*/ 165 h 339"/>
                  <a:gd name="T42" fmla="*/ 558 w 794"/>
                  <a:gd name="T43" fmla="*/ 250 h 339"/>
                  <a:gd name="T44" fmla="*/ 594 w 794"/>
                  <a:gd name="T45" fmla="*/ 277 h 339"/>
                  <a:gd name="T46" fmla="*/ 623 w 794"/>
                  <a:gd name="T47" fmla="*/ 298 h 339"/>
                  <a:gd name="T48" fmla="*/ 641 w 794"/>
                  <a:gd name="T49" fmla="*/ 302 h 339"/>
                  <a:gd name="T50" fmla="*/ 666 w 794"/>
                  <a:gd name="T51" fmla="*/ 311 h 339"/>
                  <a:gd name="T52" fmla="*/ 710 w 794"/>
                  <a:gd name="T53" fmla="*/ 321 h 339"/>
                  <a:gd name="T54" fmla="*/ 749 w 794"/>
                  <a:gd name="T55" fmla="*/ 327 h 339"/>
                  <a:gd name="T56" fmla="*/ 793 w 794"/>
                  <a:gd name="T57" fmla="*/ 334 h 339"/>
                  <a:gd name="T58" fmla="*/ 0 w 794"/>
                  <a:gd name="T59" fmla="*/ 337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4" h="339">
                    <a:moveTo>
                      <a:pt x="0" y="338"/>
                    </a:moveTo>
                    <a:lnTo>
                      <a:pt x="68" y="288"/>
                    </a:lnTo>
                    <a:lnTo>
                      <a:pt x="104" y="258"/>
                    </a:lnTo>
                    <a:lnTo>
                      <a:pt x="136" y="224"/>
                    </a:lnTo>
                    <a:lnTo>
                      <a:pt x="165" y="195"/>
                    </a:lnTo>
                    <a:lnTo>
                      <a:pt x="187" y="162"/>
                    </a:lnTo>
                    <a:lnTo>
                      <a:pt x="216" y="131"/>
                    </a:lnTo>
                    <a:lnTo>
                      <a:pt x="251" y="87"/>
                    </a:lnTo>
                    <a:lnTo>
                      <a:pt x="280" y="49"/>
                    </a:lnTo>
                    <a:lnTo>
                      <a:pt x="313" y="14"/>
                    </a:lnTo>
                    <a:lnTo>
                      <a:pt x="327" y="4"/>
                    </a:lnTo>
                    <a:lnTo>
                      <a:pt x="342" y="0"/>
                    </a:lnTo>
                    <a:lnTo>
                      <a:pt x="349" y="0"/>
                    </a:lnTo>
                    <a:lnTo>
                      <a:pt x="360" y="2"/>
                    </a:lnTo>
                    <a:lnTo>
                      <a:pt x="370" y="6"/>
                    </a:lnTo>
                    <a:lnTo>
                      <a:pt x="385" y="14"/>
                    </a:lnTo>
                    <a:lnTo>
                      <a:pt x="407" y="46"/>
                    </a:lnTo>
                    <a:lnTo>
                      <a:pt x="421" y="68"/>
                    </a:lnTo>
                    <a:lnTo>
                      <a:pt x="446" y="97"/>
                    </a:lnTo>
                    <a:lnTo>
                      <a:pt x="468" y="131"/>
                    </a:lnTo>
                    <a:lnTo>
                      <a:pt x="490" y="165"/>
                    </a:lnTo>
                    <a:lnTo>
                      <a:pt x="558" y="250"/>
                    </a:lnTo>
                    <a:lnTo>
                      <a:pt x="594" y="277"/>
                    </a:lnTo>
                    <a:lnTo>
                      <a:pt x="623" y="298"/>
                    </a:lnTo>
                    <a:lnTo>
                      <a:pt x="641" y="302"/>
                    </a:lnTo>
                    <a:lnTo>
                      <a:pt x="666" y="311"/>
                    </a:lnTo>
                    <a:lnTo>
                      <a:pt x="710" y="321"/>
                    </a:lnTo>
                    <a:lnTo>
                      <a:pt x="749" y="327"/>
                    </a:lnTo>
                    <a:lnTo>
                      <a:pt x="793" y="334"/>
                    </a:lnTo>
                    <a:lnTo>
                      <a:pt x="0" y="337"/>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8" name="Freeform 26">
                <a:extLst>
                  <a:ext uri="{FF2B5EF4-FFF2-40B4-BE49-F238E27FC236}">
                    <a16:creationId xmlns:a16="http://schemas.microsoft.com/office/drawing/2014/main" id="{50F490F5-DFED-3F4A-8F02-F99677159203}"/>
                  </a:ext>
                </a:extLst>
              </p:cNvPr>
              <p:cNvSpPr>
                <a:spLocks/>
              </p:cNvSpPr>
              <p:nvPr/>
            </p:nvSpPr>
            <p:spPr bwMode="auto">
              <a:xfrm>
                <a:off x="4520" y="3812"/>
                <a:ext cx="686" cy="311"/>
              </a:xfrm>
              <a:custGeom>
                <a:avLst/>
                <a:gdLst>
                  <a:gd name="T0" fmla="*/ 0 w 686"/>
                  <a:gd name="T1" fmla="*/ 310 h 311"/>
                  <a:gd name="T2" fmla="*/ 45 w 686"/>
                  <a:gd name="T3" fmla="*/ 271 h 311"/>
                  <a:gd name="T4" fmla="*/ 95 w 686"/>
                  <a:gd name="T5" fmla="*/ 234 h 311"/>
                  <a:gd name="T6" fmla="*/ 137 w 686"/>
                  <a:gd name="T7" fmla="*/ 196 h 311"/>
                  <a:gd name="T8" fmla="*/ 166 w 686"/>
                  <a:gd name="T9" fmla="*/ 171 h 311"/>
                  <a:gd name="T10" fmla="*/ 191 w 686"/>
                  <a:gd name="T11" fmla="*/ 147 h 311"/>
                  <a:gd name="T12" fmla="*/ 225 w 686"/>
                  <a:gd name="T13" fmla="*/ 118 h 311"/>
                  <a:gd name="T14" fmla="*/ 267 w 686"/>
                  <a:gd name="T15" fmla="*/ 78 h 311"/>
                  <a:gd name="T16" fmla="*/ 300 w 686"/>
                  <a:gd name="T17" fmla="*/ 44 h 311"/>
                  <a:gd name="T18" fmla="*/ 338 w 686"/>
                  <a:gd name="T19" fmla="*/ 13 h 311"/>
                  <a:gd name="T20" fmla="*/ 354 w 686"/>
                  <a:gd name="T21" fmla="*/ 4 h 311"/>
                  <a:gd name="T22" fmla="*/ 371 w 686"/>
                  <a:gd name="T23" fmla="*/ 0 h 311"/>
                  <a:gd name="T24" fmla="*/ 380 w 686"/>
                  <a:gd name="T25" fmla="*/ 0 h 311"/>
                  <a:gd name="T26" fmla="*/ 392 w 686"/>
                  <a:gd name="T27" fmla="*/ 2 h 311"/>
                  <a:gd name="T28" fmla="*/ 405 w 686"/>
                  <a:gd name="T29" fmla="*/ 6 h 311"/>
                  <a:gd name="T30" fmla="*/ 422 w 686"/>
                  <a:gd name="T31" fmla="*/ 13 h 311"/>
                  <a:gd name="T32" fmla="*/ 447 w 686"/>
                  <a:gd name="T33" fmla="*/ 42 h 311"/>
                  <a:gd name="T34" fmla="*/ 463 w 686"/>
                  <a:gd name="T35" fmla="*/ 62 h 311"/>
                  <a:gd name="T36" fmla="*/ 493 w 686"/>
                  <a:gd name="T37" fmla="*/ 88 h 311"/>
                  <a:gd name="T38" fmla="*/ 518 w 686"/>
                  <a:gd name="T39" fmla="*/ 118 h 311"/>
                  <a:gd name="T40" fmla="*/ 543 w 686"/>
                  <a:gd name="T41" fmla="*/ 149 h 311"/>
                  <a:gd name="T42" fmla="*/ 560 w 686"/>
                  <a:gd name="T43" fmla="*/ 177 h 311"/>
                  <a:gd name="T44" fmla="*/ 589 w 686"/>
                  <a:gd name="T45" fmla="*/ 211 h 311"/>
                  <a:gd name="T46" fmla="*/ 618 w 686"/>
                  <a:gd name="T47" fmla="*/ 237 h 311"/>
                  <a:gd name="T48" fmla="*/ 639 w 686"/>
                  <a:gd name="T49" fmla="*/ 267 h 311"/>
                  <a:gd name="T50" fmla="*/ 656 w 686"/>
                  <a:gd name="T51" fmla="*/ 282 h 311"/>
                  <a:gd name="T52" fmla="*/ 685 w 686"/>
                  <a:gd name="T53" fmla="*/ 305 h 3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6" h="311">
                    <a:moveTo>
                      <a:pt x="0" y="310"/>
                    </a:moveTo>
                    <a:lnTo>
                      <a:pt x="45" y="271"/>
                    </a:lnTo>
                    <a:lnTo>
                      <a:pt x="95" y="234"/>
                    </a:lnTo>
                    <a:lnTo>
                      <a:pt x="137" y="196"/>
                    </a:lnTo>
                    <a:lnTo>
                      <a:pt x="166" y="171"/>
                    </a:lnTo>
                    <a:lnTo>
                      <a:pt x="191" y="147"/>
                    </a:lnTo>
                    <a:lnTo>
                      <a:pt x="225" y="118"/>
                    </a:lnTo>
                    <a:lnTo>
                      <a:pt x="267" y="78"/>
                    </a:lnTo>
                    <a:lnTo>
                      <a:pt x="300" y="44"/>
                    </a:lnTo>
                    <a:lnTo>
                      <a:pt x="338" y="13"/>
                    </a:lnTo>
                    <a:lnTo>
                      <a:pt x="354" y="4"/>
                    </a:lnTo>
                    <a:lnTo>
                      <a:pt x="371" y="0"/>
                    </a:lnTo>
                    <a:lnTo>
                      <a:pt x="380" y="0"/>
                    </a:lnTo>
                    <a:lnTo>
                      <a:pt x="392" y="2"/>
                    </a:lnTo>
                    <a:lnTo>
                      <a:pt x="405" y="6"/>
                    </a:lnTo>
                    <a:lnTo>
                      <a:pt x="422" y="13"/>
                    </a:lnTo>
                    <a:lnTo>
                      <a:pt x="447" y="42"/>
                    </a:lnTo>
                    <a:lnTo>
                      <a:pt x="463" y="62"/>
                    </a:lnTo>
                    <a:lnTo>
                      <a:pt x="493" y="88"/>
                    </a:lnTo>
                    <a:lnTo>
                      <a:pt x="518" y="118"/>
                    </a:lnTo>
                    <a:lnTo>
                      <a:pt x="543" y="149"/>
                    </a:lnTo>
                    <a:lnTo>
                      <a:pt x="560" y="177"/>
                    </a:lnTo>
                    <a:lnTo>
                      <a:pt x="589" y="211"/>
                    </a:lnTo>
                    <a:lnTo>
                      <a:pt x="618" y="237"/>
                    </a:lnTo>
                    <a:lnTo>
                      <a:pt x="639" y="267"/>
                    </a:lnTo>
                    <a:lnTo>
                      <a:pt x="656" y="282"/>
                    </a:lnTo>
                    <a:lnTo>
                      <a:pt x="685" y="305"/>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Rectangle 27">
                <a:extLst>
                  <a:ext uri="{FF2B5EF4-FFF2-40B4-BE49-F238E27FC236}">
                    <a16:creationId xmlns:a16="http://schemas.microsoft.com/office/drawing/2014/main" id="{33D408EF-CE12-4345-BB21-7A0291B5811B}"/>
                  </a:ext>
                </a:extLst>
              </p:cNvPr>
              <p:cNvSpPr>
                <a:spLocks noChangeArrowheads="1"/>
              </p:cNvSpPr>
              <p:nvPr/>
            </p:nvSpPr>
            <p:spPr bwMode="auto">
              <a:xfrm>
                <a:off x="4134" y="3421"/>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425</a:t>
                </a:r>
              </a:p>
            </p:txBody>
          </p:sp>
        </p:grpSp>
      </p:grpSp>
      <p:grpSp>
        <p:nvGrpSpPr>
          <p:cNvPr id="34821" name="Group 28">
            <a:extLst>
              <a:ext uri="{FF2B5EF4-FFF2-40B4-BE49-F238E27FC236}">
                <a16:creationId xmlns:a16="http://schemas.microsoft.com/office/drawing/2014/main" id="{3CDC0224-6D7B-B94B-BEFB-32D0384373A9}"/>
              </a:ext>
            </a:extLst>
          </p:cNvPr>
          <p:cNvGrpSpPr>
            <a:grpSpLocks/>
          </p:cNvGrpSpPr>
          <p:nvPr/>
        </p:nvGrpSpPr>
        <p:grpSpPr bwMode="auto">
          <a:xfrm>
            <a:off x="1012825" y="4346575"/>
            <a:ext cx="3738563" cy="1854200"/>
            <a:chOff x="757" y="3088"/>
            <a:chExt cx="2355" cy="1168"/>
          </a:xfrm>
        </p:grpSpPr>
        <p:sp>
          <p:nvSpPr>
            <p:cNvPr id="34822" name="Line 29">
              <a:extLst>
                <a:ext uri="{FF2B5EF4-FFF2-40B4-BE49-F238E27FC236}">
                  <a16:creationId xmlns:a16="http://schemas.microsoft.com/office/drawing/2014/main" id="{329F8470-8D1C-2941-A829-CAB14002CC8E}"/>
                </a:ext>
              </a:extLst>
            </p:cNvPr>
            <p:cNvSpPr>
              <a:spLocks noChangeShapeType="1"/>
            </p:cNvSpPr>
            <p:nvPr/>
          </p:nvSpPr>
          <p:spPr bwMode="auto">
            <a:xfrm>
              <a:off x="1920" y="3424"/>
              <a:ext cx="4" cy="523"/>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30">
              <a:extLst>
                <a:ext uri="{FF2B5EF4-FFF2-40B4-BE49-F238E27FC236}">
                  <a16:creationId xmlns:a16="http://schemas.microsoft.com/office/drawing/2014/main" id="{5CDCB7E7-B659-2045-B591-6FFD2ACB11C8}"/>
                </a:ext>
              </a:extLst>
            </p:cNvPr>
            <p:cNvSpPr>
              <a:spLocks noChangeShapeType="1"/>
            </p:cNvSpPr>
            <p:nvPr/>
          </p:nvSpPr>
          <p:spPr bwMode="auto">
            <a:xfrm flipH="1">
              <a:off x="1749" y="3088"/>
              <a:ext cx="55" cy="1168"/>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31">
              <a:extLst>
                <a:ext uri="{FF2B5EF4-FFF2-40B4-BE49-F238E27FC236}">
                  <a16:creationId xmlns:a16="http://schemas.microsoft.com/office/drawing/2014/main" id="{2914BAA2-DAC6-1543-8D4A-B464ACA6D615}"/>
                </a:ext>
              </a:extLst>
            </p:cNvPr>
            <p:cNvSpPr>
              <a:spLocks noChangeShapeType="1"/>
            </p:cNvSpPr>
            <p:nvPr/>
          </p:nvSpPr>
          <p:spPr bwMode="auto">
            <a:xfrm flipH="1">
              <a:off x="1034" y="3376"/>
              <a:ext cx="38" cy="676"/>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32">
              <a:extLst>
                <a:ext uri="{FF2B5EF4-FFF2-40B4-BE49-F238E27FC236}">
                  <a16:creationId xmlns:a16="http://schemas.microsoft.com/office/drawing/2014/main" id="{4612BC1E-F24D-1D41-B613-2917658C5A50}"/>
                </a:ext>
              </a:extLst>
            </p:cNvPr>
            <p:cNvSpPr>
              <a:spLocks noChangeShapeType="1"/>
            </p:cNvSpPr>
            <p:nvPr/>
          </p:nvSpPr>
          <p:spPr bwMode="auto">
            <a:xfrm>
              <a:off x="2400" y="3472"/>
              <a:ext cx="13" cy="311"/>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26" name="Group 33">
              <a:extLst>
                <a:ext uri="{FF2B5EF4-FFF2-40B4-BE49-F238E27FC236}">
                  <a16:creationId xmlns:a16="http://schemas.microsoft.com/office/drawing/2014/main" id="{0E6230C4-1B73-B24E-932E-A0E86E77E724}"/>
                </a:ext>
              </a:extLst>
            </p:cNvPr>
            <p:cNvGrpSpPr>
              <a:grpSpLocks/>
            </p:cNvGrpSpPr>
            <p:nvPr/>
          </p:nvGrpSpPr>
          <p:grpSpPr bwMode="auto">
            <a:xfrm>
              <a:off x="757" y="3347"/>
              <a:ext cx="1918" cy="582"/>
              <a:chOff x="757" y="3347"/>
              <a:chExt cx="1918" cy="582"/>
            </a:xfrm>
          </p:grpSpPr>
          <p:sp>
            <p:nvSpPr>
              <p:cNvPr id="34833" name="Line 34">
                <a:extLst>
                  <a:ext uri="{FF2B5EF4-FFF2-40B4-BE49-F238E27FC236}">
                    <a16:creationId xmlns:a16="http://schemas.microsoft.com/office/drawing/2014/main" id="{4068DFE9-7A0D-D44C-862E-B59CA1E45632}"/>
                  </a:ext>
                </a:extLst>
              </p:cNvPr>
              <p:cNvSpPr>
                <a:spLocks noChangeShapeType="1"/>
              </p:cNvSpPr>
              <p:nvPr/>
            </p:nvSpPr>
            <p:spPr bwMode="auto">
              <a:xfrm>
                <a:off x="2630" y="3608"/>
                <a:ext cx="0" cy="321"/>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34" name="Group 35">
                <a:extLst>
                  <a:ext uri="{FF2B5EF4-FFF2-40B4-BE49-F238E27FC236}">
                    <a16:creationId xmlns:a16="http://schemas.microsoft.com/office/drawing/2014/main" id="{E9B88641-5435-A349-8760-31D74FB1D8AB}"/>
                  </a:ext>
                </a:extLst>
              </p:cNvPr>
              <p:cNvGrpSpPr>
                <a:grpSpLocks/>
              </p:cNvGrpSpPr>
              <p:nvPr/>
            </p:nvGrpSpPr>
            <p:grpSpPr bwMode="auto">
              <a:xfrm>
                <a:off x="757" y="3347"/>
                <a:ext cx="1918" cy="360"/>
                <a:chOff x="757" y="3347"/>
                <a:chExt cx="1918" cy="360"/>
              </a:xfrm>
            </p:grpSpPr>
            <p:sp>
              <p:nvSpPr>
                <p:cNvPr id="34835" name="Rectangle 36">
                  <a:extLst>
                    <a:ext uri="{FF2B5EF4-FFF2-40B4-BE49-F238E27FC236}">
                      <a16:creationId xmlns:a16="http://schemas.microsoft.com/office/drawing/2014/main" id="{9BA2826D-5EF4-B84F-835F-AFD54F0E4F27}"/>
                    </a:ext>
                  </a:extLst>
                </p:cNvPr>
                <p:cNvSpPr>
                  <a:spLocks noChangeArrowheads="1"/>
                </p:cNvSpPr>
                <p:nvPr/>
              </p:nvSpPr>
              <p:spPr bwMode="auto">
                <a:xfrm>
                  <a:off x="2212" y="3530"/>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grpSp>
              <p:nvGrpSpPr>
                <p:cNvPr id="34836" name="Group 37">
                  <a:extLst>
                    <a:ext uri="{FF2B5EF4-FFF2-40B4-BE49-F238E27FC236}">
                      <a16:creationId xmlns:a16="http://schemas.microsoft.com/office/drawing/2014/main" id="{93E51587-4EF3-464B-B6E8-5951280C5FF7}"/>
                    </a:ext>
                  </a:extLst>
                </p:cNvPr>
                <p:cNvGrpSpPr>
                  <a:grpSpLocks/>
                </p:cNvGrpSpPr>
                <p:nvPr/>
              </p:nvGrpSpPr>
              <p:grpSpPr bwMode="auto">
                <a:xfrm>
                  <a:off x="757" y="3347"/>
                  <a:ext cx="1467" cy="360"/>
                  <a:chOff x="757" y="3347"/>
                  <a:chExt cx="1467" cy="360"/>
                </a:xfrm>
              </p:grpSpPr>
              <p:sp>
                <p:nvSpPr>
                  <p:cNvPr id="34837" name="Rectangle 38">
                    <a:extLst>
                      <a:ext uri="{FF2B5EF4-FFF2-40B4-BE49-F238E27FC236}">
                        <a16:creationId xmlns:a16="http://schemas.microsoft.com/office/drawing/2014/main" id="{6181619E-B400-0447-B19B-43C0DB1AA1CD}"/>
                      </a:ext>
                    </a:extLst>
                  </p:cNvPr>
                  <p:cNvSpPr>
                    <a:spLocks noChangeArrowheads="1"/>
                  </p:cNvSpPr>
                  <p:nvPr/>
                </p:nvSpPr>
                <p:spPr bwMode="auto">
                  <a:xfrm>
                    <a:off x="757"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34838" name="Rectangle 39">
                    <a:extLst>
                      <a:ext uri="{FF2B5EF4-FFF2-40B4-BE49-F238E27FC236}">
                        <a16:creationId xmlns:a16="http://schemas.microsoft.com/office/drawing/2014/main" id="{922459CC-CF53-5345-AFE7-2D6FC95FBC1D}"/>
                      </a:ext>
                    </a:extLst>
                  </p:cNvPr>
                  <p:cNvSpPr>
                    <a:spLocks noChangeArrowheads="1"/>
                  </p:cNvSpPr>
                  <p:nvPr/>
                </p:nvSpPr>
                <p:spPr bwMode="auto">
                  <a:xfrm>
                    <a:off x="1699"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500 nm</a:t>
                    </a:r>
                  </a:p>
                </p:txBody>
              </p:sp>
              <p:sp>
                <p:nvSpPr>
                  <p:cNvPr id="34839" name="Rectangle 40">
                    <a:extLst>
                      <a:ext uri="{FF2B5EF4-FFF2-40B4-BE49-F238E27FC236}">
                        <a16:creationId xmlns:a16="http://schemas.microsoft.com/office/drawing/2014/main" id="{52C85EBB-9C46-2047-AAE9-F3840DF1169E}"/>
                      </a:ext>
                    </a:extLst>
                  </p:cNvPr>
                  <p:cNvSpPr>
                    <a:spLocks noChangeArrowheads="1"/>
                  </p:cNvSpPr>
                  <p:nvPr/>
                </p:nvSpPr>
                <p:spPr bwMode="auto">
                  <a:xfrm>
                    <a:off x="1184" y="3530"/>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34840" name="Rectangle 41">
                    <a:extLst>
                      <a:ext uri="{FF2B5EF4-FFF2-40B4-BE49-F238E27FC236}">
                        <a16:creationId xmlns:a16="http://schemas.microsoft.com/office/drawing/2014/main" id="{BFBFE076-3CD0-EF43-9021-3C492727D3F4}"/>
                      </a:ext>
                    </a:extLst>
                  </p:cNvPr>
                  <p:cNvSpPr>
                    <a:spLocks noChangeArrowheads="1"/>
                  </p:cNvSpPr>
                  <p:nvPr/>
                </p:nvSpPr>
                <p:spPr bwMode="auto">
                  <a:xfrm>
                    <a:off x="1471" y="339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457</a:t>
                    </a:r>
                  </a:p>
                </p:txBody>
              </p:sp>
              <p:sp>
                <p:nvSpPr>
                  <p:cNvPr id="34841" name="Rectangle 42">
                    <a:extLst>
                      <a:ext uri="{FF2B5EF4-FFF2-40B4-BE49-F238E27FC236}">
                        <a16:creationId xmlns:a16="http://schemas.microsoft.com/office/drawing/2014/main" id="{BC8009FF-6009-4444-9C90-763325318E22}"/>
                      </a:ext>
                    </a:extLst>
                  </p:cNvPr>
                  <p:cNvSpPr>
                    <a:spLocks noChangeArrowheads="1"/>
                  </p:cNvSpPr>
                  <p:nvPr/>
                </p:nvSpPr>
                <p:spPr bwMode="auto">
                  <a:xfrm>
                    <a:off x="931" y="3395"/>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4842" name="Rectangle 43">
                    <a:extLst>
                      <a:ext uri="{FF2B5EF4-FFF2-40B4-BE49-F238E27FC236}">
                        <a16:creationId xmlns:a16="http://schemas.microsoft.com/office/drawing/2014/main" id="{3245B55E-E54A-DF47-915E-8628D5F6CBD2}"/>
                      </a:ext>
                    </a:extLst>
                  </p:cNvPr>
                  <p:cNvSpPr>
                    <a:spLocks noChangeArrowheads="1"/>
                  </p:cNvSpPr>
                  <p:nvPr/>
                </p:nvSpPr>
                <p:spPr bwMode="auto">
                  <a:xfrm>
                    <a:off x="1862" y="3347"/>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4827" name="Line 44">
              <a:extLst>
                <a:ext uri="{FF2B5EF4-FFF2-40B4-BE49-F238E27FC236}">
                  <a16:creationId xmlns:a16="http://schemas.microsoft.com/office/drawing/2014/main" id="{717583B4-D196-A94F-89B1-C975636DD624}"/>
                </a:ext>
              </a:extLst>
            </p:cNvPr>
            <p:cNvSpPr>
              <a:spLocks noChangeShapeType="1"/>
            </p:cNvSpPr>
            <p:nvPr/>
          </p:nvSpPr>
          <p:spPr bwMode="auto">
            <a:xfrm>
              <a:off x="1606" y="3424"/>
              <a:ext cx="26" cy="592"/>
            </a:xfrm>
            <a:prstGeom prst="line">
              <a:avLst/>
            </a:prstGeom>
            <a:noFill/>
            <a:ln w="50800">
              <a:solidFill>
                <a:srgbClr val="AF7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4828" name="Group 45">
              <a:extLst>
                <a:ext uri="{FF2B5EF4-FFF2-40B4-BE49-F238E27FC236}">
                  <a16:creationId xmlns:a16="http://schemas.microsoft.com/office/drawing/2014/main" id="{132D2E35-7D07-B24B-BD5F-9B483484CDAC}"/>
                </a:ext>
              </a:extLst>
            </p:cNvPr>
            <p:cNvGrpSpPr>
              <a:grpSpLocks/>
            </p:cNvGrpSpPr>
            <p:nvPr/>
          </p:nvGrpSpPr>
          <p:grpSpPr bwMode="auto">
            <a:xfrm>
              <a:off x="883" y="3739"/>
              <a:ext cx="2229" cy="390"/>
              <a:chOff x="883" y="3739"/>
              <a:chExt cx="2229" cy="390"/>
            </a:xfrm>
          </p:grpSpPr>
          <p:sp>
            <p:nvSpPr>
              <p:cNvPr id="34830" name="Freeform 46">
                <a:extLst>
                  <a:ext uri="{FF2B5EF4-FFF2-40B4-BE49-F238E27FC236}">
                    <a16:creationId xmlns:a16="http://schemas.microsoft.com/office/drawing/2014/main" id="{C9D0E707-DF43-ED43-B0A4-E4E0AF555768}"/>
                  </a:ext>
                </a:extLst>
              </p:cNvPr>
              <p:cNvSpPr>
                <a:spLocks/>
              </p:cNvSpPr>
              <p:nvPr/>
            </p:nvSpPr>
            <p:spPr bwMode="auto">
              <a:xfrm>
                <a:off x="883" y="3739"/>
                <a:ext cx="2229" cy="390"/>
              </a:xfrm>
              <a:custGeom>
                <a:avLst/>
                <a:gdLst>
                  <a:gd name="T0" fmla="*/ 0 w 2229"/>
                  <a:gd name="T1" fmla="*/ 0 h 390"/>
                  <a:gd name="T2" fmla="*/ 2228 w 2229"/>
                  <a:gd name="T3" fmla="*/ 0 h 390"/>
                  <a:gd name="T4" fmla="*/ 2228 w 2229"/>
                  <a:gd name="T5" fmla="*/ 389 h 390"/>
                  <a:gd name="T6" fmla="*/ 0 w 2229"/>
                  <a:gd name="T7" fmla="*/ 389 h 390"/>
                  <a:gd name="T8" fmla="*/ 0 w 2229"/>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9" h="390">
                    <a:moveTo>
                      <a:pt x="0" y="0"/>
                    </a:moveTo>
                    <a:lnTo>
                      <a:pt x="2228" y="0"/>
                    </a:lnTo>
                    <a:lnTo>
                      <a:pt x="2228" y="389"/>
                    </a:lnTo>
                    <a:lnTo>
                      <a:pt x="0" y="389"/>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Freeform 47">
                <a:extLst>
                  <a:ext uri="{FF2B5EF4-FFF2-40B4-BE49-F238E27FC236}">
                    <a16:creationId xmlns:a16="http://schemas.microsoft.com/office/drawing/2014/main" id="{A9441498-730B-7244-9FF2-B8EE3EC8F349}"/>
                  </a:ext>
                </a:extLst>
              </p:cNvPr>
              <p:cNvSpPr>
                <a:spLocks/>
              </p:cNvSpPr>
              <p:nvPr/>
            </p:nvSpPr>
            <p:spPr bwMode="auto">
              <a:xfrm>
                <a:off x="1057" y="3798"/>
                <a:ext cx="1075" cy="323"/>
              </a:xfrm>
              <a:custGeom>
                <a:avLst/>
                <a:gdLst>
                  <a:gd name="T0" fmla="*/ 0 w 1075"/>
                  <a:gd name="T1" fmla="*/ 318 h 323"/>
                  <a:gd name="T2" fmla="*/ 82 w 1075"/>
                  <a:gd name="T3" fmla="*/ 300 h 323"/>
                  <a:gd name="T4" fmla="*/ 95 w 1075"/>
                  <a:gd name="T5" fmla="*/ 292 h 323"/>
                  <a:gd name="T6" fmla="*/ 117 w 1075"/>
                  <a:gd name="T7" fmla="*/ 284 h 323"/>
                  <a:gd name="T8" fmla="*/ 143 w 1075"/>
                  <a:gd name="T9" fmla="*/ 268 h 323"/>
                  <a:gd name="T10" fmla="*/ 164 w 1075"/>
                  <a:gd name="T11" fmla="*/ 245 h 323"/>
                  <a:gd name="T12" fmla="*/ 184 w 1075"/>
                  <a:gd name="T13" fmla="*/ 226 h 323"/>
                  <a:gd name="T14" fmla="*/ 205 w 1075"/>
                  <a:gd name="T15" fmla="*/ 194 h 323"/>
                  <a:gd name="T16" fmla="*/ 226 w 1075"/>
                  <a:gd name="T17" fmla="*/ 172 h 323"/>
                  <a:gd name="T18" fmla="*/ 239 w 1075"/>
                  <a:gd name="T19" fmla="*/ 116 h 323"/>
                  <a:gd name="T20" fmla="*/ 253 w 1075"/>
                  <a:gd name="T21" fmla="*/ 82 h 323"/>
                  <a:gd name="T22" fmla="*/ 264 w 1075"/>
                  <a:gd name="T23" fmla="*/ 68 h 323"/>
                  <a:gd name="T24" fmla="*/ 277 w 1075"/>
                  <a:gd name="T25" fmla="*/ 49 h 323"/>
                  <a:gd name="T26" fmla="*/ 305 w 1075"/>
                  <a:gd name="T27" fmla="*/ 24 h 323"/>
                  <a:gd name="T28" fmla="*/ 362 w 1075"/>
                  <a:gd name="T29" fmla="*/ 21 h 323"/>
                  <a:gd name="T30" fmla="*/ 409 w 1075"/>
                  <a:gd name="T31" fmla="*/ 13 h 323"/>
                  <a:gd name="T32" fmla="*/ 491 w 1075"/>
                  <a:gd name="T33" fmla="*/ 4 h 323"/>
                  <a:gd name="T34" fmla="*/ 518 w 1075"/>
                  <a:gd name="T35" fmla="*/ 0 h 323"/>
                  <a:gd name="T36" fmla="*/ 559 w 1075"/>
                  <a:gd name="T37" fmla="*/ 4 h 323"/>
                  <a:gd name="T38" fmla="*/ 580 w 1075"/>
                  <a:gd name="T39" fmla="*/ 12 h 323"/>
                  <a:gd name="T40" fmla="*/ 628 w 1075"/>
                  <a:gd name="T41" fmla="*/ 26 h 323"/>
                  <a:gd name="T42" fmla="*/ 675 w 1075"/>
                  <a:gd name="T43" fmla="*/ 52 h 323"/>
                  <a:gd name="T44" fmla="*/ 717 w 1075"/>
                  <a:gd name="T45" fmla="*/ 99 h 323"/>
                  <a:gd name="T46" fmla="*/ 758 w 1075"/>
                  <a:gd name="T47" fmla="*/ 180 h 323"/>
                  <a:gd name="T48" fmla="*/ 785 w 1075"/>
                  <a:gd name="T49" fmla="*/ 222 h 323"/>
                  <a:gd name="T50" fmla="*/ 799 w 1075"/>
                  <a:gd name="T51" fmla="*/ 245 h 323"/>
                  <a:gd name="T52" fmla="*/ 819 w 1075"/>
                  <a:gd name="T53" fmla="*/ 254 h 323"/>
                  <a:gd name="T54" fmla="*/ 853 w 1075"/>
                  <a:gd name="T55" fmla="*/ 271 h 323"/>
                  <a:gd name="T56" fmla="*/ 914 w 1075"/>
                  <a:gd name="T57" fmla="*/ 284 h 323"/>
                  <a:gd name="T58" fmla="*/ 962 w 1075"/>
                  <a:gd name="T59" fmla="*/ 296 h 323"/>
                  <a:gd name="T60" fmla="*/ 1074 w 1075"/>
                  <a:gd name="T61" fmla="*/ 319 h 323"/>
                  <a:gd name="T62" fmla="*/ 422 w 1075"/>
                  <a:gd name="T63" fmla="*/ 320 h 323"/>
                  <a:gd name="T64" fmla="*/ 3 w 1075"/>
                  <a:gd name="T65" fmla="*/ 322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5" h="323">
                    <a:moveTo>
                      <a:pt x="0" y="318"/>
                    </a:moveTo>
                    <a:lnTo>
                      <a:pt x="82" y="300"/>
                    </a:lnTo>
                    <a:lnTo>
                      <a:pt x="95" y="292"/>
                    </a:lnTo>
                    <a:lnTo>
                      <a:pt x="117" y="284"/>
                    </a:lnTo>
                    <a:lnTo>
                      <a:pt x="143" y="268"/>
                    </a:lnTo>
                    <a:lnTo>
                      <a:pt x="164" y="245"/>
                    </a:lnTo>
                    <a:lnTo>
                      <a:pt x="184" y="226"/>
                    </a:lnTo>
                    <a:lnTo>
                      <a:pt x="205" y="194"/>
                    </a:lnTo>
                    <a:lnTo>
                      <a:pt x="226" y="172"/>
                    </a:lnTo>
                    <a:lnTo>
                      <a:pt x="239" y="116"/>
                    </a:lnTo>
                    <a:lnTo>
                      <a:pt x="253" y="82"/>
                    </a:lnTo>
                    <a:lnTo>
                      <a:pt x="264" y="68"/>
                    </a:lnTo>
                    <a:lnTo>
                      <a:pt x="277" y="49"/>
                    </a:lnTo>
                    <a:lnTo>
                      <a:pt x="305" y="24"/>
                    </a:lnTo>
                    <a:lnTo>
                      <a:pt x="362" y="21"/>
                    </a:lnTo>
                    <a:lnTo>
                      <a:pt x="409" y="13"/>
                    </a:lnTo>
                    <a:lnTo>
                      <a:pt x="491" y="4"/>
                    </a:lnTo>
                    <a:lnTo>
                      <a:pt x="518" y="0"/>
                    </a:lnTo>
                    <a:lnTo>
                      <a:pt x="559" y="4"/>
                    </a:lnTo>
                    <a:lnTo>
                      <a:pt x="580" y="12"/>
                    </a:lnTo>
                    <a:lnTo>
                      <a:pt x="628" y="26"/>
                    </a:lnTo>
                    <a:lnTo>
                      <a:pt x="675" y="52"/>
                    </a:lnTo>
                    <a:lnTo>
                      <a:pt x="717" y="99"/>
                    </a:lnTo>
                    <a:lnTo>
                      <a:pt x="758" y="180"/>
                    </a:lnTo>
                    <a:lnTo>
                      <a:pt x="785" y="222"/>
                    </a:lnTo>
                    <a:lnTo>
                      <a:pt x="799" y="245"/>
                    </a:lnTo>
                    <a:lnTo>
                      <a:pt x="819" y="254"/>
                    </a:lnTo>
                    <a:lnTo>
                      <a:pt x="853" y="271"/>
                    </a:lnTo>
                    <a:lnTo>
                      <a:pt x="914" y="284"/>
                    </a:lnTo>
                    <a:lnTo>
                      <a:pt x="962" y="296"/>
                    </a:lnTo>
                    <a:lnTo>
                      <a:pt x="1074" y="319"/>
                    </a:lnTo>
                    <a:lnTo>
                      <a:pt x="422" y="320"/>
                    </a:lnTo>
                    <a:lnTo>
                      <a:pt x="3" y="322"/>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Freeform 48">
                <a:extLst>
                  <a:ext uri="{FF2B5EF4-FFF2-40B4-BE49-F238E27FC236}">
                    <a16:creationId xmlns:a16="http://schemas.microsoft.com/office/drawing/2014/main" id="{6716FCAA-392C-4A44-887E-B20AACE4709D}"/>
                  </a:ext>
                </a:extLst>
              </p:cNvPr>
              <p:cNvSpPr>
                <a:spLocks/>
              </p:cNvSpPr>
              <p:nvPr/>
            </p:nvSpPr>
            <p:spPr bwMode="auto">
              <a:xfrm>
                <a:off x="1640" y="3814"/>
                <a:ext cx="1347" cy="310"/>
              </a:xfrm>
              <a:custGeom>
                <a:avLst/>
                <a:gdLst>
                  <a:gd name="T0" fmla="*/ 0 w 1347"/>
                  <a:gd name="T1" fmla="*/ 309 h 310"/>
                  <a:gd name="T2" fmla="*/ 115 w 1347"/>
                  <a:gd name="T3" fmla="*/ 263 h 310"/>
                  <a:gd name="T4" fmla="*/ 176 w 1347"/>
                  <a:gd name="T5" fmla="*/ 236 h 310"/>
                  <a:gd name="T6" fmla="*/ 231 w 1347"/>
                  <a:gd name="T7" fmla="*/ 204 h 310"/>
                  <a:gd name="T8" fmla="*/ 280 w 1347"/>
                  <a:gd name="T9" fmla="*/ 178 h 310"/>
                  <a:gd name="T10" fmla="*/ 317 w 1347"/>
                  <a:gd name="T11" fmla="*/ 148 h 310"/>
                  <a:gd name="T12" fmla="*/ 366 w 1347"/>
                  <a:gd name="T13" fmla="*/ 119 h 310"/>
                  <a:gd name="T14" fmla="*/ 427 w 1347"/>
                  <a:gd name="T15" fmla="*/ 79 h 310"/>
                  <a:gd name="T16" fmla="*/ 476 w 1347"/>
                  <a:gd name="T17" fmla="*/ 44 h 310"/>
                  <a:gd name="T18" fmla="*/ 531 w 1347"/>
                  <a:gd name="T19" fmla="*/ 13 h 310"/>
                  <a:gd name="T20" fmla="*/ 555 w 1347"/>
                  <a:gd name="T21" fmla="*/ 3 h 310"/>
                  <a:gd name="T22" fmla="*/ 580 w 1347"/>
                  <a:gd name="T23" fmla="*/ 0 h 310"/>
                  <a:gd name="T24" fmla="*/ 592 w 1347"/>
                  <a:gd name="T25" fmla="*/ 0 h 310"/>
                  <a:gd name="T26" fmla="*/ 611 w 1347"/>
                  <a:gd name="T27" fmla="*/ 2 h 310"/>
                  <a:gd name="T28" fmla="*/ 629 w 1347"/>
                  <a:gd name="T29" fmla="*/ 6 h 310"/>
                  <a:gd name="T30" fmla="*/ 653 w 1347"/>
                  <a:gd name="T31" fmla="*/ 13 h 310"/>
                  <a:gd name="T32" fmla="*/ 690 w 1347"/>
                  <a:gd name="T33" fmla="*/ 42 h 310"/>
                  <a:gd name="T34" fmla="*/ 715 w 1347"/>
                  <a:gd name="T35" fmla="*/ 62 h 310"/>
                  <a:gd name="T36" fmla="*/ 757 w 1347"/>
                  <a:gd name="T37" fmla="*/ 89 h 310"/>
                  <a:gd name="T38" fmla="*/ 794 w 1347"/>
                  <a:gd name="T39" fmla="*/ 119 h 310"/>
                  <a:gd name="T40" fmla="*/ 831 w 1347"/>
                  <a:gd name="T41" fmla="*/ 151 h 310"/>
                  <a:gd name="T42" fmla="*/ 947 w 1347"/>
                  <a:gd name="T43" fmla="*/ 228 h 310"/>
                  <a:gd name="T44" fmla="*/ 1008 w 1347"/>
                  <a:gd name="T45" fmla="*/ 253 h 310"/>
                  <a:gd name="T46" fmla="*/ 1057 w 1347"/>
                  <a:gd name="T47" fmla="*/ 273 h 310"/>
                  <a:gd name="T48" fmla="*/ 1088 w 1347"/>
                  <a:gd name="T49" fmla="*/ 276 h 310"/>
                  <a:gd name="T50" fmla="*/ 1131 w 1347"/>
                  <a:gd name="T51" fmla="*/ 284 h 310"/>
                  <a:gd name="T52" fmla="*/ 1204 w 1347"/>
                  <a:gd name="T53" fmla="*/ 293 h 310"/>
                  <a:gd name="T54" fmla="*/ 1271 w 1347"/>
                  <a:gd name="T55" fmla="*/ 299 h 310"/>
                  <a:gd name="T56" fmla="*/ 1346 w 1347"/>
                  <a:gd name="T57" fmla="*/ 306 h 310"/>
                  <a:gd name="T58" fmla="*/ 1 w 1347"/>
                  <a:gd name="T59" fmla="*/ 308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7" h="310">
                    <a:moveTo>
                      <a:pt x="0" y="309"/>
                    </a:moveTo>
                    <a:lnTo>
                      <a:pt x="115" y="263"/>
                    </a:lnTo>
                    <a:lnTo>
                      <a:pt x="176" y="236"/>
                    </a:lnTo>
                    <a:lnTo>
                      <a:pt x="231" y="204"/>
                    </a:lnTo>
                    <a:lnTo>
                      <a:pt x="280" y="178"/>
                    </a:lnTo>
                    <a:lnTo>
                      <a:pt x="317" y="148"/>
                    </a:lnTo>
                    <a:lnTo>
                      <a:pt x="366" y="119"/>
                    </a:lnTo>
                    <a:lnTo>
                      <a:pt x="427" y="79"/>
                    </a:lnTo>
                    <a:lnTo>
                      <a:pt x="476" y="44"/>
                    </a:lnTo>
                    <a:lnTo>
                      <a:pt x="531" y="13"/>
                    </a:lnTo>
                    <a:lnTo>
                      <a:pt x="555" y="3"/>
                    </a:lnTo>
                    <a:lnTo>
                      <a:pt x="580" y="0"/>
                    </a:lnTo>
                    <a:lnTo>
                      <a:pt x="592" y="0"/>
                    </a:lnTo>
                    <a:lnTo>
                      <a:pt x="611" y="2"/>
                    </a:lnTo>
                    <a:lnTo>
                      <a:pt x="629" y="6"/>
                    </a:lnTo>
                    <a:lnTo>
                      <a:pt x="653" y="13"/>
                    </a:lnTo>
                    <a:lnTo>
                      <a:pt x="690" y="42"/>
                    </a:lnTo>
                    <a:lnTo>
                      <a:pt x="715" y="62"/>
                    </a:lnTo>
                    <a:lnTo>
                      <a:pt x="757" y="89"/>
                    </a:lnTo>
                    <a:lnTo>
                      <a:pt x="794" y="119"/>
                    </a:lnTo>
                    <a:lnTo>
                      <a:pt x="831" y="151"/>
                    </a:lnTo>
                    <a:lnTo>
                      <a:pt x="947" y="228"/>
                    </a:lnTo>
                    <a:lnTo>
                      <a:pt x="1008" y="253"/>
                    </a:lnTo>
                    <a:lnTo>
                      <a:pt x="1057" y="273"/>
                    </a:lnTo>
                    <a:lnTo>
                      <a:pt x="1088" y="276"/>
                    </a:lnTo>
                    <a:lnTo>
                      <a:pt x="1131" y="284"/>
                    </a:lnTo>
                    <a:lnTo>
                      <a:pt x="1204" y="293"/>
                    </a:lnTo>
                    <a:lnTo>
                      <a:pt x="1271" y="299"/>
                    </a:lnTo>
                    <a:lnTo>
                      <a:pt x="1346" y="306"/>
                    </a:lnTo>
                    <a:lnTo>
                      <a:pt x="1" y="308"/>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321" name="Rectangle 49">
              <a:extLst>
                <a:ext uri="{FF2B5EF4-FFF2-40B4-BE49-F238E27FC236}">
                  <a16:creationId xmlns:a16="http://schemas.microsoft.com/office/drawing/2014/main" id="{656E5D13-4E6D-094E-9924-6CB5FD2050FB}"/>
                </a:ext>
              </a:extLst>
            </p:cNvPr>
            <p:cNvSpPr>
              <a:spLocks noChangeArrowheads="1"/>
            </p:cNvSpPr>
            <p:nvPr/>
          </p:nvSpPr>
          <p:spPr bwMode="auto">
            <a:xfrm>
              <a:off x="2570" y="3724"/>
              <a:ext cx="510" cy="282"/>
            </a:xfrm>
            <a:prstGeom prst="rect">
              <a:avLst/>
            </a:prstGeom>
            <a:noFill/>
            <a:ln>
              <a:noFill/>
            </a:ln>
            <a:effectLst/>
            <a:extLst>
              <a:ext uri="{909E8E84-426E-40dd-AFC4-6F175D3DCCD1}"/>
              <a:ext uri="{91240B29-F687-4f45-9708-019B960494DF}"/>
              <a:ext uri="{AF507438-7753-43e0-B8FC-AC1667EBCBE1}"/>
            </a:extLst>
          </p:spPr>
          <p:txBody>
            <a:bodyPr wrap="none" lIns="82550" tIns="41275" rIns="82550" bIns="41275">
              <a:spAutoFit/>
            </a:bodyPr>
            <a:lstStyle>
              <a:lvl1pPr defTabSz="822325">
                <a:defRPr sz="2400">
                  <a:solidFill>
                    <a:schemeClr val="tx1"/>
                  </a:solidFill>
                  <a:latin typeface="Times New Roman" charset="0"/>
                  <a:ea typeface="ＭＳ Ｐゴシック" charset="-128"/>
                </a:defRPr>
              </a:lvl1pPr>
              <a:lvl2pPr marL="742950" indent="-285750" defTabSz="822325">
                <a:defRPr sz="2400">
                  <a:solidFill>
                    <a:schemeClr val="tx1"/>
                  </a:solidFill>
                  <a:latin typeface="Times New Roman" charset="0"/>
                  <a:ea typeface="ＭＳ Ｐゴシック" charset="-128"/>
                </a:defRPr>
              </a:lvl2pPr>
              <a:lvl3pPr marL="1143000" indent="-228600" defTabSz="822325">
                <a:defRPr sz="2400">
                  <a:solidFill>
                    <a:schemeClr val="tx1"/>
                  </a:solidFill>
                  <a:latin typeface="Times New Roman" charset="0"/>
                  <a:ea typeface="ＭＳ Ｐゴシック" charset="-128"/>
                </a:defRPr>
              </a:lvl3pPr>
              <a:lvl4pPr marL="1600200" indent="-228600" defTabSz="822325">
                <a:defRPr sz="2400">
                  <a:solidFill>
                    <a:schemeClr val="tx1"/>
                  </a:solidFill>
                  <a:latin typeface="Times New Roman" charset="0"/>
                  <a:ea typeface="ＭＳ Ｐゴシック" charset="-128"/>
                </a:defRPr>
              </a:lvl4pPr>
              <a:lvl5pPr marL="2057400" indent="-228600" defTabSz="822325">
                <a:defRPr sz="2400">
                  <a:solidFill>
                    <a:schemeClr val="tx1"/>
                  </a:solidFill>
                  <a:latin typeface="Times New Roman" charset="0"/>
                  <a:ea typeface="ＭＳ Ｐゴシック" charset="-128"/>
                </a:defRPr>
              </a:lvl5pPr>
              <a:lvl6pPr marL="2514600" indent="-228600" defTabSz="82232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82232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82232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82232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b="1" i="1">
                  <a:effectLst>
                    <a:outerShdw blurRad="38100" dist="38100" dir="2700000" algn="tl">
                      <a:srgbClr val="C0C0C0"/>
                    </a:outerShdw>
                  </a:effectLst>
                  <a:latin typeface="Arial" charset="0"/>
                </a:rPr>
                <a:t>EtBr</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a:extLst>
              <a:ext uri="{FF2B5EF4-FFF2-40B4-BE49-F238E27FC236}">
                <a16:creationId xmlns:a16="http://schemas.microsoft.com/office/drawing/2014/main" id="{D6F74441-9086-D64D-9524-C8926296C7B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4DBDFA-29AD-FC4D-9941-35782246B4D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2291" name="Rectangle 4">
            <a:extLst>
              <a:ext uri="{FF2B5EF4-FFF2-40B4-BE49-F238E27FC236}">
                <a16:creationId xmlns:a16="http://schemas.microsoft.com/office/drawing/2014/main" id="{5B060147-51F7-7341-A2EB-919E562B4FCD}"/>
              </a:ext>
            </a:extLst>
          </p:cNvPr>
          <p:cNvSpPr>
            <a:spLocks noGrp="1" noChangeArrowheads="1"/>
          </p:cNvSpPr>
          <p:nvPr>
            <p:ph type="body" idx="1"/>
          </p:nvPr>
        </p:nvSpPr>
        <p:spPr>
          <a:xfrm>
            <a:off x="104775" y="911225"/>
            <a:ext cx="8229600" cy="4114800"/>
          </a:xfrm>
          <a:extLst>
            <a:ext uri="{91240B29-F687-4f45-9708-019B960494DF}"/>
          </a:extLst>
        </p:spPr>
        <p:txBody>
          <a:bodyPr lIns="90488" tIns="44450" rIns="90488" bIns="44450"/>
          <a:lstStyle/>
          <a:p>
            <a:pPr>
              <a:defRPr/>
            </a:pPr>
            <a:r>
              <a:rPr lang="en-US" sz="2400" dirty="0">
                <a:cs typeface="+mn-cs"/>
              </a:rPr>
              <a:t>DNA-specific when bound at AT</a:t>
            </a:r>
          </a:p>
          <a:p>
            <a:pPr lvl="1">
              <a:defRPr/>
            </a:pPr>
            <a:r>
              <a:rPr lang="en-US" sz="2000" dirty="0"/>
              <a:t>bind to sequences of 3 AT pairs</a:t>
            </a:r>
          </a:p>
          <a:p>
            <a:pPr lvl="1">
              <a:defRPr/>
            </a:pPr>
            <a:r>
              <a:rPr lang="en-US" sz="2000" dirty="0"/>
              <a:t>bind to outer groove of DNA</a:t>
            </a:r>
          </a:p>
          <a:p>
            <a:pPr lvl="2">
              <a:defRPr/>
            </a:pPr>
            <a:r>
              <a:rPr lang="en-US" sz="1800" dirty="0"/>
              <a:t>do not intercalate</a:t>
            </a:r>
          </a:p>
          <a:p>
            <a:pPr>
              <a:defRPr/>
            </a:pPr>
            <a:r>
              <a:rPr lang="en-US" sz="2400" dirty="0">
                <a:cs typeface="+mn-cs"/>
              </a:rPr>
              <a:t>Ex: ~350 nm (UV)	       </a:t>
            </a:r>
            <a:r>
              <a:rPr lang="en-US" sz="2400" dirty="0" err="1">
                <a:cs typeface="+mn-cs"/>
              </a:rPr>
              <a:t>Em</a:t>
            </a:r>
            <a:r>
              <a:rPr lang="en-US" sz="2400" dirty="0">
                <a:cs typeface="+mn-cs"/>
              </a:rPr>
              <a:t>: ~460 nm (blue)</a:t>
            </a:r>
          </a:p>
        </p:txBody>
      </p:sp>
      <p:sp>
        <p:nvSpPr>
          <p:cNvPr id="36867" name="AutoShape 5">
            <a:extLst>
              <a:ext uri="{FF2B5EF4-FFF2-40B4-BE49-F238E27FC236}">
                <a16:creationId xmlns:a16="http://schemas.microsoft.com/office/drawing/2014/main" id="{0A1B7FA0-5CE1-2F47-A0D0-DA4AB4831F1B}"/>
              </a:ext>
            </a:extLst>
          </p:cNvPr>
          <p:cNvSpPr>
            <a:spLocks noChangeArrowheads="1"/>
          </p:cNvSpPr>
          <p:nvPr/>
        </p:nvSpPr>
        <p:spPr bwMode="auto">
          <a:xfrm>
            <a:off x="196850" y="3327400"/>
            <a:ext cx="3829050" cy="1366838"/>
          </a:xfrm>
          <a:prstGeom prst="roundRect">
            <a:avLst>
              <a:gd name="adj" fmla="val 12495"/>
            </a:avLst>
          </a:pr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6868" name="Rectangle 6">
            <a:extLst>
              <a:ext uri="{FF2B5EF4-FFF2-40B4-BE49-F238E27FC236}">
                <a16:creationId xmlns:a16="http://schemas.microsoft.com/office/drawing/2014/main" id="{48673AC4-66EB-A64C-9831-2C7A5D3E9AF3}"/>
              </a:ext>
            </a:extLst>
          </p:cNvPr>
          <p:cNvSpPr>
            <a:spLocks noChangeArrowheads="1"/>
          </p:cNvSpPr>
          <p:nvPr/>
        </p:nvSpPr>
        <p:spPr bwMode="auto">
          <a:xfrm>
            <a:off x="379413" y="3008313"/>
            <a:ext cx="31257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562" tIns="28575" rIns="55562" bIns="28575">
            <a:spAutoFit/>
          </a:bodyPr>
          <a:lstStyle>
            <a:lvl1pPr defTabSz="330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30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30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30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30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30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t>300 </a:t>
            </a:r>
            <a:r>
              <a:rPr lang="en-US" altLang="en-US" sz="1100" b="1"/>
              <a:t>nm      </a:t>
            </a:r>
            <a:r>
              <a:rPr lang="en-US" altLang="en-US" sz="1400" b="1"/>
              <a:t>400 </a:t>
            </a:r>
            <a:r>
              <a:rPr lang="en-US" altLang="en-US" sz="1100" b="1"/>
              <a:t>nm          </a:t>
            </a:r>
            <a:r>
              <a:rPr lang="en-US" altLang="en-US" sz="1400" b="1"/>
              <a:t>500 </a:t>
            </a:r>
            <a:r>
              <a:rPr lang="en-US" altLang="en-US" sz="1100" b="1"/>
              <a:t>nm        </a:t>
            </a:r>
            <a:r>
              <a:rPr lang="en-US" altLang="en-US" sz="1400" b="1"/>
              <a:t>600 </a:t>
            </a:r>
            <a:r>
              <a:rPr lang="en-US" altLang="en-US" sz="1100" b="1"/>
              <a:t>nm</a:t>
            </a:r>
          </a:p>
        </p:txBody>
      </p:sp>
      <p:sp>
        <p:nvSpPr>
          <p:cNvPr id="36869" name="Line 7">
            <a:extLst>
              <a:ext uri="{FF2B5EF4-FFF2-40B4-BE49-F238E27FC236}">
                <a16:creationId xmlns:a16="http://schemas.microsoft.com/office/drawing/2014/main" id="{860D1A40-F0F2-F84A-B978-5665B48292A6}"/>
              </a:ext>
            </a:extLst>
          </p:cNvPr>
          <p:cNvSpPr>
            <a:spLocks noChangeShapeType="1"/>
          </p:cNvSpPr>
          <p:nvPr/>
        </p:nvSpPr>
        <p:spPr bwMode="auto">
          <a:xfrm flipV="1">
            <a:off x="477838"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0" name="Line 8">
            <a:extLst>
              <a:ext uri="{FF2B5EF4-FFF2-40B4-BE49-F238E27FC236}">
                <a16:creationId xmlns:a16="http://schemas.microsoft.com/office/drawing/2014/main" id="{BCA0C86D-4088-4947-B4D1-432856463798}"/>
              </a:ext>
            </a:extLst>
          </p:cNvPr>
          <p:cNvSpPr>
            <a:spLocks noChangeShapeType="1"/>
          </p:cNvSpPr>
          <p:nvPr/>
        </p:nvSpPr>
        <p:spPr bwMode="auto">
          <a:xfrm flipV="1">
            <a:off x="1419225" y="32893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9">
            <a:extLst>
              <a:ext uri="{FF2B5EF4-FFF2-40B4-BE49-F238E27FC236}">
                <a16:creationId xmlns:a16="http://schemas.microsoft.com/office/drawing/2014/main" id="{21CB4C4D-9A18-8B42-A3A0-0F9E3B9785D3}"/>
              </a:ext>
            </a:extLst>
          </p:cNvPr>
          <p:cNvSpPr>
            <a:spLocks noChangeShapeType="1"/>
          </p:cNvSpPr>
          <p:nvPr/>
        </p:nvSpPr>
        <p:spPr bwMode="auto">
          <a:xfrm flipV="1">
            <a:off x="3287713"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Freeform 10">
            <a:extLst>
              <a:ext uri="{FF2B5EF4-FFF2-40B4-BE49-F238E27FC236}">
                <a16:creationId xmlns:a16="http://schemas.microsoft.com/office/drawing/2014/main" id="{50C32317-0CC9-1F4B-B254-7246FA15FFEA}"/>
              </a:ext>
            </a:extLst>
          </p:cNvPr>
          <p:cNvSpPr>
            <a:spLocks/>
          </p:cNvSpPr>
          <p:nvPr/>
        </p:nvSpPr>
        <p:spPr bwMode="auto">
          <a:xfrm>
            <a:off x="1422400" y="3348038"/>
            <a:ext cx="1577975" cy="1349375"/>
          </a:xfrm>
          <a:custGeom>
            <a:avLst/>
            <a:gdLst>
              <a:gd name="T0" fmla="*/ 2147483646 w 1442"/>
              <a:gd name="T1" fmla="*/ 2147483646 h 882"/>
              <a:gd name="T2" fmla="*/ 2147483646 w 1442"/>
              <a:gd name="T3" fmla="*/ 2147483646 h 882"/>
              <a:gd name="T4" fmla="*/ 2147483646 w 1442"/>
              <a:gd name="T5" fmla="*/ 2147483646 h 882"/>
              <a:gd name="T6" fmla="*/ 2147483646 w 1442"/>
              <a:gd name="T7" fmla="*/ 2147483646 h 882"/>
              <a:gd name="T8" fmla="*/ 2147483646 w 1442"/>
              <a:gd name="T9" fmla="*/ 2147483646 h 882"/>
              <a:gd name="T10" fmla="*/ 2147483646 w 1442"/>
              <a:gd name="T11" fmla="*/ 2147483646 h 882"/>
              <a:gd name="T12" fmla="*/ 2147483646 w 1442"/>
              <a:gd name="T13" fmla="*/ 2147483646 h 882"/>
              <a:gd name="T14" fmla="*/ 2147483646 w 1442"/>
              <a:gd name="T15" fmla="*/ 2147483646 h 882"/>
              <a:gd name="T16" fmla="*/ 2147483646 w 1442"/>
              <a:gd name="T17" fmla="*/ 2147483646 h 882"/>
              <a:gd name="T18" fmla="*/ 2147483646 w 1442"/>
              <a:gd name="T19" fmla="*/ 2147483646 h 882"/>
              <a:gd name="T20" fmla="*/ 2147483646 w 1442"/>
              <a:gd name="T21" fmla="*/ 2147483646 h 882"/>
              <a:gd name="T22" fmla="*/ 2147483646 w 1442"/>
              <a:gd name="T23" fmla="*/ 0 h 882"/>
              <a:gd name="T24" fmla="*/ 2147483646 w 1442"/>
              <a:gd name="T25" fmla="*/ 0 h 882"/>
              <a:gd name="T26" fmla="*/ 2147483646 w 1442"/>
              <a:gd name="T27" fmla="*/ 2147483646 h 882"/>
              <a:gd name="T28" fmla="*/ 2147483646 w 1442"/>
              <a:gd name="T29" fmla="*/ 2147483646 h 882"/>
              <a:gd name="T30" fmla="*/ 2147483646 w 1442"/>
              <a:gd name="T31" fmla="*/ 2147483646 h 882"/>
              <a:gd name="T32" fmla="*/ 2147483646 w 1442"/>
              <a:gd name="T33" fmla="*/ 2147483646 h 882"/>
              <a:gd name="T34" fmla="*/ 2147483646 w 1442"/>
              <a:gd name="T35" fmla="*/ 2147483646 h 882"/>
              <a:gd name="T36" fmla="*/ 2147483646 w 1442"/>
              <a:gd name="T37" fmla="*/ 2147483646 h 882"/>
              <a:gd name="T38" fmla="*/ 2147483646 w 1442"/>
              <a:gd name="T39" fmla="*/ 2147483646 h 882"/>
              <a:gd name="T40" fmla="*/ 2147483646 w 1442"/>
              <a:gd name="T41" fmla="*/ 2147483646 h 882"/>
              <a:gd name="T42" fmla="*/ 2147483646 w 1442"/>
              <a:gd name="T43" fmla="*/ 2147483646 h 882"/>
              <a:gd name="T44" fmla="*/ 2147483646 w 1442"/>
              <a:gd name="T45" fmla="*/ 2147483646 h 882"/>
              <a:gd name="T46" fmla="*/ 2147483646 w 1442"/>
              <a:gd name="T47" fmla="*/ 2147483646 h 882"/>
              <a:gd name="T48" fmla="*/ 2147483646 w 1442"/>
              <a:gd name="T49" fmla="*/ 2147483646 h 882"/>
              <a:gd name="T50" fmla="*/ 2147483646 w 1442"/>
              <a:gd name="T51" fmla="*/ 2147483646 h 882"/>
              <a:gd name="T52" fmla="*/ 0 w 1442"/>
              <a:gd name="T53" fmla="*/ 2147483646 h 8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2" h="882">
                <a:moveTo>
                  <a:pt x="1441" y="881"/>
                </a:moveTo>
                <a:lnTo>
                  <a:pt x="1353" y="782"/>
                </a:lnTo>
                <a:lnTo>
                  <a:pt x="1247" y="677"/>
                </a:lnTo>
                <a:lnTo>
                  <a:pt x="1159" y="567"/>
                </a:lnTo>
                <a:lnTo>
                  <a:pt x="1096" y="496"/>
                </a:lnTo>
                <a:lnTo>
                  <a:pt x="1043" y="424"/>
                </a:lnTo>
                <a:lnTo>
                  <a:pt x="973" y="342"/>
                </a:lnTo>
                <a:lnTo>
                  <a:pt x="884" y="226"/>
                </a:lnTo>
                <a:lnTo>
                  <a:pt x="813" y="127"/>
                </a:lnTo>
                <a:lnTo>
                  <a:pt x="734" y="39"/>
                </a:lnTo>
                <a:lnTo>
                  <a:pt x="698" y="11"/>
                </a:lnTo>
                <a:lnTo>
                  <a:pt x="663" y="0"/>
                </a:lnTo>
                <a:lnTo>
                  <a:pt x="646" y="0"/>
                </a:lnTo>
                <a:lnTo>
                  <a:pt x="619" y="6"/>
                </a:lnTo>
                <a:lnTo>
                  <a:pt x="592" y="17"/>
                </a:lnTo>
                <a:lnTo>
                  <a:pt x="557" y="39"/>
                </a:lnTo>
                <a:lnTo>
                  <a:pt x="504" y="121"/>
                </a:lnTo>
                <a:lnTo>
                  <a:pt x="468" y="177"/>
                </a:lnTo>
                <a:lnTo>
                  <a:pt x="406" y="254"/>
                </a:lnTo>
                <a:lnTo>
                  <a:pt x="354" y="342"/>
                </a:lnTo>
                <a:lnTo>
                  <a:pt x="300" y="430"/>
                </a:lnTo>
                <a:lnTo>
                  <a:pt x="265" y="512"/>
                </a:lnTo>
                <a:lnTo>
                  <a:pt x="203" y="611"/>
                </a:lnTo>
                <a:lnTo>
                  <a:pt x="142" y="683"/>
                </a:lnTo>
                <a:lnTo>
                  <a:pt x="97" y="771"/>
                </a:lnTo>
                <a:lnTo>
                  <a:pt x="62" y="815"/>
                </a:lnTo>
                <a:lnTo>
                  <a:pt x="0" y="881"/>
                </a:lnTo>
              </a:path>
            </a:pathLst>
          </a:custGeom>
          <a:gradFill rotWithShape="0">
            <a:gsLst>
              <a:gs pos="0">
                <a:srgbClr val="0033CC"/>
              </a:gs>
              <a:gs pos="100000">
                <a:srgbClr val="CCFF66"/>
              </a:gs>
            </a:gsLst>
            <a:lin ang="0" scaled="1"/>
          </a:gra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11">
            <a:extLst>
              <a:ext uri="{FF2B5EF4-FFF2-40B4-BE49-F238E27FC236}">
                <a16:creationId xmlns:a16="http://schemas.microsoft.com/office/drawing/2014/main" id="{E8B8BB5E-E49D-F84F-80C7-9B013C9AFD59}"/>
              </a:ext>
            </a:extLst>
          </p:cNvPr>
          <p:cNvSpPr>
            <a:spLocks/>
          </p:cNvSpPr>
          <p:nvPr/>
        </p:nvSpPr>
        <p:spPr bwMode="auto">
          <a:xfrm rot="7711">
            <a:off x="539750" y="3340100"/>
            <a:ext cx="1474788" cy="1358900"/>
          </a:xfrm>
          <a:custGeom>
            <a:avLst/>
            <a:gdLst>
              <a:gd name="T0" fmla="*/ 0 w 929"/>
              <a:gd name="T1" fmla="*/ 2147483646 h 856"/>
              <a:gd name="T2" fmla="*/ 2147483646 w 929"/>
              <a:gd name="T3" fmla="*/ 2147483646 h 856"/>
              <a:gd name="T4" fmla="*/ 2147483646 w 929"/>
              <a:gd name="T5" fmla="*/ 2147483646 h 856"/>
              <a:gd name="T6" fmla="*/ 2147483646 w 929"/>
              <a:gd name="T7" fmla="*/ 2147483646 h 856"/>
              <a:gd name="T8" fmla="*/ 2147483646 w 929"/>
              <a:gd name="T9" fmla="*/ 2147483646 h 856"/>
              <a:gd name="T10" fmla="*/ 2147483646 w 929"/>
              <a:gd name="T11" fmla="*/ 2147483646 h 856"/>
              <a:gd name="T12" fmla="*/ 2147483646 w 929"/>
              <a:gd name="T13" fmla="*/ 2147483646 h 856"/>
              <a:gd name="T14" fmla="*/ 2147483646 w 929"/>
              <a:gd name="T15" fmla="*/ 2147483646 h 856"/>
              <a:gd name="T16" fmla="*/ 2147483646 w 929"/>
              <a:gd name="T17" fmla="*/ 2147483646 h 856"/>
              <a:gd name="T18" fmla="*/ 2147483646 w 929"/>
              <a:gd name="T19" fmla="*/ 2147483646 h 856"/>
              <a:gd name="T20" fmla="*/ 2147483646 w 929"/>
              <a:gd name="T21" fmla="*/ 2147483646 h 856"/>
              <a:gd name="T22" fmla="*/ 2147483646 w 929"/>
              <a:gd name="T23" fmla="*/ 2147483646 h 856"/>
              <a:gd name="T24" fmla="*/ 2147483646 w 929"/>
              <a:gd name="T25" fmla="*/ 2147483646 h 856"/>
              <a:gd name="T26" fmla="*/ 2147483646 w 929"/>
              <a:gd name="T27" fmla="*/ 2147483646 h 856"/>
              <a:gd name="T28" fmla="*/ 2147483646 w 929"/>
              <a:gd name="T29" fmla="*/ 2147483646 h 856"/>
              <a:gd name="T30" fmla="*/ 2147483646 w 929"/>
              <a:gd name="T31" fmla="*/ 2147483646 h 856"/>
              <a:gd name="T32" fmla="*/ 2147483646 w 929"/>
              <a:gd name="T33" fmla="*/ 2147483646 h 856"/>
              <a:gd name="T34" fmla="*/ 2147483646 w 929"/>
              <a:gd name="T35" fmla="*/ 0 h 856"/>
              <a:gd name="T36" fmla="*/ 2147483646 w 929"/>
              <a:gd name="T37" fmla="*/ 2147483646 h 856"/>
              <a:gd name="T38" fmla="*/ 2147483646 w 929"/>
              <a:gd name="T39" fmla="*/ 2147483646 h 856"/>
              <a:gd name="T40" fmla="*/ 2147483646 w 929"/>
              <a:gd name="T41" fmla="*/ 2147483646 h 856"/>
              <a:gd name="T42" fmla="*/ 2147483646 w 929"/>
              <a:gd name="T43" fmla="*/ 2147483646 h 856"/>
              <a:gd name="T44" fmla="*/ 2147483646 w 929"/>
              <a:gd name="T45" fmla="*/ 2147483646 h 856"/>
              <a:gd name="T46" fmla="*/ 2147483646 w 929"/>
              <a:gd name="T47" fmla="*/ 2147483646 h 856"/>
              <a:gd name="T48" fmla="*/ 2147483646 w 929"/>
              <a:gd name="T49" fmla="*/ 2147483646 h 856"/>
              <a:gd name="T50" fmla="*/ 2147483646 w 929"/>
              <a:gd name="T51" fmla="*/ 2147483646 h 856"/>
              <a:gd name="T52" fmla="*/ 2147483646 w 929"/>
              <a:gd name="T53" fmla="*/ 2147483646 h 856"/>
              <a:gd name="T54" fmla="*/ 2147483646 w 929"/>
              <a:gd name="T55" fmla="*/ 2147483646 h 856"/>
              <a:gd name="T56" fmla="*/ 2147483646 w 929"/>
              <a:gd name="T57" fmla="*/ 2147483646 h 856"/>
              <a:gd name="T58" fmla="*/ 2147483646 w 929"/>
              <a:gd name="T59" fmla="*/ 2147483646 h 856"/>
              <a:gd name="T60" fmla="*/ 2147483646 w 929"/>
              <a:gd name="T61" fmla="*/ 2147483646 h 856"/>
              <a:gd name="T62" fmla="*/ 2147483646 w 929"/>
              <a:gd name="T63" fmla="*/ 2147483646 h 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9" h="856">
                <a:moveTo>
                  <a:pt x="0" y="855"/>
                </a:moveTo>
                <a:lnTo>
                  <a:pt x="74" y="787"/>
                </a:lnTo>
                <a:lnTo>
                  <a:pt x="152" y="720"/>
                </a:lnTo>
                <a:lnTo>
                  <a:pt x="189" y="695"/>
                </a:lnTo>
                <a:lnTo>
                  <a:pt x="231" y="648"/>
                </a:lnTo>
                <a:lnTo>
                  <a:pt x="254" y="617"/>
                </a:lnTo>
                <a:lnTo>
                  <a:pt x="281" y="566"/>
                </a:lnTo>
                <a:lnTo>
                  <a:pt x="314" y="499"/>
                </a:lnTo>
                <a:lnTo>
                  <a:pt x="332" y="448"/>
                </a:lnTo>
                <a:lnTo>
                  <a:pt x="355" y="375"/>
                </a:lnTo>
                <a:lnTo>
                  <a:pt x="378" y="299"/>
                </a:lnTo>
                <a:lnTo>
                  <a:pt x="401" y="226"/>
                </a:lnTo>
                <a:lnTo>
                  <a:pt x="425" y="180"/>
                </a:lnTo>
                <a:lnTo>
                  <a:pt x="434" y="154"/>
                </a:lnTo>
                <a:lnTo>
                  <a:pt x="448" y="119"/>
                </a:lnTo>
                <a:lnTo>
                  <a:pt x="480" y="51"/>
                </a:lnTo>
                <a:lnTo>
                  <a:pt x="521" y="10"/>
                </a:lnTo>
                <a:lnTo>
                  <a:pt x="540" y="0"/>
                </a:lnTo>
                <a:lnTo>
                  <a:pt x="568" y="10"/>
                </a:lnTo>
                <a:lnTo>
                  <a:pt x="582" y="31"/>
                </a:lnTo>
                <a:lnTo>
                  <a:pt x="614" y="67"/>
                </a:lnTo>
                <a:lnTo>
                  <a:pt x="646" y="139"/>
                </a:lnTo>
                <a:lnTo>
                  <a:pt x="674" y="262"/>
                </a:lnTo>
                <a:lnTo>
                  <a:pt x="702" y="478"/>
                </a:lnTo>
                <a:lnTo>
                  <a:pt x="720" y="592"/>
                </a:lnTo>
                <a:lnTo>
                  <a:pt x="729" y="653"/>
                </a:lnTo>
                <a:lnTo>
                  <a:pt x="743" y="679"/>
                </a:lnTo>
                <a:lnTo>
                  <a:pt x="766" y="720"/>
                </a:lnTo>
                <a:lnTo>
                  <a:pt x="808" y="756"/>
                </a:lnTo>
                <a:lnTo>
                  <a:pt x="840" y="787"/>
                </a:lnTo>
                <a:lnTo>
                  <a:pt x="882" y="823"/>
                </a:lnTo>
                <a:lnTo>
                  <a:pt x="928" y="844"/>
                </a:lnTo>
              </a:path>
            </a:pathLst>
          </a:custGeom>
          <a:gradFill rotWithShape="0">
            <a:gsLst>
              <a:gs pos="0">
                <a:schemeClr val="hlink"/>
              </a:gs>
              <a:gs pos="100000">
                <a:srgbClr val="0033CC"/>
              </a:gs>
            </a:gsLst>
            <a:lin ang="0" scaled="1"/>
          </a:gradFill>
          <a:ln>
            <a:noFill/>
          </a:ln>
          <a:effectLst/>
          <a:extLst>
            <a:ext uri="{91240B29-F687-4F45-9708-019B960494DF}">
              <a14:hiddenLine xmlns:a14="http://schemas.microsoft.com/office/drawing/2010/main" w="762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Rectangle 12">
            <a:extLst>
              <a:ext uri="{FF2B5EF4-FFF2-40B4-BE49-F238E27FC236}">
                <a16:creationId xmlns:a16="http://schemas.microsoft.com/office/drawing/2014/main" id="{763C9E99-BF97-0545-8C0E-EF792C75ACBE}"/>
              </a:ext>
            </a:extLst>
          </p:cNvPr>
          <p:cNvSpPr>
            <a:spLocks noGrp="1" noChangeArrowheads="1"/>
          </p:cNvSpPr>
          <p:nvPr>
            <p:ph type="title"/>
          </p:nvPr>
        </p:nvSpPr>
        <p:spPr>
          <a:xfrm>
            <a:off x="0" y="0"/>
            <a:ext cx="2481943" cy="850900"/>
          </a:xfrm>
        </p:spPr>
        <p:txBody>
          <a:bodyPr/>
          <a:lstStyle/>
          <a:p>
            <a:pPr>
              <a:defRPr/>
            </a:pPr>
            <a:r>
              <a:rPr lang="en-US" dirty="0">
                <a:cs typeface="+mj-cs"/>
              </a:rPr>
              <a:t>Hoechst</a:t>
            </a:r>
          </a:p>
        </p:txBody>
      </p:sp>
      <p:sp>
        <p:nvSpPr>
          <p:cNvPr id="36875" name="Line 13">
            <a:extLst>
              <a:ext uri="{FF2B5EF4-FFF2-40B4-BE49-F238E27FC236}">
                <a16:creationId xmlns:a16="http://schemas.microsoft.com/office/drawing/2014/main" id="{C2F52831-A232-1941-9C8D-925E77D3F1A3}"/>
              </a:ext>
            </a:extLst>
          </p:cNvPr>
          <p:cNvSpPr>
            <a:spLocks noChangeShapeType="1"/>
          </p:cNvSpPr>
          <p:nvPr/>
        </p:nvSpPr>
        <p:spPr bwMode="auto">
          <a:xfrm flipV="1">
            <a:off x="2403475" y="3302000"/>
            <a:ext cx="0" cy="1539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6876" name="Picture 2" descr="Screenshot 2016-03-28 00.54.38.png">
            <a:extLst>
              <a:ext uri="{FF2B5EF4-FFF2-40B4-BE49-F238E27FC236}">
                <a16:creationId xmlns:a16="http://schemas.microsoft.com/office/drawing/2014/main" id="{0810D5FE-682F-5A48-A935-F9CEA9D8A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6288" y="2981325"/>
            <a:ext cx="5827712"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a:extLst>
              <a:ext uri="{FF2B5EF4-FFF2-40B4-BE49-F238E27FC236}">
                <a16:creationId xmlns:a16="http://schemas.microsoft.com/office/drawing/2014/main" id="{D5D4C684-DB16-F94F-8BDC-075109A9761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73D703-5757-6A43-A1B7-2CCA632822C7}"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3315" name="Rectangle 2">
            <a:extLst>
              <a:ext uri="{FF2B5EF4-FFF2-40B4-BE49-F238E27FC236}">
                <a16:creationId xmlns:a16="http://schemas.microsoft.com/office/drawing/2014/main" id="{06FAE50D-91A7-B343-B3B3-04FA4C36FAFB}"/>
              </a:ext>
            </a:extLst>
          </p:cNvPr>
          <p:cNvSpPr>
            <a:spLocks noGrp="1" noChangeArrowheads="1"/>
          </p:cNvSpPr>
          <p:nvPr>
            <p:ph type="title"/>
          </p:nvPr>
        </p:nvSpPr>
        <p:spPr>
          <a:xfrm>
            <a:off x="0" y="0"/>
            <a:ext cx="3614057" cy="876300"/>
          </a:xfrm>
          <a:extLst>
            <a:ext uri="{91240B29-F687-4f45-9708-019B960494DF}"/>
          </a:extLst>
        </p:spPr>
        <p:txBody>
          <a:bodyPr lIns="90488" tIns="44450" rIns="90488" bIns="44450"/>
          <a:lstStyle/>
          <a:p>
            <a:pPr>
              <a:defRPr/>
            </a:pPr>
            <a:r>
              <a:rPr lang="en-US" dirty="0">
                <a:cs typeface="+mj-cs"/>
              </a:rPr>
              <a:t>Hoechst 33342</a:t>
            </a:r>
          </a:p>
        </p:txBody>
      </p:sp>
      <p:sp>
        <p:nvSpPr>
          <p:cNvPr id="13316" name="Rectangle 3">
            <a:extLst>
              <a:ext uri="{FF2B5EF4-FFF2-40B4-BE49-F238E27FC236}">
                <a16:creationId xmlns:a16="http://schemas.microsoft.com/office/drawing/2014/main" id="{90ACFAA8-CAA7-8345-B5DA-AAF62A0973CA}"/>
              </a:ext>
            </a:extLst>
          </p:cNvPr>
          <p:cNvSpPr>
            <a:spLocks noGrp="1" noChangeArrowheads="1"/>
          </p:cNvSpPr>
          <p:nvPr>
            <p:ph type="body" idx="1"/>
          </p:nvPr>
        </p:nvSpPr>
        <p:spPr>
          <a:xfrm>
            <a:off x="457200" y="1447800"/>
            <a:ext cx="8077200" cy="4114800"/>
          </a:xfrm>
          <a:extLst>
            <a:ext uri="{91240B29-F687-4f45-9708-019B960494DF}"/>
          </a:extLst>
        </p:spPr>
        <p:txBody>
          <a:bodyPr lIns="90488" tIns="44450" rIns="90488" bIns="44450"/>
          <a:lstStyle/>
          <a:p>
            <a:pPr>
              <a:lnSpc>
                <a:spcPct val="90000"/>
              </a:lnSpc>
              <a:defRPr/>
            </a:pPr>
            <a:r>
              <a:rPr lang="en-US" sz="2800">
                <a:cs typeface="+mn-cs"/>
              </a:rPr>
              <a:t>Can cross intact membranes</a:t>
            </a:r>
          </a:p>
          <a:p>
            <a:pPr>
              <a:lnSpc>
                <a:spcPct val="90000"/>
              </a:lnSpc>
              <a:defRPr/>
            </a:pPr>
            <a:r>
              <a:rPr lang="en-US" sz="2800">
                <a:cs typeface="+mn-cs"/>
              </a:rPr>
              <a:t>In/out of cell via drug efflux pump</a:t>
            </a:r>
          </a:p>
          <a:p>
            <a:pPr lvl="1">
              <a:lnSpc>
                <a:spcPct val="90000"/>
              </a:lnSpc>
              <a:defRPr/>
            </a:pPr>
            <a:r>
              <a:rPr lang="en-US" sz="2400"/>
              <a:t>see varied staining among cell types</a:t>
            </a:r>
          </a:p>
          <a:p>
            <a:pPr>
              <a:lnSpc>
                <a:spcPct val="90000"/>
              </a:lnSpc>
              <a:defRPr/>
            </a:pPr>
            <a:r>
              <a:rPr lang="en-US" sz="2800">
                <a:cs typeface="+mn-cs"/>
              </a:rPr>
              <a:t>Stoichiometric if efflux pump blocked</a:t>
            </a:r>
          </a:p>
          <a:p>
            <a:pPr lvl="1">
              <a:lnSpc>
                <a:spcPct val="90000"/>
              </a:lnSpc>
              <a:defRPr/>
            </a:pPr>
            <a:r>
              <a:rPr lang="en-US" sz="2400"/>
              <a:t>expose cells to 5-10  </a:t>
            </a:r>
            <a:r>
              <a:rPr lang="en-US" sz="2400">
                <a:latin typeface="Symbol" charset="0"/>
              </a:rPr>
              <a:t>m</a:t>
            </a:r>
            <a:r>
              <a:rPr lang="en-US"/>
              <a:t>M</a:t>
            </a:r>
            <a:r>
              <a:rPr lang="en-US" sz="2400"/>
              <a:t> dye at least 30 min</a:t>
            </a:r>
          </a:p>
          <a:p>
            <a:pPr>
              <a:lnSpc>
                <a:spcPct val="90000"/>
              </a:lnSpc>
              <a:defRPr/>
            </a:pPr>
            <a:r>
              <a:rPr lang="en-US" sz="2800">
                <a:cs typeface="+mn-cs"/>
              </a:rPr>
              <a:t>Determine DNA content in living cells</a:t>
            </a:r>
          </a:p>
          <a:p>
            <a:pPr lvl="1">
              <a:lnSpc>
                <a:spcPct val="90000"/>
              </a:lnSpc>
              <a:defRPr/>
            </a:pPr>
            <a:r>
              <a:rPr lang="en-US" sz="2400"/>
              <a:t>may then sort and characterize aneuploidy</a:t>
            </a:r>
          </a:p>
          <a:p>
            <a:pPr>
              <a:lnSpc>
                <a:spcPct val="90000"/>
              </a:lnSpc>
              <a:defRPr/>
            </a:pPr>
            <a:r>
              <a:rPr lang="en-US" sz="2800">
                <a:cs typeface="+mn-cs"/>
              </a:rPr>
              <a:t>Variably toxic to different cell types in different conditions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a:extLst>
              <a:ext uri="{FF2B5EF4-FFF2-40B4-BE49-F238E27FC236}">
                <a16:creationId xmlns:a16="http://schemas.microsoft.com/office/drawing/2014/main" id="{D6E886D2-CE4E-294F-96C7-2573B53290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39B646-F9C8-A946-96AE-0EEF37CEB2FE}"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4339" name="Rectangle 4">
            <a:extLst>
              <a:ext uri="{FF2B5EF4-FFF2-40B4-BE49-F238E27FC236}">
                <a16:creationId xmlns:a16="http://schemas.microsoft.com/office/drawing/2014/main" id="{CD18AC8F-A531-1D4D-97FB-4148D2204A60}"/>
              </a:ext>
            </a:extLst>
          </p:cNvPr>
          <p:cNvSpPr>
            <a:spLocks noGrp="1" noChangeArrowheads="1"/>
          </p:cNvSpPr>
          <p:nvPr>
            <p:ph type="body" idx="1"/>
          </p:nvPr>
        </p:nvSpPr>
        <p:spPr>
          <a:xfrm>
            <a:off x="187325" y="1371600"/>
            <a:ext cx="7392988" cy="4114800"/>
          </a:xfrm>
          <a:extLst>
            <a:ext uri="{91240B29-F687-4f45-9708-019B960494DF}"/>
          </a:extLst>
        </p:spPr>
        <p:txBody>
          <a:bodyPr lIns="90488" tIns="44450" rIns="90488" bIns="44450"/>
          <a:lstStyle/>
          <a:p>
            <a:pPr>
              <a:defRPr/>
            </a:pPr>
            <a:r>
              <a:rPr lang="en-US" sz="2400" dirty="0">
                <a:cs typeface="+mn-cs"/>
              </a:rPr>
              <a:t>Use for DNA content and cell viability</a:t>
            </a:r>
          </a:p>
          <a:p>
            <a:pPr lvl="1">
              <a:defRPr/>
            </a:pPr>
            <a:r>
              <a:rPr lang="en-US" sz="2000" dirty="0"/>
              <a:t>33342 for viability</a:t>
            </a:r>
          </a:p>
          <a:p>
            <a:pPr lvl="1">
              <a:defRPr/>
            </a:pPr>
            <a:endParaRPr lang="en-US" sz="2000" dirty="0"/>
          </a:p>
          <a:p>
            <a:pPr lvl="1">
              <a:buFontTx/>
              <a:buNone/>
              <a:defRPr/>
            </a:pPr>
            <a:endParaRPr lang="en-US" sz="2000" dirty="0"/>
          </a:p>
          <a:p>
            <a:pPr lvl="1">
              <a:defRPr/>
            </a:pPr>
            <a:endParaRPr lang="en-US" sz="2000" dirty="0"/>
          </a:p>
          <a:p>
            <a:pPr>
              <a:defRPr/>
            </a:pPr>
            <a:r>
              <a:rPr lang="en-US" sz="2400" dirty="0">
                <a:cs typeface="+mn-cs"/>
              </a:rPr>
              <a:t>Less needed to stain for DNA content than for viability</a:t>
            </a:r>
          </a:p>
          <a:p>
            <a:pPr lvl="1">
              <a:defRPr/>
            </a:pPr>
            <a:r>
              <a:rPr lang="en-US" sz="2000" dirty="0"/>
              <a:t>decrease nonspecific fluorescence</a:t>
            </a:r>
          </a:p>
          <a:p>
            <a:pPr>
              <a:defRPr/>
            </a:pPr>
            <a:r>
              <a:rPr lang="en-US" sz="2400" dirty="0">
                <a:cs typeface="+mn-cs"/>
              </a:rPr>
              <a:t>Low laser power decreases CVs</a:t>
            </a:r>
          </a:p>
        </p:txBody>
      </p:sp>
      <p:pic>
        <p:nvPicPr>
          <p:cNvPr id="40963" name="Picture 5">
            <a:extLst>
              <a:ext uri="{FF2B5EF4-FFF2-40B4-BE49-F238E27FC236}">
                <a16:creationId xmlns:a16="http://schemas.microsoft.com/office/drawing/2014/main" id="{B0C216E5-7208-5549-A487-0395EA1C4FC8}"/>
              </a:ext>
            </a:extLst>
          </p:cNvPr>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l="14323" t="29723" r="11198" b="30556"/>
          <a:stretch>
            <a:fillRect/>
          </a:stretch>
        </p:blipFill>
        <p:spPr bwMode="auto">
          <a:xfrm>
            <a:off x="5943600" y="1632857"/>
            <a:ext cx="30130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a:extLst>
              <a:ext uri="{FF2B5EF4-FFF2-40B4-BE49-F238E27FC236}">
                <a16:creationId xmlns:a16="http://schemas.microsoft.com/office/drawing/2014/main" id="{3BEE640B-56FA-7F44-9532-7A930D43D54A}"/>
              </a:ext>
            </a:extLst>
          </p:cNvPr>
          <p:cNvSpPr>
            <a:spLocks noGrp="1" noChangeArrowheads="1"/>
          </p:cNvSpPr>
          <p:nvPr>
            <p:ph type="title"/>
          </p:nvPr>
        </p:nvSpPr>
        <p:spPr>
          <a:xfrm>
            <a:off x="0" y="0"/>
            <a:ext cx="2242457" cy="749300"/>
          </a:xfrm>
        </p:spPr>
        <p:txBody>
          <a:bodyPr/>
          <a:lstStyle/>
          <a:p>
            <a:pPr>
              <a:defRPr/>
            </a:pPr>
            <a:r>
              <a:rPr lang="en-US" dirty="0">
                <a:cs typeface="+mj-cs"/>
              </a:rPr>
              <a:t>Hoechst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a:extLst>
              <a:ext uri="{FF2B5EF4-FFF2-40B4-BE49-F238E27FC236}">
                <a16:creationId xmlns:a16="http://schemas.microsoft.com/office/drawing/2014/main" id="{3657CB86-7236-6843-93B8-DD13C547875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E2E72FF-3FC8-D44E-B038-4993B89A2DB3}"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5363" name="Rectangle 2">
            <a:extLst>
              <a:ext uri="{FF2B5EF4-FFF2-40B4-BE49-F238E27FC236}">
                <a16:creationId xmlns:a16="http://schemas.microsoft.com/office/drawing/2014/main" id="{BFF7917D-A14A-204D-AA99-2894F6E5E377}"/>
              </a:ext>
            </a:extLst>
          </p:cNvPr>
          <p:cNvSpPr>
            <a:spLocks noGrp="1" noChangeArrowheads="1"/>
          </p:cNvSpPr>
          <p:nvPr>
            <p:ph type="title"/>
          </p:nvPr>
        </p:nvSpPr>
        <p:spPr>
          <a:xfrm>
            <a:off x="0" y="0"/>
            <a:ext cx="4310743" cy="825500"/>
          </a:xfrm>
          <a:extLst>
            <a:ext uri="{91240B29-F687-4f45-9708-019B960494DF}"/>
          </a:extLst>
        </p:spPr>
        <p:txBody>
          <a:bodyPr lIns="90488" tIns="44450" rIns="90488" bIns="44450"/>
          <a:lstStyle/>
          <a:p>
            <a:pPr>
              <a:defRPr/>
            </a:pPr>
            <a:r>
              <a:rPr lang="en-US" dirty="0">
                <a:cs typeface="+mj-cs"/>
              </a:rPr>
              <a:t>Hoechst 33342 + PI</a:t>
            </a:r>
          </a:p>
        </p:txBody>
      </p:sp>
      <p:sp>
        <p:nvSpPr>
          <p:cNvPr id="15364" name="Rectangle 3">
            <a:extLst>
              <a:ext uri="{FF2B5EF4-FFF2-40B4-BE49-F238E27FC236}">
                <a16:creationId xmlns:a16="http://schemas.microsoft.com/office/drawing/2014/main" id="{0DF74188-270B-8E42-821A-1E27F6089BFA}"/>
              </a:ext>
            </a:extLst>
          </p:cNvPr>
          <p:cNvSpPr>
            <a:spLocks noGrp="1" noChangeArrowheads="1"/>
          </p:cNvSpPr>
          <p:nvPr>
            <p:ph type="body" idx="1"/>
          </p:nvPr>
        </p:nvSpPr>
        <p:spPr>
          <a:xfrm>
            <a:off x="533400" y="1981200"/>
            <a:ext cx="8534400" cy="4114800"/>
          </a:xfrm>
          <a:extLst>
            <a:ext uri="{91240B29-F687-4f45-9708-019B960494DF}"/>
          </a:extLst>
        </p:spPr>
        <p:txBody>
          <a:bodyPr lIns="90488" tIns="44450" rIns="90488" bIns="44450"/>
          <a:lstStyle/>
          <a:p>
            <a:pPr>
              <a:defRPr/>
            </a:pPr>
            <a:r>
              <a:rPr lang="en-US" sz="2800">
                <a:cs typeface="+mn-cs"/>
              </a:rPr>
              <a:t>Viability, membrane integrity</a:t>
            </a:r>
          </a:p>
          <a:p>
            <a:pPr>
              <a:defRPr/>
            </a:pPr>
            <a:r>
              <a:rPr lang="en-US" sz="2800">
                <a:cs typeface="+mn-cs"/>
              </a:rPr>
              <a:t>Spectral shift of 33342</a:t>
            </a:r>
          </a:p>
          <a:p>
            <a:pPr lvl="1">
              <a:defRPr/>
            </a:pPr>
            <a:r>
              <a:rPr lang="en-US" sz="2400"/>
              <a:t>expose live cells to low [dye] in presence of PI</a:t>
            </a:r>
          </a:p>
          <a:p>
            <a:pPr lvl="2">
              <a:defRPr/>
            </a:pPr>
            <a:r>
              <a:rPr lang="en-US" sz="2000"/>
              <a:t>exclude PI;  retain small amounts of Hoechst</a:t>
            </a:r>
          </a:p>
          <a:p>
            <a:pPr lvl="3">
              <a:defRPr/>
            </a:pPr>
            <a:r>
              <a:rPr lang="en-US" sz="1800"/>
              <a:t>shorter wavelength emission</a:t>
            </a:r>
          </a:p>
          <a:p>
            <a:pPr lvl="1">
              <a:defRPr/>
            </a:pPr>
            <a:r>
              <a:rPr lang="en-US" sz="2400"/>
              <a:t>if lost membrane integrity, take up PI</a:t>
            </a:r>
          </a:p>
          <a:p>
            <a:pPr lvl="1">
              <a:defRPr/>
            </a:pPr>
            <a:r>
              <a:rPr lang="en-US" sz="2400"/>
              <a:t>cells in transition exclude PI;  accumulate &gt; [Hoechst] </a:t>
            </a:r>
          </a:p>
          <a:p>
            <a:pPr lvl="2">
              <a:defRPr/>
            </a:pPr>
            <a:r>
              <a:rPr lang="en-US" sz="2000"/>
              <a:t>emission at &gt; wavelength</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ate Placeholder 3">
            <a:extLst>
              <a:ext uri="{FF2B5EF4-FFF2-40B4-BE49-F238E27FC236}">
                <a16:creationId xmlns:a16="http://schemas.microsoft.com/office/drawing/2014/main" id="{F153C211-4BBD-D24A-8F5F-7BAFCCC3FFA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AE2A1E6-39F1-E04F-A6CB-DEB752823FC9}"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6387" name="Rectangle 2">
            <a:extLst>
              <a:ext uri="{FF2B5EF4-FFF2-40B4-BE49-F238E27FC236}">
                <a16:creationId xmlns:a16="http://schemas.microsoft.com/office/drawing/2014/main" id="{B533213E-0A62-B543-A6E5-1237F93D1DE2}"/>
              </a:ext>
            </a:extLst>
          </p:cNvPr>
          <p:cNvSpPr>
            <a:spLocks noGrp="1" noChangeArrowheads="1"/>
          </p:cNvSpPr>
          <p:nvPr>
            <p:ph type="title"/>
          </p:nvPr>
        </p:nvSpPr>
        <p:spPr>
          <a:xfrm>
            <a:off x="38100" y="0"/>
            <a:ext cx="7772400" cy="762000"/>
          </a:xfrm>
        </p:spPr>
        <p:txBody>
          <a:bodyPr/>
          <a:lstStyle/>
          <a:p>
            <a:pPr>
              <a:defRPr/>
            </a:pPr>
            <a:r>
              <a:rPr lang="en-US">
                <a:cs typeface="+mj-cs"/>
              </a:rPr>
              <a:t>DAPI/Hoechst fluorescence &amp; Apoptosis</a:t>
            </a:r>
          </a:p>
        </p:txBody>
      </p:sp>
      <p:sp>
        <p:nvSpPr>
          <p:cNvPr id="45059" name="Rectangle 3">
            <a:extLst>
              <a:ext uri="{FF2B5EF4-FFF2-40B4-BE49-F238E27FC236}">
                <a16:creationId xmlns:a16="http://schemas.microsoft.com/office/drawing/2014/main" id="{3C29760E-0940-424A-B52A-D2A18417147C}"/>
              </a:ext>
            </a:extLst>
          </p:cNvPr>
          <p:cNvSpPr>
            <a:spLocks noGrp="1" noChangeArrowheads="1"/>
          </p:cNvSpPr>
          <p:nvPr>
            <p:ph type="body" idx="1"/>
          </p:nvPr>
        </p:nvSpPr>
        <p:spPr>
          <a:xfrm>
            <a:off x="0" y="914400"/>
            <a:ext cx="9144000" cy="4267200"/>
          </a:xfrm>
        </p:spPr>
        <p:txBody>
          <a:bodyPr/>
          <a:lstStyle/>
          <a:p>
            <a:r>
              <a:rPr lang="en-US" altLang="en-US" sz="1900">
                <a:ea typeface="ＭＳ Ｐゴシック" panose="020B0600070205080204" pitchFamily="34" charset="-128"/>
              </a:rPr>
              <a:t>The question was whether DAPI/Hoechst fluorescence could be used for detection of apoptotic nuclei by flow. In this case, what compatible laser could be adapted to a FACSort?  If not, would there be any alternative fluorescent probes for detection of apoptotic nuclei? </a:t>
            </a:r>
          </a:p>
          <a:p>
            <a:r>
              <a:rPr lang="en-US" altLang="en-US" sz="1900">
                <a:ea typeface="ＭＳ Ｐゴシック" panose="020B0600070205080204" pitchFamily="34" charset="-128"/>
              </a:rPr>
              <a:t>YO-PRO-1 works VERY well in distinguishing apoptotic cells. It makes dead cells highly fluorescent, apoptotic cells moderately fluorescent and live cells are dimly fluorescent or nonfluorescent. </a:t>
            </a:r>
            <a:r>
              <a:rPr lang="en-US" altLang="en-US" sz="1900">
                <a:solidFill>
                  <a:srgbClr val="3333CC"/>
                </a:solidFill>
                <a:ea typeface="ＭＳ Ｐゴシック" panose="020B0600070205080204" pitchFamily="34" charset="-128"/>
              </a:rPr>
              <a:t>http://www.probes.com/handbook/figures/1517.html</a:t>
            </a:r>
          </a:p>
          <a:p>
            <a:r>
              <a:rPr lang="en-US" altLang="en-US" sz="1900">
                <a:ea typeface="ＭＳ Ｐゴシック" panose="020B0600070205080204" pitchFamily="34" charset="-128"/>
              </a:rPr>
              <a:t>It has green fluorescence only when bound to nucleic acids and uses only FL1 (525 nm), leaving other channels available for other colors. </a:t>
            </a:r>
          </a:p>
          <a:p>
            <a:r>
              <a:rPr lang="en-US" altLang="en-US" sz="1900">
                <a:ea typeface="ＭＳ Ｐゴシック" panose="020B0600070205080204" pitchFamily="34" charset="-128"/>
              </a:rPr>
              <a:t>It can also be used for imaging using fluorescein filters. The unbound dye is essentially nonfluorescent. </a:t>
            </a:r>
            <a:r>
              <a:rPr lang="en-US" altLang="en-US" sz="1900">
                <a:solidFill>
                  <a:srgbClr val="3333CC"/>
                </a:solidFill>
                <a:ea typeface="ＭＳ Ｐゴシック" panose="020B0600070205080204" pitchFamily="34" charset="-128"/>
              </a:rPr>
              <a:t>http://www.ncbi.nlm.nih.gov/entrez/query.fcgi?cmd=Retrieve&amp;db=PubMed&amp;list_uids=7561136&amp;dopt=Abstract </a:t>
            </a:r>
          </a:p>
        </p:txBody>
      </p:sp>
      <p:sp>
        <p:nvSpPr>
          <p:cNvPr id="45060" name="Text Box 4">
            <a:extLst>
              <a:ext uri="{FF2B5EF4-FFF2-40B4-BE49-F238E27FC236}">
                <a16:creationId xmlns:a16="http://schemas.microsoft.com/office/drawing/2014/main" id="{50AB6AAE-A86E-4F47-9C8A-0992C415ED80}"/>
              </a:ext>
            </a:extLst>
          </p:cNvPr>
          <p:cNvSpPr txBox="1">
            <a:spLocks noChangeArrowheads="1"/>
          </p:cNvSpPr>
          <p:nvPr/>
        </p:nvSpPr>
        <p:spPr bwMode="auto">
          <a:xfrm>
            <a:off x="3962400" y="5638800"/>
            <a:ext cx="4183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a:latin typeface="Times New Roman" panose="02020603050405020304" pitchFamily="18" charset="0"/>
              </a:rPr>
              <a:t>Source: From:</a:t>
            </a:r>
            <a:r>
              <a:rPr lang="en-US" altLang="en-US" sz="1400">
                <a:latin typeface="Times New Roman" panose="02020603050405020304" pitchFamily="18" charset="0"/>
              </a:rPr>
              <a:t> Richard Haugland </a:t>
            </a:r>
          </a:p>
          <a:p>
            <a:pPr eaLnBrk="1" hangingPunct="1">
              <a:spcBef>
                <a:spcPct val="0"/>
              </a:spcBef>
              <a:buFontTx/>
              <a:buNone/>
            </a:pPr>
            <a:r>
              <a:rPr lang="en-US" altLang="en-US" sz="1400" b="1">
                <a:latin typeface="Times New Roman" panose="02020603050405020304" pitchFamily="18" charset="0"/>
              </a:rPr>
              <a:t>Date:</a:t>
            </a:r>
            <a:r>
              <a:rPr lang="en-US" altLang="en-US" sz="1400">
                <a:latin typeface="Times New Roman" panose="02020603050405020304" pitchFamily="18" charset="0"/>
              </a:rPr>
              <a:t> Thu Nov 08 2001 - 20:41:53 EST </a:t>
            </a:r>
          </a:p>
          <a:p>
            <a:pPr eaLnBrk="1" hangingPunct="1">
              <a:spcBef>
                <a:spcPct val="0"/>
              </a:spcBef>
              <a:buFontTx/>
              <a:buNone/>
            </a:pPr>
            <a:r>
              <a:rPr lang="en-US" altLang="en-US" sz="1400">
                <a:latin typeface="Times New Roman" panose="02020603050405020304" pitchFamily="18" charset="0"/>
              </a:rPr>
              <a:t>http://www.cyto.purdue.edu/hmarchiv/current/0360.htm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a:extLst>
              <a:ext uri="{FF2B5EF4-FFF2-40B4-BE49-F238E27FC236}">
                <a16:creationId xmlns:a16="http://schemas.microsoft.com/office/drawing/2014/main" id="{81D052A1-1399-6F49-8236-7E2F1E30E0C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75F244-6ECC-334D-933E-BA3308410C4B}"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7411" name="Rectangle 2">
            <a:extLst>
              <a:ext uri="{FF2B5EF4-FFF2-40B4-BE49-F238E27FC236}">
                <a16:creationId xmlns:a16="http://schemas.microsoft.com/office/drawing/2014/main" id="{11144605-5CE1-4B45-AE08-B29F75AB1BC4}"/>
              </a:ext>
            </a:extLst>
          </p:cNvPr>
          <p:cNvSpPr>
            <a:spLocks noGrp="1" noChangeArrowheads="1"/>
          </p:cNvSpPr>
          <p:nvPr>
            <p:ph type="title"/>
          </p:nvPr>
        </p:nvSpPr>
        <p:spPr>
          <a:xfrm>
            <a:off x="0" y="0"/>
            <a:ext cx="2013857" cy="977900"/>
          </a:xfrm>
          <a:extLst>
            <a:ext uri="{91240B29-F687-4f45-9708-019B960494DF}"/>
          </a:extLst>
        </p:spPr>
        <p:txBody>
          <a:bodyPr lIns="90488" tIns="44450" rIns="90488" bIns="44450"/>
          <a:lstStyle/>
          <a:p>
            <a:pPr>
              <a:defRPr/>
            </a:pPr>
            <a:r>
              <a:rPr lang="en-US" dirty="0">
                <a:cs typeface="+mj-cs"/>
              </a:rPr>
              <a:t>DAPI</a:t>
            </a:r>
          </a:p>
        </p:txBody>
      </p:sp>
      <p:sp>
        <p:nvSpPr>
          <p:cNvPr id="47107" name="Rectangle 3">
            <a:extLst>
              <a:ext uri="{FF2B5EF4-FFF2-40B4-BE49-F238E27FC236}">
                <a16:creationId xmlns:a16="http://schemas.microsoft.com/office/drawing/2014/main" id="{1E33D793-28C1-A043-AEB0-3B22004EB8FF}"/>
              </a:ext>
            </a:extLst>
          </p:cNvPr>
          <p:cNvSpPr>
            <a:spLocks noGrp="1" noChangeArrowheads="1"/>
          </p:cNvSpPr>
          <p:nvPr>
            <p:ph type="body" idx="1"/>
          </p:nvPr>
        </p:nvSpPr>
        <p:spPr>
          <a:xfrm>
            <a:off x="0" y="847725"/>
            <a:ext cx="7772400" cy="4114800"/>
          </a:xfrm>
        </p:spPr>
        <p:txBody>
          <a:bodyPr lIns="90488" tIns="44450" rIns="90488" bIns="44450"/>
          <a:lstStyle/>
          <a:p>
            <a:r>
              <a:rPr lang="en-US" altLang="en-US" sz="2400">
                <a:ea typeface="ＭＳ Ｐゴシック" panose="020B0600070205080204" pitchFamily="34" charset="-128"/>
              </a:rPr>
              <a:t>DAPI = 4</a:t>
            </a:r>
            <a:r>
              <a:rPr lang="ja-JP" altLang="en-US" sz="2400">
                <a:ea typeface="ＭＳ Ｐゴシック" panose="020B0600070205080204" pitchFamily="34" charset="-128"/>
              </a:rPr>
              <a:t>’</a:t>
            </a:r>
            <a:r>
              <a:rPr lang="en-US" altLang="ja-JP" sz="2400">
                <a:ea typeface="ＭＳ Ｐゴシック" panose="020B0600070205080204" pitchFamily="34" charset="-128"/>
              </a:rPr>
              <a:t>-6-</a:t>
            </a:r>
            <a:r>
              <a:rPr lang="en-US" altLang="ja-JP" sz="2400" u="sng">
                <a:ea typeface="ＭＳ Ｐゴシック" panose="020B0600070205080204" pitchFamily="34" charset="-128"/>
              </a:rPr>
              <a:t>d</a:t>
            </a:r>
            <a:r>
              <a:rPr lang="en-US" altLang="ja-JP" sz="2400">
                <a:ea typeface="ＭＳ Ｐゴシック" panose="020B0600070205080204" pitchFamily="34" charset="-128"/>
              </a:rPr>
              <a:t>i</a:t>
            </a:r>
            <a:r>
              <a:rPr lang="en-US" altLang="ja-JP" sz="2400" u="sng">
                <a:ea typeface="ＭＳ Ｐゴシック" panose="020B0600070205080204" pitchFamily="34" charset="-128"/>
              </a:rPr>
              <a:t>a</a:t>
            </a:r>
            <a:r>
              <a:rPr lang="en-US" altLang="ja-JP" sz="2400">
                <a:ea typeface="ＭＳ Ｐゴシック" panose="020B0600070205080204" pitchFamily="34" charset="-128"/>
              </a:rPr>
              <a:t>midino-2-</a:t>
            </a:r>
            <a:r>
              <a:rPr lang="en-US" altLang="ja-JP" sz="2400" u="sng">
                <a:ea typeface="ＭＳ Ｐゴシック" panose="020B0600070205080204" pitchFamily="34" charset="-128"/>
              </a:rPr>
              <a:t>p</a:t>
            </a:r>
            <a:r>
              <a:rPr lang="en-US" altLang="ja-JP" sz="2400">
                <a:ea typeface="ＭＳ Ｐゴシック" panose="020B0600070205080204" pitchFamily="34" charset="-128"/>
              </a:rPr>
              <a:t>henyl</a:t>
            </a:r>
            <a:r>
              <a:rPr lang="en-US" altLang="ja-JP" sz="2400" u="sng">
                <a:ea typeface="ＭＳ Ｐゴシック" panose="020B0600070205080204" pitchFamily="34" charset="-128"/>
              </a:rPr>
              <a:t>i</a:t>
            </a:r>
            <a:r>
              <a:rPr lang="en-US" altLang="ja-JP" sz="2400">
                <a:ea typeface="ＭＳ Ｐゴシック" panose="020B0600070205080204" pitchFamily="34" charset="-128"/>
              </a:rPr>
              <a:t>ndole</a:t>
            </a:r>
          </a:p>
          <a:p>
            <a:pPr lvl="1"/>
            <a:r>
              <a:rPr lang="en-US" altLang="en-US" sz="2000">
                <a:ea typeface="ＭＳ Ｐゴシック" panose="020B0600070205080204" pitchFamily="34" charset="-128"/>
              </a:rPr>
              <a:t>high DNA specificity - crosses intact membranes</a:t>
            </a:r>
          </a:p>
          <a:p>
            <a:pPr lvl="1"/>
            <a:r>
              <a:rPr lang="en-US" altLang="en-US" sz="2000">
                <a:ea typeface="ＭＳ Ｐゴシック" panose="020B0600070205080204" pitchFamily="34" charset="-128"/>
              </a:rPr>
              <a:t>intense fluorescence - A-T specific; non-intercalating</a:t>
            </a:r>
          </a:p>
          <a:p>
            <a:pPr lvl="1"/>
            <a:r>
              <a:rPr lang="en-US" altLang="en-US" sz="2000">
                <a:ea typeface="ＭＳ Ｐゴシック" panose="020B0600070205080204" pitchFamily="34" charset="-128"/>
              </a:rPr>
              <a:t>brighter than the Hoechst dyes</a:t>
            </a:r>
          </a:p>
          <a:p>
            <a:pPr lvl="2"/>
            <a:r>
              <a:rPr lang="en-US" altLang="en-US" sz="1800">
                <a:ea typeface="ＭＳ Ｐゴシック" panose="020B0600070205080204" pitchFamily="34" charset="-128"/>
              </a:rPr>
              <a:t>Hoechst dyes ~86% brightness of DAPI/DIPI</a:t>
            </a:r>
          </a:p>
          <a:p>
            <a:pPr lvl="1"/>
            <a:r>
              <a:rPr lang="en-US" altLang="en-US" sz="2000">
                <a:ea typeface="ＭＳ Ｐゴシック" panose="020B0600070205080204" pitchFamily="34" charset="-128"/>
              </a:rPr>
              <a:t>poorer CVs than Hoechst dyes</a:t>
            </a:r>
          </a:p>
          <a:p>
            <a:pPr lvl="2"/>
            <a:r>
              <a:rPr lang="en-US" altLang="en-US" sz="1800">
                <a:ea typeface="ＭＳ Ｐゴシック" panose="020B0600070205080204" pitchFamily="34" charset="-128"/>
              </a:rPr>
              <a:t>2.2% vs 2.8 - 2.9 %</a:t>
            </a:r>
          </a:p>
        </p:txBody>
      </p:sp>
      <p:pic>
        <p:nvPicPr>
          <p:cNvPr id="47108" name="Picture 1" descr="Screenshot 2016-03-28 00.57.30.png">
            <a:extLst>
              <a:ext uri="{FF2B5EF4-FFF2-40B4-BE49-F238E27FC236}">
                <a16:creationId xmlns:a16="http://schemas.microsoft.com/office/drawing/2014/main" id="{1E754B52-98BB-2747-8133-7015023F2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149600"/>
            <a:ext cx="5940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a:extLst>
              <a:ext uri="{FF2B5EF4-FFF2-40B4-BE49-F238E27FC236}">
                <a16:creationId xmlns:a16="http://schemas.microsoft.com/office/drawing/2014/main" id="{57B50800-77CF-E645-98C1-1E4D9923CC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82AB1E-281D-D544-8F4C-EA1D3798BE18}"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8435" name="Rectangle 2">
            <a:extLst>
              <a:ext uri="{FF2B5EF4-FFF2-40B4-BE49-F238E27FC236}">
                <a16:creationId xmlns:a16="http://schemas.microsoft.com/office/drawing/2014/main" id="{9BFD6EFB-4163-0D4F-918B-ADEA6522E818}"/>
              </a:ext>
            </a:extLst>
          </p:cNvPr>
          <p:cNvSpPr>
            <a:spLocks noGrp="1" noChangeArrowheads="1"/>
          </p:cNvSpPr>
          <p:nvPr>
            <p:ph type="title"/>
          </p:nvPr>
        </p:nvSpPr>
        <p:spPr>
          <a:xfrm>
            <a:off x="0" y="0"/>
            <a:ext cx="4572000" cy="787400"/>
          </a:xfrm>
          <a:extLst>
            <a:ext uri="{91240B29-F687-4f45-9708-019B960494DF}"/>
          </a:extLst>
        </p:spPr>
        <p:txBody>
          <a:bodyPr lIns="90488" tIns="44450" rIns="90488" bIns="44450"/>
          <a:lstStyle/>
          <a:p>
            <a:pPr>
              <a:defRPr/>
            </a:pPr>
            <a:r>
              <a:rPr lang="en-US" dirty="0">
                <a:cs typeface="+mj-cs"/>
              </a:rPr>
              <a:t>7-Aminoactinomycin D</a:t>
            </a:r>
          </a:p>
        </p:txBody>
      </p:sp>
      <p:sp>
        <p:nvSpPr>
          <p:cNvPr id="18436" name="Rectangle 3">
            <a:extLst>
              <a:ext uri="{FF2B5EF4-FFF2-40B4-BE49-F238E27FC236}">
                <a16:creationId xmlns:a16="http://schemas.microsoft.com/office/drawing/2014/main" id="{F55848DB-E5FD-E147-9298-522064E66B7F}"/>
              </a:ext>
            </a:extLst>
          </p:cNvPr>
          <p:cNvSpPr>
            <a:spLocks noGrp="1" noChangeArrowheads="1"/>
          </p:cNvSpPr>
          <p:nvPr>
            <p:ph type="body" idx="1"/>
          </p:nvPr>
        </p:nvSpPr>
        <p:spPr>
          <a:xfrm>
            <a:off x="0" y="873125"/>
            <a:ext cx="4040188" cy="4114800"/>
          </a:xfrm>
          <a:extLst>
            <a:ext uri="{91240B29-F687-4f45-9708-019B960494DF}"/>
          </a:extLst>
        </p:spPr>
        <p:txBody>
          <a:bodyPr lIns="90488" tIns="44450" rIns="90488" bIns="44450"/>
          <a:lstStyle/>
          <a:p>
            <a:pPr>
              <a:defRPr/>
            </a:pPr>
            <a:r>
              <a:rPr lang="en-US" sz="2400" dirty="0">
                <a:cs typeface="+mn-cs"/>
              </a:rPr>
              <a:t>Ex: ~550 nm</a:t>
            </a:r>
          </a:p>
          <a:p>
            <a:pPr>
              <a:defRPr/>
            </a:pPr>
            <a:r>
              <a:rPr lang="en-US" sz="2400" dirty="0" err="1">
                <a:cs typeface="+mn-cs"/>
              </a:rPr>
              <a:t>Em</a:t>
            </a:r>
            <a:r>
              <a:rPr lang="en-US" sz="2400" dirty="0">
                <a:cs typeface="+mn-cs"/>
              </a:rPr>
              <a:t>: ~660 nm</a:t>
            </a:r>
          </a:p>
          <a:p>
            <a:pPr>
              <a:defRPr/>
            </a:pPr>
            <a:r>
              <a:rPr lang="en-US" sz="2400" dirty="0">
                <a:cs typeface="+mn-cs"/>
              </a:rPr>
              <a:t>DNA-specific</a:t>
            </a:r>
          </a:p>
          <a:p>
            <a:pPr lvl="1">
              <a:defRPr/>
            </a:pPr>
            <a:r>
              <a:rPr lang="en-US" sz="2000" dirty="0"/>
              <a:t> intercalates in G-C regions</a:t>
            </a:r>
          </a:p>
          <a:p>
            <a:pPr lvl="1">
              <a:defRPr/>
            </a:pPr>
            <a:r>
              <a:rPr lang="en-US" sz="2000" dirty="0"/>
              <a:t>low quantum efficiency</a:t>
            </a:r>
          </a:p>
          <a:p>
            <a:pPr>
              <a:defRPr/>
            </a:pPr>
            <a:r>
              <a:rPr lang="en-US" sz="2400" dirty="0">
                <a:cs typeface="+mn-cs"/>
              </a:rPr>
              <a:t>Long emission wavelength </a:t>
            </a:r>
          </a:p>
          <a:p>
            <a:pPr lvl="1">
              <a:defRPr/>
            </a:pPr>
            <a:r>
              <a:rPr lang="en-US" sz="2000" dirty="0"/>
              <a:t>with FITC &amp; PE labeled </a:t>
            </a:r>
            <a:r>
              <a:rPr lang="en-US" sz="2000" dirty="0" err="1"/>
              <a:t>Ab</a:t>
            </a:r>
            <a:r>
              <a:rPr lang="en-US" sz="2000" dirty="0"/>
              <a:t> for simultaneous evaluation of DNA content and 2-color immunofluorescence using only 488 nm Ex</a:t>
            </a:r>
          </a:p>
        </p:txBody>
      </p:sp>
      <p:sp>
        <p:nvSpPr>
          <p:cNvPr id="49156" name="Line 4">
            <a:extLst>
              <a:ext uri="{FF2B5EF4-FFF2-40B4-BE49-F238E27FC236}">
                <a16:creationId xmlns:a16="http://schemas.microsoft.com/office/drawing/2014/main" id="{BB07F145-B0F0-A640-A916-74AD1459AA02}"/>
              </a:ext>
            </a:extLst>
          </p:cNvPr>
          <p:cNvSpPr>
            <a:spLocks noChangeShapeType="1"/>
          </p:cNvSpPr>
          <p:nvPr/>
        </p:nvSpPr>
        <p:spPr bwMode="auto">
          <a:xfrm>
            <a:off x="6076950" y="2030413"/>
            <a:ext cx="6350" cy="1150937"/>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5">
            <a:extLst>
              <a:ext uri="{FF2B5EF4-FFF2-40B4-BE49-F238E27FC236}">
                <a16:creationId xmlns:a16="http://schemas.microsoft.com/office/drawing/2014/main" id="{365AE0DE-D267-6A42-9E4F-760A0898C858}"/>
              </a:ext>
            </a:extLst>
          </p:cNvPr>
          <p:cNvSpPr>
            <a:spLocks noChangeShapeType="1"/>
          </p:cNvSpPr>
          <p:nvPr/>
        </p:nvSpPr>
        <p:spPr bwMode="auto">
          <a:xfrm>
            <a:off x="6989763" y="2133600"/>
            <a:ext cx="22225" cy="69215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6">
            <a:extLst>
              <a:ext uri="{FF2B5EF4-FFF2-40B4-BE49-F238E27FC236}">
                <a16:creationId xmlns:a16="http://schemas.microsoft.com/office/drawing/2014/main" id="{E6520648-B341-BF42-8572-8E14152B255A}"/>
              </a:ext>
            </a:extLst>
          </p:cNvPr>
          <p:cNvSpPr>
            <a:spLocks noChangeShapeType="1"/>
          </p:cNvSpPr>
          <p:nvPr/>
        </p:nvSpPr>
        <p:spPr bwMode="auto">
          <a:xfrm>
            <a:off x="7386638" y="2428875"/>
            <a:ext cx="0" cy="71437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Line 7">
            <a:extLst>
              <a:ext uri="{FF2B5EF4-FFF2-40B4-BE49-F238E27FC236}">
                <a16:creationId xmlns:a16="http://schemas.microsoft.com/office/drawing/2014/main" id="{3395954B-1799-4247-A1AF-1515A26A1EF0}"/>
              </a:ext>
            </a:extLst>
          </p:cNvPr>
          <p:cNvSpPr>
            <a:spLocks noChangeShapeType="1"/>
          </p:cNvSpPr>
          <p:nvPr/>
        </p:nvSpPr>
        <p:spPr bwMode="auto">
          <a:xfrm flipH="1">
            <a:off x="4714875" y="1717675"/>
            <a:ext cx="60325" cy="1484313"/>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0" name="Rectangle 8">
            <a:extLst>
              <a:ext uri="{FF2B5EF4-FFF2-40B4-BE49-F238E27FC236}">
                <a16:creationId xmlns:a16="http://schemas.microsoft.com/office/drawing/2014/main" id="{B578D14A-285B-9048-B92A-55287083B2E1}"/>
              </a:ext>
            </a:extLst>
          </p:cNvPr>
          <p:cNvSpPr>
            <a:spLocks noChangeArrowheads="1"/>
          </p:cNvSpPr>
          <p:nvPr/>
        </p:nvSpPr>
        <p:spPr bwMode="auto">
          <a:xfrm>
            <a:off x="6754813" y="2078038"/>
            <a:ext cx="73501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sp>
        <p:nvSpPr>
          <p:cNvPr id="49161" name="Rectangle 9">
            <a:extLst>
              <a:ext uri="{FF2B5EF4-FFF2-40B4-BE49-F238E27FC236}">
                <a16:creationId xmlns:a16="http://schemas.microsoft.com/office/drawing/2014/main" id="{8514E543-2767-2F4A-8C55-0BC31208A294}"/>
              </a:ext>
            </a:extLst>
          </p:cNvPr>
          <p:cNvSpPr>
            <a:spLocks noChangeArrowheads="1"/>
          </p:cNvSpPr>
          <p:nvPr/>
        </p:nvSpPr>
        <p:spPr bwMode="auto">
          <a:xfrm>
            <a:off x="4241800"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49162" name="Rectangle 10">
            <a:extLst>
              <a:ext uri="{FF2B5EF4-FFF2-40B4-BE49-F238E27FC236}">
                <a16:creationId xmlns:a16="http://schemas.microsoft.com/office/drawing/2014/main" id="{9B03E99D-C161-C641-83DA-836D2CE1FF39}"/>
              </a:ext>
            </a:extLst>
          </p:cNvPr>
          <p:cNvSpPr>
            <a:spLocks noChangeArrowheads="1"/>
          </p:cNvSpPr>
          <p:nvPr/>
        </p:nvSpPr>
        <p:spPr bwMode="auto">
          <a:xfrm>
            <a:off x="5951538"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500 nm</a:t>
            </a:r>
          </a:p>
        </p:txBody>
      </p:sp>
      <p:sp>
        <p:nvSpPr>
          <p:cNvPr id="49163" name="Rectangle 11">
            <a:extLst>
              <a:ext uri="{FF2B5EF4-FFF2-40B4-BE49-F238E27FC236}">
                <a16:creationId xmlns:a16="http://schemas.microsoft.com/office/drawing/2014/main" id="{81FF8E2D-D8AC-BB48-9E85-FA5B05EAD05E}"/>
              </a:ext>
            </a:extLst>
          </p:cNvPr>
          <p:cNvSpPr>
            <a:spLocks noChangeArrowheads="1"/>
          </p:cNvSpPr>
          <p:nvPr/>
        </p:nvSpPr>
        <p:spPr bwMode="auto">
          <a:xfrm>
            <a:off x="4978400" y="2078038"/>
            <a:ext cx="8032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49164" name="Rectangle 12">
            <a:extLst>
              <a:ext uri="{FF2B5EF4-FFF2-40B4-BE49-F238E27FC236}">
                <a16:creationId xmlns:a16="http://schemas.microsoft.com/office/drawing/2014/main" id="{69F2915B-AEC8-FD45-AE20-FA965A89405D}"/>
              </a:ext>
            </a:extLst>
          </p:cNvPr>
          <p:cNvSpPr>
            <a:spLocks noChangeArrowheads="1"/>
          </p:cNvSpPr>
          <p:nvPr/>
        </p:nvSpPr>
        <p:spPr bwMode="auto">
          <a:xfrm>
            <a:off x="5475288" y="1787525"/>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457</a:t>
            </a:r>
          </a:p>
        </p:txBody>
      </p:sp>
      <p:sp>
        <p:nvSpPr>
          <p:cNvPr id="49165" name="Rectangle 13">
            <a:extLst>
              <a:ext uri="{FF2B5EF4-FFF2-40B4-BE49-F238E27FC236}">
                <a16:creationId xmlns:a16="http://schemas.microsoft.com/office/drawing/2014/main" id="{98710B13-BF95-1845-96B7-9ADA1BCD872D}"/>
              </a:ext>
            </a:extLst>
          </p:cNvPr>
          <p:cNvSpPr>
            <a:spLocks noChangeArrowheads="1"/>
          </p:cNvSpPr>
          <p:nvPr/>
        </p:nvSpPr>
        <p:spPr bwMode="auto">
          <a:xfrm>
            <a:off x="4541838" y="1787525"/>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49166" name="Rectangle 14">
            <a:extLst>
              <a:ext uri="{FF2B5EF4-FFF2-40B4-BE49-F238E27FC236}">
                <a16:creationId xmlns:a16="http://schemas.microsoft.com/office/drawing/2014/main" id="{3CBD8F23-BFDB-664B-8928-59C5EB468DC6}"/>
              </a:ext>
            </a:extLst>
          </p:cNvPr>
          <p:cNvSpPr>
            <a:spLocks noChangeArrowheads="1"/>
          </p:cNvSpPr>
          <p:nvPr/>
        </p:nvSpPr>
        <p:spPr bwMode="auto">
          <a:xfrm>
            <a:off x="6069013" y="1682750"/>
            <a:ext cx="5746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sp>
        <p:nvSpPr>
          <p:cNvPr id="49167" name="Rectangle 15">
            <a:extLst>
              <a:ext uri="{FF2B5EF4-FFF2-40B4-BE49-F238E27FC236}">
                <a16:creationId xmlns:a16="http://schemas.microsoft.com/office/drawing/2014/main" id="{18F3E077-EB89-AA40-86E6-7384384797DD}"/>
              </a:ext>
            </a:extLst>
          </p:cNvPr>
          <p:cNvSpPr>
            <a:spLocks noChangeArrowheads="1"/>
          </p:cNvSpPr>
          <p:nvPr/>
        </p:nvSpPr>
        <p:spPr bwMode="auto">
          <a:xfrm>
            <a:off x="7585075" y="2078038"/>
            <a:ext cx="735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700 nm</a:t>
            </a:r>
          </a:p>
        </p:txBody>
      </p:sp>
      <p:sp>
        <p:nvSpPr>
          <p:cNvPr id="49168" name="Freeform 16">
            <a:extLst>
              <a:ext uri="{FF2B5EF4-FFF2-40B4-BE49-F238E27FC236}">
                <a16:creationId xmlns:a16="http://schemas.microsoft.com/office/drawing/2014/main" id="{B380358E-BCA3-3F46-97F3-F4484C8909A1}"/>
              </a:ext>
            </a:extLst>
          </p:cNvPr>
          <p:cNvSpPr>
            <a:spLocks/>
          </p:cNvSpPr>
          <p:nvPr/>
        </p:nvSpPr>
        <p:spPr bwMode="auto">
          <a:xfrm>
            <a:off x="4451350" y="2514600"/>
            <a:ext cx="3851275" cy="844550"/>
          </a:xfrm>
          <a:custGeom>
            <a:avLst/>
            <a:gdLst>
              <a:gd name="T0" fmla="*/ 0 w 2426"/>
              <a:gd name="T1" fmla="*/ 0 h 532"/>
              <a:gd name="T2" fmla="*/ 2147483646 w 2426"/>
              <a:gd name="T3" fmla="*/ 0 h 532"/>
              <a:gd name="T4" fmla="*/ 2147483646 w 2426"/>
              <a:gd name="T5" fmla="*/ 2147483646 h 532"/>
              <a:gd name="T6" fmla="*/ 0 w 2426"/>
              <a:gd name="T7" fmla="*/ 2147483646 h 532"/>
              <a:gd name="T8" fmla="*/ 0 w 2426"/>
              <a:gd name="T9" fmla="*/ 0 h 5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6" h="532">
                <a:moveTo>
                  <a:pt x="0" y="0"/>
                </a:moveTo>
                <a:lnTo>
                  <a:pt x="2425" y="0"/>
                </a:lnTo>
                <a:lnTo>
                  <a:pt x="2425" y="531"/>
                </a:lnTo>
                <a:lnTo>
                  <a:pt x="0" y="531"/>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Freeform 17">
            <a:extLst>
              <a:ext uri="{FF2B5EF4-FFF2-40B4-BE49-F238E27FC236}">
                <a16:creationId xmlns:a16="http://schemas.microsoft.com/office/drawing/2014/main" id="{EBA7CFED-D39A-C645-9F17-FF003BC58C7E}"/>
              </a:ext>
            </a:extLst>
          </p:cNvPr>
          <p:cNvSpPr>
            <a:spLocks/>
          </p:cNvSpPr>
          <p:nvPr/>
        </p:nvSpPr>
        <p:spPr bwMode="auto">
          <a:xfrm>
            <a:off x="6919913" y="2676525"/>
            <a:ext cx="1398587" cy="671513"/>
          </a:xfrm>
          <a:custGeom>
            <a:avLst/>
            <a:gdLst>
              <a:gd name="T0" fmla="*/ 0 w 881"/>
              <a:gd name="T1" fmla="*/ 2147483646 h 423"/>
              <a:gd name="T2" fmla="*/ 2147483646 w 881"/>
              <a:gd name="T3" fmla="*/ 2147483646 h 423"/>
              <a:gd name="T4" fmla="*/ 2147483646 w 881"/>
              <a:gd name="T5" fmla="*/ 2147483646 h 423"/>
              <a:gd name="T6" fmla="*/ 2147483646 w 881"/>
              <a:gd name="T7" fmla="*/ 2147483646 h 423"/>
              <a:gd name="T8" fmla="*/ 2147483646 w 881"/>
              <a:gd name="T9" fmla="*/ 2147483646 h 423"/>
              <a:gd name="T10" fmla="*/ 2147483646 w 881"/>
              <a:gd name="T11" fmla="*/ 2147483646 h 423"/>
              <a:gd name="T12" fmla="*/ 2147483646 w 881"/>
              <a:gd name="T13" fmla="*/ 2147483646 h 423"/>
              <a:gd name="T14" fmla="*/ 2147483646 w 881"/>
              <a:gd name="T15" fmla="*/ 2147483646 h 423"/>
              <a:gd name="T16" fmla="*/ 2147483646 w 881"/>
              <a:gd name="T17" fmla="*/ 2147483646 h 423"/>
              <a:gd name="T18" fmla="*/ 2147483646 w 881"/>
              <a:gd name="T19" fmla="*/ 2147483646 h 423"/>
              <a:gd name="T20" fmla="*/ 2147483646 w 881"/>
              <a:gd name="T21" fmla="*/ 2147483646 h 423"/>
              <a:gd name="T22" fmla="*/ 2147483646 w 881"/>
              <a:gd name="T23" fmla="*/ 0 h 423"/>
              <a:gd name="T24" fmla="*/ 2147483646 w 881"/>
              <a:gd name="T25" fmla="*/ 0 h 423"/>
              <a:gd name="T26" fmla="*/ 2147483646 w 881"/>
              <a:gd name="T27" fmla="*/ 2147483646 h 423"/>
              <a:gd name="T28" fmla="*/ 2147483646 w 881"/>
              <a:gd name="T29" fmla="*/ 2147483646 h 423"/>
              <a:gd name="T30" fmla="*/ 2147483646 w 881"/>
              <a:gd name="T31" fmla="*/ 2147483646 h 423"/>
              <a:gd name="T32" fmla="*/ 2147483646 w 881"/>
              <a:gd name="T33" fmla="*/ 2147483646 h 423"/>
              <a:gd name="T34" fmla="*/ 2147483646 w 881"/>
              <a:gd name="T35" fmla="*/ 2147483646 h 423"/>
              <a:gd name="T36" fmla="*/ 2147483646 w 881"/>
              <a:gd name="T37" fmla="*/ 2147483646 h 423"/>
              <a:gd name="T38" fmla="*/ 2147483646 w 881"/>
              <a:gd name="T39" fmla="*/ 2147483646 h 423"/>
              <a:gd name="T40" fmla="*/ 2147483646 w 881"/>
              <a:gd name="T41" fmla="*/ 2147483646 h 423"/>
              <a:gd name="T42" fmla="*/ 2147483646 w 881"/>
              <a:gd name="T43" fmla="*/ 2147483646 h 423"/>
              <a:gd name="T44" fmla="*/ 2147483646 w 881"/>
              <a:gd name="T45" fmla="*/ 2147483646 h 423"/>
              <a:gd name="T46" fmla="*/ 2147483646 w 881"/>
              <a:gd name="T47" fmla="*/ 2147483646 h 423"/>
              <a:gd name="T48" fmla="*/ 2147483646 w 881"/>
              <a:gd name="T49" fmla="*/ 2147483646 h 423"/>
              <a:gd name="T50" fmla="*/ 2147483646 w 881"/>
              <a:gd name="T51" fmla="*/ 2147483646 h 423"/>
              <a:gd name="T52" fmla="*/ 2147483646 w 881"/>
              <a:gd name="T53" fmla="*/ 2147483646 h 423"/>
              <a:gd name="T54" fmla="*/ 2147483646 w 881"/>
              <a:gd name="T55" fmla="*/ 2147483646 h 423"/>
              <a:gd name="T56" fmla="*/ 2147483646 w 881"/>
              <a:gd name="T57" fmla="*/ 2147483646 h 423"/>
              <a:gd name="T58" fmla="*/ 0 w 881"/>
              <a:gd name="T59" fmla="*/ 2147483646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1" h="423">
                <a:moveTo>
                  <a:pt x="0" y="422"/>
                </a:moveTo>
                <a:lnTo>
                  <a:pt x="75" y="359"/>
                </a:lnTo>
                <a:lnTo>
                  <a:pt x="115" y="322"/>
                </a:lnTo>
                <a:lnTo>
                  <a:pt x="151" y="279"/>
                </a:lnTo>
                <a:lnTo>
                  <a:pt x="183" y="243"/>
                </a:lnTo>
                <a:lnTo>
                  <a:pt x="207" y="203"/>
                </a:lnTo>
                <a:lnTo>
                  <a:pt x="239" y="163"/>
                </a:lnTo>
                <a:lnTo>
                  <a:pt x="279" y="108"/>
                </a:lnTo>
                <a:lnTo>
                  <a:pt x="311" y="61"/>
                </a:lnTo>
                <a:lnTo>
                  <a:pt x="347" y="18"/>
                </a:lnTo>
                <a:lnTo>
                  <a:pt x="363" y="5"/>
                </a:lnTo>
                <a:lnTo>
                  <a:pt x="379" y="0"/>
                </a:lnTo>
                <a:lnTo>
                  <a:pt x="387" y="0"/>
                </a:lnTo>
                <a:lnTo>
                  <a:pt x="399" y="2"/>
                </a:lnTo>
                <a:lnTo>
                  <a:pt x="411" y="8"/>
                </a:lnTo>
                <a:lnTo>
                  <a:pt x="427" y="18"/>
                </a:lnTo>
                <a:lnTo>
                  <a:pt x="451" y="57"/>
                </a:lnTo>
                <a:lnTo>
                  <a:pt x="467" y="84"/>
                </a:lnTo>
                <a:lnTo>
                  <a:pt x="495" y="122"/>
                </a:lnTo>
                <a:lnTo>
                  <a:pt x="519" y="163"/>
                </a:lnTo>
                <a:lnTo>
                  <a:pt x="543" y="206"/>
                </a:lnTo>
                <a:lnTo>
                  <a:pt x="619" y="312"/>
                </a:lnTo>
                <a:lnTo>
                  <a:pt x="659" y="345"/>
                </a:lnTo>
                <a:lnTo>
                  <a:pt x="691" y="372"/>
                </a:lnTo>
                <a:lnTo>
                  <a:pt x="711" y="377"/>
                </a:lnTo>
                <a:lnTo>
                  <a:pt x="739" y="388"/>
                </a:lnTo>
                <a:lnTo>
                  <a:pt x="787" y="401"/>
                </a:lnTo>
                <a:lnTo>
                  <a:pt x="831" y="408"/>
                </a:lnTo>
                <a:lnTo>
                  <a:pt x="880" y="417"/>
                </a:lnTo>
                <a:lnTo>
                  <a:pt x="0" y="421"/>
                </a:lnTo>
              </a:path>
            </a:pathLst>
          </a:custGeom>
          <a:gradFill rotWithShape="0">
            <a:gsLst>
              <a:gs pos="0">
                <a:srgbClr val="FA1914"/>
              </a:gs>
              <a:gs pos="100000">
                <a:srgbClr val="80000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Freeform 18">
            <a:extLst>
              <a:ext uri="{FF2B5EF4-FFF2-40B4-BE49-F238E27FC236}">
                <a16:creationId xmlns:a16="http://schemas.microsoft.com/office/drawing/2014/main" id="{DBB6BAB4-F6F0-154C-933F-0A93F985FF31}"/>
              </a:ext>
            </a:extLst>
          </p:cNvPr>
          <p:cNvSpPr>
            <a:spLocks/>
          </p:cNvSpPr>
          <p:nvPr/>
        </p:nvSpPr>
        <p:spPr bwMode="auto">
          <a:xfrm>
            <a:off x="5081588" y="2676525"/>
            <a:ext cx="2092325" cy="671513"/>
          </a:xfrm>
          <a:custGeom>
            <a:avLst/>
            <a:gdLst>
              <a:gd name="T0" fmla="*/ 2147483646 w 1318"/>
              <a:gd name="T1" fmla="*/ 2147483646 h 423"/>
              <a:gd name="T2" fmla="*/ 2147483646 w 1318"/>
              <a:gd name="T3" fmla="*/ 2147483646 h 423"/>
              <a:gd name="T4" fmla="*/ 2147483646 w 1318"/>
              <a:gd name="T5" fmla="*/ 2147483646 h 423"/>
              <a:gd name="T6" fmla="*/ 2147483646 w 1318"/>
              <a:gd name="T7" fmla="*/ 2147483646 h 423"/>
              <a:gd name="T8" fmla="*/ 2147483646 w 1318"/>
              <a:gd name="T9" fmla="*/ 2147483646 h 423"/>
              <a:gd name="T10" fmla="*/ 2147483646 w 1318"/>
              <a:gd name="T11" fmla="*/ 2147483646 h 423"/>
              <a:gd name="T12" fmla="*/ 2147483646 w 1318"/>
              <a:gd name="T13" fmla="*/ 2147483646 h 423"/>
              <a:gd name="T14" fmla="*/ 2147483646 w 1318"/>
              <a:gd name="T15" fmla="*/ 2147483646 h 423"/>
              <a:gd name="T16" fmla="*/ 2147483646 w 1318"/>
              <a:gd name="T17" fmla="*/ 2147483646 h 423"/>
              <a:gd name="T18" fmla="*/ 2147483646 w 1318"/>
              <a:gd name="T19" fmla="*/ 2147483646 h 423"/>
              <a:gd name="T20" fmla="*/ 2147483646 w 1318"/>
              <a:gd name="T21" fmla="*/ 2147483646 h 423"/>
              <a:gd name="T22" fmla="*/ 2147483646 w 1318"/>
              <a:gd name="T23" fmla="*/ 0 h 423"/>
              <a:gd name="T24" fmla="*/ 2147483646 w 1318"/>
              <a:gd name="T25" fmla="*/ 0 h 423"/>
              <a:gd name="T26" fmla="*/ 2147483646 w 1318"/>
              <a:gd name="T27" fmla="*/ 2147483646 h 423"/>
              <a:gd name="T28" fmla="*/ 2147483646 w 1318"/>
              <a:gd name="T29" fmla="*/ 2147483646 h 423"/>
              <a:gd name="T30" fmla="*/ 2147483646 w 1318"/>
              <a:gd name="T31" fmla="*/ 2147483646 h 423"/>
              <a:gd name="T32" fmla="*/ 2147483646 w 1318"/>
              <a:gd name="T33" fmla="*/ 2147483646 h 423"/>
              <a:gd name="T34" fmla="*/ 2147483646 w 1318"/>
              <a:gd name="T35" fmla="*/ 2147483646 h 423"/>
              <a:gd name="T36" fmla="*/ 2147483646 w 1318"/>
              <a:gd name="T37" fmla="*/ 2147483646 h 423"/>
              <a:gd name="T38" fmla="*/ 2147483646 w 1318"/>
              <a:gd name="T39" fmla="*/ 2147483646 h 423"/>
              <a:gd name="T40" fmla="*/ 2147483646 w 1318"/>
              <a:gd name="T41" fmla="*/ 2147483646 h 423"/>
              <a:gd name="T42" fmla="*/ 2147483646 w 1318"/>
              <a:gd name="T43" fmla="*/ 2147483646 h 423"/>
              <a:gd name="T44" fmla="*/ 2147483646 w 1318"/>
              <a:gd name="T45" fmla="*/ 2147483646 h 423"/>
              <a:gd name="T46" fmla="*/ 2147483646 w 1318"/>
              <a:gd name="T47" fmla="*/ 2147483646 h 423"/>
              <a:gd name="T48" fmla="*/ 2147483646 w 1318"/>
              <a:gd name="T49" fmla="*/ 2147483646 h 423"/>
              <a:gd name="T50" fmla="*/ 2147483646 w 1318"/>
              <a:gd name="T51" fmla="*/ 2147483646 h 423"/>
              <a:gd name="T52" fmla="*/ 2147483646 w 1318"/>
              <a:gd name="T53" fmla="*/ 2147483646 h 423"/>
              <a:gd name="T54" fmla="*/ 2147483646 w 1318"/>
              <a:gd name="T55" fmla="*/ 2147483646 h 423"/>
              <a:gd name="T56" fmla="*/ 0 w 1318"/>
              <a:gd name="T57" fmla="*/ 2147483646 h 423"/>
              <a:gd name="T58" fmla="*/ 2147483646 w 1318"/>
              <a:gd name="T59" fmla="*/ 2147483646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18" h="423">
                <a:moveTo>
                  <a:pt x="1317" y="422"/>
                </a:moveTo>
                <a:lnTo>
                  <a:pt x="1205" y="359"/>
                </a:lnTo>
                <a:lnTo>
                  <a:pt x="1145" y="322"/>
                </a:lnTo>
                <a:lnTo>
                  <a:pt x="1091" y="279"/>
                </a:lnTo>
                <a:lnTo>
                  <a:pt x="1043" y="243"/>
                </a:lnTo>
                <a:lnTo>
                  <a:pt x="1007" y="203"/>
                </a:lnTo>
                <a:lnTo>
                  <a:pt x="959" y="163"/>
                </a:lnTo>
                <a:lnTo>
                  <a:pt x="899" y="108"/>
                </a:lnTo>
                <a:lnTo>
                  <a:pt x="851" y="61"/>
                </a:lnTo>
                <a:lnTo>
                  <a:pt x="798" y="18"/>
                </a:lnTo>
                <a:lnTo>
                  <a:pt x="774" y="5"/>
                </a:lnTo>
                <a:lnTo>
                  <a:pt x="750" y="0"/>
                </a:lnTo>
                <a:lnTo>
                  <a:pt x="738" y="0"/>
                </a:lnTo>
                <a:lnTo>
                  <a:pt x="719" y="2"/>
                </a:lnTo>
                <a:lnTo>
                  <a:pt x="702" y="8"/>
                </a:lnTo>
                <a:lnTo>
                  <a:pt x="678" y="18"/>
                </a:lnTo>
                <a:lnTo>
                  <a:pt x="642" y="57"/>
                </a:lnTo>
                <a:lnTo>
                  <a:pt x="618" y="84"/>
                </a:lnTo>
                <a:lnTo>
                  <a:pt x="576" y="122"/>
                </a:lnTo>
                <a:lnTo>
                  <a:pt x="540" y="163"/>
                </a:lnTo>
                <a:lnTo>
                  <a:pt x="504" y="206"/>
                </a:lnTo>
                <a:lnTo>
                  <a:pt x="390" y="312"/>
                </a:lnTo>
                <a:lnTo>
                  <a:pt x="331" y="345"/>
                </a:lnTo>
                <a:lnTo>
                  <a:pt x="282" y="372"/>
                </a:lnTo>
                <a:lnTo>
                  <a:pt x="252" y="377"/>
                </a:lnTo>
                <a:lnTo>
                  <a:pt x="211" y="388"/>
                </a:lnTo>
                <a:lnTo>
                  <a:pt x="139" y="401"/>
                </a:lnTo>
                <a:lnTo>
                  <a:pt x="73" y="408"/>
                </a:lnTo>
                <a:lnTo>
                  <a:pt x="0" y="417"/>
                </a:lnTo>
                <a:lnTo>
                  <a:pt x="1316" y="421"/>
                </a:lnTo>
              </a:path>
            </a:pathLst>
          </a:custGeom>
          <a:gradFill rotWithShape="0">
            <a:gsLst>
              <a:gs pos="0">
                <a:srgbClr val="002DB5"/>
              </a:gs>
              <a:gs pos="100000">
                <a:srgbClr val="C1876D"/>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71" name="Picture 1" descr="Screenshot 2016-03-28 01.00.05.png">
            <a:extLst>
              <a:ext uri="{FF2B5EF4-FFF2-40B4-BE49-F238E27FC236}">
                <a16:creationId xmlns:a16="http://schemas.microsoft.com/office/drawing/2014/main" id="{FC649D28-5FA8-994F-B90E-86CA12864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892175"/>
            <a:ext cx="5232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e Placeholder 3">
            <a:extLst>
              <a:ext uri="{FF2B5EF4-FFF2-40B4-BE49-F238E27FC236}">
                <a16:creationId xmlns:a16="http://schemas.microsoft.com/office/drawing/2014/main" id="{1C69808C-0EB5-E94D-8D15-E3D4B452D0B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D123F29-AC75-B048-BE4E-380353814FBB}"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9459" name="Rectangle 2">
            <a:extLst>
              <a:ext uri="{FF2B5EF4-FFF2-40B4-BE49-F238E27FC236}">
                <a16:creationId xmlns:a16="http://schemas.microsoft.com/office/drawing/2014/main" id="{997FAEA6-4610-5E40-8178-C0B6F6664338}"/>
              </a:ext>
            </a:extLst>
          </p:cNvPr>
          <p:cNvSpPr>
            <a:spLocks noGrp="1" noChangeArrowheads="1"/>
          </p:cNvSpPr>
          <p:nvPr>
            <p:ph type="title"/>
          </p:nvPr>
        </p:nvSpPr>
        <p:spPr>
          <a:xfrm>
            <a:off x="0" y="0"/>
            <a:ext cx="4789714" cy="876300"/>
          </a:xfrm>
          <a:extLst>
            <a:ext uri="{91240B29-F687-4f45-9708-019B960494DF}"/>
          </a:extLst>
        </p:spPr>
        <p:txBody>
          <a:bodyPr lIns="90488" tIns="44450" rIns="90488" bIns="44450"/>
          <a:lstStyle/>
          <a:p>
            <a:pPr>
              <a:defRPr/>
            </a:pPr>
            <a:r>
              <a:rPr lang="en-US" dirty="0">
                <a:cs typeface="+mj-cs"/>
              </a:rPr>
              <a:t>7-Aminoactinomycin D</a:t>
            </a:r>
          </a:p>
        </p:txBody>
      </p:sp>
      <p:sp>
        <p:nvSpPr>
          <p:cNvPr id="19460" name="Rectangle 3">
            <a:extLst>
              <a:ext uri="{FF2B5EF4-FFF2-40B4-BE49-F238E27FC236}">
                <a16:creationId xmlns:a16="http://schemas.microsoft.com/office/drawing/2014/main" id="{5C677B8B-C85E-F840-B539-07AA912E968C}"/>
              </a:ext>
            </a:extLst>
          </p:cNvPr>
          <p:cNvSpPr>
            <a:spLocks noGrp="1" noChangeArrowheads="1"/>
          </p:cNvSpPr>
          <p:nvPr>
            <p:ph type="body" idx="1"/>
          </p:nvPr>
        </p:nvSpPr>
        <p:spPr>
          <a:xfrm>
            <a:off x="901700" y="1714500"/>
            <a:ext cx="7772400" cy="4114800"/>
          </a:xfrm>
          <a:extLst>
            <a:ext uri="{91240B29-F687-4f45-9708-019B960494DF}"/>
          </a:extLst>
        </p:spPr>
        <p:txBody>
          <a:bodyPr lIns="90488" tIns="44450" rIns="90488" bIns="44450"/>
          <a:lstStyle/>
          <a:p>
            <a:pPr>
              <a:defRPr/>
            </a:pPr>
            <a:r>
              <a:rPr lang="en-US" sz="2800">
                <a:cs typeface="+mn-cs"/>
              </a:rPr>
              <a:t>Used as live/dead probe</a:t>
            </a:r>
          </a:p>
          <a:p>
            <a:pPr>
              <a:defRPr/>
            </a:pPr>
            <a:r>
              <a:rPr lang="en-US" sz="2800">
                <a:cs typeface="+mn-cs"/>
              </a:rPr>
              <a:t>Does not cross intact membranes</a:t>
            </a:r>
          </a:p>
          <a:p>
            <a:pPr lvl="1">
              <a:defRPr/>
            </a:pPr>
            <a:r>
              <a:rPr lang="en-US" sz="2400"/>
              <a:t>determine live/dead; loss of membrane integrity </a:t>
            </a:r>
          </a:p>
          <a:p>
            <a:pPr lvl="1">
              <a:defRPr/>
            </a:pPr>
            <a:r>
              <a:rPr lang="en-US" sz="2400"/>
              <a:t>demonstrate apoptosis</a:t>
            </a:r>
          </a:p>
        </p:txBody>
      </p:sp>
      <p:sp>
        <p:nvSpPr>
          <p:cNvPr id="51204" name="Line 4">
            <a:extLst>
              <a:ext uri="{FF2B5EF4-FFF2-40B4-BE49-F238E27FC236}">
                <a16:creationId xmlns:a16="http://schemas.microsoft.com/office/drawing/2014/main" id="{4928D7AC-FD87-3A47-BD20-1947A1FFB825}"/>
              </a:ext>
            </a:extLst>
          </p:cNvPr>
          <p:cNvSpPr>
            <a:spLocks noChangeShapeType="1"/>
          </p:cNvSpPr>
          <p:nvPr/>
        </p:nvSpPr>
        <p:spPr bwMode="auto">
          <a:xfrm flipH="1">
            <a:off x="2776538" y="4902200"/>
            <a:ext cx="87312" cy="18542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3">
            <a:extLst>
              <a:ext uri="{FF2B5EF4-FFF2-40B4-BE49-F238E27FC236}">
                <a16:creationId xmlns:a16="http://schemas.microsoft.com/office/drawing/2014/main" id="{47725F99-239B-E548-B996-E9D9B1A9AC8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F974277-FDCA-C14D-9E93-054FBB05A5C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0483" name="Rectangle 2">
            <a:extLst>
              <a:ext uri="{FF2B5EF4-FFF2-40B4-BE49-F238E27FC236}">
                <a16:creationId xmlns:a16="http://schemas.microsoft.com/office/drawing/2014/main" id="{E735B5C0-CF75-8742-9A1D-4AFD2C1DDBC4}"/>
              </a:ext>
            </a:extLst>
          </p:cNvPr>
          <p:cNvSpPr>
            <a:spLocks noGrp="1" noChangeArrowheads="1"/>
          </p:cNvSpPr>
          <p:nvPr>
            <p:ph type="title"/>
          </p:nvPr>
        </p:nvSpPr>
        <p:spPr>
          <a:xfrm>
            <a:off x="0" y="0"/>
            <a:ext cx="3309257" cy="977900"/>
          </a:xfrm>
          <a:extLst>
            <a:ext uri="{91240B29-F687-4f45-9708-019B960494DF}"/>
          </a:extLst>
        </p:spPr>
        <p:txBody>
          <a:bodyPr lIns="90488" tIns="44450" rIns="90488" bIns="44450"/>
          <a:lstStyle/>
          <a:p>
            <a:pPr>
              <a:defRPr/>
            </a:pPr>
            <a:r>
              <a:rPr lang="en-US" dirty="0">
                <a:cs typeface="+mj-cs"/>
              </a:rPr>
              <a:t>Cyanine Dyes</a:t>
            </a:r>
          </a:p>
        </p:txBody>
      </p:sp>
      <p:sp>
        <p:nvSpPr>
          <p:cNvPr id="20484" name="Rectangle 3">
            <a:extLst>
              <a:ext uri="{FF2B5EF4-FFF2-40B4-BE49-F238E27FC236}">
                <a16:creationId xmlns:a16="http://schemas.microsoft.com/office/drawing/2014/main" id="{849C11D7-384D-244C-AEA7-E1CBBE5FF7B7}"/>
              </a:ext>
            </a:extLst>
          </p:cNvPr>
          <p:cNvSpPr>
            <a:spLocks noGrp="1" noChangeArrowheads="1"/>
          </p:cNvSpPr>
          <p:nvPr>
            <p:ph type="body" idx="1"/>
          </p:nvPr>
        </p:nvSpPr>
        <p:spPr>
          <a:xfrm>
            <a:off x="717550" y="993775"/>
            <a:ext cx="7772400" cy="4114800"/>
          </a:xfrm>
          <a:extLst>
            <a:ext uri="{91240B29-F687-4f45-9708-019B960494DF}"/>
          </a:extLst>
        </p:spPr>
        <p:txBody>
          <a:bodyPr lIns="90488" tIns="44450" rIns="90488" bIns="44450"/>
          <a:lstStyle/>
          <a:p>
            <a:pPr>
              <a:defRPr/>
            </a:pPr>
            <a:r>
              <a:rPr lang="en-US" sz="2800" dirty="0" err="1">
                <a:cs typeface="+mn-cs"/>
              </a:rPr>
              <a:t>Thiazole</a:t>
            </a:r>
            <a:r>
              <a:rPr lang="en-US" sz="2800" dirty="0">
                <a:cs typeface="+mn-cs"/>
              </a:rPr>
              <a:t> orange, </a:t>
            </a:r>
            <a:r>
              <a:rPr lang="en-US" sz="2800" dirty="0" err="1">
                <a:cs typeface="+mn-cs"/>
              </a:rPr>
              <a:t>thiazole</a:t>
            </a:r>
            <a:r>
              <a:rPr lang="en-US" sz="2800" dirty="0">
                <a:cs typeface="+mn-cs"/>
              </a:rPr>
              <a:t> blue, </a:t>
            </a:r>
            <a:r>
              <a:rPr lang="en-US" sz="2800" dirty="0" err="1">
                <a:cs typeface="+mn-cs"/>
              </a:rPr>
              <a:t>thioflavin</a:t>
            </a:r>
            <a:r>
              <a:rPr lang="en-US" sz="2800" dirty="0">
                <a:cs typeface="+mn-cs"/>
              </a:rPr>
              <a:t> T and others</a:t>
            </a:r>
          </a:p>
          <a:p>
            <a:pPr>
              <a:defRPr/>
            </a:pPr>
            <a:r>
              <a:rPr lang="en-US" sz="2800" dirty="0">
                <a:cs typeface="+mn-cs"/>
              </a:rPr>
              <a:t>Stain both RNA and DNA</a:t>
            </a:r>
          </a:p>
          <a:p>
            <a:pPr>
              <a:defRPr/>
            </a:pPr>
            <a:r>
              <a:rPr lang="en-US" sz="2800" dirty="0">
                <a:cs typeface="+mn-cs"/>
              </a:rPr>
              <a:t>Quantum efficiency greatly increased when bound to NA</a:t>
            </a:r>
          </a:p>
          <a:p>
            <a:pPr lvl="1">
              <a:defRPr/>
            </a:pPr>
            <a:r>
              <a:rPr lang="en-US" sz="2400" dirty="0"/>
              <a:t>very low when unbound</a:t>
            </a:r>
          </a:p>
          <a:p>
            <a:pPr>
              <a:defRPr/>
            </a:pPr>
            <a:r>
              <a:rPr lang="en-US" sz="2800" dirty="0">
                <a:cs typeface="+mn-cs"/>
              </a:rPr>
              <a:t>Cross membranes of intact cells</a:t>
            </a:r>
          </a:p>
          <a:p>
            <a:pPr lvl="1">
              <a:defRPr/>
            </a:pPr>
            <a:r>
              <a:rPr lang="en-US" sz="2400" dirty="0"/>
              <a:t>will also enter mitochondria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24A1386-B4C9-A045-A22D-06CBB6442E71}"/>
              </a:ext>
            </a:extLst>
          </p:cNvPr>
          <p:cNvSpPr>
            <a:spLocks noGrp="1" noChangeArrowheads="1"/>
          </p:cNvSpPr>
          <p:nvPr>
            <p:ph type="title"/>
          </p:nvPr>
        </p:nvSpPr>
        <p:spPr>
          <a:xfrm>
            <a:off x="0" y="0"/>
            <a:ext cx="8686800" cy="838200"/>
          </a:xfrm>
          <a:extLst>
            <a:ext uri="{91240B29-F687-4f45-9708-019B960494DF}"/>
          </a:extLst>
        </p:spPr>
        <p:txBody>
          <a:bodyPr lIns="90488" tIns="44450" rIns="90488" bIns="44450"/>
          <a:lstStyle/>
          <a:p>
            <a:pPr>
              <a:defRPr/>
            </a:pPr>
            <a:r>
              <a:rPr lang="en-US" sz="2800">
                <a:cs typeface="+mj-cs"/>
              </a:rPr>
              <a:t>DNA &amp; RNA Parameters</a:t>
            </a:r>
          </a:p>
        </p:txBody>
      </p:sp>
      <p:sp>
        <p:nvSpPr>
          <p:cNvPr id="3076" name="Rectangle 3">
            <a:extLst>
              <a:ext uri="{FF2B5EF4-FFF2-40B4-BE49-F238E27FC236}">
                <a16:creationId xmlns:a16="http://schemas.microsoft.com/office/drawing/2014/main" id="{3740F26D-1236-B443-9AEB-0DEF609B13D8}"/>
              </a:ext>
            </a:extLst>
          </p:cNvPr>
          <p:cNvSpPr>
            <a:spLocks noGrp="1" noChangeArrowheads="1"/>
          </p:cNvSpPr>
          <p:nvPr>
            <p:ph type="body" idx="1"/>
          </p:nvPr>
        </p:nvSpPr>
        <p:spPr>
          <a:xfrm>
            <a:off x="914400" y="1371600"/>
            <a:ext cx="7772400" cy="4114800"/>
          </a:xfrm>
          <a:extLst>
            <a:ext uri="{91240B29-F687-4f45-9708-019B960494DF}"/>
          </a:extLst>
        </p:spPr>
        <p:txBody>
          <a:bodyPr lIns="90488" tIns="44450" rIns="90488" bIns="44450"/>
          <a:lstStyle/>
          <a:p>
            <a:pPr>
              <a:defRPr/>
            </a:pPr>
            <a:r>
              <a:rPr lang="en-US" sz="2800" dirty="0">
                <a:cs typeface="+mn-cs"/>
              </a:rPr>
              <a:t>total DNA &amp; RNA content</a:t>
            </a:r>
          </a:p>
          <a:p>
            <a:pPr>
              <a:defRPr/>
            </a:pPr>
            <a:r>
              <a:rPr lang="en-US" sz="2800" dirty="0">
                <a:cs typeface="+mn-cs"/>
              </a:rPr>
              <a:t>nucleic acid sequence</a:t>
            </a:r>
          </a:p>
          <a:p>
            <a:pPr>
              <a:defRPr/>
            </a:pPr>
            <a:r>
              <a:rPr lang="en-US" sz="2800" dirty="0">
                <a:cs typeface="+mn-cs"/>
              </a:rPr>
              <a:t>cell cycle analysis</a:t>
            </a:r>
          </a:p>
          <a:p>
            <a:pPr>
              <a:defRPr/>
            </a:pPr>
            <a:r>
              <a:rPr lang="en-US" sz="2800" dirty="0">
                <a:cs typeface="+mn-cs"/>
              </a:rPr>
              <a:t>chromosome analysis</a:t>
            </a:r>
          </a:p>
          <a:p>
            <a:pPr>
              <a:defRPr/>
            </a:pPr>
            <a:r>
              <a:rPr lang="en-US" sz="2800" dirty="0">
                <a:cs typeface="+mn-cs"/>
              </a:rPr>
              <a:t>reticulocyte analysis</a:t>
            </a:r>
          </a:p>
          <a:p>
            <a:pPr>
              <a:defRPr/>
            </a:pPr>
            <a:r>
              <a:rPr lang="en-US" sz="2800" dirty="0">
                <a:cs typeface="+mn-cs"/>
              </a:rPr>
              <a:t>live/dead</a:t>
            </a:r>
          </a:p>
          <a:p>
            <a:pPr lvl="1">
              <a:defRPr/>
            </a:pPr>
            <a:r>
              <a:rPr lang="en-US" sz="2400" dirty="0"/>
              <a:t>membrane integrity</a:t>
            </a:r>
          </a:p>
          <a:p>
            <a:pPr>
              <a:defRPr/>
            </a:pPr>
            <a:r>
              <a:rPr lang="en-US" sz="2800" dirty="0">
                <a:cs typeface="+mn-cs"/>
              </a:rPr>
              <a:t>identify microorganisms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3">
            <a:extLst>
              <a:ext uri="{FF2B5EF4-FFF2-40B4-BE49-F238E27FC236}">
                <a16:creationId xmlns:a16="http://schemas.microsoft.com/office/drawing/2014/main" id="{62AE4FA9-8767-E142-83B2-1A438B2CF63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ECBAAB5-6CA3-5B43-83C1-BBD9D52E2E98}"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1507" name="Rectangle 2">
            <a:extLst>
              <a:ext uri="{FF2B5EF4-FFF2-40B4-BE49-F238E27FC236}">
                <a16:creationId xmlns:a16="http://schemas.microsoft.com/office/drawing/2014/main" id="{ACB9DCBF-D00E-6641-9B80-0ECBA2E9ABCA}"/>
              </a:ext>
            </a:extLst>
          </p:cNvPr>
          <p:cNvSpPr>
            <a:spLocks noGrp="1" noChangeArrowheads="1"/>
          </p:cNvSpPr>
          <p:nvPr>
            <p:ph type="title"/>
          </p:nvPr>
        </p:nvSpPr>
        <p:spPr>
          <a:xfrm>
            <a:off x="0" y="0"/>
            <a:ext cx="5118100" cy="787400"/>
          </a:xfrm>
        </p:spPr>
        <p:txBody>
          <a:bodyPr/>
          <a:lstStyle/>
          <a:p>
            <a:pPr>
              <a:defRPr/>
            </a:pPr>
            <a:r>
              <a:rPr lang="en-US">
                <a:solidFill>
                  <a:schemeClr val="tx1"/>
                </a:solidFill>
                <a:cs typeface="+mj-cs"/>
              </a:rPr>
              <a:t>Reticulocyte Analysis</a:t>
            </a:r>
          </a:p>
        </p:txBody>
      </p:sp>
      <p:sp>
        <p:nvSpPr>
          <p:cNvPr id="21508" name="Rectangle 3">
            <a:extLst>
              <a:ext uri="{FF2B5EF4-FFF2-40B4-BE49-F238E27FC236}">
                <a16:creationId xmlns:a16="http://schemas.microsoft.com/office/drawing/2014/main" id="{6DFF45C5-49F5-2948-98DB-78328D1F3817}"/>
              </a:ext>
            </a:extLst>
          </p:cNvPr>
          <p:cNvSpPr>
            <a:spLocks noGrp="1" noChangeArrowheads="1"/>
          </p:cNvSpPr>
          <p:nvPr>
            <p:ph type="body" idx="1"/>
          </p:nvPr>
        </p:nvSpPr>
        <p:spPr>
          <a:xfrm>
            <a:off x="901700" y="1778000"/>
            <a:ext cx="7772400" cy="4114800"/>
          </a:xfrm>
        </p:spPr>
        <p:txBody>
          <a:bodyPr/>
          <a:lstStyle/>
          <a:p>
            <a:pPr>
              <a:defRPr/>
            </a:pPr>
            <a:endParaRPr lang="en-US">
              <a:cs typeface="+mn-cs"/>
            </a:endParaRPr>
          </a:p>
        </p:txBody>
      </p:sp>
      <p:sp>
        <p:nvSpPr>
          <p:cNvPr id="55300" name="Rectangle 5">
            <a:extLst>
              <a:ext uri="{FF2B5EF4-FFF2-40B4-BE49-F238E27FC236}">
                <a16:creationId xmlns:a16="http://schemas.microsoft.com/office/drawing/2014/main" id="{B59BF010-39CC-8644-857B-F356B0756901}"/>
              </a:ext>
            </a:extLst>
          </p:cNvPr>
          <p:cNvSpPr>
            <a:spLocks noChangeArrowheads="1"/>
          </p:cNvSpPr>
          <p:nvPr/>
        </p:nvSpPr>
        <p:spPr bwMode="auto">
          <a:xfrm>
            <a:off x="444500" y="1625600"/>
            <a:ext cx="8153400" cy="3810000"/>
          </a:xfrm>
          <a:prstGeom prst="rect">
            <a:avLst/>
          </a:prstGeom>
          <a:solidFill>
            <a:srgbClr val="FFCC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2400">
              <a:latin typeface="Times New Roman" panose="02020603050405020304" pitchFamily="18" charset="0"/>
            </a:endParaRPr>
          </a:p>
        </p:txBody>
      </p:sp>
      <p:sp>
        <p:nvSpPr>
          <p:cNvPr id="55301" name="Freeform 6">
            <a:extLst>
              <a:ext uri="{FF2B5EF4-FFF2-40B4-BE49-F238E27FC236}">
                <a16:creationId xmlns:a16="http://schemas.microsoft.com/office/drawing/2014/main" id="{8413A03D-2B5F-514B-8161-6C8BC9E3D742}"/>
              </a:ext>
            </a:extLst>
          </p:cNvPr>
          <p:cNvSpPr>
            <a:spLocks/>
          </p:cNvSpPr>
          <p:nvPr/>
        </p:nvSpPr>
        <p:spPr bwMode="auto">
          <a:xfrm>
            <a:off x="5181600" y="2152650"/>
            <a:ext cx="3017838" cy="2371725"/>
          </a:xfrm>
          <a:custGeom>
            <a:avLst/>
            <a:gdLst>
              <a:gd name="T0" fmla="*/ 0 w 1901"/>
              <a:gd name="T1" fmla="*/ 2147483646 h 1494"/>
              <a:gd name="T2" fmla="*/ 2147483646 w 1901"/>
              <a:gd name="T3" fmla="*/ 2147483646 h 1494"/>
              <a:gd name="T4" fmla="*/ 2147483646 w 1901"/>
              <a:gd name="T5" fmla="*/ 0 h 1494"/>
              <a:gd name="T6" fmla="*/ 0 w 1901"/>
              <a:gd name="T7" fmla="*/ 0 h 1494"/>
              <a:gd name="T8" fmla="*/ 0 w 1901"/>
              <a:gd name="T9" fmla="*/ 2147483646 h 1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1" h="1494">
                <a:moveTo>
                  <a:pt x="0" y="1493"/>
                </a:moveTo>
                <a:lnTo>
                  <a:pt x="1900" y="1493"/>
                </a:lnTo>
                <a:lnTo>
                  <a:pt x="1900" y="0"/>
                </a:lnTo>
                <a:lnTo>
                  <a:pt x="0" y="0"/>
                </a:lnTo>
                <a:lnTo>
                  <a:pt x="0" y="1493"/>
                </a:lnTo>
              </a:path>
            </a:pathLst>
          </a:custGeom>
          <a:solidFill>
            <a:srgbClr val="00279F"/>
          </a:solidFill>
          <a:ln w="12700" cap="rnd" cmpd="sng">
            <a:solidFill>
              <a:srgbClr val="8CB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7">
            <a:extLst>
              <a:ext uri="{FF2B5EF4-FFF2-40B4-BE49-F238E27FC236}">
                <a16:creationId xmlns:a16="http://schemas.microsoft.com/office/drawing/2014/main" id="{D00B4274-ABA1-F94B-8E1F-0464B66E4945}"/>
              </a:ext>
            </a:extLst>
          </p:cNvPr>
          <p:cNvSpPr>
            <a:spLocks noChangeShapeType="1"/>
          </p:cNvSpPr>
          <p:nvPr/>
        </p:nvSpPr>
        <p:spPr bwMode="auto">
          <a:xfrm>
            <a:off x="51911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3" name="Line 8">
            <a:extLst>
              <a:ext uri="{FF2B5EF4-FFF2-40B4-BE49-F238E27FC236}">
                <a16:creationId xmlns:a16="http://schemas.microsoft.com/office/drawing/2014/main" id="{87815458-C5D7-9348-A6CA-FBED8E8D49C1}"/>
              </a:ext>
            </a:extLst>
          </p:cNvPr>
          <p:cNvSpPr>
            <a:spLocks noChangeShapeType="1"/>
          </p:cNvSpPr>
          <p:nvPr/>
        </p:nvSpPr>
        <p:spPr bwMode="auto">
          <a:xfrm>
            <a:off x="54229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9">
            <a:extLst>
              <a:ext uri="{FF2B5EF4-FFF2-40B4-BE49-F238E27FC236}">
                <a16:creationId xmlns:a16="http://schemas.microsoft.com/office/drawing/2014/main" id="{B27AC6AE-C3BB-1847-9F6D-922059D21ECA}"/>
              </a:ext>
            </a:extLst>
          </p:cNvPr>
          <p:cNvSpPr>
            <a:spLocks noChangeShapeType="1"/>
          </p:cNvSpPr>
          <p:nvPr/>
        </p:nvSpPr>
        <p:spPr bwMode="auto">
          <a:xfrm>
            <a:off x="5559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Line 10">
            <a:extLst>
              <a:ext uri="{FF2B5EF4-FFF2-40B4-BE49-F238E27FC236}">
                <a16:creationId xmlns:a16="http://schemas.microsoft.com/office/drawing/2014/main" id="{F55793D2-89FA-6F4F-A001-30BB23BDDF77}"/>
              </a:ext>
            </a:extLst>
          </p:cNvPr>
          <p:cNvSpPr>
            <a:spLocks noChangeShapeType="1"/>
          </p:cNvSpPr>
          <p:nvPr/>
        </p:nvSpPr>
        <p:spPr bwMode="auto">
          <a:xfrm>
            <a:off x="56546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6" name="Line 11">
            <a:extLst>
              <a:ext uri="{FF2B5EF4-FFF2-40B4-BE49-F238E27FC236}">
                <a16:creationId xmlns:a16="http://schemas.microsoft.com/office/drawing/2014/main" id="{8A792722-2C2D-0D44-9DAD-62DA17E73C28}"/>
              </a:ext>
            </a:extLst>
          </p:cNvPr>
          <p:cNvSpPr>
            <a:spLocks noChangeShapeType="1"/>
          </p:cNvSpPr>
          <p:nvPr/>
        </p:nvSpPr>
        <p:spPr bwMode="auto">
          <a:xfrm>
            <a:off x="57292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2">
            <a:extLst>
              <a:ext uri="{FF2B5EF4-FFF2-40B4-BE49-F238E27FC236}">
                <a16:creationId xmlns:a16="http://schemas.microsoft.com/office/drawing/2014/main" id="{934D72FC-88E0-8348-A937-05AF1A8EEC09}"/>
              </a:ext>
            </a:extLst>
          </p:cNvPr>
          <p:cNvSpPr>
            <a:spLocks noChangeShapeType="1"/>
          </p:cNvSpPr>
          <p:nvPr/>
        </p:nvSpPr>
        <p:spPr bwMode="auto">
          <a:xfrm>
            <a:off x="57896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8" name="Line 13">
            <a:extLst>
              <a:ext uri="{FF2B5EF4-FFF2-40B4-BE49-F238E27FC236}">
                <a16:creationId xmlns:a16="http://schemas.microsoft.com/office/drawing/2014/main" id="{6274EBFC-8B99-A747-81B9-5C166FA6D967}"/>
              </a:ext>
            </a:extLst>
          </p:cNvPr>
          <p:cNvSpPr>
            <a:spLocks noChangeShapeType="1"/>
          </p:cNvSpPr>
          <p:nvPr/>
        </p:nvSpPr>
        <p:spPr bwMode="auto">
          <a:xfrm>
            <a:off x="583723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9" name="Line 14">
            <a:extLst>
              <a:ext uri="{FF2B5EF4-FFF2-40B4-BE49-F238E27FC236}">
                <a16:creationId xmlns:a16="http://schemas.microsoft.com/office/drawing/2014/main" id="{5FC33160-EA69-7942-842B-DCA01FE6B278}"/>
              </a:ext>
            </a:extLst>
          </p:cNvPr>
          <p:cNvSpPr>
            <a:spLocks noChangeShapeType="1"/>
          </p:cNvSpPr>
          <p:nvPr/>
        </p:nvSpPr>
        <p:spPr bwMode="auto">
          <a:xfrm>
            <a:off x="58832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0" name="Line 15">
            <a:extLst>
              <a:ext uri="{FF2B5EF4-FFF2-40B4-BE49-F238E27FC236}">
                <a16:creationId xmlns:a16="http://schemas.microsoft.com/office/drawing/2014/main" id="{60F61CD4-272B-C346-8080-20B95D579EBB}"/>
              </a:ext>
            </a:extLst>
          </p:cNvPr>
          <p:cNvSpPr>
            <a:spLocks noChangeShapeType="1"/>
          </p:cNvSpPr>
          <p:nvPr/>
        </p:nvSpPr>
        <p:spPr bwMode="auto">
          <a:xfrm>
            <a:off x="59229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1" name="Line 16">
            <a:extLst>
              <a:ext uri="{FF2B5EF4-FFF2-40B4-BE49-F238E27FC236}">
                <a16:creationId xmlns:a16="http://schemas.microsoft.com/office/drawing/2014/main" id="{F04B28AD-A035-6B40-92C2-96F5855F27CF}"/>
              </a:ext>
            </a:extLst>
          </p:cNvPr>
          <p:cNvSpPr>
            <a:spLocks noChangeShapeType="1"/>
          </p:cNvSpPr>
          <p:nvPr/>
        </p:nvSpPr>
        <p:spPr bwMode="auto">
          <a:xfrm>
            <a:off x="59563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2" name="Line 17">
            <a:extLst>
              <a:ext uri="{FF2B5EF4-FFF2-40B4-BE49-F238E27FC236}">
                <a16:creationId xmlns:a16="http://schemas.microsoft.com/office/drawing/2014/main" id="{70F93CB9-BD0E-BB4D-BAF5-6546E8D566B1}"/>
              </a:ext>
            </a:extLst>
          </p:cNvPr>
          <p:cNvSpPr>
            <a:spLocks noChangeShapeType="1"/>
          </p:cNvSpPr>
          <p:nvPr/>
        </p:nvSpPr>
        <p:spPr bwMode="auto">
          <a:xfrm>
            <a:off x="61864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3" name="Line 18">
            <a:extLst>
              <a:ext uri="{FF2B5EF4-FFF2-40B4-BE49-F238E27FC236}">
                <a16:creationId xmlns:a16="http://schemas.microsoft.com/office/drawing/2014/main" id="{ED3966E9-A645-1D40-96D0-CC7688EC1A43}"/>
              </a:ext>
            </a:extLst>
          </p:cNvPr>
          <p:cNvSpPr>
            <a:spLocks noChangeShapeType="1"/>
          </p:cNvSpPr>
          <p:nvPr/>
        </p:nvSpPr>
        <p:spPr bwMode="auto">
          <a:xfrm>
            <a:off x="6321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4" name="Line 19">
            <a:extLst>
              <a:ext uri="{FF2B5EF4-FFF2-40B4-BE49-F238E27FC236}">
                <a16:creationId xmlns:a16="http://schemas.microsoft.com/office/drawing/2014/main" id="{CE8054A3-2C6F-8B40-A6FA-3F12CA6DAF50}"/>
              </a:ext>
            </a:extLst>
          </p:cNvPr>
          <p:cNvSpPr>
            <a:spLocks noChangeShapeType="1"/>
          </p:cNvSpPr>
          <p:nvPr/>
        </p:nvSpPr>
        <p:spPr bwMode="auto">
          <a:xfrm>
            <a:off x="64150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Line 20">
            <a:extLst>
              <a:ext uri="{FF2B5EF4-FFF2-40B4-BE49-F238E27FC236}">
                <a16:creationId xmlns:a16="http://schemas.microsoft.com/office/drawing/2014/main" id="{D26B5D97-8ACA-6640-888D-DBC496B3563A}"/>
              </a:ext>
            </a:extLst>
          </p:cNvPr>
          <p:cNvSpPr>
            <a:spLocks noChangeShapeType="1"/>
          </p:cNvSpPr>
          <p:nvPr/>
        </p:nvSpPr>
        <p:spPr bwMode="auto">
          <a:xfrm>
            <a:off x="64928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6" name="Line 21">
            <a:extLst>
              <a:ext uri="{FF2B5EF4-FFF2-40B4-BE49-F238E27FC236}">
                <a16:creationId xmlns:a16="http://schemas.microsoft.com/office/drawing/2014/main" id="{CA10EE49-3E58-AC4F-A55F-28C99743C0FE}"/>
              </a:ext>
            </a:extLst>
          </p:cNvPr>
          <p:cNvSpPr>
            <a:spLocks noChangeShapeType="1"/>
          </p:cNvSpPr>
          <p:nvPr/>
        </p:nvSpPr>
        <p:spPr bwMode="auto">
          <a:xfrm>
            <a:off x="65516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Line 22">
            <a:extLst>
              <a:ext uri="{FF2B5EF4-FFF2-40B4-BE49-F238E27FC236}">
                <a16:creationId xmlns:a16="http://schemas.microsoft.com/office/drawing/2014/main" id="{4747E93D-14EB-7741-856A-9156C821BB21}"/>
              </a:ext>
            </a:extLst>
          </p:cNvPr>
          <p:cNvSpPr>
            <a:spLocks noChangeShapeType="1"/>
          </p:cNvSpPr>
          <p:nvPr/>
        </p:nvSpPr>
        <p:spPr bwMode="auto">
          <a:xfrm>
            <a:off x="66008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8" name="Line 23">
            <a:extLst>
              <a:ext uri="{FF2B5EF4-FFF2-40B4-BE49-F238E27FC236}">
                <a16:creationId xmlns:a16="http://schemas.microsoft.com/office/drawing/2014/main" id="{46CE7657-7298-3348-B83D-B27A14DA9630}"/>
              </a:ext>
            </a:extLst>
          </p:cNvPr>
          <p:cNvSpPr>
            <a:spLocks noChangeShapeType="1"/>
          </p:cNvSpPr>
          <p:nvPr/>
        </p:nvSpPr>
        <p:spPr bwMode="auto">
          <a:xfrm>
            <a:off x="66452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9" name="Line 24">
            <a:extLst>
              <a:ext uri="{FF2B5EF4-FFF2-40B4-BE49-F238E27FC236}">
                <a16:creationId xmlns:a16="http://schemas.microsoft.com/office/drawing/2014/main" id="{42559336-7389-104F-8B35-5E962B409216}"/>
              </a:ext>
            </a:extLst>
          </p:cNvPr>
          <p:cNvSpPr>
            <a:spLocks noChangeShapeType="1"/>
          </p:cNvSpPr>
          <p:nvPr/>
        </p:nvSpPr>
        <p:spPr bwMode="auto">
          <a:xfrm>
            <a:off x="66865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0" name="Line 25">
            <a:extLst>
              <a:ext uri="{FF2B5EF4-FFF2-40B4-BE49-F238E27FC236}">
                <a16:creationId xmlns:a16="http://schemas.microsoft.com/office/drawing/2014/main" id="{BBCB67DA-DFF3-7E48-B7BA-43D2B09A64E8}"/>
              </a:ext>
            </a:extLst>
          </p:cNvPr>
          <p:cNvSpPr>
            <a:spLocks noChangeShapeType="1"/>
          </p:cNvSpPr>
          <p:nvPr/>
        </p:nvSpPr>
        <p:spPr bwMode="auto">
          <a:xfrm>
            <a:off x="67214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1" name="Line 26">
            <a:extLst>
              <a:ext uri="{FF2B5EF4-FFF2-40B4-BE49-F238E27FC236}">
                <a16:creationId xmlns:a16="http://schemas.microsoft.com/office/drawing/2014/main" id="{C5D6CFF1-FBAC-324D-94E6-27F3A89426C9}"/>
              </a:ext>
            </a:extLst>
          </p:cNvPr>
          <p:cNvSpPr>
            <a:spLocks noChangeShapeType="1"/>
          </p:cNvSpPr>
          <p:nvPr/>
        </p:nvSpPr>
        <p:spPr bwMode="auto">
          <a:xfrm>
            <a:off x="69484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2" name="Line 27">
            <a:extLst>
              <a:ext uri="{FF2B5EF4-FFF2-40B4-BE49-F238E27FC236}">
                <a16:creationId xmlns:a16="http://schemas.microsoft.com/office/drawing/2014/main" id="{2969ED67-6E2D-5F4D-B608-872F8F657217}"/>
              </a:ext>
            </a:extLst>
          </p:cNvPr>
          <p:cNvSpPr>
            <a:spLocks noChangeShapeType="1"/>
          </p:cNvSpPr>
          <p:nvPr/>
        </p:nvSpPr>
        <p:spPr bwMode="auto">
          <a:xfrm>
            <a:off x="70834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3" name="Line 28">
            <a:extLst>
              <a:ext uri="{FF2B5EF4-FFF2-40B4-BE49-F238E27FC236}">
                <a16:creationId xmlns:a16="http://schemas.microsoft.com/office/drawing/2014/main" id="{1C677FC6-1071-2C4D-A1E4-CBB0A86C3A59}"/>
              </a:ext>
            </a:extLst>
          </p:cNvPr>
          <p:cNvSpPr>
            <a:spLocks noChangeShapeType="1"/>
          </p:cNvSpPr>
          <p:nvPr/>
        </p:nvSpPr>
        <p:spPr bwMode="auto">
          <a:xfrm>
            <a:off x="71786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4" name="Line 29">
            <a:extLst>
              <a:ext uri="{FF2B5EF4-FFF2-40B4-BE49-F238E27FC236}">
                <a16:creationId xmlns:a16="http://schemas.microsoft.com/office/drawing/2014/main" id="{0E2175D1-EEF2-4849-B7C8-681BE119F8FA}"/>
              </a:ext>
            </a:extLst>
          </p:cNvPr>
          <p:cNvSpPr>
            <a:spLocks noChangeShapeType="1"/>
          </p:cNvSpPr>
          <p:nvPr/>
        </p:nvSpPr>
        <p:spPr bwMode="auto">
          <a:xfrm>
            <a:off x="72532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5" name="Line 30">
            <a:extLst>
              <a:ext uri="{FF2B5EF4-FFF2-40B4-BE49-F238E27FC236}">
                <a16:creationId xmlns:a16="http://schemas.microsoft.com/office/drawing/2014/main" id="{CE36F386-D2FF-364C-89A0-DEEBC5BCCD76}"/>
              </a:ext>
            </a:extLst>
          </p:cNvPr>
          <p:cNvSpPr>
            <a:spLocks noChangeShapeType="1"/>
          </p:cNvSpPr>
          <p:nvPr/>
        </p:nvSpPr>
        <p:spPr bwMode="auto">
          <a:xfrm>
            <a:off x="73152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6" name="Line 31">
            <a:extLst>
              <a:ext uri="{FF2B5EF4-FFF2-40B4-BE49-F238E27FC236}">
                <a16:creationId xmlns:a16="http://schemas.microsoft.com/office/drawing/2014/main" id="{DF96A5AD-2C46-DE40-B47D-DE551AFF3544}"/>
              </a:ext>
            </a:extLst>
          </p:cNvPr>
          <p:cNvSpPr>
            <a:spLocks noChangeShapeType="1"/>
          </p:cNvSpPr>
          <p:nvPr/>
        </p:nvSpPr>
        <p:spPr bwMode="auto">
          <a:xfrm>
            <a:off x="736441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7" name="Line 32">
            <a:extLst>
              <a:ext uri="{FF2B5EF4-FFF2-40B4-BE49-F238E27FC236}">
                <a16:creationId xmlns:a16="http://schemas.microsoft.com/office/drawing/2014/main" id="{B1AA28F6-BB1D-8043-9774-B54D380D57E7}"/>
              </a:ext>
            </a:extLst>
          </p:cNvPr>
          <p:cNvSpPr>
            <a:spLocks noChangeShapeType="1"/>
          </p:cNvSpPr>
          <p:nvPr/>
        </p:nvSpPr>
        <p:spPr bwMode="auto">
          <a:xfrm>
            <a:off x="74104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8" name="Line 33">
            <a:extLst>
              <a:ext uri="{FF2B5EF4-FFF2-40B4-BE49-F238E27FC236}">
                <a16:creationId xmlns:a16="http://schemas.microsoft.com/office/drawing/2014/main" id="{ECE3BE2D-25DA-EB4F-92AD-2758B84576A8}"/>
              </a:ext>
            </a:extLst>
          </p:cNvPr>
          <p:cNvSpPr>
            <a:spLocks noChangeShapeType="1"/>
          </p:cNvSpPr>
          <p:nvPr/>
        </p:nvSpPr>
        <p:spPr bwMode="auto">
          <a:xfrm>
            <a:off x="745172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9" name="Line 34">
            <a:extLst>
              <a:ext uri="{FF2B5EF4-FFF2-40B4-BE49-F238E27FC236}">
                <a16:creationId xmlns:a16="http://schemas.microsoft.com/office/drawing/2014/main" id="{5A7761B2-3DE9-6640-A793-CDBCEA075E2D}"/>
              </a:ext>
            </a:extLst>
          </p:cNvPr>
          <p:cNvSpPr>
            <a:spLocks noChangeShapeType="1"/>
          </p:cNvSpPr>
          <p:nvPr/>
        </p:nvSpPr>
        <p:spPr bwMode="auto">
          <a:xfrm>
            <a:off x="74850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0" name="Line 35">
            <a:extLst>
              <a:ext uri="{FF2B5EF4-FFF2-40B4-BE49-F238E27FC236}">
                <a16:creationId xmlns:a16="http://schemas.microsoft.com/office/drawing/2014/main" id="{43479B3D-2257-904D-BEC2-A7B3AF416FA1}"/>
              </a:ext>
            </a:extLst>
          </p:cNvPr>
          <p:cNvSpPr>
            <a:spLocks noChangeShapeType="1"/>
          </p:cNvSpPr>
          <p:nvPr/>
        </p:nvSpPr>
        <p:spPr bwMode="auto">
          <a:xfrm>
            <a:off x="77136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1" name="Line 36">
            <a:extLst>
              <a:ext uri="{FF2B5EF4-FFF2-40B4-BE49-F238E27FC236}">
                <a16:creationId xmlns:a16="http://schemas.microsoft.com/office/drawing/2014/main" id="{974965DA-4EC2-CA4A-816C-A4B71347F326}"/>
              </a:ext>
            </a:extLst>
          </p:cNvPr>
          <p:cNvSpPr>
            <a:spLocks noChangeShapeType="1"/>
          </p:cNvSpPr>
          <p:nvPr/>
        </p:nvSpPr>
        <p:spPr bwMode="auto">
          <a:xfrm>
            <a:off x="78486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2" name="Line 37">
            <a:extLst>
              <a:ext uri="{FF2B5EF4-FFF2-40B4-BE49-F238E27FC236}">
                <a16:creationId xmlns:a16="http://schemas.microsoft.com/office/drawing/2014/main" id="{37621039-4FB3-8A47-BC1E-E5C1FD13050F}"/>
              </a:ext>
            </a:extLst>
          </p:cNvPr>
          <p:cNvSpPr>
            <a:spLocks noChangeShapeType="1"/>
          </p:cNvSpPr>
          <p:nvPr/>
        </p:nvSpPr>
        <p:spPr bwMode="auto">
          <a:xfrm>
            <a:off x="79438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3" name="Line 38">
            <a:extLst>
              <a:ext uri="{FF2B5EF4-FFF2-40B4-BE49-F238E27FC236}">
                <a16:creationId xmlns:a16="http://schemas.microsoft.com/office/drawing/2014/main" id="{A3777DE5-0DF6-9249-B40A-639A427217DB}"/>
              </a:ext>
            </a:extLst>
          </p:cNvPr>
          <p:cNvSpPr>
            <a:spLocks noChangeShapeType="1"/>
          </p:cNvSpPr>
          <p:nvPr/>
        </p:nvSpPr>
        <p:spPr bwMode="auto">
          <a:xfrm>
            <a:off x="8016875"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4" name="Line 39">
            <a:extLst>
              <a:ext uri="{FF2B5EF4-FFF2-40B4-BE49-F238E27FC236}">
                <a16:creationId xmlns:a16="http://schemas.microsoft.com/office/drawing/2014/main" id="{57B419D5-0255-9146-8820-A945FAB1D61F}"/>
              </a:ext>
            </a:extLst>
          </p:cNvPr>
          <p:cNvSpPr>
            <a:spLocks noChangeShapeType="1"/>
          </p:cNvSpPr>
          <p:nvPr/>
        </p:nvSpPr>
        <p:spPr bwMode="auto">
          <a:xfrm>
            <a:off x="807720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5" name="Line 40">
            <a:extLst>
              <a:ext uri="{FF2B5EF4-FFF2-40B4-BE49-F238E27FC236}">
                <a16:creationId xmlns:a16="http://schemas.microsoft.com/office/drawing/2014/main" id="{EE2D6D8B-5D52-7647-8D25-6E52CAAC7118}"/>
              </a:ext>
            </a:extLst>
          </p:cNvPr>
          <p:cNvSpPr>
            <a:spLocks noChangeShapeType="1"/>
          </p:cNvSpPr>
          <p:nvPr/>
        </p:nvSpPr>
        <p:spPr bwMode="auto">
          <a:xfrm>
            <a:off x="812958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6" name="Line 41">
            <a:extLst>
              <a:ext uri="{FF2B5EF4-FFF2-40B4-BE49-F238E27FC236}">
                <a16:creationId xmlns:a16="http://schemas.microsoft.com/office/drawing/2014/main" id="{0F365940-E452-604D-9DE1-FFE48390016A}"/>
              </a:ext>
            </a:extLst>
          </p:cNvPr>
          <p:cNvSpPr>
            <a:spLocks noChangeShapeType="1"/>
          </p:cNvSpPr>
          <p:nvPr/>
        </p:nvSpPr>
        <p:spPr bwMode="auto">
          <a:xfrm>
            <a:off x="8172450"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7" name="Line 42">
            <a:extLst>
              <a:ext uri="{FF2B5EF4-FFF2-40B4-BE49-F238E27FC236}">
                <a16:creationId xmlns:a16="http://schemas.microsoft.com/office/drawing/2014/main" id="{159D471D-6B6F-1C4D-93B6-DD377B6B697A}"/>
              </a:ext>
            </a:extLst>
          </p:cNvPr>
          <p:cNvSpPr>
            <a:spLocks noChangeShapeType="1"/>
          </p:cNvSpPr>
          <p:nvPr/>
        </p:nvSpPr>
        <p:spPr bwMode="auto">
          <a:xfrm>
            <a:off x="8212138"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8" name="Line 43">
            <a:extLst>
              <a:ext uri="{FF2B5EF4-FFF2-40B4-BE49-F238E27FC236}">
                <a16:creationId xmlns:a16="http://schemas.microsoft.com/office/drawing/2014/main" id="{230D5CE2-A508-E842-881D-F65182098CF4}"/>
              </a:ext>
            </a:extLst>
          </p:cNvPr>
          <p:cNvSpPr>
            <a:spLocks noChangeShapeType="1"/>
          </p:cNvSpPr>
          <p:nvPr/>
        </p:nvSpPr>
        <p:spPr bwMode="auto">
          <a:xfrm>
            <a:off x="8247063" y="45259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9" name="Rectangle 44">
            <a:extLst>
              <a:ext uri="{FF2B5EF4-FFF2-40B4-BE49-F238E27FC236}">
                <a16:creationId xmlns:a16="http://schemas.microsoft.com/office/drawing/2014/main" id="{8A49B3AD-EFDD-3B43-8A48-ABCBDA2FC3AB}"/>
              </a:ext>
            </a:extLst>
          </p:cNvPr>
          <p:cNvSpPr>
            <a:spLocks noChangeArrowheads="1"/>
          </p:cNvSpPr>
          <p:nvPr/>
        </p:nvSpPr>
        <p:spPr bwMode="auto">
          <a:xfrm>
            <a:off x="5757863" y="4768850"/>
            <a:ext cx="2365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a:t>log Thiazole Orange</a:t>
            </a:r>
          </a:p>
        </p:txBody>
      </p:sp>
      <p:sp>
        <p:nvSpPr>
          <p:cNvPr id="55340" name="Rectangle 45">
            <a:extLst>
              <a:ext uri="{FF2B5EF4-FFF2-40B4-BE49-F238E27FC236}">
                <a16:creationId xmlns:a16="http://schemas.microsoft.com/office/drawing/2014/main" id="{2127C134-753A-3C4A-9F5D-A47E12D59C47}"/>
              </a:ext>
            </a:extLst>
          </p:cNvPr>
          <p:cNvSpPr>
            <a:spLocks noChangeArrowheads="1"/>
          </p:cNvSpPr>
          <p:nvPr/>
        </p:nvSpPr>
        <p:spPr bwMode="auto">
          <a:xfrm>
            <a:off x="5002213" y="4587875"/>
            <a:ext cx="3079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.1</a:t>
            </a:r>
          </a:p>
        </p:txBody>
      </p:sp>
      <p:sp>
        <p:nvSpPr>
          <p:cNvPr id="55341" name="Rectangle 46">
            <a:extLst>
              <a:ext uri="{FF2B5EF4-FFF2-40B4-BE49-F238E27FC236}">
                <a16:creationId xmlns:a16="http://schemas.microsoft.com/office/drawing/2014/main" id="{EE0ED750-C713-A84F-8155-6726A3E1CBDB}"/>
              </a:ext>
            </a:extLst>
          </p:cNvPr>
          <p:cNvSpPr>
            <a:spLocks noChangeArrowheads="1"/>
          </p:cNvSpPr>
          <p:nvPr/>
        </p:nvSpPr>
        <p:spPr bwMode="auto">
          <a:xfrm>
            <a:off x="7878763" y="4545013"/>
            <a:ext cx="560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1000</a:t>
            </a:r>
          </a:p>
        </p:txBody>
      </p:sp>
      <p:sp>
        <p:nvSpPr>
          <p:cNvPr id="55342" name="Rectangle 47">
            <a:extLst>
              <a:ext uri="{FF2B5EF4-FFF2-40B4-BE49-F238E27FC236}">
                <a16:creationId xmlns:a16="http://schemas.microsoft.com/office/drawing/2014/main" id="{8BEAA01F-7977-7F4C-9095-128CB3FB2184}"/>
              </a:ext>
            </a:extLst>
          </p:cNvPr>
          <p:cNvSpPr>
            <a:spLocks noChangeArrowheads="1"/>
          </p:cNvSpPr>
          <p:nvPr/>
        </p:nvSpPr>
        <p:spPr bwMode="auto">
          <a:xfrm>
            <a:off x="7148513" y="4560888"/>
            <a:ext cx="5191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a:t>
            </a:r>
          </a:p>
        </p:txBody>
      </p:sp>
      <p:sp>
        <p:nvSpPr>
          <p:cNvPr id="55343" name="Rectangle 48">
            <a:extLst>
              <a:ext uri="{FF2B5EF4-FFF2-40B4-BE49-F238E27FC236}">
                <a16:creationId xmlns:a16="http://schemas.microsoft.com/office/drawing/2014/main" id="{FF2F21F0-5844-244D-923E-C32101BE7BA8}"/>
              </a:ext>
            </a:extLst>
          </p:cNvPr>
          <p:cNvSpPr>
            <a:spLocks noChangeArrowheads="1"/>
          </p:cNvSpPr>
          <p:nvPr/>
        </p:nvSpPr>
        <p:spPr bwMode="auto">
          <a:xfrm>
            <a:off x="6429375" y="4554538"/>
            <a:ext cx="4778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a:t>
            </a:r>
          </a:p>
        </p:txBody>
      </p:sp>
      <p:sp>
        <p:nvSpPr>
          <p:cNvPr id="55344" name="Rectangle 49">
            <a:extLst>
              <a:ext uri="{FF2B5EF4-FFF2-40B4-BE49-F238E27FC236}">
                <a16:creationId xmlns:a16="http://schemas.microsoft.com/office/drawing/2014/main" id="{88069F34-1F1C-2C42-A3E8-D7FE3BDDB2D5}"/>
              </a:ext>
            </a:extLst>
          </p:cNvPr>
          <p:cNvSpPr>
            <a:spLocks noChangeArrowheads="1"/>
          </p:cNvSpPr>
          <p:nvPr/>
        </p:nvSpPr>
        <p:spPr bwMode="auto">
          <a:xfrm>
            <a:off x="5668963" y="4549775"/>
            <a:ext cx="4365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a:t>
            </a:r>
          </a:p>
        </p:txBody>
      </p:sp>
      <p:sp>
        <p:nvSpPr>
          <p:cNvPr id="55345" name="Rectangle 50">
            <a:extLst>
              <a:ext uri="{FF2B5EF4-FFF2-40B4-BE49-F238E27FC236}">
                <a16:creationId xmlns:a16="http://schemas.microsoft.com/office/drawing/2014/main" id="{5582D544-2C1E-BD42-9466-70C5112CAF3C}"/>
              </a:ext>
            </a:extLst>
          </p:cNvPr>
          <p:cNvSpPr>
            <a:spLocks noChangeArrowheads="1"/>
          </p:cNvSpPr>
          <p:nvPr/>
        </p:nvSpPr>
        <p:spPr bwMode="auto">
          <a:xfrm rot="-5400000">
            <a:off x="4490244" y="3048794"/>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Count</a:t>
            </a:r>
            <a:endParaRPr lang="en-US" altLang="en-US" sz="2400">
              <a:latin typeface="Times New Roman" panose="02020603050405020304" pitchFamily="18" charset="0"/>
            </a:endParaRPr>
          </a:p>
        </p:txBody>
      </p:sp>
      <p:sp>
        <p:nvSpPr>
          <p:cNvPr id="55346" name="Rectangle 51">
            <a:extLst>
              <a:ext uri="{FF2B5EF4-FFF2-40B4-BE49-F238E27FC236}">
                <a16:creationId xmlns:a16="http://schemas.microsoft.com/office/drawing/2014/main" id="{6525C6BA-86B9-C44E-A889-02C1479DEB04}"/>
              </a:ext>
            </a:extLst>
          </p:cNvPr>
          <p:cNvSpPr>
            <a:spLocks noChangeArrowheads="1"/>
          </p:cNvSpPr>
          <p:nvPr/>
        </p:nvSpPr>
        <p:spPr bwMode="auto">
          <a:xfrm rot="-5400000">
            <a:off x="4957763" y="44084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0</a:t>
            </a:r>
            <a:endParaRPr lang="en-US" altLang="en-US" sz="2400">
              <a:latin typeface="Times New Roman" panose="02020603050405020304" pitchFamily="18" charset="0"/>
            </a:endParaRPr>
          </a:p>
        </p:txBody>
      </p:sp>
      <p:sp>
        <p:nvSpPr>
          <p:cNvPr id="55347" name="Rectangle 52">
            <a:extLst>
              <a:ext uri="{FF2B5EF4-FFF2-40B4-BE49-F238E27FC236}">
                <a16:creationId xmlns:a16="http://schemas.microsoft.com/office/drawing/2014/main" id="{003314F4-32CA-8049-BE58-FF51AF8FEE9B}"/>
              </a:ext>
            </a:extLst>
          </p:cNvPr>
          <p:cNvSpPr>
            <a:spLocks noChangeArrowheads="1"/>
          </p:cNvSpPr>
          <p:nvPr/>
        </p:nvSpPr>
        <p:spPr bwMode="auto">
          <a:xfrm rot="-5400000">
            <a:off x="4870450" y="20304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150</a:t>
            </a:r>
            <a:endParaRPr lang="en-US" altLang="en-US" sz="2400">
              <a:latin typeface="Times New Roman" panose="02020603050405020304" pitchFamily="18" charset="0"/>
            </a:endParaRPr>
          </a:p>
        </p:txBody>
      </p:sp>
      <p:sp>
        <p:nvSpPr>
          <p:cNvPr id="55348" name="Rectangle 53">
            <a:extLst>
              <a:ext uri="{FF2B5EF4-FFF2-40B4-BE49-F238E27FC236}">
                <a16:creationId xmlns:a16="http://schemas.microsoft.com/office/drawing/2014/main" id="{A5880CBC-2273-4A46-8E86-DDBFD0C1E40B}"/>
              </a:ext>
            </a:extLst>
          </p:cNvPr>
          <p:cNvSpPr>
            <a:spLocks noChangeArrowheads="1"/>
          </p:cNvSpPr>
          <p:nvPr/>
        </p:nvSpPr>
        <p:spPr bwMode="auto">
          <a:xfrm rot="-5400000">
            <a:off x="4870450" y="25892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112</a:t>
            </a:r>
            <a:endParaRPr lang="en-US" altLang="en-US" sz="2400">
              <a:latin typeface="Times New Roman" panose="02020603050405020304" pitchFamily="18" charset="0"/>
            </a:endParaRPr>
          </a:p>
        </p:txBody>
      </p:sp>
      <p:sp>
        <p:nvSpPr>
          <p:cNvPr id="55349" name="Rectangle 54">
            <a:extLst>
              <a:ext uri="{FF2B5EF4-FFF2-40B4-BE49-F238E27FC236}">
                <a16:creationId xmlns:a16="http://schemas.microsoft.com/office/drawing/2014/main" id="{436F3CEE-A8CA-0440-91BC-1DB6EF2287D7}"/>
              </a:ext>
            </a:extLst>
          </p:cNvPr>
          <p:cNvSpPr>
            <a:spLocks noChangeArrowheads="1"/>
          </p:cNvSpPr>
          <p:nvPr/>
        </p:nvSpPr>
        <p:spPr bwMode="auto">
          <a:xfrm rot="-5400000">
            <a:off x="4878387" y="3275013"/>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75</a:t>
            </a:r>
            <a:endParaRPr lang="en-US" altLang="en-US" sz="2400">
              <a:latin typeface="Times New Roman" panose="02020603050405020304" pitchFamily="18" charset="0"/>
            </a:endParaRPr>
          </a:p>
        </p:txBody>
      </p:sp>
      <p:sp>
        <p:nvSpPr>
          <p:cNvPr id="55350" name="Rectangle 55">
            <a:extLst>
              <a:ext uri="{FF2B5EF4-FFF2-40B4-BE49-F238E27FC236}">
                <a16:creationId xmlns:a16="http://schemas.microsoft.com/office/drawing/2014/main" id="{220F1272-D17A-2842-9D21-4E364807C5DD}"/>
              </a:ext>
            </a:extLst>
          </p:cNvPr>
          <p:cNvSpPr>
            <a:spLocks noChangeArrowheads="1"/>
          </p:cNvSpPr>
          <p:nvPr/>
        </p:nvSpPr>
        <p:spPr bwMode="auto">
          <a:xfrm rot="-5400000">
            <a:off x="4872037" y="3873501"/>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37</a:t>
            </a:r>
            <a:endParaRPr lang="en-US" altLang="en-US" sz="2400">
              <a:latin typeface="Times New Roman" panose="02020603050405020304" pitchFamily="18" charset="0"/>
            </a:endParaRPr>
          </a:p>
        </p:txBody>
      </p:sp>
      <p:sp>
        <p:nvSpPr>
          <p:cNvPr id="55351" name="Line 56">
            <a:extLst>
              <a:ext uri="{FF2B5EF4-FFF2-40B4-BE49-F238E27FC236}">
                <a16:creationId xmlns:a16="http://schemas.microsoft.com/office/drawing/2014/main" id="{A4989BB0-FA6F-3E44-9F1C-25B2A6968846}"/>
              </a:ext>
            </a:extLst>
          </p:cNvPr>
          <p:cNvSpPr>
            <a:spLocks noChangeShapeType="1"/>
          </p:cNvSpPr>
          <p:nvPr/>
        </p:nvSpPr>
        <p:spPr bwMode="auto">
          <a:xfrm flipH="1">
            <a:off x="5110163" y="449421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2" name="Line 57">
            <a:extLst>
              <a:ext uri="{FF2B5EF4-FFF2-40B4-BE49-F238E27FC236}">
                <a16:creationId xmlns:a16="http://schemas.microsoft.com/office/drawing/2014/main" id="{33829A02-DA69-BB43-91B7-3EE5CDE98091}"/>
              </a:ext>
            </a:extLst>
          </p:cNvPr>
          <p:cNvSpPr>
            <a:spLocks noChangeShapeType="1"/>
          </p:cNvSpPr>
          <p:nvPr/>
        </p:nvSpPr>
        <p:spPr bwMode="auto">
          <a:xfrm flipH="1">
            <a:off x="5110163" y="387826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3" name="Line 58">
            <a:extLst>
              <a:ext uri="{FF2B5EF4-FFF2-40B4-BE49-F238E27FC236}">
                <a16:creationId xmlns:a16="http://schemas.microsoft.com/office/drawing/2014/main" id="{DFA90601-5780-9144-BAD3-FC201C7A7667}"/>
              </a:ext>
            </a:extLst>
          </p:cNvPr>
          <p:cNvSpPr>
            <a:spLocks noChangeShapeType="1"/>
          </p:cNvSpPr>
          <p:nvPr/>
        </p:nvSpPr>
        <p:spPr bwMode="auto">
          <a:xfrm flipH="1">
            <a:off x="5110163" y="326866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4" name="Line 59">
            <a:extLst>
              <a:ext uri="{FF2B5EF4-FFF2-40B4-BE49-F238E27FC236}">
                <a16:creationId xmlns:a16="http://schemas.microsoft.com/office/drawing/2014/main" id="{A28513F3-7DCE-4047-A991-1410C051D978}"/>
              </a:ext>
            </a:extLst>
          </p:cNvPr>
          <p:cNvSpPr>
            <a:spLocks noChangeShapeType="1"/>
          </p:cNvSpPr>
          <p:nvPr/>
        </p:nvSpPr>
        <p:spPr bwMode="auto">
          <a:xfrm flipH="1">
            <a:off x="5110163" y="2652713"/>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55" name="Line 60">
            <a:extLst>
              <a:ext uri="{FF2B5EF4-FFF2-40B4-BE49-F238E27FC236}">
                <a16:creationId xmlns:a16="http://schemas.microsoft.com/office/drawing/2014/main" id="{AB5344F4-00B1-054D-8992-915137B598E8}"/>
              </a:ext>
            </a:extLst>
          </p:cNvPr>
          <p:cNvSpPr>
            <a:spLocks noChangeShapeType="1"/>
          </p:cNvSpPr>
          <p:nvPr/>
        </p:nvSpPr>
        <p:spPr bwMode="auto">
          <a:xfrm flipH="1">
            <a:off x="5110163" y="2041525"/>
            <a:ext cx="34925"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4973" name="Rectangle 61">
            <a:extLst>
              <a:ext uri="{FF2B5EF4-FFF2-40B4-BE49-F238E27FC236}">
                <a16:creationId xmlns:a16="http://schemas.microsoft.com/office/drawing/2014/main" id="{540FE920-78BD-2B4D-B22D-2A1483860F95}"/>
              </a:ext>
            </a:extLst>
          </p:cNvPr>
          <p:cNvSpPr>
            <a:spLocks noChangeArrowheads="1"/>
          </p:cNvSpPr>
          <p:nvPr/>
        </p:nvSpPr>
        <p:spPr bwMode="auto">
          <a:xfrm>
            <a:off x="6738938" y="2778125"/>
            <a:ext cx="1144587" cy="39370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000" b="1">
                <a:solidFill>
                  <a:schemeClr val="bg1"/>
                </a:solidFill>
                <a:effectLst>
                  <a:outerShdw blurRad="38100" dist="38100" dir="2700000" algn="tl">
                    <a:srgbClr val="C0C0C0"/>
                  </a:outerShdw>
                </a:effectLst>
                <a:latin typeface="Arial" charset="0"/>
              </a:rPr>
              <a:t>RMI  = 0</a:t>
            </a:r>
          </a:p>
        </p:txBody>
      </p:sp>
      <p:sp>
        <p:nvSpPr>
          <p:cNvPr id="55357" name="Freeform 62">
            <a:extLst>
              <a:ext uri="{FF2B5EF4-FFF2-40B4-BE49-F238E27FC236}">
                <a16:creationId xmlns:a16="http://schemas.microsoft.com/office/drawing/2014/main" id="{62E7B922-B376-2340-A88B-C66F92187257}"/>
              </a:ext>
            </a:extLst>
          </p:cNvPr>
          <p:cNvSpPr>
            <a:spLocks/>
          </p:cNvSpPr>
          <p:nvPr/>
        </p:nvSpPr>
        <p:spPr bwMode="auto">
          <a:xfrm>
            <a:off x="5156200" y="2125663"/>
            <a:ext cx="292100" cy="2362200"/>
          </a:xfrm>
          <a:custGeom>
            <a:avLst/>
            <a:gdLst>
              <a:gd name="T0" fmla="*/ 2147483646 w 184"/>
              <a:gd name="T1" fmla="*/ 2147483646 h 1488"/>
              <a:gd name="T2" fmla="*/ 2147483646 w 184"/>
              <a:gd name="T3" fmla="*/ 2147483646 h 1488"/>
              <a:gd name="T4" fmla="*/ 2147483646 w 184"/>
              <a:gd name="T5" fmla="*/ 0 h 1488"/>
              <a:gd name="T6" fmla="*/ 2147483646 w 184"/>
              <a:gd name="T7" fmla="*/ 2147483646 h 1488"/>
              <a:gd name="T8" fmla="*/ 2147483646 w 184"/>
              <a:gd name="T9" fmla="*/ 2147483646 h 1488"/>
              <a:gd name="T10" fmla="*/ 2147483646 w 184"/>
              <a:gd name="T11" fmla="*/ 2147483646 h 1488"/>
              <a:gd name="T12" fmla="*/ 2147483646 w 184"/>
              <a:gd name="T13" fmla="*/ 2147483646 h 1488"/>
              <a:gd name="T14" fmla="*/ 2147483646 w 184"/>
              <a:gd name="T15" fmla="*/ 2147483646 h 1488"/>
              <a:gd name="T16" fmla="*/ 2147483646 w 184"/>
              <a:gd name="T17" fmla="*/ 2147483646 h 1488"/>
              <a:gd name="T18" fmla="*/ 2147483646 w 184"/>
              <a:gd name="T19" fmla="*/ 2147483646 h 1488"/>
              <a:gd name="T20" fmla="*/ 2147483646 w 184"/>
              <a:gd name="T21" fmla="*/ 2147483646 h 1488"/>
              <a:gd name="T22" fmla="*/ 2147483646 w 184"/>
              <a:gd name="T23" fmla="*/ 2147483646 h 1488"/>
              <a:gd name="T24" fmla="*/ 2147483646 w 184"/>
              <a:gd name="T25" fmla="*/ 2147483646 h 1488"/>
              <a:gd name="T26" fmla="*/ 2147483646 w 184"/>
              <a:gd name="T27" fmla="*/ 2147483646 h 1488"/>
              <a:gd name="T28" fmla="*/ 2147483646 w 184"/>
              <a:gd name="T29" fmla="*/ 2147483646 h 1488"/>
              <a:gd name="T30" fmla="*/ 2147483646 w 184"/>
              <a:gd name="T31" fmla="*/ 2147483646 h 1488"/>
              <a:gd name="T32" fmla="*/ 2147483646 w 184"/>
              <a:gd name="T33" fmla="*/ 2147483646 h 1488"/>
              <a:gd name="T34" fmla="*/ 2147483646 w 184"/>
              <a:gd name="T35" fmla="*/ 2147483646 h 1488"/>
              <a:gd name="T36" fmla="*/ 2147483646 w 184"/>
              <a:gd name="T37" fmla="*/ 2147483646 h 1488"/>
              <a:gd name="T38" fmla="*/ 2147483646 w 184"/>
              <a:gd name="T39" fmla="*/ 2147483646 h 1488"/>
              <a:gd name="T40" fmla="*/ 2147483646 w 184"/>
              <a:gd name="T41" fmla="*/ 2147483646 h 1488"/>
              <a:gd name="T42" fmla="*/ 2147483646 w 184"/>
              <a:gd name="T43" fmla="*/ 2147483646 h 1488"/>
              <a:gd name="T44" fmla="*/ 2147483646 w 184"/>
              <a:gd name="T45" fmla="*/ 2147483646 h 1488"/>
              <a:gd name="T46" fmla="*/ 2147483646 w 184"/>
              <a:gd name="T47" fmla="*/ 2147483646 h 1488"/>
              <a:gd name="T48" fmla="*/ 2147483646 w 184"/>
              <a:gd name="T49" fmla="*/ 2147483646 h 1488"/>
              <a:gd name="T50" fmla="*/ 2147483646 w 184"/>
              <a:gd name="T51" fmla="*/ 2147483646 h 1488"/>
              <a:gd name="T52" fmla="*/ 2147483646 w 184"/>
              <a:gd name="T53" fmla="*/ 2147483646 h 1488"/>
              <a:gd name="T54" fmla="*/ 2147483646 w 184"/>
              <a:gd name="T55" fmla="*/ 2147483646 h 1488"/>
              <a:gd name="T56" fmla="*/ 2147483646 w 184"/>
              <a:gd name="T57" fmla="*/ 2147483646 h 1488"/>
              <a:gd name="T58" fmla="*/ 2147483646 w 184"/>
              <a:gd name="T59" fmla="*/ 2147483646 h 1488"/>
              <a:gd name="T60" fmla="*/ 2147483646 w 184"/>
              <a:gd name="T61" fmla="*/ 2147483646 h 1488"/>
              <a:gd name="T62" fmla="*/ 2147483646 w 184"/>
              <a:gd name="T63" fmla="*/ 2147483646 h 14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1488">
                <a:moveTo>
                  <a:pt x="0" y="1487"/>
                </a:moveTo>
                <a:lnTo>
                  <a:pt x="3" y="1487"/>
                </a:lnTo>
                <a:lnTo>
                  <a:pt x="6" y="1487"/>
                </a:lnTo>
                <a:lnTo>
                  <a:pt x="8" y="1093"/>
                </a:lnTo>
                <a:lnTo>
                  <a:pt x="12" y="342"/>
                </a:lnTo>
                <a:lnTo>
                  <a:pt x="15" y="0"/>
                </a:lnTo>
                <a:lnTo>
                  <a:pt x="17" y="0"/>
                </a:lnTo>
                <a:lnTo>
                  <a:pt x="23" y="1117"/>
                </a:lnTo>
                <a:lnTo>
                  <a:pt x="23" y="699"/>
                </a:lnTo>
                <a:lnTo>
                  <a:pt x="26" y="929"/>
                </a:lnTo>
                <a:lnTo>
                  <a:pt x="23" y="1206"/>
                </a:lnTo>
                <a:lnTo>
                  <a:pt x="37" y="1037"/>
                </a:lnTo>
                <a:lnTo>
                  <a:pt x="35" y="751"/>
                </a:lnTo>
                <a:lnTo>
                  <a:pt x="38" y="818"/>
                </a:lnTo>
                <a:lnTo>
                  <a:pt x="41" y="766"/>
                </a:lnTo>
                <a:lnTo>
                  <a:pt x="43" y="603"/>
                </a:lnTo>
                <a:lnTo>
                  <a:pt x="52" y="982"/>
                </a:lnTo>
                <a:lnTo>
                  <a:pt x="49" y="632"/>
                </a:lnTo>
                <a:lnTo>
                  <a:pt x="52" y="483"/>
                </a:lnTo>
                <a:lnTo>
                  <a:pt x="54" y="417"/>
                </a:lnTo>
                <a:lnTo>
                  <a:pt x="60" y="869"/>
                </a:lnTo>
                <a:lnTo>
                  <a:pt x="60" y="491"/>
                </a:lnTo>
                <a:lnTo>
                  <a:pt x="63" y="424"/>
                </a:lnTo>
                <a:lnTo>
                  <a:pt x="66" y="380"/>
                </a:lnTo>
                <a:lnTo>
                  <a:pt x="75" y="805"/>
                </a:lnTo>
                <a:lnTo>
                  <a:pt x="72" y="231"/>
                </a:lnTo>
                <a:lnTo>
                  <a:pt x="75" y="253"/>
                </a:lnTo>
                <a:lnTo>
                  <a:pt x="78" y="432"/>
                </a:lnTo>
                <a:lnTo>
                  <a:pt x="80" y="253"/>
                </a:lnTo>
                <a:lnTo>
                  <a:pt x="77" y="834"/>
                </a:lnTo>
                <a:lnTo>
                  <a:pt x="86" y="439"/>
                </a:lnTo>
                <a:lnTo>
                  <a:pt x="86" y="736"/>
                </a:lnTo>
                <a:lnTo>
                  <a:pt x="92" y="521"/>
                </a:lnTo>
                <a:lnTo>
                  <a:pt x="106" y="651"/>
                </a:lnTo>
                <a:lnTo>
                  <a:pt x="97" y="711"/>
                </a:lnTo>
                <a:lnTo>
                  <a:pt x="100" y="521"/>
                </a:lnTo>
                <a:lnTo>
                  <a:pt x="103" y="372"/>
                </a:lnTo>
                <a:lnTo>
                  <a:pt x="106" y="521"/>
                </a:lnTo>
                <a:lnTo>
                  <a:pt x="109" y="550"/>
                </a:lnTo>
                <a:lnTo>
                  <a:pt x="112" y="513"/>
                </a:lnTo>
                <a:lnTo>
                  <a:pt x="115" y="424"/>
                </a:lnTo>
                <a:lnTo>
                  <a:pt x="117" y="350"/>
                </a:lnTo>
                <a:lnTo>
                  <a:pt x="120" y="394"/>
                </a:lnTo>
                <a:lnTo>
                  <a:pt x="123" y="387"/>
                </a:lnTo>
                <a:lnTo>
                  <a:pt x="126" y="686"/>
                </a:lnTo>
                <a:lnTo>
                  <a:pt x="129" y="424"/>
                </a:lnTo>
                <a:lnTo>
                  <a:pt x="129" y="782"/>
                </a:lnTo>
                <a:lnTo>
                  <a:pt x="135" y="483"/>
                </a:lnTo>
                <a:lnTo>
                  <a:pt x="138" y="342"/>
                </a:lnTo>
                <a:lnTo>
                  <a:pt x="140" y="647"/>
                </a:lnTo>
                <a:lnTo>
                  <a:pt x="143" y="334"/>
                </a:lnTo>
                <a:lnTo>
                  <a:pt x="146" y="327"/>
                </a:lnTo>
                <a:lnTo>
                  <a:pt x="149" y="543"/>
                </a:lnTo>
                <a:lnTo>
                  <a:pt x="155" y="725"/>
                </a:lnTo>
                <a:lnTo>
                  <a:pt x="154" y="535"/>
                </a:lnTo>
                <a:lnTo>
                  <a:pt x="157" y="535"/>
                </a:lnTo>
                <a:lnTo>
                  <a:pt x="160" y="432"/>
                </a:lnTo>
                <a:lnTo>
                  <a:pt x="163" y="410"/>
                </a:lnTo>
                <a:lnTo>
                  <a:pt x="166" y="350"/>
                </a:lnTo>
                <a:lnTo>
                  <a:pt x="169" y="424"/>
                </a:lnTo>
                <a:lnTo>
                  <a:pt x="172" y="535"/>
                </a:lnTo>
                <a:lnTo>
                  <a:pt x="175" y="625"/>
                </a:lnTo>
                <a:lnTo>
                  <a:pt x="177" y="565"/>
                </a:lnTo>
                <a:lnTo>
                  <a:pt x="180" y="432"/>
                </a:lnTo>
                <a:lnTo>
                  <a:pt x="183" y="417"/>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8" name="Freeform 63">
            <a:extLst>
              <a:ext uri="{FF2B5EF4-FFF2-40B4-BE49-F238E27FC236}">
                <a16:creationId xmlns:a16="http://schemas.microsoft.com/office/drawing/2014/main" id="{80B17A05-F6B9-674F-B3BC-9A2DFEF1E5C4}"/>
              </a:ext>
            </a:extLst>
          </p:cNvPr>
          <p:cNvSpPr>
            <a:spLocks/>
          </p:cNvSpPr>
          <p:nvPr/>
        </p:nvSpPr>
        <p:spPr bwMode="auto">
          <a:xfrm>
            <a:off x="5446713" y="2563813"/>
            <a:ext cx="295275" cy="1085850"/>
          </a:xfrm>
          <a:custGeom>
            <a:avLst/>
            <a:gdLst>
              <a:gd name="T0" fmla="*/ 2147483646 w 186"/>
              <a:gd name="T1" fmla="*/ 2147483646 h 684"/>
              <a:gd name="T2" fmla="*/ 2147483646 w 186"/>
              <a:gd name="T3" fmla="*/ 2147483646 h 684"/>
              <a:gd name="T4" fmla="*/ 2147483646 w 186"/>
              <a:gd name="T5" fmla="*/ 2147483646 h 684"/>
              <a:gd name="T6" fmla="*/ 2147483646 w 186"/>
              <a:gd name="T7" fmla="*/ 2147483646 h 684"/>
              <a:gd name="T8" fmla="*/ 2147483646 w 186"/>
              <a:gd name="T9" fmla="*/ 2147483646 h 684"/>
              <a:gd name="T10" fmla="*/ 2147483646 w 186"/>
              <a:gd name="T11" fmla="*/ 2147483646 h 684"/>
              <a:gd name="T12" fmla="*/ 2147483646 w 186"/>
              <a:gd name="T13" fmla="*/ 2147483646 h 684"/>
              <a:gd name="T14" fmla="*/ 2147483646 w 186"/>
              <a:gd name="T15" fmla="*/ 2147483646 h 684"/>
              <a:gd name="T16" fmla="*/ 2147483646 w 186"/>
              <a:gd name="T17" fmla="*/ 2147483646 h 684"/>
              <a:gd name="T18" fmla="*/ 2147483646 w 186"/>
              <a:gd name="T19" fmla="*/ 2147483646 h 684"/>
              <a:gd name="T20" fmla="*/ 2147483646 w 186"/>
              <a:gd name="T21" fmla="*/ 2147483646 h 684"/>
              <a:gd name="T22" fmla="*/ 2147483646 w 186"/>
              <a:gd name="T23" fmla="*/ 2147483646 h 684"/>
              <a:gd name="T24" fmla="*/ 2147483646 w 186"/>
              <a:gd name="T25" fmla="*/ 2147483646 h 684"/>
              <a:gd name="T26" fmla="*/ 2147483646 w 186"/>
              <a:gd name="T27" fmla="*/ 2147483646 h 684"/>
              <a:gd name="T28" fmla="*/ 2147483646 w 186"/>
              <a:gd name="T29" fmla="*/ 2147483646 h 684"/>
              <a:gd name="T30" fmla="*/ 2147483646 w 186"/>
              <a:gd name="T31" fmla="*/ 2147483646 h 684"/>
              <a:gd name="T32" fmla="*/ 2147483646 w 186"/>
              <a:gd name="T33" fmla="*/ 2147483646 h 684"/>
              <a:gd name="T34" fmla="*/ 2147483646 w 186"/>
              <a:gd name="T35" fmla="*/ 2147483646 h 684"/>
              <a:gd name="T36" fmla="*/ 2147483646 w 186"/>
              <a:gd name="T37" fmla="*/ 2147483646 h 684"/>
              <a:gd name="T38" fmla="*/ 2147483646 w 186"/>
              <a:gd name="T39" fmla="*/ 2147483646 h 684"/>
              <a:gd name="T40" fmla="*/ 2147483646 w 186"/>
              <a:gd name="T41" fmla="*/ 2147483646 h 684"/>
              <a:gd name="T42" fmla="*/ 2147483646 w 186"/>
              <a:gd name="T43" fmla="*/ 2147483646 h 684"/>
              <a:gd name="T44" fmla="*/ 2147483646 w 186"/>
              <a:gd name="T45" fmla="*/ 2147483646 h 684"/>
              <a:gd name="T46" fmla="*/ 2147483646 w 186"/>
              <a:gd name="T47" fmla="*/ 2147483646 h 684"/>
              <a:gd name="T48" fmla="*/ 2147483646 w 186"/>
              <a:gd name="T49" fmla="*/ 2147483646 h 684"/>
              <a:gd name="T50" fmla="*/ 2147483646 w 186"/>
              <a:gd name="T51" fmla="*/ 2147483646 h 684"/>
              <a:gd name="T52" fmla="*/ 2147483646 w 186"/>
              <a:gd name="T53" fmla="*/ 2147483646 h 684"/>
              <a:gd name="T54" fmla="*/ 2147483646 w 186"/>
              <a:gd name="T55" fmla="*/ 2147483646 h 684"/>
              <a:gd name="T56" fmla="*/ 2147483646 w 186"/>
              <a:gd name="T57" fmla="*/ 2147483646 h 684"/>
              <a:gd name="T58" fmla="*/ 2147483646 w 186"/>
              <a:gd name="T59" fmla="*/ 2147483646 h 684"/>
              <a:gd name="T60" fmla="*/ 2147483646 w 186"/>
              <a:gd name="T61" fmla="*/ 2147483646 h 684"/>
              <a:gd name="T62" fmla="*/ 2147483646 w 186"/>
              <a:gd name="T63" fmla="*/ 2147483646 h 6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6" h="684">
                <a:moveTo>
                  <a:pt x="0" y="141"/>
                </a:moveTo>
                <a:lnTo>
                  <a:pt x="3" y="59"/>
                </a:lnTo>
                <a:lnTo>
                  <a:pt x="6" y="319"/>
                </a:lnTo>
                <a:lnTo>
                  <a:pt x="9" y="349"/>
                </a:lnTo>
                <a:lnTo>
                  <a:pt x="12" y="245"/>
                </a:lnTo>
                <a:lnTo>
                  <a:pt x="15" y="223"/>
                </a:lnTo>
                <a:lnTo>
                  <a:pt x="18" y="52"/>
                </a:lnTo>
                <a:lnTo>
                  <a:pt x="20" y="230"/>
                </a:lnTo>
                <a:lnTo>
                  <a:pt x="23" y="15"/>
                </a:lnTo>
                <a:lnTo>
                  <a:pt x="26" y="334"/>
                </a:lnTo>
                <a:lnTo>
                  <a:pt x="29" y="0"/>
                </a:lnTo>
                <a:lnTo>
                  <a:pt x="32" y="349"/>
                </a:lnTo>
                <a:lnTo>
                  <a:pt x="35" y="230"/>
                </a:lnTo>
                <a:lnTo>
                  <a:pt x="37" y="216"/>
                </a:lnTo>
                <a:lnTo>
                  <a:pt x="40" y="304"/>
                </a:lnTo>
                <a:lnTo>
                  <a:pt x="44" y="141"/>
                </a:lnTo>
                <a:lnTo>
                  <a:pt x="47" y="230"/>
                </a:lnTo>
                <a:lnTo>
                  <a:pt x="49" y="260"/>
                </a:lnTo>
                <a:lnTo>
                  <a:pt x="52" y="126"/>
                </a:lnTo>
                <a:lnTo>
                  <a:pt x="55" y="327"/>
                </a:lnTo>
                <a:lnTo>
                  <a:pt x="58" y="96"/>
                </a:lnTo>
                <a:lnTo>
                  <a:pt x="61" y="230"/>
                </a:lnTo>
                <a:lnTo>
                  <a:pt x="64" y="216"/>
                </a:lnTo>
                <a:lnTo>
                  <a:pt x="66" y="304"/>
                </a:lnTo>
                <a:lnTo>
                  <a:pt x="69" y="208"/>
                </a:lnTo>
                <a:lnTo>
                  <a:pt x="72" y="334"/>
                </a:lnTo>
                <a:lnTo>
                  <a:pt x="75" y="223"/>
                </a:lnTo>
                <a:lnTo>
                  <a:pt x="78" y="289"/>
                </a:lnTo>
                <a:lnTo>
                  <a:pt x="81" y="401"/>
                </a:lnTo>
                <a:lnTo>
                  <a:pt x="84" y="364"/>
                </a:lnTo>
                <a:lnTo>
                  <a:pt x="87" y="483"/>
                </a:lnTo>
                <a:lnTo>
                  <a:pt x="90" y="282"/>
                </a:lnTo>
                <a:lnTo>
                  <a:pt x="93" y="200"/>
                </a:lnTo>
                <a:lnTo>
                  <a:pt x="95" y="245"/>
                </a:lnTo>
                <a:lnTo>
                  <a:pt x="98" y="371"/>
                </a:lnTo>
                <a:lnTo>
                  <a:pt x="102" y="401"/>
                </a:lnTo>
                <a:lnTo>
                  <a:pt x="105" y="550"/>
                </a:lnTo>
                <a:lnTo>
                  <a:pt x="107" y="364"/>
                </a:lnTo>
                <a:lnTo>
                  <a:pt x="110" y="349"/>
                </a:lnTo>
                <a:lnTo>
                  <a:pt x="113" y="245"/>
                </a:lnTo>
                <a:lnTo>
                  <a:pt x="116" y="319"/>
                </a:lnTo>
                <a:lnTo>
                  <a:pt x="119" y="416"/>
                </a:lnTo>
                <a:lnTo>
                  <a:pt x="121" y="483"/>
                </a:lnTo>
                <a:lnTo>
                  <a:pt x="124" y="319"/>
                </a:lnTo>
                <a:lnTo>
                  <a:pt x="127" y="445"/>
                </a:lnTo>
                <a:lnTo>
                  <a:pt x="130" y="431"/>
                </a:lnTo>
                <a:lnTo>
                  <a:pt x="133" y="490"/>
                </a:lnTo>
                <a:lnTo>
                  <a:pt x="136" y="661"/>
                </a:lnTo>
                <a:lnTo>
                  <a:pt x="139" y="416"/>
                </a:lnTo>
                <a:lnTo>
                  <a:pt x="142" y="445"/>
                </a:lnTo>
                <a:lnTo>
                  <a:pt x="145" y="483"/>
                </a:lnTo>
                <a:lnTo>
                  <a:pt x="148" y="431"/>
                </a:lnTo>
                <a:lnTo>
                  <a:pt x="150" y="438"/>
                </a:lnTo>
                <a:lnTo>
                  <a:pt x="153" y="423"/>
                </a:lnTo>
                <a:lnTo>
                  <a:pt x="156" y="460"/>
                </a:lnTo>
                <a:lnTo>
                  <a:pt x="159" y="394"/>
                </a:lnTo>
                <a:lnTo>
                  <a:pt x="162" y="557"/>
                </a:lnTo>
                <a:lnTo>
                  <a:pt x="165" y="557"/>
                </a:lnTo>
                <a:lnTo>
                  <a:pt x="167" y="542"/>
                </a:lnTo>
                <a:lnTo>
                  <a:pt x="170" y="445"/>
                </a:lnTo>
                <a:lnTo>
                  <a:pt x="174" y="535"/>
                </a:lnTo>
                <a:lnTo>
                  <a:pt x="177" y="557"/>
                </a:lnTo>
                <a:lnTo>
                  <a:pt x="179" y="683"/>
                </a:lnTo>
                <a:lnTo>
                  <a:pt x="182" y="624"/>
                </a:lnTo>
                <a:lnTo>
                  <a:pt x="185" y="505"/>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9" name="Freeform 64">
            <a:extLst>
              <a:ext uri="{FF2B5EF4-FFF2-40B4-BE49-F238E27FC236}">
                <a16:creationId xmlns:a16="http://schemas.microsoft.com/office/drawing/2014/main" id="{18D75250-2E50-5A48-AEC5-C4F036D5EFF7}"/>
              </a:ext>
            </a:extLst>
          </p:cNvPr>
          <p:cNvSpPr>
            <a:spLocks/>
          </p:cNvSpPr>
          <p:nvPr/>
        </p:nvSpPr>
        <p:spPr bwMode="auto">
          <a:xfrm>
            <a:off x="5740400" y="3279775"/>
            <a:ext cx="292100" cy="1122363"/>
          </a:xfrm>
          <a:custGeom>
            <a:avLst/>
            <a:gdLst>
              <a:gd name="T0" fmla="*/ 2147483646 w 184"/>
              <a:gd name="T1" fmla="*/ 2147483646 h 707"/>
              <a:gd name="T2" fmla="*/ 2147483646 w 184"/>
              <a:gd name="T3" fmla="*/ 2147483646 h 707"/>
              <a:gd name="T4" fmla="*/ 2147483646 w 184"/>
              <a:gd name="T5" fmla="*/ 2147483646 h 707"/>
              <a:gd name="T6" fmla="*/ 2147483646 w 184"/>
              <a:gd name="T7" fmla="*/ 2147483646 h 707"/>
              <a:gd name="T8" fmla="*/ 2147483646 w 184"/>
              <a:gd name="T9" fmla="*/ 2147483646 h 707"/>
              <a:gd name="T10" fmla="*/ 2147483646 w 184"/>
              <a:gd name="T11" fmla="*/ 2147483646 h 707"/>
              <a:gd name="T12" fmla="*/ 2147483646 w 184"/>
              <a:gd name="T13" fmla="*/ 2147483646 h 707"/>
              <a:gd name="T14" fmla="*/ 2147483646 w 184"/>
              <a:gd name="T15" fmla="*/ 2147483646 h 707"/>
              <a:gd name="T16" fmla="*/ 2147483646 w 184"/>
              <a:gd name="T17" fmla="*/ 2147483646 h 707"/>
              <a:gd name="T18" fmla="*/ 2147483646 w 184"/>
              <a:gd name="T19" fmla="*/ 2147483646 h 707"/>
              <a:gd name="T20" fmla="*/ 2147483646 w 184"/>
              <a:gd name="T21" fmla="*/ 2147483646 h 707"/>
              <a:gd name="T22" fmla="*/ 2147483646 w 184"/>
              <a:gd name="T23" fmla="*/ 2147483646 h 707"/>
              <a:gd name="T24" fmla="*/ 2147483646 w 184"/>
              <a:gd name="T25" fmla="*/ 2147483646 h 707"/>
              <a:gd name="T26" fmla="*/ 2147483646 w 184"/>
              <a:gd name="T27" fmla="*/ 2147483646 h 707"/>
              <a:gd name="T28" fmla="*/ 2147483646 w 184"/>
              <a:gd name="T29" fmla="*/ 2147483646 h 707"/>
              <a:gd name="T30" fmla="*/ 2147483646 w 184"/>
              <a:gd name="T31" fmla="*/ 2147483646 h 707"/>
              <a:gd name="T32" fmla="*/ 2147483646 w 184"/>
              <a:gd name="T33" fmla="*/ 2147483646 h 707"/>
              <a:gd name="T34" fmla="*/ 2147483646 w 184"/>
              <a:gd name="T35" fmla="*/ 2147483646 h 707"/>
              <a:gd name="T36" fmla="*/ 2147483646 w 184"/>
              <a:gd name="T37" fmla="*/ 2147483646 h 707"/>
              <a:gd name="T38" fmla="*/ 2147483646 w 184"/>
              <a:gd name="T39" fmla="*/ 2147483646 h 707"/>
              <a:gd name="T40" fmla="*/ 2147483646 w 184"/>
              <a:gd name="T41" fmla="*/ 2147483646 h 707"/>
              <a:gd name="T42" fmla="*/ 2147483646 w 184"/>
              <a:gd name="T43" fmla="*/ 2147483646 h 707"/>
              <a:gd name="T44" fmla="*/ 2147483646 w 184"/>
              <a:gd name="T45" fmla="*/ 2147483646 h 707"/>
              <a:gd name="T46" fmla="*/ 2147483646 w 184"/>
              <a:gd name="T47" fmla="*/ 2147483646 h 707"/>
              <a:gd name="T48" fmla="*/ 2147483646 w 184"/>
              <a:gd name="T49" fmla="*/ 2147483646 h 707"/>
              <a:gd name="T50" fmla="*/ 2147483646 w 184"/>
              <a:gd name="T51" fmla="*/ 2147483646 h 707"/>
              <a:gd name="T52" fmla="*/ 2147483646 w 184"/>
              <a:gd name="T53" fmla="*/ 2147483646 h 707"/>
              <a:gd name="T54" fmla="*/ 2147483646 w 184"/>
              <a:gd name="T55" fmla="*/ 2147483646 h 707"/>
              <a:gd name="T56" fmla="*/ 2147483646 w 184"/>
              <a:gd name="T57" fmla="*/ 2147483646 h 707"/>
              <a:gd name="T58" fmla="*/ 2147483646 w 184"/>
              <a:gd name="T59" fmla="*/ 2147483646 h 707"/>
              <a:gd name="T60" fmla="*/ 2147483646 w 184"/>
              <a:gd name="T61" fmla="*/ 2147483646 h 707"/>
              <a:gd name="T62" fmla="*/ 2147483646 w 184"/>
              <a:gd name="T63" fmla="*/ 2147483646 h 7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707">
                <a:moveTo>
                  <a:pt x="0" y="52"/>
                </a:moveTo>
                <a:lnTo>
                  <a:pt x="3" y="179"/>
                </a:lnTo>
                <a:lnTo>
                  <a:pt x="6" y="0"/>
                </a:lnTo>
                <a:lnTo>
                  <a:pt x="8" y="290"/>
                </a:lnTo>
                <a:lnTo>
                  <a:pt x="12" y="179"/>
                </a:lnTo>
                <a:lnTo>
                  <a:pt x="15" y="194"/>
                </a:lnTo>
                <a:lnTo>
                  <a:pt x="17" y="283"/>
                </a:lnTo>
                <a:lnTo>
                  <a:pt x="20" y="245"/>
                </a:lnTo>
                <a:lnTo>
                  <a:pt x="23" y="186"/>
                </a:lnTo>
                <a:lnTo>
                  <a:pt x="26" y="290"/>
                </a:lnTo>
                <a:lnTo>
                  <a:pt x="29" y="245"/>
                </a:lnTo>
                <a:lnTo>
                  <a:pt x="31" y="305"/>
                </a:lnTo>
                <a:lnTo>
                  <a:pt x="34" y="253"/>
                </a:lnTo>
                <a:lnTo>
                  <a:pt x="37" y="335"/>
                </a:lnTo>
                <a:lnTo>
                  <a:pt x="40" y="335"/>
                </a:lnTo>
                <a:lnTo>
                  <a:pt x="43" y="208"/>
                </a:lnTo>
                <a:lnTo>
                  <a:pt x="45" y="335"/>
                </a:lnTo>
                <a:lnTo>
                  <a:pt x="48" y="327"/>
                </a:lnTo>
                <a:lnTo>
                  <a:pt x="52" y="245"/>
                </a:lnTo>
                <a:lnTo>
                  <a:pt x="54" y="424"/>
                </a:lnTo>
                <a:lnTo>
                  <a:pt x="57" y="283"/>
                </a:lnTo>
                <a:lnTo>
                  <a:pt x="60" y="298"/>
                </a:lnTo>
                <a:lnTo>
                  <a:pt x="63" y="424"/>
                </a:lnTo>
                <a:lnTo>
                  <a:pt x="66" y="298"/>
                </a:lnTo>
                <a:lnTo>
                  <a:pt x="68" y="364"/>
                </a:lnTo>
                <a:lnTo>
                  <a:pt x="71" y="439"/>
                </a:lnTo>
                <a:lnTo>
                  <a:pt x="75" y="401"/>
                </a:lnTo>
                <a:lnTo>
                  <a:pt x="78" y="454"/>
                </a:lnTo>
                <a:lnTo>
                  <a:pt x="80" y="401"/>
                </a:lnTo>
                <a:lnTo>
                  <a:pt x="83" y="431"/>
                </a:lnTo>
                <a:lnTo>
                  <a:pt x="86" y="476"/>
                </a:lnTo>
                <a:lnTo>
                  <a:pt x="89" y="476"/>
                </a:lnTo>
                <a:lnTo>
                  <a:pt x="92" y="424"/>
                </a:lnTo>
                <a:lnTo>
                  <a:pt x="94" y="512"/>
                </a:lnTo>
                <a:lnTo>
                  <a:pt x="97" y="371"/>
                </a:lnTo>
                <a:lnTo>
                  <a:pt x="100" y="505"/>
                </a:lnTo>
                <a:lnTo>
                  <a:pt x="103" y="587"/>
                </a:lnTo>
                <a:lnTo>
                  <a:pt x="105" y="550"/>
                </a:lnTo>
                <a:lnTo>
                  <a:pt x="109" y="535"/>
                </a:lnTo>
                <a:lnTo>
                  <a:pt x="112" y="572"/>
                </a:lnTo>
                <a:lnTo>
                  <a:pt x="115" y="639"/>
                </a:lnTo>
                <a:lnTo>
                  <a:pt x="117" y="512"/>
                </a:lnTo>
                <a:lnTo>
                  <a:pt x="120" y="587"/>
                </a:lnTo>
                <a:lnTo>
                  <a:pt x="123" y="595"/>
                </a:lnTo>
                <a:lnTo>
                  <a:pt x="126" y="624"/>
                </a:lnTo>
                <a:lnTo>
                  <a:pt x="129" y="542"/>
                </a:lnTo>
                <a:lnTo>
                  <a:pt x="131" y="587"/>
                </a:lnTo>
                <a:lnTo>
                  <a:pt x="134" y="654"/>
                </a:lnTo>
                <a:lnTo>
                  <a:pt x="137" y="624"/>
                </a:lnTo>
                <a:lnTo>
                  <a:pt x="140" y="632"/>
                </a:lnTo>
                <a:lnTo>
                  <a:pt x="142" y="609"/>
                </a:lnTo>
                <a:lnTo>
                  <a:pt x="146" y="520"/>
                </a:lnTo>
                <a:lnTo>
                  <a:pt x="149" y="602"/>
                </a:lnTo>
                <a:lnTo>
                  <a:pt x="152" y="550"/>
                </a:lnTo>
                <a:lnTo>
                  <a:pt x="154" y="691"/>
                </a:lnTo>
                <a:lnTo>
                  <a:pt x="157" y="632"/>
                </a:lnTo>
                <a:lnTo>
                  <a:pt x="160" y="654"/>
                </a:lnTo>
                <a:lnTo>
                  <a:pt x="163" y="587"/>
                </a:lnTo>
                <a:lnTo>
                  <a:pt x="166" y="668"/>
                </a:lnTo>
                <a:lnTo>
                  <a:pt x="169" y="639"/>
                </a:lnTo>
                <a:lnTo>
                  <a:pt x="172" y="617"/>
                </a:lnTo>
                <a:lnTo>
                  <a:pt x="175" y="706"/>
                </a:lnTo>
                <a:lnTo>
                  <a:pt x="177" y="654"/>
                </a:lnTo>
                <a:lnTo>
                  <a:pt x="180" y="676"/>
                </a:lnTo>
                <a:lnTo>
                  <a:pt x="183" y="668"/>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0" name="Freeform 65">
            <a:extLst>
              <a:ext uri="{FF2B5EF4-FFF2-40B4-BE49-F238E27FC236}">
                <a16:creationId xmlns:a16="http://schemas.microsoft.com/office/drawing/2014/main" id="{0BD81999-57AC-3E44-B884-D73E7FC38B95}"/>
              </a:ext>
            </a:extLst>
          </p:cNvPr>
          <p:cNvSpPr>
            <a:spLocks/>
          </p:cNvSpPr>
          <p:nvPr/>
        </p:nvSpPr>
        <p:spPr bwMode="auto">
          <a:xfrm>
            <a:off x="6030913" y="4332288"/>
            <a:ext cx="292100" cy="155575"/>
          </a:xfrm>
          <a:custGeom>
            <a:avLst/>
            <a:gdLst>
              <a:gd name="T0" fmla="*/ 2147483646 w 184"/>
              <a:gd name="T1" fmla="*/ 2147483646 h 98"/>
              <a:gd name="T2" fmla="*/ 2147483646 w 184"/>
              <a:gd name="T3" fmla="*/ 2147483646 h 98"/>
              <a:gd name="T4" fmla="*/ 2147483646 w 184"/>
              <a:gd name="T5" fmla="*/ 0 h 98"/>
              <a:gd name="T6" fmla="*/ 2147483646 w 184"/>
              <a:gd name="T7" fmla="*/ 2147483646 h 98"/>
              <a:gd name="T8" fmla="*/ 2147483646 w 184"/>
              <a:gd name="T9" fmla="*/ 2147483646 h 98"/>
              <a:gd name="T10" fmla="*/ 2147483646 w 184"/>
              <a:gd name="T11" fmla="*/ 2147483646 h 98"/>
              <a:gd name="T12" fmla="*/ 2147483646 w 184"/>
              <a:gd name="T13" fmla="*/ 2147483646 h 98"/>
              <a:gd name="T14" fmla="*/ 2147483646 w 184"/>
              <a:gd name="T15" fmla="*/ 2147483646 h 98"/>
              <a:gd name="T16" fmla="*/ 2147483646 w 184"/>
              <a:gd name="T17" fmla="*/ 2147483646 h 98"/>
              <a:gd name="T18" fmla="*/ 2147483646 w 184"/>
              <a:gd name="T19" fmla="*/ 2147483646 h 98"/>
              <a:gd name="T20" fmla="*/ 2147483646 w 184"/>
              <a:gd name="T21" fmla="*/ 2147483646 h 98"/>
              <a:gd name="T22" fmla="*/ 2147483646 w 184"/>
              <a:gd name="T23" fmla="*/ 2147483646 h 98"/>
              <a:gd name="T24" fmla="*/ 2147483646 w 184"/>
              <a:gd name="T25" fmla="*/ 2147483646 h 98"/>
              <a:gd name="T26" fmla="*/ 2147483646 w 184"/>
              <a:gd name="T27" fmla="*/ 2147483646 h 98"/>
              <a:gd name="T28" fmla="*/ 2147483646 w 184"/>
              <a:gd name="T29" fmla="*/ 2147483646 h 98"/>
              <a:gd name="T30" fmla="*/ 2147483646 w 184"/>
              <a:gd name="T31" fmla="*/ 2147483646 h 98"/>
              <a:gd name="T32" fmla="*/ 2147483646 w 184"/>
              <a:gd name="T33" fmla="*/ 2147483646 h 98"/>
              <a:gd name="T34" fmla="*/ 2147483646 w 184"/>
              <a:gd name="T35" fmla="*/ 2147483646 h 98"/>
              <a:gd name="T36" fmla="*/ 2147483646 w 184"/>
              <a:gd name="T37" fmla="*/ 2147483646 h 98"/>
              <a:gd name="T38" fmla="*/ 2147483646 w 184"/>
              <a:gd name="T39" fmla="*/ 2147483646 h 98"/>
              <a:gd name="T40" fmla="*/ 2147483646 w 184"/>
              <a:gd name="T41" fmla="*/ 2147483646 h 98"/>
              <a:gd name="T42" fmla="*/ 2147483646 w 184"/>
              <a:gd name="T43" fmla="*/ 2147483646 h 98"/>
              <a:gd name="T44" fmla="*/ 2147483646 w 184"/>
              <a:gd name="T45" fmla="*/ 2147483646 h 98"/>
              <a:gd name="T46" fmla="*/ 2147483646 w 184"/>
              <a:gd name="T47" fmla="*/ 2147483646 h 98"/>
              <a:gd name="T48" fmla="*/ 2147483646 w 184"/>
              <a:gd name="T49" fmla="*/ 2147483646 h 98"/>
              <a:gd name="T50" fmla="*/ 2147483646 w 184"/>
              <a:gd name="T51" fmla="*/ 2147483646 h 98"/>
              <a:gd name="T52" fmla="*/ 2147483646 w 184"/>
              <a:gd name="T53" fmla="*/ 2147483646 h 98"/>
              <a:gd name="T54" fmla="*/ 2147483646 w 184"/>
              <a:gd name="T55" fmla="*/ 2147483646 h 98"/>
              <a:gd name="T56" fmla="*/ 2147483646 w 184"/>
              <a:gd name="T57" fmla="*/ 2147483646 h 98"/>
              <a:gd name="T58" fmla="*/ 2147483646 w 184"/>
              <a:gd name="T59" fmla="*/ 2147483646 h 98"/>
              <a:gd name="T60" fmla="*/ 2147483646 w 184"/>
              <a:gd name="T61" fmla="*/ 2147483646 h 98"/>
              <a:gd name="T62" fmla="*/ 2147483646 w 184"/>
              <a:gd name="T63" fmla="*/ 2147483646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4" h="98">
                <a:moveTo>
                  <a:pt x="0" y="7"/>
                </a:moveTo>
                <a:lnTo>
                  <a:pt x="3" y="37"/>
                </a:lnTo>
                <a:lnTo>
                  <a:pt x="6" y="30"/>
                </a:lnTo>
                <a:lnTo>
                  <a:pt x="8" y="75"/>
                </a:lnTo>
                <a:lnTo>
                  <a:pt x="11" y="37"/>
                </a:lnTo>
                <a:lnTo>
                  <a:pt x="14" y="0"/>
                </a:lnTo>
                <a:lnTo>
                  <a:pt x="17" y="82"/>
                </a:lnTo>
                <a:lnTo>
                  <a:pt x="20" y="45"/>
                </a:lnTo>
                <a:lnTo>
                  <a:pt x="23" y="75"/>
                </a:lnTo>
                <a:lnTo>
                  <a:pt x="26" y="59"/>
                </a:lnTo>
                <a:lnTo>
                  <a:pt x="29" y="67"/>
                </a:lnTo>
                <a:lnTo>
                  <a:pt x="31" y="89"/>
                </a:lnTo>
                <a:lnTo>
                  <a:pt x="34" y="45"/>
                </a:lnTo>
                <a:lnTo>
                  <a:pt x="37" y="37"/>
                </a:lnTo>
                <a:lnTo>
                  <a:pt x="40" y="67"/>
                </a:lnTo>
                <a:lnTo>
                  <a:pt x="43" y="52"/>
                </a:lnTo>
                <a:lnTo>
                  <a:pt x="45" y="82"/>
                </a:lnTo>
                <a:lnTo>
                  <a:pt x="48" y="75"/>
                </a:lnTo>
                <a:lnTo>
                  <a:pt x="51" y="67"/>
                </a:lnTo>
                <a:lnTo>
                  <a:pt x="54" y="75"/>
                </a:lnTo>
                <a:lnTo>
                  <a:pt x="57" y="59"/>
                </a:lnTo>
                <a:lnTo>
                  <a:pt x="60" y="67"/>
                </a:lnTo>
                <a:lnTo>
                  <a:pt x="63" y="67"/>
                </a:lnTo>
                <a:lnTo>
                  <a:pt x="66" y="75"/>
                </a:lnTo>
                <a:lnTo>
                  <a:pt x="68" y="89"/>
                </a:lnTo>
                <a:lnTo>
                  <a:pt x="71" y="89"/>
                </a:lnTo>
                <a:lnTo>
                  <a:pt x="74" y="82"/>
                </a:lnTo>
                <a:lnTo>
                  <a:pt x="77" y="89"/>
                </a:lnTo>
                <a:lnTo>
                  <a:pt x="80" y="82"/>
                </a:lnTo>
                <a:lnTo>
                  <a:pt x="83" y="97"/>
                </a:lnTo>
                <a:lnTo>
                  <a:pt x="86" y="89"/>
                </a:lnTo>
                <a:lnTo>
                  <a:pt x="89" y="97"/>
                </a:lnTo>
                <a:lnTo>
                  <a:pt x="92" y="97"/>
                </a:lnTo>
                <a:lnTo>
                  <a:pt x="94" y="97"/>
                </a:lnTo>
                <a:lnTo>
                  <a:pt x="97" y="97"/>
                </a:lnTo>
                <a:lnTo>
                  <a:pt x="100" y="82"/>
                </a:lnTo>
                <a:lnTo>
                  <a:pt x="103" y="75"/>
                </a:lnTo>
                <a:lnTo>
                  <a:pt x="105" y="82"/>
                </a:lnTo>
                <a:lnTo>
                  <a:pt x="108" y="89"/>
                </a:lnTo>
                <a:lnTo>
                  <a:pt x="111" y="97"/>
                </a:lnTo>
                <a:lnTo>
                  <a:pt x="115" y="89"/>
                </a:lnTo>
                <a:lnTo>
                  <a:pt x="117" y="97"/>
                </a:lnTo>
                <a:lnTo>
                  <a:pt x="120" y="89"/>
                </a:lnTo>
                <a:lnTo>
                  <a:pt x="123" y="97"/>
                </a:lnTo>
                <a:lnTo>
                  <a:pt x="126" y="97"/>
                </a:lnTo>
                <a:lnTo>
                  <a:pt x="129" y="89"/>
                </a:lnTo>
                <a:lnTo>
                  <a:pt x="131" y="97"/>
                </a:lnTo>
                <a:lnTo>
                  <a:pt x="134" y="97"/>
                </a:lnTo>
                <a:lnTo>
                  <a:pt x="137" y="97"/>
                </a:lnTo>
                <a:lnTo>
                  <a:pt x="140" y="97"/>
                </a:lnTo>
                <a:lnTo>
                  <a:pt x="143" y="97"/>
                </a:lnTo>
                <a:lnTo>
                  <a:pt x="146" y="97"/>
                </a:lnTo>
                <a:lnTo>
                  <a:pt x="149" y="97"/>
                </a:lnTo>
                <a:lnTo>
                  <a:pt x="152" y="97"/>
                </a:lnTo>
                <a:lnTo>
                  <a:pt x="154" y="97"/>
                </a:lnTo>
                <a:lnTo>
                  <a:pt x="157" y="97"/>
                </a:lnTo>
                <a:lnTo>
                  <a:pt x="160" y="97"/>
                </a:lnTo>
                <a:lnTo>
                  <a:pt x="163" y="97"/>
                </a:lnTo>
                <a:lnTo>
                  <a:pt x="166" y="97"/>
                </a:lnTo>
                <a:lnTo>
                  <a:pt x="168" y="97"/>
                </a:lnTo>
                <a:lnTo>
                  <a:pt x="171" y="97"/>
                </a:lnTo>
                <a:lnTo>
                  <a:pt x="174" y="97"/>
                </a:lnTo>
                <a:lnTo>
                  <a:pt x="177" y="97"/>
                </a:lnTo>
                <a:lnTo>
                  <a:pt x="180" y="97"/>
                </a:lnTo>
                <a:lnTo>
                  <a:pt x="183" y="97"/>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1" name="Freeform 66">
            <a:extLst>
              <a:ext uri="{FF2B5EF4-FFF2-40B4-BE49-F238E27FC236}">
                <a16:creationId xmlns:a16="http://schemas.microsoft.com/office/drawing/2014/main" id="{C3EB1317-8671-094B-A0CE-25E6E15F52D0}"/>
              </a:ext>
            </a:extLst>
          </p:cNvPr>
          <p:cNvSpPr>
            <a:spLocks/>
          </p:cNvSpPr>
          <p:nvPr/>
        </p:nvSpPr>
        <p:spPr bwMode="auto">
          <a:xfrm>
            <a:off x="6321425" y="4486275"/>
            <a:ext cx="293688" cy="1588"/>
          </a:xfrm>
          <a:custGeom>
            <a:avLst/>
            <a:gdLst>
              <a:gd name="T0" fmla="*/ 2147483646 w 185"/>
              <a:gd name="T1" fmla="*/ 0 h 1"/>
              <a:gd name="T2" fmla="*/ 2147483646 w 185"/>
              <a:gd name="T3" fmla="*/ 0 h 1"/>
              <a:gd name="T4" fmla="*/ 2147483646 w 185"/>
              <a:gd name="T5" fmla="*/ 0 h 1"/>
              <a:gd name="T6" fmla="*/ 2147483646 w 185"/>
              <a:gd name="T7" fmla="*/ 0 h 1"/>
              <a:gd name="T8" fmla="*/ 2147483646 w 185"/>
              <a:gd name="T9" fmla="*/ 0 h 1"/>
              <a:gd name="T10" fmla="*/ 2147483646 w 185"/>
              <a:gd name="T11" fmla="*/ 0 h 1"/>
              <a:gd name="T12" fmla="*/ 2147483646 w 185"/>
              <a:gd name="T13" fmla="*/ 0 h 1"/>
              <a:gd name="T14" fmla="*/ 2147483646 w 185"/>
              <a:gd name="T15" fmla="*/ 0 h 1"/>
              <a:gd name="T16" fmla="*/ 2147483646 w 185"/>
              <a:gd name="T17" fmla="*/ 0 h 1"/>
              <a:gd name="T18" fmla="*/ 2147483646 w 185"/>
              <a:gd name="T19" fmla="*/ 0 h 1"/>
              <a:gd name="T20" fmla="*/ 2147483646 w 185"/>
              <a:gd name="T21" fmla="*/ 0 h 1"/>
              <a:gd name="T22" fmla="*/ 2147483646 w 185"/>
              <a:gd name="T23" fmla="*/ 0 h 1"/>
              <a:gd name="T24" fmla="*/ 2147483646 w 185"/>
              <a:gd name="T25" fmla="*/ 0 h 1"/>
              <a:gd name="T26" fmla="*/ 2147483646 w 185"/>
              <a:gd name="T27" fmla="*/ 0 h 1"/>
              <a:gd name="T28" fmla="*/ 2147483646 w 185"/>
              <a:gd name="T29" fmla="*/ 0 h 1"/>
              <a:gd name="T30" fmla="*/ 2147483646 w 185"/>
              <a:gd name="T31" fmla="*/ 0 h 1"/>
              <a:gd name="T32" fmla="*/ 2147483646 w 185"/>
              <a:gd name="T33" fmla="*/ 0 h 1"/>
              <a:gd name="T34" fmla="*/ 2147483646 w 185"/>
              <a:gd name="T35" fmla="*/ 0 h 1"/>
              <a:gd name="T36" fmla="*/ 2147483646 w 185"/>
              <a:gd name="T37" fmla="*/ 0 h 1"/>
              <a:gd name="T38" fmla="*/ 2147483646 w 185"/>
              <a:gd name="T39" fmla="*/ 0 h 1"/>
              <a:gd name="T40" fmla="*/ 2147483646 w 185"/>
              <a:gd name="T41" fmla="*/ 0 h 1"/>
              <a:gd name="T42" fmla="*/ 2147483646 w 185"/>
              <a:gd name="T43" fmla="*/ 0 h 1"/>
              <a:gd name="T44" fmla="*/ 2147483646 w 185"/>
              <a:gd name="T45" fmla="*/ 0 h 1"/>
              <a:gd name="T46" fmla="*/ 2147483646 w 185"/>
              <a:gd name="T47" fmla="*/ 0 h 1"/>
              <a:gd name="T48" fmla="*/ 2147483646 w 185"/>
              <a:gd name="T49" fmla="*/ 0 h 1"/>
              <a:gd name="T50" fmla="*/ 2147483646 w 185"/>
              <a:gd name="T51" fmla="*/ 0 h 1"/>
              <a:gd name="T52" fmla="*/ 2147483646 w 185"/>
              <a:gd name="T53" fmla="*/ 0 h 1"/>
              <a:gd name="T54" fmla="*/ 2147483646 w 185"/>
              <a:gd name="T55" fmla="*/ 0 h 1"/>
              <a:gd name="T56" fmla="*/ 2147483646 w 185"/>
              <a:gd name="T57" fmla="*/ 0 h 1"/>
              <a:gd name="T58" fmla="*/ 2147483646 w 185"/>
              <a:gd name="T59" fmla="*/ 0 h 1"/>
              <a:gd name="T60" fmla="*/ 2147483646 w 185"/>
              <a:gd name="T61" fmla="*/ 0 h 1"/>
              <a:gd name="T62" fmla="*/ 2147483646 w 185"/>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5" h="1">
                <a:moveTo>
                  <a:pt x="0" y="0"/>
                </a:moveTo>
                <a:lnTo>
                  <a:pt x="3" y="0"/>
                </a:lnTo>
                <a:lnTo>
                  <a:pt x="6" y="0"/>
                </a:lnTo>
                <a:lnTo>
                  <a:pt x="8" y="0"/>
                </a:lnTo>
                <a:lnTo>
                  <a:pt x="11" y="0"/>
                </a:lnTo>
                <a:lnTo>
                  <a:pt x="14" y="0"/>
                </a:lnTo>
                <a:lnTo>
                  <a:pt x="17" y="0"/>
                </a:lnTo>
                <a:lnTo>
                  <a:pt x="20" y="0"/>
                </a:lnTo>
                <a:lnTo>
                  <a:pt x="23" y="0"/>
                </a:lnTo>
                <a:lnTo>
                  <a:pt x="25" y="0"/>
                </a:lnTo>
                <a:lnTo>
                  <a:pt x="29" y="0"/>
                </a:lnTo>
                <a:lnTo>
                  <a:pt x="32" y="0"/>
                </a:lnTo>
                <a:lnTo>
                  <a:pt x="35" y="0"/>
                </a:lnTo>
                <a:lnTo>
                  <a:pt x="37" y="0"/>
                </a:lnTo>
                <a:lnTo>
                  <a:pt x="40" y="0"/>
                </a:lnTo>
                <a:lnTo>
                  <a:pt x="43" y="0"/>
                </a:lnTo>
                <a:lnTo>
                  <a:pt x="46" y="0"/>
                </a:lnTo>
                <a:lnTo>
                  <a:pt x="49" y="0"/>
                </a:lnTo>
                <a:lnTo>
                  <a:pt x="52" y="0"/>
                </a:lnTo>
                <a:lnTo>
                  <a:pt x="55" y="0"/>
                </a:lnTo>
                <a:lnTo>
                  <a:pt x="58" y="0"/>
                </a:lnTo>
                <a:lnTo>
                  <a:pt x="61" y="0"/>
                </a:lnTo>
                <a:lnTo>
                  <a:pt x="63" y="0"/>
                </a:lnTo>
                <a:lnTo>
                  <a:pt x="66" y="0"/>
                </a:lnTo>
                <a:lnTo>
                  <a:pt x="69" y="0"/>
                </a:lnTo>
                <a:lnTo>
                  <a:pt x="72" y="0"/>
                </a:lnTo>
                <a:lnTo>
                  <a:pt x="75" y="0"/>
                </a:lnTo>
                <a:lnTo>
                  <a:pt x="78" y="0"/>
                </a:lnTo>
                <a:lnTo>
                  <a:pt x="80" y="0"/>
                </a:lnTo>
                <a:lnTo>
                  <a:pt x="83" y="0"/>
                </a:lnTo>
                <a:lnTo>
                  <a:pt x="86" y="0"/>
                </a:lnTo>
                <a:lnTo>
                  <a:pt x="90" y="0"/>
                </a:lnTo>
                <a:lnTo>
                  <a:pt x="92" y="0"/>
                </a:lnTo>
                <a:lnTo>
                  <a:pt x="95" y="0"/>
                </a:lnTo>
                <a:lnTo>
                  <a:pt x="98" y="0"/>
                </a:lnTo>
                <a:lnTo>
                  <a:pt x="101" y="0"/>
                </a:lnTo>
                <a:lnTo>
                  <a:pt x="104" y="0"/>
                </a:lnTo>
                <a:lnTo>
                  <a:pt x="106" y="0"/>
                </a:lnTo>
                <a:lnTo>
                  <a:pt x="109" y="0"/>
                </a:lnTo>
                <a:lnTo>
                  <a:pt x="112" y="0"/>
                </a:lnTo>
                <a:lnTo>
                  <a:pt x="115" y="0"/>
                </a:lnTo>
                <a:lnTo>
                  <a:pt x="118" y="0"/>
                </a:lnTo>
                <a:lnTo>
                  <a:pt x="121" y="0"/>
                </a:lnTo>
                <a:lnTo>
                  <a:pt x="124" y="0"/>
                </a:lnTo>
                <a:lnTo>
                  <a:pt x="127" y="0"/>
                </a:lnTo>
                <a:lnTo>
                  <a:pt x="130" y="0"/>
                </a:lnTo>
                <a:lnTo>
                  <a:pt x="133" y="0"/>
                </a:lnTo>
                <a:lnTo>
                  <a:pt x="135" y="0"/>
                </a:lnTo>
                <a:lnTo>
                  <a:pt x="138" y="0"/>
                </a:lnTo>
                <a:lnTo>
                  <a:pt x="141" y="0"/>
                </a:lnTo>
                <a:lnTo>
                  <a:pt x="144" y="0"/>
                </a:lnTo>
                <a:lnTo>
                  <a:pt x="147" y="0"/>
                </a:lnTo>
                <a:lnTo>
                  <a:pt x="150" y="0"/>
                </a:lnTo>
                <a:lnTo>
                  <a:pt x="153" y="0"/>
                </a:lnTo>
                <a:lnTo>
                  <a:pt x="156" y="0"/>
                </a:lnTo>
                <a:lnTo>
                  <a:pt x="159" y="0"/>
                </a:lnTo>
                <a:lnTo>
                  <a:pt x="161" y="0"/>
                </a:lnTo>
                <a:lnTo>
                  <a:pt x="164" y="0"/>
                </a:lnTo>
                <a:lnTo>
                  <a:pt x="167" y="0"/>
                </a:lnTo>
                <a:lnTo>
                  <a:pt x="170" y="0"/>
                </a:lnTo>
                <a:lnTo>
                  <a:pt x="173" y="0"/>
                </a:lnTo>
                <a:lnTo>
                  <a:pt x="176" y="0"/>
                </a:lnTo>
                <a:lnTo>
                  <a:pt x="178" y="0"/>
                </a:lnTo>
                <a:lnTo>
                  <a:pt x="181" y="0"/>
                </a:lnTo>
                <a:lnTo>
                  <a:pt x="184"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2" name="Freeform 67">
            <a:extLst>
              <a:ext uri="{FF2B5EF4-FFF2-40B4-BE49-F238E27FC236}">
                <a16:creationId xmlns:a16="http://schemas.microsoft.com/office/drawing/2014/main" id="{15B0D24B-BAFB-E448-BE1E-AF4189B39D84}"/>
              </a:ext>
            </a:extLst>
          </p:cNvPr>
          <p:cNvSpPr>
            <a:spLocks/>
          </p:cNvSpPr>
          <p:nvPr/>
        </p:nvSpPr>
        <p:spPr bwMode="auto">
          <a:xfrm>
            <a:off x="6613525" y="4486275"/>
            <a:ext cx="295275" cy="1588"/>
          </a:xfrm>
          <a:custGeom>
            <a:avLst/>
            <a:gdLst>
              <a:gd name="T0" fmla="*/ 2147483646 w 186"/>
              <a:gd name="T1" fmla="*/ 0 h 1"/>
              <a:gd name="T2" fmla="*/ 2147483646 w 186"/>
              <a:gd name="T3" fmla="*/ 0 h 1"/>
              <a:gd name="T4" fmla="*/ 2147483646 w 186"/>
              <a:gd name="T5" fmla="*/ 0 h 1"/>
              <a:gd name="T6" fmla="*/ 2147483646 w 186"/>
              <a:gd name="T7" fmla="*/ 0 h 1"/>
              <a:gd name="T8" fmla="*/ 2147483646 w 186"/>
              <a:gd name="T9" fmla="*/ 0 h 1"/>
              <a:gd name="T10" fmla="*/ 2147483646 w 186"/>
              <a:gd name="T11" fmla="*/ 0 h 1"/>
              <a:gd name="T12" fmla="*/ 2147483646 w 186"/>
              <a:gd name="T13" fmla="*/ 0 h 1"/>
              <a:gd name="T14" fmla="*/ 2147483646 w 186"/>
              <a:gd name="T15" fmla="*/ 0 h 1"/>
              <a:gd name="T16" fmla="*/ 2147483646 w 186"/>
              <a:gd name="T17" fmla="*/ 0 h 1"/>
              <a:gd name="T18" fmla="*/ 2147483646 w 186"/>
              <a:gd name="T19" fmla="*/ 0 h 1"/>
              <a:gd name="T20" fmla="*/ 2147483646 w 186"/>
              <a:gd name="T21" fmla="*/ 0 h 1"/>
              <a:gd name="T22" fmla="*/ 2147483646 w 186"/>
              <a:gd name="T23" fmla="*/ 0 h 1"/>
              <a:gd name="T24" fmla="*/ 2147483646 w 186"/>
              <a:gd name="T25" fmla="*/ 0 h 1"/>
              <a:gd name="T26" fmla="*/ 2147483646 w 186"/>
              <a:gd name="T27" fmla="*/ 0 h 1"/>
              <a:gd name="T28" fmla="*/ 2147483646 w 186"/>
              <a:gd name="T29" fmla="*/ 0 h 1"/>
              <a:gd name="T30" fmla="*/ 2147483646 w 186"/>
              <a:gd name="T31" fmla="*/ 0 h 1"/>
              <a:gd name="T32" fmla="*/ 2147483646 w 186"/>
              <a:gd name="T33" fmla="*/ 0 h 1"/>
              <a:gd name="T34" fmla="*/ 2147483646 w 186"/>
              <a:gd name="T35" fmla="*/ 0 h 1"/>
              <a:gd name="T36" fmla="*/ 2147483646 w 186"/>
              <a:gd name="T37" fmla="*/ 0 h 1"/>
              <a:gd name="T38" fmla="*/ 2147483646 w 186"/>
              <a:gd name="T39" fmla="*/ 0 h 1"/>
              <a:gd name="T40" fmla="*/ 2147483646 w 186"/>
              <a:gd name="T41" fmla="*/ 0 h 1"/>
              <a:gd name="T42" fmla="*/ 2147483646 w 186"/>
              <a:gd name="T43" fmla="*/ 0 h 1"/>
              <a:gd name="T44" fmla="*/ 2147483646 w 186"/>
              <a:gd name="T45" fmla="*/ 0 h 1"/>
              <a:gd name="T46" fmla="*/ 2147483646 w 186"/>
              <a:gd name="T47" fmla="*/ 0 h 1"/>
              <a:gd name="T48" fmla="*/ 2147483646 w 186"/>
              <a:gd name="T49" fmla="*/ 0 h 1"/>
              <a:gd name="T50" fmla="*/ 2147483646 w 186"/>
              <a:gd name="T51" fmla="*/ 0 h 1"/>
              <a:gd name="T52" fmla="*/ 2147483646 w 186"/>
              <a:gd name="T53" fmla="*/ 0 h 1"/>
              <a:gd name="T54" fmla="*/ 2147483646 w 186"/>
              <a:gd name="T55" fmla="*/ 0 h 1"/>
              <a:gd name="T56" fmla="*/ 2147483646 w 186"/>
              <a:gd name="T57" fmla="*/ 0 h 1"/>
              <a:gd name="T58" fmla="*/ 2147483646 w 186"/>
              <a:gd name="T59" fmla="*/ 0 h 1"/>
              <a:gd name="T60" fmla="*/ 2147483646 w 186"/>
              <a:gd name="T61" fmla="*/ 0 h 1"/>
              <a:gd name="T62" fmla="*/ 2147483646 w 18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6" h="1">
                <a:moveTo>
                  <a:pt x="0" y="0"/>
                </a:moveTo>
                <a:lnTo>
                  <a:pt x="4" y="0"/>
                </a:lnTo>
                <a:lnTo>
                  <a:pt x="6" y="0"/>
                </a:lnTo>
                <a:lnTo>
                  <a:pt x="9" y="0"/>
                </a:lnTo>
                <a:lnTo>
                  <a:pt x="12" y="0"/>
                </a:lnTo>
                <a:lnTo>
                  <a:pt x="15" y="0"/>
                </a:lnTo>
                <a:lnTo>
                  <a:pt x="18" y="0"/>
                </a:lnTo>
                <a:lnTo>
                  <a:pt x="20" y="0"/>
                </a:lnTo>
                <a:lnTo>
                  <a:pt x="23" y="0"/>
                </a:lnTo>
                <a:lnTo>
                  <a:pt x="27" y="0"/>
                </a:lnTo>
                <a:lnTo>
                  <a:pt x="30" y="0"/>
                </a:lnTo>
                <a:lnTo>
                  <a:pt x="32" y="0"/>
                </a:lnTo>
                <a:lnTo>
                  <a:pt x="35" y="0"/>
                </a:lnTo>
                <a:lnTo>
                  <a:pt x="38" y="0"/>
                </a:lnTo>
                <a:lnTo>
                  <a:pt x="41" y="0"/>
                </a:lnTo>
                <a:lnTo>
                  <a:pt x="44" y="0"/>
                </a:lnTo>
                <a:lnTo>
                  <a:pt x="47" y="0"/>
                </a:lnTo>
                <a:lnTo>
                  <a:pt x="49" y="0"/>
                </a:lnTo>
                <a:lnTo>
                  <a:pt x="52" y="0"/>
                </a:lnTo>
                <a:lnTo>
                  <a:pt x="55" y="0"/>
                </a:lnTo>
                <a:lnTo>
                  <a:pt x="58" y="0"/>
                </a:lnTo>
                <a:lnTo>
                  <a:pt x="61" y="0"/>
                </a:lnTo>
                <a:lnTo>
                  <a:pt x="64" y="0"/>
                </a:lnTo>
                <a:lnTo>
                  <a:pt x="67" y="0"/>
                </a:lnTo>
                <a:lnTo>
                  <a:pt x="70" y="0"/>
                </a:lnTo>
                <a:lnTo>
                  <a:pt x="73" y="0"/>
                </a:lnTo>
                <a:lnTo>
                  <a:pt x="76" y="0"/>
                </a:lnTo>
                <a:lnTo>
                  <a:pt x="78" y="0"/>
                </a:lnTo>
                <a:lnTo>
                  <a:pt x="81" y="0"/>
                </a:lnTo>
                <a:lnTo>
                  <a:pt x="84" y="0"/>
                </a:lnTo>
                <a:lnTo>
                  <a:pt x="87" y="0"/>
                </a:lnTo>
                <a:lnTo>
                  <a:pt x="90" y="0"/>
                </a:lnTo>
                <a:lnTo>
                  <a:pt x="93" y="0"/>
                </a:lnTo>
                <a:lnTo>
                  <a:pt x="95" y="0"/>
                </a:lnTo>
                <a:lnTo>
                  <a:pt x="99" y="0"/>
                </a:lnTo>
                <a:lnTo>
                  <a:pt x="102" y="0"/>
                </a:lnTo>
                <a:lnTo>
                  <a:pt x="105" y="0"/>
                </a:lnTo>
                <a:lnTo>
                  <a:pt x="107" y="0"/>
                </a:lnTo>
                <a:lnTo>
                  <a:pt x="110" y="0"/>
                </a:lnTo>
                <a:lnTo>
                  <a:pt x="113" y="0"/>
                </a:lnTo>
                <a:lnTo>
                  <a:pt x="116" y="0"/>
                </a:lnTo>
                <a:lnTo>
                  <a:pt x="119" y="0"/>
                </a:lnTo>
                <a:lnTo>
                  <a:pt x="122" y="0"/>
                </a:lnTo>
                <a:lnTo>
                  <a:pt x="125" y="0"/>
                </a:lnTo>
                <a:lnTo>
                  <a:pt x="128" y="0"/>
                </a:lnTo>
                <a:lnTo>
                  <a:pt x="131" y="0"/>
                </a:lnTo>
                <a:lnTo>
                  <a:pt x="133" y="0"/>
                </a:lnTo>
                <a:lnTo>
                  <a:pt x="136" y="0"/>
                </a:lnTo>
                <a:lnTo>
                  <a:pt x="139" y="0"/>
                </a:lnTo>
                <a:lnTo>
                  <a:pt x="142" y="0"/>
                </a:lnTo>
                <a:lnTo>
                  <a:pt x="145" y="0"/>
                </a:lnTo>
                <a:lnTo>
                  <a:pt x="148" y="0"/>
                </a:lnTo>
                <a:lnTo>
                  <a:pt x="150" y="0"/>
                </a:lnTo>
                <a:lnTo>
                  <a:pt x="153" y="0"/>
                </a:lnTo>
                <a:lnTo>
                  <a:pt x="157" y="0"/>
                </a:lnTo>
                <a:lnTo>
                  <a:pt x="160" y="0"/>
                </a:lnTo>
                <a:lnTo>
                  <a:pt x="162" y="0"/>
                </a:lnTo>
                <a:lnTo>
                  <a:pt x="165" y="0"/>
                </a:lnTo>
                <a:lnTo>
                  <a:pt x="168" y="0"/>
                </a:lnTo>
                <a:lnTo>
                  <a:pt x="171" y="0"/>
                </a:lnTo>
                <a:lnTo>
                  <a:pt x="174" y="0"/>
                </a:lnTo>
                <a:lnTo>
                  <a:pt x="177" y="0"/>
                </a:lnTo>
                <a:lnTo>
                  <a:pt x="179" y="0"/>
                </a:lnTo>
                <a:lnTo>
                  <a:pt x="182" y="0"/>
                </a:lnTo>
                <a:lnTo>
                  <a:pt x="185"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3" name="Freeform 68">
            <a:extLst>
              <a:ext uri="{FF2B5EF4-FFF2-40B4-BE49-F238E27FC236}">
                <a16:creationId xmlns:a16="http://schemas.microsoft.com/office/drawing/2014/main" id="{91D3D5EB-2D7E-D14F-BD88-EDD564B9948B}"/>
              </a:ext>
            </a:extLst>
          </p:cNvPr>
          <p:cNvSpPr>
            <a:spLocks/>
          </p:cNvSpPr>
          <p:nvPr/>
        </p:nvSpPr>
        <p:spPr bwMode="auto">
          <a:xfrm>
            <a:off x="6907213" y="4486275"/>
            <a:ext cx="290512" cy="1588"/>
          </a:xfrm>
          <a:custGeom>
            <a:avLst/>
            <a:gdLst>
              <a:gd name="T0" fmla="*/ 2147483646 w 183"/>
              <a:gd name="T1" fmla="*/ 0 h 1"/>
              <a:gd name="T2" fmla="*/ 2147483646 w 183"/>
              <a:gd name="T3" fmla="*/ 0 h 1"/>
              <a:gd name="T4" fmla="*/ 2147483646 w 183"/>
              <a:gd name="T5" fmla="*/ 0 h 1"/>
              <a:gd name="T6" fmla="*/ 2147483646 w 183"/>
              <a:gd name="T7" fmla="*/ 0 h 1"/>
              <a:gd name="T8" fmla="*/ 2147483646 w 183"/>
              <a:gd name="T9" fmla="*/ 0 h 1"/>
              <a:gd name="T10" fmla="*/ 2147483646 w 183"/>
              <a:gd name="T11" fmla="*/ 0 h 1"/>
              <a:gd name="T12" fmla="*/ 2147483646 w 183"/>
              <a:gd name="T13" fmla="*/ 0 h 1"/>
              <a:gd name="T14" fmla="*/ 2147483646 w 183"/>
              <a:gd name="T15" fmla="*/ 0 h 1"/>
              <a:gd name="T16" fmla="*/ 2147483646 w 183"/>
              <a:gd name="T17" fmla="*/ 0 h 1"/>
              <a:gd name="T18" fmla="*/ 2147483646 w 183"/>
              <a:gd name="T19" fmla="*/ 0 h 1"/>
              <a:gd name="T20" fmla="*/ 2147483646 w 183"/>
              <a:gd name="T21" fmla="*/ 0 h 1"/>
              <a:gd name="T22" fmla="*/ 2147483646 w 183"/>
              <a:gd name="T23" fmla="*/ 0 h 1"/>
              <a:gd name="T24" fmla="*/ 2147483646 w 183"/>
              <a:gd name="T25" fmla="*/ 0 h 1"/>
              <a:gd name="T26" fmla="*/ 2147483646 w 183"/>
              <a:gd name="T27" fmla="*/ 0 h 1"/>
              <a:gd name="T28" fmla="*/ 2147483646 w 183"/>
              <a:gd name="T29" fmla="*/ 0 h 1"/>
              <a:gd name="T30" fmla="*/ 2147483646 w 183"/>
              <a:gd name="T31" fmla="*/ 0 h 1"/>
              <a:gd name="T32" fmla="*/ 2147483646 w 183"/>
              <a:gd name="T33" fmla="*/ 0 h 1"/>
              <a:gd name="T34" fmla="*/ 2147483646 w 183"/>
              <a:gd name="T35" fmla="*/ 0 h 1"/>
              <a:gd name="T36" fmla="*/ 2147483646 w 183"/>
              <a:gd name="T37" fmla="*/ 0 h 1"/>
              <a:gd name="T38" fmla="*/ 2147483646 w 183"/>
              <a:gd name="T39" fmla="*/ 0 h 1"/>
              <a:gd name="T40" fmla="*/ 2147483646 w 183"/>
              <a:gd name="T41" fmla="*/ 0 h 1"/>
              <a:gd name="T42" fmla="*/ 2147483646 w 183"/>
              <a:gd name="T43" fmla="*/ 0 h 1"/>
              <a:gd name="T44" fmla="*/ 2147483646 w 183"/>
              <a:gd name="T45" fmla="*/ 0 h 1"/>
              <a:gd name="T46" fmla="*/ 2147483646 w 183"/>
              <a:gd name="T47" fmla="*/ 0 h 1"/>
              <a:gd name="T48" fmla="*/ 2147483646 w 183"/>
              <a:gd name="T49" fmla="*/ 0 h 1"/>
              <a:gd name="T50" fmla="*/ 2147483646 w 183"/>
              <a:gd name="T51" fmla="*/ 0 h 1"/>
              <a:gd name="T52" fmla="*/ 2147483646 w 183"/>
              <a:gd name="T53" fmla="*/ 0 h 1"/>
              <a:gd name="T54" fmla="*/ 2147483646 w 183"/>
              <a:gd name="T55" fmla="*/ 0 h 1"/>
              <a:gd name="T56" fmla="*/ 2147483646 w 183"/>
              <a:gd name="T57" fmla="*/ 0 h 1"/>
              <a:gd name="T58" fmla="*/ 2147483646 w 183"/>
              <a:gd name="T59" fmla="*/ 0 h 1"/>
              <a:gd name="T60" fmla="*/ 2147483646 w 183"/>
              <a:gd name="T61" fmla="*/ 0 h 1"/>
              <a:gd name="T62" fmla="*/ 2147483646 w 183"/>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3" h="1">
                <a:moveTo>
                  <a:pt x="0" y="0"/>
                </a:moveTo>
                <a:lnTo>
                  <a:pt x="3" y="0"/>
                </a:lnTo>
                <a:lnTo>
                  <a:pt x="6" y="0"/>
                </a:lnTo>
                <a:lnTo>
                  <a:pt x="9" y="0"/>
                </a:lnTo>
                <a:lnTo>
                  <a:pt x="12" y="0"/>
                </a:lnTo>
                <a:lnTo>
                  <a:pt x="15" y="0"/>
                </a:lnTo>
                <a:lnTo>
                  <a:pt x="17" y="0"/>
                </a:lnTo>
                <a:lnTo>
                  <a:pt x="20" y="0"/>
                </a:lnTo>
                <a:lnTo>
                  <a:pt x="23" y="0"/>
                </a:lnTo>
                <a:lnTo>
                  <a:pt x="26" y="0"/>
                </a:lnTo>
                <a:lnTo>
                  <a:pt x="28" y="0"/>
                </a:lnTo>
                <a:lnTo>
                  <a:pt x="31" y="0"/>
                </a:lnTo>
                <a:lnTo>
                  <a:pt x="35" y="0"/>
                </a:lnTo>
                <a:lnTo>
                  <a:pt x="38" y="0"/>
                </a:lnTo>
                <a:lnTo>
                  <a:pt x="40" y="0"/>
                </a:lnTo>
                <a:lnTo>
                  <a:pt x="43" y="0"/>
                </a:lnTo>
                <a:lnTo>
                  <a:pt x="46" y="0"/>
                </a:lnTo>
                <a:lnTo>
                  <a:pt x="49" y="0"/>
                </a:lnTo>
                <a:lnTo>
                  <a:pt x="51" y="0"/>
                </a:lnTo>
                <a:lnTo>
                  <a:pt x="54" y="0"/>
                </a:lnTo>
                <a:lnTo>
                  <a:pt x="57" y="0"/>
                </a:lnTo>
                <a:lnTo>
                  <a:pt x="60" y="0"/>
                </a:lnTo>
                <a:lnTo>
                  <a:pt x="63" y="0"/>
                </a:lnTo>
                <a:lnTo>
                  <a:pt x="66" y="0"/>
                </a:lnTo>
                <a:lnTo>
                  <a:pt x="69" y="0"/>
                </a:lnTo>
                <a:lnTo>
                  <a:pt x="72" y="0"/>
                </a:lnTo>
                <a:lnTo>
                  <a:pt x="74" y="0"/>
                </a:lnTo>
                <a:lnTo>
                  <a:pt x="77" y="0"/>
                </a:lnTo>
                <a:lnTo>
                  <a:pt x="80" y="0"/>
                </a:lnTo>
                <a:lnTo>
                  <a:pt x="83" y="0"/>
                </a:lnTo>
                <a:lnTo>
                  <a:pt x="85" y="0"/>
                </a:lnTo>
                <a:lnTo>
                  <a:pt x="88" y="0"/>
                </a:lnTo>
                <a:lnTo>
                  <a:pt x="92" y="0"/>
                </a:lnTo>
                <a:lnTo>
                  <a:pt x="94" y="0"/>
                </a:lnTo>
                <a:lnTo>
                  <a:pt x="97" y="0"/>
                </a:lnTo>
                <a:lnTo>
                  <a:pt x="100" y="0"/>
                </a:lnTo>
                <a:lnTo>
                  <a:pt x="103" y="0"/>
                </a:lnTo>
                <a:lnTo>
                  <a:pt x="106" y="0"/>
                </a:lnTo>
                <a:lnTo>
                  <a:pt x="108" y="0"/>
                </a:lnTo>
                <a:lnTo>
                  <a:pt x="111" y="0"/>
                </a:lnTo>
                <a:lnTo>
                  <a:pt x="114" y="0"/>
                </a:lnTo>
                <a:lnTo>
                  <a:pt x="117" y="0"/>
                </a:lnTo>
                <a:lnTo>
                  <a:pt x="119" y="0"/>
                </a:lnTo>
                <a:lnTo>
                  <a:pt x="122" y="0"/>
                </a:lnTo>
                <a:lnTo>
                  <a:pt x="125" y="0"/>
                </a:lnTo>
                <a:lnTo>
                  <a:pt x="129" y="0"/>
                </a:lnTo>
                <a:lnTo>
                  <a:pt x="131" y="0"/>
                </a:lnTo>
                <a:lnTo>
                  <a:pt x="134" y="0"/>
                </a:lnTo>
                <a:lnTo>
                  <a:pt x="137" y="0"/>
                </a:lnTo>
                <a:lnTo>
                  <a:pt x="140" y="0"/>
                </a:lnTo>
                <a:lnTo>
                  <a:pt x="142" y="0"/>
                </a:lnTo>
                <a:lnTo>
                  <a:pt x="145" y="0"/>
                </a:lnTo>
                <a:lnTo>
                  <a:pt x="148" y="0"/>
                </a:lnTo>
                <a:lnTo>
                  <a:pt x="151" y="0"/>
                </a:lnTo>
                <a:lnTo>
                  <a:pt x="154" y="0"/>
                </a:lnTo>
                <a:lnTo>
                  <a:pt x="156" y="0"/>
                </a:lnTo>
                <a:lnTo>
                  <a:pt x="159" y="0"/>
                </a:lnTo>
                <a:lnTo>
                  <a:pt x="163" y="0"/>
                </a:lnTo>
                <a:lnTo>
                  <a:pt x="165" y="0"/>
                </a:lnTo>
                <a:lnTo>
                  <a:pt x="168" y="0"/>
                </a:lnTo>
                <a:lnTo>
                  <a:pt x="171" y="0"/>
                </a:lnTo>
                <a:lnTo>
                  <a:pt x="174" y="0"/>
                </a:lnTo>
                <a:lnTo>
                  <a:pt x="176" y="0"/>
                </a:lnTo>
                <a:lnTo>
                  <a:pt x="179" y="0"/>
                </a:lnTo>
                <a:lnTo>
                  <a:pt x="182"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4" name="Freeform 69">
            <a:extLst>
              <a:ext uri="{FF2B5EF4-FFF2-40B4-BE49-F238E27FC236}">
                <a16:creationId xmlns:a16="http://schemas.microsoft.com/office/drawing/2014/main" id="{DC0A15EC-C837-FF4E-842A-C72E518E0B6E}"/>
              </a:ext>
            </a:extLst>
          </p:cNvPr>
          <p:cNvSpPr>
            <a:spLocks/>
          </p:cNvSpPr>
          <p:nvPr/>
        </p:nvSpPr>
        <p:spPr bwMode="auto">
          <a:xfrm>
            <a:off x="7205663" y="4486275"/>
            <a:ext cx="996950" cy="1588"/>
          </a:xfrm>
          <a:custGeom>
            <a:avLst/>
            <a:gdLst>
              <a:gd name="T0" fmla="*/ 2147483646 w 628"/>
              <a:gd name="T1" fmla="*/ 0 h 1"/>
              <a:gd name="T2" fmla="*/ 2147483646 w 628"/>
              <a:gd name="T3" fmla="*/ 0 h 1"/>
              <a:gd name="T4" fmla="*/ 2147483646 w 628"/>
              <a:gd name="T5" fmla="*/ 0 h 1"/>
              <a:gd name="T6" fmla="*/ 2147483646 w 628"/>
              <a:gd name="T7" fmla="*/ 0 h 1"/>
              <a:gd name="T8" fmla="*/ 2147483646 w 628"/>
              <a:gd name="T9" fmla="*/ 0 h 1"/>
              <a:gd name="T10" fmla="*/ 2147483646 w 628"/>
              <a:gd name="T11" fmla="*/ 0 h 1"/>
              <a:gd name="T12" fmla="*/ 2147483646 w 628"/>
              <a:gd name="T13" fmla="*/ 0 h 1"/>
              <a:gd name="T14" fmla="*/ 2147483646 w 628"/>
              <a:gd name="T15" fmla="*/ 0 h 1"/>
              <a:gd name="T16" fmla="*/ 2147483646 w 628"/>
              <a:gd name="T17" fmla="*/ 0 h 1"/>
              <a:gd name="T18" fmla="*/ 2147483646 w 628"/>
              <a:gd name="T19" fmla="*/ 0 h 1"/>
              <a:gd name="T20" fmla="*/ 2147483646 w 628"/>
              <a:gd name="T21" fmla="*/ 0 h 1"/>
              <a:gd name="T22" fmla="*/ 2147483646 w 628"/>
              <a:gd name="T23" fmla="*/ 0 h 1"/>
              <a:gd name="T24" fmla="*/ 2147483646 w 628"/>
              <a:gd name="T25" fmla="*/ 0 h 1"/>
              <a:gd name="T26" fmla="*/ 2147483646 w 628"/>
              <a:gd name="T27" fmla="*/ 0 h 1"/>
              <a:gd name="T28" fmla="*/ 2147483646 w 628"/>
              <a:gd name="T29" fmla="*/ 0 h 1"/>
              <a:gd name="T30" fmla="*/ 2147483646 w 628"/>
              <a:gd name="T31" fmla="*/ 0 h 1"/>
              <a:gd name="T32" fmla="*/ 2147483646 w 628"/>
              <a:gd name="T33" fmla="*/ 0 h 1"/>
              <a:gd name="T34" fmla="*/ 2147483646 w 628"/>
              <a:gd name="T35" fmla="*/ 0 h 1"/>
              <a:gd name="T36" fmla="*/ 2147483646 w 628"/>
              <a:gd name="T37" fmla="*/ 0 h 1"/>
              <a:gd name="T38" fmla="*/ 2147483646 w 628"/>
              <a:gd name="T39" fmla="*/ 0 h 1"/>
              <a:gd name="T40" fmla="*/ 2147483646 w 628"/>
              <a:gd name="T41" fmla="*/ 0 h 1"/>
              <a:gd name="T42" fmla="*/ 2147483646 w 628"/>
              <a:gd name="T43" fmla="*/ 0 h 1"/>
              <a:gd name="T44" fmla="*/ 2147483646 w 628"/>
              <a:gd name="T45" fmla="*/ 0 h 1"/>
              <a:gd name="T46" fmla="*/ 2147483646 w 628"/>
              <a:gd name="T47" fmla="*/ 0 h 1"/>
              <a:gd name="T48" fmla="*/ 2147483646 w 628"/>
              <a:gd name="T49" fmla="*/ 0 h 1"/>
              <a:gd name="T50" fmla="*/ 2147483646 w 628"/>
              <a:gd name="T51" fmla="*/ 0 h 1"/>
              <a:gd name="T52" fmla="*/ 2147483646 w 628"/>
              <a:gd name="T53" fmla="*/ 0 h 1"/>
              <a:gd name="T54" fmla="*/ 2147483646 w 628"/>
              <a:gd name="T55" fmla="*/ 0 h 1"/>
              <a:gd name="T56" fmla="*/ 2147483646 w 628"/>
              <a:gd name="T57" fmla="*/ 0 h 1"/>
              <a:gd name="T58" fmla="*/ 2147483646 w 628"/>
              <a:gd name="T59" fmla="*/ 0 h 1"/>
              <a:gd name="T60" fmla="*/ 2147483646 w 628"/>
              <a:gd name="T61" fmla="*/ 0 h 1"/>
              <a:gd name="T62" fmla="*/ 2147483646 w 62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8" h="1">
                <a:moveTo>
                  <a:pt x="0" y="0"/>
                </a:moveTo>
                <a:lnTo>
                  <a:pt x="12" y="0"/>
                </a:lnTo>
                <a:lnTo>
                  <a:pt x="22" y="0"/>
                </a:lnTo>
                <a:lnTo>
                  <a:pt x="31" y="0"/>
                </a:lnTo>
                <a:lnTo>
                  <a:pt x="41" y="0"/>
                </a:lnTo>
                <a:lnTo>
                  <a:pt x="50" y="0"/>
                </a:lnTo>
                <a:lnTo>
                  <a:pt x="60" y="0"/>
                </a:lnTo>
                <a:lnTo>
                  <a:pt x="69" y="0"/>
                </a:lnTo>
                <a:lnTo>
                  <a:pt x="79" y="0"/>
                </a:lnTo>
                <a:lnTo>
                  <a:pt x="89" y="0"/>
                </a:lnTo>
                <a:lnTo>
                  <a:pt x="98" y="0"/>
                </a:lnTo>
                <a:lnTo>
                  <a:pt x="108" y="0"/>
                </a:lnTo>
                <a:lnTo>
                  <a:pt x="117" y="0"/>
                </a:lnTo>
                <a:lnTo>
                  <a:pt x="127" y="0"/>
                </a:lnTo>
                <a:lnTo>
                  <a:pt x="139" y="0"/>
                </a:lnTo>
                <a:lnTo>
                  <a:pt x="148" y="0"/>
                </a:lnTo>
                <a:lnTo>
                  <a:pt x="158" y="0"/>
                </a:lnTo>
                <a:lnTo>
                  <a:pt x="168" y="0"/>
                </a:lnTo>
                <a:lnTo>
                  <a:pt x="177" y="0"/>
                </a:lnTo>
                <a:lnTo>
                  <a:pt x="187" y="0"/>
                </a:lnTo>
                <a:lnTo>
                  <a:pt x="196" y="0"/>
                </a:lnTo>
                <a:lnTo>
                  <a:pt x="206" y="0"/>
                </a:lnTo>
                <a:lnTo>
                  <a:pt x="215" y="0"/>
                </a:lnTo>
                <a:lnTo>
                  <a:pt x="225" y="0"/>
                </a:lnTo>
                <a:lnTo>
                  <a:pt x="235" y="0"/>
                </a:lnTo>
                <a:lnTo>
                  <a:pt x="244" y="0"/>
                </a:lnTo>
                <a:lnTo>
                  <a:pt x="256" y="0"/>
                </a:lnTo>
                <a:lnTo>
                  <a:pt x="266" y="0"/>
                </a:lnTo>
                <a:lnTo>
                  <a:pt x="275" y="0"/>
                </a:lnTo>
                <a:lnTo>
                  <a:pt x="285" y="0"/>
                </a:lnTo>
                <a:lnTo>
                  <a:pt x="294" y="0"/>
                </a:lnTo>
                <a:lnTo>
                  <a:pt x="304" y="0"/>
                </a:lnTo>
                <a:lnTo>
                  <a:pt x="314" y="0"/>
                </a:lnTo>
                <a:lnTo>
                  <a:pt x="323" y="0"/>
                </a:lnTo>
                <a:lnTo>
                  <a:pt x="335" y="0"/>
                </a:lnTo>
                <a:lnTo>
                  <a:pt x="345" y="0"/>
                </a:lnTo>
                <a:lnTo>
                  <a:pt x="354" y="0"/>
                </a:lnTo>
                <a:lnTo>
                  <a:pt x="364" y="0"/>
                </a:lnTo>
                <a:lnTo>
                  <a:pt x="373" y="0"/>
                </a:lnTo>
                <a:lnTo>
                  <a:pt x="383" y="0"/>
                </a:lnTo>
                <a:lnTo>
                  <a:pt x="392" y="0"/>
                </a:lnTo>
                <a:lnTo>
                  <a:pt x="402" y="0"/>
                </a:lnTo>
                <a:lnTo>
                  <a:pt x="412" y="0"/>
                </a:lnTo>
                <a:lnTo>
                  <a:pt x="421" y="0"/>
                </a:lnTo>
                <a:lnTo>
                  <a:pt x="431" y="0"/>
                </a:lnTo>
                <a:lnTo>
                  <a:pt x="440" y="0"/>
                </a:lnTo>
                <a:lnTo>
                  <a:pt x="450" y="0"/>
                </a:lnTo>
                <a:lnTo>
                  <a:pt x="459" y="0"/>
                </a:lnTo>
                <a:lnTo>
                  <a:pt x="471" y="0"/>
                </a:lnTo>
                <a:lnTo>
                  <a:pt x="481" y="0"/>
                </a:lnTo>
                <a:lnTo>
                  <a:pt x="491" y="0"/>
                </a:lnTo>
                <a:lnTo>
                  <a:pt x="500" y="0"/>
                </a:lnTo>
                <a:lnTo>
                  <a:pt x="510" y="0"/>
                </a:lnTo>
                <a:lnTo>
                  <a:pt x="519" y="0"/>
                </a:lnTo>
                <a:lnTo>
                  <a:pt x="529" y="0"/>
                </a:lnTo>
                <a:lnTo>
                  <a:pt x="538" y="0"/>
                </a:lnTo>
                <a:lnTo>
                  <a:pt x="550" y="0"/>
                </a:lnTo>
                <a:lnTo>
                  <a:pt x="560" y="0"/>
                </a:lnTo>
                <a:lnTo>
                  <a:pt x="570" y="0"/>
                </a:lnTo>
                <a:lnTo>
                  <a:pt x="579" y="0"/>
                </a:lnTo>
                <a:lnTo>
                  <a:pt x="589" y="0"/>
                </a:lnTo>
                <a:lnTo>
                  <a:pt x="598" y="0"/>
                </a:lnTo>
                <a:lnTo>
                  <a:pt x="608" y="0"/>
                </a:lnTo>
                <a:lnTo>
                  <a:pt x="617" y="0"/>
                </a:lnTo>
                <a:lnTo>
                  <a:pt x="627" y="0"/>
                </a:lnTo>
              </a:path>
            </a:pathLst>
          </a:custGeom>
          <a:noFill/>
          <a:ln w="254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5" name="Freeform 70">
            <a:extLst>
              <a:ext uri="{FF2B5EF4-FFF2-40B4-BE49-F238E27FC236}">
                <a16:creationId xmlns:a16="http://schemas.microsoft.com/office/drawing/2014/main" id="{B41EF8A2-09F9-9B40-9765-F7744A281EF2}"/>
              </a:ext>
            </a:extLst>
          </p:cNvPr>
          <p:cNvSpPr>
            <a:spLocks/>
          </p:cNvSpPr>
          <p:nvPr/>
        </p:nvSpPr>
        <p:spPr bwMode="auto">
          <a:xfrm>
            <a:off x="976313" y="2047875"/>
            <a:ext cx="3086100" cy="2425700"/>
          </a:xfrm>
          <a:custGeom>
            <a:avLst/>
            <a:gdLst>
              <a:gd name="T0" fmla="*/ 0 w 1944"/>
              <a:gd name="T1" fmla="*/ 2147483646 h 1528"/>
              <a:gd name="T2" fmla="*/ 2147483646 w 1944"/>
              <a:gd name="T3" fmla="*/ 2147483646 h 1528"/>
              <a:gd name="T4" fmla="*/ 2147483646 w 1944"/>
              <a:gd name="T5" fmla="*/ 0 h 1528"/>
              <a:gd name="T6" fmla="*/ 0 w 1944"/>
              <a:gd name="T7" fmla="*/ 0 h 1528"/>
              <a:gd name="T8" fmla="*/ 0 w 1944"/>
              <a:gd name="T9" fmla="*/ 2147483646 h 1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 h="1528">
                <a:moveTo>
                  <a:pt x="0" y="1527"/>
                </a:moveTo>
                <a:lnTo>
                  <a:pt x="1943" y="1527"/>
                </a:lnTo>
                <a:lnTo>
                  <a:pt x="1943" y="0"/>
                </a:lnTo>
                <a:lnTo>
                  <a:pt x="0" y="0"/>
                </a:lnTo>
                <a:lnTo>
                  <a:pt x="0" y="1527"/>
                </a:lnTo>
              </a:path>
            </a:pathLst>
          </a:custGeom>
          <a:solidFill>
            <a:srgbClr val="00279F"/>
          </a:solidFill>
          <a:ln w="12700" cap="rnd" cmpd="sng">
            <a:solidFill>
              <a:srgbClr val="8CB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6" name="Line 71">
            <a:extLst>
              <a:ext uri="{FF2B5EF4-FFF2-40B4-BE49-F238E27FC236}">
                <a16:creationId xmlns:a16="http://schemas.microsoft.com/office/drawing/2014/main" id="{DC0CA6E6-D357-7449-BB92-CDDEDB4DFB42}"/>
              </a:ext>
            </a:extLst>
          </p:cNvPr>
          <p:cNvSpPr>
            <a:spLocks noChangeShapeType="1"/>
          </p:cNvSpPr>
          <p:nvPr/>
        </p:nvSpPr>
        <p:spPr bwMode="auto">
          <a:xfrm>
            <a:off x="9858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7" name="Line 72">
            <a:extLst>
              <a:ext uri="{FF2B5EF4-FFF2-40B4-BE49-F238E27FC236}">
                <a16:creationId xmlns:a16="http://schemas.microsoft.com/office/drawing/2014/main" id="{84EEC9F9-EAF2-164F-8E9C-AF7ED7DD485F}"/>
              </a:ext>
            </a:extLst>
          </p:cNvPr>
          <p:cNvSpPr>
            <a:spLocks noChangeShapeType="1"/>
          </p:cNvSpPr>
          <p:nvPr/>
        </p:nvSpPr>
        <p:spPr bwMode="auto">
          <a:xfrm>
            <a:off x="12207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8" name="Line 73">
            <a:extLst>
              <a:ext uri="{FF2B5EF4-FFF2-40B4-BE49-F238E27FC236}">
                <a16:creationId xmlns:a16="http://schemas.microsoft.com/office/drawing/2014/main" id="{DBCB9210-0D9B-7C49-AC9E-A01C6189A841}"/>
              </a:ext>
            </a:extLst>
          </p:cNvPr>
          <p:cNvSpPr>
            <a:spLocks noChangeShapeType="1"/>
          </p:cNvSpPr>
          <p:nvPr/>
        </p:nvSpPr>
        <p:spPr bwMode="auto">
          <a:xfrm>
            <a:off x="13589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69" name="Line 74">
            <a:extLst>
              <a:ext uri="{FF2B5EF4-FFF2-40B4-BE49-F238E27FC236}">
                <a16:creationId xmlns:a16="http://schemas.microsoft.com/office/drawing/2014/main" id="{B0BFFB0C-5147-9441-AA33-7BF764003E0F}"/>
              </a:ext>
            </a:extLst>
          </p:cNvPr>
          <p:cNvSpPr>
            <a:spLocks noChangeShapeType="1"/>
          </p:cNvSpPr>
          <p:nvPr/>
        </p:nvSpPr>
        <p:spPr bwMode="auto">
          <a:xfrm>
            <a:off x="14541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0" name="Line 75">
            <a:extLst>
              <a:ext uri="{FF2B5EF4-FFF2-40B4-BE49-F238E27FC236}">
                <a16:creationId xmlns:a16="http://schemas.microsoft.com/office/drawing/2014/main" id="{CCC25713-4DDF-2C4C-B416-B455BCD4CFBC}"/>
              </a:ext>
            </a:extLst>
          </p:cNvPr>
          <p:cNvSpPr>
            <a:spLocks noChangeShapeType="1"/>
          </p:cNvSpPr>
          <p:nvPr/>
        </p:nvSpPr>
        <p:spPr bwMode="auto">
          <a:xfrm>
            <a:off x="15303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1" name="Line 76">
            <a:extLst>
              <a:ext uri="{FF2B5EF4-FFF2-40B4-BE49-F238E27FC236}">
                <a16:creationId xmlns:a16="http://schemas.microsoft.com/office/drawing/2014/main" id="{68A8FCEB-DE80-CA4A-84EE-11F71823CE16}"/>
              </a:ext>
            </a:extLst>
          </p:cNvPr>
          <p:cNvSpPr>
            <a:spLocks noChangeShapeType="1"/>
          </p:cNvSpPr>
          <p:nvPr/>
        </p:nvSpPr>
        <p:spPr bwMode="auto">
          <a:xfrm>
            <a:off x="15890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2" name="Line 77">
            <a:extLst>
              <a:ext uri="{FF2B5EF4-FFF2-40B4-BE49-F238E27FC236}">
                <a16:creationId xmlns:a16="http://schemas.microsoft.com/office/drawing/2014/main" id="{105C8ADF-4C83-2844-8183-F01683B35CD4}"/>
              </a:ext>
            </a:extLst>
          </p:cNvPr>
          <p:cNvSpPr>
            <a:spLocks noChangeShapeType="1"/>
          </p:cNvSpPr>
          <p:nvPr/>
        </p:nvSpPr>
        <p:spPr bwMode="auto">
          <a:xfrm>
            <a:off x="16383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3" name="Line 78">
            <a:extLst>
              <a:ext uri="{FF2B5EF4-FFF2-40B4-BE49-F238E27FC236}">
                <a16:creationId xmlns:a16="http://schemas.microsoft.com/office/drawing/2014/main" id="{2C10B520-28FF-9247-B77C-A29A657CD68B}"/>
              </a:ext>
            </a:extLst>
          </p:cNvPr>
          <p:cNvSpPr>
            <a:spLocks noChangeShapeType="1"/>
          </p:cNvSpPr>
          <p:nvPr/>
        </p:nvSpPr>
        <p:spPr bwMode="auto">
          <a:xfrm>
            <a:off x="16859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4" name="Line 79">
            <a:extLst>
              <a:ext uri="{FF2B5EF4-FFF2-40B4-BE49-F238E27FC236}">
                <a16:creationId xmlns:a16="http://schemas.microsoft.com/office/drawing/2014/main" id="{20C0D6DD-E6A4-FE42-8395-7EE7B4629C3F}"/>
              </a:ext>
            </a:extLst>
          </p:cNvPr>
          <p:cNvSpPr>
            <a:spLocks noChangeShapeType="1"/>
          </p:cNvSpPr>
          <p:nvPr/>
        </p:nvSpPr>
        <p:spPr bwMode="auto">
          <a:xfrm>
            <a:off x="17256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5" name="Line 80">
            <a:extLst>
              <a:ext uri="{FF2B5EF4-FFF2-40B4-BE49-F238E27FC236}">
                <a16:creationId xmlns:a16="http://schemas.microsoft.com/office/drawing/2014/main" id="{F7CA445C-A374-A247-A903-5B9BBF7C34AA}"/>
              </a:ext>
            </a:extLst>
          </p:cNvPr>
          <p:cNvSpPr>
            <a:spLocks noChangeShapeType="1"/>
          </p:cNvSpPr>
          <p:nvPr/>
        </p:nvSpPr>
        <p:spPr bwMode="auto">
          <a:xfrm>
            <a:off x="17589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6" name="Line 81">
            <a:extLst>
              <a:ext uri="{FF2B5EF4-FFF2-40B4-BE49-F238E27FC236}">
                <a16:creationId xmlns:a16="http://schemas.microsoft.com/office/drawing/2014/main" id="{FD34CADA-37F8-0349-BAB6-BBDAE8DF0CF8}"/>
              </a:ext>
            </a:extLst>
          </p:cNvPr>
          <p:cNvSpPr>
            <a:spLocks noChangeShapeType="1"/>
          </p:cNvSpPr>
          <p:nvPr/>
        </p:nvSpPr>
        <p:spPr bwMode="auto">
          <a:xfrm>
            <a:off x="19923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7" name="Line 82">
            <a:extLst>
              <a:ext uri="{FF2B5EF4-FFF2-40B4-BE49-F238E27FC236}">
                <a16:creationId xmlns:a16="http://schemas.microsoft.com/office/drawing/2014/main" id="{B5BFE1FD-2E3A-0D46-9B7F-CEC04D480AD8}"/>
              </a:ext>
            </a:extLst>
          </p:cNvPr>
          <p:cNvSpPr>
            <a:spLocks noChangeShapeType="1"/>
          </p:cNvSpPr>
          <p:nvPr/>
        </p:nvSpPr>
        <p:spPr bwMode="auto">
          <a:xfrm>
            <a:off x="2125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8" name="Line 83">
            <a:extLst>
              <a:ext uri="{FF2B5EF4-FFF2-40B4-BE49-F238E27FC236}">
                <a16:creationId xmlns:a16="http://schemas.microsoft.com/office/drawing/2014/main" id="{37BEA775-7553-B248-8AC4-C010366C2F5F}"/>
              </a:ext>
            </a:extLst>
          </p:cNvPr>
          <p:cNvSpPr>
            <a:spLocks noChangeShapeType="1"/>
          </p:cNvSpPr>
          <p:nvPr/>
        </p:nvSpPr>
        <p:spPr bwMode="auto">
          <a:xfrm>
            <a:off x="22225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79" name="Line 84">
            <a:extLst>
              <a:ext uri="{FF2B5EF4-FFF2-40B4-BE49-F238E27FC236}">
                <a16:creationId xmlns:a16="http://schemas.microsoft.com/office/drawing/2014/main" id="{7C8F9142-A1D7-0B48-B659-A292A0725D09}"/>
              </a:ext>
            </a:extLst>
          </p:cNvPr>
          <p:cNvSpPr>
            <a:spLocks noChangeShapeType="1"/>
          </p:cNvSpPr>
          <p:nvPr/>
        </p:nvSpPr>
        <p:spPr bwMode="auto">
          <a:xfrm>
            <a:off x="23002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0" name="Line 85">
            <a:extLst>
              <a:ext uri="{FF2B5EF4-FFF2-40B4-BE49-F238E27FC236}">
                <a16:creationId xmlns:a16="http://schemas.microsoft.com/office/drawing/2014/main" id="{40976A3F-864C-084B-A971-4111E67F85A0}"/>
              </a:ext>
            </a:extLst>
          </p:cNvPr>
          <p:cNvSpPr>
            <a:spLocks noChangeShapeType="1"/>
          </p:cNvSpPr>
          <p:nvPr/>
        </p:nvSpPr>
        <p:spPr bwMode="auto">
          <a:xfrm>
            <a:off x="23606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1" name="Line 86">
            <a:extLst>
              <a:ext uri="{FF2B5EF4-FFF2-40B4-BE49-F238E27FC236}">
                <a16:creationId xmlns:a16="http://schemas.microsoft.com/office/drawing/2014/main" id="{2C6B1851-9142-D443-9A4B-A22D8A4779CF}"/>
              </a:ext>
            </a:extLst>
          </p:cNvPr>
          <p:cNvSpPr>
            <a:spLocks noChangeShapeType="1"/>
          </p:cNvSpPr>
          <p:nvPr/>
        </p:nvSpPr>
        <p:spPr bwMode="auto">
          <a:xfrm>
            <a:off x="24098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2" name="Line 87">
            <a:extLst>
              <a:ext uri="{FF2B5EF4-FFF2-40B4-BE49-F238E27FC236}">
                <a16:creationId xmlns:a16="http://schemas.microsoft.com/office/drawing/2014/main" id="{71A457D5-08BA-D748-A851-B9240D5582DF}"/>
              </a:ext>
            </a:extLst>
          </p:cNvPr>
          <p:cNvSpPr>
            <a:spLocks noChangeShapeType="1"/>
          </p:cNvSpPr>
          <p:nvPr/>
        </p:nvSpPr>
        <p:spPr bwMode="auto">
          <a:xfrm>
            <a:off x="24542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3" name="Line 88">
            <a:extLst>
              <a:ext uri="{FF2B5EF4-FFF2-40B4-BE49-F238E27FC236}">
                <a16:creationId xmlns:a16="http://schemas.microsoft.com/office/drawing/2014/main" id="{F422A0ED-2EBB-BC4A-A239-48C052CF0B65}"/>
              </a:ext>
            </a:extLst>
          </p:cNvPr>
          <p:cNvSpPr>
            <a:spLocks noChangeShapeType="1"/>
          </p:cNvSpPr>
          <p:nvPr/>
        </p:nvSpPr>
        <p:spPr bwMode="auto">
          <a:xfrm>
            <a:off x="2497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4" name="Line 89">
            <a:extLst>
              <a:ext uri="{FF2B5EF4-FFF2-40B4-BE49-F238E27FC236}">
                <a16:creationId xmlns:a16="http://schemas.microsoft.com/office/drawing/2014/main" id="{4BE2580A-C4DC-1646-BB20-15B568F1CBFE}"/>
              </a:ext>
            </a:extLst>
          </p:cNvPr>
          <p:cNvSpPr>
            <a:spLocks noChangeShapeType="1"/>
          </p:cNvSpPr>
          <p:nvPr/>
        </p:nvSpPr>
        <p:spPr bwMode="auto">
          <a:xfrm>
            <a:off x="25320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5" name="Line 90">
            <a:extLst>
              <a:ext uri="{FF2B5EF4-FFF2-40B4-BE49-F238E27FC236}">
                <a16:creationId xmlns:a16="http://schemas.microsoft.com/office/drawing/2014/main" id="{CC6BC112-27F6-794E-A16A-EE727E59B8EB}"/>
              </a:ext>
            </a:extLst>
          </p:cNvPr>
          <p:cNvSpPr>
            <a:spLocks noChangeShapeType="1"/>
          </p:cNvSpPr>
          <p:nvPr/>
        </p:nvSpPr>
        <p:spPr bwMode="auto">
          <a:xfrm>
            <a:off x="2760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6" name="Line 91">
            <a:extLst>
              <a:ext uri="{FF2B5EF4-FFF2-40B4-BE49-F238E27FC236}">
                <a16:creationId xmlns:a16="http://schemas.microsoft.com/office/drawing/2014/main" id="{9742715F-E8E3-5449-8CD5-296E4F85D0BB}"/>
              </a:ext>
            </a:extLst>
          </p:cNvPr>
          <p:cNvSpPr>
            <a:spLocks noChangeShapeType="1"/>
          </p:cNvSpPr>
          <p:nvPr/>
        </p:nvSpPr>
        <p:spPr bwMode="auto">
          <a:xfrm>
            <a:off x="28956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7" name="Line 92">
            <a:extLst>
              <a:ext uri="{FF2B5EF4-FFF2-40B4-BE49-F238E27FC236}">
                <a16:creationId xmlns:a16="http://schemas.microsoft.com/office/drawing/2014/main" id="{5F76963C-E649-A248-A192-9B105DE89392}"/>
              </a:ext>
            </a:extLst>
          </p:cNvPr>
          <p:cNvSpPr>
            <a:spLocks noChangeShapeType="1"/>
          </p:cNvSpPr>
          <p:nvPr/>
        </p:nvSpPr>
        <p:spPr bwMode="auto">
          <a:xfrm>
            <a:off x="299402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8" name="Line 93">
            <a:extLst>
              <a:ext uri="{FF2B5EF4-FFF2-40B4-BE49-F238E27FC236}">
                <a16:creationId xmlns:a16="http://schemas.microsoft.com/office/drawing/2014/main" id="{271F3ED1-53BF-3844-BFF4-93FDE492CB48}"/>
              </a:ext>
            </a:extLst>
          </p:cNvPr>
          <p:cNvSpPr>
            <a:spLocks noChangeShapeType="1"/>
          </p:cNvSpPr>
          <p:nvPr/>
        </p:nvSpPr>
        <p:spPr bwMode="auto">
          <a:xfrm>
            <a:off x="30686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9" name="Line 94">
            <a:extLst>
              <a:ext uri="{FF2B5EF4-FFF2-40B4-BE49-F238E27FC236}">
                <a16:creationId xmlns:a16="http://schemas.microsoft.com/office/drawing/2014/main" id="{FA9B8320-E1BD-6B43-9F50-FD56FB5DA65B}"/>
              </a:ext>
            </a:extLst>
          </p:cNvPr>
          <p:cNvSpPr>
            <a:spLocks noChangeShapeType="1"/>
          </p:cNvSpPr>
          <p:nvPr/>
        </p:nvSpPr>
        <p:spPr bwMode="auto">
          <a:xfrm>
            <a:off x="3132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0" name="Line 95">
            <a:extLst>
              <a:ext uri="{FF2B5EF4-FFF2-40B4-BE49-F238E27FC236}">
                <a16:creationId xmlns:a16="http://schemas.microsoft.com/office/drawing/2014/main" id="{18DE2F6D-2D26-8442-BCDD-F668A64B1529}"/>
              </a:ext>
            </a:extLst>
          </p:cNvPr>
          <p:cNvSpPr>
            <a:spLocks noChangeShapeType="1"/>
          </p:cNvSpPr>
          <p:nvPr/>
        </p:nvSpPr>
        <p:spPr bwMode="auto">
          <a:xfrm>
            <a:off x="31829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1" name="Line 96">
            <a:extLst>
              <a:ext uri="{FF2B5EF4-FFF2-40B4-BE49-F238E27FC236}">
                <a16:creationId xmlns:a16="http://schemas.microsoft.com/office/drawing/2014/main" id="{40DA0397-06A7-2040-B19F-7E09ADD89FC8}"/>
              </a:ext>
            </a:extLst>
          </p:cNvPr>
          <p:cNvSpPr>
            <a:spLocks noChangeShapeType="1"/>
          </p:cNvSpPr>
          <p:nvPr/>
        </p:nvSpPr>
        <p:spPr bwMode="auto">
          <a:xfrm>
            <a:off x="32289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2" name="Line 97">
            <a:extLst>
              <a:ext uri="{FF2B5EF4-FFF2-40B4-BE49-F238E27FC236}">
                <a16:creationId xmlns:a16="http://schemas.microsoft.com/office/drawing/2014/main" id="{FBDA972A-D512-504A-AB53-A5DB41A5E542}"/>
              </a:ext>
            </a:extLst>
          </p:cNvPr>
          <p:cNvSpPr>
            <a:spLocks noChangeShapeType="1"/>
          </p:cNvSpPr>
          <p:nvPr/>
        </p:nvSpPr>
        <p:spPr bwMode="auto">
          <a:xfrm>
            <a:off x="32686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3" name="Line 98">
            <a:extLst>
              <a:ext uri="{FF2B5EF4-FFF2-40B4-BE49-F238E27FC236}">
                <a16:creationId xmlns:a16="http://schemas.microsoft.com/office/drawing/2014/main" id="{BCE05A6D-8ECE-954A-96ED-2BDA00C93CBA}"/>
              </a:ext>
            </a:extLst>
          </p:cNvPr>
          <p:cNvSpPr>
            <a:spLocks noChangeShapeType="1"/>
          </p:cNvSpPr>
          <p:nvPr/>
        </p:nvSpPr>
        <p:spPr bwMode="auto">
          <a:xfrm>
            <a:off x="33035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4" name="Line 99">
            <a:extLst>
              <a:ext uri="{FF2B5EF4-FFF2-40B4-BE49-F238E27FC236}">
                <a16:creationId xmlns:a16="http://schemas.microsoft.com/office/drawing/2014/main" id="{39079E19-7C43-5B42-B03E-5A8E347741B6}"/>
              </a:ext>
            </a:extLst>
          </p:cNvPr>
          <p:cNvSpPr>
            <a:spLocks noChangeShapeType="1"/>
          </p:cNvSpPr>
          <p:nvPr/>
        </p:nvSpPr>
        <p:spPr bwMode="auto">
          <a:xfrm>
            <a:off x="3533775"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5" name="Line 100">
            <a:extLst>
              <a:ext uri="{FF2B5EF4-FFF2-40B4-BE49-F238E27FC236}">
                <a16:creationId xmlns:a16="http://schemas.microsoft.com/office/drawing/2014/main" id="{818D5AF1-D36F-B04E-A07B-B019021EC966}"/>
              </a:ext>
            </a:extLst>
          </p:cNvPr>
          <p:cNvSpPr>
            <a:spLocks noChangeShapeType="1"/>
          </p:cNvSpPr>
          <p:nvPr/>
        </p:nvSpPr>
        <p:spPr bwMode="auto">
          <a:xfrm>
            <a:off x="367030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6" name="Line 101">
            <a:extLst>
              <a:ext uri="{FF2B5EF4-FFF2-40B4-BE49-F238E27FC236}">
                <a16:creationId xmlns:a16="http://schemas.microsoft.com/office/drawing/2014/main" id="{F5384413-C5C2-0F41-A211-CCE012BEDC6F}"/>
              </a:ext>
            </a:extLst>
          </p:cNvPr>
          <p:cNvSpPr>
            <a:spLocks noChangeShapeType="1"/>
          </p:cNvSpPr>
          <p:nvPr/>
        </p:nvSpPr>
        <p:spPr bwMode="auto">
          <a:xfrm>
            <a:off x="37671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7" name="Line 102">
            <a:extLst>
              <a:ext uri="{FF2B5EF4-FFF2-40B4-BE49-F238E27FC236}">
                <a16:creationId xmlns:a16="http://schemas.microsoft.com/office/drawing/2014/main" id="{A92163B4-CFB4-EA4C-9489-BA3789A90E17}"/>
              </a:ext>
            </a:extLst>
          </p:cNvPr>
          <p:cNvSpPr>
            <a:spLocks noChangeShapeType="1"/>
          </p:cNvSpPr>
          <p:nvPr/>
        </p:nvSpPr>
        <p:spPr bwMode="auto">
          <a:xfrm>
            <a:off x="384016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8" name="Line 103">
            <a:extLst>
              <a:ext uri="{FF2B5EF4-FFF2-40B4-BE49-F238E27FC236}">
                <a16:creationId xmlns:a16="http://schemas.microsoft.com/office/drawing/2014/main" id="{71797647-455E-BF46-A497-0E0271AE2DB5}"/>
              </a:ext>
            </a:extLst>
          </p:cNvPr>
          <p:cNvSpPr>
            <a:spLocks noChangeShapeType="1"/>
          </p:cNvSpPr>
          <p:nvPr/>
        </p:nvSpPr>
        <p:spPr bwMode="auto">
          <a:xfrm>
            <a:off x="390048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9" name="Line 104">
            <a:extLst>
              <a:ext uri="{FF2B5EF4-FFF2-40B4-BE49-F238E27FC236}">
                <a16:creationId xmlns:a16="http://schemas.microsoft.com/office/drawing/2014/main" id="{E61DDA1F-21A3-2845-8D78-8A1B4CCFD68E}"/>
              </a:ext>
            </a:extLst>
          </p:cNvPr>
          <p:cNvSpPr>
            <a:spLocks noChangeShapeType="1"/>
          </p:cNvSpPr>
          <p:nvPr/>
        </p:nvSpPr>
        <p:spPr bwMode="auto">
          <a:xfrm>
            <a:off x="3956050"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0" name="Line 105">
            <a:extLst>
              <a:ext uri="{FF2B5EF4-FFF2-40B4-BE49-F238E27FC236}">
                <a16:creationId xmlns:a16="http://schemas.microsoft.com/office/drawing/2014/main" id="{3E5CE3F6-8990-5043-9D83-32AAC4A3E7F6}"/>
              </a:ext>
            </a:extLst>
          </p:cNvPr>
          <p:cNvSpPr>
            <a:spLocks noChangeShapeType="1"/>
          </p:cNvSpPr>
          <p:nvPr/>
        </p:nvSpPr>
        <p:spPr bwMode="auto">
          <a:xfrm>
            <a:off x="39989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1" name="Line 106">
            <a:extLst>
              <a:ext uri="{FF2B5EF4-FFF2-40B4-BE49-F238E27FC236}">
                <a16:creationId xmlns:a16="http://schemas.microsoft.com/office/drawing/2014/main" id="{9B30D58D-B22F-6243-9227-8DB14D942E71}"/>
              </a:ext>
            </a:extLst>
          </p:cNvPr>
          <p:cNvSpPr>
            <a:spLocks noChangeShapeType="1"/>
          </p:cNvSpPr>
          <p:nvPr/>
        </p:nvSpPr>
        <p:spPr bwMode="auto">
          <a:xfrm>
            <a:off x="4037013"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2" name="Line 107">
            <a:extLst>
              <a:ext uri="{FF2B5EF4-FFF2-40B4-BE49-F238E27FC236}">
                <a16:creationId xmlns:a16="http://schemas.microsoft.com/office/drawing/2014/main" id="{9E5DFBBA-0ABC-CD44-B991-55AD9BACCA5F}"/>
              </a:ext>
            </a:extLst>
          </p:cNvPr>
          <p:cNvSpPr>
            <a:spLocks noChangeShapeType="1"/>
          </p:cNvSpPr>
          <p:nvPr/>
        </p:nvSpPr>
        <p:spPr bwMode="auto">
          <a:xfrm>
            <a:off x="4071938" y="4475163"/>
            <a:ext cx="0" cy="2540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3" name="Freeform 108">
            <a:extLst>
              <a:ext uri="{FF2B5EF4-FFF2-40B4-BE49-F238E27FC236}">
                <a16:creationId xmlns:a16="http://schemas.microsoft.com/office/drawing/2014/main" id="{52793DBC-E6CD-CA42-864F-385C2C08BF27}"/>
              </a:ext>
            </a:extLst>
          </p:cNvPr>
          <p:cNvSpPr>
            <a:spLocks/>
          </p:cNvSpPr>
          <p:nvPr/>
        </p:nvSpPr>
        <p:spPr bwMode="auto">
          <a:xfrm>
            <a:off x="985838" y="2041525"/>
            <a:ext cx="196850" cy="2428875"/>
          </a:xfrm>
          <a:custGeom>
            <a:avLst/>
            <a:gdLst>
              <a:gd name="T0" fmla="*/ 2147483646 w 124"/>
              <a:gd name="T1" fmla="*/ 2147483646 h 1530"/>
              <a:gd name="T2" fmla="*/ 2147483646 w 124"/>
              <a:gd name="T3" fmla="*/ 2147483646 h 1530"/>
              <a:gd name="T4" fmla="*/ 2147483646 w 124"/>
              <a:gd name="T5" fmla="*/ 0 h 1530"/>
              <a:gd name="T6" fmla="*/ 2147483646 w 124"/>
              <a:gd name="T7" fmla="*/ 2147483646 h 1530"/>
              <a:gd name="T8" fmla="*/ 2147483646 w 124"/>
              <a:gd name="T9" fmla="*/ 2147483646 h 1530"/>
              <a:gd name="T10" fmla="*/ 2147483646 w 124"/>
              <a:gd name="T11" fmla="*/ 2147483646 h 1530"/>
              <a:gd name="T12" fmla="*/ 2147483646 w 124"/>
              <a:gd name="T13" fmla="*/ 2147483646 h 1530"/>
              <a:gd name="T14" fmla="*/ 2147483646 w 124"/>
              <a:gd name="T15" fmla="*/ 2147483646 h 1530"/>
              <a:gd name="T16" fmla="*/ 2147483646 w 124"/>
              <a:gd name="T17" fmla="*/ 2147483646 h 1530"/>
              <a:gd name="T18" fmla="*/ 2147483646 w 124"/>
              <a:gd name="T19" fmla="*/ 2147483646 h 1530"/>
              <a:gd name="T20" fmla="*/ 2147483646 w 124"/>
              <a:gd name="T21" fmla="*/ 2147483646 h 1530"/>
              <a:gd name="T22" fmla="*/ 2147483646 w 124"/>
              <a:gd name="T23" fmla="*/ 2147483646 h 1530"/>
              <a:gd name="T24" fmla="*/ 2147483646 w 124"/>
              <a:gd name="T25" fmla="*/ 2147483646 h 1530"/>
              <a:gd name="T26" fmla="*/ 2147483646 w 124"/>
              <a:gd name="T27" fmla="*/ 2147483646 h 1530"/>
              <a:gd name="T28" fmla="*/ 2147483646 w 124"/>
              <a:gd name="T29" fmla="*/ 2147483646 h 1530"/>
              <a:gd name="T30" fmla="*/ 2147483646 w 124"/>
              <a:gd name="T31" fmla="*/ 2147483646 h 1530"/>
              <a:gd name="T32" fmla="*/ 2147483646 w 124"/>
              <a:gd name="T33" fmla="*/ 2147483646 h 1530"/>
              <a:gd name="T34" fmla="*/ 2147483646 w 124"/>
              <a:gd name="T35" fmla="*/ 2147483646 h 1530"/>
              <a:gd name="T36" fmla="*/ 2147483646 w 124"/>
              <a:gd name="T37" fmla="*/ 2147483646 h 1530"/>
              <a:gd name="T38" fmla="*/ 2147483646 w 124"/>
              <a:gd name="T39" fmla="*/ 2147483646 h 1530"/>
              <a:gd name="T40" fmla="*/ 2147483646 w 124"/>
              <a:gd name="T41" fmla="*/ 2147483646 h 1530"/>
              <a:gd name="T42" fmla="*/ 2147483646 w 124"/>
              <a:gd name="T43" fmla="*/ 2147483646 h 1530"/>
              <a:gd name="T44" fmla="*/ 2147483646 w 124"/>
              <a:gd name="T45" fmla="*/ 2147483646 h 1530"/>
              <a:gd name="T46" fmla="*/ 2147483646 w 124"/>
              <a:gd name="T47" fmla="*/ 2147483646 h 1530"/>
              <a:gd name="T48" fmla="*/ 2147483646 w 124"/>
              <a:gd name="T49" fmla="*/ 2147483646 h 1530"/>
              <a:gd name="T50" fmla="*/ 2147483646 w 124"/>
              <a:gd name="T51" fmla="*/ 2147483646 h 1530"/>
              <a:gd name="T52" fmla="*/ 2147483646 w 124"/>
              <a:gd name="T53" fmla="*/ 2147483646 h 1530"/>
              <a:gd name="T54" fmla="*/ 2147483646 w 124"/>
              <a:gd name="T55" fmla="*/ 2147483646 h 1530"/>
              <a:gd name="T56" fmla="*/ 2147483646 w 124"/>
              <a:gd name="T57" fmla="*/ 2147483646 h 1530"/>
              <a:gd name="T58" fmla="*/ 2147483646 w 124"/>
              <a:gd name="T59" fmla="*/ 2147483646 h 1530"/>
              <a:gd name="T60" fmla="*/ 2147483646 w 124"/>
              <a:gd name="T61" fmla="*/ 2147483646 h 1530"/>
              <a:gd name="T62" fmla="*/ 2147483646 w 124"/>
              <a:gd name="T63" fmla="*/ 2147483646 h 1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1530">
                <a:moveTo>
                  <a:pt x="0" y="1529"/>
                </a:moveTo>
                <a:lnTo>
                  <a:pt x="2" y="1529"/>
                </a:lnTo>
                <a:lnTo>
                  <a:pt x="4" y="1529"/>
                </a:lnTo>
                <a:lnTo>
                  <a:pt x="6" y="1468"/>
                </a:lnTo>
                <a:lnTo>
                  <a:pt x="8" y="1355"/>
                </a:lnTo>
                <a:lnTo>
                  <a:pt x="10" y="0"/>
                </a:lnTo>
                <a:lnTo>
                  <a:pt x="12" y="0"/>
                </a:lnTo>
                <a:lnTo>
                  <a:pt x="14" y="1427"/>
                </a:lnTo>
                <a:lnTo>
                  <a:pt x="15" y="1406"/>
                </a:lnTo>
                <a:lnTo>
                  <a:pt x="17" y="1457"/>
                </a:lnTo>
                <a:lnTo>
                  <a:pt x="19" y="1417"/>
                </a:lnTo>
                <a:lnTo>
                  <a:pt x="21" y="1346"/>
                </a:lnTo>
                <a:lnTo>
                  <a:pt x="23" y="1336"/>
                </a:lnTo>
                <a:lnTo>
                  <a:pt x="25" y="1396"/>
                </a:lnTo>
                <a:lnTo>
                  <a:pt x="27" y="1305"/>
                </a:lnTo>
                <a:lnTo>
                  <a:pt x="29" y="1325"/>
                </a:lnTo>
                <a:lnTo>
                  <a:pt x="31" y="1315"/>
                </a:lnTo>
                <a:lnTo>
                  <a:pt x="33" y="1406"/>
                </a:lnTo>
                <a:lnTo>
                  <a:pt x="35" y="1325"/>
                </a:lnTo>
                <a:lnTo>
                  <a:pt x="37" y="1264"/>
                </a:lnTo>
                <a:lnTo>
                  <a:pt x="38" y="1336"/>
                </a:lnTo>
                <a:lnTo>
                  <a:pt x="40" y="1254"/>
                </a:lnTo>
                <a:lnTo>
                  <a:pt x="42" y="1274"/>
                </a:lnTo>
                <a:lnTo>
                  <a:pt x="44" y="1285"/>
                </a:lnTo>
                <a:lnTo>
                  <a:pt x="46" y="1203"/>
                </a:lnTo>
                <a:lnTo>
                  <a:pt x="48" y="1305"/>
                </a:lnTo>
                <a:lnTo>
                  <a:pt x="50" y="1305"/>
                </a:lnTo>
                <a:lnTo>
                  <a:pt x="52" y="1274"/>
                </a:lnTo>
                <a:lnTo>
                  <a:pt x="54" y="1305"/>
                </a:lnTo>
                <a:lnTo>
                  <a:pt x="56" y="1305"/>
                </a:lnTo>
                <a:lnTo>
                  <a:pt x="58" y="1295"/>
                </a:lnTo>
                <a:lnTo>
                  <a:pt x="60" y="1244"/>
                </a:lnTo>
                <a:lnTo>
                  <a:pt x="62" y="1182"/>
                </a:lnTo>
                <a:lnTo>
                  <a:pt x="63" y="1346"/>
                </a:lnTo>
                <a:lnTo>
                  <a:pt x="65" y="1264"/>
                </a:lnTo>
                <a:lnTo>
                  <a:pt x="67" y="1336"/>
                </a:lnTo>
                <a:lnTo>
                  <a:pt x="69" y="1223"/>
                </a:lnTo>
                <a:lnTo>
                  <a:pt x="71" y="1285"/>
                </a:lnTo>
                <a:lnTo>
                  <a:pt x="73" y="1336"/>
                </a:lnTo>
                <a:lnTo>
                  <a:pt x="75" y="1315"/>
                </a:lnTo>
                <a:lnTo>
                  <a:pt x="77" y="1172"/>
                </a:lnTo>
                <a:lnTo>
                  <a:pt x="79" y="1213"/>
                </a:lnTo>
                <a:lnTo>
                  <a:pt x="81" y="1295"/>
                </a:lnTo>
                <a:lnTo>
                  <a:pt x="83" y="1233"/>
                </a:lnTo>
                <a:lnTo>
                  <a:pt x="85" y="1203"/>
                </a:lnTo>
                <a:lnTo>
                  <a:pt x="86" y="1305"/>
                </a:lnTo>
                <a:lnTo>
                  <a:pt x="89" y="1315"/>
                </a:lnTo>
                <a:lnTo>
                  <a:pt x="91" y="1285"/>
                </a:lnTo>
                <a:lnTo>
                  <a:pt x="92" y="1233"/>
                </a:lnTo>
                <a:lnTo>
                  <a:pt x="94" y="1355"/>
                </a:lnTo>
                <a:lnTo>
                  <a:pt x="96" y="1295"/>
                </a:lnTo>
                <a:lnTo>
                  <a:pt x="98" y="1193"/>
                </a:lnTo>
                <a:lnTo>
                  <a:pt x="100" y="1182"/>
                </a:lnTo>
                <a:lnTo>
                  <a:pt x="102" y="1244"/>
                </a:lnTo>
                <a:lnTo>
                  <a:pt x="104" y="1141"/>
                </a:lnTo>
                <a:lnTo>
                  <a:pt x="106" y="1203"/>
                </a:lnTo>
                <a:lnTo>
                  <a:pt x="108" y="1162"/>
                </a:lnTo>
                <a:lnTo>
                  <a:pt x="110" y="1233"/>
                </a:lnTo>
                <a:lnTo>
                  <a:pt x="112" y="1233"/>
                </a:lnTo>
                <a:lnTo>
                  <a:pt x="114" y="1336"/>
                </a:lnTo>
                <a:lnTo>
                  <a:pt x="115" y="1071"/>
                </a:lnTo>
                <a:lnTo>
                  <a:pt x="117" y="1285"/>
                </a:lnTo>
                <a:lnTo>
                  <a:pt x="119" y="1203"/>
                </a:lnTo>
                <a:lnTo>
                  <a:pt x="121" y="1233"/>
                </a:lnTo>
                <a:lnTo>
                  <a:pt x="123" y="123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4" name="Freeform 109">
            <a:extLst>
              <a:ext uri="{FF2B5EF4-FFF2-40B4-BE49-F238E27FC236}">
                <a16:creationId xmlns:a16="http://schemas.microsoft.com/office/drawing/2014/main" id="{48029295-6DAA-6742-804D-9253C6FFC7E8}"/>
              </a:ext>
            </a:extLst>
          </p:cNvPr>
          <p:cNvSpPr>
            <a:spLocks/>
          </p:cNvSpPr>
          <p:nvPr/>
        </p:nvSpPr>
        <p:spPr bwMode="auto">
          <a:xfrm>
            <a:off x="1181100" y="3384550"/>
            <a:ext cx="196850" cy="793750"/>
          </a:xfrm>
          <a:custGeom>
            <a:avLst/>
            <a:gdLst>
              <a:gd name="T0" fmla="*/ 2147483646 w 124"/>
              <a:gd name="T1" fmla="*/ 2147483646 h 500"/>
              <a:gd name="T2" fmla="*/ 2147483646 w 124"/>
              <a:gd name="T3" fmla="*/ 2147483646 h 500"/>
              <a:gd name="T4" fmla="*/ 2147483646 w 124"/>
              <a:gd name="T5" fmla="*/ 2147483646 h 500"/>
              <a:gd name="T6" fmla="*/ 2147483646 w 124"/>
              <a:gd name="T7" fmla="*/ 2147483646 h 500"/>
              <a:gd name="T8" fmla="*/ 2147483646 w 124"/>
              <a:gd name="T9" fmla="*/ 2147483646 h 500"/>
              <a:gd name="T10" fmla="*/ 2147483646 w 124"/>
              <a:gd name="T11" fmla="*/ 2147483646 h 500"/>
              <a:gd name="T12" fmla="*/ 2147483646 w 124"/>
              <a:gd name="T13" fmla="*/ 2147483646 h 500"/>
              <a:gd name="T14" fmla="*/ 2147483646 w 124"/>
              <a:gd name="T15" fmla="*/ 2147483646 h 500"/>
              <a:gd name="T16" fmla="*/ 2147483646 w 124"/>
              <a:gd name="T17" fmla="*/ 2147483646 h 500"/>
              <a:gd name="T18" fmla="*/ 2147483646 w 124"/>
              <a:gd name="T19" fmla="*/ 2147483646 h 500"/>
              <a:gd name="T20" fmla="*/ 2147483646 w 124"/>
              <a:gd name="T21" fmla="*/ 2147483646 h 500"/>
              <a:gd name="T22" fmla="*/ 2147483646 w 124"/>
              <a:gd name="T23" fmla="*/ 2147483646 h 500"/>
              <a:gd name="T24" fmla="*/ 2147483646 w 124"/>
              <a:gd name="T25" fmla="*/ 2147483646 h 500"/>
              <a:gd name="T26" fmla="*/ 2147483646 w 124"/>
              <a:gd name="T27" fmla="*/ 2147483646 h 500"/>
              <a:gd name="T28" fmla="*/ 2147483646 w 124"/>
              <a:gd name="T29" fmla="*/ 2147483646 h 500"/>
              <a:gd name="T30" fmla="*/ 2147483646 w 124"/>
              <a:gd name="T31" fmla="*/ 2147483646 h 500"/>
              <a:gd name="T32" fmla="*/ 2147483646 w 124"/>
              <a:gd name="T33" fmla="*/ 2147483646 h 500"/>
              <a:gd name="T34" fmla="*/ 2147483646 w 124"/>
              <a:gd name="T35" fmla="*/ 2147483646 h 500"/>
              <a:gd name="T36" fmla="*/ 2147483646 w 124"/>
              <a:gd name="T37" fmla="*/ 2147483646 h 500"/>
              <a:gd name="T38" fmla="*/ 2147483646 w 124"/>
              <a:gd name="T39" fmla="*/ 2147483646 h 500"/>
              <a:gd name="T40" fmla="*/ 2147483646 w 124"/>
              <a:gd name="T41" fmla="*/ 2147483646 h 500"/>
              <a:gd name="T42" fmla="*/ 2147483646 w 124"/>
              <a:gd name="T43" fmla="*/ 2147483646 h 500"/>
              <a:gd name="T44" fmla="*/ 2147483646 w 124"/>
              <a:gd name="T45" fmla="*/ 2147483646 h 500"/>
              <a:gd name="T46" fmla="*/ 2147483646 w 124"/>
              <a:gd name="T47" fmla="*/ 2147483646 h 500"/>
              <a:gd name="T48" fmla="*/ 2147483646 w 124"/>
              <a:gd name="T49" fmla="*/ 2147483646 h 500"/>
              <a:gd name="T50" fmla="*/ 2147483646 w 124"/>
              <a:gd name="T51" fmla="*/ 2147483646 h 500"/>
              <a:gd name="T52" fmla="*/ 2147483646 w 124"/>
              <a:gd name="T53" fmla="*/ 2147483646 h 500"/>
              <a:gd name="T54" fmla="*/ 2147483646 w 124"/>
              <a:gd name="T55" fmla="*/ 2147483646 h 500"/>
              <a:gd name="T56" fmla="*/ 2147483646 w 124"/>
              <a:gd name="T57" fmla="*/ 2147483646 h 500"/>
              <a:gd name="T58" fmla="*/ 2147483646 w 124"/>
              <a:gd name="T59" fmla="*/ 2147483646 h 500"/>
              <a:gd name="T60" fmla="*/ 2147483646 w 124"/>
              <a:gd name="T61" fmla="*/ 0 h 500"/>
              <a:gd name="T62" fmla="*/ 2147483646 w 124"/>
              <a:gd name="T63" fmla="*/ 2147483646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500">
                <a:moveTo>
                  <a:pt x="0" y="387"/>
                </a:moveTo>
                <a:lnTo>
                  <a:pt x="2" y="366"/>
                </a:lnTo>
                <a:lnTo>
                  <a:pt x="4" y="499"/>
                </a:lnTo>
                <a:lnTo>
                  <a:pt x="6" y="356"/>
                </a:lnTo>
                <a:lnTo>
                  <a:pt x="8" y="407"/>
                </a:lnTo>
                <a:lnTo>
                  <a:pt x="10" y="377"/>
                </a:lnTo>
                <a:lnTo>
                  <a:pt x="12" y="336"/>
                </a:lnTo>
                <a:lnTo>
                  <a:pt x="14" y="264"/>
                </a:lnTo>
                <a:lnTo>
                  <a:pt x="15" y="417"/>
                </a:lnTo>
                <a:lnTo>
                  <a:pt x="17" y="224"/>
                </a:lnTo>
                <a:lnTo>
                  <a:pt x="19" y="264"/>
                </a:lnTo>
                <a:lnTo>
                  <a:pt x="21" y="315"/>
                </a:lnTo>
                <a:lnTo>
                  <a:pt x="23" y="336"/>
                </a:lnTo>
                <a:lnTo>
                  <a:pt x="25" y="377"/>
                </a:lnTo>
                <a:lnTo>
                  <a:pt x="27" y="315"/>
                </a:lnTo>
                <a:lnTo>
                  <a:pt x="29" y="356"/>
                </a:lnTo>
                <a:lnTo>
                  <a:pt x="31" y="346"/>
                </a:lnTo>
                <a:lnTo>
                  <a:pt x="33" y="234"/>
                </a:lnTo>
                <a:lnTo>
                  <a:pt x="35" y="285"/>
                </a:lnTo>
                <a:lnTo>
                  <a:pt x="37" y="407"/>
                </a:lnTo>
                <a:lnTo>
                  <a:pt x="38" y="438"/>
                </a:lnTo>
                <a:lnTo>
                  <a:pt x="40" y="377"/>
                </a:lnTo>
                <a:lnTo>
                  <a:pt x="42" y="336"/>
                </a:lnTo>
                <a:lnTo>
                  <a:pt x="44" y="397"/>
                </a:lnTo>
                <a:lnTo>
                  <a:pt x="46" y="326"/>
                </a:lnTo>
                <a:lnTo>
                  <a:pt x="48" y="285"/>
                </a:lnTo>
                <a:lnTo>
                  <a:pt x="50" y="326"/>
                </a:lnTo>
                <a:lnTo>
                  <a:pt x="52" y="254"/>
                </a:lnTo>
                <a:lnTo>
                  <a:pt x="54" y="326"/>
                </a:lnTo>
                <a:lnTo>
                  <a:pt x="56" y="275"/>
                </a:lnTo>
                <a:lnTo>
                  <a:pt x="58" y="326"/>
                </a:lnTo>
                <a:lnTo>
                  <a:pt x="60" y="356"/>
                </a:lnTo>
                <a:lnTo>
                  <a:pt x="62" y="244"/>
                </a:lnTo>
                <a:lnTo>
                  <a:pt x="63" y="184"/>
                </a:lnTo>
                <a:lnTo>
                  <a:pt x="65" y="244"/>
                </a:lnTo>
                <a:lnTo>
                  <a:pt x="68" y="285"/>
                </a:lnTo>
                <a:lnTo>
                  <a:pt x="69" y="275"/>
                </a:lnTo>
                <a:lnTo>
                  <a:pt x="71" y="102"/>
                </a:lnTo>
                <a:lnTo>
                  <a:pt x="73" y="143"/>
                </a:lnTo>
                <a:lnTo>
                  <a:pt x="75" y="244"/>
                </a:lnTo>
                <a:lnTo>
                  <a:pt x="77" y="366"/>
                </a:lnTo>
                <a:lnTo>
                  <a:pt x="79" y="346"/>
                </a:lnTo>
                <a:lnTo>
                  <a:pt x="81" y="143"/>
                </a:lnTo>
                <a:lnTo>
                  <a:pt x="83" y="234"/>
                </a:lnTo>
                <a:lnTo>
                  <a:pt x="85" y="254"/>
                </a:lnTo>
                <a:lnTo>
                  <a:pt x="86" y="285"/>
                </a:lnTo>
                <a:lnTo>
                  <a:pt x="88" y="213"/>
                </a:lnTo>
                <a:lnTo>
                  <a:pt x="90" y="244"/>
                </a:lnTo>
                <a:lnTo>
                  <a:pt x="92" y="285"/>
                </a:lnTo>
                <a:lnTo>
                  <a:pt x="94" y="71"/>
                </a:lnTo>
                <a:lnTo>
                  <a:pt x="96" y="244"/>
                </a:lnTo>
                <a:lnTo>
                  <a:pt x="98" y="153"/>
                </a:lnTo>
                <a:lnTo>
                  <a:pt x="100" y="295"/>
                </a:lnTo>
                <a:lnTo>
                  <a:pt x="102" y="305"/>
                </a:lnTo>
                <a:lnTo>
                  <a:pt x="104" y="224"/>
                </a:lnTo>
                <a:lnTo>
                  <a:pt x="106" y="285"/>
                </a:lnTo>
                <a:lnTo>
                  <a:pt x="108" y="122"/>
                </a:lnTo>
                <a:lnTo>
                  <a:pt x="109" y="184"/>
                </a:lnTo>
                <a:lnTo>
                  <a:pt x="111" y="153"/>
                </a:lnTo>
                <a:lnTo>
                  <a:pt x="113" y="326"/>
                </a:lnTo>
                <a:lnTo>
                  <a:pt x="115" y="194"/>
                </a:lnTo>
                <a:lnTo>
                  <a:pt x="117" y="0"/>
                </a:lnTo>
                <a:lnTo>
                  <a:pt x="119" y="163"/>
                </a:lnTo>
                <a:lnTo>
                  <a:pt x="121" y="133"/>
                </a:lnTo>
                <a:lnTo>
                  <a:pt x="123" y="16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5" name="Freeform 110">
            <a:extLst>
              <a:ext uri="{FF2B5EF4-FFF2-40B4-BE49-F238E27FC236}">
                <a16:creationId xmlns:a16="http://schemas.microsoft.com/office/drawing/2014/main" id="{84D7D8E3-754C-794C-BAED-495D666C7386}"/>
              </a:ext>
            </a:extLst>
          </p:cNvPr>
          <p:cNvSpPr>
            <a:spLocks/>
          </p:cNvSpPr>
          <p:nvPr/>
        </p:nvSpPr>
        <p:spPr bwMode="auto">
          <a:xfrm>
            <a:off x="1360488" y="2962275"/>
            <a:ext cx="192087" cy="823913"/>
          </a:xfrm>
          <a:custGeom>
            <a:avLst/>
            <a:gdLst>
              <a:gd name="T0" fmla="*/ 2147483646 w 121"/>
              <a:gd name="T1" fmla="*/ 2147483646 h 519"/>
              <a:gd name="T2" fmla="*/ 2147483646 w 121"/>
              <a:gd name="T3" fmla="*/ 2147483646 h 519"/>
              <a:gd name="T4" fmla="*/ 2147483646 w 121"/>
              <a:gd name="T5" fmla="*/ 2147483646 h 519"/>
              <a:gd name="T6" fmla="*/ 2147483646 w 121"/>
              <a:gd name="T7" fmla="*/ 2147483646 h 519"/>
              <a:gd name="T8" fmla="*/ 2147483646 w 121"/>
              <a:gd name="T9" fmla="*/ 2147483646 h 519"/>
              <a:gd name="T10" fmla="*/ 2147483646 w 121"/>
              <a:gd name="T11" fmla="*/ 2147483646 h 519"/>
              <a:gd name="T12" fmla="*/ 2147483646 w 121"/>
              <a:gd name="T13" fmla="*/ 2147483646 h 519"/>
              <a:gd name="T14" fmla="*/ 2147483646 w 121"/>
              <a:gd name="T15" fmla="*/ 2147483646 h 519"/>
              <a:gd name="T16" fmla="*/ 2147483646 w 121"/>
              <a:gd name="T17" fmla="*/ 2147483646 h 519"/>
              <a:gd name="T18" fmla="*/ 2147483646 w 121"/>
              <a:gd name="T19" fmla="*/ 2147483646 h 519"/>
              <a:gd name="T20" fmla="*/ 2147483646 w 121"/>
              <a:gd name="T21" fmla="*/ 2147483646 h 519"/>
              <a:gd name="T22" fmla="*/ 2147483646 w 121"/>
              <a:gd name="T23" fmla="*/ 2147483646 h 519"/>
              <a:gd name="T24" fmla="*/ 2147483646 w 121"/>
              <a:gd name="T25" fmla="*/ 2147483646 h 519"/>
              <a:gd name="T26" fmla="*/ 2147483646 w 121"/>
              <a:gd name="T27" fmla="*/ 2147483646 h 519"/>
              <a:gd name="T28" fmla="*/ 2147483646 w 121"/>
              <a:gd name="T29" fmla="*/ 2147483646 h 519"/>
              <a:gd name="T30" fmla="*/ 2147483646 w 121"/>
              <a:gd name="T31" fmla="*/ 2147483646 h 519"/>
              <a:gd name="T32" fmla="*/ 2147483646 w 121"/>
              <a:gd name="T33" fmla="*/ 2147483646 h 519"/>
              <a:gd name="T34" fmla="*/ 2147483646 w 121"/>
              <a:gd name="T35" fmla="*/ 2147483646 h 519"/>
              <a:gd name="T36" fmla="*/ 2147483646 w 121"/>
              <a:gd name="T37" fmla="*/ 2147483646 h 519"/>
              <a:gd name="T38" fmla="*/ 2147483646 w 121"/>
              <a:gd name="T39" fmla="*/ 2147483646 h 519"/>
              <a:gd name="T40" fmla="*/ 2147483646 w 121"/>
              <a:gd name="T41" fmla="*/ 2147483646 h 519"/>
              <a:gd name="T42" fmla="*/ 2147483646 w 121"/>
              <a:gd name="T43" fmla="*/ 2147483646 h 519"/>
              <a:gd name="T44" fmla="*/ 2147483646 w 121"/>
              <a:gd name="T45" fmla="*/ 2147483646 h 519"/>
              <a:gd name="T46" fmla="*/ 2147483646 w 121"/>
              <a:gd name="T47" fmla="*/ 2147483646 h 519"/>
              <a:gd name="T48" fmla="*/ 2147483646 w 121"/>
              <a:gd name="T49" fmla="*/ 2147483646 h 519"/>
              <a:gd name="T50" fmla="*/ 2147483646 w 121"/>
              <a:gd name="T51" fmla="*/ 2147483646 h 519"/>
              <a:gd name="T52" fmla="*/ 2147483646 w 121"/>
              <a:gd name="T53" fmla="*/ 2147483646 h 519"/>
              <a:gd name="T54" fmla="*/ 2147483646 w 121"/>
              <a:gd name="T55" fmla="*/ 2147483646 h 519"/>
              <a:gd name="T56" fmla="*/ 2147483646 w 121"/>
              <a:gd name="T57" fmla="*/ 2147483646 h 519"/>
              <a:gd name="T58" fmla="*/ 2147483646 w 121"/>
              <a:gd name="T59" fmla="*/ 2147483646 h 519"/>
              <a:gd name="T60" fmla="*/ 2147483646 w 121"/>
              <a:gd name="T61" fmla="*/ 2147483646 h 519"/>
              <a:gd name="T62" fmla="*/ 2147483646 w 121"/>
              <a:gd name="T63" fmla="*/ 2147483646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519">
                <a:moveTo>
                  <a:pt x="0" y="417"/>
                </a:moveTo>
                <a:lnTo>
                  <a:pt x="2" y="335"/>
                </a:lnTo>
                <a:lnTo>
                  <a:pt x="4" y="305"/>
                </a:lnTo>
                <a:lnTo>
                  <a:pt x="5" y="427"/>
                </a:lnTo>
                <a:lnTo>
                  <a:pt x="8" y="467"/>
                </a:lnTo>
                <a:lnTo>
                  <a:pt x="10" y="356"/>
                </a:lnTo>
                <a:lnTo>
                  <a:pt x="11" y="295"/>
                </a:lnTo>
                <a:lnTo>
                  <a:pt x="13" y="498"/>
                </a:lnTo>
                <a:lnTo>
                  <a:pt x="15" y="366"/>
                </a:lnTo>
                <a:lnTo>
                  <a:pt x="17" y="417"/>
                </a:lnTo>
                <a:lnTo>
                  <a:pt x="19" y="295"/>
                </a:lnTo>
                <a:lnTo>
                  <a:pt x="21" y="498"/>
                </a:lnTo>
                <a:lnTo>
                  <a:pt x="22" y="295"/>
                </a:lnTo>
                <a:lnTo>
                  <a:pt x="24" y="518"/>
                </a:lnTo>
                <a:lnTo>
                  <a:pt x="26" y="325"/>
                </a:lnTo>
                <a:lnTo>
                  <a:pt x="28" y="407"/>
                </a:lnTo>
                <a:lnTo>
                  <a:pt x="30" y="325"/>
                </a:lnTo>
                <a:lnTo>
                  <a:pt x="32" y="478"/>
                </a:lnTo>
                <a:lnTo>
                  <a:pt x="34" y="346"/>
                </a:lnTo>
                <a:lnTo>
                  <a:pt x="36" y="447"/>
                </a:lnTo>
                <a:lnTo>
                  <a:pt x="38" y="417"/>
                </a:lnTo>
                <a:lnTo>
                  <a:pt x="39" y="467"/>
                </a:lnTo>
                <a:lnTo>
                  <a:pt x="41" y="467"/>
                </a:lnTo>
                <a:lnTo>
                  <a:pt x="43" y="244"/>
                </a:lnTo>
                <a:lnTo>
                  <a:pt x="45" y="204"/>
                </a:lnTo>
                <a:lnTo>
                  <a:pt x="47" y="335"/>
                </a:lnTo>
                <a:lnTo>
                  <a:pt x="49" y="335"/>
                </a:lnTo>
                <a:lnTo>
                  <a:pt x="51" y="417"/>
                </a:lnTo>
                <a:lnTo>
                  <a:pt x="53" y="295"/>
                </a:lnTo>
                <a:lnTo>
                  <a:pt x="55" y="366"/>
                </a:lnTo>
                <a:lnTo>
                  <a:pt x="56" y="315"/>
                </a:lnTo>
                <a:lnTo>
                  <a:pt x="58" y="356"/>
                </a:lnTo>
                <a:lnTo>
                  <a:pt x="60" y="254"/>
                </a:lnTo>
                <a:lnTo>
                  <a:pt x="62" y="305"/>
                </a:lnTo>
                <a:lnTo>
                  <a:pt x="64" y="346"/>
                </a:lnTo>
                <a:lnTo>
                  <a:pt x="65" y="376"/>
                </a:lnTo>
                <a:lnTo>
                  <a:pt x="67" y="214"/>
                </a:lnTo>
                <a:lnTo>
                  <a:pt x="69" y="346"/>
                </a:lnTo>
                <a:lnTo>
                  <a:pt x="71" y="335"/>
                </a:lnTo>
                <a:lnTo>
                  <a:pt x="73" y="458"/>
                </a:lnTo>
                <a:lnTo>
                  <a:pt x="75" y="356"/>
                </a:lnTo>
                <a:lnTo>
                  <a:pt x="77" y="295"/>
                </a:lnTo>
                <a:lnTo>
                  <a:pt x="79" y="163"/>
                </a:lnTo>
                <a:lnTo>
                  <a:pt x="81" y="244"/>
                </a:lnTo>
                <a:lnTo>
                  <a:pt x="82" y="214"/>
                </a:lnTo>
                <a:lnTo>
                  <a:pt x="84" y="143"/>
                </a:lnTo>
                <a:lnTo>
                  <a:pt x="86" y="254"/>
                </a:lnTo>
                <a:lnTo>
                  <a:pt x="88" y="244"/>
                </a:lnTo>
                <a:lnTo>
                  <a:pt x="90" y="122"/>
                </a:lnTo>
                <a:lnTo>
                  <a:pt x="92" y="376"/>
                </a:lnTo>
                <a:lnTo>
                  <a:pt x="93" y="194"/>
                </a:lnTo>
                <a:lnTo>
                  <a:pt x="96" y="194"/>
                </a:lnTo>
                <a:lnTo>
                  <a:pt x="98" y="173"/>
                </a:lnTo>
                <a:lnTo>
                  <a:pt x="99" y="81"/>
                </a:lnTo>
                <a:lnTo>
                  <a:pt x="101" y="61"/>
                </a:lnTo>
                <a:lnTo>
                  <a:pt x="103" y="204"/>
                </a:lnTo>
                <a:lnTo>
                  <a:pt x="105" y="305"/>
                </a:lnTo>
                <a:lnTo>
                  <a:pt x="107" y="194"/>
                </a:lnTo>
                <a:lnTo>
                  <a:pt x="109" y="163"/>
                </a:lnTo>
                <a:lnTo>
                  <a:pt x="111" y="92"/>
                </a:lnTo>
                <a:lnTo>
                  <a:pt x="113" y="264"/>
                </a:lnTo>
                <a:lnTo>
                  <a:pt x="115" y="92"/>
                </a:lnTo>
                <a:lnTo>
                  <a:pt x="116" y="92"/>
                </a:lnTo>
                <a:lnTo>
                  <a:pt x="118" y="234"/>
                </a:lnTo>
                <a:lnTo>
                  <a:pt x="120"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6" name="Freeform 111">
            <a:extLst>
              <a:ext uri="{FF2B5EF4-FFF2-40B4-BE49-F238E27FC236}">
                <a16:creationId xmlns:a16="http://schemas.microsoft.com/office/drawing/2014/main" id="{B199B7F0-5BB7-254A-8E35-E463E86DDDE3}"/>
              </a:ext>
            </a:extLst>
          </p:cNvPr>
          <p:cNvSpPr>
            <a:spLocks/>
          </p:cNvSpPr>
          <p:nvPr/>
        </p:nvSpPr>
        <p:spPr bwMode="auto">
          <a:xfrm>
            <a:off x="1550988" y="2476500"/>
            <a:ext cx="195262" cy="923925"/>
          </a:xfrm>
          <a:custGeom>
            <a:avLst/>
            <a:gdLst>
              <a:gd name="T0" fmla="*/ 2147483646 w 123"/>
              <a:gd name="T1" fmla="*/ 2147483646 h 582"/>
              <a:gd name="T2" fmla="*/ 2147483646 w 123"/>
              <a:gd name="T3" fmla="*/ 2147483646 h 582"/>
              <a:gd name="T4" fmla="*/ 2147483646 w 123"/>
              <a:gd name="T5" fmla="*/ 2147483646 h 582"/>
              <a:gd name="T6" fmla="*/ 2147483646 w 123"/>
              <a:gd name="T7" fmla="*/ 2147483646 h 582"/>
              <a:gd name="T8" fmla="*/ 2147483646 w 123"/>
              <a:gd name="T9" fmla="*/ 2147483646 h 582"/>
              <a:gd name="T10" fmla="*/ 2147483646 w 123"/>
              <a:gd name="T11" fmla="*/ 2147483646 h 582"/>
              <a:gd name="T12" fmla="*/ 2147483646 w 123"/>
              <a:gd name="T13" fmla="*/ 2147483646 h 582"/>
              <a:gd name="T14" fmla="*/ 2147483646 w 123"/>
              <a:gd name="T15" fmla="*/ 2147483646 h 582"/>
              <a:gd name="T16" fmla="*/ 2147483646 w 123"/>
              <a:gd name="T17" fmla="*/ 2147483646 h 582"/>
              <a:gd name="T18" fmla="*/ 2147483646 w 123"/>
              <a:gd name="T19" fmla="*/ 2147483646 h 582"/>
              <a:gd name="T20" fmla="*/ 2147483646 w 123"/>
              <a:gd name="T21" fmla="*/ 2147483646 h 582"/>
              <a:gd name="T22" fmla="*/ 2147483646 w 123"/>
              <a:gd name="T23" fmla="*/ 2147483646 h 582"/>
              <a:gd name="T24" fmla="*/ 2147483646 w 123"/>
              <a:gd name="T25" fmla="*/ 2147483646 h 582"/>
              <a:gd name="T26" fmla="*/ 2147483646 w 123"/>
              <a:gd name="T27" fmla="*/ 2147483646 h 582"/>
              <a:gd name="T28" fmla="*/ 2147483646 w 123"/>
              <a:gd name="T29" fmla="*/ 2147483646 h 582"/>
              <a:gd name="T30" fmla="*/ 2147483646 w 123"/>
              <a:gd name="T31" fmla="*/ 2147483646 h 582"/>
              <a:gd name="T32" fmla="*/ 2147483646 w 123"/>
              <a:gd name="T33" fmla="*/ 2147483646 h 582"/>
              <a:gd name="T34" fmla="*/ 2147483646 w 123"/>
              <a:gd name="T35" fmla="*/ 2147483646 h 582"/>
              <a:gd name="T36" fmla="*/ 2147483646 w 123"/>
              <a:gd name="T37" fmla="*/ 2147483646 h 582"/>
              <a:gd name="T38" fmla="*/ 2147483646 w 123"/>
              <a:gd name="T39" fmla="*/ 2147483646 h 582"/>
              <a:gd name="T40" fmla="*/ 2147483646 w 123"/>
              <a:gd name="T41" fmla="*/ 2147483646 h 582"/>
              <a:gd name="T42" fmla="*/ 2147483646 w 123"/>
              <a:gd name="T43" fmla="*/ 2147483646 h 582"/>
              <a:gd name="T44" fmla="*/ 2147483646 w 123"/>
              <a:gd name="T45" fmla="*/ 2147483646 h 582"/>
              <a:gd name="T46" fmla="*/ 2147483646 w 123"/>
              <a:gd name="T47" fmla="*/ 2147483646 h 582"/>
              <a:gd name="T48" fmla="*/ 2147483646 w 123"/>
              <a:gd name="T49" fmla="*/ 2147483646 h 582"/>
              <a:gd name="T50" fmla="*/ 2147483646 w 123"/>
              <a:gd name="T51" fmla="*/ 2147483646 h 582"/>
              <a:gd name="T52" fmla="*/ 2147483646 w 123"/>
              <a:gd name="T53" fmla="*/ 2147483646 h 582"/>
              <a:gd name="T54" fmla="*/ 2147483646 w 123"/>
              <a:gd name="T55" fmla="*/ 2147483646 h 582"/>
              <a:gd name="T56" fmla="*/ 2147483646 w 123"/>
              <a:gd name="T57" fmla="*/ 2147483646 h 582"/>
              <a:gd name="T58" fmla="*/ 2147483646 w 123"/>
              <a:gd name="T59" fmla="*/ 2147483646 h 582"/>
              <a:gd name="T60" fmla="*/ 2147483646 w 123"/>
              <a:gd name="T61" fmla="*/ 2147483646 h 582"/>
              <a:gd name="T62" fmla="*/ 2147483646 w 123"/>
              <a:gd name="T63" fmla="*/ 2147483646 h 5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82">
                <a:moveTo>
                  <a:pt x="0" y="306"/>
                </a:moveTo>
                <a:lnTo>
                  <a:pt x="2" y="428"/>
                </a:lnTo>
                <a:lnTo>
                  <a:pt x="4" y="377"/>
                </a:lnTo>
                <a:lnTo>
                  <a:pt x="6" y="449"/>
                </a:lnTo>
                <a:lnTo>
                  <a:pt x="7" y="581"/>
                </a:lnTo>
                <a:lnTo>
                  <a:pt x="9" y="336"/>
                </a:lnTo>
                <a:lnTo>
                  <a:pt x="11" y="367"/>
                </a:lnTo>
                <a:lnTo>
                  <a:pt x="14" y="347"/>
                </a:lnTo>
                <a:lnTo>
                  <a:pt x="15" y="439"/>
                </a:lnTo>
                <a:lnTo>
                  <a:pt x="17" y="439"/>
                </a:lnTo>
                <a:lnTo>
                  <a:pt x="19" y="316"/>
                </a:lnTo>
                <a:lnTo>
                  <a:pt x="21" y="336"/>
                </a:lnTo>
                <a:lnTo>
                  <a:pt x="23" y="133"/>
                </a:lnTo>
                <a:lnTo>
                  <a:pt x="25" y="367"/>
                </a:lnTo>
                <a:lnTo>
                  <a:pt x="27" y="510"/>
                </a:lnTo>
                <a:lnTo>
                  <a:pt x="28" y="500"/>
                </a:lnTo>
                <a:lnTo>
                  <a:pt x="30" y="520"/>
                </a:lnTo>
                <a:lnTo>
                  <a:pt x="32" y="388"/>
                </a:lnTo>
                <a:lnTo>
                  <a:pt x="34" y="357"/>
                </a:lnTo>
                <a:lnTo>
                  <a:pt x="36" y="112"/>
                </a:lnTo>
                <a:lnTo>
                  <a:pt x="38" y="388"/>
                </a:lnTo>
                <a:lnTo>
                  <a:pt x="40" y="347"/>
                </a:lnTo>
                <a:lnTo>
                  <a:pt x="42" y="275"/>
                </a:lnTo>
                <a:lnTo>
                  <a:pt x="44" y="234"/>
                </a:lnTo>
                <a:lnTo>
                  <a:pt x="46" y="357"/>
                </a:lnTo>
                <a:lnTo>
                  <a:pt x="47" y="61"/>
                </a:lnTo>
                <a:lnTo>
                  <a:pt x="49" y="82"/>
                </a:lnTo>
                <a:lnTo>
                  <a:pt x="51" y="275"/>
                </a:lnTo>
                <a:lnTo>
                  <a:pt x="53" y="285"/>
                </a:lnTo>
                <a:lnTo>
                  <a:pt x="55" y="285"/>
                </a:lnTo>
                <a:lnTo>
                  <a:pt x="57" y="234"/>
                </a:lnTo>
                <a:lnTo>
                  <a:pt x="59" y="245"/>
                </a:lnTo>
                <a:lnTo>
                  <a:pt x="61" y="163"/>
                </a:lnTo>
                <a:lnTo>
                  <a:pt x="63" y="153"/>
                </a:lnTo>
                <a:lnTo>
                  <a:pt x="65" y="306"/>
                </a:lnTo>
                <a:lnTo>
                  <a:pt x="67" y="214"/>
                </a:lnTo>
                <a:lnTo>
                  <a:pt x="68" y="193"/>
                </a:lnTo>
                <a:lnTo>
                  <a:pt x="70" y="306"/>
                </a:lnTo>
                <a:lnTo>
                  <a:pt x="72" y="245"/>
                </a:lnTo>
                <a:lnTo>
                  <a:pt x="74" y="204"/>
                </a:lnTo>
                <a:lnTo>
                  <a:pt x="76" y="41"/>
                </a:lnTo>
                <a:lnTo>
                  <a:pt x="78" y="408"/>
                </a:lnTo>
                <a:lnTo>
                  <a:pt x="80" y="72"/>
                </a:lnTo>
                <a:lnTo>
                  <a:pt x="82" y="214"/>
                </a:lnTo>
                <a:lnTo>
                  <a:pt x="84" y="336"/>
                </a:lnTo>
                <a:lnTo>
                  <a:pt x="86" y="296"/>
                </a:lnTo>
                <a:lnTo>
                  <a:pt x="88" y="245"/>
                </a:lnTo>
                <a:lnTo>
                  <a:pt x="89" y="234"/>
                </a:lnTo>
                <a:lnTo>
                  <a:pt x="91" y="316"/>
                </a:lnTo>
                <a:lnTo>
                  <a:pt x="94" y="82"/>
                </a:lnTo>
                <a:lnTo>
                  <a:pt x="95" y="204"/>
                </a:lnTo>
                <a:lnTo>
                  <a:pt x="97" y="285"/>
                </a:lnTo>
                <a:lnTo>
                  <a:pt x="99" y="255"/>
                </a:lnTo>
                <a:lnTo>
                  <a:pt x="101" y="163"/>
                </a:lnTo>
                <a:lnTo>
                  <a:pt x="103" y="265"/>
                </a:lnTo>
                <a:lnTo>
                  <a:pt x="105" y="153"/>
                </a:lnTo>
                <a:lnTo>
                  <a:pt x="107" y="245"/>
                </a:lnTo>
                <a:lnTo>
                  <a:pt x="108" y="275"/>
                </a:lnTo>
                <a:lnTo>
                  <a:pt x="110" y="133"/>
                </a:lnTo>
                <a:lnTo>
                  <a:pt x="112" y="367"/>
                </a:lnTo>
                <a:lnTo>
                  <a:pt x="114" y="214"/>
                </a:lnTo>
                <a:lnTo>
                  <a:pt x="116" y="336"/>
                </a:lnTo>
                <a:lnTo>
                  <a:pt x="118" y="224"/>
                </a:lnTo>
                <a:lnTo>
                  <a:pt x="120" y="224"/>
                </a:lnTo>
                <a:lnTo>
                  <a:pt x="122"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7" name="Freeform 112">
            <a:extLst>
              <a:ext uri="{FF2B5EF4-FFF2-40B4-BE49-F238E27FC236}">
                <a16:creationId xmlns:a16="http://schemas.microsoft.com/office/drawing/2014/main" id="{5ED3B87C-0CA1-DF4B-95BC-EE786D1A74C8}"/>
              </a:ext>
            </a:extLst>
          </p:cNvPr>
          <p:cNvSpPr>
            <a:spLocks/>
          </p:cNvSpPr>
          <p:nvPr/>
        </p:nvSpPr>
        <p:spPr bwMode="auto">
          <a:xfrm>
            <a:off x="1744663" y="2476500"/>
            <a:ext cx="195262" cy="1389063"/>
          </a:xfrm>
          <a:custGeom>
            <a:avLst/>
            <a:gdLst>
              <a:gd name="T0" fmla="*/ 2147483646 w 123"/>
              <a:gd name="T1" fmla="*/ 2147483646 h 875"/>
              <a:gd name="T2" fmla="*/ 2147483646 w 123"/>
              <a:gd name="T3" fmla="*/ 2147483646 h 875"/>
              <a:gd name="T4" fmla="*/ 2147483646 w 123"/>
              <a:gd name="T5" fmla="*/ 2147483646 h 875"/>
              <a:gd name="T6" fmla="*/ 2147483646 w 123"/>
              <a:gd name="T7" fmla="*/ 2147483646 h 875"/>
              <a:gd name="T8" fmla="*/ 2147483646 w 123"/>
              <a:gd name="T9" fmla="*/ 2147483646 h 875"/>
              <a:gd name="T10" fmla="*/ 2147483646 w 123"/>
              <a:gd name="T11" fmla="*/ 2147483646 h 875"/>
              <a:gd name="T12" fmla="*/ 2147483646 w 123"/>
              <a:gd name="T13" fmla="*/ 2147483646 h 875"/>
              <a:gd name="T14" fmla="*/ 2147483646 w 123"/>
              <a:gd name="T15" fmla="*/ 2147483646 h 875"/>
              <a:gd name="T16" fmla="*/ 2147483646 w 123"/>
              <a:gd name="T17" fmla="*/ 2147483646 h 875"/>
              <a:gd name="T18" fmla="*/ 2147483646 w 123"/>
              <a:gd name="T19" fmla="*/ 2147483646 h 875"/>
              <a:gd name="T20" fmla="*/ 2147483646 w 123"/>
              <a:gd name="T21" fmla="*/ 2147483646 h 875"/>
              <a:gd name="T22" fmla="*/ 2147483646 w 123"/>
              <a:gd name="T23" fmla="*/ 2147483646 h 875"/>
              <a:gd name="T24" fmla="*/ 2147483646 w 123"/>
              <a:gd name="T25" fmla="*/ 2147483646 h 875"/>
              <a:gd name="T26" fmla="*/ 2147483646 w 123"/>
              <a:gd name="T27" fmla="*/ 2147483646 h 875"/>
              <a:gd name="T28" fmla="*/ 2147483646 w 123"/>
              <a:gd name="T29" fmla="*/ 2147483646 h 875"/>
              <a:gd name="T30" fmla="*/ 2147483646 w 123"/>
              <a:gd name="T31" fmla="*/ 2147483646 h 875"/>
              <a:gd name="T32" fmla="*/ 2147483646 w 123"/>
              <a:gd name="T33" fmla="*/ 2147483646 h 875"/>
              <a:gd name="T34" fmla="*/ 2147483646 w 123"/>
              <a:gd name="T35" fmla="*/ 2147483646 h 875"/>
              <a:gd name="T36" fmla="*/ 2147483646 w 123"/>
              <a:gd name="T37" fmla="*/ 2147483646 h 875"/>
              <a:gd name="T38" fmla="*/ 2147483646 w 123"/>
              <a:gd name="T39" fmla="*/ 2147483646 h 875"/>
              <a:gd name="T40" fmla="*/ 2147483646 w 123"/>
              <a:gd name="T41" fmla="*/ 2147483646 h 875"/>
              <a:gd name="T42" fmla="*/ 2147483646 w 123"/>
              <a:gd name="T43" fmla="*/ 2147483646 h 875"/>
              <a:gd name="T44" fmla="*/ 2147483646 w 123"/>
              <a:gd name="T45" fmla="*/ 2147483646 h 875"/>
              <a:gd name="T46" fmla="*/ 2147483646 w 123"/>
              <a:gd name="T47" fmla="*/ 2147483646 h 875"/>
              <a:gd name="T48" fmla="*/ 2147483646 w 123"/>
              <a:gd name="T49" fmla="*/ 2147483646 h 875"/>
              <a:gd name="T50" fmla="*/ 2147483646 w 123"/>
              <a:gd name="T51" fmla="*/ 2147483646 h 875"/>
              <a:gd name="T52" fmla="*/ 2147483646 w 123"/>
              <a:gd name="T53" fmla="*/ 2147483646 h 875"/>
              <a:gd name="T54" fmla="*/ 2147483646 w 123"/>
              <a:gd name="T55" fmla="*/ 2147483646 h 875"/>
              <a:gd name="T56" fmla="*/ 2147483646 w 123"/>
              <a:gd name="T57" fmla="*/ 2147483646 h 875"/>
              <a:gd name="T58" fmla="*/ 2147483646 w 123"/>
              <a:gd name="T59" fmla="*/ 2147483646 h 875"/>
              <a:gd name="T60" fmla="*/ 2147483646 w 123"/>
              <a:gd name="T61" fmla="*/ 2147483646 h 875"/>
              <a:gd name="T62" fmla="*/ 2147483646 w 123"/>
              <a:gd name="T63" fmla="*/ 2147483646 h 8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875">
                <a:moveTo>
                  <a:pt x="0" y="0"/>
                </a:moveTo>
                <a:lnTo>
                  <a:pt x="2" y="376"/>
                </a:lnTo>
                <a:lnTo>
                  <a:pt x="4" y="203"/>
                </a:lnTo>
                <a:lnTo>
                  <a:pt x="6" y="213"/>
                </a:lnTo>
                <a:lnTo>
                  <a:pt x="7" y="112"/>
                </a:lnTo>
                <a:lnTo>
                  <a:pt x="9" y="448"/>
                </a:lnTo>
                <a:lnTo>
                  <a:pt x="11" y="234"/>
                </a:lnTo>
                <a:lnTo>
                  <a:pt x="13" y="183"/>
                </a:lnTo>
                <a:lnTo>
                  <a:pt x="15" y="244"/>
                </a:lnTo>
                <a:lnTo>
                  <a:pt x="17" y="61"/>
                </a:lnTo>
                <a:lnTo>
                  <a:pt x="19" y="417"/>
                </a:lnTo>
                <a:lnTo>
                  <a:pt x="21" y="366"/>
                </a:lnTo>
                <a:lnTo>
                  <a:pt x="23" y="335"/>
                </a:lnTo>
                <a:lnTo>
                  <a:pt x="25" y="244"/>
                </a:lnTo>
                <a:lnTo>
                  <a:pt x="27" y="356"/>
                </a:lnTo>
                <a:lnTo>
                  <a:pt x="29" y="315"/>
                </a:lnTo>
                <a:lnTo>
                  <a:pt x="30" y="92"/>
                </a:lnTo>
                <a:lnTo>
                  <a:pt x="32" y="244"/>
                </a:lnTo>
                <a:lnTo>
                  <a:pt x="35" y="315"/>
                </a:lnTo>
                <a:lnTo>
                  <a:pt x="36" y="559"/>
                </a:lnTo>
                <a:lnTo>
                  <a:pt x="38" y="315"/>
                </a:lnTo>
                <a:lnTo>
                  <a:pt x="40" y="264"/>
                </a:lnTo>
                <a:lnTo>
                  <a:pt x="42" y="448"/>
                </a:lnTo>
                <a:lnTo>
                  <a:pt x="44" y="264"/>
                </a:lnTo>
                <a:lnTo>
                  <a:pt x="46" y="376"/>
                </a:lnTo>
                <a:lnTo>
                  <a:pt x="48" y="213"/>
                </a:lnTo>
                <a:lnTo>
                  <a:pt x="50" y="295"/>
                </a:lnTo>
                <a:lnTo>
                  <a:pt x="51" y="589"/>
                </a:lnTo>
                <a:lnTo>
                  <a:pt x="53" y="335"/>
                </a:lnTo>
                <a:lnTo>
                  <a:pt x="55" y="509"/>
                </a:lnTo>
                <a:lnTo>
                  <a:pt x="57" y="488"/>
                </a:lnTo>
                <a:lnTo>
                  <a:pt x="59" y="407"/>
                </a:lnTo>
                <a:lnTo>
                  <a:pt x="61" y="376"/>
                </a:lnTo>
                <a:lnTo>
                  <a:pt x="63" y="458"/>
                </a:lnTo>
                <a:lnTo>
                  <a:pt x="65" y="478"/>
                </a:lnTo>
                <a:lnTo>
                  <a:pt x="67" y="458"/>
                </a:lnTo>
                <a:lnTo>
                  <a:pt x="69" y="498"/>
                </a:lnTo>
                <a:lnTo>
                  <a:pt x="71" y="437"/>
                </a:lnTo>
                <a:lnTo>
                  <a:pt x="72" y="437"/>
                </a:lnTo>
                <a:lnTo>
                  <a:pt x="74" y="478"/>
                </a:lnTo>
                <a:lnTo>
                  <a:pt x="76" y="549"/>
                </a:lnTo>
                <a:lnTo>
                  <a:pt x="78" y="589"/>
                </a:lnTo>
                <a:lnTo>
                  <a:pt x="80" y="509"/>
                </a:lnTo>
                <a:lnTo>
                  <a:pt x="82" y="549"/>
                </a:lnTo>
                <a:lnTo>
                  <a:pt x="84" y="589"/>
                </a:lnTo>
                <a:lnTo>
                  <a:pt x="86" y="640"/>
                </a:lnTo>
                <a:lnTo>
                  <a:pt x="88" y="519"/>
                </a:lnTo>
                <a:lnTo>
                  <a:pt x="90" y="661"/>
                </a:lnTo>
                <a:lnTo>
                  <a:pt x="92" y="640"/>
                </a:lnTo>
                <a:lnTo>
                  <a:pt x="93" y="630"/>
                </a:lnTo>
                <a:lnTo>
                  <a:pt x="95" y="529"/>
                </a:lnTo>
                <a:lnTo>
                  <a:pt x="98" y="772"/>
                </a:lnTo>
                <a:lnTo>
                  <a:pt x="100" y="763"/>
                </a:lnTo>
                <a:lnTo>
                  <a:pt x="101" y="792"/>
                </a:lnTo>
                <a:lnTo>
                  <a:pt x="103" y="813"/>
                </a:lnTo>
                <a:lnTo>
                  <a:pt x="105" y="803"/>
                </a:lnTo>
                <a:lnTo>
                  <a:pt x="107" y="803"/>
                </a:lnTo>
                <a:lnTo>
                  <a:pt x="109" y="833"/>
                </a:lnTo>
                <a:lnTo>
                  <a:pt x="111" y="792"/>
                </a:lnTo>
                <a:lnTo>
                  <a:pt x="113" y="763"/>
                </a:lnTo>
                <a:lnTo>
                  <a:pt x="115" y="813"/>
                </a:lnTo>
                <a:lnTo>
                  <a:pt x="116" y="864"/>
                </a:lnTo>
                <a:lnTo>
                  <a:pt x="118" y="874"/>
                </a:lnTo>
                <a:lnTo>
                  <a:pt x="120" y="763"/>
                </a:lnTo>
                <a:lnTo>
                  <a:pt x="122" y="772"/>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8" name="Freeform 113">
            <a:extLst>
              <a:ext uri="{FF2B5EF4-FFF2-40B4-BE49-F238E27FC236}">
                <a16:creationId xmlns:a16="http://schemas.microsoft.com/office/drawing/2014/main" id="{3EA58FC0-48EE-3541-B2CF-8E4A352E6325}"/>
              </a:ext>
            </a:extLst>
          </p:cNvPr>
          <p:cNvSpPr>
            <a:spLocks/>
          </p:cNvSpPr>
          <p:nvPr/>
        </p:nvSpPr>
        <p:spPr bwMode="auto">
          <a:xfrm>
            <a:off x="1938338" y="3705225"/>
            <a:ext cx="192087" cy="712788"/>
          </a:xfrm>
          <a:custGeom>
            <a:avLst/>
            <a:gdLst>
              <a:gd name="T0" fmla="*/ 2147483646 w 121"/>
              <a:gd name="T1" fmla="*/ 2147483646 h 449"/>
              <a:gd name="T2" fmla="*/ 2147483646 w 121"/>
              <a:gd name="T3" fmla="*/ 2147483646 h 449"/>
              <a:gd name="T4" fmla="*/ 2147483646 w 121"/>
              <a:gd name="T5" fmla="*/ 2147483646 h 449"/>
              <a:gd name="T6" fmla="*/ 2147483646 w 121"/>
              <a:gd name="T7" fmla="*/ 2147483646 h 449"/>
              <a:gd name="T8" fmla="*/ 2147483646 w 121"/>
              <a:gd name="T9" fmla="*/ 2147483646 h 449"/>
              <a:gd name="T10" fmla="*/ 2147483646 w 121"/>
              <a:gd name="T11" fmla="*/ 2147483646 h 449"/>
              <a:gd name="T12" fmla="*/ 2147483646 w 121"/>
              <a:gd name="T13" fmla="*/ 2147483646 h 449"/>
              <a:gd name="T14" fmla="*/ 2147483646 w 121"/>
              <a:gd name="T15" fmla="*/ 2147483646 h 449"/>
              <a:gd name="T16" fmla="*/ 2147483646 w 121"/>
              <a:gd name="T17" fmla="*/ 2147483646 h 449"/>
              <a:gd name="T18" fmla="*/ 2147483646 w 121"/>
              <a:gd name="T19" fmla="*/ 2147483646 h 449"/>
              <a:gd name="T20" fmla="*/ 2147483646 w 121"/>
              <a:gd name="T21" fmla="*/ 2147483646 h 449"/>
              <a:gd name="T22" fmla="*/ 2147483646 w 121"/>
              <a:gd name="T23" fmla="*/ 2147483646 h 449"/>
              <a:gd name="T24" fmla="*/ 2147483646 w 121"/>
              <a:gd name="T25" fmla="*/ 2147483646 h 449"/>
              <a:gd name="T26" fmla="*/ 2147483646 w 121"/>
              <a:gd name="T27" fmla="*/ 2147483646 h 449"/>
              <a:gd name="T28" fmla="*/ 2147483646 w 121"/>
              <a:gd name="T29" fmla="*/ 2147483646 h 449"/>
              <a:gd name="T30" fmla="*/ 2147483646 w 121"/>
              <a:gd name="T31" fmla="*/ 2147483646 h 449"/>
              <a:gd name="T32" fmla="*/ 2147483646 w 121"/>
              <a:gd name="T33" fmla="*/ 2147483646 h 449"/>
              <a:gd name="T34" fmla="*/ 2147483646 w 121"/>
              <a:gd name="T35" fmla="*/ 2147483646 h 449"/>
              <a:gd name="T36" fmla="*/ 2147483646 w 121"/>
              <a:gd name="T37" fmla="*/ 2147483646 h 449"/>
              <a:gd name="T38" fmla="*/ 2147483646 w 121"/>
              <a:gd name="T39" fmla="*/ 2147483646 h 449"/>
              <a:gd name="T40" fmla="*/ 2147483646 w 121"/>
              <a:gd name="T41" fmla="*/ 2147483646 h 449"/>
              <a:gd name="T42" fmla="*/ 2147483646 w 121"/>
              <a:gd name="T43" fmla="*/ 2147483646 h 449"/>
              <a:gd name="T44" fmla="*/ 2147483646 w 121"/>
              <a:gd name="T45" fmla="*/ 2147483646 h 449"/>
              <a:gd name="T46" fmla="*/ 2147483646 w 121"/>
              <a:gd name="T47" fmla="*/ 2147483646 h 449"/>
              <a:gd name="T48" fmla="*/ 2147483646 w 121"/>
              <a:gd name="T49" fmla="*/ 2147483646 h 449"/>
              <a:gd name="T50" fmla="*/ 2147483646 w 121"/>
              <a:gd name="T51" fmla="*/ 2147483646 h 449"/>
              <a:gd name="T52" fmla="*/ 2147483646 w 121"/>
              <a:gd name="T53" fmla="*/ 2147483646 h 449"/>
              <a:gd name="T54" fmla="*/ 2147483646 w 121"/>
              <a:gd name="T55" fmla="*/ 2147483646 h 449"/>
              <a:gd name="T56" fmla="*/ 2147483646 w 121"/>
              <a:gd name="T57" fmla="*/ 2147483646 h 449"/>
              <a:gd name="T58" fmla="*/ 2147483646 w 121"/>
              <a:gd name="T59" fmla="*/ 2147483646 h 449"/>
              <a:gd name="T60" fmla="*/ 2147483646 w 121"/>
              <a:gd name="T61" fmla="*/ 2147483646 h 449"/>
              <a:gd name="T62" fmla="*/ 2147483646 w 121"/>
              <a:gd name="T63" fmla="*/ 2147483646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449">
                <a:moveTo>
                  <a:pt x="0" y="0"/>
                </a:moveTo>
                <a:lnTo>
                  <a:pt x="2" y="153"/>
                </a:lnTo>
                <a:lnTo>
                  <a:pt x="4" y="41"/>
                </a:lnTo>
                <a:lnTo>
                  <a:pt x="6" y="173"/>
                </a:lnTo>
                <a:lnTo>
                  <a:pt x="8" y="204"/>
                </a:lnTo>
                <a:lnTo>
                  <a:pt x="10" y="143"/>
                </a:lnTo>
                <a:lnTo>
                  <a:pt x="11" y="143"/>
                </a:lnTo>
                <a:lnTo>
                  <a:pt x="13" y="214"/>
                </a:lnTo>
                <a:lnTo>
                  <a:pt x="15" y="315"/>
                </a:lnTo>
                <a:lnTo>
                  <a:pt x="17" y="245"/>
                </a:lnTo>
                <a:lnTo>
                  <a:pt x="19" y="265"/>
                </a:lnTo>
                <a:lnTo>
                  <a:pt x="21" y="265"/>
                </a:lnTo>
                <a:lnTo>
                  <a:pt x="23" y="173"/>
                </a:lnTo>
                <a:lnTo>
                  <a:pt x="25" y="235"/>
                </a:lnTo>
                <a:lnTo>
                  <a:pt x="27" y="295"/>
                </a:lnTo>
                <a:lnTo>
                  <a:pt x="28" y="224"/>
                </a:lnTo>
                <a:lnTo>
                  <a:pt x="30" y="255"/>
                </a:lnTo>
                <a:lnTo>
                  <a:pt x="32" y="265"/>
                </a:lnTo>
                <a:lnTo>
                  <a:pt x="34" y="173"/>
                </a:lnTo>
                <a:lnTo>
                  <a:pt x="36" y="265"/>
                </a:lnTo>
                <a:lnTo>
                  <a:pt x="38" y="295"/>
                </a:lnTo>
                <a:lnTo>
                  <a:pt x="40" y="356"/>
                </a:lnTo>
                <a:lnTo>
                  <a:pt x="42" y="315"/>
                </a:lnTo>
                <a:lnTo>
                  <a:pt x="44" y="326"/>
                </a:lnTo>
                <a:lnTo>
                  <a:pt x="45" y="356"/>
                </a:lnTo>
                <a:lnTo>
                  <a:pt x="47" y="377"/>
                </a:lnTo>
                <a:lnTo>
                  <a:pt x="49" y="315"/>
                </a:lnTo>
                <a:lnTo>
                  <a:pt x="51" y="346"/>
                </a:lnTo>
                <a:lnTo>
                  <a:pt x="53" y="315"/>
                </a:lnTo>
                <a:lnTo>
                  <a:pt x="55" y="356"/>
                </a:lnTo>
                <a:lnTo>
                  <a:pt x="56" y="366"/>
                </a:lnTo>
                <a:lnTo>
                  <a:pt x="58" y="366"/>
                </a:lnTo>
                <a:lnTo>
                  <a:pt x="60" y="326"/>
                </a:lnTo>
                <a:lnTo>
                  <a:pt x="62" y="366"/>
                </a:lnTo>
                <a:lnTo>
                  <a:pt x="64" y="428"/>
                </a:lnTo>
                <a:lnTo>
                  <a:pt x="66" y="377"/>
                </a:lnTo>
                <a:lnTo>
                  <a:pt x="68" y="377"/>
                </a:lnTo>
                <a:lnTo>
                  <a:pt x="70" y="407"/>
                </a:lnTo>
                <a:lnTo>
                  <a:pt x="71" y="346"/>
                </a:lnTo>
                <a:lnTo>
                  <a:pt x="73" y="346"/>
                </a:lnTo>
                <a:lnTo>
                  <a:pt x="75" y="417"/>
                </a:lnTo>
                <a:lnTo>
                  <a:pt x="77" y="417"/>
                </a:lnTo>
                <a:lnTo>
                  <a:pt x="79" y="417"/>
                </a:lnTo>
                <a:lnTo>
                  <a:pt x="81" y="366"/>
                </a:lnTo>
                <a:lnTo>
                  <a:pt x="83" y="397"/>
                </a:lnTo>
                <a:lnTo>
                  <a:pt x="85" y="448"/>
                </a:lnTo>
                <a:lnTo>
                  <a:pt x="87" y="397"/>
                </a:lnTo>
                <a:lnTo>
                  <a:pt x="88" y="397"/>
                </a:lnTo>
                <a:lnTo>
                  <a:pt x="90" y="438"/>
                </a:lnTo>
                <a:lnTo>
                  <a:pt x="92" y="428"/>
                </a:lnTo>
                <a:lnTo>
                  <a:pt x="94" y="377"/>
                </a:lnTo>
                <a:lnTo>
                  <a:pt x="96" y="417"/>
                </a:lnTo>
                <a:lnTo>
                  <a:pt x="98" y="448"/>
                </a:lnTo>
                <a:lnTo>
                  <a:pt x="99" y="417"/>
                </a:lnTo>
                <a:lnTo>
                  <a:pt x="102" y="407"/>
                </a:lnTo>
                <a:lnTo>
                  <a:pt x="104" y="428"/>
                </a:lnTo>
                <a:lnTo>
                  <a:pt x="105" y="377"/>
                </a:lnTo>
                <a:lnTo>
                  <a:pt x="107" y="366"/>
                </a:lnTo>
                <a:lnTo>
                  <a:pt x="109" y="417"/>
                </a:lnTo>
                <a:lnTo>
                  <a:pt x="111" y="438"/>
                </a:lnTo>
                <a:lnTo>
                  <a:pt x="113" y="417"/>
                </a:lnTo>
                <a:lnTo>
                  <a:pt x="115" y="407"/>
                </a:lnTo>
                <a:lnTo>
                  <a:pt x="116" y="438"/>
                </a:lnTo>
                <a:lnTo>
                  <a:pt x="118" y="417"/>
                </a:lnTo>
                <a:lnTo>
                  <a:pt x="120" y="428"/>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09" name="Freeform 114">
            <a:extLst>
              <a:ext uri="{FF2B5EF4-FFF2-40B4-BE49-F238E27FC236}">
                <a16:creationId xmlns:a16="http://schemas.microsoft.com/office/drawing/2014/main" id="{4D6629A1-1E5F-FE45-940C-637E115A2825}"/>
              </a:ext>
            </a:extLst>
          </p:cNvPr>
          <p:cNvSpPr>
            <a:spLocks/>
          </p:cNvSpPr>
          <p:nvPr/>
        </p:nvSpPr>
        <p:spPr bwMode="auto">
          <a:xfrm>
            <a:off x="2128838" y="4351338"/>
            <a:ext cx="196850" cy="98425"/>
          </a:xfrm>
          <a:custGeom>
            <a:avLst/>
            <a:gdLst>
              <a:gd name="T0" fmla="*/ 2147483646 w 124"/>
              <a:gd name="T1" fmla="*/ 2147483646 h 62"/>
              <a:gd name="T2" fmla="*/ 2147483646 w 124"/>
              <a:gd name="T3" fmla="*/ 2147483646 h 62"/>
              <a:gd name="T4" fmla="*/ 2147483646 w 124"/>
              <a:gd name="T5" fmla="*/ 2147483646 h 62"/>
              <a:gd name="T6" fmla="*/ 2147483646 w 124"/>
              <a:gd name="T7" fmla="*/ 2147483646 h 62"/>
              <a:gd name="T8" fmla="*/ 2147483646 w 124"/>
              <a:gd name="T9" fmla="*/ 0 h 62"/>
              <a:gd name="T10" fmla="*/ 2147483646 w 124"/>
              <a:gd name="T11" fmla="*/ 2147483646 h 62"/>
              <a:gd name="T12" fmla="*/ 2147483646 w 124"/>
              <a:gd name="T13" fmla="*/ 2147483646 h 62"/>
              <a:gd name="T14" fmla="*/ 2147483646 w 124"/>
              <a:gd name="T15" fmla="*/ 2147483646 h 62"/>
              <a:gd name="T16" fmla="*/ 2147483646 w 124"/>
              <a:gd name="T17" fmla="*/ 2147483646 h 62"/>
              <a:gd name="T18" fmla="*/ 2147483646 w 124"/>
              <a:gd name="T19" fmla="*/ 2147483646 h 62"/>
              <a:gd name="T20" fmla="*/ 2147483646 w 124"/>
              <a:gd name="T21" fmla="*/ 2147483646 h 62"/>
              <a:gd name="T22" fmla="*/ 2147483646 w 124"/>
              <a:gd name="T23" fmla="*/ 2147483646 h 62"/>
              <a:gd name="T24" fmla="*/ 2147483646 w 124"/>
              <a:gd name="T25" fmla="*/ 2147483646 h 62"/>
              <a:gd name="T26" fmla="*/ 2147483646 w 124"/>
              <a:gd name="T27" fmla="*/ 2147483646 h 62"/>
              <a:gd name="T28" fmla="*/ 2147483646 w 124"/>
              <a:gd name="T29" fmla="*/ 2147483646 h 62"/>
              <a:gd name="T30" fmla="*/ 2147483646 w 124"/>
              <a:gd name="T31" fmla="*/ 2147483646 h 62"/>
              <a:gd name="T32" fmla="*/ 2147483646 w 124"/>
              <a:gd name="T33" fmla="*/ 2147483646 h 62"/>
              <a:gd name="T34" fmla="*/ 2147483646 w 124"/>
              <a:gd name="T35" fmla="*/ 2147483646 h 62"/>
              <a:gd name="T36" fmla="*/ 2147483646 w 124"/>
              <a:gd name="T37" fmla="*/ 2147483646 h 62"/>
              <a:gd name="T38" fmla="*/ 2147483646 w 124"/>
              <a:gd name="T39" fmla="*/ 2147483646 h 62"/>
              <a:gd name="T40" fmla="*/ 2147483646 w 124"/>
              <a:gd name="T41" fmla="*/ 2147483646 h 62"/>
              <a:gd name="T42" fmla="*/ 2147483646 w 124"/>
              <a:gd name="T43" fmla="*/ 2147483646 h 62"/>
              <a:gd name="T44" fmla="*/ 2147483646 w 124"/>
              <a:gd name="T45" fmla="*/ 2147483646 h 62"/>
              <a:gd name="T46" fmla="*/ 2147483646 w 124"/>
              <a:gd name="T47" fmla="*/ 2147483646 h 62"/>
              <a:gd name="T48" fmla="*/ 2147483646 w 124"/>
              <a:gd name="T49" fmla="*/ 2147483646 h 62"/>
              <a:gd name="T50" fmla="*/ 2147483646 w 124"/>
              <a:gd name="T51" fmla="*/ 2147483646 h 62"/>
              <a:gd name="T52" fmla="*/ 2147483646 w 124"/>
              <a:gd name="T53" fmla="*/ 2147483646 h 62"/>
              <a:gd name="T54" fmla="*/ 2147483646 w 124"/>
              <a:gd name="T55" fmla="*/ 2147483646 h 62"/>
              <a:gd name="T56" fmla="*/ 2147483646 w 124"/>
              <a:gd name="T57" fmla="*/ 2147483646 h 62"/>
              <a:gd name="T58" fmla="*/ 2147483646 w 124"/>
              <a:gd name="T59" fmla="*/ 2147483646 h 62"/>
              <a:gd name="T60" fmla="*/ 2147483646 w 124"/>
              <a:gd name="T61" fmla="*/ 2147483646 h 62"/>
              <a:gd name="T62" fmla="*/ 2147483646 w 124"/>
              <a:gd name="T63" fmla="*/ 2147483646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62">
                <a:moveTo>
                  <a:pt x="0" y="20"/>
                </a:moveTo>
                <a:lnTo>
                  <a:pt x="2" y="10"/>
                </a:lnTo>
                <a:lnTo>
                  <a:pt x="4" y="41"/>
                </a:lnTo>
                <a:lnTo>
                  <a:pt x="6" y="10"/>
                </a:lnTo>
                <a:lnTo>
                  <a:pt x="8" y="61"/>
                </a:lnTo>
                <a:lnTo>
                  <a:pt x="10" y="10"/>
                </a:lnTo>
                <a:lnTo>
                  <a:pt x="12" y="31"/>
                </a:lnTo>
                <a:lnTo>
                  <a:pt x="14" y="31"/>
                </a:lnTo>
                <a:lnTo>
                  <a:pt x="15" y="31"/>
                </a:lnTo>
                <a:lnTo>
                  <a:pt x="17" y="0"/>
                </a:lnTo>
                <a:lnTo>
                  <a:pt x="19" y="20"/>
                </a:lnTo>
                <a:lnTo>
                  <a:pt x="21" y="20"/>
                </a:lnTo>
                <a:lnTo>
                  <a:pt x="23" y="0"/>
                </a:lnTo>
                <a:lnTo>
                  <a:pt x="25" y="20"/>
                </a:lnTo>
                <a:lnTo>
                  <a:pt x="27" y="10"/>
                </a:lnTo>
                <a:lnTo>
                  <a:pt x="29" y="10"/>
                </a:lnTo>
                <a:lnTo>
                  <a:pt x="31" y="31"/>
                </a:lnTo>
                <a:lnTo>
                  <a:pt x="33" y="51"/>
                </a:lnTo>
                <a:lnTo>
                  <a:pt x="35" y="31"/>
                </a:lnTo>
                <a:lnTo>
                  <a:pt x="37" y="10"/>
                </a:lnTo>
                <a:lnTo>
                  <a:pt x="38" y="10"/>
                </a:lnTo>
                <a:lnTo>
                  <a:pt x="40" y="10"/>
                </a:lnTo>
                <a:lnTo>
                  <a:pt x="42" y="10"/>
                </a:lnTo>
                <a:lnTo>
                  <a:pt x="45" y="20"/>
                </a:lnTo>
                <a:lnTo>
                  <a:pt x="46" y="20"/>
                </a:lnTo>
                <a:lnTo>
                  <a:pt x="48" y="51"/>
                </a:lnTo>
                <a:lnTo>
                  <a:pt x="50" y="51"/>
                </a:lnTo>
                <a:lnTo>
                  <a:pt x="52" y="61"/>
                </a:lnTo>
                <a:lnTo>
                  <a:pt x="54" y="51"/>
                </a:lnTo>
                <a:lnTo>
                  <a:pt x="56" y="51"/>
                </a:lnTo>
                <a:lnTo>
                  <a:pt x="58" y="41"/>
                </a:lnTo>
                <a:lnTo>
                  <a:pt x="60" y="31"/>
                </a:lnTo>
                <a:lnTo>
                  <a:pt x="62" y="51"/>
                </a:lnTo>
                <a:lnTo>
                  <a:pt x="64" y="10"/>
                </a:lnTo>
                <a:lnTo>
                  <a:pt x="66" y="61"/>
                </a:lnTo>
                <a:lnTo>
                  <a:pt x="68" y="10"/>
                </a:lnTo>
                <a:lnTo>
                  <a:pt x="69" y="51"/>
                </a:lnTo>
                <a:lnTo>
                  <a:pt x="71" y="31"/>
                </a:lnTo>
                <a:lnTo>
                  <a:pt x="73" y="0"/>
                </a:lnTo>
                <a:lnTo>
                  <a:pt x="75" y="31"/>
                </a:lnTo>
                <a:lnTo>
                  <a:pt x="77" y="31"/>
                </a:lnTo>
                <a:lnTo>
                  <a:pt x="79" y="10"/>
                </a:lnTo>
                <a:lnTo>
                  <a:pt x="81" y="51"/>
                </a:lnTo>
                <a:lnTo>
                  <a:pt x="83" y="31"/>
                </a:lnTo>
                <a:lnTo>
                  <a:pt x="85" y="51"/>
                </a:lnTo>
                <a:lnTo>
                  <a:pt x="87" y="20"/>
                </a:lnTo>
                <a:lnTo>
                  <a:pt x="89" y="41"/>
                </a:lnTo>
                <a:lnTo>
                  <a:pt x="91" y="41"/>
                </a:lnTo>
                <a:lnTo>
                  <a:pt x="92" y="31"/>
                </a:lnTo>
                <a:lnTo>
                  <a:pt x="94" y="41"/>
                </a:lnTo>
                <a:lnTo>
                  <a:pt x="96" y="31"/>
                </a:lnTo>
                <a:lnTo>
                  <a:pt x="98" y="31"/>
                </a:lnTo>
                <a:lnTo>
                  <a:pt x="100" y="31"/>
                </a:lnTo>
                <a:lnTo>
                  <a:pt x="102" y="51"/>
                </a:lnTo>
                <a:lnTo>
                  <a:pt x="104" y="51"/>
                </a:lnTo>
                <a:lnTo>
                  <a:pt x="106" y="51"/>
                </a:lnTo>
                <a:lnTo>
                  <a:pt x="108" y="51"/>
                </a:lnTo>
                <a:lnTo>
                  <a:pt x="110" y="20"/>
                </a:lnTo>
                <a:lnTo>
                  <a:pt x="112" y="20"/>
                </a:lnTo>
                <a:lnTo>
                  <a:pt x="114" y="41"/>
                </a:lnTo>
                <a:lnTo>
                  <a:pt x="115" y="10"/>
                </a:lnTo>
                <a:lnTo>
                  <a:pt x="117" y="31"/>
                </a:lnTo>
                <a:lnTo>
                  <a:pt x="119" y="41"/>
                </a:lnTo>
                <a:lnTo>
                  <a:pt x="121" y="31"/>
                </a:lnTo>
                <a:lnTo>
                  <a:pt x="123" y="3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0" name="Freeform 115">
            <a:extLst>
              <a:ext uri="{FF2B5EF4-FFF2-40B4-BE49-F238E27FC236}">
                <a16:creationId xmlns:a16="http://schemas.microsoft.com/office/drawing/2014/main" id="{307891CD-E998-5F42-B328-8D7BBB086FFA}"/>
              </a:ext>
            </a:extLst>
          </p:cNvPr>
          <p:cNvSpPr>
            <a:spLocks/>
          </p:cNvSpPr>
          <p:nvPr/>
        </p:nvSpPr>
        <p:spPr bwMode="auto">
          <a:xfrm>
            <a:off x="2324100" y="4367213"/>
            <a:ext cx="195263" cy="82550"/>
          </a:xfrm>
          <a:custGeom>
            <a:avLst/>
            <a:gdLst>
              <a:gd name="T0" fmla="*/ 2147483646 w 123"/>
              <a:gd name="T1" fmla="*/ 2147483646 h 52"/>
              <a:gd name="T2" fmla="*/ 2147483646 w 123"/>
              <a:gd name="T3" fmla="*/ 2147483646 h 52"/>
              <a:gd name="T4" fmla="*/ 2147483646 w 123"/>
              <a:gd name="T5" fmla="*/ 2147483646 h 52"/>
              <a:gd name="T6" fmla="*/ 2147483646 w 123"/>
              <a:gd name="T7" fmla="*/ 2147483646 h 52"/>
              <a:gd name="T8" fmla="*/ 2147483646 w 123"/>
              <a:gd name="T9" fmla="*/ 2147483646 h 52"/>
              <a:gd name="T10" fmla="*/ 2147483646 w 123"/>
              <a:gd name="T11" fmla="*/ 2147483646 h 52"/>
              <a:gd name="T12" fmla="*/ 2147483646 w 123"/>
              <a:gd name="T13" fmla="*/ 2147483646 h 52"/>
              <a:gd name="T14" fmla="*/ 2147483646 w 123"/>
              <a:gd name="T15" fmla="*/ 2147483646 h 52"/>
              <a:gd name="T16" fmla="*/ 2147483646 w 123"/>
              <a:gd name="T17" fmla="*/ 2147483646 h 52"/>
              <a:gd name="T18" fmla="*/ 2147483646 w 123"/>
              <a:gd name="T19" fmla="*/ 2147483646 h 52"/>
              <a:gd name="T20" fmla="*/ 2147483646 w 123"/>
              <a:gd name="T21" fmla="*/ 2147483646 h 52"/>
              <a:gd name="T22" fmla="*/ 2147483646 w 123"/>
              <a:gd name="T23" fmla="*/ 2147483646 h 52"/>
              <a:gd name="T24" fmla="*/ 2147483646 w 123"/>
              <a:gd name="T25" fmla="*/ 2147483646 h 52"/>
              <a:gd name="T26" fmla="*/ 2147483646 w 123"/>
              <a:gd name="T27" fmla="*/ 2147483646 h 52"/>
              <a:gd name="T28" fmla="*/ 2147483646 w 123"/>
              <a:gd name="T29" fmla="*/ 2147483646 h 52"/>
              <a:gd name="T30" fmla="*/ 2147483646 w 123"/>
              <a:gd name="T31" fmla="*/ 2147483646 h 52"/>
              <a:gd name="T32" fmla="*/ 2147483646 w 123"/>
              <a:gd name="T33" fmla="*/ 2147483646 h 52"/>
              <a:gd name="T34" fmla="*/ 2147483646 w 123"/>
              <a:gd name="T35" fmla="*/ 2147483646 h 52"/>
              <a:gd name="T36" fmla="*/ 2147483646 w 123"/>
              <a:gd name="T37" fmla="*/ 2147483646 h 52"/>
              <a:gd name="T38" fmla="*/ 2147483646 w 123"/>
              <a:gd name="T39" fmla="*/ 2147483646 h 52"/>
              <a:gd name="T40" fmla="*/ 2147483646 w 123"/>
              <a:gd name="T41" fmla="*/ 2147483646 h 52"/>
              <a:gd name="T42" fmla="*/ 2147483646 w 123"/>
              <a:gd name="T43" fmla="*/ 2147483646 h 52"/>
              <a:gd name="T44" fmla="*/ 2147483646 w 123"/>
              <a:gd name="T45" fmla="*/ 2147483646 h 52"/>
              <a:gd name="T46" fmla="*/ 2147483646 w 123"/>
              <a:gd name="T47" fmla="*/ 2147483646 h 52"/>
              <a:gd name="T48" fmla="*/ 2147483646 w 123"/>
              <a:gd name="T49" fmla="*/ 2147483646 h 52"/>
              <a:gd name="T50" fmla="*/ 2147483646 w 123"/>
              <a:gd name="T51" fmla="*/ 2147483646 h 52"/>
              <a:gd name="T52" fmla="*/ 2147483646 w 123"/>
              <a:gd name="T53" fmla="*/ 2147483646 h 52"/>
              <a:gd name="T54" fmla="*/ 2147483646 w 123"/>
              <a:gd name="T55" fmla="*/ 2147483646 h 52"/>
              <a:gd name="T56" fmla="*/ 2147483646 w 123"/>
              <a:gd name="T57" fmla="*/ 2147483646 h 52"/>
              <a:gd name="T58" fmla="*/ 2147483646 w 123"/>
              <a:gd name="T59" fmla="*/ 2147483646 h 52"/>
              <a:gd name="T60" fmla="*/ 2147483646 w 123"/>
              <a:gd name="T61" fmla="*/ 2147483646 h 52"/>
              <a:gd name="T62" fmla="*/ 2147483646 w 123"/>
              <a:gd name="T63" fmla="*/ 214748364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3" h="52">
                <a:moveTo>
                  <a:pt x="0" y="20"/>
                </a:moveTo>
                <a:lnTo>
                  <a:pt x="2" y="41"/>
                </a:lnTo>
                <a:lnTo>
                  <a:pt x="4" y="41"/>
                </a:lnTo>
                <a:lnTo>
                  <a:pt x="6" y="41"/>
                </a:lnTo>
                <a:lnTo>
                  <a:pt x="8" y="20"/>
                </a:lnTo>
                <a:lnTo>
                  <a:pt x="10" y="41"/>
                </a:lnTo>
                <a:lnTo>
                  <a:pt x="12" y="31"/>
                </a:lnTo>
                <a:lnTo>
                  <a:pt x="14" y="41"/>
                </a:lnTo>
                <a:lnTo>
                  <a:pt x="15" y="31"/>
                </a:lnTo>
                <a:lnTo>
                  <a:pt x="17" y="10"/>
                </a:lnTo>
                <a:lnTo>
                  <a:pt x="19" y="0"/>
                </a:lnTo>
                <a:lnTo>
                  <a:pt x="21" y="41"/>
                </a:lnTo>
                <a:lnTo>
                  <a:pt x="23" y="31"/>
                </a:lnTo>
                <a:lnTo>
                  <a:pt x="25" y="51"/>
                </a:lnTo>
                <a:lnTo>
                  <a:pt x="27" y="41"/>
                </a:lnTo>
                <a:lnTo>
                  <a:pt x="29" y="20"/>
                </a:lnTo>
                <a:lnTo>
                  <a:pt x="31" y="51"/>
                </a:lnTo>
                <a:lnTo>
                  <a:pt x="33" y="10"/>
                </a:lnTo>
                <a:lnTo>
                  <a:pt x="34" y="20"/>
                </a:lnTo>
                <a:lnTo>
                  <a:pt x="36" y="31"/>
                </a:lnTo>
                <a:lnTo>
                  <a:pt x="38" y="51"/>
                </a:lnTo>
                <a:lnTo>
                  <a:pt x="40" y="51"/>
                </a:lnTo>
                <a:lnTo>
                  <a:pt x="42" y="41"/>
                </a:lnTo>
                <a:lnTo>
                  <a:pt x="44" y="51"/>
                </a:lnTo>
                <a:lnTo>
                  <a:pt x="46" y="41"/>
                </a:lnTo>
                <a:lnTo>
                  <a:pt x="47" y="51"/>
                </a:lnTo>
                <a:lnTo>
                  <a:pt x="50" y="31"/>
                </a:lnTo>
                <a:lnTo>
                  <a:pt x="52" y="41"/>
                </a:lnTo>
                <a:lnTo>
                  <a:pt x="54" y="41"/>
                </a:lnTo>
                <a:lnTo>
                  <a:pt x="55" y="51"/>
                </a:lnTo>
                <a:lnTo>
                  <a:pt x="57" y="41"/>
                </a:lnTo>
                <a:lnTo>
                  <a:pt x="59" y="31"/>
                </a:lnTo>
                <a:lnTo>
                  <a:pt x="61" y="31"/>
                </a:lnTo>
                <a:lnTo>
                  <a:pt x="63" y="31"/>
                </a:lnTo>
                <a:lnTo>
                  <a:pt x="65" y="41"/>
                </a:lnTo>
                <a:lnTo>
                  <a:pt x="67" y="41"/>
                </a:lnTo>
                <a:lnTo>
                  <a:pt x="69" y="41"/>
                </a:lnTo>
                <a:lnTo>
                  <a:pt x="71" y="31"/>
                </a:lnTo>
                <a:lnTo>
                  <a:pt x="73" y="41"/>
                </a:lnTo>
                <a:lnTo>
                  <a:pt x="75" y="31"/>
                </a:lnTo>
                <a:lnTo>
                  <a:pt x="76" y="10"/>
                </a:lnTo>
                <a:lnTo>
                  <a:pt x="78" y="20"/>
                </a:lnTo>
                <a:lnTo>
                  <a:pt x="80" y="41"/>
                </a:lnTo>
                <a:lnTo>
                  <a:pt x="82" y="31"/>
                </a:lnTo>
                <a:lnTo>
                  <a:pt x="84" y="31"/>
                </a:lnTo>
                <a:lnTo>
                  <a:pt x="86" y="51"/>
                </a:lnTo>
                <a:lnTo>
                  <a:pt x="88" y="31"/>
                </a:lnTo>
                <a:lnTo>
                  <a:pt x="89" y="51"/>
                </a:lnTo>
                <a:lnTo>
                  <a:pt x="92" y="51"/>
                </a:lnTo>
                <a:lnTo>
                  <a:pt x="94" y="31"/>
                </a:lnTo>
                <a:lnTo>
                  <a:pt x="95" y="31"/>
                </a:lnTo>
                <a:lnTo>
                  <a:pt x="97" y="41"/>
                </a:lnTo>
                <a:lnTo>
                  <a:pt x="99" y="51"/>
                </a:lnTo>
                <a:lnTo>
                  <a:pt x="101" y="51"/>
                </a:lnTo>
                <a:lnTo>
                  <a:pt x="103" y="41"/>
                </a:lnTo>
                <a:lnTo>
                  <a:pt x="105" y="41"/>
                </a:lnTo>
                <a:lnTo>
                  <a:pt x="107" y="41"/>
                </a:lnTo>
                <a:lnTo>
                  <a:pt x="109" y="41"/>
                </a:lnTo>
                <a:lnTo>
                  <a:pt x="111" y="31"/>
                </a:lnTo>
                <a:lnTo>
                  <a:pt x="113" y="41"/>
                </a:lnTo>
                <a:lnTo>
                  <a:pt x="115" y="20"/>
                </a:lnTo>
                <a:lnTo>
                  <a:pt x="116" y="20"/>
                </a:lnTo>
                <a:lnTo>
                  <a:pt x="118" y="31"/>
                </a:lnTo>
                <a:lnTo>
                  <a:pt x="120" y="41"/>
                </a:lnTo>
                <a:lnTo>
                  <a:pt x="122" y="3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1" name="Freeform 116">
            <a:extLst>
              <a:ext uri="{FF2B5EF4-FFF2-40B4-BE49-F238E27FC236}">
                <a16:creationId xmlns:a16="http://schemas.microsoft.com/office/drawing/2014/main" id="{7BCB10FB-2C0D-0C40-8F42-697C4A1F3327}"/>
              </a:ext>
            </a:extLst>
          </p:cNvPr>
          <p:cNvSpPr>
            <a:spLocks/>
          </p:cNvSpPr>
          <p:nvPr/>
        </p:nvSpPr>
        <p:spPr bwMode="auto">
          <a:xfrm>
            <a:off x="2517775" y="4367213"/>
            <a:ext cx="193675" cy="82550"/>
          </a:xfrm>
          <a:custGeom>
            <a:avLst/>
            <a:gdLst>
              <a:gd name="T0" fmla="*/ 2147483646 w 122"/>
              <a:gd name="T1" fmla="*/ 2147483646 h 52"/>
              <a:gd name="T2" fmla="*/ 2147483646 w 122"/>
              <a:gd name="T3" fmla="*/ 2147483646 h 52"/>
              <a:gd name="T4" fmla="*/ 2147483646 w 122"/>
              <a:gd name="T5" fmla="*/ 2147483646 h 52"/>
              <a:gd name="T6" fmla="*/ 2147483646 w 122"/>
              <a:gd name="T7" fmla="*/ 2147483646 h 52"/>
              <a:gd name="T8" fmla="*/ 2147483646 w 122"/>
              <a:gd name="T9" fmla="*/ 2147483646 h 52"/>
              <a:gd name="T10" fmla="*/ 2147483646 w 122"/>
              <a:gd name="T11" fmla="*/ 2147483646 h 52"/>
              <a:gd name="T12" fmla="*/ 2147483646 w 122"/>
              <a:gd name="T13" fmla="*/ 2147483646 h 52"/>
              <a:gd name="T14" fmla="*/ 2147483646 w 122"/>
              <a:gd name="T15" fmla="*/ 2147483646 h 52"/>
              <a:gd name="T16" fmla="*/ 2147483646 w 122"/>
              <a:gd name="T17" fmla="*/ 2147483646 h 52"/>
              <a:gd name="T18" fmla="*/ 2147483646 w 122"/>
              <a:gd name="T19" fmla="*/ 2147483646 h 52"/>
              <a:gd name="T20" fmla="*/ 2147483646 w 122"/>
              <a:gd name="T21" fmla="*/ 2147483646 h 52"/>
              <a:gd name="T22" fmla="*/ 2147483646 w 122"/>
              <a:gd name="T23" fmla="*/ 2147483646 h 52"/>
              <a:gd name="T24" fmla="*/ 2147483646 w 122"/>
              <a:gd name="T25" fmla="*/ 2147483646 h 52"/>
              <a:gd name="T26" fmla="*/ 2147483646 w 122"/>
              <a:gd name="T27" fmla="*/ 2147483646 h 52"/>
              <a:gd name="T28" fmla="*/ 2147483646 w 122"/>
              <a:gd name="T29" fmla="*/ 2147483646 h 52"/>
              <a:gd name="T30" fmla="*/ 2147483646 w 122"/>
              <a:gd name="T31" fmla="*/ 2147483646 h 52"/>
              <a:gd name="T32" fmla="*/ 2147483646 w 122"/>
              <a:gd name="T33" fmla="*/ 2147483646 h 52"/>
              <a:gd name="T34" fmla="*/ 2147483646 w 122"/>
              <a:gd name="T35" fmla="*/ 2147483646 h 52"/>
              <a:gd name="T36" fmla="*/ 2147483646 w 122"/>
              <a:gd name="T37" fmla="*/ 2147483646 h 52"/>
              <a:gd name="T38" fmla="*/ 2147483646 w 122"/>
              <a:gd name="T39" fmla="*/ 2147483646 h 52"/>
              <a:gd name="T40" fmla="*/ 2147483646 w 122"/>
              <a:gd name="T41" fmla="*/ 2147483646 h 52"/>
              <a:gd name="T42" fmla="*/ 2147483646 w 122"/>
              <a:gd name="T43" fmla="*/ 2147483646 h 52"/>
              <a:gd name="T44" fmla="*/ 2147483646 w 122"/>
              <a:gd name="T45" fmla="*/ 2147483646 h 52"/>
              <a:gd name="T46" fmla="*/ 2147483646 w 122"/>
              <a:gd name="T47" fmla="*/ 2147483646 h 52"/>
              <a:gd name="T48" fmla="*/ 2147483646 w 122"/>
              <a:gd name="T49" fmla="*/ 2147483646 h 52"/>
              <a:gd name="T50" fmla="*/ 2147483646 w 122"/>
              <a:gd name="T51" fmla="*/ 2147483646 h 52"/>
              <a:gd name="T52" fmla="*/ 2147483646 w 122"/>
              <a:gd name="T53" fmla="*/ 2147483646 h 52"/>
              <a:gd name="T54" fmla="*/ 2147483646 w 122"/>
              <a:gd name="T55" fmla="*/ 2147483646 h 52"/>
              <a:gd name="T56" fmla="*/ 2147483646 w 122"/>
              <a:gd name="T57" fmla="*/ 2147483646 h 52"/>
              <a:gd name="T58" fmla="*/ 2147483646 w 122"/>
              <a:gd name="T59" fmla="*/ 2147483646 h 52"/>
              <a:gd name="T60" fmla="*/ 2147483646 w 122"/>
              <a:gd name="T61" fmla="*/ 2147483646 h 52"/>
              <a:gd name="T62" fmla="*/ 2147483646 w 122"/>
              <a:gd name="T63" fmla="*/ 214748364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52">
                <a:moveTo>
                  <a:pt x="0" y="31"/>
                </a:moveTo>
                <a:lnTo>
                  <a:pt x="2" y="31"/>
                </a:lnTo>
                <a:lnTo>
                  <a:pt x="4" y="41"/>
                </a:lnTo>
                <a:lnTo>
                  <a:pt x="6" y="31"/>
                </a:lnTo>
                <a:lnTo>
                  <a:pt x="8" y="41"/>
                </a:lnTo>
                <a:lnTo>
                  <a:pt x="10" y="41"/>
                </a:lnTo>
                <a:lnTo>
                  <a:pt x="12" y="20"/>
                </a:lnTo>
                <a:lnTo>
                  <a:pt x="13" y="20"/>
                </a:lnTo>
                <a:lnTo>
                  <a:pt x="15" y="41"/>
                </a:lnTo>
                <a:lnTo>
                  <a:pt x="17" y="41"/>
                </a:lnTo>
                <a:lnTo>
                  <a:pt x="19" y="51"/>
                </a:lnTo>
                <a:lnTo>
                  <a:pt x="21" y="31"/>
                </a:lnTo>
                <a:lnTo>
                  <a:pt x="23" y="31"/>
                </a:lnTo>
                <a:lnTo>
                  <a:pt x="24" y="41"/>
                </a:lnTo>
                <a:lnTo>
                  <a:pt x="26" y="51"/>
                </a:lnTo>
                <a:lnTo>
                  <a:pt x="28" y="31"/>
                </a:lnTo>
                <a:lnTo>
                  <a:pt x="30" y="51"/>
                </a:lnTo>
                <a:lnTo>
                  <a:pt x="32" y="51"/>
                </a:lnTo>
                <a:lnTo>
                  <a:pt x="34" y="51"/>
                </a:lnTo>
                <a:lnTo>
                  <a:pt x="36" y="51"/>
                </a:lnTo>
                <a:lnTo>
                  <a:pt x="38" y="51"/>
                </a:lnTo>
                <a:lnTo>
                  <a:pt x="40" y="41"/>
                </a:lnTo>
                <a:lnTo>
                  <a:pt x="42" y="41"/>
                </a:lnTo>
                <a:lnTo>
                  <a:pt x="43" y="51"/>
                </a:lnTo>
                <a:lnTo>
                  <a:pt x="45" y="51"/>
                </a:lnTo>
                <a:lnTo>
                  <a:pt x="47" y="41"/>
                </a:lnTo>
                <a:lnTo>
                  <a:pt x="49" y="20"/>
                </a:lnTo>
                <a:lnTo>
                  <a:pt x="51" y="41"/>
                </a:lnTo>
                <a:lnTo>
                  <a:pt x="53" y="31"/>
                </a:lnTo>
                <a:lnTo>
                  <a:pt x="55" y="31"/>
                </a:lnTo>
                <a:lnTo>
                  <a:pt x="57" y="31"/>
                </a:lnTo>
                <a:lnTo>
                  <a:pt x="59" y="41"/>
                </a:lnTo>
                <a:lnTo>
                  <a:pt x="61" y="41"/>
                </a:lnTo>
                <a:lnTo>
                  <a:pt x="62" y="20"/>
                </a:lnTo>
                <a:lnTo>
                  <a:pt x="64" y="51"/>
                </a:lnTo>
                <a:lnTo>
                  <a:pt x="66" y="10"/>
                </a:lnTo>
                <a:lnTo>
                  <a:pt x="68" y="10"/>
                </a:lnTo>
                <a:lnTo>
                  <a:pt x="70" y="51"/>
                </a:lnTo>
                <a:lnTo>
                  <a:pt x="72" y="31"/>
                </a:lnTo>
                <a:lnTo>
                  <a:pt x="74" y="51"/>
                </a:lnTo>
                <a:lnTo>
                  <a:pt x="76" y="20"/>
                </a:lnTo>
                <a:lnTo>
                  <a:pt x="78" y="41"/>
                </a:lnTo>
                <a:lnTo>
                  <a:pt x="79" y="51"/>
                </a:lnTo>
                <a:lnTo>
                  <a:pt x="81" y="41"/>
                </a:lnTo>
                <a:lnTo>
                  <a:pt x="83" y="51"/>
                </a:lnTo>
                <a:lnTo>
                  <a:pt x="85" y="31"/>
                </a:lnTo>
                <a:lnTo>
                  <a:pt x="87" y="41"/>
                </a:lnTo>
                <a:lnTo>
                  <a:pt x="89" y="51"/>
                </a:lnTo>
                <a:lnTo>
                  <a:pt x="91" y="41"/>
                </a:lnTo>
                <a:lnTo>
                  <a:pt x="92" y="31"/>
                </a:lnTo>
                <a:lnTo>
                  <a:pt x="94" y="41"/>
                </a:lnTo>
                <a:lnTo>
                  <a:pt x="97" y="20"/>
                </a:lnTo>
                <a:lnTo>
                  <a:pt x="98" y="10"/>
                </a:lnTo>
                <a:lnTo>
                  <a:pt x="100" y="31"/>
                </a:lnTo>
                <a:lnTo>
                  <a:pt x="102" y="20"/>
                </a:lnTo>
                <a:lnTo>
                  <a:pt x="104" y="41"/>
                </a:lnTo>
                <a:lnTo>
                  <a:pt x="106" y="31"/>
                </a:lnTo>
                <a:lnTo>
                  <a:pt x="108" y="41"/>
                </a:lnTo>
                <a:lnTo>
                  <a:pt x="109" y="41"/>
                </a:lnTo>
                <a:lnTo>
                  <a:pt x="112" y="51"/>
                </a:lnTo>
                <a:lnTo>
                  <a:pt x="114" y="31"/>
                </a:lnTo>
                <a:lnTo>
                  <a:pt x="115" y="10"/>
                </a:lnTo>
                <a:lnTo>
                  <a:pt x="117" y="31"/>
                </a:lnTo>
                <a:lnTo>
                  <a:pt x="119" y="51"/>
                </a:lnTo>
                <a:lnTo>
                  <a:pt x="121"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2" name="Freeform 117">
            <a:extLst>
              <a:ext uri="{FF2B5EF4-FFF2-40B4-BE49-F238E27FC236}">
                <a16:creationId xmlns:a16="http://schemas.microsoft.com/office/drawing/2014/main" id="{AB088FF0-3B83-5646-A635-C80B490F936E}"/>
              </a:ext>
            </a:extLst>
          </p:cNvPr>
          <p:cNvSpPr>
            <a:spLocks/>
          </p:cNvSpPr>
          <p:nvPr/>
        </p:nvSpPr>
        <p:spPr bwMode="auto">
          <a:xfrm>
            <a:off x="2709863" y="4270375"/>
            <a:ext cx="193675" cy="179388"/>
          </a:xfrm>
          <a:custGeom>
            <a:avLst/>
            <a:gdLst>
              <a:gd name="T0" fmla="*/ 2147483646 w 122"/>
              <a:gd name="T1" fmla="*/ 2147483646 h 113"/>
              <a:gd name="T2" fmla="*/ 2147483646 w 122"/>
              <a:gd name="T3" fmla="*/ 2147483646 h 113"/>
              <a:gd name="T4" fmla="*/ 2147483646 w 122"/>
              <a:gd name="T5" fmla="*/ 2147483646 h 113"/>
              <a:gd name="T6" fmla="*/ 2147483646 w 122"/>
              <a:gd name="T7" fmla="*/ 2147483646 h 113"/>
              <a:gd name="T8" fmla="*/ 2147483646 w 122"/>
              <a:gd name="T9" fmla="*/ 2147483646 h 113"/>
              <a:gd name="T10" fmla="*/ 2147483646 w 122"/>
              <a:gd name="T11" fmla="*/ 2147483646 h 113"/>
              <a:gd name="T12" fmla="*/ 2147483646 w 122"/>
              <a:gd name="T13" fmla="*/ 2147483646 h 113"/>
              <a:gd name="T14" fmla="*/ 2147483646 w 122"/>
              <a:gd name="T15" fmla="*/ 2147483646 h 113"/>
              <a:gd name="T16" fmla="*/ 2147483646 w 122"/>
              <a:gd name="T17" fmla="*/ 2147483646 h 113"/>
              <a:gd name="T18" fmla="*/ 2147483646 w 122"/>
              <a:gd name="T19" fmla="*/ 2147483646 h 113"/>
              <a:gd name="T20" fmla="*/ 2147483646 w 122"/>
              <a:gd name="T21" fmla="*/ 2147483646 h 113"/>
              <a:gd name="T22" fmla="*/ 2147483646 w 122"/>
              <a:gd name="T23" fmla="*/ 2147483646 h 113"/>
              <a:gd name="T24" fmla="*/ 2147483646 w 122"/>
              <a:gd name="T25" fmla="*/ 2147483646 h 113"/>
              <a:gd name="T26" fmla="*/ 2147483646 w 122"/>
              <a:gd name="T27" fmla="*/ 2147483646 h 113"/>
              <a:gd name="T28" fmla="*/ 2147483646 w 122"/>
              <a:gd name="T29" fmla="*/ 2147483646 h 113"/>
              <a:gd name="T30" fmla="*/ 2147483646 w 122"/>
              <a:gd name="T31" fmla="*/ 2147483646 h 113"/>
              <a:gd name="T32" fmla="*/ 2147483646 w 122"/>
              <a:gd name="T33" fmla="*/ 2147483646 h 113"/>
              <a:gd name="T34" fmla="*/ 2147483646 w 122"/>
              <a:gd name="T35" fmla="*/ 2147483646 h 113"/>
              <a:gd name="T36" fmla="*/ 2147483646 w 122"/>
              <a:gd name="T37" fmla="*/ 2147483646 h 113"/>
              <a:gd name="T38" fmla="*/ 2147483646 w 122"/>
              <a:gd name="T39" fmla="*/ 2147483646 h 113"/>
              <a:gd name="T40" fmla="*/ 2147483646 w 122"/>
              <a:gd name="T41" fmla="*/ 2147483646 h 113"/>
              <a:gd name="T42" fmla="*/ 2147483646 w 122"/>
              <a:gd name="T43" fmla="*/ 2147483646 h 113"/>
              <a:gd name="T44" fmla="*/ 2147483646 w 122"/>
              <a:gd name="T45" fmla="*/ 2147483646 h 113"/>
              <a:gd name="T46" fmla="*/ 2147483646 w 122"/>
              <a:gd name="T47" fmla="*/ 2147483646 h 113"/>
              <a:gd name="T48" fmla="*/ 2147483646 w 122"/>
              <a:gd name="T49" fmla="*/ 2147483646 h 113"/>
              <a:gd name="T50" fmla="*/ 2147483646 w 122"/>
              <a:gd name="T51" fmla="*/ 2147483646 h 113"/>
              <a:gd name="T52" fmla="*/ 2147483646 w 122"/>
              <a:gd name="T53" fmla="*/ 0 h 113"/>
              <a:gd name="T54" fmla="*/ 2147483646 w 122"/>
              <a:gd name="T55" fmla="*/ 2147483646 h 113"/>
              <a:gd name="T56" fmla="*/ 2147483646 w 122"/>
              <a:gd name="T57" fmla="*/ 2147483646 h 113"/>
              <a:gd name="T58" fmla="*/ 2147483646 w 122"/>
              <a:gd name="T59" fmla="*/ 2147483646 h 113"/>
              <a:gd name="T60" fmla="*/ 2147483646 w 122"/>
              <a:gd name="T61" fmla="*/ 2147483646 h 113"/>
              <a:gd name="T62" fmla="*/ 2147483646 w 122"/>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113">
                <a:moveTo>
                  <a:pt x="0" y="61"/>
                </a:moveTo>
                <a:lnTo>
                  <a:pt x="2" y="112"/>
                </a:lnTo>
                <a:lnTo>
                  <a:pt x="4" y="71"/>
                </a:lnTo>
                <a:lnTo>
                  <a:pt x="6" y="92"/>
                </a:lnTo>
                <a:lnTo>
                  <a:pt x="7" y="81"/>
                </a:lnTo>
                <a:lnTo>
                  <a:pt x="9" y="112"/>
                </a:lnTo>
                <a:lnTo>
                  <a:pt x="11" y="71"/>
                </a:lnTo>
                <a:lnTo>
                  <a:pt x="13" y="61"/>
                </a:lnTo>
                <a:lnTo>
                  <a:pt x="15" y="81"/>
                </a:lnTo>
                <a:lnTo>
                  <a:pt x="17" y="61"/>
                </a:lnTo>
                <a:lnTo>
                  <a:pt x="19" y="112"/>
                </a:lnTo>
                <a:lnTo>
                  <a:pt x="21" y="102"/>
                </a:lnTo>
                <a:lnTo>
                  <a:pt x="23" y="71"/>
                </a:lnTo>
                <a:lnTo>
                  <a:pt x="24" y="71"/>
                </a:lnTo>
                <a:lnTo>
                  <a:pt x="26" y="71"/>
                </a:lnTo>
                <a:lnTo>
                  <a:pt x="29" y="81"/>
                </a:lnTo>
                <a:lnTo>
                  <a:pt x="30" y="81"/>
                </a:lnTo>
                <a:lnTo>
                  <a:pt x="32" y="61"/>
                </a:lnTo>
                <a:lnTo>
                  <a:pt x="34" y="61"/>
                </a:lnTo>
                <a:lnTo>
                  <a:pt x="36" y="102"/>
                </a:lnTo>
                <a:lnTo>
                  <a:pt x="38" y="61"/>
                </a:lnTo>
                <a:lnTo>
                  <a:pt x="40" y="102"/>
                </a:lnTo>
                <a:lnTo>
                  <a:pt x="42" y="61"/>
                </a:lnTo>
                <a:lnTo>
                  <a:pt x="43" y="71"/>
                </a:lnTo>
                <a:lnTo>
                  <a:pt x="45" y="71"/>
                </a:lnTo>
                <a:lnTo>
                  <a:pt x="47" y="41"/>
                </a:lnTo>
                <a:lnTo>
                  <a:pt x="49" y="81"/>
                </a:lnTo>
                <a:lnTo>
                  <a:pt x="51" y="61"/>
                </a:lnTo>
                <a:lnTo>
                  <a:pt x="53" y="51"/>
                </a:lnTo>
                <a:lnTo>
                  <a:pt x="55" y="92"/>
                </a:lnTo>
                <a:lnTo>
                  <a:pt x="57" y="61"/>
                </a:lnTo>
                <a:lnTo>
                  <a:pt x="59" y="92"/>
                </a:lnTo>
                <a:lnTo>
                  <a:pt x="61" y="51"/>
                </a:lnTo>
                <a:lnTo>
                  <a:pt x="62" y="31"/>
                </a:lnTo>
                <a:lnTo>
                  <a:pt x="64" y="71"/>
                </a:lnTo>
                <a:lnTo>
                  <a:pt x="66" y="51"/>
                </a:lnTo>
                <a:lnTo>
                  <a:pt x="68" y="41"/>
                </a:lnTo>
                <a:lnTo>
                  <a:pt x="70" y="20"/>
                </a:lnTo>
                <a:lnTo>
                  <a:pt x="72" y="92"/>
                </a:lnTo>
                <a:lnTo>
                  <a:pt x="73" y="81"/>
                </a:lnTo>
                <a:lnTo>
                  <a:pt x="76" y="71"/>
                </a:lnTo>
                <a:lnTo>
                  <a:pt x="78" y="51"/>
                </a:lnTo>
                <a:lnTo>
                  <a:pt x="79" y="81"/>
                </a:lnTo>
                <a:lnTo>
                  <a:pt x="81" y="71"/>
                </a:lnTo>
                <a:lnTo>
                  <a:pt x="83" y="51"/>
                </a:lnTo>
                <a:lnTo>
                  <a:pt x="85" y="81"/>
                </a:lnTo>
                <a:lnTo>
                  <a:pt x="87" y="31"/>
                </a:lnTo>
                <a:lnTo>
                  <a:pt x="89" y="71"/>
                </a:lnTo>
                <a:lnTo>
                  <a:pt x="91" y="61"/>
                </a:lnTo>
                <a:lnTo>
                  <a:pt x="93" y="41"/>
                </a:lnTo>
                <a:lnTo>
                  <a:pt x="95" y="51"/>
                </a:lnTo>
                <a:lnTo>
                  <a:pt x="97" y="31"/>
                </a:lnTo>
                <a:lnTo>
                  <a:pt x="98" y="71"/>
                </a:lnTo>
                <a:lnTo>
                  <a:pt x="100" y="0"/>
                </a:lnTo>
                <a:lnTo>
                  <a:pt x="102" y="71"/>
                </a:lnTo>
                <a:lnTo>
                  <a:pt x="104" y="81"/>
                </a:lnTo>
                <a:lnTo>
                  <a:pt x="106" y="71"/>
                </a:lnTo>
                <a:lnTo>
                  <a:pt x="108" y="41"/>
                </a:lnTo>
                <a:lnTo>
                  <a:pt x="109" y="71"/>
                </a:lnTo>
                <a:lnTo>
                  <a:pt x="111" y="71"/>
                </a:lnTo>
                <a:lnTo>
                  <a:pt x="113" y="0"/>
                </a:lnTo>
                <a:lnTo>
                  <a:pt x="115" y="102"/>
                </a:lnTo>
                <a:lnTo>
                  <a:pt x="117" y="92"/>
                </a:lnTo>
                <a:lnTo>
                  <a:pt x="119" y="81"/>
                </a:lnTo>
                <a:lnTo>
                  <a:pt x="121" y="4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3" name="Freeform 118">
            <a:extLst>
              <a:ext uri="{FF2B5EF4-FFF2-40B4-BE49-F238E27FC236}">
                <a16:creationId xmlns:a16="http://schemas.microsoft.com/office/drawing/2014/main" id="{041BA757-8521-F747-A0BC-735EE6051AF7}"/>
              </a:ext>
            </a:extLst>
          </p:cNvPr>
          <p:cNvSpPr>
            <a:spLocks/>
          </p:cNvSpPr>
          <p:nvPr/>
        </p:nvSpPr>
        <p:spPr bwMode="auto">
          <a:xfrm>
            <a:off x="2901950" y="4256088"/>
            <a:ext cx="193675" cy="193675"/>
          </a:xfrm>
          <a:custGeom>
            <a:avLst/>
            <a:gdLst>
              <a:gd name="T0" fmla="*/ 2147483646 w 122"/>
              <a:gd name="T1" fmla="*/ 2147483646 h 122"/>
              <a:gd name="T2" fmla="*/ 2147483646 w 122"/>
              <a:gd name="T3" fmla="*/ 2147483646 h 122"/>
              <a:gd name="T4" fmla="*/ 2147483646 w 122"/>
              <a:gd name="T5" fmla="*/ 2147483646 h 122"/>
              <a:gd name="T6" fmla="*/ 2147483646 w 122"/>
              <a:gd name="T7" fmla="*/ 2147483646 h 122"/>
              <a:gd name="T8" fmla="*/ 2147483646 w 122"/>
              <a:gd name="T9" fmla="*/ 2147483646 h 122"/>
              <a:gd name="T10" fmla="*/ 2147483646 w 122"/>
              <a:gd name="T11" fmla="*/ 2147483646 h 122"/>
              <a:gd name="T12" fmla="*/ 2147483646 w 122"/>
              <a:gd name="T13" fmla="*/ 2147483646 h 122"/>
              <a:gd name="T14" fmla="*/ 2147483646 w 122"/>
              <a:gd name="T15" fmla="*/ 2147483646 h 122"/>
              <a:gd name="T16" fmla="*/ 2147483646 w 122"/>
              <a:gd name="T17" fmla="*/ 2147483646 h 122"/>
              <a:gd name="T18" fmla="*/ 2147483646 w 122"/>
              <a:gd name="T19" fmla="*/ 2147483646 h 122"/>
              <a:gd name="T20" fmla="*/ 2147483646 w 122"/>
              <a:gd name="T21" fmla="*/ 2147483646 h 122"/>
              <a:gd name="T22" fmla="*/ 2147483646 w 122"/>
              <a:gd name="T23" fmla="*/ 2147483646 h 122"/>
              <a:gd name="T24" fmla="*/ 2147483646 w 122"/>
              <a:gd name="T25" fmla="*/ 2147483646 h 122"/>
              <a:gd name="T26" fmla="*/ 2147483646 w 122"/>
              <a:gd name="T27" fmla="*/ 2147483646 h 122"/>
              <a:gd name="T28" fmla="*/ 2147483646 w 122"/>
              <a:gd name="T29" fmla="*/ 2147483646 h 122"/>
              <a:gd name="T30" fmla="*/ 2147483646 w 122"/>
              <a:gd name="T31" fmla="*/ 2147483646 h 122"/>
              <a:gd name="T32" fmla="*/ 2147483646 w 122"/>
              <a:gd name="T33" fmla="*/ 2147483646 h 122"/>
              <a:gd name="T34" fmla="*/ 2147483646 w 122"/>
              <a:gd name="T35" fmla="*/ 2147483646 h 122"/>
              <a:gd name="T36" fmla="*/ 2147483646 w 122"/>
              <a:gd name="T37" fmla="*/ 2147483646 h 122"/>
              <a:gd name="T38" fmla="*/ 2147483646 w 122"/>
              <a:gd name="T39" fmla="*/ 2147483646 h 122"/>
              <a:gd name="T40" fmla="*/ 2147483646 w 122"/>
              <a:gd name="T41" fmla="*/ 2147483646 h 122"/>
              <a:gd name="T42" fmla="*/ 2147483646 w 122"/>
              <a:gd name="T43" fmla="*/ 2147483646 h 122"/>
              <a:gd name="T44" fmla="*/ 2147483646 w 122"/>
              <a:gd name="T45" fmla="*/ 2147483646 h 122"/>
              <a:gd name="T46" fmla="*/ 2147483646 w 122"/>
              <a:gd name="T47" fmla="*/ 2147483646 h 122"/>
              <a:gd name="T48" fmla="*/ 2147483646 w 122"/>
              <a:gd name="T49" fmla="*/ 2147483646 h 122"/>
              <a:gd name="T50" fmla="*/ 2147483646 w 122"/>
              <a:gd name="T51" fmla="*/ 2147483646 h 122"/>
              <a:gd name="T52" fmla="*/ 2147483646 w 122"/>
              <a:gd name="T53" fmla="*/ 2147483646 h 122"/>
              <a:gd name="T54" fmla="*/ 2147483646 w 122"/>
              <a:gd name="T55" fmla="*/ 2147483646 h 122"/>
              <a:gd name="T56" fmla="*/ 2147483646 w 122"/>
              <a:gd name="T57" fmla="*/ 2147483646 h 122"/>
              <a:gd name="T58" fmla="*/ 2147483646 w 122"/>
              <a:gd name="T59" fmla="*/ 2147483646 h 122"/>
              <a:gd name="T60" fmla="*/ 2147483646 w 122"/>
              <a:gd name="T61" fmla="*/ 2147483646 h 122"/>
              <a:gd name="T62" fmla="*/ 2147483646 w 122"/>
              <a:gd name="T63" fmla="*/ 2147483646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122">
                <a:moveTo>
                  <a:pt x="0" y="50"/>
                </a:moveTo>
                <a:lnTo>
                  <a:pt x="2" y="61"/>
                </a:lnTo>
                <a:lnTo>
                  <a:pt x="4" y="30"/>
                </a:lnTo>
                <a:lnTo>
                  <a:pt x="6" y="50"/>
                </a:lnTo>
                <a:lnTo>
                  <a:pt x="7" y="61"/>
                </a:lnTo>
                <a:lnTo>
                  <a:pt x="9" y="30"/>
                </a:lnTo>
                <a:lnTo>
                  <a:pt x="11" y="40"/>
                </a:lnTo>
                <a:lnTo>
                  <a:pt x="13" y="71"/>
                </a:lnTo>
                <a:lnTo>
                  <a:pt x="15" y="101"/>
                </a:lnTo>
                <a:lnTo>
                  <a:pt x="17" y="20"/>
                </a:lnTo>
                <a:lnTo>
                  <a:pt x="19" y="81"/>
                </a:lnTo>
                <a:lnTo>
                  <a:pt x="21" y="61"/>
                </a:lnTo>
                <a:lnTo>
                  <a:pt x="23" y="81"/>
                </a:lnTo>
                <a:lnTo>
                  <a:pt x="24" y="50"/>
                </a:lnTo>
                <a:lnTo>
                  <a:pt x="26" y="61"/>
                </a:lnTo>
                <a:lnTo>
                  <a:pt x="28" y="50"/>
                </a:lnTo>
                <a:lnTo>
                  <a:pt x="30" y="20"/>
                </a:lnTo>
                <a:lnTo>
                  <a:pt x="32" y="40"/>
                </a:lnTo>
                <a:lnTo>
                  <a:pt x="34" y="91"/>
                </a:lnTo>
                <a:lnTo>
                  <a:pt x="36" y="71"/>
                </a:lnTo>
                <a:lnTo>
                  <a:pt x="38" y="0"/>
                </a:lnTo>
                <a:lnTo>
                  <a:pt x="40" y="30"/>
                </a:lnTo>
                <a:lnTo>
                  <a:pt x="42" y="50"/>
                </a:lnTo>
                <a:lnTo>
                  <a:pt x="43" y="101"/>
                </a:lnTo>
                <a:lnTo>
                  <a:pt x="45" y="50"/>
                </a:lnTo>
                <a:lnTo>
                  <a:pt x="47" y="81"/>
                </a:lnTo>
                <a:lnTo>
                  <a:pt x="49" y="91"/>
                </a:lnTo>
                <a:lnTo>
                  <a:pt x="51" y="101"/>
                </a:lnTo>
                <a:lnTo>
                  <a:pt x="53" y="20"/>
                </a:lnTo>
                <a:lnTo>
                  <a:pt x="54" y="111"/>
                </a:lnTo>
                <a:lnTo>
                  <a:pt x="56" y="91"/>
                </a:lnTo>
                <a:lnTo>
                  <a:pt x="59" y="91"/>
                </a:lnTo>
                <a:lnTo>
                  <a:pt x="61" y="71"/>
                </a:lnTo>
                <a:lnTo>
                  <a:pt x="62" y="71"/>
                </a:lnTo>
                <a:lnTo>
                  <a:pt x="64" y="30"/>
                </a:lnTo>
                <a:lnTo>
                  <a:pt x="66" y="50"/>
                </a:lnTo>
                <a:lnTo>
                  <a:pt x="68" y="50"/>
                </a:lnTo>
                <a:lnTo>
                  <a:pt x="70" y="71"/>
                </a:lnTo>
                <a:lnTo>
                  <a:pt x="72" y="91"/>
                </a:lnTo>
                <a:lnTo>
                  <a:pt x="74" y="61"/>
                </a:lnTo>
                <a:lnTo>
                  <a:pt x="76" y="81"/>
                </a:lnTo>
                <a:lnTo>
                  <a:pt x="78" y="91"/>
                </a:lnTo>
                <a:lnTo>
                  <a:pt x="79" y="91"/>
                </a:lnTo>
                <a:lnTo>
                  <a:pt x="81" y="91"/>
                </a:lnTo>
                <a:lnTo>
                  <a:pt x="83" y="61"/>
                </a:lnTo>
                <a:lnTo>
                  <a:pt x="85" y="81"/>
                </a:lnTo>
                <a:lnTo>
                  <a:pt x="87" y="71"/>
                </a:lnTo>
                <a:lnTo>
                  <a:pt x="89" y="61"/>
                </a:lnTo>
                <a:lnTo>
                  <a:pt x="91" y="121"/>
                </a:lnTo>
                <a:lnTo>
                  <a:pt x="92" y="101"/>
                </a:lnTo>
                <a:lnTo>
                  <a:pt x="94" y="81"/>
                </a:lnTo>
                <a:lnTo>
                  <a:pt x="97" y="40"/>
                </a:lnTo>
                <a:lnTo>
                  <a:pt x="98" y="50"/>
                </a:lnTo>
                <a:lnTo>
                  <a:pt x="100" y="50"/>
                </a:lnTo>
                <a:lnTo>
                  <a:pt x="102" y="81"/>
                </a:lnTo>
                <a:lnTo>
                  <a:pt x="104" y="50"/>
                </a:lnTo>
                <a:lnTo>
                  <a:pt x="106" y="81"/>
                </a:lnTo>
                <a:lnTo>
                  <a:pt x="108" y="50"/>
                </a:lnTo>
                <a:lnTo>
                  <a:pt x="109" y="101"/>
                </a:lnTo>
                <a:lnTo>
                  <a:pt x="111" y="71"/>
                </a:lnTo>
                <a:lnTo>
                  <a:pt x="113" y="71"/>
                </a:lnTo>
                <a:lnTo>
                  <a:pt x="115" y="91"/>
                </a:lnTo>
                <a:lnTo>
                  <a:pt x="117" y="91"/>
                </a:lnTo>
                <a:lnTo>
                  <a:pt x="119" y="101"/>
                </a:lnTo>
                <a:lnTo>
                  <a:pt x="121" y="7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4" name="Freeform 119">
            <a:extLst>
              <a:ext uri="{FF2B5EF4-FFF2-40B4-BE49-F238E27FC236}">
                <a16:creationId xmlns:a16="http://schemas.microsoft.com/office/drawing/2014/main" id="{0AB7F232-111B-5140-8092-0D2EB2CCE8B3}"/>
              </a:ext>
            </a:extLst>
          </p:cNvPr>
          <p:cNvSpPr>
            <a:spLocks/>
          </p:cNvSpPr>
          <p:nvPr/>
        </p:nvSpPr>
        <p:spPr bwMode="auto">
          <a:xfrm>
            <a:off x="3094038" y="4335463"/>
            <a:ext cx="196850" cy="114300"/>
          </a:xfrm>
          <a:custGeom>
            <a:avLst/>
            <a:gdLst>
              <a:gd name="T0" fmla="*/ 2147483646 w 124"/>
              <a:gd name="T1" fmla="*/ 2147483646 h 72"/>
              <a:gd name="T2" fmla="*/ 2147483646 w 124"/>
              <a:gd name="T3" fmla="*/ 0 h 72"/>
              <a:gd name="T4" fmla="*/ 2147483646 w 124"/>
              <a:gd name="T5" fmla="*/ 2147483646 h 72"/>
              <a:gd name="T6" fmla="*/ 2147483646 w 124"/>
              <a:gd name="T7" fmla="*/ 2147483646 h 72"/>
              <a:gd name="T8" fmla="*/ 2147483646 w 124"/>
              <a:gd name="T9" fmla="*/ 2147483646 h 72"/>
              <a:gd name="T10" fmla="*/ 2147483646 w 124"/>
              <a:gd name="T11" fmla="*/ 2147483646 h 72"/>
              <a:gd name="T12" fmla="*/ 2147483646 w 124"/>
              <a:gd name="T13" fmla="*/ 2147483646 h 72"/>
              <a:gd name="T14" fmla="*/ 2147483646 w 124"/>
              <a:gd name="T15" fmla="*/ 2147483646 h 72"/>
              <a:gd name="T16" fmla="*/ 2147483646 w 124"/>
              <a:gd name="T17" fmla="*/ 2147483646 h 72"/>
              <a:gd name="T18" fmla="*/ 2147483646 w 124"/>
              <a:gd name="T19" fmla="*/ 2147483646 h 72"/>
              <a:gd name="T20" fmla="*/ 2147483646 w 124"/>
              <a:gd name="T21" fmla="*/ 2147483646 h 72"/>
              <a:gd name="T22" fmla="*/ 2147483646 w 124"/>
              <a:gd name="T23" fmla="*/ 2147483646 h 72"/>
              <a:gd name="T24" fmla="*/ 2147483646 w 124"/>
              <a:gd name="T25" fmla="*/ 2147483646 h 72"/>
              <a:gd name="T26" fmla="*/ 2147483646 w 124"/>
              <a:gd name="T27" fmla="*/ 2147483646 h 72"/>
              <a:gd name="T28" fmla="*/ 2147483646 w 124"/>
              <a:gd name="T29" fmla="*/ 2147483646 h 72"/>
              <a:gd name="T30" fmla="*/ 2147483646 w 124"/>
              <a:gd name="T31" fmla="*/ 2147483646 h 72"/>
              <a:gd name="T32" fmla="*/ 2147483646 w 124"/>
              <a:gd name="T33" fmla="*/ 2147483646 h 72"/>
              <a:gd name="T34" fmla="*/ 2147483646 w 124"/>
              <a:gd name="T35" fmla="*/ 2147483646 h 72"/>
              <a:gd name="T36" fmla="*/ 2147483646 w 124"/>
              <a:gd name="T37" fmla="*/ 2147483646 h 72"/>
              <a:gd name="T38" fmla="*/ 2147483646 w 124"/>
              <a:gd name="T39" fmla="*/ 2147483646 h 72"/>
              <a:gd name="T40" fmla="*/ 2147483646 w 124"/>
              <a:gd name="T41" fmla="*/ 2147483646 h 72"/>
              <a:gd name="T42" fmla="*/ 2147483646 w 124"/>
              <a:gd name="T43" fmla="*/ 2147483646 h 72"/>
              <a:gd name="T44" fmla="*/ 2147483646 w 124"/>
              <a:gd name="T45" fmla="*/ 2147483646 h 72"/>
              <a:gd name="T46" fmla="*/ 2147483646 w 124"/>
              <a:gd name="T47" fmla="*/ 2147483646 h 72"/>
              <a:gd name="T48" fmla="*/ 2147483646 w 124"/>
              <a:gd name="T49" fmla="*/ 2147483646 h 72"/>
              <a:gd name="T50" fmla="*/ 2147483646 w 124"/>
              <a:gd name="T51" fmla="*/ 2147483646 h 72"/>
              <a:gd name="T52" fmla="*/ 2147483646 w 124"/>
              <a:gd name="T53" fmla="*/ 2147483646 h 72"/>
              <a:gd name="T54" fmla="*/ 2147483646 w 124"/>
              <a:gd name="T55" fmla="*/ 2147483646 h 72"/>
              <a:gd name="T56" fmla="*/ 2147483646 w 124"/>
              <a:gd name="T57" fmla="*/ 2147483646 h 72"/>
              <a:gd name="T58" fmla="*/ 2147483646 w 124"/>
              <a:gd name="T59" fmla="*/ 2147483646 h 72"/>
              <a:gd name="T60" fmla="*/ 2147483646 w 124"/>
              <a:gd name="T61" fmla="*/ 2147483646 h 72"/>
              <a:gd name="T62" fmla="*/ 2147483646 w 124"/>
              <a:gd name="T63" fmla="*/ 214748364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4" h="72">
                <a:moveTo>
                  <a:pt x="0" y="20"/>
                </a:moveTo>
                <a:lnTo>
                  <a:pt x="2" y="61"/>
                </a:lnTo>
                <a:lnTo>
                  <a:pt x="4" y="30"/>
                </a:lnTo>
                <a:lnTo>
                  <a:pt x="6" y="0"/>
                </a:lnTo>
                <a:lnTo>
                  <a:pt x="8" y="41"/>
                </a:lnTo>
                <a:lnTo>
                  <a:pt x="9" y="51"/>
                </a:lnTo>
                <a:lnTo>
                  <a:pt x="11" y="20"/>
                </a:lnTo>
                <a:lnTo>
                  <a:pt x="13" y="30"/>
                </a:lnTo>
                <a:lnTo>
                  <a:pt x="15" y="71"/>
                </a:lnTo>
                <a:lnTo>
                  <a:pt x="17" y="30"/>
                </a:lnTo>
                <a:lnTo>
                  <a:pt x="19" y="30"/>
                </a:lnTo>
                <a:lnTo>
                  <a:pt x="21" y="61"/>
                </a:lnTo>
                <a:lnTo>
                  <a:pt x="23" y="41"/>
                </a:lnTo>
                <a:lnTo>
                  <a:pt x="25" y="41"/>
                </a:lnTo>
                <a:lnTo>
                  <a:pt x="27" y="41"/>
                </a:lnTo>
                <a:lnTo>
                  <a:pt x="29" y="61"/>
                </a:lnTo>
                <a:lnTo>
                  <a:pt x="31" y="51"/>
                </a:lnTo>
                <a:lnTo>
                  <a:pt x="32" y="30"/>
                </a:lnTo>
                <a:lnTo>
                  <a:pt x="34" y="30"/>
                </a:lnTo>
                <a:lnTo>
                  <a:pt x="36" y="51"/>
                </a:lnTo>
                <a:lnTo>
                  <a:pt x="38" y="61"/>
                </a:lnTo>
                <a:lnTo>
                  <a:pt x="40" y="71"/>
                </a:lnTo>
                <a:lnTo>
                  <a:pt x="42" y="61"/>
                </a:lnTo>
                <a:lnTo>
                  <a:pt x="44" y="51"/>
                </a:lnTo>
                <a:lnTo>
                  <a:pt x="46" y="51"/>
                </a:lnTo>
                <a:lnTo>
                  <a:pt x="48" y="71"/>
                </a:lnTo>
                <a:lnTo>
                  <a:pt x="50" y="51"/>
                </a:lnTo>
                <a:lnTo>
                  <a:pt x="52" y="51"/>
                </a:lnTo>
                <a:lnTo>
                  <a:pt x="54" y="51"/>
                </a:lnTo>
                <a:lnTo>
                  <a:pt x="55" y="61"/>
                </a:lnTo>
                <a:lnTo>
                  <a:pt x="57" y="71"/>
                </a:lnTo>
                <a:lnTo>
                  <a:pt x="59" y="61"/>
                </a:lnTo>
                <a:lnTo>
                  <a:pt x="61" y="51"/>
                </a:lnTo>
                <a:lnTo>
                  <a:pt x="63" y="61"/>
                </a:lnTo>
                <a:lnTo>
                  <a:pt x="65" y="71"/>
                </a:lnTo>
                <a:lnTo>
                  <a:pt x="67" y="51"/>
                </a:lnTo>
                <a:lnTo>
                  <a:pt x="69" y="51"/>
                </a:lnTo>
                <a:lnTo>
                  <a:pt x="71" y="71"/>
                </a:lnTo>
                <a:lnTo>
                  <a:pt x="73" y="71"/>
                </a:lnTo>
                <a:lnTo>
                  <a:pt x="75" y="61"/>
                </a:lnTo>
                <a:lnTo>
                  <a:pt x="77" y="41"/>
                </a:lnTo>
                <a:lnTo>
                  <a:pt x="78" y="51"/>
                </a:lnTo>
                <a:lnTo>
                  <a:pt x="81" y="71"/>
                </a:lnTo>
                <a:lnTo>
                  <a:pt x="83" y="71"/>
                </a:lnTo>
                <a:lnTo>
                  <a:pt x="85" y="71"/>
                </a:lnTo>
                <a:lnTo>
                  <a:pt x="86" y="61"/>
                </a:lnTo>
                <a:lnTo>
                  <a:pt x="88" y="61"/>
                </a:lnTo>
                <a:lnTo>
                  <a:pt x="90" y="71"/>
                </a:lnTo>
                <a:lnTo>
                  <a:pt x="92" y="61"/>
                </a:lnTo>
                <a:lnTo>
                  <a:pt x="94" y="61"/>
                </a:lnTo>
                <a:lnTo>
                  <a:pt x="96" y="41"/>
                </a:lnTo>
                <a:lnTo>
                  <a:pt x="98" y="41"/>
                </a:lnTo>
                <a:lnTo>
                  <a:pt x="100" y="41"/>
                </a:lnTo>
                <a:lnTo>
                  <a:pt x="101" y="61"/>
                </a:lnTo>
                <a:lnTo>
                  <a:pt x="104" y="61"/>
                </a:lnTo>
                <a:lnTo>
                  <a:pt x="106" y="41"/>
                </a:lnTo>
                <a:lnTo>
                  <a:pt x="108" y="51"/>
                </a:lnTo>
                <a:lnTo>
                  <a:pt x="109" y="51"/>
                </a:lnTo>
                <a:lnTo>
                  <a:pt x="111" y="61"/>
                </a:lnTo>
                <a:lnTo>
                  <a:pt x="113" y="61"/>
                </a:lnTo>
                <a:lnTo>
                  <a:pt x="115" y="61"/>
                </a:lnTo>
                <a:lnTo>
                  <a:pt x="117" y="61"/>
                </a:lnTo>
                <a:lnTo>
                  <a:pt x="119" y="71"/>
                </a:lnTo>
                <a:lnTo>
                  <a:pt x="121" y="51"/>
                </a:lnTo>
                <a:lnTo>
                  <a:pt x="123" y="4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5" name="Freeform 120">
            <a:extLst>
              <a:ext uri="{FF2B5EF4-FFF2-40B4-BE49-F238E27FC236}">
                <a16:creationId xmlns:a16="http://schemas.microsoft.com/office/drawing/2014/main" id="{C681F095-FA30-1143-AE1C-3041C7BF585C}"/>
              </a:ext>
            </a:extLst>
          </p:cNvPr>
          <p:cNvSpPr>
            <a:spLocks/>
          </p:cNvSpPr>
          <p:nvPr/>
        </p:nvSpPr>
        <p:spPr bwMode="auto">
          <a:xfrm>
            <a:off x="3289300" y="4300538"/>
            <a:ext cx="193675" cy="149225"/>
          </a:xfrm>
          <a:custGeom>
            <a:avLst/>
            <a:gdLst>
              <a:gd name="T0" fmla="*/ 2147483646 w 122"/>
              <a:gd name="T1" fmla="*/ 2147483646 h 94"/>
              <a:gd name="T2" fmla="*/ 2147483646 w 122"/>
              <a:gd name="T3" fmla="*/ 2147483646 h 94"/>
              <a:gd name="T4" fmla="*/ 2147483646 w 122"/>
              <a:gd name="T5" fmla="*/ 2147483646 h 94"/>
              <a:gd name="T6" fmla="*/ 2147483646 w 122"/>
              <a:gd name="T7" fmla="*/ 2147483646 h 94"/>
              <a:gd name="T8" fmla="*/ 2147483646 w 122"/>
              <a:gd name="T9" fmla="*/ 2147483646 h 94"/>
              <a:gd name="T10" fmla="*/ 2147483646 w 122"/>
              <a:gd name="T11" fmla="*/ 2147483646 h 94"/>
              <a:gd name="T12" fmla="*/ 2147483646 w 122"/>
              <a:gd name="T13" fmla="*/ 2147483646 h 94"/>
              <a:gd name="T14" fmla="*/ 2147483646 w 122"/>
              <a:gd name="T15" fmla="*/ 2147483646 h 94"/>
              <a:gd name="T16" fmla="*/ 2147483646 w 122"/>
              <a:gd name="T17" fmla="*/ 2147483646 h 94"/>
              <a:gd name="T18" fmla="*/ 2147483646 w 122"/>
              <a:gd name="T19" fmla="*/ 2147483646 h 94"/>
              <a:gd name="T20" fmla="*/ 2147483646 w 122"/>
              <a:gd name="T21" fmla="*/ 2147483646 h 94"/>
              <a:gd name="T22" fmla="*/ 2147483646 w 122"/>
              <a:gd name="T23" fmla="*/ 2147483646 h 94"/>
              <a:gd name="T24" fmla="*/ 2147483646 w 122"/>
              <a:gd name="T25" fmla="*/ 2147483646 h 94"/>
              <a:gd name="T26" fmla="*/ 2147483646 w 122"/>
              <a:gd name="T27" fmla="*/ 2147483646 h 94"/>
              <a:gd name="T28" fmla="*/ 2147483646 w 122"/>
              <a:gd name="T29" fmla="*/ 2147483646 h 94"/>
              <a:gd name="T30" fmla="*/ 2147483646 w 122"/>
              <a:gd name="T31" fmla="*/ 2147483646 h 94"/>
              <a:gd name="T32" fmla="*/ 2147483646 w 122"/>
              <a:gd name="T33" fmla="*/ 2147483646 h 94"/>
              <a:gd name="T34" fmla="*/ 2147483646 w 122"/>
              <a:gd name="T35" fmla="*/ 2147483646 h 94"/>
              <a:gd name="T36" fmla="*/ 2147483646 w 122"/>
              <a:gd name="T37" fmla="*/ 2147483646 h 94"/>
              <a:gd name="T38" fmla="*/ 2147483646 w 122"/>
              <a:gd name="T39" fmla="*/ 2147483646 h 94"/>
              <a:gd name="T40" fmla="*/ 2147483646 w 122"/>
              <a:gd name="T41" fmla="*/ 2147483646 h 94"/>
              <a:gd name="T42" fmla="*/ 2147483646 w 122"/>
              <a:gd name="T43" fmla="*/ 2147483646 h 94"/>
              <a:gd name="T44" fmla="*/ 2147483646 w 122"/>
              <a:gd name="T45" fmla="*/ 2147483646 h 94"/>
              <a:gd name="T46" fmla="*/ 2147483646 w 122"/>
              <a:gd name="T47" fmla="*/ 2147483646 h 94"/>
              <a:gd name="T48" fmla="*/ 2147483646 w 122"/>
              <a:gd name="T49" fmla="*/ 2147483646 h 94"/>
              <a:gd name="T50" fmla="*/ 2147483646 w 122"/>
              <a:gd name="T51" fmla="*/ 2147483646 h 94"/>
              <a:gd name="T52" fmla="*/ 2147483646 w 122"/>
              <a:gd name="T53" fmla="*/ 0 h 94"/>
              <a:gd name="T54" fmla="*/ 2147483646 w 122"/>
              <a:gd name="T55" fmla="*/ 2147483646 h 94"/>
              <a:gd name="T56" fmla="*/ 2147483646 w 122"/>
              <a:gd name="T57" fmla="*/ 2147483646 h 94"/>
              <a:gd name="T58" fmla="*/ 2147483646 w 122"/>
              <a:gd name="T59" fmla="*/ 2147483646 h 94"/>
              <a:gd name="T60" fmla="*/ 2147483646 w 122"/>
              <a:gd name="T61" fmla="*/ 2147483646 h 94"/>
              <a:gd name="T62" fmla="*/ 2147483646 w 122"/>
              <a:gd name="T63" fmla="*/ 2147483646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94">
                <a:moveTo>
                  <a:pt x="0" y="62"/>
                </a:moveTo>
                <a:lnTo>
                  <a:pt x="2" y="93"/>
                </a:lnTo>
                <a:lnTo>
                  <a:pt x="4" y="62"/>
                </a:lnTo>
                <a:lnTo>
                  <a:pt x="6" y="72"/>
                </a:lnTo>
                <a:lnTo>
                  <a:pt x="7" y="93"/>
                </a:lnTo>
                <a:lnTo>
                  <a:pt x="9" y="72"/>
                </a:lnTo>
                <a:lnTo>
                  <a:pt x="11" y="83"/>
                </a:lnTo>
                <a:lnTo>
                  <a:pt x="13" y="72"/>
                </a:lnTo>
                <a:lnTo>
                  <a:pt x="15" y="83"/>
                </a:lnTo>
                <a:lnTo>
                  <a:pt x="17" y="83"/>
                </a:lnTo>
                <a:lnTo>
                  <a:pt x="19" y="83"/>
                </a:lnTo>
                <a:lnTo>
                  <a:pt x="21" y="83"/>
                </a:lnTo>
                <a:lnTo>
                  <a:pt x="23" y="93"/>
                </a:lnTo>
                <a:lnTo>
                  <a:pt x="25" y="72"/>
                </a:lnTo>
                <a:lnTo>
                  <a:pt x="26" y="93"/>
                </a:lnTo>
                <a:lnTo>
                  <a:pt x="28" y="41"/>
                </a:lnTo>
                <a:lnTo>
                  <a:pt x="30" y="72"/>
                </a:lnTo>
                <a:lnTo>
                  <a:pt x="32" y="52"/>
                </a:lnTo>
                <a:lnTo>
                  <a:pt x="34" y="72"/>
                </a:lnTo>
                <a:lnTo>
                  <a:pt x="36" y="72"/>
                </a:lnTo>
                <a:lnTo>
                  <a:pt x="38" y="52"/>
                </a:lnTo>
                <a:lnTo>
                  <a:pt x="39" y="83"/>
                </a:lnTo>
                <a:lnTo>
                  <a:pt x="41" y="72"/>
                </a:lnTo>
                <a:lnTo>
                  <a:pt x="44" y="31"/>
                </a:lnTo>
                <a:lnTo>
                  <a:pt x="45" y="62"/>
                </a:lnTo>
                <a:lnTo>
                  <a:pt x="47" y="52"/>
                </a:lnTo>
                <a:lnTo>
                  <a:pt x="49" y="52"/>
                </a:lnTo>
                <a:lnTo>
                  <a:pt x="51" y="41"/>
                </a:lnTo>
                <a:lnTo>
                  <a:pt x="53" y="83"/>
                </a:lnTo>
                <a:lnTo>
                  <a:pt x="55" y="83"/>
                </a:lnTo>
                <a:lnTo>
                  <a:pt x="57" y="72"/>
                </a:lnTo>
                <a:lnTo>
                  <a:pt x="59" y="72"/>
                </a:lnTo>
                <a:lnTo>
                  <a:pt x="61" y="62"/>
                </a:lnTo>
                <a:lnTo>
                  <a:pt x="63" y="83"/>
                </a:lnTo>
                <a:lnTo>
                  <a:pt x="64" y="52"/>
                </a:lnTo>
                <a:lnTo>
                  <a:pt x="66" y="41"/>
                </a:lnTo>
                <a:lnTo>
                  <a:pt x="68" y="72"/>
                </a:lnTo>
                <a:lnTo>
                  <a:pt x="70" y="10"/>
                </a:lnTo>
                <a:lnTo>
                  <a:pt x="72" y="62"/>
                </a:lnTo>
                <a:lnTo>
                  <a:pt x="74" y="31"/>
                </a:lnTo>
                <a:lnTo>
                  <a:pt x="76" y="83"/>
                </a:lnTo>
                <a:lnTo>
                  <a:pt x="77" y="72"/>
                </a:lnTo>
                <a:lnTo>
                  <a:pt x="79" y="62"/>
                </a:lnTo>
                <a:lnTo>
                  <a:pt x="81" y="72"/>
                </a:lnTo>
                <a:lnTo>
                  <a:pt x="83" y="52"/>
                </a:lnTo>
                <a:lnTo>
                  <a:pt x="85" y="72"/>
                </a:lnTo>
                <a:lnTo>
                  <a:pt x="87" y="10"/>
                </a:lnTo>
                <a:lnTo>
                  <a:pt x="89" y="93"/>
                </a:lnTo>
                <a:lnTo>
                  <a:pt x="91" y="31"/>
                </a:lnTo>
                <a:lnTo>
                  <a:pt x="93" y="31"/>
                </a:lnTo>
                <a:lnTo>
                  <a:pt x="95" y="41"/>
                </a:lnTo>
                <a:lnTo>
                  <a:pt x="96" y="31"/>
                </a:lnTo>
                <a:lnTo>
                  <a:pt x="98" y="52"/>
                </a:lnTo>
                <a:lnTo>
                  <a:pt x="101" y="0"/>
                </a:lnTo>
                <a:lnTo>
                  <a:pt x="102" y="62"/>
                </a:lnTo>
                <a:lnTo>
                  <a:pt x="104" y="72"/>
                </a:lnTo>
                <a:lnTo>
                  <a:pt x="106" y="62"/>
                </a:lnTo>
                <a:lnTo>
                  <a:pt x="108" y="21"/>
                </a:lnTo>
                <a:lnTo>
                  <a:pt x="110" y="72"/>
                </a:lnTo>
                <a:lnTo>
                  <a:pt x="112" y="72"/>
                </a:lnTo>
                <a:lnTo>
                  <a:pt x="114" y="83"/>
                </a:lnTo>
                <a:lnTo>
                  <a:pt x="115" y="72"/>
                </a:lnTo>
                <a:lnTo>
                  <a:pt x="117" y="83"/>
                </a:lnTo>
                <a:lnTo>
                  <a:pt x="119" y="83"/>
                </a:lnTo>
                <a:lnTo>
                  <a:pt x="121" y="83"/>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6" name="Freeform 121">
            <a:extLst>
              <a:ext uri="{FF2B5EF4-FFF2-40B4-BE49-F238E27FC236}">
                <a16:creationId xmlns:a16="http://schemas.microsoft.com/office/drawing/2014/main" id="{F1EFFF36-3A7D-CD41-9CFE-A8261F22F3BC}"/>
              </a:ext>
            </a:extLst>
          </p:cNvPr>
          <p:cNvSpPr>
            <a:spLocks/>
          </p:cNvSpPr>
          <p:nvPr/>
        </p:nvSpPr>
        <p:spPr bwMode="auto">
          <a:xfrm>
            <a:off x="3481388" y="4398963"/>
            <a:ext cx="192087" cy="50800"/>
          </a:xfrm>
          <a:custGeom>
            <a:avLst/>
            <a:gdLst>
              <a:gd name="T0" fmla="*/ 2147483646 w 121"/>
              <a:gd name="T1" fmla="*/ 2147483646 h 32"/>
              <a:gd name="T2" fmla="*/ 2147483646 w 121"/>
              <a:gd name="T3" fmla="*/ 2147483646 h 32"/>
              <a:gd name="T4" fmla="*/ 2147483646 w 121"/>
              <a:gd name="T5" fmla="*/ 0 h 32"/>
              <a:gd name="T6" fmla="*/ 2147483646 w 121"/>
              <a:gd name="T7" fmla="*/ 2147483646 h 32"/>
              <a:gd name="T8" fmla="*/ 2147483646 w 121"/>
              <a:gd name="T9" fmla="*/ 2147483646 h 32"/>
              <a:gd name="T10" fmla="*/ 2147483646 w 121"/>
              <a:gd name="T11" fmla="*/ 0 h 32"/>
              <a:gd name="T12" fmla="*/ 2147483646 w 121"/>
              <a:gd name="T13" fmla="*/ 2147483646 h 32"/>
              <a:gd name="T14" fmla="*/ 2147483646 w 121"/>
              <a:gd name="T15" fmla="*/ 2147483646 h 32"/>
              <a:gd name="T16" fmla="*/ 2147483646 w 121"/>
              <a:gd name="T17" fmla="*/ 2147483646 h 32"/>
              <a:gd name="T18" fmla="*/ 2147483646 w 121"/>
              <a:gd name="T19" fmla="*/ 2147483646 h 32"/>
              <a:gd name="T20" fmla="*/ 2147483646 w 121"/>
              <a:gd name="T21" fmla="*/ 2147483646 h 32"/>
              <a:gd name="T22" fmla="*/ 2147483646 w 121"/>
              <a:gd name="T23" fmla="*/ 2147483646 h 32"/>
              <a:gd name="T24" fmla="*/ 2147483646 w 121"/>
              <a:gd name="T25" fmla="*/ 2147483646 h 32"/>
              <a:gd name="T26" fmla="*/ 2147483646 w 121"/>
              <a:gd name="T27" fmla="*/ 2147483646 h 32"/>
              <a:gd name="T28" fmla="*/ 2147483646 w 121"/>
              <a:gd name="T29" fmla="*/ 2147483646 h 32"/>
              <a:gd name="T30" fmla="*/ 2147483646 w 121"/>
              <a:gd name="T31" fmla="*/ 2147483646 h 32"/>
              <a:gd name="T32" fmla="*/ 2147483646 w 121"/>
              <a:gd name="T33" fmla="*/ 2147483646 h 32"/>
              <a:gd name="T34" fmla="*/ 2147483646 w 121"/>
              <a:gd name="T35" fmla="*/ 2147483646 h 32"/>
              <a:gd name="T36" fmla="*/ 2147483646 w 121"/>
              <a:gd name="T37" fmla="*/ 2147483646 h 32"/>
              <a:gd name="T38" fmla="*/ 2147483646 w 121"/>
              <a:gd name="T39" fmla="*/ 2147483646 h 32"/>
              <a:gd name="T40" fmla="*/ 2147483646 w 121"/>
              <a:gd name="T41" fmla="*/ 2147483646 h 32"/>
              <a:gd name="T42" fmla="*/ 2147483646 w 121"/>
              <a:gd name="T43" fmla="*/ 2147483646 h 32"/>
              <a:gd name="T44" fmla="*/ 2147483646 w 121"/>
              <a:gd name="T45" fmla="*/ 2147483646 h 32"/>
              <a:gd name="T46" fmla="*/ 2147483646 w 121"/>
              <a:gd name="T47" fmla="*/ 2147483646 h 32"/>
              <a:gd name="T48" fmla="*/ 2147483646 w 121"/>
              <a:gd name="T49" fmla="*/ 2147483646 h 32"/>
              <a:gd name="T50" fmla="*/ 2147483646 w 121"/>
              <a:gd name="T51" fmla="*/ 2147483646 h 32"/>
              <a:gd name="T52" fmla="*/ 2147483646 w 121"/>
              <a:gd name="T53" fmla="*/ 2147483646 h 32"/>
              <a:gd name="T54" fmla="*/ 2147483646 w 121"/>
              <a:gd name="T55" fmla="*/ 2147483646 h 32"/>
              <a:gd name="T56" fmla="*/ 2147483646 w 121"/>
              <a:gd name="T57" fmla="*/ 2147483646 h 32"/>
              <a:gd name="T58" fmla="*/ 2147483646 w 121"/>
              <a:gd name="T59" fmla="*/ 2147483646 h 32"/>
              <a:gd name="T60" fmla="*/ 2147483646 w 121"/>
              <a:gd name="T61" fmla="*/ 2147483646 h 32"/>
              <a:gd name="T62" fmla="*/ 2147483646 w 121"/>
              <a:gd name="T63" fmla="*/ 2147483646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32">
                <a:moveTo>
                  <a:pt x="0" y="21"/>
                </a:moveTo>
                <a:lnTo>
                  <a:pt x="2" y="10"/>
                </a:lnTo>
                <a:lnTo>
                  <a:pt x="4" y="31"/>
                </a:lnTo>
                <a:lnTo>
                  <a:pt x="6" y="21"/>
                </a:lnTo>
                <a:lnTo>
                  <a:pt x="8" y="0"/>
                </a:lnTo>
                <a:lnTo>
                  <a:pt x="10" y="0"/>
                </a:lnTo>
                <a:lnTo>
                  <a:pt x="11" y="31"/>
                </a:lnTo>
                <a:lnTo>
                  <a:pt x="13" y="10"/>
                </a:lnTo>
                <a:lnTo>
                  <a:pt x="15" y="31"/>
                </a:lnTo>
                <a:lnTo>
                  <a:pt x="17" y="31"/>
                </a:lnTo>
                <a:lnTo>
                  <a:pt x="19" y="10"/>
                </a:lnTo>
                <a:lnTo>
                  <a:pt x="21" y="0"/>
                </a:lnTo>
                <a:lnTo>
                  <a:pt x="22" y="21"/>
                </a:lnTo>
                <a:lnTo>
                  <a:pt x="24" y="31"/>
                </a:lnTo>
                <a:lnTo>
                  <a:pt x="27" y="21"/>
                </a:lnTo>
                <a:lnTo>
                  <a:pt x="28" y="31"/>
                </a:lnTo>
                <a:lnTo>
                  <a:pt x="30" y="31"/>
                </a:lnTo>
                <a:lnTo>
                  <a:pt x="32" y="21"/>
                </a:lnTo>
                <a:lnTo>
                  <a:pt x="34" y="10"/>
                </a:lnTo>
                <a:lnTo>
                  <a:pt x="36" y="10"/>
                </a:lnTo>
                <a:lnTo>
                  <a:pt x="38" y="31"/>
                </a:lnTo>
                <a:lnTo>
                  <a:pt x="39" y="31"/>
                </a:lnTo>
                <a:lnTo>
                  <a:pt x="42" y="31"/>
                </a:lnTo>
                <a:lnTo>
                  <a:pt x="44" y="31"/>
                </a:lnTo>
                <a:lnTo>
                  <a:pt x="45" y="21"/>
                </a:lnTo>
                <a:lnTo>
                  <a:pt x="47" y="31"/>
                </a:lnTo>
                <a:lnTo>
                  <a:pt x="49" y="10"/>
                </a:lnTo>
                <a:lnTo>
                  <a:pt x="51" y="31"/>
                </a:lnTo>
                <a:lnTo>
                  <a:pt x="53" y="31"/>
                </a:lnTo>
                <a:lnTo>
                  <a:pt x="55" y="31"/>
                </a:lnTo>
                <a:lnTo>
                  <a:pt x="56" y="31"/>
                </a:lnTo>
                <a:lnTo>
                  <a:pt x="58" y="31"/>
                </a:lnTo>
                <a:lnTo>
                  <a:pt x="60" y="31"/>
                </a:lnTo>
                <a:lnTo>
                  <a:pt x="62" y="31"/>
                </a:lnTo>
                <a:lnTo>
                  <a:pt x="64" y="31"/>
                </a:lnTo>
                <a:lnTo>
                  <a:pt x="66" y="21"/>
                </a:lnTo>
                <a:lnTo>
                  <a:pt x="68" y="31"/>
                </a:lnTo>
                <a:lnTo>
                  <a:pt x="70" y="31"/>
                </a:lnTo>
                <a:lnTo>
                  <a:pt x="71" y="21"/>
                </a:lnTo>
                <a:lnTo>
                  <a:pt x="73" y="31"/>
                </a:lnTo>
                <a:lnTo>
                  <a:pt x="75" y="31"/>
                </a:lnTo>
                <a:lnTo>
                  <a:pt x="77" y="31"/>
                </a:lnTo>
                <a:lnTo>
                  <a:pt x="79" y="31"/>
                </a:lnTo>
                <a:lnTo>
                  <a:pt x="81" y="31"/>
                </a:lnTo>
                <a:lnTo>
                  <a:pt x="82" y="31"/>
                </a:lnTo>
                <a:lnTo>
                  <a:pt x="84" y="31"/>
                </a:lnTo>
                <a:lnTo>
                  <a:pt x="86" y="31"/>
                </a:lnTo>
                <a:lnTo>
                  <a:pt x="88" y="31"/>
                </a:lnTo>
                <a:lnTo>
                  <a:pt x="90" y="31"/>
                </a:lnTo>
                <a:lnTo>
                  <a:pt x="92" y="31"/>
                </a:lnTo>
                <a:lnTo>
                  <a:pt x="94" y="31"/>
                </a:lnTo>
                <a:lnTo>
                  <a:pt x="96" y="31"/>
                </a:lnTo>
                <a:lnTo>
                  <a:pt x="98" y="31"/>
                </a:lnTo>
                <a:lnTo>
                  <a:pt x="99" y="31"/>
                </a:lnTo>
                <a:lnTo>
                  <a:pt x="101" y="31"/>
                </a:lnTo>
                <a:lnTo>
                  <a:pt x="103" y="31"/>
                </a:lnTo>
                <a:lnTo>
                  <a:pt x="105" y="31"/>
                </a:lnTo>
                <a:lnTo>
                  <a:pt x="107" y="31"/>
                </a:lnTo>
                <a:lnTo>
                  <a:pt x="109" y="31"/>
                </a:lnTo>
                <a:lnTo>
                  <a:pt x="111" y="31"/>
                </a:lnTo>
                <a:lnTo>
                  <a:pt x="113" y="31"/>
                </a:lnTo>
                <a:lnTo>
                  <a:pt x="115" y="10"/>
                </a:lnTo>
                <a:lnTo>
                  <a:pt x="116" y="31"/>
                </a:lnTo>
                <a:lnTo>
                  <a:pt x="118" y="31"/>
                </a:lnTo>
                <a:lnTo>
                  <a:pt x="120" y="21"/>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7" name="Freeform 122">
            <a:extLst>
              <a:ext uri="{FF2B5EF4-FFF2-40B4-BE49-F238E27FC236}">
                <a16:creationId xmlns:a16="http://schemas.microsoft.com/office/drawing/2014/main" id="{2CD9A1D3-9E72-0E42-A7FC-F80C6F30821C}"/>
              </a:ext>
            </a:extLst>
          </p:cNvPr>
          <p:cNvSpPr>
            <a:spLocks/>
          </p:cNvSpPr>
          <p:nvPr/>
        </p:nvSpPr>
        <p:spPr bwMode="auto">
          <a:xfrm>
            <a:off x="3671888" y="4416425"/>
            <a:ext cx="193675" cy="33338"/>
          </a:xfrm>
          <a:custGeom>
            <a:avLst/>
            <a:gdLst>
              <a:gd name="T0" fmla="*/ 2147483646 w 122"/>
              <a:gd name="T1" fmla="*/ 2147483646 h 21"/>
              <a:gd name="T2" fmla="*/ 2147483646 w 122"/>
              <a:gd name="T3" fmla="*/ 2147483646 h 21"/>
              <a:gd name="T4" fmla="*/ 2147483646 w 122"/>
              <a:gd name="T5" fmla="*/ 2147483646 h 21"/>
              <a:gd name="T6" fmla="*/ 2147483646 w 122"/>
              <a:gd name="T7" fmla="*/ 2147483646 h 21"/>
              <a:gd name="T8" fmla="*/ 2147483646 w 122"/>
              <a:gd name="T9" fmla="*/ 2147483646 h 21"/>
              <a:gd name="T10" fmla="*/ 2147483646 w 122"/>
              <a:gd name="T11" fmla="*/ 2147483646 h 21"/>
              <a:gd name="T12" fmla="*/ 2147483646 w 122"/>
              <a:gd name="T13" fmla="*/ 2147483646 h 21"/>
              <a:gd name="T14" fmla="*/ 2147483646 w 122"/>
              <a:gd name="T15" fmla="*/ 2147483646 h 21"/>
              <a:gd name="T16" fmla="*/ 2147483646 w 122"/>
              <a:gd name="T17" fmla="*/ 2147483646 h 21"/>
              <a:gd name="T18" fmla="*/ 2147483646 w 122"/>
              <a:gd name="T19" fmla="*/ 2147483646 h 21"/>
              <a:gd name="T20" fmla="*/ 2147483646 w 122"/>
              <a:gd name="T21" fmla="*/ 2147483646 h 21"/>
              <a:gd name="T22" fmla="*/ 2147483646 w 122"/>
              <a:gd name="T23" fmla="*/ 2147483646 h 21"/>
              <a:gd name="T24" fmla="*/ 2147483646 w 122"/>
              <a:gd name="T25" fmla="*/ 2147483646 h 21"/>
              <a:gd name="T26" fmla="*/ 2147483646 w 122"/>
              <a:gd name="T27" fmla="*/ 2147483646 h 21"/>
              <a:gd name="T28" fmla="*/ 2147483646 w 122"/>
              <a:gd name="T29" fmla="*/ 2147483646 h 21"/>
              <a:gd name="T30" fmla="*/ 2147483646 w 122"/>
              <a:gd name="T31" fmla="*/ 2147483646 h 21"/>
              <a:gd name="T32" fmla="*/ 2147483646 w 122"/>
              <a:gd name="T33" fmla="*/ 2147483646 h 21"/>
              <a:gd name="T34" fmla="*/ 2147483646 w 122"/>
              <a:gd name="T35" fmla="*/ 2147483646 h 21"/>
              <a:gd name="T36" fmla="*/ 2147483646 w 122"/>
              <a:gd name="T37" fmla="*/ 2147483646 h 21"/>
              <a:gd name="T38" fmla="*/ 2147483646 w 122"/>
              <a:gd name="T39" fmla="*/ 2147483646 h 21"/>
              <a:gd name="T40" fmla="*/ 2147483646 w 122"/>
              <a:gd name="T41" fmla="*/ 2147483646 h 21"/>
              <a:gd name="T42" fmla="*/ 2147483646 w 122"/>
              <a:gd name="T43" fmla="*/ 2147483646 h 21"/>
              <a:gd name="T44" fmla="*/ 2147483646 w 122"/>
              <a:gd name="T45" fmla="*/ 2147483646 h 21"/>
              <a:gd name="T46" fmla="*/ 2147483646 w 122"/>
              <a:gd name="T47" fmla="*/ 2147483646 h 21"/>
              <a:gd name="T48" fmla="*/ 2147483646 w 122"/>
              <a:gd name="T49" fmla="*/ 2147483646 h 21"/>
              <a:gd name="T50" fmla="*/ 2147483646 w 122"/>
              <a:gd name="T51" fmla="*/ 2147483646 h 21"/>
              <a:gd name="T52" fmla="*/ 2147483646 w 122"/>
              <a:gd name="T53" fmla="*/ 2147483646 h 21"/>
              <a:gd name="T54" fmla="*/ 2147483646 w 122"/>
              <a:gd name="T55" fmla="*/ 2147483646 h 21"/>
              <a:gd name="T56" fmla="*/ 2147483646 w 122"/>
              <a:gd name="T57" fmla="*/ 2147483646 h 21"/>
              <a:gd name="T58" fmla="*/ 2147483646 w 122"/>
              <a:gd name="T59" fmla="*/ 2147483646 h 21"/>
              <a:gd name="T60" fmla="*/ 2147483646 w 122"/>
              <a:gd name="T61" fmla="*/ 2147483646 h 21"/>
              <a:gd name="T62" fmla="*/ 2147483646 w 122"/>
              <a:gd name="T63" fmla="*/ 2147483646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 h="21">
                <a:moveTo>
                  <a:pt x="0" y="10"/>
                </a:moveTo>
                <a:lnTo>
                  <a:pt x="2" y="20"/>
                </a:lnTo>
                <a:lnTo>
                  <a:pt x="4" y="20"/>
                </a:lnTo>
                <a:lnTo>
                  <a:pt x="6" y="20"/>
                </a:lnTo>
                <a:lnTo>
                  <a:pt x="8" y="20"/>
                </a:lnTo>
                <a:lnTo>
                  <a:pt x="10" y="10"/>
                </a:lnTo>
                <a:lnTo>
                  <a:pt x="12" y="20"/>
                </a:lnTo>
                <a:lnTo>
                  <a:pt x="13" y="20"/>
                </a:lnTo>
                <a:lnTo>
                  <a:pt x="15" y="20"/>
                </a:lnTo>
                <a:lnTo>
                  <a:pt x="17" y="20"/>
                </a:lnTo>
                <a:lnTo>
                  <a:pt x="19" y="20"/>
                </a:lnTo>
                <a:lnTo>
                  <a:pt x="21" y="10"/>
                </a:lnTo>
                <a:lnTo>
                  <a:pt x="23" y="20"/>
                </a:lnTo>
                <a:lnTo>
                  <a:pt x="25" y="20"/>
                </a:lnTo>
                <a:lnTo>
                  <a:pt x="26" y="20"/>
                </a:lnTo>
                <a:lnTo>
                  <a:pt x="28" y="20"/>
                </a:lnTo>
                <a:lnTo>
                  <a:pt x="30" y="10"/>
                </a:lnTo>
                <a:lnTo>
                  <a:pt x="32" y="20"/>
                </a:lnTo>
                <a:lnTo>
                  <a:pt x="34" y="0"/>
                </a:lnTo>
                <a:lnTo>
                  <a:pt x="36" y="20"/>
                </a:lnTo>
                <a:lnTo>
                  <a:pt x="38" y="10"/>
                </a:lnTo>
                <a:lnTo>
                  <a:pt x="40" y="10"/>
                </a:lnTo>
                <a:lnTo>
                  <a:pt x="42" y="20"/>
                </a:lnTo>
                <a:lnTo>
                  <a:pt x="43" y="20"/>
                </a:lnTo>
                <a:lnTo>
                  <a:pt x="45" y="20"/>
                </a:lnTo>
                <a:lnTo>
                  <a:pt x="48" y="20"/>
                </a:lnTo>
                <a:lnTo>
                  <a:pt x="49" y="20"/>
                </a:lnTo>
                <a:lnTo>
                  <a:pt x="51" y="20"/>
                </a:lnTo>
                <a:lnTo>
                  <a:pt x="53" y="20"/>
                </a:lnTo>
                <a:lnTo>
                  <a:pt x="55" y="20"/>
                </a:lnTo>
                <a:lnTo>
                  <a:pt x="57" y="10"/>
                </a:lnTo>
                <a:lnTo>
                  <a:pt x="59" y="20"/>
                </a:lnTo>
                <a:lnTo>
                  <a:pt x="61" y="20"/>
                </a:lnTo>
                <a:lnTo>
                  <a:pt x="62" y="10"/>
                </a:lnTo>
                <a:lnTo>
                  <a:pt x="64" y="20"/>
                </a:lnTo>
                <a:lnTo>
                  <a:pt x="66" y="10"/>
                </a:lnTo>
                <a:lnTo>
                  <a:pt x="68" y="20"/>
                </a:lnTo>
                <a:lnTo>
                  <a:pt x="70" y="20"/>
                </a:lnTo>
                <a:lnTo>
                  <a:pt x="72" y="10"/>
                </a:lnTo>
                <a:lnTo>
                  <a:pt x="74" y="20"/>
                </a:lnTo>
                <a:lnTo>
                  <a:pt x="76" y="20"/>
                </a:lnTo>
                <a:lnTo>
                  <a:pt x="78" y="20"/>
                </a:lnTo>
                <a:lnTo>
                  <a:pt x="79" y="20"/>
                </a:lnTo>
                <a:lnTo>
                  <a:pt x="81" y="20"/>
                </a:lnTo>
                <a:lnTo>
                  <a:pt x="83" y="20"/>
                </a:lnTo>
                <a:lnTo>
                  <a:pt x="85" y="20"/>
                </a:lnTo>
                <a:lnTo>
                  <a:pt x="87" y="20"/>
                </a:lnTo>
                <a:lnTo>
                  <a:pt x="89" y="20"/>
                </a:lnTo>
                <a:lnTo>
                  <a:pt x="91" y="20"/>
                </a:lnTo>
                <a:lnTo>
                  <a:pt x="93" y="10"/>
                </a:lnTo>
                <a:lnTo>
                  <a:pt x="95" y="20"/>
                </a:lnTo>
                <a:lnTo>
                  <a:pt x="97" y="10"/>
                </a:lnTo>
                <a:lnTo>
                  <a:pt x="98" y="20"/>
                </a:lnTo>
                <a:lnTo>
                  <a:pt x="100" y="20"/>
                </a:lnTo>
                <a:lnTo>
                  <a:pt x="102" y="20"/>
                </a:lnTo>
                <a:lnTo>
                  <a:pt x="104" y="20"/>
                </a:lnTo>
                <a:lnTo>
                  <a:pt x="106" y="20"/>
                </a:lnTo>
                <a:lnTo>
                  <a:pt x="108" y="20"/>
                </a:lnTo>
                <a:lnTo>
                  <a:pt x="110" y="20"/>
                </a:lnTo>
                <a:lnTo>
                  <a:pt x="112" y="20"/>
                </a:lnTo>
                <a:lnTo>
                  <a:pt x="114" y="10"/>
                </a:lnTo>
                <a:lnTo>
                  <a:pt x="115" y="20"/>
                </a:lnTo>
                <a:lnTo>
                  <a:pt x="117" y="20"/>
                </a:lnTo>
                <a:lnTo>
                  <a:pt x="119" y="20"/>
                </a:lnTo>
                <a:lnTo>
                  <a:pt x="121" y="2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8" name="Freeform 123">
            <a:extLst>
              <a:ext uri="{FF2B5EF4-FFF2-40B4-BE49-F238E27FC236}">
                <a16:creationId xmlns:a16="http://schemas.microsoft.com/office/drawing/2014/main" id="{48E8F3BA-6CBE-3A4B-B873-D0F90C04BE76}"/>
              </a:ext>
            </a:extLst>
          </p:cNvPr>
          <p:cNvSpPr>
            <a:spLocks/>
          </p:cNvSpPr>
          <p:nvPr/>
        </p:nvSpPr>
        <p:spPr bwMode="auto">
          <a:xfrm>
            <a:off x="3863975" y="4398963"/>
            <a:ext cx="192088" cy="50800"/>
          </a:xfrm>
          <a:custGeom>
            <a:avLst/>
            <a:gdLst>
              <a:gd name="T0" fmla="*/ 2147483646 w 121"/>
              <a:gd name="T1" fmla="*/ 2147483646 h 32"/>
              <a:gd name="T2" fmla="*/ 2147483646 w 121"/>
              <a:gd name="T3" fmla="*/ 2147483646 h 32"/>
              <a:gd name="T4" fmla="*/ 2147483646 w 121"/>
              <a:gd name="T5" fmla="*/ 2147483646 h 32"/>
              <a:gd name="T6" fmla="*/ 2147483646 w 121"/>
              <a:gd name="T7" fmla="*/ 2147483646 h 32"/>
              <a:gd name="T8" fmla="*/ 2147483646 w 121"/>
              <a:gd name="T9" fmla="*/ 2147483646 h 32"/>
              <a:gd name="T10" fmla="*/ 2147483646 w 121"/>
              <a:gd name="T11" fmla="*/ 2147483646 h 32"/>
              <a:gd name="T12" fmla="*/ 2147483646 w 121"/>
              <a:gd name="T13" fmla="*/ 2147483646 h 32"/>
              <a:gd name="T14" fmla="*/ 2147483646 w 121"/>
              <a:gd name="T15" fmla="*/ 2147483646 h 32"/>
              <a:gd name="T16" fmla="*/ 2147483646 w 121"/>
              <a:gd name="T17" fmla="*/ 2147483646 h 32"/>
              <a:gd name="T18" fmla="*/ 2147483646 w 121"/>
              <a:gd name="T19" fmla="*/ 2147483646 h 32"/>
              <a:gd name="T20" fmla="*/ 2147483646 w 121"/>
              <a:gd name="T21" fmla="*/ 2147483646 h 32"/>
              <a:gd name="T22" fmla="*/ 2147483646 w 121"/>
              <a:gd name="T23" fmla="*/ 2147483646 h 32"/>
              <a:gd name="T24" fmla="*/ 2147483646 w 121"/>
              <a:gd name="T25" fmla="*/ 2147483646 h 32"/>
              <a:gd name="T26" fmla="*/ 2147483646 w 121"/>
              <a:gd name="T27" fmla="*/ 2147483646 h 32"/>
              <a:gd name="T28" fmla="*/ 2147483646 w 121"/>
              <a:gd name="T29" fmla="*/ 2147483646 h 32"/>
              <a:gd name="T30" fmla="*/ 2147483646 w 121"/>
              <a:gd name="T31" fmla="*/ 2147483646 h 32"/>
              <a:gd name="T32" fmla="*/ 2147483646 w 121"/>
              <a:gd name="T33" fmla="*/ 2147483646 h 32"/>
              <a:gd name="T34" fmla="*/ 2147483646 w 121"/>
              <a:gd name="T35" fmla="*/ 2147483646 h 32"/>
              <a:gd name="T36" fmla="*/ 2147483646 w 121"/>
              <a:gd name="T37" fmla="*/ 2147483646 h 32"/>
              <a:gd name="T38" fmla="*/ 2147483646 w 121"/>
              <a:gd name="T39" fmla="*/ 2147483646 h 32"/>
              <a:gd name="T40" fmla="*/ 2147483646 w 121"/>
              <a:gd name="T41" fmla="*/ 2147483646 h 32"/>
              <a:gd name="T42" fmla="*/ 2147483646 w 121"/>
              <a:gd name="T43" fmla="*/ 2147483646 h 32"/>
              <a:gd name="T44" fmla="*/ 2147483646 w 121"/>
              <a:gd name="T45" fmla="*/ 2147483646 h 32"/>
              <a:gd name="T46" fmla="*/ 2147483646 w 121"/>
              <a:gd name="T47" fmla="*/ 2147483646 h 32"/>
              <a:gd name="T48" fmla="*/ 2147483646 w 121"/>
              <a:gd name="T49" fmla="*/ 2147483646 h 32"/>
              <a:gd name="T50" fmla="*/ 2147483646 w 121"/>
              <a:gd name="T51" fmla="*/ 2147483646 h 32"/>
              <a:gd name="T52" fmla="*/ 2147483646 w 121"/>
              <a:gd name="T53" fmla="*/ 2147483646 h 32"/>
              <a:gd name="T54" fmla="*/ 2147483646 w 121"/>
              <a:gd name="T55" fmla="*/ 2147483646 h 32"/>
              <a:gd name="T56" fmla="*/ 2147483646 w 121"/>
              <a:gd name="T57" fmla="*/ 2147483646 h 32"/>
              <a:gd name="T58" fmla="*/ 2147483646 w 121"/>
              <a:gd name="T59" fmla="*/ 2147483646 h 32"/>
              <a:gd name="T60" fmla="*/ 2147483646 w 121"/>
              <a:gd name="T61" fmla="*/ 2147483646 h 32"/>
              <a:gd name="T62" fmla="*/ 2147483646 w 121"/>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32">
                <a:moveTo>
                  <a:pt x="0" y="31"/>
                </a:moveTo>
                <a:lnTo>
                  <a:pt x="2" y="31"/>
                </a:lnTo>
                <a:lnTo>
                  <a:pt x="4" y="31"/>
                </a:lnTo>
                <a:lnTo>
                  <a:pt x="6" y="31"/>
                </a:lnTo>
                <a:lnTo>
                  <a:pt x="7" y="31"/>
                </a:lnTo>
                <a:lnTo>
                  <a:pt x="9" y="31"/>
                </a:lnTo>
                <a:lnTo>
                  <a:pt x="12" y="31"/>
                </a:lnTo>
                <a:lnTo>
                  <a:pt x="13" y="31"/>
                </a:lnTo>
                <a:lnTo>
                  <a:pt x="15" y="31"/>
                </a:lnTo>
                <a:lnTo>
                  <a:pt x="17" y="31"/>
                </a:lnTo>
                <a:lnTo>
                  <a:pt x="19" y="31"/>
                </a:lnTo>
                <a:lnTo>
                  <a:pt x="21" y="31"/>
                </a:lnTo>
                <a:lnTo>
                  <a:pt x="23" y="31"/>
                </a:lnTo>
                <a:lnTo>
                  <a:pt x="25" y="31"/>
                </a:lnTo>
                <a:lnTo>
                  <a:pt x="27" y="31"/>
                </a:lnTo>
                <a:lnTo>
                  <a:pt x="29" y="31"/>
                </a:lnTo>
                <a:lnTo>
                  <a:pt x="31" y="31"/>
                </a:lnTo>
                <a:lnTo>
                  <a:pt x="33" y="31"/>
                </a:lnTo>
                <a:lnTo>
                  <a:pt x="34" y="31"/>
                </a:lnTo>
                <a:lnTo>
                  <a:pt x="36" y="31"/>
                </a:lnTo>
                <a:lnTo>
                  <a:pt x="38" y="31"/>
                </a:lnTo>
                <a:lnTo>
                  <a:pt x="40" y="31"/>
                </a:lnTo>
                <a:lnTo>
                  <a:pt x="42" y="31"/>
                </a:lnTo>
                <a:lnTo>
                  <a:pt x="44" y="31"/>
                </a:lnTo>
                <a:lnTo>
                  <a:pt x="46" y="31"/>
                </a:lnTo>
                <a:lnTo>
                  <a:pt x="47" y="31"/>
                </a:lnTo>
                <a:lnTo>
                  <a:pt x="49" y="31"/>
                </a:lnTo>
                <a:lnTo>
                  <a:pt x="51" y="21"/>
                </a:lnTo>
                <a:lnTo>
                  <a:pt x="53" y="31"/>
                </a:lnTo>
                <a:lnTo>
                  <a:pt x="55" y="31"/>
                </a:lnTo>
                <a:lnTo>
                  <a:pt x="57" y="31"/>
                </a:lnTo>
                <a:lnTo>
                  <a:pt x="59" y="31"/>
                </a:lnTo>
                <a:lnTo>
                  <a:pt x="61" y="31"/>
                </a:lnTo>
                <a:lnTo>
                  <a:pt x="63" y="31"/>
                </a:lnTo>
                <a:lnTo>
                  <a:pt x="65" y="31"/>
                </a:lnTo>
                <a:lnTo>
                  <a:pt x="67" y="31"/>
                </a:lnTo>
                <a:lnTo>
                  <a:pt x="69" y="31"/>
                </a:lnTo>
                <a:lnTo>
                  <a:pt x="71" y="31"/>
                </a:lnTo>
                <a:lnTo>
                  <a:pt x="72" y="31"/>
                </a:lnTo>
                <a:lnTo>
                  <a:pt x="74" y="31"/>
                </a:lnTo>
                <a:lnTo>
                  <a:pt x="76" y="31"/>
                </a:lnTo>
                <a:lnTo>
                  <a:pt x="78" y="31"/>
                </a:lnTo>
                <a:lnTo>
                  <a:pt x="80" y="31"/>
                </a:lnTo>
                <a:lnTo>
                  <a:pt x="82" y="31"/>
                </a:lnTo>
                <a:lnTo>
                  <a:pt x="84" y="31"/>
                </a:lnTo>
                <a:lnTo>
                  <a:pt x="86" y="31"/>
                </a:lnTo>
                <a:lnTo>
                  <a:pt x="87" y="31"/>
                </a:lnTo>
                <a:lnTo>
                  <a:pt x="89" y="31"/>
                </a:lnTo>
                <a:lnTo>
                  <a:pt x="92" y="31"/>
                </a:lnTo>
                <a:lnTo>
                  <a:pt x="93" y="31"/>
                </a:lnTo>
                <a:lnTo>
                  <a:pt x="95" y="31"/>
                </a:lnTo>
                <a:lnTo>
                  <a:pt x="97" y="31"/>
                </a:lnTo>
                <a:lnTo>
                  <a:pt x="99" y="31"/>
                </a:lnTo>
                <a:lnTo>
                  <a:pt x="101" y="31"/>
                </a:lnTo>
                <a:lnTo>
                  <a:pt x="103" y="31"/>
                </a:lnTo>
                <a:lnTo>
                  <a:pt x="105" y="31"/>
                </a:lnTo>
                <a:lnTo>
                  <a:pt x="107" y="31"/>
                </a:lnTo>
                <a:lnTo>
                  <a:pt x="108" y="31"/>
                </a:lnTo>
                <a:lnTo>
                  <a:pt x="110" y="31"/>
                </a:lnTo>
                <a:lnTo>
                  <a:pt x="112" y="31"/>
                </a:lnTo>
                <a:lnTo>
                  <a:pt x="114" y="31"/>
                </a:lnTo>
                <a:lnTo>
                  <a:pt x="116" y="31"/>
                </a:lnTo>
                <a:lnTo>
                  <a:pt x="118" y="31"/>
                </a:lnTo>
                <a:lnTo>
                  <a:pt x="120" y="0"/>
                </a:lnTo>
              </a:path>
            </a:pathLst>
          </a:custGeom>
          <a:noFill/>
          <a:ln w="12700" cap="rnd" cmpd="sng">
            <a:solidFill>
              <a:srgbClr val="FF7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19" name="Rectangle 124">
            <a:extLst>
              <a:ext uri="{FF2B5EF4-FFF2-40B4-BE49-F238E27FC236}">
                <a16:creationId xmlns:a16="http://schemas.microsoft.com/office/drawing/2014/main" id="{270B7366-13E0-BF4D-A36C-6503C1C7C930}"/>
              </a:ext>
            </a:extLst>
          </p:cNvPr>
          <p:cNvSpPr>
            <a:spLocks noChangeArrowheads="1"/>
          </p:cNvSpPr>
          <p:nvPr/>
        </p:nvSpPr>
        <p:spPr bwMode="auto">
          <a:xfrm>
            <a:off x="1587500" y="4751388"/>
            <a:ext cx="2365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a:t>log Thiazole Orange</a:t>
            </a:r>
          </a:p>
        </p:txBody>
      </p:sp>
      <p:sp>
        <p:nvSpPr>
          <p:cNvPr id="55420" name="Rectangle 125">
            <a:extLst>
              <a:ext uri="{FF2B5EF4-FFF2-40B4-BE49-F238E27FC236}">
                <a16:creationId xmlns:a16="http://schemas.microsoft.com/office/drawing/2014/main" id="{13EE0A51-8163-AF47-A0D7-E1B7BF86D33B}"/>
              </a:ext>
            </a:extLst>
          </p:cNvPr>
          <p:cNvSpPr>
            <a:spLocks noChangeArrowheads="1"/>
          </p:cNvSpPr>
          <p:nvPr/>
        </p:nvSpPr>
        <p:spPr bwMode="auto">
          <a:xfrm>
            <a:off x="811213" y="4545013"/>
            <a:ext cx="3079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.1</a:t>
            </a:r>
          </a:p>
        </p:txBody>
      </p:sp>
      <p:sp>
        <p:nvSpPr>
          <p:cNvPr id="55421" name="Rectangle 126">
            <a:extLst>
              <a:ext uri="{FF2B5EF4-FFF2-40B4-BE49-F238E27FC236}">
                <a16:creationId xmlns:a16="http://schemas.microsoft.com/office/drawing/2014/main" id="{3A2CBC28-2F4A-A14A-B184-BD2B258C29E7}"/>
              </a:ext>
            </a:extLst>
          </p:cNvPr>
          <p:cNvSpPr>
            <a:spLocks noChangeArrowheads="1"/>
          </p:cNvSpPr>
          <p:nvPr/>
        </p:nvSpPr>
        <p:spPr bwMode="auto">
          <a:xfrm>
            <a:off x="3756025" y="4532313"/>
            <a:ext cx="5603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1000</a:t>
            </a:r>
          </a:p>
        </p:txBody>
      </p:sp>
      <p:sp>
        <p:nvSpPr>
          <p:cNvPr id="55422" name="Rectangle 127">
            <a:extLst>
              <a:ext uri="{FF2B5EF4-FFF2-40B4-BE49-F238E27FC236}">
                <a16:creationId xmlns:a16="http://schemas.microsoft.com/office/drawing/2014/main" id="{D76F9ED7-1A68-494B-BBE7-29712564D7F5}"/>
              </a:ext>
            </a:extLst>
          </p:cNvPr>
          <p:cNvSpPr>
            <a:spLocks noChangeArrowheads="1"/>
          </p:cNvSpPr>
          <p:nvPr/>
        </p:nvSpPr>
        <p:spPr bwMode="auto">
          <a:xfrm>
            <a:off x="2979738" y="4538663"/>
            <a:ext cx="5191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100</a:t>
            </a:r>
          </a:p>
        </p:txBody>
      </p:sp>
      <p:sp>
        <p:nvSpPr>
          <p:cNvPr id="55423" name="Rectangle 128">
            <a:extLst>
              <a:ext uri="{FF2B5EF4-FFF2-40B4-BE49-F238E27FC236}">
                <a16:creationId xmlns:a16="http://schemas.microsoft.com/office/drawing/2014/main" id="{B6D2DCD0-CEE8-B14B-B964-40B88AD3DEBF}"/>
              </a:ext>
            </a:extLst>
          </p:cNvPr>
          <p:cNvSpPr>
            <a:spLocks noChangeArrowheads="1"/>
          </p:cNvSpPr>
          <p:nvPr/>
        </p:nvSpPr>
        <p:spPr bwMode="auto">
          <a:xfrm>
            <a:off x="2252663" y="4551363"/>
            <a:ext cx="4778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10</a:t>
            </a:r>
          </a:p>
        </p:txBody>
      </p:sp>
      <p:sp>
        <p:nvSpPr>
          <p:cNvPr id="55424" name="Rectangle 129">
            <a:extLst>
              <a:ext uri="{FF2B5EF4-FFF2-40B4-BE49-F238E27FC236}">
                <a16:creationId xmlns:a16="http://schemas.microsoft.com/office/drawing/2014/main" id="{3AB8D94B-76AC-494E-B2F9-A86BEFFBB4E4}"/>
              </a:ext>
            </a:extLst>
          </p:cNvPr>
          <p:cNvSpPr>
            <a:spLocks noChangeArrowheads="1"/>
          </p:cNvSpPr>
          <p:nvPr/>
        </p:nvSpPr>
        <p:spPr bwMode="auto">
          <a:xfrm>
            <a:off x="1454150" y="4545013"/>
            <a:ext cx="4365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    1</a:t>
            </a:r>
          </a:p>
        </p:txBody>
      </p:sp>
      <p:sp>
        <p:nvSpPr>
          <p:cNvPr id="55425" name="Rectangle 130">
            <a:extLst>
              <a:ext uri="{FF2B5EF4-FFF2-40B4-BE49-F238E27FC236}">
                <a16:creationId xmlns:a16="http://schemas.microsoft.com/office/drawing/2014/main" id="{4B523CAB-8EF6-F044-AA9F-AF78DB358FDF}"/>
              </a:ext>
            </a:extLst>
          </p:cNvPr>
          <p:cNvSpPr>
            <a:spLocks noChangeArrowheads="1"/>
          </p:cNvSpPr>
          <p:nvPr/>
        </p:nvSpPr>
        <p:spPr bwMode="auto">
          <a:xfrm rot="-5400000">
            <a:off x="277019" y="3240881"/>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Count</a:t>
            </a:r>
            <a:endParaRPr lang="en-US" altLang="en-US" sz="2400">
              <a:latin typeface="Times New Roman" panose="02020603050405020304" pitchFamily="18" charset="0"/>
            </a:endParaRPr>
          </a:p>
        </p:txBody>
      </p:sp>
      <p:sp>
        <p:nvSpPr>
          <p:cNvPr id="55426" name="Rectangle 131">
            <a:extLst>
              <a:ext uri="{FF2B5EF4-FFF2-40B4-BE49-F238E27FC236}">
                <a16:creationId xmlns:a16="http://schemas.microsoft.com/office/drawing/2014/main" id="{00F76FEA-C1AE-0A40-BBC0-FB2655398DC6}"/>
              </a:ext>
            </a:extLst>
          </p:cNvPr>
          <p:cNvSpPr>
            <a:spLocks noChangeArrowheads="1"/>
          </p:cNvSpPr>
          <p:nvPr/>
        </p:nvSpPr>
        <p:spPr bwMode="auto">
          <a:xfrm rot="-5400000">
            <a:off x="739775" y="44148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0</a:t>
            </a:r>
            <a:endParaRPr lang="en-US" altLang="en-US" sz="2400">
              <a:latin typeface="Times New Roman" panose="02020603050405020304" pitchFamily="18" charset="0"/>
            </a:endParaRPr>
          </a:p>
        </p:txBody>
      </p:sp>
      <p:sp>
        <p:nvSpPr>
          <p:cNvPr id="55427" name="Rectangle 132">
            <a:extLst>
              <a:ext uri="{FF2B5EF4-FFF2-40B4-BE49-F238E27FC236}">
                <a16:creationId xmlns:a16="http://schemas.microsoft.com/office/drawing/2014/main" id="{067E1BCF-DA25-9B49-B174-01D5015D641B}"/>
              </a:ext>
            </a:extLst>
          </p:cNvPr>
          <p:cNvSpPr>
            <a:spLocks noChangeArrowheads="1"/>
          </p:cNvSpPr>
          <p:nvPr/>
        </p:nvSpPr>
        <p:spPr bwMode="auto">
          <a:xfrm rot="-5400000">
            <a:off x="652463" y="2055813"/>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150</a:t>
            </a:r>
            <a:endParaRPr lang="en-US" altLang="en-US" sz="2400">
              <a:latin typeface="Times New Roman" panose="02020603050405020304" pitchFamily="18" charset="0"/>
            </a:endParaRPr>
          </a:p>
        </p:txBody>
      </p:sp>
      <p:sp>
        <p:nvSpPr>
          <p:cNvPr id="55428" name="Rectangle 133">
            <a:extLst>
              <a:ext uri="{FF2B5EF4-FFF2-40B4-BE49-F238E27FC236}">
                <a16:creationId xmlns:a16="http://schemas.microsoft.com/office/drawing/2014/main" id="{679E3CCC-7717-2E44-B7EC-2E66D74BBD87}"/>
              </a:ext>
            </a:extLst>
          </p:cNvPr>
          <p:cNvSpPr>
            <a:spLocks noChangeArrowheads="1"/>
          </p:cNvSpPr>
          <p:nvPr/>
        </p:nvSpPr>
        <p:spPr bwMode="auto">
          <a:xfrm rot="-5400000">
            <a:off x="650875" y="2611438"/>
            <a:ext cx="27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112</a:t>
            </a:r>
            <a:endParaRPr lang="en-US" altLang="en-US" sz="2400">
              <a:latin typeface="Times New Roman" panose="02020603050405020304" pitchFamily="18" charset="0"/>
            </a:endParaRPr>
          </a:p>
        </p:txBody>
      </p:sp>
      <p:sp>
        <p:nvSpPr>
          <p:cNvPr id="55429" name="Rectangle 134">
            <a:extLst>
              <a:ext uri="{FF2B5EF4-FFF2-40B4-BE49-F238E27FC236}">
                <a16:creationId xmlns:a16="http://schemas.microsoft.com/office/drawing/2014/main" id="{086399F2-F60A-F14C-BDAE-0087D5EF5E15}"/>
              </a:ext>
            </a:extLst>
          </p:cNvPr>
          <p:cNvSpPr>
            <a:spLocks noChangeArrowheads="1"/>
          </p:cNvSpPr>
          <p:nvPr/>
        </p:nvSpPr>
        <p:spPr bwMode="auto">
          <a:xfrm rot="-5400000">
            <a:off x="661987" y="3292476"/>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75</a:t>
            </a:r>
            <a:endParaRPr lang="en-US" altLang="en-US" sz="2400">
              <a:latin typeface="Times New Roman" panose="02020603050405020304" pitchFamily="18" charset="0"/>
            </a:endParaRPr>
          </a:p>
        </p:txBody>
      </p:sp>
      <p:sp>
        <p:nvSpPr>
          <p:cNvPr id="55430" name="Rectangle 135">
            <a:extLst>
              <a:ext uri="{FF2B5EF4-FFF2-40B4-BE49-F238E27FC236}">
                <a16:creationId xmlns:a16="http://schemas.microsoft.com/office/drawing/2014/main" id="{6448AC25-FA1D-C440-B3BB-D3BAFE0650BD}"/>
              </a:ext>
            </a:extLst>
          </p:cNvPr>
          <p:cNvSpPr>
            <a:spLocks noChangeArrowheads="1"/>
          </p:cNvSpPr>
          <p:nvPr/>
        </p:nvSpPr>
        <p:spPr bwMode="auto">
          <a:xfrm rot="-5400000">
            <a:off x="657225" y="3881438"/>
            <a:ext cx="244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   37</a:t>
            </a:r>
            <a:endParaRPr lang="en-US" altLang="en-US" sz="2400">
              <a:latin typeface="Times New Roman" panose="02020603050405020304" pitchFamily="18" charset="0"/>
            </a:endParaRPr>
          </a:p>
        </p:txBody>
      </p:sp>
      <p:sp>
        <p:nvSpPr>
          <p:cNvPr id="55431" name="Line 136">
            <a:extLst>
              <a:ext uri="{FF2B5EF4-FFF2-40B4-BE49-F238E27FC236}">
                <a16:creationId xmlns:a16="http://schemas.microsoft.com/office/drawing/2014/main" id="{321553EC-D49B-E84F-BB02-4DF22126440C}"/>
              </a:ext>
            </a:extLst>
          </p:cNvPr>
          <p:cNvSpPr>
            <a:spLocks noChangeShapeType="1"/>
          </p:cNvSpPr>
          <p:nvPr/>
        </p:nvSpPr>
        <p:spPr bwMode="auto">
          <a:xfrm flipH="1">
            <a:off x="893763" y="4497388"/>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2" name="Line 137">
            <a:extLst>
              <a:ext uri="{FF2B5EF4-FFF2-40B4-BE49-F238E27FC236}">
                <a16:creationId xmlns:a16="http://schemas.microsoft.com/office/drawing/2014/main" id="{56ED1DDC-6D6D-164F-A1CC-FCCD992A6AB6}"/>
              </a:ext>
            </a:extLst>
          </p:cNvPr>
          <p:cNvSpPr>
            <a:spLocks noChangeShapeType="1"/>
          </p:cNvSpPr>
          <p:nvPr/>
        </p:nvSpPr>
        <p:spPr bwMode="auto">
          <a:xfrm flipH="1">
            <a:off x="893763" y="3892550"/>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3" name="Line 138">
            <a:extLst>
              <a:ext uri="{FF2B5EF4-FFF2-40B4-BE49-F238E27FC236}">
                <a16:creationId xmlns:a16="http://schemas.microsoft.com/office/drawing/2014/main" id="{A45B9A9B-6636-B745-9AFA-4097446E0836}"/>
              </a:ext>
            </a:extLst>
          </p:cNvPr>
          <p:cNvSpPr>
            <a:spLocks noChangeShapeType="1"/>
          </p:cNvSpPr>
          <p:nvPr/>
        </p:nvSpPr>
        <p:spPr bwMode="auto">
          <a:xfrm flipH="1">
            <a:off x="893763" y="3284538"/>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4" name="Line 139">
            <a:extLst>
              <a:ext uri="{FF2B5EF4-FFF2-40B4-BE49-F238E27FC236}">
                <a16:creationId xmlns:a16="http://schemas.microsoft.com/office/drawing/2014/main" id="{C9E68AFC-B37B-3C4C-8DD4-DC65E8B78E64}"/>
              </a:ext>
            </a:extLst>
          </p:cNvPr>
          <p:cNvSpPr>
            <a:spLocks noChangeShapeType="1"/>
          </p:cNvSpPr>
          <p:nvPr/>
        </p:nvSpPr>
        <p:spPr bwMode="auto">
          <a:xfrm flipH="1">
            <a:off x="893763" y="2678113"/>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35" name="Line 140">
            <a:extLst>
              <a:ext uri="{FF2B5EF4-FFF2-40B4-BE49-F238E27FC236}">
                <a16:creationId xmlns:a16="http://schemas.microsoft.com/office/drawing/2014/main" id="{0514FB25-0C3C-534C-BF3C-2137C484EA79}"/>
              </a:ext>
            </a:extLst>
          </p:cNvPr>
          <p:cNvSpPr>
            <a:spLocks noChangeShapeType="1"/>
          </p:cNvSpPr>
          <p:nvPr/>
        </p:nvSpPr>
        <p:spPr bwMode="auto">
          <a:xfrm flipH="1">
            <a:off x="893763" y="2070100"/>
            <a:ext cx="31750" cy="0"/>
          </a:xfrm>
          <a:prstGeom prst="line">
            <a:avLst/>
          </a:prstGeom>
          <a:noFill/>
          <a:ln w="12700">
            <a:solidFill>
              <a:srgbClr val="8CB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5053" name="Rectangle 141">
            <a:extLst>
              <a:ext uri="{FF2B5EF4-FFF2-40B4-BE49-F238E27FC236}">
                <a16:creationId xmlns:a16="http://schemas.microsoft.com/office/drawing/2014/main" id="{02B86E24-F872-2546-A091-CBE9B74991CF}"/>
              </a:ext>
            </a:extLst>
          </p:cNvPr>
          <p:cNvSpPr>
            <a:spLocks noChangeArrowheads="1"/>
          </p:cNvSpPr>
          <p:nvPr/>
        </p:nvSpPr>
        <p:spPr bwMode="auto">
          <a:xfrm>
            <a:off x="2527300" y="2762250"/>
            <a:ext cx="1285875" cy="39370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000" b="1">
                <a:solidFill>
                  <a:schemeClr val="bg1"/>
                </a:solidFill>
                <a:effectLst>
                  <a:outerShdw blurRad="38100" dist="38100" dir="2700000" algn="tl">
                    <a:srgbClr val="C0C0C0"/>
                  </a:outerShdw>
                </a:effectLst>
                <a:latin typeface="Arial" charset="0"/>
              </a:rPr>
              <a:t>RMI  = 34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ate Placeholder 3">
            <a:extLst>
              <a:ext uri="{FF2B5EF4-FFF2-40B4-BE49-F238E27FC236}">
                <a16:creationId xmlns:a16="http://schemas.microsoft.com/office/drawing/2014/main" id="{6F881679-5975-F640-9989-3A34106703F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B21B074-2AD2-2F42-A147-8A40252A908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2531" name="Rectangle 2">
            <a:extLst>
              <a:ext uri="{FF2B5EF4-FFF2-40B4-BE49-F238E27FC236}">
                <a16:creationId xmlns:a16="http://schemas.microsoft.com/office/drawing/2014/main" id="{F962302B-BE39-234A-8EA1-F06B27C7F608}"/>
              </a:ext>
            </a:extLst>
          </p:cNvPr>
          <p:cNvSpPr>
            <a:spLocks noGrp="1" noChangeArrowheads="1"/>
          </p:cNvSpPr>
          <p:nvPr>
            <p:ph type="title"/>
          </p:nvPr>
        </p:nvSpPr>
        <p:spPr>
          <a:xfrm>
            <a:off x="0" y="0"/>
            <a:ext cx="3222171" cy="977900"/>
          </a:xfrm>
          <a:extLst>
            <a:ext uri="{91240B29-F687-4f45-9708-019B960494DF}"/>
          </a:extLst>
        </p:spPr>
        <p:txBody>
          <a:bodyPr lIns="90488" tIns="44450" rIns="90488" bIns="44450"/>
          <a:lstStyle/>
          <a:p>
            <a:pPr>
              <a:defRPr/>
            </a:pPr>
            <a:r>
              <a:rPr lang="en-US" dirty="0">
                <a:cs typeface="+mj-cs"/>
              </a:rPr>
              <a:t>Cyanine Dyes</a:t>
            </a:r>
          </a:p>
        </p:txBody>
      </p:sp>
      <p:sp>
        <p:nvSpPr>
          <p:cNvPr id="22532" name="Rectangle 3">
            <a:extLst>
              <a:ext uri="{FF2B5EF4-FFF2-40B4-BE49-F238E27FC236}">
                <a16:creationId xmlns:a16="http://schemas.microsoft.com/office/drawing/2014/main" id="{A2376E38-F31A-1B46-AE36-000968274A2E}"/>
              </a:ext>
            </a:extLst>
          </p:cNvPr>
          <p:cNvSpPr>
            <a:spLocks noGrp="1" noChangeArrowheads="1"/>
          </p:cNvSpPr>
          <p:nvPr>
            <p:ph type="body" idx="1"/>
          </p:nvPr>
        </p:nvSpPr>
        <p:spPr>
          <a:xfrm>
            <a:off x="457200" y="1981200"/>
            <a:ext cx="8610600" cy="4114800"/>
          </a:xfrm>
          <a:extLst>
            <a:ext uri="{91240B29-F687-4f45-9708-019B960494DF}"/>
          </a:extLst>
        </p:spPr>
        <p:txBody>
          <a:bodyPr lIns="90488" tIns="44450" rIns="90488" bIns="44450"/>
          <a:lstStyle/>
          <a:p>
            <a:pPr>
              <a:defRPr/>
            </a:pPr>
            <a:r>
              <a:rPr lang="en-US" sz="2800">
                <a:cs typeface="+mn-cs"/>
              </a:rPr>
              <a:t>TOTO-1 , YOYO-1, TOTO-3</a:t>
            </a:r>
          </a:p>
          <a:p>
            <a:pPr lvl="1">
              <a:defRPr/>
            </a:pPr>
            <a:r>
              <a:rPr lang="en-US" sz="2400"/>
              <a:t>developed to have high binding affinity and high quantum efficiency</a:t>
            </a:r>
          </a:p>
          <a:p>
            <a:pPr lvl="1">
              <a:defRPr/>
            </a:pPr>
            <a:r>
              <a:rPr lang="en-US" sz="2400"/>
              <a:t>homodimers of</a:t>
            </a:r>
          </a:p>
          <a:p>
            <a:pPr lvl="2">
              <a:defRPr/>
            </a:pPr>
            <a:r>
              <a:rPr lang="en-US" sz="2000"/>
              <a:t>thiazole orange,  oxazole yellow,  thiazole blue</a:t>
            </a:r>
          </a:p>
          <a:p>
            <a:pPr lvl="2">
              <a:defRPr/>
            </a:pPr>
            <a:r>
              <a:rPr lang="en-US" sz="2000"/>
              <a:t>positively charged side chains</a:t>
            </a:r>
          </a:p>
          <a:p>
            <a:pPr lvl="1">
              <a:defRPr/>
            </a:pPr>
            <a:r>
              <a:rPr lang="en-US" sz="2400"/>
              <a:t>do not penetrate intact membranes</a:t>
            </a:r>
          </a:p>
          <a:p>
            <a:pPr lvl="1">
              <a:defRPr/>
            </a:pPr>
            <a:r>
              <a:rPr lang="en-US" sz="2400"/>
              <a:t>not DNA-specific</a:t>
            </a:r>
          </a:p>
          <a:p>
            <a:pPr lvl="2">
              <a:defRPr/>
            </a:pPr>
            <a:r>
              <a:rPr lang="en-US" sz="2000"/>
              <a:t>treat cells with RNase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3">
            <a:extLst>
              <a:ext uri="{FF2B5EF4-FFF2-40B4-BE49-F238E27FC236}">
                <a16:creationId xmlns:a16="http://schemas.microsoft.com/office/drawing/2014/main" id="{846A36F0-3662-9E4F-9E9E-6F17F57105D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B405436-A494-144C-A0AD-8A0D5BE1F686}"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3555" name="Rectangle 2">
            <a:extLst>
              <a:ext uri="{FF2B5EF4-FFF2-40B4-BE49-F238E27FC236}">
                <a16:creationId xmlns:a16="http://schemas.microsoft.com/office/drawing/2014/main" id="{899F94AE-23AB-214B-86A9-C6F1972D9004}"/>
              </a:ext>
            </a:extLst>
          </p:cNvPr>
          <p:cNvSpPr>
            <a:spLocks noGrp="1" noChangeArrowheads="1"/>
          </p:cNvSpPr>
          <p:nvPr>
            <p:ph type="title"/>
          </p:nvPr>
        </p:nvSpPr>
        <p:spPr>
          <a:xfrm>
            <a:off x="0" y="0"/>
            <a:ext cx="3135086" cy="977900"/>
          </a:xfrm>
          <a:extLst>
            <a:ext uri="{91240B29-F687-4f45-9708-019B960494DF}"/>
          </a:extLst>
        </p:spPr>
        <p:txBody>
          <a:bodyPr lIns="90488" tIns="44450" rIns="90488" bIns="44450"/>
          <a:lstStyle/>
          <a:p>
            <a:pPr>
              <a:defRPr/>
            </a:pPr>
            <a:r>
              <a:rPr lang="en-US" dirty="0">
                <a:cs typeface="+mj-cs"/>
              </a:rPr>
              <a:t>Cyanine Dyes</a:t>
            </a:r>
          </a:p>
        </p:txBody>
      </p:sp>
      <p:sp>
        <p:nvSpPr>
          <p:cNvPr id="23556" name="Rectangle 3">
            <a:extLst>
              <a:ext uri="{FF2B5EF4-FFF2-40B4-BE49-F238E27FC236}">
                <a16:creationId xmlns:a16="http://schemas.microsoft.com/office/drawing/2014/main" id="{A44BAC9A-6DD8-D948-AEFF-B85053DD429A}"/>
              </a:ext>
            </a:extLst>
          </p:cNvPr>
          <p:cNvSpPr>
            <a:spLocks noGrp="1" noChangeArrowheads="1"/>
          </p:cNvSpPr>
          <p:nvPr>
            <p:ph type="body" idx="1"/>
          </p:nvPr>
        </p:nvSpPr>
        <p:spPr>
          <a:xfrm>
            <a:off x="0" y="804863"/>
            <a:ext cx="8610600" cy="4114800"/>
          </a:xfrm>
          <a:extLst>
            <a:ext uri="{91240B29-F687-4f45-9708-019B960494DF}"/>
          </a:extLst>
        </p:spPr>
        <p:txBody>
          <a:bodyPr lIns="90488" tIns="44450" rIns="90488" bIns="44450"/>
          <a:lstStyle/>
          <a:p>
            <a:pPr>
              <a:defRPr/>
            </a:pPr>
            <a:r>
              <a:rPr lang="en-US" sz="2400" dirty="0">
                <a:cs typeface="+mn-cs"/>
              </a:rPr>
              <a:t>TOTO-1, YOYO-1, TOTO-3</a:t>
            </a:r>
          </a:p>
          <a:p>
            <a:pPr lvl="1">
              <a:defRPr/>
            </a:pPr>
            <a:r>
              <a:rPr lang="en-US" sz="2000" dirty="0"/>
              <a:t>Ex:  514, 489, 642 nm	</a:t>
            </a:r>
            <a:r>
              <a:rPr lang="en-US" sz="2000" dirty="0" err="1"/>
              <a:t>Em</a:t>
            </a:r>
            <a:r>
              <a:rPr lang="en-US" sz="2000" dirty="0"/>
              <a:t>: 533, 509, 660 nm</a:t>
            </a:r>
          </a:p>
          <a:p>
            <a:pPr lvl="1">
              <a:defRPr/>
            </a:pPr>
            <a:r>
              <a:rPr lang="en-US" sz="2000" dirty="0"/>
              <a:t>bind strongly to NA</a:t>
            </a:r>
          </a:p>
          <a:p>
            <a:pPr lvl="1">
              <a:defRPr/>
            </a:pPr>
            <a:r>
              <a:rPr lang="en-US" sz="2000" dirty="0"/>
              <a:t>equilibration time variable / long</a:t>
            </a:r>
          </a:p>
          <a:p>
            <a:pPr lvl="2">
              <a:defRPr/>
            </a:pPr>
            <a:r>
              <a:rPr lang="en-US" sz="1800" dirty="0"/>
              <a:t>may have large CVs even after hours</a:t>
            </a:r>
          </a:p>
          <a:p>
            <a:pPr lvl="1">
              <a:defRPr/>
            </a:pPr>
            <a:r>
              <a:rPr lang="en-US" sz="2000" dirty="0"/>
              <a:t>binding proportional to DNA content</a:t>
            </a:r>
          </a:p>
        </p:txBody>
      </p:sp>
      <p:pic>
        <p:nvPicPr>
          <p:cNvPr id="59396" name="Picture 1" descr="Screenshot 2016-03-28 01.03.43.png">
            <a:extLst>
              <a:ext uri="{FF2B5EF4-FFF2-40B4-BE49-F238E27FC236}">
                <a16:creationId xmlns:a16="http://schemas.microsoft.com/office/drawing/2014/main" id="{9FA43599-2016-4E49-B023-D5594CFFAB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2990850"/>
            <a:ext cx="78819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a:extLst>
              <a:ext uri="{FF2B5EF4-FFF2-40B4-BE49-F238E27FC236}">
                <a16:creationId xmlns:a16="http://schemas.microsoft.com/office/drawing/2014/main" id="{2166E76D-98FE-5547-9394-F33AD5B15A2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6EB403-3A0E-4648-8D8B-5308EF8C6F43}"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4579" name="Rectangle 2">
            <a:extLst>
              <a:ext uri="{FF2B5EF4-FFF2-40B4-BE49-F238E27FC236}">
                <a16:creationId xmlns:a16="http://schemas.microsoft.com/office/drawing/2014/main" id="{B44D994A-3404-924F-8E70-BDC281562760}"/>
              </a:ext>
            </a:extLst>
          </p:cNvPr>
          <p:cNvSpPr>
            <a:spLocks noGrp="1" noChangeArrowheads="1"/>
          </p:cNvSpPr>
          <p:nvPr>
            <p:ph type="title"/>
          </p:nvPr>
        </p:nvSpPr>
        <p:spPr>
          <a:xfrm>
            <a:off x="0" y="0"/>
            <a:ext cx="3102429" cy="977900"/>
          </a:xfrm>
          <a:extLst>
            <a:ext uri="{91240B29-F687-4f45-9708-019B960494DF}"/>
          </a:extLst>
        </p:spPr>
        <p:txBody>
          <a:bodyPr lIns="90488" tIns="44450" rIns="90488" bIns="44450"/>
          <a:lstStyle/>
          <a:p>
            <a:pPr>
              <a:defRPr/>
            </a:pPr>
            <a:r>
              <a:rPr lang="en-US" dirty="0">
                <a:cs typeface="+mj-cs"/>
              </a:rPr>
              <a:t>Cyanine Dyes</a:t>
            </a:r>
          </a:p>
        </p:txBody>
      </p:sp>
      <p:sp>
        <p:nvSpPr>
          <p:cNvPr id="24580" name="Rectangle 3">
            <a:extLst>
              <a:ext uri="{FF2B5EF4-FFF2-40B4-BE49-F238E27FC236}">
                <a16:creationId xmlns:a16="http://schemas.microsoft.com/office/drawing/2014/main" id="{6E28E6EB-5DAE-CF4B-B0E9-5B57ED75B2F4}"/>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a:cs typeface="+mn-cs"/>
              </a:rPr>
              <a:t>PRO dyes</a:t>
            </a:r>
          </a:p>
          <a:p>
            <a:pPr lvl="1">
              <a:defRPr/>
            </a:pPr>
            <a:r>
              <a:rPr lang="en-US"/>
              <a:t>monomeric cyanines with quaternary ammonium groups that prevent their entry into intact cells</a:t>
            </a:r>
          </a:p>
          <a:p>
            <a:pPr lvl="1">
              <a:defRPr/>
            </a:pPr>
            <a:r>
              <a:rPr lang="en-US"/>
              <a:t>intense fluorescence, high quantum efficiency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3">
            <a:extLst>
              <a:ext uri="{FF2B5EF4-FFF2-40B4-BE49-F238E27FC236}">
                <a16:creationId xmlns:a16="http://schemas.microsoft.com/office/drawing/2014/main" id="{6CB6B1AF-CD7B-B744-9183-87B7B32AE78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87150B2-8325-9A4A-83AF-875FC0CA5E9F}"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5603" name="Rectangle 2">
            <a:extLst>
              <a:ext uri="{FF2B5EF4-FFF2-40B4-BE49-F238E27FC236}">
                <a16:creationId xmlns:a16="http://schemas.microsoft.com/office/drawing/2014/main" id="{AC95FB95-38D2-284C-BB18-D71C7F934386}"/>
              </a:ext>
            </a:extLst>
          </p:cNvPr>
          <p:cNvSpPr>
            <a:spLocks noGrp="1" noChangeArrowheads="1"/>
          </p:cNvSpPr>
          <p:nvPr>
            <p:ph type="title"/>
          </p:nvPr>
        </p:nvSpPr>
        <p:spPr>
          <a:xfrm>
            <a:off x="0" y="0"/>
            <a:ext cx="3254829" cy="977900"/>
          </a:xfrm>
          <a:extLst>
            <a:ext uri="{91240B29-F687-4f45-9708-019B960494DF}"/>
          </a:extLst>
        </p:spPr>
        <p:txBody>
          <a:bodyPr lIns="90488" tIns="44450" rIns="90488" bIns="44450"/>
          <a:lstStyle/>
          <a:p>
            <a:pPr>
              <a:defRPr/>
            </a:pPr>
            <a:r>
              <a:rPr lang="en-US" dirty="0">
                <a:cs typeface="+mj-cs"/>
              </a:rPr>
              <a:t>Cyanine Dyes</a:t>
            </a:r>
          </a:p>
        </p:txBody>
      </p:sp>
      <p:sp>
        <p:nvSpPr>
          <p:cNvPr id="25604" name="Rectangle 3">
            <a:extLst>
              <a:ext uri="{FF2B5EF4-FFF2-40B4-BE49-F238E27FC236}">
                <a16:creationId xmlns:a16="http://schemas.microsoft.com/office/drawing/2014/main" id="{FBE79288-10F6-9A4A-A4EB-B77FAB19CCE4}"/>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sz="2800">
                <a:cs typeface="+mn-cs"/>
              </a:rPr>
              <a:t>SYTO/SYTOX dyes</a:t>
            </a:r>
          </a:p>
          <a:p>
            <a:pPr lvl="1">
              <a:defRPr/>
            </a:pPr>
            <a:r>
              <a:rPr lang="en-US" sz="2400"/>
              <a:t>SYTO dyes have various permeabilities for bacterial, fungal, and mammalian cells</a:t>
            </a:r>
          </a:p>
          <a:p>
            <a:pPr lvl="1">
              <a:defRPr/>
            </a:pPr>
            <a:r>
              <a:rPr lang="en-US" sz="2400"/>
              <a:t>various DNA/RNA selectivity</a:t>
            </a:r>
          </a:p>
          <a:p>
            <a:pPr lvl="1">
              <a:defRPr/>
            </a:pPr>
            <a:r>
              <a:rPr lang="en-US" sz="2400"/>
              <a:t>multiple Ex and Em spectra available</a:t>
            </a:r>
          </a:p>
          <a:p>
            <a:pPr lvl="1">
              <a:defRPr/>
            </a:pPr>
            <a:r>
              <a:rPr lang="en-US" sz="2400"/>
              <a:t>SYTOX Green (Molecular Probes, Inc.)</a:t>
            </a:r>
          </a:p>
          <a:p>
            <a:pPr lvl="2">
              <a:defRPr/>
            </a:pPr>
            <a:r>
              <a:rPr lang="en-US" sz="2000"/>
              <a:t>works as live/dead stain for Gm+ and Gm-</a:t>
            </a:r>
          </a:p>
          <a:p>
            <a:pPr lvl="2">
              <a:defRPr/>
            </a:pPr>
            <a:r>
              <a:rPr lang="en-US" sz="2000"/>
              <a:t>Ex 488;  high quantum efficiency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a:extLst>
              <a:ext uri="{FF2B5EF4-FFF2-40B4-BE49-F238E27FC236}">
                <a16:creationId xmlns:a16="http://schemas.microsoft.com/office/drawing/2014/main" id="{5A00983D-68C0-7D45-929D-557B57139B8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4B223A-6B98-6D4A-B2C3-00A0C2387B2C}"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6627" name="Rectangle 2">
            <a:extLst>
              <a:ext uri="{FF2B5EF4-FFF2-40B4-BE49-F238E27FC236}">
                <a16:creationId xmlns:a16="http://schemas.microsoft.com/office/drawing/2014/main" id="{081E0080-361E-4342-80C5-C9CB9F62EF63}"/>
              </a:ext>
            </a:extLst>
          </p:cNvPr>
          <p:cNvSpPr>
            <a:spLocks noGrp="1" noChangeArrowheads="1"/>
          </p:cNvSpPr>
          <p:nvPr>
            <p:ph type="title"/>
          </p:nvPr>
        </p:nvSpPr>
        <p:spPr>
          <a:xfrm>
            <a:off x="0" y="0"/>
            <a:ext cx="3581400" cy="736600"/>
          </a:xfrm>
          <a:extLst>
            <a:ext uri="{91240B29-F687-4f45-9708-019B960494DF}"/>
          </a:extLst>
        </p:spPr>
        <p:txBody>
          <a:bodyPr lIns="90488" tIns="44450" rIns="90488" bIns="44450"/>
          <a:lstStyle/>
          <a:p>
            <a:pPr>
              <a:defRPr/>
            </a:pPr>
            <a:r>
              <a:rPr lang="en-US" dirty="0">
                <a:cs typeface="+mj-cs"/>
              </a:rPr>
              <a:t>Acridine orange</a:t>
            </a:r>
          </a:p>
        </p:txBody>
      </p:sp>
      <p:sp>
        <p:nvSpPr>
          <p:cNvPr id="26628" name="Rectangle 3">
            <a:extLst>
              <a:ext uri="{FF2B5EF4-FFF2-40B4-BE49-F238E27FC236}">
                <a16:creationId xmlns:a16="http://schemas.microsoft.com/office/drawing/2014/main" id="{4C7452E4-ECAC-A646-942B-73D4CEB4A28C}"/>
              </a:ext>
            </a:extLst>
          </p:cNvPr>
          <p:cNvSpPr>
            <a:spLocks noGrp="1" noChangeArrowheads="1"/>
          </p:cNvSpPr>
          <p:nvPr>
            <p:ph type="body" idx="1"/>
          </p:nvPr>
        </p:nvSpPr>
        <p:spPr>
          <a:xfrm>
            <a:off x="152400" y="1676400"/>
            <a:ext cx="8915400" cy="4114800"/>
          </a:xfrm>
          <a:extLst>
            <a:ext uri="{91240B29-F687-4f45-9708-019B960494DF}"/>
          </a:extLst>
        </p:spPr>
        <p:txBody>
          <a:bodyPr lIns="90488" tIns="44450" rIns="90488" bIns="44450"/>
          <a:lstStyle/>
          <a:p>
            <a:pPr>
              <a:defRPr/>
            </a:pPr>
            <a:r>
              <a:rPr lang="en-US" sz="2800">
                <a:cs typeface="+mn-cs"/>
              </a:rPr>
              <a:t>Metachromatic </a:t>
            </a:r>
          </a:p>
          <a:p>
            <a:pPr lvl="1">
              <a:defRPr/>
            </a:pPr>
            <a:r>
              <a:rPr lang="en-US" sz="2400"/>
              <a:t>green intercalated between base pairs </a:t>
            </a:r>
          </a:p>
          <a:p>
            <a:pPr lvl="2">
              <a:defRPr/>
            </a:pPr>
            <a:r>
              <a:rPr lang="en-US" sz="2000">
                <a:solidFill>
                  <a:schemeClr val="accent2"/>
                </a:solidFill>
              </a:rPr>
              <a:t>excitation</a:t>
            </a:r>
            <a:r>
              <a:rPr lang="en-US" sz="2000"/>
              <a:t> </a:t>
            </a:r>
            <a:r>
              <a:rPr lang="en-US" sz="2000">
                <a:solidFill>
                  <a:schemeClr val="accent2"/>
                </a:solidFill>
              </a:rPr>
              <a:t>at ~488</a:t>
            </a:r>
            <a:r>
              <a:rPr lang="en-US" sz="2000"/>
              <a:t>	</a:t>
            </a:r>
            <a:r>
              <a:rPr lang="en-US" sz="2000">
                <a:solidFill>
                  <a:schemeClr val="accent1"/>
                </a:solidFill>
              </a:rPr>
              <a:t>emission</a:t>
            </a:r>
            <a:r>
              <a:rPr lang="en-US" sz="2000"/>
              <a:t> </a:t>
            </a:r>
            <a:r>
              <a:rPr lang="en-US" sz="2000">
                <a:solidFill>
                  <a:schemeClr val="accent1"/>
                </a:solidFill>
              </a:rPr>
              <a:t>at ~525</a:t>
            </a:r>
          </a:p>
          <a:p>
            <a:pPr lvl="1">
              <a:defRPr/>
            </a:pPr>
            <a:r>
              <a:rPr lang="en-US" sz="2400"/>
              <a:t>red stacked on RNA or ss DNA</a:t>
            </a:r>
          </a:p>
          <a:p>
            <a:pPr lvl="2">
              <a:defRPr/>
            </a:pPr>
            <a:r>
              <a:rPr lang="en-US" sz="2000">
                <a:solidFill>
                  <a:schemeClr val="accent2"/>
                </a:solidFill>
              </a:rPr>
              <a:t>excitation</a:t>
            </a:r>
            <a:r>
              <a:rPr lang="en-US" sz="2000"/>
              <a:t> </a:t>
            </a:r>
            <a:r>
              <a:rPr lang="en-US" sz="2000">
                <a:solidFill>
                  <a:schemeClr val="accent2"/>
                </a:solidFill>
              </a:rPr>
              <a:t>at ~457</a:t>
            </a:r>
            <a:r>
              <a:rPr lang="en-US" sz="2000"/>
              <a:t>	</a:t>
            </a:r>
            <a:r>
              <a:rPr lang="en-US" sz="2000">
                <a:solidFill>
                  <a:srgbClr val="FF0000"/>
                </a:solidFill>
              </a:rPr>
              <a:t>emission</a:t>
            </a:r>
            <a:r>
              <a:rPr lang="en-US" sz="2000"/>
              <a:t> </a:t>
            </a:r>
            <a:r>
              <a:rPr lang="en-US" sz="2000">
                <a:solidFill>
                  <a:srgbClr val="FF0000"/>
                </a:solidFill>
              </a:rPr>
              <a:t>at ~630</a:t>
            </a:r>
            <a:endParaRPr lang="en-US" sz="2000"/>
          </a:p>
          <a:p>
            <a:pPr>
              <a:defRPr/>
            </a:pPr>
            <a:r>
              <a:rPr lang="en-US" sz="2800">
                <a:cs typeface="+mn-cs"/>
              </a:rPr>
              <a:t>To differentiate DNA from RNA</a:t>
            </a:r>
          </a:p>
          <a:p>
            <a:pPr lvl="1">
              <a:defRPr/>
            </a:pPr>
            <a:r>
              <a:rPr lang="en-US" sz="2400"/>
              <a:t>selectively denature dsRNA, not DNA</a:t>
            </a:r>
          </a:p>
          <a:p>
            <a:pPr lvl="1">
              <a:defRPr/>
            </a:pPr>
            <a:r>
              <a:rPr lang="en-US" sz="2400"/>
              <a:t>stringent conditions ([AO] and ionic strength)</a:t>
            </a:r>
          </a:p>
          <a:p>
            <a:pPr lvl="1">
              <a:defRPr/>
            </a:pPr>
            <a:r>
              <a:rPr lang="en-US" sz="2400"/>
              <a:t>can measure total cellular RNA</a:t>
            </a:r>
          </a:p>
        </p:txBody>
      </p:sp>
      <p:sp>
        <p:nvSpPr>
          <p:cNvPr id="65540" name="Freeform 4">
            <a:extLst>
              <a:ext uri="{FF2B5EF4-FFF2-40B4-BE49-F238E27FC236}">
                <a16:creationId xmlns:a16="http://schemas.microsoft.com/office/drawing/2014/main" id="{1F69D253-5598-D341-96BA-568681C1B662}"/>
              </a:ext>
            </a:extLst>
          </p:cNvPr>
          <p:cNvSpPr>
            <a:spLocks/>
          </p:cNvSpPr>
          <p:nvPr/>
        </p:nvSpPr>
        <p:spPr bwMode="auto">
          <a:xfrm>
            <a:off x="6122988" y="1093788"/>
            <a:ext cx="1158875" cy="804862"/>
          </a:xfrm>
          <a:custGeom>
            <a:avLst/>
            <a:gdLst>
              <a:gd name="T0" fmla="*/ 2147483646 w 730"/>
              <a:gd name="T1" fmla="*/ 2147483646 h 507"/>
              <a:gd name="T2" fmla="*/ 2147483646 w 730"/>
              <a:gd name="T3" fmla="*/ 2147483646 h 507"/>
              <a:gd name="T4" fmla="*/ 2147483646 w 730"/>
              <a:gd name="T5" fmla="*/ 2147483646 h 507"/>
              <a:gd name="T6" fmla="*/ 2147483646 w 730"/>
              <a:gd name="T7" fmla="*/ 2147483646 h 507"/>
              <a:gd name="T8" fmla="*/ 2147483646 w 730"/>
              <a:gd name="T9" fmla="*/ 2147483646 h 507"/>
              <a:gd name="T10" fmla="*/ 2147483646 w 730"/>
              <a:gd name="T11" fmla="*/ 2147483646 h 507"/>
              <a:gd name="T12" fmla="*/ 2147483646 w 730"/>
              <a:gd name="T13" fmla="*/ 2147483646 h 507"/>
              <a:gd name="T14" fmla="*/ 2147483646 w 730"/>
              <a:gd name="T15" fmla="*/ 2147483646 h 507"/>
              <a:gd name="T16" fmla="*/ 2147483646 w 730"/>
              <a:gd name="T17" fmla="*/ 2147483646 h 507"/>
              <a:gd name="T18" fmla="*/ 2147483646 w 730"/>
              <a:gd name="T19" fmla="*/ 2147483646 h 507"/>
              <a:gd name="T20" fmla="*/ 2147483646 w 730"/>
              <a:gd name="T21" fmla="*/ 2147483646 h 507"/>
              <a:gd name="T22" fmla="*/ 2147483646 w 730"/>
              <a:gd name="T23" fmla="*/ 2147483646 h 507"/>
              <a:gd name="T24" fmla="*/ 2147483646 w 730"/>
              <a:gd name="T25" fmla="*/ 2147483646 h 507"/>
              <a:gd name="T26" fmla="*/ 2147483646 w 730"/>
              <a:gd name="T27" fmla="*/ 2147483646 h 507"/>
              <a:gd name="T28" fmla="*/ 2147483646 w 730"/>
              <a:gd name="T29" fmla="*/ 2147483646 h 507"/>
              <a:gd name="T30" fmla="*/ 2147483646 w 730"/>
              <a:gd name="T31" fmla="*/ 2147483646 h 507"/>
              <a:gd name="T32" fmla="*/ 2147483646 w 730"/>
              <a:gd name="T33" fmla="*/ 2147483646 h 507"/>
              <a:gd name="T34" fmla="*/ 2147483646 w 730"/>
              <a:gd name="T35" fmla="*/ 0 h 507"/>
              <a:gd name="T36" fmla="*/ 2147483646 w 730"/>
              <a:gd name="T37" fmla="*/ 2147483646 h 507"/>
              <a:gd name="T38" fmla="*/ 2147483646 w 730"/>
              <a:gd name="T39" fmla="*/ 2147483646 h 507"/>
              <a:gd name="T40" fmla="*/ 2147483646 w 730"/>
              <a:gd name="T41" fmla="*/ 2147483646 h 507"/>
              <a:gd name="T42" fmla="*/ 2147483646 w 730"/>
              <a:gd name="T43" fmla="*/ 2147483646 h 507"/>
              <a:gd name="T44" fmla="*/ 2147483646 w 730"/>
              <a:gd name="T45" fmla="*/ 2147483646 h 507"/>
              <a:gd name="T46" fmla="*/ 2147483646 w 730"/>
              <a:gd name="T47" fmla="*/ 2147483646 h 507"/>
              <a:gd name="T48" fmla="*/ 2147483646 w 730"/>
              <a:gd name="T49" fmla="*/ 2147483646 h 507"/>
              <a:gd name="T50" fmla="*/ 2147483646 w 730"/>
              <a:gd name="T51" fmla="*/ 2147483646 h 507"/>
              <a:gd name="T52" fmla="*/ 2147483646 w 730"/>
              <a:gd name="T53" fmla="*/ 2147483646 h 507"/>
              <a:gd name="T54" fmla="*/ 2147483646 w 730"/>
              <a:gd name="T55" fmla="*/ 2147483646 h 507"/>
              <a:gd name="T56" fmla="*/ 2147483646 w 730"/>
              <a:gd name="T57" fmla="*/ 2147483646 h 507"/>
              <a:gd name="T58" fmla="*/ 2147483646 w 730"/>
              <a:gd name="T59" fmla="*/ 2147483646 h 507"/>
              <a:gd name="T60" fmla="*/ 2147483646 w 730"/>
              <a:gd name="T61" fmla="*/ 2147483646 h 507"/>
              <a:gd name="T62" fmla="*/ 2147483646 w 730"/>
              <a:gd name="T63" fmla="*/ 2147483646 h 507"/>
              <a:gd name="T64" fmla="*/ 0 w 730"/>
              <a:gd name="T65" fmla="*/ 2147483646 h 507"/>
              <a:gd name="T66" fmla="*/ 2147483646 w 730"/>
              <a:gd name="T67" fmla="*/ 2147483646 h 5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507">
                <a:moveTo>
                  <a:pt x="727" y="498"/>
                </a:moveTo>
                <a:lnTo>
                  <a:pt x="679" y="466"/>
                </a:lnTo>
                <a:lnTo>
                  <a:pt x="623" y="432"/>
                </a:lnTo>
                <a:lnTo>
                  <a:pt x="593" y="416"/>
                </a:lnTo>
                <a:lnTo>
                  <a:pt x="560" y="389"/>
                </a:lnTo>
                <a:lnTo>
                  <a:pt x="541" y="370"/>
                </a:lnTo>
                <a:lnTo>
                  <a:pt x="519" y="339"/>
                </a:lnTo>
                <a:lnTo>
                  <a:pt x="493" y="299"/>
                </a:lnTo>
                <a:lnTo>
                  <a:pt x="478" y="269"/>
                </a:lnTo>
                <a:lnTo>
                  <a:pt x="459" y="226"/>
                </a:lnTo>
                <a:lnTo>
                  <a:pt x="441" y="179"/>
                </a:lnTo>
                <a:lnTo>
                  <a:pt x="422" y="136"/>
                </a:lnTo>
                <a:lnTo>
                  <a:pt x="403" y="108"/>
                </a:lnTo>
                <a:lnTo>
                  <a:pt x="396" y="93"/>
                </a:lnTo>
                <a:lnTo>
                  <a:pt x="384" y="71"/>
                </a:lnTo>
                <a:lnTo>
                  <a:pt x="359" y="31"/>
                </a:lnTo>
                <a:lnTo>
                  <a:pt x="325" y="7"/>
                </a:lnTo>
                <a:lnTo>
                  <a:pt x="310" y="0"/>
                </a:lnTo>
                <a:lnTo>
                  <a:pt x="288" y="7"/>
                </a:lnTo>
                <a:lnTo>
                  <a:pt x="277" y="19"/>
                </a:lnTo>
                <a:lnTo>
                  <a:pt x="251" y="40"/>
                </a:lnTo>
                <a:lnTo>
                  <a:pt x="224" y="83"/>
                </a:lnTo>
                <a:lnTo>
                  <a:pt x="202" y="157"/>
                </a:lnTo>
                <a:lnTo>
                  <a:pt x="180" y="287"/>
                </a:lnTo>
                <a:lnTo>
                  <a:pt x="165" y="355"/>
                </a:lnTo>
                <a:lnTo>
                  <a:pt x="158" y="392"/>
                </a:lnTo>
                <a:lnTo>
                  <a:pt x="146" y="408"/>
                </a:lnTo>
                <a:lnTo>
                  <a:pt x="128" y="432"/>
                </a:lnTo>
                <a:lnTo>
                  <a:pt x="94" y="454"/>
                </a:lnTo>
                <a:lnTo>
                  <a:pt x="68" y="471"/>
                </a:lnTo>
                <a:lnTo>
                  <a:pt x="35" y="494"/>
                </a:lnTo>
                <a:lnTo>
                  <a:pt x="20" y="482"/>
                </a:lnTo>
                <a:lnTo>
                  <a:pt x="0" y="506"/>
                </a:lnTo>
                <a:lnTo>
                  <a:pt x="729" y="506"/>
                </a:lnTo>
              </a:path>
            </a:pathLst>
          </a:custGeom>
          <a:solidFill>
            <a:srgbClr val="51D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Freeform 5">
            <a:extLst>
              <a:ext uri="{FF2B5EF4-FFF2-40B4-BE49-F238E27FC236}">
                <a16:creationId xmlns:a16="http://schemas.microsoft.com/office/drawing/2014/main" id="{82028FDD-2B87-624E-9947-6D9AF590874A}"/>
              </a:ext>
            </a:extLst>
          </p:cNvPr>
          <p:cNvSpPr>
            <a:spLocks/>
          </p:cNvSpPr>
          <p:nvPr/>
        </p:nvSpPr>
        <p:spPr bwMode="auto">
          <a:xfrm>
            <a:off x="6894513" y="1066800"/>
            <a:ext cx="1766887" cy="830263"/>
          </a:xfrm>
          <a:custGeom>
            <a:avLst/>
            <a:gdLst>
              <a:gd name="T0" fmla="*/ 0 w 1113"/>
              <a:gd name="T1" fmla="*/ 2147483646 h 523"/>
              <a:gd name="T2" fmla="*/ 2147483646 w 1113"/>
              <a:gd name="T3" fmla="*/ 2147483646 h 523"/>
              <a:gd name="T4" fmla="*/ 2147483646 w 1113"/>
              <a:gd name="T5" fmla="*/ 2147483646 h 523"/>
              <a:gd name="T6" fmla="*/ 2147483646 w 1113"/>
              <a:gd name="T7" fmla="*/ 2147483646 h 523"/>
              <a:gd name="T8" fmla="*/ 2147483646 w 1113"/>
              <a:gd name="T9" fmla="*/ 2147483646 h 523"/>
              <a:gd name="T10" fmla="*/ 2147483646 w 1113"/>
              <a:gd name="T11" fmla="*/ 2147483646 h 523"/>
              <a:gd name="T12" fmla="*/ 2147483646 w 1113"/>
              <a:gd name="T13" fmla="*/ 2147483646 h 523"/>
              <a:gd name="T14" fmla="*/ 2147483646 w 1113"/>
              <a:gd name="T15" fmla="*/ 2147483646 h 523"/>
              <a:gd name="T16" fmla="*/ 2147483646 w 1113"/>
              <a:gd name="T17" fmla="*/ 2147483646 h 523"/>
              <a:gd name="T18" fmla="*/ 2147483646 w 1113"/>
              <a:gd name="T19" fmla="*/ 2147483646 h 523"/>
              <a:gd name="T20" fmla="*/ 2147483646 w 1113"/>
              <a:gd name="T21" fmla="*/ 2147483646 h 523"/>
              <a:gd name="T22" fmla="*/ 2147483646 w 1113"/>
              <a:gd name="T23" fmla="*/ 0 h 523"/>
              <a:gd name="T24" fmla="*/ 2147483646 w 1113"/>
              <a:gd name="T25" fmla="*/ 0 h 523"/>
              <a:gd name="T26" fmla="*/ 2147483646 w 1113"/>
              <a:gd name="T27" fmla="*/ 2147483646 h 523"/>
              <a:gd name="T28" fmla="*/ 2147483646 w 1113"/>
              <a:gd name="T29" fmla="*/ 2147483646 h 523"/>
              <a:gd name="T30" fmla="*/ 2147483646 w 1113"/>
              <a:gd name="T31" fmla="*/ 2147483646 h 523"/>
              <a:gd name="T32" fmla="*/ 2147483646 w 1113"/>
              <a:gd name="T33" fmla="*/ 2147483646 h 523"/>
              <a:gd name="T34" fmla="*/ 2147483646 w 1113"/>
              <a:gd name="T35" fmla="*/ 2147483646 h 523"/>
              <a:gd name="T36" fmla="*/ 2147483646 w 1113"/>
              <a:gd name="T37" fmla="*/ 2147483646 h 523"/>
              <a:gd name="T38" fmla="*/ 2147483646 w 1113"/>
              <a:gd name="T39" fmla="*/ 2147483646 h 523"/>
              <a:gd name="T40" fmla="*/ 2147483646 w 1113"/>
              <a:gd name="T41" fmla="*/ 2147483646 h 523"/>
              <a:gd name="T42" fmla="*/ 2147483646 w 1113"/>
              <a:gd name="T43" fmla="*/ 2147483646 h 523"/>
              <a:gd name="T44" fmla="*/ 2147483646 w 1113"/>
              <a:gd name="T45" fmla="*/ 2147483646 h 523"/>
              <a:gd name="T46" fmla="*/ 2147483646 w 1113"/>
              <a:gd name="T47" fmla="*/ 2147483646 h 523"/>
              <a:gd name="T48" fmla="*/ 2147483646 w 1113"/>
              <a:gd name="T49" fmla="*/ 2147483646 h 523"/>
              <a:gd name="T50" fmla="*/ 2147483646 w 1113"/>
              <a:gd name="T51" fmla="*/ 2147483646 h 523"/>
              <a:gd name="T52" fmla="*/ 2147483646 w 1113"/>
              <a:gd name="T53" fmla="*/ 2147483646 h 523"/>
              <a:gd name="T54" fmla="*/ 2147483646 w 1113"/>
              <a:gd name="T55" fmla="*/ 2147483646 h 523"/>
              <a:gd name="T56" fmla="*/ 2147483646 w 1113"/>
              <a:gd name="T57" fmla="*/ 2147483646 h 523"/>
              <a:gd name="T58" fmla="*/ 2147483646 w 1113"/>
              <a:gd name="T59" fmla="*/ 2147483646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3" h="523">
                <a:moveTo>
                  <a:pt x="0" y="522"/>
                </a:moveTo>
                <a:lnTo>
                  <a:pt x="95" y="444"/>
                </a:lnTo>
                <a:lnTo>
                  <a:pt x="145" y="398"/>
                </a:lnTo>
                <a:lnTo>
                  <a:pt x="191" y="345"/>
                </a:lnTo>
                <a:lnTo>
                  <a:pt x="231" y="301"/>
                </a:lnTo>
                <a:lnTo>
                  <a:pt x="262" y="251"/>
                </a:lnTo>
                <a:lnTo>
                  <a:pt x="302" y="202"/>
                </a:lnTo>
                <a:lnTo>
                  <a:pt x="353" y="134"/>
                </a:lnTo>
                <a:lnTo>
                  <a:pt x="393" y="75"/>
                </a:lnTo>
                <a:lnTo>
                  <a:pt x="438" y="22"/>
                </a:lnTo>
                <a:lnTo>
                  <a:pt x="459" y="6"/>
                </a:lnTo>
                <a:lnTo>
                  <a:pt x="479" y="0"/>
                </a:lnTo>
                <a:lnTo>
                  <a:pt x="489" y="0"/>
                </a:lnTo>
                <a:lnTo>
                  <a:pt x="505" y="3"/>
                </a:lnTo>
                <a:lnTo>
                  <a:pt x="519" y="10"/>
                </a:lnTo>
                <a:lnTo>
                  <a:pt x="540" y="22"/>
                </a:lnTo>
                <a:lnTo>
                  <a:pt x="570" y="71"/>
                </a:lnTo>
                <a:lnTo>
                  <a:pt x="590" y="104"/>
                </a:lnTo>
                <a:lnTo>
                  <a:pt x="626" y="150"/>
                </a:lnTo>
                <a:lnTo>
                  <a:pt x="656" y="202"/>
                </a:lnTo>
                <a:lnTo>
                  <a:pt x="687" y="255"/>
                </a:lnTo>
                <a:lnTo>
                  <a:pt x="783" y="386"/>
                </a:lnTo>
                <a:lnTo>
                  <a:pt x="833" y="427"/>
                </a:lnTo>
                <a:lnTo>
                  <a:pt x="874" y="461"/>
                </a:lnTo>
                <a:lnTo>
                  <a:pt x="899" y="466"/>
                </a:lnTo>
                <a:lnTo>
                  <a:pt x="934" y="480"/>
                </a:lnTo>
                <a:lnTo>
                  <a:pt x="995" y="496"/>
                </a:lnTo>
                <a:lnTo>
                  <a:pt x="1050" y="505"/>
                </a:lnTo>
                <a:lnTo>
                  <a:pt x="1112" y="516"/>
                </a:lnTo>
                <a:lnTo>
                  <a:pt x="1" y="521"/>
                </a:lnTo>
              </a:path>
            </a:pathLst>
          </a:custGeom>
          <a:gradFill rotWithShape="0">
            <a:gsLst>
              <a:gs pos="0">
                <a:srgbClr val="FF3300"/>
              </a:gs>
              <a:gs pos="100000">
                <a:srgbClr val="80000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Line 6">
            <a:extLst>
              <a:ext uri="{FF2B5EF4-FFF2-40B4-BE49-F238E27FC236}">
                <a16:creationId xmlns:a16="http://schemas.microsoft.com/office/drawing/2014/main" id="{8CF3C3D2-2DFA-1E47-AA9C-F7A5E0CF8215}"/>
              </a:ext>
            </a:extLst>
          </p:cNvPr>
          <p:cNvSpPr>
            <a:spLocks noChangeShapeType="1"/>
          </p:cNvSpPr>
          <p:nvPr/>
        </p:nvSpPr>
        <p:spPr bwMode="auto">
          <a:xfrm>
            <a:off x="5797550" y="1895475"/>
            <a:ext cx="3187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3" name="Rectangle 7">
            <a:extLst>
              <a:ext uri="{FF2B5EF4-FFF2-40B4-BE49-F238E27FC236}">
                <a16:creationId xmlns:a16="http://schemas.microsoft.com/office/drawing/2014/main" id="{026E6529-62BA-E345-B34F-5811C0299585}"/>
              </a:ext>
            </a:extLst>
          </p:cNvPr>
          <p:cNvSpPr>
            <a:spLocks noChangeArrowheads="1"/>
          </p:cNvSpPr>
          <p:nvPr/>
        </p:nvSpPr>
        <p:spPr bwMode="auto">
          <a:xfrm>
            <a:off x="6026150" y="1854200"/>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500</a:t>
            </a:r>
          </a:p>
        </p:txBody>
      </p:sp>
      <p:sp>
        <p:nvSpPr>
          <p:cNvPr id="65544" name="Rectangle 8">
            <a:extLst>
              <a:ext uri="{FF2B5EF4-FFF2-40B4-BE49-F238E27FC236}">
                <a16:creationId xmlns:a16="http://schemas.microsoft.com/office/drawing/2014/main" id="{0A01F5BE-FFEC-C347-A3A4-B214E36B14B6}"/>
              </a:ext>
            </a:extLst>
          </p:cNvPr>
          <p:cNvSpPr>
            <a:spLocks noChangeArrowheads="1"/>
          </p:cNvSpPr>
          <p:nvPr/>
        </p:nvSpPr>
        <p:spPr bwMode="auto">
          <a:xfrm>
            <a:off x="8121650" y="1854200"/>
            <a:ext cx="787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800</a:t>
            </a:r>
          </a:p>
        </p:txBody>
      </p:sp>
      <p:sp>
        <p:nvSpPr>
          <p:cNvPr id="65545" name="Rectangle 9">
            <a:extLst>
              <a:ext uri="{FF2B5EF4-FFF2-40B4-BE49-F238E27FC236}">
                <a16:creationId xmlns:a16="http://schemas.microsoft.com/office/drawing/2014/main" id="{70835E83-2E1D-DC4F-A0BD-946F80BF6754}"/>
              </a:ext>
            </a:extLst>
          </p:cNvPr>
          <p:cNvSpPr>
            <a:spLocks noChangeArrowheads="1"/>
          </p:cNvSpPr>
          <p:nvPr/>
        </p:nvSpPr>
        <p:spPr bwMode="auto">
          <a:xfrm>
            <a:off x="7459663" y="1854200"/>
            <a:ext cx="4762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700</a:t>
            </a:r>
            <a:endParaRPr lang="en-US" altLang="en-US" sz="1600">
              <a:latin typeface="Book Antiqua" panose="02040602050305030304" pitchFamily="18" charset="0"/>
            </a:endParaRPr>
          </a:p>
          <a:p>
            <a:pPr eaLnBrk="1" latinLnBrk="1">
              <a:spcBef>
                <a:spcPct val="0"/>
              </a:spcBef>
              <a:buFontTx/>
              <a:buNone/>
            </a:pPr>
            <a:endParaRPr lang="en-US" altLang="en-US" sz="1600">
              <a:latin typeface="Book Antiqua" panose="02040602050305030304" pitchFamily="18" charset="0"/>
            </a:endParaRPr>
          </a:p>
        </p:txBody>
      </p:sp>
      <p:sp>
        <p:nvSpPr>
          <p:cNvPr id="65546" name="Rectangle 10">
            <a:extLst>
              <a:ext uri="{FF2B5EF4-FFF2-40B4-BE49-F238E27FC236}">
                <a16:creationId xmlns:a16="http://schemas.microsoft.com/office/drawing/2014/main" id="{1A046B85-3DA4-F648-9EBD-D840CCF712C4}"/>
              </a:ext>
            </a:extLst>
          </p:cNvPr>
          <p:cNvSpPr>
            <a:spLocks noChangeArrowheads="1"/>
          </p:cNvSpPr>
          <p:nvPr/>
        </p:nvSpPr>
        <p:spPr bwMode="auto">
          <a:xfrm>
            <a:off x="6797675" y="1854200"/>
            <a:ext cx="476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2"/>
                </a:solidFill>
              </a:rPr>
              <a:t>600</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e Placeholder 3">
            <a:extLst>
              <a:ext uri="{FF2B5EF4-FFF2-40B4-BE49-F238E27FC236}">
                <a16:creationId xmlns:a16="http://schemas.microsoft.com/office/drawing/2014/main" id="{1F0BF143-DEAB-0E41-81D4-5AB24D7EC71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919EA6B-DE7D-A74C-92C0-4700B328CE1A}"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7651" name="Rectangle 2">
            <a:extLst>
              <a:ext uri="{FF2B5EF4-FFF2-40B4-BE49-F238E27FC236}">
                <a16:creationId xmlns:a16="http://schemas.microsoft.com/office/drawing/2014/main" id="{5075EEBB-F376-984E-B177-24B55144E365}"/>
              </a:ext>
            </a:extLst>
          </p:cNvPr>
          <p:cNvSpPr>
            <a:spLocks noGrp="1" noChangeArrowheads="1"/>
          </p:cNvSpPr>
          <p:nvPr>
            <p:ph type="title"/>
          </p:nvPr>
        </p:nvSpPr>
        <p:spPr>
          <a:xfrm>
            <a:off x="0" y="0"/>
            <a:ext cx="3526971" cy="977900"/>
          </a:xfrm>
          <a:extLst>
            <a:ext uri="{91240B29-F687-4f45-9708-019B960494DF}"/>
          </a:extLst>
        </p:spPr>
        <p:txBody>
          <a:bodyPr lIns="90488" tIns="44450" rIns="90488" bIns="44450"/>
          <a:lstStyle/>
          <a:p>
            <a:pPr>
              <a:defRPr/>
            </a:pPr>
            <a:r>
              <a:rPr lang="en-US" dirty="0">
                <a:cs typeface="+mj-cs"/>
              </a:rPr>
              <a:t>Acridine orange</a:t>
            </a:r>
          </a:p>
        </p:txBody>
      </p:sp>
      <p:sp>
        <p:nvSpPr>
          <p:cNvPr id="27652" name="Rectangle 3">
            <a:extLst>
              <a:ext uri="{FF2B5EF4-FFF2-40B4-BE49-F238E27FC236}">
                <a16:creationId xmlns:a16="http://schemas.microsoft.com/office/drawing/2014/main" id="{E3669FF3-4630-B846-88BB-C462AFC11063}"/>
              </a:ext>
            </a:extLst>
          </p:cNvPr>
          <p:cNvSpPr>
            <a:spLocks noGrp="1" noChangeArrowheads="1"/>
          </p:cNvSpPr>
          <p:nvPr>
            <p:ph type="body" idx="1"/>
          </p:nvPr>
        </p:nvSpPr>
        <p:spPr>
          <a:xfrm>
            <a:off x="457200" y="1600200"/>
            <a:ext cx="8458200" cy="4114800"/>
          </a:xfrm>
          <a:extLst>
            <a:ext uri="{91240B29-F687-4f45-9708-019B960494DF}"/>
          </a:extLst>
        </p:spPr>
        <p:txBody>
          <a:bodyPr lIns="90488" tIns="44450" rIns="90488" bIns="44450"/>
          <a:lstStyle/>
          <a:p>
            <a:pPr>
              <a:defRPr/>
            </a:pPr>
            <a:r>
              <a:rPr lang="en-US" sz="2800">
                <a:cs typeface="+mn-cs"/>
              </a:rPr>
              <a:t>Disadvantages</a:t>
            </a:r>
          </a:p>
          <a:p>
            <a:pPr lvl="1">
              <a:defRPr/>
            </a:pPr>
            <a:r>
              <a:rPr lang="en-US" sz="2400"/>
              <a:t>sticks to tubing</a:t>
            </a:r>
          </a:p>
          <a:p>
            <a:pPr lvl="1">
              <a:defRPr/>
            </a:pPr>
            <a:r>
              <a:rPr lang="en-US" sz="2400"/>
              <a:t>very stringent conditions required</a:t>
            </a:r>
          </a:p>
          <a:p>
            <a:pPr lvl="1">
              <a:defRPr/>
            </a:pPr>
            <a:r>
              <a:rPr lang="en-US" sz="2400"/>
              <a:t>similar emission spectra to </a:t>
            </a:r>
            <a:r>
              <a:rPr lang="en-US" sz="2400">
                <a:solidFill>
                  <a:srgbClr val="33CC33"/>
                </a:solidFill>
              </a:rPr>
              <a:t>FITC</a:t>
            </a:r>
            <a:r>
              <a:rPr lang="en-US" sz="2400"/>
              <a:t>, </a:t>
            </a:r>
            <a:r>
              <a:rPr lang="en-US" sz="2400">
                <a:solidFill>
                  <a:srgbClr val="FF9900"/>
                </a:solidFill>
              </a:rPr>
              <a:t>PE</a:t>
            </a:r>
            <a:r>
              <a:rPr lang="en-US" sz="2400"/>
              <a:t>, etc. </a:t>
            </a:r>
          </a:p>
          <a:p>
            <a:pPr lvl="2">
              <a:defRPr/>
            </a:pPr>
            <a:r>
              <a:rPr lang="en-US" sz="2000"/>
              <a:t>poor for use in conjunction with fluorescent antibodies to surface receptors</a:t>
            </a:r>
          </a:p>
          <a:p>
            <a:pPr lvl="1">
              <a:defRPr/>
            </a:pPr>
            <a:r>
              <a:rPr lang="en-US" sz="2400"/>
              <a:t>need detergent to permeabilize cells </a:t>
            </a:r>
          </a:p>
          <a:p>
            <a:pPr lvl="2">
              <a:defRPr/>
            </a:pPr>
            <a:r>
              <a:rPr lang="en-US" sz="2000"/>
              <a:t>damage to surface markers</a:t>
            </a:r>
          </a:p>
          <a:p>
            <a:pPr lvl="1">
              <a:defRPr/>
            </a:pPr>
            <a:r>
              <a:rPr lang="en-US" sz="2400"/>
              <a:t>if high DNA:RNA long tail of green emission into red can obscure fluorescence of RNA</a:t>
            </a:r>
          </a:p>
        </p:txBody>
      </p:sp>
      <p:grpSp>
        <p:nvGrpSpPr>
          <p:cNvPr id="67588" name="Group 4">
            <a:extLst>
              <a:ext uri="{FF2B5EF4-FFF2-40B4-BE49-F238E27FC236}">
                <a16:creationId xmlns:a16="http://schemas.microsoft.com/office/drawing/2014/main" id="{8476643F-CD80-1948-855A-BEED5B8C657E}"/>
              </a:ext>
            </a:extLst>
          </p:cNvPr>
          <p:cNvGrpSpPr>
            <a:grpSpLocks/>
          </p:cNvGrpSpPr>
          <p:nvPr/>
        </p:nvGrpSpPr>
        <p:grpSpPr bwMode="auto">
          <a:xfrm>
            <a:off x="5181600" y="1600200"/>
            <a:ext cx="3006725" cy="958850"/>
            <a:chOff x="3056" y="1045"/>
            <a:chExt cx="1894" cy="604"/>
          </a:xfrm>
        </p:grpSpPr>
        <p:grpSp>
          <p:nvGrpSpPr>
            <p:cNvPr id="67589" name="Group 5">
              <a:extLst>
                <a:ext uri="{FF2B5EF4-FFF2-40B4-BE49-F238E27FC236}">
                  <a16:creationId xmlns:a16="http://schemas.microsoft.com/office/drawing/2014/main" id="{3C674266-E77E-8E45-BF9F-3B52AA60C15F}"/>
                </a:ext>
              </a:extLst>
            </p:cNvPr>
            <p:cNvGrpSpPr>
              <a:grpSpLocks/>
            </p:cNvGrpSpPr>
            <p:nvPr/>
          </p:nvGrpSpPr>
          <p:grpSpPr bwMode="auto">
            <a:xfrm>
              <a:off x="3521" y="1045"/>
              <a:ext cx="958" cy="419"/>
              <a:chOff x="3521" y="1045"/>
              <a:chExt cx="958" cy="419"/>
            </a:xfrm>
          </p:grpSpPr>
          <p:grpSp>
            <p:nvGrpSpPr>
              <p:cNvPr id="67595" name="Group 6">
                <a:extLst>
                  <a:ext uri="{FF2B5EF4-FFF2-40B4-BE49-F238E27FC236}">
                    <a16:creationId xmlns:a16="http://schemas.microsoft.com/office/drawing/2014/main" id="{8BA8B91F-3292-AD4E-8B75-4F69D03BD94D}"/>
                  </a:ext>
                </a:extLst>
              </p:cNvPr>
              <p:cNvGrpSpPr>
                <a:grpSpLocks/>
              </p:cNvGrpSpPr>
              <p:nvPr/>
            </p:nvGrpSpPr>
            <p:grpSpPr bwMode="auto">
              <a:xfrm>
                <a:off x="3521" y="1045"/>
                <a:ext cx="325" cy="343"/>
                <a:chOff x="3521" y="1045"/>
                <a:chExt cx="325" cy="343"/>
              </a:xfrm>
            </p:grpSpPr>
            <p:grpSp>
              <p:nvGrpSpPr>
                <p:cNvPr id="67623" name="Group 7">
                  <a:extLst>
                    <a:ext uri="{FF2B5EF4-FFF2-40B4-BE49-F238E27FC236}">
                      <a16:creationId xmlns:a16="http://schemas.microsoft.com/office/drawing/2014/main" id="{1FD0BB45-4248-3E47-B9F7-7AEC04F104B2}"/>
                    </a:ext>
                  </a:extLst>
                </p:cNvPr>
                <p:cNvGrpSpPr>
                  <a:grpSpLocks/>
                </p:cNvGrpSpPr>
                <p:nvPr/>
              </p:nvGrpSpPr>
              <p:grpSpPr bwMode="auto">
                <a:xfrm>
                  <a:off x="3521" y="1045"/>
                  <a:ext cx="174" cy="222"/>
                  <a:chOff x="3521" y="1045"/>
                  <a:chExt cx="174" cy="222"/>
                </a:xfrm>
              </p:grpSpPr>
              <p:sp>
                <p:nvSpPr>
                  <p:cNvPr id="67633" name="Line 8">
                    <a:extLst>
                      <a:ext uri="{FF2B5EF4-FFF2-40B4-BE49-F238E27FC236}">
                        <a16:creationId xmlns:a16="http://schemas.microsoft.com/office/drawing/2014/main" id="{CAC72DCA-FB38-E548-92E4-F246847DCB8E}"/>
                      </a:ext>
                    </a:extLst>
                  </p:cNvPr>
                  <p:cNvSpPr>
                    <a:spLocks noChangeShapeType="1"/>
                  </p:cNvSpPr>
                  <p:nvPr/>
                </p:nvSpPr>
                <p:spPr bwMode="auto">
                  <a:xfrm flipH="1">
                    <a:off x="3521" y="1045"/>
                    <a:ext cx="174"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4" name="Line 9">
                    <a:extLst>
                      <a:ext uri="{FF2B5EF4-FFF2-40B4-BE49-F238E27FC236}">
                        <a16:creationId xmlns:a16="http://schemas.microsoft.com/office/drawing/2014/main" id="{95516065-DC3F-6A49-AEAC-D92521483084}"/>
                      </a:ext>
                    </a:extLst>
                  </p:cNvPr>
                  <p:cNvSpPr>
                    <a:spLocks noChangeShapeType="1"/>
                  </p:cNvSpPr>
                  <p:nvPr/>
                </p:nvSpPr>
                <p:spPr bwMode="auto">
                  <a:xfrm>
                    <a:off x="3529"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4" name="Group 10">
                  <a:extLst>
                    <a:ext uri="{FF2B5EF4-FFF2-40B4-BE49-F238E27FC236}">
                      <a16:creationId xmlns:a16="http://schemas.microsoft.com/office/drawing/2014/main" id="{F8D0D489-94C1-C84B-8359-7E12D76C2548}"/>
                    </a:ext>
                  </a:extLst>
                </p:cNvPr>
                <p:cNvGrpSpPr>
                  <a:grpSpLocks/>
                </p:cNvGrpSpPr>
                <p:nvPr/>
              </p:nvGrpSpPr>
              <p:grpSpPr bwMode="auto">
                <a:xfrm>
                  <a:off x="3695" y="1045"/>
                  <a:ext cx="151" cy="222"/>
                  <a:chOff x="3695" y="1045"/>
                  <a:chExt cx="151" cy="222"/>
                </a:xfrm>
              </p:grpSpPr>
              <p:sp>
                <p:nvSpPr>
                  <p:cNvPr id="67631" name="Line 11">
                    <a:extLst>
                      <a:ext uri="{FF2B5EF4-FFF2-40B4-BE49-F238E27FC236}">
                        <a16:creationId xmlns:a16="http://schemas.microsoft.com/office/drawing/2014/main" id="{966C41A1-72D1-7949-A1EC-6D1BA070D411}"/>
                      </a:ext>
                    </a:extLst>
                  </p:cNvPr>
                  <p:cNvSpPr>
                    <a:spLocks noChangeShapeType="1"/>
                  </p:cNvSpPr>
                  <p:nvPr/>
                </p:nvSpPr>
                <p:spPr bwMode="auto">
                  <a:xfrm>
                    <a:off x="3695" y="1045"/>
                    <a:ext cx="143"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2" name="Line 12">
                    <a:extLst>
                      <a:ext uri="{FF2B5EF4-FFF2-40B4-BE49-F238E27FC236}">
                        <a16:creationId xmlns:a16="http://schemas.microsoft.com/office/drawing/2014/main" id="{56F928DB-F291-EE46-AF45-9857490CCC86}"/>
                      </a:ext>
                    </a:extLst>
                  </p:cNvPr>
                  <p:cNvSpPr>
                    <a:spLocks noChangeShapeType="1"/>
                  </p:cNvSpPr>
                  <p:nvPr/>
                </p:nvSpPr>
                <p:spPr bwMode="auto">
                  <a:xfrm>
                    <a:off x="3846"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5" name="Group 13">
                  <a:extLst>
                    <a:ext uri="{FF2B5EF4-FFF2-40B4-BE49-F238E27FC236}">
                      <a16:creationId xmlns:a16="http://schemas.microsoft.com/office/drawing/2014/main" id="{CD1471E9-7017-2742-92DE-501837FE76DC}"/>
                    </a:ext>
                  </a:extLst>
                </p:cNvPr>
                <p:cNvGrpSpPr>
                  <a:grpSpLocks/>
                </p:cNvGrpSpPr>
                <p:nvPr/>
              </p:nvGrpSpPr>
              <p:grpSpPr bwMode="auto">
                <a:xfrm>
                  <a:off x="3521" y="1135"/>
                  <a:ext cx="174" cy="253"/>
                  <a:chOff x="3521" y="1135"/>
                  <a:chExt cx="174" cy="253"/>
                </a:xfrm>
              </p:grpSpPr>
              <p:sp>
                <p:nvSpPr>
                  <p:cNvPr id="67629" name="Line 14">
                    <a:extLst>
                      <a:ext uri="{FF2B5EF4-FFF2-40B4-BE49-F238E27FC236}">
                        <a16:creationId xmlns:a16="http://schemas.microsoft.com/office/drawing/2014/main" id="{2B9F15DC-708E-8B46-806C-BBF763A68044}"/>
                      </a:ext>
                    </a:extLst>
                  </p:cNvPr>
                  <p:cNvSpPr>
                    <a:spLocks noChangeShapeType="1"/>
                  </p:cNvSpPr>
                  <p:nvPr/>
                </p:nvSpPr>
                <p:spPr bwMode="auto">
                  <a:xfrm flipH="1" flipV="1">
                    <a:off x="3521" y="1293"/>
                    <a:ext cx="174"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Line 15">
                    <a:extLst>
                      <a:ext uri="{FF2B5EF4-FFF2-40B4-BE49-F238E27FC236}">
                        <a16:creationId xmlns:a16="http://schemas.microsoft.com/office/drawing/2014/main" id="{4FBFC7E2-617E-8243-B452-6001E254AB9E}"/>
                      </a:ext>
                    </a:extLst>
                  </p:cNvPr>
                  <p:cNvSpPr>
                    <a:spLocks noChangeShapeType="1"/>
                  </p:cNvSpPr>
                  <p:nvPr/>
                </p:nvSpPr>
                <p:spPr bwMode="auto">
                  <a:xfrm flipV="1">
                    <a:off x="3529"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26" name="Group 16">
                  <a:extLst>
                    <a:ext uri="{FF2B5EF4-FFF2-40B4-BE49-F238E27FC236}">
                      <a16:creationId xmlns:a16="http://schemas.microsoft.com/office/drawing/2014/main" id="{8C3F28A5-54B4-8248-A38E-EA501818E517}"/>
                    </a:ext>
                  </a:extLst>
                </p:cNvPr>
                <p:cNvGrpSpPr>
                  <a:grpSpLocks/>
                </p:cNvGrpSpPr>
                <p:nvPr/>
              </p:nvGrpSpPr>
              <p:grpSpPr bwMode="auto">
                <a:xfrm>
                  <a:off x="3695" y="1135"/>
                  <a:ext cx="151" cy="253"/>
                  <a:chOff x="3695" y="1135"/>
                  <a:chExt cx="151" cy="253"/>
                </a:xfrm>
              </p:grpSpPr>
              <p:sp>
                <p:nvSpPr>
                  <p:cNvPr id="67627" name="Line 17">
                    <a:extLst>
                      <a:ext uri="{FF2B5EF4-FFF2-40B4-BE49-F238E27FC236}">
                        <a16:creationId xmlns:a16="http://schemas.microsoft.com/office/drawing/2014/main" id="{9CFA669C-74E5-1D49-BFD1-FFEFDC79BD03}"/>
                      </a:ext>
                    </a:extLst>
                  </p:cNvPr>
                  <p:cNvSpPr>
                    <a:spLocks noChangeShapeType="1"/>
                  </p:cNvSpPr>
                  <p:nvPr/>
                </p:nvSpPr>
                <p:spPr bwMode="auto">
                  <a:xfrm flipV="1">
                    <a:off x="3695" y="1293"/>
                    <a:ext cx="143"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8" name="Line 18">
                    <a:extLst>
                      <a:ext uri="{FF2B5EF4-FFF2-40B4-BE49-F238E27FC236}">
                        <a16:creationId xmlns:a16="http://schemas.microsoft.com/office/drawing/2014/main" id="{97B8AB11-E917-F24D-AB91-CD6AD83B447A}"/>
                      </a:ext>
                    </a:extLst>
                  </p:cNvPr>
                  <p:cNvSpPr>
                    <a:spLocks noChangeShapeType="1"/>
                  </p:cNvSpPr>
                  <p:nvPr/>
                </p:nvSpPr>
                <p:spPr bwMode="auto">
                  <a:xfrm flipV="1">
                    <a:off x="3846"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7596" name="Group 19">
                <a:extLst>
                  <a:ext uri="{FF2B5EF4-FFF2-40B4-BE49-F238E27FC236}">
                    <a16:creationId xmlns:a16="http://schemas.microsoft.com/office/drawing/2014/main" id="{EC3B071E-AE91-F149-8CE9-EDC0B1B6D2B1}"/>
                  </a:ext>
                </a:extLst>
              </p:cNvPr>
              <p:cNvGrpSpPr>
                <a:grpSpLocks/>
              </p:cNvGrpSpPr>
              <p:nvPr/>
            </p:nvGrpSpPr>
            <p:grpSpPr bwMode="auto">
              <a:xfrm>
                <a:off x="4154" y="1045"/>
                <a:ext cx="325" cy="343"/>
                <a:chOff x="4154" y="1045"/>
                <a:chExt cx="325" cy="343"/>
              </a:xfrm>
            </p:grpSpPr>
            <p:grpSp>
              <p:nvGrpSpPr>
                <p:cNvPr id="67611" name="Group 20">
                  <a:extLst>
                    <a:ext uri="{FF2B5EF4-FFF2-40B4-BE49-F238E27FC236}">
                      <a16:creationId xmlns:a16="http://schemas.microsoft.com/office/drawing/2014/main" id="{7DF324A6-664C-A742-BC55-1D4CD3A71E7F}"/>
                    </a:ext>
                  </a:extLst>
                </p:cNvPr>
                <p:cNvGrpSpPr>
                  <a:grpSpLocks/>
                </p:cNvGrpSpPr>
                <p:nvPr/>
              </p:nvGrpSpPr>
              <p:grpSpPr bwMode="auto">
                <a:xfrm>
                  <a:off x="4154" y="1045"/>
                  <a:ext cx="175" cy="222"/>
                  <a:chOff x="4154" y="1045"/>
                  <a:chExt cx="175" cy="222"/>
                </a:xfrm>
              </p:grpSpPr>
              <p:sp>
                <p:nvSpPr>
                  <p:cNvPr id="67621" name="Line 21">
                    <a:extLst>
                      <a:ext uri="{FF2B5EF4-FFF2-40B4-BE49-F238E27FC236}">
                        <a16:creationId xmlns:a16="http://schemas.microsoft.com/office/drawing/2014/main" id="{1F533C67-BFA6-0E4F-9A6A-539DB2DE202C}"/>
                      </a:ext>
                    </a:extLst>
                  </p:cNvPr>
                  <p:cNvSpPr>
                    <a:spLocks noChangeShapeType="1"/>
                  </p:cNvSpPr>
                  <p:nvPr/>
                </p:nvSpPr>
                <p:spPr bwMode="auto">
                  <a:xfrm flipH="1">
                    <a:off x="4154" y="1045"/>
                    <a:ext cx="175"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2" name="Line 22">
                    <a:extLst>
                      <a:ext uri="{FF2B5EF4-FFF2-40B4-BE49-F238E27FC236}">
                        <a16:creationId xmlns:a16="http://schemas.microsoft.com/office/drawing/2014/main" id="{E8EEDC75-3EC0-9941-AD60-9A8DF6845A14}"/>
                      </a:ext>
                    </a:extLst>
                  </p:cNvPr>
                  <p:cNvSpPr>
                    <a:spLocks noChangeShapeType="1"/>
                  </p:cNvSpPr>
                  <p:nvPr/>
                </p:nvSpPr>
                <p:spPr bwMode="auto">
                  <a:xfrm>
                    <a:off x="4162"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2" name="Group 23">
                  <a:extLst>
                    <a:ext uri="{FF2B5EF4-FFF2-40B4-BE49-F238E27FC236}">
                      <a16:creationId xmlns:a16="http://schemas.microsoft.com/office/drawing/2014/main" id="{6DBAAD82-DEA4-7C41-B5BD-2A785EC3BA90}"/>
                    </a:ext>
                  </a:extLst>
                </p:cNvPr>
                <p:cNvGrpSpPr>
                  <a:grpSpLocks/>
                </p:cNvGrpSpPr>
                <p:nvPr/>
              </p:nvGrpSpPr>
              <p:grpSpPr bwMode="auto">
                <a:xfrm>
                  <a:off x="4329" y="1045"/>
                  <a:ext cx="150" cy="222"/>
                  <a:chOff x="4329" y="1045"/>
                  <a:chExt cx="150" cy="222"/>
                </a:xfrm>
              </p:grpSpPr>
              <p:sp>
                <p:nvSpPr>
                  <p:cNvPr id="67619" name="Line 24">
                    <a:extLst>
                      <a:ext uri="{FF2B5EF4-FFF2-40B4-BE49-F238E27FC236}">
                        <a16:creationId xmlns:a16="http://schemas.microsoft.com/office/drawing/2014/main" id="{F364E5A9-C5F8-694D-B4E6-6BF5F698B62A}"/>
                      </a:ext>
                    </a:extLst>
                  </p:cNvPr>
                  <p:cNvSpPr>
                    <a:spLocks noChangeShapeType="1"/>
                  </p:cNvSpPr>
                  <p:nvPr/>
                </p:nvSpPr>
                <p:spPr bwMode="auto">
                  <a:xfrm>
                    <a:off x="4329" y="1045"/>
                    <a:ext cx="142"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0" name="Line 25">
                    <a:extLst>
                      <a:ext uri="{FF2B5EF4-FFF2-40B4-BE49-F238E27FC236}">
                        <a16:creationId xmlns:a16="http://schemas.microsoft.com/office/drawing/2014/main" id="{7B65840C-1C41-C847-A2D7-81108EEE0DB2}"/>
                      </a:ext>
                    </a:extLst>
                  </p:cNvPr>
                  <p:cNvSpPr>
                    <a:spLocks noChangeShapeType="1"/>
                  </p:cNvSpPr>
                  <p:nvPr/>
                </p:nvSpPr>
                <p:spPr bwMode="auto">
                  <a:xfrm>
                    <a:off x="4479"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3" name="Group 26">
                  <a:extLst>
                    <a:ext uri="{FF2B5EF4-FFF2-40B4-BE49-F238E27FC236}">
                      <a16:creationId xmlns:a16="http://schemas.microsoft.com/office/drawing/2014/main" id="{0AB70073-161B-3D4E-B9D1-892C48A50BB0}"/>
                    </a:ext>
                  </a:extLst>
                </p:cNvPr>
                <p:cNvGrpSpPr>
                  <a:grpSpLocks/>
                </p:cNvGrpSpPr>
                <p:nvPr/>
              </p:nvGrpSpPr>
              <p:grpSpPr bwMode="auto">
                <a:xfrm>
                  <a:off x="4154" y="1135"/>
                  <a:ext cx="175" cy="253"/>
                  <a:chOff x="4154" y="1135"/>
                  <a:chExt cx="175" cy="253"/>
                </a:xfrm>
              </p:grpSpPr>
              <p:sp>
                <p:nvSpPr>
                  <p:cNvPr id="67617" name="Line 27">
                    <a:extLst>
                      <a:ext uri="{FF2B5EF4-FFF2-40B4-BE49-F238E27FC236}">
                        <a16:creationId xmlns:a16="http://schemas.microsoft.com/office/drawing/2014/main" id="{919B701C-0CCB-1045-942D-B129CF9C39E4}"/>
                      </a:ext>
                    </a:extLst>
                  </p:cNvPr>
                  <p:cNvSpPr>
                    <a:spLocks noChangeShapeType="1"/>
                  </p:cNvSpPr>
                  <p:nvPr/>
                </p:nvSpPr>
                <p:spPr bwMode="auto">
                  <a:xfrm flipH="1" flipV="1">
                    <a:off x="4154" y="1293"/>
                    <a:ext cx="175"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Line 28">
                    <a:extLst>
                      <a:ext uri="{FF2B5EF4-FFF2-40B4-BE49-F238E27FC236}">
                        <a16:creationId xmlns:a16="http://schemas.microsoft.com/office/drawing/2014/main" id="{FB93B21C-F878-DC41-95B5-D87539FC2837}"/>
                      </a:ext>
                    </a:extLst>
                  </p:cNvPr>
                  <p:cNvSpPr>
                    <a:spLocks noChangeShapeType="1"/>
                  </p:cNvSpPr>
                  <p:nvPr/>
                </p:nvSpPr>
                <p:spPr bwMode="auto">
                  <a:xfrm flipV="1">
                    <a:off x="4162"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14" name="Group 29">
                  <a:extLst>
                    <a:ext uri="{FF2B5EF4-FFF2-40B4-BE49-F238E27FC236}">
                      <a16:creationId xmlns:a16="http://schemas.microsoft.com/office/drawing/2014/main" id="{37BB3D6B-EDBD-984A-AAA6-3DAA83A6D0F2}"/>
                    </a:ext>
                  </a:extLst>
                </p:cNvPr>
                <p:cNvGrpSpPr>
                  <a:grpSpLocks/>
                </p:cNvGrpSpPr>
                <p:nvPr/>
              </p:nvGrpSpPr>
              <p:grpSpPr bwMode="auto">
                <a:xfrm>
                  <a:off x="4329" y="1135"/>
                  <a:ext cx="150" cy="253"/>
                  <a:chOff x="4329" y="1135"/>
                  <a:chExt cx="150" cy="253"/>
                </a:xfrm>
              </p:grpSpPr>
              <p:sp>
                <p:nvSpPr>
                  <p:cNvPr id="67615" name="Line 30">
                    <a:extLst>
                      <a:ext uri="{FF2B5EF4-FFF2-40B4-BE49-F238E27FC236}">
                        <a16:creationId xmlns:a16="http://schemas.microsoft.com/office/drawing/2014/main" id="{CBE4F8F0-5A71-4D4F-8B98-1042DD67484C}"/>
                      </a:ext>
                    </a:extLst>
                  </p:cNvPr>
                  <p:cNvSpPr>
                    <a:spLocks noChangeShapeType="1"/>
                  </p:cNvSpPr>
                  <p:nvPr/>
                </p:nvSpPr>
                <p:spPr bwMode="auto">
                  <a:xfrm flipV="1">
                    <a:off x="4329" y="1293"/>
                    <a:ext cx="142"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6" name="Line 31">
                    <a:extLst>
                      <a:ext uri="{FF2B5EF4-FFF2-40B4-BE49-F238E27FC236}">
                        <a16:creationId xmlns:a16="http://schemas.microsoft.com/office/drawing/2014/main" id="{792CEAE6-FDA6-A144-8F0D-039C3075BC35}"/>
                      </a:ext>
                    </a:extLst>
                  </p:cNvPr>
                  <p:cNvSpPr>
                    <a:spLocks noChangeShapeType="1"/>
                  </p:cNvSpPr>
                  <p:nvPr/>
                </p:nvSpPr>
                <p:spPr bwMode="auto">
                  <a:xfrm flipV="1">
                    <a:off x="4479"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7597" name="Group 32">
                <a:extLst>
                  <a:ext uri="{FF2B5EF4-FFF2-40B4-BE49-F238E27FC236}">
                    <a16:creationId xmlns:a16="http://schemas.microsoft.com/office/drawing/2014/main" id="{5A2E7EC7-EB0A-C84C-8FF0-26AE13F9EC52}"/>
                  </a:ext>
                </a:extLst>
              </p:cNvPr>
              <p:cNvGrpSpPr>
                <a:grpSpLocks/>
              </p:cNvGrpSpPr>
              <p:nvPr/>
            </p:nvGrpSpPr>
            <p:grpSpPr bwMode="auto">
              <a:xfrm>
                <a:off x="3838" y="1045"/>
                <a:ext cx="324" cy="343"/>
                <a:chOff x="3838" y="1045"/>
                <a:chExt cx="324" cy="343"/>
              </a:xfrm>
            </p:grpSpPr>
            <p:grpSp>
              <p:nvGrpSpPr>
                <p:cNvPr id="67599" name="Group 33">
                  <a:extLst>
                    <a:ext uri="{FF2B5EF4-FFF2-40B4-BE49-F238E27FC236}">
                      <a16:creationId xmlns:a16="http://schemas.microsoft.com/office/drawing/2014/main" id="{AF692FC2-6C70-214B-88E0-BF65FFBD5D8E}"/>
                    </a:ext>
                  </a:extLst>
                </p:cNvPr>
                <p:cNvGrpSpPr>
                  <a:grpSpLocks/>
                </p:cNvGrpSpPr>
                <p:nvPr/>
              </p:nvGrpSpPr>
              <p:grpSpPr bwMode="auto">
                <a:xfrm>
                  <a:off x="3838" y="1045"/>
                  <a:ext cx="174" cy="222"/>
                  <a:chOff x="3838" y="1045"/>
                  <a:chExt cx="174" cy="222"/>
                </a:xfrm>
              </p:grpSpPr>
              <p:sp>
                <p:nvSpPr>
                  <p:cNvPr id="67609" name="Line 34">
                    <a:extLst>
                      <a:ext uri="{FF2B5EF4-FFF2-40B4-BE49-F238E27FC236}">
                        <a16:creationId xmlns:a16="http://schemas.microsoft.com/office/drawing/2014/main" id="{4A1AC888-7140-A349-9416-7BAB46D08EBA}"/>
                      </a:ext>
                    </a:extLst>
                  </p:cNvPr>
                  <p:cNvSpPr>
                    <a:spLocks noChangeShapeType="1"/>
                  </p:cNvSpPr>
                  <p:nvPr/>
                </p:nvSpPr>
                <p:spPr bwMode="auto">
                  <a:xfrm flipH="1">
                    <a:off x="3838" y="1045"/>
                    <a:ext cx="174"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35">
                    <a:extLst>
                      <a:ext uri="{FF2B5EF4-FFF2-40B4-BE49-F238E27FC236}">
                        <a16:creationId xmlns:a16="http://schemas.microsoft.com/office/drawing/2014/main" id="{3D3573A7-1AB7-AC46-A04A-AC7FF6A6D2A5}"/>
                      </a:ext>
                    </a:extLst>
                  </p:cNvPr>
                  <p:cNvSpPr>
                    <a:spLocks noChangeShapeType="1"/>
                  </p:cNvSpPr>
                  <p:nvPr/>
                </p:nvSpPr>
                <p:spPr bwMode="auto">
                  <a:xfrm>
                    <a:off x="3846"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0" name="Group 36">
                  <a:extLst>
                    <a:ext uri="{FF2B5EF4-FFF2-40B4-BE49-F238E27FC236}">
                      <a16:creationId xmlns:a16="http://schemas.microsoft.com/office/drawing/2014/main" id="{E60D7AAE-1DCB-A247-B196-B99E81F2D531}"/>
                    </a:ext>
                  </a:extLst>
                </p:cNvPr>
                <p:cNvGrpSpPr>
                  <a:grpSpLocks/>
                </p:cNvGrpSpPr>
                <p:nvPr/>
              </p:nvGrpSpPr>
              <p:grpSpPr bwMode="auto">
                <a:xfrm>
                  <a:off x="4012" y="1045"/>
                  <a:ext cx="150" cy="222"/>
                  <a:chOff x="4012" y="1045"/>
                  <a:chExt cx="150" cy="222"/>
                </a:xfrm>
              </p:grpSpPr>
              <p:sp>
                <p:nvSpPr>
                  <p:cNvPr id="67607" name="Line 37">
                    <a:extLst>
                      <a:ext uri="{FF2B5EF4-FFF2-40B4-BE49-F238E27FC236}">
                        <a16:creationId xmlns:a16="http://schemas.microsoft.com/office/drawing/2014/main" id="{63A9BCF3-C67D-6A47-B92C-EE42149FCAED}"/>
                      </a:ext>
                    </a:extLst>
                  </p:cNvPr>
                  <p:cNvSpPr>
                    <a:spLocks noChangeShapeType="1"/>
                  </p:cNvSpPr>
                  <p:nvPr/>
                </p:nvSpPr>
                <p:spPr bwMode="auto">
                  <a:xfrm>
                    <a:off x="4012" y="1045"/>
                    <a:ext cx="142" cy="6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38">
                    <a:extLst>
                      <a:ext uri="{FF2B5EF4-FFF2-40B4-BE49-F238E27FC236}">
                        <a16:creationId xmlns:a16="http://schemas.microsoft.com/office/drawing/2014/main" id="{7C5F238F-9197-4645-8342-FA86D3B00A30}"/>
                      </a:ext>
                    </a:extLst>
                  </p:cNvPr>
                  <p:cNvSpPr>
                    <a:spLocks noChangeShapeType="1"/>
                  </p:cNvSpPr>
                  <p:nvPr/>
                </p:nvSpPr>
                <p:spPr bwMode="auto">
                  <a:xfrm>
                    <a:off x="4162" y="1124"/>
                    <a:ext cx="0" cy="143"/>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1" name="Group 39">
                  <a:extLst>
                    <a:ext uri="{FF2B5EF4-FFF2-40B4-BE49-F238E27FC236}">
                      <a16:creationId xmlns:a16="http://schemas.microsoft.com/office/drawing/2014/main" id="{C5A23378-B739-EC45-A921-3082E145B8F4}"/>
                    </a:ext>
                  </a:extLst>
                </p:cNvPr>
                <p:cNvGrpSpPr>
                  <a:grpSpLocks/>
                </p:cNvGrpSpPr>
                <p:nvPr/>
              </p:nvGrpSpPr>
              <p:grpSpPr bwMode="auto">
                <a:xfrm>
                  <a:off x="3838" y="1135"/>
                  <a:ext cx="174" cy="253"/>
                  <a:chOff x="3838" y="1135"/>
                  <a:chExt cx="174" cy="253"/>
                </a:xfrm>
              </p:grpSpPr>
              <p:sp>
                <p:nvSpPr>
                  <p:cNvPr id="67605" name="Line 40">
                    <a:extLst>
                      <a:ext uri="{FF2B5EF4-FFF2-40B4-BE49-F238E27FC236}">
                        <a16:creationId xmlns:a16="http://schemas.microsoft.com/office/drawing/2014/main" id="{8DED1B01-A277-F640-976E-E71097A0A55E}"/>
                      </a:ext>
                    </a:extLst>
                  </p:cNvPr>
                  <p:cNvSpPr>
                    <a:spLocks noChangeShapeType="1"/>
                  </p:cNvSpPr>
                  <p:nvPr/>
                </p:nvSpPr>
                <p:spPr bwMode="auto">
                  <a:xfrm flipH="1" flipV="1">
                    <a:off x="3838" y="1293"/>
                    <a:ext cx="174"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41">
                    <a:extLst>
                      <a:ext uri="{FF2B5EF4-FFF2-40B4-BE49-F238E27FC236}">
                        <a16:creationId xmlns:a16="http://schemas.microsoft.com/office/drawing/2014/main" id="{C8CC9465-4085-EB46-9763-442F1AF1BA26}"/>
                      </a:ext>
                    </a:extLst>
                  </p:cNvPr>
                  <p:cNvSpPr>
                    <a:spLocks noChangeShapeType="1"/>
                  </p:cNvSpPr>
                  <p:nvPr/>
                </p:nvSpPr>
                <p:spPr bwMode="auto">
                  <a:xfrm flipV="1">
                    <a:off x="3846"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602" name="Group 42">
                  <a:extLst>
                    <a:ext uri="{FF2B5EF4-FFF2-40B4-BE49-F238E27FC236}">
                      <a16:creationId xmlns:a16="http://schemas.microsoft.com/office/drawing/2014/main" id="{35A42EFC-7508-1D49-8300-79488B1D8D78}"/>
                    </a:ext>
                  </a:extLst>
                </p:cNvPr>
                <p:cNvGrpSpPr>
                  <a:grpSpLocks/>
                </p:cNvGrpSpPr>
                <p:nvPr/>
              </p:nvGrpSpPr>
              <p:grpSpPr bwMode="auto">
                <a:xfrm>
                  <a:off x="4012" y="1135"/>
                  <a:ext cx="150" cy="253"/>
                  <a:chOff x="4012" y="1135"/>
                  <a:chExt cx="150" cy="253"/>
                </a:xfrm>
              </p:grpSpPr>
              <p:sp>
                <p:nvSpPr>
                  <p:cNvPr id="67603" name="Line 43">
                    <a:extLst>
                      <a:ext uri="{FF2B5EF4-FFF2-40B4-BE49-F238E27FC236}">
                        <a16:creationId xmlns:a16="http://schemas.microsoft.com/office/drawing/2014/main" id="{B183845A-8AB6-3844-8DF3-A133052E3F96}"/>
                      </a:ext>
                    </a:extLst>
                  </p:cNvPr>
                  <p:cNvSpPr>
                    <a:spLocks noChangeShapeType="1"/>
                  </p:cNvSpPr>
                  <p:nvPr/>
                </p:nvSpPr>
                <p:spPr bwMode="auto">
                  <a:xfrm flipV="1">
                    <a:off x="4012" y="1293"/>
                    <a:ext cx="142" cy="9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44">
                    <a:extLst>
                      <a:ext uri="{FF2B5EF4-FFF2-40B4-BE49-F238E27FC236}">
                        <a16:creationId xmlns:a16="http://schemas.microsoft.com/office/drawing/2014/main" id="{BAE4E46C-4FFA-1A4B-8AB1-C1F3C2FF9BEC}"/>
                      </a:ext>
                    </a:extLst>
                  </p:cNvPr>
                  <p:cNvSpPr>
                    <a:spLocks noChangeShapeType="1"/>
                  </p:cNvSpPr>
                  <p:nvPr/>
                </p:nvSpPr>
                <p:spPr bwMode="auto">
                  <a:xfrm flipV="1">
                    <a:off x="4162" y="1135"/>
                    <a:ext cx="0" cy="17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7598" name="Rectangle 45">
                <a:extLst>
                  <a:ext uri="{FF2B5EF4-FFF2-40B4-BE49-F238E27FC236}">
                    <a16:creationId xmlns:a16="http://schemas.microsoft.com/office/drawing/2014/main" id="{D40414B6-002C-4C40-BD46-9E5B9B9D8EE5}"/>
                  </a:ext>
                </a:extLst>
              </p:cNvPr>
              <p:cNvSpPr>
                <a:spLocks noChangeArrowheads="1"/>
              </p:cNvSpPr>
              <p:nvPr/>
            </p:nvSpPr>
            <p:spPr bwMode="auto">
              <a:xfrm>
                <a:off x="3928" y="1305"/>
                <a:ext cx="14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Rounded MT Bold" panose="020F0704030504030204" pitchFamily="34" charset="77"/>
                  </a:rPr>
                  <a:t>N</a:t>
                </a:r>
              </a:p>
            </p:txBody>
          </p:sp>
        </p:grpSp>
        <p:sp>
          <p:nvSpPr>
            <p:cNvPr id="67590" name="Line 46">
              <a:extLst>
                <a:ext uri="{FF2B5EF4-FFF2-40B4-BE49-F238E27FC236}">
                  <a16:creationId xmlns:a16="http://schemas.microsoft.com/office/drawing/2014/main" id="{4C97D6E9-AC6E-C741-AC1F-E09A50E8623C}"/>
                </a:ext>
              </a:extLst>
            </p:cNvPr>
            <p:cNvSpPr>
              <a:spLocks noChangeShapeType="1"/>
            </p:cNvSpPr>
            <p:nvPr/>
          </p:nvSpPr>
          <p:spPr bwMode="auto">
            <a:xfrm flipH="1">
              <a:off x="3402" y="1322"/>
              <a:ext cx="148" cy="3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1" name="Line 47">
              <a:extLst>
                <a:ext uri="{FF2B5EF4-FFF2-40B4-BE49-F238E27FC236}">
                  <a16:creationId xmlns:a16="http://schemas.microsoft.com/office/drawing/2014/main" id="{10D3EDE2-28EF-9848-8FE8-259BB6F82CB1}"/>
                </a:ext>
              </a:extLst>
            </p:cNvPr>
            <p:cNvSpPr>
              <a:spLocks noChangeShapeType="1"/>
            </p:cNvSpPr>
            <p:nvPr/>
          </p:nvSpPr>
          <p:spPr bwMode="auto">
            <a:xfrm>
              <a:off x="4474" y="1322"/>
              <a:ext cx="116" cy="37"/>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Rectangle 48">
              <a:extLst>
                <a:ext uri="{FF2B5EF4-FFF2-40B4-BE49-F238E27FC236}">
                  <a16:creationId xmlns:a16="http://schemas.microsoft.com/office/drawing/2014/main" id="{7255B6D8-2921-DF44-BB16-FA142EFD2320}"/>
                </a:ext>
              </a:extLst>
            </p:cNvPr>
            <p:cNvSpPr>
              <a:spLocks noChangeArrowheads="1"/>
            </p:cNvSpPr>
            <p:nvPr/>
          </p:nvSpPr>
          <p:spPr bwMode="auto">
            <a:xfrm>
              <a:off x="4562" y="1305"/>
              <a:ext cx="38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Narrow" panose="020B0604020202020204" pitchFamily="34" charset="0"/>
                </a:rPr>
                <a:t>N(CH</a:t>
              </a:r>
              <a:r>
                <a:rPr lang="en-US" altLang="en-US" sz="1300" b="1" baseline="-25000">
                  <a:solidFill>
                    <a:srgbClr val="FF0000"/>
                  </a:solidFill>
                  <a:latin typeface="Arial Narrow" panose="020B0604020202020204" pitchFamily="34" charset="0"/>
                </a:rPr>
                <a:t>3 </a:t>
              </a:r>
              <a:r>
                <a:rPr lang="en-US" altLang="en-US" sz="1300" b="1">
                  <a:solidFill>
                    <a:srgbClr val="FF0000"/>
                  </a:solidFill>
                  <a:latin typeface="Arial Narrow" panose="020B0604020202020204" pitchFamily="34" charset="0"/>
                </a:rPr>
                <a:t>)</a:t>
              </a:r>
              <a:r>
                <a:rPr lang="en-US" altLang="en-US" sz="1300" b="1" baseline="-25000">
                  <a:solidFill>
                    <a:srgbClr val="FF0000"/>
                  </a:solidFill>
                  <a:latin typeface="Arial Narrow" panose="020B0604020202020204" pitchFamily="34" charset="0"/>
                </a:rPr>
                <a:t>2</a:t>
              </a:r>
            </a:p>
          </p:txBody>
        </p:sp>
        <p:sp>
          <p:nvSpPr>
            <p:cNvPr id="67593" name="Rectangle 49">
              <a:extLst>
                <a:ext uri="{FF2B5EF4-FFF2-40B4-BE49-F238E27FC236}">
                  <a16:creationId xmlns:a16="http://schemas.microsoft.com/office/drawing/2014/main" id="{F6E9525B-28F6-834F-9F43-F5A417C700C9}"/>
                </a:ext>
              </a:extLst>
            </p:cNvPr>
            <p:cNvSpPr>
              <a:spLocks noChangeArrowheads="1"/>
            </p:cNvSpPr>
            <p:nvPr/>
          </p:nvSpPr>
          <p:spPr bwMode="auto">
            <a:xfrm>
              <a:off x="3056" y="1305"/>
              <a:ext cx="40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solidFill>
                    <a:srgbClr val="FF0000"/>
                  </a:solidFill>
                  <a:latin typeface="Arial Narrow" panose="020B0604020202020204" pitchFamily="34" charset="0"/>
                </a:rPr>
                <a:t>(CH</a:t>
              </a:r>
              <a:r>
                <a:rPr lang="en-US" altLang="en-US" sz="1300" b="1" baseline="-25000">
                  <a:solidFill>
                    <a:srgbClr val="FF0000"/>
                  </a:solidFill>
                  <a:latin typeface="Arial Narrow" panose="020B0604020202020204" pitchFamily="34" charset="0"/>
                </a:rPr>
                <a:t>3 </a:t>
              </a:r>
              <a:r>
                <a:rPr lang="en-US" altLang="en-US" sz="1300" b="1">
                  <a:solidFill>
                    <a:srgbClr val="FF0000"/>
                  </a:solidFill>
                  <a:latin typeface="Arial Narrow" panose="020B0604020202020204" pitchFamily="34" charset="0"/>
                </a:rPr>
                <a:t>)</a:t>
              </a:r>
              <a:r>
                <a:rPr lang="en-US" altLang="en-US" sz="1300" b="1" baseline="-25000">
                  <a:solidFill>
                    <a:srgbClr val="FF0000"/>
                  </a:solidFill>
                  <a:latin typeface="Arial Narrow" panose="020B0604020202020204" pitchFamily="34" charset="0"/>
                </a:rPr>
                <a:t>2 </a:t>
              </a:r>
              <a:r>
                <a:rPr lang="en-US" altLang="en-US" sz="1300" b="1">
                  <a:solidFill>
                    <a:srgbClr val="FF0000"/>
                  </a:solidFill>
                  <a:latin typeface="Arial Narrow" panose="020B0604020202020204" pitchFamily="34" charset="0"/>
                </a:rPr>
                <a:t>N</a:t>
              </a:r>
            </a:p>
          </p:txBody>
        </p:sp>
        <p:sp>
          <p:nvSpPr>
            <p:cNvPr id="67594" name="Rectangle 50">
              <a:extLst>
                <a:ext uri="{FF2B5EF4-FFF2-40B4-BE49-F238E27FC236}">
                  <a16:creationId xmlns:a16="http://schemas.microsoft.com/office/drawing/2014/main" id="{95F067A6-B50F-AF49-8F42-D7681E026249}"/>
                </a:ext>
              </a:extLst>
            </p:cNvPr>
            <p:cNvSpPr>
              <a:spLocks noChangeArrowheads="1"/>
            </p:cNvSpPr>
            <p:nvPr/>
          </p:nvSpPr>
          <p:spPr bwMode="auto">
            <a:xfrm>
              <a:off x="3849" y="1490"/>
              <a:ext cx="29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800" tIns="26988" rIns="50800" bIns="26988">
              <a:spAutoFit/>
            </a:bodyPr>
            <a:lstStyle>
              <a:lvl1pPr defTabSz="2762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2762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2762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2762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2762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65000"/>
              </a:pPr>
              <a:r>
                <a:rPr lang="en-US" altLang="en-US" sz="1300" b="1">
                  <a:solidFill>
                    <a:srgbClr val="FF0000"/>
                  </a:solidFill>
                  <a:latin typeface="Arial Rounded MT Bold" panose="020F0704030504030204" pitchFamily="34" charset="77"/>
                </a:rPr>
                <a:t> HCl</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ate Placeholder 3">
            <a:extLst>
              <a:ext uri="{FF2B5EF4-FFF2-40B4-BE49-F238E27FC236}">
                <a16:creationId xmlns:a16="http://schemas.microsoft.com/office/drawing/2014/main" id="{05194945-8C7A-D04C-817D-919AFFBD815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C76A361-B02A-704F-AE8B-2A0B79151EC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8675" name="Rectangle 2">
            <a:extLst>
              <a:ext uri="{FF2B5EF4-FFF2-40B4-BE49-F238E27FC236}">
                <a16:creationId xmlns:a16="http://schemas.microsoft.com/office/drawing/2014/main" id="{826AAB75-646B-F54B-96B3-D4B0DC252FF2}"/>
              </a:ext>
            </a:extLst>
          </p:cNvPr>
          <p:cNvSpPr>
            <a:spLocks noGrp="1" noChangeArrowheads="1"/>
          </p:cNvSpPr>
          <p:nvPr>
            <p:ph type="title"/>
          </p:nvPr>
        </p:nvSpPr>
        <p:spPr>
          <a:xfrm>
            <a:off x="0" y="0"/>
            <a:ext cx="2917371" cy="977900"/>
          </a:xfrm>
          <a:extLst>
            <a:ext uri="{91240B29-F687-4f45-9708-019B960494DF}"/>
          </a:extLst>
        </p:spPr>
        <p:txBody>
          <a:bodyPr lIns="90488" tIns="44450" rIns="90488" bIns="44450"/>
          <a:lstStyle/>
          <a:p>
            <a:pPr>
              <a:defRPr/>
            </a:pPr>
            <a:r>
              <a:rPr lang="en-US" dirty="0">
                <a:cs typeface="+mj-cs"/>
              </a:rPr>
              <a:t>Pyronine Y</a:t>
            </a:r>
          </a:p>
        </p:txBody>
      </p:sp>
      <p:sp>
        <p:nvSpPr>
          <p:cNvPr id="28676" name="Rectangle 3">
            <a:extLst>
              <a:ext uri="{FF2B5EF4-FFF2-40B4-BE49-F238E27FC236}">
                <a16:creationId xmlns:a16="http://schemas.microsoft.com/office/drawing/2014/main" id="{1F675AC2-B40B-F64A-8091-A411044F10AB}"/>
              </a:ext>
            </a:extLst>
          </p:cNvPr>
          <p:cNvSpPr>
            <a:spLocks noGrp="1" noChangeArrowheads="1"/>
          </p:cNvSpPr>
          <p:nvPr>
            <p:ph type="body" idx="1"/>
          </p:nvPr>
        </p:nvSpPr>
        <p:spPr>
          <a:xfrm>
            <a:off x="762000" y="1752600"/>
            <a:ext cx="8229600" cy="4114800"/>
          </a:xfrm>
          <a:extLst>
            <a:ext uri="{91240B29-F687-4f45-9708-019B960494DF}"/>
          </a:extLst>
        </p:spPr>
        <p:txBody>
          <a:bodyPr lIns="90488" tIns="44450" rIns="90488" bIns="44450"/>
          <a:lstStyle/>
          <a:p>
            <a:pPr>
              <a:defRPr/>
            </a:pPr>
            <a:r>
              <a:rPr lang="en-US" sz="2800">
                <a:cs typeface="+mn-cs"/>
              </a:rPr>
              <a:t>Intercalates in dsNA</a:t>
            </a:r>
          </a:p>
          <a:p>
            <a:pPr lvl="1">
              <a:defRPr/>
            </a:pPr>
            <a:r>
              <a:rPr lang="en-US" sz="2400"/>
              <a:t>higher affinity for dsRNA</a:t>
            </a:r>
          </a:p>
          <a:p>
            <a:pPr lvl="2">
              <a:defRPr/>
            </a:pPr>
            <a:r>
              <a:rPr lang="en-US" sz="2000"/>
              <a:t>rRNA, tRNA are labeled</a:t>
            </a:r>
          </a:p>
          <a:p>
            <a:pPr lvl="2">
              <a:defRPr/>
            </a:pPr>
            <a:r>
              <a:rPr lang="en-US" sz="2000"/>
              <a:t>not total cellular RNA</a:t>
            </a:r>
          </a:p>
          <a:p>
            <a:pPr>
              <a:defRPr/>
            </a:pPr>
            <a:r>
              <a:rPr lang="en-US" sz="2800">
                <a:cs typeface="+mn-cs"/>
              </a:rPr>
              <a:t>Ex:  547-563 nm		Em:  565-574 nm</a:t>
            </a:r>
          </a:p>
          <a:p>
            <a:pPr lvl="1">
              <a:defRPr/>
            </a:pPr>
            <a:r>
              <a:rPr lang="en-US" sz="2400"/>
              <a:t>variation due to different base composition</a:t>
            </a:r>
          </a:p>
          <a:p>
            <a:pPr>
              <a:defRPr/>
            </a:pPr>
            <a:r>
              <a:rPr lang="en-US" sz="2800">
                <a:cs typeface="+mn-cs"/>
              </a:rPr>
              <a:t>Does not label ssRNA</a:t>
            </a:r>
          </a:p>
          <a:p>
            <a:pPr lvl="1">
              <a:defRPr/>
            </a:pPr>
            <a:r>
              <a:rPr lang="en-US" sz="2400"/>
              <a:t>does bind, and complexes precipitate</a:t>
            </a:r>
          </a:p>
          <a:p>
            <a:pPr lvl="1">
              <a:defRPr/>
            </a:pPr>
            <a:r>
              <a:rPr lang="en-US" sz="2400"/>
              <a:t>PY fluorescence quenched in precipitates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a:extLst>
              <a:ext uri="{FF2B5EF4-FFF2-40B4-BE49-F238E27FC236}">
                <a16:creationId xmlns:a16="http://schemas.microsoft.com/office/drawing/2014/main" id="{8D804A2E-8F81-7747-98EB-72DF9B3FD1C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AA26D1-F64A-5149-BEB6-7400BF1D863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9699" name="Rectangle 2">
            <a:extLst>
              <a:ext uri="{FF2B5EF4-FFF2-40B4-BE49-F238E27FC236}">
                <a16:creationId xmlns:a16="http://schemas.microsoft.com/office/drawing/2014/main" id="{8B2B1EFA-A084-0B4F-9FF9-4FE08B3EB30B}"/>
              </a:ext>
            </a:extLst>
          </p:cNvPr>
          <p:cNvSpPr>
            <a:spLocks noGrp="1" noChangeArrowheads="1"/>
          </p:cNvSpPr>
          <p:nvPr>
            <p:ph type="title"/>
          </p:nvPr>
        </p:nvSpPr>
        <p:spPr>
          <a:xfrm>
            <a:off x="0" y="0"/>
            <a:ext cx="5007429" cy="774700"/>
          </a:xfrm>
          <a:extLst>
            <a:ext uri="{91240B29-F687-4f45-9708-019B960494DF}"/>
          </a:extLst>
        </p:spPr>
        <p:txBody>
          <a:bodyPr lIns="90488" tIns="44450" rIns="90488" bIns="44450"/>
          <a:lstStyle/>
          <a:p>
            <a:pPr>
              <a:defRPr/>
            </a:pPr>
            <a:r>
              <a:rPr lang="en-US" dirty="0">
                <a:cs typeface="+mj-cs"/>
              </a:rPr>
              <a:t>RNA Content Standards</a:t>
            </a:r>
          </a:p>
        </p:txBody>
      </p:sp>
      <p:sp>
        <p:nvSpPr>
          <p:cNvPr id="29700" name="Rectangle 3">
            <a:extLst>
              <a:ext uri="{FF2B5EF4-FFF2-40B4-BE49-F238E27FC236}">
                <a16:creationId xmlns:a16="http://schemas.microsoft.com/office/drawing/2014/main" id="{0089F637-8FC9-B64F-B6CB-793A02D9BE84}"/>
              </a:ext>
            </a:extLst>
          </p:cNvPr>
          <p:cNvSpPr>
            <a:spLocks noGrp="1" noChangeArrowheads="1"/>
          </p:cNvSpPr>
          <p:nvPr>
            <p:ph type="body" idx="1"/>
          </p:nvPr>
        </p:nvSpPr>
        <p:spPr>
          <a:xfrm>
            <a:off x="457200" y="1524000"/>
            <a:ext cx="8229600" cy="4114800"/>
          </a:xfrm>
          <a:extLst>
            <a:ext uri="{91240B29-F687-4f45-9708-019B960494DF}"/>
          </a:extLst>
        </p:spPr>
        <p:txBody>
          <a:bodyPr lIns="90488" tIns="44450" rIns="90488" bIns="44450"/>
          <a:lstStyle/>
          <a:p>
            <a:pPr>
              <a:defRPr/>
            </a:pPr>
            <a:r>
              <a:rPr lang="en-US" sz="2800">
                <a:cs typeface="+mn-cs"/>
              </a:rPr>
              <a:t>Nonstimulated peripheral blood lymphocytes</a:t>
            </a:r>
          </a:p>
          <a:p>
            <a:pPr lvl="1">
              <a:defRPr/>
            </a:pPr>
            <a:r>
              <a:rPr lang="en-US" sz="2400"/>
              <a:t>conditions must be identical for lymphocytes and test population or cannot express RNA as index compared to lymphocytes</a:t>
            </a:r>
          </a:p>
          <a:p>
            <a:pPr lvl="1">
              <a:defRPr/>
            </a:pPr>
            <a:r>
              <a:rPr lang="en-US" sz="2400"/>
              <a:t>treat with RNase and compare to determine RNase-specific fluorescence</a:t>
            </a:r>
          </a:p>
          <a:p>
            <a:pPr lvl="1">
              <a:defRPr/>
            </a:pPr>
            <a:r>
              <a:rPr lang="en-US" sz="2400"/>
              <a:t>is a difference in RNA content between B and T lymphocytes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3">
            <a:extLst>
              <a:ext uri="{FF2B5EF4-FFF2-40B4-BE49-F238E27FC236}">
                <a16:creationId xmlns:a16="http://schemas.microsoft.com/office/drawing/2014/main" id="{45573AF4-0801-3944-8145-7B8E064C027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ECEE1F3-D1FA-C346-A865-84BD23CEB67F}"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0723" name="Rectangle 2">
            <a:extLst>
              <a:ext uri="{FF2B5EF4-FFF2-40B4-BE49-F238E27FC236}">
                <a16:creationId xmlns:a16="http://schemas.microsoft.com/office/drawing/2014/main" id="{510DA725-DB6C-6B42-9854-E32B6B410C11}"/>
              </a:ext>
            </a:extLst>
          </p:cNvPr>
          <p:cNvSpPr>
            <a:spLocks noGrp="1" noChangeArrowheads="1"/>
          </p:cNvSpPr>
          <p:nvPr>
            <p:ph type="title"/>
          </p:nvPr>
        </p:nvSpPr>
        <p:spPr>
          <a:xfrm>
            <a:off x="0" y="0"/>
            <a:ext cx="4735286" cy="673100"/>
          </a:xfrm>
          <a:extLst>
            <a:ext uri="{91240B29-F687-4f45-9708-019B960494DF}"/>
          </a:extLst>
        </p:spPr>
        <p:txBody>
          <a:bodyPr lIns="90488" tIns="44450" rIns="90488" bIns="44450"/>
          <a:lstStyle/>
          <a:p>
            <a:pPr>
              <a:defRPr/>
            </a:pPr>
            <a:r>
              <a:rPr lang="en-US" dirty="0">
                <a:cs typeface="+mj-cs"/>
              </a:rPr>
              <a:t>DNA Content Standards</a:t>
            </a:r>
          </a:p>
        </p:txBody>
      </p:sp>
      <p:sp>
        <p:nvSpPr>
          <p:cNvPr id="30724" name="Rectangle 3">
            <a:extLst>
              <a:ext uri="{FF2B5EF4-FFF2-40B4-BE49-F238E27FC236}">
                <a16:creationId xmlns:a16="http://schemas.microsoft.com/office/drawing/2014/main" id="{5D87012B-6EB9-5845-9FFD-7D35B779916B}"/>
              </a:ext>
            </a:extLst>
          </p:cNvPr>
          <p:cNvSpPr>
            <a:spLocks noGrp="1" noChangeArrowheads="1"/>
          </p:cNvSpPr>
          <p:nvPr>
            <p:ph type="body" idx="1"/>
          </p:nvPr>
        </p:nvSpPr>
        <p:spPr>
          <a:xfrm>
            <a:off x="457200" y="1371600"/>
            <a:ext cx="8229600" cy="4114800"/>
          </a:xfrm>
          <a:extLst>
            <a:ext uri="{91240B29-F687-4f45-9708-019B960494DF}"/>
          </a:extLst>
        </p:spPr>
        <p:txBody>
          <a:bodyPr lIns="90488" tIns="44450" rIns="90488" bIns="44450"/>
          <a:lstStyle/>
          <a:p>
            <a:pPr>
              <a:defRPr/>
            </a:pPr>
            <a:r>
              <a:rPr lang="en-US" sz="2800">
                <a:cs typeface="+mn-cs"/>
              </a:rPr>
              <a:t>Chicken and rainbow trout erythrocytes</a:t>
            </a:r>
          </a:p>
          <a:p>
            <a:pPr lvl="1">
              <a:defRPr/>
            </a:pPr>
            <a:r>
              <a:rPr lang="en-US" sz="2400"/>
              <a:t>chicken: ~35% human diploid DNA content</a:t>
            </a:r>
          </a:p>
          <a:p>
            <a:pPr lvl="1">
              <a:defRPr/>
            </a:pPr>
            <a:r>
              <a:rPr lang="en-US" sz="2400"/>
              <a:t>trout: ~80% human diploid DNA content</a:t>
            </a:r>
          </a:p>
          <a:p>
            <a:pPr>
              <a:defRPr/>
            </a:pPr>
            <a:r>
              <a:rPr lang="en-US" sz="2800">
                <a:cs typeface="+mn-cs"/>
              </a:rPr>
              <a:t>May use 2 standards to eliminate calibration errors due to nonlinearity due to signal processing circuitry</a:t>
            </a:r>
          </a:p>
        </p:txBody>
      </p:sp>
      <p:pic>
        <p:nvPicPr>
          <p:cNvPr id="73732" name="Picture 4">
            <a:extLst>
              <a:ext uri="{FF2B5EF4-FFF2-40B4-BE49-F238E27FC236}">
                <a16:creationId xmlns:a16="http://schemas.microsoft.com/office/drawing/2014/main" id="{819F336A-B38B-D54A-B028-A097E9B996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79900"/>
            <a:ext cx="45243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a:extLst>
              <a:ext uri="{FF2B5EF4-FFF2-40B4-BE49-F238E27FC236}">
                <a16:creationId xmlns:a16="http://schemas.microsoft.com/office/drawing/2014/main" id="{29B26231-40BD-2E41-A3E2-A6572E03BD03}"/>
              </a:ext>
            </a:extLst>
          </p:cNvPr>
          <p:cNvSpPr txBox="1">
            <a:spLocks noChangeArrowheads="1"/>
          </p:cNvSpPr>
          <p:nvPr/>
        </p:nvSpPr>
        <p:spPr bwMode="auto">
          <a:xfrm rot="-5400000">
            <a:off x="2379663" y="5133975"/>
            <a:ext cx="159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Cell Number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1A700097-31BC-894F-8A20-64E9467E318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668B74-9AE4-1E42-92B3-14079CEF569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099" name="Rectangle 2">
            <a:extLst>
              <a:ext uri="{FF2B5EF4-FFF2-40B4-BE49-F238E27FC236}">
                <a16:creationId xmlns:a16="http://schemas.microsoft.com/office/drawing/2014/main" id="{ECB6886C-418C-9C48-8696-C7BF06854FE8}"/>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Sample preparation</a:t>
            </a:r>
          </a:p>
        </p:txBody>
      </p:sp>
      <p:sp>
        <p:nvSpPr>
          <p:cNvPr id="4100" name="Rectangle 3">
            <a:extLst>
              <a:ext uri="{FF2B5EF4-FFF2-40B4-BE49-F238E27FC236}">
                <a16:creationId xmlns:a16="http://schemas.microsoft.com/office/drawing/2014/main" id="{75F93065-20EB-3140-A374-85C0447FEEB5}"/>
              </a:ext>
            </a:extLst>
          </p:cNvPr>
          <p:cNvSpPr>
            <a:spLocks noGrp="1" noChangeArrowheads="1"/>
          </p:cNvSpPr>
          <p:nvPr>
            <p:ph type="body" idx="1"/>
          </p:nvPr>
        </p:nvSpPr>
        <p:spPr>
          <a:xfrm>
            <a:off x="457200" y="1676400"/>
            <a:ext cx="8229600" cy="4114800"/>
          </a:xfrm>
          <a:extLst>
            <a:ext uri="{91240B29-F687-4f45-9708-019B960494DF}"/>
          </a:extLst>
        </p:spPr>
        <p:txBody>
          <a:bodyPr lIns="90488" tIns="44450" rIns="90488" bIns="44450"/>
          <a:lstStyle/>
          <a:p>
            <a:pPr>
              <a:lnSpc>
                <a:spcPct val="90000"/>
              </a:lnSpc>
              <a:defRPr/>
            </a:pPr>
            <a:r>
              <a:rPr lang="en-US" sz="2800" dirty="0">
                <a:cs typeface="+mn-cs"/>
              </a:rPr>
              <a:t>wash cells well</a:t>
            </a:r>
          </a:p>
          <a:p>
            <a:pPr lvl="1">
              <a:lnSpc>
                <a:spcPct val="90000"/>
              </a:lnSpc>
              <a:defRPr/>
            </a:pPr>
            <a:r>
              <a:rPr lang="en-US" sz="2400" dirty="0"/>
              <a:t>clean, single cell suspension</a:t>
            </a:r>
          </a:p>
          <a:p>
            <a:pPr>
              <a:lnSpc>
                <a:spcPct val="90000"/>
              </a:lnSpc>
              <a:defRPr/>
            </a:pPr>
            <a:r>
              <a:rPr lang="en-US" sz="2800" dirty="0">
                <a:cs typeface="+mn-cs"/>
              </a:rPr>
              <a:t>living or fixed</a:t>
            </a:r>
          </a:p>
          <a:p>
            <a:pPr lvl="1">
              <a:lnSpc>
                <a:spcPct val="90000"/>
              </a:lnSpc>
              <a:defRPr/>
            </a:pPr>
            <a:r>
              <a:rPr lang="en-US" sz="2400" dirty="0" err="1"/>
              <a:t>EtOH</a:t>
            </a:r>
            <a:r>
              <a:rPr lang="en-US" sz="2400" dirty="0"/>
              <a:t> may be best for DNA</a:t>
            </a:r>
          </a:p>
          <a:p>
            <a:pPr lvl="1">
              <a:lnSpc>
                <a:spcPct val="90000"/>
              </a:lnSpc>
              <a:defRPr/>
            </a:pPr>
            <a:r>
              <a:rPr lang="en-US" sz="2400" dirty="0"/>
              <a:t>paraformaldehyde for membrane antigens</a:t>
            </a:r>
          </a:p>
          <a:p>
            <a:pPr>
              <a:lnSpc>
                <a:spcPct val="90000"/>
              </a:lnSpc>
              <a:defRPr/>
            </a:pPr>
            <a:r>
              <a:rPr lang="en-US" sz="2800" dirty="0">
                <a:cs typeface="+mn-cs"/>
              </a:rPr>
              <a:t>treat with </a:t>
            </a:r>
            <a:r>
              <a:rPr lang="en-US" sz="2800" dirty="0" err="1">
                <a:cs typeface="+mn-cs"/>
              </a:rPr>
              <a:t>RNase</a:t>
            </a:r>
            <a:endParaRPr lang="en-US" sz="2800" dirty="0">
              <a:cs typeface="+mn-cs"/>
            </a:endParaRPr>
          </a:p>
          <a:p>
            <a:pPr lvl="1">
              <a:lnSpc>
                <a:spcPct val="90000"/>
              </a:lnSpc>
              <a:defRPr/>
            </a:pPr>
            <a:r>
              <a:rPr lang="en-US" sz="2400" dirty="0"/>
              <a:t>may lyse cells to get rid of cytoplasm then filter cells for DNA content</a:t>
            </a:r>
          </a:p>
          <a:p>
            <a:pPr>
              <a:lnSpc>
                <a:spcPct val="90000"/>
              </a:lnSpc>
              <a:defRPr/>
            </a:pPr>
            <a:r>
              <a:rPr lang="en-US" sz="2800" dirty="0" err="1">
                <a:cs typeface="+mn-cs"/>
              </a:rPr>
              <a:t>permeabilize</a:t>
            </a:r>
            <a:r>
              <a:rPr lang="en-US" sz="2800" dirty="0">
                <a:cs typeface="+mn-cs"/>
              </a:rPr>
              <a:t> membrane if necessary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Date Placeholder 3">
            <a:extLst>
              <a:ext uri="{FF2B5EF4-FFF2-40B4-BE49-F238E27FC236}">
                <a16:creationId xmlns:a16="http://schemas.microsoft.com/office/drawing/2014/main" id="{01F69518-0B90-C44B-BE65-0360C6B1AC5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DCC4E0-B614-734A-B38B-FB82F08D92E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75778" name="Rectangle 153">
            <a:extLst>
              <a:ext uri="{FF2B5EF4-FFF2-40B4-BE49-F238E27FC236}">
                <a16:creationId xmlns:a16="http://schemas.microsoft.com/office/drawing/2014/main" id="{B0A1AFF0-9428-1A41-AAEF-0609E3BB4E53}"/>
              </a:ext>
            </a:extLst>
          </p:cNvPr>
          <p:cNvSpPr>
            <a:spLocks noChangeArrowheads="1"/>
          </p:cNvSpPr>
          <p:nvPr/>
        </p:nvSpPr>
        <p:spPr bwMode="auto">
          <a:xfrm>
            <a:off x="0" y="1346200"/>
            <a:ext cx="4279900" cy="24511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bg1"/>
              </a:solidFill>
              <a:latin typeface="Times New Roman" panose="02020603050405020304" pitchFamily="18" charset="0"/>
            </a:endParaRPr>
          </a:p>
        </p:txBody>
      </p:sp>
      <p:sp>
        <p:nvSpPr>
          <p:cNvPr id="75779" name="Rectangle 103">
            <a:extLst>
              <a:ext uri="{FF2B5EF4-FFF2-40B4-BE49-F238E27FC236}">
                <a16:creationId xmlns:a16="http://schemas.microsoft.com/office/drawing/2014/main" id="{41909F02-9625-5D42-A591-2DA1658097A7}"/>
              </a:ext>
            </a:extLst>
          </p:cNvPr>
          <p:cNvSpPr>
            <a:spLocks noChangeArrowheads="1"/>
          </p:cNvSpPr>
          <p:nvPr/>
        </p:nvSpPr>
        <p:spPr bwMode="auto">
          <a:xfrm>
            <a:off x="4813300" y="3289300"/>
            <a:ext cx="4330700" cy="24511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1749" name="Rectangle 2">
            <a:extLst>
              <a:ext uri="{FF2B5EF4-FFF2-40B4-BE49-F238E27FC236}">
                <a16:creationId xmlns:a16="http://schemas.microsoft.com/office/drawing/2014/main" id="{D705ADBF-0052-5743-9ABB-AB9F7C73F711}"/>
              </a:ext>
            </a:extLst>
          </p:cNvPr>
          <p:cNvSpPr>
            <a:spLocks noGrp="1" noChangeArrowheads="1"/>
          </p:cNvSpPr>
          <p:nvPr>
            <p:ph type="title"/>
          </p:nvPr>
        </p:nvSpPr>
        <p:spPr/>
        <p:txBody>
          <a:bodyPr/>
          <a:lstStyle/>
          <a:p>
            <a:pPr>
              <a:defRPr/>
            </a:pPr>
            <a:r>
              <a:rPr lang="en-US">
                <a:solidFill>
                  <a:schemeClr val="tx1"/>
                </a:solidFill>
                <a:cs typeface="+mj-cs"/>
              </a:rPr>
              <a:t>Some examples of DNA Analysis</a:t>
            </a:r>
          </a:p>
        </p:txBody>
      </p:sp>
      <p:grpSp>
        <p:nvGrpSpPr>
          <p:cNvPr id="75781" name="Group 4">
            <a:extLst>
              <a:ext uri="{FF2B5EF4-FFF2-40B4-BE49-F238E27FC236}">
                <a16:creationId xmlns:a16="http://schemas.microsoft.com/office/drawing/2014/main" id="{155D4B07-4E5F-8A42-AFC6-4AACCE8E094C}"/>
              </a:ext>
            </a:extLst>
          </p:cNvPr>
          <p:cNvGrpSpPr>
            <a:grpSpLocks/>
          </p:cNvGrpSpPr>
          <p:nvPr/>
        </p:nvGrpSpPr>
        <p:grpSpPr bwMode="auto">
          <a:xfrm>
            <a:off x="-30691" y="907314"/>
            <a:ext cx="4219038" cy="3336520"/>
            <a:chOff x="0" y="170"/>
            <a:chExt cx="2996" cy="2409"/>
          </a:xfrm>
        </p:grpSpPr>
        <p:sp>
          <p:nvSpPr>
            <p:cNvPr id="75831" name="Freeform 5">
              <a:extLst>
                <a:ext uri="{FF2B5EF4-FFF2-40B4-BE49-F238E27FC236}">
                  <a16:creationId xmlns:a16="http://schemas.microsoft.com/office/drawing/2014/main" id="{B86C897B-B139-B04F-B979-56BC6B7D1CE8}"/>
                </a:ext>
              </a:extLst>
            </p:cNvPr>
            <p:cNvSpPr>
              <a:spLocks/>
            </p:cNvSpPr>
            <p:nvPr/>
          </p:nvSpPr>
          <p:spPr bwMode="auto">
            <a:xfrm>
              <a:off x="397" y="614"/>
              <a:ext cx="2580" cy="1494"/>
            </a:xfrm>
            <a:custGeom>
              <a:avLst/>
              <a:gdLst>
                <a:gd name="T0" fmla="*/ 0 w 2580"/>
                <a:gd name="T1" fmla="*/ 0 h 1494"/>
                <a:gd name="T2" fmla="*/ 2579 w 2580"/>
                <a:gd name="T3" fmla="*/ 0 h 1494"/>
                <a:gd name="T4" fmla="*/ 2579 w 2580"/>
                <a:gd name="T5" fmla="*/ 1493 h 1494"/>
                <a:gd name="T6" fmla="*/ 0 w 2580"/>
                <a:gd name="T7" fmla="*/ 1493 h 1494"/>
                <a:gd name="T8" fmla="*/ 0 w 2580"/>
                <a:gd name="T9" fmla="*/ 0 h 1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0" h="1494">
                  <a:moveTo>
                    <a:pt x="0" y="0"/>
                  </a:moveTo>
                  <a:lnTo>
                    <a:pt x="2579" y="0"/>
                  </a:lnTo>
                  <a:lnTo>
                    <a:pt x="2579" y="1493"/>
                  </a:lnTo>
                  <a:lnTo>
                    <a:pt x="0" y="1493"/>
                  </a:lnTo>
                  <a:lnTo>
                    <a:pt x="0" y="0"/>
                  </a:lnTo>
                </a:path>
              </a:pathLst>
            </a:custGeom>
            <a:solidFill>
              <a:srgbClr val="00279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32" name="Rectangle 6">
              <a:extLst>
                <a:ext uri="{FF2B5EF4-FFF2-40B4-BE49-F238E27FC236}">
                  <a16:creationId xmlns:a16="http://schemas.microsoft.com/office/drawing/2014/main" id="{F3A59D3A-49C3-E149-88E7-F40E21220B2B}"/>
                </a:ext>
              </a:extLst>
            </p:cNvPr>
            <p:cNvSpPr>
              <a:spLocks noChangeArrowheads="1"/>
            </p:cNvSpPr>
            <p:nvPr/>
          </p:nvSpPr>
          <p:spPr bwMode="auto">
            <a:xfrm>
              <a:off x="358" y="2135"/>
              <a:ext cx="1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0</a:t>
              </a:r>
            </a:p>
          </p:txBody>
        </p:sp>
        <p:sp>
          <p:nvSpPr>
            <p:cNvPr id="75833" name="Rectangle 7">
              <a:extLst>
                <a:ext uri="{FF2B5EF4-FFF2-40B4-BE49-F238E27FC236}">
                  <a16:creationId xmlns:a16="http://schemas.microsoft.com/office/drawing/2014/main" id="{C77EA439-8580-824C-B8AF-51B1CCC10A95}"/>
                </a:ext>
              </a:extLst>
            </p:cNvPr>
            <p:cNvSpPr>
              <a:spLocks noChangeArrowheads="1"/>
            </p:cNvSpPr>
            <p:nvPr/>
          </p:nvSpPr>
          <p:spPr bwMode="auto">
            <a:xfrm>
              <a:off x="755"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 200</a:t>
              </a:r>
            </a:p>
          </p:txBody>
        </p:sp>
        <p:sp>
          <p:nvSpPr>
            <p:cNvPr id="75834" name="Rectangle 8">
              <a:extLst>
                <a:ext uri="{FF2B5EF4-FFF2-40B4-BE49-F238E27FC236}">
                  <a16:creationId xmlns:a16="http://schemas.microsoft.com/office/drawing/2014/main" id="{7B5DF942-6AF2-9245-B9ED-D61F7EF0D824}"/>
                </a:ext>
              </a:extLst>
            </p:cNvPr>
            <p:cNvSpPr>
              <a:spLocks noChangeArrowheads="1"/>
            </p:cNvSpPr>
            <p:nvPr/>
          </p:nvSpPr>
          <p:spPr bwMode="auto">
            <a:xfrm>
              <a:off x="1250"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 400</a:t>
              </a:r>
            </a:p>
          </p:txBody>
        </p:sp>
        <p:sp>
          <p:nvSpPr>
            <p:cNvPr id="75835" name="Rectangle 9">
              <a:extLst>
                <a:ext uri="{FF2B5EF4-FFF2-40B4-BE49-F238E27FC236}">
                  <a16:creationId xmlns:a16="http://schemas.microsoft.com/office/drawing/2014/main" id="{D0EE6092-FEC5-5D4E-B147-59CA46FBCB99}"/>
                </a:ext>
              </a:extLst>
            </p:cNvPr>
            <p:cNvSpPr>
              <a:spLocks noChangeArrowheads="1"/>
            </p:cNvSpPr>
            <p:nvPr/>
          </p:nvSpPr>
          <p:spPr bwMode="auto">
            <a:xfrm>
              <a:off x="1744"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 600</a:t>
              </a:r>
            </a:p>
          </p:txBody>
        </p:sp>
        <p:sp>
          <p:nvSpPr>
            <p:cNvPr id="75836" name="Rectangle 10">
              <a:extLst>
                <a:ext uri="{FF2B5EF4-FFF2-40B4-BE49-F238E27FC236}">
                  <a16:creationId xmlns:a16="http://schemas.microsoft.com/office/drawing/2014/main" id="{5BE60F85-CB1D-7B4B-888F-CF794A08BE8E}"/>
                </a:ext>
              </a:extLst>
            </p:cNvPr>
            <p:cNvSpPr>
              <a:spLocks noChangeArrowheads="1"/>
            </p:cNvSpPr>
            <p:nvPr/>
          </p:nvSpPr>
          <p:spPr bwMode="auto">
            <a:xfrm>
              <a:off x="2238" y="2135"/>
              <a:ext cx="23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 800</a:t>
              </a:r>
            </a:p>
          </p:txBody>
        </p:sp>
        <p:sp>
          <p:nvSpPr>
            <p:cNvPr id="75837" name="Rectangle 11">
              <a:extLst>
                <a:ext uri="{FF2B5EF4-FFF2-40B4-BE49-F238E27FC236}">
                  <a16:creationId xmlns:a16="http://schemas.microsoft.com/office/drawing/2014/main" id="{8C55EB0C-0018-D943-87D4-45C9FB75278C}"/>
                </a:ext>
              </a:extLst>
            </p:cNvPr>
            <p:cNvSpPr>
              <a:spLocks noChangeArrowheads="1"/>
            </p:cNvSpPr>
            <p:nvPr/>
          </p:nvSpPr>
          <p:spPr bwMode="auto">
            <a:xfrm>
              <a:off x="2734" y="2135"/>
              <a:ext cx="262"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a:solidFill>
                    <a:schemeClr val="bg1"/>
                  </a:solidFill>
                </a:rPr>
                <a:t>1000</a:t>
              </a:r>
            </a:p>
          </p:txBody>
        </p:sp>
        <p:sp>
          <p:nvSpPr>
            <p:cNvPr id="75838" name="Line 12">
              <a:extLst>
                <a:ext uri="{FF2B5EF4-FFF2-40B4-BE49-F238E27FC236}">
                  <a16:creationId xmlns:a16="http://schemas.microsoft.com/office/drawing/2014/main" id="{13C12A25-CD51-704D-A915-50D17F766A79}"/>
                </a:ext>
              </a:extLst>
            </p:cNvPr>
            <p:cNvSpPr>
              <a:spLocks noChangeShapeType="1"/>
            </p:cNvSpPr>
            <p:nvPr/>
          </p:nvSpPr>
          <p:spPr bwMode="auto">
            <a:xfrm>
              <a:off x="637"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39" name="Line 13">
              <a:extLst>
                <a:ext uri="{FF2B5EF4-FFF2-40B4-BE49-F238E27FC236}">
                  <a16:creationId xmlns:a16="http://schemas.microsoft.com/office/drawing/2014/main" id="{92D0F590-2135-4248-B89A-39E89667DCCA}"/>
                </a:ext>
              </a:extLst>
            </p:cNvPr>
            <p:cNvSpPr>
              <a:spLocks noChangeShapeType="1"/>
            </p:cNvSpPr>
            <p:nvPr/>
          </p:nvSpPr>
          <p:spPr bwMode="auto">
            <a:xfrm>
              <a:off x="886" y="2113"/>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40" name="Line 14">
              <a:extLst>
                <a:ext uri="{FF2B5EF4-FFF2-40B4-BE49-F238E27FC236}">
                  <a16:creationId xmlns:a16="http://schemas.microsoft.com/office/drawing/2014/main" id="{0BCDA693-DC73-AB4A-B6C1-A03FEFE8029C}"/>
                </a:ext>
              </a:extLst>
            </p:cNvPr>
            <p:cNvSpPr>
              <a:spLocks noChangeShapeType="1"/>
            </p:cNvSpPr>
            <p:nvPr/>
          </p:nvSpPr>
          <p:spPr bwMode="auto">
            <a:xfrm>
              <a:off x="2366"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41" name="Line 15">
              <a:extLst>
                <a:ext uri="{FF2B5EF4-FFF2-40B4-BE49-F238E27FC236}">
                  <a16:creationId xmlns:a16="http://schemas.microsoft.com/office/drawing/2014/main" id="{AE149B02-7D0D-854E-9F91-2AE58EB0657B}"/>
                </a:ext>
              </a:extLst>
            </p:cNvPr>
            <p:cNvSpPr>
              <a:spLocks noChangeShapeType="1"/>
            </p:cNvSpPr>
            <p:nvPr/>
          </p:nvSpPr>
          <p:spPr bwMode="auto">
            <a:xfrm>
              <a:off x="2612"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42" name="Line 16">
              <a:extLst>
                <a:ext uri="{FF2B5EF4-FFF2-40B4-BE49-F238E27FC236}">
                  <a16:creationId xmlns:a16="http://schemas.microsoft.com/office/drawing/2014/main" id="{D097E625-1813-704D-947E-2764422ABA7D}"/>
                </a:ext>
              </a:extLst>
            </p:cNvPr>
            <p:cNvSpPr>
              <a:spLocks noChangeShapeType="1"/>
            </p:cNvSpPr>
            <p:nvPr/>
          </p:nvSpPr>
          <p:spPr bwMode="auto">
            <a:xfrm>
              <a:off x="2860" y="2096"/>
              <a:ext cx="0" cy="1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43" name="Rectangle 17">
              <a:extLst>
                <a:ext uri="{FF2B5EF4-FFF2-40B4-BE49-F238E27FC236}">
                  <a16:creationId xmlns:a16="http://schemas.microsoft.com/office/drawing/2014/main" id="{3F05AEF3-D1AD-974D-A18E-969EC212A05B}"/>
                </a:ext>
              </a:extLst>
            </p:cNvPr>
            <p:cNvSpPr>
              <a:spLocks noChangeArrowheads="1"/>
            </p:cNvSpPr>
            <p:nvPr/>
          </p:nvSpPr>
          <p:spPr bwMode="auto">
            <a:xfrm>
              <a:off x="1170" y="2371"/>
              <a:ext cx="112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562" tIns="28575" rIns="55562" bIns="28575">
              <a:spAutoFit/>
            </a:bodyPr>
            <a:lstStyle>
              <a:lvl1pPr defTabSz="4984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984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984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984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984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1" i="1" dirty="0"/>
                <a:t>PI Fluorescence</a:t>
              </a:r>
            </a:p>
          </p:txBody>
        </p:sp>
        <p:sp>
          <p:nvSpPr>
            <p:cNvPr id="75844" name="Freeform 18">
              <a:extLst>
                <a:ext uri="{FF2B5EF4-FFF2-40B4-BE49-F238E27FC236}">
                  <a16:creationId xmlns:a16="http://schemas.microsoft.com/office/drawing/2014/main" id="{DD2D9914-6BEF-B04A-81C9-6E95394F90E8}"/>
                </a:ext>
              </a:extLst>
            </p:cNvPr>
            <p:cNvSpPr>
              <a:spLocks/>
            </p:cNvSpPr>
            <p:nvPr/>
          </p:nvSpPr>
          <p:spPr bwMode="auto">
            <a:xfrm>
              <a:off x="406" y="2024"/>
              <a:ext cx="189" cy="68"/>
            </a:xfrm>
            <a:custGeom>
              <a:avLst/>
              <a:gdLst>
                <a:gd name="T0" fmla="*/ 2 w 189"/>
                <a:gd name="T1" fmla="*/ 0 h 68"/>
                <a:gd name="T2" fmla="*/ 8 w 189"/>
                <a:gd name="T3" fmla="*/ 18 h 68"/>
                <a:gd name="T4" fmla="*/ 14 w 189"/>
                <a:gd name="T5" fmla="*/ 15 h 68"/>
                <a:gd name="T6" fmla="*/ 20 w 189"/>
                <a:gd name="T7" fmla="*/ 15 h 68"/>
                <a:gd name="T8" fmla="*/ 26 w 189"/>
                <a:gd name="T9" fmla="*/ 19 h 68"/>
                <a:gd name="T10" fmla="*/ 30 w 189"/>
                <a:gd name="T11" fmla="*/ 47 h 68"/>
                <a:gd name="T12" fmla="*/ 38 w 189"/>
                <a:gd name="T13" fmla="*/ 38 h 68"/>
                <a:gd name="T14" fmla="*/ 46 w 189"/>
                <a:gd name="T15" fmla="*/ 16 h 68"/>
                <a:gd name="T16" fmla="*/ 50 w 189"/>
                <a:gd name="T17" fmla="*/ 46 h 68"/>
                <a:gd name="T18" fmla="*/ 55 w 189"/>
                <a:gd name="T19" fmla="*/ 51 h 68"/>
                <a:gd name="T20" fmla="*/ 61 w 189"/>
                <a:gd name="T21" fmla="*/ 49 h 68"/>
                <a:gd name="T22" fmla="*/ 67 w 189"/>
                <a:gd name="T23" fmla="*/ 54 h 68"/>
                <a:gd name="T24" fmla="*/ 73 w 189"/>
                <a:gd name="T25" fmla="*/ 52 h 68"/>
                <a:gd name="T26" fmla="*/ 80 w 189"/>
                <a:gd name="T27" fmla="*/ 60 h 68"/>
                <a:gd name="T28" fmla="*/ 86 w 189"/>
                <a:gd name="T29" fmla="*/ 52 h 68"/>
                <a:gd name="T30" fmla="*/ 91 w 189"/>
                <a:gd name="T31" fmla="*/ 58 h 68"/>
                <a:gd name="T32" fmla="*/ 99 w 189"/>
                <a:gd name="T33" fmla="*/ 43 h 68"/>
                <a:gd name="T34" fmla="*/ 102 w 189"/>
                <a:gd name="T35" fmla="*/ 59 h 68"/>
                <a:gd name="T36" fmla="*/ 109 w 189"/>
                <a:gd name="T37" fmla="*/ 59 h 68"/>
                <a:gd name="T38" fmla="*/ 115 w 189"/>
                <a:gd name="T39" fmla="*/ 63 h 68"/>
                <a:gd name="T40" fmla="*/ 121 w 189"/>
                <a:gd name="T41" fmla="*/ 55 h 68"/>
                <a:gd name="T42" fmla="*/ 127 w 189"/>
                <a:gd name="T43" fmla="*/ 60 h 68"/>
                <a:gd name="T44" fmla="*/ 133 w 189"/>
                <a:gd name="T45" fmla="*/ 60 h 68"/>
                <a:gd name="T46" fmla="*/ 138 w 189"/>
                <a:gd name="T47" fmla="*/ 63 h 68"/>
                <a:gd name="T48" fmla="*/ 144 w 189"/>
                <a:gd name="T49" fmla="*/ 65 h 68"/>
                <a:gd name="T50" fmla="*/ 150 w 189"/>
                <a:gd name="T51" fmla="*/ 64 h 68"/>
                <a:gd name="T52" fmla="*/ 156 w 189"/>
                <a:gd name="T53" fmla="*/ 62 h 68"/>
                <a:gd name="T54" fmla="*/ 162 w 189"/>
                <a:gd name="T55" fmla="*/ 63 h 68"/>
                <a:gd name="T56" fmla="*/ 168 w 189"/>
                <a:gd name="T57" fmla="*/ 60 h 68"/>
                <a:gd name="T58" fmla="*/ 174 w 189"/>
                <a:gd name="T59" fmla="*/ 62 h 68"/>
                <a:gd name="T60" fmla="*/ 180 w 189"/>
                <a:gd name="T61" fmla="*/ 62 h 68"/>
                <a:gd name="T62" fmla="*/ 186 w 189"/>
                <a:gd name="T63" fmla="*/ 64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68">
                  <a:moveTo>
                    <a:pt x="0" y="23"/>
                  </a:moveTo>
                  <a:lnTo>
                    <a:pt x="2" y="0"/>
                  </a:lnTo>
                  <a:lnTo>
                    <a:pt x="6" y="6"/>
                  </a:lnTo>
                  <a:lnTo>
                    <a:pt x="8" y="18"/>
                  </a:lnTo>
                  <a:lnTo>
                    <a:pt x="12" y="24"/>
                  </a:lnTo>
                  <a:lnTo>
                    <a:pt x="14" y="15"/>
                  </a:lnTo>
                  <a:lnTo>
                    <a:pt x="18" y="27"/>
                  </a:lnTo>
                  <a:lnTo>
                    <a:pt x="20" y="15"/>
                  </a:lnTo>
                  <a:lnTo>
                    <a:pt x="24" y="29"/>
                  </a:lnTo>
                  <a:lnTo>
                    <a:pt x="26" y="19"/>
                  </a:lnTo>
                  <a:lnTo>
                    <a:pt x="29" y="27"/>
                  </a:lnTo>
                  <a:lnTo>
                    <a:pt x="30" y="47"/>
                  </a:lnTo>
                  <a:lnTo>
                    <a:pt x="35" y="25"/>
                  </a:lnTo>
                  <a:lnTo>
                    <a:pt x="38" y="38"/>
                  </a:lnTo>
                  <a:lnTo>
                    <a:pt x="41" y="46"/>
                  </a:lnTo>
                  <a:lnTo>
                    <a:pt x="46" y="16"/>
                  </a:lnTo>
                  <a:lnTo>
                    <a:pt x="46" y="42"/>
                  </a:lnTo>
                  <a:lnTo>
                    <a:pt x="50" y="46"/>
                  </a:lnTo>
                  <a:lnTo>
                    <a:pt x="52" y="35"/>
                  </a:lnTo>
                  <a:lnTo>
                    <a:pt x="55" y="51"/>
                  </a:lnTo>
                  <a:lnTo>
                    <a:pt x="58" y="44"/>
                  </a:lnTo>
                  <a:lnTo>
                    <a:pt x="61" y="49"/>
                  </a:lnTo>
                  <a:lnTo>
                    <a:pt x="65" y="52"/>
                  </a:lnTo>
                  <a:lnTo>
                    <a:pt x="67" y="54"/>
                  </a:lnTo>
                  <a:lnTo>
                    <a:pt x="71" y="51"/>
                  </a:lnTo>
                  <a:lnTo>
                    <a:pt x="73" y="52"/>
                  </a:lnTo>
                  <a:lnTo>
                    <a:pt x="76" y="50"/>
                  </a:lnTo>
                  <a:lnTo>
                    <a:pt x="80" y="60"/>
                  </a:lnTo>
                  <a:lnTo>
                    <a:pt x="82" y="55"/>
                  </a:lnTo>
                  <a:lnTo>
                    <a:pt x="86" y="52"/>
                  </a:lnTo>
                  <a:lnTo>
                    <a:pt x="90" y="43"/>
                  </a:lnTo>
                  <a:lnTo>
                    <a:pt x="91" y="58"/>
                  </a:lnTo>
                  <a:lnTo>
                    <a:pt x="96" y="67"/>
                  </a:lnTo>
                  <a:lnTo>
                    <a:pt x="99" y="43"/>
                  </a:lnTo>
                  <a:lnTo>
                    <a:pt x="102" y="39"/>
                  </a:lnTo>
                  <a:lnTo>
                    <a:pt x="102" y="59"/>
                  </a:lnTo>
                  <a:lnTo>
                    <a:pt x="106" y="61"/>
                  </a:lnTo>
                  <a:lnTo>
                    <a:pt x="109" y="59"/>
                  </a:lnTo>
                  <a:lnTo>
                    <a:pt x="112" y="62"/>
                  </a:lnTo>
                  <a:lnTo>
                    <a:pt x="115" y="63"/>
                  </a:lnTo>
                  <a:lnTo>
                    <a:pt x="118" y="59"/>
                  </a:lnTo>
                  <a:lnTo>
                    <a:pt x="121" y="55"/>
                  </a:lnTo>
                  <a:lnTo>
                    <a:pt x="124" y="63"/>
                  </a:lnTo>
                  <a:lnTo>
                    <a:pt x="127" y="60"/>
                  </a:lnTo>
                  <a:lnTo>
                    <a:pt x="130" y="61"/>
                  </a:lnTo>
                  <a:lnTo>
                    <a:pt x="133" y="60"/>
                  </a:lnTo>
                  <a:lnTo>
                    <a:pt x="135" y="62"/>
                  </a:lnTo>
                  <a:lnTo>
                    <a:pt x="138" y="63"/>
                  </a:lnTo>
                  <a:lnTo>
                    <a:pt x="142" y="62"/>
                  </a:lnTo>
                  <a:lnTo>
                    <a:pt x="144" y="65"/>
                  </a:lnTo>
                  <a:lnTo>
                    <a:pt x="147" y="59"/>
                  </a:lnTo>
                  <a:lnTo>
                    <a:pt x="150" y="64"/>
                  </a:lnTo>
                  <a:lnTo>
                    <a:pt x="153" y="58"/>
                  </a:lnTo>
                  <a:lnTo>
                    <a:pt x="156" y="62"/>
                  </a:lnTo>
                  <a:lnTo>
                    <a:pt x="159" y="62"/>
                  </a:lnTo>
                  <a:lnTo>
                    <a:pt x="162" y="63"/>
                  </a:lnTo>
                  <a:lnTo>
                    <a:pt x="165" y="62"/>
                  </a:lnTo>
                  <a:lnTo>
                    <a:pt x="168" y="60"/>
                  </a:lnTo>
                  <a:lnTo>
                    <a:pt x="170" y="64"/>
                  </a:lnTo>
                  <a:lnTo>
                    <a:pt x="174" y="62"/>
                  </a:lnTo>
                  <a:lnTo>
                    <a:pt x="176" y="65"/>
                  </a:lnTo>
                  <a:lnTo>
                    <a:pt x="180" y="62"/>
                  </a:lnTo>
                  <a:lnTo>
                    <a:pt x="182" y="62"/>
                  </a:lnTo>
                  <a:lnTo>
                    <a:pt x="186" y="64"/>
                  </a:lnTo>
                  <a:lnTo>
                    <a:pt x="188" y="6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45" name="Freeform 19">
              <a:extLst>
                <a:ext uri="{FF2B5EF4-FFF2-40B4-BE49-F238E27FC236}">
                  <a16:creationId xmlns:a16="http://schemas.microsoft.com/office/drawing/2014/main" id="{6AA88FB1-E4A5-E242-BB7A-2098B5665215}"/>
                </a:ext>
              </a:extLst>
            </p:cNvPr>
            <p:cNvSpPr>
              <a:spLocks/>
            </p:cNvSpPr>
            <p:nvPr/>
          </p:nvSpPr>
          <p:spPr bwMode="auto">
            <a:xfrm>
              <a:off x="559" y="2065"/>
              <a:ext cx="171" cy="35"/>
            </a:xfrm>
            <a:custGeom>
              <a:avLst/>
              <a:gdLst>
                <a:gd name="T0" fmla="*/ 3 w 171"/>
                <a:gd name="T1" fmla="*/ 10 h 35"/>
                <a:gd name="T2" fmla="*/ 9 w 171"/>
                <a:gd name="T3" fmla="*/ 19 h 35"/>
                <a:gd name="T4" fmla="*/ 14 w 171"/>
                <a:gd name="T5" fmla="*/ 19 h 35"/>
                <a:gd name="T6" fmla="*/ 19 w 171"/>
                <a:gd name="T7" fmla="*/ 19 h 35"/>
                <a:gd name="T8" fmla="*/ 24 w 171"/>
                <a:gd name="T9" fmla="*/ 15 h 35"/>
                <a:gd name="T10" fmla="*/ 29 w 171"/>
                <a:gd name="T11" fmla="*/ 29 h 35"/>
                <a:gd name="T12" fmla="*/ 35 w 171"/>
                <a:gd name="T13" fmla="*/ 25 h 35"/>
                <a:gd name="T14" fmla="*/ 40 w 171"/>
                <a:gd name="T15" fmla="*/ 19 h 35"/>
                <a:gd name="T16" fmla="*/ 45 w 171"/>
                <a:gd name="T17" fmla="*/ 19 h 35"/>
                <a:gd name="T18" fmla="*/ 50 w 171"/>
                <a:gd name="T19" fmla="*/ 25 h 35"/>
                <a:gd name="T20" fmla="*/ 56 w 171"/>
                <a:gd name="T21" fmla="*/ 19 h 35"/>
                <a:gd name="T22" fmla="*/ 61 w 171"/>
                <a:gd name="T23" fmla="*/ 15 h 35"/>
                <a:gd name="T24" fmla="*/ 67 w 171"/>
                <a:gd name="T25" fmla="*/ 29 h 35"/>
                <a:gd name="T26" fmla="*/ 72 w 171"/>
                <a:gd name="T27" fmla="*/ 29 h 35"/>
                <a:gd name="T28" fmla="*/ 77 w 171"/>
                <a:gd name="T29" fmla="*/ 19 h 35"/>
                <a:gd name="T30" fmla="*/ 82 w 171"/>
                <a:gd name="T31" fmla="*/ 25 h 35"/>
                <a:gd name="T32" fmla="*/ 88 w 171"/>
                <a:gd name="T33" fmla="*/ 25 h 35"/>
                <a:gd name="T34" fmla="*/ 93 w 171"/>
                <a:gd name="T35" fmla="*/ 34 h 35"/>
                <a:gd name="T36" fmla="*/ 98 w 171"/>
                <a:gd name="T37" fmla="*/ 29 h 35"/>
                <a:gd name="T38" fmla="*/ 103 w 171"/>
                <a:gd name="T39" fmla="*/ 19 h 35"/>
                <a:gd name="T40" fmla="*/ 109 w 171"/>
                <a:gd name="T41" fmla="*/ 15 h 35"/>
                <a:gd name="T42" fmla="*/ 114 w 171"/>
                <a:gd name="T43" fmla="*/ 29 h 35"/>
                <a:gd name="T44" fmla="*/ 119 w 171"/>
                <a:gd name="T45" fmla="*/ 25 h 35"/>
                <a:gd name="T46" fmla="*/ 124 w 171"/>
                <a:gd name="T47" fmla="*/ 34 h 35"/>
                <a:gd name="T48" fmla="*/ 130 w 171"/>
                <a:gd name="T49" fmla="*/ 29 h 35"/>
                <a:gd name="T50" fmla="*/ 135 w 171"/>
                <a:gd name="T51" fmla="*/ 25 h 35"/>
                <a:gd name="T52" fmla="*/ 141 w 171"/>
                <a:gd name="T53" fmla="*/ 34 h 35"/>
                <a:gd name="T54" fmla="*/ 146 w 171"/>
                <a:gd name="T55" fmla="*/ 25 h 35"/>
                <a:gd name="T56" fmla="*/ 151 w 171"/>
                <a:gd name="T57" fmla="*/ 29 h 35"/>
                <a:gd name="T58" fmla="*/ 156 w 171"/>
                <a:gd name="T59" fmla="*/ 25 h 35"/>
                <a:gd name="T60" fmla="*/ 162 w 171"/>
                <a:gd name="T61" fmla="*/ 25 h 35"/>
                <a:gd name="T62" fmla="*/ 167 w 171"/>
                <a:gd name="T63" fmla="*/ 19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35">
                  <a:moveTo>
                    <a:pt x="0" y="19"/>
                  </a:moveTo>
                  <a:lnTo>
                    <a:pt x="3" y="10"/>
                  </a:lnTo>
                  <a:lnTo>
                    <a:pt x="6" y="25"/>
                  </a:lnTo>
                  <a:lnTo>
                    <a:pt x="9" y="19"/>
                  </a:lnTo>
                  <a:lnTo>
                    <a:pt x="11" y="0"/>
                  </a:lnTo>
                  <a:lnTo>
                    <a:pt x="14" y="19"/>
                  </a:lnTo>
                  <a:lnTo>
                    <a:pt x="16" y="15"/>
                  </a:lnTo>
                  <a:lnTo>
                    <a:pt x="19" y="19"/>
                  </a:lnTo>
                  <a:lnTo>
                    <a:pt x="22" y="19"/>
                  </a:lnTo>
                  <a:lnTo>
                    <a:pt x="24" y="15"/>
                  </a:lnTo>
                  <a:lnTo>
                    <a:pt x="27" y="5"/>
                  </a:lnTo>
                  <a:lnTo>
                    <a:pt x="29" y="29"/>
                  </a:lnTo>
                  <a:lnTo>
                    <a:pt x="32" y="25"/>
                  </a:lnTo>
                  <a:lnTo>
                    <a:pt x="35" y="25"/>
                  </a:lnTo>
                  <a:lnTo>
                    <a:pt x="37" y="29"/>
                  </a:lnTo>
                  <a:lnTo>
                    <a:pt x="40" y="19"/>
                  </a:lnTo>
                  <a:lnTo>
                    <a:pt x="43" y="34"/>
                  </a:lnTo>
                  <a:lnTo>
                    <a:pt x="45" y="19"/>
                  </a:lnTo>
                  <a:lnTo>
                    <a:pt x="48" y="15"/>
                  </a:lnTo>
                  <a:lnTo>
                    <a:pt x="50" y="25"/>
                  </a:lnTo>
                  <a:lnTo>
                    <a:pt x="53" y="25"/>
                  </a:lnTo>
                  <a:lnTo>
                    <a:pt x="56" y="19"/>
                  </a:lnTo>
                  <a:lnTo>
                    <a:pt x="58" y="15"/>
                  </a:lnTo>
                  <a:lnTo>
                    <a:pt x="61" y="15"/>
                  </a:lnTo>
                  <a:lnTo>
                    <a:pt x="63" y="19"/>
                  </a:lnTo>
                  <a:lnTo>
                    <a:pt x="67" y="29"/>
                  </a:lnTo>
                  <a:lnTo>
                    <a:pt x="69" y="25"/>
                  </a:lnTo>
                  <a:lnTo>
                    <a:pt x="72" y="29"/>
                  </a:lnTo>
                  <a:lnTo>
                    <a:pt x="75" y="29"/>
                  </a:lnTo>
                  <a:lnTo>
                    <a:pt x="77" y="19"/>
                  </a:lnTo>
                  <a:lnTo>
                    <a:pt x="80" y="25"/>
                  </a:lnTo>
                  <a:lnTo>
                    <a:pt x="82" y="25"/>
                  </a:lnTo>
                  <a:lnTo>
                    <a:pt x="85" y="34"/>
                  </a:lnTo>
                  <a:lnTo>
                    <a:pt x="88" y="25"/>
                  </a:lnTo>
                  <a:lnTo>
                    <a:pt x="90" y="15"/>
                  </a:lnTo>
                  <a:lnTo>
                    <a:pt x="93" y="34"/>
                  </a:lnTo>
                  <a:lnTo>
                    <a:pt x="95" y="34"/>
                  </a:lnTo>
                  <a:lnTo>
                    <a:pt x="98" y="29"/>
                  </a:lnTo>
                  <a:lnTo>
                    <a:pt x="101" y="25"/>
                  </a:lnTo>
                  <a:lnTo>
                    <a:pt x="103" y="19"/>
                  </a:lnTo>
                  <a:lnTo>
                    <a:pt x="106" y="19"/>
                  </a:lnTo>
                  <a:lnTo>
                    <a:pt x="109" y="15"/>
                  </a:lnTo>
                  <a:lnTo>
                    <a:pt x="111" y="19"/>
                  </a:lnTo>
                  <a:lnTo>
                    <a:pt x="114" y="29"/>
                  </a:lnTo>
                  <a:lnTo>
                    <a:pt x="116" y="25"/>
                  </a:lnTo>
                  <a:lnTo>
                    <a:pt x="119" y="25"/>
                  </a:lnTo>
                  <a:lnTo>
                    <a:pt x="122" y="29"/>
                  </a:lnTo>
                  <a:lnTo>
                    <a:pt x="124" y="34"/>
                  </a:lnTo>
                  <a:lnTo>
                    <a:pt x="128" y="29"/>
                  </a:lnTo>
                  <a:lnTo>
                    <a:pt x="130" y="29"/>
                  </a:lnTo>
                  <a:lnTo>
                    <a:pt x="133" y="25"/>
                  </a:lnTo>
                  <a:lnTo>
                    <a:pt x="135" y="25"/>
                  </a:lnTo>
                  <a:lnTo>
                    <a:pt x="138" y="29"/>
                  </a:lnTo>
                  <a:lnTo>
                    <a:pt x="141" y="34"/>
                  </a:lnTo>
                  <a:lnTo>
                    <a:pt x="143" y="25"/>
                  </a:lnTo>
                  <a:lnTo>
                    <a:pt x="146" y="25"/>
                  </a:lnTo>
                  <a:lnTo>
                    <a:pt x="148" y="25"/>
                  </a:lnTo>
                  <a:lnTo>
                    <a:pt x="151" y="29"/>
                  </a:lnTo>
                  <a:lnTo>
                    <a:pt x="154" y="29"/>
                  </a:lnTo>
                  <a:lnTo>
                    <a:pt x="156" y="25"/>
                  </a:lnTo>
                  <a:lnTo>
                    <a:pt x="159" y="29"/>
                  </a:lnTo>
                  <a:lnTo>
                    <a:pt x="162" y="25"/>
                  </a:lnTo>
                  <a:lnTo>
                    <a:pt x="165" y="25"/>
                  </a:lnTo>
                  <a:lnTo>
                    <a:pt x="167" y="19"/>
                  </a:lnTo>
                  <a:lnTo>
                    <a:pt x="170" y="2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46" name="Freeform 20">
              <a:extLst>
                <a:ext uri="{FF2B5EF4-FFF2-40B4-BE49-F238E27FC236}">
                  <a16:creationId xmlns:a16="http://schemas.microsoft.com/office/drawing/2014/main" id="{45F70757-F477-6C42-9C9B-9193E71021A5}"/>
                </a:ext>
              </a:extLst>
            </p:cNvPr>
            <p:cNvSpPr>
              <a:spLocks/>
            </p:cNvSpPr>
            <p:nvPr/>
          </p:nvSpPr>
          <p:spPr bwMode="auto">
            <a:xfrm>
              <a:off x="729" y="2070"/>
              <a:ext cx="169" cy="30"/>
            </a:xfrm>
            <a:custGeom>
              <a:avLst/>
              <a:gdLst>
                <a:gd name="T0" fmla="*/ 3 w 169"/>
                <a:gd name="T1" fmla="*/ 20 h 30"/>
                <a:gd name="T2" fmla="*/ 8 w 169"/>
                <a:gd name="T3" fmla="*/ 14 h 30"/>
                <a:gd name="T4" fmla="*/ 13 w 169"/>
                <a:gd name="T5" fmla="*/ 24 h 30"/>
                <a:gd name="T6" fmla="*/ 18 w 169"/>
                <a:gd name="T7" fmla="*/ 20 h 30"/>
                <a:gd name="T8" fmla="*/ 23 w 169"/>
                <a:gd name="T9" fmla="*/ 14 h 30"/>
                <a:gd name="T10" fmla="*/ 29 w 169"/>
                <a:gd name="T11" fmla="*/ 29 h 30"/>
                <a:gd name="T12" fmla="*/ 34 w 169"/>
                <a:gd name="T13" fmla="*/ 20 h 30"/>
                <a:gd name="T14" fmla="*/ 39 w 169"/>
                <a:gd name="T15" fmla="*/ 24 h 30"/>
                <a:gd name="T16" fmla="*/ 44 w 169"/>
                <a:gd name="T17" fmla="*/ 29 h 30"/>
                <a:gd name="T18" fmla="*/ 50 w 169"/>
                <a:gd name="T19" fmla="*/ 14 h 30"/>
                <a:gd name="T20" fmla="*/ 55 w 169"/>
                <a:gd name="T21" fmla="*/ 29 h 30"/>
                <a:gd name="T22" fmla="*/ 61 w 169"/>
                <a:gd name="T23" fmla="*/ 24 h 30"/>
                <a:gd name="T24" fmla="*/ 66 w 169"/>
                <a:gd name="T25" fmla="*/ 14 h 30"/>
                <a:gd name="T26" fmla="*/ 71 w 169"/>
                <a:gd name="T27" fmla="*/ 14 h 30"/>
                <a:gd name="T28" fmla="*/ 76 w 169"/>
                <a:gd name="T29" fmla="*/ 14 h 30"/>
                <a:gd name="T30" fmla="*/ 81 w 169"/>
                <a:gd name="T31" fmla="*/ 14 h 30"/>
                <a:gd name="T32" fmla="*/ 87 w 169"/>
                <a:gd name="T33" fmla="*/ 14 h 30"/>
                <a:gd name="T34" fmla="*/ 92 w 169"/>
                <a:gd name="T35" fmla="*/ 20 h 30"/>
                <a:gd name="T36" fmla="*/ 97 w 169"/>
                <a:gd name="T37" fmla="*/ 10 h 30"/>
                <a:gd name="T38" fmla="*/ 102 w 169"/>
                <a:gd name="T39" fmla="*/ 29 h 30"/>
                <a:gd name="T40" fmla="*/ 107 w 169"/>
                <a:gd name="T41" fmla="*/ 24 h 30"/>
                <a:gd name="T42" fmla="*/ 113 w 169"/>
                <a:gd name="T43" fmla="*/ 14 h 30"/>
                <a:gd name="T44" fmla="*/ 119 w 169"/>
                <a:gd name="T45" fmla="*/ 10 h 30"/>
                <a:gd name="T46" fmla="*/ 124 w 169"/>
                <a:gd name="T47" fmla="*/ 14 h 30"/>
                <a:gd name="T48" fmla="*/ 129 w 169"/>
                <a:gd name="T49" fmla="*/ 20 h 30"/>
                <a:gd name="T50" fmla="*/ 134 w 169"/>
                <a:gd name="T51" fmla="*/ 20 h 30"/>
                <a:gd name="T52" fmla="*/ 139 w 169"/>
                <a:gd name="T53" fmla="*/ 14 h 30"/>
                <a:gd name="T54" fmla="*/ 145 w 169"/>
                <a:gd name="T55" fmla="*/ 20 h 30"/>
                <a:gd name="T56" fmla="*/ 150 w 169"/>
                <a:gd name="T57" fmla="*/ 20 h 30"/>
                <a:gd name="T58" fmla="*/ 155 w 169"/>
                <a:gd name="T59" fmla="*/ 14 h 30"/>
                <a:gd name="T60" fmla="*/ 160 w 169"/>
                <a:gd name="T61" fmla="*/ 10 h 30"/>
                <a:gd name="T62" fmla="*/ 165 w 169"/>
                <a:gd name="T63" fmla="*/ 14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30">
                  <a:moveTo>
                    <a:pt x="0" y="24"/>
                  </a:moveTo>
                  <a:lnTo>
                    <a:pt x="3" y="20"/>
                  </a:lnTo>
                  <a:lnTo>
                    <a:pt x="5" y="0"/>
                  </a:lnTo>
                  <a:lnTo>
                    <a:pt x="8" y="14"/>
                  </a:lnTo>
                  <a:lnTo>
                    <a:pt x="10" y="14"/>
                  </a:lnTo>
                  <a:lnTo>
                    <a:pt x="13" y="24"/>
                  </a:lnTo>
                  <a:lnTo>
                    <a:pt x="16" y="24"/>
                  </a:lnTo>
                  <a:lnTo>
                    <a:pt x="18" y="20"/>
                  </a:lnTo>
                  <a:lnTo>
                    <a:pt x="21" y="24"/>
                  </a:lnTo>
                  <a:lnTo>
                    <a:pt x="23" y="14"/>
                  </a:lnTo>
                  <a:lnTo>
                    <a:pt x="26" y="20"/>
                  </a:lnTo>
                  <a:lnTo>
                    <a:pt x="29" y="29"/>
                  </a:lnTo>
                  <a:lnTo>
                    <a:pt x="31" y="29"/>
                  </a:lnTo>
                  <a:lnTo>
                    <a:pt x="34" y="20"/>
                  </a:lnTo>
                  <a:lnTo>
                    <a:pt x="36" y="14"/>
                  </a:lnTo>
                  <a:lnTo>
                    <a:pt x="39" y="24"/>
                  </a:lnTo>
                  <a:lnTo>
                    <a:pt x="42" y="24"/>
                  </a:lnTo>
                  <a:lnTo>
                    <a:pt x="44" y="29"/>
                  </a:lnTo>
                  <a:lnTo>
                    <a:pt x="47" y="14"/>
                  </a:lnTo>
                  <a:lnTo>
                    <a:pt x="50" y="14"/>
                  </a:lnTo>
                  <a:lnTo>
                    <a:pt x="52" y="10"/>
                  </a:lnTo>
                  <a:lnTo>
                    <a:pt x="55" y="29"/>
                  </a:lnTo>
                  <a:lnTo>
                    <a:pt x="57" y="24"/>
                  </a:lnTo>
                  <a:lnTo>
                    <a:pt x="61" y="24"/>
                  </a:lnTo>
                  <a:lnTo>
                    <a:pt x="63" y="14"/>
                  </a:lnTo>
                  <a:lnTo>
                    <a:pt x="66" y="14"/>
                  </a:lnTo>
                  <a:lnTo>
                    <a:pt x="68" y="14"/>
                  </a:lnTo>
                  <a:lnTo>
                    <a:pt x="71" y="14"/>
                  </a:lnTo>
                  <a:lnTo>
                    <a:pt x="74" y="24"/>
                  </a:lnTo>
                  <a:lnTo>
                    <a:pt x="76" y="14"/>
                  </a:lnTo>
                  <a:lnTo>
                    <a:pt x="79" y="29"/>
                  </a:lnTo>
                  <a:lnTo>
                    <a:pt x="81" y="14"/>
                  </a:lnTo>
                  <a:lnTo>
                    <a:pt x="84" y="24"/>
                  </a:lnTo>
                  <a:lnTo>
                    <a:pt x="87" y="14"/>
                  </a:lnTo>
                  <a:lnTo>
                    <a:pt x="89" y="10"/>
                  </a:lnTo>
                  <a:lnTo>
                    <a:pt x="92" y="20"/>
                  </a:lnTo>
                  <a:lnTo>
                    <a:pt x="94" y="10"/>
                  </a:lnTo>
                  <a:lnTo>
                    <a:pt x="97" y="10"/>
                  </a:lnTo>
                  <a:lnTo>
                    <a:pt x="100" y="0"/>
                  </a:lnTo>
                  <a:lnTo>
                    <a:pt x="102" y="29"/>
                  </a:lnTo>
                  <a:lnTo>
                    <a:pt x="105" y="10"/>
                  </a:lnTo>
                  <a:lnTo>
                    <a:pt x="107" y="24"/>
                  </a:lnTo>
                  <a:lnTo>
                    <a:pt x="110" y="24"/>
                  </a:lnTo>
                  <a:lnTo>
                    <a:pt x="113" y="14"/>
                  </a:lnTo>
                  <a:lnTo>
                    <a:pt x="115" y="20"/>
                  </a:lnTo>
                  <a:lnTo>
                    <a:pt x="119" y="10"/>
                  </a:lnTo>
                  <a:lnTo>
                    <a:pt x="120" y="24"/>
                  </a:lnTo>
                  <a:lnTo>
                    <a:pt x="124" y="14"/>
                  </a:lnTo>
                  <a:lnTo>
                    <a:pt x="126" y="14"/>
                  </a:lnTo>
                  <a:lnTo>
                    <a:pt x="129" y="20"/>
                  </a:lnTo>
                  <a:lnTo>
                    <a:pt x="132" y="24"/>
                  </a:lnTo>
                  <a:lnTo>
                    <a:pt x="134" y="20"/>
                  </a:lnTo>
                  <a:lnTo>
                    <a:pt x="137" y="20"/>
                  </a:lnTo>
                  <a:lnTo>
                    <a:pt x="139" y="14"/>
                  </a:lnTo>
                  <a:lnTo>
                    <a:pt x="142" y="10"/>
                  </a:lnTo>
                  <a:lnTo>
                    <a:pt x="145" y="20"/>
                  </a:lnTo>
                  <a:lnTo>
                    <a:pt x="147" y="20"/>
                  </a:lnTo>
                  <a:lnTo>
                    <a:pt x="150" y="20"/>
                  </a:lnTo>
                  <a:lnTo>
                    <a:pt x="152" y="24"/>
                  </a:lnTo>
                  <a:lnTo>
                    <a:pt x="155" y="14"/>
                  </a:lnTo>
                  <a:lnTo>
                    <a:pt x="158" y="10"/>
                  </a:lnTo>
                  <a:lnTo>
                    <a:pt x="160" y="10"/>
                  </a:lnTo>
                  <a:lnTo>
                    <a:pt x="163" y="10"/>
                  </a:lnTo>
                  <a:lnTo>
                    <a:pt x="165" y="14"/>
                  </a:lnTo>
                  <a:lnTo>
                    <a:pt x="168" y="1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47" name="Freeform 21">
              <a:extLst>
                <a:ext uri="{FF2B5EF4-FFF2-40B4-BE49-F238E27FC236}">
                  <a16:creationId xmlns:a16="http://schemas.microsoft.com/office/drawing/2014/main" id="{FA3A235E-A5FF-0F4B-ABA3-729FA8858C8A}"/>
                </a:ext>
              </a:extLst>
            </p:cNvPr>
            <p:cNvSpPr>
              <a:spLocks/>
            </p:cNvSpPr>
            <p:nvPr/>
          </p:nvSpPr>
          <p:spPr bwMode="auto">
            <a:xfrm>
              <a:off x="897" y="2044"/>
              <a:ext cx="205" cy="51"/>
            </a:xfrm>
            <a:custGeom>
              <a:avLst/>
              <a:gdLst>
                <a:gd name="T0" fmla="*/ 3 w 205"/>
                <a:gd name="T1" fmla="*/ 50 h 51"/>
                <a:gd name="T2" fmla="*/ 10 w 205"/>
                <a:gd name="T3" fmla="*/ 39 h 51"/>
                <a:gd name="T4" fmla="*/ 17 w 205"/>
                <a:gd name="T5" fmla="*/ 39 h 51"/>
                <a:gd name="T6" fmla="*/ 23 w 205"/>
                <a:gd name="T7" fmla="*/ 32 h 51"/>
                <a:gd name="T8" fmla="*/ 29 w 205"/>
                <a:gd name="T9" fmla="*/ 43 h 51"/>
                <a:gd name="T10" fmla="*/ 35 w 205"/>
                <a:gd name="T11" fmla="*/ 43 h 51"/>
                <a:gd name="T12" fmla="*/ 42 w 205"/>
                <a:gd name="T13" fmla="*/ 39 h 51"/>
                <a:gd name="T14" fmla="*/ 48 w 205"/>
                <a:gd name="T15" fmla="*/ 47 h 51"/>
                <a:gd name="T16" fmla="*/ 54 w 205"/>
                <a:gd name="T17" fmla="*/ 47 h 51"/>
                <a:gd name="T18" fmla="*/ 61 w 205"/>
                <a:gd name="T19" fmla="*/ 50 h 51"/>
                <a:gd name="T20" fmla="*/ 67 w 205"/>
                <a:gd name="T21" fmla="*/ 50 h 51"/>
                <a:gd name="T22" fmla="*/ 73 w 205"/>
                <a:gd name="T23" fmla="*/ 39 h 51"/>
                <a:gd name="T24" fmla="*/ 80 w 205"/>
                <a:gd name="T25" fmla="*/ 47 h 51"/>
                <a:gd name="T26" fmla="*/ 87 w 205"/>
                <a:gd name="T27" fmla="*/ 39 h 51"/>
                <a:gd name="T28" fmla="*/ 93 w 205"/>
                <a:gd name="T29" fmla="*/ 39 h 51"/>
                <a:gd name="T30" fmla="*/ 99 w 205"/>
                <a:gd name="T31" fmla="*/ 36 h 51"/>
                <a:gd name="T32" fmla="*/ 106 w 205"/>
                <a:gd name="T33" fmla="*/ 32 h 51"/>
                <a:gd name="T34" fmla="*/ 112 w 205"/>
                <a:gd name="T35" fmla="*/ 43 h 51"/>
                <a:gd name="T36" fmla="*/ 118 w 205"/>
                <a:gd name="T37" fmla="*/ 36 h 51"/>
                <a:gd name="T38" fmla="*/ 124 w 205"/>
                <a:gd name="T39" fmla="*/ 47 h 51"/>
                <a:gd name="T40" fmla="*/ 131 w 205"/>
                <a:gd name="T41" fmla="*/ 32 h 51"/>
                <a:gd name="T42" fmla="*/ 137 w 205"/>
                <a:gd name="T43" fmla="*/ 18 h 51"/>
                <a:gd name="T44" fmla="*/ 144 w 205"/>
                <a:gd name="T45" fmla="*/ 28 h 51"/>
                <a:gd name="T46" fmla="*/ 150 w 205"/>
                <a:gd name="T47" fmla="*/ 25 h 51"/>
                <a:gd name="T48" fmla="*/ 157 w 205"/>
                <a:gd name="T49" fmla="*/ 32 h 51"/>
                <a:gd name="T50" fmla="*/ 163 w 205"/>
                <a:gd name="T51" fmla="*/ 36 h 51"/>
                <a:gd name="T52" fmla="*/ 169 w 205"/>
                <a:gd name="T53" fmla="*/ 43 h 51"/>
                <a:gd name="T54" fmla="*/ 176 w 205"/>
                <a:gd name="T55" fmla="*/ 0 h 51"/>
                <a:gd name="T56" fmla="*/ 182 w 205"/>
                <a:gd name="T57" fmla="*/ 32 h 51"/>
                <a:gd name="T58" fmla="*/ 188 w 205"/>
                <a:gd name="T59" fmla="*/ 36 h 51"/>
                <a:gd name="T60" fmla="*/ 195 w 205"/>
                <a:gd name="T61" fmla="*/ 32 h 51"/>
                <a:gd name="T62" fmla="*/ 201 w 205"/>
                <a:gd name="T63" fmla="*/ 43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 h="51">
                  <a:moveTo>
                    <a:pt x="0" y="43"/>
                  </a:moveTo>
                  <a:lnTo>
                    <a:pt x="3" y="50"/>
                  </a:lnTo>
                  <a:lnTo>
                    <a:pt x="6" y="50"/>
                  </a:lnTo>
                  <a:lnTo>
                    <a:pt x="10" y="39"/>
                  </a:lnTo>
                  <a:lnTo>
                    <a:pt x="13" y="47"/>
                  </a:lnTo>
                  <a:lnTo>
                    <a:pt x="17" y="39"/>
                  </a:lnTo>
                  <a:lnTo>
                    <a:pt x="19" y="47"/>
                  </a:lnTo>
                  <a:lnTo>
                    <a:pt x="23" y="32"/>
                  </a:lnTo>
                  <a:lnTo>
                    <a:pt x="25" y="43"/>
                  </a:lnTo>
                  <a:lnTo>
                    <a:pt x="29" y="43"/>
                  </a:lnTo>
                  <a:lnTo>
                    <a:pt x="32" y="43"/>
                  </a:lnTo>
                  <a:lnTo>
                    <a:pt x="35" y="43"/>
                  </a:lnTo>
                  <a:lnTo>
                    <a:pt x="39" y="47"/>
                  </a:lnTo>
                  <a:lnTo>
                    <a:pt x="42" y="39"/>
                  </a:lnTo>
                  <a:lnTo>
                    <a:pt x="45" y="50"/>
                  </a:lnTo>
                  <a:lnTo>
                    <a:pt x="48" y="47"/>
                  </a:lnTo>
                  <a:lnTo>
                    <a:pt x="51" y="50"/>
                  </a:lnTo>
                  <a:lnTo>
                    <a:pt x="54" y="47"/>
                  </a:lnTo>
                  <a:lnTo>
                    <a:pt x="57" y="36"/>
                  </a:lnTo>
                  <a:lnTo>
                    <a:pt x="61" y="50"/>
                  </a:lnTo>
                  <a:lnTo>
                    <a:pt x="65" y="50"/>
                  </a:lnTo>
                  <a:lnTo>
                    <a:pt x="67" y="50"/>
                  </a:lnTo>
                  <a:lnTo>
                    <a:pt x="71" y="36"/>
                  </a:lnTo>
                  <a:lnTo>
                    <a:pt x="73" y="39"/>
                  </a:lnTo>
                  <a:lnTo>
                    <a:pt x="77" y="36"/>
                  </a:lnTo>
                  <a:lnTo>
                    <a:pt x="80" y="47"/>
                  </a:lnTo>
                  <a:lnTo>
                    <a:pt x="83" y="47"/>
                  </a:lnTo>
                  <a:lnTo>
                    <a:pt x="87" y="39"/>
                  </a:lnTo>
                  <a:lnTo>
                    <a:pt x="90" y="32"/>
                  </a:lnTo>
                  <a:lnTo>
                    <a:pt x="93" y="39"/>
                  </a:lnTo>
                  <a:lnTo>
                    <a:pt x="96" y="28"/>
                  </a:lnTo>
                  <a:lnTo>
                    <a:pt x="99" y="36"/>
                  </a:lnTo>
                  <a:lnTo>
                    <a:pt x="102" y="39"/>
                  </a:lnTo>
                  <a:lnTo>
                    <a:pt x="106" y="32"/>
                  </a:lnTo>
                  <a:lnTo>
                    <a:pt x="109" y="32"/>
                  </a:lnTo>
                  <a:lnTo>
                    <a:pt x="112" y="43"/>
                  </a:lnTo>
                  <a:lnTo>
                    <a:pt x="115" y="47"/>
                  </a:lnTo>
                  <a:lnTo>
                    <a:pt x="118" y="36"/>
                  </a:lnTo>
                  <a:lnTo>
                    <a:pt x="121" y="21"/>
                  </a:lnTo>
                  <a:lnTo>
                    <a:pt x="124" y="47"/>
                  </a:lnTo>
                  <a:lnTo>
                    <a:pt x="128" y="36"/>
                  </a:lnTo>
                  <a:lnTo>
                    <a:pt x="131" y="32"/>
                  </a:lnTo>
                  <a:lnTo>
                    <a:pt x="135" y="39"/>
                  </a:lnTo>
                  <a:lnTo>
                    <a:pt x="137" y="18"/>
                  </a:lnTo>
                  <a:lnTo>
                    <a:pt x="141" y="28"/>
                  </a:lnTo>
                  <a:lnTo>
                    <a:pt x="144" y="28"/>
                  </a:lnTo>
                  <a:lnTo>
                    <a:pt x="147" y="32"/>
                  </a:lnTo>
                  <a:lnTo>
                    <a:pt x="150" y="25"/>
                  </a:lnTo>
                  <a:lnTo>
                    <a:pt x="154" y="18"/>
                  </a:lnTo>
                  <a:lnTo>
                    <a:pt x="157" y="32"/>
                  </a:lnTo>
                  <a:lnTo>
                    <a:pt x="160" y="43"/>
                  </a:lnTo>
                  <a:lnTo>
                    <a:pt x="163" y="36"/>
                  </a:lnTo>
                  <a:lnTo>
                    <a:pt x="166" y="14"/>
                  </a:lnTo>
                  <a:lnTo>
                    <a:pt x="169" y="43"/>
                  </a:lnTo>
                  <a:lnTo>
                    <a:pt x="172" y="43"/>
                  </a:lnTo>
                  <a:lnTo>
                    <a:pt x="176" y="0"/>
                  </a:lnTo>
                  <a:lnTo>
                    <a:pt x="179" y="36"/>
                  </a:lnTo>
                  <a:lnTo>
                    <a:pt x="182" y="32"/>
                  </a:lnTo>
                  <a:lnTo>
                    <a:pt x="185" y="28"/>
                  </a:lnTo>
                  <a:lnTo>
                    <a:pt x="188" y="36"/>
                  </a:lnTo>
                  <a:lnTo>
                    <a:pt x="191" y="36"/>
                  </a:lnTo>
                  <a:lnTo>
                    <a:pt x="195" y="32"/>
                  </a:lnTo>
                  <a:lnTo>
                    <a:pt x="198" y="25"/>
                  </a:lnTo>
                  <a:lnTo>
                    <a:pt x="201" y="43"/>
                  </a:lnTo>
                  <a:lnTo>
                    <a:pt x="204" y="36"/>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48" name="Line 22">
              <a:extLst>
                <a:ext uri="{FF2B5EF4-FFF2-40B4-BE49-F238E27FC236}">
                  <a16:creationId xmlns:a16="http://schemas.microsoft.com/office/drawing/2014/main" id="{AF469EA8-2442-3D48-9DFA-D372C669E5F7}"/>
                </a:ext>
              </a:extLst>
            </p:cNvPr>
            <p:cNvSpPr>
              <a:spLocks noChangeShapeType="1"/>
            </p:cNvSpPr>
            <p:nvPr/>
          </p:nvSpPr>
          <p:spPr bwMode="auto">
            <a:xfrm>
              <a:off x="1126" y="2100"/>
              <a:ext cx="0" cy="21"/>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49" name="Line 23">
              <a:extLst>
                <a:ext uri="{FF2B5EF4-FFF2-40B4-BE49-F238E27FC236}">
                  <a16:creationId xmlns:a16="http://schemas.microsoft.com/office/drawing/2014/main" id="{654F40AE-13DE-AC4C-9C43-212AAA02B499}"/>
                </a:ext>
              </a:extLst>
            </p:cNvPr>
            <p:cNvSpPr>
              <a:spLocks noChangeShapeType="1"/>
            </p:cNvSpPr>
            <p:nvPr/>
          </p:nvSpPr>
          <p:spPr bwMode="auto">
            <a:xfrm>
              <a:off x="1397" y="2093"/>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50" name="Freeform 24">
              <a:extLst>
                <a:ext uri="{FF2B5EF4-FFF2-40B4-BE49-F238E27FC236}">
                  <a16:creationId xmlns:a16="http://schemas.microsoft.com/office/drawing/2014/main" id="{31EC8F3D-8B27-A14F-A99F-93AF98C78B88}"/>
                </a:ext>
              </a:extLst>
            </p:cNvPr>
            <p:cNvSpPr>
              <a:spLocks/>
            </p:cNvSpPr>
            <p:nvPr/>
          </p:nvSpPr>
          <p:spPr bwMode="auto">
            <a:xfrm>
              <a:off x="1101" y="1226"/>
              <a:ext cx="88" cy="872"/>
            </a:xfrm>
            <a:custGeom>
              <a:avLst/>
              <a:gdLst>
                <a:gd name="T0" fmla="*/ 1 w 88"/>
                <a:gd name="T1" fmla="*/ 851 h 872"/>
                <a:gd name="T2" fmla="*/ 4 w 88"/>
                <a:gd name="T3" fmla="*/ 871 h 872"/>
                <a:gd name="T4" fmla="*/ 7 w 88"/>
                <a:gd name="T5" fmla="*/ 856 h 872"/>
                <a:gd name="T6" fmla="*/ 10 w 88"/>
                <a:gd name="T7" fmla="*/ 841 h 872"/>
                <a:gd name="T8" fmla="*/ 12 w 88"/>
                <a:gd name="T9" fmla="*/ 836 h 872"/>
                <a:gd name="T10" fmla="*/ 15 w 88"/>
                <a:gd name="T11" fmla="*/ 836 h 872"/>
                <a:gd name="T12" fmla="*/ 18 w 88"/>
                <a:gd name="T13" fmla="*/ 822 h 872"/>
                <a:gd name="T14" fmla="*/ 20 w 88"/>
                <a:gd name="T15" fmla="*/ 822 h 872"/>
                <a:gd name="T16" fmla="*/ 23 w 88"/>
                <a:gd name="T17" fmla="*/ 841 h 872"/>
                <a:gd name="T18" fmla="*/ 26 w 88"/>
                <a:gd name="T19" fmla="*/ 836 h 872"/>
                <a:gd name="T20" fmla="*/ 29 w 88"/>
                <a:gd name="T21" fmla="*/ 826 h 872"/>
                <a:gd name="T22" fmla="*/ 31 w 88"/>
                <a:gd name="T23" fmla="*/ 851 h 872"/>
                <a:gd name="T24" fmla="*/ 34 w 88"/>
                <a:gd name="T25" fmla="*/ 822 h 872"/>
                <a:gd name="T26" fmla="*/ 37 w 88"/>
                <a:gd name="T27" fmla="*/ 822 h 872"/>
                <a:gd name="T28" fmla="*/ 40 w 88"/>
                <a:gd name="T29" fmla="*/ 817 h 872"/>
                <a:gd name="T30" fmla="*/ 42 w 88"/>
                <a:gd name="T31" fmla="*/ 758 h 872"/>
                <a:gd name="T32" fmla="*/ 45 w 88"/>
                <a:gd name="T33" fmla="*/ 788 h 872"/>
                <a:gd name="T34" fmla="*/ 48 w 88"/>
                <a:gd name="T35" fmla="*/ 772 h 872"/>
                <a:gd name="T36" fmla="*/ 50 w 88"/>
                <a:gd name="T37" fmla="*/ 763 h 872"/>
                <a:gd name="T38" fmla="*/ 53 w 88"/>
                <a:gd name="T39" fmla="*/ 661 h 872"/>
                <a:gd name="T40" fmla="*/ 56 w 88"/>
                <a:gd name="T41" fmla="*/ 685 h 872"/>
                <a:gd name="T42" fmla="*/ 59 w 88"/>
                <a:gd name="T43" fmla="*/ 704 h 872"/>
                <a:gd name="T44" fmla="*/ 61 w 88"/>
                <a:gd name="T45" fmla="*/ 621 h 872"/>
                <a:gd name="T46" fmla="*/ 64 w 88"/>
                <a:gd name="T47" fmla="*/ 607 h 872"/>
                <a:gd name="T48" fmla="*/ 67 w 88"/>
                <a:gd name="T49" fmla="*/ 562 h 872"/>
                <a:gd name="T50" fmla="*/ 70 w 88"/>
                <a:gd name="T51" fmla="*/ 587 h 872"/>
                <a:gd name="T52" fmla="*/ 72 w 88"/>
                <a:gd name="T53" fmla="*/ 558 h 872"/>
                <a:gd name="T54" fmla="*/ 75 w 88"/>
                <a:gd name="T55" fmla="*/ 357 h 872"/>
                <a:gd name="T56" fmla="*/ 78 w 88"/>
                <a:gd name="T57" fmla="*/ 338 h 872"/>
                <a:gd name="T58" fmla="*/ 80 w 88"/>
                <a:gd name="T59" fmla="*/ 357 h 872"/>
                <a:gd name="T60" fmla="*/ 83 w 88"/>
                <a:gd name="T61" fmla="*/ 250 h 872"/>
                <a:gd name="T62" fmla="*/ 86 w 88"/>
                <a:gd name="T63" fmla="*/ 0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872">
                  <a:moveTo>
                    <a:pt x="0" y="856"/>
                  </a:moveTo>
                  <a:lnTo>
                    <a:pt x="1" y="851"/>
                  </a:lnTo>
                  <a:lnTo>
                    <a:pt x="3" y="822"/>
                  </a:lnTo>
                  <a:lnTo>
                    <a:pt x="4" y="871"/>
                  </a:lnTo>
                  <a:lnTo>
                    <a:pt x="6" y="851"/>
                  </a:lnTo>
                  <a:lnTo>
                    <a:pt x="7" y="856"/>
                  </a:lnTo>
                  <a:lnTo>
                    <a:pt x="8" y="846"/>
                  </a:lnTo>
                  <a:lnTo>
                    <a:pt x="10" y="841"/>
                  </a:lnTo>
                  <a:lnTo>
                    <a:pt x="11" y="846"/>
                  </a:lnTo>
                  <a:lnTo>
                    <a:pt x="12" y="836"/>
                  </a:lnTo>
                  <a:lnTo>
                    <a:pt x="14" y="856"/>
                  </a:lnTo>
                  <a:lnTo>
                    <a:pt x="15" y="836"/>
                  </a:lnTo>
                  <a:lnTo>
                    <a:pt x="16" y="851"/>
                  </a:lnTo>
                  <a:lnTo>
                    <a:pt x="18" y="822"/>
                  </a:lnTo>
                  <a:lnTo>
                    <a:pt x="19" y="831"/>
                  </a:lnTo>
                  <a:lnTo>
                    <a:pt x="20" y="822"/>
                  </a:lnTo>
                  <a:lnTo>
                    <a:pt x="22" y="803"/>
                  </a:lnTo>
                  <a:lnTo>
                    <a:pt x="23" y="841"/>
                  </a:lnTo>
                  <a:lnTo>
                    <a:pt x="25" y="822"/>
                  </a:lnTo>
                  <a:lnTo>
                    <a:pt x="26" y="836"/>
                  </a:lnTo>
                  <a:lnTo>
                    <a:pt x="27" y="817"/>
                  </a:lnTo>
                  <a:lnTo>
                    <a:pt x="29" y="826"/>
                  </a:lnTo>
                  <a:lnTo>
                    <a:pt x="30" y="807"/>
                  </a:lnTo>
                  <a:lnTo>
                    <a:pt x="31" y="851"/>
                  </a:lnTo>
                  <a:lnTo>
                    <a:pt x="33" y="841"/>
                  </a:lnTo>
                  <a:lnTo>
                    <a:pt x="34" y="822"/>
                  </a:lnTo>
                  <a:lnTo>
                    <a:pt x="35" y="817"/>
                  </a:lnTo>
                  <a:lnTo>
                    <a:pt x="37" y="822"/>
                  </a:lnTo>
                  <a:lnTo>
                    <a:pt x="38" y="803"/>
                  </a:lnTo>
                  <a:lnTo>
                    <a:pt x="40" y="817"/>
                  </a:lnTo>
                  <a:lnTo>
                    <a:pt x="41" y="777"/>
                  </a:lnTo>
                  <a:lnTo>
                    <a:pt x="42" y="758"/>
                  </a:lnTo>
                  <a:lnTo>
                    <a:pt x="44" y="777"/>
                  </a:lnTo>
                  <a:lnTo>
                    <a:pt x="45" y="788"/>
                  </a:lnTo>
                  <a:lnTo>
                    <a:pt x="46" y="753"/>
                  </a:lnTo>
                  <a:lnTo>
                    <a:pt x="48" y="772"/>
                  </a:lnTo>
                  <a:lnTo>
                    <a:pt x="49" y="719"/>
                  </a:lnTo>
                  <a:lnTo>
                    <a:pt x="50" y="763"/>
                  </a:lnTo>
                  <a:lnTo>
                    <a:pt x="52" y="734"/>
                  </a:lnTo>
                  <a:lnTo>
                    <a:pt x="53" y="661"/>
                  </a:lnTo>
                  <a:lnTo>
                    <a:pt x="54" y="656"/>
                  </a:lnTo>
                  <a:lnTo>
                    <a:pt x="56" y="685"/>
                  </a:lnTo>
                  <a:lnTo>
                    <a:pt x="57" y="646"/>
                  </a:lnTo>
                  <a:lnTo>
                    <a:pt x="59" y="704"/>
                  </a:lnTo>
                  <a:lnTo>
                    <a:pt x="60" y="631"/>
                  </a:lnTo>
                  <a:lnTo>
                    <a:pt x="61" y="621"/>
                  </a:lnTo>
                  <a:lnTo>
                    <a:pt x="63" y="661"/>
                  </a:lnTo>
                  <a:lnTo>
                    <a:pt x="64" y="607"/>
                  </a:lnTo>
                  <a:lnTo>
                    <a:pt x="66" y="523"/>
                  </a:lnTo>
                  <a:lnTo>
                    <a:pt x="67" y="562"/>
                  </a:lnTo>
                  <a:lnTo>
                    <a:pt x="68" y="450"/>
                  </a:lnTo>
                  <a:lnTo>
                    <a:pt x="70" y="587"/>
                  </a:lnTo>
                  <a:lnTo>
                    <a:pt x="71" y="474"/>
                  </a:lnTo>
                  <a:lnTo>
                    <a:pt x="72" y="558"/>
                  </a:lnTo>
                  <a:lnTo>
                    <a:pt x="74" y="377"/>
                  </a:lnTo>
                  <a:lnTo>
                    <a:pt x="75" y="357"/>
                  </a:lnTo>
                  <a:lnTo>
                    <a:pt x="76" y="264"/>
                  </a:lnTo>
                  <a:lnTo>
                    <a:pt x="78" y="338"/>
                  </a:lnTo>
                  <a:lnTo>
                    <a:pt x="79" y="264"/>
                  </a:lnTo>
                  <a:lnTo>
                    <a:pt x="80" y="357"/>
                  </a:lnTo>
                  <a:lnTo>
                    <a:pt x="82" y="132"/>
                  </a:lnTo>
                  <a:lnTo>
                    <a:pt x="83" y="250"/>
                  </a:lnTo>
                  <a:lnTo>
                    <a:pt x="84" y="166"/>
                  </a:lnTo>
                  <a:lnTo>
                    <a:pt x="86" y="0"/>
                  </a:lnTo>
                  <a:lnTo>
                    <a:pt x="87" y="103"/>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1" name="Freeform 25">
              <a:extLst>
                <a:ext uri="{FF2B5EF4-FFF2-40B4-BE49-F238E27FC236}">
                  <a16:creationId xmlns:a16="http://schemas.microsoft.com/office/drawing/2014/main" id="{1A2901AD-9548-3B4B-A765-4347A63DD4D2}"/>
                </a:ext>
              </a:extLst>
            </p:cNvPr>
            <p:cNvSpPr>
              <a:spLocks/>
            </p:cNvSpPr>
            <p:nvPr/>
          </p:nvSpPr>
          <p:spPr bwMode="auto">
            <a:xfrm>
              <a:off x="1179" y="641"/>
              <a:ext cx="89" cy="1421"/>
            </a:xfrm>
            <a:custGeom>
              <a:avLst/>
              <a:gdLst>
                <a:gd name="T0" fmla="*/ 1 w 89"/>
                <a:gd name="T1" fmla="*/ 683 h 1421"/>
                <a:gd name="T2" fmla="*/ 4 w 89"/>
                <a:gd name="T3" fmla="*/ 595 h 1421"/>
                <a:gd name="T4" fmla="*/ 7 w 89"/>
                <a:gd name="T5" fmla="*/ 532 h 1421"/>
                <a:gd name="T6" fmla="*/ 10 w 89"/>
                <a:gd name="T7" fmla="*/ 303 h 1421"/>
                <a:gd name="T8" fmla="*/ 13 w 89"/>
                <a:gd name="T9" fmla="*/ 390 h 1421"/>
                <a:gd name="T10" fmla="*/ 15 w 89"/>
                <a:gd name="T11" fmla="*/ 522 h 1421"/>
                <a:gd name="T12" fmla="*/ 18 w 89"/>
                <a:gd name="T13" fmla="*/ 453 h 1421"/>
                <a:gd name="T14" fmla="*/ 21 w 89"/>
                <a:gd name="T15" fmla="*/ 166 h 1421"/>
                <a:gd name="T16" fmla="*/ 23 w 89"/>
                <a:gd name="T17" fmla="*/ 117 h 1421"/>
                <a:gd name="T18" fmla="*/ 26 w 89"/>
                <a:gd name="T19" fmla="*/ 356 h 1421"/>
                <a:gd name="T20" fmla="*/ 29 w 89"/>
                <a:gd name="T21" fmla="*/ 381 h 1421"/>
                <a:gd name="T22" fmla="*/ 32 w 89"/>
                <a:gd name="T23" fmla="*/ 117 h 1421"/>
                <a:gd name="T24" fmla="*/ 34 w 89"/>
                <a:gd name="T25" fmla="*/ 503 h 1421"/>
                <a:gd name="T26" fmla="*/ 37 w 89"/>
                <a:gd name="T27" fmla="*/ 595 h 1421"/>
                <a:gd name="T28" fmla="*/ 40 w 89"/>
                <a:gd name="T29" fmla="*/ 781 h 1421"/>
                <a:gd name="T30" fmla="*/ 43 w 89"/>
                <a:gd name="T31" fmla="*/ 552 h 1421"/>
                <a:gd name="T32" fmla="*/ 46 w 89"/>
                <a:gd name="T33" fmla="*/ 859 h 1421"/>
                <a:gd name="T34" fmla="*/ 48 w 89"/>
                <a:gd name="T35" fmla="*/ 947 h 1421"/>
                <a:gd name="T36" fmla="*/ 51 w 89"/>
                <a:gd name="T37" fmla="*/ 1049 h 1421"/>
                <a:gd name="T38" fmla="*/ 54 w 89"/>
                <a:gd name="T39" fmla="*/ 1167 h 1421"/>
                <a:gd name="T40" fmla="*/ 56 w 89"/>
                <a:gd name="T41" fmla="*/ 1210 h 1421"/>
                <a:gd name="T42" fmla="*/ 59 w 89"/>
                <a:gd name="T43" fmla="*/ 1298 h 1421"/>
                <a:gd name="T44" fmla="*/ 62 w 89"/>
                <a:gd name="T45" fmla="*/ 1347 h 1421"/>
                <a:gd name="T46" fmla="*/ 65 w 89"/>
                <a:gd name="T47" fmla="*/ 1293 h 1421"/>
                <a:gd name="T48" fmla="*/ 68 w 89"/>
                <a:gd name="T49" fmla="*/ 1377 h 1421"/>
                <a:gd name="T50" fmla="*/ 70 w 89"/>
                <a:gd name="T51" fmla="*/ 1352 h 1421"/>
                <a:gd name="T52" fmla="*/ 73 w 89"/>
                <a:gd name="T53" fmla="*/ 1387 h 1421"/>
                <a:gd name="T54" fmla="*/ 76 w 89"/>
                <a:gd name="T55" fmla="*/ 1362 h 1421"/>
                <a:gd name="T56" fmla="*/ 78 w 89"/>
                <a:gd name="T57" fmla="*/ 1391 h 1421"/>
                <a:gd name="T58" fmla="*/ 81 w 89"/>
                <a:gd name="T59" fmla="*/ 1372 h 1421"/>
                <a:gd name="T60" fmla="*/ 84 w 89"/>
                <a:gd name="T61" fmla="*/ 1367 h 1421"/>
                <a:gd name="T62" fmla="*/ 87 w 89"/>
                <a:gd name="T63" fmla="*/ 1396 h 14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421">
                  <a:moveTo>
                    <a:pt x="0" y="688"/>
                  </a:moveTo>
                  <a:lnTo>
                    <a:pt x="1" y="683"/>
                  </a:lnTo>
                  <a:lnTo>
                    <a:pt x="3" y="586"/>
                  </a:lnTo>
                  <a:lnTo>
                    <a:pt x="4" y="595"/>
                  </a:lnTo>
                  <a:lnTo>
                    <a:pt x="6" y="488"/>
                  </a:lnTo>
                  <a:lnTo>
                    <a:pt x="7" y="532"/>
                  </a:lnTo>
                  <a:lnTo>
                    <a:pt x="8" y="576"/>
                  </a:lnTo>
                  <a:lnTo>
                    <a:pt x="10" y="303"/>
                  </a:lnTo>
                  <a:lnTo>
                    <a:pt x="11" y="376"/>
                  </a:lnTo>
                  <a:lnTo>
                    <a:pt x="13" y="390"/>
                  </a:lnTo>
                  <a:lnTo>
                    <a:pt x="14" y="117"/>
                  </a:lnTo>
                  <a:lnTo>
                    <a:pt x="15" y="522"/>
                  </a:lnTo>
                  <a:lnTo>
                    <a:pt x="17" y="0"/>
                  </a:lnTo>
                  <a:lnTo>
                    <a:pt x="18" y="453"/>
                  </a:lnTo>
                  <a:lnTo>
                    <a:pt x="19" y="225"/>
                  </a:lnTo>
                  <a:lnTo>
                    <a:pt x="21" y="166"/>
                  </a:lnTo>
                  <a:lnTo>
                    <a:pt x="22" y="152"/>
                  </a:lnTo>
                  <a:lnTo>
                    <a:pt x="23" y="117"/>
                  </a:lnTo>
                  <a:lnTo>
                    <a:pt x="25" y="73"/>
                  </a:lnTo>
                  <a:lnTo>
                    <a:pt x="26" y="356"/>
                  </a:lnTo>
                  <a:lnTo>
                    <a:pt x="28" y="107"/>
                  </a:lnTo>
                  <a:lnTo>
                    <a:pt x="29" y="381"/>
                  </a:lnTo>
                  <a:lnTo>
                    <a:pt x="31" y="322"/>
                  </a:lnTo>
                  <a:lnTo>
                    <a:pt x="32" y="117"/>
                  </a:lnTo>
                  <a:lnTo>
                    <a:pt x="33" y="283"/>
                  </a:lnTo>
                  <a:lnTo>
                    <a:pt x="34" y="503"/>
                  </a:lnTo>
                  <a:lnTo>
                    <a:pt x="36" y="474"/>
                  </a:lnTo>
                  <a:lnTo>
                    <a:pt x="37" y="595"/>
                  </a:lnTo>
                  <a:lnTo>
                    <a:pt x="39" y="464"/>
                  </a:lnTo>
                  <a:lnTo>
                    <a:pt x="40" y="781"/>
                  </a:lnTo>
                  <a:lnTo>
                    <a:pt x="41" y="581"/>
                  </a:lnTo>
                  <a:lnTo>
                    <a:pt x="43" y="552"/>
                  </a:lnTo>
                  <a:lnTo>
                    <a:pt x="44" y="854"/>
                  </a:lnTo>
                  <a:lnTo>
                    <a:pt x="46" y="859"/>
                  </a:lnTo>
                  <a:lnTo>
                    <a:pt x="47" y="869"/>
                  </a:lnTo>
                  <a:lnTo>
                    <a:pt x="48" y="947"/>
                  </a:lnTo>
                  <a:lnTo>
                    <a:pt x="50" y="986"/>
                  </a:lnTo>
                  <a:lnTo>
                    <a:pt x="51" y="1049"/>
                  </a:lnTo>
                  <a:lnTo>
                    <a:pt x="52" y="1059"/>
                  </a:lnTo>
                  <a:lnTo>
                    <a:pt x="54" y="1167"/>
                  </a:lnTo>
                  <a:lnTo>
                    <a:pt x="55" y="1245"/>
                  </a:lnTo>
                  <a:lnTo>
                    <a:pt x="56" y="1210"/>
                  </a:lnTo>
                  <a:lnTo>
                    <a:pt x="58" y="1181"/>
                  </a:lnTo>
                  <a:lnTo>
                    <a:pt x="59" y="1298"/>
                  </a:lnTo>
                  <a:lnTo>
                    <a:pt x="61" y="1240"/>
                  </a:lnTo>
                  <a:lnTo>
                    <a:pt x="62" y="1347"/>
                  </a:lnTo>
                  <a:lnTo>
                    <a:pt x="64" y="1318"/>
                  </a:lnTo>
                  <a:lnTo>
                    <a:pt x="65" y="1293"/>
                  </a:lnTo>
                  <a:lnTo>
                    <a:pt x="66" y="1352"/>
                  </a:lnTo>
                  <a:lnTo>
                    <a:pt x="68" y="1377"/>
                  </a:lnTo>
                  <a:lnTo>
                    <a:pt x="69" y="1352"/>
                  </a:lnTo>
                  <a:lnTo>
                    <a:pt x="70" y="1352"/>
                  </a:lnTo>
                  <a:lnTo>
                    <a:pt x="72" y="1347"/>
                  </a:lnTo>
                  <a:lnTo>
                    <a:pt x="73" y="1387"/>
                  </a:lnTo>
                  <a:lnTo>
                    <a:pt x="74" y="1377"/>
                  </a:lnTo>
                  <a:lnTo>
                    <a:pt x="76" y="1362"/>
                  </a:lnTo>
                  <a:lnTo>
                    <a:pt x="77" y="1367"/>
                  </a:lnTo>
                  <a:lnTo>
                    <a:pt x="78" y="1391"/>
                  </a:lnTo>
                  <a:lnTo>
                    <a:pt x="80" y="1367"/>
                  </a:lnTo>
                  <a:lnTo>
                    <a:pt x="81" y="1372"/>
                  </a:lnTo>
                  <a:lnTo>
                    <a:pt x="83" y="1347"/>
                  </a:lnTo>
                  <a:lnTo>
                    <a:pt x="84" y="1367"/>
                  </a:lnTo>
                  <a:lnTo>
                    <a:pt x="85" y="1387"/>
                  </a:lnTo>
                  <a:lnTo>
                    <a:pt x="87" y="1396"/>
                  </a:lnTo>
                  <a:lnTo>
                    <a:pt x="88" y="142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2" name="Freeform 26">
              <a:extLst>
                <a:ext uri="{FF2B5EF4-FFF2-40B4-BE49-F238E27FC236}">
                  <a16:creationId xmlns:a16="http://schemas.microsoft.com/office/drawing/2014/main" id="{786A76B6-5520-FD42-BA39-05F31DFCAB7E}"/>
                </a:ext>
              </a:extLst>
            </p:cNvPr>
            <p:cNvSpPr>
              <a:spLocks/>
            </p:cNvSpPr>
            <p:nvPr/>
          </p:nvSpPr>
          <p:spPr bwMode="auto">
            <a:xfrm>
              <a:off x="1273" y="1991"/>
              <a:ext cx="298" cy="89"/>
            </a:xfrm>
            <a:custGeom>
              <a:avLst/>
              <a:gdLst>
                <a:gd name="T0" fmla="*/ 11 w 298"/>
                <a:gd name="T1" fmla="*/ 58 h 89"/>
                <a:gd name="T2" fmla="*/ 23 w 298"/>
                <a:gd name="T3" fmla="*/ 40 h 89"/>
                <a:gd name="T4" fmla="*/ 36 w 298"/>
                <a:gd name="T5" fmla="*/ 10 h 89"/>
                <a:gd name="T6" fmla="*/ 51 w 298"/>
                <a:gd name="T7" fmla="*/ 23 h 89"/>
                <a:gd name="T8" fmla="*/ 61 w 298"/>
                <a:gd name="T9" fmla="*/ 64 h 89"/>
                <a:gd name="T10" fmla="*/ 68 w 298"/>
                <a:gd name="T11" fmla="*/ 52 h 89"/>
                <a:gd name="T12" fmla="*/ 80 w 298"/>
                <a:gd name="T13" fmla="*/ 69 h 89"/>
                <a:gd name="T14" fmla="*/ 97 w 298"/>
                <a:gd name="T15" fmla="*/ 76 h 89"/>
                <a:gd name="T16" fmla="*/ 107 w 298"/>
                <a:gd name="T17" fmla="*/ 45 h 89"/>
                <a:gd name="T18" fmla="*/ 124 w 298"/>
                <a:gd name="T19" fmla="*/ 42 h 89"/>
                <a:gd name="T20" fmla="*/ 134 w 298"/>
                <a:gd name="T21" fmla="*/ 55 h 89"/>
                <a:gd name="T22" fmla="*/ 148 w 298"/>
                <a:gd name="T23" fmla="*/ 55 h 89"/>
                <a:gd name="T24" fmla="*/ 155 w 298"/>
                <a:gd name="T25" fmla="*/ 0 h 89"/>
                <a:gd name="T26" fmla="*/ 163 w 298"/>
                <a:gd name="T27" fmla="*/ 40 h 89"/>
                <a:gd name="T28" fmla="*/ 170 w 298"/>
                <a:gd name="T29" fmla="*/ 21 h 89"/>
                <a:gd name="T30" fmla="*/ 177 w 298"/>
                <a:gd name="T31" fmla="*/ 5 h 89"/>
                <a:gd name="T32" fmla="*/ 184 w 298"/>
                <a:gd name="T33" fmla="*/ 21 h 89"/>
                <a:gd name="T34" fmla="*/ 191 w 298"/>
                <a:gd name="T35" fmla="*/ 80 h 89"/>
                <a:gd name="T36" fmla="*/ 199 w 298"/>
                <a:gd name="T37" fmla="*/ 55 h 89"/>
                <a:gd name="T38" fmla="*/ 206 w 298"/>
                <a:gd name="T39" fmla="*/ 15 h 89"/>
                <a:gd name="T40" fmla="*/ 213 w 298"/>
                <a:gd name="T41" fmla="*/ 50 h 89"/>
                <a:gd name="T42" fmla="*/ 220 w 298"/>
                <a:gd name="T43" fmla="*/ 60 h 89"/>
                <a:gd name="T44" fmla="*/ 229 w 298"/>
                <a:gd name="T45" fmla="*/ 60 h 89"/>
                <a:gd name="T46" fmla="*/ 236 w 298"/>
                <a:gd name="T47" fmla="*/ 50 h 89"/>
                <a:gd name="T48" fmla="*/ 243 w 298"/>
                <a:gd name="T49" fmla="*/ 55 h 89"/>
                <a:gd name="T50" fmla="*/ 250 w 298"/>
                <a:gd name="T51" fmla="*/ 60 h 89"/>
                <a:gd name="T52" fmla="*/ 257 w 298"/>
                <a:gd name="T53" fmla="*/ 75 h 89"/>
                <a:gd name="T54" fmla="*/ 265 w 298"/>
                <a:gd name="T55" fmla="*/ 75 h 89"/>
                <a:gd name="T56" fmla="*/ 272 w 298"/>
                <a:gd name="T57" fmla="*/ 46 h 89"/>
                <a:gd name="T58" fmla="*/ 279 w 298"/>
                <a:gd name="T59" fmla="*/ 65 h 89"/>
                <a:gd name="T60" fmla="*/ 286 w 298"/>
                <a:gd name="T61" fmla="*/ 65 h 89"/>
                <a:gd name="T62" fmla="*/ 294 w 298"/>
                <a:gd name="T63" fmla="*/ 7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8" h="89">
                  <a:moveTo>
                    <a:pt x="0" y="77"/>
                  </a:moveTo>
                  <a:lnTo>
                    <a:pt x="11" y="58"/>
                  </a:lnTo>
                  <a:lnTo>
                    <a:pt x="16" y="71"/>
                  </a:lnTo>
                  <a:lnTo>
                    <a:pt x="23" y="40"/>
                  </a:lnTo>
                  <a:lnTo>
                    <a:pt x="28" y="88"/>
                  </a:lnTo>
                  <a:lnTo>
                    <a:pt x="36" y="10"/>
                  </a:lnTo>
                  <a:lnTo>
                    <a:pt x="46" y="73"/>
                  </a:lnTo>
                  <a:lnTo>
                    <a:pt x="51" y="23"/>
                  </a:lnTo>
                  <a:lnTo>
                    <a:pt x="57" y="51"/>
                  </a:lnTo>
                  <a:lnTo>
                    <a:pt x="61" y="64"/>
                  </a:lnTo>
                  <a:lnTo>
                    <a:pt x="66" y="37"/>
                  </a:lnTo>
                  <a:lnTo>
                    <a:pt x="68" y="52"/>
                  </a:lnTo>
                  <a:lnTo>
                    <a:pt x="76" y="12"/>
                  </a:lnTo>
                  <a:lnTo>
                    <a:pt x="80" y="69"/>
                  </a:lnTo>
                  <a:lnTo>
                    <a:pt x="87" y="28"/>
                  </a:lnTo>
                  <a:lnTo>
                    <a:pt x="97" y="76"/>
                  </a:lnTo>
                  <a:lnTo>
                    <a:pt x="99" y="5"/>
                  </a:lnTo>
                  <a:lnTo>
                    <a:pt x="107" y="45"/>
                  </a:lnTo>
                  <a:lnTo>
                    <a:pt x="114" y="32"/>
                  </a:lnTo>
                  <a:lnTo>
                    <a:pt x="124" y="42"/>
                  </a:lnTo>
                  <a:lnTo>
                    <a:pt x="126" y="19"/>
                  </a:lnTo>
                  <a:lnTo>
                    <a:pt x="134" y="55"/>
                  </a:lnTo>
                  <a:lnTo>
                    <a:pt x="144" y="40"/>
                  </a:lnTo>
                  <a:lnTo>
                    <a:pt x="148" y="55"/>
                  </a:lnTo>
                  <a:lnTo>
                    <a:pt x="151" y="75"/>
                  </a:lnTo>
                  <a:lnTo>
                    <a:pt x="155" y="0"/>
                  </a:lnTo>
                  <a:lnTo>
                    <a:pt x="158" y="15"/>
                  </a:lnTo>
                  <a:lnTo>
                    <a:pt x="163" y="40"/>
                  </a:lnTo>
                  <a:lnTo>
                    <a:pt x="166" y="30"/>
                  </a:lnTo>
                  <a:lnTo>
                    <a:pt x="170" y="21"/>
                  </a:lnTo>
                  <a:lnTo>
                    <a:pt x="174" y="60"/>
                  </a:lnTo>
                  <a:lnTo>
                    <a:pt x="177" y="5"/>
                  </a:lnTo>
                  <a:lnTo>
                    <a:pt x="181" y="85"/>
                  </a:lnTo>
                  <a:lnTo>
                    <a:pt x="184" y="21"/>
                  </a:lnTo>
                  <a:lnTo>
                    <a:pt x="188" y="50"/>
                  </a:lnTo>
                  <a:lnTo>
                    <a:pt x="191" y="80"/>
                  </a:lnTo>
                  <a:lnTo>
                    <a:pt x="195" y="55"/>
                  </a:lnTo>
                  <a:lnTo>
                    <a:pt x="199" y="55"/>
                  </a:lnTo>
                  <a:lnTo>
                    <a:pt x="202" y="70"/>
                  </a:lnTo>
                  <a:lnTo>
                    <a:pt x="206" y="15"/>
                  </a:lnTo>
                  <a:lnTo>
                    <a:pt x="210" y="35"/>
                  </a:lnTo>
                  <a:lnTo>
                    <a:pt x="213" y="50"/>
                  </a:lnTo>
                  <a:lnTo>
                    <a:pt x="217" y="15"/>
                  </a:lnTo>
                  <a:lnTo>
                    <a:pt x="220" y="60"/>
                  </a:lnTo>
                  <a:lnTo>
                    <a:pt x="224" y="30"/>
                  </a:lnTo>
                  <a:lnTo>
                    <a:pt x="229" y="60"/>
                  </a:lnTo>
                  <a:lnTo>
                    <a:pt x="231" y="30"/>
                  </a:lnTo>
                  <a:lnTo>
                    <a:pt x="236" y="50"/>
                  </a:lnTo>
                  <a:lnTo>
                    <a:pt x="239" y="55"/>
                  </a:lnTo>
                  <a:lnTo>
                    <a:pt x="243" y="55"/>
                  </a:lnTo>
                  <a:lnTo>
                    <a:pt x="246" y="55"/>
                  </a:lnTo>
                  <a:lnTo>
                    <a:pt x="250" y="60"/>
                  </a:lnTo>
                  <a:lnTo>
                    <a:pt x="254" y="65"/>
                  </a:lnTo>
                  <a:lnTo>
                    <a:pt x="257" y="75"/>
                  </a:lnTo>
                  <a:lnTo>
                    <a:pt x="261" y="50"/>
                  </a:lnTo>
                  <a:lnTo>
                    <a:pt x="265" y="75"/>
                  </a:lnTo>
                  <a:lnTo>
                    <a:pt x="268" y="75"/>
                  </a:lnTo>
                  <a:lnTo>
                    <a:pt x="272" y="46"/>
                  </a:lnTo>
                  <a:lnTo>
                    <a:pt x="275" y="55"/>
                  </a:lnTo>
                  <a:lnTo>
                    <a:pt x="279" y="65"/>
                  </a:lnTo>
                  <a:lnTo>
                    <a:pt x="284" y="50"/>
                  </a:lnTo>
                  <a:lnTo>
                    <a:pt x="286" y="65"/>
                  </a:lnTo>
                  <a:lnTo>
                    <a:pt x="291" y="0"/>
                  </a:lnTo>
                  <a:lnTo>
                    <a:pt x="294" y="70"/>
                  </a:lnTo>
                  <a:lnTo>
                    <a:pt x="297" y="6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3" name="Line 27">
              <a:extLst>
                <a:ext uri="{FF2B5EF4-FFF2-40B4-BE49-F238E27FC236}">
                  <a16:creationId xmlns:a16="http://schemas.microsoft.com/office/drawing/2014/main" id="{C21534EB-FF1B-1A43-8574-A2BD905D672E}"/>
                </a:ext>
              </a:extLst>
            </p:cNvPr>
            <p:cNvSpPr>
              <a:spLocks noChangeShapeType="1"/>
            </p:cNvSpPr>
            <p:nvPr/>
          </p:nvSpPr>
          <p:spPr bwMode="auto">
            <a:xfrm>
              <a:off x="1636" y="2094"/>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54" name="Line 28">
              <a:extLst>
                <a:ext uri="{FF2B5EF4-FFF2-40B4-BE49-F238E27FC236}">
                  <a16:creationId xmlns:a16="http://schemas.microsoft.com/office/drawing/2014/main" id="{F5A12D68-963C-3C46-B640-0800D34992E9}"/>
                </a:ext>
              </a:extLst>
            </p:cNvPr>
            <p:cNvSpPr>
              <a:spLocks noChangeShapeType="1"/>
            </p:cNvSpPr>
            <p:nvPr/>
          </p:nvSpPr>
          <p:spPr bwMode="auto">
            <a:xfrm>
              <a:off x="1881" y="2094"/>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55" name="Freeform 29">
              <a:extLst>
                <a:ext uri="{FF2B5EF4-FFF2-40B4-BE49-F238E27FC236}">
                  <a16:creationId xmlns:a16="http://schemas.microsoft.com/office/drawing/2014/main" id="{A3D35584-36C3-DC49-9839-FB9A26E949D1}"/>
                </a:ext>
              </a:extLst>
            </p:cNvPr>
            <p:cNvSpPr>
              <a:spLocks/>
            </p:cNvSpPr>
            <p:nvPr/>
          </p:nvSpPr>
          <p:spPr bwMode="auto">
            <a:xfrm>
              <a:off x="1564" y="1996"/>
              <a:ext cx="240" cy="71"/>
            </a:xfrm>
            <a:custGeom>
              <a:avLst/>
              <a:gdLst>
                <a:gd name="T0" fmla="*/ 4 w 240"/>
                <a:gd name="T1" fmla="*/ 11 h 71"/>
                <a:gd name="T2" fmla="*/ 11 w 240"/>
                <a:gd name="T3" fmla="*/ 43 h 71"/>
                <a:gd name="T4" fmla="*/ 18 w 240"/>
                <a:gd name="T5" fmla="*/ 16 h 71"/>
                <a:gd name="T6" fmla="*/ 27 w 240"/>
                <a:gd name="T7" fmla="*/ 48 h 71"/>
                <a:gd name="T8" fmla="*/ 34 w 240"/>
                <a:gd name="T9" fmla="*/ 60 h 71"/>
                <a:gd name="T10" fmla="*/ 42 w 240"/>
                <a:gd name="T11" fmla="*/ 22 h 71"/>
                <a:gd name="T12" fmla="*/ 49 w 240"/>
                <a:gd name="T13" fmla="*/ 43 h 71"/>
                <a:gd name="T14" fmla="*/ 56 w 240"/>
                <a:gd name="T15" fmla="*/ 37 h 71"/>
                <a:gd name="T16" fmla="*/ 64 w 240"/>
                <a:gd name="T17" fmla="*/ 43 h 71"/>
                <a:gd name="T18" fmla="*/ 71 w 240"/>
                <a:gd name="T19" fmla="*/ 70 h 71"/>
                <a:gd name="T20" fmla="*/ 79 w 240"/>
                <a:gd name="T21" fmla="*/ 32 h 71"/>
                <a:gd name="T22" fmla="*/ 87 w 240"/>
                <a:gd name="T23" fmla="*/ 48 h 71"/>
                <a:gd name="T24" fmla="*/ 94 w 240"/>
                <a:gd name="T25" fmla="*/ 65 h 71"/>
                <a:gd name="T26" fmla="*/ 102 w 240"/>
                <a:gd name="T27" fmla="*/ 37 h 71"/>
                <a:gd name="T28" fmla="*/ 109 w 240"/>
                <a:gd name="T29" fmla="*/ 5 h 71"/>
                <a:gd name="T30" fmla="*/ 116 w 240"/>
                <a:gd name="T31" fmla="*/ 16 h 71"/>
                <a:gd name="T32" fmla="*/ 124 w 240"/>
                <a:gd name="T33" fmla="*/ 43 h 71"/>
                <a:gd name="T34" fmla="*/ 131 w 240"/>
                <a:gd name="T35" fmla="*/ 48 h 71"/>
                <a:gd name="T36" fmla="*/ 138 w 240"/>
                <a:gd name="T37" fmla="*/ 70 h 71"/>
                <a:gd name="T38" fmla="*/ 146 w 240"/>
                <a:gd name="T39" fmla="*/ 32 h 71"/>
                <a:gd name="T40" fmla="*/ 153 w 240"/>
                <a:gd name="T41" fmla="*/ 48 h 71"/>
                <a:gd name="T42" fmla="*/ 161 w 240"/>
                <a:gd name="T43" fmla="*/ 22 h 71"/>
                <a:gd name="T44" fmla="*/ 169 w 240"/>
                <a:gd name="T45" fmla="*/ 0 h 71"/>
                <a:gd name="T46" fmla="*/ 176 w 240"/>
                <a:gd name="T47" fmla="*/ 48 h 71"/>
                <a:gd name="T48" fmla="*/ 184 w 240"/>
                <a:gd name="T49" fmla="*/ 43 h 71"/>
                <a:gd name="T50" fmla="*/ 191 w 240"/>
                <a:gd name="T51" fmla="*/ 60 h 71"/>
                <a:gd name="T52" fmla="*/ 198 w 240"/>
                <a:gd name="T53" fmla="*/ 37 h 71"/>
                <a:gd name="T54" fmla="*/ 206 w 240"/>
                <a:gd name="T55" fmla="*/ 54 h 71"/>
                <a:gd name="T56" fmla="*/ 213 w 240"/>
                <a:gd name="T57" fmla="*/ 37 h 71"/>
                <a:gd name="T58" fmla="*/ 221 w 240"/>
                <a:gd name="T59" fmla="*/ 48 h 71"/>
                <a:gd name="T60" fmla="*/ 228 w 240"/>
                <a:gd name="T61" fmla="*/ 54 h 71"/>
                <a:gd name="T62" fmla="*/ 235 w 240"/>
                <a:gd name="T63" fmla="*/ 32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71">
                  <a:moveTo>
                    <a:pt x="0" y="37"/>
                  </a:moveTo>
                  <a:lnTo>
                    <a:pt x="4" y="11"/>
                  </a:lnTo>
                  <a:lnTo>
                    <a:pt x="7" y="70"/>
                  </a:lnTo>
                  <a:lnTo>
                    <a:pt x="11" y="43"/>
                  </a:lnTo>
                  <a:lnTo>
                    <a:pt x="16" y="32"/>
                  </a:lnTo>
                  <a:lnTo>
                    <a:pt x="18" y="16"/>
                  </a:lnTo>
                  <a:lnTo>
                    <a:pt x="23" y="16"/>
                  </a:lnTo>
                  <a:lnTo>
                    <a:pt x="27" y="48"/>
                  </a:lnTo>
                  <a:lnTo>
                    <a:pt x="30" y="16"/>
                  </a:lnTo>
                  <a:lnTo>
                    <a:pt x="34" y="60"/>
                  </a:lnTo>
                  <a:lnTo>
                    <a:pt x="38" y="22"/>
                  </a:lnTo>
                  <a:lnTo>
                    <a:pt x="42" y="22"/>
                  </a:lnTo>
                  <a:lnTo>
                    <a:pt x="45" y="37"/>
                  </a:lnTo>
                  <a:lnTo>
                    <a:pt x="49" y="43"/>
                  </a:lnTo>
                  <a:lnTo>
                    <a:pt x="53" y="48"/>
                  </a:lnTo>
                  <a:lnTo>
                    <a:pt x="56" y="37"/>
                  </a:lnTo>
                  <a:lnTo>
                    <a:pt x="60" y="27"/>
                  </a:lnTo>
                  <a:lnTo>
                    <a:pt x="64" y="43"/>
                  </a:lnTo>
                  <a:lnTo>
                    <a:pt x="67" y="65"/>
                  </a:lnTo>
                  <a:lnTo>
                    <a:pt x="71" y="70"/>
                  </a:lnTo>
                  <a:lnTo>
                    <a:pt x="76" y="22"/>
                  </a:lnTo>
                  <a:lnTo>
                    <a:pt x="79" y="32"/>
                  </a:lnTo>
                  <a:lnTo>
                    <a:pt x="83" y="54"/>
                  </a:lnTo>
                  <a:lnTo>
                    <a:pt x="87" y="48"/>
                  </a:lnTo>
                  <a:lnTo>
                    <a:pt x="90" y="37"/>
                  </a:lnTo>
                  <a:lnTo>
                    <a:pt x="94" y="65"/>
                  </a:lnTo>
                  <a:lnTo>
                    <a:pt x="98" y="48"/>
                  </a:lnTo>
                  <a:lnTo>
                    <a:pt x="102" y="37"/>
                  </a:lnTo>
                  <a:lnTo>
                    <a:pt x="105" y="32"/>
                  </a:lnTo>
                  <a:lnTo>
                    <a:pt x="109" y="5"/>
                  </a:lnTo>
                  <a:lnTo>
                    <a:pt x="113" y="11"/>
                  </a:lnTo>
                  <a:lnTo>
                    <a:pt x="116" y="16"/>
                  </a:lnTo>
                  <a:lnTo>
                    <a:pt x="120" y="37"/>
                  </a:lnTo>
                  <a:lnTo>
                    <a:pt x="124" y="43"/>
                  </a:lnTo>
                  <a:lnTo>
                    <a:pt x="127" y="60"/>
                  </a:lnTo>
                  <a:lnTo>
                    <a:pt x="131" y="48"/>
                  </a:lnTo>
                  <a:lnTo>
                    <a:pt x="135" y="48"/>
                  </a:lnTo>
                  <a:lnTo>
                    <a:pt x="138" y="70"/>
                  </a:lnTo>
                  <a:lnTo>
                    <a:pt x="142" y="60"/>
                  </a:lnTo>
                  <a:lnTo>
                    <a:pt x="146" y="32"/>
                  </a:lnTo>
                  <a:lnTo>
                    <a:pt x="149" y="16"/>
                  </a:lnTo>
                  <a:lnTo>
                    <a:pt x="153" y="48"/>
                  </a:lnTo>
                  <a:lnTo>
                    <a:pt x="157" y="65"/>
                  </a:lnTo>
                  <a:lnTo>
                    <a:pt x="161" y="22"/>
                  </a:lnTo>
                  <a:lnTo>
                    <a:pt x="164" y="48"/>
                  </a:lnTo>
                  <a:lnTo>
                    <a:pt x="169" y="0"/>
                  </a:lnTo>
                  <a:lnTo>
                    <a:pt x="173" y="27"/>
                  </a:lnTo>
                  <a:lnTo>
                    <a:pt x="176" y="48"/>
                  </a:lnTo>
                  <a:lnTo>
                    <a:pt x="180" y="60"/>
                  </a:lnTo>
                  <a:lnTo>
                    <a:pt x="184" y="43"/>
                  </a:lnTo>
                  <a:lnTo>
                    <a:pt x="187" y="32"/>
                  </a:lnTo>
                  <a:lnTo>
                    <a:pt x="191" y="60"/>
                  </a:lnTo>
                  <a:lnTo>
                    <a:pt x="195" y="48"/>
                  </a:lnTo>
                  <a:lnTo>
                    <a:pt x="198" y="37"/>
                  </a:lnTo>
                  <a:lnTo>
                    <a:pt x="202" y="32"/>
                  </a:lnTo>
                  <a:lnTo>
                    <a:pt x="206" y="54"/>
                  </a:lnTo>
                  <a:lnTo>
                    <a:pt x="209" y="43"/>
                  </a:lnTo>
                  <a:lnTo>
                    <a:pt x="213" y="37"/>
                  </a:lnTo>
                  <a:lnTo>
                    <a:pt x="217" y="32"/>
                  </a:lnTo>
                  <a:lnTo>
                    <a:pt x="221" y="48"/>
                  </a:lnTo>
                  <a:lnTo>
                    <a:pt x="224" y="27"/>
                  </a:lnTo>
                  <a:lnTo>
                    <a:pt x="228" y="54"/>
                  </a:lnTo>
                  <a:lnTo>
                    <a:pt x="232" y="48"/>
                  </a:lnTo>
                  <a:lnTo>
                    <a:pt x="235" y="32"/>
                  </a:lnTo>
                  <a:lnTo>
                    <a:pt x="239" y="7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6" name="Freeform 30">
              <a:extLst>
                <a:ext uri="{FF2B5EF4-FFF2-40B4-BE49-F238E27FC236}">
                  <a16:creationId xmlns:a16="http://schemas.microsoft.com/office/drawing/2014/main" id="{2CA063D4-94FF-FD49-8440-0CA29113A8F7}"/>
                </a:ext>
              </a:extLst>
            </p:cNvPr>
            <p:cNvSpPr>
              <a:spLocks/>
            </p:cNvSpPr>
            <p:nvPr/>
          </p:nvSpPr>
          <p:spPr bwMode="auto">
            <a:xfrm>
              <a:off x="1814" y="1905"/>
              <a:ext cx="244" cy="162"/>
            </a:xfrm>
            <a:custGeom>
              <a:avLst/>
              <a:gdLst>
                <a:gd name="T0" fmla="*/ 4 w 244"/>
                <a:gd name="T1" fmla="*/ 134 h 162"/>
                <a:gd name="T2" fmla="*/ 11 w 244"/>
                <a:gd name="T3" fmla="*/ 151 h 162"/>
                <a:gd name="T4" fmla="*/ 20 w 244"/>
                <a:gd name="T5" fmla="*/ 102 h 162"/>
                <a:gd name="T6" fmla="*/ 27 w 244"/>
                <a:gd name="T7" fmla="*/ 145 h 162"/>
                <a:gd name="T8" fmla="*/ 35 w 244"/>
                <a:gd name="T9" fmla="*/ 128 h 162"/>
                <a:gd name="T10" fmla="*/ 42 w 244"/>
                <a:gd name="T11" fmla="*/ 134 h 162"/>
                <a:gd name="T12" fmla="*/ 50 w 244"/>
                <a:gd name="T13" fmla="*/ 113 h 162"/>
                <a:gd name="T14" fmla="*/ 57 w 244"/>
                <a:gd name="T15" fmla="*/ 128 h 162"/>
                <a:gd name="T16" fmla="*/ 64 w 244"/>
                <a:gd name="T17" fmla="*/ 123 h 162"/>
                <a:gd name="T18" fmla="*/ 72 w 244"/>
                <a:gd name="T19" fmla="*/ 107 h 162"/>
                <a:gd name="T20" fmla="*/ 80 w 244"/>
                <a:gd name="T21" fmla="*/ 123 h 162"/>
                <a:gd name="T22" fmla="*/ 88 w 244"/>
                <a:gd name="T23" fmla="*/ 69 h 162"/>
                <a:gd name="T24" fmla="*/ 94 w 244"/>
                <a:gd name="T25" fmla="*/ 113 h 162"/>
                <a:gd name="T26" fmla="*/ 103 w 244"/>
                <a:gd name="T27" fmla="*/ 85 h 162"/>
                <a:gd name="T28" fmla="*/ 110 w 244"/>
                <a:gd name="T29" fmla="*/ 128 h 162"/>
                <a:gd name="T30" fmla="*/ 118 w 244"/>
                <a:gd name="T31" fmla="*/ 134 h 162"/>
                <a:gd name="T32" fmla="*/ 125 w 244"/>
                <a:gd name="T33" fmla="*/ 96 h 162"/>
                <a:gd name="T34" fmla="*/ 133 w 244"/>
                <a:gd name="T35" fmla="*/ 123 h 162"/>
                <a:gd name="T36" fmla="*/ 140 w 244"/>
                <a:gd name="T37" fmla="*/ 113 h 162"/>
                <a:gd name="T38" fmla="*/ 148 w 244"/>
                <a:gd name="T39" fmla="*/ 80 h 162"/>
                <a:gd name="T40" fmla="*/ 155 w 244"/>
                <a:gd name="T41" fmla="*/ 91 h 162"/>
                <a:gd name="T42" fmla="*/ 161 w 244"/>
                <a:gd name="T43" fmla="*/ 117 h 162"/>
                <a:gd name="T44" fmla="*/ 170 w 244"/>
                <a:gd name="T45" fmla="*/ 80 h 162"/>
                <a:gd name="T46" fmla="*/ 179 w 244"/>
                <a:gd name="T47" fmla="*/ 80 h 162"/>
                <a:gd name="T48" fmla="*/ 186 w 244"/>
                <a:gd name="T49" fmla="*/ 107 h 162"/>
                <a:gd name="T50" fmla="*/ 193 w 244"/>
                <a:gd name="T51" fmla="*/ 113 h 162"/>
                <a:gd name="T52" fmla="*/ 203 w 244"/>
                <a:gd name="T53" fmla="*/ 0 h 162"/>
                <a:gd name="T54" fmla="*/ 210 w 244"/>
                <a:gd name="T55" fmla="*/ 29 h 162"/>
                <a:gd name="T56" fmla="*/ 216 w 244"/>
                <a:gd name="T57" fmla="*/ 107 h 162"/>
                <a:gd name="T58" fmla="*/ 223 w 244"/>
                <a:gd name="T59" fmla="*/ 102 h 162"/>
                <a:gd name="T60" fmla="*/ 231 w 244"/>
                <a:gd name="T61" fmla="*/ 85 h 162"/>
                <a:gd name="T62" fmla="*/ 238 w 244"/>
                <a:gd name="T63" fmla="*/ 57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4" h="162">
                  <a:moveTo>
                    <a:pt x="0" y="161"/>
                  </a:moveTo>
                  <a:lnTo>
                    <a:pt x="4" y="134"/>
                  </a:lnTo>
                  <a:lnTo>
                    <a:pt x="7" y="128"/>
                  </a:lnTo>
                  <a:lnTo>
                    <a:pt x="11" y="151"/>
                  </a:lnTo>
                  <a:lnTo>
                    <a:pt x="15" y="123"/>
                  </a:lnTo>
                  <a:lnTo>
                    <a:pt x="20" y="102"/>
                  </a:lnTo>
                  <a:lnTo>
                    <a:pt x="22" y="128"/>
                  </a:lnTo>
                  <a:lnTo>
                    <a:pt x="27" y="145"/>
                  </a:lnTo>
                  <a:lnTo>
                    <a:pt x="31" y="134"/>
                  </a:lnTo>
                  <a:lnTo>
                    <a:pt x="35" y="128"/>
                  </a:lnTo>
                  <a:lnTo>
                    <a:pt x="38" y="134"/>
                  </a:lnTo>
                  <a:lnTo>
                    <a:pt x="42" y="134"/>
                  </a:lnTo>
                  <a:lnTo>
                    <a:pt x="46" y="118"/>
                  </a:lnTo>
                  <a:lnTo>
                    <a:pt x="50" y="113"/>
                  </a:lnTo>
                  <a:lnTo>
                    <a:pt x="53" y="145"/>
                  </a:lnTo>
                  <a:lnTo>
                    <a:pt x="57" y="128"/>
                  </a:lnTo>
                  <a:lnTo>
                    <a:pt x="61" y="134"/>
                  </a:lnTo>
                  <a:lnTo>
                    <a:pt x="64" y="123"/>
                  </a:lnTo>
                  <a:lnTo>
                    <a:pt x="68" y="134"/>
                  </a:lnTo>
                  <a:lnTo>
                    <a:pt x="72" y="107"/>
                  </a:lnTo>
                  <a:lnTo>
                    <a:pt x="76" y="118"/>
                  </a:lnTo>
                  <a:lnTo>
                    <a:pt x="80" y="123"/>
                  </a:lnTo>
                  <a:lnTo>
                    <a:pt x="84" y="151"/>
                  </a:lnTo>
                  <a:lnTo>
                    <a:pt x="88" y="69"/>
                  </a:lnTo>
                  <a:lnTo>
                    <a:pt x="92" y="102"/>
                  </a:lnTo>
                  <a:lnTo>
                    <a:pt x="94" y="113"/>
                  </a:lnTo>
                  <a:lnTo>
                    <a:pt x="98" y="123"/>
                  </a:lnTo>
                  <a:lnTo>
                    <a:pt x="103" y="85"/>
                  </a:lnTo>
                  <a:lnTo>
                    <a:pt x="106" y="96"/>
                  </a:lnTo>
                  <a:lnTo>
                    <a:pt x="110" y="128"/>
                  </a:lnTo>
                  <a:lnTo>
                    <a:pt x="113" y="113"/>
                  </a:lnTo>
                  <a:lnTo>
                    <a:pt x="118" y="134"/>
                  </a:lnTo>
                  <a:lnTo>
                    <a:pt x="122" y="102"/>
                  </a:lnTo>
                  <a:lnTo>
                    <a:pt x="125" y="96"/>
                  </a:lnTo>
                  <a:lnTo>
                    <a:pt x="129" y="123"/>
                  </a:lnTo>
                  <a:lnTo>
                    <a:pt x="133" y="123"/>
                  </a:lnTo>
                  <a:lnTo>
                    <a:pt x="136" y="102"/>
                  </a:lnTo>
                  <a:lnTo>
                    <a:pt x="140" y="113"/>
                  </a:lnTo>
                  <a:lnTo>
                    <a:pt x="144" y="85"/>
                  </a:lnTo>
                  <a:lnTo>
                    <a:pt x="148" y="80"/>
                  </a:lnTo>
                  <a:lnTo>
                    <a:pt x="151" y="123"/>
                  </a:lnTo>
                  <a:lnTo>
                    <a:pt x="155" y="91"/>
                  </a:lnTo>
                  <a:lnTo>
                    <a:pt x="160" y="60"/>
                  </a:lnTo>
                  <a:lnTo>
                    <a:pt x="161" y="117"/>
                  </a:lnTo>
                  <a:lnTo>
                    <a:pt x="167" y="80"/>
                  </a:lnTo>
                  <a:lnTo>
                    <a:pt x="170" y="80"/>
                  </a:lnTo>
                  <a:lnTo>
                    <a:pt x="175" y="113"/>
                  </a:lnTo>
                  <a:lnTo>
                    <a:pt x="179" y="80"/>
                  </a:lnTo>
                  <a:lnTo>
                    <a:pt x="182" y="63"/>
                  </a:lnTo>
                  <a:lnTo>
                    <a:pt x="186" y="107"/>
                  </a:lnTo>
                  <a:lnTo>
                    <a:pt x="190" y="41"/>
                  </a:lnTo>
                  <a:lnTo>
                    <a:pt x="193" y="113"/>
                  </a:lnTo>
                  <a:lnTo>
                    <a:pt x="197" y="113"/>
                  </a:lnTo>
                  <a:lnTo>
                    <a:pt x="203" y="0"/>
                  </a:lnTo>
                  <a:lnTo>
                    <a:pt x="205" y="107"/>
                  </a:lnTo>
                  <a:lnTo>
                    <a:pt x="210" y="29"/>
                  </a:lnTo>
                  <a:lnTo>
                    <a:pt x="212" y="57"/>
                  </a:lnTo>
                  <a:lnTo>
                    <a:pt x="216" y="107"/>
                  </a:lnTo>
                  <a:lnTo>
                    <a:pt x="220" y="128"/>
                  </a:lnTo>
                  <a:lnTo>
                    <a:pt x="223" y="102"/>
                  </a:lnTo>
                  <a:lnTo>
                    <a:pt x="227" y="91"/>
                  </a:lnTo>
                  <a:lnTo>
                    <a:pt x="231" y="85"/>
                  </a:lnTo>
                  <a:lnTo>
                    <a:pt x="235" y="113"/>
                  </a:lnTo>
                  <a:lnTo>
                    <a:pt x="238" y="57"/>
                  </a:lnTo>
                  <a:lnTo>
                    <a:pt x="243" y="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7" name="Freeform 31">
              <a:extLst>
                <a:ext uri="{FF2B5EF4-FFF2-40B4-BE49-F238E27FC236}">
                  <a16:creationId xmlns:a16="http://schemas.microsoft.com/office/drawing/2014/main" id="{D21B7FAB-E524-9E4F-9D99-48A8A7F8096C}"/>
                </a:ext>
              </a:extLst>
            </p:cNvPr>
            <p:cNvSpPr>
              <a:spLocks/>
            </p:cNvSpPr>
            <p:nvPr/>
          </p:nvSpPr>
          <p:spPr bwMode="auto">
            <a:xfrm>
              <a:off x="2029" y="1920"/>
              <a:ext cx="156" cy="181"/>
            </a:xfrm>
            <a:custGeom>
              <a:avLst/>
              <a:gdLst>
                <a:gd name="T0" fmla="*/ 2 w 156"/>
                <a:gd name="T1" fmla="*/ 74 h 181"/>
                <a:gd name="T2" fmla="*/ 7 w 156"/>
                <a:gd name="T3" fmla="*/ 87 h 181"/>
                <a:gd name="T4" fmla="*/ 12 w 156"/>
                <a:gd name="T5" fmla="*/ 113 h 181"/>
                <a:gd name="T6" fmla="*/ 17 w 156"/>
                <a:gd name="T7" fmla="*/ 67 h 181"/>
                <a:gd name="T8" fmla="*/ 22 w 156"/>
                <a:gd name="T9" fmla="*/ 93 h 181"/>
                <a:gd name="T10" fmla="*/ 26 w 156"/>
                <a:gd name="T11" fmla="*/ 93 h 181"/>
                <a:gd name="T12" fmla="*/ 31 w 156"/>
                <a:gd name="T13" fmla="*/ 126 h 181"/>
                <a:gd name="T14" fmla="*/ 36 w 156"/>
                <a:gd name="T15" fmla="*/ 87 h 181"/>
                <a:gd name="T16" fmla="*/ 41 w 156"/>
                <a:gd name="T17" fmla="*/ 46 h 181"/>
                <a:gd name="T18" fmla="*/ 46 w 156"/>
                <a:gd name="T19" fmla="*/ 120 h 181"/>
                <a:gd name="T20" fmla="*/ 50 w 156"/>
                <a:gd name="T21" fmla="*/ 74 h 181"/>
                <a:gd name="T22" fmla="*/ 55 w 156"/>
                <a:gd name="T23" fmla="*/ 81 h 181"/>
                <a:gd name="T24" fmla="*/ 60 w 156"/>
                <a:gd name="T25" fmla="*/ 87 h 181"/>
                <a:gd name="T26" fmla="*/ 65 w 156"/>
                <a:gd name="T27" fmla="*/ 133 h 181"/>
                <a:gd name="T28" fmla="*/ 70 w 156"/>
                <a:gd name="T29" fmla="*/ 126 h 181"/>
                <a:gd name="T30" fmla="*/ 75 w 156"/>
                <a:gd name="T31" fmla="*/ 107 h 181"/>
                <a:gd name="T32" fmla="*/ 80 w 156"/>
                <a:gd name="T33" fmla="*/ 140 h 181"/>
                <a:gd name="T34" fmla="*/ 85 w 156"/>
                <a:gd name="T35" fmla="*/ 120 h 181"/>
                <a:gd name="T36" fmla="*/ 90 w 156"/>
                <a:gd name="T37" fmla="*/ 113 h 181"/>
                <a:gd name="T38" fmla="*/ 94 w 156"/>
                <a:gd name="T39" fmla="*/ 140 h 181"/>
                <a:gd name="T40" fmla="*/ 100 w 156"/>
                <a:gd name="T41" fmla="*/ 140 h 181"/>
                <a:gd name="T42" fmla="*/ 105 w 156"/>
                <a:gd name="T43" fmla="*/ 140 h 181"/>
                <a:gd name="T44" fmla="*/ 109 w 156"/>
                <a:gd name="T45" fmla="*/ 140 h 181"/>
                <a:gd name="T46" fmla="*/ 114 w 156"/>
                <a:gd name="T47" fmla="*/ 166 h 181"/>
                <a:gd name="T48" fmla="*/ 119 w 156"/>
                <a:gd name="T49" fmla="*/ 160 h 181"/>
                <a:gd name="T50" fmla="*/ 123 w 156"/>
                <a:gd name="T51" fmla="*/ 160 h 181"/>
                <a:gd name="T52" fmla="*/ 129 w 156"/>
                <a:gd name="T53" fmla="*/ 166 h 181"/>
                <a:gd name="T54" fmla="*/ 133 w 156"/>
                <a:gd name="T55" fmla="*/ 140 h 181"/>
                <a:gd name="T56" fmla="*/ 138 w 156"/>
                <a:gd name="T57" fmla="*/ 140 h 181"/>
                <a:gd name="T58" fmla="*/ 143 w 156"/>
                <a:gd name="T59" fmla="*/ 153 h 181"/>
                <a:gd name="T60" fmla="*/ 148 w 156"/>
                <a:gd name="T61" fmla="*/ 166 h 181"/>
                <a:gd name="T62" fmla="*/ 153 w 156"/>
                <a:gd name="T63" fmla="*/ 180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181">
                  <a:moveTo>
                    <a:pt x="0" y="67"/>
                  </a:moveTo>
                  <a:lnTo>
                    <a:pt x="2" y="74"/>
                  </a:lnTo>
                  <a:lnTo>
                    <a:pt x="5" y="87"/>
                  </a:lnTo>
                  <a:lnTo>
                    <a:pt x="7" y="87"/>
                  </a:lnTo>
                  <a:lnTo>
                    <a:pt x="10" y="67"/>
                  </a:lnTo>
                  <a:lnTo>
                    <a:pt x="12" y="113"/>
                  </a:lnTo>
                  <a:lnTo>
                    <a:pt x="14" y="74"/>
                  </a:lnTo>
                  <a:lnTo>
                    <a:pt x="17" y="67"/>
                  </a:lnTo>
                  <a:lnTo>
                    <a:pt x="19" y="0"/>
                  </a:lnTo>
                  <a:lnTo>
                    <a:pt x="22" y="93"/>
                  </a:lnTo>
                  <a:lnTo>
                    <a:pt x="24" y="39"/>
                  </a:lnTo>
                  <a:lnTo>
                    <a:pt x="26" y="93"/>
                  </a:lnTo>
                  <a:lnTo>
                    <a:pt x="29" y="126"/>
                  </a:lnTo>
                  <a:lnTo>
                    <a:pt x="31" y="126"/>
                  </a:lnTo>
                  <a:lnTo>
                    <a:pt x="34" y="107"/>
                  </a:lnTo>
                  <a:lnTo>
                    <a:pt x="36" y="87"/>
                  </a:lnTo>
                  <a:lnTo>
                    <a:pt x="38" y="120"/>
                  </a:lnTo>
                  <a:lnTo>
                    <a:pt x="41" y="46"/>
                  </a:lnTo>
                  <a:lnTo>
                    <a:pt x="43" y="87"/>
                  </a:lnTo>
                  <a:lnTo>
                    <a:pt x="46" y="120"/>
                  </a:lnTo>
                  <a:lnTo>
                    <a:pt x="48" y="93"/>
                  </a:lnTo>
                  <a:lnTo>
                    <a:pt x="50" y="74"/>
                  </a:lnTo>
                  <a:lnTo>
                    <a:pt x="53" y="107"/>
                  </a:lnTo>
                  <a:lnTo>
                    <a:pt x="55" y="81"/>
                  </a:lnTo>
                  <a:lnTo>
                    <a:pt x="58" y="60"/>
                  </a:lnTo>
                  <a:lnTo>
                    <a:pt x="60" y="87"/>
                  </a:lnTo>
                  <a:lnTo>
                    <a:pt x="63" y="93"/>
                  </a:lnTo>
                  <a:lnTo>
                    <a:pt x="65" y="133"/>
                  </a:lnTo>
                  <a:lnTo>
                    <a:pt x="68" y="93"/>
                  </a:lnTo>
                  <a:lnTo>
                    <a:pt x="70" y="126"/>
                  </a:lnTo>
                  <a:lnTo>
                    <a:pt x="73" y="126"/>
                  </a:lnTo>
                  <a:lnTo>
                    <a:pt x="75" y="107"/>
                  </a:lnTo>
                  <a:lnTo>
                    <a:pt x="78" y="113"/>
                  </a:lnTo>
                  <a:lnTo>
                    <a:pt x="80" y="140"/>
                  </a:lnTo>
                  <a:lnTo>
                    <a:pt x="82" y="120"/>
                  </a:lnTo>
                  <a:lnTo>
                    <a:pt x="85" y="120"/>
                  </a:lnTo>
                  <a:lnTo>
                    <a:pt x="87" y="120"/>
                  </a:lnTo>
                  <a:lnTo>
                    <a:pt x="90" y="113"/>
                  </a:lnTo>
                  <a:lnTo>
                    <a:pt x="92" y="113"/>
                  </a:lnTo>
                  <a:lnTo>
                    <a:pt x="94" y="140"/>
                  </a:lnTo>
                  <a:lnTo>
                    <a:pt x="97" y="153"/>
                  </a:lnTo>
                  <a:lnTo>
                    <a:pt x="100" y="140"/>
                  </a:lnTo>
                  <a:lnTo>
                    <a:pt x="102" y="147"/>
                  </a:lnTo>
                  <a:lnTo>
                    <a:pt x="105" y="140"/>
                  </a:lnTo>
                  <a:lnTo>
                    <a:pt x="106" y="153"/>
                  </a:lnTo>
                  <a:lnTo>
                    <a:pt x="109" y="140"/>
                  </a:lnTo>
                  <a:lnTo>
                    <a:pt x="111" y="174"/>
                  </a:lnTo>
                  <a:lnTo>
                    <a:pt x="114" y="166"/>
                  </a:lnTo>
                  <a:lnTo>
                    <a:pt x="117" y="174"/>
                  </a:lnTo>
                  <a:lnTo>
                    <a:pt x="119" y="160"/>
                  </a:lnTo>
                  <a:lnTo>
                    <a:pt x="121" y="166"/>
                  </a:lnTo>
                  <a:lnTo>
                    <a:pt x="123" y="160"/>
                  </a:lnTo>
                  <a:lnTo>
                    <a:pt x="126" y="153"/>
                  </a:lnTo>
                  <a:lnTo>
                    <a:pt x="129" y="166"/>
                  </a:lnTo>
                  <a:lnTo>
                    <a:pt x="131" y="147"/>
                  </a:lnTo>
                  <a:lnTo>
                    <a:pt x="133" y="140"/>
                  </a:lnTo>
                  <a:lnTo>
                    <a:pt x="136" y="153"/>
                  </a:lnTo>
                  <a:lnTo>
                    <a:pt x="138" y="140"/>
                  </a:lnTo>
                  <a:lnTo>
                    <a:pt x="141" y="174"/>
                  </a:lnTo>
                  <a:lnTo>
                    <a:pt x="143" y="153"/>
                  </a:lnTo>
                  <a:lnTo>
                    <a:pt x="145" y="174"/>
                  </a:lnTo>
                  <a:lnTo>
                    <a:pt x="148" y="166"/>
                  </a:lnTo>
                  <a:lnTo>
                    <a:pt x="150" y="174"/>
                  </a:lnTo>
                  <a:lnTo>
                    <a:pt x="153" y="180"/>
                  </a:lnTo>
                  <a:lnTo>
                    <a:pt x="155" y="18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8" name="Freeform 32">
              <a:extLst>
                <a:ext uri="{FF2B5EF4-FFF2-40B4-BE49-F238E27FC236}">
                  <a16:creationId xmlns:a16="http://schemas.microsoft.com/office/drawing/2014/main" id="{11735A0B-8FC0-9F41-A913-24D490616715}"/>
                </a:ext>
              </a:extLst>
            </p:cNvPr>
            <p:cNvSpPr>
              <a:spLocks/>
            </p:cNvSpPr>
            <p:nvPr/>
          </p:nvSpPr>
          <p:spPr bwMode="auto">
            <a:xfrm>
              <a:off x="2187" y="2099"/>
              <a:ext cx="228" cy="1"/>
            </a:xfrm>
            <a:custGeom>
              <a:avLst/>
              <a:gdLst>
                <a:gd name="T0" fmla="*/ 4 w 228"/>
                <a:gd name="T1" fmla="*/ 0 h 1"/>
                <a:gd name="T2" fmla="*/ 11 w 228"/>
                <a:gd name="T3" fmla="*/ 0 h 1"/>
                <a:gd name="T4" fmla="*/ 18 w 228"/>
                <a:gd name="T5" fmla="*/ 0 h 1"/>
                <a:gd name="T6" fmla="*/ 25 w 228"/>
                <a:gd name="T7" fmla="*/ 0 h 1"/>
                <a:gd name="T8" fmla="*/ 32 w 228"/>
                <a:gd name="T9" fmla="*/ 0 h 1"/>
                <a:gd name="T10" fmla="*/ 39 w 228"/>
                <a:gd name="T11" fmla="*/ 0 h 1"/>
                <a:gd name="T12" fmla="*/ 46 w 228"/>
                <a:gd name="T13" fmla="*/ 0 h 1"/>
                <a:gd name="T14" fmla="*/ 53 w 228"/>
                <a:gd name="T15" fmla="*/ 0 h 1"/>
                <a:gd name="T16" fmla="*/ 60 w 228"/>
                <a:gd name="T17" fmla="*/ 0 h 1"/>
                <a:gd name="T18" fmla="*/ 67 w 228"/>
                <a:gd name="T19" fmla="*/ 0 h 1"/>
                <a:gd name="T20" fmla="*/ 74 w 228"/>
                <a:gd name="T21" fmla="*/ 0 h 1"/>
                <a:gd name="T22" fmla="*/ 81 w 228"/>
                <a:gd name="T23" fmla="*/ 0 h 1"/>
                <a:gd name="T24" fmla="*/ 89 w 228"/>
                <a:gd name="T25" fmla="*/ 0 h 1"/>
                <a:gd name="T26" fmla="*/ 96 w 228"/>
                <a:gd name="T27" fmla="*/ 0 h 1"/>
                <a:gd name="T28" fmla="*/ 103 w 228"/>
                <a:gd name="T29" fmla="*/ 0 h 1"/>
                <a:gd name="T30" fmla="*/ 110 w 228"/>
                <a:gd name="T31" fmla="*/ 0 h 1"/>
                <a:gd name="T32" fmla="*/ 117 w 228"/>
                <a:gd name="T33" fmla="*/ 0 h 1"/>
                <a:gd name="T34" fmla="*/ 124 w 228"/>
                <a:gd name="T35" fmla="*/ 0 h 1"/>
                <a:gd name="T36" fmla="*/ 131 w 228"/>
                <a:gd name="T37" fmla="*/ 0 h 1"/>
                <a:gd name="T38" fmla="*/ 138 w 228"/>
                <a:gd name="T39" fmla="*/ 0 h 1"/>
                <a:gd name="T40" fmla="*/ 145 w 228"/>
                <a:gd name="T41" fmla="*/ 0 h 1"/>
                <a:gd name="T42" fmla="*/ 152 w 228"/>
                <a:gd name="T43" fmla="*/ 0 h 1"/>
                <a:gd name="T44" fmla="*/ 160 w 228"/>
                <a:gd name="T45" fmla="*/ 0 h 1"/>
                <a:gd name="T46" fmla="*/ 167 w 228"/>
                <a:gd name="T47" fmla="*/ 0 h 1"/>
                <a:gd name="T48" fmla="*/ 174 w 228"/>
                <a:gd name="T49" fmla="*/ 0 h 1"/>
                <a:gd name="T50" fmla="*/ 181 w 228"/>
                <a:gd name="T51" fmla="*/ 0 h 1"/>
                <a:gd name="T52" fmla="*/ 188 w 228"/>
                <a:gd name="T53" fmla="*/ 0 h 1"/>
                <a:gd name="T54" fmla="*/ 195 w 228"/>
                <a:gd name="T55" fmla="*/ 0 h 1"/>
                <a:gd name="T56" fmla="*/ 202 w 228"/>
                <a:gd name="T57" fmla="*/ 0 h 1"/>
                <a:gd name="T58" fmla="*/ 209 w 228"/>
                <a:gd name="T59" fmla="*/ 0 h 1"/>
                <a:gd name="T60" fmla="*/ 216 w 228"/>
                <a:gd name="T61" fmla="*/ 0 h 1"/>
                <a:gd name="T62" fmla="*/ 223 w 22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8" h="1">
                  <a:moveTo>
                    <a:pt x="0" y="0"/>
                  </a:moveTo>
                  <a:lnTo>
                    <a:pt x="4" y="0"/>
                  </a:lnTo>
                  <a:lnTo>
                    <a:pt x="7" y="0"/>
                  </a:lnTo>
                  <a:lnTo>
                    <a:pt x="11" y="0"/>
                  </a:lnTo>
                  <a:lnTo>
                    <a:pt x="14" y="0"/>
                  </a:lnTo>
                  <a:lnTo>
                    <a:pt x="18" y="0"/>
                  </a:lnTo>
                  <a:lnTo>
                    <a:pt x="21" y="0"/>
                  </a:lnTo>
                  <a:lnTo>
                    <a:pt x="25" y="0"/>
                  </a:lnTo>
                  <a:lnTo>
                    <a:pt x="28" y="0"/>
                  </a:lnTo>
                  <a:lnTo>
                    <a:pt x="32"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9" y="0"/>
                  </a:lnTo>
                  <a:lnTo>
                    <a:pt x="92" y="0"/>
                  </a:lnTo>
                  <a:lnTo>
                    <a:pt x="96" y="0"/>
                  </a:lnTo>
                  <a:lnTo>
                    <a:pt x="99" y="0"/>
                  </a:lnTo>
                  <a:lnTo>
                    <a:pt x="103" y="0"/>
                  </a:lnTo>
                  <a:lnTo>
                    <a:pt x="106" y="0"/>
                  </a:lnTo>
                  <a:lnTo>
                    <a:pt x="110" y="0"/>
                  </a:lnTo>
                  <a:lnTo>
                    <a:pt x="114" y="0"/>
                  </a:lnTo>
                  <a:lnTo>
                    <a:pt x="117" y="0"/>
                  </a:lnTo>
                  <a:lnTo>
                    <a:pt x="121" y="0"/>
                  </a:lnTo>
                  <a:lnTo>
                    <a:pt x="124" y="0"/>
                  </a:lnTo>
                  <a:lnTo>
                    <a:pt x="128" y="0"/>
                  </a:lnTo>
                  <a:lnTo>
                    <a:pt x="131" y="0"/>
                  </a:lnTo>
                  <a:lnTo>
                    <a:pt x="135" y="0"/>
                  </a:lnTo>
                  <a:lnTo>
                    <a:pt x="138" y="0"/>
                  </a:lnTo>
                  <a:lnTo>
                    <a:pt x="142" y="0"/>
                  </a:lnTo>
                  <a:lnTo>
                    <a:pt x="145" y="0"/>
                  </a:lnTo>
                  <a:lnTo>
                    <a:pt x="149" y="0"/>
                  </a:lnTo>
                  <a:lnTo>
                    <a:pt x="152" y="0"/>
                  </a:lnTo>
                  <a:lnTo>
                    <a:pt x="156" y="0"/>
                  </a:lnTo>
                  <a:lnTo>
                    <a:pt x="160" y="0"/>
                  </a:lnTo>
                  <a:lnTo>
                    <a:pt x="163" y="0"/>
                  </a:lnTo>
                  <a:lnTo>
                    <a:pt x="167" y="0"/>
                  </a:lnTo>
                  <a:lnTo>
                    <a:pt x="170" y="0"/>
                  </a:lnTo>
                  <a:lnTo>
                    <a:pt x="174" y="0"/>
                  </a:lnTo>
                  <a:lnTo>
                    <a:pt x="178" y="0"/>
                  </a:lnTo>
                  <a:lnTo>
                    <a:pt x="181" y="0"/>
                  </a:lnTo>
                  <a:lnTo>
                    <a:pt x="185" y="0"/>
                  </a:lnTo>
                  <a:lnTo>
                    <a:pt x="188" y="0"/>
                  </a:lnTo>
                  <a:lnTo>
                    <a:pt x="192" y="0"/>
                  </a:lnTo>
                  <a:lnTo>
                    <a:pt x="195" y="0"/>
                  </a:lnTo>
                  <a:lnTo>
                    <a:pt x="199" y="0"/>
                  </a:lnTo>
                  <a:lnTo>
                    <a:pt x="202" y="0"/>
                  </a:lnTo>
                  <a:lnTo>
                    <a:pt x="206" y="0"/>
                  </a:lnTo>
                  <a:lnTo>
                    <a:pt x="209" y="0"/>
                  </a:lnTo>
                  <a:lnTo>
                    <a:pt x="213" y="0"/>
                  </a:lnTo>
                  <a:lnTo>
                    <a:pt x="216" y="0"/>
                  </a:lnTo>
                  <a:lnTo>
                    <a:pt x="220" y="0"/>
                  </a:lnTo>
                  <a:lnTo>
                    <a:pt x="223" y="0"/>
                  </a:lnTo>
                  <a:lnTo>
                    <a:pt x="227"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59" name="Freeform 33">
              <a:extLst>
                <a:ext uri="{FF2B5EF4-FFF2-40B4-BE49-F238E27FC236}">
                  <a16:creationId xmlns:a16="http://schemas.microsoft.com/office/drawing/2014/main" id="{FE87B75A-1323-8840-947D-07187696A46D}"/>
                </a:ext>
              </a:extLst>
            </p:cNvPr>
            <p:cNvSpPr>
              <a:spLocks/>
            </p:cNvSpPr>
            <p:nvPr/>
          </p:nvSpPr>
          <p:spPr bwMode="auto">
            <a:xfrm>
              <a:off x="2414" y="2099"/>
              <a:ext cx="171" cy="1"/>
            </a:xfrm>
            <a:custGeom>
              <a:avLst/>
              <a:gdLst>
                <a:gd name="T0" fmla="*/ 3 w 171"/>
                <a:gd name="T1" fmla="*/ 0 h 1"/>
                <a:gd name="T2" fmla="*/ 8 w 171"/>
                <a:gd name="T3" fmla="*/ 0 h 1"/>
                <a:gd name="T4" fmla="*/ 14 w 171"/>
                <a:gd name="T5" fmla="*/ 0 h 1"/>
                <a:gd name="T6" fmla="*/ 19 w 171"/>
                <a:gd name="T7" fmla="*/ 0 h 1"/>
                <a:gd name="T8" fmla="*/ 24 w 171"/>
                <a:gd name="T9" fmla="*/ 0 h 1"/>
                <a:gd name="T10" fmla="*/ 30 w 171"/>
                <a:gd name="T11" fmla="*/ 0 h 1"/>
                <a:gd name="T12" fmla="*/ 35 w 171"/>
                <a:gd name="T13" fmla="*/ 0 h 1"/>
                <a:gd name="T14" fmla="*/ 40 w 171"/>
                <a:gd name="T15" fmla="*/ 0 h 1"/>
                <a:gd name="T16" fmla="*/ 45 w 171"/>
                <a:gd name="T17" fmla="*/ 0 h 1"/>
                <a:gd name="T18" fmla="*/ 51 w 171"/>
                <a:gd name="T19" fmla="*/ 0 h 1"/>
                <a:gd name="T20" fmla="*/ 56 w 171"/>
                <a:gd name="T21" fmla="*/ 0 h 1"/>
                <a:gd name="T22" fmla="*/ 62 w 171"/>
                <a:gd name="T23" fmla="*/ 0 h 1"/>
                <a:gd name="T24" fmla="*/ 67 w 171"/>
                <a:gd name="T25" fmla="*/ 0 h 1"/>
                <a:gd name="T26" fmla="*/ 72 w 171"/>
                <a:gd name="T27" fmla="*/ 0 h 1"/>
                <a:gd name="T28" fmla="*/ 77 w 171"/>
                <a:gd name="T29" fmla="*/ 0 h 1"/>
                <a:gd name="T30" fmla="*/ 83 w 171"/>
                <a:gd name="T31" fmla="*/ 0 h 1"/>
                <a:gd name="T32" fmla="*/ 88 w 171"/>
                <a:gd name="T33" fmla="*/ 0 h 1"/>
                <a:gd name="T34" fmla="*/ 93 w 171"/>
                <a:gd name="T35" fmla="*/ 0 h 1"/>
                <a:gd name="T36" fmla="*/ 98 w 171"/>
                <a:gd name="T37" fmla="*/ 0 h 1"/>
                <a:gd name="T38" fmla="*/ 104 w 171"/>
                <a:gd name="T39" fmla="*/ 0 h 1"/>
                <a:gd name="T40" fmla="*/ 109 w 171"/>
                <a:gd name="T41" fmla="*/ 0 h 1"/>
                <a:gd name="T42" fmla="*/ 114 w 171"/>
                <a:gd name="T43" fmla="*/ 0 h 1"/>
                <a:gd name="T44" fmla="*/ 119 w 171"/>
                <a:gd name="T45" fmla="*/ 0 h 1"/>
                <a:gd name="T46" fmla="*/ 125 w 171"/>
                <a:gd name="T47" fmla="*/ 0 h 1"/>
                <a:gd name="T48" fmla="*/ 131 w 171"/>
                <a:gd name="T49" fmla="*/ 0 h 1"/>
                <a:gd name="T50" fmla="*/ 136 w 171"/>
                <a:gd name="T51" fmla="*/ 0 h 1"/>
                <a:gd name="T52" fmla="*/ 141 w 171"/>
                <a:gd name="T53" fmla="*/ 0 h 1"/>
                <a:gd name="T54" fmla="*/ 146 w 171"/>
                <a:gd name="T55" fmla="*/ 0 h 1"/>
                <a:gd name="T56" fmla="*/ 152 w 171"/>
                <a:gd name="T57" fmla="*/ 0 h 1"/>
                <a:gd name="T58" fmla="*/ 157 w 171"/>
                <a:gd name="T59" fmla="*/ 0 h 1"/>
                <a:gd name="T60" fmla="*/ 162 w 171"/>
                <a:gd name="T61" fmla="*/ 0 h 1"/>
                <a:gd name="T62" fmla="*/ 167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5"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9" y="0"/>
                  </a:lnTo>
                  <a:lnTo>
                    <a:pt x="51" y="0"/>
                  </a:lnTo>
                  <a:lnTo>
                    <a:pt x="54" y="0"/>
                  </a:lnTo>
                  <a:lnTo>
                    <a:pt x="56" y="0"/>
                  </a:lnTo>
                  <a:lnTo>
                    <a:pt x="59" y="0"/>
                  </a:lnTo>
                  <a:lnTo>
                    <a:pt x="62" y="0"/>
                  </a:lnTo>
                  <a:lnTo>
                    <a:pt x="64" y="0"/>
                  </a:lnTo>
                  <a:lnTo>
                    <a:pt x="67"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3" y="0"/>
                  </a:lnTo>
                  <a:lnTo>
                    <a:pt x="125" y="0"/>
                  </a:lnTo>
                  <a:lnTo>
                    <a:pt x="128" y="0"/>
                  </a:lnTo>
                  <a:lnTo>
                    <a:pt x="131" y="0"/>
                  </a:lnTo>
                  <a:lnTo>
                    <a:pt x="133" y="0"/>
                  </a:lnTo>
                  <a:lnTo>
                    <a:pt x="136"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7"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60" name="Freeform 34">
              <a:extLst>
                <a:ext uri="{FF2B5EF4-FFF2-40B4-BE49-F238E27FC236}">
                  <a16:creationId xmlns:a16="http://schemas.microsoft.com/office/drawing/2014/main" id="{06FB7E29-4DD1-CD49-A8A3-955581B3FA78}"/>
                </a:ext>
              </a:extLst>
            </p:cNvPr>
            <p:cNvSpPr>
              <a:spLocks/>
            </p:cNvSpPr>
            <p:nvPr/>
          </p:nvSpPr>
          <p:spPr bwMode="auto">
            <a:xfrm>
              <a:off x="2584" y="2099"/>
              <a:ext cx="169" cy="1"/>
            </a:xfrm>
            <a:custGeom>
              <a:avLst/>
              <a:gdLst>
                <a:gd name="T0" fmla="*/ 3 w 169"/>
                <a:gd name="T1" fmla="*/ 0 h 1"/>
                <a:gd name="T2" fmla="*/ 8 w 169"/>
                <a:gd name="T3" fmla="*/ 0 h 1"/>
                <a:gd name="T4" fmla="*/ 13 w 169"/>
                <a:gd name="T5" fmla="*/ 0 h 1"/>
                <a:gd name="T6" fmla="*/ 19 w 169"/>
                <a:gd name="T7" fmla="*/ 0 h 1"/>
                <a:gd name="T8" fmla="*/ 24 w 169"/>
                <a:gd name="T9" fmla="*/ 0 h 1"/>
                <a:gd name="T10" fmla="*/ 29 w 169"/>
                <a:gd name="T11" fmla="*/ 0 h 1"/>
                <a:gd name="T12" fmla="*/ 34 w 169"/>
                <a:gd name="T13" fmla="*/ 0 h 1"/>
                <a:gd name="T14" fmla="*/ 40 w 169"/>
                <a:gd name="T15" fmla="*/ 0 h 1"/>
                <a:gd name="T16" fmla="*/ 45 w 169"/>
                <a:gd name="T17" fmla="*/ 0 h 1"/>
                <a:gd name="T18" fmla="*/ 50 w 169"/>
                <a:gd name="T19" fmla="*/ 0 h 1"/>
                <a:gd name="T20" fmla="*/ 55 w 169"/>
                <a:gd name="T21" fmla="*/ 0 h 1"/>
                <a:gd name="T22" fmla="*/ 60 w 169"/>
                <a:gd name="T23" fmla="*/ 0 h 1"/>
                <a:gd name="T24" fmla="*/ 66 w 169"/>
                <a:gd name="T25" fmla="*/ 0 h 1"/>
                <a:gd name="T26" fmla="*/ 71 w 169"/>
                <a:gd name="T27" fmla="*/ 0 h 1"/>
                <a:gd name="T28" fmla="*/ 77 w 169"/>
                <a:gd name="T29" fmla="*/ 0 h 1"/>
                <a:gd name="T30" fmla="*/ 82 w 169"/>
                <a:gd name="T31" fmla="*/ 0 h 1"/>
                <a:gd name="T32" fmla="*/ 87 w 169"/>
                <a:gd name="T33" fmla="*/ 0 h 1"/>
                <a:gd name="T34" fmla="*/ 92 w 169"/>
                <a:gd name="T35" fmla="*/ 0 h 1"/>
                <a:gd name="T36" fmla="*/ 97 w 169"/>
                <a:gd name="T37" fmla="*/ 0 h 1"/>
                <a:gd name="T38" fmla="*/ 102 w 169"/>
                <a:gd name="T39" fmla="*/ 0 h 1"/>
                <a:gd name="T40" fmla="*/ 108 w 169"/>
                <a:gd name="T41" fmla="*/ 0 h 1"/>
                <a:gd name="T42" fmla="*/ 113 w 169"/>
                <a:gd name="T43" fmla="*/ 0 h 1"/>
                <a:gd name="T44" fmla="*/ 119 w 169"/>
                <a:gd name="T45" fmla="*/ 0 h 1"/>
                <a:gd name="T46" fmla="*/ 124 w 169"/>
                <a:gd name="T47" fmla="*/ 0 h 1"/>
                <a:gd name="T48" fmla="*/ 129 w 169"/>
                <a:gd name="T49" fmla="*/ 0 h 1"/>
                <a:gd name="T50" fmla="*/ 134 w 169"/>
                <a:gd name="T51" fmla="*/ 0 h 1"/>
                <a:gd name="T52" fmla="*/ 139 w 169"/>
                <a:gd name="T53" fmla="*/ 0 h 1"/>
                <a:gd name="T54" fmla="*/ 145 w 169"/>
                <a:gd name="T55" fmla="*/ 0 h 1"/>
                <a:gd name="T56" fmla="*/ 150 w 169"/>
                <a:gd name="T57" fmla="*/ 0 h 1"/>
                <a:gd name="T58" fmla="*/ 155 w 169"/>
                <a:gd name="T59" fmla="*/ 0 h 1"/>
                <a:gd name="T60" fmla="*/ 160 w 169"/>
                <a:gd name="T61" fmla="*/ 0 h 1"/>
                <a:gd name="T62" fmla="*/ 165 w 169"/>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
                  <a:moveTo>
                    <a:pt x="0" y="0"/>
                  </a:moveTo>
                  <a:lnTo>
                    <a:pt x="3" y="0"/>
                  </a:lnTo>
                  <a:lnTo>
                    <a:pt x="5" y="0"/>
                  </a:lnTo>
                  <a:lnTo>
                    <a:pt x="8" y="0"/>
                  </a:lnTo>
                  <a:lnTo>
                    <a:pt x="11" y="0"/>
                  </a:lnTo>
                  <a:lnTo>
                    <a:pt x="13" y="0"/>
                  </a:lnTo>
                  <a:lnTo>
                    <a:pt x="16" y="0"/>
                  </a:lnTo>
                  <a:lnTo>
                    <a:pt x="19" y="0"/>
                  </a:lnTo>
                  <a:lnTo>
                    <a:pt x="21" y="0"/>
                  </a:lnTo>
                  <a:lnTo>
                    <a:pt x="24" y="0"/>
                  </a:lnTo>
                  <a:lnTo>
                    <a:pt x="27" y="0"/>
                  </a:lnTo>
                  <a:lnTo>
                    <a:pt x="29" y="0"/>
                  </a:lnTo>
                  <a:lnTo>
                    <a:pt x="32" y="0"/>
                  </a:lnTo>
                  <a:lnTo>
                    <a:pt x="34" y="0"/>
                  </a:lnTo>
                  <a:lnTo>
                    <a:pt x="37" y="0"/>
                  </a:lnTo>
                  <a:lnTo>
                    <a:pt x="40" y="0"/>
                  </a:lnTo>
                  <a:lnTo>
                    <a:pt x="42" y="0"/>
                  </a:lnTo>
                  <a:lnTo>
                    <a:pt x="45" y="0"/>
                  </a:lnTo>
                  <a:lnTo>
                    <a:pt x="47" y="0"/>
                  </a:lnTo>
                  <a:lnTo>
                    <a:pt x="50" y="0"/>
                  </a:lnTo>
                  <a:lnTo>
                    <a:pt x="53" y="0"/>
                  </a:lnTo>
                  <a:lnTo>
                    <a:pt x="55" y="0"/>
                  </a:lnTo>
                  <a:lnTo>
                    <a:pt x="58" y="0"/>
                  </a:lnTo>
                  <a:lnTo>
                    <a:pt x="60" y="0"/>
                  </a:lnTo>
                  <a:lnTo>
                    <a:pt x="63" y="0"/>
                  </a:lnTo>
                  <a:lnTo>
                    <a:pt x="66" y="0"/>
                  </a:lnTo>
                  <a:lnTo>
                    <a:pt x="68" y="0"/>
                  </a:lnTo>
                  <a:lnTo>
                    <a:pt x="71" y="0"/>
                  </a:lnTo>
                  <a:lnTo>
                    <a:pt x="73" y="0"/>
                  </a:lnTo>
                  <a:lnTo>
                    <a:pt x="77" y="0"/>
                  </a:lnTo>
                  <a:lnTo>
                    <a:pt x="79" y="0"/>
                  </a:lnTo>
                  <a:lnTo>
                    <a:pt x="82" y="0"/>
                  </a:lnTo>
                  <a:lnTo>
                    <a:pt x="84" y="0"/>
                  </a:lnTo>
                  <a:lnTo>
                    <a:pt x="87" y="0"/>
                  </a:lnTo>
                  <a:lnTo>
                    <a:pt x="90" y="0"/>
                  </a:lnTo>
                  <a:lnTo>
                    <a:pt x="92" y="0"/>
                  </a:lnTo>
                  <a:lnTo>
                    <a:pt x="95" y="0"/>
                  </a:lnTo>
                  <a:lnTo>
                    <a:pt x="97" y="0"/>
                  </a:lnTo>
                  <a:lnTo>
                    <a:pt x="100" y="0"/>
                  </a:lnTo>
                  <a:lnTo>
                    <a:pt x="102" y="0"/>
                  </a:lnTo>
                  <a:lnTo>
                    <a:pt x="105" y="0"/>
                  </a:lnTo>
                  <a:lnTo>
                    <a:pt x="108" y="0"/>
                  </a:lnTo>
                  <a:lnTo>
                    <a:pt x="111" y="0"/>
                  </a:lnTo>
                  <a:lnTo>
                    <a:pt x="113" y="0"/>
                  </a:lnTo>
                  <a:lnTo>
                    <a:pt x="116" y="0"/>
                  </a:lnTo>
                  <a:lnTo>
                    <a:pt x="119" y="0"/>
                  </a:lnTo>
                  <a:lnTo>
                    <a:pt x="121" y="0"/>
                  </a:lnTo>
                  <a:lnTo>
                    <a:pt x="124" y="0"/>
                  </a:lnTo>
                  <a:lnTo>
                    <a:pt x="126" y="0"/>
                  </a:lnTo>
                  <a:lnTo>
                    <a:pt x="129" y="0"/>
                  </a:lnTo>
                  <a:lnTo>
                    <a:pt x="132" y="0"/>
                  </a:lnTo>
                  <a:lnTo>
                    <a:pt x="134" y="0"/>
                  </a:lnTo>
                  <a:lnTo>
                    <a:pt x="137" y="0"/>
                  </a:lnTo>
                  <a:lnTo>
                    <a:pt x="139" y="0"/>
                  </a:lnTo>
                  <a:lnTo>
                    <a:pt x="142" y="0"/>
                  </a:lnTo>
                  <a:lnTo>
                    <a:pt x="145" y="0"/>
                  </a:lnTo>
                  <a:lnTo>
                    <a:pt x="147" y="0"/>
                  </a:lnTo>
                  <a:lnTo>
                    <a:pt x="150" y="0"/>
                  </a:lnTo>
                  <a:lnTo>
                    <a:pt x="152" y="0"/>
                  </a:lnTo>
                  <a:lnTo>
                    <a:pt x="155" y="0"/>
                  </a:lnTo>
                  <a:lnTo>
                    <a:pt x="158" y="0"/>
                  </a:lnTo>
                  <a:lnTo>
                    <a:pt x="160" y="0"/>
                  </a:lnTo>
                  <a:lnTo>
                    <a:pt x="163" y="0"/>
                  </a:lnTo>
                  <a:lnTo>
                    <a:pt x="165" y="0"/>
                  </a:lnTo>
                  <a:lnTo>
                    <a:pt x="168"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75861" name="Freeform 35">
              <a:extLst>
                <a:ext uri="{FF2B5EF4-FFF2-40B4-BE49-F238E27FC236}">
                  <a16:creationId xmlns:a16="http://schemas.microsoft.com/office/drawing/2014/main" id="{B541CFFF-53FE-A84F-815D-66FC8928ABC3}"/>
                </a:ext>
              </a:extLst>
            </p:cNvPr>
            <p:cNvSpPr>
              <a:spLocks/>
            </p:cNvSpPr>
            <p:nvPr/>
          </p:nvSpPr>
          <p:spPr bwMode="auto">
            <a:xfrm>
              <a:off x="2752" y="2099"/>
              <a:ext cx="171" cy="1"/>
            </a:xfrm>
            <a:custGeom>
              <a:avLst/>
              <a:gdLst>
                <a:gd name="T0" fmla="*/ 3 w 171"/>
                <a:gd name="T1" fmla="*/ 0 h 1"/>
                <a:gd name="T2" fmla="*/ 8 w 171"/>
                <a:gd name="T3" fmla="*/ 0 h 1"/>
                <a:gd name="T4" fmla="*/ 14 w 171"/>
                <a:gd name="T5" fmla="*/ 0 h 1"/>
                <a:gd name="T6" fmla="*/ 19 w 171"/>
                <a:gd name="T7" fmla="*/ 0 h 1"/>
                <a:gd name="T8" fmla="*/ 24 w 171"/>
                <a:gd name="T9" fmla="*/ 0 h 1"/>
                <a:gd name="T10" fmla="*/ 30 w 171"/>
                <a:gd name="T11" fmla="*/ 0 h 1"/>
                <a:gd name="T12" fmla="*/ 35 w 171"/>
                <a:gd name="T13" fmla="*/ 0 h 1"/>
                <a:gd name="T14" fmla="*/ 40 w 171"/>
                <a:gd name="T15" fmla="*/ 0 h 1"/>
                <a:gd name="T16" fmla="*/ 45 w 171"/>
                <a:gd name="T17" fmla="*/ 0 h 1"/>
                <a:gd name="T18" fmla="*/ 51 w 171"/>
                <a:gd name="T19" fmla="*/ 0 h 1"/>
                <a:gd name="T20" fmla="*/ 56 w 171"/>
                <a:gd name="T21" fmla="*/ 0 h 1"/>
                <a:gd name="T22" fmla="*/ 61 w 171"/>
                <a:gd name="T23" fmla="*/ 0 h 1"/>
                <a:gd name="T24" fmla="*/ 66 w 171"/>
                <a:gd name="T25" fmla="*/ 0 h 1"/>
                <a:gd name="T26" fmla="*/ 72 w 171"/>
                <a:gd name="T27" fmla="*/ 0 h 1"/>
                <a:gd name="T28" fmla="*/ 77 w 171"/>
                <a:gd name="T29" fmla="*/ 0 h 1"/>
                <a:gd name="T30" fmla="*/ 83 w 171"/>
                <a:gd name="T31" fmla="*/ 0 h 1"/>
                <a:gd name="T32" fmla="*/ 88 w 171"/>
                <a:gd name="T33" fmla="*/ 0 h 1"/>
                <a:gd name="T34" fmla="*/ 93 w 171"/>
                <a:gd name="T35" fmla="*/ 0 h 1"/>
                <a:gd name="T36" fmla="*/ 98 w 171"/>
                <a:gd name="T37" fmla="*/ 0 h 1"/>
                <a:gd name="T38" fmla="*/ 104 w 171"/>
                <a:gd name="T39" fmla="*/ 0 h 1"/>
                <a:gd name="T40" fmla="*/ 109 w 171"/>
                <a:gd name="T41" fmla="*/ 0 h 1"/>
                <a:gd name="T42" fmla="*/ 114 w 171"/>
                <a:gd name="T43" fmla="*/ 0 h 1"/>
                <a:gd name="T44" fmla="*/ 119 w 171"/>
                <a:gd name="T45" fmla="*/ 0 h 1"/>
                <a:gd name="T46" fmla="*/ 125 w 171"/>
                <a:gd name="T47" fmla="*/ 0 h 1"/>
                <a:gd name="T48" fmla="*/ 130 w 171"/>
                <a:gd name="T49" fmla="*/ 0 h 1"/>
                <a:gd name="T50" fmla="*/ 135 w 171"/>
                <a:gd name="T51" fmla="*/ 0 h 1"/>
                <a:gd name="T52" fmla="*/ 141 w 171"/>
                <a:gd name="T53" fmla="*/ 0 h 1"/>
                <a:gd name="T54" fmla="*/ 146 w 171"/>
                <a:gd name="T55" fmla="*/ 0 h 1"/>
                <a:gd name="T56" fmla="*/ 152 w 171"/>
                <a:gd name="T57" fmla="*/ 0 h 1"/>
                <a:gd name="T58" fmla="*/ 157 w 171"/>
                <a:gd name="T59" fmla="*/ 0 h 1"/>
                <a:gd name="T60" fmla="*/ 162 w 171"/>
                <a:gd name="T61" fmla="*/ 0 h 1"/>
                <a:gd name="T62" fmla="*/ 168 w 17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 h="1">
                  <a:moveTo>
                    <a:pt x="0" y="0"/>
                  </a:moveTo>
                  <a:lnTo>
                    <a:pt x="3" y="0"/>
                  </a:lnTo>
                  <a:lnTo>
                    <a:pt x="6" y="0"/>
                  </a:lnTo>
                  <a:lnTo>
                    <a:pt x="8" y="0"/>
                  </a:lnTo>
                  <a:lnTo>
                    <a:pt x="11" y="0"/>
                  </a:lnTo>
                  <a:lnTo>
                    <a:pt x="14" y="0"/>
                  </a:lnTo>
                  <a:lnTo>
                    <a:pt x="16" y="0"/>
                  </a:lnTo>
                  <a:lnTo>
                    <a:pt x="19" y="0"/>
                  </a:lnTo>
                  <a:lnTo>
                    <a:pt x="22" y="0"/>
                  </a:lnTo>
                  <a:lnTo>
                    <a:pt x="24" y="0"/>
                  </a:lnTo>
                  <a:lnTo>
                    <a:pt x="27" y="0"/>
                  </a:lnTo>
                  <a:lnTo>
                    <a:pt x="30" y="0"/>
                  </a:lnTo>
                  <a:lnTo>
                    <a:pt x="32" y="0"/>
                  </a:lnTo>
                  <a:lnTo>
                    <a:pt x="35" y="0"/>
                  </a:lnTo>
                  <a:lnTo>
                    <a:pt x="37" y="0"/>
                  </a:lnTo>
                  <a:lnTo>
                    <a:pt x="40" y="0"/>
                  </a:lnTo>
                  <a:lnTo>
                    <a:pt x="43" y="0"/>
                  </a:lnTo>
                  <a:lnTo>
                    <a:pt x="45" y="0"/>
                  </a:lnTo>
                  <a:lnTo>
                    <a:pt x="48" y="0"/>
                  </a:lnTo>
                  <a:lnTo>
                    <a:pt x="51" y="0"/>
                  </a:lnTo>
                  <a:lnTo>
                    <a:pt x="53" y="0"/>
                  </a:lnTo>
                  <a:lnTo>
                    <a:pt x="56" y="0"/>
                  </a:lnTo>
                  <a:lnTo>
                    <a:pt x="58" y="0"/>
                  </a:lnTo>
                  <a:lnTo>
                    <a:pt x="61" y="0"/>
                  </a:lnTo>
                  <a:lnTo>
                    <a:pt x="64" y="0"/>
                  </a:lnTo>
                  <a:lnTo>
                    <a:pt x="66" y="0"/>
                  </a:lnTo>
                  <a:lnTo>
                    <a:pt x="70" y="0"/>
                  </a:lnTo>
                  <a:lnTo>
                    <a:pt x="72" y="0"/>
                  </a:lnTo>
                  <a:lnTo>
                    <a:pt x="75" y="0"/>
                  </a:lnTo>
                  <a:lnTo>
                    <a:pt x="77" y="0"/>
                  </a:lnTo>
                  <a:lnTo>
                    <a:pt x="80" y="0"/>
                  </a:lnTo>
                  <a:lnTo>
                    <a:pt x="83" y="0"/>
                  </a:lnTo>
                  <a:lnTo>
                    <a:pt x="85" y="0"/>
                  </a:lnTo>
                  <a:lnTo>
                    <a:pt x="88" y="0"/>
                  </a:lnTo>
                  <a:lnTo>
                    <a:pt x="91" y="0"/>
                  </a:lnTo>
                  <a:lnTo>
                    <a:pt x="93" y="0"/>
                  </a:lnTo>
                  <a:lnTo>
                    <a:pt x="96" y="0"/>
                  </a:lnTo>
                  <a:lnTo>
                    <a:pt x="98" y="0"/>
                  </a:lnTo>
                  <a:lnTo>
                    <a:pt x="101" y="0"/>
                  </a:lnTo>
                  <a:lnTo>
                    <a:pt x="104" y="0"/>
                  </a:lnTo>
                  <a:lnTo>
                    <a:pt x="106" y="0"/>
                  </a:lnTo>
                  <a:lnTo>
                    <a:pt x="109" y="0"/>
                  </a:lnTo>
                  <a:lnTo>
                    <a:pt x="112" y="0"/>
                  </a:lnTo>
                  <a:lnTo>
                    <a:pt x="114" y="0"/>
                  </a:lnTo>
                  <a:lnTo>
                    <a:pt x="117" y="0"/>
                  </a:lnTo>
                  <a:lnTo>
                    <a:pt x="119" y="0"/>
                  </a:lnTo>
                  <a:lnTo>
                    <a:pt x="122" y="0"/>
                  </a:lnTo>
                  <a:lnTo>
                    <a:pt x="125" y="0"/>
                  </a:lnTo>
                  <a:lnTo>
                    <a:pt x="128" y="0"/>
                  </a:lnTo>
                  <a:lnTo>
                    <a:pt x="130" y="0"/>
                  </a:lnTo>
                  <a:lnTo>
                    <a:pt x="133" y="0"/>
                  </a:lnTo>
                  <a:lnTo>
                    <a:pt x="135" y="0"/>
                  </a:lnTo>
                  <a:lnTo>
                    <a:pt x="138" y="0"/>
                  </a:lnTo>
                  <a:lnTo>
                    <a:pt x="141" y="0"/>
                  </a:lnTo>
                  <a:lnTo>
                    <a:pt x="144" y="0"/>
                  </a:lnTo>
                  <a:lnTo>
                    <a:pt x="146" y="0"/>
                  </a:lnTo>
                  <a:lnTo>
                    <a:pt x="149" y="0"/>
                  </a:lnTo>
                  <a:lnTo>
                    <a:pt x="152" y="0"/>
                  </a:lnTo>
                  <a:lnTo>
                    <a:pt x="154" y="0"/>
                  </a:lnTo>
                  <a:lnTo>
                    <a:pt x="157" y="0"/>
                  </a:lnTo>
                  <a:lnTo>
                    <a:pt x="159" y="0"/>
                  </a:lnTo>
                  <a:lnTo>
                    <a:pt x="162" y="0"/>
                  </a:lnTo>
                  <a:lnTo>
                    <a:pt x="165" y="0"/>
                  </a:lnTo>
                  <a:lnTo>
                    <a:pt x="168" y="0"/>
                  </a:lnTo>
                  <a:lnTo>
                    <a:pt x="170"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pic>
          <p:nvPicPr>
            <p:cNvPr id="75862" name="Picture 36">
              <a:extLst>
                <a:ext uri="{FF2B5EF4-FFF2-40B4-BE49-F238E27FC236}">
                  <a16:creationId xmlns:a16="http://schemas.microsoft.com/office/drawing/2014/main" id="{556AED31-8060-594F-8D08-15974A8A996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8"/>
              <a:ext cx="315"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3" name="Picture 37">
              <a:extLst>
                <a:ext uri="{FF2B5EF4-FFF2-40B4-BE49-F238E27FC236}">
                  <a16:creationId xmlns:a16="http://schemas.microsoft.com/office/drawing/2014/main" id="{A0B50A8F-358A-2F4D-B06C-C382550FC2D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 y="2000"/>
              <a:ext cx="24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4" name="Picture 38">
              <a:extLst>
                <a:ext uri="{FF2B5EF4-FFF2-40B4-BE49-F238E27FC236}">
                  <a16:creationId xmlns:a16="http://schemas.microsoft.com/office/drawing/2014/main" id="{824B130F-7052-1049-A6FA-C2CF77A9064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 y="1608"/>
              <a:ext cx="24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5" name="Picture 39">
              <a:extLst>
                <a:ext uri="{FF2B5EF4-FFF2-40B4-BE49-F238E27FC236}">
                  <a16:creationId xmlns:a16="http://schemas.microsoft.com/office/drawing/2014/main" id="{3B08BA9A-C1EA-3245-BC63-F5F366B9413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 y="1223"/>
              <a:ext cx="24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6" name="Picture 40">
              <a:extLst>
                <a:ext uri="{FF2B5EF4-FFF2-40B4-BE49-F238E27FC236}">
                  <a16:creationId xmlns:a16="http://schemas.microsoft.com/office/drawing/2014/main" id="{37A26DAB-0A9F-F340-9DFD-732878AD254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 y="850"/>
              <a:ext cx="24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7" name="Picture 41">
              <a:extLst>
                <a:ext uri="{FF2B5EF4-FFF2-40B4-BE49-F238E27FC236}">
                  <a16:creationId xmlns:a16="http://schemas.microsoft.com/office/drawing/2014/main" id="{9C21DD76-8C9B-1745-A335-94E124E91BF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 y="483"/>
              <a:ext cx="24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68" name="Line 42">
              <a:extLst>
                <a:ext uri="{FF2B5EF4-FFF2-40B4-BE49-F238E27FC236}">
                  <a16:creationId xmlns:a16="http://schemas.microsoft.com/office/drawing/2014/main" id="{A0C25287-B3BB-6F4C-9975-936CFC2BF69C}"/>
                </a:ext>
              </a:extLst>
            </p:cNvPr>
            <p:cNvSpPr>
              <a:spLocks noChangeShapeType="1"/>
            </p:cNvSpPr>
            <p:nvPr/>
          </p:nvSpPr>
          <p:spPr bwMode="auto">
            <a:xfrm>
              <a:off x="392" y="2102"/>
              <a:ext cx="0" cy="16"/>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69" name="Line 43">
              <a:extLst>
                <a:ext uri="{FF2B5EF4-FFF2-40B4-BE49-F238E27FC236}">
                  <a16:creationId xmlns:a16="http://schemas.microsoft.com/office/drawing/2014/main" id="{3DD73F46-497F-F94D-99C9-62B9294C9331}"/>
                </a:ext>
              </a:extLst>
            </p:cNvPr>
            <p:cNvSpPr>
              <a:spLocks noChangeShapeType="1"/>
            </p:cNvSpPr>
            <p:nvPr/>
          </p:nvSpPr>
          <p:spPr bwMode="auto">
            <a:xfrm flipH="1">
              <a:off x="366" y="2099"/>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0" name="Line 44">
              <a:extLst>
                <a:ext uri="{FF2B5EF4-FFF2-40B4-BE49-F238E27FC236}">
                  <a16:creationId xmlns:a16="http://schemas.microsoft.com/office/drawing/2014/main" id="{B0A6347F-E88A-8C4A-89C6-5B0480736595}"/>
                </a:ext>
              </a:extLst>
            </p:cNvPr>
            <p:cNvSpPr>
              <a:spLocks noChangeShapeType="1"/>
            </p:cNvSpPr>
            <p:nvPr/>
          </p:nvSpPr>
          <p:spPr bwMode="auto">
            <a:xfrm flipH="1">
              <a:off x="366" y="1731"/>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1" name="Line 45">
              <a:extLst>
                <a:ext uri="{FF2B5EF4-FFF2-40B4-BE49-F238E27FC236}">
                  <a16:creationId xmlns:a16="http://schemas.microsoft.com/office/drawing/2014/main" id="{C39951E8-EC47-B84A-8C16-03A68B728DB0}"/>
                </a:ext>
              </a:extLst>
            </p:cNvPr>
            <p:cNvSpPr>
              <a:spLocks noChangeShapeType="1"/>
            </p:cNvSpPr>
            <p:nvPr/>
          </p:nvSpPr>
          <p:spPr bwMode="auto">
            <a:xfrm flipH="1">
              <a:off x="366" y="1364"/>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2" name="Line 46">
              <a:extLst>
                <a:ext uri="{FF2B5EF4-FFF2-40B4-BE49-F238E27FC236}">
                  <a16:creationId xmlns:a16="http://schemas.microsoft.com/office/drawing/2014/main" id="{382B4432-3068-D941-90C2-ED2FCFF336E1}"/>
                </a:ext>
              </a:extLst>
            </p:cNvPr>
            <p:cNvSpPr>
              <a:spLocks noChangeShapeType="1"/>
            </p:cNvSpPr>
            <p:nvPr/>
          </p:nvSpPr>
          <p:spPr bwMode="auto">
            <a:xfrm flipH="1">
              <a:off x="366" y="998"/>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3" name="Line 47">
              <a:extLst>
                <a:ext uri="{FF2B5EF4-FFF2-40B4-BE49-F238E27FC236}">
                  <a16:creationId xmlns:a16="http://schemas.microsoft.com/office/drawing/2014/main" id="{6E5AC305-B9B3-A146-9CA2-10811293648F}"/>
                </a:ext>
              </a:extLst>
            </p:cNvPr>
            <p:cNvSpPr>
              <a:spLocks noChangeShapeType="1"/>
            </p:cNvSpPr>
            <p:nvPr/>
          </p:nvSpPr>
          <p:spPr bwMode="auto">
            <a:xfrm flipH="1">
              <a:off x="366" y="628"/>
              <a:ext cx="2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4" name="Rectangle 48">
              <a:extLst>
                <a:ext uri="{FF2B5EF4-FFF2-40B4-BE49-F238E27FC236}">
                  <a16:creationId xmlns:a16="http://schemas.microsoft.com/office/drawing/2014/main" id="{0BB9933E-D930-7B47-8558-AC2A6070A1F7}"/>
                </a:ext>
              </a:extLst>
            </p:cNvPr>
            <p:cNvSpPr>
              <a:spLocks noChangeArrowheads="1"/>
            </p:cNvSpPr>
            <p:nvPr/>
          </p:nvSpPr>
          <p:spPr bwMode="auto">
            <a:xfrm>
              <a:off x="959" y="170"/>
              <a:ext cx="166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562" tIns="28575" rIns="55562" bIns="28575" anchor="b"/>
            <a:lstStyle>
              <a:lvl1pPr defTabSz="3476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476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476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476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476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476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en-US" altLang="en-US" sz="2300">
                  <a:solidFill>
                    <a:schemeClr val="bg1"/>
                  </a:solidFill>
                </a:rPr>
                <a:t>DNA Analysis</a:t>
              </a:r>
            </a:p>
          </p:txBody>
        </p:sp>
        <p:sp>
          <p:nvSpPr>
            <p:cNvPr id="75875" name="Line 49">
              <a:extLst>
                <a:ext uri="{FF2B5EF4-FFF2-40B4-BE49-F238E27FC236}">
                  <a16:creationId xmlns:a16="http://schemas.microsoft.com/office/drawing/2014/main" id="{70C22443-545A-694D-A543-8E2548D296F1}"/>
                </a:ext>
              </a:extLst>
            </p:cNvPr>
            <p:cNvSpPr>
              <a:spLocks noChangeShapeType="1"/>
            </p:cNvSpPr>
            <p:nvPr/>
          </p:nvSpPr>
          <p:spPr bwMode="auto">
            <a:xfrm>
              <a:off x="2128" y="2096"/>
              <a:ext cx="0" cy="2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92914" name="Rectangle 50">
              <a:extLst>
                <a:ext uri="{FF2B5EF4-FFF2-40B4-BE49-F238E27FC236}">
                  <a16:creationId xmlns:a16="http://schemas.microsoft.com/office/drawing/2014/main" id="{31D626E8-9628-6A4F-8460-1EBB8F1C2F2E}"/>
                </a:ext>
              </a:extLst>
            </p:cNvPr>
            <p:cNvSpPr>
              <a:spLocks noChangeArrowheads="1"/>
            </p:cNvSpPr>
            <p:nvPr/>
          </p:nvSpPr>
          <p:spPr bwMode="auto">
            <a:xfrm>
              <a:off x="1078" y="2216"/>
              <a:ext cx="289" cy="242"/>
            </a:xfrm>
            <a:prstGeom prst="rect">
              <a:avLst/>
            </a:prstGeom>
            <a:noFill/>
            <a:ln>
              <a:noFill/>
            </a:ln>
            <a:effectLst/>
            <a:extLst>
              <a:ext uri="{909E8E84-426E-40dd-AFC4-6F175D3DCCD1}"/>
              <a:ext uri="{91240B29-F687-4f45-9708-019B960494DF}"/>
              <a:ext uri="{AF507438-7753-43e0-B8FC-AC1667EBCBE1}"/>
            </a:extLst>
          </p:spPr>
          <p:txBody>
            <a:bodyPr wrap="none" lIns="55562" tIns="28575" rIns="55562" bIns="28575">
              <a:spAutoFit/>
            </a:bodyPr>
            <a:lstStyle>
              <a:lvl1pPr defTabSz="498475">
                <a:defRPr sz="2400">
                  <a:solidFill>
                    <a:schemeClr val="tx1"/>
                  </a:solidFill>
                  <a:latin typeface="Times New Roman" charset="0"/>
                  <a:ea typeface="ＭＳ Ｐゴシック" charset="-128"/>
                </a:defRPr>
              </a:lvl1pPr>
              <a:lvl2pPr marL="742950" indent="-285750" defTabSz="498475">
                <a:defRPr sz="2400">
                  <a:solidFill>
                    <a:schemeClr val="tx1"/>
                  </a:solidFill>
                  <a:latin typeface="Times New Roman" charset="0"/>
                  <a:ea typeface="ＭＳ Ｐゴシック" charset="-128"/>
                </a:defRPr>
              </a:lvl2pPr>
              <a:lvl3pPr marL="1143000" indent="-228600" defTabSz="498475">
                <a:defRPr sz="2400">
                  <a:solidFill>
                    <a:schemeClr val="tx1"/>
                  </a:solidFill>
                  <a:latin typeface="Times New Roman" charset="0"/>
                  <a:ea typeface="ＭＳ Ｐゴシック" charset="-128"/>
                </a:defRPr>
              </a:lvl3pPr>
              <a:lvl4pPr marL="1600200" indent="-228600" defTabSz="498475">
                <a:defRPr sz="2400">
                  <a:solidFill>
                    <a:schemeClr val="tx1"/>
                  </a:solidFill>
                  <a:latin typeface="Times New Roman" charset="0"/>
                  <a:ea typeface="ＭＳ Ｐゴシック" charset="-128"/>
                </a:defRPr>
              </a:lvl4pPr>
              <a:lvl5pPr marL="2057400" indent="-228600" defTabSz="498475">
                <a:defRPr sz="2400">
                  <a:solidFill>
                    <a:schemeClr val="tx1"/>
                  </a:solidFill>
                  <a:latin typeface="Times New Roman" charset="0"/>
                  <a:ea typeface="ＭＳ Ｐゴシック" charset="-128"/>
                </a:defRPr>
              </a:lvl5pPr>
              <a:lvl6pPr marL="2514600" indent="-228600" defTabSz="4984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984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984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9847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dirty="0">
                  <a:effectLst>
                    <a:outerShdw blurRad="38100" dist="38100" dir="2700000" algn="tl">
                      <a:srgbClr val="C0C0C0"/>
                    </a:outerShdw>
                  </a:effectLst>
                  <a:latin typeface="Arial" charset="0"/>
                </a:rPr>
                <a:t>2N</a:t>
              </a:r>
            </a:p>
          </p:txBody>
        </p:sp>
        <p:sp>
          <p:nvSpPr>
            <p:cNvPr id="292915" name="Rectangle 51">
              <a:extLst>
                <a:ext uri="{FF2B5EF4-FFF2-40B4-BE49-F238E27FC236}">
                  <a16:creationId xmlns:a16="http://schemas.microsoft.com/office/drawing/2014/main" id="{E9BA9C2D-1BAF-8844-9D58-981DDE8015F3}"/>
                </a:ext>
              </a:extLst>
            </p:cNvPr>
            <p:cNvSpPr>
              <a:spLocks noChangeArrowheads="1"/>
            </p:cNvSpPr>
            <p:nvPr/>
          </p:nvSpPr>
          <p:spPr bwMode="auto">
            <a:xfrm>
              <a:off x="1906" y="2213"/>
              <a:ext cx="289" cy="242"/>
            </a:xfrm>
            <a:prstGeom prst="rect">
              <a:avLst/>
            </a:prstGeom>
            <a:noFill/>
            <a:ln>
              <a:noFill/>
            </a:ln>
            <a:effectLst/>
            <a:extLst>
              <a:ext uri="{909E8E84-426E-40dd-AFC4-6F175D3DCCD1}"/>
              <a:ext uri="{91240B29-F687-4f45-9708-019B960494DF}"/>
              <a:ext uri="{AF507438-7753-43e0-B8FC-AC1667EBCBE1}"/>
            </a:extLst>
          </p:spPr>
          <p:txBody>
            <a:bodyPr wrap="none" lIns="55562" tIns="28575" rIns="55562" bIns="28575">
              <a:spAutoFit/>
            </a:bodyPr>
            <a:lstStyle>
              <a:lvl1pPr defTabSz="498475">
                <a:defRPr sz="2400">
                  <a:solidFill>
                    <a:schemeClr val="tx1"/>
                  </a:solidFill>
                  <a:latin typeface="Times New Roman" charset="0"/>
                  <a:ea typeface="ＭＳ Ｐゴシック" charset="-128"/>
                </a:defRPr>
              </a:lvl1pPr>
              <a:lvl2pPr marL="742950" indent="-285750" defTabSz="498475">
                <a:defRPr sz="2400">
                  <a:solidFill>
                    <a:schemeClr val="tx1"/>
                  </a:solidFill>
                  <a:latin typeface="Times New Roman" charset="0"/>
                  <a:ea typeface="ＭＳ Ｐゴシック" charset="-128"/>
                </a:defRPr>
              </a:lvl2pPr>
              <a:lvl3pPr marL="1143000" indent="-228600" defTabSz="498475">
                <a:defRPr sz="2400">
                  <a:solidFill>
                    <a:schemeClr val="tx1"/>
                  </a:solidFill>
                  <a:latin typeface="Times New Roman" charset="0"/>
                  <a:ea typeface="ＭＳ Ｐゴシック" charset="-128"/>
                </a:defRPr>
              </a:lvl3pPr>
              <a:lvl4pPr marL="1600200" indent="-228600" defTabSz="498475">
                <a:defRPr sz="2400">
                  <a:solidFill>
                    <a:schemeClr val="tx1"/>
                  </a:solidFill>
                  <a:latin typeface="Times New Roman" charset="0"/>
                  <a:ea typeface="ＭＳ Ｐゴシック" charset="-128"/>
                </a:defRPr>
              </a:lvl4pPr>
              <a:lvl5pPr marL="2057400" indent="-228600" defTabSz="498475">
                <a:defRPr sz="2400">
                  <a:solidFill>
                    <a:schemeClr val="tx1"/>
                  </a:solidFill>
                  <a:latin typeface="Times New Roman" charset="0"/>
                  <a:ea typeface="ＭＳ Ｐゴシック" charset="-128"/>
                </a:defRPr>
              </a:lvl5pPr>
              <a:lvl6pPr marL="2514600" indent="-228600" defTabSz="498475"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98475"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98475"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98475"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dirty="0">
                  <a:effectLst>
                    <a:outerShdw blurRad="38100" dist="38100" dir="2700000" algn="tl">
                      <a:srgbClr val="C0C0C0"/>
                    </a:outerShdw>
                  </a:effectLst>
                  <a:latin typeface="Arial" charset="0"/>
                </a:rPr>
                <a:t>4N</a:t>
              </a:r>
            </a:p>
          </p:txBody>
        </p:sp>
        <p:sp>
          <p:nvSpPr>
            <p:cNvPr id="75878" name="Line 52">
              <a:extLst>
                <a:ext uri="{FF2B5EF4-FFF2-40B4-BE49-F238E27FC236}">
                  <a16:creationId xmlns:a16="http://schemas.microsoft.com/office/drawing/2014/main" id="{323D3E54-CB7E-1C47-ABAB-B23AA9DA2F82}"/>
                </a:ext>
              </a:extLst>
            </p:cNvPr>
            <p:cNvSpPr>
              <a:spLocks noChangeShapeType="1"/>
            </p:cNvSpPr>
            <p:nvPr/>
          </p:nvSpPr>
          <p:spPr bwMode="auto">
            <a:xfrm flipV="1">
              <a:off x="1197" y="2081"/>
              <a:ext cx="0" cy="167"/>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75879" name="Line 53">
              <a:extLst>
                <a:ext uri="{FF2B5EF4-FFF2-40B4-BE49-F238E27FC236}">
                  <a16:creationId xmlns:a16="http://schemas.microsoft.com/office/drawing/2014/main" id="{854630DD-BDFC-F347-A116-E8F4D4D7966D}"/>
                </a:ext>
              </a:extLst>
            </p:cNvPr>
            <p:cNvSpPr>
              <a:spLocks noChangeShapeType="1"/>
            </p:cNvSpPr>
            <p:nvPr/>
          </p:nvSpPr>
          <p:spPr bwMode="auto">
            <a:xfrm flipV="1">
              <a:off x="2027" y="2081"/>
              <a:ext cx="0" cy="167"/>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grpSp>
      <p:grpSp>
        <p:nvGrpSpPr>
          <p:cNvPr id="75782" name="Group 54">
            <a:extLst>
              <a:ext uri="{FF2B5EF4-FFF2-40B4-BE49-F238E27FC236}">
                <a16:creationId xmlns:a16="http://schemas.microsoft.com/office/drawing/2014/main" id="{2D07CA11-A9AD-6748-B1C6-98C874A41B6C}"/>
              </a:ext>
            </a:extLst>
          </p:cNvPr>
          <p:cNvGrpSpPr>
            <a:grpSpLocks/>
          </p:cNvGrpSpPr>
          <p:nvPr/>
        </p:nvGrpSpPr>
        <p:grpSpPr bwMode="auto">
          <a:xfrm>
            <a:off x="4760913" y="2792413"/>
            <a:ext cx="4322762" cy="3441700"/>
            <a:chOff x="2688" y="1824"/>
            <a:chExt cx="3069" cy="2485"/>
          </a:xfrm>
        </p:grpSpPr>
        <p:sp>
          <p:nvSpPr>
            <p:cNvPr id="75783" name="Freeform 55">
              <a:extLst>
                <a:ext uri="{FF2B5EF4-FFF2-40B4-BE49-F238E27FC236}">
                  <a16:creationId xmlns:a16="http://schemas.microsoft.com/office/drawing/2014/main" id="{89B7BD0F-30CD-234A-801B-DECBCDB734B9}"/>
                </a:ext>
              </a:extLst>
            </p:cNvPr>
            <p:cNvSpPr>
              <a:spLocks/>
            </p:cNvSpPr>
            <p:nvPr/>
          </p:nvSpPr>
          <p:spPr bwMode="auto">
            <a:xfrm>
              <a:off x="3094" y="2332"/>
              <a:ext cx="2598" cy="1586"/>
            </a:xfrm>
            <a:custGeom>
              <a:avLst/>
              <a:gdLst>
                <a:gd name="T0" fmla="*/ 0 w 2598"/>
                <a:gd name="T1" fmla="*/ 0 h 1586"/>
                <a:gd name="T2" fmla="*/ 2597 w 2598"/>
                <a:gd name="T3" fmla="*/ 0 h 1586"/>
                <a:gd name="T4" fmla="*/ 2597 w 2598"/>
                <a:gd name="T5" fmla="*/ 1585 h 1586"/>
                <a:gd name="T6" fmla="*/ 0 w 2598"/>
                <a:gd name="T7" fmla="*/ 1585 h 1586"/>
                <a:gd name="T8" fmla="*/ 0 w 2598"/>
                <a:gd name="T9" fmla="*/ 0 h 1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8" h="1586">
                  <a:moveTo>
                    <a:pt x="0" y="0"/>
                  </a:moveTo>
                  <a:lnTo>
                    <a:pt x="2597" y="0"/>
                  </a:lnTo>
                  <a:lnTo>
                    <a:pt x="2597" y="1585"/>
                  </a:lnTo>
                  <a:lnTo>
                    <a:pt x="0" y="1585"/>
                  </a:lnTo>
                  <a:lnTo>
                    <a:pt x="0" y="0"/>
                  </a:lnTo>
                </a:path>
              </a:pathLst>
            </a:custGeom>
            <a:solidFill>
              <a:srgbClr val="00279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AutoShape 56">
              <a:extLst>
                <a:ext uri="{FF2B5EF4-FFF2-40B4-BE49-F238E27FC236}">
                  <a16:creationId xmlns:a16="http://schemas.microsoft.com/office/drawing/2014/main" id="{8F9DCE5D-2785-A347-B0FB-838A28FA422C}"/>
                </a:ext>
              </a:extLst>
            </p:cNvPr>
            <p:cNvSpPr>
              <a:spLocks noChangeArrowheads="1"/>
            </p:cNvSpPr>
            <p:nvPr/>
          </p:nvSpPr>
          <p:spPr bwMode="auto">
            <a:xfrm>
              <a:off x="4153" y="2788"/>
              <a:ext cx="1571" cy="252"/>
            </a:xfrm>
            <a:prstGeom prst="roundRect">
              <a:avLst>
                <a:gd name="adj" fmla="val 12495"/>
              </a:avLst>
            </a:prstGeom>
            <a:solidFill>
              <a:srgbClr val="063DE8"/>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a:defRPr/>
              </a:pPr>
              <a:endParaRPr lang="en-US">
                <a:latin typeface="Times New Roman" charset="0"/>
                <a:ea typeface="ＭＳ Ｐゴシック" charset="0"/>
              </a:endParaRPr>
            </a:p>
          </p:txBody>
        </p:sp>
        <p:sp>
          <p:nvSpPr>
            <p:cNvPr id="75785" name="Rectangle 57">
              <a:extLst>
                <a:ext uri="{FF2B5EF4-FFF2-40B4-BE49-F238E27FC236}">
                  <a16:creationId xmlns:a16="http://schemas.microsoft.com/office/drawing/2014/main" id="{3545A882-5D9A-2947-B1B5-2D9E3202AD04}"/>
                </a:ext>
              </a:extLst>
            </p:cNvPr>
            <p:cNvSpPr>
              <a:spLocks noChangeArrowheads="1"/>
            </p:cNvSpPr>
            <p:nvPr/>
          </p:nvSpPr>
          <p:spPr bwMode="auto">
            <a:xfrm>
              <a:off x="3062" y="3953"/>
              <a:ext cx="12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0</a:t>
              </a:r>
            </a:p>
          </p:txBody>
        </p:sp>
        <p:sp>
          <p:nvSpPr>
            <p:cNvPr id="75786" name="Rectangle 58">
              <a:extLst>
                <a:ext uri="{FF2B5EF4-FFF2-40B4-BE49-F238E27FC236}">
                  <a16:creationId xmlns:a16="http://schemas.microsoft.com/office/drawing/2014/main" id="{035274FB-139B-1B40-AFC6-4501F17F8C41}"/>
                </a:ext>
              </a:extLst>
            </p:cNvPr>
            <p:cNvSpPr>
              <a:spLocks noChangeArrowheads="1"/>
            </p:cNvSpPr>
            <p:nvPr/>
          </p:nvSpPr>
          <p:spPr bwMode="auto">
            <a:xfrm>
              <a:off x="3468"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200</a:t>
              </a:r>
            </a:p>
          </p:txBody>
        </p:sp>
        <p:sp>
          <p:nvSpPr>
            <p:cNvPr id="75787" name="Rectangle 59">
              <a:extLst>
                <a:ext uri="{FF2B5EF4-FFF2-40B4-BE49-F238E27FC236}">
                  <a16:creationId xmlns:a16="http://schemas.microsoft.com/office/drawing/2014/main" id="{ECAFA575-8039-8744-81B9-0DD0D928BE3D}"/>
                </a:ext>
              </a:extLst>
            </p:cNvPr>
            <p:cNvSpPr>
              <a:spLocks noChangeArrowheads="1"/>
            </p:cNvSpPr>
            <p:nvPr/>
          </p:nvSpPr>
          <p:spPr bwMode="auto">
            <a:xfrm>
              <a:off x="3975"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400</a:t>
              </a:r>
            </a:p>
          </p:txBody>
        </p:sp>
        <p:sp>
          <p:nvSpPr>
            <p:cNvPr id="75788" name="Rectangle 60">
              <a:extLst>
                <a:ext uri="{FF2B5EF4-FFF2-40B4-BE49-F238E27FC236}">
                  <a16:creationId xmlns:a16="http://schemas.microsoft.com/office/drawing/2014/main" id="{757B3FF3-6FD7-B941-8B93-09CB8EB0967D}"/>
                </a:ext>
              </a:extLst>
            </p:cNvPr>
            <p:cNvSpPr>
              <a:spLocks noChangeArrowheads="1"/>
            </p:cNvSpPr>
            <p:nvPr/>
          </p:nvSpPr>
          <p:spPr bwMode="auto">
            <a:xfrm>
              <a:off x="4482"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600</a:t>
              </a:r>
            </a:p>
          </p:txBody>
        </p:sp>
        <p:sp>
          <p:nvSpPr>
            <p:cNvPr id="75789" name="Rectangle 61">
              <a:extLst>
                <a:ext uri="{FF2B5EF4-FFF2-40B4-BE49-F238E27FC236}">
                  <a16:creationId xmlns:a16="http://schemas.microsoft.com/office/drawing/2014/main" id="{7C0292C6-6310-0049-AD4C-010A47E80D15}"/>
                </a:ext>
              </a:extLst>
            </p:cNvPr>
            <p:cNvSpPr>
              <a:spLocks noChangeArrowheads="1"/>
            </p:cNvSpPr>
            <p:nvPr/>
          </p:nvSpPr>
          <p:spPr bwMode="auto">
            <a:xfrm>
              <a:off x="4989" y="3953"/>
              <a:ext cx="23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 800</a:t>
              </a:r>
            </a:p>
          </p:txBody>
        </p:sp>
        <p:sp>
          <p:nvSpPr>
            <p:cNvPr id="75790" name="Rectangle 62">
              <a:extLst>
                <a:ext uri="{FF2B5EF4-FFF2-40B4-BE49-F238E27FC236}">
                  <a16:creationId xmlns:a16="http://schemas.microsoft.com/office/drawing/2014/main" id="{9D728A6A-F14C-0E47-AB34-BFB954E69DF8}"/>
                </a:ext>
              </a:extLst>
            </p:cNvPr>
            <p:cNvSpPr>
              <a:spLocks noChangeArrowheads="1"/>
            </p:cNvSpPr>
            <p:nvPr/>
          </p:nvSpPr>
          <p:spPr bwMode="auto">
            <a:xfrm>
              <a:off x="5496" y="3953"/>
              <a:ext cx="26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900" i="1"/>
                <a:t>1000</a:t>
              </a:r>
            </a:p>
          </p:txBody>
        </p:sp>
        <p:sp>
          <p:nvSpPr>
            <p:cNvPr id="75791" name="Line 63">
              <a:extLst>
                <a:ext uri="{FF2B5EF4-FFF2-40B4-BE49-F238E27FC236}">
                  <a16:creationId xmlns:a16="http://schemas.microsoft.com/office/drawing/2014/main" id="{40B835D0-560B-5249-ABCD-A26278DAE4B0}"/>
                </a:ext>
              </a:extLst>
            </p:cNvPr>
            <p:cNvSpPr>
              <a:spLocks noChangeShapeType="1"/>
            </p:cNvSpPr>
            <p:nvPr/>
          </p:nvSpPr>
          <p:spPr bwMode="auto">
            <a:xfrm>
              <a:off x="3347"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2" name="Line 64">
              <a:extLst>
                <a:ext uri="{FF2B5EF4-FFF2-40B4-BE49-F238E27FC236}">
                  <a16:creationId xmlns:a16="http://schemas.microsoft.com/office/drawing/2014/main" id="{66FB379E-2AF1-9744-BC48-0AFCC4C8F1C1}"/>
                </a:ext>
              </a:extLst>
            </p:cNvPr>
            <p:cNvSpPr>
              <a:spLocks noChangeShapeType="1"/>
            </p:cNvSpPr>
            <p:nvPr/>
          </p:nvSpPr>
          <p:spPr bwMode="auto">
            <a:xfrm>
              <a:off x="3602" y="3926"/>
              <a:ext cx="0" cy="1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65">
              <a:extLst>
                <a:ext uri="{FF2B5EF4-FFF2-40B4-BE49-F238E27FC236}">
                  <a16:creationId xmlns:a16="http://schemas.microsoft.com/office/drawing/2014/main" id="{A5D4F462-A9C7-A747-95B6-37A55C4C574B}"/>
                </a:ext>
              </a:extLst>
            </p:cNvPr>
            <p:cNvSpPr>
              <a:spLocks noChangeShapeType="1"/>
            </p:cNvSpPr>
            <p:nvPr/>
          </p:nvSpPr>
          <p:spPr bwMode="auto">
            <a:xfrm>
              <a:off x="5121"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66">
              <a:extLst>
                <a:ext uri="{FF2B5EF4-FFF2-40B4-BE49-F238E27FC236}">
                  <a16:creationId xmlns:a16="http://schemas.microsoft.com/office/drawing/2014/main" id="{BFE372DD-B2B7-F54E-8F6C-C22FD5033236}"/>
                </a:ext>
              </a:extLst>
            </p:cNvPr>
            <p:cNvSpPr>
              <a:spLocks noChangeShapeType="1"/>
            </p:cNvSpPr>
            <p:nvPr/>
          </p:nvSpPr>
          <p:spPr bwMode="auto">
            <a:xfrm>
              <a:off x="5372"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Line 67">
              <a:extLst>
                <a:ext uri="{FF2B5EF4-FFF2-40B4-BE49-F238E27FC236}">
                  <a16:creationId xmlns:a16="http://schemas.microsoft.com/office/drawing/2014/main" id="{3357006D-5819-D946-8F99-F1D4E01CB259}"/>
                </a:ext>
              </a:extLst>
            </p:cNvPr>
            <p:cNvSpPr>
              <a:spLocks noChangeShapeType="1"/>
            </p:cNvSpPr>
            <p:nvPr/>
          </p:nvSpPr>
          <p:spPr bwMode="auto">
            <a:xfrm>
              <a:off x="5626" y="3909"/>
              <a:ext cx="0" cy="1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6" name="Rectangle 68">
              <a:extLst>
                <a:ext uri="{FF2B5EF4-FFF2-40B4-BE49-F238E27FC236}">
                  <a16:creationId xmlns:a16="http://schemas.microsoft.com/office/drawing/2014/main" id="{545C80EE-3560-FA49-A508-99C49891CC31}"/>
                </a:ext>
              </a:extLst>
            </p:cNvPr>
            <p:cNvSpPr>
              <a:spLocks noChangeArrowheads="1"/>
            </p:cNvSpPr>
            <p:nvPr/>
          </p:nvSpPr>
          <p:spPr bwMode="auto">
            <a:xfrm>
              <a:off x="3935" y="4102"/>
              <a:ext cx="111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150" tIns="30162" rIns="57150" bIns="30162">
              <a:spAutoFit/>
            </a:bodyPr>
            <a:lstStyle>
              <a:lvl1pPr defTabSz="5159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5159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5159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5159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5159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b="1" i="1"/>
                <a:t>PI Fluorescence</a:t>
              </a:r>
            </a:p>
          </p:txBody>
        </p:sp>
        <p:sp>
          <p:nvSpPr>
            <p:cNvPr id="75797" name="Freeform 69">
              <a:extLst>
                <a:ext uri="{FF2B5EF4-FFF2-40B4-BE49-F238E27FC236}">
                  <a16:creationId xmlns:a16="http://schemas.microsoft.com/office/drawing/2014/main" id="{67C74CFE-BFA6-8447-B7BB-90F28BF0929D}"/>
                </a:ext>
              </a:extLst>
            </p:cNvPr>
            <p:cNvSpPr>
              <a:spLocks/>
            </p:cNvSpPr>
            <p:nvPr/>
          </p:nvSpPr>
          <p:spPr bwMode="auto">
            <a:xfrm>
              <a:off x="3095" y="3701"/>
              <a:ext cx="194" cy="203"/>
            </a:xfrm>
            <a:custGeom>
              <a:avLst/>
              <a:gdLst>
                <a:gd name="T0" fmla="*/ 0 w 194"/>
                <a:gd name="T1" fmla="*/ 71 h 203"/>
                <a:gd name="T2" fmla="*/ 2 w 194"/>
                <a:gd name="T3" fmla="*/ 0 h 203"/>
                <a:gd name="T4" fmla="*/ 6 w 194"/>
                <a:gd name="T5" fmla="*/ 20 h 203"/>
                <a:gd name="T6" fmla="*/ 8 w 194"/>
                <a:gd name="T7" fmla="*/ 56 h 203"/>
                <a:gd name="T8" fmla="*/ 12 w 194"/>
                <a:gd name="T9" fmla="*/ 74 h 203"/>
                <a:gd name="T10" fmla="*/ 15 w 194"/>
                <a:gd name="T11" fmla="*/ 46 h 203"/>
                <a:gd name="T12" fmla="*/ 18 w 194"/>
                <a:gd name="T13" fmla="*/ 82 h 203"/>
                <a:gd name="T14" fmla="*/ 21 w 194"/>
                <a:gd name="T15" fmla="*/ 46 h 203"/>
                <a:gd name="T16" fmla="*/ 24 w 194"/>
                <a:gd name="T17" fmla="*/ 90 h 203"/>
                <a:gd name="T18" fmla="*/ 33 w 194"/>
                <a:gd name="T19" fmla="*/ 105 h 203"/>
                <a:gd name="T20" fmla="*/ 39 w 194"/>
                <a:gd name="T21" fmla="*/ 117 h 203"/>
                <a:gd name="T22" fmla="*/ 42 w 194"/>
                <a:gd name="T23" fmla="*/ 140 h 203"/>
                <a:gd name="T24" fmla="*/ 48 w 194"/>
                <a:gd name="T25" fmla="*/ 130 h 203"/>
                <a:gd name="T26" fmla="*/ 54 w 194"/>
                <a:gd name="T27" fmla="*/ 107 h 203"/>
                <a:gd name="T28" fmla="*/ 60 w 194"/>
                <a:gd name="T29" fmla="*/ 135 h 203"/>
                <a:gd name="T30" fmla="*/ 63 w 194"/>
                <a:gd name="T31" fmla="*/ 153 h 203"/>
                <a:gd name="T32" fmla="*/ 69 w 194"/>
                <a:gd name="T33" fmla="*/ 166 h 203"/>
                <a:gd name="T34" fmla="*/ 73 w 194"/>
                <a:gd name="T35" fmla="*/ 158 h 203"/>
                <a:gd name="T36" fmla="*/ 75 w 194"/>
                <a:gd name="T37" fmla="*/ 161 h 203"/>
                <a:gd name="T38" fmla="*/ 82 w 194"/>
                <a:gd name="T39" fmla="*/ 186 h 203"/>
                <a:gd name="T40" fmla="*/ 91 w 194"/>
                <a:gd name="T41" fmla="*/ 174 h 203"/>
                <a:gd name="T42" fmla="*/ 94 w 194"/>
                <a:gd name="T43" fmla="*/ 181 h 203"/>
                <a:gd name="T44" fmla="*/ 105 w 194"/>
                <a:gd name="T45" fmla="*/ 184 h 203"/>
                <a:gd name="T46" fmla="*/ 108 w 194"/>
                <a:gd name="T47" fmla="*/ 189 h 203"/>
                <a:gd name="T48" fmla="*/ 114 w 194"/>
                <a:gd name="T49" fmla="*/ 192 h 203"/>
                <a:gd name="T50" fmla="*/ 118 w 194"/>
                <a:gd name="T51" fmla="*/ 194 h 203"/>
                <a:gd name="T52" fmla="*/ 120 w 194"/>
                <a:gd name="T53" fmla="*/ 184 h 203"/>
                <a:gd name="T54" fmla="*/ 124 w 194"/>
                <a:gd name="T55" fmla="*/ 171 h 203"/>
                <a:gd name="T56" fmla="*/ 127 w 194"/>
                <a:gd name="T57" fmla="*/ 194 h 203"/>
                <a:gd name="T58" fmla="*/ 130 w 194"/>
                <a:gd name="T59" fmla="*/ 186 h 203"/>
                <a:gd name="T60" fmla="*/ 133 w 194"/>
                <a:gd name="T61" fmla="*/ 189 h 203"/>
                <a:gd name="T62" fmla="*/ 136 w 194"/>
                <a:gd name="T63" fmla="*/ 186 h 203"/>
                <a:gd name="T64" fmla="*/ 138 w 194"/>
                <a:gd name="T65" fmla="*/ 192 h 203"/>
                <a:gd name="T66" fmla="*/ 142 w 194"/>
                <a:gd name="T67" fmla="*/ 197 h 203"/>
                <a:gd name="T68" fmla="*/ 145 w 194"/>
                <a:gd name="T69" fmla="*/ 192 h 203"/>
                <a:gd name="T70" fmla="*/ 148 w 194"/>
                <a:gd name="T71" fmla="*/ 202 h 203"/>
                <a:gd name="T72" fmla="*/ 151 w 194"/>
                <a:gd name="T73" fmla="*/ 184 h 203"/>
                <a:gd name="T74" fmla="*/ 154 w 194"/>
                <a:gd name="T75" fmla="*/ 199 h 203"/>
                <a:gd name="T76" fmla="*/ 157 w 194"/>
                <a:gd name="T77" fmla="*/ 181 h 203"/>
                <a:gd name="T78" fmla="*/ 160 w 194"/>
                <a:gd name="T79" fmla="*/ 192 h 203"/>
                <a:gd name="T80" fmla="*/ 163 w 194"/>
                <a:gd name="T81" fmla="*/ 192 h 203"/>
                <a:gd name="T82" fmla="*/ 166 w 194"/>
                <a:gd name="T83" fmla="*/ 194 h 203"/>
                <a:gd name="T84" fmla="*/ 169 w 194"/>
                <a:gd name="T85" fmla="*/ 192 h 203"/>
                <a:gd name="T86" fmla="*/ 172 w 194"/>
                <a:gd name="T87" fmla="*/ 186 h 203"/>
                <a:gd name="T88" fmla="*/ 175 w 194"/>
                <a:gd name="T89" fmla="*/ 199 h 203"/>
                <a:gd name="T90" fmla="*/ 178 w 194"/>
                <a:gd name="T91" fmla="*/ 192 h 203"/>
                <a:gd name="T92" fmla="*/ 181 w 194"/>
                <a:gd name="T93" fmla="*/ 202 h 203"/>
                <a:gd name="T94" fmla="*/ 185 w 194"/>
                <a:gd name="T95" fmla="*/ 192 h 203"/>
                <a:gd name="T96" fmla="*/ 187 w 194"/>
                <a:gd name="T97" fmla="*/ 192 h 203"/>
                <a:gd name="T98" fmla="*/ 191 w 194"/>
                <a:gd name="T99" fmla="*/ 199 h 203"/>
                <a:gd name="T100" fmla="*/ 193 w 194"/>
                <a:gd name="T101" fmla="*/ 199 h 2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4" h="203">
                  <a:moveTo>
                    <a:pt x="0" y="71"/>
                  </a:moveTo>
                  <a:lnTo>
                    <a:pt x="2" y="0"/>
                  </a:lnTo>
                  <a:lnTo>
                    <a:pt x="6" y="20"/>
                  </a:lnTo>
                  <a:lnTo>
                    <a:pt x="8" y="56"/>
                  </a:lnTo>
                  <a:lnTo>
                    <a:pt x="12" y="74"/>
                  </a:lnTo>
                  <a:lnTo>
                    <a:pt x="15" y="46"/>
                  </a:lnTo>
                  <a:lnTo>
                    <a:pt x="18" y="82"/>
                  </a:lnTo>
                  <a:lnTo>
                    <a:pt x="21" y="46"/>
                  </a:lnTo>
                  <a:lnTo>
                    <a:pt x="24" y="90"/>
                  </a:lnTo>
                  <a:lnTo>
                    <a:pt x="33" y="105"/>
                  </a:lnTo>
                  <a:lnTo>
                    <a:pt x="39" y="117"/>
                  </a:lnTo>
                  <a:lnTo>
                    <a:pt x="42" y="140"/>
                  </a:lnTo>
                  <a:lnTo>
                    <a:pt x="48" y="130"/>
                  </a:lnTo>
                  <a:lnTo>
                    <a:pt x="54" y="107"/>
                  </a:lnTo>
                  <a:lnTo>
                    <a:pt x="60" y="135"/>
                  </a:lnTo>
                  <a:lnTo>
                    <a:pt x="63" y="153"/>
                  </a:lnTo>
                  <a:lnTo>
                    <a:pt x="69" y="166"/>
                  </a:lnTo>
                  <a:lnTo>
                    <a:pt x="73" y="158"/>
                  </a:lnTo>
                  <a:lnTo>
                    <a:pt x="75" y="161"/>
                  </a:lnTo>
                  <a:lnTo>
                    <a:pt x="82" y="186"/>
                  </a:lnTo>
                  <a:lnTo>
                    <a:pt x="91" y="174"/>
                  </a:lnTo>
                  <a:lnTo>
                    <a:pt x="94" y="181"/>
                  </a:lnTo>
                  <a:lnTo>
                    <a:pt x="105" y="184"/>
                  </a:lnTo>
                  <a:lnTo>
                    <a:pt x="108" y="189"/>
                  </a:lnTo>
                  <a:lnTo>
                    <a:pt x="114" y="192"/>
                  </a:lnTo>
                  <a:lnTo>
                    <a:pt x="118" y="194"/>
                  </a:lnTo>
                  <a:lnTo>
                    <a:pt x="120" y="184"/>
                  </a:lnTo>
                  <a:lnTo>
                    <a:pt x="124" y="171"/>
                  </a:lnTo>
                  <a:lnTo>
                    <a:pt x="127" y="194"/>
                  </a:lnTo>
                  <a:lnTo>
                    <a:pt x="130" y="186"/>
                  </a:lnTo>
                  <a:lnTo>
                    <a:pt x="133" y="189"/>
                  </a:lnTo>
                  <a:lnTo>
                    <a:pt x="136" y="186"/>
                  </a:lnTo>
                  <a:lnTo>
                    <a:pt x="138" y="192"/>
                  </a:lnTo>
                  <a:lnTo>
                    <a:pt x="142" y="197"/>
                  </a:lnTo>
                  <a:lnTo>
                    <a:pt x="145" y="192"/>
                  </a:lnTo>
                  <a:lnTo>
                    <a:pt x="148" y="202"/>
                  </a:lnTo>
                  <a:lnTo>
                    <a:pt x="151" y="184"/>
                  </a:lnTo>
                  <a:lnTo>
                    <a:pt x="154" y="199"/>
                  </a:lnTo>
                  <a:lnTo>
                    <a:pt x="157" y="181"/>
                  </a:lnTo>
                  <a:lnTo>
                    <a:pt x="160" y="192"/>
                  </a:lnTo>
                  <a:lnTo>
                    <a:pt x="163" y="192"/>
                  </a:lnTo>
                  <a:lnTo>
                    <a:pt x="166" y="194"/>
                  </a:lnTo>
                  <a:lnTo>
                    <a:pt x="169" y="192"/>
                  </a:lnTo>
                  <a:lnTo>
                    <a:pt x="172" y="186"/>
                  </a:lnTo>
                  <a:lnTo>
                    <a:pt x="175" y="199"/>
                  </a:lnTo>
                  <a:lnTo>
                    <a:pt x="178" y="192"/>
                  </a:lnTo>
                  <a:lnTo>
                    <a:pt x="181" y="202"/>
                  </a:lnTo>
                  <a:lnTo>
                    <a:pt x="185" y="192"/>
                  </a:lnTo>
                  <a:lnTo>
                    <a:pt x="187" y="192"/>
                  </a:lnTo>
                  <a:lnTo>
                    <a:pt x="191" y="199"/>
                  </a:lnTo>
                  <a:lnTo>
                    <a:pt x="193" y="19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8" name="Freeform 70">
              <a:extLst>
                <a:ext uri="{FF2B5EF4-FFF2-40B4-BE49-F238E27FC236}">
                  <a16:creationId xmlns:a16="http://schemas.microsoft.com/office/drawing/2014/main" id="{0D0ABB4D-ECEE-0C42-A2CB-58B7B6D5668B}"/>
                </a:ext>
              </a:extLst>
            </p:cNvPr>
            <p:cNvSpPr>
              <a:spLocks/>
            </p:cNvSpPr>
            <p:nvPr/>
          </p:nvSpPr>
          <p:spPr bwMode="auto">
            <a:xfrm>
              <a:off x="3267" y="3875"/>
              <a:ext cx="176" cy="37"/>
            </a:xfrm>
            <a:custGeom>
              <a:avLst/>
              <a:gdLst>
                <a:gd name="T0" fmla="*/ 3 w 176"/>
                <a:gd name="T1" fmla="*/ 10 h 37"/>
                <a:gd name="T2" fmla="*/ 9 w 176"/>
                <a:gd name="T3" fmla="*/ 20 h 37"/>
                <a:gd name="T4" fmla="*/ 14 w 176"/>
                <a:gd name="T5" fmla="*/ 20 h 37"/>
                <a:gd name="T6" fmla="*/ 20 w 176"/>
                <a:gd name="T7" fmla="*/ 20 h 37"/>
                <a:gd name="T8" fmla="*/ 25 w 176"/>
                <a:gd name="T9" fmla="*/ 16 h 37"/>
                <a:gd name="T10" fmla="*/ 30 w 176"/>
                <a:gd name="T11" fmla="*/ 31 h 37"/>
                <a:gd name="T12" fmla="*/ 36 w 176"/>
                <a:gd name="T13" fmla="*/ 26 h 37"/>
                <a:gd name="T14" fmla="*/ 41 w 176"/>
                <a:gd name="T15" fmla="*/ 20 h 37"/>
                <a:gd name="T16" fmla="*/ 46 w 176"/>
                <a:gd name="T17" fmla="*/ 20 h 37"/>
                <a:gd name="T18" fmla="*/ 52 w 176"/>
                <a:gd name="T19" fmla="*/ 26 h 37"/>
                <a:gd name="T20" fmla="*/ 57 w 176"/>
                <a:gd name="T21" fmla="*/ 20 h 37"/>
                <a:gd name="T22" fmla="*/ 63 w 176"/>
                <a:gd name="T23" fmla="*/ 16 h 37"/>
                <a:gd name="T24" fmla="*/ 69 w 176"/>
                <a:gd name="T25" fmla="*/ 31 h 37"/>
                <a:gd name="T26" fmla="*/ 74 w 176"/>
                <a:gd name="T27" fmla="*/ 31 h 37"/>
                <a:gd name="T28" fmla="*/ 79 w 176"/>
                <a:gd name="T29" fmla="*/ 20 h 37"/>
                <a:gd name="T30" fmla="*/ 85 w 176"/>
                <a:gd name="T31" fmla="*/ 26 h 37"/>
                <a:gd name="T32" fmla="*/ 90 w 176"/>
                <a:gd name="T33" fmla="*/ 26 h 37"/>
                <a:gd name="T34" fmla="*/ 96 w 176"/>
                <a:gd name="T35" fmla="*/ 36 h 37"/>
                <a:gd name="T36" fmla="*/ 101 w 176"/>
                <a:gd name="T37" fmla="*/ 31 h 37"/>
                <a:gd name="T38" fmla="*/ 106 w 176"/>
                <a:gd name="T39" fmla="*/ 20 h 37"/>
                <a:gd name="T40" fmla="*/ 112 w 176"/>
                <a:gd name="T41" fmla="*/ 16 h 37"/>
                <a:gd name="T42" fmla="*/ 117 w 176"/>
                <a:gd name="T43" fmla="*/ 31 h 37"/>
                <a:gd name="T44" fmla="*/ 123 w 176"/>
                <a:gd name="T45" fmla="*/ 26 h 37"/>
                <a:gd name="T46" fmla="*/ 128 w 176"/>
                <a:gd name="T47" fmla="*/ 36 h 37"/>
                <a:gd name="T48" fmla="*/ 134 w 176"/>
                <a:gd name="T49" fmla="*/ 31 h 37"/>
                <a:gd name="T50" fmla="*/ 139 w 176"/>
                <a:gd name="T51" fmla="*/ 26 h 37"/>
                <a:gd name="T52" fmla="*/ 145 w 176"/>
                <a:gd name="T53" fmla="*/ 36 h 37"/>
                <a:gd name="T54" fmla="*/ 150 w 176"/>
                <a:gd name="T55" fmla="*/ 26 h 37"/>
                <a:gd name="T56" fmla="*/ 155 w 176"/>
                <a:gd name="T57" fmla="*/ 31 h 37"/>
                <a:gd name="T58" fmla="*/ 161 w 176"/>
                <a:gd name="T59" fmla="*/ 26 h 37"/>
                <a:gd name="T60" fmla="*/ 166 w 176"/>
                <a:gd name="T61" fmla="*/ 26 h 37"/>
                <a:gd name="T62" fmla="*/ 172 w 176"/>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37">
                  <a:moveTo>
                    <a:pt x="0" y="20"/>
                  </a:moveTo>
                  <a:lnTo>
                    <a:pt x="3" y="10"/>
                  </a:lnTo>
                  <a:lnTo>
                    <a:pt x="6" y="26"/>
                  </a:lnTo>
                  <a:lnTo>
                    <a:pt x="9" y="20"/>
                  </a:lnTo>
                  <a:lnTo>
                    <a:pt x="11" y="0"/>
                  </a:lnTo>
                  <a:lnTo>
                    <a:pt x="14" y="20"/>
                  </a:lnTo>
                  <a:lnTo>
                    <a:pt x="17" y="16"/>
                  </a:lnTo>
                  <a:lnTo>
                    <a:pt x="20" y="20"/>
                  </a:lnTo>
                  <a:lnTo>
                    <a:pt x="22" y="20"/>
                  </a:lnTo>
                  <a:lnTo>
                    <a:pt x="25" y="16"/>
                  </a:lnTo>
                  <a:lnTo>
                    <a:pt x="28" y="5"/>
                  </a:lnTo>
                  <a:lnTo>
                    <a:pt x="30" y="31"/>
                  </a:lnTo>
                  <a:lnTo>
                    <a:pt x="33" y="26"/>
                  </a:lnTo>
                  <a:lnTo>
                    <a:pt x="36" y="26"/>
                  </a:lnTo>
                  <a:lnTo>
                    <a:pt x="38" y="31"/>
                  </a:lnTo>
                  <a:lnTo>
                    <a:pt x="41" y="20"/>
                  </a:lnTo>
                  <a:lnTo>
                    <a:pt x="44" y="36"/>
                  </a:lnTo>
                  <a:lnTo>
                    <a:pt x="46" y="20"/>
                  </a:lnTo>
                  <a:lnTo>
                    <a:pt x="49" y="16"/>
                  </a:lnTo>
                  <a:lnTo>
                    <a:pt x="52" y="26"/>
                  </a:lnTo>
                  <a:lnTo>
                    <a:pt x="55" y="26"/>
                  </a:lnTo>
                  <a:lnTo>
                    <a:pt x="57" y="20"/>
                  </a:lnTo>
                  <a:lnTo>
                    <a:pt x="60" y="16"/>
                  </a:lnTo>
                  <a:lnTo>
                    <a:pt x="63" y="16"/>
                  </a:lnTo>
                  <a:lnTo>
                    <a:pt x="65" y="20"/>
                  </a:lnTo>
                  <a:lnTo>
                    <a:pt x="69" y="31"/>
                  </a:lnTo>
                  <a:lnTo>
                    <a:pt x="71" y="26"/>
                  </a:lnTo>
                  <a:lnTo>
                    <a:pt x="74" y="31"/>
                  </a:lnTo>
                  <a:lnTo>
                    <a:pt x="77" y="31"/>
                  </a:lnTo>
                  <a:lnTo>
                    <a:pt x="79" y="20"/>
                  </a:lnTo>
                  <a:lnTo>
                    <a:pt x="82" y="26"/>
                  </a:lnTo>
                  <a:lnTo>
                    <a:pt x="85" y="26"/>
                  </a:lnTo>
                  <a:lnTo>
                    <a:pt x="88" y="36"/>
                  </a:lnTo>
                  <a:lnTo>
                    <a:pt x="90" y="26"/>
                  </a:lnTo>
                  <a:lnTo>
                    <a:pt x="93" y="16"/>
                  </a:lnTo>
                  <a:lnTo>
                    <a:pt x="96" y="36"/>
                  </a:lnTo>
                  <a:lnTo>
                    <a:pt x="98" y="36"/>
                  </a:lnTo>
                  <a:lnTo>
                    <a:pt x="101" y="31"/>
                  </a:lnTo>
                  <a:lnTo>
                    <a:pt x="104" y="26"/>
                  </a:lnTo>
                  <a:lnTo>
                    <a:pt x="106" y="20"/>
                  </a:lnTo>
                  <a:lnTo>
                    <a:pt x="109" y="20"/>
                  </a:lnTo>
                  <a:lnTo>
                    <a:pt x="112" y="16"/>
                  </a:lnTo>
                  <a:lnTo>
                    <a:pt x="114" y="20"/>
                  </a:lnTo>
                  <a:lnTo>
                    <a:pt x="117" y="31"/>
                  </a:lnTo>
                  <a:lnTo>
                    <a:pt x="120" y="26"/>
                  </a:lnTo>
                  <a:lnTo>
                    <a:pt x="123" y="26"/>
                  </a:lnTo>
                  <a:lnTo>
                    <a:pt x="125" y="31"/>
                  </a:lnTo>
                  <a:lnTo>
                    <a:pt x="128" y="36"/>
                  </a:lnTo>
                  <a:lnTo>
                    <a:pt x="131" y="31"/>
                  </a:lnTo>
                  <a:lnTo>
                    <a:pt x="134" y="31"/>
                  </a:lnTo>
                  <a:lnTo>
                    <a:pt x="137" y="26"/>
                  </a:lnTo>
                  <a:lnTo>
                    <a:pt x="139" y="26"/>
                  </a:lnTo>
                  <a:lnTo>
                    <a:pt x="142" y="31"/>
                  </a:lnTo>
                  <a:lnTo>
                    <a:pt x="145" y="36"/>
                  </a:lnTo>
                  <a:lnTo>
                    <a:pt x="147" y="26"/>
                  </a:lnTo>
                  <a:lnTo>
                    <a:pt x="150" y="26"/>
                  </a:lnTo>
                  <a:lnTo>
                    <a:pt x="153" y="26"/>
                  </a:lnTo>
                  <a:lnTo>
                    <a:pt x="155" y="31"/>
                  </a:lnTo>
                  <a:lnTo>
                    <a:pt x="158" y="31"/>
                  </a:lnTo>
                  <a:lnTo>
                    <a:pt x="161" y="26"/>
                  </a:lnTo>
                  <a:lnTo>
                    <a:pt x="164" y="31"/>
                  </a:lnTo>
                  <a:lnTo>
                    <a:pt x="166" y="26"/>
                  </a:lnTo>
                  <a:lnTo>
                    <a:pt x="170" y="26"/>
                  </a:lnTo>
                  <a:lnTo>
                    <a:pt x="172" y="20"/>
                  </a:lnTo>
                  <a:lnTo>
                    <a:pt x="175" y="31"/>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9" name="Freeform 71">
              <a:extLst>
                <a:ext uri="{FF2B5EF4-FFF2-40B4-BE49-F238E27FC236}">
                  <a16:creationId xmlns:a16="http://schemas.microsoft.com/office/drawing/2014/main" id="{978BACDE-132B-0D40-AE49-1E39AD24B460}"/>
                </a:ext>
              </a:extLst>
            </p:cNvPr>
            <p:cNvSpPr>
              <a:spLocks/>
            </p:cNvSpPr>
            <p:nvPr/>
          </p:nvSpPr>
          <p:spPr bwMode="auto">
            <a:xfrm>
              <a:off x="3442" y="3881"/>
              <a:ext cx="172" cy="31"/>
            </a:xfrm>
            <a:custGeom>
              <a:avLst/>
              <a:gdLst>
                <a:gd name="T0" fmla="*/ 3 w 172"/>
                <a:gd name="T1" fmla="*/ 20 h 31"/>
                <a:gd name="T2" fmla="*/ 8 w 172"/>
                <a:gd name="T3" fmla="*/ 15 h 31"/>
                <a:gd name="T4" fmla="*/ 13 w 172"/>
                <a:gd name="T5" fmla="*/ 25 h 31"/>
                <a:gd name="T6" fmla="*/ 19 w 172"/>
                <a:gd name="T7" fmla="*/ 20 h 31"/>
                <a:gd name="T8" fmla="*/ 24 w 172"/>
                <a:gd name="T9" fmla="*/ 15 h 31"/>
                <a:gd name="T10" fmla="*/ 29 w 172"/>
                <a:gd name="T11" fmla="*/ 30 h 31"/>
                <a:gd name="T12" fmla="*/ 34 w 172"/>
                <a:gd name="T13" fmla="*/ 20 h 31"/>
                <a:gd name="T14" fmla="*/ 40 w 172"/>
                <a:gd name="T15" fmla="*/ 25 h 31"/>
                <a:gd name="T16" fmla="*/ 45 w 172"/>
                <a:gd name="T17" fmla="*/ 30 h 31"/>
                <a:gd name="T18" fmla="*/ 51 w 172"/>
                <a:gd name="T19" fmla="*/ 15 h 31"/>
                <a:gd name="T20" fmla="*/ 56 w 172"/>
                <a:gd name="T21" fmla="*/ 30 h 31"/>
                <a:gd name="T22" fmla="*/ 62 w 172"/>
                <a:gd name="T23" fmla="*/ 25 h 31"/>
                <a:gd name="T24" fmla="*/ 67 w 172"/>
                <a:gd name="T25" fmla="*/ 15 h 31"/>
                <a:gd name="T26" fmla="*/ 72 w 172"/>
                <a:gd name="T27" fmla="*/ 15 h 31"/>
                <a:gd name="T28" fmla="*/ 78 w 172"/>
                <a:gd name="T29" fmla="*/ 15 h 31"/>
                <a:gd name="T30" fmla="*/ 83 w 172"/>
                <a:gd name="T31" fmla="*/ 15 h 31"/>
                <a:gd name="T32" fmla="*/ 88 w 172"/>
                <a:gd name="T33" fmla="*/ 15 h 31"/>
                <a:gd name="T34" fmla="*/ 93 w 172"/>
                <a:gd name="T35" fmla="*/ 20 h 31"/>
                <a:gd name="T36" fmla="*/ 99 w 172"/>
                <a:gd name="T37" fmla="*/ 10 h 31"/>
                <a:gd name="T38" fmla="*/ 104 w 172"/>
                <a:gd name="T39" fmla="*/ 30 h 31"/>
                <a:gd name="T40" fmla="*/ 109 w 172"/>
                <a:gd name="T41" fmla="*/ 25 h 31"/>
                <a:gd name="T42" fmla="*/ 115 w 172"/>
                <a:gd name="T43" fmla="*/ 15 h 31"/>
                <a:gd name="T44" fmla="*/ 121 w 172"/>
                <a:gd name="T45" fmla="*/ 10 h 31"/>
                <a:gd name="T46" fmla="*/ 126 w 172"/>
                <a:gd name="T47" fmla="*/ 15 h 31"/>
                <a:gd name="T48" fmla="*/ 131 w 172"/>
                <a:gd name="T49" fmla="*/ 20 h 31"/>
                <a:gd name="T50" fmla="*/ 137 w 172"/>
                <a:gd name="T51" fmla="*/ 20 h 31"/>
                <a:gd name="T52" fmla="*/ 142 w 172"/>
                <a:gd name="T53" fmla="*/ 15 h 31"/>
                <a:gd name="T54" fmla="*/ 147 w 172"/>
                <a:gd name="T55" fmla="*/ 20 h 31"/>
                <a:gd name="T56" fmla="*/ 152 w 172"/>
                <a:gd name="T57" fmla="*/ 20 h 31"/>
                <a:gd name="T58" fmla="*/ 158 w 172"/>
                <a:gd name="T59" fmla="*/ 15 h 31"/>
                <a:gd name="T60" fmla="*/ 163 w 172"/>
                <a:gd name="T61" fmla="*/ 10 h 31"/>
                <a:gd name="T62" fmla="*/ 168 w 172"/>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 h="31">
                  <a:moveTo>
                    <a:pt x="0" y="25"/>
                  </a:moveTo>
                  <a:lnTo>
                    <a:pt x="3" y="20"/>
                  </a:lnTo>
                  <a:lnTo>
                    <a:pt x="5" y="0"/>
                  </a:lnTo>
                  <a:lnTo>
                    <a:pt x="8" y="15"/>
                  </a:lnTo>
                  <a:lnTo>
                    <a:pt x="11" y="15"/>
                  </a:lnTo>
                  <a:lnTo>
                    <a:pt x="13" y="25"/>
                  </a:lnTo>
                  <a:lnTo>
                    <a:pt x="16" y="25"/>
                  </a:lnTo>
                  <a:lnTo>
                    <a:pt x="19" y="20"/>
                  </a:lnTo>
                  <a:lnTo>
                    <a:pt x="21" y="25"/>
                  </a:lnTo>
                  <a:lnTo>
                    <a:pt x="24" y="15"/>
                  </a:lnTo>
                  <a:lnTo>
                    <a:pt x="27" y="20"/>
                  </a:lnTo>
                  <a:lnTo>
                    <a:pt x="29" y="30"/>
                  </a:lnTo>
                  <a:lnTo>
                    <a:pt x="32" y="30"/>
                  </a:lnTo>
                  <a:lnTo>
                    <a:pt x="34" y="20"/>
                  </a:lnTo>
                  <a:lnTo>
                    <a:pt x="37" y="15"/>
                  </a:lnTo>
                  <a:lnTo>
                    <a:pt x="40" y="25"/>
                  </a:lnTo>
                  <a:lnTo>
                    <a:pt x="42" y="25"/>
                  </a:lnTo>
                  <a:lnTo>
                    <a:pt x="45" y="30"/>
                  </a:lnTo>
                  <a:lnTo>
                    <a:pt x="48" y="15"/>
                  </a:lnTo>
                  <a:lnTo>
                    <a:pt x="51" y="15"/>
                  </a:lnTo>
                  <a:lnTo>
                    <a:pt x="53" y="10"/>
                  </a:lnTo>
                  <a:lnTo>
                    <a:pt x="56" y="30"/>
                  </a:lnTo>
                  <a:lnTo>
                    <a:pt x="58" y="25"/>
                  </a:lnTo>
                  <a:lnTo>
                    <a:pt x="62" y="25"/>
                  </a:lnTo>
                  <a:lnTo>
                    <a:pt x="64" y="15"/>
                  </a:lnTo>
                  <a:lnTo>
                    <a:pt x="67" y="15"/>
                  </a:lnTo>
                  <a:lnTo>
                    <a:pt x="70" y="15"/>
                  </a:lnTo>
                  <a:lnTo>
                    <a:pt x="72" y="15"/>
                  </a:lnTo>
                  <a:lnTo>
                    <a:pt x="75" y="25"/>
                  </a:lnTo>
                  <a:lnTo>
                    <a:pt x="78" y="15"/>
                  </a:lnTo>
                  <a:lnTo>
                    <a:pt x="80" y="30"/>
                  </a:lnTo>
                  <a:lnTo>
                    <a:pt x="83" y="15"/>
                  </a:lnTo>
                  <a:lnTo>
                    <a:pt x="86" y="25"/>
                  </a:lnTo>
                  <a:lnTo>
                    <a:pt x="88" y="15"/>
                  </a:lnTo>
                  <a:lnTo>
                    <a:pt x="91" y="10"/>
                  </a:lnTo>
                  <a:lnTo>
                    <a:pt x="93" y="20"/>
                  </a:lnTo>
                  <a:lnTo>
                    <a:pt x="96" y="10"/>
                  </a:lnTo>
                  <a:lnTo>
                    <a:pt x="99" y="10"/>
                  </a:lnTo>
                  <a:lnTo>
                    <a:pt x="101" y="0"/>
                  </a:lnTo>
                  <a:lnTo>
                    <a:pt x="104" y="30"/>
                  </a:lnTo>
                  <a:lnTo>
                    <a:pt x="107" y="10"/>
                  </a:lnTo>
                  <a:lnTo>
                    <a:pt x="109" y="25"/>
                  </a:lnTo>
                  <a:lnTo>
                    <a:pt x="112" y="25"/>
                  </a:lnTo>
                  <a:lnTo>
                    <a:pt x="115" y="15"/>
                  </a:lnTo>
                  <a:lnTo>
                    <a:pt x="117" y="20"/>
                  </a:lnTo>
                  <a:lnTo>
                    <a:pt x="121" y="10"/>
                  </a:lnTo>
                  <a:lnTo>
                    <a:pt x="123" y="25"/>
                  </a:lnTo>
                  <a:lnTo>
                    <a:pt x="126" y="15"/>
                  </a:lnTo>
                  <a:lnTo>
                    <a:pt x="129" y="15"/>
                  </a:lnTo>
                  <a:lnTo>
                    <a:pt x="131" y="20"/>
                  </a:lnTo>
                  <a:lnTo>
                    <a:pt x="134" y="25"/>
                  </a:lnTo>
                  <a:lnTo>
                    <a:pt x="137" y="20"/>
                  </a:lnTo>
                  <a:lnTo>
                    <a:pt x="139" y="20"/>
                  </a:lnTo>
                  <a:lnTo>
                    <a:pt x="142" y="15"/>
                  </a:lnTo>
                  <a:lnTo>
                    <a:pt x="144" y="10"/>
                  </a:lnTo>
                  <a:lnTo>
                    <a:pt x="147" y="20"/>
                  </a:lnTo>
                  <a:lnTo>
                    <a:pt x="150" y="20"/>
                  </a:lnTo>
                  <a:lnTo>
                    <a:pt x="152" y="20"/>
                  </a:lnTo>
                  <a:lnTo>
                    <a:pt x="155" y="25"/>
                  </a:lnTo>
                  <a:lnTo>
                    <a:pt x="158" y="15"/>
                  </a:lnTo>
                  <a:lnTo>
                    <a:pt x="160" y="10"/>
                  </a:lnTo>
                  <a:lnTo>
                    <a:pt x="163" y="10"/>
                  </a:lnTo>
                  <a:lnTo>
                    <a:pt x="166" y="10"/>
                  </a:lnTo>
                  <a:lnTo>
                    <a:pt x="168" y="15"/>
                  </a:lnTo>
                  <a:lnTo>
                    <a:pt x="171" y="15"/>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Freeform 72">
              <a:extLst>
                <a:ext uri="{FF2B5EF4-FFF2-40B4-BE49-F238E27FC236}">
                  <a16:creationId xmlns:a16="http://schemas.microsoft.com/office/drawing/2014/main" id="{772E2D65-8B15-6247-A400-4B3F804F8CF8}"/>
                </a:ext>
              </a:extLst>
            </p:cNvPr>
            <p:cNvSpPr>
              <a:spLocks/>
            </p:cNvSpPr>
            <p:nvPr/>
          </p:nvSpPr>
          <p:spPr bwMode="auto">
            <a:xfrm>
              <a:off x="3613" y="3833"/>
              <a:ext cx="174" cy="74"/>
            </a:xfrm>
            <a:custGeom>
              <a:avLst/>
              <a:gdLst>
                <a:gd name="T0" fmla="*/ 3 w 174"/>
                <a:gd name="T1" fmla="*/ 73 h 74"/>
                <a:gd name="T2" fmla="*/ 9 w 174"/>
                <a:gd name="T3" fmla="*/ 58 h 74"/>
                <a:gd name="T4" fmla="*/ 14 w 174"/>
                <a:gd name="T5" fmla="*/ 58 h 74"/>
                <a:gd name="T6" fmla="*/ 19 w 174"/>
                <a:gd name="T7" fmla="*/ 47 h 74"/>
                <a:gd name="T8" fmla="*/ 25 w 174"/>
                <a:gd name="T9" fmla="*/ 62 h 74"/>
                <a:gd name="T10" fmla="*/ 30 w 174"/>
                <a:gd name="T11" fmla="*/ 62 h 74"/>
                <a:gd name="T12" fmla="*/ 35 w 174"/>
                <a:gd name="T13" fmla="*/ 58 h 74"/>
                <a:gd name="T14" fmla="*/ 41 w 174"/>
                <a:gd name="T15" fmla="*/ 68 h 74"/>
                <a:gd name="T16" fmla="*/ 46 w 174"/>
                <a:gd name="T17" fmla="*/ 68 h 74"/>
                <a:gd name="T18" fmla="*/ 51 w 174"/>
                <a:gd name="T19" fmla="*/ 73 h 74"/>
                <a:gd name="T20" fmla="*/ 57 w 174"/>
                <a:gd name="T21" fmla="*/ 73 h 74"/>
                <a:gd name="T22" fmla="*/ 62 w 174"/>
                <a:gd name="T23" fmla="*/ 58 h 74"/>
                <a:gd name="T24" fmla="*/ 68 w 174"/>
                <a:gd name="T25" fmla="*/ 68 h 74"/>
                <a:gd name="T26" fmla="*/ 73 w 174"/>
                <a:gd name="T27" fmla="*/ 58 h 74"/>
                <a:gd name="T28" fmla="*/ 79 w 174"/>
                <a:gd name="T29" fmla="*/ 58 h 74"/>
                <a:gd name="T30" fmla="*/ 84 w 174"/>
                <a:gd name="T31" fmla="*/ 52 h 74"/>
                <a:gd name="T32" fmla="*/ 90 w 174"/>
                <a:gd name="T33" fmla="*/ 47 h 74"/>
                <a:gd name="T34" fmla="*/ 95 w 174"/>
                <a:gd name="T35" fmla="*/ 62 h 74"/>
                <a:gd name="T36" fmla="*/ 100 w 174"/>
                <a:gd name="T37" fmla="*/ 52 h 74"/>
                <a:gd name="T38" fmla="*/ 106 w 174"/>
                <a:gd name="T39" fmla="*/ 68 h 74"/>
                <a:gd name="T40" fmla="*/ 111 w 174"/>
                <a:gd name="T41" fmla="*/ 47 h 74"/>
                <a:gd name="T42" fmla="*/ 116 w 174"/>
                <a:gd name="T43" fmla="*/ 26 h 74"/>
                <a:gd name="T44" fmla="*/ 122 w 174"/>
                <a:gd name="T45" fmla="*/ 42 h 74"/>
                <a:gd name="T46" fmla="*/ 128 w 174"/>
                <a:gd name="T47" fmla="*/ 36 h 74"/>
                <a:gd name="T48" fmla="*/ 133 w 174"/>
                <a:gd name="T49" fmla="*/ 47 h 74"/>
                <a:gd name="T50" fmla="*/ 138 w 174"/>
                <a:gd name="T51" fmla="*/ 52 h 74"/>
                <a:gd name="T52" fmla="*/ 144 w 174"/>
                <a:gd name="T53" fmla="*/ 62 h 74"/>
                <a:gd name="T54" fmla="*/ 149 w 174"/>
                <a:gd name="T55" fmla="*/ 0 h 74"/>
                <a:gd name="T56" fmla="*/ 154 w 174"/>
                <a:gd name="T57" fmla="*/ 47 h 74"/>
                <a:gd name="T58" fmla="*/ 160 w 174"/>
                <a:gd name="T59" fmla="*/ 52 h 74"/>
                <a:gd name="T60" fmla="*/ 165 w 174"/>
                <a:gd name="T61" fmla="*/ 47 h 74"/>
                <a:gd name="T62" fmla="*/ 170 w 174"/>
                <a:gd name="T63" fmla="*/ 62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74">
                  <a:moveTo>
                    <a:pt x="0" y="62"/>
                  </a:moveTo>
                  <a:lnTo>
                    <a:pt x="3" y="73"/>
                  </a:lnTo>
                  <a:lnTo>
                    <a:pt x="5" y="73"/>
                  </a:lnTo>
                  <a:lnTo>
                    <a:pt x="9" y="58"/>
                  </a:lnTo>
                  <a:lnTo>
                    <a:pt x="11" y="68"/>
                  </a:lnTo>
                  <a:lnTo>
                    <a:pt x="14" y="58"/>
                  </a:lnTo>
                  <a:lnTo>
                    <a:pt x="16" y="68"/>
                  </a:lnTo>
                  <a:lnTo>
                    <a:pt x="19" y="47"/>
                  </a:lnTo>
                  <a:lnTo>
                    <a:pt x="21" y="62"/>
                  </a:lnTo>
                  <a:lnTo>
                    <a:pt x="25" y="62"/>
                  </a:lnTo>
                  <a:lnTo>
                    <a:pt x="27" y="62"/>
                  </a:lnTo>
                  <a:lnTo>
                    <a:pt x="30" y="62"/>
                  </a:lnTo>
                  <a:lnTo>
                    <a:pt x="33" y="68"/>
                  </a:lnTo>
                  <a:lnTo>
                    <a:pt x="35" y="58"/>
                  </a:lnTo>
                  <a:lnTo>
                    <a:pt x="38" y="73"/>
                  </a:lnTo>
                  <a:lnTo>
                    <a:pt x="41" y="68"/>
                  </a:lnTo>
                  <a:lnTo>
                    <a:pt x="43" y="73"/>
                  </a:lnTo>
                  <a:lnTo>
                    <a:pt x="46" y="68"/>
                  </a:lnTo>
                  <a:lnTo>
                    <a:pt x="49" y="52"/>
                  </a:lnTo>
                  <a:lnTo>
                    <a:pt x="51" y="73"/>
                  </a:lnTo>
                  <a:lnTo>
                    <a:pt x="55" y="73"/>
                  </a:lnTo>
                  <a:lnTo>
                    <a:pt x="57" y="73"/>
                  </a:lnTo>
                  <a:lnTo>
                    <a:pt x="60" y="52"/>
                  </a:lnTo>
                  <a:lnTo>
                    <a:pt x="62" y="58"/>
                  </a:lnTo>
                  <a:lnTo>
                    <a:pt x="65" y="52"/>
                  </a:lnTo>
                  <a:lnTo>
                    <a:pt x="68" y="68"/>
                  </a:lnTo>
                  <a:lnTo>
                    <a:pt x="71" y="68"/>
                  </a:lnTo>
                  <a:lnTo>
                    <a:pt x="73" y="58"/>
                  </a:lnTo>
                  <a:lnTo>
                    <a:pt x="76" y="47"/>
                  </a:lnTo>
                  <a:lnTo>
                    <a:pt x="79" y="58"/>
                  </a:lnTo>
                  <a:lnTo>
                    <a:pt x="81" y="42"/>
                  </a:lnTo>
                  <a:lnTo>
                    <a:pt x="84" y="52"/>
                  </a:lnTo>
                  <a:lnTo>
                    <a:pt x="87" y="58"/>
                  </a:lnTo>
                  <a:lnTo>
                    <a:pt x="90" y="47"/>
                  </a:lnTo>
                  <a:lnTo>
                    <a:pt x="92" y="47"/>
                  </a:lnTo>
                  <a:lnTo>
                    <a:pt x="95" y="62"/>
                  </a:lnTo>
                  <a:lnTo>
                    <a:pt x="98" y="68"/>
                  </a:lnTo>
                  <a:lnTo>
                    <a:pt x="100" y="52"/>
                  </a:lnTo>
                  <a:lnTo>
                    <a:pt x="103" y="31"/>
                  </a:lnTo>
                  <a:lnTo>
                    <a:pt x="106" y="68"/>
                  </a:lnTo>
                  <a:lnTo>
                    <a:pt x="109" y="52"/>
                  </a:lnTo>
                  <a:lnTo>
                    <a:pt x="111" y="47"/>
                  </a:lnTo>
                  <a:lnTo>
                    <a:pt x="114" y="58"/>
                  </a:lnTo>
                  <a:lnTo>
                    <a:pt x="116" y="26"/>
                  </a:lnTo>
                  <a:lnTo>
                    <a:pt x="120" y="42"/>
                  </a:lnTo>
                  <a:lnTo>
                    <a:pt x="122" y="42"/>
                  </a:lnTo>
                  <a:lnTo>
                    <a:pt x="125" y="47"/>
                  </a:lnTo>
                  <a:lnTo>
                    <a:pt x="128" y="36"/>
                  </a:lnTo>
                  <a:lnTo>
                    <a:pt x="130" y="26"/>
                  </a:lnTo>
                  <a:lnTo>
                    <a:pt x="133" y="47"/>
                  </a:lnTo>
                  <a:lnTo>
                    <a:pt x="136" y="62"/>
                  </a:lnTo>
                  <a:lnTo>
                    <a:pt x="138" y="52"/>
                  </a:lnTo>
                  <a:lnTo>
                    <a:pt x="141" y="21"/>
                  </a:lnTo>
                  <a:lnTo>
                    <a:pt x="144" y="62"/>
                  </a:lnTo>
                  <a:lnTo>
                    <a:pt x="146" y="62"/>
                  </a:lnTo>
                  <a:lnTo>
                    <a:pt x="149" y="0"/>
                  </a:lnTo>
                  <a:lnTo>
                    <a:pt x="152" y="52"/>
                  </a:lnTo>
                  <a:lnTo>
                    <a:pt x="154" y="47"/>
                  </a:lnTo>
                  <a:lnTo>
                    <a:pt x="157" y="42"/>
                  </a:lnTo>
                  <a:lnTo>
                    <a:pt x="160" y="52"/>
                  </a:lnTo>
                  <a:lnTo>
                    <a:pt x="162" y="52"/>
                  </a:lnTo>
                  <a:lnTo>
                    <a:pt x="165" y="47"/>
                  </a:lnTo>
                  <a:lnTo>
                    <a:pt x="168" y="36"/>
                  </a:lnTo>
                  <a:lnTo>
                    <a:pt x="170" y="62"/>
                  </a:lnTo>
                  <a:lnTo>
                    <a:pt x="173" y="5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1" name="Line 73">
              <a:extLst>
                <a:ext uri="{FF2B5EF4-FFF2-40B4-BE49-F238E27FC236}">
                  <a16:creationId xmlns:a16="http://schemas.microsoft.com/office/drawing/2014/main" id="{409DABDA-349C-5744-B3C9-10621F2D8618}"/>
                </a:ext>
              </a:extLst>
            </p:cNvPr>
            <p:cNvSpPr>
              <a:spLocks noChangeShapeType="1"/>
            </p:cNvSpPr>
            <p:nvPr/>
          </p:nvSpPr>
          <p:spPr bwMode="auto">
            <a:xfrm>
              <a:off x="3849" y="3914"/>
              <a:ext cx="0" cy="2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2" name="Line 74">
              <a:extLst>
                <a:ext uri="{FF2B5EF4-FFF2-40B4-BE49-F238E27FC236}">
                  <a16:creationId xmlns:a16="http://schemas.microsoft.com/office/drawing/2014/main" id="{553E3449-53A5-2A40-B4AF-F1E72698EDA5}"/>
                </a:ext>
              </a:extLst>
            </p:cNvPr>
            <p:cNvSpPr>
              <a:spLocks noChangeShapeType="1"/>
            </p:cNvSpPr>
            <p:nvPr/>
          </p:nvSpPr>
          <p:spPr bwMode="auto">
            <a:xfrm>
              <a:off x="4125" y="3907"/>
              <a:ext cx="0" cy="2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3" name="Freeform 75">
              <a:extLst>
                <a:ext uri="{FF2B5EF4-FFF2-40B4-BE49-F238E27FC236}">
                  <a16:creationId xmlns:a16="http://schemas.microsoft.com/office/drawing/2014/main" id="{5D9B3905-C253-2349-B668-521FBFC12F83}"/>
                </a:ext>
              </a:extLst>
            </p:cNvPr>
            <p:cNvSpPr>
              <a:spLocks/>
            </p:cNvSpPr>
            <p:nvPr/>
          </p:nvSpPr>
          <p:spPr bwMode="auto">
            <a:xfrm>
              <a:off x="3754" y="2966"/>
              <a:ext cx="175" cy="945"/>
            </a:xfrm>
            <a:custGeom>
              <a:avLst/>
              <a:gdLst>
                <a:gd name="T0" fmla="*/ 3 w 175"/>
                <a:gd name="T1" fmla="*/ 922 h 945"/>
                <a:gd name="T2" fmla="*/ 9 w 175"/>
                <a:gd name="T3" fmla="*/ 944 h 945"/>
                <a:gd name="T4" fmla="*/ 14 w 175"/>
                <a:gd name="T5" fmla="*/ 928 h 945"/>
                <a:gd name="T6" fmla="*/ 19 w 175"/>
                <a:gd name="T7" fmla="*/ 911 h 945"/>
                <a:gd name="T8" fmla="*/ 25 w 175"/>
                <a:gd name="T9" fmla="*/ 906 h 945"/>
                <a:gd name="T10" fmla="*/ 30 w 175"/>
                <a:gd name="T11" fmla="*/ 906 h 945"/>
                <a:gd name="T12" fmla="*/ 36 w 175"/>
                <a:gd name="T13" fmla="*/ 891 h 945"/>
                <a:gd name="T14" fmla="*/ 41 w 175"/>
                <a:gd name="T15" fmla="*/ 891 h 945"/>
                <a:gd name="T16" fmla="*/ 46 w 175"/>
                <a:gd name="T17" fmla="*/ 911 h 945"/>
                <a:gd name="T18" fmla="*/ 52 w 175"/>
                <a:gd name="T19" fmla="*/ 906 h 945"/>
                <a:gd name="T20" fmla="*/ 57 w 175"/>
                <a:gd name="T21" fmla="*/ 896 h 945"/>
                <a:gd name="T22" fmla="*/ 62 w 175"/>
                <a:gd name="T23" fmla="*/ 922 h 945"/>
                <a:gd name="T24" fmla="*/ 68 w 175"/>
                <a:gd name="T25" fmla="*/ 891 h 945"/>
                <a:gd name="T26" fmla="*/ 74 w 175"/>
                <a:gd name="T27" fmla="*/ 891 h 945"/>
                <a:gd name="T28" fmla="*/ 79 w 175"/>
                <a:gd name="T29" fmla="*/ 886 h 945"/>
                <a:gd name="T30" fmla="*/ 85 w 175"/>
                <a:gd name="T31" fmla="*/ 822 h 945"/>
                <a:gd name="T32" fmla="*/ 90 w 175"/>
                <a:gd name="T33" fmla="*/ 854 h 945"/>
                <a:gd name="T34" fmla="*/ 95 w 175"/>
                <a:gd name="T35" fmla="*/ 837 h 945"/>
                <a:gd name="T36" fmla="*/ 101 w 175"/>
                <a:gd name="T37" fmla="*/ 827 h 945"/>
                <a:gd name="T38" fmla="*/ 106 w 175"/>
                <a:gd name="T39" fmla="*/ 716 h 945"/>
                <a:gd name="T40" fmla="*/ 112 w 175"/>
                <a:gd name="T41" fmla="*/ 742 h 945"/>
                <a:gd name="T42" fmla="*/ 118 w 175"/>
                <a:gd name="T43" fmla="*/ 763 h 945"/>
                <a:gd name="T44" fmla="*/ 123 w 175"/>
                <a:gd name="T45" fmla="*/ 673 h 945"/>
                <a:gd name="T46" fmla="*/ 128 w 175"/>
                <a:gd name="T47" fmla="*/ 658 h 945"/>
                <a:gd name="T48" fmla="*/ 134 w 175"/>
                <a:gd name="T49" fmla="*/ 609 h 945"/>
                <a:gd name="T50" fmla="*/ 139 w 175"/>
                <a:gd name="T51" fmla="*/ 636 h 945"/>
                <a:gd name="T52" fmla="*/ 144 w 175"/>
                <a:gd name="T53" fmla="*/ 605 h 945"/>
                <a:gd name="T54" fmla="*/ 150 w 175"/>
                <a:gd name="T55" fmla="*/ 387 h 945"/>
                <a:gd name="T56" fmla="*/ 155 w 175"/>
                <a:gd name="T57" fmla="*/ 366 h 945"/>
                <a:gd name="T58" fmla="*/ 161 w 175"/>
                <a:gd name="T59" fmla="*/ 387 h 945"/>
                <a:gd name="T60" fmla="*/ 166 w 175"/>
                <a:gd name="T61" fmla="*/ 271 h 945"/>
                <a:gd name="T62" fmla="*/ 171 w 175"/>
                <a:gd name="T63" fmla="*/ 0 h 9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 h="945">
                  <a:moveTo>
                    <a:pt x="0" y="928"/>
                  </a:moveTo>
                  <a:lnTo>
                    <a:pt x="3" y="922"/>
                  </a:lnTo>
                  <a:lnTo>
                    <a:pt x="6" y="891"/>
                  </a:lnTo>
                  <a:lnTo>
                    <a:pt x="9" y="944"/>
                  </a:lnTo>
                  <a:lnTo>
                    <a:pt x="11" y="922"/>
                  </a:lnTo>
                  <a:lnTo>
                    <a:pt x="14" y="928"/>
                  </a:lnTo>
                  <a:lnTo>
                    <a:pt x="17" y="917"/>
                  </a:lnTo>
                  <a:lnTo>
                    <a:pt x="19" y="911"/>
                  </a:lnTo>
                  <a:lnTo>
                    <a:pt x="22" y="917"/>
                  </a:lnTo>
                  <a:lnTo>
                    <a:pt x="25" y="906"/>
                  </a:lnTo>
                  <a:lnTo>
                    <a:pt x="28" y="928"/>
                  </a:lnTo>
                  <a:lnTo>
                    <a:pt x="30" y="906"/>
                  </a:lnTo>
                  <a:lnTo>
                    <a:pt x="33" y="922"/>
                  </a:lnTo>
                  <a:lnTo>
                    <a:pt x="36" y="891"/>
                  </a:lnTo>
                  <a:lnTo>
                    <a:pt x="38" y="901"/>
                  </a:lnTo>
                  <a:lnTo>
                    <a:pt x="41" y="891"/>
                  </a:lnTo>
                  <a:lnTo>
                    <a:pt x="44" y="870"/>
                  </a:lnTo>
                  <a:lnTo>
                    <a:pt x="46" y="911"/>
                  </a:lnTo>
                  <a:lnTo>
                    <a:pt x="49" y="891"/>
                  </a:lnTo>
                  <a:lnTo>
                    <a:pt x="52" y="906"/>
                  </a:lnTo>
                  <a:lnTo>
                    <a:pt x="54" y="886"/>
                  </a:lnTo>
                  <a:lnTo>
                    <a:pt x="57" y="896"/>
                  </a:lnTo>
                  <a:lnTo>
                    <a:pt x="60" y="875"/>
                  </a:lnTo>
                  <a:lnTo>
                    <a:pt x="62" y="922"/>
                  </a:lnTo>
                  <a:lnTo>
                    <a:pt x="65" y="911"/>
                  </a:lnTo>
                  <a:lnTo>
                    <a:pt x="68" y="891"/>
                  </a:lnTo>
                  <a:lnTo>
                    <a:pt x="71" y="886"/>
                  </a:lnTo>
                  <a:lnTo>
                    <a:pt x="74" y="891"/>
                  </a:lnTo>
                  <a:lnTo>
                    <a:pt x="77" y="870"/>
                  </a:lnTo>
                  <a:lnTo>
                    <a:pt x="79" y="886"/>
                  </a:lnTo>
                  <a:lnTo>
                    <a:pt x="82" y="843"/>
                  </a:lnTo>
                  <a:lnTo>
                    <a:pt x="85" y="822"/>
                  </a:lnTo>
                  <a:lnTo>
                    <a:pt x="87" y="843"/>
                  </a:lnTo>
                  <a:lnTo>
                    <a:pt x="90" y="854"/>
                  </a:lnTo>
                  <a:lnTo>
                    <a:pt x="93" y="816"/>
                  </a:lnTo>
                  <a:lnTo>
                    <a:pt x="95" y="837"/>
                  </a:lnTo>
                  <a:lnTo>
                    <a:pt x="98" y="779"/>
                  </a:lnTo>
                  <a:lnTo>
                    <a:pt x="101" y="827"/>
                  </a:lnTo>
                  <a:lnTo>
                    <a:pt x="103" y="795"/>
                  </a:lnTo>
                  <a:lnTo>
                    <a:pt x="106" y="716"/>
                  </a:lnTo>
                  <a:lnTo>
                    <a:pt x="109" y="711"/>
                  </a:lnTo>
                  <a:lnTo>
                    <a:pt x="112" y="742"/>
                  </a:lnTo>
                  <a:lnTo>
                    <a:pt x="114" y="700"/>
                  </a:lnTo>
                  <a:lnTo>
                    <a:pt x="118" y="763"/>
                  </a:lnTo>
                  <a:lnTo>
                    <a:pt x="120" y="684"/>
                  </a:lnTo>
                  <a:lnTo>
                    <a:pt x="123" y="673"/>
                  </a:lnTo>
                  <a:lnTo>
                    <a:pt x="126" y="716"/>
                  </a:lnTo>
                  <a:lnTo>
                    <a:pt x="128" y="658"/>
                  </a:lnTo>
                  <a:lnTo>
                    <a:pt x="131" y="567"/>
                  </a:lnTo>
                  <a:lnTo>
                    <a:pt x="134" y="609"/>
                  </a:lnTo>
                  <a:lnTo>
                    <a:pt x="136" y="488"/>
                  </a:lnTo>
                  <a:lnTo>
                    <a:pt x="139" y="636"/>
                  </a:lnTo>
                  <a:lnTo>
                    <a:pt x="142" y="514"/>
                  </a:lnTo>
                  <a:lnTo>
                    <a:pt x="144" y="605"/>
                  </a:lnTo>
                  <a:lnTo>
                    <a:pt x="147" y="408"/>
                  </a:lnTo>
                  <a:lnTo>
                    <a:pt x="150" y="387"/>
                  </a:lnTo>
                  <a:lnTo>
                    <a:pt x="153" y="286"/>
                  </a:lnTo>
                  <a:lnTo>
                    <a:pt x="155" y="366"/>
                  </a:lnTo>
                  <a:lnTo>
                    <a:pt x="158" y="286"/>
                  </a:lnTo>
                  <a:lnTo>
                    <a:pt x="161" y="387"/>
                  </a:lnTo>
                  <a:lnTo>
                    <a:pt x="163" y="143"/>
                  </a:lnTo>
                  <a:lnTo>
                    <a:pt x="166" y="271"/>
                  </a:lnTo>
                  <a:lnTo>
                    <a:pt x="169" y="180"/>
                  </a:lnTo>
                  <a:lnTo>
                    <a:pt x="171" y="0"/>
                  </a:lnTo>
                  <a:lnTo>
                    <a:pt x="174" y="112"/>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Freeform 76">
              <a:extLst>
                <a:ext uri="{FF2B5EF4-FFF2-40B4-BE49-F238E27FC236}">
                  <a16:creationId xmlns:a16="http://schemas.microsoft.com/office/drawing/2014/main" id="{DB831C08-EE3D-C94B-A195-B275CF782CC0}"/>
                </a:ext>
              </a:extLst>
            </p:cNvPr>
            <p:cNvSpPr>
              <a:spLocks/>
            </p:cNvSpPr>
            <p:nvPr/>
          </p:nvSpPr>
          <p:spPr bwMode="auto">
            <a:xfrm>
              <a:off x="3913" y="2329"/>
              <a:ext cx="166" cy="1332"/>
            </a:xfrm>
            <a:custGeom>
              <a:avLst/>
              <a:gdLst>
                <a:gd name="T0" fmla="*/ 0 w 166"/>
                <a:gd name="T1" fmla="*/ 748 h 1332"/>
                <a:gd name="T2" fmla="*/ 3 w 166"/>
                <a:gd name="T3" fmla="*/ 743 h 1332"/>
                <a:gd name="T4" fmla="*/ 6 w 166"/>
                <a:gd name="T5" fmla="*/ 637 h 1332"/>
                <a:gd name="T6" fmla="*/ 9 w 166"/>
                <a:gd name="T7" fmla="*/ 647 h 1332"/>
                <a:gd name="T8" fmla="*/ 15 w 166"/>
                <a:gd name="T9" fmla="*/ 524 h 1332"/>
                <a:gd name="T10" fmla="*/ 14 w 166"/>
                <a:gd name="T11" fmla="*/ 578 h 1332"/>
                <a:gd name="T12" fmla="*/ 17 w 166"/>
                <a:gd name="T13" fmla="*/ 626 h 1332"/>
                <a:gd name="T14" fmla="*/ 15 w 166"/>
                <a:gd name="T15" fmla="*/ 380 h 1332"/>
                <a:gd name="T16" fmla="*/ 22 w 166"/>
                <a:gd name="T17" fmla="*/ 408 h 1332"/>
                <a:gd name="T18" fmla="*/ 25 w 166"/>
                <a:gd name="T19" fmla="*/ 424 h 1332"/>
                <a:gd name="T20" fmla="*/ 27 w 166"/>
                <a:gd name="T21" fmla="*/ 127 h 1332"/>
                <a:gd name="T22" fmla="*/ 30 w 166"/>
                <a:gd name="T23" fmla="*/ 568 h 1332"/>
                <a:gd name="T24" fmla="*/ 33 w 166"/>
                <a:gd name="T25" fmla="*/ 0 h 1332"/>
                <a:gd name="T26" fmla="*/ 35 w 166"/>
                <a:gd name="T27" fmla="*/ 493 h 1332"/>
                <a:gd name="T28" fmla="*/ 42 w 166"/>
                <a:gd name="T29" fmla="*/ 275 h 1332"/>
                <a:gd name="T30" fmla="*/ 41 w 166"/>
                <a:gd name="T31" fmla="*/ 180 h 1332"/>
                <a:gd name="T32" fmla="*/ 43 w 166"/>
                <a:gd name="T33" fmla="*/ 165 h 1332"/>
                <a:gd name="T34" fmla="*/ 46 w 166"/>
                <a:gd name="T35" fmla="*/ 127 h 1332"/>
                <a:gd name="T36" fmla="*/ 41 w 166"/>
                <a:gd name="T37" fmla="*/ 35 h 1332"/>
                <a:gd name="T38" fmla="*/ 51 w 166"/>
                <a:gd name="T39" fmla="*/ 387 h 1332"/>
                <a:gd name="T40" fmla="*/ 54 w 166"/>
                <a:gd name="T41" fmla="*/ 116 h 1332"/>
                <a:gd name="T42" fmla="*/ 57 w 166"/>
                <a:gd name="T43" fmla="*/ 414 h 1332"/>
                <a:gd name="T44" fmla="*/ 60 w 166"/>
                <a:gd name="T45" fmla="*/ 350 h 1332"/>
                <a:gd name="T46" fmla="*/ 56 w 166"/>
                <a:gd name="T47" fmla="*/ 199 h 1332"/>
                <a:gd name="T48" fmla="*/ 59 w 166"/>
                <a:gd name="T49" fmla="*/ 377 h 1332"/>
                <a:gd name="T50" fmla="*/ 67 w 166"/>
                <a:gd name="T51" fmla="*/ 547 h 1332"/>
                <a:gd name="T52" fmla="*/ 71 w 166"/>
                <a:gd name="T53" fmla="*/ 515 h 1332"/>
                <a:gd name="T54" fmla="*/ 69 w 166"/>
                <a:gd name="T55" fmla="*/ 583 h 1332"/>
                <a:gd name="T56" fmla="*/ 86 w 166"/>
                <a:gd name="T57" fmla="*/ 667 h 1332"/>
                <a:gd name="T58" fmla="*/ 79 w 166"/>
                <a:gd name="T59" fmla="*/ 849 h 1332"/>
                <a:gd name="T60" fmla="*/ 77 w 166"/>
                <a:gd name="T61" fmla="*/ 643 h 1332"/>
                <a:gd name="T62" fmla="*/ 84 w 166"/>
                <a:gd name="T63" fmla="*/ 596 h 1332"/>
                <a:gd name="T64" fmla="*/ 87 w 166"/>
                <a:gd name="T65" fmla="*/ 929 h 1332"/>
                <a:gd name="T66" fmla="*/ 90 w 166"/>
                <a:gd name="T67" fmla="*/ 933 h 1332"/>
                <a:gd name="T68" fmla="*/ 92 w 166"/>
                <a:gd name="T69" fmla="*/ 944 h 1332"/>
                <a:gd name="T70" fmla="*/ 95 w 166"/>
                <a:gd name="T71" fmla="*/ 1029 h 1332"/>
                <a:gd name="T72" fmla="*/ 98 w 166"/>
                <a:gd name="T73" fmla="*/ 1072 h 1332"/>
                <a:gd name="T74" fmla="*/ 109 w 166"/>
                <a:gd name="T75" fmla="*/ 1053 h 1332"/>
                <a:gd name="T76" fmla="*/ 115 w 166"/>
                <a:gd name="T77" fmla="*/ 1102 h 1332"/>
                <a:gd name="T78" fmla="*/ 118 w 166"/>
                <a:gd name="T79" fmla="*/ 1060 h 1332"/>
                <a:gd name="T80" fmla="*/ 122 w 166"/>
                <a:gd name="T81" fmla="*/ 1108 h 1332"/>
                <a:gd name="T82" fmla="*/ 131 w 166"/>
                <a:gd name="T83" fmla="*/ 1031 h 1332"/>
                <a:gd name="T84" fmla="*/ 132 w 166"/>
                <a:gd name="T85" fmla="*/ 1117 h 1332"/>
                <a:gd name="T86" fmla="*/ 138 w 166"/>
                <a:gd name="T87" fmla="*/ 1156 h 1332"/>
                <a:gd name="T88" fmla="*/ 137 w 166"/>
                <a:gd name="T89" fmla="*/ 1065 h 1332"/>
                <a:gd name="T90" fmla="*/ 146 w 166"/>
                <a:gd name="T91" fmla="*/ 1196 h 1332"/>
                <a:gd name="T92" fmla="*/ 142 w 166"/>
                <a:gd name="T93" fmla="*/ 1089 h 1332"/>
                <a:gd name="T94" fmla="*/ 156 w 166"/>
                <a:gd name="T95" fmla="*/ 1283 h 1332"/>
                <a:gd name="T96" fmla="*/ 154 w 166"/>
                <a:gd name="T97" fmla="*/ 1132 h 1332"/>
                <a:gd name="T98" fmla="*/ 165 w 166"/>
                <a:gd name="T99" fmla="*/ 1331 h 13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6" h="1332">
                  <a:moveTo>
                    <a:pt x="0" y="748"/>
                  </a:moveTo>
                  <a:lnTo>
                    <a:pt x="3" y="743"/>
                  </a:lnTo>
                  <a:lnTo>
                    <a:pt x="6" y="637"/>
                  </a:lnTo>
                  <a:lnTo>
                    <a:pt x="9" y="647"/>
                  </a:lnTo>
                  <a:lnTo>
                    <a:pt x="15" y="524"/>
                  </a:lnTo>
                  <a:lnTo>
                    <a:pt x="14" y="578"/>
                  </a:lnTo>
                  <a:lnTo>
                    <a:pt x="17" y="626"/>
                  </a:lnTo>
                  <a:lnTo>
                    <a:pt x="15" y="380"/>
                  </a:lnTo>
                  <a:lnTo>
                    <a:pt x="22" y="408"/>
                  </a:lnTo>
                  <a:lnTo>
                    <a:pt x="25" y="424"/>
                  </a:lnTo>
                  <a:lnTo>
                    <a:pt x="27" y="127"/>
                  </a:lnTo>
                  <a:lnTo>
                    <a:pt x="30" y="568"/>
                  </a:lnTo>
                  <a:lnTo>
                    <a:pt x="33" y="0"/>
                  </a:lnTo>
                  <a:lnTo>
                    <a:pt x="35" y="493"/>
                  </a:lnTo>
                  <a:lnTo>
                    <a:pt x="42" y="275"/>
                  </a:lnTo>
                  <a:lnTo>
                    <a:pt x="41" y="180"/>
                  </a:lnTo>
                  <a:lnTo>
                    <a:pt x="43" y="165"/>
                  </a:lnTo>
                  <a:lnTo>
                    <a:pt x="46" y="127"/>
                  </a:lnTo>
                  <a:lnTo>
                    <a:pt x="41" y="35"/>
                  </a:lnTo>
                  <a:lnTo>
                    <a:pt x="51" y="387"/>
                  </a:lnTo>
                  <a:lnTo>
                    <a:pt x="54" y="116"/>
                  </a:lnTo>
                  <a:lnTo>
                    <a:pt x="57" y="414"/>
                  </a:lnTo>
                  <a:lnTo>
                    <a:pt x="60" y="350"/>
                  </a:lnTo>
                  <a:lnTo>
                    <a:pt x="56" y="199"/>
                  </a:lnTo>
                  <a:lnTo>
                    <a:pt x="59" y="377"/>
                  </a:lnTo>
                  <a:lnTo>
                    <a:pt x="67" y="547"/>
                  </a:lnTo>
                  <a:lnTo>
                    <a:pt x="71" y="515"/>
                  </a:lnTo>
                  <a:lnTo>
                    <a:pt x="69" y="583"/>
                  </a:lnTo>
                  <a:lnTo>
                    <a:pt x="86" y="667"/>
                  </a:lnTo>
                  <a:lnTo>
                    <a:pt x="79" y="849"/>
                  </a:lnTo>
                  <a:lnTo>
                    <a:pt x="77" y="643"/>
                  </a:lnTo>
                  <a:lnTo>
                    <a:pt x="84" y="596"/>
                  </a:lnTo>
                  <a:lnTo>
                    <a:pt x="87" y="929"/>
                  </a:lnTo>
                  <a:lnTo>
                    <a:pt x="90" y="933"/>
                  </a:lnTo>
                  <a:lnTo>
                    <a:pt x="92" y="944"/>
                  </a:lnTo>
                  <a:lnTo>
                    <a:pt x="95" y="1029"/>
                  </a:lnTo>
                  <a:lnTo>
                    <a:pt x="98" y="1072"/>
                  </a:lnTo>
                  <a:lnTo>
                    <a:pt x="109" y="1053"/>
                  </a:lnTo>
                  <a:lnTo>
                    <a:pt x="115" y="1102"/>
                  </a:lnTo>
                  <a:lnTo>
                    <a:pt x="118" y="1060"/>
                  </a:lnTo>
                  <a:lnTo>
                    <a:pt x="122" y="1108"/>
                  </a:lnTo>
                  <a:lnTo>
                    <a:pt x="131" y="1031"/>
                  </a:lnTo>
                  <a:lnTo>
                    <a:pt x="132" y="1117"/>
                  </a:lnTo>
                  <a:lnTo>
                    <a:pt x="138" y="1156"/>
                  </a:lnTo>
                  <a:lnTo>
                    <a:pt x="137" y="1065"/>
                  </a:lnTo>
                  <a:lnTo>
                    <a:pt x="146" y="1196"/>
                  </a:lnTo>
                  <a:lnTo>
                    <a:pt x="142" y="1089"/>
                  </a:lnTo>
                  <a:lnTo>
                    <a:pt x="156" y="1283"/>
                  </a:lnTo>
                  <a:lnTo>
                    <a:pt x="154" y="1132"/>
                  </a:lnTo>
                  <a:lnTo>
                    <a:pt x="165" y="1331"/>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77">
              <a:extLst>
                <a:ext uri="{FF2B5EF4-FFF2-40B4-BE49-F238E27FC236}">
                  <a16:creationId xmlns:a16="http://schemas.microsoft.com/office/drawing/2014/main" id="{D061414F-0670-A742-896A-E153B7D5493B}"/>
                </a:ext>
              </a:extLst>
            </p:cNvPr>
            <p:cNvSpPr>
              <a:spLocks noChangeShapeType="1"/>
            </p:cNvSpPr>
            <p:nvPr/>
          </p:nvSpPr>
          <p:spPr bwMode="auto">
            <a:xfrm>
              <a:off x="4370" y="3908"/>
              <a:ext cx="0" cy="21"/>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6" name="Line 78">
              <a:extLst>
                <a:ext uri="{FF2B5EF4-FFF2-40B4-BE49-F238E27FC236}">
                  <a16:creationId xmlns:a16="http://schemas.microsoft.com/office/drawing/2014/main" id="{B176962E-8BBB-F748-B030-7119B9D30558}"/>
                </a:ext>
              </a:extLst>
            </p:cNvPr>
            <p:cNvSpPr>
              <a:spLocks noChangeShapeType="1"/>
            </p:cNvSpPr>
            <p:nvPr/>
          </p:nvSpPr>
          <p:spPr bwMode="auto">
            <a:xfrm>
              <a:off x="4623" y="3908"/>
              <a:ext cx="3" cy="2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7" name="Freeform 79">
              <a:extLst>
                <a:ext uri="{FF2B5EF4-FFF2-40B4-BE49-F238E27FC236}">
                  <a16:creationId xmlns:a16="http://schemas.microsoft.com/office/drawing/2014/main" id="{ABC7BB20-2AC3-4E4A-84DC-3A65322A6BE4}"/>
                </a:ext>
              </a:extLst>
            </p:cNvPr>
            <p:cNvSpPr>
              <a:spLocks/>
            </p:cNvSpPr>
            <p:nvPr/>
          </p:nvSpPr>
          <p:spPr bwMode="auto">
            <a:xfrm>
              <a:off x="4285" y="3762"/>
              <a:ext cx="247" cy="79"/>
            </a:xfrm>
            <a:custGeom>
              <a:avLst/>
              <a:gdLst>
                <a:gd name="T0" fmla="*/ 4 w 247"/>
                <a:gd name="T1" fmla="*/ 15 h 79"/>
                <a:gd name="T2" fmla="*/ 11 w 247"/>
                <a:gd name="T3" fmla="*/ 49 h 79"/>
                <a:gd name="T4" fmla="*/ 19 w 247"/>
                <a:gd name="T5" fmla="*/ 21 h 79"/>
                <a:gd name="T6" fmla="*/ 27 w 247"/>
                <a:gd name="T7" fmla="*/ 55 h 79"/>
                <a:gd name="T8" fmla="*/ 35 w 247"/>
                <a:gd name="T9" fmla="*/ 67 h 79"/>
                <a:gd name="T10" fmla="*/ 43 w 247"/>
                <a:gd name="T11" fmla="*/ 27 h 79"/>
                <a:gd name="T12" fmla="*/ 51 w 247"/>
                <a:gd name="T13" fmla="*/ 49 h 79"/>
                <a:gd name="T14" fmla="*/ 58 w 247"/>
                <a:gd name="T15" fmla="*/ 43 h 79"/>
                <a:gd name="T16" fmla="*/ 65 w 247"/>
                <a:gd name="T17" fmla="*/ 49 h 79"/>
                <a:gd name="T18" fmla="*/ 73 w 247"/>
                <a:gd name="T19" fmla="*/ 78 h 79"/>
                <a:gd name="T20" fmla="*/ 82 w 247"/>
                <a:gd name="T21" fmla="*/ 38 h 79"/>
                <a:gd name="T22" fmla="*/ 89 w 247"/>
                <a:gd name="T23" fmla="*/ 55 h 79"/>
                <a:gd name="T24" fmla="*/ 97 w 247"/>
                <a:gd name="T25" fmla="*/ 73 h 79"/>
                <a:gd name="T26" fmla="*/ 105 w 247"/>
                <a:gd name="T27" fmla="*/ 43 h 79"/>
                <a:gd name="T28" fmla="*/ 112 w 247"/>
                <a:gd name="T29" fmla="*/ 9 h 79"/>
                <a:gd name="T30" fmla="*/ 120 w 247"/>
                <a:gd name="T31" fmla="*/ 21 h 79"/>
                <a:gd name="T32" fmla="*/ 127 w 247"/>
                <a:gd name="T33" fmla="*/ 49 h 79"/>
                <a:gd name="T34" fmla="*/ 135 w 247"/>
                <a:gd name="T35" fmla="*/ 55 h 79"/>
                <a:gd name="T36" fmla="*/ 143 w 247"/>
                <a:gd name="T37" fmla="*/ 78 h 79"/>
                <a:gd name="T38" fmla="*/ 150 w 247"/>
                <a:gd name="T39" fmla="*/ 38 h 79"/>
                <a:gd name="T40" fmla="*/ 158 w 247"/>
                <a:gd name="T41" fmla="*/ 55 h 79"/>
                <a:gd name="T42" fmla="*/ 165 w 247"/>
                <a:gd name="T43" fmla="*/ 27 h 79"/>
                <a:gd name="T44" fmla="*/ 176 w 247"/>
                <a:gd name="T45" fmla="*/ 0 h 79"/>
                <a:gd name="T46" fmla="*/ 181 w 247"/>
                <a:gd name="T47" fmla="*/ 37 h 79"/>
                <a:gd name="T48" fmla="*/ 189 w 247"/>
                <a:gd name="T49" fmla="*/ 49 h 79"/>
                <a:gd name="T50" fmla="*/ 197 w 247"/>
                <a:gd name="T51" fmla="*/ 67 h 79"/>
                <a:gd name="T52" fmla="*/ 204 w 247"/>
                <a:gd name="T53" fmla="*/ 43 h 79"/>
                <a:gd name="T54" fmla="*/ 212 w 247"/>
                <a:gd name="T55" fmla="*/ 61 h 79"/>
                <a:gd name="T56" fmla="*/ 219 w 247"/>
                <a:gd name="T57" fmla="*/ 43 h 79"/>
                <a:gd name="T58" fmla="*/ 227 w 247"/>
                <a:gd name="T59" fmla="*/ 55 h 79"/>
                <a:gd name="T60" fmla="*/ 235 w 247"/>
                <a:gd name="T61" fmla="*/ 61 h 79"/>
                <a:gd name="T62" fmla="*/ 242 w 247"/>
                <a:gd name="T63" fmla="*/ 38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79">
                  <a:moveTo>
                    <a:pt x="0" y="43"/>
                  </a:moveTo>
                  <a:lnTo>
                    <a:pt x="4" y="15"/>
                  </a:lnTo>
                  <a:lnTo>
                    <a:pt x="7" y="78"/>
                  </a:lnTo>
                  <a:lnTo>
                    <a:pt x="11" y="49"/>
                  </a:lnTo>
                  <a:lnTo>
                    <a:pt x="16" y="38"/>
                  </a:lnTo>
                  <a:lnTo>
                    <a:pt x="19" y="21"/>
                  </a:lnTo>
                  <a:lnTo>
                    <a:pt x="24" y="21"/>
                  </a:lnTo>
                  <a:lnTo>
                    <a:pt x="27" y="55"/>
                  </a:lnTo>
                  <a:lnTo>
                    <a:pt x="31" y="21"/>
                  </a:lnTo>
                  <a:lnTo>
                    <a:pt x="35" y="67"/>
                  </a:lnTo>
                  <a:lnTo>
                    <a:pt x="39" y="27"/>
                  </a:lnTo>
                  <a:lnTo>
                    <a:pt x="43" y="27"/>
                  </a:lnTo>
                  <a:lnTo>
                    <a:pt x="47" y="43"/>
                  </a:lnTo>
                  <a:lnTo>
                    <a:pt x="51" y="49"/>
                  </a:lnTo>
                  <a:lnTo>
                    <a:pt x="54" y="55"/>
                  </a:lnTo>
                  <a:lnTo>
                    <a:pt x="58" y="43"/>
                  </a:lnTo>
                  <a:lnTo>
                    <a:pt x="62" y="32"/>
                  </a:lnTo>
                  <a:lnTo>
                    <a:pt x="65" y="49"/>
                  </a:lnTo>
                  <a:lnTo>
                    <a:pt x="69" y="73"/>
                  </a:lnTo>
                  <a:lnTo>
                    <a:pt x="73" y="78"/>
                  </a:lnTo>
                  <a:lnTo>
                    <a:pt x="78" y="27"/>
                  </a:lnTo>
                  <a:lnTo>
                    <a:pt x="82" y="38"/>
                  </a:lnTo>
                  <a:lnTo>
                    <a:pt x="85" y="61"/>
                  </a:lnTo>
                  <a:lnTo>
                    <a:pt x="89" y="55"/>
                  </a:lnTo>
                  <a:lnTo>
                    <a:pt x="93" y="43"/>
                  </a:lnTo>
                  <a:lnTo>
                    <a:pt x="97" y="73"/>
                  </a:lnTo>
                  <a:lnTo>
                    <a:pt x="101" y="55"/>
                  </a:lnTo>
                  <a:lnTo>
                    <a:pt x="105" y="43"/>
                  </a:lnTo>
                  <a:lnTo>
                    <a:pt x="108" y="38"/>
                  </a:lnTo>
                  <a:lnTo>
                    <a:pt x="112" y="9"/>
                  </a:lnTo>
                  <a:lnTo>
                    <a:pt x="116" y="15"/>
                  </a:lnTo>
                  <a:lnTo>
                    <a:pt x="120" y="21"/>
                  </a:lnTo>
                  <a:lnTo>
                    <a:pt x="123" y="43"/>
                  </a:lnTo>
                  <a:lnTo>
                    <a:pt x="127" y="49"/>
                  </a:lnTo>
                  <a:lnTo>
                    <a:pt x="131" y="67"/>
                  </a:lnTo>
                  <a:lnTo>
                    <a:pt x="135" y="55"/>
                  </a:lnTo>
                  <a:lnTo>
                    <a:pt x="139" y="55"/>
                  </a:lnTo>
                  <a:lnTo>
                    <a:pt x="143" y="78"/>
                  </a:lnTo>
                  <a:lnTo>
                    <a:pt x="146" y="67"/>
                  </a:lnTo>
                  <a:lnTo>
                    <a:pt x="150" y="38"/>
                  </a:lnTo>
                  <a:lnTo>
                    <a:pt x="154" y="21"/>
                  </a:lnTo>
                  <a:lnTo>
                    <a:pt x="158" y="55"/>
                  </a:lnTo>
                  <a:lnTo>
                    <a:pt x="161" y="73"/>
                  </a:lnTo>
                  <a:lnTo>
                    <a:pt x="165" y="27"/>
                  </a:lnTo>
                  <a:lnTo>
                    <a:pt x="169" y="55"/>
                  </a:lnTo>
                  <a:lnTo>
                    <a:pt x="176" y="0"/>
                  </a:lnTo>
                  <a:lnTo>
                    <a:pt x="177" y="32"/>
                  </a:lnTo>
                  <a:lnTo>
                    <a:pt x="181" y="37"/>
                  </a:lnTo>
                  <a:lnTo>
                    <a:pt x="185" y="67"/>
                  </a:lnTo>
                  <a:lnTo>
                    <a:pt x="189" y="49"/>
                  </a:lnTo>
                  <a:lnTo>
                    <a:pt x="193" y="38"/>
                  </a:lnTo>
                  <a:lnTo>
                    <a:pt x="197" y="67"/>
                  </a:lnTo>
                  <a:lnTo>
                    <a:pt x="201" y="55"/>
                  </a:lnTo>
                  <a:lnTo>
                    <a:pt x="204" y="43"/>
                  </a:lnTo>
                  <a:lnTo>
                    <a:pt x="208" y="38"/>
                  </a:lnTo>
                  <a:lnTo>
                    <a:pt x="212" y="61"/>
                  </a:lnTo>
                  <a:lnTo>
                    <a:pt x="215" y="49"/>
                  </a:lnTo>
                  <a:lnTo>
                    <a:pt x="219" y="43"/>
                  </a:lnTo>
                  <a:lnTo>
                    <a:pt x="223" y="38"/>
                  </a:lnTo>
                  <a:lnTo>
                    <a:pt x="227" y="55"/>
                  </a:lnTo>
                  <a:lnTo>
                    <a:pt x="231" y="32"/>
                  </a:lnTo>
                  <a:lnTo>
                    <a:pt x="235" y="61"/>
                  </a:lnTo>
                  <a:lnTo>
                    <a:pt x="239" y="55"/>
                  </a:lnTo>
                  <a:lnTo>
                    <a:pt x="242" y="38"/>
                  </a:lnTo>
                  <a:lnTo>
                    <a:pt x="246" y="78"/>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Freeform 80">
              <a:extLst>
                <a:ext uri="{FF2B5EF4-FFF2-40B4-BE49-F238E27FC236}">
                  <a16:creationId xmlns:a16="http://schemas.microsoft.com/office/drawing/2014/main" id="{0D6DC1F3-34E2-C048-ACBD-D215596DE6F5}"/>
                </a:ext>
              </a:extLst>
            </p:cNvPr>
            <p:cNvSpPr>
              <a:spLocks/>
            </p:cNvSpPr>
            <p:nvPr/>
          </p:nvSpPr>
          <p:spPr bwMode="auto">
            <a:xfrm>
              <a:off x="4527" y="3557"/>
              <a:ext cx="252" cy="314"/>
            </a:xfrm>
            <a:custGeom>
              <a:avLst/>
              <a:gdLst>
                <a:gd name="T0" fmla="*/ 4 w 252"/>
                <a:gd name="T1" fmla="*/ 243 h 314"/>
                <a:gd name="T2" fmla="*/ 11 w 252"/>
                <a:gd name="T3" fmla="*/ 286 h 314"/>
                <a:gd name="T4" fmla="*/ 20 w 252"/>
                <a:gd name="T5" fmla="*/ 160 h 314"/>
                <a:gd name="T6" fmla="*/ 28 w 252"/>
                <a:gd name="T7" fmla="*/ 271 h 314"/>
                <a:gd name="T8" fmla="*/ 36 w 252"/>
                <a:gd name="T9" fmla="*/ 228 h 314"/>
                <a:gd name="T10" fmla="*/ 43 w 252"/>
                <a:gd name="T11" fmla="*/ 243 h 314"/>
                <a:gd name="T12" fmla="*/ 51 w 252"/>
                <a:gd name="T13" fmla="*/ 189 h 314"/>
                <a:gd name="T14" fmla="*/ 59 w 252"/>
                <a:gd name="T15" fmla="*/ 228 h 314"/>
                <a:gd name="T16" fmla="*/ 67 w 252"/>
                <a:gd name="T17" fmla="*/ 215 h 314"/>
                <a:gd name="T18" fmla="*/ 74 w 252"/>
                <a:gd name="T19" fmla="*/ 174 h 314"/>
                <a:gd name="T20" fmla="*/ 83 w 252"/>
                <a:gd name="T21" fmla="*/ 215 h 314"/>
                <a:gd name="T22" fmla="*/ 89 w 252"/>
                <a:gd name="T23" fmla="*/ 224 h 314"/>
                <a:gd name="T24" fmla="*/ 97 w 252"/>
                <a:gd name="T25" fmla="*/ 189 h 314"/>
                <a:gd name="T26" fmla="*/ 98 w 252"/>
                <a:gd name="T27" fmla="*/ 241 h 314"/>
                <a:gd name="T28" fmla="*/ 114 w 252"/>
                <a:gd name="T29" fmla="*/ 228 h 314"/>
                <a:gd name="T30" fmla="*/ 121 w 252"/>
                <a:gd name="T31" fmla="*/ 243 h 314"/>
                <a:gd name="T32" fmla="*/ 130 w 252"/>
                <a:gd name="T33" fmla="*/ 145 h 314"/>
                <a:gd name="T34" fmla="*/ 137 w 252"/>
                <a:gd name="T35" fmla="*/ 215 h 314"/>
                <a:gd name="T36" fmla="*/ 145 w 252"/>
                <a:gd name="T37" fmla="*/ 189 h 314"/>
                <a:gd name="T38" fmla="*/ 152 w 252"/>
                <a:gd name="T39" fmla="*/ 104 h 314"/>
                <a:gd name="T40" fmla="*/ 160 w 252"/>
                <a:gd name="T41" fmla="*/ 133 h 314"/>
                <a:gd name="T42" fmla="*/ 168 w 252"/>
                <a:gd name="T43" fmla="*/ 145 h 314"/>
                <a:gd name="T44" fmla="*/ 176 w 252"/>
                <a:gd name="T45" fmla="*/ 104 h 314"/>
                <a:gd name="T46" fmla="*/ 184 w 252"/>
                <a:gd name="T47" fmla="*/ 104 h 314"/>
                <a:gd name="T48" fmla="*/ 192 w 252"/>
                <a:gd name="T49" fmla="*/ 174 h 314"/>
                <a:gd name="T50" fmla="*/ 200 w 252"/>
                <a:gd name="T51" fmla="*/ 189 h 314"/>
                <a:gd name="T52" fmla="*/ 208 w 252"/>
                <a:gd name="T53" fmla="*/ 271 h 314"/>
                <a:gd name="T54" fmla="*/ 215 w 252"/>
                <a:gd name="T55" fmla="*/ 32 h 314"/>
                <a:gd name="T56" fmla="*/ 229 w 252"/>
                <a:gd name="T57" fmla="*/ 0 h 314"/>
                <a:gd name="T58" fmla="*/ 231 w 252"/>
                <a:gd name="T59" fmla="*/ 160 h 314"/>
                <a:gd name="T60" fmla="*/ 238 w 252"/>
                <a:gd name="T61" fmla="*/ 119 h 314"/>
                <a:gd name="T62" fmla="*/ 246 w 252"/>
                <a:gd name="T63" fmla="*/ 46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2" h="314">
                  <a:moveTo>
                    <a:pt x="0" y="313"/>
                  </a:moveTo>
                  <a:lnTo>
                    <a:pt x="4" y="243"/>
                  </a:lnTo>
                  <a:lnTo>
                    <a:pt x="8" y="228"/>
                  </a:lnTo>
                  <a:lnTo>
                    <a:pt x="11" y="286"/>
                  </a:lnTo>
                  <a:lnTo>
                    <a:pt x="15" y="215"/>
                  </a:lnTo>
                  <a:lnTo>
                    <a:pt x="20" y="160"/>
                  </a:lnTo>
                  <a:lnTo>
                    <a:pt x="23" y="228"/>
                  </a:lnTo>
                  <a:lnTo>
                    <a:pt x="28" y="271"/>
                  </a:lnTo>
                  <a:lnTo>
                    <a:pt x="32" y="243"/>
                  </a:lnTo>
                  <a:lnTo>
                    <a:pt x="36" y="228"/>
                  </a:lnTo>
                  <a:lnTo>
                    <a:pt x="39" y="243"/>
                  </a:lnTo>
                  <a:lnTo>
                    <a:pt x="43" y="243"/>
                  </a:lnTo>
                  <a:lnTo>
                    <a:pt x="47" y="201"/>
                  </a:lnTo>
                  <a:lnTo>
                    <a:pt x="51" y="189"/>
                  </a:lnTo>
                  <a:lnTo>
                    <a:pt x="55" y="271"/>
                  </a:lnTo>
                  <a:lnTo>
                    <a:pt x="59" y="228"/>
                  </a:lnTo>
                  <a:lnTo>
                    <a:pt x="63" y="243"/>
                  </a:lnTo>
                  <a:lnTo>
                    <a:pt x="67" y="215"/>
                  </a:lnTo>
                  <a:lnTo>
                    <a:pt x="71" y="243"/>
                  </a:lnTo>
                  <a:lnTo>
                    <a:pt x="74" y="174"/>
                  </a:lnTo>
                  <a:lnTo>
                    <a:pt x="78" y="201"/>
                  </a:lnTo>
                  <a:lnTo>
                    <a:pt x="83" y="215"/>
                  </a:lnTo>
                  <a:lnTo>
                    <a:pt x="87" y="286"/>
                  </a:lnTo>
                  <a:lnTo>
                    <a:pt x="89" y="224"/>
                  </a:lnTo>
                  <a:lnTo>
                    <a:pt x="95" y="160"/>
                  </a:lnTo>
                  <a:lnTo>
                    <a:pt x="97" y="189"/>
                  </a:lnTo>
                  <a:lnTo>
                    <a:pt x="101" y="215"/>
                  </a:lnTo>
                  <a:lnTo>
                    <a:pt x="98" y="241"/>
                  </a:lnTo>
                  <a:lnTo>
                    <a:pt x="109" y="145"/>
                  </a:lnTo>
                  <a:lnTo>
                    <a:pt x="114" y="228"/>
                  </a:lnTo>
                  <a:lnTo>
                    <a:pt x="117" y="189"/>
                  </a:lnTo>
                  <a:lnTo>
                    <a:pt x="121" y="243"/>
                  </a:lnTo>
                  <a:lnTo>
                    <a:pt x="126" y="160"/>
                  </a:lnTo>
                  <a:lnTo>
                    <a:pt x="130" y="145"/>
                  </a:lnTo>
                  <a:lnTo>
                    <a:pt x="134" y="215"/>
                  </a:lnTo>
                  <a:lnTo>
                    <a:pt x="137" y="215"/>
                  </a:lnTo>
                  <a:lnTo>
                    <a:pt x="141" y="160"/>
                  </a:lnTo>
                  <a:lnTo>
                    <a:pt x="145" y="189"/>
                  </a:lnTo>
                  <a:lnTo>
                    <a:pt x="149" y="119"/>
                  </a:lnTo>
                  <a:lnTo>
                    <a:pt x="152" y="104"/>
                  </a:lnTo>
                  <a:lnTo>
                    <a:pt x="156" y="215"/>
                  </a:lnTo>
                  <a:lnTo>
                    <a:pt x="160" y="133"/>
                  </a:lnTo>
                  <a:lnTo>
                    <a:pt x="165" y="177"/>
                  </a:lnTo>
                  <a:lnTo>
                    <a:pt x="168" y="145"/>
                  </a:lnTo>
                  <a:lnTo>
                    <a:pt x="173" y="104"/>
                  </a:lnTo>
                  <a:lnTo>
                    <a:pt x="176" y="104"/>
                  </a:lnTo>
                  <a:lnTo>
                    <a:pt x="180" y="145"/>
                  </a:lnTo>
                  <a:lnTo>
                    <a:pt x="184" y="104"/>
                  </a:lnTo>
                  <a:lnTo>
                    <a:pt x="188" y="61"/>
                  </a:lnTo>
                  <a:lnTo>
                    <a:pt x="192" y="174"/>
                  </a:lnTo>
                  <a:lnTo>
                    <a:pt x="196" y="5"/>
                  </a:lnTo>
                  <a:lnTo>
                    <a:pt x="200" y="189"/>
                  </a:lnTo>
                  <a:lnTo>
                    <a:pt x="204" y="189"/>
                  </a:lnTo>
                  <a:lnTo>
                    <a:pt x="208" y="271"/>
                  </a:lnTo>
                  <a:lnTo>
                    <a:pt x="208" y="104"/>
                  </a:lnTo>
                  <a:lnTo>
                    <a:pt x="215" y="32"/>
                  </a:lnTo>
                  <a:lnTo>
                    <a:pt x="219" y="201"/>
                  </a:lnTo>
                  <a:lnTo>
                    <a:pt x="229" y="0"/>
                  </a:lnTo>
                  <a:lnTo>
                    <a:pt x="227" y="228"/>
                  </a:lnTo>
                  <a:lnTo>
                    <a:pt x="231" y="160"/>
                  </a:lnTo>
                  <a:lnTo>
                    <a:pt x="236" y="59"/>
                  </a:lnTo>
                  <a:lnTo>
                    <a:pt x="238" y="119"/>
                  </a:lnTo>
                  <a:lnTo>
                    <a:pt x="242" y="146"/>
                  </a:lnTo>
                  <a:lnTo>
                    <a:pt x="246" y="46"/>
                  </a:lnTo>
                  <a:lnTo>
                    <a:pt x="251" y="104"/>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Freeform 81">
              <a:extLst>
                <a:ext uri="{FF2B5EF4-FFF2-40B4-BE49-F238E27FC236}">
                  <a16:creationId xmlns:a16="http://schemas.microsoft.com/office/drawing/2014/main" id="{3BF54A98-48B3-AD4A-8948-E019906766A5}"/>
                </a:ext>
              </a:extLst>
            </p:cNvPr>
            <p:cNvSpPr>
              <a:spLocks/>
            </p:cNvSpPr>
            <p:nvPr/>
          </p:nvSpPr>
          <p:spPr bwMode="auto">
            <a:xfrm>
              <a:off x="4778" y="3489"/>
              <a:ext cx="247" cy="385"/>
            </a:xfrm>
            <a:custGeom>
              <a:avLst/>
              <a:gdLst>
                <a:gd name="T0" fmla="*/ 0 w 247"/>
                <a:gd name="T1" fmla="*/ 188 h 385"/>
                <a:gd name="T2" fmla="*/ 5 w 247"/>
                <a:gd name="T3" fmla="*/ 150 h 385"/>
                <a:gd name="T4" fmla="*/ 8 w 247"/>
                <a:gd name="T5" fmla="*/ 224 h 385"/>
                <a:gd name="T6" fmla="*/ 11 w 247"/>
                <a:gd name="T7" fmla="*/ 224 h 385"/>
                <a:gd name="T8" fmla="*/ 9 w 247"/>
                <a:gd name="T9" fmla="*/ 111 h 385"/>
                <a:gd name="T10" fmla="*/ 19 w 247"/>
                <a:gd name="T11" fmla="*/ 273 h 385"/>
                <a:gd name="T12" fmla="*/ 17 w 247"/>
                <a:gd name="T13" fmla="*/ 79 h 385"/>
                <a:gd name="T14" fmla="*/ 27 w 247"/>
                <a:gd name="T15" fmla="*/ 188 h 385"/>
                <a:gd name="T16" fmla="*/ 29 w 247"/>
                <a:gd name="T17" fmla="*/ 0 h 385"/>
                <a:gd name="T18" fmla="*/ 37 w 247"/>
                <a:gd name="T19" fmla="*/ 110 h 385"/>
                <a:gd name="T20" fmla="*/ 39 w 247"/>
                <a:gd name="T21" fmla="*/ 137 h 385"/>
                <a:gd name="T22" fmla="*/ 44 w 247"/>
                <a:gd name="T23" fmla="*/ 236 h 385"/>
                <a:gd name="T24" fmla="*/ 48 w 247"/>
                <a:gd name="T25" fmla="*/ 295 h 385"/>
                <a:gd name="T26" fmla="*/ 46 w 247"/>
                <a:gd name="T27" fmla="*/ 74 h 385"/>
                <a:gd name="T28" fmla="*/ 51 w 247"/>
                <a:gd name="T29" fmla="*/ 154 h 385"/>
                <a:gd name="T30" fmla="*/ 61 w 247"/>
                <a:gd name="T31" fmla="*/ 91 h 385"/>
                <a:gd name="T32" fmla="*/ 63 w 247"/>
                <a:gd name="T33" fmla="*/ 285 h 385"/>
                <a:gd name="T34" fmla="*/ 71 w 247"/>
                <a:gd name="T35" fmla="*/ 69 h 385"/>
                <a:gd name="T36" fmla="*/ 71 w 247"/>
                <a:gd name="T37" fmla="*/ 224 h 385"/>
                <a:gd name="T38" fmla="*/ 74 w 247"/>
                <a:gd name="T39" fmla="*/ 285 h 385"/>
                <a:gd name="T40" fmla="*/ 78 w 247"/>
                <a:gd name="T41" fmla="*/ 236 h 385"/>
                <a:gd name="T42" fmla="*/ 82 w 247"/>
                <a:gd name="T43" fmla="*/ 200 h 385"/>
                <a:gd name="T44" fmla="*/ 86 w 247"/>
                <a:gd name="T45" fmla="*/ 261 h 385"/>
                <a:gd name="T46" fmla="*/ 90 w 247"/>
                <a:gd name="T47" fmla="*/ 213 h 385"/>
                <a:gd name="T48" fmla="*/ 95 w 247"/>
                <a:gd name="T49" fmla="*/ 175 h 385"/>
                <a:gd name="T50" fmla="*/ 98 w 247"/>
                <a:gd name="T51" fmla="*/ 224 h 385"/>
                <a:gd name="T52" fmla="*/ 103 w 247"/>
                <a:gd name="T53" fmla="*/ 236 h 385"/>
                <a:gd name="T54" fmla="*/ 106 w 247"/>
                <a:gd name="T55" fmla="*/ 309 h 385"/>
                <a:gd name="T56" fmla="*/ 111 w 247"/>
                <a:gd name="T57" fmla="*/ 236 h 385"/>
                <a:gd name="T58" fmla="*/ 115 w 247"/>
                <a:gd name="T59" fmla="*/ 295 h 385"/>
                <a:gd name="T60" fmla="*/ 119 w 247"/>
                <a:gd name="T61" fmla="*/ 295 h 385"/>
                <a:gd name="T62" fmla="*/ 121 w 247"/>
                <a:gd name="T63" fmla="*/ 210 h 385"/>
                <a:gd name="T64" fmla="*/ 127 w 247"/>
                <a:gd name="T65" fmla="*/ 273 h 385"/>
                <a:gd name="T66" fmla="*/ 131 w 247"/>
                <a:gd name="T67" fmla="*/ 321 h 385"/>
                <a:gd name="T68" fmla="*/ 129 w 247"/>
                <a:gd name="T69" fmla="*/ 153 h 385"/>
                <a:gd name="T70" fmla="*/ 139 w 247"/>
                <a:gd name="T71" fmla="*/ 285 h 385"/>
                <a:gd name="T72" fmla="*/ 143 w 247"/>
                <a:gd name="T73" fmla="*/ 285 h 385"/>
                <a:gd name="T74" fmla="*/ 147 w 247"/>
                <a:gd name="T75" fmla="*/ 273 h 385"/>
                <a:gd name="T76" fmla="*/ 150 w 247"/>
                <a:gd name="T77" fmla="*/ 218 h 385"/>
                <a:gd name="T78" fmla="*/ 154 w 247"/>
                <a:gd name="T79" fmla="*/ 321 h 385"/>
                <a:gd name="T80" fmla="*/ 158 w 247"/>
                <a:gd name="T81" fmla="*/ 176 h 385"/>
                <a:gd name="T82" fmla="*/ 163 w 247"/>
                <a:gd name="T83" fmla="*/ 333 h 385"/>
                <a:gd name="T84" fmla="*/ 164 w 247"/>
                <a:gd name="T85" fmla="*/ 257 h 385"/>
                <a:gd name="T86" fmla="*/ 169 w 247"/>
                <a:gd name="T87" fmla="*/ 261 h 385"/>
                <a:gd name="T88" fmla="*/ 172 w 247"/>
                <a:gd name="T89" fmla="*/ 291 h 385"/>
                <a:gd name="T90" fmla="*/ 177 w 247"/>
                <a:gd name="T91" fmla="*/ 217 h 385"/>
                <a:gd name="T92" fmla="*/ 182 w 247"/>
                <a:gd name="T93" fmla="*/ 315 h 385"/>
                <a:gd name="T94" fmla="*/ 190 w 247"/>
                <a:gd name="T95" fmla="*/ 247 h 385"/>
                <a:gd name="T96" fmla="*/ 190 w 247"/>
                <a:gd name="T97" fmla="*/ 328 h 385"/>
                <a:gd name="T98" fmla="*/ 194 w 247"/>
                <a:gd name="T99" fmla="*/ 358 h 385"/>
                <a:gd name="T100" fmla="*/ 200 w 247"/>
                <a:gd name="T101" fmla="*/ 319 h 385"/>
                <a:gd name="T102" fmla="*/ 201 w 247"/>
                <a:gd name="T103" fmla="*/ 358 h 385"/>
                <a:gd name="T104" fmla="*/ 202 w 247"/>
                <a:gd name="T105" fmla="*/ 236 h 385"/>
                <a:gd name="T106" fmla="*/ 210 w 247"/>
                <a:gd name="T107" fmla="*/ 370 h 385"/>
                <a:gd name="T108" fmla="*/ 214 w 247"/>
                <a:gd name="T109" fmla="*/ 334 h 385"/>
                <a:gd name="T110" fmla="*/ 208 w 247"/>
                <a:gd name="T111" fmla="*/ 303 h 385"/>
                <a:gd name="T112" fmla="*/ 222 w 247"/>
                <a:gd name="T113" fmla="*/ 345 h 385"/>
                <a:gd name="T114" fmla="*/ 226 w 247"/>
                <a:gd name="T115" fmla="*/ 258 h 385"/>
                <a:gd name="T116" fmla="*/ 238 w 247"/>
                <a:gd name="T117" fmla="*/ 299 h 385"/>
                <a:gd name="T118" fmla="*/ 238 w 247"/>
                <a:gd name="T119" fmla="*/ 384 h 385"/>
                <a:gd name="T120" fmla="*/ 246 w 247"/>
                <a:gd name="T121" fmla="*/ 319 h 3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7" h="385">
                  <a:moveTo>
                    <a:pt x="0" y="188"/>
                  </a:moveTo>
                  <a:lnTo>
                    <a:pt x="5" y="150"/>
                  </a:lnTo>
                  <a:lnTo>
                    <a:pt x="8" y="224"/>
                  </a:lnTo>
                  <a:lnTo>
                    <a:pt x="11" y="224"/>
                  </a:lnTo>
                  <a:lnTo>
                    <a:pt x="9" y="111"/>
                  </a:lnTo>
                  <a:lnTo>
                    <a:pt x="19" y="273"/>
                  </a:lnTo>
                  <a:lnTo>
                    <a:pt x="17" y="79"/>
                  </a:lnTo>
                  <a:lnTo>
                    <a:pt x="27" y="188"/>
                  </a:lnTo>
                  <a:lnTo>
                    <a:pt x="29" y="0"/>
                  </a:lnTo>
                  <a:lnTo>
                    <a:pt x="37" y="110"/>
                  </a:lnTo>
                  <a:lnTo>
                    <a:pt x="39" y="137"/>
                  </a:lnTo>
                  <a:lnTo>
                    <a:pt x="44" y="236"/>
                  </a:lnTo>
                  <a:lnTo>
                    <a:pt x="48" y="295"/>
                  </a:lnTo>
                  <a:lnTo>
                    <a:pt x="46" y="74"/>
                  </a:lnTo>
                  <a:lnTo>
                    <a:pt x="51" y="154"/>
                  </a:lnTo>
                  <a:lnTo>
                    <a:pt x="61" y="91"/>
                  </a:lnTo>
                  <a:lnTo>
                    <a:pt x="63" y="285"/>
                  </a:lnTo>
                  <a:lnTo>
                    <a:pt x="71" y="69"/>
                  </a:lnTo>
                  <a:lnTo>
                    <a:pt x="71" y="224"/>
                  </a:lnTo>
                  <a:lnTo>
                    <a:pt x="74" y="285"/>
                  </a:lnTo>
                  <a:lnTo>
                    <a:pt x="78" y="236"/>
                  </a:lnTo>
                  <a:lnTo>
                    <a:pt x="82" y="200"/>
                  </a:lnTo>
                  <a:lnTo>
                    <a:pt x="86" y="261"/>
                  </a:lnTo>
                  <a:lnTo>
                    <a:pt x="90" y="213"/>
                  </a:lnTo>
                  <a:lnTo>
                    <a:pt x="95" y="175"/>
                  </a:lnTo>
                  <a:lnTo>
                    <a:pt x="98" y="224"/>
                  </a:lnTo>
                  <a:lnTo>
                    <a:pt x="103" y="236"/>
                  </a:lnTo>
                  <a:lnTo>
                    <a:pt x="106" y="309"/>
                  </a:lnTo>
                  <a:lnTo>
                    <a:pt x="111" y="236"/>
                  </a:lnTo>
                  <a:lnTo>
                    <a:pt x="115" y="295"/>
                  </a:lnTo>
                  <a:lnTo>
                    <a:pt x="119" y="295"/>
                  </a:lnTo>
                  <a:lnTo>
                    <a:pt x="121" y="210"/>
                  </a:lnTo>
                  <a:lnTo>
                    <a:pt x="127" y="273"/>
                  </a:lnTo>
                  <a:lnTo>
                    <a:pt x="131" y="321"/>
                  </a:lnTo>
                  <a:lnTo>
                    <a:pt x="129" y="153"/>
                  </a:lnTo>
                  <a:lnTo>
                    <a:pt x="139" y="285"/>
                  </a:lnTo>
                  <a:lnTo>
                    <a:pt x="143" y="285"/>
                  </a:lnTo>
                  <a:lnTo>
                    <a:pt x="147" y="273"/>
                  </a:lnTo>
                  <a:lnTo>
                    <a:pt x="150" y="218"/>
                  </a:lnTo>
                  <a:lnTo>
                    <a:pt x="154" y="321"/>
                  </a:lnTo>
                  <a:lnTo>
                    <a:pt x="158" y="176"/>
                  </a:lnTo>
                  <a:lnTo>
                    <a:pt x="163" y="333"/>
                  </a:lnTo>
                  <a:lnTo>
                    <a:pt x="164" y="257"/>
                  </a:lnTo>
                  <a:lnTo>
                    <a:pt x="169" y="261"/>
                  </a:lnTo>
                  <a:lnTo>
                    <a:pt x="172" y="291"/>
                  </a:lnTo>
                  <a:lnTo>
                    <a:pt x="177" y="217"/>
                  </a:lnTo>
                  <a:lnTo>
                    <a:pt x="182" y="315"/>
                  </a:lnTo>
                  <a:lnTo>
                    <a:pt x="190" y="247"/>
                  </a:lnTo>
                  <a:lnTo>
                    <a:pt x="190" y="328"/>
                  </a:lnTo>
                  <a:lnTo>
                    <a:pt x="194" y="358"/>
                  </a:lnTo>
                  <a:lnTo>
                    <a:pt x="200" y="319"/>
                  </a:lnTo>
                  <a:lnTo>
                    <a:pt x="201" y="358"/>
                  </a:lnTo>
                  <a:lnTo>
                    <a:pt x="202" y="236"/>
                  </a:lnTo>
                  <a:lnTo>
                    <a:pt x="210" y="370"/>
                  </a:lnTo>
                  <a:lnTo>
                    <a:pt x="214" y="334"/>
                  </a:lnTo>
                  <a:lnTo>
                    <a:pt x="208" y="303"/>
                  </a:lnTo>
                  <a:lnTo>
                    <a:pt x="222" y="345"/>
                  </a:lnTo>
                  <a:lnTo>
                    <a:pt x="226" y="258"/>
                  </a:lnTo>
                  <a:lnTo>
                    <a:pt x="238" y="299"/>
                  </a:lnTo>
                  <a:lnTo>
                    <a:pt x="238" y="384"/>
                  </a:lnTo>
                  <a:lnTo>
                    <a:pt x="246" y="319"/>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Freeform 82">
              <a:extLst>
                <a:ext uri="{FF2B5EF4-FFF2-40B4-BE49-F238E27FC236}">
                  <a16:creationId xmlns:a16="http://schemas.microsoft.com/office/drawing/2014/main" id="{A5DED429-B84C-464F-BBA7-542B3912400C}"/>
                </a:ext>
              </a:extLst>
            </p:cNvPr>
            <p:cNvSpPr>
              <a:spLocks/>
            </p:cNvSpPr>
            <p:nvPr/>
          </p:nvSpPr>
          <p:spPr bwMode="auto">
            <a:xfrm>
              <a:off x="5169" y="3911"/>
              <a:ext cx="176" cy="1"/>
            </a:xfrm>
            <a:custGeom>
              <a:avLst/>
              <a:gdLst>
                <a:gd name="T0" fmla="*/ 3 w 176"/>
                <a:gd name="T1" fmla="*/ 0 h 1"/>
                <a:gd name="T2" fmla="*/ 8 w 176"/>
                <a:gd name="T3" fmla="*/ 0 h 1"/>
                <a:gd name="T4" fmla="*/ 14 w 176"/>
                <a:gd name="T5" fmla="*/ 0 h 1"/>
                <a:gd name="T6" fmla="*/ 20 w 176"/>
                <a:gd name="T7" fmla="*/ 0 h 1"/>
                <a:gd name="T8" fmla="*/ 25 w 176"/>
                <a:gd name="T9" fmla="*/ 0 h 1"/>
                <a:gd name="T10" fmla="*/ 30 w 176"/>
                <a:gd name="T11" fmla="*/ 0 h 1"/>
                <a:gd name="T12" fmla="*/ 36 w 176"/>
                <a:gd name="T13" fmla="*/ 0 h 1"/>
                <a:gd name="T14" fmla="*/ 41 w 176"/>
                <a:gd name="T15" fmla="*/ 0 h 1"/>
                <a:gd name="T16" fmla="*/ 47 w 176"/>
                <a:gd name="T17" fmla="*/ 0 h 1"/>
                <a:gd name="T18" fmla="*/ 52 w 176"/>
                <a:gd name="T19" fmla="*/ 0 h 1"/>
                <a:gd name="T20" fmla="*/ 57 w 176"/>
                <a:gd name="T21" fmla="*/ 0 h 1"/>
                <a:gd name="T22" fmla="*/ 64 w 176"/>
                <a:gd name="T23" fmla="*/ 0 h 1"/>
                <a:gd name="T24" fmla="*/ 69 w 176"/>
                <a:gd name="T25" fmla="*/ 0 h 1"/>
                <a:gd name="T26" fmla="*/ 74 w 176"/>
                <a:gd name="T27" fmla="*/ 0 h 1"/>
                <a:gd name="T28" fmla="*/ 80 w 176"/>
                <a:gd name="T29" fmla="*/ 0 h 1"/>
                <a:gd name="T30" fmla="*/ 85 w 176"/>
                <a:gd name="T31" fmla="*/ 0 h 1"/>
                <a:gd name="T32" fmla="*/ 91 w 176"/>
                <a:gd name="T33" fmla="*/ 0 h 1"/>
                <a:gd name="T34" fmla="*/ 96 w 176"/>
                <a:gd name="T35" fmla="*/ 0 h 1"/>
                <a:gd name="T36" fmla="*/ 101 w 176"/>
                <a:gd name="T37" fmla="*/ 0 h 1"/>
                <a:gd name="T38" fmla="*/ 107 w 176"/>
                <a:gd name="T39" fmla="*/ 0 h 1"/>
                <a:gd name="T40" fmla="*/ 112 w 176"/>
                <a:gd name="T41" fmla="*/ 0 h 1"/>
                <a:gd name="T42" fmla="*/ 118 w 176"/>
                <a:gd name="T43" fmla="*/ 0 h 1"/>
                <a:gd name="T44" fmla="*/ 123 w 176"/>
                <a:gd name="T45" fmla="*/ 0 h 1"/>
                <a:gd name="T46" fmla="*/ 128 w 176"/>
                <a:gd name="T47" fmla="*/ 0 h 1"/>
                <a:gd name="T48" fmla="*/ 134 w 176"/>
                <a:gd name="T49" fmla="*/ 0 h 1"/>
                <a:gd name="T50" fmla="*/ 140 w 176"/>
                <a:gd name="T51" fmla="*/ 0 h 1"/>
                <a:gd name="T52" fmla="*/ 145 w 176"/>
                <a:gd name="T53" fmla="*/ 0 h 1"/>
                <a:gd name="T54" fmla="*/ 151 w 176"/>
                <a:gd name="T55" fmla="*/ 0 h 1"/>
                <a:gd name="T56" fmla="*/ 156 w 176"/>
                <a:gd name="T57" fmla="*/ 0 h 1"/>
                <a:gd name="T58" fmla="*/ 161 w 176"/>
                <a:gd name="T59" fmla="*/ 0 h 1"/>
                <a:gd name="T60" fmla="*/ 167 w 176"/>
                <a:gd name="T61" fmla="*/ 0 h 1"/>
                <a:gd name="T62" fmla="*/ 172 w 17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
                  <a:moveTo>
                    <a:pt x="0" y="0"/>
                  </a:moveTo>
                  <a:lnTo>
                    <a:pt x="3" y="0"/>
                  </a:lnTo>
                  <a:lnTo>
                    <a:pt x="5" y="0"/>
                  </a:lnTo>
                  <a:lnTo>
                    <a:pt x="8" y="0"/>
                  </a:lnTo>
                  <a:lnTo>
                    <a:pt x="11" y="0"/>
                  </a:lnTo>
                  <a:lnTo>
                    <a:pt x="14" y="0"/>
                  </a:lnTo>
                  <a:lnTo>
                    <a:pt x="17" y="0"/>
                  </a:lnTo>
                  <a:lnTo>
                    <a:pt x="20" y="0"/>
                  </a:lnTo>
                  <a:lnTo>
                    <a:pt x="22" y="0"/>
                  </a:lnTo>
                  <a:lnTo>
                    <a:pt x="25" y="0"/>
                  </a:lnTo>
                  <a:lnTo>
                    <a:pt x="28" y="0"/>
                  </a:lnTo>
                  <a:lnTo>
                    <a:pt x="30" y="0"/>
                  </a:lnTo>
                  <a:lnTo>
                    <a:pt x="33" y="0"/>
                  </a:lnTo>
                  <a:lnTo>
                    <a:pt x="36" y="0"/>
                  </a:lnTo>
                  <a:lnTo>
                    <a:pt x="39" y="0"/>
                  </a:lnTo>
                  <a:lnTo>
                    <a:pt x="41" y="0"/>
                  </a:lnTo>
                  <a:lnTo>
                    <a:pt x="44" y="0"/>
                  </a:lnTo>
                  <a:lnTo>
                    <a:pt x="47" y="0"/>
                  </a:lnTo>
                  <a:lnTo>
                    <a:pt x="50" y="0"/>
                  </a:lnTo>
                  <a:lnTo>
                    <a:pt x="52" y="0"/>
                  </a:lnTo>
                  <a:lnTo>
                    <a:pt x="55" y="0"/>
                  </a:lnTo>
                  <a:lnTo>
                    <a:pt x="57" y="0"/>
                  </a:lnTo>
                  <a:lnTo>
                    <a:pt x="61" y="0"/>
                  </a:lnTo>
                  <a:lnTo>
                    <a:pt x="64" y="0"/>
                  </a:lnTo>
                  <a:lnTo>
                    <a:pt x="66" y="0"/>
                  </a:lnTo>
                  <a:lnTo>
                    <a:pt x="69" y="0"/>
                  </a:lnTo>
                  <a:lnTo>
                    <a:pt x="72" y="0"/>
                  </a:lnTo>
                  <a:lnTo>
                    <a:pt x="74" y="0"/>
                  </a:lnTo>
                  <a:lnTo>
                    <a:pt x="77" y="0"/>
                  </a:lnTo>
                  <a:lnTo>
                    <a:pt x="80" y="0"/>
                  </a:lnTo>
                  <a:lnTo>
                    <a:pt x="82" y="0"/>
                  </a:lnTo>
                  <a:lnTo>
                    <a:pt x="85" y="0"/>
                  </a:lnTo>
                  <a:lnTo>
                    <a:pt x="88" y="0"/>
                  </a:lnTo>
                  <a:lnTo>
                    <a:pt x="91" y="0"/>
                  </a:lnTo>
                  <a:lnTo>
                    <a:pt x="93" y="0"/>
                  </a:lnTo>
                  <a:lnTo>
                    <a:pt x="96" y="0"/>
                  </a:lnTo>
                  <a:lnTo>
                    <a:pt x="99" y="0"/>
                  </a:lnTo>
                  <a:lnTo>
                    <a:pt x="101" y="0"/>
                  </a:lnTo>
                  <a:lnTo>
                    <a:pt x="104" y="0"/>
                  </a:lnTo>
                  <a:lnTo>
                    <a:pt x="107" y="0"/>
                  </a:lnTo>
                  <a:lnTo>
                    <a:pt x="109" y="0"/>
                  </a:lnTo>
                  <a:lnTo>
                    <a:pt x="112" y="0"/>
                  </a:lnTo>
                  <a:lnTo>
                    <a:pt x="115" y="0"/>
                  </a:lnTo>
                  <a:lnTo>
                    <a:pt x="118" y="0"/>
                  </a:lnTo>
                  <a:lnTo>
                    <a:pt x="121" y="0"/>
                  </a:lnTo>
                  <a:lnTo>
                    <a:pt x="123" y="0"/>
                  </a:lnTo>
                  <a:lnTo>
                    <a:pt x="126" y="0"/>
                  </a:lnTo>
                  <a:lnTo>
                    <a:pt x="128" y="0"/>
                  </a:lnTo>
                  <a:lnTo>
                    <a:pt x="132" y="0"/>
                  </a:lnTo>
                  <a:lnTo>
                    <a:pt x="134" y="0"/>
                  </a:lnTo>
                  <a:lnTo>
                    <a:pt x="137" y="0"/>
                  </a:lnTo>
                  <a:lnTo>
                    <a:pt x="140" y="0"/>
                  </a:lnTo>
                  <a:lnTo>
                    <a:pt x="143" y="0"/>
                  </a:lnTo>
                  <a:lnTo>
                    <a:pt x="145" y="0"/>
                  </a:lnTo>
                  <a:lnTo>
                    <a:pt x="148" y="0"/>
                  </a:lnTo>
                  <a:lnTo>
                    <a:pt x="151" y="0"/>
                  </a:lnTo>
                  <a:lnTo>
                    <a:pt x="153" y="0"/>
                  </a:lnTo>
                  <a:lnTo>
                    <a:pt x="156" y="0"/>
                  </a:lnTo>
                  <a:lnTo>
                    <a:pt x="159" y="0"/>
                  </a:lnTo>
                  <a:lnTo>
                    <a:pt x="161" y="0"/>
                  </a:lnTo>
                  <a:lnTo>
                    <a:pt x="164" y="0"/>
                  </a:lnTo>
                  <a:lnTo>
                    <a:pt x="167" y="0"/>
                  </a:lnTo>
                  <a:lnTo>
                    <a:pt x="170" y="0"/>
                  </a:lnTo>
                  <a:lnTo>
                    <a:pt x="172" y="0"/>
                  </a:lnTo>
                  <a:lnTo>
                    <a:pt x="175"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Freeform 83">
              <a:extLst>
                <a:ext uri="{FF2B5EF4-FFF2-40B4-BE49-F238E27FC236}">
                  <a16:creationId xmlns:a16="http://schemas.microsoft.com/office/drawing/2014/main" id="{7AA8B163-2DAD-B345-8CBC-340A68D91D34}"/>
                </a:ext>
              </a:extLst>
            </p:cNvPr>
            <p:cNvSpPr>
              <a:spLocks/>
            </p:cNvSpPr>
            <p:nvPr/>
          </p:nvSpPr>
          <p:spPr bwMode="auto">
            <a:xfrm>
              <a:off x="5344" y="3911"/>
              <a:ext cx="172" cy="1"/>
            </a:xfrm>
            <a:custGeom>
              <a:avLst/>
              <a:gdLst>
                <a:gd name="T0" fmla="*/ 3 w 172"/>
                <a:gd name="T1" fmla="*/ 0 h 1"/>
                <a:gd name="T2" fmla="*/ 8 w 172"/>
                <a:gd name="T3" fmla="*/ 0 h 1"/>
                <a:gd name="T4" fmla="*/ 13 w 172"/>
                <a:gd name="T5" fmla="*/ 0 h 1"/>
                <a:gd name="T6" fmla="*/ 19 w 172"/>
                <a:gd name="T7" fmla="*/ 0 h 1"/>
                <a:gd name="T8" fmla="*/ 24 w 172"/>
                <a:gd name="T9" fmla="*/ 0 h 1"/>
                <a:gd name="T10" fmla="*/ 30 w 172"/>
                <a:gd name="T11" fmla="*/ 0 h 1"/>
                <a:gd name="T12" fmla="*/ 35 w 172"/>
                <a:gd name="T13" fmla="*/ 0 h 1"/>
                <a:gd name="T14" fmla="*/ 40 w 172"/>
                <a:gd name="T15" fmla="*/ 0 h 1"/>
                <a:gd name="T16" fmla="*/ 46 w 172"/>
                <a:gd name="T17" fmla="*/ 0 h 1"/>
                <a:gd name="T18" fmla="*/ 51 w 172"/>
                <a:gd name="T19" fmla="*/ 0 h 1"/>
                <a:gd name="T20" fmla="*/ 56 w 172"/>
                <a:gd name="T21" fmla="*/ 0 h 1"/>
                <a:gd name="T22" fmla="*/ 61 w 172"/>
                <a:gd name="T23" fmla="*/ 0 h 1"/>
                <a:gd name="T24" fmla="*/ 67 w 172"/>
                <a:gd name="T25" fmla="*/ 0 h 1"/>
                <a:gd name="T26" fmla="*/ 73 w 172"/>
                <a:gd name="T27" fmla="*/ 0 h 1"/>
                <a:gd name="T28" fmla="*/ 78 w 172"/>
                <a:gd name="T29" fmla="*/ 0 h 1"/>
                <a:gd name="T30" fmla="*/ 83 w 172"/>
                <a:gd name="T31" fmla="*/ 0 h 1"/>
                <a:gd name="T32" fmla="*/ 88 w 172"/>
                <a:gd name="T33" fmla="*/ 0 h 1"/>
                <a:gd name="T34" fmla="*/ 94 w 172"/>
                <a:gd name="T35" fmla="*/ 0 h 1"/>
                <a:gd name="T36" fmla="*/ 99 w 172"/>
                <a:gd name="T37" fmla="*/ 0 h 1"/>
                <a:gd name="T38" fmla="*/ 104 w 172"/>
                <a:gd name="T39" fmla="*/ 0 h 1"/>
                <a:gd name="T40" fmla="*/ 110 w 172"/>
                <a:gd name="T41" fmla="*/ 0 h 1"/>
                <a:gd name="T42" fmla="*/ 115 w 172"/>
                <a:gd name="T43" fmla="*/ 0 h 1"/>
                <a:gd name="T44" fmla="*/ 121 w 172"/>
                <a:gd name="T45" fmla="*/ 0 h 1"/>
                <a:gd name="T46" fmla="*/ 126 w 172"/>
                <a:gd name="T47" fmla="*/ 0 h 1"/>
                <a:gd name="T48" fmla="*/ 131 w 172"/>
                <a:gd name="T49" fmla="*/ 0 h 1"/>
                <a:gd name="T50" fmla="*/ 137 w 172"/>
                <a:gd name="T51" fmla="*/ 0 h 1"/>
                <a:gd name="T52" fmla="*/ 142 w 172"/>
                <a:gd name="T53" fmla="*/ 0 h 1"/>
                <a:gd name="T54" fmla="*/ 147 w 172"/>
                <a:gd name="T55" fmla="*/ 0 h 1"/>
                <a:gd name="T56" fmla="*/ 153 w 172"/>
                <a:gd name="T57" fmla="*/ 0 h 1"/>
                <a:gd name="T58" fmla="*/ 158 w 172"/>
                <a:gd name="T59" fmla="*/ 0 h 1"/>
                <a:gd name="T60" fmla="*/ 163 w 172"/>
                <a:gd name="T61" fmla="*/ 0 h 1"/>
                <a:gd name="T62" fmla="*/ 168 w 172"/>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 h="1">
                  <a:moveTo>
                    <a:pt x="0" y="0"/>
                  </a:moveTo>
                  <a:lnTo>
                    <a:pt x="3" y="0"/>
                  </a:lnTo>
                  <a:lnTo>
                    <a:pt x="5" y="0"/>
                  </a:lnTo>
                  <a:lnTo>
                    <a:pt x="8" y="0"/>
                  </a:lnTo>
                  <a:lnTo>
                    <a:pt x="11" y="0"/>
                  </a:lnTo>
                  <a:lnTo>
                    <a:pt x="13" y="0"/>
                  </a:lnTo>
                  <a:lnTo>
                    <a:pt x="17" y="0"/>
                  </a:lnTo>
                  <a:lnTo>
                    <a:pt x="19" y="0"/>
                  </a:lnTo>
                  <a:lnTo>
                    <a:pt x="22" y="0"/>
                  </a:lnTo>
                  <a:lnTo>
                    <a:pt x="24" y="0"/>
                  </a:lnTo>
                  <a:lnTo>
                    <a:pt x="27" y="0"/>
                  </a:lnTo>
                  <a:lnTo>
                    <a:pt x="30" y="0"/>
                  </a:lnTo>
                  <a:lnTo>
                    <a:pt x="32" y="0"/>
                  </a:lnTo>
                  <a:lnTo>
                    <a:pt x="35" y="0"/>
                  </a:lnTo>
                  <a:lnTo>
                    <a:pt x="38" y="0"/>
                  </a:lnTo>
                  <a:lnTo>
                    <a:pt x="40" y="0"/>
                  </a:lnTo>
                  <a:lnTo>
                    <a:pt x="43" y="0"/>
                  </a:lnTo>
                  <a:lnTo>
                    <a:pt x="46" y="0"/>
                  </a:lnTo>
                  <a:lnTo>
                    <a:pt x="48" y="0"/>
                  </a:lnTo>
                  <a:lnTo>
                    <a:pt x="51" y="0"/>
                  </a:lnTo>
                  <a:lnTo>
                    <a:pt x="53" y="0"/>
                  </a:lnTo>
                  <a:lnTo>
                    <a:pt x="56" y="0"/>
                  </a:lnTo>
                  <a:lnTo>
                    <a:pt x="59" y="0"/>
                  </a:lnTo>
                  <a:lnTo>
                    <a:pt x="61" y="0"/>
                  </a:lnTo>
                  <a:lnTo>
                    <a:pt x="64" y="0"/>
                  </a:lnTo>
                  <a:lnTo>
                    <a:pt x="67" y="0"/>
                  </a:lnTo>
                  <a:lnTo>
                    <a:pt x="69" y="0"/>
                  </a:lnTo>
                  <a:lnTo>
                    <a:pt x="73" y="0"/>
                  </a:lnTo>
                  <a:lnTo>
                    <a:pt x="75" y="0"/>
                  </a:lnTo>
                  <a:lnTo>
                    <a:pt x="78" y="0"/>
                  </a:lnTo>
                  <a:lnTo>
                    <a:pt x="81" y="0"/>
                  </a:lnTo>
                  <a:lnTo>
                    <a:pt x="83" y="0"/>
                  </a:lnTo>
                  <a:lnTo>
                    <a:pt x="86" y="0"/>
                  </a:lnTo>
                  <a:lnTo>
                    <a:pt x="88" y="0"/>
                  </a:lnTo>
                  <a:lnTo>
                    <a:pt x="91" y="0"/>
                  </a:lnTo>
                  <a:lnTo>
                    <a:pt x="94" y="0"/>
                  </a:lnTo>
                  <a:lnTo>
                    <a:pt x="96" y="0"/>
                  </a:lnTo>
                  <a:lnTo>
                    <a:pt x="99" y="0"/>
                  </a:lnTo>
                  <a:lnTo>
                    <a:pt x="102" y="0"/>
                  </a:lnTo>
                  <a:lnTo>
                    <a:pt x="104" y="0"/>
                  </a:lnTo>
                  <a:lnTo>
                    <a:pt x="107" y="0"/>
                  </a:lnTo>
                  <a:lnTo>
                    <a:pt x="110" y="0"/>
                  </a:lnTo>
                  <a:lnTo>
                    <a:pt x="113" y="0"/>
                  </a:lnTo>
                  <a:lnTo>
                    <a:pt x="115" y="0"/>
                  </a:lnTo>
                  <a:lnTo>
                    <a:pt x="118" y="0"/>
                  </a:lnTo>
                  <a:lnTo>
                    <a:pt x="121" y="0"/>
                  </a:lnTo>
                  <a:lnTo>
                    <a:pt x="123" y="0"/>
                  </a:lnTo>
                  <a:lnTo>
                    <a:pt x="126" y="0"/>
                  </a:lnTo>
                  <a:lnTo>
                    <a:pt x="129" y="0"/>
                  </a:lnTo>
                  <a:lnTo>
                    <a:pt x="131" y="0"/>
                  </a:lnTo>
                  <a:lnTo>
                    <a:pt x="134" y="0"/>
                  </a:lnTo>
                  <a:lnTo>
                    <a:pt x="137" y="0"/>
                  </a:lnTo>
                  <a:lnTo>
                    <a:pt x="139" y="0"/>
                  </a:lnTo>
                  <a:lnTo>
                    <a:pt x="142" y="0"/>
                  </a:lnTo>
                  <a:lnTo>
                    <a:pt x="145" y="0"/>
                  </a:lnTo>
                  <a:lnTo>
                    <a:pt x="147" y="0"/>
                  </a:lnTo>
                  <a:lnTo>
                    <a:pt x="150" y="0"/>
                  </a:lnTo>
                  <a:lnTo>
                    <a:pt x="153" y="0"/>
                  </a:lnTo>
                  <a:lnTo>
                    <a:pt x="155" y="0"/>
                  </a:lnTo>
                  <a:lnTo>
                    <a:pt x="158" y="0"/>
                  </a:lnTo>
                  <a:lnTo>
                    <a:pt x="160" y="0"/>
                  </a:lnTo>
                  <a:lnTo>
                    <a:pt x="163" y="0"/>
                  </a:lnTo>
                  <a:lnTo>
                    <a:pt x="166" y="0"/>
                  </a:lnTo>
                  <a:lnTo>
                    <a:pt x="168" y="0"/>
                  </a:lnTo>
                  <a:lnTo>
                    <a:pt x="171"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Freeform 84">
              <a:extLst>
                <a:ext uri="{FF2B5EF4-FFF2-40B4-BE49-F238E27FC236}">
                  <a16:creationId xmlns:a16="http://schemas.microsoft.com/office/drawing/2014/main" id="{EE0442B1-A62D-1A43-B373-062281CEA56D}"/>
                </a:ext>
              </a:extLst>
            </p:cNvPr>
            <p:cNvSpPr>
              <a:spLocks/>
            </p:cNvSpPr>
            <p:nvPr/>
          </p:nvSpPr>
          <p:spPr bwMode="auto">
            <a:xfrm>
              <a:off x="5515" y="3911"/>
              <a:ext cx="175" cy="1"/>
            </a:xfrm>
            <a:custGeom>
              <a:avLst/>
              <a:gdLst>
                <a:gd name="T0" fmla="*/ 3 w 175"/>
                <a:gd name="T1" fmla="*/ 0 h 1"/>
                <a:gd name="T2" fmla="*/ 8 w 175"/>
                <a:gd name="T3" fmla="*/ 0 h 1"/>
                <a:gd name="T4" fmla="*/ 14 w 175"/>
                <a:gd name="T5" fmla="*/ 0 h 1"/>
                <a:gd name="T6" fmla="*/ 19 w 175"/>
                <a:gd name="T7" fmla="*/ 0 h 1"/>
                <a:gd name="T8" fmla="*/ 25 w 175"/>
                <a:gd name="T9" fmla="*/ 0 h 1"/>
                <a:gd name="T10" fmla="*/ 30 w 175"/>
                <a:gd name="T11" fmla="*/ 0 h 1"/>
                <a:gd name="T12" fmla="*/ 36 w 175"/>
                <a:gd name="T13" fmla="*/ 0 h 1"/>
                <a:gd name="T14" fmla="*/ 41 w 175"/>
                <a:gd name="T15" fmla="*/ 0 h 1"/>
                <a:gd name="T16" fmla="*/ 46 w 175"/>
                <a:gd name="T17" fmla="*/ 0 h 1"/>
                <a:gd name="T18" fmla="*/ 52 w 175"/>
                <a:gd name="T19" fmla="*/ 0 h 1"/>
                <a:gd name="T20" fmla="*/ 57 w 175"/>
                <a:gd name="T21" fmla="*/ 0 h 1"/>
                <a:gd name="T22" fmla="*/ 62 w 175"/>
                <a:gd name="T23" fmla="*/ 0 h 1"/>
                <a:gd name="T24" fmla="*/ 68 w 175"/>
                <a:gd name="T25" fmla="*/ 0 h 1"/>
                <a:gd name="T26" fmla="*/ 73 w 175"/>
                <a:gd name="T27" fmla="*/ 0 h 1"/>
                <a:gd name="T28" fmla="*/ 79 w 175"/>
                <a:gd name="T29" fmla="*/ 0 h 1"/>
                <a:gd name="T30" fmla="*/ 85 w 175"/>
                <a:gd name="T31" fmla="*/ 0 h 1"/>
                <a:gd name="T32" fmla="*/ 90 w 175"/>
                <a:gd name="T33" fmla="*/ 0 h 1"/>
                <a:gd name="T34" fmla="*/ 95 w 175"/>
                <a:gd name="T35" fmla="*/ 0 h 1"/>
                <a:gd name="T36" fmla="*/ 101 w 175"/>
                <a:gd name="T37" fmla="*/ 0 h 1"/>
                <a:gd name="T38" fmla="*/ 106 w 175"/>
                <a:gd name="T39" fmla="*/ 0 h 1"/>
                <a:gd name="T40" fmla="*/ 112 w 175"/>
                <a:gd name="T41" fmla="*/ 0 h 1"/>
                <a:gd name="T42" fmla="*/ 117 w 175"/>
                <a:gd name="T43" fmla="*/ 0 h 1"/>
                <a:gd name="T44" fmla="*/ 122 w 175"/>
                <a:gd name="T45" fmla="*/ 0 h 1"/>
                <a:gd name="T46" fmla="*/ 128 w 175"/>
                <a:gd name="T47" fmla="*/ 0 h 1"/>
                <a:gd name="T48" fmla="*/ 133 w 175"/>
                <a:gd name="T49" fmla="*/ 0 h 1"/>
                <a:gd name="T50" fmla="*/ 138 w 175"/>
                <a:gd name="T51" fmla="*/ 0 h 1"/>
                <a:gd name="T52" fmla="*/ 144 w 175"/>
                <a:gd name="T53" fmla="*/ 0 h 1"/>
                <a:gd name="T54" fmla="*/ 150 w 175"/>
                <a:gd name="T55" fmla="*/ 0 h 1"/>
                <a:gd name="T56" fmla="*/ 155 w 175"/>
                <a:gd name="T57" fmla="*/ 0 h 1"/>
                <a:gd name="T58" fmla="*/ 161 w 175"/>
                <a:gd name="T59" fmla="*/ 0 h 1"/>
                <a:gd name="T60" fmla="*/ 166 w 175"/>
                <a:gd name="T61" fmla="*/ 0 h 1"/>
                <a:gd name="T62" fmla="*/ 172 w 175"/>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 h="1">
                  <a:moveTo>
                    <a:pt x="0" y="0"/>
                  </a:moveTo>
                  <a:lnTo>
                    <a:pt x="3" y="0"/>
                  </a:lnTo>
                  <a:lnTo>
                    <a:pt x="6" y="0"/>
                  </a:lnTo>
                  <a:lnTo>
                    <a:pt x="8" y="0"/>
                  </a:lnTo>
                  <a:lnTo>
                    <a:pt x="11" y="0"/>
                  </a:lnTo>
                  <a:lnTo>
                    <a:pt x="14" y="0"/>
                  </a:lnTo>
                  <a:lnTo>
                    <a:pt x="17" y="0"/>
                  </a:lnTo>
                  <a:lnTo>
                    <a:pt x="19" y="0"/>
                  </a:lnTo>
                  <a:lnTo>
                    <a:pt x="22" y="0"/>
                  </a:lnTo>
                  <a:lnTo>
                    <a:pt x="25" y="0"/>
                  </a:lnTo>
                  <a:lnTo>
                    <a:pt x="28" y="0"/>
                  </a:lnTo>
                  <a:lnTo>
                    <a:pt x="30" y="0"/>
                  </a:lnTo>
                  <a:lnTo>
                    <a:pt x="33" y="0"/>
                  </a:lnTo>
                  <a:lnTo>
                    <a:pt x="36" y="0"/>
                  </a:lnTo>
                  <a:lnTo>
                    <a:pt x="38" y="0"/>
                  </a:lnTo>
                  <a:lnTo>
                    <a:pt x="41" y="0"/>
                  </a:lnTo>
                  <a:lnTo>
                    <a:pt x="44" y="0"/>
                  </a:lnTo>
                  <a:lnTo>
                    <a:pt x="46" y="0"/>
                  </a:lnTo>
                  <a:lnTo>
                    <a:pt x="49" y="0"/>
                  </a:lnTo>
                  <a:lnTo>
                    <a:pt x="52" y="0"/>
                  </a:lnTo>
                  <a:lnTo>
                    <a:pt x="54" y="0"/>
                  </a:lnTo>
                  <a:lnTo>
                    <a:pt x="57" y="0"/>
                  </a:lnTo>
                  <a:lnTo>
                    <a:pt x="60" y="0"/>
                  </a:lnTo>
                  <a:lnTo>
                    <a:pt x="62" y="0"/>
                  </a:lnTo>
                  <a:lnTo>
                    <a:pt x="65" y="0"/>
                  </a:lnTo>
                  <a:lnTo>
                    <a:pt x="68" y="0"/>
                  </a:lnTo>
                  <a:lnTo>
                    <a:pt x="71" y="0"/>
                  </a:lnTo>
                  <a:lnTo>
                    <a:pt x="73" y="0"/>
                  </a:lnTo>
                  <a:lnTo>
                    <a:pt x="77" y="0"/>
                  </a:lnTo>
                  <a:lnTo>
                    <a:pt x="79" y="0"/>
                  </a:lnTo>
                  <a:lnTo>
                    <a:pt x="82" y="0"/>
                  </a:lnTo>
                  <a:lnTo>
                    <a:pt x="85" y="0"/>
                  </a:lnTo>
                  <a:lnTo>
                    <a:pt x="87" y="0"/>
                  </a:lnTo>
                  <a:lnTo>
                    <a:pt x="90" y="0"/>
                  </a:lnTo>
                  <a:lnTo>
                    <a:pt x="93" y="0"/>
                  </a:lnTo>
                  <a:lnTo>
                    <a:pt x="95" y="0"/>
                  </a:lnTo>
                  <a:lnTo>
                    <a:pt x="98" y="0"/>
                  </a:lnTo>
                  <a:lnTo>
                    <a:pt x="101" y="0"/>
                  </a:lnTo>
                  <a:lnTo>
                    <a:pt x="103" y="0"/>
                  </a:lnTo>
                  <a:lnTo>
                    <a:pt x="106" y="0"/>
                  </a:lnTo>
                  <a:lnTo>
                    <a:pt x="109" y="0"/>
                  </a:lnTo>
                  <a:lnTo>
                    <a:pt x="112" y="0"/>
                  </a:lnTo>
                  <a:lnTo>
                    <a:pt x="114" y="0"/>
                  </a:lnTo>
                  <a:lnTo>
                    <a:pt x="117" y="0"/>
                  </a:lnTo>
                  <a:lnTo>
                    <a:pt x="120" y="0"/>
                  </a:lnTo>
                  <a:lnTo>
                    <a:pt x="122" y="0"/>
                  </a:lnTo>
                  <a:lnTo>
                    <a:pt x="125" y="0"/>
                  </a:lnTo>
                  <a:lnTo>
                    <a:pt x="128" y="0"/>
                  </a:lnTo>
                  <a:lnTo>
                    <a:pt x="131" y="0"/>
                  </a:lnTo>
                  <a:lnTo>
                    <a:pt x="133" y="0"/>
                  </a:lnTo>
                  <a:lnTo>
                    <a:pt x="136" y="0"/>
                  </a:lnTo>
                  <a:lnTo>
                    <a:pt x="138" y="0"/>
                  </a:lnTo>
                  <a:lnTo>
                    <a:pt x="142" y="0"/>
                  </a:lnTo>
                  <a:lnTo>
                    <a:pt x="144" y="0"/>
                  </a:lnTo>
                  <a:lnTo>
                    <a:pt x="147" y="0"/>
                  </a:lnTo>
                  <a:lnTo>
                    <a:pt x="150" y="0"/>
                  </a:lnTo>
                  <a:lnTo>
                    <a:pt x="153" y="0"/>
                  </a:lnTo>
                  <a:lnTo>
                    <a:pt x="155" y="0"/>
                  </a:lnTo>
                  <a:lnTo>
                    <a:pt x="158" y="0"/>
                  </a:lnTo>
                  <a:lnTo>
                    <a:pt x="161" y="0"/>
                  </a:lnTo>
                  <a:lnTo>
                    <a:pt x="163" y="0"/>
                  </a:lnTo>
                  <a:lnTo>
                    <a:pt x="166" y="0"/>
                  </a:lnTo>
                  <a:lnTo>
                    <a:pt x="169" y="0"/>
                  </a:lnTo>
                  <a:lnTo>
                    <a:pt x="172" y="0"/>
                  </a:lnTo>
                  <a:lnTo>
                    <a:pt x="174" y="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813" name="Picture 85">
              <a:extLst>
                <a:ext uri="{FF2B5EF4-FFF2-40B4-BE49-F238E27FC236}">
                  <a16:creationId xmlns:a16="http://schemas.microsoft.com/office/drawing/2014/main" id="{777E5808-8373-3E44-A1CE-64C3271D449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2819"/>
              <a:ext cx="332"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4" name="Picture 86">
              <a:extLst>
                <a:ext uri="{FF2B5EF4-FFF2-40B4-BE49-F238E27FC236}">
                  <a16:creationId xmlns:a16="http://schemas.microsoft.com/office/drawing/2014/main" id="{98A2D3DE-30B6-0D41-A179-4EAFF6B8C68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 y="3805"/>
              <a:ext cx="2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Picture 87">
              <a:extLst>
                <a:ext uri="{FF2B5EF4-FFF2-40B4-BE49-F238E27FC236}">
                  <a16:creationId xmlns:a16="http://schemas.microsoft.com/office/drawing/2014/main" id="{D0CF3C56-6780-AC43-91F0-AF4841BFDE8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 y="3377"/>
              <a:ext cx="26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Picture 88">
              <a:extLst>
                <a:ext uri="{FF2B5EF4-FFF2-40B4-BE49-F238E27FC236}">
                  <a16:creationId xmlns:a16="http://schemas.microsoft.com/office/drawing/2014/main" id="{616F3BAE-A883-9F48-B582-EEFC82FBAE4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 y="2961"/>
              <a:ext cx="26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Picture 89">
              <a:extLst>
                <a:ext uri="{FF2B5EF4-FFF2-40B4-BE49-F238E27FC236}">
                  <a16:creationId xmlns:a16="http://schemas.microsoft.com/office/drawing/2014/main" id="{A7EDDDE6-CF04-8F49-9195-23D54DCBDA4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1" y="2556"/>
              <a:ext cx="26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Picture 90">
              <a:extLst>
                <a:ext uri="{FF2B5EF4-FFF2-40B4-BE49-F238E27FC236}">
                  <a16:creationId xmlns:a16="http://schemas.microsoft.com/office/drawing/2014/main" id="{2E4DD611-3844-4B42-9093-72160A613E1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 y="2158"/>
              <a:ext cx="26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19" name="Line 91">
              <a:extLst>
                <a:ext uri="{FF2B5EF4-FFF2-40B4-BE49-F238E27FC236}">
                  <a16:creationId xmlns:a16="http://schemas.microsoft.com/office/drawing/2014/main" id="{20282037-5446-384F-A9A1-F3475E74A596}"/>
                </a:ext>
              </a:extLst>
            </p:cNvPr>
            <p:cNvSpPr>
              <a:spLocks noChangeShapeType="1"/>
            </p:cNvSpPr>
            <p:nvPr/>
          </p:nvSpPr>
          <p:spPr bwMode="auto">
            <a:xfrm>
              <a:off x="3095" y="3915"/>
              <a:ext cx="0" cy="18"/>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0" name="Line 92">
              <a:extLst>
                <a:ext uri="{FF2B5EF4-FFF2-40B4-BE49-F238E27FC236}">
                  <a16:creationId xmlns:a16="http://schemas.microsoft.com/office/drawing/2014/main" id="{B17A1FA1-2A63-2643-A6AF-E596DD54B9EA}"/>
                </a:ext>
              </a:extLst>
            </p:cNvPr>
            <p:cNvSpPr>
              <a:spLocks noChangeShapeType="1"/>
            </p:cNvSpPr>
            <p:nvPr/>
          </p:nvSpPr>
          <p:spPr bwMode="auto">
            <a:xfrm flipH="1">
              <a:off x="3069" y="3911"/>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1" name="Line 93">
              <a:extLst>
                <a:ext uri="{FF2B5EF4-FFF2-40B4-BE49-F238E27FC236}">
                  <a16:creationId xmlns:a16="http://schemas.microsoft.com/office/drawing/2014/main" id="{3E0AF73A-9ECA-B74C-B89F-B076135D859B}"/>
                </a:ext>
              </a:extLst>
            </p:cNvPr>
            <p:cNvSpPr>
              <a:spLocks noChangeShapeType="1"/>
            </p:cNvSpPr>
            <p:nvPr/>
          </p:nvSpPr>
          <p:spPr bwMode="auto">
            <a:xfrm flipH="1">
              <a:off x="3069" y="3514"/>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2" name="Line 94">
              <a:extLst>
                <a:ext uri="{FF2B5EF4-FFF2-40B4-BE49-F238E27FC236}">
                  <a16:creationId xmlns:a16="http://schemas.microsoft.com/office/drawing/2014/main" id="{C6DBF770-D97B-0042-93DD-2886E8408863}"/>
                </a:ext>
              </a:extLst>
            </p:cNvPr>
            <p:cNvSpPr>
              <a:spLocks noChangeShapeType="1"/>
            </p:cNvSpPr>
            <p:nvPr/>
          </p:nvSpPr>
          <p:spPr bwMode="auto">
            <a:xfrm flipH="1">
              <a:off x="3069" y="3116"/>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3" name="Line 95">
              <a:extLst>
                <a:ext uri="{FF2B5EF4-FFF2-40B4-BE49-F238E27FC236}">
                  <a16:creationId xmlns:a16="http://schemas.microsoft.com/office/drawing/2014/main" id="{89BF43D7-31DC-4F4C-94DF-EFF5A533FECE}"/>
                </a:ext>
              </a:extLst>
            </p:cNvPr>
            <p:cNvSpPr>
              <a:spLocks noChangeShapeType="1"/>
            </p:cNvSpPr>
            <p:nvPr/>
          </p:nvSpPr>
          <p:spPr bwMode="auto">
            <a:xfrm flipH="1">
              <a:off x="3069" y="2719"/>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4" name="Line 96">
              <a:extLst>
                <a:ext uri="{FF2B5EF4-FFF2-40B4-BE49-F238E27FC236}">
                  <a16:creationId xmlns:a16="http://schemas.microsoft.com/office/drawing/2014/main" id="{35134834-CAFA-C74C-94ED-CAFE37C5DD9D}"/>
                </a:ext>
              </a:extLst>
            </p:cNvPr>
            <p:cNvSpPr>
              <a:spLocks noChangeShapeType="1"/>
            </p:cNvSpPr>
            <p:nvPr/>
          </p:nvSpPr>
          <p:spPr bwMode="auto">
            <a:xfrm flipH="1">
              <a:off x="3069" y="2320"/>
              <a:ext cx="29"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5" name="Rectangle 97">
              <a:extLst>
                <a:ext uri="{FF2B5EF4-FFF2-40B4-BE49-F238E27FC236}">
                  <a16:creationId xmlns:a16="http://schemas.microsoft.com/office/drawing/2014/main" id="{6FA1799D-CE77-4746-A379-EF49C883EE89}"/>
                </a:ext>
              </a:extLst>
            </p:cNvPr>
            <p:cNvSpPr>
              <a:spLocks noChangeArrowheads="1"/>
            </p:cNvSpPr>
            <p:nvPr/>
          </p:nvSpPr>
          <p:spPr bwMode="auto">
            <a:xfrm>
              <a:off x="3672" y="1824"/>
              <a:ext cx="1924"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30162" rIns="57150" bIns="30162" anchor="b"/>
            <a:lstStyle>
              <a:lvl1pPr defTabSz="3571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5718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5718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5718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5718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571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FontTx/>
                <a:buNone/>
              </a:pPr>
              <a:r>
                <a:rPr lang="en-US" altLang="en-US" sz="2500"/>
                <a:t>DNA Analysis</a:t>
              </a:r>
            </a:p>
          </p:txBody>
        </p:sp>
        <p:sp>
          <p:nvSpPr>
            <p:cNvPr id="75826" name="Line 98">
              <a:extLst>
                <a:ext uri="{FF2B5EF4-FFF2-40B4-BE49-F238E27FC236}">
                  <a16:creationId xmlns:a16="http://schemas.microsoft.com/office/drawing/2014/main" id="{7709A92E-BE11-4943-BC3D-16439A090C0E}"/>
                </a:ext>
              </a:extLst>
            </p:cNvPr>
            <p:cNvSpPr>
              <a:spLocks noChangeShapeType="1"/>
            </p:cNvSpPr>
            <p:nvPr/>
          </p:nvSpPr>
          <p:spPr bwMode="auto">
            <a:xfrm>
              <a:off x="4876" y="3909"/>
              <a:ext cx="0" cy="24"/>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27" name="Freeform 99">
              <a:extLst>
                <a:ext uri="{FF2B5EF4-FFF2-40B4-BE49-F238E27FC236}">
                  <a16:creationId xmlns:a16="http://schemas.microsoft.com/office/drawing/2014/main" id="{61CD2D85-0143-A84B-9872-FD354AE4F97C}"/>
                </a:ext>
              </a:extLst>
            </p:cNvPr>
            <p:cNvSpPr>
              <a:spLocks/>
            </p:cNvSpPr>
            <p:nvPr/>
          </p:nvSpPr>
          <p:spPr bwMode="auto">
            <a:xfrm>
              <a:off x="4057" y="3530"/>
              <a:ext cx="253" cy="327"/>
            </a:xfrm>
            <a:custGeom>
              <a:avLst/>
              <a:gdLst>
                <a:gd name="T0" fmla="*/ 4 w 253"/>
                <a:gd name="T1" fmla="*/ 177 h 327"/>
                <a:gd name="T2" fmla="*/ 12 w 253"/>
                <a:gd name="T3" fmla="*/ 109 h 327"/>
                <a:gd name="T4" fmla="*/ 24 w 253"/>
                <a:gd name="T5" fmla="*/ 134 h 327"/>
                <a:gd name="T6" fmla="*/ 19 w 253"/>
                <a:gd name="T7" fmla="*/ 168 h 327"/>
                <a:gd name="T8" fmla="*/ 19 w 253"/>
                <a:gd name="T9" fmla="*/ 186 h 327"/>
                <a:gd name="T10" fmla="*/ 11 w 253"/>
                <a:gd name="T11" fmla="*/ 155 h 327"/>
                <a:gd name="T12" fmla="*/ 25 w 253"/>
                <a:gd name="T13" fmla="*/ 198 h 327"/>
                <a:gd name="T14" fmla="*/ 30 w 253"/>
                <a:gd name="T15" fmla="*/ 168 h 327"/>
                <a:gd name="T16" fmla="*/ 28 w 253"/>
                <a:gd name="T17" fmla="*/ 68 h 327"/>
                <a:gd name="T18" fmla="*/ 33 w 253"/>
                <a:gd name="T19" fmla="*/ 40 h 327"/>
                <a:gd name="T20" fmla="*/ 30 w 253"/>
                <a:gd name="T21" fmla="*/ 80 h 327"/>
                <a:gd name="T22" fmla="*/ 35 w 253"/>
                <a:gd name="T23" fmla="*/ 216 h 327"/>
                <a:gd name="T24" fmla="*/ 42 w 253"/>
                <a:gd name="T25" fmla="*/ 186 h 327"/>
                <a:gd name="T26" fmla="*/ 47 w 253"/>
                <a:gd name="T27" fmla="*/ 115 h 327"/>
                <a:gd name="T28" fmla="*/ 49 w 253"/>
                <a:gd name="T29" fmla="*/ 201 h 327"/>
                <a:gd name="T30" fmla="*/ 49 w 253"/>
                <a:gd name="T31" fmla="*/ 246 h 327"/>
                <a:gd name="T32" fmla="*/ 58 w 253"/>
                <a:gd name="T33" fmla="*/ 216 h 327"/>
                <a:gd name="T34" fmla="*/ 60 w 253"/>
                <a:gd name="T35" fmla="*/ 186 h 327"/>
                <a:gd name="T36" fmla="*/ 67 w 253"/>
                <a:gd name="T37" fmla="*/ 241 h 327"/>
                <a:gd name="T38" fmla="*/ 72 w 253"/>
                <a:gd name="T39" fmla="*/ 226 h 327"/>
                <a:gd name="T40" fmla="*/ 77 w 253"/>
                <a:gd name="T41" fmla="*/ 248 h 327"/>
                <a:gd name="T42" fmla="*/ 79 w 253"/>
                <a:gd name="T43" fmla="*/ 205 h 327"/>
                <a:gd name="T44" fmla="*/ 81 w 253"/>
                <a:gd name="T45" fmla="*/ 216 h 327"/>
                <a:gd name="T46" fmla="*/ 83 w 253"/>
                <a:gd name="T47" fmla="*/ 266 h 327"/>
                <a:gd name="T48" fmla="*/ 85 w 253"/>
                <a:gd name="T49" fmla="*/ 216 h 327"/>
                <a:gd name="T50" fmla="*/ 93 w 253"/>
                <a:gd name="T51" fmla="*/ 268 h 327"/>
                <a:gd name="T52" fmla="*/ 95 w 253"/>
                <a:gd name="T53" fmla="*/ 213 h 327"/>
                <a:gd name="T54" fmla="*/ 99 w 253"/>
                <a:gd name="T55" fmla="*/ 266 h 327"/>
                <a:gd name="T56" fmla="*/ 104 w 253"/>
                <a:gd name="T57" fmla="*/ 235 h 327"/>
                <a:gd name="T58" fmla="*/ 116 w 253"/>
                <a:gd name="T59" fmla="*/ 268 h 327"/>
                <a:gd name="T60" fmla="*/ 123 w 253"/>
                <a:gd name="T61" fmla="*/ 198 h 327"/>
                <a:gd name="T62" fmla="*/ 129 w 253"/>
                <a:gd name="T63" fmla="*/ 250 h 327"/>
                <a:gd name="T64" fmla="*/ 134 w 253"/>
                <a:gd name="T65" fmla="*/ 178 h 327"/>
                <a:gd name="T66" fmla="*/ 139 w 253"/>
                <a:gd name="T67" fmla="*/ 218 h 327"/>
                <a:gd name="T68" fmla="*/ 139 w 253"/>
                <a:gd name="T69" fmla="*/ 288 h 327"/>
                <a:gd name="T70" fmla="*/ 141 w 253"/>
                <a:gd name="T71" fmla="*/ 306 h 327"/>
                <a:gd name="T72" fmla="*/ 148 w 253"/>
                <a:gd name="T73" fmla="*/ 298 h 327"/>
                <a:gd name="T74" fmla="*/ 155 w 253"/>
                <a:gd name="T75" fmla="*/ 263 h 327"/>
                <a:gd name="T76" fmla="*/ 157 w 253"/>
                <a:gd name="T77" fmla="*/ 291 h 327"/>
                <a:gd name="T78" fmla="*/ 162 w 253"/>
                <a:gd name="T79" fmla="*/ 301 h 327"/>
                <a:gd name="T80" fmla="*/ 167 w 253"/>
                <a:gd name="T81" fmla="*/ 256 h 327"/>
                <a:gd name="T82" fmla="*/ 173 w 253"/>
                <a:gd name="T83" fmla="*/ 291 h 327"/>
                <a:gd name="T84" fmla="*/ 181 w 253"/>
                <a:gd name="T85" fmla="*/ 321 h 327"/>
                <a:gd name="T86" fmla="*/ 185 w 253"/>
                <a:gd name="T87" fmla="*/ 233 h 327"/>
                <a:gd name="T88" fmla="*/ 187 w 253"/>
                <a:gd name="T89" fmla="*/ 241 h 327"/>
                <a:gd name="T90" fmla="*/ 189 w 253"/>
                <a:gd name="T91" fmla="*/ 311 h 327"/>
                <a:gd name="T92" fmla="*/ 194 w 253"/>
                <a:gd name="T93" fmla="*/ 231 h 327"/>
                <a:gd name="T94" fmla="*/ 201 w 253"/>
                <a:gd name="T95" fmla="*/ 271 h 327"/>
                <a:gd name="T96" fmla="*/ 206 w 253"/>
                <a:gd name="T97" fmla="*/ 311 h 327"/>
                <a:gd name="T98" fmla="*/ 215 w 253"/>
                <a:gd name="T99" fmla="*/ 278 h 327"/>
                <a:gd name="T100" fmla="*/ 219 w 253"/>
                <a:gd name="T101" fmla="*/ 278 h 327"/>
                <a:gd name="T102" fmla="*/ 229 w 253"/>
                <a:gd name="T103" fmla="*/ 286 h 327"/>
                <a:gd name="T104" fmla="*/ 233 w 253"/>
                <a:gd name="T105" fmla="*/ 220 h 327"/>
                <a:gd name="T106" fmla="*/ 241 w 253"/>
                <a:gd name="T107" fmla="*/ 273 h 327"/>
                <a:gd name="T108" fmla="*/ 241 w 253"/>
                <a:gd name="T109" fmla="*/ 303 h 327"/>
                <a:gd name="T110" fmla="*/ 245 w 253"/>
                <a:gd name="T111" fmla="*/ 288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327">
                  <a:moveTo>
                    <a:pt x="12" y="64"/>
                  </a:moveTo>
                  <a:lnTo>
                    <a:pt x="14" y="143"/>
                  </a:lnTo>
                  <a:lnTo>
                    <a:pt x="0" y="0"/>
                  </a:lnTo>
                  <a:lnTo>
                    <a:pt x="4" y="177"/>
                  </a:lnTo>
                  <a:lnTo>
                    <a:pt x="14" y="120"/>
                  </a:lnTo>
                  <a:lnTo>
                    <a:pt x="18" y="131"/>
                  </a:lnTo>
                  <a:lnTo>
                    <a:pt x="16" y="238"/>
                  </a:lnTo>
                  <a:lnTo>
                    <a:pt x="12" y="109"/>
                  </a:lnTo>
                  <a:lnTo>
                    <a:pt x="20" y="128"/>
                  </a:lnTo>
                  <a:lnTo>
                    <a:pt x="14" y="213"/>
                  </a:lnTo>
                  <a:lnTo>
                    <a:pt x="14" y="205"/>
                  </a:lnTo>
                  <a:lnTo>
                    <a:pt x="24" y="134"/>
                  </a:lnTo>
                  <a:lnTo>
                    <a:pt x="14" y="190"/>
                  </a:lnTo>
                  <a:lnTo>
                    <a:pt x="16" y="183"/>
                  </a:lnTo>
                  <a:lnTo>
                    <a:pt x="16" y="175"/>
                  </a:lnTo>
                  <a:lnTo>
                    <a:pt x="19" y="168"/>
                  </a:lnTo>
                  <a:lnTo>
                    <a:pt x="15" y="121"/>
                  </a:lnTo>
                  <a:lnTo>
                    <a:pt x="19" y="168"/>
                  </a:lnTo>
                  <a:lnTo>
                    <a:pt x="19" y="178"/>
                  </a:lnTo>
                  <a:lnTo>
                    <a:pt x="19" y="186"/>
                  </a:lnTo>
                  <a:lnTo>
                    <a:pt x="19" y="193"/>
                  </a:lnTo>
                  <a:lnTo>
                    <a:pt x="19" y="203"/>
                  </a:lnTo>
                  <a:lnTo>
                    <a:pt x="19" y="213"/>
                  </a:lnTo>
                  <a:lnTo>
                    <a:pt x="11" y="155"/>
                  </a:lnTo>
                  <a:lnTo>
                    <a:pt x="21" y="228"/>
                  </a:lnTo>
                  <a:lnTo>
                    <a:pt x="23" y="218"/>
                  </a:lnTo>
                  <a:lnTo>
                    <a:pt x="25" y="208"/>
                  </a:lnTo>
                  <a:lnTo>
                    <a:pt x="25" y="198"/>
                  </a:lnTo>
                  <a:lnTo>
                    <a:pt x="28" y="190"/>
                  </a:lnTo>
                  <a:lnTo>
                    <a:pt x="28" y="183"/>
                  </a:lnTo>
                  <a:lnTo>
                    <a:pt x="30" y="175"/>
                  </a:lnTo>
                  <a:lnTo>
                    <a:pt x="30" y="168"/>
                  </a:lnTo>
                  <a:lnTo>
                    <a:pt x="30" y="158"/>
                  </a:lnTo>
                  <a:lnTo>
                    <a:pt x="30" y="147"/>
                  </a:lnTo>
                  <a:lnTo>
                    <a:pt x="25" y="135"/>
                  </a:lnTo>
                  <a:lnTo>
                    <a:pt x="28" y="68"/>
                  </a:lnTo>
                  <a:lnTo>
                    <a:pt x="33" y="125"/>
                  </a:lnTo>
                  <a:lnTo>
                    <a:pt x="33" y="117"/>
                  </a:lnTo>
                  <a:lnTo>
                    <a:pt x="35" y="110"/>
                  </a:lnTo>
                  <a:lnTo>
                    <a:pt x="33" y="40"/>
                  </a:lnTo>
                  <a:lnTo>
                    <a:pt x="37" y="92"/>
                  </a:lnTo>
                  <a:lnTo>
                    <a:pt x="35" y="143"/>
                  </a:lnTo>
                  <a:lnTo>
                    <a:pt x="35" y="158"/>
                  </a:lnTo>
                  <a:lnTo>
                    <a:pt x="30" y="80"/>
                  </a:lnTo>
                  <a:lnTo>
                    <a:pt x="35" y="186"/>
                  </a:lnTo>
                  <a:lnTo>
                    <a:pt x="35" y="195"/>
                  </a:lnTo>
                  <a:lnTo>
                    <a:pt x="35" y="205"/>
                  </a:lnTo>
                  <a:lnTo>
                    <a:pt x="35" y="216"/>
                  </a:lnTo>
                  <a:lnTo>
                    <a:pt x="35" y="223"/>
                  </a:lnTo>
                  <a:lnTo>
                    <a:pt x="37" y="216"/>
                  </a:lnTo>
                  <a:lnTo>
                    <a:pt x="39" y="201"/>
                  </a:lnTo>
                  <a:lnTo>
                    <a:pt x="42" y="186"/>
                  </a:lnTo>
                  <a:lnTo>
                    <a:pt x="42" y="171"/>
                  </a:lnTo>
                  <a:lnTo>
                    <a:pt x="42" y="105"/>
                  </a:lnTo>
                  <a:lnTo>
                    <a:pt x="47" y="153"/>
                  </a:lnTo>
                  <a:lnTo>
                    <a:pt x="47" y="115"/>
                  </a:lnTo>
                  <a:lnTo>
                    <a:pt x="49" y="155"/>
                  </a:lnTo>
                  <a:lnTo>
                    <a:pt x="49" y="171"/>
                  </a:lnTo>
                  <a:lnTo>
                    <a:pt x="49" y="180"/>
                  </a:lnTo>
                  <a:lnTo>
                    <a:pt x="49" y="201"/>
                  </a:lnTo>
                  <a:lnTo>
                    <a:pt x="49" y="208"/>
                  </a:lnTo>
                  <a:lnTo>
                    <a:pt x="49" y="228"/>
                  </a:lnTo>
                  <a:lnTo>
                    <a:pt x="49" y="238"/>
                  </a:lnTo>
                  <a:lnTo>
                    <a:pt x="49" y="246"/>
                  </a:lnTo>
                  <a:lnTo>
                    <a:pt x="51" y="253"/>
                  </a:lnTo>
                  <a:lnTo>
                    <a:pt x="55" y="235"/>
                  </a:lnTo>
                  <a:lnTo>
                    <a:pt x="58" y="226"/>
                  </a:lnTo>
                  <a:lnTo>
                    <a:pt x="58" y="216"/>
                  </a:lnTo>
                  <a:lnTo>
                    <a:pt x="60" y="208"/>
                  </a:lnTo>
                  <a:lnTo>
                    <a:pt x="60" y="201"/>
                  </a:lnTo>
                  <a:lnTo>
                    <a:pt x="60" y="193"/>
                  </a:lnTo>
                  <a:lnTo>
                    <a:pt x="60" y="186"/>
                  </a:lnTo>
                  <a:lnTo>
                    <a:pt x="65" y="195"/>
                  </a:lnTo>
                  <a:lnTo>
                    <a:pt x="65" y="211"/>
                  </a:lnTo>
                  <a:lnTo>
                    <a:pt x="65" y="226"/>
                  </a:lnTo>
                  <a:lnTo>
                    <a:pt x="67" y="241"/>
                  </a:lnTo>
                  <a:lnTo>
                    <a:pt x="67" y="248"/>
                  </a:lnTo>
                  <a:lnTo>
                    <a:pt x="69" y="241"/>
                  </a:lnTo>
                  <a:lnTo>
                    <a:pt x="72" y="233"/>
                  </a:lnTo>
                  <a:lnTo>
                    <a:pt x="72" y="226"/>
                  </a:lnTo>
                  <a:lnTo>
                    <a:pt x="74" y="233"/>
                  </a:lnTo>
                  <a:lnTo>
                    <a:pt x="74" y="248"/>
                  </a:lnTo>
                  <a:lnTo>
                    <a:pt x="77" y="256"/>
                  </a:lnTo>
                  <a:lnTo>
                    <a:pt x="77" y="248"/>
                  </a:lnTo>
                  <a:lnTo>
                    <a:pt x="77" y="233"/>
                  </a:lnTo>
                  <a:lnTo>
                    <a:pt x="79" y="223"/>
                  </a:lnTo>
                  <a:lnTo>
                    <a:pt x="79" y="213"/>
                  </a:lnTo>
                  <a:lnTo>
                    <a:pt x="79" y="205"/>
                  </a:lnTo>
                  <a:lnTo>
                    <a:pt x="79" y="195"/>
                  </a:lnTo>
                  <a:lnTo>
                    <a:pt x="79" y="188"/>
                  </a:lnTo>
                  <a:lnTo>
                    <a:pt x="79" y="195"/>
                  </a:lnTo>
                  <a:lnTo>
                    <a:pt x="81" y="216"/>
                  </a:lnTo>
                  <a:lnTo>
                    <a:pt x="81" y="231"/>
                  </a:lnTo>
                  <a:lnTo>
                    <a:pt x="81" y="250"/>
                  </a:lnTo>
                  <a:lnTo>
                    <a:pt x="83" y="258"/>
                  </a:lnTo>
                  <a:lnTo>
                    <a:pt x="83" y="266"/>
                  </a:lnTo>
                  <a:lnTo>
                    <a:pt x="85" y="258"/>
                  </a:lnTo>
                  <a:lnTo>
                    <a:pt x="85" y="238"/>
                  </a:lnTo>
                  <a:lnTo>
                    <a:pt x="85" y="223"/>
                  </a:lnTo>
                  <a:lnTo>
                    <a:pt x="85" y="216"/>
                  </a:lnTo>
                  <a:lnTo>
                    <a:pt x="90" y="235"/>
                  </a:lnTo>
                  <a:lnTo>
                    <a:pt x="90" y="250"/>
                  </a:lnTo>
                  <a:lnTo>
                    <a:pt x="90" y="261"/>
                  </a:lnTo>
                  <a:lnTo>
                    <a:pt x="93" y="268"/>
                  </a:lnTo>
                  <a:lnTo>
                    <a:pt x="95" y="250"/>
                  </a:lnTo>
                  <a:lnTo>
                    <a:pt x="95" y="235"/>
                  </a:lnTo>
                  <a:lnTo>
                    <a:pt x="95" y="220"/>
                  </a:lnTo>
                  <a:lnTo>
                    <a:pt x="95" y="213"/>
                  </a:lnTo>
                  <a:lnTo>
                    <a:pt x="95" y="220"/>
                  </a:lnTo>
                  <a:lnTo>
                    <a:pt x="95" y="235"/>
                  </a:lnTo>
                  <a:lnTo>
                    <a:pt x="97" y="250"/>
                  </a:lnTo>
                  <a:lnTo>
                    <a:pt x="99" y="266"/>
                  </a:lnTo>
                  <a:lnTo>
                    <a:pt x="99" y="273"/>
                  </a:lnTo>
                  <a:lnTo>
                    <a:pt x="102" y="266"/>
                  </a:lnTo>
                  <a:lnTo>
                    <a:pt x="104" y="250"/>
                  </a:lnTo>
                  <a:lnTo>
                    <a:pt x="104" y="235"/>
                  </a:lnTo>
                  <a:lnTo>
                    <a:pt x="107" y="226"/>
                  </a:lnTo>
                  <a:lnTo>
                    <a:pt x="113" y="246"/>
                  </a:lnTo>
                  <a:lnTo>
                    <a:pt x="113" y="261"/>
                  </a:lnTo>
                  <a:lnTo>
                    <a:pt x="116" y="268"/>
                  </a:lnTo>
                  <a:lnTo>
                    <a:pt x="118" y="248"/>
                  </a:lnTo>
                  <a:lnTo>
                    <a:pt x="120" y="233"/>
                  </a:lnTo>
                  <a:lnTo>
                    <a:pt x="123" y="213"/>
                  </a:lnTo>
                  <a:lnTo>
                    <a:pt x="123" y="198"/>
                  </a:lnTo>
                  <a:lnTo>
                    <a:pt x="127" y="205"/>
                  </a:lnTo>
                  <a:lnTo>
                    <a:pt x="127" y="220"/>
                  </a:lnTo>
                  <a:lnTo>
                    <a:pt x="129" y="235"/>
                  </a:lnTo>
                  <a:lnTo>
                    <a:pt x="129" y="250"/>
                  </a:lnTo>
                  <a:lnTo>
                    <a:pt x="132" y="258"/>
                  </a:lnTo>
                  <a:lnTo>
                    <a:pt x="132" y="233"/>
                  </a:lnTo>
                  <a:lnTo>
                    <a:pt x="132" y="203"/>
                  </a:lnTo>
                  <a:lnTo>
                    <a:pt x="134" y="178"/>
                  </a:lnTo>
                  <a:lnTo>
                    <a:pt x="134" y="158"/>
                  </a:lnTo>
                  <a:lnTo>
                    <a:pt x="137" y="178"/>
                  </a:lnTo>
                  <a:lnTo>
                    <a:pt x="137" y="198"/>
                  </a:lnTo>
                  <a:lnTo>
                    <a:pt x="139" y="218"/>
                  </a:lnTo>
                  <a:lnTo>
                    <a:pt x="139" y="238"/>
                  </a:lnTo>
                  <a:lnTo>
                    <a:pt x="139" y="258"/>
                  </a:lnTo>
                  <a:lnTo>
                    <a:pt x="139" y="278"/>
                  </a:lnTo>
                  <a:lnTo>
                    <a:pt x="139" y="288"/>
                  </a:lnTo>
                  <a:lnTo>
                    <a:pt x="141" y="306"/>
                  </a:lnTo>
                  <a:lnTo>
                    <a:pt x="141" y="278"/>
                  </a:lnTo>
                  <a:lnTo>
                    <a:pt x="150" y="283"/>
                  </a:lnTo>
                  <a:lnTo>
                    <a:pt x="141" y="306"/>
                  </a:lnTo>
                  <a:lnTo>
                    <a:pt x="146" y="311"/>
                  </a:lnTo>
                  <a:lnTo>
                    <a:pt x="153" y="288"/>
                  </a:lnTo>
                  <a:lnTo>
                    <a:pt x="148" y="314"/>
                  </a:lnTo>
                  <a:lnTo>
                    <a:pt x="148" y="298"/>
                  </a:lnTo>
                  <a:lnTo>
                    <a:pt x="150" y="283"/>
                  </a:lnTo>
                  <a:lnTo>
                    <a:pt x="150" y="263"/>
                  </a:lnTo>
                  <a:lnTo>
                    <a:pt x="150" y="248"/>
                  </a:lnTo>
                  <a:lnTo>
                    <a:pt x="155" y="263"/>
                  </a:lnTo>
                  <a:lnTo>
                    <a:pt x="155" y="283"/>
                  </a:lnTo>
                  <a:lnTo>
                    <a:pt x="155" y="303"/>
                  </a:lnTo>
                  <a:lnTo>
                    <a:pt x="157" y="311"/>
                  </a:lnTo>
                  <a:lnTo>
                    <a:pt x="157" y="291"/>
                  </a:lnTo>
                  <a:lnTo>
                    <a:pt x="157" y="276"/>
                  </a:lnTo>
                  <a:lnTo>
                    <a:pt x="157" y="266"/>
                  </a:lnTo>
                  <a:lnTo>
                    <a:pt x="162" y="286"/>
                  </a:lnTo>
                  <a:lnTo>
                    <a:pt x="162" y="301"/>
                  </a:lnTo>
                  <a:lnTo>
                    <a:pt x="162" y="311"/>
                  </a:lnTo>
                  <a:lnTo>
                    <a:pt x="164" y="296"/>
                  </a:lnTo>
                  <a:lnTo>
                    <a:pt x="167" y="276"/>
                  </a:lnTo>
                  <a:lnTo>
                    <a:pt x="167" y="256"/>
                  </a:lnTo>
                  <a:lnTo>
                    <a:pt x="169" y="248"/>
                  </a:lnTo>
                  <a:lnTo>
                    <a:pt x="171" y="268"/>
                  </a:lnTo>
                  <a:lnTo>
                    <a:pt x="173" y="283"/>
                  </a:lnTo>
                  <a:lnTo>
                    <a:pt x="173" y="291"/>
                  </a:lnTo>
                  <a:lnTo>
                    <a:pt x="178" y="298"/>
                  </a:lnTo>
                  <a:lnTo>
                    <a:pt x="178" y="306"/>
                  </a:lnTo>
                  <a:lnTo>
                    <a:pt x="181" y="314"/>
                  </a:lnTo>
                  <a:lnTo>
                    <a:pt x="181" y="321"/>
                  </a:lnTo>
                  <a:lnTo>
                    <a:pt x="181" y="298"/>
                  </a:lnTo>
                  <a:lnTo>
                    <a:pt x="183" y="278"/>
                  </a:lnTo>
                  <a:lnTo>
                    <a:pt x="183" y="253"/>
                  </a:lnTo>
                  <a:lnTo>
                    <a:pt x="185" y="233"/>
                  </a:lnTo>
                  <a:lnTo>
                    <a:pt x="185" y="218"/>
                  </a:lnTo>
                  <a:lnTo>
                    <a:pt x="185" y="211"/>
                  </a:lnTo>
                  <a:lnTo>
                    <a:pt x="187" y="220"/>
                  </a:lnTo>
                  <a:lnTo>
                    <a:pt x="187" y="241"/>
                  </a:lnTo>
                  <a:lnTo>
                    <a:pt x="187" y="261"/>
                  </a:lnTo>
                  <a:lnTo>
                    <a:pt x="189" y="281"/>
                  </a:lnTo>
                  <a:lnTo>
                    <a:pt x="189" y="296"/>
                  </a:lnTo>
                  <a:lnTo>
                    <a:pt x="189" y="311"/>
                  </a:lnTo>
                  <a:lnTo>
                    <a:pt x="192" y="296"/>
                  </a:lnTo>
                  <a:lnTo>
                    <a:pt x="192" y="276"/>
                  </a:lnTo>
                  <a:lnTo>
                    <a:pt x="194" y="250"/>
                  </a:lnTo>
                  <a:lnTo>
                    <a:pt x="194" y="231"/>
                  </a:lnTo>
                  <a:lnTo>
                    <a:pt x="197" y="216"/>
                  </a:lnTo>
                  <a:lnTo>
                    <a:pt x="199" y="231"/>
                  </a:lnTo>
                  <a:lnTo>
                    <a:pt x="201" y="250"/>
                  </a:lnTo>
                  <a:lnTo>
                    <a:pt x="201" y="271"/>
                  </a:lnTo>
                  <a:lnTo>
                    <a:pt x="201" y="296"/>
                  </a:lnTo>
                  <a:lnTo>
                    <a:pt x="203" y="311"/>
                  </a:lnTo>
                  <a:lnTo>
                    <a:pt x="203" y="326"/>
                  </a:lnTo>
                  <a:lnTo>
                    <a:pt x="206" y="311"/>
                  </a:lnTo>
                  <a:lnTo>
                    <a:pt x="208" y="296"/>
                  </a:lnTo>
                  <a:lnTo>
                    <a:pt x="211" y="266"/>
                  </a:lnTo>
                  <a:lnTo>
                    <a:pt x="211" y="258"/>
                  </a:lnTo>
                  <a:lnTo>
                    <a:pt x="215" y="278"/>
                  </a:lnTo>
                  <a:lnTo>
                    <a:pt x="217" y="303"/>
                  </a:lnTo>
                  <a:lnTo>
                    <a:pt x="217" y="314"/>
                  </a:lnTo>
                  <a:lnTo>
                    <a:pt x="219" y="293"/>
                  </a:lnTo>
                  <a:lnTo>
                    <a:pt x="219" y="278"/>
                  </a:lnTo>
                  <a:lnTo>
                    <a:pt x="222" y="258"/>
                  </a:lnTo>
                  <a:lnTo>
                    <a:pt x="224" y="266"/>
                  </a:lnTo>
                  <a:lnTo>
                    <a:pt x="227" y="276"/>
                  </a:lnTo>
                  <a:lnTo>
                    <a:pt x="229" y="286"/>
                  </a:lnTo>
                  <a:lnTo>
                    <a:pt x="231" y="268"/>
                  </a:lnTo>
                  <a:lnTo>
                    <a:pt x="233" y="253"/>
                  </a:lnTo>
                  <a:lnTo>
                    <a:pt x="233" y="228"/>
                  </a:lnTo>
                  <a:lnTo>
                    <a:pt x="233" y="220"/>
                  </a:lnTo>
                  <a:lnTo>
                    <a:pt x="233" y="228"/>
                  </a:lnTo>
                  <a:lnTo>
                    <a:pt x="238" y="248"/>
                  </a:lnTo>
                  <a:lnTo>
                    <a:pt x="238" y="263"/>
                  </a:lnTo>
                  <a:lnTo>
                    <a:pt x="241" y="273"/>
                  </a:lnTo>
                  <a:lnTo>
                    <a:pt x="241" y="281"/>
                  </a:lnTo>
                  <a:lnTo>
                    <a:pt x="241" y="288"/>
                  </a:lnTo>
                  <a:lnTo>
                    <a:pt x="241" y="296"/>
                  </a:lnTo>
                  <a:lnTo>
                    <a:pt x="241" y="303"/>
                  </a:lnTo>
                  <a:lnTo>
                    <a:pt x="241" y="311"/>
                  </a:lnTo>
                  <a:lnTo>
                    <a:pt x="241" y="303"/>
                  </a:lnTo>
                  <a:lnTo>
                    <a:pt x="243" y="296"/>
                  </a:lnTo>
                  <a:lnTo>
                    <a:pt x="245" y="288"/>
                  </a:lnTo>
                  <a:lnTo>
                    <a:pt x="252" y="291"/>
                  </a:lnTo>
                  <a:lnTo>
                    <a:pt x="252" y="298"/>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28" name="Freeform 100">
              <a:extLst>
                <a:ext uri="{FF2B5EF4-FFF2-40B4-BE49-F238E27FC236}">
                  <a16:creationId xmlns:a16="http://schemas.microsoft.com/office/drawing/2014/main" id="{4BAB794C-CA5D-A547-A0B3-02D78287FC9B}"/>
                </a:ext>
              </a:extLst>
            </p:cNvPr>
            <p:cNvSpPr>
              <a:spLocks/>
            </p:cNvSpPr>
            <p:nvPr/>
          </p:nvSpPr>
          <p:spPr bwMode="auto">
            <a:xfrm>
              <a:off x="5009" y="3756"/>
              <a:ext cx="176" cy="155"/>
            </a:xfrm>
            <a:custGeom>
              <a:avLst/>
              <a:gdLst>
                <a:gd name="T0" fmla="*/ 0 w 176"/>
                <a:gd name="T1" fmla="*/ 95 h 155"/>
                <a:gd name="T2" fmla="*/ 2 w 176"/>
                <a:gd name="T3" fmla="*/ 102 h 155"/>
                <a:gd name="T4" fmla="*/ 3 w 176"/>
                <a:gd name="T5" fmla="*/ 117 h 155"/>
                <a:gd name="T6" fmla="*/ 8 w 176"/>
                <a:gd name="T7" fmla="*/ 97 h 155"/>
                <a:gd name="T8" fmla="*/ 12 w 176"/>
                <a:gd name="T9" fmla="*/ 76 h 155"/>
                <a:gd name="T10" fmla="*/ 13 w 176"/>
                <a:gd name="T11" fmla="*/ 50 h 155"/>
                <a:gd name="T12" fmla="*/ 17 w 176"/>
                <a:gd name="T13" fmla="*/ 79 h 155"/>
                <a:gd name="T14" fmla="*/ 17 w 176"/>
                <a:gd name="T15" fmla="*/ 103 h 155"/>
                <a:gd name="T16" fmla="*/ 23 w 176"/>
                <a:gd name="T17" fmla="*/ 101 h 155"/>
                <a:gd name="T18" fmla="*/ 27 w 176"/>
                <a:gd name="T19" fmla="*/ 67 h 155"/>
                <a:gd name="T20" fmla="*/ 32 w 176"/>
                <a:gd name="T21" fmla="*/ 44 h 155"/>
                <a:gd name="T22" fmla="*/ 32 w 176"/>
                <a:gd name="T23" fmla="*/ 45 h 155"/>
                <a:gd name="T24" fmla="*/ 36 w 176"/>
                <a:gd name="T25" fmla="*/ 82 h 155"/>
                <a:gd name="T26" fmla="*/ 36 w 176"/>
                <a:gd name="T27" fmla="*/ 116 h 155"/>
                <a:gd name="T28" fmla="*/ 37 w 176"/>
                <a:gd name="T29" fmla="*/ 95 h 155"/>
                <a:gd name="T30" fmla="*/ 39 w 176"/>
                <a:gd name="T31" fmla="*/ 68 h 155"/>
                <a:gd name="T32" fmla="*/ 42 w 176"/>
                <a:gd name="T33" fmla="*/ 82 h 155"/>
                <a:gd name="T34" fmla="*/ 43 w 176"/>
                <a:gd name="T35" fmla="*/ 109 h 155"/>
                <a:gd name="T36" fmla="*/ 45 w 176"/>
                <a:gd name="T37" fmla="*/ 87 h 155"/>
                <a:gd name="T38" fmla="*/ 47 w 176"/>
                <a:gd name="T39" fmla="*/ 53 h 155"/>
                <a:gd name="T40" fmla="*/ 49 w 176"/>
                <a:gd name="T41" fmla="*/ 73 h 155"/>
                <a:gd name="T42" fmla="*/ 49 w 176"/>
                <a:gd name="T43" fmla="*/ 106 h 155"/>
                <a:gd name="T44" fmla="*/ 53 w 176"/>
                <a:gd name="T45" fmla="*/ 55 h 155"/>
                <a:gd name="T46" fmla="*/ 56 w 176"/>
                <a:gd name="T47" fmla="*/ 12 h 155"/>
                <a:gd name="T48" fmla="*/ 59 w 176"/>
                <a:gd name="T49" fmla="*/ 6 h 155"/>
                <a:gd name="T50" fmla="*/ 60 w 176"/>
                <a:gd name="T51" fmla="*/ 45 h 155"/>
                <a:gd name="T52" fmla="*/ 62 w 176"/>
                <a:gd name="T53" fmla="*/ 79 h 155"/>
                <a:gd name="T54" fmla="*/ 65 w 176"/>
                <a:gd name="T55" fmla="*/ 97 h 155"/>
                <a:gd name="T56" fmla="*/ 68 w 176"/>
                <a:gd name="T57" fmla="*/ 57 h 155"/>
                <a:gd name="T58" fmla="*/ 72 w 176"/>
                <a:gd name="T59" fmla="*/ 22 h 155"/>
                <a:gd name="T60" fmla="*/ 76 w 176"/>
                <a:gd name="T61" fmla="*/ 61 h 155"/>
                <a:gd name="T62" fmla="*/ 76 w 176"/>
                <a:gd name="T63" fmla="*/ 80 h 155"/>
                <a:gd name="T64" fmla="*/ 82 w 176"/>
                <a:gd name="T65" fmla="*/ 47 h 155"/>
                <a:gd name="T66" fmla="*/ 86 w 176"/>
                <a:gd name="T67" fmla="*/ 56 h 155"/>
                <a:gd name="T68" fmla="*/ 90 w 176"/>
                <a:gd name="T69" fmla="*/ 95 h 155"/>
                <a:gd name="T70" fmla="*/ 96 w 176"/>
                <a:gd name="T71" fmla="*/ 82 h 155"/>
                <a:gd name="T72" fmla="*/ 102 w 176"/>
                <a:gd name="T73" fmla="*/ 68 h 155"/>
                <a:gd name="T74" fmla="*/ 108 w 176"/>
                <a:gd name="T75" fmla="*/ 105 h 155"/>
                <a:gd name="T76" fmla="*/ 111 w 176"/>
                <a:gd name="T77" fmla="*/ 88 h 155"/>
                <a:gd name="T78" fmla="*/ 113 w 176"/>
                <a:gd name="T79" fmla="*/ 43 h 155"/>
                <a:gd name="T80" fmla="*/ 115 w 176"/>
                <a:gd name="T81" fmla="*/ 56 h 155"/>
                <a:gd name="T82" fmla="*/ 117 w 176"/>
                <a:gd name="T83" fmla="*/ 99 h 155"/>
                <a:gd name="T84" fmla="*/ 119 w 176"/>
                <a:gd name="T85" fmla="*/ 132 h 155"/>
                <a:gd name="T86" fmla="*/ 123 w 176"/>
                <a:gd name="T87" fmla="*/ 117 h 155"/>
                <a:gd name="T88" fmla="*/ 127 w 176"/>
                <a:gd name="T89" fmla="*/ 108 h 155"/>
                <a:gd name="T90" fmla="*/ 129 w 176"/>
                <a:gd name="T91" fmla="*/ 138 h 155"/>
                <a:gd name="T92" fmla="*/ 135 w 176"/>
                <a:gd name="T93" fmla="*/ 143 h 155"/>
                <a:gd name="T94" fmla="*/ 175 w 176"/>
                <a:gd name="T95" fmla="*/ 154 h 1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 h="155">
                  <a:moveTo>
                    <a:pt x="0" y="105"/>
                  </a:moveTo>
                  <a:lnTo>
                    <a:pt x="0" y="101"/>
                  </a:lnTo>
                  <a:lnTo>
                    <a:pt x="0" y="95"/>
                  </a:lnTo>
                  <a:lnTo>
                    <a:pt x="0" y="91"/>
                  </a:lnTo>
                  <a:lnTo>
                    <a:pt x="0" y="95"/>
                  </a:lnTo>
                  <a:lnTo>
                    <a:pt x="2" y="102"/>
                  </a:lnTo>
                  <a:lnTo>
                    <a:pt x="2" y="108"/>
                  </a:lnTo>
                  <a:lnTo>
                    <a:pt x="2" y="113"/>
                  </a:lnTo>
                  <a:lnTo>
                    <a:pt x="3" y="117"/>
                  </a:lnTo>
                  <a:lnTo>
                    <a:pt x="6" y="116"/>
                  </a:lnTo>
                  <a:lnTo>
                    <a:pt x="6" y="106"/>
                  </a:lnTo>
                  <a:lnTo>
                    <a:pt x="8" y="97"/>
                  </a:lnTo>
                  <a:lnTo>
                    <a:pt x="8" y="88"/>
                  </a:lnTo>
                  <a:lnTo>
                    <a:pt x="9" y="82"/>
                  </a:lnTo>
                  <a:lnTo>
                    <a:pt x="12" y="76"/>
                  </a:lnTo>
                  <a:lnTo>
                    <a:pt x="12" y="67"/>
                  </a:lnTo>
                  <a:lnTo>
                    <a:pt x="13" y="55"/>
                  </a:lnTo>
                  <a:lnTo>
                    <a:pt x="13" y="50"/>
                  </a:lnTo>
                  <a:lnTo>
                    <a:pt x="15" y="55"/>
                  </a:lnTo>
                  <a:lnTo>
                    <a:pt x="15" y="64"/>
                  </a:lnTo>
                  <a:lnTo>
                    <a:pt x="17" y="79"/>
                  </a:lnTo>
                  <a:lnTo>
                    <a:pt x="17" y="88"/>
                  </a:lnTo>
                  <a:lnTo>
                    <a:pt x="17" y="97"/>
                  </a:lnTo>
                  <a:lnTo>
                    <a:pt x="17" y="103"/>
                  </a:lnTo>
                  <a:lnTo>
                    <a:pt x="19" y="108"/>
                  </a:lnTo>
                  <a:lnTo>
                    <a:pt x="21" y="113"/>
                  </a:lnTo>
                  <a:lnTo>
                    <a:pt x="23" y="101"/>
                  </a:lnTo>
                  <a:lnTo>
                    <a:pt x="25" y="88"/>
                  </a:lnTo>
                  <a:lnTo>
                    <a:pt x="25" y="79"/>
                  </a:lnTo>
                  <a:lnTo>
                    <a:pt x="27" y="67"/>
                  </a:lnTo>
                  <a:lnTo>
                    <a:pt x="27" y="57"/>
                  </a:lnTo>
                  <a:lnTo>
                    <a:pt x="30" y="49"/>
                  </a:lnTo>
                  <a:lnTo>
                    <a:pt x="32" y="44"/>
                  </a:lnTo>
                  <a:lnTo>
                    <a:pt x="32" y="38"/>
                  </a:lnTo>
                  <a:lnTo>
                    <a:pt x="32" y="34"/>
                  </a:lnTo>
                  <a:lnTo>
                    <a:pt x="32" y="45"/>
                  </a:lnTo>
                  <a:lnTo>
                    <a:pt x="33" y="61"/>
                  </a:lnTo>
                  <a:lnTo>
                    <a:pt x="33" y="73"/>
                  </a:lnTo>
                  <a:lnTo>
                    <a:pt x="36" y="82"/>
                  </a:lnTo>
                  <a:lnTo>
                    <a:pt x="36" y="94"/>
                  </a:lnTo>
                  <a:lnTo>
                    <a:pt x="36" y="103"/>
                  </a:lnTo>
                  <a:lnTo>
                    <a:pt x="36" y="116"/>
                  </a:lnTo>
                  <a:lnTo>
                    <a:pt x="36" y="120"/>
                  </a:lnTo>
                  <a:lnTo>
                    <a:pt x="37" y="108"/>
                  </a:lnTo>
                  <a:lnTo>
                    <a:pt x="37" y="95"/>
                  </a:lnTo>
                  <a:lnTo>
                    <a:pt x="37" y="83"/>
                  </a:lnTo>
                  <a:lnTo>
                    <a:pt x="39" y="75"/>
                  </a:lnTo>
                  <a:lnTo>
                    <a:pt x="39" y="68"/>
                  </a:lnTo>
                  <a:lnTo>
                    <a:pt x="39" y="64"/>
                  </a:lnTo>
                  <a:lnTo>
                    <a:pt x="39" y="70"/>
                  </a:lnTo>
                  <a:lnTo>
                    <a:pt x="42" y="82"/>
                  </a:lnTo>
                  <a:lnTo>
                    <a:pt x="42" y="91"/>
                  </a:lnTo>
                  <a:lnTo>
                    <a:pt x="42" y="101"/>
                  </a:lnTo>
                  <a:lnTo>
                    <a:pt x="43" y="109"/>
                  </a:lnTo>
                  <a:lnTo>
                    <a:pt x="43" y="114"/>
                  </a:lnTo>
                  <a:lnTo>
                    <a:pt x="45" y="102"/>
                  </a:lnTo>
                  <a:lnTo>
                    <a:pt x="45" y="87"/>
                  </a:lnTo>
                  <a:lnTo>
                    <a:pt x="45" y="75"/>
                  </a:lnTo>
                  <a:lnTo>
                    <a:pt x="47" y="63"/>
                  </a:lnTo>
                  <a:lnTo>
                    <a:pt x="47" y="53"/>
                  </a:lnTo>
                  <a:lnTo>
                    <a:pt x="47" y="49"/>
                  </a:lnTo>
                  <a:lnTo>
                    <a:pt x="47" y="61"/>
                  </a:lnTo>
                  <a:lnTo>
                    <a:pt x="49" y="73"/>
                  </a:lnTo>
                  <a:lnTo>
                    <a:pt x="49" y="82"/>
                  </a:lnTo>
                  <a:lnTo>
                    <a:pt x="49" y="94"/>
                  </a:lnTo>
                  <a:lnTo>
                    <a:pt x="49" y="106"/>
                  </a:lnTo>
                  <a:lnTo>
                    <a:pt x="53" y="91"/>
                  </a:lnTo>
                  <a:lnTo>
                    <a:pt x="53" y="73"/>
                  </a:lnTo>
                  <a:lnTo>
                    <a:pt x="53" y="55"/>
                  </a:lnTo>
                  <a:lnTo>
                    <a:pt x="55" y="36"/>
                  </a:lnTo>
                  <a:lnTo>
                    <a:pt x="55" y="24"/>
                  </a:lnTo>
                  <a:lnTo>
                    <a:pt x="56" y="12"/>
                  </a:lnTo>
                  <a:lnTo>
                    <a:pt x="59" y="6"/>
                  </a:lnTo>
                  <a:lnTo>
                    <a:pt x="59" y="0"/>
                  </a:lnTo>
                  <a:lnTo>
                    <a:pt x="59" y="6"/>
                  </a:lnTo>
                  <a:lnTo>
                    <a:pt x="60" y="18"/>
                  </a:lnTo>
                  <a:lnTo>
                    <a:pt x="60" y="34"/>
                  </a:lnTo>
                  <a:lnTo>
                    <a:pt x="60" y="45"/>
                  </a:lnTo>
                  <a:lnTo>
                    <a:pt x="62" y="57"/>
                  </a:lnTo>
                  <a:lnTo>
                    <a:pt x="62" y="70"/>
                  </a:lnTo>
                  <a:lnTo>
                    <a:pt x="62" y="79"/>
                  </a:lnTo>
                  <a:lnTo>
                    <a:pt x="62" y="88"/>
                  </a:lnTo>
                  <a:lnTo>
                    <a:pt x="62" y="93"/>
                  </a:lnTo>
                  <a:lnTo>
                    <a:pt x="65" y="97"/>
                  </a:lnTo>
                  <a:lnTo>
                    <a:pt x="65" y="85"/>
                  </a:lnTo>
                  <a:lnTo>
                    <a:pt x="66" y="73"/>
                  </a:lnTo>
                  <a:lnTo>
                    <a:pt x="68" y="57"/>
                  </a:lnTo>
                  <a:lnTo>
                    <a:pt x="68" y="43"/>
                  </a:lnTo>
                  <a:lnTo>
                    <a:pt x="70" y="30"/>
                  </a:lnTo>
                  <a:lnTo>
                    <a:pt x="72" y="22"/>
                  </a:lnTo>
                  <a:lnTo>
                    <a:pt x="74" y="36"/>
                  </a:lnTo>
                  <a:lnTo>
                    <a:pt x="74" y="49"/>
                  </a:lnTo>
                  <a:lnTo>
                    <a:pt x="76" y="61"/>
                  </a:lnTo>
                  <a:lnTo>
                    <a:pt x="76" y="70"/>
                  </a:lnTo>
                  <a:lnTo>
                    <a:pt x="76" y="76"/>
                  </a:lnTo>
                  <a:lnTo>
                    <a:pt x="76" y="80"/>
                  </a:lnTo>
                  <a:lnTo>
                    <a:pt x="80" y="71"/>
                  </a:lnTo>
                  <a:lnTo>
                    <a:pt x="80" y="59"/>
                  </a:lnTo>
                  <a:lnTo>
                    <a:pt x="82" y="47"/>
                  </a:lnTo>
                  <a:lnTo>
                    <a:pt x="82" y="35"/>
                  </a:lnTo>
                  <a:lnTo>
                    <a:pt x="86" y="44"/>
                  </a:lnTo>
                  <a:lnTo>
                    <a:pt x="86" y="56"/>
                  </a:lnTo>
                  <a:lnTo>
                    <a:pt x="88" y="68"/>
                  </a:lnTo>
                  <a:lnTo>
                    <a:pt x="88" y="83"/>
                  </a:lnTo>
                  <a:lnTo>
                    <a:pt x="90" y="95"/>
                  </a:lnTo>
                  <a:lnTo>
                    <a:pt x="90" y="105"/>
                  </a:lnTo>
                  <a:lnTo>
                    <a:pt x="93" y="94"/>
                  </a:lnTo>
                  <a:lnTo>
                    <a:pt x="96" y="82"/>
                  </a:lnTo>
                  <a:lnTo>
                    <a:pt x="98" y="70"/>
                  </a:lnTo>
                  <a:lnTo>
                    <a:pt x="99" y="57"/>
                  </a:lnTo>
                  <a:lnTo>
                    <a:pt x="102" y="68"/>
                  </a:lnTo>
                  <a:lnTo>
                    <a:pt x="103" y="80"/>
                  </a:lnTo>
                  <a:lnTo>
                    <a:pt x="105" y="93"/>
                  </a:lnTo>
                  <a:lnTo>
                    <a:pt x="108" y="105"/>
                  </a:lnTo>
                  <a:lnTo>
                    <a:pt x="109" y="111"/>
                  </a:lnTo>
                  <a:lnTo>
                    <a:pt x="111" y="101"/>
                  </a:lnTo>
                  <a:lnTo>
                    <a:pt x="111" y="88"/>
                  </a:lnTo>
                  <a:lnTo>
                    <a:pt x="113" y="73"/>
                  </a:lnTo>
                  <a:lnTo>
                    <a:pt x="113" y="55"/>
                  </a:lnTo>
                  <a:lnTo>
                    <a:pt x="113" y="43"/>
                  </a:lnTo>
                  <a:lnTo>
                    <a:pt x="113" y="38"/>
                  </a:lnTo>
                  <a:lnTo>
                    <a:pt x="115" y="44"/>
                  </a:lnTo>
                  <a:lnTo>
                    <a:pt x="115" y="56"/>
                  </a:lnTo>
                  <a:lnTo>
                    <a:pt x="117" y="71"/>
                  </a:lnTo>
                  <a:lnTo>
                    <a:pt x="117" y="87"/>
                  </a:lnTo>
                  <a:lnTo>
                    <a:pt x="117" y="99"/>
                  </a:lnTo>
                  <a:lnTo>
                    <a:pt x="119" y="111"/>
                  </a:lnTo>
                  <a:lnTo>
                    <a:pt x="119" y="123"/>
                  </a:lnTo>
                  <a:lnTo>
                    <a:pt x="119" y="132"/>
                  </a:lnTo>
                  <a:lnTo>
                    <a:pt x="119" y="136"/>
                  </a:lnTo>
                  <a:lnTo>
                    <a:pt x="121" y="126"/>
                  </a:lnTo>
                  <a:lnTo>
                    <a:pt x="123" y="117"/>
                  </a:lnTo>
                  <a:lnTo>
                    <a:pt x="123" y="105"/>
                  </a:lnTo>
                  <a:lnTo>
                    <a:pt x="125" y="95"/>
                  </a:lnTo>
                  <a:lnTo>
                    <a:pt x="127" y="108"/>
                  </a:lnTo>
                  <a:lnTo>
                    <a:pt x="127" y="120"/>
                  </a:lnTo>
                  <a:lnTo>
                    <a:pt x="129" y="129"/>
                  </a:lnTo>
                  <a:lnTo>
                    <a:pt x="129" y="138"/>
                  </a:lnTo>
                  <a:lnTo>
                    <a:pt x="131" y="143"/>
                  </a:lnTo>
                  <a:lnTo>
                    <a:pt x="133" y="138"/>
                  </a:lnTo>
                  <a:lnTo>
                    <a:pt x="135" y="143"/>
                  </a:lnTo>
                  <a:lnTo>
                    <a:pt x="137" y="149"/>
                  </a:lnTo>
                  <a:lnTo>
                    <a:pt x="137" y="154"/>
                  </a:lnTo>
                  <a:lnTo>
                    <a:pt x="175" y="154"/>
                  </a:lnTo>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65" name="Rectangle 101">
              <a:extLst>
                <a:ext uri="{FF2B5EF4-FFF2-40B4-BE49-F238E27FC236}">
                  <a16:creationId xmlns:a16="http://schemas.microsoft.com/office/drawing/2014/main" id="{1ABA1194-EAF0-1A4A-8A85-BE33EB433D42}"/>
                </a:ext>
              </a:extLst>
            </p:cNvPr>
            <p:cNvSpPr>
              <a:spLocks noChangeArrowheads="1"/>
            </p:cNvSpPr>
            <p:nvPr/>
          </p:nvSpPr>
          <p:spPr bwMode="auto">
            <a:xfrm>
              <a:off x="4273" y="2794"/>
              <a:ext cx="1289" cy="242"/>
            </a:xfrm>
            <a:prstGeom prst="rect">
              <a:avLst/>
            </a:prstGeom>
            <a:noFill/>
            <a:ln>
              <a:noFill/>
            </a:ln>
            <a:effectLst/>
            <a:extLst>
              <a:ext uri="{909E8E84-426E-40dd-AFC4-6F175D3DCCD1}"/>
              <a:ext uri="{91240B29-F687-4f45-9708-019B960494DF}"/>
              <a:ext uri="{AF507438-7753-43e0-B8FC-AC1667EBCBE1}"/>
            </a:extLst>
          </p:spPr>
          <p:txBody>
            <a:bodyPr wrap="none" lIns="57150" tIns="30162" rIns="57150" bIns="30162">
              <a:spAutoFit/>
            </a:bodyPr>
            <a:lstStyle>
              <a:lvl1pPr defTabSz="515938">
                <a:defRPr sz="2400">
                  <a:solidFill>
                    <a:schemeClr val="tx1"/>
                  </a:solidFill>
                  <a:latin typeface="Times New Roman" charset="0"/>
                  <a:ea typeface="ＭＳ Ｐゴシック" charset="-128"/>
                </a:defRPr>
              </a:lvl1pPr>
              <a:lvl2pPr marL="742950" indent="-285750" defTabSz="515938">
                <a:defRPr sz="2400">
                  <a:solidFill>
                    <a:schemeClr val="tx1"/>
                  </a:solidFill>
                  <a:latin typeface="Times New Roman" charset="0"/>
                  <a:ea typeface="ＭＳ Ｐゴシック" charset="-128"/>
                </a:defRPr>
              </a:lvl2pPr>
              <a:lvl3pPr marL="1143000" indent="-228600" defTabSz="515938">
                <a:defRPr sz="2400">
                  <a:solidFill>
                    <a:schemeClr val="tx1"/>
                  </a:solidFill>
                  <a:latin typeface="Times New Roman" charset="0"/>
                  <a:ea typeface="ＭＳ Ｐゴシック" charset="-128"/>
                </a:defRPr>
              </a:lvl3pPr>
              <a:lvl4pPr marL="1600200" indent="-228600" defTabSz="515938">
                <a:defRPr sz="2400">
                  <a:solidFill>
                    <a:schemeClr val="tx1"/>
                  </a:solidFill>
                  <a:latin typeface="Times New Roman" charset="0"/>
                  <a:ea typeface="ＭＳ Ｐゴシック" charset="-128"/>
                </a:defRPr>
              </a:lvl4pPr>
              <a:lvl5pPr marL="2057400" indent="-228600" defTabSz="515938">
                <a:defRPr sz="2400">
                  <a:solidFill>
                    <a:schemeClr val="tx1"/>
                  </a:solidFill>
                  <a:latin typeface="Times New Roman" charset="0"/>
                  <a:ea typeface="ＭＳ Ｐゴシック" charset="-128"/>
                </a:defRPr>
              </a:lvl5pPr>
              <a:lvl6pPr marL="2514600" indent="-228600" defTabSz="5159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5159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5159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5159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800" b="1">
                  <a:effectLst>
                    <a:outerShdw blurRad="38100" dist="38100" dir="2700000" algn="tl">
                      <a:srgbClr val="C0C0C0"/>
                    </a:outerShdw>
                  </a:effectLst>
                  <a:latin typeface="Arial" charset="0"/>
                </a:rPr>
                <a:t>Aneuploid peak</a:t>
              </a:r>
            </a:p>
          </p:txBody>
        </p:sp>
        <p:sp>
          <p:nvSpPr>
            <p:cNvPr id="75830" name="Line 102">
              <a:extLst>
                <a:ext uri="{FF2B5EF4-FFF2-40B4-BE49-F238E27FC236}">
                  <a16:creationId xmlns:a16="http://schemas.microsoft.com/office/drawing/2014/main" id="{145AB597-AF77-0546-A0F4-34CEC1E3DD46}"/>
                </a:ext>
              </a:extLst>
            </p:cNvPr>
            <p:cNvSpPr>
              <a:spLocks noChangeShapeType="1"/>
            </p:cNvSpPr>
            <p:nvPr/>
          </p:nvSpPr>
          <p:spPr bwMode="auto">
            <a:xfrm flipV="1">
              <a:off x="4113" y="3057"/>
              <a:ext cx="128" cy="334"/>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a:extLst>
              <a:ext uri="{FF2B5EF4-FFF2-40B4-BE49-F238E27FC236}">
                <a16:creationId xmlns:a16="http://schemas.microsoft.com/office/drawing/2014/main" id="{0DD7080C-A102-1644-8CCD-F4C4C185C0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2D5831-3E23-8646-A7D5-53BFEB490EE1}"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2771" name="Rectangle 2">
            <a:extLst>
              <a:ext uri="{FF2B5EF4-FFF2-40B4-BE49-F238E27FC236}">
                <a16:creationId xmlns:a16="http://schemas.microsoft.com/office/drawing/2014/main" id="{11F46B18-3A6E-9543-9077-C27A66BA8727}"/>
              </a:ext>
            </a:extLst>
          </p:cNvPr>
          <p:cNvSpPr>
            <a:spLocks noGrp="1" noChangeArrowheads="1"/>
          </p:cNvSpPr>
          <p:nvPr>
            <p:ph type="title"/>
          </p:nvPr>
        </p:nvSpPr>
        <p:spPr>
          <a:xfrm>
            <a:off x="0" y="0"/>
            <a:ext cx="3755571" cy="800100"/>
          </a:xfrm>
          <a:extLst>
            <a:ext uri="{91240B29-F687-4f45-9708-019B960494DF}"/>
          </a:extLst>
        </p:spPr>
        <p:txBody>
          <a:bodyPr lIns="90488" tIns="44450" rIns="90488" bIns="44450"/>
          <a:lstStyle/>
          <a:p>
            <a:pPr>
              <a:defRPr/>
            </a:pPr>
            <a:r>
              <a:rPr lang="en-US" dirty="0">
                <a:cs typeface="+mj-cs"/>
              </a:rPr>
              <a:t>DNA Synthesis</a:t>
            </a:r>
          </a:p>
        </p:txBody>
      </p:sp>
      <p:sp>
        <p:nvSpPr>
          <p:cNvPr id="32772" name="Rectangle 3">
            <a:extLst>
              <a:ext uri="{FF2B5EF4-FFF2-40B4-BE49-F238E27FC236}">
                <a16:creationId xmlns:a16="http://schemas.microsoft.com/office/drawing/2014/main" id="{EFF8F6F6-E97A-1741-86FA-170183363B50}"/>
              </a:ext>
            </a:extLst>
          </p:cNvPr>
          <p:cNvSpPr>
            <a:spLocks noGrp="1" noChangeArrowheads="1"/>
          </p:cNvSpPr>
          <p:nvPr>
            <p:ph type="body" idx="1"/>
          </p:nvPr>
        </p:nvSpPr>
        <p:spPr>
          <a:xfrm>
            <a:off x="609600" y="1219200"/>
            <a:ext cx="8001000" cy="4114800"/>
          </a:xfrm>
          <a:extLst>
            <a:ext uri="{91240B29-F687-4f45-9708-019B960494DF}"/>
          </a:extLst>
        </p:spPr>
        <p:txBody>
          <a:bodyPr lIns="90488" tIns="44450" rIns="90488" bIns="44450"/>
          <a:lstStyle/>
          <a:p>
            <a:pPr>
              <a:buFontTx/>
              <a:buNone/>
              <a:defRPr/>
            </a:pPr>
            <a:r>
              <a:rPr lang="en-US">
                <a:cs typeface="+mn-cs"/>
              </a:rPr>
              <a:t>BrUdR and fluorochromes </a:t>
            </a:r>
          </a:p>
          <a:p>
            <a:pPr lvl="1">
              <a:defRPr/>
            </a:pPr>
            <a:r>
              <a:rPr lang="en-US">
                <a:solidFill>
                  <a:srgbClr val="CC66FF"/>
                </a:solidFill>
              </a:rPr>
              <a:t>Hoechst </a:t>
            </a:r>
            <a:r>
              <a:rPr lang="en-US"/>
              <a:t>+ BrUdR</a:t>
            </a:r>
          </a:p>
          <a:p>
            <a:pPr lvl="2">
              <a:defRPr/>
            </a:pPr>
            <a:r>
              <a:rPr lang="en-US"/>
              <a:t>decreased fluorescence of BrUdR-DNA vs plain DNA</a:t>
            </a:r>
          </a:p>
          <a:p>
            <a:pPr lvl="1">
              <a:defRPr/>
            </a:pPr>
            <a:r>
              <a:rPr lang="en-US">
                <a:solidFill>
                  <a:srgbClr val="51DC00"/>
                </a:solidFill>
              </a:rPr>
              <a:t>mithramycin</a:t>
            </a:r>
            <a:r>
              <a:rPr lang="en-US"/>
              <a:t> +  BrUdR</a:t>
            </a:r>
          </a:p>
          <a:p>
            <a:pPr lvl="2">
              <a:defRPr/>
            </a:pPr>
            <a:r>
              <a:rPr lang="en-US"/>
              <a:t>increased fluorescence of mithramycin</a:t>
            </a:r>
          </a:p>
          <a:p>
            <a:pPr lvl="1">
              <a:defRPr/>
            </a:pPr>
            <a:r>
              <a:rPr lang="en-US" b="1">
                <a:solidFill>
                  <a:srgbClr val="FF9900"/>
                </a:solidFill>
              </a:rPr>
              <a:t>acridine</a:t>
            </a:r>
            <a:r>
              <a:rPr lang="en-US">
                <a:solidFill>
                  <a:srgbClr val="FF9900"/>
                </a:solidFill>
              </a:rPr>
              <a:t> </a:t>
            </a:r>
            <a:r>
              <a:rPr lang="en-US" b="1">
                <a:solidFill>
                  <a:srgbClr val="FF9900"/>
                </a:solidFill>
              </a:rPr>
              <a:t>orange</a:t>
            </a:r>
            <a:r>
              <a:rPr lang="en-US"/>
              <a:t> + BrUdR</a:t>
            </a:r>
          </a:p>
          <a:p>
            <a:pPr lvl="2">
              <a:defRPr/>
            </a:pPr>
            <a:r>
              <a:rPr lang="en-US"/>
              <a:t>green DNA-specific fluorescence decreased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a:extLst>
              <a:ext uri="{FF2B5EF4-FFF2-40B4-BE49-F238E27FC236}">
                <a16:creationId xmlns:a16="http://schemas.microsoft.com/office/drawing/2014/main" id="{5FD21F3D-1F01-BC49-A9DE-D88BC6FEA97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86A7A23-B988-104E-A8A7-236568FE5CD7}"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3795" name="Rectangle 2">
            <a:extLst>
              <a:ext uri="{FF2B5EF4-FFF2-40B4-BE49-F238E27FC236}">
                <a16:creationId xmlns:a16="http://schemas.microsoft.com/office/drawing/2014/main" id="{E667794A-45F9-AA48-8B57-B47663A7A6F3}"/>
              </a:ext>
            </a:extLst>
          </p:cNvPr>
          <p:cNvSpPr>
            <a:spLocks noGrp="1" noChangeArrowheads="1"/>
          </p:cNvSpPr>
          <p:nvPr>
            <p:ph type="title"/>
          </p:nvPr>
        </p:nvSpPr>
        <p:spPr>
          <a:xfrm>
            <a:off x="0" y="0"/>
            <a:ext cx="3352800" cy="774700"/>
          </a:xfrm>
        </p:spPr>
        <p:txBody>
          <a:bodyPr/>
          <a:lstStyle/>
          <a:p>
            <a:pPr>
              <a:defRPr/>
            </a:pPr>
            <a:r>
              <a:rPr lang="en-US" dirty="0">
                <a:cs typeface="+mj-cs"/>
              </a:rPr>
              <a:t>DNA Synthesis</a:t>
            </a:r>
          </a:p>
        </p:txBody>
      </p:sp>
      <p:sp>
        <p:nvSpPr>
          <p:cNvPr id="33796" name="Rectangle 3">
            <a:extLst>
              <a:ext uri="{FF2B5EF4-FFF2-40B4-BE49-F238E27FC236}">
                <a16:creationId xmlns:a16="http://schemas.microsoft.com/office/drawing/2014/main" id="{2BA1A19C-D59F-ED42-A0E5-A944A1BD8195}"/>
              </a:ext>
            </a:extLst>
          </p:cNvPr>
          <p:cNvSpPr>
            <a:spLocks noGrp="1" noChangeArrowheads="1"/>
          </p:cNvSpPr>
          <p:nvPr>
            <p:ph type="body" idx="1"/>
          </p:nvPr>
        </p:nvSpPr>
        <p:spPr>
          <a:xfrm>
            <a:off x="304800" y="1371600"/>
            <a:ext cx="8458200" cy="4114800"/>
          </a:xfrm>
        </p:spPr>
        <p:txBody>
          <a:bodyPr/>
          <a:lstStyle/>
          <a:p>
            <a:pPr>
              <a:defRPr/>
            </a:pPr>
            <a:r>
              <a:rPr lang="en-US" sz="2800">
                <a:cs typeface="+mn-cs"/>
              </a:rPr>
              <a:t>Ratios and differences of Hoechst and mithramycin signals</a:t>
            </a:r>
          </a:p>
          <a:p>
            <a:pPr lvl="1">
              <a:defRPr/>
            </a:pPr>
            <a:r>
              <a:rPr lang="en-US" sz="2400"/>
              <a:t>intensity indicates DNA  content</a:t>
            </a:r>
          </a:p>
          <a:p>
            <a:pPr lvl="1">
              <a:defRPr/>
            </a:pPr>
            <a:r>
              <a:rPr lang="en-US" sz="2400"/>
              <a:t>difference indicates amount incorporated</a:t>
            </a:r>
          </a:p>
          <a:p>
            <a:pPr lvl="1">
              <a:defRPr/>
            </a:pPr>
            <a:r>
              <a:rPr lang="en-US" sz="2400"/>
              <a:t>ratio indicates amount incorporated</a:t>
            </a:r>
          </a:p>
          <a:p>
            <a:pPr>
              <a:defRPr/>
            </a:pPr>
            <a:r>
              <a:rPr lang="en-US" sz="2800">
                <a:cs typeface="+mn-cs"/>
              </a:rPr>
              <a:t>BrUdR incorporation detected by fluorescent antibodies</a:t>
            </a:r>
          </a:p>
          <a:p>
            <a:pPr lvl="1">
              <a:defRPr/>
            </a:pPr>
            <a:r>
              <a:rPr lang="en-US" sz="2400"/>
              <a:t>requires  DNA denaturation</a:t>
            </a:r>
          </a:p>
          <a:p>
            <a:pPr>
              <a:defRPr/>
            </a:pPr>
            <a:endParaRPr lang="en-US" sz="280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a:extLst>
              <a:ext uri="{FF2B5EF4-FFF2-40B4-BE49-F238E27FC236}">
                <a16:creationId xmlns:a16="http://schemas.microsoft.com/office/drawing/2014/main" id="{E381B83F-FFB9-E142-97B5-E016620784A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98FE80-B251-3342-88BF-BD2170B89108}"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4819" name="Rectangle 2">
            <a:extLst>
              <a:ext uri="{FF2B5EF4-FFF2-40B4-BE49-F238E27FC236}">
                <a16:creationId xmlns:a16="http://schemas.microsoft.com/office/drawing/2014/main" id="{2B5731A6-E3F4-3747-BFC4-3F48D8013498}"/>
              </a:ext>
            </a:extLst>
          </p:cNvPr>
          <p:cNvSpPr>
            <a:spLocks noGrp="1" noChangeArrowheads="1"/>
          </p:cNvSpPr>
          <p:nvPr>
            <p:ph type="title"/>
          </p:nvPr>
        </p:nvSpPr>
        <p:spPr>
          <a:xfrm>
            <a:off x="0" y="0"/>
            <a:ext cx="2699657" cy="723900"/>
          </a:xfrm>
          <a:extLst>
            <a:ext uri="{91240B29-F687-4f45-9708-019B960494DF}"/>
          </a:extLst>
        </p:spPr>
        <p:txBody>
          <a:bodyPr lIns="90488" tIns="44450" rIns="90488" bIns="44450"/>
          <a:lstStyle/>
          <a:p>
            <a:pPr>
              <a:defRPr/>
            </a:pPr>
            <a:r>
              <a:rPr lang="en-US" dirty="0">
                <a:cs typeface="+mj-cs"/>
              </a:rPr>
              <a:t>Styryl Dyes </a:t>
            </a:r>
          </a:p>
        </p:txBody>
      </p:sp>
      <p:sp>
        <p:nvSpPr>
          <p:cNvPr id="34820" name="Rectangle 3">
            <a:extLst>
              <a:ext uri="{FF2B5EF4-FFF2-40B4-BE49-F238E27FC236}">
                <a16:creationId xmlns:a16="http://schemas.microsoft.com/office/drawing/2014/main" id="{B0FBB914-71C9-B945-B9C3-544DDB31F53F}"/>
              </a:ext>
            </a:extLst>
          </p:cNvPr>
          <p:cNvSpPr>
            <a:spLocks noGrp="1" noChangeArrowheads="1"/>
          </p:cNvSpPr>
          <p:nvPr>
            <p:ph type="body" idx="1"/>
          </p:nvPr>
        </p:nvSpPr>
        <p:spPr>
          <a:xfrm>
            <a:off x="457200" y="2133600"/>
            <a:ext cx="8610600" cy="4114800"/>
          </a:xfrm>
          <a:extLst>
            <a:ext uri="{91240B29-F687-4f45-9708-019B960494DF}"/>
          </a:extLst>
        </p:spPr>
        <p:txBody>
          <a:bodyPr lIns="90488" tIns="44450" rIns="90488" bIns="44450"/>
          <a:lstStyle/>
          <a:p>
            <a:pPr>
              <a:defRPr/>
            </a:pPr>
            <a:r>
              <a:rPr lang="en-US" sz="2800">
                <a:cs typeface="+mn-cs"/>
              </a:rPr>
              <a:t>Heterocyclic rings with aminostyryl group</a:t>
            </a:r>
          </a:p>
          <a:p>
            <a:pPr>
              <a:defRPr/>
            </a:pPr>
            <a:r>
              <a:rPr lang="en-US" sz="2800">
                <a:cs typeface="+mn-cs"/>
              </a:rPr>
              <a:t>Predominantly stain DNA</a:t>
            </a:r>
          </a:p>
          <a:p>
            <a:pPr>
              <a:defRPr/>
            </a:pPr>
            <a:r>
              <a:rPr lang="en-US" sz="2800">
                <a:cs typeface="+mn-cs"/>
              </a:rPr>
              <a:t>Ex effectively at 488 nm	Em: &gt; 640 nm</a:t>
            </a:r>
          </a:p>
          <a:p>
            <a:pPr>
              <a:defRPr/>
            </a:pPr>
            <a:r>
              <a:rPr lang="en-US" sz="2800">
                <a:cs typeface="+mn-cs"/>
              </a:rPr>
              <a:t>Enters intact cells</a:t>
            </a:r>
          </a:p>
          <a:p>
            <a:pPr lvl="1">
              <a:defRPr/>
            </a:pPr>
            <a:r>
              <a:rPr lang="en-US" sz="2400"/>
              <a:t>more intense staining if damaged membranes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a:extLst>
              <a:ext uri="{FF2B5EF4-FFF2-40B4-BE49-F238E27FC236}">
                <a16:creationId xmlns:a16="http://schemas.microsoft.com/office/drawing/2014/main" id="{8E32903D-CBB5-3745-BDB6-CBE067E0141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1BC2D08-7753-5945-8082-A52ADEB20013}"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5843" name="Rectangle 1026">
            <a:extLst>
              <a:ext uri="{FF2B5EF4-FFF2-40B4-BE49-F238E27FC236}">
                <a16:creationId xmlns:a16="http://schemas.microsoft.com/office/drawing/2014/main" id="{DBE54FCB-A89B-B145-BFD3-F34B7180EA83}"/>
              </a:ext>
            </a:extLst>
          </p:cNvPr>
          <p:cNvSpPr>
            <a:spLocks noGrp="1" noChangeArrowheads="1"/>
          </p:cNvSpPr>
          <p:nvPr>
            <p:ph type="title"/>
          </p:nvPr>
        </p:nvSpPr>
        <p:spPr>
          <a:xfrm>
            <a:off x="0" y="0"/>
            <a:ext cx="4751388" cy="749300"/>
          </a:xfrm>
        </p:spPr>
        <p:txBody>
          <a:bodyPr/>
          <a:lstStyle/>
          <a:p>
            <a:pPr>
              <a:defRPr/>
            </a:pPr>
            <a:r>
              <a:rPr lang="en-US" dirty="0">
                <a:solidFill>
                  <a:schemeClr val="tx1"/>
                </a:solidFill>
                <a:cs typeface="+mj-cs"/>
              </a:rPr>
              <a:t>Chromosome Analysis</a:t>
            </a:r>
          </a:p>
        </p:txBody>
      </p:sp>
      <p:sp>
        <p:nvSpPr>
          <p:cNvPr id="35844" name="Rectangle 1027">
            <a:extLst>
              <a:ext uri="{FF2B5EF4-FFF2-40B4-BE49-F238E27FC236}">
                <a16:creationId xmlns:a16="http://schemas.microsoft.com/office/drawing/2014/main" id="{48EE0B82-0EFC-6444-AA2A-BCFB01D55EFC}"/>
              </a:ext>
            </a:extLst>
          </p:cNvPr>
          <p:cNvSpPr>
            <a:spLocks noGrp="1" noChangeArrowheads="1"/>
          </p:cNvSpPr>
          <p:nvPr>
            <p:ph type="body" idx="1"/>
          </p:nvPr>
        </p:nvSpPr>
        <p:spPr/>
        <p:txBody>
          <a:bodyPr/>
          <a:lstStyle/>
          <a:p>
            <a:pPr>
              <a:defRPr/>
            </a:pPr>
            <a:endParaRPr lang="en-US">
              <a:cs typeface="+mn-cs"/>
            </a:endParaRPr>
          </a:p>
        </p:txBody>
      </p:sp>
      <p:sp>
        <p:nvSpPr>
          <p:cNvPr id="84996" name="Rectangle 1028">
            <a:extLst>
              <a:ext uri="{FF2B5EF4-FFF2-40B4-BE49-F238E27FC236}">
                <a16:creationId xmlns:a16="http://schemas.microsoft.com/office/drawing/2014/main" id="{B3296AB9-F864-9B47-BBC5-926BB0C8AAFC}"/>
              </a:ext>
            </a:extLst>
          </p:cNvPr>
          <p:cNvSpPr>
            <a:spLocks noChangeArrowheads="1"/>
          </p:cNvSpPr>
          <p:nvPr/>
        </p:nvSpPr>
        <p:spPr bwMode="auto">
          <a:xfrm>
            <a:off x="1676400" y="1143000"/>
            <a:ext cx="5819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defTabSz="13160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3160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3160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3160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3160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latin typeface="Comic Sans MS" panose="030F0902030302020204" pitchFamily="66" charset="0"/>
              </a:rPr>
              <a:t>(Bivariate Flow Karyotyping - porcine)</a:t>
            </a:r>
          </a:p>
        </p:txBody>
      </p:sp>
      <p:pic>
        <p:nvPicPr>
          <p:cNvPr id="84997" name="Picture 1029" descr="chromosme">
            <a:extLst>
              <a:ext uri="{FF2B5EF4-FFF2-40B4-BE49-F238E27FC236}">
                <a16:creationId xmlns:a16="http://schemas.microsoft.com/office/drawing/2014/main" id="{ADE00457-7C1B-C845-B862-13FFE32F3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45021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6" name="Rectangle 1030">
            <a:extLst>
              <a:ext uri="{FF2B5EF4-FFF2-40B4-BE49-F238E27FC236}">
                <a16:creationId xmlns:a16="http://schemas.microsoft.com/office/drawing/2014/main" id="{89F2D944-DE34-FC42-9AE9-6C7C5E248CB9}"/>
              </a:ext>
            </a:extLst>
          </p:cNvPr>
          <p:cNvSpPr>
            <a:spLocks noChangeArrowheads="1"/>
          </p:cNvSpPr>
          <p:nvPr/>
        </p:nvSpPr>
        <p:spPr bwMode="auto">
          <a:xfrm>
            <a:off x="3352800" y="2209800"/>
            <a:ext cx="1525588" cy="33337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600">
                <a:solidFill>
                  <a:srgbClr val="C1CEFF"/>
                </a:solidFill>
                <a:effectLst>
                  <a:outerShdw blurRad="38100" dist="38100" dir="2700000" algn="tl">
                    <a:srgbClr val="C0C0C0"/>
                  </a:outerShdw>
                </a:effectLst>
                <a:latin typeface="Arial" charset="0"/>
              </a:rPr>
              <a:t>chromosome 1</a:t>
            </a:r>
          </a:p>
        </p:txBody>
      </p:sp>
      <p:sp>
        <p:nvSpPr>
          <p:cNvPr id="266247" name="Rectangle 1031">
            <a:extLst>
              <a:ext uri="{FF2B5EF4-FFF2-40B4-BE49-F238E27FC236}">
                <a16:creationId xmlns:a16="http://schemas.microsoft.com/office/drawing/2014/main" id="{D92D4CAA-ED66-634A-852C-3A76E29C2DEF}"/>
              </a:ext>
            </a:extLst>
          </p:cNvPr>
          <p:cNvSpPr>
            <a:spLocks noChangeArrowheads="1"/>
          </p:cNvSpPr>
          <p:nvPr/>
        </p:nvSpPr>
        <p:spPr bwMode="auto">
          <a:xfrm>
            <a:off x="2971800" y="2705100"/>
            <a:ext cx="15240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defTabSz="1316038">
              <a:defRPr sz="2400">
                <a:solidFill>
                  <a:schemeClr val="tx1"/>
                </a:solidFill>
                <a:latin typeface="Times New Roman" charset="0"/>
                <a:ea typeface="ＭＳ Ｐゴシック" charset="-128"/>
              </a:defRPr>
            </a:lvl1pPr>
            <a:lvl2pPr marL="742950" indent="-285750" defTabSz="1316038">
              <a:defRPr sz="2400">
                <a:solidFill>
                  <a:schemeClr val="tx1"/>
                </a:solidFill>
                <a:latin typeface="Times New Roman" charset="0"/>
                <a:ea typeface="ＭＳ Ｐゴシック" charset="-128"/>
              </a:defRPr>
            </a:lvl2pPr>
            <a:lvl3pPr marL="1143000" indent="-228600" defTabSz="1316038">
              <a:defRPr sz="2400">
                <a:solidFill>
                  <a:schemeClr val="tx1"/>
                </a:solidFill>
                <a:latin typeface="Times New Roman" charset="0"/>
                <a:ea typeface="ＭＳ Ｐゴシック" charset="-128"/>
              </a:defRPr>
            </a:lvl3pPr>
            <a:lvl4pPr marL="1600200" indent="-228600" defTabSz="1316038">
              <a:defRPr sz="2400">
                <a:solidFill>
                  <a:schemeClr val="tx1"/>
                </a:solidFill>
                <a:latin typeface="Times New Roman" charset="0"/>
                <a:ea typeface="ＭＳ Ｐゴシック" charset="-128"/>
              </a:defRPr>
            </a:lvl4pPr>
            <a:lvl5pPr marL="2057400" indent="-228600" defTabSz="1316038">
              <a:defRPr sz="2400">
                <a:solidFill>
                  <a:schemeClr val="tx1"/>
                </a:solidFill>
                <a:latin typeface="Times New Roman" charset="0"/>
                <a:ea typeface="ＭＳ Ｐゴシック" charset="-128"/>
              </a:defRPr>
            </a:lvl5pPr>
            <a:lvl6pPr marL="2514600" indent="-228600" defTabSz="131603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31603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31603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316038"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400">
                <a:solidFill>
                  <a:srgbClr val="C1CEFF"/>
                </a:solidFill>
                <a:effectLst>
                  <a:outerShdw blurRad="38100" dist="38100" dir="2700000" algn="tl">
                    <a:srgbClr val="C0C0C0"/>
                  </a:outerShdw>
                </a:effectLst>
                <a:latin typeface="Arial" charset="0"/>
              </a:rPr>
              <a:t>chromosome 2</a:t>
            </a:r>
          </a:p>
        </p:txBody>
      </p:sp>
      <p:sp>
        <p:nvSpPr>
          <p:cNvPr id="85000" name="Line 1032">
            <a:extLst>
              <a:ext uri="{FF2B5EF4-FFF2-40B4-BE49-F238E27FC236}">
                <a16:creationId xmlns:a16="http://schemas.microsoft.com/office/drawing/2014/main" id="{FC53FE46-84C1-574B-9297-93E56DAF0ADB}"/>
              </a:ext>
            </a:extLst>
          </p:cNvPr>
          <p:cNvSpPr>
            <a:spLocks noChangeShapeType="1"/>
          </p:cNvSpPr>
          <p:nvPr/>
        </p:nvSpPr>
        <p:spPr bwMode="auto">
          <a:xfrm>
            <a:off x="4495800" y="2895600"/>
            <a:ext cx="255588" cy="88900"/>
          </a:xfrm>
          <a:prstGeom prst="line">
            <a:avLst/>
          </a:prstGeom>
          <a:noFill/>
          <a:ln w="25400">
            <a:solidFill>
              <a:srgbClr val="C1CE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1" name="Line 1033">
            <a:extLst>
              <a:ext uri="{FF2B5EF4-FFF2-40B4-BE49-F238E27FC236}">
                <a16:creationId xmlns:a16="http://schemas.microsoft.com/office/drawing/2014/main" id="{7B4D9226-212F-9040-9C75-363C0A8AA795}"/>
              </a:ext>
            </a:extLst>
          </p:cNvPr>
          <p:cNvSpPr>
            <a:spLocks noChangeShapeType="1"/>
          </p:cNvSpPr>
          <p:nvPr/>
        </p:nvSpPr>
        <p:spPr bwMode="auto">
          <a:xfrm>
            <a:off x="4814888" y="2305050"/>
            <a:ext cx="431800" cy="127000"/>
          </a:xfrm>
          <a:prstGeom prst="line">
            <a:avLst/>
          </a:prstGeom>
          <a:noFill/>
          <a:ln w="25400">
            <a:solidFill>
              <a:srgbClr val="C1CE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85002" name="Picture 1036" descr="chrom1">
            <a:extLst>
              <a:ext uri="{FF2B5EF4-FFF2-40B4-BE49-F238E27FC236}">
                <a16:creationId xmlns:a16="http://schemas.microsoft.com/office/drawing/2014/main" id="{D81632FD-32EF-094B-A3B5-BCEC496F9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2057400"/>
            <a:ext cx="15017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a:extLst>
              <a:ext uri="{FF2B5EF4-FFF2-40B4-BE49-F238E27FC236}">
                <a16:creationId xmlns:a16="http://schemas.microsoft.com/office/drawing/2014/main" id="{1FE1EA27-D4E8-934F-A74F-06CA1DF7B16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BDBE93-AED0-0748-85A1-87E0783238E3}"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568E70B-974A-534B-877B-4425E753E922}"/>
              </a:ext>
            </a:extLst>
          </p:cNvPr>
          <p:cNvSpPr>
            <a:spLocks noGrp="1" noChangeArrowheads="1"/>
          </p:cNvSpPr>
          <p:nvPr>
            <p:ph type="title"/>
          </p:nvPr>
        </p:nvSpPr>
        <p:spPr>
          <a:xfrm>
            <a:off x="0" y="0"/>
            <a:ext cx="4376057" cy="838200"/>
          </a:xfrm>
          <a:extLst>
            <a:ext uri="{91240B29-F687-4f45-9708-019B960494DF}"/>
          </a:extLst>
        </p:spPr>
        <p:txBody>
          <a:bodyPr lIns="90488" tIns="44450" rIns="90488" bIns="44450"/>
          <a:lstStyle/>
          <a:p>
            <a:pPr>
              <a:defRPr/>
            </a:pPr>
            <a:r>
              <a:rPr lang="en-US" dirty="0">
                <a:cs typeface="+mj-cs"/>
              </a:rPr>
              <a:t>Ethidium </a:t>
            </a:r>
            <a:r>
              <a:rPr lang="en-US" dirty="0" err="1">
                <a:cs typeface="+mj-cs"/>
              </a:rPr>
              <a:t>monoazide</a:t>
            </a:r>
            <a:endParaRPr lang="en-US" dirty="0">
              <a:cs typeface="+mj-cs"/>
            </a:endParaRPr>
          </a:p>
        </p:txBody>
      </p:sp>
      <p:sp>
        <p:nvSpPr>
          <p:cNvPr id="36868" name="Rectangle 3">
            <a:extLst>
              <a:ext uri="{FF2B5EF4-FFF2-40B4-BE49-F238E27FC236}">
                <a16:creationId xmlns:a16="http://schemas.microsoft.com/office/drawing/2014/main" id="{F60B23A6-4FC2-1742-879F-09E57133B5D1}"/>
              </a:ext>
            </a:extLst>
          </p:cNvPr>
          <p:cNvSpPr>
            <a:spLocks noGrp="1" noChangeArrowheads="1"/>
          </p:cNvSpPr>
          <p:nvPr>
            <p:ph type="body" idx="1"/>
          </p:nvPr>
        </p:nvSpPr>
        <p:spPr>
          <a:xfrm>
            <a:off x="635000" y="1409700"/>
            <a:ext cx="8229600" cy="4114800"/>
          </a:xfrm>
          <a:extLst>
            <a:ext uri="{91240B29-F687-4f45-9708-019B960494DF}"/>
          </a:extLst>
        </p:spPr>
        <p:txBody>
          <a:bodyPr lIns="90488" tIns="44450" rIns="90488" bIns="44450"/>
          <a:lstStyle/>
          <a:p>
            <a:pPr>
              <a:defRPr/>
            </a:pPr>
            <a:r>
              <a:rPr lang="en-US" sz="2800">
                <a:cs typeface="+mn-cs"/>
              </a:rPr>
              <a:t>Positively charged</a:t>
            </a:r>
          </a:p>
          <a:p>
            <a:pPr>
              <a:defRPr/>
            </a:pPr>
            <a:r>
              <a:rPr lang="en-US" sz="2800">
                <a:cs typeface="+mn-cs"/>
              </a:rPr>
              <a:t>Excluded by cells with intact membranes</a:t>
            </a:r>
          </a:p>
          <a:p>
            <a:pPr lvl="1">
              <a:defRPr/>
            </a:pPr>
            <a:r>
              <a:rPr lang="en-US" sz="2400"/>
              <a:t>add to cells before fix, then crosslink photochemically with visible light</a:t>
            </a:r>
          </a:p>
          <a:p>
            <a:pPr lvl="1">
              <a:defRPr/>
            </a:pPr>
            <a:r>
              <a:rPr lang="en-US" sz="2400"/>
              <a:t>wash, stain with fluorescent antibodies, fix</a:t>
            </a:r>
          </a:p>
          <a:p>
            <a:pPr lvl="1">
              <a:defRPr/>
            </a:pPr>
            <a:r>
              <a:rPr lang="en-US" sz="2400"/>
              <a:t>ethidium retained only in nuclei of cells that had damaged membranes prior to fixation</a:t>
            </a:r>
          </a:p>
          <a:p>
            <a:pPr lvl="1">
              <a:defRPr/>
            </a:pPr>
            <a:r>
              <a:rPr lang="en-US" sz="2400"/>
              <a:t>may distinguish fluorescence from that of PE and FITC</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3">
            <a:extLst>
              <a:ext uri="{FF2B5EF4-FFF2-40B4-BE49-F238E27FC236}">
                <a16:creationId xmlns:a16="http://schemas.microsoft.com/office/drawing/2014/main" id="{EB19F81E-8A42-CC41-8D6F-5346F35222A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A1AF732-BC08-8D4A-8C6B-830890E3529A}"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7892" name="Rectangle 32">
            <a:extLst>
              <a:ext uri="{FF2B5EF4-FFF2-40B4-BE49-F238E27FC236}">
                <a16:creationId xmlns:a16="http://schemas.microsoft.com/office/drawing/2014/main" id="{795118F6-9F62-8B4C-9601-5A343611A9E7}"/>
              </a:ext>
            </a:extLst>
          </p:cNvPr>
          <p:cNvSpPr>
            <a:spLocks noGrp="1" noChangeArrowheads="1"/>
          </p:cNvSpPr>
          <p:nvPr>
            <p:ph type="title"/>
          </p:nvPr>
        </p:nvSpPr>
        <p:spPr>
          <a:xfrm>
            <a:off x="0" y="0"/>
            <a:ext cx="5473700" cy="647700"/>
          </a:xfrm>
          <a:extLst>
            <a:ext uri="{91240B29-F687-4f45-9708-019B960494DF}"/>
          </a:extLst>
        </p:spPr>
        <p:txBody>
          <a:bodyPr lIns="90488" tIns="44450" rIns="90488" bIns="44450"/>
          <a:lstStyle/>
          <a:p>
            <a:pPr>
              <a:defRPr/>
            </a:pPr>
            <a:r>
              <a:rPr lang="en-US">
                <a:cs typeface="+mj-cs"/>
              </a:rPr>
              <a:t>Spectra of PI and EtBr</a:t>
            </a:r>
          </a:p>
        </p:txBody>
      </p:sp>
      <p:pic>
        <p:nvPicPr>
          <p:cNvPr id="3" name="Picture 2">
            <a:extLst>
              <a:ext uri="{FF2B5EF4-FFF2-40B4-BE49-F238E27FC236}">
                <a16:creationId xmlns:a16="http://schemas.microsoft.com/office/drawing/2014/main" id="{C0DE1A9A-4807-1B44-872C-BAD912325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44208"/>
            <a:ext cx="6422571" cy="2967760"/>
          </a:xfrm>
          <a:prstGeom prst="rect">
            <a:avLst/>
          </a:prstGeom>
        </p:spPr>
      </p:pic>
      <p:pic>
        <p:nvPicPr>
          <p:cNvPr id="5" name="Picture 4">
            <a:extLst>
              <a:ext uri="{FF2B5EF4-FFF2-40B4-BE49-F238E27FC236}">
                <a16:creationId xmlns:a16="http://schemas.microsoft.com/office/drawing/2014/main" id="{85F54191-D4B8-FE40-9BE8-BEFD99A84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36" y="3711968"/>
            <a:ext cx="6642497" cy="2534207"/>
          </a:xfrm>
          <a:prstGeom prst="rect">
            <a:avLst/>
          </a:prstGeom>
        </p:spPr>
      </p:pic>
      <p:sp>
        <p:nvSpPr>
          <p:cNvPr id="6" name="TextBox 5">
            <a:extLst>
              <a:ext uri="{FF2B5EF4-FFF2-40B4-BE49-F238E27FC236}">
                <a16:creationId xmlns:a16="http://schemas.microsoft.com/office/drawing/2014/main" id="{DF890011-54E1-CB4D-B747-589C22CD630D}"/>
              </a:ext>
            </a:extLst>
          </p:cNvPr>
          <p:cNvSpPr txBox="1"/>
          <p:nvPr/>
        </p:nvSpPr>
        <p:spPr>
          <a:xfrm>
            <a:off x="8469086" y="5693229"/>
            <a:ext cx="1327608" cy="461665"/>
          </a:xfrm>
          <a:prstGeom prst="rect">
            <a:avLst/>
          </a:prstGeom>
          <a:noFill/>
        </p:spPr>
        <p:txBody>
          <a:bodyPr wrap="none" rtlCol="0">
            <a:spAutoFit/>
          </a:bodyPr>
          <a:lstStyle/>
          <a:p>
            <a:r>
              <a:rPr lang="en-US" dirty="0"/>
              <a:t>Ethidium</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3">
            <a:extLst>
              <a:ext uri="{FF2B5EF4-FFF2-40B4-BE49-F238E27FC236}">
                <a16:creationId xmlns:a16="http://schemas.microsoft.com/office/drawing/2014/main" id="{B815C15B-711C-A341-BBE3-0A4A68AB640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8A9120-9BB4-794D-90DA-9D155F78E60E}"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38915" name="Rectangle 2">
            <a:extLst>
              <a:ext uri="{FF2B5EF4-FFF2-40B4-BE49-F238E27FC236}">
                <a16:creationId xmlns:a16="http://schemas.microsoft.com/office/drawing/2014/main" id="{20D4E252-80C2-1144-9E7D-E4A7D455A1EB}"/>
              </a:ext>
            </a:extLst>
          </p:cNvPr>
          <p:cNvSpPr>
            <a:spLocks noGrp="1" noChangeArrowheads="1"/>
          </p:cNvSpPr>
          <p:nvPr>
            <p:ph type="title"/>
          </p:nvPr>
        </p:nvSpPr>
        <p:spPr>
          <a:xfrm>
            <a:off x="0" y="10886"/>
            <a:ext cx="5148943" cy="635000"/>
          </a:xfrm>
          <a:extLst>
            <a:ext uri="{91240B29-F687-4f45-9708-019B960494DF}"/>
          </a:extLst>
        </p:spPr>
        <p:txBody>
          <a:bodyPr lIns="90488" tIns="44450" rIns="90488" bIns="44450"/>
          <a:lstStyle/>
          <a:p>
            <a:pPr>
              <a:defRPr/>
            </a:pPr>
            <a:r>
              <a:rPr lang="en-US" dirty="0">
                <a:cs typeface="+mj-cs"/>
              </a:rPr>
              <a:t>DNA &amp; RNA Parameters</a:t>
            </a:r>
          </a:p>
        </p:txBody>
      </p:sp>
      <p:sp>
        <p:nvSpPr>
          <p:cNvPr id="38916" name="Rectangle 3">
            <a:extLst>
              <a:ext uri="{FF2B5EF4-FFF2-40B4-BE49-F238E27FC236}">
                <a16:creationId xmlns:a16="http://schemas.microsoft.com/office/drawing/2014/main" id="{667ED88F-0BFC-B047-8261-6EBE26C42C13}"/>
              </a:ext>
            </a:extLst>
          </p:cNvPr>
          <p:cNvSpPr>
            <a:spLocks noGrp="1" noChangeArrowheads="1"/>
          </p:cNvSpPr>
          <p:nvPr>
            <p:ph type="body" idx="1"/>
          </p:nvPr>
        </p:nvSpPr>
        <p:spPr>
          <a:xfrm>
            <a:off x="596900" y="1447800"/>
            <a:ext cx="7772400" cy="4114800"/>
          </a:xfrm>
          <a:extLst>
            <a:ext uri="{91240B29-F687-4f45-9708-019B960494DF}"/>
          </a:extLst>
        </p:spPr>
        <p:txBody>
          <a:bodyPr lIns="90488" tIns="44450" rIns="90488" bIns="44450"/>
          <a:lstStyle/>
          <a:p>
            <a:pPr>
              <a:defRPr/>
            </a:pPr>
            <a:r>
              <a:rPr lang="en-US" sz="2800" dirty="0">
                <a:cs typeface="+mn-cs"/>
              </a:rPr>
              <a:t>Total DNA &amp; RNA content</a:t>
            </a:r>
          </a:p>
          <a:p>
            <a:pPr>
              <a:defRPr/>
            </a:pPr>
            <a:r>
              <a:rPr lang="en-US" sz="2800" dirty="0">
                <a:cs typeface="+mn-cs"/>
              </a:rPr>
              <a:t>Nucleic acid sequence</a:t>
            </a:r>
          </a:p>
          <a:p>
            <a:pPr>
              <a:defRPr/>
            </a:pPr>
            <a:r>
              <a:rPr lang="en-US" sz="2800" dirty="0">
                <a:cs typeface="+mn-cs"/>
              </a:rPr>
              <a:t>Cell cycle analysis</a:t>
            </a:r>
          </a:p>
          <a:p>
            <a:pPr>
              <a:defRPr/>
            </a:pPr>
            <a:r>
              <a:rPr lang="en-US" sz="2800" dirty="0">
                <a:cs typeface="+mn-cs"/>
              </a:rPr>
              <a:t>Chromosome analysis</a:t>
            </a:r>
          </a:p>
          <a:p>
            <a:pPr>
              <a:defRPr/>
            </a:pPr>
            <a:r>
              <a:rPr lang="en-US" sz="2800" dirty="0">
                <a:cs typeface="+mn-cs"/>
              </a:rPr>
              <a:t>Reticulocyte analysis</a:t>
            </a:r>
          </a:p>
          <a:p>
            <a:pPr>
              <a:defRPr/>
            </a:pPr>
            <a:r>
              <a:rPr lang="en-US" sz="2800" dirty="0">
                <a:cs typeface="+mn-cs"/>
              </a:rPr>
              <a:t>Live/dead</a:t>
            </a:r>
          </a:p>
          <a:p>
            <a:pPr lvl="1">
              <a:defRPr/>
            </a:pPr>
            <a:r>
              <a:rPr lang="en-US" sz="2400" dirty="0"/>
              <a:t>membrane integrity/potential</a:t>
            </a:r>
          </a:p>
        </p:txBody>
      </p:sp>
      <p:grpSp>
        <p:nvGrpSpPr>
          <p:cNvPr id="235524" name="Group 4">
            <a:extLst>
              <a:ext uri="{FF2B5EF4-FFF2-40B4-BE49-F238E27FC236}">
                <a16:creationId xmlns:a16="http://schemas.microsoft.com/office/drawing/2014/main" id="{46713C12-C973-8146-8BDA-CDBB2CE9FD35}"/>
              </a:ext>
            </a:extLst>
          </p:cNvPr>
          <p:cNvGrpSpPr>
            <a:grpSpLocks/>
          </p:cNvGrpSpPr>
          <p:nvPr/>
        </p:nvGrpSpPr>
        <p:grpSpPr bwMode="auto">
          <a:xfrm>
            <a:off x="6467475" y="2406650"/>
            <a:ext cx="1003300" cy="2625725"/>
            <a:chOff x="1384" y="1126"/>
            <a:chExt cx="1313" cy="2873"/>
          </a:xfrm>
        </p:grpSpPr>
        <p:sp>
          <p:nvSpPr>
            <p:cNvPr id="91141" name="Freeform 5">
              <a:extLst>
                <a:ext uri="{FF2B5EF4-FFF2-40B4-BE49-F238E27FC236}">
                  <a16:creationId xmlns:a16="http://schemas.microsoft.com/office/drawing/2014/main" id="{EFA4CA5F-5D39-414E-8943-3A6829C33AB9}"/>
                </a:ext>
              </a:extLst>
            </p:cNvPr>
            <p:cNvSpPr>
              <a:spLocks/>
            </p:cNvSpPr>
            <p:nvPr/>
          </p:nvSpPr>
          <p:spPr bwMode="auto">
            <a:xfrm>
              <a:off x="1486" y="1830"/>
              <a:ext cx="1172" cy="956"/>
            </a:xfrm>
            <a:custGeom>
              <a:avLst/>
              <a:gdLst>
                <a:gd name="T0" fmla="*/ 684 w 1172"/>
                <a:gd name="T1" fmla="*/ 346 h 956"/>
                <a:gd name="T2" fmla="*/ 765 w 1172"/>
                <a:gd name="T3" fmla="*/ 298 h 956"/>
                <a:gd name="T4" fmla="*/ 843 w 1172"/>
                <a:gd name="T5" fmla="*/ 247 h 956"/>
                <a:gd name="T6" fmla="*/ 906 w 1172"/>
                <a:gd name="T7" fmla="*/ 199 h 956"/>
                <a:gd name="T8" fmla="*/ 947 w 1172"/>
                <a:gd name="T9" fmla="*/ 156 h 956"/>
                <a:gd name="T10" fmla="*/ 975 w 1172"/>
                <a:gd name="T11" fmla="*/ 120 h 956"/>
                <a:gd name="T12" fmla="*/ 996 w 1172"/>
                <a:gd name="T13" fmla="*/ 85 h 956"/>
                <a:gd name="T14" fmla="*/ 1010 w 1172"/>
                <a:gd name="T15" fmla="*/ 47 h 956"/>
                <a:gd name="T16" fmla="*/ 1019 w 1172"/>
                <a:gd name="T17" fmla="*/ 0 h 956"/>
                <a:gd name="T18" fmla="*/ 1055 w 1172"/>
                <a:gd name="T19" fmla="*/ 8 h 956"/>
                <a:gd name="T20" fmla="*/ 1084 w 1172"/>
                <a:gd name="T21" fmla="*/ 29 h 956"/>
                <a:gd name="T22" fmla="*/ 1119 w 1172"/>
                <a:gd name="T23" fmla="*/ 56 h 956"/>
                <a:gd name="T24" fmla="*/ 1137 w 1172"/>
                <a:gd name="T25" fmla="*/ 93 h 956"/>
                <a:gd name="T26" fmla="*/ 1149 w 1172"/>
                <a:gd name="T27" fmla="*/ 124 h 956"/>
                <a:gd name="T28" fmla="*/ 1158 w 1172"/>
                <a:gd name="T29" fmla="*/ 156 h 956"/>
                <a:gd name="T30" fmla="*/ 1167 w 1172"/>
                <a:gd name="T31" fmla="*/ 188 h 956"/>
                <a:gd name="T32" fmla="*/ 1172 w 1172"/>
                <a:gd name="T33" fmla="*/ 229 h 956"/>
                <a:gd name="T34" fmla="*/ 1167 w 1172"/>
                <a:gd name="T35" fmla="*/ 261 h 956"/>
                <a:gd name="T36" fmla="*/ 1151 w 1172"/>
                <a:gd name="T37" fmla="*/ 290 h 956"/>
                <a:gd name="T38" fmla="*/ 1122 w 1172"/>
                <a:gd name="T39" fmla="*/ 322 h 956"/>
                <a:gd name="T40" fmla="*/ 1090 w 1172"/>
                <a:gd name="T41" fmla="*/ 346 h 956"/>
                <a:gd name="T42" fmla="*/ 1057 w 1172"/>
                <a:gd name="T43" fmla="*/ 372 h 956"/>
                <a:gd name="T44" fmla="*/ 668 w 1172"/>
                <a:gd name="T45" fmla="*/ 619 h 956"/>
                <a:gd name="T46" fmla="*/ 317 w 1172"/>
                <a:gd name="T47" fmla="*/ 824 h 956"/>
                <a:gd name="T48" fmla="*/ 268 w 1172"/>
                <a:gd name="T49" fmla="*/ 852 h 956"/>
                <a:gd name="T50" fmla="*/ 248 w 1172"/>
                <a:gd name="T51" fmla="*/ 868 h 956"/>
                <a:gd name="T52" fmla="*/ 230 w 1172"/>
                <a:gd name="T53" fmla="*/ 890 h 956"/>
                <a:gd name="T54" fmla="*/ 215 w 1172"/>
                <a:gd name="T55" fmla="*/ 915 h 956"/>
                <a:gd name="T56" fmla="*/ 201 w 1172"/>
                <a:gd name="T57" fmla="*/ 956 h 956"/>
                <a:gd name="T58" fmla="*/ 116 w 1172"/>
                <a:gd name="T59" fmla="*/ 940 h 956"/>
                <a:gd name="T60" fmla="*/ 44 w 1172"/>
                <a:gd name="T61" fmla="*/ 897 h 956"/>
                <a:gd name="T62" fmla="*/ 16 w 1172"/>
                <a:gd name="T63" fmla="*/ 865 h 956"/>
                <a:gd name="T64" fmla="*/ 0 w 1172"/>
                <a:gd name="T65" fmla="*/ 838 h 956"/>
                <a:gd name="T66" fmla="*/ 3 w 1172"/>
                <a:gd name="T67" fmla="*/ 801 h 956"/>
                <a:gd name="T68" fmla="*/ 4 w 1172"/>
                <a:gd name="T69" fmla="*/ 774 h 956"/>
                <a:gd name="T70" fmla="*/ 38 w 1172"/>
                <a:gd name="T71" fmla="*/ 730 h 956"/>
                <a:gd name="T72" fmla="*/ 63 w 1172"/>
                <a:gd name="T73" fmla="*/ 709 h 956"/>
                <a:gd name="T74" fmla="*/ 100 w 1172"/>
                <a:gd name="T75" fmla="*/ 685 h 956"/>
                <a:gd name="T76" fmla="*/ 136 w 1172"/>
                <a:gd name="T77" fmla="*/ 659 h 956"/>
                <a:gd name="T78" fmla="*/ 200 w 1172"/>
                <a:gd name="T79" fmla="*/ 621 h 956"/>
                <a:gd name="T80" fmla="*/ 289 w 1172"/>
                <a:gd name="T81" fmla="*/ 571 h 956"/>
                <a:gd name="T82" fmla="*/ 684 w 1172"/>
                <a:gd name="T83" fmla="*/ 346 h 9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72" h="956">
                  <a:moveTo>
                    <a:pt x="684" y="346"/>
                  </a:moveTo>
                  <a:lnTo>
                    <a:pt x="765" y="298"/>
                  </a:lnTo>
                  <a:lnTo>
                    <a:pt x="843" y="247"/>
                  </a:lnTo>
                  <a:lnTo>
                    <a:pt x="906" y="199"/>
                  </a:lnTo>
                  <a:lnTo>
                    <a:pt x="947" y="156"/>
                  </a:lnTo>
                  <a:lnTo>
                    <a:pt x="975" y="120"/>
                  </a:lnTo>
                  <a:lnTo>
                    <a:pt x="996" y="85"/>
                  </a:lnTo>
                  <a:lnTo>
                    <a:pt x="1010" y="47"/>
                  </a:lnTo>
                  <a:lnTo>
                    <a:pt x="1019" y="0"/>
                  </a:lnTo>
                  <a:lnTo>
                    <a:pt x="1055" y="8"/>
                  </a:lnTo>
                  <a:lnTo>
                    <a:pt x="1084" y="29"/>
                  </a:lnTo>
                  <a:lnTo>
                    <a:pt x="1119" y="56"/>
                  </a:lnTo>
                  <a:lnTo>
                    <a:pt x="1137" y="93"/>
                  </a:lnTo>
                  <a:lnTo>
                    <a:pt x="1149" y="124"/>
                  </a:lnTo>
                  <a:lnTo>
                    <a:pt x="1158" y="156"/>
                  </a:lnTo>
                  <a:lnTo>
                    <a:pt x="1167" y="188"/>
                  </a:lnTo>
                  <a:lnTo>
                    <a:pt x="1172" y="229"/>
                  </a:lnTo>
                  <a:lnTo>
                    <a:pt x="1167" y="261"/>
                  </a:lnTo>
                  <a:lnTo>
                    <a:pt x="1151" y="290"/>
                  </a:lnTo>
                  <a:lnTo>
                    <a:pt x="1122" y="322"/>
                  </a:lnTo>
                  <a:lnTo>
                    <a:pt x="1090" y="346"/>
                  </a:lnTo>
                  <a:lnTo>
                    <a:pt x="1057" y="372"/>
                  </a:lnTo>
                  <a:lnTo>
                    <a:pt x="668" y="619"/>
                  </a:lnTo>
                  <a:lnTo>
                    <a:pt x="317" y="824"/>
                  </a:lnTo>
                  <a:lnTo>
                    <a:pt x="268" y="852"/>
                  </a:lnTo>
                  <a:lnTo>
                    <a:pt x="248" y="868"/>
                  </a:lnTo>
                  <a:lnTo>
                    <a:pt x="230" y="890"/>
                  </a:lnTo>
                  <a:lnTo>
                    <a:pt x="215" y="915"/>
                  </a:lnTo>
                  <a:lnTo>
                    <a:pt x="201" y="956"/>
                  </a:lnTo>
                  <a:lnTo>
                    <a:pt x="116" y="940"/>
                  </a:lnTo>
                  <a:lnTo>
                    <a:pt x="44" y="897"/>
                  </a:lnTo>
                  <a:lnTo>
                    <a:pt x="16" y="865"/>
                  </a:lnTo>
                  <a:lnTo>
                    <a:pt x="0" y="838"/>
                  </a:lnTo>
                  <a:lnTo>
                    <a:pt x="3" y="801"/>
                  </a:lnTo>
                  <a:lnTo>
                    <a:pt x="4" y="774"/>
                  </a:lnTo>
                  <a:lnTo>
                    <a:pt x="38" y="730"/>
                  </a:lnTo>
                  <a:lnTo>
                    <a:pt x="63" y="709"/>
                  </a:lnTo>
                  <a:lnTo>
                    <a:pt x="100" y="685"/>
                  </a:lnTo>
                  <a:lnTo>
                    <a:pt x="136" y="659"/>
                  </a:lnTo>
                  <a:lnTo>
                    <a:pt x="200" y="621"/>
                  </a:lnTo>
                  <a:lnTo>
                    <a:pt x="289" y="571"/>
                  </a:lnTo>
                  <a:lnTo>
                    <a:pt x="684" y="346"/>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2" name="Freeform 6">
              <a:extLst>
                <a:ext uri="{FF2B5EF4-FFF2-40B4-BE49-F238E27FC236}">
                  <a16:creationId xmlns:a16="http://schemas.microsoft.com/office/drawing/2014/main" id="{F6E3B24D-9F81-5E4C-9663-AA55083D97EE}"/>
                </a:ext>
              </a:extLst>
            </p:cNvPr>
            <p:cNvSpPr>
              <a:spLocks/>
            </p:cNvSpPr>
            <p:nvPr/>
          </p:nvSpPr>
          <p:spPr bwMode="auto">
            <a:xfrm>
              <a:off x="1478" y="1126"/>
              <a:ext cx="1162" cy="1027"/>
            </a:xfrm>
            <a:custGeom>
              <a:avLst/>
              <a:gdLst>
                <a:gd name="T0" fmla="*/ 528 w 1162"/>
                <a:gd name="T1" fmla="*/ 447 h 1027"/>
                <a:gd name="T2" fmla="*/ 698 w 1162"/>
                <a:gd name="T3" fmla="*/ 340 h 1027"/>
                <a:gd name="T4" fmla="*/ 810 w 1162"/>
                <a:gd name="T5" fmla="*/ 270 h 1027"/>
                <a:gd name="T6" fmla="*/ 902 w 1162"/>
                <a:gd name="T7" fmla="*/ 208 h 1027"/>
                <a:gd name="T8" fmla="*/ 960 w 1162"/>
                <a:gd name="T9" fmla="*/ 164 h 1027"/>
                <a:gd name="T10" fmla="*/ 1004 w 1162"/>
                <a:gd name="T11" fmla="*/ 127 h 1027"/>
                <a:gd name="T12" fmla="*/ 1042 w 1162"/>
                <a:gd name="T13" fmla="*/ 94 h 1027"/>
                <a:gd name="T14" fmla="*/ 1068 w 1162"/>
                <a:gd name="T15" fmla="*/ 62 h 1027"/>
                <a:gd name="T16" fmla="*/ 1090 w 1162"/>
                <a:gd name="T17" fmla="*/ 32 h 1027"/>
                <a:gd name="T18" fmla="*/ 1112 w 1162"/>
                <a:gd name="T19" fmla="*/ 0 h 1027"/>
                <a:gd name="T20" fmla="*/ 1122 w 1162"/>
                <a:gd name="T21" fmla="*/ 32 h 1027"/>
                <a:gd name="T22" fmla="*/ 1131 w 1162"/>
                <a:gd name="T23" fmla="*/ 62 h 1027"/>
                <a:gd name="T24" fmla="*/ 1139 w 1162"/>
                <a:gd name="T25" fmla="*/ 95 h 1027"/>
                <a:gd name="T26" fmla="*/ 1148 w 1162"/>
                <a:gd name="T27" fmla="*/ 135 h 1027"/>
                <a:gd name="T28" fmla="*/ 1157 w 1162"/>
                <a:gd name="T29" fmla="*/ 182 h 1027"/>
                <a:gd name="T30" fmla="*/ 1162 w 1162"/>
                <a:gd name="T31" fmla="*/ 223 h 1027"/>
                <a:gd name="T32" fmla="*/ 1162 w 1162"/>
                <a:gd name="T33" fmla="*/ 240 h 1027"/>
                <a:gd name="T34" fmla="*/ 1152 w 1162"/>
                <a:gd name="T35" fmla="*/ 267 h 1027"/>
                <a:gd name="T36" fmla="*/ 1142 w 1162"/>
                <a:gd name="T37" fmla="*/ 287 h 1027"/>
                <a:gd name="T38" fmla="*/ 1124 w 1162"/>
                <a:gd name="T39" fmla="*/ 309 h 1027"/>
                <a:gd name="T40" fmla="*/ 1098 w 1162"/>
                <a:gd name="T41" fmla="*/ 334 h 1027"/>
                <a:gd name="T42" fmla="*/ 1068 w 1162"/>
                <a:gd name="T43" fmla="*/ 356 h 1027"/>
                <a:gd name="T44" fmla="*/ 1016 w 1162"/>
                <a:gd name="T45" fmla="*/ 391 h 1027"/>
                <a:gd name="T46" fmla="*/ 964 w 1162"/>
                <a:gd name="T47" fmla="*/ 423 h 1027"/>
                <a:gd name="T48" fmla="*/ 537 w 1162"/>
                <a:gd name="T49" fmla="*/ 692 h 1027"/>
                <a:gd name="T50" fmla="*/ 212 w 1162"/>
                <a:gd name="T51" fmla="*/ 903 h 1027"/>
                <a:gd name="T52" fmla="*/ 187 w 1162"/>
                <a:gd name="T53" fmla="*/ 921 h 1027"/>
                <a:gd name="T54" fmla="*/ 165 w 1162"/>
                <a:gd name="T55" fmla="*/ 944 h 1027"/>
                <a:gd name="T56" fmla="*/ 152 w 1162"/>
                <a:gd name="T57" fmla="*/ 964 h 1027"/>
                <a:gd name="T58" fmla="*/ 147 w 1162"/>
                <a:gd name="T59" fmla="*/ 983 h 1027"/>
                <a:gd name="T60" fmla="*/ 146 w 1162"/>
                <a:gd name="T61" fmla="*/ 1005 h 1027"/>
                <a:gd name="T62" fmla="*/ 149 w 1162"/>
                <a:gd name="T63" fmla="*/ 1027 h 1027"/>
                <a:gd name="T64" fmla="*/ 134 w 1162"/>
                <a:gd name="T65" fmla="*/ 1021 h 1027"/>
                <a:gd name="T66" fmla="*/ 117 w 1162"/>
                <a:gd name="T67" fmla="*/ 1012 h 1027"/>
                <a:gd name="T68" fmla="*/ 97 w 1162"/>
                <a:gd name="T69" fmla="*/ 1002 h 1027"/>
                <a:gd name="T70" fmla="*/ 74 w 1162"/>
                <a:gd name="T71" fmla="*/ 988 h 1027"/>
                <a:gd name="T72" fmla="*/ 53 w 1162"/>
                <a:gd name="T73" fmla="*/ 971 h 1027"/>
                <a:gd name="T74" fmla="*/ 34 w 1162"/>
                <a:gd name="T75" fmla="*/ 953 h 1027"/>
                <a:gd name="T76" fmla="*/ 18 w 1162"/>
                <a:gd name="T77" fmla="*/ 932 h 1027"/>
                <a:gd name="T78" fmla="*/ 8 w 1162"/>
                <a:gd name="T79" fmla="*/ 909 h 1027"/>
                <a:gd name="T80" fmla="*/ 2 w 1162"/>
                <a:gd name="T81" fmla="*/ 883 h 1027"/>
                <a:gd name="T82" fmla="*/ 0 w 1162"/>
                <a:gd name="T83" fmla="*/ 856 h 1027"/>
                <a:gd name="T84" fmla="*/ 3 w 1162"/>
                <a:gd name="T85" fmla="*/ 828 h 1027"/>
                <a:gd name="T86" fmla="*/ 11 w 1162"/>
                <a:gd name="T87" fmla="*/ 806 h 1027"/>
                <a:gd name="T88" fmla="*/ 23 w 1162"/>
                <a:gd name="T89" fmla="*/ 786 h 1027"/>
                <a:gd name="T90" fmla="*/ 44 w 1162"/>
                <a:gd name="T91" fmla="*/ 763 h 1027"/>
                <a:gd name="T92" fmla="*/ 76 w 1162"/>
                <a:gd name="T93" fmla="*/ 737 h 1027"/>
                <a:gd name="T94" fmla="*/ 135 w 1162"/>
                <a:gd name="T95" fmla="*/ 699 h 1027"/>
                <a:gd name="T96" fmla="*/ 316 w 1162"/>
                <a:gd name="T97" fmla="*/ 589 h 1027"/>
                <a:gd name="T98" fmla="*/ 528 w 1162"/>
                <a:gd name="T99" fmla="*/ 447 h 1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62" h="1027">
                  <a:moveTo>
                    <a:pt x="528" y="447"/>
                  </a:moveTo>
                  <a:lnTo>
                    <a:pt x="698" y="340"/>
                  </a:lnTo>
                  <a:lnTo>
                    <a:pt x="810" y="270"/>
                  </a:lnTo>
                  <a:lnTo>
                    <a:pt x="902" y="208"/>
                  </a:lnTo>
                  <a:lnTo>
                    <a:pt x="960" y="164"/>
                  </a:lnTo>
                  <a:lnTo>
                    <a:pt x="1004" y="127"/>
                  </a:lnTo>
                  <a:lnTo>
                    <a:pt x="1042" y="94"/>
                  </a:lnTo>
                  <a:lnTo>
                    <a:pt x="1068" y="62"/>
                  </a:lnTo>
                  <a:lnTo>
                    <a:pt x="1090" y="32"/>
                  </a:lnTo>
                  <a:lnTo>
                    <a:pt x="1112" y="0"/>
                  </a:lnTo>
                  <a:lnTo>
                    <a:pt x="1122" y="32"/>
                  </a:lnTo>
                  <a:lnTo>
                    <a:pt x="1131" y="62"/>
                  </a:lnTo>
                  <a:lnTo>
                    <a:pt x="1139" y="95"/>
                  </a:lnTo>
                  <a:lnTo>
                    <a:pt x="1148" y="135"/>
                  </a:lnTo>
                  <a:lnTo>
                    <a:pt x="1157" y="182"/>
                  </a:lnTo>
                  <a:lnTo>
                    <a:pt x="1162" y="223"/>
                  </a:lnTo>
                  <a:lnTo>
                    <a:pt x="1162" y="240"/>
                  </a:lnTo>
                  <a:lnTo>
                    <a:pt x="1152" y="267"/>
                  </a:lnTo>
                  <a:lnTo>
                    <a:pt x="1142" y="287"/>
                  </a:lnTo>
                  <a:lnTo>
                    <a:pt x="1124" y="309"/>
                  </a:lnTo>
                  <a:lnTo>
                    <a:pt x="1098" y="334"/>
                  </a:lnTo>
                  <a:lnTo>
                    <a:pt x="1068" y="356"/>
                  </a:lnTo>
                  <a:lnTo>
                    <a:pt x="1016" y="391"/>
                  </a:lnTo>
                  <a:lnTo>
                    <a:pt x="964" y="423"/>
                  </a:lnTo>
                  <a:lnTo>
                    <a:pt x="537" y="692"/>
                  </a:lnTo>
                  <a:lnTo>
                    <a:pt x="212" y="903"/>
                  </a:lnTo>
                  <a:lnTo>
                    <a:pt x="187" y="921"/>
                  </a:lnTo>
                  <a:lnTo>
                    <a:pt x="165" y="944"/>
                  </a:lnTo>
                  <a:lnTo>
                    <a:pt x="152" y="964"/>
                  </a:lnTo>
                  <a:lnTo>
                    <a:pt x="147" y="983"/>
                  </a:lnTo>
                  <a:lnTo>
                    <a:pt x="146" y="1005"/>
                  </a:lnTo>
                  <a:lnTo>
                    <a:pt x="149" y="1027"/>
                  </a:lnTo>
                  <a:lnTo>
                    <a:pt x="134" y="1021"/>
                  </a:lnTo>
                  <a:lnTo>
                    <a:pt x="117" y="1012"/>
                  </a:lnTo>
                  <a:lnTo>
                    <a:pt x="97" y="1002"/>
                  </a:lnTo>
                  <a:lnTo>
                    <a:pt x="74" y="988"/>
                  </a:lnTo>
                  <a:lnTo>
                    <a:pt x="53" y="971"/>
                  </a:lnTo>
                  <a:lnTo>
                    <a:pt x="34" y="953"/>
                  </a:lnTo>
                  <a:lnTo>
                    <a:pt x="18" y="932"/>
                  </a:lnTo>
                  <a:lnTo>
                    <a:pt x="8" y="909"/>
                  </a:lnTo>
                  <a:lnTo>
                    <a:pt x="2" y="883"/>
                  </a:lnTo>
                  <a:lnTo>
                    <a:pt x="0" y="856"/>
                  </a:lnTo>
                  <a:lnTo>
                    <a:pt x="3" y="828"/>
                  </a:lnTo>
                  <a:lnTo>
                    <a:pt x="11" y="806"/>
                  </a:lnTo>
                  <a:lnTo>
                    <a:pt x="23" y="786"/>
                  </a:lnTo>
                  <a:lnTo>
                    <a:pt x="44" y="763"/>
                  </a:lnTo>
                  <a:lnTo>
                    <a:pt x="76" y="737"/>
                  </a:lnTo>
                  <a:lnTo>
                    <a:pt x="135" y="699"/>
                  </a:lnTo>
                  <a:lnTo>
                    <a:pt x="316" y="589"/>
                  </a:lnTo>
                  <a:lnTo>
                    <a:pt x="528" y="447"/>
                  </a:lnTo>
                  <a:close/>
                </a:path>
              </a:pathLst>
            </a:custGeom>
            <a:gradFill rotWithShape="0">
              <a:gsLst>
                <a:gs pos="0">
                  <a:srgbClr val="800000"/>
                </a:gs>
                <a:gs pos="50000">
                  <a:srgbClr val="AE5C5C"/>
                </a:gs>
                <a:gs pos="100000">
                  <a:srgbClr val="800000"/>
                </a:gs>
              </a:gsLst>
              <a:lin ang="18900000" scaled="1"/>
            </a:gradFill>
            <a:ln>
              <a:noFill/>
            </a:ln>
            <a:extLst>
              <a:ext uri="{91240B29-F687-4F45-9708-019B960494DF}">
                <a14:hiddenLine xmlns:a14="http://schemas.microsoft.com/office/drawing/2010/main" w="19050">
                  <a:solidFill>
                    <a:srgbClr val="800000"/>
                  </a:solidFill>
                  <a:prstDash val="solid"/>
                  <a:round/>
                  <a:headEnd/>
                  <a:tailEnd/>
                </a14:hiddenLine>
              </a:ext>
            </a:extLst>
          </p:spPr>
          <p:txBody>
            <a:bodyPr/>
            <a:lstStyle/>
            <a:p>
              <a:endParaRPr lang="en-US"/>
            </a:p>
          </p:txBody>
        </p:sp>
        <p:sp>
          <p:nvSpPr>
            <p:cNvPr id="91143" name="Freeform 7">
              <a:extLst>
                <a:ext uri="{FF2B5EF4-FFF2-40B4-BE49-F238E27FC236}">
                  <a16:creationId xmlns:a16="http://schemas.microsoft.com/office/drawing/2014/main" id="{8412F28A-58D1-F747-94FC-6E5CE1BF26E1}"/>
                </a:ext>
              </a:extLst>
            </p:cNvPr>
            <p:cNvSpPr>
              <a:spLocks/>
            </p:cNvSpPr>
            <p:nvPr/>
          </p:nvSpPr>
          <p:spPr bwMode="auto">
            <a:xfrm>
              <a:off x="1469" y="2360"/>
              <a:ext cx="1210" cy="1027"/>
            </a:xfrm>
            <a:custGeom>
              <a:avLst/>
              <a:gdLst>
                <a:gd name="T0" fmla="*/ 588 w 1210"/>
                <a:gd name="T1" fmla="*/ 431 h 1027"/>
                <a:gd name="T2" fmla="*/ 734 w 1210"/>
                <a:gd name="T3" fmla="*/ 340 h 1027"/>
                <a:gd name="T4" fmla="*/ 837 w 1210"/>
                <a:gd name="T5" fmla="*/ 276 h 1027"/>
                <a:gd name="T6" fmla="*/ 910 w 1210"/>
                <a:gd name="T7" fmla="*/ 221 h 1027"/>
                <a:gd name="T8" fmla="*/ 963 w 1210"/>
                <a:gd name="T9" fmla="*/ 180 h 1027"/>
                <a:gd name="T10" fmla="*/ 990 w 1210"/>
                <a:gd name="T11" fmla="*/ 153 h 1027"/>
                <a:gd name="T12" fmla="*/ 1013 w 1210"/>
                <a:gd name="T13" fmla="*/ 121 h 1027"/>
                <a:gd name="T14" fmla="*/ 1027 w 1210"/>
                <a:gd name="T15" fmla="*/ 57 h 1027"/>
                <a:gd name="T16" fmla="*/ 1036 w 1210"/>
                <a:gd name="T17" fmla="*/ 12 h 1027"/>
                <a:gd name="T18" fmla="*/ 1111 w 1210"/>
                <a:gd name="T19" fmla="*/ 0 h 1027"/>
                <a:gd name="T20" fmla="*/ 1210 w 1210"/>
                <a:gd name="T21" fmla="*/ 261 h 1027"/>
                <a:gd name="T22" fmla="*/ 1193 w 1210"/>
                <a:gd name="T23" fmla="*/ 287 h 1027"/>
                <a:gd name="T24" fmla="*/ 1163 w 1210"/>
                <a:gd name="T25" fmla="*/ 317 h 1027"/>
                <a:gd name="T26" fmla="*/ 1137 w 1210"/>
                <a:gd name="T27" fmla="*/ 340 h 1027"/>
                <a:gd name="T28" fmla="*/ 1104 w 1210"/>
                <a:gd name="T29" fmla="*/ 367 h 1027"/>
                <a:gd name="T30" fmla="*/ 1058 w 1210"/>
                <a:gd name="T31" fmla="*/ 399 h 1027"/>
                <a:gd name="T32" fmla="*/ 995 w 1210"/>
                <a:gd name="T33" fmla="*/ 440 h 1027"/>
                <a:gd name="T34" fmla="*/ 558 w 1210"/>
                <a:gd name="T35" fmla="*/ 693 h 1027"/>
                <a:gd name="T36" fmla="*/ 212 w 1210"/>
                <a:gd name="T37" fmla="*/ 904 h 1027"/>
                <a:gd name="T38" fmla="*/ 188 w 1210"/>
                <a:gd name="T39" fmla="*/ 923 h 1027"/>
                <a:gd name="T40" fmla="*/ 165 w 1210"/>
                <a:gd name="T41" fmla="*/ 944 h 1027"/>
                <a:gd name="T42" fmla="*/ 152 w 1210"/>
                <a:gd name="T43" fmla="*/ 964 h 1027"/>
                <a:gd name="T44" fmla="*/ 147 w 1210"/>
                <a:gd name="T45" fmla="*/ 983 h 1027"/>
                <a:gd name="T46" fmla="*/ 146 w 1210"/>
                <a:gd name="T47" fmla="*/ 1005 h 1027"/>
                <a:gd name="T48" fmla="*/ 149 w 1210"/>
                <a:gd name="T49" fmla="*/ 1027 h 1027"/>
                <a:gd name="T50" fmla="*/ 133 w 1210"/>
                <a:gd name="T51" fmla="*/ 1021 h 1027"/>
                <a:gd name="T52" fmla="*/ 117 w 1210"/>
                <a:gd name="T53" fmla="*/ 1012 h 1027"/>
                <a:gd name="T54" fmla="*/ 97 w 1210"/>
                <a:gd name="T55" fmla="*/ 1002 h 1027"/>
                <a:gd name="T56" fmla="*/ 74 w 1210"/>
                <a:gd name="T57" fmla="*/ 988 h 1027"/>
                <a:gd name="T58" fmla="*/ 53 w 1210"/>
                <a:gd name="T59" fmla="*/ 971 h 1027"/>
                <a:gd name="T60" fmla="*/ 33 w 1210"/>
                <a:gd name="T61" fmla="*/ 953 h 1027"/>
                <a:gd name="T62" fmla="*/ 18 w 1210"/>
                <a:gd name="T63" fmla="*/ 932 h 1027"/>
                <a:gd name="T64" fmla="*/ 8 w 1210"/>
                <a:gd name="T65" fmla="*/ 911 h 1027"/>
                <a:gd name="T66" fmla="*/ 2 w 1210"/>
                <a:gd name="T67" fmla="*/ 885 h 1027"/>
                <a:gd name="T68" fmla="*/ 0 w 1210"/>
                <a:gd name="T69" fmla="*/ 857 h 1027"/>
                <a:gd name="T70" fmla="*/ 3 w 1210"/>
                <a:gd name="T71" fmla="*/ 830 h 1027"/>
                <a:gd name="T72" fmla="*/ 11 w 1210"/>
                <a:gd name="T73" fmla="*/ 807 h 1027"/>
                <a:gd name="T74" fmla="*/ 23 w 1210"/>
                <a:gd name="T75" fmla="*/ 788 h 1027"/>
                <a:gd name="T76" fmla="*/ 43 w 1210"/>
                <a:gd name="T77" fmla="*/ 766 h 1027"/>
                <a:gd name="T78" fmla="*/ 76 w 1210"/>
                <a:gd name="T79" fmla="*/ 739 h 1027"/>
                <a:gd name="T80" fmla="*/ 135 w 1210"/>
                <a:gd name="T81" fmla="*/ 700 h 1027"/>
                <a:gd name="T82" fmla="*/ 296 w 1210"/>
                <a:gd name="T83" fmla="*/ 602 h 1027"/>
                <a:gd name="T84" fmla="*/ 588 w 1210"/>
                <a:gd name="T85" fmla="*/ 431 h 10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0" h="1027">
                  <a:moveTo>
                    <a:pt x="588" y="431"/>
                  </a:moveTo>
                  <a:lnTo>
                    <a:pt x="734" y="340"/>
                  </a:lnTo>
                  <a:lnTo>
                    <a:pt x="837" y="276"/>
                  </a:lnTo>
                  <a:lnTo>
                    <a:pt x="910" y="221"/>
                  </a:lnTo>
                  <a:lnTo>
                    <a:pt x="963" y="180"/>
                  </a:lnTo>
                  <a:lnTo>
                    <a:pt x="990" y="153"/>
                  </a:lnTo>
                  <a:lnTo>
                    <a:pt x="1013" y="121"/>
                  </a:lnTo>
                  <a:lnTo>
                    <a:pt x="1027" y="57"/>
                  </a:lnTo>
                  <a:lnTo>
                    <a:pt x="1036" y="12"/>
                  </a:lnTo>
                  <a:lnTo>
                    <a:pt x="1111" y="0"/>
                  </a:lnTo>
                  <a:lnTo>
                    <a:pt x="1210" y="261"/>
                  </a:lnTo>
                  <a:lnTo>
                    <a:pt x="1193" y="287"/>
                  </a:lnTo>
                  <a:lnTo>
                    <a:pt x="1163" y="317"/>
                  </a:lnTo>
                  <a:lnTo>
                    <a:pt x="1137" y="340"/>
                  </a:lnTo>
                  <a:lnTo>
                    <a:pt x="1104" y="367"/>
                  </a:lnTo>
                  <a:lnTo>
                    <a:pt x="1058" y="399"/>
                  </a:lnTo>
                  <a:lnTo>
                    <a:pt x="995" y="440"/>
                  </a:lnTo>
                  <a:lnTo>
                    <a:pt x="558" y="693"/>
                  </a:lnTo>
                  <a:lnTo>
                    <a:pt x="212" y="904"/>
                  </a:lnTo>
                  <a:lnTo>
                    <a:pt x="188" y="923"/>
                  </a:lnTo>
                  <a:lnTo>
                    <a:pt x="165" y="944"/>
                  </a:lnTo>
                  <a:lnTo>
                    <a:pt x="152" y="964"/>
                  </a:lnTo>
                  <a:lnTo>
                    <a:pt x="147" y="983"/>
                  </a:lnTo>
                  <a:lnTo>
                    <a:pt x="146" y="1005"/>
                  </a:lnTo>
                  <a:lnTo>
                    <a:pt x="149" y="1027"/>
                  </a:lnTo>
                  <a:lnTo>
                    <a:pt x="133" y="1021"/>
                  </a:lnTo>
                  <a:lnTo>
                    <a:pt x="117" y="1012"/>
                  </a:lnTo>
                  <a:lnTo>
                    <a:pt x="97" y="1002"/>
                  </a:lnTo>
                  <a:lnTo>
                    <a:pt x="74" y="988"/>
                  </a:lnTo>
                  <a:lnTo>
                    <a:pt x="53" y="971"/>
                  </a:lnTo>
                  <a:lnTo>
                    <a:pt x="33" y="953"/>
                  </a:lnTo>
                  <a:lnTo>
                    <a:pt x="18" y="932"/>
                  </a:lnTo>
                  <a:lnTo>
                    <a:pt x="8" y="911"/>
                  </a:lnTo>
                  <a:lnTo>
                    <a:pt x="2" y="885"/>
                  </a:lnTo>
                  <a:lnTo>
                    <a:pt x="0" y="857"/>
                  </a:lnTo>
                  <a:lnTo>
                    <a:pt x="3" y="830"/>
                  </a:lnTo>
                  <a:lnTo>
                    <a:pt x="11" y="807"/>
                  </a:lnTo>
                  <a:lnTo>
                    <a:pt x="23" y="788"/>
                  </a:lnTo>
                  <a:lnTo>
                    <a:pt x="43" y="766"/>
                  </a:lnTo>
                  <a:lnTo>
                    <a:pt x="76" y="739"/>
                  </a:lnTo>
                  <a:lnTo>
                    <a:pt x="135" y="700"/>
                  </a:lnTo>
                  <a:lnTo>
                    <a:pt x="296" y="602"/>
                  </a:lnTo>
                  <a:lnTo>
                    <a:pt x="588" y="431"/>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4" name="Freeform 8">
              <a:extLst>
                <a:ext uri="{FF2B5EF4-FFF2-40B4-BE49-F238E27FC236}">
                  <a16:creationId xmlns:a16="http://schemas.microsoft.com/office/drawing/2014/main" id="{1BE3D1F8-6046-7348-AD70-B04DDF07151F}"/>
                </a:ext>
              </a:extLst>
            </p:cNvPr>
            <p:cNvSpPr>
              <a:spLocks/>
            </p:cNvSpPr>
            <p:nvPr/>
          </p:nvSpPr>
          <p:spPr bwMode="auto">
            <a:xfrm>
              <a:off x="1499" y="3064"/>
              <a:ext cx="1150" cy="935"/>
            </a:xfrm>
            <a:custGeom>
              <a:avLst/>
              <a:gdLst>
                <a:gd name="T0" fmla="*/ 681 w 1150"/>
                <a:gd name="T1" fmla="*/ 343 h 935"/>
                <a:gd name="T2" fmla="*/ 745 w 1150"/>
                <a:gd name="T3" fmla="*/ 302 h 935"/>
                <a:gd name="T4" fmla="*/ 821 w 1150"/>
                <a:gd name="T5" fmla="*/ 248 h 935"/>
                <a:gd name="T6" fmla="*/ 884 w 1150"/>
                <a:gd name="T7" fmla="*/ 200 h 935"/>
                <a:gd name="T8" fmla="*/ 925 w 1150"/>
                <a:gd name="T9" fmla="*/ 158 h 935"/>
                <a:gd name="T10" fmla="*/ 953 w 1150"/>
                <a:gd name="T11" fmla="*/ 122 h 935"/>
                <a:gd name="T12" fmla="*/ 974 w 1150"/>
                <a:gd name="T13" fmla="*/ 87 h 935"/>
                <a:gd name="T14" fmla="*/ 987 w 1150"/>
                <a:gd name="T15" fmla="*/ 49 h 935"/>
                <a:gd name="T16" fmla="*/ 997 w 1150"/>
                <a:gd name="T17" fmla="*/ 0 h 935"/>
                <a:gd name="T18" fmla="*/ 1033 w 1150"/>
                <a:gd name="T19" fmla="*/ 9 h 935"/>
                <a:gd name="T20" fmla="*/ 1062 w 1150"/>
                <a:gd name="T21" fmla="*/ 30 h 935"/>
                <a:gd name="T22" fmla="*/ 1097 w 1150"/>
                <a:gd name="T23" fmla="*/ 58 h 935"/>
                <a:gd name="T24" fmla="*/ 1115 w 1150"/>
                <a:gd name="T25" fmla="*/ 94 h 935"/>
                <a:gd name="T26" fmla="*/ 1127 w 1150"/>
                <a:gd name="T27" fmla="*/ 126 h 935"/>
                <a:gd name="T28" fmla="*/ 1136 w 1150"/>
                <a:gd name="T29" fmla="*/ 158 h 935"/>
                <a:gd name="T30" fmla="*/ 1145 w 1150"/>
                <a:gd name="T31" fmla="*/ 190 h 935"/>
                <a:gd name="T32" fmla="*/ 1150 w 1150"/>
                <a:gd name="T33" fmla="*/ 229 h 935"/>
                <a:gd name="T34" fmla="*/ 1145 w 1150"/>
                <a:gd name="T35" fmla="*/ 261 h 935"/>
                <a:gd name="T36" fmla="*/ 1124 w 1150"/>
                <a:gd name="T37" fmla="*/ 290 h 935"/>
                <a:gd name="T38" fmla="*/ 1097 w 1150"/>
                <a:gd name="T39" fmla="*/ 320 h 935"/>
                <a:gd name="T40" fmla="*/ 1069 w 1150"/>
                <a:gd name="T41" fmla="*/ 345 h 935"/>
                <a:gd name="T42" fmla="*/ 1033 w 1150"/>
                <a:gd name="T43" fmla="*/ 366 h 935"/>
                <a:gd name="T44" fmla="*/ 646 w 1150"/>
                <a:gd name="T45" fmla="*/ 621 h 935"/>
                <a:gd name="T46" fmla="*/ 295 w 1150"/>
                <a:gd name="T47" fmla="*/ 824 h 935"/>
                <a:gd name="T48" fmla="*/ 246 w 1150"/>
                <a:gd name="T49" fmla="*/ 852 h 935"/>
                <a:gd name="T50" fmla="*/ 223 w 1150"/>
                <a:gd name="T51" fmla="*/ 865 h 935"/>
                <a:gd name="T52" fmla="*/ 205 w 1150"/>
                <a:gd name="T53" fmla="*/ 880 h 935"/>
                <a:gd name="T54" fmla="*/ 191 w 1150"/>
                <a:gd name="T55" fmla="*/ 902 h 935"/>
                <a:gd name="T56" fmla="*/ 187 w 1150"/>
                <a:gd name="T57" fmla="*/ 935 h 935"/>
                <a:gd name="T58" fmla="*/ 103 w 1150"/>
                <a:gd name="T59" fmla="*/ 903 h 935"/>
                <a:gd name="T60" fmla="*/ 43 w 1150"/>
                <a:gd name="T61" fmla="*/ 874 h 935"/>
                <a:gd name="T62" fmla="*/ 20 w 1150"/>
                <a:gd name="T63" fmla="*/ 849 h 935"/>
                <a:gd name="T64" fmla="*/ 9 w 1150"/>
                <a:gd name="T65" fmla="*/ 826 h 935"/>
                <a:gd name="T66" fmla="*/ 2 w 1150"/>
                <a:gd name="T67" fmla="*/ 800 h 935"/>
                <a:gd name="T68" fmla="*/ 0 w 1150"/>
                <a:gd name="T69" fmla="*/ 773 h 935"/>
                <a:gd name="T70" fmla="*/ 8 w 1150"/>
                <a:gd name="T71" fmla="*/ 745 h 935"/>
                <a:gd name="T72" fmla="*/ 23 w 1150"/>
                <a:gd name="T73" fmla="*/ 727 h 935"/>
                <a:gd name="T74" fmla="*/ 46 w 1150"/>
                <a:gd name="T75" fmla="*/ 710 h 935"/>
                <a:gd name="T76" fmla="*/ 81 w 1150"/>
                <a:gd name="T77" fmla="*/ 692 h 935"/>
                <a:gd name="T78" fmla="*/ 128 w 1150"/>
                <a:gd name="T79" fmla="*/ 665 h 935"/>
                <a:gd name="T80" fmla="*/ 202 w 1150"/>
                <a:gd name="T81" fmla="*/ 625 h 935"/>
                <a:gd name="T82" fmla="*/ 276 w 1150"/>
                <a:gd name="T83" fmla="*/ 584 h 935"/>
                <a:gd name="T84" fmla="*/ 681 w 1150"/>
                <a:gd name="T85" fmla="*/ 343 h 9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0" h="935">
                  <a:moveTo>
                    <a:pt x="681" y="343"/>
                  </a:moveTo>
                  <a:lnTo>
                    <a:pt x="745" y="302"/>
                  </a:lnTo>
                  <a:lnTo>
                    <a:pt x="821" y="248"/>
                  </a:lnTo>
                  <a:lnTo>
                    <a:pt x="884" y="200"/>
                  </a:lnTo>
                  <a:lnTo>
                    <a:pt x="925" y="158"/>
                  </a:lnTo>
                  <a:lnTo>
                    <a:pt x="953" y="122"/>
                  </a:lnTo>
                  <a:lnTo>
                    <a:pt x="974" y="87"/>
                  </a:lnTo>
                  <a:lnTo>
                    <a:pt x="987" y="49"/>
                  </a:lnTo>
                  <a:lnTo>
                    <a:pt x="997" y="0"/>
                  </a:lnTo>
                  <a:lnTo>
                    <a:pt x="1033" y="9"/>
                  </a:lnTo>
                  <a:lnTo>
                    <a:pt x="1062" y="30"/>
                  </a:lnTo>
                  <a:lnTo>
                    <a:pt x="1097" y="58"/>
                  </a:lnTo>
                  <a:lnTo>
                    <a:pt x="1115" y="94"/>
                  </a:lnTo>
                  <a:lnTo>
                    <a:pt x="1127" y="126"/>
                  </a:lnTo>
                  <a:lnTo>
                    <a:pt x="1136" y="158"/>
                  </a:lnTo>
                  <a:lnTo>
                    <a:pt x="1145" y="190"/>
                  </a:lnTo>
                  <a:lnTo>
                    <a:pt x="1150" y="229"/>
                  </a:lnTo>
                  <a:lnTo>
                    <a:pt x="1145" y="261"/>
                  </a:lnTo>
                  <a:lnTo>
                    <a:pt x="1124" y="290"/>
                  </a:lnTo>
                  <a:lnTo>
                    <a:pt x="1097" y="320"/>
                  </a:lnTo>
                  <a:lnTo>
                    <a:pt x="1069" y="345"/>
                  </a:lnTo>
                  <a:lnTo>
                    <a:pt x="1033" y="366"/>
                  </a:lnTo>
                  <a:lnTo>
                    <a:pt x="646" y="621"/>
                  </a:lnTo>
                  <a:lnTo>
                    <a:pt x="295" y="824"/>
                  </a:lnTo>
                  <a:lnTo>
                    <a:pt x="246" y="852"/>
                  </a:lnTo>
                  <a:lnTo>
                    <a:pt x="223" y="865"/>
                  </a:lnTo>
                  <a:lnTo>
                    <a:pt x="205" y="880"/>
                  </a:lnTo>
                  <a:lnTo>
                    <a:pt x="191" y="902"/>
                  </a:lnTo>
                  <a:lnTo>
                    <a:pt x="187" y="935"/>
                  </a:lnTo>
                  <a:lnTo>
                    <a:pt x="103" y="903"/>
                  </a:lnTo>
                  <a:lnTo>
                    <a:pt x="43" y="874"/>
                  </a:lnTo>
                  <a:lnTo>
                    <a:pt x="20" y="849"/>
                  </a:lnTo>
                  <a:lnTo>
                    <a:pt x="9" y="826"/>
                  </a:lnTo>
                  <a:lnTo>
                    <a:pt x="2" y="800"/>
                  </a:lnTo>
                  <a:lnTo>
                    <a:pt x="0" y="773"/>
                  </a:lnTo>
                  <a:lnTo>
                    <a:pt x="8" y="745"/>
                  </a:lnTo>
                  <a:lnTo>
                    <a:pt x="23" y="727"/>
                  </a:lnTo>
                  <a:lnTo>
                    <a:pt x="46" y="710"/>
                  </a:lnTo>
                  <a:lnTo>
                    <a:pt x="81" y="692"/>
                  </a:lnTo>
                  <a:lnTo>
                    <a:pt x="128" y="665"/>
                  </a:lnTo>
                  <a:lnTo>
                    <a:pt x="202" y="625"/>
                  </a:lnTo>
                  <a:lnTo>
                    <a:pt x="276" y="584"/>
                  </a:lnTo>
                  <a:lnTo>
                    <a:pt x="681" y="343"/>
                  </a:lnTo>
                  <a:close/>
                </a:path>
              </a:pathLst>
            </a:custGeom>
            <a:gradFill rotWithShape="0">
              <a:gsLst>
                <a:gs pos="0">
                  <a:srgbClr val="800000"/>
                </a:gs>
                <a:gs pos="50000">
                  <a:srgbClr val="AE5C5C"/>
                </a:gs>
                <a:gs pos="100000">
                  <a:srgbClr val="800000"/>
                </a:gs>
              </a:gsLst>
              <a:lin ang="18900000" scaled="1"/>
            </a:gradFill>
            <a:ln>
              <a:noFill/>
            </a:ln>
            <a:effectLst/>
            <a:extLst>
              <a:ext uri="{91240B29-F687-4F45-9708-019B960494DF}">
                <a14:hiddenLine xmlns:a14="http://schemas.microsoft.com/office/drawing/2010/main" w="19050" cap="flat" cmpd="sng">
                  <a:solidFill>
                    <a:srgbClr val="8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5" name="Freeform 9">
              <a:extLst>
                <a:ext uri="{FF2B5EF4-FFF2-40B4-BE49-F238E27FC236}">
                  <a16:creationId xmlns:a16="http://schemas.microsoft.com/office/drawing/2014/main" id="{09675BE9-8C11-4647-BB78-ED5C4765B650}"/>
                </a:ext>
              </a:extLst>
            </p:cNvPr>
            <p:cNvSpPr>
              <a:spLocks/>
            </p:cNvSpPr>
            <p:nvPr/>
          </p:nvSpPr>
          <p:spPr bwMode="auto">
            <a:xfrm>
              <a:off x="1425" y="1311"/>
              <a:ext cx="1272" cy="800"/>
            </a:xfrm>
            <a:custGeom>
              <a:avLst/>
              <a:gdLst>
                <a:gd name="T0" fmla="*/ 80 w 1272"/>
                <a:gd name="T1" fmla="*/ 29 h 800"/>
                <a:gd name="T2" fmla="*/ 43 w 1272"/>
                <a:gd name="T3" fmla="*/ 86 h 800"/>
                <a:gd name="T4" fmla="*/ 14 w 1272"/>
                <a:gd name="T5" fmla="*/ 155 h 800"/>
                <a:gd name="T6" fmla="*/ 0 w 1272"/>
                <a:gd name="T7" fmla="*/ 220 h 800"/>
                <a:gd name="T8" fmla="*/ 5 w 1272"/>
                <a:gd name="T9" fmla="*/ 314 h 800"/>
                <a:gd name="T10" fmla="*/ 23 w 1272"/>
                <a:gd name="T11" fmla="*/ 375 h 800"/>
                <a:gd name="T12" fmla="*/ 56 w 1272"/>
                <a:gd name="T13" fmla="*/ 420 h 800"/>
                <a:gd name="T14" fmla="*/ 103 w 1272"/>
                <a:gd name="T15" fmla="*/ 451 h 800"/>
                <a:gd name="T16" fmla="*/ 165 w 1272"/>
                <a:gd name="T17" fmla="*/ 473 h 800"/>
                <a:gd name="T18" fmla="*/ 271 w 1272"/>
                <a:gd name="T19" fmla="*/ 483 h 800"/>
                <a:gd name="T20" fmla="*/ 883 w 1272"/>
                <a:gd name="T21" fmla="*/ 501 h 800"/>
                <a:gd name="T22" fmla="*/ 977 w 1272"/>
                <a:gd name="T23" fmla="*/ 511 h 800"/>
                <a:gd name="T24" fmla="*/ 1058 w 1272"/>
                <a:gd name="T25" fmla="*/ 527 h 800"/>
                <a:gd name="T26" fmla="*/ 1128 w 1272"/>
                <a:gd name="T27" fmla="*/ 557 h 800"/>
                <a:gd name="T28" fmla="*/ 1168 w 1272"/>
                <a:gd name="T29" fmla="*/ 593 h 800"/>
                <a:gd name="T30" fmla="*/ 1192 w 1272"/>
                <a:gd name="T31" fmla="*/ 639 h 800"/>
                <a:gd name="T32" fmla="*/ 1208 w 1272"/>
                <a:gd name="T33" fmla="*/ 703 h 800"/>
                <a:gd name="T34" fmla="*/ 1216 w 1272"/>
                <a:gd name="T35" fmla="*/ 753 h 800"/>
                <a:gd name="T36" fmla="*/ 1213 w 1272"/>
                <a:gd name="T37" fmla="*/ 800 h 800"/>
                <a:gd name="T38" fmla="*/ 1239 w 1272"/>
                <a:gd name="T39" fmla="*/ 766 h 800"/>
                <a:gd name="T40" fmla="*/ 1260 w 1272"/>
                <a:gd name="T41" fmla="*/ 722 h 800"/>
                <a:gd name="T42" fmla="*/ 1271 w 1272"/>
                <a:gd name="T43" fmla="*/ 680 h 800"/>
                <a:gd name="T44" fmla="*/ 1271 w 1272"/>
                <a:gd name="T45" fmla="*/ 587 h 800"/>
                <a:gd name="T46" fmla="*/ 1265 w 1272"/>
                <a:gd name="T47" fmla="*/ 472 h 800"/>
                <a:gd name="T48" fmla="*/ 1252 w 1272"/>
                <a:gd name="T49" fmla="*/ 385 h 800"/>
                <a:gd name="T50" fmla="*/ 1230 w 1272"/>
                <a:gd name="T51" fmla="*/ 332 h 800"/>
                <a:gd name="T52" fmla="*/ 1187 w 1272"/>
                <a:gd name="T53" fmla="*/ 297 h 800"/>
                <a:gd name="T54" fmla="*/ 1122 w 1272"/>
                <a:gd name="T55" fmla="*/ 275 h 800"/>
                <a:gd name="T56" fmla="*/ 1036 w 1272"/>
                <a:gd name="T57" fmla="*/ 262 h 800"/>
                <a:gd name="T58" fmla="*/ 675 w 1272"/>
                <a:gd name="T59" fmla="*/ 246 h 800"/>
                <a:gd name="T60" fmla="*/ 340 w 1272"/>
                <a:gd name="T61" fmla="*/ 235 h 800"/>
                <a:gd name="T62" fmla="*/ 253 w 1272"/>
                <a:gd name="T63" fmla="*/ 222 h 800"/>
                <a:gd name="T64" fmla="*/ 185 w 1272"/>
                <a:gd name="T65" fmla="*/ 197 h 800"/>
                <a:gd name="T66" fmla="*/ 130 w 1272"/>
                <a:gd name="T67" fmla="*/ 161 h 800"/>
                <a:gd name="T68" fmla="*/ 102 w 1272"/>
                <a:gd name="T69" fmla="*/ 115 h 800"/>
                <a:gd name="T70" fmla="*/ 93 w 1272"/>
                <a:gd name="T71" fmla="*/ 61 h 800"/>
                <a:gd name="T72" fmla="*/ 100 w 1272"/>
                <a:gd name="T73" fmla="*/ 0 h 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2" h="800">
                  <a:moveTo>
                    <a:pt x="100" y="0"/>
                  </a:moveTo>
                  <a:lnTo>
                    <a:pt x="80" y="29"/>
                  </a:lnTo>
                  <a:lnTo>
                    <a:pt x="61" y="58"/>
                  </a:lnTo>
                  <a:lnTo>
                    <a:pt x="43" y="86"/>
                  </a:lnTo>
                  <a:lnTo>
                    <a:pt x="29" y="117"/>
                  </a:lnTo>
                  <a:lnTo>
                    <a:pt x="14" y="155"/>
                  </a:lnTo>
                  <a:lnTo>
                    <a:pt x="6" y="188"/>
                  </a:lnTo>
                  <a:lnTo>
                    <a:pt x="0" y="220"/>
                  </a:lnTo>
                  <a:lnTo>
                    <a:pt x="0" y="267"/>
                  </a:lnTo>
                  <a:lnTo>
                    <a:pt x="5" y="314"/>
                  </a:lnTo>
                  <a:lnTo>
                    <a:pt x="11" y="344"/>
                  </a:lnTo>
                  <a:lnTo>
                    <a:pt x="23" y="375"/>
                  </a:lnTo>
                  <a:lnTo>
                    <a:pt x="38" y="398"/>
                  </a:lnTo>
                  <a:lnTo>
                    <a:pt x="56" y="420"/>
                  </a:lnTo>
                  <a:lnTo>
                    <a:pt x="79" y="437"/>
                  </a:lnTo>
                  <a:lnTo>
                    <a:pt x="103" y="451"/>
                  </a:lnTo>
                  <a:lnTo>
                    <a:pt x="132" y="463"/>
                  </a:lnTo>
                  <a:lnTo>
                    <a:pt x="165" y="473"/>
                  </a:lnTo>
                  <a:lnTo>
                    <a:pt x="211" y="483"/>
                  </a:lnTo>
                  <a:lnTo>
                    <a:pt x="271" y="483"/>
                  </a:lnTo>
                  <a:lnTo>
                    <a:pt x="575" y="492"/>
                  </a:lnTo>
                  <a:lnTo>
                    <a:pt x="883" y="501"/>
                  </a:lnTo>
                  <a:lnTo>
                    <a:pt x="930" y="505"/>
                  </a:lnTo>
                  <a:lnTo>
                    <a:pt x="977" y="511"/>
                  </a:lnTo>
                  <a:lnTo>
                    <a:pt x="1016" y="519"/>
                  </a:lnTo>
                  <a:lnTo>
                    <a:pt x="1058" y="527"/>
                  </a:lnTo>
                  <a:lnTo>
                    <a:pt x="1098" y="539"/>
                  </a:lnTo>
                  <a:lnTo>
                    <a:pt x="1128" y="557"/>
                  </a:lnTo>
                  <a:lnTo>
                    <a:pt x="1149" y="574"/>
                  </a:lnTo>
                  <a:lnTo>
                    <a:pt x="1168" y="593"/>
                  </a:lnTo>
                  <a:lnTo>
                    <a:pt x="1184" y="616"/>
                  </a:lnTo>
                  <a:lnTo>
                    <a:pt x="1192" y="639"/>
                  </a:lnTo>
                  <a:lnTo>
                    <a:pt x="1201" y="671"/>
                  </a:lnTo>
                  <a:lnTo>
                    <a:pt x="1208" y="703"/>
                  </a:lnTo>
                  <a:lnTo>
                    <a:pt x="1213" y="727"/>
                  </a:lnTo>
                  <a:lnTo>
                    <a:pt x="1216" y="753"/>
                  </a:lnTo>
                  <a:lnTo>
                    <a:pt x="1218" y="777"/>
                  </a:lnTo>
                  <a:lnTo>
                    <a:pt x="1213" y="800"/>
                  </a:lnTo>
                  <a:lnTo>
                    <a:pt x="1227" y="783"/>
                  </a:lnTo>
                  <a:lnTo>
                    <a:pt x="1239" y="766"/>
                  </a:lnTo>
                  <a:lnTo>
                    <a:pt x="1251" y="745"/>
                  </a:lnTo>
                  <a:lnTo>
                    <a:pt x="1260" y="722"/>
                  </a:lnTo>
                  <a:lnTo>
                    <a:pt x="1266" y="704"/>
                  </a:lnTo>
                  <a:lnTo>
                    <a:pt x="1271" y="680"/>
                  </a:lnTo>
                  <a:lnTo>
                    <a:pt x="1272" y="640"/>
                  </a:lnTo>
                  <a:lnTo>
                    <a:pt x="1271" y="587"/>
                  </a:lnTo>
                  <a:lnTo>
                    <a:pt x="1268" y="527"/>
                  </a:lnTo>
                  <a:lnTo>
                    <a:pt x="1265" y="472"/>
                  </a:lnTo>
                  <a:lnTo>
                    <a:pt x="1259" y="417"/>
                  </a:lnTo>
                  <a:lnTo>
                    <a:pt x="1252" y="385"/>
                  </a:lnTo>
                  <a:lnTo>
                    <a:pt x="1242" y="357"/>
                  </a:lnTo>
                  <a:lnTo>
                    <a:pt x="1230" y="332"/>
                  </a:lnTo>
                  <a:lnTo>
                    <a:pt x="1208" y="311"/>
                  </a:lnTo>
                  <a:lnTo>
                    <a:pt x="1187" y="297"/>
                  </a:lnTo>
                  <a:lnTo>
                    <a:pt x="1157" y="285"/>
                  </a:lnTo>
                  <a:lnTo>
                    <a:pt x="1122" y="275"/>
                  </a:lnTo>
                  <a:lnTo>
                    <a:pt x="1081" y="267"/>
                  </a:lnTo>
                  <a:lnTo>
                    <a:pt x="1036" y="262"/>
                  </a:lnTo>
                  <a:lnTo>
                    <a:pt x="978" y="259"/>
                  </a:lnTo>
                  <a:lnTo>
                    <a:pt x="675" y="246"/>
                  </a:lnTo>
                  <a:lnTo>
                    <a:pt x="408" y="240"/>
                  </a:lnTo>
                  <a:lnTo>
                    <a:pt x="340" y="235"/>
                  </a:lnTo>
                  <a:lnTo>
                    <a:pt x="291" y="228"/>
                  </a:lnTo>
                  <a:lnTo>
                    <a:pt x="253" y="222"/>
                  </a:lnTo>
                  <a:lnTo>
                    <a:pt x="220" y="211"/>
                  </a:lnTo>
                  <a:lnTo>
                    <a:pt x="185" y="197"/>
                  </a:lnTo>
                  <a:lnTo>
                    <a:pt x="156" y="182"/>
                  </a:lnTo>
                  <a:lnTo>
                    <a:pt x="130" y="161"/>
                  </a:lnTo>
                  <a:lnTo>
                    <a:pt x="114" y="138"/>
                  </a:lnTo>
                  <a:lnTo>
                    <a:pt x="102" y="115"/>
                  </a:lnTo>
                  <a:lnTo>
                    <a:pt x="94" y="86"/>
                  </a:lnTo>
                  <a:lnTo>
                    <a:pt x="93" y="61"/>
                  </a:lnTo>
                  <a:lnTo>
                    <a:pt x="94" y="36"/>
                  </a:lnTo>
                  <a:lnTo>
                    <a:pt x="100" y="0"/>
                  </a:lnTo>
                  <a:close/>
                </a:path>
              </a:pathLst>
            </a:custGeom>
            <a:gradFill rotWithShape="0">
              <a:gsLst>
                <a:gs pos="0">
                  <a:srgbClr val="2D0000"/>
                </a:gs>
                <a:gs pos="100000">
                  <a:srgbClr val="FF0000"/>
                </a:gs>
              </a:gsLst>
              <a:lin ang="5400000" scaled="1"/>
            </a:gradFill>
            <a:ln>
              <a:noFill/>
            </a:ln>
            <a:extLst>
              <a:ext uri="{91240B29-F687-4F45-9708-019B960494DF}">
                <a14:hiddenLine xmlns:a14="http://schemas.microsoft.com/office/drawing/2010/main" w="19050">
                  <a:solidFill>
                    <a:srgbClr val="FF0000"/>
                  </a:solidFill>
                  <a:prstDash val="solid"/>
                  <a:round/>
                  <a:headEnd/>
                  <a:tailEnd/>
                </a14:hiddenLine>
              </a:ext>
            </a:extLst>
          </p:spPr>
          <p:txBody>
            <a:bodyPr/>
            <a:lstStyle/>
            <a:p>
              <a:endParaRPr lang="en-US"/>
            </a:p>
          </p:txBody>
        </p:sp>
        <p:sp>
          <p:nvSpPr>
            <p:cNvPr id="91146" name="Freeform 10">
              <a:extLst>
                <a:ext uri="{FF2B5EF4-FFF2-40B4-BE49-F238E27FC236}">
                  <a16:creationId xmlns:a16="http://schemas.microsoft.com/office/drawing/2014/main" id="{47E82774-531A-5E41-A642-8E4A07AF7443}"/>
                </a:ext>
              </a:extLst>
            </p:cNvPr>
            <p:cNvSpPr>
              <a:spLocks/>
            </p:cNvSpPr>
            <p:nvPr/>
          </p:nvSpPr>
          <p:spPr bwMode="auto">
            <a:xfrm>
              <a:off x="1393" y="1923"/>
              <a:ext cx="1303" cy="749"/>
            </a:xfrm>
            <a:custGeom>
              <a:avLst/>
              <a:gdLst>
                <a:gd name="T0" fmla="*/ 78 w 1303"/>
                <a:gd name="T1" fmla="*/ 19 h 749"/>
                <a:gd name="T2" fmla="*/ 34 w 1303"/>
                <a:gd name="T3" fmla="*/ 85 h 749"/>
                <a:gd name="T4" fmla="*/ 9 w 1303"/>
                <a:gd name="T5" fmla="*/ 145 h 749"/>
                <a:gd name="T6" fmla="*/ 2 w 1303"/>
                <a:gd name="T7" fmla="*/ 227 h 749"/>
                <a:gd name="T8" fmla="*/ 3 w 1303"/>
                <a:gd name="T9" fmla="*/ 315 h 749"/>
                <a:gd name="T10" fmla="*/ 21 w 1303"/>
                <a:gd name="T11" fmla="*/ 375 h 749"/>
                <a:gd name="T12" fmla="*/ 58 w 1303"/>
                <a:gd name="T13" fmla="*/ 419 h 749"/>
                <a:gd name="T14" fmla="*/ 103 w 1303"/>
                <a:gd name="T15" fmla="*/ 449 h 749"/>
                <a:gd name="T16" fmla="*/ 170 w 1303"/>
                <a:gd name="T17" fmla="*/ 470 h 749"/>
                <a:gd name="T18" fmla="*/ 272 w 1303"/>
                <a:gd name="T19" fmla="*/ 476 h 749"/>
                <a:gd name="T20" fmla="*/ 904 w 1303"/>
                <a:gd name="T21" fmla="*/ 499 h 749"/>
                <a:gd name="T22" fmla="*/ 996 w 1303"/>
                <a:gd name="T23" fmla="*/ 510 h 749"/>
                <a:gd name="T24" fmla="*/ 1084 w 1303"/>
                <a:gd name="T25" fmla="*/ 526 h 749"/>
                <a:gd name="T26" fmla="*/ 1148 w 1303"/>
                <a:gd name="T27" fmla="*/ 551 h 749"/>
                <a:gd name="T28" fmla="*/ 1193 w 1303"/>
                <a:gd name="T29" fmla="*/ 589 h 749"/>
                <a:gd name="T30" fmla="*/ 1221 w 1303"/>
                <a:gd name="T31" fmla="*/ 636 h 749"/>
                <a:gd name="T32" fmla="*/ 1237 w 1303"/>
                <a:gd name="T33" fmla="*/ 701 h 749"/>
                <a:gd name="T34" fmla="*/ 1244 w 1303"/>
                <a:gd name="T35" fmla="*/ 749 h 749"/>
                <a:gd name="T36" fmla="*/ 1280 w 1303"/>
                <a:gd name="T37" fmla="*/ 712 h 749"/>
                <a:gd name="T38" fmla="*/ 1298 w 1303"/>
                <a:gd name="T39" fmla="*/ 671 h 749"/>
                <a:gd name="T40" fmla="*/ 1301 w 1303"/>
                <a:gd name="T41" fmla="*/ 584 h 749"/>
                <a:gd name="T42" fmla="*/ 1295 w 1303"/>
                <a:gd name="T43" fmla="*/ 470 h 749"/>
                <a:gd name="T44" fmla="*/ 1283 w 1303"/>
                <a:gd name="T45" fmla="*/ 385 h 749"/>
                <a:gd name="T46" fmla="*/ 1256 w 1303"/>
                <a:gd name="T47" fmla="*/ 331 h 749"/>
                <a:gd name="T48" fmla="*/ 1216 w 1303"/>
                <a:gd name="T49" fmla="*/ 299 h 749"/>
                <a:gd name="T50" fmla="*/ 1150 w 1303"/>
                <a:gd name="T51" fmla="*/ 276 h 749"/>
                <a:gd name="T52" fmla="*/ 1060 w 1303"/>
                <a:gd name="T53" fmla="*/ 264 h 749"/>
                <a:gd name="T54" fmla="*/ 690 w 1303"/>
                <a:gd name="T55" fmla="*/ 247 h 749"/>
                <a:gd name="T56" fmla="*/ 346 w 1303"/>
                <a:gd name="T57" fmla="*/ 236 h 749"/>
                <a:gd name="T58" fmla="*/ 260 w 1303"/>
                <a:gd name="T59" fmla="*/ 223 h 749"/>
                <a:gd name="T60" fmla="*/ 188 w 1303"/>
                <a:gd name="T61" fmla="*/ 198 h 749"/>
                <a:gd name="T62" fmla="*/ 132 w 1303"/>
                <a:gd name="T63" fmla="*/ 162 h 749"/>
                <a:gd name="T64" fmla="*/ 102 w 1303"/>
                <a:gd name="T65" fmla="*/ 116 h 749"/>
                <a:gd name="T66" fmla="*/ 91 w 1303"/>
                <a:gd name="T67" fmla="*/ 63 h 749"/>
                <a:gd name="T68" fmla="*/ 100 w 1303"/>
                <a:gd name="T69" fmla="*/ 0 h 7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3" h="749">
                  <a:moveTo>
                    <a:pt x="100" y="0"/>
                  </a:moveTo>
                  <a:lnTo>
                    <a:pt x="78" y="19"/>
                  </a:lnTo>
                  <a:lnTo>
                    <a:pt x="53" y="54"/>
                  </a:lnTo>
                  <a:lnTo>
                    <a:pt x="34" y="85"/>
                  </a:lnTo>
                  <a:lnTo>
                    <a:pt x="18" y="116"/>
                  </a:lnTo>
                  <a:lnTo>
                    <a:pt x="9" y="145"/>
                  </a:lnTo>
                  <a:lnTo>
                    <a:pt x="2" y="180"/>
                  </a:lnTo>
                  <a:lnTo>
                    <a:pt x="2" y="227"/>
                  </a:lnTo>
                  <a:lnTo>
                    <a:pt x="0" y="273"/>
                  </a:lnTo>
                  <a:lnTo>
                    <a:pt x="3" y="315"/>
                  </a:lnTo>
                  <a:lnTo>
                    <a:pt x="9" y="344"/>
                  </a:lnTo>
                  <a:lnTo>
                    <a:pt x="21" y="375"/>
                  </a:lnTo>
                  <a:lnTo>
                    <a:pt x="37" y="397"/>
                  </a:lnTo>
                  <a:lnTo>
                    <a:pt x="58" y="419"/>
                  </a:lnTo>
                  <a:lnTo>
                    <a:pt x="79" y="435"/>
                  </a:lnTo>
                  <a:lnTo>
                    <a:pt x="103" y="449"/>
                  </a:lnTo>
                  <a:lnTo>
                    <a:pt x="134" y="461"/>
                  </a:lnTo>
                  <a:lnTo>
                    <a:pt x="170" y="470"/>
                  </a:lnTo>
                  <a:lnTo>
                    <a:pt x="213" y="475"/>
                  </a:lnTo>
                  <a:lnTo>
                    <a:pt x="272" y="476"/>
                  </a:lnTo>
                  <a:lnTo>
                    <a:pt x="587" y="490"/>
                  </a:lnTo>
                  <a:lnTo>
                    <a:pt x="904" y="499"/>
                  </a:lnTo>
                  <a:lnTo>
                    <a:pt x="952" y="504"/>
                  </a:lnTo>
                  <a:lnTo>
                    <a:pt x="996" y="510"/>
                  </a:lnTo>
                  <a:lnTo>
                    <a:pt x="1040" y="517"/>
                  </a:lnTo>
                  <a:lnTo>
                    <a:pt x="1084" y="526"/>
                  </a:lnTo>
                  <a:lnTo>
                    <a:pt x="1124" y="538"/>
                  </a:lnTo>
                  <a:lnTo>
                    <a:pt x="1148" y="551"/>
                  </a:lnTo>
                  <a:lnTo>
                    <a:pt x="1175" y="570"/>
                  </a:lnTo>
                  <a:lnTo>
                    <a:pt x="1193" y="589"/>
                  </a:lnTo>
                  <a:lnTo>
                    <a:pt x="1210" y="611"/>
                  </a:lnTo>
                  <a:lnTo>
                    <a:pt x="1221" y="636"/>
                  </a:lnTo>
                  <a:lnTo>
                    <a:pt x="1230" y="669"/>
                  </a:lnTo>
                  <a:lnTo>
                    <a:pt x="1237" y="701"/>
                  </a:lnTo>
                  <a:lnTo>
                    <a:pt x="1242" y="725"/>
                  </a:lnTo>
                  <a:lnTo>
                    <a:pt x="1244" y="749"/>
                  </a:lnTo>
                  <a:lnTo>
                    <a:pt x="1268" y="728"/>
                  </a:lnTo>
                  <a:lnTo>
                    <a:pt x="1280" y="712"/>
                  </a:lnTo>
                  <a:lnTo>
                    <a:pt x="1291" y="693"/>
                  </a:lnTo>
                  <a:lnTo>
                    <a:pt x="1298" y="671"/>
                  </a:lnTo>
                  <a:lnTo>
                    <a:pt x="1303" y="639"/>
                  </a:lnTo>
                  <a:lnTo>
                    <a:pt x="1301" y="584"/>
                  </a:lnTo>
                  <a:lnTo>
                    <a:pt x="1298" y="526"/>
                  </a:lnTo>
                  <a:lnTo>
                    <a:pt x="1295" y="470"/>
                  </a:lnTo>
                  <a:lnTo>
                    <a:pt x="1289" y="416"/>
                  </a:lnTo>
                  <a:lnTo>
                    <a:pt x="1283" y="385"/>
                  </a:lnTo>
                  <a:lnTo>
                    <a:pt x="1272" y="356"/>
                  </a:lnTo>
                  <a:lnTo>
                    <a:pt x="1256" y="331"/>
                  </a:lnTo>
                  <a:lnTo>
                    <a:pt x="1237" y="312"/>
                  </a:lnTo>
                  <a:lnTo>
                    <a:pt x="1216" y="299"/>
                  </a:lnTo>
                  <a:lnTo>
                    <a:pt x="1184" y="286"/>
                  </a:lnTo>
                  <a:lnTo>
                    <a:pt x="1150" y="276"/>
                  </a:lnTo>
                  <a:lnTo>
                    <a:pt x="1107" y="268"/>
                  </a:lnTo>
                  <a:lnTo>
                    <a:pt x="1060" y="264"/>
                  </a:lnTo>
                  <a:lnTo>
                    <a:pt x="1001" y="261"/>
                  </a:lnTo>
                  <a:lnTo>
                    <a:pt x="690" y="247"/>
                  </a:lnTo>
                  <a:lnTo>
                    <a:pt x="417" y="241"/>
                  </a:lnTo>
                  <a:lnTo>
                    <a:pt x="346" y="236"/>
                  </a:lnTo>
                  <a:lnTo>
                    <a:pt x="302" y="232"/>
                  </a:lnTo>
                  <a:lnTo>
                    <a:pt x="260" y="223"/>
                  </a:lnTo>
                  <a:lnTo>
                    <a:pt x="223" y="212"/>
                  </a:lnTo>
                  <a:lnTo>
                    <a:pt x="188" y="198"/>
                  </a:lnTo>
                  <a:lnTo>
                    <a:pt x="158" y="183"/>
                  </a:lnTo>
                  <a:lnTo>
                    <a:pt x="132" y="162"/>
                  </a:lnTo>
                  <a:lnTo>
                    <a:pt x="114" y="139"/>
                  </a:lnTo>
                  <a:lnTo>
                    <a:pt x="102" y="116"/>
                  </a:lnTo>
                  <a:lnTo>
                    <a:pt x="94" y="88"/>
                  </a:lnTo>
                  <a:lnTo>
                    <a:pt x="91" y="63"/>
                  </a:lnTo>
                  <a:lnTo>
                    <a:pt x="94" y="38"/>
                  </a:lnTo>
                  <a:lnTo>
                    <a:pt x="10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7" name="Freeform 11">
              <a:extLst>
                <a:ext uri="{FF2B5EF4-FFF2-40B4-BE49-F238E27FC236}">
                  <a16:creationId xmlns:a16="http://schemas.microsoft.com/office/drawing/2014/main" id="{179F95A9-1881-F741-B571-4E03868EAD4A}"/>
                </a:ext>
              </a:extLst>
            </p:cNvPr>
            <p:cNvSpPr>
              <a:spLocks/>
            </p:cNvSpPr>
            <p:nvPr/>
          </p:nvSpPr>
          <p:spPr bwMode="auto">
            <a:xfrm>
              <a:off x="1384" y="3158"/>
              <a:ext cx="1303" cy="797"/>
            </a:xfrm>
            <a:custGeom>
              <a:avLst/>
              <a:gdLst>
                <a:gd name="T0" fmla="*/ 79 w 1303"/>
                <a:gd name="T1" fmla="*/ 20 h 797"/>
                <a:gd name="T2" fmla="*/ 34 w 1303"/>
                <a:gd name="T3" fmla="*/ 85 h 797"/>
                <a:gd name="T4" fmla="*/ 9 w 1303"/>
                <a:gd name="T5" fmla="*/ 144 h 797"/>
                <a:gd name="T6" fmla="*/ 0 w 1303"/>
                <a:gd name="T7" fmla="*/ 220 h 797"/>
                <a:gd name="T8" fmla="*/ 3 w 1303"/>
                <a:gd name="T9" fmla="*/ 314 h 797"/>
                <a:gd name="T10" fmla="*/ 21 w 1303"/>
                <a:gd name="T11" fmla="*/ 374 h 797"/>
                <a:gd name="T12" fmla="*/ 56 w 1303"/>
                <a:gd name="T13" fmla="*/ 419 h 797"/>
                <a:gd name="T14" fmla="*/ 103 w 1303"/>
                <a:gd name="T15" fmla="*/ 449 h 797"/>
                <a:gd name="T16" fmla="*/ 170 w 1303"/>
                <a:gd name="T17" fmla="*/ 471 h 797"/>
                <a:gd name="T18" fmla="*/ 273 w 1303"/>
                <a:gd name="T19" fmla="*/ 477 h 797"/>
                <a:gd name="T20" fmla="*/ 904 w 1303"/>
                <a:gd name="T21" fmla="*/ 500 h 797"/>
                <a:gd name="T22" fmla="*/ 1001 w 1303"/>
                <a:gd name="T23" fmla="*/ 512 h 797"/>
                <a:gd name="T24" fmla="*/ 1084 w 1303"/>
                <a:gd name="T25" fmla="*/ 527 h 797"/>
                <a:gd name="T26" fmla="*/ 1155 w 1303"/>
                <a:gd name="T27" fmla="*/ 557 h 797"/>
                <a:gd name="T28" fmla="*/ 1196 w 1303"/>
                <a:gd name="T29" fmla="*/ 592 h 797"/>
                <a:gd name="T30" fmla="*/ 1222 w 1303"/>
                <a:gd name="T31" fmla="*/ 636 h 797"/>
                <a:gd name="T32" fmla="*/ 1237 w 1303"/>
                <a:gd name="T33" fmla="*/ 700 h 797"/>
                <a:gd name="T34" fmla="*/ 1246 w 1303"/>
                <a:gd name="T35" fmla="*/ 750 h 797"/>
                <a:gd name="T36" fmla="*/ 1242 w 1303"/>
                <a:gd name="T37" fmla="*/ 797 h 797"/>
                <a:gd name="T38" fmla="*/ 1269 w 1303"/>
                <a:gd name="T39" fmla="*/ 764 h 797"/>
                <a:gd name="T40" fmla="*/ 1290 w 1303"/>
                <a:gd name="T41" fmla="*/ 720 h 797"/>
                <a:gd name="T42" fmla="*/ 1301 w 1303"/>
                <a:gd name="T43" fmla="*/ 677 h 797"/>
                <a:gd name="T44" fmla="*/ 1301 w 1303"/>
                <a:gd name="T45" fmla="*/ 586 h 797"/>
                <a:gd name="T46" fmla="*/ 1295 w 1303"/>
                <a:gd name="T47" fmla="*/ 471 h 797"/>
                <a:gd name="T48" fmla="*/ 1283 w 1303"/>
                <a:gd name="T49" fmla="*/ 384 h 797"/>
                <a:gd name="T50" fmla="*/ 1256 w 1303"/>
                <a:gd name="T51" fmla="*/ 330 h 797"/>
                <a:gd name="T52" fmla="*/ 1216 w 1303"/>
                <a:gd name="T53" fmla="*/ 298 h 797"/>
                <a:gd name="T54" fmla="*/ 1149 w 1303"/>
                <a:gd name="T55" fmla="*/ 275 h 797"/>
                <a:gd name="T56" fmla="*/ 1060 w 1303"/>
                <a:gd name="T57" fmla="*/ 263 h 797"/>
                <a:gd name="T58" fmla="*/ 690 w 1303"/>
                <a:gd name="T59" fmla="*/ 246 h 797"/>
                <a:gd name="T60" fmla="*/ 346 w 1303"/>
                <a:gd name="T61" fmla="*/ 235 h 797"/>
                <a:gd name="T62" fmla="*/ 259 w 1303"/>
                <a:gd name="T63" fmla="*/ 222 h 797"/>
                <a:gd name="T64" fmla="*/ 188 w 1303"/>
                <a:gd name="T65" fmla="*/ 198 h 797"/>
                <a:gd name="T66" fmla="*/ 132 w 1303"/>
                <a:gd name="T67" fmla="*/ 161 h 797"/>
                <a:gd name="T68" fmla="*/ 102 w 1303"/>
                <a:gd name="T69" fmla="*/ 117 h 797"/>
                <a:gd name="T70" fmla="*/ 91 w 1303"/>
                <a:gd name="T71" fmla="*/ 64 h 797"/>
                <a:gd name="T72" fmla="*/ 100 w 1303"/>
                <a:gd name="T73" fmla="*/ 0 h 7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03" h="797">
                  <a:moveTo>
                    <a:pt x="100" y="0"/>
                  </a:moveTo>
                  <a:lnTo>
                    <a:pt x="79" y="20"/>
                  </a:lnTo>
                  <a:lnTo>
                    <a:pt x="52" y="55"/>
                  </a:lnTo>
                  <a:lnTo>
                    <a:pt x="34" y="85"/>
                  </a:lnTo>
                  <a:lnTo>
                    <a:pt x="18" y="117"/>
                  </a:lnTo>
                  <a:lnTo>
                    <a:pt x="9" y="144"/>
                  </a:lnTo>
                  <a:lnTo>
                    <a:pt x="2" y="179"/>
                  </a:lnTo>
                  <a:lnTo>
                    <a:pt x="0" y="220"/>
                  </a:lnTo>
                  <a:lnTo>
                    <a:pt x="0" y="272"/>
                  </a:lnTo>
                  <a:lnTo>
                    <a:pt x="3" y="314"/>
                  </a:lnTo>
                  <a:lnTo>
                    <a:pt x="9" y="343"/>
                  </a:lnTo>
                  <a:lnTo>
                    <a:pt x="21" y="374"/>
                  </a:lnTo>
                  <a:lnTo>
                    <a:pt x="37" y="396"/>
                  </a:lnTo>
                  <a:lnTo>
                    <a:pt x="56" y="419"/>
                  </a:lnTo>
                  <a:lnTo>
                    <a:pt x="81" y="436"/>
                  </a:lnTo>
                  <a:lnTo>
                    <a:pt x="103" y="449"/>
                  </a:lnTo>
                  <a:lnTo>
                    <a:pt x="134" y="462"/>
                  </a:lnTo>
                  <a:lnTo>
                    <a:pt x="170" y="471"/>
                  </a:lnTo>
                  <a:lnTo>
                    <a:pt x="212" y="475"/>
                  </a:lnTo>
                  <a:lnTo>
                    <a:pt x="273" y="477"/>
                  </a:lnTo>
                  <a:lnTo>
                    <a:pt x="587" y="490"/>
                  </a:lnTo>
                  <a:lnTo>
                    <a:pt x="904" y="500"/>
                  </a:lnTo>
                  <a:lnTo>
                    <a:pt x="952" y="504"/>
                  </a:lnTo>
                  <a:lnTo>
                    <a:pt x="1001" y="512"/>
                  </a:lnTo>
                  <a:lnTo>
                    <a:pt x="1040" y="518"/>
                  </a:lnTo>
                  <a:lnTo>
                    <a:pt x="1084" y="527"/>
                  </a:lnTo>
                  <a:lnTo>
                    <a:pt x="1124" y="539"/>
                  </a:lnTo>
                  <a:lnTo>
                    <a:pt x="1155" y="557"/>
                  </a:lnTo>
                  <a:lnTo>
                    <a:pt x="1180" y="574"/>
                  </a:lnTo>
                  <a:lnTo>
                    <a:pt x="1196" y="592"/>
                  </a:lnTo>
                  <a:lnTo>
                    <a:pt x="1213" y="613"/>
                  </a:lnTo>
                  <a:lnTo>
                    <a:pt x="1222" y="636"/>
                  </a:lnTo>
                  <a:lnTo>
                    <a:pt x="1230" y="668"/>
                  </a:lnTo>
                  <a:lnTo>
                    <a:pt x="1237" y="700"/>
                  </a:lnTo>
                  <a:lnTo>
                    <a:pt x="1242" y="724"/>
                  </a:lnTo>
                  <a:lnTo>
                    <a:pt x="1246" y="750"/>
                  </a:lnTo>
                  <a:lnTo>
                    <a:pt x="1248" y="774"/>
                  </a:lnTo>
                  <a:lnTo>
                    <a:pt x="1242" y="797"/>
                  </a:lnTo>
                  <a:lnTo>
                    <a:pt x="1257" y="780"/>
                  </a:lnTo>
                  <a:lnTo>
                    <a:pt x="1269" y="764"/>
                  </a:lnTo>
                  <a:lnTo>
                    <a:pt x="1281" y="742"/>
                  </a:lnTo>
                  <a:lnTo>
                    <a:pt x="1290" y="720"/>
                  </a:lnTo>
                  <a:lnTo>
                    <a:pt x="1296" y="701"/>
                  </a:lnTo>
                  <a:lnTo>
                    <a:pt x="1301" y="677"/>
                  </a:lnTo>
                  <a:lnTo>
                    <a:pt x="1303" y="638"/>
                  </a:lnTo>
                  <a:lnTo>
                    <a:pt x="1301" y="586"/>
                  </a:lnTo>
                  <a:lnTo>
                    <a:pt x="1298" y="527"/>
                  </a:lnTo>
                  <a:lnTo>
                    <a:pt x="1295" y="471"/>
                  </a:lnTo>
                  <a:lnTo>
                    <a:pt x="1289" y="416"/>
                  </a:lnTo>
                  <a:lnTo>
                    <a:pt x="1283" y="384"/>
                  </a:lnTo>
                  <a:lnTo>
                    <a:pt x="1272" y="355"/>
                  </a:lnTo>
                  <a:lnTo>
                    <a:pt x="1256" y="330"/>
                  </a:lnTo>
                  <a:lnTo>
                    <a:pt x="1237" y="311"/>
                  </a:lnTo>
                  <a:lnTo>
                    <a:pt x="1216" y="298"/>
                  </a:lnTo>
                  <a:lnTo>
                    <a:pt x="1184" y="286"/>
                  </a:lnTo>
                  <a:lnTo>
                    <a:pt x="1149" y="275"/>
                  </a:lnTo>
                  <a:lnTo>
                    <a:pt x="1107" y="267"/>
                  </a:lnTo>
                  <a:lnTo>
                    <a:pt x="1060" y="263"/>
                  </a:lnTo>
                  <a:lnTo>
                    <a:pt x="1001" y="260"/>
                  </a:lnTo>
                  <a:lnTo>
                    <a:pt x="690" y="246"/>
                  </a:lnTo>
                  <a:lnTo>
                    <a:pt x="417" y="240"/>
                  </a:lnTo>
                  <a:lnTo>
                    <a:pt x="346" y="235"/>
                  </a:lnTo>
                  <a:lnTo>
                    <a:pt x="302" y="231"/>
                  </a:lnTo>
                  <a:lnTo>
                    <a:pt x="259" y="222"/>
                  </a:lnTo>
                  <a:lnTo>
                    <a:pt x="223" y="211"/>
                  </a:lnTo>
                  <a:lnTo>
                    <a:pt x="188" y="198"/>
                  </a:lnTo>
                  <a:lnTo>
                    <a:pt x="158" y="182"/>
                  </a:lnTo>
                  <a:lnTo>
                    <a:pt x="132" y="161"/>
                  </a:lnTo>
                  <a:lnTo>
                    <a:pt x="114" y="138"/>
                  </a:lnTo>
                  <a:lnTo>
                    <a:pt x="102" y="117"/>
                  </a:lnTo>
                  <a:lnTo>
                    <a:pt x="94" y="88"/>
                  </a:lnTo>
                  <a:lnTo>
                    <a:pt x="91" y="64"/>
                  </a:lnTo>
                  <a:lnTo>
                    <a:pt x="94" y="38"/>
                  </a:lnTo>
                  <a:lnTo>
                    <a:pt x="10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8" name="Freeform 12">
              <a:extLst>
                <a:ext uri="{FF2B5EF4-FFF2-40B4-BE49-F238E27FC236}">
                  <a16:creationId xmlns:a16="http://schemas.microsoft.com/office/drawing/2014/main" id="{DC6841EE-1883-C54E-80C7-6C50836F93F9}"/>
                </a:ext>
              </a:extLst>
            </p:cNvPr>
            <p:cNvSpPr>
              <a:spLocks/>
            </p:cNvSpPr>
            <p:nvPr/>
          </p:nvSpPr>
          <p:spPr bwMode="auto">
            <a:xfrm>
              <a:off x="1416" y="2550"/>
              <a:ext cx="1272" cy="795"/>
            </a:xfrm>
            <a:custGeom>
              <a:avLst/>
              <a:gdLst>
                <a:gd name="T0" fmla="*/ 79 w 1272"/>
                <a:gd name="T1" fmla="*/ 27 h 795"/>
                <a:gd name="T2" fmla="*/ 38 w 1272"/>
                <a:gd name="T3" fmla="*/ 72 h 795"/>
                <a:gd name="T4" fmla="*/ 12 w 1272"/>
                <a:gd name="T5" fmla="*/ 136 h 795"/>
                <a:gd name="T6" fmla="*/ 0 w 1272"/>
                <a:gd name="T7" fmla="*/ 217 h 795"/>
                <a:gd name="T8" fmla="*/ 5 w 1272"/>
                <a:gd name="T9" fmla="*/ 309 h 795"/>
                <a:gd name="T10" fmla="*/ 23 w 1272"/>
                <a:gd name="T11" fmla="*/ 370 h 795"/>
                <a:gd name="T12" fmla="*/ 56 w 1272"/>
                <a:gd name="T13" fmla="*/ 415 h 795"/>
                <a:gd name="T14" fmla="*/ 103 w 1272"/>
                <a:gd name="T15" fmla="*/ 446 h 795"/>
                <a:gd name="T16" fmla="*/ 168 w 1272"/>
                <a:gd name="T17" fmla="*/ 467 h 795"/>
                <a:gd name="T18" fmla="*/ 267 w 1272"/>
                <a:gd name="T19" fmla="*/ 473 h 795"/>
                <a:gd name="T20" fmla="*/ 882 w 1272"/>
                <a:gd name="T21" fmla="*/ 496 h 795"/>
                <a:gd name="T22" fmla="*/ 978 w 1272"/>
                <a:gd name="T23" fmla="*/ 506 h 795"/>
                <a:gd name="T24" fmla="*/ 1058 w 1272"/>
                <a:gd name="T25" fmla="*/ 523 h 795"/>
                <a:gd name="T26" fmla="*/ 1128 w 1272"/>
                <a:gd name="T27" fmla="*/ 554 h 795"/>
                <a:gd name="T28" fmla="*/ 1167 w 1272"/>
                <a:gd name="T29" fmla="*/ 590 h 795"/>
                <a:gd name="T30" fmla="*/ 1193 w 1272"/>
                <a:gd name="T31" fmla="*/ 636 h 795"/>
                <a:gd name="T32" fmla="*/ 1208 w 1272"/>
                <a:gd name="T33" fmla="*/ 699 h 795"/>
                <a:gd name="T34" fmla="*/ 1216 w 1272"/>
                <a:gd name="T35" fmla="*/ 748 h 795"/>
                <a:gd name="T36" fmla="*/ 1213 w 1272"/>
                <a:gd name="T37" fmla="*/ 795 h 795"/>
                <a:gd name="T38" fmla="*/ 1239 w 1272"/>
                <a:gd name="T39" fmla="*/ 762 h 795"/>
                <a:gd name="T40" fmla="*/ 1260 w 1272"/>
                <a:gd name="T41" fmla="*/ 719 h 795"/>
                <a:gd name="T42" fmla="*/ 1271 w 1272"/>
                <a:gd name="T43" fmla="*/ 677 h 795"/>
                <a:gd name="T44" fmla="*/ 1271 w 1272"/>
                <a:gd name="T45" fmla="*/ 584 h 795"/>
                <a:gd name="T46" fmla="*/ 1264 w 1272"/>
                <a:gd name="T47" fmla="*/ 467 h 795"/>
                <a:gd name="T48" fmla="*/ 1252 w 1272"/>
                <a:gd name="T49" fmla="*/ 381 h 795"/>
                <a:gd name="T50" fmla="*/ 1225 w 1272"/>
                <a:gd name="T51" fmla="*/ 326 h 795"/>
                <a:gd name="T52" fmla="*/ 1187 w 1272"/>
                <a:gd name="T53" fmla="*/ 292 h 795"/>
                <a:gd name="T54" fmla="*/ 1122 w 1272"/>
                <a:gd name="T55" fmla="*/ 270 h 795"/>
                <a:gd name="T56" fmla="*/ 1036 w 1272"/>
                <a:gd name="T57" fmla="*/ 258 h 795"/>
                <a:gd name="T58" fmla="*/ 675 w 1272"/>
                <a:gd name="T59" fmla="*/ 242 h 795"/>
                <a:gd name="T60" fmla="*/ 340 w 1272"/>
                <a:gd name="T61" fmla="*/ 232 h 795"/>
                <a:gd name="T62" fmla="*/ 253 w 1272"/>
                <a:gd name="T63" fmla="*/ 218 h 795"/>
                <a:gd name="T64" fmla="*/ 185 w 1272"/>
                <a:gd name="T65" fmla="*/ 194 h 795"/>
                <a:gd name="T66" fmla="*/ 130 w 1272"/>
                <a:gd name="T67" fmla="*/ 157 h 795"/>
                <a:gd name="T68" fmla="*/ 102 w 1272"/>
                <a:gd name="T69" fmla="*/ 112 h 795"/>
                <a:gd name="T70" fmla="*/ 92 w 1272"/>
                <a:gd name="T71" fmla="*/ 57 h 795"/>
                <a:gd name="T72" fmla="*/ 120 w 1272"/>
                <a:gd name="T73" fmla="*/ 0 h 7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2" h="795">
                  <a:moveTo>
                    <a:pt x="120" y="0"/>
                  </a:moveTo>
                  <a:lnTo>
                    <a:pt x="79" y="27"/>
                  </a:lnTo>
                  <a:lnTo>
                    <a:pt x="55" y="50"/>
                  </a:lnTo>
                  <a:lnTo>
                    <a:pt x="38" y="72"/>
                  </a:lnTo>
                  <a:lnTo>
                    <a:pt x="24" y="100"/>
                  </a:lnTo>
                  <a:lnTo>
                    <a:pt x="12" y="136"/>
                  </a:lnTo>
                  <a:lnTo>
                    <a:pt x="6" y="185"/>
                  </a:lnTo>
                  <a:lnTo>
                    <a:pt x="0" y="217"/>
                  </a:lnTo>
                  <a:lnTo>
                    <a:pt x="0" y="262"/>
                  </a:lnTo>
                  <a:lnTo>
                    <a:pt x="5" y="309"/>
                  </a:lnTo>
                  <a:lnTo>
                    <a:pt x="11" y="340"/>
                  </a:lnTo>
                  <a:lnTo>
                    <a:pt x="23" y="370"/>
                  </a:lnTo>
                  <a:lnTo>
                    <a:pt x="38" y="393"/>
                  </a:lnTo>
                  <a:lnTo>
                    <a:pt x="56" y="415"/>
                  </a:lnTo>
                  <a:lnTo>
                    <a:pt x="79" y="432"/>
                  </a:lnTo>
                  <a:lnTo>
                    <a:pt x="103" y="446"/>
                  </a:lnTo>
                  <a:lnTo>
                    <a:pt x="132" y="458"/>
                  </a:lnTo>
                  <a:lnTo>
                    <a:pt x="168" y="467"/>
                  </a:lnTo>
                  <a:lnTo>
                    <a:pt x="209" y="472"/>
                  </a:lnTo>
                  <a:lnTo>
                    <a:pt x="267" y="473"/>
                  </a:lnTo>
                  <a:lnTo>
                    <a:pt x="575" y="487"/>
                  </a:lnTo>
                  <a:lnTo>
                    <a:pt x="882" y="496"/>
                  </a:lnTo>
                  <a:lnTo>
                    <a:pt x="929" y="500"/>
                  </a:lnTo>
                  <a:lnTo>
                    <a:pt x="978" y="506"/>
                  </a:lnTo>
                  <a:lnTo>
                    <a:pt x="1016" y="514"/>
                  </a:lnTo>
                  <a:lnTo>
                    <a:pt x="1058" y="523"/>
                  </a:lnTo>
                  <a:lnTo>
                    <a:pt x="1098" y="535"/>
                  </a:lnTo>
                  <a:lnTo>
                    <a:pt x="1128" y="554"/>
                  </a:lnTo>
                  <a:lnTo>
                    <a:pt x="1152" y="570"/>
                  </a:lnTo>
                  <a:lnTo>
                    <a:pt x="1167" y="590"/>
                  </a:lnTo>
                  <a:lnTo>
                    <a:pt x="1184" y="613"/>
                  </a:lnTo>
                  <a:lnTo>
                    <a:pt x="1193" y="636"/>
                  </a:lnTo>
                  <a:lnTo>
                    <a:pt x="1201" y="664"/>
                  </a:lnTo>
                  <a:lnTo>
                    <a:pt x="1208" y="699"/>
                  </a:lnTo>
                  <a:lnTo>
                    <a:pt x="1213" y="724"/>
                  </a:lnTo>
                  <a:lnTo>
                    <a:pt x="1216" y="748"/>
                  </a:lnTo>
                  <a:lnTo>
                    <a:pt x="1217" y="772"/>
                  </a:lnTo>
                  <a:lnTo>
                    <a:pt x="1213" y="795"/>
                  </a:lnTo>
                  <a:lnTo>
                    <a:pt x="1227" y="778"/>
                  </a:lnTo>
                  <a:lnTo>
                    <a:pt x="1239" y="762"/>
                  </a:lnTo>
                  <a:lnTo>
                    <a:pt x="1251" y="740"/>
                  </a:lnTo>
                  <a:lnTo>
                    <a:pt x="1260" y="719"/>
                  </a:lnTo>
                  <a:lnTo>
                    <a:pt x="1266" y="701"/>
                  </a:lnTo>
                  <a:lnTo>
                    <a:pt x="1271" y="677"/>
                  </a:lnTo>
                  <a:lnTo>
                    <a:pt x="1272" y="637"/>
                  </a:lnTo>
                  <a:lnTo>
                    <a:pt x="1271" y="584"/>
                  </a:lnTo>
                  <a:lnTo>
                    <a:pt x="1268" y="523"/>
                  </a:lnTo>
                  <a:lnTo>
                    <a:pt x="1264" y="467"/>
                  </a:lnTo>
                  <a:lnTo>
                    <a:pt x="1258" y="412"/>
                  </a:lnTo>
                  <a:lnTo>
                    <a:pt x="1252" y="381"/>
                  </a:lnTo>
                  <a:lnTo>
                    <a:pt x="1242" y="352"/>
                  </a:lnTo>
                  <a:lnTo>
                    <a:pt x="1225" y="326"/>
                  </a:lnTo>
                  <a:lnTo>
                    <a:pt x="1208" y="306"/>
                  </a:lnTo>
                  <a:lnTo>
                    <a:pt x="1187" y="292"/>
                  </a:lnTo>
                  <a:lnTo>
                    <a:pt x="1157" y="280"/>
                  </a:lnTo>
                  <a:lnTo>
                    <a:pt x="1122" y="270"/>
                  </a:lnTo>
                  <a:lnTo>
                    <a:pt x="1081" y="262"/>
                  </a:lnTo>
                  <a:lnTo>
                    <a:pt x="1036" y="258"/>
                  </a:lnTo>
                  <a:lnTo>
                    <a:pt x="978" y="255"/>
                  </a:lnTo>
                  <a:lnTo>
                    <a:pt x="675" y="242"/>
                  </a:lnTo>
                  <a:lnTo>
                    <a:pt x="408" y="236"/>
                  </a:lnTo>
                  <a:lnTo>
                    <a:pt x="340" y="232"/>
                  </a:lnTo>
                  <a:lnTo>
                    <a:pt x="291" y="227"/>
                  </a:lnTo>
                  <a:lnTo>
                    <a:pt x="253" y="218"/>
                  </a:lnTo>
                  <a:lnTo>
                    <a:pt x="220" y="207"/>
                  </a:lnTo>
                  <a:lnTo>
                    <a:pt x="185" y="194"/>
                  </a:lnTo>
                  <a:lnTo>
                    <a:pt x="156" y="179"/>
                  </a:lnTo>
                  <a:lnTo>
                    <a:pt x="130" y="157"/>
                  </a:lnTo>
                  <a:lnTo>
                    <a:pt x="114" y="135"/>
                  </a:lnTo>
                  <a:lnTo>
                    <a:pt x="102" y="112"/>
                  </a:lnTo>
                  <a:lnTo>
                    <a:pt x="94" y="83"/>
                  </a:lnTo>
                  <a:lnTo>
                    <a:pt x="92" y="57"/>
                  </a:lnTo>
                  <a:lnTo>
                    <a:pt x="94" y="31"/>
                  </a:lnTo>
                  <a:lnTo>
                    <a:pt x="120" y="0"/>
                  </a:lnTo>
                  <a:close/>
                </a:path>
              </a:pathLst>
            </a:custGeom>
            <a:gradFill rotWithShape="0">
              <a:gsLst>
                <a:gs pos="0">
                  <a:srgbClr val="2D0000"/>
                </a:gs>
                <a:gs pos="100000">
                  <a:srgbClr val="FF0000"/>
                </a:gs>
              </a:gsLst>
              <a:lin ang="5400000" scaled="1"/>
            </a:gradFill>
            <a:ln>
              <a:noFill/>
            </a:ln>
            <a:effectLst/>
            <a:extLst>
              <a:ext uri="{91240B29-F687-4F45-9708-019B960494DF}">
                <a14:hiddenLine xmlns:a14="http://schemas.microsoft.com/office/drawing/2010/main" w="19050" cap="flat" cmpd="sng">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35524"/>
                                        </p:tgtEl>
                                        <p:attrNameLst>
                                          <p:attrName>style.visibility</p:attrName>
                                        </p:attrNameLst>
                                      </p:cBhvr>
                                      <p:to>
                                        <p:strVal val="visible"/>
                                      </p:to>
                                    </p:set>
                                    <p:anim calcmode="lin" valueType="num">
                                      <p:cBhvr>
                                        <p:cTn id="7" dur="5000" fill="hold"/>
                                        <p:tgtEl>
                                          <p:spTgt spid="235524"/>
                                        </p:tgtEl>
                                        <p:attrNameLst>
                                          <p:attrName>ppt_w</p:attrName>
                                        </p:attrNameLst>
                                      </p:cBhvr>
                                      <p:tavLst>
                                        <p:tav tm="0" fmla="#ppt_w*sin(2.5*pi*$)">
                                          <p:val>
                                            <p:fltVal val="0"/>
                                          </p:val>
                                        </p:tav>
                                        <p:tav tm="100000">
                                          <p:val>
                                            <p:fltVal val="1"/>
                                          </p:val>
                                        </p:tav>
                                      </p:tavLst>
                                    </p:anim>
                                    <p:anim calcmode="lin" valueType="num">
                                      <p:cBhvr>
                                        <p:cTn id="8" dur="5000" fill="hold"/>
                                        <p:tgtEl>
                                          <p:spTgt spid="235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3">
            <a:extLst>
              <a:ext uri="{FF2B5EF4-FFF2-40B4-BE49-F238E27FC236}">
                <a16:creationId xmlns:a16="http://schemas.microsoft.com/office/drawing/2014/main" id="{8B05E588-CC04-854F-B7BD-1100F25E650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BEB4798-4A3B-724D-9E73-0A4A1F78C49B}"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245762" name="Rectangle 2">
            <a:extLst>
              <a:ext uri="{FF2B5EF4-FFF2-40B4-BE49-F238E27FC236}">
                <a16:creationId xmlns:a16="http://schemas.microsoft.com/office/drawing/2014/main" id="{55819F0C-F004-B948-A2FC-CDBF41E8AAEE}"/>
              </a:ext>
            </a:extLst>
          </p:cNvPr>
          <p:cNvSpPr>
            <a:spLocks noGrp="1" noChangeArrowheads="1"/>
          </p:cNvSpPr>
          <p:nvPr>
            <p:ph type="body" idx="1"/>
          </p:nvPr>
        </p:nvSpPr>
        <p:spPr>
          <a:xfrm>
            <a:off x="342900" y="1181100"/>
            <a:ext cx="8305800" cy="4114800"/>
          </a:xfrm>
          <a:extLst>
            <a:ext uri="{91240B29-F687-4f45-9708-019B960494DF}"/>
          </a:extLst>
        </p:spPr>
        <p:txBody>
          <a:bodyPr lIns="90488" tIns="44450" rIns="90488" bIns="44450"/>
          <a:lstStyle/>
          <a:p>
            <a:pPr marL="0" indent="0">
              <a:buFontTx/>
              <a:buNone/>
              <a:defRPr/>
            </a:pPr>
            <a:r>
              <a:rPr lang="en-US" sz="2800" b="1" dirty="0">
                <a:ea typeface="+mn-ea"/>
                <a:cs typeface="+mn-cs"/>
              </a:rPr>
              <a:t>Cyanine Dyes</a:t>
            </a:r>
          </a:p>
          <a:p>
            <a:pPr>
              <a:defRPr/>
            </a:pPr>
            <a:r>
              <a:rPr lang="en-US" sz="2800" dirty="0" err="1">
                <a:ea typeface="+mn-ea"/>
                <a:cs typeface="+mn-cs"/>
              </a:rPr>
              <a:t>Thiazole</a:t>
            </a:r>
            <a:r>
              <a:rPr lang="en-US" sz="2800" dirty="0">
                <a:ea typeface="+mn-ea"/>
                <a:cs typeface="+mn-cs"/>
              </a:rPr>
              <a:t> Orange, </a:t>
            </a:r>
            <a:r>
              <a:rPr lang="en-US" sz="2800" dirty="0" err="1">
                <a:ea typeface="+mn-ea"/>
                <a:cs typeface="+mn-cs"/>
              </a:rPr>
              <a:t>Thiazole</a:t>
            </a:r>
            <a:r>
              <a:rPr lang="en-US" sz="2800" dirty="0">
                <a:ea typeface="+mn-ea"/>
                <a:cs typeface="+mn-cs"/>
              </a:rPr>
              <a:t> Blue, </a:t>
            </a:r>
            <a:r>
              <a:rPr lang="en-US" sz="2800" dirty="0" err="1">
                <a:ea typeface="+mn-ea"/>
                <a:cs typeface="+mn-cs"/>
              </a:rPr>
              <a:t>Thioflavin</a:t>
            </a:r>
            <a:r>
              <a:rPr lang="en-US" sz="2800" dirty="0">
                <a:ea typeface="+mn-ea"/>
                <a:cs typeface="+mn-cs"/>
              </a:rPr>
              <a:t> T and others</a:t>
            </a:r>
          </a:p>
          <a:p>
            <a:pPr>
              <a:defRPr/>
            </a:pPr>
            <a:r>
              <a:rPr lang="en-US" sz="2800" dirty="0">
                <a:ea typeface="+mn-ea"/>
                <a:cs typeface="+mn-cs"/>
              </a:rPr>
              <a:t>Stain both RNA and DNA</a:t>
            </a:r>
          </a:p>
          <a:p>
            <a:pPr>
              <a:defRPr/>
            </a:pPr>
            <a:r>
              <a:rPr lang="en-US" sz="2800" dirty="0">
                <a:ea typeface="+mn-ea"/>
                <a:cs typeface="+mn-cs"/>
              </a:rPr>
              <a:t>Quantum efficiency greatly increased when bound to NA</a:t>
            </a:r>
          </a:p>
          <a:p>
            <a:pPr lvl="1">
              <a:defRPr/>
            </a:pPr>
            <a:r>
              <a:rPr lang="en-US" sz="2400" dirty="0"/>
              <a:t>very low when unbound</a:t>
            </a:r>
          </a:p>
          <a:p>
            <a:pPr>
              <a:defRPr/>
            </a:pPr>
            <a:r>
              <a:rPr lang="en-US" sz="2800" dirty="0">
                <a:ea typeface="+mn-ea"/>
                <a:cs typeface="+mn-cs"/>
              </a:rPr>
              <a:t>Cross membranes of intact cells</a:t>
            </a:r>
          </a:p>
          <a:p>
            <a:pPr lvl="1">
              <a:defRPr/>
            </a:pPr>
            <a:r>
              <a:rPr lang="en-US" sz="2400" dirty="0"/>
              <a:t>will also enter mitochondria</a:t>
            </a:r>
          </a:p>
        </p:txBody>
      </p:sp>
      <p:sp>
        <p:nvSpPr>
          <p:cNvPr id="39940" name="Rectangle 5">
            <a:extLst>
              <a:ext uri="{FF2B5EF4-FFF2-40B4-BE49-F238E27FC236}">
                <a16:creationId xmlns:a16="http://schemas.microsoft.com/office/drawing/2014/main" id="{5A59F30B-152D-2749-9E3A-4C95F69D1811}"/>
              </a:ext>
            </a:extLst>
          </p:cNvPr>
          <p:cNvSpPr>
            <a:spLocks noGrp="1" noChangeArrowheads="1"/>
          </p:cNvSpPr>
          <p:nvPr>
            <p:ph type="title"/>
          </p:nvPr>
        </p:nvSpPr>
        <p:spPr>
          <a:xfrm>
            <a:off x="0" y="0"/>
            <a:ext cx="3729038" cy="812800"/>
          </a:xfrm>
        </p:spPr>
        <p:txBody>
          <a:bodyPr/>
          <a:lstStyle/>
          <a:p>
            <a:pPr>
              <a:defRPr/>
            </a:pPr>
            <a:r>
              <a:rPr lang="en-US">
                <a:cs typeface="+mj-cs"/>
              </a:rPr>
              <a:t>Thiozole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3">
            <a:extLst>
              <a:ext uri="{FF2B5EF4-FFF2-40B4-BE49-F238E27FC236}">
                <a16:creationId xmlns:a16="http://schemas.microsoft.com/office/drawing/2014/main" id="{70B944C2-7D8F-8A4C-8497-FD62939E82D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B67BBA0-8B03-764D-867C-11C32C58A1C7}"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3011" name="Rectangle 2">
            <a:extLst>
              <a:ext uri="{FF2B5EF4-FFF2-40B4-BE49-F238E27FC236}">
                <a16:creationId xmlns:a16="http://schemas.microsoft.com/office/drawing/2014/main" id="{0C9CBE3F-8D21-0446-BC02-510440D45557}"/>
              </a:ext>
            </a:extLst>
          </p:cNvPr>
          <p:cNvSpPr>
            <a:spLocks noGrp="1" noChangeArrowheads="1"/>
          </p:cNvSpPr>
          <p:nvPr>
            <p:ph type="title"/>
          </p:nvPr>
        </p:nvSpPr>
        <p:spPr/>
        <p:txBody>
          <a:bodyPr/>
          <a:lstStyle/>
          <a:p>
            <a:pPr>
              <a:defRPr/>
            </a:pPr>
            <a:r>
              <a:rPr lang="en-US">
                <a:cs typeface="+mj-cs"/>
              </a:rPr>
              <a:t>Applications for ploidy analysis</a:t>
            </a:r>
          </a:p>
        </p:txBody>
      </p:sp>
      <p:sp>
        <p:nvSpPr>
          <p:cNvPr id="43012" name="Rectangle 4">
            <a:extLst>
              <a:ext uri="{FF2B5EF4-FFF2-40B4-BE49-F238E27FC236}">
                <a16:creationId xmlns:a16="http://schemas.microsoft.com/office/drawing/2014/main" id="{5EC8A6D2-8305-2E45-8033-D1358A41F07E}"/>
              </a:ext>
            </a:extLst>
          </p:cNvPr>
          <p:cNvSpPr>
            <a:spLocks noGrp="1" noChangeArrowheads="1"/>
          </p:cNvSpPr>
          <p:nvPr>
            <p:ph type="body" idx="1"/>
          </p:nvPr>
        </p:nvSpPr>
        <p:spPr>
          <a:xfrm>
            <a:off x="1143000" y="2286000"/>
            <a:ext cx="7772400" cy="4114800"/>
          </a:xfrm>
          <a:extLst>
            <a:ext uri="{91240B29-F687-4f45-9708-019B960494DF}"/>
          </a:extLst>
        </p:spPr>
        <p:txBody>
          <a:bodyPr/>
          <a:lstStyle/>
          <a:p>
            <a:pPr defTabSz="1276350">
              <a:defRPr/>
            </a:pPr>
            <a:r>
              <a:rPr lang="en-US" sz="3600">
                <a:cs typeface="+mn-cs"/>
              </a:rPr>
              <a:t> ploidy determination</a:t>
            </a:r>
          </a:p>
          <a:p>
            <a:pPr defTabSz="1276350">
              <a:defRPr/>
            </a:pPr>
            <a:r>
              <a:rPr lang="en-US" sz="3600">
                <a:cs typeface="+mn-cs"/>
              </a:rPr>
              <a:t> DNA index</a:t>
            </a:r>
          </a:p>
          <a:p>
            <a:pPr defTabSz="1276350">
              <a:defRPr/>
            </a:pPr>
            <a:r>
              <a:rPr lang="en-US" sz="3600">
                <a:cs typeface="+mn-cs"/>
              </a:rPr>
              <a:t> S phase measurement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3">
            <a:extLst>
              <a:ext uri="{FF2B5EF4-FFF2-40B4-BE49-F238E27FC236}">
                <a16:creationId xmlns:a16="http://schemas.microsoft.com/office/drawing/2014/main" id="{D318437F-684A-A34B-85A6-09319503D1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244A782-6773-3741-8EF7-2913CB4A24E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5123" name="Rectangle 2">
            <a:extLst>
              <a:ext uri="{FF2B5EF4-FFF2-40B4-BE49-F238E27FC236}">
                <a16:creationId xmlns:a16="http://schemas.microsoft.com/office/drawing/2014/main" id="{407AE893-32E7-9B45-A5B7-C8C02ED4FE9F}"/>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cs typeface="+mj-cs"/>
              </a:rPr>
              <a:t>Ethidium bromide</a:t>
            </a:r>
          </a:p>
        </p:txBody>
      </p:sp>
      <p:sp>
        <p:nvSpPr>
          <p:cNvPr id="5124" name="Rectangle 3">
            <a:extLst>
              <a:ext uri="{FF2B5EF4-FFF2-40B4-BE49-F238E27FC236}">
                <a16:creationId xmlns:a16="http://schemas.microsoft.com/office/drawing/2014/main" id="{39F7F9B7-A7C3-7E43-8A13-0D499191B6C8}"/>
              </a:ext>
            </a:extLst>
          </p:cNvPr>
          <p:cNvSpPr>
            <a:spLocks noGrp="1" noChangeArrowheads="1"/>
          </p:cNvSpPr>
          <p:nvPr>
            <p:ph type="body" idx="1"/>
          </p:nvPr>
        </p:nvSpPr>
        <p:spPr>
          <a:xfrm>
            <a:off x="457200" y="1676400"/>
            <a:ext cx="8229600" cy="4114800"/>
          </a:xfrm>
          <a:extLst>
            <a:ext uri="{91240B29-F687-4f45-9708-019B960494DF}"/>
          </a:extLst>
        </p:spPr>
        <p:txBody>
          <a:bodyPr lIns="90488" tIns="44450" rIns="90488" bIns="44450"/>
          <a:lstStyle/>
          <a:p>
            <a:pPr>
              <a:lnSpc>
                <a:spcPct val="90000"/>
              </a:lnSpc>
              <a:defRPr/>
            </a:pPr>
            <a:r>
              <a:rPr lang="en-US" sz="2800">
                <a:cs typeface="+mn-cs"/>
              </a:rPr>
              <a:t>Ex: 480-550 nm 	Em: ~604 nm</a:t>
            </a:r>
          </a:p>
          <a:p>
            <a:pPr>
              <a:lnSpc>
                <a:spcPct val="90000"/>
              </a:lnSpc>
              <a:defRPr/>
            </a:pPr>
            <a:r>
              <a:rPr lang="en-US" sz="2800">
                <a:cs typeface="+mn-cs"/>
              </a:rPr>
              <a:t>intercalate between DNA &amp; RNA bp</a:t>
            </a:r>
          </a:p>
          <a:p>
            <a:pPr lvl="1">
              <a:lnSpc>
                <a:spcPct val="90000"/>
              </a:lnSpc>
              <a:defRPr/>
            </a:pPr>
            <a:r>
              <a:rPr lang="en-US" sz="2400"/>
              <a:t>20-25% increase in fluorescence quantum efficiency over unbound</a:t>
            </a:r>
          </a:p>
          <a:p>
            <a:pPr lvl="1">
              <a:lnSpc>
                <a:spcPct val="90000"/>
              </a:lnSpc>
              <a:defRPr/>
            </a:pPr>
            <a:r>
              <a:rPr lang="en-US" sz="2400"/>
              <a:t>no base specificity</a:t>
            </a:r>
          </a:p>
          <a:p>
            <a:pPr>
              <a:lnSpc>
                <a:spcPct val="90000"/>
              </a:lnSpc>
              <a:defRPr/>
            </a:pPr>
            <a:r>
              <a:rPr lang="en-US" sz="2800">
                <a:cs typeface="+mn-cs"/>
              </a:rPr>
              <a:t>emissions 50-100x greater than free dye</a:t>
            </a:r>
          </a:p>
          <a:p>
            <a:pPr lvl="1">
              <a:lnSpc>
                <a:spcPct val="90000"/>
              </a:lnSpc>
              <a:defRPr/>
            </a:pPr>
            <a:r>
              <a:rPr lang="en-US" sz="2400"/>
              <a:t>increased quantum efficiency</a:t>
            </a:r>
          </a:p>
          <a:p>
            <a:pPr lvl="1">
              <a:lnSpc>
                <a:spcPct val="90000"/>
              </a:lnSpc>
              <a:defRPr/>
            </a:pPr>
            <a:r>
              <a:rPr lang="en-US" sz="2400"/>
              <a:t>increased intensity (locally increased [dye]) </a:t>
            </a:r>
          </a:p>
          <a:p>
            <a:pPr>
              <a:lnSpc>
                <a:spcPct val="90000"/>
              </a:lnSpc>
              <a:defRPr/>
            </a:pPr>
            <a:r>
              <a:rPr lang="en-US" sz="2800">
                <a:cs typeface="+mn-cs"/>
              </a:rPr>
              <a:t>binding affinity varies w/ionic strength</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a:extLst>
              <a:ext uri="{FF2B5EF4-FFF2-40B4-BE49-F238E27FC236}">
                <a16:creationId xmlns:a16="http://schemas.microsoft.com/office/drawing/2014/main" id="{4B642158-A5A2-F44B-99ED-AA40414E637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58DA3C4-C711-6944-AE83-812E65FB8DF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97282" name="Rectangle 61">
            <a:extLst>
              <a:ext uri="{FF2B5EF4-FFF2-40B4-BE49-F238E27FC236}">
                <a16:creationId xmlns:a16="http://schemas.microsoft.com/office/drawing/2014/main" id="{81899EAE-6E8D-EE41-BCE1-AF81B70575BB}"/>
              </a:ext>
            </a:extLst>
          </p:cNvPr>
          <p:cNvSpPr>
            <a:spLocks noChangeArrowheads="1"/>
          </p:cNvSpPr>
          <p:nvPr/>
        </p:nvSpPr>
        <p:spPr bwMode="auto">
          <a:xfrm>
            <a:off x="381000" y="838200"/>
            <a:ext cx="8077200" cy="54864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47108" name="Rectangle 2">
            <a:extLst>
              <a:ext uri="{FF2B5EF4-FFF2-40B4-BE49-F238E27FC236}">
                <a16:creationId xmlns:a16="http://schemas.microsoft.com/office/drawing/2014/main" id="{8D04D19F-F527-7E41-A0E5-31FC21D0DAA8}"/>
              </a:ext>
            </a:extLst>
          </p:cNvPr>
          <p:cNvSpPr>
            <a:spLocks noGrp="1" noChangeArrowheads="1"/>
          </p:cNvSpPr>
          <p:nvPr>
            <p:ph type="title"/>
          </p:nvPr>
        </p:nvSpPr>
        <p:spPr>
          <a:xfrm>
            <a:off x="0" y="0"/>
            <a:ext cx="5435600" cy="742950"/>
          </a:xfrm>
          <a:extLst>
            <a:ext uri="{91240B29-F687-4f45-9708-019B960494DF}"/>
          </a:extLst>
        </p:spPr>
        <p:txBody>
          <a:bodyPr lIns="88900" tIns="44450" rIns="88900" bIns="44450" anchor="b"/>
          <a:lstStyle/>
          <a:p>
            <a:pPr defTabSz="887413">
              <a:defRPr/>
            </a:pPr>
            <a:r>
              <a:rPr lang="en-US">
                <a:cs typeface="+mj-cs"/>
              </a:rPr>
              <a:t>Normal Cell Cycle </a:t>
            </a:r>
          </a:p>
        </p:txBody>
      </p:sp>
      <p:sp>
        <p:nvSpPr>
          <p:cNvPr id="256003" name="Rectangle 3">
            <a:extLst>
              <a:ext uri="{FF2B5EF4-FFF2-40B4-BE49-F238E27FC236}">
                <a16:creationId xmlns:a16="http://schemas.microsoft.com/office/drawing/2014/main" id="{3586E6C5-903A-BB41-8F23-B02EB96D5EA1}"/>
              </a:ext>
            </a:extLst>
          </p:cNvPr>
          <p:cNvSpPr>
            <a:spLocks noChangeArrowheads="1"/>
          </p:cNvSpPr>
          <p:nvPr/>
        </p:nvSpPr>
        <p:spPr bwMode="auto">
          <a:xfrm>
            <a:off x="4089400" y="1000125"/>
            <a:ext cx="571500" cy="56515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2700" b="1">
                <a:solidFill>
                  <a:srgbClr val="FFFF00"/>
                </a:solidFill>
                <a:effectLst>
                  <a:outerShdw blurRad="38100" dist="38100" dir="2700000" algn="tl">
                    <a:srgbClr val="C0C0C0"/>
                  </a:outerShdw>
                </a:effectLst>
                <a:latin typeface="Arial" charset="0"/>
              </a:rPr>
              <a:t>G</a:t>
            </a:r>
            <a:r>
              <a:rPr lang="en-US" altLang="en-US" sz="2700" b="1" baseline="-25000">
                <a:solidFill>
                  <a:srgbClr val="FFFF00"/>
                </a:solidFill>
                <a:effectLst>
                  <a:outerShdw blurRad="38100" dist="38100" dir="2700000" algn="tl">
                    <a:srgbClr val="C0C0C0"/>
                  </a:outerShdw>
                </a:effectLst>
                <a:latin typeface="Arial" charset="0"/>
              </a:rPr>
              <a:t>0</a:t>
            </a:r>
          </a:p>
        </p:txBody>
      </p:sp>
      <p:sp>
        <p:nvSpPr>
          <p:cNvPr id="97285" name="Freeform 4">
            <a:extLst>
              <a:ext uri="{FF2B5EF4-FFF2-40B4-BE49-F238E27FC236}">
                <a16:creationId xmlns:a16="http://schemas.microsoft.com/office/drawing/2014/main" id="{6A1872AE-F814-CF4F-9D48-4DFF45ADB537}"/>
              </a:ext>
            </a:extLst>
          </p:cNvPr>
          <p:cNvSpPr>
            <a:spLocks/>
          </p:cNvSpPr>
          <p:nvPr/>
        </p:nvSpPr>
        <p:spPr bwMode="auto">
          <a:xfrm>
            <a:off x="1517650" y="915988"/>
            <a:ext cx="6745288" cy="4049712"/>
          </a:xfrm>
          <a:custGeom>
            <a:avLst/>
            <a:gdLst>
              <a:gd name="T0" fmla="*/ 0 w 4631"/>
              <a:gd name="T1" fmla="*/ 0 h 2483"/>
              <a:gd name="T2" fmla="*/ 2147483646 w 4631"/>
              <a:gd name="T3" fmla="*/ 0 h 2483"/>
              <a:gd name="T4" fmla="*/ 2147483646 w 4631"/>
              <a:gd name="T5" fmla="*/ 2147483646 h 2483"/>
              <a:gd name="T6" fmla="*/ 0 w 4631"/>
              <a:gd name="T7" fmla="*/ 2147483646 h 2483"/>
              <a:gd name="T8" fmla="*/ 0 w 4631"/>
              <a:gd name="T9" fmla="*/ 0 h 2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1" h="2483">
                <a:moveTo>
                  <a:pt x="0" y="0"/>
                </a:moveTo>
                <a:lnTo>
                  <a:pt x="4630" y="0"/>
                </a:lnTo>
                <a:lnTo>
                  <a:pt x="4630" y="2482"/>
                </a:lnTo>
                <a:lnTo>
                  <a:pt x="0" y="2482"/>
                </a:lnTo>
                <a:lnTo>
                  <a:pt x="0" y="0"/>
                </a:lnTo>
              </a:path>
            </a:pathLst>
          </a:custGeom>
          <a:solidFill>
            <a:srgbClr val="CCECFF"/>
          </a:solidFill>
          <a:ln w="12700" cap="rnd" cmpd="sng">
            <a:solidFill>
              <a:srgbClr val="B1F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Freeform 5">
            <a:extLst>
              <a:ext uri="{FF2B5EF4-FFF2-40B4-BE49-F238E27FC236}">
                <a16:creationId xmlns:a16="http://schemas.microsoft.com/office/drawing/2014/main" id="{FEA2A87E-5964-A547-BAEE-5940AE3BD88D}"/>
              </a:ext>
            </a:extLst>
          </p:cNvPr>
          <p:cNvSpPr>
            <a:spLocks/>
          </p:cNvSpPr>
          <p:nvPr/>
        </p:nvSpPr>
        <p:spPr bwMode="auto">
          <a:xfrm>
            <a:off x="3308350" y="4551363"/>
            <a:ext cx="1985963" cy="436562"/>
          </a:xfrm>
          <a:custGeom>
            <a:avLst/>
            <a:gdLst>
              <a:gd name="T0" fmla="*/ 0 w 1364"/>
              <a:gd name="T1" fmla="*/ 0 h 267"/>
              <a:gd name="T2" fmla="*/ 2147483646 w 1364"/>
              <a:gd name="T3" fmla="*/ 2147483646 h 267"/>
              <a:gd name="T4" fmla="*/ 2147483646 w 1364"/>
              <a:gd name="T5" fmla="*/ 2147483646 h 267"/>
              <a:gd name="T6" fmla="*/ 2147483646 w 1364"/>
              <a:gd name="T7" fmla="*/ 2147483646 h 267"/>
              <a:gd name="T8" fmla="*/ 0 w 1364"/>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 h="267">
                <a:moveTo>
                  <a:pt x="0" y="0"/>
                </a:moveTo>
                <a:lnTo>
                  <a:pt x="79" y="266"/>
                </a:lnTo>
                <a:lnTo>
                  <a:pt x="1323" y="266"/>
                </a:lnTo>
                <a:lnTo>
                  <a:pt x="1363" y="73"/>
                </a:lnTo>
                <a:lnTo>
                  <a:pt x="0" y="0"/>
                </a:lnTo>
              </a:path>
            </a:pathLst>
          </a:custGeom>
          <a:solidFill>
            <a:srgbClr val="F897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Freeform 6">
            <a:extLst>
              <a:ext uri="{FF2B5EF4-FFF2-40B4-BE49-F238E27FC236}">
                <a16:creationId xmlns:a16="http://schemas.microsoft.com/office/drawing/2014/main" id="{5802CCB6-57E7-2E44-935E-B90C602A88E4}"/>
              </a:ext>
            </a:extLst>
          </p:cNvPr>
          <p:cNvSpPr>
            <a:spLocks/>
          </p:cNvSpPr>
          <p:nvPr/>
        </p:nvSpPr>
        <p:spPr bwMode="auto">
          <a:xfrm>
            <a:off x="2649538" y="1177925"/>
            <a:ext cx="773112" cy="3829050"/>
          </a:xfrm>
          <a:custGeom>
            <a:avLst/>
            <a:gdLst>
              <a:gd name="T0" fmla="*/ 0 w 531"/>
              <a:gd name="T1" fmla="*/ 2147483646 h 2348"/>
              <a:gd name="T2" fmla="*/ 2147483646 w 531"/>
              <a:gd name="T3" fmla="*/ 2147483646 h 2348"/>
              <a:gd name="T4" fmla="*/ 2147483646 w 531"/>
              <a:gd name="T5" fmla="*/ 2147483646 h 2348"/>
              <a:gd name="T6" fmla="*/ 2147483646 w 531"/>
              <a:gd name="T7" fmla="*/ 2147483646 h 2348"/>
              <a:gd name="T8" fmla="*/ 2147483646 w 531"/>
              <a:gd name="T9" fmla="*/ 2147483646 h 2348"/>
              <a:gd name="T10" fmla="*/ 2147483646 w 531"/>
              <a:gd name="T11" fmla="*/ 0 h 2348"/>
              <a:gd name="T12" fmla="*/ 2147483646 w 531"/>
              <a:gd name="T13" fmla="*/ 2147483646 h 2348"/>
              <a:gd name="T14" fmla="*/ 2147483646 w 531"/>
              <a:gd name="T15" fmla="*/ 2147483646 h 2348"/>
              <a:gd name="T16" fmla="*/ 2147483646 w 531"/>
              <a:gd name="T17" fmla="*/ 2147483646 h 2348"/>
              <a:gd name="T18" fmla="*/ 2147483646 w 531"/>
              <a:gd name="T19" fmla="*/ 2147483646 h 2348"/>
              <a:gd name="T20" fmla="*/ 2147483646 w 531"/>
              <a:gd name="T21" fmla="*/ 2147483646 h 2348"/>
              <a:gd name="T22" fmla="*/ 0 w 531"/>
              <a:gd name="T23" fmla="*/ 2147483646 h 2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1" h="2348">
                <a:moveTo>
                  <a:pt x="0" y="2347"/>
                </a:moveTo>
                <a:lnTo>
                  <a:pt x="113" y="1948"/>
                </a:lnTo>
                <a:lnTo>
                  <a:pt x="166" y="1139"/>
                </a:lnTo>
                <a:lnTo>
                  <a:pt x="179" y="480"/>
                </a:lnTo>
                <a:lnTo>
                  <a:pt x="198" y="81"/>
                </a:lnTo>
                <a:lnTo>
                  <a:pt x="237" y="0"/>
                </a:lnTo>
                <a:lnTo>
                  <a:pt x="281" y="147"/>
                </a:lnTo>
                <a:lnTo>
                  <a:pt x="318" y="734"/>
                </a:lnTo>
                <a:lnTo>
                  <a:pt x="380" y="1613"/>
                </a:lnTo>
                <a:lnTo>
                  <a:pt x="407" y="1933"/>
                </a:lnTo>
                <a:lnTo>
                  <a:pt x="530" y="2347"/>
                </a:lnTo>
                <a:lnTo>
                  <a:pt x="0" y="2347"/>
                </a:lnTo>
              </a:path>
            </a:pathLst>
          </a:custGeom>
          <a:solidFill>
            <a:schemeClr val="tx2"/>
          </a:solidFill>
          <a:ln>
            <a:noFill/>
          </a:ln>
          <a:effectLst/>
          <a:extLst>
            <a:ext uri="{91240B29-F687-4F45-9708-019B960494DF}">
              <a14:hiddenLine xmlns:a14="http://schemas.microsoft.com/office/drawing/2010/main" w="508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7">
            <a:extLst>
              <a:ext uri="{FF2B5EF4-FFF2-40B4-BE49-F238E27FC236}">
                <a16:creationId xmlns:a16="http://schemas.microsoft.com/office/drawing/2014/main" id="{2CE1E242-B41E-B54E-9234-FD910B198A89}"/>
              </a:ext>
            </a:extLst>
          </p:cNvPr>
          <p:cNvSpPr>
            <a:spLocks noChangeShapeType="1"/>
          </p:cNvSpPr>
          <p:nvPr/>
        </p:nvSpPr>
        <p:spPr bwMode="auto">
          <a:xfrm>
            <a:off x="2160588"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9" name="Line 8">
            <a:extLst>
              <a:ext uri="{FF2B5EF4-FFF2-40B4-BE49-F238E27FC236}">
                <a16:creationId xmlns:a16="http://schemas.microsoft.com/office/drawing/2014/main" id="{99100B41-D5A4-744B-88A0-E59336023000}"/>
              </a:ext>
            </a:extLst>
          </p:cNvPr>
          <p:cNvSpPr>
            <a:spLocks noChangeShapeType="1"/>
          </p:cNvSpPr>
          <p:nvPr/>
        </p:nvSpPr>
        <p:spPr bwMode="auto">
          <a:xfrm>
            <a:off x="2822575" y="5070475"/>
            <a:ext cx="0" cy="4921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0" name="Line 9">
            <a:extLst>
              <a:ext uri="{FF2B5EF4-FFF2-40B4-BE49-F238E27FC236}">
                <a16:creationId xmlns:a16="http://schemas.microsoft.com/office/drawing/2014/main" id="{58F48E7C-AC56-4D41-A5B7-084821ABDA44}"/>
              </a:ext>
            </a:extLst>
          </p:cNvPr>
          <p:cNvSpPr>
            <a:spLocks noChangeShapeType="1"/>
          </p:cNvSpPr>
          <p:nvPr/>
        </p:nvSpPr>
        <p:spPr bwMode="auto">
          <a:xfrm>
            <a:off x="6762750"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10">
            <a:extLst>
              <a:ext uri="{FF2B5EF4-FFF2-40B4-BE49-F238E27FC236}">
                <a16:creationId xmlns:a16="http://schemas.microsoft.com/office/drawing/2014/main" id="{F416AC04-3391-584B-A767-7DB49B9E8F63}"/>
              </a:ext>
            </a:extLst>
          </p:cNvPr>
          <p:cNvSpPr>
            <a:spLocks noChangeShapeType="1"/>
          </p:cNvSpPr>
          <p:nvPr/>
        </p:nvSpPr>
        <p:spPr bwMode="auto">
          <a:xfrm>
            <a:off x="7419975"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1">
            <a:extLst>
              <a:ext uri="{FF2B5EF4-FFF2-40B4-BE49-F238E27FC236}">
                <a16:creationId xmlns:a16="http://schemas.microsoft.com/office/drawing/2014/main" id="{A3A96893-03EA-A94F-982F-883117EB58A5}"/>
              </a:ext>
            </a:extLst>
          </p:cNvPr>
          <p:cNvSpPr>
            <a:spLocks noChangeShapeType="1"/>
          </p:cNvSpPr>
          <p:nvPr/>
        </p:nvSpPr>
        <p:spPr bwMode="auto">
          <a:xfrm>
            <a:off x="8083550" y="5024438"/>
            <a:ext cx="0" cy="523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2">
            <a:extLst>
              <a:ext uri="{FF2B5EF4-FFF2-40B4-BE49-F238E27FC236}">
                <a16:creationId xmlns:a16="http://schemas.microsoft.com/office/drawing/2014/main" id="{0D7A5A60-5A27-8E4D-8808-FBEC0CC0AC83}"/>
              </a:ext>
            </a:extLst>
          </p:cNvPr>
          <p:cNvSpPr>
            <a:spLocks noChangeShapeType="1"/>
          </p:cNvSpPr>
          <p:nvPr/>
        </p:nvSpPr>
        <p:spPr bwMode="auto">
          <a:xfrm>
            <a:off x="3465513" y="5033963"/>
            <a:ext cx="0" cy="6350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4" name="Line 13">
            <a:extLst>
              <a:ext uri="{FF2B5EF4-FFF2-40B4-BE49-F238E27FC236}">
                <a16:creationId xmlns:a16="http://schemas.microsoft.com/office/drawing/2014/main" id="{BFC48DC1-5321-B546-AE89-9E6978C153C8}"/>
              </a:ext>
            </a:extLst>
          </p:cNvPr>
          <p:cNvSpPr>
            <a:spLocks noChangeShapeType="1"/>
          </p:cNvSpPr>
          <p:nvPr/>
        </p:nvSpPr>
        <p:spPr bwMode="auto">
          <a:xfrm>
            <a:off x="4179888" y="5021263"/>
            <a:ext cx="0" cy="6508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5" name="Line 14">
            <a:extLst>
              <a:ext uri="{FF2B5EF4-FFF2-40B4-BE49-F238E27FC236}">
                <a16:creationId xmlns:a16="http://schemas.microsoft.com/office/drawing/2014/main" id="{1D910D52-3146-9E4A-AAC1-2DB82C52ADD1}"/>
              </a:ext>
            </a:extLst>
          </p:cNvPr>
          <p:cNvSpPr>
            <a:spLocks noChangeShapeType="1"/>
          </p:cNvSpPr>
          <p:nvPr/>
        </p:nvSpPr>
        <p:spPr bwMode="auto">
          <a:xfrm>
            <a:off x="4819650" y="5021263"/>
            <a:ext cx="0" cy="58737"/>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6" name="Line 15">
            <a:extLst>
              <a:ext uri="{FF2B5EF4-FFF2-40B4-BE49-F238E27FC236}">
                <a16:creationId xmlns:a16="http://schemas.microsoft.com/office/drawing/2014/main" id="{BCE985C0-1097-B543-947F-945E8B15C9F4}"/>
              </a:ext>
            </a:extLst>
          </p:cNvPr>
          <p:cNvSpPr>
            <a:spLocks noChangeShapeType="1"/>
          </p:cNvSpPr>
          <p:nvPr/>
        </p:nvSpPr>
        <p:spPr bwMode="auto">
          <a:xfrm>
            <a:off x="5476875" y="5021263"/>
            <a:ext cx="1588" cy="79375"/>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7" name="Line 16">
            <a:extLst>
              <a:ext uri="{FF2B5EF4-FFF2-40B4-BE49-F238E27FC236}">
                <a16:creationId xmlns:a16="http://schemas.microsoft.com/office/drawing/2014/main" id="{4B89A09B-C748-7742-9A85-E0C9D109141A}"/>
              </a:ext>
            </a:extLst>
          </p:cNvPr>
          <p:cNvSpPr>
            <a:spLocks noChangeShapeType="1"/>
          </p:cNvSpPr>
          <p:nvPr/>
        </p:nvSpPr>
        <p:spPr bwMode="auto">
          <a:xfrm>
            <a:off x="1504950" y="5041900"/>
            <a:ext cx="0" cy="49213"/>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8" name="Line 17">
            <a:extLst>
              <a:ext uri="{FF2B5EF4-FFF2-40B4-BE49-F238E27FC236}">
                <a16:creationId xmlns:a16="http://schemas.microsoft.com/office/drawing/2014/main" id="{FCC1B6D5-D3CD-014A-B5CD-7AB5A0C72292}"/>
              </a:ext>
            </a:extLst>
          </p:cNvPr>
          <p:cNvSpPr>
            <a:spLocks noChangeShapeType="1"/>
          </p:cNvSpPr>
          <p:nvPr/>
        </p:nvSpPr>
        <p:spPr bwMode="auto">
          <a:xfrm flipH="1">
            <a:off x="1444625" y="5033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9" name="Line 18">
            <a:extLst>
              <a:ext uri="{FF2B5EF4-FFF2-40B4-BE49-F238E27FC236}">
                <a16:creationId xmlns:a16="http://schemas.microsoft.com/office/drawing/2014/main" id="{AF6A406A-4D9E-9B45-9BFC-D7272ECE0FFE}"/>
              </a:ext>
            </a:extLst>
          </p:cNvPr>
          <p:cNvSpPr>
            <a:spLocks noChangeShapeType="1"/>
          </p:cNvSpPr>
          <p:nvPr/>
        </p:nvSpPr>
        <p:spPr bwMode="auto">
          <a:xfrm flipH="1">
            <a:off x="1444625" y="4017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0" name="Line 19">
            <a:extLst>
              <a:ext uri="{FF2B5EF4-FFF2-40B4-BE49-F238E27FC236}">
                <a16:creationId xmlns:a16="http://schemas.microsoft.com/office/drawing/2014/main" id="{FEE7A8D8-DC1A-5343-80AE-E7DB6702C829}"/>
              </a:ext>
            </a:extLst>
          </p:cNvPr>
          <p:cNvSpPr>
            <a:spLocks noChangeShapeType="1"/>
          </p:cNvSpPr>
          <p:nvPr/>
        </p:nvSpPr>
        <p:spPr bwMode="auto">
          <a:xfrm flipH="1">
            <a:off x="1444625" y="3003550"/>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1" name="Line 20">
            <a:extLst>
              <a:ext uri="{FF2B5EF4-FFF2-40B4-BE49-F238E27FC236}">
                <a16:creationId xmlns:a16="http://schemas.microsoft.com/office/drawing/2014/main" id="{DA80127A-7716-1140-828D-2E6425A46FE3}"/>
              </a:ext>
            </a:extLst>
          </p:cNvPr>
          <p:cNvSpPr>
            <a:spLocks noChangeShapeType="1"/>
          </p:cNvSpPr>
          <p:nvPr/>
        </p:nvSpPr>
        <p:spPr bwMode="auto">
          <a:xfrm flipH="1">
            <a:off x="1444625" y="1989138"/>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2" name="Line 21">
            <a:extLst>
              <a:ext uri="{FF2B5EF4-FFF2-40B4-BE49-F238E27FC236}">
                <a16:creationId xmlns:a16="http://schemas.microsoft.com/office/drawing/2014/main" id="{3BB76D04-EBE9-8348-BEBC-8AA711307D40}"/>
              </a:ext>
            </a:extLst>
          </p:cNvPr>
          <p:cNvSpPr>
            <a:spLocks noChangeShapeType="1"/>
          </p:cNvSpPr>
          <p:nvPr/>
        </p:nvSpPr>
        <p:spPr bwMode="auto">
          <a:xfrm flipH="1">
            <a:off x="1444625" y="969963"/>
            <a:ext cx="65088" cy="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3" name="Line 22">
            <a:extLst>
              <a:ext uri="{FF2B5EF4-FFF2-40B4-BE49-F238E27FC236}">
                <a16:creationId xmlns:a16="http://schemas.microsoft.com/office/drawing/2014/main" id="{FE794800-5742-DC47-8CAC-DED4D03094BE}"/>
              </a:ext>
            </a:extLst>
          </p:cNvPr>
          <p:cNvSpPr>
            <a:spLocks noChangeShapeType="1"/>
          </p:cNvSpPr>
          <p:nvPr/>
        </p:nvSpPr>
        <p:spPr bwMode="auto">
          <a:xfrm>
            <a:off x="6134100" y="5024438"/>
            <a:ext cx="0" cy="69850"/>
          </a:xfrm>
          <a:prstGeom prst="line">
            <a:avLst/>
          </a:prstGeom>
          <a:noFill/>
          <a:ln w="12700">
            <a:solidFill>
              <a:srgbClr val="B1F3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4" name="Freeform 23">
            <a:extLst>
              <a:ext uri="{FF2B5EF4-FFF2-40B4-BE49-F238E27FC236}">
                <a16:creationId xmlns:a16="http://schemas.microsoft.com/office/drawing/2014/main" id="{8B428D71-3706-6044-B6CA-8DA6B98A1A54}"/>
              </a:ext>
            </a:extLst>
          </p:cNvPr>
          <p:cNvSpPr>
            <a:spLocks/>
          </p:cNvSpPr>
          <p:nvPr/>
        </p:nvSpPr>
        <p:spPr bwMode="auto">
          <a:xfrm>
            <a:off x="2652713" y="1154113"/>
            <a:ext cx="3121025" cy="3836987"/>
          </a:xfrm>
          <a:custGeom>
            <a:avLst/>
            <a:gdLst>
              <a:gd name="T0" fmla="*/ 0 w 2143"/>
              <a:gd name="T1" fmla="*/ 2147483646 h 2352"/>
              <a:gd name="T2" fmla="*/ 2147483646 w 2143"/>
              <a:gd name="T3" fmla="*/ 2147483646 h 2352"/>
              <a:gd name="T4" fmla="*/ 2147483646 w 2143"/>
              <a:gd name="T5" fmla="*/ 2147483646 h 2352"/>
              <a:gd name="T6" fmla="*/ 2147483646 w 2143"/>
              <a:gd name="T7" fmla="*/ 2147483646 h 2352"/>
              <a:gd name="T8" fmla="*/ 2147483646 w 2143"/>
              <a:gd name="T9" fmla="*/ 2147483646 h 2352"/>
              <a:gd name="T10" fmla="*/ 2147483646 w 2143"/>
              <a:gd name="T11" fmla="*/ 2147483646 h 2352"/>
              <a:gd name="T12" fmla="*/ 2147483646 w 2143"/>
              <a:gd name="T13" fmla="*/ 2147483646 h 2352"/>
              <a:gd name="T14" fmla="*/ 2147483646 w 2143"/>
              <a:gd name="T15" fmla="*/ 2147483646 h 2352"/>
              <a:gd name="T16" fmla="*/ 2147483646 w 2143"/>
              <a:gd name="T17" fmla="*/ 0 h 2352"/>
              <a:gd name="T18" fmla="*/ 2147483646 w 2143"/>
              <a:gd name="T19" fmla="*/ 2147483646 h 2352"/>
              <a:gd name="T20" fmla="*/ 2147483646 w 2143"/>
              <a:gd name="T21" fmla="*/ 2147483646 h 2352"/>
              <a:gd name="T22" fmla="*/ 2147483646 w 2143"/>
              <a:gd name="T23" fmla="*/ 2147483646 h 2352"/>
              <a:gd name="T24" fmla="*/ 2147483646 w 2143"/>
              <a:gd name="T25" fmla="*/ 2147483646 h 2352"/>
              <a:gd name="T26" fmla="*/ 2147483646 w 2143"/>
              <a:gd name="T27" fmla="*/ 2147483646 h 2352"/>
              <a:gd name="T28" fmla="*/ 2147483646 w 2143"/>
              <a:gd name="T29" fmla="*/ 2147483646 h 2352"/>
              <a:gd name="T30" fmla="*/ 2147483646 w 2143"/>
              <a:gd name="T31" fmla="*/ 2147483646 h 2352"/>
              <a:gd name="T32" fmla="*/ 2147483646 w 2143"/>
              <a:gd name="T33" fmla="*/ 2147483646 h 2352"/>
              <a:gd name="T34" fmla="*/ 2147483646 w 2143"/>
              <a:gd name="T35" fmla="*/ 2147483646 h 2352"/>
              <a:gd name="T36" fmla="*/ 2147483646 w 2143"/>
              <a:gd name="T37" fmla="*/ 2147483646 h 2352"/>
              <a:gd name="T38" fmla="*/ 2147483646 w 2143"/>
              <a:gd name="T39" fmla="*/ 2147483646 h 2352"/>
              <a:gd name="T40" fmla="*/ 2147483646 w 2143"/>
              <a:gd name="T41" fmla="*/ 2147483646 h 2352"/>
              <a:gd name="T42" fmla="*/ 2147483646 w 2143"/>
              <a:gd name="T43" fmla="*/ 2147483646 h 2352"/>
              <a:gd name="T44" fmla="*/ 2147483646 w 2143"/>
              <a:gd name="T45" fmla="*/ 2147483646 h 2352"/>
              <a:gd name="T46" fmla="*/ 2147483646 w 2143"/>
              <a:gd name="T47" fmla="*/ 2147483646 h 2352"/>
              <a:gd name="T48" fmla="*/ 2147483646 w 2143"/>
              <a:gd name="T49" fmla="*/ 2147483646 h 2352"/>
              <a:gd name="T50" fmla="*/ 2147483646 w 2143"/>
              <a:gd name="T51" fmla="*/ 2147483646 h 2352"/>
              <a:gd name="T52" fmla="*/ 2147483646 w 2143"/>
              <a:gd name="T53" fmla="*/ 2147483646 h 2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3" h="2352">
                <a:moveTo>
                  <a:pt x="0" y="2351"/>
                </a:moveTo>
                <a:lnTo>
                  <a:pt x="45" y="2185"/>
                </a:lnTo>
                <a:lnTo>
                  <a:pt x="106" y="1973"/>
                </a:lnTo>
                <a:lnTo>
                  <a:pt x="145" y="1665"/>
                </a:lnTo>
                <a:lnTo>
                  <a:pt x="160" y="1384"/>
                </a:lnTo>
                <a:lnTo>
                  <a:pt x="175" y="801"/>
                </a:lnTo>
                <a:lnTo>
                  <a:pt x="192" y="263"/>
                </a:lnTo>
                <a:lnTo>
                  <a:pt x="207" y="89"/>
                </a:lnTo>
                <a:lnTo>
                  <a:pt x="237" y="0"/>
                </a:lnTo>
                <a:lnTo>
                  <a:pt x="283" y="154"/>
                </a:lnTo>
                <a:lnTo>
                  <a:pt x="307" y="518"/>
                </a:lnTo>
                <a:lnTo>
                  <a:pt x="337" y="993"/>
                </a:lnTo>
                <a:lnTo>
                  <a:pt x="400" y="1896"/>
                </a:lnTo>
                <a:lnTo>
                  <a:pt x="483" y="2197"/>
                </a:lnTo>
                <a:lnTo>
                  <a:pt x="527" y="2343"/>
                </a:lnTo>
                <a:lnTo>
                  <a:pt x="449" y="2093"/>
                </a:lnTo>
                <a:lnTo>
                  <a:pt x="1808" y="2166"/>
                </a:lnTo>
                <a:lnTo>
                  <a:pt x="1817" y="2142"/>
                </a:lnTo>
                <a:lnTo>
                  <a:pt x="1831" y="2090"/>
                </a:lnTo>
                <a:lnTo>
                  <a:pt x="1864" y="1934"/>
                </a:lnTo>
                <a:lnTo>
                  <a:pt x="1886" y="1826"/>
                </a:lnTo>
                <a:lnTo>
                  <a:pt x="1932" y="1966"/>
                </a:lnTo>
                <a:lnTo>
                  <a:pt x="1986" y="2154"/>
                </a:lnTo>
                <a:lnTo>
                  <a:pt x="2022" y="2262"/>
                </a:lnTo>
                <a:lnTo>
                  <a:pt x="2058" y="2313"/>
                </a:lnTo>
                <a:lnTo>
                  <a:pt x="2091" y="2328"/>
                </a:lnTo>
                <a:lnTo>
                  <a:pt x="2142" y="234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5" name="Line 24">
            <a:extLst>
              <a:ext uri="{FF2B5EF4-FFF2-40B4-BE49-F238E27FC236}">
                <a16:creationId xmlns:a16="http://schemas.microsoft.com/office/drawing/2014/main" id="{03C5830F-2C20-8C4C-9AD3-A1EF777A548A}"/>
              </a:ext>
            </a:extLst>
          </p:cNvPr>
          <p:cNvSpPr>
            <a:spLocks noChangeShapeType="1"/>
          </p:cNvSpPr>
          <p:nvPr/>
        </p:nvSpPr>
        <p:spPr bwMode="auto">
          <a:xfrm>
            <a:off x="3398838" y="4994275"/>
            <a:ext cx="2570162" cy="4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6" name="Line 25">
            <a:extLst>
              <a:ext uri="{FF2B5EF4-FFF2-40B4-BE49-F238E27FC236}">
                <a16:creationId xmlns:a16="http://schemas.microsoft.com/office/drawing/2014/main" id="{69748484-4D0B-ED4E-8D81-E60D03D738EC}"/>
              </a:ext>
            </a:extLst>
          </p:cNvPr>
          <p:cNvSpPr>
            <a:spLocks noChangeShapeType="1"/>
          </p:cNvSpPr>
          <p:nvPr/>
        </p:nvSpPr>
        <p:spPr bwMode="auto">
          <a:xfrm>
            <a:off x="5980113" y="4999038"/>
            <a:ext cx="4476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307" name="Rectangle 26">
            <a:extLst>
              <a:ext uri="{FF2B5EF4-FFF2-40B4-BE49-F238E27FC236}">
                <a16:creationId xmlns:a16="http://schemas.microsoft.com/office/drawing/2014/main" id="{6E5C4C2F-8461-6146-9BA1-5FD0A7BB6A93}"/>
              </a:ext>
            </a:extLst>
          </p:cNvPr>
          <p:cNvSpPr>
            <a:spLocks noChangeArrowheads="1"/>
          </p:cNvSpPr>
          <p:nvPr/>
        </p:nvSpPr>
        <p:spPr bwMode="auto">
          <a:xfrm>
            <a:off x="3124200" y="113665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G</a:t>
            </a:r>
            <a:r>
              <a:rPr lang="en-US" altLang="en-US" sz="2700" b="1" baseline="-25000"/>
              <a:t>0</a:t>
            </a:r>
          </a:p>
        </p:txBody>
      </p:sp>
      <p:sp>
        <p:nvSpPr>
          <p:cNvPr id="97308" name="Rectangle 27">
            <a:extLst>
              <a:ext uri="{FF2B5EF4-FFF2-40B4-BE49-F238E27FC236}">
                <a16:creationId xmlns:a16="http://schemas.microsoft.com/office/drawing/2014/main" id="{47192140-6FF0-CB4A-A97D-90E491A4D927}"/>
              </a:ext>
            </a:extLst>
          </p:cNvPr>
          <p:cNvSpPr>
            <a:spLocks noChangeArrowheads="1"/>
          </p:cNvSpPr>
          <p:nvPr/>
        </p:nvSpPr>
        <p:spPr bwMode="auto">
          <a:xfrm>
            <a:off x="3544888" y="1127125"/>
            <a:ext cx="781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700" b="1"/>
              <a:t>- G</a:t>
            </a:r>
            <a:r>
              <a:rPr lang="en-US" altLang="en-US" sz="2700" b="1" baseline="-25000"/>
              <a:t>1</a:t>
            </a:r>
          </a:p>
        </p:txBody>
      </p:sp>
      <p:sp>
        <p:nvSpPr>
          <p:cNvPr id="97309" name="Rectangle 28">
            <a:extLst>
              <a:ext uri="{FF2B5EF4-FFF2-40B4-BE49-F238E27FC236}">
                <a16:creationId xmlns:a16="http://schemas.microsoft.com/office/drawing/2014/main" id="{9AD29E00-31A2-E549-AB0C-D4C6FBA41BAF}"/>
              </a:ext>
            </a:extLst>
          </p:cNvPr>
          <p:cNvSpPr>
            <a:spLocks noChangeArrowheads="1"/>
          </p:cNvSpPr>
          <p:nvPr/>
        </p:nvSpPr>
        <p:spPr bwMode="auto">
          <a:xfrm>
            <a:off x="4289425" y="3930650"/>
            <a:ext cx="4254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500" b="1"/>
              <a:t>s</a:t>
            </a:r>
          </a:p>
        </p:txBody>
      </p:sp>
      <p:grpSp>
        <p:nvGrpSpPr>
          <p:cNvPr id="97310" name="Group 29">
            <a:extLst>
              <a:ext uri="{FF2B5EF4-FFF2-40B4-BE49-F238E27FC236}">
                <a16:creationId xmlns:a16="http://schemas.microsoft.com/office/drawing/2014/main" id="{FFB99AAE-051F-5A44-9379-AAD53CFC7568}"/>
              </a:ext>
            </a:extLst>
          </p:cNvPr>
          <p:cNvGrpSpPr>
            <a:grpSpLocks/>
          </p:cNvGrpSpPr>
          <p:nvPr/>
        </p:nvGrpSpPr>
        <p:grpSpPr bwMode="auto">
          <a:xfrm>
            <a:off x="5399088" y="3803650"/>
            <a:ext cx="982662" cy="561975"/>
            <a:chOff x="3707" y="2332"/>
            <a:chExt cx="674" cy="345"/>
          </a:xfrm>
        </p:grpSpPr>
        <p:sp>
          <p:nvSpPr>
            <p:cNvPr id="97340" name="Rectangle 30">
              <a:extLst>
                <a:ext uri="{FF2B5EF4-FFF2-40B4-BE49-F238E27FC236}">
                  <a16:creationId xmlns:a16="http://schemas.microsoft.com/office/drawing/2014/main" id="{326F7E0C-BF5B-6847-9137-2E57370F1AC5}"/>
                </a:ext>
              </a:extLst>
            </p:cNvPr>
            <p:cNvSpPr>
              <a:spLocks noChangeArrowheads="1"/>
            </p:cNvSpPr>
            <p:nvPr/>
          </p:nvSpPr>
          <p:spPr bwMode="auto">
            <a:xfrm>
              <a:off x="3707" y="2332"/>
              <a:ext cx="4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G</a:t>
              </a:r>
              <a:r>
                <a:rPr lang="en-US" altLang="en-US" sz="3100" b="1" baseline="-25000"/>
                <a:t>2</a:t>
              </a:r>
            </a:p>
          </p:txBody>
        </p:sp>
        <p:sp>
          <p:nvSpPr>
            <p:cNvPr id="97341" name="Rectangle 31">
              <a:extLst>
                <a:ext uri="{FF2B5EF4-FFF2-40B4-BE49-F238E27FC236}">
                  <a16:creationId xmlns:a16="http://schemas.microsoft.com/office/drawing/2014/main" id="{98001CAF-2A64-BA48-8E22-69F9D3240D53}"/>
                </a:ext>
              </a:extLst>
            </p:cNvPr>
            <p:cNvSpPr>
              <a:spLocks noChangeArrowheads="1"/>
            </p:cNvSpPr>
            <p:nvPr/>
          </p:nvSpPr>
          <p:spPr bwMode="auto">
            <a:xfrm>
              <a:off x="4031" y="2332"/>
              <a:ext cx="35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100" b="1"/>
                <a:t>M</a:t>
              </a:r>
            </a:p>
          </p:txBody>
        </p:sp>
      </p:grpSp>
      <p:sp>
        <p:nvSpPr>
          <p:cNvPr id="97311" name="Rectangle 32">
            <a:extLst>
              <a:ext uri="{FF2B5EF4-FFF2-40B4-BE49-F238E27FC236}">
                <a16:creationId xmlns:a16="http://schemas.microsoft.com/office/drawing/2014/main" id="{FAD62031-E2A5-7B43-A69D-457F21F67331}"/>
              </a:ext>
            </a:extLst>
          </p:cNvPr>
          <p:cNvSpPr>
            <a:spLocks noChangeArrowheads="1"/>
          </p:cNvSpPr>
          <p:nvPr/>
        </p:nvSpPr>
        <p:spPr bwMode="auto">
          <a:xfrm>
            <a:off x="3346450" y="5667375"/>
            <a:ext cx="18748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DNA Content</a:t>
            </a:r>
          </a:p>
        </p:txBody>
      </p:sp>
      <p:sp>
        <p:nvSpPr>
          <p:cNvPr id="256033" name="Rectangle 33">
            <a:extLst>
              <a:ext uri="{FF2B5EF4-FFF2-40B4-BE49-F238E27FC236}">
                <a16:creationId xmlns:a16="http://schemas.microsoft.com/office/drawing/2014/main" id="{97849FA1-9F6F-FE4C-97B0-CE751951B005}"/>
              </a:ext>
            </a:extLst>
          </p:cNvPr>
          <p:cNvSpPr>
            <a:spLocks noChangeArrowheads="1"/>
          </p:cNvSpPr>
          <p:nvPr/>
        </p:nvSpPr>
        <p:spPr bwMode="auto">
          <a:xfrm>
            <a:off x="2701925" y="5484813"/>
            <a:ext cx="493713"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dirty="0">
                <a:solidFill>
                  <a:srgbClr val="F5DD49"/>
                </a:solidFill>
                <a:effectLst>
                  <a:outerShdw blurRad="38100" dist="38100" dir="2700000" algn="tl">
                    <a:srgbClr val="C0C0C0"/>
                  </a:outerShdw>
                </a:effectLst>
                <a:latin typeface="Arial" charset="0"/>
              </a:rPr>
              <a:t>2N</a:t>
            </a:r>
          </a:p>
        </p:txBody>
      </p:sp>
      <p:sp>
        <p:nvSpPr>
          <p:cNvPr id="256034" name="Rectangle 34">
            <a:extLst>
              <a:ext uri="{FF2B5EF4-FFF2-40B4-BE49-F238E27FC236}">
                <a16:creationId xmlns:a16="http://schemas.microsoft.com/office/drawing/2014/main" id="{1BD52629-39CC-8E4F-AA7C-2D51523C6973}"/>
              </a:ext>
            </a:extLst>
          </p:cNvPr>
          <p:cNvSpPr>
            <a:spLocks noChangeArrowheads="1"/>
          </p:cNvSpPr>
          <p:nvPr/>
        </p:nvSpPr>
        <p:spPr bwMode="auto">
          <a:xfrm>
            <a:off x="5219700" y="5548313"/>
            <a:ext cx="493713" cy="439737"/>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5DD49"/>
                </a:solidFill>
                <a:effectLst>
                  <a:outerShdw blurRad="38100" dist="38100" dir="2700000" algn="tl">
                    <a:srgbClr val="C0C0C0"/>
                  </a:outerShdw>
                </a:effectLst>
                <a:latin typeface="Arial" charset="0"/>
              </a:rPr>
              <a:t>4N</a:t>
            </a:r>
          </a:p>
        </p:txBody>
      </p:sp>
      <p:sp>
        <p:nvSpPr>
          <p:cNvPr id="97314" name="Line 35">
            <a:extLst>
              <a:ext uri="{FF2B5EF4-FFF2-40B4-BE49-F238E27FC236}">
                <a16:creationId xmlns:a16="http://schemas.microsoft.com/office/drawing/2014/main" id="{AEAC25EB-8F67-AB48-BA1A-BEE4D302BE38}"/>
              </a:ext>
            </a:extLst>
          </p:cNvPr>
          <p:cNvSpPr>
            <a:spLocks noChangeShapeType="1"/>
          </p:cNvSpPr>
          <p:nvPr/>
        </p:nvSpPr>
        <p:spPr bwMode="auto">
          <a:xfrm flipV="1">
            <a:off x="2974975" y="5083175"/>
            <a:ext cx="0" cy="476250"/>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5" name="Line 36">
            <a:extLst>
              <a:ext uri="{FF2B5EF4-FFF2-40B4-BE49-F238E27FC236}">
                <a16:creationId xmlns:a16="http://schemas.microsoft.com/office/drawing/2014/main" id="{28B6AC6C-8196-7D4C-B9AB-CB96F71D2EBD}"/>
              </a:ext>
            </a:extLst>
          </p:cNvPr>
          <p:cNvSpPr>
            <a:spLocks noChangeShapeType="1"/>
          </p:cNvSpPr>
          <p:nvPr/>
        </p:nvSpPr>
        <p:spPr bwMode="auto">
          <a:xfrm flipV="1">
            <a:off x="5446713" y="5083175"/>
            <a:ext cx="0" cy="476250"/>
          </a:xfrm>
          <a:prstGeom prst="line">
            <a:avLst/>
          </a:prstGeom>
          <a:noFill/>
          <a:ln w="25400">
            <a:solidFill>
              <a:srgbClr val="FFDC0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316" name="Freeform 37">
            <a:extLst>
              <a:ext uri="{FF2B5EF4-FFF2-40B4-BE49-F238E27FC236}">
                <a16:creationId xmlns:a16="http://schemas.microsoft.com/office/drawing/2014/main" id="{4924B833-B3FE-2040-A420-D53BEB72672A}"/>
              </a:ext>
            </a:extLst>
          </p:cNvPr>
          <p:cNvSpPr>
            <a:spLocks/>
          </p:cNvSpPr>
          <p:nvPr/>
        </p:nvSpPr>
        <p:spPr bwMode="auto">
          <a:xfrm>
            <a:off x="5254625" y="4194175"/>
            <a:ext cx="490538" cy="787400"/>
          </a:xfrm>
          <a:custGeom>
            <a:avLst/>
            <a:gdLst>
              <a:gd name="T0" fmla="*/ 0 w 337"/>
              <a:gd name="T1" fmla="*/ 2147483646 h 482"/>
              <a:gd name="T2" fmla="*/ 2147483646 w 337"/>
              <a:gd name="T3" fmla="*/ 0 h 482"/>
              <a:gd name="T4" fmla="*/ 2147483646 w 337"/>
              <a:gd name="T5" fmla="*/ 2147483646 h 482"/>
              <a:gd name="T6" fmla="*/ 2147483646 w 337"/>
              <a:gd name="T7" fmla="*/ 2147483646 h 482"/>
              <a:gd name="T8" fmla="*/ 2147483646 w 337"/>
              <a:gd name="T9" fmla="*/ 2147483646 h 482"/>
              <a:gd name="T10" fmla="*/ 2147483646 w 337"/>
              <a:gd name="T11" fmla="*/ 2147483646 h 482"/>
              <a:gd name="T12" fmla="*/ 2147483646 w 337"/>
              <a:gd name="T13" fmla="*/ 2147483646 h 482"/>
              <a:gd name="T14" fmla="*/ 0 w 337"/>
              <a:gd name="T15" fmla="*/ 2147483646 h 4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482">
                <a:moveTo>
                  <a:pt x="0" y="478"/>
                </a:moveTo>
                <a:lnTo>
                  <a:pt x="106" y="0"/>
                </a:lnTo>
                <a:lnTo>
                  <a:pt x="206" y="325"/>
                </a:lnTo>
                <a:lnTo>
                  <a:pt x="230" y="400"/>
                </a:lnTo>
                <a:lnTo>
                  <a:pt x="274" y="460"/>
                </a:lnTo>
                <a:lnTo>
                  <a:pt x="318" y="478"/>
                </a:lnTo>
                <a:lnTo>
                  <a:pt x="336" y="481"/>
                </a:lnTo>
                <a:lnTo>
                  <a:pt x="0" y="478"/>
                </a:lnTo>
              </a:path>
            </a:pathLst>
          </a:custGeom>
          <a:solidFill>
            <a:schemeClr val="accent1"/>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17" name="Oval 38">
            <a:extLst>
              <a:ext uri="{FF2B5EF4-FFF2-40B4-BE49-F238E27FC236}">
                <a16:creationId xmlns:a16="http://schemas.microsoft.com/office/drawing/2014/main" id="{BAFDF412-1501-EB4F-BC72-4C167CAA1812}"/>
              </a:ext>
            </a:extLst>
          </p:cNvPr>
          <p:cNvSpPr>
            <a:spLocks noChangeArrowheads="1"/>
          </p:cNvSpPr>
          <p:nvPr/>
        </p:nvSpPr>
        <p:spPr bwMode="auto">
          <a:xfrm>
            <a:off x="5110163" y="1563688"/>
            <a:ext cx="1806575" cy="1717675"/>
          </a:xfrm>
          <a:prstGeom prst="ellipse">
            <a:avLst/>
          </a:prstGeom>
          <a:noFill/>
          <a:ln w="127000">
            <a:solidFill>
              <a:srgbClr val="FE9B0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7318" name="Rectangle 39">
            <a:extLst>
              <a:ext uri="{FF2B5EF4-FFF2-40B4-BE49-F238E27FC236}">
                <a16:creationId xmlns:a16="http://schemas.microsoft.com/office/drawing/2014/main" id="{CD7DF7CA-CF35-BD4A-992A-84ABFD0F3D25}"/>
              </a:ext>
            </a:extLst>
          </p:cNvPr>
          <p:cNvSpPr>
            <a:spLocks noChangeArrowheads="1"/>
          </p:cNvSpPr>
          <p:nvPr/>
        </p:nvSpPr>
        <p:spPr bwMode="auto">
          <a:xfrm>
            <a:off x="5513388" y="1782763"/>
            <a:ext cx="334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2</a:t>
            </a:r>
          </a:p>
        </p:txBody>
      </p:sp>
      <p:sp>
        <p:nvSpPr>
          <p:cNvPr id="97319" name="Rectangle 40">
            <a:extLst>
              <a:ext uri="{FF2B5EF4-FFF2-40B4-BE49-F238E27FC236}">
                <a16:creationId xmlns:a16="http://schemas.microsoft.com/office/drawing/2014/main" id="{A4FC48FB-B623-9C4E-8165-7F16E8B2CA9C}"/>
              </a:ext>
            </a:extLst>
          </p:cNvPr>
          <p:cNvSpPr>
            <a:spLocks noChangeArrowheads="1"/>
          </p:cNvSpPr>
          <p:nvPr/>
        </p:nvSpPr>
        <p:spPr bwMode="auto">
          <a:xfrm>
            <a:off x="6122988" y="1709738"/>
            <a:ext cx="2682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M</a:t>
            </a:r>
          </a:p>
        </p:txBody>
      </p:sp>
      <p:sp>
        <p:nvSpPr>
          <p:cNvPr id="97320" name="Oval 41">
            <a:extLst>
              <a:ext uri="{FF2B5EF4-FFF2-40B4-BE49-F238E27FC236}">
                <a16:creationId xmlns:a16="http://schemas.microsoft.com/office/drawing/2014/main" id="{2CF0EC91-7E01-AA42-9C8C-A4972996793B}"/>
              </a:ext>
            </a:extLst>
          </p:cNvPr>
          <p:cNvSpPr>
            <a:spLocks noChangeArrowheads="1"/>
          </p:cNvSpPr>
          <p:nvPr/>
        </p:nvSpPr>
        <p:spPr bwMode="auto">
          <a:xfrm>
            <a:off x="7108825" y="1606550"/>
            <a:ext cx="439738" cy="495300"/>
          </a:xfrm>
          <a:prstGeom prst="ellipse">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7321" name="Rectangle 42">
            <a:extLst>
              <a:ext uri="{FF2B5EF4-FFF2-40B4-BE49-F238E27FC236}">
                <a16:creationId xmlns:a16="http://schemas.microsoft.com/office/drawing/2014/main" id="{27B34F29-9CB4-FF4C-95EE-660E28888E70}"/>
              </a:ext>
            </a:extLst>
          </p:cNvPr>
          <p:cNvSpPr>
            <a:spLocks noChangeArrowheads="1"/>
          </p:cNvSpPr>
          <p:nvPr/>
        </p:nvSpPr>
        <p:spPr bwMode="auto">
          <a:xfrm>
            <a:off x="7158038" y="1658938"/>
            <a:ext cx="334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0</a:t>
            </a:r>
            <a:endParaRPr lang="en-US" altLang="en-US" sz="1700" b="1" baseline="-25000">
              <a:solidFill>
                <a:srgbClr val="FFFF00"/>
              </a:solidFill>
            </a:endParaRPr>
          </a:p>
        </p:txBody>
      </p:sp>
      <p:sp>
        <p:nvSpPr>
          <p:cNvPr id="97322" name="Rectangle 43">
            <a:extLst>
              <a:ext uri="{FF2B5EF4-FFF2-40B4-BE49-F238E27FC236}">
                <a16:creationId xmlns:a16="http://schemas.microsoft.com/office/drawing/2014/main" id="{0C098B47-41AE-2146-B196-88DFE46A34DF}"/>
              </a:ext>
            </a:extLst>
          </p:cNvPr>
          <p:cNvSpPr>
            <a:spLocks noChangeArrowheads="1"/>
          </p:cNvSpPr>
          <p:nvPr/>
        </p:nvSpPr>
        <p:spPr bwMode="auto">
          <a:xfrm>
            <a:off x="6451600" y="2220913"/>
            <a:ext cx="3349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700" b="1"/>
              <a:t>G</a:t>
            </a:r>
            <a:r>
              <a:rPr lang="en-US" altLang="en-US" sz="1700" b="1" baseline="-25000"/>
              <a:t>1</a:t>
            </a:r>
          </a:p>
        </p:txBody>
      </p:sp>
      <p:sp>
        <p:nvSpPr>
          <p:cNvPr id="97323" name="Rectangle 44">
            <a:extLst>
              <a:ext uri="{FF2B5EF4-FFF2-40B4-BE49-F238E27FC236}">
                <a16:creationId xmlns:a16="http://schemas.microsoft.com/office/drawing/2014/main" id="{BC345FEF-A421-C14F-BDEA-26F2A7C86E68}"/>
              </a:ext>
            </a:extLst>
          </p:cNvPr>
          <p:cNvSpPr>
            <a:spLocks noChangeArrowheads="1"/>
          </p:cNvSpPr>
          <p:nvPr/>
        </p:nvSpPr>
        <p:spPr bwMode="auto">
          <a:xfrm>
            <a:off x="5397500" y="2619375"/>
            <a:ext cx="23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450" tIns="23812" rIns="44450" bIns="23812">
            <a:spAutoFit/>
          </a:bodyPr>
          <a:lstStyle>
            <a:lvl1pPr defTabSz="32067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32067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32067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32067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32067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100" b="1"/>
              <a:t>s</a:t>
            </a:r>
          </a:p>
        </p:txBody>
      </p:sp>
      <p:sp>
        <p:nvSpPr>
          <p:cNvPr id="97324" name="Arc 45">
            <a:extLst>
              <a:ext uri="{FF2B5EF4-FFF2-40B4-BE49-F238E27FC236}">
                <a16:creationId xmlns:a16="http://schemas.microsoft.com/office/drawing/2014/main" id="{850AB96B-3697-604D-8B5B-4BBE63468D83}"/>
              </a:ext>
            </a:extLst>
          </p:cNvPr>
          <p:cNvSpPr>
            <a:spLocks/>
          </p:cNvSpPr>
          <p:nvPr/>
        </p:nvSpPr>
        <p:spPr bwMode="auto">
          <a:xfrm>
            <a:off x="7094538" y="2111375"/>
            <a:ext cx="174625" cy="361950"/>
          </a:xfrm>
          <a:custGeom>
            <a:avLst/>
            <a:gdLst>
              <a:gd name="T0" fmla="*/ 0 w 21587"/>
              <a:gd name="T1" fmla="*/ 2147483646 h 21599"/>
              <a:gd name="T2" fmla="*/ 2147483646 w 21587"/>
              <a:gd name="T3" fmla="*/ 0 h 21599"/>
              <a:gd name="T4" fmla="*/ 2147483646 w 21587"/>
              <a:gd name="T5" fmla="*/ 2147483646 h 21599"/>
              <a:gd name="T6" fmla="*/ 0 60000 65536"/>
              <a:gd name="T7" fmla="*/ 0 60000 65536"/>
              <a:gd name="T8" fmla="*/ 0 60000 65536"/>
            </a:gdLst>
            <a:ahLst/>
            <a:cxnLst>
              <a:cxn ang="T6">
                <a:pos x="T0" y="T1"/>
              </a:cxn>
              <a:cxn ang="T7">
                <a:pos x="T2" y="T3"/>
              </a:cxn>
              <a:cxn ang="T8">
                <a:pos x="T4" y="T5"/>
              </a:cxn>
            </a:cxnLst>
            <a:rect l="0" t="0" r="r" b="b"/>
            <a:pathLst>
              <a:path w="21587" h="21599" fill="none" extrusionOk="0">
                <a:moveTo>
                  <a:pt x="-1" y="20858"/>
                </a:moveTo>
                <a:cubicBezTo>
                  <a:pt x="396" y="9294"/>
                  <a:pt x="9835" y="96"/>
                  <a:pt x="21406" y="-1"/>
                </a:cubicBezTo>
              </a:path>
              <a:path w="21587" h="21599" stroke="0" extrusionOk="0">
                <a:moveTo>
                  <a:pt x="-1" y="20858"/>
                </a:moveTo>
                <a:cubicBezTo>
                  <a:pt x="396" y="9294"/>
                  <a:pt x="9835" y="96"/>
                  <a:pt x="21406" y="-1"/>
                </a:cubicBezTo>
                <a:lnTo>
                  <a:pt x="21587" y="21599"/>
                </a:lnTo>
                <a:lnTo>
                  <a:pt x="-1" y="20858"/>
                </a:lnTo>
                <a:close/>
              </a:path>
            </a:pathLst>
          </a:custGeom>
          <a:noFill/>
          <a:ln w="50800" cap="rnd">
            <a:solidFill>
              <a:schemeClr val="tx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25" name="Freeform 46">
            <a:extLst>
              <a:ext uri="{FF2B5EF4-FFF2-40B4-BE49-F238E27FC236}">
                <a16:creationId xmlns:a16="http://schemas.microsoft.com/office/drawing/2014/main" id="{476B164F-A41D-344E-9562-E2165CDA5FDB}"/>
              </a:ext>
            </a:extLst>
          </p:cNvPr>
          <p:cNvSpPr>
            <a:spLocks/>
          </p:cNvSpPr>
          <p:nvPr/>
        </p:nvSpPr>
        <p:spPr bwMode="auto">
          <a:xfrm>
            <a:off x="6127750" y="1803400"/>
            <a:ext cx="889000" cy="1525588"/>
          </a:xfrm>
          <a:custGeom>
            <a:avLst/>
            <a:gdLst>
              <a:gd name="T0" fmla="*/ 2147483646 w 610"/>
              <a:gd name="T1" fmla="*/ 2147483646 h 935"/>
              <a:gd name="T2" fmla="*/ 2147483646 w 610"/>
              <a:gd name="T3" fmla="*/ 2147483646 h 935"/>
              <a:gd name="T4" fmla="*/ 2147483646 w 610"/>
              <a:gd name="T5" fmla="*/ 2147483646 h 935"/>
              <a:gd name="T6" fmla="*/ 2147483646 w 610"/>
              <a:gd name="T7" fmla="*/ 2147483646 h 935"/>
              <a:gd name="T8" fmla="*/ 2147483646 w 610"/>
              <a:gd name="T9" fmla="*/ 2147483646 h 935"/>
              <a:gd name="T10" fmla="*/ 2147483646 w 610"/>
              <a:gd name="T11" fmla="*/ 2147483646 h 935"/>
              <a:gd name="T12" fmla="*/ 2147483646 w 610"/>
              <a:gd name="T13" fmla="*/ 2147483646 h 935"/>
              <a:gd name="T14" fmla="*/ 2147483646 w 610"/>
              <a:gd name="T15" fmla="*/ 2147483646 h 935"/>
              <a:gd name="T16" fmla="*/ 2147483646 w 610"/>
              <a:gd name="T17" fmla="*/ 2147483646 h 935"/>
              <a:gd name="T18" fmla="*/ 2147483646 w 610"/>
              <a:gd name="T19" fmla="*/ 2147483646 h 935"/>
              <a:gd name="T20" fmla="*/ 2147483646 w 610"/>
              <a:gd name="T21" fmla="*/ 2147483646 h 935"/>
              <a:gd name="T22" fmla="*/ 2147483646 w 610"/>
              <a:gd name="T23" fmla="*/ 2147483646 h 935"/>
              <a:gd name="T24" fmla="*/ 2147483646 w 610"/>
              <a:gd name="T25" fmla="*/ 2147483646 h 935"/>
              <a:gd name="T26" fmla="*/ 2147483646 w 610"/>
              <a:gd name="T27" fmla="*/ 2147483646 h 935"/>
              <a:gd name="T28" fmla="*/ 2147483646 w 610"/>
              <a:gd name="T29" fmla="*/ 2147483646 h 935"/>
              <a:gd name="T30" fmla="*/ 2147483646 w 610"/>
              <a:gd name="T31" fmla="*/ 2147483646 h 935"/>
              <a:gd name="T32" fmla="*/ 0 w 610"/>
              <a:gd name="T33" fmla="*/ 2147483646 h 935"/>
              <a:gd name="T34" fmla="*/ 2147483646 w 610"/>
              <a:gd name="T35" fmla="*/ 2147483646 h 935"/>
              <a:gd name="T36" fmla="*/ 2147483646 w 610"/>
              <a:gd name="T37" fmla="*/ 2147483646 h 935"/>
              <a:gd name="T38" fmla="*/ 2147483646 w 610"/>
              <a:gd name="T39" fmla="*/ 2147483646 h 935"/>
              <a:gd name="T40" fmla="*/ 2147483646 w 610"/>
              <a:gd name="T41" fmla="*/ 2147483646 h 935"/>
              <a:gd name="T42" fmla="*/ 2147483646 w 610"/>
              <a:gd name="T43" fmla="*/ 2147483646 h 935"/>
              <a:gd name="T44" fmla="*/ 2147483646 w 610"/>
              <a:gd name="T45" fmla="*/ 2147483646 h 935"/>
              <a:gd name="T46" fmla="*/ 2147483646 w 610"/>
              <a:gd name="T47" fmla="*/ 2147483646 h 935"/>
              <a:gd name="T48" fmla="*/ 2147483646 w 610"/>
              <a:gd name="T49" fmla="*/ 2147483646 h 935"/>
              <a:gd name="T50" fmla="*/ 2147483646 w 610"/>
              <a:gd name="T51" fmla="*/ 2147483646 h 935"/>
              <a:gd name="T52" fmla="*/ 2147483646 w 610"/>
              <a:gd name="T53" fmla="*/ 2147483646 h 935"/>
              <a:gd name="T54" fmla="*/ 2147483646 w 610"/>
              <a:gd name="T55" fmla="*/ 2147483646 h 935"/>
              <a:gd name="T56" fmla="*/ 2147483646 w 610"/>
              <a:gd name="T57" fmla="*/ 2147483646 h 935"/>
              <a:gd name="T58" fmla="*/ 2147483646 w 610"/>
              <a:gd name="T59" fmla="*/ 2147483646 h 935"/>
              <a:gd name="T60" fmla="*/ 2147483646 w 610"/>
              <a:gd name="T61" fmla="*/ 2147483646 h 935"/>
              <a:gd name="T62" fmla="*/ 2147483646 w 610"/>
              <a:gd name="T63" fmla="*/ 2147483646 h 935"/>
              <a:gd name="T64" fmla="*/ 2147483646 w 610"/>
              <a:gd name="T65" fmla="*/ 2147483646 h 935"/>
              <a:gd name="T66" fmla="*/ 2147483646 w 610"/>
              <a:gd name="T67" fmla="*/ 2147483646 h 935"/>
              <a:gd name="T68" fmla="*/ 2147483646 w 610"/>
              <a:gd name="T69" fmla="*/ 2147483646 h 935"/>
              <a:gd name="T70" fmla="*/ 2147483646 w 610"/>
              <a:gd name="T71" fmla="*/ 0 h 935"/>
              <a:gd name="T72" fmla="*/ 2147483646 w 610"/>
              <a:gd name="T73" fmla="*/ 2147483646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0" h="935">
                <a:moveTo>
                  <a:pt x="355" y="66"/>
                </a:moveTo>
                <a:lnTo>
                  <a:pt x="419" y="121"/>
                </a:lnTo>
                <a:lnTo>
                  <a:pt x="463" y="175"/>
                </a:lnTo>
                <a:lnTo>
                  <a:pt x="495" y="235"/>
                </a:lnTo>
                <a:lnTo>
                  <a:pt x="517" y="322"/>
                </a:lnTo>
                <a:lnTo>
                  <a:pt x="514" y="409"/>
                </a:lnTo>
                <a:lnTo>
                  <a:pt x="509" y="467"/>
                </a:lnTo>
                <a:lnTo>
                  <a:pt x="492" y="522"/>
                </a:lnTo>
                <a:lnTo>
                  <a:pt x="467" y="583"/>
                </a:lnTo>
                <a:lnTo>
                  <a:pt x="416" y="655"/>
                </a:lnTo>
                <a:lnTo>
                  <a:pt x="371" y="695"/>
                </a:lnTo>
                <a:lnTo>
                  <a:pt x="320" y="730"/>
                </a:lnTo>
                <a:lnTo>
                  <a:pt x="276" y="762"/>
                </a:lnTo>
                <a:lnTo>
                  <a:pt x="222" y="790"/>
                </a:lnTo>
                <a:lnTo>
                  <a:pt x="165" y="813"/>
                </a:lnTo>
                <a:lnTo>
                  <a:pt x="92" y="836"/>
                </a:lnTo>
                <a:lnTo>
                  <a:pt x="0" y="859"/>
                </a:lnTo>
                <a:lnTo>
                  <a:pt x="19" y="934"/>
                </a:lnTo>
                <a:lnTo>
                  <a:pt x="114" y="917"/>
                </a:lnTo>
                <a:lnTo>
                  <a:pt x="193" y="891"/>
                </a:lnTo>
                <a:lnTo>
                  <a:pt x="279" y="851"/>
                </a:lnTo>
                <a:lnTo>
                  <a:pt x="349" y="813"/>
                </a:lnTo>
                <a:lnTo>
                  <a:pt x="409" y="770"/>
                </a:lnTo>
                <a:lnTo>
                  <a:pt x="469" y="716"/>
                </a:lnTo>
                <a:lnTo>
                  <a:pt x="501" y="678"/>
                </a:lnTo>
                <a:lnTo>
                  <a:pt x="549" y="606"/>
                </a:lnTo>
                <a:lnTo>
                  <a:pt x="585" y="528"/>
                </a:lnTo>
                <a:lnTo>
                  <a:pt x="601" y="461"/>
                </a:lnTo>
                <a:lnTo>
                  <a:pt x="609" y="403"/>
                </a:lnTo>
                <a:lnTo>
                  <a:pt x="609" y="336"/>
                </a:lnTo>
                <a:lnTo>
                  <a:pt x="598" y="267"/>
                </a:lnTo>
                <a:lnTo>
                  <a:pt x="574" y="204"/>
                </a:lnTo>
                <a:lnTo>
                  <a:pt x="542" y="144"/>
                </a:lnTo>
                <a:lnTo>
                  <a:pt x="498" y="89"/>
                </a:lnTo>
                <a:lnTo>
                  <a:pt x="444" y="29"/>
                </a:lnTo>
                <a:lnTo>
                  <a:pt x="406" y="0"/>
                </a:lnTo>
                <a:lnTo>
                  <a:pt x="355" y="66"/>
                </a:lnTo>
              </a:path>
            </a:pathLst>
          </a:custGeom>
          <a:solidFill>
            <a:schemeClr val="tx2"/>
          </a:solidFill>
          <a:ln w="254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26" name="Freeform 47">
            <a:extLst>
              <a:ext uri="{FF2B5EF4-FFF2-40B4-BE49-F238E27FC236}">
                <a16:creationId xmlns:a16="http://schemas.microsoft.com/office/drawing/2014/main" id="{1269DECA-5877-454E-9B6A-1C479693C649}"/>
              </a:ext>
            </a:extLst>
          </p:cNvPr>
          <p:cNvSpPr>
            <a:spLocks/>
          </p:cNvSpPr>
          <p:nvPr/>
        </p:nvSpPr>
        <p:spPr bwMode="auto">
          <a:xfrm>
            <a:off x="5273675" y="1497013"/>
            <a:ext cx="1441450" cy="420687"/>
          </a:xfrm>
          <a:custGeom>
            <a:avLst/>
            <a:gdLst>
              <a:gd name="T0" fmla="*/ 2147483646 w 989"/>
              <a:gd name="T1" fmla="*/ 2147483646 h 258"/>
              <a:gd name="T2" fmla="*/ 0 w 989"/>
              <a:gd name="T3" fmla="*/ 2147483646 h 258"/>
              <a:gd name="T4" fmla="*/ 2147483646 w 989"/>
              <a:gd name="T5" fmla="*/ 2147483646 h 258"/>
              <a:gd name="T6" fmla="*/ 2147483646 w 989"/>
              <a:gd name="T7" fmla="*/ 2147483646 h 258"/>
              <a:gd name="T8" fmla="*/ 2147483646 w 989"/>
              <a:gd name="T9" fmla="*/ 2147483646 h 258"/>
              <a:gd name="T10" fmla="*/ 2147483646 w 989"/>
              <a:gd name="T11" fmla="*/ 2147483646 h 258"/>
              <a:gd name="T12" fmla="*/ 2147483646 w 989"/>
              <a:gd name="T13" fmla="*/ 2147483646 h 258"/>
              <a:gd name="T14" fmla="*/ 2147483646 w 989"/>
              <a:gd name="T15" fmla="*/ 2147483646 h 258"/>
              <a:gd name="T16" fmla="*/ 2147483646 w 989"/>
              <a:gd name="T17" fmla="*/ 2147483646 h 258"/>
              <a:gd name="T18" fmla="*/ 2147483646 w 989"/>
              <a:gd name="T19" fmla="*/ 2147483646 h 258"/>
              <a:gd name="T20" fmla="*/ 2147483646 w 989"/>
              <a:gd name="T21" fmla="*/ 0 h 258"/>
              <a:gd name="T22" fmla="*/ 2147483646 w 989"/>
              <a:gd name="T23" fmla="*/ 2147483646 h 258"/>
              <a:gd name="T24" fmla="*/ 2147483646 w 989"/>
              <a:gd name="T25" fmla="*/ 2147483646 h 258"/>
              <a:gd name="T26" fmla="*/ 2147483646 w 989"/>
              <a:gd name="T27" fmla="*/ 2147483646 h 258"/>
              <a:gd name="T28" fmla="*/ 2147483646 w 989"/>
              <a:gd name="T29" fmla="*/ 2147483646 h 258"/>
              <a:gd name="T30" fmla="*/ 2147483646 w 989"/>
              <a:gd name="T31" fmla="*/ 2147483646 h 258"/>
              <a:gd name="T32" fmla="*/ 2147483646 w 989"/>
              <a:gd name="T33" fmla="*/ 2147483646 h 258"/>
              <a:gd name="T34" fmla="*/ 2147483646 w 989"/>
              <a:gd name="T35" fmla="*/ 2147483646 h 258"/>
              <a:gd name="T36" fmla="*/ 2147483646 w 989"/>
              <a:gd name="T37" fmla="*/ 2147483646 h 258"/>
              <a:gd name="T38" fmla="*/ 2147483646 w 989"/>
              <a:gd name="T39" fmla="*/ 2147483646 h 258"/>
              <a:gd name="T40" fmla="*/ 2147483646 w 989"/>
              <a:gd name="T41" fmla="*/ 2147483646 h 258"/>
              <a:gd name="T42" fmla="*/ 2147483646 w 989"/>
              <a:gd name="T43" fmla="*/ 2147483646 h 258"/>
              <a:gd name="T44" fmla="*/ 2147483646 w 989"/>
              <a:gd name="T45" fmla="*/ 2147483646 h 258"/>
              <a:gd name="T46" fmla="*/ 2147483646 w 989"/>
              <a:gd name="T47" fmla="*/ 2147483646 h 258"/>
              <a:gd name="T48" fmla="*/ 2147483646 w 989"/>
              <a:gd name="T49" fmla="*/ 2147483646 h 258"/>
              <a:gd name="T50" fmla="*/ 2147483646 w 989"/>
              <a:gd name="T51" fmla="*/ 2147483646 h 258"/>
              <a:gd name="T52" fmla="*/ 2147483646 w 989"/>
              <a:gd name="T53" fmla="*/ 2147483646 h 258"/>
              <a:gd name="T54" fmla="*/ 2147483646 w 989"/>
              <a:gd name="T55" fmla="*/ 2147483646 h 258"/>
              <a:gd name="T56" fmla="*/ 2147483646 w 989"/>
              <a:gd name="T57" fmla="*/ 2147483646 h 258"/>
              <a:gd name="T58" fmla="*/ 2147483646 w 989"/>
              <a:gd name="T59" fmla="*/ 2147483646 h 258"/>
              <a:gd name="T60" fmla="*/ 2147483646 w 989"/>
              <a:gd name="T61" fmla="*/ 2147483646 h 258"/>
              <a:gd name="T62" fmla="*/ 2147483646 w 989"/>
              <a:gd name="T63" fmla="*/ 2147483646 h 258"/>
              <a:gd name="T64" fmla="*/ 2147483646 w 989"/>
              <a:gd name="T65" fmla="*/ 2147483646 h 258"/>
              <a:gd name="T66" fmla="*/ 2147483646 w 989"/>
              <a:gd name="T67" fmla="*/ 2147483646 h 258"/>
              <a:gd name="T68" fmla="*/ 2147483646 w 989"/>
              <a:gd name="T69" fmla="*/ 2147483646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9" h="258">
                <a:moveTo>
                  <a:pt x="55" y="257"/>
                </a:moveTo>
                <a:lnTo>
                  <a:pt x="0" y="205"/>
                </a:lnTo>
                <a:lnTo>
                  <a:pt x="47" y="159"/>
                </a:lnTo>
                <a:lnTo>
                  <a:pt x="90" y="127"/>
                </a:lnTo>
                <a:lnTo>
                  <a:pt x="145" y="92"/>
                </a:lnTo>
                <a:lnTo>
                  <a:pt x="192" y="69"/>
                </a:lnTo>
                <a:lnTo>
                  <a:pt x="268" y="38"/>
                </a:lnTo>
                <a:lnTo>
                  <a:pt x="315" y="26"/>
                </a:lnTo>
                <a:lnTo>
                  <a:pt x="380" y="12"/>
                </a:lnTo>
                <a:lnTo>
                  <a:pt x="454" y="3"/>
                </a:lnTo>
                <a:lnTo>
                  <a:pt x="539" y="0"/>
                </a:lnTo>
                <a:lnTo>
                  <a:pt x="594" y="6"/>
                </a:lnTo>
                <a:lnTo>
                  <a:pt x="662" y="17"/>
                </a:lnTo>
                <a:lnTo>
                  <a:pt x="733" y="35"/>
                </a:lnTo>
                <a:lnTo>
                  <a:pt x="818" y="64"/>
                </a:lnTo>
                <a:lnTo>
                  <a:pt x="887" y="104"/>
                </a:lnTo>
                <a:lnTo>
                  <a:pt x="931" y="130"/>
                </a:lnTo>
                <a:lnTo>
                  <a:pt x="974" y="162"/>
                </a:lnTo>
                <a:lnTo>
                  <a:pt x="988" y="173"/>
                </a:lnTo>
                <a:lnTo>
                  <a:pt x="939" y="237"/>
                </a:lnTo>
                <a:lnTo>
                  <a:pt x="898" y="202"/>
                </a:lnTo>
                <a:lnTo>
                  <a:pt x="832" y="162"/>
                </a:lnTo>
                <a:lnTo>
                  <a:pt x="766" y="124"/>
                </a:lnTo>
                <a:lnTo>
                  <a:pt x="673" y="101"/>
                </a:lnTo>
                <a:lnTo>
                  <a:pt x="583" y="81"/>
                </a:lnTo>
                <a:lnTo>
                  <a:pt x="506" y="81"/>
                </a:lnTo>
                <a:lnTo>
                  <a:pt x="432" y="81"/>
                </a:lnTo>
                <a:lnTo>
                  <a:pt x="380" y="90"/>
                </a:lnTo>
                <a:lnTo>
                  <a:pt x="307" y="107"/>
                </a:lnTo>
                <a:lnTo>
                  <a:pt x="249" y="124"/>
                </a:lnTo>
                <a:lnTo>
                  <a:pt x="192" y="153"/>
                </a:lnTo>
                <a:lnTo>
                  <a:pt x="148" y="176"/>
                </a:lnTo>
                <a:lnTo>
                  <a:pt x="107" y="208"/>
                </a:lnTo>
                <a:lnTo>
                  <a:pt x="66" y="240"/>
                </a:lnTo>
                <a:lnTo>
                  <a:pt x="55" y="25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7327" name="Group 48">
            <a:extLst>
              <a:ext uri="{FF2B5EF4-FFF2-40B4-BE49-F238E27FC236}">
                <a16:creationId xmlns:a16="http://schemas.microsoft.com/office/drawing/2014/main" id="{97BFFE16-82D5-AF45-98FB-7E51881EAD35}"/>
              </a:ext>
            </a:extLst>
          </p:cNvPr>
          <p:cNvGrpSpPr>
            <a:grpSpLocks/>
          </p:cNvGrpSpPr>
          <p:nvPr/>
        </p:nvGrpSpPr>
        <p:grpSpPr bwMode="auto">
          <a:xfrm>
            <a:off x="822325" y="817563"/>
            <a:ext cx="7673975" cy="4813300"/>
            <a:chOff x="565" y="501"/>
            <a:chExt cx="5268" cy="2952"/>
          </a:xfrm>
        </p:grpSpPr>
        <p:sp>
          <p:nvSpPr>
            <p:cNvPr id="97329" name="Rectangle 49">
              <a:extLst>
                <a:ext uri="{FF2B5EF4-FFF2-40B4-BE49-F238E27FC236}">
                  <a16:creationId xmlns:a16="http://schemas.microsoft.com/office/drawing/2014/main" id="{E7F1112A-8F88-B042-8549-A4C6AF0A7B9F}"/>
                </a:ext>
              </a:extLst>
            </p:cNvPr>
            <p:cNvSpPr>
              <a:spLocks noChangeArrowheads="1"/>
            </p:cNvSpPr>
            <p:nvPr/>
          </p:nvSpPr>
          <p:spPr bwMode="auto">
            <a:xfrm>
              <a:off x="964" y="3144"/>
              <a:ext cx="2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0</a:t>
              </a:r>
            </a:p>
          </p:txBody>
        </p:sp>
        <p:sp>
          <p:nvSpPr>
            <p:cNvPr id="97330" name="Rectangle 50">
              <a:extLst>
                <a:ext uri="{FF2B5EF4-FFF2-40B4-BE49-F238E27FC236}">
                  <a16:creationId xmlns:a16="http://schemas.microsoft.com/office/drawing/2014/main" id="{D74FF387-77A4-5145-A10D-E7CDCCFD2FDE}"/>
                </a:ext>
              </a:extLst>
            </p:cNvPr>
            <p:cNvSpPr>
              <a:spLocks noChangeArrowheads="1"/>
            </p:cNvSpPr>
            <p:nvPr/>
          </p:nvSpPr>
          <p:spPr bwMode="auto">
            <a:xfrm>
              <a:off x="1696" y="3144"/>
              <a:ext cx="48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200</a:t>
              </a:r>
            </a:p>
          </p:txBody>
        </p:sp>
        <p:sp>
          <p:nvSpPr>
            <p:cNvPr id="97331" name="Rectangle 51">
              <a:extLst>
                <a:ext uri="{FF2B5EF4-FFF2-40B4-BE49-F238E27FC236}">
                  <a16:creationId xmlns:a16="http://schemas.microsoft.com/office/drawing/2014/main" id="{B9364E0B-9286-474B-A6E6-53C4E8FB178A}"/>
                </a:ext>
              </a:extLst>
            </p:cNvPr>
            <p:cNvSpPr>
              <a:spLocks noChangeArrowheads="1"/>
            </p:cNvSpPr>
            <p:nvPr/>
          </p:nvSpPr>
          <p:spPr bwMode="auto">
            <a:xfrm>
              <a:off x="2596" y="3144"/>
              <a:ext cx="49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i="1">
                  <a:solidFill>
                    <a:srgbClr val="B1F3FF"/>
                  </a:solidFill>
                </a:rPr>
                <a:t> </a:t>
              </a:r>
              <a:r>
                <a:rPr lang="en-US" altLang="en-US" sz="2300" b="1">
                  <a:solidFill>
                    <a:srgbClr val="B1F3FF"/>
                  </a:solidFill>
                </a:rPr>
                <a:t>400</a:t>
              </a:r>
            </a:p>
          </p:txBody>
        </p:sp>
        <p:sp>
          <p:nvSpPr>
            <p:cNvPr id="97332" name="Rectangle 52">
              <a:extLst>
                <a:ext uri="{FF2B5EF4-FFF2-40B4-BE49-F238E27FC236}">
                  <a16:creationId xmlns:a16="http://schemas.microsoft.com/office/drawing/2014/main" id="{6A3C9AB7-9D9D-4945-A9B3-4489F6973990}"/>
                </a:ext>
              </a:extLst>
            </p:cNvPr>
            <p:cNvSpPr>
              <a:spLocks noChangeArrowheads="1"/>
            </p:cNvSpPr>
            <p:nvPr/>
          </p:nvSpPr>
          <p:spPr bwMode="auto">
            <a:xfrm>
              <a:off x="3498" y="3144"/>
              <a:ext cx="48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600</a:t>
              </a:r>
            </a:p>
          </p:txBody>
        </p:sp>
        <p:sp>
          <p:nvSpPr>
            <p:cNvPr id="97333" name="Rectangle 53">
              <a:extLst>
                <a:ext uri="{FF2B5EF4-FFF2-40B4-BE49-F238E27FC236}">
                  <a16:creationId xmlns:a16="http://schemas.microsoft.com/office/drawing/2014/main" id="{A86D9CF2-5229-584C-8E6E-C3217F4E9601}"/>
                </a:ext>
              </a:extLst>
            </p:cNvPr>
            <p:cNvSpPr>
              <a:spLocks noChangeArrowheads="1"/>
            </p:cNvSpPr>
            <p:nvPr/>
          </p:nvSpPr>
          <p:spPr bwMode="auto">
            <a:xfrm>
              <a:off x="4379" y="3144"/>
              <a:ext cx="48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i="1">
                  <a:solidFill>
                    <a:srgbClr val="B1F3FF"/>
                  </a:solidFill>
                </a:rPr>
                <a:t> </a:t>
              </a:r>
              <a:r>
                <a:rPr lang="en-US" altLang="en-US" sz="2300" b="1">
                  <a:solidFill>
                    <a:srgbClr val="B1F3FF"/>
                  </a:solidFill>
                </a:rPr>
                <a:t>800</a:t>
              </a:r>
            </a:p>
          </p:txBody>
        </p:sp>
        <p:sp>
          <p:nvSpPr>
            <p:cNvPr id="97334" name="Rectangle 54">
              <a:extLst>
                <a:ext uri="{FF2B5EF4-FFF2-40B4-BE49-F238E27FC236}">
                  <a16:creationId xmlns:a16="http://schemas.microsoft.com/office/drawing/2014/main" id="{20921622-E98C-1944-AAD9-5BEEDBADCAC3}"/>
                </a:ext>
              </a:extLst>
            </p:cNvPr>
            <p:cNvSpPr>
              <a:spLocks noChangeArrowheads="1"/>
            </p:cNvSpPr>
            <p:nvPr/>
          </p:nvSpPr>
          <p:spPr bwMode="auto">
            <a:xfrm>
              <a:off x="5280" y="3144"/>
              <a:ext cx="55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1000</a:t>
              </a:r>
            </a:p>
          </p:txBody>
        </p:sp>
        <p:sp>
          <p:nvSpPr>
            <p:cNvPr id="97335" name="Rectangle 55">
              <a:extLst>
                <a:ext uri="{FF2B5EF4-FFF2-40B4-BE49-F238E27FC236}">
                  <a16:creationId xmlns:a16="http://schemas.microsoft.com/office/drawing/2014/main" id="{CDC62703-A2AD-D04B-AE93-0D0D1C84E0A0}"/>
                </a:ext>
              </a:extLst>
            </p:cNvPr>
            <p:cNvSpPr>
              <a:spLocks noChangeArrowheads="1"/>
            </p:cNvSpPr>
            <p:nvPr/>
          </p:nvSpPr>
          <p:spPr bwMode="auto">
            <a:xfrm>
              <a:off x="796" y="2991"/>
              <a:ext cx="24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0</a:t>
              </a:r>
            </a:p>
          </p:txBody>
        </p:sp>
        <p:sp>
          <p:nvSpPr>
            <p:cNvPr id="97336" name="Rectangle 56">
              <a:extLst>
                <a:ext uri="{FF2B5EF4-FFF2-40B4-BE49-F238E27FC236}">
                  <a16:creationId xmlns:a16="http://schemas.microsoft.com/office/drawing/2014/main" id="{BF62DEA8-BABE-6749-966D-C5C4B6FD24B4}"/>
                </a:ext>
              </a:extLst>
            </p:cNvPr>
            <p:cNvSpPr>
              <a:spLocks noChangeArrowheads="1"/>
            </p:cNvSpPr>
            <p:nvPr/>
          </p:nvSpPr>
          <p:spPr bwMode="auto">
            <a:xfrm>
              <a:off x="689" y="2356"/>
              <a:ext cx="34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75</a:t>
              </a:r>
            </a:p>
          </p:txBody>
        </p:sp>
        <p:sp>
          <p:nvSpPr>
            <p:cNvPr id="97337" name="Rectangle 57">
              <a:extLst>
                <a:ext uri="{FF2B5EF4-FFF2-40B4-BE49-F238E27FC236}">
                  <a16:creationId xmlns:a16="http://schemas.microsoft.com/office/drawing/2014/main" id="{74EA6008-2D06-2549-9ABD-7B20BAFDF7C1}"/>
                </a:ext>
              </a:extLst>
            </p:cNvPr>
            <p:cNvSpPr>
              <a:spLocks noChangeArrowheads="1"/>
            </p:cNvSpPr>
            <p:nvPr/>
          </p:nvSpPr>
          <p:spPr bwMode="auto">
            <a:xfrm>
              <a:off x="572" y="1725"/>
              <a:ext cx="44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150</a:t>
              </a:r>
            </a:p>
          </p:txBody>
        </p:sp>
        <p:sp>
          <p:nvSpPr>
            <p:cNvPr id="97338" name="Rectangle 58">
              <a:extLst>
                <a:ext uri="{FF2B5EF4-FFF2-40B4-BE49-F238E27FC236}">
                  <a16:creationId xmlns:a16="http://schemas.microsoft.com/office/drawing/2014/main" id="{4540376A-BF13-E94A-861E-8F7C617DF4E7}"/>
                </a:ext>
              </a:extLst>
            </p:cNvPr>
            <p:cNvSpPr>
              <a:spLocks noChangeArrowheads="1"/>
            </p:cNvSpPr>
            <p:nvPr/>
          </p:nvSpPr>
          <p:spPr bwMode="auto">
            <a:xfrm>
              <a:off x="572" y="1103"/>
              <a:ext cx="44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225</a:t>
              </a:r>
            </a:p>
          </p:txBody>
        </p:sp>
        <p:sp>
          <p:nvSpPr>
            <p:cNvPr id="97339" name="Rectangle 59">
              <a:extLst>
                <a:ext uri="{FF2B5EF4-FFF2-40B4-BE49-F238E27FC236}">
                  <a16:creationId xmlns:a16="http://schemas.microsoft.com/office/drawing/2014/main" id="{21282322-0BE8-E244-B280-85DBDF614DE7}"/>
                </a:ext>
              </a:extLst>
            </p:cNvPr>
            <p:cNvSpPr>
              <a:spLocks noChangeArrowheads="1"/>
            </p:cNvSpPr>
            <p:nvPr/>
          </p:nvSpPr>
          <p:spPr bwMode="auto">
            <a:xfrm>
              <a:off x="565" y="501"/>
              <a:ext cx="45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300</a:t>
              </a:r>
            </a:p>
          </p:txBody>
        </p:sp>
      </p:grpSp>
      <p:sp>
        <p:nvSpPr>
          <p:cNvPr id="97328" name="Rectangle 60">
            <a:extLst>
              <a:ext uri="{FF2B5EF4-FFF2-40B4-BE49-F238E27FC236}">
                <a16:creationId xmlns:a16="http://schemas.microsoft.com/office/drawing/2014/main" id="{1116604C-978F-F44A-95EA-F16F0BAF6B10}"/>
              </a:ext>
            </a:extLst>
          </p:cNvPr>
          <p:cNvSpPr>
            <a:spLocks noChangeArrowheads="1"/>
          </p:cNvSpPr>
          <p:nvPr/>
        </p:nvSpPr>
        <p:spPr bwMode="auto">
          <a:xfrm rot="-5400000">
            <a:off x="-207168" y="2926556"/>
            <a:ext cx="16811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rgbClr val="B1F3FF"/>
                </a:solidFill>
              </a:rPr>
              <a:t>Cell Count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Date Placeholder 3">
            <a:extLst>
              <a:ext uri="{FF2B5EF4-FFF2-40B4-BE49-F238E27FC236}">
                <a16:creationId xmlns:a16="http://schemas.microsoft.com/office/drawing/2014/main" id="{A6F85A95-0C2A-884A-A523-2615F411E1A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5EA5F7-936E-5246-BDBA-772AC5CF3D7C}"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6083" name="Rectangle 2">
            <a:extLst>
              <a:ext uri="{FF2B5EF4-FFF2-40B4-BE49-F238E27FC236}">
                <a16:creationId xmlns:a16="http://schemas.microsoft.com/office/drawing/2014/main" id="{C6C83B19-AF99-2448-9E5F-6C8336532A32}"/>
              </a:ext>
            </a:extLst>
          </p:cNvPr>
          <p:cNvSpPr>
            <a:spLocks noGrp="1" noChangeArrowheads="1"/>
          </p:cNvSpPr>
          <p:nvPr>
            <p:ph type="title"/>
          </p:nvPr>
        </p:nvSpPr>
        <p:spPr>
          <a:xfrm>
            <a:off x="0" y="0"/>
            <a:ext cx="7772400" cy="863600"/>
          </a:xfrm>
        </p:spPr>
        <p:txBody>
          <a:bodyPr/>
          <a:lstStyle/>
          <a:p>
            <a:pPr>
              <a:defRPr/>
            </a:pPr>
            <a:r>
              <a:rPr lang="en-US">
                <a:cs typeface="+mj-cs"/>
              </a:rPr>
              <a:t>Dual Staining of Cells</a:t>
            </a:r>
          </a:p>
        </p:txBody>
      </p:sp>
      <p:sp>
        <p:nvSpPr>
          <p:cNvPr id="100355" name="Rectangle 3">
            <a:extLst>
              <a:ext uri="{FF2B5EF4-FFF2-40B4-BE49-F238E27FC236}">
                <a16:creationId xmlns:a16="http://schemas.microsoft.com/office/drawing/2014/main" id="{22995F5A-EA83-4147-8A49-D28008AB81EF}"/>
              </a:ext>
            </a:extLst>
          </p:cNvPr>
          <p:cNvSpPr>
            <a:spLocks noGrp="1" noChangeArrowheads="1"/>
          </p:cNvSpPr>
          <p:nvPr>
            <p:ph type="body" idx="1"/>
          </p:nvPr>
        </p:nvSpPr>
        <p:spPr>
          <a:xfrm>
            <a:off x="457200" y="1219200"/>
            <a:ext cx="7772400" cy="4114800"/>
          </a:xfrm>
        </p:spPr>
        <p:txBody>
          <a:bodyPr/>
          <a:lstStyle/>
          <a:p>
            <a:r>
              <a:rPr lang="en-US" altLang="en-US" sz="2800">
                <a:ea typeface="ＭＳ Ｐゴシック" panose="020B0600070205080204" pitchFamily="34" charset="-128"/>
              </a:rPr>
              <a:t>Nuclear probes</a:t>
            </a:r>
          </a:p>
          <a:p>
            <a:r>
              <a:rPr lang="en-US" altLang="en-US" sz="2800">
                <a:ea typeface="ＭＳ Ｐゴシック" panose="020B0600070205080204" pitchFamily="34" charset="-128"/>
              </a:rPr>
              <a:t>c-myc, c-fos, p53 monoclonal Ab</a:t>
            </a:r>
          </a:p>
          <a:p>
            <a:r>
              <a:rPr lang="en-US" altLang="en-US" sz="2800">
                <a:ea typeface="ＭＳ Ｐゴシック" panose="020B0600070205080204" pitchFamily="34" charset="-128"/>
              </a:rPr>
              <a:t>Cytoplasmic protooncogene probes</a:t>
            </a:r>
          </a:p>
          <a:p>
            <a:r>
              <a:rPr lang="ja-JP" altLang="en-US" sz="2800">
                <a:ea typeface="ＭＳ Ｐゴシック" panose="020B0600070205080204" pitchFamily="34" charset="-128"/>
              </a:rPr>
              <a:t>‘</a:t>
            </a:r>
            <a:r>
              <a:rPr lang="en-US" altLang="ja-JP" sz="2800">
                <a:ea typeface="ＭＳ Ｐゴシック" panose="020B0600070205080204" pitchFamily="34" charset="-128"/>
              </a:rPr>
              <a:t>ras</a:t>
            </a:r>
            <a:r>
              <a:rPr lang="ja-JP" altLang="en-US" sz="2800">
                <a:ea typeface="ＭＳ Ｐゴシック" panose="020B0600070205080204" pitchFamily="34" charset="-128"/>
              </a:rPr>
              <a:t>’</a:t>
            </a:r>
            <a:r>
              <a:rPr lang="en-US" altLang="ja-JP" sz="2800">
                <a:ea typeface="ＭＳ Ｐゴシック" panose="020B0600070205080204" pitchFamily="34" charset="-128"/>
              </a:rPr>
              <a:t>, </a:t>
            </a:r>
            <a:r>
              <a:rPr lang="ja-JP" altLang="en-US" sz="2800">
                <a:ea typeface="ＭＳ Ｐゴシック" panose="020B0600070205080204" pitchFamily="34" charset="-128"/>
              </a:rPr>
              <a:t>‘</a:t>
            </a:r>
            <a:r>
              <a:rPr lang="en-US" altLang="ja-JP" sz="2800">
                <a:ea typeface="ＭＳ Ｐゴシック" panose="020B0600070205080204" pitchFamily="34" charset="-128"/>
              </a:rPr>
              <a:t>neu</a:t>
            </a:r>
            <a:r>
              <a:rPr lang="ja-JP" altLang="en-US" sz="2800">
                <a:ea typeface="ＭＳ Ｐゴシック" panose="020B0600070205080204" pitchFamily="34" charset="-128"/>
              </a:rPr>
              <a:t>’</a:t>
            </a:r>
            <a:r>
              <a:rPr lang="en-US" altLang="ja-JP" sz="2800">
                <a:ea typeface="ＭＳ Ｐゴシック" panose="020B0600070205080204" pitchFamily="34" charset="-128"/>
              </a:rPr>
              <a:t> monoclonal Ab</a:t>
            </a:r>
          </a:p>
          <a:p>
            <a:r>
              <a:rPr lang="en-US" altLang="en-US" sz="2800">
                <a:ea typeface="ＭＳ Ｐゴシック" panose="020B0600070205080204" pitchFamily="34" charset="-128"/>
              </a:rPr>
              <a:t>Cell surface antigens</a:t>
            </a:r>
          </a:p>
          <a:p>
            <a:r>
              <a:rPr lang="en-US" altLang="en-US" sz="2800">
                <a:ea typeface="ＭＳ Ｐゴシック" panose="020B0600070205080204" pitchFamily="34" charset="-128"/>
              </a:rPr>
              <a:t>p-glycoprotein</a:t>
            </a:r>
          </a:p>
          <a:p>
            <a:endParaRPr lang="en-US" altLang="en-US" sz="2800">
              <a:ea typeface="ＭＳ Ｐゴシック" panose="020B0600070205080204" pitchFamily="34" charset="-128"/>
            </a:endParaRPr>
          </a:p>
        </p:txBody>
      </p:sp>
      <p:sp>
        <p:nvSpPr>
          <p:cNvPr id="46085" name="AutoShape 10">
            <a:extLst>
              <a:ext uri="{FF2B5EF4-FFF2-40B4-BE49-F238E27FC236}">
                <a16:creationId xmlns:a16="http://schemas.microsoft.com/office/drawing/2014/main" id="{1ED92ACD-FAF8-B243-92B3-0C3AAE066821}"/>
              </a:ext>
            </a:extLst>
          </p:cNvPr>
          <p:cNvSpPr>
            <a:spLocks noChangeArrowheads="1"/>
          </p:cNvSpPr>
          <p:nvPr/>
        </p:nvSpPr>
        <p:spPr bwMode="auto">
          <a:xfrm>
            <a:off x="2590800" y="4724400"/>
            <a:ext cx="5160963" cy="1733550"/>
          </a:xfrm>
          <a:prstGeom prst="roundRect">
            <a:avLst>
              <a:gd name="adj" fmla="val 12495"/>
            </a:avLst>
          </a:prstGeom>
          <a:solidFill>
            <a:srgbClr val="FFCCCC"/>
          </a:solidFill>
          <a:ln>
            <a:noFill/>
          </a:ln>
          <a:effectLst>
            <a:outerShdw blurRad="63500" dist="107763" dir="2700000" algn="ctr" rotWithShape="0">
              <a:schemeClr val="bg2">
                <a:alpha val="74998"/>
              </a:schemeClr>
            </a:outerShdw>
          </a:effectLst>
          <a:extLst>
            <a:ext uri="{91240B29-F687-4f45-9708-019B960494DF}"/>
          </a:extLst>
        </p:spPr>
        <p:txBody>
          <a:bodyPr wrap="none" anchor="ctr"/>
          <a:lstStyle/>
          <a:p>
            <a:pPr>
              <a:defRPr/>
            </a:pPr>
            <a:endParaRPr lang="en-US">
              <a:latin typeface="Times New Roman" charset="0"/>
              <a:ea typeface="ＭＳ Ｐゴシック" charset="0"/>
            </a:endParaRPr>
          </a:p>
        </p:txBody>
      </p:sp>
      <p:sp>
        <p:nvSpPr>
          <p:cNvPr id="100357" name="Rectangle 11">
            <a:extLst>
              <a:ext uri="{FF2B5EF4-FFF2-40B4-BE49-F238E27FC236}">
                <a16:creationId xmlns:a16="http://schemas.microsoft.com/office/drawing/2014/main" id="{9FEA6A4D-0D4B-5E40-A238-C2F79405E37F}"/>
              </a:ext>
            </a:extLst>
          </p:cNvPr>
          <p:cNvSpPr>
            <a:spLocks noChangeArrowheads="1"/>
          </p:cNvSpPr>
          <p:nvPr/>
        </p:nvSpPr>
        <p:spPr bwMode="auto">
          <a:xfrm>
            <a:off x="3379788" y="5495925"/>
            <a:ext cx="39703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39763"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100">
                <a:latin typeface="Comic Sans MS" panose="030F0902030302020204" pitchFamily="66" charset="0"/>
              </a:rPr>
              <a:t> identify epithelial origin with</a:t>
            </a:r>
          </a:p>
          <a:p>
            <a:pPr lvl="1">
              <a:spcBef>
                <a:spcPct val="0"/>
              </a:spcBef>
              <a:buFontTx/>
              <a:buNone/>
            </a:pPr>
            <a:r>
              <a:rPr lang="en-US" altLang="en-US" sz="2100">
                <a:latin typeface="Comic Sans MS" panose="030F0902030302020204" pitchFamily="66" charset="0"/>
              </a:rPr>
              <a:t>cytokeratin antibody</a:t>
            </a:r>
          </a:p>
        </p:txBody>
      </p:sp>
      <p:sp>
        <p:nvSpPr>
          <p:cNvPr id="100358" name="Rectangle 12">
            <a:extLst>
              <a:ext uri="{FF2B5EF4-FFF2-40B4-BE49-F238E27FC236}">
                <a16:creationId xmlns:a16="http://schemas.microsoft.com/office/drawing/2014/main" id="{78DD1B32-70F2-0D43-891B-7EA611BA3C49}"/>
              </a:ext>
            </a:extLst>
          </p:cNvPr>
          <p:cNvSpPr>
            <a:spLocks noChangeArrowheads="1"/>
          </p:cNvSpPr>
          <p:nvPr/>
        </p:nvSpPr>
        <p:spPr bwMode="auto">
          <a:xfrm>
            <a:off x="3378200" y="5130800"/>
            <a:ext cx="31353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100">
                <a:latin typeface="Comic Sans MS" panose="030F0902030302020204" pitchFamily="66" charset="0"/>
              </a:rPr>
              <a:t> identify ploidy with PI</a:t>
            </a:r>
          </a:p>
        </p:txBody>
      </p:sp>
      <p:sp>
        <p:nvSpPr>
          <p:cNvPr id="100359" name="Rectangle 13">
            <a:extLst>
              <a:ext uri="{FF2B5EF4-FFF2-40B4-BE49-F238E27FC236}">
                <a16:creationId xmlns:a16="http://schemas.microsoft.com/office/drawing/2014/main" id="{5435271C-26D5-DF4D-8C3F-A38E99E2239C}"/>
              </a:ext>
            </a:extLst>
          </p:cNvPr>
          <p:cNvSpPr>
            <a:spLocks noChangeArrowheads="1"/>
          </p:cNvSpPr>
          <p:nvPr/>
        </p:nvSpPr>
        <p:spPr bwMode="auto">
          <a:xfrm>
            <a:off x="2676525" y="4760913"/>
            <a:ext cx="23288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100">
                <a:latin typeface="Comic Sans MS" panose="030F0902030302020204" pitchFamily="66" charset="0"/>
              </a:rPr>
              <a:t>Breast carcinoma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Date Placeholder 3">
            <a:extLst>
              <a:ext uri="{FF2B5EF4-FFF2-40B4-BE49-F238E27FC236}">
                <a16:creationId xmlns:a16="http://schemas.microsoft.com/office/drawing/2014/main" id="{3FCC075F-253E-A940-AAB3-D491DF76C1B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EA51FAE-D4F4-814D-9BC8-0DE434C8AED6}"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4035" name="Rectangle 2">
            <a:extLst>
              <a:ext uri="{FF2B5EF4-FFF2-40B4-BE49-F238E27FC236}">
                <a16:creationId xmlns:a16="http://schemas.microsoft.com/office/drawing/2014/main" id="{65216518-DA17-0E4A-89BA-BD6914FCF257}"/>
              </a:ext>
            </a:extLst>
          </p:cNvPr>
          <p:cNvSpPr>
            <a:spLocks noGrp="1" noChangeArrowheads="1"/>
          </p:cNvSpPr>
          <p:nvPr>
            <p:ph type="title"/>
          </p:nvPr>
        </p:nvSpPr>
        <p:spPr/>
        <p:txBody>
          <a:bodyPr/>
          <a:lstStyle/>
          <a:p>
            <a:pPr>
              <a:defRPr/>
            </a:pPr>
            <a:r>
              <a:rPr lang="en-US">
                <a:cs typeface="+mj-cs"/>
              </a:rPr>
              <a:t>Cell Damage</a:t>
            </a:r>
          </a:p>
        </p:txBody>
      </p:sp>
      <p:sp>
        <p:nvSpPr>
          <p:cNvPr id="102404" name="Freeform 4">
            <a:extLst>
              <a:ext uri="{FF2B5EF4-FFF2-40B4-BE49-F238E27FC236}">
                <a16:creationId xmlns:a16="http://schemas.microsoft.com/office/drawing/2014/main" id="{538BD7DA-5AD6-774E-A8EB-3B3348C30F21}"/>
              </a:ext>
            </a:extLst>
          </p:cNvPr>
          <p:cNvSpPr>
            <a:spLocks/>
          </p:cNvSpPr>
          <p:nvPr/>
        </p:nvSpPr>
        <p:spPr bwMode="auto">
          <a:xfrm>
            <a:off x="2403475" y="1919288"/>
            <a:ext cx="5072063" cy="4087812"/>
          </a:xfrm>
          <a:custGeom>
            <a:avLst/>
            <a:gdLst>
              <a:gd name="T0" fmla="*/ 2147483646 w 3483"/>
              <a:gd name="T1" fmla="*/ 2147483646 h 2506"/>
              <a:gd name="T2" fmla="*/ 2147483646 w 3483"/>
              <a:gd name="T3" fmla="*/ 2147483646 h 2506"/>
              <a:gd name="T4" fmla="*/ 2147483646 w 3483"/>
              <a:gd name="T5" fmla="*/ 2147483646 h 2506"/>
              <a:gd name="T6" fmla="*/ 2147483646 w 3483"/>
              <a:gd name="T7" fmla="*/ 2147483646 h 2506"/>
              <a:gd name="T8" fmla="*/ 2147483646 w 3483"/>
              <a:gd name="T9" fmla="*/ 2147483646 h 2506"/>
              <a:gd name="T10" fmla="*/ 2147483646 w 3483"/>
              <a:gd name="T11" fmla="*/ 2147483646 h 2506"/>
              <a:gd name="T12" fmla="*/ 2147483646 w 3483"/>
              <a:gd name="T13" fmla="*/ 2147483646 h 2506"/>
              <a:gd name="T14" fmla="*/ 2147483646 w 3483"/>
              <a:gd name="T15" fmla="*/ 2147483646 h 2506"/>
              <a:gd name="T16" fmla="*/ 2147483646 w 3483"/>
              <a:gd name="T17" fmla="*/ 2147483646 h 2506"/>
              <a:gd name="T18" fmla="*/ 2147483646 w 3483"/>
              <a:gd name="T19" fmla="*/ 2147483646 h 2506"/>
              <a:gd name="T20" fmla="*/ 2147483646 w 3483"/>
              <a:gd name="T21" fmla="*/ 2147483646 h 2506"/>
              <a:gd name="T22" fmla="*/ 2147483646 w 3483"/>
              <a:gd name="T23" fmla="*/ 2147483646 h 2506"/>
              <a:gd name="T24" fmla="*/ 2147483646 w 3483"/>
              <a:gd name="T25" fmla="*/ 2147483646 h 2506"/>
              <a:gd name="T26" fmla="*/ 2147483646 w 3483"/>
              <a:gd name="T27" fmla="*/ 2147483646 h 2506"/>
              <a:gd name="T28" fmla="*/ 2147483646 w 3483"/>
              <a:gd name="T29" fmla="*/ 2147483646 h 2506"/>
              <a:gd name="T30" fmla="*/ 2147483646 w 3483"/>
              <a:gd name="T31" fmla="*/ 2147483646 h 2506"/>
              <a:gd name="T32" fmla="*/ 2147483646 w 3483"/>
              <a:gd name="T33" fmla="*/ 2147483646 h 2506"/>
              <a:gd name="T34" fmla="*/ 2147483646 w 3483"/>
              <a:gd name="T35" fmla="*/ 2147483646 h 2506"/>
              <a:gd name="T36" fmla="*/ 2147483646 w 3483"/>
              <a:gd name="T37" fmla="*/ 2147483646 h 2506"/>
              <a:gd name="T38" fmla="*/ 2147483646 w 3483"/>
              <a:gd name="T39" fmla="*/ 2147483646 h 2506"/>
              <a:gd name="T40" fmla="*/ 2147483646 w 3483"/>
              <a:gd name="T41" fmla="*/ 2147483646 h 2506"/>
              <a:gd name="T42" fmla="*/ 2147483646 w 3483"/>
              <a:gd name="T43" fmla="*/ 2147483646 h 2506"/>
              <a:gd name="T44" fmla="*/ 2147483646 w 3483"/>
              <a:gd name="T45" fmla="*/ 2147483646 h 2506"/>
              <a:gd name="T46" fmla="*/ 2147483646 w 3483"/>
              <a:gd name="T47" fmla="*/ 2147483646 h 2506"/>
              <a:gd name="T48" fmla="*/ 2147483646 w 3483"/>
              <a:gd name="T49" fmla="*/ 2147483646 h 2506"/>
              <a:gd name="T50" fmla="*/ 2147483646 w 3483"/>
              <a:gd name="T51" fmla="*/ 2147483646 h 2506"/>
              <a:gd name="T52" fmla="*/ 2147483646 w 3483"/>
              <a:gd name="T53" fmla="*/ 2147483646 h 2506"/>
              <a:gd name="T54" fmla="*/ 2147483646 w 3483"/>
              <a:gd name="T55" fmla="*/ 2147483646 h 2506"/>
              <a:gd name="T56" fmla="*/ 2147483646 w 3483"/>
              <a:gd name="T57" fmla="*/ 2147483646 h 2506"/>
              <a:gd name="T58" fmla="*/ 0 w 3483"/>
              <a:gd name="T59" fmla="*/ 2147483646 h 2506"/>
              <a:gd name="T60" fmla="*/ 2147483646 w 3483"/>
              <a:gd name="T61" fmla="*/ 2147483646 h 2506"/>
              <a:gd name="T62" fmla="*/ 2147483646 w 3483"/>
              <a:gd name="T63" fmla="*/ 2147483646 h 2506"/>
              <a:gd name="T64" fmla="*/ 2147483646 w 3483"/>
              <a:gd name="T65" fmla="*/ 2147483646 h 2506"/>
              <a:gd name="T66" fmla="*/ 2147483646 w 3483"/>
              <a:gd name="T67" fmla="*/ 2147483646 h 2506"/>
              <a:gd name="T68" fmla="*/ 2147483646 w 3483"/>
              <a:gd name="T69" fmla="*/ 2147483646 h 2506"/>
              <a:gd name="T70" fmla="*/ 2147483646 w 3483"/>
              <a:gd name="T71" fmla="*/ 2147483646 h 2506"/>
              <a:gd name="T72" fmla="*/ 2147483646 w 3483"/>
              <a:gd name="T73" fmla="*/ 2147483646 h 2506"/>
              <a:gd name="T74" fmla="*/ 2147483646 w 3483"/>
              <a:gd name="T75" fmla="*/ 2147483646 h 2506"/>
              <a:gd name="T76" fmla="*/ 2147483646 w 3483"/>
              <a:gd name="T77" fmla="*/ 2147483646 h 2506"/>
              <a:gd name="T78" fmla="*/ 2147483646 w 3483"/>
              <a:gd name="T79" fmla="*/ 2147483646 h 2506"/>
              <a:gd name="T80" fmla="*/ 2147483646 w 3483"/>
              <a:gd name="T81" fmla="*/ 2147483646 h 2506"/>
              <a:gd name="T82" fmla="*/ 2147483646 w 3483"/>
              <a:gd name="T83" fmla="*/ 2147483646 h 2506"/>
              <a:gd name="T84" fmla="*/ 2147483646 w 3483"/>
              <a:gd name="T85" fmla="*/ 2147483646 h 2506"/>
              <a:gd name="T86" fmla="*/ 2147483646 w 3483"/>
              <a:gd name="T87" fmla="*/ 2147483646 h 2506"/>
              <a:gd name="T88" fmla="*/ 2147483646 w 3483"/>
              <a:gd name="T89" fmla="*/ 2147483646 h 2506"/>
              <a:gd name="T90" fmla="*/ 2147483646 w 3483"/>
              <a:gd name="T91" fmla="*/ 2147483646 h 2506"/>
              <a:gd name="T92" fmla="*/ 2147483646 w 3483"/>
              <a:gd name="T93" fmla="*/ 2147483646 h 2506"/>
              <a:gd name="T94" fmla="*/ 2147483646 w 3483"/>
              <a:gd name="T95" fmla="*/ 2147483646 h 2506"/>
              <a:gd name="T96" fmla="*/ 2147483646 w 3483"/>
              <a:gd name="T97" fmla="*/ 2147483646 h 2506"/>
              <a:gd name="T98" fmla="*/ 2147483646 w 3483"/>
              <a:gd name="T99" fmla="*/ 2147483646 h 2506"/>
              <a:gd name="T100" fmla="*/ 2147483646 w 3483"/>
              <a:gd name="T101" fmla="*/ 2147483646 h 2506"/>
              <a:gd name="T102" fmla="*/ 2147483646 w 3483"/>
              <a:gd name="T103" fmla="*/ 2147483646 h 2506"/>
              <a:gd name="T104" fmla="*/ 2147483646 w 3483"/>
              <a:gd name="T105" fmla="*/ 2147483646 h 2506"/>
              <a:gd name="T106" fmla="*/ 2147483646 w 3483"/>
              <a:gd name="T107" fmla="*/ 2147483646 h 2506"/>
              <a:gd name="T108" fmla="*/ 2147483646 w 3483"/>
              <a:gd name="T109" fmla="*/ 2147483646 h 2506"/>
              <a:gd name="T110" fmla="*/ 2147483646 w 3483"/>
              <a:gd name="T111" fmla="*/ 2147483646 h 2506"/>
              <a:gd name="T112" fmla="*/ 2147483646 w 3483"/>
              <a:gd name="T113" fmla="*/ 2147483646 h 2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83" h="2506">
                <a:moveTo>
                  <a:pt x="3276" y="1077"/>
                </a:moveTo>
                <a:lnTo>
                  <a:pt x="3286" y="1051"/>
                </a:lnTo>
                <a:lnTo>
                  <a:pt x="3276" y="1025"/>
                </a:lnTo>
                <a:lnTo>
                  <a:pt x="3266" y="998"/>
                </a:lnTo>
                <a:lnTo>
                  <a:pt x="3256" y="972"/>
                </a:lnTo>
                <a:lnTo>
                  <a:pt x="3247" y="946"/>
                </a:lnTo>
                <a:lnTo>
                  <a:pt x="3247" y="920"/>
                </a:lnTo>
                <a:lnTo>
                  <a:pt x="3237" y="893"/>
                </a:lnTo>
                <a:lnTo>
                  <a:pt x="3237" y="867"/>
                </a:lnTo>
                <a:lnTo>
                  <a:pt x="3237" y="841"/>
                </a:lnTo>
                <a:lnTo>
                  <a:pt x="3247" y="806"/>
                </a:lnTo>
                <a:lnTo>
                  <a:pt x="3256" y="771"/>
                </a:lnTo>
                <a:lnTo>
                  <a:pt x="3256" y="718"/>
                </a:lnTo>
                <a:lnTo>
                  <a:pt x="3266" y="683"/>
                </a:lnTo>
                <a:lnTo>
                  <a:pt x="3276" y="648"/>
                </a:lnTo>
                <a:lnTo>
                  <a:pt x="3286" y="622"/>
                </a:lnTo>
                <a:lnTo>
                  <a:pt x="3296" y="596"/>
                </a:lnTo>
                <a:lnTo>
                  <a:pt x="3296" y="569"/>
                </a:lnTo>
                <a:lnTo>
                  <a:pt x="3315" y="543"/>
                </a:lnTo>
                <a:lnTo>
                  <a:pt x="3325" y="517"/>
                </a:lnTo>
                <a:lnTo>
                  <a:pt x="3335" y="490"/>
                </a:lnTo>
                <a:lnTo>
                  <a:pt x="3345" y="455"/>
                </a:lnTo>
                <a:lnTo>
                  <a:pt x="3354" y="420"/>
                </a:lnTo>
                <a:lnTo>
                  <a:pt x="3374" y="394"/>
                </a:lnTo>
                <a:lnTo>
                  <a:pt x="3374" y="368"/>
                </a:lnTo>
                <a:lnTo>
                  <a:pt x="3384" y="342"/>
                </a:lnTo>
                <a:lnTo>
                  <a:pt x="3404" y="315"/>
                </a:lnTo>
                <a:lnTo>
                  <a:pt x="3404" y="280"/>
                </a:lnTo>
                <a:lnTo>
                  <a:pt x="3413" y="254"/>
                </a:lnTo>
                <a:lnTo>
                  <a:pt x="3413" y="219"/>
                </a:lnTo>
                <a:lnTo>
                  <a:pt x="3423" y="193"/>
                </a:lnTo>
                <a:lnTo>
                  <a:pt x="3423" y="166"/>
                </a:lnTo>
                <a:lnTo>
                  <a:pt x="3404" y="140"/>
                </a:lnTo>
                <a:lnTo>
                  <a:pt x="3384" y="114"/>
                </a:lnTo>
                <a:lnTo>
                  <a:pt x="3354" y="96"/>
                </a:lnTo>
                <a:lnTo>
                  <a:pt x="3325" y="79"/>
                </a:lnTo>
                <a:lnTo>
                  <a:pt x="3296" y="61"/>
                </a:lnTo>
                <a:lnTo>
                  <a:pt x="3266" y="61"/>
                </a:lnTo>
                <a:lnTo>
                  <a:pt x="3227" y="53"/>
                </a:lnTo>
                <a:lnTo>
                  <a:pt x="3198" y="44"/>
                </a:lnTo>
                <a:lnTo>
                  <a:pt x="3168" y="44"/>
                </a:lnTo>
                <a:lnTo>
                  <a:pt x="3139" y="35"/>
                </a:lnTo>
                <a:lnTo>
                  <a:pt x="3109" y="26"/>
                </a:lnTo>
                <a:lnTo>
                  <a:pt x="3041" y="18"/>
                </a:lnTo>
                <a:lnTo>
                  <a:pt x="3011" y="18"/>
                </a:lnTo>
                <a:lnTo>
                  <a:pt x="2982" y="9"/>
                </a:lnTo>
                <a:lnTo>
                  <a:pt x="2952" y="9"/>
                </a:lnTo>
                <a:lnTo>
                  <a:pt x="2884" y="0"/>
                </a:lnTo>
                <a:lnTo>
                  <a:pt x="2854" y="0"/>
                </a:lnTo>
                <a:lnTo>
                  <a:pt x="2825" y="9"/>
                </a:lnTo>
                <a:lnTo>
                  <a:pt x="2795" y="9"/>
                </a:lnTo>
                <a:lnTo>
                  <a:pt x="2766" y="18"/>
                </a:lnTo>
                <a:lnTo>
                  <a:pt x="2737" y="18"/>
                </a:lnTo>
                <a:lnTo>
                  <a:pt x="2697" y="26"/>
                </a:lnTo>
                <a:lnTo>
                  <a:pt x="2668" y="35"/>
                </a:lnTo>
                <a:lnTo>
                  <a:pt x="2629" y="44"/>
                </a:lnTo>
                <a:lnTo>
                  <a:pt x="2589" y="70"/>
                </a:lnTo>
                <a:lnTo>
                  <a:pt x="2560" y="88"/>
                </a:lnTo>
                <a:lnTo>
                  <a:pt x="2521" y="105"/>
                </a:lnTo>
                <a:lnTo>
                  <a:pt x="2501" y="131"/>
                </a:lnTo>
                <a:lnTo>
                  <a:pt x="2462" y="158"/>
                </a:lnTo>
                <a:lnTo>
                  <a:pt x="2432" y="184"/>
                </a:lnTo>
                <a:lnTo>
                  <a:pt x="2403" y="201"/>
                </a:lnTo>
                <a:lnTo>
                  <a:pt x="2374" y="219"/>
                </a:lnTo>
                <a:lnTo>
                  <a:pt x="2344" y="236"/>
                </a:lnTo>
                <a:lnTo>
                  <a:pt x="2315" y="236"/>
                </a:lnTo>
                <a:lnTo>
                  <a:pt x="2285" y="236"/>
                </a:lnTo>
                <a:lnTo>
                  <a:pt x="2246" y="236"/>
                </a:lnTo>
                <a:lnTo>
                  <a:pt x="2217" y="236"/>
                </a:lnTo>
                <a:lnTo>
                  <a:pt x="2187" y="236"/>
                </a:lnTo>
                <a:lnTo>
                  <a:pt x="2158" y="236"/>
                </a:lnTo>
                <a:lnTo>
                  <a:pt x="2128" y="245"/>
                </a:lnTo>
                <a:lnTo>
                  <a:pt x="2099" y="245"/>
                </a:lnTo>
                <a:lnTo>
                  <a:pt x="2070" y="245"/>
                </a:lnTo>
                <a:lnTo>
                  <a:pt x="2040" y="245"/>
                </a:lnTo>
                <a:lnTo>
                  <a:pt x="2011" y="245"/>
                </a:lnTo>
                <a:lnTo>
                  <a:pt x="1981" y="245"/>
                </a:lnTo>
                <a:lnTo>
                  <a:pt x="1952" y="236"/>
                </a:lnTo>
                <a:lnTo>
                  <a:pt x="1922" y="236"/>
                </a:lnTo>
                <a:lnTo>
                  <a:pt x="1893" y="236"/>
                </a:lnTo>
                <a:lnTo>
                  <a:pt x="1854" y="236"/>
                </a:lnTo>
                <a:lnTo>
                  <a:pt x="1824" y="236"/>
                </a:lnTo>
                <a:lnTo>
                  <a:pt x="1785" y="228"/>
                </a:lnTo>
                <a:lnTo>
                  <a:pt x="1756" y="219"/>
                </a:lnTo>
                <a:lnTo>
                  <a:pt x="1716" y="201"/>
                </a:lnTo>
                <a:lnTo>
                  <a:pt x="1687" y="184"/>
                </a:lnTo>
                <a:lnTo>
                  <a:pt x="1658" y="184"/>
                </a:lnTo>
                <a:lnTo>
                  <a:pt x="1589" y="175"/>
                </a:lnTo>
                <a:lnTo>
                  <a:pt x="1560" y="166"/>
                </a:lnTo>
                <a:lnTo>
                  <a:pt x="1530" y="166"/>
                </a:lnTo>
                <a:lnTo>
                  <a:pt x="1501" y="158"/>
                </a:lnTo>
                <a:lnTo>
                  <a:pt x="1471" y="158"/>
                </a:lnTo>
                <a:lnTo>
                  <a:pt x="1442" y="158"/>
                </a:lnTo>
                <a:lnTo>
                  <a:pt x="1412" y="158"/>
                </a:lnTo>
                <a:lnTo>
                  <a:pt x="1373" y="166"/>
                </a:lnTo>
                <a:lnTo>
                  <a:pt x="1344" y="175"/>
                </a:lnTo>
                <a:lnTo>
                  <a:pt x="1314" y="175"/>
                </a:lnTo>
                <a:lnTo>
                  <a:pt x="1275" y="175"/>
                </a:lnTo>
                <a:lnTo>
                  <a:pt x="1216" y="175"/>
                </a:lnTo>
                <a:lnTo>
                  <a:pt x="1187" y="175"/>
                </a:lnTo>
                <a:lnTo>
                  <a:pt x="1157" y="175"/>
                </a:lnTo>
                <a:lnTo>
                  <a:pt x="1118" y="175"/>
                </a:lnTo>
                <a:lnTo>
                  <a:pt x="1089" y="175"/>
                </a:lnTo>
                <a:lnTo>
                  <a:pt x="1059" y="175"/>
                </a:lnTo>
                <a:lnTo>
                  <a:pt x="1030" y="175"/>
                </a:lnTo>
                <a:lnTo>
                  <a:pt x="991" y="184"/>
                </a:lnTo>
                <a:lnTo>
                  <a:pt x="951" y="184"/>
                </a:lnTo>
                <a:lnTo>
                  <a:pt x="922" y="184"/>
                </a:lnTo>
                <a:lnTo>
                  <a:pt x="893" y="184"/>
                </a:lnTo>
                <a:lnTo>
                  <a:pt x="863" y="184"/>
                </a:lnTo>
                <a:lnTo>
                  <a:pt x="834" y="193"/>
                </a:lnTo>
                <a:lnTo>
                  <a:pt x="804" y="193"/>
                </a:lnTo>
                <a:lnTo>
                  <a:pt x="775" y="201"/>
                </a:lnTo>
                <a:lnTo>
                  <a:pt x="745" y="201"/>
                </a:lnTo>
                <a:lnTo>
                  <a:pt x="716" y="210"/>
                </a:lnTo>
                <a:lnTo>
                  <a:pt x="687" y="219"/>
                </a:lnTo>
                <a:lnTo>
                  <a:pt x="657" y="228"/>
                </a:lnTo>
                <a:lnTo>
                  <a:pt x="628" y="236"/>
                </a:lnTo>
                <a:lnTo>
                  <a:pt x="598" y="245"/>
                </a:lnTo>
                <a:lnTo>
                  <a:pt x="569" y="254"/>
                </a:lnTo>
                <a:lnTo>
                  <a:pt x="530" y="263"/>
                </a:lnTo>
                <a:lnTo>
                  <a:pt x="500" y="272"/>
                </a:lnTo>
                <a:lnTo>
                  <a:pt x="471" y="289"/>
                </a:lnTo>
                <a:lnTo>
                  <a:pt x="441" y="307"/>
                </a:lnTo>
                <a:lnTo>
                  <a:pt x="412" y="324"/>
                </a:lnTo>
                <a:lnTo>
                  <a:pt x="383" y="342"/>
                </a:lnTo>
                <a:lnTo>
                  <a:pt x="343" y="368"/>
                </a:lnTo>
                <a:lnTo>
                  <a:pt x="314" y="394"/>
                </a:lnTo>
                <a:lnTo>
                  <a:pt x="294" y="420"/>
                </a:lnTo>
                <a:lnTo>
                  <a:pt x="275" y="447"/>
                </a:lnTo>
                <a:lnTo>
                  <a:pt x="255" y="473"/>
                </a:lnTo>
                <a:lnTo>
                  <a:pt x="245" y="499"/>
                </a:lnTo>
                <a:lnTo>
                  <a:pt x="226" y="534"/>
                </a:lnTo>
                <a:lnTo>
                  <a:pt x="196" y="569"/>
                </a:lnTo>
                <a:lnTo>
                  <a:pt x="186" y="596"/>
                </a:lnTo>
                <a:lnTo>
                  <a:pt x="157" y="631"/>
                </a:lnTo>
                <a:lnTo>
                  <a:pt x="137" y="657"/>
                </a:lnTo>
                <a:lnTo>
                  <a:pt x="118" y="692"/>
                </a:lnTo>
                <a:lnTo>
                  <a:pt x="98" y="718"/>
                </a:lnTo>
                <a:lnTo>
                  <a:pt x="88" y="744"/>
                </a:lnTo>
                <a:lnTo>
                  <a:pt x="78" y="780"/>
                </a:lnTo>
                <a:lnTo>
                  <a:pt x="69" y="815"/>
                </a:lnTo>
                <a:lnTo>
                  <a:pt x="69" y="841"/>
                </a:lnTo>
                <a:lnTo>
                  <a:pt x="59" y="867"/>
                </a:lnTo>
                <a:lnTo>
                  <a:pt x="49" y="902"/>
                </a:lnTo>
                <a:lnTo>
                  <a:pt x="39" y="928"/>
                </a:lnTo>
                <a:lnTo>
                  <a:pt x="29" y="955"/>
                </a:lnTo>
                <a:lnTo>
                  <a:pt x="10" y="990"/>
                </a:lnTo>
                <a:lnTo>
                  <a:pt x="0" y="1025"/>
                </a:lnTo>
                <a:lnTo>
                  <a:pt x="0" y="1051"/>
                </a:lnTo>
                <a:lnTo>
                  <a:pt x="0" y="1112"/>
                </a:lnTo>
                <a:lnTo>
                  <a:pt x="0" y="1174"/>
                </a:lnTo>
                <a:lnTo>
                  <a:pt x="0" y="1244"/>
                </a:lnTo>
                <a:lnTo>
                  <a:pt x="0" y="1270"/>
                </a:lnTo>
                <a:lnTo>
                  <a:pt x="10" y="1305"/>
                </a:lnTo>
                <a:lnTo>
                  <a:pt x="10" y="1331"/>
                </a:lnTo>
                <a:lnTo>
                  <a:pt x="10" y="1358"/>
                </a:lnTo>
                <a:lnTo>
                  <a:pt x="20" y="1384"/>
                </a:lnTo>
                <a:lnTo>
                  <a:pt x="20" y="1410"/>
                </a:lnTo>
                <a:lnTo>
                  <a:pt x="20" y="1436"/>
                </a:lnTo>
                <a:lnTo>
                  <a:pt x="20" y="1471"/>
                </a:lnTo>
                <a:lnTo>
                  <a:pt x="20" y="1507"/>
                </a:lnTo>
                <a:lnTo>
                  <a:pt x="20" y="1533"/>
                </a:lnTo>
                <a:lnTo>
                  <a:pt x="20" y="1559"/>
                </a:lnTo>
                <a:lnTo>
                  <a:pt x="29" y="1594"/>
                </a:lnTo>
                <a:lnTo>
                  <a:pt x="39" y="1620"/>
                </a:lnTo>
                <a:lnTo>
                  <a:pt x="49" y="1655"/>
                </a:lnTo>
                <a:lnTo>
                  <a:pt x="59" y="1682"/>
                </a:lnTo>
                <a:lnTo>
                  <a:pt x="69" y="1708"/>
                </a:lnTo>
                <a:lnTo>
                  <a:pt x="88" y="1743"/>
                </a:lnTo>
                <a:lnTo>
                  <a:pt x="98" y="1769"/>
                </a:lnTo>
                <a:lnTo>
                  <a:pt x="108" y="1796"/>
                </a:lnTo>
                <a:lnTo>
                  <a:pt x="118" y="1822"/>
                </a:lnTo>
                <a:lnTo>
                  <a:pt x="137" y="1848"/>
                </a:lnTo>
                <a:lnTo>
                  <a:pt x="137" y="1874"/>
                </a:lnTo>
                <a:lnTo>
                  <a:pt x="147" y="1901"/>
                </a:lnTo>
                <a:lnTo>
                  <a:pt x="167" y="1927"/>
                </a:lnTo>
                <a:lnTo>
                  <a:pt x="186" y="1953"/>
                </a:lnTo>
                <a:lnTo>
                  <a:pt x="206" y="1988"/>
                </a:lnTo>
                <a:lnTo>
                  <a:pt x="226" y="2015"/>
                </a:lnTo>
                <a:lnTo>
                  <a:pt x="245" y="2041"/>
                </a:lnTo>
                <a:lnTo>
                  <a:pt x="275" y="2067"/>
                </a:lnTo>
                <a:lnTo>
                  <a:pt x="294" y="2093"/>
                </a:lnTo>
                <a:lnTo>
                  <a:pt x="314" y="2120"/>
                </a:lnTo>
                <a:lnTo>
                  <a:pt x="343" y="2146"/>
                </a:lnTo>
                <a:lnTo>
                  <a:pt x="432" y="2207"/>
                </a:lnTo>
                <a:lnTo>
                  <a:pt x="549" y="2277"/>
                </a:lnTo>
                <a:lnTo>
                  <a:pt x="608" y="2295"/>
                </a:lnTo>
                <a:lnTo>
                  <a:pt x="696" y="2321"/>
                </a:lnTo>
                <a:lnTo>
                  <a:pt x="794" y="2339"/>
                </a:lnTo>
                <a:lnTo>
                  <a:pt x="873" y="2347"/>
                </a:lnTo>
                <a:lnTo>
                  <a:pt x="971" y="2365"/>
                </a:lnTo>
                <a:lnTo>
                  <a:pt x="1069" y="2374"/>
                </a:lnTo>
                <a:lnTo>
                  <a:pt x="1128" y="2391"/>
                </a:lnTo>
                <a:lnTo>
                  <a:pt x="1197" y="2400"/>
                </a:lnTo>
                <a:lnTo>
                  <a:pt x="1295" y="2417"/>
                </a:lnTo>
                <a:lnTo>
                  <a:pt x="1324" y="2426"/>
                </a:lnTo>
                <a:lnTo>
                  <a:pt x="1422" y="2452"/>
                </a:lnTo>
                <a:lnTo>
                  <a:pt x="1481" y="2470"/>
                </a:lnTo>
                <a:lnTo>
                  <a:pt x="1511" y="2479"/>
                </a:lnTo>
                <a:lnTo>
                  <a:pt x="1569" y="2479"/>
                </a:lnTo>
                <a:lnTo>
                  <a:pt x="1599" y="2487"/>
                </a:lnTo>
                <a:lnTo>
                  <a:pt x="1697" y="2496"/>
                </a:lnTo>
                <a:lnTo>
                  <a:pt x="1756" y="2496"/>
                </a:lnTo>
                <a:lnTo>
                  <a:pt x="1785" y="2496"/>
                </a:lnTo>
                <a:lnTo>
                  <a:pt x="1815" y="2505"/>
                </a:lnTo>
                <a:lnTo>
                  <a:pt x="1854" y="2505"/>
                </a:lnTo>
                <a:lnTo>
                  <a:pt x="1883" y="2505"/>
                </a:lnTo>
                <a:lnTo>
                  <a:pt x="1922" y="2496"/>
                </a:lnTo>
                <a:lnTo>
                  <a:pt x="1962" y="2487"/>
                </a:lnTo>
                <a:lnTo>
                  <a:pt x="1991" y="2487"/>
                </a:lnTo>
                <a:lnTo>
                  <a:pt x="2021" y="2479"/>
                </a:lnTo>
                <a:lnTo>
                  <a:pt x="2050" y="2479"/>
                </a:lnTo>
                <a:lnTo>
                  <a:pt x="2079" y="2470"/>
                </a:lnTo>
                <a:lnTo>
                  <a:pt x="2119" y="2470"/>
                </a:lnTo>
                <a:lnTo>
                  <a:pt x="2148" y="2470"/>
                </a:lnTo>
                <a:lnTo>
                  <a:pt x="2187" y="2461"/>
                </a:lnTo>
                <a:lnTo>
                  <a:pt x="2217" y="2461"/>
                </a:lnTo>
                <a:lnTo>
                  <a:pt x="2246" y="2461"/>
                </a:lnTo>
                <a:lnTo>
                  <a:pt x="2276" y="2452"/>
                </a:lnTo>
                <a:lnTo>
                  <a:pt x="2305" y="2444"/>
                </a:lnTo>
                <a:lnTo>
                  <a:pt x="2334" y="2444"/>
                </a:lnTo>
                <a:lnTo>
                  <a:pt x="2364" y="2435"/>
                </a:lnTo>
                <a:lnTo>
                  <a:pt x="2393" y="2426"/>
                </a:lnTo>
                <a:lnTo>
                  <a:pt x="2423" y="2426"/>
                </a:lnTo>
                <a:lnTo>
                  <a:pt x="2452" y="2417"/>
                </a:lnTo>
                <a:lnTo>
                  <a:pt x="2482" y="2409"/>
                </a:lnTo>
                <a:lnTo>
                  <a:pt x="2511" y="2391"/>
                </a:lnTo>
                <a:lnTo>
                  <a:pt x="2540" y="2374"/>
                </a:lnTo>
                <a:lnTo>
                  <a:pt x="2580" y="2356"/>
                </a:lnTo>
                <a:lnTo>
                  <a:pt x="2609" y="2330"/>
                </a:lnTo>
                <a:lnTo>
                  <a:pt x="2638" y="2321"/>
                </a:lnTo>
                <a:lnTo>
                  <a:pt x="2678" y="2304"/>
                </a:lnTo>
                <a:lnTo>
                  <a:pt x="2707" y="2286"/>
                </a:lnTo>
                <a:lnTo>
                  <a:pt x="2746" y="2277"/>
                </a:lnTo>
                <a:lnTo>
                  <a:pt x="2776" y="2269"/>
                </a:lnTo>
                <a:lnTo>
                  <a:pt x="2805" y="2269"/>
                </a:lnTo>
                <a:lnTo>
                  <a:pt x="2835" y="2260"/>
                </a:lnTo>
                <a:lnTo>
                  <a:pt x="2864" y="2260"/>
                </a:lnTo>
                <a:lnTo>
                  <a:pt x="2893" y="2251"/>
                </a:lnTo>
                <a:lnTo>
                  <a:pt x="2923" y="2251"/>
                </a:lnTo>
                <a:lnTo>
                  <a:pt x="2952" y="2242"/>
                </a:lnTo>
                <a:lnTo>
                  <a:pt x="2982" y="2233"/>
                </a:lnTo>
                <a:lnTo>
                  <a:pt x="3011" y="2225"/>
                </a:lnTo>
                <a:lnTo>
                  <a:pt x="3041" y="2225"/>
                </a:lnTo>
                <a:lnTo>
                  <a:pt x="3070" y="2207"/>
                </a:lnTo>
                <a:lnTo>
                  <a:pt x="3099" y="2198"/>
                </a:lnTo>
                <a:lnTo>
                  <a:pt x="3129" y="2181"/>
                </a:lnTo>
                <a:lnTo>
                  <a:pt x="3158" y="2163"/>
                </a:lnTo>
                <a:lnTo>
                  <a:pt x="3188" y="2146"/>
                </a:lnTo>
                <a:lnTo>
                  <a:pt x="3217" y="2120"/>
                </a:lnTo>
                <a:lnTo>
                  <a:pt x="3247" y="2102"/>
                </a:lnTo>
                <a:lnTo>
                  <a:pt x="3276" y="2085"/>
                </a:lnTo>
                <a:lnTo>
                  <a:pt x="3305" y="2067"/>
                </a:lnTo>
                <a:lnTo>
                  <a:pt x="3335" y="2032"/>
                </a:lnTo>
                <a:lnTo>
                  <a:pt x="3364" y="2006"/>
                </a:lnTo>
                <a:lnTo>
                  <a:pt x="3384" y="1971"/>
                </a:lnTo>
                <a:lnTo>
                  <a:pt x="3394" y="1944"/>
                </a:lnTo>
                <a:lnTo>
                  <a:pt x="3413" y="1918"/>
                </a:lnTo>
                <a:lnTo>
                  <a:pt x="3423" y="1883"/>
                </a:lnTo>
                <a:lnTo>
                  <a:pt x="3433" y="1857"/>
                </a:lnTo>
                <a:lnTo>
                  <a:pt x="3443" y="1831"/>
                </a:lnTo>
                <a:lnTo>
                  <a:pt x="3453" y="1804"/>
                </a:lnTo>
                <a:lnTo>
                  <a:pt x="3453" y="1778"/>
                </a:lnTo>
                <a:lnTo>
                  <a:pt x="3462" y="1752"/>
                </a:lnTo>
                <a:lnTo>
                  <a:pt x="3472" y="1725"/>
                </a:lnTo>
                <a:lnTo>
                  <a:pt x="3482" y="1699"/>
                </a:lnTo>
                <a:lnTo>
                  <a:pt x="3482" y="1673"/>
                </a:lnTo>
                <a:lnTo>
                  <a:pt x="3482" y="1638"/>
                </a:lnTo>
                <a:lnTo>
                  <a:pt x="3482" y="1612"/>
                </a:lnTo>
                <a:lnTo>
                  <a:pt x="3482" y="1585"/>
                </a:lnTo>
                <a:lnTo>
                  <a:pt x="3482" y="1559"/>
                </a:lnTo>
                <a:lnTo>
                  <a:pt x="3472" y="1533"/>
                </a:lnTo>
                <a:lnTo>
                  <a:pt x="3462" y="1498"/>
                </a:lnTo>
                <a:lnTo>
                  <a:pt x="3462" y="1471"/>
                </a:lnTo>
                <a:lnTo>
                  <a:pt x="3453" y="1445"/>
                </a:lnTo>
                <a:lnTo>
                  <a:pt x="3443" y="1410"/>
                </a:lnTo>
                <a:lnTo>
                  <a:pt x="3423" y="1384"/>
                </a:lnTo>
                <a:lnTo>
                  <a:pt x="3413" y="1358"/>
                </a:lnTo>
                <a:lnTo>
                  <a:pt x="3394" y="1331"/>
                </a:lnTo>
                <a:lnTo>
                  <a:pt x="3384" y="1305"/>
                </a:lnTo>
                <a:lnTo>
                  <a:pt x="3364" y="1279"/>
                </a:lnTo>
                <a:lnTo>
                  <a:pt x="3345" y="1253"/>
                </a:lnTo>
                <a:lnTo>
                  <a:pt x="3325" y="1217"/>
                </a:lnTo>
                <a:lnTo>
                  <a:pt x="3305" y="1191"/>
                </a:lnTo>
                <a:lnTo>
                  <a:pt x="3305" y="1165"/>
                </a:lnTo>
                <a:lnTo>
                  <a:pt x="3286" y="1130"/>
                </a:lnTo>
                <a:lnTo>
                  <a:pt x="3286" y="1104"/>
                </a:lnTo>
                <a:lnTo>
                  <a:pt x="3276" y="1077"/>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Freeform 5">
            <a:extLst>
              <a:ext uri="{FF2B5EF4-FFF2-40B4-BE49-F238E27FC236}">
                <a16:creationId xmlns:a16="http://schemas.microsoft.com/office/drawing/2014/main" id="{43FC6604-4568-DD46-8736-68284749F31F}"/>
              </a:ext>
            </a:extLst>
          </p:cNvPr>
          <p:cNvSpPr>
            <a:spLocks/>
          </p:cNvSpPr>
          <p:nvPr/>
        </p:nvSpPr>
        <p:spPr bwMode="auto">
          <a:xfrm>
            <a:off x="2800350" y="2300288"/>
            <a:ext cx="1944688" cy="3359150"/>
          </a:xfrm>
          <a:custGeom>
            <a:avLst/>
            <a:gdLst>
              <a:gd name="T0" fmla="*/ 2147483646 w 1335"/>
              <a:gd name="T1" fmla="*/ 2147483646 h 2060"/>
              <a:gd name="T2" fmla="*/ 2147483646 w 1335"/>
              <a:gd name="T3" fmla="*/ 2147483646 h 2060"/>
              <a:gd name="T4" fmla="*/ 2147483646 w 1335"/>
              <a:gd name="T5" fmla="*/ 2147483646 h 2060"/>
              <a:gd name="T6" fmla="*/ 2147483646 w 1335"/>
              <a:gd name="T7" fmla="*/ 2147483646 h 2060"/>
              <a:gd name="T8" fmla="*/ 2147483646 w 1335"/>
              <a:gd name="T9" fmla="*/ 2147483646 h 2060"/>
              <a:gd name="T10" fmla="*/ 2147483646 w 1335"/>
              <a:gd name="T11" fmla="*/ 2147483646 h 2060"/>
              <a:gd name="T12" fmla="*/ 2147483646 w 1335"/>
              <a:gd name="T13" fmla="*/ 2147483646 h 2060"/>
              <a:gd name="T14" fmla="*/ 2147483646 w 1335"/>
              <a:gd name="T15" fmla="*/ 2147483646 h 2060"/>
              <a:gd name="T16" fmla="*/ 2147483646 w 1335"/>
              <a:gd name="T17" fmla="*/ 2147483646 h 2060"/>
              <a:gd name="T18" fmla="*/ 2147483646 w 1335"/>
              <a:gd name="T19" fmla="*/ 2147483646 h 2060"/>
              <a:gd name="T20" fmla="*/ 2147483646 w 1335"/>
              <a:gd name="T21" fmla="*/ 0 h 2060"/>
              <a:gd name="T22" fmla="*/ 2147483646 w 1335"/>
              <a:gd name="T23" fmla="*/ 2147483646 h 2060"/>
              <a:gd name="T24" fmla="*/ 2147483646 w 1335"/>
              <a:gd name="T25" fmla="*/ 2147483646 h 2060"/>
              <a:gd name="T26" fmla="*/ 2147483646 w 1335"/>
              <a:gd name="T27" fmla="*/ 2147483646 h 2060"/>
              <a:gd name="T28" fmla="*/ 2147483646 w 1335"/>
              <a:gd name="T29" fmla="*/ 2147483646 h 2060"/>
              <a:gd name="T30" fmla="*/ 2147483646 w 1335"/>
              <a:gd name="T31" fmla="*/ 2147483646 h 2060"/>
              <a:gd name="T32" fmla="*/ 2147483646 w 1335"/>
              <a:gd name="T33" fmla="*/ 2147483646 h 2060"/>
              <a:gd name="T34" fmla="*/ 2147483646 w 1335"/>
              <a:gd name="T35" fmla="*/ 2147483646 h 2060"/>
              <a:gd name="T36" fmla="*/ 2147483646 w 1335"/>
              <a:gd name="T37" fmla="*/ 2147483646 h 2060"/>
              <a:gd name="T38" fmla="*/ 2147483646 w 1335"/>
              <a:gd name="T39" fmla="*/ 2147483646 h 2060"/>
              <a:gd name="T40" fmla="*/ 2147483646 w 1335"/>
              <a:gd name="T41" fmla="*/ 2147483646 h 2060"/>
              <a:gd name="T42" fmla="*/ 2147483646 w 1335"/>
              <a:gd name="T43" fmla="*/ 2147483646 h 2060"/>
              <a:gd name="T44" fmla="*/ 2147483646 w 1335"/>
              <a:gd name="T45" fmla="*/ 2147483646 h 2060"/>
              <a:gd name="T46" fmla="*/ 2147483646 w 1335"/>
              <a:gd name="T47" fmla="*/ 2147483646 h 2060"/>
              <a:gd name="T48" fmla="*/ 2147483646 w 1335"/>
              <a:gd name="T49" fmla="*/ 2147483646 h 2060"/>
              <a:gd name="T50" fmla="*/ 2147483646 w 1335"/>
              <a:gd name="T51" fmla="*/ 2147483646 h 2060"/>
              <a:gd name="T52" fmla="*/ 2147483646 w 1335"/>
              <a:gd name="T53" fmla="*/ 2147483646 h 2060"/>
              <a:gd name="T54" fmla="*/ 2147483646 w 1335"/>
              <a:gd name="T55" fmla="*/ 2147483646 h 2060"/>
              <a:gd name="T56" fmla="*/ 2147483646 w 1335"/>
              <a:gd name="T57" fmla="*/ 2147483646 h 2060"/>
              <a:gd name="T58" fmla="*/ 2147483646 w 1335"/>
              <a:gd name="T59" fmla="*/ 2147483646 h 2060"/>
              <a:gd name="T60" fmla="*/ 2147483646 w 1335"/>
              <a:gd name="T61" fmla="*/ 2147483646 h 2060"/>
              <a:gd name="T62" fmla="*/ 2147483646 w 1335"/>
              <a:gd name="T63" fmla="*/ 2147483646 h 2060"/>
              <a:gd name="T64" fmla="*/ 2147483646 w 1335"/>
              <a:gd name="T65" fmla="*/ 2147483646 h 2060"/>
              <a:gd name="T66" fmla="*/ 2147483646 w 1335"/>
              <a:gd name="T67" fmla="*/ 2147483646 h 2060"/>
              <a:gd name="T68" fmla="*/ 2147483646 w 1335"/>
              <a:gd name="T69" fmla="*/ 2147483646 h 2060"/>
              <a:gd name="T70" fmla="*/ 2147483646 w 1335"/>
              <a:gd name="T71" fmla="*/ 2147483646 h 2060"/>
              <a:gd name="T72" fmla="*/ 2147483646 w 1335"/>
              <a:gd name="T73" fmla="*/ 2147483646 h 2060"/>
              <a:gd name="T74" fmla="*/ 2147483646 w 1335"/>
              <a:gd name="T75" fmla="*/ 2147483646 h 2060"/>
              <a:gd name="T76" fmla="*/ 2147483646 w 1335"/>
              <a:gd name="T77" fmla="*/ 2147483646 h 2060"/>
              <a:gd name="T78" fmla="*/ 2147483646 w 1335"/>
              <a:gd name="T79" fmla="*/ 2147483646 h 2060"/>
              <a:gd name="T80" fmla="*/ 2147483646 w 1335"/>
              <a:gd name="T81" fmla="*/ 2147483646 h 2060"/>
              <a:gd name="T82" fmla="*/ 2147483646 w 1335"/>
              <a:gd name="T83" fmla="*/ 2147483646 h 2060"/>
              <a:gd name="T84" fmla="*/ 2147483646 w 1335"/>
              <a:gd name="T85" fmla="*/ 2147483646 h 2060"/>
              <a:gd name="T86" fmla="*/ 2147483646 w 1335"/>
              <a:gd name="T87" fmla="*/ 2147483646 h 2060"/>
              <a:gd name="T88" fmla="*/ 2147483646 w 1335"/>
              <a:gd name="T89" fmla="*/ 2147483646 h 2060"/>
              <a:gd name="T90" fmla="*/ 2147483646 w 1335"/>
              <a:gd name="T91" fmla="*/ 2147483646 h 2060"/>
              <a:gd name="T92" fmla="*/ 2147483646 w 1335"/>
              <a:gd name="T93" fmla="*/ 2147483646 h 2060"/>
              <a:gd name="T94" fmla="*/ 2147483646 w 1335"/>
              <a:gd name="T95" fmla="*/ 2147483646 h 2060"/>
              <a:gd name="T96" fmla="*/ 2147483646 w 1335"/>
              <a:gd name="T97" fmla="*/ 2147483646 h 2060"/>
              <a:gd name="T98" fmla="*/ 2147483646 w 1335"/>
              <a:gd name="T99" fmla="*/ 2147483646 h 2060"/>
              <a:gd name="T100" fmla="*/ 2147483646 w 1335"/>
              <a:gd name="T101" fmla="*/ 2147483646 h 2060"/>
              <a:gd name="T102" fmla="*/ 2147483646 w 1335"/>
              <a:gd name="T103" fmla="*/ 2147483646 h 2060"/>
              <a:gd name="T104" fmla="*/ 2147483646 w 1335"/>
              <a:gd name="T105" fmla="*/ 2147483646 h 20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35" h="2060">
                <a:moveTo>
                  <a:pt x="785" y="578"/>
                </a:moveTo>
                <a:lnTo>
                  <a:pt x="804" y="605"/>
                </a:lnTo>
                <a:lnTo>
                  <a:pt x="824" y="631"/>
                </a:lnTo>
                <a:lnTo>
                  <a:pt x="824" y="657"/>
                </a:lnTo>
                <a:lnTo>
                  <a:pt x="824" y="683"/>
                </a:lnTo>
                <a:lnTo>
                  <a:pt x="834" y="710"/>
                </a:lnTo>
                <a:lnTo>
                  <a:pt x="853" y="736"/>
                </a:lnTo>
                <a:lnTo>
                  <a:pt x="873" y="762"/>
                </a:lnTo>
                <a:lnTo>
                  <a:pt x="893" y="789"/>
                </a:lnTo>
                <a:lnTo>
                  <a:pt x="922" y="815"/>
                </a:lnTo>
                <a:lnTo>
                  <a:pt x="951" y="832"/>
                </a:lnTo>
                <a:lnTo>
                  <a:pt x="1040" y="850"/>
                </a:lnTo>
                <a:lnTo>
                  <a:pt x="1069" y="859"/>
                </a:lnTo>
                <a:lnTo>
                  <a:pt x="1138" y="859"/>
                </a:lnTo>
                <a:lnTo>
                  <a:pt x="1167" y="859"/>
                </a:lnTo>
                <a:lnTo>
                  <a:pt x="1197" y="850"/>
                </a:lnTo>
                <a:lnTo>
                  <a:pt x="1226" y="841"/>
                </a:lnTo>
                <a:lnTo>
                  <a:pt x="1256" y="815"/>
                </a:lnTo>
                <a:lnTo>
                  <a:pt x="1285" y="797"/>
                </a:lnTo>
                <a:lnTo>
                  <a:pt x="1295" y="771"/>
                </a:lnTo>
                <a:lnTo>
                  <a:pt x="1314" y="745"/>
                </a:lnTo>
                <a:lnTo>
                  <a:pt x="1324" y="718"/>
                </a:lnTo>
                <a:lnTo>
                  <a:pt x="1324" y="692"/>
                </a:lnTo>
                <a:lnTo>
                  <a:pt x="1334" y="666"/>
                </a:lnTo>
                <a:lnTo>
                  <a:pt x="1334" y="640"/>
                </a:lnTo>
                <a:lnTo>
                  <a:pt x="1334" y="613"/>
                </a:lnTo>
                <a:lnTo>
                  <a:pt x="1334" y="587"/>
                </a:lnTo>
                <a:lnTo>
                  <a:pt x="1334" y="561"/>
                </a:lnTo>
                <a:lnTo>
                  <a:pt x="1334" y="534"/>
                </a:lnTo>
                <a:lnTo>
                  <a:pt x="1314" y="499"/>
                </a:lnTo>
                <a:lnTo>
                  <a:pt x="1314" y="473"/>
                </a:lnTo>
                <a:lnTo>
                  <a:pt x="1305" y="447"/>
                </a:lnTo>
                <a:lnTo>
                  <a:pt x="1305" y="421"/>
                </a:lnTo>
                <a:lnTo>
                  <a:pt x="1295" y="394"/>
                </a:lnTo>
                <a:lnTo>
                  <a:pt x="1285" y="368"/>
                </a:lnTo>
                <a:lnTo>
                  <a:pt x="1275" y="342"/>
                </a:lnTo>
                <a:lnTo>
                  <a:pt x="1275" y="315"/>
                </a:lnTo>
                <a:lnTo>
                  <a:pt x="1265" y="289"/>
                </a:lnTo>
                <a:lnTo>
                  <a:pt x="1256" y="254"/>
                </a:lnTo>
                <a:lnTo>
                  <a:pt x="1246" y="228"/>
                </a:lnTo>
                <a:lnTo>
                  <a:pt x="1236" y="202"/>
                </a:lnTo>
                <a:lnTo>
                  <a:pt x="1216" y="175"/>
                </a:lnTo>
                <a:lnTo>
                  <a:pt x="1187" y="158"/>
                </a:lnTo>
                <a:lnTo>
                  <a:pt x="1157" y="131"/>
                </a:lnTo>
                <a:lnTo>
                  <a:pt x="1128" y="114"/>
                </a:lnTo>
                <a:lnTo>
                  <a:pt x="1099" y="96"/>
                </a:lnTo>
                <a:lnTo>
                  <a:pt x="1069" y="88"/>
                </a:lnTo>
                <a:lnTo>
                  <a:pt x="1040" y="79"/>
                </a:lnTo>
                <a:lnTo>
                  <a:pt x="1010" y="70"/>
                </a:lnTo>
                <a:lnTo>
                  <a:pt x="981" y="61"/>
                </a:lnTo>
                <a:lnTo>
                  <a:pt x="951" y="44"/>
                </a:lnTo>
                <a:lnTo>
                  <a:pt x="922" y="35"/>
                </a:lnTo>
                <a:lnTo>
                  <a:pt x="893" y="26"/>
                </a:lnTo>
                <a:lnTo>
                  <a:pt x="863" y="9"/>
                </a:lnTo>
                <a:lnTo>
                  <a:pt x="834" y="0"/>
                </a:lnTo>
                <a:lnTo>
                  <a:pt x="804" y="0"/>
                </a:lnTo>
                <a:lnTo>
                  <a:pt x="726" y="0"/>
                </a:lnTo>
                <a:lnTo>
                  <a:pt x="696" y="0"/>
                </a:lnTo>
                <a:lnTo>
                  <a:pt x="657" y="9"/>
                </a:lnTo>
                <a:lnTo>
                  <a:pt x="628" y="26"/>
                </a:lnTo>
                <a:lnTo>
                  <a:pt x="598" y="35"/>
                </a:lnTo>
                <a:lnTo>
                  <a:pt x="579" y="61"/>
                </a:lnTo>
                <a:lnTo>
                  <a:pt x="549" y="70"/>
                </a:lnTo>
                <a:lnTo>
                  <a:pt x="520" y="96"/>
                </a:lnTo>
                <a:lnTo>
                  <a:pt x="490" y="105"/>
                </a:lnTo>
                <a:lnTo>
                  <a:pt x="461" y="123"/>
                </a:lnTo>
                <a:lnTo>
                  <a:pt x="432" y="131"/>
                </a:lnTo>
                <a:lnTo>
                  <a:pt x="392" y="140"/>
                </a:lnTo>
                <a:lnTo>
                  <a:pt x="363" y="158"/>
                </a:lnTo>
                <a:lnTo>
                  <a:pt x="334" y="184"/>
                </a:lnTo>
                <a:lnTo>
                  <a:pt x="304" y="202"/>
                </a:lnTo>
                <a:lnTo>
                  <a:pt x="275" y="210"/>
                </a:lnTo>
                <a:lnTo>
                  <a:pt x="245" y="237"/>
                </a:lnTo>
                <a:lnTo>
                  <a:pt x="206" y="254"/>
                </a:lnTo>
                <a:lnTo>
                  <a:pt x="177" y="272"/>
                </a:lnTo>
                <a:lnTo>
                  <a:pt x="147" y="289"/>
                </a:lnTo>
                <a:lnTo>
                  <a:pt x="118" y="307"/>
                </a:lnTo>
                <a:lnTo>
                  <a:pt x="88" y="333"/>
                </a:lnTo>
                <a:lnTo>
                  <a:pt x="69" y="359"/>
                </a:lnTo>
                <a:lnTo>
                  <a:pt x="49" y="386"/>
                </a:lnTo>
                <a:lnTo>
                  <a:pt x="39" y="412"/>
                </a:lnTo>
                <a:lnTo>
                  <a:pt x="29" y="438"/>
                </a:lnTo>
                <a:lnTo>
                  <a:pt x="20" y="464"/>
                </a:lnTo>
                <a:lnTo>
                  <a:pt x="20" y="491"/>
                </a:lnTo>
                <a:lnTo>
                  <a:pt x="10" y="517"/>
                </a:lnTo>
                <a:lnTo>
                  <a:pt x="0" y="543"/>
                </a:lnTo>
                <a:lnTo>
                  <a:pt x="0" y="570"/>
                </a:lnTo>
                <a:lnTo>
                  <a:pt x="0" y="596"/>
                </a:lnTo>
                <a:lnTo>
                  <a:pt x="0" y="622"/>
                </a:lnTo>
                <a:lnTo>
                  <a:pt x="10" y="648"/>
                </a:lnTo>
                <a:lnTo>
                  <a:pt x="10" y="675"/>
                </a:lnTo>
                <a:lnTo>
                  <a:pt x="10" y="701"/>
                </a:lnTo>
                <a:lnTo>
                  <a:pt x="10" y="727"/>
                </a:lnTo>
                <a:lnTo>
                  <a:pt x="10" y="754"/>
                </a:lnTo>
                <a:lnTo>
                  <a:pt x="10" y="780"/>
                </a:lnTo>
                <a:lnTo>
                  <a:pt x="20" y="806"/>
                </a:lnTo>
                <a:lnTo>
                  <a:pt x="29" y="832"/>
                </a:lnTo>
                <a:lnTo>
                  <a:pt x="39" y="859"/>
                </a:lnTo>
                <a:lnTo>
                  <a:pt x="39" y="885"/>
                </a:lnTo>
                <a:lnTo>
                  <a:pt x="49" y="911"/>
                </a:lnTo>
                <a:lnTo>
                  <a:pt x="59" y="938"/>
                </a:lnTo>
                <a:lnTo>
                  <a:pt x="69" y="973"/>
                </a:lnTo>
                <a:lnTo>
                  <a:pt x="88" y="999"/>
                </a:lnTo>
                <a:lnTo>
                  <a:pt x="88" y="1025"/>
                </a:lnTo>
                <a:lnTo>
                  <a:pt x="98" y="1051"/>
                </a:lnTo>
                <a:lnTo>
                  <a:pt x="98" y="1078"/>
                </a:lnTo>
                <a:lnTo>
                  <a:pt x="98" y="1104"/>
                </a:lnTo>
                <a:lnTo>
                  <a:pt x="98" y="1130"/>
                </a:lnTo>
                <a:lnTo>
                  <a:pt x="98" y="1157"/>
                </a:lnTo>
                <a:lnTo>
                  <a:pt x="98" y="1183"/>
                </a:lnTo>
                <a:lnTo>
                  <a:pt x="98" y="1209"/>
                </a:lnTo>
                <a:lnTo>
                  <a:pt x="98" y="1235"/>
                </a:lnTo>
                <a:lnTo>
                  <a:pt x="98" y="1262"/>
                </a:lnTo>
                <a:lnTo>
                  <a:pt x="88" y="1297"/>
                </a:lnTo>
                <a:lnTo>
                  <a:pt x="88" y="1323"/>
                </a:lnTo>
                <a:lnTo>
                  <a:pt x="88" y="1349"/>
                </a:lnTo>
                <a:lnTo>
                  <a:pt x="88" y="1376"/>
                </a:lnTo>
                <a:lnTo>
                  <a:pt x="88" y="1402"/>
                </a:lnTo>
                <a:lnTo>
                  <a:pt x="88" y="1428"/>
                </a:lnTo>
                <a:lnTo>
                  <a:pt x="98" y="1454"/>
                </a:lnTo>
                <a:lnTo>
                  <a:pt x="108" y="1481"/>
                </a:lnTo>
                <a:lnTo>
                  <a:pt x="108" y="1507"/>
                </a:lnTo>
                <a:lnTo>
                  <a:pt x="118" y="1533"/>
                </a:lnTo>
                <a:lnTo>
                  <a:pt x="118" y="1560"/>
                </a:lnTo>
                <a:lnTo>
                  <a:pt x="128" y="1586"/>
                </a:lnTo>
                <a:lnTo>
                  <a:pt x="128" y="1612"/>
                </a:lnTo>
                <a:lnTo>
                  <a:pt x="137" y="1638"/>
                </a:lnTo>
                <a:lnTo>
                  <a:pt x="137" y="1665"/>
                </a:lnTo>
                <a:lnTo>
                  <a:pt x="147" y="1691"/>
                </a:lnTo>
                <a:lnTo>
                  <a:pt x="157" y="1717"/>
                </a:lnTo>
                <a:lnTo>
                  <a:pt x="167" y="1744"/>
                </a:lnTo>
                <a:lnTo>
                  <a:pt x="186" y="1779"/>
                </a:lnTo>
                <a:lnTo>
                  <a:pt x="206" y="1805"/>
                </a:lnTo>
                <a:lnTo>
                  <a:pt x="235" y="1840"/>
                </a:lnTo>
                <a:lnTo>
                  <a:pt x="265" y="1866"/>
                </a:lnTo>
                <a:lnTo>
                  <a:pt x="294" y="1893"/>
                </a:lnTo>
                <a:lnTo>
                  <a:pt x="334" y="1919"/>
                </a:lnTo>
                <a:lnTo>
                  <a:pt x="363" y="1936"/>
                </a:lnTo>
                <a:lnTo>
                  <a:pt x="402" y="1963"/>
                </a:lnTo>
                <a:lnTo>
                  <a:pt x="432" y="1980"/>
                </a:lnTo>
                <a:lnTo>
                  <a:pt x="471" y="1998"/>
                </a:lnTo>
                <a:lnTo>
                  <a:pt x="510" y="2024"/>
                </a:lnTo>
                <a:lnTo>
                  <a:pt x="539" y="2033"/>
                </a:lnTo>
                <a:lnTo>
                  <a:pt x="579" y="2050"/>
                </a:lnTo>
                <a:lnTo>
                  <a:pt x="608" y="2050"/>
                </a:lnTo>
                <a:lnTo>
                  <a:pt x="638" y="2059"/>
                </a:lnTo>
                <a:lnTo>
                  <a:pt x="667" y="2059"/>
                </a:lnTo>
                <a:lnTo>
                  <a:pt x="706" y="2059"/>
                </a:lnTo>
                <a:lnTo>
                  <a:pt x="736" y="2059"/>
                </a:lnTo>
                <a:lnTo>
                  <a:pt x="765" y="2041"/>
                </a:lnTo>
                <a:lnTo>
                  <a:pt x="795" y="2041"/>
                </a:lnTo>
                <a:lnTo>
                  <a:pt x="824" y="2033"/>
                </a:lnTo>
                <a:lnTo>
                  <a:pt x="853" y="2024"/>
                </a:lnTo>
                <a:lnTo>
                  <a:pt x="883" y="2015"/>
                </a:lnTo>
                <a:lnTo>
                  <a:pt x="912" y="1998"/>
                </a:lnTo>
                <a:lnTo>
                  <a:pt x="942" y="1989"/>
                </a:lnTo>
                <a:lnTo>
                  <a:pt x="971" y="1963"/>
                </a:lnTo>
                <a:lnTo>
                  <a:pt x="1001" y="1936"/>
                </a:lnTo>
                <a:lnTo>
                  <a:pt x="1030" y="1901"/>
                </a:lnTo>
                <a:lnTo>
                  <a:pt x="1059" y="1866"/>
                </a:lnTo>
                <a:lnTo>
                  <a:pt x="1079" y="1831"/>
                </a:lnTo>
                <a:lnTo>
                  <a:pt x="1089" y="1805"/>
                </a:lnTo>
                <a:lnTo>
                  <a:pt x="1099" y="1770"/>
                </a:lnTo>
                <a:lnTo>
                  <a:pt x="1108" y="1735"/>
                </a:lnTo>
                <a:lnTo>
                  <a:pt x="1108" y="1700"/>
                </a:lnTo>
                <a:lnTo>
                  <a:pt x="1108" y="1665"/>
                </a:lnTo>
                <a:lnTo>
                  <a:pt x="1108" y="1595"/>
                </a:lnTo>
                <a:lnTo>
                  <a:pt x="1108" y="1560"/>
                </a:lnTo>
                <a:lnTo>
                  <a:pt x="1108" y="1525"/>
                </a:lnTo>
                <a:lnTo>
                  <a:pt x="1108" y="1498"/>
                </a:lnTo>
                <a:lnTo>
                  <a:pt x="1108" y="1472"/>
                </a:lnTo>
                <a:lnTo>
                  <a:pt x="1099" y="1446"/>
                </a:lnTo>
                <a:lnTo>
                  <a:pt x="1089" y="1419"/>
                </a:lnTo>
                <a:lnTo>
                  <a:pt x="1079" y="1384"/>
                </a:lnTo>
                <a:lnTo>
                  <a:pt x="1050" y="1358"/>
                </a:lnTo>
                <a:lnTo>
                  <a:pt x="1010" y="1332"/>
                </a:lnTo>
                <a:lnTo>
                  <a:pt x="981" y="1305"/>
                </a:lnTo>
                <a:lnTo>
                  <a:pt x="942" y="1297"/>
                </a:lnTo>
                <a:lnTo>
                  <a:pt x="912" y="1297"/>
                </a:lnTo>
                <a:lnTo>
                  <a:pt x="883" y="1297"/>
                </a:lnTo>
                <a:lnTo>
                  <a:pt x="844" y="1305"/>
                </a:lnTo>
                <a:lnTo>
                  <a:pt x="804" y="1323"/>
                </a:lnTo>
                <a:lnTo>
                  <a:pt x="726" y="1332"/>
                </a:lnTo>
                <a:lnTo>
                  <a:pt x="696" y="1349"/>
                </a:lnTo>
                <a:lnTo>
                  <a:pt x="657" y="1376"/>
                </a:lnTo>
                <a:lnTo>
                  <a:pt x="628" y="1393"/>
                </a:lnTo>
                <a:lnTo>
                  <a:pt x="598" y="1419"/>
                </a:lnTo>
                <a:lnTo>
                  <a:pt x="559" y="1437"/>
                </a:lnTo>
                <a:lnTo>
                  <a:pt x="520" y="1454"/>
                </a:lnTo>
                <a:lnTo>
                  <a:pt x="441" y="1446"/>
                </a:lnTo>
                <a:lnTo>
                  <a:pt x="402" y="1419"/>
                </a:lnTo>
                <a:lnTo>
                  <a:pt x="373" y="1411"/>
                </a:lnTo>
                <a:lnTo>
                  <a:pt x="343" y="1384"/>
                </a:lnTo>
                <a:lnTo>
                  <a:pt x="284" y="1367"/>
                </a:lnTo>
                <a:lnTo>
                  <a:pt x="255" y="1341"/>
                </a:lnTo>
                <a:lnTo>
                  <a:pt x="235" y="1314"/>
                </a:lnTo>
                <a:lnTo>
                  <a:pt x="216" y="1288"/>
                </a:lnTo>
                <a:lnTo>
                  <a:pt x="206" y="1262"/>
                </a:lnTo>
                <a:lnTo>
                  <a:pt x="206" y="1235"/>
                </a:lnTo>
                <a:lnTo>
                  <a:pt x="196" y="1200"/>
                </a:lnTo>
                <a:lnTo>
                  <a:pt x="196" y="1174"/>
                </a:lnTo>
                <a:lnTo>
                  <a:pt x="196" y="1148"/>
                </a:lnTo>
                <a:lnTo>
                  <a:pt x="196" y="1121"/>
                </a:lnTo>
                <a:lnTo>
                  <a:pt x="196" y="1095"/>
                </a:lnTo>
                <a:lnTo>
                  <a:pt x="196" y="1069"/>
                </a:lnTo>
                <a:lnTo>
                  <a:pt x="196" y="1043"/>
                </a:lnTo>
                <a:lnTo>
                  <a:pt x="196" y="1016"/>
                </a:lnTo>
                <a:lnTo>
                  <a:pt x="196" y="990"/>
                </a:lnTo>
                <a:lnTo>
                  <a:pt x="186" y="964"/>
                </a:lnTo>
                <a:lnTo>
                  <a:pt x="177" y="938"/>
                </a:lnTo>
                <a:lnTo>
                  <a:pt x="167" y="911"/>
                </a:lnTo>
                <a:lnTo>
                  <a:pt x="196" y="902"/>
                </a:lnTo>
                <a:lnTo>
                  <a:pt x="226" y="894"/>
                </a:lnTo>
                <a:lnTo>
                  <a:pt x="255" y="911"/>
                </a:lnTo>
                <a:lnTo>
                  <a:pt x="275" y="938"/>
                </a:lnTo>
                <a:lnTo>
                  <a:pt x="294" y="964"/>
                </a:lnTo>
                <a:lnTo>
                  <a:pt x="324" y="990"/>
                </a:lnTo>
                <a:lnTo>
                  <a:pt x="353" y="1008"/>
                </a:lnTo>
                <a:lnTo>
                  <a:pt x="383" y="1016"/>
                </a:lnTo>
                <a:lnTo>
                  <a:pt x="412" y="1025"/>
                </a:lnTo>
                <a:lnTo>
                  <a:pt x="441" y="1025"/>
                </a:lnTo>
                <a:lnTo>
                  <a:pt x="471" y="1034"/>
                </a:lnTo>
                <a:lnTo>
                  <a:pt x="500" y="1034"/>
                </a:lnTo>
                <a:lnTo>
                  <a:pt x="530" y="1034"/>
                </a:lnTo>
                <a:lnTo>
                  <a:pt x="559" y="1043"/>
                </a:lnTo>
                <a:lnTo>
                  <a:pt x="589" y="1043"/>
                </a:lnTo>
                <a:lnTo>
                  <a:pt x="618" y="1043"/>
                </a:lnTo>
                <a:lnTo>
                  <a:pt x="647" y="1043"/>
                </a:lnTo>
                <a:lnTo>
                  <a:pt x="677" y="1034"/>
                </a:lnTo>
                <a:lnTo>
                  <a:pt x="706" y="1025"/>
                </a:lnTo>
                <a:lnTo>
                  <a:pt x="726" y="999"/>
                </a:lnTo>
                <a:lnTo>
                  <a:pt x="745" y="973"/>
                </a:lnTo>
                <a:lnTo>
                  <a:pt x="745" y="946"/>
                </a:lnTo>
                <a:lnTo>
                  <a:pt x="755" y="920"/>
                </a:lnTo>
                <a:lnTo>
                  <a:pt x="755" y="894"/>
                </a:lnTo>
                <a:lnTo>
                  <a:pt x="755" y="867"/>
                </a:lnTo>
                <a:lnTo>
                  <a:pt x="736" y="841"/>
                </a:lnTo>
                <a:lnTo>
                  <a:pt x="726" y="815"/>
                </a:lnTo>
                <a:lnTo>
                  <a:pt x="706" y="789"/>
                </a:lnTo>
                <a:lnTo>
                  <a:pt x="677" y="780"/>
                </a:lnTo>
                <a:lnTo>
                  <a:pt x="647" y="762"/>
                </a:lnTo>
                <a:lnTo>
                  <a:pt x="608" y="762"/>
                </a:lnTo>
                <a:lnTo>
                  <a:pt x="579" y="762"/>
                </a:lnTo>
                <a:lnTo>
                  <a:pt x="549" y="771"/>
                </a:lnTo>
                <a:lnTo>
                  <a:pt x="520" y="771"/>
                </a:lnTo>
                <a:lnTo>
                  <a:pt x="490" y="771"/>
                </a:lnTo>
                <a:lnTo>
                  <a:pt x="461" y="754"/>
                </a:lnTo>
                <a:lnTo>
                  <a:pt x="451" y="727"/>
                </a:lnTo>
                <a:lnTo>
                  <a:pt x="441" y="701"/>
                </a:lnTo>
                <a:lnTo>
                  <a:pt x="432" y="675"/>
                </a:lnTo>
                <a:lnTo>
                  <a:pt x="432" y="648"/>
                </a:lnTo>
                <a:lnTo>
                  <a:pt x="432" y="622"/>
                </a:lnTo>
                <a:lnTo>
                  <a:pt x="451" y="596"/>
                </a:lnTo>
                <a:lnTo>
                  <a:pt x="481" y="570"/>
                </a:lnTo>
                <a:lnTo>
                  <a:pt x="510" y="561"/>
                </a:lnTo>
                <a:lnTo>
                  <a:pt x="539" y="561"/>
                </a:lnTo>
                <a:lnTo>
                  <a:pt x="569" y="543"/>
                </a:lnTo>
                <a:lnTo>
                  <a:pt x="598" y="526"/>
                </a:lnTo>
                <a:lnTo>
                  <a:pt x="628" y="508"/>
                </a:lnTo>
                <a:lnTo>
                  <a:pt x="657" y="508"/>
                </a:lnTo>
                <a:lnTo>
                  <a:pt x="687" y="491"/>
                </a:lnTo>
                <a:lnTo>
                  <a:pt x="716" y="482"/>
                </a:lnTo>
                <a:lnTo>
                  <a:pt x="745" y="482"/>
                </a:lnTo>
                <a:lnTo>
                  <a:pt x="755" y="508"/>
                </a:lnTo>
                <a:lnTo>
                  <a:pt x="765" y="534"/>
                </a:lnTo>
                <a:lnTo>
                  <a:pt x="775" y="561"/>
                </a:lnTo>
              </a:path>
            </a:pathLst>
          </a:custGeom>
          <a:gradFill rotWithShape="0">
            <a:gsLst>
              <a:gs pos="0">
                <a:srgbClr val="323232"/>
              </a:gs>
              <a:gs pos="100000">
                <a:srgbClr val="A8A8A8"/>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6" name="Freeform 6">
            <a:extLst>
              <a:ext uri="{FF2B5EF4-FFF2-40B4-BE49-F238E27FC236}">
                <a16:creationId xmlns:a16="http://schemas.microsoft.com/office/drawing/2014/main" id="{CECBB976-F63A-0D49-9877-B4DAD40560FE}"/>
              </a:ext>
            </a:extLst>
          </p:cNvPr>
          <p:cNvSpPr>
            <a:spLocks/>
          </p:cNvSpPr>
          <p:nvPr/>
        </p:nvSpPr>
        <p:spPr bwMode="auto">
          <a:xfrm>
            <a:off x="3543300" y="5086350"/>
            <a:ext cx="544513" cy="373063"/>
          </a:xfrm>
          <a:custGeom>
            <a:avLst/>
            <a:gdLst>
              <a:gd name="T0" fmla="*/ 2147483646 w 374"/>
              <a:gd name="T1" fmla="*/ 2147483646 h 228"/>
              <a:gd name="T2" fmla="*/ 2147483646 w 374"/>
              <a:gd name="T3" fmla="*/ 2147483646 h 228"/>
              <a:gd name="T4" fmla="*/ 2147483646 w 374"/>
              <a:gd name="T5" fmla="*/ 2147483646 h 228"/>
              <a:gd name="T6" fmla="*/ 2147483646 w 374"/>
              <a:gd name="T7" fmla="*/ 2147483646 h 228"/>
              <a:gd name="T8" fmla="*/ 2147483646 w 374"/>
              <a:gd name="T9" fmla="*/ 2147483646 h 228"/>
              <a:gd name="T10" fmla="*/ 2147483646 w 374"/>
              <a:gd name="T11" fmla="*/ 2147483646 h 228"/>
              <a:gd name="T12" fmla="*/ 2147483646 w 374"/>
              <a:gd name="T13" fmla="*/ 2147483646 h 228"/>
              <a:gd name="T14" fmla="*/ 2147483646 w 374"/>
              <a:gd name="T15" fmla="*/ 2147483646 h 228"/>
              <a:gd name="T16" fmla="*/ 2147483646 w 374"/>
              <a:gd name="T17" fmla="*/ 2147483646 h 228"/>
              <a:gd name="T18" fmla="*/ 2147483646 w 374"/>
              <a:gd name="T19" fmla="*/ 2147483646 h 228"/>
              <a:gd name="T20" fmla="*/ 2147483646 w 374"/>
              <a:gd name="T21" fmla="*/ 2147483646 h 228"/>
              <a:gd name="T22" fmla="*/ 2147483646 w 374"/>
              <a:gd name="T23" fmla="*/ 2147483646 h 228"/>
              <a:gd name="T24" fmla="*/ 2147483646 w 374"/>
              <a:gd name="T25" fmla="*/ 2147483646 h 228"/>
              <a:gd name="T26" fmla="*/ 2147483646 w 374"/>
              <a:gd name="T27" fmla="*/ 2147483646 h 228"/>
              <a:gd name="T28" fmla="*/ 2147483646 w 374"/>
              <a:gd name="T29" fmla="*/ 2147483646 h 228"/>
              <a:gd name="T30" fmla="*/ 2147483646 w 374"/>
              <a:gd name="T31" fmla="*/ 2147483646 h 228"/>
              <a:gd name="T32" fmla="*/ 2147483646 w 374"/>
              <a:gd name="T33" fmla="*/ 0 h 228"/>
              <a:gd name="T34" fmla="*/ 2147483646 w 374"/>
              <a:gd name="T35" fmla="*/ 0 h 228"/>
              <a:gd name="T36" fmla="*/ 2147483646 w 374"/>
              <a:gd name="T37" fmla="*/ 0 h 228"/>
              <a:gd name="T38" fmla="*/ 2147483646 w 374"/>
              <a:gd name="T39" fmla="*/ 0 h 228"/>
              <a:gd name="T40" fmla="*/ 2147483646 w 374"/>
              <a:gd name="T41" fmla="*/ 0 h 228"/>
              <a:gd name="T42" fmla="*/ 2147483646 w 374"/>
              <a:gd name="T43" fmla="*/ 0 h 228"/>
              <a:gd name="T44" fmla="*/ 2147483646 w 374"/>
              <a:gd name="T45" fmla="*/ 2147483646 h 228"/>
              <a:gd name="T46" fmla="*/ 2147483646 w 374"/>
              <a:gd name="T47" fmla="*/ 2147483646 h 228"/>
              <a:gd name="T48" fmla="*/ 2147483646 w 374"/>
              <a:gd name="T49" fmla="*/ 2147483646 h 228"/>
              <a:gd name="T50" fmla="*/ 0 w 374"/>
              <a:gd name="T51" fmla="*/ 2147483646 h 228"/>
              <a:gd name="T52" fmla="*/ 0 w 374"/>
              <a:gd name="T53" fmla="*/ 2147483646 h 228"/>
              <a:gd name="T54" fmla="*/ 0 w 374"/>
              <a:gd name="T55" fmla="*/ 2147483646 h 228"/>
              <a:gd name="T56" fmla="*/ 2147483646 w 374"/>
              <a:gd name="T57" fmla="*/ 2147483646 h 228"/>
              <a:gd name="T58" fmla="*/ 2147483646 w 374"/>
              <a:gd name="T59" fmla="*/ 2147483646 h 228"/>
              <a:gd name="T60" fmla="*/ 2147483646 w 374"/>
              <a:gd name="T61" fmla="*/ 2147483646 h 228"/>
              <a:gd name="T62" fmla="*/ 2147483646 w 374"/>
              <a:gd name="T63" fmla="*/ 2147483646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4" h="228">
                <a:moveTo>
                  <a:pt x="108" y="157"/>
                </a:moveTo>
                <a:lnTo>
                  <a:pt x="137" y="175"/>
                </a:lnTo>
                <a:lnTo>
                  <a:pt x="157" y="201"/>
                </a:lnTo>
                <a:lnTo>
                  <a:pt x="187" y="210"/>
                </a:lnTo>
                <a:lnTo>
                  <a:pt x="216" y="218"/>
                </a:lnTo>
                <a:lnTo>
                  <a:pt x="245" y="227"/>
                </a:lnTo>
                <a:lnTo>
                  <a:pt x="275" y="227"/>
                </a:lnTo>
                <a:lnTo>
                  <a:pt x="314" y="210"/>
                </a:lnTo>
                <a:lnTo>
                  <a:pt x="344" y="183"/>
                </a:lnTo>
                <a:lnTo>
                  <a:pt x="363" y="157"/>
                </a:lnTo>
                <a:lnTo>
                  <a:pt x="373" y="131"/>
                </a:lnTo>
                <a:lnTo>
                  <a:pt x="373" y="105"/>
                </a:lnTo>
                <a:lnTo>
                  <a:pt x="373" y="79"/>
                </a:lnTo>
                <a:lnTo>
                  <a:pt x="363" y="52"/>
                </a:lnTo>
                <a:lnTo>
                  <a:pt x="353" y="26"/>
                </a:lnTo>
                <a:lnTo>
                  <a:pt x="324" y="9"/>
                </a:lnTo>
                <a:lnTo>
                  <a:pt x="294" y="0"/>
                </a:lnTo>
                <a:lnTo>
                  <a:pt x="265" y="0"/>
                </a:lnTo>
                <a:lnTo>
                  <a:pt x="236" y="0"/>
                </a:lnTo>
                <a:lnTo>
                  <a:pt x="177" y="0"/>
                </a:lnTo>
                <a:lnTo>
                  <a:pt x="147" y="0"/>
                </a:lnTo>
                <a:lnTo>
                  <a:pt x="118" y="0"/>
                </a:lnTo>
                <a:lnTo>
                  <a:pt x="88" y="9"/>
                </a:lnTo>
                <a:lnTo>
                  <a:pt x="59" y="17"/>
                </a:lnTo>
                <a:lnTo>
                  <a:pt x="29" y="35"/>
                </a:lnTo>
                <a:lnTo>
                  <a:pt x="0" y="52"/>
                </a:lnTo>
                <a:lnTo>
                  <a:pt x="0" y="79"/>
                </a:lnTo>
                <a:lnTo>
                  <a:pt x="0" y="105"/>
                </a:lnTo>
                <a:lnTo>
                  <a:pt x="29" y="122"/>
                </a:lnTo>
                <a:lnTo>
                  <a:pt x="59" y="122"/>
                </a:lnTo>
                <a:lnTo>
                  <a:pt x="88" y="131"/>
                </a:lnTo>
                <a:lnTo>
                  <a:pt x="118" y="140"/>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Freeform 8">
            <a:extLst>
              <a:ext uri="{FF2B5EF4-FFF2-40B4-BE49-F238E27FC236}">
                <a16:creationId xmlns:a16="http://schemas.microsoft.com/office/drawing/2014/main" id="{EB5C9ED1-8CF3-A24C-8AC0-D2953E6DB836}"/>
              </a:ext>
            </a:extLst>
          </p:cNvPr>
          <p:cNvSpPr>
            <a:spLocks/>
          </p:cNvSpPr>
          <p:nvPr/>
        </p:nvSpPr>
        <p:spPr bwMode="auto">
          <a:xfrm>
            <a:off x="3470275" y="2657475"/>
            <a:ext cx="901700" cy="430213"/>
          </a:xfrm>
          <a:custGeom>
            <a:avLst/>
            <a:gdLst>
              <a:gd name="T0" fmla="*/ 2147483646 w 619"/>
              <a:gd name="T1" fmla="*/ 2147483646 h 264"/>
              <a:gd name="T2" fmla="*/ 2147483646 w 619"/>
              <a:gd name="T3" fmla="*/ 2147483646 h 264"/>
              <a:gd name="T4" fmla="*/ 2147483646 w 619"/>
              <a:gd name="T5" fmla="*/ 2147483646 h 264"/>
              <a:gd name="T6" fmla="*/ 2147483646 w 619"/>
              <a:gd name="T7" fmla="*/ 2147483646 h 264"/>
              <a:gd name="T8" fmla="*/ 2147483646 w 619"/>
              <a:gd name="T9" fmla="*/ 2147483646 h 264"/>
              <a:gd name="T10" fmla="*/ 2147483646 w 619"/>
              <a:gd name="T11" fmla="*/ 2147483646 h 264"/>
              <a:gd name="T12" fmla="*/ 2147483646 w 619"/>
              <a:gd name="T13" fmla="*/ 2147483646 h 264"/>
              <a:gd name="T14" fmla="*/ 2147483646 w 619"/>
              <a:gd name="T15" fmla="*/ 2147483646 h 264"/>
              <a:gd name="T16" fmla="*/ 2147483646 w 619"/>
              <a:gd name="T17" fmla="*/ 2147483646 h 264"/>
              <a:gd name="T18" fmla="*/ 2147483646 w 619"/>
              <a:gd name="T19" fmla="*/ 2147483646 h 264"/>
              <a:gd name="T20" fmla="*/ 2147483646 w 619"/>
              <a:gd name="T21" fmla="*/ 2147483646 h 264"/>
              <a:gd name="T22" fmla="*/ 2147483646 w 619"/>
              <a:gd name="T23" fmla="*/ 2147483646 h 264"/>
              <a:gd name="T24" fmla="*/ 2147483646 w 619"/>
              <a:gd name="T25" fmla="*/ 2147483646 h 264"/>
              <a:gd name="T26" fmla="*/ 2147483646 w 619"/>
              <a:gd name="T27" fmla="*/ 2147483646 h 264"/>
              <a:gd name="T28" fmla="*/ 2147483646 w 619"/>
              <a:gd name="T29" fmla="*/ 2147483646 h 264"/>
              <a:gd name="T30" fmla="*/ 2147483646 w 619"/>
              <a:gd name="T31" fmla="*/ 2147483646 h 264"/>
              <a:gd name="T32" fmla="*/ 2147483646 w 619"/>
              <a:gd name="T33" fmla="*/ 2147483646 h 264"/>
              <a:gd name="T34" fmla="*/ 2147483646 w 619"/>
              <a:gd name="T35" fmla="*/ 2147483646 h 264"/>
              <a:gd name="T36" fmla="*/ 2147483646 w 619"/>
              <a:gd name="T37" fmla="*/ 2147483646 h 264"/>
              <a:gd name="T38" fmla="*/ 2147483646 w 619"/>
              <a:gd name="T39" fmla="*/ 2147483646 h 264"/>
              <a:gd name="T40" fmla="*/ 2147483646 w 619"/>
              <a:gd name="T41" fmla="*/ 2147483646 h 264"/>
              <a:gd name="T42" fmla="*/ 2147483646 w 619"/>
              <a:gd name="T43" fmla="*/ 2147483646 h 264"/>
              <a:gd name="T44" fmla="*/ 2147483646 w 619"/>
              <a:gd name="T45" fmla="*/ 2147483646 h 264"/>
              <a:gd name="T46" fmla="*/ 2147483646 w 619"/>
              <a:gd name="T47" fmla="*/ 2147483646 h 264"/>
              <a:gd name="T48" fmla="*/ 2147483646 w 619"/>
              <a:gd name="T49" fmla="*/ 2147483646 h 264"/>
              <a:gd name="T50" fmla="*/ 2147483646 w 619"/>
              <a:gd name="T51" fmla="*/ 2147483646 h 264"/>
              <a:gd name="T52" fmla="*/ 2147483646 w 619"/>
              <a:gd name="T53" fmla="*/ 2147483646 h 264"/>
              <a:gd name="T54" fmla="*/ 2147483646 w 619"/>
              <a:gd name="T55" fmla="*/ 2147483646 h 264"/>
              <a:gd name="T56" fmla="*/ 2147483646 w 619"/>
              <a:gd name="T57" fmla="*/ 2147483646 h 264"/>
              <a:gd name="T58" fmla="*/ 2147483646 w 619"/>
              <a:gd name="T59" fmla="*/ 0 h 264"/>
              <a:gd name="T60" fmla="*/ 2147483646 w 619"/>
              <a:gd name="T61" fmla="*/ 0 h 264"/>
              <a:gd name="T62" fmla="*/ 2147483646 w 619"/>
              <a:gd name="T63" fmla="*/ 0 h 264"/>
              <a:gd name="T64" fmla="*/ 2147483646 w 619"/>
              <a:gd name="T65" fmla="*/ 2147483646 h 264"/>
              <a:gd name="T66" fmla="*/ 2147483646 w 619"/>
              <a:gd name="T67" fmla="*/ 2147483646 h 264"/>
              <a:gd name="T68" fmla="*/ 2147483646 w 619"/>
              <a:gd name="T69" fmla="*/ 2147483646 h 264"/>
              <a:gd name="T70" fmla="*/ 2147483646 w 619"/>
              <a:gd name="T71" fmla="*/ 2147483646 h 264"/>
              <a:gd name="T72" fmla="*/ 2147483646 w 619"/>
              <a:gd name="T73" fmla="*/ 2147483646 h 264"/>
              <a:gd name="T74" fmla="*/ 2147483646 w 619"/>
              <a:gd name="T75" fmla="*/ 2147483646 h 264"/>
              <a:gd name="T76" fmla="*/ 0 w 619"/>
              <a:gd name="T77" fmla="*/ 2147483646 h 264"/>
              <a:gd name="T78" fmla="*/ 0 w 619"/>
              <a:gd name="T79" fmla="*/ 2147483646 h 264"/>
              <a:gd name="T80" fmla="*/ 2147483646 w 619"/>
              <a:gd name="T81" fmla="*/ 2147483646 h 264"/>
              <a:gd name="T82" fmla="*/ 2147483646 w 619"/>
              <a:gd name="T83" fmla="*/ 2147483646 h 264"/>
              <a:gd name="T84" fmla="*/ 2147483646 w 619"/>
              <a:gd name="T85" fmla="*/ 2147483646 h 264"/>
              <a:gd name="T86" fmla="*/ 2147483646 w 619"/>
              <a:gd name="T87" fmla="*/ 2147483646 h 264"/>
              <a:gd name="T88" fmla="*/ 2147483646 w 619"/>
              <a:gd name="T89" fmla="*/ 2147483646 h 264"/>
              <a:gd name="T90" fmla="*/ 2147483646 w 619"/>
              <a:gd name="T91" fmla="*/ 2147483646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 h="264">
                <a:moveTo>
                  <a:pt x="177" y="149"/>
                </a:moveTo>
                <a:lnTo>
                  <a:pt x="206" y="140"/>
                </a:lnTo>
                <a:lnTo>
                  <a:pt x="284" y="132"/>
                </a:lnTo>
                <a:lnTo>
                  <a:pt x="324" y="132"/>
                </a:lnTo>
                <a:lnTo>
                  <a:pt x="353" y="149"/>
                </a:lnTo>
                <a:lnTo>
                  <a:pt x="383" y="167"/>
                </a:lnTo>
                <a:lnTo>
                  <a:pt x="402" y="193"/>
                </a:lnTo>
                <a:lnTo>
                  <a:pt x="432" y="219"/>
                </a:lnTo>
                <a:lnTo>
                  <a:pt x="451" y="245"/>
                </a:lnTo>
                <a:lnTo>
                  <a:pt x="481" y="254"/>
                </a:lnTo>
                <a:lnTo>
                  <a:pt x="510" y="263"/>
                </a:lnTo>
                <a:lnTo>
                  <a:pt x="540" y="263"/>
                </a:lnTo>
                <a:lnTo>
                  <a:pt x="569" y="263"/>
                </a:lnTo>
                <a:lnTo>
                  <a:pt x="598" y="254"/>
                </a:lnTo>
                <a:lnTo>
                  <a:pt x="618" y="228"/>
                </a:lnTo>
                <a:lnTo>
                  <a:pt x="618" y="202"/>
                </a:lnTo>
                <a:lnTo>
                  <a:pt x="618" y="175"/>
                </a:lnTo>
                <a:lnTo>
                  <a:pt x="618" y="149"/>
                </a:lnTo>
                <a:lnTo>
                  <a:pt x="618" y="123"/>
                </a:lnTo>
                <a:lnTo>
                  <a:pt x="618" y="96"/>
                </a:lnTo>
                <a:lnTo>
                  <a:pt x="598" y="70"/>
                </a:lnTo>
                <a:lnTo>
                  <a:pt x="569" y="79"/>
                </a:lnTo>
                <a:lnTo>
                  <a:pt x="540" y="88"/>
                </a:lnTo>
                <a:lnTo>
                  <a:pt x="510" y="88"/>
                </a:lnTo>
                <a:lnTo>
                  <a:pt x="481" y="70"/>
                </a:lnTo>
                <a:lnTo>
                  <a:pt x="451" y="53"/>
                </a:lnTo>
                <a:lnTo>
                  <a:pt x="412" y="44"/>
                </a:lnTo>
                <a:lnTo>
                  <a:pt x="383" y="26"/>
                </a:lnTo>
                <a:lnTo>
                  <a:pt x="353" y="9"/>
                </a:lnTo>
                <a:lnTo>
                  <a:pt x="324" y="0"/>
                </a:lnTo>
                <a:lnTo>
                  <a:pt x="294" y="0"/>
                </a:lnTo>
                <a:lnTo>
                  <a:pt x="265" y="0"/>
                </a:lnTo>
                <a:lnTo>
                  <a:pt x="235" y="9"/>
                </a:lnTo>
                <a:lnTo>
                  <a:pt x="206" y="18"/>
                </a:lnTo>
                <a:lnTo>
                  <a:pt x="177" y="18"/>
                </a:lnTo>
                <a:lnTo>
                  <a:pt x="137" y="18"/>
                </a:lnTo>
                <a:lnTo>
                  <a:pt x="59" y="18"/>
                </a:lnTo>
                <a:lnTo>
                  <a:pt x="29" y="18"/>
                </a:lnTo>
                <a:lnTo>
                  <a:pt x="0" y="26"/>
                </a:lnTo>
                <a:lnTo>
                  <a:pt x="0" y="53"/>
                </a:lnTo>
                <a:lnTo>
                  <a:pt x="20" y="79"/>
                </a:lnTo>
                <a:lnTo>
                  <a:pt x="49" y="96"/>
                </a:lnTo>
                <a:lnTo>
                  <a:pt x="88" y="114"/>
                </a:lnTo>
                <a:lnTo>
                  <a:pt x="118" y="123"/>
                </a:lnTo>
                <a:lnTo>
                  <a:pt x="147" y="123"/>
                </a:lnTo>
                <a:lnTo>
                  <a:pt x="167" y="149"/>
                </a:lnTo>
              </a:path>
            </a:pathLst>
          </a:custGeom>
          <a:gradFill rotWithShape="0">
            <a:gsLst>
              <a:gs pos="0">
                <a:srgbClr val="2B2B2B"/>
              </a:gs>
              <a:gs pos="100000">
                <a:srgbClr val="90909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08" name="Group 15">
            <a:extLst>
              <a:ext uri="{FF2B5EF4-FFF2-40B4-BE49-F238E27FC236}">
                <a16:creationId xmlns:a16="http://schemas.microsoft.com/office/drawing/2014/main" id="{A1B13B8F-01EF-6F4F-A00D-04209A9A1B0F}"/>
              </a:ext>
            </a:extLst>
          </p:cNvPr>
          <p:cNvGrpSpPr>
            <a:grpSpLocks/>
          </p:cNvGrpSpPr>
          <p:nvPr/>
        </p:nvGrpSpPr>
        <p:grpSpPr bwMode="auto">
          <a:xfrm>
            <a:off x="3386138" y="2357438"/>
            <a:ext cx="781050" cy="915987"/>
            <a:chOff x="2325" y="1445"/>
            <a:chExt cx="536" cy="562"/>
          </a:xfrm>
        </p:grpSpPr>
        <p:sp>
          <p:nvSpPr>
            <p:cNvPr id="102423" name="Freeform 16">
              <a:extLst>
                <a:ext uri="{FF2B5EF4-FFF2-40B4-BE49-F238E27FC236}">
                  <a16:creationId xmlns:a16="http://schemas.microsoft.com/office/drawing/2014/main" id="{AD3323A8-4F68-C04B-9715-07FC712ED45C}"/>
                </a:ext>
              </a:extLst>
            </p:cNvPr>
            <p:cNvSpPr>
              <a:spLocks/>
            </p:cNvSpPr>
            <p:nvPr/>
          </p:nvSpPr>
          <p:spPr bwMode="auto">
            <a:xfrm>
              <a:off x="2325" y="1445"/>
              <a:ext cx="536" cy="562"/>
            </a:xfrm>
            <a:custGeom>
              <a:avLst/>
              <a:gdLst>
                <a:gd name="T0" fmla="*/ 263 w 536"/>
                <a:gd name="T1" fmla="*/ 138 h 562"/>
                <a:gd name="T2" fmla="*/ 258 w 536"/>
                <a:gd name="T3" fmla="*/ 64 h 562"/>
                <a:gd name="T4" fmla="*/ 210 w 536"/>
                <a:gd name="T5" fmla="*/ 149 h 562"/>
                <a:gd name="T6" fmla="*/ 162 w 536"/>
                <a:gd name="T7" fmla="*/ 64 h 562"/>
                <a:gd name="T8" fmla="*/ 148 w 536"/>
                <a:gd name="T9" fmla="*/ 0 h 562"/>
                <a:gd name="T10" fmla="*/ 143 w 536"/>
                <a:gd name="T11" fmla="*/ 106 h 562"/>
                <a:gd name="T12" fmla="*/ 167 w 536"/>
                <a:gd name="T13" fmla="*/ 202 h 562"/>
                <a:gd name="T14" fmla="*/ 110 w 536"/>
                <a:gd name="T15" fmla="*/ 86 h 562"/>
                <a:gd name="T16" fmla="*/ 86 w 536"/>
                <a:gd name="T17" fmla="*/ 75 h 562"/>
                <a:gd name="T18" fmla="*/ 119 w 536"/>
                <a:gd name="T19" fmla="*/ 213 h 562"/>
                <a:gd name="T20" fmla="*/ 4 w 536"/>
                <a:gd name="T21" fmla="*/ 191 h 562"/>
                <a:gd name="T22" fmla="*/ 76 w 536"/>
                <a:gd name="T23" fmla="*/ 307 h 562"/>
                <a:gd name="T24" fmla="*/ 0 w 536"/>
                <a:gd name="T25" fmla="*/ 456 h 562"/>
                <a:gd name="T26" fmla="*/ 91 w 536"/>
                <a:gd name="T27" fmla="*/ 349 h 562"/>
                <a:gd name="T28" fmla="*/ 4 w 536"/>
                <a:gd name="T29" fmla="*/ 561 h 562"/>
                <a:gd name="T30" fmla="*/ 124 w 536"/>
                <a:gd name="T31" fmla="*/ 403 h 562"/>
                <a:gd name="T32" fmla="*/ 153 w 536"/>
                <a:gd name="T33" fmla="*/ 561 h 562"/>
                <a:gd name="T34" fmla="*/ 176 w 536"/>
                <a:gd name="T35" fmla="*/ 434 h 562"/>
                <a:gd name="T36" fmla="*/ 239 w 536"/>
                <a:gd name="T37" fmla="*/ 561 h 562"/>
                <a:gd name="T38" fmla="*/ 263 w 536"/>
                <a:gd name="T39" fmla="*/ 434 h 562"/>
                <a:gd name="T40" fmla="*/ 358 w 536"/>
                <a:gd name="T41" fmla="*/ 487 h 562"/>
                <a:gd name="T42" fmla="*/ 349 w 536"/>
                <a:gd name="T43" fmla="*/ 403 h 562"/>
                <a:gd name="T44" fmla="*/ 482 w 536"/>
                <a:gd name="T45" fmla="*/ 487 h 562"/>
                <a:gd name="T46" fmla="*/ 449 w 536"/>
                <a:gd name="T47" fmla="*/ 392 h 562"/>
                <a:gd name="T48" fmla="*/ 425 w 536"/>
                <a:gd name="T49" fmla="*/ 360 h 562"/>
                <a:gd name="T50" fmla="*/ 535 w 536"/>
                <a:gd name="T51" fmla="*/ 254 h 562"/>
                <a:gd name="T52" fmla="*/ 406 w 536"/>
                <a:gd name="T53" fmla="*/ 318 h 562"/>
                <a:gd name="T54" fmla="*/ 492 w 536"/>
                <a:gd name="T55" fmla="*/ 180 h 562"/>
                <a:gd name="T56" fmla="*/ 391 w 536"/>
                <a:gd name="T57" fmla="*/ 222 h 562"/>
                <a:gd name="T58" fmla="*/ 420 w 536"/>
                <a:gd name="T59" fmla="*/ 53 h 562"/>
                <a:gd name="T60" fmla="*/ 382 w 536"/>
                <a:gd name="T61" fmla="*/ 95 h 562"/>
                <a:gd name="T62" fmla="*/ 349 w 536"/>
                <a:gd name="T63" fmla="*/ 222 h 562"/>
                <a:gd name="T64" fmla="*/ 339 w 536"/>
                <a:gd name="T65" fmla="*/ 42 h 562"/>
                <a:gd name="T66" fmla="*/ 267 w 536"/>
                <a:gd name="T67" fmla="*/ 149 h 562"/>
                <a:gd name="T68" fmla="*/ 263 w 536"/>
                <a:gd name="T69" fmla="*/ 138 h 5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6" h="562">
                  <a:moveTo>
                    <a:pt x="263" y="138"/>
                  </a:moveTo>
                  <a:lnTo>
                    <a:pt x="258" y="64"/>
                  </a:lnTo>
                  <a:lnTo>
                    <a:pt x="210" y="149"/>
                  </a:lnTo>
                  <a:lnTo>
                    <a:pt x="162" y="64"/>
                  </a:lnTo>
                  <a:lnTo>
                    <a:pt x="148" y="0"/>
                  </a:lnTo>
                  <a:lnTo>
                    <a:pt x="143" y="106"/>
                  </a:lnTo>
                  <a:lnTo>
                    <a:pt x="167" y="202"/>
                  </a:lnTo>
                  <a:lnTo>
                    <a:pt x="110" y="86"/>
                  </a:lnTo>
                  <a:lnTo>
                    <a:pt x="86" y="75"/>
                  </a:lnTo>
                  <a:lnTo>
                    <a:pt x="119" y="213"/>
                  </a:lnTo>
                  <a:lnTo>
                    <a:pt x="4" y="191"/>
                  </a:lnTo>
                  <a:lnTo>
                    <a:pt x="76" y="307"/>
                  </a:lnTo>
                  <a:lnTo>
                    <a:pt x="0" y="456"/>
                  </a:lnTo>
                  <a:lnTo>
                    <a:pt x="91" y="349"/>
                  </a:lnTo>
                  <a:lnTo>
                    <a:pt x="4" y="561"/>
                  </a:lnTo>
                  <a:lnTo>
                    <a:pt x="124" y="403"/>
                  </a:lnTo>
                  <a:lnTo>
                    <a:pt x="153" y="561"/>
                  </a:lnTo>
                  <a:lnTo>
                    <a:pt x="176" y="434"/>
                  </a:lnTo>
                  <a:lnTo>
                    <a:pt x="239" y="561"/>
                  </a:lnTo>
                  <a:lnTo>
                    <a:pt x="263" y="434"/>
                  </a:lnTo>
                  <a:lnTo>
                    <a:pt x="358" y="487"/>
                  </a:lnTo>
                  <a:lnTo>
                    <a:pt x="349" y="403"/>
                  </a:lnTo>
                  <a:lnTo>
                    <a:pt x="482" y="487"/>
                  </a:lnTo>
                  <a:lnTo>
                    <a:pt x="449" y="392"/>
                  </a:lnTo>
                  <a:lnTo>
                    <a:pt x="425" y="360"/>
                  </a:lnTo>
                  <a:lnTo>
                    <a:pt x="535" y="254"/>
                  </a:lnTo>
                  <a:lnTo>
                    <a:pt x="406" y="318"/>
                  </a:lnTo>
                  <a:lnTo>
                    <a:pt x="492" y="180"/>
                  </a:lnTo>
                  <a:lnTo>
                    <a:pt x="391" y="222"/>
                  </a:lnTo>
                  <a:lnTo>
                    <a:pt x="420" y="53"/>
                  </a:lnTo>
                  <a:lnTo>
                    <a:pt x="382" y="95"/>
                  </a:lnTo>
                  <a:lnTo>
                    <a:pt x="349" y="222"/>
                  </a:lnTo>
                  <a:lnTo>
                    <a:pt x="339" y="42"/>
                  </a:lnTo>
                  <a:lnTo>
                    <a:pt x="267" y="149"/>
                  </a:lnTo>
                  <a:lnTo>
                    <a:pt x="263" y="138"/>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4" name="Rectangle 17">
              <a:extLst>
                <a:ext uri="{FF2B5EF4-FFF2-40B4-BE49-F238E27FC236}">
                  <a16:creationId xmlns:a16="http://schemas.microsoft.com/office/drawing/2014/main" id="{6CFBCB98-5EA9-0B43-8F67-3E318B905239}"/>
                </a:ext>
              </a:extLst>
            </p:cNvPr>
            <p:cNvSpPr>
              <a:spLocks noChangeArrowheads="1"/>
            </p:cNvSpPr>
            <p:nvPr/>
          </p:nvSpPr>
          <p:spPr bwMode="auto">
            <a:xfrm>
              <a:off x="2454" y="1652"/>
              <a:ext cx="168" cy="2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sp>
        <p:nvSpPr>
          <p:cNvPr id="102409" name="Oval 9">
            <a:extLst>
              <a:ext uri="{FF2B5EF4-FFF2-40B4-BE49-F238E27FC236}">
                <a16:creationId xmlns:a16="http://schemas.microsoft.com/office/drawing/2014/main" id="{425EBC39-25F0-F944-82CB-01C146529701}"/>
              </a:ext>
            </a:extLst>
          </p:cNvPr>
          <p:cNvSpPr>
            <a:spLocks noChangeArrowheads="1"/>
          </p:cNvSpPr>
          <p:nvPr/>
        </p:nvSpPr>
        <p:spPr bwMode="auto">
          <a:xfrm>
            <a:off x="1524000" y="4514850"/>
            <a:ext cx="203200" cy="24765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0" name="Oval 11">
            <a:extLst>
              <a:ext uri="{FF2B5EF4-FFF2-40B4-BE49-F238E27FC236}">
                <a16:creationId xmlns:a16="http://schemas.microsoft.com/office/drawing/2014/main" id="{63FBFE4B-6057-5B4C-92A7-4A2F3B1AD3A4}"/>
              </a:ext>
            </a:extLst>
          </p:cNvPr>
          <p:cNvSpPr>
            <a:spLocks noChangeArrowheads="1"/>
          </p:cNvSpPr>
          <p:nvPr/>
        </p:nvSpPr>
        <p:spPr bwMode="auto">
          <a:xfrm>
            <a:off x="6519863" y="800100"/>
            <a:ext cx="719137" cy="80010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1" name="Freeform 12">
            <a:extLst>
              <a:ext uri="{FF2B5EF4-FFF2-40B4-BE49-F238E27FC236}">
                <a16:creationId xmlns:a16="http://schemas.microsoft.com/office/drawing/2014/main" id="{90CE5C4B-8C41-0746-A776-DD9C29666AA3}"/>
              </a:ext>
            </a:extLst>
          </p:cNvPr>
          <p:cNvSpPr>
            <a:spLocks/>
          </p:cNvSpPr>
          <p:nvPr/>
        </p:nvSpPr>
        <p:spPr bwMode="auto">
          <a:xfrm>
            <a:off x="6811963" y="885825"/>
            <a:ext cx="139700" cy="222250"/>
          </a:xfrm>
          <a:custGeom>
            <a:avLst/>
            <a:gdLst>
              <a:gd name="T0" fmla="*/ 0 w 65"/>
              <a:gd name="T1" fmla="*/ 0 h 91"/>
              <a:gd name="T2" fmla="*/ 2147483646 w 65"/>
              <a:gd name="T3" fmla="*/ 0 h 91"/>
              <a:gd name="T4" fmla="*/ 2147483646 w 65"/>
              <a:gd name="T5" fmla="*/ 2147483646 h 91"/>
              <a:gd name="T6" fmla="*/ 0 w 65"/>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1">
                <a:moveTo>
                  <a:pt x="0" y="0"/>
                </a:moveTo>
                <a:lnTo>
                  <a:pt x="64" y="0"/>
                </a:lnTo>
                <a:lnTo>
                  <a:pt x="35" y="90"/>
                </a:lnTo>
                <a:lnTo>
                  <a:pt x="0" y="0"/>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Freeform 13">
            <a:extLst>
              <a:ext uri="{FF2B5EF4-FFF2-40B4-BE49-F238E27FC236}">
                <a16:creationId xmlns:a16="http://schemas.microsoft.com/office/drawing/2014/main" id="{77B23124-5FA4-C04A-B860-933C4F369FB8}"/>
              </a:ext>
            </a:extLst>
          </p:cNvPr>
          <p:cNvSpPr>
            <a:spLocks/>
          </p:cNvSpPr>
          <p:nvPr/>
        </p:nvSpPr>
        <p:spPr bwMode="auto">
          <a:xfrm>
            <a:off x="6619875" y="1255713"/>
            <a:ext cx="192088" cy="204787"/>
          </a:xfrm>
          <a:custGeom>
            <a:avLst/>
            <a:gdLst>
              <a:gd name="T0" fmla="*/ 2147483646 w 90"/>
              <a:gd name="T1" fmla="*/ 2147483646 h 84"/>
              <a:gd name="T2" fmla="*/ 0 w 90"/>
              <a:gd name="T3" fmla="*/ 2147483646 h 84"/>
              <a:gd name="T4" fmla="*/ 2147483646 w 90"/>
              <a:gd name="T5" fmla="*/ 0 h 84"/>
              <a:gd name="T6" fmla="*/ 2147483646 w 90"/>
              <a:gd name="T7" fmla="*/ 2147483646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4">
                <a:moveTo>
                  <a:pt x="39" y="83"/>
                </a:moveTo>
                <a:lnTo>
                  <a:pt x="0" y="32"/>
                </a:lnTo>
                <a:lnTo>
                  <a:pt x="89" y="0"/>
                </a:lnTo>
                <a:lnTo>
                  <a:pt x="39" y="83"/>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Freeform 14">
            <a:extLst>
              <a:ext uri="{FF2B5EF4-FFF2-40B4-BE49-F238E27FC236}">
                <a16:creationId xmlns:a16="http://schemas.microsoft.com/office/drawing/2014/main" id="{E2E4673C-F45C-6045-8743-66D5926122D3}"/>
              </a:ext>
            </a:extLst>
          </p:cNvPr>
          <p:cNvSpPr>
            <a:spLocks/>
          </p:cNvSpPr>
          <p:nvPr/>
        </p:nvSpPr>
        <p:spPr bwMode="auto">
          <a:xfrm>
            <a:off x="6946900" y="1252538"/>
            <a:ext cx="200025" cy="193675"/>
          </a:xfrm>
          <a:custGeom>
            <a:avLst/>
            <a:gdLst>
              <a:gd name="T0" fmla="*/ 2147483646 w 94"/>
              <a:gd name="T1" fmla="*/ 2147483646 h 79"/>
              <a:gd name="T2" fmla="*/ 2147483646 w 94"/>
              <a:gd name="T3" fmla="*/ 2147483646 h 79"/>
              <a:gd name="T4" fmla="*/ 0 w 94"/>
              <a:gd name="T5" fmla="*/ 0 h 79"/>
              <a:gd name="T6" fmla="*/ 2147483646 w 94"/>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9">
                <a:moveTo>
                  <a:pt x="93" y="25"/>
                </a:moveTo>
                <a:lnTo>
                  <a:pt x="56" y="78"/>
                </a:lnTo>
                <a:lnTo>
                  <a:pt x="0" y="0"/>
                </a:lnTo>
                <a:lnTo>
                  <a:pt x="93" y="25"/>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18">
            <a:extLst>
              <a:ext uri="{FF2B5EF4-FFF2-40B4-BE49-F238E27FC236}">
                <a16:creationId xmlns:a16="http://schemas.microsoft.com/office/drawing/2014/main" id="{599FF43D-1D2D-ED4C-ADCD-844145326A6A}"/>
              </a:ext>
            </a:extLst>
          </p:cNvPr>
          <p:cNvSpPr>
            <a:spLocks noChangeShapeType="1"/>
          </p:cNvSpPr>
          <p:nvPr/>
        </p:nvSpPr>
        <p:spPr bwMode="auto">
          <a:xfrm flipV="1">
            <a:off x="1824038" y="4557713"/>
            <a:ext cx="365125" cy="141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5" name="Line 19">
            <a:extLst>
              <a:ext uri="{FF2B5EF4-FFF2-40B4-BE49-F238E27FC236}">
                <a16:creationId xmlns:a16="http://schemas.microsoft.com/office/drawing/2014/main" id="{98C9338B-A818-3A4B-991B-89389A0BC007}"/>
              </a:ext>
            </a:extLst>
          </p:cNvPr>
          <p:cNvSpPr>
            <a:spLocks noChangeShapeType="1"/>
          </p:cNvSpPr>
          <p:nvPr/>
        </p:nvSpPr>
        <p:spPr bwMode="auto">
          <a:xfrm flipV="1">
            <a:off x="1720850" y="4138613"/>
            <a:ext cx="146050" cy="314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6" name="Line 20">
            <a:extLst>
              <a:ext uri="{FF2B5EF4-FFF2-40B4-BE49-F238E27FC236}">
                <a16:creationId xmlns:a16="http://schemas.microsoft.com/office/drawing/2014/main" id="{0B407BA2-66EC-C342-8034-C7131415D9F4}"/>
              </a:ext>
            </a:extLst>
          </p:cNvPr>
          <p:cNvSpPr>
            <a:spLocks noChangeShapeType="1"/>
          </p:cNvSpPr>
          <p:nvPr/>
        </p:nvSpPr>
        <p:spPr bwMode="auto">
          <a:xfrm flipV="1">
            <a:off x="1824038" y="4178300"/>
            <a:ext cx="433387" cy="368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7" name="Oval 24">
            <a:extLst>
              <a:ext uri="{FF2B5EF4-FFF2-40B4-BE49-F238E27FC236}">
                <a16:creationId xmlns:a16="http://schemas.microsoft.com/office/drawing/2014/main" id="{642C3F6F-4C8C-FD40-86E3-265389E2CE2B}"/>
              </a:ext>
            </a:extLst>
          </p:cNvPr>
          <p:cNvSpPr>
            <a:spLocks noChangeArrowheads="1"/>
          </p:cNvSpPr>
          <p:nvPr/>
        </p:nvSpPr>
        <p:spPr bwMode="auto">
          <a:xfrm rot="1260000">
            <a:off x="3714750" y="2887663"/>
            <a:ext cx="34925" cy="234950"/>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8" name="Oval 25">
            <a:extLst>
              <a:ext uri="{FF2B5EF4-FFF2-40B4-BE49-F238E27FC236}">
                <a16:creationId xmlns:a16="http://schemas.microsoft.com/office/drawing/2014/main" id="{DADB0267-CD08-1948-ACA3-036CAB832522}"/>
              </a:ext>
            </a:extLst>
          </p:cNvPr>
          <p:cNvSpPr>
            <a:spLocks noChangeArrowheads="1"/>
          </p:cNvSpPr>
          <p:nvPr/>
        </p:nvSpPr>
        <p:spPr bwMode="auto">
          <a:xfrm>
            <a:off x="3736975" y="2905125"/>
            <a:ext cx="26988" cy="42863"/>
          </a:xfrm>
          <a:prstGeom prst="ellipse">
            <a:avLst/>
          </a:prstGeom>
          <a:solidFill>
            <a:schemeClr val="accent1"/>
          </a:solidFill>
          <a:ln w="50800">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19" name="Line 26">
            <a:extLst>
              <a:ext uri="{FF2B5EF4-FFF2-40B4-BE49-F238E27FC236}">
                <a16:creationId xmlns:a16="http://schemas.microsoft.com/office/drawing/2014/main" id="{F231D09E-ED61-6A43-8514-2CC5DA6439F4}"/>
              </a:ext>
            </a:extLst>
          </p:cNvPr>
          <p:cNvSpPr>
            <a:spLocks noChangeShapeType="1"/>
          </p:cNvSpPr>
          <p:nvPr/>
        </p:nvSpPr>
        <p:spPr bwMode="auto">
          <a:xfrm flipV="1">
            <a:off x="3902075" y="1354138"/>
            <a:ext cx="2297113" cy="1416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0" name="Oval 22">
            <a:extLst>
              <a:ext uri="{FF2B5EF4-FFF2-40B4-BE49-F238E27FC236}">
                <a16:creationId xmlns:a16="http://schemas.microsoft.com/office/drawing/2014/main" id="{AD8DDFD2-BE57-5249-854D-9AF0111C62CB}"/>
              </a:ext>
            </a:extLst>
          </p:cNvPr>
          <p:cNvSpPr>
            <a:spLocks noChangeArrowheads="1"/>
          </p:cNvSpPr>
          <p:nvPr/>
        </p:nvSpPr>
        <p:spPr bwMode="auto">
          <a:xfrm rot="1260000">
            <a:off x="3805238" y="2573338"/>
            <a:ext cx="25400" cy="128587"/>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21" name="Oval 23">
            <a:extLst>
              <a:ext uri="{FF2B5EF4-FFF2-40B4-BE49-F238E27FC236}">
                <a16:creationId xmlns:a16="http://schemas.microsoft.com/office/drawing/2014/main" id="{F0D67B81-540C-EB43-B838-62A3A2A75371}"/>
              </a:ext>
            </a:extLst>
          </p:cNvPr>
          <p:cNvSpPr>
            <a:spLocks noChangeArrowheads="1"/>
          </p:cNvSpPr>
          <p:nvPr/>
        </p:nvSpPr>
        <p:spPr bwMode="auto">
          <a:xfrm rot="-1200000">
            <a:off x="3768725" y="2894013"/>
            <a:ext cx="25400" cy="239712"/>
          </a:xfrm>
          <a:prstGeom prst="ellipse">
            <a:avLst/>
          </a:prstGeom>
          <a:solidFill>
            <a:schemeClr val="accent1"/>
          </a:solidFill>
          <a:ln w="50800">
            <a:solidFill>
              <a:schemeClr val="accent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2422" name="Oval 21">
            <a:extLst>
              <a:ext uri="{FF2B5EF4-FFF2-40B4-BE49-F238E27FC236}">
                <a16:creationId xmlns:a16="http://schemas.microsoft.com/office/drawing/2014/main" id="{809CFAF2-5EBD-F54C-A2A9-EE467B9AACAF}"/>
              </a:ext>
            </a:extLst>
          </p:cNvPr>
          <p:cNvSpPr>
            <a:spLocks noChangeArrowheads="1"/>
          </p:cNvSpPr>
          <p:nvPr/>
        </p:nvSpPr>
        <p:spPr bwMode="auto">
          <a:xfrm rot="-1200000">
            <a:off x="3648075" y="2649538"/>
            <a:ext cx="26988" cy="130175"/>
          </a:xfrm>
          <a:prstGeom prst="ellipse">
            <a:avLst/>
          </a:prstGeom>
          <a:solidFill>
            <a:schemeClr val="accent1"/>
          </a:solidFill>
          <a:ln w="508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ate Placeholder 3">
            <a:extLst>
              <a:ext uri="{FF2B5EF4-FFF2-40B4-BE49-F238E27FC236}">
                <a16:creationId xmlns:a16="http://schemas.microsoft.com/office/drawing/2014/main" id="{6CFD6E27-52E1-7B41-A0B8-76EE2C8B6A4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2ACDC73-D65F-C944-BFA3-E7FEFC43A095}"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5059" name="Rectangle 2">
            <a:extLst>
              <a:ext uri="{FF2B5EF4-FFF2-40B4-BE49-F238E27FC236}">
                <a16:creationId xmlns:a16="http://schemas.microsoft.com/office/drawing/2014/main" id="{C9EC6BAF-30FB-E244-BED3-C10E7A47A33E}"/>
              </a:ext>
            </a:extLst>
          </p:cNvPr>
          <p:cNvSpPr>
            <a:spLocks noGrp="1" noChangeArrowheads="1"/>
          </p:cNvSpPr>
          <p:nvPr>
            <p:ph type="title"/>
          </p:nvPr>
        </p:nvSpPr>
        <p:spPr/>
        <p:txBody>
          <a:bodyPr/>
          <a:lstStyle/>
          <a:p>
            <a:pPr>
              <a:defRPr/>
            </a:pPr>
            <a:r>
              <a:rPr lang="en-US">
                <a:cs typeface="+mj-cs"/>
              </a:rPr>
              <a:t>Adduct Formation</a:t>
            </a:r>
          </a:p>
        </p:txBody>
      </p:sp>
      <p:grpSp>
        <p:nvGrpSpPr>
          <p:cNvPr id="104452" name="Group 21">
            <a:extLst>
              <a:ext uri="{FF2B5EF4-FFF2-40B4-BE49-F238E27FC236}">
                <a16:creationId xmlns:a16="http://schemas.microsoft.com/office/drawing/2014/main" id="{8C5E601D-067C-BC43-99AE-FF69BC360012}"/>
              </a:ext>
            </a:extLst>
          </p:cNvPr>
          <p:cNvGrpSpPr>
            <a:grpSpLocks/>
          </p:cNvGrpSpPr>
          <p:nvPr/>
        </p:nvGrpSpPr>
        <p:grpSpPr bwMode="auto">
          <a:xfrm>
            <a:off x="4945063" y="2190750"/>
            <a:ext cx="1101725" cy="858838"/>
            <a:chOff x="3395" y="1343"/>
            <a:chExt cx="757" cy="527"/>
          </a:xfrm>
        </p:grpSpPr>
        <p:grpSp>
          <p:nvGrpSpPr>
            <p:cNvPr id="104496" name="Group 22">
              <a:extLst>
                <a:ext uri="{FF2B5EF4-FFF2-40B4-BE49-F238E27FC236}">
                  <a16:creationId xmlns:a16="http://schemas.microsoft.com/office/drawing/2014/main" id="{3460A4F2-D274-5F47-8387-32950FEA63A3}"/>
                </a:ext>
              </a:extLst>
            </p:cNvPr>
            <p:cNvGrpSpPr>
              <a:grpSpLocks/>
            </p:cNvGrpSpPr>
            <p:nvPr/>
          </p:nvGrpSpPr>
          <p:grpSpPr bwMode="auto">
            <a:xfrm>
              <a:off x="3395" y="1343"/>
              <a:ext cx="640" cy="527"/>
              <a:chOff x="3395" y="1343"/>
              <a:chExt cx="640" cy="527"/>
            </a:xfrm>
          </p:grpSpPr>
          <p:sp>
            <p:nvSpPr>
              <p:cNvPr id="104500" name="Freeform 23">
                <a:extLst>
                  <a:ext uri="{FF2B5EF4-FFF2-40B4-BE49-F238E27FC236}">
                    <a16:creationId xmlns:a16="http://schemas.microsoft.com/office/drawing/2014/main" id="{5428C610-D53F-8D4D-B11A-DD960986EBA8}"/>
                  </a:ext>
                </a:extLst>
              </p:cNvPr>
              <p:cNvSpPr>
                <a:spLocks/>
              </p:cNvSpPr>
              <p:nvPr/>
            </p:nvSpPr>
            <p:spPr bwMode="auto">
              <a:xfrm>
                <a:off x="3395" y="1343"/>
                <a:ext cx="640" cy="527"/>
              </a:xfrm>
              <a:custGeom>
                <a:avLst/>
                <a:gdLst>
                  <a:gd name="T0" fmla="*/ 314 w 640"/>
                  <a:gd name="T1" fmla="*/ 129 h 527"/>
                  <a:gd name="T2" fmla="*/ 308 w 640"/>
                  <a:gd name="T3" fmla="*/ 60 h 527"/>
                  <a:gd name="T4" fmla="*/ 251 w 640"/>
                  <a:gd name="T5" fmla="*/ 139 h 527"/>
                  <a:gd name="T6" fmla="*/ 194 w 640"/>
                  <a:gd name="T7" fmla="*/ 60 h 527"/>
                  <a:gd name="T8" fmla="*/ 177 w 640"/>
                  <a:gd name="T9" fmla="*/ 0 h 527"/>
                  <a:gd name="T10" fmla="*/ 171 w 640"/>
                  <a:gd name="T11" fmla="*/ 100 h 527"/>
                  <a:gd name="T12" fmla="*/ 199 w 640"/>
                  <a:gd name="T13" fmla="*/ 189 h 527"/>
                  <a:gd name="T14" fmla="*/ 131 w 640"/>
                  <a:gd name="T15" fmla="*/ 80 h 527"/>
                  <a:gd name="T16" fmla="*/ 103 w 640"/>
                  <a:gd name="T17" fmla="*/ 70 h 527"/>
                  <a:gd name="T18" fmla="*/ 142 w 640"/>
                  <a:gd name="T19" fmla="*/ 199 h 527"/>
                  <a:gd name="T20" fmla="*/ 5 w 640"/>
                  <a:gd name="T21" fmla="*/ 179 h 527"/>
                  <a:gd name="T22" fmla="*/ 91 w 640"/>
                  <a:gd name="T23" fmla="*/ 288 h 527"/>
                  <a:gd name="T24" fmla="*/ 0 w 640"/>
                  <a:gd name="T25" fmla="*/ 427 h 527"/>
                  <a:gd name="T26" fmla="*/ 109 w 640"/>
                  <a:gd name="T27" fmla="*/ 328 h 527"/>
                  <a:gd name="T28" fmla="*/ 5 w 640"/>
                  <a:gd name="T29" fmla="*/ 526 h 527"/>
                  <a:gd name="T30" fmla="*/ 148 w 640"/>
                  <a:gd name="T31" fmla="*/ 377 h 527"/>
                  <a:gd name="T32" fmla="*/ 182 w 640"/>
                  <a:gd name="T33" fmla="*/ 526 h 527"/>
                  <a:gd name="T34" fmla="*/ 211 w 640"/>
                  <a:gd name="T35" fmla="*/ 407 h 527"/>
                  <a:gd name="T36" fmla="*/ 285 w 640"/>
                  <a:gd name="T37" fmla="*/ 526 h 527"/>
                  <a:gd name="T38" fmla="*/ 314 w 640"/>
                  <a:gd name="T39" fmla="*/ 407 h 527"/>
                  <a:gd name="T40" fmla="*/ 428 w 640"/>
                  <a:gd name="T41" fmla="*/ 457 h 527"/>
                  <a:gd name="T42" fmla="*/ 417 w 640"/>
                  <a:gd name="T43" fmla="*/ 377 h 527"/>
                  <a:gd name="T44" fmla="*/ 576 w 640"/>
                  <a:gd name="T45" fmla="*/ 457 h 527"/>
                  <a:gd name="T46" fmla="*/ 536 w 640"/>
                  <a:gd name="T47" fmla="*/ 367 h 527"/>
                  <a:gd name="T48" fmla="*/ 508 w 640"/>
                  <a:gd name="T49" fmla="*/ 338 h 527"/>
                  <a:gd name="T50" fmla="*/ 639 w 640"/>
                  <a:gd name="T51" fmla="*/ 238 h 527"/>
                  <a:gd name="T52" fmla="*/ 485 w 640"/>
                  <a:gd name="T53" fmla="*/ 298 h 527"/>
                  <a:gd name="T54" fmla="*/ 588 w 640"/>
                  <a:gd name="T55" fmla="*/ 169 h 527"/>
                  <a:gd name="T56" fmla="*/ 468 w 640"/>
                  <a:gd name="T57" fmla="*/ 209 h 527"/>
                  <a:gd name="T58" fmla="*/ 502 w 640"/>
                  <a:gd name="T59" fmla="*/ 50 h 527"/>
                  <a:gd name="T60" fmla="*/ 456 w 640"/>
                  <a:gd name="T61" fmla="*/ 89 h 527"/>
                  <a:gd name="T62" fmla="*/ 417 w 640"/>
                  <a:gd name="T63" fmla="*/ 209 h 527"/>
                  <a:gd name="T64" fmla="*/ 405 w 640"/>
                  <a:gd name="T65" fmla="*/ 40 h 527"/>
                  <a:gd name="T66" fmla="*/ 319 w 640"/>
                  <a:gd name="T67" fmla="*/ 139 h 527"/>
                  <a:gd name="T68" fmla="*/ 314 w 640"/>
                  <a:gd name="T69" fmla="*/ 129 h 5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0" h="527">
                    <a:moveTo>
                      <a:pt x="314" y="129"/>
                    </a:moveTo>
                    <a:lnTo>
                      <a:pt x="308" y="60"/>
                    </a:lnTo>
                    <a:lnTo>
                      <a:pt x="251" y="139"/>
                    </a:lnTo>
                    <a:lnTo>
                      <a:pt x="194" y="60"/>
                    </a:lnTo>
                    <a:lnTo>
                      <a:pt x="177" y="0"/>
                    </a:lnTo>
                    <a:lnTo>
                      <a:pt x="171" y="100"/>
                    </a:lnTo>
                    <a:lnTo>
                      <a:pt x="199" y="189"/>
                    </a:lnTo>
                    <a:lnTo>
                      <a:pt x="131" y="80"/>
                    </a:lnTo>
                    <a:lnTo>
                      <a:pt x="103" y="70"/>
                    </a:lnTo>
                    <a:lnTo>
                      <a:pt x="142" y="199"/>
                    </a:lnTo>
                    <a:lnTo>
                      <a:pt x="5" y="179"/>
                    </a:lnTo>
                    <a:lnTo>
                      <a:pt x="91" y="288"/>
                    </a:lnTo>
                    <a:lnTo>
                      <a:pt x="0" y="427"/>
                    </a:lnTo>
                    <a:lnTo>
                      <a:pt x="109" y="328"/>
                    </a:lnTo>
                    <a:lnTo>
                      <a:pt x="5" y="526"/>
                    </a:lnTo>
                    <a:lnTo>
                      <a:pt x="148" y="377"/>
                    </a:lnTo>
                    <a:lnTo>
                      <a:pt x="182" y="526"/>
                    </a:lnTo>
                    <a:lnTo>
                      <a:pt x="211" y="407"/>
                    </a:lnTo>
                    <a:lnTo>
                      <a:pt x="285" y="526"/>
                    </a:lnTo>
                    <a:lnTo>
                      <a:pt x="314" y="407"/>
                    </a:lnTo>
                    <a:lnTo>
                      <a:pt x="428" y="457"/>
                    </a:lnTo>
                    <a:lnTo>
                      <a:pt x="417" y="377"/>
                    </a:lnTo>
                    <a:lnTo>
                      <a:pt x="576" y="457"/>
                    </a:lnTo>
                    <a:lnTo>
                      <a:pt x="536" y="367"/>
                    </a:lnTo>
                    <a:lnTo>
                      <a:pt x="508" y="338"/>
                    </a:lnTo>
                    <a:lnTo>
                      <a:pt x="639" y="238"/>
                    </a:lnTo>
                    <a:lnTo>
                      <a:pt x="485" y="298"/>
                    </a:lnTo>
                    <a:lnTo>
                      <a:pt x="588" y="169"/>
                    </a:lnTo>
                    <a:lnTo>
                      <a:pt x="468" y="209"/>
                    </a:lnTo>
                    <a:lnTo>
                      <a:pt x="502" y="50"/>
                    </a:lnTo>
                    <a:lnTo>
                      <a:pt x="456" y="89"/>
                    </a:lnTo>
                    <a:lnTo>
                      <a:pt x="417" y="209"/>
                    </a:lnTo>
                    <a:lnTo>
                      <a:pt x="405" y="40"/>
                    </a:lnTo>
                    <a:lnTo>
                      <a:pt x="319" y="139"/>
                    </a:lnTo>
                    <a:lnTo>
                      <a:pt x="314" y="129"/>
                    </a:lnTo>
                  </a:path>
                </a:pathLst>
              </a:custGeom>
              <a:gradFill rotWithShape="0">
                <a:gsLst>
                  <a:gs pos="0">
                    <a:srgbClr val="00FF00"/>
                  </a:gs>
                  <a:gs pos="100000">
                    <a:srgbClr val="004C00"/>
                  </a:gs>
                </a:gsLst>
                <a:path path="rect">
                  <a:fillToRect l="50000" t="50000" r="50000" b="50000"/>
                </a:path>
              </a:gra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01" name="Rectangle 24">
                <a:extLst>
                  <a:ext uri="{FF2B5EF4-FFF2-40B4-BE49-F238E27FC236}">
                    <a16:creationId xmlns:a16="http://schemas.microsoft.com/office/drawing/2014/main" id="{527BC9A6-22AA-524F-B0EA-C7E210DD45FD}"/>
                  </a:ext>
                </a:extLst>
              </p:cNvPr>
              <p:cNvSpPr>
                <a:spLocks noChangeArrowheads="1"/>
              </p:cNvSpPr>
              <p:nvPr/>
            </p:nvSpPr>
            <p:spPr bwMode="auto">
              <a:xfrm>
                <a:off x="3549" y="1537"/>
                <a:ext cx="1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nvGrpSpPr>
            <p:cNvPr id="104497" name="Group 25">
              <a:extLst>
                <a:ext uri="{FF2B5EF4-FFF2-40B4-BE49-F238E27FC236}">
                  <a16:creationId xmlns:a16="http://schemas.microsoft.com/office/drawing/2014/main" id="{0DC5BAAA-EFB3-584F-AB2A-5F7D034BD1BB}"/>
                </a:ext>
              </a:extLst>
            </p:cNvPr>
            <p:cNvGrpSpPr>
              <a:grpSpLocks/>
            </p:cNvGrpSpPr>
            <p:nvPr/>
          </p:nvGrpSpPr>
          <p:grpSpPr bwMode="auto">
            <a:xfrm>
              <a:off x="3487" y="1474"/>
              <a:ext cx="665" cy="330"/>
              <a:chOff x="3487" y="1474"/>
              <a:chExt cx="665" cy="330"/>
            </a:xfrm>
          </p:grpSpPr>
          <p:sp>
            <p:nvSpPr>
              <p:cNvPr id="270362" name="Rectangle 26">
                <a:extLst>
                  <a:ext uri="{FF2B5EF4-FFF2-40B4-BE49-F238E27FC236}">
                    <a16:creationId xmlns:a16="http://schemas.microsoft.com/office/drawing/2014/main" id="{CFFB3194-4069-724A-A9BF-FE1D00426EE7}"/>
                  </a:ext>
                </a:extLst>
              </p:cNvPr>
              <p:cNvSpPr>
                <a:spLocks noChangeArrowheads="1"/>
              </p:cNvSpPr>
              <p:nvPr/>
            </p:nvSpPr>
            <p:spPr bwMode="auto">
              <a:xfrm>
                <a:off x="3487" y="1474"/>
                <a:ext cx="623" cy="270"/>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FFF00"/>
                    </a:solidFill>
                    <a:effectLst>
                      <a:outerShdw blurRad="38100" dist="38100" dir="2700000" algn="tl">
                        <a:srgbClr val="C0C0C0"/>
                      </a:outerShdw>
                    </a:effectLst>
                    <a:latin typeface="Arial" charset="0"/>
                  </a:rPr>
                  <a:t>H  O</a:t>
                </a:r>
              </a:p>
            </p:txBody>
          </p:sp>
          <p:sp>
            <p:nvSpPr>
              <p:cNvPr id="270363" name="Rectangle 27">
                <a:extLst>
                  <a:ext uri="{FF2B5EF4-FFF2-40B4-BE49-F238E27FC236}">
                    <a16:creationId xmlns:a16="http://schemas.microsoft.com/office/drawing/2014/main" id="{EE057441-8C21-9B40-A975-37305EF75474}"/>
                  </a:ext>
                </a:extLst>
              </p:cNvPr>
              <p:cNvSpPr>
                <a:spLocks noChangeArrowheads="1"/>
              </p:cNvSpPr>
              <p:nvPr/>
            </p:nvSpPr>
            <p:spPr bwMode="auto">
              <a:xfrm>
                <a:off x="3541" y="1534"/>
                <a:ext cx="611" cy="270"/>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FFFF00"/>
                    </a:solidFill>
                    <a:effectLst>
                      <a:outerShdw blurRad="38100" dist="38100" dir="2700000" algn="tl">
                        <a:srgbClr val="C0C0C0"/>
                      </a:outerShdw>
                    </a:effectLst>
                    <a:latin typeface="Arial" charset="0"/>
                  </a:rPr>
                  <a:t> 2   </a:t>
                </a:r>
              </a:p>
            </p:txBody>
          </p:sp>
        </p:grpSp>
      </p:grpSp>
      <p:sp>
        <p:nvSpPr>
          <p:cNvPr id="104453" name="Line 28">
            <a:extLst>
              <a:ext uri="{FF2B5EF4-FFF2-40B4-BE49-F238E27FC236}">
                <a16:creationId xmlns:a16="http://schemas.microsoft.com/office/drawing/2014/main" id="{2137756B-C2DB-E54B-A69C-19245DF462AB}"/>
              </a:ext>
            </a:extLst>
          </p:cNvPr>
          <p:cNvSpPr>
            <a:spLocks noChangeShapeType="1"/>
          </p:cNvSpPr>
          <p:nvPr/>
        </p:nvSpPr>
        <p:spPr bwMode="auto">
          <a:xfrm flipV="1">
            <a:off x="6142038" y="1301750"/>
            <a:ext cx="1093787" cy="827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4" name="Oval 29">
            <a:extLst>
              <a:ext uri="{FF2B5EF4-FFF2-40B4-BE49-F238E27FC236}">
                <a16:creationId xmlns:a16="http://schemas.microsoft.com/office/drawing/2014/main" id="{103E92B3-5DF0-B040-AC17-FD2BD3422A61}"/>
              </a:ext>
            </a:extLst>
          </p:cNvPr>
          <p:cNvSpPr>
            <a:spLocks noChangeArrowheads="1"/>
          </p:cNvSpPr>
          <p:nvPr/>
        </p:nvSpPr>
        <p:spPr bwMode="auto">
          <a:xfrm>
            <a:off x="5757863" y="2190750"/>
            <a:ext cx="201612" cy="24765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55" name="Line 30">
            <a:extLst>
              <a:ext uri="{FF2B5EF4-FFF2-40B4-BE49-F238E27FC236}">
                <a16:creationId xmlns:a16="http://schemas.microsoft.com/office/drawing/2014/main" id="{68AC04E9-3E7A-6E48-83BB-1D7D544B6635}"/>
              </a:ext>
            </a:extLst>
          </p:cNvPr>
          <p:cNvSpPr>
            <a:spLocks noChangeShapeType="1"/>
          </p:cNvSpPr>
          <p:nvPr/>
        </p:nvSpPr>
        <p:spPr bwMode="auto">
          <a:xfrm flipV="1">
            <a:off x="6142038" y="2159000"/>
            <a:ext cx="365125" cy="120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6" name="Line 31">
            <a:extLst>
              <a:ext uri="{FF2B5EF4-FFF2-40B4-BE49-F238E27FC236}">
                <a16:creationId xmlns:a16="http://schemas.microsoft.com/office/drawing/2014/main" id="{AA987971-9A89-5D41-B82D-D47949477634}"/>
              </a:ext>
            </a:extLst>
          </p:cNvPr>
          <p:cNvSpPr>
            <a:spLocks noChangeShapeType="1"/>
          </p:cNvSpPr>
          <p:nvPr/>
        </p:nvSpPr>
        <p:spPr bwMode="auto">
          <a:xfrm flipV="1">
            <a:off x="6007100" y="1682750"/>
            <a:ext cx="247650" cy="3889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7" name="Oval 32">
            <a:extLst>
              <a:ext uri="{FF2B5EF4-FFF2-40B4-BE49-F238E27FC236}">
                <a16:creationId xmlns:a16="http://schemas.microsoft.com/office/drawing/2014/main" id="{CEAD1363-EA44-D945-871B-BF1D83C8F9C3}"/>
              </a:ext>
            </a:extLst>
          </p:cNvPr>
          <p:cNvSpPr>
            <a:spLocks noChangeArrowheads="1"/>
          </p:cNvSpPr>
          <p:nvPr/>
        </p:nvSpPr>
        <p:spPr bwMode="auto">
          <a:xfrm>
            <a:off x="7281863" y="723900"/>
            <a:ext cx="490537" cy="533400"/>
          </a:xfrm>
          <a:prstGeom prst="ellipse">
            <a:avLst/>
          </a:prstGeom>
          <a:gradFill rotWithShape="0">
            <a:gsLst>
              <a:gs pos="0">
                <a:srgbClr val="FAFD00"/>
              </a:gs>
              <a:gs pos="100000">
                <a:srgbClr val="4B4B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58" name="Freeform 33">
            <a:extLst>
              <a:ext uri="{FF2B5EF4-FFF2-40B4-BE49-F238E27FC236}">
                <a16:creationId xmlns:a16="http://schemas.microsoft.com/office/drawing/2014/main" id="{17A5F991-A973-9F44-9662-CBE6FF5F2AAD}"/>
              </a:ext>
            </a:extLst>
          </p:cNvPr>
          <p:cNvSpPr>
            <a:spLocks/>
          </p:cNvSpPr>
          <p:nvPr/>
        </p:nvSpPr>
        <p:spPr bwMode="auto">
          <a:xfrm>
            <a:off x="7480300" y="781050"/>
            <a:ext cx="95250" cy="149225"/>
          </a:xfrm>
          <a:custGeom>
            <a:avLst/>
            <a:gdLst>
              <a:gd name="T0" fmla="*/ 0 w 65"/>
              <a:gd name="T1" fmla="*/ 0 h 91"/>
              <a:gd name="T2" fmla="*/ 2147483646 w 65"/>
              <a:gd name="T3" fmla="*/ 0 h 91"/>
              <a:gd name="T4" fmla="*/ 2147483646 w 65"/>
              <a:gd name="T5" fmla="*/ 2147483646 h 91"/>
              <a:gd name="T6" fmla="*/ 0 w 65"/>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91">
                <a:moveTo>
                  <a:pt x="0" y="0"/>
                </a:moveTo>
                <a:lnTo>
                  <a:pt x="64" y="0"/>
                </a:lnTo>
                <a:lnTo>
                  <a:pt x="35" y="90"/>
                </a:lnTo>
                <a:lnTo>
                  <a:pt x="0" y="0"/>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9" name="Freeform 34">
            <a:extLst>
              <a:ext uri="{FF2B5EF4-FFF2-40B4-BE49-F238E27FC236}">
                <a16:creationId xmlns:a16="http://schemas.microsoft.com/office/drawing/2014/main" id="{2309D782-3FBC-E843-8E76-9459FF96099B}"/>
              </a:ext>
            </a:extLst>
          </p:cNvPr>
          <p:cNvSpPr>
            <a:spLocks/>
          </p:cNvSpPr>
          <p:nvPr/>
        </p:nvSpPr>
        <p:spPr bwMode="auto">
          <a:xfrm>
            <a:off x="7351713" y="1028700"/>
            <a:ext cx="128587" cy="136525"/>
          </a:xfrm>
          <a:custGeom>
            <a:avLst/>
            <a:gdLst>
              <a:gd name="T0" fmla="*/ 2147483646 w 89"/>
              <a:gd name="T1" fmla="*/ 2147483646 h 83"/>
              <a:gd name="T2" fmla="*/ 0 w 89"/>
              <a:gd name="T3" fmla="*/ 2147483646 h 83"/>
              <a:gd name="T4" fmla="*/ 2147483646 w 89"/>
              <a:gd name="T5" fmla="*/ 0 h 83"/>
              <a:gd name="T6" fmla="*/ 2147483646 w 89"/>
              <a:gd name="T7" fmla="*/ 2147483646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83">
                <a:moveTo>
                  <a:pt x="39" y="82"/>
                </a:moveTo>
                <a:lnTo>
                  <a:pt x="0" y="32"/>
                </a:lnTo>
                <a:lnTo>
                  <a:pt x="88" y="0"/>
                </a:lnTo>
                <a:lnTo>
                  <a:pt x="39" y="82"/>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0" name="Freeform 35">
            <a:extLst>
              <a:ext uri="{FF2B5EF4-FFF2-40B4-BE49-F238E27FC236}">
                <a16:creationId xmlns:a16="http://schemas.microsoft.com/office/drawing/2014/main" id="{3904AC03-19C6-8442-B622-322406FDE8A3}"/>
              </a:ext>
            </a:extLst>
          </p:cNvPr>
          <p:cNvSpPr>
            <a:spLocks/>
          </p:cNvSpPr>
          <p:nvPr/>
        </p:nvSpPr>
        <p:spPr bwMode="auto">
          <a:xfrm>
            <a:off x="7572375" y="1027113"/>
            <a:ext cx="136525" cy="128587"/>
          </a:xfrm>
          <a:custGeom>
            <a:avLst/>
            <a:gdLst>
              <a:gd name="T0" fmla="*/ 2147483646 w 94"/>
              <a:gd name="T1" fmla="*/ 2147483646 h 79"/>
              <a:gd name="T2" fmla="*/ 2147483646 w 94"/>
              <a:gd name="T3" fmla="*/ 2147483646 h 79"/>
              <a:gd name="T4" fmla="*/ 0 w 94"/>
              <a:gd name="T5" fmla="*/ 0 h 79"/>
              <a:gd name="T6" fmla="*/ 2147483646 w 94"/>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9">
                <a:moveTo>
                  <a:pt x="93" y="25"/>
                </a:moveTo>
                <a:lnTo>
                  <a:pt x="56" y="78"/>
                </a:lnTo>
                <a:lnTo>
                  <a:pt x="0" y="0"/>
                </a:lnTo>
                <a:lnTo>
                  <a:pt x="93" y="25"/>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1" name="Rectangle 36">
            <a:extLst>
              <a:ext uri="{FF2B5EF4-FFF2-40B4-BE49-F238E27FC236}">
                <a16:creationId xmlns:a16="http://schemas.microsoft.com/office/drawing/2014/main" id="{7329C81E-9B88-6B4C-A377-159E694EF164}"/>
              </a:ext>
            </a:extLst>
          </p:cNvPr>
          <p:cNvSpPr>
            <a:spLocks noChangeArrowheads="1"/>
          </p:cNvSpPr>
          <p:nvPr/>
        </p:nvSpPr>
        <p:spPr bwMode="auto">
          <a:xfrm>
            <a:off x="6481763" y="4772025"/>
            <a:ext cx="342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e</a:t>
            </a:r>
          </a:p>
        </p:txBody>
      </p:sp>
      <p:sp>
        <p:nvSpPr>
          <p:cNvPr id="104462" name="Arc 37">
            <a:extLst>
              <a:ext uri="{FF2B5EF4-FFF2-40B4-BE49-F238E27FC236}">
                <a16:creationId xmlns:a16="http://schemas.microsoft.com/office/drawing/2014/main" id="{09B6A20F-C91F-A040-8CC0-215C935F3927}"/>
              </a:ext>
            </a:extLst>
          </p:cNvPr>
          <p:cNvSpPr>
            <a:spLocks/>
          </p:cNvSpPr>
          <p:nvPr/>
        </p:nvSpPr>
        <p:spPr bwMode="auto">
          <a:xfrm>
            <a:off x="4064000" y="2990850"/>
            <a:ext cx="1292225" cy="441325"/>
          </a:xfrm>
          <a:custGeom>
            <a:avLst/>
            <a:gdLst>
              <a:gd name="T0" fmla="*/ 2147483646 w 21600"/>
              <a:gd name="T1" fmla="*/ 0 h 21680"/>
              <a:gd name="T2" fmla="*/ 0 w 21600"/>
              <a:gd name="T3" fmla="*/ 2147483646 h 21680"/>
              <a:gd name="T4" fmla="*/ 0 w 21600"/>
              <a:gd name="T5" fmla="*/ 2147483646 h 21680"/>
              <a:gd name="T6" fmla="*/ 0 60000 65536"/>
              <a:gd name="T7" fmla="*/ 0 60000 65536"/>
              <a:gd name="T8" fmla="*/ 0 60000 65536"/>
            </a:gdLst>
            <a:ahLst/>
            <a:cxnLst>
              <a:cxn ang="T6">
                <a:pos x="T0" y="T1"/>
              </a:cxn>
              <a:cxn ang="T7">
                <a:pos x="T2" y="T3"/>
              </a:cxn>
              <a:cxn ang="T8">
                <a:pos x="T4" y="T5"/>
              </a:cxn>
            </a:cxnLst>
            <a:rect l="0" t="0" r="r" b="b"/>
            <a:pathLst>
              <a:path w="21600" h="21680" fill="none" extrusionOk="0">
                <a:moveTo>
                  <a:pt x="21599" y="0"/>
                </a:moveTo>
                <a:cubicBezTo>
                  <a:pt x="21599" y="26"/>
                  <a:pt x="21600" y="53"/>
                  <a:pt x="21600" y="80"/>
                </a:cubicBezTo>
                <a:cubicBezTo>
                  <a:pt x="21600" y="12009"/>
                  <a:pt x="11929" y="21679"/>
                  <a:pt x="0" y="21680"/>
                </a:cubicBezTo>
              </a:path>
              <a:path w="21600" h="21680" stroke="0" extrusionOk="0">
                <a:moveTo>
                  <a:pt x="21599" y="0"/>
                </a:moveTo>
                <a:cubicBezTo>
                  <a:pt x="21599" y="26"/>
                  <a:pt x="21600" y="53"/>
                  <a:pt x="21600" y="80"/>
                </a:cubicBezTo>
                <a:cubicBezTo>
                  <a:pt x="21600" y="12009"/>
                  <a:pt x="11929" y="21679"/>
                  <a:pt x="0" y="21680"/>
                </a:cubicBezTo>
                <a:lnTo>
                  <a:pt x="0" y="80"/>
                </a:lnTo>
                <a:lnTo>
                  <a:pt x="21599" y="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3" name="Arc 38">
            <a:extLst>
              <a:ext uri="{FF2B5EF4-FFF2-40B4-BE49-F238E27FC236}">
                <a16:creationId xmlns:a16="http://schemas.microsoft.com/office/drawing/2014/main" id="{8F0F7DE5-2844-5E41-8E37-08D205319065}"/>
              </a:ext>
            </a:extLst>
          </p:cNvPr>
          <p:cNvSpPr>
            <a:spLocks/>
          </p:cNvSpPr>
          <p:nvPr/>
        </p:nvSpPr>
        <p:spPr bwMode="auto">
          <a:xfrm>
            <a:off x="5453063" y="2946400"/>
            <a:ext cx="514350" cy="371475"/>
          </a:xfrm>
          <a:custGeom>
            <a:avLst/>
            <a:gdLst>
              <a:gd name="T0" fmla="*/ 2147483646 w 21600"/>
              <a:gd name="T1" fmla="*/ 2147483646 h 21696"/>
              <a:gd name="T2" fmla="*/ 0 w 21600"/>
              <a:gd name="T3" fmla="*/ 0 h 21696"/>
              <a:gd name="T4" fmla="*/ 2147483646 w 21600"/>
              <a:gd name="T5" fmla="*/ 2147483646 h 21696"/>
              <a:gd name="T6" fmla="*/ 0 60000 65536"/>
              <a:gd name="T7" fmla="*/ 0 60000 65536"/>
              <a:gd name="T8" fmla="*/ 0 60000 65536"/>
            </a:gdLst>
            <a:ahLst/>
            <a:cxnLst>
              <a:cxn ang="T6">
                <a:pos x="T0" y="T1"/>
              </a:cxn>
              <a:cxn ang="T7">
                <a:pos x="T2" y="T3"/>
              </a:cxn>
              <a:cxn ang="T8">
                <a:pos x="T4" y="T5"/>
              </a:cxn>
            </a:cxnLst>
            <a:rect l="0" t="0" r="r" b="b"/>
            <a:pathLst>
              <a:path w="21600" h="21696" fill="none" extrusionOk="0">
                <a:moveTo>
                  <a:pt x="21539" y="21695"/>
                </a:moveTo>
                <a:cubicBezTo>
                  <a:pt x="9633" y="21662"/>
                  <a:pt x="0" y="12001"/>
                  <a:pt x="0" y="96"/>
                </a:cubicBezTo>
                <a:cubicBezTo>
                  <a:pt x="-1" y="64"/>
                  <a:pt x="0" y="32"/>
                  <a:pt x="0" y="0"/>
                </a:cubicBezTo>
              </a:path>
              <a:path w="21600" h="21696" stroke="0" extrusionOk="0">
                <a:moveTo>
                  <a:pt x="21539" y="21695"/>
                </a:moveTo>
                <a:cubicBezTo>
                  <a:pt x="9633" y="21662"/>
                  <a:pt x="0" y="12001"/>
                  <a:pt x="0" y="96"/>
                </a:cubicBezTo>
                <a:cubicBezTo>
                  <a:pt x="-1" y="64"/>
                  <a:pt x="0" y="32"/>
                  <a:pt x="0" y="0"/>
                </a:cubicBezTo>
                <a:lnTo>
                  <a:pt x="21600" y="96"/>
                </a:lnTo>
                <a:lnTo>
                  <a:pt x="21539" y="21695"/>
                </a:lnTo>
                <a:close/>
              </a:path>
            </a:pathLst>
          </a:custGeom>
          <a:noFill/>
          <a:ln w="25400" cap="rnd">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4" name="Rectangle 39">
            <a:extLst>
              <a:ext uri="{FF2B5EF4-FFF2-40B4-BE49-F238E27FC236}">
                <a16:creationId xmlns:a16="http://schemas.microsoft.com/office/drawing/2014/main" id="{0D8DE5AF-42F4-D747-B4AB-8B6BA4E2CB08}"/>
              </a:ext>
            </a:extLst>
          </p:cNvPr>
          <p:cNvSpPr>
            <a:spLocks noChangeArrowheads="1"/>
          </p:cNvSpPr>
          <p:nvPr/>
        </p:nvSpPr>
        <p:spPr bwMode="auto">
          <a:xfrm>
            <a:off x="5970588" y="3052763"/>
            <a:ext cx="5635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H+</a:t>
            </a:r>
          </a:p>
        </p:txBody>
      </p:sp>
      <p:sp>
        <p:nvSpPr>
          <p:cNvPr id="104465" name="Line 40">
            <a:extLst>
              <a:ext uri="{FF2B5EF4-FFF2-40B4-BE49-F238E27FC236}">
                <a16:creationId xmlns:a16="http://schemas.microsoft.com/office/drawing/2014/main" id="{7459C9DB-E531-EE48-B511-317BCD708CE3}"/>
              </a:ext>
            </a:extLst>
          </p:cNvPr>
          <p:cNvSpPr>
            <a:spLocks noChangeShapeType="1"/>
          </p:cNvSpPr>
          <p:nvPr/>
        </p:nvSpPr>
        <p:spPr bwMode="auto">
          <a:xfrm>
            <a:off x="5454650" y="3059113"/>
            <a:ext cx="1101725" cy="1792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6" name="Rectangle 41">
            <a:extLst>
              <a:ext uri="{FF2B5EF4-FFF2-40B4-BE49-F238E27FC236}">
                <a16:creationId xmlns:a16="http://schemas.microsoft.com/office/drawing/2014/main" id="{22FA80CB-C4BF-924B-9A73-831CB2CE26D0}"/>
              </a:ext>
            </a:extLst>
          </p:cNvPr>
          <p:cNvSpPr>
            <a:spLocks noChangeArrowheads="1"/>
          </p:cNvSpPr>
          <p:nvPr/>
        </p:nvSpPr>
        <p:spPr bwMode="auto">
          <a:xfrm>
            <a:off x="6592888" y="4643438"/>
            <a:ext cx="277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a:t>
            </a:r>
          </a:p>
        </p:txBody>
      </p:sp>
      <p:sp>
        <p:nvSpPr>
          <p:cNvPr id="104467" name="Line 42">
            <a:extLst>
              <a:ext uri="{FF2B5EF4-FFF2-40B4-BE49-F238E27FC236}">
                <a16:creationId xmlns:a16="http://schemas.microsoft.com/office/drawing/2014/main" id="{40EB6BC7-6D58-C344-B3D0-687EE687FC93}"/>
              </a:ext>
            </a:extLst>
          </p:cNvPr>
          <p:cNvSpPr>
            <a:spLocks noChangeShapeType="1"/>
          </p:cNvSpPr>
          <p:nvPr/>
        </p:nvSpPr>
        <p:spPr bwMode="auto">
          <a:xfrm flipV="1">
            <a:off x="6659563" y="4597400"/>
            <a:ext cx="0" cy="2444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8" name="Line 43">
            <a:extLst>
              <a:ext uri="{FF2B5EF4-FFF2-40B4-BE49-F238E27FC236}">
                <a16:creationId xmlns:a16="http://schemas.microsoft.com/office/drawing/2014/main" id="{2DAA3162-4BB1-334D-A5BF-A89DE2678427}"/>
              </a:ext>
            </a:extLst>
          </p:cNvPr>
          <p:cNvSpPr>
            <a:spLocks noChangeShapeType="1"/>
          </p:cNvSpPr>
          <p:nvPr/>
        </p:nvSpPr>
        <p:spPr bwMode="auto">
          <a:xfrm flipH="1" flipV="1">
            <a:off x="6010275" y="4616450"/>
            <a:ext cx="493713"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9" name="Rectangle 44">
            <a:extLst>
              <a:ext uri="{FF2B5EF4-FFF2-40B4-BE49-F238E27FC236}">
                <a16:creationId xmlns:a16="http://schemas.microsoft.com/office/drawing/2014/main" id="{760F2D12-5CA0-8244-88DB-AC531E6449C5}"/>
              </a:ext>
            </a:extLst>
          </p:cNvPr>
          <p:cNvSpPr>
            <a:spLocks noChangeArrowheads="1"/>
          </p:cNvSpPr>
          <p:nvPr/>
        </p:nvSpPr>
        <p:spPr bwMode="auto">
          <a:xfrm>
            <a:off x="3214688" y="3448050"/>
            <a:ext cx="806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300" b="1">
                <a:solidFill>
                  <a:schemeClr val="tx2"/>
                </a:solidFill>
              </a:rPr>
              <a:t> OH</a:t>
            </a:r>
          </a:p>
        </p:txBody>
      </p:sp>
      <p:sp>
        <p:nvSpPr>
          <p:cNvPr id="104470" name="AutoShape 45">
            <a:extLst>
              <a:ext uri="{FF2B5EF4-FFF2-40B4-BE49-F238E27FC236}">
                <a16:creationId xmlns:a16="http://schemas.microsoft.com/office/drawing/2014/main" id="{6D0BCB69-8C7E-DD43-A919-8B876F80E8B3}"/>
              </a:ext>
            </a:extLst>
          </p:cNvPr>
          <p:cNvSpPr>
            <a:spLocks noChangeArrowheads="1"/>
          </p:cNvSpPr>
          <p:nvPr/>
        </p:nvSpPr>
        <p:spPr bwMode="auto">
          <a:xfrm rot="16200000" flipH="1">
            <a:off x="4648994" y="4423569"/>
            <a:ext cx="708025" cy="534987"/>
          </a:xfrm>
          <a:prstGeom prst="hexagon">
            <a:avLst>
              <a:gd name="adj" fmla="val 33080"/>
              <a:gd name="vf" fmla="val 115470"/>
            </a:avLst>
          </a:prstGeom>
          <a:solidFill>
            <a:srgbClr val="CECECE"/>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1" name="Freeform 46">
            <a:extLst>
              <a:ext uri="{FF2B5EF4-FFF2-40B4-BE49-F238E27FC236}">
                <a16:creationId xmlns:a16="http://schemas.microsoft.com/office/drawing/2014/main" id="{6BB36DC2-487A-A647-B29A-44110ED3B979}"/>
              </a:ext>
            </a:extLst>
          </p:cNvPr>
          <p:cNvSpPr>
            <a:spLocks/>
          </p:cNvSpPr>
          <p:nvPr/>
        </p:nvSpPr>
        <p:spPr bwMode="auto">
          <a:xfrm>
            <a:off x="4276725" y="4410075"/>
            <a:ext cx="449263" cy="582613"/>
          </a:xfrm>
          <a:custGeom>
            <a:avLst/>
            <a:gdLst>
              <a:gd name="T0" fmla="*/ 2147483646 w 309"/>
              <a:gd name="T1" fmla="*/ 2147483646 h 357"/>
              <a:gd name="T2" fmla="*/ 2147483646 w 309"/>
              <a:gd name="T3" fmla="*/ 0 h 357"/>
              <a:gd name="T4" fmla="*/ 0 w 309"/>
              <a:gd name="T5" fmla="*/ 2147483646 h 357"/>
              <a:gd name="T6" fmla="*/ 2147483646 w 309"/>
              <a:gd name="T7" fmla="*/ 2147483646 h 357"/>
              <a:gd name="T8" fmla="*/ 2147483646 w 309"/>
              <a:gd name="T9" fmla="*/ 2147483646 h 357"/>
              <a:gd name="T10" fmla="*/ 2147483646 w 309"/>
              <a:gd name="T11" fmla="*/ 2147483646 h 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357">
                <a:moveTo>
                  <a:pt x="308" y="64"/>
                </a:moveTo>
                <a:lnTo>
                  <a:pt x="134" y="0"/>
                </a:lnTo>
                <a:lnTo>
                  <a:pt x="0" y="175"/>
                </a:lnTo>
                <a:lnTo>
                  <a:pt x="134" y="356"/>
                </a:lnTo>
                <a:lnTo>
                  <a:pt x="308" y="292"/>
                </a:lnTo>
                <a:lnTo>
                  <a:pt x="308" y="64"/>
                </a:lnTo>
              </a:path>
            </a:pathLst>
          </a:custGeom>
          <a:gradFill rotWithShape="0">
            <a:gsLst>
              <a:gs pos="0">
                <a:srgbClr val="4C4C4C"/>
              </a:gs>
              <a:gs pos="100000">
                <a:srgbClr val="FFFFFF"/>
              </a:gs>
            </a:gsLst>
            <a:path path="rect">
              <a:fillToRect l="50000" t="50000" r="50000" b="50000"/>
            </a:path>
          </a:gra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2" name="Line 47">
            <a:extLst>
              <a:ext uri="{FF2B5EF4-FFF2-40B4-BE49-F238E27FC236}">
                <a16:creationId xmlns:a16="http://schemas.microsoft.com/office/drawing/2014/main" id="{38E61EAB-47D3-B14E-8D7D-F27FA6254AFE}"/>
              </a:ext>
            </a:extLst>
          </p:cNvPr>
          <p:cNvSpPr>
            <a:spLocks noChangeShapeType="1"/>
          </p:cNvSpPr>
          <p:nvPr/>
        </p:nvSpPr>
        <p:spPr bwMode="auto">
          <a:xfrm>
            <a:off x="4478338" y="5013325"/>
            <a:ext cx="0" cy="373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3" name="Line 48">
            <a:extLst>
              <a:ext uri="{FF2B5EF4-FFF2-40B4-BE49-F238E27FC236}">
                <a16:creationId xmlns:a16="http://schemas.microsoft.com/office/drawing/2014/main" id="{C7D8D782-7A1C-6740-A510-7D1EDAC36D38}"/>
              </a:ext>
            </a:extLst>
          </p:cNvPr>
          <p:cNvSpPr>
            <a:spLocks noChangeShapeType="1"/>
          </p:cNvSpPr>
          <p:nvPr/>
        </p:nvSpPr>
        <p:spPr bwMode="auto">
          <a:xfrm>
            <a:off x="5278438" y="4872038"/>
            <a:ext cx="169862" cy="276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85" name="Rectangle 49">
            <a:extLst>
              <a:ext uri="{FF2B5EF4-FFF2-40B4-BE49-F238E27FC236}">
                <a16:creationId xmlns:a16="http://schemas.microsoft.com/office/drawing/2014/main" id="{031C11AD-E8A5-2E46-AE7F-493F5E350581}"/>
              </a:ext>
            </a:extLst>
          </p:cNvPr>
          <p:cNvSpPr>
            <a:spLocks noChangeArrowheads="1"/>
          </p:cNvSpPr>
          <p:nvPr/>
        </p:nvSpPr>
        <p:spPr bwMode="auto">
          <a:xfrm>
            <a:off x="5364163" y="5140325"/>
            <a:ext cx="601662" cy="441325"/>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NH</a:t>
            </a:r>
          </a:p>
        </p:txBody>
      </p:sp>
      <p:sp>
        <p:nvSpPr>
          <p:cNvPr id="270386" name="Rectangle 50">
            <a:extLst>
              <a:ext uri="{FF2B5EF4-FFF2-40B4-BE49-F238E27FC236}">
                <a16:creationId xmlns:a16="http://schemas.microsoft.com/office/drawing/2014/main" id="{8C83AA66-1282-2842-9913-38BDF1579DB9}"/>
              </a:ext>
            </a:extLst>
          </p:cNvPr>
          <p:cNvSpPr>
            <a:spLocks noChangeArrowheads="1"/>
          </p:cNvSpPr>
          <p:nvPr/>
        </p:nvSpPr>
        <p:spPr bwMode="auto">
          <a:xfrm>
            <a:off x="5694363" y="5262563"/>
            <a:ext cx="320675" cy="409575"/>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700" b="1">
                <a:solidFill>
                  <a:srgbClr val="CECECE"/>
                </a:solidFill>
                <a:effectLst>
                  <a:outerShdw blurRad="38100" dist="38100" dir="2700000" algn="tl">
                    <a:srgbClr val="C0C0C0"/>
                  </a:outerShdw>
                </a:effectLst>
                <a:latin typeface="Arial" charset="0"/>
              </a:rPr>
              <a:t>2</a:t>
            </a:r>
          </a:p>
        </p:txBody>
      </p:sp>
      <p:grpSp>
        <p:nvGrpSpPr>
          <p:cNvPr id="104476" name="Group 51">
            <a:extLst>
              <a:ext uri="{FF2B5EF4-FFF2-40B4-BE49-F238E27FC236}">
                <a16:creationId xmlns:a16="http://schemas.microsoft.com/office/drawing/2014/main" id="{63604AA6-BC74-B841-B8D3-135B8F1D3904}"/>
              </a:ext>
            </a:extLst>
          </p:cNvPr>
          <p:cNvGrpSpPr>
            <a:grpSpLocks/>
          </p:cNvGrpSpPr>
          <p:nvPr/>
        </p:nvGrpSpPr>
        <p:grpSpPr bwMode="auto">
          <a:xfrm>
            <a:off x="4813300" y="3695700"/>
            <a:ext cx="382588" cy="635000"/>
            <a:chOff x="3305" y="2266"/>
            <a:chExt cx="262" cy="389"/>
          </a:xfrm>
        </p:grpSpPr>
        <p:sp>
          <p:nvSpPr>
            <p:cNvPr id="104493" name="Line 52">
              <a:extLst>
                <a:ext uri="{FF2B5EF4-FFF2-40B4-BE49-F238E27FC236}">
                  <a16:creationId xmlns:a16="http://schemas.microsoft.com/office/drawing/2014/main" id="{73D62FC7-3C07-3849-8820-78E5E5C7BCE5}"/>
                </a:ext>
              </a:extLst>
            </p:cNvPr>
            <p:cNvSpPr>
              <a:spLocks noChangeShapeType="1"/>
            </p:cNvSpPr>
            <p:nvPr/>
          </p:nvSpPr>
          <p:spPr bwMode="auto">
            <a:xfrm>
              <a:off x="3459" y="2478"/>
              <a:ext cx="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4" name="Line 53">
              <a:extLst>
                <a:ext uri="{FF2B5EF4-FFF2-40B4-BE49-F238E27FC236}">
                  <a16:creationId xmlns:a16="http://schemas.microsoft.com/office/drawing/2014/main" id="{CBB351DC-B5A4-D848-9592-F3EBD5A01143}"/>
                </a:ext>
              </a:extLst>
            </p:cNvPr>
            <p:cNvSpPr>
              <a:spLocks noChangeShapeType="1"/>
            </p:cNvSpPr>
            <p:nvPr/>
          </p:nvSpPr>
          <p:spPr bwMode="auto">
            <a:xfrm>
              <a:off x="3412" y="2478"/>
              <a:ext cx="0" cy="1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90" name="Rectangle 54">
              <a:extLst>
                <a:ext uri="{FF2B5EF4-FFF2-40B4-BE49-F238E27FC236}">
                  <a16:creationId xmlns:a16="http://schemas.microsoft.com/office/drawing/2014/main" id="{B9A5D615-F68C-444B-BC88-7DFE799E7245}"/>
                </a:ext>
              </a:extLst>
            </p:cNvPr>
            <p:cNvSpPr>
              <a:spLocks noChangeArrowheads="1"/>
            </p:cNvSpPr>
            <p:nvPr/>
          </p:nvSpPr>
          <p:spPr bwMode="auto">
            <a:xfrm>
              <a:off x="3305" y="2266"/>
              <a:ext cx="262" cy="27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O</a:t>
              </a:r>
            </a:p>
          </p:txBody>
        </p:sp>
      </p:grpSp>
      <p:sp>
        <p:nvSpPr>
          <p:cNvPr id="104477" name="Oval 55">
            <a:extLst>
              <a:ext uri="{FF2B5EF4-FFF2-40B4-BE49-F238E27FC236}">
                <a16:creationId xmlns:a16="http://schemas.microsoft.com/office/drawing/2014/main" id="{7FE929F7-D94D-0C47-AC89-0792D066D1BC}"/>
              </a:ext>
            </a:extLst>
          </p:cNvPr>
          <p:cNvSpPr>
            <a:spLocks noChangeArrowheads="1"/>
          </p:cNvSpPr>
          <p:nvPr/>
        </p:nvSpPr>
        <p:spPr bwMode="auto">
          <a:xfrm>
            <a:off x="4767263" y="4429125"/>
            <a:ext cx="482600" cy="533400"/>
          </a:xfrm>
          <a:prstGeom prst="ellipse">
            <a:avLst/>
          </a:prstGeom>
          <a:gradFill rotWithShape="0">
            <a:gsLst>
              <a:gs pos="0">
                <a:srgbClr val="7C7C7C"/>
              </a:gs>
              <a:gs pos="100000">
                <a:srgbClr val="CECEC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8" name="AutoShape 56">
            <a:extLst>
              <a:ext uri="{FF2B5EF4-FFF2-40B4-BE49-F238E27FC236}">
                <a16:creationId xmlns:a16="http://schemas.microsoft.com/office/drawing/2014/main" id="{EFBCA707-A1D7-864C-9CB3-9D495348C5E4}"/>
              </a:ext>
            </a:extLst>
          </p:cNvPr>
          <p:cNvSpPr>
            <a:spLocks noChangeArrowheads="1"/>
          </p:cNvSpPr>
          <p:nvPr/>
        </p:nvSpPr>
        <p:spPr bwMode="auto">
          <a:xfrm rot="16200000" flipH="1">
            <a:off x="2177257" y="4442619"/>
            <a:ext cx="711200" cy="534987"/>
          </a:xfrm>
          <a:prstGeom prst="hexagon">
            <a:avLst>
              <a:gd name="adj" fmla="val 33228"/>
              <a:gd name="vf" fmla="val 115470"/>
            </a:avLst>
          </a:prstGeom>
          <a:solidFill>
            <a:srgbClr val="CECECE"/>
          </a:solidFill>
          <a:ln w="508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79" name="Freeform 57">
            <a:extLst>
              <a:ext uri="{FF2B5EF4-FFF2-40B4-BE49-F238E27FC236}">
                <a16:creationId xmlns:a16="http://schemas.microsoft.com/office/drawing/2014/main" id="{E35D5A22-88CC-A241-81B1-E5E6C12BB076}"/>
              </a:ext>
            </a:extLst>
          </p:cNvPr>
          <p:cNvSpPr>
            <a:spLocks/>
          </p:cNvSpPr>
          <p:nvPr/>
        </p:nvSpPr>
        <p:spPr bwMode="auto">
          <a:xfrm>
            <a:off x="1803400" y="4429125"/>
            <a:ext cx="449263" cy="582613"/>
          </a:xfrm>
          <a:custGeom>
            <a:avLst/>
            <a:gdLst>
              <a:gd name="T0" fmla="*/ 2147483646 w 309"/>
              <a:gd name="T1" fmla="*/ 2147483646 h 357"/>
              <a:gd name="T2" fmla="*/ 2147483646 w 309"/>
              <a:gd name="T3" fmla="*/ 0 h 357"/>
              <a:gd name="T4" fmla="*/ 0 w 309"/>
              <a:gd name="T5" fmla="*/ 2147483646 h 357"/>
              <a:gd name="T6" fmla="*/ 2147483646 w 309"/>
              <a:gd name="T7" fmla="*/ 2147483646 h 357"/>
              <a:gd name="T8" fmla="*/ 2147483646 w 309"/>
              <a:gd name="T9" fmla="*/ 2147483646 h 357"/>
              <a:gd name="T10" fmla="*/ 2147483646 w 309"/>
              <a:gd name="T11" fmla="*/ 2147483646 h 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357">
                <a:moveTo>
                  <a:pt x="308" y="64"/>
                </a:moveTo>
                <a:lnTo>
                  <a:pt x="134" y="0"/>
                </a:lnTo>
                <a:lnTo>
                  <a:pt x="0" y="175"/>
                </a:lnTo>
                <a:lnTo>
                  <a:pt x="134" y="356"/>
                </a:lnTo>
                <a:lnTo>
                  <a:pt x="308" y="292"/>
                </a:lnTo>
                <a:lnTo>
                  <a:pt x="308" y="64"/>
                </a:lnTo>
              </a:path>
            </a:pathLst>
          </a:custGeom>
          <a:gradFill rotWithShape="0">
            <a:gsLst>
              <a:gs pos="0">
                <a:srgbClr val="4C4C4C"/>
              </a:gs>
              <a:gs pos="100000">
                <a:srgbClr val="FFFFFF"/>
              </a:gs>
            </a:gsLst>
            <a:path path="rect">
              <a:fillToRect l="50000" t="50000" r="50000" b="50000"/>
            </a:path>
          </a:gra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0" name="Line 58">
            <a:extLst>
              <a:ext uri="{FF2B5EF4-FFF2-40B4-BE49-F238E27FC236}">
                <a16:creationId xmlns:a16="http://schemas.microsoft.com/office/drawing/2014/main" id="{6AFBE079-6228-DE43-AF46-1AC513F9FA9F}"/>
              </a:ext>
            </a:extLst>
          </p:cNvPr>
          <p:cNvSpPr>
            <a:spLocks noChangeShapeType="1"/>
          </p:cNvSpPr>
          <p:nvPr/>
        </p:nvSpPr>
        <p:spPr bwMode="auto">
          <a:xfrm>
            <a:off x="2006600" y="5032375"/>
            <a:ext cx="0" cy="374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1" name="Line 59">
            <a:extLst>
              <a:ext uri="{FF2B5EF4-FFF2-40B4-BE49-F238E27FC236}">
                <a16:creationId xmlns:a16="http://schemas.microsoft.com/office/drawing/2014/main" id="{80AACC38-0963-AF4B-8F39-D9DABD194FC5}"/>
              </a:ext>
            </a:extLst>
          </p:cNvPr>
          <p:cNvSpPr>
            <a:spLocks noChangeShapeType="1"/>
          </p:cNvSpPr>
          <p:nvPr/>
        </p:nvSpPr>
        <p:spPr bwMode="auto">
          <a:xfrm>
            <a:off x="2805113" y="4889500"/>
            <a:ext cx="17145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396" name="Rectangle 60">
            <a:extLst>
              <a:ext uri="{FF2B5EF4-FFF2-40B4-BE49-F238E27FC236}">
                <a16:creationId xmlns:a16="http://schemas.microsoft.com/office/drawing/2014/main" id="{8675CAA0-0F65-3B46-B0EC-7645154F83DD}"/>
              </a:ext>
            </a:extLst>
          </p:cNvPr>
          <p:cNvSpPr>
            <a:spLocks noChangeArrowheads="1"/>
          </p:cNvSpPr>
          <p:nvPr/>
        </p:nvSpPr>
        <p:spPr bwMode="auto">
          <a:xfrm>
            <a:off x="2892425" y="5159375"/>
            <a:ext cx="600075" cy="439738"/>
          </a:xfrm>
          <a:prstGeom prst="rect">
            <a:avLst/>
          </a:prstGeom>
          <a:noFill/>
          <a:ln>
            <a:noFill/>
          </a:ln>
          <a:effectLst/>
          <a:extLst>
            <a:ext uri="{909E8E84-426E-40dd-AFC4-6F175D3DCCD1}"/>
            <a:ext uri="{91240B29-F687-4f45-9708-019B960494DF}"/>
            <a:ext uri="{AF507438-7753-43e0-B8FC-AC1667EBCBE1}"/>
          </a:extLst>
        </p:spPr>
        <p:txBody>
          <a:bodyPr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NH</a:t>
            </a:r>
          </a:p>
        </p:txBody>
      </p:sp>
      <p:sp>
        <p:nvSpPr>
          <p:cNvPr id="270397" name="Rectangle 61">
            <a:extLst>
              <a:ext uri="{FF2B5EF4-FFF2-40B4-BE49-F238E27FC236}">
                <a16:creationId xmlns:a16="http://schemas.microsoft.com/office/drawing/2014/main" id="{9079A751-A55B-DC4B-83A6-37F85ED718B4}"/>
              </a:ext>
            </a:extLst>
          </p:cNvPr>
          <p:cNvSpPr>
            <a:spLocks noChangeArrowheads="1"/>
          </p:cNvSpPr>
          <p:nvPr/>
        </p:nvSpPr>
        <p:spPr bwMode="auto">
          <a:xfrm>
            <a:off x="3221038" y="5283200"/>
            <a:ext cx="320675" cy="40798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700" b="1">
                <a:solidFill>
                  <a:srgbClr val="CECECE"/>
                </a:solidFill>
                <a:effectLst>
                  <a:outerShdw blurRad="38100" dist="38100" dir="2700000" algn="tl">
                    <a:srgbClr val="C0C0C0"/>
                  </a:outerShdw>
                </a:effectLst>
                <a:latin typeface="Arial" charset="0"/>
              </a:rPr>
              <a:t>2</a:t>
            </a:r>
          </a:p>
        </p:txBody>
      </p:sp>
      <p:sp>
        <p:nvSpPr>
          <p:cNvPr id="104484" name="Oval 62">
            <a:extLst>
              <a:ext uri="{FF2B5EF4-FFF2-40B4-BE49-F238E27FC236}">
                <a16:creationId xmlns:a16="http://schemas.microsoft.com/office/drawing/2014/main" id="{6578E15E-759D-FE41-A626-F915E2AD5562}"/>
              </a:ext>
            </a:extLst>
          </p:cNvPr>
          <p:cNvSpPr>
            <a:spLocks noChangeArrowheads="1"/>
          </p:cNvSpPr>
          <p:nvPr/>
        </p:nvSpPr>
        <p:spPr bwMode="auto">
          <a:xfrm>
            <a:off x="2293938" y="4448175"/>
            <a:ext cx="484187" cy="533400"/>
          </a:xfrm>
          <a:prstGeom prst="ellipse">
            <a:avLst/>
          </a:prstGeom>
          <a:gradFill rotWithShape="0">
            <a:gsLst>
              <a:gs pos="0">
                <a:srgbClr val="7C7C7C"/>
              </a:gs>
              <a:gs pos="100000">
                <a:srgbClr val="CECEC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4485" name="Line 63">
            <a:extLst>
              <a:ext uri="{FF2B5EF4-FFF2-40B4-BE49-F238E27FC236}">
                <a16:creationId xmlns:a16="http://schemas.microsoft.com/office/drawing/2014/main" id="{C00D04A8-66C1-464D-9414-D91AAA77E2B8}"/>
              </a:ext>
            </a:extLst>
          </p:cNvPr>
          <p:cNvSpPr>
            <a:spLocks noChangeShapeType="1"/>
          </p:cNvSpPr>
          <p:nvPr/>
        </p:nvSpPr>
        <p:spPr bwMode="auto">
          <a:xfrm>
            <a:off x="3097213" y="4705350"/>
            <a:ext cx="993775" cy="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6" name="Line 64">
            <a:extLst>
              <a:ext uri="{FF2B5EF4-FFF2-40B4-BE49-F238E27FC236}">
                <a16:creationId xmlns:a16="http://schemas.microsoft.com/office/drawing/2014/main" id="{9F9BF9C3-3ADB-5344-911B-2EE201B5D3C6}"/>
              </a:ext>
            </a:extLst>
          </p:cNvPr>
          <p:cNvSpPr>
            <a:spLocks noChangeShapeType="1"/>
          </p:cNvSpPr>
          <p:nvPr/>
        </p:nvSpPr>
        <p:spPr bwMode="auto">
          <a:xfrm flipH="1">
            <a:off x="1511300" y="4724400"/>
            <a:ext cx="2952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401" name="Rectangle 65">
            <a:extLst>
              <a:ext uri="{FF2B5EF4-FFF2-40B4-BE49-F238E27FC236}">
                <a16:creationId xmlns:a16="http://schemas.microsoft.com/office/drawing/2014/main" id="{83328B80-79C2-554A-8EEA-EAC78D17BB6A}"/>
              </a:ext>
            </a:extLst>
          </p:cNvPr>
          <p:cNvSpPr>
            <a:spLocks noChangeArrowheads="1"/>
          </p:cNvSpPr>
          <p:nvPr/>
        </p:nvSpPr>
        <p:spPr bwMode="auto">
          <a:xfrm>
            <a:off x="1054100" y="4524375"/>
            <a:ext cx="542925" cy="439738"/>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HO</a:t>
            </a:r>
          </a:p>
        </p:txBody>
      </p:sp>
      <p:grpSp>
        <p:nvGrpSpPr>
          <p:cNvPr id="104488" name="Group 66">
            <a:extLst>
              <a:ext uri="{FF2B5EF4-FFF2-40B4-BE49-F238E27FC236}">
                <a16:creationId xmlns:a16="http://schemas.microsoft.com/office/drawing/2014/main" id="{8E814CD9-7021-F242-85D6-516B884A35F3}"/>
              </a:ext>
            </a:extLst>
          </p:cNvPr>
          <p:cNvGrpSpPr>
            <a:grpSpLocks/>
          </p:cNvGrpSpPr>
          <p:nvPr/>
        </p:nvGrpSpPr>
        <p:grpSpPr bwMode="auto">
          <a:xfrm>
            <a:off x="2341563" y="3724275"/>
            <a:ext cx="382587" cy="635000"/>
            <a:chOff x="1608" y="2284"/>
            <a:chExt cx="262" cy="389"/>
          </a:xfrm>
        </p:grpSpPr>
        <p:sp>
          <p:nvSpPr>
            <p:cNvPr id="104490" name="Line 67">
              <a:extLst>
                <a:ext uri="{FF2B5EF4-FFF2-40B4-BE49-F238E27FC236}">
                  <a16:creationId xmlns:a16="http://schemas.microsoft.com/office/drawing/2014/main" id="{05D71EB1-8AFF-4F4E-BE71-FCD6F4BE9784}"/>
                </a:ext>
              </a:extLst>
            </p:cNvPr>
            <p:cNvSpPr>
              <a:spLocks noChangeShapeType="1"/>
            </p:cNvSpPr>
            <p:nvPr/>
          </p:nvSpPr>
          <p:spPr bwMode="auto">
            <a:xfrm>
              <a:off x="1761" y="2496"/>
              <a:ext cx="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1" name="Line 68">
              <a:extLst>
                <a:ext uri="{FF2B5EF4-FFF2-40B4-BE49-F238E27FC236}">
                  <a16:creationId xmlns:a16="http://schemas.microsoft.com/office/drawing/2014/main" id="{BD1C26E9-8650-E047-9DAE-2F2EB3C63C08}"/>
                </a:ext>
              </a:extLst>
            </p:cNvPr>
            <p:cNvSpPr>
              <a:spLocks noChangeShapeType="1"/>
            </p:cNvSpPr>
            <p:nvPr/>
          </p:nvSpPr>
          <p:spPr bwMode="auto">
            <a:xfrm>
              <a:off x="1715" y="2496"/>
              <a:ext cx="0" cy="1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405" name="Rectangle 69">
              <a:extLst>
                <a:ext uri="{FF2B5EF4-FFF2-40B4-BE49-F238E27FC236}">
                  <a16:creationId xmlns:a16="http://schemas.microsoft.com/office/drawing/2014/main" id="{6AF24D93-3A53-D441-A66F-8CC2827B239B}"/>
                </a:ext>
              </a:extLst>
            </p:cNvPr>
            <p:cNvSpPr>
              <a:spLocks noChangeArrowheads="1"/>
            </p:cNvSpPr>
            <p:nvPr/>
          </p:nvSpPr>
          <p:spPr bwMode="auto">
            <a:xfrm>
              <a:off x="1608" y="2284"/>
              <a:ext cx="262" cy="270"/>
            </a:xfrm>
            <a:prstGeom prst="rect">
              <a:avLst/>
            </a:prstGeom>
            <a:noFill/>
            <a:ln>
              <a:noFill/>
            </a:ln>
            <a:effectLst/>
            <a:extLst>
              <a:ext uri="{909E8E84-426E-40dd-AFC4-6F175D3DCCD1}"/>
              <a:ext uri="{91240B29-F687-4f45-9708-019B960494DF}"/>
              <a:ext uri="{AF507438-7753-43e0-B8FC-AC1667EBCBE1}"/>
            </a:extLst>
          </p:spPr>
          <p:txBody>
            <a:bodyPr wrap="none" lIns="88900" tIns="44450" rIns="88900" bIns="44450">
              <a:spAutoFit/>
            </a:bodyPr>
            <a:lstStyle>
              <a:lvl1pPr defTabSz="1276350">
                <a:defRPr sz="2400">
                  <a:solidFill>
                    <a:schemeClr val="tx1"/>
                  </a:solidFill>
                  <a:latin typeface="Times New Roman" charset="0"/>
                  <a:ea typeface="ＭＳ Ｐゴシック" charset="-128"/>
                </a:defRPr>
              </a:lvl1pPr>
              <a:lvl2pPr marL="742950" indent="-285750" defTabSz="1276350">
                <a:defRPr sz="2400">
                  <a:solidFill>
                    <a:schemeClr val="tx1"/>
                  </a:solidFill>
                  <a:latin typeface="Times New Roman" charset="0"/>
                  <a:ea typeface="ＭＳ Ｐゴシック" charset="-128"/>
                </a:defRPr>
              </a:lvl2pPr>
              <a:lvl3pPr marL="1143000" indent="-228600" defTabSz="1276350">
                <a:defRPr sz="2400">
                  <a:solidFill>
                    <a:schemeClr val="tx1"/>
                  </a:solidFill>
                  <a:latin typeface="Times New Roman" charset="0"/>
                  <a:ea typeface="ＭＳ Ｐゴシック" charset="-128"/>
                </a:defRPr>
              </a:lvl3pPr>
              <a:lvl4pPr marL="1600200" indent="-228600" defTabSz="1276350">
                <a:defRPr sz="2400">
                  <a:solidFill>
                    <a:schemeClr val="tx1"/>
                  </a:solidFill>
                  <a:latin typeface="Times New Roman" charset="0"/>
                  <a:ea typeface="ＭＳ Ｐゴシック" charset="-128"/>
                </a:defRPr>
              </a:lvl4pPr>
              <a:lvl5pPr marL="2057400" indent="-228600" defTabSz="1276350">
                <a:defRPr sz="2400">
                  <a:solidFill>
                    <a:schemeClr val="tx1"/>
                  </a:solidFill>
                  <a:latin typeface="Times New Roman" charset="0"/>
                  <a:ea typeface="ＭＳ Ｐゴシック" charset="-128"/>
                </a:defRPr>
              </a:lvl5pPr>
              <a:lvl6pPr marL="2514600" indent="-228600" defTabSz="12763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12763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12763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127635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900" b="1">
                  <a:solidFill>
                    <a:srgbClr val="CECECE"/>
                  </a:solidFill>
                  <a:effectLst>
                    <a:outerShdw blurRad="38100" dist="38100" dir="2700000" algn="tl">
                      <a:srgbClr val="C0C0C0"/>
                    </a:outerShdw>
                  </a:effectLst>
                  <a:latin typeface="Arial" charset="0"/>
                </a:rPr>
                <a:t>O</a:t>
              </a:r>
            </a:p>
          </p:txBody>
        </p:sp>
      </p:grpSp>
      <p:sp>
        <p:nvSpPr>
          <p:cNvPr id="104489" name="Rectangle 70">
            <a:extLst>
              <a:ext uri="{FF2B5EF4-FFF2-40B4-BE49-F238E27FC236}">
                <a16:creationId xmlns:a16="http://schemas.microsoft.com/office/drawing/2014/main" id="{80113964-8F46-9F48-9352-9657F6B6C5A1}"/>
              </a:ext>
            </a:extLst>
          </p:cNvPr>
          <p:cNvSpPr>
            <a:spLocks noChangeArrowheads="1"/>
          </p:cNvSpPr>
          <p:nvPr/>
        </p:nvSpPr>
        <p:spPr bwMode="auto">
          <a:xfrm>
            <a:off x="419100" y="5600700"/>
            <a:ext cx="3905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127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763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7635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7635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7635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300" b="1">
                <a:solidFill>
                  <a:schemeClr val="tx2"/>
                </a:solidFill>
              </a:rPr>
              <a:t>8-hydroxydeoxyguanosine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a:extLst>
              <a:ext uri="{FF2B5EF4-FFF2-40B4-BE49-F238E27FC236}">
                <a16:creationId xmlns:a16="http://schemas.microsoft.com/office/drawing/2014/main" id="{1EF33852-9004-F14F-B585-90414BFA282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9FE2841-A541-A441-BA73-54BFB60BFE4B}"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8131" name="Rectangle 2">
            <a:extLst>
              <a:ext uri="{FF2B5EF4-FFF2-40B4-BE49-F238E27FC236}">
                <a16:creationId xmlns:a16="http://schemas.microsoft.com/office/drawing/2014/main" id="{DB9964CE-6A24-1C4A-8CE0-370203831C21}"/>
              </a:ext>
            </a:extLst>
          </p:cNvPr>
          <p:cNvSpPr>
            <a:spLocks noGrp="1" noChangeArrowheads="1"/>
          </p:cNvSpPr>
          <p:nvPr>
            <p:ph type="title"/>
          </p:nvPr>
        </p:nvSpPr>
        <p:spPr>
          <a:xfrm>
            <a:off x="241300" y="215900"/>
            <a:ext cx="7772400" cy="533400"/>
          </a:xfrm>
        </p:spPr>
        <p:txBody>
          <a:bodyPr/>
          <a:lstStyle/>
          <a:p>
            <a:pPr>
              <a:defRPr/>
            </a:pPr>
            <a:r>
              <a:rPr lang="en-US">
                <a:cs typeface="+mj-cs"/>
              </a:rPr>
              <a:t>Dual staining for esterase/DNA</a:t>
            </a:r>
          </a:p>
        </p:txBody>
      </p:sp>
      <p:sp>
        <p:nvSpPr>
          <p:cNvPr id="106499" name="Rectangle 3">
            <a:extLst>
              <a:ext uri="{FF2B5EF4-FFF2-40B4-BE49-F238E27FC236}">
                <a16:creationId xmlns:a16="http://schemas.microsoft.com/office/drawing/2014/main" id="{3DF37AC1-46A2-E641-9D8C-694A8442EB4A}"/>
              </a:ext>
            </a:extLst>
          </p:cNvPr>
          <p:cNvSpPr>
            <a:spLocks noGrp="1" noChangeArrowheads="1"/>
          </p:cNvSpPr>
          <p:nvPr>
            <p:ph type="body" idx="1"/>
          </p:nvPr>
        </p:nvSpPr>
        <p:spPr>
          <a:xfrm>
            <a:off x="177800" y="901700"/>
            <a:ext cx="8763000" cy="5410200"/>
          </a:xfrm>
        </p:spPr>
        <p:txBody>
          <a:bodyPr/>
          <a:lstStyle/>
          <a:p>
            <a:pPr>
              <a:lnSpc>
                <a:spcPct val="90000"/>
              </a:lnSpc>
            </a:pPr>
            <a:r>
              <a:rPr lang="en-US" altLang="en-US" sz="1400">
                <a:latin typeface="Arial Unicode MS" panose="020B0604020202020204" pitchFamily="34" charset="-128"/>
                <a:ea typeface="ＭＳ Ｐゴシック" panose="020B0600070205080204" pitchFamily="34" charset="-128"/>
              </a:rPr>
              <a:t>The leakage rate of fluorescein (from fluorescein diacetate, #3 in the figure below)) from live cells is really too fast. We normally recommend calcein AM (#1 in the figure below) as the green-fluorescent "viability probe" for both imaging and flow cytometry. </a:t>
            </a:r>
          </a:p>
          <a:p>
            <a:pPr>
              <a:lnSpc>
                <a:spcPct val="90000"/>
              </a:lnSpc>
            </a:pPr>
            <a:r>
              <a:rPr lang="en-US" altLang="en-US" sz="1400">
                <a:latin typeface="Arial Unicode MS" panose="020B0604020202020204" pitchFamily="34" charset="-128"/>
                <a:ea typeface="ＭＳ Ｐゴシック" panose="020B0600070205080204" pitchFamily="34" charset="-128"/>
              </a:rPr>
              <a:t>BCECF AM is also suitable but the fluorescence of its intracellular product (BCECF) is pH sensitive, whereas that of calcein is not. </a:t>
            </a:r>
          </a:p>
          <a:p>
            <a:pPr>
              <a:lnSpc>
                <a:spcPct val="90000"/>
              </a:lnSpc>
            </a:pPr>
            <a:r>
              <a:rPr lang="en-US" altLang="en-US" sz="1400">
                <a:latin typeface="Arial Unicode MS" panose="020B0604020202020204" pitchFamily="34" charset="-128"/>
                <a:ea typeface="ＭＳ Ｐゴシック" panose="020B0600070205080204" pitchFamily="34" charset="-128"/>
              </a:rPr>
              <a:t>The fast leakage rate of fluorescein makes it difficult to get reproducible results because the initial intensity of the live cells decreases so fast and also makes the time zero fluorescence difficult to measure Loading and retention characteristics of intracellular marker dyes. </a:t>
            </a:r>
          </a:p>
          <a:p>
            <a:pPr>
              <a:lnSpc>
                <a:spcPct val="90000"/>
              </a:lnSpc>
            </a:pPr>
            <a:r>
              <a:rPr lang="en-US" altLang="en-US" sz="1400">
                <a:latin typeface="Arial Unicode MS" panose="020B0604020202020204" pitchFamily="34" charset="-128"/>
                <a:ea typeface="ＭＳ Ｐゴシック" panose="020B0600070205080204" pitchFamily="34" charset="-128"/>
              </a:rPr>
              <a:t>Cells of a human lymphoid line (GePa) were loaded with the following cell-permeant acetoxymethyl ester (AM) or acetate derivatives of fluorescein: 1) calcein AM (C-1430, C-3099, C-3100), 2) BCECF AM (B-1150), 3) fluorescein diacetate (FDA, F-1303), 4) carboxyfluorescein diacetate (CFDA) (C-1354) and 5) CellTracker Green CMFDA (5-chloromethylfluorescein diacetate, C-2925, C-7025). Cells were incubated in 4 µM staining solutions in Dulbecco's modified eagle medium containing 10% fetal bovine serum (DMEM+) at 37°C. After incubation for 30 minutes, cell samples were immediately analyzed by flow cytometry to determine the average fluorescence per cell at time zero (0 hours). Retained cell samples were subsequently washed twice by centrifugation, resuspended in DMEM+, maintained at 37°C for 2 hours and then analyzed by flow cytometry. The decrease in the average fluorescence intensity per cell in these samples relative to the time zero samples indicates the extent of intracellular dye leakage during the 2-hour incubation period. [Image]</a:t>
            </a:r>
          </a:p>
          <a:p>
            <a:pPr>
              <a:lnSpc>
                <a:spcPct val="90000"/>
              </a:lnSpc>
            </a:pPr>
            <a:r>
              <a:rPr lang="en-US" altLang="en-US" sz="1400">
                <a:latin typeface="Arial Unicode MS" panose="020B0604020202020204" pitchFamily="34" charset="-128"/>
                <a:ea typeface="ＭＳ Ｐゴシック" panose="020B0600070205080204" pitchFamily="34" charset="-128"/>
              </a:rPr>
              <a:t>This discrimination is probably best done in combination with ethidium homodimer-1 for dead cells, although propidium iodide is almost as suitable (ethidium homodimer is less likely to be taken up by apoptotic cells, however, than is propidium iodide.) Normalized fluorescence emission spectra of calcein (C-481) and DNA-bound ethidium homodimer-1 (EthD-1, E-1169), both of which can be excited at 488 nm by the argon-ion laser. </a:t>
            </a:r>
          </a:p>
        </p:txBody>
      </p:sp>
      <p:sp>
        <p:nvSpPr>
          <p:cNvPr id="106500" name="Text Box 4">
            <a:extLst>
              <a:ext uri="{FF2B5EF4-FFF2-40B4-BE49-F238E27FC236}">
                <a16:creationId xmlns:a16="http://schemas.microsoft.com/office/drawing/2014/main" id="{21564177-6F2F-8642-9913-30FFC10247D7}"/>
              </a:ext>
            </a:extLst>
          </p:cNvPr>
          <p:cNvSpPr txBox="1">
            <a:spLocks noChangeArrowheads="1"/>
          </p:cNvSpPr>
          <p:nvPr/>
        </p:nvSpPr>
        <p:spPr bwMode="auto">
          <a:xfrm>
            <a:off x="4348843" y="5829074"/>
            <a:ext cx="4349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dirty="0">
                <a:latin typeface="Times New Roman" panose="02020603050405020304" pitchFamily="18" charset="0"/>
              </a:rPr>
              <a:t>Source: From:</a:t>
            </a:r>
            <a:r>
              <a:rPr lang="en-US" altLang="en-US" sz="1200" dirty="0">
                <a:latin typeface="Times New Roman" panose="02020603050405020304" pitchFamily="18" charset="0"/>
              </a:rPr>
              <a:t> Richard Haugland (</a:t>
            </a:r>
            <a:r>
              <a:rPr lang="en-US" altLang="en-US" sz="1200" i="1" dirty="0">
                <a:latin typeface="Times New Roman" panose="02020603050405020304" pitchFamily="18" charset="0"/>
                <a:hlinkClick r:id="rId3"/>
              </a:rPr>
              <a:t>richard.haugland@probes.com</a:t>
            </a:r>
            <a:r>
              <a:rPr lang="en-US" altLang="en-US" sz="1200" dirty="0">
                <a:latin typeface="Times New Roman" panose="02020603050405020304" pitchFamily="18" charset="0"/>
              </a:rPr>
              <a:t>)</a:t>
            </a:r>
            <a:br>
              <a:rPr lang="en-US" altLang="en-US" sz="1200" dirty="0">
                <a:latin typeface="Times New Roman" panose="02020603050405020304" pitchFamily="18" charset="0"/>
              </a:rPr>
            </a:br>
            <a:r>
              <a:rPr lang="en-US" altLang="en-US" sz="1200" b="1" dirty="0">
                <a:latin typeface="Times New Roman" panose="02020603050405020304" pitchFamily="18" charset="0"/>
              </a:rPr>
              <a:t>Date:</a:t>
            </a:r>
            <a:r>
              <a:rPr lang="en-US" altLang="en-US" sz="1200" dirty="0">
                <a:latin typeface="Times New Roman" panose="02020603050405020304" pitchFamily="18" charset="0"/>
              </a:rPr>
              <a:t> Thu Feb 07 2002 - 22:29:58 EST </a:t>
            </a:r>
          </a:p>
          <a:p>
            <a:pPr eaLnBrk="1" hangingPunct="1">
              <a:spcBef>
                <a:spcPct val="0"/>
              </a:spcBef>
              <a:buFontTx/>
              <a:buNone/>
            </a:pPr>
            <a:r>
              <a:rPr lang="en-US" altLang="en-US" sz="1200" dirty="0">
                <a:latin typeface="Times New Roman" panose="02020603050405020304" pitchFamily="18" charset="0"/>
              </a:rPr>
              <a:t>http://</a:t>
            </a:r>
            <a:r>
              <a:rPr lang="en-US" altLang="en-US" sz="1200" dirty="0" err="1">
                <a:latin typeface="Times New Roman" panose="02020603050405020304" pitchFamily="18" charset="0"/>
              </a:rPr>
              <a:t>www.cyto.purdue.edu</a:t>
            </a:r>
            <a:r>
              <a:rPr lang="en-US" altLang="en-US" sz="1200" dirty="0">
                <a:latin typeface="Times New Roman" panose="02020603050405020304" pitchFamily="18" charset="0"/>
              </a:rPr>
              <a:t>/</a:t>
            </a:r>
            <a:r>
              <a:rPr lang="en-US" altLang="en-US" sz="1200" dirty="0" err="1">
                <a:latin typeface="Times New Roman" panose="02020603050405020304" pitchFamily="18" charset="0"/>
              </a:rPr>
              <a:t>hmarchiv</a:t>
            </a:r>
            <a:r>
              <a:rPr lang="en-US" altLang="en-US" sz="1200" dirty="0">
                <a:latin typeface="Times New Roman" panose="02020603050405020304" pitchFamily="18" charset="0"/>
              </a:rPr>
              <a:t>/current/1043.htm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3">
            <a:extLst>
              <a:ext uri="{FF2B5EF4-FFF2-40B4-BE49-F238E27FC236}">
                <a16:creationId xmlns:a16="http://schemas.microsoft.com/office/drawing/2014/main" id="{EF251C18-6744-C24B-8288-A26073E171F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1FAEE28-90B2-4F45-B2FE-A4F650568C19}"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FB87E3C2-9087-B348-9A30-B3535258CB2F}"/>
              </a:ext>
            </a:extLst>
          </p:cNvPr>
          <p:cNvSpPr>
            <a:spLocks noGrp="1" noChangeArrowheads="1"/>
          </p:cNvSpPr>
          <p:nvPr>
            <p:ph type="title"/>
          </p:nvPr>
        </p:nvSpPr>
        <p:spPr>
          <a:xfrm>
            <a:off x="723900" y="25400"/>
            <a:ext cx="7315200" cy="717550"/>
          </a:xfrm>
        </p:spPr>
        <p:txBody>
          <a:bodyPr/>
          <a:lstStyle/>
          <a:p>
            <a:pPr>
              <a:defRPr/>
            </a:pPr>
            <a:r>
              <a:rPr lang="en-US" sz="3600">
                <a:cs typeface="+mj-cs"/>
              </a:rPr>
              <a:t>Doublet/aggregate Subtraction</a:t>
            </a:r>
          </a:p>
        </p:txBody>
      </p:sp>
      <p:sp>
        <p:nvSpPr>
          <p:cNvPr id="108547" name="Line 3">
            <a:extLst>
              <a:ext uri="{FF2B5EF4-FFF2-40B4-BE49-F238E27FC236}">
                <a16:creationId xmlns:a16="http://schemas.microsoft.com/office/drawing/2014/main" id="{B30F511F-0D66-1441-8C3F-3A9C18BA8718}"/>
              </a:ext>
            </a:extLst>
          </p:cNvPr>
          <p:cNvSpPr>
            <a:spLocks noChangeShapeType="1"/>
          </p:cNvSpPr>
          <p:nvPr/>
        </p:nvSpPr>
        <p:spPr bwMode="auto">
          <a:xfrm>
            <a:off x="1219200" y="2667000"/>
            <a:ext cx="67818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8" name="Line 4">
            <a:extLst>
              <a:ext uri="{FF2B5EF4-FFF2-40B4-BE49-F238E27FC236}">
                <a16:creationId xmlns:a16="http://schemas.microsoft.com/office/drawing/2014/main" id="{CFB7C211-4EE6-0142-A9EF-7D302FB8DD62}"/>
              </a:ext>
            </a:extLst>
          </p:cNvPr>
          <p:cNvSpPr>
            <a:spLocks noChangeShapeType="1"/>
          </p:cNvSpPr>
          <p:nvPr/>
        </p:nvSpPr>
        <p:spPr bwMode="auto">
          <a:xfrm>
            <a:off x="1247775" y="3124200"/>
            <a:ext cx="67818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49" name="Oval 5">
            <a:extLst>
              <a:ext uri="{FF2B5EF4-FFF2-40B4-BE49-F238E27FC236}">
                <a16:creationId xmlns:a16="http://schemas.microsoft.com/office/drawing/2014/main" id="{904F7E44-51AE-534F-85C1-8F2D60308D27}"/>
              </a:ext>
            </a:extLst>
          </p:cNvPr>
          <p:cNvSpPr>
            <a:spLocks noChangeArrowheads="1"/>
          </p:cNvSpPr>
          <p:nvPr/>
        </p:nvSpPr>
        <p:spPr bwMode="auto">
          <a:xfrm>
            <a:off x="1800225" y="23622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0" name="Oval 6">
            <a:extLst>
              <a:ext uri="{FF2B5EF4-FFF2-40B4-BE49-F238E27FC236}">
                <a16:creationId xmlns:a16="http://schemas.microsoft.com/office/drawing/2014/main" id="{61F69DE2-397C-2849-B9C8-993A75580339}"/>
              </a:ext>
            </a:extLst>
          </p:cNvPr>
          <p:cNvSpPr>
            <a:spLocks noChangeArrowheads="1"/>
          </p:cNvSpPr>
          <p:nvPr/>
        </p:nvSpPr>
        <p:spPr bwMode="auto">
          <a:xfrm>
            <a:off x="3581400" y="2133600"/>
            <a:ext cx="990600" cy="990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1" name="Oval 7">
            <a:extLst>
              <a:ext uri="{FF2B5EF4-FFF2-40B4-BE49-F238E27FC236}">
                <a16:creationId xmlns:a16="http://schemas.microsoft.com/office/drawing/2014/main" id="{8A96BAA5-34D8-C646-AA89-A2BE1A01E834}"/>
              </a:ext>
            </a:extLst>
          </p:cNvPr>
          <p:cNvSpPr>
            <a:spLocks noChangeArrowheads="1"/>
          </p:cNvSpPr>
          <p:nvPr/>
        </p:nvSpPr>
        <p:spPr bwMode="auto">
          <a:xfrm>
            <a:off x="5943600" y="19050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2" name="Oval 8">
            <a:extLst>
              <a:ext uri="{FF2B5EF4-FFF2-40B4-BE49-F238E27FC236}">
                <a16:creationId xmlns:a16="http://schemas.microsoft.com/office/drawing/2014/main" id="{973E91A2-D740-1042-A17B-F3CB08A31136}"/>
              </a:ext>
            </a:extLst>
          </p:cNvPr>
          <p:cNvSpPr>
            <a:spLocks noChangeArrowheads="1"/>
          </p:cNvSpPr>
          <p:nvPr/>
        </p:nvSpPr>
        <p:spPr bwMode="auto">
          <a:xfrm>
            <a:off x="5943600" y="2667000"/>
            <a:ext cx="762000" cy="762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08553" name="Line 9">
            <a:extLst>
              <a:ext uri="{FF2B5EF4-FFF2-40B4-BE49-F238E27FC236}">
                <a16:creationId xmlns:a16="http://schemas.microsoft.com/office/drawing/2014/main" id="{84DE74CF-74A0-4A45-912A-91A120A90EFE}"/>
              </a:ext>
            </a:extLst>
          </p:cNvPr>
          <p:cNvSpPr>
            <a:spLocks noChangeShapeType="1"/>
          </p:cNvSpPr>
          <p:nvPr/>
        </p:nvSpPr>
        <p:spPr bwMode="auto">
          <a:xfrm flipV="1">
            <a:off x="1295400" y="3581400"/>
            <a:ext cx="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54" name="Line 10">
            <a:extLst>
              <a:ext uri="{FF2B5EF4-FFF2-40B4-BE49-F238E27FC236}">
                <a16:creationId xmlns:a16="http://schemas.microsoft.com/office/drawing/2014/main" id="{A232D364-0B0F-1F41-BA6C-3A34AC4CCA12}"/>
              </a:ext>
            </a:extLst>
          </p:cNvPr>
          <p:cNvSpPr>
            <a:spLocks noChangeShapeType="1"/>
          </p:cNvSpPr>
          <p:nvPr/>
        </p:nvSpPr>
        <p:spPr bwMode="auto">
          <a:xfrm>
            <a:off x="1295400" y="6096000"/>
            <a:ext cx="6400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55" name="Text Box 11">
            <a:extLst>
              <a:ext uri="{FF2B5EF4-FFF2-40B4-BE49-F238E27FC236}">
                <a16:creationId xmlns:a16="http://schemas.microsoft.com/office/drawing/2014/main" id="{6A8CF579-95D6-0B43-9772-7CDC66A63B1A}"/>
              </a:ext>
            </a:extLst>
          </p:cNvPr>
          <p:cNvSpPr txBox="1">
            <a:spLocks noChangeArrowheads="1"/>
          </p:cNvSpPr>
          <p:nvPr/>
        </p:nvSpPr>
        <p:spPr bwMode="auto">
          <a:xfrm>
            <a:off x="288925" y="4151313"/>
            <a:ext cx="844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1800"/>
              <a:t>PMT</a:t>
            </a:r>
          </a:p>
          <a:p>
            <a:pPr algn="r" eaLnBrk="1" hangingPunct="1">
              <a:spcBef>
                <a:spcPct val="0"/>
              </a:spcBef>
              <a:buFontTx/>
              <a:buNone/>
            </a:pPr>
            <a:r>
              <a:rPr lang="en-US" altLang="en-US" sz="1800"/>
              <a:t>Signal</a:t>
            </a:r>
          </a:p>
          <a:p>
            <a:pPr algn="r" eaLnBrk="1" hangingPunct="1">
              <a:spcBef>
                <a:spcPct val="0"/>
              </a:spcBef>
              <a:buFontTx/>
              <a:buNone/>
            </a:pPr>
            <a:r>
              <a:rPr lang="en-US" altLang="en-US" sz="1800"/>
              <a:t>Height</a:t>
            </a:r>
          </a:p>
        </p:txBody>
      </p:sp>
      <p:sp>
        <p:nvSpPr>
          <p:cNvPr id="108556" name="Freeform 12">
            <a:extLst>
              <a:ext uri="{FF2B5EF4-FFF2-40B4-BE49-F238E27FC236}">
                <a16:creationId xmlns:a16="http://schemas.microsoft.com/office/drawing/2014/main" id="{57500D62-EA2C-674C-809B-A927E4A0984F}"/>
              </a:ext>
            </a:extLst>
          </p:cNvPr>
          <p:cNvSpPr>
            <a:spLocks/>
          </p:cNvSpPr>
          <p:nvPr/>
        </p:nvSpPr>
        <p:spPr bwMode="auto">
          <a:xfrm>
            <a:off x="1524000" y="5410200"/>
            <a:ext cx="1393825" cy="687388"/>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Freeform 13">
            <a:extLst>
              <a:ext uri="{FF2B5EF4-FFF2-40B4-BE49-F238E27FC236}">
                <a16:creationId xmlns:a16="http://schemas.microsoft.com/office/drawing/2014/main" id="{5F3660C5-4DB8-8C45-B69F-82E0E7E439D7}"/>
              </a:ext>
            </a:extLst>
          </p:cNvPr>
          <p:cNvSpPr>
            <a:spLocks/>
          </p:cNvSpPr>
          <p:nvPr/>
        </p:nvSpPr>
        <p:spPr bwMode="auto">
          <a:xfrm>
            <a:off x="3246438" y="4953000"/>
            <a:ext cx="1782762" cy="1133475"/>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8" name="Freeform 14">
            <a:extLst>
              <a:ext uri="{FF2B5EF4-FFF2-40B4-BE49-F238E27FC236}">
                <a16:creationId xmlns:a16="http://schemas.microsoft.com/office/drawing/2014/main" id="{29410999-7C80-F243-9E28-202DE4F524B7}"/>
              </a:ext>
            </a:extLst>
          </p:cNvPr>
          <p:cNvSpPr>
            <a:spLocks/>
          </p:cNvSpPr>
          <p:nvPr/>
        </p:nvSpPr>
        <p:spPr bwMode="auto">
          <a:xfrm>
            <a:off x="5257800" y="5410200"/>
            <a:ext cx="1393825" cy="665163"/>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9" name="Freeform 15">
            <a:extLst>
              <a:ext uri="{FF2B5EF4-FFF2-40B4-BE49-F238E27FC236}">
                <a16:creationId xmlns:a16="http://schemas.microsoft.com/office/drawing/2014/main" id="{CD624D17-360B-D644-A648-5924808A88EF}"/>
              </a:ext>
            </a:extLst>
          </p:cNvPr>
          <p:cNvSpPr>
            <a:spLocks/>
          </p:cNvSpPr>
          <p:nvPr/>
        </p:nvSpPr>
        <p:spPr bwMode="auto">
          <a:xfrm>
            <a:off x="6019800" y="5410200"/>
            <a:ext cx="1393825" cy="665163"/>
          </a:xfrm>
          <a:custGeom>
            <a:avLst/>
            <a:gdLst>
              <a:gd name="T0" fmla="*/ 0 w 1358"/>
              <a:gd name="T1" fmla="*/ 2147483646 h 995"/>
              <a:gd name="T2" fmla="*/ 2147483646 w 1358"/>
              <a:gd name="T3" fmla="*/ 2147483646 h 995"/>
              <a:gd name="T4" fmla="*/ 2147483646 w 1358"/>
              <a:gd name="T5" fmla="*/ 2147483646 h 995"/>
              <a:gd name="T6" fmla="*/ 2147483646 w 1358"/>
              <a:gd name="T7" fmla="*/ 2147483646 h 995"/>
              <a:gd name="T8" fmla="*/ 2147483646 w 1358"/>
              <a:gd name="T9" fmla="*/ 2147483646 h 995"/>
              <a:gd name="T10" fmla="*/ 2147483646 w 1358"/>
              <a:gd name="T11" fmla="*/ 0 h 995"/>
              <a:gd name="T12" fmla="*/ 2147483646 w 1358"/>
              <a:gd name="T13" fmla="*/ 2147483646 h 995"/>
              <a:gd name="T14" fmla="*/ 2147483646 w 1358"/>
              <a:gd name="T15" fmla="*/ 2147483646 h 995"/>
              <a:gd name="T16" fmla="*/ 2147483646 w 1358"/>
              <a:gd name="T17" fmla="*/ 2147483646 h 995"/>
              <a:gd name="T18" fmla="*/ 2147483646 w 1358"/>
              <a:gd name="T19" fmla="*/ 2147483646 h 995"/>
              <a:gd name="T20" fmla="*/ 2147483646 w 1358"/>
              <a:gd name="T21" fmla="*/ 2147483646 h 995"/>
              <a:gd name="T22" fmla="*/ 0 w 1358"/>
              <a:gd name="T23" fmla="*/ 2147483646 h 9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8" h="995">
                <a:moveTo>
                  <a:pt x="0" y="992"/>
                </a:moveTo>
                <a:cubicBezTo>
                  <a:pt x="104" y="927"/>
                  <a:pt x="62" y="971"/>
                  <a:pt x="131" y="881"/>
                </a:cubicBezTo>
                <a:cubicBezTo>
                  <a:pt x="167" y="821"/>
                  <a:pt x="197" y="709"/>
                  <a:pt x="218" y="632"/>
                </a:cubicBezTo>
                <a:cubicBezTo>
                  <a:pt x="225" y="602"/>
                  <a:pt x="247" y="445"/>
                  <a:pt x="257" y="418"/>
                </a:cubicBezTo>
                <a:cubicBezTo>
                  <a:pt x="283" y="158"/>
                  <a:pt x="336" y="144"/>
                  <a:pt x="405" y="89"/>
                </a:cubicBezTo>
                <a:cubicBezTo>
                  <a:pt x="473" y="34"/>
                  <a:pt x="521" y="11"/>
                  <a:pt x="569" y="0"/>
                </a:cubicBezTo>
                <a:cubicBezTo>
                  <a:pt x="713" y="0"/>
                  <a:pt x="857" y="34"/>
                  <a:pt x="919" y="123"/>
                </a:cubicBezTo>
                <a:cubicBezTo>
                  <a:pt x="998" y="237"/>
                  <a:pt x="945" y="234"/>
                  <a:pt x="997" y="380"/>
                </a:cubicBezTo>
                <a:cubicBezTo>
                  <a:pt x="1032" y="591"/>
                  <a:pt x="984" y="331"/>
                  <a:pt x="1041" y="548"/>
                </a:cubicBezTo>
                <a:cubicBezTo>
                  <a:pt x="1074" y="675"/>
                  <a:pt x="1094" y="773"/>
                  <a:pt x="1156" y="854"/>
                </a:cubicBezTo>
                <a:cubicBezTo>
                  <a:pt x="1205" y="995"/>
                  <a:pt x="1275" y="992"/>
                  <a:pt x="1358" y="992"/>
                </a:cubicBezTo>
                <a:lnTo>
                  <a:pt x="0" y="99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0" name="Line 16">
            <a:extLst>
              <a:ext uri="{FF2B5EF4-FFF2-40B4-BE49-F238E27FC236}">
                <a16:creationId xmlns:a16="http://schemas.microsoft.com/office/drawing/2014/main" id="{E33D759C-70FB-C044-81FD-3A4E240B6BAB}"/>
              </a:ext>
            </a:extLst>
          </p:cNvPr>
          <p:cNvSpPr>
            <a:spLocks noChangeShapeType="1"/>
          </p:cNvSpPr>
          <p:nvPr/>
        </p:nvSpPr>
        <p:spPr bwMode="auto">
          <a:xfrm>
            <a:off x="1600200" y="46482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1" name="Line 17">
            <a:extLst>
              <a:ext uri="{FF2B5EF4-FFF2-40B4-BE49-F238E27FC236}">
                <a16:creationId xmlns:a16="http://schemas.microsoft.com/office/drawing/2014/main" id="{E44F6663-5F32-6141-98B6-BF34518D4020}"/>
              </a:ext>
            </a:extLst>
          </p:cNvPr>
          <p:cNvSpPr>
            <a:spLocks noChangeShapeType="1"/>
          </p:cNvSpPr>
          <p:nvPr/>
        </p:nvSpPr>
        <p:spPr bwMode="auto">
          <a:xfrm>
            <a:off x="3429000" y="4648200"/>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2" name="Line 18">
            <a:extLst>
              <a:ext uri="{FF2B5EF4-FFF2-40B4-BE49-F238E27FC236}">
                <a16:creationId xmlns:a16="http://schemas.microsoft.com/office/drawing/2014/main" id="{FDBAD2D7-52C1-824E-A3C1-D1A3C19ED760}"/>
              </a:ext>
            </a:extLst>
          </p:cNvPr>
          <p:cNvSpPr>
            <a:spLocks noChangeShapeType="1"/>
          </p:cNvSpPr>
          <p:nvPr/>
        </p:nvSpPr>
        <p:spPr bwMode="auto">
          <a:xfrm>
            <a:off x="5410200" y="46482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3" name="Line 19">
            <a:extLst>
              <a:ext uri="{FF2B5EF4-FFF2-40B4-BE49-F238E27FC236}">
                <a16:creationId xmlns:a16="http://schemas.microsoft.com/office/drawing/2014/main" id="{2570F302-B46E-ED46-8262-5B1816ADEC8F}"/>
              </a:ext>
            </a:extLst>
          </p:cNvPr>
          <p:cNvSpPr>
            <a:spLocks noChangeShapeType="1"/>
          </p:cNvSpPr>
          <p:nvPr/>
        </p:nvSpPr>
        <p:spPr bwMode="auto">
          <a:xfrm flipV="1">
            <a:off x="2971800" y="54102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4" name="Line 20">
            <a:extLst>
              <a:ext uri="{FF2B5EF4-FFF2-40B4-BE49-F238E27FC236}">
                <a16:creationId xmlns:a16="http://schemas.microsoft.com/office/drawing/2014/main" id="{0269E837-E61D-B740-8466-BFCD534B6A86}"/>
              </a:ext>
            </a:extLst>
          </p:cNvPr>
          <p:cNvSpPr>
            <a:spLocks noChangeShapeType="1"/>
          </p:cNvSpPr>
          <p:nvPr/>
        </p:nvSpPr>
        <p:spPr bwMode="auto">
          <a:xfrm flipV="1">
            <a:off x="5105400" y="4953000"/>
            <a:ext cx="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5" name="Line 21">
            <a:extLst>
              <a:ext uri="{FF2B5EF4-FFF2-40B4-BE49-F238E27FC236}">
                <a16:creationId xmlns:a16="http://schemas.microsoft.com/office/drawing/2014/main" id="{0D235D87-C853-7942-924D-F49C057A4991}"/>
              </a:ext>
            </a:extLst>
          </p:cNvPr>
          <p:cNvSpPr>
            <a:spLocks noChangeShapeType="1"/>
          </p:cNvSpPr>
          <p:nvPr/>
        </p:nvSpPr>
        <p:spPr bwMode="auto">
          <a:xfrm flipV="1">
            <a:off x="7467600" y="5410200"/>
            <a:ext cx="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6" name="Text Box 22">
            <a:extLst>
              <a:ext uri="{FF2B5EF4-FFF2-40B4-BE49-F238E27FC236}">
                <a16:creationId xmlns:a16="http://schemas.microsoft.com/office/drawing/2014/main" id="{3685AEAC-AC83-5F48-98E4-303DE107F879}"/>
              </a:ext>
            </a:extLst>
          </p:cNvPr>
          <p:cNvSpPr txBox="1">
            <a:spLocks noChangeArrowheads="1"/>
          </p:cNvSpPr>
          <p:nvPr/>
        </p:nvSpPr>
        <p:spPr bwMode="auto">
          <a:xfrm>
            <a:off x="1447800" y="4054475"/>
            <a:ext cx="1387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400"/>
              <a:t>Cell + beam</a:t>
            </a:r>
          </a:p>
          <a:p>
            <a:pPr algn="ctr" eaLnBrk="1" hangingPunct="1">
              <a:spcBef>
                <a:spcPct val="0"/>
              </a:spcBef>
              <a:buFontTx/>
              <a:buNone/>
            </a:pPr>
            <a:r>
              <a:rPr lang="en-US" altLang="en-US" sz="1400"/>
              <a:t>width</a:t>
            </a:r>
          </a:p>
        </p:txBody>
      </p:sp>
      <p:sp>
        <p:nvSpPr>
          <p:cNvPr id="108567" name="Text Box 23">
            <a:extLst>
              <a:ext uri="{FF2B5EF4-FFF2-40B4-BE49-F238E27FC236}">
                <a16:creationId xmlns:a16="http://schemas.microsoft.com/office/drawing/2014/main" id="{1C318F95-A0C8-1A4D-8310-670732E105B3}"/>
              </a:ext>
            </a:extLst>
          </p:cNvPr>
          <p:cNvSpPr txBox="1">
            <a:spLocks noChangeArrowheads="1"/>
          </p:cNvSpPr>
          <p:nvPr/>
        </p:nvSpPr>
        <p:spPr bwMode="auto">
          <a:xfrm>
            <a:off x="7696200" y="5384800"/>
            <a:ext cx="696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rPr>
              <a:t>Peak</a:t>
            </a:r>
          </a:p>
          <a:p>
            <a:pPr eaLnBrk="1" hangingPunct="1">
              <a:spcBef>
                <a:spcPct val="0"/>
              </a:spcBef>
              <a:buFontTx/>
              <a:buNone/>
            </a:pPr>
            <a:r>
              <a:rPr lang="en-US" altLang="en-US" sz="1400">
                <a:solidFill>
                  <a:srgbClr val="FF0000"/>
                </a:solidFill>
              </a:rPr>
              <a:t>Height</a:t>
            </a:r>
          </a:p>
        </p:txBody>
      </p:sp>
      <p:sp>
        <p:nvSpPr>
          <p:cNvPr id="108568" name="Text Box 24">
            <a:extLst>
              <a:ext uri="{FF2B5EF4-FFF2-40B4-BE49-F238E27FC236}">
                <a16:creationId xmlns:a16="http://schemas.microsoft.com/office/drawing/2014/main" id="{F506E236-5F7C-6946-8113-28D5B57D7C86}"/>
              </a:ext>
            </a:extLst>
          </p:cNvPr>
          <p:cNvSpPr txBox="1">
            <a:spLocks noChangeArrowheads="1"/>
          </p:cNvSpPr>
          <p:nvPr/>
        </p:nvSpPr>
        <p:spPr bwMode="auto">
          <a:xfrm>
            <a:off x="485775" y="2624138"/>
            <a:ext cx="1119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400"/>
              <a:t>Laser beam</a:t>
            </a:r>
          </a:p>
          <a:p>
            <a:pPr algn="ctr" eaLnBrk="1" hangingPunct="1">
              <a:spcBef>
                <a:spcPct val="0"/>
              </a:spcBef>
              <a:buFontTx/>
              <a:buNone/>
            </a:pPr>
            <a:r>
              <a:rPr lang="en-US" altLang="en-US" sz="1400"/>
              <a:t>width</a:t>
            </a:r>
          </a:p>
        </p:txBody>
      </p:sp>
      <p:sp>
        <p:nvSpPr>
          <p:cNvPr id="108569" name="Text Box 25">
            <a:extLst>
              <a:ext uri="{FF2B5EF4-FFF2-40B4-BE49-F238E27FC236}">
                <a16:creationId xmlns:a16="http://schemas.microsoft.com/office/drawing/2014/main" id="{FC6088C1-9807-0445-AEB7-93353E9F4758}"/>
              </a:ext>
            </a:extLst>
          </p:cNvPr>
          <p:cNvSpPr txBox="1">
            <a:spLocks noChangeArrowheads="1"/>
          </p:cNvSpPr>
          <p:nvPr/>
        </p:nvSpPr>
        <p:spPr bwMode="auto">
          <a:xfrm>
            <a:off x="1889125" y="15636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G1</a:t>
            </a:r>
          </a:p>
        </p:txBody>
      </p:sp>
      <p:sp>
        <p:nvSpPr>
          <p:cNvPr id="108570" name="Text Box 26">
            <a:extLst>
              <a:ext uri="{FF2B5EF4-FFF2-40B4-BE49-F238E27FC236}">
                <a16:creationId xmlns:a16="http://schemas.microsoft.com/office/drawing/2014/main" id="{88A51D87-BD73-A743-9C76-7954A659126C}"/>
              </a:ext>
            </a:extLst>
          </p:cNvPr>
          <p:cNvSpPr txBox="1">
            <a:spLocks noChangeArrowheads="1"/>
          </p:cNvSpPr>
          <p:nvPr/>
        </p:nvSpPr>
        <p:spPr bwMode="auto">
          <a:xfrm>
            <a:off x="3794125" y="14874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G2</a:t>
            </a:r>
          </a:p>
        </p:txBody>
      </p:sp>
      <p:sp>
        <p:nvSpPr>
          <p:cNvPr id="108571" name="Text Box 27">
            <a:extLst>
              <a:ext uri="{FF2B5EF4-FFF2-40B4-BE49-F238E27FC236}">
                <a16:creationId xmlns:a16="http://schemas.microsoft.com/office/drawing/2014/main" id="{B456D55F-EF5F-E742-9128-3290BFE96193}"/>
              </a:ext>
            </a:extLst>
          </p:cNvPr>
          <p:cNvSpPr txBox="1">
            <a:spLocks noChangeArrowheads="1"/>
          </p:cNvSpPr>
          <p:nvPr/>
        </p:nvSpPr>
        <p:spPr bwMode="auto">
          <a:xfrm>
            <a:off x="6003925" y="1335088"/>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2 x G1</a:t>
            </a:r>
          </a:p>
        </p:txBody>
      </p:sp>
      <p:sp>
        <p:nvSpPr>
          <p:cNvPr id="108572" name="Line 28">
            <a:extLst>
              <a:ext uri="{FF2B5EF4-FFF2-40B4-BE49-F238E27FC236}">
                <a16:creationId xmlns:a16="http://schemas.microsoft.com/office/drawing/2014/main" id="{F987CD18-06A8-2D43-96C6-359759AD0CF2}"/>
              </a:ext>
            </a:extLst>
          </p:cNvPr>
          <p:cNvSpPr>
            <a:spLocks noChangeShapeType="1"/>
          </p:cNvSpPr>
          <p:nvPr/>
        </p:nvSpPr>
        <p:spPr bwMode="auto">
          <a:xfrm flipV="1">
            <a:off x="16002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73" name="Text Box 29">
            <a:extLst>
              <a:ext uri="{FF2B5EF4-FFF2-40B4-BE49-F238E27FC236}">
                <a16:creationId xmlns:a16="http://schemas.microsoft.com/office/drawing/2014/main" id="{31D60F00-40D1-324A-A974-DBD664994C17}"/>
              </a:ext>
            </a:extLst>
          </p:cNvPr>
          <p:cNvSpPr txBox="1">
            <a:spLocks noChangeArrowheads="1"/>
          </p:cNvSpPr>
          <p:nvPr/>
        </p:nvSpPr>
        <p:spPr bwMode="auto">
          <a:xfrm>
            <a:off x="4978400" y="62626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4">
            <a:extLst>
              <a:ext uri="{FF2B5EF4-FFF2-40B4-BE49-F238E27FC236}">
                <a16:creationId xmlns:a16="http://schemas.microsoft.com/office/drawing/2014/main" id="{F9EED99C-CA94-8B4F-96F7-1F85A2A5AFD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DF9D779-8F14-CD4B-916B-A0EB0A676A39}"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50179" name="Rectangle 2">
            <a:extLst>
              <a:ext uri="{FF2B5EF4-FFF2-40B4-BE49-F238E27FC236}">
                <a16:creationId xmlns:a16="http://schemas.microsoft.com/office/drawing/2014/main" id="{D5102737-6945-3C4D-AE42-55AC40D3D412}"/>
              </a:ext>
            </a:extLst>
          </p:cNvPr>
          <p:cNvSpPr>
            <a:spLocks noGrp="1" noChangeArrowheads="1"/>
          </p:cNvSpPr>
          <p:nvPr>
            <p:ph type="title"/>
          </p:nvPr>
        </p:nvSpPr>
        <p:spPr>
          <a:xfrm>
            <a:off x="0" y="57150"/>
            <a:ext cx="7151914" cy="901700"/>
          </a:xfrm>
          <a:extLst>
            <a:ext uri="{909E8E84-426E-40dd-AFC4-6F175D3DCCD1}"/>
          </a:extLst>
        </p:spPr>
        <p:txBody>
          <a:bodyPr/>
          <a:lstStyle/>
          <a:p>
            <a:pPr>
              <a:defRPr/>
            </a:pPr>
            <a:r>
              <a:rPr lang="en-US" dirty="0">
                <a:solidFill>
                  <a:schemeClr val="tx1"/>
                </a:solidFill>
                <a:cs typeface="+mj-cs"/>
              </a:rPr>
              <a:t>Use of Archival Material for DNA Flow</a:t>
            </a:r>
          </a:p>
        </p:txBody>
      </p:sp>
      <p:sp>
        <p:nvSpPr>
          <p:cNvPr id="50180" name="Rectangle 3">
            <a:extLst>
              <a:ext uri="{FF2B5EF4-FFF2-40B4-BE49-F238E27FC236}">
                <a16:creationId xmlns:a16="http://schemas.microsoft.com/office/drawing/2014/main" id="{DEAEBBA7-F375-A742-BFFD-E2DAE2CE09FC}"/>
              </a:ext>
            </a:extLst>
          </p:cNvPr>
          <p:cNvSpPr>
            <a:spLocks noGrp="1" noChangeArrowheads="1"/>
          </p:cNvSpPr>
          <p:nvPr>
            <p:ph type="body" sz="half" idx="1"/>
          </p:nvPr>
        </p:nvSpPr>
        <p:spPr>
          <a:xfrm>
            <a:off x="152400" y="1524000"/>
            <a:ext cx="4343400" cy="4572000"/>
          </a:xfrm>
        </p:spPr>
        <p:txBody>
          <a:bodyPr/>
          <a:lstStyle/>
          <a:p>
            <a:pPr>
              <a:defRPr/>
            </a:pPr>
            <a:r>
              <a:rPr lang="en-US">
                <a:solidFill>
                  <a:srgbClr val="FF0000"/>
                </a:solidFill>
                <a:cs typeface="+mn-cs"/>
              </a:rPr>
              <a:t>David Hedley</a:t>
            </a:r>
            <a:br>
              <a:rPr lang="en-US" sz="2800">
                <a:cs typeface="+mn-cs"/>
              </a:rPr>
            </a:br>
            <a:r>
              <a:rPr lang="en-US" sz="2800">
                <a:cs typeface="+mn-cs"/>
              </a:rPr>
              <a:t>J Histochem Cytochem 1983;31:1333-1335</a:t>
            </a:r>
          </a:p>
          <a:p>
            <a:pPr>
              <a:defRPr/>
            </a:pPr>
            <a:r>
              <a:rPr lang="en-US" sz="2800">
                <a:cs typeface="+mn-cs"/>
              </a:rPr>
              <a:t>Use formaldehyde-fixed, paraffin embedded blocks</a:t>
            </a:r>
          </a:p>
          <a:p>
            <a:pPr>
              <a:defRPr/>
            </a:pPr>
            <a:r>
              <a:rPr lang="en-US" sz="2800">
                <a:cs typeface="+mn-cs"/>
              </a:rPr>
              <a:t>Allows retrospective study of patient populations with known outcome</a:t>
            </a:r>
          </a:p>
        </p:txBody>
      </p:sp>
      <p:pic>
        <p:nvPicPr>
          <p:cNvPr id="110596" name="Picture 4" descr="paraffin block">
            <a:extLst>
              <a:ext uri="{FF2B5EF4-FFF2-40B4-BE49-F238E27FC236}">
                <a16:creationId xmlns:a16="http://schemas.microsoft.com/office/drawing/2014/main" id="{1138890C-60B8-B946-B25B-EBF055D0FE3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1981200"/>
            <a:ext cx="4343400" cy="31162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7" name="Text Box 5">
            <a:extLst>
              <a:ext uri="{FF2B5EF4-FFF2-40B4-BE49-F238E27FC236}">
                <a16:creationId xmlns:a16="http://schemas.microsoft.com/office/drawing/2014/main" id="{01ABDE87-363A-B14E-8E39-56D3EF4C0D5E}"/>
              </a:ext>
            </a:extLst>
          </p:cNvPr>
          <p:cNvSpPr txBox="1">
            <a:spLocks noChangeArrowheads="1"/>
          </p:cNvSpPr>
          <p:nvPr/>
        </p:nvSpPr>
        <p:spPr bwMode="auto">
          <a:xfrm>
            <a:off x="5549900" y="59832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3">
            <a:extLst>
              <a:ext uri="{FF2B5EF4-FFF2-40B4-BE49-F238E27FC236}">
                <a16:creationId xmlns:a16="http://schemas.microsoft.com/office/drawing/2014/main" id="{83FDA522-0A10-0144-BDFC-7B94B305C30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E6FF4E-72E6-D84C-95E2-139F6ABC71BD}"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51203" name="Rectangle 2">
            <a:extLst>
              <a:ext uri="{FF2B5EF4-FFF2-40B4-BE49-F238E27FC236}">
                <a16:creationId xmlns:a16="http://schemas.microsoft.com/office/drawing/2014/main" id="{53B5BE35-43D8-7F4C-B5CE-4EB324F9A409}"/>
              </a:ext>
            </a:extLst>
          </p:cNvPr>
          <p:cNvSpPr>
            <a:spLocks noGrp="1" noChangeArrowheads="1"/>
          </p:cNvSpPr>
          <p:nvPr>
            <p:ph type="title"/>
          </p:nvPr>
        </p:nvSpPr>
        <p:spPr>
          <a:xfrm>
            <a:off x="533400" y="0"/>
            <a:ext cx="7315200" cy="977900"/>
          </a:xfrm>
          <a:extLst>
            <a:ext uri="{909E8E84-426E-40dd-AFC4-6F175D3DCCD1}"/>
          </a:extLst>
        </p:spPr>
        <p:txBody>
          <a:bodyPr/>
          <a:lstStyle/>
          <a:p>
            <a:pPr>
              <a:defRPr/>
            </a:pPr>
            <a:r>
              <a:rPr lang="en-US">
                <a:solidFill>
                  <a:schemeClr val="tx1"/>
                </a:solidFill>
                <a:cs typeface="+mj-cs"/>
              </a:rPr>
              <a:t>Method for Paraffin Blocks</a:t>
            </a:r>
          </a:p>
        </p:txBody>
      </p:sp>
      <p:sp>
        <p:nvSpPr>
          <p:cNvPr id="51204" name="Rectangle 3">
            <a:extLst>
              <a:ext uri="{FF2B5EF4-FFF2-40B4-BE49-F238E27FC236}">
                <a16:creationId xmlns:a16="http://schemas.microsoft.com/office/drawing/2014/main" id="{F9272FF6-FB95-A445-808D-4E786C110A02}"/>
              </a:ext>
            </a:extLst>
          </p:cNvPr>
          <p:cNvSpPr>
            <a:spLocks noGrp="1" noChangeArrowheads="1"/>
          </p:cNvSpPr>
          <p:nvPr>
            <p:ph type="body" idx="1"/>
          </p:nvPr>
        </p:nvSpPr>
        <p:spPr>
          <a:xfrm>
            <a:off x="228600" y="1981200"/>
            <a:ext cx="8610600" cy="4114800"/>
          </a:xfrm>
        </p:spPr>
        <p:txBody>
          <a:bodyPr/>
          <a:lstStyle/>
          <a:p>
            <a:pPr>
              <a:defRPr/>
            </a:pPr>
            <a:r>
              <a:rPr lang="en-US">
                <a:cs typeface="+mn-cs"/>
              </a:rPr>
              <a:t>1-3 thick (&gt;30 </a:t>
            </a:r>
            <a:r>
              <a:rPr lang="en-US">
                <a:latin typeface="Symbol" charset="0"/>
                <a:cs typeface="+mn-cs"/>
              </a:rPr>
              <a:t>m</a:t>
            </a:r>
            <a:r>
              <a:rPr lang="en-US">
                <a:cs typeface="+mn-cs"/>
              </a:rPr>
              <a:t>m) microtome sections</a:t>
            </a:r>
          </a:p>
          <a:p>
            <a:pPr>
              <a:defRPr/>
            </a:pPr>
            <a:r>
              <a:rPr lang="en-US">
                <a:cs typeface="+mn-cs"/>
              </a:rPr>
              <a:t>Dewax in xylene, then rehydrate through graded alcohols (as for immunohistochemistry)</a:t>
            </a:r>
          </a:p>
          <a:p>
            <a:pPr>
              <a:defRPr/>
            </a:pPr>
            <a:r>
              <a:rPr lang="en-US">
                <a:cs typeface="+mn-cs"/>
              </a:rPr>
              <a:t>Digest using 0.5% pepsin pH = 1.5</a:t>
            </a:r>
          </a:p>
          <a:p>
            <a:pPr>
              <a:defRPr/>
            </a:pPr>
            <a:r>
              <a:rPr lang="en-US">
                <a:cs typeface="+mn-cs"/>
              </a:rPr>
              <a:t>Best stain is DAPI; can also use propidium iodide</a:t>
            </a:r>
          </a:p>
        </p:txBody>
      </p:sp>
      <p:sp>
        <p:nvSpPr>
          <p:cNvPr id="112644" name="Text Box 4">
            <a:extLst>
              <a:ext uri="{FF2B5EF4-FFF2-40B4-BE49-F238E27FC236}">
                <a16:creationId xmlns:a16="http://schemas.microsoft.com/office/drawing/2014/main" id="{27B2D8AD-2275-FA46-BEA9-B7E24D982B8B}"/>
              </a:ext>
            </a:extLst>
          </p:cNvPr>
          <p:cNvSpPr txBox="1">
            <a:spLocks noChangeArrowheads="1"/>
          </p:cNvSpPr>
          <p:nvPr/>
        </p:nvSpPr>
        <p:spPr bwMode="auto">
          <a:xfrm>
            <a:off x="5473700" y="60594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Date Placeholder 4">
            <a:extLst>
              <a:ext uri="{FF2B5EF4-FFF2-40B4-BE49-F238E27FC236}">
                <a16:creationId xmlns:a16="http://schemas.microsoft.com/office/drawing/2014/main" id="{EE89154F-1215-D343-879A-2C55F244712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6C667F-CCAC-8A43-A793-23D761D5C58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49F62A59-9E23-0440-9AE6-EB91CC0E5229}"/>
              </a:ext>
            </a:extLst>
          </p:cNvPr>
          <p:cNvSpPr>
            <a:spLocks noGrp="1" noChangeArrowheads="1"/>
          </p:cNvSpPr>
          <p:nvPr>
            <p:ph type="title"/>
          </p:nvPr>
        </p:nvSpPr>
        <p:spPr>
          <a:xfrm>
            <a:off x="-315686" y="138112"/>
            <a:ext cx="8458200" cy="609600"/>
          </a:xfrm>
          <a:extLst>
            <a:ext uri="{909E8E84-426E-40dd-AFC4-6F175D3DCCD1}"/>
          </a:extLst>
        </p:spPr>
        <p:txBody>
          <a:bodyPr/>
          <a:lstStyle/>
          <a:p>
            <a:pPr>
              <a:defRPr/>
            </a:pPr>
            <a:r>
              <a:rPr lang="en-US" sz="2800" dirty="0">
                <a:solidFill>
                  <a:schemeClr val="tx1"/>
                </a:solidFill>
                <a:latin typeface="Arial Narrow" charset="0"/>
                <a:cs typeface="+mj-cs"/>
              </a:rPr>
              <a:t>Comparison of Fresh vs Embedded: Same Tumor</a:t>
            </a:r>
          </a:p>
        </p:txBody>
      </p:sp>
      <p:sp>
        <p:nvSpPr>
          <p:cNvPr id="52228" name="Rectangle 3" descr="Parchment">
            <a:extLst>
              <a:ext uri="{FF2B5EF4-FFF2-40B4-BE49-F238E27FC236}">
                <a16:creationId xmlns:a16="http://schemas.microsoft.com/office/drawing/2014/main" id="{526E659E-7D69-9D48-9AFB-08B0C6C8BA3A}"/>
              </a:ext>
            </a:extLst>
          </p:cNvPr>
          <p:cNvSpPr>
            <a:spLocks noGrp="1" noChangeArrowheads="1"/>
          </p:cNvSpPr>
          <p:nvPr>
            <p:ph type="body" sz="half" idx="1"/>
          </p:nvPr>
        </p:nvSpPr>
        <p:spPr>
          <a:xfrm>
            <a:off x="152400" y="1066800"/>
            <a:ext cx="4038600" cy="4953000"/>
          </a:xfrm>
          <a:blipFill dpi="0" rotWithShape="0">
            <a:blip r:embed="rId3"/>
            <a:srcRect/>
            <a:tile tx="0" ty="0" sx="100000" sy="100000" flip="none" algn="tl"/>
          </a:blipFill>
        </p:spPr>
        <p:txBody>
          <a:bodyPr/>
          <a:lstStyle/>
          <a:p>
            <a:pPr>
              <a:defRPr/>
            </a:pPr>
            <a:r>
              <a:rPr lang="en-US" sz="2400">
                <a:cs typeface="+mn-cs"/>
              </a:rPr>
              <a:t>Original Sydney series</a:t>
            </a:r>
          </a:p>
          <a:p>
            <a:pPr>
              <a:defRPr/>
            </a:pPr>
            <a:r>
              <a:rPr lang="en-US" sz="2400">
                <a:cs typeface="+mn-cs"/>
              </a:rPr>
              <a:t>Surgical biopsies</a:t>
            </a:r>
            <a:br>
              <a:rPr lang="en-US" sz="2400">
                <a:cs typeface="+mn-cs"/>
              </a:rPr>
            </a:br>
            <a:r>
              <a:rPr lang="en-US" sz="2400">
                <a:cs typeface="+mn-cs"/>
              </a:rPr>
              <a:t>- one piece mechanically disaggregated with triton X-100 in medium</a:t>
            </a:r>
            <a:br>
              <a:rPr lang="en-US" sz="2400">
                <a:cs typeface="+mn-cs"/>
              </a:rPr>
            </a:br>
            <a:r>
              <a:rPr lang="en-US" sz="2400">
                <a:cs typeface="+mn-cs"/>
              </a:rPr>
              <a:t>- remainder fixed in formaldehyde, and processed through to paraffin blocks</a:t>
            </a:r>
          </a:p>
          <a:p>
            <a:pPr>
              <a:defRPr/>
            </a:pPr>
            <a:r>
              <a:rPr lang="en-US" sz="2400">
                <a:cs typeface="+mn-cs"/>
              </a:rPr>
              <a:t>Used DAPI as DNA stain, on ICP-22 flow cytometer.</a:t>
            </a:r>
          </a:p>
        </p:txBody>
      </p:sp>
      <p:pic>
        <p:nvPicPr>
          <p:cNvPr id="114692" name="Picture 4" descr="paraffin vs fresh histograms">
            <a:extLst>
              <a:ext uri="{FF2B5EF4-FFF2-40B4-BE49-F238E27FC236}">
                <a16:creationId xmlns:a16="http://schemas.microsoft.com/office/drawing/2014/main" id="{DD8CBF03-4D4F-7949-A3FF-1418D95FE503}"/>
              </a:ext>
            </a:extLst>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267200" y="762000"/>
            <a:ext cx="4117975" cy="5562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3" name="Text Box 5">
            <a:extLst>
              <a:ext uri="{FF2B5EF4-FFF2-40B4-BE49-F238E27FC236}">
                <a16:creationId xmlns:a16="http://schemas.microsoft.com/office/drawing/2014/main" id="{9B1902BF-2014-D243-B214-03D58CC756EF}"/>
              </a:ext>
            </a:extLst>
          </p:cNvPr>
          <p:cNvSpPr txBox="1">
            <a:spLocks noChangeArrowheads="1"/>
          </p:cNvSpPr>
          <p:nvPr/>
        </p:nvSpPr>
        <p:spPr bwMode="auto">
          <a:xfrm>
            <a:off x="4902200" y="6338888"/>
            <a:ext cx="343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Slide: Supplied by David Hedley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641A-6DC1-A54D-856B-D4D62BF9555C}"/>
              </a:ext>
            </a:extLst>
          </p:cNvPr>
          <p:cNvSpPr>
            <a:spLocks noGrp="1"/>
          </p:cNvSpPr>
          <p:nvPr>
            <p:ph type="title"/>
          </p:nvPr>
        </p:nvSpPr>
        <p:spPr/>
        <p:txBody>
          <a:bodyPr/>
          <a:lstStyle/>
          <a:p>
            <a:r>
              <a:rPr lang="en-US" dirty="0" err="1"/>
              <a:t>Xploid</a:t>
            </a:r>
            <a:r>
              <a:rPr lang="en-US" dirty="0"/>
              <a:t> Demonstration</a:t>
            </a:r>
          </a:p>
        </p:txBody>
      </p:sp>
      <p:pic>
        <p:nvPicPr>
          <p:cNvPr id="3" name="xploid-2" descr="xploid-2">
            <a:hlinkClick r:id="" action="ppaction://media"/>
            <a:extLst>
              <a:ext uri="{FF2B5EF4-FFF2-40B4-BE49-F238E27FC236}">
                <a16:creationId xmlns:a16="http://schemas.microsoft.com/office/drawing/2014/main" id="{CC8ED39B-CA22-0D41-BDC0-A63846D7580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 y="990827"/>
            <a:ext cx="8654143" cy="5372780"/>
          </a:xfrm>
          <a:prstGeom prst="rect">
            <a:avLst/>
          </a:prstGeom>
        </p:spPr>
      </p:pic>
    </p:spTree>
    <p:extLst>
      <p:ext uri="{BB962C8B-B14F-4D97-AF65-F5344CB8AC3E}">
        <p14:creationId xmlns:p14="http://schemas.microsoft.com/office/powerpoint/2010/main" val="11557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3">
            <a:extLst>
              <a:ext uri="{FF2B5EF4-FFF2-40B4-BE49-F238E27FC236}">
                <a16:creationId xmlns:a16="http://schemas.microsoft.com/office/drawing/2014/main" id="{7550529F-92ED-724E-AB05-470070829E5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DD2D69-77EA-014A-B387-0FC05B20033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6147" name="Rectangle 2">
            <a:extLst>
              <a:ext uri="{FF2B5EF4-FFF2-40B4-BE49-F238E27FC236}">
                <a16:creationId xmlns:a16="http://schemas.microsoft.com/office/drawing/2014/main" id="{02573889-07CD-FC48-9F1F-C1BB25127926}"/>
              </a:ext>
            </a:extLst>
          </p:cNvPr>
          <p:cNvSpPr>
            <a:spLocks noGrp="1" noChangeArrowheads="1"/>
          </p:cNvSpPr>
          <p:nvPr>
            <p:ph type="title"/>
          </p:nvPr>
        </p:nvSpPr>
        <p:spPr>
          <a:xfrm>
            <a:off x="10886" y="0"/>
            <a:ext cx="3940629" cy="977900"/>
          </a:xfrm>
          <a:extLst>
            <a:ext uri="{91240B29-F687-4f45-9708-019B960494DF}"/>
          </a:extLst>
        </p:spPr>
        <p:txBody>
          <a:bodyPr lIns="90488" tIns="44450" rIns="90488" bIns="44450"/>
          <a:lstStyle/>
          <a:p>
            <a:pPr>
              <a:defRPr/>
            </a:pPr>
            <a:r>
              <a:rPr lang="en-US" dirty="0">
                <a:cs typeface="+mj-cs"/>
              </a:rPr>
              <a:t>Ethidium bromide</a:t>
            </a:r>
          </a:p>
        </p:txBody>
      </p:sp>
      <p:sp>
        <p:nvSpPr>
          <p:cNvPr id="6148" name="Rectangle 3">
            <a:extLst>
              <a:ext uri="{FF2B5EF4-FFF2-40B4-BE49-F238E27FC236}">
                <a16:creationId xmlns:a16="http://schemas.microsoft.com/office/drawing/2014/main" id="{2B68C552-A1CF-6946-A827-067A936F7242}"/>
              </a:ext>
            </a:extLst>
          </p:cNvPr>
          <p:cNvSpPr>
            <a:spLocks noGrp="1" noChangeArrowheads="1"/>
          </p:cNvSpPr>
          <p:nvPr>
            <p:ph type="body" idx="1"/>
          </p:nvPr>
        </p:nvSpPr>
        <p:spPr>
          <a:xfrm>
            <a:off x="762000" y="2133600"/>
            <a:ext cx="8229600" cy="4114800"/>
          </a:xfrm>
          <a:extLst>
            <a:ext uri="{91240B29-F687-4f45-9708-019B960494DF}"/>
          </a:extLst>
        </p:spPr>
        <p:txBody>
          <a:bodyPr lIns="90488" tIns="44450" rIns="90488" bIns="44450"/>
          <a:lstStyle/>
          <a:p>
            <a:pPr>
              <a:defRPr/>
            </a:pPr>
            <a:r>
              <a:rPr lang="en-US">
                <a:cs typeface="+mn-cs"/>
              </a:rPr>
              <a:t>DNA specific if pretreat with RNase</a:t>
            </a:r>
          </a:p>
          <a:p>
            <a:pPr>
              <a:defRPr/>
            </a:pPr>
            <a:r>
              <a:rPr lang="en-US">
                <a:cs typeface="+mn-cs"/>
              </a:rPr>
              <a:t>Cells must be fixed</a:t>
            </a:r>
          </a:p>
          <a:p>
            <a:pPr lvl="1">
              <a:defRPr/>
            </a:pPr>
            <a:r>
              <a:rPr lang="en-US"/>
              <a:t>poor penetration of intact membranes</a:t>
            </a:r>
          </a:p>
          <a:p>
            <a:pPr lvl="1">
              <a:defRPr/>
            </a:pPr>
            <a:r>
              <a:rPr lang="en-US"/>
              <a:t>can if pH high</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Date Placeholder 2">
            <a:extLst>
              <a:ext uri="{FF2B5EF4-FFF2-40B4-BE49-F238E27FC236}">
                <a16:creationId xmlns:a16="http://schemas.microsoft.com/office/drawing/2014/main" id="{C8C93849-A839-7C4E-B11A-64D1A68740A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801EA0-F118-C847-A2D0-84486B4D0F94}"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53251" name="Rectangle 2">
            <a:extLst>
              <a:ext uri="{FF2B5EF4-FFF2-40B4-BE49-F238E27FC236}">
                <a16:creationId xmlns:a16="http://schemas.microsoft.com/office/drawing/2014/main" id="{09CBC5DA-0542-444E-9B24-005212B1ED71}"/>
              </a:ext>
            </a:extLst>
          </p:cNvPr>
          <p:cNvSpPr>
            <a:spLocks noGrp="1" noChangeArrowheads="1"/>
          </p:cNvSpPr>
          <p:nvPr>
            <p:ph type="title"/>
          </p:nvPr>
        </p:nvSpPr>
        <p:spPr>
          <a:xfrm>
            <a:off x="0" y="0"/>
            <a:ext cx="7315200" cy="774700"/>
          </a:xfrm>
        </p:spPr>
        <p:txBody>
          <a:bodyPr/>
          <a:lstStyle/>
          <a:p>
            <a:pPr>
              <a:defRPr/>
            </a:pPr>
            <a:r>
              <a:rPr lang="en-US">
                <a:cs typeface="+mj-cs"/>
              </a:rPr>
              <a:t>Summary</a:t>
            </a:r>
          </a:p>
        </p:txBody>
      </p:sp>
      <p:sp>
        <p:nvSpPr>
          <p:cNvPr id="116739" name="Text Box 3">
            <a:extLst>
              <a:ext uri="{FF2B5EF4-FFF2-40B4-BE49-F238E27FC236}">
                <a16:creationId xmlns:a16="http://schemas.microsoft.com/office/drawing/2014/main" id="{4D47D972-8E85-EE4D-B5F3-664597DBD6C0}"/>
              </a:ext>
            </a:extLst>
          </p:cNvPr>
          <p:cNvSpPr txBox="1">
            <a:spLocks noChangeArrowheads="1"/>
          </p:cNvSpPr>
          <p:nvPr/>
        </p:nvSpPr>
        <p:spPr bwMode="auto">
          <a:xfrm>
            <a:off x="682625" y="1360488"/>
            <a:ext cx="78327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latin typeface="Times New Roman" panose="02020603050405020304" pitchFamily="18" charset="0"/>
              </a:rPr>
              <a:t> Nucleic acid dyes - Each dye has specific properties</a:t>
            </a:r>
          </a:p>
          <a:p>
            <a:pPr>
              <a:spcBef>
                <a:spcPct val="50000"/>
              </a:spcBef>
            </a:pPr>
            <a:r>
              <a:rPr lang="en-US" altLang="en-US" sz="2400">
                <a:latin typeface="Times New Roman" panose="02020603050405020304" pitchFamily="18" charset="0"/>
              </a:rPr>
              <a:t>DNA/RNA specific probes must be carefully selected</a:t>
            </a:r>
          </a:p>
          <a:p>
            <a:pPr>
              <a:spcBef>
                <a:spcPct val="50000"/>
              </a:spcBef>
            </a:pPr>
            <a:r>
              <a:rPr lang="en-US" altLang="en-US" sz="2400">
                <a:latin typeface="Times New Roman" panose="02020603050405020304" pitchFamily="18" charset="0"/>
              </a:rPr>
              <a:t>Nature of assays using DNA probes – time of incubation is important</a:t>
            </a:r>
          </a:p>
          <a:p>
            <a:pPr>
              <a:spcBef>
                <a:spcPct val="50000"/>
              </a:spcBef>
            </a:pPr>
            <a:r>
              <a:rPr lang="en-US" altLang="en-US" sz="2400">
                <a:latin typeface="Times New Roman" panose="02020603050405020304" pitchFamily="18" charset="0"/>
              </a:rPr>
              <a:t>Applications of DNA probes – cell cycle analysis – looking for chromosomal aberrations,  etc</a:t>
            </a:r>
          </a:p>
          <a:p>
            <a:pPr>
              <a:spcBef>
                <a:spcPct val="50000"/>
              </a:spcBef>
            </a:pPr>
            <a:r>
              <a:rPr lang="en-US" altLang="en-US" sz="2400">
                <a:latin typeface="Times New Roman" panose="02020603050405020304" pitchFamily="18" charset="0"/>
              </a:rPr>
              <a:t>Chromosome sorting and analysis</a:t>
            </a:r>
          </a:p>
          <a:p>
            <a:pPr>
              <a:spcBef>
                <a:spcPct val="50000"/>
              </a:spcBef>
            </a:pPr>
            <a:endParaRPr lang="en-US" altLang="en-US" sz="2400">
              <a:latin typeface="Times New Roman" panose="02020603050405020304" pitchFamily="18" charset="0"/>
            </a:endParaRPr>
          </a:p>
          <a:p>
            <a:pPr>
              <a:spcBef>
                <a:spcPct val="50000"/>
              </a:spcBef>
            </a:pPr>
            <a:endParaRPr lang="en-US" altLang="en-US" sz="2400">
              <a:latin typeface="Times New Roman" panose="02020603050405020304" pitchFamily="18" charset="0"/>
            </a:endParaRPr>
          </a:p>
          <a:p>
            <a:pPr>
              <a:spcBef>
                <a:spcPct val="50000"/>
              </a:spcBef>
            </a:pPr>
            <a:r>
              <a:rPr lang="en-US" altLang="en-US">
                <a:solidFill>
                  <a:srgbClr val="0033CC"/>
                </a:solidFill>
                <a:latin typeface="Times New Roman" panose="02020603050405020304" pitchFamily="18" charset="0"/>
              </a:rPr>
              <a:t>http://www.cyto.purdue.edu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a:extLst>
              <a:ext uri="{FF2B5EF4-FFF2-40B4-BE49-F238E27FC236}">
                <a16:creationId xmlns:a16="http://schemas.microsoft.com/office/drawing/2014/main" id="{5FFF1679-8E5A-234B-B2DD-53DE63CE95A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EDEF8CE-3469-6944-8990-0638719C37B9}"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41987" name="Rectangle 2">
            <a:extLst>
              <a:ext uri="{FF2B5EF4-FFF2-40B4-BE49-F238E27FC236}">
                <a16:creationId xmlns:a16="http://schemas.microsoft.com/office/drawing/2014/main" id="{662DFFB3-F9EE-2847-A1D6-4184E603C929}"/>
              </a:ext>
            </a:extLst>
          </p:cNvPr>
          <p:cNvSpPr>
            <a:spLocks noGrp="1" noChangeArrowheads="1"/>
          </p:cNvSpPr>
          <p:nvPr>
            <p:ph type="body" idx="1"/>
          </p:nvPr>
        </p:nvSpPr>
        <p:spPr>
          <a:xfrm>
            <a:off x="203200" y="1358900"/>
            <a:ext cx="8763000" cy="4114800"/>
          </a:xfrm>
          <a:extLst>
            <a:ext uri="{91240B29-F687-4f45-9708-019B960494DF}"/>
          </a:extLst>
        </p:spPr>
        <p:txBody>
          <a:bodyPr lIns="90488" tIns="44450" rIns="90488" bIns="44450"/>
          <a:lstStyle/>
          <a:p>
            <a:pPr lvl="1">
              <a:buFontTx/>
              <a:buNone/>
              <a:defRPr/>
            </a:pPr>
            <a:r>
              <a:rPr lang="en-US" sz="2400"/>
              <a:t>                             </a:t>
            </a:r>
            <a:r>
              <a:rPr lang="en-US" sz="2400">
                <a:solidFill>
                  <a:srgbClr val="33CC33"/>
                </a:solidFill>
              </a:rPr>
              <a:t>Ex:  536 nm</a:t>
            </a:r>
            <a:r>
              <a:rPr lang="en-US" sz="2400"/>
              <a:t>	</a:t>
            </a:r>
            <a:r>
              <a:rPr lang="en-US" sz="2400">
                <a:solidFill>
                  <a:srgbClr val="FF0000"/>
                </a:solidFill>
              </a:rPr>
              <a:t>Em:  620 nm</a:t>
            </a:r>
            <a:endParaRPr lang="en-US" sz="2400"/>
          </a:p>
          <a:p>
            <a:pPr>
              <a:defRPr/>
            </a:pPr>
            <a:r>
              <a:rPr lang="en-US" sz="2800">
                <a:cs typeface="+mn-cs"/>
              </a:rPr>
              <a:t>DNA specific if pretreated with RNase</a:t>
            </a:r>
          </a:p>
          <a:p>
            <a:pPr>
              <a:defRPr/>
            </a:pPr>
            <a:r>
              <a:rPr lang="en-US" sz="2800">
                <a:cs typeface="+mn-cs"/>
              </a:rPr>
              <a:t>Lower CVs than EtBr</a:t>
            </a:r>
          </a:p>
          <a:p>
            <a:pPr>
              <a:defRPr/>
            </a:pPr>
            <a:r>
              <a:rPr lang="en-US" sz="2800">
                <a:cs typeface="+mn-cs"/>
              </a:rPr>
              <a:t>Does not cross intact membrane</a:t>
            </a:r>
          </a:p>
          <a:p>
            <a:pPr lvl="1">
              <a:defRPr/>
            </a:pPr>
            <a:r>
              <a:rPr lang="en-US" sz="2400"/>
              <a:t>superior to EtBr to test membrane integrity</a:t>
            </a:r>
          </a:p>
          <a:p>
            <a:pPr>
              <a:defRPr/>
            </a:pPr>
            <a:r>
              <a:rPr lang="en-US" sz="2800">
                <a:cs typeface="+mn-cs"/>
              </a:rPr>
              <a:t>Binding affinity varies with ionic strength </a:t>
            </a:r>
          </a:p>
          <a:p>
            <a:pPr lvl="1">
              <a:defRPr/>
            </a:pPr>
            <a:r>
              <a:rPr lang="en-US" sz="2400"/>
              <a:t>use sheath fluid of same ionic strength as sample or see drift (shift in peak of fluorescence distribution)</a:t>
            </a:r>
          </a:p>
        </p:txBody>
      </p:sp>
      <p:sp>
        <p:nvSpPr>
          <p:cNvPr id="41988" name="Rectangle 5">
            <a:extLst>
              <a:ext uri="{FF2B5EF4-FFF2-40B4-BE49-F238E27FC236}">
                <a16:creationId xmlns:a16="http://schemas.microsoft.com/office/drawing/2014/main" id="{43E9A74D-F1C8-2D4F-A05F-A842C8EA281D}"/>
              </a:ext>
            </a:extLst>
          </p:cNvPr>
          <p:cNvSpPr>
            <a:spLocks noGrp="1" noChangeArrowheads="1"/>
          </p:cNvSpPr>
          <p:nvPr>
            <p:ph type="title"/>
          </p:nvPr>
        </p:nvSpPr>
        <p:spPr>
          <a:xfrm>
            <a:off x="279400" y="0"/>
            <a:ext cx="3276600" cy="876300"/>
          </a:xfrm>
        </p:spPr>
        <p:txBody>
          <a:bodyPr/>
          <a:lstStyle/>
          <a:p>
            <a:pPr>
              <a:defRPr/>
            </a:pPr>
            <a:r>
              <a:rPr lang="en-US">
                <a:cs typeface="+mj-cs"/>
              </a:rPr>
              <a:t>Propidium Iodide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a:extLst>
              <a:ext uri="{FF2B5EF4-FFF2-40B4-BE49-F238E27FC236}">
                <a16:creationId xmlns:a16="http://schemas.microsoft.com/office/drawing/2014/main" id="{03DB99BE-C07D-A749-9CC5-7A129342218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B01EACE-486B-C740-BC4A-70A39E8C042B}"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grpSp>
        <p:nvGrpSpPr>
          <p:cNvPr id="28674" name="Group 2">
            <a:extLst>
              <a:ext uri="{FF2B5EF4-FFF2-40B4-BE49-F238E27FC236}">
                <a16:creationId xmlns:a16="http://schemas.microsoft.com/office/drawing/2014/main" id="{41F6BF5A-4F16-F64C-B4A8-C361CEC98616}"/>
              </a:ext>
            </a:extLst>
          </p:cNvPr>
          <p:cNvGrpSpPr>
            <a:grpSpLocks/>
          </p:cNvGrpSpPr>
          <p:nvPr/>
        </p:nvGrpSpPr>
        <p:grpSpPr bwMode="auto">
          <a:xfrm>
            <a:off x="1295400" y="366713"/>
            <a:ext cx="7442200" cy="3422650"/>
            <a:chOff x="1194" y="1645"/>
            <a:chExt cx="3882" cy="1505"/>
          </a:xfrm>
        </p:grpSpPr>
        <p:grpSp>
          <p:nvGrpSpPr>
            <p:cNvPr id="28677" name="Group 3">
              <a:extLst>
                <a:ext uri="{FF2B5EF4-FFF2-40B4-BE49-F238E27FC236}">
                  <a16:creationId xmlns:a16="http://schemas.microsoft.com/office/drawing/2014/main" id="{90309B99-A188-5F41-89D7-68E3EF37C1AC}"/>
                </a:ext>
              </a:extLst>
            </p:cNvPr>
            <p:cNvGrpSpPr>
              <a:grpSpLocks/>
            </p:cNvGrpSpPr>
            <p:nvPr/>
          </p:nvGrpSpPr>
          <p:grpSpPr bwMode="auto">
            <a:xfrm>
              <a:off x="1194" y="1645"/>
              <a:ext cx="3882" cy="1505"/>
              <a:chOff x="1194" y="1645"/>
              <a:chExt cx="3882" cy="1505"/>
            </a:xfrm>
          </p:grpSpPr>
          <p:sp>
            <p:nvSpPr>
              <p:cNvPr id="28682" name="Freeform 4">
                <a:extLst>
                  <a:ext uri="{FF2B5EF4-FFF2-40B4-BE49-F238E27FC236}">
                    <a16:creationId xmlns:a16="http://schemas.microsoft.com/office/drawing/2014/main" id="{B87B7AD1-1349-A543-B19A-4F7CD2A98B03}"/>
                  </a:ext>
                </a:extLst>
              </p:cNvPr>
              <p:cNvSpPr>
                <a:spLocks/>
              </p:cNvSpPr>
              <p:nvPr/>
            </p:nvSpPr>
            <p:spPr bwMode="auto">
              <a:xfrm>
                <a:off x="1276" y="2710"/>
                <a:ext cx="2692" cy="440"/>
              </a:xfrm>
              <a:custGeom>
                <a:avLst/>
                <a:gdLst>
                  <a:gd name="T0" fmla="*/ 0 w 2692"/>
                  <a:gd name="T1" fmla="*/ 0 h 440"/>
                  <a:gd name="T2" fmla="*/ 2691 w 2692"/>
                  <a:gd name="T3" fmla="*/ 0 h 440"/>
                  <a:gd name="T4" fmla="*/ 2691 w 2692"/>
                  <a:gd name="T5" fmla="*/ 439 h 440"/>
                  <a:gd name="T6" fmla="*/ 0 w 2692"/>
                  <a:gd name="T7" fmla="*/ 439 h 440"/>
                  <a:gd name="T8" fmla="*/ 0 w 2692"/>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40">
                    <a:moveTo>
                      <a:pt x="0" y="0"/>
                    </a:moveTo>
                    <a:lnTo>
                      <a:pt x="2691" y="0"/>
                    </a:lnTo>
                    <a:lnTo>
                      <a:pt x="2691" y="439"/>
                    </a:lnTo>
                    <a:lnTo>
                      <a:pt x="0" y="439"/>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Rectangle 5">
                <a:extLst>
                  <a:ext uri="{FF2B5EF4-FFF2-40B4-BE49-F238E27FC236}">
                    <a16:creationId xmlns:a16="http://schemas.microsoft.com/office/drawing/2014/main" id="{D726437D-6FB5-9F4C-AE19-55989B8850B5}"/>
                  </a:ext>
                </a:extLst>
              </p:cNvPr>
              <p:cNvSpPr>
                <a:spLocks noChangeArrowheads="1"/>
              </p:cNvSpPr>
              <p:nvPr/>
            </p:nvSpPr>
            <p:spPr bwMode="auto">
              <a:xfrm>
                <a:off x="4152" y="2807"/>
                <a:ext cx="92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t>Ethidium</a:t>
                </a:r>
              </a:p>
            </p:txBody>
          </p:sp>
          <p:sp>
            <p:nvSpPr>
              <p:cNvPr id="28684" name="Rectangle 6">
                <a:extLst>
                  <a:ext uri="{FF2B5EF4-FFF2-40B4-BE49-F238E27FC236}">
                    <a16:creationId xmlns:a16="http://schemas.microsoft.com/office/drawing/2014/main" id="{F0932803-AA7A-EF46-B7B2-80FE2B1B423C}"/>
                  </a:ext>
                </a:extLst>
              </p:cNvPr>
              <p:cNvSpPr>
                <a:spLocks noChangeArrowheads="1"/>
              </p:cNvSpPr>
              <p:nvPr/>
            </p:nvSpPr>
            <p:spPr bwMode="auto">
              <a:xfrm>
                <a:off x="4270" y="2301"/>
                <a:ext cx="28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i="1"/>
                  <a:t>PI</a:t>
                </a:r>
              </a:p>
            </p:txBody>
          </p:sp>
          <p:sp>
            <p:nvSpPr>
              <p:cNvPr id="28685" name="Freeform 7">
                <a:extLst>
                  <a:ext uri="{FF2B5EF4-FFF2-40B4-BE49-F238E27FC236}">
                    <a16:creationId xmlns:a16="http://schemas.microsoft.com/office/drawing/2014/main" id="{99D4ADF7-1627-0B48-B733-1A8BD96B880C}"/>
                  </a:ext>
                </a:extLst>
              </p:cNvPr>
              <p:cNvSpPr>
                <a:spLocks/>
              </p:cNvSpPr>
              <p:nvPr/>
            </p:nvSpPr>
            <p:spPr bwMode="auto">
              <a:xfrm>
                <a:off x="1276" y="2271"/>
                <a:ext cx="2692" cy="425"/>
              </a:xfrm>
              <a:custGeom>
                <a:avLst/>
                <a:gdLst>
                  <a:gd name="T0" fmla="*/ 0 w 2692"/>
                  <a:gd name="T1" fmla="*/ 0 h 425"/>
                  <a:gd name="T2" fmla="*/ 2691 w 2692"/>
                  <a:gd name="T3" fmla="*/ 0 h 425"/>
                  <a:gd name="T4" fmla="*/ 2691 w 2692"/>
                  <a:gd name="T5" fmla="*/ 424 h 425"/>
                  <a:gd name="T6" fmla="*/ 0 w 2692"/>
                  <a:gd name="T7" fmla="*/ 424 h 425"/>
                  <a:gd name="T8" fmla="*/ 0 w 269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2" h="425">
                    <a:moveTo>
                      <a:pt x="0" y="0"/>
                    </a:moveTo>
                    <a:lnTo>
                      <a:pt x="2691" y="0"/>
                    </a:lnTo>
                    <a:lnTo>
                      <a:pt x="2691" y="424"/>
                    </a:lnTo>
                    <a:lnTo>
                      <a:pt x="0" y="424"/>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8">
                <a:extLst>
                  <a:ext uri="{FF2B5EF4-FFF2-40B4-BE49-F238E27FC236}">
                    <a16:creationId xmlns:a16="http://schemas.microsoft.com/office/drawing/2014/main" id="{4AF43FCF-93E4-4248-BF4A-B17A6580D2DE}"/>
                  </a:ext>
                </a:extLst>
              </p:cNvPr>
              <p:cNvSpPr>
                <a:spLocks noChangeShapeType="1"/>
              </p:cNvSpPr>
              <p:nvPr/>
            </p:nvSpPr>
            <p:spPr bwMode="auto">
              <a:xfrm flipH="1">
                <a:off x="2612" y="1645"/>
                <a:ext cx="18" cy="1459"/>
              </a:xfrm>
              <a:prstGeom prst="line">
                <a:avLst/>
              </a:prstGeom>
              <a:noFill/>
              <a:ln w="50800">
                <a:solidFill>
                  <a:srgbClr val="86FFD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9">
                <a:extLst>
                  <a:ext uri="{FF2B5EF4-FFF2-40B4-BE49-F238E27FC236}">
                    <a16:creationId xmlns:a16="http://schemas.microsoft.com/office/drawing/2014/main" id="{3353FCC2-7B4E-FC40-9609-CC745BA3CA6E}"/>
                  </a:ext>
                </a:extLst>
              </p:cNvPr>
              <p:cNvSpPr>
                <a:spLocks noChangeShapeType="1"/>
              </p:cNvSpPr>
              <p:nvPr/>
            </p:nvSpPr>
            <p:spPr bwMode="auto">
              <a:xfrm flipH="1">
                <a:off x="2384" y="1645"/>
                <a:ext cx="7" cy="14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0">
                <a:extLst>
                  <a:ext uri="{FF2B5EF4-FFF2-40B4-BE49-F238E27FC236}">
                    <a16:creationId xmlns:a16="http://schemas.microsoft.com/office/drawing/2014/main" id="{A4FB91E0-BBAA-D146-B506-6827D507724C}"/>
                  </a:ext>
                </a:extLst>
              </p:cNvPr>
              <p:cNvSpPr>
                <a:spLocks noChangeShapeType="1"/>
              </p:cNvSpPr>
              <p:nvPr/>
            </p:nvSpPr>
            <p:spPr bwMode="auto">
              <a:xfrm>
                <a:off x="1535" y="1645"/>
                <a:ext cx="1" cy="1459"/>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1">
                <a:extLst>
                  <a:ext uri="{FF2B5EF4-FFF2-40B4-BE49-F238E27FC236}">
                    <a16:creationId xmlns:a16="http://schemas.microsoft.com/office/drawing/2014/main" id="{FD6D72D1-1566-D442-98E7-65888107AB24}"/>
                  </a:ext>
                </a:extLst>
              </p:cNvPr>
              <p:cNvSpPr>
                <a:spLocks noChangeShapeType="1"/>
              </p:cNvSpPr>
              <p:nvPr/>
            </p:nvSpPr>
            <p:spPr bwMode="auto">
              <a:xfrm>
                <a:off x="3182" y="164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690" name="Group 12">
                <a:extLst>
                  <a:ext uri="{FF2B5EF4-FFF2-40B4-BE49-F238E27FC236}">
                    <a16:creationId xmlns:a16="http://schemas.microsoft.com/office/drawing/2014/main" id="{9A804238-92C9-0147-B32D-F59C0F0078C4}"/>
                  </a:ext>
                </a:extLst>
              </p:cNvPr>
              <p:cNvGrpSpPr>
                <a:grpSpLocks/>
              </p:cNvGrpSpPr>
              <p:nvPr/>
            </p:nvGrpSpPr>
            <p:grpSpPr bwMode="auto">
              <a:xfrm>
                <a:off x="1194" y="1785"/>
                <a:ext cx="2839" cy="795"/>
                <a:chOff x="1194" y="1785"/>
                <a:chExt cx="2839" cy="795"/>
              </a:xfrm>
            </p:grpSpPr>
            <p:sp>
              <p:nvSpPr>
                <p:cNvPr id="28692" name="Line 13">
                  <a:extLst>
                    <a:ext uri="{FF2B5EF4-FFF2-40B4-BE49-F238E27FC236}">
                      <a16:creationId xmlns:a16="http://schemas.microsoft.com/office/drawing/2014/main" id="{5FE211FA-44A3-B844-A6C2-0AD535ED5249}"/>
                    </a:ext>
                  </a:extLst>
                </p:cNvPr>
                <p:cNvSpPr>
                  <a:spLocks noChangeShapeType="1"/>
                </p:cNvSpPr>
                <p:nvPr/>
              </p:nvSpPr>
              <p:spPr bwMode="auto">
                <a:xfrm>
                  <a:off x="3444" y="1785"/>
                  <a:ext cx="0" cy="79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693" name="Group 14">
                  <a:extLst>
                    <a:ext uri="{FF2B5EF4-FFF2-40B4-BE49-F238E27FC236}">
                      <a16:creationId xmlns:a16="http://schemas.microsoft.com/office/drawing/2014/main" id="{31CB4BD7-0D27-3341-A258-1D112D728BFE}"/>
                    </a:ext>
                  </a:extLst>
                </p:cNvPr>
                <p:cNvGrpSpPr>
                  <a:grpSpLocks/>
                </p:cNvGrpSpPr>
                <p:nvPr/>
              </p:nvGrpSpPr>
              <p:grpSpPr bwMode="auto">
                <a:xfrm>
                  <a:off x="1194" y="1846"/>
                  <a:ext cx="2839" cy="428"/>
                  <a:chOff x="1194" y="1846"/>
                  <a:chExt cx="2839" cy="428"/>
                </a:xfrm>
              </p:grpSpPr>
              <p:sp>
                <p:nvSpPr>
                  <p:cNvPr id="28694" name="Rectangle 15">
                    <a:extLst>
                      <a:ext uri="{FF2B5EF4-FFF2-40B4-BE49-F238E27FC236}">
                        <a16:creationId xmlns:a16="http://schemas.microsoft.com/office/drawing/2014/main" id="{84240BFB-2A86-9342-9558-AA57D5670C1D}"/>
                      </a:ext>
                    </a:extLst>
                  </p:cNvPr>
                  <p:cNvSpPr>
                    <a:spLocks noChangeArrowheads="1"/>
                  </p:cNvSpPr>
                  <p:nvPr/>
                </p:nvSpPr>
                <p:spPr bwMode="auto">
                  <a:xfrm>
                    <a:off x="2951"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600 nm</a:t>
                    </a:r>
                  </a:p>
                </p:txBody>
              </p:sp>
              <p:grpSp>
                <p:nvGrpSpPr>
                  <p:cNvPr id="28695" name="Group 16">
                    <a:extLst>
                      <a:ext uri="{FF2B5EF4-FFF2-40B4-BE49-F238E27FC236}">
                        <a16:creationId xmlns:a16="http://schemas.microsoft.com/office/drawing/2014/main" id="{825F0EBD-84AB-AD4B-8B12-997177B695A0}"/>
                      </a:ext>
                    </a:extLst>
                  </p:cNvPr>
                  <p:cNvGrpSpPr>
                    <a:grpSpLocks/>
                  </p:cNvGrpSpPr>
                  <p:nvPr/>
                </p:nvGrpSpPr>
                <p:grpSpPr bwMode="auto">
                  <a:xfrm>
                    <a:off x="1194" y="1846"/>
                    <a:ext cx="2839" cy="428"/>
                    <a:chOff x="1194" y="1846"/>
                    <a:chExt cx="2839" cy="428"/>
                  </a:xfrm>
                </p:grpSpPr>
                <p:sp>
                  <p:nvSpPr>
                    <p:cNvPr id="28696" name="Rectangle 17">
                      <a:extLst>
                        <a:ext uri="{FF2B5EF4-FFF2-40B4-BE49-F238E27FC236}">
                          <a16:creationId xmlns:a16="http://schemas.microsoft.com/office/drawing/2014/main" id="{EFB1B160-13BD-E042-B61E-F69FD58D4533}"/>
                        </a:ext>
                      </a:extLst>
                    </p:cNvPr>
                    <p:cNvSpPr>
                      <a:spLocks noChangeArrowheads="1"/>
                    </p:cNvSpPr>
                    <p:nvPr/>
                  </p:nvSpPr>
                  <p:spPr bwMode="auto">
                    <a:xfrm>
                      <a:off x="1194"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300 nm</a:t>
                      </a:r>
                    </a:p>
                  </p:txBody>
                </p:sp>
                <p:sp>
                  <p:nvSpPr>
                    <p:cNvPr id="28697" name="Rectangle 18">
                      <a:extLst>
                        <a:ext uri="{FF2B5EF4-FFF2-40B4-BE49-F238E27FC236}">
                          <a16:creationId xmlns:a16="http://schemas.microsoft.com/office/drawing/2014/main" id="{14116AF1-96A4-8A4C-95EB-8D95D5811135}"/>
                        </a:ext>
                      </a:extLst>
                    </p:cNvPr>
                    <p:cNvSpPr>
                      <a:spLocks noChangeArrowheads="1"/>
                    </p:cNvSpPr>
                    <p:nvPr/>
                  </p:nvSpPr>
                  <p:spPr bwMode="auto">
                    <a:xfrm>
                      <a:off x="2382" y="2097"/>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dirty="0"/>
                        <a:t>500 nm</a:t>
                      </a:r>
                    </a:p>
                  </p:txBody>
                </p:sp>
                <p:sp>
                  <p:nvSpPr>
                    <p:cNvPr id="28698" name="Rectangle 19">
                      <a:extLst>
                        <a:ext uri="{FF2B5EF4-FFF2-40B4-BE49-F238E27FC236}">
                          <a16:creationId xmlns:a16="http://schemas.microsoft.com/office/drawing/2014/main" id="{F1F88873-5B6B-3C4D-9B00-941205E84B5A}"/>
                        </a:ext>
                      </a:extLst>
                    </p:cNvPr>
                    <p:cNvSpPr>
                      <a:spLocks noChangeArrowheads="1"/>
                    </p:cNvSpPr>
                    <p:nvPr/>
                  </p:nvSpPr>
                  <p:spPr bwMode="auto">
                    <a:xfrm>
                      <a:off x="3570" y="2086"/>
                      <a:ext cx="46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700 nm</a:t>
                      </a:r>
                    </a:p>
                  </p:txBody>
                </p:sp>
                <p:sp>
                  <p:nvSpPr>
                    <p:cNvPr id="28699" name="Rectangle 20">
                      <a:extLst>
                        <a:ext uri="{FF2B5EF4-FFF2-40B4-BE49-F238E27FC236}">
                          <a16:creationId xmlns:a16="http://schemas.microsoft.com/office/drawing/2014/main" id="{C5BB2692-03F9-1443-A198-8A6DAC99FEBA}"/>
                        </a:ext>
                      </a:extLst>
                    </p:cNvPr>
                    <p:cNvSpPr>
                      <a:spLocks noChangeArrowheads="1"/>
                    </p:cNvSpPr>
                    <p:nvPr/>
                  </p:nvSpPr>
                  <p:spPr bwMode="auto">
                    <a:xfrm>
                      <a:off x="1709" y="2086"/>
                      <a:ext cx="5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822325">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23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2325">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2325">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2325"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00" b="1"/>
                        <a:t>400 nm</a:t>
                      </a:r>
                    </a:p>
                  </p:txBody>
                </p:sp>
                <p:sp>
                  <p:nvSpPr>
                    <p:cNvPr id="28700" name="Rectangle 21">
                      <a:extLst>
                        <a:ext uri="{FF2B5EF4-FFF2-40B4-BE49-F238E27FC236}">
                          <a16:creationId xmlns:a16="http://schemas.microsoft.com/office/drawing/2014/main" id="{8E4399D1-1873-4B4A-B213-7C7FCB630567}"/>
                        </a:ext>
                      </a:extLst>
                    </p:cNvPr>
                    <p:cNvSpPr>
                      <a:spLocks noChangeArrowheads="1"/>
                    </p:cNvSpPr>
                    <p:nvPr/>
                  </p:nvSpPr>
                  <p:spPr bwMode="auto">
                    <a:xfrm>
                      <a:off x="1937" y="1846"/>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dirty="0"/>
                        <a:t>457</a:t>
                      </a:r>
                    </a:p>
                  </p:txBody>
                </p:sp>
                <p:sp>
                  <p:nvSpPr>
                    <p:cNvPr id="28701" name="Rectangle 22">
                      <a:extLst>
                        <a:ext uri="{FF2B5EF4-FFF2-40B4-BE49-F238E27FC236}">
                          <a16:creationId xmlns:a16="http://schemas.microsoft.com/office/drawing/2014/main" id="{E7D4F2C4-E571-7648-9760-617FF4CE1271}"/>
                        </a:ext>
                      </a:extLst>
                    </p:cNvPr>
                    <p:cNvSpPr>
                      <a:spLocks noChangeArrowheads="1"/>
                    </p:cNvSpPr>
                    <p:nvPr/>
                  </p:nvSpPr>
                  <p:spPr bwMode="auto">
                    <a:xfrm>
                      <a:off x="1291" y="1862"/>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dirty="0"/>
                        <a:t>350</a:t>
                      </a:r>
                    </a:p>
                  </p:txBody>
                </p:sp>
                <p:sp>
                  <p:nvSpPr>
                    <p:cNvPr id="28702" name="Rectangle 23">
                      <a:extLst>
                        <a:ext uri="{FF2B5EF4-FFF2-40B4-BE49-F238E27FC236}">
                          <a16:creationId xmlns:a16="http://schemas.microsoft.com/office/drawing/2014/main" id="{16A82D22-8FDE-F546-AB51-6BDA1F614559}"/>
                        </a:ext>
                      </a:extLst>
                    </p:cNvPr>
                    <p:cNvSpPr>
                      <a:spLocks noChangeArrowheads="1"/>
                    </p:cNvSpPr>
                    <p:nvPr/>
                  </p:nvSpPr>
                  <p:spPr bwMode="auto">
                    <a:xfrm>
                      <a:off x="2378" y="1849"/>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dirty="0"/>
                        <a:t>514</a:t>
                      </a:r>
                    </a:p>
                  </p:txBody>
                </p:sp>
                <p:sp>
                  <p:nvSpPr>
                    <p:cNvPr id="28703" name="Rectangle 24">
                      <a:extLst>
                        <a:ext uri="{FF2B5EF4-FFF2-40B4-BE49-F238E27FC236}">
                          <a16:creationId xmlns:a16="http://schemas.microsoft.com/office/drawing/2014/main" id="{E79F30F9-5F41-CC45-A639-5BFCD6F17817}"/>
                        </a:ext>
                      </a:extLst>
                    </p:cNvPr>
                    <p:cNvSpPr>
                      <a:spLocks noChangeArrowheads="1"/>
                    </p:cNvSpPr>
                    <p:nvPr/>
                  </p:nvSpPr>
                  <p:spPr bwMode="auto">
                    <a:xfrm>
                      <a:off x="2938" y="1859"/>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dirty="0"/>
                        <a:t>610</a:t>
                      </a:r>
                    </a:p>
                  </p:txBody>
                </p:sp>
                <p:sp>
                  <p:nvSpPr>
                    <p:cNvPr id="28704" name="Rectangle 25">
                      <a:extLst>
                        <a:ext uri="{FF2B5EF4-FFF2-40B4-BE49-F238E27FC236}">
                          <a16:creationId xmlns:a16="http://schemas.microsoft.com/office/drawing/2014/main" id="{C149C25F-FE1A-9046-9A88-AF6367B52BA3}"/>
                        </a:ext>
                      </a:extLst>
                    </p:cNvPr>
                    <p:cNvSpPr>
                      <a:spLocks noChangeArrowheads="1"/>
                    </p:cNvSpPr>
                    <p:nvPr/>
                  </p:nvSpPr>
                  <p:spPr bwMode="auto">
                    <a:xfrm>
                      <a:off x="3191" y="1867"/>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dirty="0"/>
                        <a:t>632</a:t>
                      </a:r>
                    </a:p>
                  </p:txBody>
                </p:sp>
                <p:sp>
                  <p:nvSpPr>
                    <p:cNvPr id="28705" name="Rectangle 26">
                      <a:extLst>
                        <a:ext uri="{FF2B5EF4-FFF2-40B4-BE49-F238E27FC236}">
                          <a16:creationId xmlns:a16="http://schemas.microsoft.com/office/drawing/2014/main" id="{A2B7A918-4C8E-594C-825C-1465C8847E95}"/>
                        </a:ext>
                      </a:extLst>
                    </p:cNvPr>
                    <p:cNvSpPr>
                      <a:spLocks noChangeArrowheads="1"/>
                    </p:cNvSpPr>
                    <p:nvPr/>
                  </p:nvSpPr>
                  <p:spPr bwMode="auto">
                    <a:xfrm>
                      <a:off x="2155" y="1848"/>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dirty="0"/>
                        <a:t>488</a:t>
                      </a:r>
                    </a:p>
                  </p:txBody>
                </p:sp>
              </p:grpSp>
            </p:grpSp>
          </p:grpSp>
          <p:sp>
            <p:nvSpPr>
              <p:cNvPr id="28691" name="Line 27">
                <a:extLst>
                  <a:ext uri="{FF2B5EF4-FFF2-40B4-BE49-F238E27FC236}">
                    <a16:creationId xmlns:a16="http://schemas.microsoft.com/office/drawing/2014/main" id="{90854608-BC74-CB43-A3FD-279A9BFDEF6A}"/>
                  </a:ext>
                </a:extLst>
              </p:cNvPr>
              <p:cNvSpPr>
                <a:spLocks noChangeShapeType="1"/>
              </p:cNvSpPr>
              <p:nvPr/>
            </p:nvSpPr>
            <p:spPr bwMode="auto">
              <a:xfrm>
                <a:off x="2177" y="1645"/>
                <a:ext cx="2" cy="1459"/>
              </a:xfrm>
              <a:prstGeom prst="line">
                <a:avLst/>
              </a:prstGeom>
              <a:noFill/>
              <a:ln w="50800">
                <a:solidFill>
                  <a:srgbClr val="AF7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678" name="Freeform 28">
              <a:extLst>
                <a:ext uri="{FF2B5EF4-FFF2-40B4-BE49-F238E27FC236}">
                  <a16:creationId xmlns:a16="http://schemas.microsoft.com/office/drawing/2014/main" id="{A00E2482-D106-0140-AA2C-E15DFC7E8D09}"/>
                </a:ext>
              </a:extLst>
            </p:cNvPr>
            <p:cNvSpPr>
              <a:spLocks/>
            </p:cNvSpPr>
            <p:nvPr/>
          </p:nvSpPr>
          <p:spPr bwMode="auto">
            <a:xfrm>
              <a:off x="1487" y="2777"/>
              <a:ext cx="1298" cy="363"/>
            </a:xfrm>
            <a:custGeom>
              <a:avLst/>
              <a:gdLst>
                <a:gd name="T0" fmla="*/ 0 w 1298"/>
                <a:gd name="T1" fmla="*/ 357 h 363"/>
                <a:gd name="T2" fmla="*/ 98 w 1298"/>
                <a:gd name="T3" fmla="*/ 337 h 363"/>
                <a:gd name="T4" fmla="*/ 115 w 1298"/>
                <a:gd name="T5" fmla="*/ 328 h 363"/>
                <a:gd name="T6" fmla="*/ 141 w 1298"/>
                <a:gd name="T7" fmla="*/ 319 h 363"/>
                <a:gd name="T8" fmla="*/ 173 w 1298"/>
                <a:gd name="T9" fmla="*/ 302 h 363"/>
                <a:gd name="T10" fmla="*/ 198 w 1298"/>
                <a:gd name="T11" fmla="*/ 276 h 363"/>
                <a:gd name="T12" fmla="*/ 223 w 1298"/>
                <a:gd name="T13" fmla="*/ 254 h 363"/>
                <a:gd name="T14" fmla="*/ 248 w 1298"/>
                <a:gd name="T15" fmla="*/ 218 h 363"/>
                <a:gd name="T16" fmla="*/ 272 w 1298"/>
                <a:gd name="T17" fmla="*/ 193 h 363"/>
                <a:gd name="T18" fmla="*/ 289 w 1298"/>
                <a:gd name="T19" fmla="*/ 131 h 363"/>
                <a:gd name="T20" fmla="*/ 306 w 1298"/>
                <a:gd name="T21" fmla="*/ 92 h 363"/>
                <a:gd name="T22" fmla="*/ 318 w 1298"/>
                <a:gd name="T23" fmla="*/ 77 h 363"/>
                <a:gd name="T24" fmla="*/ 335 w 1298"/>
                <a:gd name="T25" fmla="*/ 55 h 363"/>
                <a:gd name="T26" fmla="*/ 368 w 1298"/>
                <a:gd name="T27" fmla="*/ 27 h 363"/>
                <a:gd name="T28" fmla="*/ 437 w 1298"/>
                <a:gd name="T29" fmla="*/ 24 h 363"/>
                <a:gd name="T30" fmla="*/ 494 w 1298"/>
                <a:gd name="T31" fmla="*/ 15 h 363"/>
                <a:gd name="T32" fmla="*/ 593 w 1298"/>
                <a:gd name="T33" fmla="*/ 5 h 363"/>
                <a:gd name="T34" fmla="*/ 626 w 1298"/>
                <a:gd name="T35" fmla="*/ 0 h 363"/>
                <a:gd name="T36" fmla="*/ 676 w 1298"/>
                <a:gd name="T37" fmla="*/ 5 h 363"/>
                <a:gd name="T38" fmla="*/ 701 w 1298"/>
                <a:gd name="T39" fmla="*/ 13 h 363"/>
                <a:gd name="T40" fmla="*/ 759 w 1298"/>
                <a:gd name="T41" fmla="*/ 29 h 363"/>
                <a:gd name="T42" fmla="*/ 816 w 1298"/>
                <a:gd name="T43" fmla="*/ 58 h 363"/>
                <a:gd name="T44" fmla="*/ 865 w 1298"/>
                <a:gd name="T45" fmla="*/ 111 h 363"/>
                <a:gd name="T46" fmla="*/ 915 w 1298"/>
                <a:gd name="T47" fmla="*/ 202 h 363"/>
                <a:gd name="T48" fmla="*/ 948 w 1298"/>
                <a:gd name="T49" fmla="*/ 250 h 363"/>
                <a:gd name="T50" fmla="*/ 965 w 1298"/>
                <a:gd name="T51" fmla="*/ 276 h 363"/>
                <a:gd name="T52" fmla="*/ 989 w 1298"/>
                <a:gd name="T53" fmla="*/ 286 h 363"/>
                <a:gd name="T54" fmla="*/ 1030 w 1298"/>
                <a:gd name="T55" fmla="*/ 305 h 363"/>
                <a:gd name="T56" fmla="*/ 1104 w 1298"/>
                <a:gd name="T57" fmla="*/ 319 h 363"/>
                <a:gd name="T58" fmla="*/ 1162 w 1298"/>
                <a:gd name="T59" fmla="*/ 332 h 363"/>
                <a:gd name="T60" fmla="*/ 1297 w 1298"/>
                <a:gd name="T61" fmla="*/ 358 h 363"/>
                <a:gd name="T62" fmla="*/ 509 w 1298"/>
                <a:gd name="T63" fmla="*/ 360 h 363"/>
                <a:gd name="T64" fmla="*/ 4 w 1298"/>
                <a:gd name="T65" fmla="*/ 362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8" h="363">
                  <a:moveTo>
                    <a:pt x="0" y="357"/>
                  </a:moveTo>
                  <a:lnTo>
                    <a:pt x="98" y="337"/>
                  </a:lnTo>
                  <a:lnTo>
                    <a:pt x="115" y="328"/>
                  </a:lnTo>
                  <a:lnTo>
                    <a:pt x="141" y="319"/>
                  </a:lnTo>
                  <a:lnTo>
                    <a:pt x="173" y="302"/>
                  </a:lnTo>
                  <a:lnTo>
                    <a:pt x="198" y="276"/>
                  </a:lnTo>
                  <a:lnTo>
                    <a:pt x="223" y="254"/>
                  </a:lnTo>
                  <a:lnTo>
                    <a:pt x="248" y="218"/>
                  </a:lnTo>
                  <a:lnTo>
                    <a:pt x="272" y="193"/>
                  </a:lnTo>
                  <a:lnTo>
                    <a:pt x="289" y="131"/>
                  </a:lnTo>
                  <a:lnTo>
                    <a:pt x="306" y="92"/>
                  </a:lnTo>
                  <a:lnTo>
                    <a:pt x="318" y="77"/>
                  </a:lnTo>
                  <a:lnTo>
                    <a:pt x="335" y="55"/>
                  </a:lnTo>
                  <a:lnTo>
                    <a:pt x="368" y="27"/>
                  </a:lnTo>
                  <a:lnTo>
                    <a:pt x="437" y="24"/>
                  </a:lnTo>
                  <a:lnTo>
                    <a:pt x="494" y="15"/>
                  </a:lnTo>
                  <a:lnTo>
                    <a:pt x="593" y="5"/>
                  </a:lnTo>
                  <a:lnTo>
                    <a:pt x="626" y="0"/>
                  </a:lnTo>
                  <a:lnTo>
                    <a:pt x="676" y="5"/>
                  </a:lnTo>
                  <a:lnTo>
                    <a:pt x="701" y="13"/>
                  </a:lnTo>
                  <a:lnTo>
                    <a:pt x="759" y="29"/>
                  </a:lnTo>
                  <a:lnTo>
                    <a:pt x="816" y="58"/>
                  </a:lnTo>
                  <a:lnTo>
                    <a:pt x="865" y="111"/>
                  </a:lnTo>
                  <a:lnTo>
                    <a:pt x="915" y="202"/>
                  </a:lnTo>
                  <a:lnTo>
                    <a:pt x="948" y="250"/>
                  </a:lnTo>
                  <a:lnTo>
                    <a:pt x="965" y="276"/>
                  </a:lnTo>
                  <a:lnTo>
                    <a:pt x="989" y="286"/>
                  </a:lnTo>
                  <a:lnTo>
                    <a:pt x="1030" y="305"/>
                  </a:lnTo>
                  <a:lnTo>
                    <a:pt x="1104" y="319"/>
                  </a:lnTo>
                  <a:lnTo>
                    <a:pt x="1162" y="332"/>
                  </a:lnTo>
                  <a:lnTo>
                    <a:pt x="1297" y="358"/>
                  </a:lnTo>
                  <a:lnTo>
                    <a:pt x="509" y="360"/>
                  </a:lnTo>
                  <a:lnTo>
                    <a:pt x="4" y="362"/>
                  </a:lnTo>
                </a:path>
              </a:pathLst>
            </a:custGeom>
            <a:solidFill>
              <a:srgbClr val="0027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Freeform 29">
              <a:extLst>
                <a:ext uri="{FF2B5EF4-FFF2-40B4-BE49-F238E27FC236}">
                  <a16:creationId xmlns:a16="http://schemas.microsoft.com/office/drawing/2014/main" id="{98B2C5BA-3476-164C-9E67-02C62EE16883}"/>
                </a:ext>
              </a:extLst>
            </p:cNvPr>
            <p:cNvSpPr>
              <a:spLocks/>
            </p:cNvSpPr>
            <p:nvPr/>
          </p:nvSpPr>
          <p:spPr bwMode="auto">
            <a:xfrm>
              <a:off x="2191" y="2795"/>
              <a:ext cx="1626" cy="348"/>
            </a:xfrm>
            <a:custGeom>
              <a:avLst/>
              <a:gdLst>
                <a:gd name="T0" fmla="*/ 0 w 1626"/>
                <a:gd name="T1" fmla="*/ 347 h 348"/>
                <a:gd name="T2" fmla="*/ 139 w 1626"/>
                <a:gd name="T3" fmla="*/ 295 h 348"/>
                <a:gd name="T4" fmla="*/ 212 w 1626"/>
                <a:gd name="T5" fmla="*/ 265 h 348"/>
                <a:gd name="T6" fmla="*/ 279 w 1626"/>
                <a:gd name="T7" fmla="*/ 229 h 348"/>
                <a:gd name="T8" fmla="*/ 338 w 1626"/>
                <a:gd name="T9" fmla="*/ 200 h 348"/>
                <a:gd name="T10" fmla="*/ 382 w 1626"/>
                <a:gd name="T11" fmla="*/ 167 h 348"/>
                <a:gd name="T12" fmla="*/ 442 w 1626"/>
                <a:gd name="T13" fmla="*/ 134 h 348"/>
                <a:gd name="T14" fmla="*/ 515 w 1626"/>
                <a:gd name="T15" fmla="*/ 89 h 348"/>
                <a:gd name="T16" fmla="*/ 575 w 1626"/>
                <a:gd name="T17" fmla="*/ 50 h 348"/>
                <a:gd name="T18" fmla="*/ 641 w 1626"/>
                <a:gd name="T19" fmla="*/ 15 h 348"/>
                <a:gd name="T20" fmla="*/ 670 w 1626"/>
                <a:gd name="T21" fmla="*/ 4 h 348"/>
                <a:gd name="T22" fmla="*/ 700 w 1626"/>
                <a:gd name="T23" fmla="*/ 0 h 348"/>
                <a:gd name="T24" fmla="*/ 714 w 1626"/>
                <a:gd name="T25" fmla="*/ 0 h 348"/>
                <a:gd name="T26" fmla="*/ 737 w 1626"/>
                <a:gd name="T27" fmla="*/ 2 h 348"/>
                <a:gd name="T28" fmla="*/ 759 w 1626"/>
                <a:gd name="T29" fmla="*/ 6 h 348"/>
                <a:gd name="T30" fmla="*/ 789 w 1626"/>
                <a:gd name="T31" fmla="*/ 15 h 348"/>
                <a:gd name="T32" fmla="*/ 833 w 1626"/>
                <a:gd name="T33" fmla="*/ 47 h 348"/>
                <a:gd name="T34" fmla="*/ 863 w 1626"/>
                <a:gd name="T35" fmla="*/ 69 h 348"/>
                <a:gd name="T36" fmla="*/ 914 w 1626"/>
                <a:gd name="T37" fmla="*/ 100 h 348"/>
                <a:gd name="T38" fmla="*/ 959 w 1626"/>
                <a:gd name="T39" fmla="*/ 134 h 348"/>
                <a:gd name="T40" fmla="*/ 1003 w 1626"/>
                <a:gd name="T41" fmla="*/ 169 h 348"/>
                <a:gd name="T42" fmla="*/ 1144 w 1626"/>
                <a:gd name="T43" fmla="*/ 256 h 348"/>
                <a:gd name="T44" fmla="*/ 1217 w 1626"/>
                <a:gd name="T45" fmla="*/ 284 h 348"/>
                <a:gd name="T46" fmla="*/ 1277 w 1626"/>
                <a:gd name="T47" fmla="*/ 306 h 348"/>
                <a:gd name="T48" fmla="*/ 1314 w 1626"/>
                <a:gd name="T49" fmla="*/ 310 h 348"/>
                <a:gd name="T50" fmla="*/ 1365 w 1626"/>
                <a:gd name="T51" fmla="*/ 319 h 348"/>
                <a:gd name="T52" fmla="*/ 1454 w 1626"/>
                <a:gd name="T53" fmla="*/ 329 h 348"/>
                <a:gd name="T54" fmla="*/ 1535 w 1626"/>
                <a:gd name="T55" fmla="*/ 336 h 348"/>
                <a:gd name="T56" fmla="*/ 1625 w 1626"/>
                <a:gd name="T57" fmla="*/ 343 h 348"/>
                <a:gd name="T58" fmla="*/ 1 w 1626"/>
                <a:gd name="T59" fmla="*/ 346 h 3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6" h="348">
                  <a:moveTo>
                    <a:pt x="0" y="347"/>
                  </a:moveTo>
                  <a:lnTo>
                    <a:pt x="139" y="295"/>
                  </a:lnTo>
                  <a:lnTo>
                    <a:pt x="212" y="265"/>
                  </a:lnTo>
                  <a:lnTo>
                    <a:pt x="279" y="229"/>
                  </a:lnTo>
                  <a:lnTo>
                    <a:pt x="338" y="200"/>
                  </a:lnTo>
                  <a:lnTo>
                    <a:pt x="382" y="167"/>
                  </a:lnTo>
                  <a:lnTo>
                    <a:pt x="442" y="134"/>
                  </a:lnTo>
                  <a:lnTo>
                    <a:pt x="515" y="89"/>
                  </a:lnTo>
                  <a:lnTo>
                    <a:pt x="575" y="50"/>
                  </a:lnTo>
                  <a:lnTo>
                    <a:pt x="641" y="15"/>
                  </a:lnTo>
                  <a:lnTo>
                    <a:pt x="670" y="4"/>
                  </a:lnTo>
                  <a:lnTo>
                    <a:pt x="700" y="0"/>
                  </a:lnTo>
                  <a:lnTo>
                    <a:pt x="714" y="0"/>
                  </a:lnTo>
                  <a:lnTo>
                    <a:pt x="737" y="2"/>
                  </a:lnTo>
                  <a:lnTo>
                    <a:pt x="759" y="6"/>
                  </a:lnTo>
                  <a:lnTo>
                    <a:pt x="789" y="15"/>
                  </a:lnTo>
                  <a:lnTo>
                    <a:pt x="833" y="47"/>
                  </a:lnTo>
                  <a:lnTo>
                    <a:pt x="863" y="69"/>
                  </a:lnTo>
                  <a:lnTo>
                    <a:pt x="914" y="100"/>
                  </a:lnTo>
                  <a:lnTo>
                    <a:pt x="959" y="134"/>
                  </a:lnTo>
                  <a:lnTo>
                    <a:pt x="1003" y="169"/>
                  </a:lnTo>
                  <a:lnTo>
                    <a:pt x="1144" y="256"/>
                  </a:lnTo>
                  <a:lnTo>
                    <a:pt x="1217" y="284"/>
                  </a:lnTo>
                  <a:lnTo>
                    <a:pt x="1277" y="306"/>
                  </a:lnTo>
                  <a:lnTo>
                    <a:pt x="1314" y="310"/>
                  </a:lnTo>
                  <a:lnTo>
                    <a:pt x="1365" y="319"/>
                  </a:lnTo>
                  <a:lnTo>
                    <a:pt x="1454" y="329"/>
                  </a:lnTo>
                  <a:lnTo>
                    <a:pt x="1535" y="336"/>
                  </a:lnTo>
                  <a:lnTo>
                    <a:pt x="1625" y="343"/>
                  </a:lnTo>
                  <a:lnTo>
                    <a:pt x="1" y="346"/>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Freeform 30">
              <a:extLst>
                <a:ext uri="{FF2B5EF4-FFF2-40B4-BE49-F238E27FC236}">
                  <a16:creationId xmlns:a16="http://schemas.microsoft.com/office/drawing/2014/main" id="{DED1D161-0A18-1240-A5B4-A1E10074011F}"/>
                </a:ext>
              </a:extLst>
            </p:cNvPr>
            <p:cNvSpPr>
              <a:spLocks/>
            </p:cNvSpPr>
            <p:nvPr/>
          </p:nvSpPr>
          <p:spPr bwMode="auto">
            <a:xfrm>
              <a:off x="1676" y="2341"/>
              <a:ext cx="1448" cy="349"/>
            </a:xfrm>
            <a:custGeom>
              <a:avLst/>
              <a:gdLst>
                <a:gd name="T0" fmla="*/ 3 w 1448"/>
                <a:gd name="T1" fmla="*/ 342 h 349"/>
                <a:gd name="T2" fmla="*/ 99 w 1448"/>
                <a:gd name="T3" fmla="*/ 320 h 349"/>
                <a:gd name="T4" fmla="*/ 211 w 1448"/>
                <a:gd name="T5" fmla="*/ 297 h 349"/>
                <a:gd name="T6" fmla="*/ 269 w 1448"/>
                <a:gd name="T7" fmla="*/ 286 h 349"/>
                <a:gd name="T8" fmla="*/ 336 w 1448"/>
                <a:gd name="T9" fmla="*/ 267 h 349"/>
                <a:gd name="T10" fmla="*/ 372 w 1448"/>
                <a:gd name="T11" fmla="*/ 255 h 349"/>
                <a:gd name="T12" fmla="*/ 417 w 1448"/>
                <a:gd name="T13" fmla="*/ 233 h 349"/>
                <a:gd name="T14" fmla="*/ 469 w 1448"/>
                <a:gd name="T15" fmla="*/ 205 h 349"/>
                <a:gd name="T16" fmla="*/ 499 w 1448"/>
                <a:gd name="T17" fmla="*/ 185 h 349"/>
                <a:gd name="T18" fmla="*/ 535 w 1448"/>
                <a:gd name="T19" fmla="*/ 155 h 349"/>
                <a:gd name="T20" fmla="*/ 572 w 1448"/>
                <a:gd name="T21" fmla="*/ 123 h 349"/>
                <a:gd name="T22" fmla="*/ 610 w 1448"/>
                <a:gd name="T23" fmla="*/ 93 h 349"/>
                <a:gd name="T24" fmla="*/ 647 w 1448"/>
                <a:gd name="T25" fmla="*/ 74 h 349"/>
                <a:gd name="T26" fmla="*/ 661 w 1448"/>
                <a:gd name="T27" fmla="*/ 64 h 349"/>
                <a:gd name="T28" fmla="*/ 684 w 1448"/>
                <a:gd name="T29" fmla="*/ 49 h 349"/>
                <a:gd name="T30" fmla="*/ 735 w 1448"/>
                <a:gd name="T31" fmla="*/ 21 h 349"/>
                <a:gd name="T32" fmla="*/ 801 w 1448"/>
                <a:gd name="T33" fmla="*/ 5 h 349"/>
                <a:gd name="T34" fmla="*/ 831 w 1448"/>
                <a:gd name="T35" fmla="*/ 0 h 349"/>
                <a:gd name="T36" fmla="*/ 875 w 1448"/>
                <a:gd name="T37" fmla="*/ 5 h 349"/>
                <a:gd name="T38" fmla="*/ 898 w 1448"/>
                <a:gd name="T39" fmla="*/ 13 h 349"/>
                <a:gd name="T40" fmla="*/ 949 w 1448"/>
                <a:gd name="T41" fmla="*/ 28 h 349"/>
                <a:gd name="T42" fmla="*/ 1002 w 1448"/>
                <a:gd name="T43" fmla="*/ 57 h 349"/>
                <a:gd name="T44" fmla="*/ 1046 w 1448"/>
                <a:gd name="T45" fmla="*/ 108 h 349"/>
                <a:gd name="T46" fmla="*/ 1090 w 1448"/>
                <a:gd name="T47" fmla="*/ 197 h 349"/>
                <a:gd name="T48" fmla="*/ 1120 w 1448"/>
                <a:gd name="T49" fmla="*/ 244 h 349"/>
                <a:gd name="T50" fmla="*/ 1134 w 1448"/>
                <a:gd name="T51" fmla="*/ 269 h 349"/>
                <a:gd name="T52" fmla="*/ 1156 w 1448"/>
                <a:gd name="T53" fmla="*/ 280 h 349"/>
                <a:gd name="T54" fmla="*/ 1193 w 1448"/>
                <a:gd name="T55" fmla="*/ 297 h 349"/>
                <a:gd name="T56" fmla="*/ 1260 w 1448"/>
                <a:gd name="T57" fmla="*/ 312 h 349"/>
                <a:gd name="T58" fmla="*/ 1312 w 1448"/>
                <a:gd name="T59" fmla="*/ 324 h 349"/>
                <a:gd name="T60" fmla="*/ 1378 w 1448"/>
                <a:gd name="T61" fmla="*/ 340 h 349"/>
                <a:gd name="T62" fmla="*/ 1407 w 1448"/>
                <a:gd name="T63" fmla="*/ 331 h 349"/>
                <a:gd name="T64" fmla="*/ 1447 w 1448"/>
                <a:gd name="T65" fmla="*/ 348 h 349"/>
                <a:gd name="T66" fmla="*/ 0 w 1448"/>
                <a:gd name="T67" fmla="*/ 348 h 3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8" h="349">
                  <a:moveTo>
                    <a:pt x="3" y="342"/>
                  </a:moveTo>
                  <a:lnTo>
                    <a:pt x="99" y="320"/>
                  </a:lnTo>
                  <a:lnTo>
                    <a:pt x="211" y="297"/>
                  </a:lnTo>
                  <a:lnTo>
                    <a:pt x="269" y="286"/>
                  </a:lnTo>
                  <a:lnTo>
                    <a:pt x="336" y="267"/>
                  </a:lnTo>
                  <a:lnTo>
                    <a:pt x="372" y="255"/>
                  </a:lnTo>
                  <a:lnTo>
                    <a:pt x="417" y="233"/>
                  </a:lnTo>
                  <a:lnTo>
                    <a:pt x="469" y="205"/>
                  </a:lnTo>
                  <a:lnTo>
                    <a:pt x="499" y="185"/>
                  </a:lnTo>
                  <a:lnTo>
                    <a:pt x="535" y="155"/>
                  </a:lnTo>
                  <a:lnTo>
                    <a:pt x="572" y="123"/>
                  </a:lnTo>
                  <a:lnTo>
                    <a:pt x="610" y="93"/>
                  </a:lnTo>
                  <a:lnTo>
                    <a:pt x="647" y="74"/>
                  </a:lnTo>
                  <a:lnTo>
                    <a:pt x="661" y="64"/>
                  </a:lnTo>
                  <a:lnTo>
                    <a:pt x="684" y="49"/>
                  </a:lnTo>
                  <a:lnTo>
                    <a:pt x="735" y="21"/>
                  </a:lnTo>
                  <a:lnTo>
                    <a:pt x="801" y="5"/>
                  </a:lnTo>
                  <a:lnTo>
                    <a:pt x="831" y="0"/>
                  </a:lnTo>
                  <a:lnTo>
                    <a:pt x="875" y="5"/>
                  </a:lnTo>
                  <a:lnTo>
                    <a:pt x="898" y="13"/>
                  </a:lnTo>
                  <a:lnTo>
                    <a:pt x="949" y="28"/>
                  </a:lnTo>
                  <a:lnTo>
                    <a:pt x="1002" y="57"/>
                  </a:lnTo>
                  <a:lnTo>
                    <a:pt x="1046" y="108"/>
                  </a:lnTo>
                  <a:lnTo>
                    <a:pt x="1090" y="197"/>
                  </a:lnTo>
                  <a:lnTo>
                    <a:pt x="1120" y="244"/>
                  </a:lnTo>
                  <a:lnTo>
                    <a:pt x="1134" y="269"/>
                  </a:lnTo>
                  <a:lnTo>
                    <a:pt x="1156" y="280"/>
                  </a:lnTo>
                  <a:lnTo>
                    <a:pt x="1193" y="297"/>
                  </a:lnTo>
                  <a:lnTo>
                    <a:pt x="1260" y="312"/>
                  </a:lnTo>
                  <a:lnTo>
                    <a:pt x="1312" y="324"/>
                  </a:lnTo>
                  <a:lnTo>
                    <a:pt x="1378" y="340"/>
                  </a:lnTo>
                  <a:lnTo>
                    <a:pt x="1407" y="331"/>
                  </a:lnTo>
                  <a:lnTo>
                    <a:pt x="1447" y="348"/>
                  </a:lnTo>
                  <a:lnTo>
                    <a:pt x="0" y="348"/>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Freeform 31">
              <a:extLst>
                <a:ext uri="{FF2B5EF4-FFF2-40B4-BE49-F238E27FC236}">
                  <a16:creationId xmlns:a16="http://schemas.microsoft.com/office/drawing/2014/main" id="{DEDA7144-51F8-364F-A9F4-AD148616A534}"/>
                </a:ext>
              </a:extLst>
            </p:cNvPr>
            <p:cNvSpPr>
              <a:spLocks/>
            </p:cNvSpPr>
            <p:nvPr/>
          </p:nvSpPr>
          <p:spPr bwMode="auto">
            <a:xfrm>
              <a:off x="2501" y="2345"/>
              <a:ext cx="1212" cy="345"/>
            </a:xfrm>
            <a:custGeom>
              <a:avLst/>
              <a:gdLst>
                <a:gd name="T0" fmla="*/ 0 w 1212"/>
                <a:gd name="T1" fmla="*/ 344 h 345"/>
                <a:gd name="T2" fmla="*/ 79 w 1212"/>
                <a:gd name="T3" fmla="*/ 301 h 345"/>
                <a:gd name="T4" fmla="*/ 168 w 1212"/>
                <a:gd name="T5" fmla="*/ 260 h 345"/>
                <a:gd name="T6" fmla="*/ 242 w 1212"/>
                <a:gd name="T7" fmla="*/ 218 h 345"/>
                <a:gd name="T8" fmla="*/ 294 w 1212"/>
                <a:gd name="T9" fmla="*/ 190 h 345"/>
                <a:gd name="T10" fmla="*/ 338 w 1212"/>
                <a:gd name="T11" fmla="*/ 163 h 345"/>
                <a:gd name="T12" fmla="*/ 398 w 1212"/>
                <a:gd name="T13" fmla="*/ 131 h 345"/>
                <a:gd name="T14" fmla="*/ 471 w 1212"/>
                <a:gd name="T15" fmla="*/ 87 h 345"/>
                <a:gd name="T16" fmla="*/ 531 w 1212"/>
                <a:gd name="T17" fmla="*/ 49 h 345"/>
                <a:gd name="T18" fmla="*/ 597 w 1212"/>
                <a:gd name="T19" fmla="*/ 15 h 345"/>
                <a:gd name="T20" fmla="*/ 627 w 1212"/>
                <a:gd name="T21" fmla="*/ 5 h 345"/>
                <a:gd name="T22" fmla="*/ 656 w 1212"/>
                <a:gd name="T23" fmla="*/ 0 h 345"/>
                <a:gd name="T24" fmla="*/ 671 w 1212"/>
                <a:gd name="T25" fmla="*/ 0 h 345"/>
                <a:gd name="T26" fmla="*/ 694 w 1212"/>
                <a:gd name="T27" fmla="*/ 2 h 345"/>
                <a:gd name="T28" fmla="*/ 716 w 1212"/>
                <a:gd name="T29" fmla="*/ 6 h 345"/>
                <a:gd name="T30" fmla="*/ 746 w 1212"/>
                <a:gd name="T31" fmla="*/ 15 h 345"/>
                <a:gd name="T32" fmla="*/ 789 w 1212"/>
                <a:gd name="T33" fmla="*/ 47 h 345"/>
                <a:gd name="T34" fmla="*/ 819 w 1212"/>
                <a:gd name="T35" fmla="*/ 68 h 345"/>
                <a:gd name="T36" fmla="*/ 871 w 1212"/>
                <a:gd name="T37" fmla="*/ 98 h 345"/>
                <a:gd name="T38" fmla="*/ 915 w 1212"/>
                <a:gd name="T39" fmla="*/ 131 h 345"/>
                <a:gd name="T40" fmla="*/ 960 w 1212"/>
                <a:gd name="T41" fmla="*/ 165 h 345"/>
                <a:gd name="T42" fmla="*/ 989 w 1212"/>
                <a:gd name="T43" fmla="*/ 196 h 345"/>
                <a:gd name="T44" fmla="*/ 1041 w 1212"/>
                <a:gd name="T45" fmla="*/ 234 h 345"/>
                <a:gd name="T46" fmla="*/ 1093 w 1212"/>
                <a:gd name="T47" fmla="*/ 263 h 345"/>
                <a:gd name="T48" fmla="*/ 1130 w 1212"/>
                <a:gd name="T49" fmla="*/ 296 h 345"/>
                <a:gd name="T50" fmla="*/ 1160 w 1212"/>
                <a:gd name="T51" fmla="*/ 313 h 345"/>
                <a:gd name="T52" fmla="*/ 1211 w 1212"/>
                <a:gd name="T53" fmla="*/ 338 h 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2" h="345">
                  <a:moveTo>
                    <a:pt x="0" y="344"/>
                  </a:moveTo>
                  <a:lnTo>
                    <a:pt x="79" y="301"/>
                  </a:lnTo>
                  <a:lnTo>
                    <a:pt x="168" y="260"/>
                  </a:lnTo>
                  <a:lnTo>
                    <a:pt x="242" y="218"/>
                  </a:lnTo>
                  <a:lnTo>
                    <a:pt x="294" y="190"/>
                  </a:lnTo>
                  <a:lnTo>
                    <a:pt x="338" y="163"/>
                  </a:lnTo>
                  <a:lnTo>
                    <a:pt x="398" y="131"/>
                  </a:lnTo>
                  <a:lnTo>
                    <a:pt x="471" y="87"/>
                  </a:lnTo>
                  <a:lnTo>
                    <a:pt x="531" y="49"/>
                  </a:lnTo>
                  <a:lnTo>
                    <a:pt x="597" y="15"/>
                  </a:lnTo>
                  <a:lnTo>
                    <a:pt x="627" y="5"/>
                  </a:lnTo>
                  <a:lnTo>
                    <a:pt x="656" y="0"/>
                  </a:lnTo>
                  <a:lnTo>
                    <a:pt x="671" y="0"/>
                  </a:lnTo>
                  <a:lnTo>
                    <a:pt x="694" y="2"/>
                  </a:lnTo>
                  <a:lnTo>
                    <a:pt x="716" y="6"/>
                  </a:lnTo>
                  <a:lnTo>
                    <a:pt x="746" y="15"/>
                  </a:lnTo>
                  <a:lnTo>
                    <a:pt x="789" y="47"/>
                  </a:lnTo>
                  <a:lnTo>
                    <a:pt x="819" y="68"/>
                  </a:lnTo>
                  <a:lnTo>
                    <a:pt x="871" y="98"/>
                  </a:lnTo>
                  <a:lnTo>
                    <a:pt x="915" y="131"/>
                  </a:lnTo>
                  <a:lnTo>
                    <a:pt x="960" y="165"/>
                  </a:lnTo>
                  <a:lnTo>
                    <a:pt x="989" y="196"/>
                  </a:lnTo>
                  <a:lnTo>
                    <a:pt x="1041" y="234"/>
                  </a:lnTo>
                  <a:lnTo>
                    <a:pt x="1093" y="263"/>
                  </a:lnTo>
                  <a:lnTo>
                    <a:pt x="1130" y="296"/>
                  </a:lnTo>
                  <a:lnTo>
                    <a:pt x="1160" y="313"/>
                  </a:lnTo>
                  <a:lnTo>
                    <a:pt x="1211" y="338"/>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96" name="Rectangle 32">
            <a:extLst>
              <a:ext uri="{FF2B5EF4-FFF2-40B4-BE49-F238E27FC236}">
                <a16:creationId xmlns:a16="http://schemas.microsoft.com/office/drawing/2014/main" id="{72EC64F4-A232-A444-8275-C287DBC273EC}"/>
              </a:ext>
            </a:extLst>
          </p:cNvPr>
          <p:cNvSpPr>
            <a:spLocks noGrp="1" noChangeArrowheads="1"/>
          </p:cNvSpPr>
          <p:nvPr>
            <p:ph type="title"/>
          </p:nvPr>
        </p:nvSpPr>
        <p:spPr>
          <a:xfrm>
            <a:off x="0" y="0"/>
            <a:ext cx="6642100" cy="685800"/>
          </a:xfrm>
          <a:solidFill>
            <a:schemeClr val="bg1"/>
          </a:solidFill>
        </p:spPr>
        <p:txBody>
          <a:bodyPr lIns="90488" tIns="44450" rIns="90488" bIns="44450"/>
          <a:lstStyle/>
          <a:p>
            <a:pPr>
              <a:defRPr/>
            </a:pPr>
            <a:r>
              <a:rPr lang="en-US" dirty="0">
                <a:cs typeface="+mj-cs"/>
              </a:rPr>
              <a:t>Spectra of PI and </a:t>
            </a:r>
            <a:r>
              <a:rPr lang="en-US" dirty="0" err="1">
                <a:cs typeface="+mj-cs"/>
              </a:rPr>
              <a:t>EtBr</a:t>
            </a:r>
            <a:endParaRPr lang="en-US" dirty="0">
              <a:cs typeface="+mj-cs"/>
            </a:endParaRPr>
          </a:p>
        </p:txBody>
      </p:sp>
      <p:pic>
        <p:nvPicPr>
          <p:cNvPr id="28676" name="Picture 3" descr="Screenshot 2016-03-28 00.49.40.png">
            <a:extLst>
              <a:ext uri="{FF2B5EF4-FFF2-40B4-BE49-F238E27FC236}">
                <a16:creationId xmlns:a16="http://schemas.microsoft.com/office/drawing/2014/main" id="{D3D0BC56-632A-704D-9B7A-D90CD15DE1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3798888"/>
            <a:ext cx="50450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3">
            <a:extLst>
              <a:ext uri="{FF2B5EF4-FFF2-40B4-BE49-F238E27FC236}">
                <a16:creationId xmlns:a16="http://schemas.microsoft.com/office/drawing/2014/main" id="{445648FE-1AD1-2A4F-A4A6-E4C24A53A55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C817F60-A82F-224A-8EE6-6B1364A587DA}"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9219" name="Rectangle 2">
            <a:extLst>
              <a:ext uri="{FF2B5EF4-FFF2-40B4-BE49-F238E27FC236}">
                <a16:creationId xmlns:a16="http://schemas.microsoft.com/office/drawing/2014/main" id="{A02E9AD7-0524-4242-B8BB-916D5344BC45}"/>
              </a:ext>
            </a:extLst>
          </p:cNvPr>
          <p:cNvSpPr>
            <a:spLocks noGrp="1" noChangeArrowheads="1"/>
          </p:cNvSpPr>
          <p:nvPr>
            <p:ph type="title"/>
          </p:nvPr>
        </p:nvSpPr>
        <p:spPr>
          <a:xfrm>
            <a:off x="0" y="0"/>
            <a:ext cx="3265714" cy="977900"/>
          </a:xfrm>
          <a:extLst>
            <a:ext uri="{91240B29-F687-4f45-9708-019B960494DF}"/>
          </a:extLst>
        </p:spPr>
        <p:txBody>
          <a:bodyPr lIns="90488" tIns="44450" rIns="90488" bIns="44450"/>
          <a:lstStyle/>
          <a:p>
            <a:pPr>
              <a:defRPr/>
            </a:pPr>
            <a:r>
              <a:rPr lang="en-US" dirty="0">
                <a:cs typeface="+mj-cs"/>
              </a:rPr>
              <a:t>Hydroethidine</a:t>
            </a:r>
          </a:p>
        </p:txBody>
      </p:sp>
      <p:sp>
        <p:nvSpPr>
          <p:cNvPr id="9220" name="Rectangle 3">
            <a:extLst>
              <a:ext uri="{FF2B5EF4-FFF2-40B4-BE49-F238E27FC236}">
                <a16:creationId xmlns:a16="http://schemas.microsoft.com/office/drawing/2014/main" id="{DEFEAB4F-4D9F-4144-91B5-6F22BE5D8387}"/>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sz="2800" dirty="0">
                <a:cs typeface="+mn-cs"/>
              </a:rPr>
              <a:t>Reduced </a:t>
            </a:r>
            <a:r>
              <a:rPr lang="en-US" sz="2800" dirty="0" err="1">
                <a:cs typeface="+mn-cs"/>
              </a:rPr>
              <a:t>ethidium</a:t>
            </a:r>
            <a:endParaRPr lang="en-US" sz="2800" dirty="0">
              <a:cs typeface="+mn-cs"/>
            </a:endParaRPr>
          </a:p>
          <a:p>
            <a:pPr>
              <a:defRPr/>
            </a:pPr>
            <a:r>
              <a:rPr lang="en-US" sz="2800" dirty="0">
                <a:cs typeface="+mn-cs"/>
              </a:rPr>
              <a:t>Rapidly enters intact cells</a:t>
            </a:r>
          </a:p>
          <a:p>
            <a:pPr lvl="1">
              <a:defRPr/>
            </a:pPr>
            <a:r>
              <a:rPr lang="en-US" sz="2400" dirty="0"/>
              <a:t>then is dehydrogenated to </a:t>
            </a:r>
            <a:r>
              <a:rPr lang="en-US" sz="2400" dirty="0" err="1"/>
              <a:t>ethidium</a:t>
            </a:r>
            <a:endParaRPr lang="en-US" sz="2400" dirty="0"/>
          </a:p>
          <a:p>
            <a:pPr lvl="1">
              <a:defRPr/>
            </a:pPr>
            <a:r>
              <a:rPr lang="en-US" sz="2400" dirty="0"/>
              <a:t>red in nuclei, blue in cytoplasm  if excite at 320-360 nm</a:t>
            </a:r>
          </a:p>
          <a:p>
            <a:pPr lvl="2">
              <a:defRPr/>
            </a:pPr>
            <a:r>
              <a:rPr lang="en-US" sz="2000" dirty="0"/>
              <a:t>see only the red if excite at 535 nm</a:t>
            </a:r>
          </a:p>
          <a:p>
            <a:pPr>
              <a:defRPr/>
            </a:pPr>
            <a:r>
              <a:rPr lang="en-US" sz="2800" dirty="0">
                <a:cs typeface="+mn-cs"/>
              </a:rPr>
              <a:t>May use as live/dead stain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a:extLst>
              <a:ext uri="{FF2B5EF4-FFF2-40B4-BE49-F238E27FC236}">
                <a16:creationId xmlns:a16="http://schemas.microsoft.com/office/drawing/2014/main" id="{84DAA349-4990-7D4A-BFE2-846C3AB5BA2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5E8471-BAF7-2143-A7B6-1D143390F209}" type="datetime12">
              <a:rPr lang="en-US" altLang="en-US" sz="1400" smtClean="0">
                <a:latin typeface="Times New Roman" panose="02020603050405020304" pitchFamily="18" charset="0"/>
              </a:rPr>
              <a:pPr>
                <a:spcBef>
                  <a:spcPct val="0"/>
                </a:spcBef>
                <a:buFontTx/>
                <a:buNone/>
              </a:pPr>
              <a:t>10:47 AM</a:t>
            </a:fld>
            <a:endParaRPr lang="en-US" altLang="en-US" sz="1400">
              <a:latin typeface="Times New Roman" panose="02020603050405020304" pitchFamily="18" charset="0"/>
            </a:endParaRPr>
          </a:p>
        </p:txBody>
      </p:sp>
      <p:sp>
        <p:nvSpPr>
          <p:cNvPr id="10243" name="Rectangle 2">
            <a:extLst>
              <a:ext uri="{FF2B5EF4-FFF2-40B4-BE49-F238E27FC236}">
                <a16:creationId xmlns:a16="http://schemas.microsoft.com/office/drawing/2014/main" id="{ED62D315-E600-8244-8FBA-A594E87E0154}"/>
              </a:ext>
            </a:extLst>
          </p:cNvPr>
          <p:cNvSpPr>
            <a:spLocks noGrp="1" noChangeArrowheads="1"/>
          </p:cNvSpPr>
          <p:nvPr>
            <p:ph type="title"/>
          </p:nvPr>
        </p:nvSpPr>
        <p:spPr>
          <a:xfrm>
            <a:off x="0" y="0"/>
            <a:ext cx="8534400" cy="990600"/>
          </a:xfrm>
          <a:extLst>
            <a:ext uri="{91240B29-F687-4f45-9708-019B960494DF}"/>
          </a:extLst>
        </p:spPr>
        <p:txBody>
          <a:bodyPr lIns="90488" tIns="44450" rIns="90488" bIns="44450"/>
          <a:lstStyle/>
          <a:p>
            <a:pPr>
              <a:defRPr/>
            </a:pPr>
            <a:r>
              <a:rPr lang="en-US" sz="2800">
                <a:cs typeface="+mj-cs"/>
              </a:rPr>
              <a:t>Mithramycin, Olivomycin, Chromomycin A3</a:t>
            </a:r>
          </a:p>
        </p:txBody>
      </p:sp>
      <p:sp>
        <p:nvSpPr>
          <p:cNvPr id="10244" name="Rectangle 3">
            <a:extLst>
              <a:ext uri="{FF2B5EF4-FFF2-40B4-BE49-F238E27FC236}">
                <a16:creationId xmlns:a16="http://schemas.microsoft.com/office/drawing/2014/main" id="{E26CDFC2-8EFF-9244-94D0-E95E56140118}"/>
              </a:ext>
            </a:extLst>
          </p:cNvPr>
          <p:cNvSpPr>
            <a:spLocks noGrp="1" noChangeArrowheads="1"/>
          </p:cNvSpPr>
          <p:nvPr>
            <p:ph type="body" idx="1"/>
          </p:nvPr>
        </p:nvSpPr>
        <p:spPr>
          <a:xfrm>
            <a:off x="484188" y="1317625"/>
            <a:ext cx="7772400" cy="4114800"/>
          </a:xfrm>
          <a:extLst>
            <a:ext uri="{91240B29-F687-4f45-9708-019B960494DF}"/>
          </a:extLst>
        </p:spPr>
        <p:txBody>
          <a:bodyPr lIns="90488" tIns="44450" rIns="90488" bIns="44450"/>
          <a:lstStyle/>
          <a:p>
            <a:pPr>
              <a:defRPr/>
            </a:pPr>
            <a:r>
              <a:rPr lang="en-US" sz="2800" dirty="0">
                <a:cs typeface="+mn-cs"/>
              </a:rPr>
              <a:t>Attach at G-C region of DNA</a:t>
            </a:r>
          </a:p>
          <a:p>
            <a:pPr lvl="1">
              <a:defRPr/>
            </a:pPr>
            <a:r>
              <a:rPr lang="en-US" sz="2400" dirty="0"/>
              <a:t>do not intercalate; need Mg</a:t>
            </a:r>
            <a:r>
              <a:rPr lang="en-US" sz="2400" baseline="30000" dirty="0"/>
              <a:t>++</a:t>
            </a:r>
            <a:r>
              <a:rPr lang="en-US" sz="2400" dirty="0"/>
              <a:t> to bind</a:t>
            </a:r>
          </a:p>
          <a:p>
            <a:pPr>
              <a:defRPr/>
            </a:pPr>
            <a:r>
              <a:rPr lang="en-US" sz="2800" dirty="0">
                <a:cs typeface="+mn-cs"/>
              </a:rPr>
              <a:t>Quantum efficiency low</a:t>
            </a:r>
          </a:p>
          <a:p>
            <a:pPr>
              <a:defRPr/>
            </a:pPr>
            <a:r>
              <a:rPr lang="en-US" sz="2800" dirty="0">
                <a:cs typeface="+mn-cs"/>
              </a:rPr>
              <a:t>Ex: ~440 nm		</a:t>
            </a:r>
            <a:r>
              <a:rPr lang="en-US" sz="2800" dirty="0" err="1">
                <a:cs typeface="+mn-cs"/>
              </a:rPr>
              <a:t>Em</a:t>
            </a:r>
            <a:r>
              <a:rPr lang="en-US" sz="2800" dirty="0">
                <a:cs typeface="+mn-cs"/>
              </a:rPr>
              <a:t>:  545 - 575 nm</a:t>
            </a:r>
          </a:p>
          <a:p>
            <a:pPr>
              <a:defRPr/>
            </a:pPr>
            <a:r>
              <a:rPr lang="en-US" sz="2800" dirty="0">
                <a:cs typeface="+mn-cs"/>
              </a:rPr>
              <a:t>Can excite with:</a:t>
            </a:r>
          </a:p>
          <a:p>
            <a:pPr lvl="1">
              <a:defRPr/>
            </a:pPr>
            <a:r>
              <a:rPr lang="en-US" sz="2400" dirty="0"/>
              <a:t>457  </a:t>
            </a:r>
            <a:r>
              <a:rPr lang="en-US" sz="2400" dirty="0" err="1"/>
              <a:t>Ar</a:t>
            </a:r>
            <a:r>
              <a:rPr lang="en-US" sz="2400" dirty="0"/>
              <a:t> line</a:t>
            </a:r>
          </a:p>
          <a:p>
            <a:pPr lvl="1">
              <a:defRPr/>
            </a:pPr>
            <a:r>
              <a:rPr lang="en-US" sz="2400" dirty="0"/>
              <a:t>441  </a:t>
            </a:r>
            <a:r>
              <a:rPr lang="en-US" sz="2400" dirty="0" err="1"/>
              <a:t>HeCd</a:t>
            </a:r>
            <a:r>
              <a:rPr lang="en-US" sz="2400" dirty="0"/>
              <a:t> line</a:t>
            </a:r>
          </a:p>
          <a:p>
            <a:pPr lvl="1">
              <a:defRPr/>
            </a:pPr>
            <a:r>
              <a:rPr lang="en-US" sz="2400" dirty="0"/>
              <a:t>436  Hg arc lamp line</a:t>
            </a:r>
          </a:p>
        </p:txBody>
      </p:sp>
      <p:grpSp>
        <p:nvGrpSpPr>
          <p:cNvPr id="32772" name="Group 4">
            <a:extLst>
              <a:ext uri="{FF2B5EF4-FFF2-40B4-BE49-F238E27FC236}">
                <a16:creationId xmlns:a16="http://schemas.microsoft.com/office/drawing/2014/main" id="{3A0B49C4-FF78-A54D-8DF0-A8D9EA6CB135}"/>
              </a:ext>
            </a:extLst>
          </p:cNvPr>
          <p:cNvGrpSpPr>
            <a:grpSpLocks/>
          </p:cNvGrpSpPr>
          <p:nvPr/>
        </p:nvGrpSpPr>
        <p:grpSpPr bwMode="auto">
          <a:xfrm>
            <a:off x="5607050" y="4821238"/>
            <a:ext cx="3460750" cy="1668462"/>
            <a:chOff x="3532" y="3037"/>
            <a:chExt cx="2180" cy="1051"/>
          </a:xfrm>
        </p:grpSpPr>
        <p:sp>
          <p:nvSpPr>
            <p:cNvPr id="32773" name="Line 5">
              <a:extLst>
                <a:ext uri="{FF2B5EF4-FFF2-40B4-BE49-F238E27FC236}">
                  <a16:creationId xmlns:a16="http://schemas.microsoft.com/office/drawing/2014/main" id="{EAF21387-FC71-D74E-B1B3-0B7319C9D4EB}"/>
                </a:ext>
              </a:extLst>
            </p:cNvPr>
            <p:cNvSpPr>
              <a:spLocks noChangeShapeType="1"/>
            </p:cNvSpPr>
            <p:nvPr/>
          </p:nvSpPr>
          <p:spPr bwMode="auto">
            <a:xfrm>
              <a:off x="4459" y="308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774" name="Group 6">
              <a:extLst>
                <a:ext uri="{FF2B5EF4-FFF2-40B4-BE49-F238E27FC236}">
                  <a16:creationId xmlns:a16="http://schemas.microsoft.com/office/drawing/2014/main" id="{D1F9FF6D-83A7-9845-948B-E4F6E305D22C}"/>
                </a:ext>
              </a:extLst>
            </p:cNvPr>
            <p:cNvGrpSpPr>
              <a:grpSpLocks/>
            </p:cNvGrpSpPr>
            <p:nvPr/>
          </p:nvGrpSpPr>
          <p:grpSpPr bwMode="auto">
            <a:xfrm>
              <a:off x="3532" y="3037"/>
              <a:ext cx="2180" cy="1051"/>
              <a:chOff x="3532" y="3037"/>
              <a:chExt cx="2180" cy="1051"/>
            </a:xfrm>
          </p:grpSpPr>
          <p:grpSp>
            <p:nvGrpSpPr>
              <p:cNvPr id="32775" name="Group 7">
                <a:extLst>
                  <a:ext uri="{FF2B5EF4-FFF2-40B4-BE49-F238E27FC236}">
                    <a16:creationId xmlns:a16="http://schemas.microsoft.com/office/drawing/2014/main" id="{9A9EDD86-FB37-7946-A234-E0D617BE0755}"/>
                  </a:ext>
                </a:extLst>
              </p:cNvPr>
              <p:cNvGrpSpPr>
                <a:grpSpLocks/>
              </p:cNvGrpSpPr>
              <p:nvPr/>
            </p:nvGrpSpPr>
            <p:grpSpPr bwMode="auto">
              <a:xfrm>
                <a:off x="3532" y="3037"/>
                <a:ext cx="2180" cy="1051"/>
                <a:chOff x="3532" y="3037"/>
                <a:chExt cx="2180" cy="1051"/>
              </a:xfrm>
            </p:grpSpPr>
            <p:sp>
              <p:nvSpPr>
                <p:cNvPr id="32780" name="Line 8">
                  <a:extLst>
                    <a:ext uri="{FF2B5EF4-FFF2-40B4-BE49-F238E27FC236}">
                      <a16:creationId xmlns:a16="http://schemas.microsoft.com/office/drawing/2014/main" id="{F20824CB-3F5F-DE46-AC0B-ACD500BBFCE8}"/>
                    </a:ext>
                  </a:extLst>
                </p:cNvPr>
                <p:cNvSpPr>
                  <a:spLocks noChangeShapeType="1"/>
                </p:cNvSpPr>
                <p:nvPr/>
              </p:nvSpPr>
              <p:spPr bwMode="auto">
                <a:xfrm>
                  <a:off x="3835" y="3085"/>
                  <a:ext cx="0" cy="979"/>
                </a:xfrm>
                <a:prstGeom prst="line">
                  <a:avLst/>
                </a:prstGeom>
                <a:noFill/>
                <a:ln w="50800">
                  <a:solidFill>
                    <a:srgbClr val="DEC4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Freeform 9">
                  <a:extLst>
                    <a:ext uri="{FF2B5EF4-FFF2-40B4-BE49-F238E27FC236}">
                      <a16:creationId xmlns:a16="http://schemas.microsoft.com/office/drawing/2014/main" id="{2D716EB1-B128-AB49-83B6-605898C0D2A8}"/>
                    </a:ext>
                  </a:extLst>
                </p:cNvPr>
                <p:cNvSpPr>
                  <a:spLocks/>
                </p:cNvSpPr>
                <p:nvPr/>
              </p:nvSpPr>
              <p:spPr bwMode="auto">
                <a:xfrm>
                  <a:off x="3532" y="3663"/>
                  <a:ext cx="2022" cy="425"/>
                </a:xfrm>
                <a:custGeom>
                  <a:avLst/>
                  <a:gdLst>
                    <a:gd name="T0" fmla="*/ 0 w 2022"/>
                    <a:gd name="T1" fmla="*/ 0 h 425"/>
                    <a:gd name="T2" fmla="*/ 2021 w 2022"/>
                    <a:gd name="T3" fmla="*/ 0 h 425"/>
                    <a:gd name="T4" fmla="*/ 2021 w 2022"/>
                    <a:gd name="T5" fmla="*/ 424 h 425"/>
                    <a:gd name="T6" fmla="*/ 0 w 2022"/>
                    <a:gd name="T7" fmla="*/ 424 h 425"/>
                    <a:gd name="T8" fmla="*/ 0 w 202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2" h="425">
                      <a:moveTo>
                        <a:pt x="0" y="0"/>
                      </a:moveTo>
                      <a:lnTo>
                        <a:pt x="2021" y="0"/>
                      </a:lnTo>
                      <a:lnTo>
                        <a:pt x="2021" y="424"/>
                      </a:lnTo>
                      <a:lnTo>
                        <a:pt x="0" y="424"/>
                      </a:lnTo>
                      <a:lnTo>
                        <a:pt x="0" y="0"/>
                      </a:lnTo>
                    </a:path>
                  </a:pathLst>
                </a:custGeom>
                <a:solidFill>
                  <a:srgbClr val="CECEC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Line 10">
                  <a:extLst>
                    <a:ext uri="{FF2B5EF4-FFF2-40B4-BE49-F238E27FC236}">
                      <a16:creationId xmlns:a16="http://schemas.microsoft.com/office/drawing/2014/main" id="{2AF5C98B-CB1F-0F4F-B4F4-E8B9A7E94855}"/>
                    </a:ext>
                  </a:extLst>
                </p:cNvPr>
                <p:cNvSpPr>
                  <a:spLocks noChangeShapeType="1"/>
                </p:cNvSpPr>
                <p:nvPr/>
              </p:nvSpPr>
              <p:spPr bwMode="auto">
                <a:xfrm>
                  <a:off x="4927" y="3037"/>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783" name="Group 11">
                  <a:extLst>
                    <a:ext uri="{FF2B5EF4-FFF2-40B4-BE49-F238E27FC236}">
                      <a16:creationId xmlns:a16="http://schemas.microsoft.com/office/drawing/2014/main" id="{9A19EF6D-7EF2-464C-9A2B-48203924C2AC}"/>
                    </a:ext>
                  </a:extLst>
                </p:cNvPr>
                <p:cNvGrpSpPr>
                  <a:grpSpLocks/>
                </p:cNvGrpSpPr>
                <p:nvPr/>
              </p:nvGrpSpPr>
              <p:grpSpPr bwMode="auto">
                <a:xfrm>
                  <a:off x="3582" y="3312"/>
                  <a:ext cx="2130" cy="364"/>
                  <a:chOff x="3582" y="3312"/>
                  <a:chExt cx="2130" cy="364"/>
                </a:xfrm>
              </p:grpSpPr>
              <p:sp>
                <p:nvSpPr>
                  <p:cNvPr id="32784" name="Rectangle 12">
                    <a:extLst>
                      <a:ext uri="{FF2B5EF4-FFF2-40B4-BE49-F238E27FC236}">
                        <a16:creationId xmlns:a16="http://schemas.microsoft.com/office/drawing/2014/main" id="{8308DF7F-89DD-A644-AA61-F6F19AD0119E}"/>
                      </a:ext>
                    </a:extLst>
                  </p:cNvPr>
                  <p:cNvSpPr>
                    <a:spLocks noChangeArrowheads="1"/>
                  </p:cNvSpPr>
                  <p:nvPr/>
                </p:nvSpPr>
                <p:spPr bwMode="auto">
                  <a:xfrm>
                    <a:off x="4901" y="3482"/>
                    <a:ext cx="3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32785" name="Group 13">
                    <a:extLst>
                      <a:ext uri="{FF2B5EF4-FFF2-40B4-BE49-F238E27FC236}">
                        <a16:creationId xmlns:a16="http://schemas.microsoft.com/office/drawing/2014/main" id="{A67858E3-344F-0B4D-9EFC-3A9B255A7012}"/>
                      </a:ext>
                    </a:extLst>
                  </p:cNvPr>
                  <p:cNvGrpSpPr>
                    <a:grpSpLocks/>
                  </p:cNvGrpSpPr>
                  <p:nvPr/>
                </p:nvGrpSpPr>
                <p:grpSpPr bwMode="auto">
                  <a:xfrm>
                    <a:off x="3582" y="3312"/>
                    <a:ext cx="2130" cy="364"/>
                    <a:chOff x="3582" y="3312"/>
                    <a:chExt cx="2130" cy="364"/>
                  </a:xfrm>
                </p:grpSpPr>
                <p:sp>
                  <p:nvSpPr>
                    <p:cNvPr id="32786" name="Rectangle 14">
                      <a:extLst>
                        <a:ext uri="{FF2B5EF4-FFF2-40B4-BE49-F238E27FC236}">
                          <a16:creationId xmlns:a16="http://schemas.microsoft.com/office/drawing/2014/main" id="{1321C317-5FC2-BB40-B086-0F8CEA06692E}"/>
                        </a:ext>
                      </a:extLst>
                    </p:cNvPr>
                    <p:cNvSpPr>
                      <a:spLocks noChangeArrowheads="1"/>
                    </p:cNvSpPr>
                    <p:nvPr/>
                  </p:nvSpPr>
                  <p:spPr bwMode="auto">
                    <a:xfrm>
                      <a:off x="3582" y="3482"/>
                      <a:ext cx="37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7" name="Rectangle 15">
                      <a:extLst>
                        <a:ext uri="{FF2B5EF4-FFF2-40B4-BE49-F238E27FC236}">
                          <a16:creationId xmlns:a16="http://schemas.microsoft.com/office/drawing/2014/main" id="{821345F0-10D7-B14F-8F68-F4EEED4207CF}"/>
                        </a:ext>
                      </a:extLst>
                    </p:cNvPr>
                    <p:cNvSpPr>
                      <a:spLocks noChangeArrowheads="1"/>
                    </p:cNvSpPr>
                    <p:nvPr/>
                  </p:nvSpPr>
                  <p:spPr bwMode="auto">
                    <a:xfrm>
                      <a:off x="4436" y="3482"/>
                      <a:ext cx="3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8" name="Rectangle 16">
                      <a:extLst>
                        <a:ext uri="{FF2B5EF4-FFF2-40B4-BE49-F238E27FC236}">
                          <a16:creationId xmlns:a16="http://schemas.microsoft.com/office/drawing/2014/main" id="{B87F75BB-C590-0244-8C66-16DA178FD04A}"/>
                        </a:ext>
                      </a:extLst>
                    </p:cNvPr>
                    <p:cNvSpPr>
                      <a:spLocks noChangeArrowheads="1"/>
                    </p:cNvSpPr>
                    <p:nvPr/>
                  </p:nvSpPr>
                  <p:spPr bwMode="auto">
                    <a:xfrm>
                      <a:off x="5365" y="3482"/>
                      <a:ext cx="3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89" name="Rectangle 17">
                      <a:extLst>
                        <a:ext uri="{FF2B5EF4-FFF2-40B4-BE49-F238E27FC236}">
                          <a16:creationId xmlns:a16="http://schemas.microsoft.com/office/drawing/2014/main" id="{68F6B286-B97D-F141-85CD-0E3EBE5DEBCA}"/>
                        </a:ext>
                      </a:extLst>
                    </p:cNvPr>
                    <p:cNvSpPr>
                      <a:spLocks noChangeArrowheads="1"/>
                    </p:cNvSpPr>
                    <p:nvPr/>
                  </p:nvSpPr>
                  <p:spPr bwMode="auto">
                    <a:xfrm>
                      <a:off x="3968" y="3482"/>
                      <a:ext cx="3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0" name="Rectangle 18">
                      <a:extLst>
                        <a:ext uri="{FF2B5EF4-FFF2-40B4-BE49-F238E27FC236}">
                          <a16:creationId xmlns:a16="http://schemas.microsoft.com/office/drawing/2014/main" id="{0E8FABE6-AE7F-B34A-A6FF-B699618010A3}"/>
                        </a:ext>
                      </a:extLst>
                    </p:cNvPr>
                    <p:cNvSpPr>
                      <a:spLocks noChangeArrowheads="1"/>
                    </p:cNvSpPr>
                    <p:nvPr/>
                  </p:nvSpPr>
                  <p:spPr bwMode="auto">
                    <a:xfrm>
                      <a:off x="4229" y="3315"/>
                      <a:ext cx="2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1" name="Rectangle 19">
                      <a:extLst>
                        <a:ext uri="{FF2B5EF4-FFF2-40B4-BE49-F238E27FC236}">
                          <a16:creationId xmlns:a16="http://schemas.microsoft.com/office/drawing/2014/main" id="{33EFDCB9-DA39-1649-AA56-EDD0796967E1}"/>
                        </a:ext>
                      </a:extLst>
                    </p:cNvPr>
                    <p:cNvSpPr>
                      <a:spLocks noChangeArrowheads="1"/>
                    </p:cNvSpPr>
                    <p:nvPr/>
                  </p:nvSpPr>
                  <p:spPr bwMode="auto">
                    <a:xfrm>
                      <a:off x="3782" y="3312"/>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350</a:t>
                      </a:r>
                    </a:p>
                  </p:txBody>
                </p:sp>
                <p:sp>
                  <p:nvSpPr>
                    <p:cNvPr id="32792" name="Rectangle 20">
                      <a:extLst>
                        <a:ext uri="{FF2B5EF4-FFF2-40B4-BE49-F238E27FC236}">
                          <a16:creationId xmlns:a16="http://schemas.microsoft.com/office/drawing/2014/main" id="{9514E6DF-C08A-C24F-89B0-65C844E12B0C}"/>
                        </a:ext>
                      </a:extLst>
                    </p:cNvPr>
                    <p:cNvSpPr>
                      <a:spLocks noChangeArrowheads="1"/>
                    </p:cNvSpPr>
                    <p:nvPr/>
                  </p:nvSpPr>
                  <p:spPr bwMode="auto">
                    <a:xfrm>
                      <a:off x="4619" y="3315"/>
                      <a:ext cx="2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3" name="Rectangle 21">
                      <a:extLst>
                        <a:ext uri="{FF2B5EF4-FFF2-40B4-BE49-F238E27FC236}">
                          <a16:creationId xmlns:a16="http://schemas.microsoft.com/office/drawing/2014/main" id="{849FC3A0-C40A-3344-9CBD-75491A449CFF}"/>
                        </a:ext>
                      </a:extLst>
                    </p:cNvPr>
                    <p:cNvSpPr>
                      <a:spLocks noChangeArrowheads="1"/>
                    </p:cNvSpPr>
                    <p:nvPr/>
                  </p:nvSpPr>
                  <p:spPr bwMode="auto">
                    <a:xfrm>
                      <a:off x="4877" y="3312"/>
                      <a:ext cx="36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575</a:t>
                      </a:r>
                    </a:p>
                    <a:p>
                      <a:pPr eaLnBrk="1">
                        <a:spcBef>
                          <a:spcPct val="0"/>
                        </a:spcBef>
                        <a:buFontTx/>
                        <a:buNone/>
                      </a:pPr>
                      <a:endParaRPr lang="en-US" altLang="en-US" sz="1600" b="1" i="1"/>
                    </a:p>
                  </p:txBody>
                </p:sp>
                <p:sp>
                  <p:nvSpPr>
                    <p:cNvPr id="32794" name="Rectangle 22">
                      <a:extLst>
                        <a:ext uri="{FF2B5EF4-FFF2-40B4-BE49-F238E27FC236}">
                          <a16:creationId xmlns:a16="http://schemas.microsoft.com/office/drawing/2014/main" id="{C9468931-5969-5A4A-A1D6-032A0859F3A3}"/>
                        </a:ext>
                      </a:extLst>
                    </p:cNvPr>
                    <p:cNvSpPr>
                      <a:spLocks noChangeArrowheads="1"/>
                    </p:cNvSpPr>
                    <p:nvPr/>
                  </p:nvSpPr>
                  <p:spPr bwMode="auto">
                    <a:xfrm>
                      <a:off x="5190" y="3315"/>
                      <a:ext cx="2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95" name="Rectangle 23">
                      <a:extLst>
                        <a:ext uri="{FF2B5EF4-FFF2-40B4-BE49-F238E27FC236}">
                          <a16:creationId xmlns:a16="http://schemas.microsoft.com/office/drawing/2014/main" id="{4991A3BD-5485-0C42-BCEF-4018173AA670}"/>
                        </a:ext>
                      </a:extLst>
                    </p:cNvPr>
                    <p:cNvSpPr>
                      <a:spLocks noChangeArrowheads="1"/>
                    </p:cNvSpPr>
                    <p:nvPr/>
                  </p:nvSpPr>
                  <p:spPr bwMode="auto">
                    <a:xfrm>
                      <a:off x="4463" y="3312"/>
                      <a:ext cx="3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i="1"/>
                        <a:t>488</a:t>
                      </a:r>
                    </a:p>
                  </p:txBody>
                </p:sp>
              </p:grpSp>
            </p:grpSp>
          </p:grpSp>
          <p:sp>
            <p:nvSpPr>
              <p:cNvPr id="32776" name="Line 24">
                <a:extLst>
                  <a:ext uri="{FF2B5EF4-FFF2-40B4-BE49-F238E27FC236}">
                    <a16:creationId xmlns:a16="http://schemas.microsoft.com/office/drawing/2014/main" id="{BC983C77-AB92-FD41-BFFF-10DFEFB5FE98}"/>
                  </a:ext>
                </a:extLst>
              </p:cNvPr>
              <p:cNvSpPr>
                <a:spLocks noChangeShapeType="1"/>
              </p:cNvSpPr>
              <p:nvPr/>
            </p:nvSpPr>
            <p:spPr bwMode="auto">
              <a:xfrm>
                <a:off x="4122" y="3085"/>
                <a:ext cx="0" cy="872"/>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Freeform 25">
                <a:extLst>
                  <a:ext uri="{FF2B5EF4-FFF2-40B4-BE49-F238E27FC236}">
                    <a16:creationId xmlns:a16="http://schemas.microsoft.com/office/drawing/2014/main" id="{010E0368-4B1F-0F4E-869F-E2600C50CF97}"/>
                  </a:ext>
                </a:extLst>
              </p:cNvPr>
              <p:cNvSpPr>
                <a:spLocks/>
              </p:cNvSpPr>
              <p:nvPr/>
            </p:nvSpPr>
            <p:spPr bwMode="auto">
              <a:xfrm>
                <a:off x="3835" y="3707"/>
                <a:ext cx="794" cy="374"/>
              </a:xfrm>
              <a:custGeom>
                <a:avLst/>
                <a:gdLst>
                  <a:gd name="T0" fmla="*/ 0 w 794"/>
                  <a:gd name="T1" fmla="*/ 373 h 374"/>
                  <a:gd name="T2" fmla="*/ 68 w 794"/>
                  <a:gd name="T3" fmla="*/ 317 h 374"/>
                  <a:gd name="T4" fmla="*/ 104 w 794"/>
                  <a:gd name="T5" fmla="*/ 284 h 374"/>
                  <a:gd name="T6" fmla="*/ 136 w 794"/>
                  <a:gd name="T7" fmla="*/ 247 h 374"/>
                  <a:gd name="T8" fmla="*/ 165 w 794"/>
                  <a:gd name="T9" fmla="*/ 215 h 374"/>
                  <a:gd name="T10" fmla="*/ 187 w 794"/>
                  <a:gd name="T11" fmla="*/ 179 h 374"/>
                  <a:gd name="T12" fmla="*/ 216 w 794"/>
                  <a:gd name="T13" fmla="*/ 144 h 374"/>
                  <a:gd name="T14" fmla="*/ 251 w 794"/>
                  <a:gd name="T15" fmla="*/ 95 h 374"/>
                  <a:gd name="T16" fmla="*/ 280 w 794"/>
                  <a:gd name="T17" fmla="*/ 54 h 374"/>
                  <a:gd name="T18" fmla="*/ 313 w 794"/>
                  <a:gd name="T19" fmla="*/ 16 h 374"/>
                  <a:gd name="T20" fmla="*/ 327 w 794"/>
                  <a:gd name="T21" fmla="*/ 4 h 374"/>
                  <a:gd name="T22" fmla="*/ 342 w 794"/>
                  <a:gd name="T23" fmla="*/ 0 h 374"/>
                  <a:gd name="T24" fmla="*/ 349 w 794"/>
                  <a:gd name="T25" fmla="*/ 0 h 374"/>
                  <a:gd name="T26" fmla="*/ 360 w 794"/>
                  <a:gd name="T27" fmla="*/ 2 h 374"/>
                  <a:gd name="T28" fmla="*/ 370 w 794"/>
                  <a:gd name="T29" fmla="*/ 7 h 374"/>
                  <a:gd name="T30" fmla="*/ 385 w 794"/>
                  <a:gd name="T31" fmla="*/ 16 h 374"/>
                  <a:gd name="T32" fmla="*/ 407 w 794"/>
                  <a:gd name="T33" fmla="*/ 51 h 374"/>
                  <a:gd name="T34" fmla="*/ 421 w 794"/>
                  <a:gd name="T35" fmla="*/ 75 h 374"/>
                  <a:gd name="T36" fmla="*/ 446 w 794"/>
                  <a:gd name="T37" fmla="*/ 107 h 374"/>
                  <a:gd name="T38" fmla="*/ 468 w 794"/>
                  <a:gd name="T39" fmla="*/ 144 h 374"/>
                  <a:gd name="T40" fmla="*/ 490 w 794"/>
                  <a:gd name="T41" fmla="*/ 182 h 374"/>
                  <a:gd name="T42" fmla="*/ 558 w 794"/>
                  <a:gd name="T43" fmla="*/ 276 h 374"/>
                  <a:gd name="T44" fmla="*/ 594 w 794"/>
                  <a:gd name="T45" fmla="*/ 305 h 374"/>
                  <a:gd name="T46" fmla="*/ 623 w 794"/>
                  <a:gd name="T47" fmla="*/ 329 h 374"/>
                  <a:gd name="T48" fmla="*/ 641 w 794"/>
                  <a:gd name="T49" fmla="*/ 333 h 374"/>
                  <a:gd name="T50" fmla="*/ 666 w 794"/>
                  <a:gd name="T51" fmla="*/ 343 h 374"/>
                  <a:gd name="T52" fmla="*/ 710 w 794"/>
                  <a:gd name="T53" fmla="*/ 354 h 374"/>
                  <a:gd name="T54" fmla="*/ 749 w 794"/>
                  <a:gd name="T55" fmla="*/ 361 h 374"/>
                  <a:gd name="T56" fmla="*/ 793 w 794"/>
                  <a:gd name="T57" fmla="*/ 369 h 374"/>
                  <a:gd name="T58" fmla="*/ 0 w 794"/>
                  <a:gd name="T59" fmla="*/ 372 h 3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4" h="374">
                    <a:moveTo>
                      <a:pt x="0" y="373"/>
                    </a:moveTo>
                    <a:lnTo>
                      <a:pt x="68" y="317"/>
                    </a:lnTo>
                    <a:lnTo>
                      <a:pt x="104" y="284"/>
                    </a:lnTo>
                    <a:lnTo>
                      <a:pt x="136" y="247"/>
                    </a:lnTo>
                    <a:lnTo>
                      <a:pt x="165" y="215"/>
                    </a:lnTo>
                    <a:lnTo>
                      <a:pt x="187" y="179"/>
                    </a:lnTo>
                    <a:lnTo>
                      <a:pt x="216" y="144"/>
                    </a:lnTo>
                    <a:lnTo>
                      <a:pt x="251" y="95"/>
                    </a:lnTo>
                    <a:lnTo>
                      <a:pt x="280" y="54"/>
                    </a:lnTo>
                    <a:lnTo>
                      <a:pt x="313" y="16"/>
                    </a:lnTo>
                    <a:lnTo>
                      <a:pt x="327" y="4"/>
                    </a:lnTo>
                    <a:lnTo>
                      <a:pt x="342" y="0"/>
                    </a:lnTo>
                    <a:lnTo>
                      <a:pt x="349" y="0"/>
                    </a:lnTo>
                    <a:lnTo>
                      <a:pt x="360" y="2"/>
                    </a:lnTo>
                    <a:lnTo>
                      <a:pt x="370" y="7"/>
                    </a:lnTo>
                    <a:lnTo>
                      <a:pt x="385" y="16"/>
                    </a:lnTo>
                    <a:lnTo>
                      <a:pt x="407" y="51"/>
                    </a:lnTo>
                    <a:lnTo>
                      <a:pt x="421" y="75"/>
                    </a:lnTo>
                    <a:lnTo>
                      <a:pt x="446" y="107"/>
                    </a:lnTo>
                    <a:lnTo>
                      <a:pt x="468" y="144"/>
                    </a:lnTo>
                    <a:lnTo>
                      <a:pt x="490" y="182"/>
                    </a:lnTo>
                    <a:lnTo>
                      <a:pt x="558" y="276"/>
                    </a:lnTo>
                    <a:lnTo>
                      <a:pt x="594" y="305"/>
                    </a:lnTo>
                    <a:lnTo>
                      <a:pt x="623" y="329"/>
                    </a:lnTo>
                    <a:lnTo>
                      <a:pt x="641" y="333"/>
                    </a:lnTo>
                    <a:lnTo>
                      <a:pt x="666" y="343"/>
                    </a:lnTo>
                    <a:lnTo>
                      <a:pt x="710" y="354"/>
                    </a:lnTo>
                    <a:lnTo>
                      <a:pt x="749" y="361"/>
                    </a:lnTo>
                    <a:lnTo>
                      <a:pt x="793" y="369"/>
                    </a:lnTo>
                    <a:lnTo>
                      <a:pt x="0" y="372"/>
                    </a:lnTo>
                  </a:path>
                </a:pathLst>
              </a:custGeom>
              <a:solidFill>
                <a:schemeClr val="accent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Freeform 26">
                <a:extLst>
                  <a:ext uri="{FF2B5EF4-FFF2-40B4-BE49-F238E27FC236}">
                    <a16:creationId xmlns:a16="http://schemas.microsoft.com/office/drawing/2014/main" id="{0AC47F9D-FDD7-2546-BB8C-54640D9227EB}"/>
                  </a:ext>
                </a:extLst>
              </p:cNvPr>
              <p:cNvSpPr>
                <a:spLocks/>
              </p:cNvSpPr>
              <p:nvPr/>
            </p:nvSpPr>
            <p:spPr bwMode="auto">
              <a:xfrm>
                <a:off x="4520" y="3737"/>
                <a:ext cx="686" cy="344"/>
              </a:xfrm>
              <a:custGeom>
                <a:avLst/>
                <a:gdLst>
                  <a:gd name="T0" fmla="*/ 0 w 686"/>
                  <a:gd name="T1" fmla="*/ 343 h 344"/>
                  <a:gd name="T2" fmla="*/ 45 w 686"/>
                  <a:gd name="T3" fmla="*/ 300 h 344"/>
                  <a:gd name="T4" fmla="*/ 95 w 686"/>
                  <a:gd name="T5" fmla="*/ 259 h 344"/>
                  <a:gd name="T6" fmla="*/ 137 w 686"/>
                  <a:gd name="T7" fmla="*/ 217 h 344"/>
                  <a:gd name="T8" fmla="*/ 166 w 686"/>
                  <a:gd name="T9" fmla="*/ 189 h 344"/>
                  <a:gd name="T10" fmla="*/ 191 w 686"/>
                  <a:gd name="T11" fmla="*/ 163 h 344"/>
                  <a:gd name="T12" fmla="*/ 225 w 686"/>
                  <a:gd name="T13" fmla="*/ 131 h 344"/>
                  <a:gd name="T14" fmla="*/ 267 w 686"/>
                  <a:gd name="T15" fmla="*/ 86 h 344"/>
                  <a:gd name="T16" fmla="*/ 300 w 686"/>
                  <a:gd name="T17" fmla="*/ 49 h 344"/>
                  <a:gd name="T18" fmla="*/ 338 w 686"/>
                  <a:gd name="T19" fmla="*/ 15 h 344"/>
                  <a:gd name="T20" fmla="*/ 354 w 686"/>
                  <a:gd name="T21" fmla="*/ 5 h 344"/>
                  <a:gd name="T22" fmla="*/ 371 w 686"/>
                  <a:gd name="T23" fmla="*/ 0 h 344"/>
                  <a:gd name="T24" fmla="*/ 380 w 686"/>
                  <a:gd name="T25" fmla="*/ 0 h 344"/>
                  <a:gd name="T26" fmla="*/ 392 w 686"/>
                  <a:gd name="T27" fmla="*/ 2 h 344"/>
                  <a:gd name="T28" fmla="*/ 405 w 686"/>
                  <a:gd name="T29" fmla="*/ 6 h 344"/>
                  <a:gd name="T30" fmla="*/ 422 w 686"/>
                  <a:gd name="T31" fmla="*/ 15 h 344"/>
                  <a:gd name="T32" fmla="*/ 447 w 686"/>
                  <a:gd name="T33" fmla="*/ 47 h 344"/>
                  <a:gd name="T34" fmla="*/ 463 w 686"/>
                  <a:gd name="T35" fmla="*/ 68 h 344"/>
                  <a:gd name="T36" fmla="*/ 493 w 686"/>
                  <a:gd name="T37" fmla="*/ 97 h 344"/>
                  <a:gd name="T38" fmla="*/ 518 w 686"/>
                  <a:gd name="T39" fmla="*/ 131 h 344"/>
                  <a:gd name="T40" fmla="*/ 543 w 686"/>
                  <a:gd name="T41" fmla="*/ 165 h 344"/>
                  <a:gd name="T42" fmla="*/ 560 w 686"/>
                  <a:gd name="T43" fmla="*/ 196 h 344"/>
                  <a:gd name="T44" fmla="*/ 589 w 686"/>
                  <a:gd name="T45" fmla="*/ 234 h 344"/>
                  <a:gd name="T46" fmla="*/ 618 w 686"/>
                  <a:gd name="T47" fmla="*/ 262 h 344"/>
                  <a:gd name="T48" fmla="*/ 639 w 686"/>
                  <a:gd name="T49" fmla="*/ 295 h 344"/>
                  <a:gd name="T50" fmla="*/ 656 w 686"/>
                  <a:gd name="T51" fmla="*/ 312 h 344"/>
                  <a:gd name="T52" fmla="*/ 685 w 686"/>
                  <a:gd name="T53" fmla="*/ 337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6" h="344">
                    <a:moveTo>
                      <a:pt x="0" y="343"/>
                    </a:moveTo>
                    <a:lnTo>
                      <a:pt x="45" y="300"/>
                    </a:lnTo>
                    <a:lnTo>
                      <a:pt x="95" y="259"/>
                    </a:lnTo>
                    <a:lnTo>
                      <a:pt x="137" y="217"/>
                    </a:lnTo>
                    <a:lnTo>
                      <a:pt x="166" y="189"/>
                    </a:lnTo>
                    <a:lnTo>
                      <a:pt x="191" y="163"/>
                    </a:lnTo>
                    <a:lnTo>
                      <a:pt x="225" y="131"/>
                    </a:lnTo>
                    <a:lnTo>
                      <a:pt x="267" y="86"/>
                    </a:lnTo>
                    <a:lnTo>
                      <a:pt x="300" y="49"/>
                    </a:lnTo>
                    <a:lnTo>
                      <a:pt x="338" y="15"/>
                    </a:lnTo>
                    <a:lnTo>
                      <a:pt x="354" y="5"/>
                    </a:lnTo>
                    <a:lnTo>
                      <a:pt x="371" y="0"/>
                    </a:lnTo>
                    <a:lnTo>
                      <a:pt x="380" y="0"/>
                    </a:lnTo>
                    <a:lnTo>
                      <a:pt x="392" y="2"/>
                    </a:lnTo>
                    <a:lnTo>
                      <a:pt x="405" y="6"/>
                    </a:lnTo>
                    <a:lnTo>
                      <a:pt x="422" y="15"/>
                    </a:lnTo>
                    <a:lnTo>
                      <a:pt x="447" y="47"/>
                    </a:lnTo>
                    <a:lnTo>
                      <a:pt x="463" y="68"/>
                    </a:lnTo>
                    <a:lnTo>
                      <a:pt x="493" y="97"/>
                    </a:lnTo>
                    <a:lnTo>
                      <a:pt x="518" y="131"/>
                    </a:lnTo>
                    <a:lnTo>
                      <a:pt x="543" y="165"/>
                    </a:lnTo>
                    <a:lnTo>
                      <a:pt x="560" y="196"/>
                    </a:lnTo>
                    <a:lnTo>
                      <a:pt x="589" y="234"/>
                    </a:lnTo>
                    <a:lnTo>
                      <a:pt x="618" y="262"/>
                    </a:lnTo>
                    <a:lnTo>
                      <a:pt x="639" y="295"/>
                    </a:lnTo>
                    <a:lnTo>
                      <a:pt x="656" y="312"/>
                    </a:lnTo>
                    <a:lnTo>
                      <a:pt x="685" y="337"/>
                    </a:lnTo>
                  </a:path>
                </a:pathLst>
              </a:custGeom>
              <a:gradFill rotWithShape="0">
                <a:gsLst>
                  <a:gs pos="0">
                    <a:srgbClr val="FFFFFF"/>
                  </a:gs>
                  <a:gs pos="100000">
                    <a:srgbClr val="F95AB7"/>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27">
                <a:extLst>
                  <a:ext uri="{FF2B5EF4-FFF2-40B4-BE49-F238E27FC236}">
                    <a16:creationId xmlns:a16="http://schemas.microsoft.com/office/drawing/2014/main" id="{AEB883FA-06E6-7049-A79A-CBF15EE63389}"/>
                  </a:ext>
                </a:extLst>
              </p:cNvPr>
              <p:cNvSpPr>
                <a:spLocks noChangeArrowheads="1"/>
              </p:cNvSpPr>
              <p:nvPr/>
            </p:nvSpPr>
            <p:spPr bwMode="auto">
              <a:xfrm>
                <a:off x="4134" y="3308"/>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1"/>
                  <a:t>425</a:t>
                </a:r>
              </a:p>
            </p:txBody>
          </p:sp>
        </p:grpSp>
      </p:gr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3881</Words>
  <Application>Microsoft Macintosh PowerPoint</Application>
  <PresentationFormat>On-screen Show (4:3)</PresentationFormat>
  <Paragraphs>684</Paragraphs>
  <Slides>50</Slides>
  <Notes>49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 Unicode MS</vt:lpstr>
      <vt:lpstr>Arial</vt:lpstr>
      <vt:lpstr>Arial Narrow</vt:lpstr>
      <vt:lpstr>Arial Rounded MT Bold</vt:lpstr>
      <vt:lpstr>Book Antiqua</vt:lpstr>
      <vt:lpstr>Comic Sans MS</vt:lpstr>
      <vt:lpstr>Symbol</vt:lpstr>
      <vt:lpstr>Times New Roman</vt:lpstr>
      <vt:lpstr>Default Design</vt:lpstr>
      <vt:lpstr>BMS 631 - LECTURE 11 Flow Cytometry: Theory</vt:lpstr>
      <vt:lpstr>DNA &amp; RNA Parameters</vt:lpstr>
      <vt:lpstr>Sample preparation</vt:lpstr>
      <vt:lpstr>Ethidium bromide</vt:lpstr>
      <vt:lpstr>Ethidium bromide</vt:lpstr>
      <vt:lpstr>Propidium Iodide</vt:lpstr>
      <vt:lpstr>Spectra of PI and EtBr</vt:lpstr>
      <vt:lpstr>Hydroethidine</vt:lpstr>
      <vt:lpstr>Mithramycin, Olivomycin, Chromomycin A3</vt:lpstr>
      <vt:lpstr>Mithramycin + EtBr</vt:lpstr>
      <vt:lpstr>Hoechst</vt:lpstr>
      <vt:lpstr>Hoechst 33342</vt:lpstr>
      <vt:lpstr>Hoechst</vt:lpstr>
      <vt:lpstr>Hoechst 33342 + PI</vt:lpstr>
      <vt:lpstr>DAPI/Hoechst fluorescence &amp; Apoptosis</vt:lpstr>
      <vt:lpstr>DAPI</vt:lpstr>
      <vt:lpstr>7-Aminoactinomycin D</vt:lpstr>
      <vt:lpstr>7-Aminoactinomycin D</vt:lpstr>
      <vt:lpstr>Cyanine Dyes</vt:lpstr>
      <vt:lpstr>Reticulocyte Analysis</vt:lpstr>
      <vt:lpstr>Cyanine Dyes</vt:lpstr>
      <vt:lpstr>Cyanine Dyes</vt:lpstr>
      <vt:lpstr>Cyanine Dyes</vt:lpstr>
      <vt:lpstr>Cyanine Dyes</vt:lpstr>
      <vt:lpstr>Acridine orange</vt:lpstr>
      <vt:lpstr>Acridine orange</vt:lpstr>
      <vt:lpstr>Pyronine Y</vt:lpstr>
      <vt:lpstr>RNA Content Standards</vt:lpstr>
      <vt:lpstr>DNA Content Standards</vt:lpstr>
      <vt:lpstr>Some examples of DNA Analysis</vt:lpstr>
      <vt:lpstr>DNA Synthesis</vt:lpstr>
      <vt:lpstr>DNA Synthesis</vt:lpstr>
      <vt:lpstr>Styryl Dyes </vt:lpstr>
      <vt:lpstr>Chromosome Analysis</vt:lpstr>
      <vt:lpstr>Ethidium monoazide</vt:lpstr>
      <vt:lpstr>Spectra of PI and EtBr</vt:lpstr>
      <vt:lpstr>DNA &amp; RNA Parameters</vt:lpstr>
      <vt:lpstr>Thiozole</vt:lpstr>
      <vt:lpstr>Applications for ploidy analysis</vt:lpstr>
      <vt:lpstr>Normal Cell Cycle </vt:lpstr>
      <vt:lpstr>Dual Staining of Cells</vt:lpstr>
      <vt:lpstr>Cell Damage</vt:lpstr>
      <vt:lpstr>Adduct Formation</vt:lpstr>
      <vt:lpstr>Dual staining for esterase/DNA</vt:lpstr>
      <vt:lpstr>Doublet/aggregate Subtraction</vt:lpstr>
      <vt:lpstr>Use of Archival Material for DNA Flow</vt:lpstr>
      <vt:lpstr>Method for Paraffin Blocks</vt:lpstr>
      <vt:lpstr>Comparison of Fresh vs Embedded: Same Tumor</vt:lpstr>
      <vt:lpstr>Xploid Demonstration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631 - LECTURE 11 Flow Cytometry: Theory</dc:title>
  <dc:creator>J.Paul Robinson</dc:creator>
  <cp:lastModifiedBy>Robinson, Joseph Paul</cp:lastModifiedBy>
  <cp:revision>17</cp:revision>
  <cp:lastPrinted>1999-04-08T18:29:23Z</cp:lastPrinted>
  <dcterms:created xsi:type="dcterms:W3CDTF">2017-09-07T17:15:04Z</dcterms:created>
  <dcterms:modified xsi:type="dcterms:W3CDTF">2022-04-11T15:11:18Z</dcterms:modified>
</cp:coreProperties>
</file>