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2.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3.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4.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3"/>
  </p:notesMasterIdLst>
  <p:sldIdLst>
    <p:sldId id="257" r:id="rId2"/>
    <p:sldId id="269" r:id="rId3"/>
    <p:sldId id="281" r:id="rId4"/>
    <p:sldId id="271" r:id="rId5"/>
    <p:sldId id="272" r:id="rId6"/>
    <p:sldId id="282" r:id="rId7"/>
    <p:sldId id="273" r:id="rId8"/>
    <p:sldId id="283" r:id="rId9"/>
    <p:sldId id="274" r:id="rId10"/>
    <p:sldId id="275" r:id="rId11"/>
    <p:sldId id="276" r:id="rId12"/>
    <p:sldId id="277" r:id="rId13"/>
    <p:sldId id="296" r:id="rId14"/>
    <p:sldId id="297" r:id="rId15"/>
    <p:sldId id="298" r:id="rId16"/>
    <p:sldId id="287" r:id="rId17"/>
    <p:sldId id="285" r:id="rId18"/>
    <p:sldId id="286" r:id="rId19"/>
    <p:sldId id="289" r:id="rId20"/>
    <p:sldId id="290" r:id="rId21"/>
    <p:sldId id="300" r:id="rId22"/>
    <p:sldId id="301" r:id="rId23"/>
    <p:sldId id="288" r:id="rId24"/>
    <p:sldId id="322" r:id="rId25"/>
    <p:sldId id="323" r:id="rId26"/>
    <p:sldId id="325" r:id="rId27"/>
    <p:sldId id="324" r:id="rId28"/>
    <p:sldId id="302" r:id="rId29"/>
    <p:sldId id="303" r:id="rId30"/>
    <p:sldId id="304" r:id="rId31"/>
    <p:sldId id="305" r:id="rId32"/>
    <p:sldId id="284" r:id="rId33"/>
    <p:sldId id="307" r:id="rId34"/>
    <p:sldId id="317" r:id="rId35"/>
    <p:sldId id="316" r:id="rId36"/>
    <p:sldId id="318" r:id="rId37"/>
    <p:sldId id="320" r:id="rId38"/>
    <p:sldId id="319" r:id="rId39"/>
    <p:sldId id="321" r:id="rId40"/>
    <p:sldId id="292" r:id="rId41"/>
    <p:sldId id="293" r:id="rId42"/>
    <p:sldId id="294" r:id="rId43"/>
    <p:sldId id="295" r:id="rId44"/>
    <p:sldId id="306" r:id="rId45"/>
    <p:sldId id="308" r:id="rId46"/>
    <p:sldId id="309" r:id="rId47"/>
    <p:sldId id="310" r:id="rId48"/>
    <p:sldId id="311" r:id="rId49"/>
    <p:sldId id="313" r:id="rId50"/>
    <p:sldId id="315" r:id="rId51"/>
    <p:sldId id="299" r:id="rId5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4"/>
    <p:restoredTop sz="94592"/>
  </p:normalViewPr>
  <p:slideViewPr>
    <p:cSldViewPr>
      <p:cViewPr varScale="1">
        <p:scale>
          <a:sx n="91" d="100"/>
          <a:sy n="91" d="100"/>
        </p:scale>
        <p:origin x="840"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2" d="100"/>
        <a:sy n="7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335D4DF5-CB00-0546-9D21-C25F4BE4F17A}"/>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ea typeface="+mn-ea"/>
                <a:cs typeface="+mn-cs"/>
              </a:defRPr>
            </a:lvl1pPr>
          </a:lstStyle>
          <a:p>
            <a:pPr>
              <a:defRPr/>
            </a:pPr>
            <a:endParaRPr lang="en-US"/>
          </a:p>
        </p:txBody>
      </p:sp>
      <p:sp>
        <p:nvSpPr>
          <p:cNvPr id="27651" name="Rectangle 3">
            <a:extLst>
              <a:ext uri="{FF2B5EF4-FFF2-40B4-BE49-F238E27FC236}">
                <a16:creationId xmlns:a16="http://schemas.microsoft.com/office/drawing/2014/main" id="{EB1A4032-8CF9-5240-A153-4018C78C55AA}"/>
              </a:ext>
            </a:extLst>
          </p:cNvPr>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ea typeface="+mn-ea"/>
                <a:cs typeface="+mn-cs"/>
              </a:defRPr>
            </a:lvl1pPr>
          </a:lstStyle>
          <a:p>
            <a:pPr>
              <a:defRPr/>
            </a:pPr>
            <a:endParaRPr lang="en-US"/>
          </a:p>
        </p:txBody>
      </p:sp>
      <p:sp>
        <p:nvSpPr>
          <p:cNvPr id="15364" name="Rectangle 4">
            <a:extLst>
              <a:ext uri="{FF2B5EF4-FFF2-40B4-BE49-F238E27FC236}">
                <a16:creationId xmlns:a16="http://schemas.microsoft.com/office/drawing/2014/main" id="{684BE9CE-5049-9D4E-8FEC-025591178F01}"/>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a:extLst>
              <a:ext uri="{FF2B5EF4-FFF2-40B4-BE49-F238E27FC236}">
                <a16:creationId xmlns:a16="http://schemas.microsoft.com/office/drawing/2014/main" id="{1C90DDC2-F03D-5941-811F-24F8CD149420}"/>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a:extLst>
              <a:ext uri="{FF2B5EF4-FFF2-40B4-BE49-F238E27FC236}">
                <a16:creationId xmlns:a16="http://schemas.microsoft.com/office/drawing/2014/main" id="{C7FBAFFB-9D8F-F341-9864-B4909AC59C58}"/>
              </a:ext>
            </a:extLst>
          </p:cNvPr>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ea typeface="+mn-ea"/>
                <a:cs typeface="+mn-cs"/>
              </a:defRPr>
            </a:lvl1pPr>
          </a:lstStyle>
          <a:p>
            <a:pPr>
              <a:defRPr/>
            </a:pPr>
            <a:endParaRPr lang="en-US"/>
          </a:p>
        </p:txBody>
      </p:sp>
      <p:sp>
        <p:nvSpPr>
          <p:cNvPr id="27655" name="Rectangle 7">
            <a:extLst>
              <a:ext uri="{FF2B5EF4-FFF2-40B4-BE49-F238E27FC236}">
                <a16:creationId xmlns:a16="http://schemas.microsoft.com/office/drawing/2014/main" id="{68CB01B3-E7F5-BB49-A02A-5D7BF158221A}"/>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eaLnBrk="0" hangingPunct="0">
              <a:defRPr sz="1200">
                <a:latin typeface="Times New Roman" charset="0"/>
                <a:ea typeface="ＭＳ Ｐゴシック" charset="-128"/>
              </a:defRPr>
            </a:lvl1pPr>
          </a:lstStyle>
          <a:p>
            <a:pPr>
              <a:defRPr/>
            </a:pPr>
            <a:fld id="{3C023360-A708-B740-9CA4-1E2C5A6F44C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778A6732-31ED-4C41-B3BA-9C1DDBBC8C6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5416EBE-F79E-4941-A111-C264785A843D}" type="slidenum">
              <a:rPr lang="en-US" altLang="en-US" smtClean="0"/>
              <a:pPr>
                <a:spcBef>
                  <a:spcPct val="0"/>
                </a:spcBef>
              </a:pPr>
              <a:t>1</a:t>
            </a:fld>
            <a:endParaRPr lang="en-US" altLang="en-US"/>
          </a:p>
        </p:txBody>
      </p:sp>
      <p:sp>
        <p:nvSpPr>
          <p:cNvPr id="17410" name="Rectangle 2">
            <a:extLst>
              <a:ext uri="{FF2B5EF4-FFF2-40B4-BE49-F238E27FC236}">
                <a16:creationId xmlns:a16="http://schemas.microsoft.com/office/drawing/2014/main" id="{BF461AC0-C30A-B24B-8149-F0E533F203C2}"/>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C7BC5DED-730E-AC48-891E-1727373ADF9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2D4474BA-C8B5-FD4F-B1D2-692B724F2FB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92E7CEB-5F7B-6A48-BE26-D209B8709E2A}" type="slidenum">
              <a:rPr lang="en-US" altLang="en-US" smtClean="0"/>
              <a:pPr>
                <a:spcBef>
                  <a:spcPct val="0"/>
                </a:spcBef>
              </a:pPr>
              <a:t>10</a:t>
            </a:fld>
            <a:endParaRPr lang="en-US" altLang="en-US"/>
          </a:p>
        </p:txBody>
      </p:sp>
      <p:sp>
        <p:nvSpPr>
          <p:cNvPr id="35842" name="Rectangle 2">
            <a:extLst>
              <a:ext uri="{FF2B5EF4-FFF2-40B4-BE49-F238E27FC236}">
                <a16:creationId xmlns:a16="http://schemas.microsoft.com/office/drawing/2014/main" id="{B6BBFA74-8E6F-D240-906E-BE229C115A52}"/>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F403C25E-69EF-2744-AAAB-8337ADE256E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CB6132C3-A00A-BB4B-AE63-D7B98D0F8FD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F43BECC-9CE1-854D-B367-FFBC748C8F33}" type="slidenum">
              <a:rPr lang="en-US" altLang="en-US" smtClean="0"/>
              <a:pPr>
                <a:spcBef>
                  <a:spcPct val="0"/>
                </a:spcBef>
              </a:pPr>
              <a:t>11</a:t>
            </a:fld>
            <a:endParaRPr lang="en-US" altLang="en-US"/>
          </a:p>
        </p:txBody>
      </p:sp>
      <p:sp>
        <p:nvSpPr>
          <p:cNvPr id="37890" name="Rectangle 2">
            <a:extLst>
              <a:ext uri="{FF2B5EF4-FFF2-40B4-BE49-F238E27FC236}">
                <a16:creationId xmlns:a16="http://schemas.microsoft.com/office/drawing/2014/main" id="{09B0E84C-8BEE-5D41-907B-3FEC838F4C06}"/>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53312D7D-2201-B344-BC4E-DCB2E6EF096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9B400447-0C3D-D948-833A-2B63686BFBB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77A9689-541B-DF4B-A3AF-F50132B81775}" type="slidenum">
              <a:rPr lang="en-US" altLang="en-US" smtClean="0"/>
              <a:pPr>
                <a:spcBef>
                  <a:spcPct val="0"/>
                </a:spcBef>
              </a:pPr>
              <a:t>12</a:t>
            </a:fld>
            <a:endParaRPr lang="en-US" altLang="en-US"/>
          </a:p>
        </p:txBody>
      </p:sp>
      <p:sp>
        <p:nvSpPr>
          <p:cNvPr id="39938" name="Rectangle 2">
            <a:extLst>
              <a:ext uri="{FF2B5EF4-FFF2-40B4-BE49-F238E27FC236}">
                <a16:creationId xmlns:a16="http://schemas.microsoft.com/office/drawing/2014/main" id="{07D52A47-A602-0348-BE8D-990FE1037807}"/>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C3F183A9-6FB0-C845-80C6-9A7A0EF6029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8C397993-0F6C-594D-9225-A14878DFC843}"/>
              </a:ext>
            </a:extLst>
          </p:cNvPr>
          <p:cNvSpPr>
            <a:spLocks noGrp="1" noRot="1" noChangeAspect="1" noChangeArrowheads="1" noTextEdit="1"/>
          </p:cNvSpPr>
          <p:nvPr>
            <p:ph type="sldImg"/>
          </p:nvPr>
        </p:nvSpPr>
        <p:spPr>
          <a:ln/>
        </p:spPr>
      </p:sp>
      <p:sp>
        <p:nvSpPr>
          <p:cNvPr id="41986" name="Notes Placeholder 2">
            <a:extLst>
              <a:ext uri="{FF2B5EF4-FFF2-40B4-BE49-F238E27FC236}">
                <a16:creationId xmlns:a16="http://schemas.microsoft.com/office/drawing/2014/main" id="{59234BC6-D24D-8B4E-A956-8100BC0B325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41987" name="Slide Number Placeholder 3">
            <a:extLst>
              <a:ext uri="{FF2B5EF4-FFF2-40B4-BE49-F238E27FC236}">
                <a16:creationId xmlns:a16="http://schemas.microsoft.com/office/drawing/2014/main" id="{3E331A5C-5AE4-5547-B7D5-E469C33DAFB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AAE3E78-300F-E84B-844A-4A0F0A607B2A}" type="slidenum">
              <a:rPr lang="en-US" altLang="en-US" smtClean="0"/>
              <a:pPr>
                <a:spcBef>
                  <a:spcPct val="0"/>
                </a:spcBef>
              </a:pPr>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E00036E3-36E0-AE40-9E7D-897CE6FC6265}"/>
              </a:ext>
            </a:extLst>
          </p:cNvPr>
          <p:cNvSpPr>
            <a:spLocks noGrp="1" noRot="1" noChangeAspect="1" noChangeArrowheads="1" noTextEdit="1"/>
          </p:cNvSpPr>
          <p:nvPr>
            <p:ph type="sldImg"/>
          </p:nvPr>
        </p:nvSpPr>
        <p:spPr>
          <a:ln/>
        </p:spPr>
      </p:sp>
      <p:sp>
        <p:nvSpPr>
          <p:cNvPr id="44034" name="Notes Placeholder 2">
            <a:extLst>
              <a:ext uri="{FF2B5EF4-FFF2-40B4-BE49-F238E27FC236}">
                <a16:creationId xmlns:a16="http://schemas.microsoft.com/office/drawing/2014/main" id="{7F82997D-EC43-7B4E-A45A-B728C1799CB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44035" name="Slide Number Placeholder 3">
            <a:extLst>
              <a:ext uri="{FF2B5EF4-FFF2-40B4-BE49-F238E27FC236}">
                <a16:creationId xmlns:a16="http://schemas.microsoft.com/office/drawing/2014/main" id="{398847A9-2D60-4848-A4DD-E748B22179D8}"/>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2EE6C9A-4EB9-1249-9561-0C9BA10A93D1}" type="slidenum">
              <a:rPr lang="en-US" altLang="en-US" smtClean="0"/>
              <a:pPr>
                <a:spcBef>
                  <a:spcPct val="0"/>
                </a:spcBef>
              </a:pPr>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3B78D971-C181-7244-AD00-E1FA2D7932D0}"/>
              </a:ext>
            </a:extLst>
          </p:cNvPr>
          <p:cNvSpPr>
            <a:spLocks noGrp="1" noRot="1" noChangeAspect="1" noChangeArrowheads="1" noTextEdit="1"/>
          </p:cNvSpPr>
          <p:nvPr>
            <p:ph type="sldImg"/>
          </p:nvPr>
        </p:nvSpPr>
        <p:spPr>
          <a:ln/>
        </p:spPr>
      </p:sp>
      <p:sp>
        <p:nvSpPr>
          <p:cNvPr id="46082" name="Notes Placeholder 2">
            <a:extLst>
              <a:ext uri="{FF2B5EF4-FFF2-40B4-BE49-F238E27FC236}">
                <a16:creationId xmlns:a16="http://schemas.microsoft.com/office/drawing/2014/main" id="{AC0A8925-FC22-0D41-8484-A28F173E8BF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46083" name="Slide Number Placeholder 3">
            <a:extLst>
              <a:ext uri="{FF2B5EF4-FFF2-40B4-BE49-F238E27FC236}">
                <a16:creationId xmlns:a16="http://schemas.microsoft.com/office/drawing/2014/main" id="{70825947-8461-9F4B-A7A8-9BA6BBEDD946}"/>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C29CAD6-D60F-7D46-B0FE-7DD835E17324}" type="slidenum">
              <a:rPr lang="en-US" altLang="en-US" smtClean="0"/>
              <a:pPr>
                <a:spcBef>
                  <a:spcPct val="0"/>
                </a:spcBef>
              </a:pPr>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3BFEEDD6-350F-9041-BEF2-B66727F320E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9E1B312-61BB-1244-929A-B1E1AB9F0FAB}" type="slidenum">
              <a:rPr lang="en-US" altLang="en-US" smtClean="0"/>
              <a:pPr>
                <a:spcBef>
                  <a:spcPct val="0"/>
                </a:spcBef>
              </a:pPr>
              <a:t>16</a:t>
            </a:fld>
            <a:endParaRPr lang="en-US" altLang="en-US"/>
          </a:p>
        </p:txBody>
      </p:sp>
      <p:sp>
        <p:nvSpPr>
          <p:cNvPr id="48130" name="Rectangle 2">
            <a:extLst>
              <a:ext uri="{FF2B5EF4-FFF2-40B4-BE49-F238E27FC236}">
                <a16:creationId xmlns:a16="http://schemas.microsoft.com/office/drawing/2014/main" id="{87FB887E-C887-F34C-804C-C5ECB02813E6}"/>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394315A2-60B4-B94A-9C0E-F7D08544208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43EC24DC-317F-5C4A-AD5D-05E3BD86A84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0BBCA2D-5A4F-804D-AFB0-033441BD9449}" type="slidenum">
              <a:rPr lang="en-US" altLang="en-US" smtClean="0"/>
              <a:pPr>
                <a:spcBef>
                  <a:spcPct val="0"/>
                </a:spcBef>
              </a:pPr>
              <a:t>17</a:t>
            </a:fld>
            <a:endParaRPr lang="en-US" altLang="en-US"/>
          </a:p>
        </p:txBody>
      </p:sp>
      <p:sp>
        <p:nvSpPr>
          <p:cNvPr id="50178" name="Rectangle 2">
            <a:extLst>
              <a:ext uri="{FF2B5EF4-FFF2-40B4-BE49-F238E27FC236}">
                <a16:creationId xmlns:a16="http://schemas.microsoft.com/office/drawing/2014/main" id="{F4BB2690-527C-2D4A-BC94-F884C9FE25D9}"/>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27898211-99A5-7644-B249-4D43B91BAB6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83BD9D01-3378-0243-A8DC-30A1B7E29E7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0F19F46-AF36-4549-B556-383F3317198E}" type="slidenum">
              <a:rPr lang="en-US" altLang="en-US" smtClean="0"/>
              <a:pPr>
                <a:spcBef>
                  <a:spcPct val="0"/>
                </a:spcBef>
              </a:pPr>
              <a:t>18</a:t>
            </a:fld>
            <a:endParaRPr lang="en-US" altLang="en-US"/>
          </a:p>
        </p:txBody>
      </p:sp>
      <p:sp>
        <p:nvSpPr>
          <p:cNvPr id="52226" name="Rectangle 2">
            <a:extLst>
              <a:ext uri="{FF2B5EF4-FFF2-40B4-BE49-F238E27FC236}">
                <a16:creationId xmlns:a16="http://schemas.microsoft.com/office/drawing/2014/main" id="{67E98913-6C7E-CD45-B286-6B531757CD09}"/>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93129450-39FB-7D48-BF7F-3DA535DF860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C5FA8950-B0FF-F040-AEA6-4AD049D4D60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05716D73-C2F4-4C4A-91F7-FBA1B4E81D88}" type="slidenum">
              <a:rPr lang="en-US" altLang="en-US" smtClean="0"/>
              <a:pPr>
                <a:spcBef>
                  <a:spcPct val="0"/>
                </a:spcBef>
              </a:pPr>
              <a:t>19</a:t>
            </a:fld>
            <a:endParaRPr lang="en-US" altLang="en-US"/>
          </a:p>
        </p:txBody>
      </p:sp>
      <p:sp>
        <p:nvSpPr>
          <p:cNvPr id="54274" name="Rectangle 2">
            <a:extLst>
              <a:ext uri="{FF2B5EF4-FFF2-40B4-BE49-F238E27FC236}">
                <a16:creationId xmlns:a16="http://schemas.microsoft.com/office/drawing/2014/main" id="{74BE36B6-AE8C-5C41-A063-95B8C50E38AD}"/>
              </a:ext>
            </a:extLst>
          </p:cNvPr>
          <p:cNvSpPr>
            <a:spLocks noGrp="1" noRot="1" noChangeAspect="1" noChangeArrowheads="1" noTextEdit="1"/>
          </p:cNvSpPr>
          <p:nvPr>
            <p:ph type="sldImg"/>
          </p:nvPr>
        </p:nvSpPr>
        <p:spPr>
          <a:ln/>
        </p:spPr>
      </p:sp>
      <p:sp>
        <p:nvSpPr>
          <p:cNvPr id="54275" name="Rectangle 3">
            <a:extLst>
              <a:ext uri="{FF2B5EF4-FFF2-40B4-BE49-F238E27FC236}">
                <a16:creationId xmlns:a16="http://schemas.microsoft.com/office/drawing/2014/main" id="{CC7CEDC3-2A96-FE41-AD2C-032D60162EA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9C094EA5-6B29-8745-A52F-CEBCC748C88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C972276-1313-9047-9C10-CED4EA4AE582}" type="slidenum">
              <a:rPr lang="en-US" altLang="en-US" smtClean="0"/>
              <a:pPr>
                <a:spcBef>
                  <a:spcPct val="0"/>
                </a:spcBef>
              </a:pPr>
              <a:t>2</a:t>
            </a:fld>
            <a:endParaRPr lang="en-US" altLang="en-US"/>
          </a:p>
        </p:txBody>
      </p:sp>
      <p:sp>
        <p:nvSpPr>
          <p:cNvPr id="19458" name="Rectangle 2">
            <a:extLst>
              <a:ext uri="{FF2B5EF4-FFF2-40B4-BE49-F238E27FC236}">
                <a16:creationId xmlns:a16="http://schemas.microsoft.com/office/drawing/2014/main" id="{C850F0EF-1050-E844-9EDD-C5764D4ECF5A}"/>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24C4318D-351E-884E-9569-9C73B149AE6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A1E7C7DA-C7C3-074A-895F-9ECAAE05EF7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DC96474-DE75-F14F-86AB-76C1C32C4C0E}" type="slidenum">
              <a:rPr lang="en-US" altLang="en-US" smtClean="0"/>
              <a:pPr>
                <a:spcBef>
                  <a:spcPct val="0"/>
                </a:spcBef>
              </a:pPr>
              <a:t>20</a:t>
            </a:fld>
            <a:endParaRPr lang="en-US" altLang="en-US"/>
          </a:p>
        </p:txBody>
      </p:sp>
      <p:sp>
        <p:nvSpPr>
          <p:cNvPr id="56322" name="Rectangle 2">
            <a:extLst>
              <a:ext uri="{FF2B5EF4-FFF2-40B4-BE49-F238E27FC236}">
                <a16:creationId xmlns:a16="http://schemas.microsoft.com/office/drawing/2014/main" id="{87B246EC-41B3-9B40-B9C4-E1B34A25F39E}"/>
              </a:ext>
            </a:extLst>
          </p:cNvPr>
          <p:cNvSpPr>
            <a:spLocks noGrp="1" noRot="1" noChangeAspect="1" noChangeArrowheads="1" noTextEdit="1"/>
          </p:cNvSpPr>
          <p:nvPr>
            <p:ph type="sldImg"/>
          </p:nvPr>
        </p:nvSpPr>
        <p:spPr>
          <a:ln/>
        </p:spPr>
      </p:sp>
      <p:sp>
        <p:nvSpPr>
          <p:cNvPr id="56323" name="Rectangle 3">
            <a:extLst>
              <a:ext uri="{FF2B5EF4-FFF2-40B4-BE49-F238E27FC236}">
                <a16:creationId xmlns:a16="http://schemas.microsoft.com/office/drawing/2014/main" id="{60134E9D-F50B-0749-862B-698BA642E6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a:extLst>
              <a:ext uri="{FF2B5EF4-FFF2-40B4-BE49-F238E27FC236}">
                <a16:creationId xmlns:a16="http://schemas.microsoft.com/office/drawing/2014/main" id="{9D7268EF-5A72-E840-AD98-817700E58935}"/>
              </a:ext>
            </a:extLst>
          </p:cNvPr>
          <p:cNvSpPr>
            <a:spLocks noGrp="1" noRot="1" noChangeAspect="1" noChangeArrowheads="1" noTextEdit="1"/>
          </p:cNvSpPr>
          <p:nvPr>
            <p:ph type="sldImg"/>
          </p:nvPr>
        </p:nvSpPr>
        <p:spPr>
          <a:ln/>
        </p:spPr>
      </p:sp>
      <p:sp>
        <p:nvSpPr>
          <p:cNvPr id="58370" name="Notes Placeholder 2">
            <a:extLst>
              <a:ext uri="{FF2B5EF4-FFF2-40B4-BE49-F238E27FC236}">
                <a16:creationId xmlns:a16="http://schemas.microsoft.com/office/drawing/2014/main" id="{37B78B5D-AAC7-5F4B-89D0-2371B26FB73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58371" name="Slide Number Placeholder 3">
            <a:extLst>
              <a:ext uri="{FF2B5EF4-FFF2-40B4-BE49-F238E27FC236}">
                <a16:creationId xmlns:a16="http://schemas.microsoft.com/office/drawing/2014/main" id="{AEE2F95D-A8D7-894C-8459-28AF306EB49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D775BD8-C0F6-A448-A8D8-0755585D7BB4}" type="slidenum">
              <a:rPr lang="en-US" altLang="en-US" smtClean="0"/>
              <a:pPr>
                <a:spcBef>
                  <a:spcPct val="0"/>
                </a:spcBef>
              </a:pPr>
              <a:t>21</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a:extLst>
              <a:ext uri="{FF2B5EF4-FFF2-40B4-BE49-F238E27FC236}">
                <a16:creationId xmlns:a16="http://schemas.microsoft.com/office/drawing/2014/main" id="{DEEBC8F2-1ED3-9749-87D3-18D15E2CB706}"/>
              </a:ext>
            </a:extLst>
          </p:cNvPr>
          <p:cNvSpPr>
            <a:spLocks noGrp="1" noRot="1" noChangeAspect="1" noChangeArrowheads="1" noTextEdit="1"/>
          </p:cNvSpPr>
          <p:nvPr>
            <p:ph type="sldImg"/>
          </p:nvPr>
        </p:nvSpPr>
        <p:spPr>
          <a:ln/>
        </p:spPr>
      </p:sp>
      <p:sp>
        <p:nvSpPr>
          <p:cNvPr id="60418" name="Notes Placeholder 2">
            <a:extLst>
              <a:ext uri="{FF2B5EF4-FFF2-40B4-BE49-F238E27FC236}">
                <a16:creationId xmlns:a16="http://schemas.microsoft.com/office/drawing/2014/main" id="{0BDCC092-7FAE-8546-A429-7C944C552FF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60419" name="Slide Number Placeholder 3">
            <a:extLst>
              <a:ext uri="{FF2B5EF4-FFF2-40B4-BE49-F238E27FC236}">
                <a16:creationId xmlns:a16="http://schemas.microsoft.com/office/drawing/2014/main" id="{959B0BE4-0A48-A14F-8739-7203E0D15452}"/>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030C945-C333-1742-8047-A119AA015D8D}" type="slidenum">
              <a:rPr lang="en-US" altLang="en-US" smtClean="0"/>
              <a:pPr>
                <a:spcBef>
                  <a:spcPct val="0"/>
                </a:spcBef>
              </a:pPr>
              <a:t>22</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42D29DA8-5AB5-514D-94DF-C7F2A618771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166BE90-D01E-054A-8FC4-242AD5852099}" type="slidenum">
              <a:rPr lang="en-US" altLang="en-US" smtClean="0"/>
              <a:pPr>
                <a:spcBef>
                  <a:spcPct val="0"/>
                </a:spcBef>
              </a:pPr>
              <a:t>23</a:t>
            </a:fld>
            <a:endParaRPr lang="en-US" altLang="en-US"/>
          </a:p>
        </p:txBody>
      </p:sp>
      <p:sp>
        <p:nvSpPr>
          <p:cNvPr id="62466" name="Rectangle 2">
            <a:extLst>
              <a:ext uri="{FF2B5EF4-FFF2-40B4-BE49-F238E27FC236}">
                <a16:creationId xmlns:a16="http://schemas.microsoft.com/office/drawing/2014/main" id="{2A161A89-C4CA-5B4C-B4ED-48E77D5A46DF}"/>
              </a:ext>
            </a:extLst>
          </p:cNvPr>
          <p:cNvSpPr>
            <a:spLocks noGrp="1" noRot="1" noChangeAspect="1" noChangeArrowheads="1" noTextEdit="1"/>
          </p:cNvSpPr>
          <p:nvPr>
            <p:ph type="sldImg"/>
          </p:nvPr>
        </p:nvSpPr>
        <p:spPr>
          <a:ln/>
        </p:spPr>
      </p:sp>
      <p:sp>
        <p:nvSpPr>
          <p:cNvPr id="62467" name="Rectangle 3">
            <a:extLst>
              <a:ext uri="{FF2B5EF4-FFF2-40B4-BE49-F238E27FC236}">
                <a16:creationId xmlns:a16="http://schemas.microsoft.com/office/drawing/2014/main" id="{54D12140-2D65-944E-9F18-E197272229C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4AAF1A66-89FD-5140-B4DF-58D6BA1F193C}"/>
              </a:ext>
            </a:extLst>
          </p:cNvPr>
          <p:cNvSpPr>
            <a:spLocks noGrp="1" noRot="1" noChangeAspect="1" noChangeArrowheads="1" noTextEdit="1"/>
          </p:cNvSpPr>
          <p:nvPr>
            <p:ph type="sldImg"/>
          </p:nvPr>
        </p:nvSpPr>
        <p:spPr>
          <a:ln/>
        </p:spPr>
      </p:sp>
      <p:sp>
        <p:nvSpPr>
          <p:cNvPr id="64514" name="Notes Placeholder 2">
            <a:extLst>
              <a:ext uri="{FF2B5EF4-FFF2-40B4-BE49-F238E27FC236}">
                <a16:creationId xmlns:a16="http://schemas.microsoft.com/office/drawing/2014/main" id="{3D6EAA62-6787-3D4A-B75C-1C49CC4209E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64515" name="Slide Number Placeholder 3">
            <a:extLst>
              <a:ext uri="{FF2B5EF4-FFF2-40B4-BE49-F238E27FC236}">
                <a16:creationId xmlns:a16="http://schemas.microsoft.com/office/drawing/2014/main" id="{1E63B90D-D382-7E48-83E0-D115DDCCBFA0}"/>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FDF5420-BE73-2D45-A90B-722AFAA84AA7}" type="slidenum">
              <a:rPr lang="en-US" altLang="en-US" smtClean="0"/>
              <a:pPr>
                <a:spcBef>
                  <a:spcPct val="0"/>
                </a:spcBef>
              </a:pPr>
              <a:t>28</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a:extLst>
              <a:ext uri="{FF2B5EF4-FFF2-40B4-BE49-F238E27FC236}">
                <a16:creationId xmlns:a16="http://schemas.microsoft.com/office/drawing/2014/main" id="{9100DBFC-F5C4-CE40-ABFD-0BD0FA7D38A3}"/>
              </a:ext>
            </a:extLst>
          </p:cNvPr>
          <p:cNvSpPr>
            <a:spLocks noGrp="1" noRot="1" noChangeAspect="1" noChangeArrowheads="1" noTextEdit="1"/>
          </p:cNvSpPr>
          <p:nvPr>
            <p:ph type="sldImg"/>
          </p:nvPr>
        </p:nvSpPr>
        <p:spPr>
          <a:ln/>
        </p:spPr>
      </p:sp>
      <p:sp>
        <p:nvSpPr>
          <p:cNvPr id="66562" name="Notes Placeholder 2">
            <a:extLst>
              <a:ext uri="{FF2B5EF4-FFF2-40B4-BE49-F238E27FC236}">
                <a16:creationId xmlns:a16="http://schemas.microsoft.com/office/drawing/2014/main" id="{A29FC367-784F-7C40-B9DC-22B033E77C9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66563" name="Slide Number Placeholder 3">
            <a:extLst>
              <a:ext uri="{FF2B5EF4-FFF2-40B4-BE49-F238E27FC236}">
                <a16:creationId xmlns:a16="http://schemas.microsoft.com/office/drawing/2014/main" id="{3D7ACA03-56B0-754C-AC2F-23FC2E5AAB6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607A77E-2040-8649-8231-F1F55F664121}" type="slidenum">
              <a:rPr lang="en-US" altLang="en-US" smtClean="0"/>
              <a:pPr>
                <a:spcBef>
                  <a:spcPct val="0"/>
                </a:spcBef>
              </a:pPr>
              <a:t>29</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a:extLst>
              <a:ext uri="{FF2B5EF4-FFF2-40B4-BE49-F238E27FC236}">
                <a16:creationId xmlns:a16="http://schemas.microsoft.com/office/drawing/2014/main" id="{E4D5E7A1-98BF-EF43-8412-0F2FEE7709F6}"/>
              </a:ext>
            </a:extLst>
          </p:cNvPr>
          <p:cNvSpPr>
            <a:spLocks noGrp="1" noRot="1" noChangeAspect="1" noChangeArrowheads="1" noTextEdit="1"/>
          </p:cNvSpPr>
          <p:nvPr>
            <p:ph type="sldImg"/>
          </p:nvPr>
        </p:nvSpPr>
        <p:spPr>
          <a:ln/>
        </p:spPr>
      </p:sp>
      <p:sp>
        <p:nvSpPr>
          <p:cNvPr id="68610" name="Notes Placeholder 2">
            <a:extLst>
              <a:ext uri="{FF2B5EF4-FFF2-40B4-BE49-F238E27FC236}">
                <a16:creationId xmlns:a16="http://schemas.microsoft.com/office/drawing/2014/main" id="{07B654C7-CB64-DD43-82DD-A00F0CE5B34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68611" name="Slide Number Placeholder 3">
            <a:extLst>
              <a:ext uri="{FF2B5EF4-FFF2-40B4-BE49-F238E27FC236}">
                <a16:creationId xmlns:a16="http://schemas.microsoft.com/office/drawing/2014/main" id="{B49BC7E3-1687-E945-AB4D-61255378887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98F11AB-0EB8-6B43-B978-D838A5D41A85}" type="slidenum">
              <a:rPr lang="en-US" altLang="en-US" smtClean="0"/>
              <a:pPr>
                <a:spcBef>
                  <a:spcPct val="0"/>
                </a:spcBef>
              </a:pPr>
              <a:t>30</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a:extLst>
              <a:ext uri="{FF2B5EF4-FFF2-40B4-BE49-F238E27FC236}">
                <a16:creationId xmlns:a16="http://schemas.microsoft.com/office/drawing/2014/main" id="{01599033-08AF-B647-98C1-5477CCED9346}"/>
              </a:ext>
            </a:extLst>
          </p:cNvPr>
          <p:cNvSpPr>
            <a:spLocks noGrp="1" noRot="1" noChangeAspect="1" noChangeArrowheads="1" noTextEdit="1"/>
          </p:cNvSpPr>
          <p:nvPr>
            <p:ph type="sldImg"/>
          </p:nvPr>
        </p:nvSpPr>
        <p:spPr>
          <a:ln/>
        </p:spPr>
      </p:sp>
      <p:sp>
        <p:nvSpPr>
          <p:cNvPr id="70658" name="Notes Placeholder 2">
            <a:extLst>
              <a:ext uri="{FF2B5EF4-FFF2-40B4-BE49-F238E27FC236}">
                <a16:creationId xmlns:a16="http://schemas.microsoft.com/office/drawing/2014/main" id="{1AC5D058-C38F-4546-9E05-D96C7CE82CC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70659" name="Slide Number Placeholder 3">
            <a:extLst>
              <a:ext uri="{FF2B5EF4-FFF2-40B4-BE49-F238E27FC236}">
                <a16:creationId xmlns:a16="http://schemas.microsoft.com/office/drawing/2014/main" id="{808F3E7C-DA5C-D845-AF0E-5E9B1B6120D2}"/>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C676CA0-FBF0-044F-AA1B-87A5CC0568E8}" type="slidenum">
              <a:rPr lang="en-US" altLang="en-US" smtClean="0"/>
              <a:pPr>
                <a:spcBef>
                  <a:spcPct val="0"/>
                </a:spcBef>
              </a:pPr>
              <a:t>31</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249A7A1B-8F09-A94F-84E5-9BEF882C4B3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85F8CFD-C1FD-F748-9A45-B9D7E3C90666}" type="slidenum">
              <a:rPr lang="en-US" altLang="en-US" smtClean="0"/>
              <a:pPr>
                <a:spcBef>
                  <a:spcPct val="0"/>
                </a:spcBef>
              </a:pPr>
              <a:t>32</a:t>
            </a:fld>
            <a:endParaRPr lang="en-US" altLang="en-US"/>
          </a:p>
        </p:txBody>
      </p:sp>
      <p:sp>
        <p:nvSpPr>
          <p:cNvPr id="72706" name="Rectangle 2">
            <a:extLst>
              <a:ext uri="{FF2B5EF4-FFF2-40B4-BE49-F238E27FC236}">
                <a16:creationId xmlns:a16="http://schemas.microsoft.com/office/drawing/2014/main" id="{F9AB6C2D-C75F-E947-8BF6-4730518D2119}"/>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DF116A59-4CD6-2A40-90FB-11707055424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a:extLst>
              <a:ext uri="{FF2B5EF4-FFF2-40B4-BE49-F238E27FC236}">
                <a16:creationId xmlns:a16="http://schemas.microsoft.com/office/drawing/2014/main" id="{28937BD9-55C0-814D-B806-9BE1656BBA36}"/>
              </a:ext>
            </a:extLst>
          </p:cNvPr>
          <p:cNvSpPr>
            <a:spLocks noGrp="1" noRot="1" noChangeAspect="1" noChangeArrowheads="1" noTextEdit="1"/>
          </p:cNvSpPr>
          <p:nvPr>
            <p:ph type="sldImg"/>
          </p:nvPr>
        </p:nvSpPr>
        <p:spPr>
          <a:ln/>
        </p:spPr>
      </p:sp>
      <p:sp>
        <p:nvSpPr>
          <p:cNvPr id="74754" name="Notes Placeholder 2">
            <a:extLst>
              <a:ext uri="{FF2B5EF4-FFF2-40B4-BE49-F238E27FC236}">
                <a16:creationId xmlns:a16="http://schemas.microsoft.com/office/drawing/2014/main" id="{1EA5A7B7-09CB-F74A-A068-694B671F68A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74755" name="Slide Number Placeholder 3">
            <a:extLst>
              <a:ext uri="{FF2B5EF4-FFF2-40B4-BE49-F238E27FC236}">
                <a16:creationId xmlns:a16="http://schemas.microsoft.com/office/drawing/2014/main" id="{205D5CC7-DC0B-2C44-89E0-5A5C5FBE87D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1AFC8D0-9703-8440-B156-99F623B40B84}" type="slidenum">
              <a:rPr lang="en-US" altLang="en-US" smtClean="0"/>
              <a:pPr>
                <a:spcBef>
                  <a:spcPct val="0"/>
                </a:spcBef>
              </a:pPr>
              <a:t>33</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FF07BDEC-E89C-E745-8532-8B25813E8C5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1BA3858-66E0-FB44-9D1D-2A55D99BB38A}" type="slidenum">
              <a:rPr lang="en-US" altLang="en-US" smtClean="0"/>
              <a:pPr>
                <a:spcBef>
                  <a:spcPct val="0"/>
                </a:spcBef>
              </a:pPr>
              <a:t>3</a:t>
            </a:fld>
            <a:endParaRPr lang="en-US" altLang="en-US"/>
          </a:p>
        </p:txBody>
      </p:sp>
      <p:sp>
        <p:nvSpPr>
          <p:cNvPr id="21506" name="Rectangle 2">
            <a:extLst>
              <a:ext uri="{FF2B5EF4-FFF2-40B4-BE49-F238E27FC236}">
                <a16:creationId xmlns:a16="http://schemas.microsoft.com/office/drawing/2014/main" id="{0E12481E-8024-4E43-8824-3EC318C31519}"/>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53B85101-C06A-DC48-A093-80DD37C9D3E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4270DEB3-1D4F-304D-9AEC-F35967CCF12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5DF5AC4-728E-0D42-BF09-18AC4541A04E}" type="slidenum">
              <a:rPr lang="en-US" altLang="en-US" smtClean="0"/>
              <a:pPr>
                <a:spcBef>
                  <a:spcPct val="0"/>
                </a:spcBef>
              </a:pPr>
              <a:t>40</a:t>
            </a:fld>
            <a:endParaRPr lang="en-US" altLang="en-US"/>
          </a:p>
        </p:txBody>
      </p:sp>
      <p:sp>
        <p:nvSpPr>
          <p:cNvPr id="76802" name="Rectangle 2">
            <a:extLst>
              <a:ext uri="{FF2B5EF4-FFF2-40B4-BE49-F238E27FC236}">
                <a16:creationId xmlns:a16="http://schemas.microsoft.com/office/drawing/2014/main" id="{92F92299-8566-CA47-94BD-B4837F234FE5}"/>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DACA001D-E3F6-884A-BE9D-8F6105835A1A}"/>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D56119DF-23CB-4A4D-B796-3CDEDF8017C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23209C5-9057-5C48-A252-077F9C7BE116}" type="slidenum">
              <a:rPr lang="en-US" altLang="en-US" smtClean="0"/>
              <a:pPr>
                <a:spcBef>
                  <a:spcPct val="0"/>
                </a:spcBef>
              </a:pPr>
              <a:t>41</a:t>
            </a:fld>
            <a:endParaRPr lang="en-US" altLang="en-US"/>
          </a:p>
        </p:txBody>
      </p:sp>
      <p:sp>
        <p:nvSpPr>
          <p:cNvPr id="78850" name="Rectangle 2">
            <a:extLst>
              <a:ext uri="{FF2B5EF4-FFF2-40B4-BE49-F238E27FC236}">
                <a16:creationId xmlns:a16="http://schemas.microsoft.com/office/drawing/2014/main" id="{36B8C58D-3451-734F-B781-B16DF1209BA4}"/>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7332AD7D-624C-4441-BC5C-20EACCDB4C24}"/>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a:extLst>
              <a:ext uri="{FF2B5EF4-FFF2-40B4-BE49-F238E27FC236}">
                <a16:creationId xmlns:a16="http://schemas.microsoft.com/office/drawing/2014/main" id="{476B5D05-2007-4A48-92D0-46C2183493B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6C48FC1-79DB-9844-A9EE-BFEEBC670CAD}" type="slidenum">
              <a:rPr lang="en-US" altLang="en-US" smtClean="0"/>
              <a:pPr>
                <a:spcBef>
                  <a:spcPct val="0"/>
                </a:spcBef>
              </a:pPr>
              <a:t>42</a:t>
            </a:fld>
            <a:endParaRPr lang="en-US" altLang="en-US"/>
          </a:p>
        </p:txBody>
      </p:sp>
      <p:sp>
        <p:nvSpPr>
          <p:cNvPr id="80898" name="Rectangle 2">
            <a:extLst>
              <a:ext uri="{FF2B5EF4-FFF2-40B4-BE49-F238E27FC236}">
                <a16:creationId xmlns:a16="http://schemas.microsoft.com/office/drawing/2014/main" id="{0377B4CC-2599-C244-82CC-6C7582D02021}"/>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9E201401-61B2-8449-B48E-459505216C80}"/>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186C5886-B869-E74D-8EB0-81DCF191AE3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4DEBDAA-6EB3-4847-9A81-62AB07B8D9CB}" type="slidenum">
              <a:rPr lang="en-US" altLang="en-US" smtClean="0"/>
              <a:pPr>
                <a:spcBef>
                  <a:spcPct val="0"/>
                </a:spcBef>
              </a:pPr>
              <a:t>43</a:t>
            </a:fld>
            <a:endParaRPr lang="en-US" altLang="en-US"/>
          </a:p>
        </p:txBody>
      </p:sp>
      <p:sp>
        <p:nvSpPr>
          <p:cNvPr id="82946" name="Rectangle 2">
            <a:extLst>
              <a:ext uri="{FF2B5EF4-FFF2-40B4-BE49-F238E27FC236}">
                <a16:creationId xmlns:a16="http://schemas.microsoft.com/office/drawing/2014/main" id="{9C81599E-AE99-0945-AACD-E73B4DCFAE6B}"/>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1346FC04-7E5F-F746-B326-F7F59BC276FD}"/>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a:extLst>
              <a:ext uri="{FF2B5EF4-FFF2-40B4-BE49-F238E27FC236}">
                <a16:creationId xmlns:a16="http://schemas.microsoft.com/office/drawing/2014/main" id="{4C9F82CC-B563-6544-9678-ABB5E4A7BC12}"/>
              </a:ext>
            </a:extLst>
          </p:cNvPr>
          <p:cNvSpPr>
            <a:spLocks noGrp="1" noRot="1" noChangeAspect="1" noChangeArrowheads="1" noTextEdit="1"/>
          </p:cNvSpPr>
          <p:nvPr>
            <p:ph type="sldImg"/>
          </p:nvPr>
        </p:nvSpPr>
        <p:spPr>
          <a:ln/>
        </p:spPr>
      </p:sp>
      <p:sp>
        <p:nvSpPr>
          <p:cNvPr id="84994" name="Notes Placeholder 2">
            <a:extLst>
              <a:ext uri="{FF2B5EF4-FFF2-40B4-BE49-F238E27FC236}">
                <a16:creationId xmlns:a16="http://schemas.microsoft.com/office/drawing/2014/main" id="{0D1DD3BF-5994-5242-9F4B-16841FD8B68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84995" name="Slide Number Placeholder 3">
            <a:extLst>
              <a:ext uri="{FF2B5EF4-FFF2-40B4-BE49-F238E27FC236}">
                <a16:creationId xmlns:a16="http://schemas.microsoft.com/office/drawing/2014/main" id="{68B405A2-E391-EA46-9099-EC0629955F66}"/>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7FA7FF5-D01B-C342-AB5D-CB72522F5F2B}" type="slidenum">
              <a:rPr lang="en-US" altLang="en-US" smtClean="0"/>
              <a:pPr>
                <a:spcBef>
                  <a:spcPct val="0"/>
                </a:spcBef>
              </a:pPr>
              <a:t>44</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989ABD23-5093-0C4E-B01F-528C0159191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F28BA01D-B568-A741-AD12-0805AF25B7D1}" type="slidenum">
              <a:rPr lang="de-DE" altLang="en-US" smtClean="0">
                <a:latin typeface="Arial" panose="020B0604020202020204" pitchFamily="34" charset="0"/>
              </a:rPr>
              <a:pPr eaLnBrk="1" hangingPunct="1">
                <a:spcBef>
                  <a:spcPct val="0"/>
                </a:spcBef>
              </a:pPr>
              <a:t>46</a:t>
            </a:fld>
            <a:endParaRPr lang="de-DE" altLang="en-US">
              <a:latin typeface="Arial" panose="020B0604020202020204" pitchFamily="34" charset="0"/>
            </a:endParaRPr>
          </a:p>
        </p:txBody>
      </p:sp>
      <p:sp>
        <p:nvSpPr>
          <p:cNvPr id="88066" name="Rectangle 2">
            <a:extLst>
              <a:ext uri="{FF2B5EF4-FFF2-40B4-BE49-F238E27FC236}">
                <a16:creationId xmlns:a16="http://schemas.microsoft.com/office/drawing/2014/main" id="{38AB1BBD-0C8C-4343-B26F-6D231DF9E5F6}"/>
              </a:ext>
            </a:extLst>
          </p:cNvPr>
          <p:cNvSpPr>
            <a:spLocks noGrp="1" noRot="1" noChangeAspect="1" noChangeArrowheads="1" noTextEdit="1"/>
          </p:cNvSpPr>
          <p:nvPr>
            <p:ph type="sldImg"/>
          </p:nvPr>
        </p:nvSpPr>
        <p:spPr>
          <a:xfrm>
            <a:off x="917575" y="744538"/>
            <a:ext cx="4962525" cy="3722687"/>
          </a:xfrm>
          <a:ln/>
        </p:spPr>
      </p:sp>
      <p:sp>
        <p:nvSpPr>
          <p:cNvPr id="88067" name="Rectangle 3">
            <a:extLst>
              <a:ext uri="{FF2B5EF4-FFF2-40B4-BE49-F238E27FC236}">
                <a16:creationId xmlns:a16="http://schemas.microsoft.com/office/drawing/2014/main" id="{7B6DAA37-1817-934E-A644-6B4EC8F753D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a:ea typeface="ＭＳ Ｐゴシック" panose="020B0600070205080204" pitchFamily="34" charset="-128"/>
              </a:rPr>
              <a:t>Corporate information</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a:extLst>
              <a:ext uri="{FF2B5EF4-FFF2-40B4-BE49-F238E27FC236}">
                <a16:creationId xmlns:a16="http://schemas.microsoft.com/office/drawing/2014/main" id="{93841C8A-FD8D-474A-890F-3AD1CCCA6A38}"/>
              </a:ext>
            </a:extLst>
          </p:cNvPr>
          <p:cNvSpPr>
            <a:spLocks noGrp="1" noRot="1" noChangeAspect="1" noChangeArrowheads="1" noTextEdit="1"/>
          </p:cNvSpPr>
          <p:nvPr>
            <p:ph type="sldImg"/>
          </p:nvPr>
        </p:nvSpPr>
        <p:spPr>
          <a:xfrm>
            <a:off x="917575" y="744538"/>
            <a:ext cx="4962525" cy="3722687"/>
          </a:xfrm>
          <a:ln/>
        </p:spPr>
      </p:sp>
      <p:sp>
        <p:nvSpPr>
          <p:cNvPr id="90114" name="Notes Placeholder 2">
            <a:extLst>
              <a:ext uri="{FF2B5EF4-FFF2-40B4-BE49-F238E27FC236}">
                <a16:creationId xmlns:a16="http://schemas.microsoft.com/office/drawing/2014/main" id="{1EC8FBFB-9D7C-BF4A-86B9-81DCC2D1ACE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0"/>
              </a:spcBef>
              <a:spcAft>
                <a:spcPts val="600"/>
              </a:spcAft>
              <a:buFontTx/>
              <a:buChar char="•"/>
            </a:pPr>
            <a:endParaRPr lang="en-US" altLang="en-US" sz="1100">
              <a:ea typeface="ＭＳ Ｐゴシック" panose="020B0600070205080204" pitchFamily="34" charset="-128"/>
            </a:endParaRPr>
          </a:p>
          <a:p>
            <a:pPr marL="342900" indent="-342900"/>
            <a:endParaRPr lang="en-US" altLang="en-US">
              <a:ea typeface="ＭＳ Ｐゴシック" panose="020B0600070205080204" pitchFamily="34" charset="-128"/>
            </a:endParaRPr>
          </a:p>
        </p:txBody>
      </p:sp>
      <p:sp>
        <p:nvSpPr>
          <p:cNvPr id="90115" name="Slide Number Placeholder 3">
            <a:extLst>
              <a:ext uri="{FF2B5EF4-FFF2-40B4-BE49-F238E27FC236}">
                <a16:creationId xmlns:a16="http://schemas.microsoft.com/office/drawing/2014/main" id="{CC536928-BA56-3543-9AF1-970B2D22FAB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DFB8628A-B210-1340-85CD-0F656C16FC2A}" type="slidenum">
              <a:rPr lang="en-US" altLang="en-US" smtClean="0">
                <a:latin typeface="Arial" panose="020B0604020202020204" pitchFamily="34" charset="0"/>
              </a:rPr>
              <a:pPr eaLnBrk="1" hangingPunct="1">
                <a:spcBef>
                  <a:spcPct val="0"/>
                </a:spcBef>
              </a:pPr>
              <a:t>47</a:t>
            </a:fld>
            <a:endParaRPr lang="en-US" altLang="en-US">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a:extLst>
              <a:ext uri="{FF2B5EF4-FFF2-40B4-BE49-F238E27FC236}">
                <a16:creationId xmlns:a16="http://schemas.microsoft.com/office/drawing/2014/main" id="{19EF1BC9-A0F6-6547-ABB7-06EB05CE2CAF}"/>
              </a:ext>
            </a:extLst>
          </p:cNvPr>
          <p:cNvSpPr>
            <a:spLocks noGrp="1" noRot="1" noChangeAspect="1" noChangeArrowheads="1" noTextEdit="1"/>
          </p:cNvSpPr>
          <p:nvPr>
            <p:ph type="sldImg"/>
          </p:nvPr>
        </p:nvSpPr>
        <p:spPr>
          <a:ln/>
        </p:spPr>
      </p:sp>
      <p:sp>
        <p:nvSpPr>
          <p:cNvPr id="97282" name="Notes Placeholder 2">
            <a:extLst>
              <a:ext uri="{FF2B5EF4-FFF2-40B4-BE49-F238E27FC236}">
                <a16:creationId xmlns:a16="http://schemas.microsoft.com/office/drawing/2014/main" id="{383A142A-ADC2-1F47-BAFF-9DC90A4B08A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97283" name="Slide Number Placeholder 3">
            <a:extLst>
              <a:ext uri="{FF2B5EF4-FFF2-40B4-BE49-F238E27FC236}">
                <a16:creationId xmlns:a16="http://schemas.microsoft.com/office/drawing/2014/main" id="{E92E756A-0DDA-8449-90D4-51FA69AA91A6}"/>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67EEC85-32B9-C444-8430-2224DF82E594}" type="slidenum">
              <a:rPr lang="en-US" altLang="en-US" smtClean="0"/>
              <a:pPr>
                <a:spcBef>
                  <a:spcPct val="0"/>
                </a:spcBef>
              </a:pPr>
              <a:t>51</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FD012BF4-21CD-0D4D-8280-4EF2BE0971D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42579DD-17C6-5F43-B25F-82D34A23FE8D}" type="slidenum">
              <a:rPr lang="en-US" altLang="en-US" smtClean="0"/>
              <a:pPr>
                <a:spcBef>
                  <a:spcPct val="0"/>
                </a:spcBef>
              </a:pPr>
              <a:t>4</a:t>
            </a:fld>
            <a:endParaRPr lang="en-US" altLang="en-US"/>
          </a:p>
        </p:txBody>
      </p:sp>
      <p:sp>
        <p:nvSpPr>
          <p:cNvPr id="23554" name="Rectangle 2">
            <a:extLst>
              <a:ext uri="{FF2B5EF4-FFF2-40B4-BE49-F238E27FC236}">
                <a16:creationId xmlns:a16="http://schemas.microsoft.com/office/drawing/2014/main" id="{4FAC1F39-D101-A24B-9668-7FD5B011DA75}"/>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876A5494-461E-0948-AAD6-0CE0B5E44F7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FB965596-3755-A344-B9E8-43A24D49A91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3422976-9EB9-B649-BCCA-88C1BE165CA7}" type="slidenum">
              <a:rPr lang="en-US" altLang="en-US" smtClean="0"/>
              <a:pPr>
                <a:spcBef>
                  <a:spcPct val="0"/>
                </a:spcBef>
              </a:pPr>
              <a:t>5</a:t>
            </a:fld>
            <a:endParaRPr lang="en-US" altLang="en-US"/>
          </a:p>
        </p:txBody>
      </p:sp>
      <p:sp>
        <p:nvSpPr>
          <p:cNvPr id="25602" name="Rectangle 2">
            <a:extLst>
              <a:ext uri="{FF2B5EF4-FFF2-40B4-BE49-F238E27FC236}">
                <a16:creationId xmlns:a16="http://schemas.microsoft.com/office/drawing/2014/main" id="{52A0DA9E-C167-3248-B8C3-4F594FBF0F50}"/>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09B84B96-823E-6241-8991-FCD6E50D032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2E72C704-A05F-C448-85C8-4E725092599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CEB202D-9C4A-1F4E-A4BB-A1D98AB0A37E}" type="slidenum">
              <a:rPr lang="en-US" altLang="en-US" smtClean="0"/>
              <a:pPr>
                <a:spcBef>
                  <a:spcPct val="0"/>
                </a:spcBef>
              </a:pPr>
              <a:t>6</a:t>
            </a:fld>
            <a:endParaRPr lang="en-US" altLang="en-US"/>
          </a:p>
        </p:txBody>
      </p:sp>
      <p:sp>
        <p:nvSpPr>
          <p:cNvPr id="27650" name="Rectangle 2">
            <a:extLst>
              <a:ext uri="{FF2B5EF4-FFF2-40B4-BE49-F238E27FC236}">
                <a16:creationId xmlns:a16="http://schemas.microsoft.com/office/drawing/2014/main" id="{7852352D-0E2F-5C45-92AF-38EA4739AA65}"/>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27814B23-F240-1C4D-A450-8D544CFAFE3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366AEBC8-FFD8-E04F-841D-4464DC019DB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3924602-F60B-2946-A04A-C409DE21EBA0}" type="slidenum">
              <a:rPr lang="en-US" altLang="en-US" smtClean="0"/>
              <a:pPr>
                <a:spcBef>
                  <a:spcPct val="0"/>
                </a:spcBef>
              </a:pPr>
              <a:t>7</a:t>
            </a:fld>
            <a:endParaRPr lang="en-US" altLang="en-US"/>
          </a:p>
        </p:txBody>
      </p:sp>
      <p:sp>
        <p:nvSpPr>
          <p:cNvPr id="29698" name="Rectangle 2">
            <a:extLst>
              <a:ext uri="{FF2B5EF4-FFF2-40B4-BE49-F238E27FC236}">
                <a16:creationId xmlns:a16="http://schemas.microsoft.com/office/drawing/2014/main" id="{1121DCF6-653A-8D4C-8386-6AC0B8A1BCF6}"/>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EB17889A-9227-5141-A89B-69F0DB1A951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89ED827D-8E73-B14B-8484-8DCBE267BFF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193A3A4-B371-964C-AE5D-E61A58FCDC3D}" type="slidenum">
              <a:rPr lang="en-US" altLang="en-US" smtClean="0"/>
              <a:pPr>
                <a:spcBef>
                  <a:spcPct val="0"/>
                </a:spcBef>
              </a:pPr>
              <a:t>8</a:t>
            </a:fld>
            <a:endParaRPr lang="en-US" altLang="en-US"/>
          </a:p>
        </p:txBody>
      </p:sp>
      <p:sp>
        <p:nvSpPr>
          <p:cNvPr id="31746" name="Rectangle 2">
            <a:extLst>
              <a:ext uri="{FF2B5EF4-FFF2-40B4-BE49-F238E27FC236}">
                <a16:creationId xmlns:a16="http://schemas.microsoft.com/office/drawing/2014/main" id="{14644A4E-8C67-8E44-A376-5702525AF456}"/>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6E7E47AF-5D7E-0446-8573-98D5A7582A8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A00724DF-7DA3-6A42-94EA-1B25D77E3F6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BEBFC4C-BA14-C945-8E13-BA44EA14B286}" type="slidenum">
              <a:rPr lang="en-US" altLang="en-US" smtClean="0"/>
              <a:pPr>
                <a:spcBef>
                  <a:spcPct val="0"/>
                </a:spcBef>
              </a:pPr>
              <a:t>9</a:t>
            </a:fld>
            <a:endParaRPr lang="en-US" altLang="en-US"/>
          </a:p>
        </p:txBody>
      </p:sp>
      <p:sp>
        <p:nvSpPr>
          <p:cNvPr id="33794" name="Rectangle 2">
            <a:extLst>
              <a:ext uri="{FF2B5EF4-FFF2-40B4-BE49-F238E27FC236}">
                <a16:creationId xmlns:a16="http://schemas.microsoft.com/office/drawing/2014/main" id="{FD08C97A-ECFB-A042-BF5F-53009B6D6B71}"/>
              </a:ext>
            </a:extLst>
          </p:cNvPr>
          <p:cNvSpPr>
            <a:spLocks noGrp="1" noRot="1" noChangeAspect="1" noChangeArrowheads="1" noTextEdit="1"/>
          </p:cNvSpPr>
          <p:nvPr>
            <p:ph type="sldImg"/>
          </p:nvPr>
        </p:nvSpPr>
        <p:spPr>
          <a:ln/>
        </p:spPr>
      </p:sp>
      <p:sp>
        <p:nvSpPr>
          <p:cNvPr id="33795" name="Rectangle 3">
            <a:extLst>
              <a:ext uri="{FF2B5EF4-FFF2-40B4-BE49-F238E27FC236}">
                <a16:creationId xmlns:a16="http://schemas.microsoft.com/office/drawing/2014/main" id="{6CEC94A4-4D53-C546-83CA-55C7E93C4B4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C07F29E-61DA-A041-9CED-0FBE4E38B8B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9F44408-34CB-6D4B-9306-A79AD45CF716}"/>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34664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F9CB80A-6028-A54F-B0A7-BDA2D43C9A7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76EE0A7-7014-B645-BB4D-7466FD28C138}"/>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94107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0"/>
            <a:ext cx="19621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0"/>
            <a:ext cx="57340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96F845C-636D-5F43-A2B9-19525B91CBB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E463623-0C90-5342-8066-8A3E71E21697}"/>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81877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100" y="274638"/>
            <a:ext cx="7499350" cy="1143000"/>
          </a:xfrm>
        </p:spPr>
        <p:txBody>
          <a:bodyPr/>
          <a:lstStyle/>
          <a:p>
            <a:r>
              <a:rPr lang="en-US"/>
              <a:t>Click to edit Master title style</a:t>
            </a:r>
          </a:p>
        </p:txBody>
      </p:sp>
      <p:sp>
        <p:nvSpPr>
          <p:cNvPr id="3" name="Text Placeholder 2"/>
          <p:cNvSpPr>
            <a:spLocks noGrp="1"/>
          </p:cNvSpPr>
          <p:nvPr>
            <p:ph type="body" sz="half" idx="1"/>
          </p:nvPr>
        </p:nvSpPr>
        <p:spPr>
          <a:xfrm>
            <a:off x="1435100" y="1447800"/>
            <a:ext cx="3673475"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60975" y="1447800"/>
            <a:ext cx="3673475"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9E7706DA-0F15-7345-95A3-BB2F8EC87985}"/>
              </a:ext>
            </a:extLst>
          </p:cNvPr>
          <p:cNvSpPr>
            <a:spLocks noGrp="1" noChangeArrowheads="1"/>
          </p:cNvSpPr>
          <p:nvPr>
            <p:ph type="sldNum" sz="quarter" idx="10"/>
          </p:nvPr>
        </p:nvSpPr>
        <p:spPr>
          <a:xfrm>
            <a:off x="3611563" y="6354763"/>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Times New Roman" charset="0"/>
                <a:ea typeface="ＭＳ Ｐゴシック" charset="-128"/>
                <a:cs typeface="+mn-cs"/>
              </a:defRPr>
            </a:lvl1pPr>
          </a:lstStyle>
          <a:p>
            <a:pPr>
              <a:defRPr/>
            </a:pPr>
            <a:fld id="{9E989416-74DA-2848-9745-AE3FE72A74D3}" type="slidenum">
              <a:rPr lang="en-US" altLang="en-US"/>
              <a:pPr>
                <a:defRPr/>
              </a:pPr>
              <a:t>‹#›</a:t>
            </a:fld>
            <a:endParaRPr lang="en-US" altLang="en-US"/>
          </a:p>
        </p:txBody>
      </p:sp>
    </p:spTree>
    <p:extLst>
      <p:ext uri="{BB962C8B-B14F-4D97-AF65-F5344CB8AC3E}">
        <p14:creationId xmlns:p14="http://schemas.microsoft.com/office/powerpoint/2010/main" val="503993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642F2CB-ECE4-2642-BD91-84472C54C86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E7D70EE-05B4-6E43-A81E-B36979624578}"/>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1954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CF4B14E-0A10-0A45-90D3-FFDB984B321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361BB8D-EF8B-2142-817F-8B71A5D9DB1F}"/>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25493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7BCC9F3-5472-524A-AC0B-7F9E5215638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765EC05-1E22-2745-9869-80C32ABA37D3}"/>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04482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D22961A-B845-2F4F-A237-83AA810E586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8949477-6BB1-734D-BD75-B01776FDE5F4}"/>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36155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28805DC-5E73-2142-B3E2-F128AB6F5F13}"/>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a:extLst>
              <a:ext uri="{FF2B5EF4-FFF2-40B4-BE49-F238E27FC236}">
                <a16:creationId xmlns:a16="http://schemas.microsoft.com/office/drawing/2014/main" id="{964A6EF4-A384-D54C-B9DF-5C448E91D011}"/>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94386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60A7B61-1682-3849-9980-53209EF8D1C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9EDD73B-1217-3049-8BA2-9C5ECFC4DB33}"/>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00260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CFA939E-6419-E748-88B9-F5A3FC8AB6E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A750437-CC87-B34A-ABD0-7E5034E47A63}"/>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36807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722CC0D-53F0-3C42-958D-FE2552EFC3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8CF4AB9-ECA1-9B44-9679-21D1410A97AA}"/>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40885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6A930B6-BC7E-5F46-AAE3-2BEC9DFF0154}"/>
              </a:ext>
            </a:extLst>
          </p:cNvPr>
          <p:cNvSpPr>
            <a:spLocks noGrp="1" noChangeArrowheads="1"/>
          </p:cNvSpPr>
          <p:nvPr>
            <p:ph type="title"/>
          </p:nvPr>
        </p:nvSpPr>
        <p:spPr bwMode="auto">
          <a:xfrm>
            <a:off x="762000" y="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2A171D0-6003-C847-97D4-0EA91837208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30E54CB-95FA-594E-AF6F-9E365869B1F5}"/>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8"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4BD827DE-3A4B-AF4D-94AA-F70D0AC6C51B}"/>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8" charset="0"/>
                <a:ea typeface="+mn-ea"/>
                <a:cs typeface="+mn-cs"/>
              </a:defRPr>
            </a:lvl1pPr>
          </a:lstStyle>
          <a:p>
            <a:pPr>
              <a:defRPr/>
            </a:pPr>
            <a:endParaRPr lang="en-US"/>
          </a:p>
        </p:txBody>
      </p:sp>
      <p:sp>
        <p:nvSpPr>
          <p:cNvPr id="1030" name="Rectangle 7">
            <a:extLst>
              <a:ext uri="{FF2B5EF4-FFF2-40B4-BE49-F238E27FC236}">
                <a16:creationId xmlns:a16="http://schemas.microsoft.com/office/drawing/2014/main" id="{36C21B0A-4A6D-9744-AA2B-6331D0D946C7}"/>
              </a:ext>
            </a:extLst>
          </p:cNvPr>
          <p:cNvSpPr>
            <a:spLocks noChangeArrowheads="1"/>
          </p:cNvSpPr>
          <p:nvPr/>
        </p:nvSpPr>
        <p:spPr bwMode="auto">
          <a:xfrm>
            <a:off x="7239000" y="6400800"/>
            <a:ext cx="1905000" cy="457200"/>
          </a:xfrm>
          <a:prstGeom prst="rect">
            <a:avLst/>
          </a:prstGeom>
          <a:noFill/>
          <a:ln>
            <a:noFill/>
          </a:ln>
          <a:effectLst/>
          <a:extLst>
            <a:ext uri="{909E8E84-426E-40dd-AFC4-6F175D3DCCD1}"/>
            <a:ext uri="{91240B29-F687-4f45-9708-019B960494DF}"/>
            <a:ext uri="{AF507438-7753-43e0-B8FC-AC1667EBCBE1}"/>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r">
              <a:defRPr/>
            </a:pPr>
            <a:r>
              <a:rPr lang="en-US" altLang="en-US" sz="1400"/>
              <a:t>Page </a:t>
            </a:r>
            <a:fld id="{4205D30F-EFAF-E748-99F3-8776CF111874}" type="slidenum">
              <a:rPr lang="en-US" altLang="en-US" sz="1400" smtClean="0"/>
              <a:pPr algn="r">
                <a:defRPr/>
              </a:pPr>
              <a:t>‹#›</a:t>
            </a:fld>
            <a:endParaRPr lang="en-US" altLang="en-US" sz="1400"/>
          </a:p>
        </p:txBody>
      </p:sp>
      <p:pic>
        <p:nvPicPr>
          <p:cNvPr id="1031" name="Picture 8" descr="PUCLsmal">
            <a:extLst>
              <a:ext uri="{FF2B5EF4-FFF2-40B4-BE49-F238E27FC236}">
                <a16:creationId xmlns:a16="http://schemas.microsoft.com/office/drawing/2014/main" id="{E933FC18-2AA1-C645-B1A6-01C19B43FA3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62800" y="6350000"/>
            <a:ext cx="105251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9">
            <a:extLst>
              <a:ext uri="{FF2B5EF4-FFF2-40B4-BE49-F238E27FC236}">
                <a16:creationId xmlns:a16="http://schemas.microsoft.com/office/drawing/2014/main" id="{DD0700C2-F631-E348-A70A-34F8D94C9DBF}"/>
              </a:ext>
            </a:extLst>
          </p:cNvPr>
          <p:cNvSpPr>
            <a:spLocks noChangeArrowheads="1"/>
          </p:cNvSpPr>
          <p:nvPr/>
        </p:nvSpPr>
        <p:spPr bwMode="auto">
          <a:xfrm>
            <a:off x="457200" y="6629400"/>
            <a:ext cx="5145088" cy="228600"/>
          </a:xfrm>
          <a:prstGeom prst="rect">
            <a:avLst/>
          </a:prstGeom>
          <a:noFill/>
          <a:ln>
            <a:noFill/>
          </a:ln>
          <a:effectLst/>
          <a:extLst>
            <a:ext uri="{909E8E84-426E-40dd-AFC4-6F175D3DCCD1}"/>
            <a:ext uri="{91240B29-F687-4f45-9708-019B960494DF}"/>
            <a:ext uri="{AF507438-7753-43e0-B8FC-AC1667EBCBE1}"/>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1000" dirty="0">
                <a:latin typeface="Comic Sans MS" charset="0"/>
              </a:rPr>
              <a:t>© 1988-2022 J.Paul Robinson, Purdue University  BMS 631  Cell Sorting</a:t>
            </a:r>
          </a:p>
        </p:txBody>
      </p:sp>
      <p:sp>
        <p:nvSpPr>
          <p:cNvPr id="1033" name="Line 10">
            <a:extLst>
              <a:ext uri="{FF2B5EF4-FFF2-40B4-BE49-F238E27FC236}">
                <a16:creationId xmlns:a16="http://schemas.microsoft.com/office/drawing/2014/main" id="{6708298D-EF3D-AE46-80B4-8652575AAD9F}"/>
              </a:ext>
            </a:extLst>
          </p:cNvPr>
          <p:cNvSpPr>
            <a:spLocks noChangeShapeType="1"/>
          </p:cNvSpPr>
          <p:nvPr/>
        </p:nvSpPr>
        <p:spPr bwMode="auto">
          <a:xfrm flipV="1">
            <a:off x="0" y="812800"/>
            <a:ext cx="9144000" cy="95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p:txStyles>
    <p:titleStyle>
      <a:lvl1pPr algn="ctr" rtl="0" eaLnBrk="0" fontAlgn="base" hangingPunct="0">
        <a:spcBef>
          <a:spcPct val="0"/>
        </a:spcBef>
        <a:spcAft>
          <a:spcPct val="0"/>
        </a:spcAft>
        <a:defRPr sz="4000">
          <a:solidFill>
            <a:schemeClr val="tx2"/>
          </a:solidFill>
          <a:latin typeface="+mj-lt"/>
          <a:ea typeface="ＭＳ Ｐゴシック" charset="0"/>
          <a:cs typeface="+mj-cs"/>
        </a:defRPr>
      </a:lvl1pPr>
      <a:lvl2pPr algn="ctr" rtl="0" eaLnBrk="0" fontAlgn="base" hangingPunct="0">
        <a:spcBef>
          <a:spcPct val="0"/>
        </a:spcBef>
        <a:spcAft>
          <a:spcPct val="0"/>
        </a:spcAft>
        <a:defRPr sz="4000">
          <a:solidFill>
            <a:schemeClr val="tx2"/>
          </a:solidFill>
          <a:latin typeface="Arial" pitchFamily="34" charset="0"/>
          <a:ea typeface="ＭＳ Ｐゴシック" charset="0"/>
        </a:defRPr>
      </a:lvl2pPr>
      <a:lvl3pPr algn="ctr" rtl="0" eaLnBrk="0" fontAlgn="base" hangingPunct="0">
        <a:spcBef>
          <a:spcPct val="0"/>
        </a:spcBef>
        <a:spcAft>
          <a:spcPct val="0"/>
        </a:spcAft>
        <a:defRPr sz="4000">
          <a:solidFill>
            <a:schemeClr val="tx2"/>
          </a:solidFill>
          <a:latin typeface="Arial" pitchFamily="34" charset="0"/>
          <a:ea typeface="ＭＳ Ｐゴシック" charset="0"/>
        </a:defRPr>
      </a:lvl3pPr>
      <a:lvl4pPr algn="ctr" rtl="0" eaLnBrk="0" fontAlgn="base" hangingPunct="0">
        <a:spcBef>
          <a:spcPct val="0"/>
        </a:spcBef>
        <a:spcAft>
          <a:spcPct val="0"/>
        </a:spcAft>
        <a:defRPr sz="4000">
          <a:solidFill>
            <a:schemeClr val="tx2"/>
          </a:solidFill>
          <a:latin typeface="Arial" pitchFamily="34" charset="0"/>
          <a:ea typeface="ＭＳ Ｐゴシック" charset="0"/>
        </a:defRPr>
      </a:lvl4pPr>
      <a:lvl5pPr algn="ctr" rtl="0" eaLnBrk="0" fontAlgn="base" hangingPunct="0">
        <a:spcBef>
          <a:spcPct val="0"/>
        </a:spcBef>
        <a:spcAft>
          <a:spcPct val="0"/>
        </a:spcAft>
        <a:defRPr sz="4000">
          <a:solidFill>
            <a:schemeClr val="tx2"/>
          </a:solidFill>
          <a:latin typeface="Arial" pitchFamily="34" charset="0"/>
          <a:ea typeface="ＭＳ Ｐゴシック" charset="0"/>
        </a:defRPr>
      </a:lvl5pPr>
      <a:lvl6pPr marL="457200" algn="ctr" rtl="0" eaLnBrk="0" fontAlgn="base" hangingPunct="0">
        <a:spcBef>
          <a:spcPct val="0"/>
        </a:spcBef>
        <a:spcAft>
          <a:spcPct val="0"/>
        </a:spcAft>
        <a:defRPr sz="4000">
          <a:solidFill>
            <a:schemeClr val="tx2"/>
          </a:solidFill>
          <a:latin typeface="Arial" pitchFamily="34" charset="0"/>
        </a:defRPr>
      </a:lvl6pPr>
      <a:lvl7pPr marL="914400" algn="ctr" rtl="0" eaLnBrk="0" fontAlgn="base" hangingPunct="0">
        <a:spcBef>
          <a:spcPct val="0"/>
        </a:spcBef>
        <a:spcAft>
          <a:spcPct val="0"/>
        </a:spcAft>
        <a:defRPr sz="4000">
          <a:solidFill>
            <a:schemeClr val="tx2"/>
          </a:solidFill>
          <a:latin typeface="Arial" pitchFamily="34" charset="0"/>
        </a:defRPr>
      </a:lvl7pPr>
      <a:lvl8pPr marL="1371600" algn="ctr" rtl="0" eaLnBrk="0" fontAlgn="base" hangingPunct="0">
        <a:spcBef>
          <a:spcPct val="0"/>
        </a:spcBef>
        <a:spcAft>
          <a:spcPct val="0"/>
        </a:spcAft>
        <a:defRPr sz="4000">
          <a:solidFill>
            <a:schemeClr val="tx2"/>
          </a:solidFill>
          <a:latin typeface="Arial" pitchFamily="34" charset="0"/>
        </a:defRPr>
      </a:lvl8pPr>
      <a:lvl9pPr marL="1828800" algn="ctr" rtl="0" eaLnBrk="0" fontAlgn="base" hangingPunct="0">
        <a:spcBef>
          <a:spcPct val="0"/>
        </a:spcBef>
        <a:spcAft>
          <a:spcPct val="0"/>
        </a:spcAft>
        <a:defRPr sz="40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29.jpe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32.emf"/><Relationship Id="rId4" Type="http://schemas.openxmlformats.org/officeDocument/2006/relationships/image" Target="../media/image31.e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48.jpeg"/><Relationship Id="rId4" Type="http://schemas.openxmlformats.org/officeDocument/2006/relationships/image" Target="../media/image47.jpe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50.tif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image" Target="../media/image53.tif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image" Target="../media/image55.tiff"/><Relationship Id="rId1" Type="http://schemas.openxmlformats.org/officeDocument/2006/relationships/slideLayout" Target="../slideLayouts/slideLayout6.xml"/><Relationship Id="rId4" Type="http://schemas.openxmlformats.org/officeDocument/2006/relationships/image" Target="../media/image57.tiff"/></Relationships>
</file>

<file path=ppt/slides/_rels/slide38.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image" Target="../media/image58.tif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image" Target="../media/image60.tif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hyperlink" Target="http://www.microsort.net/Genetic.htm"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hyperlink" Target="http://www.microsort.net/HumRepro.htm" TargetMode="External"/><Relationship Id="rId4" Type="http://schemas.openxmlformats.org/officeDocument/2006/relationships/hyperlink" Target="http://www.microsort.net/FB.htm"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4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8.emf"/><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9.wmf"/></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0726AFCD-1AFB-5E45-9488-F90088539E95}"/>
              </a:ext>
            </a:extLst>
          </p:cNvPr>
          <p:cNvSpPr>
            <a:spLocks noGrp="1" noChangeArrowheads="1"/>
          </p:cNvSpPr>
          <p:nvPr>
            <p:ph type="title"/>
          </p:nvPr>
        </p:nvSpPr>
        <p:spPr>
          <a:xfrm>
            <a:off x="0" y="0"/>
            <a:ext cx="9144000" cy="914400"/>
          </a:xfrm>
        </p:spPr>
        <p:txBody>
          <a:bodyPr/>
          <a:lstStyle/>
          <a:p>
            <a:r>
              <a:rPr lang="en-US" altLang="en-US" sz="3200" dirty="0">
                <a:ea typeface="ＭＳ Ｐゴシック" panose="020B0600070205080204" pitchFamily="34" charset="-128"/>
              </a:rPr>
              <a:t>BMS 631 - LECTURE 11 Flow Cytometry: Theory</a:t>
            </a:r>
            <a:endParaRPr lang="en-US" altLang="en-US" dirty="0">
              <a:ea typeface="ＭＳ Ｐゴシック" panose="020B0600070205080204" pitchFamily="34" charset="-128"/>
            </a:endParaRPr>
          </a:p>
        </p:txBody>
      </p:sp>
      <p:sp>
        <p:nvSpPr>
          <p:cNvPr id="16386" name="Text Box 3">
            <a:extLst>
              <a:ext uri="{FF2B5EF4-FFF2-40B4-BE49-F238E27FC236}">
                <a16:creationId xmlns:a16="http://schemas.microsoft.com/office/drawing/2014/main" id="{FFADF74C-A256-804D-8E8F-C1232BD9C59C}"/>
              </a:ext>
            </a:extLst>
          </p:cNvPr>
          <p:cNvSpPr txBox="1">
            <a:spLocks noChangeArrowheads="1"/>
          </p:cNvSpPr>
          <p:nvPr/>
        </p:nvSpPr>
        <p:spPr bwMode="auto">
          <a:xfrm>
            <a:off x="0" y="5410200"/>
            <a:ext cx="6324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cs typeface="Arial" panose="020B0604020202020204" pitchFamily="34" charset="0"/>
              </a:rPr>
              <a:t>Lynn Hall G221</a:t>
            </a:r>
          </a:p>
          <a:p>
            <a:pPr>
              <a:spcBef>
                <a:spcPct val="0"/>
              </a:spcBef>
              <a:buFontTx/>
              <a:buNone/>
            </a:pPr>
            <a:r>
              <a:rPr lang="en-US" altLang="en-US" sz="1400">
                <a:latin typeface="Times New Roman" panose="02020603050405020304" pitchFamily="18" charset="0"/>
                <a:cs typeface="Arial" panose="020B0604020202020204" pitchFamily="34" charset="0"/>
              </a:rPr>
              <a:t>Purdue University</a:t>
            </a:r>
          </a:p>
          <a:p>
            <a:pPr>
              <a:spcBef>
                <a:spcPct val="0"/>
              </a:spcBef>
              <a:buFontTx/>
              <a:buNone/>
            </a:pPr>
            <a:r>
              <a:rPr lang="en-US" altLang="en-US" sz="1400">
                <a:latin typeface="Times New Roman" panose="02020603050405020304" pitchFamily="18" charset="0"/>
                <a:cs typeface="Arial" panose="020B0604020202020204" pitchFamily="34" charset="0"/>
              </a:rPr>
              <a:t>Office: 494 0757</a:t>
            </a:r>
          </a:p>
          <a:p>
            <a:pPr>
              <a:spcBef>
                <a:spcPct val="0"/>
              </a:spcBef>
              <a:buFontTx/>
              <a:buNone/>
            </a:pPr>
            <a:r>
              <a:rPr lang="en-US" altLang="en-US" sz="1400">
                <a:latin typeface="Times New Roman" panose="02020603050405020304" pitchFamily="18" charset="0"/>
                <a:cs typeface="Arial" panose="020B0604020202020204" pitchFamily="34" charset="0"/>
              </a:rPr>
              <a:t>email: robinson at flowcyt.cyto.purdue.edu</a:t>
            </a:r>
            <a:endParaRPr lang="en-US" altLang="en-US">
              <a:solidFill>
                <a:srgbClr val="0033CC"/>
              </a:solidFill>
              <a:latin typeface="Times New Roman" panose="02020603050405020304" pitchFamily="18" charset="0"/>
              <a:cs typeface="Arial" panose="020B0604020202020204" pitchFamily="34" charset="0"/>
            </a:endParaRPr>
          </a:p>
        </p:txBody>
      </p:sp>
      <p:sp>
        <p:nvSpPr>
          <p:cNvPr id="16387" name="Text Box 4">
            <a:extLst>
              <a:ext uri="{FF2B5EF4-FFF2-40B4-BE49-F238E27FC236}">
                <a16:creationId xmlns:a16="http://schemas.microsoft.com/office/drawing/2014/main" id="{8076A04D-818E-1F4A-96C0-944DB2E2E753}"/>
              </a:ext>
            </a:extLst>
          </p:cNvPr>
          <p:cNvSpPr txBox="1">
            <a:spLocks noChangeArrowheads="1"/>
          </p:cNvSpPr>
          <p:nvPr/>
        </p:nvSpPr>
        <p:spPr bwMode="auto">
          <a:xfrm>
            <a:off x="1143000" y="1066800"/>
            <a:ext cx="6858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FontTx/>
              <a:buNone/>
            </a:pPr>
            <a:r>
              <a:rPr lang="en-US" altLang="en-US" sz="4000">
                <a:cs typeface="Arial" panose="020B0604020202020204" pitchFamily="34" charset="0"/>
              </a:rPr>
              <a:t> Sorting</a:t>
            </a:r>
          </a:p>
        </p:txBody>
      </p:sp>
      <p:sp>
        <p:nvSpPr>
          <p:cNvPr id="16388" name="Text Box 6">
            <a:extLst>
              <a:ext uri="{FF2B5EF4-FFF2-40B4-BE49-F238E27FC236}">
                <a16:creationId xmlns:a16="http://schemas.microsoft.com/office/drawing/2014/main" id="{63226566-3679-7F41-8721-9CBC567FAC93}"/>
              </a:ext>
            </a:extLst>
          </p:cNvPr>
          <p:cNvSpPr txBox="1">
            <a:spLocks noChangeArrowheads="1"/>
          </p:cNvSpPr>
          <p:nvPr/>
        </p:nvSpPr>
        <p:spPr bwMode="auto">
          <a:xfrm>
            <a:off x="2667000" y="1981200"/>
            <a:ext cx="52578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a:solidFill>
                  <a:schemeClr val="tx2"/>
                </a:solidFill>
                <a:cs typeface="Arial" panose="020B0604020202020204" pitchFamily="34" charset="0"/>
              </a:rPr>
              <a:t>J. Paul Robinson</a:t>
            </a:r>
            <a:br>
              <a:rPr lang="en-US" altLang="en-US" sz="2000">
                <a:solidFill>
                  <a:schemeClr val="tx2"/>
                </a:solidFill>
                <a:cs typeface="Arial" panose="020B0604020202020204" pitchFamily="34" charset="0"/>
              </a:rPr>
            </a:br>
            <a:r>
              <a:rPr lang="en-US" altLang="en-US" sz="2000">
                <a:solidFill>
                  <a:schemeClr val="tx2"/>
                </a:solidFill>
                <a:cs typeface="Arial" panose="020B0604020202020204" pitchFamily="34" charset="0"/>
              </a:rPr>
              <a:t>SVM Professor of Cytomics</a:t>
            </a:r>
          </a:p>
          <a:p>
            <a:pPr>
              <a:spcBef>
                <a:spcPct val="0"/>
              </a:spcBef>
              <a:buFontTx/>
              <a:buNone/>
            </a:pPr>
            <a:r>
              <a:rPr lang="en-US" altLang="en-US" sz="2000">
                <a:solidFill>
                  <a:schemeClr val="tx2"/>
                </a:solidFill>
                <a:cs typeface="Arial" panose="020B0604020202020204" pitchFamily="34" charset="0"/>
              </a:rPr>
              <a:t>School of Veterinary Medicine, </a:t>
            </a:r>
          </a:p>
          <a:p>
            <a:pPr>
              <a:spcBef>
                <a:spcPct val="0"/>
              </a:spcBef>
              <a:buFontTx/>
              <a:buNone/>
            </a:pPr>
            <a:r>
              <a:rPr lang="en-US" altLang="en-US" sz="2000">
                <a:solidFill>
                  <a:schemeClr val="tx2"/>
                </a:solidFill>
                <a:cs typeface="Arial" panose="020B0604020202020204" pitchFamily="34" charset="0"/>
              </a:rPr>
              <a:t>Professor of Biomedical Engineering</a:t>
            </a:r>
          </a:p>
          <a:p>
            <a:pPr>
              <a:spcBef>
                <a:spcPct val="0"/>
              </a:spcBef>
              <a:buFontTx/>
              <a:buNone/>
            </a:pPr>
            <a:r>
              <a:rPr lang="en-US" altLang="en-US" sz="2000">
                <a:solidFill>
                  <a:schemeClr val="tx2"/>
                </a:solidFill>
                <a:cs typeface="Arial" panose="020B0604020202020204" pitchFamily="34" charset="0"/>
              </a:rPr>
              <a:t>School of Engineering</a:t>
            </a:r>
          </a:p>
          <a:p>
            <a:pPr>
              <a:spcBef>
                <a:spcPct val="0"/>
              </a:spcBef>
              <a:buFontTx/>
              <a:buNone/>
            </a:pPr>
            <a:r>
              <a:rPr lang="en-US" altLang="en-US" sz="2000">
                <a:solidFill>
                  <a:schemeClr val="tx2"/>
                </a:solidFill>
                <a:cs typeface="Arial" panose="020B0604020202020204" pitchFamily="34" charset="0"/>
              </a:rPr>
              <a:t>Purdue University</a:t>
            </a:r>
            <a:br>
              <a:rPr lang="en-US" altLang="en-US" sz="2000">
                <a:solidFill>
                  <a:schemeClr val="tx2"/>
                </a:solidFill>
                <a:cs typeface="Arial" panose="020B0604020202020204" pitchFamily="34" charset="0"/>
              </a:rPr>
            </a:br>
            <a:endParaRPr lang="en-US" altLang="en-US" sz="2000">
              <a:solidFill>
                <a:schemeClr val="tx2"/>
              </a:solidFill>
              <a:cs typeface="Arial" panose="020B0604020202020204" pitchFamily="34" charset="0"/>
            </a:endParaRPr>
          </a:p>
        </p:txBody>
      </p:sp>
      <p:sp>
        <p:nvSpPr>
          <p:cNvPr id="16389" name="Text Box 7">
            <a:extLst>
              <a:ext uri="{FF2B5EF4-FFF2-40B4-BE49-F238E27FC236}">
                <a16:creationId xmlns:a16="http://schemas.microsoft.com/office/drawing/2014/main" id="{A0280224-D2B2-B647-82FF-FB94F303A000}"/>
              </a:ext>
            </a:extLst>
          </p:cNvPr>
          <p:cNvSpPr txBox="1">
            <a:spLocks noChangeArrowheads="1"/>
          </p:cNvSpPr>
          <p:nvPr/>
        </p:nvSpPr>
        <p:spPr bwMode="auto">
          <a:xfrm>
            <a:off x="990600" y="4114800"/>
            <a:ext cx="6858000" cy="1200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800" b="1">
                <a:solidFill>
                  <a:schemeClr val="accent2"/>
                </a:solidFill>
              </a:rPr>
              <a:t>Notice:</a:t>
            </a:r>
            <a:r>
              <a:rPr lang="en-US" altLang="en-US" sz="1800">
                <a:solidFill>
                  <a:schemeClr val="accent2"/>
                </a:solidFill>
              </a:rPr>
              <a:t> The materials in this presentation are copyrighted materials. If you want to use any of these slides, you may do so if you credit each slide with the author</a:t>
            </a:r>
            <a:r>
              <a:rPr lang="ja-JP" altLang="en-US" sz="1800">
                <a:solidFill>
                  <a:schemeClr val="accent2"/>
                </a:solidFill>
              </a:rPr>
              <a:t>’</a:t>
            </a:r>
            <a:r>
              <a:rPr lang="en-US" altLang="ja-JP" sz="1800">
                <a:solidFill>
                  <a:schemeClr val="accent2"/>
                </a:solidFill>
              </a:rPr>
              <a:t>s name. It is illegal to copy this presentation to CourseHero or any other on-line theft system.</a:t>
            </a:r>
            <a:endParaRPr lang="en-US" altLang="en-US" sz="1800"/>
          </a:p>
        </p:txBody>
      </p:sp>
      <p:sp>
        <p:nvSpPr>
          <p:cNvPr id="16390" name="Text Box 8">
            <a:extLst>
              <a:ext uri="{FF2B5EF4-FFF2-40B4-BE49-F238E27FC236}">
                <a16:creationId xmlns:a16="http://schemas.microsoft.com/office/drawing/2014/main" id="{2DF578C5-A885-834E-A66C-E9B386FDF755}"/>
              </a:ext>
            </a:extLst>
          </p:cNvPr>
          <p:cNvSpPr txBox="1">
            <a:spLocks noChangeArrowheads="1"/>
          </p:cNvSpPr>
          <p:nvPr/>
        </p:nvSpPr>
        <p:spPr bwMode="auto">
          <a:xfrm>
            <a:off x="3352800" y="5867400"/>
            <a:ext cx="4438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solidFill>
                  <a:srgbClr val="0033CC"/>
                </a:solidFill>
                <a:latin typeface="Times New Roman" panose="02020603050405020304" pitchFamily="18" charset="0"/>
                <a:cs typeface="Arial" panose="020B0604020202020204" pitchFamily="34" charset="0"/>
              </a:rPr>
              <a:t>WEB  http://www.cyto.purdue.edu</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7BA15AD4-D3F9-0A4D-AABC-8359473FFEC1}"/>
              </a:ext>
            </a:extLst>
          </p:cNvPr>
          <p:cNvSpPr>
            <a:spLocks noGrp="1" noChangeArrowheads="1"/>
          </p:cNvSpPr>
          <p:nvPr>
            <p:ph type="title"/>
          </p:nvPr>
        </p:nvSpPr>
        <p:spPr>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r>
              <a:rPr lang="en-US" altLang="en-US">
                <a:ea typeface="ＭＳ Ｐゴシック" panose="020B0600070205080204" pitchFamily="34" charset="-128"/>
              </a:rPr>
              <a:t>Coincidence - Purity</a:t>
            </a:r>
          </a:p>
        </p:txBody>
      </p:sp>
      <p:sp>
        <p:nvSpPr>
          <p:cNvPr id="34818" name="Rectangle 3">
            <a:extLst>
              <a:ext uri="{FF2B5EF4-FFF2-40B4-BE49-F238E27FC236}">
                <a16:creationId xmlns:a16="http://schemas.microsoft.com/office/drawing/2014/main" id="{E5C77470-7103-4F49-8BC1-AB93311C806F}"/>
              </a:ext>
            </a:extLst>
          </p:cNvPr>
          <p:cNvSpPr>
            <a:spLocks noGrp="1" noChangeArrowheads="1"/>
          </p:cNvSpPr>
          <p:nvPr>
            <p:ph type="body" idx="1"/>
          </p:nvPr>
        </p:nvSpPr>
        <p:spPr/>
        <p:txBody>
          <a:bodyPr lIns="90488" tIns="44450" rIns="90488" bIns="44450"/>
          <a:lstStyle/>
          <a:p>
            <a:r>
              <a:rPr lang="en-US" altLang="en-US">
                <a:ea typeface="ＭＳ Ｐゴシック" panose="020B0600070205080204" pitchFamily="34" charset="-128"/>
              </a:rPr>
              <a:t>As droplets form, they can contain wanted cells as well as unwanted cells.  If all droplets containing a wanted cell are sorted (regardless of whether they also contain unwanted cells), the </a:t>
            </a:r>
            <a:r>
              <a:rPr lang="en-US" altLang="en-US" b="1">
                <a:solidFill>
                  <a:schemeClr val="accent2"/>
                </a:solidFill>
                <a:ea typeface="ＭＳ Ｐゴシック" panose="020B0600070205080204" pitchFamily="34" charset="-128"/>
              </a:rPr>
              <a:t>purity </a:t>
            </a:r>
            <a:r>
              <a:rPr lang="en-US" altLang="en-US">
                <a:ea typeface="ＭＳ Ｐゴシック" panose="020B0600070205080204" pitchFamily="34" charset="-128"/>
              </a:rPr>
              <a:t>of the sorted sample will be reduced.</a:t>
            </a:r>
          </a:p>
        </p:txBody>
      </p:sp>
      <p:sp>
        <p:nvSpPr>
          <p:cNvPr id="34819" name="Text Box 5">
            <a:extLst>
              <a:ext uri="{FF2B5EF4-FFF2-40B4-BE49-F238E27FC236}">
                <a16:creationId xmlns:a16="http://schemas.microsoft.com/office/drawing/2014/main" id="{13D2633B-912F-0C4B-A73F-D0952512544F}"/>
              </a:ext>
            </a:extLst>
          </p:cNvPr>
          <p:cNvSpPr txBox="1">
            <a:spLocks noChangeArrowheads="1"/>
          </p:cNvSpPr>
          <p:nvPr/>
        </p:nvSpPr>
        <p:spPr bwMode="auto">
          <a:xfrm>
            <a:off x="609600" y="6172200"/>
            <a:ext cx="2743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600">
                <a:solidFill>
                  <a:schemeClr val="bg2"/>
                </a:solidFill>
                <a:latin typeface="Times New Roman" panose="02020603050405020304" pitchFamily="18" charset="0"/>
                <a:cs typeface="Arial" panose="020B0604020202020204" pitchFamily="34" charset="0"/>
              </a:rPr>
              <a:t>(Slide from Robert Murphy)</a:t>
            </a:r>
            <a:endParaRPr lang="en-US" altLang="en-US" sz="1600">
              <a:latin typeface="Times New Roman" panose="02020603050405020304" pitchFamily="18" charset="0"/>
              <a:cs typeface="Arial" panose="020B0604020202020204" pitchFamily="34" charset="0"/>
            </a:endParaRPr>
          </a:p>
        </p:txBody>
      </p:sp>
    </p:spTree>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805FD324-2BEE-8C41-92CB-DAE57C1A905C}"/>
              </a:ext>
            </a:extLst>
          </p:cNvPr>
          <p:cNvSpPr>
            <a:spLocks noGrp="1" noChangeArrowheads="1"/>
          </p:cNvSpPr>
          <p:nvPr>
            <p:ph type="title"/>
          </p:nvPr>
        </p:nvSpPr>
        <p:spPr>
          <a:extLs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r>
              <a:rPr lang="en-US" altLang="en-US">
                <a:ea typeface="ＭＳ Ｐゴシック" panose="020B0600070205080204" pitchFamily="34" charset="-128"/>
              </a:rPr>
              <a:t>Coincidence - Purity</a:t>
            </a:r>
          </a:p>
        </p:txBody>
      </p:sp>
      <p:sp>
        <p:nvSpPr>
          <p:cNvPr id="36866" name="Rectangle 3">
            <a:extLst>
              <a:ext uri="{FF2B5EF4-FFF2-40B4-BE49-F238E27FC236}">
                <a16:creationId xmlns:a16="http://schemas.microsoft.com/office/drawing/2014/main" id="{79D4F2A6-EE73-AB4B-B9AF-F2687018CB10}"/>
              </a:ext>
            </a:extLst>
          </p:cNvPr>
          <p:cNvSpPr>
            <a:spLocks noGrp="1" noChangeArrowheads="1"/>
          </p:cNvSpPr>
          <p:nvPr>
            <p:ph type="body" idx="1"/>
          </p:nvPr>
        </p:nvSpPr>
        <p:spPr/>
        <p:txBody>
          <a:bodyPr lIns="90488" tIns="44450" rIns="90488" bIns="44450"/>
          <a:lstStyle/>
          <a:p>
            <a:r>
              <a:rPr lang="en-US" altLang="en-US">
                <a:ea typeface="ＭＳ Ｐゴシック" panose="020B0600070205080204" pitchFamily="34" charset="-128"/>
              </a:rPr>
              <a:t>The purity can be improved by checking for coincidence events and not sorting any wanted cell that occurs too close to an unwanted cell.</a:t>
            </a:r>
          </a:p>
          <a:p>
            <a:r>
              <a:rPr lang="en-US" altLang="en-US">
                <a:ea typeface="ＭＳ Ｐゴシック" panose="020B0600070205080204" pitchFamily="34" charset="-128"/>
              </a:rPr>
              <a:t>This causes an increase in </a:t>
            </a:r>
            <a:r>
              <a:rPr lang="en-US" altLang="en-US" b="1">
                <a:solidFill>
                  <a:schemeClr val="accent2"/>
                </a:solidFill>
                <a:ea typeface="ＭＳ Ｐゴシック" panose="020B0600070205080204" pitchFamily="34" charset="-128"/>
              </a:rPr>
              <a:t>purity</a:t>
            </a:r>
            <a:r>
              <a:rPr lang="en-US" altLang="en-US">
                <a:ea typeface="ＭＳ Ｐゴシック" panose="020B0600070205080204" pitchFamily="34" charset="-128"/>
              </a:rPr>
              <a:t> but a reduction in sorting </a:t>
            </a:r>
            <a:r>
              <a:rPr lang="en-US" altLang="en-US" b="1">
                <a:solidFill>
                  <a:schemeClr val="accent2"/>
                </a:solidFill>
                <a:ea typeface="ＭＳ Ｐゴシック" panose="020B0600070205080204" pitchFamily="34" charset="-128"/>
              </a:rPr>
              <a:t>efficiency</a:t>
            </a:r>
            <a:r>
              <a:rPr lang="en-US" altLang="en-US">
                <a:ea typeface="ＭＳ Ｐゴシック" panose="020B0600070205080204" pitchFamily="34" charset="-128"/>
              </a:rPr>
              <a:t>.</a:t>
            </a:r>
          </a:p>
        </p:txBody>
      </p:sp>
      <p:sp>
        <p:nvSpPr>
          <p:cNvPr id="36867" name="Text Box 5">
            <a:extLst>
              <a:ext uri="{FF2B5EF4-FFF2-40B4-BE49-F238E27FC236}">
                <a16:creationId xmlns:a16="http://schemas.microsoft.com/office/drawing/2014/main" id="{57A5DA40-4DB9-7D40-BF3F-12D82B8C61B9}"/>
              </a:ext>
            </a:extLst>
          </p:cNvPr>
          <p:cNvSpPr txBox="1">
            <a:spLocks noChangeArrowheads="1"/>
          </p:cNvSpPr>
          <p:nvPr/>
        </p:nvSpPr>
        <p:spPr bwMode="auto">
          <a:xfrm>
            <a:off x="1828800" y="6248400"/>
            <a:ext cx="2743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600">
                <a:solidFill>
                  <a:schemeClr val="bg2"/>
                </a:solidFill>
                <a:latin typeface="Times New Roman" panose="02020603050405020304" pitchFamily="18" charset="0"/>
                <a:cs typeface="Arial" panose="020B0604020202020204" pitchFamily="34" charset="0"/>
              </a:rPr>
              <a:t>(Slide from Robert Murphy)</a:t>
            </a:r>
            <a:endParaRPr lang="en-US" altLang="en-US" sz="1600">
              <a:latin typeface="Times New Roman" panose="02020603050405020304" pitchFamily="18" charset="0"/>
              <a:cs typeface="Arial" panose="020B0604020202020204" pitchFamily="34" charset="0"/>
            </a:endParaRPr>
          </a:p>
        </p:txBody>
      </p:sp>
    </p:spTree>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860E1ADC-8FA7-404D-BA94-48E436DA11A9}"/>
              </a:ext>
            </a:extLst>
          </p:cNvPr>
          <p:cNvSpPr>
            <a:spLocks noGrp="1" noChangeArrowheads="1"/>
          </p:cNvSpPr>
          <p:nvPr>
            <p:ph type="title"/>
          </p:nvPr>
        </p:nvSpPr>
        <p:spPr>
          <a:xfrm>
            <a:off x="838200" y="0"/>
            <a:ext cx="7715250" cy="609600"/>
          </a:xfrm>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r>
              <a:rPr lang="en-US" altLang="en-US">
                <a:solidFill>
                  <a:schemeClr val="bg2"/>
                </a:solidFill>
                <a:ea typeface="ＭＳ Ｐゴシック" panose="020B0600070205080204" pitchFamily="34" charset="-128"/>
              </a:rPr>
              <a:t>Coincidence - Efficiency</a:t>
            </a:r>
          </a:p>
        </p:txBody>
      </p:sp>
      <p:pic>
        <p:nvPicPr>
          <p:cNvPr id="38915" name="Picture 3">
            <a:extLst>
              <a:ext uri="{FF2B5EF4-FFF2-40B4-BE49-F238E27FC236}">
                <a16:creationId xmlns:a16="http://schemas.microsoft.com/office/drawing/2014/main" id="{6A988E00-05F8-A24E-8AC1-B0758A4E3B97}"/>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8700" y="1524000"/>
            <a:ext cx="5346700" cy="46482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8916" name="Rectangle 4">
            <a:extLst>
              <a:ext uri="{FF2B5EF4-FFF2-40B4-BE49-F238E27FC236}">
                <a16:creationId xmlns:a16="http://schemas.microsoft.com/office/drawing/2014/main" id="{BB7EA61F-040C-2349-9A7D-C396E667A2E3}"/>
              </a:ext>
            </a:extLst>
          </p:cNvPr>
          <p:cNvSpPr>
            <a:spLocks noChangeArrowheads="1"/>
          </p:cNvSpPr>
          <p:nvPr/>
        </p:nvSpPr>
        <p:spPr bwMode="auto">
          <a:xfrm>
            <a:off x="3298825" y="6494463"/>
            <a:ext cx="55594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600" b="1">
                <a:solidFill>
                  <a:schemeClr val="bg2"/>
                </a:solidFill>
                <a:latin typeface="Times New Roman" panose="02020603050405020304" pitchFamily="18" charset="0"/>
                <a:cs typeface="Arial" panose="020B0604020202020204" pitchFamily="34" charset="0"/>
              </a:rPr>
              <a:t>T. Lindmo, D.C. Peters &amp; R.G Sweet  - MLM Chapt. 8</a:t>
            </a:r>
          </a:p>
        </p:txBody>
      </p:sp>
      <p:sp>
        <p:nvSpPr>
          <p:cNvPr id="38917" name="Rectangle 5">
            <a:extLst>
              <a:ext uri="{FF2B5EF4-FFF2-40B4-BE49-F238E27FC236}">
                <a16:creationId xmlns:a16="http://schemas.microsoft.com/office/drawing/2014/main" id="{0B46D536-ECCC-0F45-838F-DCBCD26A4290}"/>
              </a:ext>
            </a:extLst>
          </p:cNvPr>
          <p:cNvSpPr>
            <a:spLocks noChangeArrowheads="1"/>
          </p:cNvSpPr>
          <p:nvPr/>
        </p:nvSpPr>
        <p:spPr bwMode="auto">
          <a:xfrm>
            <a:off x="763588" y="1601788"/>
            <a:ext cx="2282825"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2400">
                <a:solidFill>
                  <a:schemeClr val="bg2"/>
                </a:solidFill>
                <a:latin typeface="Times New Roman" panose="02020603050405020304" pitchFamily="18" charset="0"/>
                <a:cs typeface="Arial" panose="020B0604020202020204" pitchFamily="34" charset="0"/>
              </a:rPr>
              <a:t>The efficiency of sorting (with coincidence checking) for three-droplet sorting (solid lines) and one-droplet sorting (broken line) is shown as a function of event rate. </a:t>
            </a:r>
          </a:p>
        </p:txBody>
      </p:sp>
      <p:sp>
        <p:nvSpPr>
          <p:cNvPr id="38918" name="Line 7">
            <a:extLst>
              <a:ext uri="{FF2B5EF4-FFF2-40B4-BE49-F238E27FC236}">
                <a16:creationId xmlns:a16="http://schemas.microsoft.com/office/drawing/2014/main" id="{882C34F1-CCCB-A244-A158-AA79887B6BD9}"/>
              </a:ext>
            </a:extLst>
          </p:cNvPr>
          <p:cNvSpPr>
            <a:spLocks noChangeShapeType="1"/>
          </p:cNvSpPr>
          <p:nvPr/>
        </p:nvSpPr>
        <p:spPr bwMode="auto">
          <a:xfrm>
            <a:off x="5297488" y="1747838"/>
            <a:ext cx="0" cy="3640137"/>
          </a:xfrm>
          <a:prstGeom prst="line">
            <a:avLst/>
          </a:prstGeom>
          <a:noFill/>
          <a:ln w="9525">
            <a:solidFill>
              <a:srgbClr val="FF33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19" name="Text Box 8">
            <a:extLst>
              <a:ext uri="{FF2B5EF4-FFF2-40B4-BE49-F238E27FC236}">
                <a16:creationId xmlns:a16="http://schemas.microsoft.com/office/drawing/2014/main" id="{FF9C48DA-EE9B-7D45-B2F2-74C1A0F1FD38}"/>
              </a:ext>
            </a:extLst>
          </p:cNvPr>
          <p:cNvSpPr txBox="1">
            <a:spLocks noChangeArrowheads="1"/>
          </p:cNvSpPr>
          <p:nvPr/>
        </p:nvSpPr>
        <p:spPr bwMode="auto">
          <a:xfrm>
            <a:off x="457200" y="6521450"/>
            <a:ext cx="2743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600">
                <a:solidFill>
                  <a:schemeClr val="bg2"/>
                </a:solidFill>
                <a:latin typeface="Times New Roman" panose="02020603050405020304" pitchFamily="18" charset="0"/>
                <a:cs typeface="Arial" panose="020B0604020202020204" pitchFamily="34" charset="0"/>
              </a:rPr>
              <a:t>(Slide from Robert Murphy)</a:t>
            </a:r>
            <a:endParaRPr lang="en-US" altLang="en-US" sz="1600">
              <a:latin typeface="Times New Roman" panose="02020603050405020304" pitchFamily="18"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ransition>
    <p:zoom dir="in"/>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Content Placeholder 2">
            <a:extLst>
              <a:ext uri="{FF2B5EF4-FFF2-40B4-BE49-F238E27FC236}">
                <a16:creationId xmlns:a16="http://schemas.microsoft.com/office/drawing/2014/main" id="{CDEAE55D-B1EF-DB42-B33F-04E2DFCAEB6C}"/>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pic>
        <p:nvPicPr>
          <p:cNvPr id="40962" name="Picture 2">
            <a:extLst>
              <a:ext uri="{FF2B5EF4-FFF2-40B4-BE49-F238E27FC236}">
                <a16:creationId xmlns:a16="http://schemas.microsoft.com/office/drawing/2014/main" id="{23DCE2ED-5313-FC47-A845-59D66FD531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8" y="392113"/>
            <a:ext cx="5257801" cy="315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3">
            <a:extLst>
              <a:ext uri="{FF2B5EF4-FFF2-40B4-BE49-F238E27FC236}">
                <a16:creationId xmlns:a16="http://schemas.microsoft.com/office/drawing/2014/main" id="{7C1BD0C9-4EB6-6946-B703-C907801D9C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5113" y="536575"/>
            <a:ext cx="3681412"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a:extLst>
              <a:ext uri="{FF2B5EF4-FFF2-40B4-BE49-F238E27FC236}">
                <a16:creationId xmlns:a16="http://schemas.microsoft.com/office/drawing/2014/main" id="{DE9F9EBB-56B7-3446-BDBC-027B59244A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608388"/>
            <a:ext cx="3505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5">
            <a:extLst>
              <a:ext uri="{FF2B5EF4-FFF2-40B4-BE49-F238E27FC236}">
                <a16:creationId xmlns:a16="http://schemas.microsoft.com/office/drawing/2014/main" id="{69ADCA60-14B6-BE46-84F9-2AE1A3DAEE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5113" y="3416300"/>
            <a:ext cx="3741737"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TextBox 7">
            <a:extLst>
              <a:ext uri="{FF2B5EF4-FFF2-40B4-BE49-F238E27FC236}">
                <a16:creationId xmlns:a16="http://schemas.microsoft.com/office/drawing/2014/main" id="{CEDBE7F5-AB3D-3847-869F-BD3BA105C91E}"/>
              </a:ext>
            </a:extLst>
          </p:cNvPr>
          <p:cNvSpPr txBox="1">
            <a:spLocks noChangeArrowheads="1"/>
          </p:cNvSpPr>
          <p:nvPr/>
        </p:nvSpPr>
        <p:spPr bwMode="auto">
          <a:xfrm>
            <a:off x="3657600" y="6184900"/>
            <a:ext cx="34210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latin typeface="Times New Roman" panose="02020603050405020304" pitchFamily="18" charset="0"/>
              </a:rPr>
              <a:t>Images from BD Website and  Public Presentations</a:t>
            </a:r>
          </a:p>
        </p:txBody>
      </p:sp>
      <p:sp>
        <p:nvSpPr>
          <p:cNvPr id="40967" name="Title 1">
            <a:extLst>
              <a:ext uri="{FF2B5EF4-FFF2-40B4-BE49-F238E27FC236}">
                <a16:creationId xmlns:a16="http://schemas.microsoft.com/office/drawing/2014/main" id="{F41822CB-A84B-0548-B299-3413A499C85F}"/>
              </a:ext>
            </a:extLst>
          </p:cNvPr>
          <p:cNvSpPr>
            <a:spLocks noGrp="1" noChangeArrowheads="1"/>
          </p:cNvSpPr>
          <p:nvPr>
            <p:ph type="title"/>
          </p:nvPr>
        </p:nvSpPr>
        <p:spPr/>
        <p:txBody>
          <a:bodyPr/>
          <a:lstStyle/>
          <a:p>
            <a:r>
              <a:rPr lang="en-US" altLang="en-US">
                <a:ea typeface="ＭＳ Ｐゴシック" panose="020B0600070205080204" pitchFamily="34" charset="-128"/>
              </a:rPr>
              <a:t>Aria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E032B566-CDE6-2F48-8AC7-5A57726306EC}"/>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43010" name="Content Placeholder 2">
            <a:extLst>
              <a:ext uri="{FF2B5EF4-FFF2-40B4-BE49-F238E27FC236}">
                <a16:creationId xmlns:a16="http://schemas.microsoft.com/office/drawing/2014/main" id="{C40DDFD8-4515-2540-A2B5-30D3EE1DB2ED}"/>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pic>
        <p:nvPicPr>
          <p:cNvPr id="43011" name="Picture 2">
            <a:extLst>
              <a:ext uri="{FF2B5EF4-FFF2-40B4-BE49-F238E27FC236}">
                <a16:creationId xmlns:a16="http://schemas.microsoft.com/office/drawing/2014/main" id="{90B09F83-1A8A-D949-93A8-0DF7CA31C9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7275"/>
            <a:ext cx="4468813"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3">
            <a:extLst>
              <a:ext uri="{FF2B5EF4-FFF2-40B4-BE49-F238E27FC236}">
                <a16:creationId xmlns:a16="http://schemas.microsoft.com/office/drawing/2014/main" id="{7FAEB9EB-0D1E-C149-9144-8CB977C148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057275"/>
            <a:ext cx="3575050"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Box 5">
            <a:extLst>
              <a:ext uri="{FF2B5EF4-FFF2-40B4-BE49-F238E27FC236}">
                <a16:creationId xmlns:a16="http://schemas.microsoft.com/office/drawing/2014/main" id="{FE3312D6-D812-394F-B02D-9A9D9763BC70}"/>
              </a:ext>
            </a:extLst>
          </p:cNvPr>
          <p:cNvSpPr txBox="1">
            <a:spLocks noChangeArrowheads="1"/>
          </p:cNvSpPr>
          <p:nvPr/>
        </p:nvSpPr>
        <p:spPr bwMode="auto">
          <a:xfrm>
            <a:off x="3657600" y="6184900"/>
            <a:ext cx="34210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latin typeface="Times New Roman" panose="02020603050405020304" pitchFamily="18" charset="0"/>
              </a:rPr>
              <a:t>Images from BD Website and  Public Presentations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F87954AD-30DF-3246-B413-FDC71C0C02FB}"/>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45058" name="Content Placeholder 2">
            <a:extLst>
              <a:ext uri="{FF2B5EF4-FFF2-40B4-BE49-F238E27FC236}">
                <a16:creationId xmlns:a16="http://schemas.microsoft.com/office/drawing/2014/main" id="{5F1F8F3D-E822-BD4C-B2CA-ACE56B3899DB}"/>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pic>
        <p:nvPicPr>
          <p:cNvPr id="45059" name="Picture 2">
            <a:extLst>
              <a:ext uri="{FF2B5EF4-FFF2-40B4-BE49-F238E27FC236}">
                <a16:creationId xmlns:a16="http://schemas.microsoft.com/office/drawing/2014/main" id="{D9C2EDDA-D128-3E41-877A-766566C829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90600"/>
            <a:ext cx="660082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Box 3">
            <a:extLst>
              <a:ext uri="{FF2B5EF4-FFF2-40B4-BE49-F238E27FC236}">
                <a16:creationId xmlns:a16="http://schemas.microsoft.com/office/drawing/2014/main" id="{252F67B9-74F7-F649-841C-CCE94E121AC0}"/>
              </a:ext>
            </a:extLst>
          </p:cNvPr>
          <p:cNvSpPr txBox="1">
            <a:spLocks noChangeArrowheads="1"/>
          </p:cNvSpPr>
          <p:nvPr/>
        </p:nvSpPr>
        <p:spPr bwMode="auto">
          <a:xfrm>
            <a:off x="3657600" y="6184900"/>
            <a:ext cx="34210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latin typeface="Times New Roman" panose="02020603050405020304" pitchFamily="18" charset="0"/>
              </a:rPr>
              <a:t>Images from BD Website and  Public Presentations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2EDEDA11-A8ED-D441-AD6E-3EE8DF9B5F88}"/>
              </a:ext>
            </a:extLst>
          </p:cNvPr>
          <p:cNvSpPr>
            <a:spLocks noGrp="1" noChangeArrowheads="1"/>
          </p:cNvSpPr>
          <p:nvPr>
            <p:ph type="title"/>
          </p:nvPr>
        </p:nvSpPr>
        <p:spPr/>
        <p:txBody>
          <a:bodyPr/>
          <a:lstStyle/>
          <a:p>
            <a:r>
              <a:rPr lang="en-US" altLang="en-US">
                <a:ea typeface="ＭＳ Ｐゴシック" panose="020B0600070205080204" pitchFamily="34" charset="-128"/>
              </a:rPr>
              <a:t>Elite-Altra</a:t>
            </a:r>
          </a:p>
        </p:txBody>
      </p:sp>
      <p:pic>
        <p:nvPicPr>
          <p:cNvPr id="47106" name="Picture 3" descr="Altra close-up">
            <a:extLst>
              <a:ext uri="{FF2B5EF4-FFF2-40B4-BE49-F238E27FC236}">
                <a16:creationId xmlns:a16="http://schemas.microsoft.com/office/drawing/2014/main" id="{C42CDB48-E0B5-E341-B908-19057E92C3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066800"/>
            <a:ext cx="6819900" cy="537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altcombo">
            <a:extLst>
              <a:ext uri="{FF2B5EF4-FFF2-40B4-BE49-F238E27FC236}">
                <a16:creationId xmlns:a16="http://schemas.microsoft.com/office/drawing/2014/main" id="{FCE0D80B-3DE3-C744-B9D4-B44BAA86EE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7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Oval 3">
            <a:extLst>
              <a:ext uri="{FF2B5EF4-FFF2-40B4-BE49-F238E27FC236}">
                <a16:creationId xmlns:a16="http://schemas.microsoft.com/office/drawing/2014/main" id="{A92F8340-EB9F-3A44-B1FC-A0C1F2643040}"/>
              </a:ext>
            </a:extLst>
          </p:cNvPr>
          <p:cNvSpPr>
            <a:spLocks noChangeArrowheads="1"/>
          </p:cNvSpPr>
          <p:nvPr/>
        </p:nvSpPr>
        <p:spPr bwMode="auto">
          <a:xfrm>
            <a:off x="4572000" y="990600"/>
            <a:ext cx="3429000" cy="2209800"/>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49155" name="TextBox 3">
            <a:extLst>
              <a:ext uri="{FF2B5EF4-FFF2-40B4-BE49-F238E27FC236}">
                <a16:creationId xmlns:a16="http://schemas.microsoft.com/office/drawing/2014/main" id="{D0091682-6CF5-7646-ACE5-22C1462FF5DF}"/>
              </a:ext>
            </a:extLst>
          </p:cNvPr>
          <p:cNvSpPr txBox="1">
            <a:spLocks noChangeArrowheads="1"/>
          </p:cNvSpPr>
          <p:nvPr/>
        </p:nvSpPr>
        <p:spPr bwMode="auto">
          <a:xfrm>
            <a:off x="4686300" y="6353175"/>
            <a:ext cx="33353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solidFill>
                  <a:schemeClr val="bg1"/>
                </a:solidFill>
                <a:latin typeface="Times New Roman" panose="02020603050405020304" pitchFamily="18" charset="0"/>
              </a:rPr>
              <a:t>Images from BC Website and  Public Presentations</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descr="Optics laser">
            <a:extLst>
              <a:ext uri="{FF2B5EF4-FFF2-40B4-BE49-F238E27FC236}">
                <a16:creationId xmlns:a16="http://schemas.microsoft.com/office/drawing/2014/main" id="{2A68F93D-0BBB-6A47-8B86-2EC5CE4D48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Line 3">
            <a:extLst>
              <a:ext uri="{FF2B5EF4-FFF2-40B4-BE49-F238E27FC236}">
                <a16:creationId xmlns:a16="http://schemas.microsoft.com/office/drawing/2014/main" id="{2E66E028-4A1A-8247-A9F0-96045C41B7E5}"/>
              </a:ext>
            </a:extLst>
          </p:cNvPr>
          <p:cNvSpPr>
            <a:spLocks noChangeShapeType="1"/>
          </p:cNvSpPr>
          <p:nvPr/>
        </p:nvSpPr>
        <p:spPr bwMode="auto">
          <a:xfrm>
            <a:off x="1447800" y="3962400"/>
            <a:ext cx="533400" cy="0"/>
          </a:xfrm>
          <a:prstGeom prst="line">
            <a:avLst/>
          </a:prstGeom>
          <a:noFill/>
          <a:ln w="76200" cmpd="tri">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03" name="TextBox 3">
            <a:extLst>
              <a:ext uri="{FF2B5EF4-FFF2-40B4-BE49-F238E27FC236}">
                <a16:creationId xmlns:a16="http://schemas.microsoft.com/office/drawing/2014/main" id="{7704BC71-A638-974D-8183-DF1923602576}"/>
              </a:ext>
            </a:extLst>
          </p:cNvPr>
          <p:cNvSpPr txBox="1">
            <a:spLocks noChangeArrowheads="1"/>
          </p:cNvSpPr>
          <p:nvPr/>
        </p:nvSpPr>
        <p:spPr bwMode="auto">
          <a:xfrm>
            <a:off x="5105400" y="6461125"/>
            <a:ext cx="33353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solidFill>
                  <a:schemeClr val="bg1"/>
                </a:solidFill>
                <a:latin typeface="Times New Roman" panose="02020603050405020304" pitchFamily="18" charset="0"/>
              </a:rPr>
              <a:t>Images from BC Website and  Public Presentations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8" fill="hold" nodeType="clickEffect">
                                  <p:stCondLst>
                                    <p:cond delay="0"/>
                                  </p:stCondLst>
                                  <p:childTnLst>
                                    <p:set>
                                      <p:cBhvr>
                                        <p:cTn id="6" dur="1" fill="hold">
                                          <p:stCondLst>
                                            <p:cond delay="0"/>
                                          </p:stCondLst>
                                        </p:cTn>
                                        <p:tgtEl>
                                          <p:spTgt spid="77827"/>
                                        </p:tgtEl>
                                        <p:attrNameLst>
                                          <p:attrName>style.visibility</p:attrName>
                                        </p:attrNameLst>
                                      </p:cBhvr>
                                      <p:to>
                                        <p:strVal val="visible"/>
                                      </p:to>
                                    </p:set>
                                    <p:anim calcmode="lin" valueType="num">
                                      <p:cBhvr additive="base">
                                        <p:cTn id="7" dur="5000" fill="hold"/>
                                        <p:tgtEl>
                                          <p:spTgt spid="77827"/>
                                        </p:tgtEl>
                                        <p:attrNameLst>
                                          <p:attrName>ppt_x</p:attrName>
                                        </p:attrNameLst>
                                      </p:cBhvr>
                                      <p:tavLst>
                                        <p:tav tm="0">
                                          <p:val>
                                            <p:strVal val="0-#ppt_w/2"/>
                                          </p:val>
                                        </p:tav>
                                        <p:tav tm="100000">
                                          <p:val>
                                            <p:strVal val="#ppt_x"/>
                                          </p:val>
                                        </p:tav>
                                      </p:tavLst>
                                    </p:anim>
                                    <p:anim calcmode="lin" valueType="num">
                                      <p:cBhvr additive="base">
                                        <p:cTn id="8" dur="5000" fill="hold"/>
                                        <p:tgtEl>
                                          <p:spTgt spid="778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F0904CFD-7F8D-964E-9B1B-E658A38E2C29}"/>
              </a:ext>
            </a:extLst>
          </p:cNvPr>
          <p:cNvSpPr>
            <a:spLocks noGrp="1" noChangeArrowheads="1"/>
          </p:cNvSpPr>
          <p:nvPr>
            <p:ph type="title"/>
          </p:nvPr>
        </p:nvSpPr>
        <p:spPr/>
        <p:txBody>
          <a:bodyPr/>
          <a:lstStyle/>
          <a:p>
            <a:r>
              <a:rPr lang="en-US" altLang="en-US">
                <a:ea typeface="ＭＳ Ｐゴシック" panose="020B0600070205080204" pitchFamily="34" charset="-128"/>
              </a:rPr>
              <a:t>Cytopia (Now BD)</a:t>
            </a:r>
          </a:p>
        </p:txBody>
      </p:sp>
      <p:pic>
        <p:nvPicPr>
          <p:cNvPr id="53250" name="Picture 3" descr="IMG_2874">
            <a:extLst>
              <a:ext uri="{FF2B5EF4-FFF2-40B4-BE49-F238E27FC236}">
                <a16:creationId xmlns:a16="http://schemas.microsoft.com/office/drawing/2014/main" id="{E0D5554D-61F0-3842-AC29-399C47FA37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990600"/>
            <a:ext cx="71628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Box 1">
            <a:extLst>
              <a:ext uri="{FF2B5EF4-FFF2-40B4-BE49-F238E27FC236}">
                <a16:creationId xmlns:a16="http://schemas.microsoft.com/office/drawing/2014/main" id="{F8621E0B-5DA5-1A41-A83F-AB9F2ACE4B2E}"/>
              </a:ext>
            </a:extLst>
          </p:cNvPr>
          <p:cNvSpPr txBox="1">
            <a:spLocks noChangeArrowheads="1"/>
          </p:cNvSpPr>
          <p:nvPr/>
        </p:nvSpPr>
        <p:spPr bwMode="auto">
          <a:xfrm>
            <a:off x="5907088" y="6362700"/>
            <a:ext cx="10207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latin typeface="Times New Roman" panose="02020603050405020304" pitchFamily="18" charset="0"/>
              </a:rPr>
              <a:t>Photo by JPR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B83B7654-0073-EF4C-AFAE-B8BF250107B0}"/>
              </a:ext>
            </a:extLst>
          </p:cNvPr>
          <p:cNvSpPr>
            <a:spLocks noGrp="1" noChangeArrowheads="1"/>
          </p:cNvSpPr>
          <p:nvPr>
            <p:ph type="title"/>
          </p:nvPr>
        </p:nvSpPr>
        <p:spPr>
          <a:xfrm>
            <a:off x="457200" y="0"/>
            <a:ext cx="7772400" cy="609600"/>
          </a:xfrm>
          <a:extLs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r>
              <a:rPr lang="en-US" altLang="en-US">
                <a:ea typeface="ＭＳ Ｐゴシック" panose="020B0600070205080204" pitchFamily="34" charset="-128"/>
              </a:rPr>
              <a:t>The Elements of Flow Sorting</a:t>
            </a:r>
          </a:p>
        </p:txBody>
      </p:sp>
      <p:sp>
        <p:nvSpPr>
          <p:cNvPr id="18434" name="Rectangle 3">
            <a:extLst>
              <a:ext uri="{FF2B5EF4-FFF2-40B4-BE49-F238E27FC236}">
                <a16:creationId xmlns:a16="http://schemas.microsoft.com/office/drawing/2014/main" id="{EA0A6AA0-2882-F149-ABB0-2B97EBB49F98}"/>
              </a:ext>
            </a:extLst>
          </p:cNvPr>
          <p:cNvSpPr>
            <a:spLocks noGrp="1" noChangeArrowheads="1"/>
          </p:cNvSpPr>
          <p:nvPr>
            <p:ph type="body" idx="1"/>
          </p:nvPr>
        </p:nvSpPr>
        <p:spPr/>
        <p:txBody>
          <a:bodyPr lIns="90488" tIns="44450" rIns="90488" bIns="44450"/>
          <a:lstStyle/>
          <a:p>
            <a:r>
              <a:rPr lang="en-US" altLang="en-US">
                <a:ea typeface="ＭＳ Ｐゴシック" panose="020B0600070205080204" pitchFamily="34" charset="-128"/>
              </a:rPr>
              <a:t>Sample Preparation</a:t>
            </a:r>
          </a:p>
          <a:p>
            <a:r>
              <a:rPr lang="en-US" altLang="en-US">
                <a:ea typeface="ＭＳ Ｐゴシック" panose="020B0600070205080204" pitchFamily="34" charset="-128"/>
              </a:rPr>
              <a:t>Hardware Setup</a:t>
            </a:r>
          </a:p>
          <a:p>
            <a:r>
              <a:rPr lang="en-US" altLang="en-US">
                <a:ea typeface="ＭＳ Ｐゴシック" panose="020B0600070205080204" pitchFamily="34" charset="-128"/>
              </a:rPr>
              <a:t>Droplet formation</a:t>
            </a:r>
          </a:p>
          <a:p>
            <a:r>
              <a:rPr lang="en-US" altLang="en-US">
                <a:ea typeface="ＭＳ Ｐゴシック" panose="020B0600070205080204" pitchFamily="34" charset="-128"/>
              </a:rPr>
              <a:t>Timing</a:t>
            </a:r>
          </a:p>
          <a:p>
            <a:r>
              <a:rPr lang="en-US" altLang="en-US">
                <a:ea typeface="ＭＳ Ｐゴシック" panose="020B0600070205080204" pitchFamily="34" charset="-128"/>
              </a:rPr>
              <a:t>Coincidence - Purity and Efficiency</a:t>
            </a:r>
          </a:p>
          <a:p>
            <a:r>
              <a:rPr lang="en-US" altLang="en-US">
                <a:ea typeface="ＭＳ Ｐゴシック" panose="020B0600070205080204" pitchFamily="34" charset="-128"/>
              </a:rPr>
              <a:t>Sterile Sorting Concepts</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31E08BC2-8CBC-A043-A4F3-A6ECDA3327DB}"/>
              </a:ext>
            </a:extLst>
          </p:cNvPr>
          <p:cNvSpPr>
            <a:spLocks noGrp="1" noChangeArrowheads="1"/>
          </p:cNvSpPr>
          <p:nvPr>
            <p:ph type="title"/>
          </p:nvPr>
        </p:nvSpPr>
        <p:spPr/>
        <p:txBody>
          <a:bodyPr/>
          <a:lstStyle/>
          <a:p>
            <a:r>
              <a:rPr lang="en-US" altLang="en-US" dirty="0" err="1">
                <a:ea typeface="ＭＳ Ｐゴシック" panose="020B0600070205080204" pitchFamily="34" charset="-128"/>
              </a:rPr>
              <a:t>Cytopia</a:t>
            </a:r>
            <a:r>
              <a:rPr lang="en-US" altLang="en-US" dirty="0">
                <a:ea typeface="ＭＳ Ｐゴシック" panose="020B0600070205080204" pitchFamily="34" charset="-128"/>
              </a:rPr>
              <a:t> (Now BD)</a:t>
            </a:r>
          </a:p>
        </p:txBody>
      </p:sp>
      <p:pic>
        <p:nvPicPr>
          <p:cNvPr id="55298" name="Picture 3" descr="IMG_2875">
            <a:extLst>
              <a:ext uri="{FF2B5EF4-FFF2-40B4-BE49-F238E27FC236}">
                <a16:creationId xmlns:a16="http://schemas.microsoft.com/office/drawing/2014/main" id="{2138B340-A24E-5848-B412-2F30CD3A27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90600"/>
            <a:ext cx="42291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5" descr="droplets">
            <a:extLst>
              <a:ext uri="{FF2B5EF4-FFF2-40B4-BE49-F238E27FC236}">
                <a16:creationId xmlns:a16="http://schemas.microsoft.com/office/drawing/2014/main" id="{76241819-1BC6-5148-B398-5256E05D72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5475" y="838200"/>
            <a:ext cx="3209925"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6" descr="scope">
            <a:extLst>
              <a:ext uri="{FF2B5EF4-FFF2-40B4-BE49-F238E27FC236}">
                <a16:creationId xmlns:a16="http://schemas.microsoft.com/office/drawing/2014/main" id="{4841EE7B-E07C-A648-9050-D63CAF0AE6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4925" y="3689350"/>
            <a:ext cx="3800475"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TextBox 5">
            <a:extLst>
              <a:ext uri="{FF2B5EF4-FFF2-40B4-BE49-F238E27FC236}">
                <a16:creationId xmlns:a16="http://schemas.microsoft.com/office/drawing/2014/main" id="{DE5DA499-F1F2-3D4E-ABF6-68E104322008}"/>
              </a:ext>
            </a:extLst>
          </p:cNvPr>
          <p:cNvSpPr txBox="1">
            <a:spLocks noChangeArrowheads="1"/>
          </p:cNvSpPr>
          <p:nvPr/>
        </p:nvSpPr>
        <p:spPr bwMode="auto">
          <a:xfrm>
            <a:off x="5907088" y="6505575"/>
            <a:ext cx="10207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latin typeface="Times New Roman" panose="02020603050405020304" pitchFamily="18" charset="0"/>
              </a:rPr>
              <a:t>Photo by JPR</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a:extLst>
              <a:ext uri="{FF2B5EF4-FFF2-40B4-BE49-F238E27FC236}">
                <a16:creationId xmlns:a16="http://schemas.microsoft.com/office/drawing/2014/main" id="{E9C3167E-75F0-1C47-BB84-EFC456B79BD3}"/>
              </a:ext>
            </a:extLst>
          </p:cNvPr>
          <p:cNvSpPr>
            <a:spLocks noGrp="1" noChangeArrowheads="1"/>
          </p:cNvSpPr>
          <p:nvPr>
            <p:ph type="title"/>
          </p:nvPr>
        </p:nvSpPr>
        <p:spPr/>
        <p:txBody>
          <a:bodyPr/>
          <a:lstStyle/>
          <a:p>
            <a:r>
              <a:rPr lang="en-US" altLang="en-US">
                <a:ea typeface="ＭＳ Ｐゴシック" panose="020B0600070205080204" pitchFamily="34" charset="-128"/>
              </a:rPr>
              <a:t>Icyt-Sony Reflection Sorter</a:t>
            </a:r>
          </a:p>
        </p:txBody>
      </p:sp>
      <p:pic>
        <p:nvPicPr>
          <p:cNvPr id="57346" name="Picture 2">
            <a:extLst>
              <a:ext uri="{FF2B5EF4-FFF2-40B4-BE49-F238E27FC236}">
                <a16:creationId xmlns:a16="http://schemas.microsoft.com/office/drawing/2014/main" id="{BC8F102E-31A8-8040-87D6-4CD56E4F8D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43000"/>
            <a:ext cx="4402138"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3">
            <a:extLst>
              <a:ext uri="{FF2B5EF4-FFF2-40B4-BE49-F238E27FC236}">
                <a16:creationId xmlns:a16="http://schemas.microsoft.com/office/drawing/2014/main" id="{46D5A7CF-9BF5-4445-BCB7-7E4482D098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4113" y="914400"/>
            <a:ext cx="37973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4">
            <a:extLst>
              <a:ext uri="{FF2B5EF4-FFF2-40B4-BE49-F238E27FC236}">
                <a16:creationId xmlns:a16="http://schemas.microsoft.com/office/drawing/2014/main" id="{6AA4CCC3-A72D-4A45-A773-9A49C71D7B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0113" y="3619500"/>
            <a:ext cx="4305300"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67B6916E-7DD5-D345-AD1A-2C243D504982}"/>
              </a:ext>
            </a:extLst>
          </p:cNvPr>
          <p:cNvSpPr>
            <a:spLocks noGrp="1" noChangeArrowheads="1"/>
          </p:cNvSpPr>
          <p:nvPr>
            <p:ph type="title"/>
          </p:nvPr>
        </p:nvSpPr>
        <p:spPr/>
        <p:txBody>
          <a:bodyPr/>
          <a:lstStyle/>
          <a:p>
            <a:r>
              <a:rPr lang="en-US" altLang="en-US">
                <a:ea typeface="ＭＳ Ｐゴシック" panose="020B0600070205080204" pitchFamily="34" charset="-128"/>
              </a:rPr>
              <a:t>Reflection Key features</a:t>
            </a:r>
          </a:p>
        </p:txBody>
      </p:sp>
      <p:sp>
        <p:nvSpPr>
          <p:cNvPr id="59394" name="Rectangle 2">
            <a:extLst>
              <a:ext uri="{FF2B5EF4-FFF2-40B4-BE49-F238E27FC236}">
                <a16:creationId xmlns:a16="http://schemas.microsoft.com/office/drawing/2014/main" id="{6227123F-A599-5D4B-8750-9010F7BA30DC}"/>
              </a:ext>
            </a:extLst>
          </p:cNvPr>
          <p:cNvSpPr>
            <a:spLocks noChangeArrowheads="1"/>
          </p:cNvSpPr>
          <p:nvPr/>
        </p:nvSpPr>
        <p:spPr bwMode="auto">
          <a:xfrm>
            <a:off x="4622800" y="1462088"/>
            <a:ext cx="4572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en-US" altLang="en-US" sz="1600">
                <a:latin typeface="Times New Roman" panose="02020603050405020304" pitchFamily="18" charset="0"/>
              </a:rPr>
              <a:t>AOTF (Acousto-Optical Tunable Filter) with &lt; 3 nm resolution</a:t>
            </a:r>
          </a:p>
          <a:p>
            <a:pPr eaLnBrk="1" hangingPunct="1">
              <a:spcBef>
                <a:spcPct val="0"/>
              </a:spcBef>
            </a:pPr>
            <a:r>
              <a:rPr lang="en-US" altLang="en-US" sz="1600">
                <a:latin typeface="Times New Roman" panose="02020603050405020304" pitchFamily="18" charset="0"/>
              </a:rPr>
              <a:t>16 channel spectrometer (370 nm to 730 nm)</a:t>
            </a:r>
          </a:p>
          <a:p>
            <a:pPr eaLnBrk="1" hangingPunct="1">
              <a:spcBef>
                <a:spcPct val="0"/>
              </a:spcBef>
            </a:pPr>
            <a:r>
              <a:rPr lang="en-US" altLang="en-US" sz="1600">
                <a:latin typeface="Times New Roman" panose="02020603050405020304" pitchFamily="18" charset="0"/>
              </a:rPr>
              <a:t>Amplitude modulation (either directly or with EOM) from 5 to 40 MHz</a:t>
            </a:r>
          </a:p>
          <a:p>
            <a:pPr eaLnBrk="1" hangingPunct="1">
              <a:spcBef>
                <a:spcPct val="0"/>
              </a:spcBef>
            </a:pPr>
            <a:r>
              <a:rPr lang="en-US" altLang="en-US" sz="1600">
                <a:latin typeface="Times New Roman" panose="02020603050405020304" pitchFamily="18" charset="0"/>
              </a:rPr>
              <a:t>Secondary fluorescence collection optic</a:t>
            </a:r>
          </a:p>
          <a:p>
            <a:pPr eaLnBrk="1" hangingPunct="1">
              <a:spcBef>
                <a:spcPct val="0"/>
              </a:spcBef>
            </a:pPr>
            <a:r>
              <a:rPr lang="en-US" altLang="en-US" sz="1600">
                <a:latin typeface="Times New Roman" panose="02020603050405020304" pitchFamily="18" charset="0"/>
              </a:rPr>
              <a:t>Sort deposition system</a:t>
            </a:r>
          </a:p>
          <a:p>
            <a:pPr eaLnBrk="1" hangingPunct="1">
              <a:spcBef>
                <a:spcPct val="0"/>
              </a:spcBef>
            </a:pPr>
            <a:r>
              <a:rPr lang="en-US" altLang="en-US" sz="1600">
                <a:latin typeface="Times New Roman" panose="02020603050405020304" pitchFamily="18" charset="0"/>
              </a:rPr>
              <a:t>Biohazard containment: Baker SterilGard ® III Advance hood integration</a:t>
            </a:r>
          </a:p>
        </p:txBody>
      </p:sp>
      <p:sp>
        <p:nvSpPr>
          <p:cNvPr id="59395" name="Rectangle 4">
            <a:extLst>
              <a:ext uri="{FF2B5EF4-FFF2-40B4-BE49-F238E27FC236}">
                <a16:creationId xmlns:a16="http://schemas.microsoft.com/office/drawing/2014/main" id="{4556EC9D-6680-B647-BCD5-06E707EE504A}"/>
              </a:ext>
            </a:extLst>
          </p:cNvPr>
          <p:cNvSpPr>
            <a:spLocks noChangeArrowheads="1"/>
          </p:cNvSpPr>
          <p:nvPr/>
        </p:nvSpPr>
        <p:spPr bwMode="auto">
          <a:xfrm>
            <a:off x="50800" y="990600"/>
            <a:ext cx="45720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en-US" altLang="en-US" sz="1600">
                <a:latin typeface="Times New Roman" panose="02020603050405020304" pitchFamily="18" charset="0"/>
              </a:rPr>
              <a:t>Listmode Parameters:  Up to 256</a:t>
            </a:r>
          </a:p>
          <a:p>
            <a:pPr eaLnBrk="1" hangingPunct="1">
              <a:spcBef>
                <a:spcPct val="0"/>
              </a:spcBef>
            </a:pPr>
            <a:r>
              <a:rPr lang="en-US" altLang="en-US" sz="1600">
                <a:latin typeface="Times New Roman" panose="02020603050405020304" pitchFamily="18" charset="0"/>
              </a:rPr>
              <a:t>Pulse features (area, height, width, rise time)</a:t>
            </a:r>
          </a:p>
          <a:p>
            <a:pPr eaLnBrk="1" hangingPunct="1">
              <a:spcBef>
                <a:spcPct val="0"/>
              </a:spcBef>
            </a:pPr>
            <a:r>
              <a:rPr lang="fr-FR" altLang="en-US" sz="1600">
                <a:latin typeface="Times New Roman" panose="02020603050405020304" pitchFamily="18" charset="0"/>
              </a:rPr>
              <a:t>Sort decisions (cell sort classification, droplet stream classification)</a:t>
            </a:r>
          </a:p>
          <a:p>
            <a:pPr eaLnBrk="1" hangingPunct="1">
              <a:spcBef>
                <a:spcPct val="0"/>
              </a:spcBef>
            </a:pPr>
            <a:r>
              <a:rPr lang="en-US" altLang="en-US" sz="1600">
                <a:latin typeface="Times New Roman" panose="02020603050405020304" pitchFamily="18" charset="0"/>
              </a:rPr>
              <a:t>Time interval between pulses</a:t>
            </a:r>
          </a:p>
          <a:p>
            <a:pPr eaLnBrk="1" hangingPunct="1">
              <a:spcBef>
                <a:spcPct val="0"/>
              </a:spcBef>
            </a:pPr>
            <a:r>
              <a:rPr lang="en-US" altLang="en-US" sz="1600">
                <a:latin typeface="Times New Roman" panose="02020603050405020304" pitchFamily="18" charset="0"/>
              </a:rPr>
              <a:t>Custom programmable pulse features</a:t>
            </a:r>
          </a:p>
          <a:p>
            <a:pPr eaLnBrk="1" hangingPunct="1">
              <a:spcBef>
                <a:spcPct val="0"/>
              </a:spcBef>
            </a:pPr>
            <a:r>
              <a:rPr lang="en-US" altLang="en-US" sz="1600">
                <a:latin typeface="Times New Roman" panose="02020603050405020304" pitchFamily="18" charset="0"/>
              </a:rPr>
              <a:t> Fluorescence Compensation: Full matrix among all features</a:t>
            </a:r>
          </a:p>
          <a:p>
            <a:pPr eaLnBrk="1" hangingPunct="1">
              <a:spcBef>
                <a:spcPct val="0"/>
              </a:spcBef>
            </a:pPr>
            <a:r>
              <a:rPr lang="en-US" altLang="en-US" sz="1600">
                <a:latin typeface="Times New Roman" panose="02020603050405020304" pitchFamily="18" charset="0"/>
              </a:rPr>
              <a:t>Simultaneous Laser Excitation Lines: Up to 7 (355, 405, 488, 532, 561, 592, 640 nm)</a:t>
            </a:r>
          </a:p>
          <a:p>
            <a:pPr eaLnBrk="1" hangingPunct="1">
              <a:spcBef>
                <a:spcPct val="0"/>
              </a:spcBef>
            </a:pPr>
            <a:r>
              <a:rPr lang="en-US" altLang="en-US" sz="1600">
                <a:latin typeface="Times New Roman" panose="02020603050405020304" pitchFamily="18" charset="0"/>
              </a:rPr>
              <a:t>Laser Options: Any vendor, any configuration with industry standard optical table</a:t>
            </a:r>
          </a:p>
          <a:p>
            <a:pPr eaLnBrk="1" hangingPunct="1">
              <a:spcBef>
                <a:spcPct val="0"/>
              </a:spcBef>
            </a:pPr>
            <a:r>
              <a:rPr lang="en-US" altLang="en-US" sz="1600">
                <a:latin typeface="Times New Roman" panose="02020603050405020304" pitchFamily="18" charset="0"/>
              </a:rPr>
              <a:t>Nozzle Sizes: 50 </a:t>
            </a:r>
            <a:r>
              <a:rPr lang="el-GR" altLang="en-US" sz="1600">
                <a:latin typeface="Times New Roman" panose="02020603050405020304" pitchFamily="18" charset="0"/>
              </a:rPr>
              <a:t>μ</a:t>
            </a:r>
            <a:r>
              <a:rPr lang="en-US" altLang="en-US" sz="1600">
                <a:latin typeface="Times New Roman" panose="02020603050405020304" pitchFamily="18" charset="0"/>
              </a:rPr>
              <a:t>m to 200 </a:t>
            </a:r>
            <a:r>
              <a:rPr lang="el-GR" altLang="en-US" sz="1600">
                <a:latin typeface="Times New Roman" panose="02020603050405020304" pitchFamily="18" charset="0"/>
              </a:rPr>
              <a:t>μ</a:t>
            </a:r>
            <a:r>
              <a:rPr lang="en-US" altLang="en-US" sz="1600">
                <a:latin typeface="Times New Roman" panose="02020603050405020304" pitchFamily="18" charset="0"/>
              </a:rPr>
              <a:t>m</a:t>
            </a:r>
          </a:p>
          <a:p>
            <a:pPr eaLnBrk="1" hangingPunct="1">
              <a:spcBef>
                <a:spcPct val="0"/>
              </a:spcBef>
            </a:pPr>
            <a:r>
              <a:rPr lang="en-US" altLang="en-US" sz="1600">
                <a:latin typeface="Times New Roman" panose="02020603050405020304" pitchFamily="18" charset="0"/>
              </a:rPr>
              <a:t>Measurement Dynamic Range: &gt;10,000 x</a:t>
            </a:r>
          </a:p>
          <a:p>
            <a:pPr eaLnBrk="1" hangingPunct="1">
              <a:spcBef>
                <a:spcPct val="0"/>
              </a:spcBef>
            </a:pPr>
            <a:r>
              <a:rPr lang="en-US" altLang="en-US" sz="1600">
                <a:latin typeface="Times New Roman" panose="02020603050405020304" pitchFamily="18" charset="0"/>
              </a:rPr>
              <a:t>Measurement Precision: CV of &lt; 1%</a:t>
            </a:r>
          </a:p>
          <a:p>
            <a:pPr eaLnBrk="1" hangingPunct="1">
              <a:spcBef>
                <a:spcPct val="0"/>
              </a:spcBef>
            </a:pPr>
            <a:r>
              <a:rPr lang="en-US" altLang="en-US" sz="1600">
                <a:latin typeface="Times New Roman" panose="02020603050405020304" pitchFamily="18" charset="0"/>
              </a:rPr>
              <a:t>Narrow Forward Scatter Collection Angle: 1 to 5 degrees half-angle</a:t>
            </a:r>
          </a:p>
          <a:p>
            <a:pPr eaLnBrk="1" hangingPunct="1">
              <a:spcBef>
                <a:spcPct val="0"/>
              </a:spcBef>
            </a:pPr>
            <a:r>
              <a:rPr lang="en-US" altLang="en-US" sz="1600">
                <a:latin typeface="Times New Roman" panose="02020603050405020304" pitchFamily="18" charset="0"/>
              </a:rPr>
              <a:t>Optional Wide Forward Scatter Collection Angle: 5 to 41.3 degrees half-angle</a:t>
            </a:r>
          </a:p>
          <a:p>
            <a:pPr eaLnBrk="1" hangingPunct="1">
              <a:spcBef>
                <a:spcPct val="0"/>
              </a:spcBef>
            </a:pPr>
            <a:r>
              <a:rPr lang="en-US" altLang="en-US" sz="1600">
                <a:latin typeface="Times New Roman" panose="02020603050405020304" pitchFamily="18" charset="0"/>
              </a:rPr>
              <a:t>Number of Analysis Regions: Greater than 512</a:t>
            </a:r>
          </a:p>
          <a:p>
            <a:pPr eaLnBrk="1" hangingPunct="1">
              <a:spcBef>
                <a:spcPct val="0"/>
              </a:spcBef>
            </a:pPr>
            <a:r>
              <a:rPr lang="en-US" altLang="en-US" sz="1600">
                <a:latin typeface="Times New Roman" panose="02020603050405020304" pitchFamily="18" charset="0"/>
              </a:rPr>
              <a:t>Number of Separate Sort Gates (Based on Boolean Expressions of Region): Up to 256</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0C2A5A52-1194-F64B-969D-78F95AB89698}"/>
              </a:ext>
            </a:extLst>
          </p:cNvPr>
          <p:cNvSpPr>
            <a:spLocks noGrp="1" noChangeArrowheads="1"/>
          </p:cNvSpPr>
          <p:nvPr>
            <p:ph type="title"/>
          </p:nvPr>
        </p:nvSpPr>
        <p:spPr>
          <a:xfrm>
            <a:off x="533400" y="0"/>
            <a:ext cx="7772400" cy="838200"/>
          </a:xfrm>
        </p:spPr>
        <p:txBody>
          <a:bodyPr/>
          <a:lstStyle/>
          <a:p>
            <a:r>
              <a:rPr lang="en-US" altLang="en-US">
                <a:ea typeface="ＭＳ Ｐゴシック" panose="020B0600070205080204" pitchFamily="34" charset="-128"/>
              </a:rPr>
              <a:t>Moflo sorter</a:t>
            </a:r>
          </a:p>
        </p:txBody>
      </p:sp>
      <p:pic>
        <p:nvPicPr>
          <p:cNvPr id="61442" name="Picture 3" descr="moflo">
            <a:extLst>
              <a:ext uri="{FF2B5EF4-FFF2-40B4-BE49-F238E27FC236}">
                <a16:creationId xmlns:a16="http://schemas.microsoft.com/office/drawing/2014/main" id="{7BE89799-C1F1-B642-8044-CF957802EF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949" y="949246"/>
            <a:ext cx="4123019" cy="2555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Box 3">
            <a:extLst>
              <a:ext uri="{FF2B5EF4-FFF2-40B4-BE49-F238E27FC236}">
                <a16:creationId xmlns:a16="http://schemas.microsoft.com/office/drawing/2014/main" id="{04C538F7-48E2-3D4E-8EF1-402585881E4C}"/>
              </a:ext>
            </a:extLst>
          </p:cNvPr>
          <p:cNvSpPr txBox="1">
            <a:spLocks noChangeArrowheads="1"/>
          </p:cNvSpPr>
          <p:nvPr/>
        </p:nvSpPr>
        <p:spPr bwMode="auto">
          <a:xfrm>
            <a:off x="5105400" y="6461125"/>
            <a:ext cx="33353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solidFill>
                  <a:schemeClr val="bg1"/>
                </a:solidFill>
                <a:latin typeface="Times New Roman" panose="02020603050405020304" pitchFamily="18" charset="0"/>
              </a:rPr>
              <a:t>Images from BC Website and  Public Presentations</a:t>
            </a:r>
          </a:p>
        </p:txBody>
      </p:sp>
      <p:pic>
        <p:nvPicPr>
          <p:cNvPr id="61444" name="Picture 4">
            <a:extLst>
              <a:ext uri="{FF2B5EF4-FFF2-40B4-BE49-F238E27FC236}">
                <a16:creationId xmlns:a16="http://schemas.microsoft.com/office/drawing/2014/main" id="{DD98538D-530F-AF43-A0D7-83E15E70AB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535668"/>
            <a:ext cx="5943600" cy="283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D96CE-7C1D-1F4E-8F85-AD730162E8AA}"/>
              </a:ext>
            </a:extLst>
          </p:cNvPr>
          <p:cNvSpPr>
            <a:spLocks noGrp="1"/>
          </p:cNvSpPr>
          <p:nvPr>
            <p:ph type="title"/>
          </p:nvPr>
        </p:nvSpPr>
        <p:spPr/>
        <p:txBody>
          <a:bodyPr/>
          <a:lstStyle/>
          <a:p>
            <a:r>
              <a:rPr lang="en-US" dirty="0" err="1"/>
              <a:t>BigFoot</a:t>
            </a:r>
            <a:r>
              <a:rPr lang="en-US" dirty="0"/>
              <a:t> - </a:t>
            </a:r>
            <a:r>
              <a:rPr lang="en-US" dirty="0" err="1"/>
              <a:t>ThermoFisher</a:t>
            </a:r>
            <a:endParaRPr lang="en-US" dirty="0"/>
          </a:p>
        </p:txBody>
      </p:sp>
      <p:pic>
        <p:nvPicPr>
          <p:cNvPr id="4" name="Picture 3">
            <a:extLst>
              <a:ext uri="{FF2B5EF4-FFF2-40B4-BE49-F238E27FC236}">
                <a16:creationId xmlns:a16="http://schemas.microsoft.com/office/drawing/2014/main" id="{E0E3065B-2542-254D-8E9C-8BAA7D849B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372" y="1143000"/>
            <a:ext cx="4117828" cy="3886200"/>
          </a:xfrm>
          <a:prstGeom prst="rect">
            <a:avLst/>
          </a:prstGeom>
        </p:spPr>
      </p:pic>
      <p:pic>
        <p:nvPicPr>
          <p:cNvPr id="6" name="Picture 5">
            <a:extLst>
              <a:ext uri="{FF2B5EF4-FFF2-40B4-BE49-F238E27FC236}">
                <a16:creationId xmlns:a16="http://schemas.microsoft.com/office/drawing/2014/main" id="{D278730F-F46D-C745-A13D-A95D36E322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2079576"/>
            <a:ext cx="3637710" cy="4070350"/>
          </a:xfrm>
          <a:prstGeom prst="rect">
            <a:avLst/>
          </a:prstGeom>
        </p:spPr>
      </p:pic>
    </p:spTree>
    <p:extLst>
      <p:ext uri="{BB962C8B-B14F-4D97-AF65-F5344CB8AC3E}">
        <p14:creationId xmlns:p14="http://schemas.microsoft.com/office/powerpoint/2010/main" val="27569325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03167-F3A9-E44E-88EE-1EF057CB8B62}"/>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D24EEAFA-DD12-164C-AEFC-1E1F05FFE9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066800"/>
            <a:ext cx="4800600" cy="3600450"/>
          </a:xfrm>
          <a:prstGeom prst="rect">
            <a:avLst/>
          </a:prstGeom>
        </p:spPr>
      </p:pic>
      <p:pic>
        <p:nvPicPr>
          <p:cNvPr id="6" name="Picture 5">
            <a:extLst>
              <a:ext uri="{FF2B5EF4-FFF2-40B4-BE49-F238E27FC236}">
                <a16:creationId xmlns:a16="http://schemas.microsoft.com/office/drawing/2014/main" id="{C96F8B46-E01F-474C-8604-40CAFF5FE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7625" y="1066800"/>
            <a:ext cx="3554329" cy="2000250"/>
          </a:xfrm>
          <a:prstGeom prst="rect">
            <a:avLst/>
          </a:prstGeom>
        </p:spPr>
      </p:pic>
      <p:pic>
        <p:nvPicPr>
          <p:cNvPr id="8" name="Picture 7">
            <a:extLst>
              <a:ext uri="{FF2B5EF4-FFF2-40B4-BE49-F238E27FC236}">
                <a16:creationId xmlns:a16="http://schemas.microsoft.com/office/drawing/2014/main" id="{6D1952BD-5F46-8C48-8E7A-2E2CB05D2E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8727" y="3161128"/>
            <a:ext cx="3135745" cy="3200400"/>
          </a:xfrm>
          <a:prstGeom prst="rect">
            <a:avLst/>
          </a:prstGeom>
        </p:spPr>
      </p:pic>
    </p:spTree>
    <p:extLst>
      <p:ext uri="{BB962C8B-B14F-4D97-AF65-F5344CB8AC3E}">
        <p14:creationId xmlns:p14="http://schemas.microsoft.com/office/powerpoint/2010/main" val="9241122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22A7F-CB8E-A846-86D0-20B387C767FF}"/>
              </a:ext>
            </a:extLst>
          </p:cNvPr>
          <p:cNvSpPr>
            <a:spLocks noGrp="1"/>
          </p:cNvSpPr>
          <p:nvPr>
            <p:ph type="title"/>
          </p:nvPr>
        </p:nvSpPr>
        <p:spPr/>
        <p:txBody>
          <a:bodyPr/>
          <a:lstStyle/>
          <a:p>
            <a:endParaRPr lang="en-US"/>
          </a:p>
        </p:txBody>
      </p:sp>
      <p:pic>
        <p:nvPicPr>
          <p:cNvPr id="3" name="bigfoot sorting bugs" descr="bigfoot sorting bugs">
            <a:hlinkClick r:id="" action="ppaction://media"/>
            <a:extLst>
              <a:ext uri="{FF2B5EF4-FFF2-40B4-BE49-F238E27FC236}">
                <a16:creationId xmlns:a16="http://schemas.microsoft.com/office/drawing/2014/main" id="{224F89F2-80F9-1441-A968-94B97F61353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75" y="4763"/>
            <a:ext cx="9144000" cy="5143500"/>
          </a:xfrm>
          <a:prstGeom prst="rect">
            <a:avLst/>
          </a:prstGeom>
        </p:spPr>
      </p:pic>
    </p:spTree>
    <p:extLst>
      <p:ext uri="{BB962C8B-B14F-4D97-AF65-F5344CB8AC3E}">
        <p14:creationId xmlns:p14="http://schemas.microsoft.com/office/powerpoint/2010/main" val="283828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22F62-708A-1247-BE32-25EE48293DE6}"/>
              </a:ext>
            </a:extLst>
          </p:cNvPr>
          <p:cNvSpPr>
            <a:spLocks noGrp="1"/>
          </p:cNvSpPr>
          <p:nvPr>
            <p:ph type="title"/>
          </p:nvPr>
        </p:nvSpPr>
        <p:spPr/>
        <p:txBody>
          <a:bodyPr/>
          <a:lstStyle/>
          <a:p>
            <a:r>
              <a:rPr lang="en-US" dirty="0"/>
              <a:t>Spectral Sorting Capacity</a:t>
            </a:r>
          </a:p>
        </p:txBody>
      </p:sp>
      <p:pic>
        <p:nvPicPr>
          <p:cNvPr id="4" name="Picture 3">
            <a:extLst>
              <a:ext uri="{FF2B5EF4-FFF2-40B4-BE49-F238E27FC236}">
                <a16:creationId xmlns:a16="http://schemas.microsoft.com/office/drawing/2014/main" id="{61054909-09C0-2146-8ECD-F79366DA5B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2" y="1143000"/>
            <a:ext cx="9144000" cy="3379304"/>
          </a:xfrm>
          <a:prstGeom prst="rect">
            <a:avLst/>
          </a:prstGeom>
        </p:spPr>
      </p:pic>
    </p:spTree>
    <p:extLst>
      <p:ext uri="{BB962C8B-B14F-4D97-AF65-F5344CB8AC3E}">
        <p14:creationId xmlns:p14="http://schemas.microsoft.com/office/powerpoint/2010/main" val="8002430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9846FEC7-A5F3-5646-959A-17831AF80371}"/>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63490" name="Picture 3">
            <a:extLst>
              <a:ext uri="{FF2B5EF4-FFF2-40B4-BE49-F238E27FC236}">
                <a16:creationId xmlns:a16="http://schemas.microsoft.com/office/drawing/2014/main" id="{59903C9C-6141-8B4D-9B2B-9DAB7446D1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 y="890588"/>
            <a:ext cx="8905876" cy="53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63525990-332F-D144-B55B-E3CBE6010376}"/>
              </a:ext>
            </a:extLst>
          </p:cNvPr>
          <p:cNvSpPr txBox="1"/>
          <p:nvPr/>
        </p:nvSpPr>
        <p:spPr>
          <a:xfrm>
            <a:off x="3733800" y="6324600"/>
            <a:ext cx="3335338" cy="276225"/>
          </a:xfrm>
          <a:prstGeom prst="rect">
            <a:avLst/>
          </a:prstGeom>
          <a:noFill/>
        </p:spPr>
        <p:txBody>
          <a:bodyPr wrap="none">
            <a:spAutoFit/>
          </a:bodyPr>
          <a:lstStyle/>
          <a:p>
            <a:pPr eaLnBrk="1" hangingPunct="1">
              <a:defRPr/>
            </a:pPr>
            <a:r>
              <a:rPr lang="en-US" sz="1200" dirty="0">
                <a:solidFill>
                  <a:schemeClr val="bg2">
                    <a:lumMod val="95000"/>
                    <a:lumOff val="5000"/>
                  </a:schemeClr>
                </a:solidFill>
                <a:ea typeface="+mn-ea"/>
                <a:cs typeface="Arial" pitchFamily="34" charset="0"/>
              </a:rPr>
              <a:t>Images from BC Website and  Public Presentations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a:extLst>
              <a:ext uri="{FF2B5EF4-FFF2-40B4-BE49-F238E27FC236}">
                <a16:creationId xmlns:a16="http://schemas.microsoft.com/office/drawing/2014/main" id="{94EDCE50-5DF5-CF49-8BD8-38EB409961B1}"/>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65538" name="Picture 3">
            <a:extLst>
              <a:ext uri="{FF2B5EF4-FFF2-40B4-BE49-F238E27FC236}">
                <a16:creationId xmlns:a16="http://schemas.microsoft.com/office/drawing/2014/main" id="{C467071E-B25C-EF4F-BFDC-AC4BD0498E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28688"/>
            <a:ext cx="6748463"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9614B1D-00F1-2148-882E-A87FE0580DD1}"/>
              </a:ext>
            </a:extLst>
          </p:cNvPr>
          <p:cNvSpPr txBox="1"/>
          <p:nvPr/>
        </p:nvSpPr>
        <p:spPr>
          <a:xfrm>
            <a:off x="6934200" y="5715000"/>
            <a:ext cx="2057400" cy="461963"/>
          </a:xfrm>
          <a:prstGeom prst="rect">
            <a:avLst/>
          </a:prstGeom>
          <a:noFill/>
        </p:spPr>
        <p:txBody>
          <a:bodyPr>
            <a:spAutoFit/>
          </a:bodyPr>
          <a:lstStyle/>
          <a:p>
            <a:pPr eaLnBrk="1" hangingPunct="1">
              <a:defRPr/>
            </a:pPr>
            <a:r>
              <a:rPr lang="en-US" sz="1200" dirty="0">
                <a:solidFill>
                  <a:schemeClr val="bg2">
                    <a:lumMod val="95000"/>
                    <a:lumOff val="5000"/>
                  </a:schemeClr>
                </a:solidFill>
                <a:ea typeface="+mn-ea"/>
                <a:cs typeface="Arial" pitchFamily="34" charset="0"/>
              </a:rPr>
              <a:t>Images from BC Website and  Public Presentations</a:t>
            </a:r>
          </a:p>
        </p:txBody>
      </p:sp>
      <p:sp>
        <p:nvSpPr>
          <p:cNvPr id="6" name="TextBox 5">
            <a:extLst>
              <a:ext uri="{FF2B5EF4-FFF2-40B4-BE49-F238E27FC236}">
                <a16:creationId xmlns:a16="http://schemas.microsoft.com/office/drawing/2014/main" id="{E3315847-17AF-784E-B18E-142B08DDB410}"/>
              </a:ext>
            </a:extLst>
          </p:cNvPr>
          <p:cNvSpPr txBox="1"/>
          <p:nvPr/>
        </p:nvSpPr>
        <p:spPr>
          <a:xfrm>
            <a:off x="7011988" y="2176463"/>
            <a:ext cx="2057400" cy="831850"/>
          </a:xfrm>
          <a:prstGeom prst="rect">
            <a:avLst/>
          </a:prstGeom>
          <a:noFill/>
        </p:spPr>
        <p:txBody>
          <a:bodyPr>
            <a:spAutoFit/>
          </a:bodyPr>
          <a:lstStyle/>
          <a:p>
            <a:pPr eaLnBrk="1" hangingPunct="1">
              <a:defRPr/>
            </a:pPr>
            <a:r>
              <a:rPr lang="en-US" sz="1200" dirty="0">
                <a:solidFill>
                  <a:schemeClr val="bg2">
                    <a:lumMod val="95000"/>
                    <a:lumOff val="5000"/>
                  </a:schemeClr>
                </a:solidFill>
                <a:ea typeface="+mn-ea"/>
                <a:cs typeface="Arial" pitchFamily="34" charset="0"/>
              </a:rPr>
              <a:t>Note: This is not an endorsement of this instrument. Data are from a commercial brochure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7C4038F4-A726-4044-ADF9-08CF340EED81}"/>
              </a:ext>
            </a:extLst>
          </p:cNvPr>
          <p:cNvSpPr>
            <a:spLocks noGrp="1" noChangeArrowheads="1"/>
          </p:cNvSpPr>
          <p:nvPr>
            <p:ph type="ctrTitle"/>
          </p:nvPr>
        </p:nvSpPr>
        <p:spPr>
          <a:xfrm>
            <a:off x="685800" y="2286000"/>
            <a:ext cx="7772400" cy="1143000"/>
          </a:xfrm>
        </p:spPr>
        <p:txBody>
          <a:bodyPr lIns="90488" tIns="44450" rIns="90488" bIns="44450"/>
          <a:lstStyle/>
          <a:p>
            <a:r>
              <a:rPr lang="en-US" altLang="en-US">
                <a:ea typeface="ＭＳ Ｐゴシック" panose="020B0600070205080204" pitchFamily="34" charset="-128"/>
              </a:rPr>
              <a:t> </a:t>
            </a:r>
          </a:p>
        </p:txBody>
      </p:sp>
      <p:sp>
        <p:nvSpPr>
          <p:cNvPr id="20482" name="Rectangle 3">
            <a:extLst>
              <a:ext uri="{FF2B5EF4-FFF2-40B4-BE49-F238E27FC236}">
                <a16:creationId xmlns:a16="http://schemas.microsoft.com/office/drawing/2014/main" id="{27FEEBEB-C5EB-AF4A-95B7-72F0E0A2C96B}"/>
              </a:ext>
            </a:extLst>
          </p:cNvPr>
          <p:cNvSpPr>
            <a:spLocks noGrp="1" noChangeArrowheads="1"/>
          </p:cNvSpPr>
          <p:nvPr>
            <p:ph type="subTitle" idx="1"/>
          </p:nvPr>
        </p:nvSpPr>
        <p:spPr/>
        <p:txBody>
          <a:bodyPr lIns="90488" tIns="44450" rIns="90488" bIns="44450"/>
          <a:lstStyle/>
          <a:p>
            <a:pPr marL="342900" indent="-342900"/>
            <a:r>
              <a:rPr lang="en-US" altLang="en-US">
                <a:ea typeface="ＭＳ Ｐゴシック" panose="020B0600070205080204" pitchFamily="34" charset="-128"/>
              </a:rPr>
              <a:t> </a:t>
            </a:r>
          </a:p>
        </p:txBody>
      </p:sp>
      <p:sp>
        <p:nvSpPr>
          <p:cNvPr id="20483" name="Freeform 4">
            <a:extLst>
              <a:ext uri="{FF2B5EF4-FFF2-40B4-BE49-F238E27FC236}">
                <a16:creationId xmlns:a16="http://schemas.microsoft.com/office/drawing/2014/main" id="{6EC40DDE-EFD5-E343-9E30-DC29371085ED}"/>
              </a:ext>
            </a:extLst>
          </p:cNvPr>
          <p:cNvSpPr>
            <a:spLocks/>
          </p:cNvSpPr>
          <p:nvPr/>
        </p:nvSpPr>
        <p:spPr bwMode="auto">
          <a:xfrm>
            <a:off x="984250" y="3568700"/>
            <a:ext cx="268288" cy="611188"/>
          </a:xfrm>
          <a:custGeom>
            <a:avLst/>
            <a:gdLst>
              <a:gd name="T0" fmla="*/ 0 w 169"/>
              <a:gd name="T1" fmla="*/ 2147483646 h 385"/>
              <a:gd name="T2" fmla="*/ 0 w 169"/>
              <a:gd name="T3" fmla="*/ 2147483646 h 385"/>
              <a:gd name="T4" fmla="*/ 0 w 169"/>
              <a:gd name="T5" fmla="*/ 0 h 385"/>
              <a:gd name="T6" fmla="*/ 2147483646 w 169"/>
              <a:gd name="T7" fmla="*/ 0 h 385"/>
              <a:gd name="T8" fmla="*/ 2147483646 w 169"/>
              <a:gd name="T9" fmla="*/ 2147483646 h 385"/>
              <a:gd name="T10" fmla="*/ 2147483646 w 169"/>
              <a:gd name="T11" fmla="*/ 2147483646 h 385"/>
              <a:gd name="T12" fmla="*/ 2147483646 w 169"/>
              <a:gd name="T13" fmla="*/ 2147483646 h 385"/>
              <a:gd name="T14" fmla="*/ 2147483646 w 169"/>
              <a:gd name="T15" fmla="*/ 2147483646 h 385"/>
              <a:gd name="T16" fmla="*/ 2147483646 w 169"/>
              <a:gd name="T17" fmla="*/ 2147483646 h 385"/>
              <a:gd name="T18" fmla="*/ 2147483646 w 169"/>
              <a:gd name="T19" fmla="*/ 2147483646 h 385"/>
              <a:gd name="T20" fmla="*/ 2147483646 w 169"/>
              <a:gd name="T21" fmla="*/ 2147483646 h 385"/>
              <a:gd name="T22" fmla="*/ 2147483646 w 169"/>
              <a:gd name="T23" fmla="*/ 2147483646 h 385"/>
              <a:gd name="T24" fmla="*/ 2147483646 w 169"/>
              <a:gd name="T25" fmla="*/ 2147483646 h 385"/>
              <a:gd name="T26" fmla="*/ 2147483646 w 169"/>
              <a:gd name="T27" fmla="*/ 2147483646 h 385"/>
              <a:gd name="T28" fmla="*/ 2147483646 w 169"/>
              <a:gd name="T29" fmla="*/ 2147483646 h 385"/>
              <a:gd name="T30" fmla="*/ 2147483646 w 169"/>
              <a:gd name="T31" fmla="*/ 2147483646 h 385"/>
              <a:gd name="T32" fmla="*/ 2147483646 w 169"/>
              <a:gd name="T33" fmla="*/ 2147483646 h 385"/>
              <a:gd name="T34" fmla="*/ 0 w 169"/>
              <a:gd name="T35" fmla="*/ 2147483646 h 38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9" h="385">
                <a:moveTo>
                  <a:pt x="0" y="384"/>
                </a:moveTo>
                <a:lnTo>
                  <a:pt x="0" y="8"/>
                </a:lnTo>
                <a:lnTo>
                  <a:pt x="0" y="0"/>
                </a:lnTo>
                <a:lnTo>
                  <a:pt x="12" y="0"/>
                </a:lnTo>
                <a:lnTo>
                  <a:pt x="24" y="4"/>
                </a:lnTo>
                <a:lnTo>
                  <a:pt x="36" y="12"/>
                </a:lnTo>
                <a:lnTo>
                  <a:pt x="48" y="12"/>
                </a:lnTo>
                <a:lnTo>
                  <a:pt x="64" y="16"/>
                </a:lnTo>
                <a:lnTo>
                  <a:pt x="76" y="8"/>
                </a:lnTo>
                <a:lnTo>
                  <a:pt x="88" y="8"/>
                </a:lnTo>
                <a:lnTo>
                  <a:pt x="100" y="8"/>
                </a:lnTo>
                <a:lnTo>
                  <a:pt x="116" y="8"/>
                </a:lnTo>
                <a:lnTo>
                  <a:pt x="132" y="4"/>
                </a:lnTo>
                <a:lnTo>
                  <a:pt x="144" y="12"/>
                </a:lnTo>
                <a:lnTo>
                  <a:pt x="156" y="8"/>
                </a:lnTo>
                <a:lnTo>
                  <a:pt x="168" y="8"/>
                </a:lnTo>
                <a:lnTo>
                  <a:pt x="168" y="380"/>
                </a:lnTo>
                <a:lnTo>
                  <a:pt x="0" y="384"/>
                </a:lnTo>
              </a:path>
            </a:pathLst>
          </a:custGeom>
          <a:gradFill rotWithShape="0">
            <a:gsLst>
              <a:gs pos="0">
                <a:srgbClr val="FAFAFA"/>
              </a:gs>
              <a:gs pos="100000">
                <a:srgbClr val="CECECE"/>
              </a:gs>
            </a:gsLst>
            <a:lin ang="5400000" scaled="1"/>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84" name="Rectangle 5">
            <a:extLst>
              <a:ext uri="{FF2B5EF4-FFF2-40B4-BE49-F238E27FC236}">
                <a16:creationId xmlns:a16="http://schemas.microsoft.com/office/drawing/2014/main" id="{B54B9A61-B4D4-F14D-A327-7FE8627F76C0}"/>
              </a:ext>
            </a:extLst>
          </p:cNvPr>
          <p:cNvSpPr>
            <a:spLocks noChangeArrowheads="1"/>
          </p:cNvSpPr>
          <p:nvPr/>
        </p:nvSpPr>
        <p:spPr bwMode="auto">
          <a:xfrm>
            <a:off x="457200" y="0"/>
            <a:ext cx="77724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4000">
                <a:cs typeface="Arial" panose="020B0604020202020204" pitchFamily="34" charset="0"/>
              </a:rPr>
              <a:t>Optical Design</a:t>
            </a:r>
          </a:p>
        </p:txBody>
      </p:sp>
      <p:sp>
        <p:nvSpPr>
          <p:cNvPr id="20485" name="Freeform 6">
            <a:extLst>
              <a:ext uri="{FF2B5EF4-FFF2-40B4-BE49-F238E27FC236}">
                <a16:creationId xmlns:a16="http://schemas.microsoft.com/office/drawing/2014/main" id="{1F1364A9-BA01-534E-B666-EC4197D89F65}"/>
              </a:ext>
            </a:extLst>
          </p:cNvPr>
          <p:cNvSpPr>
            <a:spLocks/>
          </p:cNvSpPr>
          <p:nvPr/>
        </p:nvSpPr>
        <p:spPr bwMode="auto">
          <a:xfrm>
            <a:off x="7437438" y="1930400"/>
            <a:ext cx="363537" cy="441325"/>
          </a:xfrm>
          <a:custGeom>
            <a:avLst/>
            <a:gdLst>
              <a:gd name="T0" fmla="*/ 0 w 229"/>
              <a:gd name="T1" fmla="*/ 0 h 278"/>
              <a:gd name="T2" fmla="*/ 2147483646 w 229"/>
              <a:gd name="T3" fmla="*/ 0 h 278"/>
              <a:gd name="T4" fmla="*/ 2147483646 w 229"/>
              <a:gd name="T5" fmla="*/ 2147483646 h 278"/>
              <a:gd name="T6" fmla="*/ 0 w 229"/>
              <a:gd name="T7" fmla="*/ 2147483646 h 278"/>
              <a:gd name="T8" fmla="*/ 0 w 229"/>
              <a:gd name="T9" fmla="*/ 0 h 2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 h="278">
                <a:moveTo>
                  <a:pt x="0" y="0"/>
                </a:moveTo>
                <a:lnTo>
                  <a:pt x="228" y="0"/>
                </a:lnTo>
                <a:lnTo>
                  <a:pt x="228" y="277"/>
                </a:lnTo>
                <a:lnTo>
                  <a:pt x="0" y="277"/>
                </a:lnTo>
                <a:lnTo>
                  <a:pt x="0" y="0"/>
                </a:lnTo>
              </a:path>
            </a:pathLst>
          </a:custGeom>
          <a:gradFill rotWithShape="0">
            <a:gsLst>
              <a:gs pos="0">
                <a:srgbClr val="919191"/>
              </a:gs>
              <a:gs pos="100000">
                <a:srgbClr val="E9E9E9"/>
              </a:gs>
            </a:gsLst>
            <a:path path="rect">
              <a:fillToRect l="50000" t="50000" r="50000" b="50000"/>
            </a:path>
          </a:gra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86" name="Line 7">
            <a:extLst>
              <a:ext uri="{FF2B5EF4-FFF2-40B4-BE49-F238E27FC236}">
                <a16:creationId xmlns:a16="http://schemas.microsoft.com/office/drawing/2014/main" id="{1D4284EC-BCCD-0E41-9A77-2EF95F6EADF3}"/>
              </a:ext>
            </a:extLst>
          </p:cNvPr>
          <p:cNvSpPr>
            <a:spLocks noChangeShapeType="1"/>
          </p:cNvSpPr>
          <p:nvPr/>
        </p:nvSpPr>
        <p:spPr bwMode="auto">
          <a:xfrm>
            <a:off x="5565775" y="4514850"/>
            <a:ext cx="274638" cy="0"/>
          </a:xfrm>
          <a:prstGeom prst="line">
            <a:avLst/>
          </a:prstGeom>
          <a:noFill/>
          <a:ln w="76200">
            <a:solidFill>
              <a:srgbClr val="00A9E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87" name="Line 8">
            <a:extLst>
              <a:ext uri="{FF2B5EF4-FFF2-40B4-BE49-F238E27FC236}">
                <a16:creationId xmlns:a16="http://schemas.microsoft.com/office/drawing/2014/main" id="{173D0A82-9086-C749-BAAF-DA90593D80BF}"/>
              </a:ext>
            </a:extLst>
          </p:cNvPr>
          <p:cNvSpPr>
            <a:spLocks noChangeShapeType="1"/>
          </p:cNvSpPr>
          <p:nvPr/>
        </p:nvSpPr>
        <p:spPr bwMode="auto">
          <a:xfrm>
            <a:off x="6572250" y="3646488"/>
            <a:ext cx="412750" cy="0"/>
          </a:xfrm>
          <a:prstGeom prst="line">
            <a:avLst/>
          </a:prstGeom>
          <a:noFill/>
          <a:ln w="50800">
            <a:solidFill>
              <a:srgbClr val="04D66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88" name="Line 9">
            <a:extLst>
              <a:ext uri="{FF2B5EF4-FFF2-40B4-BE49-F238E27FC236}">
                <a16:creationId xmlns:a16="http://schemas.microsoft.com/office/drawing/2014/main" id="{BFE7F5F5-5772-3C45-9312-CFA14B0AC7DE}"/>
              </a:ext>
            </a:extLst>
          </p:cNvPr>
          <p:cNvSpPr>
            <a:spLocks noChangeShapeType="1"/>
          </p:cNvSpPr>
          <p:nvPr/>
        </p:nvSpPr>
        <p:spPr bwMode="auto">
          <a:xfrm>
            <a:off x="7567613" y="3032125"/>
            <a:ext cx="312737" cy="0"/>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89" name="Freeform 10">
            <a:extLst>
              <a:ext uri="{FF2B5EF4-FFF2-40B4-BE49-F238E27FC236}">
                <a16:creationId xmlns:a16="http://schemas.microsoft.com/office/drawing/2014/main" id="{D78A31F1-8B9A-714E-99FD-2CF0F5AECB00}"/>
              </a:ext>
            </a:extLst>
          </p:cNvPr>
          <p:cNvSpPr>
            <a:spLocks/>
          </p:cNvSpPr>
          <p:nvPr/>
        </p:nvSpPr>
        <p:spPr bwMode="auto">
          <a:xfrm>
            <a:off x="5784850" y="4294188"/>
            <a:ext cx="363538" cy="438150"/>
          </a:xfrm>
          <a:custGeom>
            <a:avLst/>
            <a:gdLst>
              <a:gd name="T0" fmla="*/ 0 w 229"/>
              <a:gd name="T1" fmla="*/ 0 h 276"/>
              <a:gd name="T2" fmla="*/ 2147483646 w 229"/>
              <a:gd name="T3" fmla="*/ 0 h 276"/>
              <a:gd name="T4" fmla="*/ 2147483646 w 229"/>
              <a:gd name="T5" fmla="*/ 2147483646 h 276"/>
              <a:gd name="T6" fmla="*/ 0 w 229"/>
              <a:gd name="T7" fmla="*/ 2147483646 h 276"/>
              <a:gd name="T8" fmla="*/ 0 w 229"/>
              <a:gd name="T9" fmla="*/ 0 h 2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 h="276">
                <a:moveTo>
                  <a:pt x="0" y="0"/>
                </a:moveTo>
                <a:lnTo>
                  <a:pt x="228" y="0"/>
                </a:lnTo>
                <a:lnTo>
                  <a:pt x="228" y="275"/>
                </a:lnTo>
                <a:lnTo>
                  <a:pt x="0" y="275"/>
                </a:lnTo>
                <a:lnTo>
                  <a:pt x="0" y="0"/>
                </a:lnTo>
              </a:path>
            </a:pathLst>
          </a:custGeom>
          <a:gradFill rotWithShape="0">
            <a:gsLst>
              <a:gs pos="0">
                <a:srgbClr val="919191"/>
              </a:gs>
              <a:gs pos="100000">
                <a:srgbClr val="E9E9E9"/>
              </a:gs>
            </a:gsLst>
            <a:path path="rect">
              <a:fillToRect l="50000" t="50000" r="50000" b="50000"/>
            </a:path>
          </a:gra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0" name="Freeform 11">
            <a:extLst>
              <a:ext uri="{FF2B5EF4-FFF2-40B4-BE49-F238E27FC236}">
                <a16:creationId xmlns:a16="http://schemas.microsoft.com/office/drawing/2014/main" id="{00C0B5F5-4743-A74F-8771-91BDC54E8485}"/>
              </a:ext>
            </a:extLst>
          </p:cNvPr>
          <p:cNvSpPr>
            <a:spLocks/>
          </p:cNvSpPr>
          <p:nvPr/>
        </p:nvSpPr>
        <p:spPr bwMode="auto">
          <a:xfrm>
            <a:off x="6948488" y="3425825"/>
            <a:ext cx="365125" cy="439738"/>
          </a:xfrm>
          <a:custGeom>
            <a:avLst/>
            <a:gdLst>
              <a:gd name="T0" fmla="*/ 0 w 230"/>
              <a:gd name="T1" fmla="*/ 0 h 277"/>
              <a:gd name="T2" fmla="*/ 2147483646 w 230"/>
              <a:gd name="T3" fmla="*/ 0 h 277"/>
              <a:gd name="T4" fmla="*/ 2147483646 w 230"/>
              <a:gd name="T5" fmla="*/ 2147483646 h 277"/>
              <a:gd name="T6" fmla="*/ 0 w 230"/>
              <a:gd name="T7" fmla="*/ 2147483646 h 277"/>
              <a:gd name="T8" fmla="*/ 0 w 230"/>
              <a:gd name="T9" fmla="*/ 0 h 2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0" h="277">
                <a:moveTo>
                  <a:pt x="0" y="0"/>
                </a:moveTo>
                <a:lnTo>
                  <a:pt x="229" y="0"/>
                </a:lnTo>
                <a:lnTo>
                  <a:pt x="229" y="276"/>
                </a:lnTo>
                <a:lnTo>
                  <a:pt x="0" y="276"/>
                </a:lnTo>
                <a:lnTo>
                  <a:pt x="0" y="0"/>
                </a:lnTo>
              </a:path>
            </a:pathLst>
          </a:custGeom>
          <a:gradFill rotWithShape="0">
            <a:gsLst>
              <a:gs pos="0">
                <a:srgbClr val="919191"/>
              </a:gs>
              <a:gs pos="100000">
                <a:srgbClr val="E9E9E9"/>
              </a:gs>
            </a:gsLst>
            <a:path path="rect">
              <a:fillToRect l="50000" t="50000" r="50000" b="50000"/>
            </a:path>
          </a:gra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1" name="Freeform 12">
            <a:extLst>
              <a:ext uri="{FF2B5EF4-FFF2-40B4-BE49-F238E27FC236}">
                <a16:creationId xmlns:a16="http://schemas.microsoft.com/office/drawing/2014/main" id="{058015C5-F350-524A-893B-135B92EC8D8E}"/>
              </a:ext>
            </a:extLst>
          </p:cNvPr>
          <p:cNvSpPr>
            <a:spLocks/>
          </p:cNvSpPr>
          <p:nvPr/>
        </p:nvSpPr>
        <p:spPr bwMode="auto">
          <a:xfrm>
            <a:off x="7440613" y="1811338"/>
            <a:ext cx="463550" cy="560387"/>
          </a:xfrm>
          <a:custGeom>
            <a:avLst/>
            <a:gdLst>
              <a:gd name="T0" fmla="*/ 0 w 292"/>
              <a:gd name="T1" fmla="*/ 2147483646 h 353"/>
              <a:gd name="T2" fmla="*/ 2147483646 w 292"/>
              <a:gd name="T3" fmla="*/ 0 h 353"/>
              <a:gd name="T4" fmla="*/ 2147483646 w 292"/>
              <a:gd name="T5" fmla="*/ 0 h 353"/>
              <a:gd name="T6" fmla="*/ 2147483646 w 292"/>
              <a:gd name="T7" fmla="*/ 2147483646 h 353"/>
              <a:gd name="T8" fmla="*/ 2147483646 w 292"/>
              <a:gd name="T9" fmla="*/ 2147483646 h 353"/>
              <a:gd name="T10" fmla="*/ 2147483646 w 292"/>
              <a:gd name="T11" fmla="*/ 2147483646 h 353"/>
              <a:gd name="T12" fmla="*/ 2147483646 w 292"/>
              <a:gd name="T13" fmla="*/ 2147483646 h 353"/>
              <a:gd name="T14" fmla="*/ 0 w 292"/>
              <a:gd name="T15" fmla="*/ 2147483646 h 35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2" h="353">
                <a:moveTo>
                  <a:pt x="0" y="74"/>
                </a:moveTo>
                <a:lnTo>
                  <a:pt x="87" y="0"/>
                </a:lnTo>
                <a:lnTo>
                  <a:pt x="291" y="0"/>
                </a:lnTo>
                <a:lnTo>
                  <a:pt x="291" y="276"/>
                </a:lnTo>
                <a:lnTo>
                  <a:pt x="227" y="352"/>
                </a:lnTo>
                <a:lnTo>
                  <a:pt x="227" y="74"/>
                </a:lnTo>
                <a:lnTo>
                  <a:pt x="5" y="74"/>
                </a:lnTo>
                <a:lnTo>
                  <a:pt x="0" y="74"/>
                </a:lnTo>
              </a:path>
            </a:pathLst>
          </a:custGeom>
          <a:solidFill>
            <a:srgbClr val="FF0000"/>
          </a:soli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2" name="Line 13">
            <a:extLst>
              <a:ext uri="{FF2B5EF4-FFF2-40B4-BE49-F238E27FC236}">
                <a16:creationId xmlns:a16="http://schemas.microsoft.com/office/drawing/2014/main" id="{D8FB24A9-6668-814F-914B-752E18C8383D}"/>
              </a:ext>
            </a:extLst>
          </p:cNvPr>
          <p:cNvSpPr>
            <a:spLocks noChangeShapeType="1"/>
          </p:cNvSpPr>
          <p:nvPr/>
        </p:nvSpPr>
        <p:spPr bwMode="auto">
          <a:xfrm flipH="1">
            <a:off x="7797800" y="1817688"/>
            <a:ext cx="114300" cy="1016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93" name="Oval 14">
            <a:extLst>
              <a:ext uri="{FF2B5EF4-FFF2-40B4-BE49-F238E27FC236}">
                <a16:creationId xmlns:a16="http://schemas.microsoft.com/office/drawing/2014/main" id="{4E6441AE-267B-5649-BF38-5D2BDB1E9D65}"/>
              </a:ext>
            </a:extLst>
          </p:cNvPr>
          <p:cNvSpPr>
            <a:spLocks noChangeArrowheads="1"/>
          </p:cNvSpPr>
          <p:nvPr/>
        </p:nvSpPr>
        <p:spPr bwMode="auto">
          <a:xfrm>
            <a:off x="7594600" y="2097088"/>
            <a:ext cx="57150" cy="76200"/>
          </a:xfrm>
          <a:prstGeom prst="ellipse">
            <a:avLst/>
          </a:prstGeom>
          <a:solidFill>
            <a:srgbClr val="C1C1C1"/>
          </a:soli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0494" name="Line 15">
            <a:extLst>
              <a:ext uri="{FF2B5EF4-FFF2-40B4-BE49-F238E27FC236}">
                <a16:creationId xmlns:a16="http://schemas.microsoft.com/office/drawing/2014/main" id="{6688A853-ED39-E34E-95BD-9811F4650B28}"/>
              </a:ext>
            </a:extLst>
          </p:cNvPr>
          <p:cNvSpPr>
            <a:spLocks noChangeShapeType="1"/>
          </p:cNvSpPr>
          <p:nvPr/>
        </p:nvSpPr>
        <p:spPr bwMode="auto">
          <a:xfrm flipV="1">
            <a:off x="7126288" y="2019300"/>
            <a:ext cx="465137" cy="404813"/>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95" name="Oval 16" descr="Zig zag">
            <a:extLst>
              <a:ext uri="{FF2B5EF4-FFF2-40B4-BE49-F238E27FC236}">
                <a16:creationId xmlns:a16="http://schemas.microsoft.com/office/drawing/2014/main" id="{009B9554-F6B2-354E-93D3-F0E9056C4894}"/>
              </a:ext>
            </a:extLst>
          </p:cNvPr>
          <p:cNvSpPr>
            <a:spLocks noChangeArrowheads="1"/>
          </p:cNvSpPr>
          <p:nvPr/>
        </p:nvSpPr>
        <p:spPr bwMode="auto">
          <a:xfrm>
            <a:off x="6996113" y="2287588"/>
            <a:ext cx="230187" cy="404812"/>
          </a:xfrm>
          <a:prstGeom prst="ellipse">
            <a:avLst/>
          </a:prstGeom>
          <a:blipFill dpi="0" rotWithShape="0">
            <a:blip r:embed="rId3"/>
            <a:srcRect/>
            <a:tile tx="0" ty="0" sx="100000" sy="100000" flip="none" algn="tl"/>
          </a:blipFill>
          <a:ln w="12700">
            <a:solidFill>
              <a:srgbClr val="5D5D5D"/>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0496" name="Line 17">
            <a:extLst>
              <a:ext uri="{FF2B5EF4-FFF2-40B4-BE49-F238E27FC236}">
                <a16:creationId xmlns:a16="http://schemas.microsoft.com/office/drawing/2014/main" id="{0B23BA3B-7561-9F4A-9339-E78BC4F9817E}"/>
              </a:ext>
            </a:extLst>
          </p:cNvPr>
          <p:cNvSpPr>
            <a:spLocks noChangeShapeType="1"/>
          </p:cNvSpPr>
          <p:nvPr/>
        </p:nvSpPr>
        <p:spPr bwMode="auto">
          <a:xfrm flipV="1">
            <a:off x="6342063" y="2411413"/>
            <a:ext cx="762000" cy="592137"/>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97" name="Oval 18">
            <a:extLst>
              <a:ext uri="{FF2B5EF4-FFF2-40B4-BE49-F238E27FC236}">
                <a16:creationId xmlns:a16="http://schemas.microsoft.com/office/drawing/2014/main" id="{87B3912F-16D4-E143-B068-0723EAF2F956}"/>
              </a:ext>
            </a:extLst>
          </p:cNvPr>
          <p:cNvSpPr>
            <a:spLocks noChangeArrowheads="1"/>
          </p:cNvSpPr>
          <p:nvPr/>
        </p:nvSpPr>
        <p:spPr bwMode="auto">
          <a:xfrm>
            <a:off x="6194425" y="2849563"/>
            <a:ext cx="206375" cy="420687"/>
          </a:xfrm>
          <a:prstGeom prst="ellipse">
            <a:avLst/>
          </a:prstGeom>
          <a:gradFill rotWithShape="0">
            <a:gsLst>
              <a:gs pos="0">
                <a:srgbClr val="CECECE"/>
              </a:gs>
              <a:gs pos="100000">
                <a:srgbClr val="B9B9B9"/>
              </a:gs>
            </a:gsLst>
            <a:path path="rect">
              <a:fillToRect l="100000" b="100000"/>
            </a:path>
          </a:gra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0498" name="Line 19">
            <a:extLst>
              <a:ext uri="{FF2B5EF4-FFF2-40B4-BE49-F238E27FC236}">
                <a16:creationId xmlns:a16="http://schemas.microsoft.com/office/drawing/2014/main" id="{6412F756-8B40-944E-AF40-D570337096F8}"/>
              </a:ext>
            </a:extLst>
          </p:cNvPr>
          <p:cNvSpPr>
            <a:spLocks noChangeShapeType="1"/>
          </p:cNvSpPr>
          <p:nvPr/>
        </p:nvSpPr>
        <p:spPr bwMode="auto">
          <a:xfrm flipV="1">
            <a:off x="5283200" y="3022600"/>
            <a:ext cx="989013" cy="73025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99" name="Oval 20">
            <a:extLst>
              <a:ext uri="{FF2B5EF4-FFF2-40B4-BE49-F238E27FC236}">
                <a16:creationId xmlns:a16="http://schemas.microsoft.com/office/drawing/2014/main" id="{05EAAFDC-6FB6-074C-9B10-2D465587DAED}"/>
              </a:ext>
            </a:extLst>
          </p:cNvPr>
          <p:cNvSpPr>
            <a:spLocks noChangeArrowheads="1"/>
          </p:cNvSpPr>
          <p:nvPr/>
        </p:nvSpPr>
        <p:spPr bwMode="auto">
          <a:xfrm>
            <a:off x="5162550" y="3508375"/>
            <a:ext cx="207963" cy="420688"/>
          </a:xfrm>
          <a:prstGeom prst="ellipse">
            <a:avLst/>
          </a:prstGeom>
          <a:gradFill rotWithShape="0">
            <a:gsLst>
              <a:gs pos="0">
                <a:srgbClr val="CECECE"/>
              </a:gs>
              <a:gs pos="100000">
                <a:srgbClr val="B9B9B9"/>
              </a:gs>
            </a:gsLst>
            <a:path path="rect">
              <a:fillToRect l="100000" b="100000"/>
            </a:path>
          </a:gra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0500" name="Line 21">
            <a:extLst>
              <a:ext uri="{FF2B5EF4-FFF2-40B4-BE49-F238E27FC236}">
                <a16:creationId xmlns:a16="http://schemas.microsoft.com/office/drawing/2014/main" id="{C42F92C0-6147-544D-A5EA-1D4AF2DEBA56}"/>
              </a:ext>
            </a:extLst>
          </p:cNvPr>
          <p:cNvSpPr>
            <a:spLocks noChangeShapeType="1"/>
          </p:cNvSpPr>
          <p:nvPr/>
        </p:nvSpPr>
        <p:spPr bwMode="auto">
          <a:xfrm flipV="1">
            <a:off x="5394325" y="3063875"/>
            <a:ext cx="901700" cy="679450"/>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01" name="Line 22">
            <a:extLst>
              <a:ext uri="{FF2B5EF4-FFF2-40B4-BE49-F238E27FC236}">
                <a16:creationId xmlns:a16="http://schemas.microsoft.com/office/drawing/2014/main" id="{E9A577A9-3A9F-9A41-ADEF-3279AA23CE73}"/>
              </a:ext>
            </a:extLst>
          </p:cNvPr>
          <p:cNvSpPr>
            <a:spLocks noChangeShapeType="1"/>
          </p:cNvSpPr>
          <p:nvPr/>
        </p:nvSpPr>
        <p:spPr bwMode="auto">
          <a:xfrm flipV="1">
            <a:off x="4295775" y="3771900"/>
            <a:ext cx="962025" cy="708025"/>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02" name="Rectangle 23">
            <a:extLst>
              <a:ext uri="{FF2B5EF4-FFF2-40B4-BE49-F238E27FC236}">
                <a16:creationId xmlns:a16="http://schemas.microsoft.com/office/drawing/2014/main" id="{D34D557A-383B-B541-9517-44DEF6D0AC48}"/>
              </a:ext>
            </a:extLst>
          </p:cNvPr>
          <p:cNvSpPr>
            <a:spLocks noChangeArrowheads="1"/>
          </p:cNvSpPr>
          <p:nvPr/>
        </p:nvSpPr>
        <p:spPr bwMode="auto">
          <a:xfrm>
            <a:off x="5618163" y="4729163"/>
            <a:ext cx="776287"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b="1">
                <a:solidFill>
                  <a:srgbClr val="000000"/>
                </a:solidFill>
                <a:cs typeface="Arial" panose="020B0604020202020204" pitchFamily="34" charset="0"/>
              </a:rPr>
              <a:t>PMT 1</a:t>
            </a:r>
          </a:p>
        </p:txBody>
      </p:sp>
      <p:sp>
        <p:nvSpPr>
          <p:cNvPr id="20503" name="Rectangle 24">
            <a:extLst>
              <a:ext uri="{FF2B5EF4-FFF2-40B4-BE49-F238E27FC236}">
                <a16:creationId xmlns:a16="http://schemas.microsoft.com/office/drawing/2014/main" id="{33334052-5D16-7E43-82BB-9324F5D1F520}"/>
              </a:ext>
            </a:extLst>
          </p:cNvPr>
          <p:cNvSpPr>
            <a:spLocks noChangeArrowheads="1"/>
          </p:cNvSpPr>
          <p:nvPr/>
        </p:nvSpPr>
        <p:spPr bwMode="auto">
          <a:xfrm>
            <a:off x="6808788" y="3894138"/>
            <a:ext cx="776287"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b="1">
                <a:solidFill>
                  <a:srgbClr val="000000"/>
                </a:solidFill>
                <a:cs typeface="Arial" panose="020B0604020202020204" pitchFamily="34" charset="0"/>
              </a:rPr>
              <a:t>PMT 2</a:t>
            </a:r>
          </a:p>
        </p:txBody>
      </p:sp>
      <p:sp>
        <p:nvSpPr>
          <p:cNvPr id="20504" name="Rectangle 25">
            <a:extLst>
              <a:ext uri="{FF2B5EF4-FFF2-40B4-BE49-F238E27FC236}">
                <a16:creationId xmlns:a16="http://schemas.microsoft.com/office/drawing/2014/main" id="{49DD0D9E-0965-BA48-AE8F-1DBC1605EB22}"/>
              </a:ext>
            </a:extLst>
          </p:cNvPr>
          <p:cNvSpPr>
            <a:spLocks noChangeArrowheads="1"/>
          </p:cNvSpPr>
          <p:nvPr/>
        </p:nvSpPr>
        <p:spPr bwMode="auto">
          <a:xfrm>
            <a:off x="5962650" y="1276350"/>
            <a:ext cx="776288"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b="1">
                <a:solidFill>
                  <a:srgbClr val="000000"/>
                </a:solidFill>
                <a:cs typeface="Arial" panose="020B0604020202020204" pitchFamily="34" charset="0"/>
              </a:rPr>
              <a:t>PMT 5</a:t>
            </a:r>
          </a:p>
        </p:txBody>
      </p:sp>
      <p:sp>
        <p:nvSpPr>
          <p:cNvPr id="20505" name="Rectangle 26">
            <a:extLst>
              <a:ext uri="{FF2B5EF4-FFF2-40B4-BE49-F238E27FC236}">
                <a16:creationId xmlns:a16="http://schemas.microsoft.com/office/drawing/2014/main" id="{AE43E4BB-8479-D94B-9648-88105A319EC0}"/>
              </a:ext>
            </a:extLst>
          </p:cNvPr>
          <p:cNvSpPr>
            <a:spLocks noChangeArrowheads="1"/>
          </p:cNvSpPr>
          <p:nvPr/>
        </p:nvSpPr>
        <p:spPr bwMode="auto">
          <a:xfrm>
            <a:off x="7315200" y="2336800"/>
            <a:ext cx="776288"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b="1">
                <a:solidFill>
                  <a:srgbClr val="000000"/>
                </a:solidFill>
                <a:cs typeface="Arial" panose="020B0604020202020204" pitchFamily="34" charset="0"/>
              </a:rPr>
              <a:t>PMT 4</a:t>
            </a:r>
          </a:p>
        </p:txBody>
      </p:sp>
      <p:sp>
        <p:nvSpPr>
          <p:cNvPr id="20506" name="Rectangle 27">
            <a:extLst>
              <a:ext uri="{FF2B5EF4-FFF2-40B4-BE49-F238E27FC236}">
                <a16:creationId xmlns:a16="http://schemas.microsoft.com/office/drawing/2014/main" id="{9BE20A23-C390-0F45-87C4-13281F48502E}"/>
              </a:ext>
            </a:extLst>
          </p:cNvPr>
          <p:cNvSpPr>
            <a:spLocks noChangeArrowheads="1"/>
          </p:cNvSpPr>
          <p:nvPr/>
        </p:nvSpPr>
        <p:spPr bwMode="auto">
          <a:xfrm>
            <a:off x="4011613" y="3519488"/>
            <a:ext cx="1042987"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700" b="1">
                <a:cs typeface="Arial" panose="020B0604020202020204" pitchFamily="34" charset="0"/>
              </a:rPr>
              <a:t>Dichroic</a:t>
            </a:r>
          </a:p>
        </p:txBody>
      </p:sp>
      <p:sp>
        <p:nvSpPr>
          <p:cNvPr id="20507" name="Rectangle 28">
            <a:extLst>
              <a:ext uri="{FF2B5EF4-FFF2-40B4-BE49-F238E27FC236}">
                <a16:creationId xmlns:a16="http://schemas.microsoft.com/office/drawing/2014/main" id="{91798E2F-6327-4B48-BFAD-46524AE18599}"/>
              </a:ext>
            </a:extLst>
          </p:cNvPr>
          <p:cNvSpPr>
            <a:spLocks noChangeArrowheads="1"/>
          </p:cNvSpPr>
          <p:nvPr/>
        </p:nvSpPr>
        <p:spPr bwMode="auto">
          <a:xfrm>
            <a:off x="4011613" y="3752850"/>
            <a:ext cx="827087"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700" b="1">
                <a:cs typeface="Arial" panose="020B0604020202020204" pitchFamily="34" charset="0"/>
              </a:rPr>
              <a:t>Filters</a:t>
            </a:r>
          </a:p>
        </p:txBody>
      </p:sp>
      <p:sp>
        <p:nvSpPr>
          <p:cNvPr id="20508" name="Freeform 29">
            <a:extLst>
              <a:ext uri="{FF2B5EF4-FFF2-40B4-BE49-F238E27FC236}">
                <a16:creationId xmlns:a16="http://schemas.microsoft.com/office/drawing/2014/main" id="{7165E9F1-893C-BA4A-A098-3DD1ABFC3D0B}"/>
              </a:ext>
            </a:extLst>
          </p:cNvPr>
          <p:cNvSpPr>
            <a:spLocks/>
          </p:cNvSpPr>
          <p:nvPr/>
        </p:nvSpPr>
        <p:spPr bwMode="auto">
          <a:xfrm>
            <a:off x="6948488" y="3352800"/>
            <a:ext cx="419100" cy="517525"/>
          </a:xfrm>
          <a:custGeom>
            <a:avLst/>
            <a:gdLst>
              <a:gd name="T0" fmla="*/ 0 w 264"/>
              <a:gd name="T1" fmla="*/ 2147483646 h 326"/>
              <a:gd name="T2" fmla="*/ 2147483646 w 264"/>
              <a:gd name="T3" fmla="*/ 0 h 326"/>
              <a:gd name="T4" fmla="*/ 2147483646 w 264"/>
              <a:gd name="T5" fmla="*/ 0 h 326"/>
              <a:gd name="T6" fmla="*/ 2147483646 w 264"/>
              <a:gd name="T7" fmla="*/ 2147483646 h 326"/>
              <a:gd name="T8" fmla="*/ 2147483646 w 264"/>
              <a:gd name="T9" fmla="*/ 2147483646 h 326"/>
              <a:gd name="T10" fmla="*/ 2147483646 w 264"/>
              <a:gd name="T11" fmla="*/ 2147483646 h 326"/>
              <a:gd name="T12" fmla="*/ 0 w 264"/>
              <a:gd name="T13" fmla="*/ 2147483646 h 3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4" h="326">
                <a:moveTo>
                  <a:pt x="0" y="41"/>
                </a:moveTo>
                <a:lnTo>
                  <a:pt x="38" y="0"/>
                </a:lnTo>
                <a:lnTo>
                  <a:pt x="263" y="0"/>
                </a:lnTo>
                <a:lnTo>
                  <a:pt x="263" y="277"/>
                </a:lnTo>
                <a:lnTo>
                  <a:pt x="230" y="325"/>
                </a:lnTo>
                <a:lnTo>
                  <a:pt x="230" y="41"/>
                </a:lnTo>
                <a:lnTo>
                  <a:pt x="0" y="41"/>
                </a:lnTo>
              </a:path>
            </a:pathLst>
          </a:custGeom>
          <a:solidFill>
            <a:srgbClr val="04D665"/>
          </a:soli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09" name="Freeform 30">
            <a:extLst>
              <a:ext uri="{FF2B5EF4-FFF2-40B4-BE49-F238E27FC236}">
                <a16:creationId xmlns:a16="http://schemas.microsoft.com/office/drawing/2014/main" id="{FE36F033-D13B-C846-8147-7C50B7AC2011}"/>
              </a:ext>
            </a:extLst>
          </p:cNvPr>
          <p:cNvSpPr>
            <a:spLocks/>
          </p:cNvSpPr>
          <p:nvPr/>
        </p:nvSpPr>
        <p:spPr bwMode="auto">
          <a:xfrm>
            <a:off x="5788025" y="4216400"/>
            <a:ext cx="420688" cy="515938"/>
          </a:xfrm>
          <a:custGeom>
            <a:avLst/>
            <a:gdLst>
              <a:gd name="T0" fmla="*/ 0 w 265"/>
              <a:gd name="T1" fmla="*/ 2147483646 h 325"/>
              <a:gd name="T2" fmla="*/ 2147483646 w 265"/>
              <a:gd name="T3" fmla="*/ 0 h 325"/>
              <a:gd name="T4" fmla="*/ 2147483646 w 265"/>
              <a:gd name="T5" fmla="*/ 0 h 325"/>
              <a:gd name="T6" fmla="*/ 2147483646 w 265"/>
              <a:gd name="T7" fmla="*/ 2147483646 h 325"/>
              <a:gd name="T8" fmla="*/ 2147483646 w 265"/>
              <a:gd name="T9" fmla="*/ 2147483646 h 325"/>
              <a:gd name="T10" fmla="*/ 2147483646 w 265"/>
              <a:gd name="T11" fmla="*/ 2147483646 h 325"/>
              <a:gd name="T12" fmla="*/ 0 w 265"/>
              <a:gd name="T13" fmla="*/ 2147483646 h 3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5" h="325">
                <a:moveTo>
                  <a:pt x="0" y="42"/>
                </a:moveTo>
                <a:lnTo>
                  <a:pt x="38" y="0"/>
                </a:lnTo>
                <a:lnTo>
                  <a:pt x="264" y="0"/>
                </a:lnTo>
                <a:lnTo>
                  <a:pt x="264" y="277"/>
                </a:lnTo>
                <a:lnTo>
                  <a:pt x="230" y="324"/>
                </a:lnTo>
                <a:lnTo>
                  <a:pt x="230" y="42"/>
                </a:lnTo>
                <a:lnTo>
                  <a:pt x="0" y="42"/>
                </a:lnTo>
              </a:path>
            </a:pathLst>
          </a:custGeom>
          <a:solidFill>
            <a:srgbClr val="00A9E0"/>
          </a:soli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10" name="Line 31">
            <a:extLst>
              <a:ext uri="{FF2B5EF4-FFF2-40B4-BE49-F238E27FC236}">
                <a16:creationId xmlns:a16="http://schemas.microsoft.com/office/drawing/2014/main" id="{A6D4D49D-B0D5-3D49-8CCE-0FAB7BF06876}"/>
              </a:ext>
            </a:extLst>
          </p:cNvPr>
          <p:cNvSpPr>
            <a:spLocks noChangeShapeType="1"/>
          </p:cNvSpPr>
          <p:nvPr/>
        </p:nvSpPr>
        <p:spPr bwMode="auto">
          <a:xfrm flipH="1">
            <a:off x="6138863" y="4230688"/>
            <a:ext cx="68262" cy="5715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11" name="Oval 32" descr="Zig zag">
            <a:extLst>
              <a:ext uri="{FF2B5EF4-FFF2-40B4-BE49-F238E27FC236}">
                <a16:creationId xmlns:a16="http://schemas.microsoft.com/office/drawing/2014/main" id="{3AAD50E3-8C63-8442-9311-71B51B1ED534}"/>
              </a:ext>
            </a:extLst>
          </p:cNvPr>
          <p:cNvSpPr>
            <a:spLocks noChangeArrowheads="1"/>
          </p:cNvSpPr>
          <p:nvPr/>
        </p:nvSpPr>
        <p:spPr bwMode="auto">
          <a:xfrm>
            <a:off x="6578600" y="3416300"/>
            <a:ext cx="130175" cy="450850"/>
          </a:xfrm>
          <a:prstGeom prst="ellipse">
            <a:avLst/>
          </a:prstGeom>
          <a:blipFill dpi="0" rotWithShape="0">
            <a:blip r:embed="rId3"/>
            <a:srcRect/>
            <a:tile tx="0" ty="0" sx="100000" sy="100000" flip="none" algn="tl"/>
          </a:blipFill>
          <a:ln w="12700">
            <a:solidFill>
              <a:srgbClr val="5D5D5D"/>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0512" name="Oval 33" descr="Zig zag">
            <a:extLst>
              <a:ext uri="{FF2B5EF4-FFF2-40B4-BE49-F238E27FC236}">
                <a16:creationId xmlns:a16="http://schemas.microsoft.com/office/drawing/2014/main" id="{2D506896-3B0F-4147-8725-0B41F354B471}"/>
              </a:ext>
            </a:extLst>
          </p:cNvPr>
          <p:cNvSpPr>
            <a:spLocks noChangeArrowheads="1"/>
          </p:cNvSpPr>
          <p:nvPr/>
        </p:nvSpPr>
        <p:spPr bwMode="auto">
          <a:xfrm>
            <a:off x="5349875" y="4271963"/>
            <a:ext cx="131763" cy="447675"/>
          </a:xfrm>
          <a:prstGeom prst="ellipse">
            <a:avLst/>
          </a:prstGeom>
          <a:blipFill dpi="0" rotWithShape="0">
            <a:blip r:embed="rId3"/>
            <a:srcRect/>
            <a:tile tx="0" ty="0" sx="100000" sy="100000" flip="none" algn="tl"/>
          </a:blipFill>
          <a:ln w="12700">
            <a:solidFill>
              <a:srgbClr val="5D5D5D"/>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0513" name="Line 34">
            <a:extLst>
              <a:ext uri="{FF2B5EF4-FFF2-40B4-BE49-F238E27FC236}">
                <a16:creationId xmlns:a16="http://schemas.microsoft.com/office/drawing/2014/main" id="{A36F9669-79FE-114F-8591-89266DA7C95A}"/>
              </a:ext>
            </a:extLst>
          </p:cNvPr>
          <p:cNvSpPr>
            <a:spLocks noChangeShapeType="1"/>
          </p:cNvSpPr>
          <p:nvPr/>
        </p:nvSpPr>
        <p:spPr bwMode="auto">
          <a:xfrm flipV="1">
            <a:off x="5334000" y="3635375"/>
            <a:ext cx="1244600" cy="60325"/>
          </a:xfrm>
          <a:prstGeom prst="line">
            <a:avLst/>
          </a:prstGeom>
          <a:noFill/>
          <a:ln w="50800">
            <a:solidFill>
              <a:srgbClr val="04D66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14" name="Line 35">
            <a:extLst>
              <a:ext uri="{FF2B5EF4-FFF2-40B4-BE49-F238E27FC236}">
                <a16:creationId xmlns:a16="http://schemas.microsoft.com/office/drawing/2014/main" id="{75594D8C-4C6B-C64B-8A01-78A27E09E585}"/>
              </a:ext>
            </a:extLst>
          </p:cNvPr>
          <p:cNvSpPr>
            <a:spLocks noChangeShapeType="1"/>
          </p:cNvSpPr>
          <p:nvPr/>
        </p:nvSpPr>
        <p:spPr bwMode="auto">
          <a:xfrm flipV="1">
            <a:off x="4283075" y="3697288"/>
            <a:ext cx="1000125" cy="754062"/>
          </a:xfrm>
          <a:prstGeom prst="line">
            <a:avLst/>
          </a:prstGeom>
          <a:noFill/>
          <a:ln w="50800">
            <a:solidFill>
              <a:srgbClr val="04D66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15" name="Line 36">
            <a:extLst>
              <a:ext uri="{FF2B5EF4-FFF2-40B4-BE49-F238E27FC236}">
                <a16:creationId xmlns:a16="http://schemas.microsoft.com/office/drawing/2014/main" id="{9E3FD34E-4FAF-6648-ADAD-3233240F7288}"/>
              </a:ext>
            </a:extLst>
          </p:cNvPr>
          <p:cNvSpPr>
            <a:spLocks noChangeShapeType="1"/>
          </p:cNvSpPr>
          <p:nvPr/>
        </p:nvSpPr>
        <p:spPr bwMode="auto">
          <a:xfrm flipV="1">
            <a:off x="4205288" y="3709988"/>
            <a:ext cx="976312" cy="727075"/>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16" name="Oval 37">
            <a:extLst>
              <a:ext uri="{FF2B5EF4-FFF2-40B4-BE49-F238E27FC236}">
                <a16:creationId xmlns:a16="http://schemas.microsoft.com/office/drawing/2014/main" id="{262F974C-859F-6F45-98CA-D02CDA787BD9}"/>
              </a:ext>
            </a:extLst>
          </p:cNvPr>
          <p:cNvSpPr>
            <a:spLocks noChangeArrowheads="1"/>
          </p:cNvSpPr>
          <p:nvPr/>
        </p:nvSpPr>
        <p:spPr bwMode="auto">
          <a:xfrm>
            <a:off x="4138613" y="4195763"/>
            <a:ext cx="204787" cy="422275"/>
          </a:xfrm>
          <a:prstGeom prst="ellipse">
            <a:avLst/>
          </a:prstGeom>
          <a:gradFill rotWithShape="0">
            <a:gsLst>
              <a:gs pos="0">
                <a:srgbClr val="CECECE"/>
              </a:gs>
              <a:gs pos="100000">
                <a:srgbClr val="B9B9B9"/>
              </a:gs>
            </a:gsLst>
            <a:path path="rect">
              <a:fillToRect l="100000" b="100000"/>
            </a:path>
          </a:gra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0517" name="Line 38">
            <a:extLst>
              <a:ext uri="{FF2B5EF4-FFF2-40B4-BE49-F238E27FC236}">
                <a16:creationId xmlns:a16="http://schemas.microsoft.com/office/drawing/2014/main" id="{0A20508E-EDF0-884B-A1C7-644327C2B4F1}"/>
              </a:ext>
            </a:extLst>
          </p:cNvPr>
          <p:cNvSpPr>
            <a:spLocks noChangeShapeType="1"/>
          </p:cNvSpPr>
          <p:nvPr/>
        </p:nvSpPr>
        <p:spPr bwMode="auto">
          <a:xfrm flipV="1">
            <a:off x="3343275" y="4572000"/>
            <a:ext cx="879475" cy="609600"/>
          </a:xfrm>
          <a:prstGeom prst="line">
            <a:avLst/>
          </a:prstGeom>
          <a:noFill/>
          <a:ln w="76200">
            <a:solidFill>
              <a:srgbClr val="00A9E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18" name="Line 39">
            <a:extLst>
              <a:ext uri="{FF2B5EF4-FFF2-40B4-BE49-F238E27FC236}">
                <a16:creationId xmlns:a16="http://schemas.microsoft.com/office/drawing/2014/main" id="{6E411030-985D-6A40-9AE8-842D07835281}"/>
              </a:ext>
            </a:extLst>
          </p:cNvPr>
          <p:cNvSpPr>
            <a:spLocks noChangeShapeType="1"/>
          </p:cNvSpPr>
          <p:nvPr/>
        </p:nvSpPr>
        <p:spPr bwMode="auto">
          <a:xfrm flipV="1">
            <a:off x="3248025" y="4403725"/>
            <a:ext cx="981075" cy="727075"/>
          </a:xfrm>
          <a:prstGeom prst="line">
            <a:avLst/>
          </a:prstGeom>
          <a:noFill/>
          <a:ln w="50800">
            <a:solidFill>
              <a:srgbClr val="04D66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19" name="Freeform 40">
            <a:extLst>
              <a:ext uri="{FF2B5EF4-FFF2-40B4-BE49-F238E27FC236}">
                <a16:creationId xmlns:a16="http://schemas.microsoft.com/office/drawing/2014/main" id="{83472C1C-DDF3-FA47-84C2-DB39ABF3B9DC}"/>
              </a:ext>
            </a:extLst>
          </p:cNvPr>
          <p:cNvSpPr>
            <a:spLocks/>
          </p:cNvSpPr>
          <p:nvPr/>
        </p:nvSpPr>
        <p:spPr bwMode="auto">
          <a:xfrm>
            <a:off x="3249613" y="4464050"/>
            <a:ext cx="1027112" cy="674688"/>
          </a:xfrm>
          <a:custGeom>
            <a:avLst/>
            <a:gdLst>
              <a:gd name="T0" fmla="*/ 0 w 647"/>
              <a:gd name="T1" fmla="*/ 2147483646 h 425"/>
              <a:gd name="T2" fmla="*/ 2147483646 w 647"/>
              <a:gd name="T3" fmla="*/ 0 h 425"/>
              <a:gd name="T4" fmla="*/ 2147483646 w 647"/>
              <a:gd name="T5" fmla="*/ 2147483646 h 425"/>
              <a:gd name="T6" fmla="*/ 0 60000 65536"/>
              <a:gd name="T7" fmla="*/ 0 60000 65536"/>
              <a:gd name="T8" fmla="*/ 0 60000 65536"/>
            </a:gdLst>
            <a:ahLst/>
            <a:cxnLst>
              <a:cxn ang="T6">
                <a:pos x="T0" y="T1"/>
              </a:cxn>
              <a:cxn ang="T7">
                <a:pos x="T2" y="T3"/>
              </a:cxn>
              <a:cxn ang="T8">
                <a:pos x="T4" y="T5"/>
              </a:cxn>
            </a:cxnLst>
            <a:rect l="0" t="0" r="r" b="b"/>
            <a:pathLst>
              <a:path w="647" h="425">
                <a:moveTo>
                  <a:pt x="0" y="424"/>
                </a:moveTo>
                <a:lnTo>
                  <a:pt x="646" y="0"/>
                </a:lnTo>
                <a:lnTo>
                  <a:pt x="643" y="8"/>
                </a:lnTo>
              </a:path>
            </a:pathLst>
          </a:custGeom>
          <a:noFill/>
          <a:ln w="50800" cap="rnd"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20" name="Line 41">
            <a:extLst>
              <a:ext uri="{FF2B5EF4-FFF2-40B4-BE49-F238E27FC236}">
                <a16:creationId xmlns:a16="http://schemas.microsoft.com/office/drawing/2014/main" id="{A38E9006-D712-5D45-B9C6-AD103178070A}"/>
              </a:ext>
            </a:extLst>
          </p:cNvPr>
          <p:cNvSpPr>
            <a:spLocks noChangeShapeType="1"/>
          </p:cNvSpPr>
          <p:nvPr/>
        </p:nvSpPr>
        <p:spPr bwMode="auto">
          <a:xfrm flipH="1">
            <a:off x="2854325" y="5114925"/>
            <a:ext cx="4557713" cy="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21" name="Rectangle 42">
            <a:extLst>
              <a:ext uri="{FF2B5EF4-FFF2-40B4-BE49-F238E27FC236}">
                <a16:creationId xmlns:a16="http://schemas.microsoft.com/office/drawing/2014/main" id="{70F89DF6-C0DD-5446-9FED-2D7C11AABEDD}"/>
              </a:ext>
            </a:extLst>
          </p:cNvPr>
          <p:cNvSpPr>
            <a:spLocks noChangeArrowheads="1"/>
          </p:cNvSpPr>
          <p:nvPr/>
        </p:nvSpPr>
        <p:spPr bwMode="auto">
          <a:xfrm>
            <a:off x="4360863" y="5264150"/>
            <a:ext cx="1211262"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700" b="1">
                <a:cs typeface="Arial" panose="020B0604020202020204" pitchFamily="34" charset="0"/>
              </a:rPr>
              <a:t>Bandpass</a:t>
            </a:r>
          </a:p>
        </p:txBody>
      </p:sp>
      <p:sp>
        <p:nvSpPr>
          <p:cNvPr id="20522" name="Rectangle 43">
            <a:extLst>
              <a:ext uri="{FF2B5EF4-FFF2-40B4-BE49-F238E27FC236}">
                <a16:creationId xmlns:a16="http://schemas.microsoft.com/office/drawing/2014/main" id="{B6960FA0-D837-D64F-8CD7-40D655C4DD89}"/>
              </a:ext>
            </a:extLst>
          </p:cNvPr>
          <p:cNvSpPr>
            <a:spLocks noChangeArrowheads="1"/>
          </p:cNvSpPr>
          <p:nvPr/>
        </p:nvSpPr>
        <p:spPr bwMode="auto">
          <a:xfrm>
            <a:off x="4435475" y="5527675"/>
            <a:ext cx="827088"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700" b="1">
                <a:cs typeface="Arial" panose="020B0604020202020204" pitchFamily="34" charset="0"/>
              </a:rPr>
              <a:t>Filters</a:t>
            </a:r>
          </a:p>
        </p:txBody>
      </p:sp>
      <p:sp>
        <p:nvSpPr>
          <p:cNvPr id="20523" name="Freeform 44">
            <a:extLst>
              <a:ext uri="{FF2B5EF4-FFF2-40B4-BE49-F238E27FC236}">
                <a16:creationId xmlns:a16="http://schemas.microsoft.com/office/drawing/2014/main" id="{F7CB2FD4-0B91-064D-BFC3-53EB421288A9}"/>
              </a:ext>
            </a:extLst>
          </p:cNvPr>
          <p:cNvSpPr>
            <a:spLocks/>
          </p:cNvSpPr>
          <p:nvPr/>
        </p:nvSpPr>
        <p:spPr bwMode="auto">
          <a:xfrm>
            <a:off x="6683375" y="4938713"/>
            <a:ext cx="1255713" cy="382587"/>
          </a:xfrm>
          <a:custGeom>
            <a:avLst/>
            <a:gdLst>
              <a:gd name="T0" fmla="*/ 0 w 791"/>
              <a:gd name="T1" fmla="*/ 0 h 241"/>
              <a:gd name="T2" fmla="*/ 2147483646 w 791"/>
              <a:gd name="T3" fmla="*/ 0 h 241"/>
              <a:gd name="T4" fmla="*/ 2147483646 w 791"/>
              <a:gd name="T5" fmla="*/ 2147483646 h 241"/>
              <a:gd name="T6" fmla="*/ 0 w 791"/>
              <a:gd name="T7" fmla="*/ 2147483646 h 241"/>
              <a:gd name="T8" fmla="*/ 0 w 791"/>
              <a:gd name="T9" fmla="*/ 0 h 2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1" h="241">
                <a:moveTo>
                  <a:pt x="0" y="0"/>
                </a:moveTo>
                <a:lnTo>
                  <a:pt x="790" y="0"/>
                </a:lnTo>
                <a:lnTo>
                  <a:pt x="790" y="240"/>
                </a:lnTo>
                <a:lnTo>
                  <a:pt x="0" y="240"/>
                </a:lnTo>
                <a:lnTo>
                  <a:pt x="0" y="0"/>
                </a:lnTo>
              </a:path>
            </a:pathLst>
          </a:custGeom>
          <a:solidFill>
            <a:schemeClr val="folHlink"/>
          </a:solidFill>
          <a:ln w="25400" cap="rnd" cmpd="sng">
            <a:solidFill>
              <a:srgbClr val="90909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24" name="Rectangle 45">
            <a:extLst>
              <a:ext uri="{FF2B5EF4-FFF2-40B4-BE49-F238E27FC236}">
                <a16:creationId xmlns:a16="http://schemas.microsoft.com/office/drawing/2014/main" id="{569F72C4-06BE-3143-BC6B-D07E175B493F}"/>
              </a:ext>
            </a:extLst>
          </p:cNvPr>
          <p:cNvSpPr>
            <a:spLocks noChangeArrowheads="1"/>
          </p:cNvSpPr>
          <p:nvPr/>
        </p:nvSpPr>
        <p:spPr bwMode="auto">
          <a:xfrm>
            <a:off x="6761163" y="4964113"/>
            <a:ext cx="92551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b="1">
                <a:cs typeface="Arial" panose="020B0604020202020204" pitchFamily="34" charset="0"/>
              </a:rPr>
              <a:t>Laser </a:t>
            </a:r>
          </a:p>
        </p:txBody>
      </p:sp>
      <p:sp>
        <p:nvSpPr>
          <p:cNvPr id="20525" name="Rectangle 46">
            <a:extLst>
              <a:ext uri="{FF2B5EF4-FFF2-40B4-BE49-F238E27FC236}">
                <a16:creationId xmlns:a16="http://schemas.microsoft.com/office/drawing/2014/main" id="{99AD5B19-2B37-C94F-B698-92CCE1CED8FA}"/>
              </a:ext>
            </a:extLst>
          </p:cNvPr>
          <p:cNvSpPr>
            <a:spLocks noChangeArrowheads="1"/>
          </p:cNvSpPr>
          <p:nvPr/>
        </p:nvSpPr>
        <p:spPr bwMode="auto">
          <a:xfrm>
            <a:off x="3225800" y="3529013"/>
            <a:ext cx="63500" cy="169862"/>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0526" name="Line 47">
            <a:extLst>
              <a:ext uri="{FF2B5EF4-FFF2-40B4-BE49-F238E27FC236}">
                <a16:creationId xmlns:a16="http://schemas.microsoft.com/office/drawing/2014/main" id="{BAA49482-CF32-014D-8323-E4E441F3AF91}"/>
              </a:ext>
            </a:extLst>
          </p:cNvPr>
          <p:cNvSpPr>
            <a:spLocks noChangeShapeType="1"/>
          </p:cNvSpPr>
          <p:nvPr/>
        </p:nvSpPr>
        <p:spPr bwMode="auto">
          <a:xfrm>
            <a:off x="4308475" y="4516438"/>
            <a:ext cx="1042988" cy="0"/>
          </a:xfrm>
          <a:prstGeom prst="line">
            <a:avLst/>
          </a:prstGeom>
          <a:noFill/>
          <a:ln w="76200">
            <a:solidFill>
              <a:srgbClr val="00A9E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27" name="Rectangle 48">
            <a:extLst>
              <a:ext uri="{FF2B5EF4-FFF2-40B4-BE49-F238E27FC236}">
                <a16:creationId xmlns:a16="http://schemas.microsoft.com/office/drawing/2014/main" id="{1412B3AD-ED2B-D444-B70B-31AE059654CD}"/>
              </a:ext>
            </a:extLst>
          </p:cNvPr>
          <p:cNvSpPr>
            <a:spLocks noChangeArrowheads="1"/>
          </p:cNvSpPr>
          <p:nvPr/>
        </p:nvSpPr>
        <p:spPr bwMode="auto">
          <a:xfrm>
            <a:off x="1960563" y="3813175"/>
            <a:ext cx="10922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700" b="1">
                <a:cs typeface="Arial" panose="020B0604020202020204" pitchFamily="34" charset="0"/>
              </a:rPr>
              <a:t>Flow cell</a:t>
            </a:r>
          </a:p>
        </p:txBody>
      </p:sp>
      <p:sp>
        <p:nvSpPr>
          <p:cNvPr id="20528" name="Oval 49" descr="Zig zag">
            <a:extLst>
              <a:ext uri="{FF2B5EF4-FFF2-40B4-BE49-F238E27FC236}">
                <a16:creationId xmlns:a16="http://schemas.microsoft.com/office/drawing/2014/main" id="{CE846BE3-F111-2348-9897-1ECDEEE24462}"/>
              </a:ext>
            </a:extLst>
          </p:cNvPr>
          <p:cNvSpPr>
            <a:spLocks noChangeArrowheads="1"/>
          </p:cNvSpPr>
          <p:nvPr/>
        </p:nvSpPr>
        <p:spPr bwMode="auto">
          <a:xfrm>
            <a:off x="7529513" y="2800350"/>
            <a:ext cx="133350" cy="450850"/>
          </a:xfrm>
          <a:prstGeom prst="ellipse">
            <a:avLst/>
          </a:prstGeom>
          <a:blipFill dpi="0" rotWithShape="0">
            <a:blip r:embed="rId3"/>
            <a:srcRect/>
            <a:tile tx="0" ty="0" sx="100000" sy="100000" flip="none" algn="tl"/>
          </a:blipFill>
          <a:ln w="12700">
            <a:solidFill>
              <a:srgbClr val="5D5D5D"/>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0529" name="Line 50">
            <a:extLst>
              <a:ext uri="{FF2B5EF4-FFF2-40B4-BE49-F238E27FC236}">
                <a16:creationId xmlns:a16="http://schemas.microsoft.com/office/drawing/2014/main" id="{9140CDCB-A409-8747-B6AD-F05B1E1B9185}"/>
              </a:ext>
            </a:extLst>
          </p:cNvPr>
          <p:cNvSpPr>
            <a:spLocks noChangeShapeType="1"/>
          </p:cNvSpPr>
          <p:nvPr/>
        </p:nvSpPr>
        <p:spPr bwMode="auto">
          <a:xfrm flipV="1">
            <a:off x="3298825" y="4391025"/>
            <a:ext cx="869950" cy="652463"/>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30" name="Oval 51" descr="Large confetti">
            <a:extLst>
              <a:ext uri="{FF2B5EF4-FFF2-40B4-BE49-F238E27FC236}">
                <a16:creationId xmlns:a16="http://schemas.microsoft.com/office/drawing/2014/main" id="{2B734C89-012B-3B44-B84F-462E2BF22D18}"/>
              </a:ext>
            </a:extLst>
          </p:cNvPr>
          <p:cNvSpPr>
            <a:spLocks noChangeArrowheads="1"/>
          </p:cNvSpPr>
          <p:nvPr/>
        </p:nvSpPr>
        <p:spPr bwMode="auto">
          <a:xfrm>
            <a:off x="3222625" y="5311775"/>
            <a:ext cx="101600" cy="187325"/>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0531" name="AutoShape 52" descr="Large confetti">
            <a:extLst>
              <a:ext uri="{FF2B5EF4-FFF2-40B4-BE49-F238E27FC236}">
                <a16:creationId xmlns:a16="http://schemas.microsoft.com/office/drawing/2014/main" id="{B7184B4F-43CC-7841-83BD-5068A3554C35}"/>
              </a:ext>
            </a:extLst>
          </p:cNvPr>
          <p:cNvSpPr>
            <a:spLocks noChangeArrowheads="1"/>
          </p:cNvSpPr>
          <p:nvPr/>
        </p:nvSpPr>
        <p:spPr bwMode="auto">
          <a:xfrm>
            <a:off x="3217863" y="4359275"/>
            <a:ext cx="107950" cy="884238"/>
          </a:xfrm>
          <a:prstGeom prst="roundRect">
            <a:avLst>
              <a:gd name="adj" fmla="val 12495"/>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0532" name="Oval 53" descr="Large confetti">
            <a:extLst>
              <a:ext uri="{FF2B5EF4-FFF2-40B4-BE49-F238E27FC236}">
                <a16:creationId xmlns:a16="http://schemas.microsoft.com/office/drawing/2014/main" id="{A83BA8B3-A160-8749-8195-4E4888DC9FAB}"/>
              </a:ext>
            </a:extLst>
          </p:cNvPr>
          <p:cNvSpPr>
            <a:spLocks noChangeArrowheads="1"/>
          </p:cNvSpPr>
          <p:nvPr/>
        </p:nvSpPr>
        <p:spPr bwMode="auto">
          <a:xfrm>
            <a:off x="3233738" y="5591175"/>
            <a:ext cx="98425" cy="130175"/>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nvGrpSpPr>
          <p:cNvPr id="20533" name="Group 54">
            <a:extLst>
              <a:ext uri="{FF2B5EF4-FFF2-40B4-BE49-F238E27FC236}">
                <a16:creationId xmlns:a16="http://schemas.microsoft.com/office/drawing/2014/main" id="{D952FE79-3518-3D4E-8798-BBDB7B0ED6C5}"/>
              </a:ext>
            </a:extLst>
          </p:cNvPr>
          <p:cNvGrpSpPr>
            <a:grpSpLocks/>
          </p:cNvGrpSpPr>
          <p:nvPr/>
        </p:nvGrpSpPr>
        <p:grpSpPr bwMode="auto">
          <a:xfrm>
            <a:off x="3243263" y="4810125"/>
            <a:ext cx="74612" cy="114300"/>
            <a:chOff x="2043" y="3030"/>
            <a:chExt cx="47" cy="72"/>
          </a:xfrm>
        </p:grpSpPr>
        <p:sp>
          <p:nvSpPr>
            <p:cNvPr id="20572" name="Freeform 55" descr="Wide upward diagonal">
              <a:extLst>
                <a:ext uri="{FF2B5EF4-FFF2-40B4-BE49-F238E27FC236}">
                  <a16:creationId xmlns:a16="http://schemas.microsoft.com/office/drawing/2014/main" id="{1814F135-2C3B-B640-B553-5C7DC1ED1B43}"/>
                </a:ext>
              </a:extLst>
            </p:cNvPr>
            <p:cNvSpPr>
              <a:spLocks/>
            </p:cNvSpPr>
            <p:nvPr/>
          </p:nvSpPr>
          <p:spPr bwMode="auto">
            <a:xfrm>
              <a:off x="2043" y="3030"/>
              <a:ext cx="47" cy="72"/>
            </a:xfrm>
            <a:custGeom>
              <a:avLst/>
              <a:gdLst>
                <a:gd name="T0" fmla="*/ 46 w 47"/>
                <a:gd name="T1" fmla="*/ 40 h 72"/>
                <a:gd name="T2" fmla="*/ 44 w 47"/>
                <a:gd name="T3" fmla="*/ 14 h 72"/>
                <a:gd name="T4" fmla="*/ 32 w 47"/>
                <a:gd name="T5" fmla="*/ 0 h 72"/>
                <a:gd name="T6" fmla="*/ 19 w 47"/>
                <a:gd name="T7" fmla="*/ 0 h 72"/>
                <a:gd name="T8" fmla="*/ 7 w 47"/>
                <a:gd name="T9" fmla="*/ 7 h 72"/>
                <a:gd name="T10" fmla="*/ 0 w 47"/>
                <a:gd name="T11" fmla="*/ 24 h 72"/>
                <a:gd name="T12" fmla="*/ 0 w 47"/>
                <a:gd name="T13" fmla="*/ 45 h 72"/>
                <a:gd name="T14" fmla="*/ 6 w 47"/>
                <a:gd name="T15" fmla="*/ 64 h 72"/>
                <a:gd name="T16" fmla="*/ 19 w 47"/>
                <a:gd name="T17" fmla="*/ 71 h 72"/>
                <a:gd name="T18" fmla="*/ 41 w 47"/>
                <a:gd name="T19" fmla="*/ 61 h 72"/>
                <a:gd name="T20" fmla="*/ 46 w 47"/>
                <a:gd name="T21" fmla="*/ 42 h 72"/>
                <a:gd name="T22" fmla="*/ 46 w 47"/>
                <a:gd name="T23" fmla="*/ 40 h 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7" h="72">
                  <a:moveTo>
                    <a:pt x="46" y="40"/>
                  </a:moveTo>
                  <a:lnTo>
                    <a:pt x="44" y="14"/>
                  </a:lnTo>
                  <a:lnTo>
                    <a:pt x="32" y="0"/>
                  </a:lnTo>
                  <a:lnTo>
                    <a:pt x="19" y="0"/>
                  </a:lnTo>
                  <a:lnTo>
                    <a:pt x="7" y="7"/>
                  </a:lnTo>
                  <a:lnTo>
                    <a:pt x="0" y="24"/>
                  </a:lnTo>
                  <a:lnTo>
                    <a:pt x="0" y="45"/>
                  </a:lnTo>
                  <a:lnTo>
                    <a:pt x="6" y="64"/>
                  </a:lnTo>
                  <a:lnTo>
                    <a:pt x="19" y="71"/>
                  </a:lnTo>
                  <a:lnTo>
                    <a:pt x="41" y="61"/>
                  </a:lnTo>
                  <a:lnTo>
                    <a:pt x="46" y="42"/>
                  </a:lnTo>
                  <a:lnTo>
                    <a:pt x="46" y="40"/>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73" name="Freeform 56">
              <a:extLst>
                <a:ext uri="{FF2B5EF4-FFF2-40B4-BE49-F238E27FC236}">
                  <a16:creationId xmlns:a16="http://schemas.microsoft.com/office/drawing/2014/main" id="{2B1CB062-4CB7-1B4B-805E-D17462E22099}"/>
                </a:ext>
              </a:extLst>
            </p:cNvPr>
            <p:cNvSpPr>
              <a:spLocks/>
            </p:cNvSpPr>
            <p:nvPr/>
          </p:nvSpPr>
          <p:spPr bwMode="auto">
            <a:xfrm>
              <a:off x="2049" y="3054"/>
              <a:ext cx="31" cy="39"/>
            </a:xfrm>
            <a:custGeom>
              <a:avLst/>
              <a:gdLst>
                <a:gd name="T0" fmla="*/ 12 w 31"/>
                <a:gd name="T1" fmla="*/ 38 h 39"/>
                <a:gd name="T2" fmla="*/ 17 w 31"/>
                <a:gd name="T3" fmla="*/ 36 h 39"/>
                <a:gd name="T4" fmla="*/ 21 w 31"/>
                <a:gd name="T5" fmla="*/ 29 h 39"/>
                <a:gd name="T6" fmla="*/ 30 w 31"/>
                <a:gd name="T7" fmla="*/ 29 h 39"/>
                <a:gd name="T8" fmla="*/ 30 w 31"/>
                <a:gd name="T9" fmla="*/ 19 h 39"/>
                <a:gd name="T10" fmla="*/ 30 w 31"/>
                <a:gd name="T11" fmla="*/ 19 h 39"/>
                <a:gd name="T12" fmla="*/ 30 w 31"/>
                <a:gd name="T13" fmla="*/ 10 h 39"/>
                <a:gd name="T14" fmla="*/ 30 w 31"/>
                <a:gd name="T15" fmla="*/ 0 h 39"/>
                <a:gd name="T16" fmla="*/ 21 w 31"/>
                <a:gd name="T17" fmla="*/ 0 h 39"/>
                <a:gd name="T18" fmla="*/ 12 w 31"/>
                <a:gd name="T19" fmla="*/ 10 h 39"/>
                <a:gd name="T20" fmla="*/ 21 w 31"/>
                <a:gd name="T21" fmla="*/ 13 h 39"/>
                <a:gd name="T22" fmla="*/ 30 w 31"/>
                <a:gd name="T23" fmla="*/ 19 h 39"/>
                <a:gd name="T24" fmla="*/ 30 w 31"/>
                <a:gd name="T25" fmla="*/ 19 h 39"/>
                <a:gd name="T26" fmla="*/ 21 w 31"/>
                <a:gd name="T27" fmla="*/ 29 h 39"/>
                <a:gd name="T28" fmla="*/ 12 w 31"/>
                <a:gd name="T29" fmla="*/ 29 h 39"/>
                <a:gd name="T30" fmla="*/ 3 w 31"/>
                <a:gd name="T31" fmla="*/ 29 h 39"/>
                <a:gd name="T32" fmla="*/ 3 w 31"/>
                <a:gd name="T33" fmla="*/ 29 h 39"/>
                <a:gd name="T34" fmla="*/ 0 w 31"/>
                <a:gd name="T35" fmla="*/ 33 h 39"/>
                <a:gd name="T36" fmla="*/ 2 w 31"/>
                <a:gd name="T37" fmla="*/ 37 h 39"/>
                <a:gd name="T38" fmla="*/ 12 w 31"/>
                <a:gd name="T39" fmla="*/ 38 h 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 h="39">
                  <a:moveTo>
                    <a:pt x="12" y="38"/>
                  </a:moveTo>
                  <a:lnTo>
                    <a:pt x="17" y="36"/>
                  </a:lnTo>
                  <a:lnTo>
                    <a:pt x="21" y="29"/>
                  </a:lnTo>
                  <a:lnTo>
                    <a:pt x="30" y="29"/>
                  </a:lnTo>
                  <a:lnTo>
                    <a:pt x="30" y="19"/>
                  </a:lnTo>
                  <a:lnTo>
                    <a:pt x="30" y="10"/>
                  </a:lnTo>
                  <a:lnTo>
                    <a:pt x="30" y="0"/>
                  </a:lnTo>
                  <a:lnTo>
                    <a:pt x="21" y="0"/>
                  </a:lnTo>
                  <a:lnTo>
                    <a:pt x="12" y="10"/>
                  </a:lnTo>
                  <a:lnTo>
                    <a:pt x="21" y="13"/>
                  </a:lnTo>
                  <a:lnTo>
                    <a:pt x="30" y="19"/>
                  </a:lnTo>
                  <a:lnTo>
                    <a:pt x="21" y="29"/>
                  </a:lnTo>
                  <a:lnTo>
                    <a:pt x="12" y="29"/>
                  </a:lnTo>
                  <a:lnTo>
                    <a:pt x="3" y="29"/>
                  </a:lnTo>
                  <a:lnTo>
                    <a:pt x="0" y="33"/>
                  </a:lnTo>
                  <a:lnTo>
                    <a:pt x="2" y="37"/>
                  </a:lnTo>
                  <a:lnTo>
                    <a:pt x="12" y="38"/>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0534" name="Group 57">
            <a:extLst>
              <a:ext uri="{FF2B5EF4-FFF2-40B4-BE49-F238E27FC236}">
                <a16:creationId xmlns:a16="http://schemas.microsoft.com/office/drawing/2014/main" id="{7545BC1A-8499-484C-AB80-CF2048139C14}"/>
              </a:ext>
            </a:extLst>
          </p:cNvPr>
          <p:cNvGrpSpPr>
            <a:grpSpLocks/>
          </p:cNvGrpSpPr>
          <p:nvPr/>
        </p:nvGrpSpPr>
        <p:grpSpPr bwMode="auto">
          <a:xfrm>
            <a:off x="3249613" y="5070475"/>
            <a:ext cx="69850" cy="95250"/>
            <a:chOff x="2047" y="3194"/>
            <a:chExt cx="44" cy="60"/>
          </a:xfrm>
        </p:grpSpPr>
        <p:sp>
          <p:nvSpPr>
            <p:cNvPr id="20570" name="Freeform 58" descr="Wide upward diagonal">
              <a:extLst>
                <a:ext uri="{FF2B5EF4-FFF2-40B4-BE49-F238E27FC236}">
                  <a16:creationId xmlns:a16="http://schemas.microsoft.com/office/drawing/2014/main" id="{99E037A9-488C-EA42-AEAC-8B4C5D8AF5FE}"/>
                </a:ext>
              </a:extLst>
            </p:cNvPr>
            <p:cNvSpPr>
              <a:spLocks/>
            </p:cNvSpPr>
            <p:nvPr/>
          </p:nvSpPr>
          <p:spPr bwMode="auto">
            <a:xfrm>
              <a:off x="2047" y="3194"/>
              <a:ext cx="44" cy="60"/>
            </a:xfrm>
            <a:custGeom>
              <a:avLst/>
              <a:gdLst>
                <a:gd name="T0" fmla="*/ 43 w 44"/>
                <a:gd name="T1" fmla="*/ 33 h 60"/>
                <a:gd name="T2" fmla="*/ 41 w 44"/>
                <a:gd name="T3" fmla="*/ 12 h 60"/>
                <a:gd name="T4" fmla="*/ 30 w 44"/>
                <a:gd name="T5" fmla="*/ 0 h 60"/>
                <a:gd name="T6" fmla="*/ 18 w 44"/>
                <a:gd name="T7" fmla="*/ 0 h 60"/>
                <a:gd name="T8" fmla="*/ 7 w 44"/>
                <a:gd name="T9" fmla="*/ 6 h 60"/>
                <a:gd name="T10" fmla="*/ 0 w 44"/>
                <a:gd name="T11" fmla="*/ 20 h 60"/>
                <a:gd name="T12" fmla="*/ 0 w 44"/>
                <a:gd name="T13" fmla="*/ 37 h 60"/>
                <a:gd name="T14" fmla="*/ 6 w 44"/>
                <a:gd name="T15" fmla="*/ 53 h 60"/>
                <a:gd name="T16" fmla="*/ 18 w 44"/>
                <a:gd name="T17" fmla="*/ 59 h 60"/>
                <a:gd name="T18" fmla="*/ 39 w 44"/>
                <a:gd name="T19" fmla="*/ 51 h 60"/>
                <a:gd name="T20" fmla="*/ 43 w 44"/>
                <a:gd name="T21" fmla="*/ 35 h 60"/>
                <a:gd name="T22" fmla="*/ 43 w 44"/>
                <a:gd name="T23" fmla="*/ 33 h 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 h="60">
                  <a:moveTo>
                    <a:pt x="43" y="33"/>
                  </a:moveTo>
                  <a:lnTo>
                    <a:pt x="41" y="12"/>
                  </a:lnTo>
                  <a:lnTo>
                    <a:pt x="30" y="0"/>
                  </a:lnTo>
                  <a:lnTo>
                    <a:pt x="18" y="0"/>
                  </a:lnTo>
                  <a:lnTo>
                    <a:pt x="7" y="6"/>
                  </a:lnTo>
                  <a:lnTo>
                    <a:pt x="0" y="20"/>
                  </a:lnTo>
                  <a:lnTo>
                    <a:pt x="0" y="37"/>
                  </a:lnTo>
                  <a:lnTo>
                    <a:pt x="6" y="53"/>
                  </a:lnTo>
                  <a:lnTo>
                    <a:pt x="18" y="59"/>
                  </a:lnTo>
                  <a:lnTo>
                    <a:pt x="39" y="51"/>
                  </a:lnTo>
                  <a:lnTo>
                    <a:pt x="43" y="35"/>
                  </a:lnTo>
                  <a:lnTo>
                    <a:pt x="43" y="33"/>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71" name="Oval 59">
              <a:extLst>
                <a:ext uri="{FF2B5EF4-FFF2-40B4-BE49-F238E27FC236}">
                  <a16:creationId xmlns:a16="http://schemas.microsoft.com/office/drawing/2014/main" id="{06EBFBFE-9AD1-0240-9105-5F268217A64F}"/>
                </a:ext>
              </a:extLst>
            </p:cNvPr>
            <p:cNvSpPr>
              <a:spLocks noChangeArrowheads="1"/>
            </p:cNvSpPr>
            <p:nvPr/>
          </p:nvSpPr>
          <p:spPr bwMode="auto">
            <a:xfrm>
              <a:off x="2065" y="3213"/>
              <a:ext cx="21" cy="36"/>
            </a:xfrm>
            <a:prstGeom prst="ellipse">
              <a:avLst/>
            </a:prstGeom>
            <a:solidFill>
              <a:srgbClr val="714400"/>
            </a:soli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grpSp>
        <p:nvGrpSpPr>
          <p:cNvPr id="20535" name="Group 60">
            <a:extLst>
              <a:ext uri="{FF2B5EF4-FFF2-40B4-BE49-F238E27FC236}">
                <a16:creationId xmlns:a16="http://schemas.microsoft.com/office/drawing/2014/main" id="{6E2A74BE-365D-384B-82CE-691C4A73278A}"/>
              </a:ext>
            </a:extLst>
          </p:cNvPr>
          <p:cNvGrpSpPr>
            <a:grpSpLocks/>
          </p:cNvGrpSpPr>
          <p:nvPr/>
        </p:nvGrpSpPr>
        <p:grpSpPr bwMode="auto">
          <a:xfrm>
            <a:off x="3225800" y="5786438"/>
            <a:ext cx="98425" cy="114300"/>
            <a:chOff x="2032" y="3645"/>
            <a:chExt cx="62" cy="72"/>
          </a:xfrm>
        </p:grpSpPr>
        <p:sp>
          <p:nvSpPr>
            <p:cNvPr id="20566" name="Oval 61" descr="Large confetti">
              <a:extLst>
                <a:ext uri="{FF2B5EF4-FFF2-40B4-BE49-F238E27FC236}">
                  <a16:creationId xmlns:a16="http://schemas.microsoft.com/office/drawing/2014/main" id="{1F8C1F2F-A742-3B49-B816-7E35869FD688}"/>
                </a:ext>
              </a:extLst>
            </p:cNvPr>
            <p:cNvSpPr>
              <a:spLocks noChangeArrowheads="1"/>
            </p:cNvSpPr>
            <p:nvPr/>
          </p:nvSpPr>
          <p:spPr bwMode="auto">
            <a:xfrm>
              <a:off x="2032" y="3645"/>
              <a:ext cx="62" cy="72"/>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nvGrpSpPr>
            <p:cNvPr id="20567" name="Group 62">
              <a:extLst>
                <a:ext uri="{FF2B5EF4-FFF2-40B4-BE49-F238E27FC236}">
                  <a16:creationId xmlns:a16="http://schemas.microsoft.com/office/drawing/2014/main" id="{D5911B0E-5658-AD4E-ABF9-394EB202AF2B}"/>
                </a:ext>
              </a:extLst>
            </p:cNvPr>
            <p:cNvGrpSpPr>
              <a:grpSpLocks/>
            </p:cNvGrpSpPr>
            <p:nvPr/>
          </p:nvGrpSpPr>
          <p:grpSpPr bwMode="auto">
            <a:xfrm>
              <a:off x="2048" y="3659"/>
              <a:ext cx="37" cy="48"/>
              <a:chOff x="2048" y="3659"/>
              <a:chExt cx="37" cy="48"/>
            </a:xfrm>
          </p:grpSpPr>
          <p:sp>
            <p:nvSpPr>
              <p:cNvPr id="20568" name="Freeform 63" descr="Wide upward diagonal">
                <a:extLst>
                  <a:ext uri="{FF2B5EF4-FFF2-40B4-BE49-F238E27FC236}">
                    <a16:creationId xmlns:a16="http://schemas.microsoft.com/office/drawing/2014/main" id="{1E909E00-47EA-444F-8E92-F1A8E4C3E56D}"/>
                  </a:ext>
                </a:extLst>
              </p:cNvPr>
              <p:cNvSpPr>
                <a:spLocks/>
              </p:cNvSpPr>
              <p:nvPr/>
            </p:nvSpPr>
            <p:spPr bwMode="auto">
              <a:xfrm>
                <a:off x="2048" y="3659"/>
                <a:ext cx="37" cy="48"/>
              </a:xfrm>
              <a:custGeom>
                <a:avLst/>
                <a:gdLst>
                  <a:gd name="T0" fmla="*/ 36 w 37"/>
                  <a:gd name="T1" fmla="*/ 27 h 48"/>
                  <a:gd name="T2" fmla="*/ 34 w 37"/>
                  <a:gd name="T3" fmla="*/ 9 h 48"/>
                  <a:gd name="T4" fmla="*/ 25 w 37"/>
                  <a:gd name="T5" fmla="*/ 0 h 48"/>
                  <a:gd name="T6" fmla="*/ 15 w 37"/>
                  <a:gd name="T7" fmla="*/ 0 h 48"/>
                  <a:gd name="T8" fmla="*/ 6 w 37"/>
                  <a:gd name="T9" fmla="*/ 5 h 48"/>
                  <a:gd name="T10" fmla="*/ 0 w 37"/>
                  <a:gd name="T11" fmla="*/ 16 h 48"/>
                  <a:gd name="T12" fmla="*/ 0 w 37"/>
                  <a:gd name="T13" fmla="*/ 30 h 48"/>
                  <a:gd name="T14" fmla="*/ 5 w 37"/>
                  <a:gd name="T15" fmla="*/ 42 h 48"/>
                  <a:gd name="T16" fmla="*/ 15 w 37"/>
                  <a:gd name="T17" fmla="*/ 47 h 48"/>
                  <a:gd name="T18" fmla="*/ 32 w 37"/>
                  <a:gd name="T19" fmla="*/ 41 h 48"/>
                  <a:gd name="T20" fmla="*/ 36 w 37"/>
                  <a:gd name="T21" fmla="*/ 28 h 48"/>
                  <a:gd name="T22" fmla="*/ 36 w 37"/>
                  <a:gd name="T23" fmla="*/ 27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 h="48">
                    <a:moveTo>
                      <a:pt x="36" y="27"/>
                    </a:moveTo>
                    <a:lnTo>
                      <a:pt x="34" y="9"/>
                    </a:lnTo>
                    <a:lnTo>
                      <a:pt x="25" y="0"/>
                    </a:lnTo>
                    <a:lnTo>
                      <a:pt x="15" y="0"/>
                    </a:lnTo>
                    <a:lnTo>
                      <a:pt x="6" y="5"/>
                    </a:lnTo>
                    <a:lnTo>
                      <a:pt x="0" y="16"/>
                    </a:lnTo>
                    <a:lnTo>
                      <a:pt x="0" y="30"/>
                    </a:lnTo>
                    <a:lnTo>
                      <a:pt x="5" y="42"/>
                    </a:lnTo>
                    <a:lnTo>
                      <a:pt x="15" y="47"/>
                    </a:lnTo>
                    <a:lnTo>
                      <a:pt x="32" y="41"/>
                    </a:lnTo>
                    <a:lnTo>
                      <a:pt x="36" y="28"/>
                    </a:lnTo>
                    <a:lnTo>
                      <a:pt x="36" y="27"/>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69" name="Oval 64">
                <a:extLst>
                  <a:ext uri="{FF2B5EF4-FFF2-40B4-BE49-F238E27FC236}">
                    <a16:creationId xmlns:a16="http://schemas.microsoft.com/office/drawing/2014/main" id="{72B7CE36-8EFD-BD4F-9EC1-3973BF7A70F9}"/>
                  </a:ext>
                </a:extLst>
              </p:cNvPr>
              <p:cNvSpPr>
                <a:spLocks noChangeArrowheads="1"/>
              </p:cNvSpPr>
              <p:nvPr/>
            </p:nvSpPr>
            <p:spPr bwMode="auto">
              <a:xfrm>
                <a:off x="2062" y="3677"/>
                <a:ext cx="18" cy="25"/>
              </a:xfrm>
              <a:prstGeom prst="ellipse">
                <a:avLst/>
              </a:prstGeom>
              <a:solidFill>
                <a:srgbClr val="714400"/>
              </a:soli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grpSp>
      <p:grpSp>
        <p:nvGrpSpPr>
          <p:cNvPr id="20536" name="Group 65">
            <a:extLst>
              <a:ext uri="{FF2B5EF4-FFF2-40B4-BE49-F238E27FC236}">
                <a16:creationId xmlns:a16="http://schemas.microsoft.com/office/drawing/2014/main" id="{DF2277C4-621E-7D49-B931-D7B304BF887E}"/>
              </a:ext>
            </a:extLst>
          </p:cNvPr>
          <p:cNvGrpSpPr>
            <a:grpSpLocks/>
          </p:cNvGrpSpPr>
          <p:nvPr/>
        </p:nvGrpSpPr>
        <p:grpSpPr bwMode="auto">
          <a:xfrm>
            <a:off x="3243263" y="5346700"/>
            <a:ext cx="55562" cy="101600"/>
            <a:chOff x="2043" y="3368"/>
            <a:chExt cx="35" cy="64"/>
          </a:xfrm>
        </p:grpSpPr>
        <p:sp>
          <p:nvSpPr>
            <p:cNvPr id="20564" name="Freeform 66" descr="Wide upward diagonal">
              <a:extLst>
                <a:ext uri="{FF2B5EF4-FFF2-40B4-BE49-F238E27FC236}">
                  <a16:creationId xmlns:a16="http://schemas.microsoft.com/office/drawing/2014/main" id="{C83090DE-800F-9E45-803A-68F904E424C0}"/>
                </a:ext>
              </a:extLst>
            </p:cNvPr>
            <p:cNvSpPr>
              <a:spLocks/>
            </p:cNvSpPr>
            <p:nvPr/>
          </p:nvSpPr>
          <p:spPr bwMode="auto">
            <a:xfrm>
              <a:off x="2043" y="3368"/>
              <a:ext cx="35" cy="64"/>
            </a:xfrm>
            <a:custGeom>
              <a:avLst/>
              <a:gdLst>
                <a:gd name="T0" fmla="*/ 34 w 35"/>
                <a:gd name="T1" fmla="*/ 36 h 64"/>
                <a:gd name="T2" fmla="*/ 32 w 35"/>
                <a:gd name="T3" fmla="*/ 13 h 64"/>
                <a:gd name="T4" fmla="*/ 23 w 35"/>
                <a:gd name="T5" fmla="*/ 0 h 64"/>
                <a:gd name="T6" fmla="*/ 14 w 35"/>
                <a:gd name="T7" fmla="*/ 0 h 64"/>
                <a:gd name="T8" fmla="*/ 5 w 35"/>
                <a:gd name="T9" fmla="*/ 6 h 64"/>
                <a:gd name="T10" fmla="*/ 0 w 35"/>
                <a:gd name="T11" fmla="*/ 21 h 64"/>
                <a:gd name="T12" fmla="*/ 0 w 35"/>
                <a:gd name="T13" fmla="*/ 40 h 64"/>
                <a:gd name="T14" fmla="*/ 4 w 35"/>
                <a:gd name="T15" fmla="*/ 57 h 64"/>
                <a:gd name="T16" fmla="*/ 14 w 35"/>
                <a:gd name="T17" fmla="*/ 63 h 64"/>
                <a:gd name="T18" fmla="*/ 30 w 35"/>
                <a:gd name="T19" fmla="*/ 54 h 64"/>
                <a:gd name="T20" fmla="*/ 34 w 35"/>
                <a:gd name="T21" fmla="*/ 38 h 64"/>
                <a:gd name="T22" fmla="*/ 34 w 35"/>
                <a:gd name="T23" fmla="*/ 36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 h="64">
                  <a:moveTo>
                    <a:pt x="34" y="36"/>
                  </a:moveTo>
                  <a:lnTo>
                    <a:pt x="32" y="13"/>
                  </a:lnTo>
                  <a:lnTo>
                    <a:pt x="23" y="0"/>
                  </a:lnTo>
                  <a:lnTo>
                    <a:pt x="14" y="0"/>
                  </a:lnTo>
                  <a:lnTo>
                    <a:pt x="5" y="6"/>
                  </a:lnTo>
                  <a:lnTo>
                    <a:pt x="0" y="21"/>
                  </a:lnTo>
                  <a:lnTo>
                    <a:pt x="0" y="40"/>
                  </a:lnTo>
                  <a:lnTo>
                    <a:pt x="4" y="57"/>
                  </a:lnTo>
                  <a:lnTo>
                    <a:pt x="14" y="63"/>
                  </a:lnTo>
                  <a:lnTo>
                    <a:pt x="30" y="54"/>
                  </a:lnTo>
                  <a:lnTo>
                    <a:pt x="34" y="38"/>
                  </a:lnTo>
                  <a:lnTo>
                    <a:pt x="34" y="36"/>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65" name="Freeform 67">
              <a:extLst>
                <a:ext uri="{FF2B5EF4-FFF2-40B4-BE49-F238E27FC236}">
                  <a16:creationId xmlns:a16="http://schemas.microsoft.com/office/drawing/2014/main" id="{27175542-C612-F444-BBD6-FEC6C6AFFE56}"/>
                </a:ext>
              </a:extLst>
            </p:cNvPr>
            <p:cNvSpPr>
              <a:spLocks/>
            </p:cNvSpPr>
            <p:nvPr/>
          </p:nvSpPr>
          <p:spPr bwMode="auto">
            <a:xfrm>
              <a:off x="2056" y="3370"/>
              <a:ext cx="15" cy="59"/>
            </a:xfrm>
            <a:custGeom>
              <a:avLst/>
              <a:gdLst>
                <a:gd name="T0" fmla="*/ 7 w 15"/>
                <a:gd name="T1" fmla="*/ 0 h 59"/>
                <a:gd name="T2" fmla="*/ 14 w 15"/>
                <a:gd name="T3" fmla="*/ 15 h 59"/>
                <a:gd name="T4" fmla="*/ 14 w 15"/>
                <a:gd name="T5" fmla="*/ 29 h 59"/>
                <a:gd name="T6" fmla="*/ 14 w 15"/>
                <a:gd name="T7" fmla="*/ 44 h 59"/>
                <a:gd name="T8" fmla="*/ 14 w 15"/>
                <a:gd name="T9" fmla="*/ 44 h 59"/>
                <a:gd name="T10" fmla="*/ 7 w 15"/>
                <a:gd name="T11" fmla="*/ 58 h 59"/>
                <a:gd name="T12" fmla="*/ 0 w 15"/>
                <a:gd name="T13" fmla="*/ 58 h 59"/>
                <a:gd name="T14" fmla="*/ 0 w 15"/>
                <a:gd name="T15" fmla="*/ 44 h 59"/>
                <a:gd name="T16" fmla="*/ 0 w 15"/>
                <a:gd name="T17" fmla="*/ 44 h 59"/>
                <a:gd name="T18" fmla="*/ 7 w 15"/>
                <a:gd name="T19" fmla="*/ 29 h 59"/>
                <a:gd name="T20" fmla="*/ 0 w 15"/>
                <a:gd name="T21" fmla="*/ 29 h 59"/>
                <a:gd name="T22" fmla="*/ 0 w 15"/>
                <a:gd name="T23" fmla="*/ 0 h 59"/>
                <a:gd name="T24" fmla="*/ 0 w 15"/>
                <a:gd name="T25" fmla="*/ 0 h 59"/>
                <a:gd name="T26" fmla="*/ 7 w 15"/>
                <a:gd name="T27" fmla="*/ 0 h 5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 h="59">
                  <a:moveTo>
                    <a:pt x="7" y="0"/>
                  </a:moveTo>
                  <a:lnTo>
                    <a:pt x="14" y="15"/>
                  </a:lnTo>
                  <a:lnTo>
                    <a:pt x="14" y="29"/>
                  </a:lnTo>
                  <a:lnTo>
                    <a:pt x="14" y="44"/>
                  </a:lnTo>
                  <a:lnTo>
                    <a:pt x="7" y="58"/>
                  </a:lnTo>
                  <a:lnTo>
                    <a:pt x="0" y="58"/>
                  </a:lnTo>
                  <a:lnTo>
                    <a:pt x="0" y="44"/>
                  </a:lnTo>
                  <a:lnTo>
                    <a:pt x="7" y="29"/>
                  </a:lnTo>
                  <a:lnTo>
                    <a:pt x="0" y="29"/>
                  </a:lnTo>
                  <a:lnTo>
                    <a:pt x="0" y="0"/>
                  </a:lnTo>
                  <a:lnTo>
                    <a:pt x="7" y="0"/>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0537" name="Oval 68" descr="Large confetti">
            <a:extLst>
              <a:ext uri="{FF2B5EF4-FFF2-40B4-BE49-F238E27FC236}">
                <a16:creationId xmlns:a16="http://schemas.microsoft.com/office/drawing/2014/main" id="{39F1345E-54FB-554B-BBF1-BE6A381A0EB7}"/>
              </a:ext>
            </a:extLst>
          </p:cNvPr>
          <p:cNvSpPr>
            <a:spLocks noChangeArrowheads="1"/>
          </p:cNvSpPr>
          <p:nvPr/>
        </p:nvSpPr>
        <p:spPr bwMode="auto">
          <a:xfrm>
            <a:off x="3211513" y="5972175"/>
            <a:ext cx="119062" cy="153988"/>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0538" name="Oval 69" descr="Large confetti">
            <a:extLst>
              <a:ext uri="{FF2B5EF4-FFF2-40B4-BE49-F238E27FC236}">
                <a16:creationId xmlns:a16="http://schemas.microsoft.com/office/drawing/2014/main" id="{79FE385D-F3D3-BA47-BD34-E1F5C6D65D84}"/>
              </a:ext>
            </a:extLst>
          </p:cNvPr>
          <p:cNvSpPr>
            <a:spLocks noChangeArrowheads="1"/>
          </p:cNvSpPr>
          <p:nvPr/>
        </p:nvSpPr>
        <p:spPr bwMode="auto">
          <a:xfrm>
            <a:off x="3224213" y="6184900"/>
            <a:ext cx="112712" cy="146050"/>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nvGrpSpPr>
          <p:cNvPr id="20539" name="Group 70">
            <a:extLst>
              <a:ext uri="{FF2B5EF4-FFF2-40B4-BE49-F238E27FC236}">
                <a16:creationId xmlns:a16="http://schemas.microsoft.com/office/drawing/2014/main" id="{8A3DC416-BD67-2F46-9E5E-687C9A05597F}"/>
              </a:ext>
            </a:extLst>
          </p:cNvPr>
          <p:cNvGrpSpPr>
            <a:grpSpLocks/>
          </p:cNvGrpSpPr>
          <p:nvPr/>
        </p:nvGrpSpPr>
        <p:grpSpPr bwMode="auto">
          <a:xfrm>
            <a:off x="3235325" y="6013450"/>
            <a:ext cx="74613" cy="93663"/>
            <a:chOff x="2038" y="3788"/>
            <a:chExt cx="47" cy="59"/>
          </a:xfrm>
        </p:grpSpPr>
        <p:sp>
          <p:nvSpPr>
            <p:cNvPr id="20562" name="Freeform 71" descr="Wide upward diagonal">
              <a:extLst>
                <a:ext uri="{FF2B5EF4-FFF2-40B4-BE49-F238E27FC236}">
                  <a16:creationId xmlns:a16="http://schemas.microsoft.com/office/drawing/2014/main" id="{125820AD-7C7A-6A41-995E-6A71F988D0EB}"/>
                </a:ext>
              </a:extLst>
            </p:cNvPr>
            <p:cNvSpPr>
              <a:spLocks/>
            </p:cNvSpPr>
            <p:nvPr/>
          </p:nvSpPr>
          <p:spPr bwMode="auto">
            <a:xfrm>
              <a:off x="2038" y="3788"/>
              <a:ext cx="47" cy="59"/>
            </a:xfrm>
            <a:custGeom>
              <a:avLst/>
              <a:gdLst>
                <a:gd name="T0" fmla="*/ 46 w 47"/>
                <a:gd name="T1" fmla="*/ 33 h 59"/>
                <a:gd name="T2" fmla="*/ 44 w 47"/>
                <a:gd name="T3" fmla="*/ 12 h 59"/>
                <a:gd name="T4" fmla="*/ 32 w 47"/>
                <a:gd name="T5" fmla="*/ 0 h 59"/>
                <a:gd name="T6" fmla="*/ 19 w 47"/>
                <a:gd name="T7" fmla="*/ 0 h 59"/>
                <a:gd name="T8" fmla="*/ 7 w 47"/>
                <a:gd name="T9" fmla="*/ 6 h 59"/>
                <a:gd name="T10" fmla="*/ 0 w 47"/>
                <a:gd name="T11" fmla="*/ 19 h 59"/>
                <a:gd name="T12" fmla="*/ 0 w 47"/>
                <a:gd name="T13" fmla="*/ 37 h 59"/>
                <a:gd name="T14" fmla="*/ 6 w 47"/>
                <a:gd name="T15" fmla="*/ 52 h 59"/>
                <a:gd name="T16" fmla="*/ 19 w 47"/>
                <a:gd name="T17" fmla="*/ 58 h 59"/>
                <a:gd name="T18" fmla="*/ 41 w 47"/>
                <a:gd name="T19" fmla="*/ 50 h 59"/>
                <a:gd name="T20" fmla="*/ 46 w 47"/>
                <a:gd name="T21" fmla="*/ 35 h 59"/>
                <a:gd name="T22" fmla="*/ 46 w 47"/>
                <a:gd name="T23" fmla="*/ 33 h 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7" h="59">
                  <a:moveTo>
                    <a:pt x="46" y="33"/>
                  </a:moveTo>
                  <a:lnTo>
                    <a:pt x="44" y="12"/>
                  </a:lnTo>
                  <a:lnTo>
                    <a:pt x="32" y="0"/>
                  </a:lnTo>
                  <a:lnTo>
                    <a:pt x="19" y="0"/>
                  </a:lnTo>
                  <a:lnTo>
                    <a:pt x="7" y="6"/>
                  </a:lnTo>
                  <a:lnTo>
                    <a:pt x="0" y="19"/>
                  </a:lnTo>
                  <a:lnTo>
                    <a:pt x="0" y="37"/>
                  </a:lnTo>
                  <a:lnTo>
                    <a:pt x="6" y="52"/>
                  </a:lnTo>
                  <a:lnTo>
                    <a:pt x="19" y="58"/>
                  </a:lnTo>
                  <a:lnTo>
                    <a:pt x="41" y="50"/>
                  </a:lnTo>
                  <a:lnTo>
                    <a:pt x="46" y="35"/>
                  </a:lnTo>
                  <a:lnTo>
                    <a:pt x="46" y="33"/>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63" name="Freeform 72">
              <a:extLst>
                <a:ext uri="{FF2B5EF4-FFF2-40B4-BE49-F238E27FC236}">
                  <a16:creationId xmlns:a16="http://schemas.microsoft.com/office/drawing/2014/main" id="{AF64AD1E-F070-B240-8B45-08112DCAEC85}"/>
                </a:ext>
              </a:extLst>
            </p:cNvPr>
            <p:cNvSpPr>
              <a:spLocks/>
            </p:cNvSpPr>
            <p:nvPr/>
          </p:nvSpPr>
          <p:spPr bwMode="auto">
            <a:xfrm>
              <a:off x="2056" y="3790"/>
              <a:ext cx="20" cy="54"/>
            </a:xfrm>
            <a:custGeom>
              <a:avLst/>
              <a:gdLst>
                <a:gd name="T0" fmla="*/ 10 w 20"/>
                <a:gd name="T1" fmla="*/ 0 h 54"/>
                <a:gd name="T2" fmla="*/ 19 w 20"/>
                <a:gd name="T3" fmla="*/ 13 h 54"/>
                <a:gd name="T4" fmla="*/ 19 w 20"/>
                <a:gd name="T5" fmla="*/ 27 h 54"/>
                <a:gd name="T6" fmla="*/ 19 w 20"/>
                <a:gd name="T7" fmla="*/ 40 h 54"/>
                <a:gd name="T8" fmla="*/ 19 w 20"/>
                <a:gd name="T9" fmla="*/ 40 h 54"/>
                <a:gd name="T10" fmla="*/ 10 w 20"/>
                <a:gd name="T11" fmla="*/ 53 h 54"/>
                <a:gd name="T12" fmla="*/ 0 w 20"/>
                <a:gd name="T13" fmla="*/ 53 h 54"/>
                <a:gd name="T14" fmla="*/ 0 w 20"/>
                <a:gd name="T15" fmla="*/ 40 h 54"/>
                <a:gd name="T16" fmla="*/ 0 w 20"/>
                <a:gd name="T17" fmla="*/ 40 h 54"/>
                <a:gd name="T18" fmla="*/ 10 w 20"/>
                <a:gd name="T19" fmla="*/ 27 h 54"/>
                <a:gd name="T20" fmla="*/ 0 w 20"/>
                <a:gd name="T21" fmla="*/ 27 h 54"/>
                <a:gd name="T22" fmla="*/ 0 w 20"/>
                <a:gd name="T23" fmla="*/ 0 h 54"/>
                <a:gd name="T24" fmla="*/ 0 w 20"/>
                <a:gd name="T25" fmla="*/ 0 h 54"/>
                <a:gd name="T26" fmla="*/ 10 w 20"/>
                <a:gd name="T27" fmla="*/ 0 h 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 h="54">
                  <a:moveTo>
                    <a:pt x="10" y="0"/>
                  </a:moveTo>
                  <a:lnTo>
                    <a:pt x="19" y="13"/>
                  </a:lnTo>
                  <a:lnTo>
                    <a:pt x="19" y="27"/>
                  </a:lnTo>
                  <a:lnTo>
                    <a:pt x="19" y="40"/>
                  </a:lnTo>
                  <a:lnTo>
                    <a:pt x="10" y="53"/>
                  </a:lnTo>
                  <a:lnTo>
                    <a:pt x="0" y="53"/>
                  </a:lnTo>
                  <a:lnTo>
                    <a:pt x="0" y="40"/>
                  </a:lnTo>
                  <a:lnTo>
                    <a:pt x="10" y="27"/>
                  </a:lnTo>
                  <a:lnTo>
                    <a:pt x="0" y="27"/>
                  </a:lnTo>
                  <a:lnTo>
                    <a:pt x="0" y="0"/>
                  </a:lnTo>
                  <a:lnTo>
                    <a:pt x="10" y="0"/>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0540" name="Rectangle 73">
            <a:extLst>
              <a:ext uri="{FF2B5EF4-FFF2-40B4-BE49-F238E27FC236}">
                <a16:creationId xmlns:a16="http://schemas.microsoft.com/office/drawing/2014/main" id="{DA8AEB13-67C6-F740-8858-6CB254BA0A3D}"/>
              </a:ext>
            </a:extLst>
          </p:cNvPr>
          <p:cNvSpPr>
            <a:spLocks noChangeArrowheads="1"/>
          </p:cNvSpPr>
          <p:nvPr/>
        </p:nvSpPr>
        <p:spPr bwMode="auto">
          <a:xfrm>
            <a:off x="3130550" y="3703638"/>
            <a:ext cx="268288" cy="704850"/>
          </a:xfrm>
          <a:prstGeom prst="rect">
            <a:avLst/>
          </a:prstGeom>
          <a:gradFill rotWithShape="0">
            <a:gsLst>
              <a:gs pos="0">
                <a:srgbClr val="BDBDBD"/>
              </a:gs>
              <a:gs pos="100000">
                <a:srgbClr val="919191"/>
              </a:gs>
            </a:gsLst>
            <a:path path="shape">
              <a:fillToRect l="50000" t="50000" r="50000" b="50000"/>
            </a:path>
          </a:gradFill>
          <a:ln w="25400">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0541" name="Freeform 74">
            <a:extLst>
              <a:ext uri="{FF2B5EF4-FFF2-40B4-BE49-F238E27FC236}">
                <a16:creationId xmlns:a16="http://schemas.microsoft.com/office/drawing/2014/main" id="{B6FECBCC-E296-CA4B-BDE9-131FD7A8ECAE}"/>
              </a:ext>
            </a:extLst>
          </p:cNvPr>
          <p:cNvSpPr>
            <a:spLocks/>
          </p:cNvSpPr>
          <p:nvPr/>
        </p:nvSpPr>
        <p:spPr bwMode="auto">
          <a:xfrm>
            <a:off x="3128963" y="4394200"/>
            <a:ext cx="277812" cy="290513"/>
          </a:xfrm>
          <a:custGeom>
            <a:avLst/>
            <a:gdLst>
              <a:gd name="T0" fmla="*/ 0 w 175"/>
              <a:gd name="T1" fmla="*/ 0 h 183"/>
              <a:gd name="T2" fmla="*/ 2147483646 w 175"/>
              <a:gd name="T3" fmla="*/ 2147483646 h 183"/>
              <a:gd name="T4" fmla="*/ 2147483646 w 175"/>
              <a:gd name="T5" fmla="*/ 2147483646 h 183"/>
              <a:gd name="T6" fmla="*/ 2147483646 w 175"/>
              <a:gd name="T7" fmla="*/ 2147483646 h 183"/>
              <a:gd name="T8" fmla="*/ 2147483646 w 175"/>
              <a:gd name="T9" fmla="*/ 2147483646 h 183"/>
              <a:gd name="T10" fmla="*/ 2147483646 w 175"/>
              <a:gd name="T11" fmla="*/ 2147483646 h 183"/>
              <a:gd name="T12" fmla="*/ 2147483646 w 175"/>
              <a:gd name="T13" fmla="*/ 2147483646 h 183"/>
              <a:gd name="T14" fmla="*/ 2147483646 w 175"/>
              <a:gd name="T15" fmla="*/ 0 h 18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 h="183">
                <a:moveTo>
                  <a:pt x="0" y="0"/>
                </a:moveTo>
                <a:lnTo>
                  <a:pt x="26" y="181"/>
                </a:lnTo>
                <a:lnTo>
                  <a:pt x="55" y="145"/>
                </a:lnTo>
                <a:lnTo>
                  <a:pt x="76" y="137"/>
                </a:lnTo>
                <a:lnTo>
                  <a:pt x="101" y="137"/>
                </a:lnTo>
                <a:lnTo>
                  <a:pt x="126" y="150"/>
                </a:lnTo>
                <a:lnTo>
                  <a:pt x="155" y="182"/>
                </a:lnTo>
                <a:lnTo>
                  <a:pt x="174" y="0"/>
                </a:lnTo>
              </a:path>
            </a:pathLst>
          </a:custGeom>
          <a:gradFill rotWithShape="0">
            <a:gsLst>
              <a:gs pos="0">
                <a:srgbClr val="BDBDBD"/>
              </a:gs>
              <a:gs pos="100000">
                <a:srgbClr val="919191"/>
              </a:gs>
            </a:gsLst>
            <a:path path="rect">
              <a:fillToRect l="50000" t="50000" r="50000" b="5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42" name="Rectangle 75">
            <a:extLst>
              <a:ext uri="{FF2B5EF4-FFF2-40B4-BE49-F238E27FC236}">
                <a16:creationId xmlns:a16="http://schemas.microsoft.com/office/drawing/2014/main" id="{86984181-48F0-4347-8A18-50191AD41859}"/>
              </a:ext>
            </a:extLst>
          </p:cNvPr>
          <p:cNvSpPr>
            <a:spLocks noChangeArrowheads="1"/>
          </p:cNvSpPr>
          <p:nvPr/>
        </p:nvSpPr>
        <p:spPr bwMode="auto">
          <a:xfrm>
            <a:off x="3095625" y="3983038"/>
            <a:ext cx="381000" cy="115887"/>
          </a:xfrm>
          <a:prstGeom prst="rect">
            <a:avLst/>
          </a:prstGeom>
          <a:gradFill rotWithShape="0">
            <a:gsLst>
              <a:gs pos="0">
                <a:srgbClr val="BDBDBD"/>
              </a:gs>
              <a:gs pos="100000">
                <a:srgbClr val="919191"/>
              </a:gs>
            </a:gsLst>
            <a:path path="shape">
              <a:fillToRect l="50000" t="50000" r="50000" b="50000"/>
            </a:path>
          </a:gradFill>
          <a:ln w="25400">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0543" name="Line 76">
            <a:extLst>
              <a:ext uri="{FF2B5EF4-FFF2-40B4-BE49-F238E27FC236}">
                <a16:creationId xmlns:a16="http://schemas.microsoft.com/office/drawing/2014/main" id="{15F2E87B-CDF1-5C4C-90E7-48F89039C231}"/>
              </a:ext>
            </a:extLst>
          </p:cNvPr>
          <p:cNvSpPr>
            <a:spLocks noChangeShapeType="1"/>
          </p:cNvSpPr>
          <p:nvPr/>
        </p:nvSpPr>
        <p:spPr bwMode="auto">
          <a:xfrm flipV="1">
            <a:off x="4654550" y="4737100"/>
            <a:ext cx="577850" cy="5461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0544" name="Rectangle 77">
            <a:extLst>
              <a:ext uri="{FF2B5EF4-FFF2-40B4-BE49-F238E27FC236}">
                <a16:creationId xmlns:a16="http://schemas.microsoft.com/office/drawing/2014/main" id="{AF5F65B2-0439-4D40-A354-4D03FA3D93FB}"/>
              </a:ext>
            </a:extLst>
          </p:cNvPr>
          <p:cNvSpPr>
            <a:spLocks noChangeArrowheads="1"/>
          </p:cNvSpPr>
          <p:nvPr/>
        </p:nvSpPr>
        <p:spPr bwMode="auto">
          <a:xfrm>
            <a:off x="7658100" y="3295650"/>
            <a:ext cx="776288"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b="1">
                <a:solidFill>
                  <a:srgbClr val="000000"/>
                </a:solidFill>
                <a:cs typeface="Arial" panose="020B0604020202020204" pitchFamily="34" charset="0"/>
              </a:rPr>
              <a:t>PMT 3</a:t>
            </a:r>
          </a:p>
        </p:txBody>
      </p:sp>
      <p:sp>
        <p:nvSpPr>
          <p:cNvPr id="20545" name="Line 78">
            <a:extLst>
              <a:ext uri="{FF2B5EF4-FFF2-40B4-BE49-F238E27FC236}">
                <a16:creationId xmlns:a16="http://schemas.microsoft.com/office/drawing/2014/main" id="{2E5ED214-505D-9E4A-84C2-C908BD640276}"/>
              </a:ext>
            </a:extLst>
          </p:cNvPr>
          <p:cNvSpPr>
            <a:spLocks noChangeShapeType="1"/>
          </p:cNvSpPr>
          <p:nvPr/>
        </p:nvSpPr>
        <p:spPr bwMode="auto">
          <a:xfrm flipV="1">
            <a:off x="6388100" y="3005138"/>
            <a:ext cx="1206500" cy="61912"/>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46" name="Line 79">
            <a:extLst>
              <a:ext uri="{FF2B5EF4-FFF2-40B4-BE49-F238E27FC236}">
                <a16:creationId xmlns:a16="http://schemas.microsoft.com/office/drawing/2014/main" id="{4620EAA0-FCB8-8E44-B10C-285C62E46661}"/>
              </a:ext>
            </a:extLst>
          </p:cNvPr>
          <p:cNvSpPr>
            <a:spLocks noChangeShapeType="1"/>
          </p:cNvSpPr>
          <p:nvPr/>
        </p:nvSpPr>
        <p:spPr bwMode="auto">
          <a:xfrm flipV="1">
            <a:off x="6286500" y="1706563"/>
            <a:ext cx="0" cy="1346200"/>
          </a:xfrm>
          <a:prstGeom prst="line">
            <a:avLst/>
          </a:prstGeom>
          <a:noFill/>
          <a:ln w="5080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47" name="Oval 80" descr="Zig zag">
            <a:extLst>
              <a:ext uri="{FF2B5EF4-FFF2-40B4-BE49-F238E27FC236}">
                <a16:creationId xmlns:a16="http://schemas.microsoft.com/office/drawing/2014/main" id="{CF929B9A-5BB2-5749-9B0E-8D41D0DD0993}"/>
              </a:ext>
            </a:extLst>
          </p:cNvPr>
          <p:cNvSpPr>
            <a:spLocks noChangeArrowheads="1"/>
          </p:cNvSpPr>
          <p:nvPr/>
        </p:nvSpPr>
        <p:spPr bwMode="auto">
          <a:xfrm>
            <a:off x="6059488" y="2216150"/>
            <a:ext cx="449262" cy="133350"/>
          </a:xfrm>
          <a:prstGeom prst="ellipse">
            <a:avLst/>
          </a:prstGeom>
          <a:blipFill dpi="0" rotWithShape="0">
            <a:blip r:embed="rId3"/>
            <a:srcRect/>
            <a:tile tx="0" ty="0" sx="100000" sy="100000" flip="none" algn="tl"/>
          </a:blipFill>
          <a:ln w="12700">
            <a:solidFill>
              <a:srgbClr val="5D5D5D"/>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nvGrpSpPr>
          <p:cNvPr id="20548" name="Group 81">
            <a:extLst>
              <a:ext uri="{FF2B5EF4-FFF2-40B4-BE49-F238E27FC236}">
                <a16:creationId xmlns:a16="http://schemas.microsoft.com/office/drawing/2014/main" id="{39F14C24-A56A-CC41-AEB5-8A90D47D076A}"/>
              </a:ext>
            </a:extLst>
          </p:cNvPr>
          <p:cNvGrpSpPr>
            <a:grpSpLocks/>
          </p:cNvGrpSpPr>
          <p:nvPr/>
        </p:nvGrpSpPr>
        <p:grpSpPr bwMode="auto">
          <a:xfrm>
            <a:off x="6108700" y="1543050"/>
            <a:ext cx="423863" cy="512763"/>
            <a:chOff x="3848" y="972"/>
            <a:chExt cx="267" cy="323"/>
          </a:xfrm>
        </p:grpSpPr>
        <p:sp>
          <p:nvSpPr>
            <p:cNvPr id="20559" name="Freeform 82">
              <a:extLst>
                <a:ext uri="{FF2B5EF4-FFF2-40B4-BE49-F238E27FC236}">
                  <a16:creationId xmlns:a16="http://schemas.microsoft.com/office/drawing/2014/main" id="{2D9A56FD-793B-FF40-80B3-4FA4E62D5D63}"/>
                </a:ext>
              </a:extLst>
            </p:cNvPr>
            <p:cNvSpPr>
              <a:spLocks/>
            </p:cNvSpPr>
            <p:nvPr/>
          </p:nvSpPr>
          <p:spPr bwMode="auto">
            <a:xfrm>
              <a:off x="3848" y="1016"/>
              <a:ext cx="230" cy="279"/>
            </a:xfrm>
            <a:custGeom>
              <a:avLst/>
              <a:gdLst>
                <a:gd name="T0" fmla="*/ 0 w 230"/>
                <a:gd name="T1" fmla="*/ 0 h 279"/>
                <a:gd name="T2" fmla="*/ 229 w 230"/>
                <a:gd name="T3" fmla="*/ 0 h 279"/>
                <a:gd name="T4" fmla="*/ 229 w 230"/>
                <a:gd name="T5" fmla="*/ 278 h 279"/>
                <a:gd name="T6" fmla="*/ 0 w 230"/>
                <a:gd name="T7" fmla="*/ 278 h 279"/>
                <a:gd name="T8" fmla="*/ 0 w 230"/>
                <a:gd name="T9" fmla="*/ 0 h 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0" h="279">
                  <a:moveTo>
                    <a:pt x="0" y="0"/>
                  </a:moveTo>
                  <a:lnTo>
                    <a:pt x="229" y="0"/>
                  </a:lnTo>
                  <a:lnTo>
                    <a:pt x="229" y="278"/>
                  </a:lnTo>
                  <a:lnTo>
                    <a:pt x="0" y="278"/>
                  </a:lnTo>
                  <a:lnTo>
                    <a:pt x="0" y="0"/>
                  </a:lnTo>
                </a:path>
              </a:pathLst>
            </a:custGeom>
            <a:gradFill rotWithShape="0">
              <a:gsLst>
                <a:gs pos="0">
                  <a:srgbClr val="919191"/>
                </a:gs>
                <a:gs pos="100000">
                  <a:srgbClr val="E9E9E9"/>
                </a:gs>
              </a:gsLst>
              <a:path path="rect">
                <a:fillToRect l="50000" t="50000" r="50000" b="50000"/>
              </a:path>
            </a:gra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60" name="Freeform 83">
              <a:extLst>
                <a:ext uri="{FF2B5EF4-FFF2-40B4-BE49-F238E27FC236}">
                  <a16:creationId xmlns:a16="http://schemas.microsoft.com/office/drawing/2014/main" id="{30DA01BC-8FDA-AE4D-A650-BC00DA2B1E46}"/>
                </a:ext>
              </a:extLst>
            </p:cNvPr>
            <p:cNvSpPr>
              <a:spLocks/>
            </p:cNvSpPr>
            <p:nvPr/>
          </p:nvSpPr>
          <p:spPr bwMode="auto">
            <a:xfrm>
              <a:off x="3848" y="972"/>
              <a:ext cx="264" cy="323"/>
            </a:xfrm>
            <a:custGeom>
              <a:avLst/>
              <a:gdLst>
                <a:gd name="T0" fmla="*/ 0 w 264"/>
                <a:gd name="T1" fmla="*/ 41 h 323"/>
                <a:gd name="T2" fmla="*/ 38 w 264"/>
                <a:gd name="T3" fmla="*/ 0 h 323"/>
                <a:gd name="T4" fmla="*/ 263 w 264"/>
                <a:gd name="T5" fmla="*/ 0 h 323"/>
                <a:gd name="T6" fmla="*/ 263 w 264"/>
                <a:gd name="T7" fmla="*/ 274 h 323"/>
                <a:gd name="T8" fmla="*/ 230 w 264"/>
                <a:gd name="T9" fmla="*/ 322 h 323"/>
                <a:gd name="T10" fmla="*/ 230 w 264"/>
                <a:gd name="T11" fmla="*/ 41 h 323"/>
                <a:gd name="T12" fmla="*/ 0 w 264"/>
                <a:gd name="T13" fmla="*/ 41 h 3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4" h="323">
                  <a:moveTo>
                    <a:pt x="0" y="41"/>
                  </a:moveTo>
                  <a:lnTo>
                    <a:pt x="38" y="0"/>
                  </a:lnTo>
                  <a:lnTo>
                    <a:pt x="263" y="0"/>
                  </a:lnTo>
                  <a:lnTo>
                    <a:pt x="263" y="274"/>
                  </a:lnTo>
                  <a:lnTo>
                    <a:pt x="230" y="322"/>
                  </a:lnTo>
                  <a:lnTo>
                    <a:pt x="230" y="41"/>
                  </a:lnTo>
                  <a:lnTo>
                    <a:pt x="0" y="41"/>
                  </a:lnTo>
                </a:path>
              </a:pathLst>
            </a:custGeom>
            <a:solidFill>
              <a:srgbClr val="FFFF00"/>
            </a:soli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61" name="Line 84">
              <a:extLst>
                <a:ext uri="{FF2B5EF4-FFF2-40B4-BE49-F238E27FC236}">
                  <a16:creationId xmlns:a16="http://schemas.microsoft.com/office/drawing/2014/main" id="{C0C7CA45-DC96-9D49-8742-71581FE12A71}"/>
                </a:ext>
              </a:extLst>
            </p:cNvPr>
            <p:cNvSpPr>
              <a:spLocks noChangeShapeType="1"/>
            </p:cNvSpPr>
            <p:nvPr/>
          </p:nvSpPr>
          <p:spPr bwMode="auto">
            <a:xfrm flipH="1">
              <a:off x="4072" y="976"/>
              <a:ext cx="43" cy="3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0549" name="Group 85">
            <a:extLst>
              <a:ext uri="{FF2B5EF4-FFF2-40B4-BE49-F238E27FC236}">
                <a16:creationId xmlns:a16="http://schemas.microsoft.com/office/drawing/2014/main" id="{8EFE3152-3159-4941-8475-9222FA94C831}"/>
              </a:ext>
            </a:extLst>
          </p:cNvPr>
          <p:cNvGrpSpPr>
            <a:grpSpLocks/>
          </p:cNvGrpSpPr>
          <p:nvPr/>
        </p:nvGrpSpPr>
        <p:grpSpPr bwMode="auto">
          <a:xfrm>
            <a:off x="7861300" y="2781300"/>
            <a:ext cx="423863" cy="512763"/>
            <a:chOff x="4952" y="1800"/>
            <a:chExt cx="267" cy="323"/>
          </a:xfrm>
        </p:grpSpPr>
        <p:sp>
          <p:nvSpPr>
            <p:cNvPr id="20556" name="Freeform 86">
              <a:extLst>
                <a:ext uri="{FF2B5EF4-FFF2-40B4-BE49-F238E27FC236}">
                  <a16:creationId xmlns:a16="http://schemas.microsoft.com/office/drawing/2014/main" id="{D37F5043-0292-9A4D-9325-06A9DEF8D7AA}"/>
                </a:ext>
              </a:extLst>
            </p:cNvPr>
            <p:cNvSpPr>
              <a:spLocks/>
            </p:cNvSpPr>
            <p:nvPr/>
          </p:nvSpPr>
          <p:spPr bwMode="auto">
            <a:xfrm>
              <a:off x="4952" y="1844"/>
              <a:ext cx="230" cy="278"/>
            </a:xfrm>
            <a:custGeom>
              <a:avLst/>
              <a:gdLst>
                <a:gd name="T0" fmla="*/ 0 w 230"/>
                <a:gd name="T1" fmla="*/ 0 h 278"/>
                <a:gd name="T2" fmla="*/ 229 w 230"/>
                <a:gd name="T3" fmla="*/ 0 h 278"/>
                <a:gd name="T4" fmla="*/ 229 w 230"/>
                <a:gd name="T5" fmla="*/ 277 h 278"/>
                <a:gd name="T6" fmla="*/ 0 w 230"/>
                <a:gd name="T7" fmla="*/ 277 h 278"/>
                <a:gd name="T8" fmla="*/ 0 w 230"/>
                <a:gd name="T9" fmla="*/ 0 h 2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0" h="278">
                  <a:moveTo>
                    <a:pt x="0" y="0"/>
                  </a:moveTo>
                  <a:lnTo>
                    <a:pt x="229" y="0"/>
                  </a:lnTo>
                  <a:lnTo>
                    <a:pt x="229" y="277"/>
                  </a:lnTo>
                  <a:lnTo>
                    <a:pt x="0" y="277"/>
                  </a:lnTo>
                  <a:lnTo>
                    <a:pt x="0" y="0"/>
                  </a:lnTo>
                </a:path>
              </a:pathLst>
            </a:custGeom>
            <a:gradFill rotWithShape="0">
              <a:gsLst>
                <a:gs pos="0">
                  <a:srgbClr val="919191"/>
                </a:gs>
                <a:gs pos="100000">
                  <a:srgbClr val="E9E9E9"/>
                </a:gs>
              </a:gsLst>
              <a:path path="rect">
                <a:fillToRect l="50000" t="50000" r="50000" b="50000"/>
              </a:path>
            </a:gra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57" name="Freeform 87">
              <a:extLst>
                <a:ext uri="{FF2B5EF4-FFF2-40B4-BE49-F238E27FC236}">
                  <a16:creationId xmlns:a16="http://schemas.microsoft.com/office/drawing/2014/main" id="{F370B100-0CB2-E841-92CD-81926094EB8C}"/>
                </a:ext>
              </a:extLst>
            </p:cNvPr>
            <p:cNvSpPr>
              <a:spLocks/>
            </p:cNvSpPr>
            <p:nvPr/>
          </p:nvSpPr>
          <p:spPr bwMode="auto">
            <a:xfrm>
              <a:off x="4952" y="1800"/>
              <a:ext cx="264" cy="323"/>
            </a:xfrm>
            <a:custGeom>
              <a:avLst/>
              <a:gdLst>
                <a:gd name="T0" fmla="*/ 0 w 264"/>
                <a:gd name="T1" fmla="*/ 41 h 323"/>
                <a:gd name="T2" fmla="*/ 38 w 264"/>
                <a:gd name="T3" fmla="*/ 0 h 323"/>
                <a:gd name="T4" fmla="*/ 263 w 264"/>
                <a:gd name="T5" fmla="*/ 0 h 323"/>
                <a:gd name="T6" fmla="*/ 263 w 264"/>
                <a:gd name="T7" fmla="*/ 274 h 323"/>
                <a:gd name="T8" fmla="*/ 230 w 264"/>
                <a:gd name="T9" fmla="*/ 322 h 323"/>
                <a:gd name="T10" fmla="*/ 230 w 264"/>
                <a:gd name="T11" fmla="*/ 41 h 323"/>
                <a:gd name="T12" fmla="*/ 0 w 264"/>
                <a:gd name="T13" fmla="*/ 41 h 3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4" h="323">
                  <a:moveTo>
                    <a:pt x="0" y="41"/>
                  </a:moveTo>
                  <a:lnTo>
                    <a:pt x="38" y="0"/>
                  </a:lnTo>
                  <a:lnTo>
                    <a:pt x="263" y="0"/>
                  </a:lnTo>
                  <a:lnTo>
                    <a:pt x="263" y="274"/>
                  </a:lnTo>
                  <a:lnTo>
                    <a:pt x="230" y="322"/>
                  </a:lnTo>
                  <a:lnTo>
                    <a:pt x="230" y="41"/>
                  </a:lnTo>
                  <a:lnTo>
                    <a:pt x="0" y="41"/>
                  </a:lnTo>
                </a:path>
              </a:pathLst>
            </a:custGeom>
            <a:solidFill>
              <a:srgbClr val="FFFF00"/>
            </a:soli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58" name="Line 88">
              <a:extLst>
                <a:ext uri="{FF2B5EF4-FFF2-40B4-BE49-F238E27FC236}">
                  <a16:creationId xmlns:a16="http://schemas.microsoft.com/office/drawing/2014/main" id="{40B9CA09-9E1F-D645-8A64-45B6FC6523EA}"/>
                </a:ext>
              </a:extLst>
            </p:cNvPr>
            <p:cNvSpPr>
              <a:spLocks noChangeShapeType="1"/>
            </p:cNvSpPr>
            <p:nvPr/>
          </p:nvSpPr>
          <p:spPr bwMode="auto">
            <a:xfrm flipH="1">
              <a:off x="5176" y="1804"/>
              <a:ext cx="43" cy="3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0550" name="Rectangle 89">
            <a:extLst>
              <a:ext uri="{FF2B5EF4-FFF2-40B4-BE49-F238E27FC236}">
                <a16:creationId xmlns:a16="http://schemas.microsoft.com/office/drawing/2014/main" id="{69832808-45B5-FF4B-857F-F5651905EA67}"/>
              </a:ext>
            </a:extLst>
          </p:cNvPr>
          <p:cNvSpPr>
            <a:spLocks noChangeArrowheads="1"/>
          </p:cNvSpPr>
          <p:nvPr/>
        </p:nvSpPr>
        <p:spPr bwMode="auto">
          <a:xfrm>
            <a:off x="2692400" y="4968875"/>
            <a:ext cx="187325" cy="261938"/>
          </a:xfrm>
          <a:prstGeom prst="rect">
            <a:avLst/>
          </a:prstGeom>
          <a:gradFill rotWithShape="0">
            <a:gsLst>
              <a:gs pos="0">
                <a:srgbClr val="919191"/>
              </a:gs>
              <a:gs pos="100000">
                <a:srgbClr val="E9E9E9"/>
              </a:gs>
            </a:gsLst>
            <a:path path="shape">
              <a:fillToRect l="50000" t="50000" r="50000" b="50000"/>
            </a:path>
          </a:gradFill>
          <a:ln w="12700">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0551" name="Rectangle 90">
            <a:extLst>
              <a:ext uri="{FF2B5EF4-FFF2-40B4-BE49-F238E27FC236}">
                <a16:creationId xmlns:a16="http://schemas.microsoft.com/office/drawing/2014/main" id="{F252D9A4-1AAE-2945-9B61-F7F2C7BB2C8E}"/>
              </a:ext>
            </a:extLst>
          </p:cNvPr>
          <p:cNvSpPr>
            <a:spLocks noChangeArrowheads="1"/>
          </p:cNvSpPr>
          <p:nvPr/>
        </p:nvSpPr>
        <p:spPr bwMode="auto">
          <a:xfrm>
            <a:off x="2414588" y="4725988"/>
            <a:ext cx="7429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cs typeface="Arial" panose="020B0604020202020204" pitchFamily="34" charset="0"/>
              </a:rPr>
              <a:t>Scatter</a:t>
            </a:r>
          </a:p>
        </p:txBody>
      </p:sp>
      <p:sp>
        <p:nvSpPr>
          <p:cNvPr id="20552" name="Rectangle 91">
            <a:extLst>
              <a:ext uri="{FF2B5EF4-FFF2-40B4-BE49-F238E27FC236}">
                <a16:creationId xmlns:a16="http://schemas.microsoft.com/office/drawing/2014/main" id="{80258530-952F-C04B-8367-2A5700E2D86E}"/>
              </a:ext>
            </a:extLst>
          </p:cNvPr>
          <p:cNvSpPr>
            <a:spLocks noChangeArrowheads="1"/>
          </p:cNvSpPr>
          <p:nvPr/>
        </p:nvSpPr>
        <p:spPr bwMode="auto">
          <a:xfrm>
            <a:off x="2438400" y="5167313"/>
            <a:ext cx="7429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cs typeface="Arial" panose="020B0604020202020204" pitchFamily="34" charset="0"/>
              </a:rPr>
              <a:t>Sensor</a:t>
            </a:r>
          </a:p>
        </p:txBody>
      </p:sp>
      <p:sp>
        <p:nvSpPr>
          <p:cNvPr id="20553" name="Rectangle 92">
            <a:extLst>
              <a:ext uri="{FF2B5EF4-FFF2-40B4-BE49-F238E27FC236}">
                <a16:creationId xmlns:a16="http://schemas.microsoft.com/office/drawing/2014/main" id="{BC426719-3023-F348-B298-0BBBDCFCF2EA}"/>
              </a:ext>
            </a:extLst>
          </p:cNvPr>
          <p:cNvSpPr>
            <a:spLocks noChangeArrowheads="1"/>
          </p:cNvSpPr>
          <p:nvPr/>
        </p:nvSpPr>
        <p:spPr bwMode="auto">
          <a:xfrm>
            <a:off x="977900" y="2559050"/>
            <a:ext cx="273050" cy="16256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0554" name="Freeform 93">
            <a:extLst>
              <a:ext uri="{FF2B5EF4-FFF2-40B4-BE49-F238E27FC236}">
                <a16:creationId xmlns:a16="http://schemas.microsoft.com/office/drawing/2014/main" id="{1080182C-48B8-F448-BEB4-BD95A2ACC047}"/>
              </a:ext>
            </a:extLst>
          </p:cNvPr>
          <p:cNvSpPr>
            <a:spLocks/>
          </p:cNvSpPr>
          <p:nvPr/>
        </p:nvSpPr>
        <p:spPr bwMode="auto">
          <a:xfrm>
            <a:off x="1085850" y="2133600"/>
            <a:ext cx="2192338" cy="1735138"/>
          </a:xfrm>
          <a:custGeom>
            <a:avLst/>
            <a:gdLst>
              <a:gd name="T0" fmla="*/ 0 w 1381"/>
              <a:gd name="T1" fmla="*/ 2147483646 h 1093"/>
              <a:gd name="T2" fmla="*/ 0 w 1381"/>
              <a:gd name="T3" fmla="*/ 0 h 1093"/>
              <a:gd name="T4" fmla="*/ 2147483646 w 1381"/>
              <a:gd name="T5" fmla="*/ 0 h 1093"/>
              <a:gd name="T6" fmla="*/ 2147483646 w 1381"/>
              <a:gd name="T7" fmla="*/ 2147483646 h 109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1" h="1093">
                <a:moveTo>
                  <a:pt x="0" y="1092"/>
                </a:moveTo>
                <a:lnTo>
                  <a:pt x="0" y="0"/>
                </a:lnTo>
                <a:lnTo>
                  <a:pt x="1380" y="0"/>
                </a:lnTo>
                <a:lnTo>
                  <a:pt x="1380" y="87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55" name="Rectangle 94">
            <a:extLst>
              <a:ext uri="{FF2B5EF4-FFF2-40B4-BE49-F238E27FC236}">
                <a16:creationId xmlns:a16="http://schemas.microsoft.com/office/drawing/2014/main" id="{E4010083-00E6-3B4F-A84C-9047FCA8BB2C}"/>
              </a:ext>
            </a:extLst>
          </p:cNvPr>
          <p:cNvSpPr>
            <a:spLocks noChangeArrowheads="1"/>
          </p:cNvSpPr>
          <p:nvPr/>
        </p:nvSpPr>
        <p:spPr bwMode="auto">
          <a:xfrm>
            <a:off x="1312863" y="3013075"/>
            <a:ext cx="947737"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700" b="1">
                <a:cs typeface="Arial" panose="020B0604020202020204" pitchFamily="34" charset="0"/>
              </a:rPr>
              <a:t>Sample</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a:extLst>
              <a:ext uri="{FF2B5EF4-FFF2-40B4-BE49-F238E27FC236}">
                <a16:creationId xmlns:a16="http://schemas.microsoft.com/office/drawing/2014/main" id="{B2CC9FA7-563E-1048-B381-1E295599AE43}"/>
              </a:ext>
            </a:extLst>
          </p:cNvPr>
          <p:cNvSpPr>
            <a:spLocks noGrp="1" noChangeArrowheads="1"/>
          </p:cNvSpPr>
          <p:nvPr>
            <p:ph type="title"/>
          </p:nvPr>
        </p:nvSpPr>
        <p:spPr>
          <a:xfrm>
            <a:off x="5410200" y="0"/>
            <a:ext cx="3124200" cy="914400"/>
          </a:xfrm>
        </p:spPr>
        <p:txBody>
          <a:bodyPr/>
          <a:lstStyle/>
          <a:p>
            <a:r>
              <a:rPr lang="en-US" altLang="en-US" sz="2400">
                <a:ea typeface="ＭＳ Ｐゴシック" panose="020B0600070205080204" pitchFamily="34" charset="-128"/>
              </a:rPr>
              <a:t>XDP sorting of Lysed Blood example</a:t>
            </a:r>
          </a:p>
        </p:txBody>
      </p:sp>
      <p:pic>
        <p:nvPicPr>
          <p:cNvPr id="67586" name="Picture 2">
            <a:extLst>
              <a:ext uri="{FF2B5EF4-FFF2-40B4-BE49-F238E27FC236}">
                <a16:creationId xmlns:a16="http://schemas.microsoft.com/office/drawing/2014/main" id="{220A156D-A291-6C41-9205-D9FD1E3337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14925" cy="660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3FB00313-AA3F-7248-A3F1-23E16F3D0CC7}"/>
              </a:ext>
            </a:extLst>
          </p:cNvPr>
          <p:cNvSpPr txBox="1"/>
          <p:nvPr/>
        </p:nvSpPr>
        <p:spPr>
          <a:xfrm>
            <a:off x="7011988" y="2176463"/>
            <a:ext cx="2057400" cy="831850"/>
          </a:xfrm>
          <a:prstGeom prst="rect">
            <a:avLst/>
          </a:prstGeom>
          <a:noFill/>
        </p:spPr>
        <p:txBody>
          <a:bodyPr>
            <a:spAutoFit/>
          </a:bodyPr>
          <a:lstStyle/>
          <a:p>
            <a:pPr eaLnBrk="1" hangingPunct="1">
              <a:defRPr/>
            </a:pPr>
            <a:r>
              <a:rPr lang="en-US" sz="1200" dirty="0">
                <a:solidFill>
                  <a:schemeClr val="bg2">
                    <a:lumMod val="95000"/>
                    <a:lumOff val="5000"/>
                  </a:schemeClr>
                </a:solidFill>
                <a:ea typeface="+mn-ea"/>
                <a:cs typeface="Arial" pitchFamily="34" charset="0"/>
              </a:rPr>
              <a:t>Note: This is not an endorsement of this instrument. Data are from a commercial brochure</a:t>
            </a:r>
          </a:p>
        </p:txBody>
      </p:sp>
      <p:sp>
        <p:nvSpPr>
          <p:cNvPr id="5" name="TextBox 4">
            <a:extLst>
              <a:ext uri="{FF2B5EF4-FFF2-40B4-BE49-F238E27FC236}">
                <a16:creationId xmlns:a16="http://schemas.microsoft.com/office/drawing/2014/main" id="{810F4D42-F6D4-4942-B2A2-33B0CBDC062E}"/>
              </a:ext>
            </a:extLst>
          </p:cNvPr>
          <p:cNvSpPr txBox="1"/>
          <p:nvPr/>
        </p:nvSpPr>
        <p:spPr>
          <a:xfrm>
            <a:off x="6934200" y="5715000"/>
            <a:ext cx="2057400" cy="461963"/>
          </a:xfrm>
          <a:prstGeom prst="rect">
            <a:avLst/>
          </a:prstGeom>
          <a:noFill/>
        </p:spPr>
        <p:txBody>
          <a:bodyPr>
            <a:spAutoFit/>
          </a:bodyPr>
          <a:lstStyle/>
          <a:p>
            <a:pPr eaLnBrk="1" hangingPunct="1">
              <a:defRPr/>
            </a:pPr>
            <a:r>
              <a:rPr lang="en-US" sz="1200" dirty="0">
                <a:solidFill>
                  <a:schemeClr val="bg2">
                    <a:lumMod val="95000"/>
                    <a:lumOff val="5000"/>
                  </a:schemeClr>
                </a:solidFill>
                <a:ea typeface="+mn-ea"/>
                <a:cs typeface="Arial" pitchFamily="34" charset="0"/>
              </a:rPr>
              <a:t>Images from BC Website and  Public Presentations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5A1BD1F9-5156-7248-96DB-876FC8E3B01D}"/>
              </a:ext>
            </a:extLst>
          </p:cNvPr>
          <p:cNvSpPr>
            <a:spLocks noGrp="1" noChangeArrowheads="1"/>
          </p:cNvSpPr>
          <p:nvPr>
            <p:ph type="title"/>
          </p:nvPr>
        </p:nvSpPr>
        <p:spPr>
          <a:xfrm>
            <a:off x="5029200" y="0"/>
            <a:ext cx="4114800" cy="914400"/>
          </a:xfrm>
        </p:spPr>
        <p:txBody>
          <a:bodyPr/>
          <a:lstStyle/>
          <a:p>
            <a:r>
              <a:rPr lang="en-US" altLang="en-US" sz="2400">
                <a:ea typeface="ＭＳ Ｐゴシック" panose="020B0600070205080204" pitchFamily="34" charset="-128"/>
              </a:rPr>
              <a:t>XDP sorting of Whole Blood example</a:t>
            </a:r>
          </a:p>
        </p:txBody>
      </p:sp>
      <p:pic>
        <p:nvPicPr>
          <p:cNvPr id="69634" name="Picture 2">
            <a:extLst>
              <a:ext uri="{FF2B5EF4-FFF2-40B4-BE49-F238E27FC236}">
                <a16:creationId xmlns:a16="http://schemas.microsoft.com/office/drawing/2014/main" id="{330445F8-74C9-EE4F-BB06-4105EB53FD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17463"/>
            <a:ext cx="4938713" cy="653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73E53F2-9201-5947-B01C-3885914DA6B6}"/>
              </a:ext>
            </a:extLst>
          </p:cNvPr>
          <p:cNvSpPr txBox="1"/>
          <p:nvPr/>
        </p:nvSpPr>
        <p:spPr>
          <a:xfrm>
            <a:off x="7011988" y="2176463"/>
            <a:ext cx="2057400" cy="831850"/>
          </a:xfrm>
          <a:prstGeom prst="rect">
            <a:avLst/>
          </a:prstGeom>
          <a:noFill/>
        </p:spPr>
        <p:txBody>
          <a:bodyPr>
            <a:spAutoFit/>
          </a:bodyPr>
          <a:lstStyle/>
          <a:p>
            <a:pPr eaLnBrk="1" hangingPunct="1">
              <a:defRPr/>
            </a:pPr>
            <a:r>
              <a:rPr lang="en-US" sz="1200" dirty="0">
                <a:solidFill>
                  <a:schemeClr val="bg2">
                    <a:lumMod val="95000"/>
                    <a:lumOff val="5000"/>
                  </a:schemeClr>
                </a:solidFill>
                <a:ea typeface="+mn-ea"/>
                <a:cs typeface="Arial" pitchFamily="34" charset="0"/>
              </a:rPr>
              <a:t>Note: This is not an endorsement of this instrument. Data are from a commercial brochure</a:t>
            </a:r>
          </a:p>
        </p:txBody>
      </p:sp>
      <p:sp>
        <p:nvSpPr>
          <p:cNvPr id="5" name="TextBox 4">
            <a:extLst>
              <a:ext uri="{FF2B5EF4-FFF2-40B4-BE49-F238E27FC236}">
                <a16:creationId xmlns:a16="http://schemas.microsoft.com/office/drawing/2014/main" id="{1ABA845E-4A61-8745-9C1D-FF51FBC3898B}"/>
              </a:ext>
            </a:extLst>
          </p:cNvPr>
          <p:cNvSpPr txBox="1"/>
          <p:nvPr/>
        </p:nvSpPr>
        <p:spPr>
          <a:xfrm>
            <a:off x="6934200" y="5715000"/>
            <a:ext cx="2057400" cy="461963"/>
          </a:xfrm>
          <a:prstGeom prst="rect">
            <a:avLst/>
          </a:prstGeom>
          <a:noFill/>
        </p:spPr>
        <p:txBody>
          <a:bodyPr>
            <a:spAutoFit/>
          </a:bodyPr>
          <a:lstStyle/>
          <a:p>
            <a:pPr eaLnBrk="1" hangingPunct="1">
              <a:defRPr/>
            </a:pPr>
            <a:r>
              <a:rPr lang="en-US" sz="1200" dirty="0">
                <a:solidFill>
                  <a:schemeClr val="bg2">
                    <a:lumMod val="95000"/>
                    <a:lumOff val="5000"/>
                  </a:schemeClr>
                </a:solidFill>
                <a:ea typeface="+mn-ea"/>
                <a:cs typeface="Arial" pitchFamily="34" charset="0"/>
              </a:rPr>
              <a:t>Images from BC Website and  Public Presentations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68FF45E5-935E-D94E-9343-9C357DDE7D61}"/>
              </a:ext>
            </a:extLst>
          </p:cNvPr>
          <p:cNvSpPr>
            <a:spLocks noGrp="1" noChangeArrowheads="1"/>
          </p:cNvSpPr>
          <p:nvPr>
            <p:ph type="title"/>
          </p:nvPr>
        </p:nvSpPr>
        <p:spPr/>
        <p:txBody>
          <a:bodyPr/>
          <a:lstStyle/>
          <a:p>
            <a:r>
              <a:rPr lang="en-US" altLang="en-US" sz="2400">
                <a:ea typeface="ＭＳ Ｐゴシック" panose="020B0600070205080204" pitchFamily="34" charset="-128"/>
              </a:rPr>
              <a:t>Automatic plate deposition is standard on most systems</a:t>
            </a:r>
          </a:p>
        </p:txBody>
      </p:sp>
      <p:pic>
        <p:nvPicPr>
          <p:cNvPr id="71682" name="Picture 3" descr="CYCLO">
            <a:extLst>
              <a:ext uri="{FF2B5EF4-FFF2-40B4-BE49-F238E27FC236}">
                <a16:creationId xmlns:a16="http://schemas.microsoft.com/office/drawing/2014/main" id="{13776FEB-7C46-2345-8BB5-DDD0743091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676400"/>
            <a:ext cx="3119438"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4" descr="CYCLONES">
            <a:extLst>
              <a:ext uri="{FF2B5EF4-FFF2-40B4-BE49-F238E27FC236}">
                <a16:creationId xmlns:a16="http://schemas.microsoft.com/office/drawing/2014/main" id="{8174B3D1-107D-084D-821B-64474D5ED7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9048"/>
          <a:stretch>
            <a:fillRect/>
          </a:stretch>
        </p:blipFill>
        <p:spPr bwMode="auto">
          <a:xfrm>
            <a:off x="4603750" y="914400"/>
            <a:ext cx="35433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5" descr="TRAYS">
            <a:extLst>
              <a:ext uri="{FF2B5EF4-FFF2-40B4-BE49-F238E27FC236}">
                <a16:creationId xmlns:a16="http://schemas.microsoft.com/office/drawing/2014/main" id="{20D193F0-E91E-F04E-8066-C0F764EDDD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26541"/>
          <a:stretch>
            <a:fillRect/>
          </a:stretch>
        </p:blipFill>
        <p:spPr bwMode="auto">
          <a:xfrm>
            <a:off x="4114800" y="3117850"/>
            <a:ext cx="4192588" cy="302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a:extLst>
              <a:ext uri="{FF2B5EF4-FFF2-40B4-BE49-F238E27FC236}">
                <a16:creationId xmlns:a16="http://schemas.microsoft.com/office/drawing/2014/main" id="{3021AFCE-09E8-414C-91D8-CFFE3644D14D}"/>
              </a:ext>
            </a:extLst>
          </p:cNvPr>
          <p:cNvSpPr>
            <a:spLocks noGrp="1" noChangeArrowheads="1"/>
          </p:cNvSpPr>
          <p:nvPr>
            <p:ph type="title"/>
          </p:nvPr>
        </p:nvSpPr>
        <p:spPr/>
        <p:txBody>
          <a:bodyPr/>
          <a:lstStyle/>
          <a:p>
            <a:r>
              <a:rPr lang="en-US" altLang="en-US">
                <a:ea typeface="ＭＳ Ｐゴシック" panose="020B0600070205080204" pitchFamily="34" charset="-128"/>
              </a:rPr>
              <a:t>XY technologies – sperm sorting</a:t>
            </a:r>
          </a:p>
        </p:txBody>
      </p:sp>
      <p:pic>
        <p:nvPicPr>
          <p:cNvPr id="73730" name="Picture 2">
            <a:extLst>
              <a:ext uri="{FF2B5EF4-FFF2-40B4-BE49-F238E27FC236}">
                <a16:creationId xmlns:a16="http://schemas.microsoft.com/office/drawing/2014/main" id="{AB50E27C-156A-FE41-B103-6C6CBC2E65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892126"/>
            <a:ext cx="7391400" cy="5516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B0CC8-7083-064D-BAFB-B625557E8F29}"/>
              </a:ext>
            </a:extLst>
          </p:cNvPr>
          <p:cNvSpPr>
            <a:spLocks noGrp="1"/>
          </p:cNvSpPr>
          <p:nvPr>
            <p:ph type="title"/>
          </p:nvPr>
        </p:nvSpPr>
        <p:spPr/>
        <p:txBody>
          <a:bodyPr/>
          <a:lstStyle/>
          <a:p>
            <a:r>
              <a:rPr lang="en-US" dirty="0"/>
              <a:t>BD Sorters</a:t>
            </a:r>
          </a:p>
        </p:txBody>
      </p:sp>
      <p:pic>
        <p:nvPicPr>
          <p:cNvPr id="3" name="Picture 2">
            <a:extLst>
              <a:ext uri="{FF2B5EF4-FFF2-40B4-BE49-F238E27FC236}">
                <a16:creationId xmlns:a16="http://schemas.microsoft.com/office/drawing/2014/main" id="{A40B67CB-51C4-6744-9553-94CBD68BF6B3}"/>
              </a:ext>
            </a:extLst>
          </p:cNvPr>
          <p:cNvPicPr>
            <a:picLocks noChangeAspect="1"/>
          </p:cNvPicPr>
          <p:nvPr/>
        </p:nvPicPr>
        <p:blipFill>
          <a:blip r:embed="rId2"/>
          <a:stretch>
            <a:fillRect/>
          </a:stretch>
        </p:blipFill>
        <p:spPr>
          <a:xfrm>
            <a:off x="0" y="1219200"/>
            <a:ext cx="9144000" cy="4925245"/>
          </a:xfrm>
          <a:prstGeom prst="rect">
            <a:avLst/>
          </a:prstGeom>
        </p:spPr>
      </p:pic>
      <p:pic>
        <p:nvPicPr>
          <p:cNvPr id="4" name="Picture 3">
            <a:extLst>
              <a:ext uri="{FF2B5EF4-FFF2-40B4-BE49-F238E27FC236}">
                <a16:creationId xmlns:a16="http://schemas.microsoft.com/office/drawing/2014/main" id="{A6317E6B-8845-E344-8B90-5E47BB7B5D6D}"/>
              </a:ext>
            </a:extLst>
          </p:cNvPr>
          <p:cNvPicPr>
            <a:picLocks noChangeAspect="1"/>
          </p:cNvPicPr>
          <p:nvPr/>
        </p:nvPicPr>
        <p:blipFill>
          <a:blip r:embed="rId3"/>
          <a:stretch>
            <a:fillRect/>
          </a:stretch>
        </p:blipFill>
        <p:spPr>
          <a:xfrm>
            <a:off x="609600" y="158132"/>
            <a:ext cx="2070100" cy="627550"/>
          </a:xfrm>
          <a:prstGeom prst="rect">
            <a:avLst/>
          </a:prstGeom>
        </p:spPr>
      </p:pic>
    </p:spTree>
    <p:extLst>
      <p:ext uri="{BB962C8B-B14F-4D97-AF65-F5344CB8AC3E}">
        <p14:creationId xmlns:p14="http://schemas.microsoft.com/office/powerpoint/2010/main" val="32687124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8E6AE-F769-8148-8C1D-3298253BB28D}"/>
              </a:ext>
            </a:extLst>
          </p:cNvPr>
          <p:cNvSpPr>
            <a:spLocks noGrp="1"/>
          </p:cNvSpPr>
          <p:nvPr>
            <p:ph type="title"/>
          </p:nvPr>
        </p:nvSpPr>
        <p:spPr/>
        <p:txBody>
          <a:bodyPr/>
          <a:lstStyle/>
          <a:p>
            <a:r>
              <a:rPr lang="en-US" dirty="0"/>
              <a:t>Sony Sorters</a:t>
            </a:r>
          </a:p>
        </p:txBody>
      </p:sp>
      <p:pic>
        <p:nvPicPr>
          <p:cNvPr id="3" name="Picture 2">
            <a:extLst>
              <a:ext uri="{FF2B5EF4-FFF2-40B4-BE49-F238E27FC236}">
                <a16:creationId xmlns:a16="http://schemas.microsoft.com/office/drawing/2014/main" id="{DC311DEB-EA53-2446-BBF5-3BBC27BC4874}"/>
              </a:ext>
            </a:extLst>
          </p:cNvPr>
          <p:cNvPicPr>
            <a:picLocks noChangeAspect="1"/>
          </p:cNvPicPr>
          <p:nvPr/>
        </p:nvPicPr>
        <p:blipFill>
          <a:blip r:embed="rId2"/>
          <a:stretch>
            <a:fillRect/>
          </a:stretch>
        </p:blipFill>
        <p:spPr>
          <a:xfrm>
            <a:off x="1144897" y="914400"/>
            <a:ext cx="6854206" cy="5415946"/>
          </a:xfrm>
          <a:prstGeom prst="rect">
            <a:avLst/>
          </a:prstGeom>
        </p:spPr>
      </p:pic>
    </p:spTree>
    <p:extLst>
      <p:ext uri="{BB962C8B-B14F-4D97-AF65-F5344CB8AC3E}">
        <p14:creationId xmlns:p14="http://schemas.microsoft.com/office/powerpoint/2010/main" val="8143342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9664E-9D85-4441-B530-2BFEEDF62490}"/>
              </a:ext>
            </a:extLst>
          </p:cNvPr>
          <p:cNvSpPr>
            <a:spLocks noGrp="1"/>
          </p:cNvSpPr>
          <p:nvPr>
            <p:ph type="title"/>
          </p:nvPr>
        </p:nvSpPr>
        <p:spPr/>
        <p:txBody>
          <a:bodyPr/>
          <a:lstStyle/>
          <a:p>
            <a:r>
              <a:rPr lang="en-US" dirty="0"/>
              <a:t>Beckman Sorters</a:t>
            </a:r>
          </a:p>
        </p:txBody>
      </p:sp>
      <p:pic>
        <p:nvPicPr>
          <p:cNvPr id="3" name="Picture 2">
            <a:extLst>
              <a:ext uri="{FF2B5EF4-FFF2-40B4-BE49-F238E27FC236}">
                <a16:creationId xmlns:a16="http://schemas.microsoft.com/office/drawing/2014/main" id="{B135A45B-11FC-6743-8467-79491975C388}"/>
              </a:ext>
            </a:extLst>
          </p:cNvPr>
          <p:cNvPicPr>
            <a:picLocks noChangeAspect="1"/>
          </p:cNvPicPr>
          <p:nvPr/>
        </p:nvPicPr>
        <p:blipFill>
          <a:blip r:embed="rId2"/>
          <a:stretch>
            <a:fillRect/>
          </a:stretch>
        </p:blipFill>
        <p:spPr>
          <a:xfrm>
            <a:off x="0" y="2013104"/>
            <a:ext cx="9144000" cy="2831792"/>
          </a:xfrm>
          <a:prstGeom prst="rect">
            <a:avLst/>
          </a:prstGeom>
        </p:spPr>
      </p:pic>
      <p:pic>
        <p:nvPicPr>
          <p:cNvPr id="4" name="Picture 3">
            <a:extLst>
              <a:ext uri="{FF2B5EF4-FFF2-40B4-BE49-F238E27FC236}">
                <a16:creationId xmlns:a16="http://schemas.microsoft.com/office/drawing/2014/main" id="{55FA386C-06AA-1945-8004-AC74A5005A6F}"/>
              </a:ext>
            </a:extLst>
          </p:cNvPr>
          <p:cNvPicPr>
            <a:picLocks noChangeAspect="1"/>
          </p:cNvPicPr>
          <p:nvPr/>
        </p:nvPicPr>
        <p:blipFill>
          <a:blip r:embed="rId3"/>
          <a:stretch>
            <a:fillRect/>
          </a:stretch>
        </p:blipFill>
        <p:spPr>
          <a:xfrm>
            <a:off x="228600" y="990600"/>
            <a:ext cx="3810000" cy="698500"/>
          </a:xfrm>
          <a:prstGeom prst="rect">
            <a:avLst/>
          </a:prstGeom>
        </p:spPr>
      </p:pic>
    </p:spTree>
    <p:extLst>
      <p:ext uri="{BB962C8B-B14F-4D97-AF65-F5344CB8AC3E}">
        <p14:creationId xmlns:p14="http://schemas.microsoft.com/office/powerpoint/2010/main" val="21814635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01263-2CE3-2347-A4ED-91D71528115A}"/>
              </a:ext>
            </a:extLst>
          </p:cNvPr>
          <p:cNvSpPr>
            <a:spLocks noGrp="1"/>
          </p:cNvSpPr>
          <p:nvPr>
            <p:ph type="title"/>
          </p:nvPr>
        </p:nvSpPr>
        <p:spPr>
          <a:xfrm>
            <a:off x="1981200" y="0"/>
            <a:ext cx="6553200" cy="914400"/>
          </a:xfrm>
        </p:spPr>
        <p:txBody>
          <a:bodyPr/>
          <a:lstStyle/>
          <a:p>
            <a:r>
              <a:rPr lang="en-US" dirty="0" err="1"/>
              <a:t>Nanosellect</a:t>
            </a:r>
            <a:r>
              <a:rPr lang="en-US" dirty="0"/>
              <a:t> Cell Sorter</a:t>
            </a:r>
          </a:p>
        </p:txBody>
      </p:sp>
      <p:pic>
        <p:nvPicPr>
          <p:cNvPr id="4" name="Picture 3">
            <a:extLst>
              <a:ext uri="{FF2B5EF4-FFF2-40B4-BE49-F238E27FC236}">
                <a16:creationId xmlns:a16="http://schemas.microsoft.com/office/drawing/2014/main" id="{661B1859-E6E8-1248-9456-B262912CE51A}"/>
              </a:ext>
            </a:extLst>
          </p:cNvPr>
          <p:cNvPicPr>
            <a:picLocks noChangeAspect="1"/>
          </p:cNvPicPr>
          <p:nvPr/>
        </p:nvPicPr>
        <p:blipFill>
          <a:blip r:embed="rId2"/>
          <a:stretch>
            <a:fillRect/>
          </a:stretch>
        </p:blipFill>
        <p:spPr>
          <a:xfrm>
            <a:off x="152400" y="209550"/>
            <a:ext cx="2286000" cy="495300"/>
          </a:xfrm>
          <a:prstGeom prst="rect">
            <a:avLst/>
          </a:prstGeom>
        </p:spPr>
      </p:pic>
      <p:pic>
        <p:nvPicPr>
          <p:cNvPr id="5" name="Picture 4">
            <a:extLst>
              <a:ext uri="{FF2B5EF4-FFF2-40B4-BE49-F238E27FC236}">
                <a16:creationId xmlns:a16="http://schemas.microsoft.com/office/drawing/2014/main" id="{D2CFC463-BF29-514D-9106-F034DE0D8FA6}"/>
              </a:ext>
            </a:extLst>
          </p:cNvPr>
          <p:cNvPicPr>
            <a:picLocks noChangeAspect="1"/>
          </p:cNvPicPr>
          <p:nvPr/>
        </p:nvPicPr>
        <p:blipFill>
          <a:blip r:embed="rId3"/>
          <a:stretch>
            <a:fillRect/>
          </a:stretch>
        </p:blipFill>
        <p:spPr>
          <a:xfrm>
            <a:off x="152400" y="3429001"/>
            <a:ext cx="7010400" cy="2479712"/>
          </a:xfrm>
          <a:prstGeom prst="rect">
            <a:avLst/>
          </a:prstGeom>
        </p:spPr>
      </p:pic>
      <p:pic>
        <p:nvPicPr>
          <p:cNvPr id="6" name="Picture 5">
            <a:extLst>
              <a:ext uri="{FF2B5EF4-FFF2-40B4-BE49-F238E27FC236}">
                <a16:creationId xmlns:a16="http://schemas.microsoft.com/office/drawing/2014/main" id="{3AA416E6-3877-F341-B5A9-3AC376EDC87E}"/>
              </a:ext>
            </a:extLst>
          </p:cNvPr>
          <p:cNvPicPr>
            <a:picLocks noChangeAspect="1"/>
          </p:cNvPicPr>
          <p:nvPr/>
        </p:nvPicPr>
        <p:blipFill>
          <a:blip r:embed="rId4"/>
          <a:stretch>
            <a:fillRect/>
          </a:stretch>
        </p:blipFill>
        <p:spPr>
          <a:xfrm>
            <a:off x="304800" y="883106"/>
            <a:ext cx="6744285" cy="2393494"/>
          </a:xfrm>
          <a:prstGeom prst="rect">
            <a:avLst/>
          </a:prstGeom>
        </p:spPr>
      </p:pic>
    </p:spTree>
    <p:extLst>
      <p:ext uri="{BB962C8B-B14F-4D97-AF65-F5344CB8AC3E}">
        <p14:creationId xmlns:p14="http://schemas.microsoft.com/office/powerpoint/2010/main" val="1980635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EAB21-4C55-0846-B429-040AF247D3B6}"/>
              </a:ext>
            </a:extLst>
          </p:cNvPr>
          <p:cNvSpPr>
            <a:spLocks noGrp="1"/>
          </p:cNvSpPr>
          <p:nvPr>
            <p:ph type="title"/>
          </p:nvPr>
        </p:nvSpPr>
        <p:spPr/>
        <p:txBody>
          <a:bodyPr/>
          <a:lstStyle/>
          <a:p>
            <a:r>
              <a:rPr lang="en-US" dirty="0" err="1"/>
              <a:t>BioRad</a:t>
            </a:r>
            <a:r>
              <a:rPr lang="en-US" dirty="0"/>
              <a:t> Sorters</a:t>
            </a:r>
          </a:p>
        </p:txBody>
      </p:sp>
      <p:pic>
        <p:nvPicPr>
          <p:cNvPr id="3" name="Picture 2">
            <a:extLst>
              <a:ext uri="{FF2B5EF4-FFF2-40B4-BE49-F238E27FC236}">
                <a16:creationId xmlns:a16="http://schemas.microsoft.com/office/drawing/2014/main" id="{A079DC6B-FE3D-D846-B1ED-4F6F64C2CF75}"/>
              </a:ext>
            </a:extLst>
          </p:cNvPr>
          <p:cNvPicPr>
            <a:picLocks noChangeAspect="1"/>
          </p:cNvPicPr>
          <p:nvPr/>
        </p:nvPicPr>
        <p:blipFill>
          <a:blip r:embed="rId2"/>
          <a:stretch>
            <a:fillRect/>
          </a:stretch>
        </p:blipFill>
        <p:spPr>
          <a:xfrm>
            <a:off x="330200" y="806450"/>
            <a:ext cx="8483600" cy="5245100"/>
          </a:xfrm>
          <a:prstGeom prst="rect">
            <a:avLst/>
          </a:prstGeom>
        </p:spPr>
      </p:pic>
      <p:pic>
        <p:nvPicPr>
          <p:cNvPr id="4" name="Picture 3">
            <a:extLst>
              <a:ext uri="{FF2B5EF4-FFF2-40B4-BE49-F238E27FC236}">
                <a16:creationId xmlns:a16="http://schemas.microsoft.com/office/drawing/2014/main" id="{ED49A7FD-4846-D048-9FDC-F240C1D5C0F2}"/>
              </a:ext>
            </a:extLst>
          </p:cNvPr>
          <p:cNvPicPr>
            <a:picLocks noChangeAspect="1"/>
          </p:cNvPicPr>
          <p:nvPr/>
        </p:nvPicPr>
        <p:blipFill>
          <a:blip r:embed="rId3"/>
          <a:stretch>
            <a:fillRect/>
          </a:stretch>
        </p:blipFill>
        <p:spPr>
          <a:xfrm>
            <a:off x="609600" y="298904"/>
            <a:ext cx="1488062" cy="386896"/>
          </a:xfrm>
          <a:prstGeom prst="rect">
            <a:avLst/>
          </a:prstGeom>
        </p:spPr>
      </p:pic>
    </p:spTree>
    <p:extLst>
      <p:ext uri="{BB962C8B-B14F-4D97-AF65-F5344CB8AC3E}">
        <p14:creationId xmlns:p14="http://schemas.microsoft.com/office/powerpoint/2010/main" val="23174649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64339-F61B-7549-B841-265716AB6CDF}"/>
              </a:ext>
            </a:extLst>
          </p:cNvPr>
          <p:cNvSpPr>
            <a:spLocks noGrp="1"/>
          </p:cNvSpPr>
          <p:nvPr>
            <p:ph type="title"/>
          </p:nvPr>
        </p:nvSpPr>
        <p:spPr/>
        <p:txBody>
          <a:bodyPr/>
          <a:lstStyle/>
          <a:p>
            <a:r>
              <a:rPr lang="en-US" dirty="0" err="1"/>
              <a:t>Miltenyi</a:t>
            </a:r>
            <a:r>
              <a:rPr lang="en-US" dirty="0"/>
              <a:t> </a:t>
            </a:r>
            <a:r>
              <a:rPr lang="en-US" dirty="0" err="1"/>
              <a:t>Biotec</a:t>
            </a:r>
            <a:endParaRPr lang="en-US" dirty="0"/>
          </a:p>
        </p:txBody>
      </p:sp>
      <p:pic>
        <p:nvPicPr>
          <p:cNvPr id="3" name="Picture 2">
            <a:extLst>
              <a:ext uri="{FF2B5EF4-FFF2-40B4-BE49-F238E27FC236}">
                <a16:creationId xmlns:a16="http://schemas.microsoft.com/office/drawing/2014/main" id="{2600876C-551D-3B4B-A436-6F13EFE513FA}"/>
              </a:ext>
            </a:extLst>
          </p:cNvPr>
          <p:cNvPicPr>
            <a:picLocks noChangeAspect="1"/>
          </p:cNvPicPr>
          <p:nvPr/>
        </p:nvPicPr>
        <p:blipFill>
          <a:blip r:embed="rId2"/>
          <a:stretch>
            <a:fillRect/>
          </a:stretch>
        </p:blipFill>
        <p:spPr>
          <a:xfrm>
            <a:off x="2476500" y="1824335"/>
            <a:ext cx="4914900" cy="4914900"/>
          </a:xfrm>
          <a:prstGeom prst="rect">
            <a:avLst/>
          </a:prstGeom>
        </p:spPr>
      </p:pic>
      <p:pic>
        <p:nvPicPr>
          <p:cNvPr id="6" name="Picture 5">
            <a:extLst>
              <a:ext uri="{FF2B5EF4-FFF2-40B4-BE49-F238E27FC236}">
                <a16:creationId xmlns:a16="http://schemas.microsoft.com/office/drawing/2014/main" id="{235C71EF-894C-F840-8DEC-2B35113F9BB4}"/>
              </a:ext>
            </a:extLst>
          </p:cNvPr>
          <p:cNvPicPr>
            <a:picLocks noChangeAspect="1"/>
          </p:cNvPicPr>
          <p:nvPr/>
        </p:nvPicPr>
        <p:blipFill>
          <a:blip r:embed="rId3"/>
          <a:stretch>
            <a:fillRect/>
          </a:stretch>
        </p:blipFill>
        <p:spPr>
          <a:xfrm>
            <a:off x="273050" y="1143000"/>
            <a:ext cx="1587500" cy="1270000"/>
          </a:xfrm>
          <a:prstGeom prst="rect">
            <a:avLst/>
          </a:prstGeom>
        </p:spPr>
      </p:pic>
      <p:sp>
        <p:nvSpPr>
          <p:cNvPr id="7" name="Rectangle 6">
            <a:extLst>
              <a:ext uri="{FF2B5EF4-FFF2-40B4-BE49-F238E27FC236}">
                <a16:creationId xmlns:a16="http://schemas.microsoft.com/office/drawing/2014/main" id="{14B242B2-9835-0F4E-A6B8-8C37E0140B21}"/>
              </a:ext>
            </a:extLst>
          </p:cNvPr>
          <p:cNvSpPr/>
          <p:nvPr/>
        </p:nvSpPr>
        <p:spPr>
          <a:xfrm>
            <a:off x="2895600" y="1316335"/>
            <a:ext cx="5550809" cy="461665"/>
          </a:xfrm>
          <a:prstGeom prst="rect">
            <a:avLst/>
          </a:prstGeom>
        </p:spPr>
        <p:txBody>
          <a:bodyPr wrap="square">
            <a:spAutoFit/>
          </a:bodyPr>
          <a:lstStyle/>
          <a:p>
            <a:r>
              <a:rPr lang="en-US" b="0" i="0" u="none" strike="noStrike" dirty="0" err="1">
                <a:solidFill>
                  <a:srgbClr val="333333"/>
                </a:solidFill>
                <a:effectLst/>
                <a:latin typeface="myriad-pro"/>
              </a:rPr>
              <a:t>autoMACS</a:t>
            </a:r>
            <a:r>
              <a:rPr lang="en-US" b="0" i="0" u="none" strike="noStrike" baseline="30000" dirty="0">
                <a:solidFill>
                  <a:srgbClr val="333333"/>
                </a:solidFill>
                <a:effectLst/>
                <a:latin typeface="myriad-pro"/>
              </a:rPr>
              <a:t>®</a:t>
            </a:r>
            <a:r>
              <a:rPr lang="en-US" b="0" i="0" u="none" strike="noStrike" dirty="0">
                <a:solidFill>
                  <a:srgbClr val="333333"/>
                </a:solidFill>
                <a:effectLst/>
                <a:latin typeface="myriad-pro"/>
              </a:rPr>
              <a:t> Pro Separator</a:t>
            </a:r>
          </a:p>
        </p:txBody>
      </p:sp>
    </p:spTree>
    <p:extLst>
      <p:ext uri="{BB962C8B-B14F-4D97-AF65-F5344CB8AC3E}">
        <p14:creationId xmlns:p14="http://schemas.microsoft.com/office/powerpoint/2010/main" val="786462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7F27E642-CDAE-4A43-ADDE-90E1DC436768}"/>
              </a:ext>
            </a:extLst>
          </p:cNvPr>
          <p:cNvSpPr>
            <a:spLocks noGrp="1" noChangeArrowheads="1"/>
          </p:cNvSpPr>
          <p:nvPr>
            <p:ph type="title"/>
          </p:nvPr>
        </p:nvSpPr>
        <p:spPr/>
        <p:txBody>
          <a:bodyPr/>
          <a:lstStyle/>
          <a:p>
            <a:r>
              <a:rPr lang="en-US" altLang="en-US">
                <a:ea typeface="ＭＳ Ｐゴシック" panose="020B0600070205080204" pitchFamily="34" charset="-128"/>
              </a:rPr>
              <a:t>Sample Preparation</a:t>
            </a:r>
          </a:p>
        </p:txBody>
      </p:sp>
      <p:sp>
        <p:nvSpPr>
          <p:cNvPr id="22530" name="Text Box 3">
            <a:extLst>
              <a:ext uri="{FF2B5EF4-FFF2-40B4-BE49-F238E27FC236}">
                <a16:creationId xmlns:a16="http://schemas.microsoft.com/office/drawing/2014/main" id="{E7625317-2E1F-1244-992F-EA2BF09354F4}"/>
              </a:ext>
            </a:extLst>
          </p:cNvPr>
          <p:cNvSpPr txBox="1">
            <a:spLocks noChangeArrowheads="1"/>
          </p:cNvSpPr>
          <p:nvPr/>
        </p:nvSpPr>
        <p:spPr bwMode="auto">
          <a:xfrm>
            <a:off x="1371600" y="1981200"/>
            <a:ext cx="5867400"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2400">
                <a:latin typeface="Times New Roman" panose="02020603050405020304" pitchFamily="18" charset="0"/>
                <a:cs typeface="Arial" panose="020B0604020202020204" pitchFamily="34" charset="0"/>
              </a:rPr>
              <a:t> The sample must be a single cell suspension</a:t>
            </a:r>
          </a:p>
          <a:p>
            <a:pPr>
              <a:spcBef>
                <a:spcPct val="50000"/>
              </a:spcBef>
            </a:pPr>
            <a:r>
              <a:rPr lang="en-US" altLang="en-US" sz="2400">
                <a:latin typeface="Times New Roman" panose="02020603050405020304" pitchFamily="18" charset="0"/>
                <a:cs typeface="Arial" panose="020B0604020202020204" pitchFamily="34" charset="0"/>
              </a:rPr>
              <a:t> The suspending fluid must be an electrolyte ie must conduct electricity</a:t>
            </a:r>
          </a:p>
          <a:p>
            <a:pPr>
              <a:spcBef>
                <a:spcPct val="50000"/>
              </a:spcBef>
            </a:pPr>
            <a:r>
              <a:rPr lang="en-US" altLang="en-US" sz="2400">
                <a:latin typeface="Times New Roman" panose="02020603050405020304" pitchFamily="18" charset="0"/>
                <a:cs typeface="Arial" panose="020B0604020202020204" pitchFamily="34" charset="0"/>
              </a:rPr>
              <a:t> High sample concentration is required to obtain adequate numbers </a:t>
            </a:r>
          </a:p>
          <a:p>
            <a:pPr>
              <a:spcBef>
                <a:spcPct val="50000"/>
              </a:spcBef>
            </a:pPr>
            <a:r>
              <a:rPr lang="en-US" altLang="en-US" sz="2400">
                <a:latin typeface="Times New Roman" panose="02020603050405020304" pitchFamily="18" charset="0"/>
                <a:cs typeface="Arial" panose="020B0604020202020204" pitchFamily="34" charset="0"/>
              </a:rPr>
              <a:t> Rare populations are very difficult to sort and require special attention (not dealt with in this section)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6ABE6986-234A-7645-B48E-D3F1E6509D6A}"/>
              </a:ext>
            </a:extLst>
          </p:cNvPr>
          <p:cNvSpPr>
            <a:spLocks noGrp="1" noChangeArrowheads="1"/>
          </p:cNvSpPr>
          <p:nvPr>
            <p:ph type="ctrTitle"/>
          </p:nvPr>
        </p:nvSpPr>
        <p:spPr>
          <a:xfrm>
            <a:off x="685800" y="0"/>
            <a:ext cx="7772400" cy="838200"/>
          </a:xfrm>
        </p:spPr>
        <p:txBody>
          <a:bodyPr/>
          <a:lstStyle/>
          <a:p>
            <a:r>
              <a:rPr lang="en-US" altLang="en-US">
                <a:ea typeface="ＭＳ Ｐゴシック" panose="020B0600070205080204" pitchFamily="34" charset="-128"/>
              </a:rPr>
              <a:t>Human Sperm Sorting</a:t>
            </a:r>
          </a:p>
        </p:txBody>
      </p:sp>
      <p:sp>
        <p:nvSpPr>
          <p:cNvPr id="75778" name="Rectangle 3">
            <a:extLst>
              <a:ext uri="{FF2B5EF4-FFF2-40B4-BE49-F238E27FC236}">
                <a16:creationId xmlns:a16="http://schemas.microsoft.com/office/drawing/2014/main" id="{C9364F61-3512-AC4F-886E-1E1B916B2332}"/>
              </a:ext>
            </a:extLst>
          </p:cNvPr>
          <p:cNvSpPr>
            <a:spLocks noGrp="1" noChangeArrowheads="1"/>
          </p:cNvSpPr>
          <p:nvPr>
            <p:ph type="subTitle" idx="1"/>
          </p:nvPr>
        </p:nvSpPr>
        <p:spPr>
          <a:xfrm>
            <a:off x="533400" y="1752600"/>
            <a:ext cx="8001000" cy="1752600"/>
          </a:xfrm>
        </p:spPr>
        <p:txBody>
          <a:bodyPr/>
          <a:lstStyle/>
          <a:p>
            <a:pPr algn="l"/>
            <a:r>
              <a:rPr lang="en-US" altLang="en-US" sz="1400" b="1" i="1">
                <a:ea typeface="ＭＳ Ｐゴシック" panose="020B0600070205080204" pitchFamily="34" charset="-128"/>
              </a:rPr>
              <a:t>MicroSort® Current Results</a:t>
            </a:r>
          </a:p>
          <a:p>
            <a:pPr algn="l"/>
            <a:r>
              <a:rPr lang="en-US" altLang="en-US" sz="1400" b="1" i="1">
                <a:ea typeface="ＭＳ Ｐゴシック" panose="020B0600070205080204" pitchFamily="34" charset="-128"/>
              </a:rPr>
              <a:t>XSORT</a:t>
            </a:r>
            <a:r>
              <a:rPr lang="en-US" altLang="en-US" sz="1400">
                <a:ea typeface="ＭＳ Ｐゴシック" panose="020B0600070205080204" pitchFamily="34" charset="-128"/>
              </a:rPr>
              <a:t>®</a:t>
            </a:r>
            <a:br>
              <a:rPr lang="en-US" altLang="en-US" sz="1400">
                <a:ea typeface="ＭＳ Ｐゴシック" panose="020B0600070205080204" pitchFamily="34" charset="-128"/>
              </a:rPr>
            </a:br>
            <a:r>
              <a:rPr lang="en-US" altLang="en-US" sz="1400" b="1">
                <a:ea typeface="ＭＳ Ｐゴシック" panose="020B0600070205080204" pitchFamily="34" charset="-128"/>
              </a:rPr>
              <a:t>XSORT® to increase the probability of conceiving a girl has resulted in an average of 88% X-bearing (female) sperm in the enriched specimen and 91% of the babies have been female. (295/325) </a:t>
            </a:r>
            <a:br>
              <a:rPr lang="en-US" altLang="en-US" sz="1400">
                <a:ea typeface="ＭＳ Ｐゴシック" panose="020B0600070205080204" pitchFamily="34" charset="-128"/>
              </a:rPr>
            </a:br>
            <a:br>
              <a:rPr lang="en-US" altLang="en-US" sz="1400">
                <a:ea typeface="ＭＳ Ｐゴシック" panose="020B0600070205080204" pitchFamily="34" charset="-128"/>
              </a:rPr>
            </a:br>
            <a:r>
              <a:rPr lang="en-US" altLang="en-US" sz="1400" b="1" i="1">
                <a:ea typeface="ＭＳ Ｐゴシック" panose="020B0600070205080204" pitchFamily="34" charset="-128"/>
              </a:rPr>
              <a:t>YSORT</a:t>
            </a:r>
            <a:r>
              <a:rPr lang="en-US" altLang="en-US" sz="1400">
                <a:ea typeface="ＭＳ Ｐゴシック" panose="020B0600070205080204" pitchFamily="34" charset="-128"/>
              </a:rPr>
              <a:t>®</a:t>
            </a:r>
            <a:br>
              <a:rPr lang="en-US" altLang="en-US" sz="1400">
                <a:ea typeface="ＭＳ Ｐゴシック" panose="020B0600070205080204" pitchFamily="34" charset="-128"/>
              </a:rPr>
            </a:br>
            <a:r>
              <a:rPr lang="en-US" altLang="en-US" sz="1400" b="1">
                <a:ea typeface="ＭＳ Ｐゴシック" panose="020B0600070205080204" pitchFamily="34" charset="-128"/>
              </a:rPr>
              <a:t>YSORT® to increase the probability of conceiving a boy has resulted in an average of 73% Y-bearing (male) sperm in the enriched specimen and 76% of the babies have been male. (39/51)</a:t>
            </a:r>
            <a:br>
              <a:rPr lang="en-US" altLang="en-US" sz="1400" b="1">
                <a:ea typeface="ＭＳ Ｐゴシック" panose="020B0600070205080204" pitchFamily="34" charset="-128"/>
              </a:rPr>
            </a:br>
            <a:br>
              <a:rPr lang="en-US" altLang="en-US" sz="1400" b="1">
                <a:ea typeface="ＭＳ Ｐゴシック" panose="020B0600070205080204" pitchFamily="34" charset="-128"/>
              </a:rPr>
            </a:br>
            <a:r>
              <a:rPr lang="en-US" altLang="en-US" sz="1400" b="1" i="1">
                <a:ea typeface="ＭＳ Ｐゴシック" panose="020B0600070205080204" pitchFamily="34" charset="-128"/>
              </a:rPr>
              <a:t>Conception Rate  </a:t>
            </a:r>
            <a:br>
              <a:rPr lang="en-US" altLang="en-US" sz="1400" b="1" i="1">
                <a:ea typeface="ＭＳ Ｐゴシック" panose="020B0600070205080204" pitchFamily="34" charset="-128"/>
              </a:rPr>
            </a:br>
            <a:r>
              <a:rPr lang="en-US" altLang="en-US" sz="1400" b="1">
                <a:ea typeface="ＭＳ Ｐゴシック" panose="020B0600070205080204" pitchFamily="34" charset="-128"/>
              </a:rPr>
              <a:t>The MicroSort Clinic average cumulative IUI clinical pregnancy rate is 16.6% (242/1452) per treatment cycle.  The overall IVF/ICSI clinical pregnancy rate is 33% (164/497) This includes MicroSort collaborators doing IVF/ICSI.</a:t>
            </a:r>
            <a:endParaRPr lang="en-US" altLang="en-US" sz="1400" b="1" i="1">
              <a:ea typeface="ＭＳ Ｐゴシック" panose="020B0600070205080204" pitchFamily="34" charset="-128"/>
            </a:endParaRPr>
          </a:p>
          <a:p>
            <a:pPr algn="l"/>
            <a:r>
              <a:rPr lang="en-US" altLang="en-US" sz="1400" b="1" i="1">
                <a:ea typeface="ＭＳ Ｐゴシック" panose="020B0600070205080204" pitchFamily="34" charset="-128"/>
              </a:rPr>
              <a:t>Pregnancies &amp; Births</a:t>
            </a:r>
            <a:br>
              <a:rPr lang="en-US" altLang="en-US" sz="1400">
                <a:ea typeface="ＭＳ Ｐゴシック" panose="020B0600070205080204" pitchFamily="34" charset="-128"/>
              </a:rPr>
            </a:br>
            <a:r>
              <a:rPr lang="en-US" altLang="en-US" sz="1400" b="1">
                <a:ea typeface="ＭＳ Ｐゴシック" panose="020B0600070205080204" pitchFamily="34" charset="-128"/>
              </a:rPr>
              <a:t>As of January 2004, more than 500 pregnancies have been achieved using MicroSort®; 419 babies have been born so far with many more due to deliver.</a:t>
            </a:r>
          </a:p>
        </p:txBody>
      </p:sp>
      <p:sp>
        <p:nvSpPr>
          <p:cNvPr id="75779" name="Text Box 4">
            <a:extLst>
              <a:ext uri="{FF2B5EF4-FFF2-40B4-BE49-F238E27FC236}">
                <a16:creationId xmlns:a16="http://schemas.microsoft.com/office/drawing/2014/main" id="{8A71A9FE-2B29-B349-8502-78BC32DCB402}"/>
              </a:ext>
            </a:extLst>
          </p:cNvPr>
          <p:cNvSpPr txBox="1">
            <a:spLocks noChangeArrowheads="1"/>
          </p:cNvSpPr>
          <p:nvPr/>
        </p:nvSpPr>
        <p:spPr bwMode="auto">
          <a:xfrm>
            <a:off x="3886200" y="6321425"/>
            <a:ext cx="3086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cs typeface="Arial" panose="020B0604020202020204" pitchFamily="34" charset="0"/>
              </a:rPr>
              <a:t>Source: http://www.microsort.net/index.htm</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a:extLst>
              <a:ext uri="{FF2B5EF4-FFF2-40B4-BE49-F238E27FC236}">
                <a16:creationId xmlns:a16="http://schemas.microsoft.com/office/drawing/2014/main" id="{E288A1AD-C97C-8C45-AFE6-936AA7ED37E0}"/>
              </a:ext>
            </a:extLst>
          </p:cNvPr>
          <p:cNvSpPr>
            <a:spLocks noGrp="1" noChangeArrowheads="1"/>
          </p:cNvSpPr>
          <p:nvPr>
            <p:ph type="title"/>
          </p:nvPr>
        </p:nvSpPr>
        <p:spPr>
          <a:xfrm>
            <a:off x="381000" y="-76200"/>
            <a:ext cx="8229600" cy="1143000"/>
          </a:xfrm>
        </p:spPr>
        <p:txBody>
          <a:bodyPr/>
          <a:lstStyle/>
          <a:p>
            <a:r>
              <a:rPr lang="en-US" altLang="en-US" sz="3600">
                <a:ea typeface="ＭＳ Ｐゴシック" panose="020B0600070205080204" pitchFamily="34" charset="-128"/>
              </a:rPr>
              <a:t>Microsort Sperm Sorting Facility</a:t>
            </a:r>
          </a:p>
        </p:txBody>
      </p:sp>
      <p:sp>
        <p:nvSpPr>
          <p:cNvPr id="77826" name="Rectangle 3">
            <a:extLst>
              <a:ext uri="{FF2B5EF4-FFF2-40B4-BE49-F238E27FC236}">
                <a16:creationId xmlns:a16="http://schemas.microsoft.com/office/drawing/2014/main" id="{08EEC2CF-9878-C842-9681-FDBCF91F9ACA}"/>
              </a:ext>
            </a:extLst>
          </p:cNvPr>
          <p:cNvSpPr>
            <a:spLocks noGrp="1" noChangeArrowheads="1"/>
          </p:cNvSpPr>
          <p:nvPr>
            <p:ph type="body" idx="1"/>
          </p:nvPr>
        </p:nvSpPr>
        <p:spPr>
          <a:xfrm>
            <a:off x="228600" y="922338"/>
            <a:ext cx="4419600" cy="4525962"/>
          </a:xfrm>
        </p:spPr>
        <p:txBody>
          <a:bodyPr/>
          <a:lstStyle/>
          <a:p>
            <a:endParaRPr lang="en-US" altLang="en-US" sz="1200" b="1">
              <a:ea typeface="ＭＳ Ｐゴシック" panose="020B0600070205080204" pitchFamily="34" charset="-128"/>
            </a:endParaRPr>
          </a:p>
          <a:p>
            <a:pPr>
              <a:buFontTx/>
              <a:buNone/>
            </a:pPr>
            <a:r>
              <a:rPr lang="en-US" altLang="en-US" sz="1400" b="1">
                <a:solidFill>
                  <a:srgbClr val="FF0066"/>
                </a:solidFill>
                <a:ea typeface="ＭＳ Ｐゴシック" panose="020B0600070205080204" pitchFamily="34" charset="-128"/>
              </a:rPr>
              <a:t>From the Microsort Website</a:t>
            </a:r>
          </a:p>
          <a:p>
            <a:r>
              <a:rPr lang="en-US" altLang="en-US" sz="1200" b="1">
                <a:ea typeface="ＭＳ Ｐゴシック" panose="020B0600070205080204" pitchFamily="34" charset="-128"/>
              </a:rPr>
              <a:t>Sperm Sorting (Gender Selection) for Prevention of </a:t>
            </a:r>
            <a:r>
              <a:rPr lang="en-US" altLang="en-US" sz="1200" b="1">
                <a:ea typeface="ＭＳ Ｐゴシック" panose="020B0600070205080204" pitchFamily="34" charset="-128"/>
                <a:hlinkClick r:id="rId3"/>
              </a:rPr>
              <a:t>X-Linked Diseases</a:t>
            </a:r>
            <a:r>
              <a:rPr lang="en-US" altLang="en-US" sz="1200" b="1">
                <a:ea typeface="ＭＳ Ｐゴシック" panose="020B0600070205080204" pitchFamily="34" charset="-128"/>
              </a:rPr>
              <a:t> and for </a:t>
            </a:r>
            <a:r>
              <a:rPr lang="en-US" altLang="en-US" sz="1200" b="1">
                <a:ea typeface="ＭＳ Ｐゴシック" panose="020B0600070205080204" pitchFamily="34" charset="-128"/>
                <a:hlinkClick r:id="rId4"/>
              </a:rPr>
              <a:t>Family Balancing</a:t>
            </a:r>
            <a:endParaRPr lang="en-US" altLang="en-US" sz="1200" b="1">
              <a:ea typeface="ＭＳ Ｐゴシック" panose="020B0600070205080204" pitchFamily="34" charset="-128"/>
            </a:endParaRPr>
          </a:p>
          <a:p>
            <a:r>
              <a:rPr lang="en-US" altLang="en-US" sz="1200" b="1">
                <a:ea typeface="ＭＳ Ｐゴシック" panose="020B0600070205080204" pitchFamily="34" charset="-128"/>
              </a:rPr>
              <a:t>The Genetics &amp; IVF Institute (GIVF) </a:t>
            </a:r>
            <a:r>
              <a:rPr lang="en-US" altLang="en-US" sz="1200" b="1">
                <a:ea typeface="ＭＳ Ｐゴシック" panose="020B0600070205080204" pitchFamily="34" charset="-128"/>
                <a:hlinkClick r:id="rId5"/>
              </a:rPr>
              <a:t>reported</a:t>
            </a:r>
            <a:r>
              <a:rPr lang="en-US" altLang="en-US" sz="1200" b="1">
                <a:ea typeface="ＭＳ Ｐゴシック" panose="020B0600070205080204" pitchFamily="34" charset="-128"/>
              </a:rPr>
              <a:t> the first human births in the world following flow cytometric separation of X (female) and Y (male) chromosome-bearing sperm cells (MicroSort).</a:t>
            </a:r>
            <a:br>
              <a:rPr lang="en-US" altLang="en-US" sz="1200" b="1">
                <a:ea typeface="ＭＳ Ｐゴシック" panose="020B0600070205080204" pitchFamily="34" charset="-128"/>
              </a:rPr>
            </a:br>
            <a:endParaRPr lang="en-US" altLang="en-US" sz="1200" b="1">
              <a:ea typeface="ＭＳ Ｐゴシック" panose="020B0600070205080204" pitchFamily="34" charset="-128"/>
            </a:endParaRPr>
          </a:p>
        </p:txBody>
      </p:sp>
      <p:pic>
        <p:nvPicPr>
          <p:cNvPr id="77827" name="Picture 4" descr="Flow cytometer">
            <a:extLst>
              <a:ext uri="{FF2B5EF4-FFF2-40B4-BE49-F238E27FC236}">
                <a16:creationId xmlns:a16="http://schemas.microsoft.com/office/drawing/2014/main" id="{5FAAADAE-4F74-154F-BF2D-9A6549A43C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3500" y="914400"/>
            <a:ext cx="3810000"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ext Box 5">
            <a:extLst>
              <a:ext uri="{FF2B5EF4-FFF2-40B4-BE49-F238E27FC236}">
                <a16:creationId xmlns:a16="http://schemas.microsoft.com/office/drawing/2014/main" id="{0A8359F6-D31F-414E-8C28-7E7ACEB910AC}"/>
              </a:ext>
            </a:extLst>
          </p:cNvPr>
          <p:cNvSpPr txBox="1">
            <a:spLocks noChangeArrowheads="1"/>
          </p:cNvSpPr>
          <p:nvPr/>
        </p:nvSpPr>
        <p:spPr bwMode="auto">
          <a:xfrm>
            <a:off x="4572000" y="6424613"/>
            <a:ext cx="2617788"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a:cs typeface="Arial" panose="020B0604020202020204" pitchFamily="34" charset="0"/>
              </a:rPr>
              <a:t>Source: http://www.microsort.net/index.htm</a:t>
            </a:r>
          </a:p>
        </p:txBody>
      </p:sp>
      <p:sp>
        <p:nvSpPr>
          <p:cNvPr id="77829" name="Text Box 6">
            <a:extLst>
              <a:ext uri="{FF2B5EF4-FFF2-40B4-BE49-F238E27FC236}">
                <a16:creationId xmlns:a16="http://schemas.microsoft.com/office/drawing/2014/main" id="{63663DC4-9572-9B49-81B8-6199D76950A5}"/>
              </a:ext>
            </a:extLst>
          </p:cNvPr>
          <p:cNvSpPr txBox="1">
            <a:spLocks noChangeArrowheads="1"/>
          </p:cNvSpPr>
          <p:nvPr/>
        </p:nvSpPr>
        <p:spPr bwMode="auto">
          <a:xfrm>
            <a:off x="231775" y="3657600"/>
            <a:ext cx="8789988" cy="250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1000"/>
              <a:t>“</a:t>
            </a:r>
            <a:r>
              <a:rPr lang="en-US" altLang="ja-JP" sz="1000"/>
              <a:t>Concerns regarding the use of UV and Hoechst 33342 (bisbenzimide) for FCS of human sperm cells have been expressed (Ashwood-Smith, 1994 and Munne, 1994) and clarified (Johnson and Schulman, 1994). Bisbenzimide is a non-intercalating non-cytotoxic DNA stain that preferentially binds to triplet adenine and thymine base pairs in the minor groove outside of the double helix and is reversible at 37C. Hoechst 33342 absorbs at 358nm, a substantial distance from the maximum DNA absorption of approximately 260nm, excites at 367nm and emits at 461nm. While some somatic cells have been found to be sensitive to bisbenzimide staining (Van Zandt and Fry, 1983; Durand and Olive, 1982), sperm nuclear DNA has undergone changes including compaction and stabilization that is uniquely different from other cell types. Watkins et al. (1996) found no evidence of mutagenicity of human sperm cells stained with &lt;900 M bisbenzimide as assessed by PCR analysis of the B-globin gene. Catt et al. (1997) also reported no increase in the incidence of endogenous DNA nicks in human sperm cells after bisbenzimide staining and UV exposure during passage through a fluorescence activated cell sorter. Concerns regarding embryo development in the bovine (Cran et al., 1994) and rabbit (McNutt and Johnson, 1996) were not observed in our human experience that resulted in a 92% embryo cleavage rate (unpublished data) and 21.2% pregnancy rate per transfer cycle. Most important, as in the animal data in several species with hundreds of normal births, all offspring born from FCS of human sperm have been normal and healthy.</a:t>
            </a:r>
            <a:r>
              <a:rPr lang="ja-JP" altLang="en-US" sz="1000"/>
              <a:t>”</a:t>
            </a:r>
            <a:br>
              <a:rPr lang="en-US" altLang="ja-JP" sz="1000"/>
            </a:br>
            <a:endParaRPr lang="en-US" altLang="ja-JP" sz="1000"/>
          </a:p>
          <a:p>
            <a:pPr eaLnBrk="1" hangingPunct="1">
              <a:spcBef>
                <a:spcPct val="0"/>
              </a:spcBef>
              <a:buFontTx/>
              <a:buNone/>
            </a:pPr>
            <a:r>
              <a:rPr lang="en-US" altLang="en-US" sz="1000" b="1"/>
              <a:t>Births of normal daughters after MicroSort sperm separation and intrauterine insemination, in-vitro fertilization, or intracytoplasmic sperm injection</a:t>
            </a:r>
            <a:r>
              <a:rPr lang="ja-JP" altLang="en-US" sz="1000" b="1"/>
              <a:t>”</a:t>
            </a:r>
            <a:r>
              <a:rPr lang="en-US" altLang="ja-JP" sz="1000" b="1"/>
              <a:t>, </a:t>
            </a:r>
            <a:r>
              <a:rPr lang="en-US" altLang="ja-JP" sz="1000"/>
              <a:t>E.F.Fugger</a:t>
            </a:r>
            <a:r>
              <a:rPr lang="en-US" altLang="ja-JP" sz="1000" i="1"/>
              <a:t>, </a:t>
            </a:r>
            <a:r>
              <a:rPr lang="en-US" altLang="ja-JP" sz="1000"/>
              <a:t> S.H.Black K. Keyvanfar, J.D. Schulman</a:t>
            </a:r>
            <a:endParaRPr lang="en-US" altLang="en-US" sz="1000"/>
          </a:p>
        </p:txBody>
      </p:sp>
      <p:sp>
        <p:nvSpPr>
          <p:cNvPr id="77830" name="TextBox 1">
            <a:extLst>
              <a:ext uri="{FF2B5EF4-FFF2-40B4-BE49-F238E27FC236}">
                <a16:creationId xmlns:a16="http://schemas.microsoft.com/office/drawing/2014/main" id="{932D2313-78B4-2A48-B8C5-B67894A685BE}"/>
              </a:ext>
            </a:extLst>
          </p:cNvPr>
          <p:cNvSpPr txBox="1">
            <a:spLocks noChangeArrowheads="1"/>
          </p:cNvSpPr>
          <p:nvPr/>
        </p:nvSpPr>
        <p:spPr bwMode="auto">
          <a:xfrm>
            <a:off x="536575" y="5840413"/>
            <a:ext cx="8836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FF0000"/>
                </a:solidFill>
                <a:latin typeface="Times New Roman" panose="02020603050405020304" pitchFamily="18" charset="0"/>
              </a:rPr>
              <a:t>NOTE: The FDA withdrew Microsort license to perform human sorts recently. As I understand it, this was due to ethical reasons related to “population balancing” and not safety issues.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944B8DCB-DA09-9C44-8141-10076792A968}"/>
              </a:ext>
            </a:extLst>
          </p:cNvPr>
          <p:cNvSpPr>
            <a:spLocks noGrp="1" noChangeArrowheads="1"/>
          </p:cNvSpPr>
          <p:nvPr>
            <p:ph type="title"/>
          </p:nvPr>
        </p:nvSpPr>
        <p:spPr/>
        <p:txBody>
          <a:bodyPr/>
          <a:lstStyle/>
          <a:p>
            <a:r>
              <a:rPr lang="en-US" altLang="en-US" sz="3600">
                <a:ea typeface="ＭＳ Ｐゴシック" panose="020B0600070205080204" pitchFamily="34" charset="-128"/>
              </a:rPr>
              <a:t>References to Human Sperm Sorting</a:t>
            </a:r>
          </a:p>
        </p:txBody>
      </p:sp>
      <p:sp>
        <p:nvSpPr>
          <p:cNvPr id="79874" name="Rectangle 3">
            <a:extLst>
              <a:ext uri="{FF2B5EF4-FFF2-40B4-BE49-F238E27FC236}">
                <a16:creationId xmlns:a16="http://schemas.microsoft.com/office/drawing/2014/main" id="{B8E4FE11-C0C7-0149-93FA-EDECF844A78E}"/>
              </a:ext>
            </a:extLst>
          </p:cNvPr>
          <p:cNvSpPr>
            <a:spLocks noGrp="1" noChangeArrowheads="1"/>
          </p:cNvSpPr>
          <p:nvPr>
            <p:ph type="body" idx="1"/>
          </p:nvPr>
        </p:nvSpPr>
        <p:spPr>
          <a:xfrm>
            <a:off x="685800" y="1066800"/>
            <a:ext cx="7772400" cy="4114800"/>
          </a:xfrm>
        </p:spPr>
        <p:txBody>
          <a:bodyPr/>
          <a:lstStyle/>
          <a:p>
            <a:r>
              <a:rPr lang="en-US" altLang="en-US" sz="1200" b="1">
                <a:ea typeface="ＭＳ Ｐゴシック" panose="020B0600070205080204" pitchFamily="34" charset="-128"/>
              </a:rPr>
              <a:t>Vidal, F., Fugger, E.F., Blanco, J., Keyvanfar, K. et al, Efficiency of MicroSort Flow Cytometry for Producing Sperm Populations Enriched in X- or Y Chromosome Haplotypes: a Blind Trial Assessed by Double and Triple Colour Fluorescent In-Situ Hybridization,? </a:t>
            </a:r>
            <a:r>
              <a:rPr lang="en-US" altLang="en-US" sz="1200" b="1" i="1">
                <a:ea typeface="ＭＳ Ｐゴシック" panose="020B0600070205080204" pitchFamily="34" charset="-128"/>
              </a:rPr>
              <a:t>Hum Reprod</a:t>
            </a:r>
            <a:r>
              <a:rPr lang="en-US" altLang="en-US" sz="1200" b="1">
                <a:ea typeface="ＭＳ Ｐゴシック" panose="020B0600070205080204" pitchFamily="34" charset="-128"/>
              </a:rPr>
              <a:t>, Vol. 13, 1998, pp. 308-312.</a:t>
            </a:r>
            <a:r>
              <a:rPr lang="en-US" altLang="en-US" sz="1200">
                <a:ea typeface="ＭＳ Ｐゴシック" panose="020B0600070205080204" pitchFamily="34" charset="-128"/>
              </a:rPr>
              <a:t> </a:t>
            </a:r>
          </a:p>
          <a:p>
            <a:r>
              <a:rPr lang="en-US" altLang="en-US" sz="1200" b="1">
                <a:ea typeface="ＭＳ Ｐゴシック" panose="020B0600070205080204" pitchFamily="34" charset="-128"/>
              </a:rPr>
              <a:t>Fugger, E.F., Black, S.H., Keyvanfar, K. and Schulman, J.D., Births of Normal Daughters After MicroSort Sperm Separation and Medical Insemination</a:t>
            </a:r>
            <a:r>
              <a:rPr lang="en-US" altLang="en-US" sz="1200" b="1" i="1">
                <a:ea typeface="ＭＳ Ｐゴシック" panose="020B0600070205080204" pitchFamily="34" charset="-128"/>
              </a:rPr>
              <a:t>, </a:t>
            </a:r>
            <a:r>
              <a:rPr lang="en-US" altLang="en-US" sz="1200" b="1">
                <a:ea typeface="ＭＳ Ｐゴシック" panose="020B0600070205080204" pitchFamily="34" charset="-128"/>
              </a:rPr>
              <a:t>IVF, or ICSI,?</a:t>
            </a:r>
            <a:r>
              <a:rPr lang="en-US" altLang="en-US" sz="1200" b="1" i="1">
                <a:ea typeface="ＭＳ Ｐゴシック" panose="020B0600070205080204" pitchFamily="34" charset="-128"/>
              </a:rPr>
              <a:t> Hum Reprod</a:t>
            </a:r>
            <a:r>
              <a:rPr lang="en-US" altLang="en-US" sz="1200" b="1">
                <a:ea typeface="ＭＳ Ｐゴシック" panose="020B0600070205080204" pitchFamily="34" charset="-128"/>
              </a:rPr>
              <a:t>, Vol. 13, No. 9, 1998, pp. 2367-2370.</a:t>
            </a:r>
          </a:p>
          <a:p>
            <a:r>
              <a:rPr lang="en-US" altLang="en-US" sz="1200" b="1">
                <a:ea typeface="ＭＳ Ｐゴシック" panose="020B0600070205080204" pitchFamily="34" charset="-128"/>
              </a:rPr>
              <a:t>Stern, H., Wiley, S., Matken, R., Karabinus, D., and Blauer, K., MicroSort⼯span&gt; Babies:  1994-2002 Preliminary Postnatal Follow-up Results,?</a:t>
            </a:r>
            <a:r>
              <a:rPr lang="en-US" altLang="en-US" sz="1200" b="1" i="1">
                <a:ea typeface="ＭＳ Ｐゴシック" panose="020B0600070205080204" pitchFamily="34" charset="-128"/>
              </a:rPr>
              <a:t> American Society of Reproductive Medicine</a:t>
            </a:r>
            <a:r>
              <a:rPr lang="en-US" altLang="en-US" sz="1200" b="1">
                <a:ea typeface="ＭＳ Ｐゴシック" panose="020B0600070205080204" pitchFamily="34" charset="-128"/>
              </a:rPr>
              <a:t>, Meeting Abstracts, Seattle, Washington, October 2002, </a:t>
            </a:r>
            <a:r>
              <a:rPr lang="en-US" altLang="en-US" sz="1200" b="1" i="1">
                <a:ea typeface="ＭＳ Ｐゴシック" panose="020B0600070205080204" pitchFamily="34" charset="-128"/>
              </a:rPr>
              <a:t>Fertility and Sterility</a:t>
            </a:r>
            <a:r>
              <a:rPr lang="en-US" altLang="en-US" sz="1200" b="1">
                <a:ea typeface="ＭＳ Ｐゴシック" panose="020B0600070205080204" pitchFamily="34" charset="-128"/>
              </a:rPr>
              <a:t>, Vol. 76, No. 3S, September 2002, p. 54</a:t>
            </a:r>
          </a:p>
          <a:p>
            <a:endParaRPr lang="en-US" altLang="en-US" sz="1200" b="1">
              <a:ea typeface="ＭＳ Ｐゴシック" panose="020B0600070205080204" pitchFamily="34" charset="-128"/>
            </a:endParaRPr>
          </a:p>
          <a:p>
            <a:endParaRPr lang="en-US" altLang="en-US" sz="1200" b="1">
              <a:ea typeface="ＭＳ Ｐゴシック" panose="020B0600070205080204" pitchFamily="34" charset="-128"/>
            </a:endParaRPr>
          </a:p>
          <a:p>
            <a:r>
              <a:rPr lang="en-US" altLang="en-US" sz="2000" b="1" u="sng">
                <a:solidFill>
                  <a:srgbClr val="FF0066"/>
                </a:solidFill>
                <a:ea typeface="ＭＳ Ｐゴシック" panose="020B0600070205080204" pitchFamily="34" charset="-128"/>
              </a:rPr>
              <a:t>Laboratory Sort Fees (2004) </a:t>
            </a:r>
            <a:endParaRPr lang="en-US" altLang="en-US" sz="2000" b="1">
              <a:solidFill>
                <a:srgbClr val="FF0066"/>
              </a:solidFill>
              <a:ea typeface="ＭＳ Ｐゴシック" panose="020B0600070205080204" pitchFamily="34" charset="-128"/>
            </a:endParaRPr>
          </a:p>
          <a:p>
            <a:r>
              <a:rPr lang="en-US" altLang="en-US" sz="2000" b="1">
                <a:ea typeface="ＭＳ Ｐゴシック" panose="020B0600070205080204" pitchFamily="34" charset="-128"/>
              </a:rPr>
              <a:t>To be used with IVF or IVF / ICSI with a collaborating Physician </a:t>
            </a:r>
          </a:p>
          <a:p>
            <a:r>
              <a:rPr lang="en-US" altLang="en-US" sz="2000" b="1">
                <a:ea typeface="ＭＳ Ｐゴシック" panose="020B0600070205080204" pitchFamily="34" charset="-128"/>
              </a:rPr>
              <a:t> MicroSort Lab fee for sorting 1 vial		$2,370    </a:t>
            </a:r>
          </a:p>
          <a:p>
            <a:r>
              <a:rPr lang="en-US" altLang="en-US" sz="2000" b="1">
                <a:ea typeface="ＭＳ Ｐゴシック" panose="020B0600070205080204" pitchFamily="34" charset="-128"/>
              </a:rPr>
              <a:t>Additional vial sorted from the same specimen*	$515    </a:t>
            </a:r>
          </a:p>
          <a:p>
            <a:r>
              <a:rPr lang="en-US" altLang="en-US" sz="2000" b="1">
                <a:ea typeface="ＭＳ Ｐゴシック" panose="020B0600070205080204" pitchFamily="34" charset="-128"/>
              </a:rPr>
              <a:t>Preliminary Purity Results by FISH (optional)	$250 </a:t>
            </a:r>
            <a:r>
              <a:rPr lang="en-US" altLang="en-US" sz="2000">
                <a:ea typeface="ＭＳ Ｐゴシック" panose="020B0600070205080204" pitchFamily="34" charset="-128"/>
              </a:rPr>
              <a:t> </a:t>
            </a:r>
            <a:r>
              <a:rPr lang="en-US" altLang="en-US" sz="800">
                <a:ea typeface="ＭＳ Ｐゴシック" panose="020B0600070205080204" pitchFamily="34" charset="-128"/>
              </a:rPr>
              <a:t> </a:t>
            </a:r>
          </a:p>
        </p:txBody>
      </p:sp>
      <p:sp>
        <p:nvSpPr>
          <p:cNvPr id="79875" name="Text Box 4">
            <a:extLst>
              <a:ext uri="{FF2B5EF4-FFF2-40B4-BE49-F238E27FC236}">
                <a16:creationId xmlns:a16="http://schemas.microsoft.com/office/drawing/2014/main" id="{B7822EBA-AC4D-8049-9B40-818CC889EA8E}"/>
              </a:ext>
            </a:extLst>
          </p:cNvPr>
          <p:cNvSpPr txBox="1">
            <a:spLocks noChangeArrowheads="1"/>
          </p:cNvSpPr>
          <p:nvPr/>
        </p:nvSpPr>
        <p:spPr bwMode="auto">
          <a:xfrm>
            <a:off x="3565525" y="6459538"/>
            <a:ext cx="2593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a:cs typeface="Arial" panose="020B0604020202020204" pitchFamily="34" charset="0"/>
              </a:rPr>
              <a:t>Source: http://www.microsort.net/index.htm</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a:extLst>
              <a:ext uri="{FF2B5EF4-FFF2-40B4-BE49-F238E27FC236}">
                <a16:creationId xmlns:a16="http://schemas.microsoft.com/office/drawing/2014/main" id="{DD06599E-EBC1-FF42-AA16-7C526C7F0845}"/>
              </a:ext>
            </a:extLst>
          </p:cNvPr>
          <p:cNvSpPr>
            <a:spLocks noGrp="1" noChangeArrowheads="1"/>
          </p:cNvSpPr>
          <p:nvPr>
            <p:ph type="title"/>
          </p:nvPr>
        </p:nvSpPr>
        <p:spPr/>
        <p:txBody>
          <a:bodyPr/>
          <a:lstStyle/>
          <a:p>
            <a:r>
              <a:rPr lang="en-US" altLang="en-US">
                <a:ea typeface="ＭＳ Ｐゴシック" panose="020B0600070205080204" pitchFamily="34" charset="-128"/>
              </a:rPr>
              <a:t>Methods Used</a:t>
            </a:r>
          </a:p>
        </p:txBody>
      </p:sp>
      <p:sp>
        <p:nvSpPr>
          <p:cNvPr id="81922" name="Rectangle 3">
            <a:extLst>
              <a:ext uri="{FF2B5EF4-FFF2-40B4-BE49-F238E27FC236}">
                <a16:creationId xmlns:a16="http://schemas.microsoft.com/office/drawing/2014/main" id="{ADFFD51A-2DBA-EC4C-A25D-A272BA2FA18B}"/>
              </a:ext>
            </a:extLst>
          </p:cNvPr>
          <p:cNvSpPr>
            <a:spLocks noGrp="1" noChangeArrowheads="1"/>
          </p:cNvSpPr>
          <p:nvPr>
            <p:ph type="body" idx="1"/>
          </p:nvPr>
        </p:nvSpPr>
        <p:spPr>
          <a:xfrm>
            <a:off x="381000" y="1219200"/>
            <a:ext cx="8229600" cy="4525963"/>
          </a:xfrm>
        </p:spPr>
        <p:txBody>
          <a:bodyPr/>
          <a:lstStyle/>
          <a:p>
            <a:r>
              <a:rPr lang="en-US" altLang="en-US" sz="1600" b="1" i="1">
                <a:ea typeface="ＭＳ Ｐゴシック" panose="020B0600070205080204" pitchFamily="34" charset="-128"/>
              </a:rPr>
              <a:t>Flow cytometric separation</a:t>
            </a:r>
            <a:br>
              <a:rPr lang="en-US" altLang="en-US" sz="1600">
                <a:ea typeface="ＭＳ Ｐゴシック" panose="020B0600070205080204" pitchFamily="34" charset="-128"/>
              </a:rPr>
            </a:br>
            <a:r>
              <a:rPr lang="en-US" altLang="en-US" sz="1600">
                <a:ea typeface="ＭＳ Ｐゴシック" panose="020B0600070205080204" pitchFamily="34" charset="-128"/>
              </a:rPr>
              <a:t>The specimens were sorted by FCS as previously described (Johnson et al., 1993). Briefly, sperm were sorted using buffered sheath fluid with either a modified Epics® 753 (Coulter Corporation, Hialeah, FL) or a modified FACS® Vantage (Becton-Dickinson Immunocytometry Systems, San Jose, California). Fluorescence emitted from each sperm cell was detected through a 400nm long pass filter, and the enriched fraction of the sorted sample was collected. The motility and progression of the sorted specimen was evaluated at 35C under paraffin oil using an inverted microscope with Hoffman optics (Leitz, Bunton Instruments, Rockville, MD). </a:t>
            </a:r>
          </a:p>
          <a:p>
            <a:r>
              <a:rPr lang="en-US" altLang="en-US" sz="1600" b="1" i="1">
                <a:ea typeface="ＭＳ Ｐゴシック" panose="020B0600070205080204" pitchFamily="34" charset="-128"/>
              </a:rPr>
              <a:t>Sperm preparation and staining</a:t>
            </a:r>
            <a:br>
              <a:rPr lang="en-US" altLang="en-US" sz="1600">
                <a:ea typeface="ＭＳ Ｐゴシック" panose="020B0600070205080204" pitchFamily="34" charset="-128"/>
              </a:rPr>
            </a:br>
            <a:r>
              <a:rPr lang="en-US" altLang="en-US" sz="1600">
                <a:ea typeface="ＭＳ Ｐゴシック" panose="020B0600070205080204" pitchFamily="34" charset="-128"/>
              </a:rPr>
              <a:t>Fresh or frozen semen specimens were provided for sorting. Fresh semen specimens were allowed to liquefy at 35C for 30 minutes. Frozen specimens were thawed at room temperature in a laminar flow hood for 15 minutes. Specimens were evaluated for volume, count, motility, progression, viability, and percent abnormal cells using WHO standards (World Health Organization, 1992). Specimens to be sorted were extended, centrifuged, resuspended, filtered through glass wool to remove debris and non-motile sperm cells (Johann et al., 1989), and treated with a solution of Hoechst 33342, the vital fluorochrome bisbenzimide (Calbiochem-Behring Corporation, La Jolla, CA) using previously described techniques (Johnson et al., 1993).</a:t>
            </a:r>
            <a:br>
              <a:rPr lang="en-US" altLang="en-US" sz="1600">
                <a:ea typeface="ＭＳ Ｐゴシック" panose="020B0600070205080204" pitchFamily="34" charset="-128"/>
              </a:rPr>
            </a:br>
            <a:br>
              <a:rPr lang="en-US" altLang="en-US" sz="1600">
                <a:ea typeface="ＭＳ Ｐゴシック" panose="020B0600070205080204" pitchFamily="34" charset="-128"/>
              </a:rPr>
            </a:br>
            <a:endParaRPr lang="en-US" altLang="en-US" sz="1600">
              <a:ea typeface="ＭＳ Ｐゴシック" panose="020B0600070205080204" pitchFamily="34" charset="-128"/>
            </a:endParaRPr>
          </a:p>
        </p:txBody>
      </p:sp>
      <p:sp>
        <p:nvSpPr>
          <p:cNvPr id="81923" name="Text Box 4">
            <a:extLst>
              <a:ext uri="{FF2B5EF4-FFF2-40B4-BE49-F238E27FC236}">
                <a16:creationId xmlns:a16="http://schemas.microsoft.com/office/drawing/2014/main" id="{4C034D51-8FA2-2741-99E2-9B7755D27188}"/>
              </a:ext>
            </a:extLst>
          </p:cNvPr>
          <p:cNvSpPr txBox="1">
            <a:spLocks noChangeArrowheads="1"/>
          </p:cNvSpPr>
          <p:nvPr/>
        </p:nvSpPr>
        <p:spPr bwMode="auto">
          <a:xfrm>
            <a:off x="838200" y="6049963"/>
            <a:ext cx="68151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900">
                <a:cs typeface="Arial" panose="020B0604020202020204" pitchFamily="34" charset="0"/>
              </a:rPr>
              <a:t>Source: </a:t>
            </a:r>
            <a:r>
              <a:rPr lang="en-US" altLang="en-US" sz="900" b="1">
                <a:cs typeface="Arial" panose="020B0604020202020204" pitchFamily="34" charset="0"/>
              </a:rPr>
              <a:t>Fugger, E.F., Black, S.H., Keyvanfar, K. and Schulman, J.D., Births of Normal Daughters After MicroSort Sperm Separation and Medical Insemination</a:t>
            </a:r>
            <a:r>
              <a:rPr lang="en-US" altLang="en-US" sz="900" b="1" i="1">
                <a:cs typeface="Arial" panose="020B0604020202020204" pitchFamily="34" charset="0"/>
              </a:rPr>
              <a:t>, </a:t>
            </a:r>
            <a:r>
              <a:rPr lang="en-US" altLang="en-US" sz="900" b="1">
                <a:cs typeface="Arial" panose="020B0604020202020204" pitchFamily="34" charset="0"/>
              </a:rPr>
              <a:t>IVF, or ICSI,?</a:t>
            </a:r>
            <a:r>
              <a:rPr lang="en-US" altLang="en-US" sz="900" b="1" i="1">
                <a:cs typeface="Arial" panose="020B0604020202020204" pitchFamily="34" charset="0"/>
              </a:rPr>
              <a:t> Hum Reprod</a:t>
            </a:r>
            <a:r>
              <a:rPr lang="en-US" altLang="en-US" sz="900" b="1">
                <a:cs typeface="Arial" panose="020B0604020202020204" pitchFamily="34" charset="0"/>
              </a:rPr>
              <a:t>, Vol. 13, No. 9, 1998, pp. 2367-2370.</a:t>
            </a:r>
            <a:r>
              <a:rPr lang="en-US" altLang="en-US" sz="900">
                <a:cs typeface="Arial" panose="020B0604020202020204" pitchFamily="34" charset="0"/>
              </a:rPr>
              <a:t>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a:extLst>
              <a:ext uri="{FF2B5EF4-FFF2-40B4-BE49-F238E27FC236}">
                <a16:creationId xmlns:a16="http://schemas.microsoft.com/office/drawing/2014/main" id="{0B90829C-F4D3-674C-865B-F3CE1D76A4F4}"/>
              </a:ext>
            </a:extLst>
          </p:cNvPr>
          <p:cNvSpPr>
            <a:spLocks noGrp="1" noChangeArrowheads="1"/>
          </p:cNvSpPr>
          <p:nvPr>
            <p:ph type="title"/>
          </p:nvPr>
        </p:nvSpPr>
        <p:spPr/>
        <p:txBody>
          <a:bodyPr/>
          <a:lstStyle/>
          <a:p>
            <a:r>
              <a:rPr lang="en-US" altLang="en-US">
                <a:ea typeface="ＭＳ Ｐゴシック" panose="020B0600070205080204" pitchFamily="34" charset="-128"/>
              </a:rPr>
              <a:t>Safety in Sorting</a:t>
            </a:r>
          </a:p>
        </p:txBody>
      </p:sp>
      <p:sp>
        <p:nvSpPr>
          <p:cNvPr id="83970" name="Content Placeholder 2">
            <a:extLst>
              <a:ext uri="{FF2B5EF4-FFF2-40B4-BE49-F238E27FC236}">
                <a16:creationId xmlns:a16="http://schemas.microsoft.com/office/drawing/2014/main" id="{DBF7AD9F-DAB6-3E46-A73F-D35B33E1D1BD}"/>
              </a:ext>
            </a:extLst>
          </p:cNvPr>
          <p:cNvSpPr>
            <a:spLocks noGrp="1" noChangeArrowheads="1"/>
          </p:cNvSpPr>
          <p:nvPr>
            <p:ph idx="1"/>
          </p:nvPr>
        </p:nvSpPr>
        <p:spPr>
          <a:xfrm>
            <a:off x="0" y="914400"/>
            <a:ext cx="9144000" cy="4114800"/>
          </a:xfrm>
        </p:spPr>
        <p:txBody>
          <a:bodyPr/>
          <a:lstStyle/>
          <a:p>
            <a:r>
              <a:rPr lang="en-US" altLang="en-US" sz="1900">
                <a:ea typeface="ＭＳ Ｐゴシック" panose="020B0600070205080204" pitchFamily="34" charset="-128"/>
              </a:rPr>
              <a:t>We often discuss cell sorting when we are really talking about analysis….analyzers analyze, sorters analyze AND sort!</a:t>
            </a:r>
          </a:p>
          <a:p>
            <a:r>
              <a:rPr lang="en-US" altLang="en-US" sz="1900">
                <a:ea typeface="ＭＳ Ｐゴシック" panose="020B0600070205080204" pitchFamily="34" charset="-128"/>
              </a:rPr>
              <a:t>Sorters produce a </a:t>
            </a:r>
            <a:r>
              <a:rPr lang="en-US" altLang="en-US" sz="1900" b="1">
                <a:solidFill>
                  <a:srgbClr val="0070C0"/>
                </a:solidFill>
                <a:ea typeface="ＭＳ Ｐゴシック" panose="020B0600070205080204" pitchFamily="34" charset="-128"/>
              </a:rPr>
              <a:t>mist of droplets</a:t>
            </a:r>
            <a:r>
              <a:rPr lang="en-US" altLang="en-US" sz="1900">
                <a:ea typeface="ＭＳ Ｐゴシック" panose="020B0600070205080204" pitchFamily="34" charset="-128"/>
              </a:rPr>
              <a:t> ….. this is a potentially dangerous environment</a:t>
            </a:r>
          </a:p>
          <a:p>
            <a:r>
              <a:rPr lang="en-US" altLang="en-US" sz="1900">
                <a:ea typeface="ＭＳ Ｐゴシック" panose="020B0600070205080204" pitchFamily="34" charset="-128"/>
              </a:rPr>
              <a:t>Care must be taken when you sort anything because most </a:t>
            </a:r>
            <a:r>
              <a:rPr lang="en-US" altLang="en-US" sz="1900" b="1">
                <a:solidFill>
                  <a:srgbClr val="0070C0"/>
                </a:solidFill>
                <a:ea typeface="ＭＳ Ｐゴシック" panose="020B0600070205080204" pitchFamily="34" charset="-128"/>
              </a:rPr>
              <a:t>samples contain fluorescent dyes </a:t>
            </a:r>
            <a:r>
              <a:rPr lang="en-US" altLang="en-US" sz="1900">
                <a:ea typeface="ＭＳ Ｐゴシック" panose="020B0600070205080204" pitchFamily="34" charset="-128"/>
              </a:rPr>
              <a:t>and you must not ingest these if you are in the vicinity of the mist. Note: PI is also something to take into consideration here.</a:t>
            </a:r>
          </a:p>
          <a:p>
            <a:r>
              <a:rPr lang="en-US" altLang="en-US" sz="1900">
                <a:ea typeface="ＭＳ Ｐゴシック" panose="020B0600070205080204" pitchFamily="34" charset="-128"/>
              </a:rPr>
              <a:t>Sorting live human cells should be achieved only under extraordinary conditions</a:t>
            </a:r>
          </a:p>
          <a:p>
            <a:pPr lvl="1"/>
            <a:r>
              <a:rPr lang="en-US" altLang="en-US" sz="1900">
                <a:ea typeface="ＭＳ Ｐゴシック" panose="020B0600070205080204" pitchFamily="34" charset="-128"/>
              </a:rPr>
              <a:t>1. Total and complete safety environment</a:t>
            </a:r>
          </a:p>
          <a:p>
            <a:pPr lvl="1"/>
            <a:r>
              <a:rPr lang="en-US" altLang="en-US" sz="1900">
                <a:ea typeface="ＭＳ Ｐゴシック" panose="020B0600070205080204" pitchFamily="34" charset="-128"/>
              </a:rPr>
              <a:t>2. Fully tested environment</a:t>
            </a:r>
          </a:p>
          <a:p>
            <a:pPr lvl="1"/>
            <a:r>
              <a:rPr lang="en-US" altLang="en-US" sz="1900">
                <a:ea typeface="ＭＳ Ｐゴシック" panose="020B0600070205080204" pitchFamily="34" charset="-128"/>
              </a:rPr>
              <a:t>3. OSHA tested instrument and environment</a:t>
            </a:r>
          </a:p>
          <a:p>
            <a:pPr lvl="1"/>
            <a:r>
              <a:rPr lang="en-US" altLang="en-US" sz="1900">
                <a:ea typeface="ＭＳ Ｐゴシック" panose="020B0600070205080204" pitchFamily="34" charset="-128"/>
              </a:rPr>
              <a:t>4. Possibly using OSHA tested masks</a:t>
            </a:r>
          </a:p>
          <a:p>
            <a:r>
              <a:rPr lang="en-US" altLang="en-US" sz="1900">
                <a:solidFill>
                  <a:srgbClr val="FF0000"/>
                </a:solidFill>
                <a:ea typeface="ＭＳ Ｐゴシック" panose="020B0600070205080204" pitchFamily="34" charset="-128"/>
              </a:rPr>
              <a:t>Lasers are also dangerous </a:t>
            </a:r>
            <a:r>
              <a:rPr lang="en-US" altLang="en-US" sz="1900">
                <a:ea typeface="ＭＳ Ｐゴシック" panose="020B0600070205080204" pitchFamily="34" charset="-128"/>
              </a:rPr>
              <a:t>– so laser safety in sorters is much more important that analyzers because of open plans</a:t>
            </a:r>
          </a:p>
          <a:p>
            <a:endParaRPr lang="en-US" altLang="en-US" sz="1900">
              <a:ea typeface="ＭＳ Ｐゴシック" panose="020B0600070205080204" pitchFamily="34" charset="-128"/>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a:extLst>
              <a:ext uri="{FF2B5EF4-FFF2-40B4-BE49-F238E27FC236}">
                <a16:creationId xmlns:a16="http://schemas.microsoft.com/office/drawing/2014/main" id="{8E3B94AD-4E73-AD4A-B04E-0CC79BF50E5B}"/>
              </a:ext>
            </a:extLst>
          </p:cNvPr>
          <p:cNvSpPr>
            <a:spLocks noGrp="1" noChangeArrowheads="1"/>
          </p:cNvSpPr>
          <p:nvPr>
            <p:ph type="title"/>
          </p:nvPr>
        </p:nvSpPr>
        <p:spPr/>
        <p:txBody>
          <a:bodyPr/>
          <a:lstStyle/>
          <a:p>
            <a:r>
              <a:rPr lang="en-US" altLang="en-US">
                <a:ea typeface="ＭＳ Ｐゴシック" panose="020B0600070205080204" pitchFamily="34" charset="-128"/>
              </a:rPr>
              <a:t>Clinimacs</a:t>
            </a:r>
            <a:r>
              <a:rPr lang="en-US" altLang="en-US" baseline="30000">
                <a:ea typeface="ＭＳ Ｐゴシック" panose="020B0600070205080204" pitchFamily="34" charset="-128"/>
              </a:rPr>
              <a:t>TM</a:t>
            </a:r>
          </a:p>
        </p:txBody>
      </p:sp>
      <p:pic>
        <p:nvPicPr>
          <p:cNvPr id="86018" name="Picture 3">
            <a:extLst>
              <a:ext uri="{FF2B5EF4-FFF2-40B4-BE49-F238E27FC236}">
                <a16:creationId xmlns:a16="http://schemas.microsoft.com/office/drawing/2014/main" id="{49DF5E15-BF27-6B4D-A8BE-9F925859BD2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905000"/>
            <a:ext cx="228600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extBox 4">
            <a:extLst>
              <a:ext uri="{FF2B5EF4-FFF2-40B4-BE49-F238E27FC236}">
                <a16:creationId xmlns:a16="http://schemas.microsoft.com/office/drawing/2014/main" id="{D78686C7-CB36-6B49-997F-59F79398713C}"/>
              </a:ext>
            </a:extLst>
          </p:cNvPr>
          <p:cNvSpPr txBox="1">
            <a:spLocks noChangeArrowheads="1"/>
          </p:cNvSpPr>
          <p:nvPr/>
        </p:nvSpPr>
        <p:spPr bwMode="auto">
          <a:xfrm>
            <a:off x="4038600" y="5029200"/>
            <a:ext cx="4267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chemeClr val="accent2"/>
                </a:solidFill>
                <a:latin typeface="Times New Roman" panose="02020603050405020304" pitchFamily="18" charset="0"/>
              </a:rPr>
              <a:t>http://www.miltenyibiotec.com/en/clinical-applications/clinimacs-system/clinimacs-instruments/clinimacs-plus-instrument/clinimacs-plus-instrument.aspx</a:t>
            </a:r>
          </a:p>
        </p:txBody>
      </p:sp>
      <p:sp>
        <p:nvSpPr>
          <p:cNvPr id="86020" name="TextBox 5">
            <a:extLst>
              <a:ext uri="{FF2B5EF4-FFF2-40B4-BE49-F238E27FC236}">
                <a16:creationId xmlns:a16="http://schemas.microsoft.com/office/drawing/2014/main" id="{95907E3D-22B9-CC4A-854D-0D20A8AD0F05}"/>
              </a:ext>
            </a:extLst>
          </p:cNvPr>
          <p:cNvSpPr txBox="1">
            <a:spLocks noChangeArrowheads="1"/>
          </p:cNvSpPr>
          <p:nvPr/>
        </p:nvSpPr>
        <p:spPr bwMode="auto">
          <a:xfrm>
            <a:off x="4191000" y="2057400"/>
            <a:ext cx="27797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latin typeface="Times New Roman" panose="02020603050405020304" pitchFamily="18" charset="0"/>
              </a:rPr>
              <a:t>Magnetic bead sorter</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Bild 4" descr="owl_ppt_cover_01.jpg">
            <a:extLst>
              <a:ext uri="{FF2B5EF4-FFF2-40B4-BE49-F238E27FC236}">
                <a16:creationId xmlns:a16="http://schemas.microsoft.com/office/drawing/2014/main" id="{06903565-841E-1247-87C8-79370C4F3B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74175"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2" name="TextBox 1">
            <a:extLst>
              <a:ext uri="{FF2B5EF4-FFF2-40B4-BE49-F238E27FC236}">
                <a16:creationId xmlns:a16="http://schemas.microsoft.com/office/drawing/2014/main" id="{A1BD13B2-A4F5-A746-9545-D5A26EDE04A8}"/>
              </a:ext>
            </a:extLst>
          </p:cNvPr>
          <p:cNvSpPr txBox="1">
            <a:spLocks noChangeArrowheads="1"/>
          </p:cNvSpPr>
          <p:nvPr/>
        </p:nvSpPr>
        <p:spPr bwMode="auto">
          <a:xfrm>
            <a:off x="-252413" y="4941888"/>
            <a:ext cx="96123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ts val="3200"/>
              </a:lnSpc>
              <a:spcBef>
                <a:spcPts val="400"/>
              </a:spcBef>
              <a:spcAft>
                <a:spcPts val="400"/>
              </a:spcAft>
              <a:buClr>
                <a:srgbClr val="FF8000"/>
              </a:buClr>
              <a:buFont typeface="Wingdings" pitchFamily="2" charset="2"/>
              <a:buNone/>
            </a:pPr>
            <a:r>
              <a:rPr lang="en-US" altLang="en-US" b="1">
                <a:solidFill>
                  <a:schemeClr val="bg1"/>
                </a:solidFill>
              </a:rPr>
              <a:t>Fluorescence Cell Sorting in a Closed, </a:t>
            </a:r>
          </a:p>
          <a:p>
            <a:pPr algn="ctr" eaLnBrk="1" hangingPunct="1">
              <a:lnSpc>
                <a:spcPts val="3200"/>
              </a:lnSpc>
              <a:spcBef>
                <a:spcPts val="400"/>
              </a:spcBef>
              <a:spcAft>
                <a:spcPts val="400"/>
              </a:spcAft>
              <a:buClr>
                <a:srgbClr val="FF8000"/>
              </a:buClr>
              <a:buFont typeface="Wingdings" pitchFamily="2" charset="2"/>
              <a:buNone/>
            </a:pPr>
            <a:r>
              <a:rPr lang="en-US" altLang="en-US" b="1">
                <a:solidFill>
                  <a:schemeClr val="bg1"/>
                </a:solidFill>
              </a:rPr>
              <a:t>Single-Use Disposable Cartridge</a:t>
            </a:r>
            <a:endParaRPr lang="en-US" altLang="en-US" b="1" i="1">
              <a:solidFill>
                <a:schemeClr val="bg1"/>
              </a:solidFill>
            </a:endParaRPr>
          </a:p>
        </p:txBody>
      </p:sp>
      <p:sp>
        <p:nvSpPr>
          <p:cNvPr id="87043" name="TextBox 1">
            <a:extLst>
              <a:ext uri="{FF2B5EF4-FFF2-40B4-BE49-F238E27FC236}">
                <a16:creationId xmlns:a16="http://schemas.microsoft.com/office/drawing/2014/main" id="{6C042958-B996-EE45-BE59-741CCF61DD15}"/>
              </a:ext>
            </a:extLst>
          </p:cNvPr>
          <p:cNvSpPr txBox="1">
            <a:spLocks noChangeArrowheads="1"/>
          </p:cNvSpPr>
          <p:nvPr/>
        </p:nvSpPr>
        <p:spPr bwMode="auto">
          <a:xfrm>
            <a:off x="5800725" y="6540500"/>
            <a:ext cx="3370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latin typeface="Times New Roman" panose="02020603050405020304" pitchFamily="18" charset="0"/>
              </a:rPr>
              <a:t>These slides kindly provided by Jack Dunne</a:t>
            </a:r>
          </a:p>
        </p:txBody>
      </p:sp>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descr="C:\Users\Jack\AppData\Local\Temp\DSC_0040.JPG">
            <a:extLst>
              <a:ext uri="{FF2B5EF4-FFF2-40B4-BE49-F238E27FC236}">
                <a16:creationId xmlns:a16="http://schemas.microsoft.com/office/drawing/2014/main" id="{4A6E057C-48DC-6F49-9854-050E7221FC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9225" y="1192213"/>
            <a:ext cx="2655888"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0" name="Picture 11" descr="C:\Users\john\AppData\Local\Microsoft\Windows\Temporary Internet Files\Content.Outlook\T70RF03A\DSC_0325 (3).JPG">
            <a:extLst>
              <a:ext uri="{FF2B5EF4-FFF2-40B4-BE49-F238E27FC236}">
                <a16:creationId xmlns:a16="http://schemas.microsoft.com/office/drawing/2014/main" id="{5CA76504-9EF2-074E-8923-461C74D5C7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2913" y="3233738"/>
            <a:ext cx="1493837"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TextBox 11">
            <a:extLst>
              <a:ext uri="{FF2B5EF4-FFF2-40B4-BE49-F238E27FC236}">
                <a16:creationId xmlns:a16="http://schemas.microsoft.com/office/drawing/2014/main" id="{3ED59390-6074-564D-B651-922957AB90DF}"/>
              </a:ext>
            </a:extLst>
          </p:cNvPr>
          <p:cNvSpPr txBox="1">
            <a:spLocks noChangeArrowheads="1"/>
          </p:cNvSpPr>
          <p:nvPr/>
        </p:nvSpPr>
        <p:spPr bwMode="auto">
          <a:xfrm>
            <a:off x="179388" y="1268413"/>
            <a:ext cx="4997450"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en-US" altLang="en-US" sz="1800">
                <a:solidFill>
                  <a:srgbClr val="310076"/>
                </a:solidFill>
              </a:rPr>
              <a:t>World’s fastest valve performs sorting</a:t>
            </a:r>
          </a:p>
          <a:p>
            <a:pPr eaLnBrk="1" hangingPunct="1">
              <a:spcBef>
                <a:spcPct val="0"/>
              </a:spcBef>
            </a:pPr>
            <a:endParaRPr lang="en-US" altLang="en-US" sz="1800">
              <a:solidFill>
                <a:srgbClr val="310076"/>
              </a:solidFill>
            </a:endParaRPr>
          </a:p>
          <a:p>
            <a:pPr eaLnBrk="1" hangingPunct="1">
              <a:spcBef>
                <a:spcPct val="0"/>
              </a:spcBef>
            </a:pPr>
            <a:r>
              <a:rPr lang="en-US" altLang="en-US" sz="1800">
                <a:solidFill>
                  <a:srgbClr val="310076"/>
                </a:solidFill>
              </a:rPr>
              <a:t>No sheath fluids or aerosols</a:t>
            </a:r>
          </a:p>
          <a:p>
            <a:pPr eaLnBrk="1" hangingPunct="1">
              <a:spcBef>
                <a:spcPct val="0"/>
              </a:spcBef>
            </a:pPr>
            <a:endParaRPr lang="en-US" altLang="en-US" sz="1800">
              <a:solidFill>
                <a:srgbClr val="310076"/>
              </a:solidFill>
            </a:endParaRPr>
          </a:p>
          <a:p>
            <a:pPr>
              <a:spcBef>
                <a:spcPct val="0"/>
              </a:spcBef>
            </a:pPr>
            <a:r>
              <a:rPr lang="en-GB" altLang="en-US" sz="1800">
                <a:solidFill>
                  <a:srgbClr val="310076"/>
                </a:solidFill>
              </a:rPr>
              <a:t>Keep cells and operator safe with sterile, disposable, closed cartridge system</a:t>
            </a:r>
          </a:p>
          <a:p>
            <a:pPr>
              <a:spcBef>
                <a:spcPct val="0"/>
              </a:spcBef>
            </a:pPr>
            <a:endParaRPr lang="en-US" altLang="en-US" sz="1800">
              <a:solidFill>
                <a:srgbClr val="310076"/>
              </a:solidFill>
            </a:endParaRPr>
          </a:p>
          <a:p>
            <a:pPr eaLnBrk="1" hangingPunct="1">
              <a:spcBef>
                <a:spcPct val="0"/>
              </a:spcBef>
            </a:pPr>
            <a:r>
              <a:rPr lang="en-GB" altLang="en-US" sz="1800">
                <a:solidFill>
                  <a:srgbClr val="310076"/>
                </a:solidFill>
              </a:rPr>
              <a:t>No cleaning or carryover between sorts</a:t>
            </a:r>
          </a:p>
          <a:p>
            <a:pPr eaLnBrk="1" hangingPunct="1">
              <a:spcBef>
                <a:spcPct val="0"/>
              </a:spcBef>
            </a:pPr>
            <a:endParaRPr lang="en-US" altLang="en-US" sz="1800">
              <a:solidFill>
                <a:srgbClr val="310076"/>
              </a:solidFill>
            </a:endParaRPr>
          </a:p>
          <a:p>
            <a:pPr eaLnBrk="1" hangingPunct="1">
              <a:spcBef>
                <a:spcPct val="0"/>
              </a:spcBef>
            </a:pPr>
            <a:r>
              <a:rPr lang="en-US" altLang="en-US" sz="1800">
                <a:solidFill>
                  <a:srgbClr val="310076"/>
                </a:solidFill>
              </a:rPr>
              <a:t>Provides low stress to cells, high cell viability</a:t>
            </a:r>
          </a:p>
          <a:p>
            <a:pPr eaLnBrk="1" hangingPunct="1">
              <a:spcBef>
                <a:spcPct val="0"/>
              </a:spcBef>
            </a:pPr>
            <a:endParaRPr lang="en-US" altLang="en-US" sz="1800">
              <a:solidFill>
                <a:srgbClr val="310076"/>
              </a:solidFill>
            </a:endParaRPr>
          </a:p>
          <a:p>
            <a:pPr eaLnBrk="1" hangingPunct="1">
              <a:spcBef>
                <a:spcPct val="0"/>
              </a:spcBef>
            </a:pPr>
            <a:r>
              <a:rPr lang="en-US" altLang="en-US" sz="1800">
                <a:solidFill>
                  <a:srgbClr val="310076"/>
                </a:solidFill>
              </a:rPr>
              <a:t>Cell throughput up to 200M cells/hour </a:t>
            </a:r>
          </a:p>
          <a:p>
            <a:pPr lvl="1" eaLnBrk="1" hangingPunct="1">
              <a:spcBef>
                <a:spcPct val="0"/>
              </a:spcBef>
              <a:buFontTx/>
              <a:buChar char="•"/>
            </a:pPr>
            <a:r>
              <a:rPr lang="en-US" altLang="en-US" sz="1800">
                <a:solidFill>
                  <a:srgbClr val="310076"/>
                </a:solidFill>
              </a:rPr>
              <a:t>55k cells/s</a:t>
            </a:r>
          </a:p>
          <a:p>
            <a:pPr eaLnBrk="1" hangingPunct="1">
              <a:spcBef>
                <a:spcPct val="0"/>
              </a:spcBef>
            </a:pPr>
            <a:endParaRPr lang="en-US" altLang="en-US" sz="1800">
              <a:solidFill>
                <a:srgbClr val="310076"/>
              </a:solidFill>
            </a:endParaRPr>
          </a:p>
          <a:p>
            <a:pPr eaLnBrk="1" hangingPunct="1">
              <a:spcBef>
                <a:spcPct val="0"/>
              </a:spcBef>
            </a:pPr>
            <a:r>
              <a:rPr lang="en-GB" altLang="en-US" sz="1800">
                <a:solidFill>
                  <a:srgbClr val="310076"/>
                </a:solidFill>
              </a:rPr>
              <a:t>8-color fluorescence-based sorting</a:t>
            </a:r>
          </a:p>
          <a:p>
            <a:pPr eaLnBrk="1" hangingPunct="1">
              <a:spcBef>
                <a:spcPct val="0"/>
              </a:spcBef>
            </a:pPr>
            <a:endParaRPr lang="en-GB" altLang="en-US" sz="1800">
              <a:solidFill>
                <a:srgbClr val="310076"/>
              </a:solidFill>
            </a:endParaRPr>
          </a:p>
          <a:p>
            <a:pPr eaLnBrk="1" hangingPunct="1">
              <a:spcBef>
                <a:spcPct val="0"/>
              </a:spcBef>
            </a:pPr>
            <a:r>
              <a:rPr lang="en-GB" altLang="en-US" sz="1800">
                <a:solidFill>
                  <a:srgbClr val="310076"/>
                </a:solidFill>
              </a:rPr>
              <a:t>4C – 37C temperature operation</a:t>
            </a:r>
          </a:p>
          <a:p>
            <a:pPr eaLnBrk="1" hangingPunct="1">
              <a:spcBef>
                <a:spcPct val="0"/>
              </a:spcBef>
            </a:pPr>
            <a:endParaRPr lang="en-GB" altLang="en-US" sz="1800">
              <a:solidFill>
                <a:srgbClr val="310076"/>
              </a:solidFill>
            </a:endParaRPr>
          </a:p>
          <a:p>
            <a:pPr eaLnBrk="1" hangingPunct="1">
              <a:spcBef>
                <a:spcPct val="0"/>
              </a:spcBef>
            </a:pPr>
            <a:r>
              <a:rPr lang="en-US" altLang="en-US" sz="1800">
                <a:solidFill>
                  <a:srgbClr val="310076"/>
                </a:solidFill>
              </a:rPr>
              <a:t>“Walk-away” fluorescent cell sorting</a:t>
            </a:r>
          </a:p>
        </p:txBody>
      </p:sp>
      <p:sp>
        <p:nvSpPr>
          <p:cNvPr id="89092" name="TextBox 13">
            <a:extLst>
              <a:ext uri="{FF2B5EF4-FFF2-40B4-BE49-F238E27FC236}">
                <a16:creationId xmlns:a16="http://schemas.microsoft.com/office/drawing/2014/main" id="{D827B871-8CD9-DE45-91C7-357F4D1466C7}"/>
              </a:ext>
            </a:extLst>
          </p:cNvPr>
          <p:cNvSpPr txBox="1">
            <a:spLocks noChangeArrowheads="1"/>
          </p:cNvSpPr>
          <p:nvPr/>
        </p:nvSpPr>
        <p:spPr bwMode="auto">
          <a:xfrm>
            <a:off x="2503488" y="188913"/>
            <a:ext cx="6461125"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ts val="3200"/>
              </a:lnSpc>
              <a:spcBef>
                <a:spcPts val="400"/>
              </a:spcBef>
              <a:spcAft>
                <a:spcPts val="400"/>
              </a:spcAft>
              <a:buClr>
                <a:srgbClr val="FF8000"/>
              </a:buClr>
              <a:buFont typeface="Wingdings" pitchFamily="2" charset="2"/>
              <a:buNone/>
            </a:pPr>
            <a:r>
              <a:rPr lang="en-US" altLang="en-US" sz="2800" b="1">
                <a:solidFill>
                  <a:schemeClr val="bg1"/>
                </a:solidFill>
              </a:rPr>
              <a:t>Owl Biomedical Microchip Sorting</a:t>
            </a:r>
          </a:p>
        </p:txBody>
      </p:sp>
      <p:pic>
        <p:nvPicPr>
          <p:cNvPr id="89093" name="Picture 5" descr="C:\Users\john\AppData\Local\Microsoft\Windows\Temporary Internet Files\Content.Outlook\T70RF03A\MACSQuant_Tyto_side_1_Monitor_1_no back.jpg">
            <a:extLst>
              <a:ext uri="{FF2B5EF4-FFF2-40B4-BE49-F238E27FC236}">
                <a16:creationId xmlns:a16="http://schemas.microsoft.com/office/drawing/2014/main" id="{6091C7B9-1797-8441-8F57-2AFCF10345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6838" y="4652963"/>
            <a:ext cx="24415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TextBox 2">
            <a:extLst>
              <a:ext uri="{FF2B5EF4-FFF2-40B4-BE49-F238E27FC236}">
                <a16:creationId xmlns:a16="http://schemas.microsoft.com/office/drawing/2014/main" id="{83334A7D-6BAC-F64F-95D6-BD0CD0DFEACD}"/>
              </a:ext>
            </a:extLst>
          </p:cNvPr>
          <p:cNvSpPr txBox="1">
            <a:spLocks noChangeArrowheads="1"/>
          </p:cNvSpPr>
          <p:nvPr/>
        </p:nvSpPr>
        <p:spPr bwMode="auto">
          <a:xfrm>
            <a:off x="4740275" y="1757363"/>
            <a:ext cx="16303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b="1"/>
              <a:t>Tyto Microchip</a:t>
            </a:r>
          </a:p>
        </p:txBody>
      </p:sp>
      <p:sp>
        <p:nvSpPr>
          <p:cNvPr id="89095" name="TextBox 11">
            <a:extLst>
              <a:ext uri="{FF2B5EF4-FFF2-40B4-BE49-F238E27FC236}">
                <a16:creationId xmlns:a16="http://schemas.microsoft.com/office/drawing/2014/main" id="{59EF92A8-E029-8E4D-A3EA-B015F8FFC72A}"/>
              </a:ext>
            </a:extLst>
          </p:cNvPr>
          <p:cNvSpPr txBox="1">
            <a:spLocks noChangeArrowheads="1"/>
          </p:cNvSpPr>
          <p:nvPr/>
        </p:nvSpPr>
        <p:spPr bwMode="auto">
          <a:xfrm>
            <a:off x="7121525" y="3992563"/>
            <a:ext cx="15716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b="1"/>
              <a:t>Tyto Cartridge</a:t>
            </a:r>
          </a:p>
        </p:txBody>
      </p:sp>
      <p:sp>
        <p:nvSpPr>
          <p:cNvPr id="89096" name="Curved Right Arrow 3">
            <a:extLst>
              <a:ext uri="{FF2B5EF4-FFF2-40B4-BE49-F238E27FC236}">
                <a16:creationId xmlns:a16="http://schemas.microsoft.com/office/drawing/2014/main" id="{714A43D7-443E-AC4F-B635-43EBA59EF3DA}"/>
              </a:ext>
            </a:extLst>
          </p:cNvPr>
          <p:cNvSpPr>
            <a:spLocks noChangeArrowheads="1"/>
          </p:cNvSpPr>
          <p:nvPr/>
        </p:nvSpPr>
        <p:spPr bwMode="auto">
          <a:xfrm>
            <a:off x="5076825" y="3786188"/>
            <a:ext cx="517525" cy="1803400"/>
          </a:xfrm>
          <a:prstGeom prst="curvedRightArrow">
            <a:avLst>
              <a:gd name="adj1" fmla="val 25006"/>
              <a:gd name="adj2" fmla="val 50011"/>
              <a:gd name="adj3" fmla="val 250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100" b="1"/>
          </a:p>
        </p:txBody>
      </p:sp>
      <p:pic>
        <p:nvPicPr>
          <p:cNvPr id="89097" name="Picture 2" descr="https://encrypted-tbn2.gstatic.com/images?q=tbn:ANd9GcQYUVk8fwANmoSP1XVkhlNG7TEzWR2E2BoZRT0djWbGfebvPnxu">
            <a:extLst>
              <a:ext uri="{FF2B5EF4-FFF2-40B4-BE49-F238E27FC236}">
                <a16:creationId xmlns:a16="http://schemas.microsoft.com/office/drawing/2014/main" id="{BB6A57E6-A68D-F04A-A880-BE9464671D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6188" y="4713288"/>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8" name="Curved Right Arrow 3">
            <a:extLst>
              <a:ext uri="{FF2B5EF4-FFF2-40B4-BE49-F238E27FC236}">
                <a16:creationId xmlns:a16="http://schemas.microsoft.com/office/drawing/2014/main" id="{64525A41-A99C-C94E-8554-8FBBFB9D99A5}"/>
              </a:ext>
            </a:extLst>
          </p:cNvPr>
          <p:cNvSpPr>
            <a:spLocks noChangeArrowheads="1"/>
          </p:cNvSpPr>
          <p:nvPr/>
        </p:nvSpPr>
        <p:spPr bwMode="auto">
          <a:xfrm rot="2244274" flipH="1">
            <a:off x="7158038" y="1895475"/>
            <a:ext cx="565150" cy="2786063"/>
          </a:xfrm>
          <a:prstGeom prst="curvedRightArrow">
            <a:avLst>
              <a:gd name="adj1" fmla="val 24946"/>
              <a:gd name="adj2" fmla="val 48545"/>
              <a:gd name="adj3" fmla="val 250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100" b="1"/>
          </a:p>
        </p:txBody>
      </p:sp>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5" descr="C:\Users\john\AppData\Local\Microsoft\Windows\Temporary Internet Files\Content.Outlook\T70RF03A\MACSQuant_Tyto_side_1_Monitor_1_no back.jpg">
            <a:extLst>
              <a:ext uri="{FF2B5EF4-FFF2-40B4-BE49-F238E27FC236}">
                <a16:creationId xmlns:a16="http://schemas.microsoft.com/office/drawing/2014/main" id="{DBB24159-7929-FF4D-81D7-90750E6615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3713" y="2346325"/>
            <a:ext cx="6146800"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8" name="Title 1">
            <a:extLst>
              <a:ext uri="{FF2B5EF4-FFF2-40B4-BE49-F238E27FC236}">
                <a16:creationId xmlns:a16="http://schemas.microsoft.com/office/drawing/2014/main" id="{A932FF66-8C98-8D4D-9328-DCCFA3F9A9C9}"/>
              </a:ext>
            </a:extLst>
          </p:cNvPr>
          <p:cNvSpPr>
            <a:spLocks noGrp="1" noChangeArrowheads="1"/>
          </p:cNvSpPr>
          <p:nvPr>
            <p:ph type="title" idx="4294967295"/>
          </p:nvPr>
        </p:nvSpPr>
        <p:spPr>
          <a:xfrm>
            <a:off x="2760663" y="115888"/>
            <a:ext cx="6203950" cy="936625"/>
          </a:xfrm>
        </p:spPr>
        <p:txBody>
          <a:bodyPr/>
          <a:lstStyle/>
          <a:p>
            <a:pPr eaLnBrk="1" hangingPunct="1"/>
            <a:r>
              <a:rPr lang="en-US" altLang="en-US" sz="3200">
                <a:solidFill>
                  <a:schemeClr val="bg1"/>
                </a:solidFill>
                <a:ea typeface="ＭＳ Ｐゴシック" panose="020B0600070205080204" pitchFamily="34" charset="-128"/>
              </a:rPr>
              <a:t>Tyto Development and </a:t>
            </a:r>
            <a:br>
              <a:rPr lang="en-US" altLang="en-US" sz="3200">
                <a:solidFill>
                  <a:schemeClr val="bg1"/>
                </a:solidFill>
                <a:ea typeface="ＭＳ Ｐゴシック" panose="020B0600070205080204" pitchFamily="34" charset="-128"/>
              </a:rPr>
            </a:br>
            <a:r>
              <a:rPr lang="en-US" altLang="en-US" sz="3200">
                <a:solidFill>
                  <a:schemeClr val="bg1"/>
                </a:solidFill>
                <a:ea typeface="ＭＳ Ｐゴシック" panose="020B0600070205080204" pitchFamily="34" charset="-128"/>
              </a:rPr>
              <a:t>Product Status</a:t>
            </a:r>
          </a:p>
        </p:txBody>
      </p:sp>
      <p:sp>
        <p:nvSpPr>
          <p:cNvPr id="8" name="Text Placeholder 7">
            <a:extLst>
              <a:ext uri="{FF2B5EF4-FFF2-40B4-BE49-F238E27FC236}">
                <a16:creationId xmlns:a16="http://schemas.microsoft.com/office/drawing/2014/main" id="{7619D9B6-0396-C04D-B757-A337D346AA76}"/>
              </a:ext>
            </a:extLst>
          </p:cNvPr>
          <p:cNvSpPr txBox="1">
            <a:spLocks/>
          </p:cNvSpPr>
          <p:nvPr/>
        </p:nvSpPr>
        <p:spPr bwMode="auto">
          <a:xfrm>
            <a:off x="84138" y="1412875"/>
            <a:ext cx="5640387" cy="30956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marL="285750" indent="-2857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68580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ts val="400"/>
              </a:spcBef>
              <a:spcAft>
                <a:spcPts val="400"/>
              </a:spcAft>
              <a:buClr>
                <a:srgbClr val="FF8000"/>
              </a:buClr>
              <a:defRPr/>
            </a:pPr>
            <a:r>
              <a:rPr lang="en-US" altLang="en-US" sz="2000" b="1">
                <a:solidFill>
                  <a:srgbClr val="310076"/>
                </a:solidFill>
              </a:rPr>
              <a:t>US Early Adopter Program fully subscribed</a:t>
            </a:r>
            <a:endParaRPr lang="en-US" altLang="en-US" sz="1800" b="1">
              <a:solidFill>
                <a:srgbClr val="310076"/>
              </a:solidFill>
            </a:endParaRPr>
          </a:p>
          <a:p>
            <a:pPr lvl="1">
              <a:lnSpc>
                <a:spcPts val="2300"/>
              </a:lnSpc>
              <a:spcBef>
                <a:spcPts val="400"/>
              </a:spcBef>
              <a:spcAft>
                <a:spcPts val="400"/>
              </a:spcAft>
              <a:buClr>
                <a:srgbClr val="FF8000"/>
              </a:buClr>
              <a:buFont typeface="Arial" panose="020B0604020202020204" pitchFamily="34" charset="0"/>
              <a:buChar char="•"/>
              <a:defRPr/>
            </a:pPr>
            <a:r>
              <a:rPr lang="en-US" altLang="en-US" sz="1800">
                <a:solidFill>
                  <a:srgbClr val="310076"/>
                </a:solidFill>
              </a:rPr>
              <a:t>Application-specific feasibility in progress</a:t>
            </a:r>
          </a:p>
          <a:p>
            <a:pPr lvl="1">
              <a:lnSpc>
                <a:spcPts val="2300"/>
              </a:lnSpc>
              <a:spcBef>
                <a:spcPts val="400"/>
              </a:spcBef>
              <a:spcAft>
                <a:spcPts val="400"/>
              </a:spcAft>
              <a:buClr>
                <a:srgbClr val="FF8000"/>
              </a:buClr>
              <a:buFont typeface="Arial" panose="020B0604020202020204" pitchFamily="34" charset="0"/>
              <a:buChar char="•"/>
              <a:defRPr/>
            </a:pPr>
            <a:r>
              <a:rPr lang="en-US" altLang="en-US" sz="1800">
                <a:solidFill>
                  <a:srgbClr val="310076"/>
                </a:solidFill>
              </a:rPr>
              <a:t>Deliveries with simplified software and firmware start this summer</a:t>
            </a:r>
          </a:p>
          <a:p>
            <a:pPr>
              <a:lnSpc>
                <a:spcPts val="2300"/>
              </a:lnSpc>
              <a:spcBef>
                <a:spcPts val="400"/>
              </a:spcBef>
              <a:spcAft>
                <a:spcPts val="400"/>
              </a:spcAft>
              <a:buClr>
                <a:srgbClr val="FF8000"/>
              </a:buClr>
              <a:defRPr/>
            </a:pPr>
            <a:r>
              <a:rPr lang="en-US" altLang="en-US" sz="2000" b="1">
                <a:solidFill>
                  <a:srgbClr val="310076"/>
                </a:solidFill>
              </a:rPr>
              <a:t>General Availability:  End of 2015</a:t>
            </a:r>
          </a:p>
          <a:p>
            <a:pPr lvl="1">
              <a:lnSpc>
                <a:spcPts val="2300"/>
              </a:lnSpc>
              <a:spcBef>
                <a:spcPts val="400"/>
              </a:spcBef>
              <a:spcAft>
                <a:spcPts val="400"/>
              </a:spcAft>
              <a:buClr>
                <a:srgbClr val="FF8000"/>
              </a:buClr>
              <a:buFont typeface="Arial" panose="020B0604020202020204" pitchFamily="34" charset="0"/>
              <a:buChar char="•"/>
              <a:defRPr/>
            </a:pPr>
            <a:r>
              <a:rPr lang="en-US" altLang="en-US" sz="1800">
                <a:solidFill>
                  <a:srgbClr val="310076"/>
                </a:solidFill>
              </a:rPr>
              <a:t>Finishing complex sort processing</a:t>
            </a:r>
          </a:p>
          <a:p>
            <a:pPr lvl="1">
              <a:lnSpc>
                <a:spcPts val="2300"/>
              </a:lnSpc>
              <a:spcBef>
                <a:spcPts val="400"/>
              </a:spcBef>
              <a:spcAft>
                <a:spcPts val="400"/>
              </a:spcAft>
              <a:buClr>
                <a:srgbClr val="FF8000"/>
              </a:buClr>
              <a:buFont typeface="Arial" panose="020B0604020202020204" pitchFamily="34" charset="0"/>
              <a:buChar char="•"/>
              <a:defRPr/>
            </a:pPr>
            <a:r>
              <a:rPr lang="en-US" altLang="en-US" sz="1800">
                <a:solidFill>
                  <a:srgbClr val="310076"/>
                </a:solidFill>
              </a:rPr>
              <a:t>Manufacturing scale-up</a:t>
            </a:r>
          </a:p>
          <a:p>
            <a:pPr lvl="1">
              <a:lnSpc>
                <a:spcPts val="2300"/>
              </a:lnSpc>
              <a:spcBef>
                <a:spcPts val="400"/>
              </a:spcBef>
              <a:spcAft>
                <a:spcPts val="400"/>
              </a:spcAft>
              <a:buClr>
                <a:srgbClr val="FF8000"/>
              </a:buClr>
              <a:buFont typeface="Arial" panose="020B0604020202020204" pitchFamily="34" charset="0"/>
              <a:buChar char="•"/>
              <a:defRPr/>
            </a:pPr>
            <a:r>
              <a:rPr lang="en-US" altLang="en-US" sz="1800">
                <a:solidFill>
                  <a:srgbClr val="310076"/>
                </a:solidFill>
              </a:rPr>
              <a:t>Support and service training</a:t>
            </a:r>
          </a:p>
          <a:p>
            <a:pPr>
              <a:lnSpc>
                <a:spcPts val="2300"/>
              </a:lnSpc>
              <a:spcBef>
                <a:spcPts val="400"/>
              </a:spcBef>
              <a:spcAft>
                <a:spcPts val="400"/>
              </a:spcAft>
              <a:buClr>
                <a:srgbClr val="FF8000"/>
              </a:buClr>
              <a:defRPr/>
            </a:pPr>
            <a:endParaRPr lang="en-US" altLang="en-US" sz="2000" b="1">
              <a:solidFill>
                <a:srgbClr val="310076"/>
              </a:solidFill>
            </a:endParaRPr>
          </a:p>
        </p:txBody>
      </p:sp>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3">
            <a:extLst>
              <a:ext uri="{FF2B5EF4-FFF2-40B4-BE49-F238E27FC236}">
                <a16:creationId xmlns:a16="http://schemas.microsoft.com/office/drawing/2014/main" id="{D5055C90-5179-D247-9CD6-9A52C2AE638A}"/>
              </a:ext>
            </a:extLst>
          </p:cNvPr>
          <p:cNvSpPr>
            <a:spLocks noGrp="1" noChangeArrowheads="1"/>
          </p:cNvSpPr>
          <p:nvPr>
            <p:ph type="title"/>
          </p:nvPr>
        </p:nvSpPr>
        <p:spPr>
          <a:xfrm>
            <a:off x="395287" y="152400"/>
            <a:ext cx="8353425" cy="503238"/>
          </a:xfrm>
        </p:spPr>
        <p:txBody>
          <a:bodyPr/>
          <a:lstStyle/>
          <a:p>
            <a:r>
              <a:rPr lang="en-US" altLang="en-US" dirty="0">
                <a:solidFill>
                  <a:schemeClr val="tx1"/>
                </a:solidFill>
                <a:ea typeface="ＭＳ Ｐゴシック" panose="020B0600070205080204" pitchFamily="34" charset="-128"/>
              </a:rPr>
              <a:t>TITO- Visualization of Valve Speed </a:t>
            </a:r>
          </a:p>
        </p:txBody>
      </p:sp>
      <p:sp>
        <p:nvSpPr>
          <p:cNvPr id="8" name="Text Placeholder 7">
            <a:extLst>
              <a:ext uri="{FF2B5EF4-FFF2-40B4-BE49-F238E27FC236}">
                <a16:creationId xmlns:a16="http://schemas.microsoft.com/office/drawing/2014/main" id="{19F61852-DDC9-5B41-AA11-C2ACC7C193CA}"/>
              </a:ext>
            </a:extLst>
          </p:cNvPr>
          <p:cNvSpPr>
            <a:spLocks noGrp="1"/>
          </p:cNvSpPr>
          <p:nvPr>
            <p:ph type="body" sz="half" idx="1"/>
          </p:nvPr>
        </p:nvSpPr>
        <p:spPr>
          <a:xfrm>
            <a:off x="1909763" y="1341438"/>
            <a:ext cx="5614987" cy="574675"/>
          </a:xfrm>
        </p:spPr>
        <p:txBody>
          <a:bodyPr>
            <a:normAutofit fontScale="62500" lnSpcReduction="20000"/>
          </a:bodyPr>
          <a:lstStyle/>
          <a:p>
            <a:pPr marL="0" indent="0">
              <a:buFontTx/>
              <a:buNone/>
              <a:defRPr/>
            </a:pPr>
            <a:r>
              <a:rPr lang="en-US" dirty="0">
                <a:solidFill>
                  <a:srgbClr val="310076"/>
                </a:solidFill>
              </a:rPr>
              <a:t>Strobe imaging: 1us frames, full cycle = 30us</a:t>
            </a:r>
          </a:p>
        </p:txBody>
      </p:sp>
      <p:pic>
        <p:nvPicPr>
          <p:cNvPr id="93187" name="Tyto T4 design with braking pulse.mp4">
            <a:hlinkClick r:id="" action="ppaction://media"/>
            <a:extLst>
              <a:ext uri="{FF2B5EF4-FFF2-40B4-BE49-F238E27FC236}">
                <a16:creationId xmlns:a16="http://schemas.microsoft.com/office/drawing/2014/main" id="{328CCD74-9B59-3346-8FA1-2D05EAAE285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937998"/>
            <a:ext cx="4454121" cy="250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0BACBF1A-A387-8649-B0E6-6C12293AC486}"/>
              </a:ext>
            </a:extLst>
          </p:cNvPr>
          <p:cNvPicPr>
            <a:picLocks noChangeAspect="1"/>
          </p:cNvPicPr>
          <p:nvPr/>
        </p:nvPicPr>
        <p:blipFill rotWithShape="1">
          <a:blip r:embed="rId3"/>
          <a:srcRect t="23333" r="9167"/>
          <a:stretch/>
        </p:blipFill>
        <p:spPr>
          <a:xfrm>
            <a:off x="152400" y="1916113"/>
            <a:ext cx="4092713" cy="2590800"/>
          </a:xfrm>
          <a:prstGeom prst="rect">
            <a:avLst/>
          </a:prstGeom>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4578" name="Oval 2" descr="Large confetti">
            <a:extLst>
              <a:ext uri="{FF2B5EF4-FFF2-40B4-BE49-F238E27FC236}">
                <a16:creationId xmlns:a16="http://schemas.microsoft.com/office/drawing/2014/main" id="{ECB88634-DBCB-E043-9465-910E95FAE409}"/>
              </a:ext>
            </a:extLst>
          </p:cNvPr>
          <p:cNvSpPr>
            <a:spLocks noChangeArrowheads="1"/>
          </p:cNvSpPr>
          <p:nvPr/>
        </p:nvSpPr>
        <p:spPr bwMode="auto">
          <a:xfrm>
            <a:off x="4986338" y="2609850"/>
            <a:ext cx="369887" cy="476250"/>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4579" name="Oval 3" descr="Large confetti">
            <a:extLst>
              <a:ext uri="{FF2B5EF4-FFF2-40B4-BE49-F238E27FC236}">
                <a16:creationId xmlns:a16="http://schemas.microsoft.com/office/drawing/2014/main" id="{BAA94635-A35C-774B-AF2A-430AA965C5BC}"/>
              </a:ext>
            </a:extLst>
          </p:cNvPr>
          <p:cNvSpPr>
            <a:spLocks noChangeArrowheads="1"/>
          </p:cNvSpPr>
          <p:nvPr/>
        </p:nvSpPr>
        <p:spPr bwMode="auto">
          <a:xfrm>
            <a:off x="5327650" y="3790950"/>
            <a:ext cx="347663" cy="403225"/>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4580" name="Oval 4" descr="Large confetti">
            <a:extLst>
              <a:ext uri="{FF2B5EF4-FFF2-40B4-BE49-F238E27FC236}">
                <a16:creationId xmlns:a16="http://schemas.microsoft.com/office/drawing/2014/main" id="{4E80BA79-90FC-5C4A-BE29-BBFB68B98A23}"/>
              </a:ext>
            </a:extLst>
          </p:cNvPr>
          <p:cNvSpPr>
            <a:spLocks noChangeArrowheads="1"/>
          </p:cNvSpPr>
          <p:nvPr/>
        </p:nvSpPr>
        <p:spPr bwMode="auto">
          <a:xfrm>
            <a:off x="5597525" y="4421188"/>
            <a:ext cx="347663" cy="401637"/>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4581" name="AutoShape 5" descr="Large confetti">
            <a:extLst>
              <a:ext uri="{FF2B5EF4-FFF2-40B4-BE49-F238E27FC236}">
                <a16:creationId xmlns:a16="http://schemas.microsoft.com/office/drawing/2014/main" id="{82F13B0B-E0A4-244E-ACAC-5F27D5653EE0}"/>
              </a:ext>
            </a:extLst>
          </p:cNvPr>
          <p:cNvSpPr>
            <a:spLocks noChangeArrowheads="1"/>
          </p:cNvSpPr>
          <p:nvPr/>
        </p:nvSpPr>
        <p:spPr bwMode="auto">
          <a:xfrm>
            <a:off x="4981575" y="1071563"/>
            <a:ext cx="409575" cy="1546225"/>
          </a:xfrm>
          <a:prstGeom prst="roundRect">
            <a:avLst>
              <a:gd name="adj" fmla="val 12495"/>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nvGrpSpPr>
          <p:cNvPr id="24582" name="Group 6">
            <a:extLst>
              <a:ext uri="{FF2B5EF4-FFF2-40B4-BE49-F238E27FC236}">
                <a16:creationId xmlns:a16="http://schemas.microsoft.com/office/drawing/2014/main" id="{DE6ABA6F-4D6F-3243-AE7A-ADB8C1B933EB}"/>
              </a:ext>
            </a:extLst>
          </p:cNvPr>
          <p:cNvGrpSpPr>
            <a:grpSpLocks/>
          </p:cNvGrpSpPr>
          <p:nvPr/>
        </p:nvGrpSpPr>
        <p:grpSpPr bwMode="auto">
          <a:xfrm>
            <a:off x="4756150" y="365125"/>
            <a:ext cx="869950" cy="1260475"/>
            <a:chOff x="2996" y="230"/>
            <a:chExt cx="548" cy="794"/>
          </a:xfrm>
        </p:grpSpPr>
        <p:sp>
          <p:nvSpPr>
            <p:cNvPr id="24656" name="Rectangle 7">
              <a:extLst>
                <a:ext uri="{FF2B5EF4-FFF2-40B4-BE49-F238E27FC236}">
                  <a16:creationId xmlns:a16="http://schemas.microsoft.com/office/drawing/2014/main" id="{236D8276-9310-A346-9EF1-EA7B41ACD48D}"/>
                </a:ext>
              </a:extLst>
            </p:cNvPr>
            <p:cNvSpPr>
              <a:spLocks noChangeArrowheads="1"/>
            </p:cNvSpPr>
            <p:nvPr/>
          </p:nvSpPr>
          <p:spPr bwMode="auto">
            <a:xfrm>
              <a:off x="3070" y="230"/>
              <a:ext cx="393" cy="574"/>
            </a:xfrm>
            <a:prstGeom prst="rect">
              <a:avLst/>
            </a:prstGeom>
            <a:gradFill rotWithShape="0">
              <a:gsLst>
                <a:gs pos="0">
                  <a:srgbClr val="BDBDBD"/>
                </a:gs>
                <a:gs pos="100000">
                  <a:srgbClr val="919191"/>
                </a:gs>
              </a:gsLst>
              <a:path path="shape">
                <a:fillToRect l="50000" t="50000" r="50000" b="50000"/>
              </a:path>
            </a:gradFill>
            <a:ln w="25400">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4657" name="Freeform 8">
              <a:extLst>
                <a:ext uri="{FF2B5EF4-FFF2-40B4-BE49-F238E27FC236}">
                  <a16:creationId xmlns:a16="http://schemas.microsoft.com/office/drawing/2014/main" id="{05561B74-B1CA-5749-95D9-5E611EB8D2A0}"/>
                </a:ext>
              </a:extLst>
            </p:cNvPr>
            <p:cNvSpPr>
              <a:spLocks/>
            </p:cNvSpPr>
            <p:nvPr/>
          </p:nvSpPr>
          <p:spPr bwMode="auto">
            <a:xfrm>
              <a:off x="3074" y="790"/>
              <a:ext cx="389" cy="234"/>
            </a:xfrm>
            <a:custGeom>
              <a:avLst/>
              <a:gdLst>
                <a:gd name="T0" fmla="*/ 0 w 389"/>
                <a:gd name="T1" fmla="*/ 10 h 234"/>
                <a:gd name="T2" fmla="*/ 47 w 389"/>
                <a:gd name="T3" fmla="*/ 228 h 234"/>
                <a:gd name="T4" fmla="*/ 124 w 389"/>
                <a:gd name="T5" fmla="*/ 186 h 234"/>
                <a:gd name="T6" fmla="*/ 183 w 389"/>
                <a:gd name="T7" fmla="*/ 176 h 234"/>
                <a:gd name="T8" fmla="*/ 226 w 389"/>
                <a:gd name="T9" fmla="*/ 176 h 234"/>
                <a:gd name="T10" fmla="*/ 281 w 389"/>
                <a:gd name="T11" fmla="*/ 192 h 234"/>
                <a:gd name="T12" fmla="*/ 345 w 389"/>
                <a:gd name="T13" fmla="*/ 233 h 234"/>
                <a:gd name="T14" fmla="*/ 388 w 389"/>
                <a:gd name="T15" fmla="*/ 0 h 23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9" h="234">
                  <a:moveTo>
                    <a:pt x="0" y="10"/>
                  </a:moveTo>
                  <a:lnTo>
                    <a:pt x="47" y="228"/>
                  </a:lnTo>
                  <a:lnTo>
                    <a:pt x="124" y="186"/>
                  </a:lnTo>
                  <a:lnTo>
                    <a:pt x="183" y="176"/>
                  </a:lnTo>
                  <a:lnTo>
                    <a:pt x="226" y="176"/>
                  </a:lnTo>
                  <a:lnTo>
                    <a:pt x="281" y="192"/>
                  </a:lnTo>
                  <a:lnTo>
                    <a:pt x="345" y="233"/>
                  </a:lnTo>
                  <a:lnTo>
                    <a:pt x="388" y="0"/>
                  </a:lnTo>
                </a:path>
              </a:pathLst>
            </a:custGeom>
            <a:gradFill rotWithShape="0">
              <a:gsLst>
                <a:gs pos="0">
                  <a:srgbClr val="BDBDBD"/>
                </a:gs>
                <a:gs pos="100000">
                  <a:srgbClr val="919191"/>
                </a:gs>
              </a:gsLst>
              <a:path path="rect">
                <a:fillToRect l="50000" t="50000" r="50000" b="50000"/>
              </a:path>
            </a:gradFill>
            <a:ln w="254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58" name="Rectangle 9">
              <a:extLst>
                <a:ext uri="{FF2B5EF4-FFF2-40B4-BE49-F238E27FC236}">
                  <a16:creationId xmlns:a16="http://schemas.microsoft.com/office/drawing/2014/main" id="{D71CE760-392A-9E46-9DAA-4C42FD0DD06B}"/>
                </a:ext>
              </a:extLst>
            </p:cNvPr>
            <p:cNvSpPr>
              <a:spLocks noChangeArrowheads="1"/>
            </p:cNvSpPr>
            <p:nvPr/>
          </p:nvSpPr>
          <p:spPr bwMode="auto">
            <a:xfrm>
              <a:off x="2996" y="426"/>
              <a:ext cx="548" cy="98"/>
            </a:xfrm>
            <a:prstGeom prst="rect">
              <a:avLst/>
            </a:prstGeom>
            <a:gradFill rotWithShape="0">
              <a:gsLst>
                <a:gs pos="0">
                  <a:srgbClr val="BDBDBD"/>
                </a:gs>
                <a:gs pos="100000">
                  <a:srgbClr val="919191"/>
                </a:gs>
              </a:gsLst>
              <a:path path="shape">
                <a:fillToRect l="50000" t="50000" r="50000" b="50000"/>
              </a:path>
            </a:gradFill>
            <a:ln w="25400">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sp>
        <p:nvSpPr>
          <p:cNvPr id="24583" name="Rectangle 10">
            <a:extLst>
              <a:ext uri="{FF2B5EF4-FFF2-40B4-BE49-F238E27FC236}">
                <a16:creationId xmlns:a16="http://schemas.microsoft.com/office/drawing/2014/main" id="{4FF265A5-2491-AE46-9A07-329F6ADDFE79}"/>
              </a:ext>
            </a:extLst>
          </p:cNvPr>
          <p:cNvSpPr>
            <a:spLocks noChangeArrowheads="1"/>
          </p:cNvSpPr>
          <p:nvPr/>
        </p:nvSpPr>
        <p:spPr bwMode="auto">
          <a:xfrm>
            <a:off x="1762125" y="1817688"/>
            <a:ext cx="4121150" cy="176212"/>
          </a:xfrm>
          <a:prstGeom prst="rect">
            <a:avLst/>
          </a:prstGeom>
          <a:solidFill>
            <a:srgbClr val="00C4D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4584" name="Rectangle 11">
            <a:extLst>
              <a:ext uri="{FF2B5EF4-FFF2-40B4-BE49-F238E27FC236}">
                <a16:creationId xmlns:a16="http://schemas.microsoft.com/office/drawing/2014/main" id="{31E499BB-8D39-3842-9B9F-3A08814CE72B}"/>
              </a:ext>
            </a:extLst>
          </p:cNvPr>
          <p:cNvSpPr>
            <a:spLocks noChangeArrowheads="1"/>
          </p:cNvSpPr>
          <p:nvPr/>
        </p:nvSpPr>
        <p:spPr bwMode="auto">
          <a:xfrm>
            <a:off x="3325813" y="1755775"/>
            <a:ext cx="1255712"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defTabSz="13160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3160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3160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3160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3160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b="1">
                <a:solidFill>
                  <a:srgbClr val="F8F8F8"/>
                </a:solidFill>
                <a:cs typeface="Arial" panose="020B0604020202020204" pitchFamily="34" charset="0"/>
              </a:rPr>
              <a:t>488 nm laser</a:t>
            </a:r>
          </a:p>
        </p:txBody>
      </p:sp>
      <p:grpSp>
        <p:nvGrpSpPr>
          <p:cNvPr id="24585" name="Group 12">
            <a:extLst>
              <a:ext uri="{FF2B5EF4-FFF2-40B4-BE49-F238E27FC236}">
                <a16:creationId xmlns:a16="http://schemas.microsoft.com/office/drawing/2014/main" id="{0C548468-0E79-7540-A5A8-2282924F32B4}"/>
              </a:ext>
            </a:extLst>
          </p:cNvPr>
          <p:cNvGrpSpPr>
            <a:grpSpLocks/>
          </p:cNvGrpSpPr>
          <p:nvPr/>
        </p:nvGrpSpPr>
        <p:grpSpPr bwMode="auto">
          <a:xfrm>
            <a:off x="5137150" y="1757363"/>
            <a:ext cx="150813" cy="227012"/>
            <a:chOff x="3236" y="1107"/>
            <a:chExt cx="95" cy="143"/>
          </a:xfrm>
        </p:grpSpPr>
        <p:sp>
          <p:nvSpPr>
            <p:cNvPr id="24654" name="Freeform 13" descr="Wide upward diagonal">
              <a:extLst>
                <a:ext uri="{FF2B5EF4-FFF2-40B4-BE49-F238E27FC236}">
                  <a16:creationId xmlns:a16="http://schemas.microsoft.com/office/drawing/2014/main" id="{93366958-E6C9-234A-AC37-089E740B6C1F}"/>
                </a:ext>
              </a:extLst>
            </p:cNvPr>
            <p:cNvSpPr>
              <a:spLocks/>
            </p:cNvSpPr>
            <p:nvPr/>
          </p:nvSpPr>
          <p:spPr bwMode="auto">
            <a:xfrm>
              <a:off x="3236" y="1107"/>
              <a:ext cx="95" cy="143"/>
            </a:xfrm>
            <a:custGeom>
              <a:avLst/>
              <a:gdLst>
                <a:gd name="T0" fmla="*/ 94 w 95"/>
                <a:gd name="T1" fmla="*/ 80 h 143"/>
                <a:gd name="T2" fmla="*/ 89 w 95"/>
                <a:gd name="T3" fmla="*/ 29 h 143"/>
                <a:gd name="T4" fmla="*/ 65 w 95"/>
                <a:gd name="T5" fmla="*/ 0 h 143"/>
                <a:gd name="T6" fmla="*/ 38 w 95"/>
                <a:gd name="T7" fmla="*/ 0 h 143"/>
                <a:gd name="T8" fmla="*/ 14 w 95"/>
                <a:gd name="T9" fmla="*/ 14 h 143"/>
                <a:gd name="T10" fmla="*/ 0 w 95"/>
                <a:gd name="T11" fmla="*/ 47 h 143"/>
                <a:gd name="T12" fmla="*/ 0 w 95"/>
                <a:gd name="T13" fmla="*/ 90 h 143"/>
                <a:gd name="T14" fmla="*/ 12 w 95"/>
                <a:gd name="T15" fmla="*/ 127 h 143"/>
                <a:gd name="T16" fmla="*/ 38 w 95"/>
                <a:gd name="T17" fmla="*/ 142 h 143"/>
                <a:gd name="T18" fmla="*/ 84 w 95"/>
                <a:gd name="T19" fmla="*/ 123 h 143"/>
                <a:gd name="T20" fmla="*/ 94 w 95"/>
                <a:gd name="T21" fmla="*/ 85 h 143"/>
                <a:gd name="T22" fmla="*/ 94 w 95"/>
                <a:gd name="T23" fmla="*/ 80 h 1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5" h="143">
                  <a:moveTo>
                    <a:pt x="94" y="80"/>
                  </a:moveTo>
                  <a:lnTo>
                    <a:pt x="89" y="29"/>
                  </a:lnTo>
                  <a:lnTo>
                    <a:pt x="65" y="0"/>
                  </a:lnTo>
                  <a:lnTo>
                    <a:pt x="38" y="0"/>
                  </a:lnTo>
                  <a:lnTo>
                    <a:pt x="14" y="14"/>
                  </a:lnTo>
                  <a:lnTo>
                    <a:pt x="0" y="47"/>
                  </a:lnTo>
                  <a:lnTo>
                    <a:pt x="0" y="90"/>
                  </a:lnTo>
                  <a:lnTo>
                    <a:pt x="12" y="127"/>
                  </a:lnTo>
                  <a:lnTo>
                    <a:pt x="38" y="142"/>
                  </a:lnTo>
                  <a:lnTo>
                    <a:pt x="84" y="123"/>
                  </a:lnTo>
                  <a:lnTo>
                    <a:pt x="94" y="85"/>
                  </a:lnTo>
                  <a:lnTo>
                    <a:pt x="94" y="80"/>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55" name="Freeform 14">
              <a:extLst>
                <a:ext uri="{FF2B5EF4-FFF2-40B4-BE49-F238E27FC236}">
                  <a16:creationId xmlns:a16="http://schemas.microsoft.com/office/drawing/2014/main" id="{1C240341-F689-1B42-89FF-9EDD7DC31EFB}"/>
                </a:ext>
              </a:extLst>
            </p:cNvPr>
            <p:cNvSpPr>
              <a:spLocks/>
            </p:cNvSpPr>
            <p:nvPr/>
          </p:nvSpPr>
          <p:spPr bwMode="auto">
            <a:xfrm>
              <a:off x="3250" y="1158"/>
              <a:ext cx="63" cy="77"/>
            </a:xfrm>
            <a:custGeom>
              <a:avLst/>
              <a:gdLst>
                <a:gd name="T0" fmla="*/ 25 w 63"/>
                <a:gd name="T1" fmla="*/ 76 h 77"/>
                <a:gd name="T2" fmla="*/ 34 w 63"/>
                <a:gd name="T3" fmla="*/ 71 h 77"/>
                <a:gd name="T4" fmla="*/ 44 w 63"/>
                <a:gd name="T5" fmla="*/ 57 h 77"/>
                <a:gd name="T6" fmla="*/ 62 w 63"/>
                <a:gd name="T7" fmla="*/ 57 h 77"/>
                <a:gd name="T8" fmla="*/ 62 w 63"/>
                <a:gd name="T9" fmla="*/ 38 h 77"/>
                <a:gd name="T10" fmla="*/ 62 w 63"/>
                <a:gd name="T11" fmla="*/ 38 h 77"/>
                <a:gd name="T12" fmla="*/ 62 w 63"/>
                <a:gd name="T13" fmla="*/ 19 h 77"/>
                <a:gd name="T14" fmla="*/ 62 w 63"/>
                <a:gd name="T15" fmla="*/ 0 h 77"/>
                <a:gd name="T16" fmla="*/ 44 w 63"/>
                <a:gd name="T17" fmla="*/ 0 h 77"/>
                <a:gd name="T18" fmla="*/ 25 w 63"/>
                <a:gd name="T19" fmla="*/ 19 h 77"/>
                <a:gd name="T20" fmla="*/ 44 w 63"/>
                <a:gd name="T21" fmla="*/ 25 h 77"/>
                <a:gd name="T22" fmla="*/ 62 w 63"/>
                <a:gd name="T23" fmla="*/ 38 h 77"/>
                <a:gd name="T24" fmla="*/ 62 w 63"/>
                <a:gd name="T25" fmla="*/ 38 h 77"/>
                <a:gd name="T26" fmla="*/ 44 w 63"/>
                <a:gd name="T27" fmla="*/ 57 h 77"/>
                <a:gd name="T28" fmla="*/ 25 w 63"/>
                <a:gd name="T29" fmla="*/ 57 h 77"/>
                <a:gd name="T30" fmla="*/ 7 w 63"/>
                <a:gd name="T31" fmla="*/ 57 h 77"/>
                <a:gd name="T32" fmla="*/ 7 w 63"/>
                <a:gd name="T33" fmla="*/ 57 h 77"/>
                <a:gd name="T34" fmla="*/ 0 w 63"/>
                <a:gd name="T35" fmla="*/ 67 h 77"/>
                <a:gd name="T36" fmla="*/ 5 w 63"/>
                <a:gd name="T37" fmla="*/ 74 h 77"/>
                <a:gd name="T38" fmla="*/ 25 w 63"/>
                <a:gd name="T39" fmla="*/ 76 h 7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3" h="77">
                  <a:moveTo>
                    <a:pt x="25" y="76"/>
                  </a:moveTo>
                  <a:lnTo>
                    <a:pt x="34" y="71"/>
                  </a:lnTo>
                  <a:lnTo>
                    <a:pt x="44" y="57"/>
                  </a:lnTo>
                  <a:lnTo>
                    <a:pt x="62" y="57"/>
                  </a:lnTo>
                  <a:lnTo>
                    <a:pt x="62" y="38"/>
                  </a:lnTo>
                  <a:lnTo>
                    <a:pt x="62" y="19"/>
                  </a:lnTo>
                  <a:lnTo>
                    <a:pt x="62" y="0"/>
                  </a:lnTo>
                  <a:lnTo>
                    <a:pt x="44" y="0"/>
                  </a:lnTo>
                  <a:lnTo>
                    <a:pt x="25" y="19"/>
                  </a:lnTo>
                  <a:lnTo>
                    <a:pt x="44" y="25"/>
                  </a:lnTo>
                  <a:lnTo>
                    <a:pt x="62" y="38"/>
                  </a:lnTo>
                  <a:lnTo>
                    <a:pt x="44" y="57"/>
                  </a:lnTo>
                  <a:lnTo>
                    <a:pt x="25" y="57"/>
                  </a:lnTo>
                  <a:lnTo>
                    <a:pt x="7" y="57"/>
                  </a:lnTo>
                  <a:lnTo>
                    <a:pt x="0" y="67"/>
                  </a:lnTo>
                  <a:lnTo>
                    <a:pt x="5" y="74"/>
                  </a:lnTo>
                  <a:lnTo>
                    <a:pt x="25" y="76"/>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4586" name="Group 15">
            <a:extLst>
              <a:ext uri="{FF2B5EF4-FFF2-40B4-BE49-F238E27FC236}">
                <a16:creationId xmlns:a16="http://schemas.microsoft.com/office/drawing/2014/main" id="{D1E8F739-9596-8A4D-8DC0-64558F48510E}"/>
              </a:ext>
            </a:extLst>
          </p:cNvPr>
          <p:cNvGrpSpPr>
            <a:grpSpLocks/>
          </p:cNvGrpSpPr>
          <p:nvPr/>
        </p:nvGrpSpPr>
        <p:grpSpPr bwMode="auto">
          <a:xfrm>
            <a:off x="5126038" y="2249488"/>
            <a:ext cx="123825" cy="163512"/>
            <a:chOff x="3229" y="1417"/>
            <a:chExt cx="78" cy="103"/>
          </a:xfrm>
        </p:grpSpPr>
        <p:sp>
          <p:nvSpPr>
            <p:cNvPr id="24652" name="Freeform 16" descr="Wide upward diagonal">
              <a:extLst>
                <a:ext uri="{FF2B5EF4-FFF2-40B4-BE49-F238E27FC236}">
                  <a16:creationId xmlns:a16="http://schemas.microsoft.com/office/drawing/2014/main" id="{B04423DB-4958-234F-8063-ECF431549A1D}"/>
                </a:ext>
              </a:extLst>
            </p:cNvPr>
            <p:cNvSpPr>
              <a:spLocks/>
            </p:cNvSpPr>
            <p:nvPr/>
          </p:nvSpPr>
          <p:spPr bwMode="auto">
            <a:xfrm>
              <a:off x="3229" y="1417"/>
              <a:ext cx="78" cy="103"/>
            </a:xfrm>
            <a:custGeom>
              <a:avLst/>
              <a:gdLst>
                <a:gd name="T0" fmla="*/ 77 w 78"/>
                <a:gd name="T1" fmla="*/ 58 h 103"/>
                <a:gd name="T2" fmla="*/ 73 w 78"/>
                <a:gd name="T3" fmla="*/ 20 h 103"/>
                <a:gd name="T4" fmla="*/ 53 w 78"/>
                <a:gd name="T5" fmla="*/ 0 h 103"/>
                <a:gd name="T6" fmla="*/ 32 w 78"/>
                <a:gd name="T7" fmla="*/ 0 h 103"/>
                <a:gd name="T8" fmla="*/ 12 w 78"/>
                <a:gd name="T9" fmla="*/ 10 h 103"/>
                <a:gd name="T10" fmla="*/ 0 w 78"/>
                <a:gd name="T11" fmla="*/ 34 h 103"/>
                <a:gd name="T12" fmla="*/ 0 w 78"/>
                <a:gd name="T13" fmla="*/ 65 h 103"/>
                <a:gd name="T14" fmla="*/ 10 w 78"/>
                <a:gd name="T15" fmla="*/ 92 h 103"/>
                <a:gd name="T16" fmla="*/ 32 w 78"/>
                <a:gd name="T17" fmla="*/ 102 h 103"/>
                <a:gd name="T18" fmla="*/ 69 w 78"/>
                <a:gd name="T19" fmla="*/ 88 h 103"/>
                <a:gd name="T20" fmla="*/ 77 w 78"/>
                <a:gd name="T21" fmla="*/ 61 h 103"/>
                <a:gd name="T22" fmla="*/ 77 w 78"/>
                <a:gd name="T23" fmla="*/ 58 h 1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8" h="103">
                  <a:moveTo>
                    <a:pt x="77" y="58"/>
                  </a:moveTo>
                  <a:lnTo>
                    <a:pt x="73" y="20"/>
                  </a:lnTo>
                  <a:lnTo>
                    <a:pt x="53" y="0"/>
                  </a:lnTo>
                  <a:lnTo>
                    <a:pt x="32" y="0"/>
                  </a:lnTo>
                  <a:lnTo>
                    <a:pt x="12" y="10"/>
                  </a:lnTo>
                  <a:lnTo>
                    <a:pt x="0" y="34"/>
                  </a:lnTo>
                  <a:lnTo>
                    <a:pt x="0" y="65"/>
                  </a:lnTo>
                  <a:lnTo>
                    <a:pt x="10" y="92"/>
                  </a:lnTo>
                  <a:lnTo>
                    <a:pt x="32" y="102"/>
                  </a:lnTo>
                  <a:lnTo>
                    <a:pt x="69" y="88"/>
                  </a:lnTo>
                  <a:lnTo>
                    <a:pt x="77" y="61"/>
                  </a:lnTo>
                  <a:lnTo>
                    <a:pt x="77" y="58"/>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53" name="Oval 17">
              <a:extLst>
                <a:ext uri="{FF2B5EF4-FFF2-40B4-BE49-F238E27FC236}">
                  <a16:creationId xmlns:a16="http://schemas.microsoft.com/office/drawing/2014/main" id="{EFF6664D-6F06-044C-9CE0-F65867DE9652}"/>
                </a:ext>
              </a:extLst>
            </p:cNvPr>
            <p:cNvSpPr>
              <a:spLocks noChangeArrowheads="1"/>
            </p:cNvSpPr>
            <p:nvPr/>
          </p:nvSpPr>
          <p:spPr bwMode="auto">
            <a:xfrm>
              <a:off x="3255" y="1446"/>
              <a:ext cx="47" cy="69"/>
            </a:xfrm>
            <a:prstGeom prst="ellipse">
              <a:avLst/>
            </a:prstGeom>
            <a:solidFill>
              <a:srgbClr val="714400"/>
            </a:soli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grpSp>
        <p:nvGrpSpPr>
          <p:cNvPr id="24587" name="Group 18">
            <a:extLst>
              <a:ext uri="{FF2B5EF4-FFF2-40B4-BE49-F238E27FC236}">
                <a16:creationId xmlns:a16="http://schemas.microsoft.com/office/drawing/2014/main" id="{8AFDEFB9-73A1-AF49-8B28-FB8278235C7E}"/>
              </a:ext>
            </a:extLst>
          </p:cNvPr>
          <p:cNvGrpSpPr>
            <a:grpSpLocks/>
          </p:cNvGrpSpPr>
          <p:nvPr/>
        </p:nvGrpSpPr>
        <p:grpSpPr bwMode="auto">
          <a:xfrm>
            <a:off x="5095875" y="2771775"/>
            <a:ext cx="147638" cy="203200"/>
            <a:chOff x="3210" y="1746"/>
            <a:chExt cx="93" cy="128"/>
          </a:xfrm>
        </p:grpSpPr>
        <p:sp>
          <p:nvSpPr>
            <p:cNvPr id="24650" name="Freeform 19" descr="Wide upward diagonal">
              <a:extLst>
                <a:ext uri="{FF2B5EF4-FFF2-40B4-BE49-F238E27FC236}">
                  <a16:creationId xmlns:a16="http://schemas.microsoft.com/office/drawing/2014/main" id="{70E7A9ED-1677-C943-BBE7-0CA7D69F2194}"/>
                </a:ext>
              </a:extLst>
            </p:cNvPr>
            <p:cNvSpPr>
              <a:spLocks/>
            </p:cNvSpPr>
            <p:nvPr/>
          </p:nvSpPr>
          <p:spPr bwMode="auto">
            <a:xfrm>
              <a:off x="3210" y="1746"/>
              <a:ext cx="93" cy="128"/>
            </a:xfrm>
            <a:custGeom>
              <a:avLst/>
              <a:gdLst>
                <a:gd name="T0" fmla="*/ 92 w 93"/>
                <a:gd name="T1" fmla="*/ 72 h 128"/>
                <a:gd name="T2" fmla="*/ 87 w 93"/>
                <a:gd name="T3" fmla="*/ 25 h 128"/>
                <a:gd name="T4" fmla="*/ 63 w 93"/>
                <a:gd name="T5" fmla="*/ 0 h 128"/>
                <a:gd name="T6" fmla="*/ 38 w 93"/>
                <a:gd name="T7" fmla="*/ 0 h 128"/>
                <a:gd name="T8" fmla="*/ 14 w 93"/>
                <a:gd name="T9" fmla="*/ 13 h 128"/>
                <a:gd name="T10" fmla="*/ 0 w 93"/>
                <a:gd name="T11" fmla="*/ 42 h 128"/>
                <a:gd name="T12" fmla="*/ 0 w 93"/>
                <a:gd name="T13" fmla="*/ 81 h 128"/>
                <a:gd name="T14" fmla="*/ 12 w 93"/>
                <a:gd name="T15" fmla="*/ 114 h 128"/>
                <a:gd name="T16" fmla="*/ 38 w 93"/>
                <a:gd name="T17" fmla="*/ 127 h 128"/>
                <a:gd name="T18" fmla="*/ 82 w 93"/>
                <a:gd name="T19" fmla="*/ 110 h 128"/>
                <a:gd name="T20" fmla="*/ 92 w 93"/>
                <a:gd name="T21" fmla="*/ 76 h 128"/>
                <a:gd name="T22" fmla="*/ 92 w 93"/>
                <a:gd name="T23" fmla="*/ 72 h 1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3" h="128">
                  <a:moveTo>
                    <a:pt x="92" y="72"/>
                  </a:moveTo>
                  <a:lnTo>
                    <a:pt x="87" y="25"/>
                  </a:lnTo>
                  <a:lnTo>
                    <a:pt x="63" y="0"/>
                  </a:lnTo>
                  <a:lnTo>
                    <a:pt x="38" y="0"/>
                  </a:lnTo>
                  <a:lnTo>
                    <a:pt x="14" y="13"/>
                  </a:lnTo>
                  <a:lnTo>
                    <a:pt x="0" y="42"/>
                  </a:lnTo>
                  <a:lnTo>
                    <a:pt x="0" y="81"/>
                  </a:lnTo>
                  <a:lnTo>
                    <a:pt x="12" y="114"/>
                  </a:lnTo>
                  <a:lnTo>
                    <a:pt x="38" y="127"/>
                  </a:lnTo>
                  <a:lnTo>
                    <a:pt x="82" y="110"/>
                  </a:lnTo>
                  <a:lnTo>
                    <a:pt x="92" y="76"/>
                  </a:lnTo>
                  <a:lnTo>
                    <a:pt x="92" y="72"/>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51" name="Freeform 20">
              <a:extLst>
                <a:ext uri="{FF2B5EF4-FFF2-40B4-BE49-F238E27FC236}">
                  <a16:creationId xmlns:a16="http://schemas.microsoft.com/office/drawing/2014/main" id="{9123E667-9560-514E-81D6-31FBCE9251FE}"/>
                </a:ext>
              </a:extLst>
            </p:cNvPr>
            <p:cNvSpPr>
              <a:spLocks/>
            </p:cNvSpPr>
            <p:nvPr/>
          </p:nvSpPr>
          <p:spPr bwMode="auto">
            <a:xfrm>
              <a:off x="3245" y="1750"/>
              <a:ext cx="39" cy="119"/>
            </a:xfrm>
            <a:custGeom>
              <a:avLst/>
              <a:gdLst>
                <a:gd name="T0" fmla="*/ 19 w 39"/>
                <a:gd name="T1" fmla="*/ 0 h 119"/>
                <a:gd name="T2" fmla="*/ 38 w 39"/>
                <a:gd name="T3" fmla="*/ 30 h 119"/>
                <a:gd name="T4" fmla="*/ 38 w 39"/>
                <a:gd name="T5" fmla="*/ 59 h 119"/>
                <a:gd name="T6" fmla="*/ 38 w 39"/>
                <a:gd name="T7" fmla="*/ 89 h 119"/>
                <a:gd name="T8" fmla="*/ 38 w 39"/>
                <a:gd name="T9" fmla="*/ 89 h 119"/>
                <a:gd name="T10" fmla="*/ 19 w 39"/>
                <a:gd name="T11" fmla="*/ 118 h 119"/>
                <a:gd name="T12" fmla="*/ 0 w 39"/>
                <a:gd name="T13" fmla="*/ 118 h 119"/>
                <a:gd name="T14" fmla="*/ 0 w 39"/>
                <a:gd name="T15" fmla="*/ 89 h 119"/>
                <a:gd name="T16" fmla="*/ 0 w 39"/>
                <a:gd name="T17" fmla="*/ 89 h 119"/>
                <a:gd name="T18" fmla="*/ 19 w 39"/>
                <a:gd name="T19" fmla="*/ 59 h 119"/>
                <a:gd name="T20" fmla="*/ 0 w 39"/>
                <a:gd name="T21" fmla="*/ 59 h 119"/>
                <a:gd name="T22" fmla="*/ 0 w 39"/>
                <a:gd name="T23" fmla="*/ 0 h 119"/>
                <a:gd name="T24" fmla="*/ 0 w 39"/>
                <a:gd name="T25" fmla="*/ 0 h 119"/>
                <a:gd name="T26" fmla="*/ 19 w 39"/>
                <a:gd name="T27" fmla="*/ 0 h 1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9" h="119">
                  <a:moveTo>
                    <a:pt x="19" y="0"/>
                  </a:moveTo>
                  <a:lnTo>
                    <a:pt x="38" y="30"/>
                  </a:lnTo>
                  <a:lnTo>
                    <a:pt x="38" y="59"/>
                  </a:lnTo>
                  <a:lnTo>
                    <a:pt x="38" y="89"/>
                  </a:lnTo>
                  <a:lnTo>
                    <a:pt x="19" y="118"/>
                  </a:lnTo>
                  <a:lnTo>
                    <a:pt x="0" y="118"/>
                  </a:lnTo>
                  <a:lnTo>
                    <a:pt x="0" y="89"/>
                  </a:lnTo>
                  <a:lnTo>
                    <a:pt x="19" y="59"/>
                  </a:lnTo>
                  <a:lnTo>
                    <a:pt x="0" y="59"/>
                  </a:lnTo>
                  <a:lnTo>
                    <a:pt x="0" y="0"/>
                  </a:lnTo>
                  <a:lnTo>
                    <a:pt x="19" y="0"/>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4588" name="Group 21">
            <a:extLst>
              <a:ext uri="{FF2B5EF4-FFF2-40B4-BE49-F238E27FC236}">
                <a16:creationId xmlns:a16="http://schemas.microsoft.com/office/drawing/2014/main" id="{477AF35E-E8AD-1C42-B471-E2EC78EBFDE9}"/>
              </a:ext>
            </a:extLst>
          </p:cNvPr>
          <p:cNvGrpSpPr>
            <a:grpSpLocks/>
          </p:cNvGrpSpPr>
          <p:nvPr/>
        </p:nvGrpSpPr>
        <p:grpSpPr bwMode="auto">
          <a:xfrm>
            <a:off x="5697538" y="4548188"/>
            <a:ext cx="123825" cy="161925"/>
            <a:chOff x="3589" y="2865"/>
            <a:chExt cx="78" cy="102"/>
          </a:xfrm>
        </p:grpSpPr>
        <p:sp>
          <p:nvSpPr>
            <p:cNvPr id="24648" name="Freeform 22" descr="Wide upward diagonal">
              <a:extLst>
                <a:ext uri="{FF2B5EF4-FFF2-40B4-BE49-F238E27FC236}">
                  <a16:creationId xmlns:a16="http://schemas.microsoft.com/office/drawing/2014/main" id="{F148D340-532C-1443-85FB-6DCC8208BEA5}"/>
                </a:ext>
              </a:extLst>
            </p:cNvPr>
            <p:cNvSpPr>
              <a:spLocks/>
            </p:cNvSpPr>
            <p:nvPr/>
          </p:nvSpPr>
          <p:spPr bwMode="auto">
            <a:xfrm>
              <a:off x="3589" y="2865"/>
              <a:ext cx="78" cy="102"/>
            </a:xfrm>
            <a:custGeom>
              <a:avLst/>
              <a:gdLst>
                <a:gd name="T0" fmla="*/ 77 w 78"/>
                <a:gd name="T1" fmla="*/ 57 h 102"/>
                <a:gd name="T2" fmla="*/ 73 w 78"/>
                <a:gd name="T3" fmla="*/ 20 h 102"/>
                <a:gd name="T4" fmla="*/ 53 w 78"/>
                <a:gd name="T5" fmla="*/ 0 h 102"/>
                <a:gd name="T6" fmla="*/ 32 w 78"/>
                <a:gd name="T7" fmla="*/ 0 h 102"/>
                <a:gd name="T8" fmla="*/ 12 w 78"/>
                <a:gd name="T9" fmla="*/ 10 h 102"/>
                <a:gd name="T10" fmla="*/ 0 w 78"/>
                <a:gd name="T11" fmla="*/ 34 h 102"/>
                <a:gd name="T12" fmla="*/ 0 w 78"/>
                <a:gd name="T13" fmla="*/ 64 h 102"/>
                <a:gd name="T14" fmla="*/ 10 w 78"/>
                <a:gd name="T15" fmla="*/ 91 h 102"/>
                <a:gd name="T16" fmla="*/ 32 w 78"/>
                <a:gd name="T17" fmla="*/ 101 h 102"/>
                <a:gd name="T18" fmla="*/ 69 w 78"/>
                <a:gd name="T19" fmla="*/ 88 h 102"/>
                <a:gd name="T20" fmla="*/ 77 w 78"/>
                <a:gd name="T21" fmla="*/ 60 h 102"/>
                <a:gd name="T22" fmla="*/ 77 w 78"/>
                <a:gd name="T23" fmla="*/ 57 h 1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8" h="102">
                  <a:moveTo>
                    <a:pt x="77" y="57"/>
                  </a:moveTo>
                  <a:lnTo>
                    <a:pt x="73" y="20"/>
                  </a:lnTo>
                  <a:lnTo>
                    <a:pt x="53" y="0"/>
                  </a:lnTo>
                  <a:lnTo>
                    <a:pt x="32" y="0"/>
                  </a:lnTo>
                  <a:lnTo>
                    <a:pt x="12" y="10"/>
                  </a:lnTo>
                  <a:lnTo>
                    <a:pt x="0" y="34"/>
                  </a:lnTo>
                  <a:lnTo>
                    <a:pt x="0" y="64"/>
                  </a:lnTo>
                  <a:lnTo>
                    <a:pt x="10" y="91"/>
                  </a:lnTo>
                  <a:lnTo>
                    <a:pt x="32" y="101"/>
                  </a:lnTo>
                  <a:lnTo>
                    <a:pt x="69" y="88"/>
                  </a:lnTo>
                  <a:lnTo>
                    <a:pt x="77" y="60"/>
                  </a:lnTo>
                  <a:lnTo>
                    <a:pt x="77" y="57"/>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49" name="Oval 23">
              <a:extLst>
                <a:ext uri="{FF2B5EF4-FFF2-40B4-BE49-F238E27FC236}">
                  <a16:creationId xmlns:a16="http://schemas.microsoft.com/office/drawing/2014/main" id="{88356437-7E4D-E745-B2DE-7FAC058903A7}"/>
                </a:ext>
              </a:extLst>
            </p:cNvPr>
            <p:cNvSpPr>
              <a:spLocks noChangeArrowheads="1"/>
            </p:cNvSpPr>
            <p:nvPr/>
          </p:nvSpPr>
          <p:spPr bwMode="auto">
            <a:xfrm>
              <a:off x="3614" y="2894"/>
              <a:ext cx="48" cy="68"/>
            </a:xfrm>
            <a:prstGeom prst="ellipse">
              <a:avLst/>
            </a:prstGeom>
            <a:solidFill>
              <a:srgbClr val="714400"/>
            </a:soli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grpSp>
        <p:nvGrpSpPr>
          <p:cNvPr id="24589" name="Group 24">
            <a:extLst>
              <a:ext uri="{FF2B5EF4-FFF2-40B4-BE49-F238E27FC236}">
                <a16:creationId xmlns:a16="http://schemas.microsoft.com/office/drawing/2014/main" id="{D116DBD4-5598-EA4D-91A5-4155156536E5}"/>
              </a:ext>
            </a:extLst>
          </p:cNvPr>
          <p:cNvGrpSpPr>
            <a:grpSpLocks/>
          </p:cNvGrpSpPr>
          <p:nvPr/>
        </p:nvGrpSpPr>
        <p:grpSpPr bwMode="auto">
          <a:xfrm>
            <a:off x="5434013" y="3879850"/>
            <a:ext cx="123825" cy="163513"/>
            <a:chOff x="3423" y="2444"/>
            <a:chExt cx="78" cy="103"/>
          </a:xfrm>
        </p:grpSpPr>
        <p:sp>
          <p:nvSpPr>
            <p:cNvPr id="24646" name="Freeform 25" descr="Wide upward diagonal">
              <a:extLst>
                <a:ext uri="{FF2B5EF4-FFF2-40B4-BE49-F238E27FC236}">
                  <a16:creationId xmlns:a16="http://schemas.microsoft.com/office/drawing/2014/main" id="{07937B8E-94C0-9346-AB04-5CABAA965A85}"/>
                </a:ext>
              </a:extLst>
            </p:cNvPr>
            <p:cNvSpPr>
              <a:spLocks/>
            </p:cNvSpPr>
            <p:nvPr/>
          </p:nvSpPr>
          <p:spPr bwMode="auto">
            <a:xfrm>
              <a:off x="3423" y="2444"/>
              <a:ext cx="78" cy="103"/>
            </a:xfrm>
            <a:custGeom>
              <a:avLst/>
              <a:gdLst>
                <a:gd name="T0" fmla="*/ 77 w 78"/>
                <a:gd name="T1" fmla="*/ 58 h 103"/>
                <a:gd name="T2" fmla="*/ 73 w 78"/>
                <a:gd name="T3" fmla="*/ 20 h 103"/>
                <a:gd name="T4" fmla="*/ 53 w 78"/>
                <a:gd name="T5" fmla="*/ 0 h 103"/>
                <a:gd name="T6" fmla="*/ 32 w 78"/>
                <a:gd name="T7" fmla="*/ 0 h 103"/>
                <a:gd name="T8" fmla="*/ 12 w 78"/>
                <a:gd name="T9" fmla="*/ 10 h 103"/>
                <a:gd name="T10" fmla="*/ 0 w 78"/>
                <a:gd name="T11" fmla="*/ 34 h 103"/>
                <a:gd name="T12" fmla="*/ 0 w 78"/>
                <a:gd name="T13" fmla="*/ 65 h 103"/>
                <a:gd name="T14" fmla="*/ 10 w 78"/>
                <a:gd name="T15" fmla="*/ 92 h 103"/>
                <a:gd name="T16" fmla="*/ 32 w 78"/>
                <a:gd name="T17" fmla="*/ 102 h 103"/>
                <a:gd name="T18" fmla="*/ 69 w 78"/>
                <a:gd name="T19" fmla="*/ 88 h 103"/>
                <a:gd name="T20" fmla="*/ 77 w 78"/>
                <a:gd name="T21" fmla="*/ 61 h 103"/>
                <a:gd name="T22" fmla="*/ 77 w 78"/>
                <a:gd name="T23" fmla="*/ 58 h 1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8" h="103">
                  <a:moveTo>
                    <a:pt x="77" y="58"/>
                  </a:moveTo>
                  <a:lnTo>
                    <a:pt x="73" y="20"/>
                  </a:lnTo>
                  <a:lnTo>
                    <a:pt x="53" y="0"/>
                  </a:lnTo>
                  <a:lnTo>
                    <a:pt x="32" y="0"/>
                  </a:lnTo>
                  <a:lnTo>
                    <a:pt x="12" y="10"/>
                  </a:lnTo>
                  <a:lnTo>
                    <a:pt x="0" y="34"/>
                  </a:lnTo>
                  <a:lnTo>
                    <a:pt x="0" y="65"/>
                  </a:lnTo>
                  <a:lnTo>
                    <a:pt x="10" y="92"/>
                  </a:lnTo>
                  <a:lnTo>
                    <a:pt x="32" y="102"/>
                  </a:lnTo>
                  <a:lnTo>
                    <a:pt x="69" y="88"/>
                  </a:lnTo>
                  <a:lnTo>
                    <a:pt x="77" y="61"/>
                  </a:lnTo>
                  <a:lnTo>
                    <a:pt x="77" y="58"/>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47" name="Oval 26">
              <a:extLst>
                <a:ext uri="{FF2B5EF4-FFF2-40B4-BE49-F238E27FC236}">
                  <a16:creationId xmlns:a16="http://schemas.microsoft.com/office/drawing/2014/main" id="{88E3ACD6-1709-934E-BF13-9CC0D23E3508}"/>
                </a:ext>
              </a:extLst>
            </p:cNvPr>
            <p:cNvSpPr>
              <a:spLocks noChangeArrowheads="1"/>
            </p:cNvSpPr>
            <p:nvPr/>
          </p:nvSpPr>
          <p:spPr bwMode="auto">
            <a:xfrm>
              <a:off x="3449" y="2474"/>
              <a:ext cx="47" cy="68"/>
            </a:xfrm>
            <a:prstGeom prst="ellipse">
              <a:avLst/>
            </a:prstGeom>
            <a:solidFill>
              <a:srgbClr val="714400"/>
            </a:soli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sp>
        <p:nvSpPr>
          <p:cNvPr id="24590" name="Freeform 27">
            <a:extLst>
              <a:ext uri="{FF2B5EF4-FFF2-40B4-BE49-F238E27FC236}">
                <a16:creationId xmlns:a16="http://schemas.microsoft.com/office/drawing/2014/main" id="{5157A7A9-E489-8948-9A14-4114CA34F052}"/>
              </a:ext>
            </a:extLst>
          </p:cNvPr>
          <p:cNvSpPr>
            <a:spLocks/>
          </p:cNvSpPr>
          <p:nvPr/>
        </p:nvSpPr>
        <p:spPr bwMode="auto">
          <a:xfrm rot="524830">
            <a:off x="4027488" y="2778125"/>
            <a:ext cx="604837" cy="2197100"/>
          </a:xfrm>
          <a:custGeom>
            <a:avLst/>
            <a:gdLst>
              <a:gd name="T0" fmla="*/ 2147483646 w 340"/>
              <a:gd name="T1" fmla="*/ 2147483646 h 801"/>
              <a:gd name="T2" fmla="*/ 2147483646 w 340"/>
              <a:gd name="T3" fmla="*/ 2147483646 h 801"/>
              <a:gd name="T4" fmla="*/ 0 w 340"/>
              <a:gd name="T5" fmla="*/ 2147483646 h 801"/>
              <a:gd name="T6" fmla="*/ 2147483646 w 340"/>
              <a:gd name="T7" fmla="*/ 2147483646 h 801"/>
              <a:gd name="T8" fmla="*/ 2147483646 w 340"/>
              <a:gd name="T9" fmla="*/ 2147483646 h 801"/>
              <a:gd name="T10" fmla="*/ 2147483646 w 340"/>
              <a:gd name="T11" fmla="*/ 2147483646 h 801"/>
              <a:gd name="T12" fmla="*/ 2147483646 w 340"/>
              <a:gd name="T13" fmla="*/ 2147483646 h 801"/>
              <a:gd name="T14" fmla="*/ 2147483646 w 340"/>
              <a:gd name="T15" fmla="*/ 2147483646 h 801"/>
              <a:gd name="T16" fmla="*/ 2147483646 w 340"/>
              <a:gd name="T17" fmla="*/ 2147483646 h 801"/>
              <a:gd name="T18" fmla="*/ 2147483646 w 340"/>
              <a:gd name="T19" fmla="*/ 2147483646 h 801"/>
              <a:gd name="T20" fmla="*/ 2147483646 w 340"/>
              <a:gd name="T21" fmla="*/ 0 h 801"/>
              <a:gd name="T22" fmla="*/ 2147483646 w 340"/>
              <a:gd name="T23" fmla="*/ 2147483646 h 801"/>
              <a:gd name="T24" fmla="*/ 2147483646 w 340"/>
              <a:gd name="T25" fmla="*/ 2147483646 h 8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0" h="801">
                <a:moveTo>
                  <a:pt x="251" y="84"/>
                </a:moveTo>
                <a:lnTo>
                  <a:pt x="7" y="667"/>
                </a:lnTo>
                <a:lnTo>
                  <a:pt x="0" y="720"/>
                </a:lnTo>
                <a:lnTo>
                  <a:pt x="7" y="773"/>
                </a:lnTo>
                <a:lnTo>
                  <a:pt x="30" y="800"/>
                </a:lnTo>
                <a:lnTo>
                  <a:pt x="58" y="787"/>
                </a:lnTo>
                <a:lnTo>
                  <a:pt x="315" y="181"/>
                </a:lnTo>
                <a:lnTo>
                  <a:pt x="337" y="106"/>
                </a:lnTo>
                <a:lnTo>
                  <a:pt x="339" y="44"/>
                </a:lnTo>
                <a:lnTo>
                  <a:pt x="328" y="4"/>
                </a:lnTo>
                <a:lnTo>
                  <a:pt x="302" y="0"/>
                </a:lnTo>
                <a:lnTo>
                  <a:pt x="278" y="18"/>
                </a:lnTo>
                <a:lnTo>
                  <a:pt x="248" y="84"/>
                </a:lnTo>
              </a:path>
            </a:pathLst>
          </a:custGeom>
          <a:gradFill rotWithShape="0">
            <a:gsLst>
              <a:gs pos="0">
                <a:srgbClr val="919191"/>
              </a:gs>
              <a:gs pos="100000">
                <a:srgbClr val="D3D3D3"/>
              </a:gs>
            </a:gsLst>
            <a:path path="rect">
              <a:fillToRect t="100000" r="100000"/>
            </a:path>
          </a:gradFill>
          <a:ln w="254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1" name="Freeform 28">
            <a:extLst>
              <a:ext uri="{FF2B5EF4-FFF2-40B4-BE49-F238E27FC236}">
                <a16:creationId xmlns:a16="http://schemas.microsoft.com/office/drawing/2014/main" id="{86AEE237-6B6E-F247-AA2A-343B7F324D6B}"/>
              </a:ext>
            </a:extLst>
          </p:cNvPr>
          <p:cNvSpPr>
            <a:spLocks/>
          </p:cNvSpPr>
          <p:nvPr/>
        </p:nvSpPr>
        <p:spPr bwMode="auto">
          <a:xfrm rot="-509106">
            <a:off x="5594350" y="2700338"/>
            <a:ext cx="700088" cy="2220912"/>
          </a:xfrm>
          <a:custGeom>
            <a:avLst/>
            <a:gdLst>
              <a:gd name="T0" fmla="*/ 2147483646 w 326"/>
              <a:gd name="T1" fmla="*/ 2147483646 h 818"/>
              <a:gd name="T2" fmla="*/ 2147483646 w 326"/>
              <a:gd name="T3" fmla="*/ 2147483646 h 818"/>
              <a:gd name="T4" fmla="*/ 2147483646 w 326"/>
              <a:gd name="T5" fmla="*/ 0 h 818"/>
              <a:gd name="T6" fmla="*/ 2147483646 w 326"/>
              <a:gd name="T7" fmla="*/ 2147483646 h 818"/>
              <a:gd name="T8" fmla="*/ 0 w 326"/>
              <a:gd name="T9" fmla="*/ 2147483646 h 818"/>
              <a:gd name="T10" fmla="*/ 2147483646 w 326"/>
              <a:gd name="T11" fmla="*/ 2147483646 h 818"/>
              <a:gd name="T12" fmla="*/ 2147483646 w 326"/>
              <a:gd name="T13" fmla="*/ 2147483646 h 818"/>
              <a:gd name="T14" fmla="*/ 2147483646 w 326"/>
              <a:gd name="T15" fmla="*/ 2147483646 h 818"/>
              <a:gd name="T16" fmla="*/ 2147483646 w 326"/>
              <a:gd name="T17" fmla="*/ 2147483646 h 818"/>
              <a:gd name="T18" fmla="*/ 2147483646 w 326"/>
              <a:gd name="T19" fmla="*/ 2147483646 h 818"/>
              <a:gd name="T20" fmla="*/ 2147483646 w 326"/>
              <a:gd name="T21" fmla="*/ 2147483646 h 818"/>
              <a:gd name="T22" fmla="*/ 2147483646 w 326"/>
              <a:gd name="T23" fmla="*/ 2147483646 h 818"/>
              <a:gd name="T24" fmla="*/ 2147483646 w 326"/>
              <a:gd name="T25" fmla="*/ 2147483646 h 8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6" h="818">
                <a:moveTo>
                  <a:pt x="291" y="606"/>
                </a:moveTo>
                <a:lnTo>
                  <a:pt x="54" y="18"/>
                </a:lnTo>
                <a:lnTo>
                  <a:pt x="32" y="0"/>
                </a:lnTo>
                <a:lnTo>
                  <a:pt x="11" y="18"/>
                </a:lnTo>
                <a:lnTo>
                  <a:pt x="0" y="72"/>
                </a:lnTo>
                <a:lnTo>
                  <a:pt x="5" y="139"/>
                </a:lnTo>
                <a:lnTo>
                  <a:pt x="251" y="759"/>
                </a:lnTo>
                <a:lnTo>
                  <a:pt x="282" y="813"/>
                </a:lnTo>
                <a:lnTo>
                  <a:pt x="307" y="817"/>
                </a:lnTo>
                <a:lnTo>
                  <a:pt x="323" y="790"/>
                </a:lnTo>
                <a:lnTo>
                  <a:pt x="325" y="727"/>
                </a:lnTo>
                <a:lnTo>
                  <a:pt x="318" y="669"/>
                </a:lnTo>
                <a:lnTo>
                  <a:pt x="291" y="597"/>
                </a:lnTo>
              </a:path>
            </a:pathLst>
          </a:custGeom>
          <a:gradFill rotWithShape="0">
            <a:gsLst>
              <a:gs pos="0">
                <a:srgbClr val="919191"/>
              </a:gs>
              <a:gs pos="100000">
                <a:srgbClr val="D3D3D3"/>
              </a:gs>
            </a:gsLst>
            <a:path path="rect">
              <a:fillToRect l="100000" t="100000"/>
            </a:path>
          </a:gradFill>
          <a:ln w="254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2" name="Rectangle 29">
            <a:extLst>
              <a:ext uri="{FF2B5EF4-FFF2-40B4-BE49-F238E27FC236}">
                <a16:creationId xmlns:a16="http://schemas.microsoft.com/office/drawing/2014/main" id="{C2A5519A-EB2F-2447-89BC-78A67704C8C2}"/>
              </a:ext>
            </a:extLst>
          </p:cNvPr>
          <p:cNvSpPr>
            <a:spLocks noChangeArrowheads="1"/>
          </p:cNvSpPr>
          <p:nvPr/>
        </p:nvSpPr>
        <p:spPr bwMode="auto">
          <a:xfrm>
            <a:off x="6035675" y="2921000"/>
            <a:ext cx="109855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defTabSz="13160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3160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3160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3160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3160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3600" b="1">
                <a:solidFill>
                  <a:schemeClr val="bg2"/>
                </a:solidFill>
                <a:cs typeface="Arial" panose="020B0604020202020204" pitchFamily="34" charset="0"/>
              </a:rPr>
              <a:t>+</a:t>
            </a:r>
          </a:p>
        </p:txBody>
      </p:sp>
      <p:sp>
        <p:nvSpPr>
          <p:cNvPr id="24593" name="Rectangle 30">
            <a:extLst>
              <a:ext uri="{FF2B5EF4-FFF2-40B4-BE49-F238E27FC236}">
                <a16:creationId xmlns:a16="http://schemas.microsoft.com/office/drawing/2014/main" id="{4C4A7E98-23EF-5549-BCF4-F3C3AFA86BC4}"/>
              </a:ext>
            </a:extLst>
          </p:cNvPr>
          <p:cNvSpPr>
            <a:spLocks noChangeArrowheads="1"/>
          </p:cNvSpPr>
          <p:nvPr/>
        </p:nvSpPr>
        <p:spPr bwMode="auto">
          <a:xfrm>
            <a:off x="3879850" y="2887663"/>
            <a:ext cx="425450"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defTabSz="13160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3160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3160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3160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3160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4800" b="1">
                <a:solidFill>
                  <a:schemeClr val="bg2"/>
                </a:solidFill>
                <a:cs typeface="Arial" panose="020B0604020202020204" pitchFamily="34" charset="0"/>
              </a:rPr>
              <a:t>-</a:t>
            </a:r>
          </a:p>
        </p:txBody>
      </p:sp>
      <p:sp>
        <p:nvSpPr>
          <p:cNvPr id="24594" name="Freeform 31">
            <a:extLst>
              <a:ext uri="{FF2B5EF4-FFF2-40B4-BE49-F238E27FC236}">
                <a16:creationId xmlns:a16="http://schemas.microsoft.com/office/drawing/2014/main" id="{FA76D837-253B-7A4C-B227-36FEC9656806}"/>
              </a:ext>
            </a:extLst>
          </p:cNvPr>
          <p:cNvSpPr>
            <a:spLocks/>
          </p:cNvSpPr>
          <p:nvPr/>
        </p:nvSpPr>
        <p:spPr bwMode="auto">
          <a:xfrm>
            <a:off x="3800475" y="4787900"/>
            <a:ext cx="955675" cy="1409700"/>
          </a:xfrm>
          <a:custGeom>
            <a:avLst/>
            <a:gdLst>
              <a:gd name="T0" fmla="*/ 2147483646 w 602"/>
              <a:gd name="T1" fmla="*/ 2147483646 h 888"/>
              <a:gd name="T2" fmla="*/ 0 w 602"/>
              <a:gd name="T3" fmla="*/ 2147483646 h 888"/>
              <a:gd name="T4" fmla="*/ 2147483646 w 602"/>
              <a:gd name="T5" fmla="*/ 2147483646 h 888"/>
              <a:gd name="T6" fmla="*/ 2147483646 w 602"/>
              <a:gd name="T7" fmla="*/ 2147483646 h 888"/>
              <a:gd name="T8" fmla="*/ 2147483646 w 602"/>
              <a:gd name="T9" fmla="*/ 2147483646 h 888"/>
              <a:gd name="T10" fmla="*/ 2147483646 w 602"/>
              <a:gd name="T11" fmla="*/ 2147483646 h 888"/>
              <a:gd name="T12" fmla="*/ 2147483646 w 602"/>
              <a:gd name="T13" fmla="*/ 2147483646 h 888"/>
              <a:gd name="T14" fmla="*/ 2147483646 w 602"/>
              <a:gd name="T15" fmla="*/ 2147483646 h 888"/>
              <a:gd name="T16" fmla="*/ 2147483646 w 602"/>
              <a:gd name="T17" fmla="*/ 2147483646 h 888"/>
              <a:gd name="T18" fmla="*/ 2147483646 w 602"/>
              <a:gd name="T19" fmla="*/ 2147483646 h 888"/>
              <a:gd name="T20" fmla="*/ 2147483646 w 602"/>
              <a:gd name="T21" fmla="*/ 2147483646 h 888"/>
              <a:gd name="T22" fmla="*/ 2147483646 w 602"/>
              <a:gd name="T23" fmla="*/ 2147483646 h 888"/>
              <a:gd name="T24" fmla="*/ 2147483646 w 602"/>
              <a:gd name="T25" fmla="*/ 0 h 8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02" h="888">
                <a:moveTo>
                  <a:pt x="429" y="2"/>
                </a:moveTo>
                <a:lnTo>
                  <a:pt x="0" y="742"/>
                </a:lnTo>
                <a:lnTo>
                  <a:pt x="12" y="796"/>
                </a:lnTo>
                <a:lnTo>
                  <a:pt x="70" y="866"/>
                </a:lnTo>
                <a:lnTo>
                  <a:pt x="149" y="887"/>
                </a:lnTo>
                <a:lnTo>
                  <a:pt x="181" y="869"/>
                </a:lnTo>
                <a:lnTo>
                  <a:pt x="601" y="133"/>
                </a:lnTo>
                <a:lnTo>
                  <a:pt x="580" y="98"/>
                </a:lnTo>
                <a:lnTo>
                  <a:pt x="577" y="93"/>
                </a:lnTo>
                <a:lnTo>
                  <a:pt x="540" y="72"/>
                </a:lnTo>
                <a:lnTo>
                  <a:pt x="532" y="53"/>
                </a:lnTo>
                <a:lnTo>
                  <a:pt x="475" y="26"/>
                </a:lnTo>
                <a:lnTo>
                  <a:pt x="427" y="0"/>
                </a:lnTo>
              </a:path>
            </a:pathLst>
          </a:custGeom>
          <a:gradFill rotWithShape="0">
            <a:gsLst>
              <a:gs pos="0">
                <a:srgbClr val="A2C1FE"/>
              </a:gs>
              <a:gs pos="100000">
                <a:srgbClr val="C7DAFE"/>
              </a:gs>
            </a:gsLst>
            <a:path path="rect">
              <a:fillToRect l="100000" t="100000"/>
            </a:path>
          </a:gradFill>
          <a:ln w="254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5" name="Arc 32">
            <a:extLst>
              <a:ext uri="{FF2B5EF4-FFF2-40B4-BE49-F238E27FC236}">
                <a16:creationId xmlns:a16="http://schemas.microsoft.com/office/drawing/2014/main" id="{59454370-F30F-3B4E-A9CD-B52F7FE34095}"/>
              </a:ext>
            </a:extLst>
          </p:cNvPr>
          <p:cNvSpPr>
            <a:spLocks/>
          </p:cNvSpPr>
          <p:nvPr/>
        </p:nvSpPr>
        <p:spPr bwMode="auto">
          <a:xfrm>
            <a:off x="4487863" y="4795838"/>
            <a:ext cx="250825" cy="200025"/>
          </a:xfrm>
          <a:custGeom>
            <a:avLst/>
            <a:gdLst>
              <a:gd name="T0" fmla="*/ 2147483646 w 21600"/>
              <a:gd name="T1" fmla="*/ 2147483646 h 21600"/>
              <a:gd name="T2" fmla="*/ 0 w 21600"/>
              <a:gd name="T3" fmla="*/ 0 h 21600"/>
              <a:gd name="T4" fmla="*/ 2147483646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lnTo>
                  <a:pt x="21463" y="21599"/>
                </a:lnTo>
                <a:close/>
              </a:path>
            </a:pathLst>
          </a:custGeom>
          <a:noFill/>
          <a:ln w="25400" cap="rnd">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96" name="Freeform 33">
            <a:extLst>
              <a:ext uri="{FF2B5EF4-FFF2-40B4-BE49-F238E27FC236}">
                <a16:creationId xmlns:a16="http://schemas.microsoft.com/office/drawing/2014/main" id="{06E133D2-54D2-F74D-B792-27BC41F8EBF2}"/>
              </a:ext>
            </a:extLst>
          </p:cNvPr>
          <p:cNvSpPr>
            <a:spLocks/>
          </p:cNvSpPr>
          <p:nvPr/>
        </p:nvSpPr>
        <p:spPr bwMode="auto">
          <a:xfrm>
            <a:off x="5805488" y="4872038"/>
            <a:ext cx="1112837" cy="1349375"/>
          </a:xfrm>
          <a:custGeom>
            <a:avLst/>
            <a:gdLst>
              <a:gd name="T0" fmla="*/ 2147483646 w 701"/>
              <a:gd name="T1" fmla="*/ 2147483646 h 850"/>
              <a:gd name="T2" fmla="*/ 2147483646 w 701"/>
              <a:gd name="T3" fmla="*/ 2147483646 h 850"/>
              <a:gd name="T4" fmla="*/ 2147483646 w 701"/>
              <a:gd name="T5" fmla="*/ 2147483646 h 850"/>
              <a:gd name="T6" fmla="*/ 2147483646 w 701"/>
              <a:gd name="T7" fmla="*/ 2147483646 h 850"/>
              <a:gd name="T8" fmla="*/ 2147483646 w 701"/>
              <a:gd name="T9" fmla="*/ 2147483646 h 850"/>
              <a:gd name="T10" fmla="*/ 2147483646 w 701"/>
              <a:gd name="T11" fmla="*/ 2147483646 h 850"/>
              <a:gd name="T12" fmla="*/ 0 w 701"/>
              <a:gd name="T13" fmla="*/ 2147483646 h 850"/>
              <a:gd name="T14" fmla="*/ 2147483646 w 701"/>
              <a:gd name="T15" fmla="*/ 2147483646 h 850"/>
              <a:gd name="T16" fmla="*/ 2147483646 w 701"/>
              <a:gd name="T17" fmla="*/ 2147483646 h 850"/>
              <a:gd name="T18" fmla="*/ 2147483646 w 701"/>
              <a:gd name="T19" fmla="*/ 2147483646 h 850"/>
              <a:gd name="T20" fmla="*/ 2147483646 w 701"/>
              <a:gd name="T21" fmla="*/ 2147483646 h 850"/>
              <a:gd name="T22" fmla="*/ 2147483646 w 701"/>
              <a:gd name="T23" fmla="*/ 2147483646 h 850"/>
              <a:gd name="T24" fmla="*/ 2147483646 w 701"/>
              <a:gd name="T25" fmla="*/ 0 h 8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01" h="850">
                <a:moveTo>
                  <a:pt x="207" y="18"/>
                </a:moveTo>
                <a:lnTo>
                  <a:pt x="693" y="699"/>
                </a:lnTo>
                <a:lnTo>
                  <a:pt x="700" y="744"/>
                </a:lnTo>
                <a:lnTo>
                  <a:pt x="661" y="822"/>
                </a:lnTo>
                <a:lnTo>
                  <a:pt x="598" y="849"/>
                </a:lnTo>
                <a:lnTo>
                  <a:pt x="532" y="842"/>
                </a:lnTo>
                <a:lnTo>
                  <a:pt x="0" y="124"/>
                </a:lnTo>
                <a:lnTo>
                  <a:pt x="20" y="82"/>
                </a:lnTo>
                <a:lnTo>
                  <a:pt x="23" y="78"/>
                </a:lnTo>
                <a:lnTo>
                  <a:pt x="48" y="54"/>
                </a:lnTo>
                <a:lnTo>
                  <a:pt x="87" y="27"/>
                </a:lnTo>
                <a:lnTo>
                  <a:pt x="150" y="4"/>
                </a:lnTo>
                <a:lnTo>
                  <a:pt x="209" y="0"/>
                </a:lnTo>
              </a:path>
            </a:pathLst>
          </a:custGeom>
          <a:gradFill rotWithShape="0">
            <a:gsLst>
              <a:gs pos="0">
                <a:srgbClr val="A2C1FE"/>
              </a:gs>
              <a:gs pos="100000">
                <a:srgbClr val="C7DAFE"/>
              </a:gs>
            </a:gsLst>
            <a:path path="rect">
              <a:fillToRect l="100000" t="100000"/>
            </a:path>
          </a:gradFill>
          <a:ln w="254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7" name="Arc 34">
            <a:extLst>
              <a:ext uri="{FF2B5EF4-FFF2-40B4-BE49-F238E27FC236}">
                <a16:creationId xmlns:a16="http://schemas.microsoft.com/office/drawing/2014/main" id="{472B9ADC-66FF-654D-A8E2-4911A0E3D661}"/>
              </a:ext>
            </a:extLst>
          </p:cNvPr>
          <p:cNvSpPr>
            <a:spLocks/>
          </p:cNvSpPr>
          <p:nvPr/>
        </p:nvSpPr>
        <p:spPr bwMode="auto">
          <a:xfrm>
            <a:off x="5845175" y="4824413"/>
            <a:ext cx="261938" cy="249237"/>
          </a:xfrm>
          <a:custGeom>
            <a:avLst/>
            <a:gdLst>
              <a:gd name="T0" fmla="*/ 2147483646 w 28191"/>
              <a:gd name="T1" fmla="*/ 2147483646 h 21600"/>
              <a:gd name="T2" fmla="*/ 0 w 28191"/>
              <a:gd name="T3" fmla="*/ 2147483646 h 21600"/>
              <a:gd name="T4" fmla="*/ 2147483646 w 28191"/>
              <a:gd name="T5" fmla="*/ 0 h 21600"/>
              <a:gd name="T6" fmla="*/ 0 60000 65536"/>
              <a:gd name="T7" fmla="*/ 0 60000 65536"/>
              <a:gd name="T8" fmla="*/ 0 60000 65536"/>
            </a:gdLst>
            <a:ahLst/>
            <a:cxnLst>
              <a:cxn ang="T6">
                <a:pos x="T0" y="T1"/>
              </a:cxn>
              <a:cxn ang="T7">
                <a:pos x="T2" y="T3"/>
              </a:cxn>
              <a:cxn ang="T8">
                <a:pos x="T4" y="T5"/>
              </a:cxn>
            </a:cxnLst>
            <a:rect l="0" t="0" r="r" b="b"/>
            <a:pathLst>
              <a:path w="28191" h="21600" fill="none" extrusionOk="0">
                <a:moveTo>
                  <a:pt x="28190" y="6820"/>
                </a:moveTo>
                <a:cubicBezTo>
                  <a:pt x="25253" y="15646"/>
                  <a:pt x="16997" y="21599"/>
                  <a:pt x="7696" y="21600"/>
                </a:cubicBezTo>
                <a:cubicBezTo>
                  <a:pt x="5065" y="21600"/>
                  <a:pt x="2457" y="21119"/>
                  <a:pt x="0" y="20182"/>
                </a:cubicBezTo>
              </a:path>
              <a:path w="28191" h="21600" stroke="0" extrusionOk="0">
                <a:moveTo>
                  <a:pt x="28190" y="6820"/>
                </a:moveTo>
                <a:cubicBezTo>
                  <a:pt x="25253" y="15646"/>
                  <a:pt x="16997" y="21599"/>
                  <a:pt x="7696" y="21600"/>
                </a:cubicBezTo>
                <a:cubicBezTo>
                  <a:pt x="5065" y="21600"/>
                  <a:pt x="2457" y="21119"/>
                  <a:pt x="0" y="20182"/>
                </a:cubicBezTo>
                <a:lnTo>
                  <a:pt x="7696" y="0"/>
                </a:lnTo>
                <a:lnTo>
                  <a:pt x="28190" y="6820"/>
                </a:lnTo>
                <a:close/>
              </a:path>
            </a:pathLst>
          </a:custGeom>
          <a:noFill/>
          <a:ln w="25400" cap="rnd">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4598" name="Group 35">
            <a:extLst>
              <a:ext uri="{FF2B5EF4-FFF2-40B4-BE49-F238E27FC236}">
                <a16:creationId xmlns:a16="http://schemas.microsoft.com/office/drawing/2014/main" id="{D24A27BA-409D-4F43-AC80-ED7B64302AFE}"/>
              </a:ext>
            </a:extLst>
          </p:cNvPr>
          <p:cNvGrpSpPr>
            <a:grpSpLocks/>
          </p:cNvGrpSpPr>
          <p:nvPr/>
        </p:nvGrpSpPr>
        <p:grpSpPr bwMode="auto">
          <a:xfrm>
            <a:off x="6586538" y="5926138"/>
            <a:ext cx="133350" cy="150812"/>
            <a:chOff x="4149" y="3733"/>
            <a:chExt cx="84" cy="95"/>
          </a:xfrm>
        </p:grpSpPr>
        <p:sp>
          <p:nvSpPr>
            <p:cNvPr id="24644" name="Freeform 36" descr="Wide upward diagonal">
              <a:extLst>
                <a:ext uri="{FF2B5EF4-FFF2-40B4-BE49-F238E27FC236}">
                  <a16:creationId xmlns:a16="http://schemas.microsoft.com/office/drawing/2014/main" id="{BB17B2E7-233A-7B4C-B354-DA81A31B1607}"/>
                </a:ext>
              </a:extLst>
            </p:cNvPr>
            <p:cNvSpPr>
              <a:spLocks/>
            </p:cNvSpPr>
            <p:nvPr/>
          </p:nvSpPr>
          <p:spPr bwMode="auto">
            <a:xfrm>
              <a:off x="4149" y="3733"/>
              <a:ext cx="84" cy="95"/>
            </a:xfrm>
            <a:custGeom>
              <a:avLst/>
              <a:gdLst>
                <a:gd name="T0" fmla="*/ 83 w 84"/>
                <a:gd name="T1" fmla="*/ 53 h 95"/>
                <a:gd name="T2" fmla="*/ 79 w 84"/>
                <a:gd name="T3" fmla="*/ 19 h 95"/>
                <a:gd name="T4" fmla="*/ 58 w 84"/>
                <a:gd name="T5" fmla="*/ 0 h 95"/>
                <a:gd name="T6" fmla="*/ 34 w 84"/>
                <a:gd name="T7" fmla="*/ 0 h 95"/>
                <a:gd name="T8" fmla="*/ 13 w 84"/>
                <a:gd name="T9" fmla="*/ 9 h 95"/>
                <a:gd name="T10" fmla="*/ 0 w 84"/>
                <a:gd name="T11" fmla="*/ 31 h 95"/>
                <a:gd name="T12" fmla="*/ 0 w 84"/>
                <a:gd name="T13" fmla="*/ 59 h 95"/>
                <a:gd name="T14" fmla="*/ 11 w 84"/>
                <a:gd name="T15" fmla="*/ 85 h 95"/>
                <a:gd name="T16" fmla="*/ 34 w 84"/>
                <a:gd name="T17" fmla="*/ 94 h 95"/>
                <a:gd name="T18" fmla="*/ 75 w 84"/>
                <a:gd name="T19" fmla="*/ 82 h 95"/>
                <a:gd name="T20" fmla="*/ 83 w 84"/>
                <a:gd name="T21" fmla="*/ 56 h 95"/>
                <a:gd name="T22" fmla="*/ 83 w 84"/>
                <a:gd name="T23" fmla="*/ 53 h 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4" h="95">
                  <a:moveTo>
                    <a:pt x="83" y="53"/>
                  </a:moveTo>
                  <a:lnTo>
                    <a:pt x="79" y="19"/>
                  </a:lnTo>
                  <a:lnTo>
                    <a:pt x="58" y="0"/>
                  </a:lnTo>
                  <a:lnTo>
                    <a:pt x="34" y="0"/>
                  </a:lnTo>
                  <a:lnTo>
                    <a:pt x="13" y="9"/>
                  </a:lnTo>
                  <a:lnTo>
                    <a:pt x="0" y="31"/>
                  </a:lnTo>
                  <a:lnTo>
                    <a:pt x="0" y="59"/>
                  </a:lnTo>
                  <a:lnTo>
                    <a:pt x="11" y="85"/>
                  </a:lnTo>
                  <a:lnTo>
                    <a:pt x="34" y="94"/>
                  </a:lnTo>
                  <a:lnTo>
                    <a:pt x="75" y="82"/>
                  </a:lnTo>
                  <a:lnTo>
                    <a:pt x="83" y="56"/>
                  </a:lnTo>
                  <a:lnTo>
                    <a:pt x="83" y="53"/>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45" name="Oval 37">
              <a:extLst>
                <a:ext uri="{FF2B5EF4-FFF2-40B4-BE49-F238E27FC236}">
                  <a16:creationId xmlns:a16="http://schemas.microsoft.com/office/drawing/2014/main" id="{1572E874-8CDB-8B4B-8152-3FA3E76E87E9}"/>
                </a:ext>
              </a:extLst>
            </p:cNvPr>
            <p:cNvSpPr>
              <a:spLocks noChangeArrowheads="1"/>
            </p:cNvSpPr>
            <p:nvPr/>
          </p:nvSpPr>
          <p:spPr bwMode="auto">
            <a:xfrm>
              <a:off x="4176" y="3761"/>
              <a:ext cx="52" cy="62"/>
            </a:xfrm>
            <a:prstGeom prst="ellipse">
              <a:avLst/>
            </a:prstGeom>
            <a:solidFill>
              <a:srgbClr val="714400"/>
            </a:soli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grpSp>
        <p:nvGrpSpPr>
          <p:cNvPr id="24599" name="Group 38">
            <a:extLst>
              <a:ext uri="{FF2B5EF4-FFF2-40B4-BE49-F238E27FC236}">
                <a16:creationId xmlns:a16="http://schemas.microsoft.com/office/drawing/2014/main" id="{3DDCE443-7E5B-094B-8EBD-92BBA3ABE775}"/>
              </a:ext>
            </a:extLst>
          </p:cNvPr>
          <p:cNvGrpSpPr>
            <a:grpSpLocks/>
          </p:cNvGrpSpPr>
          <p:nvPr/>
        </p:nvGrpSpPr>
        <p:grpSpPr bwMode="auto">
          <a:xfrm>
            <a:off x="6724650" y="5972175"/>
            <a:ext cx="133350" cy="152400"/>
            <a:chOff x="4236" y="3762"/>
            <a:chExt cx="84" cy="96"/>
          </a:xfrm>
        </p:grpSpPr>
        <p:sp>
          <p:nvSpPr>
            <p:cNvPr id="24642" name="Freeform 39" descr="Wide upward diagonal">
              <a:extLst>
                <a:ext uri="{FF2B5EF4-FFF2-40B4-BE49-F238E27FC236}">
                  <a16:creationId xmlns:a16="http://schemas.microsoft.com/office/drawing/2014/main" id="{EAD7BF1D-C528-3843-B64B-0C8DFF503BBD}"/>
                </a:ext>
              </a:extLst>
            </p:cNvPr>
            <p:cNvSpPr>
              <a:spLocks/>
            </p:cNvSpPr>
            <p:nvPr/>
          </p:nvSpPr>
          <p:spPr bwMode="auto">
            <a:xfrm>
              <a:off x="4236" y="3762"/>
              <a:ext cx="84" cy="96"/>
            </a:xfrm>
            <a:custGeom>
              <a:avLst/>
              <a:gdLst>
                <a:gd name="T0" fmla="*/ 83 w 84"/>
                <a:gd name="T1" fmla="*/ 54 h 96"/>
                <a:gd name="T2" fmla="*/ 79 w 84"/>
                <a:gd name="T3" fmla="*/ 19 h 96"/>
                <a:gd name="T4" fmla="*/ 58 w 84"/>
                <a:gd name="T5" fmla="*/ 0 h 96"/>
                <a:gd name="T6" fmla="*/ 34 w 84"/>
                <a:gd name="T7" fmla="*/ 0 h 96"/>
                <a:gd name="T8" fmla="*/ 13 w 84"/>
                <a:gd name="T9" fmla="*/ 9 h 96"/>
                <a:gd name="T10" fmla="*/ 0 w 84"/>
                <a:gd name="T11" fmla="*/ 32 h 96"/>
                <a:gd name="T12" fmla="*/ 0 w 84"/>
                <a:gd name="T13" fmla="*/ 60 h 96"/>
                <a:gd name="T14" fmla="*/ 11 w 84"/>
                <a:gd name="T15" fmla="*/ 86 h 96"/>
                <a:gd name="T16" fmla="*/ 34 w 84"/>
                <a:gd name="T17" fmla="*/ 95 h 96"/>
                <a:gd name="T18" fmla="*/ 75 w 84"/>
                <a:gd name="T19" fmla="*/ 82 h 96"/>
                <a:gd name="T20" fmla="*/ 83 w 84"/>
                <a:gd name="T21" fmla="*/ 57 h 96"/>
                <a:gd name="T22" fmla="*/ 83 w 84"/>
                <a:gd name="T23" fmla="*/ 54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4" h="96">
                  <a:moveTo>
                    <a:pt x="83" y="54"/>
                  </a:moveTo>
                  <a:lnTo>
                    <a:pt x="79" y="19"/>
                  </a:lnTo>
                  <a:lnTo>
                    <a:pt x="58" y="0"/>
                  </a:lnTo>
                  <a:lnTo>
                    <a:pt x="34" y="0"/>
                  </a:lnTo>
                  <a:lnTo>
                    <a:pt x="13" y="9"/>
                  </a:lnTo>
                  <a:lnTo>
                    <a:pt x="0" y="32"/>
                  </a:lnTo>
                  <a:lnTo>
                    <a:pt x="0" y="60"/>
                  </a:lnTo>
                  <a:lnTo>
                    <a:pt x="11" y="86"/>
                  </a:lnTo>
                  <a:lnTo>
                    <a:pt x="34" y="95"/>
                  </a:lnTo>
                  <a:lnTo>
                    <a:pt x="75" y="82"/>
                  </a:lnTo>
                  <a:lnTo>
                    <a:pt x="83" y="57"/>
                  </a:lnTo>
                  <a:lnTo>
                    <a:pt x="83" y="54"/>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43" name="Oval 40">
              <a:extLst>
                <a:ext uri="{FF2B5EF4-FFF2-40B4-BE49-F238E27FC236}">
                  <a16:creationId xmlns:a16="http://schemas.microsoft.com/office/drawing/2014/main" id="{683D24FE-680C-A748-B87D-D638B57018BF}"/>
                </a:ext>
              </a:extLst>
            </p:cNvPr>
            <p:cNvSpPr>
              <a:spLocks noChangeArrowheads="1"/>
            </p:cNvSpPr>
            <p:nvPr/>
          </p:nvSpPr>
          <p:spPr bwMode="auto">
            <a:xfrm>
              <a:off x="4263" y="3790"/>
              <a:ext cx="52" cy="63"/>
            </a:xfrm>
            <a:prstGeom prst="ellipse">
              <a:avLst/>
            </a:prstGeom>
            <a:solidFill>
              <a:srgbClr val="714400"/>
            </a:soli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grpSp>
        <p:nvGrpSpPr>
          <p:cNvPr id="24600" name="Group 41">
            <a:extLst>
              <a:ext uri="{FF2B5EF4-FFF2-40B4-BE49-F238E27FC236}">
                <a16:creationId xmlns:a16="http://schemas.microsoft.com/office/drawing/2014/main" id="{D26CA7EA-F923-0D43-9C7C-E26ABE99FA13}"/>
              </a:ext>
            </a:extLst>
          </p:cNvPr>
          <p:cNvGrpSpPr>
            <a:grpSpLocks/>
          </p:cNvGrpSpPr>
          <p:nvPr/>
        </p:nvGrpSpPr>
        <p:grpSpPr bwMode="auto">
          <a:xfrm>
            <a:off x="6596063" y="5753100"/>
            <a:ext cx="133350" cy="152400"/>
            <a:chOff x="4155" y="3624"/>
            <a:chExt cx="84" cy="96"/>
          </a:xfrm>
        </p:grpSpPr>
        <p:sp>
          <p:nvSpPr>
            <p:cNvPr id="24640" name="Freeform 42" descr="Wide upward diagonal">
              <a:extLst>
                <a:ext uri="{FF2B5EF4-FFF2-40B4-BE49-F238E27FC236}">
                  <a16:creationId xmlns:a16="http://schemas.microsoft.com/office/drawing/2014/main" id="{A2650661-5ACB-A24F-956B-76BB27E2B304}"/>
                </a:ext>
              </a:extLst>
            </p:cNvPr>
            <p:cNvSpPr>
              <a:spLocks/>
            </p:cNvSpPr>
            <p:nvPr/>
          </p:nvSpPr>
          <p:spPr bwMode="auto">
            <a:xfrm>
              <a:off x="4155" y="3624"/>
              <a:ext cx="84" cy="96"/>
            </a:xfrm>
            <a:custGeom>
              <a:avLst/>
              <a:gdLst>
                <a:gd name="T0" fmla="*/ 83 w 84"/>
                <a:gd name="T1" fmla="*/ 54 h 96"/>
                <a:gd name="T2" fmla="*/ 79 w 84"/>
                <a:gd name="T3" fmla="*/ 19 h 96"/>
                <a:gd name="T4" fmla="*/ 58 w 84"/>
                <a:gd name="T5" fmla="*/ 0 h 96"/>
                <a:gd name="T6" fmla="*/ 34 w 84"/>
                <a:gd name="T7" fmla="*/ 0 h 96"/>
                <a:gd name="T8" fmla="*/ 13 w 84"/>
                <a:gd name="T9" fmla="*/ 9 h 96"/>
                <a:gd name="T10" fmla="*/ 0 w 84"/>
                <a:gd name="T11" fmla="*/ 32 h 96"/>
                <a:gd name="T12" fmla="*/ 0 w 84"/>
                <a:gd name="T13" fmla="*/ 60 h 96"/>
                <a:gd name="T14" fmla="*/ 11 w 84"/>
                <a:gd name="T15" fmla="*/ 86 h 96"/>
                <a:gd name="T16" fmla="*/ 34 w 84"/>
                <a:gd name="T17" fmla="*/ 95 h 96"/>
                <a:gd name="T18" fmla="*/ 75 w 84"/>
                <a:gd name="T19" fmla="*/ 82 h 96"/>
                <a:gd name="T20" fmla="*/ 83 w 84"/>
                <a:gd name="T21" fmla="*/ 57 h 96"/>
                <a:gd name="T22" fmla="*/ 83 w 84"/>
                <a:gd name="T23" fmla="*/ 54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4" h="96">
                  <a:moveTo>
                    <a:pt x="83" y="54"/>
                  </a:moveTo>
                  <a:lnTo>
                    <a:pt x="79" y="19"/>
                  </a:lnTo>
                  <a:lnTo>
                    <a:pt x="58" y="0"/>
                  </a:lnTo>
                  <a:lnTo>
                    <a:pt x="34" y="0"/>
                  </a:lnTo>
                  <a:lnTo>
                    <a:pt x="13" y="9"/>
                  </a:lnTo>
                  <a:lnTo>
                    <a:pt x="0" y="32"/>
                  </a:lnTo>
                  <a:lnTo>
                    <a:pt x="0" y="60"/>
                  </a:lnTo>
                  <a:lnTo>
                    <a:pt x="11" y="86"/>
                  </a:lnTo>
                  <a:lnTo>
                    <a:pt x="34" y="95"/>
                  </a:lnTo>
                  <a:lnTo>
                    <a:pt x="75" y="82"/>
                  </a:lnTo>
                  <a:lnTo>
                    <a:pt x="83" y="57"/>
                  </a:lnTo>
                  <a:lnTo>
                    <a:pt x="83" y="54"/>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41" name="Oval 43">
              <a:extLst>
                <a:ext uri="{FF2B5EF4-FFF2-40B4-BE49-F238E27FC236}">
                  <a16:creationId xmlns:a16="http://schemas.microsoft.com/office/drawing/2014/main" id="{80563F79-7409-6142-990D-EECA3B8251CE}"/>
                </a:ext>
              </a:extLst>
            </p:cNvPr>
            <p:cNvSpPr>
              <a:spLocks noChangeArrowheads="1"/>
            </p:cNvSpPr>
            <p:nvPr/>
          </p:nvSpPr>
          <p:spPr bwMode="auto">
            <a:xfrm>
              <a:off x="4182" y="3652"/>
              <a:ext cx="52" cy="63"/>
            </a:xfrm>
            <a:prstGeom prst="ellipse">
              <a:avLst/>
            </a:prstGeom>
            <a:solidFill>
              <a:srgbClr val="714400"/>
            </a:soli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sp>
        <p:nvSpPr>
          <p:cNvPr id="24601" name="Oval 44" descr="Large confetti">
            <a:extLst>
              <a:ext uri="{FF2B5EF4-FFF2-40B4-BE49-F238E27FC236}">
                <a16:creationId xmlns:a16="http://schemas.microsoft.com/office/drawing/2014/main" id="{9C716229-00FC-6544-822B-272499A88756}"/>
              </a:ext>
            </a:extLst>
          </p:cNvPr>
          <p:cNvSpPr>
            <a:spLocks noChangeArrowheads="1"/>
          </p:cNvSpPr>
          <p:nvPr/>
        </p:nvSpPr>
        <p:spPr bwMode="auto">
          <a:xfrm>
            <a:off x="5121275" y="5148263"/>
            <a:ext cx="349250" cy="400050"/>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4602" name="Oval 45" descr="Large confetti">
            <a:extLst>
              <a:ext uri="{FF2B5EF4-FFF2-40B4-BE49-F238E27FC236}">
                <a16:creationId xmlns:a16="http://schemas.microsoft.com/office/drawing/2014/main" id="{4DD88593-C290-F047-8DA6-004E4484A426}"/>
              </a:ext>
            </a:extLst>
          </p:cNvPr>
          <p:cNvSpPr>
            <a:spLocks noChangeArrowheads="1"/>
          </p:cNvSpPr>
          <p:nvPr/>
        </p:nvSpPr>
        <p:spPr bwMode="auto">
          <a:xfrm>
            <a:off x="4668838" y="4364038"/>
            <a:ext cx="347662" cy="401637"/>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4603" name="Oval 46" descr="Large confetti">
            <a:extLst>
              <a:ext uri="{FF2B5EF4-FFF2-40B4-BE49-F238E27FC236}">
                <a16:creationId xmlns:a16="http://schemas.microsoft.com/office/drawing/2014/main" id="{72C2F67F-0485-3949-8FBF-4AEE06730998}"/>
              </a:ext>
            </a:extLst>
          </p:cNvPr>
          <p:cNvSpPr>
            <a:spLocks noChangeArrowheads="1"/>
          </p:cNvSpPr>
          <p:nvPr/>
        </p:nvSpPr>
        <p:spPr bwMode="auto">
          <a:xfrm>
            <a:off x="5024438" y="3314700"/>
            <a:ext cx="350837" cy="400050"/>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nvGrpSpPr>
          <p:cNvPr id="24604" name="Group 47">
            <a:extLst>
              <a:ext uri="{FF2B5EF4-FFF2-40B4-BE49-F238E27FC236}">
                <a16:creationId xmlns:a16="http://schemas.microsoft.com/office/drawing/2014/main" id="{C375D247-EC36-3548-B3CA-F58F94CF51F0}"/>
              </a:ext>
            </a:extLst>
          </p:cNvPr>
          <p:cNvGrpSpPr>
            <a:grpSpLocks/>
          </p:cNvGrpSpPr>
          <p:nvPr/>
        </p:nvGrpSpPr>
        <p:grpSpPr bwMode="auto">
          <a:xfrm>
            <a:off x="4740275" y="4471988"/>
            <a:ext cx="150813" cy="225425"/>
            <a:chOff x="2986" y="2817"/>
            <a:chExt cx="95" cy="142"/>
          </a:xfrm>
        </p:grpSpPr>
        <p:sp>
          <p:nvSpPr>
            <p:cNvPr id="24638" name="Freeform 48" descr="Wide upward diagonal">
              <a:extLst>
                <a:ext uri="{FF2B5EF4-FFF2-40B4-BE49-F238E27FC236}">
                  <a16:creationId xmlns:a16="http://schemas.microsoft.com/office/drawing/2014/main" id="{644B386F-D833-A645-B280-8EEF8D6E696D}"/>
                </a:ext>
              </a:extLst>
            </p:cNvPr>
            <p:cNvSpPr>
              <a:spLocks/>
            </p:cNvSpPr>
            <p:nvPr/>
          </p:nvSpPr>
          <p:spPr bwMode="auto">
            <a:xfrm>
              <a:off x="2986" y="2817"/>
              <a:ext cx="95" cy="142"/>
            </a:xfrm>
            <a:custGeom>
              <a:avLst/>
              <a:gdLst>
                <a:gd name="T0" fmla="*/ 94 w 95"/>
                <a:gd name="T1" fmla="*/ 80 h 142"/>
                <a:gd name="T2" fmla="*/ 89 w 95"/>
                <a:gd name="T3" fmla="*/ 28 h 142"/>
                <a:gd name="T4" fmla="*/ 65 w 95"/>
                <a:gd name="T5" fmla="*/ 0 h 142"/>
                <a:gd name="T6" fmla="*/ 38 w 95"/>
                <a:gd name="T7" fmla="*/ 0 h 142"/>
                <a:gd name="T8" fmla="*/ 14 w 95"/>
                <a:gd name="T9" fmla="*/ 14 h 142"/>
                <a:gd name="T10" fmla="*/ 0 w 95"/>
                <a:gd name="T11" fmla="*/ 47 h 142"/>
                <a:gd name="T12" fmla="*/ 0 w 95"/>
                <a:gd name="T13" fmla="*/ 89 h 142"/>
                <a:gd name="T14" fmla="*/ 12 w 95"/>
                <a:gd name="T15" fmla="*/ 127 h 142"/>
                <a:gd name="T16" fmla="*/ 38 w 95"/>
                <a:gd name="T17" fmla="*/ 141 h 142"/>
                <a:gd name="T18" fmla="*/ 84 w 95"/>
                <a:gd name="T19" fmla="*/ 122 h 142"/>
                <a:gd name="T20" fmla="*/ 94 w 95"/>
                <a:gd name="T21" fmla="*/ 84 h 142"/>
                <a:gd name="T22" fmla="*/ 94 w 95"/>
                <a:gd name="T23" fmla="*/ 80 h 1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5" h="142">
                  <a:moveTo>
                    <a:pt x="94" y="80"/>
                  </a:moveTo>
                  <a:lnTo>
                    <a:pt x="89" y="28"/>
                  </a:lnTo>
                  <a:lnTo>
                    <a:pt x="65" y="0"/>
                  </a:lnTo>
                  <a:lnTo>
                    <a:pt x="38" y="0"/>
                  </a:lnTo>
                  <a:lnTo>
                    <a:pt x="14" y="14"/>
                  </a:lnTo>
                  <a:lnTo>
                    <a:pt x="0" y="47"/>
                  </a:lnTo>
                  <a:lnTo>
                    <a:pt x="0" y="89"/>
                  </a:lnTo>
                  <a:lnTo>
                    <a:pt x="12" y="127"/>
                  </a:lnTo>
                  <a:lnTo>
                    <a:pt x="38" y="141"/>
                  </a:lnTo>
                  <a:lnTo>
                    <a:pt x="84" y="122"/>
                  </a:lnTo>
                  <a:lnTo>
                    <a:pt x="94" y="84"/>
                  </a:lnTo>
                  <a:lnTo>
                    <a:pt x="94" y="80"/>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39" name="Freeform 49">
              <a:extLst>
                <a:ext uri="{FF2B5EF4-FFF2-40B4-BE49-F238E27FC236}">
                  <a16:creationId xmlns:a16="http://schemas.microsoft.com/office/drawing/2014/main" id="{A65AE6AF-4A06-0549-A67A-95E00403C68B}"/>
                </a:ext>
              </a:extLst>
            </p:cNvPr>
            <p:cNvSpPr>
              <a:spLocks/>
            </p:cNvSpPr>
            <p:nvPr/>
          </p:nvSpPr>
          <p:spPr bwMode="auto">
            <a:xfrm>
              <a:off x="3000" y="2867"/>
              <a:ext cx="63" cy="77"/>
            </a:xfrm>
            <a:custGeom>
              <a:avLst/>
              <a:gdLst>
                <a:gd name="T0" fmla="*/ 25 w 63"/>
                <a:gd name="T1" fmla="*/ 76 h 77"/>
                <a:gd name="T2" fmla="*/ 34 w 63"/>
                <a:gd name="T3" fmla="*/ 71 h 77"/>
                <a:gd name="T4" fmla="*/ 44 w 63"/>
                <a:gd name="T5" fmla="*/ 57 h 77"/>
                <a:gd name="T6" fmla="*/ 62 w 63"/>
                <a:gd name="T7" fmla="*/ 57 h 77"/>
                <a:gd name="T8" fmla="*/ 62 w 63"/>
                <a:gd name="T9" fmla="*/ 38 h 77"/>
                <a:gd name="T10" fmla="*/ 62 w 63"/>
                <a:gd name="T11" fmla="*/ 38 h 77"/>
                <a:gd name="T12" fmla="*/ 62 w 63"/>
                <a:gd name="T13" fmla="*/ 19 h 77"/>
                <a:gd name="T14" fmla="*/ 62 w 63"/>
                <a:gd name="T15" fmla="*/ 0 h 77"/>
                <a:gd name="T16" fmla="*/ 44 w 63"/>
                <a:gd name="T17" fmla="*/ 0 h 77"/>
                <a:gd name="T18" fmla="*/ 25 w 63"/>
                <a:gd name="T19" fmla="*/ 19 h 77"/>
                <a:gd name="T20" fmla="*/ 44 w 63"/>
                <a:gd name="T21" fmla="*/ 25 h 77"/>
                <a:gd name="T22" fmla="*/ 62 w 63"/>
                <a:gd name="T23" fmla="*/ 38 h 77"/>
                <a:gd name="T24" fmla="*/ 62 w 63"/>
                <a:gd name="T25" fmla="*/ 38 h 77"/>
                <a:gd name="T26" fmla="*/ 44 w 63"/>
                <a:gd name="T27" fmla="*/ 57 h 77"/>
                <a:gd name="T28" fmla="*/ 25 w 63"/>
                <a:gd name="T29" fmla="*/ 57 h 77"/>
                <a:gd name="T30" fmla="*/ 7 w 63"/>
                <a:gd name="T31" fmla="*/ 57 h 77"/>
                <a:gd name="T32" fmla="*/ 7 w 63"/>
                <a:gd name="T33" fmla="*/ 57 h 77"/>
                <a:gd name="T34" fmla="*/ 0 w 63"/>
                <a:gd name="T35" fmla="*/ 67 h 77"/>
                <a:gd name="T36" fmla="*/ 5 w 63"/>
                <a:gd name="T37" fmla="*/ 74 h 77"/>
                <a:gd name="T38" fmla="*/ 25 w 63"/>
                <a:gd name="T39" fmla="*/ 76 h 7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3" h="77">
                  <a:moveTo>
                    <a:pt x="25" y="76"/>
                  </a:moveTo>
                  <a:lnTo>
                    <a:pt x="34" y="71"/>
                  </a:lnTo>
                  <a:lnTo>
                    <a:pt x="44" y="57"/>
                  </a:lnTo>
                  <a:lnTo>
                    <a:pt x="62" y="57"/>
                  </a:lnTo>
                  <a:lnTo>
                    <a:pt x="62" y="38"/>
                  </a:lnTo>
                  <a:lnTo>
                    <a:pt x="62" y="19"/>
                  </a:lnTo>
                  <a:lnTo>
                    <a:pt x="62" y="0"/>
                  </a:lnTo>
                  <a:lnTo>
                    <a:pt x="44" y="0"/>
                  </a:lnTo>
                  <a:lnTo>
                    <a:pt x="25" y="19"/>
                  </a:lnTo>
                  <a:lnTo>
                    <a:pt x="44" y="25"/>
                  </a:lnTo>
                  <a:lnTo>
                    <a:pt x="62" y="38"/>
                  </a:lnTo>
                  <a:lnTo>
                    <a:pt x="44" y="57"/>
                  </a:lnTo>
                  <a:lnTo>
                    <a:pt x="25" y="57"/>
                  </a:lnTo>
                  <a:lnTo>
                    <a:pt x="7" y="57"/>
                  </a:lnTo>
                  <a:lnTo>
                    <a:pt x="0" y="67"/>
                  </a:lnTo>
                  <a:lnTo>
                    <a:pt x="5" y="74"/>
                  </a:lnTo>
                  <a:lnTo>
                    <a:pt x="25" y="76"/>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4605" name="Group 50">
            <a:extLst>
              <a:ext uri="{FF2B5EF4-FFF2-40B4-BE49-F238E27FC236}">
                <a16:creationId xmlns:a16="http://schemas.microsoft.com/office/drawing/2014/main" id="{C1E50EB0-6EE8-1A46-8180-060C60343E1B}"/>
              </a:ext>
            </a:extLst>
          </p:cNvPr>
          <p:cNvGrpSpPr>
            <a:grpSpLocks/>
          </p:cNvGrpSpPr>
          <p:nvPr/>
        </p:nvGrpSpPr>
        <p:grpSpPr bwMode="auto">
          <a:xfrm>
            <a:off x="4067175" y="5715000"/>
            <a:ext cx="150813" cy="261938"/>
            <a:chOff x="2562" y="3600"/>
            <a:chExt cx="95" cy="165"/>
          </a:xfrm>
        </p:grpSpPr>
        <p:sp>
          <p:nvSpPr>
            <p:cNvPr id="24636" name="Freeform 51" descr="Wide upward diagonal">
              <a:extLst>
                <a:ext uri="{FF2B5EF4-FFF2-40B4-BE49-F238E27FC236}">
                  <a16:creationId xmlns:a16="http://schemas.microsoft.com/office/drawing/2014/main" id="{E7AE0C20-551F-4249-BB35-B5368EB0914C}"/>
                </a:ext>
              </a:extLst>
            </p:cNvPr>
            <p:cNvSpPr>
              <a:spLocks/>
            </p:cNvSpPr>
            <p:nvPr/>
          </p:nvSpPr>
          <p:spPr bwMode="auto">
            <a:xfrm>
              <a:off x="2562" y="3600"/>
              <a:ext cx="95" cy="165"/>
            </a:xfrm>
            <a:custGeom>
              <a:avLst/>
              <a:gdLst>
                <a:gd name="T0" fmla="*/ 94 w 95"/>
                <a:gd name="T1" fmla="*/ 93 h 165"/>
                <a:gd name="T2" fmla="*/ 89 w 95"/>
                <a:gd name="T3" fmla="*/ 33 h 165"/>
                <a:gd name="T4" fmla="*/ 65 w 95"/>
                <a:gd name="T5" fmla="*/ 0 h 165"/>
                <a:gd name="T6" fmla="*/ 38 w 95"/>
                <a:gd name="T7" fmla="*/ 0 h 165"/>
                <a:gd name="T8" fmla="*/ 14 w 95"/>
                <a:gd name="T9" fmla="*/ 16 h 165"/>
                <a:gd name="T10" fmla="*/ 0 w 95"/>
                <a:gd name="T11" fmla="*/ 55 h 165"/>
                <a:gd name="T12" fmla="*/ 0 w 95"/>
                <a:gd name="T13" fmla="*/ 104 h 165"/>
                <a:gd name="T14" fmla="*/ 12 w 95"/>
                <a:gd name="T15" fmla="*/ 147 h 165"/>
                <a:gd name="T16" fmla="*/ 38 w 95"/>
                <a:gd name="T17" fmla="*/ 164 h 165"/>
                <a:gd name="T18" fmla="*/ 84 w 95"/>
                <a:gd name="T19" fmla="*/ 142 h 165"/>
                <a:gd name="T20" fmla="*/ 94 w 95"/>
                <a:gd name="T21" fmla="*/ 98 h 165"/>
                <a:gd name="T22" fmla="*/ 94 w 95"/>
                <a:gd name="T23" fmla="*/ 93 h 1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5" h="165">
                  <a:moveTo>
                    <a:pt x="94" y="93"/>
                  </a:moveTo>
                  <a:lnTo>
                    <a:pt x="89" y="33"/>
                  </a:lnTo>
                  <a:lnTo>
                    <a:pt x="65" y="0"/>
                  </a:lnTo>
                  <a:lnTo>
                    <a:pt x="38" y="0"/>
                  </a:lnTo>
                  <a:lnTo>
                    <a:pt x="14" y="16"/>
                  </a:lnTo>
                  <a:lnTo>
                    <a:pt x="0" y="55"/>
                  </a:lnTo>
                  <a:lnTo>
                    <a:pt x="0" y="104"/>
                  </a:lnTo>
                  <a:lnTo>
                    <a:pt x="12" y="147"/>
                  </a:lnTo>
                  <a:lnTo>
                    <a:pt x="38" y="164"/>
                  </a:lnTo>
                  <a:lnTo>
                    <a:pt x="84" y="142"/>
                  </a:lnTo>
                  <a:lnTo>
                    <a:pt x="94" y="98"/>
                  </a:lnTo>
                  <a:lnTo>
                    <a:pt x="94" y="93"/>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37" name="Freeform 52">
              <a:extLst>
                <a:ext uri="{FF2B5EF4-FFF2-40B4-BE49-F238E27FC236}">
                  <a16:creationId xmlns:a16="http://schemas.microsoft.com/office/drawing/2014/main" id="{9A80B823-446E-EE49-97EB-C7EAB47C0AE7}"/>
                </a:ext>
              </a:extLst>
            </p:cNvPr>
            <p:cNvSpPr>
              <a:spLocks/>
            </p:cNvSpPr>
            <p:nvPr/>
          </p:nvSpPr>
          <p:spPr bwMode="auto">
            <a:xfrm>
              <a:off x="2576" y="3659"/>
              <a:ext cx="63" cy="88"/>
            </a:xfrm>
            <a:custGeom>
              <a:avLst/>
              <a:gdLst>
                <a:gd name="T0" fmla="*/ 25 w 63"/>
                <a:gd name="T1" fmla="*/ 87 h 88"/>
                <a:gd name="T2" fmla="*/ 34 w 63"/>
                <a:gd name="T3" fmla="*/ 82 h 88"/>
                <a:gd name="T4" fmla="*/ 44 w 63"/>
                <a:gd name="T5" fmla="*/ 65 h 88"/>
                <a:gd name="T6" fmla="*/ 62 w 63"/>
                <a:gd name="T7" fmla="*/ 65 h 88"/>
                <a:gd name="T8" fmla="*/ 62 w 63"/>
                <a:gd name="T9" fmla="*/ 44 h 88"/>
                <a:gd name="T10" fmla="*/ 62 w 63"/>
                <a:gd name="T11" fmla="*/ 44 h 88"/>
                <a:gd name="T12" fmla="*/ 62 w 63"/>
                <a:gd name="T13" fmla="*/ 22 h 88"/>
                <a:gd name="T14" fmla="*/ 62 w 63"/>
                <a:gd name="T15" fmla="*/ 0 h 88"/>
                <a:gd name="T16" fmla="*/ 44 w 63"/>
                <a:gd name="T17" fmla="*/ 0 h 88"/>
                <a:gd name="T18" fmla="*/ 25 w 63"/>
                <a:gd name="T19" fmla="*/ 22 h 88"/>
                <a:gd name="T20" fmla="*/ 44 w 63"/>
                <a:gd name="T21" fmla="*/ 29 h 88"/>
                <a:gd name="T22" fmla="*/ 62 w 63"/>
                <a:gd name="T23" fmla="*/ 44 h 88"/>
                <a:gd name="T24" fmla="*/ 62 w 63"/>
                <a:gd name="T25" fmla="*/ 44 h 88"/>
                <a:gd name="T26" fmla="*/ 44 w 63"/>
                <a:gd name="T27" fmla="*/ 65 h 88"/>
                <a:gd name="T28" fmla="*/ 25 w 63"/>
                <a:gd name="T29" fmla="*/ 65 h 88"/>
                <a:gd name="T30" fmla="*/ 7 w 63"/>
                <a:gd name="T31" fmla="*/ 65 h 88"/>
                <a:gd name="T32" fmla="*/ 7 w 63"/>
                <a:gd name="T33" fmla="*/ 65 h 88"/>
                <a:gd name="T34" fmla="*/ 0 w 63"/>
                <a:gd name="T35" fmla="*/ 76 h 88"/>
                <a:gd name="T36" fmla="*/ 5 w 63"/>
                <a:gd name="T37" fmla="*/ 85 h 88"/>
                <a:gd name="T38" fmla="*/ 25 w 63"/>
                <a:gd name="T39" fmla="*/ 87 h 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3" h="88">
                  <a:moveTo>
                    <a:pt x="25" y="87"/>
                  </a:moveTo>
                  <a:lnTo>
                    <a:pt x="34" y="82"/>
                  </a:lnTo>
                  <a:lnTo>
                    <a:pt x="44" y="65"/>
                  </a:lnTo>
                  <a:lnTo>
                    <a:pt x="62" y="65"/>
                  </a:lnTo>
                  <a:lnTo>
                    <a:pt x="62" y="44"/>
                  </a:lnTo>
                  <a:lnTo>
                    <a:pt x="62" y="22"/>
                  </a:lnTo>
                  <a:lnTo>
                    <a:pt x="62" y="0"/>
                  </a:lnTo>
                  <a:lnTo>
                    <a:pt x="44" y="0"/>
                  </a:lnTo>
                  <a:lnTo>
                    <a:pt x="25" y="22"/>
                  </a:lnTo>
                  <a:lnTo>
                    <a:pt x="44" y="29"/>
                  </a:lnTo>
                  <a:lnTo>
                    <a:pt x="62" y="44"/>
                  </a:lnTo>
                  <a:lnTo>
                    <a:pt x="44" y="65"/>
                  </a:lnTo>
                  <a:lnTo>
                    <a:pt x="25" y="65"/>
                  </a:lnTo>
                  <a:lnTo>
                    <a:pt x="7" y="65"/>
                  </a:lnTo>
                  <a:lnTo>
                    <a:pt x="0" y="76"/>
                  </a:lnTo>
                  <a:lnTo>
                    <a:pt x="5" y="85"/>
                  </a:lnTo>
                  <a:lnTo>
                    <a:pt x="25" y="87"/>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4606" name="Group 53">
            <a:extLst>
              <a:ext uri="{FF2B5EF4-FFF2-40B4-BE49-F238E27FC236}">
                <a16:creationId xmlns:a16="http://schemas.microsoft.com/office/drawing/2014/main" id="{3CE1AD5E-32E8-4D4A-9B3C-4CC23FD12EFC}"/>
              </a:ext>
            </a:extLst>
          </p:cNvPr>
          <p:cNvGrpSpPr>
            <a:grpSpLocks/>
          </p:cNvGrpSpPr>
          <p:nvPr/>
        </p:nvGrpSpPr>
        <p:grpSpPr bwMode="auto">
          <a:xfrm>
            <a:off x="3892550" y="5884863"/>
            <a:ext cx="150813" cy="225425"/>
            <a:chOff x="2452" y="3707"/>
            <a:chExt cx="95" cy="142"/>
          </a:xfrm>
        </p:grpSpPr>
        <p:sp>
          <p:nvSpPr>
            <p:cNvPr id="24634" name="Freeform 54" descr="Wide upward diagonal">
              <a:extLst>
                <a:ext uri="{FF2B5EF4-FFF2-40B4-BE49-F238E27FC236}">
                  <a16:creationId xmlns:a16="http://schemas.microsoft.com/office/drawing/2014/main" id="{FB52BEF4-7FE5-2D45-8582-79299AD48F44}"/>
                </a:ext>
              </a:extLst>
            </p:cNvPr>
            <p:cNvSpPr>
              <a:spLocks/>
            </p:cNvSpPr>
            <p:nvPr/>
          </p:nvSpPr>
          <p:spPr bwMode="auto">
            <a:xfrm>
              <a:off x="2452" y="3707"/>
              <a:ext cx="95" cy="142"/>
            </a:xfrm>
            <a:custGeom>
              <a:avLst/>
              <a:gdLst>
                <a:gd name="T0" fmla="*/ 94 w 95"/>
                <a:gd name="T1" fmla="*/ 80 h 142"/>
                <a:gd name="T2" fmla="*/ 89 w 95"/>
                <a:gd name="T3" fmla="*/ 28 h 142"/>
                <a:gd name="T4" fmla="*/ 65 w 95"/>
                <a:gd name="T5" fmla="*/ 0 h 142"/>
                <a:gd name="T6" fmla="*/ 38 w 95"/>
                <a:gd name="T7" fmla="*/ 0 h 142"/>
                <a:gd name="T8" fmla="*/ 14 w 95"/>
                <a:gd name="T9" fmla="*/ 14 h 142"/>
                <a:gd name="T10" fmla="*/ 0 w 95"/>
                <a:gd name="T11" fmla="*/ 47 h 142"/>
                <a:gd name="T12" fmla="*/ 0 w 95"/>
                <a:gd name="T13" fmla="*/ 89 h 142"/>
                <a:gd name="T14" fmla="*/ 12 w 95"/>
                <a:gd name="T15" fmla="*/ 127 h 142"/>
                <a:gd name="T16" fmla="*/ 38 w 95"/>
                <a:gd name="T17" fmla="*/ 141 h 142"/>
                <a:gd name="T18" fmla="*/ 84 w 95"/>
                <a:gd name="T19" fmla="*/ 122 h 142"/>
                <a:gd name="T20" fmla="*/ 94 w 95"/>
                <a:gd name="T21" fmla="*/ 84 h 142"/>
                <a:gd name="T22" fmla="*/ 94 w 95"/>
                <a:gd name="T23" fmla="*/ 80 h 1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5" h="142">
                  <a:moveTo>
                    <a:pt x="94" y="80"/>
                  </a:moveTo>
                  <a:lnTo>
                    <a:pt x="89" y="28"/>
                  </a:lnTo>
                  <a:lnTo>
                    <a:pt x="65" y="0"/>
                  </a:lnTo>
                  <a:lnTo>
                    <a:pt x="38" y="0"/>
                  </a:lnTo>
                  <a:lnTo>
                    <a:pt x="14" y="14"/>
                  </a:lnTo>
                  <a:lnTo>
                    <a:pt x="0" y="47"/>
                  </a:lnTo>
                  <a:lnTo>
                    <a:pt x="0" y="89"/>
                  </a:lnTo>
                  <a:lnTo>
                    <a:pt x="12" y="127"/>
                  </a:lnTo>
                  <a:lnTo>
                    <a:pt x="38" y="141"/>
                  </a:lnTo>
                  <a:lnTo>
                    <a:pt x="84" y="122"/>
                  </a:lnTo>
                  <a:lnTo>
                    <a:pt x="94" y="84"/>
                  </a:lnTo>
                  <a:lnTo>
                    <a:pt x="94" y="80"/>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35" name="Freeform 55">
              <a:extLst>
                <a:ext uri="{FF2B5EF4-FFF2-40B4-BE49-F238E27FC236}">
                  <a16:creationId xmlns:a16="http://schemas.microsoft.com/office/drawing/2014/main" id="{5716EF88-47E8-4844-BF9D-77F34A4BC06A}"/>
                </a:ext>
              </a:extLst>
            </p:cNvPr>
            <p:cNvSpPr>
              <a:spLocks/>
            </p:cNvSpPr>
            <p:nvPr/>
          </p:nvSpPr>
          <p:spPr bwMode="auto">
            <a:xfrm>
              <a:off x="2466" y="3758"/>
              <a:ext cx="63" cy="77"/>
            </a:xfrm>
            <a:custGeom>
              <a:avLst/>
              <a:gdLst>
                <a:gd name="T0" fmla="*/ 25 w 63"/>
                <a:gd name="T1" fmla="*/ 76 h 77"/>
                <a:gd name="T2" fmla="*/ 34 w 63"/>
                <a:gd name="T3" fmla="*/ 71 h 77"/>
                <a:gd name="T4" fmla="*/ 44 w 63"/>
                <a:gd name="T5" fmla="*/ 57 h 77"/>
                <a:gd name="T6" fmla="*/ 62 w 63"/>
                <a:gd name="T7" fmla="*/ 57 h 77"/>
                <a:gd name="T8" fmla="*/ 62 w 63"/>
                <a:gd name="T9" fmla="*/ 38 h 77"/>
                <a:gd name="T10" fmla="*/ 62 w 63"/>
                <a:gd name="T11" fmla="*/ 38 h 77"/>
                <a:gd name="T12" fmla="*/ 62 w 63"/>
                <a:gd name="T13" fmla="*/ 19 h 77"/>
                <a:gd name="T14" fmla="*/ 62 w 63"/>
                <a:gd name="T15" fmla="*/ 0 h 77"/>
                <a:gd name="T16" fmla="*/ 44 w 63"/>
                <a:gd name="T17" fmla="*/ 0 h 77"/>
                <a:gd name="T18" fmla="*/ 25 w 63"/>
                <a:gd name="T19" fmla="*/ 19 h 77"/>
                <a:gd name="T20" fmla="*/ 44 w 63"/>
                <a:gd name="T21" fmla="*/ 25 h 77"/>
                <a:gd name="T22" fmla="*/ 62 w 63"/>
                <a:gd name="T23" fmla="*/ 38 h 77"/>
                <a:gd name="T24" fmla="*/ 62 w 63"/>
                <a:gd name="T25" fmla="*/ 38 h 77"/>
                <a:gd name="T26" fmla="*/ 44 w 63"/>
                <a:gd name="T27" fmla="*/ 57 h 77"/>
                <a:gd name="T28" fmla="*/ 25 w 63"/>
                <a:gd name="T29" fmla="*/ 57 h 77"/>
                <a:gd name="T30" fmla="*/ 7 w 63"/>
                <a:gd name="T31" fmla="*/ 57 h 77"/>
                <a:gd name="T32" fmla="*/ 7 w 63"/>
                <a:gd name="T33" fmla="*/ 57 h 77"/>
                <a:gd name="T34" fmla="*/ 0 w 63"/>
                <a:gd name="T35" fmla="*/ 67 h 77"/>
                <a:gd name="T36" fmla="*/ 5 w 63"/>
                <a:gd name="T37" fmla="*/ 74 h 77"/>
                <a:gd name="T38" fmla="*/ 25 w 63"/>
                <a:gd name="T39" fmla="*/ 76 h 7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3" h="77">
                  <a:moveTo>
                    <a:pt x="25" y="76"/>
                  </a:moveTo>
                  <a:lnTo>
                    <a:pt x="34" y="71"/>
                  </a:lnTo>
                  <a:lnTo>
                    <a:pt x="44" y="57"/>
                  </a:lnTo>
                  <a:lnTo>
                    <a:pt x="62" y="57"/>
                  </a:lnTo>
                  <a:lnTo>
                    <a:pt x="62" y="38"/>
                  </a:lnTo>
                  <a:lnTo>
                    <a:pt x="62" y="19"/>
                  </a:lnTo>
                  <a:lnTo>
                    <a:pt x="62" y="0"/>
                  </a:lnTo>
                  <a:lnTo>
                    <a:pt x="44" y="0"/>
                  </a:lnTo>
                  <a:lnTo>
                    <a:pt x="25" y="19"/>
                  </a:lnTo>
                  <a:lnTo>
                    <a:pt x="44" y="25"/>
                  </a:lnTo>
                  <a:lnTo>
                    <a:pt x="62" y="38"/>
                  </a:lnTo>
                  <a:lnTo>
                    <a:pt x="44" y="57"/>
                  </a:lnTo>
                  <a:lnTo>
                    <a:pt x="25" y="57"/>
                  </a:lnTo>
                  <a:lnTo>
                    <a:pt x="7" y="57"/>
                  </a:lnTo>
                  <a:lnTo>
                    <a:pt x="0" y="67"/>
                  </a:lnTo>
                  <a:lnTo>
                    <a:pt x="5" y="74"/>
                  </a:lnTo>
                  <a:lnTo>
                    <a:pt x="25" y="76"/>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4607" name="Group 56">
            <a:extLst>
              <a:ext uri="{FF2B5EF4-FFF2-40B4-BE49-F238E27FC236}">
                <a16:creationId xmlns:a16="http://schemas.microsoft.com/office/drawing/2014/main" id="{E1F61177-8C83-8C42-94B7-DBC956B8FFE9}"/>
              </a:ext>
            </a:extLst>
          </p:cNvPr>
          <p:cNvGrpSpPr>
            <a:grpSpLocks/>
          </p:cNvGrpSpPr>
          <p:nvPr/>
        </p:nvGrpSpPr>
        <p:grpSpPr bwMode="auto">
          <a:xfrm>
            <a:off x="5238750" y="5256213"/>
            <a:ext cx="147638" cy="203200"/>
            <a:chOff x="3300" y="3311"/>
            <a:chExt cx="93" cy="128"/>
          </a:xfrm>
        </p:grpSpPr>
        <p:sp>
          <p:nvSpPr>
            <p:cNvPr id="24632" name="Freeform 57" descr="Wide upward diagonal">
              <a:extLst>
                <a:ext uri="{FF2B5EF4-FFF2-40B4-BE49-F238E27FC236}">
                  <a16:creationId xmlns:a16="http://schemas.microsoft.com/office/drawing/2014/main" id="{348C458A-9E68-164F-BED2-D5797FCBB64F}"/>
                </a:ext>
              </a:extLst>
            </p:cNvPr>
            <p:cNvSpPr>
              <a:spLocks/>
            </p:cNvSpPr>
            <p:nvPr/>
          </p:nvSpPr>
          <p:spPr bwMode="auto">
            <a:xfrm>
              <a:off x="3300" y="3311"/>
              <a:ext cx="93" cy="128"/>
            </a:xfrm>
            <a:custGeom>
              <a:avLst/>
              <a:gdLst>
                <a:gd name="T0" fmla="*/ 92 w 93"/>
                <a:gd name="T1" fmla="*/ 72 h 128"/>
                <a:gd name="T2" fmla="*/ 87 w 93"/>
                <a:gd name="T3" fmla="*/ 25 h 128"/>
                <a:gd name="T4" fmla="*/ 63 w 93"/>
                <a:gd name="T5" fmla="*/ 0 h 128"/>
                <a:gd name="T6" fmla="*/ 38 w 93"/>
                <a:gd name="T7" fmla="*/ 0 h 128"/>
                <a:gd name="T8" fmla="*/ 14 w 93"/>
                <a:gd name="T9" fmla="*/ 13 h 128"/>
                <a:gd name="T10" fmla="*/ 0 w 93"/>
                <a:gd name="T11" fmla="*/ 42 h 128"/>
                <a:gd name="T12" fmla="*/ 0 w 93"/>
                <a:gd name="T13" fmla="*/ 81 h 128"/>
                <a:gd name="T14" fmla="*/ 12 w 93"/>
                <a:gd name="T15" fmla="*/ 114 h 128"/>
                <a:gd name="T16" fmla="*/ 38 w 93"/>
                <a:gd name="T17" fmla="*/ 127 h 128"/>
                <a:gd name="T18" fmla="*/ 82 w 93"/>
                <a:gd name="T19" fmla="*/ 110 h 128"/>
                <a:gd name="T20" fmla="*/ 92 w 93"/>
                <a:gd name="T21" fmla="*/ 76 h 128"/>
                <a:gd name="T22" fmla="*/ 92 w 93"/>
                <a:gd name="T23" fmla="*/ 72 h 1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3" h="128">
                  <a:moveTo>
                    <a:pt x="92" y="72"/>
                  </a:moveTo>
                  <a:lnTo>
                    <a:pt x="87" y="25"/>
                  </a:lnTo>
                  <a:lnTo>
                    <a:pt x="63" y="0"/>
                  </a:lnTo>
                  <a:lnTo>
                    <a:pt x="38" y="0"/>
                  </a:lnTo>
                  <a:lnTo>
                    <a:pt x="14" y="13"/>
                  </a:lnTo>
                  <a:lnTo>
                    <a:pt x="0" y="42"/>
                  </a:lnTo>
                  <a:lnTo>
                    <a:pt x="0" y="81"/>
                  </a:lnTo>
                  <a:lnTo>
                    <a:pt x="12" y="114"/>
                  </a:lnTo>
                  <a:lnTo>
                    <a:pt x="38" y="127"/>
                  </a:lnTo>
                  <a:lnTo>
                    <a:pt x="82" y="110"/>
                  </a:lnTo>
                  <a:lnTo>
                    <a:pt x="92" y="76"/>
                  </a:lnTo>
                  <a:lnTo>
                    <a:pt x="92" y="72"/>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33" name="Freeform 58">
              <a:extLst>
                <a:ext uri="{FF2B5EF4-FFF2-40B4-BE49-F238E27FC236}">
                  <a16:creationId xmlns:a16="http://schemas.microsoft.com/office/drawing/2014/main" id="{CC256450-6A86-E744-860B-5848608EC1F9}"/>
                </a:ext>
              </a:extLst>
            </p:cNvPr>
            <p:cNvSpPr>
              <a:spLocks/>
            </p:cNvSpPr>
            <p:nvPr/>
          </p:nvSpPr>
          <p:spPr bwMode="auto">
            <a:xfrm>
              <a:off x="3335" y="3315"/>
              <a:ext cx="39" cy="118"/>
            </a:xfrm>
            <a:custGeom>
              <a:avLst/>
              <a:gdLst>
                <a:gd name="T0" fmla="*/ 19 w 39"/>
                <a:gd name="T1" fmla="*/ 0 h 118"/>
                <a:gd name="T2" fmla="*/ 38 w 39"/>
                <a:gd name="T3" fmla="*/ 29 h 118"/>
                <a:gd name="T4" fmla="*/ 38 w 39"/>
                <a:gd name="T5" fmla="*/ 59 h 118"/>
                <a:gd name="T6" fmla="*/ 38 w 39"/>
                <a:gd name="T7" fmla="*/ 88 h 118"/>
                <a:gd name="T8" fmla="*/ 38 w 39"/>
                <a:gd name="T9" fmla="*/ 88 h 118"/>
                <a:gd name="T10" fmla="*/ 19 w 39"/>
                <a:gd name="T11" fmla="*/ 117 h 118"/>
                <a:gd name="T12" fmla="*/ 0 w 39"/>
                <a:gd name="T13" fmla="*/ 117 h 118"/>
                <a:gd name="T14" fmla="*/ 0 w 39"/>
                <a:gd name="T15" fmla="*/ 88 h 118"/>
                <a:gd name="T16" fmla="*/ 0 w 39"/>
                <a:gd name="T17" fmla="*/ 88 h 118"/>
                <a:gd name="T18" fmla="*/ 19 w 39"/>
                <a:gd name="T19" fmla="*/ 59 h 118"/>
                <a:gd name="T20" fmla="*/ 0 w 39"/>
                <a:gd name="T21" fmla="*/ 59 h 118"/>
                <a:gd name="T22" fmla="*/ 0 w 39"/>
                <a:gd name="T23" fmla="*/ 0 h 118"/>
                <a:gd name="T24" fmla="*/ 0 w 39"/>
                <a:gd name="T25" fmla="*/ 0 h 118"/>
                <a:gd name="T26" fmla="*/ 19 w 39"/>
                <a:gd name="T27" fmla="*/ 0 h 1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9" h="118">
                  <a:moveTo>
                    <a:pt x="19" y="0"/>
                  </a:moveTo>
                  <a:lnTo>
                    <a:pt x="38" y="29"/>
                  </a:lnTo>
                  <a:lnTo>
                    <a:pt x="38" y="59"/>
                  </a:lnTo>
                  <a:lnTo>
                    <a:pt x="38" y="88"/>
                  </a:lnTo>
                  <a:lnTo>
                    <a:pt x="19" y="117"/>
                  </a:lnTo>
                  <a:lnTo>
                    <a:pt x="0" y="117"/>
                  </a:lnTo>
                  <a:lnTo>
                    <a:pt x="0" y="88"/>
                  </a:lnTo>
                  <a:lnTo>
                    <a:pt x="19" y="59"/>
                  </a:lnTo>
                  <a:lnTo>
                    <a:pt x="0" y="59"/>
                  </a:lnTo>
                  <a:lnTo>
                    <a:pt x="0" y="0"/>
                  </a:lnTo>
                  <a:lnTo>
                    <a:pt x="19" y="0"/>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4608" name="Oval 59" descr="Large confetti">
            <a:extLst>
              <a:ext uri="{FF2B5EF4-FFF2-40B4-BE49-F238E27FC236}">
                <a16:creationId xmlns:a16="http://schemas.microsoft.com/office/drawing/2014/main" id="{A61BCEB5-F52B-8249-9A7E-DDFAFBF65260}"/>
              </a:ext>
            </a:extLst>
          </p:cNvPr>
          <p:cNvSpPr>
            <a:spLocks noChangeArrowheads="1"/>
          </p:cNvSpPr>
          <p:nvPr/>
        </p:nvSpPr>
        <p:spPr bwMode="auto">
          <a:xfrm>
            <a:off x="5216525" y="5759450"/>
            <a:ext cx="347663" cy="401638"/>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4609" name="Rectangle 61">
            <a:extLst>
              <a:ext uri="{FF2B5EF4-FFF2-40B4-BE49-F238E27FC236}">
                <a16:creationId xmlns:a16="http://schemas.microsoft.com/office/drawing/2014/main" id="{7A666BB3-B0C1-8F44-8CF7-491FA120DFF3}"/>
              </a:ext>
            </a:extLst>
          </p:cNvPr>
          <p:cNvSpPr>
            <a:spLocks noChangeArrowheads="1"/>
          </p:cNvSpPr>
          <p:nvPr/>
        </p:nvSpPr>
        <p:spPr bwMode="auto">
          <a:xfrm>
            <a:off x="1871663" y="3765550"/>
            <a:ext cx="203041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defTabSz="13160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3160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3160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3160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3160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b="1">
                <a:solidFill>
                  <a:schemeClr val="bg2"/>
                </a:solidFill>
                <a:cs typeface="Arial" panose="020B0604020202020204" pitchFamily="34" charset="0"/>
              </a:rPr>
              <a:t>Charged Plates</a:t>
            </a:r>
          </a:p>
        </p:txBody>
      </p:sp>
      <p:sp>
        <p:nvSpPr>
          <p:cNvPr id="24610" name="Rectangle 62">
            <a:extLst>
              <a:ext uri="{FF2B5EF4-FFF2-40B4-BE49-F238E27FC236}">
                <a16:creationId xmlns:a16="http://schemas.microsoft.com/office/drawing/2014/main" id="{4F6D1E83-1B42-1742-861D-C99E294EF589}"/>
              </a:ext>
            </a:extLst>
          </p:cNvPr>
          <p:cNvSpPr>
            <a:spLocks noChangeArrowheads="1"/>
          </p:cNvSpPr>
          <p:nvPr/>
        </p:nvSpPr>
        <p:spPr bwMode="auto">
          <a:xfrm>
            <a:off x="1281113" y="5232400"/>
            <a:ext cx="242252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defTabSz="13160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3160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3160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3160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3160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b="1">
                <a:solidFill>
                  <a:schemeClr val="bg2"/>
                </a:solidFill>
                <a:cs typeface="Arial" panose="020B0604020202020204" pitchFamily="34" charset="0"/>
              </a:rPr>
              <a:t>Single cells sorted</a:t>
            </a:r>
          </a:p>
          <a:p>
            <a:pPr>
              <a:spcBef>
                <a:spcPct val="0"/>
              </a:spcBef>
              <a:buFontTx/>
              <a:buNone/>
            </a:pPr>
            <a:r>
              <a:rPr lang="en-US" altLang="en-US" sz="2000" b="1">
                <a:solidFill>
                  <a:schemeClr val="bg2"/>
                </a:solidFill>
                <a:cs typeface="Arial" panose="020B0604020202020204" pitchFamily="34" charset="0"/>
              </a:rPr>
              <a:t>into test tubes</a:t>
            </a:r>
          </a:p>
        </p:txBody>
      </p:sp>
      <p:sp>
        <p:nvSpPr>
          <p:cNvPr id="24611" name="Freeform 63">
            <a:extLst>
              <a:ext uri="{FF2B5EF4-FFF2-40B4-BE49-F238E27FC236}">
                <a16:creationId xmlns:a16="http://schemas.microsoft.com/office/drawing/2014/main" id="{0C4AB785-262B-6A40-A454-F5C0C30D3499}"/>
              </a:ext>
            </a:extLst>
          </p:cNvPr>
          <p:cNvSpPr>
            <a:spLocks/>
          </p:cNvSpPr>
          <p:nvPr/>
        </p:nvSpPr>
        <p:spPr bwMode="auto">
          <a:xfrm>
            <a:off x="5214938" y="2070100"/>
            <a:ext cx="117475" cy="115888"/>
          </a:xfrm>
          <a:custGeom>
            <a:avLst/>
            <a:gdLst>
              <a:gd name="T0" fmla="*/ 2147483646 w 74"/>
              <a:gd name="T1" fmla="*/ 0 h 73"/>
              <a:gd name="T2" fmla="*/ 2147483646 w 74"/>
              <a:gd name="T3" fmla="*/ 2147483646 h 73"/>
              <a:gd name="T4" fmla="*/ 2147483646 w 74"/>
              <a:gd name="T5" fmla="*/ 2147483646 h 73"/>
              <a:gd name="T6" fmla="*/ 2147483646 w 74"/>
              <a:gd name="T7" fmla="*/ 2147483646 h 73"/>
              <a:gd name="T8" fmla="*/ 2147483646 w 74"/>
              <a:gd name="T9" fmla="*/ 2147483646 h 73"/>
              <a:gd name="T10" fmla="*/ 2147483646 w 74"/>
              <a:gd name="T11" fmla="*/ 2147483646 h 73"/>
              <a:gd name="T12" fmla="*/ 0 w 74"/>
              <a:gd name="T13" fmla="*/ 2147483646 h 73"/>
              <a:gd name="T14" fmla="*/ 0 w 74"/>
              <a:gd name="T15" fmla="*/ 2147483646 h 73"/>
              <a:gd name="T16" fmla="*/ 0 w 74"/>
              <a:gd name="T17" fmla="*/ 2147483646 h 73"/>
              <a:gd name="T18" fmla="*/ 2147483646 w 74"/>
              <a:gd name="T19" fmla="*/ 2147483646 h 73"/>
              <a:gd name="T20" fmla="*/ 0 w 74"/>
              <a:gd name="T21" fmla="*/ 2147483646 h 73"/>
              <a:gd name="T22" fmla="*/ 0 w 74"/>
              <a:gd name="T23" fmla="*/ 0 h 73"/>
              <a:gd name="T24" fmla="*/ 0 w 74"/>
              <a:gd name="T25" fmla="*/ 0 h 73"/>
              <a:gd name="T26" fmla="*/ 2147483646 w 74"/>
              <a:gd name="T27" fmla="*/ 0 h 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4" h="73">
                <a:moveTo>
                  <a:pt x="37" y="0"/>
                </a:moveTo>
                <a:lnTo>
                  <a:pt x="73" y="18"/>
                </a:lnTo>
                <a:lnTo>
                  <a:pt x="73" y="36"/>
                </a:lnTo>
                <a:lnTo>
                  <a:pt x="73" y="54"/>
                </a:lnTo>
                <a:lnTo>
                  <a:pt x="37" y="72"/>
                </a:lnTo>
                <a:lnTo>
                  <a:pt x="0" y="72"/>
                </a:lnTo>
                <a:lnTo>
                  <a:pt x="0" y="54"/>
                </a:lnTo>
                <a:lnTo>
                  <a:pt x="37" y="36"/>
                </a:lnTo>
                <a:lnTo>
                  <a:pt x="0" y="36"/>
                </a:lnTo>
                <a:lnTo>
                  <a:pt x="0" y="0"/>
                </a:lnTo>
                <a:lnTo>
                  <a:pt x="37" y="0"/>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12" name="Freeform 64">
            <a:extLst>
              <a:ext uri="{FF2B5EF4-FFF2-40B4-BE49-F238E27FC236}">
                <a16:creationId xmlns:a16="http://schemas.microsoft.com/office/drawing/2014/main" id="{D0721F3D-8FD9-7E49-8542-4CF6C67855F8}"/>
              </a:ext>
            </a:extLst>
          </p:cNvPr>
          <p:cNvSpPr>
            <a:spLocks/>
          </p:cNvSpPr>
          <p:nvPr/>
        </p:nvSpPr>
        <p:spPr bwMode="auto">
          <a:xfrm>
            <a:off x="6897688" y="1774825"/>
            <a:ext cx="187325" cy="350838"/>
          </a:xfrm>
          <a:custGeom>
            <a:avLst/>
            <a:gdLst>
              <a:gd name="T0" fmla="*/ 0 w 118"/>
              <a:gd name="T1" fmla="*/ 0 h 221"/>
              <a:gd name="T2" fmla="*/ 2147483646 w 118"/>
              <a:gd name="T3" fmla="*/ 0 h 221"/>
              <a:gd name="T4" fmla="*/ 2147483646 w 118"/>
              <a:gd name="T5" fmla="*/ 2147483646 h 221"/>
              <a:gd name="T6" fmla="*/ 0 w 118"/>
              <a:gd name="T7" fmla="*/ 2147483646 h 221"/>
              <a:gd name="T8" fmla="*/ 0 w 118"/>
              <a:gd name="T9" fmla="*/ 0 h 2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8" h="221">
                <a:moveTo>
                  <a:pt x="0" y="0"/>
                </a:moveTo>
                <a:lnTo>
                  <a:pt x="117" y="0"/>
                </a:lnTo>
                <a:lnTo>
                  <a:pt x="117" y="220"/>
                </a:lnTo>
                <a:lnTo>
                  <a:pt x="0" y="220"/>
                </a:lnTo>
                <a:lnTo>
                  <a:pt x="0" y="0"/>
                </a:lnTo>
              </a:path>
            </a:pathLst>
          </a:custGeom>
          <a:gradFill rotWithShape="0">
            <a:gsLst>
              <a:gs pos="0">
                <a:srgbClr val="DADADA"/>
              </a:gs>
              <a:gs pos="100000">
                <a:srgbClr val="2C2C2C"/>
              </a:gs>
            </a:gsLst>
            <a:path path="rect">
              <a:fillToRect l="50000" t="50000" r="50000" b="50000"/>
            </a:path>
          </a:gradFill>
          <a:ln w="254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13" name="Rectangle 65">
            <a:extLst>
              <a:ext uri="{FF2B5EF4-FFF2-40B4-BE49-F238E27FC236}">
                <a16:creationId xmlns:a16="http://schemas.microsoft.com/office/drawing/2014/main" id="{CF20D493-23B1-044D-85AB-187925BF0387}"/>
              </a:ext>
            </a:extLst>
          </p:cNvPr>
          <p:cNvSpPr>
            <a:spLocks noChangeArrowheads="1"/>
          </p:cNvSpPr>
          <p:nvPr/>
        </p:nvSpPr>
        <p:spPr bwMode="auto">
          <a:xfrm>
            <a:off x="7134225" y="1749425"/>
            <a:ext cx="17780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defTabSz="13160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3160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3160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3160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3160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000" b="1">
                <a:solidFill>
                  <a:schemeClr val="bg2"/>
                </a:solidFill>
                <a:cs typeface="Arial" panose="020B0604020202020204" pitchFamily="34" charset="0"/>
              </a:rPr>
              <a:t>FALS Sensor</a:t>
            </a:r>
          </a:p>
        </p:txBody>
      </p:sp>
      <p:sp>
        <p:nvSpPr>
          <p:cNvPr id="24614" name="Rectangle 66">
            <a:extLst>
              <a:ext uri="{FF2B5EF4-FFF2-40B4-BE49-F238E27FC236}">
                <a16:creationId xmlns:a16="http://schemas.microsoft.com/office/drawing/2014/main" id="{9E3B9EEE-EC37-7E40-A0F1-7660B6B81935}"/>
              </a:ext>
            </a:extLst>
          </p:cNvPr>
          <p:cNvSpPr>
            <a:spLocks noChangeArrowheads="1"/>
          </p:cNvSpPr>
          <p:nvPr/>
        </p:nvSpPr>
        <p:spPr bwMode="auto">
          <a:xfrm>
            <a:off x="6057900" y="2636838"/>
            <a:ext cx="28908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defTabSz="13160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3160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3160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3160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3160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000" b="1">
                <a:solidFill>
                  <a:schemeClr val="bg2"/>
                </a:solidFill>
                <a:cs typeface="Arial" panose="020B0604020202020204" pitchFamily="34" charset="0"/>
              </a:rPr>
              <a:t>Fluorescence detector</a:t>
            </a:r>
          </a:p>
        </p:txBody>
      </p:sp>
      <p:sp>
        <p:nvSpPr>
          <p:cNvPr id="24615" name="Line 67">
            <a:extLst>
              <a:ext uri="{FF2B5EF4-FFF2-40B4-BE49-F238E27FC236}">
                <a16:creationId xmlns:a16="http://schemas.microsoft.com/office/drawing/2014/main" id="{A2BC568A-AC0E-214C-A6AC-727D73DA5BD6}"/>
              </a:ext>
            </a:extLst>
          </p:cNvPr>
          <p:cNvSpPr>
            <a:spLocks noChangeShapeType="1"/>
          </p:cNvSpPr>
          <p:nvPr/>
        </p:nvSpPr>
        <p:spPr bwMode="auto">
          <a:xfrm flipV="1">
            <a:off x="5884863" y="1898650"/>
            <a:ext cx="982662" cy="26988"/>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16" name="Line 68">
            <a:extLst>
              <a:ext uri="{FF2B5EF4-FFF2-40B4-BE49-F238E27FC236}">
                <a16:creationId xmlns:a16="http://schemas.microsoft.com/office/drawing/2014/main" id="{94BA6A65-DF84-4D45-8B75-3B600B39C21C}"/>
              </a:ext>
            </a:extLst>
          </p:cNvPr>
          <p:cNvSpPr>
            <a:spLocks noChangeShapeType="1"/>
          </p:cNvSpPr>
          <p:nvPr/>
        </p:nvSpPr>
        <p:spPr bwMode="auto">
          <a:xfrm flipV="1">
            <a:off x="5895975" y="1809750"/>
            <a:ext cx="973138" cy="58738"/>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17" name="Line 69">
            <a:extLst>
              <a:ext uri="{FF2B5EF4-FFF2-40B4-BE49-F238E27FC236}">
                <a16:creationId xmlns:a16="http://schemas.microsoft.com/office/drawing/2014/main" id="{BFCD94DC-9F8B-F942-B0F0-7758BF7FDDB6}"/>
              </a:ext>
            </a:extLst>
          </p:cNvPr>
          <p:cNvSpPr>
            <a:spLocks noChangeShapeType="1"/>
          </p:cNvSpPr>
          <p:nvPr/>
        </p:nvSpPr>
        <p:spPr bwMode="auto">
          <a:xfrm>
            <a:off x="5903913" y="1987550"/>
            <a:ext cx="968375" cy="1905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18" name="Line 70">
            <a:extLst>
              <a:ext uri="{FF2B5EF4-FFF2-40B4-BE49-F238E27FC236}">
                <a16:creationId xmlns:a16="http://schemas.microsoft.com/office/drawing/2014/main" id="{593EE5F0-ECF1-CD48-9AF3-BCE8A13A8291}"/>
              </a:ext>
            </a:extLst>
          </p:cNvPr>
          <p:cNvSpPr>
            <a:spLocks noChangeShapeType="1"/>
          </p:cNvSpPr>
          <p:nvPr/>
        </p:nvSpPr>
        <p:spPr bwMode="auto">
          <a:xfrm>
            <a:off x="5207000" y="1960563"/>
            <a:ext cx="361950" cy="555625"/>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19" name="Line 71">
            <a:extLst>
              <a:ext uri="{FF2B5EF4-FFF2-40B4-BE49-F238E27FC236}">
                <a16:creationId xmlns:a16="http://schemas.microsoft.com/office/drawing/2014/main" id="{A73DA40B-9958-514E-8FD9-B723D6C3EA94}"/>
              </a:ext>
            </a:extLst>
          </p:cNvPr>
          <p:cNvSpPr>
            <a:spLocks noChangeShapeType="1"/>
          </p:cNvSpPr>
          <p:nvPr/>
        </p:nvSpPr>
        <p:spPr bwMode="auto">
          <a:xfrm>
            <a:off x="5481638" y="1935163"/>
            <a:ext cx="650875" cy="498475"/>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0" name="Line 72">
            <a:extLst>
              <a:ext uri="{FF2B5EF4-FFF2-40B4-BE49-F238E27FC236}">
                <a16:creationId xmlns:a16="http://schemas.microsoft.com/office/drawing/2014/main" id="{D0D69E64-186E-D24D-873E-710B0469AA22}"/>
              </a:ext>
            </a:extLst>
          </p:cNvPr>
          <p:cNvSpPr>
            <a:spLocks noChangeShapeType="1"/>
          </p:cNvSpPr>
          <p:nvPr/>
        </p:nvSpPr>
        <p:spPr bwMode="auto">
          <a:xfrm>
            <a:off x="5449888" y="1970088"/>
            <a:ext cx="635000" cy="503237"/>
          </a:xfrm>
          <a:prstGeom prst="line">
            <a:avLst/>
          </a:prstGeom>
          <a:noFill/>
          <a:ln w="25400">
            <a:solidFill>
              <a:srgbClr val="FF393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1" name="Line 73">
            <a:extLst>
              <a:ext uri="{FF2B5EF4-FFF2-40B4-BE49-F238E27FC236}">
                <a16:creationId xmlns:a16="http://schemas.microsoft.com/office/drawing/2014/main" id="{285F857E-9B46-624D-88D2-FB1509241FE6}"/>
              </a:ext>
            </a:extLst>
          </p:cNvPr>
          <p:cNvSpPr>
            <a:spLocks noChangeShapeType="1"/>
          </p:cNvSpPr>
          <p:nvPr/>
        </p:nvSpPr>
        <p:spPr bwMode="auto">
          <a:xfrm>
            <a:off x="5410200" y="1982788"/>
            <a:ext cx="541338" cy="487362"/>
          </a:xfrm>
          <a:prstGeom prst="line">
            <a:avLst/>
          </a:prstGeom>
          <a:noFill/>
          <a:ln w="25400">
            <a:solidFill>
              <a:srgbClr val="741B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2" name="Line 74">
            <a:extLst>
              <a:ext uri="{FF2B5EF4-FFF2-40B4-BE49-F238E27FC236}">
                <a16:creationId xmlns:a16="http://schemas.microsoft.com/office/drawing/2014/main" id="{529B18A3-9332-694D-BE62-952C44F1D3CB}"/>
              </a:ext>
            </a:extLst>
          </p:cNvPr>
          <p:cNvSpPr>
            <a:spLocks noChangeShapeType="1"/>
          </p:cNvSpPr>
          <p:nvPr/>
        </p:nvSpPr>
        <p:spPr bwMode="auto">
          <a:xfrm>
            <a:off x="5368925" y="2006600"/>
            <a:ext cx="398463" cy="4445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3" name="Line 75">
            <a:extLst>
              <a:ext uri="{FF2B5EF4-FFF2-40B4-BE49-F238E27FC236}">
                <a16:creationId xmlns:a16="http://schemas.microsoft.com/office/drawing/2014/main" id="{C6DA4C8B-3A91-0D4E-9652-E7E7D20B8E04}"/>
              </a:ext>
            </a:extLst>
          </p:cNvPr>
          <p:cNvSpPr>
            <a:spLocks noChangeShapeType="1"/>
          </p:cNvSpPr>
          <p:nvPr/>
        </p:nvSpPr>
        <p:spPr bwMode="auto">
          <a:xfrm>
            <a:off x="5318125" y="2012950"/>
            <a:ext cx="320675" cy="414338"/>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4" name="Oval 76">
            <a:extLst>
              <a:ext uri="{FF2B5EF4-FFF2-40B4-BE49-F238E27FC236}">
                <a16:creationId xmlns:a16="http://schemas.microsoft.com/office/drawing/2014/main" id="{D10501F3-1197-D04A-95AD-634206800008}"/>
              </a:ext>
            </a:extLst>
          </p:cNvPr>
          <p:cNvSpPr>
            <a:spLocks noChangeArrowheads="1"/>
          </p:cNvSpPr>
          <p:nvPr/>
        </p:nvSpPr>
        <p:spPr bwMode="auto">
          <a:xfrm>
            <a:off x="5521325" y="2389188"/>
            <a:ext cx="744538" cy="250825"/>
          </a:xfrm>
          <a:prstGeom prst="ellipse">
            <a:avLst/>
          </a:prstGeom>
          <a:gradFill rotWithShape="0">
            <a:gsLst>
              <a:gs pos="0">
                <a:srgbClr val="DADADA"/>
              </a:gs>
              <a:gs pos="100000">
                <a:srgbClr val="2C2C2C"/>
              </a:gs>
            </a:gsLst>
            <a:path path="shape">
              <a:fillToRect l="50000" t="50000" r="50000" b="50000"/>
            </a:path>
          </a:gradFill>
          <a:ln w="254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nvGrpSpPr>
          <p:cNvPr id="24625" name="Group 77">
            <a:extLst>
              <a:ext uri="{FF2B5EF4-FFF2-40B4-BE49-F238E27FC236}">
                <a16:creationId xmlns:a16="http://schemas.microsoft.com/office/drawing/2014/main" id="{C93F6CE1-798F-4849-B9DA-2DC05C5C9F09}"/>
              </a:ext>
            </a:extLst>
          </p:cNvPr>
          <p:cNvGrpSpPr>
            <a:grpSpLocks/>
          </p:cNvGrpSpPr>
          <p:nvPr/>
        </p:nvGrpSpPr>
        <p:grpSpPr bwMode="auto">
          <a:xfrm>
            <a:off x="5581650" y="2425700"/>
            <a:ext cx="595313" cy="112713"/>
            <a:chOff x="3516" y="1528"/>
            <a:chExt cx="375" cy="71"/>
          </a:xfrm>
        </p:grpSpPr>
        <p:sp>
          <p:nvSpPr>
            <p:cNvPr id="24628" name="Oval 78">
              <a:extLst>
                <a:ext uri="{FF2B5EF4-FFF2-40B4-BE49-F238E27FC236}">
                  <a16:creationId xmlns:a16="http://schemas.microsoft.com/office/drawing/2014/main" id="{884D30CD-2894-CD43-8845-9B3C178CC2ED}"/>
                </a:ext>
              </a:extLst>
            </p:cNvPr>
            <p:cNvSpPr>
              <a:spLocks noChangeArrowheads="1"/>
            </p:cNvSpPr>
            <p:nvPr/>
          </p:nvSpPr>
          <p:spPr bwMode="auto">
            <a:xfrm>
              <a:off x="3516" y="1548"/>
              <a:ext cx="80" cy="51"/>
            </a:xfrm>
            <a:prstGeom prst="ellipse">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4629" name="Oval 79">
              <a:extLst>
                <a:ext uri="{FF2B5EF4-FFF2-40B4-BE49-F238E27FC236}">
                  <a16:creationId xmlns:a16="http://schemas.microsoft.com/office/drawing/2014/main" id="{15F35FC2-FAFF-6348-8E95-BAA27CC2A3A1}"/>
                </a:ext>
              </a:extLst>
            </p:cNvPr>
            <p:cNvSpPr>
              <a:spLocks noChangeArrowheads="1"/>
            </p:cNvSpPr>
            <p:nvPr/>
          </p:nvSpPr>
          <p:spPr bwMode="auto">
            <a:xfrm>
              <a:off x="3623" y="1540"/>
              <a:ext cx="52" cy="23"/>
            </a:xfrm>
            <a:prstGeom prst="ellipse">
              <a:avLst/>
            </a:prstGeom>
            <a:solidFill>
              <a:schemeClr val="accent2"/>
            </a:solidFill>
            <a:ln w="50800">
              <a:solidFill>
                <a:schemeClr val="accent2"/>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4630" name="Oval 80">
              <a:extLst>
                <a:ext uri="{FF2B5EF4-FFF2-40B4-BE49-F238E27FC236}">
                  <a16:creationId xmlns:a16="http://schemas.microsoft.com/office/drawing/2014/main" id="{AB8FD91D-1E62-B440-9B5F-717049657549}"/>
                </a:ext>
              </a:extLst>
            </p:cNvPr>
            <p:cNvSpPr>
              <a:spLocks noChangeArrowheads="1"/>
            </p:cNvSpPr>
            <p:nvPr/>
          </p:nvSpPr>
          <p:spPr bwMode="auto">
            <a:xfrm>
              <a:off x="3716" y="1528"/>
              <a:ext cx="76" cy="46"/>
            </a:xfrm>
            <a:prstGeom prst="ellipse">
              <a:avLst/>
            </a:prstGeom>
            <a:solidFill>
              <a:srgbClr val="741BFF"/>
            </a:solidFill>
            <a:ln w="12700">
              <a:solidFill>
                <a:srgbClr val="741BFF"/>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4631" name="Oval 81">
              <a:extLst>
                <a:ext uri="{FF2B5EF4-FFF2-40B4-BE49-F238E27FC236}">
                  <a16:creationId xmlns:a16="http://schemas.microsoft.com/office/drawing/2014/main" id="{DA1F38E0-5E54-2145-AC97-68ACD51AEB8C}"/>
                </a:ext>
              </a:extLst>
            </p:cNvPr>
            <p:cNvSpPr>
              <a:spLocks noChangeArrowheads="1"/>
            </p:cNvSpPr>
            <p:nvPr/>
          </p:nvSpPr>
          <p:spPr bwMode="auto">
            <a:xfrm>
              <a:off x="3815" y="1539"/>
              <a:ext cx="76" cy="46"/>
            </a:xfrm>
            <a:prstGeom prst="ellipse">
              <a:avLst/>
            </a:prstGeom>
            <a:solidFill>
              <a:srgbClr val="FF3938"/>
            </a:solidFill>
            <a:ln w="12700">
              <a:solidFill>
                <a:srgbClr val="FF3938"/>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sp>
        <p:nvSpPr>
          <p:cNvPr id="24626" name="Rectangle 82">
            <a:extLst>
              <a:ext uri="{FF2B5EF4-FFF2-40B4-BE49-F238E27FC236}">
                <a16:creationId xmlns:a16="http://schemas.microsoft.com/office/drawing/2014/main" id="{447995B8-4AF8-5947-AC65-EDC9335D861E}"/>
              </a:ext>
            </a:extLst>
          </p:cNvPr>
          <p:cNvSpPr>
            <a:spLocks noChangeArrowheads="1"/>
          </p:cNvSpPr>
          <p:nvPr/>
        </p:nvSpPr>
        <p:spPr bwMode="auto">
          <a:xfrm>
            <a:off x="0" y="6524625"/>
            <a:ext cx="9144000"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200" b="1">
                <a:solidFill>
                  <a:schemeClr val="bg2"/>
                </a:solidFill>
                <a:cs typeface="Arial" panose="020B0604020202020204" pitchFamily="34" charset="0"/>
              </a:rPr>
              <a:t>J. Paul Robinson - Purdue University Cytometry Laboratories</a:t>
            </a:r>
          </a:p>
        </p:txBody>
      </p:sp>
      <p:sp>
        <p:nvSpPr>
          <p:cNvPr id="2" name="TextBox 1">
            <a:extLst>
              <a:ext uri="{FF2B5EF4-FFF2-40B4-BE49-F238E27FC236}">
                <a16:creationId xmlns:a16="http://schemas.microsoft.com/office/drawing/2014/main" id="{169C1B94-8941-464A-AA93-7540C0C96F13}"/>
              </a:ext>
            </a:extLst>
          </p:cNvPr>
          <p:cNvSpPr txBox="1"/>
          <p:nvPr/>
        </p:nvSpPr>
        <p:spPr>
          <a:xfrm>
            <a:off x="596900" y="322263"/>
            <a:ext cx="3375025" cy="708025"/>
          </a:xfrm>
          <a:prstGeom prst="rect">
            <a:avLst/>
          </a:prstGeom>
          <a:noFill/>
        </p:spPr>
        <p:txBody>
          <a:bodyPr>
            <a:spAutoFit/>
          </a:bodyPr>
          <a:lstStyle/>
          <a:p>
            <a:pPr eaLnBrk="1" hangingPunct="1">
              <a:defRPr/>
            </a:pPr>
            <a:r>
              <a:rPr lang="en-US" sz="4000" dirty="0">
                <a:solidFill>
                  <a:schemeClr val="bg2">
                    <a:lumMod val="95000"/>
                    <a:lumOff val="5000"/>
                  </a:schemeClr>
                </a:solidFill>
                <a:latin typeface="+mn-lt"/>
                <a:ea typeface="+mn-ea"/>
                <a:cs typeface="Arial" pitchFamily="34" charset="0"/>
              </a:rPr>
              <a:t>Cell Sorting</a:t>
            </a:r>
          </a:p>
        </p:txBody>
      </p:sp>
    </p:spTree>
  </p:cSld>
  <p:clrMapOvr>
    <a:overrideClrMapping bg1="dk2" tx1="lt1" bg2="dk1" tx2="lt2" accent1="accent1" accent2="accent2" accent3="accent3" accent4="accent4" accent5="accent5" accent6="accent6" hlink="hlink" folHlink="folHlink"/>
  </p:clrMapOvr>
  <p:transition>
    <p:zoom dir="in"/>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4">
            <a:extLst>
              <a:ext uri="{FF2B5EF4-FFF2-40B4-BE49-F238E27FC236}">
                <a16:creationId xmlns:a16="http://schemas.microsoft.com/office/drawing/2014/main" id="{1619496B-DD10-264A-9679-E6D41778441A}"/>
              </a:ext>
            </a:extLst>
          </p:cNvPr>
          <p:cNvSpPr txBox="1">
            <a:spLocks/>
          </p:cNvSpPr>
          <p:nvPr/>
        </p:nvSpPr>
        <p:spPr bwMode="auto">
          <a:xfrm>
            <a:off x="2613025" y="65088"/>
            <a:ext cx="6530975"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en-US" altLang="en-US" sz="3000" b="1">
                <a:solidFill>
                  <a:schemeClr val="bg1"/>
                </a:solidFill>
              </a:rPr>
              <a:t>Reproducible, High Viability </a:t>
            </a:r>
          </a:p>
          <a:p>
            <a:pPr algn="ctr">
              <a:lnSpc>
                <a:spcPct val="90000"/>
              </a:lnSpc>
              <a:spcBef>
                <a:spcPct val="0"/>
              </a:spcBef>
              <a:buFontTx/>
              <a:buNone/>
            </a:pPr>
            <a:r>
              <a:rPr lang="en-US" altLang="en-US" sz="3000" b="1">
                <a:solidFill>
                  <a:schemeClr val="bg1"/>
                </a:solidFill>
              </a:rPr>
              <a:t>Across Cell Types</a:t>
            </a:r>
          </a:p>
        </p:txBody>
      </p:sp>
      <p:graphicFrame>
        <p:nvGraphicFramePr>
          <p:cNvPr id="7" name="Table 6">
            <a:extLst>
              <a:ext uri="{FF2B5EF4-FFF2-40B4-BE49-F238E27FC236}">
                <a16:creationId xmlns:a16="http://schemas.microsoft.com/office/drawing/2014/main" id="{414713F9-516D-A943-9A31-58E9C7C4DEBE}"/>
              </a:ext>
            </a:extLst>
          </p:cNvPr>
          <p:cNvGraphicFramePr>
            <a:graphicFrameLocks noGrp="1"/>
          </p:cNvGraphicFramePr>
          <p:nvPr/>
        </p:nvGraphicFramePr>
        <p:xfrm>
          <a:off x="539750" y="1916113"/>
          <a:ext cx="8135937" cy="4227508"/>
        </p:xfrm>
        <a:graphic>
          <a:graphicData uri="http://schemas.openxmlformats.org/drawingml/2006/table">
            <a:tbl>
              <a:tblPr firstRow="1" bandRow="1">
                <a:tableStyleId>{5C22544A-7EE6-4342-B048-85BDC9FD1C3A}</a:tableStyleId>
              </a:tblPr>
              <a:tblGrid>
                <a:gridCol w="2198902">
                  <a:extLst>
                    <a:ext uri="{9D8B030D-6E8A-4147-A177-3AD203B41FA5}">
                      <a16:colId xmlns:a16="http://schemas.microsoft.com/office/drawing/2014/main" val="20000"/>
                    </a:ext>
                  </a:extLst>
                </a:gridCol>
                <a:gridCol w="1947737">
                  <a:extLst>
                    <a:ext uri="{9D8B030D-6E8A-4147-A177-3AD203B41FA5}">
                      <a16:colId xmlns:a16="http://schemas.microsoft.com/office/drawing/2014/main" val="20001"/>
                    </a:ext>
                  </a:extLst>
                </a:gridCol>
                <a:gridCol w="1539057">
                  <a:extLst>
                    <a:ext uri="{9D8B030D-6E8A-4147-A177-3AD203B41FA5}">
                      <a16:colId xmlns:a16="http://schemas.microsoft.com/office/drawing/2014/main" val="20002"/>
                    </a:ext>
                  </a:extLst>
                </a:gridCol>
                <a:gridCol w="1306174">
                  <a:extLst>
                    <a:ext uri="{9D8B030D-6E8A-4147-A177-3AD203B41FA5}">
                      <a16:colId xmlns:a16="http://schemas.microsoft.com/office/drawing/2014/main" val="20003"/>
                    </a:ext>
                  </a:extLst>
                </a:gridCol>
                <a:gridCol w="1144067">
                  <a:extLst>
                    <a:ext uri="{9D8B030D-6E8A-4147-A177-3AD203B41FA5}">
                      <a16:colId xmlns:a16="http://schemas.microsoft.com/office/drawing/2014/main" val="20004"/>
                    </a:ext>
                  </a:extLst>
                </a:gridCol>
              </a:tblGrid>
              <a:tr h="518278">
                <a:tc>
                  <a:txBody>
                    <a:bodyPr/>
                    <a:lstStyle/>
                    <a:p>
                      <a:r>
                        <a:rPr lang="en-US" sz="1400" dirty="0"/>
                        <a:t>Labeled Cell Type</a:t>
                      </a:r>
                    </a:p>
                  </a:txBody>
                  <a:tcPr marL="91429" marR="91429" marT="45731" marB="45731" anchor="ctr"/>
                </a:tc>
                <a:tc>
                  <a:txBody>
                    <a:bodyPr/>
                    <a:lstStyle/>
                    <a:p>
                      <a:r>
                        <a:rPr lang="en-US" sz="1400"/>
                        <a:t>Label</a:t>
                      </a:r>
                    </a:p>
                  </a:txBody>
                  <a:tcPr marL="91429" marR="91429" marT="45731" marB="45731" anchor="ctr"/>
                </a:tc>
                <a:tc>
                  <a:txBody>
                    <a:bodyPr/>
                    <a:lstStyle/>
                    <a:p>
                      <a:r>
                        <a:rPr lang="en-US" sz="1400"/>
                        <a:t>Sort Output Mean</a:t>
                      </a:r>
                      <a:r>
                        <a:rPr lang="en-US" sz="1400" baseline="0"/>
                        <a:t> Viability</a:t>
                      </a:r>
                      <a:endParaRPr lang="en-US" sz="1400"/>
                    </a:p>
                  </a:txBody>
                  <a:tcPr marL="91429" marR="91429" marT="45731" marB="45731" anchor="ctr"/>
                </a:tc>
                <a:tc>
                  <a:txBody>
                    <a:bodyPr/>
                    <a:lstStyle/>
                    <a:p>
                      <a:r>
                        <a:rPr lang="en-US" sz="1400"/>
                        <a:t>Sort Output Variance</a:t>
                      </a:r>
                    </a:p>
                  </a:txBody>
                  <a:tcPr marL="91429" marR="91429" marT="45731" marB="45731" anchor="ctr"/>
                </a:tc>
                <a:tc>
                  <a:txBody>
                    <a:bodyPr/>
                    <a:lstStyle/>
                    <a:p>
                      <a:r>
                        <a:rPr lang="en-US" sz="1400"/>
                        <a:t>Sample N</a:t>
                      </a:r>
                    </a:p>
                  </a:txBody>
                  <a:tcPr marL="91429" marR="91429" marT="45731" marB="45731" anchor="ctr"/>
                </a:tc>
                <a:extLst>
                  <a:ext uri="{0D108BD9-81ED-4DB2-BD59-A6C34878D82A}">
                    <a16:rowId xmlns:a16="http://schemas.microsoft.com/office/drawing/2014/main" val="10000"/>
                  </a:ext>
                </a:extLst>
              </a:tr>
              <a:tr h="370923">
                <a:tc>
                  <a:txBody>
                    <a:bodyPr/>
                    <a:lstStyle/>
                    <a:p>
                      <a:r>
                        <a:rPr lang="en-US" sz="1400"/>
                        <a:t>K562 (Leukemia)</a:t>
                      </a:r>
                    </a:p>
                  </a:txBody>
                  <a:tcPr marL="91429" marR="91429" marT="45731" marB="45731" anchor="ctr"/>
                </a:tc>
                <a:tc>
                  <a:txBody>
                    <a:bodyPr/>
                    <a:lstStyle/>
                    <a:p>
                      <a:pPr algn="ctr"/>
                      <a:r>
                        <a:rPr lang="en-US" sz="1400"/>
                        <a:t>ALDH FITC</a:t>
                      </a:r>
                    </a:p>
                  </a:txBody>
                  <a:tcPr marL="91429" marR="91429" marT="45731" marB="45731" anchor="ctr"/>
                </a:tc>
                <a:tc>
                  <a:txBody>
                    <a:bodyPr/>
                    <a:lstStyle/>
                    <a:p>
                      <a:pPr algn="ctr"/>
                      <a:r>
                        <a:rPr lang="en-US" sz="1400"/>
                        <a:t>98.5%</a:t>
                      </a:r>
                    </a:p>
                  </a:txBody>
                  <a:tcPr marL="91429" marR="91429" marT="45731" marB="45731" anchor="ctr"/>
                </a:tc>
                <a:tc>
                  <a:txBody>
                    <a:bodyPr/>
                    <a:lstStyle/>
                    <a:p>
                      <a:pPr algn="ctr"/>
                      <a:r>
                        <a:rPr lang="en-US" sz="1400"/>
                        <a:t>0.3%</a:t>
                      </a:r>
                    </a:p>
                  </a:txBody>
                  <a:tcPr marL="91429" marR="91429" marT="45731" marB="45731" anchor="ctr"/>
                </a:tc>
                <a:tc>
                  <a:txBody>
                    <a:bodyPr/>
                    <a:lstStyle/>
                    <a:p>
                      <a:pPr algn="ctr"/>
                      <a:r>
                        <a:rPr lang="en-US" sz="1400"/>
                        <a:t>4</a:t>
                      </a:r>
                    </a:p>
                  </a:txBody>
                  <a:tcPr marL="91429" marR="91429" marT="45731" marB="45731" anchor="ctr"/>
                </a:tc>
                <a:extLst>
                  <a:ext uri="{0D108BD9-81ED-4DB2-BD59-A6C34878D82A}">
                    <a16:rowId xmlns:a16="http://schemas.microsoft.com/office/drawing/2014/main" val="10001"/>
                  </a:ext>
                </a:extLst>
              </a:tr>
              <a:tr h="370923">
                <a:tc>
                  <a:txBody>
                    <a:bodyPr/>
                    <a:lstStyle/>
                    <a:p>
                      <a:r>
                        <a:rPr lang="en-US" sz="1400"/>
                        <a:t>K562 (Leukemia)</a:t>
                      </a:r>
                    </a:p>
                  </a:txBody>
                  <a:tcPr marL="91429" marR="91429" marT="45731" marB="4573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a:t>CFSE FITC</a:t>
                      </a:r>
                    </a:p>
                  </a:txBody>
                  <a:tcPr marL="91429" marR="91429" marT="45731" marB="45731" anchor="ctr"/>
                </a:tc>
                <a:tc>
                  <a:txBody>
                    <a:bodyPr/>
                    <a:lstStyle/>
                    <a:p>
                      <a:pPr algn="ctr"/>
                      <a:r>
                        <a:rPr lang="en-US" sz="1400"/>
                        <a:t>97.1%</a:t>
                      </a:r>
                    </a:p>
                  </a:txBody>
                  <a:tcPr marL="91429" marR="91429" marT="45731" marB="45731" anchor="ctr"/>
                </a:tc>
                <a:tc>
                  <a:txBody>
                    <a:bodyPr/>
                    <a:lstStyle/>
                    <a:p>
                      <a:pPr algn="ctr"/>
                      <a:r>
                        <a:rPr lang="en-US" sz="1400"/>
                        <a:t>1.0%</a:t>
                      </a:r>
                    </a:p>
                  </a:txBody>
                  <a:tcPr marL="91429" marR="91429" marT="45731" marB="45731" anchor="ctr"/>
                </a:tc>
                <a:tc>
                  <a:txBody>
                    <a:bodyPr/>
                    <a:lstStyle/>
                    <a:p>
                      <a:pPr algn="ctr"/>
                      <a:r>
                        <a:rPr lang="en-US" sz="1400"/>
                        <a:t>13</a:t>
                      </a:r>
                    </a:p>
                  </a:txBody>
                  <a:tcPr marL="91429" marR="91429" marT="45731" marB="45731" anchor="ctr"/>
                </a:tc>
                <a:extLst>
                  <a:ext uri="{0D108BD9-81ED-4DB2-BD59-A6C34878D82A}">
                    <a16:rowId xmlns:a16="http://schemas.microsoft.com/office/drawing/2014/main" val="10002"/>
                  </a:ext>
                </a:extLst>
              </a:tr>
              <a:tr h="370923">
                <a:tc>
                  <a:txBody>
                    <a:bodyPr/>
                    <a:lstStyle/>
                    <a:p>
                      <a:r>
                        <a:rPr lang="en-US" sz="1400"/>
                        <a:t>H1650 (Lung Cancer)</a:t>
                      </a:r>
                    </a:p>
                  </a:txBody>
                  <a:tcPr marL="91429" marR="91429" marT="45731" marB="45731" anchor="ctr"/>
                </a:tc>
                <a:tc>
                  <a:txBody>
                    <a:bodyPr/>
                    <a:lstStyle/>
                    <a:p>
                      <a:pPr algn="ctr"/>
                      <a:r>
                        <a:rPr lang="en-US" sz="1400"/>
                        <a:t>EpCAM PE</a:t>
                      </a:r>
                    </a:p>
                  </a:txBody>
                  <a:tcPr marL="91429" marR="91429" marT="45731" marB="45731" anchor="ctr"/>
                </a:tc>
                <a:tc>
                  <a:txBody>
                    <a:bodyPr/>
                    <a:lstStyle/>
                    <a:p>
                      <a:pPr algn="ctr"/>
                      <a:r>
                        <a:rPr lang="en-US" sz="1400"/>
                        <a:t>97.4%</a:t>
                      </a:r>
                    </a:p>
                  </a:txBody>
                  <a:tcPr marL="91429" marR="91429" marT="45731" marB="45731" anchor="ctr"/>
                </a:tc>
                <a:tc>
                  <a:txBody>
                    <a:bodyPr/>
                    <a:lstStyle/>
                    <a:p>
                      <a:pPr algn="ctr"/>
                      <a:r>
                        <a:rPr lang="en-US" sz="1400"/>
                        <a:t>0.6%</a:t>
                      </a:r>
                    </a:p>
                  </a:txBody>
                  <a:tcPr marL="91429" marR="91429" marT="45731" marB="45731" anchor="ctr"/>
                </a:tc>
                <a:tc>
                  <a:txBody>
                    <a:bodyPr/>
                    <a:lstStyle/>
                    <a:p>
                      <a:pPr algn="ctr"/>
                      <a:r>
                        <a:rPr lang="en-US" sz="1400"/>
                        <a:t>3</a:t>
                      </a:r>
                    </a:p>
                  </a:txBody>
                  <a:tcPr marL="91429" marR="91429" marT="45731" marB="45731" anchor="ctr"/>
                </a:tc>
                <a:extLst>
                  <a:ext uri="{0D108BD9-81ED-4DB2-BD59-A6C34878D82A}">
                    <a16:rowId xmlns:a16="http://schemas.microsoft.com/office/drawing/2014/main" val="10003"/>
                  </a:ext>
                </a:extLst>
              </a:tr>
              <a:tr h="370923">
                <a:tc>
                  <a:txBody>
                    <a:bodyPr/>
                    <a:lstStyle/>
                    <a:p>
                      <a:r>
                        <a:rPr lang="en-US" sz="1400"/>
                        <a:t>MCF7</a:t>
                      </a:r>
                      <a:r>
                        <a:rPr lang="en-US" sz="1400" baseline="0"/>
                        <a:t> (Breast Cancer)</a:t>
                      </a:r>
                      <a:endParaRPr lang="en-US" sz="1400"/>
                    </a:p>
                  </a:txBody>
                  <a:tcPr marL="91429" marR="91429" marT="45731" marB="45731" anchor="ctr"/>
                </a:tc>
                <a:tc>
                  <a:txBody>
                    <a:bodyPr/>
                    <a:lstStyle/>
                    <a:p>
                      <a:pPr algn="ctr"/>
                      <a:r>
                        <a:rPr lang="en-US" sz="1400"/>
                        <a:t>EpCAM PE</a:t>
                      </a:r>
                    </a:p>
                  </a:txBody>
                  <a:tcPr marL="91429" marR="91429" marT="45731" marB="45731" anchor="ctr"/>
                </a:tc>
                <a:tc>
                  <a:txBody>
                    <a:bodyPr/>
                    <a:lstStyle/>
                    <a:p>
                      <a:pPr algn="ctr"/>
                      <a:r>
                        <a:rPr lang="en-US" sz="1400"/>
                        <a:t>97%</a:t>
                      </a:r>
                    </a:p>
                  </a:txBody>
                  <a:tcPr marL="91429" marR="91429" marT="45731" marB="45731" anchor="ctr"/>
                </a:tc>
                <a:tc>
                  <a:txBody>
                    <a:bodyPr/>
                    <a:lstStyle/>
                    <a:p>
                      <a:pPr algn="ctr"/>
                      <a:r>
                        <a:rPr lang="en-US" sz="1400"/>
                        <a:t>0.5%</a:t>
                      </a:r>
                    </a:p>
                  </a:txBody>
                  <a:tcPr marL="91429" marR="91429" marT="45731" marB="45731" anchor="ctr"/>
                </a:tc>
                <a:tc>
                  <a:txBody>
                    <a:bodyPr/>
                    <a:lstStyle/>
                    <a:p>
                      <a:pPr algn="ctr"/>
                      <a:r>
                        <a:rPr lang="en-US" sz="1400"/>
                        <a:t>6</a:t>
                      </a:r>
                    </a:p>
                  </a:txBody>
                  <a:tcPr marL="91429" marR="91429" marT="45731" marB="45731" anchor="ctr"/>
                </a:tc>
                <a:extLst>
                  <a:ext uri="{0D108BD9-81ED-4DB2-BD59-A6C34878D82A}">
                    <a16:rowId xmlns:a16="http://schemas.microsoft.com/office/drawing/2014/main" val="10004"/>
                  </a:ext>
                </a:extLst>
              </a:tr>
              <a:tr h="370923">
                <a:tc>
                  <a:txBody>
                    <a:bodyPr/>
                    <a:lstStyle/>
                    <a:p>
                      <a:r>
                        <a:rPr lang="en-US" sz="1400"/>
                        <a:t>PDA (Pancreatic</a:t>
                      </a:r>
                      <a:r>
                        <a:rPr lang="en-US" sz="1400" baseline="0"/>
                        <a:t> Cancer)</a:t>
                      </a:r>
                      <a:endParaRPr lang="en-US" sz="1400"/>
                    </a:p>
                  </a:txBody>
                  <a:tcPr marL="91429" marR="91429" marT="45731" marB="45731" anchor="ctr"/>
                </a:tc>
                <a:tc>
                  <a:txBody>
                    <a:bodyPr/>
                    <a:lstStyle/>
                    <a:p>
                      <a:pPr algn="ctr"/>
                      <a:r>
                        <a:rPr lang="en-US" sz="1400"/>
                        <a:t>KPC</a:t>
                      </a:r>
                      <a:r>
                        <a:rPr lang="en-US" sz="1400" baseline="0"/>
                        <a:t> </a:t>
                      </a:r>
                      <a:r>
                        <a:rPr lang="en-US" sz="1400"/>
                        <a:t>GFP</a:t>
                      </a:r>
                    </a:p>
                  </a:txBody>
                  <a:tcPr marL="91429" marR="91429" marT="45731" marB="45731" anchor="ctr"/>
                </a:tc>
                <a:tc>
                  <a:txBody>
                    <a:bodyPr/>
                    <a:lstStyle/>
                    <a:p>
                      <a:pPr algn="ctr"/>
                      <a:r>
                        <a:rPr lang="en-US" sz="1400"/>
                        <a:t>99.3%</a:t>
                      </a:r>
                    </a:p>
                  </a:txBody>
                  <a:tcPr marL="91429" marR="91429" marT="45731" marB="45731" anchor="ctr"/>
                </a:tc>
                <a:tc>
                  <a:txBody>
                    <a:bodyPr/>
                    <a:lstStyle/>
                    <a:p>
                      <a:pPr algn="ctr"/>
                      <a:r>
                        <a:rPr lang="en-US" sz="1400"/>
                        <a:t>0.03%</a:t>
                      </a:r>
                    </a:p>
                  </a:txBody>
                  <a:tcPr marL="91429" marR="91429" marT="45731" marB="45731" anchor="ctr"/>
                </a:tc>
                <a:tc>
                  <a:txBody>
                    <a:bodyPr/>
                    <a:lstStyle/>
                    <a:p>
                      <a:pPr algn="ctr"/>
                      <a:r>
                        <a:rPr lang="en-US" sz="1400"/>
                        <a:t>3</a:t>
                      </a:r>
                    </a:p>
                  </a:txBody>
                  <a:tcPr marL="91429" marR="91429" marT="45731" marB="45731" anchor="ctr"/>
                </a:tc>
                <a:extLst>
                  <a:ext uri="{0D108BD9-81ED-4DB2-BD59-A6C34878D82A}">
                    <a16:rowId xmlns:a16="http://schemas.microsoft.com/office/drawing/2014/main" val="10005"/>
                  </a:ext>
                </a:extLst>
              </a:tr>
              <a:tr h="370923">
                <a:tc>
                  <a:txBody>
                    <a:bodyPr/>
                    <a:lstStyle/>
                    <a:p>
                      <a:r>
                        <a:rPr lang="en-US" sz="1400"/>
                        <a:t>T</a:t>
                      </a:r>
                      <a:r>
                        <a:rPr lang="en-US" sz="1400" baseline="0"/>
                        <a:t> cells (Lymphocytes)</a:t>
                      </a:r>
                      <a:endParaRPr lang="en-US" sz="1400"/>
                    </a:p>
                  </a:txBody>
                  <a:tcPr marL="91429" marR="91429" marT="45731" marB="45731" anchor="ctr"/>
                </a:tc>
                <a:tc>
                  <a:txBody>
                    <a:bodyPr/>
                    <a:lstStyle/>
                    <a:p>
                      <a:pPr algn="ctr"/>
                      <a:r>
                        <a:rPr lang="en-US" sz="1400"/>
                        <a:t>Tetramer PE</a:t>
                      </a:r>
                    </a:p>
                  </a:txBody>
                  <a:tcPr marL="91429" marR="91429" marT="45731" marB="45731" anchor="ctr"/>
                </a:tc>
                <a:tc>
                  <a:txBody>
                    <a:bodyPr/>
                    <a:lstStyle/>
                    <a:p>
                      <a:pPr algn="ctr"/>
                      <a:r>
                        <a:rPr lang="en-US" sz="1400"/>
                        <a:t>96%</a:t>
                      </a:r>
                    </a:p>
                  </a:txBody>
                  <a:tcPr marL="91429" marR="91429" marT="45731" marB="45731" anchor="ctr"/>
                </a:tc>
                <a:tc>
                  <a:txBody>
                    <a:bodyPr/>
                    <a:lstStyle/>
                    <a:p>
                      <a:pPr algn="ctr"/>
                      <a:r>
                        <a:rPr lang="en-US" sz="1400"/>
                        <a:t>1.1 %</a:t>
                      </a:r>
                    </a:p>
                  </a:txBody>
                  <a:tcPr marL="91429" marR="91429" marT="45731" marB="45731" anchor="ctr"/>
                </a:tc>
                <a:tc>
                  <a:txBody>
                    <a:bodyPr/>
                    <a:lstStyle/>
                    <a:p>
                      <a:pPr algn="ctr"/>
                      <a:r>
                        <a:rPr lang="en-US" sz="1400"/>
                        <a:t>3</a:t>
                      </a:r>
                    </a:p>
                  </a:txBody>
                  <a:tcPr marL="91429" marR="91429" marT="45731" marB="45731" anchor="ctr"/>
                </a:tc>
                <a:extLst>
                  <a:ext uri="{0D108BD9-81ED-4DB2-BD59-A6C34878D82A}">
                    <a16:rowId xmlns:a16="http://schemas.microsoft.com/office/drawing/2014/main" val="10006"/>
                  </a:ext>
                </a:extLst>
              </a:tr>
              <a:tr h="370923">
                <a:tc>
                  <a:txBody>
                    <a:bodyPr/>
                    <a:lstStyle/>
                    <a:p>
                      <a:r>
                        <a:rPr lang="en-US" sz="1400"/>
                        <a:t>Buffy (White</a:t>
                      </a:r>
                      <a:r>
                        <a:rPr lang="en-US" sz="1400" baseline="0"/>
                        <a:t> Blood Cells)</a:t>
                      </a:r>
                      <a:endParaRPr lang="en-US" sz="1400"/>
                    </a:p>
                  </a:txBody>
                  <a:tcPr marL="91429" marR="91429" marT="45731" marB="45731" anchor="ctr"/>
                </a:tc>
                <a:tc>
                  <a:txBody>
                    <a:bodyPr/>
                    <a:lstStyle/>
                    <a:p>
                      <a:pPr algn="ctr"/>
                      <a:r>
                        <a:rPr lang="en-US" sz="1400"/>
                        <a:t>CD4 PE, CD45 APC</a:t>
                      </a:r>
                    </a:p>
                  </a:txBody>
                  <a:tcPr marL="91429" marR="91429" marT="45731" marB="45731" anchor="ctr"/>
                </a:tc>
                <a:tc>
                  <a:txBody>
                    <a:bodyPr/>
                    <a:lstStyle/>
                    <a:p>
                      <a:pPr algn="ctr"/>
                      <a:r>
                        <a:rPr lang="en-US" sz="1400"/>
                        <a:t>99%</a:t>
                      </a:r>
                    </a:p>
                  </a:txBody>
                  <a:tcPr marL="91429" marR="91429" marT="45731" marB="45731" anchor="ctr"/>
                </a:tc>
                <a:tc>
                  <a:txBody>
                    <a:bodyPr/>
                    <a:lstStyle/>
                    <a:p>
                      <a:pPr algn="ctr"/>
                      <a:r>
                        <a:rPr lang="en-US" sz="1400"/>
                        <a:t>1%</a:t>
                      </a:r>
                    </a:p>
                  </a:txBody>
                  <a:tcPr marL="91429" marR="91429" marT="45731" marB="45731" anchor="ctr"/>
                </a:tc>
                <a:tc>
                  <a:txBody>
                    <a:bodyPr/>
                    <a:lstStyle/>
                    <a:p>
                      <a:pPr algn="ctr"/>
                      <a:r>
                        <a:rPr lang="en-US" sz="1400"/>
                        <a:t>12</a:t>
                      </a:r>
                    </a:p>
                  </a:txBody>
                  <a:tcPr marL="91429" marR="91429" marT="45731" marB="45731" anchor="ctr"/>
                </a:tc>
                <a:extLst>
                  <a:ext uri="{0D108BD9-81ED-4DB2-BD59-A6C34878D82A}">
                    <a16:rowId xmlns:a16="http://schemas.microsoft.com/office/drawing/2014/main" val="10007"/>
                  </a:ext>
                </a:extLst>
              </a:tr>
              <a:tr h="3709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a:t>Whole Blood (Dilute</a:t>
                      </a:r>
                      <a:r>
                        <a:rPr lang="en-US" sz="1400" baseline="0"/>
                        <a:t> 1:4)</a:t>
                      </a:r>
                      <a:endParaRPr lang="en-US" sz="1400"/>
                    </a:p>
                  </a:txBody>
                  <a:tcPr marL="91429" marR="91429" marT="45731" marB="4573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a:t>CD4 PE, CD45 APC</a:t>
                      </a:r>
                    </a:p>
                  </a:txBody>
                  <a:tcPr marL="91429" marR="91429" marT="45731" marB="45731" anchor="ctr"/>
                </a:tc>
                <a:tc>
                  <a:txBody>
                    <a:bodyPr/>
                    <a:lstStyle/>
                    <a:p>
                      <a:pPr algn="ctr"/>
                      <a:r>
                        <a:rPr lang="en-US" sz="1400"/>
                        <a:t>96%</a:t>
                      </a:r>
                    </a:p>
                  </a:txBody>
                  <a:tcPr marL="91429" marR="91429" marT="45731" marB="45731" anchor="ctr"/>
                </a:tc>
                <a:tc>
                  <a:txBody>
                    <a:bodyPr/>
                    <a:lstStyle/>
                    <a:p>
                      <a:pPr algn="ctr"/>
                      <a:r>
                        <a:rPr lang="en-US" sz="1400"/>
                        <a:t>0.07%</a:t>
                      </a:r>
                    </a:p>
                  </a:txBody>
                  <a:tcPr marL="91429" marR="91429" marT="45731" marB="45731" anchor="ctr"/>
                </a:tc>
                <a:tc>
                  <a:txBody>
                    <a:bodyPr/>
                    <a:lstStyle/>
                    <a:p>
                      <a:pPr algn="ctr"/>
                      <a:r>
                        <a:rPr lang="en-US" sz="1400" dirty="0"/>
                        <a:t>105</a:t>
                      </a:r>
                    </a:p>
                  </a:txBody>
                  <a:tcPr marL="91429" marR="91429" marT="45731" marB="45731" anchor="ctr"/>
                </a:tc>
                <a:extLst>
                  <a:ext uri="{0D108BD9-81ED-4DB2-BD59-A6C34878D82A}">
                    <a16:rowId xmlns:a16="http://schemas.microsoft.com/office/drawing/2014/main" val="10008"/>
                  </a:ext>
                </a:extLst>
              </a:tr>
              <a:tr h="3709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Neuronal</a:t>
                      </a:r>
                      <a:r>
                        <a:rPr lang="en-US" sz="1400" baseline="0" dirty="0"/>
                        <a:t> precursor</a:t>
                      </a:r>
                      <a:endParaRPr lang="en-US" sz="1400" dirty="0"/>
                    </a:p>
                  </a:txBody>
                  <a:tcPr marL="91429" marR="91429" marT="45731" marB="4573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CD47+</a:t>
                      </a:r>
                    </a:p>
                  </a:txBody>
                  <a:tcPr marL="91429" marR="91429" marT="45731" marB="45731" anchor="ctr"/>
                </a:tc>
                <a:tc>
                  <a:txBody>
                    <a:bodyPr/>
                    <a:lstStyle/>
                    <a:p>
                      <a:pPr algn="ctr"/>
                      <a:r>
                        <a:rPr lang="en-US" sz="1400" dirty="0"/>
                        <a:t>99%</a:t>
                      </a:r>
                    </a:p>
                  </a:txBody>
                  <a:tcPr marL="91429" marR="91429" marT="45731" marB="45731" anchor="ctr"/>
                </a:tc>
                <a:tc>
                  <a:txBody>
                    <a:bodyPr/>
                    <a:lstStyle/>
                    <a:p>
                      <a:pPr algn="ctr"/>
                      <a:r>
                        <a:rPr lang="en-US" sz="1400" dirty="0"/>
                        <a:t>0.2%</a:t>
                      </a:r>
                    </a:p>
                  </a:txBody>
                  <a:tcPr marL="91429" marR="91429" marT="45731" marB="45731" anchor="ctr"/>
                </a:tc>
                <a:tc>
                  <a:txBody>
                    <a:bodyPr/>
                    <a:lstStyle/>
                    <a:p>
                      <a:pPr algn="ctr"/>
                      <a:r>
                        <a:rPr lang="en-US" sz="1400" dirty="0"/>
                        <a:t>2</a:t>
                      </a:r>
                    </a:p>
                  </a:txBody>
                  <a:tcPr marL="91429" marR="91429" marT="45731" marB="45731" anchor="ctr"/>
                </a:tc>
                <a:extLst>
                  <a:ext uri="{0D108BD9-81ED-4DB2-BD59-A6C34878D82A}">
                    <a16:rowId xmlns:a16="http://schemas.microsoft.com/office/drawing/2014/main" val="10009"/>
                  </a:ext>
                </a:extLst>
              </a:tr>
              <a:tr h="3709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t>iPS</a:t>
                      </a:r>
                      <a:r>
                        <a:rPr lang="en-US" sz="1400" dirty="0"/>
                        <a:t> Neural</a:t>
                      </a:r>
                      <a:r>
                        <a:rPr lang="en-US" sz="1400" baseline="0" dirty="0"/>
                        <a:t> Stem Cells</a:t>
                      </a:r>
                      <a:endParaRPr lang="en-US" sz="1400" dirty="0"/>
                    </a:p>
                  </a:txBody>
                  <a:tcPr marL="91429" marR="91429" marT="45731" marB="4573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CD133+</a:t>
                      </a:r>
                    </a:p>
                  </a:txBody>
                  <a:tcPr marL="91429" marR="91429" marT="45731" marB="45731" anchor="ctr"/>
                </a:tc>
                <a:tc>
                  <a:txBody>
                    <a:bodyPr/>
                    <a:lstStyle/>
                    <a:p>
                      <a:pPr algn="ctr"/>
                      <a:r>
                        <a:rPr lang="en-US" sz="1400" dirty="0"/>
                        <a:t>98%</a:t>
                      </a:r>
                    </a:p>
                  </a:txBody>
                  <a:tcPr marL="91429" marR="91429" marT="45731" marB="45731" anchor="ctr"/>
                </a:tc>
                <a:tc>
                  <a:txBody>
                    <a:bodyPr/>
                    <a:lstStyle/>
                    <a:p>
                      <a:pPr algn="ctr"/>
                      <a:r>
                        <a:rPr lang="en-US" sz="1400" dirty="0"/>
                        <a:t>0.5%</a:t>
                      </a:r>
                    </a:p>
                  </a:txBody>
                  <a:tcPr marL="91429" marR="91429" marT="45731" marB="45731" anchor="ctr"/>
                </a:tc>
                <a:tc>
                  <a:txBody>
                    <a:bodyPr/>
                    <a:lstStyle/>
                    <a:p>
                      <a:pPr algn="ctr"/>
                      <a:r>
                        <a:rPr lang="en-US" sz="1400" dirty="0"/>
                        <a:t>4</a:t>
                      </a:r>
                    </a:p>
                  </a:txBody>
                  <a:tcPr marL="91429" marR="91429" marT="45731" marB="45731" anchor="ctr"/>
                </a:tc>
                <a:extLst>
                  <a:ext uri="{0D108BD9-81ED-4DB2-BD59-A6C34878D82A}">
                    <a16:rowId xmlns:a16="http://schemas.microsoft.com/office/drawing/2014/main" val="10010"/>
                  </a:ext>
                </a:extLst>
              </a:tr>
            </a:tbl>
          </a:graphicData>
        </a:graphic>
      </p:graphicFrame>
      <p:sp>
        <p:nvSpPr>
          <p:cNvPr id="8" name="Rectangle 7">
            <a:extLst>
              <a:ext uri="{FF2B5EF4-FFF2-40B4-BE49-F238E27FC236}">
                <a16:creationId xmlns:a16="http://schemas.microsoft.com/office/drawing/2014/main" id="{8E2FFB43-EB4E-6A4F-9C9A-7C86F05629A9}"/>
              </a:ext>
            </a:extLst>
          </p:cNvPr>
          <p:cNvSpPr/>
          <p:nvPr/>
        </p:nvSpPr>
        <p:spPr>
          <a:xfrm>
            <a:off x="4932363" y="2444750"/>
            <a:ext cx="1028700" cy="36480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a:extLst>
              <a:ext uri="{FF2B5EF4-FFF2-40B4-BE49-F238E27FC236}">
                <a16:creationId xmlns:a16="http://schemas.microsoft.com/office/drawing/2014/main" id="{D63C4D4C-90BF-9142-80FC-F504CC154B4D}"/>
              </a:ext>
            </a:extLst>
          </p:cNvPr>
          <p:cNvSpPr>
            <a:spLocks noGrp="1" noChangeArrowheads="1"/>
          </p:cNvSpPr>
          <p:nvPr>
            <p:ph type="title"/>
          </p:nvPr>
        </p:nvSpPr>
        <p:spPr/>
        <p:txBody>
          <a:bodyPr/>
          <a:lstStyle/>
          <a:p>
            <a:r>
              <a:rPr lang="en-US" altLang="en-US">
                <a:ea typeface="ＭＳ Ｐゴシック" panose="020B0600070205080204" pitchFamily="34" charset="-128"/>
              </a:rPr>
              <a:t>Summary</a:t>
            </a:r>
          </a:p>
        </p:txBody>
      </p:sp>
      <p:sp>
        <p:nvSpPr>
          <p:cNvPr id="96258" name="Content Placeholder 2">
            <a:extLst>
              <a:ext uri="{FF2B5EF4-FFF2-40B4-BE49-F238E27FC236}">
                <a16:creationId xmlns:a16="http://schemas.microsoft.com/office/drawing/2014/main" id="{1B0357C9-5AB5-C44F-B8D9-B95BFFF45685}"/>
              </a:ext>
            </a:extLst>
          </p:cNvPr>
          <p:cNvSpPr>
            <a:spLocks noGrp="1" noChangeArrowheads="1"/>
          </p:cNvSpPr>
          <p:nvPr>
            <p:ph idx="1"/>
          </p:nvPr>
        </p:nvSpPr>
        <p:spPr>
          <a:xfrm>
            <a:off x="266700" y="990600"/>
            <a:ext cx="8610600" cy="4114800"/>
          </a:xfrm>
        </p:spPr>
        <p:txBody>
          <a:bodyPr/>
          <a:lstStyle/>
          <a:p>
            <a:r>
              <a:rPr lang="en-US" altLang="en-US" sz="2800">
                <a:ea typeface="ＭＳ Ｐゴシック" panose="020B0600070205080204" pitchFamily="34" charset="-128"/>
              </a:rPr>
              <a:t>Cell sorting is highly mature</a:t>
            </a:r>
          </a:p>
          <a:p>
            <a:r>
              <a:rPr lang="en-US" altLang="en-US" sz="2800">
                <a:ea typeface="ＭＳ Ｐゴシック" panose="020B0600070205080204" pitchFamily="34" charset="-128"/>
              </a:rPr>
              <a:t>Sorting can be at high speed or typical low speed sorting</a:t>
            </a:r>
          </a:p>
          <a:p>
            <a:r>
              <a:rPr lang="en-US" altLang="en-US" sz="2800">
                <a:ea typeface="ＭＳ Ｐゴシック" panose="020B0600070205080204" pitchFamily="34" charset="-128"/>
              </a:rPr>
              <a:t>Sorting can be multiway – some systems can sort 7 ways – or you can sort to 96 well plates or petrie dishes</a:t>
            </a:r>
          </a:p>
          <a:p>
            <a:r>
              <a:rPr lang="en-US" altLang="en-US" sz="2800">
                <a:ea typeface="ＭＳ Ｐゴシック" panose="020B0600070205080204" pitchFamily="34" charset="-128"/>
              </a:rPr>
              <a:t>Sorting hazardous samples is dangerous and should only be done with proper precautions</a:t>
            </a:r>
          </a:p>
          <a:p>
            <a:r>
              <a:rPr lang="en-US" altLang="en-US" sz="2800">
                <a:ea typeface="ＭＳ Ｐゴシック" panose="020B0600070205080204" pitchFamily="34" charset="-128"/>
              </a:rPr>
              <a:t>High speed sorting requires careful attention, proper sample preparation</a:t>
            </a:r>
          </a:p>
          <a:p>
            <a:r>
              <a:rPr lang="en-US" altLang="en-US" sz="2800">
                <a:ea typeface="ＭＳ Ｐゴシック" panose="020B0600070205080204" pitchFamily="34" charset="-128"/>
              </a:rPr>
              <a:t>All the instruments on the market do a good job!</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AutoShape 2">
            <a:extLst>
              <a:ext uri="{FF2B5EF4-FFF2-40B4-BE49-F238E27FC236}">
                <a16:creationId xmlns:a16="http://schemas.microsoft.com/office/drawing/2014/main" id="{CFEC00D4-B4C5-534F-8C8D-6EDDB9BB55D7}"/>
              </a:ext>
            </a:extLst>
          </p:cNvPr>
          <p:cNvSpPr>
            <a:spLocks noChangeArrowheads="1"/>
          </p:cNvSpPr>
          <p:nvPr/>
        </p:nvSpPr>
        <p:spPr bwMode="auto">
          <a:xfrm>
            <a:off x="3071813" y="1931988"/>
            <a:ext cx="311150" cy="288925"/>
          </a:xfrm>
          <a:prstGeom prst="roundRect">
            <a:avLst>
              <a:gd name="adj" fmla="val 12495"/>
            </a:avLst>
          </a:prstGeom>
          <a:solidFill>
            <a:srgbClr val="A2C1FE"/>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26" name="Line 3">
            <a:extLst>
              <a:ext uri="{FF2B5EF4-FFF2-40B4-BE49-F238E27FC236}">
                <a16:creationId xmlns:a16="http://schemas.microsoft.com/office/drawing/2014/main" id="{3844C75E-CD7D-524F-A7FD-CB3DE0FE4097}"/>
              </a:ext>
            </a:extLst>
          </p:cNvPr>
          <p:cNvSpPr>
            <a:spLocks noChangeShapeType="1"/>
          </p:cNvSpPr>
          <p:nvPr/>
        </p:nvSpPr>
        <p:spPr bwMode="auto">
          <a:xfrm flipV="1">
            <a:off x="2557463" y="2028825"/>
            <a:ext cx="517525" cy="549275"/>
          </a:xfrm>
          <a:prstGeom prst="line">
            <a:avLst/>
          </a:prstGeom>
          <a:noFill/>
          <a:ln w="50800">
            <a:solidFill>
              <a:srgbClr val="FAFD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27" name="Freeform 4" descr="Light upward diagonal">
            <a:extLst>
              <a:ext uri="{FF2B5EF4-FFF2-40B4-BE49-F238E27FC236}">
                <a16:creationId xmlns:a16="http://schemas.microsoft.com/office/drawing/2014/main" id="{A6BDC1A5-551E-CD44-ACF5-60C965CBDFCA}"/>
              </a:ext>
            </a:extLst>
          </p:cNvPr>
          <p:cNvSpPr>
            <a:spLocks/>
          </p:cNvSpPr>
          <p:nvPr/>
        </p:nvSpPr>
        <p:spPr bwMode="auto">
          <a:xfrm>
            <a:off x="2227263" y="2905125"/>
            <a:ext cx="249237" cy="428625"/>
          </a:xfrm>
          <a:custGeom>
            <a:avLst/>
            <a:gdLst>
              <a:gd name="T0" fmla="*/ 2147483646 w 157"/>
              <a:gd name="T1" fmla="*/ 2147483646 h 270"/>
              <a:gd name="T2" fmla="*/ 2147483646 w 157"/>
              <a:gd name="T3" fmla="*/ 2147483646 h 270"/>
              <a:gd name="T4" fmla="*/ 2147483646 w 157"/>
              <a:gd name="T5" fmla="*/ 2147483646 h 270"/>
              <a:gd name="T6" fmla="*/ 2147483646 w 157"/>
              <a:gd name="T7" fmla="*/ 2147483646 h 270"/>
              <a:gd name="T8" fmla="*/ 2147483646 w 157"/>
              <a:gd name="T9" fmla="*/ 2147483646 h 270"/>
              <a:gd name="T10" fmla="*/ 2147483646 w 157"/>
              <a:gd name="T11" fmla="*/ 2147483646 h 270"/>
              <a:gd name="T12" fmla="*/ 2147483646 w 157"/>
              <a:gd name="T13" fmla="*/ 2147483646 h 270"/>
              <a:gd name="T14" fmla="*/ 2147483646 w 157"/>
              <a:gd name="T15" fmla="*/ 2147483646 h 270"/>
              <a:gd name="T16" fmla="*/ 2147483646 w 157"/>
              <a:gd name="T17" fmla="*/ 2147483646 h 270"/>
              <a:gd name="T18" fmla="*/ 2147483646 w 157"/>
              <a:gd name="T19" fmla="*/ 2147483646 h 270"/>
              <a:gd name="T20" fmla="*/ 2147483646 w 157"/>
              <a:gd name="T21" fmla="*/ 2147483646 h 270"/>
              <a:gd name="T22" fmla="*/ 2147483646 w 157"/>
              <a:gd name="T23" fmla="*/ 2147483646 h 270"/>
              <a:gd name="T24" fmla="*/ 2147483646 w 157"/>
              <a:gd name="T25" fmla="*/ 2147483646 h 270"/>
              <a:gd name="T26" fmla="*/ 2147483646 w 157"/>
              <a:gd name="T27" fmla="*/ 2147483646 h 270"/>
              <a:gd name="T28" fmla="*/ 2147483646 w 157"/>
              <a:gd name="T29" fmla="*/ 2147483646 h 270"/>
              <a:gd name="T30" fmla="*/ 2147483646 w 157"/>
              <a:gd name="T31" fmla="*/ 2147483646 h 270"/>
              <a:gd name="T32" fmla="*/ 2147483646 w 157"/>
              <a:gd name="T33" fmla="*/ 2147483646 h 270"/>
              <a:gd name="T34" fmla="*/ 2147483646 w 157"/>
              <a:gd name="T35" fmla="*/ 2147483646 h 270"/>
              <a:gd name="T36" fmla="*/ 2147483646 w 157"/>
              <a:gd name="T37" fmla="*/ 2147483646 h 270"/>
              <a:gd name="T38" fmla="*/ 2147483646 w 157"/>
              <a:gd name="T39" fmla="*/ 2147483646 h 270"/>
              <a:gd name="T40" fmla="*/ 2147483646 w 157"/>
              <a:gd name="T41" fmla="*/ 2147483646 h 270"/>
              <a:gd name="T42" fmla="*/ 2147483646 w 157"/>
              <a:gd name="T43" fmla="*/ 2147483646 h 270"/>
              <a:gd name="T44" fmla="*/ 2147483646 w 157"/>
              <a:gd name="T45" fmla="*/ 2147483646 h 270"/>
              <a:gd name="T46" fmla="*/ 2147483646 w 157"/>
              <a:gd name="T47" fmla="*/ 2147483646 h 270"/>
              <a:gd name="T48" fmla="*/ 2147483646 w 157"/>
              <a:gd name="T49" fmla="*/ 2147483646 h 270"/>
              <a:gd name="T50" fmla="*/ 2147483646 w 157"/>
              <a:gd name="T51" fmla="*/ 2147483646 h 270"/>
              <a:gd name="T52" fmla="*/ 2147483646 w 157"/>
              <a:gd name="T53" fmla="*/ 2147483646 h 270"/>
              <a:gd name="T54" fmla="*/ 2147483646 w 157"/>
              <a:gd name="T55" fmla="*/ 2147483646 h 270"/>
              <a:gd name="T56" fmla="*/ 2147483646 w 157"/>
              <a:gd name="T57" fmla="*/ 2147483646 h 270"/>
              <a:gd name="T58" fmla="*/ 2147483646 w 157"/>
              <a:gd name="T59" fmla="*/ 2147483646 h 270"/>
              <a:gd name="T60" fmla="*/ 2147483646 w 157"/>
              <a:gd name="T61" fmla="*/ 2147483646 h 270"/>
              <a:gd name="T62" fmla="*/ 2147483646 w 157"/>
              <a:gd name="T63" fmla="*/ 2147483646 h 270"/>
              <a:gd name="T64" fmla="*/ 2147483646 w 157"/>
              <a:gd name="T65" fmla="*/ 2147483646 h 270"/>
              <a:gd name="T66" fmla="*/ 2147483646 w 157"/>
              <a:gd name="T67" fmla="*/ 2147483646 h 270"/>
              <a:gd name="T68" fmla="*/ 2147483646 w 157"/>
              <a:gd name="T69" fmla="*/ 2147483646 h 270"/>
              <a:gd name="T70" fmla="*/ 2147483646 w 157"/>
              <a:gd name="T71" fmla="*/ 2147483646 h 270"/>
              <a:gd name="T72" fmla="*/ 2147483646 w 157"/>
              <a:gd name="T73" fmla="*/ 2147483646 h 27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57" h="270">
                <a:moveTo>
                  <a:pt x="6" y="3"/>
                </a:moveTo>
                <a:lnTo>
                  <a:pt x="3" y="62"/>
                </a:lnTo>
                <a:lnTo>
                  <a:pt x="5" y="69"/>
                </a:lnTo>
                <a:lnTo>
                  <a:pt x="13" y="74"/>
                </a:lnTo>
                <a:lnTo>
                  <a:pt x="14" y="81"/>
                </a:lnTo>
                <a:lnTo>
                  <a:pt x="22" y="84"/>
                </a:lnTo>
                <a:lnTo>
                  <a:pt x="24" y="91"/>
                </a:lnTo>
                <a:lnTo>
                  <a:pt x="32" y="94"/>
                </a:lnTo>
                <a:lnTo>
                  <a:pt x="32" y="101"/>
                </a:lnTo>
                <a:lnTo>
                  <a:pt x="32" y="108"/>
                </a:lnTo>
                <a:lnTo>
                  <a:pt x="32" y="115"/>
                </a:lnTo>
                <a:lnTo>
                  <a:pt x="32" y="123"/>
                </a:lnTo>
                <a:lnTo>
                  <a:pt x="32" y="130"/>
                </a:lnTo>
                <a:lnTo>
                  <a:pt x="29" y="138"/>
                </a:lnTo>
                <a:lnTo>
                  <a:pt x="22" y="139"/>
                </a:lnTo>
                <a:lnTo>
                  <a:pt x="22" y="148"/>
                </a:lnTo>
                <a:lnTo>
                  <a:pt x="22" y="155"/>
                </a:lnTo>
                <a:lnTo>
                  <a:pt x="22" y="162"/>
                </a:lnTo>
                <a:lnTo>
                  <a:pt x="22" y="169"/>
                </a:lnTo>
                <a:lnTo>
                  <a:pt x="14" y="176"/>
                </a:lnTo>
                <a:lnTo>
                  <a:pt x="13" y="184"/>
                </a:lnTo>
                <a:lnTo>
                  <a:pt x="5" y="189"/>
                </a:lnTo>
                <a:lnTo>
                  <a:pt x="3" y="196"/>
                </a:lnTo>
                <a:lnTo>
                  <a:pt x="3" y="203"/>
                </a:lnTo>
                <a:lnTo>
                  <a:pt x="3" y="211"/>
                </a:lnTo>
                <a:lnTo>
                  <a:pt x="3" y="218"/>
                </a:lnTo>
                <a:lnTo>
                  <a:pt x="0" y="225"/>
                </a:lnTo>
                <a:lnTo>
                  <a:pt x="7" y="230"/>
                </a:lnTo>
                <a:lnTo>
                  <a:pt x="13" y="238"/>
                </a:lnTo>
                <a:lnTo>
                  <a:pt x="20" y="240"/>
                </a:lnTo>
                <a:lnTo>
                  <a:pt x="24" y="247"/>
                </a:lnTo>
                <a:lnTo>
                  <a:pt x="24" y="255"/>
                </a:lnTo>
                <a:lnTo>
                  <a:pt x="32" y="255"/>
                </a:lnTo>
                <a:lnTo>
                  <a:pt x="39" y="256"/>
                </a:lnTo>
                <a:lnTo>
                  <a:pt x="49" y="259"/>
                </a:lnTo>
                <a:lnTo>
                  <a:pt x="56" y="265"/>
                </a:lnTo>
                <a:lnTo>
                  <a:pt x="63" y="266"/>
                </a:lnTo>
                <a:lnTo>
                  <a:pt x="70" y="269"/>
                </a:lnTo>
                <a:lnTo>
                  <a:pt x="78" y="269"/>
                </a:lnTo>
                <a:lnTo>
                  <a:pt x="87" y="269"/>
                </a:lnTo>
                <a:lnTo>
                  <a:pt x="95" y="269"/>
                </a:lnTo>
                <a:lnTo>
                  <a:pt x="103" y="269"/>
                </a:lnTo>
                <a:lnTo>
                  <a:pt x="110" y="266"/>
                </a:lnTo>
                <a:lnTo>
                  <a:pt x="110" y="259"/>
                </a:lnTo>
                <a:lnTo>
                  <a:pt x="117" y="256"/>
                </a:lnTo>
                <a:lnTo>
                  <a:pt x="124" y="252"/>
                </a:lnTo>
                <a:lnTo>
                  <a:pt x="129" y="245"/>
                </a:lnTo>
                <a:lnTo>
                  <a:pt x="136" y="240"/>
                </a:lnTo>
                <a:lnTo>
                  <a:pt x="139" y="232"/>
                </a:lnTo>
                <a:lnTo>
                  <a:pt x="142" y="225"/>
                </a:lnTo>
                <a:lnTo>
                  <a:pt x="142" y="218"/>
                </a:lnTo>
                <a:lnTo>
                  <a:pt x="142" y="211"/>
                </a:lnTo>
                <a:lnTo>
                  <a:pt x="142" y="203"/>
                </a:lnTo>
                <a:lnTo>
                  <a:pt x="139" y="196"/>
                </a:lnTo>
                <a:lnTo>
                  <a:pt x="139" y="189"/>
                </a:lnTo>
                <a:lnTo>
                  <a:pt x="139" y="182"/>
                </a:lnTo>
                <a:lnTo>
                  <a:pt x="132" y="162"/>
                </a:lnTo>
                <a:lnTo>
                  <a:pt x="132" y="155"/>
                </a:lnTo>
                <a:lnTo>
                  <a:pt x="129" y="148"/>
                </a:lnTo>
                <a:lnTo>
                  <a:pt x="129" y="139"/>
                </a:lnTo>
                <a:lnTo>
                  <a:pt x="129" y="132"/>
                </a:lnTo>
                <a:lnTo>
                  <a:pt x="129" y="125"/>
                </a:lnTo>
                <a:lnTo>
                  <a:pt x="129" y="118"/>
                </a:lnTo>
                <a:lnTo>
                  <a:pt x="136" y="115"/>
                </a:lnTo>
                <a:lnTo>
                  <a:pt x="142" y="108"/>
                </a:lnTo>
                <a:lnTo>
                  <a:pt x="142" y="101"/>
                </a:lnTo>
                <a:lnTo>
                  <a:pt x="143" y="94"/>
                </a:lnTo>
                <a:lnTo>
                  <a:pt x="151" y="86"/>
                </a:lnTo>
                <a:lnTo>
                  <a:pt x="153" y="79"/>
                </a:lnTo>
                <a:lnTo>
                  <a:pt x="151" y="72"/>
                </a:lnTo>
                <a:lnTo>
                  <a:pt x="156" y="65"/>
                </a:lnTo>
                <a:lnTo>
                  <a:pt x="153" y="57"/>
                </a:lnTo>
                <a:lnTo>
                  <a:pt x="153" y="49"/>
                </a:lnTo>
                <a:lnTo>
                  <a:pt x="153" y="52"/>
                </a:lnTo>
                <a:lnTo>
                  <a:pt x="156" y="0"/>
                </a:ln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28" name="Freeform 5">
            <a:extLst>
              <a:ext uri="{FF2B5EF4-FFF2-40B4-BE49-F238E27FC236}">
                <a16:creationId xmlns:a16="http://schemas.microsoft.com/office/drawing/2014/main" id="{A590B741-1B3B-E548-8BAD-EF232A59B76A}"/>
              </a:ext>
            </a:extLst>
          </p:cNvPr>
          <p:cNvSpPr>
            <a:spLocks/>
          </p:cNvSpPr>
          <p:nvPr/>
        </p:nvSpPr>
        <p:spPr bwMode="auto">
          <a:xfrm>
            <a:off x="1946275" y="1992313"/>
            <a:ext cx="844550" cy="665162"/>
          </a:xfrm>
          <a:custGeom>
            <a:avLst/>
            <a:gdLst>
              <a:gd name="T0" fmla="*/ 0 w 532"/>
              <a:gd name="T1" fmla="*/ 2147483646 h 419"/>
              <a:gd name="T2" fmla="*/ 2147483646 w 532"/>
              <a:gd name="T3" fmla="*/ 2147483646 h 419"/>
              <a:gd name="T4" fmla="*/ 2147483646 w 532"/>
              <a:gd name="T5" fmla="*/ 2147483646 h 419"/>
              <a:gd name="T6" fmla="*/ 2147483646 w 532"/>
              <a:gd name="T7" fmla="*/ 0 h 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2" h="419">
                <a:moveTo>
                  <a:pt x="0" y="10"/>
                </a:moveTo>
                <a:lnTo>
                  <a:pt x="156" y="418"/>
                </a:lnTo>
                <a:lnTo>
                  <a:pt x="370" y="418"/>
                </a:lnTo>
                <a:lnTo>
                  <a:pt x="531" y="0"/>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29" name="Rectangle 6">
            <a:extLst>
              <a:ext uri="{FF2B5EF4-FFF2-40B4-BE49-F238E27FC236}">
                <a16:creationId xmlns:a16="http://schemas.microsoft.com/office/drawing/2014/main" id="{C02E5C0D-1507-E843-8471-E8F4C6637A94}"/>
              </a:ext>
            </a:extLst>
          </p:cNvPr>
          <p:cNvSpPr>
            <a:spLocks noChangeArrowheads="1"/>
          </p:cNvSpPr>
          <p:nvPr/>
        </p:nvSpPr>
        <p:spPr bwMode="auto">
          <a:xfrm>
            <a:off x="1924050" y="1350963"/>
            <a:ext cx="881063" cy="666750"/>
          </a:xfrm>
          <a:prstGeom prst="rect">
            <a:avLst/>
          </a:prstGeom>
          <a:solidFill>
            <a:schemeClr val="folHlink"/>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30" name="Rectangle 7">
            <a:extLst>
              <a:ext uri="{FF2B5EF4-FFF2-40B4-BE49-F238E27FC236}">
                <a16:creationId xmlns:a16="http://schemas.microsoft.com/office/drawing/2014/main" id="{9A1D1506-4E22-5E4C-928B-A5057BBC8291}"/>
              </a:ext>
            </a:extLst>
          </p:cNvPr>
          <p:cNvSpPr>
            <a:spLocks noChangeArrowheads="1"/>
          </p:cNvSpPr>
          <p:nvPr/>
        </p:nvSpPr>
        <p:spPr bwMode="auto">
          <a:xfrm>
            <a:off x="2254250" y="671513"/>
            <a:ext cx="171450" cy="273050"/>
          </a:xfrm>
          <a:prstGeom prst="rect">
            <a:avLst/>
          </a:prstGeom>
          <a:gradFill rotWithShape="0">
            <a:gsLst>
              <a:gs pos="0">
                <a:srgbClr val="BDBDBD"/>
              </a:gs>
              <a:gs pos="100000">
                <a:srgbClr val="919191"/>
              </a:gs>
            </a:gsLst>
            <a:path path="shape">
              <a:fillToRect l="50000" t="50000" r="50000" b="50000"/>
            </a:path>
          </a:gra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31" name="Freeform 8" descr="Light upward diagonal">
            <a:extLst>
              <a:ext uri="{FF2B5EF4-FFF2-40B4-BE49-F238E27FC236}">
                <a16:creationId xmlns:a16="http://schemas.microsoft.com/office/drawing/2014/main" id="{721F4308-6490-7540-942D-273EFB73A9F2}"/>
              </a:ext>
            </a:extLst>
          </p:cNvPr>
          <p:cNvSpPr>
            <a:spLocks/>
          </p:cNvSpPr>
          <p:nvPr/>
        </p:nvSpPr>
        <p:spPr bwMode="auto">
          <a:xfrm>
            <a:off x="2541588" y="735013"/>
            <a:ext cx="503237" cy="239712"/>
          </a:xfrm>
          <a:custGeom>
            <a:avLst/>
            <a:gdLst>
              <a:gd name="T0" fmla="*/ 0 w 317"/>
              <a:gd name="T1" fmla="*/ 2147483646 h 151"/>
              <a:gd name="T2" fmla="*/ 0 w 317"/>
              <a:gd name="T3" fmla="*/ 0 h 151"/>
              <a:gd name="T4" fmla="*/ 2147483646 w 317"/>
              <a:gd name="T5" fmla="*/ 0 h 151"/>
              <a:gd name="T6" fmla="*/ 2147483646 w 317"/>
              <a:gd name="T7" fmla="*/ 2147483646 h 151"/>
              <a:gd name="T8" fmla="*/ 2147483646 w 317"/>
              <a:gd name="T9" fmla="*/ 2147483646 h 151"/>
              <a:gd name="T10" fmla="*/ 2147483646 w 317"/>
              <a:gd name="T11" fmla="*/ 2147483646 h 1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7" h="151">
                <a:moveTo>
                  <a:pt x="0" y="140"/>
                </a:moveTo>
                <a:lnTo>
                  <a:pt x="0" y="0"/>
                </a:lnTo>
                <a:lnTo>
                  <a:pt x="316" y="0"/>
                </a:lnTo>
                <a:lnTo>
                  <a:pt x="316" y="44"/>
                </a:lnTo>
                <a:lnTo>
                  <a:pt x="107" y="44"/>
                </a:lnTo>
                <a:lnTo>
                  <a:pt x="107" y="150"/>
                </a:lnTo>
              </a:path>
            </a:pathLst>
          </a:custGeom>
          <a:blipFill dpi="0" rotWithShape="0">
            <a:blip r:embed="rId3"/>
            <a:srcRect/>
            <a:tile tx="0" ty="0" sx="100000" sy="100000" flip="none" algn="tl"/>
          </a:blip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2" name="Rectangle 9">
            <a:extLst>
              <a:ext uri="{FF2B5EF4-FFF2-40B4-BE49-F238E27FC236}">
                <a16:creationId xmlns:a16="http://schemas.microsoft.com/office/drawing/2014/main" id="{74BC545D-D7EE-B04A-B8C5-2441453D849E}"/>
              </a:ext>
            </a:extLst>
          </p:cNvPr>
          <p:cNvSpPr>
            <a:spLocks noChangeArrowheads="1"/>
          </p:cNvSpPr>
          <p:nvPr/>
        </p:nvSpPr>
        <p:spPr bwMode="auto">
          <a:xfrm>
            <a:off x="1892300" y="927100"/>
            <a:ext cx="942975" cy="295275"/>
          </a:xfrm>
          <a:prstGeom prst="rect">
            <a:avLst/>
          </a:prstGeom>
          <a:solidFill>
            <a:schemeClr val="folHlink"/>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33" name="Freeform 10" descr="Wide upward diagonal">
            <a:extLst>
              <a:ext uri="{FF2B5EF4-FFF2-40B4-BE49-F238E27FC236}">
                <a16:creationId xmlns:a16="http://schemas.microsoft.com/office/drawing/2014/main" id="{B0E994CA-AD47-B942-A57B-329FD6AB4914}"/>
              </a:ext>
            </a:extLst>
          </p:cNvPr>
          <p:cNvSpPr>
            <a:spLocks/>
          </p:cNvSpPr>
          <p:nvPr/>
        </p:nvSpPr>
        <p:spPr bwMode="auto">
          <a:xfrm>
            <a:off x="1955800" y="1336675"/>
            <a:ext cx="749300" cy="1320800"/>
          </a:xfrm>
          <a:custGeom>
            <a:avLst/>
            <a:gdLst>
              <a:gd name="T0" fmla="*/ 2147483646 w 472"/>
              <a:gd name="T1" fmla="*/ 2147483646 h 832"/>
              <a:gd name="T2" fmla="*/ 2147483646 w 472"/>
              <a:gd name="T3" fmla="*/ 2147483646 h 832"/>
              <a:gd name="T4" fmla="*/ 2147483646 w 472"/>
              <a:gd name="T5" fmla="*/ 2147483646 h 832"/>
              <a:gd name="T6" fmla="*/ 2147483646 w 472"/>
              <a:gd name="T7" fmla="*/ 2147483646 h 832"/>
              <a:gd name="T8" fmla="*/ 0 w 472"/>
              <a:gd name="T9" fmla="*/ 2147483646 h 832"/>
              <a:gd name="T10" fmla="*/ 2147483646 w 472"/>
              <a:gd name="T11" fmla="*/ 2147483646 h 832"/>
              <a:gd name="T12" fmla="*/ 2147483646 w 472"/>
              <a:gd name="T13" fmla="*/ 2147483646 h 832"/>
              <a:gd name="T14" fmla="*/ 2147483646 w 472"/>
              <a:gd name="T15" fmla="*/ 2147483646 h 832"/>
              <a:gd name="T16" fmla="*/ 2147483646 w 472"/>
              <a:gd name="T17" fmla="*/ 2147483646 h 832"/>
              <a:gd name="T18" fmla="*/ 2147483646 w 472"/>
              <a:gd name="T19" fmla="*/ 2147483646 h 832"/>
              <a:gd name="T20" fmla="*/ 2147483646 w 472"/>
              <a:gd name="T21" fmla="*/ 2147483646 h 832"/>
              <a:gd name="T22" fmla="*/ 2147483646 w 472"/>
              <a:gd name="T23" fmla="*/ 2147483646 h 832"/>
              <a:gd name="T24" fmla="*/ 2147483646 w 472"/>
              <a:gd name="T25" fmla="*/ 2147483646 h 832"/>
              <a:gd name="T26" fmla="*/ 2147483646 w 472"/>
              <a:gd name="T27" fmla="*/ 2147483646 h 832"/>
              <a:gd name="T28" fmla="*/ 2147483646 w 472"/>
              <a:gd name="T29" fmla="*/ 2147483646 h 832"/>
              <a:gd name="T30" fmla="*/ 2147483646 w 472"/>
              <a:gd name="T31" fmla="*/ 2147483646 h 832"/>
              <a:gd name="T32" fmla="*/ 2147483646 w 472"/>
              <a:gd name="T33" fmla="*/ 2147483646 h 832"/>
              <a:gd name="T34" fmla="*/ 2147483646 w 472"/>
              <a:gd name="T35" fmla="*/ 2147483646 h 832"/>
              <a:gd name="T36" fmla="*/ 2147483646 w 472"/>
              <a:gd name="T37" fmla="*/ 2147483646 h 832"/>
              <a:gd name="T38" fmla="*/ 2147483646 w 472"/>
              <a:gd name="T39" fmla="*/ 2147483646 h 832"/>
              <a:gd name="T40" fmla="*/ 2147483646 w 472"/>
              <a:gd name="T41" fmla="*/ 2147483646 h 832"/>
              <a:gd name="T42" fmla="*/ 2147483646 w 472"/>
              <a:gd name="T43" fmla="*/ 2147483646 h 832"/>
              <a:gd name="T44" fmla="*/ 2147483646 w 472"/>
              <a:gd name="T45" fmla="*/ 2147483646 h 832"/>
              <a:gd name="T46" fmla="*/ 2147483646 w 472"/>
              <a:gd name="T47" fmla="*/ 2147483646 h 832"/>
              <a:gd name="T48" fmla="*/ 2147483646 w 472"/>
              <a:gd name="T49" fmla="*/ 2147483646 h 832"/>
              <a:gd name="T50" fmla="*/ 2147483646 w 472"/>
              <a:gd name="T51" fmla="*/ 2147483646 h 832"/>
              <a:gd name="T52" fmla="*/ 2147483646 w 472"/>
              <a:gd name="T53" fmla="*/ 2147483646 h 832"/>
              <a:gd name="T54" fmla="*/ 2147483646 w 472"/>
              <a:gd name="T55" fmla="*/ 2147483646 h 832"/>
              <a:gd name="T56" fmla="*/ 2147483646 w 472"/>
              <a:gd name="T57" fmla="*/ 2147483646 h 832"/>
              <a:gd name="T58" fmla="*/ 2147483646 w 472"/>
              <a:gd name="T59" fmla="*/ 2147483646 h 832"/>
              <a:gd name="T60" fmla="*/ 2147483646 w 472"/>
              <a:gd name="T61" fmla="*/ 2147483646 h 832"/>
              <a:gd name="T62" fmla="*/ 2147483646 w 472"/>
              <a:gd name="T63" fmla="*/ 2147483646 h 832"/>
              <a:gd name="T64" fmla="*/ 2147483646 w 472"/>
              <a:gd name="T65" fmla="*/ 2147483646 h 832"/>
              <a:gd name="T66" fmla="*/ 2147483646 w 472"/>
              <a:gd name="T67" fmla="*/ 2147483646 h 832"/>
              <a:gd name="T68" fmla="*/ 2147483646 w 472"/>
              <a:gd name="T69" fmla="*/ 2147483646 h 832"/>
              <a:gd name="T70" fmla="*/ 2147483646 w 472"/>
              <a:gd name="T71" fmla="*/ 2147483646 h 832"/>
              <a:gd name="T72" fmla="*/ 2147483646 w 472"/>
              <a:gd name="T73" fmla="*/ 2147483646 h 832"/>
              <a:gd name="T74" fmla="*/ 2147483646 w 472"/>
              <a:gd name="T75" fmla="*/ 2147483646 h 832"/>
              <a:gd name="T76" fmla="*/ 2147483646 w 472"/>
              <a:gd name="T77" fmla="*/ 2147483646 h 832"/>
              <a:gd name="T78" fmla="*/ 2147483646 w 472"/>
              <a:gd name="T79" fmla="*/ 2147483646 h 832"/>
              <a:gd name="T80" fmla="*/ 2147483646 w 472"/>
              <a:gd name="T81" fmla="*/ 2147483646 h 832"/>
              <a:gd name="T82" fmla="*/ 2147483646 w 472"/>
              <a:gd name="T83" fmla="*/ 2147483646 h 832"/>
              <a:gd name="T84" fmla="*/ 2147483646 w 472"/>
              <a:gd name="T85" fmla="*/ 2147483646 h 832"/>
              <a:gd name="T86" fmla="*/ 2147483646 w 472"/>
              <a:gd name="T87" fmla="*/ 2147483646 h 832"/>
              <a:gd name="T88" fmla="*/ 2147483646 w 472"/>
              <a:gd name="T89" fmla="*/ 2147483646 h 832"/>
              <a:gd name="T90" fmla="*/ 2147483646 w 472"/>
              <a:gd name="T91" fmla="*/ 2147483646 h 832"/>
              <a:gd name="T92" fmla="*/ 2147483646 w 472"/>
              <a:gd name="T93" fmla="*/ 2147483646 h 832"/>
              <a:gd name="T94" fmla="*/ 2147483646 w 472"/>
              <a:gd name="T95" fmla="*/ 2147483646 h 832"/>
              <a:gd name="T96" fmla="*/ 2147483646 w 472"/>
              <a:gd name="T97" fmla="*/ 2147483646 h 832"/>
              <a:gd name="T98" fmla="*/ 2147483646 w 472"/>
              <a:gd name="T99" fmla="*/ 2147483646 h 832"/>
              <a:gd name="T100" fmla="*/ 2147483646 w 472"/>
              <a:gd name="T101" fmla="*/ 2147483646 h 832"/>
              <a:gd name="T102" fmla="*/ 2147483646 w 472"/>
              <a:gd name="T103" fmla="*/ 2147483646 h 832"/>
              <a:gd name="T104" fmla="*/ 2147483646 w 472"/>
              <a:gd name="T105" fmla="*/ 2147483646 h 832"/>
              <a:gd name="T106" fmla="*/ 2147483646 w 472"/>
              <a:gd name="T107" fmla="*/ 2147483646 h 832"/>
              <a:gd name="T108" fmla="*/ 2147483646 w 472"/>
              <a:gd name="T109" fmla="*/ 2147483646 h 832"/>
              <a:gd name="T110" fmla="*/ 2147483646 w 472"/>
              <a:gd name="T111" fmla="*/ 2147483646 h 832"/>
              <a:gd name="T112" fmla="*/ 2147483646 w 472"/>
              <a:gd name="T113" fmla="*/ 2147483646 h 832"/>
              <a:gd name="T114" fmla="*/ 2147483646 w 472"/>
              <a:gd name="T115" fmla="*/ 0 h 8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72" h="832">
                <a:moveTo>
                  <a:pt x="112" y="0"/>
                </a:moveTo>
                <a:lnTo>
                  <a:pt x="107" y="15"/>
                </a:lnTo>
                <a:lnTo>
                  <a:pt x="102" y="39"/>
                </a:lnTo>
                <a:lnTo>
                  <a:pt x="83" y="58"/>
                </a:lnTo>
                <a:lnTo>
                  <a:pt x="63" y="73"/>
                </a:lnTo>
                <a:lnTo>
                  <a:pt x="44" y="87"/>
                </a:lnTo>
                <a:lnTo>
                  <a:pt x="24" y="97"/>
                </a:lnTo>
                <a:lnTo>
                  <a:pt x="15" y="112"/>
                </a:lnTo>
                <a:lnTo>
                  <a:pt x="0" y="126"/>
                </a:lnTo>
                <a:lnTo>
                  <a:pt x="0" y="146"/>
                </a:lnTo>
                <a:lnTo>
                  <a:pt x="0" y="165"/>
                </a:lnTo>
                <a:lnTo>
                  <a:pt x="5" y="180"/>
                </a:lnTo>
                <a:lnTo>
                  <a:pt x="15" y="194"/>
                </a:lnTo>
                <a:lnTo>
                  <a:pt x="34" y="209"/>
                </a:lnTo>
                <a:lnTo>
                  <a:pt x="44" y="224"/>
                </a:lnTo>
                <a:lnTo>
                  <a:pt x="58" y="228"/>
                </a:lnTo>
                <a:lnTo>
                  <a:pt x="68" y="243"/>
                </a:lnTo>
                <a:lnTo>
                  <a:pt x="83" y="258"/>
                </a:lnTo>
                <a:lnTo>
                  <a:pt x="97" y="272"/>
                </a:lnTo>
                <a:lnTo>
                  <a:pt x="102" y="287"/>
                </a:lnTo>
                <a:lnTo>
                  <a:pt x="112" y="301"/>
                </a:lnTo>
                <a:lnTo>
                  <a:pt x="112" y="316"/>
                </a:lnTo>
                <a:lnTo>
                  <a:pt x="117" y="335"/>
                </a:lnTo>
                <a:lnTo>
                  <a:pt x="117" y="350"/>
                </a:lnTo>
                <a:lnTo>
                  <a:pt x="117" y="364"/>
                </a:lnTo>
                <a:lnTo>
                  <a:pt x="117" y="379"/>
                </a:lnTo>
                <a:lnTo>
                  <a:pt x="117" y="398"/>
                </a:lnTo>
                <a:lnTo>
                  <a:pt x="117" y="413"/>
                </a:lnTo>
                <a:lnTo>
                  <a:pt x="117" y="428"/>
                </a:lnTo>
                <a:lnTo>
                  <a:pt x="117" y="447"/>
                </a:lnTo>
                <a:lnTo>
                  <a:pt x="117" y="462"/>
                </a:lnTo>
                <a:lnTo>
                  <a:pt x="117" y="476"/>
                </a:lnTo>
                <a:lnTo>
                  <a:pt x="117" y="496"/>
                </a:lnTo>
                <a:lnTo>
                  <a:pt x="126" y="515"/>
                </a:lnTo>
                <a:lnTo>
                  <a:pt x="141" y="535"/>
                </a:lnTo>
                <a:lnTo>
                  <a:pt x="155" y="549"/>
                </a:lnTo>
                <a:lnTo>
                  <a:pt x="170" y="554"/>
                </a:lnTo>
                <a:lnTo>
                  <a:pt x="189" y="569"/>
                </a:lnTo>
                <a:lnTo>
                  <a:pt x="199" y="583"/>
                </a:lnTo>
                <a:lnTo>
                  <a:pt x="209" y="598"/>
                </a:lnTo>
                <a:lnTo>
                  <a:pt x="214" y="612"/>
                </a:lnTo>
                <a:lnTo>
                  <a:pt x="214" y="632"/>
                </a:lnTo>
                <a:lnTo>
                  <a:pt x="219" y="646"/>
                </a:lnTo>
                <a:lnTo>
                  <a:pt x="214" y="661"/>
                </a:lnTo>
                <a:lnTo>
                  <a:pt x="209" y="675"/>
                </a:lnTo>
                <a:lnTo>
                  <a:pt x="194" y="690"/>
                </a:lnTo>
                <a:lnTo>
                  <a:pt x="189" y="705"/>
                </a:lnTo>
                <a:lnTo>
                  <a:pt x="180" y="719"/>
                </a:lnTo>
                <a:lnTo>
                  <a:pt x="180" y="734"/>
                </a:lnTo>
                <a:lnTo>
                  <a:pt x="180" y="748"/>
                </a:lnTo>
                <a:lnTo>
                  <a:pt x="180" y="763"/>
                </a:lnTo>
                <a:lnTo>
                  <a:pt x="175" y="778"/>
                </a:lnTo>
                <a:lnTo>
                  <a:pt x="189" y="792"/>
                </a:lnTo>
                <a:lnTo>
                  <a:pt x="199" y="831"/>
                </a:lnTo>
                <a:lnTo>
                  <a:pt x="212" y="831"/>
                </a:lnTo>
                <a:lnTo>
                  <a:pt x="222" y="831"/>
                </a:lnTo>
                <a:lnTo>
                  <a:pt x="238" y="831"/>
                </a:lnTo>
                <a:lnTo>
                  <a:pt x="262" y="831"/>
                </a:lnTo>
                <a:lnTo>
                  <a:pt x="272" y="831"/>
                </a:lnTo>
                <a:lnTo>
                  <a:pt x="286" y="831"/>
                </a:lnTo>
                <a:lnTo>
                  <a:pt x="301" y="831"/>
                </a:lnTo>
                <a:lnTo>
                  <a:pt x="316" y="831"/>
                </a:lnTo>
                <a:lnTo>
                  <a:pt x="318" y="821"/>
                </a:lnTo>
                <a:lnTo>
                  <a:pt x="322" y="810"/>
                </a:lnTo>
                <a:lnTo>
                  <a:pt x="325" y="802"/>
                </a:lnTo>
                <a:lnTo>
                  <a:pt x="325" y="787"/>
                </a:lnTo>
                <a:lnTo>
                  <a:pt x="325" y="773"/>
                </a:lnTo>
                <a:lnTo>
                  <a:pt x="325" y="758"/>
                </a:lnTo>
                <a:lnTo>
                  <a:pt x="325" y="744"/>
                </a:lnTo>
                <a:lnTo>
                  <a:pt x="335" y="729"/>
                </a:lnTo>
                <a:lnTo>
                  <a:pt x="350" y="714"/>
                </a:lnTo>
                <a:lnTo>
                  <a:pt x="364" y="700"/>
                </a:lnTo>
                <a:lnTo>
                  <a:pt x="369" y="685"/>
                </a:lnTo>
                <a:lnTo>
                  <a:pt x="374" y="671"/>
                </a:lnTo>
                <a:lnTo>
                  <a:pt x="369" y="656"/>
                </a:lnTo>
                <a:lnTo>
                  <a:pt x="369" y="637"/>
                </a:lnTo>
                <a:lnTo>
                  <a:pt x="369" y="622"/>
                </a:lnTo>
                <a:lnTo>
                  <a:pt x="369" y="603"/>
                </a:lnTo>
                <a:lnTo>
                  <a:pt x="374" y="588"/>
                </a:lnTo>
                <a:lnTo>
                  <a:pt x="369" y="573"/>
                </a:lnTo>
                <a:lnTo>
                  <a:pt x="359" y="554"/>
                </a:lnTo>
                <a:lnTo>
                  <a:pt x="354" y="535"/>
                </a:lnTo>
                <a:lnTo>
                  <a:pt x="345" y="520"/>
                </a:lnTo>
                <a:lnTo>
                  <a:pt x="345" y="505"/>
                </a:lnTo>
                <a:lnTo>
                  <a:pt x="354" y="491"/>
                </a:lnTo>
                <a:lnTo>
                  <a:pt x="364" y="476"/>
                </a:lnTo>
                <a:lnTo>
                  <a:pt x="384" y="462"/>
                </a:lnTo>
                <a:lnTo>
                  <a:pt x="393" y="447"/>
                </a:lnTo>
                <a:lnTo>
                  <a:pt x="408" y="442"/>
                </a:lnTo>
                <a:lnTo>
                  <a:pt x="413" y="428"/>
                </a:lnTo>
                <a:lnTo>
                  <a:pt x="427" y="408"/>
                </a:lnTo>
                <a:lnTo>
                  <a:pt x="427" y="389"/>
                </a:lnTo>
                <a:lnTo>
                  <a:pt x="427" y="374"/>
                </a:lnTo>
                <a:lnTo>
                  <a:pt x="422" y="355"/>
                </a:lnTo>
                <a:lnTo>
                  <a:pt x="413" y="330"/>
                </a:lnTo>
                <a:lnTo>
                  <a:pt x="408" y="316"/>
                </a:lnTo>
                <a:lnTo>
                  <a:pt x="393" y="296"/>
                </a:lnTo>
                <a:lnTo>
                  <a:pt x="388" y="282"/>
                </a:lnTo>
                <a:lnTo>
                  <a:pt x="379" y="262"/>
                </a:lnTo>
                <a:lnTo>
                  <a:pt x="374" y="248"/>
                </a:lnTo>
                <a:lnTo>
                  <a:pt x="374" y="233"/>
                </a:lnTo>
                <a:lnTo>
                  <a:pt x="379" y="219"/>
                </a:lnTo>
                <a:lnTo>
                  <a:pt x="388" y="204"/>
                </a:lnTo>
                <a:lnTo>
                  <a:pt x="403" y="185"/>
                </a:lnTo>
                <a:lnTo>
                  <a:pt x="422" y="160"/>
                </a:lnTo>
                <a:lnTo>
                  <a:pt x="442" y="146"/>
                </a:lnTo>
                <a:lnTo>
                  <a:pt x="447" y="131"/>
                </a:lnTo>
                <a:lnTo>
                  <a:pt x="456" y="117"/>
                </a:lnTo>
                <a:lnTo>
                  <a:pt x="461" y="102"/>
                </a:lnTo>
                <a:lnTo>
                  <a:pt x="461" y="87"/>
                </a:lnTo>
                <a:lnTo>
                  <a:pt x="471" y="68"/>
                </a:lnTo>
                <a:lnTo>
                  <a:pt x="466" y="53"/>
                </a:lnTo>
                <a:lnTo>
                  <a:pt x="461" y="39"/>
                </a:lnTo>
                <a:lnTo>
                  <a:pt x="452" y="19"/>
                </a:lnTo>
                <a:lnTo>
                  <a:pt x="447" y="0"/>
                </a:lnTo>
                <a:lnTo>
                  <a:pt x="112" y="0"/>
                </a:lnTo>
              </a:path>
            </a:pathLst>
          </a:custGeom>
          <a:blipFill dpi="0" rotWithShape="0">
            <a:blip r:embed="rId4"/>
            <a:srcRect/>
            <a:tile tx="0" ty="0" sx="100000" sy="100000" flip="none" algn="tl"/>
          </a:blip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4" name="Freeform 11">
            <a:extLst>
              <a:ext uri="{FF2B5EF4-FFF2-40B4-BE49-F238E27FC236}">
                <a16:creationId xmlns:a16="http://schemas.microsoft.com/office/drawing/2014/main" id="{561C164D-4E41-E142-8928-879CAD2D5A37}"/>
              </a:ext>
            </a:extLst>
          </p:cNvPr>
          <p:cNvSpPr>
            <a:spLocks/>
          </p:cNvSpPr>
          <p:nvPr/>
        </p:nvSpPr>
        <p:spPr bwMode="auto">
          <a:xfrm>
            <a:off x="2255838" y="1336675"/>
            <a:ext cx="187325" cy="727075"/>
          </a:xfrm>
          <a:custGeom>
            <a:avLst/>
            <a:gdLst>
              <a:gd name="T0" fmla="*/ 0 w 118"/>
              <a:gd name="T1" fmla="*/ 0 h 458"/>
              <a:gd name="T2" fmla="*/ 0 w 118"/>
              <a:gd name="T3" fmla="*/ 2147483646 h 458"/>
              <a:gd name="T4" fmla="*/ 2147483646 w 118"/>
              <a:gd name="T5" fmla="*/ 2147483646 h 458"/>
              <a:gd name="T6" fmla="*/ 2147483646 w 118"/>
              <a:gd name="T7" fmla="*/ 2147483646 h 458"/>
              <a:gd name="T8" fmla="*/ 2147483646 w 118"/>
              <a:gd name="T9" fmla="*/ 2147483646 h 458"/>
              <a:gd name="T10" fmla="*/ 2147483646 w 118"/>
              <a:gd name="T11" fmla="*/ 0 h 4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8" h="458">
                <a:moveTo>
                  <a:pt x="0" y="0"/>
                </a:moveTo>
                <a:lnTo>
                  <a:pt x="0" y="413"/>
                </a:lnTo>
                <a:lnTo>
                  <a:pt x="20" y="457"/>
                </a:lnTo>
                <a:lnTo>
                  <a:pt x="98" y="457"/>
                </a:lnTo>
                <a:lnTo>
                  <a:pt x="117" y="413"/>
                </a:lnTo>
                <a:lnTo>
                  <a:pt x="117" y="0"/>
                </a:lnTo>
              </a:path>
            </a:pathLst>
          </a:custGeom>
          <a:gradFill rotWithShape="0">
            <a:gsLst>
              <a:gs pos="0">
                <a:srgbClr val="BDBDBD"/>
              </a:gs>
              <a:gs pos="100000">
                <a:srgbClr val="919191"/>
              </a:gs>
            </a:gsLst>
            <a:path path="rect">
              <a:fillToRect l="50000" t="50000" r="50000" b="50000"/>
            </a:path>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5" name="Rectangle 12">
            <a:extLst>
              <a:ext uri="{FF2B5EF4-FFF2-40B4-BE49-F238E27FC236}">
                <a16:creationId xmlns:a16="http://schemas.microsoft.com/office/drawing/2014/main" id="{DF2E31E6-D3E7-C640-878A-2D4512A77CEB}"/>
              </a:ext>
            </a:extLst>
          </p:cNvPr>
          <p:cNvSpPr>
            <a:spLocks noChangeArrowheads="1"/>
          </p:cNvSpPr>
          <p:nvPr/>
        </p:nvSpPr>
        <p:spPr bwMode="auto">
          <a:xfrm>
            <a:off x="2014538" y="1235075"/>
            <a:ext cx="696912" cy="111125"/>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36" name="Rectangle 13" descr="Light upward diagonal">
            <a:extLst>
              <a:ext uri="{FF2B5EF4-FFF2-40B4-BE49-F238E27FC236}">
                <a16:creationId xmlns:a16="http://schemas.microsoft.com/office/drawing/2014/main" id="{C832D3ED-2D25-B34C-945A-B49C6892A701}"/>
              </a:ext>
            </a:extLst>
          </p:cNvPr>
          <p:cNvSpPr>
            <a:spLocks noChangeArrowheads="1"/>
          </p:cNvSpPr>
          <p:nvPr/>
        </p:nvSpPr>
        <p:spPr bwMode="auto">
          <a:xfrm>
            <a:off x="2232025" y="2663825"/>
            <a:ext cx="242888" cy="242888"/>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37" name="Freeform 14" descr="Light upward diagonal">
            <a:extLst>
              <a:ext uri="{FF2B5EF4-FFF2-40B4-BE49-F238E27FC236}">
                <a16:creationId xmlns:a16="http://schemas.microsoft.com/office/drawing/2014/main" id="{6473651E-2E3E-B944-B322-CAF199B2DC8B}"/>
              </a:ext>
            </a:extLst>
          </p:cNvPr>
          <p:cNvSpPr>
            <a:spLocks/>
          </p:cNvSpPr>
          <p:nvPr/>
        </p:nvSpPr>
        <p:spPr bwMode="auto">
          <a:xfrm>
            <a:off x="2673350" y="1644650"/>
            <a:ext cx="361950" cy="71438"/>
          </a:xfrm>
          <a:custGeom>
            <a:avLst/>
            <a:gdLst>
              <a:gd name="T0" fmla="*/ 2147483646 w 228"/>
              <a:gd name="T1" fmla="*/ 0 h 45"/>
              <a:gd name="T2" fmla="*/ 2147483646 w 228"/>
              <a:gd name="T3" fmla="*/ 0 h 45"/>
              <a:gd name="T4" fmla="*/ 2147483646 w 228"/>
              <a:gd name="T5" fmla="*/ 2147483646 h 45"/>
              <a:gd name="T6" fmla="*/ 0 w 228"/>
              <a:gd name="T7" fmla="*/ 2147483646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8" h="45">
                <a:moveTo>
                  <a:pt x="48" y="0"/>
                </a:moveTo>
                <a:lnTo>
                  <a:pt x="227" y="0"/>
                </a:lnTo>
                <a:lnTo>
                  <a:pt x="227" y="44"/>
                </a:lnTo>
                <a:lnTo>
                  <a:pt x="0" y="44"/>
                </a:lnTo>
              </a:path>
            </a:pathLst>
          </a:custGeom>
          <a:blipFill dpi="0" rotWithShape="0">
            <a:blip r:embed="rId3"/>
            <a:srcRect/>
            <a:tile tx="0" ty="0" sx="100000" sy="100000" flip="none" algn="tl"/>
          </a:blip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8" name="Oval 15">
            <a:extLst>
              <a:ext uri="{FF2B5EF4-FFF2-40B4-BE49-F238E27FC236}">
                <a16:creationId xmlns:a16="http://schemas.microsoft.com/office/drawing/2014/main" id="{52EC245F-83DB-AF4C-97C2-F1D51ED3132E}"/>
              </a:ext>
            </a:extLst>
          </p:cNvPr>
          <p:cNvSpPr>
            <a:spLocks noChangeArrowheads="1"/>
          </p:cNvSpPr>
          <p:nvPr/>
        </p:nvSpPr>
        <p:spPr bwMode="auto">
          <a:xfrm>
            <a:off x="1865313" y="4767263"/>
            <a:ext cx="47625" cy="88900"/>
          </a:xfrm>
          <a:prstGeom prst="ellipse">
            <a:avLst/>
          </a:prstGeom>
          <a:solidFill>
            <a:schemeClr val="bg1"/>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39" name="Oval 16">
            <a:extLst>
              <a:ext uri="{FF2B5EF4-FFF2-40B4-BE49-F238E27FC236}">
                <a16:creationId xmlns:a16="http://schemas.microsoft.com/office/drawing/2014/main" id="{1644C74F-DB8E-CA41-BF1C-71B0743C5489}"/>
              </a:ext>
            </a:extLst>
          </p:cNvPr>
          <p:cNvSpPr>
            <a:spLocks noChangeArrowheads="1"/>
          </p:cNvSpPr>
          <p:nvPr/>
        </p:nvSpPr>
        <p:spPr bwMode="auto">
          <a:xfrm>
            <a:off x="1995488" y="4524375"/>
            <a:ext cx="49212" cy="88900"/>
          </a:xfrm>
          <a:prstGeom prst="ellipse">
            <a:avLst/>
          </a:prstGeom>
          <a:solidFill>
            <a:schemeClr val="bg1"/>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40" name="Oval 17">
            <a:extLst>
              <a:ext uri="{FF2B5EF4-FFF2-40B4-BE49-F238E27FC236}">
                <a16:creationId xmlns:a16="http://schemas.microsoft.com/office/drawing/2014/main" id="{D3B27340-3134-D744-9A85-90EB22499D6A}"/>
              </a:ext>
            </a:extLst>
          </p:cNvPr>
          <p:cNvSpPr>
            <a:spLocks noChangeArrowheads="1"/>
          </p:cNvSpPr>
          <p:nvPr/>
        </p:nvSpPr>
        <p:spPr bwMode="auto">
          <a:xfrm>
            <a:off x="2335213" y="3900488"/>
            <a:ext cx="49212" cy="88900"/>
          </a:xfrm>
          <a:prstGeom prst="ellipse">
            <a:avLst/>
          </a:prstGeom>
          <a:solidFill>
            <a:schemeClr val="bg1"/>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41" name="Oval 18">
            <a:extLst>
              <a:ext uri="{FF2B5EF4-FFF2-40B4-BE49-F238E27FC236}">
                <a16:creationId xmlns:a16="http://schemas.microsoft.com/office/drawing/2014/main" id="{5242A247-ED1F-9A44-BAF9-1CF50C0EA526}"/>
              </a:ext>
            </a:extLst>
          </p:cNvPr>
          <p:cNvSpPr>
            <a:spLocks noChangeArrowheads="1"/>
          </p:cNvSpPr>
          <p:nvPr/>
        </p:nvSpPr>
        <p:spPr bwMode="auto">
          <a:xfrm>
            <a:off x="2351088" y="4281488"/>
            <a:ext cx="47625" cy="88900"/>
          </a:xfrm>
          <a:prstGeom prst="ellipse">
            <a:avLst/>
          </a:prstGeom>
          <a:solidFill>
            <a:schemeClr val="bg1"/>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42" name="Oval 19" descr="75%">
            <a:extLst>
              <a:ext uri="{FF2B5EF4-FFF2-40B4-BE49-F238E27FC236}">
                <a16:creationId xmlns:a16="http://schemas.microsoft.com/office/drawing/2014/main" id="{81704DD2-DA1B-5C41-92DF-D87D889F25C1}"/>
              </a:ext>
            </a:extLst>
          </p:cNvPr>
          <p:cNvSpPr>
            <a:spLocks noChangeArrowheads="1"/>
          </p:cNvSpPr>
          <p:nvPr/>
        </p:nvSpPr>
        <p:spPr bwMode="auto">
          <a:xfrm>
            <a:off x="2327275" y="3649663"/>
            <a:ext cx="49213" cy="88900"/>
          </a:xfrm>
          <a:prstGeom prst="ellipse">
            <a:avLst/>
          </a:prstGeom>
          <a:blipFill dpi="0" rotWithShape="0">
            <a:blip r:embed="rId5"/>
            <a:srcRect/>
            <a:tile tx="0" ty="0" sx="100000" sy="100000" flip="none" algn="tl"/>
          </a:blip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43" name="Oval 20">
            <a:extLst>
              <a:ext uri="{FF2B5EF4-FFF2-40B4-BE49-F238E27FC236}">
                <a16:creationId xmlns:a16="http://schemas.microsoft.com/office/drawing/2014/main" id="{C91046CB-22BA-F643-BF9C-8B68A32B394F}"/>
              </a:ext>
            </a:extLst>
          </p:cNvPr>
          <p:cNvSpPr>
            <a:spLocks noChangeArrowheads="1"/>
          </p:cNvSpPr>
          <p:nvPr/>
        </p:nvSpPr>
        <p:spPr bwMode="auto">
          <a:xfrm>
            <a:off x="2351088" y="4516438"/>
            <a:ext cx="47625" cy="88900"/>
          </a:xfrm>
          <a:prstGeom prst="ellipse">
            <a:avLst/>
          </a:prstGeom>
          <a:solidFill>
            <a:schemeClr val="bg1"/>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44" name="Oval 21">
            <a:extLst>
              <a:ext uri="{FF2B5EF4-FFF2-40B4-BE49-F238E27FC236}">
                <a16:creationId xmlns:a16="http://schemas.microsoft.com/office/drawing/2014/main" id="{EBBAA20A-67F3-5B44-AF9E-59764D1B7B97}"/>
              </a:ext>
            </a:extLst>
          </p:cNvPr>
          <p:cNvSpPr>
            <a:spLocks noChangeArrowheads="1"/>
          </p:cNvSpPr>
          <p:nvPr/>
        </p:nvSpPr>
        <p:spPr bwMode="auto">
          <a:xfrm>
            <a:off x="2351088" y="4767263"/>
            <a:ext cx="47625" cy="88900"/>
          </a:xfrm>
          <a:prstGeom prst="ellipse">
            <a:avLst/>
          </a:prstGeom>
          <a:solidFill>
            <a:schemeClr val="bg1"/>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45" name="Oval 22" descr="75%">
            <a:extLst>
              <a:ext uri="{FF2B5EF4-FFF2-40B4-BE49-F238E27FC236}">
                <a16:creationId xmlns:a16="http://schemas.microsoft.com/office/drawing/2014/main" id="{652D6F98-6F2D-364E-9169-CB82706C522D}"/>
              </a:ext>
            </a:extLst>
          </p:cNvPr>
          <p:cNvSpPr>
            <a:spLocks noChangeArrowheads="1"/>
          </p:cNvSpPr>
          <p:nvPr/>
        </p:nvSpPr>
        <p:spPr bwMode="auto">
          <a:xfrm>
            <a:off x="2332038" y="3476625"/>
            <a:ext cx="49212" cy="88900"/>
          </a:xfrm>
          <a:prstGeom prst="ellipse">
            <a:avLst/>
          </a:prstGeom>
          <a:blipFill dpi="0" rotWithShape="0">
            <a:blip r:embed="rId5"/>
            <a:srcRect/>
            <a:tile tx="0" ty="0" sx="100000" sy="100000" flip="none" algn="tl"/>
          </a:blip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46" name="Oval 23">
            <a:extLst>
              <a:ext uri="{FF2B5EF4-FFF2-40B4-BE49-F238E27FC236}">
                <a16:creationId xmlns:a16="http://schemas.microsoft.com/office/drawing/2014/main" id="{36C05ECE-6A06-7E46-909D-082E5900D48B}"/>
              </a:ext>
            </a:extLst>
          </p:cNvPr>
          <p:cNvSpPr>
            <a:spLocks noChangeArrowheads="1"/>
          </p:cNvSpPr>
          <p:nvPr/>
        </p:nvSpPr>
        <p:spPr bwMode="auto">
          <a:xfrm>
            <a:off x="1717675" y="5087938"/>
            <a:ext cx="50800" cy="88900"/>
          </a:xfrm>
          <a:prstGeom prst="ellipse">
            <a:avLst/>
          </a:prstGeom>
          <a:solidFill>
            <a:schemeClr val="bg1"/>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47" name="Oval 24">
            <a:extLst>
              <a:ext uri="{FF2B5EF4-FFF2-40B4-BE49-F238E27FC236}">
                <a16:creationId xmlns:a16="http://schemas.microsoft.com/office/drawing/2014/main" id="{5BFF1A25-DA64-9941-BE43-A809AEEB2D8B}"/>
              </a:ext>
            </a:extLst>
          </p:cNvPr>
          <p:cNvSpPr>
            <a:spLocks noChangeArrowheads="1"/>
          </p:cNvSpPr>
          <p:nvPr/>
        </p:nvSpPr>
        <p:spPr bwMode="auto">
          <a:xfrm>
            <a:off x="2373313" y="5513388"/>
            <a:ext cx="50800" cy="88900"/>
          </a:xfrm>
          <a:prstGeom prst="ellipse">
            <a:avLst/>
          </a:prstGeom>
          <a:solidFill>
            <a:schemeClr val="bg1"/>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48" name="Oval 25">
            <a:extLst>
              <a:ext uri="{FF2B5EF4-FFF2-40B4-BE49-F238E27FC236}">
                <a16:creationId xmlns:a16="http://schemas.microsoft.com/office/drawing/2014/main" id="{2F55CDC5-630A-064C-B190-06D1829AF402}"/>
              </a:ext>
            </a:extLst>
          </p:cNvPr>
          <p:cNvSpPr>
            <a:spLocks noChangeArrowheads="1"/>
          </p:cNvSpPr>
          <p:nvPr/>
        </p:nvSpPr>
        <p:spPr bwMode="auto">
          <a:xfrm>
            <a:off x="2389188" y="5722938"/>
            <a:ext cx="49212" cy="90487"/>
          </a:xfrm>
          <a:prstGeom prst="ellipse">
            <a:avLst/>
          </a:prstGeom>
          <a:solidFill>
            <a:schemeClr val="bg1"/>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49" name="Oval 26">
            <a:extLst>
              <a:ext uri="{FF2B5EF4-FFF2-40B4-BE49-F238E27FC236}">
                <a16:creationId xmlns:a16="http://schemas.microsoft.com/office/drawing/2014/main" id="{5D155E59-968B-C847-929F-A475BC65DA70}"/>
              </a:ext>
            </a:extLst>
          </p:cNvPr>
          <p:cNvSpPr>
            <a:spLocks noChangeArrowheads="1"/>
          </p:cNvSpPr>
          <p:nvPr/>
        </p:nvSpPr>
        <p:spPr bwMode="auto">
          <a:xfrm>
            <a:off x="2366963" y="5270500"/>
            <a:ext cx="47625" cy="88900"/>
          </a:xfrm>
          <a:prstGeom prst="ellipse">
            <a:avLst/>
          </a:prstGeom>
          <a:solidFill>
            <a:schemeClr val="bg1"/>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50" name="Rectangle 27" descr="75%">
            <a:extLst>
              <a:ext uri="{FF2B5EF4-FFF2-40B4-BE49-F238E27FC236}">
                <a16:creationId xmlns:a16="http://schemas.microsoft.com/office/drawing/2014/main" id="{2BF7DDF5-F645-034A-814A-E11B81E4D777}"/>
              </a:ext>
            </a:extLst>
          </p:cNvPr>
          <p:cNvSpPr>
            <a:spLocks noChangeArrowheads="1"/>
          </p:cNvSpPr>
          <p:nvPr/>
        </p:nvSpPr>
        <p:spPr bwMode="auto">
          <a:xfrm>
            <a:off x="2324100" y="2060575"/>
            <a:ext cx="52388" cy="1044575"/>
          </a:xfrm>
          <a:prstGeom prst="rect">
            <a:avLst/>
          </a:prstGeom>
          <a:blipFill dpi="0" rotWithShape="0">
            <a:blip r:embed="rId5"/>
            <a:srcRect/>
            <a:tile tx="0" ty="0" sx="100000" sy="100000" flip="none" algn="tl"/>
          </a:blip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51" name="Oval 28">
            <a:extLst>
              <a:ext uri="{FF2B5EF4-FFF2-40B4-BE49-F238E27FC236}">
                <a16:creationId xmlns:a16="http://schemas.microsoft.com/office/drawing/2014/main" id="{BEDCEE55-99B5-984D-8B86-DD5530123EF8}"/>
              </a:ext>
            </a:extLst>
          </p:cNvPr>
          <p:cNvSpPr>
            <a:spLocks noChangeArrowheads="1"/>
          </p:cNvSpPr>
          <p:nvPr/>
        </p:nvSpPr>
        <p:spPr bwMode="auto">
          <a:xfrm>
            <a:off x="2343150" y="4078288"/>
            <a:ext cx="49213" cy="87312"/>
          </a:xfrm>
          <a:prstGeom prst="ellipse">
            <a:avLst/>
          </a:prstGeom>
          <a:solidFill>
            <a:schemeClr val="bg1"/>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52" name="Oval 29" descr="75%">
            <a:extLst>
              <a:ext uri="{FF2B5EF4-FFF2-40B4-BE49-F238E27FC236}">
                <a16:creationId xmlns:a16="http://schemas.microsoft.com/office/drawing/2014/main" id="{4D7BDC95-F7CE-5E41-B2C5-AE91ED41CDC9}"/>
              </a:ext>
            </a:extLst>
          </p:cNvPr>
          <p:cNvSpPr>
            <a:spLocks noChangeArrowheads="1"/>
          </p:cNvSpPr>
          <p:nvPr/>
        </p:nvSpPr>
        <p:spPr bwMode="auto">
          <a:xfrm>
            <a:off x="2320925" y="3340100"/>
            <a:ext cx="47625" cy="88900"/>
          </a:xfrm>
          <a:prstGeom prst="ellipse">
            <a:avLst/>
          </a:prstGeom>
          <a:blipFill dpi="0" rotWithShape="0">
            <a:blip r:embed="rId5"/>
            <a:srcRect/>
            <a:tile tx="0" ty="0" sx="100000" sy="100000" flip="none" algn="tl"/>
          </a:blip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53" name="Oval 30">
            <a:extLst>
              <a:ext uri="{FF2B5EF4-FFF2-40B4-BE49-F238E27FC236}">
                <a16:creationId xmlns:a16="http://schemas.microsoft.com/office/drawing/2014/main" id="{FE055DB5-9FA5-8343-B76A-9650C779AACD}"/>
              </a:ext>
            </a:extLst>
          </p:cNvPr>
          <p:cNvSpPr>
            <a:spLocks noChangeArrowheads="1"/>
          </p:cNvSpPr>
          <p:nvPr/>
        </p:nvSpPr>
        <p:spPr bwMode="auto">
          <a:xfrm>
            <a:off x="2657475" y="4554538"/>
            <a:ext cx="55563" cy="101600"/>
          </a:xfrm>
          <a:prstGeom prst="ellipse">
            <a:avLst/>
          </a:prstGeom>
          <a:solidFill>
            <a:schemeClr val="bg1"/>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54" name="Oval 31">
            <a:extLst>
              <a:ext uri="{FF2B5EF4-FFF2-40B4-BE49-F238E27FC236}">
                <a16:creationId xmlns:a16="http://schemas.microsoft.com/office/drawing/2014/main" id="{11B1EB4B-BBEF-4C44-90D6-B7F6A2BD7403}"/>
              </a:ext>
            </a:extLst>
          </p:cNvPr>
          <p:cNvSpPr>
            <a:spLocks noChangeArrowheads="1"/>
          </p:cNvSpPr>
          <p:nvPr/>
        </p:nvSpPr>
        <p:spPr bwMode="auto">
          <a:xfrm>
            <a:off x="2786063" y="4764088"/>
            <a:ext cx="55562" cy="101600"/>
          </a:xfrm>
          <a:prstGeom prst="ellipse">
            <a:avLst/>
          </a:prstGeom>
          <a:solidFill>
            <a:schemeClr val="bg1"/>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55" name="Freeform 32" descr="75%">
            <a:extLst>
              <a:ext uri="{FF2B5EF4-FFF2-40B4-BE49-F238E27FC236}">
                <a16:creationId xmlns:a16="http://schemas.microsoft.com/office/drawing/2014/main" id="{7A54DC07-026E-7544-A4FB-79F2DC38F445}"/>
              </a:ext>
            </a:extLst>
          </p:cNvPr>
          <p:cNvSpPr>
            <a:spLocks/>
          </p:cNvSpPr>
          <p:nvPr/>
        </p:nvSpPr>
        <p:spPr bwMode="auto">
          <a:xfrm>
            <a:off x="2317750" y="3103563"/>
            <a:ext cx="71438" cy="225425"/>
          </a:xfrm>
          <a:custGeom>
            <a:avLst/>
            <a:gdLst>
              <a:gd name="T0" fmla="*/ 0 w 45"/>
              <a:gd name="T1" fmla="*/ 2147483646 h 142"/>
              <a:gd name="T2" fmla="*/ 0 w 45"/>
              <a:gd name="T3" fmla="*/ 2147483646 h 142"/>
              <a:gd name="T4" fmla="*/ 0 w 45"/>
              <a:gd name="T5" fmla="*/ 2147483646 h 142"/>
              <a:gd name="T6" fmla="*/ 2147483646 w 45"/>
              <a:gd name="T7" fmla="*/ 2147483646 h 142"/>
              <a:gd name="T8" fmla="*/ 2147483646 w 45"/>
              <a:gd name="T9" fmla="*/ 2147483646 h 142"/>
              <a:gd name="T10" fmla="*/ 2147483646 w 45"/>
              <a:gd name="T11" fmla="*/ 2147483646 h 142"/>
              <a:gd name="T12" fmla="*/ 2147483646 w 45"/>
              <a:gd name="T13" fmla="*/ 2147483646 h 142"/>
              <a:gd name="T14" fmla="*/ 0 w 45"/>
              <a:gd name="T15" fmla="*/ 2147483646 h 142"/>
              <a:gd name="T16" fmla="*/ 2147483646 w 45"/>
              <a:gd name="T17" fmla="*/ 2147483646 h 142"/>
              <a:gd name="T18" fmla="*/ 2147483646 w 45"/>
              <a:gd name="T19" fmla="*/ 2147483646 h 142"/>
              <a:gd name="T20" fmla="*/ 2147483646 w 45"/>
              <a:gd name="T21" fmla="*/ 2147483646 h 142"/>
              <a:gd name="T22" fmla="*/ 2147483646 w 45"/>
              <a:gd name="T23" fmla="*/ 2147483646 h 142"/>
              <a:gd name="T24" fmla="*/ 2147483646 w 45"/>
              <a:gd name="T25" fmla="*/ 2147483646 h 142"/>
              <a:gd name="T26" fmla="*/ 2147483646 w 45"/>
              <a:gd name="T27" fmla="*/ 2147483646 h 142"/>
              <a:gd name="T28" fmla="*/ 2147483646 w 45"/>
              <a:gd name="T29" fmla="*/ 2147483646 h 142"/>
              <a:gd name="T30" fmla="*/ 2147483646 w 45"/>
              <a:gd name="T31" fmla="*/ 2147483646 h 142"/>
              <a:gd name="T32" fmla="*/ 2147483646 w 45"/>
              <a:gd name="T33" fmla="*/ 2147483646 h 142"/>
              <a:gd name="T34" fmla="*/ 2147483646 w 45"/>
              <a:gd name="T35" fmla="*/ 2147483646 h 142"/>
              <a:gd name="T36" fmla="*/ 2147483646 w 45"/>
              <a:gd name="T37" fmla="*/ 2147483646 h 142"/>
              <a:gd name="T38" fmla="*/ 2147483646 w 45"/>
              <a:gd name="T39" fmla="*/ 0 h 1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5" h="142">
                <a:moveTo>
                  <a:pt x="0" y="2"/>
                </a:moveTo>
                <a:lnTo>
                  <a:pt x="0" y="16"/>
                </a:lnTo>
                <a:lnTo>
                  <a:pt x="0" y="30"/>
                </a:lnTo>
                <a:lnTo>
                  <a:pt x="3" y="44"/>
                </a:lnTo>
                <a:lnTo>
                  <a:pt x="8" y="58"/>
                </a:lnTo>
                <a:lnTo>
                  <a:pt x="7" y="72"/>
                </a:lnTo>
                <a:lnTo>
                  <a:pt x="3" y="86"/>
                </a:lnTo>
                <a:lnTo>
                  <a:pt x="0" y="99"/>
                </a:lnTo>
                <a:lnTo>
                  <a:pt x="3" y="113"/>
                </a:lnTo>
                <a:lnTo>
                  <a:pt x="5" y="129"/>
                </a:lnTo>
                <a:lnTo>
                  <a:pt x="20" y="141"/>
                </a:lnTo>
                <a:lnTo>
                  <a:pt x="34" y="129"/>
                </a:lnTo>
                <a:lnTo>
                  <a:pt x="37" y="116"/>
                </a:lnTo>
                <a:lnTo>
                  <a:pt x="39" y="97"/>
                </a:lnTo>
                <a:lnTo>
                  <a:pt x="34" y="81"/>
                </a:lnTo>
                <a:lnTo>
                  <a:pt x="32" y="60"/>
                </a:lnTo>
                <a:lnTo>
                  <a:pt x="37" y="49"/>
                </a:lnTo>
                <a:lnTo>
                  <a:pt x="44" y="39"/>
                </a:lnTo>
                <a:lnTo>
                  <a:pt x="42" y="25"/>
                </a:lnTo>
                <a:lnTo>
                  <a:pt x="39" y="0"/>
                </a:lnTo>
              </a:path>
            </a:pathLst>
          </a:custGeom>
          <a:blipFill dpi="0" rotWithShape="0">
            <a:blip r:embed="rId5"/>
            <a:srcRect/>
            <a:tile tx="0" ty="0" sx="100000" sy="100000" flip="none" algn="tl"/>
          </a:blip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56" name="Freeform 33">
            <a:extLst>
              <a:ext uri="{FF2B5EF4-FFF2-40B4-BE49-F238E27FC236}">
                <a16:creationId xmlns:a16="http://schemas.microsoft.com/office/drawing/2014/main" id="{294174D1-F7DA-F041-BBDC-41DF5975D0F3}"/>
              </a:ext>
            </a:extLst>
          </p:cNvPr>
          <p:cNvSpPr>
            <a:spLocks/>
          </p:cNvSpPr>
          <p:nvPr/>
        </p:nvSpPr>
        <p:spPr bwMode="auto">
          <a:xfrm>
            <a:off x="1168400" y="4238625"/>
            <a:ext cx="819150" cy="1236663"/>
          </a:xfrm>
          <a:custGeom>
            <a:avLst/>
            <a:gdLst>
              <a:gd name="T0" fmla="*/ 2147483646 w 516"/>
              <a:gd name="T1" fmla="*/ 2147483646 h 779"/>
              <a:gd name="T2" fmla="*/ 2147483646 w 516"/>
              <a:gd name="T3" fmla="*/ 0 h 779"/>
              <a:gd name="T4" fmla="*/ 0 w 516"/>
              <a:gd name="T5" fmla="*/ 2147483646 h 779"/>
              <a:gd name="T6" fmla="*/ 0 w 516"/>
              <a:gd name="T7" fmla="*/ 2147483646 h 779"/>
              <a:gd name="T8" fmla="*/ 2147483646 w 516"/>
              <a:gd name="T9" fmla="*/ 2147483646 h 7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6" h="779">
                <a:moveTo>
                  <a:pt x="515" y="10"/>
                </a:moveTo>
                <a:lnTo>
                  <a:pt x="471" y="0"/>
                </a:lnTo>
                <a:lnTo>
                  <a:pt x="0" y="729"/>
                </a:lnTo>
                <a:lnTo>
                  <a:pt x="0" y="778"/>
                </a:lnTo>
                <a:lnTo>
                  <a:pt x="515" y="10"/>
                </a:lnTo>
              </a:path>
            </a:pathLst>
          </a:custGeom>
          <a:solidFill>
            <a:schemeClr val="tx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57" name="Freeform 34">
            <a:extLst>
              <a:ext uri="{FF2B5EF4-FFF2-40B4-BE49-F238E27FC236}">
                <a16:creationId xmlns:a16="http://schemas.microsoft.com/office/drawing/2014/main" id="{3E78515E-E06B-EA4F-A1C9-A643853A0791}"/>
              </a:ext>
            </a:extLst>
          </p:cNvPr>
          <p:cNvSpPr>
            <a:spLocks/>
          </p:cNvSpPr>
          <p:nvPr/>
        </p:nvSpPr>
        <p:spPr bwMode="auto">
          <a:xfrm>
            <a:off x="2733675" y="4214813"/>
            <a:ext cx="819150" cy="1260475"/>
          </a:xfrm>
          <a:custGeom>
            <a:avLst/>
            <a:gdLst>
              <a:gd name="T0" fmla="*/ 2147483646 w 516"/>
              <a:gd name="T1" fmla="*/ 2147483646 h 794"/>
              <a:gd name="T2" fmla="*/ 2147483646 w 516"/>
              <a:gd name="T3" fmla="*/ 2147483646 h 794"/>
              <a:gd name="T4" fmla="*/ 0 w 516"/>
              <a:gd name="T5" fmla="*/ 2147483646 h 794"/>
              <a:gd name="T6" fmla="*/ 2147483646 w 516"/>
              <a:gd name="T7" fmla="*/ 0 h 794"/>
              <a:gd name="T8" fmla="*/ 2147483646 w 516"/>
              <a:gd name="T9" fmla="*/ 2147483646 h 7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6" h="794">
                <a:moveTo>
                  <a:pt x="515" y="739"/>
                </a:moveTo>
                <a:lnTo>
                  <a:pt x="505" y="793"/>
                </a:lnTo>
                <a:lnTo>
                  <a:pt x="0" y="19"/>
                </a:lnTo>
                <a:lnTo>
                  <a:pt x="34" y="0"/>
                </a:lnTo>
                <a:lnTo>
                  <a:pt x="515" y="739"/>
                </a:lnTo>
              </a:path>
            </a:pathLst>
          </a:custGeom>
          <a:solidFill>
            <a:schemeClr val="tx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58" name="Freeform 35">
            <a:extLst>
              <a:ext uri="{FF2B5EF4-FFF2-40B4-BE49-F238E27FC236}">
                <a16:creationId xmlns:a16="http://schemas.microsoft.com/office/drawing/2014/main" id="{DEBE9694-6F7E-8048-93CC-26FE34F774AF}"/>
              </a:ext>
            </a:extLst>
          </p:cNvPr>
          <p:cNvSpPr>
            <a:spLocks/>
          </p:cNvSpPr>
          <p:nvPr/>
        </p:nvSpPr>
        <p:spPr bwMode="auto">
          <a:xfrm>
            <a:off x="2062163" y="3789363"/>
            <a:ext cx="557212" cy="233362"/>
          </a:xfrm>
          <a:custGeom>
            <a:avLst/>
            <a:gdLst>
              <a:gd name="T0" fmla="*/ 2147483646 w 351"/>
              <a:gd name="T1" fmla="*/ 0 h 147"/>
              <a:gd name="T2" fmla="*/ 2147483646 w 351"/>
              <a:gd name="T3" fmla="*/ 0 h 147"/>
              <a:gd name="T4" fmla="*/ 2147483646 w 351"/>
              <a:gd name="T5" fmla="*/ 2147483646 h 147"/>
              <a:gd name="T6" fmla="*/ 2147483646 w 351"/>
              <a:gd name="T7" fmla="*/ 2147483646 h 147"/>
              <a:gd name="T8" fmla="*/ 2147483646 w 351"/>
              <a:gd name="T9" fmla="*/ 2147483646 h 147"/>
              <a:gd name="T10" fmla="*/ 2147483646 w 351"/>
              <a:gd name="T11" fmla="*/ 2147483646 h 147"/>
              <a:gd name="T12" fmla="*/ 2147483646 w 351"/>
              <a:gd name="T13" fmla="*/ 2147483646 h 147"/>
              <a:gd name="T14" fmla="*/ 0 w 351"/>
              <a:gd name="T15" fmla="*/ 2147483646 h 147"/>
              <a:gd name="T16" fmla="*/ 2147483646 w 351"/>
              <a:gd name="T17" fmla="*/ 0 h 1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1" h="147">
                <a:moveTo>
                  <a:pt x="102" y="0"/>
                </a:moveTo>
                <a:lnTo>
                  <a:pt x="350" y="0"/>
                </a:lnTo>
                <a:lnTo>
                  <a:pt x="263" y="146"/>
                </a:lnTo>
                <a:lnTo>
                  <a:pt x="233" y="144"/>
                </a:lnTo>
                <a:lnTo>
                  <a:pt x="289" y="32"/>
                </a:lnTo>
                <a:lnTo>
                  <a:pt x="139" y="32"/>
                </a:lnTo>
                <a:lnTo>
                  <a:pt x="39" y="139"/>
                </a:lnTo>
                <a:lnTo>
                  <a:pt x="0" y="139"/>
                </a:lnTo>
                <a:lnTo>
                  <a:pt x="102" y="0"/>
                </a:lnTo>
              </a:path>
            </a:pathLst>
          </a:custGeom>
          <a:solidFill>
            <a:schemeClr val="tx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59" name="Line 36">
            <a:extLst>
              <a:ext uri="{FF2B5EF4-FFF2-40B4-BE49-F238E27FC236}">
                <a16:creationId xmlns:a16="http://schemas.microsoft.com/office/drawing/2014/main" id="{2CFA21E7-8E2B-7D49-ACBD-112B3C7D7953}"/>
              </a:ext>
            </a:extLst>
          </p:cNvPr>
          <p:cNvSpPr>
            <a:spLocks noChangeShapeType="1"/>
          </p:cNvSpPr>
          <p:nvPr/>
        </p:nvSpPr>
        <p:spPr bwMode="auto">
          <a:xfrm flipH="1">
            <a:off x="1636713" y="792163"/>
            <a:ext cx="60166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60" name="Line 37">
            <a:extLst>
              <a:ext uri="{FF2B5EF4-FFF2-40B4-BE49-F238E27FC236}">
                <a16:creationId xmlns:a16="http://schemas.microsoft.com/office/drawing/2014/main" id="{E9EE561F-5BA1-B84E-B5F5-41DAE0ED88FA}"/>
              </a:ext>
            </a:extLst>
          </p:cNvPr>
          <p:cNvSpPr>
            <a:spLocks noChangeShapeType="1"/>
          </p:cNvSpPr>
          <p:nvPr/>
        </p:nvSpPr>
        <p:spPr bwMode="auto">
          <a:xfrm>
            <a:off x="1643063" y="798513"/>
            <a:ext cx="0" cy="2641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61" name="Line 38">
            <a:extLst>
              <a:ext uri="{FF2B5EF4-FFF2-40B4-BE49-F238E27FC236}">
                <a16:creationId xmlns:a16="http://schemas.microsoft.com/office/drawing/2014/main" id="{DB3CFBA5-60B2-4A42-8841-FA0CA16D5BB3}"/>
              </a:ext>
            </a:extLst>
          </p:cNvPr>
          <p:cNvSpPr>
            <a:spLocks noChangeShapeType="1"/>
          </p:cNvSpPr>
          <p:nvPr/>
        </p:nvSpPr>
        <p:spPr bwMode="auto">
          <a:xfrm>
            <a:off x="1509713" y="3454400"/>
            <a:ext cx="26511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62" name="Line 39">
            <a:extLst>
              <a:ext uri="{FF2B5EF4-FFF2-40B4-BE49-F238E27FC236}">
                <a16:creationId xmlns:a16="http://schemas.microsoft.com/office/drawing/2014/main" id="{30081B0A-E3B8-D04A-8DBA-A18A2B2BEFE0}"/>
              </a:ext>
            </a:extLst>
          </p:cNvPr>
          <p:cNvSpPr>
            <a:spLocks noChangeShapeType="1"/>
          </p:cNvSpPr>
          <p:nvPr/>
        </p:nvSpPr>
        <p:spPr bwMode="auto">
          <a:xfrm>
            <a:off x="1581150" y="3530600"/>
            <a:ext cx="13811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63" name="Line 40">
            <a:extLst>
              <a:ext uri="{FF2B5EF4-FFF2-40B4-BE49-F238E27FC236}">
                <a16:creationId xmlns:a16="http://schemas.microsoft.com/office/drawing/2014/main" id="{9BAB95B7-9023-6546-A014-C9944223DE5A}"/>
              </a:ext>
            </a:extLst>
          </p:cNvPr>
          <p:cNvSpPr>
            <a:spLocks noChangeShapeType="1"/>
          </p:cNvSpPr>
          <p:nvPr/>
        </p:nvSpPr>
        <p:spPr bwMode="auto">
          <a:xfrm>
            <a:off x="1654175" y="3536950"/>
            <a:ext cx="0" cy="3730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64" name="Line 41">
            <a:extLst>
              <a:ext uri="{FF2B5EF4-FFF2-40B4-BE49-F238E27FC236}">
                <a16:creationId xmlns:a16="http://schemas.microsoft.com/office/drawing/2014/main" id="{2CFFB345-8336-1F46-ABDA-1AE8AF3FE92C}"/>
              </a:ext>
            </a:extLst>
          </p:cNvPr>
          <p:cNvSpPr>
            <a:spLocks noChangeShapeType="1"/>
          </p:cNvSpPr>
          <p:nvPr/>
        </p:nvSpPr>
        <p:spPr bwMode="auto">
          <a:xfrm>
            <a:off x="1660525" y="3916363"/>
            <a:ext cx="508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65" name="Rectangle 42">
            <a:extLst>
              <a:ext uri="{FF2B5EF4-FFF2-40B4-BE49-F238E27FC236}">
                <a16:creationId xmlns:a16="http://schemas.microsoft.com/office/drawing/2014/main" id="{B55C44CA-6A43-F242-A18A-4CEB135AFE8F}"/>
              </a:ext>
            </a:extLst>
          </p:cNvPr>
          <p:cNvSpPr>
            <a:spLocks noChangeArrowheads="1"/>
          </p:cNvSpPr>
          <p:nvPr/>
        </p:nvSpPr>
        <p:spPr bwMode="auto">
          <a:xfrm>
            <a:off x="1014413" y="2725738"/>
            <a:ext cx="1774825" cy="42862"/>
          </a:xfrm>
          <a:prstGeom prst="rect">
            <a:avLst/>
          </a:prstGeom>
          <a:solidFill>
            <a:schemeClr val="accent2"/>
          </a:solidFill>
          <a:ln w="12700">
            <a:solidFill>
              <a:schemeClr val="accent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nvGrpSpPr>
          <p:cNvPr id="26666" name="Group 43">
            <a:extLst>
              <a:ext uri="{FF2B5EF4-FFF2-40B4-BE49-F238E27FC236}">
                <a16:creationId xmlns:a16="http://schemas.microsoft.com/office/drawing/2014/main" id="{EEF41058-F039-304F-BA39-86A7E672E7DA}"/>
              </a:ext>
            </a:extLst>
          </p:cNvPr>
          <p:cNvGrpSpPr>
            <a:grpSpLocks/>
          </p:cNvGrpSpPr>
          <p:nvPr/>
        </p:nvGrpSpPr>
        <p:grpSpPr bwMode="auto">
          <a:xfrm rot="-1719710">
            <a:off x="3224213" y="5441950"/>
            <a:ext cx="263525" cy="411163"/>
            <a:chOff x="1975" y="4799"/>
            <a:chExt cx="166" cy="259"/>
          </a:xfrm>
        </p:grpSpPr>
        <p:sp>
          <p:nvSpPr>
            <p:cNvPr id="26743" name="AutoShape 44">
              <a:extLst>
                <a:ext uri="{FF2B5EF4-FFF2-40B4-BE49-F238E27FC236}">
                  <a16:creationId xmlns:a16="http://schemas.microsoft.com/office/drawing/2014/main" id="{870EB122-68DD-0647-B471-B1861D31DDDB}"/>
                </a:ext>
              </a:extLst>
            </p:cNvPr>
            <p:cNvSpPr>
              <a:spLocks noChangeArrowheads="1"/>
            </p:cNvSpPr>
            <p:nvPr/>
          </p:nvSpPr>
          <p:spPr bwMode="auto">
            <a:xfrm>
              <a:off x="1979" y="4807"/>
              <a:ext cx="161" cy="250"/>
            </a:xfrm>
            <a:prstGeom prst="roundRect">
              <a:avLst>
                <a:gd name="adj" fmla="val 12495"/>
              </a:avLst>
            </a:prstGeom>
            <a:gradFill rotWithShape="0">
              <a:gsLst>
                <a:gs pos="0">
                  <a:srgbClr val="CECECE"/>
                </a:gs>
                <a:gs pos="100000">
                  <a:srgbClr val="FAFAFA"/>
                </a:gs>
              </a:gsLst>
              <a:path path="shape">
                <a:fillToRect l="50000" t="50000" r="50000" b="50000"/>
              </a:path>
            </a:gra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744" name="Oval 45">
              <a:extLst>
                <a:ext uri="{FF2B5EF4-FFF2-40B4-BE49-F238E27FC236}">
                  <a16:creationId xmlns:a16="http://schemas.microsoft.com/office/drawing/2014/main" id="{90A75B95-A286-0E4A-AD46-D557D7A7C4EC}"/>
                </a:ext>
              </a:extLst>
            </p:cNvPr>
            <p:cNvSpPr>
              <a:spLocks noChangeArrowheads="1"/>
            </p:cNvSpPr>
            <p:nvPr/>
          </p:nvSpPr>
          <p:spPr bwMode="auto">
            <a:xfrm>
              <a:off x="1975" y="4798"/>
              <a:ext cx="166" cy="35"/>
            </a:xfrm>
            <a:prstGeom prst="ellipse">
              <a:avLst/>
            </a:prstGeom>
            <a:gradFill rotWithShape="0">
              <a:gsLst>
                <a:gs pos="0">
                  <a:srgbClr val="CECECE"/>
                </a:gs>
                <a:gs pos="100000">
                  <a:srgbClr val="FAFAFA"/>
                </a:gs>
              </a:gsLst>
              <a:path path="shape">
                <a:fillToRect l="50000" t="50000" r="50000" b="50000"/>
              </a:path>
            </a:gra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grpSp>
        <p:nvGrpSpPr>
          <p:cNvPr id="26667" name="Group 46">
            <a:extLst>
              <a:ext uri="{FF2B5EF4-FFF2-40B4-BE49-F238E27FC236}">
                <a16:creationId xmlns:a16="http://schemas.microsoft.com/office/drawing/2014/main" id="{BF1C1BB8-A14C-A34B-9989-D31FBC3DC5E3}"/>
              </a:ext>
            </a:extLst>
          </p:cNvPr>
          <p:cNvGrpSpPr>
            <a:grpSpLocks/>
          </p:cNvGrpSpPr>
          <p:nvPr/>
        </p:nvGrpSpPr>
        <p:grpSpPr bwMode="auto">
          <a:xfrm rot="2287555">
            <a:off x="1200150" y="5454650"/>
            <a:ext cx="263525" cy="411163"/>
            <a:chOff x="884" y="4799"/>
            <a:chExt cx="166" cy="259"/>
          </a:xfrm>
        </p:grpSpPr>
        <p:sp>
          <p:nvSpPr>
            <p:cNvPr id="26741" name="AutoShape 47">
              <a:extLst>
                <a:ext uri="{FF2B5EF4-FFF2-40B4-BE49-F238E27FC236}">
                  <a16:creationId xmlns:a16="http://schemas.microsoft.com/office/drawing/2014/main" id="{E8E427C1-5052-9E43-8708-2BB667E90C8A}"/>
                </a:ext>
              </a:extLst>
            </p:cNvPr>
            <p:cNvSpPr>
              <a:spLocks noChangeArrowheads="1"/>
            </p:cNvSpPr>
            <p:nvPr/>
          </p:nvSpPr>
          <p:spPr bwMode="auto">
            <a:xfrm>
              <a:off x="888" y="4808"/>
              <a:ext cx="162" cy="250"/>
            </a:xfrm>
            <a:prstGeom prst="roundRect">
              <a:avLst>
                <a:gd name="adj" fmla="val 12495"/>
              </a:avLst>
            </a:prstGeom>
            <a:gradFill rotWithShape="0">
              <a:gsLst>
                <a:gs pos="0">
                  <a:srgbClr val="CECECE"/>
                </a:gs>
                <a:gs pos="100000">
                  <a:srgbClr val="FAFAFA"/>
                </a:gs>
              </a:gsLst>
              <a:path path="shape">
                <a:fillToRect l="50000" t="50000" r="50000" b="50000"/>
              </a:path>
            </a:gra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742" name="Oval 48">
              <a:extLst>
                <a:ext uri="{FF2B5EF4-FFF2-40B4-BE49-F238E27FC236}">
                  <a16:creationId xmlns:a16="http://schemas.microsoft.com/office/drawing/2014/main" id="{5DD91375-7F11-674E-A0DF-2EDE5604E40A}"/>
                </a:ext>
              </a:extLst>
            </p:cNvPr>
            <p:cNvSpPr>
              <a:spLocks noChangeArrowheads="1"/>
            </p:cNvSpPr>
            <p:nvPr/>
          </p:nvSpPr>
          <p:spPr bwMode="auto">
            <a:xfrm>
              <a:off x="883" y="4798"/>
              <a:ext cx="166" cy="35"/>
            </a:xfrm>
            <a:prstGeom prst="ellipse">
              <a:avLst/>
            </a:prstGeom>
            <a:gradFill rotWithShape="0">
              <a:gsLst>
                <a:gs pos="0">
                  <a:srgbClr val="CECECE"/>
                </a:gs>
                <a:gs pos="100000">
                  <a:srgbClr val="FAFAFA"/>
                </a:gs>
              </a:gsLst>
              <a:path path="shape">
                <a:fillToRect l="50000" t="50000" r="50000" b="50000"/>
              </a:path>
            </a:gra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sp>
        <p:nvSpPr>
          <p:cNvPr id="26668" name="Oval 49" descr="75%">
            <a:extLst>
              <a:ext uri="{FF2B5EF4-FFF2-40B4-BE49-F238E27FC236}">
                <a16:creationId xmlns:a16="http://schemas.microsoft.com/office/drawing/2014/main" id="{8CDECB75-C6D9-A745-B07E-15710B306B7A}"/>
              </a:ext>
            </a:extLst>
          </p:cNvPr>
          <p:cNvSpPr>
            <a:spLocks noChangeArrowheads="1"/>
          </p:cNvSpPr>
          <p:nvPr/>
        </p:nvSpPr>
        <p:spPr bwMode="auto">
          <a:xfrm>
            <a:off x="2014538" y="4560888"/>
            <a:ext cx="11112" cy="9525"/>
          </a:xfrm>
          <a:prstGeom prst="ellipse">
            <a:avLst/>
          </a:prstGeom>
          <a:blipFill dpi="0" rotWithShape="0">
            <a:blip r:embed="rId5"/>
            <a:srcRect/>
            <a:tile tx="0" ty="0" sx="100000" sy="100000" flip="none" algn="tl"/>
          </a:blip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69" name="Oval 50" descr="75%">
            <a:extLst>
              <a:ext uri="{FF2B5EF4-FFF2-40B4-BE49-F238E27FC236}">
                <a16:creationId xmlns:a16="http://schemas.microsoft.com/office/drawing/2014/main" id="{4A1C6E8E-786E-704D-99BD-BA8F0DD7A716}"/>
              </a:ext>
            </a:extLst>
          </p:cNvPr>
          <p:cNvSpPr>
            <a:spLocks noChangeArrowheads="1"/>
          </p:cNvSpPr>
          <p:nvPr/>
        </p:nvSpPr>
        <p:spPr bwMode="auto">
          <a:xfrm>
            <a:off x="1881188" y="4806950"/>
            <a:ext cx="9525" cy="11113"/>
          </a:xfrm>
          <a:prstGeom prst="ellipse">
            <a:avLst/>
          </a:prstGeom>
          <a:blipFill dpi="0" rotWithShape="0">
            <a:blip r:embed="rId5"/>
            <a:srcRect/>
            <a:tile tx="0" ty="0" sx="100000" sy="100000" flip="none" algn="tl"/>
          </a:blip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70" name="Oval 51" descr="75%">
            <a:extLst>
              <a:ext uri="{FF2B5EF4-FFF2-40B4-BE49-F238E27FC236}">
                <a16:creationId xmlns:a16="http://schemas.microsoft.com/office/drawing/2014/main" id="{BB5221BD-936B-A145-AB90-24EE92CAB2F8}"/>
              </a:ext>
            </a:extLst>
          </p:cNvPr>
          <p:cNvSpPr>
            <a:spLocks noChangeArrowheads="1"/>
          </p:cNvSpPr>
          <p:nvPr/>
        </p:nvSpPr>
        <p:spPr bwMode="auto">
          <a:xfrm>
            <a:off x="1736725" y="5122863"/>
            <a:ext cx="6350" cy="19050"/>
          </a:xfrm>
          <a:prstGeom prst="ellipse">
            <a:avLst/>
          </a:prstGeom>
          <a:blipFill dpi="0" rotWithShape="0">
            <a:blip r:embed="rId5"/>
            <a:srcRect/>
            <a:tile tx="0" ty="0" sx="100000" sy="100000" flip="none" algn="tl"/>
          </a:blip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71" name="Oval 52">
            <a:extLst>
              <a:ext uri="{FF2B5EF4-FFF2-40B4-BE49-F238E27FC236}">
                <a16:creationId xmlns:a16="http://schemas.microsoft.com/office/drawing/2014/main" id="{EA5EBF5D-3F70-4D46-BD5C-6F80595E3CD1}"/>
              </a:ext>
            </a:extLst>
          </p:cNvPr>
          <p:cNvSpPr>
            <a:spLocks noChangeArrowheads="1"/>
          </p:cNvSpPr>
          <p:nvPr/>
        </p:nvSpPr>
        <p:spPr bwMode="auto">
          <a:xfrm>
            <a:off x="1576388" y="5314950"/>
            <a:ext cx="49212" cy="88900"/>
          </a:xfrm>
          <a:prstGeom prst="ellipse">
            <a:avLst/>
          </a:prstGeom>
          <a:solidFill>
            <a:schemeClr val="bg1"/>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72" name="Oval 53" descr="75%">
            <a:extLst>
              <a:ext uri="{FF2B5EF4-FFF2-40B4-BE49-F238E27FC236}">
                <a16:creationId xmlns:a16="http://schemas.microsoft.com/office/drawing/2014/main" id="{5D473515-0C97-6549-9451-39F7AFD02CF5}"/>
              </a:ext>
            </a:extLst>
          </p:cNvPr>
          <p:cNvSpPr>
            <a:spLocks noChangeArrowheads="1"/>
          </p:cNvSpPr>
          <p:nvPr/>
        </p:nvSpPr>
        <p:spPr bwMode="auto">
          <a:xfrm>
            <a:off x="1595438" y="5348288"/>
            <a:ext cx="9525" cy="9525"/>
          </a:xfrm>
          <a:prstGeom prst="ellipse">
            <a:avLst/>
          </a:prstGeom>
          <a:blipFill dpi="0" rotWithShape="0">
            <a:blip r:embed="rId5"/>
            <a:srcRect/>
            <a:tile tx="0" ty="0" sx="100000" sy="100000" flip="none" algn="tl"/>
          </a:blip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73" name="Oval 54" descr="75%">
            <a:extLst>
              <a:ext uri="{FF2B5EF4-FFF2-40B4-BE49-F238E27FC236}">
                <a16:creationId xmlns:a16="http://schemas.microsoft.com/office/drawing/2014/main" id="{78A9123B-02E7-474A-966E-919263AB5115}"/>
              </a:ext>
            </a:extLst>
          </p:cNvPr>
          <p:cNvSpPr>
            <a:spLocks noChangeArrowheads="1"/>
          </p:cNvSpPr>
          <p:nvPr/>
        </p:nvSpPr>
        <p:spPr bwMode="auto">
          <a:xfrm>
            <a:off x="2679700" y="4578350"/>
            <a:ext cx="14288" cy="61913"/>
          </a:xfrm>
          <a:prstGeom prst="ellipse">
            <a:avLst/>
          </a:prstGeom>
          <a:blipFill dpi="0" rotWithShape="0">
            <a:blip r:embed="rId5"/>
            <a:srcRect/>
            <a:tile tx="0" ty="0" sx="100000" sy="100000" flip="none" algn="tl"/>
          </a:blip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74" name="Oval 55" descr="75%">
            <a:extLst>
              <a:ext uri="{FF2B5EF4-FFF2-40B4-BE49-F238E27FC236}">
                <a16:creationId xmlns:a16="http://schemas.microsoft.com/office/drawing/2014/main" id="{201ED3D6-1506-B942-BA63-D9718A84C7DD}"/>
              </a:ext>
            </a:extLst>
          </p:cNvPr>
          <p:cNvSpPr>
            <a:spLocks noChangeArrowheads="1"/>
          </p:cNvSpPr>
          <p:nvPr/>
        </p:nvSpPr>
        <p:spPr bwMode="auto">
          <a:xfrm>
            <a:off x="2809875" y="4784725"/>
            <a:ext cx="12700" cy="49213"/>
          </a:xfrm>
          <a:prstGeom prst="ellipse">
            <a:avLst/>
          </a:prstGeom>
          <a:blipFill dpi="0" rotWithShape="0">
            <a:blip r:embed="rId5"/>
            <a:srcRect/>
            <a:tile tx="0" ty="0" sx="100000" sy="100000" flip="none" algn="tl"/>
          </a:blip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75" name="Oval 56">
            <a:extLst>
              <a:ext uri="{FF2B5EF4-FFF2-40B4-BE49-F238E27FC236}">
                <a16:creationId xmlns:a16="http://schemas.microsoft.com/office/drawing/2014/main" id="{1D8EFDF1-6E90-B048-859C-3D87B8F4FD65}"/>
              </a:ext>
            </a:extLst>
          </p:cNvPr>
          <p:cNvSpPr>
            <a:spLocks noChangeArrowheads="1"/>
          </p:cNvSpPr>
          <p:nvPr/>
        </p:nvSpPr>
        <p:spPr bwMode="auto">
          <a:xfrm>
            <a:off x="3014663" y="5106988"/>
            <a:ext cx="55562" cy="101600"/>
          </a:xfrm>
          <a:prstGeom prst="ellipse">
            <a:avLst/>
          </a:prstGeom>
          <a:solidFill>
            <a:schemeClr val="bg1"/>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76" name="Oval 57" descr="75%">
            <a:extLst>
              <a:ext uri="{FF2B5EF4-FFF2-40B4-BE49-F238E27FC236}">
                <a16:creationId xmlns:a16="http://schemas.microsoft.com/office/drawing/2014/main" id="{ADBD8FE8-6949-644A-8350-9EB25D3112C9}"/>
              </a:ext>
            </a:extLst>
          </p:cNvPr>
          <p:cNvSpPr>
            <a:spLocks noChangeArrowheads="1"/>
          </p:cNvSpPr>
          <p:nvPr/>
        </p:nvSpPr>
        <p:spPr bwMode="auto">
          <a:xfrm>
            <a:off x="3033713" y="5140325"/>
            <a:ext cx="7937" cy="39688"/>
          </a:xfrm>
          <a:prstGeom prst="ellipse">
            <a:avLst/>
          </a:prstGeom>
          <a:blipFill dpi="0" rotWithShape="0">
            <a:blip r:embed="rId5"/>
            <a:srcRect/>
            <a:tile tx="0" ty="0" sx="100000" sy="100000" flip="none" algn="tl"/>
          </a:blip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77" name="Oval 58">
            <a:extLst>
              <a:ext uri="{FF2B5EF4-FFF2-40B4-BE49-F238E27FC236}">
                <a16:creationId xmlns:a16="http://schemas.microsoft.com/office/drawing/2014/main" id="{CB80C694-08EF-BD41-9EA2-00EBACEC9BD3}"/>
              </a:ext>
            </a:extLst>
          </p:cNvPr>
          <p:cNvSpPr>
            <a:spLocks noChangeArrowheads="1"/>
          </p:cNvSpPr>
          <p:nvPr/>
        </p:nvSpPr>
        <p:spPr bwMode="auto">
          <a:xfrm>
            <a:off x="3160713" y="5281613"/>
            <a:ext cx="55562" cy="100012"/>
          </a:xfrm>
          <a:prstGeom prst="ellipse">
            <a:avLst/>
          </a:prstGeom>
          <a:solidFill>
            <a:schemeClr val="bg1"/>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78" name="Oval 59" descr="75%">
            <a:extLst>
              <a:ext uri="{FF2B5EF4-FFF2-40B4-BE49-F238E27FC236}">
                <a16:creationId xmlns:a16="http://schemas.microsoft.com/office/drawing/2014/main" id="{7F357144-BA36-B244-AA72-408B72D87F38}"/>
              </a:ext>
            </a:extLst>
          </p:cNvPr>
          <p:cNvSpPr>
            <a:spLocks noChangeArrowheads="1"/>
          </p:cNvSpPr>
          <p:nvPr/>
        </p:nvSpPr>
        <p:spPr bwMode="auto">
          <a:xfrm>
            <a:off x="3170238" y="5299075"/>
            <a:ext cx="17462" cy="49213"/>
          </a:xfrm>
          <a:prstGeom prst="ellipse">
            <a:avLst/>
          </a:prstGeom>
          <a:blipFill dpi="0" rotWithShape="0">
            <a:blip r:embed="rId5"/>
            <a:srcRect/>
            <a:tile tx="0" ty="0" sx="100000" sy="100000" flip="none" algn="tl"/>
          </a:blip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79" name="Rectangle 60">
            <a:extLst>
              <a:ext uri="{FF2B5EF4-FFF2-40B4-BE49-F238E27FC236}">
                <a16:creationId xmlns:a16="http://schemas.microsoft.com/office/drawing/2014/main" id="{D8712979-94C1-0D48-9127-6813F6C46223}"/>
              </a:ext>
            </a:extLst>
          </p:cNvPr>
          <p:cNvSpPr>
            <a:spLocks noChangeArrowheads="1"/>
          </p:cNvSpPr>
          <p:nvPr/>
        </p:nvSpPr>
        <p:spPr bwMode="auto">
          <a:xfrm>
            <a:off x="1079500" y="6159500"/>
            <a:ext cx="982663"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b="1">
                <a:cs typeface="Arial" panose="020B0604020202020204" pitchFamily="34" charset="0"/>
              </a:rPr>
              <a:t>SMALL BEAD</a:t>
            </a:r>
          </a:p>
        </p:txBody>
      </p:sp>
      <p:sp>
        <p:nvSpPr>
          <p:cNvPr id="26680" name="Rectangle 61">
            <a:extLst>
              <a:ext uri="{FF2B5EF4-FFF2-40B4-BE49-F238E27FC236}">
                <a16:creationId xmlns:a16="http://schemas.microsoft.com/office/drawing/2014/main" id="{F7389A31-F6BA-3141-892A-7BEDFADA7000}"/>
              </a:ext>
            </a:extLst>
          </p:cNvPr>
          <p:cNvSpPr>
            <a:spLocks noChangeArrowheads="1"/>
          </p:cNvSpPr>
          <p:nvPr/>
        </p:nvSpPr>
        <p:spPr bwMode="auto">
          <a:xfrm>
            <a:off x="2868613" y="6159500"/>
            <a:ext cx="989012"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b="1">
                <a:cs typeface="Arial" panose="020B0604020202020204" pitchFamily="34" charset="0"/>
              </a:rPr>
              <a:t>LARGE BEAD</a:t>
            </a:r>
          </a:p>
        </p:txBody>
      </p:sp>
      <p:sp>
        <p:nvSpPr>
          <p:cNvPr id="22586" name="Rectangle 62">
            <a:extLst>
              <a:ext uri="{FF2B5EF4-FFF2-40B4-BE49-F238E27FC236}">
                <a16:creationId xmlns:a16="http://schemas.microsoft.com/office/drawing/2014/main" id="{CA70A9B3-DD31-DD4B-AA50-230CD1576FAE}"/>
              </a:ext>
            </a:extLst>
          </p:cNvPr>
          <p:cNvSpPr>
            <a:spLocks noChangeArrowheads="1"/>
          </p:cNvSpPr>
          <p:nvPr/>
        </p:nvSpPr>
        <p:spPr bwMode="auto">
          <a:xfrm>
            <a:off x="3949700" y="2789238"/>
            <a:ext cx="2038350" cy="1260475"/>
          </a:xfrm>
          <a:prstGeom prst="rect">
            <a:avLst/>
          </a:prstGeom>
          <a:solidFill>
            <a:schemeClr val="bg1"/>
          </a:solidFill>
          <a:ln w="127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Times New Roman" charset="0"/>
              <a:ea typeface="ＭＳ Ｐゴシック" charset="0"/>
              <a:cs typeface="Arial" charset="0"/>
            </a:endParaRPr>
          </a:p>
        </p:txBody>
      </p:sp>
      <p:sp>
        <p:nvSpPr>
          <p:cNvPr id="26682" name="Freeform 63">
            <a:extLst>
              <a:ext uri="{FF2B5EF4-FFF2-40B4-BE49-F238E27FC236}">
                <a16:creationId xmlns:a16="http://schemas.microsoft.com/office/drawing/2014/main" id="{591A946B-24E0-B94E-B4DD-F6AFA825E292}"/>
              </a:ext>
            </a:extLst>
          </p:cNvPr>
          <p:cNvSpPr>
            <a:spLocks/>
          </p:cNvSpPr>
          <p:nvPr/>
        </p:nvSpPr>
        <p:spPr bwMode="auto">
          <a:xfrm>
            <a:off x="4432300" y="3395663"/>
            <a:ext cx="671513" cy="538162"/>
          </a:xfrm>
          <a:custGeom>
            <a:avLst/>
            <a:gdLst>
              <a:gd name="T0" fmla="*/ 0 w 423"/>
              <a:gd name="T1" fmla="*/ 2147483646 h 339"/>
              <a:gd name="T2" fmla="*/ 2147483646 w 423"/>
              <a:gd name="T3" fmla="*/ 2147483646 h 339"/>
              <a:gd name="T4" fmla="*/ 2147483646 w 423"/>
              <a:gd name="T5" fmla="*/ 2147483646 h 339"/>
              <a:gd name="T6" fmla="*/ 2147483646 w 423"/>
              <a:gd name="T7" fmla="*/ 2147483646 h 339"/>
              <a:gd name="T8" fmla="*/ 2147483646 w 423"/>
              <a:gd name="T9" fmla="*/ 2147483646 h 339"/>
              <a:gd name="T10" fmla="*/ 2147483646 w 423"/>
              <a:gd name="T11" fmla="*/ 2147483646 h 339"/>
              <a:gd name="T12" fmla="*/ 2147483646 w 423"/>
              <a:gd name="T13" fmla="*/ 2147483646 h 339"/>
              <a:gd name="T14" fmla="*/ 2147483646 w 423"/>
              <a:gd name="T15" fmla="*/ 2147483646 h 339"/>
              <a:gd name="T16" fmla="*/ 2147483646 w 423"/>
              <a:gd name="T17" fmla="*/ 2147483646 h 339"/>
              <a:gd name="T18" fmla="*/ 2147483646 w 423"/>
              <a:gd name="T19" fmla="*/ 0 h 339"/>
              <a:gd name="T20" fmla="*/ 2147483646 w 423"/>
              <a:gd name="T21" fmla="*/ 2147483646 h 339"/>
              <a:gd name="T22" fmla="*/ 2147483646 w 423"/>
              <a:gd name="T23" fmla="*/ 2147483646 h 339"/>
              <a:gd name="T24" fmla="*/ 2147483646 w 423"/>
              <a:gd name="T25" fmla="*/ 2147483646 h 339"/>
              <a:gd name="T26" fmla="*/ 2147483646 w 423"/>
              <a:gd name="T27" fmla="*/ 2147483646 h 339"/>
              <a:gd name="T28" fmla="*/ 2147483646 w 423"/>
              <a:gd name="T29" fmla="*/ 2147483646 h 339"/>
              <a:gd name="T30" fmla="*/ 2147483646 w 423"/>
              <a:gd name="T31" fmla="*/ 2147483646 h 339"/>
              <a:gd name="T32" fmla="*/ 2147483646 w 423"/>
              <a:gd name="T33" fmla="*/ 2147483646 h 339"/>
              <a:gd name="T34" fmla="*/ 2147483646 w 423"/>
              <a:gd name="T35" fmla="*/ 2147483646 h 339"/>
              <a:gd name="T36" fmla="*/ 2147483646 w 423"/>
              <a:gd name="T37" fmla="*/ 2147483646 h 33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23" h="339">
                <a:moveTo>
                  <a:pt x="0" y="338"/>
                </a:moveTo>
                <a:lnTo>
                  <a:pt x="34" y="323"/>
                </a:lnTo>
                <a:lnTo>
                  <a:pt x="54" y="294"/>
                </a:lnTo>
                <a:lnTo>
                  <a:pt x="83" y="203"/>
                </a:lnTo>
                <a:lnTo>
                  <a:pt x="113" y="122"/>
                </a:lnTo>
                <a:lnTo>
                  <a:pt x="124" y="79"/>
                </a:lnTo>
                <a:lnTo>
                  <a:pt x="138" y="50"/>
                </a:lnTo>
                <a:lnTo>
                  <a:pt x="153" y="33"/>
                </a:lnTo>
                <a:lnTo>
                  <a:pt x="159" y="19"/>
                </a:lnTo>
                <a:lnTo>
                  <a:pt x="175" y="0"/>
                </a:lnTo>
                <a:lnTo>
                  <a:pt x="200" y="14"/>
                </a:lnTo>
                <a:lnTo>
                  <a:pt x="214" y="44"/>
                </a:lnTo>
                <a:lnTo>
                  <a:pt x="226" y="63"/>
                </a:lnTo>
                <a:lnTo>
                  <a:pt x="240" y="95"/>
                </a:lnTo>
                <a:lnTo>
                  <a:pt x="255" y="136"/>
                </a:lnTo>
                <a:lnTo>
                  <a:pt x="272" y="189"/>
                </a:lnTo>
                <a:lnTo>
                  <a:pt x="287" y="236"/>
                </a:lnTo>
                <a:lnTo>
                  <a:pt x="314" y="303"/>
                </a:lnTo>
                <a:lnTo>
                  <a:pt x="422" y="332"/>
                </a:lnTo>
              </a:path>
            </a:pathLst>
          </a:custGeom>
          <a:solidFill>
            <a:schemeClr va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83" name="Freeform 64">
            <a:extLst>
              <a:ext uri="{FF2B5EF4-FFF2-40B4-BE49-F238E27FC236}">
                <a16:creationId xmlns:a16="http://schemas.microsoft.com/office/drawing/2014/main" id="{7AB03629-11DF-0549-B2D4-9C04387A0B97}"/>
              </a:ext>
            </a:extLst>
          </p:cNvPr>
          <p:cNvSpPr>
            <a:spLocks/>
          </p:cNvSpPr>
          <p:nvPr/>
        </p:nvSpPr>
        <p:spPr bwMode="auto">
          <a:xfrm>
            <a:off x="4852988" y="3387725"/>
            <a:ext cx="884237" cy="552450"/>
          </a:xfrm>
          <a:custGeom>
            <a:avLst/>
            <a:gdLst>
              <a:gd name="T0" fmla="*/ 0 w 557"/>
              <a:gd name="T1" fmla="*/ 2147483646 h 348"/>
              <a:gd name="T2" fmla="*/ 2147483646 w 557"/>
              <a:gd name="T3" fmla="*/ 2147483646 h 348"/>
              <a:gd name="T4" fmla="*/ 2147483646 w 557"/>
              <a:gd name="T5" fmla="*/ 2147483646 h 348"/>
              <a:gd name="T6" fmla="*/ 2147483646 w 557"/>
              <a:gd name="T7" fmla="*/ 2147483646 h 348"/>
              <a:gd name="T8" fmla="*/ 2147483646 w 557"/>
              <a:gd name="T9" fmla="*/ 2147483646 h 348"/>
              <a:gd name="T10" fmla="*/ 2147483646 w 557"/>
              <a:gd name="T11" fmla="*/ 2147483646 h 348"/>
              <a:gd name="T12" fmla="*/ 2147483646 w 557"/>
              <a:gd name="T13" fmla="*/ 2147483646 h 348"/>
              <a:gd name="T14" fmla="*/ 2147483646 w 557"/>
              <a:gd name="T15" fmla="*/ 2147483646 h 348"/>
              <a:gd name="T16" fmla="*/ 2147483646 w 557"/>
              <a:gd name="T17" fmla="*/ 2147483646 h 348"/>
              <a:gd name="T18" fmla="*/ 2147483646 w 557"/>
              <a:gd name="T19" fmla="*/ 2147483646 h 348"/>
              <a:gd name="T20" fmla="*/ 2147483646 w 557"/>
              <a:gd name="T21" fmla="*/ 2147483646 h 348"/>
              <a:gd name="T22" fmla="*/ 2147483646 w 557"/>
              <a:gd name="T23" fmla="*/ 2147483646 h 348"/>
              <a:gd name="T24" fmla="*/ 2147483646 w 557"/>
              <a:gd name="T25" fmla="*/ 2147483646 h 348"/>
              <a:gd name="T26" fmla="*/ 2147483646 w 557"/>
              <a:gd name="T27" fmla="*/ 2147483646 h 348"/>
              <a:gd name="T28" fmla="*/ 2147483646 w 557"/>
              <a:gd name="T29" fmla="*/ 0 h 348"/>
              <a:gd name="T30" fmla="*/ 2147483646 w 557"/>
              <a:gd name="T31" fmla="*/ 2147483646 h 348"/>
              <a:gd name="T32" fmla="*/ 2147483646 w 557"/>
              <a:gd name="T33" fmla="*/ 2147483646 h 348"/>
              <a:gd name="T34" fmla="*/ 2147483646 w 557"/>
              <a:gd name="T35" fmla="*/ 2147483646 h 348"/>
              <a:gd name="T36" fmla="*/ 2147483646 w 557"/>
              <a:gd name="T37" fmla="*/ 2147483646 h 348"/>
              <a:gd name="T38" fmla="*/ 2147483646 w 557"/>
              <a:gd name="T39" fmla="*/ 2147483646 h 348"/>
              <a:gd name="T40" fmla="*/ 2147483646 w 557"/>
              <a:gd name="T41" fmla="*/ 2147483646 h 348"/>
              <a:gd name="T42" fmla="*/ 2147483646 w 557"/>
              <a:gd name="T43" fmla="*/ 2147483646 h 348"/>
              <a:gd name="T44" fmla="*/ 2147483646 w 557"/>
              <a:gd name="T45" fmla="*/ 2147483646 h 348"/>
              <a:gd name="T46" fmla="*/ 2147483646 w 557"/>
              <a:gd name="T47" fmla="*/ 2147483646 h 348"/>
              <a:gd name="T48" fmla="*/ 2147483646 w 557"/>
              <a:gd name="T49" fmla="*/ 2147483646 h 348"/>
              <a:gd name="T50" fmla="*/ 2147483646 w 557"/>
              <a:gd name="T51" fmla="*/ 2147483646 h 348"/>
              <a:gd name="T52" fmla="*/ 2147483646 w 557"/>
              <a:gd name="T53" fmla="*/ 2147483646 h 348"/>
              <a:gd name="T54" fmla="*/ 2147483646 w 557"/>
              <a:gd name="T55" fmla="*/ 2147483646 h 348"/>
              <a:gd name="T56" fmla="*/ 2147483646 w 557"/>
              <a:gd name="T57" fmla="*/ 2147483646 h 34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57" h="348">
                <a:moveTo>
                  <a:pt x="0" y="347"/>
                </a:moveTo>
                <a:lnTo>
                  <a:pt x="74" y="325"/>
                </a:lnTo>
                <a:lnTo>
                  <a:pt x="101" y="319"/>
                </a:lnTo>
                <a:lnTo>
                  <a:pt x="125" y="300"/>
                </a:lnTo>
                <a:lnTo>
                  <a:pt x="142" y="279"/>
                </a:lnTo>
                <a:lnTo>
                  <a:pt x="169" y="252"/>
                </a:lnTo>
                <a:lnTo>
                  <a:pt x="196" y="185"/>
                </a:lnTo>
                <a:lnTo>
                  <a:pt x="208" y="158"/>
                </a:lnTo>
                <a:lnTo>
                  <a:pt x="215" y="111"/>
                </a:lnTo>
                <a:lnTo>
                  <a:pt x="226" y="87"/>
                </a:lnTo>
                <a:lnTo>
                  <a:pt x="231" y="62"/>
                </a:lnTo>
                <a:lnTo>
                  <a:pt x="247" y="43"/>
                </a:lnTo>
                <a:lnTo>
                  <a:pt x="248" y="29"/>
                </a:lnTo>
                <a:lnTo>
                  <a:pt x="256" y="6"/>
                </a:lnTo>
                <a:lnTo>
                  <a:pt x="274" y="0"/>
                </a:lnTo>
                <a:lnTo>
                  <a:pt x="291" y="17"/>
                </a:lnTo>
                <a:lnTo>
                  <a:pt x="301" y="36"/>
                </a:lnTo>
                <a:lnTo>
                  <a:pt x="316" y="65"/>
                </a:lnTo>
                <a:lnTo>
                  <a:pt x="339" y="106"/>
                </a:lnTo>
                <a:lnTo>
                  <a:pt x="364" y="164"/>
                </a:lnTo>
                <a:lnTo>
                  <a:pt x="389" y="209"/>
                </a:lnTo>
                <a:lnTo>
                  <a:pt x="404" y="240"/>
                </a:lnTo>
                <a:lnTo>
                  <a:pt x="422" y="262"/>
                </a:lnTo>
                <a:lnTo>
                  <a:pt x="438" y="290"/>
                </a:lnTo>
                <a:lnTo>
                  <a:pt x="459" y="316"/>
                </a:lnTo>
                <a:lnTo>
                  <a:pt x="453" y="307"/>
                </a:lnTo>
                <a:lnTo>
                  <a:pt x="475" y="328"/>
                </a:lnTo>
                <a:lnTo>
                  <a:pt x="510" y="330"/>
                </a:lnTo>
                <a:lnTo>
                  <a:pt x="556" y="341"/>
                </a:lnTo>
              </a:path>
            </a:pathLst>
          </a:custGeom>
          <a:solidFill>
            <a:schemeClr val="accent2"/>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84" name="Line 65">
            <a:extLst>
              <a:ext uri="{FF2B5EF4-FFF2-40B4-BE49-F238E27FC236}">
                <a16:creationId xmlns:a16="http://schemas.microsoft.com/office/drawing/2014/main" id="{F4CE8872-490C-2745-A99C-BD636EC720BE}"/>
              </a:ext>
            </a:extLst>
          </p:cNvPr>
          <p:cNvSpPr>
            <a:spLocks noChangeShapeType="1"/>
          </p:cNvSpPr>
          <p:nvPr/>
        </p:nvSpPr>
        <p:spPr bwMode="auto">
          <a:xfrm>
            <a:off x="4076700" y="2795588"/>
            <a:ext cx="0" cy="113188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85" name="Line 66">
            <a:extLst>
              <a:ext uri="{FF2B5EF4-FFF2-40B4-BE49-F238E27FC236}">
                <a16:creationId xmlns:a16="http://schemas.microsoft.com/office/drawing/2014/main" id="{48EDDC8E-0ABD-4F4E-BD95-99995D8E3FF6}"/>
              </a:ext>
            </a:extLst>
          </p:cNvPr>
          <p:cNvSpPr>
            <a:spLocks noChangeShapeType="1"/>
          </p:cNvSpPr>
          <p:nvPr/>
        </p:nvSpPr>
        <p:spPr bwMode="auto">
          <a:xfrm>
            <a:off x="4089400" y="3940175"/>
            <a:ext cx="18732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86" name="Line 67">
            <a:extLst>
              <a:ext uri="{FF2B5EF4-FFF2-40B4-BE49-F238E27FC236}">
                <a16:creationId xmlns:a16="http://schemas.microsoft.com/office/drawing/2014/main" id="{A85CD9A7-BF08-D540-B31C-A726407A9A01}"/>
              </a:ext>
            </a:extLst>
          </p:cNvPr>
          <p:cNvSpPr>
            <a:spLocks noChangeShapeType="1"/>
          </p:cNvSpPr>
          <p:nvPr/>
        </p:nvSpPr>
        <p:spPr bwMode="auto">
          <a:xfrm>
            <a:off x="4067175" y="3713163"/>
            <a:ext cx="4286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87" name="Line 68">
            <a:extLst>
              <a:ext uri="{FF2B5EF4-FFF2-40B4-BE49-F238E27FC236}">
                <a16:creationId xmlns:a16="http://schemas.microsoft.com/office/drawing/2014/main" id="{F2D66C18-D752-524E-8A6F-E09A7509A65F}"/>
              </a:ext>
            </a:extLst>
          </p:cNvPr>
          <p:cNvSpPr>
            <a:spLocks noChangeShapeType="1"/>
          </p:cNvSpPr>
          <p:nvPr/>
        </p:nvSpPr>
        <p:spPr bwMode="auto">
          <a:xfrm>
            <a:off x="4067175" y="3459163"/>
            <a:ext cx="4286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88" name="Line 69">
            <a:extLst>
              <a:ext uri="{FF2B5EF4-FFF2-40B4-BE49-F238E27FC236}">
                <a16:creationId xmlns:a16="http://schemas.microsoft.com/office/drawing/2014/main" id="{AD372F71-EFC0-7F46-A5D8-61978E8DFC53}"/>
              </a:ext>
            </a:extLst>
          </p:cNvPr>
          <p:cNvSpPr>
            <a:spLocks noChangeShapeType="1"/>
          </p:cNvSpPr>
          <p:nvPr/>
        </p:nvSpPr>
        <p:spPr bwMode="auto">
          <a:xfrm>
            <a:off x="4067175" y="3227388"/>
            <a:ext cx="4286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89" name="Line 70">
            <a:extLst>
              <a:ext uri="{FF2B5EF4-FFF2-40B4-BE49-F238E27FC236}">
                <a16:creationId xmlns:a16="http://schemas.microsoft.com/office/drawing/2014/main" id="{06406F35-D631-D643-BA4D-50321D049DB8}"/>
              </a:ext>
            </a:extLst>
          </p:cNvPr>
          <p:cNvSpPr>
            <a:spLocks noChangeShapeType="1"/>
          </p:cNvSpPr>
          <p:nvPr/>
        </p:nvSpPr>
        <p:spPr bwMode="auto">
          <a:xfrm>
            <a:off x="4067175" y="2990850"/>
            <a:ext cx="4286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90" name="Line 71">
            <a:extLst>
              <a:ext uri="{FF2B5EF4-FFF2-40B4-BE49-F238E27FC236}">
                <a16:creationId xmlns:a16="http://schemas.microsoft.com/office/drawing/2014/main" id="{A97C809E-839C-CB4C-A56C-3A0F94943215}"/>
              </a:ext>
            </a:extLst>
          </p:cNvPr>
          <p:cNvSpPr>
            <a:spLocks noChangeShapeType="1"/>
          </p:cNvSpPr>
          <p:nvPr/>
        </p:nvSpPr>
        <p:spPr bwMode="auto">
          <a:xfrm>
            <a:off x="4324350" y="3927475"/>
            <a:ext cx="0" cy="269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91" name="Line 72">
            <a:extLst>
              <a:ext uri="{FF2B5EF4-FFF2-40B4-BE49-F238E27FC236}">
                <a16:creationId xmlns:a16="http://schemas.microsoft.com/office/drawing/2014/main" id="{5F6C7283-34E9-E54D-8F23-5A376CD04DD0}"/>
              </a:ext>
            </a:extLst>
          </p:cNvPr>
          <p:cNvSpPr>
            <a:spLocks noChangeShapeType="1"/>
          </p:cNvSpPr>
          <p:nvPr/>
        </p:nvSpPr>
        <p:spPr bwMode="auto">
          <a:xfrm>
            <a:off x="4551363" y="3930650"/>
            <a:ext cx="0" cy="25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92" name="Line 73">
            <a:extLst>
              <a:ext uri="{FF2B5EF4-FFF2-40B4-BE49-F238E27FC236}">
                <a16:creationId xmlns:a16="http://schemas.microsoft.com/office/drawing/2014/main" id="{7A7381D9-10D5-0F48-A751-54061D44C383}"/>
              </a:ext>
            </a:extLst>
          </p:cNvPr>
          <p:cNvSpPr>
            <a:spLocks noChangeShapeType="1"/>
          </p:cNvSpPr>
          <p:nvPr/>
        </p:nvSpPr>
        <p:spPr bwMode="auto">
          <a:xfrm>
            <a:off x="4783138" y="3930650"/>
            <a:ext cx="0" cy="25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93" name="Line 74">
            <a:extLst>
              <a:ext uri="{FF2B5EF4-FFF2-40B4-BE49-F238E27FC236}">
                <a16:creationId xmlns:a16="http://schemas.microsoft.com/office/drawing/2014/main" id="{1991945B-CACD-BE4F-B020-F8856543D3A7}"/>
              </a:ext>
            </a:extLst>
          </p:cNvPr>
          <p:cNvSpPr>
            <a:spLocks noChangeShapeType="1"/>
          </p:cNvSpPr>
          <p:nvPr/>
        </p:nvSpPr>
        <p:spPr bwMode="auto">
          <a:xfrm>
            <a:off x="4987925" y="3927475"/>
            <a:ext cx="0" cy="269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94" name="Line 75">
            <a:extLst>
              <a:ext uri="{FF2B5EF4-FFF2-40B4-BE49-F238E27FC236}">
                <a16:creationId xmlns:a16="http://schemas.microsoft.com/office/drawing/2014/main" id="{3B2A9582-6EF1-2D4C-96FB-9FDD5486AF4E}"/>
              </a:ext>
            </a:extLst>
          </p:cNvPr>
          <p:cNvSpPr>
            <a:spLocks noChangeShapeType="1"/>
          </p:cNvSpPr>
          <p:nvPr/>
        </p:nvSpPr>
        <p:spPr bwMode="auto">
          <a:xfrm>
            <a:off x="5173663" y="3930650"/>
            <a:ext cx="0" cy="25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95" name="Line 76">
            <a:extLst>
              <a:ext uri="{FF2B5EF4-FFF2-40B4-BE49-F238E27FC236}">
                <a16:creationId xmlns:a16="http://schemas.microsoft.com/office/drawing/2014/main" id="{5CF9FB16-838D-3743-AEDB-5A76DF4E5DAF}"/>
              </a:ext>
            </a:extLst>
          </p:cNvPr>
          <p:cNvSpPr>
            <a:spLocks noChangeShapeType="1"/>
          </p:cNvSpPr>
          <p:nvPr/>
        </p:nvSpPr>
        <p:spPr bwMode="auto">
          <a:xfrm>
            <a:off x="5546725" y="3930650"/>
            <a:ext cx="0" cy="25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96" name="Line 77">
            <a:extLst>
              <a:ext uri="{FF2B5EF4-FFF2-40B4-BE49-F238E27FC236}">
                <a16:creationId xmlns:a16="http://schemas.microsoft.com/office/drawing/2014/main" id="{57442076-60F2-4347-97D3-553A8F1B779E}"/>
              </a:ext>
            </a:extLst>
          </p:cNvPr>
          <p:cNvSpPr>
            <a:spLocks noChangeShapeType="1"/>
          </p:cNvSpPr>
          <p:nvPr/>
        </p:nvSpPr>
        <p:spPr bwMode="auto">
          <a:xfrm>
            <a:off x="5359400" y="3930650"/>
            <a:ext cx="0" cy="25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97" name="Line 78">
            <a:extLst>
              <a:ext uri="{FF2B5EF4-FFF2-40B4-BE49-F238E27FC236}">
                <a16:creationId xmlns:a16="http://schemas.microsoft.com/office/drawing/2014/main" id="{C1056E0D-D068-064D-AEEE-69ECA999293D}"/>
              </a:ext>
            </a:extLst>
          </p:cNvPr>
          <p:cNvSpPr>
            <a:spLocks noChangeShapeType="1"/>
          </p:cNvSpPr>
          <p:nvPr/>
        </p:nvSpPr>
        <p:spPr bwMode="auto">
          <a:xfrm>
            <a:off x="5740400" y="3935413"/>
            <a:ext cx="0" cy="25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98" name="Oval 79">
            <a:extLst>
              <a:ext uri="{FF2B5EF4-FFF2-40B4-BE49-F238E27FC236}">
                <a16:creationId xmlns:a16="http://schemas.microsoft.com/office/drawing/2014/main" id="{1204876F-55CA-654F-8E35-7FFE9F79D810}"/>
              </a:ext>
            </a:extLst>
          </p:cNvPr>
          <p:cNvSpPr>
            <a:spLocks noChangeArrowheads="1"/>
          </p:cNvSpPr>
          <p:nvPr/>
        </p:nvSpPr>
        <p:spPr bwMode="auto">
          <a:xfrm>
            <a:off x="5313363" y="2984500"/>
            <a:ext cx="111125" cy="168275"/>
          </a:xfrm>
          <a:prstGeom prst="ellipse">
            <a:avLst/>
          </a:prstGeom>
          <a:solidFill>
            <a:schemeClr val="bg1"/>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99" name="Oval 80" descr="75%">
            <a:extLst>
              <a:ext uri="{FF2B5EF4-FFF2-40B4-BE49-F238E27FC236}">
                <a16:creationId xmlns:a16="http://schemas.microsoft.com/office/drawing/2014/main" id="{6D908CA3-E99C-3A47-81DE-9576A4F0FAFA}"/>
              </a:ext>
            </a:extLst>
          </p:cNvPr>
          <p:cNvSpPr>
            <a:spLocks noChangeArrowheads="1"/>
          </p:cNvSpPr>
          <p:nvPr/>
        </p:nvSpPr>
        <p:spPr bwMode="auto">
          <a:xfrm>
            <a:off x="5345113" y="3028950"/>
            <a:ext cx="41275" cy="88900"/>
          </a:xfrm>
          <a:prstGeom prst="ellipse">
            <a:avLst/>
          </a:prstGeom>
          <a:blipFill dpi="0" rotWithShape="0">
            <a:blip r:embed="rId5"/>
            <a:srcRect/>
            <a:tile tx="0" ty="0" sx="100000" sy="100000" flip="none" algn="tl"/>
          </a:blip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nvGrpSpPr>
          <p:cNvPr id="26700" name="Group 81">
            <a:extLst>
              <a:ext uri="{FF2B5EF4-FFF2-40B4-BE49-F238E27FC236}">
                <a16:creationId xmlns:a16="http://schemas.microsoft.com/office/drawing/2014/main" id="{D77AD99F-8BE5-8344-9F3E-2764FE6DF574}"/>
              </a:ext>
            </a:extLst>
          </p:cNvPr>
          <p:cNvGrpSpPr>
            <a:grpSpLocks/>
          </p:cNvGrpSpPr>
          <p:nvPr/>
        </p:nvGrpSpPr>
        <p:grpSpPr bwMode="auto">
          <a:xfrm>
            <a:off x="4759325" y="2978150"/>
            <a:ext cx="103188" cy="165100"/>
            <a:chOff x="2998" y="3406"/>
            <a:chExt cx="65" cy="104"/>
          </a:xfrm>
        </p:grpSpPr>
        <p:sp>
          <p:nvSpPr>
            <p:cNvPr id="26739" name="Oval 82">
              <a:extLst>
                <a:ext uri="{FF2B5EF4-FFF2-40B4-BE49-F238E27FC236}">
                  <a16:creationId xmlns:a16="http://schemas.microsoft.com/office/drawing/2014/main" id="{B9A9CE79-5A59-7344-83C8-81F930849F70}"/>
                </a:ext>
              </a:extLst>
            </p:cNvPr>
            <p:cNvSpPr>
              <a:spLocks noChangeArrowheads="1"/>
            </p:cNvSpPr>
            <p:nvPr/>
          </p:nvSpPr>
          <p:spPr bwMode="auto">
            <a:xfrm>
              <a:off x="2998" y="3406"/>
              <a:ext cx="65" cy="104"/>
            </a:xfrm>
            <a:prstGeom prst="ellipse">
              <a:avLst/>
            </a:prstGeom>
            <a:solidFill>
              <a:schemeClr val="bg1"/>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740" name="Oval 83" descr="75%">
              <a:extLst>
                <a:ext uri="{FF2B5EF4-FFF2-40B4-BE49-F238E27FC236}">
                  <a16:creationId xmlns:a16="http://schemas.microsoft.com/office/drawing/2014/main" id="{8548192F-1B38-544B-A87D-A2C16F41E8A2}"/>
                </a:ext>
              </a:extLst>
            </p:cNvPr>
            <p:cNvSpPr>
              <a:spLocks noChangeArrowheads="1"/>
            </p:cNvSpPr>
            <p:nvPr/>
          </p:nvSpPr>
          <p:spPr bwMode="auto">
            <a:xfrm>
              <a:off x="3029" y="3441"/>
              <a:ext cx="20" cy="16"/>
            </a:xfrm>
            <a:prstGeom prst="ellipse">
              <a:avLst/>
            </a:prstGeom>
            <a:blipFill dpi="0" rotWithShape="0">
              <a:blip r:embed="rId5"/>
              <a:srcRect/>
              <a:tile tx="0" ty="0" sx="100000" sy="100000" flip="none" algn="tl"/>
            </a:blip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sp>
        <p:nvSpPr>
          <p:cNvPr id="26701" name="Line 84">
            <a:extLst>
              <a:ext uri="{FF2B5EF4-FFF2-40B4-BE49-F238E27FC236}">
                <a16:creationId xmlns:a16="http://schemas.microsoft.com/office/drawing/2014/main" id="{48182F6C-730C-D64E-BAF9-6C521AD588D5}"/>
              </a:ext>
            </a:extLst>
          </p:cNvPr>
          <p:cNvSpPr>
            <a:spLocks noChangeShapeType="1"/>
          </p:cNvSpPr>
          <p:nvPr/>
        </p:nvSpPr>
        <p:spPr bwMode="auto">
          <a:xfrm>
            <a:off x="4672013" y="2732088"/>
            <a:ext cx="0" cy="34131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702" name="Line 85">
            <a:extLst>
              <a:ext uri="{FF2B5EF4-FFF2-40B4-BE49-F238E27FC236}">
                <a16:creationId xmlns:a16="http://schemas.microsoft.com/office/drawing/2014/main" id="{46A3E900-6CE6-8647-9360-0CEB81A79BAC}"/>
              </a:ext>
            </a:extLst>
          </p:cNvPr>
          <p:cNvSpPr>
            <a:spLocks noChangeShapeType="1"/>
          </p:cNvSpPr>
          <p:nvPr/>
        </p:nvSpPr>
        <p:spPr bwMode="auto">
          <a:xfrm>
            <a:off x="5249863" y="2738438"/>
            <a:ext cx="0" cy="3429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703" name="Rectangle 86">
            <a:extLst>
              <a:ext uri="{FF2B5EF4-FFF2-40B4-BE49-F238E27FC236}">
                <a16:creationId xmlns:a16="http://schemas.microsoft.com/office/drawing/2014/main" id="{62F5E19B-2BD9-A24D-A9AC-D1337BE4EE85}"/>
              </a:ext>
            </a:extLst>
          </p:cNvPr>
          <p:cNvSpPr>
            <a:spLocks noChangeArrowheads="1"/>
          </p:cNvSpPr>
          <p:nvPr/>
        </p:nvSpPr>
        <p:spPr bwMode="auto">
          <a:xfrm>
            <a:off x="4132263" y="4079875"/>
            <a:ext cx="185102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300" b="1">
                <a:cs typeface="Arial" panose="020B0604020202020204" pitchFamily="34" charset="0"/>
              </a:rPr>
              <a:t>Frequency Histogram</a:t>
            </a:r>
          </a:p>
        </p:txBody>
      </p:sp>
      <p:sp>
        <p:nvSpPr>
          <p:cNvPr id="26704" name="Rectangle 87">
            <a:extLst>
              <a:ext uri="{FF2B5EF4-FFF2-40B4-BE49-F238E27FC236}">
                <a16:creationId xmlns:a16="http://schemas.microsoft.com/office/drawing/2014/main" id="{FE53AE85-EACB-3B45-A866-977320B12C9D}"/>
              </a:ext>
            </a:extLst>
          </p:cNvPr>
          <p:cNvSpPr>
            <a:spLocks noChangeArrowheads="1"/>
          </p:cNvSpPr>
          <p:nvPr/>
        </p:nvSpPr>
        <p:spPr bwMode="auto">
          <a:xfrm>
            <a:off x="4105275" y="2544763"/>
            <a:ext cx="982663"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b="1">
                <a:cs typeface="Arial" panose="020B0604020202020204" pitchFamily="34" charset="0"/>
              </a:rPr>
              <a:t>SMALL BEAD</a:t>
            </a:r>
          </a:p>
        </p:txBody>
      </p:sp>
      <p:sp>
        <p:nvSpPr>
          <p:cNvPr id="26705" name="Rectangle 88">
            <a:extLst>
              <a:ext uri="{FF2B5EF4-FFF2-40B4-BE49-F238E27FC236}">
                <a16:creationId xmlns:a16="http://schemas.microsoft.com/office/drawing/2014/main" id="{C63AD60B-B8C0-4148-BBFD-7A5FB1068A92}"/>
              </a:ext>
            </a:extLst>
          </p:cNvPr>
          <p:cNvSpPr>
            <a:spLocks noChangeArrowheads="1"/>
          </p:cNvSpPr>
          <p:nvPr/>
        </p:nvSpPr>
        <p:spPr bwMode="auto">
          <a:xfrm>
            <a:off x="5021263" y="2557463"/>
            <a:ext cx="989012"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b="1">
                <a:cs typeface="Arial" panose="020B0604020202020204" pitchFamily="34" charset="0"/>
              </a:rPr>
              <a:t>LARGE BEAD</a:t>
            </a:r>
          </a:p>
        </p:txBody>
      </p:sp>
      <p:sp>
        <p:nvSpPr>
          <p:cNvPr id="26706" name="Rectangle 89">
            <a:extLst>
              <a:ext uri="{FF2B5EF4-FFF2-40B4-BE49-F238E27FC236}">
                <a16:creationId xmlns:a16="http://schemas.microsoft.com/office/drawing/2014/main" id="{54655367-F269-044F-A98A-33767007C760}"/>
              </a:ext>
            </a:extLst>
          </p:cNvPr>
          <p:cNvSpPr>
            <a:spLocks noChangeArrowheads="1"/>
          </p:cNvSpPr>
          <p:nvPr/>
        </p:nvSpPr>
        <p:spPr bwMode="auto">
          <a:xfrm>
            <a:off x="1573213" y="381000"/>
            <a:ext cx="86995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b="1">
                <a:cs typeface="Arial" panose="020B0604020202020204" pitchFamily="34" charset="0"/>
              </a:rPr>
              <a:t>Sample in</a:t>
            </a:r>
          </a:p>
        </p:txBody>
      </p:sp>
      <p:sp>
        <p:nvSpPr>
          <p:cNvPr id="26707" name="Rectangle 90">
            <a:extLst>
              <a:ext uri="{FF2B5EF4-FFF2-40B4-BE49-F238E27FC236}">
                <a16:creationId xmlns:a16="http://schemas.microsoft.com/office/drawing/2014/main" id="{A0327F92-5D32-5641-A198-F569D90FA8CE}"/>
              </a:ext>
            </a:extLst>
          </p:cNvPr>
          <p:cNvSpPr>
            <a:spLocks noChangeArrowheads="1"/>
          </p:cNvSpPr>
          <p:nvPr/>
        </p:nvSpPr>
        <p:spPr bwMode="auto">
          <a:xfrm>
            <a:off x="2592388" y="519113"/>
            <a:ext cx="5715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b="1">
                <a:cs typeface="Arial" panose="020B0604020202020204" pitchFamily="34" charset="0"/>
              </a:rPr>
              <a:t>Sheath</a:t>
            </a:r>
          </a:p>
        </p:txBody>
      </p:sp>
      <p:sp>
        <p:nvSpPr>
          <p:cNvPr id="26708" name="Rectangle 91">
            <a:extLst>
              <a:ext uri="{FF2B5EF4-FFF2-40B4-BE49-F238E27FC236}">
                <a16:creationId xmlns:a16="http://schemas.microsoft.com/office/drawing/2014/main" id="{7064C76F-D45F-1D47-B1C9-5F28D4C35AE4}"/>
              </a:ext>
            </a:extLst>
          </p:cNvPr>
          <p:cNvSpPr>
            <a:spLocks noChangeArrowheads="1"/>
          </p:cNvSpPr>
          <p:nvPr/>
        </p:nvSpPr>
        <p:spPr bwMode="auto">
          <a:xfrm>
            <a:off x="2798763" y="1468438"/>
            <a:ext cx="719137"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b="1">
                <a:cs typeface="Arial" panose="020B0604020202020204" pitchFamily="34" charset="0"/>
              </a:rPr>
              <a:t>Sheath in</a:t>
            </a:r>
          </a:p>
        </p:txBody>
      </p:sp>
      <p:sp>
        <p:nvSpPr>
          <p:cNvPr id="26709" name="Rectangle 92">
            <a:extLst>
              <a:ext uri="{FF2B5EF4-FFF2-40B4-BE49-F238E27FC236}">
                <a16:creationId xmlns:a16="http://schemas.microsoft.com/office/drawing/2014/main" id="{069749CF-5B25-344A-8B1A-BD70CE6A12BD}"/>
              </a:ext>
            </a:extLst>
          </p:cNvPr>
          <p:cNvSpPr>
            <a:spLocks noChangeArrowheads="1"/>
          </p:cNvSpPr>
          <p:nvPr/>
        </p:nvSpPr>
        <p:spPr bwMode="auto">
          <a:xfrm>
            <a:off x="673100" y="2500313"/>
            <a:ext cx="993775"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b="1">
                <a:cs typeface="Arial" panose="020B0604020202020204" pitchFamily="34" charset="0"/>
              </a:rPr>
              <a:t>Laser beam</a:t>
            </a:r>
          </a:p>
        </p:txBody>
      </p:sp>
      <p:sp>
        <p:nvSpPr>
          <p:cNvPr id="26710" name="Rectangle 93">
            <a:extLst>
              <a:ext uri="{FF2B5EF4-FFF2-40B4-BE49-F238E27FC236}">
                <a16:creationId xmlns:a16="http://schemas.microsoft.com/office/drawing/2014/main" id="{DACAE330-719F-744B-9BB5-6F17253CF77D}"/>
              </a:ext>
            </a:extLst>
          </p:cNvPr>
          <p:cNvSpPr>
            <a:spLocks noChangeArrowheads="1"/>
          </p:cNvSpPr>
          <p:nvPr/>
        </p:nvSpPr>
        <p:spPr bwMode="auto">
          <a:xfrm>
            <a:off x="1039813" y="831850"/>
            <a:ext cx="6127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b="1">
                <a:cs typeface="Arial" panose="020B0604020202020204" pitchFamily="34" charset="0"/>
              </a:rPr>
              <a:t>Stream </a:t>
            </a:r>
          </a:p>
          <a:p>
            <a:pPr>
              <a:spcBef>
                <a:spcPct val="0"/>
              </a:spcBef>
              <a:buFontTx/>
              <a:buNone/>
            </a:pPr>
            <a:r>
              <a:rPr lang="en-US" altLang="en-US" sz="1000" b="1">
                <a:cs typeface="Arial" panose="020B0604020202020204" pitchFamily="34" charset="0"/>
              </a:rPr>
              <a:t>Charge</a:t>
            </a:r>
          </a:p>
        </p:txBody>
      </p:sp>
      <p:sp>
        <p:nvSpPr>
          <p:cNvPr id="26711" name="Rectangle 94">
            <a:extLst>
              <a:ext uri="{FF2B5EF4-FFF2-40B4-BE49-F238E27FC236}">
                <a16:creationId xmlns:a16="http://schemas.microsoft.com/office/drawing/2014/main" id="{E87F2E97-CBD0-B34B-9EBD-6E68842172AA}"/>
              </a:ext>
            </a:extLst>
          </p:cNvPr>
          <p:cNvSpPr>
            <a:spLocks noChangeArrowheads="1"/>
          </p:cNvSpPr>
          <p:nvPr/>
        </p:nvSpPr>
        <p:spPr bwMode="auto">
          <a:xfrm>
            <a:off x="1179513" y="4141788"/>
            <a:ext cx="566737"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300" b="1">
                <a:cs typeface="Arial" panose="020B0604020202020204" pitchFamily="34" charset="0"/>
              </a:rPr>
              <a:t>+4KV</a:t>
            </a:r>
          </a:p>
        </p:txBody>
      </p:sp>
      <p:sp>
        <p:nvSpPr>
          <p:cNvPr id="26712" name="Rectangle 95">
            <a:extLst>
              <a:ext uri="{FF2B5EF4-FFF2-40B4-BE49-F238E27FC236}">
                <a16:creationId xmlns:a16="http://schemas.microsoft.com/office/drawing/2014/main" id="{17C68927-6016-DC48-B0EA-B04F4982446C}"/>
              </a:ext>
            </a:extLst>
          </p:cNvPr>
          <p:cNvSpPr>
            <a:spLocks noChangeArrowheads="1"/>
          </p:cNvSpPr>
          <p:nvPr/>
        </p:nvSpPr>
        <p:spPr bwMode="auto">
          <a:xfrm>
            <a:off x="2892425" y="4095750"/>
            <a:ext cx="52546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300" b="1">
                <a:cs typeface="Arial" panose="020B0604020202020204" pitchFamily="34" charset="0"/>
              </a:rPr>
              <a:t>-4KV</a:t>
            </a:r>
          </a:p>
        </p:txBody>
      </p:sp>
      <p:sp>
        <p:nvSpPr>
          <p:cNvPr id="26713" name="Rectangle 96">
            <a:extLst>
              <a:ext uri="{FF2B5EF4-FFF2-40B4-BE49-F238E27FC236}">
                <a16:creationId xmlns:a16="http://schemas.microsoft.com/office/drawing/2014/main" id="{4F099557-219D-0C4B-B905-3F7EB346A3C5}"/>
              </a:ext>
            </a:extLst>
          </p:cNvPr>
          <p:cNvSpPr>
            <a:spLocks noChangeArrowheads="1"/>
          </p:cNvSpPr>
          <p:nvPr/>
        </p:nvSpPr>
        <p:spPr bwMode="auto">
          <a:xfrm>
            <a:off x="2128838" y="5900738"/>
            <a:ext cx="636587"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300" b="1">
                <a:cs typeface="Arial" panose="020B0604020202020204" pitchFamily="34" charset="0"/>
              </a:rPr>
              <a:t>Waste</a:t>
            </a:r>
          </a:p>
        </p:txBody>
      </p:sp>
      <p:sp>
        <p:nvSpPr>
          <p:cNvPr id="26714" name="Line 97">
            <a:extLst>
              <a:ext uri="{FF2B5EF4-FFF2-40B4-BE49-F238E27FC236}">
                <a16:creationId xmlns:a16="http://schemas.microsoft.com/office/drawing/2014/main" id="{34399968-CE4C-EC48-8644-D63B501D3015}"/>
              </a:ext>
            </a:extLst>
          </p:cNvPr>
          <p:cNvSpPr>
            <a:spLocks noChangeShapeType="1"/>
          </p:cNvSpPr>
          <p:nvPr/>
        </p:nvSpPr>
        <p:spPr bwMode="auto">
          <a:xfrm>
            <a:off x="4987925" y="2940050"/>
            <a:ext cx="0" cy="979488"/>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715" name="Rectangle 98">
            <a:extLst>
              <a:ext uri="{FF2B5EF4-FFF2-40B4-BE49-F238E27FC236}">
                <a16:creationId xmlns:a16="http://schemas.microsoft.com/office/drawing/2014/main" id="{17A01695-14DF-A548-80A0-BC193B5BF39E}"/>
              </a:ext>
            </a:extLst>
          </p:cNvPr>
          <p:cNvSpPr>
            <a:spLocks noChangeArrowheads="1"/>
          </p:cNvSpPr>
          <p:nvPr/>
        </p:nvSpPr>
        <p:spPr bwMode="auto">
          <a:xfrm>
            <a:off x="4987925" y="3117850"/>
            <a:ext cx="931863"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b="1">
                <a:cs typeface="Arial" panose="020B0604020202020204" pitchFamily="34" charset="0"/>
              </a:rPr>
              <a:t>SORT RIGHT</a:t>
            </a:r>
          </a:p>
        </p:txBody>
      </p:sp>
      <p:sp>
        <p:nvSpPr>
          <p:cNvPr id="26716" name="Rectangle 99">
            <a:extLst>
              <a:ext uri="{FF2B5EF4-FFF2-40B4-BE49-F238E27FC236}">
                <a16:creationId xmlns:a16="http://schemas.microsoft.com/office/drawing/2014/main" id="{37142E65-C182-0746-9C7B-87AE40438A8E}"/>
              </a:ext>
            </a:extLst>
          </p:cNvPr>
          <p:cNvSpPr>
            <a:spLocks noChangeArrowheads="1"/>
          </p:cNvSpPr>
          <p:nvPr/>
        </p:nvSpPr>
        <p:spPr bwMode="auto">
          <a:xfrm>
            <a:off x="4103688" y="3119438"/>
            <a:ext cx="107315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b="1">
                <a:cs typeface="Arial" panose="020B0604020202020204" pitchFamily="34" charset="0"/>
              </a:rPr>
              <a:t>SORT LEFT</a:t>
            </a:r>
          </a:p>
        </p:txBody>
      </p:sp>
      <p:sp>
        <p:nvSpPr>
          <p:cNvPr id="26717" name="Rectangle 100">
            <a:extLst>
              <a:ext uri="{FF2B5EF4-FFF2-40B4-BE49-F238E27FC236}">
                <a16:creationId xmlns:a16="http://schemas.microsoft.com/office/drawing/2014/main" id="{9B6BC3B2-858B-C54A-9CF4-139CB367453F}"/>
              </a:ext>
            </a:extLst>
          </p:cNvPr>
          <p:cNvSpPr>
            <a:spLocks noChangeArrowheads="1"/>
          </p:cNvSpPr>
          <p:nvPr/>
        </p:nvSpPr>
        <p:spPr bwMode="auto">
          <a:xfrm>
            <a:off x="4095750" y="2165350"/>
            <a:ext cx="188595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b="1">
                <a:cs typeface="Arial" panose="020B0604020202020204" pitchFamily="34" charset="0"/>
              </a:rPr>
              <a:t>SORT DECISIONS</a:t>
            </a:r>
          </a:p>
        </p:txBody>
      </p:sp>
      <p:sp>
        <p:nvSpPr>
          <p:cNvPr id="26718" name="Line 101">
            <a:extLst>
              <a:ext uri="{FF2B5EF4-FFF2-40B4-BE49-F238E27FC236}">
                <a16:creationId xmlns:a16="http://schemas.microsoft.com/office/drawing/2014/main" id="{44842033-26C9-E94F-B1A4-5ADB3942D290}"/>
              </a:ext>
            </a:extLst>
          </p:cNvPr>
          <p:cNvSpPr>
            <a:spLocks noChangeShapeType="1"/>
          </p:cNvSpPr>
          <p:nvPr/>
        </p:nvSpPr>
        <p:spPr bwMode="auto">
          <a:xfrm>
            <a:off x="2025650" y="1290638"/>
            <a:ext cx="6921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719" name="Rectangle 102">
            <a:extLst>
              <a:ext uri="{FF2B5EF4-FFF2-40B4-BE49-F238E27FC236}">
                <a16:creationId xmlns:a16="http://schemas.microsoft.com/office/drawing/2014/main" id="{A0FDB6B8-2FC9-5948-A9F1-383B8F03C470}"/>
              </a:ext>
            </a:extLst>
          </p:cNvPr>
          <p:cNvSpPr>
            <a:spLocks noChangeArrowheads="1"/>
          </p:cNvSpPr>
          <p:nvPr/>
        </p:nvSpPr>
        <p:spPr bwMode="auto">
          <a:xfrm>
            <a:off x="3030538" y="995363"/>
            <a:ext cx="11525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b="1">
                <a:cs typeface="Arial" panose="020B0604020202020204" pitchFamily="34" charset="0"/>
              </a:rPr>
              <a:t>Piezoelectric</a:t>
            </a:r>
          </a:p>
          <a:p>
            <a:pPr>
              <a:spcBef>
                <a:spcPct val="0"/>
              </a:spcBef>
              <a:buFontTx/>
              <a:buNone/>
            </a:pPr>
            <a:r>
              <a:rPr lang="en-US" altLang="en-US" sz="1000" b="1">
                <a:cs typeface="Arial" panose="020B0604020202020204" pitchFamily="34" charset="0"/>
              </a:rPr>
              <a:t>crystal oscillator</a:t>
            </a:r>
          </a:p>
        </p:txBody>
      </p:sp>
      <p:sp>
        <p:nvSpPr>
          <p:cNvPr id="26720" name="Line 103">
            <a:extLst>
              <a:ext uri="{FF2B5EF4-FFF2-40B4-BE49-F238E27FC236}">
                <a16:creationId xmlns:a16="http://schemas.microsoft.com/office/drawing/2014/main" id="{0B66E536-5BEB-B34E-BDA0-8C9B75B9E0A2}"/>
              </a:ext>
            </a:extLst>
          </p:cNvPr>
          <p:cNvSpPr>
            <a:spLocks noChangeShapeType="1"/>
          </p:cNvSpPr>
          <p:nvPr/>
        </p:nvSpPr>
        <p:spPr bwMode="auto">
          <a:xfrm flipH="1">
            <a:off x="2794000" y="1216025"/>
            <a:ext cx="336550" cy="7937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721" name="Line 104">
            <a:extLst>
              <a:ext uri="{FF2B5EF4-FFF2-40B4-BE49-F238E27FC236}">
                <a16:creationId xmlns:a16="http://schemas.microsoft.com/office/drawing/2014/main" id="{E21B81B7-3564-944C-BA72-6F5FEA52E2F0}"/>
              </a:ext>
            </a:extLst>
          </p:cNvPr>
          <p:cNvSpPr>
            <a:spLocks noChangeShapeType="1"/>
          </p:cNvSpPr>
          <p:nvPr/>
        </p:nvSpPr>
        <p:spPr bwMode="auto">
          <a:xfrm flipH="1">
            <a:off x="2424113" y="3397250"/>
            <a:ext cx="288925"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722" name="Rectangle 105">
            <a:extLst>
              <a:ext uri="{FF2B5EF4-FFF2-40B4-BE49-F238E27FC236}">
                <a16:creationId xmlns:a16="http://schemas.microsoft.com/office/drawing/2014/main" id="{E732BC5B-574E-B74A-A975-081A62F6B264}"/>
              </a:ext>
            </a:extLst>
          </p:cNvPr>
          <p:cNvSpPr>
            <a:spLocks noChangeArrowheads="1"/>
          </p:cNvSpPr>
          <p:nvPr/>
        </p:nvSpPr>
        <p:spPr bwMode="auto">
          <a:xfrm>
            <a:off x="2636838" y="3181350"/>
            <a:ext cx="96520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b="1">
                <a:cs typeface="Arial" panose="020B0604020202020204" pitchFamily="34" charset="0"/>
              </a:rPr>
              <a:t>Last attached</a:t>
            </a:r>
          </a:p>
          <a:p>
            <a:pPr>
              <a:spcBef>
                <a:spcPct val="0"/>
              </a:spcBef>
              <a:buFontTx/>
              <a:buNone/>
            </a:pPr>
            <a:r>
              <a:rPr lang="en-US" altLang="en-US" sz="1000" b="1">
                <a:cs typeface="Arial" panose="020B0604020202020204" pitchFamily="34" charset="0"/>
              </a:rPr>
              <a:t>droplet</a:t>
            </a:r>
          </a:p>
        </p:txBody>
      </p:sp>
      <p:sp>
        <p:nvSpPr>
          <p:cNvPr id="26723" name="Rectangle 106">
            <a:extLst>
              <a:ext uri="{FF2B5EF4-FFF2-40B4-BE49-F238E27FC236}">
                <a16:creationId xmlns:a16="http://schemas.microsoft.com/office/drawing/2014/main" id="{89C80637-B119-874E-B1BC-F0C8E7A11B40}"/>
              </a:ext>
            </a:extLst>
          </p:cNvPr>
          <p:cNvSpPr>
            <a:spLocks noChangeArrowheads="1"/>
          </p:cNvSpPr>
          <p:nvPr/>
        </p:nvSpPr>
        <p:spPr bwMode="auto">
          <a:xfrm>
            <a:off x="960438" y="4432300"/>
            <a:ext cx="56356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300" b="1">
                <a:cs typeface="Arial" panose="020B0604020202020204" pitchFamily="34" charset="0"/>
              </a:rPr>
              <a:t>LEFT</a:t>
            </a:r>
          </a:p>
        </p:txBody>
      </p:sp>
      <p:sp>
        <p:nvSpPr>
          <p:cNvPr id="26724" name="Rectangle 107">
            <a:extLst>
              <a:ext uri="{FF2B5EF4-FFF2-40B4-BE49-F238E27FC236}">
                <a16:creationId xmlns:a16="http://schemas.microsoft.com/office/drawing/2014/main" id="{DCBA2C8C-E2CA-D84C-B3EA-841FE98E86CB}"/>
              </a:ext>
            </a:extLst>
          </p:cNvPr>
          <p:cNvSpPr>
            <a:spLocks noChangeArrowheads="1"/>
          </p:cNvSpPr>
          <p:nvPr/>
        </p:nvSpPr>
        <p:spPr bwMode="auto">
          <a:xfrm>
            <a:off x="3095625" y="4405313"/>
            <a:ext cx="663575"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300" b="1">
                <a:cs typeface="Arial" panose="020B0604020202020204" pitchFamily="34" charset="0"/>
              </a:rPr>
              <a:t>RIGHT</a:t>
            </a:r>
          </a:p>
        </p:txBody>
      </p:sp>
      <p:sp>
        <p:nvSpPr>
          <p:cNvPr id="26725" name="AutoShape 108">
            <a:extLst>
              <a:ext uri="{FF2B5EF4-FFF2-40B4-BE49-F238E27FC236}">
                <a16:creationId xmlns:a16="http://schemas.microsoft.com/office/drawing/2014/main" id="{10357335-9441-9F4D-A417-F3D151BE2358}"/>
              </a:ext>
            </a:extLst>
          </p:cNvPr>
          <p:cNvSpPr>
            <a:spLocks noChangeArrowheads="1"/>
          </p:cNvSpPr>
          <p:nvPr/>
        </p:nvSpPr>
        <p:spPr bwMode="auto">
          <a:xfrm>
            <a:off x="2782888" y="2649538"/>
            <a:ext cx="287337" cy="219075"/>
          </a:xfrm>
          <a:prstGeom prst="roundRect">
            <a:avLst>
              <a:gd name="adj" fmla="val 12495"/>
            </a:avLst>
          </a:prstGeom>
          <a:solidFill>
            <a:srgbClr val="A2C1FE"/>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726" name="Line 109">
            <a:extLst>
              <a:ext uri="{FF2B5EF4-FFF2-40B4-BE49-F238E27FC236}">
                <a16:creationId xmlns:a16="http://schemas.microsoft.com/office/drawing/2014/main" id="{A6D7163C-16CB-3B4D-8300-4351C3121951}"/>
              </a:ext>
            </a:extLst>
          </p:cNvPr>
          <p:cNvSpPr>
            <a:spLocks noChangeShapeType="1"/>
          </p:cNvSpPr>
          <p:nvPr/>
        </p:nvSpPr>
        <p:spPr bwMode="auto">
          <a:xfrm flipV="1">
            <a:off x="2628900" y="1982788"/>
            <a:ext cx="631825" cy="652462"/>
          </a:xfrm>
          <a:prstGeom prst="line">
            <a:avLst/>
          </a:prstGeom>
          <a:noFill/>
          <a:ln w="508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727" name="Line 110">
            <a:extLst>
              <a:ext uri="{FF2B5EF4-FFF2-40B4-BE49-F238E27FC236}">
                <a16:creationId xmlns:a16="http://schemas.microsoft.com/office/drawing/2014/main" id="{1B975ACA-30E2-354C-BE4A-C06B533D926C}"/>
              </a:ext>
            </a:extLst>
          </p:cNvPr>
          <p:cNvSpPr>
            <a:spLocks noChangeShapeType="1"/>
          </p:cNvSpPr>
          <p:nvPr/>
        </p:nvSpPr>
        <p:spPr bwMode="auto">
          <a:xfrm flipV="1">
            <a:off x="2767013" y="2098675"/>
            <a:ext cx="539750" cy="547688"/>
          </a:xfrm>
          <a:prstGeom prst="line">
            <a:avLst/>
          </a:prstGeom>
          <a:noFill/>
          <a:ln w="508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728" name="Rectangle 111">
            <a:extLst>
              <a:ext uri="{FF2B5EF4-FFF2-40B4-BE49-F238E27FC236}">
                <a16:creationId xmlns:a16="http://schemas.microsoft.com/office/drawing/2014/main" id="{A4190C71-90CF-6D4A-A665-682553F00916}"/>
              </a:ext>
            </a:extLst>
          </p:cNvPr>
          <p:cNvSpPr>
            <a:spLocks noChangeArrowheads="1"/>
          </p:cNvSpPr>
          <p:nvPr/>
        </p:nvSpPr>
        <p:spPr bwMode="auto">
          <a:xfrm>
            <a:off x="3054350" y="1724025"/>
            <a:ext cx="74930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b="1">
                <a:cs typeface="Arial" panose="020B0604020202020204" pitchFamily="34" charset="0"/>
              </a:rPr>
              <a:t>Sensors</a:t>
            </a:r>
          </a:p>
        </p:txBody>
      </p:sp>
      <p:sp>
        <p:nvSpPr>
          <p:cNvPr id="26729" name="Rectangle 112">
            <a:extLst>
              <a:ext uri="{FF2B5EF4-FFF2-40B4-BE49-F238E27FC236}">
                <a16:creationId xmlns:a16="http://schemas.microsoft.com/office/drawing/2014/main" id="{2C3D1A79-78FA-9D42-A2BF-2913E63260C9}"/>
              </a:ext>
            </a:extLst>
          </p:cNvPr>
          <p:cNvSpPr>
            <a:spLocks noChangeArrowheads="1"/>
          </p:cNvSpPr>
          <p:nvPr/>
        </p:nvSpPr>
        <p:spPr bwMode="auto">
          <a:xfrm>
            <a:off x="3008313" y="2406650"/>
            <a:ext cx="665162"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b="1">
                <a:cs typeface="Arial" panose="020B0604020202020204" pitchFamily="34" charset="0"/>
              </a:rPr>
              <a:t>Sensor</a:t>
            </a:r>
          </a:p>
        </p:txBody>
      </p:sp>
      <p:pic>
        <p:nvPicPr>
          <p:cNvPr id="26730" name="Picture 113">
            <a:extLst>
              <a:ext uri="{FF2B5EF4-FFF2-40B4-BE49-F238E27FC236}">
                <a16:creationId xmlns:a16="http://schemas.microsoft.com/office/drawing/2014/main" id="{20087CE4-845C-674E-BC89-7268610E4DD6}"/>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3263" y="333375"/>
            <a:ext cx="1195387"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31" name="Line 114">
            <a:extLst>
              <a:ext uri="{FF2B5EF4-FFF2-40B4-BE49-F238E27FC236}">
                <a16:creationId xmlns:a16="http://schemas.microsoft.com/office/drawing/2014/main" id="{1702979E-B55B-EA41-85FF-227058F64573}"/>
              </a:ext>
            </a:extLst>
          </p:cNvPr>
          <p:cNvSpPr>
            <a:spLocks noChangeShapeType="1"/>
          </p:cNvSpPr>
          <p:nvPr/>
        </p:nvSpPr>
        <p:spPr bwMode="auto">
          <a:xfrm flipV="1">
            <a:off x="3760788" y="1222375"/>
            <a:ext cx="715962" cy="49212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732" name="Line 115">
            <a:extLst>
              <a:ext uri="{FF2B5EF4-FFF2-40B4-BE49-F238E27FC236}">
                <a16:creationId xmlns:a16="http://schemas.microsoft.com/office/drawing/2014/main" id="{159AD7EB-A578-7749-8954-FA44C1B5A4EE}"/>
              </a:ext>
            </a:extLst>
          </p:cNvPr>
          <p:cNvSpPr>
            <a:spLocks noChangeShapeType="1"/>
          </p:cNvSpPr>
          <p:nvPr/>
        </p:nvSpPr>
        <p:spPr bwMode="auto">
          <a:xfrm>
            <a:off x="5670550" y="1581150"/>
            <a:ext cx="0" cy="598488"/>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733" name="Line 116">
            <a:extLst>
              <a:ext uri="{FF2B5EF4-FFF2-40B4-BE49-F238E27FC236}">
                <a16:creationId xmlns:a16="http://schemas.microsoft.com/office/drawing/2014/main" id="{82EAF124-338D-5641-869A-D09C5FBC286E}"/>
              </a:ext>
            </a:extLst>
          </p:cNvPr>
          <p:cNvSpPr>
            <a:spLocks noChangeShapeType="1"/>
          </p:cNvSpPr>
          <p:nvPr/>
        </p:nvSpPr>
        <p:spPr bwMode="auto">
          <a:xfrm flipV="1">
            <a:off x="4721225" y="1524000"/>
            <a:ext cx="0" cy="627063"/>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734" name="Line 117">
            <a:extLst>
              <a:ext uri="{FF2B5EF4-FFF2-40B4-BE49-F238E27FC236}">
                <a16:creationId xmlns:a16="http://schemas.microsoft.com/office/drawing/2014/main" id="{9012FC2E-3598-E247-B217-DDC8E7594630}"/>
              </a:ext>
            </a:extLst>
          </p:cNvPr>
          <p:cNvSpPr>
            <a:spLocks noChangeShapeType="1"/>
          </p:cNvSpPr>
          <p:nvPr/>
        </p:nvSpPr>
        <p:spPr bwMode="auto">
          <a:xfrm>
            <a:off x="4981575" y="3354388"/>
            <a:ext cx="70485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735" name="Line 118">
            <a:extLst>
              <a:ext uri="{FF2B5EF4-FFF2-40B4-BE49-F238E27FC236}">
                <a16:creationId xmlns:a16="http://schemas.microsoft.com/office/drawing/2014/main" id="{47A3D6D7-E48E-394D-9AB0-68FC5E704942}"/>
              </a:ext>
            </a:extLst>
          </p:cNvPr>
          <p:cNvSpPr>
            <a:spLocks noChangeShapeType="1"/>
          </p:cNvSpPr>
          <p:nvPr/>
        </p:nvSpPr>
        <p:spPr bwMode="auto">
          <a:xfrm flipH="1">
            <a:off x="4379913" y="3354388"/>
            <a:ext cx="614362"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736" name="Freeform 119" descr="Light upward diagonal">
            <a:extLst>
              <a:ext uri="{FF2B5EF4-FFF2-40B4-BE49-F238E27FC236}">
                <a16:creationId xmlns:a16="http://schemas.microsoft.com/office/drawing/2014/main" id="{6A5990C6-2865-2E4F-9E1C-9935E015D022}"/>
              </a:ext>
            </a:extLst>
          </p:cNvPr>
          <p:cNvSpPr>
            <a:spLocks/>
          </p:cNvSpPr>
          <p:nvPr/>
        </p:nvSpPr>
        <p:spPr bwMode="auto">
          <a:xfrm>
            <a:off x="2263775" y="3316288"/>
            <a:ext cx="152400" cy="141287"/>
          </a:xfrm>
          <a:custGeom>
            <a:avLst/>
            <a:gdLst>
              <a:gd name="T0" fmla="*/ 2147483646 w 96"/>
              <a:gd name="T1" fmla="*/ 0 h 89"/>
              <a:gd name="T2" fmla="*/ 2147483646 w 96"/>
              <a:gd name="T3" fmla="*/ 2147483646 h 89"/>
              <a:gd name="T4" fmla="*/ 2147483646 w 96"/>
              <a:gd name="T5" fmla="*/ 2147483646 h 89"/>
              <a:gd name="T6" fmla="*/ 2147483646 w 96"/>
              <a:gd name="T7" fmla="*/ 2147483646 h 89"/>
              <a:gd name="T8" fmla="*/ 0 w 96"/>
              <a:gd name="T9" fmla="*/ 2147483646 h 89"/>
              <a:gd name="T10" fmla="*/ 0 w 96"/>
              <a:gd name="T11" fmla="*/ 2147483646 h 89"/>
              <a:gd name="T12" fmla="*/ 0 w 96"/>
              <a:gd name="T13" fmla="*/ 2147483646 h 89"/>
              <a:gd name="T14" fmla="*/ 0 w 96"/>
              <a:gd name="T15" fmla="*/ 2147483646 h 89"/>
              <a:gd name="T16" fmla="*/ 2147483646 w 96"/>
              <a:gd name="T17" fmla="*/ 2147483646 h 89"/>
              <a:gd name="T18" fmla="*/ 2147483646 w 96"/>
              <a:gd name="T19" fmla="*/ 2147483646 h 89"/>
              <a:gd name="T20" fmla="*/ 2147483646 w 96"/>
              <a:gd name="T21" fmla="*/ 2147483646 h 89"/>
              <a:gd name="T22" fmla="*/ 2147483646 w 96"/>
              <a:gd name="T23" fmla="*/ 2147483646 h 89"/>
              <a:gd name="T24" fmla="*/ 2147483646 w 96"/>
              <a:gd name="T25" fmla="*/ 2147483646 h 89"/>
              <a:gd name="T26" fmla="*/ 2147483646 w 96"/>
              <a:gd name="T27" fmla="*/ 2147483646 h 89"/>
              <a:gd name="T28" fmla="*/ 2147483646 w 96"/>
              <a:gd name="T29" fmla="*/ 2147483646 h 89"/>
              <a:gd name="T30" fmla="*/ 2147483646 w 96"/>
              <a:gd name="T31" fmla="*/ 2147483646 h 89"/>
              <a:gd name="T32" fmla="*/ 2147483646 w 96"/>
              <a:gd name="T33" fmla="*/ 2147483646 h 89"/>
              <a:gd name="T34" fmla="*/ 2147483646 w 96"/>
              <a:gd name="T35" fmla="*/ 2147483646 h 89"/>
              <a:gd name="T36" fmla="*/ 2147483646 w 96"/>
              <a:gd name="T37" fmla="*/ 2147483646 h 89"/>
              <a:gd name="T38" fmla="*/ 2147483646 w 96"/>
              <a:gd name="T39" fmla="*/ 2147483646 h 89"/>
              <a:gd name="T40" fmla="*/ 2147483646 w 96"/>
              <a:gd name="T41" fmla="*/ 2147483646 h 89"/>
              <a:gd name="T42" fmla="*/ 2147483646 w 96"/>
              <a:gd name="T43" fmla="*/ 2147483646 h 89"/>
              <a:gd name="T44" fmla="*/ 2147483646 w 96"/>
              <a:gd name="T45" fmla="*/ 2147483646 h 89"/>
              <a:gd name="T46" fmla="*/ 2147483646 w 96"/>
              <a:gd name="T47" fmla="*/ 2147483646 h 89"/>
              <a:gd name="T48" fmla="*/ 2147483646 w 96"/>
              <a:gd name="T49" fmla="*/ 2147483646 h 89"/>
              <a:gd name="T50" fmla="*/ 2147483646 w 96"/>
              <a:gd name="T51" fmla="*/ 2147483646 h 89"/>
              <a:gd name="T52" fmla="*/ 2147483646 w 96"/>
              <a:gd name="T53" fmla="*/ 2147483646 h 89"/>
              <a:gd name="T54" fmla="*/ 2147483646 w 96"/>
              <a:gd name="T55" fmla="*/ 2147483646 h 89"/>
              <a:gd name="T56" fmla="*/ 2147483646 w 96"/>
              <a:gd name="T57" fmla="*/ 2147483646 h 89"/>
              <a:gd name="T58" fmla="*/ 2147483646 w 96"/>
              <a:gd name="T59" fmla="*/ 2147483646 h 89"/>
              <a:gd name="T60" fmla="*/ 2147483646 w 96"/>
              <a:gd name="T61" fmla="*/ 2147483646 h 89"/>
              <a:gd name="T62" fmla="*/ 2147483646 w 96"/>
              <a:gd name="T63" fmla="*/ 2147483646 h 89"/>
              <a:gd name="T64" fmla="*/ 2147483646 w 96"/>
              <a:gd name="T65" fmla="*/ 2147483646 h 89"/>
              <a:gd name="T66" fmla="*/ 2147483646 w 96"/>
              <a:gd name="T67" fmla="*/ 2147483646 h 89"/>
              <a:gd name="T68" fmla="*/ 2147483646 w 96"/>
              <a:gd name="T69" fmla="*/ 2147483646 h 89"/>
              <a:gd name="T70" fmla="*/ 2147483646 w 96"/>
              <a:gd name="T71" fmla="*/ 2147483646 h 89"/>
              <a:gd name="T72" fmla="*/ 2147483646 w 96"/>
              <a:gd name="T73" fmla="*/ 2147483646 h 89"/>
              <a:gd name="T74" fmla="*/ 2147483646 w 96"/>
              <a:gd name="T75" fmla="*/ 2147483646 h 89"/>
              <a:gd name="T76" fmla="*/ 2147483646 w 96"/>
              <a:gd name="T77" fmla="*/ 2147483646 h 89"/>
              <a:gd name="T78" fmla="*/ 2147483646 w 96"/>
              <a:gd name="T79" fmla="*/ 2147483646 h 89"/>
              <a:gd name="T80" fmla="*/ 2147483646 w 96"/>
              <a:gd name="T81" fmla="*/ 0 h 8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96" h="89">
                <a:moveTo>
                  <a:pt x="14" y="0"/>
                </a:moveTo>
                <a:lnTo>
                  <a:pt x="3" y="19"/>
                </a:lnTo>
                <a:lnTo>
                  <a:pt x="3" y="20"/>
                </a:lnTo>
                <a:lnTo>
                  <a:pt x="3" y="24"/>
                </a:lnTo>
                <a:lnTo>
                  <a:pt x="0" y="30"/>
                </a:lnTo>
                <a:lnTo>
                  <a:pt x="0" y="35"/>
                </a:lnTo>
                <a:lnTo>
                  <a:pt x="0" y="44"/>
                </a:lnTo>
                <a:lnTo>
                  <a:pt x="0" y="50"/>
                </a:lnTo>
                <a:lnTo>
                  <a:pt x="2" y="55"/>
                </a:lnTo>
                <a:lnTo>
                  <a:pt x="3" y="60"/>
                </a:lnTo>
                <a:lnTo>
                  <a:pt x="5" y="66"/>
                </a:lnTo>
                <a:lnTo>
                  <a:pt x="8" y="71"/>
                </a:lnTo>
                <a:lnTo>
                  <a:pt x="13" y="74"/>
                </a:lnTo>
                <a:lnTo>
                  <a:pt x="19" y="80"/>
                </a:lnTo>
                <a:lnTo>
                  <a:pt x="24" y="80"/>
                </a:lnTo>
                <a:lnTo>
                  <a:pt x="29" y="83"/>
                </a:lnTo>
                <a:lnTo>
                  <a:pt x="34" y="85"/>
                </a:lnTo>
                <a:lnTo>
                  <a:pt x="40" y="85"/>
                </a:lnTo>
                <a:lnTo>
                  <a:pt x="45" y="88"/>
                </a:lnTo>
                <a:lnTo>
                  <a:pt x="51" y="88"/>
                </a:lnTo>
                <a:lnTo>
                  <a:pt x="56" y="88"/>
                </a:lnTo>
                <a:lnTo>
                  <a:pt x="62" y="88"/>
                </a:lnTo>
                <a:lnTo>
                  <a:pt x="68" y="88"/>
                </a:lnTo>
                <a:lnTo>
                  <a:pt x="72" y="88"/>
                </a:lnTo>
                <a:lnTo>
                  <a:pt x="78" y="87"/>
                </a:lnTo>
                <a:lnTo>
                  <a:pt x="81" y="83"/>
                </a:lnTo>
                <a:lnTo>
                  <a:pt x="86" y="79"/>
                </a:lnTo>
                <a:lnTo>
                  <a:pt x="89" y="74"/>
                </a:lnTo>
                <a:lnTo>
                  <a:pt x="92" y="69"/>
                </a:lnTo>
                <a:lnTo>
                  <a:pt x="94" y="64"/>
                </a:lnTo>
                <a:lnTo>
                  <a:pt x="94" y="58"/>
                </a:lnTo>
                <a:lnTo>
                  <a:pt x="94" y="53"/>
                </a:lnTo>
                <a:lnTo>
                  <a:pt x="94" y="47"/>
                </a:lnTo>
                <a:lnTo>
                  <a:pt x="95" y="42"/>
                </a:lnTo>
                <a:lnTo>
                  <a:pt x="94" y="31"/>
                </a:lnTo>
                <a:lnTo>
                  <a:pt x="94" y="23"/>
                </a:lnTo>
                <a:lnTo>
                  <a:pt x="94" y="17"/>
                </a:lnTo>
                <a:lnTo>
                  <a:pt x="92" y="12"/>
                </a:lnTo>
                <a:lnTo>
                  <a:pt x="87" y="9"/>
                </a:lnTo>
                <a:lnTo>
                  <a:pt x="84" y="4"/>
                </a:lnTo>
                <a:lnTo>
                  <a:pt x="70" y="0"/>
                </a:ln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737" name="Rectangle 120">
            <a:extLst>
              <a:ext uri="{FF2B5EF4-FFF2-40B4-BE49-F238E27FC236}">
                <a16:creationId xmlns:a16="http://schemas.microsoft.com/office/drawing/2014/main" id="{40937E6E-AF9B-A44C-B884-0F27F0689690}"/>
              </a:ext>
            </a:extLst>
          </p:cNvPr>
          <p:cNvSpPr>
            <a:spLocks noChangeArrowheads="1"/>
          </p:cNvSpPr>
          <p:nvPr/>
        </p:nvSpPr>
        <p:spPr bwMode="auto">
          <a:xfrm>
            <a:off x="3810000" y="4383088"/>
            <a:ext cx="5334000"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a:t>Signals are collected from several sensors placed forward or at 90° to the laser beam. It is possible to </a:t>
            </a:r>
            <a:r>
              <a:rPr lang="ja-JP" altLang="en-US" sz="1200"/>
              <a:t>“</a:t>
            </a:r>
            <a:r>
              <a:rPr lang="en-US" altLang="ja-JP" sz="1200"/>
              <a:t>sort</a:t>
            </a:r>
            <a:r>
              <a:rPr lang="ja-JP" altLang="en-US" sz="1200"/>
              <a:t>”</a:t>
            </a:r>
            <a:r>
              <a:rPr lang="en-US" altLang="ja-JP" sz="1200"/>
              <a:t> individual particles. The flow cell is resonated at a frequency of approximately 32KHZ by the piezoelectric crystal mounted on the flow cell. This causes the flowing stream to break up into individual droplets. Gating characteristics can be determined from histograms (shown right)  and these can be used to define the  sort criteria.  These decisions are all controlled by the computer system and can be made at  rates of several thousand per second.</a:t>
            </a:r>
          </a:p>
          <a:p>
            <a:pPr eaLnBrk="1" hangingPunct="1">
              <a:spcBef>
                <a:spcPct val="0"/>
              </a:spcBef>
              <a:buFontTx/>
              <a:buNone/>
            </a:pPr>
            <a:endParaRPr lang="en-US" altLang="en-US" sz="1200"/>
          </a:p>
        </p:txBody>
      </p:sp>
      <p:sp>
        <p:nvSpPr>
          <p:cNvPr id="26738" name="Text Box 121">
            <a:extLst>
              <a:ext uri="{FF2B5EF4-FFF2-40B4-BE49-F238E27FC236}">
                <a16:creationId xmlns:a16="http://schemas.microsoft.com/office/drawing/2014/main" id="{2C216C16-0D71-B945-9490-0FA4A63E87DB}"/>
              </a:ext>
            </a:extLst>
          </p:cNvPr>
          <p:cNvSpPr txBox="1">
            <a:spLocks noChangeArrowheads="1"/>
          </p:cNvSpPr>
          <p:nvPr/>
        </p:nvSpPr>
        <p:spPr bwMode="auto">
          <a:xfrm>
            <a:off x="6275388" y="809625"/>
            <a:ext cx="2608262" cy="283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b="1" u="sng"/>
              <a:t>Figure 1</a:t>
            </a:r>
            <a:r>
              <a:rPr lang="en-US" altLang="en-US" sz="1200"/>
              <a:t> The central component of a flow cytometer is the flow cell. A cutdown of a typical flow  cell indicates the salient features. Sample is introduced via the sample insertion rod. Sheath fluid (usually water or saline) is  introduced to surround the insertion rod causing hydrodynamic focussing of flowing cells which are contained within a core fluid. The laser intersects the fluid either outside the  flowcell (in air) or in a slightly extruded portion of the  flow cell tip (in quartz). </a:t>
            </a:r>
          </a:p>
        </p:txBody>
      </p:sp>
    </p:spTree>
  </p:cSld>
  <p:clrMapOvr>
    <a:masterClrMapping/>
  </p:clrMapOvr>
  <p:transition>
    <p:cover/>
  </p:transition>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59829200-F888-FD43-A222-553108D669F0}"/>
              </a:ext>
            </a:extLst>
          </p:cNvPr>
          <p:cNvSpPr>
            <a:spLocks noGrp="1" noChangeArrowheads="1"/>
          </p:cNvSpPr>
          <p:nvPr>
            <p:ph type="title"/>
          </p:nvPr>
        </p:nvSpPr>
        <p:spPr>
          <a:xfrm>
            <a:off x="1257300" y="152400"/>
            <a:ext cx="7715250" cy="1143000"/>
          </a:xfrm>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r>
              <a:rPr lang="en-US" altLang="en-US">
                <a:solidFill>
                  <a:schemeClr val="bg2"/>
                </a:solidFill>
                <a:ea typeface="ＭＳ Ｐゴシック" panose="020B0600070205080204" pitchFamily="34" charset="-128"/>
              </a:rPr>
              <a:t>Droplet formation</a:t>
            </a:r>
          </a:p>
        </p:txBody>
      </p:sp>
      <p:pic>
        <p:nvPicPr>
          <p:cNvPr id="64515" name="Picture 3">
            <a:extLst>
              <a:ext uri="{FF2B5EF4-FFF2-40B4-BE49-F238E27FC236}">
                <a16:creationId xmlns:a16="http://schemas.microsoft.com/office/drawing/2014/main" id="{B4673361-8163-9843-9D70-0BC65513A076}"/>
              </a:ext>
            </a:extLst>
          </p:cNvPr>
          <p:cNvPicPr>
            <a:picLocks noChangeArrowheads="1"/>
          </p:cNvPicPr>
          <p:nvPr/>
        </p:nvPicPr>
        <p:blipFill>
          <a:blip r:embed="rId4"/>
          <a:srcRect/>
          <a:stretch>
            <a:fillRect/>
          </a:stretch>
        </p:blipFill>
        <p:spPr bwMode="auto">
          <a:xfrm>
            <a:off x="4648200" y="1284288"/>
            <a:ext cx="1447800" cy="4762500"/>
          </a:xfrm>
          <a:prstGeom prst="rect">
            <a:avLst/>
          </a:prstGeom>
          <a:gradFill rotWithShape="0">
            <a:gsLst>
              <a:gs pos="0">
                <a:schemeClr val="hlink">
                  <a:gamma/>
                  <a:tint val="48627"/>
                  <a:invGamma/>
                </a:schemeClr>
              </a:gs>
              <a:gs pos="100000">
                <a:schemeClr val="hlink"/>
              </a:gs>
            </a:gsLst>
            <a:path path="shape">
              <a:fillToRect l="50000" t="50000" r="50000" b="50000"/>
            </a:path>
          </a:gradFill>
          <a:ln w="12700">
            <a:solidFill>
              <a:schemeClr val="bg2"/>
            </a:solidFill>
            <a:miter lim="800000"/>
            <a:headEnd/>
            <a:tailEnd/>
          </a:ln>
          <a:effectLst/>
          <a:extLst>
            <a:ext uri="{AF507438-7753-43e0-B8FC-AC1667EBCBE1}"/>
          </a:extLst>
        </p:spPr>
      </p:pic>
      <p:sp>
        <p:nvSpPr>
          <p:cNvPr id="28676" name="Rectangle 4">
            <a:extLst>
              <a:ext uri="{FF2B5EF4-FFF2-40B4-BE49-F238E27FC236}">
                <a16:creationId xmlns:a16="http://schemas.microsoft.com/office/drawing/2014/main" id="{725647F2-EDDC-9140-82D8-CE2662549397}"/>
              </a:ext>
            </a:extLst>
          </p:cNvPr>
          <p:cNvSpPr>
            <a:spLocks noChangeArrowheads="1"/>
          </p:cNvSpPr>
          <p:nvPr/>
        </p:nvSpPr>
        <p:spPr bwMode="auto">
          <a:xfrm>
            <a:off x="3584575" y="6172200"/>
            <a:ext cx="55594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600" b="1">
                <a:solidFill>
                  <a:schemeClr val="bg2"/>
                </a:solidFill>
                <a:latin typeface="Times New Roman" panose="02020603050405020304" pitchFamily="18" charset="0"/>
                <a:cs typeface="Arial" panose="020B0604020202020204" pitchFamily="34" charset="0"/>
              </a:rPr>
              <a:t>T. Lindmo, D.C. Peters &amp; R.G Sweet  - MLM Chapt. 8</a:t>
            </a:r>
          </a:p>
        </p:txBody>
      </p:sp>
      <p:sp>
        <p:nvSpPr>
          <p:cNvPr id="28677" name="Rectangle 5">
            <a:extLst>
              <a:ext uri="{FF2B5EF4-FFF2-40B4-BE49-F238E27FC236}">
                <a16:creationId xmlns:a16="http://schemas.microsoft.com/office/drawing/2014/main" id="{0E1665F4-9B19-C645-9301-AFDA1FEEDA33}"/>
              </a:ext>
            </a:extLst>
          </p:cNvPr>
          <p:cNvSpPr>
            <a:spLocks noChangeArrowheads="1"/>
          </p:cNvSpPr>
          <p:nvPr/>
        </p:nvSpPr>
        <p:spPr bwMode="auto">
          <a:xfrm>
            <a:off x="615950" y="1290638"/>
            <a:ext cx="3959225" cy="393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2800">
                <a:solidFill>
                  <a:schemeClr val="bg2"/>
                </a:solidFill>
                <a:latin typeface="Times New Roman" panose="02020603050405020304" pitchFamily="18" charset="0"/>
                <a:cs typeface="Arial" panose="020B0604020202020204" pitchFamily="34" charset="0"/>
              </a:rPr>
              <a:t>As liquid is ejected into air, it will form droplets.  By vibrating the nozzle at a defined frequency, the size of these droplets and the position along the stream where they form can be controlled with great precision.</a:t>
            </a:r>
          </a:p>
        </p:txBody>
      </p:sp>
      <p:sp>
        <p:nvSpPr>
          <p:cNvPr id="28678" name="Text Box 6">
            <a:extLst>
              <a:ext uri="{FF2B5EF4-FFF2-40B4-BE49-F238E27FC236}">
                <a16:creationId xmlns:a16="http://schemas.microsoft.com/office/drawing/2014/main" id="{419FE38F-BE78-664B-8F2B-E151525A14E3}"/>
              </a:ext>
            </a:extLst>
          </p:cNvPr>
          <p:cNvSpPr txBox="1">
            <a:spLocks noChangeArrowheads="1"/>
          </p:cNvSpPr>
          <p:nvPr/>
        </p:nvSpPr>
        <p:spPr bwMode="auto">
          <a:xfrm>
            <a:off x="381000" y="6248400"/>
            <a:ext cx="2743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600">
                <a:solidFill>
                  <a:schemeClr val="bg2"/>
                </a:solidFill>
                <a:latin typeface="Times New Roman" panose="02020603050405020304" pitchFamily="18" charset="0"/>
                <a:cs typeface="Arial" panose="020B0604020202020204" pitchFamily="34" charset="0"/>
              </a:rPr>
              <a:t>(Slide from Robert Murphy)</a:t>
            </a:r>
            <a:endParaRPr lang="en-US" altLang="en-US" sz="1600">
              <a:latin typeface="Times New Roman" panose="02020603050405020304" pitchFamily="18" charset="0"/>
              <a:cs typeface="Arial" panose="020B0604020202020204" pitchFamily="34" charset="0"/>
            </a:endParaRPr>
          </a:p>
        </p:txBody>
      </p:sp>
      <p:sp>
        <p:nvSpPr>
          <p:cNvPr id="28679" name="Line 7">
            <a:extLst>
              <a:ext uri="{FF2B5EF4-FFF2-40B4-BE49-F238E27FC236}">
                <a16:creationId xmlns:a16="http://schemas.microsoft.com/office/drawing/2014/main" id="{95606816-3651-D147-A52C-2B6D27D9E180}"/>
              </a:ext>
            </a:extLst>
          </p:cNvPr>
          <p:cNvSpPr>
            <a:spLocks noChangeShapeType="1"/>
          </p:cNvSpPr>
          <p:nvPr/>
        </p:nvSpPr>
        <p:spPr bwMode="auto">
          <a:xfrm flipV="1">
            <a:off x="5662613" y="3652838"/>
            <a:ext cx="1422400" cy="92075"/>
          </a:xfrm>
          <a:prstGeom prst="line">
            <a:avLst/>
          </a:prstGeom>
          <a:noFill/>
          <a:ln w="28575">
            <a:solidFill>
              <a:schemeClr val="bg2"/>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28680" name="Text Box 8">
            <a:extLst>
              <a:ext uri="{FF2B5EF4-FFF2-40B4-BE49-F238E27FC236}">
                <a16:creationId xmlns:a16="http://schemas.microsoft.com/office/drawing/2014/main" id="{051A6969-9EE7-1444-B942-E3657869ADC4}"/>
              </a:ext>
            </a:extLst>
          </p:cNvPr>
          <p:cNvSpPr txBox="1">
            <a:spLocks noChangeArrowheads="1"/>
          </p:cNvSpPr>
          <p:nvPr/>
        </p:nvSpPr>
        <p:spPr bwMode="auto">
          <a:xfrm>
            <a:off x="6861175" y="3235325"/>
            <a:ext cx="19700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2400">
                <a:solidFill>
                  <a:schemeClr val="bg2"/>
                </a:solidFill>
                <a:latin typeface="Times New Roman" panose="02020603050405020304" pitchFamily="18" charset="0"/>
                <a:cs typeface="Arial" panose="020B0604020202020204" pitchFamily="34" charset="0"/>
              </a:rPr>
              <a:t>Last Attached Droplet</a:t>
            </a:r>
          </a:p>
        </p:txBody>
      </p:sp>
      <p:sp>
        <p:nvSpPr>
          <p:cNvPr id="28681" name="Text Box 9">
            <a:extLst>
              <a:ext uri="{FF2B5EF4-FFF2-40B4-BE49-F238E27FC236}">
                <a16:creationId xmlns:a16="http://schemas.microsoft.com/office/drawing/2014/main" id="{D815DCFB-D1C5-9847-B56D-F41236D27714}"/>
              </a:ext>
            </a:extLst>
          </p:cNvPr>
          <p:cNvSpPr txBox="1">
            <a:spLocks noChangeArrowheads="1"/>
          </p:cNvSpPr>
          <p:nvPr/>
        </p:nvSpPr>
        <p:spPr bwMode="auto">
          <a:xfrm>
            <a:off x="7253288" y="4110038"/>
            <a:ext cx="189071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2400">
                <a:solidFill>
                  <a:schemeClr val="bg2"/>
                </a:solidFill>
                <a:latin typeface="Times New Roman" panose="02020603050405020304" pitchFamily="18" charset="0"/>
                <a:cs typeface="Arial" panose="020B0604020202020204" pitchFamily="34" charset="0"/>
              </a:rPr>
              <a:t>Satelite droplet</a:t>
            </a:r>
            <a:endParaRPr lang="en-US" altLang="en-US" sz="2400">
              <a:latin typeface="Times New Roman" panose="02020603050405020304" pitchFamily="18" charset="0"/>
              <a:cs typeface="Arial" panose="020B0604020202020204" pitchFamily="34" charset="0"/>
            </a:endParaRPr>
          </a:p>
        </p:txBody>
      </p:sp>
      <p:sp>
        <p:nvSpPr>
          <p:cNvPr id="28682" name="Line 10">
            <a:extLst>
              <a:ext uri="{FF2B5EF4-FFF2-40B4-BE49-F238E27FC236}">
                <a16:creationId xmlns:a16="http://schemas.microsoft.com/office/drawing/2014/main" id="{BF8C749B-E598-394A-B2E2-BB9A5AE03C0A}"/>
              </a:ext>
            </a:extLst>
          </p:cNvPr>
          <p:cNvSpPr>
            <a:spLocks noChangeShapeType="1"/>
          </p:cNvSpPr>
          <p:nvPr/>
        </p:nvSpPr>
        <p:spPr bwMode="auto">
          <a:xfrm flipV="1">
            <a:off x="5475288" y="4548188"/>
            <a:ext cx="1852612" cy="274637"/>
          </a:xfrm>
          <a:prstGeom prst="line">
            <a:avLst/>
          </a:prstGeom>
          <a:noFill/>
          <a:ln w="28575">
            <a:solidFill>
              <a:schemeClr val="bg2"/>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overrideClrMapping bg1="dk2" tx1="lt1" bg2="dk1" tx2="lt2" accent1="accent1" accent2="accent2" accent3="accent3" accent4="accent4" accent5="accent5" accent6="accent6" hlink="hlink" folHlink="folHlink"/>
  </p:clrMapOvr>
  <p:transition>
    <p:zoom dir="in"/>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FABF2D5D-697C-AB48-A118-0D55604D603A}"/>
              </a:ext>
            </a:extLst>
          </p:cNvPr>
          <p:cNvSpPr>
            <a:spLocks noGrp="1" noChangeArrowheads="1"/>
          </p:cNvSpPr>
          <p:nvPr>
            <p:ph type="title"/>
          </p:nvPr>
        </p:nvSpPr>
        <p:spPr>
          <a:xfrm>
            <a:off x="533400" y="0"/>
            <a:ext cx="7772400" cy="685800"/>
          </a:xfrm>
        </p:spPr>
        <p:txBody>
          <a:bodyPr/>
          <a:lstStyle/>
          <a:p>
            <a:r>
              <a:rPr lang="en-US" altLang="en-US">
                <a:ea typeface="ＭＳ Ｐゴシック" panose="020B0600070205080204" pitchFamily="34" charset="-128"/>
              </a:rPr>
              <a:t>Sorting principle</a:t>
            </a:r>
          </a:p>
        </p:txBody>
      </p:sp>
      <p:pic>
        <p:nvPicPr>
          <p:cNvPr id="74755" name="Picture 3" descr="SORTMASM">
            <a:extLst>
              <a:ext uri="{FF2B5EF4-FFF2-40B4-BE49-F238E27FC236}">
                <a16:creationId xmlns:a16="http://schemas.microsoft.com/office/drawing/2014/main" id="{7FFDFB3F-197B-A64C-A877-DBA22C0987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760413"/>
            <a:ext cx="3886200" cy="365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4" descr="FLOWSORT">
            <a:extLst>
              <a:ext uri="{FF2B5EF4-FFF2-40B4-BE49-F238E27FC236}">
                <a16:creationId xmlns:a16="http://schemas.microsoft.com/office/drawing/2014/main" id="{CCF5A95A-F65F-314B-8CC4-9A0FC85D3F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057400"/>
            <a:ext cx="4389438"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Line 5">
            <a:extLst>
              <a:ext uri="{FF2B5EF4-FFF2-40B4-BE49-F238E27FC236}">
                <a16:creationId xmlns:a16="http://schemas.microsoft.com/office/drawing/2014/main" id="{03BCE141-1B82-9C47-8A7A-046788CFD9FB}"/>
              </a:ext>
            </a:extLst>
          </p:cNvPr>
          <p:cNvSpPr>
            <a:spLocks noChangeShapeType="1"/>
          </p:cNvSpPr>
          <p:nvPr/>
        </p:nvSpPr>
        <p:spPr bwMode="auto">
          <a:xfrm flipH="1">
            <a:off x="5410200" y="2667000"/>
            <a:ext cx="1295400" cy="0"/>
          </a:xfrm>
          <a:prstGeom prst="line">
            <a:avLst/>
          </a:prstGeom>
          <a:noFill/>
          <a:ln w="9525">
            <a:solidFill>
              <a:srgbClr val="FFFF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74758" name="Line 6">
            <a:extLst>
              <a:ext uri="{FF2B5EF4-FFF2-40B4-BE49-F238E27FC236}">
                <a16:creationId xmlns:a16="http://schemas.microsoft.com/office/drawing/2014/main" id="{447D5459-43AA-3A46-B3FE-F7134A860519}"/>
              </a:ext>
            </a:extLst>
          </p:cNvPr>
          <p:cNvSpPr>
            <a:spLocks noChangeShapeType="1"/>
          </p:cNvSpPr>
          <p:nvPr/>
        </p:nvSpPr>
        <p:spPr bwMode="auto">
          <a:xfrm rot="10800000" flipH="1">
            <a:off x="6934200" y="2514600"/>
            <a:ext cx="1295400" cy="0"/>
          </a:xfrm>
          <a:prstGeom prst="line">
            <a:avLst/>
          </a:prstGeom>
          <a:noFill/>
          <a:ln w="9525">
            <a:solidFill>
              <a:srgbClr val="FFFF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pic>
        <p:nvPicPr>
          <p:cNvPr id="74759" name="Picture 7" descr="PIC4WAY">
            <a:extLst>
              <a:ext uri="{FF2B5EF4-FFF2-40B4-BE49-F238E27FC236}">
                <a16:creationId xmlns:a16="http://schemas.microsoft.com/office/drawing/2014/main" id="{F9C401A8-EB2A-B444-9359-4F577301E6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9048" t="11852" r="18207" b="11018"/>
          <a:stretch>
            <a:fillRect/>
          </a:stretch>
        </p:blipFill>
        <p:spPr bwMode="auto">
          <a:xfrm>
            <a:off x="5715000" y="4648200"/>
            <a:ext cx="2667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4760" name="Group 8">
            <a:extLst>
              <a:ext uri="{FF2B5EF4-FFF2-40B4-BE49-F238E27FC236}">
                <a16:creationId xmlns:a16="http://schemas.microsoft.com/office/drawing/2014/main" id="{CFCB769B-1492-7E4D-A9DE-C37C99B5D7FF}"/>
              </a:ext>
            </a:extLst>
          </p:cNvPr>
          <p:cNvGrpSpPr>
            <a:grpSpLocks/>
          </p:cNvGrpSpPr>
          <p:nvPr/>
        </p:nvGrpSpPr>
        <p:grpSpPr bwMode="auto">
          <a:xfrm>
            <a:off x="5486400" y="3581400"/>
            <a:ext cx="2971800" cy="1905000"/>
            <a:chOff x="3456" y="2256"/>
            <a:chExt cx="1872" cy="1200"/>
          </a:xfrm>
        </p:grpSpPr>
        <p:sp>
          <p:nvSpPr>
            <p:cNvPr id="30730" name="Line 9">
              <a:extLst>
                <a:ext uri="{FF2B5EF4-FFF2-40B4-BE49-F238E27FC236}">
                  <a16:creationId xmlns:a16="http://schemas.microsoft.com/office/drawing/2014/main" id="{93BF1188-82A7-E242-A069-4C6DEBCF5E94}"/>
                </a:ext>
              </a:extLst>
            </p:cNvPr>
            <p:cNvSpPr>
              <a:spLocks noChangeShapeType="1"/>
            </p:cNvSpPr>
            <p:nvPr/>
          </p:nvSpPr>
          <p:spPr bwMode="auto">
            <a:xfrm flipV="1">
              <a:off x="3456" y="2496"/>
              <a:ext cx="624" cy="960"/>
            </a:xfrm>
            <a:prstGeom prst="line">
              <a:avLst/>
            </a:prstGeom>
            <a:noFill/>
            <a:ln w="762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31" name="Line 10">
              <a:extLst>
                <a:ext uri="{FF2B5EF4-FFF2-40B4-BE49-F238E27FC236}">
                  <a16:creationId xmlns:a16="http://schemas.microsoft.com/office/drawing/2014/main" id="{AE4263A8-8249-A64F-A3D5-7D0F00CD33F5}"/>
                </a:ext>
              </a:extLst>
            </p:cNvPr>
            <p:cNvSpPr>
              <a:spLocks noChangeShapeType="1"/>
            </p:cNvSpPr>
            <p:nvPr/>
          </p:nvSpPr>
          <p:spPr bwMode="auto">
            <a:xfrm rot="5400000" flipV="1">
              <a:off x="4464" y="2592"/>
              <a:ext cx="960" cy="768"/>
            </a:xfrm>
            <a:prstGeom prst="line">
              <a:avLst/>
            </a:prstGeom>
            <a:noFill/>
            <a:ln w="762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32" name="Text Box 11">
              <a:extLst>
                <a:ext uri="{FF2B5EF4-FFF2-40B4-BE49-F238E27FC236}">
                  <a16:creationId xmlns:a16="http://schemas.microsoft.com/office/drawing/2014/main" id="{CC92BE92-8FF0-B74F-BC5F-600FFC30F23B}"/>
                </a:ext>
              </a:extLst>
            </p:cNvPr>
            <p:cNvSpPr txBox="1">
              <a:spLocks noChangeArrowheads="1"/>
            </p:cNvSpPr>
            <p:nvPr/>
          </p:nvSpPr>
          <p:spPr bwMode="auto">
            <a:xfrm>
              <a:off x="4656" y="2256"/>
              <a:ext cx="36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5400" b="1">
                  <a:solidFill>
                    <a:schemeClr val="bg1"/>
                  </a:solidFill>
                  <a:latin typeface="Times New Roman" panose="02020603050405020304" pitchFamily="18" charset="0"/>
                  <a:cs typeface="Arial" panose="020B0604020202020204" pitchFamily="34" charset="0"/>
                </a:rPr>
                <a:t>+</a:t>
              </a:r>
            </a:p>
          </p:txBody>
        </p:sp>
        <p:sp>
          <p:nvSpPr>
            <p:cNvPr id="30733" name="Text Box 12">
              <a:extLst>
                <a:ext uri="{FF2B5EF4-FFF2-40B4-BE49-F238E27FC236}">
                  <a16:creationId xmlns:a16="http://schemas.microsoft.com/office/drawing/2014/main" id="{5A932C74-A5BC-6448-85B2-639CE1741F5E}"/>
                </a:ext>
              </a:extLst>
            </p:cNvPr>
            <p:cNvSpPr txBox="1">
              <a:spLocks noChangeArrowheads="1"/>
            </p:cNvSpPr>
            <p:nvPr/>
          </p:nvSpPr>
          <p:spPr bwMode="auto">
            <a:xfrm>
              <a:off x="3600" y="2256"/>
              <a:ext cx="2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5400" b="1">
                  <a:solidFill>
                    <a:schemeClr val="bg1"/>
                  </a:solidFill>
                  <a:latin typeface="Times New Roman" panose="02020603050405020304" pitchFamily="18" charset="0"/>
                  <a:cs typeface="Arial" panose="020B0604020202020204" pitchFamily="34" charset="0"/>
                </a:rPr>
                <a:t>-</a:t>
              </a:r>
            </a:p>
          </p:txBody>
        </p:sp>
      </p:grpSp>
      <p:pic>
        <p:nvPicPr>
          <p:cNvPr id="30728" name="Picture 13" descr="PUCLsmal">
            <a:extLst>
              <a:ext uri="{FF2B5EF4-FFF2-40B4-BE49-F238E27FC236}">
                <a16:creationId xmlns:a16="http://schemas.microsoft.com/office/drawing/2014/main" id="{88F43589-368A-2741-9A5F-D954B4F107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6151563"/>
            <a:ext cx="76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833A094-8832-DE42-98F3-6A05AEB57AFB}"/>
              </a:ext>
            </a:extLst>
          </p:cNvPr>
          <p:cNvSpPr txBox="1">
            <a:spLocks noChangeArrowheads="1"/>
          </p:cNvSpPr>
          <p:nvPr/>
        </p:nvSpPr>
        <p:spPr bwMode="auto">
          <a:xfrm>
            <a:off x="5043488" y="6288088"/>
            <a:ext cx="498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latin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4755"/>
                                        </p:tgtEl>
                                        <p:attrNameLst>
                                          <p:attrName>style.visibility</p:attrName>
                                        </p:attrNameLst>
                                      </p:cBhvr>
                                      <p:to>
                                        <p:strVal val="visible"/>
                                      </p:to>
                                    </p:set>
                                    <p:animEffect transition="in" filter="dissolve">
                                      <p:cBhvr>
                                        <p:cTn id="7" dur="500"/>
                                        <p:tgtEl>
                                          <p:spTgt spid="747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8" fill="hold" nodeType="clickEffect">
                                  <p:stCondLst>
                                    <p:cond delay="0"/>
                                  </p:stCondLst>
                                  <p:childTnLst>
                                    <p:set>
                                      <p:cBhvr>
                                        <p:cTn id="11" dur="1" fill="hold">
                                          <p:stCondLst>
                                            <p:cond delay="0"/>
                                          </p:stCondLst>
                                        </p:cTn>
                                        <p:tgtEl>
                                          <p:spTgt spid="74757"/>
                                        </p:tgtEl>
                                        <p:attrNameLst>
                                          <p:attrName>style.visibility</p:attrName>
                                        </p:attrNameLst>
                                      </p:cBhvr>
                                      <p:to>
                                        <p:strVal val="visible"/>
                                      </p:to>
                                    </p:set>
                                    <p:anim calcmode="lin" valueType="num">
                                      <p:cBhvr>
                                        <p:cTn id="12" dur="500" fill="hold"/>
                                        <p:tgtEl>
                                          <p:spTgt spid="74757"/>
                                        </p:tgtEl>
                                        <p:attrNameLst>
                                          <p:attrName>ppt_x</p:attrName>
                                        </p:attrNameLst>
                                      </p:cBhvr>
                                      <p:tavLst>
                                        <p:tav tm="0">
                                          <p:val>
                                            <p:strVal val="#ppt_x-#ppt_w/2"/>
                                          </p:val>
                                        </p:tav>
                                        <p:tav tm="100000">
                                          <p:val>
                                            <p:strVal val="#ppt_x"/>
                                          </p:val>
                                        </p:tav>
                                      </p:tavLst>
                                    </p:anim>
                                    <p:anim calcmode="lin" valueType="num">
                                      <p:cBhvr>
                                        <p:cTn id="13" dur="500" fill="hold"/>
                                        <p:tgtEl>
                                          <p:spTgt spid="74757"/>
                                        </p:tgtEl>
                                        <p:attrNameLst>
                                          <p:attrName>ppt_y</p:attrName>
                                        </p:attrNameLst>
                                      </p:cBhvr>
                                      <p:tavLst>
                                        <p:tav tm="0">
                                          <p:val>
                                            <p:strVal val="#ppt_y"/>
                                          </p:val>
                                        </p:tav>
                                        <p:tav tm="100000">
                                          <p:val>
                                            <p:strVal val="#ppt_y"/>
                                          </p:val>
                                        </p:tav>
                                      </p:tavLst>
                                    </p:anim>
                                    <p:anim calcmode="lin" valueType="num">
                                      <p:cBhvr>
                                        <p:cTn id="14" dur="500" fill="hold"/>
                                        <p:tgtEl>
                                          <p:spTgt spid="74757"/>
                                        </p:tgtEl>
                                        <p:attrNameLst>
                                          <p:attrName>ppt_w</p:attrName>
                                        </p:attrNameLst>
                                      </p:cBhvr>
                                      <p:tavLst>
                                        <p:tav tm="0">
                                          <p:val>
                                            <p:fltVal val="0"/>
                                          </p:val>
                                        </p:tav>
                                        <p:tav tm="100000">
                                          <p:val>
                                            <p:strVal val="#ppt_w"/>
                                          </p:val>
                                        </p:tav>
                                      </p:tavLst>
                                    </p:anim>
                                    <p:anim calcmode="lin" valueType="num">
                                      <p:cBhvr>
                                        <p:cTn id="15" dur="500" fill="hold"/>
                                        <p:tgtEl>
                                          <p:spTgt spid="74757"/>
                                        </p:tgtEl>
                                        <p:attrNameLst>
                                          <p:attrName>ppt_h</p:attrName>
                                        </p:attrNameLst>
                                      </p:cBhvr>
                                      <p:tavLst>
                                        <p:tav tm="0">
                                          <p:val>
                                            <p:strVal val="#ppt_h"/>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7" presetClass="entr" presetSubtype="2" fill="hold" nodeType="clickEffect">
                                  <p:stCondLst>
                                    <p:cond delay="0"/>
                                  </p:stCondLst>
                                  <p:childTnLst>
                                    <p:set>
                                      <p:cBhvr>
                                        <p:cTn id="19" dur="1" fill="hold">
                                          <p:stCondLst>
                                            <p:cond delay="0"/>
                                          </p:stCondLst>
                                        </p:cTn>
                                        <p:tgtEl>
                                          <p:spTgt spid="74758"/>
                                        </p:tgtEl>
                                        <p:attrNameLst>
                                          <p:attrName>style.visibility</p:attrName>
                                        </p:attrNameLst>
                                      </p:cBhvr>
                                      <p:to>
                                        <p:strVal val="visible"/>
                                      </p:to>
                                    </p:set>
                                    <p:anim calcmode="lin" valueType="num">
                                      <p:cBhvr>
                                        <p:cTn id="20" dur="500" fill="hold"/>
                                        <p:tgtEl>
                                          <p:spTgt spid="74758"/>
                                        </p:tgtEl>
                                        <p:attrNameLst>
                                          <p:attrName>ppt_x</p:attrName>
                                        </p:attrNameLst>
                                      </p:cBhvr>
                                      <p:tavLst>
                                        <p:tav tm="0">
                                          <p:val>
                                            <p:strVal val="#ppt_x+#ppt_w/2"/>
                                          </p:val>
                                        </p:tav>
                                        <p:tav tm="100000">
                                          <p:val>
                                            <p:strVal val="#ppt_x"/>
                                          </p:val>
                                        </p:tav>
                                      </p:tavLst>
                                    </p:anim>
                                    <p:anim calcmode="lin" valueType="num">
                                      <p:cBhvr>
                                        <p:cTn id="21" dur="500" fill="hold"/>
                                        <p:tgtEl>
                                          <p:spTgt spid="74758"/>
                                        </p:tgtEl>
                                        <p:attrNameLst>
                                          <p:attrName>ppt_y</p:attrName>
                                        </p:attrNameLst>
                                      </p:cBhvr>
                                      <p:tavLst>
                                        <p:tav tm="0">
                                          <p:val>
                                            <p:strVal val="#ppt_y"/>
                                          </p:val>
                                        </p:tav>
                                        <p:tav tm="100000">
                                          <p:val>
                                            <p:strVal val="#ppt_y"/>
                                          </p:val>
                                        </p:tav>
                                      </p:tavLst>
                                    </p:anim>
                                    <p:anim calcmode="lin" valueType="num">
                                      <p:cBhvr>
                                        <p:cTn id="22" dur="500" fill="hold"/>
                                        <p:tgtEl>
                                          <p:spTgt spid="74758"/>
                                        </p:tgtEl>
                                        <p:attrNameLst>
                                          <p:attrName>ppt_w</p:attrName>
                                        </p:attrNameLst>
                                      </p:cBhvr>
                                      <p:tavLst>
                                        <p:tav tm="0">
                                          <p:val>
                                            <p:fltVal val="0"/>
                                          </p:val>
                                        </p:tav>
                                        <p:tav tm="100000">
                                          <p:val>
                                            <p:strVal val="#ppt_w"/>
                                          </p:val>
                                        </p:tav>
                                      </p:tavLst>
                                    </p:anim>
                                    <p:anim calcmode="lin" valueType="num">
                                      <p:cBhvr>
                                        <p:cTn id="23" dur="500" fill="hold"/>
                                        <p:tgtEl>
                                          <p:spTgt spid="74758"/>
                                        </p:tgtEl>
                                        <p:attrNameLst>
                                          <p:attrName>ppt_h</p:attrName>
                                        </p:attrNameLst>
                                      </p:cBhvr>
                                      <p:tavLst>
                                        <p:tav tm="0">
                                          <p:val>
                                            <p:strVal val="#ppt_h"/>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74760"/>
                                        </p:tgtEl>
                                        <p:attrNameLst>
                                          <p:attrName>style.visibility</p:attrName>
                                        </p:attrNameLst>
                                      </p:cBhvr>
                                      <p:to>
                                        <p:strVal val="visible"/>
                                      </p:to>
                                    </p:set>
                                    <p:animEffect transition="in" filter="dissolve">
                                      <p:cBhvr>
                                        <p:cTn id="28" dur="500"/>
                                        <p:tgtEl>
                                          <p:spTgt spid="7476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nodeType="clickEffect">
                                  <p:stCondLst>
                                    <p:cond delay="0"/>
                                  </p:stCondLst>
                                  <p:childTnLst>
                                    <p:set>
                                      <p:cBhvr>
                                        <p:cTn id="32" dur="1" fill="hold">
                                          <p:stCondLst>
                                            <p:cond delay="0"/>
                                          </p:stCondLst>
                                        </p:cTn>
                                        <p:tgtEl>
                                          <p:spTgt spid="74759"/>
                                        </p:tgtEl>
                                        <p:attrNameLst>
                                          <p:attrName>style.visibility</p:attrName>
                                        </p:attrNameLst>
                                      </p:cBhvr>
                                      <p:to>
                                        <p:strVal val="visible"/>
                                      </p:to>
                                    </p:set>
                                    <p:animEffect transition="in" filter="dissolve">
                                      <p:cBhvr>
                                        <p:cTn id="33" dur="500"/>
                                        <p:tgtEl>
                                          <p:spTgt spid="7475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xit" presetSubtype="0" fill="hold" grpId="0" nodeType="clickEffect">
                                  <p:stCondLst>
                                    <p:cond delay="0"/>
                                  </p:stCondLst>
                                  <p:childTnLst>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3F3D40C-4933-6048-92DD-9958FD11F0E1}"/>
              </a:ext>
            </a:extLst>
          </p:cNvPr>
          <p:cNvSpPr>
            <a:spLocks noGrp="1" noChangeArrowheads="1"/>
          </p:cNvSpPr>
          <p:nvPr>
            <p:ph type="title"/>
          </p:nvPr>
        </p:nvSpPr>
        <p:spPr>
          <a:xfrm>
            <a:off x="1028700" y="0"/>
            <a:ext cx="7715250" cy="1143000"/>
          </a:xfrm>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r>
              <a:rPr lang="en-US" altLang="en-US">
                <a:solidFill>
                  <a:schemeClr val="bg2"/>
                </a:solidFill>
                <a:ea typeface="ＭＳ Ｐゴシック" panose="020B0600070205080204" pitchFamily="34" charset="-128"/>
              </a:rPr>
              <a:t>Timing</a:t>
            </a:r>
          </a:p>
        </p:txBody>
      </p:sp>
      <p:sp>
        <p:nvSpPr>
          <p:cNvPr id="32771" name="Rectangle 3">
            <a:extLst>
              <a:ext uri="{FF2B5EF4-FFF2-40B4-BE49-F238E27FC236}">
                <a16:creationId xmlns:a16="http://schemas.microsoft.com/office/drawing/2014/main" id="{4FDBE6C0-F93E-124D-9100-33DBDB069F7C}"/>
              </a:ext>
            </a:extLst>
          </p:cNvPr>
          <p:cNvSpPr>
            <a:spLocks noGrp="1" noChangeArrowheads="1"/>
          </p:cNvSpPr>
          <p:nvPr>
            <p:ph type="body" idx="1"/>
          </p:nvPr>
        </p:nvSpPr>
        <p:spPr/>
        <p:txBody>
          <a:bodyPr lIns="90488" tIns="44450" rIns="90488" bIns="44450"/>
          <a:lstStyle/>
          <a:p>
            <a:endParaRPr lang="en-US" altLang="en-US">
              <a:ea typeface="ＭＳ Ｐゴシック" panose="020B0600070205080204" pitchFamily="34" charset="-128"/>
            </a:endParaRPr>
          </a:p>
        </p:txBody>
      </p:sp>
      <p:pic>
        <p:nvPicPr>
          <p:cNvPr id="32772" name="Picture 4">
            <a:extLst>
              <a:ext uri="{FF2B5EF4-FFF2-40B4-BE49-F238E27FC236}">
                <a16:creationId xmlns:a16="http://schemas.microsoft.com/office/drawing/2014/main" id="{5DDF571F-5103-2E4D-9508-B3439E7AD29D}"/>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104900"/>
            <a:ext cx="8763000" cy="4762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2773" name="Rectangle 5">
            <a:extLst>
              <a:ext uri="{FF2B5EF4-FFF2-40B4-BE49-F238E27FC236}">
                <a16:creationId xmlns:a16="http://schemas.microsoft.com/office/drawing/2014/main" id="{3B50339E-73C8-D646-A3D2-8586CD112414}"/>
              </a:ext>
            </a:extLst>
          </p:cNvPr>
          <p:cNvSpPr>
            <a:spLocks noChangeArrowheads="1"/>
          </p:cNvSpPr>
          <p:nvPr/>
        </p:nvSpPr>
        <p:spPr bwMode="auto">
          <a:xfrm>
            <a:off x="3506788" y="6478588"/>
            <a:ext cx="55594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800" b="1">
                <a:solidFill>
                  <a:schemeClr val="bg2"/>
                </a:solidFill>
                <a:latin typeface="Times New Roman" panose="02020603050405020304" pitchFamily="18" charset="0"/>
                <a:cs typeface="Arial" panose="020B0604020202020204" pitchFamily="34" charset="0"/>
              </a:rPr>
              <a:t>T. Lindmo, D.C. Peters &amp; R.G Sweet  - MLM Chapt. 8</a:t>
            </a:r>
          </a:p>
        </p:txBody>
      </p:sp>
      <p:sp>
        <p:nvSpPr>
          <p:cNvPr id="32774" name="Text Box 6">
            <a:extLst>
              <a:ext uri="{FF2B5EF4-FFF2-40B4-BE49-F238E27FC236}">
                <a16:creationId xmlns:a16="http://schemas.microsoft.com/office/drawing/2014/main" id="{29A945E3-E85B-5440-A8C8-1B1149010C48}"/>
              </a:ext>
            </a:extLst>
          </p:cNvPr>
          <p:cNvSpPr txBox="1">
            <a:spLocks noChangeArrowheads="1"/>
          </p:cNvSpPr>
          <p:nvPr/>
        </p:nvSpPr>
        <p:spPr bwMode="auto">
          <a:xfrm>
            <a:off x="457200" y="6172200"/>
            <a:ext cx="2743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600">
                <a:solidFill>
                  <a:schemeClr val="bg2"/>
                </a:solidFill>
                <a:latin typeface="Times New Roman" panose="02020603050405020304" pitchFamily="18" charset="0"/>
                <a:cs typeface="Arial" panose="020B0604020202020204" pitchFamily="34" charset="0"/>
              </a:rPr>
              <a:t>(Slide from Robert Murphy)</a:t>
            </a:r>
            <a:endParaRPr lang="en-US" altLang="en-US" sz="1600">
              <a:latin typeface="Times New Roman" panose="02020603050405020304" pitchFamily="18"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ransition>
    <p:zoom dir="in"/>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618FFD"/>
    </a:dk2>
    <a:lt2>
      <a:srgbClr val="8CF4EA"/>
    </a:lt2>
    <a:accent1>
      <a:srgbClr val="00B7A5"/>
    </a:accent1>
    <a:accent2>
      <a:srgbClr val="D49FFF"/>
    </a:accent2>
    <a:accent3>
      <a:srgbClr val="B7C6FE"/>
    </a:accent3>
    <a:accent4>
      <a:srgbClr val="DADADA"/>
    </a:accent4>
    <a:accent5>
      <a:srgbClr val="AAD8CF"/>
    </a:accent5>
    <a:accent6>
      <a:srgbClr val="C090E7"/>
    </a:accent6>
    <a:hlink>
      <a:srgbClr val="7B00E4"/>
    </a:hlink>
    <a:folHlink>
      <a:srgbClr val="618FFD"/>
    </a:folHlink>
  </a:clrScheme>
</a:themeOverride>
</file>

<file path=ppt/theme/themeOverride2.xml><?xml version="1.0" encoding="utf-8"?>
<a:themeOverride xmlns:a="http://schemas.openxmlformats.org/drawingml/2006/main">
  <a:clrScheme name="">
    <a:dk1>
      <a:srgbClr val="000000"/>
    </a:dk1>
    <a:lt1>
      <a:srgbClr val="FFFFFF"/>
    </a:lt1>
    <a:dk2>
      <a:srgbClr val="B3B900"/>
    </a:dk2>
    <a:lt2>
      <a:srgbClr val="8CF4EA"/>
    </a:lt2>
    <a:accent1>
      <a:srgbClr val="00B7A5"/>
    </a:accent1>
    <a:accent2>
      <a:srgbClr val="D49FFF"/>
    </a:accent2>
    <a:accent3>
      <a:srgbClr val="D6D9AA"/>
    </a:accent3>
    <a:accent4>
      <a:srgbClr val="DADADA"/>
    </a:accent4>
    <a:accent5>
      <a:srgbClr val="AAD8CF"/>
    </a:accent5>
    <a:accent6>
      <a:srgbClr val="C090E7"/>
    </a:accent6>
    <a:hlink>
      <a:srgbClr val="7B00E4"/>
    </a:hlink>
    <a:folHlink>
      <a:srgbClr val="618FFD"/>
    </a:folHlink>
  </a:clrScheme>
</a:themeOverride>
</file>

<file path=ppt/theme/themeOverride3.xml><?xml version="1.0" encoding="utf-8"?>
<a:themeOverride xmlns:a="http://schemas.openxmlformats.org/drawingml/2006/main">
  <a:clrScheme name="">
    <a:dk1>
      <a:srgbClr val="000000"/>
    </a:dk1>
    <a:lt1>
      <a:srgbClr val="FFFFFF"/>
    </a:lt1>
    <a:dk2>
      <a:srgbClr val="B3B900"/>
    </a:dk2>
    <a:lt2>
      <a:srgbClr val="8CF4EA"/>
    </a:lt2>
    <a:accent1>
      <a:srgbClr val="00B7A5"/>
    </a:accent1>
    <a:accent2>
      <a:srgbClr val="D49FFF"/>
    </a:accent2>
    <a:accent3>
      <a:srgbClr val="D6D9AA"/>
    </a:accent3>
    <a:accent4>
      <a:srgbClr val="DADADA"/>
    </a:accent4>
    <a:accent5>
      <a:srgbClr val="AAD8CF"/>
    </a:accent5>
    <a:accent6>
      <a:srgbClr val="C090E7"/>
    </a:accent6>
    <a:hlink>
      <a:srgbClr val="7B00E4"/>
    </a:hlink>
    <a:folHlink>
      <a:srgbClr val="618FFD"/>
    </a:folHlink>
  </a:clrScheme>
</a:themeOverride>
</file>

<file path=ppt/theme/themeOverride4.xml><?xml version="1.0" encoding="utf-8"?>
<a:themeOverride xmlns:a="http://schemas.openxmlformats.org/drawingml/2006/main">
  <a:clrScheme name="">
    <a:dk1>
      <a:srgbClr val="000000"/>
    </a:dk1>
    <a:lt1>
      <a:srgbClr val="FFFFFF"/>
    </a:lt1>
    <a:dk2>
      <a:srgbClr val="B3B900"/>
    </a:dk2>
    <a:lt2>
      <a:srgbClr val="8CF4EA"/>
    </a:lt2>
    <a:accent1>
      <a:srgbClr val="00B7A5"/>
    </a:accent1>
    <a:accent2>
      <a:srgbClr val="D49FFF"/>
    </a:accent2>
    <a:accent3>
      <a:srgbClr val="D6D9AA"/>
    </a:accent3>
    <a:accent4>
      <a:srgbClr val="DADADA"/>
    </a:accent4>
    <a:accent5>
      <a:srgbClr val="AAD8CF"/>
    </a:accent5>
    <a:accent6>
      <a:srgbClr val="C090E7"/>
    </a:accent6>
    <a:hlink>
      <a:srgbClr val="7B00E4"/>
    </a:hlink>
    <a:folHlink>
      <a:srgbClr val="618FFD"/>
    </a:folHlink>
  </a:clrScheme>
</a:themeOverride>
</file>

<file path=docProps/app.xml><?xml version="1.0" encoding="utf-8"?>
<Properties xmlns="http://schemas.openxmlformats.org/officeDocument/2006/extended-properties" xmlns:vt="http://schemas.openxmlformats.org/officeDocument/2006/docPropsVTypes">
  <TotalTime>59</TotalTime>
  <Words>2915</Words>
  <Application>Microsoft Macintosh PowerPoint</Application>
  <PresentationFormat>On-screen Show (4:3)</PresentationFormat>
  <Paragraphs>338</Paragraphs>
  <Slides>51</Slides>
  <Notes>37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Arial</vt:lpstr>
      <vt:lpstr>Comic Sans MS</vt:lpstr>
      <vt:lpstr>myriad-pro</vt:lpstr>
      <vt:lpstr>Times New Roman</vt:lpstr>
      <vt:lpstr>Wingdings</vt:lpstr>
      <vt:lpstr>Default Design</vt:lpstr>
      <vt:lpstr>BMS 631 - LECTURE 11 Flow Cytometry: Theory</vt:lpstr>
      <vt:lpstr>The Elements of Flow Sorting</vt:lpstr>
      <vt:lpstr> </vt:lpstr>
      <vt:lpstr>Sample Preparation</vt:lpstr>
      <vt:lpstr>PowerPoint Presentation</vt:lpstr>
      <vt:lpstr>PowerPoint Presentation</vt:lpstr>
      <vt:lpstr>Droplet formation</vt:lpstr>
      <vt:lpstr>Sorting principle</vt:lpstr>
      <vt:lpstr>Timing</vt:lpstr>
      <vt:lpstr>Coincidence - Purity</vt:lpstr>
      <vt:lpstr>Coincidence - Purity</vt:lpstr>
      <vt:lpstr>Coincidence - Efficiency</vt:lpstr>
      <vt:lpstr>Aria</vt:lpstr>
      <vt:lpstr>PowerPoint Presentation</vt:lpstr>
      <vt:lpstr>PowerPoint Presentation</vt:lpstr>
      <vt:lpstr>Elite-Altra</vt:lpstr>
      <vt:lpstr>PowerPoint Presentation</vt:lpstr>
      <vt:lpstr>PowerPoint Presentation</vt:lpstr>
      <vt:lpstr>Cytopia (Now BD)</vt:lpstr>
      <vt:lpstr>Cytopia (Now BD)</vt:lpstr>
      <vt:lpstr>Icyt-Sony Reflection Sorter</vt:lpstr>
      <vt:lpstr>Reflection Key features</vt:lpstr>
      <vt:lpstr>Moflo sorter</vt:lpstr>
      <vt:lpstr>BigFoot - ThermoFisher</vt:lpstr>
      <vt:lpstr>PowerPoint Presentation</vt:lpstr>
      <vt:lpstr>PowerPoint Presentation</vt:lpstr>
      <vt:lpstr>Spectral Sorting Capacity</vt:lpstr>
      <vt:lpstr>PowerPoint Presentation</vt:lpstr>
      <vt:lpstr>PowerPoint Presentation</vt:lpstr>
      <vt:lpstr>XDP sorting of Lysed Blood example</vt:lpstr>
      <vt:lpstr>XDP sorting of Whole Blood example</vt:lpstr>
      <vt:lpstr>Automatic plate deposition is standard on most systems</vt:lpstr>
      <vt:lpstr>XY technologies – sperm sorting</vt:lpstr>
      <vt:lpstr>BD Sorters</vt:lpstr>
      <vt:lpstr>Sony Sorters</vt:lpstr>
      <vt:lpstr>Beckman Sorters</vt:lpstr>
      <vt:lpstr>Nanosellect Cell Sorter</vt:lpstr>
      <vt:lpstr>BioRad Sorters</vt:lpstr>
      <vt:lpstr>Miltenyi Biotec</vt:lpstr>
      <vt:lpstr>Human Sperm Sorting</vt:lpstr>
      <vt:lpstr>Microsort Sperm Sorting Facility</vt:lpstr>
      <vt:lpstr>References to Human Sperm Sorting</vt:lpstr>
      <vt:lpstr>Methods Used</vt:lpstr>
      <vt:lpstr>Safety in Sorting</vt:lpstr>
      <vt:lpstr>ClinimacsTM</vt:lpstr>
      <vt:lpstr>PowerPoint Presentation</vt:lpstr>
      <vt:lpstr>PowerPoint Presentation</vt:lpstr>
      <vt:lpstr>Tyto Development and  Product Status</vt:lpstr>
      <vt:lpstr>TITO- Visualization of Valve Speed </vt:lpstr>
      <vt:lpstr>PowerPoint Presentation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BMS 631 - LECTURE 12 Flow Cytometry: Theory</dc:title>
  <dc:creator>Joseph Robinson</dc:creator>
  <cp:lastModifiedBy>Robinson, Joseph Paul</cp:lastModifiedBy>
  <cp:revision>29</cp:revision>
  <dcterms:created xsi:type="dcterms:W3CDTF">2016-04-11T16:48:16Z</dcterms:created>
  <dcterms:modified xsi:type="dcterms:W3CDTF">2022-04-04T17:43:55Z</dcterms:modified>
</cp:coreProperties>
</file>