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6"/>
  </p:notesMasterIdLst>
  <p:handoutMasterIdLst>
    <p:handoutMasterId r:id="rId57"/>
  </p:handoutMasterIdLst>
  <p:sldIdLst>
    <p:sldId id="301" r:id="rId2"/>
    <p:sldId id="302" r:id="rId3"/>
    <p:sldId id="303" r:id="rId4"/>
    <p:sldId id="304" r:id="rId5"/>
    <p:sldId id="305" r:id="rId6"/>
    <p:sldId id="306" r:id="rId7"/>
    <p:sldId id="307" r:id="rId8"/>
    <p:sldId id="308" r:id="rId9"/>
    <p:sldId id="309" r:id="rId10"/>
    <p:sldId id="310" r:id="rId11"/>
    <p:sldId id="311" r:id="rId12"/>
    <p:sldId id="348" r:id="rId13"/>
    <p:sldId id="316" r:id="rId14"/>
    <p:sldId id="337" r:id="rId15"/>
    <p:sldId id="312" r:id="rId16"/>
    <p:sldId id="313" r:id="rId17"/>
    <p:sldId id="314" r:id="rId18"/>
    <p:sldId id="315" r:id="rId19"/>
    <p:sldId id="317" r:id="rId20"/>
    <p:sldId id="318" r:id="rId21"/>
    <p:sldId id="319" r:id="rId22"/>
    <p:sldId id="320" r:id="rId23"/>
    <p:sldId id="321" r:id="rId24"/>
    <p:sldId id="322" r:id="rId25"/>
    <p:sldId id="327" r:id="rId26"/>
    <p:sldId id="323" r:id="rId27"/>
    <p:sldId id="324" r:id="rId28"/>
    <p:sldId id="325" r:id="rId29"/>
    <p:sldId id="326" r:id="rId30"/>
    <p:sldId id="332" r:id="rId31"/>
    <p:sldId id="328" r:id="rId32"/>
    <p:sldId id="329" r:id="rId33"/>
    <p:sldId id="330" r:id="rId34"/>
    <p:sldId id="331" r:id="rId35"/>
    <p:sldId id="336" r:id="rId36"/>
    <p:sldId id="333" r:id="rId37"/>
    <p:sldId id="342" r:id="rId38"/>
    <p:sldId id="343" r:id="rId39"/>
    <p:sldId id="341" r:id="rId40"/>
    <p:sldId id="339" r:id="rId41"/>
    <p:sldId id="346" r:id="rId42"/>
    <p:sldId id="338" r:id="rId43"/>
    <p:sldId id="340" r:id="rId44"/>
    <p:sldId id="344" r:id="rId45"/>
    <p:sldId id="345" r:id="rId46"/>
    <p:sldId id="347" r:id="rId47"/>
    <p:sldId id="349" r:id="rId48"/>
    <p:sldId id="350" r:id="rId49"/>
    <p:sldId id="351" r:id="rId50"/>
    <p:sldId id="352" r:id="rId51"/>
    <p:sldId id="353" r:id="rId52"/>
    <p:sldId id="354" r:id="rId53"/>
    <p:sldId id="334" r:id="rId54"/>
    <p:sldId id="335"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6" autoAdjust="0"/>
    <p:restoredTop sz="94610" autoAdjust="0"/>
  </p:normalViewPr>
  <p:slideViewPr>
    <p:cSldViewPr>
      <p:cViewPr varScale="1">
        <p:scale>
          <a:sx n="181" d="100"/>
          <a:sy n="181" d="100"/>
        </p:scale>
        <p:origin x="2280"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6" d="100"/>
        <a:sy n="206" d="100"/>
      </p:scale>
      <p:origin x="0" y="20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F765FB1-F8BB-40AC-BF6F-89FE9C0C986B}" type="datetimeFigureOut">
              <a:rPr lang="en-US" smtClean="0"/>
              <a:t>1/4/19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580CCD6-879D-418F-BE9C-0FC5D256E061}" type="slidenum">
              <a:rPr lang="en-US" smtClean="0"/>
              <a:t>‹#›</a:t>
            </a:fld>
            <a:endParaRPr lang="en-US"/>
          </a:p>
        </p:txBody>
      </p:sp>
    </p:spTree>
    <p:extLst>
      <p:ext uri="{BB962C8B-B14F-4D97-AF65-F5344CB8AC3E}">
        <p14:creationId xmlns:p14="http://schemas.microsoft.com/office/powerpoint/2010/main" val="134501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956A2CA-FB4F-45DD-97E9-445E280A7F42}" type="datetimeFigureOut">
              <a:rPr lang="en-US" smtClean="0"/>
              <a:t>1/4/19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CFF797-3E5D-401B-A7B7-7114F7593D19}" type="slidenum">
              <a:rPr lang="en-US" smtClean="0"/>
              <a:t>‹#›</a:t>
            </a:fld>
            <a:endParaRPr lang="en-US"/>
          </a:p>
        </p:txBody>
      </p:sp>
    </p:spTree>
    <p:extLst>
      <p:ext uri="{BB962C8B-B14F-4D97-AF65-F5344CB8AC3E}">
        <p14:creationId xmlns:p14="http://schemas.microsoft.com/office/powerpoint/2010/main" val="381158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a:t>
            </a:fld>
            <a:endParaRPr lang="en-US"/>
          </a:p>
        </p:txBody>
      </p:sp>
    </p:spTree>
    <p:extLst>
      <p:ext uri="{BB962C8B-B14F-4D97-AF65-F5344CB8AC3E}">
        <p14:creationId xmlns:p14="http://schemas.microsoft.com/office/powerpoint/2010/main" val="249097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10</a:t>
            </a:fld>
            <a:endParaRPr lang="en-US"/>
          </a:p>
        </p:txBody>
      </p:sp>
    </p:spTree>
    <p:extLst>
      <p:ext uri="{BB962C8B-B14F-4D97-AF65-F5344CB8AC3E}">
        <p14:creationId xmlns:p14="http://schemas.microsoft.com/office/powerpoint/2010/main" val="106263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11</a:t>
            </a:fld>
            <a:endParaRPr lang="en-US"/>
          </a:p>
        </p:txBody>
      </p:sp>
    </p:spTree>
    <p:extLst>
      <p:ext uri="{BB962C8B-B14F-4D97-AF65-F5344CB8AC3E}">
        <p14:creationId xmlns:p14="http://schemas.microsoft.com/office/powerpoint/2010/main" val="47814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625411C-0F90-E845-B986-9F18EE8403A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E32EB038-5147-3E4C-A8E8-0AC3CDDA375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122491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13</a:t>
            </a:fld>
            <a:endParaRPr lang="en-US"/>
          </a:p>
        </p:txBody>
      </p:sp>
    </p:spTree>
    <p:extLst>
      <p:ext uri="{BB962C8B-B14F-4D97-AF65-F5344CB8AC3E}">
        <p14:creationId xmlns:p14="http://schemas.microsoft.com/office/powerpoint/2010/main" val="353933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14</a:t>
            </a:fld>
            <a:endParaRPr lang="en-US"/>
          </a:p>
        </p:txBody>
      </p:sp>
    </p:spTree>
    <p:extLst>
      <p:ext uri="{BB962C8B-B14F-4D97-AF65-F5344CB8AC3E}">
        <p14:creationId xmlns:p14="http://schemas.microsoft.com/office/powerpoint/2010/main" val="141404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15</a:t>
            </a:fld>
            <a:endParaRPr lang="en-US"/>
          </a:p>
        </p:txBody>
      </p:sp>
    </p:spTree>
    <p:extLst>
      <p:ext uri="{BB962C8B-B14F-4D97-AF65-F5344CB8AC3E}">
        <p14:creationId xmlns:p14="http://schemas.microsoft.com/office/powerpoint/2010/main" val="1067785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16</a:t>
            </a:fld>
            <a:endParaRPr lang="en-US"/>
          </a:p>
        </p:txBody>
      </p:sp>
    </p:spTree>
    <p:extLst>
      <p:ext uri="{BB962C8B-B14F-4D97-AF65-F5344CB8AC3E}">
        <p14:creationId xmlns:p14="http://schemas.microsoft.com/office/powerpoint/2010/main" val="63017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17</a:t>
            </a:fld>
            <a:endParaRPr lang="en-US"/>
          </a:p>
        </p:txBody>
      </p:sp>
    </p:spTree>
    <p:extLst>
      <p:ext uri="{BB962C8B-B14F-4D97-AF65-F5344CB8AC3E}">
        <p14:creationId xmlns:p14="http://schemas.microsoft.com/office/powerpoint/2010/main" val="2386820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18</a:t>
            </a:fld>
            <a:endParaRPr lang="en-US"/>
          </a:p>
        </p:txBody>
      </p:sp>
    </p:spTree>
    <p:extLst>
      <p:ext uri="{BB962C8B-B14F-4D97-AF65-F5344CB8AC3E}">
        <p14:creationId xmlns:p14="http://schemas.microsoft.com/office/powerpoint/2010/main" val="268797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19</a:t>
            </a:fld>
            <a:endParaRPr lang="en-US"/>
          </a:p>
        </p:txBody>
      </p:sp>
    </p:spTree>
    <p:extLst>
      <p:ext uri="{BB962C8B-B14F-4D97-AF65-F5344CB8AC3E}">
        <p14:creationId xmlns:p14="http://schemas.microsoft.com/office/powerpoint/2010/main" val="345091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a:t>
            </a:fld>
            <a:endParaRPr lang="en-US"/>
          </a:p>
        </p:txBody>
      </p:sp>
    </p:spTree>
    <p:extLst>
      <p:ext uri="{BB962C8B-B14F-4D97-AF65-F5344CB8AC3E}">
        <p14:creationId xmlns:p14="http://schemas.microsoft.com/office/powerpoint/2010/main" val="194619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20</a:t>
            </a:fld>
            <a:endParaRPr lang="en-US"/>
          </a:p>
        </p:txBody>
      </p:sp>
    </p:spTree>
    <p:extLst>
      <p:ext uri="{BB962C8B-B14F-4D97-AF65-F5344CB8AC3E}">
        <p14:creationId xmlns:p14="http://schemas.microsoft.com/office/powerpoint/2010/main" val="63995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21</a:t>
            </a:fld>
            <a:endParaRPr lang="en-US"/>
          </a:p>
        </p:txBody>
      </p:sp>
    </p:spTree>
    <p:extLst>
      <p:ext uri="{BB962C8B-B14F-4D97-AF65-F5344CB8AC3E}">
        <p14:creationId xmlns:p14="http://schemas.microsoft.com/office/powerpoint/2010/main" val="2392539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22</a:t>
            </a:fld>
            <a:endParaRPr lang="en-US"/>
          </a:p>
        </p:txBody>
      </p:sp>
    </p:spTree>
    <p:extLst>
      <p:ext uri="{BB962C8B-B14F-4D97-AF65-F5344CB8AC3E}">
        <p14:creationId xmlns:p14="http://schemas.microsoft.com/office/powerpoint/2010/main" val="1009939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23</a:t>
            </a:fld>
            <a:endParaRPr lang="en-US"/>
          </a:p>
        </p:txBody>
      </p:sp>
    </p:spTree>
    <p:extLst>
      <p:ext uri="{BB962C8B-B14F-4D97-AF65-F5344CB8AC3E}">
        <p14:creationId xmlns:p14="http://schemas.microsoft.com/office/powerpoint/2010/main" val="3446934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24</a:t>
            </a:fld>
            <a:endParaRPr lang="en-US"/>
          </a:p>
        </p:txBody>
      </p:sp>
    </p:spTree>
    <p:extLst>
      <p:ext uri="{BB962C8B-B14F-4D97-AF65-F5344CB8AC3E}">
        <p14:creationId xmlns:p14="http://schemas.microsoft.com/office/powerpoint/2010/main" val="2763809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25</a:t>
            </a:fld>
            <a:endParaRPr lang="en-US"/>
          </a:p>
        </p:txBody>
      </p:sp>
    </p:spTree>
    <p:extLst>
      <p:ext uri="{BB962C8B-B14F-4D97-AF65-F5344CB8AC3E}">
        <p14:creationId xmlns:p14="http://schemas.microsoft.com/office/powerpoint/2010/main" val="704276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26</a:t>
            </a:fld>
            <a:endParaRPr lang="en-US"/>
          </a:p>
        </p:txBody>
      </p:sp>
    </p:spTree>
    <p:extLst>
      <p:ext uri="{BB962C8B-B14F-4D97-AF65-F5344CB8AC3E}">
        <p14:creationId xmlns:p14="http://schemas.microsoft.com/office/powerpoint/2010/main" val="199534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27</a:t>
            </a:fld>
            <a:endParaRPr lang="en-US"/>
          </a:p>
        </p:txBody>
      </p:sp>
    </p:spTree>
    <p:extLst>
      <p:ext uri="{BB962C8B-B14F-4D97-AF65-F5344CB8AC3E}">
        <p14:creationId xmlns:p14="http://schemas.microsoft.com/office/powerpoint/2010/main" val="1941492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28</a:t>
            </a:fld>
            <a:endParaRPr lang="en-US"/>
          </a:p>
        </p:txBody>
      </p:sp>
    </p:spTree>
    <p:extLst>
      <p:ext uri="{BB962C8B-B14F-4D97-AF65-F5344CB8AC3E}">
        <p14:creationId xmlns:p14="http://schemas.microsoft.com/office/powerpoint/2010/main" val="3915491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29</a:t>
            </a:fld>
            <a:endParaRPr lang="en-US"/>
          </a:p>
        </p:txBody>
      </p:sp>
    </p:spTree>
    <p:extLst>
      <p:ext uri="{BB962C8B-B14F-4D97-AF65-F5344CB8AC3E}">
        <p14:creationId xmlns:p14="http://schemas.microsoft.com/office/powerpoint/2010/main" val="326081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a:t>
            </a:fld>
            <a:endParaRPr lang="en-US"/>
          </a:p>
        </p:txBody>
      </p:sp>
    </p:spTree>
    <p:extLst>
      <p:ext uri="{BB962C8B-B14F-4D97-AF65-F5344CB8AC3E}">
        <p14:creationId xmlns:p14="http://schemas.microsoft.com/office/powerpoint/2010/main" val="955734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30</a:t>
            </a:fld>
            <a:endParaRPr lang="en-US"/>
          </a:p>
        </p:txBody>
      </p:sp>
    </p:spTree>
    <p:extLst>
      <p:ext uri="{BB962C8B-B14F-4D97-AF65-F5344CB8AC3E}">
        <p14:creationId xmlns:p14="http://schemas.microsoft.com/office/powerpoint/2010/main" val="3316985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31</a:t>
            </a:fld>
            <a:endParaRPr lang="en-US"/>
          </a:p>
        </p:txBody>
      </p:sp>
    </p:spTree>
    <p:extLst>
      <p:ext uri="{BB962C8B-B14F-4D97-AF65-F5344CB8AC3E}">
        <p14:creationId xmlns:p14="http://schemas.microsoft.com/office/powerpoint/2010/main" val="3824501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32</a:t>
            </a:fld>
            <a:endParaRPr lang="en-US"/>
          </a:p>
        </p:txBody>
      </p:sp>
    </p:spTree>
    <p:extLst>
      <p:ext uri="{BB962C8B-B14F-4D97-AF65-F5344CB8AC3E}">
        <p14:creationId xmlns:p14="http://schemas.microsoft.com/office/powerpoint/2010/main" val="3754331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33</a:t>
            </a:fld>
            <a:endParaRPr lang="en-US"/>
          </a:p>
        </p:txBody>
      </p:sp>
    </p:spTree>
    <p:extLst>
      <p:ext uri="{BB962C8B-B14F-4D97-AF65-F5344CB8AC3E}">
        <p14:creationId xmlns:p14="http://schemas.microsoft.com/office/powerpoint/2010/main" val="363202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34</a:t>
            </a:fld>
            <a:endParaRPr lang="en-US"/>
          </a:p>
        </p:txBody>
      </p:sp>
    </p:spTree>
    <p:extLst>
      <p:ext uri="{BB962C8B-B14F-4D97-AF65-F5344CB8AC3E}">
        <p14:creationId xmlns:p14="http://schemas.microsoft.com/office/powerpoint/2010/main" val="2428729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35</a:t>
            </a:fld>
            <a:endParaRPr lang="en-US"/>
          </a:p>
        </p:txBody>
      </p:sp>
    </p:spTree>
    <p:extLst>
      <p:ext uri="{BB962C8B-B14F-4D97-AF65-F5344CB8AC3E}">
        <p14:creationId xmlns:p14="http://schemas.microsoft.com/office/powerpoint/2010/main" val="35485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36</a:t>
            </a:fld>
            <a:endParaRPr lang="en-US"/>
          </a:p>
        </p:txBody>
      </p:sp>
    </p:spTree>
    <p:extLst>
      <p:ext uri="{BB962C8B-B14F-4D97-AF65-F5344CB8AC3E}">
        <p14:creationId xmlns:p14="http://schemas.microsoft.com/office/powerpoint/2010/main" val="2672459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4201F-BE65-4940-B97A-44B3755197A5}" type="slidenum">
              <a:rPr lang="en-US"/>
              <a:pPr/>
              <a:t>46</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4468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53</a:t>
            </a:fld>
            <a:endParaRPr lang="en-US"/>
          </a:p>
        </p:txBody>
      </p:sp>
    </p:spTree>
    <p:extLst>
      <p:ext uri="{BB962C8B-B14F-4D97-AF65-F5344CB8AC3E}">
        <p14:creationId xmlns:p14="http://schemas.microsoft.com/office/powerpoint/2010/main" val="604488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54</a:t>
            </a:fld>
            <a:endParaRPr lang="en-US"/>
          </a:p>
        </p:txBody>
      </p:sp>
    </p:spTree>
    <p:extLst>
      <p:ext uri="{BB962C8B-B14F-4D97-AF65-F5344CB8AC3E}">
        <p14:creationId xmlns:p14="http://schemas.microsoft.com/office/powerpoint/2010/main" val="321135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a:t>
            </a:fld>
            <a:endParaRPr lang="en-US"/>
          </a:p>
        </p:txBody>
      </p:sp>
    </p:spTree>
    <p:extLst>
      <p:ext uri="{BB962C8B-B14F-4D97-AF65-F5344CB8AC3E}">
        <p14:creationId xmlns:p14="http://schemas.microsoft.com/office/powerpoint/2010/main" val="187169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a:t>
            </a:fld>
            <a:endParaRPr lang="en-US"/>
          </a:p>
        </p:txBody>
      </p:sp>
    </p:spTree>
    <p:extLst>
      <p:ext uri="{BB962C8B-B14F-4D97-AF65-F5344CB8AC3E}">
        <p14:creationId xmlns:p14="http://schemas.microsoft.com/office/powerpoint/2010/main" val="307255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6</a:t>
            </a:fld>
            <a:endParaRPr lang="en-US"/>
          </a:p>
        </p:txBody>
      </p:sp>
    </p:spTree>
    <p:extLst>
      <p:ext uri="{BB962C8B-B14F-4D97-AF65-F5344CB8AC3E}">
        <p14:creationId xmlns:p14="http://schemas.microsoft.com/office/powerpoint/2010/main" val="318451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7</a:t>
            </a:fld>
            <a:endParaRPr lang="en-US"/>
          </a:p>
        </p:txBody>
      </p:sp>
    </p:spTree>
    <p:extLst>
      <p:ext uri="{BB962C8B-B14F-4D97-AF65-F5344CB8AC3E}">
        <p14:creationId xmlns:p14="http://schemas.microsoft.com/office/powerpoint/2010/main" val="196711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8</a:t>
            </a:fld>
            <a:endParaRPr lang="en-US"/>
          </a:p>
        </p:txBody>
      </p:sp>
    </p:spTree>
    <p:extLst>
      <p:ext uri="{BB962C8B-B14F-4D97-AF65-F5344CB8AC3E}">
        <p14:creationId xmlns:p14="http://schemas.microsoft.com/office/powerpoint/2010/main" val="360807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9</a:t>
            </a:fld>
            <a:endParaRPr lang="en-US"/>
          </a:p>
        </p:txBody>
      </p:sp>
    </p:spTree>
    <p:extLst>
      <p:ext uri="{BB962C8B-B14F-4D97-AF65-F5344CB8AC3E}">
        <p14:creationId xmlns:p14="http://schemas.microsoft.com/office/powerpoint/2010/main" val="57396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848600" cy="609600"/>
          </a:xfrm>
        </p:spPr>
        <p:txBody>
          <a:bodyPr anchor="b">
            <a:noAutofit/>
          </a:bodyPr>
          <a:lstStyle>
            <a:lvl1pPr>
              <a:defRPr sz="2000"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33400" y="20574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9817" y="0"/>
            <a:ext cx="1020417" cy="329184"/>
          </a:xfrm>
        </p:spPr>
        <p:txBody>
          <a:bodyPr/>
          <a:lstStyle/>
          <a:p>
            <a:endParaRPr lang="en-US" dirty="0"/>
          </a:p>
        </p:txBody>
      </p:sp>
      <p:sp>
        <p:nvSpPr>
          <p:cNvPr id="5" name="Footer Placeholder 4"/>
          <p:cNvSpPr>
            <a:spLocks noGrp="1"/>
          </p:cNvSpPr>
          <p:nvPr>
            <p:ph type="ftr" sz="quarter" idx="11"/>
          </p:nvPr>
        </p:nvSpPr>
        <p:spPr>
          <a:xfrm>
            <a:off x="1828800" y="0"/>
            <a:ext cx="6096000" cy="329184"/>
          </a:xfrm>
        </p:spPr>
        <p:txBody>
          <a:bodyPr/>
          <a:lstStyle/>
          <a:p>
            <a:pPr>
              <a:defRPr/>
            </a:pPr>
            <a:r>
              <a:rPr lang="en-US" dirty="0"/>
              <a:t>www.cyto.purdue.edu                        © 1990-2018 J. Paul Robinson</a:t>
            </a:r>
          </a:p>
        </p:txBody>
      </p:sp>
      <p:sp>
        <p:nvSpPr>
          <p:cNvPr id="6" name="Slide Number Placeholder 5"/>
          <p:cNvSpPr>
            <a:spLocks noGrp="1"/>
          </p:cNvSpPr>
          <p:nvPr>
            <p:ph type="sldNum" sz="quarter" idx="12"/>
          </p:nvPr>
        </p:nvSpPr>
        <p:spPr>
          <a:xfrm>
            <a:off x="8001000" y="0"/>
            <a:ext cx="1066800" cy="329184"/>
          </a:xfrm>
        </p:spPr>
        <p:txBody>
          <a:bodyPr/>
          <a:lstStyle/>
          <a:p>
            <a:r>
              <a:rPr lang="en-US" dirty="0"/>
              <a:t>Slide  </a:t>
            </a:r>
            <a:fld id="{753B144D-07C3-4B56-A61E-17B1181CAFB1}" type="slidenum">
              <a:rPr lang="en-US" smtClean="0"/>
              <a:t>‹#›</a:t>
            </a:fld>
            <a:endParaRPr lang="en-US" dirty="0"/>
          </a:p>
        </p:txBody>
      </p:sp>
      <p:cxnSp>
        <p:nvCxnSpPr>
          <p:cNvPr id="8" name="Straight Connector 7"/>
          <p:cNvCxnSpPr/>
          <p:nvPr/>
        </p:nvCxnSpPr>
        <p:spPr>
          <a:xfrm>
            <a:off x="533400" y="175260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990600"/>
          </a:xfrm>
        </p:spPr>
        <p:txBody>
          <a:bodyPr>
            <a:norm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939" y="0"/>
            <a:ext cx="848139" cy="329184"/>
          </a:xfrm>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a:xfrm>
            <a:off x="1981200" y="18288"/>
            <a:ext cx="5562600" cy="329184"/>
          </a:xfrm>
        </p:spPr>
        <p:txBody>
          <a:bodyPr/>
          <a:lstStyle/>
          <a:p>
            <a:pPr algn="r"/>
            <a:r>
              <a:rPr lang="en-US" dirty="0"/>
              <a:t>www.cyto.purdue.edu                                   © 1990-2018 J. Paul Robinson</a:t>
            </a:r>
          </a:p>
        </p:txBody>
      </p:sp>
      <p:sp>
        <p:nvSpPr>
          <p:cNvPr id="6" name="Slide Number Placeholder 5"/>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0"/>
            <a:ext cx="838200" cy="40503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0" y="19515"/>
            <a:ext cx="838200" cy="329184"/>
          </a:xfrm>
        </p:spPr>
        <p:txBody>
          <a:bodyPr/>
          <a:lstStyle/>
          <a:p>
            <a:fld id="{CE857843-CEA6-4DE1-AFD5-D6A6A862257D}" type="datetime12">
              <a:rPr lang="en-US" smtClean="0"/>
              <a:t>10:49 PM</a:t>
            </a:fld>
            <a:endParaRPr lang="en-US" dirty="0"/>
          </a:p>
        </p:txBody>
      </p:sp>
      <p:sp>
        <p:nvSpPr>
          <p:cNvPr id="8" name="Footer Placeholder 7"/>
          <p:cNvSpPr>
            <a:spLocks noGrp="1"/>
          </p:cNvSpPr>
          <p:nvPr>
            <p:ph type="ftr" sz="quarter" idx="11"/>
          </p:nvPr>
        </p:nvSpPr>
        <p:spPr>
          <a:xfrm>
            <a:off x="1828800" y="18288"/>
            <a:ext cx="5715000" cy="329184"/>
          </a:xfrm>
        </p:spPr>
        <p:txBody>
          <a:bodyPr/>
          <a:lstStyle/>
          <a:p>
            <a:pPr algn="r"/>
            <a:r>
              <a:rPr lang="en-US" dirty="0"/>
              <a:t>www.cyto.purdue.edu                           © 1990-2018 J. Paul Robinson</a:t>
            </a:r>
          </a:p>
        </p:txBody>
      </p:sp>
      <p:sp>
        <p:nvSpPr>
          <p:cNvPr id="9" name="Slide Number Placeholder 8"/>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082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6858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0"/>
            <a:ext cx="9144000" cy="403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23191" y="37906"/>
            <a:ext cx="762000" cy="329184"/>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
        <p:nvSpPr>
          <p:cNvPr id="5" name="Footer Placeholder 4"/>
          <p:cNvSpPr>
            <a:spLocks noGrp="1"/>
          </p:cNvSpPr>
          <p:nvPr>
            <p:ph type="ftr" sz="quarter" idx="3"/>
          </p:nvPr>
        </p:nvSpPr>
        <p:spPr>
          <a:xfrm>
            <a:off x="838200" y="-386164"/>
            <a:ext cx="5791200" cy="848139"/>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www.cyto.purdue.edu                          © 1990-2011 J. Paul Robinson </a:t>
            </a: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endParaRPr lang="en-US" dirty="0"/>
          </a:p>
        </p:txBody>
      </p:sp>
      <p:sp>
        <p:nvSpPr>
          <p:cNvPr id="9" name="Rectangle 8"/>
          <p:cNvSpPr/>
          <p:nvPr userDrawn="1"/>
        </p:nvSpPr>
        <p:spPr>
          <a:xfrm>
            <a:off x="457201" y="6520934"/>
            <a:ext cx="8558212" cy="369332"/>
          </a:xfrm>
          <a:prstGeom prst="rect">
            <a:avLst/>
          </a:prstGeom>
        </p:spPr>
        <p:txBody>
          <a:bodyPr wrap="square">
            <a:spAutoFit/>
          </a:bodyPr>
          <a:lstStyle/>
          <a:p>
            <a:pPr>
              <a:spcBef>
                <a:spcPct val="0"/>
              </a:spcBef>
              <a:buFontTx/>
              <a:buNone/>
            </a:pPr>
            <a:r>
              <a:rPr lang="en-US" altLang="en-US" sz="1800" b="0" dirty="0">
                <a:latin typeface="Times New Roman" charset="0"/>
              </a:rPr>
              <a:t>© 1990-2019 J. Paul Robinson, Purdue University Cytometry Laboratories (PUCL)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5" r:id="rId3"/>
    <p:sldLayoutId id="2147483966" r:id="rId4"/>
  </p:sldLayoutIdLst>
  <p:hf hdr="0"/>
  <p:txStyles>
    <p:titleStyle>
      <a:lvl1pPr algn="l" defTabSz="914400" rtl="0" eaLnBrk="1" latinLnBrk="0" hangingPunct="1">
        <a:spcBef>
          <a:spcPct val="0"/>
        </a:spcBef>
        <a:buNone/>
        <a:defRPr sz="4000" kern="1200" spc="-100" baseline="0">
          <a:solidFill>
            <a:schemeClr val="tx1"/>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4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4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52.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8851" y="990600"/>
            <a:ext cx="8520113" cy="762000"/>
          </a:xfrm>
        </p:spPr>
        <p:txBody>
          <a:bodyPr/>
          <a:lstStyle/>
          <a:p>
            <a:r>
              <a:rPr lang="en-US" sz="2800" dirty="0"/>
              <a:t>BMS 632 – Lecture 6 – </a:t>
            </a:r>
            <a:r>
              <a:rPr lang="en-US" sz="2800" dirty="0">
                <a:solidFill>
                  <a:schemeClr val="tx2"/>
                </a:solidFill>
              </a:rPr>
              <a:t>Optical Filters &amp; light manipulation </a:t>
            </a:r>
          </a:p>
        </p:txBody>
      </p:sp>
      <p:sp>
        <p:nvSpPr>
          <p:cNvPr id="3" name="Subtitle 2"/>
          <p:cNvSpPr>
            <a:spLocks noGrp="1"/>
          </p:cNvSpPr>
          <p:nvPr>
            <p:ph type="subTitle" idx="1"/>
          </p:nvPr>
        </p:nvSpPr>
        <p:spPr>
          <a:xfrm>
            <a:off x="533400" y="2133600"/>
            <a:ext cx="6400800" cy="1752600"/>
          </a:xfrm>
        </p:spPr>
        <p:txBody>
          <a:bodyPr/>
          <a:lstStyle/>
          <a:p>
            <a:r>
              <a:rPr lang="en-US" dirty="0">
                <a:solidFill>
                  <a:schemeClr val="tx1"/>
                </a:solidFill>
              </a:rPr>
              <a:t>J. Paul Robinson</a:t>
            </a:r>
            <a:br>
              <a:rPr lang="en-US" dirty="0">
                <a:solidFill>
                  <a:schemeClr val="tx1"/>
                </a:solidFill>
              </a:rPr>
            </a:br>
            <a:r>
              <a:rPr lang="en-US" dirty="0">
                <a:solidFill>
                  <a:schemeClr val="tx1"/>
                </a:solidFill>
              </a:rPr>
              <a:t>SVM Professor of Cytomics</a:t>
            </a:r>
            <a:br>
              <a:rPr lang="en-US" dirty="0">
                <a:solidFill>
                  <a:schemeClr val="tx1"/>
                </a:solidFill>
              </a:rPr>
            </a:br>
            <a:r>
              <a:rPr lang="en-US" dirty="0">
                <a:solidFill>
                  <a:schemeClr val="tx1"/>
                </a:solidFill>
              </a:rPr>
              <a:t>Professor of Biomedical Engineering</a:t>
            </a:r>
            <a:br>
              <a:rPr lang="en-US" dirty="0">
                <a:solidFill>
                  <a:schemeClr val="tx1"/>
                </a:solidFill>
              </a:rPr>
            </a:br>
            <a:r>
              <a:rPr lang="en-US" dirty="0">
                <a:solidFill>
                  <a:schemeClr val="tx1"/>
                </a:solidFill>
              </a:rPr>
              <a:t>Purdue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54" y="0"/>
            <a:ext cx="717550" cy="346736"/>
          </a:xfrm>
          <a:prstGeom prst="rect">
            <a:avLst/>
          </a:prstGeom>
        </p:spPr>
      </p:pic>
      <p:sp>
        <p:nvSpPr>
          <p:cNvPr id="5" name="Footer Placeholder 4"/>
          <p:cNvSpPr>
            <a:spLocks noGrp="1"/>
          </p:cNvSpPr>
          <p:nvPr>
            <p:ph type="ftr" sz="quarter" idx="11"/>
          </p:nvPr>
        </p:nvSpPr>
        <p:spPr>
          <a:xfrm>
            <a:off x="1522777" y="31407"/>
            <a:ext cx="6096000" cy="329184"/>
          </a:xfrm>
        </p:spPr>
        <p:txBody>
          <a:bodyPr/>
          <a:lstStyle/>
          <a:p>
            <a:pPr>
              <a:defRPr/>
            </a:pP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753B144D-07C3-4B56-A61E-17B1181CAFB1}" type="slidenum">
              <a:rPr lang="en-US" smtClean="0"/>
              <a:t>1</a:t>
            </a:fld>
            <a:endParaRPr lang="en-US" dirty="0"/>
          </a:p>
        </p:txBody>
      </p:sp>
      <p:sp>
        <p:nvSpPr>
          <p:cNvPr id="7" name="Date Placeholder 6"/>
          <p:cNvSpPr>
            <a:spLocks noGrp="1"/>
          </p:cNvSpPr>
          <p:nvPr>
            <p:ph type="dt" sz="half" idx="10"/>
          </p:nvPr>
        </p:nvSpPr>
        <p:spPr/>
        <p:txBody>
          <a:bodyPr/>
          <a:lstStyle/>
          <a:p>
            <a:endParaRPr lang="en-US" dirty="0"/>
          </a:p>
        </p:txBody>
      </p:sp>
      <p:sp>
        <p:nvSpPr>
          <p:cNvPr id="8" name="Text Box 3"/>
          <p:cNvSpPr txBox="1">
            <a:spLocks noChangeArrowheads="1"/>
          </p:cNvSpPr>
          <p:nvPr/>
        </p:nvSpPr>
        <p:spPr bwMode="auto">
          <a:xfrm>
            <a:off x="1600200" y="4026195"/>
            <a:ext cx="5257800" cy="703263"/>
          </a:xfrm>
          <a:prstGeom prst="rect">
            <a:avLst/>
          </a:prstGeom>
          <a:solidFill>
            <a:schemeClr val="bg2"/>
          </a:solidFill>
          <a:ln w="9525" algn="ctr">
            <a:solidFill>
              <a:schemeClr val="tx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dirty="0">
                <a:solidFill>
                  <a:schemeClr val="accent2"/>
                </a:solidFill>
                <a:latin typeface="Helvetica" pitchFamily="34" charset="0"/>
              </a:rPr>
              <a:t>Reading materials: 4</a:t>
            </a:r>
            <a:r>
              <a:rPr lang="en-US" sz="1600" baseline="30000" dirty="0">
                <a:solidFill>
                  <a:schemeClr val="accent2"/>
                </a:solidFill>
                <a:latin typeface="Helvetica" pitchFamily="34" charset="0"/>
              </a:rPr>
              <a:t>th</a:t>
            </a:r>
            <a:r>
              <a:rPr lang="en-US" sz="1600" dirty="0">
                <a:solidFill>
                  <a:schemeClr val="accent2"/>
                </a:solidFill>
                <a:latin typeface="Helvetica" pitchFamily="34" charset="0"/>
              </a:rPr>
              <a:t> Ed. Shapiro </a:t>
            </a:r>
            <a:r>
              <a:rPr lang="en-US" sz="1600" dirty="0" err="1">
                <a:solidFill>
                  <a:schemeClr val="accent2"/>
                </a:solidFill>
                <a:latin typeface="Helvetica" pitchFamily="34" charset="0"/>
              </a:rPr>
              <a:t>pp</a:t>
            </a:r>
            <a:r>
              <a:rPr lang="en-US" sz="1600" dirty="0">
                <a:solidFill>
                  <a:schemeClr val="accent2"/>
                </a:solidFill>
                <a:latin typeface="Helvetica" pitchFamily="34" charset="0"/>
              </a:rPr>
              <a:t> 119-125)</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876800"/>
            <a:ext cx="4938713"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3400" y="5257800"/>
            <a:ext cx="2743200" cy="923330"/>
          </a:xfrm>
          <a:prstGeom prst="rect">
            <a:avLst/>
          </a:prstGeom>
          <a:noFill/>
        </p:spPr>
        <p:txBody>
          <a:bodyPr wrap="square" rtlCol="0">
            <a:spAutoFit/>
          </a:bodyPr>
          <a:lstStyle/>
          <a:p>
            <a:r>
              <a:rPr lang="en-US" dirty="0"/>
              <a:t>Lynn Hall</a:t>
            </a:r>
          </a:p>
          <a:p>
            <a:r>
              <a:rPr lang="en-US" dirty="0"/>
              <a:t>Lab: Room G221</a:t>
            </a:r>
          </a:p>
          <a:p>
            <a:r>
              <a:rPr lang="en-US" dirty="0"/>
              <a:t>Office G140</a:t>
            </a:r>
          </a:p>
        </p:txBody>
      </p:sp>
    </p:spTree>
    <p:extLst>
      <p:ext uri="{BB962C8B-B14F-4D97-AF65-F5344CB8AC3E}">
        <p14:creationId xmlns:p14="http://schemas.microsoft.com/office/powerpoint/2010/main" val="292802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a:t>
            </a:r>
          </a:p>
        </p:txBody>
      </p:sp>
      <p:sp>
        <p:nvSpPr>
          <p:cNvPr id="3" name="Content Placeholder 2"/>
          <p:cNvSpPr>
            <a:spLocks noGrp="1"/>
          </p:cNvSpPr>
          <p:nvPr>
            <p:ph idx="1"/>
          </p:nvPr>
        </p:nvSpPr>
        <p:spPr/>
        <p:txBody>
          <a:bodyPr/>
          <a:lstStyle/>
          <a:p>
            <a:r>
              <a:rPr lang="en-US" dirty="0"/>
              <a:t>They are composed of transparent glass or quartz substrate on which multiple thin layers of </a:t>
            </a:r>
            <a:r>
              <a:rPr lang="en-US" dirty="0">
                <a:solidFill>
                  <a:srgbClr val="FF0000"/>
                </a:solidFill>
              </a:rPr>
              <a:t>dielectric material</a:t>
            </a:r>
            <a:r>
              <a:rPr lang="en-US" dirty="0"/>
              <a:t>, sometimes separated by spacer layers</a:t>
            </a:r>
          </a:p>
          <a:p>
            <a:r>
              <a:rPr lang="en-US" dirty="0"/>
              <a:t>Permit great selectivity </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10</a:t>
            </a:fld>
            <a:endParaRPr lang="en-US" dirty="0"/>
          </a:p>
        </p:txBody>
      </p:sp>
    </p:spTree>
    <p:extLst>
      <p:ext uri="{BB962C8B-B14F-4D97-AF65-F5344CB8AC3E}">
        <p14:creationId xmlns:p14="http://schemas.microsoft.com/office/powerpoint/2010/main" val="335875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Standard Band Pass Filters</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11</a:t>
            </a:fld>
            <a:endParaRPr lang="en-US" dirty="0"/>
          </a:p>
        </p:txBody>
      </p:sp>
      <p:sp>
        <p:nvSpPr>
          <p:cNvPr id="7" name="Freeform 3"/>
          <p:cNvSpPr>
            <a:spLocks/>
          </p:cNvSpPr>
          <p:nvPr/>
        </p:nvSpPr>
        <p:spPr bwMode="auto">
          <a:xfrm>
            <a:off x="4591050" y="3165475"/>
            <a:ext cx="3184525" cy="877888"/>
          </a:xfrm>
          <a:custGeom>
            <a:avLst/>
            <a:gdLst>
              <a:gd name="T0" fmla="*/ 0 w 2006"/>
              <a:gd name="T1" fmla="*/ 1391127042 h 553"/>
              <a:gd name="T2" fmla="*/ 2147483647 w 2006"/>
              <a:gd name="T3" fmla="*/ 1391127042 h 553"/>
              <a:gd name="T4" fmla="*/ 2147483647 w 2006"/>
              <a:gd name="T5" fmla="*/ 1076108125 h 553"/>
              <a:gd name="T6" fmla="*/ 2147483647 w 2006"/>
              <a:gd name="T7" fmla="*/ 1023184020 h 553"/>
              <a:gd name="T8" fmla="*/ 2147483647 w 2006"/>
              <a:gd name="T9" fmla="*/ 1023184020 h 553"/>
              <a:gd name="T10" fmla="*/ 2147483647 w 2006"/>
              <a:gd name="T11" fmla="*/ 577116904 h 553"/>
              <a:gd name="T12" fmla="*/ 2147483647 w 2006"/>
              <a:gd name="T13" fmla="*/ 289818928 h 553"/>
              <a:gd name="T14" fmla="*/ 2147483647 w 2006"/>
              <a:gd name="T15" fmla="*/ 183972305 h 553"/>
              <a:gd name="T16" fmla="*/ 2147483647 w 2006"/>
              <a:gd name="T17" fmla="*/ 0 h 553"/>
              <a:gd name="T18" fmla="*/ 25201563 w 2006"/>
              <a:gd name="T19" fmla="*/ 0 h 553"/>
              <a:gd name="T20" fmla="*/ 0 w 2006"/>
              <a:gd name="T21" fmla="*/ 1391127042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4132263" y="2687638"/>
            <a:ext cx="636587" cy="1863725"/>
            <a:chOff x="2603" y="1693"/>
            <a:chExt cx="401" cy="1174"/>
          </a:xfrm>
        </p:grpSpPr>
        <p:sp>
          <p:nvSpPr>
            <p:cNvPr id="9" name="Oval 5"/>
            <p:cNvSpPr>
              <a:spLocks noChangeArrowheads="1"/>
            </p:cNvSpPr>
            <p:nvPr/>
          </p:nvSpPr>
          <p:spPr bwMode="auto">
            <a:xfrm rot="-6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5819775" y="2546350"/>
            <a:ext cx="2170113"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Transmitted Light</a:t>
            </a:r>
          </a:p>
        </p:txBody>
      </p:sp>
      <p:sp>
        <p:nvSpPr>
          <p:cNvPr id="12" name="Rectangle 8"/>
          <p:cNvSpPr>
            <a:spLocks noChangeArrowheads="1"/>
          </p:cNvSpPr>
          <p:nvPr/>
        </p:nvSpPr>
        <p:spPr bwMode="auto">
          <a:xfrm>
            <a:off x="1104900" y="2447925"/>
            <a:ext cx="2290763" cy="38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White Light Source</a:t>
            </a:r>
          </a:p>
        </p:txBody>
      </p:sp>
      <p:sp>
        <p:nvSpPr>
          <p:cNvPr id="13" name="Freeform 9"/>
          <p:cNvSpPr>
            <a:spLocks/>
          </p:cNvSpPr>
          <p:nvPr/>
        </p:nvSpPr>
        <p:spPr bwMode="auto">
          <a:xfrm>
            <a:off x="1243013" y="3165475"/>
            <a:ext cx="3182937" cy="877888"/>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2928938" y="1962150"/>
            <a:ext cx="3268662" cy="44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b="1"/>
              <a:t>630 nm BandPass Filter</a:t>
            </a:r>
          </a:p>
        </p:txBody>
      </p:sp>
      <p:sp>
        <p:nvSpPr>
          <p:cNvPr id="15" name="Rectangle 11"/>
          <p:cNvSpPr>
            <a:spLocks noChangeArrowheads="1"/>
          </p:cNvSpPr>
          <p:nvPr/>
        </p:nvSpPr>
        <p:spPr bwMode="auto">
          <a:xfrm>
            <a:off x="4956175" y="4302125"/>
            <a:ext cx="2530475" cy="387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0962" tIns="39688" rIns="80962" bIns="39688">
            <a:spAutoFit/>
          </a:bodyPr>
          <a:lstStyle/>
          <a:p>
            <a:pPr defTabSz="695325" eaLnBrk="0" hangingPunct="0">
              <a:spcBef>
                <a:spcPct val="50000"/>
              </a:spcBef>
            </a:pPr>
            <a:r>
              <a:rPr lang="en-US" sz="2000" b="1"/>
              <a:t>620 -640 nm Light</a:t>
            </a:r>
          </a:p>
        </p:txBody>
      </p:sp>
    </p:spTree>
    <p:extLst>
      <p:ext uri="{BB962C8B-B14F-4D97-AF65-F5344CB8AC3E}">
        <p14:creationId xmlns:p14="http://schemas.microsoft.com/office/powerpoint/2010/main" val="4085245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E150FE06-E268-5E4E-9B33-57441442ACC4}"/>
              </a:ext>
            </a:extLst>
          </p:cNvPr>
          <p:cNvSpPr>
            <a:spLocks noChangeArrowheads="1"/>
          </p:cNvSpPr>
          <p:nvPr/>
        </p:nvSpPr>
        <p:spPr bwMode="auto">
          <a:xfrm>
            <a:off x="838200" y="88900"/>
            <a:ext cx="7772400" cy="11430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i="0">
                <a:solidFill>
                  <a:schemeClr val="tx2"/>
                </a:solidFill>
              </a:rPr>
              <a:t>Standard Band Pass Filters</a:t>
            </a:r>
          </a:p>
        </p:txBody>
      </p:sp>
      <p:sp>
        <p:nvSpPr>
          <p:cNvPr id="59394" name="Freeform 1027">
            <a:extLst>
              <a:ext uri="{FF2B5EF4-FFF2-40B4-BE49-F238E27FC236}">
                <a16:creationId xmlns:a16="http://schemas.microsoft.com/office/drawing/2014/main" id="{A9A655B8-1CD7-834E-8DE1-9D4EDBEF6340}"/>
              </a:ext>
            </a:extLst>
          </p:cNvPr>
          <p:cNvSpPr>
            <a:spLocks/>
          </p:cNvSpPr>
          <p:nvPr/>
        </p:nvSpPr>
        <p:spPr bwMode="auto">
          <a:xfrm>
            <a:off x="4554538" y="2528888"/>
            <a:ext cx="3184525" cy="877887"/>
          </a:xfrm>
          <a:custGeom>
            <a:avLst/>
            <a:gdLst>
              <a:gd name="T0" fmla="*/ 0 w 2186"/>
              <a:gd name="T1" fmla="*/ 2147483646 h 538"/>
              <a:gd name="T2" fmla="*/ 2147483646 w 2186"/>
              <a:gd name="T3" fmla="*/ 2147483646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2147483646 w 2186"/>
              <a:gd name="T13" fmla="*/ 2147483646 h 538"/>
              <a:gd name="T14" fmla="*/ 2147483646 w 2186"/>
              <a:gd name="T15" fmla="*/ 2147483646 h 538"/>
              <a:gd name="T16" fmla="*/ 2147483646 w 2186"/>
              <a:gd name="T17" fmla="*/ 0 h 538"/>
              <a:gd name="T18" fmla="*/ 2147483646 w 2186"/>
              <a:gd name="T19" fmla="*/ 0 h 538"/>
              <a:gd name="T20" fmla="*/ 0 w 2186"/>
              <a:gd name="T21" fmla="*/ 2147483646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0" y="537"/>
                </a:moveTo>
                <a:lnTo>
                  <a:pt x="2151" y="537"/>
                </a:lnTo>
                <a:lnTo>
                  <a:pt x="2094" y="415"/>
                </a:lnTo>
                <a:lnTo>
                  <a:pt x="2162" y="395"/>
                </a:lnTo>
                <a:lnTo>
                  <a:pt x="2128" y="395"/>
                </a:lnTo>
                <a:lnTo>
                  <a:pt x="2071" y="223"/>
                </a:lnTo>
                <a:lnTo>
                  <a:pt x="2185" y="111"/>
                </a:lnTo>
                <a:lnTo>
                  <a:pt x="2185" y="71"/>
                </a:lnTo>
                <a:lnTo>
                  <a:pt x="2174" y="0"/>
                </a:lnTo>
                <a:lnTo>
                  <a:pt x="11" y="0"/>
                </a:lnTo>
                <a:lnTo>
                  <a:pt x="0" y="537"/>
                </a:lnTo>
              </a:path>
            </a:pathLst>
          </a:custGeom>
          <a:solidFill>
            <a:srgbClr val="92D050"/>
          </a:solidFill>
          <a:ln>
            <a:noFill/>
          </a:ln>
          <a:effectLst/>
        </p:spPr>
        <p:txBody>
          <a:bodyPr/>
          <a:lstStyle/>
          <a:p>
            <a:pPr>
              <a:defRPr/>
            </a:pPr>
            <a:endParaRPr lang="en-US" dirty="0"/>
          </a:p>
        </p:txBody>
      </p:sp>
      <p:grpSp>
        <p:nvGrpSpPr>
          <p:cNvPr id="61443" name="Group 1028">
            <a:extLst>
              <a:ext uri="{FF2B5EF4-FFF2-40B4-BE49-F238E27FC236}">
                <a16:creationId xmlns:a16="http://schemas.microsoft.com/office/drawing/2014/main" id="{62284A61-21B5-B24A-B0BD-C02EDA5DA7AD}"/>
              </a:ext>
            </a:extLst>
          </p:cNvPr>
          <p:cNvGrpSpPr>
            <a:grpSpLocks/>
          </p:cNvGrpSpPr>
          <p:nvPr/>
        </p:nvGrpSpPr>
        <p:grpSpPr bwMode="auto">
          <a:xfrm>
            <a:off x="4095750" y="2051050"/>
            <a:ext cx="638175" cy="1863725"/>
            <a:chOff x="2837" y="1648"/>
            <a:chExt cx="438" cy="1143"/>
          </a:xfrm>
        </p:grpSpPr>
        <p:sp>
          <p:nvSpPr>
            <p:cNvPr id="29708" name="Oval 1029">
              <a:extLst>
                <a:ext uri="{FF2B5EF4-FFF2-40B4-BE49-F238E27FC236}">
                  <a16:creationId xmlns:a16="http://schemas.microsoft.com/office/drawing/2014/main" id="{D90F1828-A0BF-C94D-AF90-84DBDDC90606}"/>
                </a:ext>
              </a:extLst>
            </p:cNvPr>
            <p:cNvSpPr>
              <a:spLocks noChangeArrowheads="1"/>
            </p:cNvSpPr>
            <p:nvPr/>
          </p:nvSpPr>
          <p:spPr bwMode="auto">
            <a:xfrm rot="-60000">
              <a:off x="2917" y="1648"/>
              <a:ext cx="358" cy="113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9" name="Oval 1030">
              <a:extLst>
                <a:ext uri="{FF2B5EF4-FFF2-40B4-BE49-F238E27FC236}">
                  <a16:creationId xmlns:a16="http://schemas.microsoft.com/office/drawing/2014/main" id="{C1799B0F-F84F-5149-8761-C6F2B7B92540}"/>
                </a:ext>
              </a:extLst>
            </p:cNvPr>
            <p:cNvSpPr>
              <a:spLocks noChangeArrowheads="1"/>
            </p:cNvSpPr>
            <p:nvPr/>
          </p:nvSpPr>
          <p:spPr bwMode="auto">
            <a:xfrm rot="-60000">
              <a:off x="2837" y="1660"/>
              <a:ext cx="358" cy="113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01" name="Rectangle 1031">
            <a:extLst>
              <a:ext uri="{FF2B5EF4-FFF2-40B4-BE49-F238E27FC236}">
                <a16:creationId xmlns:a16="http://schemas.microsoft.com/office/drawing/2014/main" id="{303716FF-AF1C-6846-BD44-0DDC8B9CC478}"/>
              </a:ext>
            </a:extLst>
          </p:cNvPr>
          <p:cNvSpPr>
            <a:spLocks noChangeArrowheads="1"/>
          </p:cNvSpPr>
          <p:nvPr/>
        </p:nvSpPr>
        <p:spPr bwMode="auto">
          <a:xfrm>
            <a:off x="5789613" y="1903413"/>
            <a:ext cx="2170112" cy="384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Transmitted Light</a:t>
            </a:r>
          </a:p>
        </p:txBody>
      </p:sp>
      <p:sp>
        <p:nvSpPr>
          <p:cNvPr id="29702" name="Rectangle 1032">
            <a:extLst>
              <a:ext uri="{FF2B5EF4-FFF2-40B4-BE49-F238E27FC236}">
                <a16:creationId xmlns:a16="http://schemas.microsoft.com/office/drawing/2014/main" id="{20D435CF-9C14-8543-96B5-568602262420}"/>
              </a:ext>
            </a:extLst>
          </p:cNvPr>
          <p:cNvSpPr>
            <a:spLocks noChangeArrowheads="1"/>
          </p:cNvSpPr>
          <p:nvPr/>
        </p:nvSpPr>
        <p:spPr bwMode="auto">
          <a:xfrm>
            <a:off x="1074738" y="1803400"/>
            <a:ext cx="2290762" cy="384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dirty="0"/>
              <a:t>White Light Source</a:t>
            </a:r>
          </a:p>
        </p:txBody>
      </p:sp>
      <p:sp>
        <p:nvSpPr>
          <p:cNvPr id="61446" name="Freeform 1033">
            <a:extLst>
              <a:ext uri="{FF2B5EF4-FFF2-40B4-BE49-F238E27FC236}">
                <a16:creationId xmlns:a16="http://schemas.microsoft.com/office/drawing/2014/main" id="{8284A1FF-F123-D343-BA22-FBE316821BB4}"/>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1034">
            <a:extLst>
              <a:ext uri="{FF2B5EF4-FFF2-40B4-BE49-F238E27FC236}">
                <a16:creationId xmlns:a16="http://schemas.microsoft.com/office/drawing/2014/main" id="{CDA8A432-0A32-C743-804F-DEE2AE84201A}"/>
              </a:ext>
            </a:extLst>
          </p:cNvPr>
          <p:cNvSpPr>
            <a:spLocks noChangeArrowheads="1"/>
          </p:cNvSpPr>
          <p:nvPr/>
        </p:nvSpPr>
        <p:spPr bwMode="auto">
          <a:xfrm>
            <a:off x="3019425" y="1293813"/>
            <a:ext cx="3694113" cy="4492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dirty="0"/>
              <a:t>530 nm/20 </a:t>
            </a:r>
            <a:r>
              <a:rPr lang="en-US" altLang="en-US" sz="2400" b="1" i="0" dirty="0" err="1"/>
              <a:t>BandPass</a:t>
            </a:r>
            <a:r>
              <a:rPr lang="en-US" altLang="en-US" sz="2400" b="1" i="0" dirty="0"/>
              <a:t> Filter</a:t>
            </a:r>
          </a:p>
        </p:txBody>
      </p:sp>
      <p:sp>
        <p:nvSpPr>
          <p:cNvPr id="29705" name="Rectangle 1035">
            <a:extLst>
              <a:ext uri="{FF2B5EF4-FFF2-40B4-BE49-F238E27FC236}">
                <a16:creationId xmlns:a16="http://schemas.microsoft.com/office/drawing/2014/main" id="{F08C1315-EA2B-B045-BD8F-EE7D588D0FA5}"/>
              </a:ext>
            </a:extLst>
          </p:cNvPr>
          <p:cNvSpPr>
            <a:spLocks noChangeArrowheads="1"/>
          </p:cNvSpPr>
          <p:nvPr/>
        </p:nvSpPr>
        <p:spPr bwMode="auto">
          <a:xfrm>
            <a:off x="4926013" y="3663950"/>
            <a:ext cx="2517775" cy="388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b="1" i="0" dirty="0"/>
              <a:t>520 -540 nm Light</a:t>
            </a:r>
          </a:p>
        </p:txBody>
      </p:sp>
      <p:sp>
        <p:nvSpPr>
          <p:cNvPr id="61449" name="Freeform 1036">
            <a:extLst>
              <a:ext uri="{FF2B5EF4-FFF2-40B4-BE49-F238E27FC236}">
                <a16:creationId xmlns:a16="http://schemas.microsoft.com/office/drawing/2014/main" id="{6C7A4279-4B58-B247-97B7-FD9661F8DB71}"/>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gradFill rotWithShape="0">
            <a:gsLst>
              <a:gs pos="0">
                <a:srgbClr val="EAEAEA"/>
              </a:gs>
              <a:gs pos="69000">
                <a:srgbClr val="EAEAEA"/>
              </a:gs>
              <a:gs pos="100000">
                <a:srgbClr val="43434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Rectangle 1037">
            <a:extLst>
              <a:ext uri="{FF2B5EF4-FFF2-40B4-BE49-F238E27FC236}">
                <a16:creationId xmlns:a16="http://schemas.microsoft.com/office/drawing/2014/main" id="{12282B81-4973-0B4B-AB69-31CC5A7F6C4F}"/>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61451" name="Picture 1">
            <a:extLst>
              <a:ext uri="{FF2B5EF4-FFF2-40B4-BE49-F238E27FC236}">
                <a16:creationId xmlns:a16="http://schemas.microsoft.com/office/drawing/2014/main" id="{5533A808-5A0F-F241-8D0D-9EC36BA75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4052888"/>
            <a:ext cx="407987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Box 2">
            <a:extLst>
              <a:ext uri="{FF2B5EF4-FFF2-40B4-BE49-F238E27FC236}">
                <a16:creationId xmlns:a16="http://schemas.microsoft.com/office/drawing/2014/main" id="{975FE7D6-C5DD-A345-A915-DE8CD98433E0}"/>
              </a:ext>
            </a:extLst>
          </p:cNvPr>
          <p:cNvSpPr txBox="1">
            <a:spLocks noChangeArrowheads="1"/>
          </p:cNvSpPr>
          <p:nvPr/>
        </p:nvSpPr>
        <p:spPr bwMode="auto">
          <a:xfrm>
            <a:off x="1206500" y="4367213"/>
            <a:ext cx="2389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800"/>
              <a:t>Example: FITC excited by a 488nm laser and a 530/20 filter</a:t>
            </a:r>
          </a:p>
        </p:txBody>
      </p:sp>
      <p:sp>
        <p:nvSpPr>
          <p:cNvPr id="61453" name="TextBox 3">
            <a:extLst>
              <a:ext uri="{FF2B5EF4-FFF2-40B4-BE49-F238E27FC236}">
                <a16:creationId xmlns:a16="http://schemas.microsoft.com/office/drawing/2014/main" id="{5AF0DC06-1771-624C-A506-B4B2ED642018}"/>
              </a:ext>
            </a:extLst>
          </p:cNvPr>
          <p:cNvSpPr txBox="1">
            <a:spLocks noChangeArrowheads="1"/>
          </p:cNvSpPr>
          <p:nvPr/>
        </p:nvSpPr>
        <p:spPr bwMode="auto">
          <a:xfrm>
            <a:off x="6873875" y="4367213"/>
            <a:ext cx="2000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This is the “band” of light</a:t>
            </a:r>
          </a:p>
        </p:txBody>
      </p:sp>
      <p:cxnSp>
        <p:nvCxnSpPr>
          <p:cNvPr id="61454" name="Straight Arrow Connector 5">
            <a:extLst>
              <a:ext uri="{FF2B5EF4-FFF2-40B4-BE49-F238E27FC236}">
                <a16:creationId xmlns:a16="http://schemas.microsoft.com/office/drawing/2014/main" id="{89E2D716-F1AA-E14F-B180-6F74C7A82F3C}"/>
              </a:ext>
            </a:extLst>
          </p:cNvPr>
          <p:cNvCxnSpPr>
            <a:cxnSpLocks noChangeShapeType="1"/>
            <a:stCxn id="61451" idx="3"/>
          </p:cNvCxnSpPr>
          <p:nvPr/>
        </p:nvCxnSpPr>
        <p:spPr bwMode="auto">
          <a:xfrm flipH="1" flipV="1">
            <a:off x="4865688" y="4689475"/>
            <a:ext cx="1898650" cy="601663"/>
          </a:xfrm>
          <a:prstGeom prst="straightConnector1">
            <a:avLst/>
          </a:prstGeom>
          <a:noFill/>
          <a:ln w="3810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8316874"/>
      </p:ext>
    </p:extLst>
  </p:cSld>
  <p:clrMapOvr>
    <a:masterClrMapping/>
  </p:clrMapOvr>
  <p:transition advTm="1593"/>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575 nm band pass (10 nm &amp; 10 nm wide band)</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13</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553200" cy="46094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0287000" y="52578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71800" y="2057400"/>
            <a:ext cx="1524000" cy="3200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8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5479"/>
            <a:ext cx="8229600" cy="990600"/>
          </a:xfrm>
        </p:spPr>
        <p:txBody>
          <a:bodyPr/>
          <a:lstStyle/>
          <a:p>
            <a:r>
              <a:rPr lang="en-US" dirty="0"/>
              <a:t>A 575 nm band pass (10 nm wide band)</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14</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03" t="13750" r="54995" b="13250"/>
          <a:stretch/>
        </p:blipFill>
        <p:spPr bwMode="auto">
          <a:xfrm>
            <a:off x="609600" y="2049742"/>
            <a:ext cx="7620000" cy="3364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4455696" y="2101879"/>
            <a:ext cx="0" cy="33642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76600" y="3731855"/>
            <a:ext cx="2514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624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9530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50632" y="1371600"/>
            <a:ext cx="825867" cy="369332"/>
          </a:xfrm>
          <a:prstGeom prst="rect">
            <a:avLst/>
          </a:prstGeom>
          <a:noFill/>
        </p:spPr>
        <p:txBody>
          <a:bodyPr wrap="none" rtlCol="0">
            <a:spAutoFit/>
          </a:bodyPr>
          <a:lstStyle/>
          <a:p>
            <a:r>
              <a:rPr lang="en-US" dirty="0"/>
              <a:t>10 nm</a:t>
            </a:r>
          </a:p>
        </p:txBody>
      </p:sp>
      <p:sp>
        <p:nvSpPr>
          <p:cNvPr id="15" name="TextBox 14"/>
          <p:cNvSpPr txBox="1"/>
          <p:nvPr/>
        </p:nvSpPr>
        <p:spPr>
          <a:xfrm>
            <a:off x="4046320" y="5510645"/>
            <a:ext cx="825867" cy="369332"/>
          </a:xfrm>
          <a:prstGeom prst="rect">
            <a:avLst/>
          </a:prstGeom>
          <a:noFill/>
        </p:spPr>
        <p:txBody>
          <a:bodyPr wrap="none" rtlCol="0">
            <a:spAutoFit/>
          </a:bodyPr>
          <a:lstStyle/>
          <a:p>
            <a:r>
              <a:rPr lang="en-US" dirty="0"/>
              <a:t>center</a:t>
            </a:r>
          </a:p>
        </p:txBody>
      </p:sp>
      <p:sp>
        <p:nvSpPr>
          <p:cNvPr id="16" name="TextBox 15"/>
          <p:cNvSpPr txBox="1"/>
          <p:nvPr/>
        </p:nvSpPr>
        <p:spPr>
          <a:xfrm>
            <a:off x="6071937" y="3532849"/>
            <a:ext cx="902811" cy="369332"/>
          </a:xfrm>
          <a:prstGeom prst="rect">
            <a:avLst/>
          </a:prstGeom>
          <a:noFill/>
        </p:spPr>
        <p:txBody>
          <a:bodyPr wrap="none" rtlCol="0">
            <a:spAutoFit/>
          </a:bodyPr>
          <a:lstStyle/>
          <a:p>
            <a:r>
              <a:rPr lang="en-US" dirty="0"/>
              <a:t>FWHM</a:t>
            </a:r>
          </a:p>
        </p:txBody>
      </p:sp>
      <p:sp>
        <p:nvSpPr>
          <p:cNvPr id="17" name="TextBox 16"/>
          <p:cNvSpPr txBox="1"/>
          <p:nvPr/>
        </p:nvSpPr>
        <p:spPr>
          <a:xfrm>
            <a:off x="457200" y="5736015"/>
            <a:ext cx="8382000" cy="738664"/>
          </a:xfrm>
          <a:prstGeom prst="rect">
            <a:avLst/>
          </a:prstGeom>
          <a:noFill/>
        </p:spPr>
        <p:txBody>
          <a:bodyPr wrap="square" rtlCol="0">
            <a:spAutoFit/>
          </a:bodyPr>
          <a:lstStyle/>
          <a:p>
            <a:r>
              <a:rPr lang="en-US" sz="1400" dirty="0"/>
              <a:t>This means that the 575 nm is in the center of the band, and that 5 nm on either side are going to be transmitted – the width of this filter is effectively 20 nm and so it will be a filter that transmits from 570 nm to 580 nm</a:t>
            </a:r>
          </a:p>
        </p:txBody>
      </p:sp>
    </p:spTree>
    <p:extLst>
      <p:ext uri="{BB962C8B-B14F-4D97-AF65-F5344CB8AC3E}">
        <p14:creationId xmlns:p14="http://schemas.microsoft.com/office/powerpoint/2010/main" val="316441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Long Pass Filters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15</a:t>
            </a:fld>
            <a:endParaRPr lang="en-US" dirty="0"/>
          </a:p>
        </p:txBody>
      </p:sp>
      <p:sp>
        <p:nvSpPr>
          <p:cNvPr id="7" name="Freeform 3"/>
          <p:cNvSpPr>
            <a:spLocks/>
          </p:cNvSpPr>
          <p:nvPr/>
        </p:nvSpPr>
        <p:spPr bwMode="auto">
          <a:xfrm>
            <a:off x="4581525" y="2273300"/>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4267200" y="1946275"/>
            <a:ext cx="434975" cy="1281113"/>
            <a:chOff x="2688" y="1226"/>
            <a:chExt cx="274" cy="807"/>
          </a:xfrm>
        </p:grpSpPr>
        <p:sp>
          <p:nvSpPr>
            <p:cNvPr id="9" name="Oval 5"/>
            <p:cNvSpPr>
              <a:spLocks noChangeArrowheads="1"/>
            </p:cNvSpPr>
            <p:nvPr/>
          </p:nvSpPr>
          <p:spPr bwMode="auto">
            <a:xfrm rot="-6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5429250" y="1776413"/>
            <a:ext cx="2120900"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12" name="Rectangle 8"/>
          <p:cNvSpPr>
            <a:spLocks noChangeArrowheads="1"/>
          </p:cNvSpPr>
          <p:nvPr/>
        </p:nvSpPr>
        <p:spPr bwMode="auto">
          <a:xfrm>
            <a:off x="2178050" y="1708150"/>
            <a:ext cx="1524000"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13" name="Freeform 9"/>
          <p:cNvSpPr>
            <a:spLocks/>
          </p:cNvSpPr>
          <p:nvPr/>
        </p:nvSpPr>
        <p:spPr bwMode="auto">
          <a:xfrm>
            <a:off x="2273300" y="2273300"/>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3738563" y="1524000"/>
            <a:ext cx="2774950"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520 nm Long Pass Filter</a:t>
            </a:r>
          </a:p>
        </p:txBody>
      </p:sp>
      <p:sp>
        <p:nvSpPr>
          <p:cNvPr id="15" name="Rectangle 11"/>
          <p:cNvSpPr>
            <a:spLocks noChangeArrowheads="1"/>
          </p:cNvSpPr>
          <p:nvPr/>
        </p:nvSpPr>
        <p:spPr bwMode="auto">
          <a:xfrm>
            <a:off x="4833938" y="3057525"/>
            <a:ext cx="1519237" cy="669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&gt;520 nm Light</a:t>
            </a:r>
          </a:p>
        </p:txBody>
      </p:sp>
      <p:sp>
        <p:nvSpPr>
          <p:cNvPr id="16" name="Freeform 12"/>
          <p:cNvSpPr>
            <a:spLocks/>
          </p:cNvSpPr>
          <p:nvPr/>
        </p:nvSpPr>
        <p:spPr bwMode="auto">
          <a:xfrm>
            <a:off x="4276725" y="5267325"/>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 name="Group 13"/>
          <p:cNvGrpSpPr>
            <a:grpSpLocks/>
          </p:cNvGrpSpPr>
          <p:nvPr/>
        </p:nvGrpSpPr>
        <p:grpSpPr bwMode="auto">
          <a:xfrm>
            <a:off x="3962400" y="4940300"/>
            <a:ext cx="434975" cy="1281113"/>
            <a:chOff x="2496" y="3112"/>
            <a:chExt cx="274" cy="807"/>
          </a:xfrm>
        </p:grpSpPr>
        <p:sp>
          <p:nvSpPr>
            <p:cNvPr id="18" name="Oval 14"/>
            <p:cNvSpPr>
              <a:spLocks noChangeArrowheads="1"/>
            </p:cNvSpPr>
            <p:nvPr/>
          </p:nvSpPr>
          <p:spPr bwMode="auto">
            <a:xfrm rot="-6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5"/>
            <p:cNvSpPr>
              <a:spLocks noChangeArrowheads="1"/>
            </p:cNvSpPr>
            <p:nvPr/>
          </p:nvSpPr>
          <p:spPr bwMode="auto">
            <a:xfrm rot="-6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Rectangle 16"/>
          <p:cNvSpPr>
            <a:spLocks noChangeArrowheads="1"/>
          </p:cNvSpPr>
          <p:nvPr/>
        </p:nvSpPr>
        <p:spPr bwMode="auto">
          <a:xfrm>
            <a:off x="5124450" y="4770438"/>
            <a:ext cx="2120900"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21" name="Rectangle 17"/>
          <p:cNvSpPr>
            <a:spLocks noChangeArrowheads="1"/>
          </p:cNvSpPr>
          <p:nvPr/>
        </p:nvSpPr>
        <p:spPr bwMode="auto">
          <a:xfrm>
            <a:off x="1873250" y="4702175"/>
            <a:ext cx="1524000"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22" name="Freeform 18"/>
          <p:cNvSpPr>
            <a:spLocks/>
          </p:cNvSpPr>
          <p:nvPr/>
        </p:nvSpPr>
        <p:spPr bwMode="auto">
          <a:xfrm>
            <a:off x="1968500" y="5267325"/>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3" name="Rectangle 19"/>
          <p:cNvSpPr>
            <a:spLocks noChangeArrowheads="1"/>
          </p:cNvSpPr>
          <p:nvPr/>
        </p:nvSpPr>
        <p:spPr bwMode="auto">
          <a:xfrm>
            <a:off x="3433763" y="4518025"/>
            <a:ext cx="2816225" cy="36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575 nm Short Pass Filter</a:t>
            </a:r>
          </a:p>
        </p:txBody>
      </p:sp>
      <p:sp>
        <p:nvSpPr>
          <p:cNvPr id="24" name="Rectangle 20"/>
          <p:cNvSpPr>
            <a:spLocks noChangeArrowheads="1"/>
          </p:cNvSpPr>
          <p:nvPr/>
        </p:nvSpPr>
        <p:spPr bwMode="auto">
          <a:xfrm>
            <a:off x="4529138" y="5867400"/>
            <a:ext cx="1519237" cy="669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&lt;575 nm Light</a:t>
            </a:r>
          </a:p>
        </p:txBody>
      </p:sp>
      <p:sp>
        <p:nvSpPr>
          <p:cNvPr id="25" name="Rectangle 21"/>
          <p:cNvSpPr>
            <a:spLocks noChangeArrowheads="1"/>
          </p:cNvSpPr>
          <p:nvPr/>
        </p:nvSpPr>
        <p:spPr bwMode="auto">
          <a:xfrm>
            <a:off x="676275" y="3695700"/>
            <a:ext cx="7772400" cy="74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r>
              <a:rPr lang="en-US" sz="3600">
                <a:latin typeface="Arial" charset="0"/>
              </a:rPr>
              <a:t>Standard Short Pass Filters</a:t>
            </a:r>
          </a:p>
        </p:txBody>
      </p:sp>
    </p:spTree>
    <p:extLst>
      <p:ext uri="{BB962C8B-B14F-4D97-AF65-F5344CB8AC3E}">
        <p14:creationId xmlns:p14="http://schemas.microsoft.com/office/powerpoint/2010/main" val="45116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Pass filter</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16</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7891463" cy="46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1"/>
          <p:cNvSpPr txBox="1">
            <a:spLocks noChangeArrowheads="1"/>
          </p:cNvSpPr>
          <p:nvPr/>
        </p:nvSpPr>
        <p:spPr bwMode="auto">
          <a:xfrm>
            <a:off x="3429000" y="1065213"/>
            <a:ext cx="26606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Transmission Curve</a:t>
            </a:r>
          </a:p>
        </p:txBody>
      </p:sp>
      <p:cxnSp>
        <p:nvCxnSpPr>
          <p:cNvPr id="10" name="Straight Connector 9"/>
          <p:cNvCxnSpPr/>
          <p:nvPr/>
        </p:nvCxnSpPr>
        <p:spPr>
          <a:xfrm>
            <a:off x="1066800" y="2514600"/>
            <a:ext cx="70104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303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Dichroics</a:t>
            </a:r>
            <a:endParaRPr lang="en-US" dirty="0"/>
          </a:p>
        </p:txBody>
      </p:sp>
      <p:sp>
        <p:nvSpPr>
          <p:cNvPr id="3" name="Content Placeholder 2"/>
          <p:cNvSpPr>
            <a:spLocks noGrp="1"/>
          </p:cNvSpPr>
          <p:nvPr>
            <p:ph idx="1"/>
          </p:nvPr>
        </p:nvSpPr>
        <p:spPr/>
        <p:txBody>
          <a:bodyPr/>
          <a:lstStyle/>
          <a:p>
            <a:r>
              <a:rPr lang="en-US" dirty="0"/>
              <a:t>They used to direct light in different spectral region to different detectors.			</a:t>
            </a:r>
          </a:p>
          <a:p>
            <a:r>
              <a:rPr lang="en-US" dirty="0"/>
              <a:t>They are </a:t>
            </a:r>
            <a:r>
              <a:rPr lang="en-US" dirty="0">
                <a:solidFill>
                  <a:srgbClr val="FF0000"/>
                </a:solidFill>
              </a:rPr>
              <a:t>interference filters</a:t>
            </a:r>
            <a:r>
              <a:rPr lang="en-US" dirty="0"/>
              <a:t> , long pass or short pass.	</a:t>
            </a:r>
          </a:p>
          <a:p>
            <a:r>
              <a:rPr lang="en-US" dirty="0"/>
              <a:t>"dichroic" </a:t>
            </a:r>
            <a:r>
              <a:rPr lang="en-US" i="1" dirty="0">
                <a:solidFill>
                  <a:srgbClr val="FF0000"/>
                </a:solidFill>
              </a:rPr>
              <a:t>Di</a:t>
            </a:r>
            <a:r>
              <a:rPr lang="en-US" dirty="0"/>
              <a:t>- is Greek for two, and -</a:t>
            </a:r>
            <a:r>
              <a:rPr lang="en-US" i="1" dirty="0" err="1">
                <a:solidFill>
                  <a:srgbClr val="FF0000"/>
                </a:solidFill>
              </a:rPr>
              <a:t>chroic</a:t>
            </a:r>
            <a:r>
              <a:rPr lang="en-US" dirty="0"/>
              <a:t> is Greek for color - from Greek </a:t>
            </a:r>
            <a:r>
              <a:rPr lang="en-US" i="1" dirty="0" err="1"/>
              <a:t>dikhroos</a:t>
            </a:r>
            <a:r>
              <a:rPr lang="en-US" dirty="0"/>
              <a:t>, bicolored 		</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17</a:t>
            </a:fld>
            <a:endParaRPr lang="en-US" dirty="0"/>
          </a:p>
        </p:txBody>
      </p:sp>
    </p:spTree>
    <p:extLst>
      <p:ext uri="{BB962C8B-B14F-4D97-AF65-F5344CB8AC3E}">
        <p14:creationId xmlns:p14="http://schemas.microsoft.com/office/powerpoint/2010/main" val="111818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3" y="381000"/>
            <a:ext cx="8229600" cy="753269"/>
          </a:xfrm>
        </p:spPr>
        <p:txBody>
          <a:bodyPr/>
          <a:lstStyle/>
          <a:p>
            <a:r>
              <a:rPr lang="en-US" dirty="0"/>
              <a:t>Optical Filters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18</a:t>
            </a:fld>
            <a:endParaRPr lang="en-US" dirty="0"/>
          </a:p>
        </p:txBody>
      </p:sp>
      <p:sp>
        <p:nvSpPr>
          <p:cNvPr id="7" name="Freeform 2"/>
          <p:cNvSpPr>
            <a:spLocks/>
          </p:cNvSpPr>
          <p:nvPr/>
        </p:nvSpPr>
        <p:spPr bwMode="auto">
          <a:xfrm>
            <a:off x="4991100" y="2922588"/>
            <a:ext cx="3659188" cy="1011237"/>
          </a:xfrm>
          <a:custGeom>
            <a:avLst/>
            <a:gdLst>
              <a:gd name="T0" fmla="*/ 0 w 2305"/>
              <a:gd name="T1" fmla="*/ 0 h 637"/>
              <a:gd name="T2" fmla="*/ 2147483647 w 2305"/>
              <a:gd name="T3" fmla="*/ 0 h 637"/>
              <a:gd name="T4" fmla="*/ 2147483647 w 2305"/>
              <a:gd name="T5" fmla="*/ 362902321 h 637"/>
              <a:gd name="T6" fmla="*/ 2147483647 w 2305"/>
              <a:gd name="T7" fmla="*/ 423386041 h 637"/>
              <a:gd name="T8" fmla="*/ 2147483647 w 2305"/>
              <a:gd name="T9" fmla="*/ 423386041 h 637"/>
              <a:gd name="T10" fmla="*/ 2147483647 w 2305"/>
              <a:gd name="T11" fmla="*/ 937497661 h 637"/>
              <a:gd name="T12" fmla="*/ 2147483647 w 2305"/>
              <a:gd name="T13" fmla="*/ 1270158122 h 637"/>
              <a:gd name="T14" fmla="*/ 2147483647 w 2305"/>
              <a:gd name="T15" fmla="*/ 1391125562 h 637"/>
              <a:gd name="T16" fmla="*/ 2147483647 w 2305"/>
              <a:gd name="T17" fmla="*/ 1602818582 h 637"/>
              <a:gd name="T18" fmla="*/ 1073586709 w 2305"/>
              <a:gd name="T19" fmla="*/ 1602818582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Oval 4"/>
          <p:cNvSpPr>
            <a:spLocks noChangeArrowheads="1"/>
          </p:cNvSpPr>
          <p:nvPr/>
        </p:nvSpPr>
        <p:spPr bwMode="auto">
          <a:xfrm rot="3180000">
            <a:off x="4386263" y="2986088"/>
            <a:ext cx="2120900" cy="596900"/>
          </a:xfrm>
          <a:prstGeom prst="ellipse">
            <a:avLst/>
          </a:prstGeom>
          <a:solidFill>
            <a:schemeClr val="bg2"/>
          </a:soli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5"/>
          <p:cNvSpPr>
            <a:spLocks noChangeArrowheads="1"/>
          </p:cNvSpPr>
          <p:nvPr/>
        </p:nvSpPr>
        <p:spPr bwMode="auto">
          <a:xfrm rot="3180000">
            <a:off x="4310063" y="3062288"/>
            <a:ext cx="2120900" cy="596900"/>
          </a:xfrm>
          <a:prstGeom prst="ellipse">
            <a:avLst/>
          </a:prstGeom>
          <a:gradFill rotWithShape="0">
            <a:gsLst>
              <a:gs pos="0">
                <a:srgbClr val="292929"/>
              </a:gs>
              <a:gs pos="50000">
                <a:srgbClr val="CECECE"/>
              </a:gs>
              <a:gs pos="100000">
                <a:srgbClr val="292929"/>
              </a:gs>
            </a:gsLst>
            <a:lin ang="18900000" scaled="1"/>
          </a:gradFill>
          <a:ln w="12699">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6"/>
          <p:cNvSpPr>
            <a:spLocks/>
          </p:cNvSpPr>
          <p:nvPr/>
        </p:nvSpPr>
        <p:spPr bwMode="auto">
          <a:xfrm>
            <a:off x="942975" y="2884488"/>
            <a:ext cx="4725988" cy="3411537"/>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11" name="Rectangle 7"/>
          <p:cNvSpPr>
            <a:spLocks noChangeArrowheads="1"/>
          </p:cNvSpPr>
          <p:nvPr/>
        </p:nvSpPr>
        <p:spPr bwMode="auto">
          <a:xfrm>
            <a:off x="1887538" y="990600"/>
            <a:ext cx="567372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r>
              <a:rPr lang="en-US" sz="2800" b="1"/>
              <a:t>Dichroic Filter/Mirror at 45 deg</a:t>
            </a:r>
          </a:p>
        </p:txBody>
      </p:sp>
      <p:sp>
        <p:nvSpPr>
          <p:cNvPr id="12" name="Rectangle 8"/>
          <p:cNvSpPr>
            <a:spLocks noChangeArrowheads="1"/>
          </p:cNvSpPr>
          <p:nvPr/>
        </p:nvSpPr>
        <p:spPr bwMode="auto">
          <a:xfrm>
            <a:off x="2805113" y="5934075"/>
            <a:ext cx="2382837"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r>
              <a:rPr lang="en-US" b="1"/>
              <a:t>Reflected light</a:t>
            </a:r>
          </a:p>
        </p:txBody>
      </p:sp>
      <p:sp>
        <p:nvSpPr>
          <p:cNvPr id="13" name="Rectangle 9"/>
          <p:cNvSpPr>
            <a:spLocks noChangeArrowheads="1"/>
          </p:cNvSpPr>
          <p:nvPr/>
        </p:nvSpPr>
        <p:spPr bwMode="auto">
          <a:xfrm>
            <a:off x="6005513" y="2317750"/>
            <a:ext cx="2593975"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Transmitted Light</a:t>
            </a:r>
          </a:p>
        </p:txBody>
      </p:sp>
      <p:sp>
        <p:nvSpPr>
          <p:cNvPr id="14" name="Rectangle 10"/>
          <p:cNvSpPr>
            <a:spLocks noChangeArrowheads="1"/>
          </p:cNvSpPr>
          <p:nvPr/>
        </p:nvSpPr>
        <p:spPr bwMode="auto">
          <a:xfrm>
            <a:off x="585788" y="2317750"/>
            <a:ext cx="1865312"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Light Source</a:t>
            </a:r>
          </a:p>
        </p:txBody>
      </p:sp>
      <p:cxnSp>
        <p:nvCxnSpPr>
          <p:cNvPr id="16" name="Straight Arrow Connector 15"/>
          <p:cNvCxnSpPr/>
          <p:nvPr/>
        </p:nvCxnSpPr>
        <p:spPr>
          <a:xfrm>
            <a:off x="2575173" y="3284538"/>
            <a:ext cx="260642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57800" y="3276600"/>
            <a:ext cx="0" cy="220027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10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460876"/>
            <a:ext cx="8229600" cy="990600"/>
          </a:xfrm>
        </p:spPr>
        <p:txBody>
          <a:bodyPr/>
          <a:lstStyle/>
          <a:p>
            <a:r>
              <a:rPr lang="en-US" dirty="0"/>
              <a:t>Dichroic Filters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19</a:t>
            </a:fld>
            <a:endParaRPr lang="en-US" dirty="0"/>
          </a:p>
        </p:txBody>
      </p:sp>
      <p:sp>
        <p:nvSpPr>
          <p:cNvPr id="7" name="Rectangle 4"/>
          <p:cNvSpPr>
            <a:spLocks noChangeArrowheads="1"/>
          </p:cNvSpPr>
          <p:nvPr/>
        </p:nvSpPr>
        <p:spPr bwMode="auto">
          <a:xfrm>
            <a:off x="385763" y="2514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r>
              <a:rPr lang="en-US" sz="4000">
                <a:solidFill>
                  <a:schemeClr val="tx2"/>
                </a:solidFill>
                <a:latin typeface="Arial" charset="0"/>
              </a:rPr>
              <a:t> </a:t>
            </a:r>
          </a:p>
        </p:txBody>
      </p:sp>
      <p:sp>
        <p:nvSpPr>
          <p:cNvPr id="8" name="Rectangle 5"/>
          <p:cNvSpPr>
            <a:spLocks noChangeArrowheads="1"/>
          </p:cNvSpPr>
          <p:nvPr/>
        </p:nvSpPr>
        <p:spPr bwMode="auto">
          <a:xfrm>
            <a:off x="1071563" y="4114800"/>
            <a:ext cx="640080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ctr">
              <a:spcBef>
                <a:spcPct val="20000"/>
              </a:spcBef>
            </a:pPr>
            <a:r>
              <a:rPr lang="en-US" sz="3200">
                <a:latin typeface="Arial" charset="0"/>
              </a:rPr>
              <a:t> </a:t>
            </a:r>
          </a:p>
        </p:txBody>
      </p:sp>
      <p:sp>
        <p:nvSpPr>
          <p:cNvPr id="9" name="Freeform 6"/>
          <p:cNvSpPr>
            <a:spLocks/>
          </p:cNvSpPr>
          <p:nvPr/>
        </p:nvSpPr>
        <p:spPr bwMode="auto">
          <a:xfrm>
            <a:off x="28575" y="1809750"/>
            <a:ext cx="8231188" cy="3925888"/>
          </a:xfrm>
          <a:custGeom>
            <a:avLst/>
            <a:gdLst>
              <a:gd name="T0" fmla="*/ 715724418 w 5185"/>
              <a:gd name="T1" fmla="*/ 2147483647 h 2473"/>
              <a:gd name="T2" fmla="*/ 2147483647 w 5185"/>
              <a:gd name="T3" fmla="*/ 2147483647 h 2473"/>
              <a:gd name="T4" fmla="*/ 2147483647 w 5185"/>
              <a:gd name="T5" fmla="*/ 332660667 h 2473"/>
              <a:gd name="T6" fmla="*/ 2147483647 w 5185"/>
              <a:gd name="T7" fmla="*/ 0 h 2473"/>
              <a:gd name="T8" fmla="*/ 2147483647 w 5185"/>
              <a:gd name="T9" fmla="*/ 498991001 h 2473"/>
              <a:gd name="T10" fmla="*/ 2147483647 w 5185"/>
              <a:gd name="T11" fmla="*/ 234375355 h 2473"/>
              <a:gd name="T12" fmla="*/ 2147483647 w 5185"/>
              <a:gd name="T13" fmla="*/ 466229759 h 2473"/>
              <a:gd name="T14" fmla="*/ 2147483647 w 5185"/>
              <a:gd name="T15" fmla="*/ 211693152 h 2473"/>
              <a:gd name="T16" fmla="*/ 2147483647 w 5185"/>
              <a:gd name="T17" fmla="*/ 2147483647 h 2473"/>
              <a:gd name="T18" fmla="*/ 2147483647 w 5185"/>
              <a:gd name="T19" fmla="*/ 2147483647 h 2473"/>
              <a:gd name="T20" fmla="*/ 2147483647 w 5185"/>
              <a:gd name="T21" fmla="*/ 2147483647 h 2473"/>
              <a:gd name="T22" fmla="*/ 2147483647 w 5185"/>
              <a:gd name="T23" fmla="*/ 2147483647 h 2473"/>
              <a:gd name="T24" fmla="*/ 2147483647 w 5185"/>
              <a:gd name="T25" fmla="*/ 2147483647 h 2473"/>
              <a:gd name="T26" fmla="*/ 2147483647 w 5185"/>
              <a:gd name="T27" fmla="*/ 2147483647 h 2473"/>
              <a:gd name="T28" fmla="*/ 2147483647 w 5185"/>
              <a:gd name="T29" fmla="*/ 2147483647 h 2473"/>
              <a:gd name="T30" fmla="*/ 2147483647 w 5185"/>
              <a:gd name="T31" fmla="*/ 2147483647 h 2473"/>
              <a:gd name="T32" fmla="*/ 204133462 w 5185"/>
              <a:gd name="T33" fmla="*/ 2147483647 h 2473"/>
              <a:gd name="T34" fmla="*/ 884575691 w 5185"/>
              <a:gd name="T35" fmla="*/ 2147483647 h 2473"/>
              <a:gd name="T36" fmla="*/ 715724418 w 5185"/>
              <a:gd name="T37" fmla="*/ 2147483647 h 2473"/>
              <a:gd name="T38" fmla="*/ 612398800 w 5185"/>
              <a:gd name="T39" fmla="*/ 2147483647 h 2473"/>
              <a:gd name="T40" fmla="*/ 103327206 w 5185"/>
              <a:gd name="T41" fmla="*/ 2147483647 h 2473"/>
              <a:gd name="T42" fmla="*/ 919857881 w 5185"/>
              <a:gd name="T43" fmla="*/ 2147483647 h 2473"/>
              <a:gd name="T44" fmla="*/ 0 w 5185"/>
              <a:gd name="T45" fmla="*/ 2147483647 h 2473"/>
              <a:gd name="T46" fmla="*/ 103327206 w 5185"/>
              <a:gd name="T47" fmla="*/ 2147483647 h 2473"/>
              <a:gd name="T48" fmla="*/ 1260078202 w 5185"/>
              <a:gd name="T49" fmla="*/ 2147483647 h 2473"/>
              <a:gd name="T50" fmla="*/ 715724418 w 5185"/>
              <a:gd name="T51" fmla="*/ 2147483647 h 2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85" h="2473">
                <a:moveTo>
                  <a:pt x="284" y="1190"/>
                </a:moveTo>
                <a:lnTo>
                  <a:pt x="1836" y="1190"/>
                </a:lnTo>
                <a:lnTo>
                  <a:pt x="1836" y="132"/>
                </a:lnTo>
                <a:lnTo>
                  <a:pt x="2025" y="0"/>
                </a:lnTo>
                <a:lnTo>
                  <a:pt x="2187" y="198"/>
                </a:lnTo>
                <a:lnTo>
                  <a:pt x="2336" y="93"/>
                </a:lnTo>
                <a:lnTo>
                  <a:pt x="2511" y="185"/>
                </a:lnTo>
                <a:lnTo>
                  <a:pt x="2733" y="84"/>
                </a:lnTo>
                <a:lnTo>
                  <a:pt x="2733" y="1152"/>
                </a:lnTo>
                <a:lnTo>
                  <a:pt x="5090" y="1150"/>
                </a:lnTo>
                <a:lnTo>
                  <a:pt x="4995" y="1362"/>
                </a:lnTo>
                <a:lnTo>
                  <a:pt x="5171" y="1494"/>
                </a:lnTo>
                <a:lnTo>
                  <a:pt x="4941" y="1692"/>
                </a:lnTo>
                <a:lnTo>
                  <a:pt x="5171" y="1890"/>
                </a:lnTo>
                <a:lnTo>
                  <a:pt x="4847" y="2062"/>
                </a:lnTo>
                <a:lnTo>
                  <a:pt x="5184" y="2472"/>
                </a:lnTo>
                <a:lnTo>
                  <a:pt x="81" y="2472"/>
                </a:lnTo>
                <a:lnTo>
                  <a:pt x="351" y="2274"/>
                </a:lnTo>
                <a:lnTo>
                  <a:pt x="284" y="2260"/>
                </a:lnTo>
                <a:lnTo>
                  <a:pt x="243" y="2247"/>
                </a:lnTo>
                <a:lnTo>
                  <a:pt x="41" y="2062"/>
                </a:lnTo>
                <a:lnTo>
                  <a:pt x="365" y="1837"/>
                </a:lnTo>
                <a:lnTo>
                  <a:pt x="0" y="1586"/>
                </a:lnTo>
                <a:lnTo>
                  <a:pt x="41" y="1573"/>
                </a:lnTo>
                <a:lnTo>
                  <a:pt x="500" y="1335"/>
                </a:lnTo>
                <a:lnTo>
                  <a:pt x="284" y="119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8"/>
          <p:cNvSpPr>
            <a:spLocks/>
          </p:cNvSpPr>
          <p:nvPr/>
        </p:nvSpPr>
        <p:spPr bwMode="auto">
          <a:xfrm>
            <a:off x="2995613" y="3638550"/>
            <a:ext cx="2154237" cy="2078038"/>
          </a:xfrm>
          <a:custGeom>
            <a:avLst/>
            <a:gdLst>
              <a:gd name="T0" fmla="*/ 0 w 1357"/>
              <a:gd name="T1" fmla="*/ 2147483647 h 1309"/>
              <a:gd name="T2" fmla="*/ 2147483647 w 1357"/>
              <a:gd name="T3" fmla="*/ 0 h 1309"/>
              <a:gd name="T4" fmla="*/ 2147483647 w 1357"/>
              <a:gd name="T5" fmla="*/ 10080627 h 1309"/>
              <a:gd name="T6" fmla="*/ 1189513474 w 1357"/>
              <a:gd name="T7" fmla="*/ 2147483647 h 1309"/>
              <a:gd name="T8" fmla="*/ 0 w 1357"/>
              <a:gd name="T9" fmla="*/ 2147483647 h 1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7" h="1309">
                <a:moveTo>
                  <a:pt x="0" y="1308"/>
                </a:moveTo>
                <a:lnTo>
                  <a:pt x="900" y="0"/>
                </a:lnTo>
                <a:lnTo>
                  <a:pt x="1356" y="4"/>
                </a:lnTo>
                <a:lnTo>
                  <a:pt x="472" y="1308"/>
                </a:lnTo>
                <a:lnTo>
                  <a:pt x="0" y="1308"/>
                </a:lnTo>
              </a:path>
            </a:pathLst>
          </a:custGeom>
          <a:gradFill rotWithShape="0">
            <a:gsLst>
              <a:gs pos="0">
                <a:srgbClr val="4C4C4C"/>
              </a:gs>
              <a:gs pos="50000">
                <a:srgbClr val="FFFFFF"/>
              </a:gs>
              <a:gs pos="100000">
                <a:srgbClr val="4C4C4C"/>
              </a:gs>
            </a:gsLst>
            <a:lin ang="2700000" scaled="1"/>
          </a:gra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9"/>
          <p:cNvSpPr>
            <a:spLocks/>
          </p:cNvSpPr>
          <p:nvPr/>
        </p:nvSpPr>
        <p:spPr bwMode="auto">
          <a:xfrm>
            <a:off x="2008188" y="4203700"/>
            <a:ext cx="6719887" cy="127000"/>
          </a:xfrm>
          <a:custGeom>
            <a:avLst/>
            <a:gdLst>
              <a:gd name="T0" fmla="*/ 0 w 4559"/>
              <a:gd name="T1" fmla="*/ 6718041 h 98"/>
              <a:gd name="T2" fmla="*/ 2147483647 w 4559"/>
              <a:gd name="T3" fmla="*/ 0 h 98"/>
              <a:gd name="T4" fmla="*/ 2147483647 w 4559"/>
              <a:gd name="T5" fmla="*/ 162902122 h 98"/>
              <a:gd name="T6" fmla="*/ 2147483647 w 4559"/>
              <a:gd name="T7" fmla="*/ 16290212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59" h="98">
                <a:moveTo>
                  <a:pt x="0" y="4"/>
                </a:moveTo>
                <a:lnTo>
                  <a:pt x="1373" y="0"/>
                </a:lnTo>
                <a:lnTo>
                  <a:pt x="1764" y="97"/>
                </a:lnTo>
                <a:lnTo>
                  <a:pt x="4558" y="9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0"/>
          <p:cNvSpPr>
            <a:spLocks/>
          </p:cNvSpPr>
          <p:nvPr/>
        </p:nvSpPr>
        <p:spPr bwMode="auto">
          <a:xfrm>
            <a:off x="1571625" y="4667250"/>
            <a:ext cx="7181850" cy="134938"/>
          </a:xfrm>
          <a:custGeom>
            <a:avLst/>
            <a:gdLst>
              <a:gd name="T0" fmla="*/ 0 w 4524"/>
              <a:gd name="T1" fmla="*/ 0 h 85"/>
              <a:gd name="T2" fmla="*/ 2147483647 w 4524"/>
              <a:gd name="T3" fmla="*/ 0 h 85"/>
              <a:gd name="T4" fmla="*/ 2147483647 w 4524"/>
              <a:gd name="T5" fmla="*/ 211693909 h 85"/>
              <a:gd name="T6" fmla="*/ 2147483647 w 4524"/>
              <a:gd name="T7" fmla="*/ 211693909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24" h="85">
                <a:moveTo>
                  <a:pt x="0" y="0"/>
                </a:moveTo>
                <a:lnTo>
                  <a:pt x="1377" y="0"/>
                </a:lnTo>
                <a:lnTo>
                  <a:pt x="1742" y="84"/>
                </a:lnTo>
                <a:lnTo>
                  <a:pt x="4523"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11"/>
          <p:cNvSpPr>
            <a:spLocks/>
          </p:cNvSpPr>
          <p:nvPr/>
        </p:nvSpPr>
        <p:spPr bwMode="auto">
          <a:xfrm>
            <a:off x="1208088" y="5143500"/>
            <a:ext cx="7126287" cy="141288"/>
          </a:xfrm>
          <a:custGeom>
            <a:avLst/>
            <a:gdLst>
              <a:gd name="T0" fmla="*/ 0 w 4489"/>
              <a:gd name="T1" fmla="*/ 0 h 89"/>
              <a:gd name="T2" fmla="*/ 2147483647 w 4489"/>
              <a:gd name="T3" fmla="*/ 0 h 89"/>
              <a:gd name="T4" fmla="*/ 2147483647 w 4489"/>
              <a:gd name="T5" fmla="*/ 221774535 h 89"/>
              <a:gd name="T6" fmla="*/ 2147483647 w 4489"/>
              <a:gd name="T7" fmla="*/ 211693874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89" h="89">
                <a:moveTo>
                  <a:pt x="0" y="0"/>
                </a:moveTo>
                <a:lnTo>
                  <a:pt x="1377" y="0"/>
                </a:lnTo>
                <a:lnTo>
                  <a:pt x="1778" y="88"/>
                </a:lnTo>
                <a:lnTo>
                  <a:pt x="4488"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2"/>
          <p:cNvSpPr>
            <a:spLocks noChangeShapeType="1"/>
          </p:cNvSpPr>
          <p:nvPr/>
        </p:nvSpPr>
        <p:spPr bwMode="auto">
          <a:xfrm flipV="1">
            <a:off x="4037013" y="1479550"/>
            <a:ext cx="6350" cy="271780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flipV="1">
            <a:off x="3714750" y="1651000"/>
            <a:ext cx="4763" cy="300355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4"/>
          <p:cNvSpPr>
            <a:spLocks noChangeShapeType="1"/>
          </p:cNvSpPr>
          <p:nvPr/>
        </p:nvSpPr>
        <p:spPr bwMode="auto">
          <a:xfrm flipV="1">
            <a:off x="3394075" y="1727200"/>
            <a:ext cx="1588" cy="342265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5"/>
          <p:cNvSpPr>
            <a:spLocks noChangeArrowheads="1"/>
          </p:cNvSpPr>
          <p:nvPr/>
        </p:nvSpPr>
        <p:spPr bwMode="auto">
          <a:xfrm>
            <a:off x="7162800" y="2895600"/>
            <a:ext cx="1533525" cy="698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Transmitted</a:t>
            </a:r>
          </a:p>
          <a:p>
            <a:pPr eaLnBrk="0" hangingPunct="0"/>
            <a:r>
              <a:rPr lang="en-US" sz="2000" b="1"/>
              <a:t>Light</a:t>
            </a:r>
          </a:p>
        </p:txBody>
      </p:sp>
      <p:sp>
        <p:nvSpPr>
          <p:cNvPr id="18" name="Rectangle 16"/>
          <p:cNvSpPr>
            <a:spLocks noChangeArrowheads="1"/>
          </p:cNvSpPr>
          <p:nvPr/>
        </p:nvSpPr>
        <p:spPr bwMode="auto">
          <a:xfrm>
            <a:off x="2614613" y="1066800"/>
            <a:ext cx="1195387" cy="698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Reflected</a:t>
            </a:r>
          </a:p>
          <a:p>
            <a:pPr eaLnBrk="0" hangingPunct="0"/>
            <a:r>
              <a:rPr lang="en-US" sz="2000" b="1"/>
              <a:t>Light</a:t>
            </a:r>
          </a:p>
        </p:txBody>
      </p:sp>
      <p:sp>
        <p:nvSpPr>
          <p:cNvPr id="19" name="Rectangle 17"/>
          <p:cNvSpPr>
            <a:spLocks noChangeArrowheads="1"/>
          </p:cNvSpPr>
          <p:nvPr/>
        </p:nvSpPr>
        <p:spPr bwMode="auto">
          <a:xfrm>
            <a:off x="1754188" y="5915025"/>
            <a:ext cx="43449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800"/>
              <a:t>Filter acting as a DICHROIC</a:t>
            </a:r>
          </a:p>
        </p:txBody>
      </p:sp>
    </p:spTree>
    <p:extLst>
      <p:ext uri="{BB962C8B-B14F-4D97-AF65-F5344CB8AC3E}">
        <p14:creationId xmlns:p14="http://schemas.microsoft.com/office/powerpoint/2010/main" val="353928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Goals &amp; Learning Objectives</a:t>
            </a:r>
          </a:p>
        </p:txBody>
      </p:sp>
      <p:sp>
        <p:nvSpPr>
          <p:cNvPr id="3" name="Content Placeholder 2"/>
          <p:cNvSpPr>
            <a:spLocks noGrp="1"/>
          </p:cNvSpPr>
          <p:nvPr>
            <p:ph idx="1"/>
          </p:nvPr>
        </p:nvSpPr>
        <p:spPr/>
        <p:txBody>
          <a:bodyPr/>
          <a:lstStyle/>
          <a:p>
            <a:pPr>
              <a:lnSpc>
                <a:spcPct val="90000"/>
              </a:lnSpc>
            </a:pPr>
            <a:r>
              <a:rPr lang="en-US" dirty="0"/>
              <a:t>This lecture is intended to describe the nature and function of optical systems</a:t>
            </a:r>
          </a:p>
          <a:p>
            <a:pPr>
              <a:lnSpc>
                <a:spcPct val="90000"/>
              </a:lnSpc>
            </a:pPr>
            <a:r>
              <a:rPr lang="en-US" dirty="0"/>
              <a:t>It will describe how optical filters  are made and operate</a:t>
            </a:r>
          </a:p>
          <a:p>
            <a:pPr>
              <a:lnSpc>
                <a:spcPct val="90000"/>
              </a:lnSpc>
            </a:pPr>
            <a:r>
              <a:rPr lang="en-US" dirty="0"/>
              <a:t>What the properties of optical filters are</a:t>
            </a:r>
          </a:p>
          <a:p>
            <a:pPr>
              <a:lnSpc>
                <a:spcPct val="90000"/>
              </a:lnSpc>
            </a:pPr>
            <a:r>
              <a:rPr lang="en-US" dirty="0"/>
              <a:t>When filters should be used</a:t>
            </a:r>
          </a:p>
          <a:p>
            <a:pPr>
              <a:lnSpc>
                <a:spcPct val="90000"/>
              </a:lnSpc>
            </a:pPr>
            <a:r>
              <a:rPr lang="en-US" dirty="0"/>
              <a:t>What problems and issues must be taken into consideration</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a:t>
            </a:fld>
            <a:endParaRPr lang="en-US" dirty="0"/>
          </a:p>
        </p:txBody>
      </p:sp>
    </p:spTree>
    <p:extLst>
      <p:ext uri="{BB962C8B-B14F-4D97-AF65-F5344CB8AC3E}">
        <p14:creationId xmlns:p14="http://schemas.microsoft.com/office/powerpoint/2010/main" val="381210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of Filters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20</a:t>
            </a:fld>
            <a:endParaRPr lang="en-US" dirty="0"/>
          </a:p>
        </p:txBody>
      </p:sp>
      <p:grpSp>
        <p:nvGrpSpPr>
          <p:cNvPr id="36" name="Group 35"/>
          <p:cNvGrpSpPr/>
          <p:nvPr/>
        </p:nvGrpSpPr>
        <p:grpSpPr>
          <a:xfrm>
            <a:off x="1219200" y="1830244"/>
            <a:ext cx="7239095" cy="4500563"/>
            <a:chOff x="990600" y="1166588"/>
            <a:chExt cx="7911341" cy="5435600"/>
          </a:xfrm>
        </p:grpSpPr>
        <p:sp>
          <p:nvSpPr>
            <p:cNvPr id="7" name="Rectangle 3"/>
            <p:cNvSpPr>
              <a:spLocks noChangeArrowheads="1"/>
            </p:cNvSpPr>
            <p:nvPr/>
          </p:nvSpPr>
          <p:spPr bwMode="auto">
            <a:xfrm rot="17854246">
              <a:off x="3759994" y="2785044"/>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8" name="Line 4"/>
            <p:cNvSpPr>
              <a:spLocks noChangeShapeType="1"/>
            </p:cNvSpPr>
            <p:nvPr/>
          </p:nvSpPr>
          <p:spPr bwMode="auto">
            <a:xfrm flipV="1">
              <a:off x="4548188" y="3827238"/>
              <a:ext cx="271462" cy="119062"/>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9" name="Rectangle 5"/>
            <p:cNvSpPr>
              <a:spLocks noChangeArrowheads="1"/>
            </p:cNvSpPr>
            <p:nvPr/>
          </p:nvSpPr>
          <p:spPr bwMode="auto">
            <a:xfrm>
              <a:off x="6556375" y="1795238"/>
              <a:ext cx="1531130" cy="703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Filter</a:t>
              </a:r>
            </a:p>
            <a:p>
              <a:pPr eaLnBrk="0" hangingPunct="0"/>
              <a:r>
                <a:rPr lang="en-US" sz="1600" b="1"/>
                <a:t>components</a:t>
              </a:r>
            </a:p>
          </p:txBody>
        </p:sp>
        <p:sp>
          <p:nvSpPr>
            <p:cNvPr id="10" name="Rectangle 6"/>
            <p:cNvSpPr>
              <a:spLocks noChangeArrowheads="1"/>
            </p:cNvSpPr>
            <p:nvPr/>
          </p:nvSpPr>
          <p:spPr bwMode="auto">
            <a:xfrm>
              <a:off x="1954213" y="2949350"/>
              <a:ext cx="1697557" cy="703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Single Optical</a:t>
              </a:r>
            </a:p>
            <a:p>
              <a:pPr eaLnBrk="0" hangingPunct="0"/>
              <a:r>
                <a:rPr lang="en-US" sz="1600" b="1"/>
                <a:t>filter</a:t>
              </a:r>
            </a:p>
          </p:txBody>
        </p:sp>
        <p:sp>
          <p:nvSpPr>
            <p:cNvPr id="11" name="Rectangle 7"/>
            <p:cNvSpPr>
              <a:spLocks noChangeArrowheads="1"/>
            </p:cNvSpPr>
            <p:nvPr/>
          </p:nvSpPr>
          <p:spPr bwMode="auto">
            <a:xfrm>
              <a:off x="7454901" y="2817587"/>
              <a:ext cx="1447040" cy="18926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i="1">
                  <a:latin typeface="Arial" charset="0"/>
                </a:rPr>
                <a:t>“optical</a:t>
              </a:r>
            </a:p>
            <a:p>
              <a:pPr eaLnBrk="0" hangingPunct="0"/>
              <a:r>
                <a:rPr lang="en-US" sz="1600" i="1">
                  <a:latin typeface="Arial" charset="0"/>
                </a:rPr>
                <a:t>glue” or</a:t>
              </a:r>
            </a:p>
            <a:p>
              <a:pPr eaLnBrk="0" hangingPunct="0"/>
              <a:r>
                <a:rPr lang="en-US" sz="1600" i="1">
                  <a:latin typeface="Arial" charset="0"/>
                </a:rPr>
                <a:t>mostly filters</a:t>
              </a:r>
            </a:p>
            <a:p>
              <a:pPr eaLnBrk="0" hangingPunct="0"/>
              <a:r>
                <a:rPr lang="en-US" sz="1600" i="1">
                  <a:latin typeface="Arial" charset="0"/>
                </a:rPr>
                <a:t>are spatter</a:t>
              </a:r>
            </a:p>
            <a:p>
              <a:pPr eaLnBrk="0" hangingPunct="0"/>
              <a:r>
                <a:rPr lang="en-US" sz="1600" i="1">
                  <a:latin typeface="Arial" charset="0"/>
                </a:rPr>
                <a:t>Coated in a</a:t>
              </a:r>
            </a:p>
            <a:p>
              <a:pPr eaLnBrk="0" hangingPunct="0"/>
              <a:r>
                <a:rPr lang="en-US" sz="1600" i="1">
                  <a:latin typeface="Arial" charset="0"/>
                </a:rPr>
                <a:t>vacuum</a:t>
              </a:r>
            </a:p>
          </p:txBody>
        </p:sp>
        <p:sp>
          <p:nvSpPr>
            <p:cNvPr id="12" name="Line 8"/>
            <p:cNvSpPr>
              <a:spLocks noChangeShapeType="1"/>
            </p:cNvSpPr>
            <p:nvPr/>
          </p:nvSpPr>
          <p:spPr bwMode="auto">
            <a:xfrm flipH="1">
              <a:off x="6948488" y="2817588"/>
              <a:ext cx="766762" cy="18256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3" name="Oval 9"/>
            <p:cNvSpPr>
              <a:spLocks noChangeArrowheads="1"/>
            </p:cNvSpPr>
            <p:nvPr/>
          </p:nvSpPr>
          <p:spPr bwMode="auto">
            <a:xfrm rot="19369839">
              <a:off x="3321050" y="1345975"/>
              <a:ext cx="2047875" cy="2363788"/>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4302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14" name="Rectangle 10"/>
            <p:cNvSpPr>
              <a:spLocks noChangeArrowheads="1"/>
            </p:cNvSpPr>
            <p:nvPr/>
          </p:nvSpPr>
          <p:spPr bwMode="auto">
            <a:xfrm rot="17854246">
              <a:off x="4140200" y="3019200"/>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5" name="Rectangle 11"/>
            <p:cNvSpPr>
              <a:spLocks noChangeArrowheads="1"/>
            </p:cNvSpPr>
            <p:nvPr/>
          </p:nvSpPr>
          <p:spPr bwMode="auto">
            <a:xfrm rot="17854246">
              <a:off x="4483894" y="3247006"/>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6" name="Rectangle 12"/>
            <p:cNvSpPr>
              <a:spLocks noChangeArrowheads="1"/>
            </p:cNvSpPr>
            <p:nvPr/>
          </p:nvSpPr>
          <p:spPr bwMode="auto">
            <a:xfrm rot="17854246">
              <a:off x="4828382" y="3451794"/>
              <a:ext cx="2216150" cy="274637"/>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7" name="Rectangle 13"/>
            <p:cNvSpPr>
              <a:spLocks noChangeArrowheads="1"/>
            </p:cNvSpPr>
            <p:nvPr/>
          </p:nvSpPr>
          <p:spPr bwMode="auto">
            <a:xfrm rot="17854246">
              <a:off x="5219700" y="3709763"/>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 name="Rectangle 14"/>
            <p:cNvSpPr>
              <a:spLocks noChangeArrowheads="1"/>
            </p:cNvSpPr>
            <p:nvPr/>
          </p:nvSpPr>
          <p:spPr bwMode="auto">
            <a:xfrm rot="17854246">
              <a:off x="5586413" y="3954238"/>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9" name="Line 15"/>
            <p:cNvSpPr>
              <a:spLocks noChangeShapeType="1"/>
            </p:cNvSpPr>
            <p:nvPr/>
          </p:nvSpPr>
          <p:spPr bwMode="auto">
            <a:xfrm>
              <a:off x="4159250" y="2890613"/>
              <a:ext cx="669925" cy="939800"/>
            </a:xfrm>
            <a:prstGeom prst="line">
              <a:avLst/>
            </a:prstGeom>
            <a:noFill/>
            <a:ln w="28575">
              <a:solidFill>
                <a:schemeClr val="tx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0" name="Line 16"/>
            <p:cNvSpPr>
              <a:spLocks noChangeShapeType="1"/>
            </p:cNvSpPr>
            <p:nvPr/>
          </p:nvSpPr>
          <p:spPr bwMode="auto">
            <a:xfrm>
              <a:off x="4294188" y="2700113"/>
              <a:ext cx="925512" cy="1265237"/>
            </a:xfrm>
            <a:prstGeom prst="line">
              <a:avLst/>
            </a:prstGeom>
            <a:noFill/>
            <a:ln w="28575">
              <a:solidFill>
                <a:schemeClr val="tx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1" name="Line 17"/>
            <p:cNvSpPr>
              <a:spLocks noChangeShapeType="1"/>
            </p:cNvSpPr>
            <p:nvPr/>
          </p:nvSpPr>
          <p:spPr bwMode="auto">
            <a:xfrm flipV="1">
              <a:off x="4953000" y="3954238"/>
              <a:ext cx="273050" cy="119062"/>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2" name="Line 18"/>
            <p:cNvSpPr>
              <a:spLocks noChangeShapeType="1"/>
            </p:cNvSpPr>
            <p:nvPr/>
          </p:nvSpPr>
          <p:spPr bwMode="auto">
            <a:xfrm>
              <a:off x="4441825" y="2527075"/>
              <a:ext cx="1135063" cy="1579563"/>
            </a:xfrm>
            <a:prstGeom prst="line">
              <a:avLst/>
            </a:prstGeom>
            <a:noFill/>
            <a:ln w="28575">
              <a:solidFill>
                <a:schemeClr val="tx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3" name="Line 19"/>
            <p:cNvSpPr>
              <a:spLocks noChangeShapeType="1"/>
            </p:cNvSpPr>
            <p:nvPr/>
          </p:nvSpPr>
          <p:spPr bwMode="auto">
            <a:xfrm flipV="1">
              <a:off x="5332413" y="4093938"/>
              <a:ext cx="273050" cy="119062"/>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4" name="Oval 20"/>
            <p:cNvSpPr>
              <a:spLocks noChangeArrowheads="1"/>
            </p:cNvSpPr>
            <p:nvPr/>
          </p:nvSpPr>
          <p:spPr bwMode="auto">
            <a:xfrm rot="18028514">
              <a:off x="4712494" y="4382069"/>
              <a:ext cx="1633538" cy="2755900"/>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18018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25" name="AutoShape 21"/>
            <p:cNvSpPr>
              <a:spLocks noChangeArrowheads="1"/>
            </p:cNvSpPr>
            <p:nvPr/>
          </p:nvSpPr>
          <p:spPr bwMode="auto">
            <a:xfrm rot="1872081">
              <a:off x="2716213" y="1409475"/>
              <a:ext cx="928687" cy="612775"/>
            </a:xfrm>
            <a:custGeom>
              <a:avLst/>
              <a:gdLst>
                <a:gd name="T0" fmla="*/ 29946501 w 21600"/>
                <a:gd name="T1" fmla="*/ 0 h 21600"/>
                <a:gd name="T2" fmla="*/ 0 w 21600"/>
                <a:gd name="T3" fmla="*/ 8691986 h 21600"/>
                <a:gd name="T4" fmla="*/ 29946501 w 21600"/>
                <a:gd name="T5" fmla="*/ 17383944 h 21600"/>
                <a:gd name="T6" fmla="*/ 39928683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6" name="Line 22"/>
            <p:cNvSpPr>
              <a:spLocks noChangeShapeType="1"/>
            </p:cNvSpPr>
            <p:nvPr/>
          </p:nvSpPr>
          <p:spPr bwMode="auto">
            <a:xfrm>
              <a:off x="4508500" y="2288950"/>
              <a:ext cx="1517650" cy="2022475"/>
            </a:xfrm>
            <a:prstGeom prst="line">
              <a:avLst/>
            </a:prstGeom>
            <a:noFill/>
            <a:ln w="28575">
              <a:solidFill>
                <a:schemeClr val="tx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7" name="Line 23"/>
            <p:cNvSpPr>
              <a:spLocks noChangeShapeType="1"/>
            </p:cNvSpPr>
            <p:nvPr/>
          </p:nvSpPr>
          <p:spPr bwMode="auto">
            <a:xfrm flipV="1">
              <a:off x="5746750" y="4311425"/>
              <a:ext cx="271463" cy="119063"/>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8" name="Line 24"/>
            <p:cNvSpPr>
              <a:spLocks noChangeShapeType="1"/>
            </p:cNvSpPr>
            <p:nvPr/>
          </p:nvSpPr>
          <p:spPr bwMode="auto">
            <a:xfrm>
              <a:off x="4595813" y="2101625"/>
              <a:ext cx="1809750" cy="2322513"/>
            </a:xfrm>
            <a:prstGeom prst="line">
              <a:avLst/>
            </a:prstGeom>
            <a:noFill/>
            <a:ln w="28575">
              <a:solidFill>
                <a:schemeClr val="tx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9" name="Line 25"/>
            <p:cNvSpPr>
              <a:spLocks noChangeShapeType="1"/>
            </p:cNvSpPr>
            <p:nvPr/>
          </p:nvSpPr>
          <p:spPr bwMode="auto">
            <a:xfrm>
              <a:off x="4706938" y="1901600"/>
              <a:ext cx="2747962" cy="3484563"/>
            </a:xfrm>
            <a:prstGeom prst="line">
              <a:avLst/>
            </a:prstGeom>
            <a:noFill/>
            <a:ln w="28575">
              <a:solidFill>
                <a:schemeClr val="tx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30" name="Line 26"/>
            <p:cNvSpPr>
              <a:spLocks noChangeShapeType="1"/>
            </p:cNvSpPr>
            <p:nvPr/>
          </p:nvSpPr>
          <p:spPr bwMode="auto">
            <a:xfrm flipV="1">
              <a:off x="6115050" y="4463825"/>
              <a:ext cx="273050" cy="119063"/>
            </a:xfrm>
            <a:prstGeom prst="line">
              <a:avLst/>
            </a:prstGeom>
            <a:noFill/>
            <a:ln w="127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31" name="AutoShape 27"/>
            <p:cNvSpPr>
              <a:spLocks noChangeArrowheads="1"/>
            </p:cNvSpPr>
            <p:nvPr/>
          </p:nvSpPr>
          <p:spPr bwMode="auto">
            <a:xfrm rot="1852229">
              <a:off x="2781300" y="4081238"/>
              <a:ext cx="928688" cy="612775"/>
            </a:xfrm>
            <a:custGeom>
              <a:avLst/>
              <a:gdLst>
                <a:gd name="T0" fmla="*/ 29946576 w 21600"/>
                <a:gd name="T1" fmla="*/ 0 h 21600"/>
                <a:gd name="T2" fmla="*/ 0 w 21600"/>
                <a:gd name="T3" fmla="*/ 8691986 h 21600"/>
                <a:gd name="T4" fmla="*/ 29946576 w 21600"/>
                <a:gd name="T5" fmla="*/ 17383944 h 21600"/>
                <a:gd name="T6" fmla="*/ 39928769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32" name="AutoShape 28"/>
            <p:cNvSpPr>
              <a:spLocks noChangeArrowheads="1"/>
            </p:cNvSpPr>
            <p:nvPr/>
          </p:nvSpPr>
          <p:spPr bwMode="auto">
            <a:xfrm rot="1852229">
              <a:off x="5286375" y="5989413"/>
              <a:ext cx="2027238" cy="612775"/>
            </a:xfrm>
            <a:custGeom>
              <a:avLst/>
              <a:gdLst>
                <a:gd name="T0" fmla="*/ 142697752 w 21600"/>
                <a:gd name="T1" fmla="*/ 0 h 21600"/>
                <a:gd name="T2" fmla="*/ 0 w 21600"/>
                <a:gd name="T3" fmla="*/ 8691986 h 21600"/>
                <a:gd name="T4" fmla="*/ 142697752 w 21600"/>
                <a:gd name="T5" fmla="*/ 17383944 h 21600"/>
                <a:gd name="T6" fmla="*/ 190263607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chemeClr val="accent2"/>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33" name="Line 29"/>
            <p:cNvSpPr>
              <a:spLocks noChangeShapeType="1"/>
            </p:cNvSpPr>
            <p:nvPr/>
          </p:nvSpPr>
          <p:spPr bwMode="auto">
            <a:xfrm flipH="1" flipV="1">
              <a:off x="4291013" y="3844700"/>
              <a:ext cx="11112" cy="220663"/>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34" name="Line 30"/>
            <p:cNvSpPr>
              <a:spLocks noChangeShapeType="1"/>
            </p:cNvSpPr>
            <p:nvPr/>
          </p:nvSpPr>
          <p:spPr bwMode="auto">
            <a:xfrm>
              <a:off x="5903913" y="5017863"/>
              <a:ext cx="465137" cy="13176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35" name="WordArt 31" descr="White marble"/>
            <p:cNvSpPr>
              <a:spLocks noChangeArrowheads="1" noChangeShapeType="1" noTextEdit="1"/>
            </p:cNvSpPr>
            <p:nvPr/>
          </p:nvSpPr>
          <p:spPr bwMode="auto">
            <a:xfrm rot="16200000">
              <a:off x="-1219200" y="3376388"/>
              <a:ext cx="4953000" cy="533400"/>
            </a:xfrm>
            <a:prstGeom prst="rect">
              <a:avLst/>
            </a:prstGeom>
          </p:spPr>
          <p:txBody>
            <a:bodyPr wrap="none" fromWordArt="1">
              <a:prstTxWarp prst="textPlain">
                <a:avLst>
                  <a:gd name="adj" fmla="val 49861"/>
                </a:avLst>
              </a:prstTxWarp>
              <a:scene3d>
                <a:camera prst="legacyObliqueRight"/>
                <a:lightRig rig="legacyHarsh3" dir="t"/>
              </a:scene3d>
              <a:sp3d extrusionH="100000" prstMaterial="legacyMatte">
                <a:extrusionClr>
                  <a:srgbClr val="663300"/>
                </a:extrusionClr>
              </a:sp3d>
            </a:bodyPr>
            <a:lstStyle/>
            <a:p>
              <a:pPr algn="ctr"/>
              <a:r>
                <a:rPr lang="en-US" sz="1200" kern="10" dirty="0">
                  <a:ln w="9525">
                    <a:round/>
                    <a:headEnd/>
                    <a:tailEnd/>
                  </a:ln>
                  <a:blipFill dpi="0" rotWithShape="0">
                    <a:blip r:embed="rId3"/>
                    <a:srcRect/>
                    <a:tile tx="0" ty="0" sx="100000" sy="100000" flip="none" algn="tl"/>
                  </a:blipFill>
                  <a:latin typeface="Arial Black"/>
                </a:rPr>
                <a:t>Interference filters</a:t>
              </a:r>
            </a:p>
          </p:txBody>
        </p:sp>
      </p:grpSp>
    </p:spTree>
    <p:extLst>
      <p:ext uri="{BB962C8B-B14F-4D97-AF65-F5344CB8AC3E}">
        <p14:creationId xmlns:p14="http://schemas.microsoft.com/office/powerpoint/2010/main" val="397163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determination</a:t>
            </a:r>
          </a:p>
        </p:txBody>
      </p:sp>
      <p:sp>
        <p:nvSpPr>
          <p:cNvPr id="3" name="Content Placeholder 2"/>
          <p:cNvSpPr>
            <a:spLocks noGrp="1"/>
          </p:cNvSpPr>
          <p:nvPr>
            <p:ph idx="1"/>
          </p:nvPr>
        </p:nvSpPr>
        <p:spPr/>
        <p:txBody>
          <a:bodyPr/>
          <a:lstStyle/>
          <a:p>
            <a:r>
              <a:rPr lang="en-US" dirty="0">
                <a:solidFill>
                  <a:srgbClr val="FF0000"/>
                </a:solidFill>
              </a:rPr>
              <a:t>Constructive</a:t>
            </a:r>
            <a:r>
              <a:rPr lang="en-US" dirty="0"/>
              <a:t> and </a:t>
            </a:r>
            <a:r>
              <a:rPr lang="en-US" dirty="0">
                <a:solidFill>
                  <a:srgbClr val="FF0000"/>
                </a:solidFill>
              </a:rPr>
              <a:t>destructive</a:t>
            </a:r>
            <a:r>
              <a:rPr lang="en-US" dirty="0"/>
              <a:t> interference occurs between reflections from various layers</a:t>
            </a:r>
          </a:p>
          <a:p>
            <a:r>
              <a:rPr lang="en-US" dirty="0"/>
              <a:t>Transmission determined by :</a:t>
            </a:r>
          </a:p>
          <a:p>
            <a:pPr lvl="1"/>
            <a:r>
              <a:rPr lang="en-US" dirty="0"/>
              <a:t>thickness of the </a:t>
            </a:r>
            <a:r>
              <a:rPr lang="en-US" dirty="0">
                <a:solidFill>
                  <a:srgbClr val="FF0000"/>
                </a:solidFill>
              </a:rPr>
              <a:t>dielectric layers</a:t>
            </a:r>
            <a:endParaRPr lang="en-US" dirty="0"/>
          </a:p>
          <a:p>
            <a:pPr lvl="1"/>
            <a:r>
              <a:rPr lang="en-US" dirty="0"/>
              <a:t>number of these layers </a:t>
            </a:r>
          </a:p>
          <a:p>
            <a:pPr lvl="1"/>
            <a:r>
              <a:rPr lang="en-US" dirty="0">
                <a:solidFill>
                  <a:srgbClr val="FF0000"/>
                </a:solidFill>
              </a:rPr>
              <a:t>angle of incident</a:t>
            </a:r>
            <a:r>
              <a:rPr lang="en-US" dirty="0"/>
              <a:t> light on the filters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21</a:t>
            </a:fld>
            <a:endParaRPr lang="en-US" dirty="0"/>
          </a:p>
        </p:txBody>
      </p:sp>
    </p:spTree>
    <p:extLst>
      <p:ext uri="{BB962C8B-B14F-4D97-AF65-F5344CB8AC3E}">
        <p14:creationId xmlns:p14="http://schemas.microsoft.com/office/powerpoint/2010/main" val="3920787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229600" cy="990600"/>
          </a:xfrm>
        </p:spPr>
        <p:txBody>
          <a:bodyPr/>
          <a:lstStyle/>
          <a:p>
            <a:r>
              <a:rPr lang="en-US" dirty="0"/>
              <a:t>Absorptive filters </a:t>
            </a:r>
          </a:p>
        </p:txBody>
      </p:sp>
      <p:sp>
        <p:nvSpPr>
          <p:cNvPr id="3" name="Content Placeholder 2"/>
          <p:cNvSpPr>
            <a:spLocks noGrp="1"/>
          </p:cNvSpPr>
          <p:nvPr>
            <p:ph idx="1"/>
          </p:nvPr>
        </p:nvSpPr>
        <p:spPr>
          <a:xfrm>
            <a:off x="381000" y="1371600"/>
            <a:ext cx="8229600" cy="4876800"/>
          </a:xfrm>
        </p:spPr>
        <p:txBody>
          <a:bodyPr/>
          <a:lstStyle/>
          <a:p>
            <a:r>
              <a:rPr lang="en-US" dirty="0"/>
              <a:t>Such as </a:t>
            </a:r>
            <a:r>
              <a:rPr lang="en-US" dirty="0">
                <a:solidFill>
                  <a:srgbClr val="FF0000"/>
                </a:solidFill>
              </a:rPr>
              <a:t>colored glass</a:t>
            </a:r>
            <a:r>
              <a:rPr lang="en-US" dirty="0"/>
              <a:t> filters which absorb unwanted light.					</a:t>
            </a:r>
          </a:p>
          <a:p>
            <a:r>
              <a:rPr lang="en-US" dirty="0"/>
              <a:t>Consist of </a:t>
            </a:r>
            <a:r>
              <a:rPr lang="en-US" dirty="0">
                <a:solidFill>
                  <a:srgbClr val="FF0000"/>
                </a:solidFill>
              </a:rPr>
              <a:t>dye molecules</a:t>
            </a:r>
            <a:r>
              <a:rPr lang="en-US" dirty="0"/>
              <a:t> uniformly suspended in glass or plastic.			</a:t>
            </a:r>
          </a:p>
          <a:p>
            <a:r>
              <a:rPr lang="en-US" dirty="0"/>
              <a:t>Remove much more of the unwanted light than do the interference filters</a:t>
            </a:r>
          </a:p>
          <a:p>
            <a:r>
              <a:rPr lang="en-US" dirty="0"/>
              <a:t>Will often fluoresce (not good!)</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22</a:t>
            </a:fld>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83" b="12397"/>
          <a:stretch/>
        </p:blipFill>
        <p:spPr bwMode="auto">
          <a:xfrm>
            <a:off x="2476500" y="4267200"/>
            <a:ext cx="4572000" cy="2322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335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23</a:t>
            </a:fld>
            <a:endParaRPr lang="en-US" dirty="0"/>
          </a:p>
        </p:txBody>
      </p:sp>
      <p:sp>
        <p:nvSpPr>
          <p:cNvPr id="3" name="Content Placeholder 2"/>
          <p:cNvSpPr>
            <a:spLocks noGrp="1"/>
          </p:cNvSpPr>
          <p:nvPr>
            <p:ph idx="1"/>
          </p:nvPr>
        </p:nvSpPr>
        <p:spPr/>
        <p:txBody>
          <a:bodyPr/>
          <a:lstStyle/>
          <a:p>
            <a:endParaRPr lang="en-US" dirty="0"/>
          </a:p>
        </p:txBody>
      </p:sp>
      <p:sp>
        <p:nvSpPr>
          <p:cNvPr id="7" name="AutoShape 4"/>
          <p:cNvSpPr>
            <a:spLocks noChangeArrowheads="1"/>
          </p:cNvSpPr>
          <p:nvPr/>
        </p:nvSpPr>
        <p:spPr bwMode="auto">
          <a:xfrm>
            <a:off x="2085975" y="2044700"/>
            <a:ext cx="6426200" cy="3435350"/>
          </a:xfrm>
          <a:prstGeom prst="roundRect">
            <a:avLst>
              <a:gd name="adj" fmla="val 12495"/>
            </a:avLst>
          </a:prstGeom>
          <a:solidFill>
            <a:schemeClr val="bg2"/>
          </a:solidFill>
          <a:ln w="50800">
            <a:solidFill>
              <a:schemeClr val="bg2">
                <a:lumMod val="25000"/>
              </a:schemeClr>
            </a:solidFill>
            <a:round/>
            <a:headEnd/>
            <a:tailEnd/>
          </a:ln>
          <a:effectLst/>
          <a:extLst/>
        </p:spPr>
        <p:txBody>
          <a:bodyPr wrap="none" anchor="ctr"/>
          <a:lstStyle/>
          <a:p>
            <a:endParaRPr lang="en-US" dirty="0"/>
          </a:p>
        </p:txBody>
      </p:sp>
      <p:sp>
        <p:nvSpPr>
          <p:cNvPr id="8"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5"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6"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7"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8"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50" y="4921250"/>
            <a:ext cx="6350" cy="2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3"/>
          <p:cNvSpPr>
            <a:spLocks/>
          </p:cNvSpPr>
          <p:nvPr/>
        </p:nvSpPr>
        <p:spPr bwMode="auto">
          <a:xfrm>
            <a:off x="3250382" y="2426451"/>
            <a:ext cx="4445818" cy="30329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9993"/>
              <a:gd name="connsiteY0" fmla="*/ 9994 h 9994"/>
              <a:gd name="connsiteX1" fmla="*/ 780 w 9993"/>
              <a:gd name="connsiteY1" fmla="*/ 9443 h 9994"/>
              <a:gd name="connsiteX2" fmla="*/ 1171 w 9993"/>
              <a:gd name="connsiteY2" fmla="*/ 9203 h 9994"/>
              <a:gd name="connsiteX3" fmla="*/ 1647 w 9993"/>
              <a:gd name="connsiteY3" fmla="*/ 8897 h 9994"/>
              <a:gd name="connsiteX4" fmla="*/ 2038 w 9993"/>
              <a:gd name="connsiteY4" fmla="*/ 8345 h 9994"/>
              <a:gd name="connsiteX5" fmla="*/ 2428 w 9993"/>
              <a:gd name="connsiteY5" fmla="*/ 7432 h 9994"/>
              <a:gd name="connsiteX6" fmla="*/ 2811 w 9993"/>
              <a:gd name="connsiteY6" fmla="*/ 5304 h 9994"/>
              <a:gd name="connsiteX7" fmla="*/ 3006 w 9993"/>
              <a:gd name="connsiteY7" fmla="*/ 4384 h 9994"/>
              <a:gd name="connsiteX8" fmla="*/ 3107 w 9993"/>
              <a:gd name="connsiteY8" fmla="*/ 2864 h 9994"/>
              <a:gd name="connsiteX9" fmla="*/ 3201 w 9993"/>
              <a:gd name="connsiteY9" fmla="*/ 1097 h 9994"/>
              <a:gd name="connsiteX10" fmla="*/ 3302 w 9993"/>
              <a:gd name="connsiteY10" fmla="*/ 485 h 9994"/>
              <a:gd name="connsiteX11" fmla="*/ 3396 w 9993"/>
              <a:gd name="connsiteY11" fmla="*/ 184 h 9994"/>
              <a:gd name="connsiteX12" fmla="*/ 3692 w 9993"/>
              <a:gd name="connsiteY12" fmla="*/ 0 h 9994"/>
              <a:gd name="connsiteX13" fmla="*/ 3981 w 9993"/>
              <a:gd name="connsiteY13" fmla="*/ 117 h 9994"/>
              <a:gd name="connsiteX14" fmla="*/ 4270 w 9993"/>
              <a:gd name="connsiteY14" fmla="*/ 362 h 9994"/>
              <a:gd name="connsiteX15" fmla="*/ 4559 w 9993"/>
              <a:gd name="connsiteY15" fmla="*/ 730 h 9994"/>
              <a:gd name="connsiteX16" fmla="*/ 4855 w 9993"/>
              <a:gd name="connsiteY16" fmla="*/ 1460 h 9994"/>
              <a:gd name="connsiteX17" fmla="*/ 5246 w 9993"/>
              <a:gd name="connsiteY17" fmla="*/ 2373 h 9994"/>
              <a:gd name="connsiteX18" fmla="*/ 5629 w 9993"/>
              <a:gd name="connsiteY18" fmla="*/ 3354 h 9994"/>
              <a:gd name="connsiteX19" fmla="*/ 6113 w 9993"/>
              <a:gd name="connsiteY19" fmla="*/ 4630 h 9994"/>
              <a:gd name="connsiteX20" fmla="*/ 6597 w 9993"/>
              <a:gd name="connsiteY20" fmla="*/ 6150 h 9994"/>
              <a:gd name="connsiteX21" fmla="*/ 7081 w 9993"/>
              <a:gd name="connsiteY21" fmla="*/ 7493 h 9994"/>
              <a:gd name="connsiteX22" fmla="*/ 7572 w 9993"/>
              <a:gd name="connsiteY22" fmla="*/ 8407 h 9994"/>
              <a:gd name="connsiteX23" fmla="*/ 8056 w 9993"/>
              <a:gd name="connsiteY23" fmla="*/ 8958 h 9994"/>
              <a:gd name="connsiteX24" fmla="*/ 8439 w 9993"/>
              <a:gd name="connsiteY24" fmla="*/ 9443 h 9994"/>
              <a:gd name="connsiteX25" fmla="*/ 8931 w 9993"/>
              <a:gd name="connsiteY25" fmla="*/ 9688 h 9994"/>
              <a:gd name="connsiteX26" fmla="*/ 9321 w 9993"/>
              <a:gd name="connsiteY26" fmla="*/ 9749 h 9994"/>
              <a:gd name="connsiteX27" fmla="*/ 9993 w 9993"/>
              <a:gd name="connsiteY27" fmla="*/ 9933 h 9994"/>
              <a:gd name="connsiteX0" fmla="*/ 0 w 10000"/>
              <a:gd name="connsiteY0" fmla="*/ 10000 h 10000"/>
              <a:gd name="connsiteX1" fmla="*/ 781 w 10000"/>
              <a:gd name="connsiteY1" fmla="*/ 9449 h 10000"/>
              <a:gd name="connsiteX2" fmla="*/ 1172 w 10000"/>
              <a:gd name="connsiteY2" fmla="*/ 9209 h 10000"/>
              <a:gd name="connsiteX3" fmla="*/ 1648 w 10000"/>
              <a:gd name="connsiteY3" fmla="*/ 8902 h 10000"/>
              <a:gd name="connsiteX4" fmla="*/ 2039 w 10000"/>
              <a:gd name="connsiteY4" fmla="*/ 8350 h 10000"/>
              <a:gd name="connsiteX5" fmla="*/ 2430 w 10000"/>
              <a:gd name="connsiteY5" fmla="*/ 7436 h 10000"/>
              <a:gd name="connsiteX6" fmla="*/ 2813 w 10000"/>
              <a:gd name="connsiteY6" fmla="*/ 5307 h 10000"/>
              <a:gd name="connsiteX7" fmla="*/ 3109 w 10000"/>
              <a:gd name="connsiteY7" fmla="*/ 2866 h 10000"/>
              <a:gd name="connsiteX8" fmla="*/ 3203 w 10000"/>
              <a:gd name="connsiteY8" fmla="*/ 1098 h 10000"/>
              <a:gd name="connsiteX9" fmla="*/ 3304 w 10000"/>
              <a:gd name="connsiteY9" fmla="*/ 485 h 10000"/>
              <a:gd name="connsiteX10" fmla="*/ 3398 w 10000"/>
              <a:gd name="connsiteY10" fmla="*/ 184 h 10000"/>
              <a:gd name="connsiteX11" fmla="*/ 3695 w 10000"/>
              <a:gd name="connsiteY11" fmla="*/ 0 h 10000"/>
              <a:gd name="connsiteX12" fmla="*/ 3984 w 10000"/>
              <a:gd name="connsiteY12" fmla="*/ 117 h 10000"/>
              <a:gd name="connsiteX13" fmla="*/ 4273 w 10000"/>
              <a:gd name="connsiteY13" fmla="*/ 362 h 10000"/>
              <a:gd name="connsiteX14" fmla="*/ 4562 w 10000"/>
              <a:gd name="connsiteY14" fmla="*/ 730 h 10000"/>
              <a:gd name="connsiteX15" fmla="*/ 4858 w 10000"/>
              <a:gd name="connsiteY15" fmla="*/ 1461 h 10000"/>
              <a:gd name="connsiteX16" fmla="*/ 5250 w 10000"/>
              <a:gd name="connsiteY16" fmla="*/ 2374 h 10000"/>
              <a:gd name="connsiteX17" fmla="*/ 5633 w 10000"/>
              <a:gd name="connsiteY17" fmla="*/ 3356 h 10000"/>
              <a:gd name="connsiteX18" fmla="*/ 6117 w 10000"/>
              <a:gd name="connsiteY18" fmla="*/ 4633 h 10000"/>
              <a:gd name="connsiteX19" fmla="*/ 6602 w 10000"/>
              <a:gd name="connsiteY19" fmla="*/ 6154 h 10000"/>
              <a:gd name="connsiteX20" fmla="*/ 7086 w 10000"/>
              <a:gd name="connsiteY20" fmla="*/ 7497 h 10000"/>
              <a:gd name="connsiteX21" fmla="*/ 7577 w 10000"/>
              <a:gd name="connsiteY21" fmla="*/ 8412 h 10000"/>
              <a:gd name="connsiteX22" fmla="*/ 8062 w 10000"/>
              <a:gd name="connsiteY22" fmla="*/ 8963 h 10000"/>
              <a:gd name="connsiteX23" fmla="*/ 8445 w 10000"/>
              <a:gd name="connsiteY23" fmla="*/ 9449 h 10000"/>
              <a:gd name="connsiteX24" fmla="*/ 8937 w 10000"/>
              <a:gd name="connsiteY24" fmla="*/ 9694 h 10000"/>
              <a:gd name="connsiteX25" fmla="*/ 9328 w 10000"/>
              <a:gd name="connsiteY25" fmla="*/ 9755 h 10000"/>
              <a:gd name="connsiteX26" fmla="*/ 10000 w 10000"/>
              <a:gd name="connsiteY26" fmla="*/ 9939 h 10000"/>
              <a:gd name="connsiteX0" fmla="*/ 0 w 10000"/>
              <a:gd name="connsiteY0" fmla="*/ 10000 h 10000"/>
              <a:gd name="connsiteX1" fmla="*/ 781 w 10000"/>
              <a:gd name="connsiteY1" fmla="*/ 9449 h 10000"/>
              <a:gd name="connsiteX2" fmla="*/ 1172 w 10000"/>
              <a:gd name="connsiteY2" fmla="*/ 9209 h 10000"/>
              <a:gd name="connsiteX3" fmla="*/ 2039 w 10000"/>
              <a:gd name="connsiteY3" fmla="*/ 8350 h 10000"/>
              <a:gd name="connsiteX4" fmla="*/ 2430 w 10000"/>
              <a:gd name="connsiteY4" fmla="*/ 7436 h 10000"/>
              <a:gd name="connsiteX5" fmla="*/ 2813 w 10000"/>
              <a:gd name="connsiteY5" fmla="*/ 5307 h 10000"/>
              <a:gd name="connsiteX6" fmla="*/ 3109 w 10000"/>
              <a:gd name="connsiteY6" fmla="*/ 2866 h 10000"/>
              <a:gd name="connsiteX7" fmla="*/ 3203 w 10000"/>
              <a:gd name="connsiteY7" fmla="*/ 1098 h 10000"/>
              <a:gd name="connsiteX8" fmla="*/ 3304 w 10000"/>
              <a:gd name="connsiteY8" fmla="*/ 485 h 10000"/>
              <a:gd name="connsiteX9" fmla="*/ 3398 w 10000"/>
              <a:gd name="connsiteY9" fmla="*/ 184 h 10000"/>
              <a:gd name="connsiteX10" fmla="*/ 3695 w 10000"/>
              <a:gd name="connsiteY10" fmla="*/ 0 h 10000"/>
              <a:gd name="connsiteX11" fmla="*/ 3984 w 10000"/>
              <a:gd name="connsiteY11" fmla="*/ 117 h 10000"/>
              <a:gd name="connsiteX12" fmla="*/ 4273 w 10000"/>
              <a:gd name="connsiteY12" fmla="*/ 362 h 10000"/>
              <a:gd name="connsiteX13" fmla="*/ 4562 w 10000"/>
              <a:gd name="connsiteY13" fmla="*/ 730 h 10000"/>
              <a:gd name="connsiteX14" fmla="*/ 4858 w 10000"/>
              <a:gd name="connsiteY14" fmla="*/ 1461 h 10000"/>
              <a:gd name="connsiteX15" fmla="*/ 5250 w 10000"/>
              <a:gd name="connsiteY15" fmla="*/ 2374 h 10000"/>
              <a:gd name="connsiteX16" fmla="*/ 5633 w 10000"/>
              <a:gd name="connsiteY16" fmla="*/ 3356 h 10000"/>
              <a:gd name="connsiteX17" fmla="*/ 6117 w 10000"/>
              <a:gd name="connsiteY17" fmla="*/ 4633 h 10000"/>
              <a:gd name="connsiteX18" fmla="*/ 6602 w 10000"/>
              <a:gd name="connsiteY18" fmla="*/ 6154 h 10000"/>
              <a:gd name="connsiteX19" fmla="*/ 7086 w 10000"/>
              <a:gd name="connsiteY19" fmla="*/ 7497 h 10000"/>
              <a:gd name="connsiteX20" fmla="*/ 7577 w 10000"/>
              <a:gd name="connsiteY20" fmla="*/ 8412 h 10000"/>
              <a:gd name="connsiteX21" fmla="*/ 8062 w 10000"/>
              <a:gd name="connsiteY21" fmla="*/ 8963 h 10000"/>
              <a:gd name="connsiteX22" fmla="*/ 8445 w 10000"/>
              <a:gd name="connsiteY22" fmla="*/ 9449 h 10000"/>
              <a:gd name="connsiteX23" fmla="*/ 8937 w 10000"/>
              <a:gd name="connsiteY23" fmla="*/ 9694 h 10000"/>
              <a:gd name="connsiteX24" fmla="*/ 9328 w 10000"/>
              <a:gd name="connsiteY24" fmla="*/ 9755 h 10000"/>
              <a:gd name="connsiteX25" fmla="*/ 10000 w 10000"/>
              <a:gd name="connsiteY25"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445 w 10000"/>
              <a:gd name="connsiteY21" fmla="*/ 9449 h 10000"/>
              <a:gd name="connsiteX22" fmla="*/ 8937 w 10000"/>
              <a:gd name="connsiteY22" fmla="*/ 9694 h 10000"/>
              <a:gd name="connsiteX23" fmla="*/ 9328 w 10000"/>
              <a:gd name="connsiteY23" fmla="*/ 9755 h 10000"/>
              <a:gd name="connsiteX24" fmla="*/ 10000 w 10000"/>
              <a:gd name="connsiteY24"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937 w 10000"/>
              <a:gd name="connsiteY21" fmla="*/ 9694 h 10000"/>
              <a:gd name="connsiteX22" fmla="*/ 9328 w 10000"/>
              <a:gd name="connsiteY22" fmla="*/ 9755 h 10000"/>
              <a:gd name="connsiteX23" fmla="*/ 10000 w 10000"/>
              <a:gd name="connsiteY23"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8062 w 10000"/>
              <a:gd name="connsiteY19" fmla="*/ 8963 h 10000"/>
              <a:gd name="connsiteX20" fmla="*/ 8937 w 10000"/>
              <a:gd name="connsiteY20" fmla="*/ 9694 h 10000"/>
              <a:gd name="connsiteX21" fmla="*/ 9328 w 10000"/>
              <a:gd name="connsiteY21" fmla="*/ 9755 h 10000"/>
              <a:gd name="connsiteX22" fmla="*/ 10000 w 10000"/>
              <a:gd name="connsiteY22"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3984 w 10000"/>
              <a:gd name="connsiteY9" fmla="*/ 117 h 10000"/>
              <a:gd name="connsiteX10" fmla="*/ 4273 w 10000"/>
              <a:gd name="connsiteY10" fmla="*/ 362 h 10000"/>
              <a:gd name="connsiteX11" fmla="*/ 4562 w 10000"/>
              <a:gd name="connsiteY11" fmla="*/ 730 h 10000"/>
              <a:gd name="connsiteX12" fmla="*/ 4858 w 10000"/>
              <a:gd name="connsiteY12" fmla="*/ 1461 h 10000"/>
              <a:gd name="connsiteX13" fmla="*/ 5250 w 10000"/>
              <a:gd name="connsiteY13" fmla="*/ 2374 h 10000"/>
              <a:gd name="connsiteX14" fmla="*/ 5633 w 10000"/>
              <a:gd name="connsiteY14" fmla="*/ 3356 h 10000"/>
              <a:gd name="connsiteX15" fmla="*/ 6117 w 10000"/>
              <a:gd name="connsiteY15" fmla="*/ 4633 h 10000"/>
              <a:gd name="connsiteX16" fmla="*/ 6602 w 10000"/>
              <a:gd name="connsiteY16" fmla="*/ 6154 h 10000"/>
              <a:gd name="connsiteX17" fmla="*/ 7086 w 10000"/>
              <a:gd name="connsiteY17" fmla="*/ 7497 h 10000"/>
              <a:gd name="connsiteX18" fmla="*/ 8062 w 10000"/>
              <a:gd name="connsiteY18" fmla="*/ 8963 h 10000"/>
              <a:gd name="connsiteX19" fmla="*/ 8937 w 10000"/>
              <a:gd name="connsiteY19" fmla="*/ 9694 h 10000"/>
              <a:gd name="connsiteX20" fmla="*/ 9328 w 10000"/>
              <a:gd name="connsiteY20" fmla="*/ 9755 h 10000"/>
              <a:gd name="connsiteX21" fmla="*/ 10000 w 10000"/>
              <a:gd name="connsiteY21"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602 w 10000"/>
              <a:gd name="connsiteY14" fmla="*/ 6154 h 10000"/>
              <a:gd name="connsiteX15" fmla="*/ 7086 w 10000"/>
              <a:gd name="connsiteY15" fmla="*/ 7497 h 10000"/>
              <a:gd name="connsiteX16" fmla="*/ 8062 w 10000"/>
              <a:gd name="connsiteY16" fmla="*/ 8963 h 10000"/>
              <a:gd name="connsiteX17" fmla="*/ 8937 w 10000"/>
              <a:gd name="connsiteY17" fmla="*/ 9694 h 10000"/>
              <a:gd name="connsiteX18" fmla="*/ 9328 w 10000"/>
              <a:gd name="connsiteY18" fmla="*/ 9755 h 10000"/>
              <a:gd name="connsiteX19" fmla="*/ 10000 w 10000"/>
              <a:gd name="connsiteY19"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633 w 10000"/>
              <a:gd name="connsiteY12" fmla="*/ 335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577 w 10000"/>
              <a:gd name="connsiteY12" fmla="*/ 361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286 w 10000"/>
              <a:gd name="connsiteY7" fmla="*/ 748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574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317 w 10000"/>
              <a:gd name="connsiteY3" fmla="*/ 7667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317 w 10000"/>
              <a:gd name="connsiteY2" fmla="*/ 7667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4858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5139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49 h 10049"/>
              <a:gd name="connsiteX1" fmla="*/ 1172 w 10000"/>
              <a:gd name="connsiteY1" fmla="*/ 9258 h 10049"/>
              <a:gd name="connsiteX2" fmla="*/ 2261 w 10000"/>
              <a:gd name="connsiteY2" fmla="*/ 8006 h 10049"/>
              <a:gd name="connsiteX3" fmla="*/ 2813 w 10000"/>
              <a:gd name="connsiteY3" fmla="*/ 6224 h 10049"/>
              <a:gd name="connsiteX4" fmla="*/ 3109 w 10000"/>
              <a:gd name="connsiteY4" fmla="*/ 3740 h 10049"/>
              <a:gd name="connsiteX5" fmla="*/ 3203 w 10000"/>
              <a:gd name="connsiteY5" fmla="*/ 1624 h 10049"/>
              <a:gd name="connsiteX6" fmla="*/ 3286 w 10000"/>
              <a:gd name="connsiteY6" fmla="*/ 797 h 10049"/>
              <a:gd name="connsiteX7" fmla="*/ 4202 w 10000"/>
              <a:gd name="connsiteY7" fmla="*/ 6 h 10049"/>
              <a:gd name="connsiteX8" fmla="*/ 4836 w 10000"/>
              <a:gd name="connsiteY8" fmla="*/ 497 h 10049"/>
              <a:gd name="connsiteX9" fmla="*/ 5139 w 10000"/>
              <a:gd name="connsiteY9" fmla="*/ 1510 h 10049"/>
              <a:gd name="connsiteX10" fmla="*/ 5577 w 10000"/>
              <a:gd name="connsiteY10" fmla="*/ 3665 h 10049"/>
              <a:gd name="connsiteX11" fmla="*/ 6602 w 10000"/>
              <a:gd name="connsiteY11" fmla="*/ 6203 h 10049"/>
              <a:gd name="connsiteX12" fmla="*/ 7086 w 10000"/>
              <a:gd name="connsiteY12" fmla="*/ 7546 h 10049"/>
              <a:gd name="connsiteX13" fmla="*/ 8062 w 10000"/>
              <a:gd name="connsiteY13" fmla="*/ 9012 h 10049"/>
              <a:gd name="connsiteX14" fmla="*/ 8937 w 10000"/>
              <a:gd name="connsiteY14" fmla="*/ 9743 h 10049"/>
              <a:gd name="connsiteX15" fmla="*/ 9328 w 10000"/>
              <a:gd name="connsiteY15" fmla="*/ 9804 h 10049"/>
              <a:gd name="connsiteX16" fmla="*/ 10000 w 10000"/>
              <a:gd name="connsiteY16" fmla="*/ 9988 h 10049"/>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286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372 w 10000"/>
              <a:gd name="connsiteY5" fmla="*/ 1793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9328 w 10000"/>
              <a:gd name="connsiteY14" fmla="*/ 9801 h 10046"/>
              <a:gd name="connsiteX15" fmla="*/ 10000 w 10000"/>
              <a:gd name="connsiteY15"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10000 w 10000"/>
              <a:gd name="connsiteY14" fmla="*/ 9985 h 10046"/>
              <a:gd name="connsiteX0" fmla="*/ 0 w 10000"/>
              <a:gd name="connsiteY0" fmla="*/ 10088 h 10088"/>
              <a:gd name="connsiteX1" fmla="*/ 1172 w 10000"/>
              <a:gd name="connsiteY1" fmla="*/ 9297 h 10088"/>
              <a:gd name="connsiteX2" fmla="*/ 2261 w 10000"/>
              <a:gd name="connsiteY2" fmla="*/ 8045 h 10088"/>
              <a:gd name="connsiteX3" fmla="*/ 2813 w 10000"/>
              <a:gd name="connsiteY3" fmla="*/ 6263 h 10088"/>
              <a:gd name="connsiteX4" fmla="*/ 3109 w 10000"/>
              <a:gd name="connsiteY4" fmla="*/ 3779 h 10088"/>
              <a:gd name="connsiteX5" fmla="*/ 3372 w 10000"/>
              <a:gd name="connsiteY5" fmla="*/ 1837 h 10088"/>
              <a:gd name="connsiteX6" fmla="*/ 3680 w 10000"/>
              <a:gd name="connsiteY6" fmla="*/ 662 h 10088"/>
              <a:gd name="connsiteX7" fmla="*/ 4427 w 10000"/>
              <a:gd name="connsiteY7" fmla="*/ 2 h 10088"/>
              <a:gd name="connsiteX8" fmla="*/ 4836 w 10000"/>
              <a:gd name="connsiteY8" fmla="*/ 840 h 10088"/>
              <a:gd name="connsiteX9" fmla="*/ 5139 w 10000"/>
              <a:gd name="connsiteY9" fmla="*/ 1549 h 10088"/>
              <a:gd name="connsiteX10" fmla="*/ 5746 w 10000"/>
              <a:gd name="connsiteY10" fmla="*/ 3704 h 10088"/>
              <a:gd name="connsiteX11" fmla="*/ 6433 w 10000"/>
              <a:gd name="connsiteY11" fmla="*/ 6242 h 10088"/>
              <a:gd name="connsiteX12" fmla="*/ 7086 w 10000"/>
              <a:gd name="connsiteY12" fmla="*/ 7585 h 10088"/>
              <a:gd name="connsiteX13" fmla="*/ 8062 w 10000"/>
              <a:gd name="connsiteY13" fmla="*/ 9051 h 10088"/>
              <a:gd name="connsiteX14" fmla="*/ 10000 w 10000"/>
              <a:gd name="connsiteY14" fmla="*/ 10027 h 10088"/>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139 w 10000"/>
              <a:gd name="connsiteY9" fmla="*/ 1550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4096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427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49 h 10549"/>
              <a:gd name="connsiteX1" fmla="*/ 1172 w 10000"/>
              <a:gd name="connsiteY1" fmla="*/ 9758 h 10549"/>
              <a:gd name="connsiteX2" fmla="*/ 2261 w 10000"/>
              <a:gd name="connsiteY2" fmla="*/ 8506 h 10549"/>
              <a:gd name="connsiteX3" fmla="*/ 2813 w 10000"/>
              <a:gd name="connsiteY3" fmla="*/ 6724 h 10549"/>
              <a:gd name="connsiteX4" fmla="*/ 3109 w 10000"/>
              <a:gd name="connsiteY4" fmla="*/ 4240 h 10549"/>
              <a:gd name="connsiteX5" fmla="*/ 3372 w 10000"/>
              <a:gd name="connsiteY5" fmla="*/ 2298 h 10549"/>
              <a:gd name="connsiteX6" fmla="*/ 3680 w 10000"/>
              <a:gd name="connsiteY6" fmla="*/ 1123 h 10549"/>
              <a:gd name="connsiteX7" fmla="*/ 4392 w 10000"/>
              <a:gd name="connsiteY7" fmla="*/ 2 h 10549"/>
              <a:gd name="connsiteX8" fmla="*/ 5061 w 10000"/>
              <a:gd name="connsiteY8" fmla="*/ 1344 h 10549"/>
              <a:gd name="connsiteX9" fmla="*/ 5364 w 10000"/>
              <a:gd name="connsiteY9" fmla="*/ 2487 h 10549"/>
              <a:gd name="connsiteX10" fmla="*/ 5746 w 10000"/>
              <a:gd name="connsiteY10" fmla="*/ 4556 h 10549"/>
              <a:gd name="connsiteX11" fmla="*/ 6433 w 10000"/>
              <a:gd name="connsiteY11" fmla="*/ 6703 h 10549"/>
              <a:gd name="connsiteX12" fmla="*/ 7086 w 10000"/>
              <a:gd name="connsiteY12" fmla="*/ 8046 h 10549"/>
              <a:gd name="connsiteX13" fmla="*/ 8062 w 10000"/>
              <a:gd name="connsiteY13" fmla="*/ 9512 h 10549"/>
              <a:gd name="connsiteX14" fmla="*/ 10000 w 10000"/>
              <a:gd name="connsiteY14" fmla="*/ 10488 h 10549"/>
              <a:gd name="connsiteX0" fmla="*/ 0 w 10000"/>
              <a:gd name="connsiteY0" fmla="*/ 10678 h 10678"/>
              <a:gd name="connsiteX1" fmla="*/ 1172 w 10000"/>
              <a:gd name="connsiteY1" fmla="*/ 9887 h 10678"/>
              <a:gd name="connsiteX2" fmla="*/ 2261 w 10000"/>
              <a:gd name="connsiteY2" fmla="*/ 8635 h 10678"/>
              <a:gd name="connsiteX3" fmla="*/ 2813 w 10000"/>
              <a:gd name="connsiteY3" fmla="*/ 6853 h 10678"/>
              <a:gd name="connsiteX4" fmla="*/ 3109 w 10000"/>
              <a:gd name="connsiteY4" fmla="*/ 4369 h 10678"/>
              <a:gd name="connsiteX5" fmla="*/ 3372 w 10000"/>
              <a:gd name="connsiteY5" fmla="*/ 2427 h 10678"/>
              <a:gd name="connsiteX6" fmla="*/ 3680 w 10000"/>
              <a:gd name="connsiteY6" fmla="*/ 1252 h 10678"/>
              <a:gd name="connsiteX7" fmla="*/ 4223 w 10000"/>
              <a:gd name="connsiteY7" fmla="*/ 1 h 10678"/>
              <a:gd name="connsiteX8" fmla="*/ 5061 w 10000"/>
              <a:gd name="connsiteY8" fmla="*/ 1473 h 10678"/>
              <a:gd name="connsiteX9" fmla="*/ 5364 w 10000"/>
              <a:gd name="connsiteY9" fmla="*/ 2616 h 10678"/>
              <a:gd name="connsiteX10" fmla="*/ 5746 w 10000"/>
              <a:gd name="connsiteY10" fmla="*/ 4685 h 10678"/>
              <a:gd name="connsiteX11" fmla="*/ 6433 w 10000"/>
              <a:gd name="connsiteY11" fmla="*/ 6832 h 10678"/>
              <a:gd name="connsiteX12" fmla="*/ 7086 w 10000"/>
              <a:gd name="connsiteY12" fmla="*/ 8175 h 10678"/>
              <a:gd name="connsiteX13" fmla="*/ 8062 w 10000"/>
              <a:gd name="connsiteY13" fmla="*/ 9641 h 10678"/>
              <a:gd name="connsiteX14" fmla="*/ 10000 w 10000"/>
              <a:gd name="connsiteY14" fmla="*/ 10617 h 10678"/>
              <a:gd name="connsiteX0" fmla="*/ 0 w 10000"/>
              <a:gd name="connsiteY0" fmla="*/ 10728 h 10728"/>
              <a:gd name="connsiteX1" fmla="*/ 1172 w 10000"/>
              <a:gd name="connsiteY1" fmla="*/ 9937 h 10728"/>
              <a:gd name="connsiteX2" fmla="*/ 2261 w 10000"/>
              <a:gd name="connsiteY2" fmla="*/ 8685 h 10728"/>
              <a:gd name="connsiteX3" fmla="*/ 2813 w 10000"/>
              <a:gd name="connsiteY3" fmla="*/ 6903 h 10728"/>
              <a:gd name="connsiteX4" fmla="*/ 3109 w 10000"/>
              <a:gd name="connsiteY4" fmla="*/ 4419 h 10728"/>
              <a:gd name="connsiteX5" fmla="*/ 3372 w 10000"/>
              <a:gd name="connsiteY5" fmla="*/ 2477 h 10728"/>
              <a:gd name="connsiteX6" fmla="*/ 3680 w 10000"/>
              <a:gd name="connsiteY6" fmla="*/ 1302 h 10728"/>
              <a:gd name="connsiteX7" fmla="*/ 4111 w 10000"/>
              <a:gd name="connsiteY7" fmla="*/ 528 h 10728"/>
              <a:gd name="connsiteX8" fmla="*/ 4223 w 10000"/>
              <a:gd name="connsiteY8" fmla="*/ 51 h 10728"/>
              <a:gd name="connsiteX9" fmla="*/ 5061 w 10000"/>
              <a:gd name="connsiteY9" fmla="*/ 1523 h 10728"/>
              <a:gd name="connsiteX10" fmla="*/ 5364 w 10000"/>
              <a:gd name="connsiteY10" fmla="*/ 2666 h 10728"/>
              <a:gd name="connsiteX11" fmla="*/ 5746 w 10000"/>
              <a:gd name="connsiteY11" fmla="*/ 4735 h 10728"/>
              <a:gd name="connsiteX12" fmla="*/ 6433 w 10000"/>
              <a:gd name="connsiteY12" fmla="*/ 6882 h 10728"/>
              <a:gd name="connsiteX13" fmla="*/ 7086 w 10000"/>
              <a:gd name="connsiteY13" fmla="*/ 8225 h 10728"/>
              <a:gd name="connsiteX14" fmla="*/ 8062 w 10000"/>
              <a:gd name="connsiteY14" fmla="*/ 9691 h 10728"/>
              <a:gd name="connsiteX15" fmla="*/ 10000 w 10000"/>
              <a:gd name="connsiteY15" fmla="*/ 10667 h 10728"/>
              <a:gd name="connsiteX0" fmla="*/ 0 w 10000"/>
              <a:gd name="connsiteY0" fmla="*/ 10502 h 10502"/>
              <a:gd name="connsiteX1" fmla="*/ 1172 w 10000"/>
              <a:gd name="connsiteY1" fmla="*/ 9711 h 10502"/>
              <a:gd name="connsiteX2" fmla="*/ 2261 w 10000"/>
              <a:gd name="connsiteY2" fmla="*/ 8459 h 10502"/>
              <a:gd name="connsiteX3" fmla="*/ 2813 w 10000"/>
              <a:gd name="connsiteY3" fmla="*/ 6677 h 10502"/>
              <a:gd name="connsiteX4" fmla="*/ 3109 w 10000"/>
              <a:gd name="connsiteY4" fmla="*/ 4193 h 10502"/>
              <a:gd name="connsiteX5" fmla="*/ 3372 w 10000"/>
              <a:gd name="connsiteY5" fmla="*/ 2251 h 10502"/>
              <a:gd name="connsiteX6" fmla="*/ 3680 w 10000"/>
              <a:gd name="connsiteY6" fmla="*/ 1076 h 10502"/>
              <a:gd name="connsiteX7" fmla="*/ 4111 w 10000"/>
              <a:gd name="connsiteY7" fmla="*/ 302 h 10502"/>
              <a:gd name="connsiteX8" fmla="*/ 4448 w 10000"/>
              <a:gd name="connsiteY8" fmla="*/ 85 h 10502"/>
              <a:gd name="connsiteX9" fmla="*/ 5061 w 10000"/>
              <a:gd name="connsiteY9" fmla="*/ 1297 h 10502"/>
              <a:gd name="connsiteX10" fmla="*/ 5364 w 10000"/>
              <a:gd name="connsiteY10" fmla="*/ 2440 h 10502"/>
              <a:gd name="connsiteX11" fmla="*/ 5746 w 10000"/>
              <a:gd name="connsiteY11" fmla="*/ 4509 h 10502"/>
              <a:gd name="connsiteX12" fmla="*/ 6433 w 10000"/>
              <a:gd name="connsiteY12" fmla="*/ 6656 h 10502"/>
              <a:gd name="connsiteX13" fmla="*/ 7086 w 10000"/>
              <a:gd name="connsiteY13" fmla="*/ 7999 h 10502"/>
              <a:gd name="connsiteX14" fmla="*/ 8062 w 10000"/>
              <a:gd name="connsiteY14" fmla="*/ 9465 h 10502"/>
              <a:gd name="connsiteX15" fmla="*/ 10000 w 10000"/>
              <a:gd name="connsiteY15" fmla="*/ 10441 h 10502"/>
              <a:gd name="connsiteX0" fmla="*/ 0 w 10000"/>
              <a:gd name="connsiteY0" fmla="*/ 10553 h 10553"/>
              <a:gd name="connsiteX1" fmla="*/ 1172 w 10000"/>
              <a:gd name="connsiteY1" fmla="*/ 9762 h 10553"/>
              <a:gd name="connsiteX2" fmla="*/ 2261 w 10000"/>
              <a:gd name="connsiteY2" fmla="*/ 8510 h 10553"/>
              <a:gd name="connsiteX3" fmla="*/ 2813 w 10000"/>
              <a:gd name="connsiteY3" fmla="*/ 6728 h 10553"/>
              <a:gd name="connsiteX4" fmla="*/ 3109 w 10000"/>
              <a:gd name="connsiteY4" fmla="*/ 4244 h 10553"/>
              <a:gd name="connsiteX5" fmla="*/ 3372 w 10000"/>
              <a:gd name="connsiteY5" fmla="*/ 2302 h 10553"/>
              <a:gd name="connsiteX6" fmla="*/ 3680 w 10000"/>
              <a:gd name="connsiteY6" fmla="*/ 1127 h 10553"/>
              <a:gd name="connsiteX7" fmla="*/ 4111 w 10000"/>
              <a:gd name="connsiteY7" fmla="*/ 179 h 10553"/>
              <a:gd name="connsiteX8" fmla="*/ 4448 w 10000"/>
              <a:gd name="connsiteY8" fmla="*/ 136 h 10553"/>
              <a:gd name="connsiteX9" fmla="*/ 5061 w 10000"/>
              <a:gd name="connsiteY9" fmla="*/ 1348 h 10553"/>
              <a:gd name="connsiteX10" fmla="*/ 5364 w 10000"/>
              <a:gd name="connsiteY10" fmla="*/ 2491 h 10553"/>
              <a:gd name="connsiteX11" fmla="*/ 5746 w 10000"/>
              <a:gd name="connsiteY11" fmla="*/ 4560 h 10553"/>
              <a:gd name="connsiteX12" fmla="*/ 6433 w 10000"/>
              <a:gd name="connsiteY12" fmla="*/ 6707 h 10553"/>
              <a:gd name="connsiteX13" fmla="*/ 7086 w 10000"/>
              <a:gd name="connsiteY13" fmla="*/ 8050 h 10553"/>
              <a:gd name="connsiteX14" fmla="*/ 8062 w 10000"/>
              <a:gd name="connsiteY14" fmla="*/ 9516 h 10553"/>
              <a:gd name="connsiteX15" fmla="*/ 10000 w 10000"/>
              <a:gd name="connsiteY15" fmla="*/ 10492 h 10553"/>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4111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3889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7 h 10587"/>
              <a:gd name="connsiteX1" fmla="*/ 1172 w 10000"/>
              <a:gd name="connsiteY1" fmla="*/ 9796 h 10587"/>
              <a:gd name="connsiteX2" fmla="*/ 2261 w 10000"/>
              <a:gd name="connsiteY2" fmla="*/ 8544 h 10587"/>
              <a:gd name="connsiteX3" fmla="*/ 2813 w 10000"/>
              <a:gd name="connsiteY3" fmla="*/ 6762 h 10587"/>
              <a:gd name="connsiteX4" fmla="*/ 3109 w 10000"/>
              <a:gd name="connsiteY4" fmla="*/ 4278 h 10587"/>
              <a:gd name="connsiteX5" fmla="*/ 3372 w 10000"/>
              <a:gd name="connsiteY5" fmla="*/ 2336 h 10587"/>
              <a:gd name="connsiteX6" fmla="*/ 3680 w 10000"/>
              <a:gd name="connsiteY6" fmla="*/ 1161 h 10587"/>
              <a:gd name="connsiteX7" fmla="*/ 3889 w 10000"/>
              <a:gd name="connsiteY7" fmla="*/ 213 h 10587"/>
              <a:gd name="connsiteX8" fmla="*/ 4307 w 10000"/>
              <a:gd name="connsiteY8" fmla="*/ 51 h 10587"/>
              <a:gd name="connsiteX9" fmla="*/ 4670 w 10000"/>
              <a:gd name="connsiteY9" fmla="*/ 127 h 10587"/>
              <a:gd name="connsiteX10" fmla="*/ 5061 w 10000"/>
              <a:gd name="connsiteY10" fmla="*/ 1382 h 10587"/>
              <a:gd name="connsiteX11" fmla="*/ 5364 w 10000"/>
              <a:gd name="connsiteY11" fmla="*/ 2525 h 10587"/>
              <a:gd name="connsiteX12" fmla="*/ 5746 w 10000"/>
              <a:gd name="connsiteY12" fmla="*/ 4594 h 10587"/>
              <a:gd name="connsiteX13" fmla="*/ 6433 w 10000"/>
              <a:gd name="connsiteY13" fmla="*/ 6741 h 10587"/>
              <a:gd name="connsiteX14" fmla="*/ 7086 w 10000"/>
              <a:gd name="connsiteY14" fmla="*/ 8084 h 10587"/>
              <a:gd name="connsiteX15" fmla="*/ 8062 w 10000"/>
              <a:gd name="connsiteY15" fmla="*/ 9550 h 10587"/>
              <a:gd name="connsiteX16" fmla="*/ 10000 w 10000"/>
              <a:gd name="connsiteY16" fmla="*/ 10526 h 10587"/>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889 w 10000"/>
              <a:gd name="connsiteY7" fmla="*/ 262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91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25 h 10625"/>
              <a:gd name="connsiteX1" fmla="*/ 1172 w 10000"/>
              <a:gd name="connsiteY1" fmla="*/ 9834 h 10625"/>
              <a:gd name="connsiteX2" fmla="*/ 2261 w 10000"/>
              <a:gd name="connsiteY2" fmla="*/ 8582 h 10625"/>
              <a:gd name="connsiteX3" fmla="*/ 2813 w 10000"/>
              <a:gd name="connsiteY3" fmla="*/ 6800 h 10625"/>
              <a:gd name="connsiteX4" fmla="*/ 3109 w 10000"/>
              <a:gd name="connsiteY4" fmla="*/ 4707 h 10625"/>
              <a:gd name="connsiteX5" fmla="*/ 3455 w 10000"/>
              <a:gd name="connsiteY5" fmla="*/ 2461 h 10625"/>
              <a:gd name="connsiteX6" fmla="*/ 3719 w 10000"/>
              <a:gd name="connsiteY6" fmla="*/ 1226 h 10625"/>
              <a:gd name="connsiteX7" fmla="*/ 3917 w 10000"/>
              <a:gd name="connsiteY7" fmla="*/ 338 h 10625"/>
              <a:gd name="connsiteX8" fmla="*/ 4224 w 10000"/>
              <a:gd name="connsiteY8" fmla="*/ 2 h 10625"/>
              <a:gd name="connsiteX9" fmla="*/ 4736 w 10000"/>
              <a:gd name="connsiteY9" fmla="*/ 319 h 10625"/>
              <a:gd name="connsiteX10" fmla="*/ 4978 w 10000"/>
              <a:gd name="connsiteY10" fmla="*/ 1376 h 10625"/>
              <a:gd name="connsiteX11" fmla="*/ 5308 w 10000"/>
              <a:gd name="connsiteY11" fmla="*/ 2693 h 10625"/>
              <a:gd name="connsiteX12" fmla="*/ 5746 w 10000"/>
              <a:gd name="connsiteY12" fmla="*/ 4632 h 10625"/>
              <a:gd name="connsiteX13" fmla="*/ 6433 w 10000"/>
              <a:gd name="connsiteY13" fmla="*/ 6779 h 10625"/>
              <a:gd name="connsiteX14" fmla="*/ 7086 w 10000"/>
              <a:gd name="connsiteY14" fmla="*/ 8122 h 10625"/>
              <a:gd name="connsiteX15" fmla="*/ 8062 w 10000"/>
              <a:gd name="connsiteY15" fmla="*/ 9588 h 10625"/>
              <a:gd name="connsiteX16" fmla="*/ 10000 w 10000"/>
              <a:gd name="connsiteY16" fmla="*/ 10564 h 10625"/>
              <a:gd name="connsiteX0" fmla="*/ 0 w 10000"/>
              <a:gd name="connsiteY0" fmla="*/ 10627 h 10627"/>
              <a:gd name="connsiteX1" fmla="*/ 1172 w 10000"/>
              <a:gd name="connsiteY1" fmla="*/ 9836 h 10627"/>
              <a:gd name="connsiteX2" fmla="*/ 2261 w 10000"/>
              <a:gd name="connsiteY2" fmla="*/ 8584 h 10627"/>
              <a:gd name="connsiteX3" fmla="*/ 2813 w 10000"/>
              <a:gd name="connsiteY3" fmla="*/ 6802 h 10627"/>
              <a:gd name="connsiteX4" fmla="*/ 3109 w 10000"/>
              <a:gd name="connsiteY4" fmla="*/ 4709 h 10627"/>
              <a:gd name="connsiteX5" fmla="*/ 3455 w 10000"/>
              <a:gd name="connsiteY5" fmla="*/ 2463 h 10627"/>
              <a:gd name="connsiteX6" fmla="*/ 3719 w 10000"/>
              <a:gd name="connsiteY6" fmla="*/ 1228 h 10627"/>
              <a:gd name="connsiteX7" fmla="*/ 3917 w 10000"/>
              <a:gd name="connsiteY7" fmla="*/ 340 h 10627"/>
              <a:gd name="connsiteX8" fmla="*/ 4224 w 10000"/>
              <a:gd name="connsiteY8" fmla="*/ 4 h 10627"/>
              <a:gd name="connsiteX9" fmla="*/ 4687 w 10000"/>
              <a:gd name="connsiteY9" fmla="*/ 218 h 10627"/>
              <a:gd name="connsiteX10" fmla="*/ 4978 w 10000"/>
              <a:gd name="connsiteY10" fmla="*/ 1378 h 10627"/>
              <a:gd name="connsiteX11" fmla="*/ 5308 w 10000"/>
              <a:gd name="connsiteY11" fmla="*/ 2695 h 10627"/>
              <a:gd name="connsiteX12" fmla="*/ 5746 w 10000"/>
              <a:gd name="connsiteY12" fmla="*/ 4634 h 10627"/>
              <a:gd name="connsiteX13" fmla="*/ 6433 w 10000"/>
              <a:gd name="connsiteY13" fmla="*/ 6781 h 10627"/>
              <a:gd name="connsiteX14" fmla="*/ 7086 w 10000"/>
              <a:gd name="connsiteY14" fmla="*/ 8124 h 10627"/>
              <a:gd name="connsiteX15" fmla="*/ 8062 w 10000"/>
              <a:gd name="connsiteY15" fmla="*/ 9590 h 10627"/>
              <a:gd name="connsiteX16" fmla="*/ 10000 w 10000"/>
              <a:gd name="connsiteY16" fmla="*/ 10566 h 10627"/>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242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405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736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4016 w 10000"/>
              <a:gd name="connsiteY7" fmla="*/ 414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650">
                <a:moveTo>
                  <a:pt x="0" y="10650"/>
                </a:moveTo>
                <a:lnTo>
                  <a:pt x="1172" y="9859"/>
                </a:lnTo>
                <a:cubicBezTo>
                  <a:pt x="1549" y="9519"/>
                  <a:pt x="1988" y="9113"/>
                  <a:pt x="2261" y="8607"/>
                </a:cubicBezTo>
                <a:cubicBezTo>
                  <a:pt x="2535" y="8101"/>
                  <a:pt x="2672" y="7536"/>
                  <a:pt x="2813" y="6825"/>
                </a:cubicBezTo>
                <a:cubicBezTo>
                  <a:pt x="2912" y="6011"/>
                  <a:pt x="3010" y="5546"/>
                  <a:pt x="3109" y="4732"/>
                </a:cubicBezTo>
                <a:cubicBezTo>
                  <a:pt x="3142" y="4183"/>
                  <a:pt x="3423" y="2882"/>
                  <a:pt x="3455" y="2486"/>
                </a:cubicBezTo>
                <a:cubicBezTo>
                  <a:pt x="3503" y="2039"/>
                  <a:pt x="3626" y="1596"/>
                  <a:pt x="3719" y="1251"/>
                </a:cubicBezTo>
                <a:cubicBezTo>
                  <a:pt x="3813" y="906"/>
                  <a:pt x="3902" y="622"/>
                  <a:pt x="4016" y="414"/>
                </a:cubicBezTo>
                <a:cubicBezTo>
                  <a:pt x="4130" y="206"/>
                  <a:pt x="4275" y="15"/>
                  <a:pt x="4405" y="1"/>
                </a:cubicBezTo>
                <a:cubicBezTo>
                  <a:pt x="4535" y="-13"/>
                  <a:pt x="4544" y="122"/>
                  <a:pt x="4670" y="344"/>
                </a:cubicBezTo>
                <a:cubicBezTo>
                  <a:pt x="4776" y="491"/>
                  <a:pt x="4826" y="1088"/>
                  <a:pt x="4978" y="1401"/>
                </a:cubicBezTo>
                <a:cubicBezTo>
                  <a:pt x="5097" y="1956"/>
                  <a:pt x="5189" y="2163"/>
                  <a:pt x="5308" y="2718"/>
                </a:cubicBezTo>
                <a:cubicBezTo>
                  <a:pt x="5432" y="3195"/>
                  <a:pt x="5559" y="3976"/>
                  <a:pt x="5746" y="4657"/>
                </a:cubicBezTo>
                <a:cubicBezTo>
                  <a:pt x="5933" y="5338"/>
                  <a:pt x="6182" y="6157"/>
                  <a:pt x="6433" y="6804"/>
                </a:cubicBezTo>
                <a:cubicBezTo>
                  <a:pt x="6684" y="7451"/>
                  <a:pt x="6815" y="7679"/>
                  <a:pt x="7086" y="8147"/>
                </a:cubicBezTo>
                <a:cubicBezTo>
                  <a:pt x="7357" y="8615"/>
                  <a:pt x="7754" y="9247"/>
                  <a:pt x="8062" y="9613"/>
                </a:cubicBezTo>
                <a:lnTo>
                  <a:pt x="10000" y="10589"/>
                </a:lnTo>
              </a:path>
            </a:pathLst>
          </a:custGeom>
          <a:solidFill>
            <a:schemeClr val="accent2">
              <a:lumMod val="75000"/>
              <a:alpha val="50195"/>
            </a:schemeClr>
          </a:solidFill>
          <a:ln>
            <a:noFill/>
          </a:ln>
          <a:effectLst/>
          <a:extLst/>
        </p:spPr>
        <p:txBody>
          <a:bodyPr/>
          <a:lstStyle/>
          <a:p>
            <a:endParaRPr lang="en-US"/>
          </a:p>
        </p:txBody>
      </p:sp>
      <p:sp>
        <p:nvSpPr>
          <p:cNvPr id="36" name="Line 34"/>
          <p:cNvSpPr>
            <a:spLocks noChangeShapeType="1"/>
          </p:cNvSpPr>
          <p:nvPr/>
        </p:nvSpPr>
        <p:spPr bwMode="auto">
          <a:xfrm>
            <a:off x="5192233" y="2430437"/>
            <a:ext cx="0" cy="3035326"/>
          </a:xfrm>
          <a:prstGeom prst="line">
            <a:avLst/>
          </a:prstGeom>
          <a:noFill/>
          <a:ln w="762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34"/>
          <p:cNvSpPr>
            <a:spLocks noChangeShapeType="1"/>
          </p:cNvSpPr>
          <p:nvPr/>
        </p:nvSpPr>
        <p:spPr bwMode="auto">
          <a:xfrm>
            <a:off x="5867400" y="2444724"/>
            <a:ext cx="0" cy="3035326"/>
          </a:xfrm>
          <a:prstGeom prst="line">
            <a:avLst/>
          </a:prstGeom>
          <a:noFill/>
          <a:ln w="76200">
            <a:solidFill>
              <a:srgbClr val="FFC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1" name="Straight Connector 40"/>
          <p:cNvCxnSpPr/>
          <p:nvPr/>
        </p:nvCxnSpPr>
        <p:spPr>
          <a:xfrm>
            <a:off x="4583112" y="3944924"/>
            <a:ext cx="1323976"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2" name="Line 34"/>
          <p:cNvSpPr>
            <a:spLocks noChangeShapeType="1"/>
          </p:cNvSpPr>
          <p:nvPr/>
        </p:nvSpPr>
        <p:spPr bwMode="auto">
          <a:xfrm>
            <a:off x="4574874" y="2451074"/>
            <a:ext cx="0" cy="3035326"/>
          </a:xfrm>
          <a:prstGeom prst="line">
            <a:avLst/>
          </a:prstGeom>
          <a:noFill/>
          <a:ln w="76200">
            <a:solidFill>
              <a:srgbClr val="FFC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TextBox 42"/>
          <p:cNvSpPr txBox="1"/>
          <p:nvPr/>
        </p:nvSpPr>
        <p:spPr>
          <a:xfrm>
            <a:off x="6018416" y="3758266"/>
            <a:ext cx="1095172" cy="369332"/>
          </a:xfrm>
          <a:prstGeom prst="rect">
            <a:avLst/>
          </a:prstGeom>
          <a:noFill/>
        </p:spPr>
        <p:txBody>
          <a:bodyPr wrap="none" rtlCol="0">
            <a:spAutoFit/>
          </a:bodyPr>
          <a:lstStyle/>
          <a:p>
            <a:r>
              <a:rPr lang="en-US" dirty="0"/>
              <a:t>Half Max</a:t>
            </a:r>
          </a:p>
        </p:txBody>
      </p:sp>
      <p:sp>
        <p:nvSpPr>
          <p:cNvPr id="44" name="TextBox 43"/>
          <p:cNvSpPr txBox="1"/>
          <p:nvPr/>
        </p:nvSpPr>
        <p:spPr>
          <a:xfrm>
            <a:off x="6018416" y="2371565"/>
            <a:ext cx="620683" cy="369332"/>
          </a:xfrm>
          <a:prstGeom prst="rect">
            <a:avLst/>
          </a:prstGeom>
          <a:noFill/>
        </p:spPr>
        <p:txBody>
          <a:bodyPr wrap="none" rtlCol="0">
            <a:spAutoFit/>
          </a:bodyPr>
          <a:lstStyle/>
          <a:p>
            <a:r>
              <a:rPr lang="en-US" dirty="0"/>
              <a:t>Max</a:t>
            </a:r>
          </a:p>
        </p:txBody>
      </p:sp>
      <p:sp>
        <p:nvSpPr>
          <p:cNvPr id="45" name="TextBox 44"/>
          <p:cNvSpPr txBox="1"/>
          <p:nvPr/>
        </p:nvSpPr>
        <p:spPr>
          <a:xfrm>
            <a:off x="2620781" y="3305683"/>
            <a:ext cx="1467068" cy="923330"/>
          </a:xfrm>
          <a:prstGeom prst="rect">
            <a:avLst/>
          </a:prstGeom>
          <a:noFill/>
        </p:spPr>
        <p:txBody>
          <a:bodyPr wrap="none" rtlCol="0">
            <a:spAutoFit/>
          </a:bodyPr>
          <a:lstStyle/>
          <a:p>
            <a:r>
              <a:rPr lang="en-US" dirty="0"/>
              <a:t>Full Width at</a:t>
            </a:r>
          </a:p>
          <a:p>
            <a:r>
              <a:rPr lang="en-US" dirty="0"/>
              <a:t>Half Max</a:t>
            </a:r>
          </a:p>
          <a:p>
            <a:r>
              <a:rPr lang="en-US" dirty="0"/>
              <a:t>(FWHM)</a:t>
            </a:r>
          </a:p>
        </p:txBody>
      </p:sp>
      <p:sp>
        <p:nvSpPr>
          <p:cNvPr id="46" name="Freeform 45"/>
          <p:cNvSpPr/>
          <p:nvPr/>
        </p:nvSpPr>
        <p:spPr>
          <a:xfrm>
            <a:off x="3763294" y="2833577"/>
            <a:ext cx="1265906" cy="1052623"/>
          </a:xfrm>
          <a:custGeom>
            <a:avLst/>
            <a:gdLst>
              <a:gd name="connsiteX0" fmla="*/ 0 w 1265906"/>
              <a:gd name="connsiteY0" fmla="*/ 552893 h 1052623"/>
              <a:gd name="connsiteX1" fmla="*/ 85061 w 1265906"/>
              <a:gd name="connsiteY1" fmla="*/ 499730 h 1052623"/>
              <a:gd name="connsiteX2" fmla="*/ 318977 w 1265906"/>
              <a:gd name="connsiteY2" fmla="*/ 329610 h 1052623"/>
              <a:gd name="connsiteX3" fmla="*/ 489098 w 1265906"/>
              <a:gd name="connsiteY3" fmla="*/ 233916 h 1052623"/>
              <a:gd name="connsiteX4" fmla="*/ 637954 w 1265906"/>
              <a:gd name="connsiteY4" fmla="*/ 138223 h 1052623"/>
              <a:gd name="connsiteX5" fmla="*/ 871870 w 1265906"/>
              <a:gd name="connsiteY5" fmla="*/ 42530 h 1052623"/>
              <a:gd name="connsiteX6" fmla="*/ 988828 w 1265906"/>
              <a:gd name="connsiteY6" fmla="*/ 10633 h 1052623"/>
              <a:gd name="connsiteX7" fmla="*/ 1020726 w 1265906"/>
              <a:gd name="connsiteY7" fmla="*/ 0 h 1052623"/>
              <a:gd name="connsiteX8" fmla="*/ 1169582 w 1265906"/>
              <a:gd name="connsiteY8" fmla="*/ 10633 h 1052623"/>
              <a:gd name="connsiteX9" fmla="*/ 1222745 w 1265906"/>
              <a:gd name="connsiteY9" fmla="*/ 63796 h 1052623"/>
              <a:gd name="connsiteX10" fmla="*/ 1254642 w 1265906"/>
              <a:gd name="connsiteY10" fmla="*/ 95693 h 1052623"/>
              <a:gd name="connsiteX11" fmla="*/ 1265275 w 1265906"/>
              <a:gd name="connsiteY11" fmla="*/ 138223 h 1052623"/>
              <a:gd name="connsiteX12" fmla="*/ 1244010 w 1265906"/>
              <a:gd name="connsiteY12" fmla="*/ 350875 h 1052623"/>
              <a:gd name="connsiteX13" fmla="*/ 1233377 w 1265906"/>
              <a:gd name="connsiteY13" fmla="*/ 393405 h 1052623"/>
              <a:gd name="connsiteX14" fmla="*/ 1212112 w 1265906"/>
              <a:gd name="connsiteY14" fmla="*/ 425303 h 1052623"/>
              <a:gd name="connsiteX15" fmla="*/ 1201479 w 1265906"/>
              <a:gd name="connsiteY15" fmla="*/ 457200 h 1052623"/>
              <a:gd name="connsiteX16" fmla="*/ 1180214 w 1265906"/>
              <a:gd name="connsiteY16" fmla="*/ 510363 h 1052623"/>
              <a:gd name="connsiteX17" fmla="*/ 1158949 w 1265906"/>
              <a:gd name="connsiteY17" fmla="*/ 616689 h 1052623"/>
              <a:gd name="connsiteX18" fmla="*/ 1137684 w 1265906"/>
              <a:gd name="connsiteY18" fmla="*/ 669851 h 1052623"/>
              <a:gd name="connsiteX19" fmla="*/ 1127052 w 1265906"/>
              <a:gd name="connsiteY19" fmla="*/ 701749 h 1052623"/>
              <a:gd name="connsiteX20" fmla="*/ 1105786 w 1265906"/>
              <a:gd name="connsiteY20" fmla="*/ 797442 h 1052623"/>
              <a:gd name="connsiteX21" fmla="*/ 1095154 w 1265906"/>
              <a:gd name="connsiteY21" fmla="*/ 1052623 h 10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5906" h="1052623">
                <a:moveTo>
                  <a:pt x="0" y="552893"/>
                </a:moveTo>
                <a:cubicBezTo>
                  <a:pt x="28354" y="535172"/>
                  <a:pt x="57669" y="518904"/>
                  <a:pt x="85061" y="499730"/>
                </a:cubicBezTo>
                <a:cubicBezTo>
                  <a:pt x="164045" y="444441"/>
                  <a:pt x="234947" y="376877"/>
                  <a:pt x="318977" y="329610"/>
                </a:cubicBezTo>
                <a:cubicBezTo>
                  <a:pt x="375684" y="297712"/>
                  <a:pt x="433307" y="267391"/>
                  <a:pt x="489098" y="233916"/>
                </a:cubicBezTo>
                <a:cubicBezTo>
                  <a:pt x="539679" y="203567"/>
                  <a:pt x="586390" y="166870"/>
                  <a:pt x="637954" y="138223"/>
                </a:cubicBezTo>
                <a:cubicBezTo>
                  <a:pt x="722820" y="91075"/>
                  <a:pt x="783618" y="70109"/>
                  <a:pt x="871870" y="42530"/>
                </a:cubicBezTo>
                <a:cubicBezTo>
                  <a:pt x="1030954" y="-7184"/>
                  <a:pt x="881279" y="41361"/>
                  <a:pt x="988828" y="10633"/>
                </a:cubicBezTo>
                <a:cubicBezTo>
                  <a:pt x="999605" y="7554"/>
                  <a:pt x="1010093" y="3544"/>
                  <a:pt x="1020726" y="0"/>
                </a:cubicBezTo>
                <a:cubicBezTo>
                  <a:pt x="1070345" y="3544"/>
                  <a:pt x="1120594" y="1988"/>
                  <a:pt x="1169582" y="10633"/>
                </a:cubicBezTo>
                <a:cubicBezTo>
                  <a:pt x="1200052" y="16010"/>
                  <a:pt x="1206451" y="44243"/>
                  <a:pt x="1222745" y="63796"/>
                </a:cubicBezTo>
                <a:cubicBezTo>
                  <a:pt x="1232371" y="75347"/>
                  <a:pt x="1244010" y="85061"/>
                  <a:pt x="1254642" y="95693"/>
                </a:cubicBezTo>
                <a:cubicBezTo>
                  <a:pt x="1258186" y="109870"/>
                  <a:pt x="1265275" y="123610"/>
                  <a:pt x="1265275" y="138223"/>
                </a:cubicBezTo>
                <a:cubicBezTo>
                  <a:pt x="1265275" y="370635"/>
                  <a:pt x="1271630" y="254203"/>
                  <a:pt x="1244010" y="350875"/>
                </a:cubicBezTo>
                <a:cubicBezTo>
                  <a:pt x="1239996" y="364926"/>
                  <a:pt x="1239133" y="379974"/>
                  <a:pt x="1233377" y="393405"/>
                </a:cubicBezTo>
                <a:cubicBezTo>
                  <a:pt x="1228343" y="405151"/>
                  <a:pt x="1217827" y="413873"/>
                  <a:pt x="1212112" y="425303"/>
                </a:cubicBezTo>
                <a:cubicBezTo>
                  <a:pt x="1207100" y="435327"/>
                  <a:pt x="1205414" y="446706"/>
                  <a:pt x="1201479" y="457200"/>
                </a:cubicBezTo>
                <a:cubicBezTo>
                  <a:pt x="1194777" y="475071"/>
                  <a:pt x="1186249" y="492256"/>
                  <a:pt x="1180214" y="510363"/>
                </a:cubicBezTo>
                <a:cubicBezTo>
                  <a:pt x="1157223" y="579337"/>
                  <a:pt x="1182504" y="530322"/>
                  <a:pt x="1158949" y="616689"/>
                </a:cubicBezTo>
                <a:cubicBezTo>
                  <a:pt x="1153927" y="635102"/>
                  <a:pt x="1144385" y="651980"/>
                  <a:pt x="1137684" y="669851"/>
                </a:cubicBezTo>
                <a:cubicBezTo>
                  <a:pt x="1133749" y="680345"/>
                  <a:pt x="1130131" y="690972"/>
                  <a:pt x="1127052" y="701749"/>
                </a:cubicBezTo>
                <a:cubicBezTo>
                  <a:pt x="1117040" y="736792"/>
                  <a:pt x="1113096" y="760891"/>
                  <a:pt x="1105786" y="797442"/>
                </a:cubicBezTo>
                <a:cubicBezTo>
                  <a:pt x="1093032" y="988757"/>
                  <a:pt x="1095154" y="903649"/>
                  <a:pt x="1095154" y="105262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rot="16200000">
            <a:off x="834268" y="3701534"/>
            <a:ext cx="1813382" cy="369332"/>
          </a:xfrm>
          <a:prstGeom prst="rect">
            <a:avLst/>
          </a:prstGeom>
          <a:noFill/>
        </p:spPr>
        <p:txBody>
          <a:bodyPr wrap="none" rtlCol="0">
            <a:spAutoFit/>
          </a:bodyPr>
          <a:lstStyle/>
          <a:p>
            <a:r>
              <a:rPr lang="en-US" dirty="0"/>
              <a:t>% Transmission</a:t>
            </a:r>
          </a:p>
        </p:txBody>
      </p:sp>
      <p:sp>
        <p:nvSpPr>
          <p:cNvPr id="55" name="TextBox 54"/>
          <p:cNvSpPr txBox="1"/>
          <p:nvPr/>
        </p:nvSpPr>
        <p:spPr>
          <a:xfrm>
            <a:off x="4492537" y="5638800"/>
            <a:ext cx="1394356" cy="369332"/>
          </a:xfrm>
          <a:prstGeom prst="rect">
            <a:avLst/>
          </a:prstGeom>
          <a:noFill/>
        </p:spPr>
        <p:txBody>
          <a:bodyPr wrap="none" rtlCol="0">
            <a:spAutoFit/>
          </a:bodyPr>
          <a:lstStyle/>
          <a:p>
            <a:r>
              <a:rPr lang="en-US" dirty="0"/>
              <a:t>Wavelength</a:t>
            </a:r>
          </a:p>
        </p:txBody>
      </p:sp>
      <p:cxnSp>
        <p:nvCxnSpPr>
          <p:cNvPr id="57" name="Straight Arrow Connector 56"/>
          <p:cNvCxnSpPr/>
          <p:nvPr/>
        </p:nvCxnSpPr>
        <p:spPr>
          <a:xfrm>
            <a:off x="3697747" y="5638800"/>
            <a:ext cx="309470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981200" y="1989138"/>
            <a:ext cx="0" cy="3497262"/>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668294" y="5216009"/>
            <a:ext cx="312906" cy="369332"/>
          </a:xfrm>
          <a:prstGeom prst="rect">
            <a:avLst/>
          </a:prstGeom>
          <a:noFill/>
        </p:spPr>
        <p:txBody>
          <a:bodyPr wrap="none" rtlCol="0">
            <a:spAutoFit/>
          </a:bodyPr>
          <a:lstStyle/>
          <a:p>
            <a:r>
              <a:rPr lang="en-US" dirty="0"/>
              <a:t>0</a:t>
            </a:r>
          </a:p>
        </p:txBody>
      </p:sp>
      <p:sp>
        <p:nvSpPr>
          <p:cNvPr id="61" name="TextBox 60"/>
          <p:cNvSpPr txBox="1"/>
          <p:nvPr/>
        </p:nvSpPr>
        <p:spPr>
          <a:xfrm>
            <a:off x="1355388" y="2007156"/>
            <a:ext cx="569387" cy="369332"/>
          </a:xfrm>
          <a:prstGeom prst="rect">
            <a:avLst/>
          </a:prstGeom>
          <a:noFill/>
        </p:spPr>
        <p:txBody>
          <a:bodyPr wrap="none" rtlCol="0">
            <a:spAutoFit/>
          </a:bodyPr>
          <a:lstStyle/>
          <a:p>
            <a:r>
              <a:rPr lang="en-US" dirty="0"/>
              <a:t>100</a:t>
            </a:r>
          </a:p>
        </p:txBody>
      </p:sp>
    </p:spTree>
    <p:extLst>
      <p:ext uri="{BB962C8B-B14F-4D97-AF65-F5344CB8AC3E}">
        <p14:creationId xmlns:p14="http://schemas.microsoft.com/office/powerpoint/2010/main" val="142178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 transmission</a:t>
            </a:r>
          </a:p>
        </p:txBody>
      </p:sp>
      <p:sp>
        <p:nvSpPr>
          <p:cNvPr id="3" name="Content Placeholder 2"/>
          <p:cNvSpPr>
            <a:spLocks noGrp="1"/>
          </p:cNvSpPr>
          <p:nvPr>
            <p:ph idx="1"/>
          </p:nvPr>
        </p:nvSpPr>
        <p:spPr/>
        <p:txBody>
          <a:bodyPr/>
          <a:lstStyle/>
          <a:p>
            <a:r>
              <a:rPr lang="en-US" b="1" dirty="0" err="1">
                <a:solidFill>
                  <a:srgbClr val="FF0000"/>
                </a:solidFill>
              </a:rPr>
              <a:t>Bandpass</a:t>
            </a:r>
            <a:r>
              <a:rPr lang="en-US" b="1" dirty="0">
                <a:solidFill>
                  <a:srgbClr val="FF0000"/>
                </a:solidFill>
              </a:rPr>
              <a:t> filters</a:t>
            </a:r>
            <a:r>
              <a:rPr lang="en-US" dirty="0"/>
              <a:t>: characterized by there </a:t>
            </a:r>
          </a:p>
          <a:p>
            <a:pPr>
              <a:buNone/>
            </a:pPr>
            <a:r>
              <a:rPr lang="en-US" dirty="0">
                <a:solidFill>
                  <a:schemeClr val="accent1"/>
                </a:solidFill>
              </a:rPr>
              <a:t>	</a:t>
            </a:r>
            <a:r>
              <a:rPr lang="en-US" dirty="0">
                <a:solidFill>
                  <a:srgbClr val="FC0128"/>
                </a:solidFill>
              </a:rPr>
              <a:t>T </a:t>
            </a:r>
            <a:r>
              <a:rPr lang="en-US" baseline="-25000" dirty="0">
                <a:solidFill>
                  <a:srgbClr val="FC0128"/>
                </a:solidFill>
              </a:rPr>
              <a:t>max</a:t>
            </a:r>
            <a:r>
              <a:rPr lang="en-US" dirty="0">
                <a:solidFill>
                  <a:srgbClr val="FC0128"/>
                </a:solidFill>
              </a:rPr>
              <a:t> </a:t>
            </a:r>
            <a:r>
              <a:rPr lang="en-US" dirty="0"/>
              <a:t>and (the Full Width at Half Maximum) </a:t>
            </a:r>
            <a:r>
              <a:rPr lang="en-US" dirty="0">
                <a:solidFill>
                  <a:srgbClr val="FC0128"/>
                </a:solidFill>
              </a:rPr>
              <a:t>FWHM</a:t>
            </a:r>
            <a:endParaRPr lang="en-US" dirty="0">
              <a:solidFill>
                <a:schemeClr val="accent1"/>
              </a:solidFill>
            </a:endParaRPr>
          </a:p>
          <a:p>
            <a:pPr>
              <a:buNone/>
            </a:pPr>
            <a:endParaRPr lang="en-US" dirty="0">
              <a:solidFill>
                <a:schemeClr val="accent1"/>
              </a:solidFill>
            </a:endParaRPr>
          </a:p>
          <a:p>
            <a:r>
              <a:rPr lang="en-US" b="1" dirty="0">
                <a:solidFill>
                  <a:srgbClr val="FF0000"/>
                </a:solidFill>
              </a:rPr>
              <a:t>Notch filters</a:t>
            </a:r>
            <a:r>
              <a:rPr lang="en-US" dirty="0">
                <a:solidFill>
                  <a:schemeClr val="tx2"/>
                </a:solidFill>
              </a:rPr>
              <a:t> are band pass filters in the </a:t>
            </a:r>
            <a:r>
              <a:rPr lang="en-US" dirty="0">
                <a:solidFill>
                  <a:srgbClr val="FC0128"/>
                </a:solidFill>
              </a:rPr>
              <a:t>upside down </a:t>
            </a:r>
            <a:r>
              <a:rPr lang="en-US" dirty="0">
                <a:solidFill>
                  <a:schemeClr val="tx2"/>
                </a:solidFill>
              </a:rPr>
              <a:t>position</a:t>
            </a:r>
          </a:p>
          <a:p>
            <a:endParaRPr lang="en-US" dirty="0">
              <a:solidFill>
                <a:schemeClr val="tx2"/>
              </a:solidFill>
            </a:endParaRPr>
          </a:p>
          <a:p>
            <a:r>
              <a:rPr lang="en-US" b="1" dirty="0">
                <a:solidFill>
                  <a:srgbClr val="FF0000"/>
                </a:solidFill>
              </a:rPr>
              <a:t>Long pass</a:t>
            </a:r>
            <a:r>
              <a:rPr lang="en-US" dirty="0">
                <a:solidFill>
                  <a:schemeClr val="tx2"/>
                </a:solidFill>
              </a:rPr>
              <a:t> and </a:t>
            </a:r>
            <a:r>
              <a:rPr lang="en-US" b="1" dirty="0">
                <a:solidFill>
                  <a:srgbClr val="FF0000"/>
                </a:solidFill>
              </a:rPr>
              <a:t>Short pass</a:t>
            </a:r>
            <a:r>
              <a:rPr lang="en-US" dirty="0">
                <a:solidFill>
                  <a:schemeClr val="tx2"/>
                </a:solidFill>
              </a:rPr>
              <a:t> filters: characterized by their </a:t>
            </a:r>
            <a:r>
              <a:rPr lang="en-US" dirty="0">
                <a:solidFill>
                  <a:srgbClr val="FC0128"/>
                </a:solidFill>
              </a:rPr>
              <a:t>T </a:t>
            </a:r>
            <a:r>
              <a:rPr lang="en-US" baseline="-25000" dirty="0">
                <a:solidFill>
                  <a:srgbClr val="FC0128"/>
                </a:solidFill>
              </a:rPr>
              <a:t>max </a:t>
            </a:r>
            <a:r>
              <a:rPr lang="en-US" dirty="0">
                <a:solidFill>
                  <a:schemeClr val="tx2"/>
                </a:solidFill>
              </a:rPr>
              <a:t>and </a:t>
            </a:r>
            <a:r>
              <a:rPr lang="en-US" dirty="0">
                <a:solidFill>
                  <a:srgbClr val="FF0000"/>
                </a:solidFill>
              </a:rPr>
              <a:t>c</a:t>
            </a:r>
            <a:r>
              <a:rPr lang="en-US" dirty="0">
                <a:solidFill>
                  <a:srgbClr val="FC0128"/>
                </a:solidFill>
              </a:rPr>
              <a:t>ut-on, cut-off </a:t>
            </a:r>
            <a:r>
              <a:rPr lang="en-US" dirty="0">
                <a:solidFill>
                  <a:schemeClr val="tx2"/>
                </a:solidFill>
              </a:rPr>
              <a:t>wavelength</a:t>
            </a:r>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24</a:t>
            </a:fld>
            <a:endParaRPr lang="en-US" dirty="0"/>
          </a:p>
        </p:txBody>
      </p:sp>
    </p:spTree>
    <p:extLst>
      <p:ext uri="{BB962C8B-B14F-4D97-AF65-F5344CB8AC3E}">
        <p14:creationId xmlns:p14="http://schemas.microsoft.com/office/powerpoint/2010/main" val="185424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a:t>www.cyto.purdue.edu                                   © 1990-2011 J. Paul Robinson</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25</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744788"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 xmlns:a14="http://schemas.microsoft.com/office/drawing/2010/main" w="76200" cap="rnd" cmpd="sng">
                <a:solidFill>
                  <a:schemeClr val="tx1">
                    <a:alpha val="50195"/>
                  </a:schemeClr>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3876675" y="5556250"/>
            <a:ext cx="1473200" cy="582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a:t>Protein</a:t>
            </a:r>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613275"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5260975" y="2524125"/>
            <a:ext cx="2201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a:t>
            </a:r>
          </a:p>
        </p:txBody>
      </p:sp>
    </p:spTree>
    <p:extLst>
      <p:ext uri="{BB962C8B-B14F-4D97-AF65-F5344CB8AC3E}">
        <p14:creationId xmlns:p14="http://schemas.microsoft.com/office/powerpoint/2010/main" val="1225267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508919"/>
            <a:ext cx="8229600" cy="990600"/>
          </a:xfrm>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26</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744788"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 xmlns:a14="http://schemas.microsoft.com/office/drawing/2010/main" w="76200" cap="rnd" cmpd="sng">
                <a:solidFill>
                  <a:schemeClr val="tx1">
                    <a:alpha val="50195"/>
                  </a:schemeClr>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613275"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4889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Rectangle 44"/>
          <p:cNvSpPr/>
          <p:nvPr/>
        </p:nvSpPr>
        <p:spPr>
          <a:xfrm>
            <a:off x="5562600"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5260975" y="2524125"/>
            <a:ext cx="2201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Band Pass Filter</a:t>
            </a:r>
          </a:p>
        </p:txBody>
      </p:sp>
    </p:spTree>
    <p:extLst>
      <p:ext uri="{BB962C8B-B14F-4D97-AF65-F5344CB8AC3E}">
        <p14:creationId xmlns:p14="http://schemas.microsoft.com/office/powerpoint/2010/main" val="605549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Fluorescein-</a:t>
            </a:r>
            <a:r>
              <a:rPr lang="en-US" dirty="0" err="1">
                <a:latin typeface="Arial" charset="0"/>
              </a:rPr>
              <a:t>Phycoerytherin</a:t>
            </a:r>
            <a:r>
              <a:rPr lang="en-US" dirty="0">
                <a:latin typeface="Arial" charset="0"/>
              </a:rPr>
              <a:t> - (FITC-PE)</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27</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286000"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 xmlns:a14="http://schemas.microsoft.com/office/drawing/2010/main" w="76200" cap="rnd" cmpd="sng">
                <a:solidFill>
                  <a:schemeClr val="tx1">
                    <a:alpha val="50195"/>
                  </a:schemeClr>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3876675" y="5556250"/>
            <a:ext cx="1473200" cy="582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a:t>Protein</a:t>
            </a:r>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765675" y="1828800"/>
            <a:ext cx="492125" cy="3802063"/>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5562600"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4889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TextBox 2"/>
          <p:cNvSpPr txBox="1">
            <a:spLocks noChangeArrowheads="1"/>
          </p:cNvSpPr>
          <p:nvPr/>
        </p:nvSpPr>
        <p:spPr bwMode="auto">
          <a:xfrm>
            <a:off x="6027738" y="2286000"/>
            <a:ext cx="2320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Filters</a:t>
            </a:r>
          </a:p>
        </p:txBody>
      </p:sp>
    </p:spTree>
    <p:extLst>
      <p:ext uri="{BB962C8B-B14F-4D97-AF65-F5344CB8AC3E}">
        <p14:creationId xmlns:p14="http://schemas.microsoft.com/office/powerpoint/2010/main" val="3375180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Band pass filter correctly</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28</a:t>
            </a:fld>
            <a:endParaRPr lang="en-US" dirty="0"/>
          </a:p>
        </p:txBody>
      </p:sp>
      <p:sp>
        <p:nvSpPr>
          <p:cNvPr id="7" name="Rectangle 4"/>
          <p:cNvSpPr>
            <a:spLocks noChangeArrowheads="1"/>
          </p:cNvSpPr>
          <p:nvPr/>
        </p:nvSpPr>
        <p:spPr bwMode="auto">
          <a:xfrm>
            <a:off x="2209800" y="6019800"/>
            <a:ext cx="61118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t>https://www.omegafilters.com/curvo2/index.php</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t="6865" b="5492"/>
          <a:stretch>
            <a:fillRect/>
          </a:stretch>
        </p:blipFill>
        <p:spPr bwMode="auto">
          <a:xfrm>
            <a:off x="685800" y="990600"/>
            <a:ext cx="7772400" cy="4864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116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a:t>www.cyto.purdue.edu                                   © 1990-2011 J. Paul Robinson</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29</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63000" cy="5919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6019800" y="6299200"/>
            <a:ext cx="2605088" cy="276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https://www.omegafilters.com/</a:t>
            </a:r>
          </a:p>
        </p:txBody>
      </p:sp>
    </p:spTree>
    <p:extLst>
      <p:ext uri="{BB962C8B-B14F-4D97-AF65-F5344CB8AC3E}">
        <p14:creationId xmlns:p14="http://schemas.microsoft.com/office/powerpoint/2010/main" val="789566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p:txBody>
          <a:bodyPr/>
          <a:lstStyle/>
          <a:p>
            <a:pPr>
              <a:lnSpc>
                <a:spcPct val="90000"/>
              </a:lnSpc>
            </a:pPr>
            <a:r>
              <a:rPr lang="en-US" dirty="0"/>
              <a:t>Using filters with laser systems demands higher quality and more stringent management because of the high intensity of the laser which can be 6 orders of magnitude higher than a fluorescence signal</a:t>
            </a:r>
          </a:p>
          <a:p>
            <a:pPr>
              <a:lnSpc>
                <a:spcPct val="90000"/>
              </a:lnSpc>
            </a:pPr>
            <a:r>
              <a:rPr lang="en-US" dirty="0"/>
              <a:t>Therefore filters must have strict limits for blocking and allowing light to pass</a:t>
            </a:r>
          </a:p>
          <a:p>
            <a:pPr>
              <a:lnSpc>
                <a:spcPct val="90000"/>
              </a:lnSpc>
            </a:pPr>
            <a:r>
              <a:rPr lang="en-US" dirty="0"/>
              <a:t>Rejection of light is crucial because low levels of light from lasers will override your low level signals and this rejection level is established by a % transmission of light</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a:t>
            </a:fld>
            <a:endParaRPr lang="en-US" dirty="0"/>
          </a:p>
        </p:txBody>
      </p:sp>
    </p:spTree>
    <p:extLst>
      <p:ext uri="{BB962C8B-B14F-4D97-AF65-F5344CB8AC3E}">
        <p14:creationId xmlns:p14="http://schemas.microsoft.com/office/powerpoint/2010/main" val="422612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1" y="505824"/>
            <a:ext cx="8229600" cy="685800"/>
          </a:xfrm>
        </p:spPr>
        <p:txBody>
          <a:bodyPr/>
          <a:lstStyle/>
          <a:p>
            <a:r>
              <a:rPr lang="en-US" dirty="0"/>
              <a:t>Finding the right filter - </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30</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89" y="1171571"/>
            <a:ext cx="7740434" cy="5153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1828800" y="6338500"/>
            <a:ext cx="534591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solidFill>
                  <a:srgbClr val="0033CC"/>
                </a:solidFill>
              </a:rPr>
              <a:t>Source: http://</a:t>
            </a:r>
            <a:r>
              <a:rPr lang="en-US" sz="1200" dirty="0" err="1">
                <a:solidFill>
                  <a:srgbClr val="0033CC"/>
                </a:solidFill>
              </a:rPr>
              <a:t>www.chroma.com</a:t>
            </a:r>
            <a:r>
              <a:rPr lang="en-US" sz="1200" dirty="0">
                <a:solidFill>
                  <a:srgbClr val="0033CC"/>
                </a:solidFill>
              </a:rPr>
              <a:t>/</a:t>
            </a:r>
            <a:r>
              <a:rPr lang="en-US" sz="1200" dirty="0" err="1">
                <a:solidFill>
                  <a:srgbClr val="0033CC"/>
                </a:solidFill>
              </a:rPr>
              <a:t>index.php?option</a:t>
            </a:r>
            <a:r>
              <a:rPr lang="en-US" sz="1200" dirty="0">
                <a:solidFill>
                  <a:srgbClr val="0033CC"/>
                </a:solidFill>
              </a:rPr>
              <a:t>=</a:t>
            </a:r>
            <a:r>
              <a:rPr lang="en-US" sz="1200" dirty="0" err="1">
                <a:solidFill>
                  <a:srgbClr val="0033CC"/>
                </a:solidFill>
              </a:rPr>
              <a:t>com_products&amp;Itemid</a:t>
            </a:r>
            <a:r>
              <a:rPr lang="en-US" sz="1200" dirty="0">
                <a:solidFill>
                  <a:srgbClr val="0033CC"/>
                </a:solidFill>
              </a:rPr>
              <a:t>=53#</a:t>
            </a:r>
          </a:p>
        </p:txBody>
      </p:sp>
      <p:cxnSp>
        <p:nvCxnSpPr>
          <p:cNvPr id="9" name="Straight Arrow Connector 8"/>
          <p:cNvCxnSpPr/>
          <p:nvPr/>
        </p:nvCxnSpPr>
        <p:spPr>
          <a:xfrm flipV="1">
            <a:off x="304800" y="2286000"/>
            <a:ext cx="0" cy="458940"/>
          </a:xfrm>
          <a:prstGeom prst="straightConnector1">
            <a:avLst/>
          </a:prstGeom>
          <a:ln w="381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68088" y="2111371"/>
            <a:ext cx="1194989"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04110" y="2111371"/>
            <a:ext cx="955991" cy="0"/>
          </a:xfrm>
          <a:prstGeom prst="straightConnector1">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3"/>
          <p:cNvSpPr txBox="1">
            <a:spLocks noChangeArrowheads="1"/>
          </p:cNvSpPr>
          <p:nvPr/>
        </p:nvSpPr>
        <p:spPr bwMode="auto">
          <a:xfrm>
            <a:off x="1439799" y="1171571"/>
            <a:ext cx="11203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Exciter</a:t>
            </a:r>
          </a:p>
        </p:txBody>
      </p:sp>
    </p:spTree>
    <p:extLst>
      <p:ext uri="{BB962C8B-B14F-4D97-AF65-F5344CB8AC3E}">
        <p14:creationId xmlns:p14="http://schemas.microsoft.com/office/powerpoint/2010/main" val="744445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31</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39" y="815101"/>
            <a:ext cx="8070089" cy="54718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3916743" y="6343664"/>
            <a:ext cx="22045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from Chroma website</a:t>
            </a:r>
          </a:p>
        </p:txBody>
      </p:sp>
      <p:sp>
        <p:nvSpPr>
          <p:cNvPr id="9" name="TextBox 1"/>
          <p:cNvSpPr txBox="1">
            <a:spLocks noChangeArrowheads="1"/>
          </p:cNvSpPr>
          <p:nvPr/>
        </p:nvSpPr>
        <p:spPr bwMode="auto">
          <a:xfrm>
            <a:off x="2259524" y="635249"/>
            <a:ext cx="11580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Exciter</a:t>
            </a:r>
          </a:p>
        </p:txBody>
      </p:sp>
    </p:spTree>
    <p:extLst>
      <p:ext uri="{BB962C8B-B14F-4D97-AF65-F5344CB8AC3E}">
        <p14:creationId xmlns:p14="http://schemas.microsoft.com/office/powerpoint/2010/main" val="2058645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32</a:t>
            </a:fld>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09" y="838200"/>
            <a:ext cx="813435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7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33</a:t>
            </a:fld>
            <a:endParaRPr lang="en-US" dirty="0"/>
          </a:p>
        </p:txBody>
      </p:sp>
      <p:sp>
        <p:nvSpPr>
          <p:cNvPr id="8" name="TextBox 1"/>
          <p:cNvSpPr txBox="1">
            <a:spLocks noChangeArrowheads="1"/>
          </p:cNvSpPr>
          <p:nvPr/>
        </p:nvSpPr>
        <p:spPr bwMode="auto">
          <a:xfrm>
            <a:off x="3898900" y="6145213"/>
            <a:ext cx="2946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Typical Emission scan</a:t>
            </a:r>
          </a:p>
        </p:txBody>
      </p:sp>
      <p:pic>
        <p:nvPicPr>
          <p:cNvPr id="3" name="Picture 2" descr="scan0001.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12645"/>
            <a:ext cx="7543800" cy="5535755"/>
          </a:xfrm>
          <a:prstGeom prst="rect">
            <a:avLst/>
          </a:prstGeom>
        </p:spPr>
      </p:pic>
      <p:sp>
        <p:nvSpPr>
          <p:cNvPr id="7" name="TextBox 6"/>
          <p:cNvSpPr txBox="1"/>
          <p:nvPr/>
        </p:nvSpPr>
        <p:spPr>
          <a:xfrm>
            <a:off x="3846892" y="4419600"/>
            <a:ext cx="420308" cy="261610"/>
          </a:xfrm>
          <a:prstGeom prst="rect">
            <a:avLst/>
          </a:prstGeom>
          <a:noFill/>
        </p:spPr>
        <p:txBody>
          <a:bodyPr wrap="none" rtlCol="0">
            <a:spAutoFit/>
          </a:bodyPr>
          <a:lstStyle/>
          <a:p>
            <a:r>
              <a:rPr lang="en-US" sz="1100"/>
              <a:t>500</a:t>
            </a:r>
          </a:p>
        </p:txBody>
      </p:sp>
    </p:spTree>
    <p:extLst>
      <p:ext uri="{BB962C8B-B14F-4D97-AF65-F5344CB8AC3E}">
        <p14:creationId xmlns:p14="http://schemas.microsoft.com/office/powerpoint/2010/main" val="405641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Blocking Filters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34</a:t>
            </a:fld>
            <a:endParaRPr lang="en-US" dirty="0"/>
          </a:p>
        </p:txBody>
      </p:sp>
      <p:pic>
        <p:nvPicPr>
          <p:cNvPr id="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1664" y="1600200"/>
            <a:ext cx="6900672"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76800" y="968740"/>
            <a:ext cx="1582484" cy="369332"/>
          </a:xfrm>
          <a:prstGeom prst="rect">
            <a:avLst/>
          </a:prstGeom>
          <a:noFill/>
        </p:spPr>
        <p:txBody>
          <a:bodyPr wrap="none" rtlCol="0">
            <a:spAutoFit/>
          </a:bodyPr>
          <a:lstStyle/>
          <a:p>
            <a:r>
              <a:rPr lang="en-US" dirty="0"/>
              <a:t>525 nm LEDs</a:t>
            </a:r>
          </a:p>
        </p:txBody>
      </p:sp>
    </p:spTree>
    <p:extLst>
      <p:ext uri="{BB962C8B-B14F-4D97-AF65-F5344CB8AC3E}">
        <p14:creationId xmlns:p14="http://schemas.microsoft.com/office/powerpoint/2010/main" val="1776479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advantages</a:t>
            </a:r>
          </a:p>
        </p:txBody>
      </p:sp>
      <p:sp>
        <p:nvSpPr>
          <p:cNvPr id="3" name="Content Placeholder 2"/>
          <p:cNvSpPr>
            <a:spLocks noGrp="1"/>
          </p:cNvSpPr>
          <p:nvPr>
            <p:ph idx="1"/>
          </p:nvPr>
        </p:nvSpPr>
        <p:spPr/>
        <p:txBody>
          <a:bodyPr/>
          <a:lstStyle/>
          <a:p>
            <a:r>
              <a:rPr lang="en-US" dirty="0"/>
              <a:t>They can be used as </a:t>
            </a:r>
            <a:r>
              <a:rPr lang="en-US" dirty="0">
                <a:solidFill>
                  <a:srgbClr val="FF0000"/>
                </a:solidFill>
              </a:rPr>
              <a:t>reflectors</a:t>
            </a:r>
            <a:r>
              <a:rPr lang="en-US" dirty="0"/>
              <a:t> in two and three color analysis.</a:t>
            </a:r>
          </a:p>
          <a:p>
            <a:r>
              <a:rPr lang="en-US" dirty="0"/>
              <a:t>They usually do not themselves produce fluorescence.</a:t>
            </a:r>
          </a:p>
          <a:p>
            <a:r>
              <a:rPr lang="en-US" dirty="0"/>
              <a:t>They are available in short pass versions.</a:t>
            </a:r>
          </a:p>
          <a:p>
            <a:r>
              <a:rPr lang="en-US" dirty="0"/>
              <a:t>They are excellent as primary </a:t>
            </a:r>
            <a:r>
              <a:rPr lang="en-US" dirty="0">
                <a:solidFill>
                  <a:srgbClr val="FF0000"/>
                </a:solidFill>
              </a:rPr>
              <a:t>barrier filters.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35</a:t>
            </a:fld>
            <a:endParaRPr lang="en-US" dirty="0"/>
          </a:p>
        </p:txBody>
      </p:sp>
    </p:spTree>
    <p:extLst>
      <p:ext uri="{BB962C8B-B14F-4D97-AF65-F5344CB8AC3E}">
        <p14:creationId xmlns:p14="http://schemas.microsoft.com/office/powerpoint/2010/main" val="452941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output of a band pass filter</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36</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93850"/>
            <a:ext cx="2846388"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588" y="1593850"/>
            <a:ext cx="2716212"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1593850"/>
            <a:ext cx="3238500" cy="2978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723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37</a:t>
            </a:fld>
            <a:endParaRPr lang="en-US" dirty="0"/>
          </a:p>
        </p:txBody>
      </p:sp>
      <p:pic>
        <p:nvPicPr>
          <p:cNvPr id="7" name="Picture 6" descr="Filter-1-2-3-4-5-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522"/>
            <a:ext cx="9144000" cy="6456478"/>
          </a:xfrm>
          <a:prstGeom prst="rect">
            <a:avLst/>
          </a:prstGeom>
        </p:spPr>
      </p:pic>
    </p:spTree>
    <p:extLst>
      <p:ext uri="{BB962C8B-B14F-4D97-AF65-F5344CB8AC3E}">
        <p14:creationId xmlns:p14="http://schemas.microsoft.com/office/powerpoint/2010/main" val="2736848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38</a:t>
            </a:fld>
            <a:endParaRPr lang="en-US" dirty="0"/>
          </a:p>
        </p:txBody>
      </p:sp>
      <p:pic>
        <p:nvPicPr>
          <p:cNvPr id="7" name="Picture 6" descr="Filter-1-2-3-4-5-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853"/>
            <a:ext cx="9144000" cy="6406147"/>
          </a:xfrm>
          <a:prstGeom prst="rect">
            <a:avLst/>
          </a:prstGeom>
        </p:spPr>
      </p:pic>
    </p:spTree>
    <p:extLst>
      <p:ext uri="{BB962C8B-B14F-4D97-AF65-F5344CB8AC3E}">
        <p14:creationId xmlns:p14="http://schemas.microsoft.com/office/powerpoint/2010/main" val="3142963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525-10</a:t>
            </a:r>
          </a:p>
        </p:txBody>
      </p:sp>
      <p:pic>
        <p:nvPicPr>
          <p:cNvPr id="7" name="Content Placeholder 6" descr="filter-1 DMBA525-10-T.jpg"/>
          <p:cNvPicPr>
            <a:picLocks noGrp="1" noChangeAspect="1"/>
          </p:cNvPicPr>
          <p:nvPr>
            <p:ph idx="1"/>
          </p:nvPr>
        </p:nvPicPr>
        <p:blipFill>
          <a:blip r:embed="rId2">
            <a:extLst>
              <a:ext uri="{28A0092B-C50C-407E-A947-70E740481C1C}">
                <a14:useLocalDpi xmlns:a14="http://schemas.microsoft.com/office/drawing/2010/main" val="0"/>
              </a:ext>
            </a:extLst>
          </a:blip>
          <a:srcRect t="8054" b="8054"/>
          <a:stretch>
            <a:fillRect/>
          </a:stretch>
        </p:blipFill>
        <p:spPr/>
      </p:pic>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39</a:t>
            </a:fld>
            <a:endParaRPr lang="en-US" dirty="0"/>
          </a:p>
        </p:txBody>
      </p:sp>
      <p:sp>
        <p:nvSpPr>
          <p:cNvPr id="8" name="TextBox 7"/>
          <p:cNvSpPr txBox="1"/>
          <p:nvPr/>
        </p:nvSpPr>
        <p:spPr>
          <a:xfrm>
            <a:off x="3810000" y="533400"/>
            <a:ext cx="4855190" cy="646331"/>
          </a:xfrm>
          <a:prstGeom prst="rect">
            <a:avLst/>
          </a:prstGeom>
          <a:noFill/>
        </p:spPr>
        <p:txBody>
          <a:bodyPr wrap="none" rtlCol="0">
            <a:spAutoFit/>
          </a:bodyPr>
          <a:lstStyle/>
          <a:p>
            <a:r>
              <a:rPr lang="en-US" dirty="0"/>
              <a:t>Just because the filter says “525-10” does not</a:t>
            </a:r>
          </a:p>
          <a:p>
            <a:r>
              <a:rPr lang="en-US" dirty="0"/>
              <a:t>Mean that is its only transmission!!</a:t>
            </a:r>
          </a:p>
        </p:txBody>
      </p:sp>
      <p:sp>
        <p:nvSpPr>
          <p:cNvPr id="9" name="TextBox 8"/>
          <p:cNvSpPr txBox="1"/>
          <p:nvPr/>
        </p:nvSpPr>
        <p:spPr>
          <a:xfrm>
            <a:off x="4191000" y="3581400"/>
            <a:ext cx="2699051" cy="523220"/>
          </a:xfrm>
          <a:prstGeom prst="rect">
            <a:avLst/>
          </a:prstGeom>
          <a:noFill/>
        </p:spPr>
        <p:txBody>
          <a:bodyPr wrap="none" rtlCol="0">
            <a:spAutoFit/>
          </a:bodyPr>
          <a:lstStyle/>
          <a:p>
            <a:r>
              <a:rPr lang="en-US" sz="2800" dirty="0">
                <a:solidFill>
                  <a:srgbClr val="FF0000"/>
                </a:solidFill>
              </a:rPr>
              <a:t>What is all this?</a:t>
            </a:r>
          </a:p>
        </p:txBody>
      </p:sp>
    </p:spTree>
    <p:extLst>
      <p:ext uri="{BB962C8B-B14F-4D97-AF65-F5344CB8AC3E}">
        <p14:creationId xmlns:p14="http://schemas.microsoft.com/office/powerpoint/2010/main" val="1091054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a:ln>
            <a:solidFill>
              <a:schemeClr val="accent1"/>
            </a:solidFill>
          </a:ln>
        </p:spPr>
        <p:txBody>
          <a:bodyPr/>
          <a:lstStyle/>
          <a:p>
            <a:pPr>
              <a:lnSpc>
                <a:spcPct val="90000"/>
              </a:lnSpc>
            </a:pPr>
            <a:r>
              <a:rPr lang="en-US" b="1" dirty="0">
                <a:solidFill>
                  <a:schemeClr val="accent2"/>
                </a:solidFill>
              </a:rPr>
              <a:t>Long pass filters </a:t>
            </a:r>
            <a:r>
              <a:rPr lang="en-US" dirty="0"/>
              <a:t>transmit wavelengths </a:t>
            </a:r>
            <a:r>
              <a:rPr lang="en-US" dirty="0">
                <a:solidFill>
                  <a:srgbClr val="FF0000"/>
                </a:solidFill>
              </a:rPr>
              <a:t>above</a:t>
            </a:r>
            <a:r>
              <a:rPr lang="en-US" dirty="0"/>
              <a:t> a </a:t>
            </a:r>
            <a:r>
              <a:rPr lang="en-US" b="1" dirty="0">
                <a:solidFill>
                  <a:schemeClr val="accent2"/>
                </a:solidFill>
              </a:rPr>
              <a:t>cut-on</a:t>
            </a:r>
            <a:r>
              <a:rPr lang="en-US" dirty="0"/>
              <a:t> wavelength</a:t>
            </a:r>
          </a:p>
          <a:p>
            <a:pPr>
              <a:lnSpc>
                <a:spcPct val="90000"/>
              </a:lnSpc>
            </a:pPr>
            <a:r>
              <a:rPr lang="en-US" b="1" dirty="0">
                <a:solidFill>
                  <a:schemeClr val="accent2"/>
                </a:solidFill>
              </a:rPr>
              <a:t>Short pass filters </a:t>
            </a:r>
            <a:r>
              <a:rPr lang="en-US" dirty="0"/>
              <a:t>transmit wavelengths </a:t>
            </a:r>
            <a:r>
              <a:rPr lang="en-US" dirty="0">
                <a:solidFill>
                  <a:srgbClr val="FF0000"/>
                </a:solidFill>
              </a:rPr>
              <a:t>below</a:t>
            </a:r>
            <a:r>
              <a:rPr lang="en-US" dirty="0"/>
              <a:t> a </a:t>
            </a:r>
            <a:r>
              <a:rPr lang="en-US" b="1" dirty="0">
                <a:solidFill>
                  <a:schemeClr val="accent2"/>
                </a:solidFill>
              </a:rPr>
              <a:t>cut-off</a:t>
            </a:r>
            <a:r>
              <a:rPr lang="en-US" dirty="0"/>
              <a:t> wavelength</a:t>
            </a:r>
          </a:p>
          <a:p>
            <a:pPr>
              <a:lnSpc>
                <a:spcPct val="90000"/>
              </a:lnSpc>
            </a:pPr>
            <a:r>
              <a:rPr lang="en-US" b="1" dirty="0">
                <a:solidFill>
                  <a:schemeClr val="accent2"/>
                </a:solidFill>
              </a:rPr>
              <a:t>Band pass filters </a:t>
            </a:r>
            <a:r>
              <a:rPr lang="en-US" dirty="0"/>
              <a:t>transmit wavelengths in a narrow </a:t>
            </a:r>
            <a:r>
              <a:rPr lang="en-US" dirty="0">
                <a:solidFill>
                  <a:srgbClr val="FF0000"/>
                </a:solidFill>
              </a:rPr>
              <a:t>range</a:t>
            </a:r>
            <a:r>
              <a:rPr lang="en-US" dirty="0"/>
              <a:t> around a specified wavelength</a:t>
            </a:r>
          </a:p>
          <a:p>
            <a:pPr lvl="1">
              <a:lnSpc>
                <a:spcPct val="90000"/>
              </a:lnSpc>
            </a:pPr>
            <a:r>
              <a:rPr lang="en-US" b="1" dirty="0">
                <a:solidFill>
                  <a:schemeClr val="accent2"/>
                </a:solidFill>
              </a:rPr>
              <a:t>Band width </a:t>
            </a:r>
            <a:r>
              <a:rPr lang="en-US" dirty="0"/>
              <a:t>can be specified</a:t>
            </a:r>
          </a:p>
          <a:p>
            <a:pPr>
              <a:lnSpc>
                <a:spcPct val="90000"/>
              </a:lnSpc>
            </a:pPr>
            <a:r>
              <a:rPr lang="en-US" b="1" dirty="0">
                <a:solidFill>
                  <a:schemeClr val="accent2"/>
                </a:solidFill>
              </a:rPr>
              <a:t>Neutral Density filter</a:t>
            </a:r>
            <a:r>
              <a:rPr lang="en-US" dirty="0"/>
              <a:t> is a </a:t>
            </a:r>
            <a:r>
              <a:rPr lang="en-US" dirty="0" err="1">
                <a:solidFill>
                  <a:srgbClr val="FF0000"/>
                </a:solidFill>
              </a:rPr>
              <a:t>nondiscriminant</a:t>
            </a:r>
            <a:r>
              <a:rPr lang="en-US" dirty="0"/>
              <a:t> intensity reducing filter</a:t>
            </a:r>
          </a:p>
          <a:p>
            <a:pPr>
              <a:lnSpc>
                <a:spcPct val="90000"/>
              </a:lnSpc>
            </a:pPr>
            <a:r>
              <a:rPr lang="en-US" b="1" dirty="0">
                <a:solidFill>
                  <a:schemeClr val="accent2"/>
                </a:solidFill>
              </a:rPr>
              <a:t>Absorption Filter</a:t>
            </a:r>
            <a:r>
              <a:rPr lang="en-US" dirty="0"/>
              <a:t> is colored glass that absorbs unwanted light</a:t>
            </a:r>
          </a:p>
          <a:p>
            <a:pPr>
              <a:lnSpc>
                <a:spcPct val="90000"/>
              </a:lnSpc>
            </a:pPr>
            <a:r>
              <a:rPr lang="en-US" b="1" dirty="0">
                <a:solidFill>
                  <a:schemeClr val="accent2"/>
                </a:solidFill>
              </a:rPr>
              <a:t>Dichroic Mirror/Filter </a:t>
            </a:r>
            <a:r>
              <a:rPr lang="en-US" dirty="0"/>
              <a:t>is a filter that passes some bands while reflecting other bands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a:t>
            </a:fld>
            <a:endParaRPr lang="en-US" dirty="0"/>
          </a:p>
        </p:txBody>
      </p:sp>
    </p:spTree>
    <p:extLst>
      <p:ext uri="{BB962C8B-B14F-4D97-AF65-F5344CB8AC3E}">
        <p14:creationId xmlns:p14="http://schemas.microsoft.com/office/powerpoint/2010/main" val="69374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40</a:t>
            </a:fld>
            <a:endParaRPr lang="en-US" dirty="0"/>
          </a:p>
        </p:txBody>
      </p:sp>
      <p:pic>
        <p:nvPicPr>
          <p:cNvPr id="7" name="Picture 6" descr="cy5-632laser-695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587151" cy="5417256"/>
          </a:xfrm>
          <a:prstGeom prst="rect">
            <a:avLst/>
          </a:prstGeom>
        </p:spPr>
      </p:pic>
    </p:spTree>
    <p:extLst>
      <p:ext uri="{BB962C8B-B14F-4D97-AF65-F5344CB8AC3E}">
        <p14:creationId xmlns:p14="http://schemas.microsoft.com/office/powerpoint/2010/main" val="254009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41</a:t>
            </a:fld>
            <a:endParaRPr lang="en-US" dirty="0"/>
          </a:p>
        </p:txBody>
      </p:sp>
      <p:pic>
        <p:nvPicPr>
          <p:cNvPr id="9" name="Picture 8" descr="graph_CFP-YFP-2X-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3600"/>
            <a:ext cx="3657600" cy="2959100"/>
          </a:xfrm>
          <a:prstGeom prst="rect">
            <a:avLst/>
          </a:prstGeom>
        </p:spPr>
      </p:pic>
      <p:pic>
        <p:nvPicPr>
          <p:cNvPr id="10" name="Picture 9" descr="graph_CFP-YFP-HcRed-3X-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978" y="2203450"/>
            <a:ext cx="3657600" cy="2959100"/>
          </a:xfrm>
          <a:prstGeom prst="rect">
            <a:avLst/>
          </a:prstGeom>
        </p:spPr>
      </p:pic>
      <p:sp>
        <p:nvSpPr>
          <p:cNvPr id="11" name="TextBox 10"/>
          <p:cNvSpPr txBox="1"/>
          <p:nvPr/>
        </p:nvSpPr>
        <p:spPr>
          <a:xfrm>
            <a:off x="762000" y="5715000"/>
            <a:ext cx="2501894" cy="369332"/>
          </a:xfrm>
          <a:prstGeom prst="rect">
            <a:avLst/>
          </a:prstGeom>
          <a:noFill/>
        </p:spPr>
        <p:txBody>
          <a:bodyPr wrap="none" rtlCol="0">
            <a:spAutoFit/>
          </a:bodyPr>
          <a:lstStyle/>
          <a:p>
            <a:r>
              <a:rPr lang="en-US" dirty="0"/>
              <a:t>CFP-YFP filter ex - </a:t>
            </a:r>
            <a:r>
              <a:rPr lang="en-US" dirty="0" err="1"/>
              <a:t>em</a:t>
            </a:r>
            <a:endParaRPr lang="en-US" dirty="0"/>
          </a:p>
        </p:txBody>
      </p:sp>
      <p:sp>
        <p:nvSpPr>
          <p:cNvPr id="12" name="TextBox 11"/>
          <p:cNvSpPr txBox="1"/>
          <p:nvPr/>
        </p:nvSpPr>
        <p:spPr>
          <a:xfrm>
            <a:off x="5334000" y="5638800"/>
            <a:ext cx="3365374" cy="369332"/>
          </a:xfrm>
          <a:prstGeom prst="rect">
            <a:avLst/>
          </a:prstGeom>
          <a:noFill/>
        </p:spPr>
        <p:txBody>
          <a:bodyPr wrap="none" rtlCol="0">
            <a:spAutoFit/>
          </a:bodyPr>
          <a:lstStyle/>
          <a:p>
            <a:r>
              <a:rPr lang="en-US" dirty="0"/>
              <a:t>CFP-YFP-</a:t>
            </a:r>
            <a:r>
              <a:rPr lang="en-US" dirty="0" err="1"/>
              <a:t>Hc</a:t>
            </a:r>
            <a:r>
              <a:rPr lang="en-US" dirty="0"/>
              <a:t>-Red filter ex - </a:t>
            </a:r>
            <a:r>
              <a:rPr lang="en-US" dirty="0" err="1"/>
              <a:t>em</a:t>
            </a:r>
            <a:endParaRPr lang="en-US" dirty="0"/>
          </a:p>
        </p:txBody>
      </p:sp>
    </p:spTree>
    <p:extLst>
      <p:ext uri="{BB962C8B-B14F-4D97-AF65-F5344CB8AC3E}">
        <p14:creationId xmlns:p14="http://schemas.microsoft.com/office/powerpoint/2010/main" val="1412948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Filter damage</a:t>
            </a:r>
          </a:p>
        </p:txBody>
      </p:sp>
      <p:sp>
        <p:nvSpPr>
          <p:cNvPr id="3" name="Content Placeholder 2"/>
          <p:cNvSpPr>
            <a:spLocks noGrp="1"/>
          </p:cNvSpPr>
          <p:nvPr>
            <p:ph idx="1"/>
          </p:nvPr>
        </p:nvSpPr>
        <p:spPr/>
        <p:txBody>
          <a:bodyPr/>
          <a:lstStyle/>
          <a:p>
            <a:r>
              <a:rPr lang="en-US" dirty="0"/>
              <a:t>Moisture</a:t>
            </a:r>
          </a:p>
          <a:p>
            <a:r>
              <a:rPr lang="en-US" dirty="0"/>
              <a:t>Humidity can cause filters to become “cloudy” or for layers to be physically damaged – this will change the property of the filter.</a:t>
            </a:r>
          </a:p>
          <a:p>
            <a:r>
              <a:rPr lang="en-US" dirty="0"/>
              <a:t>Laser damage – if a filter is an excitation filter, it can be destroyed by the very laser it is designed to work with – so check excitation filters if they are used (often in imaging)</a:t>
            </a:r>
          </a:p>
          <a:p>
            <a:r>
              <a:rPr lang="en-US" dirty="0"/>
              <a:t>Old age!! – Who knows what happens to filters that are “just old” – they should be tested regularly (at least once every couple of years.</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42</a:t>
            </a:fld>
            <a:endParaRPr lang="en-US" dirty="0"/>
          </a:p>
        </p:txBody>
      </p:sp>
    </p:spTree>
    <p:extLst>
      <p:ext uri="{BB962C8B-B14F-4D97-AF65-F5344CB8AC3E}">
        <p14:creationId xmlns:p14="http://schemas.microsoft.com/office/powerpoint/2010/main" val="3053593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43</a:t>
            </a:fld>
            <a:endParaRPr lang="en-US" dirty="0"/>
          </a:p>
        </p:txBody>
      </p:sp>
      <p:pic>
        <p:nvPicPr>
          <p:cNvPr id="10" name="Picture 9" descr="burned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752600"/>
            <a:ext cx="6629400" cy="4972050"/>
          </a:xfrm>
          <a:prstGeom prst="rect">
            <a:avLst/>
          </a:prstGeom>
        </p:spPr>
      </p:pic>
      <p:pic>
        <p:nvPicPr>
          <p:cNvPr id="11" name="Picture 10" descr="damaged optic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650035"/>
            <a:ext cx="5638799" cy="6171276"/>
          </a:xfrm>
          <a:prstGeom prst="rect">
            <a:avLst/>
          </a:prstGeom>
        </p:spPr>
      </p:pic>
    </p:spTree>
    <p:extLst>
      <p:ext uri="{BB962C8B-B14F-4D97-AF65-F5344CB8AC3E}">
        <p14:creationId xmlns:p14="http://schemas.microsoft.com/office/powerpoint/2010/main" val="528329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lter-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124200"/>
            <a:ext cx="5867400" cy="3477788"/>
          </a:xfrm>
          <a:prstGeom prst="rect">
            <a:avLst/>
          </a:prstGeom>
        </p:spPr>
      </p:pic>
      <p:pic>
        <p:nvPicPr>
          <p:cNvPr id="7" name="Content Placeholder 6" descr="filter-061.jpg"/>
          <p:cNvPicPr>
            <a:picLocks noGrp="1" noChangeAspect="1"/>
          </p:cNvPicPr>
          <p:nvPr>
            <p:ph idx="1"/>
          </p:nvPr>
        </p:nvPicPr>
        <p:blipFill>
          <a:blip r:embed="rId3">
            <a:extLst>
              <a:ext uri="{28A0092B-C50C-407E-A947-70E740481C1C}">
                <a14:useLocalDpi xmlns:a14="http://schemas.microsoft.com/office/drawing/2010/main" val="0"/>
              </a:ext>
            </a:extLst>
          </a:blip>
          <a:srcRect t="1297" b="1297"/>
          <a:stretch>
            <a:fillRect/>
          </a:stretch>
        </p:blipFill>
        <p:spPr>
          <a:xfrm>
            <a:off x="1717766" y="752203"/>
            <a:ext cx="5486400" cy="3251200"/>
          </a:xfrm>
        </p:spPr>
      </p:pic>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44</a:t>
            </a:fld>
            <a:endParaRPr lang="en-US" dirty="0"/>
          </a:p>
        </p:txBody>
      </p:sp>
      <p:sp>
        <p:nvSpPr>
          <p:cNvPr id="2" name="Title 1"/>
          <p:cNvSpPr>
            <a:spLocks noGrp="1"/>
          </p:cNvSpPr>
          <p:nvPr>
            <p:ph type="title"/>
          </p:nvPr>
        </p:nvSpPr>
        <p:spPr>
          <a:xfrm>
            <a:off x="304800" y="533400"/>
            <a:ext cx="8229600" cy="381000"/>
          </a:xfrm>
        </p:spPr>
        <p:txBody>
          <a:bodyPr>
            <a:normAutofit fontScale="90000"/>
          </a:bodyPr>
          <a:lstStyle/>
          <a:p>
            <a:r>
              <a:rPr lang="en-US" dirty="0"/>
              <a:t>395 nm bad filter</a:t>
            </a:r>
          </a:p>
        </p:txBody>
      </p:sp>
    </p:spTree>
    <p:extLst>
      <p:ext uri="{BB962C8B-B14F-4D97-AF65-F5344CB8AC3E}">
        <p14:creationId xmlns:p14="http://schemas.microsoft.com/office/powerpoint/2010/main" val="3294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408 nm Long Pass </a:t>
            </a:r>
          </a:p>
        </p:txBody>
      </p:sp>
      <p:pic>
        <p:nvPicPr>
          <p:cNvPr id="7" name="Content Placeholder 6" descr="filter-063.jpg"/>
          <p:cNvPicPr>
            <a:picLocks noGrp="1" noChangeAspect="1"/>
          </p:cNvPicPr>
          <p:nvPr>
            <p:ph idx="1"/>
          </p:nvPr>
        </p:nvPicPr>
        <p:blipFill>
          <a:blip r:embed="rId2">
            <a:extLst>
              <a:ext uri="{28A0092B-C50C-407E-A947-70E740481C1C}">
                <a14:useLocalDpi xmlns:a14="http://schemas.microsoft.com/office/drawing/2010/main" val="0"/>
              </a:ext>
            </a:extLst>
          </a:blip>
          <a:srcRect t="149" b="149"/>
          <a:stretch>
            <a:fillRect/>
          </a:stretch>
        </p:blipFill>
        <p:spPr/>
      </p:pic>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45</a:t>
            </a:fld>
            <a:endParaRPr lang="en-US" dirty="0"/>
          </a:p>
        </p:txBody>
      </p:sp>
    </p:spTree>
    <p:extLst>
      <p:ext uri="{BB962C8B-B14F-4D97-AF65-F5344CB8AC3E}">
        <p14:creationId xmlns:p14="http://schemas.microsoft.com/office/powerpoint/2010/main" val="3006679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85960" y="7831"/>
            <a:ext cx="5334000" cy="403477"/>
          </a:xfrm>
        </p:spPr>
        <p:txBody>
          <a:bodyPr/>
          <a:lstStyle/>
          <a:p>
            <a:r>
              <a:rPr lang="en-US" sz="1800" dirty="0">
                <a:solidFill>
                  <a:schemeClr val="bg1"/>
                </a:solidFill>
              </a:rPr>
              <a:t>Optical Filters Worksheet</a:t>
            </a:r>
          </a:p>
        </p:txBody>
      </p:sp>
      <p:grpSp>
        <p:nvGrpSpPr>
          <p:cNvPr id="5328" name="Group 208"/>
          <p:cNvGrpSpPr>
            <a:grpSpLocks/>
          </p:cNvGrpSpPr>
          <p:nvPr/>
        </p:nvGrpSpPr>
        <p:grpSpPr bwMode="auto">
          <a:xfrm>
            <a:off x="300567" y="843332"/>
            <a:ext cx="3865034" cy="654822"/>
            <a:chOff x="142" y="765"/>
            <a:chExt cx="1826" cy="594"/>
          </a:xfrm>
        </p:grpSpPr>
        <p:sp>
          <p:nvSpPr>
            <p:cNvPr id="5282" name="Freeform 162"/>
            <p:cNvSpPr>
              <a:spLocks/>
            </p:cNvSpPr>
            <p:nvPr/>
          </p:nvSpPr>
          <p:spPr bwMode="auto">
            <a:xfrm>
              <a:off x="900" y="969"/>
              <a:ext cx="546" cy="149"/>
            </a:xfrm>
            <a:custGeom>
              <a:avLst/>
              <a:gdLst>
                <a:gd name="T0" fmla="*/ 0 w 2006"/>
                <a:gd name="T1" fmla="*/ 552 h 553"/>
                <a:gd name="T2" fmla="*/ 1974 w 2006"/>
                <a:gd name="T3" fmla="*/ 552 h 553"/>
                <a:gd name="T4" fmla="*/ 1921 w 2006"/>
                <a:gd name="T5" fmla="*/ 427 h 553"/>
                <a:gd name="T6" fmla="*/ 1984 w 2006"/>
                <a:gd name="T7" fmla="*/ 406 h 553"/>
                <a:gd name="T8" fmla="*/ 1953 w 2006"/>
                <a:gd name="T9" fmla="*/ 406 h 553"/>
                <a:gd name="T10" fmla="*/ 1901 w 2006"/>
                <a:gd name="T11" fmla="*/ 229 h 553"/>
                <a:gd name="T12" fmla="*/ 2005 w 2006"/>
                <a:gd name="T13" fmla="*/ 115 h 553"/>
                <a:gd name="T14" fmla="*/ 2005 w 2006"/>
                <a:gd name="T15" fmla="*/ 73 h 553"/>
                <a:gd name="T16" fmla="*/ 1995 w 2006"/>
                <a:gd name="T17" fmla="*/ 0 h 553"/>
                <a:gd name="T18" fmla="*/ 10 w 2006"/>
                <a:gd name="T19" fmla="*/ 0 h 553"/>
                <a:gd name="T20" fmla="*/ 0 w 2006"/>
                <a:gd name="T21" fmla="*/ 5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283" name="Group 163"/>
            <p:cNvGrpSpPr>
              <a:grpSpLocks/>
            </p:cNvGrpSpPr>
            <p:nvPr/>
          </p:nvGrpSpPr>
          <p:grpSpPr bwMode="auto">
            <a:xfrm>
              <a:off x="821" y="888"/>
              <a:ext cx="109" cy="316"/>
              <a:chOff x="2603" y="1693"/>
              <a:chExt cx="401" cy="1174"/>
            </a:xfrm>
          </p:grpSpPr>
          <p:sp>
            <p:nvSpPr>
              <p:cNvPr id="5284" name="Oval 164"/>
              <p:cNvSpPr>
                <a:spLocks noChangeArrowheads="1"/>
              </p:cNvSpPr>
              <p:nvPr/>
            </p:nvSpPr>
            <p:spPr bwMode="auto">
              <a:xfrm rot="2154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85" name="Oval 165"/>
              <p:cNvSpPr>
                <a:spLocks noChangeArrowheads="1"/>
              </p:cNvSpPr>
              <p:nvPr/>
            </p:nvSpPr>
            <p:spPr bwMode="auto">
              <a:xfrm rot="2154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86" name="Rectangle 166"/>
            <p:cNvSpPr>
              <a:spLocks noChangeArrowheads="1"/>
            </p:cNvSpPr>
            <p:nvPr/>
          </p:nvSpPr>
          <p:spPr bwMode="auto">
            <a:xfrm>
              <a:off x="1394" y="941"/>
              <a:ext cx="507" cy="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Transmitted Light</a:t>
              </a:r>
            </a:p>
          </p:txBody>
        </p:sp>
        <p:sp>
          <p:nvSpPr>
            <p:cNvPr id="5287" name="Rectangle 167"/>
            <p:cNvSpPr>
              <a:spLocks noChangeArrowheads="1"/>
            </p:cNvSpPr>
            <p:nvPr/>
          </p:nvSpPr>
          <p:spPr bwMode="auto">
            <a:xfrm>
              <a:off x="142" y="809"/>
              <a:ext cx="546" cy="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White Light Source</a:t>
              </a:r>
            </a:p>
          </p:txBody>
        </p:sp>
        <p:sp>
          <p:nvSpPr>
            <p:cNvPr id="5288" name="Freeform 168"/>
            <p:cNvSpPr>
              <a:spLocks/>
            </p:cNvSpPr>
            <p:nvPr/>
          </p:nvSpPr>
          <p:spPr bwMode="auto">
            <a:xfrm>
              <a:off x="326" y="969"/>
              <a:ext cx="546" cy="149"/>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89" name="Rectangle 169"/>
            <p:cNvSpPr>
              <a:spLocks noChangeArrowheads="1"/>
            </p:cNvSpPr>
            <p:nvPr/>
          </p:nvSpPr>
          <p:spPr bwMode="auto">
            <a:xfrm>
              <a:off x="615" y="765"/>
              <a:ext cx="69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1000" b="1">
                  <a:latin typeface="Times New Roman" charset="0"/>
                </a:rPr>
                <a:t>630 nm BandPass Filter</a:t>
              </a:r>
            </a:p>
          </p:txBody>
        </p:sp>
        <p:sp>
          <p:nvSpPr>
            <p:cNvPr id="5290" name="Rectangle 170"/>
            <p:cNvSpPr>
              <a:spLocks noChangeArrowheads="1"/>
            </p:cNvSpPr>
            <p:nvPr/>
          </p:nvSpPr>
          <p:spPr bwMode="auto">
            <a:xfrm>
              <a:off x="962" y="1161"/>
              <a:ext cx="1006" cy="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0962" tIns="39688" rIns="80962" bIns="39688">
              <a:spAutoFit/>
            </a:bodyPr>
            <a:lstStyle/>
            <a:p>
              <a:pPr defTabSz="695325" eaLnBrk="0" hangingPunct="0">
                <a:spcBef>
                  <a:spcPct val="50000"/>
                </a:spcBef>
              </a:pPr>
              <a:r>
                <a:rPr lang="en-US" sz="900" b="1">
                  <a:effectLst>
                    <a:outerShdw blurRad="38100" dist="38100" dir="2700000" algn="tl">
                      <a:srgbClr val="DDDDDD"/>
                    </a:outerShdw>
                  </a:effectLst>
                  <a:latin typeface="Times New Roman" charset="0"/>
                </a:rPr>
                <a:t>620 -640 nm Light</a:t>
              </a:r>
            </a:p>
          </p:txBody>
        </p:sp>
      </p:grpSp>
      <p:sp>
        <p:nvSpPr>
          <p:cNvPr id="5292" name="Text Box 172"/>
          <p:cNvSpPr txBox="1">
            <a:spLocks noChangeArrowheads="1"/>
          </p:cNvSpPr>
          <p:nvPr/>
        </p:nvSpPr>
        <p:spPr bwMode="auto">
          <a:xfrm>
            <a:off x="354901" y="527679"/>
            <a:ext cx="277908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Standard Band Pass Filters (BP)</a:t>
            </a:r>
          </a:p>
        </p:txBody>
      </p:sp>
      <p:sp>
        <p:nvSpPr>
          <p:cNvPr id="5293" name="Rectangle 173"/>
          <p:cNvSpPr>
            <a:spLocks noChangeArrowheads="1"/>
          </p:cNvSpPr>
          <p:nvPr/>
        </p:nvSpPr>
        <p:spPr bwMode="auto">
          <a:xfrm>
            <a:off x="-173567" y="1418783"/>
            <a:ext cx="4267200" cy="357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Long Pass Filters (LP)</a:t>
            </a:r>
          </a:p>
        </p:txBody>
      </p:sp>
      <p:sp>
        <p:nvSpPr>
          <p:cNvPr id="5294" name="Freeform 174"/>
          <p:cNvSpPr>
            <a:spLocks/>
          </p:cNvSpPr>
          <p:nvPr/>
        </p:nvSpPr>
        <p:spPr bwMode="auto">
          <a:xfrm>
            <a:off x="1843617" y="1963366"/>
            <a:ext cx="1100667" cy="180793"/>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295" name="Group 175"/>
          <p:cNvGrpSpPr>
            <a:grpSpLocks/>
          </p:cNvGrpSpPr>
          <p:nvPr/>
        </p:nvGrpSpPr>
        <p:grpSpPr bwMode="auto">
          <a:xfrm>
            <a:off x="1684868" y="1865253"/>
            <a:ext cx="218017" cy="381429"/>
            <a:chOff x="2688" y="1226"/>
            <a:chExt cx="274" cy="807"/>
          </a:xfrm>
        </p:grpSpPr>
        <p:sp>
          <p:nvSpPr>
            <p:cNvPr id="5296" name="Oval 17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97" name="Oval 17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98" name="Rectangle 178"/>
          <p:cNvSpPr>
            <a:spLocks noChangeArrowheads="1"/>
          </p:cNvSpPr>
          <p:nvPr/>
        </p:nvSpPr>
        <p:spPr bwMode="auto">
          <a:xfrm>
            <a:off x="2916190" y="1932500"/>
            <a:ext cx="1022715" cy="193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Transmitted Light</a:t>
            </a:r>
          </a:p>
        </p:txBody>
      </p:sp>
      <p:sp>
        <p:nvSpPr>
          <p:cNvPr id="5299" name="Rectangle 179"/>
          <p:cNvSpPr>
            <a:spLocks noChangeArrowheads="1"/>
          </p:cNvSpPr>
          <p:nvPr/>
        </p:nvSpPr>
        <p:spPr bwMode="auto">
          <a:xfrm>
            <a:off x="639233" y="1794699"/>
            <a:ext cx="753410" cy="193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0" name="Freeform 180"/>
          <p:cNvSpPr>
            <a:spLocks/>
          </p:cNvSpPr>
          <p:nvPr/>
        </p:nvSpPr>
        <p:spPr bwMode="auto">
          <a:xfrm>
            <a:off x="687918" y="1963366"/>
            <a:ext cx="1098549" cy="180793"/>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5301" name="Rectangle 181"/>
          <p:cNvSpPr>
            <a:spLocks noChangeArrowheads="1"/>
          </p:cNvSpPr>
          <p:nvPr/>
        </p:nvSpPr>
        <p:spPr bwMode="auto">
          <a:xfrm>
            <a:off x="1422401" y="1739580"/>
            <a:ext cx="1317667" cy="193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520 nm Long Pass Filter</a:t>
            </a:r>
          </a:p>
        </p:txBody>
      </p:sp>
      <p:sp>
        <p:nvSpPr>
          <p:cNvPr id="5302" name="Rectangle 182"/>
          <p:cNvSpPr>
            <a:spLocks noChangeArrowheads="1"/>
          </p:cNvSpPr>
          <p:nvPr/>
        </p:nvSpPr>
        <p:spPr bwMode="auto">
          <a:xfrm>
            <a:off x="1968501" y="2197074"/>
            <a:ext cx="1892300" cy="193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&gt;520 nm Light</a:t>
            </a:r>
          </a:p>
        </p:txBody>
      </p:sp>
      <p:grpSp>
        <p:nvGrpSpPr>
          <p:cNvPr id="5329" name="Group 209"/>
          <p:cNvGrpSpPr>
            <a:grpSpLocks/>
          </p:cNvGrpSpPr>
          <p:nvPr/>
        </p:nvGrpSpPr>
        <p:grpSpPr bwMode="auto">
          <a:xfrm>
            <a:off x="4804834" y="865381"/>
            <a:ext cx="3405717" cy="680178"/>
            <a:chOff x="2318" y="785"/>
            <a:chExt cx="1609" cy="617"/>
          </a:xfrm>
        </p:grpSpPr>
        <p:sp>
          <p:nvSpPr>
            <p:cNvPr id="5303" name="Freeform 183"/>
            <p:cNvSpPr>
              <a:spLocks/>
            </p:cNvSpPr>
            <p:nvPr/>
          </p:nvSpPr>
          <p:spPr bwMode="auto">
            <a:xfrm>
              <a:off x="2928" y="1037"/>
              <a:ext cx="557" cy="147"/>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6600">
                    <a:gamma/>
                    <a:tint val="0"/>
                    <a:invGamma/>
                  </a:srgbClr>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endParaRPr lang="en-US"/>
            </a:p>
          </p:txBody>
        </p:sp>
        <p:grpSp>
          <p:nvGrpSpPr>
            <p:cNvPr id="5304" name="Group 184"/>
            <p:cNvGrpSpPr>
              <a:grpSpLocks/>
            </p:cNvGrpSpPr>
            <p:nvPr/>
          </p:nvGrpSpPr>
          <p:grpSpPr bwMode="auto">
            <a:xfrm>
              <a:off x="2848" y="957"/>
              <a:ext cx="110" cy="311"/>
              <a:chOff x="2496" y="3112"/>
              <a:chExt cx="274" cy="807"/>
            </a:xfrm>
          </p:grpSpPr>
          <p:sp>
            <p:nvSpPr>
              <p:cNvPr id="5305" name="Oval 185"/>
              <p:cNvSpPr>
                <a:spLocks noChangeArrowheads="1"/>
              </p:cNvSpPr>
              <p:nvPr/>
            </p:nvSpPr>
            <p:spPr bwMode="auto">
              <a:xfrm rot="2154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6" name="Oval 186"/>
              <p:cNvSpPr>
                <a:spLocks noChangeArrowheads="1"/>
              </p:cNvSpPr>
              <p:nvPr/>
            </p:nvSpPr>
            <p:spPr bwMode="auto">
              <a:xfrm rot="2154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7" name="Rectangle 187"/>
            <p:cNvSpPr>
              <a:spLocks noChangeArrowheads="1"/>
            </p:cNvSpPr>
            <p:nvPr/>
          </p:nvSpPr>
          <p:spPr bwMode="auto">
            <a:xfrm>
              <a:off x="3444" y="1007"/>
              <a:ext cx="483" cy="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Transmitted Light</a:t>
              </a:r>
            </a:p>
          </p:txBody>
        </p:sp>
        <p:sp>
          <p:nvSpPr>
            <p:cNvPr id="5308" name="Rectangle 188"/>
            <p:cNvSpPr>
              <a:spLocks noChangeArrowheads="1"/>
            </p:cNvSpPr>
            <p:nvPr/>
          </p:nvSpPr>
          <p:spPr bwMode="auto">
            <a:xfrm>
              <a:off x="2318" y="899"/>
              <a:ext cx="356" cy="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9" name="Freeform 189"/>
            <p:cNvSpPr>
              <a:spLocks/>
            </p:cNvSpPr>
            <p:nvPr/>
          </p:nvSpPr>
          <p:spPr bwMode="auto">
            <a:xfrm>
              <a:off x="2342" y="1037"/>
              <a:ext cx="557" cy="147"/>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5310" name="Rectangle 190"/>
            <p:cNvSpPr>
              <a:spLocks noChangeArrowheads="1"/>
            </p:cNvSpPr>
            <p:nvPr/>
          </p:nvSpPr>
          <p:spPr bwMode="auto">
            <a:xfrm>
              <a:off x="2677" y="785"/>
              <a:ext cx="629" cy="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575 nm Short Pass Filter</a:t>
              </a:r>
            </a:p>
          </p:txBody>
        </p:sp>
        <p:sp>
          <p:nvSpPr>
            <p:cNvPr id="5311" name="Rectangle 191"/>
            <p:cNvSpPr>
              <a:spLocks noChangeArrowheads="1"/>
            </p:cNvSpPr>
            <p:nvPr/>
          </p:nvSpPr>
          <p:spPr bwMode="auto">
            <a:xfrm>
              <a:off x="2992" y="1227"/>
              <a:ext cx="704" cy="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&lt;575 nm Light</a:t>
              </a:r>
            </a:p>
          </p:txBody>
        </p:sp>
      </p:grpSp>
      <p:sp>
        <p:nvSpPr>
          <p:cNvPr id="5315" name="Rectangle 195"/>
          <p:cNvSpPr>
            <a:spLocks noChangeArrowheads="1"/>
          </p:cNvSpPr>
          <p:nvPr/>
        </p:nvSpPr>
        <p:spPr bwMode="auto">
          <a:xfrm>
            <a:off x="4459880" y="519103"/>
            <a:ext cx="4267200" cy="357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dirty="0"/>
              <a:t>Standard Short Pass Filters (SP)</a:t>
            </a:r>
          </a:p>
        </p:txBody>
      </p:sp>
      <p:sp>
        <p:nvSpPr>
          <p:cNvPr id="5316" name="Freeform 196"/>
          <p:cNvSpPr>
            <a:spLocks/>
          </p:cNvSpPr>
          <p:nvPr/>
        </p:nvSpPr>
        <p:spPr bwMode="auto">
          <a:xfrm>
            <a:off x="6278034" y="1981004"/>
            <a:ext cx="1225551" cy="132287"/>
          </a:xfrm>
          <a:custGeom>
            <a:avLst/>
            <a:gdLst>
              <a:gd name="T0" fmla="*/ 0 w 2305"/>
              <a:gd name="T1" fmla="*/ 0 h 637"/>
              <a:gd name="T2" fmla="*/ 2268 w 2305"/>
              <a:gd name="T3" fmla="*/ 0 h 637"/>
              <a:gd name="T4" fmla="*/ 2208 w 2305"/>
              <a:gd name="T5" fmla="*/ 144 h 637"/>
              <a:gd name="T6" fmla="*/ 2280 w 2305"/>
              <a:gd name="T7" fmla="*/ 168 h 637"/>
              <a:gd name="T8" fmla="*/ 2244 w 2305"/>
              <a:gd name="T9" fmla="*/ 168 h 637"/>
              <a:gd name="T10" fmla="*/ 2184 w 2305"/>
              <a:gd name="T11" fmla="*/ 372 h 637"/>
              <a:gd name="T12" fmla="*/ 2304 w 2305"/>
              <a:gd name="T13" fmla="*/ 504 h 637"/>
              <a:gd name="T14" fmla="*/ 2304 w 2305"/>
              <a:gd name="T15" fmla="*/ 552 h 637"/>
              <a:gd name="T16" fmla="*/ 2292 w 2305"/>
              <a:gd name="T17" fmla="*/ 636 h 637"/>
              <a:gd name="T18" fmla="*/ 426 w 2305"/>
              <a:gd name="T19" fmla="*/ 636 h 637"/>
              <a:gd name="T20" fmla="*/ 0 w 2305"/>
              <a:gd name="T2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17" name="Oval 197"/>
          <p:cNvSpPr>
            <a:spLocks noChangeArrowheads="1"/>
          </p:cNvSpPr>
          <p:nvPr/>
        </p:nvSpPr>
        <p:spPr bwMode="auto">
          <a:xfrm rot="3180000">
            <a:off x="6291533" y="1928923"/>
            <a:ext cx="277804" cy="198967"/>
          </a:xfrm>
          <a:prstGeom prst="ellipse">
            <a:avLst/>
          </a:prstGeom>
          <a:solidFill>
            <a:schemeClr val="bg2"/>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8" name="Oval 198"/>
          <p:cNvSpPr>
            <a:spLocks noChangeArrowheads="1"/>
          </p:cNvSpPr>
          <p:nvPr/>
        </p:nvSpPr>
        <p:spPr bwMode="auto">
          <a:xfrm rot="3180000">
            <a:off x="6266133" y="1938845"/>
            <a:ext cx="277804" cy="198967"/>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9" name="Freeform 199"/>
          <p:cNvSpPr>
            <a:spLocks/>
          </p:cNvSpPr>
          <p:nvPr/>
        </p:nvSpPr>
        <p:spPr bwMode="auto">
          <a:xfrm>
            <a:off x="4928657" y="1967735"/>
            <a:ext cx="1581151" cy="447572"/>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5320" name="Rectangle 200"/>
          <p:cNvSpPr>
            <a:spLocks noChangeArrowheads="1"/>
          </p:cNvSpPr>
          <p:nvPr/>
        </p:nvSpPr>
        <p:spPr bwMode="auto">
          <a:xfrm>
            <a:off x="4906434" y="1727454"/>
            <a:ext cx="3424767" cy="274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200" b="1">
                <a:latin typeface="Times New Roman" charset="0"/>
              </a:rPr>
              <a:t>Dichroic filter/Mirror at 45 deg</a:t>
            </a:r>
          </a:p>
        </p:txBody>
      </p:sp>
      <p:sp>
        <p:nvSpPr>
          <p:cNvPr id="5321" name="Rectangle 201"/>
          <p:cNvSpPr>
            <a:spLocks noChangeArrowheads="1"/>
          </p:cNvSpPr>
          <p:nvPr/>
        </p:nvSpPr>
        <p:spPr bwMode="auto">
          <a:xfrm>
            <a:off x="5719233" y="2415348"/>
            <a:ext cx="1593851" cy="243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000" b="1">
                <a:latin typeface="Times New Roman" charset="0"/>
              </a:rPr>
              <a:t>Reflected light</a:t>
            </a:r>
          </a:p>
        </p:txBody>
      </p:sp>
      <p:sp>
        <p:nvSpPr>
          <p:cNvPr id="5322" name="Rectangle 202"/>
          <p:cNvSpPr>
            <a:spLocks noChangeArrowheads="1"/>
          </p:cNvSpPr>
          <p:nvPr/>
        </p:nvSpPr>
        <p:spPr bwMode="auto">
          <a:xfrm>
            <a:off x="7395910" y="1918401"/>
            <a:ext cx="995466" cy="2128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800" b="1" dirty="0">
                <a:latin typeface="Times New Roman" charset="0"/>
              </a:rPr>
              <a:t>Transmitted Light</a:t>
            </a:r>
          </a:p>
        </p:txBody>
      </p:sp>
      <p:sp>
        <p:nvSpPr>
          <p:cNvPr id="5323" name="Rectangle 203"/>
          <p:cNvSpPr>
            <a:spLocks noChangeArrowheads="1"/>
          </p:cNvSpPr>
          <p:nvPr/>
        </p:nvSpPr>
        <p:spPr bwMode="auto">
          <a:xfrm>
            <a:off x="4777098" y="2044245"/>
            <a:ext cx="889317" cy="243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000" b="1" dirty="0">
                <a:latin typeface="Times New Roman" charset="0"/>
              </a:rPr>
              <a:t>Light Source</a:t>
            </a:r>
          </a:p>
        </p:txBody>
      </p:sp>
      <p:sp>
        <p:nvSpPr>
          <p:cNvPr id="5326" name="Rectangle 206"/>
          <p:cNvSpPr>
            <a:spLocks noChangeArrowheads="1"/>
          </p:cNvSpPr>
          <p:nvPr/>
        </p:nvSpPr>
        <p:spPr bwMode="auto">
          <a:xfrm>
            <a:off x="4165600" y="1471698"/>
            <a:ext cx="4267200" cy="357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Dichroic Filters (DC)</a:t>
            </a:r>
          </a:p>
        </p:txBody>
      </p:sp>
      <p:sp>
        <p:nvSpPr>
          <p:cNvPr id="5330" name="Line 210"/>
          <p:cNvSpPr>
            <a:spLocks noChangeShapeType="1"/>
          </p:cNvSpPr>
          <p:nvPr/>
        </p:nvSpPr>
        <p:spPr bwMode="auto">
          <a:xfrm>
            <a:off x="914400" y="2688742"/>
            <a:ext cx="7315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333" name="Group 213"/>
          <p:cNvGrpSpPr>
            <a:grpSpLocks/>
          </p:cNvGrpSpPr>
          <p:nvPr/>
        </p:nvGrpSpPr>
        <p:grpSpPr bwMode="auto">
          <a:xfrm>
            <a:off x="804334" y="3365613"/>
            <a:ext cx="158751" cy="381429"/>
            <a:chOff x="2688" y="1226"/>
            <a:chExt cx="274" cy="807"/>
          </a:xfrm>
        </p:grpSpPr>
        <p:sp>
          <p:nvSpPr>
            <p:cNvPr id="5334" name="Oval 214"/>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5" name="Oval 215"/>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40" name="Group 220"/>
          <p:cNvGrpSpPr>
            <a:grpSpLocks/>
          </p:cNvGrpSpPr>
          <p:nvPr/>
        </p:nvGrpSpPr>
        <p:grpSpPr bwMode="auto">
          <a:xfrm>
            <a:off x="836085" y="4223276"/>
            <a:ext cx="162983" cy="287725"/>
            <a:chOff x="3074" y="2946"/>
            <a:chExt cx="107" cy="261"/>
          </a:xfrm>
        </p:grpSpPr>
        <p:sp>
          <p:nvSpPr>
            <p:cNvPr id="5337" name="Oval 217"/>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8" name="Oval 218"/>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2" name="Line 222"/>
          <p:cNvSpPr>
            <a:spLocks noChangeShapeType="1"/>
          </p:cNvSpPr>
          <p:nvPr/>
        </p:nvSpPr>
        <p:spPr bwMode="auto">
          <a:xfrm>
            <a:off x="908051" y="4382021"/>
            <a:ext cx="0" cy="37040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343" name="Group 223"/>
          <p:cNvGrpSpPr>
            <a:grpSpLocks/>
          </p:cNvGrpSpPr>
          <p:nvPr/>
        </p:nvGrpSpPr>
        <p:grpSpPr bwMode="auto">
          <a:xfrm>
            <a:off x="836085" y="5069915"/>
            <a:ext cx="162983" cy="287725"/>
            <a:chOff x="3074" y="2946"/>
            <a:chExt cx="107" cy="261"/>
          </a:xfrm>
        </p:grpSpPr>
        <p:sp>
          <p:nvSpPr>
            <p:cNvPr id="5344" name="Oval 22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 name="Oval 22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7" name="Line 227"/>
          <p:cNvSpPr>
            <a:spLocks noChangeShapeType="1"/>
          </p:cNvSpPr>
          <p:nvPr/>
        </p:nvSpPr>
        <p:spPr bwMode="auto">
          <a:xfrm>
            <a:off x="908051" y="5228660"/>
            <a:ext cx="0" cy="37040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380" name="Group 260"/>
          <p:cNvGrpSpPr>
            <a:grpSpLocks/>
          </p:cNvGrpSpPr>
          <p:nvPr/>
        </p:nvGrpSpPr>
        <p:grpSpPr bwMode="auto">
          <a:xfrm>
            <a:off x="101600" y="3535381"/>
            <a:ext cx="1625600" cy="2592833"/>
            <a:chOff x="48" y="3207"/>
            <a:chExt cx="1248" cy="2352"/>
          </a:xfrm>
        </p:grpSpPr>
        <p:sp>
          <p:nvSpPr>
            <p:cNvPr id="5331" name="Line 211"/>
            <p:cNvSpPr>
              <a:spLocks noChangeShapeType="1"/>
            </p:cNvSpPr>
            <p:nvPr/>
          </p:nvSpPr>
          <p:spPr bwMode="auto">
            <a:xfrm>
              <a:off x="48" y="3207"/>
              <a:ext cx="124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41" name="Line 221"/>
            <p:cNvSpPr>
              <a:spLocks noChangeShapeType="1"/>
            </p:cNvSpPr>
            <p:nvPr/>
          </p:nvSpPr>
          <p:spPr bwMode="auto">
            <a:xfrm>
              <a:off x="83" y="3975"/>
              <a:ext cx="117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46" name="Line 226"/>
            <p:cNvSpPr>
              <a:spLocks noChangeShapeType="1"/>
            </p:cNvSpPr>
            <p:nvPr/>
          </p:nvSpPr>
          <p:spPr bwMode="auto">
            <a:xfrm>
              <a:off x="83" y="4743"/>
              <a:ext cx="117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48" name="Line 228"/>
            <p:cNvSpPr>
              <a:spLocks noChangeShapeType="1"/>
            </p:cNvSpPr>
            <p:nvPr/>
          </p:nvSpPr>
          <p:spPr bwMode="auto">
            <a:xfrm>
              <a:off x="48" y="5559"/>
              <a:ext cx="124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349" name="Group 229"/>
          <p:cNvGrpSpPr>
            <a:grpSpLocks/>
          </p:cNvGrpSpPr>
          <p:nvPr/>
        </p:nvGrpSpPr>
        <p:grpSpPr bwMode="auto">
          <a:xfrm>
            <a:off x="804334" y="5958446"/>
            <a:ext cx="158751" cy="381429"/>
            <a:chOff x="2688" y="1226"/>
            <a:chExt cx="274" cy="807"/>
          </a:xfrm>
        </p:grpSpPr>
        <p:sp>
          <p:nvSpPr>
            <p:cNvPr id="5350" name="Oval 23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1" name="Oval 23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3" name="Group 233"/>
          <p:cNvGrpSpPr>
            <a:grpSpLocks/>
          </p:cNvGrpSpPr>
          <p:nvPr/>
        </p:nvGrpSpPr>
        <p:grpSpPr bwMode="auto">
          <a:xfrm>
            <a:off x="5283200" y="3365613"/>
            <a:ext cx="2641600" cy="2974262"/>
            <a:chOff x="432" y="3053"/>
            <a:chExt cx="1728" cy="2698"/>
          </a:xfrm>
        </p:grpSpPr>
        <p:sp>
          <p:nvSpPr>
            <p:cNvPr id="5354" name="Line 234"/>
            <p:cNvSpPr>
              <a:spLocks noChangeShapeType="1"/>
            </p:cNvSpPr>
            <p:nvPr/>
          </p:nvSpPr>
          <p:spPr bwMode="auto">
            <a:xfrm>
              <a:off x="432" y="3207"/>
              <a:ext cx="172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355" name="Group 235"/>
            <p:cNvGrpSpPr>
              <a:grpSpLocks/>
            </p:cNvGrpSpPr>
            <p:nvPr/>
          </p:nvGrpSpPr>
          <p:grpSpPr bwMode="auto">
            <a:xfrm>
              <a:off x="892" y="3053"/>
              <a:ext cx="103" cy="346"/>
              <a:chOff x="2688" y="1226"/>
              <a:chExt cx="274" cy="807"/>
            </a:xfrm>
          </p:grpSpPr>
          <p:sp>
            <p:nvSpPr>
              <p:cNvPr id="5356" name="Oval 23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7" name="Oval 23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8" name="Group 238"/>
            <p:cNvGrpSpPr>
              <a:grpSpLocks/>
            </p:cNvGrpSpPr>
            <p:nvPr/>
          </p:nvGrpSpPr>
          <p:grpSpPr bwMode="auto">
            <a:xfrm>
              <a:off x="912" y="3831"/>
              <a:ext cx="107" cy="261"/>
              <a:chOff x="3074" y="2946"/>
              <a:chExt cx="107" cy="261"/>
            </a:xfrm>
          </p:grpSpPr>
          <p:sp>
            <p:nvSpPr>
              <p:cNvPr id="5359" name="Oval 239"/>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0" name="Oval 240"/>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1" name="Line 241"/>
            <p:cNvSpPr>
              <a:spLocks noChangeShapeType="1"/>
            </p:cNvSpPr>
            <p:nvPr/>
          </p:nvSpPr>
          <p:spPr bwMode="auto">
            <a:xfrm>
              <a:off x="480" y="3975"/>
              <a:ext cx="163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62" name="Line 242"/>
            <p:cNvSpPr>
              <a:spLocks noChangeShapeType="1"/>
            </p:cNvSpPr>
            <p:nvPr/>
          </p:nvSpPr>
          <p:spPr bwMode="auto">
            <a:xfrm>
              <a:off x="960" y="3975"/>
              <a:ext cx="0" cy="33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363" name="Group 243"/>
            <p:cNvGrpSpPr>
              <a:grpSpLocks/>
            </p:cNvGrpSpPr>
            <p:nvPr/>
          </p:nvGrpSpPr>
          <p:grpSpPr bwMode="auto">
            <a:xfrm>
              <a:off x="912" y="4599"/>
              <a:ext cx="107" cy="261"/>
              <a:chOff x="3074" y="2946"/>
              <a:chExt cx="107" cy="261"/>
            </a:xfrm>
          </p:grpSpPr>
          <p:sp>
            <p:nvSpPr>
              <p:cNvPr id="5364" name="Oval 24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5" name="Oval 24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6" name="Line 246"/>
            <p:cNvSpPr>
              <a:spLocks noChangeShapeType="1"/>
            </p:cNvSpPr>
            <p:nvPr/>
          </p:nvSpPr>
          <p:spPr bwMode="auto">
            <a:xfrm>
              <a:off x="480" y="4743"/>
              <a:ext cx="1632"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67" name="Line 247"/>
            <p:cNvSpPr>
              <a:spLocks noChangeShapeType="1"/>
            </p:cNvSpPr>
            <p:nvPr/>
          </p:nvSpPr>
          <p:spPr bwMode="auto">
            <a:xfrm>
              <a:off x="960" y="4743"/>
              <a:ext cx="0" cy="33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68" name="Line 248"/>
            <p:cNvSpPr>
              <a:spLocks noChangeShapeType="1"/>
            </p:cNvSpPr>
            <p:nvPr/>
          </p:nvSpPr>
          <p:spPr bwMode="auto">
            <a:xfrm>
              <a:off x="432" y="5559"/>
              <a:ext cx="1728"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369" name="Group 249"/>
            <p:cNvGrpSpPr>
              <a:grpSpLocks/>
            </p:cNvGrpSpPr>
            <p:nvPr/>
          </p:nvGrpSpPr>
          <p:grpSpPr bwMode="auto">
            <a:xfrm>
              <a:off x="892" y="5405"/>
              <a:ext cx="103" cy="346"/>
              <a:chOff x="2688" y="1226"/>
              <a:chExt cx="274" cy="807"/>
            </a:xfrm>
          </p:grpSpPr>
          <p:sp>
            <p:nvSpPr>
              <p:cNvPr id="5370" name="Oval 25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71" name="Oval 25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5372" name="Text Box 252"/>
          <p:cNvSpPr txBox="1">
            <a:spLocks noChangeArrowheads="1"/>
          </p:cNvSpPr>
          <p:nvPr/>
        </p:nvSpPr>
        <p:spPr bwMode="auto">
          <a:xfrm>
            <a:off x="406400" y="2847487"/>
            <a:ext cx="225029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Create the following filters</a:t>
            </a:r>
          </a:p>
        </p:txBody>
      </p:sp>
      <p:sp>
        <p:nvSpPr>
          <p:cNvPr id="5373" name="Text Box 253"/>
          <p:cNvSpPr txBox="1">
            <a:spLocks noChangeArrowheads="1"/>
          </p:cNvSpPr>
          <p:nvPr/>
        </p:nvSpPr>
        <p:spPr bwMode="auto">
          <a:xfrm>
            <a:off x="4978401" y="2847487"/>
            <a:ext cx="229018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Show filters for these dyes</a:t>
            </a:r>
          </a:p>
        </p:txBody>
      </p:sp>
      <p:sp>
        <p:nvSpPr>
          <p:cNvPr id="5374" name="Text Box 254"/>
          <p:cNvSpPr txBox="1">
            <a:spLocks noChangeArrowheads="1"/>
          </p:cNvSpPr>
          <p:nvPr/>
        </p:nvSpPr>
        <p:spPr bwMode="auto">
          <a:xfrm>
            <a:off x="7903633" y="3349076"/>
            <a:ext cx="69750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sp>
        <p:nvSpPr>
          <p:cNvPr id="5375" name="Text Box 255"/>
          <p:cNvSpPr txBox="1">
            <a:spLocks noChangeArrowheads="1"/>
          </p:cNvSpPr>
          <p:nvPr/>
        </p:nvSpPr>
        <p:spPr bwMode="auto">
          <a:xfrm>
            <a:off x="7924800" y="4223276"/>
            <a:ext cx="67211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APC</a:t>
            </a:r>
          </a:p>
        </p:txBody>
      </p:sp>
      <p:sp>
        <p:nvSpPr>
          <p:cNvPr id="5376" name="Text Box 256"/>
          <p:cNvSpPr txBox="1">
            <a:spLocks noChangeArrowheads="1"/>
          </p:cNvSpPr>
          <p:nvPr/>
        </p:nvSpPr>
        <p:spPr bwMode="auto">
          <a:xfrm>
            <a:off x="5689600" y="5546150"/>
            <a:ext cx="72342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DAPI</a:t>
            </a:r>
          </a:p>
        </p:txBody>
      </p:sp>
      <p:sp>
        <p:nvSpPr>
          <p:cNvPr id="5377" name="Text Box 257"/>
          <p:cNvSpPr txBox="1">
            <a:spLocks noChangeArrowheads="1"/>
          </p:cNvSpPr>
          <p:nvPr/>
        </p:nvSpPr>
        <p:spPr bwMode="auto">
          <a:xfrm>
            <a:off x="7924800" y="5979391"/>
            <a:ext cx="59516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Cy5</a:t>
            </a:r>
          </a:p>
        </p:txBody>
      </p:sp>
      <p:sp>
        <p:nvSpPr>
          <p:cNvPr id="5378" name="Text Box 258"/>
          <p:cNvSpPr txBox="1">
            <a:spLocks noChangeArrowheads="1"/>
          </p:cNvSpPr>
          <p:nvPr/>
        </p:nvSpPr>
        <p:spPr bwMode="auto">
          <a:xfrm>
            <a:off x="7916334" y="5079837"/>
            <a:ext cx="49259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PE</a:t>
            </a:r>
          </a:p>
        </p:txBody>
      </p:sp>
      <p:sp>
        <p:nvSpPr>
          <p:cNvPr id="5379" name="Text Box 259"/>
          <p:cNvSpPr txBox="1">
            <a:spLocks noChangeArrowheads="1"/>
          </p:cNvSpPr>
          <p:nvPr/>
        </p:nvSpPr>
        <p:spPr bwMode="auto">
          <a:xfrm>
            <a:off x="5588000" y="4709432"/>
            <a:ext cx="697502"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grpSp>
        <p:nvGrpSpPr>
          <p:cNvPr id="5385" name="Group 265"/>
          <p:cNvGrpSpPr>
            <a:grpSpLocks/>
          </p:cNvGrpSpPr>
          <p:nvPr/>
        </p:nvGrpSpPr>
        <p:grpSpPr bwMode="auto">
          <a:xfrm>
            <a:off x="1727200" y="3217891"/>
            <a:ext cx="2844800" cy="942547"/>
            <a:chOff x="816" y="2919"/>
            <a:chExt cx="1344" cy="855"/>
          </a:xfrm>
        </p:grpSpPr>
        <p:sp>
          <p:nvSpPr>
            <p:cNvPr id="5381" name="Line 261"/>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82" name="Line 262"/>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83" name="Text Box 263"/>
            <p:cNvSpPr txBox="1">
              <a:spLocks noChangeArrowheads="1"/>
            </p:cNvSpPr>
            <p:nvPr/>
          </p:nvSpPr>
          <p:spPr bwMode="auto">
            <a:xfrm>
              <a:off x="816" y="2919"/>
              <a:ext cx="196"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84" name="Text Box 264"/>
            <p:cNvSpPr txBox="1">
              <a:spLocks noChangeArrowheads="1"/>
            </p:cNvSpPr>
            <p:nvPr/>
          </p:nvSpPr>
          <p:spPr bwMode="auto">
            <a:xfrm>
              <a:off x="1536" y="3495"/>
              <a:ext cx="130"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86" name="Group 266"/>
          <p:cNvGrpSpPr>
            <a:grpSpLocks/>
          </p:cNvGrpSpPr>
          <p:nvPr/>
        </p:nvGrpSpPr>
        <p:grpSpPr bwMode="auto">
          <a:xfrm>
            <a:off x="1727200" y="4064530"/>
            <a:ext cx="2844800" cy="942547"/>
            <a:chOff x="816" y="2919"/>
            <a:chExt cx="1344" cy="855"/>
          </a:xfrm>
        </p:grpSpPr>
        <p:sp>
          <p:nvSpPr>
            <p:cNvPr id="5387" name="Line 26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88" name="Line 26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89" name="Text Box 269"/>
            <p:cNvSpPr txBox="1">
              <a:spLocks noChangeArrowheads="1"/>
            </p:cNvSpPr>
            <p:nvPr/>
          </p:nvSpPr>
          <p:spPr bwMode="auto">
            <a:xfrm>
              <a:off x="816" y="2919"/>
              <a:ext cx="196"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0" name="Text Box 270"/>
            <p:cNvSpPr txBox="1">
              <a:spLocks noChangeArrowheads="1"/>
            </p:cNvSpPr>
            <p:nvPr/>
          </p:nvSpPr>
          <p:spPr bwMode="auto">
            <a:xfrm>
              <a:off x="1536" y="3495"/>
              <a:ext cx="130"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1" name="Group 271"/>
          <p:cNvGrpSpPr>
            <a:grpSpLocks/>
          </p:cNvGrpSpPr>
          <p:nvPr/>
        </p:nvGrpSpPr>
        <p:grpSpPr bwMode="auto">
          <a:xfrm>
            <a:off x="1727200" y="4911170"/>
            <a:ext cx="2844800" cy="942547"/>
            <a:chOff x="816" y="2919"/>
            <a:chExt cx="1344" cy="855"/>
          </a:xfrm>
        </p:grpSpPr>
        <p:sp>
          <p:nvSpPr>
            <p:cNvPr id="5392" name="Line 272"/>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93" name="Line 273"/>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94" name="Text Box 274"/>
            <p:cNvSpPr txBox="1">
              <a:spLocks noChangeArrowheads="1"/>
            </p:cNvSpPr>
            <p:nvPr/>
          </p:nvSpPr>
          <p:spPr bwMode="auto">
            <a:xfrm>
              <a:off x="816" y="2919"/>
              <a:ext cx="196"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5" name="Text Box 275"/>
            <p:cNvSpPr txBox="1">
              <a:spLocks noChangeArrowheads="1"/>
            </p:cNvSpPr>
            <p:nvPr/>
          </p:nvSpPr>
          <p:spPr bwMode="auto">
            <a:xfrm>
              <a:off x="1536" y="3495"/>
              <a:ext cx="130"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6" name="Group 276"/>
          <p:cNvGrpSpPr>
            <a:grpSpLocks/>
          </p:cNvGrpSpPr>
          <p:nvPr/>
        </p:nvGrpSpPr>
        <p:grpSpPr bwMode="auto">
          <a:xfrm>
            <a:off x="1727200" y="5810724"/>
            <a:ext cx="2844800" cy="942547"/>
            <a:chOff x="816" y="2919"/>
            <a:chExt cx="1344" cy="855"/>
          </a:xfrm>
        </p:grpSpPr>
        <p:sp>
          <p:nvSpPr>
            <p:cNvPr id="5397" name="Line 27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98" name="Line 27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99" name="Text Box 279"/>
            <p:cNvSpPr txBox="1">
              <a:spLocks noChangeArrowheads="1"/>
            </p:cNvSpPr>
            <p:nvPr/>
          </p:nvSpPr>
          <p:spPr bwMode="auto">
            <a:xfrm>
              <a:off x="816" y="2919"/>
              <a:ext cx="196"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400" name="Text Box 280"/>
            <p:cNvSpPr txBox="1">
              <a:spLocks noChangeArrowheads="1"/>
            </p:cNvSpPr>
            <p:nvPr/>
          </p:nvSpPr>
          <p:spPr bwMode="auto">
            <a:xfrm>
              <a:off x="1536" y="3495"/>
              <a:ext cx="130"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sp>
        <p:nvSpPr>
          <p:cNvPr id="5401" name="Text Box 281"/>
          <p:cNvSpPr txBox="1">
            <a:spLocks noChangeArrowheads="1"/>
          </p:cNvSpPr>
          <p:nvPr/>
        </p:nvSpPr>
        <p:spPr bwMode="auto">
          <a:xfrm>
            <a:off x="512234" y="3135211"/>
            <a:ext cx="6866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515 BP</a:t>
            </a:r>
          </a:p>
        </p:txBody>
      </p:sp>
      <p:sp>
        <p:nvSpPr>
          <p:cNvPr id="5402" name="Text Box 282"/>
          <p:cNvSpPr txBox="1">
            <a:spLocks noChangeArrowheads="1"/>
          </p:cNvSpPr>
          <p:nvPr/>
        </p:nvSpPr>
        <p:spPr bwMode="auto">
          <a:xfrm>
            <a:off x="406400" y="3979646"/>
            <a:ext cx="93464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575 DC/LP</a:t>
            </a:r>
          </a:p>
        </p:txBody>
      </p:sp>
      <p:sp>
        <p:nvSpPr>
          <p:cNvPr id="5403" name="Text Box 283"/>
          <p:cNvSpPr txBox="1">
            <a:spLocks noChangeArrowheads="1"/>
          </p:cNvSpPr>
          <p:nvPr/>
        </p:nvSpPr>
        <p:spPr bwMode="auto">
          <a:xfrm>
            <a:off x="508000" y="4858256"/>
            <a:ext cx="93464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680 DC/LP</a:t>
            </a:r>
          </a:p>
        </p:txBody>
      </p:sp>
      <p:sp>
        <p:nvSpPr>
          <p:cNvPr id="5404" name="Text Box 284"/>
          <p:cNvSpPr txBox="1">
            <a:spLocks noChangeArrowheads="1"/>
          </p:cNvSpPr>
          <p:nvPr/>
        </p:nvSpPr>
        <p:spPr bwMode="auto">
          <a:xfrm>
            <a:off x="508001" y="5704895"/>
            <a:ext cx="68668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620 SP</a:t>
            </a:r>
          </a:p>
        </p:txBody>
      </p:sp>
      <p:grpSp>
        <p:nvGrpSpPr>
          <p:cNvPr id="5405" name="Group 285"/>
          <p:cNvGrpSpPr>
            <a:grpSpLocks/>
          </p:cNvGrpSpPr>
          <p:nvPr/>
        </p:nvGrpSpPr>
        <p:grpSpPr bwMode="auto">
          <a:xfrm>
            <a:off x="101600" y="2212508"/>
            <a:ext cx="1727200" cy="563875"/>
            <a:chOff x="816" y="2967"/>
            <a:chExt cx="1344" cy="1023"/>
          </a:xfrm>
        </p:grpSpPr>
        <p:sp>
          <p:nvSpPr>
            <p:cNvPr id="5406" name="Line 286"/>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7" name="Line 287"/>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8" name="Text Box 288"/>
            <p:cNvSpPr txBox="1">
              <a:spLocks noChangeArrowheads="1"/>
            </p:cNvSpPr>
            <p:nvPr/>
          </p:nvSpPr>
          <p:spPr bwMode="auto">
            <a:xfrm>
              <a:off x="816" y="2983"/>
              <a:ext cx="263" cy="3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t>%T</a:t>
              </a:r>
            </a:p>
          </p:txBody>
        </p:sp>
        <p:sp>
          <p:nvSpPr>
            <p:cNvPr id="5409" name="Text Box 289"/>
            <p:cNvSpPr txBox="1">
              <a:spLocks noChangeArrowheads="1"/>
            </p:cNvSpPr>
            <p:nvPr/>
          </p:nvSpPr>
          <p:spPr bwMode="auto">
            <a:xfrm>
              <a:off x="1509" y="3571"/>
              <a:ext cx="199" cy="4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900">
                  <a:cs typeface="Arial" charset="0"/>
                </a:rPr>
                <a:t>λ</a:t>
              </a:r>
            </a:p>
          </p:txBody>
        </p:sp>
      </p:grpSp>
      <p:sp>
        <p:nvSpPr>
          <p:cNvPr id="5410" name="Freeform 290"/>
          <p:cNvSpPr>
            <a:spLocks/>
          </p:cNvSpPr>
          <p:nvPr/>
        </p:nvSpPr>
        <p:spPr bwMode="auto">
          <a:xfrm>
            <a:off x="406400" y="2265422"/>
            <a:ext cx="1524000" cy="273394"/>
          </a:xfrm>
          <a:custGeom>
            <a:avLst/>
            <a:gdLst>
              <a:gd name="T0" fmla="*/ 0 w 720"/>
              <a:gd name="T1" fmla="*/ 248 h 248"/>
              <a:gd name="T2" fmla="*/ 192 w 720"/>
              <a:gd name="T3" fmla="*/ 200 h 248"/>
              <a:gd name="T4" fmla="*/ 240 w 720"/>
              <a:gd name="T5" fmla="*/ 152 h 248"/>
              <a:gd name="T6" fmla="*/ 288 w 720"/>
              <a:gd name="T7" fmla="*/ 56 h 248"/>
              <a:gd name="T8" fmla="*/ 288 w 720"/>
              <a:gd name="T9" fmla="*/ 8 h 248"/>
              <a:gd name="T10" fmla="*/ 432 w 720"/>
              <a:gd name="T11" fmla="*/ 8 h 248"/>
              <a:gd name="T12" fmla="*/ 720 w 720"/>
              <a:gd name="T13" fmla="*/ 8 h 248"/>
            </a:gdLst>
            <a:ahLst/>
            <a:cxnLst>
              <a:cxn ang="0">
                <a:pos x="T0" y="T1"/>
              </a:cxn>
              <a:cxn ang="0">
                <a:pos x="T2" y="T3"/>
              </a:cxn>
              <a:cxn ang="0">
                <a:pos x="T4" y="T5"/>
              </a:cxn>
              <a:cxn ang="0">
                <a:pos x="T6" y="T7"/>
              </a:cxn>
              <a:cxn ang="0">
                <a:pos x="T8" y="T9"/>
              </a:cxn>
              <a:cxn ang="0">
                <a:pos x="T10" y="T11"/>
              </a:cxn>
              <a:cxn ang="0">
                <a:pos x="T12" y="T13"/>
              </a:cxn>
            </a:cxnLst>
            <a:rect l="0" t="0" r="r" b="b"/>
            <a:pathLst>
              <a:path w="720" h="248">
                <a:moveTo>
                  <a:pt x="0" y="248"/>
                </a:moveTo>
                <a:cubicBezTo>
                  <a:pt x="76" y="232"/>
                  <a:pt x="152" y="216"/>
                  <a:pt x="192" y="200"/>
                </a:cubicBezTo>
                <a:cubicBezTo>
                  <a:pt x="232" y="184"/>
                  <a:pt x="224" y="176"/>
                  <a:pt x="240" y="152"/>
                </a:cubicBezTo>
                <a:cubicBezTo>
                  <a:pt x="256" y="128"/>
                  <a:pt x="280" y="80"/>
                  <a:pt x="288" y="56"/>
                </a:cubicBezTo>
                <a:cubicBezTo>
                  <a:pt x="296" y="32"/>
                  <a:pt x="264" y="16"/>
                  <a:pt x="288" y="8"/>
                </a:cubicBezTo>
                <a:cubicBezTo>
                  <a:pt x="312" y="0"/>
                  <a:pt x="360" y="8"/>
                  <a:pt x="432" y="8"/>
                </a:cubicBezTo>
                <a:cubicBezTo>
                  <a:pt x="504" y="8"/>
                  <a:pt x="672" y="8"/>
                  <a:pt x="720" y="8"/>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11" name="Text Box 291"/>
          <p:cNvSpPr txBox="1">
            <a:spLocks noChangeArrowheads="1"/>
          </p:cNvSpPr>
          <p:nvPr/>
        </p:nvSpPr>
        <p:spPr bwMode="auto">
          <a:xfrm>
            <a:off x="609601" y="2529997"/>
            <a:ext cx="466794" cy="200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700"/>
              <a:t>520nm</a:t>
            </a:r>
          </a:p>
        </p:txBody>
      </p:sp>
      <p:sp>
        <p:nvSpPr>
          <p:cNvPr id="5412" name="Line 292"/>
          <p:cNvSpPr>
            <a:spLocks noChangeShapeType="1"/>
          </p:cNvSpPr>
          <p:nvPr/>
        </p:nvSpPr>
        <p:spPr bwMode="auto">
          <a:xfrm>
            <a:off x="914400" y="2265422"/>
            <a:ext cx="0" cy="10583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44273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F2F5-076C-C040-B25D-8C1F994A0151}"/>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E18FFD3-8729-BB47-898B-A09D30E3558F}"/>
              </a:ext>
            </a:extLst>
          </p:cNvPr>
          <p:cNvSpPr>
            <a:spLocks noGrp="1"/>
          </p:cNvSpPr>
          <p:nvPr>
            <p:ph idx="1"/>
          </p:nvPr>
        </p:nvSpPr>
        <p:spPr/>
        <p:txBody>
          <a:bodyPr/>
          <a:lstStyle/>
          <a:p>
            <a:pPr>
              <a:defRPr/>
            </a:pPr>
            <a:endParaRPr lang="en-US"/>
          </a:p>
        </p:txBody>
      </p:sp>
      <p:pic>
        <p:nvPicPr>
          <p:cNvPr id="71683" name="Picture 3">
            <a:extLst>
              <a:ext uri="{FF2B5EF4-FFF2-40B4-BE49-F238E27FC236}">
                <a16:creationId xmlns:a16="http://schemas.microsoft.com/office/drawing/2014/main" id="{45A4EDB3-10C4-8549-91AE-4389FED7B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711200"/>
            <a:ext cx="57086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B0EA2A82-9E37-8746-BF7A-050CA0E5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50" y="309563"/>
            <a:ext cx="1025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a:extLst>
              <a:ext uri="{FF2B5EF4-FFF2-40B4-BE49-F238E27FC236}">
                <a16:creationId xmlns:a16="http://schemas.microsoft.com/office/drawing/2014/main" id="{14389020-5B97-E24F-B48E-D147427270A0}"/>
              </a:ext>
            </a:extLst>
          </p:cNvPr>
          <p:cNvSpPr txBox="1">
            <a:spLocks noChangeArrowheads="1"/>
          </p:cNvSpPr>
          <p:nvPr/>
        </p:nvSpPr>
        <p:spPr bwMode="auto">
          <a:xfrm>
            <a:off x="5059363" y="6324600"/>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http://evrogen.com/spectra-viewer/viewer.shtml</a:t>
            </a:r>
          </a:p>
        </p:txBody>
      </p:sp>
      <p:pic>
        <p:nvPicPr>
          <p:cNvPr id="71686" name="Picture 6">
            <a:extLst>
              <a:ext uri="{FF2B5EF4-FFF2-40B4-BE49-F238E27FC236}">
                <a16:creationId xmlns:a16="http://schemas.microsoft.com/office/drawing/2014/main" id="{BE209B9E-09D8-2940-9D68-3E0B1E632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69950"/>
            <a:ext cx="1320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7">
            <a:extLst>
              <a:ext uri="{FF2B5EF4-FFF2-40B4-BE49-F238E27FC236}">
                <a16:creationId xmlns:a16="http://schemas.microsoft.com/office/drawing/2014/main" id="{FCCF4849-DBC2-914C-9553-2E98E694BC00}"/>
              </a:ext>
            </a:extLst>
          </p:cNvPr>
          <p:cNvSpPr txBox="1">
            <a:spLocks noChangeArrowheads="1"/>
          </p:cNvSpPr>
          <p:nvPr/>
        </p:nvSpPr>
        <p:spPr bwMode="auto">
          <a:xfrm>
            <a:off x="209550" y="134938"/>
            <a:ext cx="1260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3885583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C58B-0B59-DE4A-B73C-FED0EFA8FDB0}"/>
              </a:ext>
            </a:extLst>
          </p:cNvPr>
          <p:cNvSpPr>
            <a:spLocks noGrp="1"/>
          </p:cNvSpPr>
          <p:nvPr>
            <p:ph type="title"/>
          </p:nvPr>
        </p:nvSpPr>
        <p:spPr>
          <a:xfrm>
            <a:off x="255588" y="609600"/>
            <a:ext cx="7772400" cy="822325"/>
          </a:xfrm>
        </p:spPr>
        <p:txBody>
          <a:bodyPr/>
          <a:lstStyle/>
          <a:p>
            <a:pPr>
              <a:defRPr/>
            </a:pPr>
            <a:r>
              <a:rPr lang="en-US" sz="3600" dirty="0"/>
              <a:t>Chroma Spectra Viewer  </a:t>
            </a:r>
          </a:p>
        </p:txBody>
      </p:sp>
      <p:pic>
        <p:nvPicPr>
          <p:cNvPr id="4" name="Content Placeholder 3">
            <a:extLst>
              <a:ext uri="{FF2B5EF4-FFF2-40B4-BE49-F238E27FC236}">
                <a16:creationId xmlns:a16="http://schemas.microsoft.com/office/drawing/2014/main" id="{71EEB8A9-6270-8A43-BEB1-38966BACE4F9}"/>
              </a:ext>
            </a:extLst>
          </p:cNvPr>
          <p:cNvPicPr>
            <a:picLocks noGrp="1" noChangeAspect="1"/>
          </p:cNvPicPr>
          <p:nvPr>
            <p:ph idx="1"/>
          </p:nvPr>
        </p:nvPicPr>
        <p:blipFill>
          <a:blip r:embed="rId2"/>
          <a:stretch>
            <a:fillRect/>
          </a:stretch>
        </p:blipFill>
        <p:spPr>
          <a:xfrm>
            <a:off x="2586038" y="2133600"/>
            <a:ext cx="6557962" cy="4114800"/>
          </a:xfrm>
        </p:spPr>
      </p:pic>
      <p:pic>
        <p:nvPicPr>
          <p:cNvPr id="72707" name="Picture 4">
            <a:extLst>
              <a:ext uri="{FF2B5EF4-FFF2-40B4-BE49-F238E27FC236}">
                <a16:creationId xmlns:a16="http://schemas.microsoft.com/office/drawing/2014/main" id="{43C3AC57-0E8A-0D42-9897-E25665F2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7638"/>
            <a:ext cx="2938463"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5">
            <a:extLst>
              <a:ext uri="{FF2B5EF4-FFF2-40B4-BE49-F238E27FC236}">
                <a16:creationId xmlns:a16="http://schemas.microsoft.com/office/drawing/2014/main" id="{AE640AAE-AFFE-9644-9B7D-3559F189DC90}"/>
              </a:ext>
            </a:extLst>
          </p:cNvPr>
          <p:cNvSpPr txBox="1">
            <a:spLocks noChangeArrowheads="1"/>
          </p:cNvSpPr>
          <p:nvPr/>
        </p:nvSpPr>
        <p:spPr bwMode="auto">
          <a:xfrm>
            <a:off x="2586038" y="6118225"/>
            <a:ext cx="577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400">
                <a:solidFill>
                  <a:srgbClr val="4242F0"/>
                </a:solidFill>
              </a:rPr>
              <a:t>https://www.chroma.com/spectra-viewer?fluorochromes=10484&amp;sets=13593</a:t>
            </a:r>
          </a:p>
        </p:txBody>
      </p:sp>
      <p:pic>
        <p:nvPicPr>
          <p:cNvPr id="72709" name="Picture 6">
            <a:extLst>
              <a:ext uri="{FF2B5EF4-FFF2-40B4-BE49-F238E27FC236}">
                <a16:creationId xmlns:a16="http://schemas.microsoft.com/office/drawing/2014/main" id="{E8290883-472D-C24A-BB42-F15833327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198438"/>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a:extLst>
              <a:ext uri="{FF2B5EF4-FFF2-40B4-BE49-F238E27FC236}">
                <a16:creationId xmlns:a16="http://schemas.microsoft.com/office/drawing/2014/main" id="{08A7FCF0-C856-2D48-A389-4263170E4A57}"/>
              </a:ext>
            </a:extLst>
          </p:cNvPr>
          <p:cNvSpPr txBox="1">
            <a:spLocks noChangeArrowheads="1"/>
          </p:cNvSpPr>
          <p:nvPr/>
        </p:nvSpPr>
        <p:spPr bwMode="auto">
          <a:xfrm>
            <a:off x="377825" y="3048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443435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9C74-B522-1F42-BDCC-759970EDC2AD}"/>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AD4B38ED-1883-C549-8387-6427697E5286}"/>
              </a:ext>
            </a:extLst>
          </p:cNvPr>
          <p:cNvSpPr>
            <a:spLocks noGrp="1"/>
          </p:cNvSpPr>
          <p:nvPr>
            <p:ph idx="1"/>
          </p:nvPr>
        </p:nvSpPr>
        <p:spPr/>
        <p:txBody>
          <a:bodyPr/>
          <a:lstStyle/>
          <a:p>
            <a:pPr>
              <a:defRPr/>
            </a:pPr>
            <a:endParaRPr lang="en-US"/>
          </a:p>
        </p:txBody>
      </p:sp>
      <p:pic>
        <p:nvPicPr>
          <p:cNvPr id="73731" name="Picture 3">
            <a:extLst>
              <a:ext uri="{FF2B5EF4-FFF2-40B4-BE49-F238E27FC236}">
                <a16:creationId xmlns:a16="http://schemas.microsoft.com/office/drawing/2014/main" id="{40F2A25F-F167-9F49-8F6A-49B45EDD9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522663"/>
            <a:ext cx="78882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71D5B24D-FBAF-D44B-BAD5-182D4DD1356F}"/>
              </a:ext>
            </a:extLst>
          </p:cNvPr>
          <p:cNvSpPr txBox="1">
            <a:spLocks noChangeArrowheads="1"/>
          </p:cNvSpPr>
          <p:nvPr/>
        </p:nvSpPr>
        <p:spPr bwMode="auto">
          <a:xfrm>
            <a:off x="1573213" y="6373813"/>
            <a:ext cx="7570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https://www.thermofisher.com/us/en/home/life-science/cell-analysis/labeling-chemistry/fluorescence-spectraviewer.html</a:t>
            </a:r>
          </a:p>
        </p:txBody>
      </p:sp>
      <p:pic>
        <p:nvPicPr>
          <p:cNvPr id="73733" name="Picture 5">
            <a:extLst>
              <a:ext uri="{FF2B5EF4-FFF2-40B4-BE49-F238E27FC236}">
                <a16:creationId xmlns:a16="http://schemas.microsoft.com/office/drawing/2014/main" id="{CC6D459C-3FE8-2749-8CA6-D6A0714FC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260350"/>
            <a:ext cx="1631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6">
            <a:extLst>
              <a:ext uri="{FF2B5EF4-FFF2-40B4-BE49-F238E27FC236}">
                <a16:creationId xmlns:a16="http://schemas.microsoft.com/office/drawing/2014/main" id="{0396CFEC-F113-6342-BF09-61DAEF1C7D4F}"/>
              </a:ext>
            </a:extLst>
          </p:cNvPr>
          <p:cNvSpPr txBox="1">
            <a:spLocks noChangeArrowheads="1"/>
          </p:cNvSpPr>
          <p:nvPr/>
        </p:nvSpPr>
        <p:spPr bwMode="auto">
          <a:xfrm>
            <a:off x="317500" y="26035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
        <p:nvSpPr>
          <p:cNvPr id="73735" name="TextBox 7">
            <a:extLst>
              <a:ext uri="{FF2B5EF4-FFF2-40B4-BE49-F238E27FC236}">
                <a16:creationId xmlns:a16="http://schemas.microsoft.com/office/drawing/2014/main" id="{DAF14353-1531-5347-AEC0-B1D6F02D5DFC}"/>
              </a:ext>
            </a:extLst>
          </p:cNvPr>
          <p:cNvSpPr txBox="1">
            <a:spLocks noChangeArrowheads="1"/>
          </p:cNvSpPr>
          <p:nvPr/>
        </p:nvSpPr>
        <p:spPr bwMode="auto">
          <a:xfrm>
            <a:off x="685800" y="4038600"/>
            <a:ext cx="2300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Mercury Lamp Excitation</a:t>
            </a:r>
          </a:p>
        </p:txBody>
      </p:sp>
      <p:pic>
        <p:nvPicPr>
          <p:cNvPr id="73736" name="Picture 8">
            <a:extLst>
              <a:ext uri="{FF2B5EF4-FFF2-40B4-BE49-F238E27FC236}">
                <a16:creationId xmlns:a16="http://schemas.microsoft.com/office/drawing/2014/main" id="{012B098A-C295-5340-BE96-36A189FA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722313"/>
            <a:ext cx="7167563"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Box 9">
            <a:extLst>
              <a:ext uri="{FF2B5EF4-FFF2-40B4-BE49-F238E27FC236}">
                <a16:creationId xmlns:a16="http://schemas.microsoft.com/office/drawing/2014/main" id="{B7280504-50B4-1249-A258-E0BBF8AE8612}"/>
              </a:ext>
            </a:extLst>
          </p:cNvPr>
          <p:cNvSpPr txBox="1">
            <a:spLocks noChangeArrowheads="1"/>
          </p:cNvSpPr>
          <p:nvPr/>
        </p:nvSpPr>
        <p:spPr bwMode="auto">
          <a:xfrm>
            <a:off x="1036638" y="168275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633nm Laser Excitation</a:t>
            </a:r>
          </a:p>
        </p:txBody>
      </p:sp>
    </p:spTree>
    <p:extLst>
      <p:ext uri="{BB962C8B-B14F-4D97-AF65-F5344CB8AC3E}">
        <p14:creationId xmlns:p14="http://schemas.microsoft.com/office/powerpoint/2010/main" val="3263251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762000"/>
          </a:xfrm>
        </p:spPr>
        <p:txBody>
          <a:bodyPr/>
          <a:lstStyle/>
          <a:p>
            <a:r>
              <a:rPr lang="en-US" dirty="0"/>
              <a:t>Nomenclature and Conventions </a:t>
            </a:r>
          </a:p>
        </p:txBody>
      </p:sp>
      <p:sp>
        <p:nvSpPr>
          <p:cNvPr id="3" name="Content Placeholder 2"/>
          <p:cNvSpPr>
            <a:spLocks noGrp="1"/>
          </p:cNvSpPr>
          <p:nvPr>
            <p:ph idx="1"/>
          </p:nvPr>
        </p:nvSpPr>
        <p:spPr>
          <a:xfrm>
            <a:off x="0" y="1219200"/>
            <a:ext cx="8991600" cy="5181600"/>
          </a:xfrm>
        </p:spPr>
        <p:txBody>
          <a:bodyPr>
            <a:normAutofit fontScale="62500" lnSpcReduction="20000"/>
          </a:bodyPr>
          <a:lstStyle/>
          <a:p>
            <a:pPr>
              <a:lnSpc>
                <a:spcPct val="90000"/>
              </a:lnSpc>
              <a:spcBef>
                <a:spcPts val="600"/>
              </a:spcBef>
            </a:pPr>
            <a:r>
              <a:rPr lang="en-US" b="1" dirty="0"/>
              <a:t>Excitation filter (D480/30x)</a:t>
            </a:r>
            <a:r>
              <a:rPr lang="en-US" dirty="0"/>
              <a:t> -- Center wavelength is at 480nm; full bandwidth is 30 [ = +/- 15]. In some cases for which the band width is not specified the letter "x" is used to define the filter as an excitation filter. This is generally used for narrow band UV excitation filters, i.e. d340x. </a:t>
            </a:r>
          </a:p>
          <a:p>
            <a:pPr>
              <a:lnSpc>
                <a:spcPct val="90000"/>
              </a:lnSpc>
              <a:spcBef>
                <a:spcPts val="600"/>
              </a:spcBef>
            </a:pPr>
            <a:endParaRPr lang="en-US" b="1" dirty="0"/>
          </a:p>
          <a:p>
            <a:pPr>
              <a:lnSpc>
                <a:spcPct val="90000"/>
              </a:lnSpc>
              <a:spcBef>
                <a:spcPts val="600"/>
              </a:spcBef>
            </a:pPr>
            <a:r>
              <a:rPr lang="en-US" b="1" dirty="0"/>
              <a:t>Dichroic </a:t>
            </a:r>
            <a:r>
              <a:rPr lang="en-US" b="1" dirty="0" err="1"/>
              <a:t>beamsplitter</a:t>
            </a:r>
            <a:r>
              <a:rPr lang="en-US" b="1" dirty="0"/>
              <a:t> (505DCLP)</a:t>
            </a:r>
            <a:r>
              <a:rPr lang="en-US" dirty="0"/>
              <a:t> -- Cut-on wavelength is 505nm for this dichroic </a:t>
            </a:r>
            <a:r>
              <a:rPr lang="en-US" dirty="0" err="1"/>
              <a:t>longpass</a:t>
            </a:r>
            <a:r>
              <a:rPr lang="en-US" dirty="0"/>
              <a:t> filter. </a:t>
            </a:r>
          </a:p>
          <a:p>
            <a:pPr>
              <a:lnSpc>
                <a:spcPct val="90000"/>
              </a:lnSpc>
              <a:spcBef>
                <a:spcPts val="600"/>
              </a:spcBef>
            </a:pPr>
            <a:r>
              <a:rPr lang="en-US" b="1" dirty="0"/>
              <a:t>Emission filter (D535/40m)</a:t>
            </a:r>
            <a:r>
              <a:rPr lang="en-US" dirty="0"/>
              <a:t> -- Center wavelength here is at 535nm; full bandwidth is 40nm [ = +/- 20]. </a:t>
            </a:r>
          </a:p>
          <a:p>
            <a:pPr>
              <a:lnSpc>
                <a:spcPct val="90000"/>
              </a:lnSpc>
              <a:spcBef>
                <a:spcPts val="600"/>
              </a:spcBef>
            </a:pPr>
            <a:r>
              <a:rPr lang="en-US" b="1" dirty="0"/>
              <a:t>LP</a:t>
            </a:r>
            <a:r>
              <a:rPr lang="en-US" dirty="0"/>
              <a:t> -- indicates a </a:t>
            </a:r>
            <a:r>
              <a:rPr lang="en-US" dirty="0" err="1">
                <a:solidFill>
                  <a:srgbClr val="FF0000"/>
                </a:solidFill>
              </a:rPr>
              <a:t>longpass</a:t>
            </a:r>
            <a:r>
              <a:rPr lang="en-US" dirty="0"/>
              <a:t> filter which transmits wavelengths longer than the cut-on and blocks shorter wavelengths </a:t>
            </a:r>
          </a:p>
          <a:p>
            <a:pPr>
              <a:lnSpc>
                <a:spcPct val="90000"/>
              </a:lnSpc>
              <a:spcBef>
                <a:spcPts val="600"/>
              </a:spcBef>
            </a:pPr>
            <a:r>
              <a:rPr lang="en-US" b="1" dirty="0"/>
              <a:t>SP</a:t>
            </a:r>
            <a:r>
              <a:rPr lang="en-US" dirty="0"/>
              <a:t> -- indicates a </a:t>
            </a:r>
            <a:r>
              <a:rPr lang="en-US" dirty="0" err="1">
                <a:solidFill>
                  <a:srgbClr val="FF0000"/>
                </a:solidFill>
              </a:rPr>
              <a:t>shortpass</a:t>
            </a:r>
            <a:r>
              <a:rPr lang="en-US" dirty="0"/>
              <a:t> filter which transmits wavelengths shorter than the cut-on, and blocks longer wavelengths </a:t>
            </a:r>
          </a:p>
          <a:p>
            <a:pPr>
              <a:lnSpc>
                <a:spcPct val="90000"/>
              </a:lnSpc>
              <a:spcBef>
                <a:spcPts val="600"/>
              </a:spcBef>
            </a:pPr>
            <a:r>
              <a:rPr lang="en-US" b="1" dirty="0"/>
              <a:t>DCLP</a:t>
            </a:r>
            <a:r>
              <a:rPr lang="en-US" dirty="0"/>
              <a:t> -- </a:t>
            </a:r>
            <a:r>
              <a:rPr lang="en-US" dirty="0">
                <a:solidFill>
                  <a:srgbClr val="FF0000"/>
                </a:solidFill>
              </a:rPr>
              <a:t>dichroic </a:t>
            </a:r>
            <a:r>
              <a:rPr lang="en-US" dirty="0" err="1">
                <a:solidFill>
                  <a:srgbClr val="FF0000"/>
                </a:solidFill>
              </a:rPr>
              <a:t>longpass</a:t>
            </a:r>
            <a:r>
              <a:rPr lang="en-US" dirty="0">
                <a:solidFill>
                  <a:srgbClr val="FF0000"/>
                </a:solidFill>
              </a:rPr>
              <a:t> </a:t>
            </a:r>
          </a:p>
          <a:p>
            <a:pPr>
              <a:lnSpc>
                <a:spcPct val="90000"/>
              </a:lnSpc>
              <a:spcBef>
                <a:spcPts val="600"/>
              </a:spcBef>
            </a:pPr>
            <a:r>
              <a:rPr lang="en-US" b="1" dirty="0"/>
              <a:t>DCXR</a:t>
            </a:r>
            <a:r>
              <a:rPr lang="en-US" dirty="0"/>
              <a:t> -- dichroic long pass, </a:t>
            </a:r>
            <a:r>
              <a:rPr lang="en-US" dirty="0">
                <a:solidFill>
                  <a:srgbClr val="FF0000"/>
                </a:solidFill>
              </a:rPr>
              <a:t>extended reflection </a:t>
            </a:r>
          </a:p>
          <a:p>
            <a:pPr>
              <a:lnSpc>
                <a:spcPct val="90000"/>
              </a:lnSpc>
              <a:spcBef>
                <a:spcPts val="600"/>
              </a:spcBef>
            </a:pPr>
            <a:r>
              <a:rPr lang="en-US" b="1" dirty="0"/>
              <a:t>DCXRU</a:t>
            </a:r>
            <a:r>
              <a:rPr lang="en-US" dirty="0"/>
              <a:t> -- dichroic </a:t>
            </a:r>
            <a:r>
              <a:rPr lang="en-US" dirty="0" err="1"/>
              <a:t>longpass</a:t>
            </a:r>
            <a:r>
              <a:rPr lang="en-US" dirty="0"/>
              <a:t>, extended reflection including the UV </a:t>
            </a:r>
          </a:p>
          <a:p>
            <a:pPr>
              <a:lnSpc>
                <a:spcPct val="90000"/>
              </a:lnSpc>
              <a:spcBef>
                <a:spcPts val="600"/>
              </a:spcBef>
            </a:pPr>
            <a:r>
              <a:rPr lang="en-US" b="1" dirty="0"/>
              <a:t>PC</a:t>
            </a:r>
            <a:r>
              <a:rPr lang="en-US" dirty="0"/>
              <a:t> -- </a:t>
            </a:r>
            <a:r>
              <a:rPr lang="en-US" dirty="0" err="1"/>
              <a:t>polychroic</a:t>
            </a:r>
            <a:r>
              <a:rPr lang="en-US" dirty="0"/>
              <a:t> </a:t>
            </a:r>
            <a:r>
              <a:rPr lang="en-US" dirty="0" err="1"/>
              <a:t>beamsplitter</a:t>
            </a:r>
            <a:r>
              <a:rPr lang="en-US" dirty="0"/>
              <a:t>. </a:t>
            </a:r>
            <a:r>
              <a:rPr lang="en-US" dirty="0" err="1"/>
              <a:t>Beamsplitter</a:t>
            </a:r>
            <a:r>
              <a:rPr lang="en-US" dirty="0"/>
              <a:t> that reflects and transmits more than two bands of light. </a:t>
            </a:r>
          </a:p>
          <a:p>
            <a:pPr>
              <a:lnSpc>
                <a:spcPct val="90000"/>
              </a:lnSpc>
              <a:spcBef>
                <a:spcPts val="600"/>
              </a:spcBef>
            </a:pPr>
            <a:r>
              <a:rPr lang="en-US" b="1" dirty="0"/>
              <a:t>GG</a:t>
            </a:r>
            <a:r>
              <a:rPr lang="en-US" dirty="0"/>
              <a:t> -- Green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violet and blue-green regions. </a:t>
            </a:r>
          </a:p>
          <a:p>
            <a:pPr>
              <a:lnSpc>
                <a:spcPct val="90000"/>
              </a:lnSpc>
              <a:spcBef>
                <a:spcPts val="600"/>
              </a:spcBef>
            </a:pPr>
            <a:r>
              <a:rPr lang="en-US" b="1" dirty="0"/>
              <a:t>OG</a:t>
            </a:r>
            <a:r>
              <a:rPr lang="en-US" dirty="0"/>
              <a:t> -- Orange Glass. </a:t>
            </a:r>
            <a:r>
              <a:rPr lang="en-US" dirty="0" err="1">
                <a:solidFill>
                  <a:srgbClr val="FF0000"/>
                </a:solidFill>
              </a:rPr>
              <a:t>Longpass</a:t>
            </a:r>
            <a:r>
              <a:rPr lang="en-US" dirty="0">
                <a:solidFill>
                  <a:srgbClr val="FF0000"/>
                </a:solidFill>
              </a:rPr>
              <a:t> absorption glass </a:t>
            </a:r>
            <a:r>
              <a:rPr lang="en-US" dirty="0"/>
              <a:t>from Schott Glassworks with cut-on wavelengths in the green, yellow and orange regions. </a:t>
            </a:r>
          </a:p>
          <a:p>
            <a:pPr>
              <a:lnSpc>
                <a:spcPct val="90000"/>
              </a:lnSpc>
              <a:spcBef>
                <a:spcPts val="600"/>
              </a:spcBef>
            </a:pPr>
            <a:r>
              <a:rPr lang="en-US" b="1" dirty="0"/>
              <a:t>RG</a:t>
            </a:r>
            <a:r>
              <a:rPr lang="en-US" dirty="0"/>
              <a:t> -- Red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red and far red regions. </a:t>
            </a:r>
          </a:p>
          <a:p>
            <a:pPr>
              <a:lnSpc>
                <a:spcPct val="90000"/>
              </a:lnSpc>
              <a:spcBef>
                <a:spcPts val="600"/>
              </a:spcBef>
            </a:pPr>
            <a:r>
              <a:rPr lang="en-US" b="1" dirty="0"/>
              <a:t>x</a:t>
            </a:r>
            <a:r>
              <a:rPr lang="en-US" dirty="0"/>
              <a:t> -- excitation filter;   </a:t>
            </a:r>
            <a:r>
              <a:rPr lang="en-US" b="1" dirty="0" err="1"/>
              <a:t>bs</a:t>
            </a:r>
            <a:r>
              <a:rPr lang="en-US" dirty="0"/>
              <a:t> -- </a:t>
            </a:r>
            <a:r>
              <a:rPr lang="en-US" dirty="0" err="1"/>
              <a:t>beamsplitter</a:t>
            </a:r>
            <a:r>
              <a:rPr lang="en-US" dirty="0"/>
              <a:t> ;  </a:t>
            </a:r>
            <a:r>
              <a:rPr lang="en-US" b="1" dirty="0"/>
              <a:t>m</a:t>
            </a:r>
            <a:r>
              <a:rPr lang="en-US" dirty="0"/>
              <a:t> -- emission filter </a:t>
            </a:r>
          </a:p>
          <a:p>
            <a:pPr>
              <a:lnSpc>
                <a:spcPct val="90000"/>
              </a:lnSpc>
              <a:spcBef>
                <a:spcPts val="600"/>
              </a:spcBef>
            </a:pPr>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a:t>
            </a:fld>
            <a:endParaRPr lang="en-US" dirty="0"/>
          </a:p>
        </p:txBody>
      </p:sp>
    </p:spTree>
    <p:extLst>
      <p:ext uri="{BB962C8B-B14F-4D97-AF65-F5344CB8AC3E}">
        <p14:creationId xmlns:p14="http://schemas.microsoft.com/office/powerpoint/2010/main" val="232136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F5C3-7FDD-0545-AEBC-CF12E4280BB8}"/>
              </a:ext>
            </a:extLst>
          </p:cNvPr>
          <p:cNvSpPr>
            <a:spLocks noGrp="1"/>
          </p:cNvSpPr>
          <p:nvPr>
            <p:ph type="title"/>
          </p:nvPr>
        </p:nvSpPr>
        <p:spPr>
          <a:xfrm>
            <a:off x="525463" y="441325"/>
            <a:ext cx="7772400" cy="1143000"/>
          </a:xfrm>
        </p:spPr>
        <p:txBody>
          <a:bodyPr/>
          <a:lstStyle/>
          <a:p>
            <a:pPr>
              <a:defRPr/>
            </a:pPr>
            <a:r>
              <a:rPr lang="en-US" sz="3600" dirty="0"/>
              <a:t>BD Spectrum Viewer</a:t>
            </a:r>
          </a:p>
        </p:txBody>
      </p:sp>
      <p:sp>
        <p:nvSpPr>
          <p:cNvPr id="3" name="Content Placeholder 2">
            <a:extLst>
              <a:ext uri="{FF2B5EF4-FFF2-40B4-BE49-F238E27FC236}">
                <a16:creationId xmlns:a16="http://schemas.microsoft.com/office/drawing/2014/main" id="{6E453851-7EE7-8A43-9AF1-202866523CAB}"/>
              </a:ext>
            </a:extLst>
          </p:cNvPr>
          <p:cNvSpPr>
            <a:spLocks noGrp="1"/>
          </p:cNvSpPr>
          <p:nvPr>
            <p:ph idx="1"/>
          </p:nvPr>
        </p:nvSpPr>
        <p:spPr/>
        <p:txBody>
          <a:bodyPr/>
          <a:lstStyle/>
          <a:p>
            <a:pPr>
              <a:defRPr/>
            </a:pPr>
            <a:endParaRPr lang="en-US"/>
          </a:p>
        </p:txBody>
      </p:sp>
      <p:pic>
        <p:nvPicPr>
          <p:cNvPr id="74755" name="Picture 3">
            <a:extLst>
              <a:ext uri="{FF2B5EF4-FFF2-40B4-BE49-F238E27FC236}">
                <a16:creationId xmlns:a16="http://schemas.microsoft.com/office/drawing/2014/main" id="{429751A7-78F2-4B4E-8347-E4250D290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415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4DBF892F-F666-4047-8D22-C97CFBBCC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400" y="57150"/>
            <a:ext cx="18986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498ED007-7F6A-9E4F-B992-A92EB77B101A}"/>
              </a:ext>
            </a:extLst>
          </p:cNvPr>
          <p:cNvSpPr txBox="1">
            <a:spLocks noChangeArrowheads="1"/>
          </p:cNvSpPr>
          <p:nvPr/>
        </p:nvSpPr>
        <p:spPr bwMode="auto">
          <a:xfrm>
            <a:off x="5457825" y="6484938"/>
            <a:ext cx="335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http://www.bdbiosciences.com/us/s/spectrumviewer</a:t>
            </a:r>
          </a:p>
        </p:txBody>
      </p:sp>
      <p:sp>
        <p:nvSpPr>
          <p:cNvPr id="74758" name="TextBox 6">
            <a:extLst>
              <a:ext uri="{FF2B5EF4-FFF2-40B4-BE49-F238E27FC236}">
                <a16:creationId xmlns:a16="http://schemas.microsoft.com/office/drawing/2014/main" id="{75699973-E6BE-9345-9F63-FF2BBA3FCF93}"/>
              </a:ext>
            </a:extLst>
          </p:cNvPr>
          <p:cNvSpPr txBox="1">
            <a:spLocks noChangeArrowheads="1"/>
          </p:cNvSpPr>
          <p:nvPr/>
        </p:nvSpPr>
        <p:spPr bwMode="auto">
          <a:xfrm>
            <a:off x="434975" y="2762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2385045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CA01-14A2-C44A-8AC3-052027E5D8D3}"/>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ACA7152-874F-9D46-A985-400A8B120336}"/>
              </a:ext>
            </a:extLst>
          </p:cNvPr>
          <p:cNvSpPr>
            <a:spLocks noGrp="1"/>
          </p:cNvSpPr>
          <p:nvPr>
            <p:ph idx="1"/>
          </p:nvPr>
        </p:nvSpPr>
        <p:spPr/>
        <p:txBody>
          <a:bodyPr/>
          <a:lstStyle/>
          <a:p>
            <a:pPr>
              <a:defRPr/>
            </a:pPr>
            <a:endParaRPr lang="en-US"/>
          </a:p>
        </p:txBody>
      </p:sp>
      <p:pic>
        <p:nvPicPr>
          <p:cNvPr id="75779" name="Picture 3">
            <a:extLst>
              <a:ext uri="{FF2B5EF4-FFF2-40B4-BE49-F238E27FC236}">
                <a16:creationId xmlns:a16="http://schemas.microsoft.com/office/drawing/2014/main" id="{F4397F83-478B-DC4E-A761-D088C95A6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287E5030-EA6F-F142-9E46-2398DF3F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292225"/>
            <a:ext cx="3327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C954C365-9BBD-D043-A68F-FD00F09DA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058863"/>
            <a:ext cx="977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6">
            <a:extLst>
              <a:ext uri="{FF2B5EF4-FFF2-40B4-BE49-F238E27FC236}">
                <a16:creationId xmlns:a16="http://schemas.microsoft.com/office/drawing/2014/main" id="{6A9049AB-C314-0844-B0EF-9960496A27D0}"/>
              </a:ext>
            </a:extLst>
          </p:cNvPr>
          <p:cNvSpPr txBox="1">
            <a:spLocks noChangeArrowheads="1"/>
          </p:cNvSpPr>
          <p:nvPr/>
        </p:nvSpPr>
        <p:spPr bwMode="auto">
          <a:xfrm>
            <a:off x="903288" y="11572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Dyes</a:t>
            </a:r>
          </a:p>
        </p:txBody>
      </p:sp>
      <p:sp>
        <p:nvSpPr>
          <p:cNvPr id="75783" name="TextBox 7">
            <a:extLst>
              <a:ext uri="{FF2B5EF4-FFF2-40B4-BE49-F238E27FC236}">
                <a16:creationId xmlns:a16="http://schemas.microsoft.com/office/drawing/2014/main" id="{ACEFF809-BC7A-1145-B4EE-EE0FD20254B5}"/>
              </a:ext>
            </a:extLst>
          </p:cNvPr>
          <p:cNvSpPr txBox="1">
            <a:spLocks noChangeArrowheads="1"/>
          </p:cNvSpPr>
          <p:nvPr/>
        </p:nvSpPr>
        <p:spPr bwMode="auto">
          <a:xfrm>
            <a:off x="5657850" y="762000"/>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Lasers</a:t>
            </a:r>
          </a:p>
        </p:txBody>
      </p:sp>
      <p:pic>
        <p:nvPicPr>
          <p:cNvPr id="75784" name="Picture 8">
            <a:extLst>
              <a:ext uri="{FF2B5EF4-FFF2-40B4-BE49-F238E27FC236}">
                <a16:creationId xmlns:a16="http://schemas.microsoft.com/office/drawing/2014/main" id="{74F10E67-2906-8B4B-8F17-16DF16D8B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338" y="201613"/>
            <a:ext cx="2209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Box 9">
            <a:extLst>
              <a:ext uri="{FF2B5EF4-FFF2-40B4-BE49-F238E27FC236}">
                <a16:creationId xmlns:a16="http://schemas.microsoft.com/office/drawing/2014/main" id="{18343DF7-6AAE-8A45-B62C-437E928B617B}"/>
              </a:ext>
            </a:extLst>
          </p:cNvPr>
          <p:cNvSpPr txBox="1">
            <a:spLocks noChangeArrowheads="1"/>
          </p:cNvSpPr>
          <p:nvPr/>
        </p:nvSpPr>
        <p:spPr bwMode="auto">
          <a:xfrm>
            <a:off x="400050" y="3810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1615504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090A-5584-814A-A161-6CA03F506243}"/>
              </a:ext>
            </a:extLst>
          </p:cNvPr>
          <p:cNvSpPr>
            <a:spLocks noGrp="1"/>
          </p:cNvSpPr>
          <p:nvPr>
            <p:ph type="title"/>
          </p:nvPr>
        </p:nvSpPr>
        <p:spPr>
          <a:xfrm>
            <a:off x="685800" y="190500"/>
            <a:ext cx="7772400" cy="1143000"/>
          </a:xfrm>
        </p:spPr>
        <p:txBody>
          <a:bodyPr/>
          <a:lstStyle/>
          <a:p>
            <a:pPr>
              <a:defRPr/>
            </a:pPr>
            <a:r>
              <a:rPr lang="en-US" sz="3200" dirty="0"/>
              <a:t>We can learn about dyes and filters by going to several sites to reveal properties</a:t>
            </a:r>
          </a:p>
        </p:txBody>
      </p:sp>
      <p:sp>
        <p:nvSpPr>
          <p:cNvPr id="3" name="Content Placeholder 2">
            <a:extLst>
              <a:ext uri="{FF2B5EF4-FFF2-40B4-BE49-F238E27FC236}">
                <a16:creationId xmlns:a16="http://schemas.microsoft.com/office/drawing/2014/main" id="{A3A4A95F-1067-0A45-9185-ED56EF04877C}"/>
              </a:ext>
            </a:extLst>
          </p:cNvPr>
          <p:cNvSpPr>
            <a:spLocks noGrp="1"/>
          </p:cNvSpPr>
          <p:nvPr>
            <p:ph idx="1"/>
          </p:nvPr>
        </p:nvSpPr>
        <p:spPr>
          <a:xfrm>
            <a:off x="501650" y="1584325"/>
            <a:ext cx="7772400" cy="4114800"/>
          </a:xfrm>
        </p:spPr>
        <p:txBody>
          <a:bodyPr>
            <a:normAutofit fontScale="92500"/>
          </a:bodyPr>
          <a:lstStyle/>
          <a:p>
            <a:pPr>
              <a:defRPr/>
            </a:pPr>
            <a:r>
              <a:rPr lang="en-US" sz="2000" dirty="0" err="1"/>
              <a:t>BioLegend</a:t>
            </a:r>
            <a:r>
              <a:rPr lang="en-US" sz="2000" dirty="0"/>
              <a:t>: </a:t>
            </a:r>
            <a:r>
              <a:rPr lang="en-US" sz="2000" dirty="0">
                <a:hlinkClick r:id="rId2"/>
              </a:rPr>
              <a:t>https://www.biolegend.com/spectraanalyzer</a:t>
            </a:r>
            <a:r>
              <a:rPr lang="en-US" sz="2000" dirty="0"/>
              <a:t> </a:t>
            </a:r>
          </a:p>
          <a:p>
            <a:pPr>
              <a:defRPr/>
            </a:pPr>
            <a:r>
              <a:rPr lang="en-US" sz="2000" dirty="0"/>
              <a:t>BD: </a:t>
            </a:r>
            <a:r>
              <a:rPr lang="en-US" sz="2000" dirty="0">
                <a:hlinkClick r:id="rId3"/>
              </a:rPr>
              <a:t>http://www.bdbiosciences.com/us/s/spectrumviewer</a:t>
            </a:r>
            <a:r>
              <a:rPr lang="en-US" sz="2000" dirty="0"/>
              <a:t> </a:t>
            </a:r>
          </a:p>
          <a:p>
            <a:pPr>
              <a:defRPr/>
            </a:pPr>
            <a:r>
              <a:rPr lang="en-US" sz="2000" dirty="0" err="1"/>
              <a:t>Thermo</a:t>
            </a:r>
            <a:r>
              <a:rPr lang="en-US" sz="2000" dirty="0"/>
              <a:t>: </a:t>
            </a:r>
            <a:r>
              <a:rPr lang="en-US" sz="2000" dirty="0">
                <a:hlinkClick r:id="rId4"/>
              </a:rPr>
              <a:t>https://www.thermofisher.com/us/en/home/life-science/cell-analysis/labeling-chemistry/fluorescence-spectraviewer.html</a:t>
            </a:r>
            <a:endParaRPr lang="en-US" sz="2000" dirty="0"/>
          </a:p>
          <a:p>
            <a:pPr>
              <a:defRPr/>
            </a:pPr>
            <a:r>
              <a:rPr lang="en-US" sz="2000" dirty="0"/>
              <a:t>Chroma: </a:t>
            </a:r>
            <a:r>
              <a:rPr lang="en-US" sz="2000" dirty="0">
                <a:hlinkClick r:id="rId5"/>
              </a:rPr>
              <a:t>https://www.chroma.com/spectra-viewer</a:t>
            </a:r>
            <a:endParaRPr lang="en-US" sz="2000" dirty="0"/>
          </a:p>
          <a:p>
            <a:pPr>
              <a:defRPr/>
            </a:pPr>
            <a:r>
              <a:rPr lang="en-US" sz="2000" dirty="0"/>
              <a:t>Sigma: </a:t>
            </a:r>
            <a:r>
              <a:rPr lang="en-US" sz="2000" dirty="0">
                <a:hlinkClick r:id="rId6"/>
              </a:rPr>
              <a:t>https://www.sigmaaldrich.com/labware/learning-center/spectral-viewer.html</a:t>
            </a:r>
            <a:endParaRPr lang="en-US" sz="2000" dirty="0"/>
          </a:p>
          <a:p>
            <a:pPr>
              <a:defRPr/>
            </a:pPr>
            <a:r>
              <a:rPr lang="en-US" sz="2000" dirty="0" err="1"/>
              <a:t>Evrogen</a:t>
            </a:r>
            <a:r>
              <a:rPr lang="en-US" sz="2000" dirty="0"/>
              <a:t>: </a:t>
            </a:r>
            <a:r>
              <a:rPr lang="en-US" sz="2000" dirty="0">
                <a:hlinkClick r:id="rId7"/>
              </a:rPr>
              <a:t>http://evrogen.com/spectra-viewer/viewer.shtml</a:t>
            </a:r>
            <a:endParaRPr lang="en-US" sz="2000" dirty="0"/>
          </a:p>
          <a:p>
            <a:pPr>
              <a:defRPr/>
            </a:pPr>
            <a:r>
              <a:rPr lang="en-US" sz="2000" dirty="0" err="1"/>
              <a:t>Expedeon</a:t>
            </a:r>
            <a:r>
              <a:rPr lang="en-US" sz="2000" dirty="0"/>
              <a:t>: </a:t>
            </a:r>
            <a:r>
              <a:rPr lang="en-US" sz="2000" dirty="0">
                <a:hlinkClick r:id="rId8"/>
              </a:rPr>
              <a:t>https://www.expedeon.com/resources/applications/flow-cytometry/new-fluorescence-spectra-viewer/</a:t>
            </a:r>
            <a:endParaRPr lang="en-US" sz="2000" dirty="0"/>
          </a:p>
          <a:p>
            <a:pPr>
              <a:defRPr/>
            </a:pPr>
            <a:r>
              <a:rPr lang="en-US" sz="2000" dirty="0"/>
              <a:t>  </a:t>
            </a:r>
            <a:r>
              <a:rPr lang="en-US" sz="2000" dirty="0" err="1"/>
              <a:t>Fluorophoresorg</a:t>
            </a:r>
            <a:r>
              <a:rPr lang="en-US" sz="2000" dirty="0"/>
              <a:t>: </a:t>
            </a:r>
            <a:r>
              <a:rPr lang="en-US" sz="2000" dirty="0">
                <a:hlinkClick r:id="rId9"/>
              </a:rPr>
              <a:t>http://www.fluorophores.tugraz.at/substance/</a:t>
            </a:r>
            <a:endParaRPr lang="en-US" sz="2000" dirty="0"/>
          </a:p>
          <a:p>
            <a:pPr>
              <a:defRPr/>
            </a:pPr>
            <a:r>
              <a:rPr lang="en-US" sz="2000" dirty="0" err="1"/>
              <a:t>Semrock</a:t>
            </a:r>
            <a:r>
              <a:rPr lang="en-US" sz="2000" dirty="0"/>
              <a:t>: </a:t>
            </a:r>
            <a:r>
              <a:rPr lang="en-US" sz="2000" dirty="0">
                <a:hlinkClick r:id="rId10"/>
              </a:rPr>
              <a:t>https://searchlight.semrock.com</a:t>
            </a:r>
            <a:r>
              <a:rPr lang="en-US" sz="2000" dirty="0"/>
              <a:t> </a:t>
            </a:r>
          </a:p>
          <a:p>
            <a:pPr>
              <a:defRPr/>
            </a:pPr>
            <a:endParaRPr lang="en-US" sz="2000" dirty="0"/>
          </a:p>
          <a:p>
            <a:pPr>
              <a:defRPr/>
            </a:pPr>
            <a:endParaRPr lang="en-US" sz="2000" dirty="0"/>
          </a:p>
        </p:txBody>
      </p:sp>
    </p:spTree>
    <p:extLst>
      <p:ext uri="{BB962C8B-B14F-4D97-AF65-F5344CB8AC3E}">
        <p14:creationId xmlns:p14="http://schemas.microsoft.com/office/powerpoint/2010/main" val="247522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disadvantages</a:t>
            </a:r>
          </a:p>
        </p:txBody>
      </p:sp>
      <p:sp>
        <p:nvSpPr>
          <p:cNvPr id="3" name="Content Placeholder 2"/>
          <p:cNvSpPr>
            <a:spLocks noGrp="1"/>
          </p:cNvSpPr>
          <p:nvPr>
            <p:ph idx="1"/>
          </p:nvPr>
        </p:nvSpPr>
        <p:spPr/>
        <p:txBody>
          <a:bodyPr/>
          <a:lstStyle/>
          <a:p>
            <a:r>
              <a:rPr lang="en-US" dirty="0"/>
              <a:t>Lower blocking properties			</a:t>
            </a:r>
          </a:p>
          <a:p>
            <a:r>
              <a:rPr lang="en-US" dirty="0"/>
              <a:t>Reduced passing properties		</a:t>
            </a:r>
          </a:p>
          <a:p>
            <a:r>
              <a:rPr lang="en-US" dirty="0"/>
              <a:t>Their reflecting and passing properties are not absolute, this should be considered while dealing with multiple wavelengths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53</a:t>
            </a:fld>
            <a:endParaRPr lang="en-US" dirty="0"/>
          </a:p>
        </p:txBody>
      </p:sp>
    </p:spTree>
    <p:extLst>
      <p:ext uri="{BB962C8B-B14F-4D97-AF65-F5344CB8AC3E}">
        <p14:creationId xmlns:p14="http://schemas.microsoft.com/office/powerpoint/2010/main" val="4005478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3" name="Content Placeholder 2"/>
          <p:cNvSpPr>
            <a:spLocks noGrp="1"/>
          </p:cNvSpPr>
          <p:nvPr>
            <p:ph idx="1"/>
          </p:nvPr>
        </p:nvSpPr>
        <p:spPr/>
        <p:txBody>
          <a:bodyPr/>
          <a:lstStyle/>
          <a:p>
            <a:r>
              <a:rPr lang="en-US" dirty="0"/>
              <a:t>Optical filters play a critical role in selecting appropriate bands of fluorescence emission</a:t>
            </a:r>
          </a:p>
          <a:p>
            <a:r>
              <a:rPr lang="en-US"/>
              <a:t>`Each </a:t>
            </a:r>
            <a:r>
              <a:rPr lang="en-US" dirty="0"/>
              <a:t>filter will be responsible for some loss in transmission</a:t>
            </a:r>
          </a:p>
          <a:p>
            <a:r>
              <a:rPr lang="en-US" dirty="0"/>
              <a:t>Absorbance filters may actually cause fluorescence</a:t>
            </a:r>
          </a:p>
          <a:p>
            <a:r>
              <a:rPr lang="en-US" dirty="0"/>
              <a:t>Filter efficiency may be important in complex optical systems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54</a:t>
            </a:fld>
            <a:endParaRPr lang="en-US" dirty="0"/>
          </a:p>
        </p:txBody>
      </p:sp>
    </p:spTree>
    <p:extLst>
      <p:ext uri="{BB962C8B-B14F-4D97-AF65-F5344CB8AC3E}">
        <p14:creationId xmlns:p14="http://schemas.microsoft.com/office/powerpoint/2010/main" val="369881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Dichroic Mirrors </a:t>
            </a:r>
          </a:p>
        </p:txBody>
      </p:sp>
      <p:sp>
        <p:nvSpPr>
          <p:cNvPr id="3" name="Content Placeholder 2"/>
          <p:cNvSpPr>
            <a:spLocks noGrp="1"/>
          </p:cNvSpPr>
          <p:nvPr>
            <p:ph idx="1"/>
          </p:nvPr>
        </p:nvSpPr>
        <p:spPr/>
        <p:txBody>
          <a:bodyPr/>
          <a:lstStyle/>
          <a:p>
            <a:r>
              <a:rPr lang="en-US" dirty="0"/>
              <a:t>Dichroic mirrors allow some light to pass (transmitted light) and bounce some light (reflected light)</a:t>
            </a:r>
          </a:p>
          <a:p>
            <a:r>
              <a:rPr lang="en-US" dirty="0"/>
              <a:t>Mostly we use </a:t>
            </a:r>
            <a:r>
              <a:rPr lang="en-US" dirty="0" err="1"/>
              <a:t>Dichroics</a:t>
            </a:r>
            <a:r>
              <a:rPr lang="en-US" dirty="0"/>
              <a:t> at 45 degrees because that is the most effective design</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6</a:t>
            </a:fld>
            <a:endParaRPr lang="en-US" dirty="0"/>
          </a:p>
        </p:txBody>
      </p:sp>
      <p:pic>
        <p:nvPicPr>
          <p:cNvPr id="7" name="Picture 6">
            <a:extLst>
              <a:ext uri="{FF2B5EF4-FFF2-40B4-BE49-F238E27FC236}">
                <a16:creationId xmlns:a16="http://schemas.microsoft.com/office/drawing/2014/main" id="{E5A365C3-8EA4-2047-BB4F-D982667B1BFB}"/>
              </a:ext>
            </a:extLst>
          </p:cNvPr>
          <p:cNvPicPr>
            <a:picLocks noChangeAspect="1"/>
          </p:cNvPicPr>
          <p:nvPr/>
        </p:nvPicPr>
        <p:blipFill>
          <a:blip r:embed="rId3"/>
          <a:stretch>
            <a:fillRect/>
          </a:stretch>
        </p:blipFill>
        <p:spPr>
          <a:xfrm>
            <a:off x="533400" y="3230980"/>
            <a:ext cx="4699000" cy="3246020"/>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2A2ACDE2-29FA-3346-A2AE-F763977CD5C6}"/>
              </a:ext>
            </a:extLst>
          </p:cNvPr>
          <p:cNvSpPr txBox="1"/>
          <p:nvPr/>
        </p:nvSpPr>
        <p:spPr>
          <a:xfrm>
            <a:off x="5232400" y="6248400"/>
            <a:ext cx="1345240" cy="261610"/>
          </a:xfrm>
          <a:prstGeom prst="rect">
            <a:avLst/>
          </a:prstGeom>
          <a:noFill/>
        </p:spPr>
        <p:txBody>
          <a:bodyPr wrap="none" rtlCol="0">
            <a:spAutoFit/>
          </a:bodyPr>
          <a:lstStyle/>
          <a:p>
            <a:r>
              <a:rPr lang="en-US" sz="1050" i="1" dirty="0"/>
              <a:t>(google dictionary)</a:t>
            </a:r>
          </a:p>
        </p:txBody>
      </p:sp>
    </p:spTree>
    <p:extLst>
      <p:ext uri="{BB962C8B-B14F-4D97-AF65-F5344CB8AC3E}">
        <p14:creationId xmlns:p14="http://schemas.microsoft.com/office/powerpoint/2010/main" val="123092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and Diffraction: Gratings</a:t>
            </a:r>
          </a:p>
        </p:txBody>
      </p:sp>
      <p:sp>
        <p:nvSpPr>
          <p:cNvPr id="3" name="Content Placeholder 2"/>
          <p:cNvSpPr>
            <a:spLocks noGrp="1"/>
          </p:cNvSpPr>
          <p:nvPr>
            <p:ph idx="1"/>
          </p:nvPr>
        </p:nvSpPr>
        <p:spPr/>
        <p:txBody>
          <a:bodyPr/>
          <a:lstStyle/>
          <a:p>
            <a:r>
              <a:rPr lang="en-US" dirty="0"/>
              <a:t>Diffraction essentially describes a </a:t>
            </a:r>
            <a:r>
              <a:rPr lang="en-US" dirty="0">
                <a:solidFill>
                  <a:srgbClr val="FF0000"/>
                </a:solidFill>
              </a:rPr>
              <a:t>departure </a:t>
            </a:r>
            <a:r>
              <a:rPr lang="en-US" dirty="0"/>
              <a:t>from theoretical </a:t>
            </a:r>
            <a:r>
              <a:rPr lang="en-US" dirty="0">
                <a:solidFill>
                  <a:srgbClr val="FF0000"/>
                </a:solidFill>
              </a:rPr>
              <a:t>geometric optics</a:t>
            </a:r>
            <a:endParaRPr lang="en-US" dirty="0"/>
          </a:p>
          <a:p>
            <a:r>
              <a:rPr lang="en-US" dirty="0"/>
              <a:t>Thus a sharp objet casts an alternating shadow of light and dark “patterns” because of interference</a:t>
            </a:r>
          </a:p>
          <a:p>
            <a:r>
              <a:rPr lang="en-US" dirty="0">
                <a:solidFill>
                  <a:srgbClr val="FF0000"/>
                </a:solidFill>
              </a:rPr>
              <a:t>Diffraction</a:t>
            </a:r>
            <a:r>
              <a:rPr lang="en-US" dirty="0"/>
              <a:t> is the component that </a:t>
            </a:r>
            <a:r>
              <a:rPr lang="en-US" dirty="0">
                <a:solidFill>
                  <a:srgbClr val="FF0000"/>
                </a:solidFill>
              </a:rPr>
              <a:t>limits resolution</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a:xfrm>
            <a:off x="1865312" y="18288"/>
            <a:ext cx="5562600" cy="329184"/>
          </a:xfrm>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7</a:t>
            </a:fld>
            <a:endParaRPr lang="en-US" dirty="0"/>
          </a:p>
        </p:txBody>
      </p:sp>
      <p:sp>
        <p:nvSpPr>
          <p:cNvPr id="7" name="Text Box 4"/>
          <p:cNvSpPr txBox="1">
            <a:spLocks noChangeArrowheads="1"/>
          </p:cNvSpPr>
          <p:nvPr/>
        </p:nvSpPr>
        <p:spPr bwMode="auto">
          <a:xfrm>
            <a:off x="5867400" y="6051550"/>
            <a:ext cx="3063875" cy="304800"/>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83</a:t>
            </a:r>
          </a:p>
        </p:txBody>
      </p:sp>
    </p:spTree>
    <p:extLst>
      <p:ext uri="{BB962C8B-B14F-4D97-AF65-F5344CB8AC3E}">
        <p14:creationId xmlns:p14="http://schemas.microsoft.com/office/powerpoint/2010/main" val="31286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in Thin Films</a:t>
            </a:r>
          </a:p>
        </p:txBody>
      </p:sp>
      <p:sp>
        <p:nvSpPr>
          <p:cNvPr id="3" name="Content Placeholder 2"/>
          <p:cNvSpPr>
            <a:spLocks noGrp="1"/>
          </p:cNvSpPr>
          <p:nvPr>
            <p:ph idx="1"/>
          </p:nvPr>
        </p:nvSpPr>
        <p:spPr/>
        <p:txBody>
          <a:bodyPr/>
          <a:lstStyle/>
          <a:p>
            <a:r>
              <a:rPr lang="en-US" dirty="0"/>
              <a:t>Small amounts of incident light are reflected at the interface  between two material of different RI</a:t>
            </a:r>
          </a:p>
          <a:p>
            <a:r>
              <a:rPr lang="en-US" dirty="0"/>
              <a:t>Thickness of the material will alter the </a:t>
            </a:r>
            <a:r>
              <a:rPr lang="en-US" dirty="0">
                <a:solidFill>
                  <a:srgbClr val="FF0000"/>
                </a:solidFill>
              </a:rPr>
              <a:t>constructive or destructive interference</a:t>
            </a:r>
            <a:r>
              <a:rPr lang="en-US" dirty="0"/>
              <a:t> patterns - increasing or decreasing certain wavelengths</a:t>
            </a:r>
          </a:p>
          <a:p>
            <a:r>
              <a:rPr lang="en-US" dirty="0"/>
              <a:t>Optical filters can thus be created that “</a:t>
            </a:r>
            <a:r>
              <a:rPr lang="en-US" dirty="0">
                <a:solidFill>
                  <a:srgbClr val="FF0000"/>
                </a:solidFill>
              </a:rPr>
              <a:t>interfere</a:t>
            </a:r>
            <a:r>
              <a:rPr lang="en-US" dirty="0"/>
              <a:t>” with the normal transmission of light</a:t>
            </a:r>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8</a:t>
            </a:fld>
            <a:endParaRPr lang="en-US" dirty="0"/>
          </a:p>
        </p:txBody>
      </p:sp>
      <p:sp>
        <p:nvSpPr>
          <p:cNvPr id="7" name="Text Box 4"/>
          <p:cNvSpPr txBox="1">
            <a:spLocks noChangeArrowheads="1"/>
          </p:cNvSpPr>
          <p:nvPr/>
        </p:nvSpPr>
        <p:spPr bwMode="auto">
          <a:xfrm>
            <a:off x="6096000" y="6359525"/>
            <a:ext cx="2835275" cy="304800"/>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82</a:t>
            </a:r>
          </a:p>
        </p:txBody>
      </p:sp>
    </p:spTree>
    <p:extLst>
      <p:ext uri="{BB962C8B-B14F-4D97-AF65-F5344CB8AC3E}">
        <p14:creationId xmlns:p14="http://schemas.microsoft.com/office/powerpoint/2010/main" val="409189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filters</a:t>
            </a:r>
            <a:r>
              <a:rPr lang="en-US" b="1" dirty="0"/>
              <a:t> </a:t>
            </a:r>
            <a:endParaRPr lang="en-US" dirty="0"/>
          </a:p>
        </p:txBody>
      </p:sp>
      <p:sp>
        <p:nvSpPr>
          <p:cNvPr id="3" name="Content Placeholder 2"/>
          <p:cNvSpPr>
            <a:spLocks noGrp="1"/>
          </p:cNvSpPr>
          <p:nvPr>
            <p:ph idx="1"/>
          </p:nvPr>
        </p:nvSpPr>
        <p:spPr/>
        <p:txBody>
          <a:bodyPr/>
          <a:lstStyle/>
          <a:p>
            <a:r>
              <a:rPr lang="en-US" dirty="0">
                <a:solidFill>
                  <a:srgbClr val="FC0128"/>
                </a:solidFill>
              </a:rPr>
              <a:t>Interference filters</a:t>
            </a:r>
            <a:r>
              <a:rPr lang="en-US" dirty="0">
                <a:solidFill>
                  <a:srgbClr val="FF0000"/>
                </a:solidFill>
              </a:rPr>
              <a:t>:</a:t>
            </a:r>
            <a:r>
              <a:rPr lang="en-US" dirty="0">
                <a:solidFill>
                  <a:srgbClr val="7FFF00"/>
                </a:solidFill>
              </a:rPr>
              <a:t> </a:t>
            </a:r>
            <a:r>
              <a:rPr lang="en-US" dirty="0"/>
              <a:t>					Dichroic, Dielectric, reflective filters…….reflect the unwanted wavelengths</a:t>
            </a:r>
          </a:p>
          <a:p>
            <a:r>
              <a:rPr lang="en-US" dirty="0">
                <a:solidFill>
                  <a:srgbClr val="FC0128"/>
                </a:solidFill>
              </a:rPr>
              <a:t>Absorptive filters:</a:t>
            </a:r>
            <a:r>
              <a:rPr lang="en-US" dirty="0"/>
              <a:t>					Colored glass filters…..absorb the unwanted wavelengths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10:49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9</a:t>
            </a:fld>
            <a:endParaRPr lang="en-US" dirty="0"/>
          </a:p>
        </p:txBody>
      </p:sp>
    </p:spTree>
    <p:extLst>
      <p:ext uri="{BB962C8B-B14F-4D97-AF65-F5344CB8AC3E}">
        <p14:creationId xmlns:p14="http://schemas.microsoft.com/office/powerpoint/2010/main" val="4113641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1063</TotalTime>
  <Words>2254</Words>
  <Application>Microsoft Macintosh PowerPoint</Application>
  <PresentationFormat>On-screen Show (4:3)</PresentationFormat>
  <Paragraphs>469</Paragraphs>
  <Slides>54</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 Black</vt:lpstr>
      <vt:lpstr>Calibri</vt:lpstr>
      <vt:lpstr>Helvetica</vt:lpstr>
      <vt:lpstr>Times New Roman</vt:lpstr>
      <vt:lpstr>Clarity</vt:lpstr>
      <vt:lpstr>BMS 632 – Lecture 6 – Optical Filters &amp; light manipulation </vt:lpstr>
      <vt:lpstr>Lecture Goals &amp; Learning Objectives</vt:lpstr>
      <vt:lpstr>Optics - Filter Properties</vt:lpstr>
      <vt:lpstr>Optics - Filter Properties</vt:lpstr>
      <vt:lpstr>Nomenclature and Conventions </vt:lpstr>
      <vt:lpstr>Optics – Dichroic Mirrors </vt:lpstr>
      <vt:lpstr>Interference and Diffraction: Gratings</vt:lpstr>
      <vt:lpstr>Interference in Thin Films</vt:lpstr>
      <vt:lpstr>Optical filters </vt:lpstr>
      <vt:lpstr>Interference filters</vt:lpstr>
      <vt:lpstr>Standard Band Pass Filters </vt:lpstr>
      <vt:lpstr>PowerPoint Presentation</vt:lpstr>
      <vt:lpstr>A 575 nm band pass (10 nm &amp; 10 nm wide band)</vt:lpstr>
      <vt:lpstr>A 575 nm band pass (10 nm wide band)</vt:lpstr>
      <vt:lpstr>Standard Long Pass Filters</vt:lpstr>
      <vt:lpstr>Long Pass filter</vt:lpstr>
      <vt:lpstr>Dichroics</vt:lpstr>
      <vt:lpstr>Optical Filters</vt:lpstr>
      <vt:lpstr>Dichroic Filters</vt:lpstr>
      <vt:lpstr>Construction of Filters</vt:lpstr>
      <vt:lpstr>Transmission determination</vt:lpstr>
      <vt:lpstr>Absorptive filters </vt:lpstr>
      <vt:lpstr>Definitions</vt:lpstr>
      <vt:lpstr>Filters transmission</vt:lpstr>
      <vt:lpstr>Fluorescein - (FITC)</vt:lpstr>
      <vt:lpstr>Fluorescein - (FITC)</vt:lpstr>
      <vt:lpstr>Fluorescein-Phycoerytherin - (FITC-PE) </vt:lpstr>
      <vt:lpstr>Using a Band pass filter correctly</vt:lpstr>
      <vt:lpstr>PowerPoint Presentation</vt:lpstr>
      <vt:lpstr>Finding the right filter - </vt:lpstr>
      <vt:lpstr>PowerPoint Presentation</vt:lpstr>
      <vt:lpstr>PowerPoint Presentation</vt:lpstr>
      <vt:lpstr>PowerPoint Presentation</vt:lpstr>
      <vt:lpstr>Laser Blocking Filters</vt:lpstr>
      <vt:lpstr>Interference filters advantages</vt:lpstr>
      <vt:lpstr>The output of a band pass filter</vt:lpstr>
      <vt:lpstr>PowerPoint Presentation</vt:lpstr>
      <vt:lpstr>PowerPoint Presentation</vt:lpstr>
      <vt:lpstr>Filter 525-10</vt:lpstr>
      <vt:lpstr>PowerPoint Presentation</vt:lpstr>
      <vt:lpstr>PowerPoint Presentation</vt:lpstr>
      <vt:lpstr>Filter damage</vt:lpstr>
      <vt:lpstr>PowerPoint Presentation</vt:lpstr>
      <vt:lpstr>395 nm bad filter</vt:lpstr>
      <vt:lpstr>408 nm Long Pass </vt:lpstr>
      <vt:lpstr>Optical Filters Worksheet</vt:lpstr>
      <vt:lpstr>PowerPoint Presentation</vt:lpstr>
      <vt:lpstr>Chroma Spectra Viewer  </vt:lpstr>
      <vt:lpstr>PowerPoint Presentation</vt:lpstr>
      <vt:lpstr>BD Spectrum Viewer</vt:lpstr>
      <vt:lpstr>PowerPoint Presentation</vt:lpstr>
      <vt:lpstr>We can learn about dyes and filters by going to several sites to reveal properties</vt:lpstr>
      <vt:lpstr>Interference filters: disadvantages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slide</dc:title>
  <dc:creator>JPaul Robinson</dc:creator>
  <cp:lastModifiedBy>Joseph Paul Robinson</cp:lastModifiedBy>
  <cp:revision>69</cp:revision>
  <dcterms:created xsi:type="dcterms:W3CDTF">2011-07-31T02:03:30Z</dcterms:created>
  <dcterms:modified xsi:type="dcterms:W3CDTF">2019-01-05T03:58:50Z</dcterms:modified>
</cp:coreProperties>
</file>