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handoutMasterIdLst>
    <p:handoutMasterId r:id="rId74"/>
  </p:handoutMasterIdLst>
  <p:sldIdLst>
    <p:sldId id="256" r:id="rId2"/>
    <p:sldId id="259" r:id="rId3"/>
    <p:sldId id="312" r:id="rId4"/>
    <p:sldId id="260" r:id="rId5"/>
    <p:sldId id="349" r:id="rId6"/>
    <p:sldId id="345" r:id="rId7"/>
    <p:sldId id="343" r:id="rId8"/>
    <p:sldId id="350" r:id="rId9"/>
    <p:sldId id="262" r:id="rId10"/>
    <p:sldId id="263" r:id="rId11"/>
    <p:sldId id="264" r:id="rId12"/>
    <p:sldId id="265" r:id="rId13"/>
    <p:sldId id="365" r:id="rId14"/>
    <p:sldId id="266" r:id="rId15"/>
    <p:sldId id="347" r:id="rId16"/>
    <p:sldId id="346" r:id="rId17"/>
    <p:sldId id="267" r:id="rId18"/>
    <p:sldId id="270" r:id="rId19"/>
    <p:sldId id="271" r:id="rId20"/>
    <p:sldId id="272" r:id="rId21"/>
    <p:sldId id="273" r:id="rId22"/>
    <p:sldId id="268" r:id="rId23"/>
    <p:sldId id="269" r:id="rId24"/>
    <p:sldId id="275" r:id="rId25"/>
    <p:sldId id="276" r:id="rId26"/>
    <p:sldId id="286" r:id="rId27"/>
    <p:sldId id="303" r:id="rId28"/>
    <p:sldId id="302" r:id="rId29"/>
    <p:sldId id="284" r:id="rId30"/>
    <p:sldId id="289" r:id="rId31"/>
    <p:sldId id="328" r:id="rId32"/>
    <p:sldId id="290" r:id="rId33"/>
    <p:sldId id="279" r:id="rId34"/>
    <p:sldId id="280" r:id="rId35"/>
    <p:sldId id="344" r:id="rId36"/>
    <p:sldId id="292" r:id="rId37"/>
    <p:sldId id="348" r:id="rId38"/>
    <p:sldId id="352" r:id="rId39"/>
    <p:sldId id="353" r:id="rId40"/>
    <p:sldId id="354" r:id="rId41"/>
    <p:sldId id="355" r:id="rId42"/>
    <p:sldId id="356" r:id="rId43"/>
    <p:sldId id="281" r:id="rId44"/>
    <p:sldId id="288" r:id="rId45"/>
    <p:sldId id="301" r:id="rId46"/>
    <p:sldId id="306" r:id="rId47"/>
    <p:sldId id="283" r:id="rId48"/>
    <p:sldId id="351" r:id="rId49"/>
    <p:sldId id="295" r:id="rId50"/>
    <p:sldId id="294" r:id="rId51"/>
    <p:sldId id="309" r:id="rId52"/>
    <p:sldId id="310" r:id="rId53"/>
    <p:sldId id="311" r:id="rId54"/>
    <p:sldId id="297" r:id="rId55"/>
    <p:sldId id="298" r:id="rId56"/>
    <p:sldId id="299" r:id="rId57"/>
    <p:sldId id="300" r:id="rId58"/>
    <p:sldId id="304" r:id="rId59"/>
    <p:sldId id="305" r:id="rId60"/>
    <p:sldId id="357" r:id="rId61"/>
    <p:sldId id="358" r:id="rId62"/>
    <p:sldId id="359" r:id="rId63"/>
    <p:sldId id="360" r:id="rId64"/>
    <p:sldId id="364" r:id="rId65"/>
    <p:sldId id="361" r:id="rId66"/>
    <p:sldId id="362" r:id="rId67"/>
    <p:sldId id="363" r:id="rId68"/>
    <p:sldId id="315" r:id="rId69"/>
    <p:sldId id="307" r:id="rId70"/>
    <p:sldId id="325" r:id="rId71"/>
    <p:sldId id="285" r:id="rId72"/>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90" autoAdjust="0"/>
    <p:restoredTop sz="94706" autoAdjust="0"/>
  </p:normalViewPr>
  <p:slideViewPr>
    <p:cSldViewPr>
      <p:cViewPr varScale="1">
        <p:scale>
          <a:sx n="154" d="100"/>
          <a:sy n="154" d="100"/>
        </p:scale>
        <p:origin x="200" y="5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39" d="100"/>
        <a:sy n="139" d="100"/>
      </p:scale>
      <p:origin x="0" y="62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D9FBFB8-5450-334D-AB93-E00C9A8D4C8B}"/>
              </a:ext>
            </a:extLst>
          </p:cNvPr>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defTabSz="931863" eaLnBrk="1" hangingPunct="1">
              <a:defRPr sz="1300"/>
            </a:lvl1pPr>
          </a:lstStyle>
          <a:p>
            <a:pPr>
              <a:defRPr/>
            </a:pPr>
            <a:endParaRPr lang="en-US"/>
          </a:p>
        </p:txBody>
      </p:sp>
      <p:sp>
        <p:nvSpPr>
          <p:cNvPr id="35843" name="Rectangle 3">
            <a:extLst>
              <a:ext uri="{FF2B5EF4-FFF2-40B4-BE49-F238E27FC236}">
                <a16:creationId xmlns:a16="http://schemas.microsoft.com/office/drawing/2014/main" id="{2BBA2AC5-B09C-7D4D-A399-6A43BF425EB1}"/>
              </a:ext>
            </a:extLst>
          </p:cNvPr>
          <p:cNvSpPr>
            <a:spLocks noGrp="1" noChangeArrowheads="1"/>
          </p:cNvSpPr>
          <p:nvPr>
            <p:ph type="dt" sz="quarter"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r" defTabSz="931863" eaLnBrk="1" hangingPunct="1">
              <a:defRPr sz="1300"/>
            </a:lvl1pPr>
          </a:lstStyle>
          <a:p>
            <a:pPr>
              <a:defRPr/>
            </a:pPr>
            <a:endParaRPr lang="en-US"/>
          </a:p>
        </p:txBody>
      </p:sp>
      <p:sp>
        <p:nvSpPr>
          <p:cNvPr id="35844" name="Rectangle 4">
            <a:extLst>
              <a:ext uri="{FF2B5EF4-FFF2-40B4-BE49-F238E27FC236}">
                <a16:creationId xmlns:a16="http://schemas.microsoft.com/office/drawing/2014/main" id="{CFB6181D-7A70-0A45-8A34-5F9E56872556}"/>
              </a:ext>
            </a:extLst>
          </p:cNvPr>
          <p:cNvSpPr>
            <a:spLocks noGrp="1" noChangeArrowheads="1"/>
          </p:cNvSpPr>
          <p:nvPr>
            <p:ph type="ftr" sz="quarter" idx="2"/>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defTabSz="931863" eaLnBrk="1" hangingPunct="1">
              <a:defRPr sz="1300"/>
            </a:lvl1pPr>
          </a:lstStyle>
          <a:p>
            <a:pPr>
              <a:defRPr/>
            </a:pPr>
            <a:endParaRPr lang="en-US"/>
          </a:p>
        </p:txBody>
      </p:sp>
      <p:sp>
        <p:nvSpPr>
          <p:cNvPr id="35845" name="Rectangle 5">
            <a:extLst>
              <a:ext uri="{FF2B5EF4-FFF2-40B4-BE49-F238E27FC236}">
                <a16:creationId xmlns:a16="http://schemas.microsoft.com/office/drawing/2014/main" id="{6992A4DE-2E5E-5A40-AF76-A3FD11902EFA}"/>
              </a:ext>
            </a:extLst>
          </p:cNvPr>
          <p:cNvSpPr>
            <a:spLocks noGrp="1" noChangeArrowheads="1"/>
          </p:cNvSpPr>
          <p:nvPr>
            <p:ph type="sldNum" sz="quarter" idx="3"/>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pPr>
              <a:defRPr/>
            </a:pPr>
            <a:fld id="{2BAECC71-DA50-1146-9D47-726DD0646E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15E71F8-4749-9A4F-8176-FCF6DE4EE377}"/>
              </a:ext>
            </a:extLst>
          </p:cNvPr>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defTabSz="931863" eaLnBrk="1" hangingPunct="1">
              <a:defRPr sz="1300"/>
            </a:lvl1pPr>
          </a:lstStyle>
          <a:p>
            <a:pPr>
              <a:defRPr/>
            </a:pPr>
            <a:endParaRPr lang="en-US"/>
          </a:p>
        </p:txBody>
      </p:sp>
      <p:sp>
        <p:nvSpPr>
          <p:cNvPr id="17411" name="Rectangle 3">
            <a:extLst>
              <a:ext uri="{FF2B5EF4-FFF2-40B4-BE49-F238E27FC236}">
                <a16:creationId xmlns:a16="http://schemas.microsoft.com/office/drawing/2014/main" id="{1D74DC89-1065-014C-8A92-98025F85F00B}"/>
              </a:ext>
            </a:extLst>
          </p:cNvPr>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lvl1pPr algn="r" defTabSz="931863" eaLnBrk="1" hangingPunct="1">
              <a:defRPr sz="1300"/>
            </a:lvl1pPr>
          </a:lstStyle>
          <a:p>
            <a:pPr>
              <a:defRPr/>
            </a:pPr>
            <a:endParaRPr lang="en-US"/>
          </a:p>
        </p:txBody>
      </p:sp>
      <p:sp>
        <p:nvSpPr>
          <p:cNvPr id="5124" name="Rectangle 4">
            <a:extLst>
              <a:ext uri="{FF2B5EF4-FFF2-40B4-BE49-F238E27FC236}">
                <a16:creationId xmlns:a16="http://schemas.microsoft.com/office/drawing/2014/main" id="{CFC2099D-55FA-0340-B3CE-8DC4F2CB94A6}"/>
              </a:ext>
            </a:extLst>
          </p:cNvPr>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413" name="Rectangle 5">
            <a:extLst>
              <a:ext uri="{FF2B5EF4-FFF2-40B4-BE49-F238E27FC236}">
                <a16:creationId xmlns:a16="http://schemas.microsoft.com/office/drawing/2014/main" id="{1493E00B-7007-5645-85D6-D93498E433E2}"/>
              </a:ext>
            </a:extLst>
          </p:cNvPr>
          <p:cNvSpPr>
            <a:spLocks noGrp="1" noChangeArrowheads="1"/>
          </p:cNvSpPr>
          <p:nvPr>
            <p:ph type="body" sz="quarter" idx="3"/>
          </p:nvPr>
        </p:nvSpPr>
        <p:spPr bwMode="auto">
          <a:xfrm>
            <a:off x="933450" y="4416425"/>
            <a:ext cx="51435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414" name="Rectangle 6">
            <a:extLst>
              <a:ext uri="{FF2B5EF4-FFF2-40B4-BE49-F238E27FC236}">
                <a16:creationId xmlns:a16="http://schemas.microsoft.com/office/drawing/2014/main" id="{205667F8-C5C4-7646-A585-98474C9897FA}"/>
              </a:ext>
            </a:extLst>
          </p:cNvPr>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defTabSz="931863" eaLnBrk="1" hangingPunct="1">
              <a:defRPr sz="1300"/>
            </a:lvl1pPr>
          </a:lstStyle>
          <a:p>
            <a:pPr>
              <a:defRPr/>
            </a:pPr>
            <a:endParaRPr lang="en-US"/>
          </a:p>
        </p:txBody>
      </p:sp>
      <p:sp>
        <p:nvSpPr>
          <p:cNvPr id="17415" name="Rectangle 7">
            <a:extLst>
              <a:ext uri="{FF2B5EF4-FFF2-40B4-BE49-F238E27FC236}">
                <a16:creationId xmlns:a16="http://schemas.microsoft.com/office/drawing/2014/main" id="{B0AF4D04-336E-1146-8175-0F66FCFA4D28}"/>
              </a:ext>
            </a:extLst>
          </p:cNvPr>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pPr>
              <a:defRPr/>
            </a:pPr>
            <a:fld id="{6663F567-CB05-2F44-9D9F-16554845FF9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C2851081-4999-8848-BBDB-D74DA9E617D3}"/>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B5793F-5E8B-1E40-A11B-DFED0A793667}" type="slidenum">
              <a:rPr lang="en-US" altLang="en-US" sz="1300" smtClean="0"/>
              <a:pPr>
                <a:spcBef>
                  <a:spcPct val="0"/>
                </a:spcBef>
              </a:pPr>
              <a:t>1</a:t>
            </a:fld>
            <a:endParaRPr lang="en-US" altLang="en-US" sz="1300"/>
          </a:p>
        </p:txBody>
      </p:sp>
      <p:sp>
        <p:nvSpPr>
          <p:cNvPr id="8194" name="Rectangle 2">
            <a:extLst>
              <a:ext uri="{FF2B5EF4-FFF2-40B4-BE49-F238E27FC236}">
                <a16:creationId xmlns:a16="http://schemas.microsoft.com/office/drawing/2014/main" id="{921D8B99-7048-2148-B962-3D3656870674}"/>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1C89AF95-EF0E-D740-BA5F-E19467C5C2F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2C233208-1DF4-6246-A3B5-46AD6141811A}"/>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C9C5278-3020-7D47-967E-47EAFAD1C0B3}" type="slidenum">
              <a:rPr lang="en-US" altLang="en-US" sz="1300" smtClean="0"/>
              <a:pPr>
                <a:spcBef>
                  <a:spcPct val="0"/>
                </a:spcBef>
              </a:pPr>
              <a:t>16</a:t>
            </a:fld>
            <a:endParaRPr lang="en-US" altLang="en-US" sz="1300"/>
          </a:p>
        </p:txBody>
      </p:sp>
      <p:sp>
        <p:nvSpPr>
          <p:cNvPr id="31746" name="Rectangle 2">
            <a:extLst>
              <a:ext uri="{FF2B5EF4-FFF2-40B4-BE49-F238E27FC236}">
                <a16:creationId xmlns:a16="http://schemas.microsoft.com/office/drawing/2014/main" id="{C109AD79-9BCD-FE45-BDFF-D16CD19DBC76}"/>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CA0D54A7-A5DA-D642-BE39-8B84822C290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F70869E1-EAA6-7E4F-A10D-CFBADDA8794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1610F6-3DC8-5A41-92BB-DCD4ED77E655}" type="slidenum">
              <a:rPr lang="en-US" altLang="en-US" sz="1300" smtClean="0"/>
              <a:pPr>
                <a:spcBef>
                  <a:spcPct val="0"/>
                </a:spcBef>
              </a:pPr>
              <a:t>17</a:t>
            </a:fld>
            <a:endParaRPr lang="en-US" altLang="en-US" sz="1300"/>
          </a:p>
        </p:txBody>
      </p:sp>
      <p:sp>
        <p:nvSpPr>
          <p:cNvPr id="33794" name="Rectangle 2">
            <a:extLst>
              <a:ext uri="{FF2B5EF4-FFF2-40B4-BE49-F238E27FC236}">
                <a16:creationId xmlns:a16="http://schemas.microsoft.com/office/drawing/2014/main" id="{7697CF57-D7E5-1C47-8B25-1C1655148B7C}"/>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245A53E2-0644-FA49-885E-B9FE60C09CA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25F9CB90-2EE8-1A47-BD49-0BC92EAE185A}"/>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D004755-5C30-8A4F-A613-66E2090F1A00}" type="slidenum">
              <a:rPr lang="en-US" altLang="en-US" sz="1300" smtClean="0"/>
              <a:pPr>
                <a:spcBef>
                  <a:spcPct val="0"/>
                </a:spcBef>
              </a:pPr>
              <a:t>18</a:t>
            </a:fld>
            <a:endParaRPr lang="en-US" altLang="en-US" sz="1300"/>
          </a:p>
        </p:txBody>
      </p:sp>
      <p:sp>
        <p:nvSpPr>
          <p:cNvPr id="35842" name="Rectangle 2">
            <a:extLst>
              <a:ext uri="{FF2B5EF4-FFF2-40B4-BE49-F238E27FC236}">
                <a16:creationId xmlns:a16="http://schemas.microsoft.com/office/drawing/2014/main" id="{00C38D22-814B-5246-9B69-DD7AB4EFB38F}"/>
              </a:ext>
            </a:extLst>
          </p:cNvPr>
          <p:cNvSpPr>
            <a:spLocks noGrp="1" noChangeArrowheads="1"/>
          </p:cNvSpPr>
          <p:nvPr>
            <p:ph type="body" idx="1"/>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2197" tIns="45290" rIns="92197" bIns="45290"/>
          <a:lstStyle/>
          <a:p>
            <a:pPr eaLnBrk="1" hangingPunct="1"/>
            <a:endParaRPr lang="en-US" altLang="en-US"/>
          </a:p>
        </p:txBody>
      </p:sp>
      <p:sp>
        <p:nvSpPr>
          <p:cNvPr id="35843" name="Rectangle 3">
            <a:extLst>
              <a:ext uri="{FF2B5EF4-FFF2-40B4-BE49-F238E27FC236}">
                <a16:creationId xmlns:a16="http://schemas.microsoft.com/office/drawing/2014/main" id="{A6F41D9B-9568-244E-AE0F-ADC27AE1B0B3}"/>
              </a:ext>
            </a:extLst>
          </p:cNvPr>
          <p:cNvSpPr>
            <a:spLocks noGrp="1" noRot="1" noChangeAspect="1" noChangeArrowheads="1" noTextEdit="1"/>
          </p:cNvSpPr>
          <p:nvPr>
            <p:ph type="sldImg"/>
          </p:nvPr>
        </p:nvSpPr>
        <p:spPr>
          <a:xfrm>
            <a:off x="1182688" y="2636838"/>
            <a:ext cx="4643437" cy="3482975"/>
          </a:xfrm>
          <a:ln w="12700" cap="flat">
            <a:solidFill>
              <a:schemeClr val="tx1"/>
            </a:solidFill>
          </a:ln>
        </p:spPr>
      </p:sp>
      <p:sp>
        <p:nvSpPr>
          <p:cNvPr id="35844" name="Freeform 4">
            <a:extLst>
              <a:ext uri="{FF2B5EF4-FFF2-40B4-BE49-F238E27FC236}">
                <a16:creationId xmlns:a16="http://schemas.microsoft.com/office/drawing/2014/main" id="{C275B86B-2893-534D-8B3B-07C232F471BC}"/>
              </a:ext>
            </a:extLst>
          </p:cNvPr>
          <p:cNvSpPr>
            <a:spLocks/>
          </p:cNvSpPr>
          <p:nvPr/>
        </p:nvSpPr>
        <p:spPr bwMode="auto">
          <a:xfrm>
            <a:off x="3940175" y="2852738"/>
            <a:ext cx="468313" cy="247650"/>
          </a:xfrm>
          <a:custGeom>
            <a:avLst/>
            <a:gdLst>
              <a:gd name="T0" fmla="*/ 2147483646 w 289"/>
              <a:gd name="T1" fmla="*/ 0 h 153"/>
              <a:gd name="T2" fmla="*/ 2147483646 w 289"/>
              <a:gd name="T3" fmla="*/ 2147483646 h 153"/>
              <a:gd name="T4" fmla="*/ 0 w 289"/>
              <a:gd name="T5" fmla="*/ 2147483646 h 153"/>
              <a:gd name="T6" fmla="*/ 0 w 289"/>
              <a:gd name="T7" fmla="*/ 2147483646 h 1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9" h="153">
                <a:moveTo>
                  <a:pt x="288" y="0"/>
                </a:moveTo>
                <a:lnTo>
                  <a:pt x="288" y="152"/>
                </a:lnTo>
                <a:lnTo>
                  <a:pt x="0" y="152"/>
                </a:lnTo>
                <a:lnTo>
                  <a:pt x="0" y="8"/>
                </a:lnTo>
              </a:path>
            </a:pathLst>
          </a:custGeom>
          <a:noFill/>
          <a:ln w="12700" cap="rnd" cmpd="sng">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845" name="Rectangle 5">
            <a:extLst>
              <a:ext uri="{FF2B5EF4-FFF2-40B4-BE49-F238E27FC236}">
                <a16:creationId xmlns:a16="http://schemas.microsoft.com/office/drawing/2014/main" id="{D6285896-0E20-2B4D-B87C-5B408F1524D9}"/>
              </a:ext>
            </a:extLst>
          </p:cNvPr>
          <p:cNvSpPr>
            <a:spLocks noChangeArrowheads="1"/>
          </p:cNvSpPr>
          <p:nvPr/>
        </p:nvSpPr>
        <p:spPr bwMode="auto">
          <a:xfrm>
            <a:off x="3068638" y="3008313"/>
            <a:ext cx="2568575" cy="83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197" tIns="45290" rIns="92197" bIns="45290">
            <a:spAutoFit/>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altLang="en-US" sz="1600" b="1">
                <a:latin typeface="Arial" panose="020B0604020202020204" pitchFamily="34" charset="0"/>
              </a:rPr>
              <a:t>Arc lamps and lasers</a:t>
            </a:r>
          </a:p>
          <a:p>
            <a:pPr>
              <a:spcBef>
                <a:spcPct val="0"/>
              </a:spcBef>
            </a:pPr>
            <a:r>
              <a:rPr lang="en-US" altLang="en-US" sz="1600" b="1">
                <a:latin typeface="Arial" panose="020B0604020202020204" pitchFamily="34" charset="0"/>
              </a:rPr>
              <a:t>for flow cytometry</a:t>
            </a:r>
          </a:p>
          <a:p>
            <a:pPr>
              <a:spcBef>
                <a:spcPct val="0"/>
              </a:spcBef>
            </a:pPr>
            <a:r>
              <a:rPr lang="en-US" altLang="en-US" sz="1600" b="1">
                <a:latin typeface="Arial" panose="020B0604020202020204" pitchFamily="34" charset="0"/>
              </a:rPr>
              <a:t> restricted to this region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EA8CC633-00F4-C249-837C-38EAE44829A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AE424B-D5AF-9F4B-9058-B2ED67B6CFC3}" type="slidenum">
              <a:rPr lang="en-US" altLang="en-US" sz="1300" smtClean="0"/>
              <a:pPr>
                <a:spcBef>
                  <a:spcPct val="0"/>
                </a:spcBef>
              </a:pPr>
              <a:t>19</a:t>
            </a:fld>
            <a:endParaRPr lang="en-US" altLang="en-US" sz="1300"/>
          </a:p>
        </p:txBody>
      </p:sp>
      <p:sp>
        <p:nvSpPr>
          <p:cNvPr id="37890" name="Rectangle 2">
            <a:extLst>
              <a:ext uri="{FF2B5EF4-FFF2-40B4-BE49-F238E27FC236}">
                <a16:creationId xmlns:a16="http://schemas.microsoft.com/office/drawing/2014/main" id="{8BA2E43A-95D4-284A-8E7B-9E957B7B631D}"/>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A5C1ABFF-DD43-CD41-A150-551DC7BD200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7051F32E-CFF4-6A45-81EA-D3C45FE9E397}"/>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A88B00-08D5-244D-86BC-5D793B54F096}" type="slidenum">
              <a:rPr lang="en-US" altLang="en-US" sz="1300" smtClean="0"/>
              <a:pPr>
                <a:spcBef>
                  <a:spcPct val="0"/>
                </a:spcBef>
              </a:pPr>
              <a:t>20</a:t>
            </a:fld>
            <a:endParaRPr lang="en-US" altLang="en-US" sz="1300"/>
          </a:p>
        </p:txBody>
      </p:sp>
      <p:sp>
        <p:nvSpPr>
          <p:cNvPr id="39938" name="Rectangle 2">
            <a:extLst>
              <a:ext uri="{FF2B5EF4-FFF2-40B4-BE49-F238E27FC236}">
                <a16:creationId xmlns:a16="http://schemas.microsoft.com/office/drawing/2014/main" id="{86BD24F2-9026-1844-A00A-D9D2CBAD4AC8}"/>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8F8BF7DB-1100-D549-890F-0176185EC19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2665F4FA-887C-B04A-B2BF-5F605EA7288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73EEC64-3175-704A-9E7F-0B5EDD7883C5}" type="slidenum">
              <a:rPr lang="en-US" altLang="en-US" sz="1300" smtClean="0"/>
              <a:pPr>
                <a:spcBef>
                  <a:spcPct val="0"/>
                </a:spcBef>
              </a:pPr>
              <a:t>21</a:t>
            </a:fld>
            <a:endParaRPr lang="en-US" altLang="en-US" sz="1300"/>
          </a:p>
        </p:txBody>
      </p:sp>
      <p:sp>
        <p:nvSpPr>
          <p:cNvPr id="41986" name="Rectangle 2">
            <a:extLst>
              <a:ext uri="{FF2B5EF4-FFF2-40B4-BE49-F238E27FC236}">
                <a16:creationId xmlns:a16="http://schemas.microsoft.com/office/drawing/2014/main" id="{50318F57-3EA5-F441-905D-A061375E435B}"/>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6C052A28-B1E1-A648-A6A3-59F6C3ABC05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49EA5483-2895-5D4E-A1A2-2F95EB660258}"/>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D0B444-E9C6-FC47-85BD-2845961EE766}" type="slidenum">
              <a:rPr lang="en-US" altLang="en-US" sz="1300" smtClean="0"/>
              <a:pPr>
                <a:spcBef>
                  <a:spcPct val="0"/>
                </a:spcBef>
              </a:pPr>
              <a:t>22</a:t>
            </a:fld>
            <a:endParaRPr lang="en-US" altLang="en-US" sz="1300"/>
          </a:p>
        </p:txBody>
      </p:sp>
      <p:sp>
        <p:nvSpPr>
          <p:cNvPr id="44034" name="Rectangle 2">
            <a:extLst>
              <a:ext uri="{FF2B5EF4-FFF2-40B4-BE49-F238E27FC236}">
                <a16:creationId xmlns:a16="http://schemas.microsoft.com/office/drawing/2014/main" id="{AB433186-CCC1-8745-B057-BEBDDE041CAD}"/>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44E60714-7E7C-9E4F-B030-3323DE3ED26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F5F43824-5865-F741-B0E6-C6786A64ED54}"/>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F4CBD7-E3E4-F242-8AE4-73A04F4ABC91}" type="slidenum">
              <a:rPr lang="en-US" altLang="en-US" sz="1300" smtClean="0"/>
              <a:pPr>
                <a:spcBef>
                  <a:spcPct val="0"/>
                </a:spcBef>
              </a:pPr>
              <a:t>23</a:t>
            </a:fld>
            <a:endParaRPr lang="en-US" altLang="en-US" sz="1300"/>
          </a:p>
        </p:txBody>
      </p:sp>
      <p:sp>
        <p:nvSpPr>
          <p:cNvPr id="46082" name="Rectangle 2">
            <a:extLst>
              <a:ext uri="{FF2B5EF4-FFF2-40B4-BE49-F238E27FC236}">
                <a16:creationId xmlns:a16="http://schemas.microsoft.com/office/drawing/2014/main" id="{60DDFAE7-FF95-8242-830A-9E84489C9491}"/>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16C98E8B-4CA5-DB4C-8A54-EA6A85658BA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D069AE73-6EB4-1447-A256-51FFFFCB7B15}"/>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0AB43FC-7CCC-644C-B548-023F7FD856CD}" type="slidenum">
              <a:rPr lang="en-US" altLang="en-US" sz="1300" smtClean="0"/>
              <a:pPr>
                <a:spcBef>
                  <a:spcPct val="0"/>
                </a:spcBef>
              </a:pPr>
              <a:t>24</a:t>
            </a:fld>
            <a:endParaRPr lang="en-US" altLang="en-US" sz="1300"/>
          </a:p>
        </p:txBody>
      </p:sp>
      <p:sp>
        <p:nvSpPr>
          <p:cNvPr id="48130" name="Rectangle 2">
            <a:extLst>
              <a:ext uri="{FF2B5EF4-FFF2-40B4-BE49-F238E27FC236}">
                <a16:creationId xmlns:a16="http://schemas.microsoft.com/office/drawing/2014/main" id="{21600151-3E8A-B84E-8FF9-C43C1E494BDB}"/>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EC51D21-F631-9D4F-A8E0-F37B268BB5E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A26B7C1B-2FED-D942-94A1-F2CAF31C469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B226EEE-80F1-6F41-9682-CF7BB74C2AD9}" type="slidenum">
              <a:rPr lang="en-US" altLang="en-US" sz="1300" smtClean="0"/>
              <a:pPr>
                <a:spcBef>
                  <a:spcPct val="0"/>
                </a:spcBef>
              </a:pPr>
              <a:t>25</a:t>
            </a:fld>
            <a:endParaRPr lang="en-US" altLang="en-US" sz="1300"/>
          </a:p>
        </p:txBody>
      </p:sp>
      <p:sp>
        <p:nvSpPr>
          <p:cNvPr id="50178" name="Rectangle 2">
            <a:extLst>
              <a:ext uri="{FF2B5EF4-FFF2-40B4-BE49-F238E27FC236}">
                <a16:creationId xmlns:a16="http://schemas.microsoft.com/office/drawing/2014/main" id="{093DDFAE-26B4-CE41-9AA3-86A1C67255EA}"/>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A2ACFE1F-6A65-3D4A-BEEA-90F834FC954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a:extLst>
              <a:ext uri="{FF2B5EF4-FFF2-40B4-BE49-F238E27FC236}">
                <a16:creationId xmlns:a16="http://schemas.microsoft.com/office/drawing/2014/main" id="{6AB8EEBA-DA25-4C4F-9A0E-88AFD79D4F8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FAECE3-D798-3340-B983-456A309C5486}" type="slidenum">
              <a:rPr lang="en-US" altLang="en-US" sz="1300" smtClean="0"/>
              <a:pPr>
                <a:spcBef>
                  <a:spcPct val="0"/>
                </a:spcBef>
              </a:pPr>
              <a:t>2</a:t>
            </a:fld>
            <a:endParaRPr lang="en-US" altLang="en-US" sz="1300"/>
          </a:p>
        </p:txBody>
      </p:sp>
      <p:sp>
        <p:nvSpPr>
          <p:cNvPr id="10242" name="Rectangle 2">
            <a:extLst>
              <a:ext uri="{FF2B5EF4-FFF2-40B4-BE49-F238E27FC236}">
                <a16:creationId xmlns:a16="http://schemas.microsoft.com/office/drawing/2014/main" id="{5F61F08F-D72A-8E4D-81EC-4EA380CA0474}"/>
              </a:ext>
            </a:extLst>
          </p:cNvPr>
          <p:cNvSpPr>
            <a:spLocks noGrp="1" noRot="1" noChangeAspect="1" noChangeArrowheads="1" noTextEdit="1"/>
          </p:cNvSpPr>
          <p:nvPr>
            <p:ph type="sldImg"/>
          </p:nvPr>
        </p:nvSpPr>
        <p:spPr>
          <a:ln/>
        </p:spPr>
      </p:sp>
      <p:sp>
        <p:nvSpPr>
          <p:cNvPr id="10243" name="Rectangle 3">
            <a:extLst>
              <a:ext uri="{FF2B5EF4-FFF2-40B4-BE49-F238E27FC236}">
                <a16:creationId xmlns:a16="http://schemas.microsoft.com/office/drawing/2014/main" id="{8163BD76-9D85-684C-BDEE-B8C209E288A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A115C15B-1A01-FC4B-9AE7-0A66E267992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4931003-954D-864F-B900-4B58155526BD}" type="slidenum">
              <a:rPr lang="en-US" altLang="en-US" sz="1300" smtClean="0"/>
              <a:pPr>
                <a:spcBef>
                  <a:spcPct val="0"/>
                </a:spcBef>
              </a:pPr>
              <a:t>26</a:t>
            </a:fld>
            <a:endParaRPr lang="en-US" altLang="en-US" sz="1300"/>
          </a:p>
        </p:txBody>
      </p:sp>
      <p:sp>
        <p:nvSpPr>
          <p:cNvPr id="52226" name="Rectangle 2">
            <a:extLst>
              <a:ext uri="{FF2B5EF4-FFF2-40B4-BE49-F238E27FC236}">
                <a16:creationId xmlns:a16="http://schemas.microsoft.com/office/drawing/2014/main" id="{1856C5B9-2FAA-3F4A-BC38-FEE1C3BEA6E4}"/>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4A1F6B71-602C-524D-8E40-DF6446453D38}"/>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EEA38CF4-B34C-A546-BFDC-27940E603274}"/>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AA07D3-7F72-9743-8471-64A1B9A4A8F1}" type="slidenum">
              <a:rPr lang="en-US" altLang="en-US" sz="1300" smtClean="0"/>
              <a:pPr>
                <a:spcBef>
                  <a:spcPct val="0"/>
                </a:spcBef>
              </a:pPr>
              <a:t>27</a:t>
            </a:fld>
            <a:endParaRPr lang="en-US" altLang="en-US" sz="1300"/>
          </a:p>
        </p:txBody>
      </p:sp>
      <p:sp>
        <p:nvSpPr>
          <p:cNvPr id="54274" name="Rectangle 2">
            <a:extLst>
              <a:ext uri="{FF2B5EF4-FFF2-40B4-BE49-F238E27FC236}">
                <a16:creationId xmlns:a16="http://schemas.microsoft.com/office/drawing/2014/main" id="{DBF6782F-EE2F-EE4B-9F7C-440E80EB43E3}"/>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B34047D4-3A2D-D740-B661-8DE0BC67E79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7C0F1B15-A6EA-7F49-BA37-B9E4C0BF439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68B92C9-D56F-D84F-B4F4-B68E1CBEBEE6}" type="slidenum">
              <a:rPr lang="en-US" altLang="en-US" sz="1300" smtClean="0"/>
              <a:pPr>
                <a:spcBef>
                  <a:spcPct val="0"/>
                </a:spcBef>
              </a:pPr>
              <a:t>28</a:t>
            </a:fld>
            <a:endParaRPr lang="en-US" altLang="en-US" sz="1300"/>
          </a:p>
        </p:txBody>
      </p:sp>
      <p:sp>
        <p:nvSpPr>
          <p:cNvPr id="56322" name="Rectangle 2">
            <a:extLst>
              <a:ext uri="{FF2B5EF4-FFF2-40B4-BE49-F238E27FC236}">
                <a16:creationId xmlns:a16="http://schemas.microsoft.com/office/drawing/2014/main" id="{D7FC9DA2-0D26-1946-A71A-C0473B4C94D2}"/>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E15B3834-663C-994D-917F-170B5CCBAB3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A23CBBC4-0198-854E-859A-855D4F045D4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D0E41D4-3C78-CC47-9905-A9E5E22A8EAB}" type="slidenum">
              <a:rPr lang="en-US" altLang="en-US" sz="1300" smtClean="0"/>
              <a:pPr>
                <a:spcBef>
                  <a:spcPct val="0"/>
                </a:spcBef>
              </a:pPr>
              <a:t>29</a:t>
            </a:fld>
            <a:endParaRPr lang="en-US" altLang="en-US" sz="1300"/>
          </a:p>
        </p:txBody>
      </p:sp>
      <p:sp>
        <p:nvSpPr>
          <p:cNvPr id="58370" name="Rectangle 2">
            <a:extLst>
              <a:ext uri="{FF2B5EF4-FFF2-40B4-BE49-F238E27FC236}">
                <a16:creationId xmlns:a16="http://schemas.microsoft.com/office/drawing/2014/main" id="{4782CF5F-B6D8-654F-AD34-987F8E238823}"/>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1FF79A53-ACB3-1846-86BB-5CB16CFC42BB}"/>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4B90FF4D-F497-E34E-8FBD-D80F500658D4}"/>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0CE871-C84E-9943-9EDB-BC859649350E}" type="slidenum">
              <a:rPr lang="en-US" altLang="en-US" sz="1300" smtClean="0"/>
              <a:pPr>
                <a:spcBef>
                  <a:spcPct val="0"/>
                </a:spcBef>
              </a:pPr>
              <a:t>30</a:t>
            </a:fld>
            <a:endParaRPr lang="en-US" altLang="en-US" sz="1300"/>
          </a:p>
        </p:txBody>
      </p:sp>
      <p:sp>
        <p:nvSpPr>
          <p:cNvPr id="60418" name="Rectangle 2">
            <a:extLst>
              <a:ext uri="{FF2B5EF4-FFF2-40B4-BE49-F238E27FC236}">
                <a16:creationId xmlns:a16="http://schemas.microsoft.com/office/drawing/2014/main" id="{B51C2439-0E60-E84F-9983-7414A5DAED89}"/>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8AB3141D-5C21-8D44-8205-89713D2E2BF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92D10C17-B9A3-BD4E-BD4B-508E4F2BE3E8}"/>
              </a:ext>
            </a:extLst>
          </p:cNvPr>
          <p:cNvSpPr>
            <a:spLocks noGrp="1" noRot="1" noChangeAspect="1" noChangeArrowheads="1" noTextEdit="1"/>
          </p:cNvSpPr>
          <p:nvPr>
            <p:ph type="sldImg"/>
          </p:nvPr>
        </p:nvSpPr>
        <p:spPr>
          <a:ln/>
        </p:spPr>
      </p:sp>
      <p:sp>
        <p:nvSpPr>
          <p:cNvPr id="62466" name="Rectangle 3">
            <a:extLst>
              <a:ext uri="{FF2B5EF4-FFF2-40B4-BE49-F238E27FC236}">
                <a16:creationId xmlns:a16="http://schemas.microsoft.com/office/drawing/2014/main" id="{03EA47F0-D3C0-C844-8266-D78F05721C4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CAC6154F-2444-664D-A50B-F1B0E00C399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1E850D-0032-BC4A-974D-F068362D76AC}" type="slidenum">
              <a:rPr lang="en-US" altLang="en-US" sz="1300" smtClean="0"/>
              <a:pPr>
                <a:spcBef>
                  <a:spcPct val="0"/>
                </a:spcBef>
              </a:pPr>
              <a:t>32</a:t>
            </a:fld>
            <a:endParaRPr lang="en-US" altLang="en-US" sz="1300"/>
          </a:p>
        </p:txBody>
      </p:sp>
      <p:sp>
        <p:nvSpPr>
          <p:cNvPr id="64514" name="Rectangle 2">
            <a:extLst>
              <a:ext uri="{FF2B5EF4-FFF2-40B4-BE49-F238E27FC236}">
                <a16:creationId xmlns:a16="http://schemas.microsoft.com/office/drawing/2014/main" id="{C85B63A7-2715-9F43-BEC7-17EFD116C5C4}"/>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E721A640-70CE-FC42-875B-E7AEDC66CDCA}"/>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4A62492A-389B-B644-91D6-105719EE33F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C6220D9-0F27-D749-890D-E9EDA93585BC}" type="slidenum">
              <a:rPr lang="en-US" altLang="en-US" sz="1300" smtClean="0"/>
              <a:pPr>
                <a:spcBef>
                  <a:spcPct val="0"/>
                </a:spcBef>
              </a:pPr>
              <a:t>33</a:t>
            </a:fld>
            <a:endParaRPr lang="en-US" altLang="en-US" sz="1300"/>
          </a:p>
        </p:txBody>
      </p:sp>
      <p:sp>
        <p:nvSpPr>
          <p:cNvPr id="66562" name="Rectangle 2">
            <a:extLst>
              <a:ext uri="{FF2B5EF4-FFF2-40B4-BE49-F238E27FC236}">
                <a16:creationId xmlns:a16="http://schemas.microsoft.com/office/drawing/2014/main" id="{11E114FE-A57C-9742-8152-9F5FA3C9B9FA}"/>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174EE043-E388-C34F-891E-94A7AEC9C6A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F5A6AED6-0B16-A940-954D-251358BC2FB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10B7019-2F5C-EB40-9F45-DD69330BD4B1}" type="slidenum">
              <a:rPr lang="en-US" altLang="en-US" sz="1300" smtClean="0"/>
              <a:pPr>
                <a:spcBef>
                  <a:spcPct val="0"/>
                </a:spcBef>
              </a:pPr>
              <a:t>34</a:t>
            </a:fld>
            <a:endParaRPr lang="en-US" altLang="en-US" sz="1300"/>
          </a:p>
        </p:txBody>
      </p:sp>
      <p:sp>
        <p:nvSpPr>
          <p:cNvPr id="68610" name="Rectangle 2">
            <a:extLst>
              <a:ext uri="{FF2B5EF4-FFF2-40B4-BE49-F238E27FC236}">
                <a16:creationId xmlns:a16="http://schemas.microsoft.com/office/drawing/2014/main" id="{404CC6A0-0E27-614F-8EA7-B94A970C97F7}"/>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4DB9BF03-4B94-D34F-AFB7-04748A1FB49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a:extLst>
              <a:ext uri="{FF2B5EF4-FFF2-40B4-BE49-F238E27FC236}">
                <a16:creationId xmlns:a16="http://schemas.microsoft.com/office/drawing/2014/main" id="{2DD40149-5650-7B4D-B010-AAE40E2F74C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796A753-A2B1-7F40-826B-5B6065547E7C}" type="slidenum">
              <a:rPr lang="en-US" altLang="en-US" sz="1300" smtClean="0"/>
              <a:pPr>
                <a:spcBef>
                  <a:spcPct val="0"/>
                </a:spcBef>
              </a:pPr>
              <a:t>36</a:t>
            </a:fld>
            <a:endParaRPr lang="en-US" altLang="en-US" sz="1300"/>
          </a:p>
        </p:txBody>
      </p:sp>
      <p:sp>
        <p:nvSpPr>
          <p:cNvPr id="71682" name="Rectangle 2">
            <a:extLst>
              <a:ext uri="{FF2B5EF4-FFF2-40B4-BE49-F238E27FC236}">
                <a16:creationId xmlns:a16="http://schemas.microsoft.com/office/drawing/2014/main" id="{99485F98-7774-BD47-AF74-978620F75E45}"/>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1F5DE790-F839-2F43-86FB-CB7EE0C2984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67846721-BFDE-EC46-A18E-EEEC1637543A}"/>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91B3E9-DC98-4B47-9AF3-4E45DD6A8D8E}" type="slidenum">
              <a:rPr lang="en-US" altLang="en-US" sz="1300" smtClean="0"/>
              <a:pPr>
                <a:spcBef>
                  <a:spcPct val="0"/>
                </a:spcBef>
              </a:pPr>
              <a:t>4</a:t>
            </a:fld>
            <a:endParaRPr lang="en-US" altLang="en-US" sz="1300"/>
          </a:p>
        </p:txBody>
      </p:sp>
      <p:sp>
        <p:nvSpPr>
          <p:cNvPr id="13314" name="Rectangle 2">
            <a:extLst>
              <a:ext uri="{FF2B5EF4-FFF2-40B4-BE49-F238E27FC236}">
                <a16:creationId xmlns:a16="http://schemas.microsoft.com/office/drawing/2014/main" id="{E488A40C-C001-3B4E-8D96-6F73D0037858}"/>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0284EAAD-E479-AC40-A902-B3D57DBD81A2}"/>
              </a:ext>
            </a:extLst>
          </p:cNvPr>
          <p:cNvSpPr>
            <a:spLocks noGrp="1" noChangeArrowheads="1"/>
          </p:cNvSpPr>
          <p:nvPr>
            <p:ph type="body" idx="1"/>
          </p:nvPr>
        </p:nvSpPr>
        <p:spPr>
          <a:noFill/>
        </p:spPr>
        <p:txBody>
          <a:bodyPr/>
          <a:lstStyle/>
          <a:p>
            <a:pPr eaLnBrk="1" hangingPunct="1"/>
            <a:r>
              <a:rPr lang="en-US" altLang="en-US"/>
              <a:t>Its useful to understand that the lifetime of many of the fluorophores is very short – when I say short, I mean really short – many are around 5-10 nanoseconds…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3CF350FC-8FDB-304B-B963-399AC2FBBAE2}"/>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D7C53D-B6F9-7847-B65C-25E5A8014F6A}" type="slidenum">
              <a:rPr lang="en-US" altLang="en-US" sz="1300" smtClean="0"/>
              <a:pPr>
                <a:spcBef>
                  <a:spcPct val="0"/>
                </a:spcBef>
              </a:pPr>
              <a:t>43</a:t>
            </a:fld>
            <a:endParaRPr lang="en-US" altLang="en-US" sz="1300"/>
          </a:p>
        </p:txBody>
      </p:sp>
      <p:sp>
        <p:nvSpPr>
          <p:cNvPr id="79874" name="Rectangle 2">
            <a:extLst>
              <a:ext uri="{FF2B5EF4-FFF2-40B4-BE49-F238E27FC236}">
                <a16:creationId xmlns:a16="http://schemas.microsoft.com/office/drawing/2014/main" id="{70AFF41F-48EC-554C-B165-C92E5FA92285}"/>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69226617-B10F-D847-B1B8-6A18656F0154}"/>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189DF669-B19F-5C44-9E32-E076CF52575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200905-6AB6-0C47-AC36-7CE226B4C7A0}" type="slidenum">
              <a:rPr lang="en-US" altLang="en-US" sz="1300" smtClean="0"/>
              <a:pPr>
                <a:spcBef>
                  <a:spcPct val="0"/>
                </a:spcBef>
              </a:pPr>
              <a:t>44</a:t>
            </a:fld>
            <a:endParaRPr lang="en-US" altLang="en-US" sz="1300"/>
          </a:p>
        </p:txBody>
      </p:sp>
      <p:sp>
        <p:nvSpPr>
          <p:cNvPr id="81922" name="Rectangle 2">
            <a:extLst>
              <a:ext uri="{FF2B5EF4-FFF2-40B4-BE49-F238E27FC236}">
                <a16:creationId xmlns:a16="http://schemas.microsoft.com/office/drawing/2014/main" id="{E11B7976-FEEE-C64B-AF74-E1C6E3ADAA57}"/>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02CBF075-BF20-C943-8AE8-3E51695C867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165C8C9F-B7F5-724E-A5DA-0BB286D81B46}"/>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9A2CF3E-3015-BF48-86D2-B395A1AF7288}" type="slidenum">
              <a:rPr lang="en-US" altLang="en-US" sz="1300" smtClean="0"/>
              <a:pPr>
                <a:spcBef>
                  <a:spcPct val="0"/>
                </a:spcBef>
              </a:pPr>
              <a:t>45</a:t>
            </a:fld>
            <a:endParaRPr lang="en-US" altLang="en-US" sz="1300"/>
          </a:p>
        </p:txBody>
      </p:sp>
      <p:sp>
        <p:nvSpPr>
          <p:cNvPr id="83970" name="Rectangle 2">
            <a:extLst>
              <a:ext uri="{FF2B5EF4-FFF2-40B4-BE49-F238E27FC236}">
                <a16:creationId xmlns:a16="http://schemas.microsoft.com/office/drawing/2014/main" id="{B75DDA4F-AE3E-294B-BC83-1B81F6D2A4D3}"/>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BE128DFE-1313-1F4B-85EC-9A8472273CA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A3CE37DE-C780-904E-8782-EA3FF9CD0D77}"/>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62DA05-9330-324A-BF95-42CC69BF9F17}" type="slidenum">
              <a:rPr lang="en-US" altLang="en-US" sz="1300" smtClean="0"/>
              <a:pPr>
                <a:spcBef>
                  <a:spcPct val="0"/>
                </a:spcBef>
              </a:pPr>
              <a:t>46</a:t>
            </a:fld>
            <a:endParaRPr lang="en-US" altLang="en-US" sz="1300"/>
          </a:p>
        </p:txBody>
      </p:sp>
      <p:sp>
        <p:nvSpPr>
          <p:cNvPr id="86018" name="Rectangle 2">
            <a:extLst>
              <a:ext uri="{FF2B5EF4-FFF2-40B4-BE49-F238E27FC236}">
                <a16:creationId xmlns:a16="http://schemas.microsoft.com/office/drawing/2014/main" id="{DB7DD5E4-6952-C548-837F-EE9C233C4317}"/>
              </a:ext>
            </a:extLst>
          </p:cNvPr>
          <p:cNvSpPr>
            <a:spLocks noGrp="1" noRot="1" noChangeAspect="1" noChangeArrowheads="1" noTextEdit="1"/>
          </p:cNvSpPr>
          <p:nvPr>
            <p:ph type="sldImg"/>
          </p:nvPr>
        </p:nvSpPr>
        <p:spPr>
          <a:xfrm>
            <a:off x="1181100" y="696913"/>
            <a:ext cx="4648200" cy="3486150"/>
          </a:xfrm>
          <a:ln/>
        </p:spPr>
      </p:sp>
      <p:sp>
        <p:nvSpPr>
          <p:cNvPr id="86019" name="Rectangle 3">
            <a:extLst>
              <a:ext uri="{FF2B5EF4-FFF2-40B4-BE49-F238E27FC236}">
                <a16:creationId xmlns:a16="http://schemas.microsoft.com/office/drawing/2014/main" id="{C28EE823-E708-F345-A899-FD56697ADFE2}"/>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78FBA7B4-E350-A04F-8F18-F3E0339EDBE3}"/>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AAADA0-B271-5E4D-8876-B7EF06C00768}" type="slidenum">
              <a:rPr lang="en-US" altLang="en-US" sz="1300" smtClean="0"/>
              <a:pPr>
                <a:spcBef>
                  <a:spcPct val="0"/>
                </a:spcBef>
              </a:pPr>
              <a:t>47</a:t>
            </a:fld>
            <a:endParaRPr lang="en-US" altLang="en-US" sz="1300"/>
          </a:p>
        </p:txBody>
      </p:sp>
      <p:sp>
        <p:nvSpPr>
          <p:cNvPr id="88066" name="Rectangle 2">
            <a:extLst>
              <a:ext uri="{FF2B5EF4-FFF2-40B4-BE49-F238E27FC236}">
                <a16:creationId xmlns:a16="http://schemas.microsoft.com/office/drawing/2014/main" id="{9BD90625-FEAF-0644-8813-E1C4862532FC}"/>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DD960CC5-9894-0B43-9DB7-AFEC11725510}"/>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9E154C4-B0B3-E542-8550-AE4B31FC135D}"/>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1202C0-2918-FC49-B3D7-70BB594A9CB1}" type="slidenum">
              <a:rPr lang="en-US" altLang="en-US" sz="1300" smtClean="0"/>
              <a:pPr>
                <a:spcBef>
                  <a:spcPct val="0"/>
                </a:spcBef>
              </a:pPr>
              <a:t>49</a:t>
            </a:fld>
            <a:endParaRPr lang="en-US" altLang="en-US" sz="1300"/>
          </a:p>
        </p:txBody>
      </p:sp>
      <p:sp>
        <p:nvSpPr>
          <p:cNvPr id="91138" name="Rectangle 2">
            <a:extLst>
              <a:ext uri="{FF2B5EF4-FFF2-40B4-BE49-F238E27FC236}">
                <a16:creationId xmlns:a16="http://schemas.microsoft.com/office/drawing/2014/main" id="{6623EC1B-F761-7C46-AA0E-65BB47E7CD3D}"/>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0D7C2D3F-F0FE-D94D-A83A-360B36F122B9}"/>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27413DD7-1FDC-5945-AF20-BA52AEB02145}"/>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F1A18AA-D78D-B94A-B1B2-AC74F3FD3B12}" type="slidenum">
              <a:rPr lang="en-US" altLang="en-US" sz="1300" smtClean="0"/>
              <a:pPr>
                <a:spcBef>
                  <a:spcPct val="0"/>
                </a:spcBef>
              </a:pPr>
              <a:t>50</a:t>
            </a:fld>
            <a:endParaRPr lang="en-US" altLang="en-US" sz="1300"/>
          </a:p>
        </p:txBody>
      </p:sp>
      <p:sp>
        <p:nvSpPr>
          <p:cNvPr id="93186" name="Rectangle 2">
            <a:extLst>
              <a:ext uri="{FF2B5EF4-FFF2-40B4-BE49-F238E27FC236}">
                <a16:creationId xmlns:a16="http://schemas.microsoft.com/office/drawing/2014/main" id="{D707DD4E-4365-E14C-99D2-FCFD04FB404A}"/>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F02ED135-9E56-4D4A-91A9-404CB6979265}"/>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a:extLst>
              <a:ext uri="{FF2B5EF4-FFF2-40B4-BE49-F238E27FC236}">
                <a16:creationId xmlns:a16="http://schemas.microsoft.com/office/drawing/2014/main" id="{35EB9D21-B34E-4540-87A9-51C505A7A40F}"/>
              </a:ext>
            </a:extLst>
          </p:cNvPr>
          <p:cNvSpPr>
            <a:spLocks noGrp="1" noRot="1" noChangeAspect="1" noChangeArrowheads="1" noTextEdit="1"/>
          </p:cNvSpPr>
          <p:nvPr>
            <p:ph type="sldImg"/>
          </p:nvPr>
        </p:nvSpPr>
        <p:spPr>
          <a:ln/>
        </p:spPr>
      </p:sp>
      <p:sp>
        <p:nvSpPr>
          <p:cNvPr id="95234" name="Notes Placeholder 2">
            <a:extLst>
              <a:ext uri="{FF2B5EF4-FFF2-40B4-BE49-F238E27FC236}">
                <a16:creationId xmlns:a16="http://schemas.microsoft.com/office/drawing/2014/main" id="{302DCE3D-0E9E-6848-A9D7-F2F5E2AF45F5}"/>
              </a:ext>
            </a:extLst>
          </p:cNvPr>
          <p:cNvSpPr>
            <a:spLocks noGrp="1" noChangeArrowheads="1"/>
          </p:cNvSpPr>
          <p:nvPr>
            <p:ph type="body" idx="1"/>
          </p:nvPr>
        </p:nvSpPr>
        <p:spPr>
          <a:noFill/>
        </p:spPr>
        <p:txBody>
          <a:bodyPr/>
          <a:lstStyle/>
          <a:p>
            <a:endParaRPr lang="en-US" altLang="en-US"/>
          </a:p>
        </p:txBody>
      </p:sp>
      <p:sp>
        <p:nvSpPr>
          <p:cNvPr id="95235" name="Slide Number Placeholder 3">
            <a:extLst>
              <a:ext uri="{FF2B5EF4-FFF2-40B4-BE49-F238E27FC236}">
                <a16:creationId xmlns:a16="http://schemas.microsoft.com/office/drawing/2014/main" id="{97464D39-2078-5C41-84F6-F228147CDCBC}"/>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85DF6A-5098-894F-9055-7BE225AAAF23}" type="slidenum">
              <a:rPr lang="en-US" altLang="en-US" sz="1300" smtClean="0"/>
              <a:pPr>
                <a:spcBef>
                  <a:spcPct val="0"/>
                </a:spcBef>
              </a:pPr>
              <a:t>51</a:t>
            </a:fld>
            <a:endParaRPr lang="en-US" altLang="en-US"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a:extLst>
              <a:ext uri="{FF2B5EF4-FFF2-40B4-BE49-F238E27FC236}">
                <a16:creationId xmlns:a16="http://schemas.microsoft.com/office/drawing/2014/main" id="{588813B6-4349-CB4D-A630-21FAFD627860}"/>
              </a:ext>
            </a:extLst>
          </p:cNvPr>
          <p:cNvSpPr>
            <a:spLocks noGrp="1" noRot="1" noChangeAspect="1" noChangeArrowheads="1" noTextEdit="1"/>
          </p:cNvSpPr>
          <p:nvPr>
            <p:ph type="sldImg"/>
          </p:nvPr>
        </p:nvSpPr>
        <p:spPr>
          <a:ln/>
        </p:spPr>
      </p:sp>
      <p:sp>
        <p:nvSpPr>
          <p:cNvPr id="97282" name="Notes Placeholder 2">
            <a:extLst>
              <a:ext uri="{FF2B5EF4-FFF2-40B4-BE49-F238E27FC236}">
                <a16:creationId xmlns:a16="http://schemas.microsoft.com/office/drawing/2014/main" id="{706864A1-415D-744C-9657-4F8F29430B1B}"/>
              </a:ext>
            </a:extLst>
          </p:cNvPr>
          <p:cNvSpPr>
            <a:spLocks noGrp="1" noChangeArrowheads="1"/>
          </p:cNvSpPr>
          <p:nvPr>
            <p:ph type="body" idx="1"/>
          </p:nvPr>
        </p:nvSpPr>
        <p:spPr>
          <a:noFill/>
        </p:spPr>
        <p:txBody>
          <a:bodyPr/>
          <a:lstStyle/>
          <a:p>
            <a:endParaRPr lang="en-US" altLang="en-US"/>
          </a:p>
        </p:txBody>
      </p:sp>
      <p:sp>
        <p:nvSpPr>
          <p:cNvPr id="97283" name="Slide Number Placeholder 3">
            <a:extLst>
              <a:ext uri="{FF2B5EF4-FFF2-40B4-BE49-F238E27FC236}">
                <a16:creationId xmlns:a16="http://schemas.microsoft.com/office/drawing/2014/main" id="{06055A30-1CD9-CC45-A406-D1E30BA56530}"/>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7A50C39-8892-484D-83C6-DF41DCCADC92}" type="slidenum">
              <a:rPr lang="en-US" altLang="en-US" sz="1300" smtClean="0"/>
              <a:pPr>
                <a:spcBef>
                  <a:spcPct val="0"/>
                </a:spcBef>
              </a:pPr>
              <a:t>52</a:t>
            </a:fld>
            <a:endParaRPr lang="en-US" altLang="en-US"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a:extLst>
              <a:ext uri="{FF2B5EF4-FFF2-40B4-BE49-F238E27FC236}">
                <a16:creationId xmlns:a16="http://schemas.microsoft.com/office/drawing/2014/main" id="{F46E3EDA-4E40-674C-AF6E-318A82723728}"/>
              </a:ext>
            </a:extLst>
          </p:cNvPr>
          <p:cNvSpPr>
            <a:spLocks noGrp="1" noRot="1" noChangeAspect="1" noChangeArrowheads="1" noTextEdit="1"/>
          </p:cNvSpPr>
          <p:nvPr>
            <p:ph type="sldImg"/>
          </p:nvPr>
        </p:nvSpPr>
        <p:spPr>
          <a:ln/>
        </p:spPr>
      </p:sp>
      <p:sp>
        <p:nvSpPr>
          <p:cNvPr id="99330" name="Notes Placeholder 2">
            <a:extLst>
              <a:ext uri="{FF2B5EF4-FFF2-40B4-BE49-F238E27FC236}">
                <a16:creationId xmlns:a16="http://schemas.microsoft.com/office/drawing/2014/main" id="{A5B200D4-43A7-C44F-AD33-1C44363726D8}"/>
              </a:ext>
            </a:extLst>
          </p:cNvPr>
          <p:cNvSpPr>
            <a:spLocks noGrp="1" noChangeArrowheads="1"/>
          </p:cNvSpPr>
          <p:nvPr>
            <p:ph type="body" idx="1"/>
          </p:nvPr>
        </p:nvSpPr>
        <p:spPr>
          <a:noFill/>
        </p:spPr>
        <p:txBody>
          <a:bodyPr/>
          <a:lstStyle/>
          <a:p>
            <a:endParaRPr lang="en-US" altLang="en-US"/>
          </a:p>
        </p:txBody>
      </p:sp>
      <p:sp>
        <p:nvSpPr>
          <p:cNvPr id="99331" name="Slide Number Placeholder 3">
            <a:extLst>
              <a:ext uri="{FF2B5EF4-FFF2-40B4-BE49-F238E27FC236}">
                <a16:creationId xmlns:a16="http://schemas.microsoft.com/office/drawing/2014/main" id="{DFE304AB-593C-1B4B-847C-0ECADCD0B3BF}"/>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21B8B8-7900-0B43-A115-ABED657927C0}" type="slidenum">
              <a:rPr lang="en-US" altLang="en-US" sz="1300" smtClean="0"/>
              <a:pPr>
                <a:spcBef>
                  <a:spcPct val="0"/>
                </a:spcBef>
              </a:pPr>
              <a:t>53</a:t>
            </a:fld>
            <a:endParaRPr lang="en-US"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4C60E706-809D-B84F-AC75-733EF0FF34C2}"/>
              </a:ext>
            </a:extLst>
          </p:cNvPr>
          <p:cNvSpPr>
            <a:spLocks noGrp="1" noRot="1" noChangeAspect="1" noChangeArrowheads="1" noTextEdit="1"/>
          </p:cNvSpPr>
          <p:nvPr>
            <p:ph type="sldImg"/>
          </p:nvPr>
        </p:nvSpPr>
        <p:spPr>
          <a:ln/>
        </p:spPr>
      </p:sp>
      <p:sp>
        <p:nvSpPr>
          <p:cNvPr id="15362" name="Notes Placeholder 2">
            <a:extLst>
              <a:ext uri="{FF2B5EF4-FFF2-40B4-BE49-F238E27FC236}">
                <a16:creationId xmlns:a16="http://schemas.microsoft.com/office/drawing/2014/main" id="{43932CD2-9267-FE44-AB17-650E0962996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DAE19449-439E-A24D-8CEB-DE73D14106C3}"/>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sz="2400">
                <a:solidFill>
                  <a:schemeClr val="tx1"/>
                </a:solidFill>
                <a:latin typeface="Times New Roman" panose="02020603050405020304" pitchFamily="18" charset="0"/>
              </a:defRPr>
            </a:lvl1pPr>
            <a:lvl2pPr marL="742950" indent="-285750" defTabSz="931863">
              <a:defRPr sz="2400">
                <a:solidFill>
                  <a:schemeClr val="tx1"/>
                </a:solidFill>
                <a:latin typeface="Times New Roman" panose="02020603050405020304" pitchFamily="18" charset="0"/>
              </a:defRPr>
            </a:lvl2pPr>
            <a:lvl3pPr marL="1143000" indent="-228600" defTabSz="931863">
              <a:defRPr sz="2400">
                <a:solidFill>
                  <a:schemeClr val="tx1"/>
                </a:solidFill>
                <a:latin typeface="Times New Roman" panose="02020603050405020304" pitchFamily="18" charset="0"/>
              </a:defRPr>
            </a:lvl3pPr>
            <a:lvl4pPr marL="1600200" indent="-228600" defTabSz="931863">
              <a:defRPr sz="2400">
                <a:solidFill>
                  <a:schemeClr val="tx1"/>
                </a:solidFill>
                <a:latin typeface="Times New Roman" panose="02020603050405020304" pitchFamily="18" charset="0"/>
              </a:defRPr>
            </a:lvl4pPr>
            <a:lvl5pPr marL="2057400" indent="-228600" defTabSz="931863">
              <a:defRPr sz="2400">
                <a:solidFill>
                  <a:schemeClr val="tx1"/>
                </a:solidFill>
                <a:latin typeface="Times New Roman" panose="02020603050405020304" pitchFamily="18" charset="0"/>
              </a:defRPr>
            </a:lvl5pPr>
            <a:lvl6pPr marL="2514600" indent="-228600" defTabSz="931863"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31863"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31863"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31863" eaLnBrk="0" fontAlgn="base" hangingPunct="0">
              <a:spcBef>
                <a:spcPct val="0"/>
              </a:spcBef>
              <a:spcAft>
                <a:spcPct val="0"/>
              </a:spcAft>
              <a:defRPr sz="2400">
                <a:solidFill>
                  <a:schemeClr val="tx1"/>
                </a:solidFill>
                <a:latin typeface="Times New Roman" panose="02020603050405020304" pitchFamily="18" charset="0"/>
              </a:defRPr>
            </a:lvl9pPr>
          </a:lstStyle>
          <a:p>
            <a:fld id="{D856F5BE-9F70-9243-A8C6-5C7F6C5C9E81}" type="slidenum">
              <a:rPr lang="en-US" altLang="en-US" sz="1200" smtClean="0">
                <a:ea typeface="ＭＳ Ｐゴシック" panose="020B0600070205080204" pitchFamily="34" charset="-128"/>
              </a:rPr>
              <a:pPr/>
              <a:t>5</a:t>
            </a:fld>
            <a:endParaRPr lang="en-US" altLang="en-US" sz="120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83C251F8-610E-2A47-863E-D1F37C97293B}"/>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F8F3432-6542-DE49-A834-D69439DC05CD}" type="slidenum">
              <a:rPr lang="en-US" altLang="en-US" sz="1300" smtClean="0"/>
              <a:pPr>
                <a:spcBef>
                  <a:spcPct val="0"/>
                </a:spcBef>
              </a:pPr>
              <a:t>54</a:t>
            </a:fld>
            <a:endParaRPr lang="en-US" altLang="en-US" sz="1300"/>
          </a:p>
        </p:txBody>
      </p:sp>
      <p:sp>
        <p:nvSpPr>
          <p:cNvPr id="101378" name="Rectangle 2">
            <a:extLst>
              <a:ext uri="{FF2B5EF4-FFF2-40B4-BE49-F238E27FC236}">
                <a16:creationId xmlns:a16="http://schemas.microsoft.com/office/drawing/2014/main" id="{2EF305BC-EC04-3747-B789-8CFD41AD8E61}"/>
              </a:ext>
            </a:extLst>
          </p:cNvPr>
          <p:cNvSpPr>
            <a:spLocks noGrp="1" noRot="1" noChangeAspect="1" noChangeArrowheads="1" noTextEdit="1"/>
          </p:cNvSpPr>
          <p:nvPr>
            <p:ph type="sldImg"/>
          </p:nvPr>
        </p:nvSpPr>
        <p:spPr>
          <a:xfrm>
            <a:off x="1181100" y="696913"/>
            <a:ext cx="4648200" cy="3486150"/>
          </a:xfrm>
          <a:ln/>
        </p:spPr>
      </p:sp>
      <p:sp>
        <p:nvSpPr>
          <p:cNvPr id="101379" name="Rectangle 3">
            <a:extLst>
              <a:ext uri="{FF2B5EF4-FFF2-40B4-BE49-F238E27FC236}">
                <a16:creationId xmlns:a16="http://schemas.microsoft.com/office/drawing/2014/main" id="{1BA2F503-4BE1-B34F-8818-6731D296BB77}"/>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1D4B617F-302B-474A-885D-CFB385DADFA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49DB7CC-7EE5-304A-BBB9-ACE329EB921C}" type="slidenum">
              <a:rPr lang="en-US" altLang="en-US" sz="1300" smtClean="0"/>
              <a:pPr>
                <a:spcBef>
                  <a:spcPct val="0"/>
                </a:spcBef>
              </a:pPr>
              <a:t>55</a:t>
            </a:fld>
            <a:endParaRPr lang="en-US" altLang="en-US" sz="1300"/>
          </a:p>
        </p:txBody>
      </p:sp>
      <p:sp>
        <p:nvSpPr>
          <p:cNvPr id="103426" name="Rectangle 2">
            <a:extLst>
              <a:ext uri="{FF2B5EF4-FFF2-40B4-BE49-F238E27FC236}">
                <a16:creationId xmlns:a16="http://schemas.microsoft.com/office/drawing/2014/main" id="{6279D0C7-4B64-6C43-83C8-A07FC0E4090A}"/>
              </a:ext>
            </a:extLst>
          </p:cNvPr>
          <p:cNvSpPr>
            <a:spLocks noGrp="1" noRot="1" noChangeAspect="1" noChangeArrowheads="1" noTextEdit="1"/>
          </p:cNvSpPr>
          <p:nvPr>
            <p:ph type="sldImg"/>
          </p:nvPr>
        </p:nvSpPr>
        <p:spPr>
          <a:xfrm>
            <a:off x="1181100" y="696913"/>
            <a:ext cx="4648200" cy="3486150"/>
          </a:xfrm>
          <a:ln/>
        </p:spPr>
      </p:sp>
      <p:sp>
        <p:nvSpPr>
          <p:cNvPr id="103427" name="Rectangle 3">
            <a:extLst>
              <a:ext uri="{FF2B5EF4-FFF2-40B4-BE49-F238E27FC236}">
                <a16:creationId xmlns:a16="http://schemas.microsoft.com/office/drawing/2014/main" id="{3675C31B-419D-3047-A304-14C2957A3CC4}"/>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719E31C6-9DA3-454B-8C77-2A07B813F83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0606E19-C095-C646-A13F-05F268C943AA}" type="slidenum">
              <a:rPr lang="en-US" altLang="en-US" sz="1300" smtClean="0"/>
              <a:pPr>
                <a:spcBef>
                  <a:spcPct val="0"/>
                </a:spcBef>
              </a:pPr>
              <a:t>56</a:t>
            </a:fld>
            <a:endParaRPr lang="en-US" altLang="en-US" sz="1300"/>
          </a:p>
        </p:txBody>
      </p:sp>
      <p:sp>
        <p:nvSpPr>
          <p:cNvPr id="105474" name="Rectangle 2">
            <a:extLst>
              <a:ext uri="{FF2B5EF4-FFF2-40B4-BE49-F238E27FC236}">
                <a16:creationId xmlns:a16="http://schemas.microsoft.com/office/drawing/2014/main" id="{3BFD16E5-0214-5141-B254-9858285B0BAC}"/>
              </a:ext>
            </a:extLst>
          </p:cNvPr>
          <p:cNvSpPr>
            <a:spLocks noGrp="1" noRot="1" noChangeAspect="1" noChangeArrowheads="1" noTextEdit="1"/>
          </p:cNvSpPr>
          <p:nvPr>
            <p:ph type="sldImg"/>
          </p:nvPr>
        </p:nvSpPr>
        <p:spPr>
          <a:xfrm>
            <a:off x="1181100" y="696913"/>
            <a:ext cx="4648200" cy="3486150"/>
          </a:xfrm>
          <a:ln/>
        </p:spPr>
      </p:sp>
      <p:sp>
        <p:nvSpPr>
          <p:cNvPr id="105475" name="Rectangle 3">
            <a:extLst>
              <a:ext uri="{FF2B5EF4-FFF2-40B4-BE49-F238E27FC236}">
                <a16:creationId xmlns:a16="http://schemas.microsoft.com/office/drawing/2014/main" id="{5FEE1227-F9F7-194A-88EA-9F926747E079}"/>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8CD21340-56D6-594A-A9A3-A5C5CC2FF922}"/>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AD1B1D1-4538-DD44-80F2-D70EB2781895}" type="slidenum">
              <a:rPr lang="en-US" altLang="en-US" sz="1300" smtClean="0"/>
              <a:pPr>
                <a:spcBef>
                  <a:spcPct val="0"/>
                </a:spcBef>
              </a:pPr>
              <a:t>57</a:t>
            </a:fld>
            <a:endParaRPr lang="en-US" altLang="en-US" sz="1300"/>
          </a:p>
        </p:txBody>
      </p:sp>
      <p:sp>
        <p:nvSpPr>
          <p:cNvPr id="107522" name="Rectangle 2">
            <a:extLst>
              <a:ext uri="{FF2B5EF4-FFF2-40B4-BE49-F238E27FC236}">
                <a16:creationId xmlns:a16="http://schemas.microsoft.com/office/drawing/2014/main" id="{4340DFCB-C9DF-9141-B3ED-C9592CD34C83}"/>
              </a:ext>
            </a:extLst>
          </p:cNvPr>
          <p:cNvSpPr>
            <a:spLocks noGrp="1" noRot="1" noChangeAspect="1" noChangeArrowheads="1" noTextEdit="1"/>
          </p:cNvSpPr>
          <p:nvPr>
            <p:ph type="sldImg"/>
          </p:nvPr>
        </p:nvSpPr>
        <p:spPr>
          <a:xfrm>
            <a:off x="1181100" y="696913"/>
            <a:ext cx="4648200" cy="3486150"/>
          </a:xfrm>
          <a:ln/>
        </p:spPr>
      </p:sp>
      <p:sp>
        <p:nvSpPr>
          <p:cNvPr id="107523" name="Rectangle 3">
            <a:extLst>
              <a:ext uri="{FF2B5EF4-FFF2-40B4-BE49-F238E27FC236}">
                <a16:creationId xmlns:a16="http://schemas.microsoft.com/office/drawing/2014/main" id="{AB87BEE1-8A83-3A48-96A7-0BD8712C969E}"/>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7301E3D1-B5D7-0345-A45E-39C74DBD111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BEC5DA-86DC-274A-94D1-ACF369B74348}" type="slidenum">
              <a:rPr lang="en-US" altLang="en-US" sz="1300" smtClean="0"/>
              <a:pPr>
                <a:spcBef>
                  <a:spcPct val="0"/>
                </a:spcBef>
              </a:pPr>
              <a:t>58</a:t>
            </a:fld>
            <a:endParaRPr lang="en-US" altLang="en-US" sz="1300"/>
          </a:p>
        </p:txBody>
      </p:sp>
      <p:sp>
        <p:nvSpPr>
          <p:cNvPr id="109570" name="Rectangle 2">
            <a:extLst>
              <a:ext uri="{FF2B5EF4-FFF2-40B4-BE49-F238E27FC236}">
                <a16:creationId xmlns:a16="http://schemas.microsoft.com/office/drawing/2014/main" id="{EE703E2E-4466-4C42-81C8-2CD16D9F15E9}"/>
              </a:ext>
            </a:extLst>
          </p:cNvPr>
          <p:cNvSpPr>
            <a:spLocks noGrp="1" noRot="1" noChangeAspect="1" noChangeArrowheads="1" noTextEdit="1"/>
          </p:cNvSpPr>
          <p:nvPr>
            <p:ph type="sldImg"/>
          </p:nvPr>
        </p:nvSpPr>
        <p:spPr>
          <a:xfrm>
            <a:off x="1181100" y="696913"/>
            <a:ext cx="4648200" cy="3486150"/>
          </a:xfrm>
          <a:ln/>
        </p:spPr>
      </p:sp>
      <p:sp>
        <p:nvSpPr>
          <p:cNvPr id="109571" name="Rectangle 3">
            <a:extLst>
              <a:ext uri="{FF2B5EF4-FFF2-40B4-BE49-F238E27FC236}">
                <a16:creationId xmlns:a16="http://schemas.microsoft.com/office/drawing/2014/main" id="{E75ACE47-3CE4-924C-BC7D-E27063D697C8}"/>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FA045EA1-F985-484B-B707-D3CE66EB6B8D}"/>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9435D41-6FF4-9346-9CE8-831D0F1F138A}" type="slidenum">
              <a:rPr lang="en-US" altLang="en-US" sz="1300" smtClean="0"/>
              <a:pPr>
                <a:spcBef>
                  <a:spcPct val="0"/>
                </a:spcBef>
              </a:pPr>
              <a:t>59</a:t>
            </a:fld>
            <a:endParaRPr lang="en-US" altLang="en-US" sz="1300"/>
          </a:p>
        </p:txBody>
      </p:sp>
      <p:sp>
        <p:nvSpPr>
          <p:cNvPr id="111618" name="Rectangle 2">
            <a:extLst>
              <a:ext uri="{FF2B5EF4-FFF2-40B4-BE49-F238E27FC236}">
                <a16:creationId xmlns:a16="http://schemas.microsoft.com/office/drawing/2014/main" id="{C56B5E59-D029-E847-A94E-E0446FBCE46C}"/>
              </a:ext>
            </a:extLst>
          </p:cNvPr>
          <p:cNvSpPr>
            <a:spLocks noGrp="1" noRot="1" noChangeAspect="1" noChangeArrowheads="1" noTextEdit="1"/>
          </p:cNvSpPr>
          <p:nvPr>
            <p:ph type="sldImg"/>
          </p:nvPr>
        </p:nvSpPr>
        <p:spPr>
          <a:xfrm>
            <a:off x="1181100" y="696913"/>
            <a:ext cx="4648200" cy="3486150"/>
          </a:xfrm>
          <a:ln/>
        </p:spPr>
      </p:sp>
      <p:sp>
        <p:nvSpPr>
          <p:cNvPr id="111619" name="Rectangle 3">
            <a:extLst>
              <a:ext uri="{FF2B5EF4-FFF2-40B4-BE49-F238E27FC236}">
                <a16:creationId xmlns:a16="http://schemas.microsoft.com/office/drawing/2014/main" id="{3E9D9735-F35C-7D40-86C0-D4018427C5FE}"/>
              </a:ext>
            </a:extLst>
          </p:cNvPr>
          <p:cNvSpPr>
            <a:spLocks noGrp="1" noChangeArrowheads="1"/>
          </p:cNvSpPr>
          <p:nvPr>
            <p:ph type="body" idx="1"/>
          </p:nvPr>
        </p:nvSpPr>
        <p:spPr>
          <a:xfrm>
            <a:off x="701675" y="4416425"/>
            <a:ext cx="5607050" cy="4183063"/>
          </a:xfrm>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CA98051B-A417-2F47-9F92-F66549D5F8D1}"/>
              </a:ext>
            </a:extLst>
          </p:cNvPr>
          <p:cNvSpPr>
            <a:spLocks noGrp="1" noRot="1" noChangeAspect="1" noChangeArrowheads="1" noTextEdit="1"/>
          </p:cNvSpPr>
          <p:nvPr>
            <p:ph type="sldImg"/>
          </p:nvPr>
        </p:nvSpPr>
        <p:spPr>
          <a:ln/>
        </p:spPr>
      </p:sp>
      <p:sp>
        <p:nvSpPr>
          <p:cNvPr id="122882" name="Notes Placeholder 2">
            <a:extLst>
              <a:ext uri="{FF2B5EF4-FFF2-40B4-BE49-F238E27FC236}">
                <a16:creationId xmlns:a16="http://schemas.microsoft.com/office/drawing/2014/main" id="{B621C4C1-69E8-B048-B34D-D7A5486B2A2D}"/>
              </a:ext>
            </a:extLst>
          </p:cNvPr>
          <p:cNvSpPr>
            <a:spLocks noGrp="1" noChangeArrowheads="1"/>
          </p:cNvSpPr>
          <p:nvPr>
            <p:ph type="body" idx="1"/>
          </p:nvPr>
        </p:nvSpPr>
        <p:spPr>
          <a:noFill/>
        </p:spPr>
        <p:txBody>
          <a:bodyPr/>
          <a:lstStyle/>
          <a:p>
            <a:endParaRPr lang="en-US" altLang="en-US"/>
          </a:p>
        </p:txBody>
      </p:sp>
      <p:sp>
        <p:nvSpPr>
          <p:cNvPr id="122883" name="Slide Number Placeholder 3">
            <a:extLst>
              <a:ext uri="{FF2B5EF4-FFF2-40B4-BE49-F238E27FC236}">
                <a16:creationId xmlns:a16="http://schemas.microsoft.com/office/drawing/2014/main" id="{48F07BA0-8218-0949-88CF-D43B97B472BF}"/>
              </a:ext>
            </a:extLst>
          </p:cNvPr>
          <p:cNvSpPr>
            <a:spLocks noGrp="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3C063F-AE17-204A-B206-5D15793A9816}" type="slidenum">
              <a:rPr lang="en-US" altLang="en-US" sz="1300" smtClean="0"/>
              <a:pPr>
                <a:spcBef>
                  <a:spcPct val="0"/>
                </a:spcBef>
              </a:pPr>
              <a:t>69</a:t>
            </a:fld>
            <a:endParaRPr lang="en-US" altLang="en-US"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B45369E4-7030-414A-9F0E-A52C539F6279}"/>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96C4331-0614-0547-B05B-BF03339FDAC4}" type="slidenum">
              <a:rPr lang="en-US" altLang="en-US" sz="1300" smtClean="0"/>
              <a:pPr>
                <a:spcBef>
                  <a:spcPct val="0"/>
                </a:spcBef>
              </a:pPr>
              <a:t>71</a:t>
            </a:fld>
            <a:endParaRPr lang="en-US" altLang="en-US" sz="1300"/>
          </a:p>
        </p:txBody>
      </p:sp>
      <p:sp>
        <p:nvSpPr>
          <p:cNvPr id="125954" name="Rectangle 2">
            <a:extLst>
              <a:ext uri="{FF2B5EF4-FFF2-40B4-BE49-F238E27FC236}">
                <a16:creationId xmlns:a16="http://schemas.microsoft.com/office/drawing/2014/main" id="{CCE9E416-499D-364A-8B84-10019E68966F}"/>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14E6C76D-011B-9D4D-A8D3-1BD27ECCF22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840F8F8F-F09C-2F44-9864-F2FEAC3391DE}"/>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16B14A-31A1-EE43-B30F-D77481B1C478}" type="slidenum">
              <a:rPr lang="en-US" altLang="en-US" sz="1300" smtClean="0"/>
              <a:pPr>
                <a:spcBef>
                  <a:spcPct val="0"/>
                </a:spcBef>
              </a:pPr>
              <a:t>9</a:t>
            </a:fld>
            <a:endParaRPr lang="en-US" altLang="en-US" sz="1300"/>
          </a:p>
        </p:txBody>
      </p:sp>
      <p:sp>
        <p:nvSpPr>
          <p:cNvPr id="20482" name="Rectangle 2">
            <a:extLst>
              <a:ext uri="{FF2B5EF4-FFF2-40B4-BE49-F238E27FC236}">
                <a16:creationId xmlns:a16="http://schemas.microsoft.com/office/drawing/2014/main" id="{5CE7C6E2-80A4-0F4E-99BB-8BAF8EF1A90D}"/>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0E0FF121-9F8F-8E43-939D-C9C07A3798E0}"/>
              </a:ext>
            </a:extLst>
          </p:cNvPr>
          <p:cNvSpPr>
            <a:spLocks noGrp="1" noChangeArrowheads="1"/>
          </p:cNvSpPr>
          <p:nvPr>
            <p:ph type="body" idx="1"/>
          </p:nvPr>
        </p:nvSpPr>
        <p:spPr>
          <a:noFill/>
        </p:spPr>
        <p:txBody>
          <a:bodyPr/>
          <a:lstStyle/>
          <a:p>
            <a:pPr eaLnBrk="1" hangingPunct="1"/>
            <a:r>
              <a:rPr lang="en-US" altLang="en-US"/>
              <a:t>OD – or optical density – or absorbance is important as it impacts many aspects of cytometyr. One is that we do need to appreciate how we reduce the amount of light when we need to. One way is to use optical filters that reduce intensity in anon-spectrally dependent fashion. That means, they reduce all bands pretty much at the same rate. Absorbance is expressed in logarithmic terms so its easy to undestand how adding neutral density filters works – so for an OD of 1.0, 90% of the light is absorbed….and if we add another filter exactly the same, we again reduce this by a factor of 10, so we end up with 1% and so on.</a:t>
            </a:r>
          </a:p>
          <a:p>
            <a:pPr eaLnBrk="1" hangingPunct="1"/>
            <a:r>
              <a:rPr lang="en-US" altLang="en-US"/>
              <a:t>Wehen we look at how absorbance works in molecules, we can caluclate the cross sectional area of the molecule and this will tell us how efficent that mlecule will absorb photons thrown at it from the laser excitation. This value is the extinction coefficent.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CC7FC78D-457C-294E-994B-F3F4A926D17F}"/>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B1C00E-5EE8-D94F-AF8F-ACBE1989B848}" type="slidenum">
              <a:rPr lang="en-US" altLang="en-US" sz="1300" smtClean="0"/>
              <a:pPr>
                <a:spcBef>
                  <a:spcPct val="0"/>
                </a:spcBef>
              </a:pPr>
              <a:t>10</a:t>
            </a:fld>
            <a:endParaRPr lang="en-US" altLang="en-US" sz="1300"/>
          </a:p>
        </p:txBody>
      </p:sp>
      <p:sp>
        <p:nvSpPr>
          <p:cNvPr id="22530" name="Rectangle 2">
            <a:extLst>
              <a:ext uri="{FF2B5EF4-FFF2-40B4-BE49-F238E27FC236}">
                <a16:creationId xmlns:a16="http://schemas.microsoft.com/office/drawing/2014/main" id="{56F1D8B8-D9E5-7544-9376-45C3C8427DF4}"/>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71192371-FFFE-984A-97C7-902FD2AE2883}"/>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8D5F556F-D030-AE4C-A2BE-259C116EB9EC}"/>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2F763CB-D3E6-3543-A73C-9C11A2533245}" type="slidenum">
              <a:rPr lang="en-US" altLang="en-US" sz="1300" smtClean="0"/>
              <a:pPr>
                <a:spcBef>
                  <a:spcPct val="0"/>
                </a:spcBef>
              </a:pPr>
              <a:t>11</a:t>
            </a:fld>
            <a:endParaRPr lang="en-US" altLang="en-US" sz="1300"/>
          </a:p>
        </p:txBody>
      </p:sp>
      <p:sp>
        <p:nvSpPr>
          <p:cNvPr id="24578" name="Rectangle 2">
            <a:extLst>
              <a:ext uri="{FF2B5EF4-FFF2-40B4-BE49-F238E27FC236}">
                <a16:creationId xmlns:a16="http://schemas.microsoft.com/office/drawing/2014/main" id="{89D3CBE5-318D-9846-A49C-909D42D6A614}"/>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D68E8BA1-DD31-E948-960D-CC77530A84A2}"/>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79828EE3-C1A3-0148-952C-7939EA689D9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8B957C-B027-D949-8A20-85190E4BD5BE}" type="slidenum">
              <a:rPr lang="en-US" altLang="en-US" sz="1300" smtClean="0"/>
              <a:pPr>
                <a:spcBef>
                  <a:spcPct val="0"/>
                </a:spcBef>
              </a:pPr>
              <a:t>12</a:t>
            </a:fld>
            <a:endParaRPr lang="en-US" altLang="en-US" sz="1300"/>
          </a:p>
        </p:txBody>
      </p:sp>
      <p:sp>
        <p:nvSpPr>
          <p:cNvPr id="26626" name="Rectangle 2">
            <a:extLst>
              <a:ext uri="{FF2B5EF4-FFF2-40B4-BE49-F238E27FC236}">
                <a16:creationId xmlns:a16="http://schemas.microsoft.com/office/drawing/2014/main" id="{957C1A14-CFD0-0F4C-8940-E740052B6EA4}"/>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1A8DB371-ED2A-BD4E-99B5-AF646B3A0CD6}"/>
              </a:ext>
            </a:extLst>
          </p:cNvPr>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E8078B6-2BF2-A840-9E80-E6215A2C6950}"/>
              </a:ext>
            </a:extLst>
          </p:cNvPr>
          <p:cNvSpPr>
            <a:spLocks noGrp="1" noChangeArrowheads="1"/>
          </p:cNvSpPr>
          <p:nvPr>
            <p:ph type="sldNum" sz="quarter" idx="5"/>
          </p:nvPr>
        </p:nvSpPr>
        <p:spPr>
          <a:noFill/>
        </p:spPr>
        <p:txBody>
          <a:bodyPr/>
          <a:lstStyle>
            <a:lvl1pPr defTabSz="931863">
              <a:spcBef>
                <a:spcPct val="30000"/>
              </a:spcBef>
              <a:defRPr sz="1200">
                <a:solidFill>
                  <a:schemeClr val="tx1"/>
                </a:solidFill>
                <a:latin typeface="Times New Roman" panose="02020603050405020304" pitchFamily="18" charset="0"/>
              </a:defRPr>
            </a:lvl1pPr>
            <a:lvl2pPr marL="742950" indent="-285750" defTabSz="931863">
              <a:spcBef>
                <a:spcPct val="30000"/>
              </a:spcBef>
              <a:defRPr sz="1200">
                <a:solidFill>
                  <a:schemeClr val="tx1"/>
                </a:solidFill>
                <a:latin typeface="Times New Roman" panose="02020603050405020304" pitchFamily="18" charset="0"/>
              </a:defRPr>
            </a:lvl2pPr>
            <a:lvl3pPr marL="1143000" indent="-228600" defTabSz="931863">
              <a:spcBef>
                <a:spcPct val="30000"/>
              </a:spcBef>
              <a:defRPr sz="1200">
                <a:solidFill>
                  <a:schemeClr val="tx1"/>
                </a:solidFill>
                <a:latin typeface="Times New Roman" panose="02020603050405020304" pitchFamily="18" charset="0"/>
              </a:defRPr>
            </a:lvl3pPr>
            <a:lvl4pPr marL="1600200" indent="-228600" defTabSz="931863">
              <a:spcBef>
                <a:spcPct val="30000"/>
              </a:spcBef>
              <a:defRPr sz="1200">
                <a:solidFill>
                  <a:schemeClr val="tx1"/>
                </a:solidFill>
                <a:latin typeface="Times New Roman" panose="02020603050405020304" pitchFamily="18" charset="0"/>
              </a:defRPr>
            </a:lvl4pPr>
            <a:lvl5pPr marL="2057400" indent="-228600" defTabSz="931863">
              <a:spcBef>
                <a:spcPct val="30000"/>
              </a:spcBef>
              <a:defRPr sz="1200">
                <a:solidFill>
                  <a:schemeClr val="tx1"/>
                </a:solidFill>
                <a:latin typeface="Times New Roman" panose="02020603050405020304" pitchFamily="18" charset="0"/>
              </a:defRPr>
            </a:lvl5pPr>
            <a:lvl6pPr marL="2514600" indent="-228600" defTabSz="931863"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31863"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31863"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3186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B91D92-62C9-6E40-9FFD-9B8A65D604E9}" type="slidenum">
              <a:rPr lang="en-US" altLang="en-US" sz="1300" smtClean="0"/>
              <a:pPr>
                <a:spcBef>
                  <a:spcPct val="0"/>
                </a:spcBef>
              </a:pPr>
              <a:t>14</a:t>
            </a:fld>
            <a:endParaRPr lang="en-US" altLang="en-US" sz="1300"/>
          </a:p>
        </p:txBody>
      </p:sp>
      <p:sp>
        <p:nvSpPr>
          <p:cNvPr id="28674" name="Rectangle 2">
            <a:extLst>
              <a:ext uri="{FF2B5EF4-FFF2-40B4-BE49-F238E27FC236}">
                <a16:creationId xmlns:a16="http://schemas.microsoft.com/office/drawing/2014/main" id="{AD45AA05-ED90-7F4A-962A-D6093BA8A93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C3EA3EBB-BCCE-B147-9C02-B4BB7DF6765B}"/>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9A316AFE-39BB-974A-8920-B2C34D30C8E7}"/>
              </a:ext>
            </a:extLst>
          </p:cNvPr>
          <p:cNvSpPr>
            <a:spLocks noGrp="1"/>
          </p:cNvSpPr>
          <p:nvPr>
            <p:ph type="dt" sz="half" idx="10"/>
          </p:nvPr>
        </p:nvSpPr>
        <p:spPr/>
        <p:txBody>
          <a:bodyPr/>
          <a:lstStyle>
            <a:lvl1pPr>
              <a:defRPr/>
            </a:lvl1pPr>
          </a:lstStyle>
          <a:p>
            <a:pPr>
              <a:defRPr/>
            </a:pPr>
            <a:fld id="{28FD6F17-23BD-CA4D-B6ED-6D899785E70B}" type="datetime12">
              <a:rPr lang="en-US" smtClean="0"/>
              <a:t>2:54 PM</a:t>
            </a:fld>
            <a:endParaRPr lang="en-US"/>
          </a:p>
        </p:txBody>
      </p:sp>
      <p:sp>
        <p:nvSpPr>
          <p:cNvPr id="5" name="Footer Placeholder 4">
            <a:extLst>
              <a:ext uri="{FF2B5EF4-FFF2-40B4-BE49-F238E27FC236}">
                <a16:creationId xmlns:a16="http://schemas.microsoft.com/office/drawing/2014/main" id="{AB46436F-F0B4-9443-AE1D-42E3DFF3B6AC}"/>
              </a:ext>
            </a:extLst>
          </p:cNvPr>
          <p:cNvSpPr>
            <a:spLocks noGrp="1"/>
          </p:cNvSpPr>
          <p:nvPr>
            <p:ph type="ftr" sz="quarter" idx="11"/>
          </p:nvPr>
        </p:nvSpPr>
        <p:spPr>
          <a:xfrm>
            <a:off x="1981200" y="6629400"/>
            <a:ext cx="5181600" cy="304800"/>
          </a:xfrm>
        </p:spPr>
        <p:txBody>
          <a:bodyPr/>
          <a:lstStyle>
            <a:lvl1pPr>
              <a:defRPr/>
            </a:lvl1pPr>
          </a:lstStyle>
          <a:p>
            <a:pPr>
              <a:defRPr/>
            </a:pPr>
            <a:r>
              <a:rPr lang="en-US" dirty="0"/>
              <a:t>© 1990-2020 J. Paul Robinson, Purdue University</a:t>
            </a:r>
          </a:p>
        </p:txBody>
      </p:sp>
      <p:sp>
        <p:nvSpPr>
          <p:cNvPr id="6" name="Slide Number Placeholder 5">
            <a:extLst>
              <a:ext uri="{FF2B5EF4-FFF2-40B4-BE49-F238E27FC236}">
                <a16:creationId xmlns:a16="http://schemas.microsoft.com/office/drawing/2014/main" id="{8BC56A3F-9FED-824F-B8DA-7EB2E1CC130A}"/>
              </a:ext>
            </a:extLst>
          </p:cNvPr>
          <p:cNvSpPr>
            <a:spLocks noGrp="1"/>
          </p:cNvSpPr>
          <p:nvPr>
            <p:ph type="sldNum" sz="quarter" idx="12"/>
          </p:nvPr>
        </p:nvSpPr>
        <p:spPr/>
        <p:txBody>
          <a:bodyPr/>
          <a:lstStyle>
            <a:lvl1pPr>
              <a:defRPr/>
            </a:lvl1pPr>
          </a:lstStyle>
          <a:p>
            <a:pPr>
              <a:defRPr/>
            </a:pPr>
            <a:r>
              <a:rPr lang="en-US" altLang="en-US"/>
              <a:t>Slide </a:t>
            </a:r>
            <a:fld id="{A24019F7-3294-0647-83FB-B40518248EA3}" type="slidenum">
              <a:rPr lang="en-US" altLang="en-US" smtClean="0"/>
              <a:pPr>
                <a:defRPr/>
              </a:pPr>
              <a:t>‹#›</a:t>
            </a:fld>
            <a:endParaRPr lang="en-US" altLang="en-US"/>
          </a:p>
        </p:txBody>
      </p:sp>
    </p:spTree>
    <p:extLst>
      <p:ext uri="{BB962C8B-B14F-4D97-AF65-F5344CB8AC3E}">
        <p14:creationId xmlns:p14="http://schemas.microsoft.com/office/powerpoint/2010/main" val="298197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9298DE-2413-334A-A24F-3340D6EEBF52}"/>
              </a:ext>
            </a:extLst>
          </p:cNvPr>
          <p:cNvSpPr>
            <a:spLocks noGrp="1" noChangeArrowheads="1"/>
          </p:cNvSpPr>
          <p:nvPr>
            <p:ph type="dt" sz="half" idx="10"/>
          </p:nvPr>
        </p:nvSpPr>
        <p:spPr>
          <a:ln/>
        </p:spPr>
        <p:txBody>
          <a:bodyPr/>
          <a:lstStyle>
            <a:lvl1pPr>
              <a:defRPr/>
            </a:lvl1pPr>
          </a:lstStyle>
          <a:p>
            <a:pPr>
              <a:defRPr/>
            </a:pPr>
            <a:fld id="{74B782AE-1310-614C-AF14-4AB0A9824CE7}" type="datetime12">
              <a:rPr lang="en-US" smtClean="0"/>
              <a:t>2:54 PM</a:t>
            </a:fld>
            <a:endParaRPr lang="en-US"/>
          </a:p>
        </p:txBody>
      </p:sp>
      <p:sp>
        <p:nvSpPr>
          <p:cNvPr id="5" name="Rectangle 5">
            <a:extLst>
              <a:ext uri="{FF2B5EF4-FFF2-40B4-BE49-F238E27FC236}">
                <a16:creationId xmlns:a16="http://schemas.microsoft.com/office/drawing/2014/main" id="{E1D7EF09-E563-0149-B964-D2E92FFBC8E0}"/>
              </a:ext>
            </a:extLst>
          </p:cNvPr>
          <p:cNvSpPr>
            <a:spLocks noGrp="1" noChangeArrowheads="1"/>
          </p:cNvSpPr>
          <p:nvPr>
            <p:ph type="ftr" sz="quarter" idx="11"/>
          </p:nvPr>
        </p:nvSpPr>
        <p:spPr>
          <a:ln/>
        </p:spPr>
        <p:txBody>
          <a:bodyPr/>
          <a:lstStyle>
            <a:lvl1pPr>
              <a:defRPr/>
            </a:lvl1pPr>
          </a:lstStyle>
          <a:p>
            <a:pPr>
              <a:defRPr/>
            </a:pPr>
            <a:r>
              <a:rPr lang="en-US" dirty="0"/>
              <a:t>© 1990-2020 J. Paul Robinson, Purdue University</a:t>
            </a:r>
            <a:endParaRPr lang="en-US" dirty="0">
              <a:cs typeface="+mn-cs"/>
            </a:endParaRPr>
          </a:p>
        </p:txBody>
      </p:sp>
      <p:sp>
        <p:nvSpPr>
          <p:cNvPr id="6" name="Rectangle 6">
            <a:extLst>
              <a:ext uri="{FF2B5EF4-FFF2-40B4-BE49-F238E27FC236}">
                <a16:creationId xmlns:a16="http://schemas.microsoft.com/office/drawing/2014/main" id="{32181EBC-5340-DF43-9AB9-415ABF290AB1}"/>
              </a:ext>
            </a:extLst>
          </p:cNvPr>
          <p:cNvSpPr>
            <a:spLocks noGrp="1" noChangeArrowheads="1"/>
          </p:cNvSpPr>
          <p:nvPr>
            <p:ph type="sldNum" sz="quarter" idx="12"/>
          </p:nvPr>
        </p:nvSpPr>
        <p:spPr>
          <a:ln/>
        </p:spPr>
        <p:txBody>
          <a:bodyPr/>
          <a:lstStyle>
            <a:lvl1pPr>
              <a:defRPr/>
            </a:lvl1pPr>
          </a:lstStyle>
          <a:p>
            <a:pPr>
              <a:defRPr/>
            </a:pPr>
            <a:r>
              <a:rPr lang="en-US" altLang="en-US"/>
              <a:t>Slide </a:t>
            </a:r>
            <a:fld id="{0FFB30DC-5EFE-E14F-8B2E-CE32BC509129}" type="slidenum">
              <a:rPr lang="en-US" altLang="en-US" smtClean="0"/>
              <a:pPr>
                <a:defRPr/>
              </a:pPr>
              <a:t>‹#›</a:t>
            </a:fld>
            <a:endParaRPr lang="en-US" altLang="en-US"/>
          </a:p>
        </p:txBody>
      </p:sp>
    </p:spTree>
    <p:extLst>
      <p:ext uri="{BB962C8B-B14F-4D97-AF65-F5344CB8AC3E}">
        <p14:creationId xmlns:p14="http://schemas.microsoft.com/office/powerpoint/2010/main" val="893778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914400"/>
          </a:xfrm>
        </p:spPr>
        <p:txBody>
          <a:bodyPr/>
          <a:lstStyle/>
          <a:p>
            <a:r>
              <a:rPr lang="en-US"/>
              <a:t>Click to edit Master title style</a:t>
            </a:r>
          </a:p>
        </p:txBody>
      </p:sp>
      <p:sp>
        <p:nvSpPr>
          <p:cNvPr id="3" name="Table Placeholder 2"/>
          <p:cNvSpPr>
            <a:spLocks noGrp="1"/>
          </p:cNvSpPr>
          <p:nvPr>
            <p:ph type="tbl" idx="1"/>
          </p:nvPr>
        </p:nvSpPr>
        <p:spPr>
          <a:xfrm>
            <a:off x="838200" y="1981200"/>
            <a:ext cx="7772400" cy="4114800"/>
          </a:xfrm>
        </p:spPr>
        <p:txBody>
          <a:bodyPr/>
          <a:lstStyle/>
          <a:p>
            <a:pPr lvl="0"/>
            <a:endParaRPr lang="en-US" noProof="0"/>
          </a:p>
        </p:txBody>
      </p:sp>
      <p:sp>
        <p:nvSpPr>
          <p:cNvPr id="4" name="Date Placeholder 3">
            <a:extLst>
              <a:ext uri="{FF2B5EF4-FFF2-40B4-BE49-F238E27FC236}">
                <a16:creationId xmlns:a16="http://schemas.microsoft.com/office/drawing/2014/main" id="{5C714B00-55D5-8245-A9AF-FDEF3A75DCE3}"/>
              </a:ext>
            </a:extLst>
          </p:cNvPr>
          <p:cNvSpPr>
            <a:spLocks noGrp="1"/>
          </p:cNvSpPr>
          <p:nvPr>
            <p:ph type="dt" sz="half" idx="10"/>
          </p:nvPr>
        </p:nvSpPr>
        <p:spPr/>
        <p:txBody>
          <a:bodyPr/>
          <a:lstStyle>
            <a:lvl1pPr>
              <a:defRPr/>
            </a:lvl1pPr>
          </a:lstStyle>
          <a:p>
            <a:pPr>
              <a:defRPr/>
            </a:pPr>
            <a:fld id="{0C5C8E55-C4C5-3545-BDF2-900AA66E42E1}" type="datetime12">
              <a:rPr lang="en-US" smtClean="0"/>
              <a:t>2:54 PM</a:t>
            </a:fld>
            <a:endParaRPr lang="en-US"/>
          </a:p>
        </p:txBody>
      </p:sp>
      <p:sp>
        <p:nvSpPr>
          <p:cNvPr id="5" name="Slide Number Placeholder 5">
            <a:extLst>
              <a:ext uri="{FF2B5EF4-FFF2-40B4-BE49-F238E27FC236}">
                <a16:creationId xmlns:a16="http://schemas.microsoft.com/office/drawing/2014/main" id="{83B5E9E2-9603-0F48-9C8A-138A3F560618}"/>
              </a:ext>
            </a:extLst>
          </p:cNvPr>
          <p:cNvSpPr>
            <a:spLocks noGrp="1"/>
          </p:cNvSpPr>
          <p:nvPr>
            <p:ph type="sldNum" sz="quarter" idx="11"/>
          </p:nvPr>
        </p:nvSpPr>
        <p:spPr/>
        <p:txBody>
          <a:bodyPr/>
          <a:lstStyle>
            <a:lvl1pPr>
              <a:defRPr/>
            </a:lvl1pPr>
          </a:lstStyle>
          <a:p>
            <a:pPr>
              <a:defRPr/>
            </a:pPr>
            <a:r>
              <a:rPr lang="en-US" altLang="en-US"/>
              <a:t>Slide </a:t>
            </a:r>
            <a:fld id="{125BD28F-49AA-D548-B81C-E649D71C1FD3}" type="slidenum">
              <a:rPr lang="en-US" altLang="en-US" smtClean="0"/>
              <a:pPr>
                <a:defRPr/>
              </a:pPr>
              <a:t>‹#›</a:t>
            </a:fld>
            <a:endParaRPr lang="en-US" altLang="en-US"/>
          </a:p>
        </p:txBody>
      </p:sp>
      <p:sp>
        <p:nvSpPr>
          <p:cNvPr id="6" name="Footer Placeholder 4">
            <a:extLst>
              <a:ext uri="{FF2B5EF4-FFF2-40B4-BE49-F238E27FC236}">
                <a16:creationId xmlns:a16="http://schemas.microsoft.com/office/drawing/2014/main" id="{2D63C24B-EA32-4A40-8D5D-88FF693922A3}"/>
              </a:ext>
            </a:extLst>
          </p:cNvPr>
          <p:cNvSpPr>
            <a:spLocks noGrp="1"/>
          </p:cNvSpPr>
          <p:nvPr>
            <p:ph type="ftr" sz="quarter" idx="12"/>
          </p:nvPr>
        </p:nvSpPr>
        <p:spPr>
          <a:xfrm>
            <a:off x="1981200" y="6629400"/>
            <a:ext cx="5181600" cy="304800"/>
          </a:xfrm>
        </p:spPr>
        <p:txBody>
          <a:bodyPr/>
          <a:lstStyle>
            <a:lvl1pPr>
              <a:defRPr/>
            </a:lvl1pPr>
          </a:lstStyle>
          <a:p>
            <a:pPr>
              <a:defRPr/>
            </a:pPr>
            <a:r>
              <a:rPr lang="en-US" dirty="0"/>
              <a:t>© 1990-2020 J. Paul Robinson, Purdue University</a:t>
            </a:r>
          </a:p>
        </p:txBody>
      </p:sp>
    </p:spTree>
    <p:extLst>
      <p:ext uri="{BB962C8B-B14F-4D97-AF65-F5344CB8AC3E}">
        <p14:creationId xmlns:p14="http://schemas.microsoft.com/office/powerpoint/2010/main" val="912435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A25B81E-0209-984B-90F3-1A90D54C48CF}"/>
              </a:ext>
            </a:extLst>
          </p:cNvPr>
          <p:cNvSpPr>
            <a:spLocks noGrp="1" noChangeArrowheads="1"/>
          </p:cNvSpPr>
          <p:nvPr>
            <p:ph type="title"/>
          </p:nvPr>
        </p:nvSpPr>
        <p:spPr bwMode="auto">
          <a:xfrm>
            <a:off x="762000" y="0"/>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40CD50C-C894-7249-A67E-AB27FB25320A}"/>
              </a:ext>
            </a:extLst>
          </p:cNvPr>
          <p:cNvSpPr>
            <a:spLocks noGrp="1" noChangeArrowheads="1"/>
          </p:cNvSpPr>
          <p:nvPr>
            <p:ph type="body" idx="1"/>
          </p:nvPr>
        </p:nvSpPr>
        <p:spPr bwMode="auto">
          <a:xfrm>
            <a:off x="8382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CC387B0-C9E6-AF48-AFF5-F96D0523C63A}"/>
              </a:ext>
            </a:extLst>
          </p:cNvPr>
          <p:cNvSpPr>
            <a:spLocks noGrp="1" noChangeArrowheads="1"/>
          </p:cNvSpPr>
          <p:nvPr>
            <p:ph type="dt" sz="half" idx="2"/>
          </p:nvPr>
        </p:nvSpPr>
        <p:spPr bwMode="auto">
          <a:xfrm>
            <a:off x="0" y="6553200"/>
            <a:ext cx="1905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fld id="{79D3BCC2-A086-474C-999D-5A3F9947358D}" type="datetime12">
              <a:rPr lang="en-US" smtClean="0"/>
              <a:t>2:54 PM</a:t>
            </a:fld>
            <a:endParaRPr lang="en-US"/>
          </a:p>
        </p:txBody>
      </p:sp>
      <p:sp>
        <p:nvSpPr>
          <p:cNvPr id="1029" name="Rectangle 5">
            <a:extLst>
              <a:ext uri="{FF2B5EF4-FFF2-40B4-BE49-F238E27FC236}">
                <a16:creationId xmlns:a16="http://schemas.microsoft.com/office/drawing/2014/main" id="{6C0258C4-7BF3-4748-BA60-426E382ECD32}"/>
              </a:ext>
            </a:extLst>
          </p:cNvPr>
          <p:cNvSpPr>
            <a:spLocks noGrp="1" noChangeArrowheads="1"/>
          </p:cNvSpPr>
          <p:nvPr>
            <p:ph type="ftr" sz="quarter" idx="3"/>
          </p:nvPr>
        </p:nvSpPr>
        <p:spPr bwMode="auto">
          <a:xfrm>
            <a:off x="1962150" y="6600825"/>
            <a:ext cx="5181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cs typeface="Times New Roman" pitchFamily="18" charset="0"/>
              </a:defRPr>
            </a:lvl1pPr>
          </a:lstStyle>
          <a:p>
            <a:pPr>
              <a:defRPr/>
            </a:pPr>
            <a:r>
              <a:rPr lang="en-US" dirty="0"/>
              <a:t>© 1990-2020 J. Paul Robinson, Purdue University</a:t>
            </a:r>
            <a:endParaRPr lang="en-US" dirty="0">
              <a:cs typeface="+mn-cs"/>
            </a:endParaRPr>
          </a:p>
        </p:txBody>
      </p:sp>
      <p:sp>
        <p:nvSpPr>
          <p:cNvPr id="1030" name="Rectangle 6">
            <a:extLst>
              <a:ext uri="{FF2B5EF4-FFF2-40B4-BE49-F238E27FC236}">
                <a16:creationId xmlns:a16="http://schemas.microsoft.com/office/drawing/2014/main" id="{0B2848E4-83F3-5F44-946E-00590E0C99A1}"/>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r>
              <a:rPr lang="en-US" altLang="en-US"/>
              <a:t>Slide </a:t>
            </a:r>
            <a:fld id="{1B55C1E9-275B-C344-9A1D-086D6CD55EE5}" type="slidenum">
              <a:rPr lang="en-US" altLang="en-US" smtClean="0"/>
              <a:pPr>
                <a:defRPr/>
              </a:pPr>
              <a:t>‹#›</a:t>
            </a:fld>
            <a:endParaRPr lang="en-US" altLang="en-US"/>
          </a:p>
        </p:txBody>
      </p:sp>
      <p:pic>
        <p:nvPicPr>
          <p:cNvPr id="1031" name="Picture 8" descr="puclnew">
            <a:extLst>
              <a:ext uri="{FF2B5EF4-FFF2-40B4-BE49-F238E27FC236}">
                <a16:creationId xmlns:a16="http://schemas.microsoft.com/office/drawing/2014/main" id="{062022CC-A720-8E4C-9362-B697236275E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14400" y="6343650"/>
            <a:ext cx="10668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Line 9">
            <a:extLst>
              <a:ext uri="{FF2B5EF4-FFF2-40B4-BE49-F238E27FC236}">
                <a16:creationId xmlns:a16="http://schemas.microsoft.com/office/drawing/2014/main" id="{985EB027-F8AB-B942-AA06-75830AB63FFD}"/>
              </a:ext>
            </a:extLst>
          </p:cNvPr>
          <p:cNvSpPr>
            <a:spLocks noChangeShapeType="1"/>
          </p:cNvSpPr>
          <p:nvPr userDrawn="1"/>
        </p:nvSpPr>
        <p:spPr bwMode="auto">
          <a:xfrm flipV="1">
            <a:off x="0" y="812800"/>
            <a:ext cx="9144000" cy="952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789" r:id="rId1"/>
    <p:sldLayoutId id="2147483788" r:id="rId2"/>
    <p:sldLayoutId id="2147483790" r:id="rId3"/>
  </p:sldLayoutIdLst>
  <p:hf hdr="0"/>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Arial" charset="0"/>
        </a:defRPr>
      </a:lvl2pPr>
      <a:lvl3pPr algn="ctr" rtl="0" eaLnBrk="0" fontAlgn="base" hangingPunct="0">
        <a:spcBef>
          <a:spcPct val="0"/>
        </a:spcBef>
        <a:spcAft>
          <a:spcPct val="0"/>
        </a:spcAft>
        <a:defRPr sz="3200">
          <a:solidFill>
            <a:schemeClr val="tx2"/>
          </a:solidFill>
          <a:latin typeface="Arial" charset="0"/>
        </a:defRPr>
      </a:lvl3pPr>
      <a:lvl4pPr algn="ctr" rtl="0" eaLnBrk="0" fontAlgn="base" hangingPunct="0">
        <a:spcBef>
          <a:spcPct val="0"/>
        </a:spcBef>
        <a:spcAft>
          <a:spcPct val="0"/>
        </a:spcAft>
        <a:defRPr sz="3200">
          <a:solidFill>
            <a:schemeClr val="tx2"/>
          </a:solidFill>
          <a:latin typeface="Arial" charset="0"/>
        </a:defRPr>
      </a:lvl4pPr>
      <a:lvl5pPr algn="ctr" rtl="0" eaLnBrk="0" fontAlgn="base" hangingPunct="0">
        <a:spcBef>
          <a:spcPct val="0"/>
        </a:spcBef>
        <a:spcAft>
          <a:spcPct val="0"/>
        </a:spcAft>
        <a:defRPr sz="3200">
          <a:solidFill>
            <a:schemeClr val="tx2"/>
          </a:solidFill>
          <a:latin typeface="Arial" charset="0"/>
        </a:defRPr>
      </a:lvl5pPr>
      <a:lvl6pPr marL="457200" algn="ctr" rtl="0" fontAlgn="base">
        <a:spcBef>
          <a:spcPct val="0"/>
        </a:spcBef>
        <a:spcAft>
          <a:spcPct val="0"/>
        </a:spcAft>
        <a:defRPr sz="3200">
          <a:solidFill>
            <a:schemeClr val="tx2"/>
          </a:solidFill>
          <a:latin typeface="Arial" charset="0"/>
        </a:defRPr>
      </a:lvl6pPr>
      <a:lvl7pPr marL="914400" algn="ctr" rtl="0" fontAlgn="base">
        <a:spcBef>
          <a:spcPct val="0"/>
        </a:spcBef>
        <a:spcAft>
          <a:spcPct val="0"/>
        </a:spcAft>
        <a:defRPr sz="3200">
          <a:solidFill>
            <a:schemeClr val="tx2"/>
          </a:solidFill>
          <a:latin typeface="Arial" charset="0"/>
        </a:defRPr>
      </a:lvl7pPr>
      <a:lvl8pPr marL="1371600" algn="ctr" rtl="0" fontAlgn="base">
        <a:spcBef>
          <a:spcPct val="0"/>
        </a:spcBef>
        <a:spcAft>
          <a:spcPct val="0"/>
        </a:spcAft>
        <a:defRPr sz="3200">
          <a:solidFill>
            <a:schemeClr val="tx2"/>
          </a:solidFill>
          <a:latin typeface="Arial" charset="0"/>
        </a:defRPr>
      </a:lvl8pPr>
      <a:lvl9pPr marL="1828800" algn="ctr"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file:///Users/wombat/OneDrive%20-%20purdue.edu/Classes/Xara%20stuff/bangs%20latex%20course/histogram%20example%204.xar"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5.tiff"/></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tiff"/><Relationship Id="rId5" Type="http://schemas.openxmlformats.org/officeDocument/2006/relationships/image" Target="../media/image17.tiff"/><Relationship Id="rId4" Type="http://schemas.openxmlformats.org/officeDocument/2006/relationships/image" Target="../media/image16.tif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3.xml"/><Relationship Id="rId5" Type="http://schemas.openxmlformats.org/officeDocument/2006/relationships/image" Target="../media/image25.tiff"/><Relationship Id="rId4" Type="http://schemas.openxmlformats.org/officeDocument/2006/relationships/image" Target="../media/image24.tiff"/></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3.tiff"/><Relationship Id="rId4" Type="http://schemas.openxmlformats.org/officeDocument/2006/relationships/image" Target="../media/image32.tiff"/></Relationships>
</file>

<file path=ppt/slides/_rels/slide47.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6.emf"/><Relationship Id="rId4" Type="http://schemas.openxmlformats.org/officeDocument/2006/relationships/oleObject" Target="file:///Users/wombat/OneDrive%20-%20purdue.edu/Classes/xara%20stuff/Models-cells-fluorescence/Basic%20Cyometry/spectral%20overlap.xar" TargetMode="Externa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7.emf"/><Relationship Id="rId4" Type="http://schemas.openxmlformats.org/officeDocument/2006/relationships/oleObject" Target="file:///Users/wombat/OneDrive%20-%20purdue.edu/Classes/xara%20stuff/Models-cells-fluorescence/Basic%20Cyometry/spectral%20overlap-4.xar"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8.emf"/><Relationship Id="rId4" Type="http://schemas.openxmlformats.org/officeDocument/2006/relationships/oleObject" Target="file:///Users/wombat/OneDrive%20-%20purdue.edu/Classes/xara%20stuff/Models-cells-fluorescence/Basic%20Cyometry/spectral%20overlap3.xar"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13.png"/><Relationship Id="rId4" Type="http://schemas.openxmlformats.org/officeDocument/2006/relationships/oleObject" Target="file:///Users/wombat/OneDrive%20-%20purdue.edu/Classes/Xara%20stuff/bangs%20latex%20course/histogram%20example%204.xar"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9.png"/><Relationship Id="rId5" Type="http://schemas.openxmlformats.org/officeDocument/2006/relationships/oleObject" Target="file:///Users/wombat/OneDrive%20-%20purdue.edu/Classes/Xara%20stuff/bangs%20latex%20course/histogram%20example%205.xar" TargetMode="Externa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1.png"/><Relationship Id="rId5" Type="http://schemas.openxmlformats.org/officeDocument/2006/relationships/oleObject" Target="file:///Users/wombat/OneDrive%20-%20purdue.edu/Classes/Xara%20stuff/bangs%20latex%20course/histogram%20example%206.xar" TargetMode="Externa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42.png"/><Relationship Id="rId4" Type="http://schemas.openxmlformats.org/officeDocument/2006/relationships/oleObject" Target="file:///Users/wombat/OneDrive%20-%20purdue.edu/Classes/Xara%20stuff/bangs%20latex%20course/histogram%20example%207.xar"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vmlDrawing" Target="../drawings/vmlDrawing9.vml"/><Relationship Id="rId5" Type="http://schemas.openxmlformats.org/officeDocument/2006/relationships/image" Target="../media/image43.png"/><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44.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hyperlink" Target="https://www.expedeon.com/resources/applications/flow-cytometry/new-fluorescence-spectra-viewer/" TargetMode="External"/><Relationship Id="rId3" Type="http://schemas.openxmlformats.org/officeDocument/2006/relationships/hyperlink" Target="http://www.bdbiosciences.com/us/s/spectrumviewer" TargetMode="External"/><Relationship Id="rId7" Type="http://schemas.openxmlformats.org/officeDocument/2006/relationships/hyperlink" Target="http://evrogen.com/spectra-viewer/viewer.shtml" TargetMode="External"/><Relationship Id="rId2" Type="http://schemas.openxmlformats.org/officeDocument/2006/relationships/hyperlink" Target="https://www.biolegend.com/spectraanalyzer" TargetMode="External"/><Relationship Id="rId1" Type="http://schemas.openxmlformats.org/officeDocument/2006/relationships/slideLayout" Target="../slideLayouts/slideLayout2.xml"/><Relationship Id="rId6" Type="http://schemas.openxmlformats.org/officeDocument/2006/relationships/hyperlink" Target="https://www.sigmaaldrich.com/labware/learning-center/spectral-viewer.html" TargetMode="External"/><Relationship Id="rId5" Type="http://schemas.openxmlformats.org/officeDocument/2006/relationships/hyperlink" Target="https://www.chroma.com/spectra-viewer" TargetMode="External"/><Relationship Id="rId10" Type="http://schemas.openxmlformats.org/officeDocument/2006/relationships/hyperlink" Target="https://searchlight.semrock.com/" TargetMode="External"/><Relationship Id="rId4" Type="http://schemas.openxmlformats.org/officeDocument/2006/relationships/hyperlink" Target="https://www.thermofisher.com/us/en/home/life-science/cell-analysis/labeling-chemistry/fluorescence-spectraviewer.html" TargetMode="External"/><Relationship Id="rId9" Type="http://schemas.openxmlformats.org/officeDocument/2006/relationships/hyperlink" Target="http://www.fluorophores.tugraz.at/substance/" TargetMode="Externa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4.tiff"/><Relationship Id="rId5" Type="http://schemas.openxmlformats.org/officeDocument/2006/relationships/image" Target="../media/image53.emf"/><Relationship Id="rId4" Type="http://schemas.openxmlformats.org/officeDocument/2006/relationships/oleObject" Target="file:///Users/wombat/OneDrive%20-%20purdue.edu/Classes/xara%20stuff/Models-cells-fluorescence/Basic%20Cyometry/cell%20cycle.xar"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Date Placeholder 3">
            <a:extLst>
              <a:ext uri="{FF2B5EF4-FFF2-40B4-BE49-F238E27FC236}">
                <a16:creationId xmlns:a16="http://schemas.microsoft.com/office/drawing/2014/main" id="{82155049-E737-4442-BD8D-43C4116ED6E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E006F6-C19D-6948-99B8-DE25BC178B40}"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7170" name="Slide Number Placeholder 5">
            <a:extLst>
              <a:ext uri="{FF2B5EF4-FFF2-40B4-BE49-F238E27FC236}">
                <a16:creationId xmlns:a16="http://schemas.microsoft.com/office/drawing/2014/main" id="{CE5B20A6-B38C-704E-8CB2-9ECF26E58C2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AA07A02-D519-D44E-BC79-FECE223F6AB5}" type="slidenum">
              <a:rPr lang="en-US" altLang="en-US" sz="1400" smtClean="0">
                <a:latin typeface="Times New Roman" panose="02020603050405020304" pitchFamily="18" charset="0"/>
              </a:rPr>
              <a:pPr>
                <a:spcBef>
                  <a:spcPct val="0"/>
                </a:spcBef>
                <a:buFontTx/>
                <a:buNone/>
              </a:pPr>
              <a:t>1</a:t>
            </a:fld>
            <a:endParaRPr lang="en-US" altLang="en-US" sz="1400">
              <a:latin typeface="Times New Roman" panose="02020603050405020304" pitchFamily="18" charset="0"/>
            </a:endParaRPr>
          </a:p>
        </p:txBody>
      </p:sp>
      <p:sp>
        <p:nvSpPr>
          <p:cNvPr id="7171" name="Rectangle 2">
            <a:extLst>
              <a:ext uri="{FF2B5EF4-FFF2-40B4-BE49-F238E27FC236}">
                <a16:creationId xmlns:a16="http://schemas.microsoft.com/office/drawing/2014/main" id="{38A1F100-DFEA-4C48-96F4-24247AF56B96}"/>
              </a:ext>
            </a:extLst>
          </p:cNvPr>
          <p:cNvSpPr>
            <a:spLocks noGrp="1" noChangeArrowheads="1"/>
          </p:cNvSpPr>
          <p:nvPr>
            <p:ph type="ctrTitle"/>
          </p:nvPr>
        </p:nvSpPr>
        <p:spPr>
          <a:xfrm>
            <a:off x="609600" y="685800"/>
            <a:ext cx="7772400" cy="1143000"/>
          </a:xfrm>
        </p:spPr>
        <p:txBody>
          <a:bodyPr/>
          <a:lstStyle/>
          <a:p>
            <a:pPr eaLnBrk="1" hangingPunct="1"/>
            <a:r>
              <a:rPr lang="en-US" altLang="en-US"/>
              <a:t>BMS 631: Lecture 4</a:t>
            </a:r>
          </a:p>
        </p:txBody>
      </p:sp>
      <p:sp>
        <p:nvSpPr>
          <p:cNvPr id="7172" name="Rectangle 3">
            <a:extLst>
              <a:ext uri="{FF2B5EF4-FFF2-40B4-BE49-F238E27FC236}">
                <a16:creationId xmlns:a16="http://schemas.microsoft.com/office/drawing/2014/main" id="{C401FA6A-8E39-7D43-BD6A-38F5D9B0B2F2}"/>
              </a:ext>
            </a:extLst>
          </p:cNvPr>
          <p:cNvSpPr>
            <a:spLocks noGrp="1" noChangeArrowheads="1"/>
          </p:cNvSpPr>
          <p:nvPr>
            <p:ph type="subTitle" idx="1"/>
          </p:nvPr>
        </p:nvSpPr>
        <p:spPr>
          <a:xfrm>
            <a:off x="609600" y="1520825"/>
            <a:ext cx="7620000" cy="2438400"/>
          </a:xfrm>
        </p:spPr>
        <p:txBody>
          <a:bodyPr/>
          <a:lstStyle/>
          <a:p>
            <a:pPr>
              <a:spcBef>
                <a:spcPct val="50000"/>
              </a:spcBef>
            </a:pPr>
            <a:r>
              <a:rPr lang="en-US" altLang="en-US" sz="3600">
                <a:latin typeface="Helvetica" pitchFamily="2" charset="0"/>
              </a:rPr>
              <a:t>Fluorescence</a:t>
            </a:r>
          </a:p>
          <a:p>
            <a:pPr>
              <a:spcBef>
                <a:spcPct val="50000"/>
              </a:spcBef>
            </a:pPr>
            <a:r>
              <a:rPr lang="en-US" altLang="en-US" sz="2400">
                <a:latin typeface="Helvetica" pitchFamily="2" charset="0"/>
              </a:rPr>
              <a:t>J. Paul Robinson, PhD</a:t>
            </a:r>
          </a:p>
          <a:p>
            <a:pPr>
              <a:spcBef>
                <a:spcPct val="50000"/>
              </a:spcBef>
            </a:pPr>
            <a:r>
              <a:rPr lang="en-US" altLang="en-US" sz="2400">
                <a:latin typeface="Helvetica" pitchFamily="2" charset="0"/>
              </a:rPr>
              <a:t>The SVM Professor of Cytomics &amp;</a:t>
            </a:r>
          </a:p>
          <a:p>
            <a:pPr>
              <a:spcBef>
                <a:spcPct val="50000"/>
              </a:spcBef>
            </a:pPr>
            <a:r>
              <a:rPr lang="en-US" altLang="en-US" sz="2400">
                <a:latin typeface="Helvetica" pitchFamily="2" charset="0"/>
              </a:rPr>
              <a:t>Professor of Biomedical Engineering</a:t>
            </a:r>
          </a:p>
          <a:p>
            <a:pPr>
              <a:spcBef>
                <a:spcPct val="0"/>
              </a:spcBef>
            </a:pPr>
            <a:r>
              <a:rPr lang="en-US" altLang="en-US" sz="2400">
                <a:latin typeface="Helvetica" pitchFamily="2" charset="0"/>
              </a:rPr>
              <a:t>Purdue University</a:t>
            </a:r>
          </a:p>
          <a:p>
            <a:pPr>
              <a:spcBef>
                <a:spcPct val="0"/>
              </a:spcBef>
            </a:pPr>
            <a:r>
              <a:rPr lang="en-US" altLang="en-US" sz="2400">
                <a:latin typeface="Helvetica" pitchFamily="2" charset="0"/>
              </a:rPr>
              <a:t>www.cyto.purdue.edu</a:t>
            </a:r>
          </a:p>
          <a:p>
            <a:pPr eaLnBrk="1" hangingPunct="1"/>
            <a:endParaRPr lang="en-US" altLang="en-US" sz="2400"/>
          </a:p>
        </p:txBody>
      </p:sp>
      <p:sp>
        <p:nvSpPr>
          <p:cNvPr id="7173" name="Rectangle 4">
            <a:extLst>
              <a:ext uri="{FF2B5EF4-FFF2-40B4-BE49-F238E27FC236}">
                <a16:creationId xmlns:a16="http://schemas.microsoft.com/office/drawing/2014/main" id="{EEA31574-35E6-794C-87AA-1993F8BD52D7}"/>
              </a:ext>
            </a:extLst>
          </p:cNvPr>
          <p:cNvSpPr>
            <a:spLocks noChangeArrowheads="1"/>
          </p:cNvSpPr>
          <p:nvPr/>
        </p:nvSpPr>
        <p:spPr bwMode="auto">
          <a:xfrm>
            <a:off x="1295400" y="5565775"/>
            <a:ext cx="7086600" cy="73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chemeClr val="tx2"/>
                </a:solidFill>
                <a:latin typeface="Times New Roman" panose="02020603050405020304" pitchFamily="18" charset="0"/>
              </a:rPr>
              <a:t>All materials used in this course are available for download on the web at</a:t>
            </a:r>
            <a:br>
              <a:rPr lang="en-US" altLang="en-US" sz="1800">
                <a:solidFill>
                  <a:schemeClr val="tx2"/>
                </a:solidFill>
                <a:latin typeface="Times New Roman" panose="02020603050405020304" pitchFamily="18" charset="0"/>
              </a:rPr>
            </a:br>
            <a:r>
              <a:rPr lang="en-US" altLang="en-US" sz="2400">
                <a:solidFill>
                  <a:schemeClr val="accent2"/>
                </a:solidFill>
                <a:latin typeface="Times New Roman" panose="02020603050405020304" pitchFamily="18" charset="0"/>
              </a:rPr>
              <a:t>http://tinyurl.com/2wkpp</a:t>
            </a:r>
          </a:p>
        </p:txBody>
      </p:sp>
      <p:pic>
        <p:nvPicPr>
          <p:cNvPr id="7174" name="Picture 5" descr="paul">
            <a:extLst>
              <a:ext uri="{FF2B5EF4-FFF2-40B4-BE49-F238E27FC236}">
                <a16:creationId xmlns:a16="http://schemas.microsoft.com/office/drawing/2014/main" id="{5E12634F-4220-5841-8C08-7DC4983FE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2667000"/>
            <a:ext cx="113982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Text Box 6">
            <a:extLst>
              <a:ext uri="{FF2B5EF4-FFF2-40B4-BE49-F238E27FC236}">
                <a16:creationId xmlns:a16="http://schemas.microsoft.com/office/drawing/2014/main" id="{7C6A4050-FE0C-A14C-BC4A-78C1A820C3AF}"/>
              </a:ext>
            </a:extLst>
          </p:cNvPr>
          <p:cNvSpPr txBox="1">
            <a:spLocks noChangeArrowheads="1"/>
          </p:cNvSpPr>
          <p:nvPr/>
        </p:nvSpPr>
        <p:spPr bwMode="auto">
          <a:xfrm>
            <a:off x="6689725" y="6629400"/>
            <a:ext cx="1390650"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Last updated Feb, 2012</a:t>
            </a:r>
          </a:p>
        </p:txBody>
      </p:sp>
      <p:sp>
        <p:nvSpPr>
          <p:cNvPr id="7176" name="Text Box 8">
            <a:extLst>
              <a:ext uri="{FF2B5EF4-FFF2-40B4-BE49-F238E27FC236}">
                <a16:creationId xmlns:a16="http://schemas.microsoft.com/office/drawing/2014/main" id="{2090E717-406B-0447-A646-258A9052BF4D}"/>
              </a:ext>
            </a:extLst>
          </p:cNvPr>
          <p:cNvSpPr txBox="1">
            <a:spLocks noChangeArrowheads="1"/>
          </p:cNvSpPr>
          <p:nvPr/>
        </p:nvSpPr>
        <p:spPr bwMode="auto">
          <a:xfrm>
            <a:off x="990600" y="4648200"/>
            <a:ext cx="7391400" cy="830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b="1">
                <a:solidFill>
                  <a:schemeClr val="accent2"/>
                </a:solidFill>
              </a:rPr>
              <a:t>Notice:</a:t>
            </a:r>
            <a:r>
              <a:rPr lang="en-US" altLang="en-US" sz="1600">
                <a:solidFill>
                  <a:schemeClr val="accent2"/>
                </a:solidFill>
              </a:rPr>
              <a:t> The materials in this presentation are copyrighted materials. If you want to use any of these slides, you may do so if you credit each slide with the author’s name. It is illegal to place these notes on CourseHero.</a:t>
            </a:r>
            <a:endParaRPr lang="en-US" altLang="en-US" sz="1600"/>
          </a:p>
        </p:txBody>
      </p:sp>
      <p:sp>
        <p:nvSpPr>
          <p:cNvPr id="2" name="Footer Placeholder 1">
            <a:extLst>
              <a:ext uri="{FF2B5EF4-FFF2-40B4-BE49-F238E27FC236}">
                <a16:creationId xmlns:a16="http://schemas.microsoft.com/office/drawing/2014/main" id="{EF9F7665-34C8-194F-BD4F-D403754EB5EE}"/>
              </a:ext>
            </a:extLst>
          </p:cNvPr>
          <p:cNvSpPr>
            <a:spLocks noGrp="1"/>
          </p:cNvSpPr>
          <p:nvPr>
            <p:ph type="ftr" sz="quarter" idx="11"/>
          </p:nvPr>
        </p:nvSpPr>
        <p:spPr/>
        <p:txBody>
          <a:bodyPr/>
          <a:lstStyle/>
          <a:p>
            <a:pPr>
              <a:defRPr/>
            </a:pPr>
            <a:r>
              <a:rPr lang="en-US"/>
              <a:t>© 1990-2020 J. Paul Robinson, Purdue University</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Date Placeholder 3">
            <a:extLst>
              <a:ext uri="{FF2B5EF4-FFF2-40B4-BE49-F238E27FC236}">
                <a16:creationId xmlns:a16="http://schemas.microsoft.com/office/drawing/2014/main" id="{90120B83-63D3-104A-8A7B-9FDFB803E5D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98AD7F-5B53-F042-8171-FE692F8E6BC6}"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21506" name="Slide Number Placeholder 5">
            <a:extLst>
              <a:ext uri="{FF2B5EF4-FFF2-40B4-BE49-F238E27FC236}">
                <a16:creationId xmlns:a16="http://schemas.microsoft.com/office/drawing/2014/main" id="{02E77F9D-DEB3-1042-A5C2-1B3427EA193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E78A081-2119-7648-82B6-EF8E64254E13}" type="slidenum">
              <a:rPr lang="en-US" altLang="en-US" sz="1400" smtClean="0">
                <a:latin typeface="Times New Roman" panose="02020603050405020304" pitchFamily="18" charset="0"/>
              </a:rPr>
              <a:pPr>
                <a:spcBef>
                  <a:spcPct val="0"/>
                </a:spcBef>
                <a:buFontTx/>
                <a:buNone/>
              </a:pPr>
              <a:t>10</a:t>
            </a:fld>
            <a:endParaRPr lang="en-US" altLang="en-US" sz="1400">
              <a:latin typeface="Times New Roman" panose="02020603050405020304" pitchFamily="18" charset="0"/>
            </a:endParaRPr>
          </a:p>
        </p:txBody>
      </p:sp>
      <p:sp>
        <p:nvSpPr>
          <p:cNvPr id="21507" name="Rectangle 2">
            <a:extLst>
              <a:ext uri="{FF2B5EF4-FFF2-40B4-BE49-F238E27FC236}">
                <a16:creationId xmlns:a16="http://schemas.microsoft.com/office/drawing/2014/main" id="{DF313EC3-04EE-D145-8F36-CB318117C5B0}"/>
              </a:ext>
            </a:extLst>
          </p:cNvPr>
          <p:cNvSpPr>
            <a:spLocks noGrp="1" noChangeArrowheads="1"/>
          </p:cNvSpPr>
          <p:nvPr>
            <p:ph type="title"/>
          </p:nvPr>
        </p:nvSpPr>
        <p:spPr>
          <a:xfrm>
            <a:off x="990600" y="0"/>
            <a:ext cx="68580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Parameters</a:t>
            </a:r>
          </a:p>
        </p:txBody>
      </p:sp>
      <p:sp>
        <p:nvSpPr>
          <p:cNvPr id="21508" name="Rectangle 3">
            <a:extLst>
              <a:ext uri="{FF2B5EF4-FFF2-40B4-BE49-F238E27FC236}">
                <a16:creationId xmlns:a16="http://schemas.microsoft.com/office/drawing/2014/main" id="{1DC11EAB-DBF6-9F42-9498-99BF9139FB08}"/>
              </a:ext>
            </a:extLst>
          </p:cNvPr>
          <p:cNvSpPr>
            <a:spLocks noGrp="1" noChangeArrowheads="1"/>
          </p:cNvSpPr>
          <p:nvPr>
            <p:ph type="body" idx="1"/>
          </p:nvPr>
        </p:nvSpPr>
        <p:spPr>
          <a:xfrm>
            <a:off x="304800" y="1371600"/>
            <a:ext cx="8534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ct val="90000"/>
              </a:lnSpc>
            </a:pPr>
            <a:r>
              <a:rPr lang="en-US" altLang="en-US"/>
              <a:t>Extinction Coefficient</a:t>
            </a:r>
          </a:p>
          <a:p>
            <a:pPr lvl="1" eaLnBrk="1" hangingPunct="1">
              <a:lnSpc>
                <a:spcPct val="90000"/>
              </a:lnSpc>
            </a:pPr>
            <a:r>
              <a:rPr lang="en-US" altLang="en-US"/>
              <a:t> </a:t>
            </a:r>
            <a:r>
              <a:rPr lang="en-US" altLang="en-US" b="1">
                <a:latin typeface="Symbol" pitchFamily="2" charset="2"/>
              </a:rPr>
              <a:t></a:t>
            </a:r>
            <a:r>
              <a:rPr lang="en-US" altLang="en-US" sz="1800"/>
              <a:t>  </a:t>
            </a:r>
            <a:r>
              <a:rPr lang="en-US" altLang="en-US" sz="2000"/>
              <a:t>refers to a single wavelength (usually the absorption maximum) …the cross sectional area of a molecule determines how efficient it will absorb photons</a:t>
            </a:r>
          </a:p>
          <a:p>
            <a:pPr eaLnBrk="1" hangingPunct="1">
              <a:lnSpc>
                <a:spcPct val="90000"/>
              </a:lnSpc>
            </a:pPr>
            <a:r>
              <a:rPr lang="en-US" altLang="en-US"/>
              <a:t>Quantum Yield</a:t>
            </a:r>
          </a:p>
          <a:p>
            <a:pPr lvl="1" eaLnBrk="1" hangingPunct="1">
              <a:lnSpc>
                <a:spcPct val="90000"/>
              </a:lnSpc>
            </a:pPr>
            <a:r>
              <a:rPr lang="en-US" altLang="en-US"/>
              <a:t>Q</a:t>
            </a:r>
            <a:r>
              <a:rPr lang="en-US" altLang="en-US" baseline="-25000"/>
              <a:t>f  </a:t>
            </a:r>
            <a:r>
              <a:rPr lang="en-US" altLang="en-US"/>
              <a:t> </a:t>
            </a:r>
            <a:r>
              <a:rPr lang="en-US" altLang="en-US" sz="2000"/>
              <a:t>is a measure of the integrated photon emission over the fluorophore spectral band</a:t>
            </a:r>
            <a:endParaRPr lang="en-US" altLang="en-US" baseline="-25000"/>
          </a:p>
          <a:p>
            <a:pPr eaLnBrk="1" hangingPunct="1">
              <a:lnSpc>
                <a:spcPct val="90000"/>
              </a:lnSpc>
            </a:pPr>
            <a:r>
              <a:rPr lang="en-US" altLang="en-US"/>
              <a:t>At sub-saturation excitation rates, fluorescence intensity is proportional to the product of </a:t>
            </a:r>
            <a:r>
              <a:rPr lang="en-US" altLang="en-US" b="1">
                <a:latin typeface="Symbol" pitchFamily="2" charset="2"/>
              </a:rPr>
              <a:t></a:t>
            </a:r>
            <a:r>
              <a:rPr lang="en-US" altLang="en-US"/>
              <a:t> and Q</a:t>
            </a:r>
            <a:r>
              <a:rPr lang="en-US" altLang="en-US" baseline="-25000"/>
              <a:t>f </a:t>
            </a:r>
          </a:p>
        </p:txBody>
      </p:sp>
      <p:sp>
        <p:nvSpPr>
          <p:cNvPr id="21509" name="Footer Placeholder 1">
            <a:extLst>
              <a:ext uri="{FF2B5EF4-FFF2-40B4-BE49-F238E27FC236}">
                <a16:creationId xmlns:a16="http://schemas.microsoft.com/office/drawing/2014/main" id="{E1B2025C-0919-1D44-9213-797487A585F8}"/>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Date Placeholder 3">
            <a:extLst>
              <a:ext uri="{FF2B5EF4-FFF2-40B4-BE49-F238E27FC236}">
                <a16:creationId xmlns:a16="http://schemas.microsoft.com/office/drawing/2014/main" id="{C9B9B6A0-72F7-E54C-83E7-171B8F92051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9A6565-1031-404F-A6A8-A1A0EBA4F5A0}"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23554" name="Slide Number Placeholder 5">
            <a:extLst>
              <a:ext uri="{FF2B5EF4-FFF2-40B4-BE49-F238E27FC236}">
                <a16:creationId xmlns:a16="http://schemas.microsoft.com/office/drawing/2014/main" id="{0B6CB37C-2436-E643-A6D9-C37477A1FF77}"/>
              </a:ext>
            </a:extLst>
          </p:cNvPr>
          <p:cNvSpPr>
            <a:spLocks noGrp="1"/>
          </p:cNvSpPr>
          <p:nvPr>
            <p:ph type="sldNum" sz="quarter" idx="12"/>
          </p:nvPr>
        </p:nvSpPr>
        <p:spPr>
          <a:xfrm>
            <a:off x="7086600" y="6407150"/>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34D706C5-766C-724F-9969-48F181769F82}" type="slidenum">
              <a:rPr lang="en-US" altLang="en-US" sz="1400" smtClean="0">
                <a:latin typeface="Times New Roman" panose="02020603050405020304" pitchFamily="18" charset="0"/>
              </a:rPr>
              <a:pPr>
                <a:spcBef>
                  <a:spcPct val="0"/>
                </a:spcBef>
                <a:buFontTx/>
                <a:buNone/>
              </a:pPr>
              <a:t>11</a:t>
            </a:fld>
            <a:endParaRPr lang="en-US" altLang="en-US" sz="1400">
              <a:latin typeface="Times New Roman" panose="02020603050405020304" pitchFamily="18" charset="0"/>
            </a:endParaRPr>
          </a:p>
        </p:txBody>
      </p:sp>
      <p:sp>
        <p:nvSpPr>
          <p:cNvPr id="23555" name="Rectangle 2">
            <a:extLst>
              <a:ext uri="{FF2B5EF4-FFF2-40B4-BE49-F238E27FC236}">
                <a16:creationId xmlns:a16="http://schemas.microsoft.com/office/drawing/2014/main" id="{07A0EA85-0427-D949-B828-BDF727DFF903}"/>
              </a:ext>
            </a:extLst>
          </p:cNvPr>
          <p:cNvSpPr>
            <a:spLocks noGrp="1" noChangeArrowheads="1"/>
          </p:cNvSpPr>
          <p:nvPr>
            <p:ph type="title"/>
          </p:nvPr>
        </p:nvSpPr>
        <p:spPr>
          <a:xfrm>
            <a:off x="6096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23556" name="Rectangle 3">
            <a:extLst>
              <a:ext uri="{FF2B5EF4-FFF2-40B4-BE49-F238E27FC236}">
                <a16:creationId xmlns:a16="http://schemas.microsoft.com/office/drawing/2014/main" id="{F4956D08-0D48-8244-ACF0-3E2A5244A38F}"/>
              </a:ext>
            </a:extLst>
          </p:cNvPr>
          <p:cNvSpPr>
            <a:spLocks noGrp="1" noChangeArrowheads="1"/>
          </p:cNvSpPr>
          <p:nvPr>
            <p:ph type="body" idx="1"/>
          </p:nvPr>
        </p:nvSpPr>
        <p:spPr>
          <a:xfrm>
            <a:off x="838200" y="1371600"/>
            <a:ext cx="7772400" cy="1447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b="1"/>
              <a:t>Quantum Yield</a:t>
            </a:r>
          </a:p>
        </p:txBody>
      </p:sp>
      <p:grpSp>
        <p:nvGrpSpPr>
          <p:cNvPr id="23557" name="Group 4">
            <a:extLst>
              <a:ext uri="{FF2B5EF4-FFF2-40B4-BE49-F238E27FC236}">
                <a16:creationId xmlns:a16="http://schemas.microsoft.com/office/drawing/2014/main" id="{19E2C516-B298-F748-BF90-141BACE0F668}"/>
              </a:ext>
            </a:extLst>
          </p:cNvPr>
          <p:cNvGrpSpPr>
            <a:grpSpLocks/>
          </p:cNvGrpSpPr>
          <p:nvPr/>
        </p:nvGrpSpPr>
        <p:grpSpPr bwMode="auto">
          <a:xfrm>
            <a:off x="1617663" y="2022475"/>
            <a:ext cx="4395787" cy="1160463"/>
            <a:chOff x="1019" y="1658"/>
            <a:chExt cx="2769" cy="731"/>
          </a:xfrm>
        </p:grpSpPr>
        <p:sp>
          <p:nvSpPr>
            <p:cNvPr id="23568" name="Rectangle 5">
              <a:extLst>
                <a:ext uri="{FF2B5EF4-FFF2-40B4-BE49-F238E27FC236}">
                  <a16:creationId xmlns:a16="http://schemas.microsoft.com/office/drawing/2014/main" id="{8CC6F702-8B23-C045-9656-A0ABFA1B7045}"/>
                </a:ext>
              </a:extLst>
            </p:cNvPr>
            <p:cNvSpPr>
              <a:spLocks noChangeArrowheads="1"/>
            </p:cNvSpPr>
            <p:nvPr/>
          </p:nvSpPr>
          <p:spPr bwMode="auto">
            <a:xfrm>
              <a:off x="1859" y="1658"/>
              <a:ext cx="1914" cy="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a:latin typeface="Times New Roman" panose="02020603050405020304" pitchFamily="18" charset="0"/>
                </a:rPr>
                <a:t>photons emitted</a:t>
              </a:r>
            </a:p>
            <a:p>
              <a:pPr>
                <a:buFontTx/>
                <a:buNone/>
              </a:pPr>
              <a:r>
                <a:rPr lang="en-US" altLang="en-US">
                  <a:latin typeface="Times New Roman" panose="02020603050405020304" pitchFamily="18" charset="0"/>
                </a:rPr>
                <a:t>photons absorbed</a:t>
              </a:r>
            </a:p>
          </p:txBody>
        </p:sp>
        <p:sp>
          <p:nvSpPr>
            <p:cNvPr id="23569" name="Line 6">
              <a:extLst>
                <a:ext uri="{FF2B5EF4-FFF2-40B4-BE49-F238E27FC236}">
                  <a16:creationId xmlns:a16="http://schemas.microsoft.com/office/drawing/2014/main" id="{D318FAC2-9606-BF45-9AF0-F4C96D11532F}"/>
                </a:ext>
              </a:extLst>
            </p:cNvPr>
            <p:cNvSpPr>
              <a:spLocks noChangeShapeType="1"/>
            </p:cNvSpPr>
            <p:nvPr/>
          </p:nvSpPr>
          <p:spPr bwMode="auto">
            <a:xfrm>
              <a:off x="1780" y="2052"/>
              <a:ext cx="20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70" name="Rectangle 7">
              <a:extLst>
                <a:ext uri="{FF2B5EF4-FFF2-40B4-BE49-F238E27FC236}">
                  <a16:creationId xmlns:a16="http://schemas.microsoft.com/office/drawing/2014/main" id="{949406FB-577E-354A-B27E-1BD680463B9B}"/>
                </a:ext>
              </a:extLst>
            </p:cNvPr>
            <p:cNvSpPr>
              <a:spLocks noChangeArrowheads="1"/>
            </p:cNvSpPr>
            <p:nvPr/>
          </p:nvSpPr>
          <p:spPr bwMode="auto">
            <a:xfrm>
              <a:off x="1019" y="1856"/>
              <a:ext cx="646" cy="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Q = </a:t>
              </a:r>
            </a:p>
          </p:txBody>
        </p:sp>
      </p:grpSp>
      <p:sp>
        <p:nvSpPr>
          <p:cNvPr id="23558" name="Rectangle 8">
            <a:extLst>
              <a:ext uri="{FF2B5EF4-FFF2-40B4-BE49-F238E27FC236}">
                <a16:creationId xmlns:a16="http://schemas.microsoft.com/office/drawing/2014/main" id="{2B55F146-6505-5247-AA75-AD67610D651C}"/>
              </a:ext>
            </a:extLst>
          </p:cNvPr>
          <p:cNvSpPr>
            <a:spLocks noChangeArrowheads="1"/>
          </p:cNvSpPr>
          <p:nvPr/>
        </p:nvSpPr>
        <p:spPr bwMode="auto">
          <a:xfrm>
            <a:off x="590550" y="3371850"/>
            <a:ext cx="7772400"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b="1">
                <a:latin typeface="Times New Roman" panose="02020603050405020304" pitchFamily="18" charset="0"/>
              </a:rPr>
              <a:t>Fluorescence Lifetime (</a:t>
            </a:r>
            <a:r>
              <a:rPr lang="en-US" altLang="en-US" b="1">
                <a:latin typeface="Symbol" pitchFamily="2" charset="2"/>
              </a:rPr>
              <a:t>)</a:t>
            </a:r>
            <a:endParaRPr lang="en-US" altLang="en-US" b="1">
              <a:latin typeface="Times New Roman" panose="02020603050405020304" pitchFamily="18" charset="0"/>
            </a:endParaRPr>
          </a:p>
          <a:p>
            <a:pPr lvl="1">
              <a:buFontTx/>
              <a:buNone/>
            </a:pPr>
            <a:r>
              <a:rPr lang="en-US" altLang="en-US" sz="3200">
                <a:latin typeface="Times New Roman" panose="02020603050405020304" pitchFamily="18" charset="0"/>
              </a:rPr>
              <a:t>-</a:t>
            </a:r>
            <a:r>
              <a:rPr lang="en-US" altLang="en-US">
                <a:latin typeface="Times New Roman" panose="02020603050405020304" pitchFamily="18" charset="0"/>
              </a:rPr>
              <a:t> is the time delay between the absorbance and the emission</a:t>
            </a:r>
          </a:p>
        </p:txBody>
      </p:sp>
      <p:sp>
        <p:nvSpPr>
          <p:cNvPr id="23559" name="Rectangle 9">
            <a:extLst>
              <a:ext uri="{FF2B5EF4-FFF2-40B4-BE49-F238E27FC236}">
                <a16:creationId xmlns:a16="http://schemas.microsoft.com/office/drawing/2014/main" id="{81E1BCF6-8A95-0149-8287-2B29010D95A0}"/>
              </a:ext>
            </a:extLst>
          </p:cNvPr>
          <p:cNvSpPr>
            <a:spLocks noChangeArrowheads="1"/>
          </p:cNvSpPr>
          <p:nvPr/>
        </p:nvSpPr>
        <p:spPr bwMode="auto">
          <a:xfrm>
            <a:off x="6824663" y="1993900"/>
            <a:ext cx="16176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endParaRPr lang="en-US" altLang="en-US" sz="3600" b="1">
              <a:latin typeface="Times New Roman" panose="02020603050405020304" pitchFamily="18" charset="0"/>
            </a:endParaRPr>
          </a:p>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r>
              <a:rPr lang="en-US" altLang="en-US" sz="3600" b="1">
                <a:latin typeface="Times New Roman" panose="02020603050405020304" pitchFamily="18" charset="0"/>
              </a:rPr>
              <a:t> + k</a:t>
            </a:r>
            <a:r>
              <a:rPr lang="en-US" altLang="en-US" sz="3600" b="1" baseline="-25000">
                <a:latin typeface="Times New Roman" panose="02020603050405020304" pitchFamily="18" charset="0"/>
              </a:rPr>
              <a:t>nr</a:t>
            </a:r>
          </a:p>
        </p:txBody>
      </p:sp>
      <p:sp>
        <p:nvSpPr>
          <p:cNvPr id="23560" name="Line 10">
            <a:extLst>
              <a:ext uri="{FF2B5EF4-FFF2-40B4-BE49-F238E27FC236}">
                <a16:creationId xmlns:a16="http://schemas.microsoft.com/office/drawing/2014/main" id="{C6B3AEF9-2F8F-2645-A2D1-48FB3660CF3A}"/>
              </a:ext>
            </a:extLst>
          </p:cNvPr>
          <p:cNvSpPr>
            <a:spLocks noChangeShapeType="1"/>
          </p:cNvSpPr>
          <p:nvPr/>
        </p:nvSpPr>
        <p:spPr bwMode="auto">
          <a:xfrm>
            <a:off x="6750050" y="2628900"/>
            <a:ext cx="1644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1" name="Rectangle 11">
            <a:extLst>
              <a:ext uri="{FF2B5EF4-FFF2-40B4-BE49-F238E27FC236}">
                <a16:creationId xmlns:a16="http://schemas.microsoft.com/office/drawing/2014/main" id="{9072A99C-0CC6-D949-80BD-269F96F56449}"/>
              </a:ext>
            </a:extLst>
          </p:cNvPr>
          <p:cNvSpPr>
            <a:spLocks noChangeArrowheads="1"/>
          </p:cNvSpPr>
          <p:nvPr/>
        </p:nvSpPr>
        <p:spPr bwMode="auto">
          <a:xfrm>
            <a:off x="6113463" y="2317750"/>
            <a:ext cx="4413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a:t>
            </a:r>
          </a:p>
        </p:txBody>
      </p:sp>
      <p:sp>
        <p:nvSpPr>
          <p:cNvPr id="23562" name="Rectangle 12">
            <a:extLst>
              <a:ext uri="{FF2B5EF4-FFF2-40B4-BE49-F238E27FC236}">
                <a16:creationId xmlns:a16="http://schemas.microsoft.com/office/drawing/2014/main" id="{2AB18F65-ACB6-BC44-8748-225A85C00AA5}"/>
              </a:ext>
            </a:extLst>
          </p:cNvPr>
          <p:cNvSpPr>
            <a:spLocks noChangeArrowheads="1"/>
          </p:cNvSpPr>
          <p:nvPr/>
        </p:nvSpPr>
        <p:spPr bwMode="auto">
          <a:xfrm>
            <a:off x="5103813" y="4718050"/>
            <a:ext cx="1617662"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b="1">
                <a:latin typeface="Times New Roman" panose="02020603050405020304" pitchFamily="18" charset="0"/>
              </a:rPr>
              <a:t>1</a:t>
            </a:r>
          </a:p>
          <a:p>
            <a:pPr algn="ctr">
              <a:spcBef>
                <a:spcPct val="0"/>
              </a:spcBef>
              <a:buFontTx/>
              <a:buNone/>
            </a:pPr>
            <a:r>
              <a:rPr lang="en-US" altLang="en-US" sz="3600" b="1">
                <a:latin typeface="Times New Roman" panose="02020603050405020304" pitchFamily="18" charset="0"/>
              </a:rPr>
              <a:t>k</a:t>
            </a:r>
            <a:r>
              <a:rPr lang="en-US" altLang="en-US" sz="3600" b="1" baseline="-25000">
                <a:latin typeface="Times New Roman" panose="02020603050405020304" pitchFamily="18" charset="0"/>
              </a:rPr>
              <a:t>r</a:t>
            </a:r>
            <a:r>
              <a:rPr lang="en-US" altLang="en-US" sz="3600" b="1">
                <a:latin typeface="Times New Roman" panose="02020603050405020304" pitchFamily="18" charset="0"/>
              </a:rPr>
              <a:t> + k</a:t>
            </a:r>
            <a:r>
              <a:rPr lang="en-US" altLang="en-US" sz="3600" b="1" baseline="-25000">
                <a:latin typeface="Times New Roman" panose="02020603050405020304" pitchFamily="18" charset="0"/>
              </a:rPr>
              <a:t>nr</a:t>
            </a:r>
          </a:p>
        </p:txBody>
      </p:sp>
      <p:sp>
        <p:nvSpPr>
          <p:cNvPr id="23563" name="Line 13">
            <a:extLst>
              <a:ext uri="{FF2B5EF4-FFF2-40B4-BE49-F238E27FC236}">
                <a16:creationId xmlns:a16="http://schemas.microsoft.com/office/drawing/2014/main" id="{968C0E2B-5D49-2F47-BA55-B7C0C91CA8CB}"/>
              </a:ext>
            </a:extLst>
          </p:cNvPr>
          <p:cNvSpPr>
            <a:spLocks noChangeShapeType="1"/>
          </p:cNvSpPr>
          <p:nvPr/>
        </p:nvSpPr>
        <p:spPr bwMode="auto">
          <a:xfrm>
            <a:off x="4883150" y="5372100"/>
            <a:ext cx="164465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564" name="Rectangle 14">
            <a:extLst>
              <a:ext uri="{FF2B5EF4-FFF2-40B4-BE49-F238E27FC236}">
                <a16:creationId xmlns:a16="http://schemas.microsoft.com/office/drawing/2014/main" id="{660B3F22-48B2-6A4A-A942-6D0691C246E0}"/>
              </a:ext>
            </a:extLst>
          </p:cNvPr>
          <p:cNvSpPr>
            <a:spLocks noChangeArrowheads="1"/>
          </p:cNvSpPr>
          <p:nvPr/>
        </p:nvSpPr>
        <p:spPr bwMode="auto">
          <a:xfrm>
            <a:off x="4246563" y="5060950"/>
            <a:ext cx="44132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b="1">
                <a:latin typeface="Times New Roman" panose="02020603050405020304" pitchFamily="18" charset="0"/>
              </a:rPr>
              <a:t>=</a:t>
            </a:r>
          </a:p>
        </p:txBody>
      </p:sp>
      <p:sp>
        <p:nvSpPr>
          <p:cNvPr id="23565" name="Rectangle 15">
            <a:extLst>
              <a:ext uri="{FF2B5EF4-FFF2-40B4-BE49-F238E27FC236}">
                <a16:creationId xmlns:a16="http://schemas.microsoft.com/office/drawing/2014/main" id="{9F1C8894-21D6-0043-8F09-96EE9EA1CD5D}"/>
              </a:ext>
            </a:extLst>
          </p:cNvPr>
          <p:cNvSpPr>
            <a:spLocks noChangeArrowheads="1"/>
          </p:cNvSpPr>
          <p:nvPr/>
        </p:nvSpPr>
        <p:spPr bwMode="auto">
          <a:xfrm>
            <a:off x="3598863" y="4856163"/>
            <a:ext cx="482600"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400" b="1">
                <a:latin typeface="Symbol" pitchFamily="2" charset="2"/>
              </a:rPr>
              <a:t></a:t>
            </a:r>
          </a:p>
        </p:txBody>
      </p:sp>
      <p:sp>
        <p:nvSpPr>
          <p:cNvPr id="23566" name="TextBox 1">
            <a:extLst>
              <a:ext uri="{FF2B5EF4-FFF2-40B4-BE49-F238E27FC236}">
                <a16:creationId xmlns:a16="http://schemas.microsoft.com/office/drawing/2014/main" id="{C839845B-9024-5249-A56D-9FEB4CBF8DCB}"/>
              </a:ext>
            </a:extLst>
          </p:cNvPr>
          <p:cNvSpPr txBox="1">
            <a:spLocks noChangeArrowheads="1"/>
          </p:cNvSpPr>
          <p:nvPr/>
        </p:nvSpPr>
        <p:spPr bwMode="auto">
          <a:xfrm>
            <a:off x="5486400" y="6205538"/>
            <a:ext cx="1857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R - reactant molecules)</a:t>
            </a:r>
          </a:p>
        </p:txBody>
      </p:sp>
      <p:sp>
        <p:nvSpPr>
          <p:cNvPr id="23567" name="Footer Placeholder 1">
            <a:extLst>
              <a:ext uri="{FF2B5EF4-FFF2-40B4-BE49-F238E27FC236}">
                <a16:creationId xmlns:a16="http://schemas.microsoft.com/office/drawing/2014/main" id="{1250D8B6-BACA-284D-A40E-A243E414BD0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Date Placeholder 3">
            <a:extLst>
              <a:ext uri="{FF2B5EF4-FFF2-40B4-BE49-F238E27FC236}">
                <a16:creationId xmlns:a16="http://schemas.microsoft.com/office/drawing/2014/main" id="{D41FA16E-F9B1-4B45-9D00-56B00136C6B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3FFA5F-0A20-E848-86CE-777C670F0558}"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25602" name="Slide Number Placeholder 5">
            <a:extLst>
              <a:ext uri="{FF2B5EF4-FFF2-40B4-BE49-F238E27FC236}">
                <a16:creationId xmlns:a16="http://schemas.microsoft.com/office/drawing/2014/main" id="{5FE05F5D-4FAA-AA48-AE28-0489F329DB6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C4D8BDB-9459-114C-8A14-50BED326DF29}" type="slidenum">
              <a:rPr lang="en-US" altLang="en-US" sz="1400" smtClean="0">
                <a:latin typeface="Times New Roman" panose="02020603050405020304" pitchFamily="18" charset="0"/>
              </a:rPr>
              <a:pPr>
                <a:spcBef>
                  <a:spcPct val="0"/>
                </a:spcBef>
                <a:buFontTx/>
                <a:buNone/>
              </a:pPr>
              <a:t>12</a:t>
            </a:fld>
            <a:endParaRPr lang="en-US" altLang="en-US" sz="1400">
              <a:latin typeface="Times New Roman" panose="02020603050405020304" pitchFamily="18" charset="0"/>
            </a:endParaRPr>
          </a:p>
        </p:txBody>
      </p:sp>
      <p:sp>
        <p:nvSpPr>
          <p:cNvPr id="25603" name="Rectangle 2">
            <a:extLst>
              <a:ext uri="{FF2B5EF4-FFF2-40B4-BE49-F238E27FC236}">
                <a16:creationId xmlns:a16="http://schemas.microsoft.com/office/drawing/2014/main" id="{AA32731F-8D7B-2142-AB17-C6509FFF89A4}"/>
              </a:ext>
            </a:extLst>
          </p:cNvPr>
          <p:cNvSpPr>
            <a:spLocks noGrp="1" noChangeArrowheads="1"/>
          </p:cNvSpPr>
          <p:nvPr>
            <p:ph type="title"/>
          </p:nvPr>
        </p:nvSpPr>
        <p:spPr>
          <a:xfrm>
            <a:off x="533400" y="-762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25604" name="Rectangle 3">
            <a:extLst>
              <a:ext uri="{FF2B5EF4-FFF2-40B4-BE49-F238E27FC236}">
                <a16:creationId xmlns:a16="http://schemas.microsoft.com/office/drawing/2014/main" id="{DEF31A33-B129-5142-B50C-1D4F06AD9A27}"/>
              </a:ext>
            </a:extLst>
          </p:cNvPr>
          <p:cNvSpPr>
            <a:spLocks noGrp="1" noChangeArrowheads="1"/>
          </p:cNvSpPr>
          <p:nvPr>
            <p:ph type="body" idx="1"/>
          </p:nvPr>
        </p:nvSpPr>
        <p:spPr>
          <a:xfrm>
            <a:off x="152400" y="890588"/>
            <a:ext cx="86868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Photon emission as an electron returns from an excited state to ground state</a:t>
            </a:r>
          </a:p>
        </p:txBody>
      </p:sp>
      <p:sp>
        <p:nvSpPr>
          <p:cNvPr id="25605" name="Footer Placeholder 1">
            <a:extLst>
              <a:ext uri="{FF2B5EF4-FFF2-40B4-BE49-F238E27FC236}">
                <a16:creationId xmlns:a16="http://schemas.microsoft.com/office/drawing/2014/main" id="{67B54C26-078D-9B44-94BA-B2ED74287089}"/>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pic>
        <p:nvPicPr>
          <p:cNvPr id="25606" name="Picture 3">
            <a:extLst>
              <a:ext uri="{FF2B5EF4-FFF2-40B4-BE49-F238E27FC236}">
                <a16:creationId xmlns:a16="http://schemas.microsoft.com/office/drawing/2014/main" id="{B002AB77-78F3-FA44-B0C7-D64F60AFD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563" y="1812925"/>
            <a:ext cx="1604962"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4">
            <a:extLst>
              <a:ext uri="{FF2B5EF4-FFF2-40B4-BE49-F238E27FC236}">
                <a16:creationId xmlns:a16="http://schemas.microsoft.com/office/drawing/2014/main" id="{33D2AD2D-A328-584F-85C1-F5A44B006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563" y="3910013"/>
            <a:ext cx="2449512" cy="233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8" name="TextBox 5">
            <a:extLst>
              <a:ext uri="{FF2B5EF4-FFF2-40B4-BE49-F238E27FC236}">
                <a16:creationId xmlns:a16="http://schemas.microsoft.com/office/drawing/2014/main" id="{9FB6FD63-7AB8-EC44-9731-D3E654CAFFDC}"/>
              </a:ext>
            </a:extLst>
          </p:cNvPr>
          <p:cNvSpPr txBox="1">
            <a:spLocks noChangeArrowheads="1"/>
          </p:cNvSpPr>
          <p:nvPr/>
        </p:nvSpPr>
        <p:spPr bwMode="auto">
          <a:xfrm>
            <a:off x="533400" y="2317750"/>
            <a:ext cx="609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Ground State</a:t>
            </a:r>
            <a:r>
              <a:rPr lang="en-US" altLang="en-US" sz="2400">
                <a:latin typeface="Times New Roman" panose="02020603050405020304" pitchFamily="18" charset="0"/>
              </a:rPr>
              <a:t>: Electrons are in positions of lowers energy</a:t>
            </a:r>
          </a:p>
        </p:txBody>
      </p:sp>
      <p:sp>
        <p:nvSpPr>
          <p:cNvPr id="25609" name="TextBox 11">
            <a:extLst>
              <a:ext uri="{FF2B5EF4-FFF2-40B4-BE49-F238E27FC236}">
                <a16:creationId xmlns:a16="http://schemas.microsoft.com/office/drawing/2014/main" id="{CC0BE8D6-117D-9D40-9E34-1AF95970F43B}"/>
              </a:ext>
            </a:extLst>
          </p:cNvPr>
          <p:cNvSpPr txBox="1">
            <a:spLocks noChangeArrowheads="1"/>
          </p:cNvSpPr>
          <p:nvPr/>
        </p:nvSpPr>
        <p:spPr bwMode="auto">
          <a:xfrm>
            <a:off x="457200" y="4221163"/>
            <a:ext cx="6096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Times New Roman" panose="02020603050405020304" pitchFamily="18" charset="0"/>
              </a:rPr>
              <a:t>Excited State</a:t>
            </a:r>
            <a:r>
              <a:rPr lang="en-US" altLang="en-US" sz="2400">
                <a:latin typeface="Times New Roman" panose="02020603050405020304" pitchFamily="18" charset="0"/>
              </a:rPr>
              <a:t>: Electron is in a temporarily position of higher energy and is very unstable and desperately wants to return to ground state in positions of lowers energy</a:t>
            </a:r>
          </a:p>
        </p:txBody>
      </p:sp>
      <p:sp>
        <p:nvSpPr>
          <p:cNvPr id="25610" name="TextBox 1">
            <a:extLst>
              <a:ext uri="{FF2B5EF4-FFF2-40B4-BE49-F238E27FC236}">
                <a16:creationId xmlns:a16="http://schemas.microsoft.com/office/drawing/2014/main" id="{D1E4EA93-2B3B-8B4C-B457-D20366795846}"/>
              </a:ext>
            </a:extLst>
          </p:cNvPr>
          <p:cNvSpPr txBox="1">
            <a:spLocks noChangeArrowheads="1"/>
          </p:cNvSpPr>
          <p:nvPr/>
        </p:nvSpPr>
        <p:spPr bwMode="auto">
          <a:xfrm>
            <a:off x="8077200" y="2514600"/>
            <a:ext cx="952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Stable</a:t>
            </a:r>
          </a:p>
        </p:txBody>
      </p:sp>
      <p:sp>
        <p:nvSpPr>
          <p:cNvPr id="25611" name="TextBox 11">
            <a:extLst>
              <a:ext uri="{FF2B5EF4-FFF2-40B4-BE49-F238E27FC236}">
                <a16:creationId xmlns:a16="http://schemas.microsoft.com/office/drawing/2014/main" id="{D6C899C9-9441-1A48-8E89-E413120B42C4}"/>
              </a:ext>
            </a:extLst>
          </p:cNvPr>
          <p:cNvSpPr txBox="1">
            <a:spLocks noChangeArrowheads="1"/>
          </p:cNvSpPr>
          <p:nvPr/>
        </p:nvSpPr>
        <p:spPr bwMode="auto">
          <a:xfrm>
            <a:off x="5011738" y="5897563"/>
            <a:ext cx="12779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latin typeface="Times New Roman" panose="02020603050405020304" pitchFamily="18" charset="0"/>
              </a:rPr>
              <a:t>Unstable</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F2BB-515D-8140-A59A-A85E6461A292}"/>
              </a:ext>
            </a:extLst>
          </p:cNvPr>
          <p:cNvSpPr>
            <a:spLocks noGrp="1"/>
          </p:cNvSpPr>
          <p:nvPr>
            <p:ph type="title"/>
          </p:nvPr>
        </p:nvSpPr>
        <p:spPr/>
        <p:txBody>
          <a:bodyPr/>
          <a:lstStyle/>
          <a:p>
            <a:endParaRPr lang="en-US"/>
          </a:p>
        </p:txBody>
      </p:sp>
      <p:pic>
        <p:nvPicPr>
          <p:cNvPr id="7" name="final excitation and emission" descr="final excitation and emission">
            <a:hlinkClick r:id="" action="ppaction://media"/>
            <a:extLst>
              <a:ext uri="{FF2B5EF4-FFF2-40B4-BE49-F238E27FC236}">
                <a16:creationId xmlns:a16="http://schemas.microsoft.com/office/drawing/2014/main" id="{2B6D792A-70FA-714C-9522-83F51C7AA6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5334" y="1828800"/>
            <a:ext cx="7297737" cy="4114800"/>
          </a:xfrm>
        </p:spPr>
      </p:pic>
      <p:sp>
        <p:nvSpPr>
          <p:cNvPr id="4" name="Date Placeholder 3">
            <a:extLst>
              <a:ext uri="{FF2B5EF4-FFF2-40B4-BE49-F238E27FC236}">
                <a16:creationId xmlns:a16="http://schemas.microsoft.com/office/drawing/2014/main" id="{9D457D3A-1AD7-EA4B-A441-B515A50B8FFF}"/>
              </a:ext>
            </a:extLst>
          </p:cNvPr>
          <p:cNvSpPr>
            <a:spLocks noGrp="1"/>
          </p:cNvSpPr>
          <p:nvPr>
            <p:ph type="dt" sz="half" idx="10"/>
          </p:nvPr>
        </p:nvSpPr>
        <p:spPr/>
        <p:txBody>
          <a:bodyPr/>
          <a:lstStyle/>
          <a:p>
            <a:pPr>
              <a:defRPr/>
            </a:pPr>
            <a:fld id="{74B782AE-1310-614C-AF14-4AB0A9824CE7}" type="datetime12">
              <a:rPr lang="en-US" smtClean="0"/>
              <a:t>3:55 PM</a:t>
            </a:fld>
            <a:endParaRPr lang="en-US"/>
          </a:p>
        </p:txBody>
      </p:sp>
      <p:sp>
        <p:nvSpPr>
          <p:cNvPr id="5" name="Footer Placeholder 4">
            <a:extLst>
              <a:ext uri="{FF2B5EF4-FFF2-40B4-BE49-F238E27FC236}">
                <a16:creationId xmlns:a16="http://schemas.microsoft.com/office/drawing/2014/main" id="{16572F69-B52F-6F4A-B3E1-34D22327099E}"/>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6" name="Slide Number Placeholder 5">
            <a:extLst>
              <a:ext uri="{FF2B5EF4-FFF2-40B4-BE49-F238E27FC236}">
                <a16:creationId xmlns:a16="http://schemas.microsoft.com/office/drawing/2014/main" id="{2D4AA9EC-0936-BB43-BEF1-9304F7A5AEA9}"/>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13</a:t>
            </a:fld>
            <a:endParaRPr lang="en-US" altLang="en-US"/>
          </a:p>
        </p:txBody>
      </p:sp>
    </p:spTree>
    <p:extLst>
      <p:ext uri="{BB962C8B-B14F-4D97-AF65-F5344CB8AC3E}">
        <p14:creationId xmlns:p14="http://schemas.microsoft.com/office/powerpoint/2010/main" val="42053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1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ate Placeholder 3">
            <a:extLst>
              <a:ext uri="{FF2B5EF4-FFF2-40B4-BE49-F238E27FC236}">
                <a16:creationId xmlns:a16="http://schemas.microsoft.com/office/drawing/2014/main" id="{00B389FB-6661-8E43-AF0B-E74BC429143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2F3F08-29B6-CE40-9DC2-4FB6ED1A3FA2}"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27650" name="Slide Number Placeholder 5">
            <a:extLst>
              <a:ext uri="{FF2B5EF4-FFF2-40B4-BE49-F238E27FC236}">
                <a16:creationId xmlns:a16="http://schemas.microsoft.com/office/drawing/2014/main" id="{EA994141-977F-BE49-AD2C-06D2815BA44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6991FB24-7576-B94F-85B7-1CF8C6DD640E}" type="slidenum">
              <a:rPr lang="en-US" altLang="en-US" sz="1400" smtClean="0">
                <a:latin typeface="Times New Roman" panose="02020603050405020304" pitchFamily="18" charset="0"/>
              </a:rPr>
              <a:pPr>
                <a:spcBef>
                  <a:spcPct val="0"/>
                </a:spcBef>
                <a:buFontTx/>
                <a:buNone/>
              </a:pPr>
              <a:t>14</a:t>
            </a:fld>
            <a:endParaRPr lang="en-US" altLang="en-US" sz="1400">
              <a:latin typeface="Times New Roman" panose="02020603050405020304" pitchFamily="18" charset="0"/>
            </a:endParaRPr>
          </a:p>
        </p:txBody>
      </p:sp>
      <p:sp>
        <p:nvSpPr>
          <p:cNvPr id="27651" name="Rectangle 2">
            <a:extLst>
              <a:ext uri="{FF2B5EF4-FFF2-40B4-BE49-F238E27FC236}">
                <a16:creationId xmlns:a16="http://schemas.microsoft.com/office/drawing/2014/main" id="{6D5C1F02-0B51-344D-BA7B-970907FFE24D}"/>
              </a:ext>
            </a:extLst>
          </p:cNvPr>
          <p:cNvSpPr>
            <a:spLocks noGrp="1" noChangeArrowheads="1"/>
          </p:cNvSpPr>
          <p:nvPr>
            <p:ph type="title"/>
          </p:nvPr>
        </p:nvSpPr>
        <p:spPr>
          <a:xfrm>
            <a:off x="665163" y="0"/>
            <a:ext cx="7772400" cy="879475"/>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27652" name="Rectangle 3">
            <a:extLst>
              <a:ext uri="{FF2B5EF4-FFF2-40B4-BE49-F238E27FC236}">
                <a16:creationId xmlns:a16="http://schemas.microsoft.com/office/drawing/2014/main" id="{546DB9C1-96EE-E34C-A318-EBED772B4EAF}"/>
              </a:ext>
            </a:extLst>
          </p:cNvPr>
          <p:cNvSpPr>
            <a:spLocks noGrp="1" noChangeArrowheads="1"/>
          </p:cNvSpPr>
          <p:nvPr>
            <p:ph type="body" idx="1"/>
          </p:nvPr>
        </p:nvSpPr>
        <p:spPr>
          <a:xfrm>
            <a:off x="457200" y="977900"/>
            <a:ext cx="7772400" cy="202565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Excitation Spectrum</a:t>
            </a:r>
          </a:p>
          <a:p>
            <a:pPr lvl="1" eaLnBrk="1" hangingPunct="1"/>
            <a:r>
              <a:rPr lang="en-US" altLang="en-US" sz="2400"/>
              <a:t>Intensity of emission as a function of exciting wavelength (this is the absorbance component)</a:t>
            </a:r>
          </a:p>
        </p:txBody>
      </p:sp>
      <p:sp>
        <p:nvSpPr>
          <p:cNvPr id="27653" name="Footer Placeholder 1">
            <a:extLst>
              <a:ext uri="{FF2B5EF4-FFF2-40B4-BE49-F238E27FC236}">
                <a16:creationId xmlns:a16="http://schemas.microsoft.com/office/drawing/2014/main" id="{665025E9-C519-AE47-9843-349B86F1076A}"/>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pic>
        <p:nvPicPr>
          <p:cNvPr id="27654" name="Picture 13">
            <a:extLst>
              <a:ext uri="{FF2B5EF4-FFF2-40B4-BE49-F238E27FC236}">
                <a16:creationId xmlns:a16="http://schemas.microsoft.com/office/drawing/2014/main" id="{792018DC-A279-3C42-96E2-E700C5458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3397250"/>
            <a:ext cx="7343775" cy="285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6896258E-1624-0446-BEB9-A37A7D540B85}"/>
              </a:ext>
            </a:extLst>
          </p:cNvPr>
          <p:cNvSpPr/>
          <p:nvPr/>
        </p:nvSpPr>
        <p:spPr>
          <a:xfrm>
            <a:off x="1600200" y="457200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a:extLst>
              <a:ext uri="{FF2B5EF4-FFF2-40B4-BE49-F238E27FC236}">
                <a16:creationId xmlns:a16="http://schemas.microsoft.com/office/drawing/2014/main" id="{EC5B9B1C-A02C-5640-A3F5-2C7F6352AF9B}"/>
              </a:ext>
            </a:extLst>
          </p:cNvPr>
          <p:cNvSpPr/>
          <p:nvPr/>
        </p:nvSpPr>
        <p:spPr>
          <a:xfrm>
            <a:off x="3200400" y="5430838"/>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a:extLst>
              <a:ext uri="{FF2B5EF4-FFF2-40B4-BE49-F238E27FC236}">
                <a16:creationId xmlns:a16="http://schemas.microsoft.com/office/drawing/2014/main" id="{859C7C90-8C55-D84C-972F-86780F0AC81C}"/>
              </a:ext>
            </a:extLst>
          </p:cNvPr>
          <p:cNvSpPr/>
          <p:nvPr/>
        </p:nvSpPr>
        <p:spPr>
          <a:xfrm>
            <a:off x="4419600" y="3092450"/>
            <a:ext cx="76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658" name="TextBox 2">
            <a:extLst>
              <a:ext uri="{FF2B5EF4-FFF2-40B4-BE49-F238E27FC236}">
                <a16:creationId xmlns:a16="http://schemas.microsoft.com/office/drawing/2014/main" id="{062016D1-FAF8-994F-A74B-5533A2D1C2FC}"/>
              </a:ext>
            </a:extLst>
          </p:cNvPr>
          <p:cNvSpPr txBox="1">
            <a:spLocks noChangeArrowheads="1"/>
          </p:cNvSpPr>
          <p:nvPr/>
        </p:nvSpPr>
        <p:spPr bwMode="auto">
          <a:xfrm>
            <a:off x="4495800" y="2967038"/>
            <a:ext cx="3270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rPr>
              <a:t>Super efficient excitation here</a:t>
            </a:r>
          </a:p>
        </p:txBody>
      </p:sp>
      <p:sp>
        <p:nvSpPr>
          <p:cNvPr id="27659" name="TextBox 3">
            <a:extLst>
              <a:ext uri="{FF2B5EF4-FFF2-40B4-BE49-F238E27FC236}">
                <a16:creationId xmlns:a16="http://schemas.microsoft.com/office/drawing/2014/main" id="{7C1BA266-2B2E-1240-A492-5B7C0D7553E5}"/>
              </a:ext>
            </a:extLst>
          </p:cNvPr>
          <p:cNvSpPr txBox="1">
            <a:spLocks noChangeArrowheads="1"/>
          </p:cNvSpPr>
          <p:nvPr/>
        </p:nvSpPr>
        <p:spPr bwMode="auto">
          <a:xfrm>
            <a:off x="2478088" y="5072063"/>
            <a:ext cx="1597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Inefficient here</a:t>
            </a:r>
          </a:p>
        </p:txBody>
      </p:sp>
      <p:sp>
        <p:nvSpPr>
          <p:cNvPr id="27660" name="TextBox 4">
            <a:extLst>
              <a:ext uri="{FF2B5EF4-FFF2-40B4-BE49-F238E27FC236}">
                <a16:creationId xmlns:a16="http://schemas.microsoft.com/office/drawing/2014/main" id="{2CE0E5BD-1A8F-1048-8433-BDC7274AB59B}"/>
              </a:ext>
            </a:extLst>
          </p:cNvPr>
          <p:cNvSpPr txBox="1">
            <a:spLocks noChangeArrowheads="1"/>
          </p:cNvSpPr>
          <p:nvPr/>
        </p:nvSpPr>
        <p:spPr bwMode="auto">
          <a:xfrm>
            <a:off x="1219200" y="3938588"/>
            <a:ext cx="1558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OK </a:t>
            </a:r>
          </a:p>
          <a:p>
            <a:pPr>
              <a:spcBef>
                <a:spcPct val="0"/>
              </a:spcBef>
              <a:buFontTx/>
              <a:buNone/>
            </a:pPr>
            <a:r>
              <a:rPr lang="en-US" altLang="en-US" sz="1800">
                <a:latin typeface="Times New Roman" panose="02020603050405020304" pitchFamily="18" charset="0"/>
              </a:rPr>
              <a:t>efficiency here</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2ECA57EB-A53D-6945-B558-A17CA9EC32EA}"/>
              </a:ext>
            </a:extLst>
          </p:cNvPr>
          <p:cNvSpPr>
            <a:spLocks noGrp="1" noChangeArrowheads="1"/>
          </p:cNvSpPr>
          <p:nvPr>
            <p:ph type="title"/>
          </p:nvPr>
        </p:nvSpPr>
        <p:spPr/>
        <p:txBody>
          <a:bodyPr/>
          <a:lstStyle/>
          <a:p>
            <a:r>
              <a:rPr lang="en-US" altLang="en-US"/>
              <a:t>About excitation</a:t>
            </a:r>
          </a:p>
        </p:txBody>
      </p:sp>
      <p:sp>
        <p:nvSpPr>
          <p:cNvPr id="29698" name="Date Placeholder 3">
            <a:extLst>
              <a:ext uri="{FF2B5EF4-FFF2-40B4-BE49-F238E27FC236}">
                <a16:creationId xmlns:a16="http://schemas.microsoft.com/office/drawing/2014/main" id="{FEAD2E89-9791-3749-BF8C-A1E48167F26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FCE7C1-4F91-AC4E-97E6-A632E29FC8D2}"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29699" name="Footer Placeholder 4">
            <a:extLst>
              <a:ext uri="{FF2B5EF4-FFF2-40B4-BE49-F238E27FC236}">
                <a16:creationId xmlns:a16="http://schemas.microsoft.com/office/drawing/2014/main" id="{6D2AD806-2E6F-B74C-A40B-34F03A813F5D}"/>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29700" name="Slide Number Placeholder 5">
            <a:extLst>
              <a:ext uri="{FF2B5EF4-FFF2-40B4-BE49-F238E27FC236}">
                <a16:creationId xmlns:a16="http://schemas.microsoft.com/office/drawing/2014/main" id="{A7CFAB82-C583-6A4F-89C0-AF6F1ADC388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A42E6419-9DC5-BC44-9B94-0C0797E57AFD}" type="slidenum">
              <a:rPr lang="en-US" altLang="en-US" sz="1400" smtClean="0">
                <a:latin typeface="Times New Roman" panose="02020603050405020304" pitchFamily="18" charset="0"/>
              </a:rPr>
              <a:pPr>
                <a:spcBef>
                  <a:spcPct val="0"/>
                </a:spcBef>
                <a:buFontTx/>
                <a:buNone/>
              </a:pPr>
              <a:t>15</a:t>
            </a:fld>
            <a:endParaRPr lang="en-US" altLang="en-US" sz="1400">
              <a:latin typeface="Times New Roman" panose="02020603050405020304" pitchFamily="18" charset="0"/>
            </a:endParaRPr>
          </a:p>
        </p:txBody>
      </p:sp>
      <p:graphicFrame>
        <p:nvGraphicFramePr>
          <p:cNvPr id="29701" name="Object 4">
            <a:extLst>
              <a:ext uri="{FF2B5EF4-FFF2-40B4-BE49-F238E27FC236}">
                <a16:creationId xmlns:a16="http://schemas.microsoft.com/office/drawing/2014/main" id="{2FB34A86-C817-3243-94F9-8828757E50B2}"/>
              </a:ext>
            </a:extLst>
          </p:cNvPr>
          <p:cNvGraphicFramePr>
            <a:graphicFrameLocks noChangeAspect="1"/>
          </p:cNvGraphicFramePr>
          <p:nvPr/>
        </p:nvGraphicFramePr>
        <p:xfrm>
          <a:off x="0" y="1563688"/>
          <a:ext cx="7616825" cy="3382962"/>
        </p:xfrm>
        <a:graphic>
          <a:graphicData uri="http://schemas.openxmlformats.org/presentationml/2006/ole">
            <mc:AlternateContent xmlns:mc="http://schemas.openxmlformats.org/markup-compatibility/2006">
              <mc:Choice xmlns:v="urn:schemas-microsoft-com:vml" Requires="v">
                <p:oleObj spid="_x0000_s29723" name="Document" r:id="rId3" imgW="5080000" imgH="2254250" progId="XaraX.Document">
                  <p:link updateAutomatic="1"/>
                </p:oleObj>
              </mc:Choice>
              <mc:Fallback>
                <p:oleObj name="Document" r:id="rId3" imgW="5080000" imgH="2254250" progId="XaraX.Document">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63688"/>
                        <a:ext cx="7616825"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2" name="TextBox 7">
            <a:extLst>
              <a:ext uri="{FF2B5EF4-FFF2-40B4-BE49-F238E27FC236}">
                <a16:creationId xmlns:a16="http://schemas.microsoft.com/office/drawing/2014/main" id="{9C655781-82A4-3843-9619-6AA604C04CD8}"/>
              </a:ext>
            </a:extLst>
          </p:cNvPr>
          <p:cNvSpPr txBox="1">
            <a:spLocks noChangeArrowheads="1"/>
          </p:cNvSpPr>
          <p:nvPr/>
        </p:nvSpPr>
        <p:spPr bwMode="auto">
          <a:xfrm>
            <a:off x="709613" y="1033463"/>
            <a:ext cx="7304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Intensity of emission as a function of exciting wavelength</a:t>
            </a:r>
          </a:p>
        </p:txBody>
      </p:sp>
      <p:cxnSp>
        <p:nvCxnSpPr>
          <p:cNvPr id="10" name="Straight Arrow Connector 9">
            <a:extLst>
              <a:ext uri="{FF2B5EF4-FFF2-40B4-BE49-F238E27FC236}">
                <a16:creationId xmlns:a16="http://schemas.microsoft.com/office/drawing/2014/main" id="{BA371635-4C39-3E45-8854-8446E2E96262}"/>
              </a:ext>
            </a:extLst>
          </p:cNvPr>
          <p:cNvCxnSpPr/>
          <p:nvPr/>
        </p:nvCxnSpPr>
        <p:spPr>
          <a:xfrm>
            <a:off x="7454900" y="2112963"/>
            <a:ext cx="0" cy="228600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1104409-D2CD-A944-84E6-0998DF069528}"/>
              </a:ext>
            </a:extLst>
          </p:cNvPr>
          <p:cNvCxnSpPr>
            <a:cxnSpLocks/>
          </p:cNvCxnSpPr>
          <p:nvPr/>
        </p:nvCxnSpPr>
        <p:spPr>
          <a:xfrm>
            <a:off x="7275513" y="3352800"/>
            <a:ext cx="0" cy="104616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1EC3BD-DA1D-274A-BED1-599D7D0CC6B3}"/>
              </a:ext>
            </a:extLst>
          </p:cNvPr>
          <p:cNvCxnSpPr>
            <a:cxnSpLocks/>
          </p:cNvCxnSpPr>
          <p:nvPr/>
        </p:nvCxnSpPr>
        <p:spPr>
          <a:xfrm>
            <a:off x="6989763" y="3581400"/>
            <a:ext cx="0" cy="817563"/>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706" name="TextBox 15">
            <a:extLst>
              <a:ext uri="{FF2B5EF4-FFF2-40B4-BE49-F238E27FC236}">
                <a16:creationId xmlns:a16="http://schemas.microsoft.com/office/drawing/2014/main" id="{567061CC-64FF-924F-A9E2-2D9DE1EC3AA0}"/>
              </a:ext>
            </a:extLst>
          </p:cNvPr>
          <p:cNvSpPr txBox="1">
            <a:spLocks noChangeArrowheads="1"/>
          </p:cNvSpPr>
          <p:nvPr/>
        </p:nvSpPr>
        <p:spPr bwMode="auto">
          <a:xfrm>
            <a:off x="7635875" y="2308225"/>
            <a:ext cx="1219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latin typeface="Times New Roman" panose="02020603050405020304" pitchFamily="18" charset="0"/>
              </a:rPr>
              <a:t>More efficient excitation results in more signal!!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Date Placeholder 3">
            <a:extLst>
              <a:ext uri="{FF2B5EF4-FFF2-40B4-BE49-F238E27FC236}">
                <a16:creationId xmlns:a16="http://schemas.microsoft.com/office/drawing/2014/main" id="{A5FF5006-485C-E440-BF31-2377CA22A97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6A62B8-B411-0A47-A875-D45F2C8CF09A}"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30722" name="Slide Number Placeholder 5">
            <a:extLst>
              <a:ext uri="{FF2B5EF4-FFF2-40B4-BE49-F238E27FC236}">
                <a16:creationId xmlns:a16="http://schemas.microsoft.com/office/drawing/2014/main" id="{93949261-C62D-FE4F-889B-DDA4E261EF2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2EA3038-4EC9-404D-9C6F-BC011250B3C8}" type="slidenum">
              <a:rPr lang="en-US" altLang="en-US" sz="1400" smtClean="0">
                <a:latin typeface="Times New Roman" panose="02020603050405020304" pitchFamily="18" charset="0"/>
              </a:rPr>
              <a:pPr>
                <a:spcBef>
                  <a:spcPct val="0"/>
                </a:spcBef>
                <a:buFontTx/>
                <a:buNone/>
              </a:pPr>
              <a:t>16</a:t>
            </a:fld>
            <a:endParaRPr lang="en-US" altLang="en-US" sz="1400">
              <a:latin typeface="Times New Roman" panose="02020603050405020304" pitchFamily="18" charset="0"/>
            </a:endParaRPr>
          </a:p>
        </p:txBody>
      </p:sp>
      <p:sp>
        <p:nvSpPr>
          <p:cNvPr id="30723" name="Rectangle 2">
            <a:extLst>
              <a:ext uri="{FF2B5EF4-FFF2-40B4-BE49-F238E27FC236}">
                <a16:creationId xmlns:a16="http://schemas.microsoft.com/office/drawing/2014/main" id="{E26CA35F-EA67-F64F-A952-1DAACB177101}"/>
              </a:ext>
            </a:extLst>
          </p:cNvPr>
          <p:cNvSpPr>
            <a:spLocks noGrp="1" noChangeArrowheads="1"/>
          </p:cNvSpPr>
          <p:nvPr>
            <p:ph type="title"/>
          </p:nvPr>
        </p:nvSpPr>
        <p:spPr>
          <a:xfrm>
            <a:off x="665163" y="0"/>
            <a:ext cx="7772400" cy="879475"/>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23556" name="Rectangle 3">
            <a:extLst>
              <a:ext uri="{FF2B5EF4-FFF2-40B4-BE49-F238E27FC236}">
                <a16:creationId xmlns:a16="http://schemas.microsoft.com/office/drawing/2014/main" id="{F6F28312-E47B-C940-A95C-A26E74B28031}"/>
              </a:ext>
            </a:extLst>
          </p:cNvPr>
          <p:cNvSpPr>
            <a:spLocks noGrp="1" noChangeArrowheads="1"/>
          </p:cNvSpPr>
          <p:nvPr>
            <p:ph type="body" idx="1"/>
          </p:nvPr>
        </p:nvSpPr>
        <p:spPr>
          <a:xfrm>
            <a:off x="422275" y="1066800"/>
            <a:ext cx="77724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altLang="en-US" dirty="0">
                <a:solidFill>
                  <a:srgbClr val="FF0000"/>
                </a:solidFill>
              </a:rPr>
              <a:t>Chromophores</a:t>
            </a:r>
            <a:r>
              <a:rPr lang="en-US" altLang="en-US" dirty="0"/>
              <a:t> are components of molecules which </a:t>
            </a:r>
            <a:r>
              <a:rPr lang="en-US" altLang="en-US" dirty="0">
                <a:solidFill>
                  <a:srgbClr val="FF0000"/>
                </a:solidFill>
              </a:rPr>
              <a:t>absorb</a:t>
            </a:r>
            <a:r>
              <a:rPr lang="en-US" altLang="en-US" dirty="0"/>
              <a:t> light</a:t>
            </a:r>
          </a:p>
          <a:p>
            <a:pPr eaLnBrk="1" hangingPunct="1">
              <a:defRPr/>
            </a:pPr>
            <a:r>
              <a:rPr lang="en-US" altLang="en-US" dirty="0"/>
              <a:t>They are frequently aromatic rings</a:t>
            </a:r>
          </a:p>
          <a:p>
            <a:pPr marL="0" indent="0" eaLnBrk="1" hangingPunct="1">
              <a:buFontTx/>
              <a:buNone/>
              <a:defRPr/>
            </a:pPr>
            <a:r>
              <a:rPr lang="en-US" altLang="en-US" dirty="0"/>
              <a:t>    or similar</a:t>
            </a:r>
          </a:p>
        </p:txBody>
      </p:sp>
      <p:grpSp>
        <p:nvGrpSpPr>
          <p:cNvPr id="30725" name="Group 4">
            <a:extLst>
              <a:ext uri="{FF2B5EF4-FFF2-40B4-BE49-F238E27FC236}">
                <a16:creationId xmlns:a16="http://schemas.microsoft.com/office/drawing/2014/main" id="{2393825E-F64E-8648-A9C2-6F548949170E}"/>
              </a:ext>
            </a:extLst>
          </p:cNvPr>
          <p:cNvGrpSpPr>
            <a:grpSpLocks/>
          </p:cNvGrpSpPr>
          <p:nvPr/>
        </p:nvGrpSpPr>
        <p:grpSpPr bwMode="auto">
          <a:xfrm>
            <a:off x="7177088" y="2057400"/>
            <a:ext cx="1260475" cy="784225"/>
            <a:chOff x="2074" y="2350"/>
            <a:chExt cx="1180" cy="718"/>
          </a:xfrm>
        </p:grpSpPr>
        <p:grpSp>
          <p:nvGrpSpPr>
            <p:cNvPr id="30733" name="Group 5">
              <a:extLst>
                <a:ext uri="{FF2B5EF4-FFF2-40B4-BE49-F238E27FC236}">
                  <a16:creationId xmlns:a16="http://schemas.microsoft.com/office/drawing/2014/main" id="{18D716FE-D61D-F140-9A05-2C22A7F1A324}"/>
                </a:ext>
              </a:extLst>
            </p:cNvPr>
            <p:cNvGrpSpPr>
              <a:grpSpLocks/>
            </p:cNvGrpSpPr>
            <p:nvPr/>
          </p:nvGrpSpPr>
          <p:grpSpPr bwMode="auto">
            <a:xfrm>
              <a:off x="2074" y="2362"/>
              <a:ext cx="580" cy="706"/>
              <a:chOff x="2074" y="2362"/>
              <a:chExt cx="580" cy="706"/>
            </a:xfrm>
          </p:grpSpPr>
          <p:sp>
            <p:nvSpPr>
              <p:cNvPr id="30737" name="AutoShape 6">
                <a:extLst>
                  <a:ext uri="{FF2B5EF4-FFF2-40B4-BE49-F238E27FC236}">
                    <a16:creationId xmlns:a16="http://schemas.microsoft.com/office/drawing/2014/main" id="{6E1EA7C7-2B99-9748-8AB2-4F7CC14D5994}"/>
                  </a:ext>
                </a:extLst>
              </p:cNvPr>
              <p:cNvSpPr>
                <a:spLocks noChangeArrowheads="1"/>
              </p:cNvSpPr>
              <p:nvPr/>
            </p:nvSpPr>
            <p:spPr bwMode="auto">
              <a:xfrm rot="16200000" flipH="1">
                <a:off x="2011" y="2425"/>
                <a:ext cx="706" cy="580"/>
              </a:xfrm>
              <a:prstGeom prst="hexagon">
                <a:avLst>
                  <a:gd name="adj" fmla="val 30425"/>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0738" name="Oval 7">
                <a:extLst>
                  <a:ext uri="{FF2B5EF4-FFF2-40B4-BE49-F238E27FC236}">
                    <a16:creationId xmlns:a16="http://schemas.microsoft.com/office/drawing/2014/main" id="{FA87A655-A74D-824C-B8E8-865447075E6F}"/>
                  </a:ext>
                </a:extLst>
              </p:cNvPr>
              <p:cNvSpPr>
                <a:spLocks noChangeArrowheads="1"/>
              </p:cNvSpPr>
              <p:nvPr/>
            </p:nvSpPr>
            <p:spPr bwMode="auto">
              <a:xfrm>
                <a:off x="2110" y="2469"/>
                <a:ext cx="496" cy="491"/>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nvGrpSpPr>
            <p:cNvPr id="30734" name="Group 8">
              <a:extLst>
                <a:ext uri="{FF2B5EF4-FFF2-40B4-BE49-F238E27FC236}">
                  <a16:creationId xmlns:a16="http://schemas.microsoft.com/office/drawing/2014/main" id="{4D3F09BE-B39A-1F41-9CEF-5FB289ECD7D8}"/>
                </a:ext>
              </a:extLst>
            </p:cNvPr>
            <p:cNvGrpSpPr>
              <a:grpSpLocks/>
            </p:cNvGrpSpPr>
            <p:nvPr/>
          </p:nvGrpSpPr>
          <p:grpSpPr bwMode="auto">
            <a:xfrm>
              <a:off x="2674" y="2350"/>
              <a:ext cx="580" cy="706"/>
              <a:chOff x="2674" y="2350"/>
              <a:chExt cx="580" cy="706"/>
            </a:xfrm>
          </p:grpSpPr>
          <p:sp>
            <p:nvSpPr>
              <p:cNvPr id="30735" name="AutoShape 9">
                <a:extLst>
                  <a:ext uri="{FF2B5EF4-FFF2-40B4-BE49-F238E27FC236}">
                    <a16:creationId xmlns:a16="http://schemas.microsoft.com/office/drawing/2014/main" id="{7C8CEF07-7674-BB43-ACCA-E65A8CCF0AF3}"/>
                  </a:ext>
                </a:extLst>
              </p:cNvPr>
              <p:cNvSpPr>
                <a:spLocks noChangeArrowheads="1"/>
              </p:cNvSpPr>
              <p:nvPr/>
            </p:nvSpPr>
            <p:spPr bwMode="auto">
              <a:xfrm rot="16200000" flipH="1">
                <a:off x="2611" y="2413"/>
                <a:ext cx="706" cy="580"/>
              </a:xfrm>
              <a:prstGeom prst="hexagon">
                <a:avLst>
                  <a:gd name="adj" fmla="val 30425"/>
                  <a:gd name="vf" fmla="val 115470"/>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0736" name="Oval 10">
                <a:extLst>
                  <a:ext uri="{FF2B5EF4-FFF2-40B4-BE49-F238E27FC236}">
                    <a16:creationId xmlns:a16="http://schemas.microsoft.com/office/drawing/2014/main" id="{035660B8-3D1B-434F-8D6D-E111C095D6FB}"/>
                  </a:ext>
                </a:extLst>
              </p:cNvPr>
              <p:cNvSpPr>
                <a:spLocks noChangeArrowheads="1"/>
              </p:cNvSpPr>
              <p:nvPr/>
            </p:nvSpPr>
            <p:spPr bwMode="auto">
              <a:xfrm>
                <a:off x="2710" y="2457"/>
                <a:ext cx="496" cy="491"/>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grpSp>
      <p:sp>
        <p:nvSpPr>
          <p:cNvPr id="30726" name="Footer Placeholder 1">
            <a:extLst>
              <a:ext uri="{FF2B5EF4-FFF2-40B4-BE49-F238E27FC236}">
                <a16:creationId xmlns:a16="http://schemas.microsoft.com/office/drawing/2014/main" id="{2CE62C0F-EDC9-954F-8545-151A55CA9F9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pic>
        <p:nvPicPr>
          <p:cNvPr id="30727" name="Picture 13">
            <a:extLst>
              <a:ext uri="{FF2B5EF4-FFF2-40B4-BE49-F238E27FC236}">
                <a16:creationId xmlns:a16="http://schemas.microsoft.com/office/drawing/2014/main" id="{79BCD45E-ACA3-514A-8D8A-0B462FD6A0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3581400"/>
            <a:ext cx="1316037"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TextBox 1">
            <a:extLst>
              <a:ext uri="{FF2B5EF4-FFF2-40B4-BE49-F238E27FC236}">
                <a16:creationId xmlns:a16="http://schemas.microsoft.com/office/drawing/2014/main" id="{7AA885A6-A6B9-794B-A57D-3DA905E3F707}"/>
              </a:ext>
            </a:extLst>
          </p:cNvPr>
          <p:cNvSpPr txBox="1">
            <a:spLocks noChangeArrowheads="1"/>
          </p:cNvSpPr>
          <p:nvPr/>
        </p:nvSpPr>
        <p:spPr bwMode="auto">
          <a:xfrm>
            <a:off x="1066800" y="4953000"/>
            <a:ext cx="850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FITC</a:t>
            </a:r>
          </a:p>
        </p:txBody>
      </p:sp>
      <p:pic>
        <p:nvPicPr>
          <p:cNvPr id="30729" name="Picture 15">
            <a:extLst>
              <a:ext uri="{FF2B5EF4-FFF2-40B4-BE49-F238E27FC236}">
                <a16:creationId xmlns:a16="http://schemas.microsoft.com/office/drawing/2014/main" id="{BE567D7E-C4E1-8F4D-B592-290396B06B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581400"/>
            <a:ext cx="287655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extBox 2">
            <a:extLst>
              <a:ext uri="{FF2B5EF4-FFF2-40B4-BE49-F238E27FC236}">
                <a16:creationId xmlns:a16="http://schemas.microsoft.com/office/drawing/2014/main" id="{E8FF7F45-B1C2-DE41-9BA0-442F3BBBCE1A}"/>
              </a:ext>
            </a:extLst>
          </p:cNvPr>
          <p:cNvSpPr txBox="1">
            <a:spLocks noChangeArrowheads="1"/>
          </p:cNvSpPr>
          <p:nvPr/>
        </p:nvSpPr>
        <p:spPr bwMode="auto">
          <a:xfrm>
            <a:off x="3449638" y="4906963"/>
            <a:ext cx="1122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Calcein</a:t>
            </a:r>
          </a:p>
        </p:txBody>
      </p:sp>
      <p:pic>
        <p:nvPicPr>
          <p:cNvPr id="30731" name="Picture 3">
            <a:extLst>
              <a:ext uri="{FF2B5EF4-FFF2-40B4-BE49-F238E27FC236}">
                <a16:creationId xmlns:a16="http://schemas.microsoft.com/office/drawing/2014/main" id="{08B2F983-4612-3B47-9F72-220496B20A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3535363"/>
            <a:ext cx="25273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2" name="TextBox 4">
            <a:extLst>
              <a:ext uri="{FF2B5EF4-FFF2-40B4-BE49-F238E27FC236}">
                <a16:creationId xmlns:a16="http://schemas.microsoft.com/office/drawing/2014/main" id="{ECB594C2-4CB9-FB45-826E-15E7E4CCBDEF}"/>
              </a:ext>
            </a:extLst>
          </p:cNvPr>
          <p:cNvSpPr txBox="1">
            <a:spLocks noChangeArrowheads="1"/>
          </p:cNvSpPr>
          <p:nvPr/>
        </p:nvSpPr>
        <p:spPr bwMode="auto">
          <a:xfrm>
            <a:off x="6870700" y="4887913"/>
            <a:ext cx="11922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Hoechst</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Date Placeholder 3">
            <a:extLst>
              <a:ext uri="{FF2B5EF4-FFF2-40B4-BE49-F238E27FC236}">
                <a16:creationId xmlns:a16="http://schemas.microsoft.com/office/drawing/2014/main" id="{4F7D3EF3-D89A-434A-B58C-AD3DE044328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113D322-DD48-654A-B88A-59FE9ED98348}"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32770" name="Slide Number Placeholder 5">
            <a:extLst>
              <a:ext uri="{FF2B5EF4-FFF2-40B4-BE49-F238E27FC236}">
                <a16:creationId xmlns:a16="http://schemas.microsoft.com/office/drawing/2014/main" id="{84CFFEC1-7004-B841-A197-EE411FF91881}"/>
              </a:ext>
            </a:extLst>
          </p:cNvPr>
          <p:cNvSpPr>
            <a:spLocks noGrp="1"/>
          </p:cNvSpPr>
          <p:nvPr>
            <p:ph type="sldNum" sz="quarter" idx="12"/>
          </p:nvPr>
        </p:nvSpPr>
        <p:spPr>
          <a:xfrm>
            <a:off x="7200900" y="6524625"/>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77D5B7D-C247-9E4A-A755-4FAF5566102D}" type="slidenum">
              <a:rPr lang="en-US" altLang="en-US" sz="1400" smtClean="0">
                <a:latin typeface="Times New Roman" panose="02020603050405020304" pitchFamily="18" charset="0"/>
              </a:rPr>
              <a:pPr>
                <a:spcBef>
                  <a:spcPct val="0"/>
                </a:spcBef>
                <a:buFontTx/>
                <a:buNone/>
              </a:pPr>
              <a:t>17</a:t>
            </a:fld>
            <a:endParaRPr lang="en-US" altLang="en-US" sz="1400">
              <a:latin typeface="Times New Roman" panose="02020603050405020304" pitchFamily="18" charset="0"/>
            </a:endParaRPr>
          </a:p>
        </p:txBody>
      </p:sp>
      <p:sp>
        <p:nvSpPr>
          <p:cNvPr id="32771" name="Rectangle 2">
            <a:extLst>
              <a:ext uri="{FF2B5EF4-FFF2-40B4-BE49-F238E27FC236}">
                <a16:creationId xmlns:a16="http://schemas.microsoft.com/office/drawing/2014/main" id="{519664F0-988A-C54C-A986-E952DD533F01}"/>
              </a:ext>
            </a:extLst>
          </p:cNvPr>
          <p:cNvSpPr>
            <a:spLocks noGrp="1" noChangeArrowheads="1"/>
          </p:cNvSpPr>
          <p:nvPr>
            <p:ph type="title"/>
          </p:nvPr>
        </p:nvSpPr>
        <p:spPr>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32772" name="Rectangle 3">
            <a:extLst>
              <a:ext uri="{FF2B5EF4-FFF2-40B4-BE49-F238E27FC236}">
                <a16:creationId xmlns:a16="http://schemas.microsoft.com/office/drawing/2014/main" id="{CC54DA0F-BE4E-8240-A5B1-DBF1826F5597}"/>
              </a:ext>
            </a:extLst>
          </p:cNvPr>
          <p:cNvSpPr>
            <a:spLocks noGrp="1" noChangeArrowheads="1"/>
          </p:cNvSpPr>
          <p:nvPr>
            <p:ph type="body" idx="1"/>
          </p:nvPr>
        </p:nvSpPr>
        <p:spPr>
          <a:xfrm>
            <a:off x="304800" y="871538"/>
            <a:ext cx="8686800" cy="1371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000"/>
              <a:t>The wavelength of </a:t>
            </a:r>
            <a:r>
              <a:rPr lang="en-US" altLang="en-US" sz="2000">
                <a:solidFill>
                  <a:srgbClr val="FF0000"/>
                </a:solidFill>
              </a:rPr>
              <a:t>absorption</a:t>
            </a:r>
            <a:r>
              <a:rPr lang="en-US" altLang="en-US" sz="2000"/>
              <a:t> is related to the </a:t>
            </a:r>
            <a:r>
              <a:rPr lang="en-US" altLang="en-US" sz="2000">
                <a:solidFill>
                  <a:srgbClr val="FF0000"/>
                </a:solidFill>
              </a:rPr>
              <a:t>size </a:t>
            </a:r>
            <a:r>
              <a:rPr lang="en-US" altLang="en-US" sz="2000"/>
              <a:t>of the chromophores</a:t>
            </a:r>
          </a:p>
          <a:p>
            <a:pPr eaLnBrk="1" hangingPunct="1"/>
            <a:r>
              <a:rPr lang="en-US" altLang="en-US" sz="2000"/>
              <a:t>Smaller chromophores, higher energy (shorter wavelength)</a:t>
            </a:r>
          </a:p>
        </p:txBody>
      </p:sp>
      <p:sp>
        <p:nvSpPr>
          <p:cNvPr id="32773" name="Footer Placeholder 1">
            <a:extLst>
              <a:ext uri="{FF2B5EF4-FFF2-40B4-BE49-F238E27FC236}">
                <a16:creationId xmlns:a16="http://schemas.microsoft.com/office/drawing/2014/main" id="{51860F41-7D29-5844-8D3B-81A462975F1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pic>
        <p:nvPicPr>
          <p:cNvPr id="32774" name="Picture 1">
            <a:extLst>
              <a:ext uri="{FF2B5EF4-FFF2-40B4-BE49-F238E27FC236}">
                <a16:creationId xmlns:a16="http://schemas.microsoft.com/office/drawing/2014/main" id="{90DA2AB0-0199-4841-8B70-A726D182BD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7350"/>
            <a:ext cx="91440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10">
            <a:extLst>
              <a:ext uri="{FF2B5EF4-FFF2-40B4-BE49-F238E27FC236}">
                <a16:creationId xmlns:a16="http://schemas.microsoft.com/office/drawing/2014/main" id="{817EE7F9-515F-1B4E-938B-DAABCDE22FE3}"/>
              </a:ext>
            </a:extLst>
          </p:cNvPr>
          <p:cNvSpPr txBox="1">
            <a:spLocks noChangeArrowheads="1"/>
          </p:cNvSpPr>
          <p:nvPr/>
        </p:nvSpPr>
        <p:spPr bwMode="auto">
          <a:xfrm>
            <a:off x="6434138" y="2852738"/>
            <a:ext cx="11064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Texas Red has to be excited up here</a:t>
            </a:r>
          </a:p>
        </p:txBody>
      </p:sp>
      <p:pic>
        <p:nvPicPr>
          <p:cNvPr id="32776" name="Picture 11">
            <a:extLst>
              <a:ext uri="{FF2B5EF4-FFF2-40B4-BE49-F238E27FC236}">
                <a16:creationId xmlns:a16="http://schemas.microsoft.com/office/drawing/2014/main" id="{5A6442A6-C707-0441-AC4A-1AD74F97BC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5240338"/>
            <a:ext cx="10922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TextBox 12">
            <a:extLst>
              <a:ext uri="{FF2B5EF4-FFF2-40B4-BE49-F238E27FC236}">
                <a16:creationId xmlns:a16="http://schemas.microsoft.com/office/drawing/2014/main" id="{0020C77A-2ABE-3C4E-9122-2D1D61DAEEFF}"/>
              </a:ext>
            </a:extLst>
          </p:cNvPr>
          <p:cNvSpPr txBox="1">
            <a:spLocks noChangeArrowheads="1"/>
          </p:cNvSpPr>
          <p:nvPr/>
        </p:nvSpPr>
        <p:spPr bwMode="auto">
          <a:xfrm>
            <a:off x="1084263" y="5778500"/>
            <a:ext cx="72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DAPI</a:t>
            </a:r>
          </a:p>
        </p:txBody>
      </p:sp>
      <p:pic>
        <p:nvPicPr>
          <p:cNvPr id="32778" name="Picture 13">
            <a:extLst>
              <a:ext uri="{FF2B5EF4-FFF2-40B4-BE49-F238E27FC236}">
                <a16:creationId xmlns:a16="http://schemas.microsoft.com/office/drawing/2014/main" id="{D85F0261-C63D-174E-9DEE-D53B6B40CA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0688" y="5124450"/>
            <a:ext cx="12382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9" name="TextBox 14">
            <a:extLst>
              <a:ext uri="{FF2B5EF4-FFF2-40B4-BE49-F238E27FC236}">
                <a16:creationId xmlns:a16="http://schemas.microsoft.com/office/drawing/2014/main" id="{E296DF9C-6F1F-6D44-8F10-D2E4105EBFFF}"/>
              </a:ext>
            </a:extLst>
          </p:cNvPr>
          <p:cNvSpPr txBox="1">
            <a:spLocks noChangeArrowheads="1"/>
          </p:cNvSpPr>
          <p:nvPr/>
        </p:nvSpPr>
        <p:spPr bwMode="auto">
          <a:xfrm>
            <a:off x="6365875" y="5857875"/>
            <a:ext cx="1149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rPr>
              <a:t>Texas Red</a:t>
            </a:r>
          </a:p>
        </p:txBody>
      </p:sp>
      <p:pic>
        <p:nvPicPr>
          <p:cNvPr id="32780" name="Picture 15">
            <a:extLst>
              <a:ext uri="{FF2B5EF4-FFF2-40B4-BE49-F238E27FC236}">
                <a16:creationId xmlns:a16="http://schemas.microsoft.com/office/drawing/2014/main" id="{8EBBD5E9-D8F4-4448-BE48-A2685A12AD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2500" y="1600200"/>
            <a:ext cx="3155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E5061301-2DEF-6447-9E5D-6834E5B5B7E3}"/>
              </a:ext>
            </a:extLst>
          </p:cNvPr>
          <p:cNvSpPr/>
          <p:nvPr/>
        </p:nvSpPr>
        <p:spPr>
          <a:xfrm>
            <a:off x="6738938" y="5145088"/>
            <a:ext cx="4572000" cy="738187"/>
          </a:xfrm>
          <a:prstGeom prst="rect">
            <a:avLst/>
          </a:prstGeom>
        </p:spPr>
        <p:txBody>
          <a:bodyPr>
            <a:spAutoFit/>
          </a:bodyPr>
          <a:lstStyle/>
          <a:p>
            <a:pPr fontAlgn="t">
              <a:defRPr/>
            </a:pPr>
            <a:r>
              <a:rPr lang="pt" sz="1050" b="1" dirty="0" err="1">
                <a:solidFill>
                  <a:srgbClr val="666666"/>
                </a:solidFill>
                <a:latin typeface="arial" panose="020B0604020202020204" pitchFamily="34" charset="0"/>
              </a:rPr>
              <a:t>Chemical</a:t>
            </a:r>
            <a:r>
              <a:rPr lang="pt" sz="1050" b="1" dirty="0">
                <a:solidFill>
                  <a:srgbClr val="666666"/>
                </a:solidFill>
                <a:latin typeface="arial" panose="020B0604020202020204" pitchFamily="34" charset="0"/>
              </a:rPr>
              <a:t> formula</a:t>
            </a:r>
            <a:r>
              <a:rPr lang="pt" sz="1050" dirty="0">
                <a:solidFill>
                  <a:srgbClr val="666666"/>
                </a:solidFill>
                <a:latin typeface="arial" panose="020B0604020202020204" pitchFamily="34" charset="0"/>
              </a:rPr>
              <a:t>‎: ‎C</a:t>
            </a:r>
            <a:r>
              <a:rPr lang="pt" sz="1050" baseline="-25000" dirty="0">
                <a:solidFill>
                  <a:srgbClr val="666666"/>
                </a:solidFill>
                <a:latin typeface="arial" panose="020B0604020202020204" pitchFamily="34" charset="0"/>
              </a:rPr>
              <a:t>31</a:t>
            </a:r>
            <a:r>
              <a:rPr lang="pt" sz="1050" dirty="0">
                <a:solidFill>
                  <a:srgbClr val="666666"/>
                </a:solidFill>
                <a:latin typeface="arial" panose="020B0604020202020204" pitchFamily="34" charset="0"/>
              </a:rPr>
              <a:t>H</a:t>
            </a:r>
            <a:r>
              <a:rPr lang="pt" sz="1050" baseline="-25000" dirty="0">
                <a:solidFill>
                  <a:srgbClr val="666666"/>
                </a:solidFill>
                <a:latin typeface="arial" panose="020B0604020202020204" pitchFamily="34" charset="0"/>
              </a:rPr>
              <a:t>29</a:t>
            </a:r>
            <a:r>
              <a:rPr lang="pt" sz="1050" dirty="0">
                <a:solidFill>
                  <a:srgbClr val="666666"/>
                </a:solidFill>
                <a:latin typeface="arial" panose="020B0604020202020204" pitchFamily="34" charset="0"/>
              </a:rPr>
              <a:t>ClN</a:t>
            </a:r>
            <a:r>
              <a:rPr lang="pt" sz="1050" baseline="-25000" dirty="0">
                <a:solidFill>
                  <a:srgbClr val="666666"/>
                </a:solidFill>
                <a:latin typeface="arial" panose="020B0604020202020204" pitchFamily="34" charset="0"/>
              </a:rPr>
              <a:t>2</a:t>
            </a:r>
            <a:r>
              <a:rPr lang="pt" sz="1050" dirty="0">
                <a:solidFill>
                  <a:srgbClr val="666666"/>
                </a:solidFill>
                <a:latin typeface="arial" panose="020B0604020202020204" pitchFamily="34" charset="0"/>
              </a:rPr>
              <a:t>O</a:t>
            </a:r>
            <a:r>
              <a:rPr lang="pt" sz="1050" baseline="-25000" dirty="0">
                <a:solidFill>
                  <a:srgbClr val="666666"/>
                </a:solidFill>
                <a:latin typeface="arial" panose="020B0604020202020204" pitchFamily="34" charset="0"/>
              </a:rPr>
              <a:t>6</a:t>
            </a:r>
            <a:r>
              <a:rPr lang="pt" sz="1050" dirty="0">
                <a:solidFill>
                  <a:srgbClr val="666666"/>
                </a:solidFill>
                <a:latin typeface="arial" panose="020B0604020202020204" pitchFamily="34" charset="0"/>
              </a:rPr>
              <a:t>S</a:t>
            </a:r>
            <a:r>
              <a:rPr lang="pt" sz="1050" baseline="-25000" dirty="0">
                <a:solidFill>
                  <a:srgbClr val="666666"/>
                </a:solidFill>
                <a:latin typeface="arial" panose="020B0604020202020204" pitchFamily="34" charset="0"/>
              </a:rPr>
              <a:t>2</a:t>
            </a:r>
            <a:endParaRPr lang="pt" sz="1050" dirty="0">
              <a:solidFill>
                <a:srgbClr val="666666"/>
              </a:solidFill>
              <a:latin typeface="arial" panose="020B0604020202020204" pitchFamily="34" charset="0"/>
            </a:endParaRPr>
          </a:p>
          <a:p>
            <a:pPr>
              <a:defRPr/>
            </a:pPr>
            <a:r>
              <a:rPr lang="pt" sz="1050" b="1" dirty="0">
                <a:solidFill>
                  <a:srgbClr val="666666"/>
                </a:solidFill>
                <a:latin typeface="arial" panose="020B0604020202020204" pitchFamily="34" charset="0"/>
              </a:rPr>
              <a:t>Molar </a:t>
            </a:r>
            <a:r>
              <a:rPr lang="pt" sz="1050" b="1" dirty="0" err="1">
                <a:solidFill>
                  <a:srgbClr val="666666"/>
                </a:solidFill>
                <a:latin typeface="arial" panose="020B0604020202020204" pitchFamily="34" charset="0"/>
              </a:rPr>
              <a:t>mass</a:t>
            </a:r>
            <a:r>
              <a:rPr lang="pt" sz="1050" dirty="0">
                <a:solidFill>
                  <a:srgbClr val="666666"/>
                </a:solidFill>
                <a:latin typeface="arial" panose="020B0604020202020204" pitchFamily="34" charset="0"/>
              </a:rPr>
              <a:t>‎: ‎625.15 g·mol</a:t>
            </a:r>
            <a:r>
              <a:rPr lang="pt" sz="1050" baseline="30000" dirty="0">
                <a:solidFill>
                  <a:srgbClr val="666666"/>
                </a:solidFill>
                <a:latin typeface="arial" panose="020B0604020202020204" pitchFamily="34" charset="0"/>
              </a:rPr>
              <a:t>−1</a:t>
            </a:r>
            <a:endParaRPr lang="pt" sz="1050" dirty="0">
              <a:solidFill>
                <a:srgbClr val="666666"/>
              </a:solidFill>
              <a:latin typeface="arial" panose="020B0604020202020204" pitchFamily="34" charset="0"/>
            </a:endParaRPr>
          </a:p>
          <a:p>
            <a:pPr fontAlgn="t">
              <a:defRPr/>
            </a:pPr>
            <a:r>
              <a:rPr lang="pt" sz="1050" b="1" dirty="0">
                <a:solidFill>
                  <a:srgbClr val="666666"/>
                </a:solidFill>
                <a:latin typeface="arial" panose="020B0604020202020204" pitchFamily="34" charset="0"/>
              </a:rPr>
              <a:t>CAS </a:t>
            </a:r>
            <a:r>
              <a:rPr lang="pt" sz="1050" b="1" dirty="0" err="1">
                <a:solidFill>
                  <a:srgbClr val="666666"/>
                </a:solidFill>
                <a:latin typeface="arial" panose="020B0604020202020204" pitchFamily="34" charset="0"/>
              </a:rPr>
              <a:t>Number</a:t>
            </a:r>
            <a:r>
              <a:rPr lang="pt" sz="1050" dirty="0">
                <a:solidFill>
                  <a:srgbClr val="666666"/>
                </a:solidFill>
                <a:latin typeface="arial" panose="020B0604020202020204" pitchFamily="34" charset="0"/>
              </a:rPr>
              <a:t>‎: ‎82354-19-6</a:t>
            </a:r>
          </a:p>
          <a:p>
            <a:pPr>
              <a:defRPr/>
            </a:pPr>
            <a:r>
              <a:rPr lang="pt" sz="1050" b="1" dirty="0" err="1">
                <a:solidFill>
                  <a:srgbClr val="666666"/>
                </a:solidFill>
                <a:latin typeface="arial" panose="020B0604020202020204" pitchFamily="34" charset="0"/>
              </a:rPr>
              <a:t>ChEBI</a:t>
            </a:r>
            <a:r>
              <a:rPr lang="pt" sz="1050" dirty="0">
                <a:solidFill>
                  <a:srgbClr val="666666"/>
                </a:solidFill>
                <a:latin typeface="arial" panose="020B0604020202020204" pitchFamily="34" charset="0"/>
              </a:rPr>
              <a:t>‎: ‎CHEBI:51247</a:t>
            </a:r>
          </a:p>
        </p:txBody>
      </p:sp>
      <p:sp>
        <p:nvSpPr>
          <p:cNvPr id="18" name="Rectangle 17">
            <a:extLst>
              <a:ext uri="{FF2B5EF4-FFF2-40B4-BE49-F238E27FC236}">
                <a16:creationId xmlns:a16="http://schemas.microsoft.com/office/drawing/2014/main" id="{4405CA1F-26F1-E142-9893-338BCC9CB899}"/>
              </a:ext>
            </a:extLst>
          </p:cNvPr>
          <p:cNvSpPr/>
          <p:nvPr/>
        </p:nvSpPr>
        <p:spPr>
          <a:xfrm>
            <a:off x="2260600" y="5153025"/>
            <a:ext cx="1997075" cy="576263"/>
          </a:xfrm>
          <a:prstGeom prst="rect">
            <a:avLst/>
          </a:prstGeom>
        </p:spPr>
        <p:txBody>
          <a:bodyPr>
            <a:spAutoFit/>
          </a:bodyPr>
          <a:lstStyle/>
          <a:p>
            <a:pPr fontAlgn="t">
              <a:defRPr/>
            </a:pPr>
            <a:r>
              <a:rPr lang="pt" sz="1050" b="1" dirty="0">
                <a:solidFill>
                  <a:srgbClr val="666666"/>
                </a:solidFill>
                <a:latin typeface="arial" panose="020B0604020202020204" pitchFamily="34" charset="0"/>
              </a:rPr>
              <a:t>CAS </a:t>
            </a:r>
            <a:r>
              <a:rPr lang="pt" sz="1050" b="1" dirty="0" err="1">
                <a:solidFill>
                  <a:srgbClr val="666666"/>
                </a:solidFill>
                <a:latin typeface="arial" panose="020B0604020202020204" pitchFamily="34" charset="0"/>
              </a:rPr>
              <a:t>Number</a:t>
            </a:r>
            <a:r>
              <a:rPr lang="pt" sz="1050" dirty="0">
                <a:solidFill>
                  <a:srgbClr val="666666"/>
                </a:solidFill>
                <a:latin typeface="arial" panose="020B0604020202020204" pitchFamily="34" charset="0"/>
              </a:rPr>
              <a:t>‎: ‎28718-90-3</a:t>
            </a:r>
          </a:p>
          <a:p>
            <a:pPr>
              <a:defRPr/>
            </a:pPr>
            <a:r>
              <a:rPr lang="pt" sz="1050" b="1" dirty="0">
                <a:solidFill>
                  <a:srgbClr val="666666"/>
                </a:solidFill>
                <a:latin typeface="arial" panose="020B0604020202020204" pitchFamily="34" charset="0"/>
              </a:rPr>
              <a:t>Molar </a:t>
            </a:r>
            <a:r>
              <a:rPr lang="pt" sz="1050" b="1" dirty="0" err="1">
                <a:solidFill>
                  <a:srgbClr val="666666"/>
                </a:solidFill>
                <a:latin typeface="arial" panose="020B0604020202020204" pitchFamily="34" charset="0"/>
              </a:rPr>
              <a:t>mass</a:t>
            </a:r>
            <a:r>
              <a:rPr lang="pt" sz="1050" dirty="0">
                <a:solidFill>
                  <a:srgbClr val="666666"/>
                </a:solidFill>
                <a:latin typeface="arial" panose="020B0604020202020204" pitchFamily="34" charset="0"/>
              </a:rPr>
              <a:t>‎: ‎277.33 g·mol</a:t>
            </a:r>
            <a:r>
              <a:rPr lang="pt" sz="1050" baseline="30000" dirty="0">
                <a:solidFill>
                  <a:srgbClr val="666666"/>
                </a:solidFill>
                <a:latin typeface="arial" panose="020B0604020202020204" pitchFamily="34" charset="0"/>
              </a:rPr>
              <a:t>−1</a:t>
            </a:r>
            <a:endParaRPr lang="pt" sz="1050" dirty="0">
              <a:solidFill>
                <a:srgbClr val="666666"/>
              </a:solidFill>
              <a:latin typeface="arial" panose="020B0604020202020204" pitchFamily="34" charset="0"/>
            </a:endParaRPr>
          </a:p>
          <a:p>
            <a:pPr>
              <a:defRPr/>
            </a:pPr>
            <a:r>
              <a:rPr lang="pt" sz="1050" b="1" dirty="0" err="1">
                <a:solidFill>
                  <a:srgbClr val="666666"/>
                </a:solidFill>
                <a:latin typeface="arial" panose="020B0604020202020204" pitchFamily="34" charset="0"/>
              </a:rPr>
              <a:t>Chemical</a:t>
            </a:r>
            <a:r>
              <a:rPr lang="pt" sz="1050" b="1" dirty="0">
                <a:solidFill>
                  <a:srgbClr val="666666"/>
                </a:solidFill>
                <a:latin typeface="arial" panose="020B0604020202020204" pitchFamily="34" charset="0"/>
              </a:rPr>
              <a:t> formula</a:t>
            </a:r>
            <a:r>
              <a:rPr lang="pt" sz="1050" dirty="0">
                <a:solidFill>
                  <a:srgbClr val="666666"/>
                </a:solidFill>
                <a:latin typeface="arial" panose="020B0604020202020204" pitchFamily="34" charset="0"/>
              </a:rPr>
              <a:t>‎: ‎C</a:t>
            </a:r>
            <a:r>
              <a:rPr lang="pt" sz="1050" baseline="-25000" dirty="0">
                <a:solidFill>
                  <a:srgbClr val="666666"/>
                </a:solidFill>
                <a:latin typeface="arial" panose="020B0604020202020204" pitchFamily="34" charset="0"/>
              </a:rPr>
              <a:t>16</a:t>
            </a:r>
            <a:r>
              <a:rPr lang="pt" sz="1050" dirty="0">
                <a:solidFill>
                  <a:srgbClr val="666666"/>
                </a:solidFill>
                <a:latin typeface="arial" panose="020B0604020202020204" pitchFamily="34" charset="0"/>
              </a:rPr>
              <a:t>H</a:t>
            </a:r>
            <a:r>
              <a:rPr lang="pt" sz="1050" baseline="-25000" dirty="0">
                <a:solidFill>
                  <a:srgbClr val="666666"/>
                </a:solidFill>
                <a:latin typeface="arial" panose="020B0604020202020204" pitchFamily="34" charset="0"/>
              </a:rPr>
              <a:t>15</a:t>
            </a:r>
            <a:r>
              <a:rPr lang="pt" sz="1050" dirty="0">
                <a:solidFill>
                  <a:srgbClr val="666666"/>
                </a:solidFill>
                <a:latin typeface="arial" panose="020B0604020202020204" pitchFamily="34" charset="0"/>
              </a:rPr>
              <a:t>N</a:t>
            </a:r>
            <a:r>
              <a:rPr lang="pt" sz="1050" baseline="-25000" dirty="0">
                <a:solidFill>
                  <a:srgbClr val="666666"/>
                </a:solidFill>
                <a:latin typeface="arial" panose="020B0604020202020204" pitchFamily="34" charset="0"/>
              </a:rPr>
              <a:t>5</a:t>
            </a:r>
            <a:endParaRPr lang="pt" sz="1050" dirty="0">
              <a:solidFill>
                <a:srgbClr val="666666"/>
              </a:solidFill>
              <a:latin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a:extLst>
              <a:ext uri="{FF2B5EF4-FFF2-40B4-BE49-F238E27FC236}">
                <a16:creationId xmlns:a16="http://schemas.microsoft.com/office/drawing/2014/main" id="{2464136B-491D-924A-939F-823762BF83C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C315A32-3AE6-2C4A-B762-692FD71AB774}"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34818" name="Slide Number Placeholder 5">
            <a:extLst>
              <a:ext uri="{FF2B5EF4-FFF2-40B4-BE49-F238E27FC236}">
                <a16:creationId xmlns:a16="http://schemas.microsoft.com/office/drawing/2014/main" id="{6FF46F4A-E47B-FA4F-95A4-254B09388FD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69A10FE-65D2-C74F-9C55-2AE0655213DA}" type="slidenum">
              <a:rPr lang="en-US" altLang="en-US" sz="1400" smtClean="0">
                <a:latin typeface="Times New Roman" panose="02020603050405020304" pitchFamily="18" charset="0"/>
              </a:rPr>
              <a:pPr>
                <a:spcBef>
                  <a:spcPct val="0"/>
                </a:spcBef>
                <a:buFontTx/>
                <a:buNone/>
              </a:pPr>
              <a:t>18</a:t>
            </a:fld>
            <a:endParaRPr lang="en-US" altLang="en-US" sz="1400">
              <a:latin typeface="Times New Roman" panose="02020603050405020304" pitchFamily="18" charset="0"/>
            </a:endParaRPr>
          </a:p>
        </p:txBody>
      </p:sp>
      <p:pic>
        <p:nvPicPr>
          <p:cNvPr id="34819" name="Picture 2">
            <a:extLst>
              <a:ext uri="{FF2B5EF4-FFF2-40B4-BE49-F238E27FC236}">
                <a16:creationId xmlns:a16="http://schemas.microsoft.com/office/drawing/2014/main" id="{3E49CE83-814D-5744-A6FF-B43503E369A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813" y="1177925"/>
            <a:ext cx="6011862"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0" name="Rectangle 3">
            <a:extLst>
              <a:ext uri="{FF2B5EF4-FFF2-40B4-BE49-F238E27FC236}">
                <a16:creationId xmlns:a16="http://schemas.microsoft.com/office/drawing/2014/main" id="{09058998-C877-3846-A95A-0B75AEEDB2B9}"/>
              </a:ext>
            </a:extLst>
          </p:cNvPr>
          <p:cNvSpPr>
            <a:spLocks noChangeArrowheads="1"/>
          </p:cNvSpPr>
          <p:nvPr/>
        </p:nvSpPr>
        <p:spPr bwMode="auto">
          <a:xfrm>
            <a:off x="6688138" y="4935538"/>
            <a:ext cx="1319212"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 Microsoft Corp, 1995</a:t>
            </a:r>
          </a:p>
        </p:txBody>
      </p:sp>
      <p:sp>
        <p:nvSpPr>
          <p:cNvPr id="34821" name="Rectangle 4">
            <a:extLst>
              <a:ext uri="{FF2B5EF4-FFF2-40B4-BE49-F238E27FC236}">
                <a16:creationId xmlns:a16="http://schemas.microsoft.com/office/drawing/2014/main" id="{D75956E5-2BC0-A642-B89B-05F2D765D1ED}"/>
              </a:ext>
            </a:extLst>
          </p:cNvPr>
          <p:cNvSpPr>
            <a:spLocks noChangeArrowheads="1"/>
          </p:cNvSpPr>
          <p:nvPr/>
        </p:nvSpPr>
        <p:spPr bwMode="auto">
          <a:xfrm>
            <a:off x="846138" y="146050"/>
            <a:ext cx="731520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3025" tIns="36512" rIns="73025" bIns="36512" anchor="ctr"/>
          <a:lstStyle>
            <a:lvl1pPr defTabSz="585788">
              <a:spcBef>
                <a:spcPct val="20000"/>
              </a:spcBef>
              <a:buChar char="•"/>
              <a:defRPr sz="3200">
                <a:solidFill>
                  <a:schemeClr val="tx1"/>
                </a:solidFill>
                <a:latin typeface="Arial" panose="020B0604020202020204" pitchFamily="34" charset="0"/>
              </a:defRPr>
            </a:lvl1pPr>
            <a:lvl2pPr marL="742950" indent="-285750" defTabSz="585788">
              <a:spcBef>
                <a:spcPct val="20000"/>
              </a:spcBef>
              <a:buChar char="–"/>
              <a:defRPr sz="2800">
                <a:solidFill>
                  <a:schemeClr val="tx1"/>
                </a:solidFill>
                <a:latin typeface="Arial" panose="020B0604020202020204" pitchFamily="34" charset="0"/>
              </a:defRPr>
            </a:lvl2pPr>
            <a:lvl3pPr marL="1143000" indent="-228600" defTabSz="585788">
              <a:spcBef>
                <a:spcPct val="20000"/>
              </a:spcBef>
              <a:buChar char="•"/>
              <a:defRPr sz="2400">
                <a:solidFill>
                  <a:schemeClr val="tx1"/>
                </a:solidFill>
                <a:latin typeface="Arial" panose="020B0604020202020204" pitchFamily="34" charset="0"/>
              </a:defRPr>
            </a:lvl3pPr>
            <a:lvl4pPr marL="1600200" indent="-228600" defTabSz="585788">
              <a:spcBef>
                <a:spcPct val="20000"/>
              </a:spcBef>
              <a:buChar char="–"/>
              <a:defRPr sz="2000">
                <a:solidFill>
                  <a:schemeClr val="tx1"/>
                </a:solidFill>
                <a:latin typeface="Arial" panose="020B0604020202020204" pitchFamily="34" charset="0"/>
              </a:defRPr>
            </a:lvl4pPr>
            <a:lvl5pPr marL="2057400" indent="-228600" defTabSz="585788">
              <a:spcBef>
                <a:spcPct val="20000"/>
              </a:spcBef>
              <a:buChar char="»"/>
              <a:defRPr sz="2000">
                <a:solidFill>
                  <a:schemeClr val="tx1"/>
                </a:solidFill>
                <a:latin typeface="Arial" panose="020B0604020202020204" pitchFamily="34" charset="0"/>
              </a:defRPr>
            </a:lvl5pPr>
            <a:lvl6pPr marL="25146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85788"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800">
                <a:latin typeface="Times New Roman" panose="02020603050405020304" pitchFamily="18" charset="0"/>
              </a:rPr>
              <a:t>Electromagnetic Spectrum</a:t>
            </a:r>
          </a:p>
        </p:txBody>
      </p:sp>
      <p:sp>
        <p:nvSpPr>
          <p:cNvPr id="34822" name="Rectangle 5">
            <a:extLst>
              <a:ext uri="{FF2B5EF4-FFF2-40B4-BE49-F238E27FC236}">
                <a16:creationId xmlns:a16="http://schemas.microsoft.com/office/drawing/2014/main" id="{2CCC2965-3CCE-1B41-BA03-74AFDD582915}"/>
              </a:ext>
            </a:extLst>
          </p:cNvPr>
          <p:cNvSpPr>
            <a:spLocks noChangeArrowheads="1"/>
          </p:cNvSpPr>
          <p:nvPr/>
        </p:nvSpPr>
        <p:spPr bwMode="auto">
          <a:xfrm>
            <a:off x="2774950" y="5681663"/>
            <a:ext cx="3508375"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Only a very small region within the ES </a:t>
            </a:r>
          </a:p>
          <a:p>
            <a:pPr>
              <a:spcBef>
                <a:spcPct val="0"/>
              </a:spcBef>
              <a:buFontTx/>
              <a:buNone/>
            </a:pPr>
            <a:r>
              <a:rPr lang="en-US" altLang="en-US" sz="1600" b="1"/>
              <a:t>is used for flow cytometry applications</a:t>
            </a:r>
          </a:p>
        </p:txBody>
      </p:sp>
      <p:sp>
        <p:nvSpPr>
          <p:cNvPr id="34823" name="Freeform 6">
            <a:extLst>
              <a:ext uri="{FF2B5EF4-FFF2-40B4-BE49-F238E27FC236}">
                <a16:creationId xmlns:a16="http://schemas.microsoft.com/office/drawing/2014/main" id="{1E2FC493-4AD4-5949-ADA9-392DAE20CA8C}"/>
              </a:ext>
            </a:extLst>
          </p:cNvPr>
          <p:cNvSpPr>
            <a:spLocks/>
          </p:cNvSpPr>
          <p:nvPr/>
        </p:nvSpPr>
        <p:spPr bwMode="auto">
          <a:xfrm>
            <a:off x="5029200" y="2895600"/>
            <a:ext cx="403225" cy="2784475"/>
          </a:xfrm>
          <a:custGeom>
            <a:avLst/>
            <a:gdLst>
              <a:gd name="T0" fmla="*/ 2147483646 w 469"/>
              <a:gd name="T1" fmla="*/ 0 h 246"/>
              <a:gd name="T2" fmla="*/ 2147483646 w 469"/>
              <a:gd name="T3" fmla="*/ 2147483646 h 246"/>
              <a:gd name="T4" fmla="*/ 0 w 469"/>
              <a:gd name="T5" fmla="*/ 2147483646 h 246"/>
              <a:gd name="T6" fmla="*/ 0 w 469"/>
              <a:gd name="T7" fmla="*/ 2147483646 h 246"/>
              <a:gd name="T8" fmla="*/ 0 w 469"/>
              <a:gd name="T9" fmla="*/ 2147483646 h 2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9" h="246">
                <a:moveTo>
                  <a:pt x="468" y="0"/>
                </a:moveTo>
                <a:lnTo>
                  <a:pt x="468" y="245"/>
                </a:lnTo>
                <a:lnTo>
                  <a:pt x="0" y="245"/>
                </a:lnTo>
                <a:lnTo>
                  <a:pt x="0" y="12"/>
                </a:lnTo>
              </a:path>
            </a:pathLst>
          </a:custGeom>
          <a:noFill/>
          <a:ln w="12700" cap="rnd" cmpd="sng">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24" name="Rectangle 7">
            <a:extLst>
              <a:ext uri="{FF2B5EF4-FFF2-40B4-BE49-F238E27FC236}">
                <a16:creationId xmlns:a16="http://schemas.microsoft.com/office/drawing/2014/main" id="{3605EAF7-2C28-704B-957C-AAA86A37BBAC}"/>
              </a:ext>
            </a:extLst>
          </p:cNvPr>
          <p:cNvSpPr>
            <a:spLocks noChangeArrowheads="1"/>
          </p:cNvSpPr>
          <p:nvPr/>
        </p:nvSpPr>
        <p:spPr bwMode="auto">
          <a:xfrm>
            <a:off x="6543675" y="4918075"/>
            <a:ext cx="2152650" cy="588963"/>
          </a:xfrm>
          <a:prstGeom prst="rect">
            <a:avLst/>
          </a:prstGeom>
          <a:solidFill>
            <a:schemeClr val="bg1"/>
          </a:solidFill>
          <a:ln>
            <a:noFill/>
          </a:ln>
          <a:effectLst/>
          <a:extLst>
            <a:ext uri="{91240B29-F687-4F45-9708-019B960494DF}">
              <a14:hiddenLine xmlns:a14="http://schemas.microsoft.com/office/drawing/2010/main" w="9525">
                <a:solidFill>
                  <a:srgbClr val="ABB4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4825" name="Rectangle 8">
            <a:extLst>
              <a:ext uri="{FF2B5EF4-FFF2-40B4-BE49-F238E27FC236}">
                <a16:creationId xmlns:a16="http://schemas.microsoft.com/office/drawing/2014/main" id="{B1982D0D-B0DB-8440-A144-502DD611CD40}"/>
              </a:ext>
            </a:extLst>
          </p:cNvPr>
          <p:cNvSpPr>
            <a:spLocks noChangeArrowheads="1"/>
          </p:cNvSpPr>
          <p:nvPr/>
        </p:nvSpPr>
        <p:spPr bwMode="auto">
          <a:xfrm>
            <a:off x="1219200" y="4673600"/>
            <a:ext cx="2255838" cy="568325"/>
          </a:xfrm>
          <a:prstGeom prst="rect">
            <a:avLst/>
          </a:prstGeom>
          <a:solidFill>
            <a:schemeClr val="bg1"/>
          </a:solidFill>
          <a:ln>
            <a:noFill/>
          </a:ln>
          <a:effectLst/>
          <a:extLst>
            <a:ext uri="{91240B29-F687-4F45-9708-019B960494DF}">
              <a14:hiddenLine xmlns:a14="http://schemas.microsoft.com/office/drawing/2010/main" w="9525">
                <a:solidFill>
                  <a:srgbClr val="ABB4C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4826" name="Footer Placeholder 1">
            <a:extLst>
              <a:ext uri="{FF2B5EF4-FFF2-40B4-BE49-F238E27FC236}">
                <a16:creationId xmlns:a16="http://schemas.microsoft.com/office/drawing/2014/main" id="{743F4E01-F0D3-2A4C-B8B9-DBEE70BB4BAE}"/>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a:extLst>
              <a:ext uri="{FF2B5EF4-FFF2-40B4-BE49-F238E27FC236}">
                <a16:creationId xmlns:a16="http://schemas.microsoft.com/office/drawing/2014/main" id="{20D9A1BD-E5AE-B942-99BB-AEE1D38C487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84F452-5E3A-5F47-A099-DF56ED8B0D3E}"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36866" name="Slide Number Placeholder 5">
            <a:extLst>
              <a:ext uri="{FF2B5EF4-FFF2-40B4-BE49-F238E27FC236}">
                <a16:creationId xmlns:a16="http://schemas.microsoft.com/office/drawing/2014/main" id="{E42DC961-5659-1A4F-B7BA-C849931BADB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2C2794C-C63F-C742-ACA9-195F981A692D}" type="slidenum">
              <a:rPr lang="en-US" altLang="en-US" sz="1400" smtClean="0">
                <a:latin typeface="Times New Roman" panose="02020603050405020304" pitchFamily="18" charset="0"/>
              </a:rPr>
              <a:pPr>
                <a:spcBef>
                  <a:spcPct val="0"/>
                </a:spcBef>
                <a:buFontTx/>
                <a:buNone/>
              </a:pPr>
              <a:t>19</a:t>
            </a:fld>
            <a:endParaRPr lang="en-US" altLang="en-US" sz="1400">
              <a:latin typeface="Times New Roman" panose="02020603050405020304" pitchFamily="18" charset="0"/>
            </a:endParaRPr>
          </a:p>
        </p:txBody>
      </p:sp>
      <p:sp>
        <p:nvSpPr>
          <p:cNvPr id="36867" name="Rectangle 2">
            <a:extLst>
              <a:ext uri="{FF2B5EF4-FFF2-40B4-BE49-F238E27FC236}">
                <a16:creationId xmlns:a16="http://schemas.microsoft.com/office/drawing/2014/main" id="{91CF251A-8E41-9C48-99BC-1FB8716BBE7D}"/>
              </a:ext>
            </a:extLst>
          </p:cNvPr>
          <p:cNvSpPr>
            <a:spLocks noChangeArrowheads="1"/>
          </p:cNvSpPr>
          <p:nvPr/>
        </p:nvSpPr>
        <p:spPr bwMode="auto">
          <a:xfrm>
            <a:off x="381000" y="-152400"/>
            <a:ext cx="861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b"/>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br>
              <a:rPr lang="en-US" altLang="en-US" sz="4400" i="1">
                <a:solidFill>
                  <a:schemeClr val="tx2"/>
                </a:solidFill>
                <a:latin typeface="Times New Roman" panose="02020603050405020304" pitchFamily="18" charset="0"/>
              </a:rPr>
            </a:br>
            <a:r>
              <a:rPr lang="en-US" altLang="en-US" sz="4000">
                <a:solidFill>
                  <a:schemeClr val="tx2"/>
                </a:solidFill>
                <a:latin typeface="Times New Roman" panose="02020603050405020304" pitchFamily="18" charset="0"/>
              </a:rPr>
              <a:t>Properties of Fluorescent Molecules</a:t>
            </a:r>
          </a:p>
        </p:txBody>
      </p:sp>
      <p:sp>
        <p:nvSpPr>
          <p:cNvPr id="36868" name="Rectangle 3">
            <a:extLst>
              <a:ext uri="{FF2B5EF4-FFF2-40B4-BE49-F238E27FC236}">
                <a16:creationId xmlns:a16="http://schemas.microsoft.com/office/drawing/2014/main" id="{40F0150D-40B6-674E-A79C-1088C29E1470}"/>
              </a:ext>
            </a:extLst>
          </p:cNvPr>
          <p:cNvSpPr>
            <a:spLocks noChangeArrowheads="1"/>
          </p:cNvSpPr>
          <p:nvPr/>
        </p:nvSpPr>
        <p:spPr bwMode="auto">
          <a:xfrm>
            <a:off x="1028700" y="1371600"/>
            <a:ext cx="7315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Clr>
                <a:schemeClr val="accent1"/>
              </a:buClr>
              <a:buSzPct val="75000"/>
            </a:pPr>
            <a:r>
              <a:rPr lang="en-US" altLang="en-US" sz="2800"/>
              <a:t>Large extinction coefficient at the region of excitation</a:t>
            </a:r>
          </a:p>
          <a:p>
            <a:pPr>
              <a:buClr>
                <a:schemeClr val="accent1"/>
              </a:buClr>
              <a:buSzPct val="75000"/>
            </a:pPr>
            <a:r>
              <a:rPr lang="en-US" altLang="en-US" sz="2800"/>
              <a:t>High quantum yield</a:t>
            </a:r>
          </a:p>
          <a:p>
            <a:pPr>
              <a:buClr>
                <a:schemeClr val="accent1"/>
              </a:buClr>
              <a:buSzPct val="75000"/>
            </a:pPr>
            <a:r>
              <a:rPr lang="en-US" altLang="en-US" sz="2800"/>
              <a:t>Optimal excitation wavelength</a:t>
            </a:r>
          </a:p>
          <a:p>
            <a:pPr>
              <a:buClr>
                <a:schemeClr val="accent1"/>
              </a:buClr>
              <a:buSzPct val="75000"/>
            </a:pPr>
            <a:r>
              <a:rPr lang="en-US" altLang="en-US" sz="2800"/>
              <a:t>Photostability</a:t>
            </a:r>
          </a:p>
          <a:p>
            <a:pPr>
              <a:buClr>
                <a:schemeClr val="accent1"/>
              </a:buClr>
              <a:buSzPct val="75000"/>
            </a:pPr>
            <a:r>
              <a:rPr lang="en-US" altLang="en-US" sz="2800"/>
              <a:t>Excited-state lifetime</a:t>
            </a:r>
          </a:p>
          <a:p>
            <a:pPr>
              <a:buClr>
                <a:schemeClr val="accent1"/>
              </a:buClr>
              <a:buSzPct val="75000"/>
            </a:pPr>
            <a:r>
              <a:rPr lang="en-US" altLang="en-US" sz="2800"/>
              <a:t>Minimal perturbation by probe</a:t>
            </a:r>
          </a:p>
        </p:txBody>
      </p:sp>
      <p:sp>
        <p:nvSpPr>
          <p:cNvPr id="36869" name="Footer Placeholder 1">
            <a:extLst>
              <a:ext uri="{FF2B5EF4-FFF2-40B4-BE49-F238E27FC236}">
                <a16:creationId xmlns:a16="http://schemas.microsoft.com/office/drawing/2014/main" id="{1E49FB82-AC47-214B-8E09-00AE95CE26DE}"/>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Date Placeholder 3">
            <a:extLst>
              <a:ext uri="{FF2B5EF4-FFF2-40B4-BE49-F238E27FC236}">
                <a16:creationId xmlns:a16="http://schemas.microsoft.com/office/drawing/2014/main" id="{6C178833-FF95-774F-87B7-43F20F77E37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AC843D-3E9E-4E47-84A7-9EC754748857}"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9218" name="Slide Number Placeholder 5">
            <a:extLst>
              <a:ext uri="{FF2B5EF4-FFF2-40B4-BE49-F238E27FC236}">
                <a16:creationId xmlns:a16="http://schemas.microsoft.com/office/drawing/2014/main" id="{094BEDD9-5894-D042-A5BD-C96F4CD7F3CA}"/>
              </a:ext>
            </a:extLst>
          </p:cNvPr>
          <p:cNvSpPr>
            <a:spLocks noGrp="1"/>
          </p:cNvSpPr>
          <p:nvPr>
            <p:ph type="sldNum" sz="quarter" idx="12"/>
          </p:nvPr>
        </p:nvSpPr>
        <p:spPr>
          <a:xfrm>
            <a:off x="7239000" y="6524625"/>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E7429FB-9ECD-234F-846E-F52EF2D69D7C}" type="slidenum">
              <a:rPr lang="en-US" altLang="en-US" sz="1400" smtClean="0">
                <a:latin typeface="Times New Roman" panose="02020603050405020304" pitchFamily="18" charset="0"/>
              </a:rPr>
              <a:pPr>
                <a:spcBef>
                  <a:spcPct val="0"/>
                </a:spcBef>
                <a:buFontTx/>
                <a:buNone/>
              </a:pPr>
              <a:t>2</a:t>
            </a:fld>
            <a:endParaRPr lang="en-US" altLang="en-US" sz="1400">
              <a:latin typeface="Times New Roman" panose="02020603050405020304" pitchFamily="18" charset="0"/>
            </a:endParaRPr>
          </a:p>
        </p:txBody>
      </p:sp>
      <p:sp>
        <p:nvSpPr>
          <p:cNvPr id="9219" name="Rectangle 2">
            <a:extLst>
              <a:ext uri="{FF2B5EF4-FFF2-40B4-BE49-F238E27FC236}">
                <a16:creationId xmlns:a16="http://schemas.microsoft.com/office/drawing/2014/main" id="{3B52535E-DD0E-DF48-911F-4E62420ECA56}"/>
              </a:ext>
            </a:extLst>
          </p:cNvPr>
          <p:cNvSpPr>
            <a:spLocks noGrp="1" noChangeArrowheads="1"/>
          </p:cNvSpPr>
          <p:nvPr>
            <p:ph type="title"/>
          </p:nvPr>
        </p:nvSpPr>
        <p:spPr>
          <a:xfrm>
            <a:off x="609600" y="0"/>
            <a:ext cx="7772400" cy="1143000"/>
          </a:xfrm>
        </p:spPr>
        <p:txBody>
          <a:bodyPr/>
          <a:lstStyle/>
          <a:p>
            <a:pPr eaLnBrk="1" hangingPunct="1"/>
            <a:r>
              <a:rPr lang="en-US" altLang="en-US"/>
              <a:t>Absorption</a:t>
            </a:r>
          </a:p>
        </p:txBody>
      </p:sp>
      <p:sp>
        <p:nvSpPr>
          <p:cNvPr id="9220" name="Rectangle 3">
            <a:extLst>
              <a:ext uri="{FF2B5EF4-FFF2-40B4-BE49-F238E27FC236}">
                <a16:creationId xmlns:a16="http://schemas.microsoft.com/office/drawing/2014/main" id="{13AA66EC-AFBC-8843-8F8E-D93025957C5D}"/>
              </a:ext>
            </a:extLst>
          </p:cNvPr>
          <p:cNvSpPr>
            <a:spLocks noGrp="1" noChangeArrowheads="1"/>
          </p:cNvSpPr>
          <p:nvPr>
            <p:ph type="body" idx="1"/>
          </p:nvPr>
        </p:nvSpPr>
        <p:spPr>
          <a:xfrm>
            <a:off x="179388" y="914400"/>
            <a:ext cx="8632825" cy="4114800"/>
          </a:xfrm>
        </p:spPr>
        <p:txBody>
          <a:bodyPr/>
          <a:lstStyle/>
          <a:p>
            <a:pPr eaLnBrk="1" hangingPunct="1">
              <a:lnSpc>
                <a:spcPct val="90000"/>
              </a:lnSpc>
            </a:pPr>
            <a:r>
              <a:rPr lang="en-US" altLang="en-US" sz="2000"/>
              <a:t>Basic quantum mechanics requires that molecules absorb energy as </a:t>
            </a:r>
            <a:r>
              <a:rPr lang="en-US" altLang="en-US" sz="2000">
                <a:solidFill>
                  <a:srgbClr val="FF0000"/>
                </a:solidFill>
              </a:rPr>
              <a:t>quanta</a:t>
            </a:r>
            <a:r>
              <a:rPr lang="en-US" altLang="en-US" sz="2000"/>
              <a:t> (photons) based upon a criteria specific for each molecular structure</a:t>
            </a:r>
          </a:p>
          <a:p>
            <a:pPr eaLnBrk="1" hangingPunct="1">
              <a:lnSpc>
                <a:spcPct val="90000"/>
              </a:lnSpc>
            </a:pPr>
            <a:r>
              <a:rPr lang="en-US" altLang="en-US" sz="2000"/>
              <a:t>Absorption of a photon raises the molecule from </a:t>
            </a:r>
            <a:r>
              <a:rPr lang="en-US" altLang="en-US" sz="2000">
                <a:solidFill>
                  <a:srgbClr val="FF0000"/>
                </a:solidFill>
              </a:rPr>
              <a:t>ground state</a:t>
            </a:r>
            <a:r>
              <a:rPr lang="en-US" altLang="en-US" sz="2000"/>
              <a:t> to an </a:t>
            </a:r>
            <a:r>
              <a:rPr lang="en-US" altLang="en-US" sz="2000">
                <a:solidFill>
                  <a:srgbClr val="FF0000"/>
                </a:solidFill>
              </a:rPr>
              <a:t>excited state</a:t>
            </a:r>
            <a:endParaRPr lang="en-US" altLang="en-US" sz="2000"/>
          </a:p>
          <a:p>
            <a:pPr eaLnBrk="1" hangingPunct="1">
              <a:lnSpc>
                <a:spcPct val="90000"/>
              </a:lnSpc>
            </a:pPr>
            <a:r>
              <a:rPr lang="en-US" altLang="en-US" sz="2000"/>
              <a:t>Total energy is the sum of all components (electronic, vibrational, rotational, translations, spin orientation energies) (vibrational energies are quite small)</a:t>
            </a:r>
          </a:p>
          <a:p>
            <a:pPr eaLnBrk="1" hangingPunct="1">
              <a:lnSpc>
                <a:spcPct val="90000"/>
              </a:lnSpc>
            </a:pPr>
            <a:endParaRPr lang="en-US" altLang="en-US" sz="2000"/>
          </a:p>
        </p:txBody>
      </p:sp>
      <p:sp>
        <p:nvSpPr>
          <p:cNvPr id="9221" name="Text Box 4">
            <a:extLst>
              <a:ext uri="{FF2B5EF4-FFF2-40B4-BE49-F238E27FC236}">
                <a16:creationId xmlns:a16="http://schemas.microsoft.com/office/drawing/2014/main" id="{8E94D9DE-9FBF-4E47-BB65-7A870C8F78F4}"/>
              </a:ext>
            </a:extLst>
          </p:cNvPr>
          <p:cNvSpPr txBox="1">
            <a:spLocks noChangeArrowheads="1"/>
          </p:cNvSpPr>
          <p:nvPr/>
        </p:nvSpPr>
        <p:spPr bwMode="auto">
          <a:xfrm>
            <a:off x="7554913" y="6283325"/>
            <a:ext cx="2262187" cy="247650"/>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84</a:t>
            </a:r>
          </a:p>
        </p:txBody>
      </p:sp>
      <p:sp>
        <p:nvSpPr>
          <p:cNvPr id="9222" name="Footer Placeholder 1">
            <a:extLst>
              <a:ext uri="{FF2B5EF4-FFF2-40B4-BE49-F238E27FC236}">
                <a16:creationId xmlns:a16="http://schemas.microsoft.com/office/drawing/2014/main" id="{9D1B55E5-807A-F64A-94C5-14B3FB4837B6}"/>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pic>
        <p:nvPicPr>
          <p:cNvPr id="9223" name="Picture 1">
            <a:extLst>
              <a:ext uri="{FF2B5EF4-FFF2-40B4-BE49-F238E27FC236}">
                <a16:creationId xmlns:a16="http://schemas.microsoft.com/office/drawing/2014/main" id="{135E6685-CBA2-E749-BB67-79C5A78830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4073525"/>
            <a:ext cx="60848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2">
            <a:extLst>
              <a:ext uri="{FF2B5EF4-FFF2-40B4-BE49-F238E27FC236}">
                <a16:creationId xmlns:a16="http://schemas.microsoft.com/office/drawing/2014/main" id="{94D12A15-3824-A343-A473-247079FFD328}"/>
              </a:ext>
            </a:extLst>
          </p:cNvPr>
          <p:cNvSpPr txBox="1">
            <a:spLocks noChangeArrowheads="1"/>
          </p:cNvSpPr>
          <p:nvPr/>
        </p:nvSpPr>
        <p:spPr bwMode="auto">
          <a:xfrm>
            <a:off x="457200" y="4495800"/>
            <a:ext cx="2633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solidFill>
                  <a:srgbClr val="FF0000"/>
                </a:solidFill>
                <a:latin typeface="Times New Roman" panose="02020603050405020304" pitchFamily="18" charset="0"/>
              </a:rPr>
              <a:t>Absorption spectrum of FITC</a:t>
            </a:r>
          </a:p>
        </p:txBody>
      </p:sp>
      <p:sp>
        <p:nvSpPr>
          <p:cNvPr id="4" name="Down Arrow 3">
            <a:extLst>
              <a:ext uri="{FF2B5EF4-FFF2-40B4-BE49-F238E27FC236}">
                <a16:creationId xmlns:a16="http://schemas.microsoft.com/office/drawing/2014/main" id="{5117A517-99D3-BC46-95A7-BB7A67FBC275}"/>
              </a:ext>
            </a:extLst>
          </p:cNvPr>
          <p:cNvSpPr/>
          <p:nvPr/>
        </p:nvSpPr>
        <p:spPr>
          <a:xfrm rot="19836532" flipH="1">
            <a:off x="3175000" y="5016500"/>
            <a:ext cx="246063" cy="60007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a:extLst>
              <a:ext uri="{FF2B5EF4-FFF2-40B4-BE49-F238E27FC236}">
                <a16:creationId xmlns:a16="http://schemas.microsoft.com/office/drawing/2014/main" id="{3C29FECE-B483-2C40-A313-09BA6F55E4B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6BD901-14F1-9748-ABEE-C4017B0AA39E}"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38914" name="Slide Number Placeholder 5">
            <a:extLst>
              <a:ext uri="{FF2B5EF4-FFF2-40B4-BE49-F238E27FC236}">
                <a16:creationId xmlns:a16="http://schemas.microsoft.com/office/drawing/2014/main" id="{F0285F0D-B81E-4446-93C3-416B135106A6}"/>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24BD5D3-FD90-5943-8396-FF931ADDDFC1}" type="slidenum">
              <a:rPr lang="en-US" altLang="en-US" sz="1400" smtClean="0">
                <a:latin typeface="Times New Roman" panose="02020603050405020304" pitchFamily="18" charset="0"/>
              </a:rPr>
              <a:pPr>
                <a:spcBef>
                  <a:spcPct val="0"/>
                </a:spcBef>
                <a:buFontTx/>
                <a:buNone/>
              </a:pPr>
              <a:t>20</a:t>
            </a:fld>
            <a:endParaRPr lang="en-US" altLang="en-US" sz="1400">
              <a:latin typeface="Times New Roman" panose="02020603050405020304" pitchFamily="18" charset="0"/>
            </a:endParaRPr>
          </a:p>
        </p:txBody>
      </p:sp>
      <p:sp>
        <p:nvSpPr>
          <p:cNvPr id="38915" name="Rectangle 2">
            <a:extLst>
              <a:ext uri="{FF2B5EF4-FFF2-40B4-BE49-F238E27FC236}">
                <a16:creationId xmlns:a16="http://schemas.microsoft.com/office/drawing/2014/main" id="{8A184373-863E-2D40-824B-BE1F066D3EB3}"/>
              </a:ext>
            </a:extLst>
          </p:cNvPr>
          <p:cNvSpPr>
            <a:spLocks noGrp="1" noChangeArrowheads="1"/>
          </p:cNvSpPr>
          <p:nvPr>
            <p:ph type="ctrTitle"/>
          </p:nvPr>
        </p:nvSpPr>
        <p:spPr>
          <a:xfrm>
            <a:off x="747713" y="147638"/>
            <a:ext cx="7789862" cy="766762"/>
          </a:xfrm>
        </p:spPr>
        <p:txBody>
          <a:bodyPr/>
          <a:lstStyle/>
          <a:p>
            <a:pPr eaLnBrk="1" hangingPunct="1"/>
            <a:r>
              <a:rPr lang="en-US" altLang="en-US" sz="2800"/>
              <a:t>Simplified </a:t>
            </a:r>
            <a:r>
              <a:rPr lang="en-US" altLang="en-US" sz="2800" i="1"/>
              <a:t>Jablonski Diagram</a:t>
            </a:r>
          </a:p>
        </p:txBody>
      </p:sp>
      <p:grpSp>
        <p:nvGrpSpPr>
          <p:cNvPr id="38916" name="Group 3">
            <a:extLst>
              <a:ext uri="{FF2B5EF4-FFF2-40B4-BE49-F238E27FC236}">
                <a16:creationId xmlns:a16="http://schemas.microsoft.com/office/drawing/2014/main" id="{25967D51-BEE1-8440-83FF-0E9CF90232E9}"/>
              </a:ext>
            </a:extLst>
          </p:cNvPr>
          <p:cNvGrpSpPr>
            <a:grpSpLocks/>
          </p:cNvGrpSpPr>
          <p:nvPr/>
        </p:nvGrpSpPr>
        <p:grpSpPr bwMode="auto">
          <a:xfrm>
            <a:off x="1909763" y="1495425"/>
            <a:ext cx="5592762" cy="4513263"/>
            <a:chOff x="792" y="966"/>
            <a:chExt cx="4201" cy="3118"/>
          </a:xfrm>
        </p:grpSpPr>
        <p:sp>
          <p:nvSpPr>
            <p:cNvPr id="38918" name="Rectangle 4">
              <a:extLst>
                <a:ext uri="{FF2B5EF4-FFF2-40B4-BE49-F238E27FC236}">
                  <a16:creationId xmlns:a16="http://schemas.microsoft.com/office/drawing/2014/main" id="{B7822B31-B9D5-9F4C-9A84-47FE1DE3D5BD}"/>
                </a:ext>
              </a:extLst>
            </p:cNvPr>
            <p:cNvSpPr>
              <a:spLocks noChangeArrowheads="1"/>
            </p:cNvSpPr>
            <p:nvPr/>
          </p:nvSpPr>
          <p:spPr bwMode="auto">
            <a:xfrm>
              <a:off x="792" y="966"/>
              <a:ext cx="4201" cy="311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38919" name="Line 5">
              <a:extLst>
                <a:ext uri="{FF2B5EF4-FFF2-40B4-BE49-F238E27FC236}">
                  <a16:creationId xmlns:a16="http://schemas.microsoft.com/office/drawing/2014/main" id="{B4C2698A-EE25-FB46-B62C-899C69CCA04E}"/>
                </a:ext>
              </a:extLst>
            </p:cNvPr>
            <p:cNvSpPr>
              <a:spLocks noChangeShapeType="1"/>
            </p:cNvSpPr>
            <p:nvPr/>
          </p:nvSpPr>
          <p:spPr bwMode="auto">
            <a:xfrm>
              <a:off x="1365" y="3535"/>
              <a:ext cx="357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0" name="Line 6">
              <a:extLst>
                <a:ext uri="{FF2B5EF4-FFF2-40B4-BE49-F238E27FC236}">
                  <a16:creationId xmlns:a16="http://schemas.microsoft.com/office/drawing/2014/main" id="{DC245902-DD0C-AA42-A2B7-66A63E2DEF27}"/>
                </a:ext>
              </a:extLst>
            </p:cNvPr>
            <p:cNvSpPr>
              <a:spLocks noChangeShapeType="1"/>
            </p:cNvSpPr>
            <p:nvPr/>
          </p:nvSpPr>
          <p:spPr bwMode="auto">
            <a:xfrm flipV="1">
              <a:off x="1228" y="1976"/>
              <a:ext cx="0" cy="128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1" name="Line 7">
              <a:extLst>
                <a:ext uri="{FF2B5EF4-FFF2-40B4-BE49-F238E27FC236}">
                  <a16:creationId xmlns:a16="http://schemas.microsoft.com/office/drawing/2014/main" id="{60DA0D44-6906-DC45-AC52-DAC65DC1A899}"/>
                </a:ext>
              </a:extLst>
            </p:cNvPr>
            <p:cNvSpPr>
              <a:spLocks noChangeShapeType="1"/>
            </p:cNvSpPr>
            <p:nvPr/>
          </p:nvSpPr>
          <p:spPr bwMode="auto">
            <a:xfrm flipV="1">
              <a:off x="1914" y="1315"/>
              <a:ext cx="0" cy="222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2" name="Line 8">
              <a:extLst>
                <a:ext uri="{FF2B5EF4-FFF2-40B4-BE49-F238E27FC236}">
                  <a16:creationId xmlns:a16="http://schemas.microsoft.com/office/drawing/2014/main" id="{200C1BBF-1105-A644-AD2A-E068FD212BC3}"/>
                </a:ext>
              </a:extLst>
            </p:cNvPr>
            <p:cNvSpPr>
              <a:spLocks noChangeShapeType="1"/>
            </p:cNvSpPr>
            <p:nvPr/>
          </p:nvSpPr>
          <p:spPr bwMode="auto">
            <a:xfrm>
              <a:off x="4245" y="1739"/>
              <a:ext cx="0" cy="179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3" name="Freeform 9">
              <a:extLst>
                <a:ext uri="{FF2B5EF4-FFF2-40B4-BE49-F238E27FC236}">
                  <a16:creationId xmlns:a16="http://schemas.microsoft.com/office/drawing/2014/main" id="{77778951-BBF4-9948-8C78-3233A3682590}"/>
                </a:ext>
              </a:extLst>
            </p:cNvPr>
            <p:cNvSpPr>
              <a:spLocks/>
            </p:cNvSpPr>
            <p:nvPr/>
          </p:nvSpPr>
          <p:spPr bwMode="auto">
            <a:xfrm>
              <a:off x="1265" y="1253"/>
              <a:ext cx="2244" cy="461"/>
            </a:xfrm>
            <a:custGeom>
              <a:avLst/>
              <a:gdLst>
                <a:gd name="T0" fmla="*/ 0 w 2244"/>
                <a:gd name="T1" fmla="*/ 25 h 461"/>
                <a:gd name="T2" fmla="*/ 1160 w 2244"/>
                <a:gd name="T3" fmla="*/ 25 h 461"/>
                <a:gd name="T4" fmla="*/ 1272 w 2244"/>
                <a:gd name="T5" fmla="*/ 125 h 461"/>
                <a:gd name="T6" fmla="*/ 1422 w 2244"/>
                <a:gd name="T7" fmla="*/ 150 h 461"/>
                <a:gd name="T8" fmla="*/ 1459 w 2244"/>
                <a:gd name="T9" fmla="*/ 212 h 461"/>
                <a:gd name="T10" fmla="*/ 1509 w 2244"/>
                <a:gd name="T11" fmla="*/ 262 h 461"/>
                <a:gd name="T12" fmla="*/ 1584 w 2244"/>
                <a:gd name="T13" fmla="*/ 225 h 461"/>
                <a:gd name="T14" fmla="*/ 1696 w 2244"/>
                <a:gd name="T15" fmla="*/ 312 h 461"/>
                <a:gd name="T16" fmla="*/ 1771 w 2244"/>
                <a:gd name="T17" fmla="*/ 274 h 461"/>
                <a:gd name="T18" fmla="*/ 1883 w 2244"/>
                <a:gd name="T19" fmla="*/ 324 h 461"/>
                <a:gd name="T20" fmla="*/ 1945 w 2244"/>
                <a:gd name="T21" fmla="*/ 399 h 461"/>
                <a:gd name="T22" fmla="*/ 2145 w 2244"/>
                <a:gd name="T23" fmla="*/ 387 h 461"/>
                <a:gd name="T24" fmla="*/ 2244 w 2244"/>
                <a:gd name="T25" fmla="*/ 461 h 4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44" h="461">
                  <a:moveTo>
                    <a:pt x="0" y="25"/>
                  </a:moveTo>
                  <a:cubicBezTo>
                    <a:pt x="985" y="12"/>
                    <a:pt x="1148" y="0"/>
                    <a:pt x="1160" y="25"/>
                  </a:cubicBezTo>
                  <a:cubicBezTo>
                    <a:pt x="1211" y="13"/>
                    <a:pt x="1232" y="144"/>
                    <a:pt x="1272" y="125"/>
                  </a:cubicBezTo>
                  <a:cubicBezTo>
                    <a:pt x="1316" y="78"/>
                    <a:pt x="1385" y="113"/>
                    <a:pt x="1422" y="150"/>
                  </a:cubicBezTo>
                  <a:cubicBezTo>
                    <a:pt x="1449" y="205"/>
                    <a:pt x="1432" y="187"/>
                    <a:pt x="1459" y="212"/>
                  </a:cubicBezTo>
                  <a:cubicBezTo>
                    <a:pt x="1474" y="242"/>
                    <a:pt x="1479" y="247"/>
                    <a:pt x="1509" y="262"/>
                  </a:cubicBezTo>
                  <a:cubicBezTo>
                    <a:pt x="1560" y="250"/>
                    <a:pt x="1554" y="253"/>
                    <a:pt x="1584" y="225"/>
                  </a:cubicBezTo>
                  <a:cubicBezTo>
                    <a:pt x="1688" y="239"/>
                    <a:pt x="1677" y="219"/>
                    <a:pt x="1696" y="312"/>
                  </a:cubicBezTo>
                  <a:cubicBezTo>
                    <a:pt x="1729" y="301"/>
                    <a:pt x="1742" y="289"/>
                    <a:pt x="1771" y="274"/>
                  </a:cubicBezTo>
                  <a:cubicBezTo>
                    <a:pt x="1899" y="293"/>
                    <a:pt x="1828" y="273"/>
                    <a:pt x="1883" y="324"/>
                  </a:cubicBezTo>
                  <a:cubicBezTo>
                    <a:pt x="1900" y="377"/>
                    <a:pt x="1891" y="381"/>
                    <a:pt x="1945" y="399"/>
                  </a:cubicBezTo>
                  <a:cubicBezTo>
                    <a:pt x="2056" y="372"/>
                    <a:pt x="1986" y="370"/>
                    <a:pt x="2145" y="387"/>
                  </a:cubicBezTo>
                  <a:cubicBezTo>
                    <a:pt x="2168" y="435"/>
                    <a:pt x="2211" y="428"/>
                    <a:pt x="2244" y="461"/>
                  </a:cubicBezTo>
                </a:path>
              </a:pathLst>
            </a:custGeom>
            <a:noFill/>
            <a:ln w="1905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4" name="Line 10">
              <a:extLst>
                <a:ext uri="{FF2B5EF4-FFF2-40B4-BE49-F238E27FC236}">
                  <a16:creationId xmlns:a16="http://schemas.microsoft.com/office/drawing/2014/main" id="{9B05A1A3-3EE9-514B-8659-4FA7CDCD3996}"/>
                </a:ext>
              </a:extLst>
            </p:cNvPr>
            <p:cNvSpPr>
              <a:spLocks noChangeShapeType="1"/>
            </p:cNvSpPr>
            <p:nvPr/>
          </p:nvSpPr>
          <p:spPr bwMode="auto">
            <a:xfrm>
              <a:off x="3509" y="1714"/>
              <a:ext cx="106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925" name="Text Box 11">
              <a:extLst>
                <a:ext uri="{FF2B5EF4-FFF2-40B4-BE49-F238E27FC236}">
                  <a16:creationId xmlns:a16="http://schemas.microsoft.com/office/drawing/2014/main" id="{7969EA3E-223C-6149-9BC1-A9CEE76EA16B}"/>
                </a:ext>
              </a:extLst>
            </p:cNvPr>
            <p:cNvSpPr txBox="1">
              <a:spLocks noChangeArrowheads="1"/>
            </p:cNvSpPr>
            <p:nvPr/>
          </p:nvSpPr>
          <p:spPr bwMode="auto">
            <a:xfrm>
              <a:off x="1091" y="3299"/>
              <a:ext cx="374"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S</a:t>
              </a:r>
              <a:r>
                <a:rPr lang="en-US" altLang="en-US" sz="2400" i="1" baseline="-25000">
                  <a:latin typeface="Times New Roman" panose="02020603050405020304" pitchFamily="18" charset="0"/>
                </a:rPr>
                <a:t>0</a:t>
              </a:r>
              <a:endParaRPr lang="en-US" altLang="en-US" sz="2400" i="1">
                <a:latin typeface="Times New Roman" panose="02020603050405020304" pitchFamily="18" charset="0"/>
              </a:endParaRPr>
            </a:p>
          </p:txBody>
        </p:sp>
        <p:sp>
          <p:nvSpPr>
            <p:cNvPr id="38926" name="Text Box 12">
              <a:extLst>
                <a:ext uri="{FF2B5EF4-FFF2-40B4-BE49-F238E27FC236}">
                  <a16:creationId xmlns:a16="http://schemas.microsoft.com/office/drawing/2014/main" id="{FD01A741-FA61-1E45-99AB-B5A7C432E63B}"/>
                </a:ext>
              </a:extLst>
            </p:cNvPr>
            <p:cNvSpPr txBox="1">
              <a:spLocks noChangeArrowheads="1"/>
            </p:cNvSpPr>
            <p:nvPr/>
          </p:nvSpPr>
          <p:spPr bwMode="auto">
            <a:xfrm>
              <a:off x="951" y="1088"/>
              <a:ext cx="374"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S’</a:t>
              </a:r>
              <a:r>
                <a:rPr lang="en-US" altLang="en-US" sz="2400" i="1" baseline="-25000">
                  <a:latin typeface="Times New Roman" panose="02020603050405020304" pitchFamily="18" charset="0"/>
                </a:rPr>
                <a:t>1</a:t>
              </a:r>
              <a:endParaRPr lang="en-US" altLang="en-US" sz="2400" i="1">
                <a:latin typeface="Times New Roman" panose="02020603050405020304" pitchFamily="18" charset="0"/>
              </a:endParaRPr>
            </a:p>
          </p:txBody>
        </p:sp>
        <p:sp>
          <p:nvSpPr>
            <p:cNvPr id="38927" name="Text Box 13">
              <a:extLst>
                <a:ext uri="{FF2B5EF4-FFF2-40B4-BE49-F238E27FC236}">
                  <a16:creationId xmlns:a16="http://schemas.microsoft.com/office/drawing/2014/main" id="{D765F3D9-2E64-C04C-BB14-CC8188A5F5EE}"/>
                </a:ext>
              </a:extLst>
            </p:cNvPr>
            <p:cNvSpPr txBox="1">
              <a:spLocks noChangeArrowheads="1"/>
            </p:cNvSpPr>
            <p:nvPr/>
          </p:nvSpPr>
          <p:spPr bwMode="auto">
            <a:xfrm rot="-5394015">
              <a:off x="539" y="2391"/>
              <a:ext cx="1071"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Energy</a:t>
              </a:r>
            </a:p>
          </p:txBody>
        </p:sp>
        <p:sp>
          <p:nvSpPr>
            <p:cNvPr id="38928" name="Text Box 14">
              <a:extLst>
                <a:ext uri="{FF2B5EF4-FFF2-40B4-BE49-F238E27FC236}">
                  <a16:creationId xmlns:a16="http://schemas.microsoft.com/office/drawing/2014/main" id="{5EA9195E-2B35-4C48-9261-9F8915175069}"/>
                </a:ext>
              </a:extLst>
            </p:cNvPr>
            <p:cNvSpPr txBox="1">
              <a:spLocks noChangeArrowheads="1"/>
            </p:cNvSpPr>
            <p:nvPr/>
          </p:nvSpPr>
          <p:spPr bwMode="auto">
            <a:xfrm>
              <a:off x="4575" y="1533"/>
              <a:ext cx="373"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S</a:t>
              </a:r>
              <a:r>
                <a:rPr lang="en-US" altLang="en-US" sz="2400" i="1" baseline="-25000">
                  <a:latin typeface="Times New Roman" panose="02020603050405020304" pitchFamily="18" charset="0"/>
                </a:rPr>
                <a:t>1</a:t>
              </a:r>
              <a:endParaRPr lang="en-US" altLang="en-US" sz="2400" i="1">
                <a:latin typeface="Times New Roman" panose="02020603050405020304" pitchFamily="18" charset="0"/>
              </a:endParaRPr>
            </a:p>
          </p:txBody>
        </p:sp>
        <p:sp>
          <p:nvSpPr>
            <p:cNvPr id="38929" name="Text Box 15">
              <a:extLst>
                <a:ext uri="{FF2B5EF4-FFF2-40B4-BE49-F238E27FC236}">
                  <a16:creationId xmlns:a16="http://schemas.microsoft.com/office/drawing/2014/main" id="{F4DC1B1E-7D69-C54F-9B7A-7B70455BBFEC}"/>
                </a:ext>
              </a:extLst>
            </p:cNvPr>
            <p:cNvSpPr txBox="1">
              <a:spLocks noChangeArrowheads="1"/>
            </p:cNvSpPr>
            <p:nvPr/>
          </p:nvSpPr>
          <p:spPr bwMode="auto">
            <a:xfrm>
              <a:off x="1489" y="2401"/>
              <a:ext cx="848" cy="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hv</a:t>
              </a:r>
              <a:r>
                <a:rPr lang="en-US" altLang="en-US" sz="2400" i="1" baseline="-25000">
                  <a:latin typeface="Times New Roman" panose="02020603050405020304" pitchFamily="18" charset="0"/>
                </a:rPr>
                <a:t>ex</a:t>
              </a:r>
              <a:endParaRPr lang="en-US" altLang="en-US" sz="2400" i="1">
                <a:latin typeface="Times New Roman" panose="02020603050405020304" pitchFamily="18" charset="0"/>
              </a:endParaRPr>
            </a:p>
          </p:txBody>
        </p:sp>
        <p:sp>
          <p:nvSpPr>
            <p:cNvPr id="38930" name="Text Box 16">
              <a:extLst>
                <a:ext uri="{FF2B5EF4-FFF2-40B4-BE49-F238E27FC236}">
                  <a16:creationId xmlns:a16="http://schemas.microsoft.com/office/drawing/2014/main" id="{A6681BFB-3550-9F4E-9FFD-69C3E32F20CA}"/>
                </a:ext>
              </a:extLst>
            </p:cNvPr>
            <p:cNvSpPr txBox="1">
              <a:spLocks noChangeArrowheads="1"/>
            </p:cNvSpPr>
            <p:nvPr/>
          </p:nvSpPr>
          <p:spPr bwMode="auto">
            <a:xfrm>
              <a:off x="3804" y="2409"/>
              <a:ext cx="848" cy="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i="1">
                  <a:latin typeface="Times New Roman" panose="02020603050405020304" pitchFamily="18" charset="0"/>
                </a:rPr>
                <a:t>hv</a:t>
              </a:r>
              <a:r>
                <a:rPr lang="en-US" altLang="en-US" sz="2400" i="1" baseline="-25000">
                  <a:latin typeface="Times New Roman" panose="02020603050405020304" pitchFamily="18" charset="0"/>
                </a:rPr>
                <a:t>em</a:t>
              </a:r>
              <a:endParaRPr lang="en-US" altLang="en-US" sz="2400" i="1">
                <a:latin typeface="Times New Roman" panose="02020603050405020304" pitchFamily="18" charset="0"/>
              </a:endParaRPr>
            </a:p>
          </p:txBody>
        </p:sp>
      </p:grpSp>
      <p:sp>
        <p:nvSpPr>
          <p:cNvPr id="38917" name="Footer Placeholder 1">
            <a:extLst>
              <a:ext uri="{FF2B5EF4-FFF2-40B4-BE49-F238E27FC236}">
                <a16:creationId xmlns:a16="http://schemas.microsoft.com/office/drawing/2014/main" id="{79C7C432-ED7A-4D46-882A-8EE14CFD457B}"/>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a:extLst>
              <a:ext uri="{FF2B5EF4-FFF2-40B4-BE49-F238E27FC236}">
                <a16:creationId xmlns:a16="http://schemas.microsoft.com/office/drawing/2014/main" id="{4C327E20-D6B3-5341-BF29-3AA861CBA17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0D41E6-068A-DB4D-983A-F03C86ED793A}"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40962" name="Slide Number Placeholder 5">
            <a:extLst>
              <a:ext uri="{FF2B5EF4-FFF2-40B4-BE49-F238E27FC236}">
                <a16:creationId xmlns:a16="http://schemas.microsoft.com/office/drawing/2014/main" id="{B745D023-0E77-F649-A8B6-B80BE697097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9F4BC09-BD6B-5144-AA47-5A9D4AB097C8}" type="slidenum">
              <a:rPr lang="en-US" altLang="en-US" sz="1400" smtClean="0">
                <a:latin typeface="Times New Roman" panose="02020603050405020304" pitchFamily="18" charset="0"/>
              </a:rPr>
              <a:pPr>
                <a:spcBef>
                  <a:spcPct val="0"/>
                </a:spcBef>
                <a:buFontTx/>
                <a:buNone/>
              </a:pPr>
              <a:t>21</a:t>
            </a:fld>
            <a:endParaRPr lang="en-US" altLang="en-US" sz="1400">
              <a:latin typeface="Times New Roman" panose="02020603050405020304" pitchFamily="18" charset="0"/>
            </a:endParaRPr>
          </a:p>
        </p:txBody>
      </p:sp>
      <p:sp>
        <p:nvSpPr>
          <p:cNvPr id="40963" name="Rectangle 2">
            <a:extLst>
              <a:ext uri="{FF2B5EF4-FFF2-40B4-BE49-F238E27FC236}">
                <a16:creationId xmlns:a16="http://schemas.microsoft.com/office/drawing/2014/main" id="{CEBE77D9-0C50-FC4A-B248-5DCF45BF321B}"/>
              </a:ext>
            </a:extLst>
          </p:cNvPr>
          <p:cNvSpPr>
            <a:spLocks noGrp="1" noChangeArrowheads="1"/>
          </p:cNvSpPr>
          <p:nvPr>
            <p:ph type="title"/>
          </p:nvPr>
        </p:nvSpPr>
        <p:spPr>
          <a:xfrm>
            <a:off x="1066800" y="0"/>
            <a:ext cx="69342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Fluorescence</a:t>
            </a:r>
          </a:p>
        </p:txBody>
      </p:sp>
      <p:sp>
        <p:nvSpPr>
          <p:cNvPr id="40964" name="Line 3">
            <a:extLst>
              <a:ext uri="{FF2B5EF4-FFF2-40B4-BE49-F238E27FC236}">
                <a16:creationId xmlns:a16="http://schemas.microsoft.com/office/drawing/2014/main" id="{64BC7C5A-0298-AE4E-8B89-90D014165523}"/>
              </a:ext>
            </a:extLst>
          </p:cNvPr>
          <p:cNvSpPr>
            <a:spLocks noChangeShapeType="1"/>
          </p:cNvSpPr>
          <p:nvPr/>
        </p:nvSpPr>
        <p:spPr bwMode="auto">
          <a:xfrm>
            <a:off x="2174875" y="2101850"/>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5" name="Line 4">
            <a:extLst>
              <a:ext uri="{FF2B5EF4-FFF2-40B4-BE49-F238E27FC236}">
                <a16:creationId xmlns:a16="http://schemas.microsoft.com/office/drawing/2014/main" id="{1DAB608B-CF40-C34F-B861-226953ADBF8C}"/>
              </a:ext>
            </a:extLst>
          </p:cNvPr>
          <p:cNvSpPr>
            <a:spLocks noChangeShapeType="1"/>
          </p:cNvSpPr>
          <p:nvPr/>
        </p:nvSpPr>
        <p:spPr bwMode="auto">
          <a:xfrm>
            <a:off x="2168525" y="214630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6" name="Line 5">
            <a:extLst>
              <a:ext uri="{FF2B5EF4-FFF2-40B4-BE49-F238E27FC236}">
                <a16:creationId xmlns:a16="http://schemas.microsoft.com/office/drawing/2014/main" id="{E732D91B-5769-BA45-B565-BDB3A9C34BF6}"/>
              </a:ext>
            </a:extLst>
          </p:cNvPr>
          <p:cNvSpPr>
            <a:spLocks noChangeShapeType="1"/>
          </p:cNvSpPr>
          <p:nvPr/>
        </p:nvSpPr>
        <p:spPr bwMode="auto">
          <a:xfrm>
            <a:off x="2168525" y="2192338"/>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7" name="Line 6">
            <a:extLst>
              <a:ext uri="{FF2B5EF4-FFF2-40B4-BE49-F238E27FC236}">
                <a16:creationId xmlns:a16="http://schemas.microsoft.com/office/drawing/2014/main" id="{DA1FC68B-040B-5546-9489-5EBAB8980F98}"/>
              </a:ext>
            </a:extLst>
          </p:cNvPr>
          <p:cNvSpPr>
            <a:spLocks noChangeShapeType="1"/>
          </p:cNvSpPr>
          <p:nvPr/>
        </p:nvSpPr>
        <p:spPr bwMode="auto">
          <a:xfrm>
            <a:off x="2190750" y="2238375"/>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8" name="Line 7">
            <a:extLst>
              <a:ext uri="{FF2B5EF4-FFF2-40B4-BE49-F238E27FC236}">
                <a16:creationId xmlns:a16="http://schemas.microsoft.com/office/drawing/2014/main" id="{2BF90CD3-0747-4A47-8F34-379096BCE88E}"/>
              </a:ext>
            </a:extLst>
          </p:cNvPr>
          <p:cNvSpPr>
            <a:spLocks noChangeShapeType="1"/>
          </p:cNvSpPr>
          <p:nvPr/>
        </p:nvSpPr>
        <p:spPr bwMode="auto">
          <a:xfrm>
            <a:off x="2185988" y="2284413"/>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69" name="Line 8">
            <a:extLst>
              <a:ext uri="{FF2B5EF4-FFF2-40B4-BE49-F238E27FC236}">
                <a16:creationId xmlns:a16="http://schemas.microsoft.com/office/drawing/2014/main" id="{97660C8F-71CF-AC4F-8624-14295147A5F1}"/>
              </a:ext>
            </a:extLst>
          </p:cNvPr>
          <p:cNvSpPr>
            <a:spLocks noChangeShapeType="1"/>
          </p:cNvSpPr>
          <p:nvPr/>
        </p:nvSpPr>
        <p:spPr bwMode="auto">
          <a:xfrm>
            <a:off x="2185988" y="2330450"/>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0" name="Line 9">
            <a:extLst>
              <a:ext uri="{FF2B5EF4-FFF2-40B4-BE49-F238E27FC236}">
                <a16:creationId xmlns:a16="http://schemas.microsoft.com/office/drawing/2014/main" id="{6A136277-565E-2245-BB7E-F1A5E3E6D335}"/>
              </a:ext>
            </a:extLst>
          </p:cNvPr>
          <p:cNvSpPr>
            <a:spLocks noChangeShapeType="1"/>
          </p:cNvSpPr>
          <p:nvPr/>
        </p:nvSpPr>
        <p:spPr bwMode="auto">
          <a:xfrm>
            <a:off x="2203450" y="2374900"/>
            <a:ext cx="155416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1" name="Line 10">
            <a:extLst>
              <a:ext uri="{FF2B5EF4-FFF2-40B4-BE49-F238E27FC236}">
                <a16:creationId xmlns:a16="http://schemas.microsoft.com/office/drawing/2014/main" id="{DDD49826-2FD5-BE44-AE92-AC9A9A55155B}"/>
              </a:ext>
            </a:extLst>
          </p:cNvPr>
          <p:cNvSpPr>
            <a:spLocks noChangeShapeType="1"/>
          </p:cNvSpPr>
          <p:nvPr/>
        </p:nvSpPr>
        <p:spPr bwMode="auto">
          <a:xfrm>
            <a:off x="2174875" y="3235325"/>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2" name="Line 11">
            <a:extLst>
              <a:ext uri="{FF2B5EF4-FFF2-40B4-BE49-F238E27FC236}">
                <a16:creationId xmlns:a16="http://schemas.microsoft.com/office/drawing/2014/main" id="{7512D33F-C252-C146-B0A8-03426188E704}"/>
              </a:ext>
            </a:extLst>
          </p:cNvPr>
          <p:cNvSpPr>
            <a:spLocks noChangeShapeType="1"/>
          </p:cNvSpPr>
          <p:nvPr/>
        </p:nvSpPr>
        <p:spPr bwMode="auto">
          <a:xfrm>
            <a:off x="2168525" y="3279775"/>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3" name="Line 12">
            <a:extLst>
              <a:ext uri="{FF2B5EF4-FFF2-40B4-BE49-F238E27FC236}">
                <a16:creationId xmlns:a16="http://schemas.microsoft.com/office/drawing/2014/main" id="{FA183B39-FB02-354F-BD03-CF492913E14C}"/>
              </a:ext>
            </a:extLst>
          </p:cNvPr>
          <p:cNvSpPr>
            <a:spLocks noChangeShapeType="1"/>
          </p:cNvSpPr>
          <p:nvPr/>
        </p:nvSpPr>
        <p:spPr bwMode="auto">
          <a:xfrm>
            <a:off x="2168525" y="3325813"/>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4" name="Line 13">
            <a:extLst>
              <a:ext uri="{FF2B5EF4-FFF2-40B4-BE49-F238E27FC236}">
                <a16:creationId xmlns:a16="http://schemas.microsoft.com/office/drawing/2014/main" id="{F4268F8D-F842-B444-BBC6-4C8DB2D962E1}"/>
              </a:ext>
            </a:extLst>
          </p:cNvPr>
          <p:cNvSpPr>
            <a:spLocks noChangeShapeType="1"/>
          </p:cNvSpPr>
          <p:nvPr/>
        </p:nvSpPr>
        <p:spPr bwMode="auto">
          <a:xfrm>
            <a:off x="2190750" y="3371850"/>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5" name="Line 14">
            <a:extLst>
              <a:ext uri="{FF2B5EF4-FFF2-40B4-BE49-F238E27FC236}">
                <a16:creationId xmlns:a16="http://schemas.microsoft.com/office/drawing/2014/main" id="{4A21A587-DA56-BC4A-BFF1-2E16EFD009FF}"/>
              </a:ext>
            </a:extLst>
          </p:cNvPr>
          <p:cNvSpPr>
            <a:spLocks noChangeShapeType="1"/>
          </p:cNvSpPr>
          <p:nvPr/>
        </p:nvSpPr>
        <p:spPr bwMode="auto">
          <a:xfrm>
            <a:off x="2185988" y="3417888"/>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6" name="Line 15">
            <a:extLst>
              <a:ext uri="{FF2B5EF4-FFF2-40B4-BE49-F238E27FC236}">
                <a16:creationId xmlns:a16="http://schemas.microsoft.com/office/drawing/2014/main" id="{6F670DDC-BF72-B349-811B-4D6BF1CD1DED}"/>
              </a:ext>
            </a:extLst>
          </p:cNvPr>
          <p:cNvSpPr>
            <a:spLocks noChangeShapeType="1"/>
          </p:cNvSpPr>
          <p:nvPr/>
        </p:nvSpPr>
        <p:spPr bwMode="auto">
          <a:xfrm>
            <a:off x="2185988" y="3463925"/>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7" name="Line 16">
            <a:extLst>
              <a:ext uri="{FF2B5EF4-FFF2-40B4-BE49-F238E27FC236}">
                <a16:creationId xmlns:a16="http://schemas.microsoft.com/office/drawing/2014/main" id="{AFABA764-2762-7841-A18E-1E134A250EBF}"/>
              </a:ext>
            </a:extLst>
          </p:cNvPr>
          <p:cNvSpPr>
            <a:spLocks noChangeShapeType="1"/>
          </p:cNvSpPr>
          <p:nvPr/>
        </p:nvSpPr>
        <p:spPr bwMode="auto">
          <a:xfrm>
            <a:off x="2203450" y="3508375"/>
            <a:ext cx="1554163"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8" name="Line 17">
            <a:extLst>
              <a:ext uri="{FF2B5EF4-FFF2-40B4-BE49-F238E27FC236}">
                <a16:creationId xmlns:a16="http://schemas.microsoft.com/office/drawing/2014/main" id="{F540A6E8-5F8C-D944-8977-56F7548D0270}"/>
              </a:ext>
            </a:extLst>
          </p:cNvPr>
          <p:cNvSpPr>
            <a:spLocks noChangeShapeType="1"/>
          </p:cNvSpPr>
          <p:nvPr/>
        </p:nvSpPr>
        <p:spPr bwMode="auto">
          <a:xfrm>
            <a:off x="2197100" y="4787900"/>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79" name="Line 18">
            <a:extLst>
              <a:ext uri="{FF2B5EF4-FFF2-40B4-BE49-F238E27FC236}">
                <a16:creationId xmlns:a16="http://schemas.microsoft.com/office/drawing/2014/main" id="{CBB33517-EAAA-EB47-A6FA-60C1B8FA1F83}"/>
              </a:ext>
            </a:extLst>
          </p:cNvPr>
          <p:cNvSpPr>
            <a:spLocks noChangeShapeType="1"/>
          </p:cNvSpPr>
          <p:nvPr/>
        </p:nvSpPr>
        <p:spPr bwMode="auto">
          <a:xfrm>
            <a:off x="2190750" y="483235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0" name="Line 19">
            <a:extLst>
              <a:ext uri="{FF2B5EF4-FFF2-40B4-BE49-F238E27FC236}">
                <a16:creationId xmlns:a16="http://schemas.microsoft.com/office/drawing/2014/main" id="{E6DD6D80-FCBF-8D4C-B830-EDE51D335525}"/>
              </a:ext>
            </a:extLst>
          </p:cNvPr>
          <p:cNvSpPr>
            <a:spLocks noChangeShapeType="1"/>
          </p:cNvSpPr>
          <p:nvPr/>
        </p:nvSpPr>
        <p:spPr bwMode="auto">
          <a:xfrm>
            <a:off x="2190750" y="4878388"/>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1" name="Line 20">
            <a:extLst>
              <a:ext uri="{FF2B5EF4-FFF2-40B4-BE49-F238E27FC236}">
                <a16:creationId xmlns:a16="http://schemas.microsoft.com/office/drawing/2014/main" id="{311D131F-48CB-3545-B7F5-24F4BD6079CA}"/>
              </a:ext>
            </a:extLst>
          </p:cNvPr>
          <p:cNvSpPr>
            <a:spLocks noChangeShapeType="1"/>
          </p:cNvSpPr>
          <p:nvPr/>
        </p:nvSpPr>
        <p:spPr bwMode="auto">
          <a:xfrm>
            <a:off x="2212975" y="4924425"/>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2" name="Line 21">
            <a:extLst>
              <a:ext uri="{FF2B5EF4-FFF2-40B4-BE49-F238E27FC236}">
                <a16:creationId xmlns:a16="http://schemas.microsoft.com/office/drawing/2014/main" id="{BA8CD083-9CC2-A54B-A084-447DC84E6F6F}"/>
              </a:ext>
            </a:extLst>
          </p:cNvPr>
          <p:cNvSpPr>
            <a:spLocks noChangeShapeType="1"/>
          </p:cNvSpPr>
          <p:nvPr/>
        </p:nvSpPr>
        <p:spPr bwMode="auto">
          <a:xfrm>
            <a:off x="2206625" y="4970463"/>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3" name="Line 22">
            <a:extLst>
              <a:ext uri="{FF2B5EF4-FFF2-40B4-BE49-F238E27FC236}">
                <a16:creationId xmlns:a16="http://schemas.microsoft.com/office/drawing/2014/main" id="{4BC267F4-2E73-0840-B774-00D0BBDD3B5D}"/>
              </a:ext>
            </a:extLst>
          </p:cNvPr>
          <p:cNvSpPr>
            <a:spLocks noChangeShapeType="1"/>
          </p:cNvSpPr>
          <p:nvPr/>
        </p:nvSpPr>
        <p:spPr bwMode="auto">
          <a:xfrm>
            <a:off x="2206625" y="501650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4" name="Line 23">
            <a:extLst>
              <a:ext uri="{FF2B5EF4-FFF2-40B4-BE49-F238E27FC236}">
                <a16:creationId xmlns:a16="http://schemas.microsoft.com/office/drawing/2014/main" id="{89A4492F-9FD1-FF44-BF5B-91D70F1EF188}"/>
              </a:ext>
            </a:extLst>
          </p:cNvPr>
          <p:cNvSpPr>
            <a:spLocks noChangeShapeType="1"/>
          </p:cNvSpPr>
          <p:nvPr/>
        </p:nvSpPr>
        <p:spPr bwMode="auto">
          <a:xfrm>
            <a:off x="2224088" y="5060950"/>
            <a:ext cx="1554162"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5" name="Line 24">
            <a:extLst>
              <a:ext uri="{FF2B5EF4-FFF2-40B4-BE49-F238E27FC236}">
                <a16:creationId xmlns:a16="http://schemas.microsoft.com/office/drawing/2014/main" id="{91F501F2-3399-274A-9545-6FA60FCCFB0C}"/>
              </a:ext>
            </a:extLst>
          </p:cNvPr>
          <p:cNvSpPr>
            <a:spLocks noChangeShapeType="1"/>
          </p:cNvSpPr>
          <p:nvPr/>
        </p:nvSpPr>
        <p:spPr bwMode="auto">
          <a:xfrm>
            <a:off x="4654550" y="3554413"/>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6" name="Line 25">
            <a:extLst>
              <a:ext uri="{FF2B5EF4-FFF2-40B4-BE49-F238E27FC236}">
                <a16:creationId xmlns:a16="http://schemas.microsoft.com/office/drawing/2014/main" id="{5E6B1E60-ADE7-7946-9E5B-E47477333990}"/>
              </a:ext>
            </a:extLst>
          </p:cNvPr>
          <p:cNvSpPr>
            <a:spLocks noChangeShapeType="1"/>
          </p:cNvSpPr>
          <p:nvPr/>
        </p:nvSpPr>
        <p:spPr bwMode="auto">
          <a:xfrm>
            <a:off x="4649788" y="3598863"/>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7" name="Line 26">
            <a:extLst>
              <a:ext uri="{FF2B5EF4-FFF2-40B4-BE49-F238E27FC236}">
                <a16:creationId xmlns:a16="http://schemas.microsoft.com/office/drawing/2014/main" id="{D1E82431-4A97-BF43-9A3F-938D589463A7}"/>
              </a:ext>
            </a:extLst>
          </p:cNvPr>
          <p:cNvSpPr>
            <a:spLocks noChangeShapeType="1"/>
          </p:cNvSpPr>
          <p:nvPr/>
        </p:nvSpPr>
        <p:spPr bwMode="auto">
          <a:xfrm>
            <a:off x="4649788" y="3644900"/>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8" name="Line 27">
            <a:extLst>
              <a:ext uri="{FF2B5EF4-FFF2-40B4-BE49-F238E27FC236}">
                <a16:creationId xmlns:a16="http://schemas.microsoft.com/office/drawing/2014/main" id="{BEA3FAF4-4240-CA47-8292-986C5D97F012}"/>
              </a:ext>
            </a:extLst>
          </p:cNvPr>
          <p:cNvSpPr>
            <a:spLocks noChangeShapeType="1"/>
          </p:cNvSpPr>
          <p:nvPr/>
        </p:nvSpPr>
        <p:spPr bwMode="auto">
          <a:xfrm>
            <a:off x="4670425" y="3690938"/>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89" name="Line 28">
            <a:extLst>
              <a:ext uri="{FF2B5EF4-FFF2-40B4-BE49-F238E27FC236}">
                <a16:creationId xmlns:a16="http://schemas.microsoft.com/office/drawing/2014/main" id="{AE9BC1DA-6D07-C14A-B02F-96CC0FAFEF95}"/>
              </a:ext>
            </a:extLst>
          </p:cNvPr>
          <p:cNvSpPr>
            <a:spLocks noChangeShapeType="1"/>
          </p:cNvSpPr>
          <p:nvPr/>
        </p:nvSpPr>
        <p:spPr bwMode="auto">
          <a:xfrm>
            <a:off x="4665663" y="3736975"/>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0" name="Line 29">
            <a:extLst>
              <a:ext uri="{FF2B5EF4-FFF2-40B4-BE49-F238E27FC236}">
                <a16:creationId xmlns:a16="http://schemas.microsoft.com/office/drawing/2014/main" id="{7B956E2C-A19F-924E-8D9D-E506D6711AC0}"/>
              </a:ext>
            </a:extLst>
          </p:cNvPr>
          <p:cNvSpPr>
            <a:spLocks noChangeShapeType="1"/>
          </p:cNvSpPr>
          <p:nvPr/>
        </p:nvSpPr>
        <p:spPr bwMode="auto">
          <a:xfrm>
            <a:off x="4665663" y="3783013"/>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1" name="Line 30">
            <a:extLst>
              <a:ext uri="{FF2B5EF4-FFF2-40B4-BE49-F238E27FC236}">
                <a16:creationId xmlns:a16="http://schemas.microsoft.com/office/drawing/2014/main" id="{37B50929-BE5B-1747-8D81-EFB6242C9AC8}"/>
              </a:ext>
            </a:extLst>
          </p:cNvPr>
          <p:cNvSpPr>
            <a:spLocks noChangeShapeType="1"/>
          </p:cNvSpPr>
          <p:nvPr/>
        </p:nvSpPr>
        <p:spPr bwMode="auto">
          <a:xfrm>
            <a:off x="4681538" y="3827463"/>
            <a:ext cx="15557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2" name="Line 31">
            <a:extLst>
              <a:ext uri="{FF2B5EF4-FFF2-40B4-BE49-F238E27FC236}">
                <a16:creationId xmlns:a16="http://schemas.microsoft.com/office/drawing/2014/main" id="{1A81F076-ABD9-614A-99CF-DBD275D6FC5A}"/>
              </a:ext>
            </a:extLst>
          </p:cNvPr>
          <p:cNvSpPr>
            <a:spLocks noChangeShapeType="1"/>
          </p:cNvSpPr>
          <p:nvPr/>
        </p:nvSpPr>
        <p:spPr bwMode="auto">
          <a:xfrm>
            <a:off x="4632325" y="2490788"/>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3" name="Line 32">
            <a:extLst>
              <a:ext uri="{FF2B5EF4-FFF2-40B4-BE49-F238E27FC236}">
                <a16:creationId xmlns:a16="http://schemas.microsoft.com/office/drawing/2014/main" id="{09DC73C4-3AA5-0E45-BA3E-B8B1C009D08B}"/>
              </a:ext>
            </a:extLst>
          </p:cNvPr>
          <p:cNvSpPr>
            <a:spLocks noChangeShapeType="1"/>
          </p:cNvSpPr>
          <p:nvPr/>
        </p:nvSpPr>
        <p:spPr bwMode="auto">
          <a:xfrm>
            <a:off x="4627563" y="2535238"/>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4" name="Line 33">
            <a:extLst>
              <a:ext uri="{FF2B5EF4-FFF2-40B4-BE49-F238E27FC236}">
                <a16:creationId xmlns:a16="http://schemas.microsoft.com/office/drawing/2014/main" id="{18633FBD-7DCD-C34B-A60E-6FCA79FD2C8B}"/>
              </a:ext>
            </a:extLst>
          </p:cNvPr>
          <p:cNvSpPr>
            <a:spLocks noChangeShapeType="1"/>
          </p:cNvSpPr>
          <p:nvPr/>
        </p:nvSpPr>
        <p:spPr bwMode="auto">
          <a:xfrm>
            <a:off x="4627563" y="2581275"/>
            <a:ext cx="1589087"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5" name="Line 34">
            <a:extLst>
              <a:ext uri="{FF2B5EF4-FFF2-40B4-BE49-F238E27FC236}">
                <a16:creationId xmlns:a16="http://schemas.microsoft.com/office/drawing/2014/main" id="{30545B07-B023-674D-98FD-B8C0BEC251EA}"/>
              </a:ext>
            </a:extLst>
          </p:cNvPr>
          <p:cNvSpPr>
            <a:spLocks noChangeShapeType="1"/>
          </p:cNvSpPr>
          <p:nvPr/>
        </p:nvSpPr>
        <p:spPr bwMode="auto">
          <a:xfrm>
            <a:off x="4648200" y="2627313"/>
            <a:ext cx="1577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6" name="Line 35">
            <a:extLst>
              <a:ext uri="{FF2B5EF4-FFF2-40B4-BE49-F238E27FC236}">
                <a16:creationId xmlns:a16="http://schemas.microsoft.com/office/drawing/2014/main" id="{82234E61-FD1E-CF40-A003-C60667107A58}"/>
              </a:ext>
            </a:extLst>
          </p:cNvPr>
          <p:cNvSpPr>
            <a:spLocks noChangeShapeType="1"/>
          </p:cNvSpPr>
          <p:nvPr/>
        </p:nvSpPr>
        <p:spPr bwMode="auto">
          <a:xfrm>
            <a:off x="4641850" y="2673350"/>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7" name="Line 36">
            <a:extLst>
              <a:ext uri="{FF2B5EF4-FFF2-40B4-BE49-F238E27FC236}">
                <a16:creationId xmlns:a16="http://schemas.microsoft.com/office/drawing/2014/main" id="{D7671C3B-41F0-1E4B-8928-2327781717F6}"/>
              </a:ext>
            </a:extLst>
          </p:cNvPr>
          <p:cNvSpPr>
            <a:spLocks noChangeShapeType="1"/>
          </p:cNvSpPr>
          <p:nvPr/>
        </p:nvSpPr>
        <p:spPr bwMode="auto">
          <a:xfrm>
            <a:off x="4641850" y="2719388"/>
            <a:ext cx="158908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8" name="Line 37">
            <a:extLst>
              <a:ext uri="{FF2B5EF4-FFF2-40B4-BE49-F238E27FC236}">
                <a16:creationId xmlns:a16="http://schemas.microsoft.com/office/drawing/2014/main" id="{05514DAD-B25D-E44B-B435-39395442D6C7}"/>
              </a:ext>
            </a:extLst>
          </p:cNvPr>
          <p:cNvSpPr>
            <a:spLocks noChangeShapeType="1"/>
          </p:cNvSpPr>
          <p:nvPr/>
        </p:nvSpPr>
        <p:spPr bwMode="auto">
          <a:xfrm>
            <a:off x="4659313" y="2763838"/>
            <a:ext cx="1555750" cy="0"/>
          </a:xfrm>
          <a:prstGeom prst="line">
            <a:avLst/>
          </a:prstGeom>
          <a:noFill/>
          <a:ln w="508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999" name="Line 38">
            <a:extLst>
              <a:ext uri="{FF2B5EF4-FFF2-40B4-BE49-F238E27FC236}">
                <a16:creationId xmlns:a16="http://schemas.microsoft.com/office/drawing/2014/main" id="{DE829763-D80B-564E-BAC7-7524BE69AF2C}"/>
              </a:ext>
            </a:extLst>
          </p:cNvPr>
          <p:cNvSpPr>
            <a:spLocks noChangeShapeType="1"/>
          </p:cNvSpPr>
          <p:nvPr/>
        </p:nvSpPr>
        <p:spPr bwMode="auto">
          <a:xfrm flipV="1">
            <a:off x="1506538" y="2049463"/>
            <a:ext cx="0" cy="30607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0" name="Rectangle 39">
            <a:extLst>
              <a:ext uri="{FF2B5EF4-FFF2-40B4-BE49-F238E27FC236}">
                <a16:creationId xmlns:a16="http://schemas.microsoft.com/office/drawing/2014/main" id="{B9D24073-387C-EF4B-90C6-BAF5FE8A981F}"/>
              </a:ext>
            </a:extLst>
          </p:cNvPr>
          <p:cNvSpPr>
            <a:spLocks noChangeArrowheads="1"/>
          </p:cNvSpPr>
          <p:nvPr/>
        </p:nvSpPr>
        <p:spPr bwMode="auto">
          <a:xfrm rot="-5400000">
            <a:off x="722313" y="3419475"/>
            <a:ext cx="1143000" cy="34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i="1">
                <a:latin typeface="Times New Roman" panose="02020603050405020304" pitchFamily="18" charset="0"/>
              </a:rPr>
              <a:t>ENERGY</a:t>
            </a:r>
          </a:p>
        </p:txBody>
      </p:sp>
      <p:sp>
        <p:nvSpPr>
          <p:cNvPr id="41001" name="Rectangle 40">
            <a:extLst>
              <a:ext uri="{FF2B5EF4-FFF2-40B4-BE49-F238E27FC236}">
                <a16:creationId xmlns:a16="http://schemas.microsoft.com/office/drawing/2014/main" id="{600667DA-ABBB-754F-8BAF-58529A677497}"/>
              </a:ext>
            </a:extLst>
          </p:cNvPr>
          <p:cNvSpPr>
            <a:spLocks noChangeArrowheads="1"/>
          </p:cNvSpPr>
          <p:nvPr/>
        </p:nvSpPr>
        <p:spPr bwMode="auto">
          <a:xfrm>
            <a:off x="1581150" y="4694238"/>
            <a:ext cx="401638"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a:t>
            </a:r>
            <a:r>
              <a:rPr lang="en-US" altLang="en-US" sz="2400" baseline="-25000">
                <a:latin typeface="Times New Roman" panose="02020603050405020304" pitchFamily="18" charset="0"/>
              </a:rPr>
              <a:t>0</a:t>
            </a:r>
          </a:p>
        </p:txBody>
      </p:sp>
      <p:sp>
        <p:nvSpPr>
          <p:cNvPr id="41002" name="Rectangle 41">
            <a:extLst>
              <a:ext uri="{FF2B5EF4-FFF2-40B4-BE49-F238E27FC236}">
                <a16:creationId xmlns:a16="http://schemas.microsoft.com/office/drawing/2014/main" id="{3B0732CD-E2A6-6E4F-851B-282E1507D52E}"/>
              </a:ext>
            </a:extLst>
          </p:cNvPr>
          <p:cNvSpPr>
            <a:spLocks noChangeArrowheads="1"/>
          </p:cNvSpPr>
          <p:nvPr/>
        </p:nvSpPr>
        <p:spPr bwMode="auto">
          <a:xfrm>
            <a:off x="1593850" y="3094038"/>
            <a:ext cx="403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a:t>
            </a:r>
            <a:r>
              <a:rPr lang="en-US" altLang="en-US" sz="2400" baseline="-25000">
                <a:latin typeface="Times New Roman" panose="02020603050405020304" pitchFamily="18" charset="0"/>
              </a:rPr>
              <a:t>1</a:t>
            </a:r>
          </a:p>
        </p:txBody>
      </p:sp>
      <p:sp>
        <p:nvSpPr>
          <p:cNvPr id="41003" name="Rectangle 42">
            <a:extLst>
              <a:ext uri="{FF2B5EF4-FFF2-40B4-BE49-F238E27FC236}">
                <a16:creationId xmlns:a16="http://schemas.microsoft.com/office/drawing/2014/main" id="{90A12E80-610C-D54C-A28F-17B7C55C2E2A}"/>
              </a:ext>
            </a:extLst>
          </p:cNvPr>
          <p:cNvSpPr>
            <a:spLocks noChangeArrowheads="1"/>
          </p:cNvSpPr>
          <p:nvPr/>
        </p:nvSpPr>
        <p:spPr bwMode="auto">
          <a:xfrm>
            <a:off x="1608138" y="1890713"/>
            <a:ext cx="4032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S</a:t>
            </a:r>
            <a:r>
              <a:rPr lang="en-US" altLang="en-US" sz="2400" baseline="-25000">
                <a:latin typeface="Times New Roman" panose="02020603050405020304" pitchFamily="18" charset="0"/>
              </a:rPr>
              <a:t>2</a:t>
            </a:r>
          </a:p>
        </p:txBody>
      </p:sp>
      <p:sp>
        <p:nvSpPr>
          <p:cNvPr id="41004" name="Rectangle 43">
            <a:extLst>
              <a:ext uri="{FF2B5EF4-FFF2-40B4-BE49-F238E27FC236}">
                <a16:creationId xmlns:a16="http://schemas.microsoft.com/office/drawing/2014/main" id="{6EC8E655-5F9F-ED49-994B-285756490E03}"/>
              </a:ext>
            </a:extLst>
          </p:cNvPr>
          <p:cNvSpPr>
            <a:spLocks noChangeArrowheads="1"/>
          </p:cNvSpPr>
          <p:nvPr/>
        </p:nvSpPr>
        <p:spPr bwMode="auto">
          <a:xfrm>
            <a:off x="6670675" y="2317750"/>
            <a:ext cx="4159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T</a:t>
            </a:r>
            <a:r>
              <a:rPr lang="en-US" altLang="en-US" sz="2400" baseline="-25000">
                <a:latin typeface="Times New Roman" panose="02020603050405020304" pitchFamily="18" charset="0"/>
              </a:rPr>
              <a:t>2</a:t>
            </a:r>
          </a:p>
        </p:txBody>
      </p:sp>
      <p:sp>
        <p:nvSpPr>
          <p:cNvPr id="41005" name="Rectangle 44">
            <a:extLst>
              <a:ext uri="{FF2B5EF4-FFF2-40B4-BE49-F238E27FC236}">
                <a16:creationId xmlns:a16="http://schemas.microsoft.com/office/drawing/2014/main" id="{78AB1F78-8D4D-C248-B6A3-10EC7D388A96}"/>
              </a:ext>
            </a:extLst>
          </p:cNvPr>
          <p:cNvSpPr>
            <a:spLocks noChangeArrowheads="1"/>
          </p:cNvSpPr>
          <p:nvPr/>
        </p:nvSpPr>
        <p:spPr bwMode="auto">
          <a:xfrm>
            <a:off x="6623050" y="3446463"/>
            <a:ext cx="417513"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T</a:t>
            </a:r>
            <a:r>
              <a:rPr lang="en-US" altLang="en-US" sz="2400" baseline="-25000">
                <a:latin typeface="Times New Roman" panose="02020603050405020304" pitchFamily="18" charset="0"/>
              </a:rPr>
              <a:t>1</a:t>
            </a:r>
          </a:p>
        </p:txBody>
      </p:sp>
      <p:sp>
        <p:nvSpPr>
          <p:cNvPr id="41006" name="Line 45">
            <a:extLst>
              <a:ext uri="{FF2B5EF4-FFF2-40B4-BE49-F238E27FC236}">
                <a16:creationId xmlns:a16="http://schemas.microsoft.com/office/drawing/2014/main" id="{4DA5C6F0-4D44-784C-A541-442525FD889A}"/>
              </a:ext>
            </a:extLst>
          </p:cNvPr>
          <p:cNvSpPr>
            <a:spLocks noChangeShapeType="1"/>
          </p:cNvSpPr>
          <p:nvPr/>
        </p:nvSpPr>
        <p:spPr bwMode="auto">
          <a:xfrm flipV="1">
            <a:off x="2422525" y="3276600"/>
            <a:ext cx="0" cy="16970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7" name="Line 46">
            <a:extLst>
              <a:ext uri="{FF2B5EF4-FFF2-40B4-BE49-F238E27FC236}">
                <a16:creationId xmlns:a16="http://schemas.microsoft.com/office/drawing/2014/main" id="{383F3070-E372-2A4E-B948-4F5FC45CA361}"/>
              </a:ext>
            </a:extLst>
          </p:cNvPr>
          <p:cNvSpPr>
            <a:spLocks noChangeShapeType="1"/>
          </p:cNvSpPr>
          <p:nvPr/>
        </p:nvSpPr>
        <p:spPr bwMode="auto">
          <a:xfrm>
            <a:off x="2925763" y="3540125"/>
            <a:ext cx="0" cy="13970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08" name="Rectangle 47">
            <a:extLst>
              <a:ext uri="{FF2B5EF4-FFF2-40B4-BE49-F238E27FC236}">
                <a16:creationId xmlns:a16="http://schemas.microsoft.com/office/drawing/2014/main" id="{D653A669-2C35-2040-B916-7DBB5C0720B3}"/>
              </a:ext>
            </a:extLst>
          </p:cNvPr>
          <p:cNvSpPr>
            <a:spLocks noChangeArrowheads="1"/>
          </p:cNvSpPr>
          <p:nvPr/>
        </p:nvSpPr>
        <p:spPr bwMode="auto">
          <a:xfrm>
            <a:off x="2005013" y="3917950"/>
            <a:ext cx="42386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ABS</a:t>
            </a:r>
          </a:p>
        </p:txBody>
      </p:sp>
      <p:sp>
        <p:nvSpPr>
          <p:cNvPr id="41009" name="Rectangle 48">
            <a:extLst>
              <a:ext uri="{FF2B5EF4-FFF2-40B4-BE49-F238E27FC236}">
                <a16:creationId xmlns:a16="http://schemas.microsoft.com/office/drawing/2014/main" id="{D80D489E-8139-DE4E-B49A-D6D5256410C7}"/>
              </a:ext>
            </a:extLst>
          </p:cNvPr>
          <p:cNvSpPr>
            <a:spLocks noChangeArrowheads="1"/>
          </p:cNvSpPr>
          <p:nvPr/>
        </p:nvSpPr>
        <p:spPr bwMode="auto">
          <a:xfrm>
            <a:off x="2914650" y="3924300"/>
            <a:ext cx="317500"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FL</a:t>
            </a:r>
          </a:p>
        </p:txBody>
      </p:sp>
      <p:sp>
        <p:nvSpPr>
          <p:cNvPr id="41010" name="Line 49">
            <a:extLst>
              <a:ext uri="{FF2B5EF4-FFF2-40B4-BE49-F238E27FC236}">
                <a16:creationId xmlns:a16="http://schemas.microsoft.com/office/drawing/2014/main" id="{974636C4-B765-FA44-AA15-83D486B87F70}"/>
              </a:ext>
            </a:extLst>
          </p:cNvPr>
          <p:cNvSpPr>
            <a:spLocks noChangeShapeType="1"/>
          </p:cNvSpPr>
          <p:nvPr/>
        </p:nvSpPr>
        <p:spPr bwMode="auto">
          <a:xfrm>
            <a:off x="3481388" y="3532188"/>
            <a:ext cx="0" cy="12382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1" name="Rectangle 50">
            <a:extLst>
              <a:ext uri="{FF2B5EF4-FFF2-40B4-BE49-F238E27FC236}">
                <a16:creationId xmlns:a16="http://schemas.microsoft.com/office/drawing/2014/main" id="{A1D91875-8C58-314B-8DDB-3A05DA903ABC}"/>
              </a:ext>
            </a:extLst>
          </p:cNvPr>
          <p:cNvSpPr>
            <a:spLocks noChangeArrowheads="1"/>
          </p:cNvSpPr>
          <p:nvPr/>
        </p:nvSpPr>
        <p:spPr bwMode="auto">
          <a:xfrm>
            <a:off x="3514725" y="3938588"/>
            <a:ext cx="365125"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I.C.</a:t>
            </a:r>
          </a:p>
        </p:txBody>
      </p:sp>
      <p:sp>
        <p:nvSpPr>
          <p:cNvPr id="41012" name="Rectangle 51">
            <a:extLst>
              <a:ext uri="{FF2B5EF4-FFF2-40B4-BE49-F238E27FC236}">
                <a16:creationId xmlns:a16="http://schemas.microsoft.com/office/drawing/2014/main" id="{B81012BE-67AA-884F-9497-EE993F810DBE}"/>
              </a:ext>
            </a:extLst>
          </p:cNvPr>
          <p:cNvSpPr>
            <a:spLocks noChangeArrowheads="1"/>
          </p:cNvSpPr>
          <p:nvPr/>
        </p:nvSpPr>
        <p:spPr bwMode="auto">
          <a:xfrm>
            <a:off x="2730500" y="5511800"/>
            <a:ext cx="4914900" cy="49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i="1">
                <a:latin typeface="Times New Roman" panose="02020603050405020304" pitchFamily="18" charset="0"/>
              </a:rPr>
              <a:t>ABS - Absorbance		S 0.1.2 - Singlet Electronic Energy Levels</a:t>
            </a:r>
          </a:p>
          <a:p>
            <a:pPr>
              <a:spcBef>
                <a:spcPct val="0"/>
              </a:spcBef>
              <a:buFontTx/>
              <a:buNone/>
            </a:pPr>
            <a:r>
              <a:rPr lang="en-US" altLang="en-US" sz="900" i="1">
                <a:latin typeface="Times New Roman" panose="02020603050405020304" pitchFamily="18" charset="0"/>
              </a:rPr>
              <a:t>FL - Fluorescence		T 1,2    - Corresponding Triplet States</a:t>
            </a:r>
          </a:p>
          <a:p>
            <a:pPr>
              <a:spcBef>
                <a:spcPct val="0"/>
              </a:spcBef>
              <a:buFontTx/>
              <a:buNone/>
            </a:pPr>
            <a:r>
              <a:rPr lang="en-US" altLang="en-US" sz="900" i="1">
                <a:latin typeface="Times New Roman" panose="02020603050405020304" pitchFamily="18" charset="0"/>
              </a:rPr>
              <a:t>I.C.- Nonradiative Internal Conversion	IsC      - Intersystem Crossing	PH  - Phosphorescence</a:t>
            </a:r>
          </a:p>
        </p:txBody>
      </p:sp>
      <p:sp>
        <p:nvSpPr>
          <p:cNvPr id="41013" name="Line 52">
            <a:extLst>
              <a:ext uri="{FF2B5EF4-FFF2-40B4-BE49-F238E27FC236}">
                <a16:creationId xmlns:a16="http://schemas.microsoft.com/office/drawing/2014/main" id="{3B3F12F0-3AC8-F145-BAB1-FF732AB5562C}"/>
              </a:ext>
            </a:extLst>
          </p:cNvPr>
          <p:cNvSpPr>
            <a:spLocks noChangeShapeType="1"/>
          </p:cNvSpPr>
          <p:nvPr/>
        </p:nvSpPr>
        <p:spPr bwMode="auto">
          <a:xfrm>
            <a:off x="3822700" y="3533775"/>
            <a:ext cx="773113" cy="2603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4" name="Line 53">
            <a:extLst>
              <a:ext uri="{FF2B5EF4-FFF2-40B4-BE49-F238E27FC236}">
                <a16:creationId xmlns:a16="http://schemas.microsoft.com/office/drawing/2014/main" id="{7910058F-FDB0-3249-AEA9-4A24D7CBF520}"/>
              </a:ext>
            </a:extLst>
          </p:cNvPr>
          <p:cNvSpPr>
            <a:spLocks noChangeShapeType="1"/>
          </p:cNvSpPr>
          <p:nvPr/>
        </p:nvSpPr>
        <p:spPr bwMode="auto">
          <a:xfrm flipH="1">
            <a:off x="3827463" y="3868738"/>
            <a:ext cx="811212" cy="98583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5" name="Line 54">
            <a:extLst>
              <a:ext uri="{FF2B5EF4-FFF2-40B4-BE49-F238E27FC236}">
                <a16:creationId xmlns:a16="http://schemas.microsoft.com/office/drawing/2014/main" id="{F595A82B-2173-B94C-8AB3-6032E0D39617}"/>
              </a:ext>
            </a:extLst>
          </p:cNvPr>
          <p:cNvSpPr>
            <a:spLocks noChangeShapeType="1"/>
          </p:cNvSpPr>
          <p:nvPr/>
        </p:nvSpPr>
        <p:spPr bwMode="auto">
          <a:xfrm flipH="1">
            <a:off x="3917950" y="3883025"/>
            <a:ext cx="911225" cy="11620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16" name="Rectangle 55">
            <a:extLst>
              <a:ext uri="{FF2B5EF4-FFF2-40B4-BE49-F238E27FC236}">
                <a16:creationId xmlns:a16="http://schemas.microsoft.com/office/drawing/2014/main" id="{F2A84D5A-6342-C448-8325-5FDF98400A93}"/>
              </a:ext>
            </a:extLst>
          </p:cNvPr>
          <p:cNvSpPr>
            <a:spLocks noChangeArrowheads="1"/>
          </p:cNvSpPr>
          <p:nvPr/>
        </p:nvSpPr>
        <p:spPr bwMode="auto">
          <a:xfrm>
            <a:off x="3889375" y="3322638"/>
            <a:ext cx="34766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IsC</a:t>
            </a:r>
          </a:p>
        </p:txBody>
      </p:sp>
      <p:sp>
        <p:nvSpPr>
          <p:cNvPr id="41017" name="Rectangle 56">
            <a:extLst>
              <a:ext uri="{FF2B5EF4-FFF2-40B4-BE49-F238E27FC236}">
                <a16:creationId xmlns:a16="http://schemas.microsoft.com/office/drawing/2014/main" id="{E4C40847-E559-3147-B503-3B3F0C9293B5}"/>
              </a:ext>
            </a:extLst>
          </p:cNvPr>
          <p:cNvSpPr>
            <a:spLocks noChangeArrowheads="1"/>
          </p:cNvSpPr>
          <p:nvPr/>
        </p:nvSpPr>
        <p:spPr bwMode="auto">
          <a:xfrm>
            <a:off x="4514850" y="4298950"/>
            <a:ext cx="347663"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IsC</a:t>
            </a:r>
          </a:p>
        </p:txBody>
      </p:sp>
      <p:sp>
        <p:nvSpPr>
          <p:cNvPr id="41018" name="Rectangle 57">
            <a:extLst>
              <a:ext uri="{FF2B5EF4-FFF2-40B4-BE49-F238E27FC236}">
                <a16:creationId xmlns:a16="http://schemas.microsoft.com/office/drawing/2014/main" id="{1C478D44-8503-4941-A23D-33252B730277}"/>
              </a:ext>
            </a:extLst>
          </p:cNvPr>
          <p:cNvSpPr>
            <a:spLocks noChangeArrowheads="1"/>
          </p:cNvSpPr>
          <p:nvPr/>
        </p:nvSpPr>
        <p:spPr bwMode="auto">
          <a:xfrm>
            <a:off x="3995738" y="4054475"/>
            <a:ext cx="3333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PH</a:t>
            </a:r>
          </a:p>
        </p:txBody>
      </p:sp>
      <p:sp>
        <p:nvSpPr>
          <p:cNvPr id="41019" name="Rectangle 58">
            <a:extLst>
              <a:ext uri="{FF2B5EF4-FFF2-40B4-BE49-F238E27FC236}">
                <a16:creationId xmlns:a16="http://schemas.microsoft.com/office/drawing/2014/main" id="{093C3414-BFEA-354D-BDF8-9A705E23CCE2}"/>
              </a:ext>
            </a:extLst>
          </p:cNvPr>
          <p:cNvSpPr>
            <a:spLocks noChangeArrowheads="1"/>
          </p:cNvSpPr>
          <p:nvPr/>
        </p:nvSpPr>
        <p:spPr bwMode="auto">
          <a:xfrm>
            <a:off x="4619625" y="4786313"/>
            <a:ext cx="1585913" cy="27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rPr>
              <a:t>[Vibrational sublevels]</a:t>
            </a:r>
          </a:p>
        </p:txBody>
      </p:sp>
      <p:sp>
        <p:nvSpPr>
          <p:cNvPr id="41020" name="Rectangle 59">
            <a:extLst>
              <a:ext uri="{FF2B5EF4-FFF2-40B4-BE49-F238E27FC236}">
                <a16:creationId xmlns:a16="http://schemas.microsoft.com/office/drawing/2014/main" id="{E516D007-BC48-FB44-A714-1C6E680946EF}"/>
              </a:ext>
            </a:extLst>
          </p:cNvPr>
          <p:cNvSpPr>
            <a:spLocks noChangeArrowheads="1"/>
          </p:cNvSpPr>
          <p:nvPr/>
        </p:nvSpPr>
        <p:spPr bwMode="auto">
          <a:xfrm>
            <a:off x="3340100" y="1065213"/>
            <a:ext cx="224472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Times New Roman" panose="02020603050405020304" pitchFamily="18" charset="0"/>
              </a:rPr>
              <a:t>Jablonski Diagram</a:t>
            </a:r>
          </a:p>
        </p:txBody>
      </p:sp>
      <p:sp>
        <p:nvSpPr>
          <p:cNvPr id="41021" name="Line 60">
            <a:extLst>
              <a:ext uri="{FF2B5EF4-FFF2-40B4-BE49-F238E27FC236}">
                <a16:creationId xmlns:a16="http://schemas.microsoft.com/office/drawing/2014/main" id="{3524C686-4437-994B-B3B3-5A9D80AF65BF}"/>
              </a:ext>
            </a:extLst>
          </p:cNvPr>
          <p:cNvSpPr>
            <a:spLocks noChangeShapeType="1"/>
          </p:cNvSpPr>
          <p:nvPr/>
        </p:nvSpPr>
        <p:spPr bwMode="auto">
          <a:xfrm flipV="1">
            <a:off x="3803650" y="2000250"/>
            <a:ext cx="1079500" cy="9525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2" name="Line 61">
            <a:extLst>
              <a:ext uri="{FF2B5EF4-FFF2-40B4-BE49-F238E27FC236}">
                <a16:creationId xmlns:a16="http://schemas.microsoft.com/office/drawing/2014/main" id="{195B721D-1641-E84F-BD37-31511F8C2D7C}"/>
              </a:ext>
            </a:extLst>
          </p:cNvPr>
          <p:cNvSpPr>
            <a:spLocks noChangeShapeType="1"/>
          </p:cNvSpPr>
          <p:nvPr/>
        </p:nvSpPr>
        <p:spPr bwMode="auto">
          <a:xfrm flipV="1">
            <a:off x="3810000" y="2006600"/>
            <a:ext cx="1073150" cy="241300"/>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3" name="Rectangle 62">
            <a:extLst>
              <a:ext uri="{FF2B5EF4-FFF2-40B4-BE49-F238E27FC236}">
                <a16:creationId xmlns:a16="http://schemas.microsoft.com/office/drawing/2014/main" id="{A987C459-3BFC-EA4E-994A-497EF3CD0AB1}"/>
              </a:ext>
            </a:extLst>
          </p:cNvPr>
          <p:cNvSpPr>
            <a:spLocks noChangeArrowheads="1"/>
          </p:cNvSpPr>
          <p:nvPr/>
        </p:nvSpPr>
        <p:spPr bwMode="auto">
          <a:xfrm>
            <a:off x="4881563" y="1844675"/>
            <a:ext cx="1535112"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Vibrational energy levels</a:t>
            </a:r>
          </a:p>
        </p:txBody>
      </p:sp>
      <p:sp>
        <p:nvSpPr>
          <p:cNvPr id="41024" name="Line 63">
            <a:extLst>
              <a:ext uri="{FF2B5EF4-FFF2-40B4-BE49-F238E27FC236}">
                <a16:creationId xmlns:a16="http://schemas.microsoft.com/office/drawing/2014/main" id="{A0A0FB7A-F7AA-E541-AAC3-87B4DC76195B}"/>
              </a:ext>
            </a:extLst>
          </p:cNvPr>
          <p:cNvSpPr>
            <a:spLocks noChangeShapeType="1"/>
          </p:cNvSpPr>
          <p:nvPr/>
        </p:nvSpPr>
        <p:spPr bwMode="auto">
          <a:xfrm flipV="1">
            <a:off x="3816350" y="2146300"/>
            <a:ext cx="1100138" cy="190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5" name="Rectangle 64">
            <a:extLst>
              <a:ext uri="{FF2B5EF4-FFF2-40B4-BE49-F238E27FC236}">
                <a16:creationId xmlns:a16="http://schemas.microsoft.com/office/drawing/2014/main" id="{E3B77031-E2DF-8C40-8BDC-B6981444D0B1}"/>
              </a:ext>
            </a:extLst>
          </p:cNvPr>
          <p:cNvSpPr>
            <a:spLocks noChangeArrowheads="1"/>
          </p:cNvSpPr>
          <p:nvPr/>
        </p:nvSpPr>
        <p:spPr bwMode="auto">
          <a:xfrm>
            <a:off x="4875213" y="2022475"/>
            <a:ext cx="148272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Rotational energy levels</a:t>
            </a:r>
          </a:p>
        </p:txBody>
      </p:sp>
      <p:sp>
        <p:nvSpPr>
          <p:cNvPr id="41026" name="Line 65">
            <a:extLst>
              <a:ext uri="{FF2B5EF4-FFF2-40B4-BE49-F238E27FC236}">
                <a16:creationId xmlns:a16="http://schemas.microsoft.com/office/drawing/2014/main" id="{9C99AB55-21C7-E74E-99A3-A19A68811D0E}"/>
              </a:ext>
            </a:extLst>
          </p:cNvPr>
          <p:cNvSpPr>
            <a:spLocks noChangeShapeType="1"/>
          </p:cNvSpPr>
          <p:nvPr/>
        </p:nvSpPr>
        <p:spPr bwMode="auto">
          <a:xfrm flipV="1">
            <a:off x="3810000" y="2324100"/>
            <a:ext cx="1100138" cy="635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027" name="Rectangle 66">
            <a:extLst>
              <a:ext uri="{FF2B5EF4-FFF2-40B4-BE49-F238E27FC236}">
                <a16:creationId xmlns:a16="http://schemas.microsoft.com/office/drawing/2014/main" id="{A712804D-47C5-0146-B82D-D175CDF3D992}"/>
              </a:ext>
            </a:extLst>
          </p:cNvPr>
          <p:cNvSpPr>
            <a:spLocks noChangeArrowheads="1"/>
          </p:cNvSpPr>
          <p:nvPr/>
        </p:nvSpPr>
        <p:spPr bwMode="auto">
          <a:xfrm>
            <a:off x="4897438" y="2193925"/>
            <a:ext cx="1476375" cy="27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Electronic energy levels</a:t>
            </a:r>
          </a:p>
        </p:txBody>
      </p:sp>
      <p:sp>
        <p:nvSpPr>
          <p:cNvPr id="41028" name="Rectangle 67">
            <a:extLst>
              <a:ext uri="{FF2B5EF4-FFF2-40B4-BE49-F238E27FC236}">
                <a16:creationId xmlns:a16="http://schemas.microsoft.com/office/drawing/2014/main" id="{20606110-D636-394C-A7A5-5DE71C2DDF2F}"/>
              </a:ext>
            </a:extLst>
          </p:cNvPr>
          <p:cNvSpPr>
            <a:spLocks noChangeArrowheads="1"/>
          </p:cNvSpPr>
          <p:nvPr/>
        </p:nvSpPr>
        <p:spPr bwMode="auto">
          <a:xfrm>
            <a:off x="2222500" y="1524000"/>
            <a:ext cx="1173163"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latin typeface="Times New Roman" panose="02020603050405020304" pitchFamily="18" charset="0"/>
              </a:rPr>
              <a:t>Singlet States</a:t>
            </a:r>
          </a:p>
        </p:txBody>
      </p:sp>
      <p:sp>
        <p:nvSpPr>
          <p:cNvPr id="41029" name="Rectangle 68">
            <a:extLst>
              <a:ext uri="{FF2B5EF4-FFF2-40B4-BE49-F238E27FC236}">
                <a16:creationId xmlns:a16="http://schemas.microsoft.com/office/drawing/2014/main" id="{A7778BBB-468C-0348-B8D6-6E1402DCECE8}"/>
              </a:ext>
            </a:extLst>
          </p:cNvPr>
          <p:cNvSpPr>
            <a:spLocks noChangeArrowheads="1"/>
          </p:cNvSpPr>
          <p:nvPr/>
        </p:nvSpPr>
        <p:spPr bwMode="auto">
          <a:xfrm>
            <a:off x="4921250" y="1524000"/>
            <a:ext cx="1152525"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latin typeface="Times New Roman" panose="02020603050405020304" pitchFamily="18" charset="0"/>
              </a:rPr>
              <a:t>Triplet States</a:t>
            </a:r>
          </a:p>
        </p:txBody>
      </p:sp>
      <p:sp>
        <p:nvSpPr>
          <p:cNvPr id="41030" name="Text Box 69">
            <a:extLst>
              <a:ext uri="{FF2B5EF4-FFF2-40B4-BE49-F238E27FC236}">
                <a16:creationId xmlns:a16="http://schemas.microsoft.com/office/drawing/2014/main" id="{1C7BF0B9-5706-3745-A2FA-A9B5B0D423F5}"/>
              </a:ext>
            </a:extLst>
          </p:cNvPr>
          <p:cNvSpPr txBox="1">
            <a:spLocks noChangeArrowheads="1"/>
          </p:cNvSpPr>
          <p:nvPr/>
        </p:nvSpPr>
        <p:spPr bwMode="auto">
          <a:xfrm>
            <a:off x="7315200" y="5181600"/>
            <a:ext cx="1692275"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87</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112</a:t>
            </a:r>
          </a:p>
        </p:txBody>
      </p:sp>
      <p:sp>
        <p:nvSpPr>
          <p:cNvPr id="41031" name="Footer Placeholder 1">
            <a:extLst>
              <a:ext uri="{FF2B5EF4-FFF2-40B4-BE49-F238E27FC236}">
                <a16:creationId xmlns:a16="http://schemas.microsoft.com/office/drawing/2014/main" id="{F0659048-B90F-5C47-BAD6-347DBBFE0AA5}"/>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Date Placeholder 3">
            <a:extLst>
              <a:ext uri="{FF2B5EF4-FFF2-40B4-BE49-F238E27FC236}">
                <a16:creationId xmlns:a16="http://schemas.microsoft.com/office/drawing/2014/main" id="{3FF2884E-5B64-2B4E-89FC-196B309A453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E8CB75D-8457-3041-BC03-DACD14948CD2}"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43010" name="Slide Number Placeholder 5">
            <a:extLst>
              <a:ext uri="{FF2B5EF4-FFF2-40B4-BE49-F238E27FC236}">
                <a16:creationId xmlns:a16="http://schemas.microsoft.com/office/drawing/2014/main" id="{8E9D9558-D4F0-1B44-A896-B09275BFD66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019B5AD6-AC67-A747-8AAA-2EEF17B815EB}" type="slidenum">
              <a:rPr lang="en-US" altLang="en-US" sz="1400" smtClean="0">
                <a:latin typeface="Times New Roman" panose="02020603050405020304" pitchFamily="18" charset="0"/>
              </a:rPr>
              <a:pPr>
                <a:spcBef>
                  <a:spcPct val="0"/>
                </a:spcBef>
                <a:buFontTx/>
                <a:buNone/>
              </a:pPr>
              <a:t>22</a:t>
            </a:fld>
            <a:endParaRPr lang="en-US" altLang="en-US" sz="1400">
              <a:latin typeface="Times New Roman" panose="02020603050405020304" pitchFamily="18" charset="0"/>
            </a:endParaRPr>
          </a:p>
        </p:txBody>
      </p:sp>
      <p:sp>
        <p:nvSpPr>
          <p:cNvPr id="43011" name="Rectangle 2">
            <a:extLst>
              <a:ext uri="{FF2B5EF4-FFF2-40B4-BE49-F238E27FC236}">
                <a16:creationId xmlns:a16="http://schemas.microsoft.com/office/drawing/2014/main" id="{3DFCCADA-DA39-BC48-954B-BF0868012DD2}"/>
              </a:ext>
            </a:extLst>
          </p:cNvPr>
          <p:cNvSpPr>
            <a:spLocks noGrp="1" noChangeArrowheads="1"/>
          </p:cNvSpPr>
          <p:nvPr>
            <p:ph type="title"/>
          </p:nvPr>
        </p:nvSpPr>
        <p:spPr>
          <a:xfrm>
            <a:off x="704850" y="-762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43012" name="Rectangle 3">
            <a:extLst>
              <a:ext uri="{FF2B5EF4-FFF2-40B4-BE49-F238E27FC236}">
                <a16:creationId xmlns:a16="http://schemas.microsoft.com/office/drawing/2014/main" id="{C8B63DD4-3CD5-604A-921A-F27CD3275104}"/>
              </a:ext>
            </a:extLst>
          </p:cNvPr>
          <p:cNvSpPr>
            <a:spLocks noGrp="1" noChangeArrowheads="1"/>
          </p:cNvSpPr>
          <p:nvPr>
            <p:ph type="body" idx="1"/>
          </p:nvPr>
        </p:nvSpPr>
        <p:spPr>
          <a:xfrm>
            <a:off x="457200" y="1082675"/>
            <a:ext cx="7772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solidFill>
                  <a:srgbClr val="FF0000"/>
                </a:solidFill>
              </a:rPr>
              <a:t>Stokes Shift</a:t>
            </a:r>
            <a:endParaRPr lang="en-US" altLang="en-US"/>
          </a:p>
          <a:p>
            <a:pPr lvl="1" eaLnBrk="1" hangingPunct="1"/>
            <a:r>
              <a:rPr lang="en-US" altLang="en-US"/>
              <a:t>is the energy difference between the lowest energy peak of absorbance and the highest energy of emission</a:t>
            </a:r>
          </a:p>
        </p:txBody>
      </p:sp>
      <p:sp>
        <p:nvSpPr>
          <p:cNvPr id="43013" name="Rectangle 4">
            <a:extLst>
              <a:ext uri="{FF2B5EF4-FFF2-40B4-BE49-F238E27FC236}">
                <a16:creationId xmlns:a16="http://schemas.microsoft.com/office/drawing/2014/main" id="{25F926C8-A716-DC44-ABFB-FDE0CAC54DF4}"/>
              </a:ext>
            </a:extLst>
          </p:cNvPr>
          <p:cNvSpPr>
            <a:spLocks noChangeArrowheads="1"/>
          </p:cNvSpPr>
          <p:nvPr/>
        </p:nvSpPr>
        <p:spPr bwMode="auto">
          <a:xfrm>
            <a:off x="1739900" y="3702050"/>
            <a:ext cx="5549900" cy="2463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43014" name="Freeform 5">
            <a:extLst>
              <a:ext uri="{FF2B5EF4-FFF2-40B4-BE49-F238E27FC236}">
                <a16:creationId xmlns:a16="http://schemas.microsoft.com/office/drawing/2014/main" id="{4B3AE880-A947-884E-8D57-21A36319C73F}"/>
              </a:ext>
            </a:extLst>
          </p:cNvPr>
          <p:cNvSpPr>
            <a:spLocks/>
          </p:cNvSpPr>
          <p:nvPr/>
        </p:nvSpPr>
        <p:spPr bwMode="auto">
          <a:xfrm>
            <a:off x="2400300" y="4448175"/>
            <a:ext cx="3316288" cy="1716088"/>
          </a:xfrm>
          <a:custGeom>
            <a:avLst/>
            <a:gdLst>
              <a:gd name="T0" fmla="*/ 2147483646 w 2089"/>
              <a:gd name="T1" fmla="*/ 2147483646 h 1081"/>
              <a:gd name="T2" fmla="*/ 2147483646 w 2089"/>
              <a:gd name="T3" fmla="*/ 2147483646 h 1081"/>
              <a:gd name="T4" fmla="*/ 2147483646 w 2089"/>
              <a:gd name="T5" fmla="*/ 2147483646 h 1081"/>
              <a:gd name="T6" fmla="*/ 2147483646 w 2089"/>
              <a:gd name="T7" fmla="*/ 2147483646 h 1081"/>
              <a:gd name="T8" fmla="*/ 2147483646 w 2089"/>
              <a:gd name="T9" fmla="*/ 2147483646 h 1081"/>
              <a:gd name="T10" fmla="*/ 2147483646 w 2089"/>
              <a:gd name="T11" fmla="*/ 2147483646 h 1081"/>
              <a:gd name="T12" fmla="*/ 2147483646 w 2089"/>
              <a:gd name="T13" fmla="*/ 2147483646 h 1081"/>
              <a:gd name="T14" fmla="*/ 2147483646 w 2089"/>
              <a:gd name="T15" fmla="*/ 2147483646 h 1081"/>
              <a:gd name="T16" fmla="*/ 2147483646 w 2089"/>
              <a:gd name="T17" fmla="*/ 2147483646 h 1081"/>
              <a:gd name="T18" fmla="*/ 2147483646 w 2089"/>
              <a:gd name="T19" fmla="*/ 2147483646 h 1081"/>
              <a:gd name="T20" fmla="*/ 2147483646 w 2089"/>
              <a:gd name="T21" fmla="*/ 2147483646 h 1081"/>
              <a:gd name="T22" fmla="*/ 2147483646 w 2089"/>
              <a:gd name="T23" fmla="*/ 2147483646 h 1081"/>
              <a:gd name="T24" fmla="*/ 2147483646 w 2089"/>
              <a:gd name="T25" fmla="*/ 2147483646 h 1081"/>
              <a:gd name="T26" fmla="*/ 2147483646 w 2089"/>
              <a:gd name="T27" fmla="*/ 2147483646 h 1081"/>
              <a:gd name="T28" fmla="*/ 2147483646 w 2089"/>
              <a:gd name="T29" fmla="*/ 2147483646 h 1081"/>
              <a:gd name="T30" fmla="*/ 2147483646 w 2089"/>
              <a:gd name="T31" fmla="*/ 2147483646 h 1081"/>
              <a:gd name="T32" fmla="*/ 2147483646 w 2089"/>
              <a:gd name="T33" fmla="*/ 2147483646 h 1081"/>
              <a:gd name="T34" fmla="*/ 2147483646 w 2089"/>
              <a:gd name="T35" fmla="*/ 2147483646 h 1081"/>
              <a:gd name="T36" fmla="*/ 2147483646 w 2089"/>
              <a:gd name="T37" fmla="*/ 2147483646 h 1081"/>
              <a:gd name="T38" fmla="*/ 2147483646 w 2089"/>
              <a:gd name="T39" fmla="*/ 2147483646 h 1081"/>
              <a:gd name="T40" fmla="*/ 2147483646 w 2089"/>
              <a:gd name="T41" fmla="*/ 2147483646 h 1081"/>
              <a:gd name="T42" fmla="*/ 2147483646 w 2089"/>
              <a:gd name="T43" fmla="*/ 2147483646 h 1081"/>
              <a:gd name="T44" fmla="*/ 2147483646 w 2089"/>
              <a:gd name="T45" fmla="*/ 2147483646 h 1081"/>
              <a:gd name="T46" fmla="*/ 2147483646 w 2089"/>
              <a:gd name="T47" fmla="*/ 2147483646 h 1081"/>
              <a:gd name="T48" fmla="*/ 2147483646 w 2089"/>
              <a:gd name="T49" fmla="*/ 2147483646 h 1081"/>
              <a:gd name="T50" fmla="*/ 2147483646 w 2089"/>
              <a:gd name="T51" fmla="*/ 2147483646 h 1081"/>
              <a:gd name="T52" fmla="*/ 2147483646 w 2089"/>
              <a:gd name="T53" fmla="*/ 0 h 1081"/>
              <a:gd name="T54" fmla="*/ 2147483646 w 2089"/>
              <a:gd name="T55" fmla="*/ 2147483646 h 1081"/>
              <a:gd name="T56" fmla="*/ 2147483646 w 2089"/>
              <a:gd name="T57" fmla="*/ 2147483646 h 1081"/>
              <a:gd name="T58" fmla="*/ 2147483646 w 2089"/>
              <a:gd name="T59" fmla="*/ 2147483646 h 1081"/>
              <a:gd name="T60" fmla="*/ 2147483646 w 2089"/>
              <a:gd name="T61" fmla="*/ 2147483646 h 1081"/>
              <a:gd name="T62" fmla="*/ 2147483646 w 2089"/>
              <a:gd name="T63" fmla="*/ 2147483646 h 1081"/>
              <a:gd name="T64" fmla="*/ 2147483646 w 2089"/>
              <a:gd name="T65" fmla="*/ 2147483646 h 1081"/>
              <a:gd name="T66" fmla="*/ 2147483646 w 2089"/>
              <a:gd name="T67" fmla="*/ 2147483646 h 1081"/>
              <a:gd name="T68" fmla="*/ 2147483646 w 2089"/>
              <a:gd name="T69" fmla="*/ 2147483646 h 1081"/>
              <a:gd name="T70" fmla="*/ 2147483646 w 2089"/>
              <a:gd name="T71" fmla="*/ 2147483646 h 1081"/>
              <a:gd name="T72" fmla="*/ 2147483646 w 2089"/>
              <a:gd name="T73" fmla="*/ 2147483646 h 1081"/>
              <a:gd name="T74" fmla="*/ 2147483646 w 2089"/>
              <a:gd name="T75" fmla="*/ 2147483646 h 1081"/>
              <a:gd name="T76" fmla="*/ 2147483646 w 2089"/>
              <a:gd name="T77" fmla="*/ 2147483646 h 1081"/>
              <a:gd name="T78" fmla="*/ 2147483646 w 2089"/>
              <a:gd name="T79" fmla="*/ 2147483646 h 1081"/>
              <a:gd name="T80" fmla="*/ 2147483646 w 2089"/>
              <a:gd name="T81" fmla="*/ 2147483646 h 1081"/>
              <a:gd name="T82" fmla="*/ 2147483646 w 2089"/>
              <a:gd name="T83" fmla="*/ 2147483646 h 1081"/>
              <a:gd name="T84" fmla="*/ 2147483646 w 2089"/>
              <a:gd name="T85" fmla="*/ 2147483646 h 1081"/>
              <a:gd name="T86" fmla="*/ 2147483646 w 2089"/>
              <a:gd name="T87" fmla="*/ 2147483646 h 1081"/>
              <a:gd name="T88" fmla="*/ 2147483646 w 2089"/>
              <a:gd name="T89" fmla="*/ 2147483646 h 1081"/>
              <a:gd name="T90" fmla="*/ 2147483646 w 2089"/>
              <a:gd name="T91" fmla="*/ 2147483646 h 1081"/>
              <a:gd name="T92" fmla="*/ 2147483646 w 2089"/>
              <a:gd name="T93" fmla="*/ 2147483646 h 1081"/>
              <a:gd name="T94" fmla="*/ 2147483646 w 2089"/>
              <a:gd name="T95" fmla="*/ 2147483646 h 1081"/>
              <a:gd name="T96" fmla="*/ 2147483646 w 2089"/>
              <a:gd name="T97" fmla="*/ 2147483646 h 10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89" h="1081">
                <a:moveTo>
                  <a:pt x="0" y="1080"/>
                </a:moveTo>
                <a:lnTo>
                  <a:pt x="18" y="1080"/>
                </a:lnTo>
                <a:lnTo>
                  <a:pt x="36" y="1080"/>
                </a:lnTo>
                <a:lnTo>
                  <a:pt x="54" y="1080"/>
                </a:lnTo>
                <a:lnTo>
                  <a:pt x="72" y="1074"/>
                </a:lnTo>
                <a:lnTo>
                  <a:pt x="90" y="1068"/>
                </a:lnTo>
                <a:lnTo>
                  <a:pt x="108" y="1062"/>
                </a:lnTo>
                <a:lnTo>
                  <a:pt x="126" y="1056"/>
                </a:lnTo>
                <a:lnTo>
                  <a:pt x="144" y="1044"/>
                </a:lnTo>
                <a:lnTo>
                  <a:pt x="144" y="1026"/>
                </a:lnTo>
                <a:lnTo>
                  <a:pt x="186" y="1008"/>
                </a:lnTo>
                <a:lnTo>
                  <a:pt x="192" y="990"/>
                </a:lnTo>
                <a:lnTo>
                  <a:pt x="210" y="978"/>
                </a:lnTo>
                <a:lnTo>
                  <a:pt x="222" y="960"/>
                </a:lnTo>
                <a:lnTo>
                  <a:pt x="234" y="936"/>
                </a:lnTo>
                <a:lnTo>
                  <a:pt x="252" y="924"/>
                </a:lnTo>
                <a:lnTo>
                  <a:pt x="258" y="906"/>
                </a:lnTo>
                <a:lnTo>
                  <a:pt x="264" y="888"/>
                </a:lnTo>
                <a:lnTo>
                  <a:pt x="276" y="870"/>
                </a:lnTo>
                <a:lnTo>
                  <a:pt x="282" y="852"/>
                </a:lnTo>
                <a:lnTo>
                  <a:pt x="288" y="834"/>
                </a:lnTo>
                <a:lnTo>
                  <a:pt x="300" y="816"/>
                </a:lnTo>
                <a:lnTo>
                  <a:pt x="306" y="792"/>
                </a:lnTo>
                <a:lnTo>
                  <a:pt x="312" y="774"/>
                </a:lnTo>
                <a:lnTo>
                  <a:pt x="324" y="756"/>
                </a:lnTo>
                <a:lnTo>
                  <a:pt x="330" y="738"/>
                </a:lnTo>
                <a:lnTo>
                  <a:pt x="336" y="720"/>
                </a:lnTo>
                <a:lnTo>
                  <a:pt x="348" y="702"/>
                </a:lnTo>
                <a:lnTo>
                  <a:pt x="354" y="684"/>
                </a:lnTo>
                <a:lnTo>
                  <a:pt x="360" y="666"/>
                </a:lnTo>
                <a:lnTo>
                  <a:pt x="378" y="642"/>
                </a:lnTo>
                <a:lnTo>
                  <a:pt x="390" y="624"/>
                </a:lnTo>
                <a:lnTo>
                  <a:pt x="402" y="600"/>
                </a:lnTo>
                <a:lnTo>
                  <a:pt x="408" y="582"/>
                </a:lnTo>
                <a:lnTo>
                  <a:pt x="420" y="564"/>
                </a:lnTo>
                <a:lnTo>
                  <a:pt x="426" y="546"/>
                </a:lnTo>
                <a:lnTo>
                  <a:pt x="444" y="534"/>
                </a:lnTo>
                <a:lnTo>
                  <a:pt x="450" y="516"/>
                </a:lnTo>
                <a:lnTo>
                  <a:pt x="468" y="510"/>
                </a:lnTo>
                <a:lnTo>
                  <a:pt x="486" y="504"/>
                </a:lnTo>
                <a:lnTo>
                  <a:pt x="504" y="498"/>
                </a:lnTo>
                <a:lnTo>
                  <a:pt x="522" y="492"/>
                </a:lnTo>
                <a:lnTo>
                  <a:pt x="540" y="492"/>
                </a:lnTo>
                <a:lnTo>
                  <a:pt x="564" y="492"/>
                </a:lnTo>
                <a:lnTo>
                  <a:pt x="582" y="498"/>
                </a:lnTo>
                <a:lnTo>
                  <a:pt x="600" y="504"/>
                </a:lnTo>
                <a:lnTo>
                  <a:pt x="618" y="504"/>
                </a:lnTo>
                <a:lnTo>
                  <a:pt x="636" y="504"/>
                </a:lnTo>
                <a:lnTo>
                  <a:pt x="660" y="504"/>
                </a:lnTo>
                <a:lnTo>
                  <a:pt x="678" y="504"/>
                </a:lnTo>
                <a:lnTo>
                  <a:pt x="696" y="498"/>
                </a:lnTo>
                <a:lnTo>
                  <a:pt x="714" y="492"/>
                </a:lnTo>
                <a:lnTo>
                  <a:pt x="732" y="480"/>
                </a:lnTo>
                <a:lnTo>
                  <a:pt x="744" y="462"/>
                </a:lnTo>
                <a:lnTo>
                  <a:pt x="762" y="450"/>
                </a:lnTo>
                <a:lnTo>
                  <a:pt x="780" y="432"/>
                </a:lnTo>
                <a:lnTo>
                  <a:pt x="792" y="408"/>
                </a:lnTo>
                <a:lnTo>
                  <a:pt x="804" y="390"/>
                </a:lnTo>
                <a:lnTo>
                  <a:pt x="816" y="372"/>
                </a:lnTo>
                <a:lnTo>
                  <a:pt x="834" y="354"/>
                </a:lnTo>
                <a:lnTo>
                  <a:pt x="840" y="336"/>
                </a:lnTo>
                <a:lnTo>
                  <a:pt x="852" y="312"/>
                </a:lnTo>
                <a:lnTo>
                  <a:pt x="864" y="288"/>
                </a:lnTo>
                <a:lnTo>
                  <a:pt x="882" y="264"/>
                </a:lnTo>
                <a:lnTo>
                  <a:pt x="882" y="246"/>
                </a:lnTo>
                <a:lnTo>
                  <a:pt x="888" y="228"/>
                </a:lnTo>
                <a:lnTo>
                  <a:pt x="900" y="210"/>
                </a:lnTo>
                <a:lnTo>
                  <a:pt x="900" y="192"/>
                </a:lnTo>
                <a:lnTo>
                  <a:pt x="912" y="174"/>
                </a:lnTo>
                <a:lnTo>
                  <a:pt x="918" y="156"/>
                </a:lnTo>
                <a:lnTo>
                  <a:pt x="930" y="138"/>
                </a:lnTo>
                <a:lnTo>
                  <a:pt x="930" y="120"/>
                </a:lnTo>
                <a:lnTo>
                  <a:pt x="948" y="108"/>
                </a:lnTo>
                <a:lnTo>
                  <a:pt x="954" y="90"/>
                </a:lnTo>
                <a:lnTo>
                  <a:pt x="972" y="84"/>
                </a:lnTo>
                <a:lnTo>
                  <a:pt x="984" y="66"/>
                </a:lnTo>
                <a:lnTo>
                  <a:pt x="1002" y="54"/>
                </a:lnTo>
                <a:lnTo>
                  <a:pt x="1008" y="36"/>
                </a:lnTo>
                <a:lnTo>
                  <a:pt x="1026" y="24"/>
                </a:lnTo>
                <a:lnTo>
                  <a:pt x="1044" y="12"/>
                </a:lnTo>
                <a:lnTo>
                  <a:pt x="1068" y="0"/>
                </a:lnTo>
                <a:lnTo>
                  <a:pt x="1116" y="12"/>
                </a:lnTo>
                <a:lnTo>
                  <a:pt x="1134" y="18"/>
                </a:lnTo>
                <a:lnTo>
                  <a:pt x="1152" y="24"/>
                </a:lnTo>
                <a:lnTo>
                  <a:pt x="1164" y="42"/>
                </a:lnTo>
                <a:lnTo>
                  <a:pt x="1182" y="60"/>
                </a:lnTo>
                <a:lnTo>
                  <a:pt x="1194" y="78"/>
                </a:lnTo>
                <a:lnTo>
                  <a:pt x="1206" y="96"/>
                </a:lnTo>
                <a:lnTo>
                  <a:pt x="1218" y="114"/>
                </a:lnTo>
                <a:lnTo>
                  <a:pt x="1230" y="132"/>
                </a:lnTo>
                <a:lnTo>
                  <a:pt x="1242" y="156"/>
                </a:lnTo>
                <a:lnTo>
                  <a:pt x="1254" y="180"/>
                </a:lnTo>
                <a:lnTo>
                  <a:pt x="1266" y="198"/>
                </a:lnTo>
                <a:lnTo>
                  <a:pt x="1278" y="216"/>
                </a:lnTo>
                <a:lnTo>
                  <a:pt x="1284" y="234"/>
                </a:lnTo>
                <a:lnTo>
                  <a:pt x="1290" y="252"/>
                </a:lnTo>
                <a:lnTo>
                  <a:pt x="1308" y="276"/>
                </a:lnTo>
                <a:lnTo>
                  <a:pt x="1314" y="300"/>
                </a:lnTo>
                <a:lnTo>
                  <a:pt x="1326" y="318"/>
                </a:lnTo>
                <a:lnTo>
                  <a:pt x="1332" y="336"/>
                </a:lnTo>
                <a:lnTo>
                  <a:pt x="1344" y="354"/>
                </a:lnTo>
                <a:lnTo>
                  <a:pt x="1350" y="372"/>
                </a:lnTo>
                <a:lnTo>
                  <a:pt x="1356" y="390"/>
                </a:lnTo>
                <a:lnTo>
                  <a:pt x="1374" y="414"/>
                </a:lnTo>
                <a:lnTo>
                  <a:pt x="1380" y="432"/>
                </a:lnTo>
                <a:lnTo>
                  <a:pt x="1392" y="456"/>
                </a:lnTo>
                <a:lnTo>
                  <a:pt x="1404" y="474"/>
                </a:lnTo>
                <a:lnTo>
                  <a:pt x="1422" y="498"/>
                </a:lnTo>
                <a:lnTo>
                  <a:pt x="1434" y="522"/>
                </a:lnTo>
                <a:lnTo>
                  <a:pt x="1446" y="540"/>
                </a:lnTo>
                <a:lnTo>
                  <a:pt x="1458" y="564"/>
                </a:lnTo>
                <a:lnTo>
                  <a:pt x="1470" y="582"/>
                </a:lnTo>
                <a:lnTo>
                  <a:pt x="1482" y="600"/>
                </a:lnTo>
                <a:lnTo>
                  <a:pt x="1500" y="624"/>
                </a:lnTo>
                <a:lnTo>
                  <a:pt x="1506" y="648"/>
                </a:lnTo>
                <a:lnTo>
                  <a:pt x="1524" y="660"/>
                </a:lnTo>
                <a:lnTo>
                  <a:pt x="1530" y="678"/>
                </a:lnTo>
                <a:lnTo>
                  <a:pt x="1548" y="696"/>
                </a:lnTo>
                <a:lnTo>
                  <a:pt x="1560" y="720"/>
                </a:lnTo>
                <a:lnTo>
                  <a:pt x="1572" y="738"/>
                </a:lnTo>
                <a:lnTo>
                  <a:pt x="1578" y="756"/>
                </a:lnTo>
                <a:lnTo>
                  <a:pt x="1596" y="774"/>
                </a:lnTo>
                <a:lnTo>
                  <a:pt x="1602" y="792"/>
                </a:lnTo>
                <a:lnTo>
                  <a:pt x="1620" y="816"/>
                </a:lnTo>
                <a:lnTo>
                  <a:pt x="1626" y="834"/>
                </a:lnTo>
                <a:lnTo>
                  <a:pt x="1644" y="852"/>
                </a:lnTo>
                <a:lnTo>
                  <a:pt x="1662" y="870"/>
                </a:lnTo>
                <a:lnTo>
                  <a:pt x="1668" y="888"/>
                </a:lnTo>
                <a:lnTo>
                  <a:pt x="1668" y="906"/>
                </a:lnTo>
                <a:lnTo>
                  <a:pt x="1686" y="924"/>
                </a:lnTo>
                <a:lnTo>
                  <a:pt x="1698" y="942"/>
                </a:lnTo>
                <a:lnTo>
                  <a:pt x="1716" y="960"/>
                </a:lnTo>
                <a:lnTo>
                  <a:pt x="1734" y="978"/>
                </a:lnTo>
                <a:lnTo>
                  <a:pt x="1752" y="990"/>
                </a:lnTo>
                <a:lnTo>
                  <a:pt x="1770" y="1002"/>
                </a:lnTo>
                <a:lnTo>
                  <a:pt x="1788" y="1020"/>
                </a:lnTo>
                <a:lnTo>
                  <a:pt x="1806" y="1032"/>
                </a:lnTo>
                <a:lnTo>
                  <a:pt x="1824" y="1032"/>
                </a:lnTo>
                <a:lnTo>
                  <a:pt x="1842" y="1032"/>
                </a:lnTo>
                <a:lnTo>
                  <a:pt x="1860" y="1032"/>
                </a:lnTo>
                <a:lnTo>
                  <a:pt x="1878" y="1026"/>
                </a:lnTo>
                <a:lnTo>
                  <a:pt x="1992" y="1032"/>
                </a:lnTo>
                <a:lnTo>
                  <a:pt x="2016" y="1044"/>
                </a:lnTo>
                <a:lnTo>
                  <a:pt x="2034" y="1050"/>
                </a:lnTo>
                <a:lnTo>
                  <a:pt x="2052" y="1056"/>
                </a:lnTo>
                <a:lnTo>
                  <a:pt x="2070" y="1074"/>
                </a:lnTo>
                <a:lnTo>
                  <a:pt x="2088" y="1080"/>
                </a:lnTo>
              </a:path>
            </a:pathLst>
          </a:custGeom>
          <a:solidFill>
            <a:srgbClr val="33CCFF"/>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5" name="Freeform 6">
            <a:extLst>
              <a:ext uri="{FF2B5EF4-FFF2-40B4-BE49-F238E27FC236}">
                <a16:creationId xmlns:a16="http://schemas.microsoft.com/office/drawing/2014/main" id="{D62FAD7B-7044-BA47-B382-EDE1A66A620F}"/>
              </a:ext>
            </a:extLst>
          </p:cNvPr>
          <p:cNvSpPr>
            <a:spLocks/>
          </p:cNvSpPr>
          <p:nvPr/>
        </p:nvSpPr>
        <p:spPr bwMode="auto">
          <a:xfrm>
            <a:off x="4781550" y="4448175"/>
            <a:ext cx="2401888" cy="1725613"/>
          </a:xfrm>
          <a:custGeom>
            <a:avLst/>
            <a:gdLst>
              <a:gd name="T0" fmla="*/ 0 w 1513"/>
              <a:gd name="T1" fmla="*/ 2147483646 h 1087"/>
              <a:gd name="T2" fmla="*/ 2147483646 w 1513"/>
              <a:gd name="T3" fmla="*/ 2147483646 h 1087"/>
              <a:gd name="T4" fmla="*/ 2147483646 w 1513"/>
              <a:gd name="T5" fmla="*/ 2147483646 h 1087"/>
              <a:gd name="T6" fmla="*/ 2147483646 w 1513"/>
              <a:gd name="T7" fmla="*/ 2147483646 h 1087"/>
              <a:gd name="T8" fmla="*/ 2147483646 w 1513"/>
              <a:gd name="T9" fmla="*/ 2147483646 h 1087"/>
              <a:gd name="T10" fmla="*/ 2147483646 w 1513"/>
              <a:gd name="T11" fmla="*/ 2147483646 h 1087"/>
              <a:gd name="T12" fmla="*/ 2147483646 w 1513"/>
              <a:gd name="T13" fmla="*/ 2147483646 h 1087"/>
              <a:gd name="T14" fmla="*/ 2147483646 w 1513"/>
              <a:gd name="T15" fmla="*/ 2147483646 h 1087"/>
              <a:gd name="T16" fmla="*/ 2147483646 w 1513"/>
              <a:gd name="T17" fmla="*/ 2147483646 h 1087"/>
              <a:gd name="T18" fmla="*/ 2147483646 w 1513"/>
              <a:gd name="T19" fmla="*/ 2147483646 h 1087"/>
              <a:gd name="T20" fmla="*/ 2147483646 w 1513"/>
              <a:gd name="T21" fmla="*/ 2147483646 h 1087"/>
              <a:gd name="T22" fmla="*/ 2147483646 w 1513"/>
              <a:gd name="T23" fmla="*/ 2147483646 h 1087"/>
              <a:gd name="T24" fmla="*/ 2147483646 w 1513"/>
              <a:gd name="T25" fmla="*/ 2147483646 h 1087"/>
              <a:gd name="T26" fmla="*/ 2147483646 w 1513"/>
              <a:gd name="T27" fmla="*/ 2147483646 h 1087"/>
              <a:gd name="T28" fmla="*/ 2147483646 w 1513"/>
              <a:gd name="T29" fmla="*/ 2147483646 h 1087"/>
              <a:gd name="T30" fmla="*/ 2147483646 w 1513"/>
              <a:gd name="T31" fmla="*/ 2147483646 h 1087"/>
              <a:gd name="T32" fmla="*/ 2147483646 w 1513"/>
              <a:gd name="T33" fmla="*/ 2147483646 h 1087"/>
              <a:gd name="T34" fmla="*/ 2147483646 w 1513"/>
              <a:gd name="T35" fmla="*/ 2147483646 h 1087"/>
              <a:gd name="T36" fmla="*/ 2147483646 w 1513"/>
              <a:gd name="T37" fmla="*/ 2147483646 h 1087"/>
              <a:gd name="T38" fmla="*/ 2147483646 w 1513"/>
              <a:gd name="T39" fmla="*/ 2147483646 h 1087"/>
              <a:gd name="T40" fmla="*/ 2147483646 w 1513"/>
              <a:gd name="T41" fmla="*/ 2147483646 h 1087"/>
              <a:gd name="T42" fmla="*/ 2147483646 w 1513"/>
              <a:gd name="T43" fmla="*/ 2147483646 h 1087"/>
              <a:gd name="T44" fmla="*/ 2147483646 w 1513"/>
              <a:gd name="T45" fmla="*/ 2147483646 h 1087"/>
              <a:gd name="T46" fmla="*/ 2147483646 w 1513"/>
              <a:gd name="T47" fmla="*/ 2147483646 h 1087"/>
              <a:gd name="T48" fmla="*/ 2147483646 w 1513"/>
              <a:gd name="T49" fmla="*/ 2147483646 h 1087"/>
              <a:gd name="T50" fmla="*/ 2147483646 w 1513"/>
              <a:gd name="T51" fmla="*/ 2147483646 h 1087"/>
              <a:gd name="T52" fmla="*/ 2147483646 w 1513"/>
              <a:gd name="T53" fmla="*/ 2147483646 h 1087"/>
              <a:gd name="T54" fmla="*/ 2147483646 w 1513"/>
              <a:gd name="T55" fmla="*/ 2147483646 h 1087"/>
              <a:gd name="T56" fmla="*/ 2147483646 w 1513"/>
              <a:gd name="T57" fmla="*/ 2147483646 h 1087"/>
              <a:gd name="T58" fmla="*/ 2147483646 w 1513"/>
              <a:gd name="T59" fmla="*/ 2147483646 h 1087"/>
              <a:gd name="T60" fmla="*/ 2147483646 w 1513"/>
              <a:gd name="T61" fmla="*/ 2147483646 h 1087"/>
              <a:gd name="T62" fmla="*/ 2147483646 w 1513"/>
              <a:gd name="T63" fmla="*/ 2147483646 h 1087"/>
              <a:gd name="T64" fmla="*/ 2147483646 w 1513"/>
              <a:gd name="T65" fmla="*/ 2147483646 h 1087"/>
              <a:gd name="T66" fmla="*/ 2147483646 w 1513"/>
              <a:gd name="T67" fmla="*/ 2147483646 h 1087"/>
              <a:gd name="T68" fmla="*/ 2147483646 w 1513"/>
              <a:gd name="T69" fmla="*/ 2147483646 h 1087"/>
              <a:gd name="T70" fmla="*/ 2147483646 w 1513"/>
              <a:gd name="T71" fmla="*/ 2147483646 h 1087"/>
              <a:gd name="T72" fmla="*/ 2147483646 w 1513"/>
              <a:gd name="T73" fmla="*/ 2147483646 h 1087"/>
              <a:gd name="T74" fmla="*/ 2147483646 w 1513"/>
              <a:gd name="T75" fmla="*/ 2147483646 h 1087"/>
              <a:gd name="T76" fmla="*/ 2147483646 w 1513"/>
              <a:gd name="T77" fmla="*/ 2147483646 h 1087"/>
              <a:gd name="T78" fmla="*/ 2147483646 w 1513"/>
              <a:gd name="T79" fmla="*/ 2147483646 h 1087"/>
              <a:gd name="T80" fmla="*/ 2147483646 w 1513"/>
              <a:gd name="T81" fmla="*/ 2147483646 h 1087"/>
              <a:gd name="T82" fmla="*/ 2147483646 w 1513"/>
              <a:gd name="T83" fmla="*/ 2147483646 h 1087"/>
              <a:gd name="T84" fmla="*/ 2147483646 w 1513"/>
              <a:gd name="T85" fmla="*/ 2147483646 h 1087"/>
              <a:gd name="T86" fmla="*/ 2147483646 w 1513"/>
              <a:gd name="T87" fmla="*/ 2147483646 h 1087"/>
              <a:gd name="T88" fmla="*/ 2147483646 w 1513"/>
              <a:gd name="T89" fmla="*/ 2147483646 h 1087"/>
              <a:gd name="T90" fmla="*/ 2147483646 w 1513"/>
              <a:gd name="T91" fmla="*/ 2147483646 h 1087"/>
              <a:gd name="T92" fmla="*/ 2147483646 w 1513"/>
              <a:gd name="T93" fmla="*/ 2147483646 h 1087"/>
              <a:gd name="T94" fmla="*/ 2147483646 w 1513"/>
              <a:gd name="T95" fmla="*/ 2147483646 h 1087"/>
              <a:gd name="T96" fmla="*/ 2147483646 w 1513"/>
              <a:gd name="T97" fmla="*/ 2147483646 h 1087"/>
              <a:gd name="T98" fmla="*/ 2147483646 w 1513"/>
              <a:gd name="T99" fmla="*/ 2147483646 h 1087"/>
              <a:gd name="T100" fmla="*/ 2147483646 w 1513"/>
              <a:gd name="T101" fmla="*/ 2147483646 h 1087"/>
              <a:gd name="T102" fmla="*/ 2147483646 w 1513"/>
              <a:gd name="T103" fmla="*/ 2147483646 h 1087"/>
              <a:gd name="T104" fmla="*/ 2147483646 w 1513"/>
              <a:gd name="T105" fmla="*/ 2147483646 h 1087"/>
              <a:gd name="T106" fmla="*/ 2147483646 w 1513"/>
              <a:gd name="T107" fmla="*/ 2147483646 h 1087"/>
              <a:gd name="T108" fmla="*/ 2147483646 w 1513"/>
              <a:gd name="T109" fmla="*/ 2147483646 h 1087"/>
              <a:gd name="T110" fmla="*/ 2147483646 w 1513"/>
              <a:gd name="T111" fmla="*/ 2147483646 h 10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513" h="1087">
                <a:moveTo>
                  <a:pt x="0" y="1080"/>
                </a:moveTo>
                <a:lnTo>
                  <a:pt x="0" y="1086"/>
                </a:lnTo>
                <a:lnTo>
                  <a:pt x="18" y="1086"/>
                </a:lnTo>
                <a:lnTo>
                  <a:pt x="42" y="1074"/>
                </a:lnTo>
                <a:lnTo>
                  <a:pt x="60" y="1074"/>
                </a:lnTo>
                <a:lnTo>
                  <a:pt x="78" y="1062"/>
                </a:lnTo>
                <a:lnTo>
                  <a:pt x="90" y="1044"/>
                </a:lnTo>
                <a:lnTo>
                  <a:pt x="108" y="1026"/>
                </a:lnTo>
                <a:lnTo>
                  <a:pt x="114" y="1008"/>
                </a:lnTo>
                <a:lnTo>
                  <a:pt x="126" y="990"/>
                </a:lnTo>
                <a:lnTo>
                  <a:pt x="132" y="972"/>
                </a:lnTo>
                <a:lnTo>
                  <a:pt x="150" y="954"/>
                </a:lnTo>
                <a:lnTo>
                  <a:pt x="156" y="930"/>
                </a:lnTo>
                <a:lnTo>
                  <a:pt x="174" y="912"/>
                </a:lnTo>
                <a:lnTo>
                  <a:pt x="180" y="876"/>
                </a:lnTo>
                <a:lnTo>
                  <a:pt x="198" y="852"/>
                </a:lnTo>
                <a:lnTo>
                  <a:pt x="198" y="816"/>
                </a:lnTo>
                <a:lnTo>
                  <a:pt x="204" y="780"/>
                </a:lnTo>
                <a:lnTo>
                  <a:pt x="210" y="744"/>
                </a:lnTo>
                <a:lnTo>
                  <a:pt x="222" y="708"/>
                </a:lnTo>
                <a:lnTo>
                  <a:pt x="228" y="660"/>
                </a:lnTo>
                <a:lnTo>
                  <a:pt x="234" y="624"/>
                </a:lnTo>
                <a:lnTo>
                  <a:pt x="246" y="588"/>
                </a:lnTo>
                <a:lnTo>
                  <a:pt x="246" y="552"/>
                </a:lnTo>
                <a:lnTo>
                  <a:pt x="252" y="516"/>
                </a:lnTo>
                <a:lnTo>
                  <a:pt x="258" y="480"/>
                </a:lnTo>
                <a:lnTo>
                  <a:pt x="270" y="432"/>
                </a:lnTo>
                <a:lnTo>
                  <a:pt x="276" y="384"/>
                </a:lnTo>
                <a:lnTo>
                  <a:pt x="282" y="348"/>
                </a:lnTo>
                <a:lnTo>
                  <a:pt x="288" y="324"/>
                </a:lnTo>
                <a:lnTo>
                  <a:pt x="294" y="300"/>
                </a:lnTo>
                <a:lnTo>
                  <a:pt x="300" y="276"/>
                </a:lnTo>
                <a:lnTo>
                  <a:pt x="306" y="228"/>
                </a:lnTo>
                <a:lnTo>
                  <a:pt x="318" y="192"/>
                </a:lnTo>
                <a:lnTo>
                  <a:pt x="318" y="174"/>
                </a:lnTo>
                <a:lnTo>
                  <a:pt x="324" y="150"/>
                </a:lnTo>
                <a:lnTo>
                  <a:pt x="336" y="126"/>
                </a:lnTo>
                <a:lnTo>
                  <a:pt x="348" y="102"/>
                </a:lnTo>
                <a:lnTo>
                  <a:pt x="354" y="84"/>
                </a:lnTo>
                <a:lnTo>
                  <a:pt x="372" y="66"/>
                </a:lnTo>
                <a:lnTo>
                  <a:pt x="390" y="54"/>
                </a:lnTo>
                <a:lnTo>
                  <a:pt x="438" y="30"/>
                </a:lnTo>
                <a:lnTo>
                  <a:pt x="456" y="24"/>
                </a:lnTo>
                <a:lnTo>
                  <a:pt x="474" y="18"/>
                </a:lnTo>
                <a:lnTo>
                  <a:pt x="492" y="6"/>
                </a:lnTo>
                <a:lnTo>
                  <a:pt x="510" y="6"/>
                </a:lnTo>
                <a:lnTo>
                  <a:pt x="528" y="0"/>
                </a:lnTo>
                <a:lnTo>
                  <a:pt x="546" y="6"/>
                </a:lnTo>
                <a:lnTo>
                  <a:pt x="564" y="18"/>
                </a:lnTo>
                <a:lnTo>
                  <a:pt x="582" y="24"/>
                </a:lnTo>
                <a:lnTo>
                  <a:pt x="600" y="42"/>
                </a:lnTo>
                <a:lnTo>
                  <a:pt x="618" y="60"/>
                </a:lnTo>
                <a:lnTo>
                  <a:pt x="636" y="72"/>
                </a:lnTo>
                <a:lnTo>
                  <a:pt x="648" y="90"/>
                </a:lnTo>
                <a:lnTo>
                  <a:pt x="660" y="108"/>
                </a:lnTo>
                <a:lnTo>
                  <a:pt x="678" y="120"/>
                </a:lnTo>
                <a:lnTo>
                  <a:pt x="684" y="138"/>
                </a:lnTo>
                <a:lnTo>
                  <a:pt x="702" y="150"/>
                </a:lnTo>
                <a:lnTo>
                  <a:pt x="708" y="168"/>
                </a:lnTo>
                <a:lnTo>
                  <a:pt x="720" y="186"/>
                </a:lnTo>
                <a:lnTo>
                  <a:pt x="726" y="204"/>
                </a:lnTo>
                <a:lnTo>
                  <a:pt x="744" y="222"/>
                </a:lnTo>
                <a:lnTo>
                  <a:pt x="750" y="240"/>
                </a:lnTo>
                <a:lnTo>
                  <a:pt x="768" y="264"/>
                </a:lnTo>
                <a:lnTo>
                  <a:pt x="774" y="282"/>
                </a:lnTo>
                <a:lnTo>
                  <a:pt x="792" y="300"/>
                </a:lnTo>
                <a:lnTo>
                  <a:pt x="798" y="318"/>
                </a:lnTo>
                <a:lnTo>
                  <a:pt x="804" y="336"/>
                </a:lnTo>
                <a:lnTo>
                  <a:pt x="816" y="354"/>
                </a:lnTo>
                <a:lnTo>
                  <a:pt x="822" y="372"/>
                </a:lnTo>
                <a:lnTo>
                  <a:pt x="834" y="390"/>
                </a:lnTo>
                <a:lnTo>
                  <a:pt x="846" y="408"/>
                </a:lnTo>
                <a:lnTo>
                  <a:pt x="852" y="432"/>
                </a:lnTo>
                <a:lnTo>
                  <a:pt x="864" y="450"/>
                </a:lnTo>
                <a:lnTo>
                  <a:pt x="870" y="468"/>
                </a:lnTo>
                <a:lnTo>
                  <a:pt x="876" y="486"/>
                </a:lnTo>
                <a:lnTo>
                  <a:pt x="888" y="504"/>
                </a:lnTo>
                <a:lnTo>
                  <a:pt x="894" y="522"/>
                </a:lnTo>
                <a:lnTo>
                  <a:pt x="906" y="546"/>
                </a:lnTo>
                <a:lnTo>
                  <a:pt x="918" y="570"/>
                </a:lnTo>
                <a:lnTo>
                  <a:pt x="924" y="594"/>
                </a:lnTo>
                <a:lnTo>
                  <a:pt x="936" y="618"/>
                </a:lnTo>
                <a:lnTo>
                  <a:pt x="942" y="642"/>
                </a:lnTo>
                <a:lnTo>
                  <a:pt x="948" y="660"/>
                </a:lnTo>
                <a:lnTo>
                  <a:pt x="966" y="678"/>
                </a:lnTo>
                <a:lnTo>
                  <a:pt x="972" y="702"/>
                </a:lnTo>
                <a:lnTo>
                  <a:pt x="990" y="726"/>
                </a:lnTo>
                <a:lnTo>
                  <a:pt x="996" y="744"/>
                </a:lnTo>
                <a:lnTo>
                  <a:pt x="1008" y="768"/>
                </a:lnTo>
                <a:lnTo>
                  <a:pt x="1014" y="786"/>
                </a:lnTo>
                <a:lnTo>
                  <a:pt x="1044" y="822"/>
                </a:lnTo>
                <a:lnTo>
                  <a:pt x="1056" y="840"/>
                </a:lnTo>
                <a:lnTo>
                  <a:pt x="1074" y="852"/>
                </a:lnTo>
                <a:lnTo>
                  <a:pt x="1074" y="870"/>
                </a:lnTo>
                <a:lnTo>
                  <a:pt x="1086" y="888"/>
                </a:lnTo>
                <a:lnTo>
                  <a:pt x="1098" y="906"/>
                </a:lnTo>
                <a:lnTo>
                  <a:pt x="1110" y="924"/>
                </a:lnTo>
                <a:lnTo>
                  <a:pt x="1128" y="930"/>
                </a:lnTo>
                <a:lnTo>
                  <a:pt x="1134" y="948"/>
                </a:lnTo>
                <a:lnTo>
                  <a:pt x="1152" y="954"/>
                </a:lnTo>
                <a:lnTo>
                  <a:pt x="1230" y="978"/>
                </a:lnTo>
                <a:lnTo>
                  <a:pt x="1248" y="978"/>
                </a:lnTo>
                <a:lnTo>
                  <a:pt x="1266" y="990"/>
                </a:lnTo>
                <a:lnTo>
                  <a:pt x="1284" y="996"/>
                </a:lnTo>
                <a:lnTo>
                  <a:pt x="1314" y="1008"/>
                </a:lnTo>
                <a:lnTo>
                  <a:pt x="1332" y="1014"/>
                </a:lnTo>
                <a:lnTo>
                  <a:pt x="1440" y="1026"/>
                </a:lnTo>
                <a:lnTo>
                  <a:pt x="1458" y="1038"/>
                </a:lnTo>
                <a:lnTo>
                  <a:pt x="1476" y="1044"/>
                </a:lnTo>
                <a:lnTo>
                  <a:pt x="1494" y="1056"/>
                </a:lnTo>
                <a:lnTo>
                  <a:pt x="1512" y="1062"/>
                </a:lnTo>
                <a:lnTo>
                  <a:pt x="1506" y="1080"/>
                </a:lnTo>
              </a:path>
            </a:pathLst>
          </a:custGeom>
          <a:solidFill>
            <a:srgbClr val="00FF99"/>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016" name="Line 7">
            <a:extLst>
              <a:ext uri="{FF2B5EF4-FFF2-40B4-BE49-F238E27FC236}">
                <a16:creationId xmlns:a16="http://schemas.microsoft.com/office/drawing/2014/main" id="{6D489297-D9AB-5B4E-B260-2E35826B7030}"/>
              </a:ext>
            </a:extLst>
          </p:cNvPr>
          <p:cNvSpPr>
            <a:spLocks noChangeShapeType="1"/>
          </p:cNvSpPr>
          <p:nvPr/>
        </p:nvSpPr>
        <p:spPr bwMode="auto">
          <a:xfrm>
            <a:off x="4111625" y="4038600"/>
            <a:ext cx="1482725"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7" name="Line 8">
            <a:extLst>
              <a:ext uri="{FF2B5EF4-FFF2-40B4-BE49-F238E27FC236}">
                <a16:creationId xmlns:a16="http://schemas.microsoft.com/office/drawing/2014/main" id="{E8B58DC5-BBEC-C447-87E3-C0D42353EA04}"/>
              </a:ext>
            </a:extLst>
          </p:cNvPr>
          <p:cNvSpPr>
            <a:spLocks noChangeShapeType="1"/>
          </p:cNvSpPr>
          <p:nvPr/>
        </p:nvSpPr>
        <p:spPr bwMode="auto">
          <a:xfrm>
            <a:off x="4095750" y="4464050"/>
            <a:ext cx="0" cy="1692275"/>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8" name="Line 9">
            <a:extLst>
              <a:ext uri="{FF2B5EF4-FFF2-40B4-BE49-F238E27FC236}">
                <a16:creationId xmlns:a16="http://schemas.microsoft.com/office/drawing/2014/main" id="{67948D81-D437-CC43-A3BF-F4D8E6758130}"/>
              </a:ext>
            </a:extLst>
          </p:cNvPr>
          <p:cNvSpPr>
            <a:spLocks noChangeShapeType="1"/>
          </p:cNvSpPr>
          <p:nvPr/>
        </p:nvSpPr>
        <p:spPr bwMode="auto">
          <a:xfrm>
            <a:off x="5600700" y="4445000"/>
            <a:ext cx="0" cy="1720850"/>
          </a:xfrm>
          <a:prstGeom prst="line">
            <a:avLst/>
          </a:prstGeom>
          <a:noFill/>
          <a:ln w="12700">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019" name="Rectangle 10">
            <a:extLst>
              <a:ext uri="{FF2B5EF4-FFF2-40B4-BE49-F238E27FC236}">
                <a16:creationId xmlns:a16="http://schemas.microsoft.com/office/drawing/2014/main" id="{718AC64D-6DDE-D24F-B8C5-11E424BA138E}"/>
              </a:ext>
            </a:extLst>
          </p:cNvPr>
          <p:cNvSpPr>
            <a:spLocks noChangeArrowheads="1"/>
          </p:cNvSpPr>
          <p:nvPr/>
        </p:nvSpPr>
        <p:spPr bwMode="auto">
          <a:xfrm>
            <a:off x="3808413" y="4141788"/>
            <a:ext cx="73818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495 nm</a:t>
            </a:r>
          </a:p>
        </p:txBody>
      </p:sp>
      <p:sp>
        <p:nvSpPr>
          <p:cNvPr id="43020" name="Rectangle 11">
            <a:extLst>
              <a:ext uri="{FF2B5EF4-FFF2-40B4-BE49-F238E27FC236}">
                <a16:creationId xmlns:a16="http://schemas.microsoft.com/office/drawing/2014/main" id="{CF565B90-B59A-8C40-9C22-A9130E8C2889}"/>
              </a:ext>
            </a:extLst>
          </p:cNvPr>
          <p:cNvSpPr>
            <a:spLocks noChangeArrowheads="1"/>
          </p:cNvSpPr>
          <p:nvPr/>
        </p:nvSpPr>
        <p:spPr bwMode="auto">
          <a:xfrm>
            <a:off x="5370513" y="4122738"/>
            <a:ext cx="738187"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518 nm</a:t>
            </a:r>
          </a:p>
        </p:txBody>
      </p:sp>
      <p:sp>
        <p:nvSpPr>
          <p:cNvPr id="43021" name="Rectangle 12">
            <a:extLst>
              <a:ext uri="{FF2B5EF4-FFF2-40B4-BE49-F238E27FC236}">
                <a16:creationId xmlns:a16="http://schemas.microsoft.com/office/drawing/2014/main" id="{2FC63F33-4896-4341-BC9E-715B4986042D}"/>
              </a:ext>
            </a:extLst>
          </p:cNvPr>
          <p:cNvSpPr>
            <a:spLocks noChangeArrowheads="1"/>
          </p:cNvSpPr>
          <p:nvPr/>
        </p:nvSpPr>
        <p:spPr bwMode="auto">
          <a:xfrm>
            <a:off x="3932238" y="3694113"/>
            <a:ext cx="19050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Stokes Shift is 20 + nm</a:t>
            </a:r>
          </a:p>
        </p:txBody>
      </p:sp>
      <p:sp>
        <p:nvSpPr>
          <p:cNvPr id="43022" name="Rectangle 13">
            <a:extLst>
              <a:ext uri="{FF2B5EF4-FFF2-40B4-BE49-F238E27FC236}">
                <a16:creationId xmlns:a16="http://schemas.microsoft.com/office/drawing/2014/main" id="{2C6F6184-92BF-4947-A9F3-D53AE49490A1}"/>
              </a:ext>
            </a:extLst>
          </p:cNvPr>
          <p:cNvSpPr>
            <a:spLocks noChangeArrowheads="1"/>
          </p:cNvSpPr>
          <p:nvPr/>
        </p:nvSpPr>
        <p:spPr bwMode="auto">
          <a:xfrm>
            <a:off x="1989138" y="3808413"/>
            <a:ext cx="1073150" cy="52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Fluorescein</a:t>
            </a:r>
          </a:p>
          <a:p>
            <a:pPr>
              <a:spcBef>
                <a:spcPct val="0"/>
              </a:spcBef>
              <a:buFontTx/>
              <a:buNone/>
            </a:pPr>
            <a:r>
              <a:rPr lang="en-US" altLang="en-US" sz="1400" b="1">
                <a:latin typeface="Times New Roman" panose="02020603050405020304" pitchFamily="18" charset="0"/>
              </a:rPr>
              <a:t>molecule</a:t>
            </a:r>
          </a:p>
        </p:txBody>
      </p:sp>
      <p:sp>
        <p:nvSpPr>
          <p:cNvPr id="43023" name="Rectangle 14">
            <a:extLst>
              <a:ext uri="{FF2B5EF4-FFF2-40B4-BE49-F238E27FC236}">
                <a16:creationId xmlns:a16="http://schemas.microsoft.com/office/drawing/2014/main" id="{B4923E67-8BE0-FD43-9643-EAD8345E2776}"/>
              </a:ext>
            </a:extLst>
          </p:cNvPr>
          <p:cNvSpPr>
            <a:spLocks noChangeArrowheads="1"/>
          </p:cNvSpPr>
          <p:nvPr/>
        </p:nvSpPr>
        <p:spPr bwMode="auto">
          <a:xfrm rot="-5400000">
            <a:off x="232569" y="4739482"/>
            <a:ext cx="23717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Fluorescnece Intensity</a:t>
            </a:r>
          </a:p>
        </p:txBody>
      </p:sp>
      <p:sp>
        <p:nvSpPr>
          <p:cNvPr id="43024" name="Rectangle 15">
            <a:extLst>
              <a:ext uri="{FF2B5EF4-FFF2-40B4-BE49-F238E27FC236}">
                <a16:creationId xmlns:a16="http://schemas.microsoft.com/office/drawing/2014/main" id="{5474C325-5558-6043-9683-2751EFF65585}"/>
              </a:ext>
            </a:extLst>
          </p:cNvPr>
          <p:cNvSpPr>
            <a:spLocks noChangeArrowheads="1"/>
          </p:cNvSpPr>
          <p:nvPr/>
        </p:nvSpPr>
        <p:spPr bwMode="auto">
          <a:xfrm>
            <a:off x="3751263" y="6238875"/>
            <a:ext cx="1362075" cy="37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Wavelength</a:t>
            </a:r>
          </a:p>
        </p:txBody>
      </p:sp>
      <p:sp>
        <p:nvSpPr>
          <p:cNvPr id="43025" name="Footer Placeholder 1">
            <a:extLst>
              <a:ext uri="{FF2B5EF4-FFF2-40B4-BE49-F238E27FC236}">
                <a16:creationId xmlns:a16="http://schemas.microsoft.com/office/drawing/2014/main" id="{3A05CFA5-2A7E-7F43-9E45-D1EF87601939}"/>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Date Placeholder 3">
            <a:extLst>
              <a:ext uri="{FF2B5EF4-FFF2-40B4-BE49-F238E27FC236}">
                <a16:creationId xmlns:a16="http://schemas.microsoft.com/office/drawing/2014/main" id="{B030C77E-9818-8040-9B3B-0D1F8F7AE1E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3D635D-1C53-2143-89E4-068B470D7B06}"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45058" name="Slide Number Placeholder 5">
            <a:extLst>
              <a:ext uri="{FF2B5EF4-FFF2-40B4-BE49-F238E27FC236}">
                <a16:creationId xmlns:a16="http://schemas.microsoft.com/office/drawing/2014/main" id="{5ED84C9F-9D01-304B-A0DC-B84D6AFBA2E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B5EE1D4-EC49-9A43-A0BF-736C4B4B873F}" type="slidenum">
              <a:rPr lang="en-US" altLang="en-US" sz="1400" smtClean="0">
                <a:latin typeface="Times New Roman" panose="02020603050405020304" pitchFamily="18" charset="0"/>
              </a:rPr>
              <a:pPr>
                <a:spcBef>
                  <a:spcPct val="0"/>
                </a:spcBef>
                <a:buFontTx/>
                <a:buNone/>
              </a:pPr>
              <a:t>23</a:t>
            </a:fld>
            <a:endParaRPr lang="en-US" altLang="en-US" sz="1400">
              <a:latin typeface="Times New Roman" panose="02020603050405020304" pitchFamily="18" charset="0"/>
            </a:endParaRPr>
          </a:p>
        </p:txBody>
      </p:sp>
      <p:sp>
        <p:nvSpPr>
          <p:cNvPr id="45059" name="Rectangle 2">
            <a:extLst>
              <a:ext uri="{FF2B5EF4-FFF2-40B4-BE49-F238E27FC236}">
                <a16:creationId xmlns:a16="http://schemas.microsoft.com/office/drawing/2014/main" id="{B97CBE3C-E996-CF46-9DB8-226DC274326E}"/>
              </a:ext>
            </a:extLst>
          </p:cNvPr>
          <p:cNvSpPr>
            <a:spLocks noGrp="1" noChangeArrowheads="1"/>
          </p:cNvSpPr>
          <p:nvPr>
            <p:ph type="title"/>
          </p:nvPr>
        </p:nvSpPr>
        <p:spPr>
          <a:xfrm>
            <a:off x="685800" y="-15240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3600"/>
              <a:t>Fluorescence</a:t>
            </a:r>
          </a:p>
        </p:txBody>
      </p:sp>
      <p:sp>
        <p:nvSpPr>
          <p:cNvPr id="45060" name="Rectangle 3">
            <a:extLst>
              <a:ext uri="{FF2B5EF4-FFF2-40B4-BE49-F238E27FC236}">
                <a16:creationId xmlns:a16="http://schemas.microsoft.com/office/drawing/2014/main" id="{3DEAD14A-DF14-0846-82F1-7C02E5CF72D9}"/>
              </a:ext>
            </a:extLst>
          </p:cNvPr>
          <p:cNvSpPr>
            <a:spLocks noGrp="1" noChangeArrowheads="1"/>
          </p:cNvSpPr>
          <p:nvPr>
            <p:ph type="body" idx="1"/>
          </p:nvPr>
        </p:nvSpPr>
        <p:spPr>
          <a:xfrm>
            <a:off x="609600" y="1417638"/>
            <a:ext cx="7772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The </a:t>
            </a:r>
            <a:r>
              <a:rPr lang="en-US" altLang="en-US">
                <a:solidFill>
                  <a:srgbClr val="FF0000"/>
                </a:solidFill>
              </a:rPr>
              <a:t>longer</a:t>
            </a:r>
            <a:r>
              <a:rPr lang="en-US" altLang="en-US"/>
              <a:t> the wavelength the </a:t>
            </a:r>
            <a:r>
              <a:rPr lang="en-US" altLang="en-US">
                <a:solidFill>
                  <a:srgbClr val="FF0000"/>
                </a:solidFill>
              </a:rPr>
              <a:t>lower</a:t>
            </a:r>
            <a:r>
              <a:rPr lang="en-US" altLang="en-US"/>
              <a:t> the energy</a:t>
            </a:r>
          </a:p>
          <a:p>
            <a:pPr eaLnBrk="1" hangingPunct="1"/>
            <a:r>
              <a:rPr lang="en-US" altLang="en-US"/>
              <a:t>The </a:t>
            </a:r>
            <a:r>
              <a:rPr lang="en-US" altLang="en-US">
                <a:solidFill>
                  <a:srgbClr val="FF0000"/>
                </a:solidFill>
              </a:rPr>
              <a:t>shorter</a:t>
            </a:r>
            <a:r>
              <a:rPr lang="en-US" altLang="en-US"/>
              <a:t> the wavelength the </a:t>
            </a:r>
            <a:r>
              <a:rPr lang="en-US" altLang="en-US">
                <a:solidFill>
                  <a:srgbClr val="FF0000"/>
                </a:solidFill>
              </a:rPr>
              <a:t>higher</a:t>
            </a:r>
            <a:r>
              <a:rPr lang="en-US" altLang="en-US"/>
              <a:t> the energy</a:t>
            </a:r>
          </a:p>
          <a:p>
            <a:pPr lvl="1" eaLnBrk="1" hangingPunct="1"/>
            <a:r>
              <a:rPr lang="en-US" altLang="en-US"/>
              <a:t>eg. UV light from sun - this causes the sunburn, not the red visible light</a:t>
            </a:r>
          </a:p>
        </p:txBody>
      </p:sp>
      <p:sp>
        <p:nvSpPr>
          <p:cNvPr id="45061" name="Footer Placeholder 1">
            <a:extLst>
              <a:ext uri="{FF2B5EF4-FFF2-40B4-BE49-F238E27FC236}">
                <a16:creationId xmlns:a16="http://schemas.microsoft.com/office/drawing/2014/main" id="{4A1C7E7A-3EE0-4940-B5B7-F7ED122B5D4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Date Placeholder 3">
            <a:extLst>
              <a:ext uri="{FF2B5EF4-FFF2-40B4-BE49-F238E27FC236}">
                <a16:creationId xmlns:a16="http://schemas.microsoft.com/office/drawing/2014/main" id="{803D7C9C-DFFE-2E43-8350-6A9B7993D7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287DD47-2E56-6B4B-80F3-CE3F37BA2D9A}"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47106" name="Slide Number Placeholder 5">
            <a:extLst>
              <a:ext uri="{FF2B5EF4-FFF2-40B4-BE49-F238E27FC236}">
                <a16:creationId xmlns:a16="http://schemas.microsoft.com/office/drawing/2014/main" id="{9CB98197-D809-5340-8F0C-1E171CBB563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E7686A29-934F-2446-9D90-E215B8151DA6}" type="slidenum">
              <a:rPr lang="en-US" altLang="en-US" sz="1400" smtClean="0">
                <a:latin typeface="Times New Roman" panose="02020603050405020304" pitchFamily="18" charset="0"/>
              </a:rPr>
              <a:pPr>
                <a:spcBef>
                  <a:spcPct val="0"/>
                </a:spcBef>
                <a:buFontTx/>
                <a:buNone/>
              </a:pPr>
              <a:t>24</a:t>
            </a:fld>
            <a:endParaRPr lang="en-US" altLang="en-US" sz="1400">
              <a:latin typeface="Times New Roman" panose="02020603050405020304" pitchFamily="18" charset="0"/>
            </a:endParaRPr>
          </a:p>
        </p:txBody>
      </p:sp>
      <p:sp>
        <p:nvSpPr>
          <p:cNvPr id="47107" name="Rectangle 2">
            <a:extLst>
              <a:ext uri="{FF2B5EF4-FFF2-40B4-BE49-F238E27FC236}">
                <a16:creationId xmlns:a16="http://schemas.microsoft.com/office/drawing/2014/main" id="{B5BE2DD3-2004-D642-8CC8-1E6BBEC920A7}"/>
              </a:ext>
            </a:extLst>
          </p:cNvPr>
          <p:cNvSpPr>
            <a:spLocks noGrp="1" noChangeArrowheads="1"/>
          </p:cNvSpPr>
          <p:nvPr>
            <p:ph type="title"/>
          </p:nvPr>
        </p:nvSpPr>
        <p:spPr>
          <a:xfrm>
            <a:off x="914400" y="0"/>
            <a:ext cx="69088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Fluorescence Excitation Spectra</a:t>
            </a:r>
          </a:p>
        </p:txBody>
      </p:sp>
      <p:sp>
        <p:nvSpPr>
          <p:cNvPr id="47108" name="AutoShape 3">
            <a:extLst>
              <a:ext uri="{FF2B5EF4-FFF2-40B4-BE49-F238E27FC236}">
                <a16:creationId xmlns:a16="http://schemas.microsoft.com/office/drawing/2014/main" id="{C9A2059C-E3B7-E141-8D42-A08EC17BC4C1}"/>
              </a:ext>
            </a:extLst>
          </p:cNvPr>
          <p:cNvSpPr>
            <a:spLocks noChangeArrowheads="1"/>
          </p:cNvSpPr>
          <p:nvPr/>
        </p:nvSpPr>
        <p:spPr bwMode="auto">
          <a:xfrm>
            <a:off x="1860550" y="1701800"/>
            <a:ext cx="5894388" cy="1681163"/>
          </a:xfrm>
          <a:prstGeom prst="horizontalScroll">
            <a:avLst>
              <a:gd name="adj" fmla="val 12500"/>
            </a:avLst>
          </a:prstGeom>
          <a:solidFill>
            <a:srgbClr val="C2DAD7"/>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a:latin typeface="Times New Roman" panose="02020603050405020304" pitchFamily="18" charset="0"/>
              </a:rPr>
              <a:t>Intensity</a:t>
            </a:r>
            <a:r>
              <a:rPr lang="en-US" altLang="en-US" sz="2400">
                <a:latin typeface="Times New Roman" panose="02020603050405020304" pitchFamily="18" charset="0"/>
              </a:rPr>
              <a:t> </a:t>
            </a:r>
          </a:p>
          <a:p>
            <a:pPr algn="ctr">
              <a:spcBef>
                <a:spcPct val="0"/>
              </a:spcBef>
              <a:buFontTx/>
              <a:buNone/>
            </a:pPr>
            <a:r>
              <a:rPr lang="en-US" altLang="en-US" sz="2400">
                <a:latin typeface="Times New Roman" panose="02020603050405020304" pitchFamily="18" charset="0"/>
              </a:rPr>
              <a:t>related to the probability of the event</a:t>
            </a:r>
          </a:p>
          <a:p>
            <a:pPr algn="ctr">
              <a:spcBef>
                <a:spcPct val="0"/>
              </a:spcBef>
              <a:buFontTx/>
              <a:buNone/>
            </a:pPr>
            <a:endParaRPr lang="en-US" altLang="en-US" sz="2400">
              <a:latin typeface="Times New Roman" panose="02020603050405020304" pitchFamily="18" charset="0"/>
            </a:endParaRPr>
          </a:p>
        </p:txBody>
      </p:sp>
      <p:sp>
        <p:nvSpPr>
          <p:cNvPr id="47109" name="AutoShape 4">
            <a:extLst>
              <a:ext uri="{FF2B5EF4-FFF2-40B4-BE49-F238E27FC236}">
                <a16:creationId xmlns:a16="http://schemas.microsoft.com/office/drawing/2014/main" id="{4F029EF7-AA8E-B246-9CB8-A67D62801A27}"/>
              </a:ext>
            </a:extLst>
          </p:cNvPr>
          <p:cNvSpPr>
            <a:spLocks noChangeArrowheads="1"/>
          </p:cNvSpPr>
          <p:nvPr/>
        </p:nvSpPr>
        <p:spPr bwMode="auto">
          <a:xfrm>
            <a:off x="1887538" y="3543300"/>
            <a:ext cx="5842000" cy="1681163"/>
          </a:xfrm>
          <a:prstGeom prst="horizontalScroll">
            <a:avLst>
              <a:gd name="adj" fmla="val 12500"/>
            </a:avLst>
          </a:prstGeom>
          <a:solidFill>
            <a:srgbClr val="C2DAD7"/>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3600">
                <a:latin typeface="Times New Roman" panose="02020603050405020304" pitchFamily="18" charset="0"/>
              </a:rPr>
              <a:t>Wavelength</a:t>
            </a:r>
            <a:endParaRPr lang="en-US" altLang="en-US" sz="2400">
              <a:latin typeface="Times New Roman" panose="02020603050405020304" pitchFamily="18" charset="0"/>
            </a:endParaRPr>
          </a:p>
          <a:p>
            <a:pPr lvl="1" algn="ctr">
              <a:spcBef>
                <a:spcPct val="0"/>
              </a:spcBef>
              <a:buFontTx/>
              <a:buNone/>
            </a:pPr>
            <a:r>
              <a:rPr lang="en-US" altLang="en-US" sz="2400">
                <a:latin typeface="Times New Roman" panose="02020603050405020304" pitchFamily="18" charset="0"/>
              </a:rPr>
              <a:t>the energy of the light absorbed or emitted</a:t>
            </a:r>
          </a:p>
        </p:txBody>
      </p:sp>
      <p:sp>
        <p:nvSpPr>
          <p:cNvPr id="47110" name="Footer Placeholder 1">
            <a:extLst>
              <a:ext uri="{FF2B5EF4-FFF2-40B4-BE49-F238E27FC236}">
                <a16:creationId xmlns:a16="http://schemas.microsoft.com/office/drawing/2014/main" id="{52179CFC-5C23-4B49-BB74-8B295AB5A85D}"/>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Date Placeholder 3">
            <a:extLst>
              <a:ext uri="{FF2B5EF4-FFF2-40B4-BE49-F238E27FC236}">
                <a16:creationId xmlns:a16="http://schemas.microsoft.com/office/drawing/2014/main" id="{A76E2C87-ECCB-564E-B913-E2DF5B05A41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602137-36FC-BA4B-98E0-8455E6EB317A}"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49154" name="Slide Number Placeholder 5">
            <a:extLst>
              <a:ext uri="{FF2B5EF4-FFF2-40B4-BE49-F238E27FC236}">
                <a16:creationId xmlns:a16="http://schemas.microsoft.com/office/drawing/2014/main" id="{22431B92-DA12-C044-A9F5-A9942F15D58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1734490-1220-424B-99D5-1C499C51D3F2}" type="slidenum">
              <a:rPr lang="en-US" altLang="en-US" sz="1400" smtClean="0">
                <a:latin typeface="Times New Roman" panose="02020603050405020304" pitchFamily="18" charset="0"/>
              </a:rPr>
              <a:pPr>
                <a:spcBef>
                  <a:spcPct val="0"/>
                </a:spcBef>
                <a:buFontTx/>
                <a:buNone/>
              </a:pPr>
              <a:t>25</a:t>
            </a:fld>
            <a:endParaRPr lang="en-US" altLang="en-US" sz="1400">
              <a:latin typeface="Times New Roman" panose="02020603050405020304" pitchFamily="18" charset="0"/>
            </a:endParaRPr>
          </a:p>
        </p:txBody>
      </p:sp>
      <p:sp>
        <p:nvSpPr>
          <p:cNvPr id="49155" name="Rectangle 2">
            <a:extLst>
              <a:ext uri="{FF2B5EF4-FFF2-40B4-BE49-F238E27FC236}">
                <a16:creationId xmlns:a16="http://schemas.microsoft.com/office/drawing/2014/main" id="{FB0A0AF0-9218-154F-BE68-716AD0ACB59C}"/>
              </a:ext>
            </a:extLst>
          </p:cNvPr>
          <p:cNvSpPr>
            <a:spLocks noGrp="1" noChangeArrowheads="1"/>
          </p:cNvSpPr>
          <p:nvPr>
            <p:ph type="title"/>
          </p:nvPr>
        </p:nvSpPr>
        <p:spPr>
          <a:xfrm>
            <a:off x="685800" y="0"/>
            <a:ext cx="77724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Conclusions</a:t>
            </a:r>
          </a:p>
        </p:txBody>
      </p:sp>
      <p:sp>
        <p:nvSpPr>
          <p:cNvPr id="49156" name="Rectangle 3">
            <a:extLst>
              <a:ext uri="{FF2B5EF4-FFF2-40B4-BE49-F238E27FC236}">
                <a16:creationId xmlns:a16="http://schemas.microsoft.com/office/drawing/2014/main" id="{F6270E2A-FB91-9347-8940-794A5C741547}"/>
              </a:ext>
            </a:extLst>
          </p:cNvPr>
          <p:cNvSpPr>
            <a:spLocks noGrp="1" noChangeArrowheads="1"/>
          </p:cNvSpPr>
          <p:nvPr>
            <p:ph type="body" idx="1"/>
          </p:nvPr>
        </p:nvSpPr>
        <p:spPr>
          <a:xfrm>
            <a:off x="944563" y="1495425"/>
            <a:ext cx="7772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Dye molecules must be close to but </a:t>
            </a:r>
            <a:r>
              <a:rPr lang="en-US" altLang="en-US" sz="2800">
                <a:solidFill>
                  <a:srgbClr val="FF0000"/>
                </a:solidFill>
              </a:rPr>
              <a:t>below saturation</a:t>
            </a:r>
            <a:r>
              <a:rPr lang="en-US" altLang="en-US" sz="2800"/>
              <a:t> levels for optimum emission </a:t>
            </a:r>
          </a:p>
          <a:p>
            <a:pPr eaLnBrk="1" hangingPunct="1"/>
            <a:r>
              <a:rPr lang="en-US" altLang="en-US" sz="2800">
                <a:solidFill>
                  <a:srgbClr val="FF0000"/>
                </a:solidFill>
              </a:rPr>
              <a:t>Fluorescence emission</a:t>
            </a:r>
            <a:r>
              <a:rPr lang="en-US" altLang="en-US" sz="2800"/>
              <a:t> is longer than the exciting wavelength</a:t>
            </a:r>
          </a:p>
          <a:p>
            <a:pPr eaLnBrk="1" hangingPunct="1"/>
            <a:r>
              <a:rPr lang="en-US" altLang="en-US" sz="2800"/>
              <a:t>The energy of the light increases with reduction of wavelength</a:t>
            </a:r>
          </a:p>
        </p:txBody>
      </p:sp>
      <p:sp>
        <p:nvSpPr>
          <p:cNvPr id="49157" name="Footer Placeholder 1">
            <a:extLst>
              <a:ext uri="{FF2B5EF4-FFF2-40B4-BE49-F238E27FC236}">
                <a16:creationId xmlns:a16="http://schemas.microsoft.com/office/drawing/2014/main" id="{58A72BA1-5F15-4240-A921-F4243D4580ED}"/>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Date Placeholder 3">
            <a:extLst>
              <a:ext uri="{FF2B5EF4-FFF2-40B4-BE49-F238E27FC236}">
                <a16:creationId xmlns:a16="http://schemas.microsoft.com/office/drawing/2014/main" id="{484AF80D-AC77-E347-BA21-550AD7961DD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2CE98A-DE8E-764B-9CF3-04128A7A8006}"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51202" name="Slide Number Placeholder 5">
            <a:extLst>
              <a:ext uri="{FF2B5EF4-FFF2-40B4-BE49-F238E27FC236}">
                <a16:creationId xmlns:a16="http://schemas.microsoft.com/office/drawing/2014/main" id="{FA58DE86-FC5D-904E-9EEE-FDD05FE3D9DC}"/>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latin typeface="Times New Roman" panose="02020603050405020304" pitchFamily="18" charset="0"/>
              </a:rPr>
              <a:t>Slide </a:t>
            </a:r>
            <a:fld id="{0BAFCB69-6520-C241-B214-5D33C4E55C64}" type="slidenum">
              <a:rPr lang="en-US" altLang="en-US" sz="1000" smtClean="0">
                <a:latin typeface="Times New Roman" panose="02020603050405020304" pitchFamily="18" charset="0"/>
              </a:rPr>
              <a:pPr>
                <a:spcBef>
                  <a:spcPct val="0"/>
                </a:spcBef>
                <a:buFontTx/>
                <a:buNone/>
              </a:pPr>
              <a:t>26</a:t>
            </a:fld>
            <a:endParaRPr lang="en-US" altLang="en-US" sz="1000">
              <a:latin typeface="Times New Roman" panose="02020603050405020304" pitchFamily="18" charset="0"/>
            </a:endParaRPr>
          </a:p>
        </p:txBody>
      </p:sp>
      <p:sp>
        <p:nvSpPr>
          <p:cNvPr id="51203" name="Rectangle 2">
            <a:extLst>
              <a:ext uri="{FF2B5EF4-FFF2-40B4-BE49-F238E27FC236}">
                <a16:creationId xmlns:a16="http://schemas.microsoft.com/office/drawing/2014/main" id="{27ABCF93-9817-CD4C-988A-3DA393EA8659}"/>
              </a:ext>
            </a:extLst>
          </p:cNvPr>
          <p:cNvSpPr>
            <a:spLocks noGrp="1" noChangeArrowheads="1"/>
          </p:cNvSpPr>
          <p:nvPr>
            <p:ph type="title"/>
          </p:nvPr>
        </p:nvSpPr>
        <p:spPr>
          <a:xfrm>
            <a:off x="685800" y="152400"/>
            <a:ext cx="7772400" cy="533400"/>
          </a:xfrm>
        </p:spPr>
        <p:txBody>
          <a:bodyPr/>
          <a:lstStyle/>
          <a:p>
            <a:pPr eaLnBrk="1" hangingPunct="1"/>
            <a:r>
              <a:rPr lang="en-US" altLang="en-US"/>
              <a:t>Relative absorbance of phycobiliproteins</a:t>
            </a:r>
          </a:p>
        </p:txBody>
      </p:sp>
      <p:graphicFrame>
        <p:nvGraphicFramePr>
          <p:cNvPr id="37947" name="Group 59">
            <a:extLst>
              <a:ext uri="{FF2B5EF4-FFF2-40B4-BE49-F238E27FC236}">
                <a16:creationId xmlns:a16="http://schemas.microsoft.com/office/drawing/2014/main" id="{1B0DA9E5-60C1-B241-A068-8C2C42ABAD9D}"/>
              </a:ext>
            </a:extLst>
          </p:cNvPr>
          <p:cNvGraphicFramePr>
            <a:graphicFrameLocks noGrp="1"/>
          </p:cNvGraphicFramePr>
          <p:nvPr/>
        </p:nvGraphicFramePr>
        <p:xfrm>
          <a:off x="152400" y="2133600"/>
          <a:ext cx="8686800" cy="4005263"/>
        </p:xfrm>
        <a:graphic>
          <a:graphicData uri="http://schemas.openxmlformats.org/drawingml/2006/table">
            <a:tbl>
              <a:tblPr/>
              <a:tblGrid>
                <a:gridCol w="28194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3350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2"/>
                          </a:solidFill>
                          <a:effectLst/>
                          <a:latin typeface="Arial" charset="0"/>
                        </a:rPr>
                        <a:t>Protein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488nm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 ABS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568nm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accent2"/>
                          </a:solidFill>
                          <a:effectLst/>
                          <a:latin typeface="Arial" charset="0"/>
                        </a:rPr>
                        <a:t>% ABS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a:ln>
                          <a:noFill/>
                        </a:ln>
                        <a:solidFill>
                          <a:schemeClr val="accent2"/>
                        </a:solidFill>
                        <a:effectLst/>
                        <a:latin typeface="Arial"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2"/>
                          </a:solidFill>
                          <a:effectLst/>
                          <a:latin typeface="Arial" charset="0"/>
                        </a:rPr>
                        <a:t>633nm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accent2"/>
                          </a:solidFill>
                          <a:effectLst/>
                          <a:latin typeface="Arial" charset="0"/>
                        </a:rPr>
                        <a:t>% ABS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accent2"/>
                        </a:solidFill>
                        <a:effectLst/>
                        <a:latin typeface="Arial"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8425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B-phycoerytherin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33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97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21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R-phycoerytherin</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63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92</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37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a:ln>
                            <a:noFill/>
                          </a:ln>
                          <a:solidFill>
                            <a:schemeClr val="tx1"/>
                          </a:solidFill>
                          <a:effectLst/>
                          <a:latin typeface="Arial" charset="0"/>
                        </a:rPr>
                        <a:t>allophycocyanin</a:t>
                      </a:r>
                      <a:endParaRPr kumimoji="0" lang="en-US" sz="2400" b="1" i="0" u="none" strike="noStrike" cap="none" normalizeH="0" baseline="0" dirty="0">
                        <a:ln>
                          <a:noFill/>
                        </a:ln>
                        <a:solidFill>
                          <a:schemeClr val="tx1"/>
                        </a:solidFill>
                        <a:effectLst/>
                        <a:latin typeface="Arial" charset="0"/>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0.5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rPr>
                        <a:t>20</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rPr>
                        <a:t>56</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1231" name="Text Box 39">
            <a:extLst>
              <a:ext uri="{FF2B5EF4-FFF2-40B4-BE49-F238E27FC236}">
                <a16:creationId xmlns:a16="http://schemas.microsoft.com/office/drawing/2014/main" id="{7255F794-96CD-FD46-A31C-4B1BBA9C2781}"/>
              </a:ext>
            </a:extLst>
          </p:cNvPr>
          <p:cNvSpPr txBox="1">
            <a:spLocks noChangeArrowheads="1"/>
          </p:cNvSpPr>
          <p:nvPr/>
        </p:nvSpPr>
        <p:spPr bwMode="auto">
          <a:xfrm>
            <a:off x="5562600" y="6122988"/>
            <a:ext cx="2106613" cy="246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000">
                <a:latin typeface="Times New Roman" panose="02020603050405020304" pitchFamily="18" charset="0"/>
              </a:rPr>
              <a:t>Data from Molecular Probes Website</a:t>
            </a:r>
          </a:p>
        </p:txBody>
      </p:sp>
      <p:sp>
        <p:nvSpPr>
          <p:cNvPr id="51232" name="Text Box 40">
            <a:extLst>
              <a:ext uri="{FF2B5EF4-FFF2-40B4-BE49-F238E27FC236}">
                <a16:creationId xmlns:a16="http://schemas.microsoft.com/office/drawing/2014/main" id="{CB20EA87-FC4F-1D45-B900-07780321A0A7}"/>
              </a:ext>
            </a:extLst>
          </p:cNvPr>
          <p:cNvSpPr txBox="1">
            <a:spLocks noChangeArrowheads="1"/>
          </p:cNvSpPr>
          <p:nvPr/>
        </p:nvSpPr>
        <p:spPr bwMode="auto">
          <a:xfrm>
            <a:off x="304800" y="955675"/>
            <a:ext cx="8610600"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a:latin typeface="Times New Roman" panose="02020603050405020304" pitchFamily="18" charset="0"/>
              </a:rPr>
              <a:t>Phycobiliproteins are stable and highly soluble proteins derived from cyanobacteria and eukaryotic algae with quantum yields up to 0.98 and molar extinction coefficients of up to 2.4 × 10</a:t>
            </a:r>
            <a:r>
              <a:rPr lang="en-US" altLang="en-US" sz="2000" baseline="30000">
                <a:latin typeface="Times New Roman" panose="02020603050405020304" pitchFamily="18" charset="0"/>
              </a:rPr>
              <a:t>6 </a:t>
            </a:r>
            <a:r>
              <a:rPr lang="en-US" altLang="en-US" sz="2000">
                <a:latin typeface="Times New Roman" panose="02020603050405020304" pitchFamily="18" charset="0"/>
              </a:rPr>
              <a:t>  (ABS=Absorbance)</a:t>
            </a:r>
          </a:p>
          <a:p>
            <a:pPr eaLnBrk="1" hangingPunct="1">
              <a:spcBef>
                <a:spcPct val="0"/>
              </a:spcBef>
              <a:buFontTx/>
              <a:buNone/>
            </a:pPr>
            <a:endParaRPr lang="en-US" altLang="en-US" sz="1800">
              <a:latin typeface="Times New Roman" panose="02020603050405020304" pitchFamily="18" charset="0"/>
            </a:endParaRPr>
          </a:p>
        </p:txBody>
      </p:sp>
      <p:sp>
        <p:nvSpPr>
          <p:cNvPr id="51233" name="Text Box 43">
            <a:extLst>
              <a:ext uri="{FF2B5EF4-FFF2-40B4-BE49-F238E27FC236}">
                <a16:creationId xmlns:a16="http://schemas.microsoft.com/office/drawing/2014/main" id="{0249CCDE-2A0D-E44C-82F0-758C2AF35B49}"/>
              </a:ext>
            </a:extLst>
          </p:cNvPr>
          <p:cNvSpPr txBox="1">
            <a:spLocks noChangeArrowheads="1"/>
          </p:cNvSpPr>
          <p:nvPr/>
        </p:nvSpPr>
        <p:spPr bwMode="auto">
          <a:xfrm>
            <a:off x="1203325" y="7270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1234" name="Footer Placeholder 1">
            <a:extLst>
              <a:ext uri="{FF2B5EF4-FFF2-40B4-BE49-F238E27FC236}">
                <a16:creationId xmlns:a16="http://schemas.microsoft.com/office/drawing/2014/main" id="{40AC4467-BA84-1147-822E-36A6EBEAC6B8}"/>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a:extLst>
              <a:ext uri="{FF2B5EF4-FFF2-40B4-BE49-F238E27FC236}">
                <a16:creationId xmlns:a16="http://schemas.microsoft.com/office/drawing/2014/main" id="{82A80390-60FF-604C-B2CF-B8ED56008C9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44677C-57AA-F34B-AB7C-707C77FBD2AE}"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53250" name="Slide Number Placeholder 5">
            <a:extLst>
              <a:ext uri="{FF2B5EF4-FFF2-40B4-BE49-F238E27FC236}">
                <a16:creationId xmlns:a16="http://schemas.microsoft.com/office/drawing/2014/main" id="{421C144A-3C92-B84E-BA44-6BA7AD1762C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F6BA0FD-6DA4-5F45-B76C-6AA57E09A359}" type="slidenum">
              <a:rPr lang="en-US" altLang="en-US" sz="1400" smtClean="0">
                <a:latin typeface="Times New Roman" panose="02020603050405020304" pitchFamily="18" charset="0"/>
              </a:rPr>
              <a:pPr>
                <a:spcBef>
                  <a:spcPct val="0"/>
                </a:spcBef>
                <a:buFontTx/>
                <a:buNone/>
              </a:pPr>
              <a:t>27</a:t>
            </a:fld>
            <a:endParaRPr lang="en-US" altLang="en-US" sz="1400">
              <a:latin typeface="Times New Roman" panose="02020603050405020304" pitchFamily="18" charset="0"/>
            </a:endParaRPr>
          </a:p>
        </p:txBody>
      </p:sp>
      <p:sp>
        <p:nvSpPr>
          <p:cNvPr id="53251" name="Rectangle 74">
            <a:extLst>
              <a:ext uri="{FF2B5EF4-FFF2-40B4-BE49-F238E27FC236}">
                <a16:creationId xmlns:a16="http://schemas.microsoft.com/office/drawing/2014/main" id="{2B9DD332-1AB9-5C47-BB1E-88A9B6BA443B}"/>
              </a:ext>
            </a:extLst>
          </p:cNvPr>
          <p:cNvSpPr>
            <a:spLocks noChangeArrowheads="1"/>
          </p:cNvSpPr>
          <p:nvPr/>
        </p:nvSpPr>
        <p:spPr bwMode="auto">
          <a:xfrm>
            <a:off x="1143000" y="1981200"/>
            <a:ext cx="7010400" cy="3581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3252" name="Rectangle 2">
            <a:extLst>
              <a:ext uri="{FF2B5EF4-FFF2-40B4-BE49-F238E27FC236}">
                <a16:creationId xmlns:a16="http://schemas.microsoft.com/office/drawing/2014/main" id="{77D6D1F7-77A0-7944-878D-FFAC1785E019}"/>
              </a:ext>
            </a:extLst>
          </p:cNvPr>
          <p:cNvSpPr>
            <a:spLocks noGrp="1" noChangeArrowheads="1"/>
          </p:cNvSpPr>
          <p:nvPr>
            <p:ph type="title"/>
          </p:nvPr>
        </p:nvSpPr>
        <p:spPr/>
        <p:txBody>
          <a:bodyPr/>
          <a:lstStyle/>
          <a:p>
            <a:pPr eaLnBrk="1" hangingPunct="1"/>
            <a:r>
              <a:rPr lang="en-US" altLang="en-US">
                <a:solidFill>
                  <a:schemeClr val="tx1"/>
                </a:solidFill>
              </a:rPr>
              <a:t>Allophycocyanin (APC)</a:t>
            </a:r>
          </a:p>
        </p:txBody>
      </p:sp>
      <p:sp>
        <p:nvSpPr>
          <p:cNvPr id="53253" name="Rectangle 3">
            <a:extLst>
              <a:ext uri="{FF2B5EF4-FFF2-40B4-BE49-F238E27FC236}">
                <a16:creationId xmlns:a16="http://schemas.microsoft.com/office/drawing/2014/main" id="{8D765DED-A1F3-7948-B9EB-40E52054C433}"/>
              </a:ext>
            </a:extLst>
          </p:cNvPr>
          <p:cNvSpPr>
            <a:spLocks noGrp="1" noChangeArrowheads="1"/>
          </p:cNvSpPr>
          <p:nvPr>
            <p:ph type="body" idx="1"/>
          </p:nvPr>
        </p:nvSpPr>
        <p:spPr/>
        <p:txBody>
          <a:bodyPr/>
          <a:lstStyle/>
          <a:p>
            <a:pPr eaLnBrk="1" hangingPunct="1"/>
            <a:endParaRPr lang="en-US" altLang="en-US"/>
          </a:p>
        </p:txBody>
      </p:sp>
      <p:sp>
        <p:nvSpPr>
          <p:cNvPr id="53254" name="AutoShape 39">
            <a:extLst>
              <a:ext uri="{FF2B5EF4-FFF2-40B4-BE49-F238E27FC236}">
                <a16:creationId xmlns:a16="http://schemas.microsoft.com/office/drawing/2014/main" id="{B27E2E3F-C602-6747-9800-A18EDC36EF52}"/>
              </a:ext>
            </a:extLst>
          </p:cNvPr>
          <p:cNvSpPr>
            <a:spLocks noChangeArrowheads="1"/>
          </p:cNvSpPr>
          <p:nvPr/>
        </p:nvSpPr>
        <p:spPr bwMode="auto">
          <a:xfrm>
            <a:off x="1282700" y="2044700"/>
            <a:ext cx="6788150" cy="3435350"/>
          </a:xfrm>
          <a:prstGeom prst="roundRect">
            <a:avLst>
              <a:gd name="adj" fmla="val 12495"/>
            </a:avLst>
          </a:prstGeom>
          <a:solidFill>
            <a:srgbClr val="CECECE"/>
          </a:solidFill>
          <a:ln w="50799">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3255" name="Line 40">
            <a:extLst>
              <a:ext uri="{FF2B5EF4-FFF2-40B4-BE49-F238E27FC236}">
                <a16:creationId xmlns:a16="http://schemas.microsoft.com/office/drawing/2014/main" id="{AB8082F1-BFFC-8242-B5BD-3088BC7E3338}"/>
              </a:ext>
            </a:extLst>
          </p:cNvPr>
          <p:cNvSpPr>
            <a:spLocks noChangeShapeType="1"/>
          </p:cNvSpPr>
          <p:nvPr/>
        </p:nvSpPr>
        <p:spPr bwMode="auto">
          <a:xfrm>
            <a:off x="2740025" y="2078038"/>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6" name="Line 41">
            <a:extLst>
              <a:ext uri="{FF2B5EF4-FFF2-40B4-BE49-F238E27FC236}">
                <a16:creationId xmlns:a16="http://schemas.microsoft.com/office/drawing/2014/main" id="{2477DC20-5B38-4146-A029-C1313BD30FAE}"/>
              </a:ext>
            </a:extLst>
          </p:cNvPr>
          <p:cNvSpPr>
            <a:spLocks noChangeShapeType="1"/>
          </p:cNvSpPr>
          <p:nvPr/>
        </p:nvSpPr>
        <p:spPr bwMode="auto">
          <a:xfrm>
            <a:off x="4373563" y="2063750"/>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7" name="Line 42">
            <a:extLst>
              <a:ext uri="{FF2B5EF4-FFF2-40B4-BE49-F238E27FC236}">
                <a16:creationId xmlns:a16="http://schemas.microsoft.com/office/drawing/2014/main" id="{3A2C8D8F-89E5-A945-AA5F-034BA5355633}"/>
              </a:ext>
            </a:extLst>
          </p:cNvPr>
          <p:cNvSpPr>
            <a:spLocks noChangeShapeType="1"/>
          </p:cNvSpPr>
          <p:nvPr/>
        </p:nvSpPr>
        <p:spPr bwMode="auto">
          <a:xfrm>
            <a:off x="6005513" y="2063750"/>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8" name="Line 43">
            <a:extLst>
              <a:ext uri="{FF2B5EF4-FFF2-40B4-BE49-F238E27FC236}">
                <a16:creationId xmlns:a16="http://schemas.microsoft.com/office/drawing/2014/main" id="{B83A7423-7353-AB40-993D-710875686A03}"/>
              </a:ext>
            </a:extLst>
          </p:cNvPr>
          <p:cNvSpPr>
            <a:spLocks noChangeShapeType="1"/>
          </p:cNvSpPr>
          <p:nvPr/>
        </p:nvSpPr>
        <p:spPr bwMode="auto">
          <a:xfrm>
            <a:off x="7639050" y="2049463"/>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9" name="Line 44">
            <a:extLst>
              <a:ext uri="{FF2B5EF4-FFF2-40B4-BE49-F238E27FC236}">
                <a16:creationId xmlns:a16="http://schemas.microsoft.com/office/drawing/2014/main" id="{201C7D3E-9596-7C40-A272-A5A5F034C4A6}"/>
              </a:ext>
            </a:extLst>
          </p:cNvPr>
          <p:cNvSpPr>
            <a:spLocks noChangeShapeType="1"/>
          </p:cNvSpPr>
          <p:nvPr/>
        </p:nvSpPr>
        <p:spPr bwMode="auto">
          <a:xfrm>
            <a:off x="1944688" y="2057400"/>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0" name="Line 45">
            <a:extLst>
              <a:ext uri="{FF2B5EF4-FFF2-40B4-BE49-F238E27FC236}">
                <a16:creationId xmlns:a16="http://schemas.microsoft.com/office/drawing/2014/main" id="{A5DDEBCE-CFEE-F547-B123-49CBCE85BE16}"/>
              </a:ext>
            </a:extLst>
          </p:cNvPr>
          <p:cNvSpPr>
            <a:spLocks noChangeShapeType="1"/>
          </p:cNvSpPr>
          <p:nvPr/>
        </p:nvSpPr>
        <p:spPr bwMode="auto">
          <a:xfrm>
            <a:off x="3573463"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1" name="Line 46">
            <a:extLst>
              <a:ext uri="{FF2B5EF4-FFF2-40B4-BE49-F238E27FC236}">
                <a16:creationId xmlns:a16="http://schemas.microsoft.com/office/drawing/2014/main" id="{93FD0F60-B3AF-1041-B27C-3A9A1090E5C2}"/>
              </a:ext>
            </a:extLst>
          </p:cNvPr>
          <p:cNvSpPr>
            <a:spLocks noChangeShapeType="1"/>
          </p:cNvSpPr>
          <p:nvPr/>
        </p:nvSpPr>
        <p:spPr bwMode="auto">
          <a:xfrm>
            <a:off x="5202238"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2" name="Line 47">
            <a:extLst>
              <a:ext uri="{FF2B5EF4-FFF2-40B4-BE49-F238E27FC236}">
                <a16:creationId xmlns:a16="http://schemas.microsoft.com/office/drawing/2014/main" id="{380ABEE2-399A-B042-A006-B8A22036B8DF}"/>
              </a:ext>
            </a:extLst>
          </p:cNvPr>
          <p:cNvSpPr>
            <a:spLocks noChangeShapeType="1"/>
          </p:cNvSpPr>
          <p:nvPr/>
        </p:nvSpPr>
        <p:spPr bwMode="auto">
          <a:xfrm>
            <a:off x="6831013" y="2039938"/>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3" name="Line 48">
            <a:extLst>
              <a:ext uri="{FF2B5EF4-FFF2-40B4-BE49-F238E27FC236}">
                <a16:creationId xmlns:a16="http://schemas.microsoft.com/office/drawing/2014/main" id="{D8B9FDB7-60AB-0545-9483-32A9B4BF5343}"/>
              </a:ext>
            </a:extLst>
          </p:cNvPr>
          <p:cNvSpPr>
            <a:spLocks noChangeShapeType="1"/>
          </p:cNvSpPr>
          <p:nvPr/>
        </p:nvSpPr>
        <p:spPr bwMode="auto">
          <a:xfrm>
            <a:off x="1566863" y="2057400"/>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4" name="Line 49">
            <a:extLst>
              <a:ext uri="{FF2B5EF4-FFF2-40B4-BE49-F238E27FC236}">
                <a16:creationId xmlns:a16="http://schemas.microsoft.com/office/drawing/2014/main" id="{1716701E-9C1C-5641-B889-F52455210B9C}"/>
              </a:ext>
            </a:extLst>
          </p:cNvPr>
          <p:cNvSpPr>
            <a:spLocks noChangeShapeType="1"/>
          </p:cNvSpPr>
          <p:nvPr/>
        </p:nvSpPr>
        <p:spPr bwMode="auto">
          <a:xfrm>
            <a:off x="3194050"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5" name="Line 50">
            <a:extLst>
              <a:ext uri="{FF2B5EF4-FFF2-40B4-BE49-F238E27FC236}">
                <a16:creationId xmlns:a16="http://schemas.microsoft.com/office/drawing/2014/main" id="{8213D21F-3F03-DF4A-BFFC-473807ED55C6}"/>
              </a:ext>
            </a:extLst>
          </p:cNvPr>
          <p:cNvSpPr>
            <a:spLocks noChangeShapeType="1"/>
          </p:cNvSpPr>
          <p:nvPr/>
        </p:nvSpPr>
        <p:spPr bwMode="auto">
          <a:xfrm>
            <a:off x="4822825"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6" name="Line 51">
            <a:extLst>
              <a:ext uri="{FF2B5EF4-FFF2-40B4-BE49-F238E27FC236}">
                <a16:creationId xmlns:a16="http://schemas.microsoft.com/office/drawing/2014/main" id="{8B3243C4-52AD-4F45-A3B2-D707848B8912}"/>
              </a:ext>
            </a:extLst>
          </p:cNvPr>
          <p:cNvSpPr>
            <a:spLocks noChangeShapeType="1"/>
          </p:cNvSpPr>
          <p:nvPr/>
        </p:nvSpPr>
        <p:spPr bwMode="auto">
          <a:xfrm>
            <a:off x="6451600" y="2039938"/>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7" name="Line 52">
            <a:extLst>
              <a:ext uri="{FF2B5EF4-FFF2-40B4-BE49-F238E27FC236}">
                <a16:creationId xmlns:a16="http://schemas.microsoft.com/office/drawing/2014/main" id="{3C90C7A6-01A4-5E45-93DA-B853BA0F2403}"/>
              </a:ext>
            </a:extLst>
          </p:cNvPr>
          <p:cNvSpPr>
            <a:spLocks noChangeShapeType="1"/>
          </p:cNvSpPr>
          <p:nvPr/>
        </p:nvSpPr>
        <p:spPr bwMode="auto">
          <a:xfrm>
            <a:off x="2362200" y="2066925"/>
            <a:ext cx="0" cy="42863"/>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8" name="Line 53">
            <a:extLst>
              <a:ext uri="{FF2B5EF4-FFF2-40B4-BE49-F238E27FC236}">
                <a16:creationId xmlns:a16="http://schemas.microsoft.com/office/drawing/2014/main" id="{4CC16663-9662-E042-B9ED-614C4889B78E}"/>
              </a:ext>
            </a:extLst>
          </p:cNvPr>
          <p:cNvSpPr>
            <a:spLocks noChangeShapeType="1"/>
          </p:cNvSpPr>
          <p:nvPr/>
        </p:nvSpPr>
        <p:spPr bwMode="auto">
          <a:xfrm>
            <a:off x="3989388" y="2057400"/>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9" name="Line 54">
            <a:extLst>
              <a:ext uri="{FF2B5EF4-FFF2-40B4-BE49-F238E27FC236}">
                <a16:creationId xmlns:a16="http://schemas.microsoft.com/office/drawing/2014/main" id="{A7B140A0-6A0D-1440-8221-D3B2973B2BE3}"/>
              </a:ext>
            </a:extLst>
          </p:cNvPr>
          <p:cNvSpPr>
            <a:spLocks noChangeShapeType="1"/>
          </p:cNvSpPr>
          <p:nvPr/>
        </p:nvSpPr>
        <p:spPr bwMode="auto">
          <a:xfrm>
            <a:off x="5618163" y="2057400"/>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0" name="Line 55">
            <a:extLst>
              <a:ext uri="{FF2B5EF4-FFF2-40B4-BE49-F238E27FC236}">
                <a16:creationId xmlns:a16="http://schemas.microsoft.com/office/drawing/2014/main" id="{60807813-B12E-864A-AD35-16E1F9D73358}"/>
              </a:ext>
            </a:extLst>
          </p:cNvPr>
          <p:cNvSpPr>
            <a:spLocks noChangeShapeType="1"/>
          </p:cNvSpPr>
          <p:nvPr/>
        </p:nvSpPr>
        <p:spPr bwMode="auto">
          <a:xfrm>
            <a:off x="7246938" y="2047875"/>
            <a:ext cx="0" cy="44450"/>
          </a:xfrm>
          <a:prstGeom prst="line">
            <a:avLst/>
          </a:prstGeom>
          <a:noFill/>
          <a:ln w="253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1" name="Line 56">
            <a:extLst>
              <a:ext uri="{FF2B5EF4-FFF2-40B4-BE49-F238E27FC236}">
                <a16:creationId xmlns:a16="http://schemas.microsoft.com/office/drawing/2014/main" id="{6FCFF1C8-C1F3-A34E-AC3B-02ED6429F37C}"/>
              </a:ext>
            </a:extLst>
          </p:cNvPr>
          <p:cNvSpPr>
            <a:spLocks noChangeShapeType="1"/>
          </p:cNvSpPr>
          <p:nvPr/>
        </p:nvSpPr>
        <p:spPr bwMode="auto">
          <a:xfrm>
            <a:off x="2740025" y="5429250"/>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2" name="Line 57">
            <a:extLst>
              <a:ext uri="{FF2B5EF4-FFF2-40B4-BE49-F238E27FC236}">
                <a16:creationId xmlns:a16="http://schemas.microsoft.com/office/drawing/2014/main" id="{8665605D-F5A8-5845-BA49-B16889D78027}"/>
              </a:ext>
            </a:extLst>
          </p:cNvPr>
          <p:cNvSpPr>
            <a:spLocks noChangeShapeType="1"/>
          </p:cNvSpPr>
          <p:nvPr/>
        </p:nvSpPr>
        <p:spPr bwMode="auto">
          <a:xfrm>
            <a:off x="4373563" y="5414963"/>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3" name="Line 58">
            <a:extLst>
              <a:ext uri="{FF2B5EF4-FFF2-40B4-BE49-F238E27FC236}">
                <a16:creationId xmlns:a16="http://schemas.microsoft.com/office/drawing/2014/main" id="{F4916353-DD2A-5D4B-A893-2403F428F4B0}"/>
              </a:ext>
            </a:extLst>
          </p:cNvPr>
          <p:cNvSpPr>
            <a:spLocks noChangeShapeType="1"/>
          </p:cNvSpPr>
          <p:nvPr/>
        </p:nvSpPr>
        <p:spPr bwMode="auto">
          <a:xfrm>
            <a:off x="6005513" y="5414963"/>
            <a:ext cx="0" cy="57150"/>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4" name="Line 59">
            <a:extLst>
              <a:ext uri="{FF2B5EF4-FFF2-40B4-BE49-F238E27FC236}">
                <a16:creationId xmlns:a16="http://schemas.microsoft.com/office/drawing/2014/main" id="{37D678D5-67ED-D942-AD02-28F5111C0DFA}"/>
              </a:ext>
            </a:extLst>
          </p:cNvPr>
          <p:cNvSpPr>
            <a:spLocks noChangeShapeType="1"/>
          </p:cNvSpPr>
          <p:nvPr/>
        </p:nvSpPr>
        <p:spPr bwMode="auto">
          <a:xfrm>
            <a:off x="7639050" y="5400675"/>
            <a:ext cx="0" cy="58738"/>
          </a:xfrm>
          <a:prstGeom prst="line">
            <a:avLst/>
          </a:prstGeom>
          <a:noFill/>
          <a:ln w="507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5" name="Freeform 60">
            <a:extLst>
              <a:ext uri="{FF2B5EF4-FFF2-40B4-BE49-F238E27FC236}">
                <a16:creationId xmlns:a16="http://schemas.microsoft.com/office/drawing/2014/main" id="{650CC704-085C-8647-B121-2B263C56F717}"/>
              </a:ext>
            </a:extLst>
          </p:cNvPr>
          <p:cNvSpPr>
            <a:spLocks/>
          </p:cNvSpPr>
          <p:nvPr/>
        </p:nvSpPr>
        <p:spPr bwMode="auto">
          <a:xfrm>
            <a:off x="4710113" y="2547938"/>
            <a:ext cx="2633662" cy="2919412"/>
          </a:xfrm>
          <a:custGeom>
            <a:avLst/>
            <a:gdLst>
              <a:gd name="T0" fmla="*/ 0 w 1659"/>
              <a:gd name="T1" fmla="*/ 2147483646 h 1839"/>
              <a:gd name="T2" fmla="*/ 2147483646 w 1659"/>
              <a:gd name="T3" fmla="*/ 2147483646 h 1839"/>
              <a:gd name="T4" fmla="*/ 2147483646 w 1659"/>
              <a:gd name="T5" fmla="*/ 2147483646 h 1839"/>
              <a:gd name="T6" fmla="*/ 2147483646 w 1659"/>
              <a:gd name="T7" fmla="*/ 2147483646 h 1839"/>
              <a:gd name="T8" fmla="*/ 2147483646 w 1659"/>
              <a:gd name="T9" fmla="*/ 2147483646 h 1839"/>
              <a:gd name="T10" fmla="*/ 2147483646 w 1659"/>
              <a:gd name="T11" fmla="*/ 2147483646 h 1839"/>
              <a:gd name="T12" fmla="*/ 2147483646 w 1659"/>
              <a:gd name="T13" fmla="*/ 2147483646 h 1839"/>
              <a:gd name="T14" fmla="*/ 2147483646 w 1659"/>
              <a:gd name="T15" fmla="*/ 2147483646 h 1839"/>
              <a:gd name="T16" fmla="*/ 2147483646 w 1659"/>
              <a:gd name="T17" fmla="*/ 2147483646 h 1839"/>
              <a:gd name="T18" fmla="*/ 2147483646 w 1659"/>
              <a:gd name="T19" fmla="*/ 2147483646 h 1839"/>
              <a:gd name="T20" fmla="*/ 2147483646 w 1659"/>
              <a:gd name="T21" fmla="*/ 2147483646 h 1839"/>
              <a:gd name="T22" fmla="*/ 2147483646 w 1659"/>
              <a:gd name="T23" fmla="*/ 2147483646 h 1839"/>
              <a:gd name="T24" fmla="*/ 2147483646 w 1659"/>
              <a:gd name="T25" fmla="*/ 2147483646 h 1839"/>
              <a:gd name="T26" fmla="*/ 2147483646 w 1659"/>
              <a:gd name="T27" fmla="*/ 2147483646 h 1839"/>
              <a:gd name="T28" fmla="*/ 2147483646 w 1659"/>
              <a:gd name="T29" fmla="*/ 2147483646 h 1839"/>
              <a:gd name="T30" fmla="*/ 2147483646 w 1659"/>
              <a:gd name="T31" fmla="*/ 2147483646 h 1839"/>
              <a:gd name="T32" fmla="*/ 2147483646 w 1659"/>
              <a:gd name="T33" fmla="*/ 2147483646 h 1839"/>
              <a:gd name="T34" fmla="*/ 2147483646 w 1659"/>
              <a:gd name="T35" fmla="*/ 0 h 1839"/>
              <a:gd name="T36" fmla="*/ 2147483646 w 1659"/>
              <a:gd name="T37" fmla="*/ 2147483646 h 1839"/>
              <a:gd name="T38" fmla="*/ 2147483646 w 1659"/>
              <a:gd name="T39" fmla="*/ 2147483646 h 1839"/>
              <a:gd name="T40" fmla="*/ 2147483646 w 1659"/>
              <a:gd name="T41" fmla="*/ 2147483646 h 1839"/>
              <a:gd name="T42" fmla="*/ 2147483646 w 1659"/>
              <a:gd name="T43" fmla="*/ 2147483646 h 1839"/>
              <a:gd name="T44" fmla="*/ 2147483646 w 1659"/>
              <a:gd name="T45" fmla="*/ 2147483646 h 1839"/>
              <a:gd name="T46" fmla="*/ 2147483646 w 1659"/>
              <a:gd name="T47" fmla="*/ 2147483646 h 1839"/>
              <a:gd name="T48" fmla="*/ 2147483646 w 1659"/>
              <a:gd name="T49" fmla="*/ 2147483646 h 1839"/>
              <a:gd name="T50" fmla="*/ 2147483646 w 1659"/>
              <a:gd name="T51" fmla="*/ 2147483646 h 1839"/>
              <a:gd name="T52" fmla="*/ 2147483646 w 1659"/>
              <a:gd name="T53" fmla="*/ 2147483646 h 1839"/>
              <a:gd name="T54" fmla="*/ 2147483646 w 1659"/>
              <a:gd name="T55" fmla="*/ 2147483646 h 1839"/>
              <a:gd name="T56" fmla="*/ 2147483646 w 1659"/>
              <a:gd name="T57" fmla="*/ 2147483646 h 1839"/>
              <a:gd name="T58" fmla="*/ 2147483646 w 1659"/>
              <a:gd name="T59" fmla="*/ 2147483646 h 1839"/>
              <a:gd name="T60" fmla="*/ 2147483646 w 1659"/>
              <a:gd name="T61" fmla="*/ 2147483646 h 18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659" h="1839">
                <a:moveTo>
                  <a:pt x="0" y="1838"/>
                </a:moveTo>
                <a:lnTo>
                  <a:pt x="60" y="1827"/>
                </a:lnTo>
                <a:lnTo>
                  <a:pt x="107" y="1794"/>
                </a:lnTo>
                <a:lnTo>
                  <a:pt x="155" y="1772"/>
                </a:lnTo>
                <a:lnTo>
                  <a:pt x="238" y="1750"/>
                </a:lnTo>
                <a:lnTo>
                  <a:pt x="334" y="1685"/>
                </a:lnTo>
                <a:lnTo>
                  <a:pt x="417" y="1597"/>
                </a:lnTo>
                <a:lnTo>
                  <a:pt x="489" y="1510"/>
                </a:lnTo>
                <a:lnTo>
                  <a:pt x="561" y="1400"/>
                </a:lnTo>
                <a:lnTo>
                  <a:pt x="644" y="1269"/>
                </a:lnTo>
                <a:lnTo>
                  <a:pt x="727" y="1105"/>
                </a:lnTo>
                <a:lnTo>
                  <a:pt x="894" y="777"/>
                </a:lnTo>
                <a:lnTo>
                  <a:pt x="1002" y="569"/>
                </a:lnTo>
                <a:lnTo>
                  <a:pt x="1073" y="361"/>
                </a:lnTo>
                <a:lnTo>
                  <a:pt x="1109" y="208"/>
                </a:lnTo>
                <a:lnTo>
                  <a:pt x="1157" y="109"/>
                </a:lnTo>
                <a:lnTo>
                  <a:pt x="1228" y="33"/>
                </a:lnTo>
                <a:lnTo>
                  <a:pt x="1276" y="0"/>
                </a:lnTo>
                <a:lnTo>
                  <a:pt x="1336" y="22"/>
                </a:lnTo>
                <a:lnTo>
                  <a:pt x="1372" y="186"/>
                </a:lnTo>
                <a:lnTo>
                  <a:pt x="1383" y="339"/>
                </a:lnTo>
                <a:lnTo>
                  <a:pt x="1407" y="547"/>
                </a:lnTo>
                <a:lnTo>
                  <a:pt x="1443" y="777"/>
                </a:lnTo>
                <a:lnTo>
                  <a:pt x="1479" y="1116"/>
                </a:lnTo>
                <a:lnTo>
                  <a:pt x="1527" y="1400"/>
                </a:lnTo>
                <a:lnTo>
                  <a:pt x="1563" y="1553"/>
                </a:lnTo>
                <a:lnTo>
                  <a:pt x="1586" y="1619"/>
                </a:lnTo>
                <a:lnTo>
                  <a:pt x="1598" y="1696"/>
                </a:lnTo>
                <a:lnTo>
                  <a:pt x="1610" y="1761"/>
                </a:lnTo>
                <a:lnTo>
                  <a:pt x="1622" y="1783"/>
                </a:lnTo>
                <a:lnTo>
                  <a:pt x="1658" y="1838"/>
                </a:lnTo>
              </a:path>
            </a:pathLst>
          </a:custGeom>
          <a:gradFill rotWithShape="0">
            <a:gsLst>
              <a:gs pos="0">
                <a:srgbClr val="FEB2BE"/>
              </a:gs>
              <a:gs pos="100000">
                <a:srgbClr val="FC0128"/>
              </a:gs>
            </a:gsLst>
            <a:lin ang="0" scaled="1"/>
          </a:gradFill>
          <a:ln>
            <a:noFill/>
          </a:ln>
          <a:effectLst/>
          <a:extLst>
            <a:ext uri="{91240B29-F687-4F45-9708-019B960494DF}">
              <a14:hiddenLine xmlns:a14="http://schemas.microsoft.com/office/drawing/2010/main" w="761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6" name="Freeform 61">
            <a:extLst>
              <a:ext uri="{FF2B5EF4-FFF2-40B4-BE49-F238E27FC236}">
                <a16:creationId xmlns:a16="http://schemas.microsoft.com/office/drawing/2014/main" id="{1F98FA86-1AD6-6242-8C5F-2FAA0F28BA27}"/>
              </a:ext>
            </a:extLst>
          </p:cNvPr>
          <p:cNvSpPr>
            <a:spLocks/>
          </p:cNvSpPr>
          <p:nvPr/>
        </p:nvSpPr>
        <p:spPr bwMode="auto">
          <a:xfrm>
            <a:off x="6262688" y="2582863"/>
            <a:ext cx="1782762" cy="2879725"/>
          </a:xfrm>
          <a:custGeom>
            <a:avLst/>
            <a:gdLst>
              <a:gd name="T0" fmla="*/ 2147483646 w 1123"/>
              <a:gd name="T1" fmla="*/ 2147483646 h 1814"/>
              <a:gd name="T2" fmla="*/ 0 w 1123"/>
              <a:gd name="T3" fmla="*/ 2147483646 h 1814"/>
              <a:gd name="T4" fmla="*/ 2147483646 w 1123"/>
              <a:gd name="T5" fmla="*/ 2147483646 h 1814"/>
              <a:gd name="T6" fmla="*/ 2147483646 w 1123"/>
              <a:gd name="T7" fmla="*/ 2147483646 h 1814"/>
              <a:gd name="T8" fmla="*/ 2147483646 w 1123"/>
              <a:gd name="T9" fmla="*/ 2147483646 h 1814"/>
              <a:gd name="T10" fmla="*/ 2147483646 w 1123"/>
              <a:gd name="T11" fmla="*/ 2147483646 h 1814"/>
              <a:gd name="T12" fmla="*/ 2147483646 w 1123"/>
              <a:gd name="T13" fmla="*/ 2147483646 h 1814"/>
              <a:gd name="T14" fmla="*/ 2147483646 w 1123"/>
              <a:gd name="T15" fmla="*/ 2147483646 h 1814"/>
              <a:gd name="T16" fmla="*/ 2147483646 w 1123"/>
              <a:gd name="T17" fmla="*/ 2147483646 h 1814"/>
              <a:gd name="T18" fmla="*/ 2147483646 w 1123"/>
              <a:gd name="T19" fmla="*/ 2147483646 h 1814"/>
              <a:gd name="T20" fmla="*/ 2147483646 w 1123"/>
              <a:gd name="T21" fmla="*/ 2147483646 h 1814"/>
              <a:gd name="T22" fmla="*/ 2147483646 w 1123"/>
              <a:gd name="T23" fmla="*/ 2147483646 h 1814"/>
              <a:gd name="T24" fmla="*/ 2147483646 w 1123"/>
              <a:gd name="T25" fmla="*/ 2147483646 h 1814"/>
              <a:gd name="T26" fmla="*/ 2147483646 w 1123"/>
              <a:gd name="T27" fmla="*/ 0 h 1814"/>
              <a:gd name="T28" fmla="*/ 2147483646 w 1123"/>
              <a:gd name="T29" fmla="*/ 2147483646 h 1814"/>
              <a:gd name="T30" fmla="*/ 2147483646 w 1123"/>
              <a:gd name="T31" fmla="*/ 2147483646 h 1814"/>
              <a:gd name="T32" fmla="*/ 2147483646 w 1123"/>
              <a:gd name="T33" fmla="*/ 2147483646 h 1814"/>
              <a:gd name="T34" fmla="*/ 2147483646 w 1123"/>
              <a:gd name="T35" fmla="*/ 2147483646 h 1814"/>
              <a:gd name="T36" fmla="*/ 2147483646 w 1123"/>
              <a:gd name="T37" fmla="*/ 2147483646 h 1814"/>
              <a:gd name="T38" fmla="*/ 2147483646 w 1123"/>
              <a:gd name="T39" fmla="*/ 2147483646 h 1814"/>
              <a:gd name="T40" fmla="*/ 2147483646 w 1123"/>
              <a:gd name="T41" fmla="*/ 2147483646 h 1814"/>
              <a:gd name="T42" fmla="*/ 2147483646 w 1123"/>
              <a:gd name="T43" fmla="*/ 2147483646 h 1814"/>
              <a:gd name="T44" fmla="*/ 2147483646 w 1123"/>
              <a:gd name="T45" fmla="*/ 2147483646 h 1814"/>
              <a:gd name="T46" fmla="*/ 2147483646 w 1123"/>
              <a:gd name="T47" fmla="*/ 2147483646 h 1814"/>
              <a:gd name="T48" fmla="*/ 2147483646 w 1123"/>
              <a:gd name="T49" fmla="*/ 2147483646 h 1814"/>
              <a:gd name="T50" fmla="*/ 2147483646 w 1123"/>
              <a:gd name="T51" fmla="*/ 2147483646 h 1814"/>
              <a:gd name="T52" fmla="*/ 2147483646 w 1123"/>
              <a:gd name="T53" fmla="*/ 2147483646 h 1814"/>
              <a:gd name="T54" fmla="*/ 2147483646 w 1123"/>
              <a:gd name="T55" fmla="*/ 2147483646 h 181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123" h="1814">
                <a:moveTo>
                  <a:pt x="876" y="1813"/>
                </a:moveTo>
                <a:lnTo>
                  <a:pt x="0" y="1812"/>
                </a:lnTo>
                <a:lnTo>
                  <a:pt x="84" y="1783"/>
                </a:lnTo>
                <a:lnTo>
                  <a:pt x="179" y="1750"/>
                </a:lnTo>
                <a:lnTo>
                  <a:pt x="239" y="1696"/>
                </a:lnTo>
                <a:lnTo>
                  <a:pt x="298" y="1553"/>
                </a:lnTo>
                <a:lnTo>
                  <a:pt x="370" y="1444"/>
                </a:lnTo>
                <a:lnTo>
                  <a:pt x="417" y="1182"/>
                </a:lnTo>
                <a:lnTo>
                  <a:pt x="453" y="908"/>
                </a:lnTo>
                <a:lnTo>
                  <a:pt x="501" y="514"/>
                </a:lnTo>
                <a:lnTo>
                  <a:pt x="537" y="306"/>
                </a:lnTo>
                <a:lnTo>
                  <a:pt x="560" y="175"/>
                </a:lnTo>
                <a:lnTo>
                  <a:pt x="596" y="65"/>
                </a:lnTo>
                <a:lnTo>
                  <a:pt x="632" y="0"/>
                </a:lnTo>
                <a:lnTo>
                  <a:pt x="680" y="120"/>
                </a:lnTo>
                <a:lnTo>
                  <a:pt x="692" y="284"/>
                </a:lnTo>
                <a:lnTo>
                  <a:pt x="728" y="405"/>
                </a:lnTo>
                <a:lnTo>
                  <a:pt x="751" y="711"/>
                </a:lnTo>
                <a:lnTo>
                  <a:pt x="775" y="831"/>
                </a:lnTo>
                <a:lnTo>
                  <a:pt x="799" y="941"/>
                </a:lnTo>
                <a:lnTo>
                  <a:pt x="835" y="1105"/>
                </a:lnTo>
                <a:lnTo>
                  <a:pt x="871" y="1280"/>
                </a:lnTo>
                <a:lnTo>
                  <a:pt x="931" y="1414"/>
                </a:lnTo>
                <a:lnTo>
                  <a:pt x="1002" y="1539"/>
                </a:lnTo>
                <a:lnTo>
                  <a:pt x="1122" y="1652"/>
                </a:lnTo>
                <a:lnTo>
                  <a:pt x="1074" y="1737"/>
                </a:lnTo>
                <a:lnTo>
                  <a:pt x="966" y="1801"/>
                </a:lnTo>
                <a:lnTo>
                  <a:pt x="881" y="1810"/>
                </a:lnTo>
              </a:path>
            </a:pathLst>
          </a:custGeom>
          <a:gradFill rotWithShape="0">
            <a:gsLst>
              <a:gs pos="0">
                <a:srgbClr val="943344"/>
              </a:gs>
              <a:gs pos="100000">
                <a:srgbClr val="790015"/>
              </a:gs>
            </a:gsLst>
            <a:lin ang="0" scaled="1"/>
          </a:gradFill>
          <a:ln>
            <a:noFill/>
          </a:ln>
          <a:effectLst/>
          <a:extLst>
            <a:ext uri="{91240B29-F687-4F45-9708-019B960494DF}">
              <a14:hiddenLine xmlns:a14="http://schemas.microsoft.com/office/drawing/2010/main" w="761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77" name="Line 62">
            <a:extLst>
              <a:ext uri="{FF2B5EF4-FFF2-40B4-BE49-F238E27FC236}">
                <a16:creationId xmlns:a16="http://schemas.microsoft.com/office/drawing/2014/main" id="{5BF5B35C-FB1E-CE40-BB5F-ECA7E26A73D2}"/>
              </a:ext>
            </a:extLst>
          </p:cNvPr>
          <p:cNvSpPr>
            <a:spLocks noChangeShapeType="1"/>
          </p:cNvSpPr>
          <p:nvPr/>
        </p:nvSpPr>
        <p:spPr bwMode="auto">
          <a:xfrm>
            <a:off x="4179888" y="2082800"/>
            <a:ext cx="0" cy="3344863"/>
          </a:xfrm>
          <a:prstGeom prst="line">
            <a:avLst/>
          </a:prstGeom>
          <a:noFill/>
          <a:ln w="76199">
            <a:solidFill>
              <a:srgbClr val="32B8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8" name="Line 63">
            <a:extLst>
              <a:ext uri="{FF2B5EF4-FFF2-40B4-BE49-F238E27FC236}">
                <a16:creationId xmlns:a16="http://schemas.microsoft.com/office/drawing/2014/main" id="{B1E5B672-0DEB-9B45-8E27-A44D87E284A5}"/>
              </a:ext>
            </a:extLst>
          </p:cNvPr>
          <p:cNvSpPr>
            <a:spLocks noChangeShapeType="1"/>
          </p:cNvSpPr>
          <p:nvPr/>
        </p:nvSpPr>
        <p:spPr bwMode="auto">
          <a:xfrm>
            <a:off x="4633913" y="2082800"/>
            <a:ext cx="0" cy="3336925"/>
          </a:xfrm>
          <a:prstGeom prst="line">
            <a:avLst/>
          </a:prstGeom>
          <a:noFill/>
          <a:ln w="76199">
            <a:solidFill>
              <a:srgbClr val="86FFD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9" name="Line 64">
            <a:extLst>
              <a:ext uri="{FF2B5EF4-FFF2-40B4-BE49-F238E27FC236}">
                <a16:creationId xmlns:a16="http://schemas.microsoft.com/office/drawing/2014/main" id="{AB340F00-671B-554A-9BB9-B9E1E1EBCAB2}"/>
              </a:ext>
            </a:extLst>
          </p:cNvPr>
          <p:cNvSpPr>
            <a:spLocks noChangeShapeType="1"/>
          </p:cNvSpPr>
          <p:nvPr/>
        </p:nvSpPr>
        <p:spPr bwMode="auto">
          <a:xfrm>
            <a:off x="1944688" y="2082800"/>
            <a:ext cx="0" cy="3344863"/>
          </a:xfrm>
          <a:prstGeom prst="line">
            <a:avLst/>
          </a:prstGeom>
          <a:noFill/>
          <a:ln w="76199">
            <a:solidFill>
              <a:srgbClr val="DEC4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0" name="Line 65">
            <a:extLst>
              <a:ext uri="{FF2B5EF4-FFF2-40B4-BE49-F238E27FC236}">
                <a16:creationId xmlns:a16="http://schemas.microsoft.com/office/drawing/2014/main" id="{C65F26EF-2A3E-C441-8902-A36DA51DB83E}"/>
              </a:ext>
            </a:extLst>
          </p:cNvPr>
          <p:cNvSpPr>
            <a:spLocks noChangeShapeType="1"/>
          </p:cNvSpPr>
          <p:nvPr/>
        </p:nvSpPr>
        <p:spPr bwMode="auto">
          <a:xfrm>
            <a:off x="3630613" y="2082800"/>
            <a:ext cx="0" cy="3344863"/>
          </a:xfrm>
          <a:prstGeom prst="line">
            <a:avLst/>
          </a:prstGeom>
          <a:noFill/>
          <a:ln w="76199">
            <a:solidFill>
              <a:srgbClr val="AF7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1" name="Rectangle 66">
            <a:extLst>
              <a:ext uri="{FF2B5EF4-FFF2-40B4-BE49-F238E27FC236}">
                <a16:creationId xmlns:a16="http://schemas.microsoft.com/office/drawing/2014/main" id="{5789D0D6-BDE0-5140-923A-5193BDDA0F8D}"/>
              </a:ext>
            </a:extLst>
          </p:cNvPr>
          <p:cNvSpPr>
            <a:spLocks noChangeArrowheads="1"/>
          </p:cNvSpPr>
          <p:nvPr/>
        </p:nvSpPr>
        <p:spPr bwMode="auto">
          <a:xfrm>
            <a:off x="3849688" y="1065213"/>
            <a:ext cx="1306512" cy="5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latin typeface="Times New Roman" panose="02020603050405020304" pitchFamily="18" charset="0"/>
              </a:rPr>
              <a:t>Protein</a:t>
            </a:r>
          </a:p>
        </p:txBody>
      </p:sp>
      <p:sp>
        <p:nvSpPr>
          <p:cNvPr id="53282" name="Line 67">
            <a:extLst>
              <a:ext uri="{FF2B5EF4-FFF2-40B4-BE49-F238E27FC236}">
                <a16:creationId xmlns:a16="http://schemas.microsoft.com/office/drawing/2014/main" id="{BE2A337D-0E30-C14D-84EF-A483732FCAE6}"/>
              </a:ext>
            </a:extLst>
          </p:cNvPr>
          <p:cNvSpPr>
            <a:spLocks noChangeShapeType="1"/>
          </p:cNvSpPr>
          <p:nvPr/>
        </p:nvSpPr>
        <p:spPr bwMode="auto">
          <a:xfrm>
            <a:off x="6110288" y="2082800"/>
            <a:ext cx="0" cy="3362325"/>
          </a:xfrm>
          <a:prstGeom prst="line">
            <a:avLst/>
          </a:prstGeom>
          <a:noFill/>
          <a:ln w="76199">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3" name="Line 68">
            <a:extLst>
              <a:ext uri="{FF2B5EF4-FFF2-40B4-BE49-F238E27FC236}">
                <a16:creationId xmlns:a16="http://schemas.microsoft.com/office/drawing/2014/main" id="{4772732D-0114-6A48-A8D0-2E04C3FE4BFA}"/>
              </a:ext>
            </a:extLst>
          </p:cNvPr>
          <p:cNvSpPr>
            <a:spLocks noChangeShapeType="1"/>
          </p:cNvSpPr>
          <p:nvPr/>
        </p:nvSpPr>
        <p:spPr bwMode="auto">
          <a:xfrm>
            <a:off x="6659563" y="2100263"/>
            <a:ext cx="0" cy="3362325"/>
          </a:xfrm>
          <a:prstGeom prst="line">
            <a:avLst/>
          </a:prstGeom>
          <a:noFill/>
          <a:ln w="76199">
            <a:solidFill>
              <a:srgbClr val="79001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84" name="Rectangle 69">
            <a:extLst>
              <a:ext uri="{FF2B5EF4-FFF2-40B4-BE49-F238E27FC236}">
                <a16:creationId xmlns:a16="http://schemas.microsoft.com/office/drawing/2014/main" id="{DC58C8D4-3B33-8A41-9F01-76AA4E6C1A28}"/>
              </a:ext>
            </a:extLst>
          </p:cNvPr>
          <p:cNvSpPr>
            <a:spLocks noChangeArrowheads="1"/>
          </p:cNvSpPr>
          <p:nvPr/>
        </p:nvSpPr>
        <p:spPr bwMode="auto">
          <a:xfrm>
            <a:off x="6870700" y="1143000"/>
            <a:ext cx="1752600" cy="33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632.5 nm (HeNe</a:t>
            </a:r>
            <a:r>
              <a:rPr lang="en-US" altLang="en-US" sz="1400" b="1"/>
              <a:t>)</a:t>
            </a:r>
          </a:p>
        </p:txBody>
      </p:sp>
      <p:sp>
        <p:nvSpPr>
          <p:cNvPr id="53285" name="Freeform 70">
            <a:extLst>
              <a:ext uri="{FF2B5EF4-FFF2-40B4-BE49-F238E27FC236}">
                <a16:creationId xmlns:a16="http://schemas.microsoft.com/office/drawing/2014/main" id="{2EDC8EC9-4416-AB48-BFFA-E0127E32FFA1}"/>
              </a:ext>
            </a:extLst>
          </p:cNvPr>
          <p:cNvSpPr>
            <a:spLocks/>
          </p:cNvSpPr>
          <p:nvPr/>
        </p:nvSpPr>
        <p:spPr bwMode="auto">
          <a:xfrm>
            <a:off x="6511925" y="1335088"/>
            <a:ext cx="542925" cy="427037"/>
          </a:xfrm>
          <a:custGeom>
            <a:avLst/>
            <a:gdLst>
              <a:gd name="T0" fmla="*/ 0 w 342"/>
              <a:gd name="T1" fmla="*/ 2147483646 h 269"/>
              <a:gd name="T2" fmla="*/ 2147483646 w 342"/>
              <a:gd name="T3" fmla="*/ 2147483646 h 269"/>
              <a:gd name="T4" fmla="*/ 2147483646 w 342"/>
              <a:gd name="T5" fmla="*/ 2147483646 h 269"/>
              <a:gd name="T6" fmla="*/ 2147483646 w 342"/>
              <a:gd name="T7" fmla="*/ 2147483646 h 269"/>
              <a:gd name="T8" fmla="*/ 2147483646 w 342"/>
              <a:gd name="T9" fmla="*/ 2147483646 h 269"/>
              <a:gd name="T10" fmla="*/ 2147483646 w 342"/>
              <a:gd name="T11" fmla="*/ 2147483646 h 269"/>
              <a:gd name="T12" fmla="*/ 2147483646 w 342"/>
              <a:gd name="T13" fmla="*/ 2147483646 h 269"/>
              <a:gd name="T14" fmla="*/ 2147483646 w 342"/>
              <a:gd name="T15" fmla="*/ 2147483646 h 269"/>
              <a:gd name="T16" fmla="*/ 2147483646 w 342"/>
              <a:gd name="T17" fmla="*/ 2147483646 h 269"/>
              <a:gd name="T18" fmla="*/ 2147483646 w 342"/>
              <a:gd name="T19" fmla="*/ 2147483646 h 269"/>
              <a:gd name="T20" fmla="*/ 2147483646 w 342"/>
              <a:gd name="T21" fmla="*/ 2147483646 h 269"/>
              <a:gd name="T22" fmla="*/ 2147483646 w 342"/>
              <a:gd name="T23" fmla="*/ 2147483646 h 269"/>
              <a:gd name="T24" fmla="*/ 2147483646 w 342"/>
              <a:gd name="T25" fmla="*/ 2147483646 h 269"/>
              <a:gd name="T26" fmla="*/ 2147483646 w 342"/>
              <a:gd name="T27" fmla="*/ 2147483646 h 269"/>
              <a:gd name="T28" fmla="*/ 2147483646 w 342"/>
              <a:gd name="T29" fmla="*/ 2147483646 h 269"/>
              <a:gd name="T30" fmla="*/ 2147483646 w 342"/>
              <a:gd name="T31" fmla="*/ 0 h 269"/>
              <a:gd name="T32" fmla="*/ 2147483646 w 342"/>
              <a:gd name="T33" fmla="*/ 0 h 269"/>
              <a:gd name="T34" fmla="*/ 2147483646 w 342"/>
              <a:gd name="T35" fmla="*/ 2147483646 h 269"/>
              <a:gd name="T36" fmla="*/ 2147483646 w 342"/>
              <a:gd name="T37" fmla="*/ 2147483646 h 269"/>
              <a:gd name="T38" fmla="*/ 2147483646 w 342"/>
              <a:gd name="T39" fmla="*/ 2147483646 h 269"/>
              <a:gd name="T40" fmla="*/ 2147483646 w 342"/>
              <a:gd name="T41" fmla="*/ 2147483646 h 269"/>
              <a:gd name="T42" fmla="*/ 2147483646 w 342"/>
              <a:gd name="T43" fmla="*/ 2147483646 h 269"/>
              <a:gd name="T44" fmla="*/ 2147483646 w 342"/>
              <a:gd name="T45" fmla="*/ 2147483646 h 269"/>
              <a:gd name="T46" fmla="*/ 2147483646 w 342"/>
              <a:gd name="T47" fmla="*/ 2147483646 h 269"/>
              <a:gd name="T48" fmla="*/ 2147483646 w 342"/>
              <a:gd name="T49" fmla="*/ 2147483646 h 269"/>
              <a:gd name="T50" fmla="*/ 2147483646 w 342"/>
              <a:gd name="T51" fmla="*/ 2147483646 h 269"/>
              <a:gd name="T52" fmla="*/ 2147483646 w 342"/>
              <a:gd name="T53" fmla="*/ 2147483646 h 269"/>
              <a:gd name="T54" fmla="*/ 2147483646 w 342"/>
              <a:gd name="T55" fmla="*/ 2147483646 h 269"/>
              <a:gd name="T56" fmla="*/ 2147483646 w 342"/>
              <a:gd name="T57" fmla="*/ 2147483646 h 269"/>
              <a:gd name="T58" fmla="*/ 2147483646 w 342"/>
              <a:gd name="T59" fmla="*/ 2147483646 h 269"/>
              <a:gd name="T60" fmla="*/ 2147483646 w 342"/>
              <a:gd name="T61" fmla="*/ 2147483646 h 269"/>
              <a:gd name="T62" fmla="*/ 2147483646 w 342"/>
              <a:gd name="T63" fmla="*/ 2147483646 h 269"/>
              <a:gd name="T64" fmla="*/ 2147483646 w 342"/>
              <a:gd name="T65" fmla="*/ 2147483646 h 269"/>
              <a:gd name="T66" fmla="*/ 2147483646 w 342"/>
              <a:gd name="T67" fmla="*/ 2147483646 h 269"/>
              <a:gd name="T68" fmla="*/ 2147483646 w 342"/>
              <a:gd name="T69" fmla="*/ 2147483646 h 269"/>
              <a:gd name="T70" fmla="*/ 2147483646 w 342"/>
              <a:gd name="T71" fmla="*/ 2147483646 h 269"/>
              <a:gd name="T72" fmla="*/ 2147483646 w 342"/>
              <a:gd name="T73" fmla="*/ 2147483646 h 269"/>
              <a:gd name="T74" fmla="*/ 2147483646 w 342"/>
              <a:gd name="T75" fmla="*/ 2147483646 h 269"/>
              <a:gd name="T76" fmla="*/ 2147483646 w 342"/>
              <a:gd name="T77" fmla="*/ 2147483646 h 269"/>
              <a:gd name="T78" fmla="*/ 2147483646 w 342"/>
              <a:gd name="T79" fmla="*/ 2147483646 h 269"/>
              <a:gd name="T80" fmla="*/ 2147483646 w 342"/>
              <a:gd name="T81" fmla="*/ 2147483646 h 269"/>
              <a:gd name="T82" fmla="*/ 2147483646 w 342"/>
              <a:gd name="T83" fmla="*/ 2147483646 h 269"/>
              <a:gd name="T84" fmla="*/ 2147483646 w 342"/>
              <a:gd name="T85" fmla="*/ 2147483646 h 269"/>
              <a:gd name="T86" fmla="*/ 2147483646 w 342"/>
              <a:gd name="T87" fmla="*/ 2147483646 h 269"/>
              <a:gd name="T88" fmla="*/ 2147483646 w 342"/>
              <a:gd name="T89" fmla="*/ 2147483646 h 269"/>
              <a:gd name="T90" fmla="*/ 2147483646 w 342"/>
              <a:gd name="T91" fmla="*/ 2147483646 h 269"/>
              <a:gd name="T92" fmla="*/ 2147483646 w 342"/>
              <a:gd name="T93" fmla="*/ 2147483646 h 269"/>
              <a:gd name="T94" fmla="*/ 2147483646 w 342"/>
              <a:gd name="T95" fmla="*/ 2147483646 h 2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2" h="269">
                <a:moveTo>
                  <a:pt x="112" y="156"/>
                </a:moveTo>
                <a:lnTo>
                  <a:pt x="56" y="268"/>
                </a:lnTo>
                <a:lnTo>
                  <a:pt x="0" y="156"/>
                </a:lnTo>
                <a:lnTo>
                  <a:pt x="28" y="156"/>
                </a:lnTo>
                <a:lnTo>
                  <a:pt x="27" y="154"/>
                </a:lnTo>
                <a:lnTo>
                  <a:pt x="27" y="149"/>
                </a:lnTo>
                <a:lnTo>
                  <a:pt x="28" y="144"/>
                </a:lnTo>
                <a:lnTo>
                  <a:pt x="28" y="138"/>
                </a:lnTo>
                <a:lnTo>
                  <a:pt x="29" y="133"/>
                </a:lnTo>
                <a:lnTo>
                  <a:pt x="29" y="128"/>
                </a:lnTo>
                <a:lnTo>
                  <a:pt x="30" y="122"/>
                </a:lnTo>
                <a:lnTo>
                  <a:pt x="31" y="118"/>
                </a:lnTo>
                <a:lnTo>
                  <a:pt x="32" y="112"/>
                </a:lnTo>
                <a:lnTo>
                  <a:pt x="34" y="107"/>
                </a:lnTo>
                <a:lnTo>
                  <a:pt x="36" y="102"/>
                </a:lnTo>
                <a:lnTo>
                  <a:pt x="37" y="97"/>
                </a:lnTo>
                <a:lnTo>
                  <a:pt x="39" y="92"/>
                </a:lnTo>
                <a:lnTo>
                  <a:pt x="42" y="88"/>
                </a:lnTo>
                <a:lnTo>
                  <a:pt x="44" y="83"/>
                </a:lnTo>
                <a:lnTo>
                  <a:pt x="46" y="78"/>
                </a:lnTo>
                <a:lnTo>
                  <a:pt x="49" y="73"/>
                </a:lnTo>
                <a:lnTo>
                  <a:pt x="52" y="69"/>
                </a:lnTo>
                <a:lnTo>
                  <a:pt x="55" y="65"/>
                </a:lnTo>
                <a:lnTo>
                  <a:pt x="58" y="61"/>
                </a:lnTo>
                <a:lnTo>
                  <a:pt x="61" y="56"/>
                </a:lnTo>
                <a:lnTo>
                  <a:pt x="65" y="52"/>
                </a:lnTo>
                <a:lnTo>
                  <a:pt x="68" y="48"/>
                </a:lnTo>
                <a:lnTo>
                  <a:pt x="72" y="44"/>
                </a:lnTo>
                <a:lnTo>
                  <a:pt x="76" y="41"/>
                </a:lnTo>
                <a:lnTo>
                  <a:pt x="80" y="37"/>
                </a:lnTo>
                <a:lnTo>
                  <a:pt x="83" y="33"/>
                </a:lnTo>
                <a:lnTo>
                  <a:pt x="88" y="31"/>
                </a:lnTo>
                <a:lnTo>
                  <a:pt x="92" y="27"/>
                </a:lnTo>
                <a:lnTo>
                  <a:pt x="95" y="25"/>
                </a:lnTo>
                <a:lnTo>
                  <a:pt x="101" y="22"/>
                </a:lnTo>
                <a:lnTo>
                  <a:pt x="105" y="20"/>
                </a:lnTo>
                <a:lnTo>
                  <a:pt x="110" y="17"/>
                </a:lnTo>
                <a:lnTo>
                  <a:pt x="115" y="14"/>
                </a:lnTo>
                <a:lnTo>
                  <a:pt x="119" y="12"/>
                </a:lnTo>
                <a:lnTo>
                  <a:pt x="125" y="10"/>
                </a:lnTo>
                <a:lnTo>
                  <a:pt x="129" y="8"/>
                </a:lnTo>
                <a:lnTo>
                  <a:pt x="135" y="6"/>
                </a:lnTo>
                <a:lnTo>
                  <a:pt x="139" y="5"/>
                </a:lnTo>
                <a:lnTo>
                  <a:pt x="145" y="4"/>
                </a:lnTo>
                <a:lnTo>
                  <a:pt x="149" y="3"/>
                </a:lnTo>
                <a:lnTo>
                  <a:pt x="156" y="2"/>
                </a:lnTo>
                <a:lnTo>
                  <a:pt x="160" y="1"/>
                </a:lnTo>
                <a:lnTo>
                  <a:pt x="166" y="0"/>
                </a:lnTo>
                <a:lnTo>
                  <a:pt x="171" y="0"/>
                </a:lnTo>
                <a:lnTo>
                  <a:pt x="176" y="0"/>
                </a:lnTo>
                <a:lnTo>
                  <a:pt x="182" y="0"/>
                </a:lnTo>
                <a:lnTo>
                  <a:pt x="186" y="0"/>
                </a:lnTo>
                <a:lnTo>
                  <a:pt x="192" y="0"/>
                </a:lnTo>
                <a:lnTo>
                  <a:pt x="197" y="1"/>
                </a:lnTo>
                <a:lnTo>
                  <a:pt x="203" y="2"/>
                </a:lnTo>
                <a:lnTo>
                  <a:pt x="208" y="3"/>
                </a:lnTo>
                <a:lnTo>
                  <a:pt x="213" y="4"/>
                </a:lnTo>
                <a:lnTo>
                  <a:pt x="218" y="5"/>
                </a:lnTo>
                <a:lnTo>
                  <a:pt x="224" y="6"/>
                </a:lnTo>
                <a:lnTo>
                  <a:pt x="228" y="8"/>
                </a:lnTo>
                <a:lnTo>
                  <a:pt x="232" y="10"/>
                </a:lnTo>
                <a:lnTo>
                  <a:pt x="238" y="12"/>
                </a:lnTo>
                <a:lnTo>
                  <a:pt x="242" y="14"/>
                </a:lnTo>
                <a:lnTo>
                  <a:pt x="248" y="17"/>
                </a:lnTo>
                <a:lnTo>
                  <a:pt x="252" y="20"/>
                </a:lnTo>
                <a:lnTo>
                  <a:pt x="258" y="22"/>
                </a:lnTo>
                <a:lnTo>
                  <a:pt x="261" y="25"/>
                </a:lnTo>
                <a:lnTo>
                  <a:pt x="266" y="27"/>
                </a:lnTo>
                <a:lnTo>
                  <a:pt x="270" y="31"/>
                </a:lnTo>
                <a:lnTo>
                  <a:pt x="274" y="33"/>
                </a:lnTo>
                <a:lnTo>
                  <a:pt x="278" y="37"/>
                </a:lnTo>
                <a:lnTo>
                  <a:pt x="282" y="41"/>
                </a:lnTo>
                <a:lnTo>
                  <a:pt x="286" y="44"/>
                </a:lnTo>
                <a:lnTo>
                  <a:pt x="290" y="48"/>
                </a:lnTo>
                <a:lnTo>
                  <a:pt x="293" y="52"/>
                </a:lnTo>
                <a:lnTo>
                  <a:pt x="296" y="56"/>
                </a:lnTo>
                <a:lnTo>
                  <a:pt x="300" y="61"/>
                </a:lnTo>
                <a:lnTo>
                  <a:pt x="303" y="65"/>
                </a:lnTo>
                <a:lnTo>
                  <a:pt x="306" y="69"/>
                </a:lnTo>
                <a:lnTo>
                  <a:pt x="341" y="64"/>
                </a:lnTo>
                <a:lnTo>
                  <a:pt x="305" y="68"/>
                </a:lnTo>
                <a:lnTo>
                  <a:pt x="300" y="63"/>
                </a:lnTo>
                <a:lnTo>
                  <a:pt x="296" y="58"/>
                </a:lnTo>
                <a:lnTo>
                  <a:pt x="292" y="54"/>
                </a:lnTo>
                <a:lnTo>
                  <a:pt x="285" y="50"/>
                </a:lnTo>
                <a:lnTo>
                  <a:pt x="281" y="46"/>
                </a:lnTo>
                <a:lnTo>
                  <a:pt x="275" y="42"/>
                </a:lnTo>
                <a:lnTo>
                  <a:pt x="271" y="40"/>
                </a:lnTo>
                <a:lnTo>
                  <a:pt x="267" y="38"/>
                </a:lnTo>
                <a:lnTo>
                  <a:pt x="263" y="36"/>
                </a:lnTo>
                <a:lnTo>
                  <a:pt x="259" y="34"/>
                </a:lnTo>
                <a:lnTo>
                  <a:pt x="255" y="32"/>
                </a:lnTo>
                <a:lnTo>
                  <a:pt x="251" y="31"/>
                </a:lnTo>
                <a:lnTo>
                  <a:pt x="248" y="29"/>
                </a:lnTo>
                <a:lnTo>
                  <a:pt x="243" y="28"/>
                </a:lnTo>
                <a:lnTo>
                  <a:pt x="238" y="27"/>
                </a:lnTo>
                <a:lnTo>
                  <a:pt x="235" y="26"/>
                </a:lnTo>
                <a:lnTo>
                  <a:pt x="230" y="25"/>
                </a:lnTo>
                <a:lnTo>
                  <a:pt x="226" y="24"/>
                </a:lnTo>
                <a:lnTo>
                  <a:pt x="222" y="24"/>
                </a:lnTo>
                <a:lnTo>
                  <a:pt x="217" y="23"/>
                </a:lnTo>
                <a:lnTo>
                  <a:pt x="213" y="23"/>
                </a:lnTo>
                <a:lnTo>
                  <a:pt x="208" y="23"/>
                </a:lnTo>
                <a:lnTo>
                  <a:pt x="204" y="23"/>
                </a:lnTo>
                <a:lnTo>
                  <a:pt x="199" y="23"/>
                </a:lnTo>
                <a:lnTo>
                  <a:pt x="195" y="24"/>
                </a:lnTo>
                <a:lnTo>
                  <a:pt x="192" y="24"/>
                </a:lnTo>
                <a:lnTo>
                  <a:pt x="186" y="25"/>
                </a:lnTo>
                <a:lnTo>
                  <a:pt x="182" y="26"/>
                </a:lnTo>
                <a:lnTo>
                  <a:pt x="179" y="27"/>
                </a:lnTo>
                <a:lnTo>
                  <a:pt x="174" y="28"/>
                </a:lnTo>
                <a:lnTo>
                  <a:pt x="170" y="29"/>
                </a:lnTo>
                <a:lnTo>
                  <a:pt x="166" y="31"/>
                </a:lnTo>
                <a:lnTo>
                  <a:pt x="161" y="32"/>
                </a:lnTo>
                <a:lnTo>
                  <a:pt x="158" y="34"/>
                </a:lnTo>
                <a:lnTo>
                  <a:pt x="153" y="36"/>
                </a:lnTo>
                <a:lnTo>
                  <a:pt x="149" y="38"/>
                </a:lnTo>
                <a:lnTo>
                  <a:pt x="146" y="40"/>
                </a:lnTo>
                <a:lnTo>
                  <a:pt x="141" y="42"/>
                </a:lnTo>
                <a:lnTo>
                  <a:pt x="137" y="46"/>
                </a:lnTo>
                <a:lnTo>
                  <a:pt x="132" y="50"/>
                </a:lnTo>
                <a:lnTo>
                  <a:pt x="127" y="54"/>
                </a:lnTo>
                <a:lnTo>
                  <a:pt x="122" y="58"/>
                </a:lnTo>
                <a:lnTo>
                  <a:pt x="117" y="63"/>
                </a:lnTo>
                <a:lnTo>
                  <a:pt x="113" y="68"/>
                </a:lnTo>
                <a:lnTo>
                  <a:pt x="109" y="73"/>
                </a:lnTo>
                <a:lnTo>
                  <a:pt x="105" y="78"/>
                </a:lnTo>
                <a:lnTo>
                  <a:pt x="101" y="84"/>
                </a:lnTo>
                <a:lnTo>
                  <a:pt x="99" y="88"/>
                </a:lnTo>
                <a:lnTo>
                  <a:pt x="96" y="91"/>
                </a:lnTo>
                <a:lnTo>
                  <a:pt x="94" y="95"/>
                </a:lnTo>
                <a:lnTo>
                  <a:pt x="94" y="100"/>
                </a:lnTo>
                <a:lnTo>
                  <a:pt x="92" y="104"/>
                </a:lnTo>
                <a:lnTo>
                  <a:pt x="90" y="108"/>
                </a:lnTo>
                <a:lnTo>
                  <a:pt x="89" y="112"/>
                </a:lnTo>
                <a:lnTo>
                  <a:pt x="88" y="116"/>
                </a:lnTo>
                <a:lnTo>
                  <a:pt x="87" y="120"/>
                </a:lnTo>
                <a:lnTo>
                  <a:pt x="86" y="124"/>
                </a:lnTo>
                <a:lnTo>
                  <a:pt x="84" y="129"/>
                </a:lnTo>
                <a:lnTo>
                  <a:pt x="83" y="133"/>
                </a:lnTo>
                <a:lnTo>
                  <a:pt x="83" y="138"/>
                </a:lnTo>
                <a:lnTo>
                  <a:pt x="83" y="142"/>
                </a:lnTo>
                <a:lnTo>
                  <a:pt x="83" y="147"/>
                </a:lnTo>
                <a:lnTo>
                  <a:pt x="83" y="151"/>
                </a:lnTo>
                <a:lnTo>
                  <a:pt x="83" y="155"/>
                </a:lnTo>
                <a:lnTo>
                  <a:pt x="112" y="156"/>
                </a:lnTo>
              </a:path>
            </a:pathLst>
          </a:custGeom>
          <a:solidFill>
            <a:srgbClr val="FFFF00"/>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286" name="Rectangle 71">
            <a:extLst>
              <a:ext uri="{FF2B5EF4-FFF2-40B4-BE49-F238E27FC236}">
                <a16:creationId xmlns:a16="http://schemas.microsoft.com/office/drawing/2014/main" id="{6E261405-B9AC-F743-B918-8BF236179918}"/>
              </a:ext>
            </a:extLst>
          </p:cNvPr>
          <p:cNvSpPr>
            <a:spLocks noChangeArrowheads="1"/>
          </p:cNvSpPr>
          <p:nvPr/>
        </p:nvSpPr>
        <p:spPr bwMode="auto">
          <a:xfrm>
            <a:off x="5192713" y="5503863"/>
            <a:ext cx="15176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Excitation</a:t>
            </a:r>
          </a:p>
        </p:txBody>
      </p:sp>
      <p:sp>
        <p:nvSpPr>
          <p:cNvPr id="53287" name="Rectangle 72">
            <a:extLst>
              <a:ext uri="{FF2B5EF4-FFF2-40B4-BE49-F238E27FC236}">
                <a16:creationId xmlns:a16="http://schemas.microsoft.com/office/drawing/2014/main" id="{58DBE0D3-540F-C543-8B23-1B9B65AF273E}"/>
              </a:ext>
            </a:extLst>
          </p:cNvPr>
          <p:cNvSpPr>
            <a:spLocks noChangeArrowheads="1"/>
          </p:cNvSpPr>
          <p:nvPr/>
        </p:nvSpPr>
        <p:spPr bwMode="auto">
          <a:xfrm>
            <a:off x="6881813" y="5502275"/>
            <a:ext cx="136683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Times New Roman" panose="02020603050405020304" pitchFamily="18" charset="0"/>
              </a:rPr>
              <a:t>Emission</a:t>
            </a:r>
          </a:p>
        </p:txBody>
      </p:sp>
      <p:sp>
        <p:nvSpPr>
          <p:cNvPr id="53288" name="Rectangle 73">
            <a:extLst>
              <a:ext uri="{FF2B5EF4-FFF2-40B4-BE49-F238E27FC236}">
                <a16:creationId xmlns:a16="http://schemas.microsoft.com/office/drawing/2014/main" id="{61C26070-CF26-8641-B34E-EE9DCC7A434A}"/>
              </a:ext>
            </a:extLst>
          </p:cNvPr>
          <p:cNvSpPr>
            <a:spLocks noChangeArrowheads="1"/>
          </p:cNvSpPr>
          <p:nvPr/>
        </p:nvSpPr>
        <p:spPr bwMode="auto">
          <a:xfrm>
            <a:off x="1204913" y="1654175"/>
            <a:ext cx="6848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300 nm      400 nm            500 nm             600 nm            700 nm</a:t>
            </a:r>
          </a:p>
        </p:txBody>
      </p:sp>
      <p:sp>
        <p:nvSpPr>
          <p:cNvPr id="53289" name="Footer Placeholder 1">
            <a:extLst>
              <a:ext uri="{FF2B5EF4-FFF2-40B4-BE49-F238E27FC236}">
                <a16:creationId xmlns:a16="http://schemas.microsoft.com/office/drawing/2014/main" id="{2C9B1947-442C-6146-AD11-3D75814535BE}"/>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Date Placeholder 3">
            <a:extLst>
              <a:ext uri="{FF2B5EF4-FFF2-40B4-BE49-F238E27FC236}">
                <a16:creationId xmlns:a16="http://schemas.microsoft.com/office/drawing/2014/main" id="{220CFF77-8493-2845-B155-17122721465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1F8DD8-566D-1346-9206-73700C9D1F0F}"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55298" name="Slide Number Placeholder 5">
            <a:extLst>
              <a:ext uri="{FF2B5EF4-FFF2-40B4-BE49-F238E27FC236}">
                <a16:creationId xmlns:a16="http://schemas.microsoft.com/office/drawing/2014/main" id="{FCA53652-4064-554D-9A8E-ED090FC6EF05}"/>
              </a:ext>
            </a:extLst>
          </p:cNvPr>
          <p:cNvSpPr>
            <a:spLocks noGrp="1"/>
          </p:cNvSpPr>
          <p:nvPr>
            <p:ph type="sldNum" sz="quarter" idx="12"/>
          </p:nvPr>
        </p:nvSpPr>
        <p:spPr>
          <a:xfrm>
            <a:off x="7124700" y="6423025"/>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5A0D803-9905-3449-B528-7E561FBDE0C8}" type="slidenum">
              <a:rPr lang="en-US" altLang="en-US" sz="1400" smtClean="0">
                <a:latin typeface="Times New Roman" panose="02020603050405020304" pitchFamily="18" charset="0"/>
              </a:rPr>
              <a:pPr>
                <a:spcBef>
                  <a:spcPct val="0"/>
                </a:spcBef>
                <a:buFontTx/>
                <a:buNone/>
              </a:pPr>
              <a:t>28</a:t>
            </a:fld>
            <a:endParaRPr lang="en-US" altLang="en-US" sz="1400">
              <a:latin typeface="Times New Roman" panose="02020603050405020304" pitchFamily="18" charset="0"/>
            </a:endParaRPr>
          </a:p>
        </p:txBody>
      </p:sp>
      <p:sp>
        <p:nvSpPr>
          <p:cNvPr id="55299" name="Rectangle 2">
            <a:extLst>
              <a:ext uri="{FF2B5EF4-FFF2-40B4-BE49-F238E27FC236}">
                <a16:creationId xmlns:a16="http://schemas.microsoft.com/office/drawing/2014/main" id="{E1F7D506-2730-D44C-8AA7-26E79A3109A7}"/>
              </a:ext>
            </a:extLst>
          </p:cNvPr>
          <p:cNvSpPr>
            <a:spLocks noGrp="1" noChangeArrowheads="1"/>
          </p:cNvSpPr>
          <p:nvPr>
            <p:ph type="title"/>
          </p:nvPr>
        </p:nvSpPr>
        <p:spPr/>
        <p:txBody>
          <a:bodyPr/>
          <a:lstStyle/>
          <a:p>
            <a:pPr eaLnBrk="1" hangingPunct="1"/>
            <a:r>
              <a:rPr lang="en-US" altLang="en-US">
                <a:solidFill>
                  <a:schemeClr val="tx1"/>
                </a:solidFill>
              </a:rPr>
              <a:t>Some Common Laser lines</a:t>
            </a:r>
          </a:p>
        </p:txBody>
      </p:sp>
      <p:sp>
        <p:nvSpPr>
          <p:cNvPr id="55300" name="Rectangle 3">
            <a:extLst>
              <a:ext uri="{FF2B5EF4-FFF2-40B4-BE49-F238E27FC236}">
                <a16:creationId xmlns:a16="http://schemas.microsoft.com/office/drawing/2014/main" id="{8A043420-3998-1847-BF50-CF600FD59005}"/>
              </a:ext>
            </a:extLst>
          </p:cNvPr>
          <p:cNvSpPr>
            <a:spLocks noGrp="1" noChangeArrowheads="1"/>
          </p:cNvSpPr>
          <p:nvPr>
            <p:ph type="body" idx="1"/>
          </p:nvPr>
        </p:nvSpPr>
        <p:spPr/>
        <p:txBody>
          <a:bodyPr/>
          <a:lstStyle/>
          <a:p>
            <a:pPr eaLnBrk="1" hangingPunct="1"/>
            <a:endParaRPr lang="en-US" altLang="en-US"/>
          </a:p>
        </p:txBody>
      </p:sp>
      <p:sp>
        <p:nvSpPr>
          <p:cNvPr id="55301" name="Rectangle 4">
            <a:extLst>
              <a:ext uri="{FF2B5EF4-FFF2-40B4-BE49-F238E27FC236}">
                <a16:creationId xmlns:a16="http://schemas.microsoft.com/office/drawing/2014/main" id="{00EE5116-EC48-E14E-88B0-8887EF48BF71}"/>
              </a:ext>
            </a:extLst>
          </p:cNvPr>
          <p:cNvSpPr>
            <a:spLocks noChangeArrowheads="1"/>
          </p:cNvSpPr>
          <p:nvPr/>
        </p:nvSpPr>
        <p:spPr bwMode="auto">
          <a:xfrm>
            <a:off x="1890713" y="2073275"/>
            <a:ext cx="6426200" cy="413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55302" name="Freeform 5">
            <a:extLst>
              <a:ext uri="{FF2B5EF4-FFF2-40B4-BE49-F238E27FC236}">
                <a16:creationId xmlns:a16="http://schemas.microsoft.com/office/drawing/2014/main" id="{5145A9D7-8F9B-1C4F-91B4-509DA667AD12}"/>
              </a:ext>
            </a:extLst>
          </p:cNvPr>
          <p:cNvSpPr>
            <a:spLocks/>
          </p:cNvSpPr>
          <p:nvPr/>
        </p:nvSpPr>
        <p:spPr bwMode="auto">
          <a:xfrm>
            <a:off x="2101850" y="3570288"/>
            <a:ext cx="4273550" cy="698500"/>
          </a:xfrm>
          <a:custGeom>
            <a:avLst/>
            <a:gdLst>
              <a:gd name="T0" fmla="*/ 0 w 2692"/>
              <a:gd name="T1" fmla="*/ 0 h 440"/>
              <a:gd name="T2" fmla="*/ 2147483646 w 2692"/>
              <a:gd name="T3" fmla="*/ 0 h 440"/>
              <a:gd name="T4" fmla="*/ 2147483646 w 2692"/>
              <a:gd name="T5" fmla="*/ 2147483646 h 440"/>
              <a:gd name="T6" fmla="*/ 0 w 2692"/>
              <a:gd name="T7" fmla="*/ 2147483646 h 440"/>
              <a:gd name="T8" fmla="*/ 0 w 2692"/>
              <a:gd name="T9" fmla="*/ 0 h 4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40">
                <a:moveTo>
                  <a:pt x="0" y="0"/>
                </a:moveTo>
                <a:lnTo>
                  <a:pt x="2691" y="0"/>
                </a:lnTo>
                <a:lnTo>
                  <a:pt x="2691" y="439"/>
                </a:lnTo>
                <a:lnTo>
                  <a:pt x="0" y="43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03" name="Line 6">
            <a:extLst>
              <a:ext uri="{FF2B5EF4-FFF2-40B4-BE49-F238E27FC236}">
                <a16:creationId xmlns:a16="http://schemas.microsoft.com/office/drawing/2014/main" id="{3F214DCC-7534-3241-B74C-A980B3F77AED}"/>
              </a:ext>
            </a:extLst>
          </p:cNvPr>
          <p:cNvSpPr>
            <a:spLocks noChangeShapeType="1"/>
          </p:cNvSpPr>
          <p:nvPr/>
        </p:nvSpPr>
        <p:spPr bwMode="auto">
          <a:xfrm>
            <a:off x="3054350" y="3582988"/>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4" name="Line 7">
            <a:extLst>
              <a:ext uri="{FF2B5EF4-FFF2-40B4-BE49-F238E27FC236}">
                <a16:creationId xmlns:a16="http://schemas.microsoft.com/office/drawing/2014/main" id="{7E762DF1-3C93-A341-9D59-612790EA23F4}"/>
              </a:ext>
            </a:extLst>
          </p:cNvPr>
          <p:cNvSpPr>
            <a:spLocks noChangeShapeType="1"/>
          </p:cNvSpPr>
          <p:nvPr/>
        </p:nvSpPr>
        <p:spPr bwMode="auto">
          <a:xfrm>
            <a:off x="4064000" y="357822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5" name="Line 8">
            <a:extLst>
              <a:ext uri="{FF2B5EF4-FFF2-40B4-BE49-F238E27FC236}">
                <a16:creationId xmlns:a16="http://schemas.microsoft.com/office/drawing/2014/main" id="{15E237E7-6B60-E749-9103-805CD98E5964}"/>
              </a:ext>
            </a:extLst>
          </p:cNvPr>
          <p:cNvSpPr>
            <a:spLocks noChangeShapeType="1"/>
          </p:cNvSpPr>
          <p:nvPr/>
        </p:nvSpPr>
        <p:spPr bwMode="auto">
          <a:xfrm>
            <a:off x="5075238" y="357822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6" name="Line 9">
            <a:extLst>
              <a:ext uri="{FF2B5EF4-FFF2-40B4-BE49-F238E27FC236}">
                <a16:creationId xmlns:a16="http://schemas.microsoft.com/office/drawing/2014/main" id="{5996B974-1A11-2F4E-9057-4C833CC907B9}"/>
              </a:ext>
            </a:extLst>
          </p:cNvPr>
          <p:cNvSpPr>
            <a:spLocks noChangeShapeType="1"/>
          </p:cNvSpPr>
          <p:nvPr/>
        </p:nvSpPr>
        <p:spPr bwMode="auto">
          <a:xfrm>
            <a:off x="6086475" y="3575050"/>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7" name="Line 10">
            <a:extLst>
              <a:ext uri="{FF2B5EF4-FFF2-40B4-BE49-F238E27FC236}">
                <a16:creationId xmlns:a16="http://schemas.microsoft.com/office/drawing/2014/main" id="{91FCDC8F-B306-B647-9ED2-15483B1B9110}"/>
              </a:ext>
            </a:extLst>
          </p:cNvPr>
          <p:cNvSpPr>
            <a:spLocks noChangeShapeType="1"/>
          </p:cNvSpPr>
          <p:nvPr/>
        </p:nvSpPr>
        <p:spPr bwMode="auto">
          <a:xfrm>
            <a:off x="2560638" y="35798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8" name="Line 11">
            <a:extLst>
              <a:ext uri="{FF2B5EF4-FFF2-40B4-BE49-F238E27FC236}">
                <a16:creationId xmlns:a16="http://schemas.microsoft.com/office/drawing/2014/main" id="{7D9C9B41-321F-4244-A49B-1035B7B6F9FC}"/>
              </a:ext>
            </a:extLst>
          </p:cNvPr>
          <p:cNvSpPr>
            <a:spLocks noChangeShapeType="1"/>
          </p:cNvSpPr>
          <p:nvPr/>
        </p:nvSpPr>
        <p:spPr bwMode="auto">
          <a:xfrm>
            <a:off x="3568700"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09" name="Line 12">
            <a:extLst>
              <a:ext uri="{FF2B5EF4-FFF2-40B4-BE49-F238E27FC236}">
                <a16:creationId xmlns:a16="http://schemas.microsoft.com/office/drawing/2014/main" id="{3A348272-EB82-464A-8156-40A19A97841B}"/>
              </a:ext>
            </a:extLst>
          </p:cNvPr>
          <p:cNvSpPr>
            <a:spLocks noChangeShapeType="1"/>
          </p:cNvSpPr>
          <p:nvPr/>
        </p:nvSpPr>
        <p:spPr bwMode="auto">
          <a:xfrm>
            <a:off x="4576763"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0" name="Line 13">
            <a:extLst>
              <a:ext uri="{FF2B5EF4-FFF2-40B4-BE49-F238E27FC236}">
                <a16:creationId xmlns:a16="http://schemas.microsoft.com/office/drawing/2014/main" id="{47D46DF1-C994-5B43-9DE6-10C9AB9A4120}"/>
              </a:ext>
            </a:extLst>
          </p:cNvPr>
          <p:cNvSpPr>
            <a:spLocks noChangeShapeType="1"/>
          </p:cNvSpPr>
          <p:nvPr/>
        </p:nvSpPr>
        <p:spPr bwMode="auto">
          <a:xfrm>
            <a:off x="5586413" y="357663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1" name="Line 14">
            <a:extLst>
              <a:ext uri="{FF2B5EF4-FFF2-40B4-BE49-F238E27FC236}">
                <a16:creationId xmlns:a16="http://schemas.microsoft.com/office/drawing/2014/main" id="{D8C4CDB4-4195-614A-BF89-2D9266EC30AC}"/>
              </a:ext>
            </a:extLst>
          </p:cNvPr>
          <p:cNvSpPr>
            <a:spLocks noChangeShapeType="1"/>
          </p:cNvSpPr>
          <p:nvPr/>
        </p:nvSpPr>
        <p:spPr bwMode="auto">
          <a:xfrm>
            <a:off x="2325688" y="35798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2" name="Line 15">
            <a:extLst>
              <a:ext uri="{FF2B5EF4-FFF2-40B4-BE49-F238E27FC236}">
                <a16:creationId xmlns:a16="http://schemas.microsoft.com/office/drawing/2014/main" id="{AEE86104-5963-C141-A03F-82C1EAF7041F}"/>
              </a:ext>
            </a:extLst>
          </p:cNvPr>
          <p:cNvSpPr>
            <a:spLocks noChangeShapeType="1"/>
          </p:cNvSpPr>
          <p:nvPr/>
        </p:nvSpPr>
        <p:spPr bwMode="auto">
          <a:xfrm>
            <a:off x="3335338"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3" name="Line 16">
            <a:extLst>
              <a:ext uri="{FF2B5EF4-FFF2-40B4-BE49-F238E27FC236}">
                <a16:creationId xmlns:a16="http://schemas.microsoft.com/office/drawing/2014/main" id="{23B953E3-620E-C14C-B9C5-8392A3B266B7}"/>
              </a:ext>
            </a:extLst>
          </p:cNvPr>
          <p:cNvSpPr>
            <a:spLocks noChangeShapeType="1"/>
          </p:cNvSpPr>
          <p:nvPr/>
        </p:nvSpPr>
        <p:spPr bwMode="auto">
          <a:xfrm>
            <a:off x="4343400"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4" name="Line 17">
            <a:extLst>
              <a:ext uri="{FF2B5EF4-FFF2-40B4-BE49-F238E27FC236}">
                <a16:creationId xmlns:a16="http://schemas.microsoft.com/office/drawing/2014/main" id="{374EEC11-0272-E749-83A0-5E3A9919F996}"/>
              </a:ext>
            </a:extLst>
          </p:cNvPr>
          <p:cNvSpPr>
            <a:spLocks noChangeShapeType="1"/>
          </p:cNvSpPr>
          <p:nvPr/>
        </p:nvSpPr>
        <p:spPr bwMode="auto">
          <a:xfrm>
            <a:off x="5351463" y="357663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5" name="Line 18">
            <a:extLst>
              <a:ext uri="{FF2B5EF4-FFF2-40B4-BE49-F238E27FC236}">
                <a16:creationId xmlns:a16="http://schemas.microsoft.com/office/drawing/2014/main" id="{5CCC031E-82D1-DE41-A155-71468D8EBBF8}"/>
              </a:ext>
            </a:extLst>
          </p:cNvPr>
          <p:cNvSpPr>
            <a:spLocks noChangeShapeType="1"/>
          </p:cNvSpPr>
          <p:nvPr/>
        </p:nvSpPr>
        <p:spPr bwMode="auto">
          <a:xfrm>
            <a:off x="2817813" y="35829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6" name="Line 19">
            <a:extLst>
              <a:ext uri="{FF2B5EF4-FFF2-40B4-BE49-F238E27FC236}">
                <a16:creationId xmlns:a16="http://schemas.microsoft.com/office/drawing/2014/main" id="{2F834204-960B-B244-AC38-302291F894CB}"/>
              </a:ext>
            </a:extLst>
          </p:cNvPr>
          <p:cNvSpPr>
            <a:spLocks noChangeShapeType="1"/>
          </p:cNvSpPr>
          <p:nvPr/>
        </p:nvSpPr>
        <p:spPr bwMode="auto">
          <a:xfrm>
            <a:off x="3827463" y="35798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7" name="Line 20">
            <a:extLst>
              <a:ext uri="{FF2B5EF4-FFF2-40B4-BE49-F238E27FC236}">
                <a16:creationId xmlns:a16="http://schemas.microsoft.com/office/drawing/2014/main" id="{B2E67DF5-0CDB-6E49-8BD9-3FCB645ABB24}"/>
              </a:ext>
            </a:extLst>
          </p:cNvPr>
          <p:cNvSpPr>
            <a:spLocks noChangeShapeType="1"/>
          </p:cNvSpPr>
          <p:nvPr/>
        </p:nvSpPr>
        <p:spPr bwMode="auto">
          <a:xfrm>
            <a:off x="4837113" y="35798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8" name="Line 21">
            <a:extLst>
              <a:ext uri="{FF2B5EF4-FFF2-40B4-BE49-F238E27FC236}">
                <a16:creationId xmlns:a16="http://schemas.microsoft.com/office/drawing/2014/main" id="{F114A753-5AFD-4048-9F0E-339329186287}"/>
              </a:ext>
            </a:extLst>
          </p:cNvPr>
          <p:cNvSpPr>
            <a:spLocks noChangeShapeType="1"/>
          </p:cNvSpPr>
          <p:nvPr/>
        </p:nvSpPr>
        <p:spPr bwMode="auto">
          <a:xfrm>
            <a:off x="5845175" y="35782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19" name="Line 22">
            <a:extLst>
              <a:ext uri="{FF2B5EF4-FFF2-40B4-BE49-F238E27FC236}">
                <a16:creationId xmlns:a16="http://schemas.microsoft.com/office/drawing/2014/main" id="{11FFA576-1D75-7941-9560-FC0C1BE3985E}"/>
              </a:ext>
            </a:extLst>
          </p:cNvPr>
          <p:cNvSpPr>
            <a:spLocks noChangeShapeType="1"/>
          </p:cNvSpPr>
          <p:nvPr/>
        </p:nvSpPr>
        <p:spPr bwMode="auto">
          <a:xfrm>
            <a:off x="3054350" y="424656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0" name="Line 23">
            <a:extLst>
              <a:ext uri="{FF2B5EF4-FFF2-40B4-BE49-F238E27FC236}">
                <a16:creationId xmlns:a16="http://schemas.microsoft.com/office/drawing/2014/main" id="{C40BB2E3-25D2-ED42-B47B-6C1921E7478C}"/>
              </a:ext>
            </a:extLst>
          </p:cNvPr>
          <p:cNvSpPr>
            <a:spLocks noChangeShapeType="1"/>
          </p:cNvSpPr>
          <p:nvPr/>
        </p:nvSpPr>
        <p:spPr bwMode="auto">
          <a:xfrm>
            <a:off x="4064000" y="4244975"/>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1" name="Line 24">
            <a:extLst>
              <a:ext uri="{FF2B5EF4-FFF2-40B4-BE49-F238E27FC236}">
                <a16:creationId xmlns:a16="http://schemas.microsoft.com/office/drawing/2014/main" id="{2F61B4E9-6942-D645-8870-73D53FFDE126}"/>
              </a:ext>
            </a:extLst>
          </p:cNvPr>
          <p:cNvSpPr>
            <a:spLocks noChangeShapeType="1"/>
          </p:cNvSpPr>
          <p:nvPr/>
        </p:nvSpPr>
        <p:spPr bwMode="auto">
          <a:xfrm>
            <a:off x="5075238" y="4244975"/>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2" name="Line 25">
            <a:extLst>
              <a:ext uri="{FF2B5EF4-FFF2-40B4-BE49-F238E27FC236}">
                <a16:creationId xmlns:a16="http://schemas.microsoft.com/office/drawing/2014/main" id="{0AC53A3A-7BA1-8D46-B5FF-B8A498D6D5F1}"/>
              </a:ext>
            </a:extLst>
          </p:cNvPr>
          <p:cNvSpPr>
            <a:spLocks noChangeShapeType="1"/>
          </p:cNvSpPr>
          <p:nvPr/>
        </p:nvSpPr>
        <p:spPr bwMode="auto">
          <a:xfrm>
            <a:off x="6086475" y="42418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3" name="Freeform 26">
            <a:extLst>
              <a:ext uri="{FF2B5EF4-FFF2-40B4-BE49-F238E27FC236}">
                <a16:creationId xmlns:a16="http://schemas.microsoft.com/office/drawing/2014/main" id="{37D09469-B437-DF4B-87C8-EF5BF209F6C0}"/>
              </a:ext>
            </a:extLst>
          </p:cNvPr>
          <p:cNvSpPr>
            <a:spLocks/>
          </p:cNvSpPr>
          <p:nvPr/>
        </p:nvSpPr>
        <p:spPr bwMode="auto">
          <a:xfrm>
            <a:off x="2665413" y="3676650"/>
            <a:ext cx="1847850" cy="576263"/>
          </a:xfrm>
          <a:custGeom>
            <a:avLst/>
            <a:gdLst>
              <a:gd name="T0" fmla="*/ 0 w 1164"/>
              <a:gd name="T1" fmla="*/ 2147483646 h 363"/>
              <a:gd name="T2" fmla="*/ 2147483646 w 1164"/>
              <a:gd name="T3" fmla="*/ 2147483646 h 363"/>
              <a:gd name="T4" fmla="*/ 2147483646 w 1164"/>
              <a:gd name="T5" fmla="*/ 2147483646 h 363"/>
              <a:gd name="T6" fmla="*/ 2147483646 w 1164"/>
              <a:gd name="T7" fmla="*/ 2147483646 h 363"/>
              <a:gd name="T8" fmla="*/ 2147483646 w 1164"/>
              <a:gd name="T9" fmla="*/ 2147483646 h 363"/>
              <a:gd name="T10" fmla="*/ 2147483646 w 1164"/>
              <a:gd name="T11" fmla="*/ 2147483646 h 363"/>
              <a:gd name="T12" fmla="*/ 2147483646 w 1164"/>
              <a:gd name="T13" fmla="*/ 2147483646 h 363"/>
              <a:gd name="T14" fmla="*/ 2147483646 w 1164"/>
              <a:gd name="T15" fmla="*/ 2147483646 h 363"/>
              <a:gd name="T16" fmla="*/ 2147483646 w 1164"/>
              <a:gd name="T17" fmla="*/ 2147483646 h 363"/>
              <a:gd name="T18" fmla="*/ 2147483646 w 1164"/>
              <a:gd name="T19" fmla="*/ 2147483646 h 363"/>
              <a:gd name="T20" fmla="*/ 2147483646 w 1164"/>
              <a:gd name="T21" fmla="*/ 2147483646 h 363"/>
              <a:gd name="T22" fmla="*/ 2147483646 w 1164"/>
              <a:gd name="T23" fmla="*/ 2147483646 h 363"/>
              <a:gd name="T24" fmla="*/ 2147483646 w 1164"/>
              <a:gd name="T25" fmla="*/ 2147483646 h 363"/>
              <a:gd name="T26" fmla="*/ 2147483646 w 1164"/>
              <a:gd name="T27" fmla="*/ 2147483646 h 363"/>
              <a:gd name="T28" fmla="*/ 2147483646 w 1164"/>
              <a:gd name="T29" fmla="*/ 2147483646 h 363"/>
              <a:gd name="T30" fmla="*/ 2147483646 w 1164"/>
              <a:gd name="T31" fmla="*/ 2147483646 h 363"/>
              <a:gd name="T32" fmla="*/ 2147483646 w 1164"/>
              <a:gd name="T33" fmla="*/ 2147483646 h 363"/>
              <a:gd name="T34" fmla="*/ 2147483646 w 1164"/>
              <a:gd name="T35" fmla="*/ 0 h 363"/>
              <a:gd name="T36" fmla="*/ 2147483646 w 1164"/>
              <a:gd name="T37" fmla="*/ 2147483646 h 363"/>
              <a:gd name="T38" fmla="*/ 2147483646 w 1164"/>
              <a:gd name="T39" fmla="*/ 2147483646 h 363"/>
              <a:gd name="T40" fmla="*/ 2147483646 w 1164"/>
              <a:gd name="T41" fmla="*/ 2147483646 h 363"/>
              <a:gd name="T42" fmla="*/ 2147483646 w 1164"/>
              <a:gd name="T43" fmla="*/ 2147483646 h 363"/>
              <a:gd name="T44" fmla="*/ 2147483646 w 1164"/>
              <a:gd name="T45" fmla="*/ 2147483646 h 363"/>
              <a:gd name="T46" fmla="*/ 2147483646 w 1164"/>
              <a:gd name="T47" fmla="*/ 2147483646 h 363"/>
              <a:gd name="T48" fmla="*/ 2147483646 w 1164"/>
              <a:gd name="T49" fmla="*/ 2147483646 h 363"/>
              <a:gd name="T50" fmla="*/ 2147483646 w 1164"/>
              <a:gd name="T51" fmla="*/ 2147483646 h 363"/>
              <a:gd name="T52" fmla="*/ 2147483646 w 1164"/>
              <a:gd name="T53" fmla="*/ 2147483646 h 363"/>
              <a:gd name="T54" fmla="*/ 2147483646 w 1164"/>
              <a:gd name="T55" fmla="*/ 2147483646 h 363"/>
              <a:gd name="T56" fmla="*/ 2147483646 w 1164"/>
              <a:gd name="T57" fmla="*/ 2147483646 h 363"/>
              <a:gd name="T58" fmla="*/ 2147483646 w 1164"/>
              <a:gd name="T59" fmla="*/ 2147483646 h 363"/>
              <a:gd name="T60" fmla="*/ 2147483646 w 1164"/>
              <a:gd name="T61" fmla="*/ 2147483646 h 363"/>
              <a:gd name="T62" fmla="*/ 2147483646 w 1164"/>
              <a:gd name="T63" fmla="*/ 2147483646 h 363"/>
              <a:gd name="T64" fmla="*/ 2147483646 w 1164"/>
              <a:gd name="T65" fmla="*/ 2147483646 h 36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164" h="363">
                <a:moveTo>
                  <a:pt x="0" y="357"/>
                </a:moveTo>
                <a:lnTo>
                  <a:pt x="88" y="337"/>
                </a:lnTo>
                <a:lnTo>
                  <a:pt x="103" y="328"/>
                </a:lnTo>
                <a:lnTo>
                  <a:pt x="126" y="319"/>
                </a:lnTo>
                <a:lnTo>
                  <a:pt x="155" y="302"/>
                </a:lnTo>
                <a:lnTo>
                  <a:pt x="177" y="276"/>
                </a:lnTo>
                <a:lnTo>
                  <a:pt x="200" y="254"/>
                </a:lnTo>
                <a:lnTo>
                  <a:pt x="222" y="218"/>
                </a:lnTo>
                <a:lnTo>
                  <a:pt x="244" y="193"/>
                </a:lnTo>
                <a:lnTo>
                  <a:pt x="259" y="131"/>
                </a:lnTo>
                <a:lnTo>
                  <a:pt x="274" y="92"/>
                </a:lnTo>
                <a:lnTo>
                  <a:pt x="286" y="77"/>
                </a:lnTo>
                <a:lnTo>
                  <a:pt x="300" y="55"/>
                </a:lnTo>
                <a:lnTo>
                  <a:pt x="330" y="27"/>
                </a:lnTo>
                <a:lnTo>
                  <a:pt x="392" y="24"/>
                </a:lnTo>
                <a:lnTo>
                  <a:pt x="443" y="15"/>
                </a:lnTo>
                <a:lnTo>
                  <a:pt x="532" y="5"/>
                </a:lnTo>
                <a:lnTo>
                  <a:pt x="561" y="0"/>
                </a:lnTo>
                <a:lnTo>
                  <a:pt x="606" y="5"/>
                </a:lnTo>
                <a:lnTo>
                  <a:pt x="628" y="13"/>
                </a:lnTo>
                <a:lnTo>
                  <a:pt x="680" y="29"/>
                </a:lnTo>
                <a:lnTo>
                  <a:pt x="731" y="58"/>
                </a:lnTo>
                <a:lnTo>
                  <a:pt x="776" y="111"/>
                </a:lnTo>
                <a:lnTo>
                  <a:pt x="820" y="202"/>
                </a:lnTo>
                <a:lnTo>
                  <a:pt x="850" y="250"/>
                </a:lnTo>
                <a:lnTo>
                  <a:pt x="865" y="276"/>
                </a:lnTo>
                <a:lnTo>
                  <a:pt x="886" y="286"/>
                </a:lnTo>
                <a:lnTo>
                  <a:pt x="924" y="305"/>
                </a:lnTo>
                <a:lnTo>
                  <a:pt x="990" y="319"/>
                </a:lnTo>
                <a:lnTo>
                  <a:pt x="1042" y="332"/>
                </a:lnTo>
                <a:lnTo>
                  <a:pt x="1163" y="358"/>
                </a:lnTo>
                <a:lnTo>
                  <a:pt x="456" y="360"/>
                </a:lnTo>
                <a:lnTo>
                  <a:pt x="3" y="362"/>
                </a:lnTo>
              </a:path>
            </a:pathLst>
          </a:custGeom>
          <a:gradFill rotWithShape="0">
            <a:gsLst>
              <a:gs pos="0">
                <a:srgbClr val="618FFD"/>
              </a:gs>
              <a:gs pos="100000">
                <a:srgbClr val="4E72CA"/>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4" name="Freeform 27">
            <a:extLst>
              <a:ext uri="{FF2B5EF4-FFF2-40B4-BE49-F238E27FC236}">
                <a16:creationId xmlns:a16="http://schemas.microsoft.com/office/drawing/2014/main" id="{7BE25601-3D6A-2A45-9536-17ABF3CDA1DA}"/>
              </a:ext>
            </a:extLst>
          </p:cNvPr>
          <p:cNvSpPr>
            <a:spLocks/>
          </p:cNvSpPr>
          <p:nvPr/>
        </p:nvSpPr>
        <p:spPr bwMode="auto">
          <a:xfrm>
            <a:off x="3783013" y="3705225"/>
            <a:ext cx="2581275" cy="552450"/>
          </a:xfrm>
          <a:custGeom>
            <a:avLst/>
            <a:gdLst>
              <a:gd name="T0" fmla="*/ 0 w 1626"/>
              <a:gd name="T1" fmla="*/ 2147483646 h 348"/>
              <a:gd name="T2" fmla="*/ 2147483646 w 1626"/>
              <a:gd name="T3" fmla="*/ 2147483646 h 348"/>
              <a:gd name="T4" fmla="*/ 2147483646 w 1626"/>
              <a:gd name="T5" fmla="*/ 2147483646 h 348"/>
              <a:gd name="T6" fmla="*/ 2147483646 w 1626"/>
              <a:gd name="T7" fmla="*/ 2147483646 h 348"/>
              <a:gd name="T8" fmla="*/ 2147483646 w 1626"/>
              <a:gd name="T9" fmla="*/ 2147483646 h 348"/>
              <a:gd name="T10" fmla="*/ 2147483646 w 1626"/>
              <a:gd name="T11" fmla="*/ 2147483646 h 348"/>
              <a:gd name="T12" fmla="*/ 2147483646 w 1626"/>
              <a:gd name="T13" fmla="*/ 2147483646 h 348"/>
              <a:gd name="T14" fmla="*/ 2147483646 w 1626"/>
              <a:gd name="T15" fmla="*/ 2147483646 h 348"/>
              <a:gd name="T16" fmla="*/ 2147483646 w 1626"/>
              <a:gd name="T17" fmla="*/ 2147483646 h 348"/>
              <a:gd name="T18" fmla="*/ 2147483646 w 1626"/>
              <a:gd name="T19" fmla="*/ 2147483646 h 348"/>
              <a:gd name="T20" fmla="*/ 2147483646 w 1626"/>
              <a:gd name="T21" fmla="*/ 2147483646 h 348"/>
              <a:gd name="T22" fmla="*/ 2147483646 w 1626"/>
              <a:gd name="T23" fmla="*/ 0 h 348"/>
              <a:gd name="T24" fmla="*/ 2147483646 w 1626"/>
              <a:gd name="T25" fmla="*/ 0 h 348"/>
              <a:gd name="T26" fmla="*/ 2147483646 w 1626"/>
              <a:gd name="T27" fmla="*/ 2147483646 h 348"/>
              <a:gd name="T28" fmla="*/ 2147483646 w 1626"/>
              <a:gd name="T29" fmla="*/ 2147483646 h 348"/>
              <a:gd name="T30" fmla="*/ 2147483646 w 1626"/>
              <a:gd name="T31" fmla="*/ 2147483646 h 348"/>
              <a:gd name="T32" fmla="*/ 2147483646 w 1626"/>
              <a:gd name="T33" fmla="*/ 2147483646 h 348"/>
              <a:gd name="T34" fmla="*/ 2147483646 w 1626"/>
              <a:gd name="T35" fmla="*/ 2147483646 h 348"/>
              <a:gd name="T36" fmla="*/ 2147483646 w 1626"/>
              <a:gd name="T37" fmla="*/ 2147483646 h 348"/>
              <a:gd name="T38" fmla="*/ 2147483646 w 1626"/>
              <a:gd name="T39" fmla="*/ 2147483646 h 348"/>
              <a:gd name="T40" fmla="*/ 2147483646 w 1626"/>
              <a:gd name="T41" fmla="*/ 2147483646 h 348"/>
              <a:gd name="T42" fmla="*/ 2147483646 w 1626"/>
              <a:gd name="T43" fmla="*/ 2147483646 h 348"/>
              <a:gd name="T44" fmla="*/ 2147483646 w 1626"/>
              <a:gd name="T45" fmla="*/ 2147483646 h 348"/>
              <a:gd name="T46" fmla="*/ 2147483646 w 1626"/>
              <a:gd name="T47" fmla="*/ 2147483646 h 348"/>
              <a:gd name="T48" fmla="*/ 2147483646 w 1626"/>
              <a:gd name="T49" fmla="*/ 2147483646 h 348"/>
              <a:gd name="T50" fmla="*/ 2147483646 w 1626"/>
              <a:gd name="T51" fmla="*/ 2147483646 h 348"/>
              <a:gd name="T52" fmla="*/ 2147483646 w 1626"/>
              <a:gd name="T53" fmla="*/ 2147483646 h 348"/>
              <a:gd name="T54" fmla="*/ 2147483646 w 1626"/>
              <a:gd name="T55" fmla="*/ 2147483646 h 348"/>
              <a:gd name="T56" fmla="*/ 2147483646 w 1626"/>
              <a:gd name="T57" fmla="*/ 2147483646 h 348"/>
              <a:gd name="T58" fmla="*/ 2147483646 w 1626"/>
              <a:gd name="T59" fmla="*/ 2147483646 h 3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26" h="348">
                <a:moveTo>
                  <a:pt x="0" y="347"/>
                </a:moveTo>
                <a:lnTo>
                  <a:pt x="139" y="295"/>
                </a:lnTo>
                <a:lnTo>
                  <a:pt x="212" y="265"/>
                </a:lnTo>
                <a:lnTo>
                  <a:pt x="279" y="229"/>
                </a:lnTo>
                <a:lnTo>
                  <a:pt x="338" y="200"/>
                </a:lnTo>
                <a:lnTo>
                  <a:pt x="382" y="167"/>
                </a:lnTo>
                <a:lnTo>
                  <a:pt x="442" y="134"/>
                </a:lnTo>
                <a:lnTo>
                  <a:pt x="515" y="89"/>
                </a:lnTo>
                <a:lnTo>
                  <a:pt x="575" y="50"/>
                </a:lnTo>
                <a:lnTo>
                  <a:pt x="641" y="15"/>
                </a:lnTo>
                <a:lnTo>
                  <a:pt x="670" y="4"/>
                </a:lnTo>
                <a:lnTo>
                  <a:pt x="700" y="0"/>
                </a:lnTo>
                <a:lnTo>
                  <a:pt x="714" y="0"/>
                </a:lnTo>
                <a:lnTo>
                  <a:pt x="737" y="2"/>
                </a:lnTo>
                <a:lnTo>
                  <a:pt x="759" y="6"/>
                </a:lnTo>
                <a:lnTo>
                  <a:pt x="789" y="15"/>
                </a:lnTo>
                <a:lnTo>
                  <a:pt x="833" y="47"/>
                </a:lnTo>
                <a:lnTo>
                  <a:pt x="863" y="69"/>
                </a:lnTo>
                <a:lnTo>
                  <a:pt x="914" y="100"/>
                </a:lnTo>
                <a:lnTo>
                  <a:pt x="959" y="134"/>
                </a:lnTo>
                <a:lnTo>
                  <a:pt x="1003" y="169"/>
                </a:lnTo>
                <a:lnTo>
                  <a:pt x="1144" y="256"/>
                </a:lnTo>
                <a:lnTo>
                  <a:pt x="1217" y="284"/>
                </a:lnTo>
                <a:lnTo>
                  <a:pt x="1277" y="306"/>
                </a:lnTo>
                <a:lnTo>
                  <a:pt x="1314" y="310"/>
                </a:lnTo>
                <a:lnTo>
                  <a:pt x="1365" y="319"/>
                </a:lnTo>
                <a:lnTo>
                  <a:pt x="1454" y="329"/>
                </a:lnTo>
                <a:lnTo>
                  <a:pt x="1535" y="336"/>
                </a:lnTo>
                <a:lnTo>
                  <a:pt x="1625" y="343"/>
                </a:lnTo>
                <a:lnTo>
                  <a:pt x="1" y="346"/>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5" name="Freeform 28">
            <a:extLst>
              <a:ext uri="{FF2B5EF4-FFF2-40B4-BE49-F238E27FC236}">
                <a16:creationId xmlns:a16="http://schemas.microsoft.com/office/drawing/2014/main" id="{1ACB6689-F451-6F45-ADC6-E5FF2A86A82C}"/>
              </a:ext>
            </a:extLst>
          </p:cNvPr>
          <p:cNvSpPr>
            <a:spLocks/>
          </p:cNvSpPr>
          <p:nvPr/>
        </p:nvSpPr>
        <p:spPr bwMode="auto">
          <a:xfrm>
            <a:off x="2101850" y="4303713"/>
            <a:ext cx="4259263" cy="673100"/>
          </a:xfrm>
          <a:custGeom>
            <a:avLst/>
            <a:gdLst>
              <a:gd name="T0" fmla="*/ 0 w 2683"/>
              <a:gd name="T1" fmla="*/ 0 h 424"/>
              <a:gd name="T2" fmla="*/ 2147483646 w 2683"/>
              <a:gd name="T3" fmla="*/ 0 h 424"/>
              <a:gd name="T4" fmla="*/ 2147483646 w 2683"/>
              <a:gd name="T5" fmla="*/ 2147483646 h 424"/>
              <a:gd name="T6" fmla="*/ 0 w 2683"/>
              <a:gd name="T7" fmla="*/ 2147483646 h 424"/>
              <a:gd name="T8" fmla="*/ 0 w 2683"/>
              <a:gd name="T9" fmla="*/ 0 h 4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24">
                <a:moveTo>
                  <a:pt x="0" y="0"/>
                </a:moveTo>
                <a:lnTo>
                  <a:pt x="2682" y="0"/>
                </a:lnTo>
                <a:lnTo>
                  <a:pt x="2682" y="423"/>
                </a:lnTo>
                <a:lnTo>
                  <a:pt x="0" y="423"/>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26" name="Line 29">
            <a:extLst>
              <a:ext uri="{FF2B5EF4-FFF2-40B4-BE49-F238E27FC236}">
                <a16:creationId xmlns:a16="http://schemas.microsoft.com/office/drawing/2014/main" id="{69EE5E5F-1A10-094D-AC91-403B9DF5897F}"/>
              </a:ext>
            </a:extLst>
          </p:cNvPr>
          <p:cNvSpPr>
            <a:spLocks noChangeShapeType="1"/>
          </p:cNvSpPr>
          <p:nvPr/>
        </p:nvSpPr>
        <p:spPr bwMode="auto">
          <a:xfrm>
            <a:off x="3049588" y="431482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7" name="Line 30">
            <a:extLst>
              <a:ext uri="{FF2B5EF4-FFF2-40B4-BE49-F238E27FC236}">
                <a16:creationId xmlns:a16="http://schemas.microsoft.com/office/drawing/2014/main" id="{5386CCB4-FB18-9B46-992B-EB827B6FBB6E}"/>
              </a:ext>
            </a:extLst>
          </p:cNvPr>
          <p:cNvSpPr>
            <a:spLocks noChangeShapeType="1"/>
          </p:cNvSpPr>
          <p:nvPr/>
        </p:nvSpPr>
        <p:spPr bwMode="auto">
          <a:xfrm>
            <a:off x="4057650" y="4311650"/>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8" name="Line 31">
            <a:extLst>
              <a:ext uri="{FF2B5EF4-FFF2-40B4-BE49-F238E27FC236}">
                <a16:creationId xmlns:a16="http://schemas.microsoft.com/office/drawing/2014/main" id="{EB3EAB15-590C-884A-8C77-60008C628BFD}"/>
              </a:ext>
            </a:extLst>
          </p:cNvPr>
          <p:cNvSpPr>
            <a:spLocks noChangeShapeType="1"/>
          </p:cNvSpPr>
          <p:nvPr/>
        </p:nvSpPr>
        <p:spPr bwMode="auto">
          <a:xfrm>
            <a:off x="5067300" y="4311650"/>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29" name="Line 32">
            <a:extLst>
              <a:ext uri="{FF2B5EF4-FFF2-40B4-BE49-F238E27FC236}">
                <a16:creationId xmlns:a16="http://schemas.microsoft.com/office/drawing/2014/main" id="{0FD191A5-443E-2842-AFEB-F30C9D7EB8EF}"/>
              </a:ext>
            </a:extLst>
          </p:cNvPr>
          <p:cNvSpPr>
            <a:spLocks noChangeShapeType="1"/>
          </p:cNvSpPr>
          <p:nvPr/>
        </p:nvSpPr>
        <p:spPr bwMode="auto">
          <a:xfrm>
            <a:off x="6073775" y="430847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0" name="Line 33">
            <a:extLst>
              <a:ext uri="{FF2B5EF4-FFF2-40B4-BE49-F238E27FC236}">
                <a16:creationId xmlns:a16="http://schemas.microsoft.com/office/drawing/2014/main" id="{D47A676E-DE2B-9047-B115-3BE9F3B0214D}"/>
              </a:ext>
            </a:extLst>
          </p:cNvPr>
          <p:cNvSpPr>
            <a:spLocks noChangeShapeType="1"/>
          </p:cNvSpPr>
          <p:nvPr/>
        </p:nvSpPr>
        <p:spPr bwMode="auto">
          <a:xfrm>
            <a:off x="2557463"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1" name="Line 34">
            <a:extLst>
              <a:ext uri="{FF2B5EF4-FFF2-40B4-BE49-F238E27FC236}">
                <a16:creationId xmlns:a16="http://schemas.microsoft.com/office/drawing/2014/main" id="{76EA5F1C-B4D1-8048-B822-132A9BBF8225}"/>
              </a:ext>
            </a:extLst>
          </p:cNvPr>
          <p:cNvSpPr>
            <a:spLocks noChangeShapeType="1"/>
          </p:cNvSpPr>
          <p:nvPr/>
        </p:nvSpPr>
        <p:spPr bwMode="auto">
          <a:xfrm>
            <a:off x="3565525"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2" name="Line 35">
            <a:extLst>
              <a:ext uri="{FF2B5EF4-FFF2-40B4-BE49-F238E27FC236}">
                <a16:creationId xmlns:a16="http://schemas.microsoft.com/office/drawing/2014/main" id="{2CB91307-E1E0-744B-B7C9-410FDDC915C5}"/>
              </a:ext>
            </a:extLst>
          </p:cNvPr>
          <p:cNvSpPr>
            <a:spLocks noChangeShapeType="1"/>
          </p:cNvSpPr>
          <p:nvPr/>
        </p:nvSpPr>
        <p:spPr bwMode="auto">
          <a:xfrm>
            <a:off x="4570413"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3" name="Line 36">
            <a:extLst>
              <a:ext uri="{FF2B5EF4-FFF2-40B4-BE49-F238E27FC236}">
                <a16:creationId xmlns:a16="http://schemas.microsoft.com/office/drawing/2014/main" id="{05BB091C-A535-D444-A896-FADA896B4345}"/>
              </a:ext>
            </a:extLst>
          </p:cNvPr>
          <p:cNvSpPr>
            <a:spLocks noChangeShapeType="1"/>
          </p:cNvSpPr>
          <p:nvPr/>
        </p:nvSpPr>
        <p:spPr bwMode="auto">
          <a:xfrm>
            <a:off x="5575300" y="4310063"/>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4" name="Line 37">
            <a:extLst>
              <a:ext uri="{FF2B5EF4-FFF2-40B4-BE49-F238E27FC236}">
                <a16:creationId xmlns:a16="http://schemas.microsoft.com/office/drawing/2014/main" id="{0FEC809D-0A46-A44F-8192-F1B69D9DDBEF}"/>
              </a:ext>
            </a:extLst>
          </p:cNvPr>
          <p:cNvSpPr>
            <a:spLocks noChangeShapeType="1"/>
          </p:cNvSpPr>
          <p:nvPr/>
        </p:nvSpPr>
        <p:spPr bwMode="auto">
          <a:xfrm>
            <a:off x="2324100"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5" name="Line 38">
            <a:extLst>
              <a:ext uri="{FF2B5EF4-FFF2-40B4-BE49-F238E27FC236}">
                <a16:creationId xmlns:a16="http://schemas.microsoft.com/office/drawing/2014/main" id="{71656994-E70D-024F-8430-C2B5608E22BD}"/>
              </a:ext>
            </a:extLst>
          </p:cNvPr>
          <p:cNvSpPr>
            <a:spLocks noChangeShapeType="1"/>
          </p:cNvSpPr>
          <p:nvPr/>
        </p:nvSpPr>
        <p:spPr bwMode="auto">
          <a:xfrm>
            <a:off x="3328988"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6" name="Line 39">
            <a:extLst>
              <a:ext uri="{FF2B5EF4-FFF2-40B4-BE49-F238E27FC236}">
                <a16:creationId xmlns:a16="http://schemas.microsoft.com/office/drawing/2014/main" id="{8487921F-D657-6A4C-B3AF-A5967C9DBB14}"/>
              </a:ext>
            </a:extLst>
          </p:cNvPr>
          <p:cNvSpPr>
            <a:spLocks noChangeShapeType="1"/>
          </p:cNvSpPr>
          <p:nvPr/>
        </p:nvSpPr>
        <p:spPr bwMode="auto">
          <a:xfrm>
            <a:off x="4337050"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7" name="Line 40">
            <a:extLst>
              <a:ext uri="{FF2B5EF4-FFF2-40B4-BE49-F238E27FC236}">
                <a16:creationId xmlns:a16="http://schemas.microsoft.com/office/drawing/2014/main" id="{70D2026E-0D96-9746-A08E-E148906EED12}"/>
              </a:ext>
            </a:extLst>
          </p:cNvPr>
          <p:cNvSpPr>
            <a:spLocks noChangeShapeType="1"/>
          </p:cNvSpPr>
          <p:nvPr/>
        </p:nvSpPr>
        <p:spPr bwMode="auto">
          <a:xfrm>
            <a:off x="5341938" y="4310063"/>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8" name="Line 41">
            <a:extLst>
              <a:ext uri="{FF2B5EF4-FFF2-40B4-BE49-F238E27FC236}">
                <a16:creationId xmlns:a16="http://schemas.microsoft.com/office/drawing/2014/main" id="{0730C5A5-D502-5846-86CF-EB9733F46666}"/>
              </a:ext>
            </a:extLst>
          </p:cNvPr>
          <p:cNvSpPr>
            <a:spLocks noChangeShapeType="1"/>
          </p:cNvSpPr>
          <p:nvPr/>
        </p:nvSpPr>
        <p:spPr bwMode="auto">
          <a:xfrm>
            <a:off x="2816225" y="431482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39" name="Line 42">
            <a:extLst>
              <a:ext uri="{FF2B5EF4-FFF2-40B4-BE49-F238E27FC236}">
                <a16:creationId xmlns:a16="http://schemas.microsoft.com/office/drawing/2014/main" id="{93682049-1DE1-404C-B3F0-74ACBD19EE4D}"/>
              </a:ext>
            </a:extLst>
          </p:cNvPr>
          <p:cNvSpPr>
            <a:spLocks noChangeShapeType="1"/>
          </p:cNvSpPr>
          <p:nvPr/>
        </p:nvSpPr>
        <p:spPr bwMode="auto">
          <a:xfrm>
            <a:off x="3821113"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0" name="Line 43">
            <a:extLst>
              <a:ext uri="{FF2B5EF4-FFF2-40B4-BE49-F238E27FC236}">
                <a16:creationId xmlns:a16="http://schemas.microsoft.com/office/drawing/2014/main" id="{2DB23952-F4C6-3146-9CCE-CBCBCDCBE891}"/>
              </a:ext>
            </a:extLst>
          </p:cNvPr>
          <p:cNvSpPr>
            <a:spLocks noChangeShapeType="1"/>
          </p:cNvSpPr>
          <p:nvPr/>
        </p:nvSpPr>
        <p:spPr bwMode="auto">
          <a:xfrm>
            <a:off x="4826000" y="431323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1" name="Line 44">
            <a:extLst>
              <a:ext uri="{FF2B5EF4-FFF2-40B4-BE49-F238E27FC236}">
                <a16:creationId xmlns:a16="http://schemas.microsoft.com/office/drawing/2014/main" id="{DA62598F-847E-C54C-BC8D-02D0A77346C9}"/>
              </a:ext>
            </a:extLst>
          </p:cNvPr>
          <p:cNvSpPr>
            <a:spLocks noChangeShapeType="1"/>
          </p:cNvSpPr>
          <p:nvPr/>
        </p:nvSpPr>
        <p:spPr bwMode="auto">
          <a:xfrm>
            <a:off x="5832475" y="43100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2" name="Line 45">
            <a:extLst>
              <a:ext uri="{FF2B5EF4-FFF2-40B4-BE49-F238E27FC236}">
                <a16:creationId xmlns:a16="http://schemas.microsoft.com/office/drawing/2014/main" id="{F713E4AE-88EB-414E-AD62-7FCDACC10999}"/>
              </a:ext>
            </a:extLst>
          </p:cNvPr>
          <p:cNvSpPr>
            <a:spLocks noChangeShapeType="1"/>
          </p:cNvSpPr>
          <p:nvPr/>
        </p:nvSpPr>
        <p:spPr bwMode="auto">
          <a:xfrm>
            <a:off x="6073775" y="4973638"/>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3" name="Freeform 46">
            <a:extLst>
              <a:ext uri="{FF2B5EF4-FFF2-40B4-BE49-F238E27FC236}">
                <a16:creationId xmlns:a16="http://schemas.microsoft.com/office/drawing/2014/main" id="{10B3B11B-7EE4-8F41-A214-70D982733105}"/>
              </a:ext>
            </a:extLst>
          </p:cNvPr>
          <p:cNvSpPr>
            <a:spLocks/>
          </p:cNvSpPr>
          <p:nvPr/>
        </p:nvSpPr>
        <p:spPr bwMode="auto">
          <a:xfrm>
            <a:off x="3446463" y="4405313"/>
            <a:ext cx="1628775" cy="557212"/>
          </a:xfrm>
          <a:custGeom>
            <a:avLst/>
            <a:gdLst>
              <a:gd name="T0" fmla="*/ 0 w 1026"/>
              <a:gd name="T1" fmla="*/ 2147483646 h 351"/>
              <a:gd name="T2" fmla="*/ 2147483646 w 1026"/>
              <a:gd name="T3" fmla="*/ 2147483646 h 351"/>
              <a:gd name="T4" fmla="*/ 2147483646 w 1026"/>
              <a:gd name="T5" fmla="*/ 2147483646 h 351"/>
              <a:gd name="T6" fmla="*/ 2147483646 w 1026"/>
              <a:gd name="T7" fmla="*/ 2147483646 h 351"/>
              <a:gd name="T8" fmla="*/ 2147483646 w 1026"/>
              <a:gd name="T9" fmla="*/ 2147483646 h 351"/>
              <a:gd name="T10" fmla="*/ 2147483646 w 1026"/>
              <a:gd name="T11" fmla="*/ 2147483646 h 351"/>
              <a:gd name="T12" fmla="*/ 2147483646 w 1026"/>
              <a:gd name="T13" fmla="*/ 2147483646 h 351"/>
              <a:gd name="T14" fmla="*/ 2147483646 w 1026"/>
              <a:gd name="T15" fmla="*/ 2147483646 h 351"/>
              <a:gd name="T16" fmla="*/ 2147483646 w 1026"/>
              <a:gd name="T17" fmla="*/ 2147483646 h 351"/>
              <a:gd name="T18" fmla="*/ 2147483646 w 1026"/>
              <a:gd name="T19" fmla="*/ 2147483646 h 351"/>
              <a:gd name="T20" fmla="*/ 2147483646 w 1026"/>
              <a:gd name="T21" fmla="*/ 2147483646 h 351"/>
              <a:gd name="T22" fmla="*/ 2147483646 w 1026"/>
              <a:gd name="T23" fmla="*/ 2147483646 h 351"/>
              <a:gd name="T24" fmla="*/ 2147483646 w 1026"/>
              <a:gd name="T25" fmla="*/ 2147483646 h 351"/>
              <a:gd name="T26" fmla="*/ 2147483646 w 1026"/>
              <a:gd name="T27" fmla="*/ 2147483646 h 351"/>
              <a:gd name="T28" fmla="*/ 2147483646 w 1026"/>
              <a:gd name="T29" fmla="*/ 2147483646 h 351"/>
              <a:gd name="T30" fmla="*/ 2147483646 w 1026"/>
              <a:gd name="T31" fmla="*/ 2147483646 h 351"/>
              <a:gd name="T32" fmla="*/ 2147483646 w 1026"/>
              <a:gd name="T33" fmla="*/ 2147483646 h 351"/>
              <a:gd name="T34" fmla="*/ 2147483646 w 1026"/>
              <a:gd name="T35" fmla="*/ 2147483646 h 351"/>
              <a:gd name="T36" fmla="*/ 2147483646 w 1026"/>
              <a:gd name="T37" fmla="*/ 2147483646 h 351"/>
              <a:gd name="T38" fmla="*/ 2147483646 w 1026"/>
              <a:gd name="T39" fmla="*/ 0 h 351"/>
              <a:gd name="T40" fmla="*/ 2147483646 w 1026"/>
              <a:gd name="T41" fmla="*/ 2147483646 h 351"/>
              <a:gd name="T42" fmla="*/ 2147483646 w 1026"/>
              <a:gd name="T43" fmla="*/ 2147483646 h 351"/>
              <a:gd name="T44" fmla="*/ 2147483646 w 1026"/>
              <a:gd name="T45" fmla="*/ 2147483646 h 351"/>
              <a:gd name="T46" fmla="*/ 2147483646 w 1026"/>
              <a:gd name="T47" fmla="*/ 2147483646 h 351"/>
              <a:gd name="T48" fmla="*/ 2147483646 w 1026"/>
              <a:gd name="T49" fmla="*/ 2147483646 h 351"/>
              <a:gd name="T50" fmla="*/ 2147483646 w 1026"/>
              <a:gd name="T51" fmla="*/ 2147483646 h 351"/>
              <a:gd name="T52" fmla="*/ 2147483646 w 1026"/>
              <a:gd name="T53" fmla="*/ 2147483646 h 351"/>
              <a:gd name="T54" fmla="*/ 2147483646 w 1026"/>
              <a:gd name="T55" fmla="*/ 2147483646 h 351"/>
              <a:gd name="T56" fmla="*/ 2147483646 w 1026"/>
              <a:gd name="T57" fmla="*/ 2147483646 h 351"/>
              <a:gd name="T58" fmla="*/ 2147483646 w 1026"/>
              <a:gd name="T59" fmla="*/ 2147483646 h 351"/>
              <a:gd name="T60" fmla="*/ 2147483646 w 1026"/>
              <a:gd name="T61" fmla="*/ 2147483646 h 3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26" h="351">
                <a:moveTo>
                  <a:pt x="0" y="348"/>
                </a:moveTo>
                <a:lnTo>
                  <a:pt x="36" y="346"/>
                </a:lnTo>
                <a:lnTo>
                  <a:pt x="88" y="335"/>
                </a:lnTo>
                <a:lnTo>
                  <a:pt x="125" y="322"/>
                </a:lnTo>
                <a:lnTo>
                  <a:pt x="147" y="305"/>
                </a:lnTo>
                <a:lnTo>
                  <a:pt x="184" y="269"/>
                </a:lnTo>
                <a:lnTo>
                  <a:pt x="207" y="240"/>
                </a:lnTo>
                <a:lnTo>
                  <a:pt x="228" y="200"/>
                </a:lnTo>
                <a:lnTo>
                  <a:pt x="273" y="126"/>
                </a:lnTo>
                <a:lnTo>
                  <a:pt x="309" y="92"/>
                </a:lnTo>
                <a:lnTo>
                  <a:pt x="361" y="79"/>
                </a:lnTo>
                <a:lnTo>
                  <a:pt x="405" y="68"/>
                </a:lnTo>
                <a:lnTo>
                  <a:pt x="479" y="77"/>
                </a:lnTo>
                <a:lnTo>
                  <a:pt x="531" y="81"/>
                </a:lnTo>
                <a:lnTo>
                  <a:pt x="589" y="77"/>
                </a:lnTo>
                <a:lnTo>
                  <a:pt x="656" y="59"/>
                </a:lnTo>
                <a:lnTo>
                  <a:pt x="685" y="35"/>
                </a:lnTo>
                <a:lnTo>
                  <a:pt x="715" y="18"/>
                </a:lnTo>
                <a:lnTo>
                  <a:pt x="766" y="6"/>
                </a:lnTo>
                <a:lnTo>
                  <a:pt x="803" y="0"/>
                </a:lnTo>
                <a:lnTo>
                  <a:pt x="826" y="14"/>
                </a:lnTo>
                <a:lnTo>
                  <a:pt x="811" y="77"/>
                </a:lnTo>
                <a:lnTo>
                  <a:pt x="826" y="131"/>
                </a:lnTo>
                <a:lnTo>
                  <a:pt x="833" y="183"/>
                </a:lnTo>
                <a:lnTo>
                  <a:pt x="840" y="240"/>
                </a:lnTo>
                <a:lnTo>
                  <a:pt x="855" y="275"/>
                </a:lnTo>
                <a:lnTo>
                  <a:pt x="877" y="298"/>
                </a:lnTo>
                <a:lnTo>
                  <a:pt x="899" y="316"/>
                </a:lnTo>
                <a:lnTo>
                  <a:pt x="929" y="333"/>
                </a:lnTo>
                <a:lnTo>
                  <a:pt x="958" y="342"/>
                </a:lnTo>
                <a:lnTo>
                  <a:pt x="1025" y="35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4" name="Freeform 47">
            <a:extLst>
              <a:ext uri="{FF2B5EF4-FFF2-40B4-BE49-F238E27FC236}">
                <a16:creationId xmlns:a16="http://schemas.microsoft.com/office/drawing/2014/main" id="{0E8D6FDB-E1E4-F647-8CDB-F2235B23A226}"/>
              </a:ext>
            </a:extLst>
          </p:cNvPr>
          <p:cNvSpPr>
            <a:spLocks/>
          </p:cNvSpPr>
          <p:nvPr/>
        </p:nvSpPr>
        <p:spPr bwMode="auto">
          <a:xfrm>
            <a:off x="4386263" y="4402138"/>
            <a:ext cx="1260475" cy="565150"/>
          </a:xfrm>
          <a:custGeom>
            <a:avLst/>
            <a:gdLst>
              <a:gd name="T0" fmla="*/ 0 w 794"/>
              <a:gd name="T1" fmla="*/ 2147483646 h 356"/>
              <a:gd name="T2" fmla="*/ 2147483646 w 794"/>
              <a:gd name="T3" fmla="*/ 2147483646 h 356"/>
              <a:gd name="T4" fmla="*/ 2147483646 w 794"/>
              <a:gd name="T5" fmla="*/ 2147483646 h 356"/>
              <a:gd name="T6" fmla="*/ 2147483646 w 794"/>
              <a:gd name="T7" fmla="*/ 2147483646 h 356"/>
              <a:gd name="T8" fmla="*/ 2147483646 w 794"/>
              <a:gd name="T9" fmla="*/ 2147483646 h 356"/>
              <a:gd name="T10" fmla="*/ 2147483646 w 794"/>
              <a:gd name="T11" fmla="*/ 2147483646 h 356"/>
              <a:gd name="T12" fmla="*/ 2147483646 w 794"/>
              <a:gd name="T13" fmla="*/ 2147483646 h 356"/>
              <a:gd name="T14" fmla="*/ 2147483646 w 794"/>
              <a:gd name="T15" fmla="*/ 2147483646 h 356"/>
              <a:gd name="T16" fmla="*/ 2147483646 w 794"/>
              <a:gd name="T17" fmla="*/ 2147483646 h 356"/>
              <a:gd name="T18" fmla="*/ 2147483646 w 794"/>
              <a:gd name="T19" fmla="*/ 2147483646 h 356"/>
              <a:gd name="T20" fmla="*/ 2147483646 w 794"/>
              <a:gd name="T21" fmla="*/ 2147483646 h 356"/>
              <a:gd name="T22" fmla="*/ 2147483646 w 794"/>
              <a:gd name="T23" fmla="*/ 0 h 356"/>
              <a:gd name="T24" fmla="*/ 2147483646 w 794"/>
              <a:gd name="T25" fmla="*/ 2147483646 h 356"/>
              <a:gd name="T26" fmla="*/ 2147483646 w 794"/>
              <a:gd name="T27" fmla="*/ 2147483646 h 356"/>
              <a:gd name="T28" fmla="*/ 2147483646 w 794"/>
              <a:gd name="T29" fmla="*/ 2147483646 h 356"/>
              <a:gd name="T30" fmla="*/ 2147483646 w 794"/>
              <a:gd name="T31" fmla="*/ 2147483646 h 356"/>
              <a:gd name="T32" fmla="*/ 2147483646 w 794"/>
              <a:gd name="T33" fmla="*/ 2147483646 h 356"/>
              <a:gd name="T34" fmla="*/ 2147483646 w 794"/>
              <a:gd name="T35" fmla="*/ 2147483646 h 356"/>
              <a:gd name="T36" fmla="*/ 2147483646 w 794"/>
              <a:gd name="T37" fmla="*/ 2147483646 h 356"/>
              <a:gd name="T38" fmla="*/ 2147483646 w 794"/>
              <a:gd name="T39" fmla="*/ 2147483646 h 356"/>
              <a:gd name="T40" fmla="*/ 2147483646 w 794"/>
              <a:gd name="T41" fmla="*/ 2147483646 h 3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94" h="356">
                <a:moveTo>
                  <a:pt x="0" y="355"/>
                </a:moveTo>
                <a:lnTo>
                  <a:pt x="57" y="343"/>
                </a:lnTo>
                <a:lnTo>
                  <a:pt x="116" y="334"/>
                </a:lnTo>
                <a:lnTo>
                  <a:pt x="145" y="323"/>
                </a:lnTo>
                <a:lnTo>
                  <a:pt x="168" y="306"/>
                </a:lnTo>
                <a:lnTo>
                  <a:pt x="197" y="269"/>
                </a:lnTo>
                <a:lnTo>
                  <a:pt x="219" y="191"/>
                </a:lnTo>
                <a:lnTo>
                  <a:pt x="248" y="110"/>
                </a:lnTo>
                <a:lnTo>
                  <a:pt x="271" y="61"/>
                </a:lnTo>
                <a:lnTo>
                  <a:pt x="285" y="21"/>
                </a:lnTo>
                <a:lnTo>
                  <a:pt x="285" y="5"/>
                </a:lnTo>
                <a:lnTo>
                  <a:pt x="315" y="0"/>
                </a:lnTo>
                <a:lnTo>
                  <a:pt x="322" y="4"/>
                </a:lnTo>
                <a:lnTo>
                  <a:pt x="344" y="80"/>
                </a:lnTo>
                <a:lnTo>
                  <a:pt x="373" y="163"/>
                </a:lnTo>
                <a:lnTo>
                  <a:pt x="425" y="259"/>
                </a:lnTo>
                <a:lnTo>
                  <a:pt x="499" y="290"/>
                </a:lnTo>
                <a:lnTo>
                  <a:pt x="572" y="308"/>
                </a:lnTo>
                <a:lnTo>
                  <a:pt x="639" y="325"/>
                </a:lnTo>
                <a:lnTo>
                  <a:pt x="713" y="343"/>
                </a:lnTo>
                <a:lnTo>
                  <a:pt x="793" y="349"/>
                </a:lnTo>
              </a:path>
            </a:pathLst>
          </a:custGeom>
          <a:gradFill rotWithShape="0">
            <a:gsLst>
              <a:gs pos="0">
                <a:srgbClr val="FFFFFF"/>
              </a:gs>
              <a:gs pos="100000">
                <a:srgbClr val="F6BF69"/>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45" name="Rectangle 48">
            <a:extLst>
              <a:ext uri="{FF2B5EF4-FFF2-40B4-BE49-F238E27FC236}">
                <a16:creationId xmlns:a16="http://schemas.microsoft.com/office/drawing/2014/main" id="{0F0CC6C9-4F37-4E47-92B4-4F783C4DDA65}"/>
              </a:ext>
            </a:extLst>
          </p:cNvPr>
          <p:cNvSpPr>
            <a:spLocks noChangeArrowheads="1"/>
          </p:cNvSpPr>
          <p:nvPr/>
        </p:nvSpPr>
        <p:spPr bwMode="auto">
          <a:xfrm>
            <a:off x="6673850" y="3730625"/>
            <a:ext cx="135255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Ethidium</a:t>
            </a:r>
          </a:p>
        </p:txBody>
      </p:sp>
      <p:sp>
        <p:nvSpPr>
          <p:cNvPr id="55346" name="Rectangle 49">
            <a:extLst>
              <a:ext uri="{FF2B5EF4-FFF2-40B4-BE49-F238E27FC236}">
                <a16:creationId xmlns:a16="http://schemas.microsoft.com/office/drawing/2014/main" id="{E2EBB142-8529-444A-A208-D0ED16958E07}"/>
              </a:ext>
            </a:extLst>
          </p:cNvPr>
          <p:cNvSpPr>
            <a:spLocks noChangeArrowheads="1"/>
          </p:cNvSpPr>
          <p:nvPr/>
        </p:nvSpPr>
        <p:spPr bwMode="auto">
          <a:xfrm>
            <a:off x="6750050" y="4405313"/>
            <a:ext cx="5715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PE</a:t>
            </a:r>
          </a:p>
        </p:txBody>
      </p:sp>
      <p:sp>
        <p:nvSpPr>
          <p:cNvPr id="55347" name="Line 50">
            <a:extLst>
              <a:ext uri="{FF2B5EF4-FFF2-40B4-BE49-F238E27FC236}">
                <a16:creationId xmlns:a16="http://schemas.microsoft.com/office/drawing/2014/main" id="{37FC985B-7691-7F4B-A243-89CC762F5ACF}"/>
              </a:ext>
            </a:extLst>
          </p:cNvPr>
          <p:cNvSpPr>
            <a:spLocks noChangeShapeType="1"/>
          </p:cNvSpPr>
          <p:nvPr/>
        </p:nvSpPr>
        <p:spPr bwMode="auto">
          <a:xfrm>
            <a:off x="3044825" y="572611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8" name="Line 51">
            <a:extLst>
              <a:ext uri="{FF2B5EF4-FFF2-40B4-BE49-F238E27FC236}">
                <a16:creationId xmlns:a16="http://schemas.microsoft.com/office/drawing/2014/main" id="{1AC906AE-2FF7-9740-A3C8-96D8FC56C3F3}"/>
              </a:ext>
            </a:extLst>
          </p:cNvPr>
          <p:cNvSpPr>
            <a:spLocks noChangeShapeType="1"/>
          </p:cNvSpPr>
          <p:nvPr/>
        </p:nvSpPr>
        <p:spPr bwMode="auto">
          <a:xfrm>
            <a:off x="4052888" y="572452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49" name="Line 52">
            <a:extLst>
              <a:ext uri="{FF2B5EF4-FFF2-40B4-BE49-F238E27FC236}">
                <a16:creationId xmlns:a16="http://schemas.microsoft.com/office/drawing/2014/main" id="{5C9BA58D-4892-DF4D-837D-8565B0313B6F}"/>
              </a:ext>
            </a:extLst>
          </p:cNvPr>
          <p:cNvSpPr>
            <a:spLocks noChangeShapeType="1"/>
          </p:cNvSpPr>
          <p:nvPr/>
        </p:nvSpPr>
        <p:spPr bwMode="auto">
          <a:xfrm>
            <a:off x="5062538" y="572452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0" name="Freeform 53">
            <a:extLst>
              <a:ext uri="{FF2B5EF4-FFF2-40B4-BE49-F238E27FC236}">
                <a16:creationId xmlns:a16="http://schemas.microsoft.com/office/drawing/2014/main" id="{965996D6-8493-8D4B-A2E7-F7F7FCB3628A}"/>
              </a:ext>
            </a:extLst>
          </p:cNvPr>
          <p:cNvSpPr>
            <a:spLocks/>
          </p:cNvSpPr>
          <p:nvPr/>
        </p:nvSpPr>
        <p:spPr bwMode="auto">
          <a:xfrm>
            <a:off x="2097088" y="5754688"/>
            <a:ext cx="4273550" cy="714375"/>
          </a:xfrm>
          <a:custGeom>
            <a:avLst/>
            <a:gdLst>
              <a:gd name="T0" fmla="*/ 0 w 2692"/>
              <a:gd name="T1" fmla="*/ 0 h 450"/>
              <a:gd name="T2" fmla="*/ 2147483646 w 2692"/>
              <a:gd name="T3" fmla="*/ 0 h 450"/>
              <a:gd name="T4" fmla="*/ 2147483646 w 2692"/>
              <a:gd name="T5" fmla="*/ 2147483646 h 450"/>
              <a:gd name="T6" fmla="*/ 0 w 2692"/>
              <a:gd name="T7" fmla="*/ 2147483646 h 450"/>
              <a:gd name="T8" fmla="*/ 0 w 2692"/>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50">
                <a:moveTo>
                  <a:pt x="0" y="0"/>
                </a:moveTo>
                <a:lnTo>
                  <a:pt x="2691" y="0"/>
                </a:lnTo>
                <a:lnTo>
                  <a:pt x="2691" y="449"/>
                </a:lnTo>
                <a:lnTo>
                  <a:pt x="0" y="44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51" name="Line 54">
            <a:extLst>
              <a:ext uri="{FF2B5EF4-FFF2-40B4-BE49-F238E27FC236}">
                <a16:creationId xmlns:a16="http://schemas.microsoft.com/office/drawing/2014/main" id="{ADD45468-B240-2449-892A-020CDCF15B29}"/>
              </a:ext>
            </a:extLst>
          </p:cNvPr>
          <p:cNvSpPr>
            <a:spLocks noChangeShapeType="1"/>
          </p:cNvSpPr>
          <p:nvPr/>
        </p:nvSpPr>
        <p:spPr bwMode="auto">
          <a:xfrm>
            <a:off x="3049588" y="5765800"/>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2" name="Line 55">
            <a:extLst>
              <a:ext uri="{FF2B5EF4-FFF2-40B4-BE49-F238E27FC236}">
                <a16:creationId xmlns:a16="http://schemas.microsoft.com/office/drawing/2014/main" id="{7CAAB71C-A3B3-5641-912C-B86B79BB6B64}"/>
              </a:ext>
            </a:extLst>
          </p:cNvPr>
          <p:cNvSpPr>
            <a:spLocks noChangeShapeType="1"/>
          </p:cNvSpPr>
          <p:nvPr/>
        </p:nvSpPr>
        <p:spPr bwMode="auto">
          <a:xfrm>
            <a:off x="4060825" y="57642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3" name="Line 56">
            <a:extLst>
              <a:ext uri="{FF2B5EF4-FFF2-40B4-BE49-F238E27FC236}">
                <a16:creationId xmlns:a16="http://schemas.microsoft.com/office/drawing/2014/main" id="{690276F2-8E26-DB4E-B55E-DEED60D0528D}"/>
              </a:ext>
            </a:extLst>
          </p:cNvPr>
          <p:cNvSpPr>
            <a:spLocks noChangeShapeType="1"/>
          </p:cNvSpPr>
          <p:nvPr/>
        </p:nvSpPr>
        <p:spPr bwMode="auto">
          <a:xfrm>
            <a:off x="5072063" y="57642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4" name="Line 57">
            <a:extLst>
              <a:ext uri="{FF2B5EF4-FFF2-40B4-BE49-F238E27FC236}">
                <a16:creationId xmlns:a16="http://schemas.microsoft.com/office/drawing/2014/main" id="{487C4BBF-EEA4-8341-9ECE-4E4F2924CECB}"/>
              </a:ext>
            </a:extLst>
          </p:cNvPr>
          <p:cNvSpPr>
            <a:spLocks noChangeShapeType="1"/>
          </p:cNvSpPr>
          <p:nvPr/>
        </p:nvSpPr>
        <p:spPr bwMode="auto">
          <a:xfrm>
            <a:off x="6083300" y="576103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5" name="Line 58">
            <a:extLst>
              <a:ext uri="{FF2B5EF4-FFF2-40B4-BE49-F238E27FC236}">
                <a16:creationId xmlns:a16="http://schemas.microsoft.com/office/drawing/2014/main" id="{6DFEFF42-F29D-8C40-B04C-FE8AF803EDB9}"/>
              </a:ext>
            </a:extLst>
          </p:cNvPr>
          <p:cNvSpPr>
            <a:spLocks noChangeShapeType="1"/>
          </p:cNvSpPr>
          <p:nvPr/>
        </p:nvSpPr>
        <p:spPr bwMode="auto">
          <a:xfrm>
            <a:off x="2555875"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6" name="Line 59">
            <a:extLst>
              <a:ext uri="{FF2B5EF4-FFF2-40B4-BE49-F238E27FC236}">
                <a16:creationId xmlns:a16="http://schemas.microsoft.com/office/drawing/2014/main" id="{4CCE4FB7-6238-6847-8143-2FAAAFA62315}"/>
              </a:ext>
            </a:extLst>
          </p:cNvPr>
          <p:cNvSpPr>
            <a:spLocks noChangeShapeType="1"/>
          </p:cNvSpPr>
          <p:nvPr/>
        </p:nvSpPr>
        <p:spPr bwMode="auto">
          <a:xfrm>
            <a:off x="3565525"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7" name="Line 60">
            <a:extLst>
              <a:ext uri="{FF2B5EF4-FFF2-40B4-BE49-F238E27FC236}">
                <a16:creationId xmlns:a16="http://schemas.microsoft.com/office/drawing/2014/main" id="{BE306FBD-DFA1-654A-95C2-93A8ACA3C832}"/>
              </a:ext>
            </a:extLst>
          </p:cNvPr>
          <p:cNvSpPr>
            <a:spLocks noChangeShapeType="1"/>
          </p:cNvSpPr>
          <p:nvPr/>
        </p:nvSpPr>
        <p:spPr bwMode="auto">
          <a:xfrm>
            <a:off x="4573588"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8" name="Line 61">
            <a:extLst>
              <a:ext uri="{FF2B5EF4-FFF2-40B4-BE49-F238E27FC236}">
                <a16:creationId xmlns:a16="http://schemas.microsoft.com/office/drawing/2014/main" id="{68C9C3EC-B3C6-4845-94AA-D55D513B1B87}"/>
              </a:ext>
            </a:extLst>
          </p:cNvPr>
          <p:cNvSpPr>
            <a:spLocks noChangeShapeType="1"/>
          </p:cNvSpPr>
          <p:nvPr/>
        </p:nvSpPr>
        <p:spPr bwMode="auto">
          <a:xfrm>
            <a:off x="5583238" y="576103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59" name="Line 62">
            <a:extLst>
              <a:ext uri="{FF2B5EF4-FFF2-40B4-BE49-F238E27FC236}">
                <a16:creationId xmlns:a16="http://schemas.microsoft.com/office/drawing/2014/main" id="{E1A9B232-7B00-9446-8A90-0D29DE9A4259}"/>
              </a:ext>
            </a:extLst>
          </p:cNvPr>
          <p:cNvSpPr>
            <a:spLocks noChangeShapeType="1"/>
          </p:cNvSpPr>
          <p:nvPr/>
        </p:nvSpPr>
        <p:spPr bwMode="auto">
          <a:xfrm>
            <a:off x="2320925"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0" name="Line 63">
            <a:extLst>
              <a:ext uri="{FF2B5EF4-FFF2-40B4-BE49-F238E27FC236}">
                <a16:creationId xmlns:a16="http://schemas.microsoft.com/office/drawing/2014/main" id="{A2309414-7115-6845-8BAC-0BA9DCBFECE9}"/>
              </a:ext>
            </a:extLst>
          </p:cNvPr>
          <p:cNvSpPr>
            <a:spLocks noChangeShapeType="1"/>
          </p:cNvSpPr>
          <p:nvPr/>
        </p:nvSpPr>
        <p:spPr bwMode="auto">
          <a:xfrm>
            <a:off x="3328988"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1" name="Line 64">
            <a:extLst>
              <a:ext uri="{FF2B5EF4-FFF2-40B4-BE49-F238E27FC236}">
                <a16:creationId xmlns:a16="http://schemas.microsoft.com/office/drawing/2014/main" id="{774CFD75-9ECC-5744-B058-7C1DB4675710}"/>
              </a:ext>
            </a:extLst>
          </p:cNvPr>
          <p:cNvSpPr>
            <a:spLocks noChangeShapeType="1"/>
          </p:cNvSpPr>
          <p:nvPr/>
        </p:nvSpPr>
        <p:spPr bwMode="auto">
          <a:xfrm>
            <a:off x="4340225"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2" name="Line 65">
            <a:extLst>
              <a:ext uri="{FF2B5EF4-FFF2-40B4-BE49-F238E27FC236}">
                <a16:creationId xmlns:a16="http://schemas.microsoft.com/office/drawing/2014/main" id="{9245CD2F-3BC3-004C-A589-1D81BCB42714}"/>
              </a:ext>
            </a:extLst>
          </p:cNvPr>
          <p:cNvSpPr>
            <a:spLocks noChangeShapeType="1"/>
          </p:cNvSpPr>
          <p:nvPr/>
        </p:nvSpPr>
        <p:spPr bwMode="auto">
          <a:xfrm>
            <a:off x="5349875" y="576103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3" name="Line 66">
            <a:extLst>
              <a:ext uri="{FF2B5EF4-FFF2-40B4-BE49-F238E27FC236}">
                <a16:creationId xmlns:a16="http://schemas.microsoft.com/office/drawing/2014/main" id="{E7123DDF-6745-6848-ACE4-FFF6409239AD}"/>
              </a:ext>
            </a:extLst>
          </p:cNvPr>
          <p:cNvSpPr>
            <a:spLocks noChangeShapeType="1"/>
          </p:cNvSpPr>
          <p:nvPr/>
        </p:nvSpPr>
        <p:spPr bwMode="auto">
          <a:xfrm>
            <a:off x="2814638" y="57658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4" name="Line 67">
            <a:extLst>
              <a:ext uri="{FF2B5EF4-FFF2-40B4-BE49-F238E27FC236}">
                <a16:creationId xmlns:a16="http://schemas.microsoft.com/office/drawing/2014/main" id="{835B3587-6168-A749-BA00-6330D34ABE46}"/>
              </a:ext>
            </a:extLst>
          </p:cNvPr>
          <p:cNvSpPr>
            <a:spLocks noChangeShapeType="1"/>
          </p:cNvSpPr>
          <p:nvPr/>
        </p:nvSpPr>
        <p:spPr bwMode="auto">
          <a:xfrm>
            <a:off x="3822700"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5" name="Line 68">
            <a:extLst>
              <a:ext uri="{FF2B5EF4-FFF2-40B4-BE49-F238E27FC236}">
                <a16:creationId xmlns:a16="http://schemas.microsoft.com/office/drawing/2014/main" id="{9B0A8651-8226-8141-8710-DD2C8FB1F949}"/>
              </a:ext>
            </a:extLst>
          </p:cNvPr>
          <p:cNvSpPr>
            <a:spLocks noChangeShapeType="1"/>
          </p:cNvSpPr>
          <p:nvPr/>
        </p:nvSpPr>
        <p:spPr bwMode="auto">
          <a:xfrm>
            <a:off x="4832350"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6" name="Line 69">
            <a:extLst>
              <a:ext uri="{FF2B5EF4-FFF2-40B4-BE49-F238E27FC236}">
                <a16:creationId xmlns:a16="http://schemas.microsoft.com/office/drawing/2014/main" id="{82EC8E57-46A7-9243-88E2-4D1FA6B0180F}"/>
              </a:ext>
            </a:extLst>
          </p:cNvPr>
          <p:cNvSpPr>
            <a:spLocks noChangeShapeType="1"/>
          </p:cNvSpPr>
          <p:nvPr/>
        </p:nvSpPr>
        <p:spPr bwMode="auto">
          <a:xfrm>
            <a:off x="5842000" y="57642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7" name="Line 70">
            <a:extLst>
              <a:ext uri="{FF2B5EF4-FFF2-40B4-BE49-F238E27FC236}">
                <a16:creationId xmlns:a16="http://schemas.microsoft.com/office/drawing/2014/main" id="{2B94C506-A0B6-F744-B43E-5BE30363F743}"/>
              </a:ext>
            </a:extLst>
          </p:cNvPr>
          <p:cNvSpPr>
            <a:spLocks noChangeShapeType="1"/>
          </p:cNvSpPr>
          <p:nvPr/>
        </p:nvSpPr>
        <p:spPr bwMode="auto">
          <a:xfrm>
            <a:off x="3049588" y="645477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8" name="Line 71">
            <a:extLst>
              <a:ext uri="{FF2B5EF4-FFF2-40B4-BE49-F238E27FC236}">
                <a16:creationId xmlns:a16="http://schemas.microsoft.com/office/drawing/2014/main" id="{304E04C4-7974-9449-AC80-2042A99694C1}"/>
              </a:ext>
            </a:extLst>
          </p:cNvPr>
          <p:cNvSpPr>
            <a:spLocks noChangeShapeType="1"/>
          </p:cNvSpPr>
          <p:nvPr/>
        </p:nvSpPr>
        <p:spPr bwMode="auto">
          <a:xfrm>
            <a:off x="4060825" y="64531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69" name="Line 72">
            <a:extLst>
              <a:ext uri="{FF2B5EF4-FFF2-40B4-BE49-F238E27FC236}">
                <a16:creationId xmlns:a16="http://schemas.microsoft.com/office/drawing/2014/main" id="{F3DE0508-8F3C-0E4A-B55C-089060B037A6}"/>
              </a:ext>
            </a:extLst>
          </p:cNvPr>
          <p:cNvSpPr>
            <a:spLocks noChangeShapeType="1"/>
          </p:cNvSpPr>
          <p:nvPr/>
        </p:nvSpPr>
        <p:spPr bwMode="auto">
          <a:xfrm>
            <a:off x="5072063" y="64531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0" name="Line 73">
            <a:extLst>
              <a:ext uri="{FF2B5EF4-FFF2-40B4-BE49-F238E27FC236}">
                <a16:creationId xmlns:a16="http://schemas.microsoft.com/office/drawing/2014/main" id="{7C29C89F-B4FC-7445-BB3A-5EC14C0E1541}"/>
              </a:ext>
            </a:extLst>
          </p:cNvPr>
          <p:cNvSpPr>
            <a:spLocks noChangeShapeType="1"/>
          </p:cNvSpPr>
          <p:nvPr/>
        </p:nvSpPr>
        <p:spPr bwMode="auto">
          <a:xfrm>
            <a:off x="6083300" y="64500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1" name="Freeform 74">
            <a:extLst>
              <a:ext uri="{FF2B5EF4-FFF2-40B4-BE49-F238E27FC236}">
                <a16:creationId xmlns:a16="http://schemas.microsoft.com/office/drawing/2014/main" id="{D4E60386-29CD-144F-8409-46093FB2AB85}"/>
              </a:ext>
            </a:extLst>
          </p:cNvPr>
          <p:cNvSpPr>
            <a:spLocks/>
          </p:cNvSpPr>
          <p:nvPr/>
        </p:nvSpPr>
        <p:spPr bwMode="auto">
          <a:xfrm>
            <a:off x="2097088" y="5856288"/>
            <a:ext cx="560387" cy="593725"/>
          </a:xfrm>
          <a:custGeom>
            <a:avLst/>
            <a:gdLst>
              <a:gd name="T0" fmla="*/ 0 w 353"/>
              <a:gd name="T1" fmla="*/ 2147483646 h 374"/>
              <a:gd name="T2" fmla="*/ 2147483646 w 353"/>
              <a:gd name="T3" fmla="*/ 2147483646 h 374"/>
              <a:gd name="T4" fmla="*/ 2147483646 w 353"/>
              <a:gd name="T5" fmla="*/ 2147483646 h 374"/>
              <a:gd name="T6" fmla="*/ 2147483646 w 353"/>
              <a:gd name="T7" fmla="*/ 2147483646 h 374"/>
              <a:gd name="T8" fmla="*/ 2147483646 w 353"/>
              <a:gd name="T9" fmla="*/ 2147483646 h 374"/>
              <a:gd name="T10" fmla="*/ 2147483646 w 353"/>
              <a:gd name="T11" fmla="*/ 2147483646 h 374"/>
              <a:gd name="T12" fmla="*/ 2147483646 w 353"/>
              <a:gd name="T13" fmla="*/ 2147483646 h 374"/>
              <a:gd name="T14" fmla="*/ 2147483646 w 353"/>
              <a:gd name="T15" fmla="*/ 2147483646 h 374"/>
              <a:gd name="T16" fmla="*/ 2147483646 w 353"/>
              <a:gd name="T17" fmla="*/ 2147483646 h 374"/>
              <a:gd name="T18" fmla="*/ 2147483646 w 353"/>
              <a:gd name="T19" fmla="*/ 2147483646 h 374"/>
              <a:gd name="T20" fmla="*/ 2147483646 w 353"/>
              <a:gd name="T21" fmla="*/ 0 h 374"/>
              <a:gd name="T22" fmla="*/ 2147483646 w 353"/>
              <a:gd name="T23" fmla="*/ 2147483646 h 374"/>
              <a:gd name="T24" fmla="*/ 2147483646 w 353"/>
              <a:gd name="T25" fmla="*/ 2147483646 h 374"/>
              <a:gd name="T26" fmla="*/ 2147483646 w 353"/>
              <a:gd name="T27" fmla="*/ 2147483646 h 374"/>
              <a:gd name="T28" fmla="*/ 2147483646 w 353"/>
              <a:gd name="T29" fmla="*/ 2147483646 h 374"/>
              <a:gd name="T30" fmla="*/ 2147483646 w 353"/>
              <a:gd name="T31" fmla="*/ 2147483646 h 374"/>
              <a:gd name="T32" fmla="*/ 2147483646 w 353"/>
              <a:gd name="T33" fmla="*/ 2147483646 h 374"/>
              <a:gd name="T34" fmla="*/ 2147483646 w 353"/>
              <a:gd name="T35" fmla="*/ 2147483646 h 374"/>
              <a:gd name="T36" fmla="*/ 2147483646 w 353"/>
              <a:gd name="T37" fmla="*/ 2147483646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53" h="374">
                <a:moveTo>
                  <a:pt x="0" y="369"/>
                </a:moveTo>
                <a:lnTo>
                  <a:pt x="5" y="236"/>
                </a:lnTo>
                <a:lnTo>
                  <a:pt x="16" y="192"/>
                </a:lnTo>
                <a:lnTo>
                  <a:pt x="21" y="143"/>
                </a:lnTo>
                <a:lnTo>
                  <a:pt x="36" y="112"/>
                </a:lnTo>
                <a:lnTo>
                  <a:pt x="47" y="80"/>
                </a:lnTo>
                <a:lnTo>
                  <a:pt x="57" y="52"/>
                </a:lnTo>
                <a:lnTo>
                  <a:pt x="67" y="33"/>
                </a:lnTo>
                <a:lnTo>
                  <a:pt x="83" y="17"/>
                </a:lnTo>
                <a:lnTo>
                  <a:pt x="104" y="6"/>
                </a:lnTo>
                <a:lnTo>
                  <a:pt x="125" y="0"/>
                </a:lnTo>
                <a:lnTo>
                  <a:pt x="140" y="12"/>
                </a:lnTo>
                <a:lnTo>
                  <a:pt x="151" y="29"/>
                </a:lnTo>
                <a:lnTo>
                  <a:pt x="166" y="70"/>
                </a:lnTo>
                <a:lnTo>
                  <a:pt x="181" y="128"/>
                </a:lnTo>
                <a:lnTo>
                  <a:pt x="194" y="194"/>
                </a:lnTo>
                <a:lnTo>
                  <a:pt x="209" y="237"/>
                </a:lnTo>
                <a:lnTo>
                  <a:pt x="236" y="329"/>
                </a:lnTo>
                <a:lnTo>
                  <a:pt x="352" y="373"/>
                </a:lnTo>
              </a:path>
            </a:pathLst>
          </a:custGeom>
          <a:gradFill rotWithShape="0">
            <a:gsLst>
              <a:gs pos="0">
                <a:srgbClr val="FFFFFF"/>
              </a:gs>
              <a:gs pos="100000">
                <a:srgbClr val="D49FFF"/>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2" name="Freeform 75">
            <a:extLst>
              <a:ext uri="{FF2B5EF4-FFF2-40B4-BE49-F238E27FC236}">
                <a16:creationId xmlns:a16="http://schemas.microsoft.com/office/drawing/2014/main" id="{472DFA3D-17CC-3E4B-8C07-7A788FD27200}"/>
              </a:ext>
            </a:extLst>
          </p:cNvPr>
          <p:cNvSpPr>
            <a:spLocks/>
          </p:cNvSpPr>
          <p:nvPr/>
        </p:nvSpPr>
        <p:spPr bwMode="auto">
          <a:xfrm>
            <a:off x="2628900" y="5865813"/>
            <a:ext cx="1208088" cy="585787"/>
          </a:xfrm>
          <a:custGeom>
            <a:avLst/>
            <a:gdLst>
              <a:gd name="T0" fmla="*/ 0 w 761"/>
              <a:gd name="T1" fmla="*/ 2147483646 h 369"/>
              <a:gd name="T2" fmla="*/ 2147483646 w 761"/>
              <a:gd name="T3" fmla="*/ 2147483646 h 369"/>
              <a:gd name="T4" fmla="*/ 2147483646 w 761"/>
              <a:gd name="T5" fmla="*/ 2147483646 h 369"/>
              <a:gd name="T6" fmla="*/ 2147483646 w 761"/>
              <a:gd name="T7" fmla="*/ 2147483646 h 369"/>
              <a:gd name="T8" fmla="*/ 2147483646 w 761"/>
              <a:gd name="T9" fmla="*/ 2147483646 h 369"/>
              <a:gd name="T10" fmla="*/ 2147483646 w 761"/>
              <a:gd name="T11" fmla="*/ 2147483646 h 369"/>
              <a:gd name="T12" fmla="*/ 2147483646 w 761"/>
              <a:gd name="T13" fmla="*/ 2147483646 h 369"/>
              <a:gd name="T14" fmla="*/ 2147483646 w 761"/>
              <a:gd name="T15" fmla="*/ 2147483646 h 369"/>
              <a:gd name="T16" fmla="*/ 2147483646 w 761"/>
              <a:gd name="T17" fmla="*/ 2147483646 h 369"/>
              <a:gd name="T18" fmla="*/ 2147483646 w 761"/>
              <a:gd name="T19" fmla="*/ 2147483646 h 369"/>
              <a:gd name="T20" fmla="*/ 2147483646 w 761"/>
              <a:gd name="T21" fmla="*/ 2147483646 h 369"/>
              <a:gd name="T22" fmla="*/ 2147483646 w 761"/>
              <a:gd name="T23" fmla="*/ 2147483646 h 369"/>
              <a:gd name="T24" fmla="*/ 2147483646 w 761"/>
              <a:gd name="T25" fmla="*/ 2147483646 h 369"/>
              <a:gd name="T26" fmla="*/ 2147483646 w 761"/>
              <a:gd name="T27" fmla="*/ 0 h 369"/>
              <a:gd name="T28" fmla="*/ 2147483646 w 761"/>
              <a:gd name="T29" fmla="*/ 2147483646 h 369"/>
              <a:gd name="T30" fmla="*/ 2147483646 w 761"/>
              <a:gd name="T31" fmla="*/ 2147483646 h 369"/>
              <a:gd name="T32" fmla="*/ 2147483646 w 761"/>
              <a:gd name="T33" fmla="*/ 2147483646 h 369"/>
              <a:gd name="T34" fmla="*/ 2147483646 w 761"/>
              <a:gd name="T35" fmla="*/ 2147483646 h 369"/>
              <a:gd name="T36" fmla="*/ 2147483646 w 761"/>
              <a:gd name="T37" fmla="*/ 2147483646 h 369"/>
              <a:gd name="T38" fmla="*/ 2147483646 w 761"/>
              <a:gd name="T39" fmla="*/ 2147483646 h 369"/>
              <a:gd name="T40" fmla="*/ 2147483646 w 761"/>
              <a:gd name="T41" fmla="*/ 2147483646 h 369"/>
              <a:gd name="T42" fmla="*/ 2147483646 w 761"/>
              <a:gd name="T43" fmla="*/ 2147483646 h 369"/>
              <a:gd name="T44" fmla="*/ 2147483646 w 761"/>
              <a:gd name="T45" fmla="*/ 2147483646 h 369"/>
              <a:gd name="T46" fmla="*/ 2147483646 w 761"/>
              <a:gd name="T47" fmla="*/ 2147483646 h 369"/>
              <a:gd name="T48" fmla="*/ 2147483646 w 761"/>
              <a:gd name="T49" fmla="*/ 2147483646 h 369"/>
              <a:gd name="T50" fmla="*/ 2147483646 w 761"/>
              <a:gd name="T51" fmla="*/ 2147483646 h 369"/>
              <a:gd name="T52" fmla="*/ 2147483646 w 761"/>
              <a:gd name="T53" fmla="*/ 2147483646 h 369"/>
              <a:gd name="T54" fmla="*/ 2147483646 w 761"/>
              <a:gd name="T55" fmla="*/ 2147483646 h 369"/>
              <a:gd name="T56" fmla="*/ 2147483646 w 761"/>
              <a:gd name="T57" fmla="*/ 2147483646 h 36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1" h="369">
                <a:moveTo>
                  <a:pt x="0" y="368"/>
                </a:moveTo>
                <a:lnTo>
                  <a:pt x="59" y="348"/>
                </a:lnTo>
                <a:lnTo>
                  <a:pt x="88" y="339"/>
                </a:lnTo>
                <a:lnTo>
                  <a:pt x="125" y="328"/>
                </a:lnTo>
                <a:lnTo>
                  <a:pt x="154" y="308"/>
                </a:lnTo>
                <a:lnTo>
                  <a:pt x="184" y="275"/>
                </a:lnTo>
                <a:lnTo>
                  <a:pt x="214" y="195"/>
                </a:lnTo>
                <a:lnTo>
                  <a:pt x="228" y="162"/>
                </a:lnTo>
                <a:lnTo>
                  <a:pt x="236" y="105"/>
                </a:lnTo>
                <a:lnTo>
                  <a:pt x="243" y="65"/>
                </a:lnTo>
                <a:lnTo>
                  <a:pt x="243" y="41"/>
                </a:lnTo>
                <a:lnTo>
                  <a:pt x="251" y="18"/>
                </a:lnTo>
                <a:lnTo>
                  <a:pt x="257" y="6"/>
                </a:lnTo>
                <a:lnTo>
                  <a:pt x="281" y="0"/>
                </a:lnTo>
                <a:lnTo>
                  <a:pt x="302" y="5"/>
                </a:lnTo>
                <a:lnTo>
                  <a:pt x="324" y="14"/>
                </a:lnTo>
                <a:lnTo>
                  <a:pt x="347" y="27"/>
                </a:lnTo>
                <a:lnTo>
                  <a:pt x="369" y="55"/>
                </a:lnTo>
                <a:lnTo>
                  <a:pt x="399" y="88"/>
                </a:lnTo>
                <a:lnTo>
                  <a:pt x="427" y="124"/>
                </a:lnTo>
                <a:lnTo>
                  <a:pt x="465" y="171"/>
                </a:lnTo>
                <a:lnTo>
                  <a:pt x="502" y="227"/>
                </a:lnTo>
                <a:lnTo>
                  <a:pt x="539" y="276"/>
                </a:lnTo>
                <a:lnTo>
                  <a:pt x="575" y="310"/>
                </a:lnTo>
                <a:lnTo>
                  <a:pt x="612" y="330"/>
                </a:lnTo>
                <a:lnTo>
                  <a:pt x="642" y="348"/>
                </a:lnTo>
                <a:lnTo>
                  <a:pt x="679" y="357"/>
                </a:lnTo>
                <a:lnTo>
                  <a:pt x="709" y="359"/>
                </a:lnTo>
                <a:lnTo>
                  <a:pt x="760" y="366"/>
                </a:lnTo>
              </a:path>
            </a:pathLst>
          </a:custGeom>
          <a:gradFill rotWithShape="0">
            <a:gsLst>
              <a:gs pos="0">
                <a:srgbClr val="D4A0FB"/>
              </a:gs>
              <a:gs pos="100000">
                <a:srgbClr val="B760F9"/>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3" name="Rectangle 76">
            <a:extLst>
              <a:ext uri="{FF2B5EF4-FFF2-40B4-BE49-F238E27FC236}">
                <a16:creationId xmlns:a16="http://schemas.microsoft.com/office/drawing/2014/main" id="{25C0891D-0709-064D-BABF-D53581003FFF}"/>
              </a:ext>
            </a:extLst>
          </p:cNvPr>
          <p:cNvSpPr>
            <a:spLocks noChangeArrowheads="1"/>
          </p:cNvSpPr>
          <p:nvPr/>
        </p:nvSpPr>
        <p:spPr bwMode="auto">
          <a:xfrm>
            <a:off x="6508750" y="5972175"/>
            <a:ext cx="2489200"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cis-Parinaric acid</a:t>
            </a:r>
          </a:p>
        </p:txBody>
      </p:sp>
      <p:sp>
        <p:nvSpPr>
          <p:cNvPr id="55374" name="Rectangle 77">
            <a:extLst>
              <a:ext uri="{FF2B5EF4-FFF2-40B4-BE49-F238E27FC236}">
                <a16:creationId xmlns:a16="http://schemas.microsoft.com/office/drawing/2014/main" id="{ADCD9B01-F9D7-5C4C-80FB-DEE13CB47E5A}"/>
              </a:ext>
            </a:extLst>
          </p:cNvPr>
          <p:cNvSpPr>
            <a:spLocks noChangeArrowheads="1"/>
          </p:cNvSpPr>
          <p:nvPr/>
        </p:nvSpPr>
        <p:spPr bwMode="auto">
          <a:xfrm>
            <a:off x="6626225" y="2236788"/>
            <a:ext cx="163988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Texas Red</a:t>
            </a:r>
          </a:p>
        </p:txBody>
      </p:sp>
      <p:sp>
        <p:nvSpPr>
          <p:cNvPr id="55375" name="Rectangle 78">
            <a:extLst>
              <a:ext uri="{FF2B5EF4-FFF2-40B4-BE49-F238E27FC236}">
                <a16:creationId xmlns:a16="http://schemas.microsoft.com/office/drawing/2014/main" id="{DE79B1EB-2D95-8E46-B60A-936D66A9C684}"/>
              </a:ext>
            </a:extLst>
          </p:cNvPr>
          <p:cNvSpPr>
            <a:spLocks noChangeArrowheads="1"/>
          </p:cNvSpPr>
          <p:nvPr/>
        </p:nvSpPr>
        <p:spPr bwMode="auto">
          <a:xfrm>
            <a:off x="6578600" y="1514475"/>
            <a:ext cx="187642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PE-TR Conj.</a:t>
            </a:r>
          </a:p>
        </p:txBody>
      </p:sp>
      <p:sp>
        <p:nvSpPr>
          <p:cNvPr id="55376" name="Rectangle 79">
            <a:extLst>
              <a:ext uri="{FF2B5EF4-FFF2-40B4-BE49-F238E27FC236}">
                <a16:creationId xmlns:a16="http://schemas.microsoft.com/office/drawing/2014/main" id="{145F2113-84DA-E241-98AF-B4C94B9DAE5F}"/>
              </a:ext>
            </a:extLst>
          </p:cNvPr>
          <p:cNvSpPr>
            <a:spLocks noChangeArrowheads="1"/>
          </p:cNvSpPr>
          <p:nvPr/>
        </p:nvSpPr>
        <p:spPr bwMode="auto">
          <a:xfrm>
            <a:off x="6861175" y="2927350"/>
            <a:ext cx="452438"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PI</a:t>
            </a:r>
          </a:p>
        </p:txBody>
      </p:sp>
      <p:sp>
        <p:nvSpPr>
          <p:cNvPr id="55377" name="Freeform 80">
            <a:extLst>
              <a:ext uri="{FF2B5EF4-FFF2-40B4-BE49-F238E27FC236}">
                <a16:creationId xmlns:a16="http://schemas.microsoft.com/office/drawing/2014/main" id="{0173BF3E-0C87-584A-AA9A-FC1A0C589F25}"/>
              </a:ext>
            </a:extLst>
          </p:cNvPr>
          <p:cNvSpPr>
            <a:spLocks/>
          </p:cNvSpPr>
          <p:nvPr/>
        </p:nvSpPr>
        <p:spPr bwMode="auto">
          <a:xfrm>
            <a:off x="2101850" y="2873375"/>
            <a:ext cx="4273550" cy="674688"/>
          </a:xfrm>
          <a:custGeom>
            <a:avLst/>
            <a:gdLst>
              <a:gd name="T0" fmla="*/ 0 w 2692"/>
              <a:gd name="T1" fmla="*/ 0 h 425"/>
              <a:gd name="T2" fmla="*/ 2147483646 w 2692"/>
              <a:gd name="T3" fmla="*/ 0 h 425"/>
              <a:gd name="T4" fmla="*/ 2147483646 w 2692"/>
              <a:gd name="T5" fmla="*/ 2147483646 h 425"/>
              <a:gd name="T6" fmla="*/ 0 w 2692"/>
              <a:gd name="T7" fmla="*/ 2147483646 h 425"/>
              <a:gd name="T8" fmla="*/ 0 w 2692"/>
              <a:gd name="T9" fmla="*/ 0 h 4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2" h="425">
                <a:moveTo>
                  <a:pt x="0" y="0"/>
                </a:moveTo>
                <a:lnTo>
                  <a:pt x="2691" y="0"/>
                </a:lnTo>
                <a:lnTo>
                  <a:pt x="2691" y="424"/>
                </a:lnTo>
                <a:lnTo>
                  <a:pt x="0" y="424"/>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78" name="Line 81">
            <a:extLst>
              <a:ext uri="{FF2B5EF4-FFF2-40B4-BE49-F238E27FC236}">
                <a16:creationId xmlns:a16="http://schemas.microsoft.com/office/drawing/2014/main" id="{B58ACB28-1ACE-DA4A-A18F-87DD96FC44E3}"/>
              </a:ext>
            </a:extLst>
          </p:cNvPr>
          <p:cNvSpPr>
            <a:spLocks noChangeShapeType="1"/>
          </p:cNvSpPr>
          <p:nvPr/>
        </p:nvSpPr>
        <p:spPr bwMode="auto">
          <a:xfrm>
            <a:off x="3054350" y="28844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79" name="Line 82">
            <a:extLst>
              <a:ext uri="{FF2B5EF4-FFF2-40B4-BE49-F238E27FC236}">
                <a16:creationId xmlns:a16="http://schemas.microsoft.com/office/drawing/2014/main" id="{FC293ADD-F6B9-EC49-B79E-B60E67629015}"/>
              </a:ext>
            </a:extLst>
          </p:cNvPr>
          <p:cNvSpPr>
            <a:spLocks noChangeShapeType="1"/>
          </p:cNvSpPr>
          <p:nvPr/>
        </p:nvSpPr>
        <p:spPr bwMode="auto">
          <a:xfrm>
            <a:off x="4064000" y="2882900"/>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0" name="Line 83">
            <a:extLst>
              <a:ext uri="{FF2B5EF4-FFF2-40B4-BE49-F238E27FC236}">
                <a16:creationId xmlns:a16="http://schemas.microsoft.com/office/drawing/2014/main" id="{27841B3D-56F2-D346-A6BE-E8CC3FDF2228}"/>
              </a:ext>
            </a:extLst>
          </p:cNvPr>
          <p:cNvSpPr>
            <a:spLocks noChangeShapeType="1"/>
          </p:cNvSpPr>
          <p:nvPr/>
        </p:nvSpPr>
        <p:spPr bwMode="auto">
          <a:xfrm>
            <a:off x="5075238" y="2882900"/>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1" name="Line 84">
            <a:extLst>
              <a:ext uri="{FF2B5EF4-FFF2-40B4-BE49-F238E27FC236}">
                <a16:creationId xmlns:a16="http://schemas.microsoft.com/office/drawing/2014/main" id="{9C348B95-3D91-D048-9BC3-E1825330A17A}"/>
              </a:ext>
            </a:extLst>
          </p:cNvPr>
          <p:cNvSpPr>
            <a:spLocks noChangeShapeType="1"/>
          </p:cNvSpPr>
          <p:nvPr/>
        </p:nvSpPr>
        <p:spPr bwMode="auto">
          <a:xfrm>
            <a:off x="6086475" y="2879725"/>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2" name="Line 85">
            <a:extLst>
              <a:ext uri="{FF2B5EF4-FFF2-40B4-BE49-F238E27FC236}">
                <a16:creationId xmlns:a16="http://schemas.microsoft.com/office/drawing/2014/main" id="{DE336A51-4304-D14D-BC25-2A2214287F95}"/>
              </a:ext>
            </a:extLst>
          </p:cNvPr>
          <p:cNvSpPr>
            <a:spLocks noChangeShapeType="1"/>
          </p:cNvSpPr>
          <p:nvPr/>
        </p:nvSpPr>
        <p:spPr bwMode="auto">
          <a:xfrm>
            <a:off x="2560638"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3" name="Line 86">
            <a:extLst>
              <a:ext uri="{FF2B5EF4-FFF2-40B4-BE49-F238E27FC236}">
                <a16:creationId xmlns:a16="http://schemas.microsoft.com/office/drawing/2014/main" id="{586D1190-3475-F540-9A87-82EC36EBAF06}"/>
              </a:ext>
            </a:extLst>
          </p:cNvPr>
          <p:cNvSpPr>
            <a:spLocks noChangeShapeType="1"/>
          </p:cNvSpPr>
          <p:nvPr/>
        </p:nvSpPr>
        <p:spPr bwMode="auto">
          <a:xfrm>
            <a:off x="3568700"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4" name="Line 87">
            <a:extLst>
              <a:ext uri="{FF2B5EF4-FFF2-40B4-BE49-F238E27FC236}">
                <a16:creationId xmlns:a16="http://schemas.microsoft.com/office/drawing/2014/main" id="{5C27569A-6D57-824F-84A4-FFB2480CA2AE}"/>
              </a:ext>
            </a:extLst>
          </p:cNvPr>
          <p:cNvSpPr>
            <a:spLocks noChangeShapeType="1"/>
          </p:cNvSpPr>
          <p:nvPr/>
        </p:nvSpPr>
        <p:spPr bwMode="auto">
          <a:xfrm>
            <a:off x="4576763"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5" name="Line 88">
            <a:extLst>
              <a:ext uri="{FF2B5EF4-FFF2-40B4-BE49-F238E27FC236}">
                <a16:creationId xmlns:a16="http://schemas.microsoft.com/office/drawing/2014/main" id="{2CFDC506-79CB-0A41-B996-413DCEDB6661}"/>
              </a:ext>
            </a:extLst>
          </p:cNvPr>
          <p:cNvSpPr>
            <a:spLocks noChangeShapeType="1"/>
          </p:cNvSpPr>
          <p:nvPr/>
        </p:nvSpPr>
        <p:spPr bwMode="auto">
          <a:xfrm>
            <a:off x="5586413" y="28797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6" name="Line 89">
            <a:extLst>
              <a:ext uri="{FF2B5EF4-FFF2-40B4-BE49-F238E27FC236}">
                <a16:creationId xmlns:a16="http://schemas.microsoft.com/office/drawing/2014/main" id="{0EFB4E3A-0A1D-1545-A46C-83088C6A1836}"/>
              </a:ext>
            </a:extLst>
          </p:cNvPr>
          <p:cNvSpPr>
            <a:spLocks noChangeShapeType="1"/>
          </p:cNvSpPr>
          <p:nvPr/>
        </p:nvSpPr>
        <p:spPr bwMode="auto">
          <a:xfrm>
            <a:off x="2325688"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7" name="Line 90">
            <a:extLst>
              <a:ext uri="{FF2B5EF4-FFF2-40B4-BE49-F238E27FC236}">
                <a16:creationId xmlns:a16="http://schemas.microsoft.com/office/drawing/2014/main" id="{C7641AD1-6A76-D642-BA3C-2760A6F975E3}"/>
              </a:ext>
            </a:extLst>
          </p:cNvPr>
          <p:cNvSpPr>
            <a:spLocks noChangeShapeType="1"/>
          </p:cNvSpPr>
          <p:nvPr/>
        </p:nvSpPr>
        <p:spPr bwMode="auto">
          <a:xfrm>
            <a:off x="3333750"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8" name="Line 91">
            <a:extLst>
              <a:ext uri="{FF2B5EF4-FFF2-40B4-BE49-F238E27FC236}">
                <a16:creationId xmlns:a16="http://schemas.microsoft.com/office/drawing/2014/main" id="{82EBF506-7D3B-F247-A6C0-B68C39278C90}"/>
              </a:ext>
            </a:extLst>
          </p:cNvPr>
          <p:cNvSpPr>
            <a:spLocks noChangeShapeType="1"/>
          </p:cNvSpPr>
          <p:nvPr/>
        </p:nvSpPr>
        <p:spPr bwMode="auto">
          <a:xfrm>
            <a:off x="4343400"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89" name="Line 92">
            <a:extLst>
              <a:ext uri="{FF2B5EF4-FFF2-40B4-BE49-F238E27FC236}">
                <a16:creationId xmlns:a16="http://schemas.microsoft.com/office/drawing/2014/main" id="{2D9AFED9-AEF2-834B-A9B5-77CBDAB3D491}"/>
              </a:ext>
            </a:extLst>
          </p:cNvPr>
          <p:cNvSpPr>
            <a:spLocks noChangeShapeType="1"/>
          </p:cNvSpPr>
          <p:nvPr/>
        </p:nvSpPr>
        <p:spPr bwMode="auto">
          <a:xfrm>
            <a:off x="5351463" y="287972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0" name="Line 93">
            <a:extLst>
              <a:ext uri="{FF2B5EF4-FFF2-40B4-BE49-F238E27FC236}">
                <a16:creationId xmlns:a16="http://schemas.microsoft.com/office/drawing/2014/main" id="{9134D539-4A51-734A-8625-369330BD7601}"/>
              </a:ext>
            </a:extLst>
          </p:cNvPr>
          <p:cNvSpPr>
            <a:spLocks noChangeShapeType="1"/>
          </p:cNvSpPr>
          <p:nvPr/>
        </p:nvSpPr>
        <p:spPr bwMode="auto">
          <a:xfrm>
            <a:off x="2817813" y="28844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1" name="Line 94">
            <a:extLst>
              <a:ext uri="{FF2B5EF4-FFF2-40B4-BE49-F238E27FC236}">
                <a16:creationId xmlns:a16="http://schemas.microsoft.com/office/drawing/2014/main" id="{11E6A098-4932-1A42-97E4-949B330BB887}"/>
              </a:ext>
            </a:extLst>
          </p:cNvPr>
          <p:cNvSpPr>
            <a:spLocks noChangeShapeType="1"/>
          </p:cNvSpPr>
          <p:nvPr/>
        </p:nvSpPr>
        <p:spPr bwMode="auto">
          <a:xfrm>
            <a:off x="3827463"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2" name="Line 95">
            <a:extLst>
              <a:ext uri="{FF2B5EF4-FFF2-40B4-BE49-F238E27FC236}">
                <a16:creationId xmlns:a16="http://schemas.microsoft.com/office/drawing/2014/main" id="{6CDC2EAF-93BB-9745-B7FC-FB488F30E3CA}"/>
              </a:ext>
            </a:extLst>
          </p:cNvPr>
          <p:cNvSpPr>
            <a:spLocks noChangeShapeType="1"/>
          </p:cNvSpPr>
          <p:nvPr/>
        </p:nvSpPr>
        <p:spPr bwMode="auto">
          <a:xfrm>
            <a:off x="4837113" y="28829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3" name="Line 96">
            <a:extLst>
              <a:ext uri="{FF2B5EF4-FFF2-40B4-BE49-F238E27FC236}">
                <a16:creationId xmlns:a16="http://schemas.microsoft.com/office/drawing/2014/main" id="{136C0ACA-C43A-7E41-8E51-AB5F3F0F9C0F}"/>
              </a:ext>
            </a:extLst>
          </p:cNvPr>
          <p:cNvSpPr>
            <a:spLocks noChangeShapeType="1"/>
          </p:cNvSpPr>
          <p:nvPr/>
        </p:nvSpPr>
        <p:spPr bwMode="auto">
          <a:xfrm>
            <a:off x="5845175" y="2882900"/>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4" name="Line 97">
            <a:extLst>
              <a:ext uri="{FF2B5EF4-FFF2-40B4-BE49-F238E27FC236}">
                <a16:creationId xmlns:a16="http://schemas.microsoft.com/office/drawing/2014/main" id="{19D1204F-5B7E-734C-A9C5-6A06A1C91CA2}"/>
              </a:ext>
            </a:extLst>
          </p:cNvPr>
          <p:cNvSpPr>
            <a:spLocks noChangeShapeType="1"/>
          </p:cNvSpPr>
          <p:nvPr/>
        </p:nvSpPr>
        <p:spPr bwMode="auto">
          <a:xfrm>
            <a:off x="3054350" y="353377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5" name="Line 98">
            <a:extLst>
              <a:ext uri="{FF2B5EF4-FFF2-40B4-BE49-F238E27FC236}">
                <a16:creationId xmlns:a16="http://schemas.microsoft.com/office/drawing/2014/main" id="{339F9CA1-3727-7F4D-87C6-76D39742E59E}"/>
              </a:ext>
            </a:extLst>
          </p:cNvPr>
          <p:cNvSpPr>
            <a:spLocks noChangeShapeType="1"/>
          </p:cNvSpPr>
          <p:nvPr/>
        </p:nvSpPr>
        <p:spPr bwMode="auto">
          <a:xfrm>
            <a:off x="4064000" y="35306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6" name="Line 99">
            <a:extLst>
              <a:ext uri="{FF2B5EF4-FFF2-40B4-BE49-F238E27FC236}">
                <a16:creationId xmlns:a16="http://schemas.microsoft.com/office/drawing/2014/main" id="{2789088D-64B4-C04E-A3FF-D6BBE3DFB866}"/>
              </a:ext>
            </a:extLst>
          </p:cNvPr>
          <p:cNvSpPr>
            <a:spLocks noChangeShapeType="1"/>
          </p:cNvSpPr>
          <p:nvPr/>
        </p:nvSpPr>
        <p:spPr bwMode="auto">
          <a:xfrm>
            <a:off x="5075238" y="35306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7" name="Line 100">
            <a:extLst>
              <a:ext uri="{FF2B5EF4-FFF2-40B4-BE49-F238E27FC236}">
                <a16:creationId xmlns:a16="http://schemas.microsoft.com/office/drawing/2014/main" id="{5EA9BEEA-0138-7C41-9AC8-09050A598FAB}"/>
              </a:ext>
            </a:extLst>
          </p:cNvPr>
          <p:cNvSpPr>
            <a:spLocks noChangeShapeType="1"/>
          </p:cNvSpPr>
          <p:nvPr/>
        </p:nvSpPr>
        <p:spPr bwMode="auto">
          <a:xfrm>
            <a:off x="6086475" y="35290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398" name="Freeform 101">
            <a:extLst>
              <a:ext uri="{FF2B5EF4-FFF2-40B4-BE49-F238E27FC236}">
                <a16:creationId xmlns:a16="http://schemas.microsoft.com/office/drawing/2014/main" id="{E8656814-CA6C-384F-9383-E853B07D7599}"/>
              </a:ext>
            </a:extLst>
          </p:cNvPr>
          <p:cNvSpPr>
            <a:spLocks/>
          </p:cNvSpPr>
          <p:nvPr/>
        </p:nvSpPr>
        <p:spPr bwMode="auto">
          <a:xfrm>
            <a:off x="2965450" y="2984500"/>
            <a:ext cx="2298700" cy="554038"/>
          </a:xfrm>
          <a:custGeom>
            <a:avLst/>
            <a:gdLst>
              <a:gd name="T0" fmla="*/ 2147483646 w 1448"/>
              <a:gd name="T1" fmla="*/ 2147483646 h 349"/>
              <a:gd name="T2" fmla="*/ 2147483646 w 1448"/>
              <a:gd name="T3" fmla="*/ 2147483646 h 349"/>
              <a:gd name="T4" fmla="*/ 2147483646 w 1448"/>
              <a:gd name="T5" fmla="*/ 2147483646 h 349"/>
              <a:gd name="T6" fmla="*/ 2147483646 w 1448"/>
              <a:gd name="T7" fmla="*/ 2147483646 h 349"/>
              <a:gd name="T8" fmla="*/ 2147483646 w 1448"/>
              <a:gd name="T9" fmla="*/ 2147483646 h 349"/>
              <a:gd name="T10" fmla="*/ 2147483646 w 1448"/>
              <a:gd name="T11" fmla="*/ 2147483646 h 349"/>
              <a:gd name="T12" fmla="*/ 2147483646 w 1448"/>
              <a:gd name="T13" fmla="*/ 2147483646 h 349"/>
              <a:gd name="T14" fmla="*/ 2147483646 w 1448"/>
              <a:gd name="T15" fmla="*/ 2147483646 h 349"/>
              <a:gd name="T16" fmla="*/ 2147483646 w 1448"/>
              <a:gd name="T17" fmla="*/ 2147483646 h 349"/>
              <a:gd name="T18" fmla="*/ 2147483646 w 1448"/>
              <a:gd name="T19" fmla="*/ 2147483646 h 349"/>
              <a:gd name="T20" fmla="*/ 2147483646 w 1448"/>
              <a:gd name="T21" fmla="*/ 2147483646 h 349"/>
              <a:gd name="T22" fmla="*/ 2147483646 w 1448"/>
              <a:gd name="T23" fmla="*/ 2147483646 h 349"/>
              <a:gd name="T24" fmla="*/ 2147483646 w 1448"/>
              <a:gd name="T25" fmla="*/ 2147483646 h 349"/>
              <a:gd name="T26" fmla="*/ 2147483646 w 1448"/>
              <a:gd name="T27" fmla="*/ 2147483646 h 349"/>
              <a:gd name="T28" fmla="*/ 2147483646 w 1448"/>
              <a:gd name="T29" fmla="*/ 2147483646 h 349"/>
              <a:gd name="T30" fmla="*/ 2147483646 w 1448"/>
              <a:gd name="T31" fmla="*/ 2147483646 h 349"/>
              <a:gd name="T32" fmla="*/ 2147483646 w 1448"/>
              <a:gd name="T33" fmla="*/ 2147483646 h 349"/>
              <a:gd name="T34" fmla="*/ 2147483646 w 1448"/>
              <a:gd name="T35" fmla="*/ 0 h 349"/>
              <a:gd name="T36" fmla="*/ 2147483646 w 1448"/>
              <a:gd name="T37" fmla="*/ 2147483646 h 349"/>
              <a:gd name="T38" fmla="*/ 2147483646 w 1448"/>
              <a:gd name="T39" fmla="*/ 2147483646 h 349"/>
              <a:gd name="T40" fmla="*/ 2147483646 w 1448"/>
              <a:gd name="T41" fmla="*/ 2147483646 h 349"/>
              <a:gd name="T42" fmla="*/ 2147483646 w 1448"/>
              <a:gd name="T43" fmla="*/ 2147483646 h 349"/>
              <a:gd name="T44" fmla="*/ 2147483646 w 1448"/>
              <a:gd name="T45" fmla="*/ 2147483646 h 349"/>
              <a:gd name="T46" fmla="*/ 2147483646 w 1448"/>
              <a:gd name="T47" fmla="*/ 2147483646 h 349"/>
              <a:gd name="T48" fmla="*/ 2147483646 w 1448"/>
              <a:gd name="T49" fmla="*/ 2147483646 h 349"/>
              <a:gd name="T50" fmla="*/ 2147483646 w 1448"/>
              <a:gd name="T51" fmla="*/ 2147483646 h 349"/>
              <a:gd name="T52" fmla="*/ 2147483646 w 1448"/>
              <a:gd name="T53" fmla="*/ 2147483646 h 349"/>
              <a:gd name="T54" fmla="*/ 2147483646 w 1448"/>
              <a:gd name="T55" fmla="*/ 2147483646 h 349"/>
              <a:gd name="T56" fmla="*/ 2147483646 w 1448"/>
              <a:gd name="T57" fmla="*/ 2147483646 h 349"/>
              <a:gd name="T58" fmla="*/ 2147483646 w 1448"/>
              <a:gd name="T59" fmla="*/ 2147483646 h 349"/>
              <a:gd name="T60" fmla="*/ 2147483646 w 1448"/>
              <a:gd name="T61" fmla="*/ 2147483646 h 349"/>
              <a:gd name="T62" fmla="*/ 2147483646 w 1448"/>
              <a:gd name="T63" fmla="*/ 2147483646 h 349"/>
              <a:gd name="T64" fmla="*/ 2147483646 w 1448"/>
              <a:gd name="T65" fmla="*/ 2147483646 h 349"/>
              <a:gd name="T66" fmla="*/ 0 w 1448"/>
              <a:gd name="T67" fmla="*/ 2147483646 h 34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448" h="349">
                <a:moveTo>
                  <a:pt x="3" y="342"/>
                </a:moveTo>
                <a:lnTo>
                  <a:pt x="99" y="320"/>
                </a:lnTo>
                <a:lnTo>
                  <a:pt x="211" y="297"/>
                </a:lnTo>
                <a:lnTo>
                  <a:pt x="269" y="286"/>
                </a:lnTo>
                <a:lnTo>
                  <a:pt x="336" y="267"/>
                </a:lnTo>
                <a:lnTo>
                  <a:pt x="372" y="255"/>
                </a:lnTo>
                <a:lnTo>
                  <a:pt x="417" y="233"/>
                </a:lnTo>
                <a:lnTo>
                  <a:pt x="469" y="205"/>
                </a:lnTo>
                <a:lnTo>
                  <a:pt x="499" y="185"/>
                </a:lnTo>
                <a:lnTo>
                  <a:pt x="535" y="155"/>
                </a:lnTo>
                <a:lnTo>
                  <a:pt x="572" y="123"/>
                </a:lnTo>
                <a:lnTo>
                  <a:pt x="610" y="93"/>
                </a:lnTo>
                <a:lnTo>
                  <a:pt x="647" y="74"/>
                </a:lnTo>
                <a:lnTo>
                  <a:pt x="661" y="64"/>
                </a:lnTo>
                <a:lnTo>
                  <a:pt x="684" y="49"/>
                </a:lnTo>
                <a:lnTo>
                  <a:pt x="735" y="21"/>
                </a:lnTo>
                <a:lnTo>
                  <a:pt x="801" y="5"/>
                </a:lnTo>
                <a:lnTo>
                  <a:pt x="831" y="0"/>
                </a:lnTo>
                <a:lnTo>
                  <a:pt x="875" y="5"/>
                </a:lnTo>
                <a:lnTo>
                  <a:pt x="898" y="13"/>
                </a:lnTo>
                <a:lnTo>
                  <a:pt x="949" y="28"/>
                </a:lnTo>
                <a:lnTo>
                  <a:pt x="1002" y="57"/>
                </a:lnTo>
                <a:lnTo>
                  <a:pt x="1046" y="108"/>
                </a:lnTo>
                <a:lnTo>
                  <a:pt x="1090" y="197"/>
                </a:lnTo>
                <a:lnTo>
                  <a:pt x="1120" y="244"/>
                </a:lnTo>
                <a:lnTo>
                  <a:pt x="1134" y="269"/>
                </a:lnTo>
                <a:lnTo>
                  <a:pt x="1156" y="280"/>
                </a:lnTo>
                <a:lnTo>
                  <a:pt x="1193" y="297"/>
                </a:lnTo>
                <a:lnTo>
                  <a:pt x="1260" y="312"/>
                </a:lnTo>
                <a:lnTo>
                  <a:pt x="1312" y="324"/>
                </a:lnTo>
                <a:lnTo>
                  <a:pt x="1378" y="340"/>
                </a:lnTo>
                <a:lnTo>
                  <a:pt x="1407" y="331"/>
                </a:lnTo>
                <a:lnTo>
                  <a:pt x="1447" y="348"/>
                </a:lnTo>
                <a:lnTo>
                  <a:pt x="0" y="348"/>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399" name="Freeform 102">
            <a:extLst>
              <a:ext uri="{FF2B5EF4-FFF2-40B4-BE49-F238E27FC236}">
                <a16:creationId xmlns:a16="http://schemas.microsoft.com/office/drawing/2014/main" id="{2723EB45-A316-6246-A53C-20EAC57DCECB}"/>
              </a:ext>
            </a:extLst>
          </p:cNvPr>
          <p:cNvSpPr>
            <a:spLocks/>
          </p:cNvSpPr>
          <p:nvPr/>
        </p:nvSpPr>
        <p:spPr bwMode="auto">
          <a:xfrm>
            <a:off x="4275138" y="2990850"/>
            <a:ext cx="1924050" cy="547688"/>
          </a:xfrm>
          <a:custGeom>
            <a:avLst/>
            <a:gdLst>
              <a:gd name="T0" fmla="*/ 0 w 1212"/>
              <a:gd name="T1" fmla="*/ 2147483646 h 345"/>
              <a:gd name="T2" fmla="*/ 2147483646 w 1212"/>
              <a:gd name="T3" fmla="*/ 2147483646 h 345"/>
              <a:gd name="T4" fmla="*/ 2147483646 w 1212"/>
              <a:gd name="T5" fmla="*/ 2147483646 h 345"/>
              <a:gd name="T6" fmla="*/ 2147483646 w 1212"/>
              <a:gd name="T7" fmla="*/ 2147483646 h 345"/>
              <a:gd name="T8" fmla="*/ 2147483646 w 1212"/>
              <a:gd name="T9" fmla="*/ 2147483646 h 345"/>
              <a:gd name="T10" fmla="*/ 2147483646 w 1212"/>
              <a:gd name="T11" fmla="*/ 2147483646 h 345"/>
              <a:gd name="T12" fmla="*/ 2147483646 w 1212"/>
              <a:gd name="T13" fmla="*/ 2147483646 h 345"/>
              <a:gd name="T14" fmla="*/ 2147483646 w 1212"/>
              <a:gd name="T15" fmla="*/ 2147483646 h 345"/>
              <a:gd name="T16" fmla="*/ 2147483646 w 1212"/>
              <a:gd name="T17" fmla="*/ 2147483646 h 345"/>
              <a:gd name="T18" fmla="*/ 2147483646 w 1212"/>
              <a:gd name="T19" fmla="*/ 2147483646 h 345"/>
              <a:gd name="T20" fmla="*/ 2147483646 w 1212"/>
              <a:gd name="T21" fmla="*/ 2147483646 h 345"/>
              <a:gd name="T22" fmla="*/ 2147483646 w 1212"/>
              <a:gd name="T23" fmla="*/ 0 h 345"/>
              <a:gd name="T24" fmla="*/ 2147483646 w 1212"/>
              <a:gd name="T25" fmla="*/ 0 h 345"/>
              <a:gd name="T26" fmla="*/ 2147483646 w 1212"/>
              <a:gd name="T27" fmla="*/ 2147483646 h 345"/>
              <a:gd name="T28" fmla="*/ 2147483646 w 1212"/>
              <a:gd name="T29" fmla="*/ 2147483646 h 345"/>
              <a:gd name="T30" fmla="*/ 2147483646 w 1212"/>
              <a:gd name="T31" fmla="*/ 2147483646 h 345"/>
              <a:gd name="T32" fmla="*/ 2147483646 w 1212"/>
              <a:gd name="T33" fmla="*/ 2147483646 h 345"/>
              <a:gd name="T34" fmla="*/ 2147483646 w 1212"/>
              <a:gd name="T35" fmla="*/ 2147483646 h 345"/>
              <a:gd name="T36" fmla="*/ 2147483646 w 1212"/>
              <a:gd name="T37" fmla="*/ 2147483646 h 345"/>
              <a:gd name="T38" fmla="*/ 2147483646 w 1212"/>
              <a:gd name="T39" fmla="*/ 2147483646 h 345"/>
              <a:gd name="T40" fmla="*/ 2147483646 w 1212"/>
              <a:gd name="T41" fmla="*/ 2147483646 h 345"/>
              <a:gd name="T42" fmla="*/ 2147483646 w 1212"/>
              <a:gd name="T43" fmla="*/ 2147483646 h 345"/>
              <a:gd name="T44" fmla="*/ 2147483646 w 1212"/>
              <a:gd name="T45" fmla="*/ 2147483646 h 345"/>
              <a:gd name="T46" fmla="*/ 2147483646 w 1212"/>
              <a:gd name="T47" fmla="*/ 2147483646 h 345"/>
              <a:gd name="T48" fmla="*/ 2147483646 w 1212"/>
              <a:gd name="T49" fmla="*/ 2147483646 h 345"/>
              <a:gd name="T50" fmla="*/ 2147483646 w 1212"/>
              <a:gd name="T51" fmla="*/ 2147483646 h 345"/>
              <a:gd name="T52" fmla="*/ 2147483646 w 1212"/>
              <a:gd name="T53" fmla="*/ 2147483646 h 34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212" h="345">
                <a:moveTo>
                  <a:pt x="0" y="344"/>
                </a:moveTo>
                <a:lnTo>
                  <a:pt x="79" y="301"/>
                </a:lnTo>
                <a:lnTo>
                  <a:pt x="168" y="260"/>
                </a:lnTo>
                <a:lnTo>
                  <a:pt x="242" y="218"/>
                </a:lnTo>
                <a:lnTo>
                  <a:pt x="294" y="190"/>
                </a:lnTo>
                <a:lnTo>
                  <a:pt x="338" y="163"/>
                </a:lnTo>
                <a:lnTo>
                  <a:pt x="398" y="131"/>
                </a:lnTo>
                <a:lnTo>
                  <a:pt x="471" y="87"/>
                </a:lnTo>
                <a:lnTo>
                  <a:pt x="531" y="49"/>
                </a:lnTo>
                <a:lnTo>
                  <a:pt x="597" y="15"/>
                </a:lnTo>
                <a:lnTo>
                  <a:pt x="627" y="5"/>
                </a:lnTo>
                <a:lnTo>
                  <a:pt x="656" y="0"/>
                </a:lnTo>
                <a:lnTo>
                  <a:pt x="671" y="0"/>
                </a:lnTo>
                <a:lnTo>
                  <a:pt x="694" y="2"/>
                </a:lnTo>
                <a:lnTo>
                  <a:pt x="716" y="6"/>
                </a:lnTo>
                <a:lnTo>
                  <a:pt x="746" y="15"/>
                </a:lnTo>
                <a:lnTo>
                  <a:pt x="789" y="47"/>
                </a:lnTo>
                <a:lnTo>
                  <a:pt x="819" y="68"/>
                </a:lnTo>
                <a:lnTo>
                  <a:pt x="871" y="98"/>
                </a:lnTo>
                <a:lnTo>
                  <a:pt x="915" y="131"/>
                </a:lnTo>
                <a:lnTo>
                  <a:pt x="960" y="165"/>
                </a:lnTo>
                <a:lnTo>
                  <a:pt x="989" y="196"/>
                </a:lnTo>
                <a:lnTo>
                  <a:pt x="1041" y="234"/>
                </a:lnTo>
                <a:lnTo>
                  <a:pt x="1093" y="263"/>
                </a:lnTo>
                <a:lnTo>
                  <a:pt x="1130" y="296"/>
                </a:lnTo>
                <a:lnTo>
                  <a:pt x="1160" y="313"/>
                </a:lnTo>
                <a:lnTo>
                  <a:pt x="1211" y="338"/>
                </a:lnTo>
              </a:path>
            </a:pathLst>
          </a:custGeom>
          <a:gradFill rotWithShape="0">
            <a:gsLst>
              <a:gs pos="0">
                <a:srgbClr val="FFFFFF"/>
              </a:gs>
              <a:gs pos="100000">
                <a:srgbClr val="F95AB7"/>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00" name="Freeform 103">
            <a:extLst>
              <a:ext uri="{FF2B5EF4-FFF2-40B4-BE49-F238E27FC236}">
                <a16:creationId xmlns:a16="http://schemas.microsoft.com/office/drawing/2014/main" id="{475CC724-7C7A-B541-831C-0938A323F23D}"/>
              </a:ext>
            </a:extLst>
          </p:cNvPr>
          <p:cNvSpPr>
            <a:spLocks/>
          </p:cNvSpPr>
          <p:nvPr/>
        </p:nvSpPr>
        <p:spPr bwMode="auto">
          <a:xfrm>
            <a:off x="2100263" y="2127250"/>
            <a:ext cx="4275137" cy="701675"/>
          </a:xfrm>
          <a:custGeom>
            <a:avLst/>
            <a:gdLst>
              <a:gd name="T0" fmla="*/ 0 w 2693"/>
              <a:gd name="T1" fmla="*/ 0 h 442"/>
              <a:gd name="T2" fmla="*/ 2147483646 w 2693"/>
              <a:gd name="T3" fmla="*/ 0 h 442"/>
              <a:gd name="T4" fmla="*/ 2147483646 w 2693"/>
              <a:gd name="T5" fmla="*/ 2147483646 h 442"/>
              <a:gd name="T6" fmla="*/ 0 w 2693"/>
              <a:gd name="T7" fmla="*/ 2147483646 h 442"/>
              <a:gd name="T8" fmla="*/ 0 w 2693"/>
              <a:gd name="T9" fmla="*/ 0 h 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93" h="442">
                <a:moveTo>
                  <a:pt x="0" y="0"/>
                </a:moveTo>
                <a:lnTo>
                  <a:pt x="2692" y="0"/>
                </a:lnTo>
                <a:lnTo>
                  <a:pt x="2692" y="441"/>
                </a:lnTo>
                <a:lnTo>
                  <a:pt x="0" y="441"/>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01" name="Line 104">
            <a:extLst>
              <a:ext uri="{FF2B5EF4-FFF2-40B4-BE49-F238E27FC236}">
                <a16:creationId xmlns:a16="http://schemas.microsoft.com/office/drawing/2014/main" id="{1DC3A9BF-B10C-4A4E-AC87-47D36CA2BA0B}"/>
              </a:ext>
            </a:extLst>
          </p:cNvPr>
          <p:cNvSpPr>
            <a:spLocks noChangeShapeType="1"/>
          </p:cNvSpPr>
          <p:nvPr/>
        </p:nvSpPr>
        <p:spPr bwMode="auto">
          <a:xfrm>
            <a:off x="3040063" y="2136775"/>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2" name="Line 105">
            <a:extLst>
              <a:ext uri="{FF2B5EF4-FFF2-40B4-BE49-F238E27FC236}">
                <a16:creationId xmlns:a16="http://schemas.microsoft.com/office/drawing/2014/main" id="{4EC89AAF-537A-FF48-B012-7B47C0AEE15D}"/>
              </a:ext>
            </a:extLst>
          </p:cNvPr>
          <p:cNvSpPr>
            <a:spLocks noChangeShapeType="1"/>
          </p:cNvSpPr>
          <p:nvPr/>
        </p:nvSpPr>
        <p:spPr bwMode="auto">
          <a:xfrm>
            <a:off x="4056063" y="2135188"/>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3" name="Line 106">
            <a:extLst>
              <a:ext uri="{FF2B5EF4-FFF2-40B4-BE49-F238E27FC236}">
                <a16:creationId xmlns:a16="http://schemas.microsoft.com/office/drawing/2014/main" id="{20B9A484-2460-474D-A91A-7930E37BCB28}"/>
              </a:ext>
            </a:extLst>
          </p:cNvPr>
          <p:cNvSpPr>
            <a:spLocks noChangeShapeType="1"/>
          </p:cNvSpPr>
          <p:nvPr/>
        </p:nvSpPr>
        <p:spPr bwMode="auto">
          <a:xfrm>
            <a:off x="5070475" y="2135188"/>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4" name="Line 107">
            <a:extLst>
              <a:ext uri="{FF2B5EF4-FFF2-40B4-BE49-F238E27FC236}">
                <a16:creationId xmlns:a16="http://schemas.microsoft.com/office/drawing/2014/main" id="{ADF88F41-CFBB-B54C-B5B3-CD4A44799B64}"/>
              </a:ext>
            </a:extLst>
          </p:cNvPr>
          <p:cNvSpPr>
            <a:spLocks noChangeShapeType="1"/>
          </p:cNvSpPr>
          <p:nvPr/>
        </p:nvSpPr>
        <p:spPr bwMode="auto">
          <a:xfrm>
            <a:off x="6084888" y="213201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5" name="Line 108">
            <a:extLst>
              <a:ext uri="{FF2B5EF4-FFF2-40B4-BE49-F238E27FC236}">
                <a16:creationId xmlns:a16="http://schemas.microsoft.com/office/drawing/2014/main" id="{6D6AD1BD-60E7-5144-8572-4C4E9FFDD408}"/>
              </a:ext>
            </a:extLst>
          </p:cNvPr>
          <p:cNvSpPr>
            <a:spLocks noChangeShapeType="1"/>
          </p:cNvSpPr>
          <p:nvPr/>
        </p:nvSpPr>
        <p:spPr bwMode="auto">
          <a:xfrm>
            <a:off x="2546350" y="213518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6" name="Line 109">
            <a:extLst>
              <a:ext uri="{FF2B5EF4-FFF2-40B4-BE49-F238E27FC236}">
                <a16:creationId xmlns:a16="http://schemas.microsoft.com/office/drawing/2014/main" id="{0D38D615-138A-CF46-B0F2-A26F9C404938}"/>
              </a:ext>
            </a:extLst>
          </p:cNvPr>
          <p:cNvSpPr>
            <a:spLocks noChangeShapeType="1"/>
          </p:cNvSpPr>
          <p:nvPr/>
        </p:nvSpPr>
        <p:spPr bwMode="auto">
          <a:xfrm>
            <a:off x="3559175"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7" name="Line 110">
            <a:extLst>
              <a:ext uri="{FF2B5EF4-FFF2-40B4-BE49-F238E27FC236}">
                <a16:creationId xmlns:a16="http://schemas.microsoft.com/office/drawing/2014/main" id="{2F059384-F4DB-4F4C-8021-27B47D5942F0}"/>
              </a:ext>
            </a:extLst>
          </p:cNvPr>
          <p:cNvSpPr>
            <a:spLocks noChangeShapeType="1"/>
          </p:cNvSpPr>
          <p:nvPr/>
        </p:nvSpPr>
        <p:spPr bwMode="auto">
          <a:xfrm>
            <a:off x="4572000"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8" name="Line 111">
            <a:extLst>
              <a:ext uri="{FF2B5EF4-FFF2-40B4-BE49-F238E27FC236}">
                <a16:creationId xmlns:a16="http://schemas.microsoft.com/office/drawing/2014/main" id="{A434F32B-9D16-AD46-AA19-F917B80D120A}"/>
              </a:ext>
            </a:extLst>
          </p:cNvPr>
          <p:cNvSpPr>
            <a:spLocks noChangeShapeType="1"/>
          </p:cNvSpPr>
          <p:nvPr/>
        </p:nvSpPr>
        <p:spPr bwMode="auto">
          <a:xfrm>
            <a:off x="5583238"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09" name="Line 112">
            <a:extLst>
              <a:ext uri="{FF2B5EF4-FFF2-40B4-BE49-F238E27FC236}">
                <a16:creationId xmlns:a16="http://schemas.microsoft.com/office/drawing/2014/main" id="{FC1B9C0A-7CA7-5248-96EF-ABFF4E5C835C}"/>
              </a:ext>
            </a:extLst>
          </p:cNvPr>
          <p:cNvSpPr>
            <a:spLocks noChangeShapeType="1"/>
          </p:cNvSpPr>
          <p:nvPr/>
        </p:nvSpPr>
        <p:spPr bwMode="auto">
          <a:xfrm>
            <a:off x="2311400" y="213518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0" name="Line 113">
            <a:extLst>
              <a:ext uri="{FF2B5EF4-FFF2-40B4-BE49-F238E27FC236}">
                <a16:creationId xmlns:a16="http://schemas.microsoft.com/office/drawing/2014/main" id="{8217DF2C-802B-CD41-9019-F6BB2AE55F39}"/>
              </a:ext>
            </a:extLst>
          </p:cNvPr>
          <p:cNvSpPr>
            <a:spLocks noChangeShapeType="1"/>
          </p:cNvSpPr>
          <p:nvPr/>
        </p:nvSpPr>
        <p:spPr bwMode="auto">
          <a:xfrm>
            <a:off x="3322638"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1" name="Line 114">
            <a:extLst>
              <a:ext uri="{FF2B5EF4-FFF2-40B4-BE49-F238E27FC236}">
                <a16:creationId xmlns:a16="http://schemas.microsoft.com/office/drawing/2014/main" id="{1DAAAA81-481D-FD4B-834F-DCCB49625026}"/>
              </a:ext>
            </a:extLst>
          </p:cNvPr>
          <p:cNvSpPr>
            <a:spLocks noChangeShapeType="1"/>
          </p:cNvSpPr>
          <p:nvPr/>
        </p:nvSpPr>
        <p:spPr bwMode="auto">
          <a:xfrm>
            <a:off x="4337050"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2" name="Line 115">
            <a:extLst>
              <a:ext uri="{FF2B5EF4-FFF2-40B4-BE49-F238E27FC236}">
                <a16:creationId xmlns:a16="http://schemas.microsoft.com/office/drawing/2014/main" id="{E4FF373A-776E-C24D-AE4F-B0D82DA8953C}"/>
              </a:ext>
            </a:extLst>
          </p:cNvPr>
          <p:cNvSpPr>
            <a:spLocks noChangeShapeType="1"/>
          </p:cNvSpPr>
          <p:nvPr/>
        </p:nvSpPr>
        <p:spPr bwMode="auto">
          <a:xfrm>
            <a:off x="5349875"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3" name="Line 116">
            <a:extLst>
              <a:ext uri="{FF2B5EF4-FFF2-40B4-BE49-F238E27FC236}">
                <a16:creationId xmlns:a16="http://schemas.microsoft.com/office/drawing/2014/main" id="{3B342BDB-140B-DF41-AEE8-EDADA679ECFF}"/>
              </a:ext>
            </a:extLst>
          </p:cNvPr>
          <p:cNvSpPr>
            <a:spLocks noChangeShapeType="1"/>
          </p:cNvSpPr>
          <p:nvPr/>
        </p:nvSpPr>
        <p:spPr bwMode="auto">
          <a:xfrm>
            <a:off x="2805113" y="213836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4" name="Line 117">
            <a:extLst>
              <a:ext uri="{FF2B5EF4-FFF2-40B4-BE49-F238E27FC236}">
                <a16:creationId xmlns:a16="http://schemas.microsoft.com/office/drawing/2014/main" id="{E3BB0497-8FC2-8145-BC16-ACDE49D4EE95}"/>
              </a:ext>
            </a:extLst>
          </p:cNvPr>
          <p:cNvSpPr>
            <a:spLocks noChangeShapeType="1"/>
          </p:cNvSpPr>
          <p:nvPr/>
        </p:nvSpPr>
        <p:spPr bwMode="auto">
          <a:xfrm>
            <a:off x="3816350" y="213518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5" name="Line 118">
            <a:extLst>
              <a:ext uri="{FF2B5EF4-FFF2-40B4-BE49-F238E27FC236}">
                <a16:creationId xmlns:a16="http://schemas.microsoft.com/office/drawing/2014/main" id="{5B590F8E-7364-C44A-8122-0D2B35236319}"/>
              </a:ext>
            </a:extLst>
          </p:cNvPr>
          <p:cNvSpPr>
            <a:spLocks noChangeShapeType="1"/>
          </p:cNvSpPr>
          <p:nvPr/>
        </p:nvSpPr>
        <p:spPr bwMode="auto">
          <a:xfrm>
            <a:off x="4830763" y="213518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6" name="Line 119">
            <a:extLst>
              <a:ext uri="{FF2B5EF4-FFF2-40B4-BE49-F238E27FC236}">
                <a16:creationId xmlns:a16="http://schemas.microsoft.com/office/drawing/2014/main" id="{1F8E8CBE-14CF-2448-BB67-E4BCC0FB06FD}"/>
              </a:ext>
            </a:extLst>
          </p:cNvPr>
          <p:cNvSpPr>
            <a:spLocks noChangeShapeType="1"/>
          </p:cNvSpPr>
          <p:nvPr/>
        </p:nvSpPr>
        <p:spPr bwMode="auto">
          <a:xfrm>
            <a:off x="5843588" y="21336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7" name="Line 120">
            <a:extLst>
              <a:ext uri="{FF2B5EF4-FFF2-40B4-BE49-F238E27FC236}">
                <a16:creationId xmlns:a16="http://schemas.microsoft.com/office/drawing/2014/main" id="{F6BF8F89-3BD2-F74A-9C06-00811E83A3E8}"/>
              </a:ext>
            </a:extLst>
          </p:cNvPr>
          <p:cNvSpPr>
            <a:spLocks noChangeShapeType="1"/>
          </p:cNvSpPr>
          <p:nvPr/>
        </p:nvSpPr>
        <p:spPr bwMode="auto">
          <a:xfrm>
            <a:off x="3040063" y="281463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8" name="Line 121">
            <a:extLst>
              <a:ext uri="{FF2B5EF4-FFF2-40B4-BE49-F238E27FC236}">
                <a16:creationId xmlns:a16="http://schemas.microsoft.com/office/drawing/2014/main" id="{5283B491-399E-3A40-8989-967B3084B9D8}"/>
              </a:ext>
            </a:extLst>
          </p:cNvPr>
          <p:cNvSpPr>
            <a:spLocks noChangeShapeType="1"/>
          </p:cNvSpPr>
          <p:nvPr/>
        </p:nvSpPr>
        <p:spPr bwMode="auto">
          <a:xfrm>
            <a:off x="4056063" y="281146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19" name="Line 122">
            <a:extLst>
              <a:ext uri="{FF2B5EF4-FFF2-40B4-BE49-F238E27FC236}">
                <a16:creationId xmlns:a16="http://schemas.microsoft.com/office/drawing/2014/main" id="{0100BEB3-518A-BD43-9C15-A60484CF2148}"/>
              </a:ext>
            </a:extLst>
          </p:cNvPr>
          <p:cNvSpPr>
            <a:spLocks noChangeShapeType="1"/>
          </p:cNvSpPr>
          <p:nvPr/>
        </p:nvSpPr>
        <p:spPr bwMode="auto">
          <a:xfrm>
            <a:off x="5070475" y="281146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0" name="Line 123">
            <a:extLst>
              <a:ext uri="{FF2B5EF4-FFF2-40B4-BE49-F238E27FC236}">
                <a16:creationId xmlns:a16="http://schemas.microsoft.com/office/drawing/2014/main" id="{468269E2-8C5A-A643-ABAC-857AA2C9FAA4}"/>
              </a:ext>
            </a:extLst>
          </p:cNvPr>
          <p:cNvSpPr>
            <a:spLocks noChangeShapeType="1"/>
          </p:cNvSpPr>
          <p:nvPr/>
        </p:nvSpPr>
        <p:spPr bwMode="auto">
          <a:xfrm>
            <a:off x="6084888" y="280987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1" name="Freeform 124">
            <a:extLst>
              <a:ext uri="{FF2B5EF4-FFF2-40B4-BE49-F238E27FC236}">
                <a16:creationId xmlns:a16="http://schemas.microsoft.com/office/drawing/2014/main" id="{0FBF09EC-B8BF-9C45-A462-06F2A1CB1134}"/>
              </a:ext>
            </a:extLst>
          </p:cNvPr>
          <p:cNvSpPr>
            <a:spLocks/>
          </p:cNvSpPr>
          <p:nvPr/>
        </p:nvSpPr>
        <p:spPr bwMode="auto">
          <a:xfrm>
            <a:off x="4064000" y="2228850"/>
            <a:ext cx="1463675" cy="585788"/>
          </a:xfrm>
          <a:custGeom>
            <a:avLst/>
            <a:gdLst>
              <a:gd name="T0" fmla="*/ 0 w 922"/>
              <a:gd name="T1" fmla="*/ 2147483646 h 369"/>
              <a:gd name="T2" fmla="*/ 2147483646 w 922"/>
              <a:gd name="T3" fmla="*/ 2147483646 h 369"/>
              <a:gd name="T4" fmla="*/ 2147483646 w 922"/>
              <a:gd name="T5" fmla="*/ 2147483646 h 369"/>
              <a:gd name="T6" fmla="*/ 2147483646 w 922"/>
              <a:gd name="T7" fmla="*/ 2147483646 h 369"/>
              <a:gd name="T8" fmla="*/ 2147483646 w 922"/>
              <a:gd name="T9" fmla="*/ 2147483646 h 369"/>
              <a:gd name="T10" fmla="*/ 2147483646 w 922"/>
              <a:gd name="T11" fmla="*/ 2147483646 h 369"/>
              <a:gd name="T12" fmla="*/ 2147483646 w 922"/>
              <a:gd name="T13" fmla="*/ 2147483646 h 369"/>
              <a:gd name="T14" fmla="*/ 2147483646 w 922"/>
              <a:gd name="T15" fmla="*/ 2147483646 h 369"/>
              <a:gd name="T16" fmla="*/ 2147483646 w 922"/>
              <a:gd name="T17" fmla="*/ 2147483646 h 369"/>
              <a:gd name="T18" fmla="*/ 2147483646 w 922"/>
              <a:gd name="T19" fmla="*/ 2147483646 h 369"/>
              <a:gd name="T20" fmla="*/ 2147483646 w 922"/>
              <a:gd name="T21" fmla="*/ 2147483646 h 369"/>
              <a:gd name="T22" fmla="*/ 2147483646 w 922"/>
              <a:gd name="T23" fmla="*/ 2147483646 h 369"/>
              <a:gd name="T24" fmla="*/ 2147483646 w 922"/>
              <a:gd name="T25" fmla="*/ 2147483646 h 369"/>
              <a:gd name="T26" fmla="*/ 2147483646 w 922"/>
              <a:gd name="T27" fmla="*/ 2147483646 h 369"/>
              <a:gd name="T28" fmla="*/ 2147483646 w 922"/>
              <a:gd name="T29" fmla="*/ 2147483646 h 369"/>
              <a:gd name="T30" fmla="*/ 2147483646 w 922"/>
              <a:gd name="T31" fmla="*/ 2147483646 h 369"/>
              <a:gd name="T32" fmla="*/ 2147483646 w 922"/>
              <a:gd name="T33" fmla="*/ 2147483646 h 369"/>
              <a:gd name="T34" fmla="*/ 2147483646 w 922"/>
              <a:gd name="T35" fmla="*/ 0 h 369"/>
              <a:gd name="T36" fmla="*/ 2147483646 w 922"/>
              <a:gd name="T37" fmla="*/ 2147483646 h 369"/>
              <a:gd name="T38" fmla="*/ 2147483646 w 922"/>
              <a:gd name="T39" fmla="*/ 2147483646 h 369"/>
              <a:gd name="T40" fmla="*/ 2147483646 w 922"/>
              <a:gd name="T41" fmla="*/ 2147483646 h 369"/>
              <a:gd name="T42" fmla="*/ 2147483646 w 922"/>
              <a:gd name="T43" fmla="*/ 2147483646 h 369"/>
              <a:gd name="T44" fmla="*/ 2147483646 w 922"/>
              <a:gd name="T45" fmla="*/ 2147483646 h 369"/>
              <a:gd name="T46" fmla="*/ 2147483646 w 922"/>
              <a:gd name="T47" fmla="*/ 2147483646 h 369"/>
              <a:gd name="T48" fmla="*/ 2147483646 w 922"/>
              <a:gd name="T49" fmla="*/ 2147483646 h 369"/>
              <a:gd name="T50" fmla="*/ 2147483646 w 922"/>
              <a:gd name="T51" fmla="*/ 2147483646 h 369"/>
              <a:gd name="T52" fmla="*/ 2147483646 w 922"/>
              <a:gd name="T53" fmla="*/ 2147483646 h 369"/>
              <a:gd name="T54" fmla="*/ 2147483646 w 922"/>
              <a:gd name="T55" fmla="*/ 2147483646 h 369"/>
              <a:gd name="T56" fmla="*/ 2147483646 w 922"/>
              <a:gd name="T57" fmla="*/ 2147483646 h 369"/>
              <a:gd name="T58" fmla="*/ 2147483646 w 922"/>
              <a:gd name="T59" fmla="*/ 2147483646 h 369"/>
              <a:gd name="T60" fmla="*/ 2147483646 w 922"/>
              <a:gd name="T61" fmla="*/ 2147483646 h 36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922" h="369">
                <a:moveTo>
                  <a:pt x="0" y="366"/>
                </a:moveTo>
                <a:lnTo>
                  <a:pt x="37" y="360"/>
                </a:lnTo>
                <a:lnTo>
                  <a:pt x="52" y="355"/>
                </a:lnTo>
                <a:lnTo>
                  <a:pt x="74" y="344"/>
                </a:lnTo>
                <a:lnTo>
                  <a:pt x="97" y="336"/>
                </a:lnTo>
                <a:lnTo>
                  <a:pt x="126" y="323"/>
                </a:lnTo>
                <a:lnTo>
                  <a:pt x="149" y="307"/>
                </a:lnTo>
                <a:lnTo>
                  <a:pt x="186" y="289"/>
                </a:lnTo>
                <a:lnTo>
                  <a:pt x="223" y="274"/>
                </a:lnTo>
                <a:lnTo>
                  <a:pt x="282" y="249"/>
                </a:lnTo>
                <a:lnTo>
                  <a:pt x="356" y="218"/>
                </a:lnTo>
                <a:lnTo>
                  <a:pt x="423" y="185"/>
                </a:lnTo>
                <a:lnTo>
                  <a:pt x="468" y="153"/>
                </a:lnTo>
                <a:lnTo>
                  <a:pt x="498" y="108"/>
                </a:lnTo>
                <a:lnTo>
                  <a:pt x="520" y="75"/>
                </a:lnTo>
                <a:lnTo>
                  <a:pt x="549" y="29"/>
                </a:lnTo>
                <a:lnTo>
                  <a:pt x="565" y="9"/>
                </a:lnTo>
                <a:lnTo>
                  <a:pt x="572" y="0"/>
                </a:lnTo>
                <a:lnTo>
                  <a:pt x="602" y="3"/>
                </a:lnTo>
                <a:lnTo>
                  <a:pt x="623" y="14"/>
                </a:lnTo>
                <a:lnTo>
                  <a:pt x="638" y="35"/>
                </a:lnTo>
                <a:lnTo>
                  <a:pt x="675" y="106"/>
                </a:lnTo>
                <a:lnTo>
                  <a:pt x="698" y="179"/>
                </a:lnTo>
                <a:lnTo>
                  <a:pt x="713" y="239"/>
                </a:lnTo>
                <a:lnTo>
                  <a:pt x="735" y="287"/>
                </a:lnTo>
                <a:lnTo>
                  <a:pt x="765" y="309"/>
                </a:lnTo>
                <a:lnTo>
                  <a:pt x="809" y="328"/>
                </a:lnTo>
                <a:lnTo>
                  <a:pt x="832" y="339"/>
                </a:lnTo>
                <a:lnTo>
                  <a:pt x="861" y="349"/>
                </a:lnTo>
                <a:lnTo>
                  <a:pt x="891" y="360"/>
                </a:lnTo>
                <a:lnTo>
                  <a:pt x="921" y="368"/>
                </a:lnTo>
              </a:path>
            </a:pathLst>
          </a:custGeom>
          <a:gradFill rotWithShape="0">
            <a:gsLst>
              <a:gs pos="0">
                <a:srgbClr val="F89D76"/>
              </a:gs>
              <a:gs pos="100000">
                <a:srgbClr val="F35B1B"/>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22" name="Freeform 125">
            <a:extLst>
              <a:ext uri="{FF2B5EF4-FFF2-40B4-BE49-F238E27FC236}">
                <a16:creationId xmlns:a16="http://schemas.microsoft.com/office/drawing/2014/main" id="{7A6E5E7D-EF8A-AF41-B359-B1A0D1A15D3E}"/>
              </a:ext>
            </a:extLst>
          </p:cNvPr>
          <p:cNvSpPr>
            <a:spLocks/>
          </p:cNvSpPr>
          <p:nvPr/>
        </p:nvSpPr>
        <p:spPr bwMode="auto">
          <a:xfrm>
            <a:off x="4818063" y="2257425"/>
            <a:ext cx="1535112" cy="561975"/>
          </a:xfrm>
          <a:custGeom>
            <a:avLst/>
            <a:gdLst>
              <a:gd name="T0" fmla="*/ 0 w 967"/>
              <a:gd name="T1" fmla="*/ 2147483646 h 354"/>
              <a:gd name="T2" fmla="*/ 2147483646 w 967"/>
              <a:gd name="T3" fmla="*/ 2147483646 h 354"/>
              <a:gd name="T4" fmla="*/ 2147483646 w 967"/>
              <a:gd name="T5" fmla="*/ 2147483646 h 354"/>
              <a:gd name="T6" fmla="*/ 2147483646 w 967"/>
              <a:gd name="T7" fmla="*/ 2147483646 h 354"/>
              <a:gd name="T8" fmla="*/ 2147483646 w 967"/>
              <a:gd name="T9" fmla="*/ 2147483646 h 354"/>
              <a:gd name="T10" fmla="*/ 2147483646 w 967"/>
              <a:gd name="T11" fmla="*/ 2147483646 h 354"/>
              <a:gd name="T12" fmla="*/ 2147483646 w 967"/>
              <a:gd name="T13" fmla="*/ 2147483646 h 354"/>
              <a:gd name="T14" fmla="*/ 2147483646 w 967"/>
              <a:gd name="T15" fmla="*/ 2147483646 h 354"/>
              <a:gd name="T16" fmla="*/ 2147483646 w 967"/>
              <a:gd name="T17" fmla="*/ 2147483646 h 354"/>
              <a:gd name="T18" fmla="*/ 2147483646 w 967"/>
              <a:gd name="T19" fmla="*/ 2147483646 h 354"/>
              <a:gd name="T20" fmla="*/ 2147483646 w 967"/>
              <a:gd name="T21" fmla="*/ 2147483646 h 354"/>
              <a:gd name="T22" fmla="*/ 2147483646 w 967"/>
              <a:gd name="T23" fmla="*/ 2147483646 h 354"/>
              <a:gd name="T24" fmla="*/ 2147483646 w 967"/>
              <a:gd name="T25" fmla="*/ 2147483646 h 354"/>
              <a:gd name="T26" fmla="*/ 2147483646 w 967"/>
              <a:gd name="T27" fmla="*/ 0 h 354"/>
              <a:gd name="T28" fmla="*/ 2147483646 w 967"/>
              <a:gd name="T29" fmla="*/ 2147483646 h 354"/>
              <a:gd name="T30" fmla="*/ 2147483646 w 967"/>
              <a:gd name="T31" fmla="*/ 2147483646 h 354"/>
              <a:gd name="T32" fmla="*/ 2147483646 w 967"/>
              <a:gd name="T33" fmla="*/ 2147483646 h 354"/>
              <a:gd name="T34" fmla="*/ 2147483646 w 967"/>
              <a:gd name="T35" fmla="*/ 2147483646 h 354"/>
              <a:gd name="T36" fmla="*/ 2147483646 w 967"/>
              <a:gd name="T37" fmla="*/ 2147483646 h 354"/>
              <a:gd name="T38" fmla="*/ 2147483646 w 967"/>
              <a:gd name="T39" fmla="*/ 2147483646 h 354"/>
              <a:gd name="T40" fmla="*/ 2147483646 w 967"/>
              <a:gd name="T41" fmla="*/ 2147483646 h 354"/>
              <a:gd name="T42" fmla="*/ 2147483646 w 967"/>
              <a:gd name="T43" fmla="*/ 2147483646 h 354"/>
              <a:gd name="T44" fmla="*/ 2147483646 w 967"/>
              <a:gd name="T45" fmla="*/ 2147483646 h 354"/>
              <a:gd name="T46" fmla="*/ 2147483646 w 967"/>
              <a:gd name="T47" fmla="*/ 2147483646 h 354"/>
              <a:gd name="T48" fmla="*/ 2147483646 w 967"/>
              <a:gd name="T49" fmla="*/ 2147483646 h 354"/>
              <a:gd name="T50" fmla="*/ 2147483646 w 967"/>
              <a:gd name="T51" fmla="*/ 2147483646 h 354"/>
              <a:gd name="T52" fmla="*/ 2147483646 w 967"/>
              <a:gd name="T53" fmla="*/ 2147483646 h 354"/>
              <a:gd name="T54" fmla="*/ 2147483646 w 967"/>
              <a:gd name="T55" fmla="*/ 2147483646 h 354"/>
              <a:gd name="T56" fmla="*/ 2147483646 w 967"/>
              <a:gd name="T57" fmla="*/ 2147483646 h 3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67" h="354">
                <a:moveTo>
                  <a:pt x="0" y="352"/>
                </a:moveTo>
                <a:lnTo>
                  <a:pt x="16" y="345"/>
                </a:lnTo>
                <a:lnTo>
                  <a:pt x="61" y="325"/>
                </a:lnTo>
                <a:lnTo>
                  <a:pt x="83" y="303"/>
                </a:lnTo>
                <a:lnTo>
                  <a:pt x="97" y="281"/>
                </a:lnTo>
                <a:lnTo>
                  <a:pt x="119" y="246"/>
                </a:lnTo>
                <a:lnTo>
                  <a:pt x="149" y="200"/>
                </a:lnTo>
                <a:lnTo>
                  <a:pt x="187" y="144"/>
                </a:lnTo>
                <a:lnTo>
                  <a:pt x="238" y="86"/>
                </a:lnTo>
                <a:lnTo>
                  <a:pt x="268" y="60"/>
                </a:lnTo>
                <a:lnTo>
                  <a:pt x="297" y="33"/>
                </a:lnTo>
                <a:lnTo>
                  <a:pt x="319" y="17"/>
                </a:lnTo>
                <a:lnTo>
                  <a:pt x="349" y="5"/>
                </a:lnTo>
                <a:lnTo>
                  <a:pt x="386" y="0"/>
                </a:lnTo>
                <a:lnTo>
                  <a:pt x="431" y="14"/>
                </a:lnTo>
                <a:lnTo>
                  <a:pt x="453" y="40"/>
                </a:lnTo>
                <a:lnTo>
                  <a:pt x="476" y="69"/>
                </a:lnTo>
                <a:lnTo>
                  <a:pt x="505" y="121"/>
                </a:lnTo>
                <a:lnTo>
                  <a:pt x="519" y="154"/>
                </a:lnTo>
                <a:lnTo>
                  <a:pt x="543" y="181"/>
                </a:lnTo>
                <a:lnTo>
                  <a:pt x="579" y="217"/>
                </a:lnTo>
                <a:lnTo>
                  <a:pt x="624" y="272"/>
                </a:lnTo>
                <a:lnTo>
                  <a:pt x="669" y="298"/>
                </a:lnTo>
                <a:lnTo>
                  <a:pt x="705" y="307"/>
                </a:lnTo>
                <a:lnTo>
                  <a:pt x="758" y="320"/>
                </a:lnTo>
                <a:lnTo>
                  <a:pt x="817" y="333"/>
                </a:lnTo>
                <a:lnTo>
                  <a:pt x="861" y="338"/>
                </a:lnTo>
                <a:lnTo>
                  <a:pt x="921" y="345"/>
                </a:lnTo>
                <a:lnTo>
                  <a:pt x="966" y="353"/>
                </a:lnTo>
              </a:path>
            </a:pathLst>
          </a:custGeom>
          <a:gradFill rotWithShape="0">
            <a:gsLst>
              <a:gs pos="0">
                <a:srgbClr val="D42745"/>
              </a:gs>
              <a:gs pos="100000">
                <a:srgbClr val="CF0E30"/>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23" name="Freeform 126">
            <a:extLst>
              <a:ext uri="{FF2B5EF4-FFF2-40B4-BE49-F238E27FC236}">
                <a16:creationId xmlns:a16="http://schemas.microsoft.com/office/drawing/2014/main" id="{4FC81180-4B84-E94C-9970-D81BFF0949C4}"/>
              </a:ext>
            </a:extLst>
          </p:cNvPr>
          <p:cNvSpPr>
            <a:spLocks/>
          </p:cNvSpPr>
          <p:nvPr/>
        </p:nvSpPr>
        <p:spPr bwMode="auto">
          <a:xfrm>
            <a:off x="2098675" y="1389063"/>
            <a:ext cx="4260850" cy="706437"/>
          </a:xfrm>
          <a:custGeom>
            <a:avLst/>
            <a:gdLst>
              <a:gd name="T0" fmla="*/ 0 w 2684"/>
              <a:gd name="T1" fmla="*/ 0 h 445"/>
              <a:gd name="T2" fmla="*/ 2147483646 w 2684"/>
              <a:gd name="T3" fmla="*/ 0 h 445"/>
              <a:gd name="T4" fmla="*/ 2147483646 w 2684"/>
              <a:gd name="T5" fmla="*/ 2147483646 h 445"/>
              <a:gd name="T6" fmla="*/ 0 w 2684"/>
              <a:gd name="T7" fmla="*/ 2147483646 h 445"/>
              <a:gd name="T8" fmla="*/ 0 w 2684"/>
              <a:gd name="T9" fmla="*/ 0 h 4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4" h="445">
                <a:moveTo>
                  <a:pt x="0" y="0"/>
                </a:moveTo>
                <a:lnTo>
                  <a:pt x="2683" y="0"/>
                </a:lnTo>
                <a:lnTo>
                  <a:pt x="2683" y="444"/>
                </a:lnTo>
                <a:lnTo>
                  <a:pt x="0" y="444"/>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24" name="Line 127">
            <a:extLst>
              <a:ext uri="{FF2B5EF4-FFF2-40B4-BE49-F238E27FC236}">
                <a16:creationId xmlns:a16="http://schemas.microsoft.com/office/drawing/2014/main" id="{C2A9D6AF-8F56-6E49-945F-A3B1B4748DC9}"/>
              </a:ext>
            </a:extLst>
          </p:cNvPr>
          <p:cNvSpPr>
            <a:spLocks noChangeShapeType="1"/>
          </p:cNvSpPr>
          <p:nvPr/>
        </p:nvSpPr>
        <p:spPr bwMode="auto">
          <a:xfrm>
            <a:off x="3044825" y="1400175"/>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5" name="Line 128">
            <a:extLst>
              <a:ext uri="{FF2B5EF4-FFF2-40B4-BE49-F238E27FC236}">
                <a16:creationId xmlns:a16="http://schemas.microsoft.com/office/drawing/2014/main" id="{7CDD5117-B133-684C-A8F2-6674BF5F07E4}"/>
              </a:ext>
            </a:extLst>
          </p:cNvPr>
          <p:cNvSpPr>
            <a:spLocks noChangeShapeType="1"/>
          </p:cNvSpPr>
          <p:nvPr/>
        </p:nvSpPr>
        <p:spPr bwMode="auto">
          <a:xfrm>
            <a:off x="4054475" y="13985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6" name="Line 129">
            <a:extLst>
              <a:ext uri="{FF2B5EF4-FFF2-40B4-BE49-F238E27FC236}">
                <a16:creationId xmlns:a16="http://schemas.microsoft.com/office/drawing/2014/main" id="{36A9539A-F08D-6F45-ACFD-E153E44A6C2F}"/>
              </a:ext>
            </a:extLst>
          </p:cNvPr>
          <p:cNvSpPr>
            <a:spLocks noChangeShapeType="1"/>
          </p:cNvSpPr>
          <p:nvPr/>
        </p:nvSpPr>
        <p:spPr bwMode="auto">
          <a:xfrm>
            <a:off x="5064125" y="13985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7" name="Line 130">
            <a:extLst>
              <a:ext uri="{FF2B5EF4-FFF2-40B4-BE49-F238E27FC236}">
                <a16:creationId xmlns:a16="http://schemas.microsoft.com/office/drawing/2014/main" id="{FDF517EE-ECA4-574A-AFE9-AD146DF40457}"/>
              </a:ext>
            </a:extLst>
          </p:cNvPr>
          <p:cNvSpPr>
            <a:spLocks noChangeShapeType="1"/>
          </p:cNvSpPr>
          <p:nvPr/>
        </p:nvSpPr>
        <p:spPr bwMode="auto">
          <a:xfrm>
            <a:off x="6072188" y="1395413"/>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8" name="Line 131">
            <a:extLst>
              <a:ext uri="{FF2B5EF4-FFF2-40B4-BE49-F238E27FC236}">
                <a16:creationId xmlns:a16="http://schemas.microsoft.com/office/drawing/2014/main" id="{DF4905F5-4D9A-9A45-A7A6-BECB8B7B7A12}"/>
              </a:ext>
            </a:extLst>
          </p:cNvPr>
          <p:cNvSpPr>
            <a:spLocks noChangeShapeType="1"/>
          </p:cNvSpPr>
          <p:nvPr/>
        </p:nvSpPr>
        <p:spPr bwMode="auto">
          <a:xfrm>
            <a:off x="2555875"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29" name="Line 132">
            <a:extLst>
              <a:ext uri="{FF2B5EF4-FFF2-40B4-BE49-F238E27FC236}">
                <a16:creationId xmlns:a16="http://schemas.microsoft.com/office/drawing/2014/main" id="{66011814-7C9B-2B43-B435-0CB36D6F1E80}"/>
              </a:ext>
            </a:extLst>
          </p:cNvPr>
          <p:cNvSpPr>
            <a:spLocks noChangeShapeType="1"/>
          </p:cNvSpPr>
          <p:nvPr/>
        </p:nvSpPr>
        <p:spPr bwMode="auto">
          <a:xfrm>
            <a:off x="3560763"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0" name="Line 133">
            <a:extLst>
              <a:ext uri="{FF2B5EF4-FFF2-40B4-BE49-F238E27FC236}">
                <a16:creationId xmlns:a16="http://schemas.microsoft.com/office/drawing/2014/main" id="{EC701288-F607-2744-9DA1-FBC1E2AE1E64}"/>
              </a:ext>
            </a:extLst>
          </p:cNvPr>
          <p:cNvSpPr>
            <a:spLocks noChangeShapeType="1"/>
          </p:cNvSpPr>
          <p:nvPr/>
        </p:nvSpPr>
        <p:spPr bwMode="auto">
          <a:xfrm>
            <a:off x="4567238"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1" name="Line 134">
            <a:extLst>
              <a:ext uri="{FF2B5EF4-FFF2-40B4-BE49-F238E27FC236}">
                <a16:creationId xmlns:a16="http://schemas.microsoft.com/office/drawing/2014/main" id="{084AA732-ADFD-A045-9E83-E418D7807C0F}"/>
              </a:ext>
            </a:extLst>
          </p:cNvPr>
          <p:cNvSpPr>
            <a:spLocks noChangeShapeType="1"/>
          </p:cNvSpPr>
          <p:nvPr/>
        </p:nvSpPr>
        <p:spPr bwMode="auto">
          <a:xfrm>
            <a:off x="5573713" y="13954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2" name="Line 135">
            <a:extLst>
              <a:ext uri="{FF2B5EF4-FFF2-40B4-BE49-F238E27FC236}">
                <a16:creationId xmlns:a16="http://schemas.microsoft.com/office/drawing/2014/main" id="{7AB6B6BC-8810-6148-ACC6-BAE7FB3F8AC7}"/>
              </a:ext>
            </a:extLst>
          </p:cNvPr>
          <p:cNvSpPr>
            <a:spLocks noChangeShapeType="1"/>
          </p:cNvSpPr>
          <p:nvPr/>
        </p:nvSpPr>
        <p:spPr bwMode="auto">
          <a:xfrm>
            <a:off x="2319338"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3" name="Line 136">
            <a:extLst>
              <a:ext uri="{FF2B5EF4-FFF2-40B4-BE49-F238E27FC236}">
                <a16:creationId xmlns:a16="http://schemas.microsoft.com/office/drawing/2014/main" id="{9B9D7F99-BC8A-8840-943D-D7B7781A1665}"/>
              </a:ext>
            </a:extLst>
          </p:cNvPr>
          <p:cNvSpPr>
            <a:spLocks noChangeShapeType="1"/>
          </p:cNvSpPr>
          <p:nvPr/>
        </p:nvSpPr>
        <p:spPr bwMode="auto">
          <a:xfrm>
            <a:off x="3327400"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4" name="Line 137">
            <a:extLst>
              <a:ext uri="{FF2B5EF4-FFF2-40B4-BE49-F238E27FC236}">
                <a16:creationId xmlns:a16="http://schemas.microsoft.com/office/drawing/2014/main" id="{99F65E74-F12D-BA46-BF15-A605583C37BE}"/>
              </a:ext>
            </a:extLst>
          </p:cNvPr>
          <p:cNvSpPr>
            <a:spLocks noChangeShapeType="1"/>
          </p:cNvSpPr>
          <p:nvPr/>
        </p:nvSpPr>
        <p:spPr bwMode="auto">
          <a:xfrm>
            <a:off x="4333875"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5" name="Line 138">
            <a:extLst>
              <a:ext uri="{FF2B5EF4-FFF2-40B4-BE49-F238E27FC236}">
                <a16:creationId xmlns:a16="http://schemas.microsoft.com/office/drawing/2014/main" id="{5E346BE0-44FC-2749-8E4A-8D81BBA4B08E}"/>
              </a:ext>
            </a:extLst>
          </p:cNvPr>
          <p:cNvSpPr>
            <a:spLocks noChangeShapeType="1"/>
          </p:cNvSpPr>
          <p:nvPr/>
        </p:nvSpPr>
        <p:spPr bwMode="auto">
          <a:xfrm>
            <a:off x="5338763" y="1395413"/>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6" name="Line 139">
            <a:extLst>
              <a:ext uri="{FF2B5EF4-FFF2-40B4-BE49-F238E27FC236}">
                <a16:creationId xmlns:a16="http://schemas.microsoft.com/office/drawing/2014/main" id="{5C096167-18F7-EF48-976E-F177ABBC1C6E}"/>
              </a:ext>
            </a:extLst>
          </p:cNvPr>
          <p:cNvSpPr>
            <a:spLocks noChangeShapeType="1"/>
          </p:cNvSpPr>
          <p:nvPr/>
        </p:nvSpPr>
        <p:spPr bwMode="auto">
          <a:xfrm>
            <a:off x="2811463" y="140017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7" name="Line 140">
            <a:extLst>
              <a:ext uri="{FF2B5EF4-FFF2-40B4-BE49-F238E27FC236}">
                <a16:creationId xmlns:a16="http://schemas.microsoft.com/office/drawing/2014/main" id="{FF718FCC-B47B-494B-BA44-021516FA0365}"/>
              </a:ext>
            </a:extLst>
          </p:cNvPr>
          <p:cNvSpPr>
            <a:spLocks noChangeShapeType="1"/>
          </p:cNvSpPr>
          <p:nvPr/>
        </p:nvSpPr>
        <p:spPr bwMode="auto">
          <a:xfrm>
            <a:off x="3817938"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8" name="Line 141">
            <a:extLst>
              <a:ext uri="{FF2B5EF4-FFF2-40B4-BE49-F238E27FC236}">
                <a16:creationId xmlns:a16="http://schemas.microsoft.com/office/drawing/2014/main" id="{7B44CC5C-F4C9-C441-93E7-DD08255666AC}"/>
              </a:ext>
            </a:extLst>
          </p:cNvPr>
          <p:cNvSpPr>
            <a:spLocks noChangeShapeType="1"/>
          </p:cNvSpPr>
          <p:nvPr/>
        </p:nvSpPr>
        <p:spPr bwMode="auto">
          <a:xfrm>
            <a:off x="4824413" y="1400175"/>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39" name="Line 142">
            <a:extLst>
              <a:ext uri="{FF2B5EF4-FFF2-40B4-BE49-F238E27FC236}">
                <a16:creationId xmlns:a16="http://schemas.microsoft.com/office/drawing/2014/main" id="{456AC712-A94D-1E42-8B06-7AF6E4EB5F84}"/>
              </a:ext>
            </a:extLst>
          </p:cNvPr>
          <p:cNvSpPr>
            <a:spLocks noChangeShapeType="1"/>
          </p:cNvSpPr>
          <p:nvPr/>
        </p:nvSpPr>
        <p:spPr bwMode="auto">
          <a:xfrm>
            <a:off x="5830888" y="1398588"/>
            <a:ext cx="0" cy="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0" name="Line 143">
            <a:extLst>
              <a:ext uri="{FF2B5EF4-FFF2-40B4-BE49-F238E27FC236}">
                <a16:creationId xmlns:a16="http://schemas.microsoft.com/office/drawing/2014/main" id="{0BD20B45-F261-E44E-B8F0-26AC9C961479}"/>
              </a:ext>
            </a:extLst>
          </p:cNvPr>
          <p:cNvSpPr>
            <a:spLocks noChangeShapeType="1"/>
          </p:cNvSpPr>
          <p:nvPr/>
        </p:nvSpPr>
        <p:spPr bwMode="auto">
          <a:xfrm>
            <a:off x="3044825" y="2079625"/>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1" name="Line 144">
            <a:extLst>
              <a:ext uri="{FF2B5EF4-FFF2-40B4-BE49-F238E27FC236}">
                <a16:creationId xmlns:a16="http://schemas.microsoft.com/office/drawing/2014/main" id="{153F9EFE-2919-F44E-8B24-4C20CF3B60A4}"/>
              </a:ext>
            </a:extLst>
          </p:cNvPr>
          <p:cNvSpPr>
            <a:spLocks noChangeShapeType="1"/>
          </p:cNvSpPr>
          <p:nvPr/>
        </p:nvSpPr>
        <p:spPr bwMode="auto">
          <a:xfrm>
            <a:off x="4054475" y="2076450"/>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2" name="Line 145">
            <a:extLst>
              <a:ext uri="{FF2B5EF4-FFF2-40B4-BE49-F238E27FC236}">
                <a16:creationId xmlns:a16="http://schemas.microsoft.com/office/drawing/2014/main" id="{CC5530AD-E553-1C43-8CBA-62E4E7F6E5E9}"/>
              </a:ext>
            </a:extLst>
          </p:cNvPr>
          <p:cNvSpPr>
            <a:spLocks noChangeShapeType="1"/>
          </p:cNvSpPr>
          <p:nvPr/>
        </p:nvSpPr>
        <p:spPr bwMode="auto">
          <a:xfrm>
            <a:off x="5064125" y="2076450"/>
            <a:ext cx="0" cy="11113"/>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3" name="Line 146">
            <a:extLst>
              <a:ext uri="{FF2B5EF4-FFF2-40B4-BE49-F238E27FC236}">
                <a16:creationId xmlns:a16="http://schemas.microsoft.com/office/drawing/2014/main" id="{2230A977-DDCC-444A-9856-637C244F6545}"/>
              </a:ext>
            </a:extLst>
          </p:cNvPr>
          <p:cNvSpPr>
            <a:spLocks noChangeShapeType="1"/>
          </p:cNvSpPr>
          <p:nvPr/>
        </p:nvSpPr>
        <p:spPr bwMode="auto">
          <a:xfrm>
            <a:off x="6072188" y="207486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4" name="Freeform 147">
            <a:extLst>
              <a:ext uri="{FF2B5EF4-FFF2-40B4-BE49-F238E27FC236}">
                <a16:creationId xmlns:a16="http://schemas.microsoft.com/office/drawing/2014/main" id="{FE2E746A-7B31-1142-96DE-468E9A55BCEC}"/>
              </a:ext>
            </a:extLst>
          </p:cNvPr>
          <p:cNvSpPr>
            <a:spLocks/>
          </p:cNvSpPr>
          <p:nvPr/>
        </p:nvSpPr>
        <p:spPr bwMode="auto">
          <a:xfrm>
            <a:off x="3514725" y="1489075"/>
            <a:ext cx="2376488" cy="598488"/>
          </a:xfrm>
          <a:custGeom>
            <a:avLst/>
            <a:gdLst>
              <a:gd name="T0" fmla="*/ 0 w 1497"/>
              <a:gd name="T1" fmla="*/ 2147483646 h 377"/>
              <a:gd name="T2" fmla="*/ 2147483646 w 1497"/>
              <a:gd name="T3" fmla="*/ 2147483646 h 377"/>
              <a:gd name="T4" fmla="*/ 2147483646 w 1497"/>
              <a:gd name="T5" fmla="*/ 2147483646 h 377"/>
              <a:gd name="T6" fmla="*/ 2147483646 w 1497"/>
              <a:gd name="T7" fmla="*/ 2147483646 h 377"/>
              <a:gd name="T8" fmla="*/ 2147483646 w 1497"/>
              <a:gd name="T9" fmla="*/ 2147483646 h 377"/>
              <a:gd name="T10" fmla="*/ 2147483646 w 1497"/>
              <a:gd name="T11" fmla="*/ 2147483646 h 377"/>
              <a:gd name="T12" fmla="*/ 2147483646 w 1497"/>
              <a:gd name="T13" fmla="*/ 2147483646 h 377"/>
              <a:gd name="T14" fmla="*/ 2147483646 w 1497"/>
              <a:gd name="T15" fmla="*/ 2147483646 h 377"/>
              <a:gd name="T16" fmla="*/ 2147483646 w 1497"/>
              <a:gd name="T17" fmla="*/ 2147483646 h 377"/>
              <a:gd name="T18" fmla="*/ 2147483646 w 1497"/>
              <a:gd name="T19" fmla="*/ 2147483646 h 377"/>
              <a:gd name="T20" fmla="*/ 2147483646 w 1497"/>
              <a:gd name="T21" fmla="*/ 2147483646 h 377"/>
              <a:gd name="T22" fmla="*/ 2147483646 w 1497"/>
              <a:gd name="T23" fmla="*/ 2147483646 h 377"/>
              <a:gd name="T24" fmla="*/ 2147483646 w 1497"/>
              <a:gd name="T25" fmla="*/ 2147483646 h 377"/>
              <a:gd name="T26" fmla="*/ 2147483646 w 1497"/>
              <a:gd name="T27" fmla="*/ 2147483646 h 377"/>
              <a:gd name="T28" fmla="*/ 2147483646 w 1497"/>
              <a:gd name="T29" fmla="*/ 2147483646 h 377"/>
              <a:gd name="T30" fmla="*/ 2147483646 w 1497"/>
              <a:gd name="T31" fmla="*/ 2147483646 h 377"/>
              <a:gd name="T32" fmla="*/ 2147483646 w 1497"/>
              <a:gd name="T33" fmla="*/ 2147483646 h 377"/>
              <a:gd name="T34" fmla="*/ 2147483646 w 1497"/>
              <a:gd name="T35" fmla="*/ 2147483646 h 377"/>
              <a:gd name="T36" fmla="*/ 2147483646 w 1497"/>
              <a:gd name="T37" fmla="*/ 0 h 377"/>
              <a:gd name="T38" fmla="*/ 2147483646 w 1497"/>
              <a:gd name="T39" fmla="*/ 2147483646 h 377"/>
              <a:gd name="T40" fmla="*/ 2147483646 w 1497"/>
              <a:gd name="T41" fmla="*/ 2147483646 h 377"/>
              <a:gd name="T42" fmla="*/ 2147483646 w 1497"/>
              <a:gd name="T43" fmla="*/ 2147483646 h 377"/>
              <a:gd name="T44" fmla="*/ 2147483646 w 1497"/>
              <a:gd name="T45" fmla="*/ 2147483646 h 377"/>
              <a:gd name="T46" fmla="*/ 2147483646 w 1497"/>
              <a:gd name="T47" fmla="*/ 2147483646 h 377"/>
              <a:gd name="T48" fmla="*/ 2147483646 w 1497"/>
              <a:gd name="T49" fmla="*/ 2147483646 h 377"/>
              <a:gd name="T50" fmla="*/ 2147483646 w 1497"/>
              <a:gd name="T51" fmla="*/ 2147483646 h 377"/>
              <a:gd name="T52" fmla="*/ 2147483646 w 1497"/>
              <a:gd name="T53" fmla="*/ 2147483646 h 377"/>
              <a:gd name="T54" fmla="*/ 2147483646 w 1497"/>
              <a:gd name="T55" fmla="*/ 2147483646 h 377"/>
              <a:gd name="T56" fmla="*/ 2147483646 w 1497"/>
              <a:gd name="T57" fmla="*/ 2147483646 h 377"/>
              <a:gd name="T58" fmla="*/ 2147483646 w 1497"/>
              <a:gd name="T59" fmla="*/ 2147483646 h 377"/>
              <a:gd name="T60" fmla="*/ 2147483646 w 1497"/>
              <a:gd name="T61" fmla="*/ 2147483646 h 377"/>
              <a:gd name="T62" fmla="*/ 2147483646 w 1497"/>
              <a:gd name="T63" fmla="*/ 2147483646 h 377"/>
              <a:gd name="T64" fmla="*/ 2147483646 w 1497"/>
              <a:gd name="T65" fmla="*/ 2147483646 h 377"/>
              <a:gd name="T66" fmla="*/ 2147483646 w 1497"/>
              <a:gd name="T67" fmla="*/ 2147483646 h 377"/>
              <a:gd name="T68" fmla="*/ 2147483646 w 1497"/>
              <a:gd name="T69" fmla="*/ 2147483646 h 37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497" h="377">
                <a:moveTo>
                  <a:pt x="0" y="376"/>
                </a:moveTo>
                <a:lnTo>
                  <a:pt x="73" y="363"/>
                </a:lnTo>
                <a:lnTo>
                  <a:pt x="125" y="347"/>
                </a:lnTo>
                <a:lnTo>
                  <a:pt x="177" y="330"/>
                </a:lnTo>
                <a:lnTo>
                  <a:pt x="228" y="312"/>
                </a:lnTo>
                <a:lnTo>
                  <a:pt x="250" y="290"/>
                </a:lnTo>
                <a:lnTo>
                  <a:pt x="280" y="259"/>
                </a:lnTo>
                <a:lnTo>
                  <a:pt x="317" y="243"/>
                </a:lnTo>
                <a:lnTo>
                  <a:pt x="368" y="230"/>
                </a:lnTo>
                <a:lnTo>
                  <a:pt x="419" y="225"/>
                </a:lnTo>
                <a:lnTo>
                  <a:pt x="471" y="214"/>
                </a:lnTo>
                <a:lnTo>
                  <a:pt x="486" y="201"/>
                </a:lnTo>
                <a:lnTo>
                  <a:pt x="530" y="155"/>
                </a:lnTo>
                <a:lnTo>
                  <a:pt x="560" y="117"/>
                </a:lnTo>
                <a:lnTo>
                  <a:pt x="582" y="86"/>
                </a:lnTo>
                <a:lnTo>
                  <a:pt x="604" y="51"/>
                </a:lnTo>
                <a:lnTo>
                  <a:pt x="626" y="21"/>
                </a:lnTo>
                <a:lnTo>
                  <a:pt x="641" y="4"/>
                </a:lnTo>
                <a:lnTo>
                  <a:pt x="678" y="0"/>
                </a:lnTo>
                <a:lnTo>
                  <a:pt x="708" y="6"/>
                </a:lnTo>
                <a:lnTo>
                  <a:pt x="744" y="29"/>
                </a:lnTo>
                <a:lnTo>
                  <a:pt x="774" y="75"/>
                </a:lnTo>
                <a:lnTo>
                  <a:pt x="796" y="195"/>
                </a:lnTo>
                <a:lnTo>
                  <a:pt x="869" y="319"/>
                </a:lnTo>
                <a:lnTo>
                  <a:pt x="892" y="339"/>
                </a:lnTo>
                <a:lnTo>
                  <a:pt x="958" y="343"/>
                </a:lnTo>
                <a:lnTo>
                  <a:pt x="1039" y="346"/>
                </a:lnTo>
                <a:lnTo>
                  <a:pt x="1091" y="346"/>
                </a:lnTo>
                <a:lnTo>
                  <a:pt x="1149" y="336"/>
                </a:lnTo>
                <a:lnTo>
                  <a:pt x="1186" y="319"/>
                </a:lnTo>
                <a:lnTo>
                  <a:pt x="1260" y="299"/>
                </a:lnTo>
                <a:lnTo>
                  <a:pt x="1348" y="303"/>
                </a:lnTo>
                <a:lnTo>
                  <a:pt x="1408" y="333"/>
                </a:lnTo>
                <a:lnTo>
                  <a:pt x="1444" y="358"/>
                </a:lnTo>
                <a:lnTo>
                  <a:pt x="1496" y="376"/>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45" name="Freeform 148">
            <a:extLst>
              <a:ext uri="{FF2B5EF4-FFF2-40B4-BE49-F238E27FC236}">
                <a16:creationId xmlns:a16="http://schemas.microsoft.com/office/drawing/2014/main" id="{4BC50BE1-B811-3343-AC74-CF0218FCDDA9}"/>
              </a:ext>
            </a:extLst>
          </p:cNvPr>
          <p:cNvSpPr>
            <a:spLocks/>
          </p:cNvSpPr>
          <p:nvPr/>
        </p:nvSpPr>
        <p:spPr bwMode="auto">
          <a:xfrm>
            <a:off x="4641850" y="1495425"/>
            <a:ext cx="1709738" cy="595313"/>
          </a:xfrm>
          <a:custGeom>
            <a:avLst/>
            <a:gdLst>
              <a:gd name="T0" fmla="*/ 0 w 1077"/>
              <a:gd name="T1" fmla="*/ 2147483646 h 375"/>
              <a:gd name="T2" fmla="*/ 2147483646 w 1077"/>
              <a:gd name="T3" fmla="*/ 2147483646 h 375"/>
              <a:gd name="T4" fmla="*/ 2147483646 w 1077"/>
              <a:gd name="T5" fmla="*/ 2147483646 h 375"/>
              <a:gd name="T6" fmla="*/ 2147483646 w 1077"/>
              <a:gd name="T7" fmla="*/ 2147483646 h 375"/>
              <a:gd name="T8" fmla="*/ 2147483646 w 1077"/>
              <a:gd name="T9" fmla="*/ 2147483646 h 375"/>
              <a:gd name="T10" fmla="*/ 2147483646 w 1077"/>
              <a:gd name="T11" fmla="*/ 2147483646 h 375"/>
              <a:gd name="T12" fmla="*/ 2147483646 w 1077"/>
              <a:gd name="T13" fmla="*/ 2147483646 h 375"/>
              <a:gd name="T14" fmla="*/ 2147483646 w 1077"/>
              <a:gd name="T15" fmla="*/ 2147483646 h 375"/>
              <a:gd name="T16" fmla="*/ 2147483646 w 1077"/>
              <a:gd name="T17" fmla="*/ 2147483646 h 375"/>
              <a:gd name="T18" fmla="*/ 2147483646 w 1077"/>
              <a:gd name="T19" fmla="*/ 2147483646 h 375"/>
              <a:gd name="T20" fmla="*/ 2147483646 w 1077"/>
              <a:gd name="T21" fmla="*/ 2147483646 h 375"/>
              <a:gd name="T22" fmla="*/ 2147483646 w 1077"/>
              <a:gd name="T23" fmla="*/ 2147483646 h 375"/>
              <a:gd name="T24" fmla="*/ 2147483646 w 1077"/>
              <a:gd name="T25" fmla="*/ 2147483646 h 375"/>
              <a:gd name="T26" fmla="*/ 2147483646 w 1077"/>
              <a:gd name="T27" fmla="*/ 2147483646 h 375"/>
              <a:gd name="T28" fmla="*/ 2147483646 w 1077"/>
              <a:gd name="T29" fmla="*/ 2147483646 h 375"/>
              <a:gd name="T30" fmla="*/ 2147483646 w 1077"/>
              <a:gd name="T31" fmla="*/ 2147483646 h 375"/>
              <a:gd name="T32" fmla="*/ 2147483646 w 1077"/>
              <a:gd name="T33" fmla="*/ 2147483646 h 375"/>
              <a:gd name="T34" fmla="*/ 2147483646 w 1077"/>
              <a:gd name="T35" fmla="*/ 0 h 375"/>
              <a:gd name="T36" fmla="*/ 2147483646 w 1077"/>
              <a:gd name="T37" fmla="*/ 2147483646 h 375"/>
              <a:gd name="T38" fmla="*/ 2147483646 w 1077"/>
              <a:gd name="T39" fmla="*/ 2147483646 h 375"/>
              <a:gd name="T40" fmla="*/ 2147483646 w 1077"/>
              <a:gd name="T41" fmla="*/ 2147483646 h 375"/>
              <a:gd name="T42" fmla="*/ 2147483646 w 1077"/>
              <a:gd name="T43" fmla="*/ 2147483646 h 375"/>
              <a:gd name="T44" fmla="*/ 2147483646 w 1077"/>
              <a:gd name="T45" fmla="*/ 2147483646 h 375"/>
              <a:gd name="T46" fmla="*/ 2147483646 w 1077"/>
              <a:gd name="T47" fmla="*/ 2147483646 h 375"/>
              <a:gd name="T48" fmla="*/ 2147483646 w 1077"/>
              <a:gd name="T49" fmla="*/ 2147483646 h 375"/>
              <a:gd name="T50" fmla="*/ 2147483646 w 1077"/>
              <a:gd name="T51" fmla="*/ 2147483646 h 375"/>
              <a:gd name="T52" fmla="*/ 2147483646 w 1077"/>
              <a:gd name="T53" fmla="*/ 2147483646 h 375"/>
              <a:gd name="T54" fmla="*/ 2147483646 w 1077"/>
              <a:gd name="T55" fmla="*/ 2147483646 h 375"/>
              <a:gd name="T56" fmla="*/ 2147483646 w 1077"/>
              <a:gd name="T57" fmla="*/ 2147483646 h 375"/>
              <a:gd name="T58" fmla="*/ 2147483646 w 1077"/>
              <a:gd name="T59" fmla="*/ 2147483646 h 375"/>
              <a:gd name="T60" fmla="*/ 2147483646 w 1077"/>
              <a:gd name="T61" fmla="*/ 2147483646 h 375"/>
              <a:gd name="T62" fmla="*/ 2147483646 w 1077"/>
              <a:gd name="T63" fmla="*/ 2147483646 h 375"/>
              <a:gd name="T64" fmla="*/ 2147483646 w 1077"/>
              <a:gd name="T65" fmla="*/ 2147483646 h 3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77" h="375">
                <a:moveTo>
                  <a:pt x="0" y="366"/>
                </a:moveTo>
                <a:lnTo>
                  <a:pt x="34" y="364"/>
                </a:lnTo>
                <a:lnTo>
                  <a:pt x="93" y="351"/>
                </a:lnTo>
                <a:lnTo>
                  <a:pt x="182" y="346"/>
                </a:lnTo>
                <a:lnTo>
                  <a:pt x="248" y="356"/>
                </a:lnTo>
                <a:lnTo>
                  <a:pt x="321" y="372"/>
                </a:lnTo>
                <a:lnTo>
                  <a:pt x="388" y="370"/>
                </a:lnTo>
                <a:lnTo>
                  <a:pt x="447" y="362"/>
                </a:lnTo>
                <a:lnTo>
                  <a:pt x="498" y="348"/>
                </a:lnTo>
                <a:lnTo>
                  <a:pt x="535" y="331"/>
                </a:lnTo>
                <a:lnTo>
                  <a:pt x="557" y="299"/>
                </a:lnTo>
                <a:lnTo>
                  <a:pt x="572" y="255"/>
                </a:lnTo>
                <a:lnTo>
                  <a:pt x="609" y="193"/>
                </a:lnTo>
                <a:lnTo>
                  <a:pt x="631" y="129"/>
                </a:lnTo>
                <a:lnTo>
                  <a:pt x="646" y="85"/>
                </a:lnTo>
                <a:lnTo>
                  <a:pt x="668" y="49"/>
                </a:lnTo>
                <a:lnTo>
                  <a:pt x="675" y="22"/>
                </a:lnTo>
                <a:lnTo>
                  <a:pt x="698" y="0"/>
                </a:lnTo>
                <a:lnTo>
                  <a:pt x="756" y="36"/>
                </a:lnTo>
                <a:lnTo>
                  <a:pt x="786" y="73"/>
                </a:lnTo>
                <a:lnTo>
                  <a:pt x="816" y="106"/>
                </a:lnTo>
                <a:lnTo>
                  <a:pt x="830" y="149"/>
                </a:lnTo>
                <a:lnTo>
                  <a:pt x="845" y="173"/>
                </a:lnTo>
                <a:lnTo>
                  <a:pt x="860" y="195"/>
                </a:lnTo>
                <a:lnTo>
                  <a:pt x="882" y="228"/>
                </a:lnTo>
                <a:lnTo>
                  <a:pt x="904" y="264"/>
                </a:lnTo>
                <a:lnTo>
                  <a:pt x="926" y="284"/>
                </a:lnTo>
                <a:lnTo>
                  <a:pt x="955" y="299"/>
                </a:lnTo>
                <a:lnTo>
                  <a:pt x="993" y="313"/>
                </a:lnTo>
                <a:lnTo>
                  <a:pt x="1007" y="323"/>
                </a:lnTo>
                <a:lnTo>
                  <a:pt x="1076" y="329"/>
                </a:lnTo>
                <a:lnTo>
                  <a:pt x="1074" y="370"/>
                </a:lnTo>
                <a:lnTo>
                  <a:pt x="11" y="374"/>
                </a:lnTo>
              </a:path>
            </a:pathLst>
          </a:custGeom>
          <a:gradFill rotWithShape="0">
            <a:gsLst>
              <a:gs pos="0">
                <a:srgbClr val="FFFFFF"/>
              </a:gs>
              <a:gs pos="100000">
                <a:srgbClr val="6E0043"/>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46" name="Line 149">
            <a:extLst>
              <a:ext uri="{FF2B5EF4-FFF2-40B4-BE49-F238E27FC236}">
                <a16:creationId xmlns:a16="http://schemas.microsoft.com/office/drawing/2014/main" id="{5AE3897B-1B66-FC4D-BEAD-7FE51CB1E3CA}"/>
              </a:ext>
            </a:extLst>
          </p:cNvPr>
          <p:cNvSpPr>
            <a:spLocks noChangeShapeType="1"/>
          </p:cNvSpPr>
          <p:nvPr/>
        </p:nvSpPr>
        <p:spPr bwMode="auto">
          <a:xfrm>
            <a:off x="5127625" y="1419225"/>
            <a:ext cx="0" cy="1384300"/>
          </a:xfrm>
          <a:prstGeom prst="line">
            <a:avLst/>
          </a:prstGeom>
          <a:noFill/>
          <a:ln w="50799">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7" name="Line 150">
            <a:extLst>
              <a:ext uri="{FF2B5EF4-FFF2-40B4-BE49-F238E27FC236}">
                <a16:creationId xmlns:a16="http://schemas.microsoft.com/office/drawing/2014/main" id="{9C9822C7-54F4-0142-8EF3-45B48FCCBB53}"/>
              </a:ext>
            </a:extLst>
          </p:cNvPr>
          <p:cNvSpPr>
            <a:spLocks noChangeShapeType="1"/>
          </p:cNvSpPr>
          <p:nvPr/>
        </p:nvSpPr>
        <p:spPr bwMode="auto">
          <a:xfrm>
            <a:off x="5467350" y="1420813"/>
            <a:ext cx="0" cy="647700"/>
          </a:xfrm>
          <a:prstGeom prst="line">
            <a:avLst/>
          </a:prstGeom>
          <a:noFill/>
          <a:ln w="50799">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8" name="Line 151">
            <a:extLst>
              <a:ext uri="{FF2B5EF4-FFF2-40B4-BE49-F238E27FC236}">
                <a16:creationId xmlns:a16="http://schemas.microsoft.com/office/drawing/2014/main" id="{C6F08869-827C-824B-A733-06ECE6203C6D}"/>
              </a:ext>
            </a:extLst>
          </p:cNvPr>
          <p:cNvSpPr>
            <a:spLocks noChangeShapeType="1"/>
          </p:cNvSpPr>
          <p:nvPr/>
        </p:nvSpPr>
        <p:spPr bwMode="auto">
          <a:xfrm>
            <a:off x="3049588" y="4979988"/>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49" name="Line 152">
            <a:extLst>
              <a:ext uri="{FF2B5EF4-FFF2-40B4-BE49-F238E27FC236}">
                <a16:creationId xmlns:a16="http://schemas.microsoft.com/office/drawing/2014/main" id="{291CC9C1-063B-2147-ABBC-5A28C56C791C}"/>
              </a:ext>
            </a:extLst>
          </p:cNvPr>
          <p:cNvSpPr>
            <a:spLocks noChangeShapeType="1"/>
          </p:cNvSpPr>
          <p:nvPr/>
        </p:nvSpPr>
        <p:spPr bwMode="auto">
          <a:xfrm>
            <a:off x="4057650" y="4976813"/>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0" name="Line 153">
            <a:extLst>
              <a:ext uri="{FF2B5EF4-FFF2-40B4-BE49-F238E27FC236}">
                <a16:creationId xmlns:a16="http://schemas.microsoft.com/office/drawing/2014/main" id="{48296D64-887B-C04D-979F-E68C00AE6AA9}"/>
              </a:ext>
            </a:extLst>
          </p:cNvPr>
          <p:cNvSpPr>
            <a:spLocks noChangeShapeType="1"/>
          </p:cNvSpPr>
          <p:nvPr/>
        </p:nvSpPr>
        <p:spPr bwMode="auto">
          <a:xfrm>
            <a:off x="5067300" y="4976813"/>
            <a:ext cx="0" cy="6350"/>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1" name="Freeform 154">
            <a:extLst>
              <a:ext uri="{FF2B5EF4-FFF2-40B4-BE49-F238E27FC236}">
                <a16:creationId xmlns:a16="http://schemas.microsoft.com/office/drawing/2014/main" id="{FEF4EED8-8439-E44F-A3A7-6460DAEEF752}"/>
              </a:ext>
            </a:extLst>
          </p:cNvPr>
          <p:cNvSpPr>
            <a:spLocks/>
          </p:cNvSpPr>
          <p:nvPr/>
        </p:nvSpPr>
        <p:spPr bwMode="auto">
          <a:xfrm>
            <a:off x="2101850" y="5005388"/>
            <a:ext cx="4259263" cy="714375"/>
          </a:xfrm>
          <a:custGeom>
            <a:avLst/>
            <a:gdLst>
              <a:gd name="T0" fmla="*/ 0 w 2683"/>
              <a:gd name="T1" fmla="*/ 0 h 450"/>
              <a:gd name="T2" fmla="*/ 2147483646 w 2683"/>
              <a:gd name="T3" fmla="*/ 0 h 450"/>
              <a:gd name="T4" fmla="*/ 2147483646 w 2683"/>
              <a:gd name="T5" fmla="*/ 2147483646 h 450"/>
              <a:gd name="T6" fmla="*/ 0 w 2683"/>
              <a:gd name="T7" fmla="*/ 2147483646 h 450"/>
              <a:gd name="T8" fmla="*/ 0 w 2683"/>
              <a:gd name="T9" fmla="*/ 0 h 4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3" h="450">
                <a:moveTo>
                  <a:pt x="0" y="0"/>
                </a:moveTo>
                <a:lnTo>
                  <a:pt x="2682" y="0"/>
                </a:lnTo>
                <a:lnTo>
                  <a:pt x="2682" y="449"/>
                </a:lnTo>
                <a:lnTo>
                  <a:pt x="0" y="449"/>
                </a:lnTo>
                <a:lnTo>
                  <a:pt x="0" y="0"/>
                </a:lnTo>
              </a:path>
            </a:pathLst>
          </a:custGeom>
          <a:solidFill>
            <a:srgbClr val="CECECE"/>
          </a:solidFill>
          <a:ln w="12699"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52" name="Line 155">
            <a:extLst>
              <a:ext uri="{FF2B5EF4-FFF2-40B4-BE49-F238E27FC236}">
                <a16:creationId xmlns:a16="http://schemas.microsoft.com/office/drawing/2014/main" id="{086861A1-ACE0-4640-BD25-126DDF866F13}"/>
              </a:ext>
            </a:extLst>
          </p:cNvPr>
          <p:cNvSpPr>
            <a:spLocks noChangeShapeType="1"/>
          </p:cNvSpPr>
          <p:nvPr/>
        </p:nvSpPr>
        <p:spPr bwMode="auto">
          <a:xfrm>
            <a:off x="3054350" y="5019675"/>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3" name="Line 156">
            <a:extLst>
              <a:ext uri="{FF2B5EF4-FFF2-40B4-BE49-F238E27FC236}">
                <a16:creationId xmlns:a16="http://schemas.microsoft.com/office/drawing/2014/main" id="{458CFD4A-0391-3E47-9B95-1F158076ECED}"/>
              </a:ext>
            </a:extLst>
          </p:cNvPr>
          <p:cNvSpPr>
            <a:spLocks noChangeShapeType="1"/>
          </p:cNvSpPr>
          <p:nvPr/>
        </p:nvSpPr>
        <p:spPr bwMode="auto">
          <a:xfrm>
            <a:off x="4064000" y="50165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4" name="Line 157">
            <a:extLst>
              <a:ext uri="{FF2B5EF4-FFF2-40B4-BE49-F238E27FC236}">
                <a16:creationId xmlns:a16="http://schemas.microsoft.com/office/drawing/2014/main" id="{8D547A22-680A-5445-95D3-D7368361BA9F}"/>
              </a:ext>
            </a:extLst>
          </p:cNvPr>
          <p:cNvSpPr>
            <a:spLocks noChangeShapeType="1"/>
          </p:cNvSpPr>
          <p:nvPr/>
        </p:nvSpPr>
        <p:spPr bwMode="auto">
          <a:xfrm>
            <a:off x="5075238" y="5016500"/>
            <a:ext cx="0" cy="793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5" name="Line 158">
            <a:extLst>
              <a:ext uri="{FF2B5EF4-FFF2-40B4-BE49-F238E27FC236}">
                <a16:creationId xmlns:a16="http://schemas.microsoft.com/office/drawing/2014/main" id="{69FABCC6-F7A0-8746-8735-9E83DC8A80AD}"/>
              </a:ext>
            </a:extLst>
          </p:cNvPr>
          <p:cNvSpPr>
            <a:spLocks noChangeShapeType="1"/>
          </p:cNvSpPr>
          <p:nvPr/>
        </p:nvSpPr>
        <p:spPr bwMode="auto">
          <a:xfrm>
            <a:off x="6086475" y="5011738"/>
            <a:ext cx="0" cy="11112"/>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6" name="Line 159">
            <a:extLst>
              <a:ext uri="{FF2B5EF4-FFF2-40B4-BE49-F238E27FC236}">
                <a16:creationId xmlns:a16="http://schemas.microsoft.com/office/drawing/2014/main" id="{31ECF29B-8943-FA4A-89DD-BA35E52564BF}"/>
              </a:ext>
            </a:extLst>
          </p:cNvPr>
          <p:cNvSpPr>
            <a:spLocks noChangeShapeType="1"/>
          </p:cNvSpPr>
          <p:nvPr/>
        </p:nvSpPr>
        <p:spPr bwMode="auto">
          <a:xfrm>
            <a:off x="2560638" y="501808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7" name="Line 160">
            <a:extLst>
              <a:ext uri="{FF2B5EF4-FFF2-40B4-BE49-F238E27FC236}">
                <a16:creationId xmlns:a16="http://schemas.microsoft.com/office/drawing/2014/main" id="{ED422035-7C1D-F140-AB8F-542DFC6D6480}"/>
              </a:ext>
            </a:extLst>
          </p:cNvPr>
          <p:cNvSpPr>
            <a:spLocks noChangeShapeType="1"/>
          </p:cNvSpPr>
          <p:nvPr/>
        </p:nvSpPr>
        <p:spPr bwMode="auto">
          <a:xfrm>
            <a:off x="3568700"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8" name="Line 161">
            <a:extLst>
              <a:ext uri="{FF2B5EF4-FFF2-40B4-BE49-F238E27FC236}">
                <a16:creationId xmlns:a16="http://schemas.microsoft.com/office/drawing/2014/main" id="{FD46F63B-A232-3842-8AD2-205A92E5E561}"/>
              </a:ext>
            </a:extLst>
          </p:cNvPr>
          <p:cNvSpPr>
            <a:spLocks noChangeShapeType="1"/>
          </p:cNvSpPr>
          <p:nvPr/>
        </p:nvSpPr>
        <p:spPr bwMode="auto">
          <a:xfrm>
            <a:off x="4576763"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59" name="Line 162">
            <a:extLst>
              <a:ext uri="{FF2B5EF4-FFF2-40B4-BE49-F238E27FC236}">
                <a16:creationId xmlns:a16="http://schemas.microsoft.com/office/drawing/2014/main" id="{B64F3223-907C-A946-B382-6718116B4847}"/>
              </a:ext>
            </a:extLst>
          </p:cNvPr>
          <p:cNvSpPr>
            <a:spLocks noChangeShapeType="1"/>
          </p:cNvSpPr>
          <p:nvPr/>
        </p:nvSpPr>
        <p:spPr bwMode="auto">
          <a:xfrm>
            <a:off x="5586413" y="501173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0" name="Line 163">
            <a:extLst>
              <a:ext uri="{FF2B5EF4-FFF2-40B4-BE49-F238E27FC236}">
                <a16:creationId xmlns:a16="http://schemas.microsoft.com/office/drawing/2014/main" id="{E33EDC69-8C5B-534C-8CFC-91412B3F48BC}"/>
              </a:ext>
            </a:extLst>
          </p:cNvPr>
          <p:cNvSpPr>
            <a:spLocks noChangeShapeType="1"/>
          </p:cNvSpPr>
          <p:nvPr/>
        </p:nvSpPr>
        <p:spPr bwMode="auto">
          <a:xfrm>
            <a:off x="2325688" y="501808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1" name="Line 164">
            <a:extLst>
              <a:ext uri="{FF2B5EF4-FFF2-40B4-BE49-F238E27FC236}">
                <a16:creationId xmlns:a16="http://schemas.microsoft.com/office/drawing/2014/main" id="{447F1AE7-F622-0148-A41E-1DFD7C81EEAD}"/>
              </a:ext>
            </a:extLst>
          </p:cNvPr>
          <p:cNvSpPr>
            <a:spLocks noChangeShapeType="1"/>
          </p:cNvSpPr>
          <p:nvPr/>
        </p:nvSpPr>
        <p:spPr bwMode="auto">
          <a:xfrm>
            <a:off x="3333750"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2" name="Line 165">
            <a:extLst>
              <a:ext uri="{FF2B5EF4-FFF2-40B4-BE49-F238E27FC236}">
                <a16:creationId xmlns:a16="http://schemas.microsoft.com/office/drawing/2014/main" id="{FE7BF7F7-2F9E-5041-8E87-8FAE0C4082C5}"/>
              </a:ext>
            </a:extLst>
          </p:cNvPr>
          <p:cNvSpPr>
            <a:spLocks noChangeShapeType="1"/>
          </p:cNvSpPr>
          <p:nvPr/>
        </p:nvSpPr>
        <p:spPr bwMode="auto">
          <a:xfrm>
            <a:off x="4343400"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3" name="Line 166">
            <a:extLst>
              <a:ext uri="{FF2B5EF4-FFF2-40B4-BE49-F238E27FC236}">
                <a16:creationId xmlns:a16="http://schemas.microsoft.com/office/drawing/2014/main" id="{4F5882C9-9B11-0445-B23D-7F9D04872A92}"/>
              </a:ext>
            </a:extLst>
          </p:cNvPr>
          <p:cNvSpPr>
            <a:spLocks noChangeShapeType="1"/>
          </p:cNvSpPr>
          <p:nvPr/>
        </p:nvSpPr>
        <p:spPr bwMode="auto">
          <a:xfrm>
            <a:off x="5351463" y="5011738"/>
            <a:ext cx="0" cy="317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4" name="Line 167">
            <a:extLst>
              <a:ext uri="{FF2B5EF4-FFF2-40B4-BE49-F238E27FC236}">
                <a16:creationId xmlns:a16="http://schemas.microsoft.com/office/drawing/2014/main" id="{54DBA1D8-896C-D04D-8B98-F12574DFE269}"/>
              </a:ext>
            </a:extLst>
          </p:cNvPr>
          <p:cNvSpPr>
            <a:spLocks noChangeShapeType="1"/>
          </p:cNvSpPr>
          <p:nvPr/>
        </p:nvSpPr>
        <p:spPr bwMode="auto">
          <a:xfrm>
            <a:off x="2817813" y="5019675"/>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5" name="Line 168">
            <a:extLst>
              <a:ext uri="{FF2B5EF4-FFF2-40B4-BE49-F238E27FC236}">
                <a16:creationId xmlns:a16="http://schemas.microsoft.com/office/drawing/2014/main" id="{BC584E09-8507-5A4F-88FF-82DD651C48E0}"/>
              </a:ext>
            </a:extLst>
          </p:cNvPr>
          <p:cNvSpPr>
            <a:spLocks noChangeShapeType="1"/>
          </p:cNvSpPr>
          <p:nvPr/>
        </p:nvSpPr>
        <p:spPr bwMode="auto">
          <a:xfrm>
            <a:off x="3827463" y="501808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6" name="Line 169">
            <a:extLst>
              <a:ext uri="{FF2B5EF4-FFF2-40B4-BE49-F238E27FC236}">
                <a16:creationId xmlns:a16="http://schemas.microsoft.com/office/drawing/2014/main" id="{EC2BE7C8-D78C-9049-A73A-DD8485E67C06}"/>
              </a:ext>
            </a:extLst>
          </p:cNvPr>
          <p:cNvSpPr>
            <a:spLocks noChangeShapeType="1"/>
          </p:cNvSpPr>
          <p:nvPr/>
        </p:nvSpPr>
        <p:spPr bwMode="auto">
          <a:xfrm>
            <a:off x="4837113" y="5018088"/>
            <a:ext cx="0" cy="158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7" name="Line 170">
            <a:extLst>
              <a:ext uri="{FF2B5EF4-FFF2-40B4-BE49-F238E27FC236}">
                <a16:creationId xmlns:a16="http://schemas.microsoft.com/office/drawing/2014/main" id="{6213EB55-F0AA-6241-8F25-6DE8721AD7CD}"/>
              </a:ext>
            </a:extLst>
          </p:cNvPr>
          <p:cNvSpPr>
            <a:spLocks noChangeShapeType="1"/>
          </p:cNvSpPr>
          <p:nvPr/>
        </p:nvSpPr>
        <p:spPr bwMode="auto">
          <a:xfrm>
            <a:off x="5845175" y="5016500"/>
            <a:ext cx="0" cy="1588"/>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8" name="Line 171">
            <a:extLst>
              <a:ext uri="{FF2B5EF4-FFF2-40B4-BE49-F238E27FC236}">
                <a16:creationId xmlns:a16="http://schemas.microsoft.com/office/drawing/2014/main" id="{47AF1B9E-744C-CE41-A78F-BDCEF9DBB6AB}"/>
              </a:ext>
            </a:extLst>
          </p:cNvPr>
          <p:cNvSpPr>
            <a:spLocks noChangeShapeType="1"/>
          </p:cNvSpPr>
          <p:nvPr/>
        </p:nvSpPr>
        <p:spPr bwMode="auto">
          <a:xfrm>
            <a:off x="3054350" y="570706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69" name="Line 172">
            <a:extLst>
              <a:ext uri="{FF2B5EF4-FFF2-40B4-BE49-F238E27FC236}">
                <a16:creationId xmlns:a16="http://schemas.microsoft.com/office/drawing/2014/main" id="{9373A1EA-7B8F-214E-966A-F726ABC1D32D}"/>
              </a:ext>
            </a:extLst>
          </p:cNvPr>
          <p:cNvSpPr>
            <a:spLocks noChangeShapeType="1"/>
          </p:cNvSpPr>
          <p:nvPr/>
        </p:nvSpPr>
        <p:spPr bwMode="auto">
          <a:xfrm>
            <a:off x="4064000" y="57038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0" name="Line 173">
            <a:extLst>
              <a:ext uri="{FF2B5EF4-FFF2-40B4-BE49-F238E27FC236}">
                <a16:creationId xmlns:a16="http://schemas.microsoft.com/office/drawing/2014/main" id="{1DD529E7-01E7-D04D-9863-22FEEF330C01}"/>
              </a:ext>
            </a:extLst>
          </p:cNvPr>
          <p:cNvSpPr>
            <a:spLocks noChangeShapeType="1"/>
          </p:cNvSpPr>
          <p:nvPr/>
        </p:nvSpPr>
        <p:spPr bwMode="auto">
          <a:xfrm>
            <a:off x="5075238" y="5703888"/>
            <a:ext cx="0" cy="7937"/>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1" name="Line 174">
            <a:extLst>
              <a:ext uri="{FF2B5EF4-FFF2-40B4-BE49-F238E27FC236}">
                <a16:creationId xmlns:a16="http://schemas.microsoft.com/office/drawing/2014/main" id="{77E788BD-086E-7A43-BE84-51248D616621}"/>
              </a:ext>
            </a:extLst>
          </p:cNvPr>
          <p:cNvSpPr>
            <a:spLocks noChangeShapeType="1"/>
          </p:cNvSpPr>
          <p:nvPr/>
        </p:nvSpPr>
        <p:spPr bwMode="auto">
          <a:xfrm>
            <a:off x="6086475" y="5700713"/>
            <a:ext cx="0" cy="9525"/>
          </a:xfrm>
          <a:prstGeom prst="line">
            <a:avLst/>
          </a:prstGeom>
          <a:noFill/>
          <a:ln w="12699">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2" name="Freeform 175">
            <a:extLst>
              <a:ext uri="{FF2B5EF4-FFF2-40B4-BE49-F238E27FC236}">
                <a16:creationId xmlns:a16="http://schemas.microsoft.com/office/drawing/2014/main" id="{95F39F0D-9847-474F-99BF-D87FED6B2A3F}"/>
              </a:ext>
            </a:extLst>
          </p:cNvPr>
          <p:cNvSpPr>
            <a:spLocks/>
          </p:cNvSpPr>
          <p:nvPr/>
        </p:nvSpPr>
        <p:spPr bwMode="auto">
          <a:xfrm>
            <a:off x="3181350" y="5114925"/>
            <a:ext cx="1362075" cy="595313"/>
          </a:xfrm>
          <a:custGeom>
            <a:avLst/>
            <a:gdLst>
              <a:gd name="T0" fmla="*/ 0 w 858"/>
              <a:gd name="T1" fmla="*/ 2147483646 h 375"/>
              <a:gd name="T2" fmla="*/ 2147483646 w 858"/>
              <a:gd name="T3" fmla="*/ 2147483646 h 375"/>
              <a:gd name="T4" fmla="*/ 2147483646 w 858"/>
              <a:gd name="T5" fmla="*/ 2147483646 h 375"/>
              <a:gd name="T6" fmla="*/ 2147483646 w 858"/>
              <a:gd name="T7" fmla="*/ 2147483646 h 375"/>
              <a:gd name="T8" fmla="*/ 2147483646 w 858"/>
              <a:gd name="T9" fmla="*/ 2147483646 h 375"/>
              <a:gd name="T10" fmla="*/ 2147483646 w 858"/>
              <a:gd name="T11" fmla="*/ 2147483646 h 375"/>
              <a:gd name="T12" fmla="*/ 2147483646 w 858"/>
              <a:gd name="T13" fmla="*/ 2147483646 h 375"/>
              <a:gd name="T14" fmla="*/ 2147483646 w 858"/>
              <a:gd name="T15" fmla="*/ 2147483646 h 375"/>
              <a:gd name="T16" fmla="*/ 2147483646 w 858"/>
              <a:gd name="T17" fmla="*/ 2147483646 h 375"/>
              <a:gd name="T18" fmla="*/ 2147483646 w 858"/>
              <a:gd name="T19" fmla="*/ 2147483646 h 375"/>
              <a:gd name="T20" fmla="*/ 2147483646 w 858"/>
              <a:gd name="T21" fmla="*/ 2147483646 h 375"/>
              <a:gd name="T22" fmla="*/ 2147483646 w 858"/>
              <a:gd name="T23" fmla="*/ 2147483646 h 375"/>
              <a:gd name="T24" fmla="*/ 2147483646 w 858"/>
              <a:gd name="T25" fmla="*/ 2147483646 h 375"/>
              <a:gd name="T26" fmla="*/ 2147483646 w 858"/>
              <a:gd name="T27" fmla="*/ 2147483646 h 375"/>
              <a:gd name="T28" fmla="*/ 2147483646 w 858"/>
              <a:gd name="T29" fmla="*/ 2147483646 h 375"/>
              <a:gd name="T30" fmla="*/ 2147483646 w 858"/>
              <a:gd name="T31" fmla="*/ 2147483646 h 375"/>
              <a:gd name="T32" fmla="*/ 2147483646 w 858"/>
              <a:gd name="T33" fmla="*/ 2147483646 h 375"/>
              <a:gd name="T34" fmla="*/ 2147483646 w 858"/>
              <a:gd name="T35" fmla="*/ 0 h 375"/>
              <a:gd name="T36" fmla="*/ 2147483646 w 858"/>
              <a:gd name="T37" fmla="*/ 2147483646 h 375"/>
              <a:gd name="T38" fmla="*/ 2147483646 w 858"/>
              <a:gd name="T39" fmla="*/ 2147483646 h 375"/>
              <a:gd name="T40" fmla="*/ 2147483646 w 858"/>
              <a:gd name="T41" fmla="*/ 2147483646 h 375"/>
              <a:gd name="T42" fmla="*/ 2147483646 w 858"/>
              <a:gd name="T43" fmla="*/ 2147483646 h 375"/>
              <a:gd name="T44" fmla="*/ 2147483646 w 858"/>
              <a:gd name="T45" fmla="*/ 2147483646 h 375"/>
              <a:gd name="T46" fmla="*/ 2147483646 w 858"/>
              <a:gd name="T47" fmla="*/ 2147483646 h 375"/>
              <a:gd name="T48" fmla="*/ 2147483646 w 858"/>
              <a:gd name="T49" fmla="*/ 2147483646 h 375"/>
              <a:gd name="T50" fmla="*/ 2147483646 w 858"/>
              <a:gd name="T51" fmla="*/ 2147483646 h 375"/>
              <a:gd name="T52" fmla="*/ 2147483646 w 858"/>
              <a:gd name="T53" fmla="*/ 2147483646 h 375"/>
              <a:gd name="T54" fmla="*/ 2147483646 w 858"/>
              <a:gd name="T55" fmla="*/ 2147483646 h 375"/>
              <a:gd name="T56" fmla="*/ 2147483646 w 858"/>
              <a:gd name="T57" fmla="*/ 2147483646 h 375"/>
              <a:gd name="T58" fmla="*/ 2147483646 w 858"/>
              <a:gd name="T59" fmla="*/ 2147483646 h 375"/>
              <a:gd name="T60" fmla="*/ 2147483646 w 858"/>
              <a:gd name="T61" fmla="*/ 2147483646 h 375"/>
              <a:gd name="T62" fmla="*/ 2147483646 w 858"/>
              <a:gd name="T63" fmla="*/ 2147483646 h 3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58" h="375">
                <a:moveTo>
                  <a:pt x="0" y="374"/>
                </a:moveTo>
                <a:lnTo>
                  <a:pt x="59" y="363"/>
                </a:lnTo>
                <a:lnTo>
                  <a:pt x="88" y="352"/>
                </a:lnTo>
                <a:lnTo>
                  <a:pt x="133" y="339"/>
                </a:lnTo>
                <a:lnTo>
                  <a:pt x="148" y="325"/>
                </a:lnTo>
                <a:lnTo>
                  <a:pt x="192" y="307"/>
                </a:lnTo>
                <a:lnTo>
                  <a:pt x="236" y="289"/>
                </a:lnTo>
                <a:lnTo>
                  <a:pt x="273" y="269"/>
                </a:lnTo>
                <a:lnTo>
                  <a:pt x="281" y="251"/>
                </a:lnTo>
                <a:lnTo>
                  <a:pt x="296" y="204"/>
                </a:lnTo>
                <a:lnTo>
                  <a:pt x="303" y="152"/>
                </a:lnTo>
                <a:lnTo>
                  <a:pt x="325" y="119"/>
                </a:lnTo>
                <a:lnTo>
                  <a:pt x="340" y="85"/>
                </a:lnTo>
                <a:lnTo>
                  <a:pt x="355" y="55"/>
                </a:lnTo>
                <a:lnTo>
                  <a:pt x="369" y="35"/>
                </a:lnTo>
                <a:lnTo>
                  <a:pt x="392" y="18"/>
                </a:lnTo>
                <a:lnTo>
                  <a:pt x="422" y="6"/>
                </a:lnTo>
                <a:lnTo>
                  <a:pt x="451" y="0"/>
                </a:lnTo>
                <a:lnTo>
                  <a:pt x="473" y="13"/>
                </a:lnTo>
                <a:lnTo>
                  <a:pt x="503" y="42"/>
                </a:lnTo>
                <a:lnTo>
                  <a:pt x="518" y="63"/>
                </a:lnTo>
                <a:lnTo>
                  <a:pt x="532" y="83"/>
                </a:lnTo>
                <a:lnTo>
                  <a:pt x="561" y="125"/>
                </a:lnTo>
                <a:lnTo>
                  <a:pt x="621" y="188"/>
                </a:lnTo>
                <a:lnTo>
                  <a:pt x="650" y="229"/>
                </a:lnTo>
                <a:lnTo>
                  <a:pt x="694" y="267"/>
                </a:lnTo>
                <a:lnTo>
                  <a:pt x="732" y="303"/>
                </a:lnTo>
                <a:lnTo>
                  <a:pt x="746" y="316"/>
                </a:lnTo>
                <a:lnTo>
                  <a:pt x="754" y="325"/>
                </a:lnTo>
                <a:lnTo>
                  <a:pt x="769" y="334"/>
                </a:lnTo>
                <a:lnTo>
                  <a:pt x="812" y="352"/>
                </a:lnTo>
                <a:lnTo>
                  <a:pt x="857" y="370"/>
                </a:lnTo>
              </a:path>
            </a:pathLst>
          </a:custGeom>
          <a:gradFill rotWithShape="0">
            <a:gsLst>
              <a:gs pos="0">
                <a:srgbClr val="FFFFFF"/>
              </a:gs>
              <a:gs pos="100000">
                <a:srgbClr val="618FFD"/>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73" name="Freeform 176">
            <a:extLst>
              <a:ext uri="{FF2B5EF4-FFF2-40B4-BE49-F238E27FC236}">
                <a16:creationId xmlns:a16="http://schemas.microsoft.com/office/drawing/2014/main" id="{3A199ADF-AD8C-8749-B5E1-35C0F20191FA}"/>
              </a:ext>
            </a:extLst>
          </p:cNvPr>
          <p:cNvSpPr>
            <a:spLocks/>
          </p:cNvSpPr>
          <p:nvPr/>
        </p:nvSpPr>
        <p:spPr bwMode="auto">
          <a:xfrm>
            <a:off x="3759200" y="5124450"/>
            <a:ext cx="1209675" cy="595313"/>
          </a:xfrm>
          <a:custGeom>
            <a:avLst/>
            <a:gdLst>
              <a:gd name="T0" fmla="*/ 0 w 762"/>
              <a:gd name="T1" fmla="*/ 2147483646 h 375"/>
              <a:gd name="T2" fmla="*/ 2147483646 w 762"/>
              <a:gd name="T3" fmla="*/ 2147483646 h 375"/>
              <a:gd name="T4" fmla="*/ 2147483646 w 762"/>
              <a:gd name="T5" fmla="*/ 2147483646 h 375"/>
              <a:gd name="T6" fmla="*/ 2147483646 w 762"/>
              <a:gd name="T7" fmla="*/ 2147483646 h 375"/>
              <a:gd name="T8" fmla="*/ 2147483646 w 762"/>
              <a:gd name="T9" fmla="*/ 2147483646 h 375"/>
              <a:gd name="T10" fmla="*/ 2147483646 w 762"/>
              <a:gd name="T11" fmla="*/ 2147483646 h 375"/>
              <a:gd name="T12" fmla="*/ 2147483646 w 762"/>
              <a:gd name="T13" fmla="*/ 2147483646 h 375"/>
              <a:gd name="T14" fmla="*/ 2147483646 w 762"/>
              <a:gd name="T15" fmla="*/ 2147483646 h 375"/>
              <a:gd name="T16" fmla="*/ 2147483646 w 762"/>
              <a:gd name="T17" fmla="*/ 2147483646 h 375"/>
              <a:gd name="T18" fmla="*/ 2147483646 w 762"/>
              <a:gd name="T19" fmla="*/ 2147483646 h 375"/>
              <a:gd name="T20" fmla="*/ 2147483646 w 762"/>
              <a:gd name="T21" fmla="*/ 2147483646 h 375"/>
              <a:gd name="T22" fmla="*/ 2147483646 w 762"/>
              <a:gd name="T23" fmla="*/ 2147483646 h 375"/>
              <a:gd name="T24" fmla="*/ 2147483646 w 762"/>
              <a:gd name="T25" fmla="*/ 2147483646 h 375"/>
              <a:gd name="T26" fmla="*/ 2147483646 w 762"/>
              <a:gd name="T27" fmla="*/ 0 h 375"/>
              <a:gd name="T28" fmla="*/ 2147483646 w 762"/>
              <a:gd name="T29" fmla="*/ 2147483646 h 375"/>
              <a:gd name="T30" fmla="*/ 2147483646 w 762"/>
              <a:gd name="T31" fmla="*/ 2147483646 h 375"/>
              <a:gd name="T32" fmla="*/ 2147483646 w 762"/>
              <a:gd name="T33" fmla="*/ 2147483646 h 375"/>
              <a:gd name="T34" fmla="*/ 2147483646 w 762"/>
              <a:gd name="T35" fmla="*/ 2147483646 h 375"/>
              <a:gd name="T36" fmla="*/ 2147483646 w 762"/>
              <a:gd name="T37" fmla="*/ 2147483646 h 375"/>
              <a:gd name="T38" fmla="*/ 2147483646 w 762"/>
              <a:gd name="T39" fmla="*/ 2147483646 h 375"/>
              <a:gd name="T40" fmla="*/ 2147483646 w 762"/>
              <a:gd name="T41" fmla="*/ 2147483646 h 375"/>
              <a:gd name="T42" fmla="*/ 2147483646 w 762"/>
              <a:gd name="T43" fmla="*/ 2147483646 h 375"/>
              <a:gd name="T44" fmla="*/ 2147483646 w 762"/>
              <a:gd name="T45" fmla="*/ 2147483646 h 375"/>
              <a:gd name="T46" fmla="*/ 2147483646 w 762"/>
              <a:gd name="T47" fmla="*/ 2147483646 h 375"/>
              <a:gd name="T48" fmla="*/ 2147483646 w 762"/>
              <a:gd name="T49" fmla="*/ 2147483646 h 375"/>
              <a:gd name="T50" fmla="*/ 2147483646 w 762"/>
              <a:gd name="T51" fmla="*/ 2147483646 h 375"/>
              <a:gd name="T52" fmla="*/ 2147483646 w 762"/>
              <a:gd name="T53" fmla="*/ 2147483646 h 375"/>
              <a:gd name="T54" fmla="*/ 2147483646 w 762"/>
              <a:gd name="T55" fmla="*/ 2147483646 h 375"/>
              <a:gd name="T56" fmla="*/ 2147483646 w 762"/>
              <a:gd name="T57" fmla="*/ 2147483646 h 37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62" h="375">
                <a:moveTo>
                  <a:pt x="0" y="374"/>
                </a:moveTo>
                <a:lnTo>
                  <a:pt x="59" y="348"/>
                </a:lnTo>
                <a:lnTo>
                  <a:pt x="88" y="340"/>
                </a:lnTo>
                <a:lnTo>
                  <a:pt x="126" y="329"/>
                </a:lnTo>
                <a:lnTo>
                  <a:pt x="155" y="308"/>
                </a:lnTo>
                <a:lnTo>
                  <a:pt x="184" y="275"/>
                </a:lnTo>
                <a:lnTo>
                  <a:pt x="214" y="195"/>
                </a:lnTo>
                <a:lnTo>
                  <a:pt x="228" y="162"/>
                </a:lnTo>
                <a:lnTo>
                  <a:pt x="236" y="106"/>
                </a:lnTo>
                <a:lnTo>
                  <a:pt x="243" y="65"/>
                </a:lnTo>
                <a:lnTo>
                  <a:pt x="243" y="41"/>
                </a:lnTo>
                <a:lnTo>
                  <a:pt x="251" y="18"/>
                </a:lnTo>
                <a:lnTo>
                  <a:pt x="258" y="6"/>
                </a:lnTo>
                <a:lnTo>
                  <a:pt x="281" y="0"/>
                </a:lnTo>
                <a:lnTo>
                  <a:pt x="302" y="5"/>
                </a:lnTo>
                <a:lnTo>
                  <a:pt x="325" y="14"/>
                </a:lnTo>
                <a:lnTo>
                  <a:pt x="347" y="27"/>
                </a:lnTo>
                <a:lnTo>
                  <a:pt x="369" y="55"/>
                </a:lnTo>
                <a:lnTo>
                  <a:pt x="399" y="88"/>
                </a:lnTo>
                <a:lnTo>
                  <a:pt x="428" y="124"/>
                </a:lnTo>
                <a:lnTo>
                  <a:pt x="465" y="171"/>
                </a:lnTo>
                <a:lnTo>
                  <a:pt x="502" y="227"/>
                </a:lnTo>
                <a:lnTo>
                  <a:pt x="540" y="277"/>
                </a:lnTo>
                <a:lnTo>
                  <a:pt x="576" y="310"/>
                </a:lnTo>
                <a:lnTo>
                  <a:pt x="613" y="330"/>
                </a:lnTo>
                <a:lnTo>
                  <a:pt x="643" y="348"/>
                </a:lnTo>
                <a:lnTo>
                  <a:pt x="680" y="357"/>
                </a:lnTo>
                <a:lnTo>
                  <a:pt x="710" y="359"/>
                </a:lnTo>
                <a:lnTo>
                  <a:pt x="761" y="367"/>
                </a:lnTo>
              </a:path>
            </a:pathLst>
          </a:custGeom>
          <a:gradFill rotWithShape="0">
            <a:gsLst>
              <a:gs pos="0">
                <a:srgbClr val="A8ED7F"/>
              </a:gs>
              <a:gs pos="100000">
                <a:srgbClr val="51DC00"/>
              </a:gs>
            </a:gsLst>
            <a:lin ang="0" scaled="1"/>
          </a:gradFill>
          <a:ln>
            <a:noFill/>
          </a:ln>
          <a:effectLst/>
          <a:extLst>
            <a:ext uri="{91240B29-F687-4F45-9708-019B960494DF}">
              <a14:hiddenLine xmlns:a14="http://schemas.microsoft.com/office/drawing/2010/main" w="12699"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74" name="Rectangle 177">
            <a:extLst>
              <a:ext uri="{FF2B5EF4-FFF2-40B4-BE49-F238E27FC236}">
                <a16:creationId xmlns:a16="http://schemas.microsoft.com/office/drawing/2014/main" id="{0569B44F-A955-0D42-9666-500023CA2EC8}"/>
              </a:ext>
            </a:extLst>
          </p:cNvPr>
          <p:cNvSpPr>
            <a:spLocks noChangeArrowheads="1"/>
          </p:cNvSpPr>
          <p:nvPr/>
        </p:nvSpPr>
        <p:spPr bwMode="auto">
          <a:xfrm>
            <a:off x="6626225" y="5178425"/>
            <a:ext cx="8413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FITC</a:t>
            </a:r>
          </a:p>
        </p:txBody>
      </p:sp>
      <p:sp>
        <p:nvSpPr>
          <p:cNvPr id="55475" name="Line 178">
            <a:extLst>
              <a:ext uri="{FF2B5EF4-FFF2-40B4-BE49-F238E27FC236}">
                <a16:creationId xmlns:a16="http://schemas.microsoft.com/office/drawing/2014/main" id="{FE74BF4C-4294-E54E-8E10-B21B529EC0B3}"/>
              </a:ext>
            </a:extLst>
          </p:cNvPr>
          <p:cNvSpPr>
            <a:spLocks noChangeShapeType="1"/>
          </p:cNvSpPr>
          <p:nvPr/>
        </p:nvSpPr>
        <p:spPr bwMode="auto">
          <a:xfrm>
            <a:off x="3579813" y="1422400"/>
            <a:ext cx="0" cy="4981575"/>
          </a:xfrm>
          <a:prstGeom prst="line">
            <a:avLst/>
          </a:prstGeom>
          <a:noFill/>
          <a:ln w="50799">
            <a:solidFill>
              <a:srgbClr val="AF7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6" name="Line 179">
            <a:extLst>
              <a:ext uri="{FF2B5EF4-FFF2-40B4-BE49-F238E27FC236}">
                <a16:creationId xmlns:a16="http://schemas.microsoft.com/office/drawing/2014/main" id="{1DAEBC4B-0550-7644-9935-DCBEEB3F6CB4}"/>
              </a:ext>
            </a:extLst>
          </p:cNvPr>
          <p:cNvSpPr>
            <a:spLocks noChangeShapeType="1"/>
          </p:cNvSpPr>
          <p:nvPr/>
        </p:nvSpPr>
        <p:spPr bwMode="auto">
          <a:xfrm>
            <a:off x="3930650" y="1417638"/>
            <a:ext cx="12700" cy="5000625"/>
          </a:xfrm>
          <a:prstGeom prst="line">
            <a:avLst/>
          </a:prstGeom>
          <a:noFill/>
          <a:ln w="50799">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7" name="Line 180">
            <a:extLst>
              <a:ext uri="{FF2B5EF4-FFF2-40B4-BE49-F238E27FC236}">
                <a16:creationId xmlns:a16="http://schemas.microsoft.com/office/drawing/2014/main" id="{014F37E7-EF15-3046-93B2-E5FC4E90249F}"/>
              </a:ext>
            </a:extLst>
          </p:cNvPr>
          <p:cNvSpPr>
            <a:spLocks noChangeShapeType="1"/>
          </p:cNvSpPr>
          <p:nvPr/>
        </p:nvSpPr>
        <p:spPr bwMode="auto">
          <a:xfrm>
            <a:off x="4211638" y="1422400"/>
            <a:ext cx="4762" cy="4278313"/>
          </a:xfrm>
          <a:prstGeom prst="line">
            <a:avLst/>
          </a:prstGeom>
          <a:noFill/>
          <a:ln w="50799">
            <a:solidFill>
              <a:srgbClr val="86FFD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8" name="Line 181">
            <a:extLst>
              <a:ext uri="{FF2B5EF4-FFF2-40B4-BE49-F238E27FC236}">
                <a16:creationId xmlns:a16="http://schemas.microsoft.com/office/drawing/2014/main" id="{D0FA3D55-1CDD-AF43-B207-59391C1DA9C7}"/>
              </a:ext>
            </a:extLst>
          </p:cNvPr>
          <p:cNvSpPr>
            <a:spLocks noChangeShapeType="1"/>
          </p:cNvSpPr>
          <p:nvPr/>
        </p:nvSpPr>
        <p:spPr bwMode="auto">
          <a:xfrm>
            <a:off x="2513013" y="1428750"/>
            <a:ext cx="0" cy="4984750"/>
          </a:xfrm>
          <a:prstGeom prst="line">
            <a:avLst/>
          </a:prstGeom>
          <a:noFill/>
          <a:ln w="50799">
            <a:solidFill>
              <a:srgbClr val="DEC4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79" name="Line 182">
            <a:extLst>
              <a:ext uri="{FF2B5EF4-FFF2-40B4-BE49-F238E27FC236}">
                <a16:creationId xmlns:a16="http://schemas.microsoft.com/office/drawing/2014/main" id="{DD80B609-8C1C-D34A-B59E-E267EE0351A9}"/>
              </a:ext>
            </a:extLst>
          </p:cNvPr>
          <p:cNvSpPr>
            <a:spLocks noChangeShapeType="1"/>
          </p:cNvSpPr>
          <p:nvPr/>
        </p:nvSpPr>
        <p:spPr bwMode="auto">
          <a:xfrm>
            <a:off x="2330450" y="5783263"/>
            <a:ext cx="0" cy="639762"/>
          </a:xfrm>
          <a:prstGeom prst="line">
            <a:avLst/>
          </a:prstGeom>
          <a:noFill/>
          <a:ln w="50799">
            <a:solidFill>
              <a:srgbClr val="D49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5480" name="Group 183">
            <a:extLst>
              <a:ext uri="{FF2B5EF4-FFF2-40B4-BE49-F238E27FC236}">
                <a16:creationId xmlns:a16="http://schemas.microsoft.com/office/drawing/2014/main" id="{285D839E-78DE-1940-9B5A-6298CC3B066B}"/>
              </a:ext>
            </a:extLst>
          </p:cNvPr>
          <p:cNvGrpSpPr>
            <a:grpSpLocks/>
          </p:cNvGrpSpPr>
          <p:nvPr/>
        </p:nvGrpSpPr>
        <p:grpSpPr bwMode="auto">
          <a:xfrm>
            <a:off x="1919288" y="830263"/>
            <a:ext cx="4505325" cy="544512"/>
            <a:chOff x="958" y="196"/>
            <a:chExt cx="2839" cy="343"/>
          </a:xfrm>
        </p:grpSpPr>
        <p:sp>
          <p:nvSpPr>
            <p:cNvPr id="55487" name="Rectangle 184">
              <a:extLst>
                <a:ext uri="{FF2B5EF4-FFF2-40B4-BE49-F238E27FC236}">
                  <a16:creationId xmlns:a16="http://schemas.microsoft.com/office/drawing/2014/main" id="{42E9C3EA-CAD4-D340-968B-8A210C58E8D9}"/>
                </a:ext>
              </a:extLst>
            </p:cNvPr>
            <p:cNvSpPr>
              <a:spLocks noChangeArrowheads="1"/>
            </p:cNvSpPr>
            <p:nvPr/>
          </p:nvSpPr>
          <p:spPr bwMode="auto">
            <a:xfrm>
              <a:off x="2717" y="362"/>
              <a:ext cx="463"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600 nm</a:t>
              </a:r>
            </a:p>
          </p:txBody>
        </p:sp>
        <p:grpSp>
          <p:nvGrpSpPr>
            <p:cNvPr id="55488" name="Group 185">
              <a:extLst>
                <a:ext uri="{FF2B5EF4-FFF2-40B4-BE49-F238E27FC236}">
                  <a16:creationId xmlns:a16="http://schemas.microsoft.com/office/drawing/2014/main" id="{0907A87F-A432-5F46-AA35-E7F586CC39BF}"/>
                </a:ext>
              </a:extLst>
            </p:cNvPr>
            <p:cNvGrpSpPr>
              <a:grpSpLocks/>
            </p:cNvGrpSpPr>
            <p:nvPr/>
          </p:nvGrpSpPr>
          <p:grpSpPr bwMode="auto">
            <a:xfrm>
              <a:off x="958" y="196"/>
              <a:ext cx="2839" cy="343"/>
              <a:chOff x="958" y="196"/>
              <a:chExt cx="2839" cy="343"/>
            </a:xfrm>
          </p:grpSpPr>
          <p:sp>
            <p:nvSpPr>
              <p:cNvPr id="55489" name="Rectangle 186">
                <a:extLst>
                  <a:ext uri="{FF2B5EF4-FFF2-40B4-BE49-F238E27FC236}">
                    <a16:creationId xmlns:a16="http://schemas.microsoft.com/office/drawing/2014/main" id="{0C547FF4-3B80-3142-A0F6-0008EA98D7FD}"/>
                  </a:ext>
                </a:extLst>
              </p:cNvPr>
              <p:cNvSpPr>
                <a:spLocks noChangeArrowheads="1"/>
              </p:cNvSpPr>
              <p:nvPr/>
            </p:nvSpPr>
            <p:spPr bwMode="auto">
              <a:xfrm>
                <a:off x="958"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300 nm</a:t>
                </a:r>
              </a:p>
            </p:txBody>
          </p:sp>
          <p:sp>
            <p:nvSpPr>
              <p:cNvPr id="55490" name="Rectangle 187">
                <a:extLst>
                  <a:ext uri="{FF2B5EF4-FFF2-40B4-BE49-F238E27FC236}">
                    <a16:creationId xmlns:a16="http://schemas.microsoft.com/office/drawing/2014/main" id="{C4328ED5-C200-B94E-AFB6-56792C37EB90}"/>
                  </a:ext>
                </a:extLst>
              </p:cNvPr>
              <p:cNvSpPr>
                <a:spLocks noChangeArrowheads="1"/>
              </p:cNvSpPr>
              <p:nvPr/>
            </p:nvSpPr>
            <p:spPr bwMode="auto">
              <a:xfrm>
                <a:off x="2096" y="362"/>
                <a:ext cx="499"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500 nm</a:t>
                </a:r>
              </a:p>
            </p:txBody>
          </p:sp>
          <p:sp>
            <p:nvSpPr>
              <p:cNvPr id="55491" name="Rectangle 188">
                <a:extLst>
                  <a:ext uri="{FF2B5EF4-FFF2-40B4-BE49-F238E27FC236}">
                    <a16:creationId xmlns:a16="http://schemas.microsoft.com/office/drawing/2014/main" id="{EECCDAF8-D239-204E-A844-0130260340BF}"/>
                  </a:ext>
                </a:extLst>
              </p:cNvPr>
              <p:cNvSpPr>
                <a:spLocks noChangeArrowheads="1"/>
              </p:cNvSpPr>
              <p:nvPr/>
            </p:nvSpPr>
            <p:spPr bwMode="auto">
              <a:xfrm>
                <a:off x="3334" y="362"/>
                <a:ext cx="463"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700 nm</a:t>
                </a:r>
              </a:p>
            </p:txBody>
          </p:sp>
          <p:sp>
            <p:nvSpPr>
              <p:cNvPr id="55492" name="Rectangle 189">
                <a:extLst>
                  <a:ext uri="{FF2B5EF4-FFF2-40B4-BE49-F238E27FC236}">
                    <a16:creationId xmlns:a16="http://schemas.microsoft.com/office/drawing/2014/main" id="{354C4390-A72B-3A45-9A8C-AC9C3BFB9EED}"/>
                  </a:ext>
                </a:extLst>
              </p:cNvPr>
              <p:cNvSpPr>
                <a:spLocks noChangeArrowheads="1"/>
              </p:cNvSpPr>
              <p:nvPr/>
            </p:nvSpPr>
            <p:spPr bwMode="auto">
              <a:xfrm>
                <a:off x="1473" y="362"/>
                <a:ext cx="498" cy="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550" tIns="41275" rIns="82550" bIns="41275">
                <a:spAutoFit/>
              </a:bodyPr>
              <a:lstStyle>
                <a:lvl1pPr defTabSz="822325">
                  <a:spcBef>
                    <a:spcPct val="20000"/>
                  </a:spcBef>
                  <a:buChar char="•"/>
                  <a:defRPr sz="3200">
                    <a:solidFill>
                      <a:schemeClr val="tx1"/>
                    </a:solidFill>
                    <a:latin typeface="Arial" panose="020B0604020202020204" pitchFamily="34" charset="0"/>
                  </a:defRPr>
                </a:lvl1pPr>
                <a:lvl2pPr marL="742950" indent="-285750" defTabSz="822325">
                  <a:spcBef>
                    <a:spcPct val="20000"/>
                  </a:spcBef>
                  <a:buChar char="–"/>
                  <a:defRPr sz="2800">
                    <a:solidFill>
                      <a:schemeClr val="tx1"/>
                    </a:solidFill>
                    <a:latin typeface="Arial" panose="020B0604020202020204" pitchFamily="34" charset="0"/>
                  </a:defRPr>
                </a:lvl2pPr>
                <a:lvl3pPr marL="1143000" indent="-228600" defTabSz="822325">
                  <a:spcBef>
                    <a:spcPct val="20000"/>
                  </a:spcBef>
                  <a:buChar char="•"/>
                  <a:defRPr sz="2400">
                    <a:solidFill>
                      <a:schemeClr val="tx1"/>
                    </a:solidFill>
                    <a:latin typeface="Arial" panose="020B0604020202020204" pitchFamily="34" charset="0"/>
                  </a:defRPr>
                </a:lvl3pPr>
                <a:lvl4pPr marL="1600200" indent="-228600" defTabSz="822325">
                  <a:spcBef>
                    <a:spcPct val="20000"/>
                  </a:spcBef>
                  <a:buChar char="–"/>
                  <a:defRPr sz="2000">
                    <a:solidFill>
                      <a:schemeClr val="tx1"/>
                    </a:solidFill>
                    <a:latin typeface="Arial" panose="020B0604020202020204" pitchFamily="34" charset="0"/>
                  </a:defRPr>
                </a:lvl4pPr>
                <a:lvl5pPr marL="2057400" indent="-228600" defTabSz="822325">
                  <a:spcBef>
                    <a:spcPct val="20000"/>
                  </a:spcBef>
                  <a:buChar char="»"/>
                  <a:defRPr sz="2000">
                    <a:solidFill>
                      <a:schemeClr val="tx1"/>
                    </a:solidFill>
                    <a:latin typeface="Arial" panose="020B0604020202020204" pitchFamily="34" charset="0"/>
                  </a:defRPr>
                </a:lvl5pPr>
                <a:lvl6pPr marL="25146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822325"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00" b="1"/>
                  <a:t>400 nm</a:t>
                </a:r>
              </a:p>
            </p:txBody>
          </p:sp>
          <p:sp>
            <p:nvSpPr>
              <p:cNvPr id="55493" name="Rectangle 190">
                <a:extLst>
                  <a:ext uri="{FF2B5EF4-FFF2-40B4-BE49-F238E27FC236}">
                    <a16:creationId xmlns:a16="http://schemas.microsoft.com/office/drawing/2014/main" id="{F05BCAE6-F2A1-864F-A645-93AFF6A025E0}"/>
                  </a:ext>
                </a:extLst>
              </p:cNvPr>
              <p:cNvSpPr>
                <a:spLocks noChangeArrowheads="1"/>
              </p:cNvSpPr>
              <p:nvPr/>
            </p:nvSpPr>
            <p:spPr bwMode="auto">
              <a:xfrm>
                <a:off x="1821"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a:t>457</a:t>
                </a:r>
              </a:p>
            </p:txBody>
          </p:sp>
          <p:sp>
            <p:nvSpPr>
              <p:cNvPr id="55494" name="Rectangle 191">
                <a:extLst>
                  <a:ext uri="{FF2B5EF4-FFF2-40B4-BE49-F238E27FC236}">
                    <a16:creationId xmlns:a16="http://schemas.microsoft.com/office/drawing/2014/main" id="{787DF48F-3A78-294A-BD9B-85179D87F670}"/>
                  </a:ext>
                </a:extLst>
              </p:cNvPr>
              <p:cNvSpPr>
                <a:spLocks noChangeArrowheads="1"/>
              </p:cNvSpPr>
              <p:nvPr/>
            </p:nvSpPr>
            <p:spPr bwMode="auto">
              <a:xfrm>
                <a:off x="1169"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350</a:t>
                </a:r>
              </a:p>
            </p:txBody>
          </p:sp>
          <p:sp>
            <p:nvSpPr>
              <p:cNvPr id="55495" name="Rectangle 192">
                <a:extLst>
                  <a:ext uri="{FF2B5EF4-FFF2-40B4-BE49-F238E27FC236}">
                    <a16:creationId xmlns:a16="http://schemas.microsoft.com/office/drawing/2014/main" id="{AE92C9F6-3DB8-EF42-B010-C680D2A25E9A}"/>
                  </a:ext>
                </a:extLst>
              </p:cNvPr>
              <p:cNvSpPr>
                <a:spLocks noChangeArrowheads="1"/>
              </p:cNvSpPr>
              <p:nvPr/>
            </p:nvSpPr>
            <p:spPr bwMode="auto">
              <a:xfrm>
                <a:off x="2341"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514</a:t>
                </a:r>
              </a:p>
            </p:txBody>
          </p:sp>
          <p:sp>
            <p:nvSpPr>
              <p:cNvPr id="55496" name="Rectangle 193">
                <a:extLst>
                  <a:ext uri="{FF2B5EF4-FFF2-40B4-BE49-F238E27FC236}">
                    <a16:creationId xmlns:a16="http://schemas.microsoft.com/office/drawing/2014/main" id="{37559CC8-C224-1944-9E56-F42FE4258535}"/>
                  </a:ext>
                </a:extLst>
              </p:cNvPr>
              <p:cNvSpPr>
                <a:spLocks noChangeArrowheads="1"/>
              </p:cNvSpPr>
              <p:nvPr/>
            </p:nvSpPr>
            <p:spPr bwMode="auto">
              <a:xfrm>
                <a:off x="2804"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610</a:t>
                </a:r>
              </a:p>
            </p:txBody>
          </p:sp>
          <p:sp>
            <p:nvSpPr>
              <p:cNvPr id="55497" name="Rectangle 194">
                <a:extLst>
                  <a:ext uri="{FF2B5EF4-FFF2-40B4-BE49-F238E27FC236}">
                    <a16:creationId xmlns:a16="http://schemas.microsoft.com/office/drawing/2014/main" id="{827C3204-38E3-494D-B394-49C3CA0B01BA}"/>
                  </a:ext>
                </a:extLst>
              </p:cNvPr>
              <p:cNvSpPr>
                <a:spLocks noChangeArrowheads="1"/>
              </p:cNvSpPr>
              <p:nvPr/>
            </p:nvSpPr>
            <p:spPr bwMode="auto">
              <a:xfrm>
                <a:off x="3101"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632</a:t>
                </a:r>
              </a:p>
            </p:txBody>
          </p:sp>
          <p:sp>
            <p:nvSpPr>
              <p:cNvPr id="55498" name="Rectangle 195">
                <a:extLst>
                  <a:ext uri="{FF2B5EF4-FFF2-40B4-BE49-F238E27FC236}">
                    <a16:creationId xmlns:a16="http://schemas.microsoft.com/office/drawing/2014/main" id="{20B2E7F2-2B70-0846-B81F-809C3151ED6B}"/>
                  </a:ext>
                </a:extLst>
              </p:cNvPr>
              <p:cNvSpPr>
                <a:spLocks noChangeArrowheads="1"/>
              </p:cNvSpPr>
              <p:nvPr/>
            </p:nvSpPr>
            <p:spPr bwMode="auto">
              <a:xfrm>
                <a:off x="2061" y="196"/>
                <a:ext cx="354" cy="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b="1" i="1"/>
                  <a:t>488</a:t>
                </a:r>
              </a:p>
            </p:txBody>
          </p:sp>
        </p:grpSp>
      </p:grpSp>
      <p:sp>
        <p:nvSpPr>
          <p:cNvPr id="55481" name="Rectangle 196">
            <a:extLst>
              <a:ext uri="{FF2B5EF4-FFF2-40B4-BE49-F238E27FC236}">
                <a16:creationId xmlns:a16="http://schemas.microsoft.com/office/drawing/2014/main" id="{71C7BA3E-FF7E-F542-94CA-4CD93A2CF6E4}"/>
              </a:ext>
            </a:extLst>
          </p:cNvPr>
          <p:cNvSpPr>
            <a:spLocks noChangeArrowheads="1"/>
          </p:cNvSpPr>
          <p:nvPr/>
        </p:nvSpPr>
        <p:spPr bwMode="auto">
          <a:xfrm>
            <a:off x="6400800" y="762000"/>
            <a:ext cx="2925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t>Common Laser Lines</a:t>
            </a:r>
          </a:p>
        </p:txBody>
      </p:sp>
      <p:sp>
        <p:nvSpPr>
          <p:cNvPr id="55482" name="Line 197">
            <a:extLst>
              <a:ext uri="{FF2B5EF4-FFF2-40B4-BE49-F238E27FC236}">
                <a16:creationId xmlns:a16="http://schemas.microsoft.com/office/drawing/2014/main" id="{7C16397D-B4AC-714B-91E7-898A7F13F222}"/>
              </a:ext>
            </a:extLst>
          </p:cNvPr>
          <p:cNvSpPr>
            <a:spLocks noChangeShapeType="1"/>
          </p:cNvSpPr>
          <p:nvPr/>
        </p:nvSpPr>
        <p:spPr bwMode="auto">
          <a:xfrm flipH="1">
            <a:off x="5799138" y="1019175"/>
            <a:ext cx="633412"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483" name="Line 198">
            <a:extLst>
              <a:ext uri="{FF2B5EF4-FFF2-40B4-BE49-F238E27FC236}">
                <a16:creationId xmlns:a16="http://schemas.microsoft.com/office/drawing/2014/main" id="{103E856E-774C-C242-A511-C3D1960A43B4}"/>
              </a:ext>
            </a:extLst>
          </p:cNvPr>
          <p:cNvSpPr>
            <a:spLocks noChangeShapeType="1"/>
          </p:cNvSpPr>
          <p:nvPr/>
        </p:nvSpPr>
        <p:spPr bwMode="auto">
          <a:xfrm>
            <a:off x="0" y="838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84" name="Line 200">
            <a:extLst>
              <a:ext uri="{FF2B5EF4-FFF2-40B4-BE49-F238E27FC236}">
                <a16:creationId xmlns:a16="http://schemas.microsoft.com/office/drawing/2014/main" id="{DAC7908D-AEB6-9E47-836E-F49021238524}"/>
              </a:ext>
            </a:extLst>
          </p:cNvPr>
          <p:cNvSpPr>
            <a:spLocks noChangeShapeType="1"/>
          </p:cNvSpPr>
          <p:nvPr/>
        </p:nvSpPr>
        <p:spPr bwMode="auto">
          <a:xfrm>
            <a:off x="0" y="838200"/>
            <a:ext cx="9144000"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485" name="Text Box 201">
            <a:extLst>
              <a:ext uri="{FF2B5EF4-FFF2-40B4-BE49-F238E27FC236}">
                <a16:creationId xmlns:a16="http://schemas.microsoft.com/office/drawing/2014/main" id="{82C8D81E-18E8-C74C-A0DF-7312FABF9A6D}"/>
              </a:ext>
            </a:extLst>
          </p:cNvPr>
          <p:cNvSpPr txBox="1">
            <a:spLocks noChangeArrowheads="1"/>
          </p:cNvSpPr>
          <p:nvPr/>
        </p:nvSpPr>
        <p:spPr bwMode="auto">
          <a:xfrm>
            <a:off x="1295400" y="5638800"/>
            <a:ext cx="8270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i="1"/>
              <a:t>325nm</a:t>
            </a:r>
          </a:p>
        </p:txBody>
      </p:sp>
      <p:sp>
        <p:nvSpPr>
          <p:cNvPr id="55486" name="Footer Placeholder 1">
            <a:extLst>
              <a:ext uri="{FF2B5EF4-FFF2-40B4-BE49-F238E27FC236}">
                <a16:creationId xmlns:a16="http://schemas.microsoft.com/office/drawing/2014/main" id="{FD53DD46-1912-1A4B-A45B-B9E64912A2D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Date Placeholder 3">
            <a:extLst>
              <a:ext uri="{FF2B5EF4-FFF2-40B4-BE49-F238E27FC236}">
                <a16:creationId xmlns:a16="http://schemas.microsoft.com/office/drawing/2014/main" id="{D9F05A54-1AD9-B24B-A1C6-E0FD750AE31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97AF62-B93A-6941-8DF1-8F2DB57F096A}"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57346" name="Slide Number Placeholder 5">
            <a:extLst>
              <a:ext uri="{FF2B5EF4-FFF2-40B4-BE49-F238E27FC236}">
                <a16:creationId xmlns:a16="http://schemas.microsoft.com/office/drawing/2014/main" id="{5313073F-53DA-0B4D-AC03-C1B6F394A6C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085C5C42-C680-564F-9FC9-28F151B17876}" type="slidenum">
              <a:rPr lang="en-US" altLang="en-US" sz="1400" smtClean="0">
                <a:latin typeface="Times New Roman" panose="02020603050405020304" pitchFamily="18" charset="0"/>
              </a:rPr>
              <a:pPr>
                <a:spcBef>
                  <a:spcPct val="0"/>
                </a:spcBef>
                <a:buFontTx/>
                <a:buNone/>
              </a:pPr>
              <a:t>29</a:t>
            </a:fld>
            <a:endParaRPr lang="en-US" altLang="en-US" sz="1400">
              <a:latin typeface="Times New Roman" panose="02020603050405020304" pitchFamily="18" charset="0"/>
            </a:endParaRPr>
          </a:p>
        </p:txBody>
      </p:sp>
      <p:sp>
        <p:nvSpPr>
          <p:cNvPr id="57347" name="Rectangle 2">
            <a:extLst>
              <a:ext uri="{FF2B5EF4-FFF2-40B4-BE49-F238E27FC236}">
                <a16:creationId xmlns:a16="http://schemas.microsoft.com/office/drawing/2014/main" id="{2AF57C53-94E5-944A-8D8E-D95440FE8EA5}"/>
              </a:ext>
            </a:extLst>
          </p:cNvPr>
          <p:cNvSpPr>
            <a:spLocks noGrp="1" noChangeArrowheads="1"/>
          </p:cNvSpPr>
          <p:nvPr>
            <p:ph type="title"/>
          </p:nvPr>
        </p:nvSpPr>
        <p:spPr>
          <a:xfrm>
            <a:off x="685800" y="152400"/>
            <a:ext cx="7772400" cy="533400"/>
          </a:xfrm>
        </p:spPr>
        <p:txBody>
          <a:bodyPr/>
          <a:lstStyle/>
          <a:p>
            <a:pPr eaLnBrk="1" hangingPunct="1"/>
            <a:r>
              <a:rPr lang="en-US" altLang="en-US"/>
              <a:t>Quenching, Bleaching &amp; Saturation</a:t>
            </a:r>
          </a:p>
        </p:txBody>
      </p:sp>
      <p:sp>
        <p:nvSpPr>
          <p:cNvPr id="57348" name="Rectangle 3">
            <a:extLst>
              <a:ext uri="{FF2B5EF4-FFF2-40B4-BE49-F238E27FC236}">
                <a16:creationId xmlns:a16="http://schemas.microsoft.com/office/drawing/2014/main" id="{55806A1E-61DE-9B43-9C97-4C4D3B7EE804}"/>
              </a:ext>
            </a:extLst>
          </p:cNvPr>
          <p:cNvSpPr>
            <a:spLocks noGrp="1" noChangeArrowheads="1"/>
          </p:cNvSpPr>
          <p:nvPr>
            <p:ph type="body" idx="1"/>
          </p:nvPr>
        </p:nvSpPr>
        <p:spPr>
          <a:xfrm>
            <a:off x="457200" y="1219200"/>
            <a:ext cx="8382000" cy="4114800"/>
          </a:xfrm>
        </p:spPr>
        <p:txBody>
          <a:bodyPr/>
          <a:lstStyle/>
          <a:p>
            <a:pPr eaLnBrk="1" hangingPunct="1"/>
            <a:r>
              <a:rPr lang="en-US" altLang="en-US" sz="2400"/>
              <a:t>Quenching is when excited molecules relax to ground states via nonradiative pathways avoiding fluorescence emission (vibration, collision, intersystem crossing)</a:t>
            </a:r>
          </a:p>
          <a:p>
            <a:pPr eaLnBrk="1" hangingPunct="1"/>
            <a:r>
              <a:rPr lang="en-US" altLang="en-US" sz="2400"/>
              <a:t>Molecular oxygen quenches by increasing the probability of intersystem crossing</a:t>
            </a:r>
          </a:p>
          <a:p>
            <a:pPr eaLnBrk="1" hangingPunct="1"/>
            <a:r>
              <a:rPr lang="en-US" altLang="en-US" sz="2400"/>
              <a:t>Polar solvents such as water generally quench fluorescence by orienting around the exited state dipoles</a:t>
            </a:r>
          </a:p>
          <a:p>
            <a:pPr eaLnBrk="1" hangingPunct="1"/>
            <a:endParaRPr lang="en-US" altLang="en-US" sz="2400"/>
          </a:p>
        </p:txBody>
      </p:sp>
      <p:sp>
        <p:nvSpPr>
          <p:cNvPr id="57349" name="Text Box 4">
            <a:extLst>
              <a:ext uri="{FF2B5EF4-FFF2-40B4-BE49-F238E27FC236}">
                <a16:creationId xmlns:a16="http://schemas.microsoft.com/office/drawing/2014/main" id="{3A5E6B8D-B31E-0848-9F6D-C7D0B6A5FDA2}"/>
              </a:ext>
            </a:extLst>
          </p:cNvPr>
          <p:cNvSpPr txBox="1">
            <a:spLocks noChangeArrowheads="1"/>
          </p:cNvSpPr>
          <p:nvPr/>
        </p:nvSpPr>
        <p:spPr bwMode="auto">
          <a:xfrm>
            <a:off x="6705600" y="5334000"/>
            <a:ext cx="1728788"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90</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115</a:t>
            </a:r>
          </a:p>
        </p:txBody>
      </p:sp>
      <p:sp>
        <p:nvSpPr>
          <p:cNvPr id="57350" name="Footer Placeholder 1">
            <a:extLst>
              <a:ext uri="{FF2B5EF4-FFF2-40B4-BE49-F238E27FC236}">
                <a16:creationId xmlns:a16="http://schemas.microsoft.com/office/drawing/2014/main" id="{AE830C00-B73C-F74F-B3F4-0798B7A5FB7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F254EDDE-932F-D84D-8700-1ADF6F2B6F16}"/>
              </a:ext>
            </a:extLst>
          </p:cNvPr>
          <p:cNvSpPr>
            <a:spLocks noGrp="1" noChangeArrowheads="1"/>
          </p:cNvSpPr>
          <p:nvPr>
            <p:ph type="title"/>
          </p:nvPr>
        </p:nvSpPr>
        <p:spPr>
          <a:xfrm>
            <a:off x="762000" y="0"/>
            <a:ext cx="7772400" cy="762000"/>
          </a:xfrm>
        </p:spPr>
        <p:txBody>
          <a:bodyPr/>
          <a:lstStyle/>
          <a:p>
            <a:r>
              <a:rPr lang="en-US" altLang="en-US" sz="2400"/>
              <a:t>Fluorophores have different absorption properties </a:t>
            </a:r>
          </a:p>
        </p:txBody>
      </p:sp>
      <p:sp>
        <p:nvSpPr>
          <p:cNvPr id="11266" name="Content Placeholder 2">
            <a:extLst>
              <a:ext uri="{FF2B5EF4-FFF2-40B4-BE49-F238E27FC236}">
                <a16:creationId xmlns:a16="http://schemas.microsoft.com/office/drawing/2014/main" id="{B0C5430C-0BAD-904E-8521-EF0A5FF1EE40}"/>
              </a:ext>
            </a:extLst>
          </p:cNvPr>
          <p:cNvSpPr>
            <a:spLocks noGrp="1" noChangeArrowheads="1"/>
          </p:cNvSpPr>
          <p:nvPr>
            <p:ph idx="1"/>
          </p:nvPr>
        </p:nvSpPr>
        <p:spPr/>
        <p:txBody>
          <a:bodyPr/>
          <a:lstStyle/>
          <a:p>
            <a:endParaRPr lang="en-US" altLang="en-US"/>
          </a:p>
        </p:txBody>
      </p:sp>
      <p:sp>
        <p:nvSpPr>
          <p:cNvPr id="11267" name="Date Placeholder 3">
            <a:extLst>
              <a:ext uri="{FF2B5EF4-FFF2-40B4-BE49-F238E27FC236}">
                <a16:creationId xmlns:a16="http://schemas.microsoft.com/office/drawing/2014/main" id="{612B2169-1074-884B-955E-84EE423FBD4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F5870A-288A-3447-9252-2630DA2A49F9}"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1268" name="Footer Placeholder 4">
            <a:extLst>
              <a:ext uri="{FF2B5EF4-FFF2-40B4-BE49-F238E27FC236}">
                <a16:creationId xmlns:a16="http://schemas.microsoft.com/office/drawing/2014/main" id="{0B5A5501-CC13-9845-8F2C-BE2774035A1A}"/>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11269" name="Slide Number Placeholder 5">
            <a:extLst>
              <a:ext uri="{FF2B5EF4-FFF2-40B4-BE49-F238E27FC236}">
                <a16:creationId xmlns:a16="http://schemas.microsoft.com/office/drawing/2014/main" id="{92AA3495-BAE5-DE40-A2E3-95CAE185672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B873CC6-D4B5-E24F-B1EE-BC5DF23874BA}" type="slidenum">
              <a:rPr lang="en-US" altLang="en-US" sz="1400" smtClean="0">
                <a:latin typeface="Times New Roman" panose="02020603050405020304" pitchFamily="18" charset="0"/>
              </a:rPr>
              <a:pPr>
                <a:spcBef>
                  <a:spcPct val="0"/>
                </a:spcBef>
                <a:buFontTx/>
                <a:buNone/>
              </a:pPr>
              <a:t>3</a:t>
            </a:fld>
            <a:endParaRPr lang="en-US" altLang="en-US" sz="1400">
              <a:latin typeface="Times New Roman" panose="02020603050405020304" pitchFamily="18" charset="0"/>
            </a:endParaRPr>
          </a:p>
        </p:txBody>
      </p:sp>
      <p:pic>
        <p:nvPicPr>
          <p:cNvPr id="11270" name="Picture 6">
            <a:extLst>
              <a:ext uri="{FF2B5EF4-FFF2-40B4-BE49-F238E27FC236}">
                <a16:creationId xmlns:a16="http://schemas.microsoft.com/office/drawing/2014/main" id="{3E93B2F8-D61A-6C4C-8EF3-628742151B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595438"/>
            <a:ext cx="6286500"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7">
            <a:extLst>
              <a:ext uri="{FF2B5EF4-FFF2-40B4-BE49-F238E27FC236}">
                <a16:creationId xmlns:a16="http://schemas.microsoft.com/office/drawing/2014/main" id="{B64ED213-54C1-A145-B6C7-6AEF8EA83F54}"/>
              </a:ext>
            </a:extLst>
          </p:cNvPr>
          <p:cNvSpPr>
            <a:spLocks noChangeArrowheads="1"/>
          </p:cNvSpPr>
          <p:nvPr/>
        </p:nvSpPr>
        <p:spPr bwMode="auto">
          <a:xfrm>
            <a:off x="133350" y="914400"/>
            <a:ext cx="88392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US" altLang="en-US" sz="2400">
                <a:latin typeface="Times New Roman" panose="02020603050405020304" pitchFamily="18" charset="0"/>
              </a:rPr>
              <a:t>The </a:t>
            </a:r>
            <a:r>
              <a:rPr lang="en-US" altLang="en-US" sz="2400">
                <a:solidFill>
                  <a:srgbClr val="FF0000"/>
                </a:solidFill>
                <a:latin typeface="Times New Roman" panose="02020603050405020304" pitchFamily="18" charset="0"/>
              </a:rPr>
              <a:t>structure</a:t>
            </a:r>
            <a:r>
              <a:rPr lang="en-US" altLang="en-US" sz="2400">
                <a:latin typeface="Times New Roman" panose="02020603050405020304" pitchFamily="18" charset="0"/>
              </a:rPr>
              <a:t> of the molecule dictates the likely-hood of absorption of energy to raise the energy state to an excited one</a:t>
            </a:r>
          </a:p>
        </p:txBody>
      </p:sp>
      <p:pic>
        <p:nvPicPr>
          <p:cNvPr id="11272" name="Picture 8">
            <a:extLst>
              <a:ext uri="{FF2B5EF4-FFF2-40B4-BE49-F238E27FC236}">
                <a16:creationId xmlns:a16="http://schemas.microsoft.com/office/drawing/2014/main" id="{BC760656-ED46-0446-8603-C8DAC1D48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0300" y="2139950"/>
            <a:ext cx="2852738"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10">
            <a:extLst>
              <a:ext uri="{FF2B5EF4-FFF2-40B4-BE49-F238E27FC236}">
                <a16:creationId xmlns:a16="http://schemas.microsoft.com/office/drawing/2014/main" id="{FAE92B85-F594-034B-AC80-B4B821EDC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863" y="3933825"/>
            <a:ext cx="6084887"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a:extLst>
              <a:ext uri="{FF2B5EF4-FFF2-40B4-BE49-F238E27FC236}">
                <a16:creationId xmlns:a16="http://schemas.microsoft.com/office/drawing/2014/main" id="{22705B91-A0CF-FC46-B511-CEFEEC888C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4508500"/>
            <a:ext cx="1316038"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TextBox 1">
            <a:extLst>
              <a:ext uri="{FF2B5EF4-FFF2-40B4-BE49-F238E27FC236}">
                <a16:creationId xmlns:a16="http://schemas.microsoft.com/office/drawing/2014/main" id="{FD6FF66C-DA97-3344-BBDB-26E26F8CEA5E}"/>
              </a:ext>
            </a:extLst>
          </p:cNvPr>
          <p:cNvSpPr txBox="1">
            <a:spLocks noChangeArrowheads="1"/>
          </p:cNvSpPr>
          <p:nvPr/>
        </p:nvSpPr>
        <p:spPr bwMode="auto">
          <a:xfrm>
            <a:off x="7204075" y="2967038"/>
            <a:ext cx="11223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Calcein</a:t>
            </a:r>
          </a:p>
        </p:txBody>
      </p:sp>
      <p:sp>
        <p:nvSpPr>
          <p:cNvPr id="11276" name="TextBox 12">
            <a:extLst>
              <a:ext uri="{FF2B5EF4-FFF2-40B4-BE49-F238E27FC236}">
                <a16:creationId xmlns:a16="http://schemas.microsoft.com/office/drawing/2014/main" id="{C463F93B-EF2C-064D-8A33-B51EC7E3D034}"/>
              </a:ext>
            </a:extLst>
          </p:cNvPr>
          <p:cNvSpPr txBox="1">
            <a:spLocks noChangeArrowheads="1"/>
          </p:cNvSpPr>
          <p:nvPr/>
        </p:nvSpPr>
        <p:spPr bwMode="auto">
          <a:xfrm>
            <a:off x="7200900" y="4703763"/>
            <a:ext cx="85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FITC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Date Placeholder 3">
            <a:extLst>
              <a:ext uri="{FF2B5EF4-FFF2-40B4-BE49-F238E27FC236}">
                <a16:creationId xmlns:a16="http://schemas.microsoft.com/office/drawing/2014/main" id="{0ACFCD8A-8741-804D-884D-401B9998ED4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CB088C-630A-4144-A730-8549B4594D11}"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59394" name="Slide Number Placeholder 5">
            <a:extLst>
              <a:ext uri="{FF2B5EF4-FFF2-40B4-BE49-F238E27FC236}">
                <a16:creationId xmlns:a16="http://schemas.microsoft.com/office/drawing/2014/main" id="{1DBFC27D-6E50-164C-9E6F-FACE0FB47AC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5B97FF99-C23F-FA4A-9E99-0C17369E69E2}" type="slidenum">
              <a:rPr lang="en-US" altLang="en-US" sz="1400" smtClean="0">
                <a:latin typeface="Times New Roman" panose="02020603050405020304" pitchFamily="18" charset="0"/>
              </a:rPr>
              <a:pPr>
                <a:spcBef>
                  <a:spcPct val="0"/>
                </a:spcBef>
                <a:buFontTx/>
                <a:buNone/>
              </a:pPr>
              <a:t>30</a:t>
            </a:fld>
            <a:endParaRPr lang="en-US" altLang="en-US" sz="1400">
              <a:latin typeface="Times New Roman" panose="02020603050405020304" pitchFamily="18" charset="0"/>
            </a:endParaRPr>
          </a:p>
        </p:txBody>
      </p:sp>
      <p:sp>
        <p:nvSpPr>
          <p:cNvPr id="59395" name="Rectangle 2">
            <a:extLst>
              <a:ext uri="{FF2B5EF4-FFF2-40B4-BE49-F238E27FC236}">
                <a16:creationId xmlns:a16="http://schemas.microsoft.com/office/drawing/2014/main" id="{4E055E32-0B29-4A4D-9BBF-2D9C09B5E9B5}"/>
              </a:ext>
            </a:extLst>
          </p:cNvPr>
          <p:cNvSpPr>
            <a:spLocks noGrp="1" noChangeArrowheads="1"/>
          </p:cNvSpPr>
          <p:nvPr>
            <p:ph type="title"/>
          </p:nvPr>
        </p:nvSpPr>
        <p:spPr>
          <a:xfrm>
            <a:off x="609600" y="152400"/>
            <a:ext cx="7772400" cy="609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Photobleaching</a:t>
            </a:r>
          </a:p>
        </p:txBody>
      </p:sp>
      <p:sp>
        <p:nvSpPr>
          <p:cNvPr id="59396" name="Rectangle 3">
            <a:extLst>
              <a:ext uri="{FF2B5EF4-FFF2-40B4-BE49-F238E27FC236}">
                <a16:creationId xmlns:a16="http://schemas.microsoft.com/office/drawing/2014/main" id="{93F77EC4-DE83-3347-9E32-8FD1221E5625}"/>
              </a:ext>
            </a:extLst>
          </p:cNvPr>
          <p:cNvSpPr>
            <a:spLocks noGrp="1" noChangeArrowheads="1"/>
          </p:cNvSpPr>
          <p:nvPr>
            <p:ph type="body" idx="1"/>
          </p:nvPr>
        </p:nvSpPr>
        <p:spPr>
          <a:xfrm>
            <a:off x="762000" y="1143000"/>
            <a:ext cx="80010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800"/>
              <a:t>Defined as the </a:t>
            </a:r>
            <a:r>
              <a:rPr lang="en-US" altLang="en-US" sz="2800">
                <a:solidFill>
                  <a:srgbClr val="FF0066"/>
                </a:solidFill>
              </a:rPr>
              <a:t>irreversible destruction</a:t>
            </a:r>
            <a:r>
              <a:rPr lang="en-US" altLang="en-US" sz="2800"/>
              <a:t> of an excited fluorophore </a:t>
            </a:r>
          </a:p>
          <a:p>
            <a:pPr eaLnBrk="1" hangingPunct="1"/>
            <a:r>
              <a:rPr lang="en-US" altLang="en-US" sz="2800"/>
              <a:t>Photobleaching is not a big problem for flow cytometry as long as the time window for excitation is very short (a few hundred microsconds)</a:t>
            </a:r>
          </a:p>
        </p:txBody>
      </p:sp>
      <p:sp>
        <p:nvSpPr>
          <p:cNvPr id="59397" name="Footer Placeholder 1">
            <a:extLst>
              <a:ext uri="{FF2B5EF4-FFF2-40B4-BE49-F238E27FC236}">
                <a16:creationId xmlns:a16="http://schemas.microsoft.com/office/drawing/2014/main" id="{2623B2CA-41D0-0C42-B891-63A723724D2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7EA30B54-1E20-1F47-A959-2E81AB4D0A15}"/>
              </a:ext>
            </a:extLst>
          </p:cNvPr>
          <p:cNvSpPr>
            <a:spLocks noGrp="1" noChangeArrowheads="1"/>
          </p:cNvSpPr>
          <p:nvPr>
            <p:ph type="title"/>
          </p:nvPr>
        </p:nvSpPr>
        <p:spPr>
          <a:xfrm>
            <a:off x="1141413" y="200025"/>
            <a:ext cx="6908800" cy="561975"/>
          </a:xfrm>
        </p:spPr>
        <p:txBody>
          <a:bodyPr/>
          <a:lstStyle/>
          <a:p>
            <a:r>
              <a:rPr lang="en-US" altLang="en-US" dirty="0">
                <a:ea typeface="ＭＳ Ｐゴシック" panose="020B0600070205080204" pitchFamily="34" charset="-128"/>
              </a:rPr>
              <a:t>Fluorescence</a:t>
            </a:r>
          </a:p>
        </p:txBody>
      </p:sp>
      <p:sp>
        <p:nvSpPr>
          <p:cNvPr id="61442" name="Rectangle 3">
            <a:extLst>
              <a:ext uri="{FF2B5EF4-FFF2-40B4-BE49-F238E27FC236}">
                <a16:creationId xmlns:a16="http://schemas.microsoft.com/office/drawing/2014/main" id="{52DAAEA6-2FC5-E34B-A58C-A344B1678AF6}"/>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61443" name="Picture 4" descr="jablonski">
            <a:extLst>
              <a:ext uri="{FF2B5EF4-FFF2-40B4-BE49-F238E27FC236}">
                <a16:creationId xmlns:a16="http://schemas.microsoft.com/office/drawing/2014/main" id="{82F17F5F-AEB1-DB41-8C4B-B21033E5AE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 y="1663700"/>
            <a:ext cx="8848725"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6">
            <a:extLst>
              <a:ext uri="{FF2B5EF4-FFF2-40B4-BE49-F238E27FC236}">
                <a16:creationId xmlns:a16="http://schemas.microsoft.com/office/drawing/2014/main" id="{BA290146-62F3-DC40-AF97-52431744C0C5}"/>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000">
              <a:latin typeface="Times New Roman" panose="02020603050405020304" pitchFamily="18" charset="0"/>
              <a:ea typeface="ＭＳ Ｐゴシック" panose="020B0600070205080204" pitchFamily="34" charset="-128"/>
            </a:endParaRPr>
          </a:p>
        </p:txBody>
      </p:sp>
      <p:sp>
        <p:nvSpPr>
          <p:cNvPr id="2" name="Date Placeholder 1">
            <a:extLst>
              <a:ext uri="{FF2B5EF4-FFF2-40B4-BE49-F238E27FC236}">
                <a16:creationId xmlns:a16="http://schemas.microsoft.com/office/drawing/2014/main" id="{314C3083-3631-034D-8DCD-75C74AE3AA40}"/>
              </a:ext>
            </a:extLst>
          </p:cNvPr>
          <p:cNvSpPr>
            <a:spLocks noGrp="1"/>
          </p:cNvSpPr>
          <p:nvPr>
            <p:ph type="dt" sz="half" idx="10"/>
          </p:nvPr>
        </p:nvSpPr>
        <p:spPr/>
        <p:txBody>
          <a:bodyPr/>
          <a:lstStyle/>
          <a:p>
            <a:pPr>
              <a:defRPr/>
            </a:pPr>
            <a:fld id="{D1E1704C-9CAE-5540-9C4B-36B0D018C604}" type="datetime12">
              <a:rPr lang="en-US" smtClean="0"/>
              <a:t>2:54 PM</a:t>
            </a:fld>
            <a:endParaRPr lang="en-US"/>
          </a:p>
        </p:txBody>
      </p:sp>
      <p:sp>
        <p:nvSpPr>
          <p:cNvPr id="3" name="Footer Placeholder 2">
            <a:extLst>
              <a:ext uri="{FF2B5EF4-FFF2-40B4-BE49-F238E27FC236}">
                <a16:creationId xmlns:a16="http://schemas.microsoft.com/office/drawing/2014/main" id="{0B95E803-B5B5-DC43-8049-B83843CEE834}"/>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131BE245-AD5B-1642-BF01-2796602E3FE6}"/>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31</a:t>
            </a:fld>
            <a:endParaRPr lang="en-US" altLang="en-US"/>
          </a:p>
        </p:txBody>
      </p:sp>
      <p:sp>
        <p:nvSpPr>
          <p:cNvPr id="5" name="TextBox 4">
            <a:extLst>
              <a:ext uri="{FF2B5EF4-FFF2-40B4-BE49-F238E27FC236}">
                <a16:creationId xmlns:a16="http://schemas.microsoft.com/office/drawing/2014/main" id="{F5FF61A5-AB54-8C40-825C-C75F23A1B937}"/>
              </a:ext>
            </a:extLst>
          </p:cNvPr>
          <p:cNvSpPr txBox="1"/>
          <p:nvPr/>
        </p:nvSpPr>
        <p:spPr>
          <a:xfrm>
            <a:off x="7565457" y="808522"/>
            <a:ext cx="184731" cy="461665"/>
          </a:xfrm>
          <a:prstGeom prst="rect">
            <a:avLst/>
          </a:prstGeom>
          <a:noFill/>
        </p:spPr>
        <p:txBody>
          <a:bodyPr wrap="none" rtlCol="0">
            <a:spAutoFit/>
          </a:bodyPr>
          <a:lstStyle/>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Date Placeholder 3">
            <a:extLst>
              <a:ext uri="{FF2B5EF4-FFF2-40B4-BE49-F238E27FC236}">
                <a16:creationId xmlns:a16="http://schemas.microsoft.com/office/drawing/2014/main" id="{01A9D648-AA43-7B48-9F9C-25070DF9DDC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39E370-82EE-334E-9482-C2F4BB5E9172}"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63490" name="Slide Number Placeholder 5">
            <a:extLst>
              <a:ext uri="{FF2B5EF4-FFF2-40B4-BE49-F238E27FC236}">
                <a16:creationId xmlns:a16="http://schemas.microsoft.com/office/drawing/2014/main" id="{6146817F-97DD-2A45-BC01-8BDF1B7D00E2}"/>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81E6582-8F3B-8747-838D-9B916EE31FAD}" type="slidenum">
              <a:rPr lang="en-US" altLang="en-US" sz="1400" smtClean="0">
                <a:latin typeface="Times New Roman" panose="02020603050405020304" pitchFamily="18" charset="0"/>
              </a:rPr>
              <a:pPr>
                <a:spcBef>
                  <a:spcPct val="0"/>
                </a:spcBef>
                <a:buFontTx/>
                <a:buNone/>
              </a:pPr>
              <a:t>32</a:t>
            </a:fld>
            <a:endParaRPr lang="en-US" altLang="en-US" sz="1400">
              <a:latin typeface="Times New Roman" panose="02020603050405020304" pitchFamily="18" charset="0"/>
            </a:endParaRPr>
          </a:p>
        </p:txBody>
      </p:sp>
      <p:sp>
        <p:nvSpPr>
          <p:cNvPr id="63491" name="Rectangle 2">
            <a:extLst>
              <a:ext uri="{FF2B5EF4-FFF2-40B4-BE49-F238E27FC236}">
                <a16:creationId xmlns:a16="http://schemas.microsoft.com/office/drawing/2014/main" id="{A65FF85A-EF2D-304E-B6FD-91A959810B09}"/>
              </a:ext>
            </a:extLst>
          </p:cNvPr>
          <p:cNvSpPr>
            <a:spLocks noGrp="1" noChangeArrowheads="1"/>
          </p:cNvSpPr>
          <p:nvPr>
            <p:ph type="title"/>
          </p:nvPr>
        </p:nvSpPr>
        <p:spPr>
          <a:xfrm>
            <a:off x="685800" y="0"/>
            <a:ext cx="77724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Photobleaching example from microscopy</a:t>
            </a:r>
          </a:p>
        </p:txBody>
      </p:sp>
      <p:sp>
        <p:nvSpPr>
          <p:cNvPr id="41987" name="Rectangle 3">
            <a:extLst>
              <a:ext uri="{FF2B5EF4-FFF2-40B4-BE49-F238E27FC236}">
                <a16:creationId xmlns:a16="http://schemas.microsoft.com/office/drawing/2014/main" id="{502F9AFF-1ABF-FB4C-A536-63E2E80B53E3}"/>
              </a:ext>
            </a:extLst>
          </p:cNvPr>
          <p:cNvSpPr>
            <a:spLocks noGrp="1" noChangeArrowheads="1"/>
          </p:cNvSpPr>
          <p:nvPr>
            <p:ph type="body" idx="1"/>
          </p:nvPr>
        </p:nvSpPr>
        <p:spPr>
          <a:xfrm>
            <a:off x="533400" y="1295400"/>
            <a:ext cx="8229600" cy="41148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defRPr/>
            </a:pPr>
            <a:r>
              <a:rPr lang="en-US" sz="2800" b="1">
                <a:solidFill>
                  <a:srgbClr val="00FF00"/>
                </a:solidFill>
                <a:effectLst>
                  <a:outerShdw blurRad="38100" dist="38100" dir="2700000" algn="tl">
                    <a:srgbClr val="C0C0C0"/>
                  </a:outerShdw>
                </a:effectLst>
              </a:rPr>
              <a:t>FITC</a:t>
            </a:r>
            <a:r>
              <a:rPr lang="en-US" sz="2800"/>
              <a:t> - at 4.4 x 10</a:t>
            </a:r>
            <a:r>
              <a:rPr lang="en-US" sz="2800" baseline="30000"/>
              <a:t>23</a:t>
            </a:r>
            <a:r>
              <a:rPr lang="en-US" sz="2800"/>
              <a:t> photons cm</a:t>
            </a:r>
            <a:r>
              <a:rPr lang="en-US" sz="2800" baseline="30000"/>
              <a:t>-2 </a:t>
            </a:r>
            <a:r>
              <a:rPr lang="en-US" sz="2800"/>
              <a:t>sec</a:t>
            </a:r>
            <a:r>
              <a:rPr lang="en-US" sz="2800" baseline="30000"/>
              <a:t>-1 </a:t>
            </a:r>
            <a:r>
              <a:rPr lang="en-US" sz="2800" b="1">
                <a:solidFill>
                  <a:srgbClr val="00FF00"/>
                </a:solidFill>
                <a:effectLst>
                  <a:outerShdw blurRad="38100" dist="38100" dir="2700000" algn="tl">
                    <a:srgbClr val="C0C0C0"/>
                  </a:outerShdw>
                </a:effectLst>
              </a:rPr>
              <a:t>FITC</a:t>
            </a:r>
            <a:r>
              <a:rPr lang="en-US" sz="2800"/>
              <a:t> bleaches with a quantum efficiency Q</a:t>
            </a:r>
            <a:r>
              <a:rPr lang="en-US" sz="2800" baseline="-25000"/>
              <a:t>b</a:t>
            </a:r>
            <a:r>
              <a:rPr lang="en-US" sz="2800"/>
              <a:t> of 3 x 10</a:t>
            </a:r>
            <a:r>
              <a:rPr lang="en-US" sz="2800" baseline="30000"/>
              <a:t>-5</a:t>
            </a:r>
            <a:endParaRPr lang="en-US" sz="2800"/>
          </a:p>
          <a:p>
            <a:pPr eaLnBrk="1" hangingPunct="1">
              <a:defRPr/>
            </a:pPr>
            <a:r>
              <a:rPr lang="en-US" sz="2800"/>
              <a:t>Therefore </a:t>
            </a:r>
            <a:r>
              <a:rPr lang="en-US" sz="2800" b="1">
                <a:solidFill>
                  <a:srgbClr val="00FF00"/>
                </a:solidFill>
                <a:effectLst>
                  <a:outerShdw blurRad="38100" dist="38100" dir="2700000" algn="tl">
                    <a:srgbClr val="C0C0C0"/>
                  </a:outerShdw>
                </a:effectLst>
              </a:rPr>
              <a:t>FITC</a:t>
            </a:r>
            <a:r>
              <a:rPr lang="en-US" sz="2800"/>
              <a:t> would be bleaching with a rate constant of 4.2 x 10</a:t>
            </a:r>
            <a:r>
              <a:rPr lang="en-US" sz="2800" baseline="30000"/>
              <a:t>3</a:t>
            </a:r>
            <a:r>
              <a:rPr lang="en-US" sz="2800"/>
              <a:t> sec</a:t>
            </a:r>
            <a:r>
              <a:rPr lang="en-US" sz="2800" baseline="30000"/>
              <a:t>-1 </a:t>
            </a:r>
            <a:r>
              <a:rPr lang="en-US" sz="2800"/>
              <a:t>so 37% of the molecules would remain after 240 </a:t>
            </a:r>
            <a:r>
              <a:rPr lang="en-US" sz="2800">
                <a:latin typeface="Symbol" pitchFamily="18" charset="2"/>
              </a:rPr>
              <a:t></a:t>
            </a:r>
            <a:r>
              <a:rPr lang="en-US" sz="2800"/>
              <a:t>sec of irradiation.</a:t>
            </a:r>
          </a:p>
          <a:p>
            <a:pPr eaLnBrk="1" hangingPunct="1">
              <a:defRPr/>
            </a:pPr>
            <a:r>
              <a:rPr lang="en-US" sz="2800"/>
              <a:t>In a single plane, 16 scans would cause 6-50% bleaching</a:t>
            </a:r>
          </a:p>
        </p:txBody>
      </p:sp>
      <p:sp>
        <p:nvSpPr>
          <p:cNvPr id="63493" name="Footer Placeholder 1">
            <a:extLst>
              <a:ext uri="{FF2B5EF4-FFF2-40B4-BE49-F238E27FC236}">
                <a16:creationId xmlns:a16="http://schemas.microsoft.com/office/drawing/2014/main" id="{8D647B8C-20EE-A041-8DA5-9F56773C181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Date Placeholder 3">
            <a:extLst>
              <a:ext uri="{FF2B5EF4-FFF2-40B4-BE49-F238E27FC236}">
                <a16:creationId xmlns:a16="http://schemas.microsoft.com/office/drawing/2014/main" id="{0B0ABDAB-B545-0544-A27F-3AE6BF924DA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8DAEF8A-9105-DE43-AB1C-A1CBF9982430}"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65538" name="Slide Number Placeholder 5">
            <a:extLst>
              <a:ext uri="{FF2B5EF4-FFF2-40B4-BE49-F238E27FC236}">
                <a16:creationId xmlns:a16="http://schemas.microsoft.com/office/drawing/2014/main" id="{A1F25E01-A0FE-AF49-8FB4-E031E3489E1A}"/>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AD8C303-A783-AF41-9746-CF457B6AE80F}" type="slidenum">
              <a:rPr lang="en-US" altLang="en-US" sz="1400" smtClean="0">
                <a:latin typeface="Times New Roman" panose="02020603050405020304" pitchFamily="18" charset="0"/>
              </a:rPr>
              <a:pPr>
                <a:spcBef>
                  <a:spcPct val="0"/>
                </a:spcBef>
                <a:buFontTx/>
                <a:buNone/>
              </a:pPr>
              <a:t>33</a:t>
            </a:fld>
            <a:endParaRPr lang="en-US" altLang="en-US" sz="1400">
              <a:latin typeface="Times New Roman" panose="02020603050405020304" pitchFamily="18" charset="0"/>
            </a:endParaRPr>
          </a:p>
        </p:txBody>
      </p:sp>
      <p:sp>
        <p:nvSpPr>
          <p:cNvPr id="65539" name="Rectangle 2">
            <a:extLst>
              <a:ext uri="{FF2B5EF4-FFF2-40B4-BE49-F238E27FC236}">
                <a16:creationId xmlns:a16="http://schemas.microsoft.com/office/drawing/2014/main" id="{4C7B4858-A6B1-CA48-B2D2-302C0D240D37}"/>
              </a:ext>
            </a:extLst>
          </p:cNvPr>
          <p:cNvSpPr>
            <a:spLocks noGrp="1" noChangeArrowheads="1"/>
          </p:cNvSpPr>
          <p:nvPr>
            <p:ph type="title"/>
          </p:nvPr>
        </p:nvSpPr>
        <p:spPr>
          <a:xfrm>
            <a:off x="1066800" y="0"/>
            <a:ext cx="6934200" cy="914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Excitation Saturation</a:t>
            </a:r>
          </a:p>
        </p:txBody>
      </p:sp>
      <p:sp>
        <p:nvSpPr>
          <p:cNvPr id="65540" name="Rectangle 3">
            <a:extLst>
              <a:ext uri="{FF2B5EF4-FFF2-40B4-BE49-F238E27FC236}">
                <a16:creationId xmlns:a16="http://schemas.microsoft.com/office/drawing/2014/main" id="{B387320D-951B-AE4A-BDCC-D4291132A873}"/>
              </a:ext>
            </a:extLst>
          </p:cNvPr>
          <p:cNvSpPr>
            <a:spLocks noGrp="1" noChangeArrowheads="1"/>
          </p:cNvSpPr>
          <p:nvPr>
            <p:ph type="body" idx="1"/>
          </p:nvPr>
        </p:nvSpPr>
        <p:spPr>
          <a:xfrm>
            <a:off x="561975" y="1308100"/>
            <a:ext cx="82296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000"/>
              <a:t>The </a:t>
            </a:r>
            <a:r>
              <a:rPr lang="en-US" altLang="en-US" sz="2000">
                <a:solidFill>
                  <a:srgbClr val="FF0000"/>
                </a:solidFill>
              </a:rPr>
              <a:t>rate of emission</a:t>
            </a:r>
            <a:r>
              <a:rPr lang="en-US" altLang="en-US" sz="2000"/>
              <a:t> is dependent upon the time the molecule remains within the </a:t>
            </a:r>
            <a:r>
              <a:rPr lang="en-US" altLang="en-US" sz="2000">
                <a:solidFill>
                  <a:srgbClr val="FF0000"/>
                </a:solidFill>
              </a:rPr>
              <a:t>excitation state</a:t>
            </a:r>
            <a:r>
              <a:rPr lang="en-US" altLang="en-US" sz="2000"/>
              <a:t> (the excited state lifetime </a:t>
            </a:r>
            <a:r>
              <a:rPr lang="en-US" altLang="en-US" sz="2000">
                <a:latin typeface="Symbol" pitchFamily="2" charset="2"/>
              </a:rPr>
              <a:t></a:t>
            </a:r>
            <a:r>
              <a:rPr lang="en-US" altLang="en-US" sz="2000" baseline="-25000"/>
              <a:t>f</a:t>
            </a:r>
            <a:r>
              <a:rPr lang="en-US" altLang="en-US" sz="2000"/>
              <a:t>)</a:t>
            </a:r>
          </a:p>
          <a:p>
            <a:pPr eaLnBrk="1" hangingPunct="1"/>
            <a:r>
              <a:rPr lang="en-US" altLang="en-US" sz="2000"/>
              <a:t>Optical </a:t>
            </a:r>
            <a:r>
              <a:rPr lang="en-US" altLang="en-US" sz="2000">
                <a:solidFill>
                  <a:srgbClr val="FF0000"/>
                </a:solidFill>
              </a:rPr>
              <a:t>saturation</a:t>
            </a:r>
            <a:r>
              <a:rPr lang="en-US" altLang="en-US" sz="2000"/>
              <a:t> occurs when  the rate of excitation exceeds the reciprocal of </a:t>
            </a:r>
            <a:r>
              <a:rPr lang="en-US" altLang="en-US" sz="2000">
                <a:latin typeface="Symbol" pitchFamily="2" charset="2"/>
              </a:rPr>
              <a:t></a:t>
            </a:r>
            <a:r>
              <a:rPr lang="en-US" altLang="en-US" sz="2000" baseline="-25000"/>
              <a:t>f</a:t>
            </a:r>
          </a:p>
          <a:p>
            <a:pPr eaLnBrk="1" hangingPunct="1"/>
            <a:r>
              <a:rPr lang="en-US" altLang="en-US" sz="2000"/>
              <a:t>(Microscopy example) In a scanned image of 512 x 768 pixels (400,000 pixels) if scanned in 1 second requires a dwell time per pixel of 2 x 10</a:t>
            </a:r>
            <a:r>
              <a:rPr lang="en-US" altLang="en-US" sz="2000" baseline="30000"/>
              <a:t>-6 </a:t>
            </a:r>
            <a:r>
              <a:rPr lang="en-US" altLang="en-US" sz="2000"/>
              <a:t>sec.</a:t>
            </a:r>
          </a:p>
          <a:p>
            <a:pPr eaLnBrk="1" hangingPunct="1"/>
            <a:r>
              <a:rPr lang="en-US" altLang="en-US" sz="2000"/>
              <a:t>Molecules that remain in the excitation beam for extended periods have higher probability of </a:t>
            </a:r>
            <a:r>
              <a:rPr lang="en-US" altLang="en-US" sz="2000">
                <a:solidFill>
                  <a:srgbClr val="FF0000"/>
                </a:solidFill>
              </a:rPr>
              <a:t>interstate crossings</a:t>
            </a:r>
            <a:r>
              <a:rPr lang="en-US" altLang="en-US" sz="2000"/>
              <a:t> and thus </a:t>
            </a:r>
            <a:r>
              <a:rPr lang="en-US" altLang="en-US" sz="2000">
                <a:solidFill>
                  <a:srgbClr val="FF0000"/>
                </a:solidFill>
              </a:rPr>
              <a:t>phosphorescence – fortunately this rarely happens in flow cytometry</a:t>
            </a:r>
            <a:endParaRPr lang="en-US" altLang="en-US" sz="2000"/>
          </a:p>
          <a:p>
            <a:pPr eaLnBrk="1" hangingPunct="1"/>
            <a:r>
              <a:rPr lang="en-US" altLang="en-US" sz="2000"/>
              <a:t>Usually, </a:t>
            </a:r>
            <a:r>
              <a:rPr lang="en-US" altLang="en-US" sz="2000">
                <a:solidFill>
                  <a:srgbClr val="FF0000"/>
                </a:solidFill>
              </a:rPr>
              <a:t>increasing dye concentration</a:t>
            </a:r>
            <a:r>
              <a:rPr lang="en-US" altLang="en-US" sz="2000"/>
              <a:t> can be the most effective means of </a:t>
            </a:r>
            <a:r>
              <a:rPr lang="en-US" altLang="en-US" sz="2000">
                <a:solidFill>
                  <a:srgbClr val="FF0000"/>
                </a:solidFill>
              </a:rPr>
              <a:t>increasing signal</a:t>
            </a:r>
            <a:r>
              <a:rPr lang="en-US" altLang="en-US" sz="2000"/>
              <a:t> when energy is not the limiting factor (i.e. laser based confocal systems)</a:t>
            </a:r>
          </a:p>
        </p:txBody>
      </p:sp>
      <p:sp>
        <p:nvSpPr>
          <p:cNvPr id="65541" name="Footer Placeholder 1">
            <a:extLst>
              <a:ext uri="{FF2B5EF4-FFF2-40B4-BE49-F238E27FC236}">
                <a16:creationId xmlns:a16="http://schemas.microsoft.com/office/drawing/2014/main" id="{C16DEC63-E81F-9D48-BDA8-C1080C03CAE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Date Placeholder 3">
            <a:extLst>
              <a:ext uri="{FF2B5EF4-FFF2-40B4-BE49-F238E27FC236}">
                <a16:creationId xmlns:a16="http://schemas.microsoft.com/office/drawing/2014/main" id="{BEFEE37E-F715-4A47-991B-8D74BFC1D6E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AB12696-5464-5048-8C6E-1355EF18C4B9}"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67586" name="Slide Number Placeholder 5">
            <a:extLst>
              <a:ext uri="{FF2B5EF4-FFF2-40B4-BE49-F238E27FC236}">
                <a16:creationId xmlns:a16="http://schemas.microsoft.com/office/drawing/2014/main" id="{2E6D2B46-DD14-CA43-A4A2-F0679F993F73}"/>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AD99AE7-CDA6-FB4B-8CE7-2994490AC22C}" type="slidenum">
              <a:rPr lang="en-US" altLang="en-US" sz="1400" smtClean="0">
                <a:latin typeface="Times New Roman" panose="02020603050405020304" pitchFamily="18" charset="0"/>
              </a:rPr>
              <a:pPr>
                <a:spcBef>
                  <a:spcPct val="0"/>
                </a:spcBef>
                <a:buFontTx/>
                <a:buNone/>
              </a:pPr>
              <a:t>34</a:t>
            </a:fld>
            <a:endParaRPr lang="en-US" altLang="en-US" sz="1400">
              <a:latin typeface="Times New Roman" panose="02020603050405020304" pitchFamily="18" charset="0"/>
            </a:endParaRPr>
          </a:p>
        </p:txBody>
      </p:sp>
      <p:sp>
        <p:nvSpPr>
          <p:cNvPr id="67587" name="Rectangle 2">
            <a:extLst>
              <a:ext uri="{FF2B5EF4-FFF2-40B4-BE49-F238E27FC236}">
                <a16:creationId xmlns:a16="http://schemas.microsoft.com/office/drawing/2014/main" id="{A076F375-FA89-B342-BF07-D86AE228A3B7}"/>
              </a:ext>
            </a:extLst>
          </p:cNvPr>
          <p:cNvSpPr>
            <a:spLocks noGrp="1" noChangeArrowheads="1"/>
          </p:cNvSpPr>
          <p:nvPr>
            <p:ph type="title"/>
          </p:nvPr>
        </p:nvSpPr>
        <p:spPr>
          <a:xfrm>
            <a:off x="685800" y="122238"/>
            <a:ext cx="7772400" cy="792162"/>
          </a:xfrm>
        </p:spPr>
        <p:txBody>
          <a:bodyPr/>
          <a:lstStyle/>
          <a:p>
            <a:pPr eaLnBrk="1" hangingPunct="1"/>
            <a:r>
              <a:rPr lang="en-US" altLang="en-US"/>
              <a:t>Phosphorescence</a:t>
            </a:r>
          </a:p>
        </p:txBody>
      </p:sp>
      <p:sp>
        <p:nvSpPr>
          <p:cNvPr id="67588" name="Rectangle 3">
            <a:extLst>
              <a:ext uri="{FF2B5EF4-FFF2-40B4-BE49-F238E27FC236}">
                <a16:creationId xmlns:a16="http://schemas.microsoft.com/office/drawing/2014/main" id="{B7FA23C9-F054-F14D-AF2C-E58E41526F6A}"/>
              </a:ext>
            </a:extLst>
          </p:cNvPr>
          <p:cNvSpPr>
            <a:spLocks noGrp="1" noChangeArrowheads="1"/>
          </p:cNvSpPr>
          <p:nvPr>
            <p:ph type="body" idx="1"/>
          </p:nvPr>
        </p:nvSpPr>
        <p:spPr>
          <a:xfrm>
            <a:off x="138113" y="1230313"/>
            <a:ext cx="8402637" cy="4114800"/>
          </a:xfrm>
        </p:spPr>
        <p:txBody>
          <a:bodyPr/>
          <a:lstStyle/>
          <a:p>
            <a:pPr eaLnBrk="1" hangingPunct="1">
              <a:lnSpc>
                <a:spcPct val="90000"/>
              </a:lnSpc>
            </a:pPr>
            <a:r>
              <a:rPr lang="en-US" altLang="en-US" sz="2400"/>
              <a:t>Following absorption, molecules can relax via a </a:t>
            </a:r>
            <a:r>
              <a:rPr lang="en-US" altLang="en-US" sz="2400">
                <a:solidFill>
                  <a:srgbClr val="FF0000"/>
                </a:solidFill>
              </a:rPr>
              <a:t>non-radiative transition</a:t>
            </a:r>
            <a:r>
              <a:rPr lang="en-US" altLang="en-US" sz="2400"/>
              <a:t> to the T</a:t>
            </a:r>
            <a:r>
              <a:rPr lang="en-US" altLang="en-US" sz="2400" baseline="-25000"/>
              <a:t>1</a:t>
            </a:r>
            <a:r>
              <a:rPr lang="en-US" altLang="en-US" sz="2400"/>
              <a:t> rather than the S</a:t>
            </a:r>
            <a:r>
              <a:rPr lang="en-US" altLang="en-US" sz="2400" baseline="-25000"/>
              <a:t>1 </a:t>
            </a:r>
            <a:r>
              <a:rPr lang="en-US" altLang="en-US" sz="2400"/>
              <a:t>state - this is called an </a:t>
            </a:r>
            <a:r>
              <a:rPr lang="en-US" altLang="en-US" sz="2400">
                <a:solidFill>
                  <a:srgbClr val="FF0000"/>
                </a:solidFill>
              </a:rPr>
              <a:t>intersystem crossing</a:t>
            </a:r>
            <a:endParaRPr lang="en-US" altLang="en-US" sz="2400"/>
          </a:p>
          <a:p>
            <a:pPr eaLnBrk="1" hangingPunct="1">
              <a:lnSpc>
                <a:spcPct val="90000"/>
              </a:lnSpc>
            </a:pPr>
            <a:r>
              <a:rPr lang="en-US" altLang="en-US" sz="2400"/>
              <a:t>While it is forbidden it does happen and has a low probability and takes a longer time - the energy dissipated is called </a:t>
            </a:r>
            <a:r>
              <a:rPr lang="en-US" altLang="en-US" sz="2400">
                <a:solidFill>
                  <a:srgbClr val="FF0000"/>
                </a:solidFill>
              </a:rPr>
              <a:t>phosphorescence</a:t>
            </a:r>
            <a:r>
              <a:rPr lang="en-US" altLang="en-US" sz="2400"/>
              <a:t> </a:t>
            </a:r>
          </a:p>
          <a:p>
            <a:pPr eaLnBrk="1" hangingPunct="1">
              <a:lnSpc>
                <a:spcPct val="90000"/>
              </a:lnSpc>
            </a:pPr>
            <a:r>
              <a:rPr lang="en-US" altLang="en-US" sz="2400"/>
              <a:t>Phosphorescence has a </a:t>
            </a:r>
            <a:r>
              <a:rPr lang="en-US" altLang="en-US" sz="2400">
                <a:solidFill>
                  <a:srgbClr val="FF0000"/>
                </a:solidFill>
              </a:rPr>
              <a:t>longer lifetime</a:t>
            </a:r>
            <a:r>
              <a:rPr lang="en-US" altLang="en-US" sz="2400"/>
              <a:t> than fluorescence (milliseconds rather than femtoseconds)</a:t>
            </a:r>
          </a:p>
          <a:p>
            <a:pPr eaLnBrk="1" hangingPunct="1">
              <a:lnSpc>
                <a:spcPct val="90000"/>
              </a:lnSpc>
            </a:pPr>
            <a:r>
              <a:rPr lang="en-US" altLang="en-US" sz="2400"/>
              <a:t>Phosphorescence generally occurs at longer wavelengths than fluorescence because the energy difference between S</a:t>
            </a:r>
            <a:r>
              <a:rPr lang="en-US" altLang="en-US" sz="2400" baseline="-25000"/>
              <a:t>0</a:t>
            </a:r>
            <a:r>
              <a:rPr lang="en-US" altLang="en-US" sz="2400"/>
              <a:t> and T</a:t>
            </a:r>
            <a:r>
              <a:rPr lang="en-US" altLang="en-US" sz="2400" baseline="-25000"/>
              <a:t>1</a:t>
            </a:r>
            <a:r>
              <a:rPr lang="en-US" altLang="en-US" sz="2400"/>
              <a:t> is lower</a:t>
            </a:r>
          </a:p>
        </p:txBody>
      </p:sp>
      <p:sp>
        <p:nvSpPr>
          <p:cNvPr id="67589" name="Text Box 4">
            <a:extLst>
              <a:ext uri="{FF2B5EF4-FFF2-40B4-BE49-F238E27FC236}">
                <a16:creationId xmlns:a16="http://schemas.microsoft.com/office/drawing/2014/main" id="{D37FD2ED-4FC3-884D-BD5E-D0E66D9A8731}"/>
              </a:ext>
            </a:extLst>
          </p:cNvPr>
          <p:cNvSpPr txBox="1">
            <a:spLocks noChangeArrowheads="1"/>
          </p:cNvSpPr>
          <p:nvPr/>
        </p:nvSpPr>
        <p:spPr bwMode="auto">
          <a:xfrm>
            <a:off x="7086600" y="5562600"/>
            <a:ext cx="1728788"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88</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113</a:t>
            </a:r>
          </a:p>
        </p:txBody>
      </p:sp>
      <p:sp>
        <p:nvSpPr>
          <p:cNvPr id="67590" name="Footer Placeholder 1">
            <a:extLst>
              <a:ext uri="{FF2B5EF4-FFF2-40B4-BE49-F238E27FC236}">
                <a16:creationId xmlns:a16="http://schemas.microsoft.com/office/drawing/2014/main" id="{093D4C5F-59D9-D348-ACCA-E50E19494268}"/>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2125B674-ECDA-5146-B471-511AF83D10FE}"/>
              </a:ext>
            </a:extLst>
          </p:cNvPr>
          <p:cNvSpPr>
            <a:spLocks noGrp="1" noChangeArrowheads="1"/>
          </p:cNvSpPr>
          <p:nvPr>
            <p:ph type="title"/>
          </p:nvPr>
        </p:nvSpPr>
        <p:spPr>
          <a:xfrm>
            <a:off x="428625" y="112713"/>
            <a:ext cx="7772400" cy="534987"/>
          </a:xfrm>
        </p:spPr>
        <p:txBody>
          <a:bodyPr/>
          <a:lstStyle/>
          <a:p>
            <a:r>
              <a:rPr lang="en-US" altLang="en-US" sz="2800">
                <a:ea typeface="ＭＳ Ｐゴシック" panose="020B0600070205080204" pitchFamily="34" charset="-128"/>
              </a:rPr>
              <a:t>Fluorochrome excitation and emission spectra</a:t>
            </a:r>
          </a:p>
        </p:txBody>
      </p:sp>
      <p:pic>
        <p:nvPicPr>
          <p:cNvPr id="69634" name="Content Placeholder 3" descr="488 laser bd page.png">
            <a:extLst>
              <a:ext uri="{FF2B5EF4-FFF2-40B4-BE49-F238E27FC236}">
                <a16:creationId xmlns:a16="http://schemas.microsoft.com/office/drawing/2014/main" id="{B8944984-1B93-4D45-A99B-AC4FA24DA46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8234" b="8234"/>
          <a:stretch>
            <a:fillRect/>
          </a:stretch>
        </p:blipFill>
        <p:spPr>
          <a:xfrm>
            <a:off x="436563" y="1979613"/>
            <a:ext cx="7772400" cy="4068762"/>
          </a:xfrm>
        </p:spPr>
      </p:pic>
      <p:sp>
        <p:nvSpPr>
          <p:cNvPr id="69635" name="TextBox 9">
            <a:extLst>
              <a:ext uri="{FF2B5EF4-FFF2-40B4-BE49-F238E27FC236}">
                <a16:creationId xmlns:a16="http://schemas.microsoft.com/office/drawing/2014/main" id="{CBF865C4-7190-7843-B5B2-29F535CB1013}"/>
              </a:ext>
            </a:extLst>
          </p:cNvPr>
          <p:cNvSpPr txBox="1">
            <a:spLocks noChangeArrowheads="1"/>
          </p:cNvSpPr>
          <p:nvPr/>
        </p:nvSpPr>
        <p:spPr bwMode="auto">
          <a:xfrm>
            <a:off x="711200" y="1465263"/>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latin typeface="Times New Roman" panose="02020603050405020304" pitchFamily="18" charset="0"/>
                <a:ea typeface="ＭＳ Ｐゴシック" panose="020B0600070205080204" pitchFamily="34" charset="-128"/>
              </a:rPr>
              <a:t>Typical fluorchromes</a:t>
            </a:r>
          </a:p>
        </p:txBody>
      </p:sp>
      <p:sp>
        <p:nvSpPr>
          <p:cNvPr id="69636" name="TextBox 10">
            <a:extLst>
              <a:ext uri="{FF2B5EF4-FFF2-40B4-BE49-F238E27FC236}">
                <a16:creationId xmlns:a16="http://schemas.microsoft.com/office/drawing/2014/main" id="{E253F4DA-D1EB-4741-811C-0EB343450DEB}"/>
              </a:ext>
            </a:extLst>
          </p:cNvPr>
          <p:cNvSpPr txBox="1">
            <a:spLocks noChangeArrowheads="1"/>
          </p:cNvSpPr>
          <p:nvPr/>
        </p:nvSpPr>
        <p:spPr bwMode="auto">
          <a:xfrm>
            <a:off x="3206750" y="1495425"/>
            <a:ext cx="62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FITC</a:t>
            </a:r>
          </a:p>
        </p:txBody>
      </p:sp>
      <p:sp>
        <p:nvSpPr>
          <p:cNvPr id="69637" name="TextBox 11">
            <a:extLst>
              <a:ext uri="{FF2B5EF4-FFF2-40B4-BE49-F238E27FC236}">
                <a16:creationId xmlns:a16="http://schemas.microsoft.com/office/drawing/2014/main" id="{EE4DA023-C56B-FD4E-873B-BC87F22D1DC2}"/>
              </a:ext>
            </a:extLst>
          </p:cNvPr>
          <p:cNvSpPr txBox="1">
            <a:spLocks noChangeArrowheads="1"/>
          </p:cNvSpPr>
          <p:nvPr/>
        </p:nvSpPr>
        <p:spPr bwMode="auto">
          <a:xfrm>
            <a:off x="4148138" y="1495425"/>
            <a:ext cx="4254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PE</a:t>
            </a:r>
          </a:p>
        </p:txBody>
      </p:sp>
      <p:sp>
        <p:nvSpPr>
          <p:cNvPr id="69638" name="TextBox 12">
            <a:extLst>
              <a:ext uri="{FF2B5EF4-FFF2-40B4-BE49-F238E27FC236}">
                <a16:creationId xmlns:a16="http://schemas.microsoft.com/office/drawing/2014/main" id="{50A2FDC7-CA95-2940-8A0A-38FF1782C9E2}"/>
              </a:ext>
            </a:extLst>
          </p:cNvPr>
          <p:cNvSpPr txBox="1">
            <a:spLocks noChangeArrowheads="1"/>
          </p:cNvSpPr>
          <p:nvPr/>
        </p:nvSpPr>
        <p:spPr bwMode="auto">
          <a:xfrm>
            <a:off x="5187950" y="1495425"/>
            <a:ext cx="12731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PerCP-Cy5.5</a:t>
            </a:r>
          </a:p>
        </p:txBody>
      </p:sp>
      <p:sp>
        <p:nvSpPr>
          <p:cNvPr id="69639" name="TextBox 13">
            <a:extLst>
              <a:ext uri="{FF2B5EF4-FFF2-40B4-BE49-F238E27FC236}">
                <a16:creationId xmlns:a16="http://schemas.microsoft.com/office/drawing/2014/main" id="{0BC1255A-4234-294C-9265-70728936EFB8}"/>
              </a:ext>
            </a:extLst>
          </p:cNvPr>
          <p:cNvSpPr txBox="1">
            <a:spLocks noChangeArrowheads="1"/>
          </p:cNvSpPr>
          <p:nvPr/>
        </p:nvSpPr>
        <p:spPr bwMode="auto">
          <a:xfrm>
            <a:off x="6548438" y="1495425"/>
            <a:ext cx="833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ea typeface="ＭＳ Ｐゴシック" panose="020B0600070205080204" pitchFamily="34" charset="-128"/>
              </a:rPr>
              <a:t>PE-Cy7</a:t>
            </a:r>
          </a:p>
        </p:txBody>
      </p:sp>
      <p:sp>
        <p:nvSpPr>
          <p:cNvPr id="69640" name="Down Arrow 15">
            <a:extLst>
              <a:ext uri="{FF2B5EF4-FFF2-40B4-BE49-F238E27FC236}">
                <a16:creationId xmlns:a16="http://schemas.microsoft.com/office/drawing/2014/main" id="{1AD3365D-C746-0643-B8AF-C1BFF403156A}"/>
              </a:ext>
            </a:extLst>
          </p:cNvPr>
          <p:cNvSpPr>
            <a:spLocks noChangeArrowheads="1"/>
          </p:cNvSpPr>
          <p:nvPr/>
        </p:nvSpPr>
        <p:spPr bwMode="auto">
          <a:xfrm>
            <a:off x="3516313" y="1803400"/>
            <a:ext cx="222250" cy="709613"/>
          </a:xfrm>
          <a:prstGeom prst="downArrow">
            <a:avLst>
              <a:gd name="adj1" fmla="val 50000"/>
              <a:gd name="adj2" fmla="val 49888"/>
            </a:avLst>
          </a:prstGeom>
          <a:solidFill>
            <a:srgbClr val="1FFF37"/>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1" name="Down Arrow 16">
            <a:extLst>
              <a:ext uri="{FF2B5EF4-FFF2-40B4-BE49-F238E27FC236}">
                <a16:creationId xmlns:a16="http://schemas.microsoft.com/office/drawing/2014/main" id="{5EF313F7-B1D1-254E-9A77-B4C2BECDB149}"/>
              </a:ext>
            </a:extLst>
          </p:cNvPr>
          <p:cNvSpPr>
            <a:spLocks noChangeArrowheads="1"/>
          </p:cNvSpPr>
          <p:nvPr/>
        </p:nvSpPr>
        <p:spPr bwMode="auto">
          <a:xfrm>
            <a:off x="4264025" y="1822450"/>
            <a:ext cx="222250" cy="709613"/>
          </a:xfrm>
          <a:prstGeom prst="downArrow">
            <a:avLst>
              <a:gd name="adj1" fmla="val 50000"/>
              <a:gd name="adj2" fmla="val 49888"/>
            </a:avLst>
          </a:prstGeom>
          <a:solidFill>
            <a:srgbClr val="FFFF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2" name="Down Arrow 17">
            <a:extLst>
              <a:ext uri="{FF2B5EF4-FFF2-40B4-BE49-F238E27FC236}">
                <a16:creationId xmlns:a16="http://schemas.microsoft.com/office/drawing/2014/main" id="{18651998-D307-A346-A2D0-9132DF714301}"/>
              </a:ext>
            </a:extLst>
          </p:cNvPr>
          <p:cNvSpPr>
            <a:spLocks noChangeArrowheads="1"/>
          </p:cNvSpPr>
          <p:nvPr/>
        </p:nvSpPr>
        <p:spPr bwMode="auto">
          <a:xfrm>
            <a:off x="5553075" y="1841500"/>
            <a:ext cx="222250" cy="709613"/>
          </a:xfrm>
          <a:prstGeom prst="downArrow">
            <a:avLst>
              <a:gd name="adj1" fmla="val 50000"/>
              <a:gd name="adj2" fmla="val 49888"/>
            </a:avLst>
          </a:prstGeom>
          <a:solidFill>
            <a:srgbClr val="FF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3" name="Down Arrow 18">
            <a:extLst>
              <a:ext uri="{FF2B5EF4-FFF2-40B4-BE49-F238E27FC236}">
                <a16:creationId xmlns:a16="http://schemas.microsoft.com/office/drawing/2014/main" id="{897C7AA2-AB32-674D-B29C-2494EA8F4430}"/>
              </a:ext>
            </a:extLst>
          </p:cNvPr>
          <p:cNvSpPr>
            <a:spLocks noChangeArrowheads="1"/>
          </p:cNvSpPr>
          <p:nvPr/>
        </p:nvSpPr>
        <p:spPr bwMode="auto">
          <a:xfrm>
            <a:off x="6815138" y="1798638"/>
            <a:ext cx="222250" cy="709612"/>
          </a:xfrm>
          <a:prstGeom prst="downArrow">
            <a:avLst>
              <a:gd name="adj1" fmla="val 50000"/>
              <a:gd name="adj2" fmla="val 49888"/>
            </a:avLst>
          </a:prstGeom>
          <a:solidFill>
            <a:srgbClr val="810000"/>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latin typeface="Times New Roman" panose="02020603050405020304" pitchFamily="18" charset="0"/>
              <a:ea typeface="ＭＳ Ｐゴシック" panose="020B0600070205080204" pitchFamily="34" charset="-128"/>
            </a:endParaRPr>
          </a:p>
        </p:txBody>
      </p:sp>
      <p:sp>
        <p:nvSpPr>
          <p:cNvPr id="69644" name="TextBox 19">
            <a:extLst>
              <a:ext uri="{FF2B5EF4-FFF2-40B4-BE49-F238E27FC236}">
                <a16:creationId xmlns:a16="http://schemas.microsoft.com/office/drawing/2014/main" id="{C5ACBAA4-EAD8-1348-9497-2B9876172A1F}"/>
              </a:ext>
            </a:extLst>
          </p:cNvPr>
          <p:cNvSpPr txBox="1">
            <a:spLocks noChangeArrowheads="1"/>
          </p:cNvSpPr>
          <p:nvPr/>
        </p:nvSpPr>
        <p:spPr bwMode="auto">
          <a:xfrm>
            <a:off x="2174171" y="6200745"/>
            <a:ext cx="5171609" cy="40011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3366FF"/>
                </a:solidFill>
                <a:latin typeface="Times New Roman" panose="02020603050405020304" pitchFamily="18" charset="0"/>
                <a:ea typeface="ＭＳ Ｐゴシック" panose="020B0600070205080204" pitchFamily="34" charset="-128"/>
              </a:rPr>
              <a:t>http://m.bdbiosciences.com/us/s/spectrumviewer</a:t>
            </a:r>
          </a:p>
        </p:txBody>
      </p:sp>
      <p:sp>
        <p:nvSpPr>
          <p:cNvPr id="2" name="Date Placeholder 1">
            <a:extLst>
              <a:ext uri="{FF2B5EF4-FFF2-40B4-BE49-F238E27FC236}">
                <a16:creationId xmlns:a16="http://schemas.microsoft.com/office/drawing/2014/main" id="{971106BB-9B82-264A-A05A-6552252995A6}"/>
              </a:ext>
            </a:extLst>
          </p:cNvPr>
          <p:cNvSpPr>
            <a:spLocks noGrp="1"/>
          </p:cNvSpPr>
          <p:nvPr>
            <p:ph type="dt" sz="half" idx="10"/>
          </p:nvPr>
        </p:nvSpPr>
        <p:spPr/>
        <p:txBody>
          <a:bodyPr/>
          <a:lstStyle/>
          <a:p>
            <a:pPr>
              <a:defRPr/>
            </a:pPr>
            <a:fld id="{AFE7E8D8-71CA-9744-9BCB-AE85123A4104}" type="datetime12">
              <a:rPr lang="en-US" smtClean="0"/>
              <a:t>2:54 PM</a:t>
            </a:fld>
            <a:endParaRPr lang="en-US"/>
          </a:p>
        </p:txBody>
      </p:sp>
      <p:sp>
        <p:nvSpPr>
          <p:cNvPr id="3" name="Footer Placeholder 2">
            <a:extLst>
              <a:ext uri="{FF2B5EF4-FFF2-40B4-BE49-F238E27FC236}">
                <a16:creationId xmlns:a16="http://schemas.microsoft.com/office/drawing/2014/main" id="{084F2795-20A7-2A43-A541-D37EF991EB80}"/>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D69335DF-0C6F-C247-B993-01A9FDA4ACEB}"/>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35</a:t>
            </a:fld>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FE45B06-8B5F-AF45-9D5F-2AEE57AB6291}"/>
              </a:ext>
            </a:extLst>
          </p:cNvPr>
          <p:cNvSpPr/>
          <p:nvPr/>
        </p:nvSpPr>
        <p:spPr>
          <a:xfrm>
            <a:off x="5715000" y="2592388"/>
            <a:ext cx="2563813" cy="355600"/>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58" name="Date Placeholder 3">
            <a:extLst>
              <a:ext uri="{FF2B5EF4-FFF2-40B4-BE49-F238E27FC236}">
                <a16:creationId xmlns:a16="http://schemas.microsoft.com/office/drawing/2014/main" id="{F630C20F-841E-014D-8F5F-40B4C3A0875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A74586-C684-3546-974C-86BCBF88811D}"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70659" name="Slide Number Placeholder 5">
            <a:extLst>
              <a:ext uri="{FF2B5EF4-FFF2-40B4-BE49-F238E27FC236}">
                <a16:creationId xmlns:a16="http://schemas.microsoft.com/office/drawing/2014/main" id="{3407163E-4C52-234E-B24A-499CF0CF5D1F}"/>
              </a:ext>
            </a:extLst>
          </p:cNvPr>
          <p:cNvSpPr>
            <a:spLocks noGrp="1"/>
          </p:cNvSpPr>
          <p:nvPr>
            <p:ph type="sldNum"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E48DDD5-E437-E44A-B10F-78DCA81AD399}" type="slidenum">
              <a:rPr lang="en-US" altLang="en-US" sz="1400" smtClean="0">
                <a:latin typeface="Times New Roman" panose="02020603050405020304" pitchFamily="18" charset="0"/>
              </a:rPr>
              <a:pPr>
                <a:spcBef>
                  <a:spcPct val="0"/>
                </a:spcBef>
                <a:buFontTx/>
                <a:buNone/>
              </a:pPr>
              <a:t>36</a:t>
            </a:fld>
            <a:endParaRPr lang="en-US" altLang="en-US" sz="1400">
              <a:latin typeface="Times New Roman" panose="02020603050405020304" pitchFamily="18" charset="0"/>
            </a:endParaRPr>
          </a:p>
        </p:txBody>
      </p:sp>
      <p:sp>
        <p:nvSpPr>
          <p:cNvPr id="70660" name="Rectangle 2">
            <a:extLst>
              <a:ext uri="{FF2B5EF4-FFF2-40B4-BE49-F238E27FC236}">
                <a16:creationId xmlns:a16="http://schemas.microsoft.com/office/drawing/2014/main" id="{82622AEE-97EC-FF4B-80C8-5B499FB695EE}"/>
              </a:ext>
            </a:extLst>
          </p:cNvPr>
          <p:cNvSpPr>
            <a:spLocks noGrp="1" noChangeArrowheads="1"/>
          </p:cNvSpPr>
          <p:nvPr>
            <p:ph type="title"/>
          </p:nvPr>
        </p:nvSpPr>
        <p:spPr>
          <a:xfrm>
            <a:off x="1066800" y="182563"/>
            <a:ext cx="6908800" cy="731837"/>
          </a:xfrm>
          <a:noFill/>
          <a:extLst>
            <a:ext uri="{91240B29-F687-4F45-9708-019B960494DF}">
              <a14:hiddenLine xmlns:a14="http://schemas.microsoft.com/office/drawing/2010/main" w="12700">
                <a:solidFill>
                  <a:schemeClr val="tx1"/>
                </a:solidFill>
                <a:miter lim="800000"/>
                <a:headEnd/>
                <a:tailEnd/>
              </a14:hiddenLine>
            </a:ext>
          </a:extLst>
        </p:spPr>
        <p:txBody>
          <a:bodyPr lIns="84138" tIns="42862" rIns="84138" bIns="42862"/>
          <a:lstStyle/>
          <a:p>
            <a:pPr defTabSz="841375" eaLnBrk="1" hangingPunct="1"/>
            <a:r>
              <a:rPr lang="en-US" altLang="en-US"/>
              <a:t>Excitation - Emission Peaks</a:t>
            </a:r>
          </a:p>
        </p:txBody>
      </p:sp>
      <p:sp>
        <p:nvSpPr>
          <p:cNvPr id="70661" name="Rectangle 3">
            <a:extLst>
              <a:ext uri="{FF2B5EF4-FFF2-40B4-BE49-F238E27FC236}">
                <a16:creationId xmlns:a16="http://schemas.microsoft.com/office/drawing/2014/main" id="{708C1B19-17D3-6C41-8978-3947026B4B58}"/>
              </a:ext>
            </a:extLst>
          </p:cNvPr>
          <p:cNvSpPr>
            <a:spLocks noChangeArrowheads="1"/>
          </p:cNvSpPr>
          <p:nvPr/>
        </p:nvSpPr>
        <p:spPr bwMode="auto">
          <a:xfrm>
            <a:off x="1239838" y="2506663"/>
            <a:ext cx="4568825" cy="41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250" tIns="47625" rIns="95250" bIns="47625">
            <a:spAutoFit/>
          </a:bodyPr>
          <a:lstStyle>
            <a:lvl1pPr defTabSz="941388">
              <a:spcBef>
                <a:spcPct val="20000"/>
              </a:spcBef>
              <a:buChar char="•"/>
              <a:defRPr sz="3200">
                <a:solidFill>
                  <a:schemeClr val="tx1"/>
                </a:solidFill>
                <a:latin typeface="Arial" panose="020B0604020202020204" pitchFamily="34" charset="0"/>
              </a:defRPr>
            </a:lvl1pPr>
            <a:lvl2pPr marL="742950" indent="-285750" defTabSz="941388">
              <a:spcBef>
                <a:spcPct val="20000"/>
              </a:spcBef>
              <a:buChar char="–"/>
              <a:defRPr sz="2800">
                <a:solidFill>
                  <a:schemeClr val="tx1"/>
                </a:solidFill>
                <a:latin typeface="Arial" panose="020B0604020202020204" pitchFamily="34" charset="0"/>
              </a:defRPr>
            </a:lvl2pPr>
            <a:lvl3pPr marL="1143000" indent="-228600" defTabSz="941388">
              <a:spcBef>
                <a:spcPct val="20000"/>
              </a:spcBef>
              <a:buChar char="•"/>
              <a:defRPr sz="2400">
                <a:solidFill>
                  <a:schemeClr val="tx1"/>
                </a:solidFill>
                <a:latin typeface="Arial" panose="020B0604020202020204" pitchFamily="34" charset="0"/>
              </a:defRPr>
            </a:lvl3pPr>
            <a:lvl4pPr marL="1600200" indent="-228600" defTabSz="941388">
              <a:spcBef>
                <a:spcPct val="20000"/>
              </a:spcBef>
              <a:buChar char="–"/>
              <a:defRPr sz="2000">
                <a:solidFill>
                  <a:schemeClr val="tx1"/>
                </a:solidFill>
                <a:latin typeface="Arial" panose="020B0604020202020204" pitchFamily="34" charset="0"/>
              </a:defRPr>
            </a:lvl4pPr>
            <a:lvl5pPr marL="2057400" indent="-228600" defTabSz="941388">
              <a:spcBef>
                <a:spcPct val="20000"/>
              </a:spcBef>
              <a:buChar char="»"/>
              <a:defRPr sz="2000">
                <a:solidFill>
                  <a:schemeClr val="tx1"/>
                </a:solidFill>
                <a:latin typeface="Arial" panose="020B0604020202020204" pitchFamily="34" charset="0"/>
              </a:defRPr>
            </a:lvl5pPr>
            <a:lvl6pPr marL="25146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100" b="1">
                <a:latin typeface="Times New Roman" panose="02020603050405020304" pitchFamily="18" charset="0"/>
              </a:rPr>
              <a:t>Fluorophore	          EX</a:t>
            </a:r>
            <a:r>
              <a:rPr lang="en-US" altLang="en-US" sz="2100" baseline="-25000">
                <a:latin typeface="Times New Roman" panose="02020603050405020304" pitchFamily="18" charset="0"/>
              </a:rPr>
              <a:t>peak</a:t>
            </a:r>
            <a:r>
              <a:rPr lang="en-US" altLang="en-US" sz="2100" b="1">
                <a:latin typeface="Times New Roman" panose="02020603050405020304" pitchFamily="18" charset="0"/>
              </a:rPr>
              <a:t>   EM </a:t>
            </a:r>
            <a:r>
              <a:rPr lang="en-US" altLang="en-US" sz="2100" baseline="-25000">
                <a:latin typeface="Times New Roman" panose="02020603050405020304" pitchFamily="18" charset="0"/>
              </a:rPr>
              <a:t>peak</a:t>
            </a:r>
            <a:r>
              <a:rPr lang="en-US" altLang="en-US" sz="2100" b="1" baseline="-25000">
                <a:latin typeface="Times New Roman" panose="02020603050405020304" pitchFamily="18" charset="0"/>
              </a:rPr>
              <a:t>  </a:t>
            </a:r>
          </a:p>
        </p:txBody>
      </p:sp>
      <p:sp>
        <p:nvSpPr>
          <p:cNvPr id="70662" name="Rectangle 4">
            <a:extLst>
              <a:ext uri="{FF2B5EF4-FFF2-40B4-BE49-F238E27FC236}">
                <a16:creationId xmlns:a16="http://schemas.microsoft.com/office/drawing/2014/main" id="{3CB99FF9-AB2B-2042-B170-67DE3C709780}"/>
              </a:ext>
            </a:extLst>
          </p:cNvPr>
          <p:cNvSpPr>
            <a:spLocks noChangeArrowheads="1"/>
          </p:cNvSpPr>
          <p:nvPr/>
        </p:nvSpPr>
        <p:spPr bwMode="auto">
          <a:xfrm>
            <a:off x="5715000" y="2236788"/>
            <a:ext cx="2589213"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5250" tIns="47625" rIns="95250" bIns="47625">
            <a:spAutoFit/>
          </a:bodyPr>
          <a:lstStyle>
            <a:lvl1pPr defTabSz="941388">
              <a:spcBef>
                <a:spcPct val="20000"/>
              </a:spcBef>
              <a:buChar char="•"/>
              <a:defRPr sz="3200">
                <a:solidFill>
                  <a:schemeClr val="tx1"/>
                </a:solidFill>
                <a:latin typeface="Arial" panose="020B0604020202020204" pitchFamily="34" charset="0"/>
              </a:defRPr>
            </a:lvl1pPr>
            <a:lvl2pPr marL="742950" indent="-285750" defTabSz="941388">
              <a:spcBef>
                <a:spcPct val="20000"/>
              </a:spcBef>
              <a:buChar char="–"/>
              <a:defRPr sz="2800">
                <a:solidFill>
                  <a:schemeClr val="tx1"/>
                </a:solidFill>
                <a:latin typeface="Arial" panose="020B0604020202020204" pitchFamily="34" charset="0"/>
              </a:defRPr>
            </a:lvl2pPr>
            <a:lvl3pPr marL="1143000" indent="-228600" defTabSz="941388">
              <a:spcBef>
                <a:spcPct val="20000"/>
              </a:spcBef>
              <a:buChar char="•"/>
              <a:defRPr sz="2400">
                <a:solidFill>
                  <a:schemeClr val="tx1"/>
                </a:solidFill>
                <a:latin typeface="Arial" panose="020B0604020202020204" pitchFamily="34" charset="0"/>
              </a:defRPr>
            </a:lvl3pPr>
            <a:lvl4pPr marL="1600200" indent="-228600" defTabSz="941388">
              <a:spcBef>
                <a:spcPct val="20000"/>
              </a:spcBef>
              <a:buChar char="–"/>
              <a:defRPr sz="2000">
                <a:solidFill>
                  <a:schemeClr val="tx1"/>
                </a:solidFill>
                <a:latin typeface="Arial" panose="020B0604020202020204" pitchFamily="34" charset="0"/>
              </a:defRPr>
            </a:lvl4pPr>
            <a:lvl5pPr marL="2057400" indent="-228600" defTabSz="941388">
              <a:spcBef>
                <a:spcPct val="20000"/>
              </a:spcBef>
              <a:buChar char="»"/>
              <a:defRPr sz="2000">
                <a:solidFill>
                  <a:schemeClr val="tx1"/>
                </a:solidFill>
                <a:latin typeface="Arial" panose="020B0604020202020204" pitchFamily="34" charset="0"/>
              </a:defRPr>
            </a:lvl5pPr>
            <a:lvl6pPr marL="25146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 Max Excitation at</a:t>
            </a:r>
          </a:p>
          <a:p>
            <a:pPr>
              <a:spcBef>
                <a:spcPct val="0"/>
              </a:spcBef>
              <a:buFontTx/>
              <a:buNone/>
            </a:pPr>
            <a:r>
              <a:rPr lang="en-US" altLang="en-US" sz="2000" b="1">
                <a:solidFill>
                  <a:schemeClr val="accent2"/>
                </a:solidFill>
                <a:latin typeface="Times New Roman" panose="02020603050405020304" pitchFamily="18" charset="0"/>
              </a:rPr>
              <a:t>488</a:t>
            </a:r>
            <a:r>
              <a:rPr lang="en-US" altLang="en-US" sz="2000" b="1">
                <a:latin typeface="Times New Roman" panose="02020603050405020304" pitchFamily="18" charset="0"/>
              </a:rPr>
              <a:t>	</a:t>
            </a:r>
            <a:r>
              <a:rPr lang="en-US" altLang="en-US" sz="2000" b="1">
                <a:solidFill>
                  <a:srgbClr val="FFFF00"/>
                </a:solidFill>
                <a:latin typeface="Times New Roman" panose="02020603050405020304" pitchFamily="18" charset="0"/>
              </a:rPr>
              <a:t>568</a:t>
            </a:r>
            <a:r>
              <a:rPr lang="en-US" altLang="en-US" sz="2000" b="1">
                <a:latin typeface="Times New Roman" panose="02020603050405020304" pitchFamily="18" charset="0"/>
              </a:rPr>
              <a:t>    </a:t>
            </a:r>
            <a:r>
              <a:rPr lang="en-US" altLang="en-US" sz="2000" b="1">
                <a:solidFill>
                  <a:srgbClr val="FF0000"/>
                </a:solidFill>
                <a:latin typeface="Times New Roman" panose="02020603050405020304" pitchFamily="18" charset="0"/>
              </a:rPr>
              <a:t>647</a:t>
            </a:r>
            <a:r>
              <a:rPr lang="en-US" altLang="en-US" sz="2000" b="1">
                <a:latin typeface="Times New Roman" panose="02020603050405020304" pitchFamily="18" charset="0"/>
              </a:rPr>
              <a:t> nm</a:t>
            </a:r>
          </a:p>
        </p:txBody>
      </p:sp>
      <p:sp>
        <p:nvSpPr>
          <p:cNvPr id="70663" name="Rectangle 5">
            <a:extLst>
              <a:ext uri="{FF2B5EF4-FFF2-40B4-BE49-F238E27FC236}">
                <a16:creationId xmlns:a16="http://schemas.microsoft.com/office/drawing/2014/main" id="{CB478447-137F-624C-8F5C-AA9E2EA9C334}"/>
              </a:ext>
            </a:extLst>
          </p:cNvPr>
          <p:cNvSpPr>
            <a:spLocks noChangeArrowheads="1"/>
          </p:cNvSpPr>
          <p:nvPr/>
        </p:nvSpPr>
        <p:spPr bwMode="auto">
          <a:xfrm>
            <a:off x="1055688" y="2959100"/>
            <a:ext cx="7102475" cy="2478088"/>
          </a:xfrm>
          <a:prstGeom prst="rect">
            <a:avLst/>
          </a:prstGeom>
          <a:solidFill>
            <a:srgbClr val="FFEBEB"/>
          </a:solidFill>
          <a:ln w="12700">
            <a:solidFill>
              <a:schemeClr val="tx1"/>
            </a:solidFill>
            <a:miter lim="800000"/>
            <a:headEnd/>
            <a:tailEnd/>
          </a:ln>
          <a:effectLst>
            <a:outerShdw dist="107763" dir="2700000" algn="ctr" rotWithShape="0">
              <a:schemeClr val="bg2"/>
            </a:outerShd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4" name="Rectangle 6">
            <a:extLst>
              <a:ext uri="{FF2B5EF4-FFF2-40B4-BE49-F238E27FC236}">
                <a16:creationId xmlns:a16="http://schemas.microsoft.com/office/drawing/2014/main" id="{A74A86E5-AAF1-9E4B-95AA-D232875CD7DA}"/>
              </a:ext>
            </a:extLst>
          </p:cNvPr>
          <p:cNvSpPr>
            <a:spLocks noChangeArrowheads="1"/>
          </p:cNvSpPr>
          <p:nvPr/>
        </p:nvSpPr>
        <p:spPr bwMode="auto">
          <a:xfrm>
            <a:off x="5638800" y="3379788"/>
            <a:ext cx="752475" cy="349250"/>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5" name="Rectangle 7">
            <a:extLst>
              <a:ext uri="{FF2B5EF4-FFF2-40B4-BE49-F238E27FC236}">
                <a16:creationId xmlns:a16="http://schemas.microsoft.com/office/drawing/2014/main" id="{8D6B1DD1-1513-ED40-A1A9-43B10D1D400A}"/>
              </a:ext>
            </a:extLst>
          </p:cNvPr>
          <p:cNvSpPr>
            <a:spLocks noChangeArrowheads="1"/>
          </p:cNvSpPr>
          <p:nvPr/>
        </p:nvSpPr>
        <p:spPr bwMode="auto">
          <a:xfrm>
            <a:off x="5638800" y="2998788"/>
            <a:ext cx="752475" cy="354012"/>
          </a:xfrm>
          <a:prstGeom prst="rect">
            <a:avLst/>
          </a:prstGeom>
          <a:solidFill>
            <a:srgbClr val="CCEC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6" name="Rectangle 8">
            <a:extLst>
              <a:ext uri="{FF2B5EF4-FFF2-40B4-BE49-F238E27FC236}">
                <a16:creationId xmlns:a16="http://schemas.microsoft.com/office/drawing/2014/main" id="{360751C1-EA24-C04F-9793-9843FC185E8B}"/>
              </a:ext>
            </a:extLst>
          </p:cNvPr>
          <p:cNvSpPr>
            <a:spLocks noChangeArrowheads="1"/>
          </p:cNvSpPr>
          <p:nvPr/>
        </p:nvSpPr>
        <p:spPr bwMode="auto">
          <a:xfrm>
            <a:off x="6629400" y="4141788"/>
            <a:ext cx="750888" cy="31591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7" name="Rectangle 9">
            <a:extLst>
              <a:ext uri="{FF2B5EF4-FFF2-40B4-BE49-F238E27FC236}">
                <a16:creationId xmlns:a16="http://schemas.microsoft.com/office/drawing/2014/main" id="{FF1980C5-4F61-B84D-B203-7558C36A7C41}"/>
              </a:ext>
            </a:extLst>
          </p:cNvPr>
          <p:cNvSpPr>
            <a:spLocks noChangeArrowheads="1"/>
          </p:cNvSpPr>
          <p:nvPr/>
        </p:nvSpPr>
        <p:spPr bwMode="auto">
          <a:xfrm>
            <a:off x="6629400" y="3760788"/>
            <a:ext cx="750888" cy="315912"/>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8" name="Rectangle 10">
            <a:extLst>
              <a:ext uri="{FF2B5EF4-FFF2-40B4-BE49-F238E27FC236}">
                <a16:creationId xmlns:a16="http://schemas.microsoft.com/office/drawing/2014/main" id="{DB542CFA-A4AE-AB4F-96CF-9655C98ED09C}"/>
              </a:ext>
            </a:extLst>
          </p:cNvPr>
          <p:cNvSpPr>
            <a:spLocks noChangeArrowheads="1"/>
          </p:cNvSpPr>
          <p:nvPr/>
        </p:nvSpPr>
        <p:spPr bwMode="auto">
          <a:xfrm>
            <a:off x="7391400" y="4903788"/>
            <a:ext cx="752475" cy="304800"/>
          </a:xfrm>
          <a:prstGeom prst="rect">
            <a:avLst/>
          </a:prstGeom>
          <a:solidFill>
            <a:schemeClr val="hlink"/>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69" name="Rectangle 11">
            <a:extLst>
              <a:ext uri="{FF2B5EF4-FFF2-40B4-BE49-F238E27FC236}">
                <a16:creationId xmlns:a16="http://schemas.microsoft.com/office/drawing/2014/main" id="{472AAC77-CA6A-4F4B-BDBC-B632A136AFF5}"/>
              </a:ext>
            </a:extLst>
          </p:cNvPr>
          <p:cNvSpPr>
            <a:spLocks noChangeArrowheads="1"/>
          </p:cNvSpPr>
          <p:nvPr/>
        </p:nvSpPr>
        <p:spPr bwMode="auto">
          <a:xfrm>
            <a:off x="6629400" y="4522788"/>
            <a:ext cx="750888" cy="317500"/>
          </a:xfrm>
          <a:prstGeom prst="rect">
            <a:avLst/>
          </a:prstGeom>
          <a:solidFill>
            <a:srgbClr val="00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70670" name="Rectangle 12">
            <a:extLst>
              <a:ext uri="{FF2B5EF4-FFF2-40B4-BE49-F238E27FC236}">
                <a16:creationId xmlns:a16="http://schemas.microsoft.com/office/drawing/2014/main" id="{39EC6D9A-FC06-D046-8333-7C267573F901}"/>
              </a:ext>
            </a:extLst>
          </p:cNvPr>
          <p:cNvSpPr>
            <a:spLocks noChangeArrowheads="1"/>
          </p:cNvSpPr>
          <p:nvPr/>
        </p:nvSpPr>
        <p:spPr bwMode="auto">
          <a:xfrm>
            <a:off x="1066800" y="2922588"/>
            <a:ext cx="7315200"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250" tIns="47625" rIns="95250" bIns="47625">
            <a:spAutoFit/>
          </a:bodyPr>
          <a:lstStyle>
            <a:lvl1pPr defTabSz="941388">
              <a:spcBef>
                <a:spcPct val="20000"/>
              </a:spcBef>
              <a:buChar char="•"/>
              <a:defRPr sz="3200">
                <a:solidFill>
                  <a:schemeClr val="tx1"/>
                </a:solidFill>
                <a:latin typeface="Arial" panose="020B0604020202020204" pitchFamily="34" charset="0"/>
              </a:defRPr>
            </a:lvl1pPr>
            <a:lvl2pPr marL="742950" indent="-285750" defTabSz="941388">
              <a:spcBef>
                <a:spcPct val="20000"/>
              </a:spcBef>
              <a:buChar char="–"/>
              <a:defRPr sz="2800">
                <a:solidFill>
                  <a:schemeClr val="tx1"/>
                </a:solidFill>
                <a:latin typeface="Arial" panose="020B0604020202020204" pitchFamily="34" charset="0"/>
              </a:defRPr>
            </a:lvl2pPr>
            <a:lvl3pPr marL="1143000" indent="-228600" defTabSz="941388">
              <a:spcBef>
                <a:spcPct val="20000"/>
              </a:spcBef>
              <a:buChar char="•"/>
              <a:defRPr sz="2400">
                <a:solidFill>
                  <a:schemeClr val="tx1"/>
                </a:solidFill>
                <a:latin typeface="Arial" panose="020B0604020202020204" pitchFamily="34" charset="0"/>
              </a:defRPr>
            </a:lvl3pPr>
            <a:lvl4pPr marL="1600200" indent="-228600" defTabSz="941388">
              <a:spcBef>
                <a:spcPct val="20000"/>
              </a:spcBef>
              <a:buChar char="–"/>
              <a:defRPr sz="2000">
                <a:solidFill>
                  <a:schemeClr val="tx1"/>
                </a:solidFill>
                <a:latin typeface="Arial" panose="020B0604020202020204" pitchFamily="34" charset="0"/>
              </a:defRPr>
            </a:lvl4pPr>
            <a:lvl5pPr marL="2057400" indent="-228600" defTabSz="941388">
              <a:spcBef>
                <a:spcPct val="20000"/>
              </a:spcBef>
              <a:buChar char="»"/>
              <a:defRPr sz="2000">
                <a:solidFill>
                  <a:schemeClr val="tx1"/>
                </a:solidFill>
                <a:latin typeface="Arial" panose="020B0604020202020204" pitchFamily="34" charset="0"/>
              </a:defRPr>
            </a:lvl5pPr>
            <a:lvl6pPr marL="25146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41388"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500">
                <a:latin typeface="Times New Roman" panose="02020603050405020304" pitchFamily="18" charset="0"/>
              </a:rPr>
              <a:t>FITC			496	518	</a:t>
            </a:r>
            <a:r>
              <a:rPr lang="en-US" altLang="en-US" sz="2500">
                <a:solidFill>
                  <a:schemeClr val="bg2"/>
                </a:solidFill>
                <a:latin typeface="Times New Roman" panose="02020603050405020304" pitchFamily="18" charset="0"/>
              </a:rPr>
              <a:t>87</a:t>
            </a:r>
            <a:r>
              <a:rPr lang="en-US" altLang="en-US" sz="2500">
                <a:latin typeface="Times New Roman" panose="02020603050405020304" pitchFamily="18" charset="0"/>
              </a:rPr>
              <a:t>	0	0</a:t>
            </a:r>
          </a:p>
          <a:p>
            <a:pPr>
              <a:spcBef>
                <a:spcPct val="0"/>
              </a:spcBef>
              <a:buFontTx/>
              <a:buNone/>
            </a:pPr>
            <a:r>
              <a:rPr lang="en-US" altLang="en-US" sz="2500">
                <a:latin typeface="Times New Roman" panose="02020603050405020304" pitchFamily="18" charset="0"/>
              </a:rPr>
              <a:t>Bodipy			503	511	</a:t>
            </a:r>
            <a:r>
              <a:rPr lang="en-US" altLang="en-US" sz="2500">
                <a:solidFill>
                  <a:schemeClr val="bg2"/>
                </a:solidFill>
                <a:latin typeface="Times New Roman" panose="02020603050405020304" pitchFamily="18" charset="0"/>
              </a:rPr>
              <a:t>58</a:t>
            </a:r>
            <a:r>
              <a:rPr lang="en-US" altLang="en-US" sz="2500">
                <a:latin typeface="Times New Roman" panose="02020603050405020304" pitchFamily="18" charset="0"/>
              </a:rPr>
              <a:t>	1	1</a:t>
            </a:r>
          </a:p>
          <a:p>
            <a:pPr>
              <a:spcBef>
                <a:spcPct val="0"/>
              </a:spcBef>
              <a:buFontTx/>
              <a:buNone/>
            </a:pPr>
            <a:r>
              <a:rPr lang="en-US" altLang="en-US" sz="2500">
                <a:latin typeface="Times New Roman" panose="02020603050405020304" pitchFamily="18" charset="0"/>
              </a:rPr>
              <a:t>Tetra-M-Rho		554	576	10	61	0</a:t>
            </a:r>
          </a:p>
          <a:p>
            <a:pPr>
              <a:spcBef>
                <a:spcPct val="0"/>
              </a:spcBef>
              <a:buFontTx/>
              <a:buNone/>
            </a:pPr>
            <a:r>
              <a:rPr lang="en-US" altLang="en-US" sz="2500">
                <a:latin typeface="Times New Roman" panose="02020603050405020304" pitchFamily="18" charset="0"/>
              </a:rPr>
              <a:t>L-Rhodamine		572	590	5	92	0</a:t>
            </a:r>
          </a:p>
          <a:p>
            <a:pPr>
              <a:spcBef>
                <a:spcPct val="0"/>
              </a:spcBef>
              <a:buFontTx/>
              <a:buNone/>
            </a:pPr>
            <a:r>
              <a:rPr lang="en-US" altLang="en-US" sz="2500">
                <a:latin typeface="Times New Roman" panose="02020603050405020304" pitchFamily="18" charset="0"/>
              </a:rPr>
              <a:t>Texas Red		592	610	3	45	1</a:t>
            </a:r>
          </a:p>
          <a:p>
            <a:pPr>
              <a:spcBef>
                <a:spcPct val="0"/>
              </a:spcBef>
              <a:buFontTx/>
              <a:buNone/>
            </a:pPr>
            <a:r>
              <a:rPr lang="en-US" altLang="en-US" sz="2500">
                <a:latin typeface="Times New Roman" panose="02020603050405020304" pitchFamily="18" charset="0"/>
              </a:rPr>
              <a:t>CY5			649	666	1	11	</a:t>
            </a:r>
            <a:r>
              <a:rPr lang="en-US" altLang="en-US" sz="2500">
                <a:solidFill>
                  <a:schemeClr val="bg1"/>
                </a:solidFill>
                <a:latin typeface="Times New Roman" panose="02020603050405020304" pitchFamily="18" charset="0"/>
              </a:rPr>
              <a:t>98</a:t>
            </a:r>
            <a:endParaRPr lang="en-US" altLang="en-US" sz="2500">
              <a:latin typeface="Times New Roman" panose="02020603050405020304" pitchFamily="18" charset="0"/>
            </a:endParaRPr>
          </a:p>
        </p:txBody>
      </p:sp>
      <p:sp>
        <p:nvSpPr>
          <p:cNvPr id="70671" name="Rectangle 13">
            <a:extLst>
              <a:ext uri="{FF2B5EF4-FFF2-40B4-BE49-F238E27FC236}">
                <a16:creationId xmlns:a16="http://schemas.microsoft.com/office/drawing/2014/main" id="{0E7C15CD-E4F5-AC42-B444-E1753BF9FB3C}"/>
              </a:ext>
            </a:extLst>
          </p:cNvPr>
          <p:cNvSpPr>
            <a:spLocks noChangeArrowheads="1"/>
          </p:cNvSpPr>
          <p:nvPr/>
        </p:nvSpPr>
        <p:spPr bwMode="auto">
          <a:xfrm>
            <a:off x="152400" y="5691188"/>
            <a:ext cx="85344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i="1">
                <a:latin typeface="Times New Roman" panose="02020603050405020304" pitchFamily="18" charset="0"/>
              </a:rPr>
              <a:t>Note: You will not be able to see CY5 fluorescence under the regular fluorescent microscope because the wavelength is too long.</a:t>
            </a:r>
          </a:p>
        </p:txBody>
      </p:sp>
      <p:sp>
        <p:nvSpPr>
          <p:cNvPr id="70672" name="Footer Placeholder 1">
            <a:extLst>
              <a:ext uri="{FF2B5EF4-FFF2-40B4-BE49-F238E27FC236}">
                <a16:creationId xmlns:a16="http://schemas.microsoft.com/office/drawing/2014/main" id="{C799BA0C-9C4F-AE4E-A8B8-26A830E747B4}"/>
              </a:ext>
            </a:extLst>
          </p:cNvPr>
          <p:cNvSpPr>
            <a:spLocks noGrp="1"/>
          </p:cNvSpPr>
          <p:nvPr>
            <p:ph type="ftr"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70673" name="TextBox 2">
            <a:extLst>
              <a:ext uri="{FF2B5EF4-FFF2-40B4-BE49-F238E27FC236}">
                <a16:creationId xmlns:a16="http://schemas.microsoft.com/office/drawing/2014/main" id="{7F11F819-51A2-434F-B65F-A73689132C7A}"/>
              </a:ext>
            </a:extLst>
          </p:cNvPr>
          <p:cNvSpPr txBox="1">
            <a:spLocks noChangeArrowheads="1"/>
          </p:cNvSpPr>
          <p:nvPr/>
        </p:nvSpPr>
        <p:spPr bwMode="auto">
          <a:xfrm>
            <a:off x="304800" y="819150"/>
            <a:ext cx="853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You should select fluorophores that match the laser excitation you have – and try to make sure they are not excited by other lines</a:t>
            </a:r>
          </a:p>
        </p:txBody>
      </p:sp>
    </p:spTree>
  </p:cSld>
  <p:clrMapOvr>
    <a:masterClrMapping/>
  </p:clrMapOvr>
  <p:transition advTm="384"/>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a:extLst>
              <a:ext uri="{FF2B5EF4-FFF2-40B4-BE49-F238E27FC236}">
                <a16:creationId xmlns:a16="http://schemas.microsoft.com/office/drawing/2014/main" id="{B8DEDB24-9B3D-E848-9365-1C97C1CCD77F}"/>
              </a:ext>
            </a:extLst>
          </p:cNvPr>
          <p:cNvSpPr>
            <a:spLocks noGrp="1" noChangeArrowheads="1"/>
          </p:cNvSpPr>
          <p:nvPr>
            <p:ph type="title"/>
          </p:nvPr>
        </p:nvSpPr>
        <p:spPr/>
        <p:txBody>
          <a:bodyPr/>
          <a:lstStyle/>
          <a:p>
            <a:r>
              <a:rPr lang="en-US" altLang="en-US"/>
              <a:t>Excitation Efficiency</a:t>
            </a:r>
          </a:p>
        </p:txBody>
      </p:sp>
      <p:sp>
        <p:nvSpPr>
          <p:cNvPr id="72706" name="Date Placeholder 3">
            <a:extLst>
              <a:ext uri="{FF2B5EF4-FFF2-40B4-BE49-F238E27FC236}">
                <a16:creationId xmlns:a16="http://schemas.microsoft.com/office/drawing/2014/main" id="{FCC88476-FAFE-E64A-B615-B2AEBBE64C4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4ECD1FD-E2B2-B44C-B819-D8EEC682CDE2}"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72707" name="Slide Number Placeholder 4">
            <a:extLst>
              <a:ext uri="{FF2B5EF4-FFF2-40B4-BE49-F238E27FC236}">
                <a16:creationId xmlns:a16="http://schemas.microsoft.com/office/drawing/2014/main" id="{8E403D1E-CD25-F44A-BC01-4AA044F134B0}"/>
              </a:ext>
            </a:extLst>
          </p:cNvPr>
          <p:cNvSpPr>
            <a:spLocks noGrp="1"/>
          </p:cNvSpPr>
          <p:nvPr>
            <p:ph type="sldNum"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6918F76-8EE9-8549-9450-A04D848F304F}" type="slidenum">
              <a:rPr lang="en-US" altLang="en-US" sz="1400" smtClean="0">
                <a:latin typeface="Times New Roman" panose="02020603050405020304" pitchFamily="18" charset="0"/>
              </a:rPr>
              <a:pPr>
                <a:spcBef>
                  <a:spcPct val="0"/>
                </a:spcBef>
                <a:buFontTx/>
                <a:buNone/>
              </a:pPr>
              <a:t>37</a:t>
            </a:fld>
            <a:endParaRPr lang="en-US" altLang="en-US" sz="1400">
              <a:latin typeface="Times New Roman" panose="02020603050405020304" pitchFamily="18" charset="0"/>
            </a:endParaRPr>
          </a:p>
        </p:txBody>
      </p:sp>
      <p:sp>
        <p:nvSpPr>
          <p:cNvPr id="72708" name="Footer Placeholder 5">
            <a:extLst>
              <a:ext uri="{FF2B5EF4-FFF2-40B4-BE49-F238E27FC236}">
                <a16:creationId xmlns:a16="http://schemas.microsoft.com/office/drawing/2014/main" id="{E5C0A346-566E-AA43-B44E-264A9712A67F}"/>
              </a:ext>
            </a:extLst>
          </p:cNvPr>
          <p:cNvSpPr>
            <a:spLocks noGrp="1"/>
          </p:cNvSpPr>
          <p:nvPr>
            <p:ph type="ftr"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pic>
        <p:nvPicPr>
          <p:cNvPr id="72709" name="Picture 6">
            <a:extLst>
              <a:ext uri="{FF2B5EF4-FFF2-40B4-BE49-F238E27FC236}">
                <a16:creationId xmlns:a16="http://schemas.microsoft.com/office/drawing/2014/main" id="{8C9F5A3C-6958-0041-960E-636287082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275" y="1295400"/>
            <a:ext cx="6308725"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7">
            <a:extLst>
              <a:ext uri="{FF2B5EF4-FFF2-40B4-BE49-F238E27FC236}">
                <a16:creationId xmlns:a16="http://schemas.microsoft.com/office/drawing/2014/main" id="{22C93ACA-300D-374B-90A2-AA40E3C50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1862138"/>
            <a:ext cx="27432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8">
            <a:extLst>
              <a:ext uri="{FF2B5EF4-FFF2-40B4-BE49-F238E27FC236}">
                <a16:creationId xmlns:a16="http://schemas.microsoft.com/office/drawing/2014/main" id="{493C82CF-1FF7-2F4A-9035-B875C1F27B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275" y="3767138"/>
            <a:ext cx="64770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9">
            <a:extLst>
              <a:ext uri="{FF2B5EF4-FFF2-40B4-BE49-F238E27FC236}">
                <a16:creationId xmlns:a16="http://schemas.microsoft.com/office/drawing/2014/main" id="{8174AFB0-E27C-BD4F-950E-60555596F9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863" y="4332288"/>
            <a:ext cx="2641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a:extLst>
              <a:ext uri="{FF2B5EF4-FFF2-40B4-BE49-F238E27FC236}">
                <a16:creationId xmlns:a16="http://schemas.microsoft.com/office/drawing/2014/main" id="{C4C72380-7BC5-DC4D-A7BD-CA0AE168CCBC}"/>
              </a:ext>
            </a:extLst>
          </p:cNvPr>
          <p:cNvSpPr>
            <a:spLocks noGrp="1" noChangeArrowheads="1"/>
          </p:cNvSpPr>
          <p:nvPr>
            <p:ph type="title"/>
          </p:nvPr>
        </p:nvSpPr>
        <p:spPr>
          <a:xfrm>
            <a:off x="695325" y="79375"/>
            <a:ext cx="7772400" cy="657225"/>
          </a:xfrm>
        </p:spPr>
        <p:txBody>
          <a:bodyPr/>
          <a:lstStyle/>
          <a:p>
            <a:r>
              <a:rPr lang="en-US" altLang="en-US" sz="2800">
                <a:ea typeface="ＭＳ Ｐゴシック" panose="020B0600070205080204" pitchFamily="34" charset="-128"/>
              </a:rPr>
              <a:t>The problem of spectral overlap</a:t>
            </a:r>
          </a:p>
        </p:txBody>
      </p:sp>
      <p:sp>
        <p:nvSpPr>
          <p:cNvPr id="73730" name="Content Placeholder 2">
            <a:extLst>
              <a:ext uri="{FF2B5EF4-FFF2-40B4-BE49-F238E27FC236}">
                <a16:creationId xmlns:a16="http://schemas.microsoft.com/office/drawing/2014/main" id="{DBA1D7D3-18A3-F045-A169-D17502118ED1}"/>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73731" name="Picture 3" descr="red laser  bd page.png">
            <a:extLst>
              <a:ext uri="{FF2B5EF4-FFF2-40B4-BE49-F238E27FC236}">
                <a16:creationId xmlns:a16="http://schemas.microsoft.com/office/drawing/2014/main" id="{E8966BAD-A8E0-7948-B1DB-AE9DB3A93E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38313"/>
            <a:ext cx="9144000" cy="282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a:extLst>
              <a:ext uri="{FF2B5EF4-FFF2-40B4-BE49-F238E27FC236}">
                <a16:creationId xmlns:a16="http://schemas.microsoft.com/office/drawing/2014/main" id="{FDFE447D-61D8-5B4F-BDDB-A6804155EAAA}"/>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426D9B1C-6D42-0341-8187-C1FC6981641A}"/>
              </a:ext>
            </a:extLst>
          </p:cNvPr>
          <p:cNvSpPr>
            <a:spLocks noGrp="1"/>
          </p:cNvSpPr>
          <p:nvPr>
            <p:ph type="dt" sz="half" idx="10"/>
          </p:nvPr>
        </p:nvSpPr>
        <p:spPr/>
        <p:txBody>
          <a:bodyPr/>
          <a:lstStyle/>
          <a:p>
            <a:pPr>
              <a:defRPr/>
            </a:pPr>
            <a:fld id="{7C6C3367-6A5C-1D42-9FA1-DB4126E4D8E7}" type="datetime12">
              <a:rPr lang="en-US" smtClean="0"/>
              <a:t>2:54 PM</a:t>
            </a:fld>
            <a:endParaRPr lang="en-US"/>
          </a:p>
        </p:txBody>
      </p:sp>
      <p:sp>
        <p:nvSpPr>
          <p:cNvPr id="3" name="Footer Placeholder 2">
            <a:extLst>
              <a:ext uri="{FF2B5EF4-FFF2-40B4-BE49-F238E27FC236}">
                <a16:creationId xmlns:a16="http://schemas.microsoft.com/office/drawing/2014/main" id="{B47CB7C4-1792-2E48-9F8F-831772A07CC7}"/>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0DC63A79-91FD-494B-B31A-30DE3532FE25}"/>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a:extLst>
              <a:ext uri="{FF2B5EF4-FFF2-40B4-BE49-F238E27FC236}">
                <a16:creationId xmlns:a16="http://schemas.microsoft.com/office/drawing/2014/main" id="{B6B03C4A-990F-0D4B-9EB2-686C599A65BC}"/>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74754" name="Content Placeholder 2">
            <a:extLst>
              <a:ext uri="{FF2B5EF4-FFF2-40B4-BE49-F238E27FC236}">
                <a16:creationId xmlns:a16="http://schemas.microsoft.com/office/drawing/2014/main" id="{10A1FE7C-D67A-4242-9E72-A201624F7567}"/>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74755" name="Picture 3" descr="common fluorochromes.png">
            <a:extLst>
              <a:ext uri="{FF2B5EF4-FFF2-40B4-BE49-F238E27FC236}">
                <a16:creationId xmlns:a16="http://schemas.microsoft.com/office/drawing/2014/main" id="{3A9C610B-9469-074D-8F2C-40CE08BB6C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4950" y="596900"/>
            <a:ext cx="77724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descr="blue laser bd page.png">
            <a:extLst>
              <a:ext uri="{FF2B5EF4-FFF2-40B4-BE49-F238E27FC236}">
                <a16:creationId xmlns:a16="http://schemas.microsoft.com/office/drawing/2014/main" id="{5C9FE11A-4834-C545-9576-6A71C55CD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363" y="4040188"/>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a:extLst>
              <a:ext uri="{FF2B5EF4-FFF2-40B4-BE49-F238E27FC236}">
                <a16:creationId xmlns:a16="http://schemas.microsoft.com/office/drawing/2014/main" id="{E67B86BC-3AD7-5349-857D-3A6370D589CD}"/>
              </a:ext>
            </a:extLst>
          </p:cNvPr>
          <p:cNvSpPr txBox="1">
            <a:spLocks noChangeArrowheads="1"/>
          </p:cNvSpPr>
          <p:nvPr/>
        </p:nvSpPr>
        <p:spPr bwMode="auto">
          <a:xfrm>
            <a:off x="7273925" y="6562725"/>
            <a:ext cx="16414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A5B1BB7F-5FEC-CB47-9892-49CC98EE0BD6}"/>
              </a:ext>
            </a:extLst>
          </p:cNvPr>
          <p:cNvSpPr>
            <a:spLocks noGrp="1"/>
          </p:cNvSpPr>
          <p:nvPr>
            <p:ph type="dt" sz="half" idx="10"/>
          </p:nvPr>
        </p:nvSpPr>
        <p:spPr/>
        <p:txBody>
          <a:bodyPr/>
          <a:lstStyle/>
          <a:p>
            <a:pPr>
              <a:defRPr/>
            </a:pPr>
            <a:fld id="{F8E6CB21-7B9C-7B4F-BDCF-7168F9E634D1}" type="datetime12">
              <a:rPr lang="en-US" smtClean="0"/>
              <a:t>2:54 PM</a:t>
            </a:fld>
            <a:endParaRPr lang="en-US"/>
          </a:p>
        </p:txBody>
      </p:sp>
      <p:sp>
        <p:nvSpPr>
          <p:cNvPr id="3" name="Footer Placeholder 2">
            <a:extLst>
              <a:ext uri="{FF2B5EF4-FFF2-40B4-BE49-F238E27FC236}">
                <a16:creationId xmlns:a16="http://schemas.microsoft.com/office/drawing/2014/main" id="{331FC42B-AFF9-F94F-8D2B-5F1052F7B86E}"/>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CC4D9EA9-39BB-DF40-B859-E4F92ACB976D}"/>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39</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Date Placeholder 3">
            <a:extLst>
              <a:ext uri="{FF2B5EF4-FFF2-40B4-BE49-F238E27FC236}">
                <a16:creationId xmlns:a16="http://schemas.microsoft.com/office/drawing/2014/main" id="{B3250CAB-8BD5-BA44-87D2-0FA5F9490C6C}"/>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D2A3FA-7DB2-7341-A620-62E88A8331DD}"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2290" name="Slide Number Placeholder 5">
            <a:extLst>
              <a:ext uri="{FF2B5EF4-FFF2-40B4-BE49-F238E27FC236}">
                <a16:creationId xmlns:a16="http://schemas.microsoft.com/office/drawing/2014/main" id="{9181FE91-8579-B847-A8B6-5703F1E1727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432923A-DD0E-2B46-8B33-7E54A44748F8}" type="slidenum">
              <a:rPr lang="en-US" altLang="en-US" sz="1400" smtClean="0">
                <a:latin typeface="Times New Roman" panose="02020603050405020304" pitchFamily="18" charset="0"/>
              </a:rPr>
              <a:pPr>
                <a:spcBef>
                  <a:spcPct val="0"/>
                </a:spcBef>
                <a:buFontTx/>
                <a:buNone/>
              </a:pPr>
              <a:t>4</a:t>
            </a:fld>
            <a:endParaRPr lang="en-US" altLang="en-US" sz="1400">
              <a:latin typeface="Times New Roman" panose="02020603050405020304" pitchFamily="18" charset="0"/>
            </a:endParaRPr>
          </a:p>
        </p:txBody>
      </p:sp>
      <p:sp>
        <p:nvSpPr>
          <p:cNvPr id="12291" name="Rectangle 2">
            <a:extLst>
              <a:ext uri="{FF2B5EF4-FFF2-40B4-BE49-F238E27FC236}">
                <a16:creationId xmlns:a16="http://schemas.microsoft.com/office/drawing/2014/main" id="{049FFB56-7A36-724F-A7E7-0BF16D9D461F}"/>
              </a:ext>
            </a:extLst>
          </p:cNvPr>
          <p:cNvSpPr>
            <a:spLocks noGrp="1" noChangeArrowheads="1"/>
          </p:cNvSpPr>
          <p:nvPr>
            <p:ph type="title"/>
          </p:nvPr>
        </p:nvSpPr>
        <p:spPr>
          <a:xfrm>
            <a:off x="646113" y="0"/>
            <a:ext cx="7772400" cy="1143000"/>
          </a:xfrm>
        </p:spPr>
        <p:txBody>
          <a:bodyPr/>
          <a:lstStyle/>
          <a:p>
            <a:pPr eaLnBrk="1" hangingPunct="1"/>
            <a:r>
              <a:rPr lang="en-US" altLang="en-US"/>
              <a:t>Lifetime</a:t>
            </a:r>
          </a:p>
        </p:txBody>
      </p:sp>
      <p:sp>
        <p:nvSpPr>
          <p:cNvPr id="12292" name="Rectangle 3">
            <a:extLst>
              <a:ext uri="{FF2B5EF4-FFF2-40B4-BE49-F238E27FC236}">
                <a16:creationId xmlns:a16="http://schemas.microsoft.com/office/drawing/2014/main" id="{AB1C64C6-D8F4-E34B-9D02-D6D60FE4D36F}"/>
              </a:ext>
            </a:extLst>
          </p:cNvPr>
          <p:cNvSpPr>
            <a:spLocks noGrp="1" noChangeArrowheads="1"/>
          </p:cNvSpPr>
          <p:nvPr>
            <p:ph type="body" idx="1"/>
          </p:nvPr>
        </p:nvSpPr>
        <p:spPr>
          <a:xfrm>
            <a:off x="304800" y="990600"/>
            <a:ext cx="8686800" cy="4826000"/>
          </a:xfrm>
        </p:spPr>
        <p:txBody>
          <a:bodyPr/>
          <a:lstStyle/>
          <a:p>
            <a:pPr eaLnBrk="1" hangingPunct="1">
              <a:lnSpc>
                <a:spcPct val="90000"/>
              </a:lnSpc>
            </a:pPr>
            <a:r>
              <a:rPr lang="en-US" altLang="en-US" sz="2400"/>
              <a:t>Absorption associated with electronic transitions (electrons changing states) occurs in about 1 </a:t>
            </a:r>
            <a:r>
              <a:rPr lang="en-US" altLang="en-US" sz="2400">
                <a:solidFill>
                  <a:srgbClr val="FF0000"/>
                </a:solidFill>
              </a:rPr>
              <a:t>femtosecond</a:t>
            </a:r>
            <a:r>
              <a:rPr lang="en-US" altLang="en-US" sz="2400"/>
              <a:t> (10</a:t>
            </a:r>
            <a:r>
              <a:rPr lang="en-US" altLang="en-US" sz="2400" baseline="30000"/>
              <a:t>-15</a:t>
            </a:r>
            <a:r>
              <a:rPr lang="en-US" altLang="en-US" sz="2400"/>
              <a:t> s)</a:t>
            </a:r>
          </a:p>
          <a:p>
            <a:pPr eaLnBrk="1" hangingPunct="1">
              <a:lnSpc>
                <a:spcPct val="90000"/>
              </a:lnSpc>
            </a:pPr>
            <a:r>
              <a:rPr lang="en-US" altLang="en-US" sz="2400"/>
              <a:t>The lifetime of a molecule depends on how the molecule disposes of the extra energy – but many fluorophores have lifetimes around 5 ns</a:t>
            </a:r>
          </a:p>
          <a:p>
            <a:pPr eaLnBrk="1" hangingPunct="1">
              <a:lnSpc>
                <a:spcPct val="90000"/>
              </a:lnSpc>
            </a:pPr>
            <a:r>
              <a:rPr lang="en-US" altLang="en-US" sz="2400"/>
              <a:t>Because of the </a:t>
            </a:r>
            <a:r>
              <a:rPr lang="en-US" altLang="en-US" sz="2400">
                <a:solidFill>
                  <a:srgbClr val="FF0000"/>
                </a:solidFill>
              </a:rPr>
              <a:t>uncertainty principle</a:t>
            </a:r>
            <a:r>
              <a:rPr lang="en-US" altLang="en-US" sz="2400"/>
              <a:t>, the more rapidly the energy is changing, the less precisely we can define the energy</a:t>
            </a:r>
          </a:p>
          <a:p>
            <a:pPr eaLnBrk="1" hangingPunct="1">
              <a:lnSpc>
                <a:spcPct val="90000"/>
              </a:lnSpc>
            </a:pPr>
            <a:r>
              <a:rPr lang="en-US" altLang="en-US" sz="2400"/>
              <a:t>So, </a:t>
            </a:r>
            <a:r>
              <a:rPr lang="en-US" altLang="en-US" sz="2400">
                <a:solidFill>
                  <a:srgbClr val="FF0000"/>
                </a:solidFill>
              </a:rPr>
              <a:t>long-lifetime-excited-states</a:t>
            </a:r>
            <a:r>
              <a:rPr lang="en-US" altLang="en-US" sz="2400"/>
              <a:t> have narrow absorption peaks, and </a:t>
            </a:r>
            <a:r>
              <a:rPr lang="en-US" altLang="en-US" sz="2400">
                <a:solidFill>
                  <a:srgbClr val="9933FF"/>
                </a:solidFill>
              </a:rPr>
              <a:t>short-lifetime-excited-states</a:t>
            </a:r>
            <a:r>
              <a:rPr lang="en-US" altLang="en-US" sz="2400"/>
              <a:t> have broad absorption peaks</a:t>
            </a:r>
          </a:p>
        </p:txBody>
      </p:sp>
      <p:sp>
        <p:nvSpPr>
          <p:cNvPr id="12293" name="Text Box 4">
            <a:extLst>
              <a:ext uri="{FF2B5EF4-FFF2-40B4-BE49-F238E27FC236}">
                <a16:creationId xmlns:a16="http://schemas.microsoft.com/office/drawing/2014/main" id="{4E6246E9-2365-2B47-80D2-18A9E351FCED}"/>
              </a:ext>
            </a:extLst>
          </p:cNvPr>
          <p:cNvSpPr txBox="1">
            <a:spLocks noChangeArrowheads="1"/>
          </p:cNvSpPr>
          <p:nvPr/>
        </p:nvSpPr>
        <p:spPr bwMode="auto">
          <a:xfrm>
            <a:off x="6934200" y="5715000"/>
            <a:ext cx="1752600"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85</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110</a:t>
            </a:r>
          </a:p>
        </p:txBody>
      </p:sp>
      <p:sp>
        <p:nvSpPr>
          <p:cNvPr id="12294" name="Footer Placeholder 1">
            <a:extLst>
              <a:ext uri="{FF2B5EF4-FFF2-40B4-BE49-F238E27FC236}">
                <a16:creationId xmlns:a16="http://schemas.microsoft.com/office/drawing/2014/main" id="{EE8B260C-50C2-FA4C-9D28-108313DEC750}"/>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a:extLst>
              <a:ext uri="{FF2B5EF4-FFF2-40B4-BE49-F238E27FC236}">
                <a16:creationId xmlns:a16="http://schemas.microsoft.com/office/drawing/2014/main" id="{4E48C97F-5916-E848-B867-F60F07314355}"/>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5778" name="Content Placeholder 3" descr="Screenshot 2016-01-31 14.00.25.png">
            <a:extLst>
              <a:ext uri="{FF2B5EF4-FFF2-40B4-BE49-F238E27FC236}">
                <a16:creationId xmlns:a16="http://schemas.microsoft.com/office/drawing/2014/main" id="{99E761FB-A034-3045-B92E-27548AC409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6669" r="-26669"/>
          <a:stretch>
            <a:fillRect/>
          </a:stretch>
        </p:blipFill>
        <p:spPr>
          <a:xfrm>
            <a:off x="-1579563" y="-61913"/>
            <a:ext cx="12782551" cy="6767513"/>
          </a:xfrm>
        </p:spPr>
      </p:pic>
      <p:sp>
        <p:nvSpPr>
          <p:cNvPr id="2" name="Date Placeholder 1">
            <a:extLst>
              <a:ext uri="{FF2B5EF4-FFF2-40B4-BE49-F238E27FC236}">
                <a16:creationId xmlns:a16="http://schemas.microsoft.com/office/drawing/2014/main" id="{9868E273-0A4F-3746-871F-60F0081D68A8}"/>
              </a:ext>
            </a:extLst>
          </p:cNvPr>
          <p:cNvSpPr>
            <a:spLocks noGrp="1"/>
          </p:cNvSpPr>
          <p:nvPr>
            <p:ph type="dt" sz="half" idx="10"/>
          </p:nvPr>
        </p:nvSpPr>
        <p:spPr/>
        <p:txBody>
          <a:bodyPr/>
          <a:lstStyle/>
          <a:p>
            <a:pPr>
              <a:defRPr/>
            </a:pPr>
            <a:fld id="{2B979D05-E901-224F-AEB7-2E8B15508F5A}" type="datetime12">
              <a:rPr lang="en-US" smtClean="0"/>
              <a:t>2:54 PM</a:t>
            </a:fld>
            <a:endParaRPr lang="en-US"/>
          </a:p>
        </p:txBody>
      </p:sp>
      <p:sp>
        <p:nvSpPr>
          <p:cNvPr id="3" name="Footer Placeholder 2">
            <a:extLst>
              <a:ext uri="{FF2B5EF4-FFF2-40B4-BE49-F238E27FC236}">
                <a16:creationId xmlns:a16="http://schemas.microsoft.com/office/drawing/2014/main" id="{2401AA10-4A5B-A349-A60F-963F6B6C45B9}"/>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935AD5F1-E906-9A49-A062-1F8A6B89FF8F}"/>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40</a:t>
            </a:fld>
            <a:endParaRPr lang="en-US"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a:extLst>
              <a:ext uri="{FF2B5EF4-FFF2-40B4-BE49-F238E27FC236}">
                <a16:creationId xmlns:a16="http://schemas.microsoft.com/office/drawing/2014/main" id="{F089EB11-BA13-884B-ACD5-B7CACEA0F75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6802" name="Content Placeholder 3" descr="Screenshot 2016-01-31 14.01.12.png">
            <a:extLst>
              <a:ext uri="{FF2B5EF4-FFF2-40B4-BE49-F238E27FC236}">
                <a16:creationId xmlns:a16="http://schemas.microsoft.com/office/drawing/2014/main" id="{061F7500-AE20-5242-AE35-B8D51FA24A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26564" r="-26564"/>
          <a:stretch>
            <a:fillRect/>
          </a:stretch>
        </p:blipFill>
        <p:spPr>
          <a:xfrm>
            <a:off x="-1203325" y="55563"/>
            <a:ext cx="12526963" cy="6630987"/>
          </a:xfrm>
        </p:spPr>
      </p:pic>
      <p:sp>
        <p:nvSpPr>
          <p:cNvPr id="2" name="Date Placeholder 1">
            <a:extLst>
              <a:ext uri="{FF2B5EF4-FFF2-40B4-BE49-F238E27FC236}">
                <a16:creationId xmlns:a16="http://schemas.microsoft.com/office/drawing/2014/main" id="{D2C9B783-ED69-A347-8954-DA39E12D41DA}"/>
              </a:ext>
            </a:extLst>
          </p:cNvPr>
          <p:cNvSpPr>
            <a:spLocks noGrp="1"/>
          </p:cNvSpPr>
          <p:nvPr>
            <p:ph type="dt" sz="half" idx="10"/>
          </p:nvPr>
        </p:nvSpPr>
        <p:spPr/>
        <p:txBody>
          <a:bodyPr/>
          <a:lstStyle/>
          <a:p>
            <a:pPr>
              <a:defRPr/>
            </a:pPr>
            <a:fld id="{19B2842D-E6A9-2C4D-A8B0-E3856801E2B2}" type="datetime12">
              <a:rPr lang="en-US" smtClean="0"/>
              <a:t>2:54 PM</a:t>
            </a:fld>
            <a:endParaRPr lang="en-US"/>
          </a:p>
        </p:txBody>
      </p:sp>
      <p:sp>
        <p:nvSpPr>
          <p:cNvPr id="3" name="Footer Placeholder 2">
            <a:extLst>
              <a:ext uri="{FF2B5EF4-FFF2-40B4-BE49-F238E27FC236}">
                <a16:creationId xmlns:a16="http://schemas.microsoft.com/office/drawing/2014/main" id="{F23C1482-155D-C745-AB46-0EE93A6AA99A}"/>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7A53BBDB-2CC7-5744-9476-C5C13488D878}"/>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F8905B85-BE0F-6D41-B4C0-D79BBB6A97B8}"/>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pic>
        <p:nvPicPr>
          <p:cNvPr id="77826" name="Picture 3" descr="Screenshot 2016-01-31 14.01.44.png">
            <a:extLst>
              <a:ext uri="{FF2B5EF4-FFF2-40B4-BE49-F238E27FC236}">
                <a16:creationId xmlns:a16="http://schemas.microsoft.com/office/drawing/2014/main" id="{EC542809-537E-294D-AB95-8A845E89B6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5388" y="0"/>
            <a:ext cx="7948612" cy="642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DF1A52EF-85AF-7743-957E-0085DC010D8B}"/>
              </a:ext>
            </a:extLst>
          </p:cNvPr>
          <p:cNvSpPr>
            <a:spLocks noGrp="1"/>
          </p:cNvSpPr>
          <p:nvPr>
            <p:ph type="dt" sz="half" idx="10"/>
          </p:nvPr>
        </p:nvSpPr>
        <p:spPr/>
        <p:txBody>
          <a:bodyPr/>
          <a:lstStyle/>
          <a:p>
            <a:pPr>
              <a:defRPr/>
            </a:pPr>
            <a:fld id="{A4B4DD59-A945-E24A-AD57-61D2B61DBF83}" type="datetime12">
              <a:rPr lang="en-US" smtClean="0"/>
              <a:t>2:54 PM</a:t>
            </a:fld>
            <a:endParaRPr lang="en-US"/>
          </a:p>
        </p:txBody>
      </p:sp>
      <p:sp>
        <p:nvSpPr>
          <p:cNvPr id="3" name="Footer Placeholder 2">
            <a:extLst>
              <a:ext uri="{FF2B5EF4-FFF2-40B4-BE49-F238E27FC236}">
                <a16:creationId xmlns:a16="http://schemas.microsoft.com/office/drawing/2014/main" id="{20C08FE1-6085-EE4D-8CC7-CB354B5D4B72}"/>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72CE31E4-7BC2-7647-B094-7AA2066CB0D1}"/>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42</a:t>
            </a:fld>
            <a:endParaRPr lang="en-US" alt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3">
            <a:extLst>
              <a:ext uri="{FF2B5EF4-FFF2-40B4-BE49-F238E27FC236}">
                <a16:creationId xmlns:a16="http://schemas.microsoft.com/office/drawing/2014/main" id="{773E116D-7EDE-2F40-9114-A8D1F888D935}"/>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E66AC9-F6D0-0247-B08A-91E63F32EBBD}" type="datetime12">
              <a:rPr lang="en-US" altLang="en-US" sz="1400" smtClean="0">
                <a:latin typeface="Times New Roman" panose="02020603050405020304" pitchFamily="18" charset="0"/>
              </a:rPr>
              <a:t>4:00 PM</a:t>
            </a:fld>
            <a:endParaRPr lang="en-US" altLang="en-US" sz="1400">
              <a:latin typeface="Times New Roman" panose="02020603050405020304" pitchFamily="18" charset="0"/>
            </a:endParaRPr>
          </a:p>
        </p:txBody>
      </p:sp>
      <p:sp>
        <p:nvSpPr>
          <p:cNvPr id="78850" name="Slide Number Placeholder 5">
            <a:extLst>
              <a:ext uri="{FF2B5EF4-FFF2-40B4-BE49-F238E27FC236}">
                <a16:creationId xmlns:a16="http://schemas.microsoft.com/office/drawing/2014/main" id="{4CB450E5-1894-D14F-9F60-25794116AB8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31DE9F0-D8ED-C94A-B9DD-572E3DB3B0B4}" type="slidenum">
              <a:rPr lang="en-US" altLang="en-US" sz="1400" smtClean="0">
                <a:latin typeface="Times New Roman" panose="02020603050405020304" pitchFamily="18" charset="0"/>
              </a:rPr>
              <a:pPr>
                <a:spcBef>
                  <a:spcPct val="0"/>
                </a:spcBef>
                <a:buFontTx/>
                <a:buNone/>
              </a:pPr>
              <a:t>43</a:t>
            </a:fld>
            <a:endParaRPr lang="en-US" altLang="en-US" sz="1400">
              <a:latin typeface="Times New Roman" panose="02020603050405020304" pitchFamily="18" charset="0"/>
            </a:endParaRPr>
          </a:p>
        </p:txBody>
      </p:sp>
      <p:sp>
        <p:nvSpPr>
          <p:cNvPr id="78851" name="Rectangle 2">
            <a:extLst>
              <a:ext uri="{FF2B5EF4-FFF2-40B4-BE49-F238E27FC236}">
                <a16:creationId xmlns:a16="http://schemas.microsoft.com/office/drawing/2014/main" id="{0E908977-F21C-FF42-AB8D-FDCED6AA5B86}"/>
              </a:ext>
            </a:extLst>
          </p:cNvPr>
          <p:cNvSpPr>
            <a:spLocks noGrp="1" noChangeArrowheads="1"/>
          </p:cNvSpPr>
          <p:nvPr>
            <p:ph type="title"/>
          </p:nvPr>
        </p:nvSpPr>
        <p:spPr>
          <a:xfrm>
            <a:off x="685800" y="0"/>
            <a:ext cx="7772400" cy="914400"/>
          </a:xfrm>
        </p:spPr>
        <p:txBody>
          <a:bodyPr/>
          <a:lstStyle/>
          <a:p>
            <a:pPr eaLnBrk="1" hangingPunct="1"/>
            <a:r>
              <a:rPr lang="en-US" altLang="en-US"/>
              <a:t>Resonance Energy Transfer</a:t>
            </a:r>
          </a:p>
        </p:txBody>
      </p:sp>
      <p:sp>
        <p:nvSpPr>
          <p:cNvPr id="78852" name="Rectangle 3">
            <a:extLst>
              <a:ext uri="{FF2B5EF4-FFF2-40B4-BE49-F238E27FC236}">
                <a16:creationId xmlns:a16="http://schemas.microsoft.com/office/drawing/2014/main" id="{2FB20B5C-D0FA-F740-AB7A-A031962BC812}"/>
              </a:ext>
            </a:extLst>
          </p:cNvPr>
          <p:cNvSpPr>
            <a:spLocks noGrp="1" noChangeArrowheads="1"/>
          </p:cNvSpPr>
          <p:nvPr>
            <p:ph type="body" idx="1"/>
          </p:nvPr>
        </p:nvSpPr>
        <p:spPr>
          <a:xfrm>
            <a:off x="463550" y="1676400"/>
            <a:ext cx="7772400" cy="4114800"/>
          </a:xfrm>
        </p:spPr>
        <p:txBody>
          <a:bodyPr/>
          <a:lstStyle/>
          <a:p>
            <a:pPr eaLnBrk="1" hangingPunct="1"/>
            <a:r>
              <a:rPr lang="en-US" altLang="en-US" sz="2400" dirty="0">
                <a:solidFill>
                  <a:srgbClr val="FF0000"/>
                </a:solidFill>
              </a:rPr>
              <a:t>Resonance energy transfer</a:t>
            </a:r>
            <a:r>
              <a:rPr lang="en-US" altLang="en-US" sz="2400" dirty="0"/>
              <a:t> can occur when the donor and acceptor molecules are less than 100 </a:t>
            </a:r>
            <a:r>
              <a:rPr lang="en-US" altLang="en-US" sz="2400" dirty="0" err="1">
                <a:solidFill>
                  <a:srgbClr val="FF0066"/>
                </a:solidFill>
              </a:rPr>
              <a:t>Å</a:t>
            </a:r>
            <a:r>
              <a:rPr lang="en-US" altLang="en-US" dirty="0">
                <a:solidFill>
                  <a:srgbClr val="FF0066"/>
                </a:solidFill>
              </a:rPr>
              <a:t> </a:t>
            </a:r>
            <a:r>
              <a:rPr lang="en-US" altLang="en-US" sz="2400" dirty="0"/>
              <a:t>of one another (preferable 20-50 </a:t>
            </a:r>
            <a:r>
              <a:rPr lang="en-US" altLang="en-US" sz="2400" dirty="0" err="1">
                <a:solidFill>
                  <a:srgbClr val="FF0066"/>
                </a:solidFill>
              </a:rPr>
              <a:t>Å</a:t>
            </a:r>
            <a:r>
              <a:rPr lang="en-US" altLang="en-US" sz="2400" dirty="0"/>
              <a:t>)</a:t>
            </a:r>
          </a:p>
          <a:p>
            <a:pPr eaLnBrk="1" hangingPunct="1"/>
            <a:r>
              <a:rPr lang="en-US" altLang="en-US" sz="2400" dirty="0"/>
              <a:t>Energy transfer is </a:t>
            </a:r>
            <a:r>
              <a:rPr lang="en-US" altLang="en-US" sz="2400" dirty="0">
                <a:solidFill>
                  <a:srgbClr val="FF0000"/>
                </a:solidFill>
              </a:rPr>
              <a:t>non-radiative</a:t>
            </a:r>
            <a:r>
              <a:rPr lang="en-US" altLang="en-US" sz="2400" dirty="0"/>
              <a:t> which means the donor is not emitting a photon which is absorbed by the acceptor</a:t>
            </a:r>
          </a:p>
          <a:p>
            <a:pPr eaLnBrk="1" hangingPunct="1"/>
            <a:r>
              <a:rPr lang="en-US" altLang="en-US" sz="2400" b="1" dirty="0" err="1"/>
              <a:t>Förster</a:t>
            </a:r>
            <a:r>
              <a:rPr lang="en-US" altLang="en-US" sz="2400" b="1" dirty="0"/>
              <a:t> (</a:t>
            </a:r>
            <a:r>
              <a:rPr lang="en-US" altLang="en-US" sz="2400" dirty="0"/>
              <a:t>Fluorescence) RET (FRET) can be used to </a:t>
            </a:r>
            <a:r>
              <a:rPr lang="en-US" altLang="en-US" sz="2400" dirty="0">
                <a:solidFill>
                  <a:srgbClr val="FF0000"/>
                </a:solidFill>
              </a:rPr>
              <a:t>spectrally shift</a:t>
            </a:r>
            <a:r>
              <a:rPr lang="en-US" altLang="en-US" sz="2400" dirty="0"/>
              <a:t> the fluorescence emission of a molecular combination.</a:t>
            </a:r>
          </a:p>
        </p:txBody>
      </p:sp>
      <p:sp>
        <p:nvSpPr>
          <p:cNvPr id="78853" name="Text Box 4">
            <a:extLst>
              <a:ext uri="{FF2B5EF4-FFF2-40B4-BE49-F238E27FC236}">
                <a16:creationId xmlns:a16="http://schemas.microsoft.com/office/drawing/2014/main" id="{2541FABF-A904-C74E-AADF-57780F561A6A}"/>
              </a:ext>
            </a:extLst>
          </p:cNvPr>
          <p:cNvSpPr txBox="1">
            <a:spLocks noChangeArrowheads="1"/>
          </p:cNvSpPr>
          <p:nvPr/>
        </p:nvSpPr>
        <p:spPr bwMode="auto">
          <a:xfrm>
            <a:off x="6629400" y="5715000"/>
            <a:ext cx="2262188"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90</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115</a:t>
            </a:r>
          </a:p>
        </p:txBody>
      </p:sp>
      <p:sp>
        <p:nvSpPr>
          <p:cNvPr id="78854" name="Footer Placeholder 1">
            <a:extLst>
              <a:ext uri="{FF2B5EF4-FFF2-40B4-BE49-F238E27FC236}">
                <a16:creationId xmlns:a16="http://schemas.microsoft.com/office/drawing/2014/main" id="{F04981CB-CC60-5244-B599-7F7113BEEC49}"/>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7">
            <a:extLst>
              <a:ext uri="{FF2B5EF4-FFF2-40B4-BE49-F238E27FC236}">
                <a16:creationId xmlns:a16="http://schemas.microsoft.com/office/drawing/2014/main" id="{A49A3544-7A7C-864F-8A1F-08FD290C1647}"/>
              </a:ext>
            </a:extLst>
          </p:cNvPr>
          <p:cNvSpPr>
            <a:spLocks noChangeArrowheads="1"/>
          </p:cNvSpPr>
          <p:nvPr/>
        </p:nvSpPr>
        <p:spPr bwMode="auto">
          <a:xfrm>
            <a:off x="3810000" y="3918622"/>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897" name="Date Placeholder 3">
            <a:extLst>
              <a:ext uri="{FF2B5EF4-FFF2-40B4-BE49-F238E27FC236}">
                <a16:creationId xmlns:a16="http://schemas.microsoft.com/office/drawing/2014/main" id="{7937B739-3E38-6246-948F-227581562781}"/>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D18AFA-EB09-B94B-9255-10E68AE0E9F7}" type="datetime12">
              <a:rPr lang="en-US" altLang="en-US" sz="1400" smtClean="0">
                <a:latin typeface="Times New Roman" panose="02020603050405020304" pitchFamily="18" charset="0"/>
              </a:rPr>
              <a:t>4:02 PM</a:t>
            </a:fld>
            <a:endParaRPr lang="en-US" altLang="en-US" sz="1400">
              <a:latin typeface="Times New Roman" panose="02020603050405020304" pitchFamily="18" charset="0"/>
            </a:endParaRPr>
          </a:p>
        </p:txBody>
      </p:sp>
      <p:sp>
        <p:nvSpPr>
          <p:cNvPr id="80898" name="Slide Number Placeholder 5">
            <a:extLst>
              <a:ext uri="{FF2B5EF4-FFF2-40B4-BE49-F238E27FC236}">
                <a16:creationId xmlns:a16="http://schemas.microsoft.com/office/drawing/2014/main" id="{D954484B-9412-5249-B229-FF28ED82F75B}"/>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3CCA3A2-89BB-6548-BDDB-ED742D246551}" type="slidenum">
              <a:rPr lang="en-US" altLang="en-US" sz="1400" smtClean="0">
                <a:latin typeface="Times New Roman" panose="02020603050405020304" pitchFamily="18" charset="0"/>
              </a:rPr>
              <a:pPr>
                <a:spcBef>
                  <a:spcPct val="0"/>
                </a:spcBef>
                <a:buFontTx/>
                <a:buNone/>
              </a:pPr>
              <a:t>44</a:t>
            </a:fld>
            <a:endParaRPr lang="en-US" altLang="en-US" sz="1400">
              <a:latin typeface="Times New Roman" panose="02020603050405020304" pitchFamily="18" charset="0"/>
            </a:endParaRPr>
          </a:p>
        </p:txBody>
      </p:sp>
      <p:grpSp>
        <p:nvGrpSpPr>
          <p:cNvPr id="80899" name="Group 19">
            <a:extLst>
              <a:ext uri="{FF2B5EF4-FFF2-40B4-BE49-F238E27FC236}">
                <a16:creationId xmlns:a16="http://schemas.microsoft.com/office/drawing/2014/main" id="{90DA065E-EA39-E546-8FEA-4E948190392E}"/>
              </a:ext>
            </a:extLst>
          </p:cNvPr>
          <p:cNvGrpSpPr>
            <a:grpSpLocks/>
          </p:cNvGrpSpPr>
          <p:nvPr/>
        </p:nvGrpSpPr>
        <p:grpSpPr bwMode="auto">
          <a:xfrm>
            <a:off x="4419600" y="4495800"/>
            <a:ext cx="1143000" cy="381000"/>
            <a:chOff x="2928" y="1680"/>
            <a:chExt cx="2112" cy="240"/>
          </a:xfrm>
        </p:grpSpPr>
        <p:sp>
          <p:nvSpPr>
            <p:cNvPr id="80919" name="Line 20">
              <a:extLst>
                <a:ext uri="{FF2B5EF4-FFF2-40B4-BE49-F238E27FC236}">
                  <a16:creationId xmlns:a16="http://schemas.microsoft.com/office/drawing/2014/main" id="{B3BD8BFE-BE70-F843-9582-6E70BF0DD742}"/>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20" name="Line 21">
              <a:extLst>
                <a:ext uri="{FF2B5EF4-FFF2-40B4-BE49-F238E27FC236}">
                  <a16:creationId xmlns:a16="http://schemas.microsoft.com/office/drawing/2014/main" id="{0C003B20-DB27-2E41-9845-9A199CF7001F}"/>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00" name="AutoShape 6">
            <a:extLst>
              <a:ext uri="{FF2B5EF4-FFF2-40B4-BE49-F238E27FC236}">
                <a16:creationId xmlns:a16="http://schemas.microsoft.com/office/drawing/2014/main" id="{6577A760-83B0-634E-A78A-1E6BDDF291FE}"/>
              </a:ext>
            </a:extLst>
          </p:cNvPr>
          <p:cNvSpPr>
            <a:spLocks noChangeArrowheads="1"/>
          </p:cNvSpPr>
          <p:nvPr/>
        </p:nvSpPr>
        <p:spPr bwMode="auto">
          <a:xfrm>
            <a:off x="1600200" y="1905000"/>
            <a:ext cx="1219200" cy="14478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1" name="Rectangle 2">
            <a:extLst>
              <a:ext uri="{FF2B5EF4-FFF2-40B4-BE49-F238E27FC236}">
                <a16:creationId xmlns:a16="http://schemas.microsoft.com/office/drawing/2014/main" id="{D3DBFC76-CA62-C248-8402-E68E5D538772}"/>
              </a:ext>
            </a:extLst>
          </p:cNvPr>
          <p:cNvSpPr>
            <a:spLocks noGrp="1" noChangeArrowheads="1"/>
          </p:cNvSpPr>
          <p:nvPr>
            <p:ph type="title"/>
          </p:nvPr>
        </p:nvSpPr>
        <p:spPr>
          <a:xfrm>
            <a:off x="685800" y="0"/>
            <a:ext cx="7772400" cy="1143000"/>
          </a:xfrm>
        </p:spPr>
        <p:txBody>
          <a:bodyPr/>
          <a:lstStyle/>
          <a:p>
            <a:pPr eaLnBrk="1" hangingPunct="1"/>
            <a:r>
              <a:rPr lang="en-US" altLang="en-US"/>
              <a:t>FRET properties</a:t>
            </a:r>
          </a:p>
        </p:txBody>
      </p:sp>
      <p:sp>
        <p:nvSpPr>
          <p:cNvPr id="80902" name="Oval 4">
            <a:extLst>
              <a:ext uri="{FF2B5EF4-FFF2-40B4-BE49-F238E27FC236}">
                <a16:creationId xmlns:a16="http://schemas.microsoft.com/office/drawing/2014/main" id="{8081E197-7765-3F42-832D-7439D2BC5D44}"/>
              </a:ext>
            </a:extLst>
          </p:cNvPr>
          <p:cNvSpPr>
            <a:spLocks noChangeArrowheads="1"/>
          </p:cNvSpPr>
          <p:nvPr/>
        </p:nvSpPr>
        <p:spPr bwMode="auto">
          <a:xfrm>
            <a:off x="1905000" y="25146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3" name="AutoShape 7">
            <a:extLst>
              <a:ext uri="{FF2B5EF4-FFF2-40B4-BE49-F238E27FC236}">
                <a16:creationId xmlns:a16="http://schemas.microsoft.com/office/drawing/2014/main" id="{579621F6-3ADD-4A48-98E1-C9DEA7546433}"/>
              </a:ext>
            </a:extLst>
          </p:cNvPr>
          <p:cNvSpPr>
            <a:spLocks noChangeArrowheads="1"/>
          </p:cNvSpPr>
          <p:nvPr/>
        </p:nvSpPr>
        <p:spPr bwMode="auto">
          <a:xfrm>
            <a:off x="3962400" y="2286000"/>
            <a:ext cx="1371600" cy="1524000"/>
          </a:xfrm>
          <a:prstGeom prst="irregularSeal2">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4" name="Oval 8">
            <a:extLst>
              <a:ext uri="{FF2B5EF4-FFF2-40B4-BE49-F238E27FC236}">
                <a16:creationId xmlns:a16="http://schemas.microsoft.com/office/drawing/2014/main" id="{674BE6C6-BD17-9147-8DCF-BDDFC6CE40EE}"/>
              </a:ext>
            </a:extLst>
          </p:cNvPr>
          <p:cNvSpPr>
            <a:spLocks noChangeArrowheads="1"/>
          </p:cNvSpPr>
          <p:nvPr/>
        </p:nvSpPr>
        <p:spPr bwMode="auto">
          <a:xfrm>
            <a:off x="7848600" y="2590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5" name="AutoShape 9">
            <a:extLst>
              <a:ext uri="{FF2B5EF4-FFF2-40B4-BE49-F238E27FC236}">
                <a16:creationId xmlns:a16="http://schemas.microsoft.com/office/drawing/2014/main" id="{28C95E04-D59E-C34C-95FE-9C6A23EA2119}"/>
              </a:ext>
            </a:extLst>
          </p:cNvPr>
          <p:cNvSpPr>
            <a:spLocks noChangeArrowheads="1"/>
          </p:cNvSpPr>
          <p:nvPr/>
        </p:nvSpPr>
        <p:spPr bwMode="auto">
          <a:xfrm rot="-2377397">
            <a:off x="457200" y="3429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6" name="AutoShape 10">
            <a:extLst>
              <a:ext uri="{FF2B5EF4-FFF2-40B4-BE49-F238E27FC236}">
                <a16:creationId xmlns:a16="http://schemas.microsoft.com/office/drawing/2014/main" id="{CE7B879B-3D60-5646-8280-418D3BE91464}"/>
              </a:ext>
            </a:extLst>
          </p:cNvPr>
          <p:cNvSpPr>
            <a:spLocks noChangeArrowheads="1"/>
          </p:cNvSpPr>
          <p:nvPr/>
        </p:nvSpPr>
        <p:spPr bwMode="auto">
          <a:xfrm rot="-2377397">
            <a:off x="2971800" y="35814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7" name="AutoShape 12">
            <a:extLst>
              <a:ext uri="{FF2B5EF4-FFF2-40B4-BE49-F238E27FC236}">
                <a16:creationId xmlns:a16="http://schemas.microsoft.com/office/drawing/2014/main" id="{93D6FDF3-991A-BB4C-91A3-DC751F3200B6}"/>
              </a:ext>
            </a:extLst>
          </p:cNvPr>
          <p:cNvSpPr>
            <a:spLocks noChangeArrowheads="1"/>
          </p:cNvSpPr>
          <p:nvPr/>
        </p:nvSpPr>
        <p:spPr bwMode="auto">
          <a:xfrm>
            <a:off x="4927734" y="3822834"/>
            <a:ext cx="1371600" cy="1524000"/>
          </a:xfrm>
          <a:prstGeom prst="irregularSeal2">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8" name="Oval 13">
            <a:extLst>
              <a:ext uri="{FF2B5EF4-FFF2-40B4-BE49-F238E27FC236}">
                <a16:creationId xmlns:a16="http://schemas.microsoft.com/office/drawing/2014/main" id="{3EFE6F31-5ADB-1F40-B114-B447902B3548}"/>
              </a:ext>
            </a:extLst>
          </p:cNvPr>
          <p:cNvSpPr>
            <a:spLocks noChangeArrowheads="1"/>
          </p:cNvSpPr>
          <p:nvPr/>
        </p:nvSpPr>
        <p:spPr bwMode="auto">
          <a:xfrm>
            <a:off x="5333599" y="4432434"/>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09" name="AutoShape 14">
            <a:extLst>
              <a:ext uri="{FF2B5EF4-FFF2-40B4-BE49-F238E27FC236}">
                <a16:creationId xmlns:a16="http://schemas.microsoft.com/office/drawing/2014/main" id="{3D9C491C-3DE1-FE47-BF25-4D729BFAB975}"/>
              </a:ext>
            </a:extLst>
          </p:cNvPr>
          <p:cNvSpPr>
            <a:spLocks noChangeArrowheads="1"/>
          </p:cNvSpPr>
          <p:nvPr/>
        </p:nvSpPr>
        <p:spPr bwMode="auto">
          <a:xfrm rot="-2377397">
            <a:off x="2895600" y="5334000"/>
            <a:ext cx="1600200" cy="381000"/>
          </a:xfrm>
          <a:prstGeom prst="notchedRightArrow">
            <a:avLst>
              <a:gd name="adj1" fmla="val 50000"/>
              <a:gd name="adj2" fmla="val 105000"/>
            </a:avLst>
          </a:prstGeom>
          <a:solidFill>
            <a:srgbClr val="0066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0" name="Oval 15">
            <a:extLst>
              <a:ext uri="{FF2B5EF4-FFF2-40B4-BE49-F238E27FC236}">
                <a16:creationId xmlns:a16="http://schemas.microsoft.com/office/drawing/2014/main" id="{F2A77993-DD05-F848-A025-8B7426C31883}"/>
              </a:ext>
            </a:extLst>
          </p:cNvPr>
          <p:cNvSpPr>
            <a:spLocks noChangeArrowheads="1"/>
          </p:cNvSpPr>
          <p:nvPr/>
        </p:nvSpPr>
        <p:spPr bwMode="auto">
          <a:xfrm>
            <a:off x="4191000" y="46482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grpSp>
        <p:nvGrpSpPr>
          <p:cNvPr id="80911" name="Group 18">
            <a:extLst>
              <a:ext uri="{FF2B5EF4-FFF2-40B4-BE49-F238E27FC236}">
                <a16:creationId xmlns:a16="http://schemas.microsoft.com/office/drawing/2014/main" id="{98B9ECA4-AE3B-6349-B5E9-A72EC2F42A8F}"/>
              </a:ext>
            </a:extLst>
          </p:cNvPr>
          <p:cNvGrpSpPr>
            <a:grpSpLocks/>
          </p:cNvGrpSpPr>
          <p:nvPr/>
        </p:nvGrpSpPr>
        <p:grpSpPr bwMode="auto">
          <a:xfrm>
            <a:off x="4648200" y="2667000"/>
            <a:ext cx="3352800" cy="381000"/>
            <a:chOff x="2928" y="1680"/>
            <a:chExt cx="2112" cy="240"/>
          </a:xfrm>
        </p:grpSpPr>
        <p:sp>
          <p:nvSpPr>
            <p:cNvPr id="80917" name="Line 17">
              <a:extLst>
                <a:ext uri="{FF2B5EF4-FFF2-40B4-BE49-F238E27FC236}">
                  <a16:creationId xmlns:a16="http://schemas.microsoft.com/office/drawing/2014/main" id="{050EF9BD-ACD0-A840-B129-98AE848EC259}"/>
                </a:ext>
              </a:extLst>
            </p:cNvPr>
            <p:cNvSpPr>
              <a:spLocks noChangeShapeType="1"/>
            </p:cNvSpPr>
            <p:nvPr/>
          </p:nvSpPr>
          <p:spPr bwMode="auto">
            <a:xfrm>
              <a:off x="3072" y="1680"/>
              <a:ext cx="1968" cy="9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918" name="Line 16">
              <a:extLst>
                <a:ext uri="{FF2B5EF4-FFF2-40B4-BE49-F238E27FC236}">
                  <a16:creationId xmlns:a16="http://schemas.microsoft.com/office/drawing/2014/main" id="{EF69CF22-50B0-A643-B649-CB807A8D4EA5}"/>
                </a:ext>
              </a:extLst>
            </p:cNvPr>
            <p:cNvSpPr>
              <a:spLocks noChangeShapeType="1"/>
            </p:cNvSpPr>
            <p:nvPr/>
          </p:nvSpPr>
          <p:spPr bwMode="auto">
            <a:xfrm flipV="1">
              <a:off x="2928" y="1680"/>
              <a:ext cx="144" cy="24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912" name="Oval 11">
            <a:extLst>
              <a:ext uri="{FF2B5EF4-FFF2-40B4-BE49-F238E27FC236}">
                <a16:creationId xmlns:a16="http://schemas.microsoft.com/office/drawing/2014/main" id="{DA4E3666-3197-5744-BA5D-2BEF1596561C}"/>
              </a:ext>
            </a:extLst>
          </p:cNvPr>
          <p:cNvSpPr>
            <a:spLocks noChangeArrowheads="1"/>
          </p:cNvSpPr>
          <p:nvPr/>
        </p:nvSpPr>
        <p:spPr bwMode="auto">
          <a:xfrm>
            <a:off x="4343400" y="2971800"/>
            <a:ext cx="381000" cy="381000"/>
          </a:xfrm>
          <a:prstGeom prst="ellipse">
            <a:avLst/>
          </a:prstGeom>
          <a:gradFill rotWithShape="1">
            <a:gsLst>
              <a:gs pos="0">
                <a:srgbClr val="574623"/>
              </a:gs>
              <a:gs pos="100000">
                <a:srgbClr val="FFCC66">
                  <a:alpha val="76999"/>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0913" name="Text Box 22">
            <a:extLst>
              <a:ext uri="{FF2B5EF4-FFF2-40B4-BE49-F238E27FC236}">
                <a16:creationId xmlns:a16="http://schemas.microsoft.com/office/drawing/2014/main" id="{23FA1F5E-600C-7B4A-B46F-7F8F4EE4B6DF}"/>
              </a:ext>
            </a:extLst>
          </p:cNvPr>
          <p:cNvSpPr txBox="1">
            <a:spLocks noChangeArrowheads="1"/>
          </p:cNvSpPr>
          <p:nvPr/>
        </p:nvSpPr>
        <p:spPr bwMode="auto">
          <a:xfrm>
            <a:off x="1050925" y="1565275"/>
            <a:ext cx="1935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Isolated donor</a:t>
            </a:r>
          </a:p>
        </p:txBody>
      </p:sp>
      <p:sp>
        <p:nvSpPr>
          <p:cNvPr id="80914" name="Text Box 23">
            <a:extLst>
              <a:ext uri="{FF2B5EF4-FFF2-40B4-BE49-F238E27FC236}">
                <a16:creationId xmlns:a16="http://schemas.microsoft.com/office/drawing/2014/main" id="{3642033E-520E-BA40-834E-0FBE7A995452}"/>
              </a:ext>
            </a:extLst>
          </p:cNvPr>
          <p:cNvSpPr txBox="1">
            <a:spLocks noChangeArrowheads="1"/>
          </p:cNvSpPr>
          <p:nvPr/>
        </p:nvSpPr>
        <p:spPr bwMode="auto">
          <a:xfrm>
            <a:off x="5029200" y="2057400"/>
            <a:ext cx="31861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too great</a:t>
            </a:r>
          </a:p>
        </p:txBody>
      </p:sp>
      <p:sp>
        <p:nvSpPr>
          <p:cNvPr id="80915" name="Text Box 24">
            <a:extLst>
              <a:ext uri="{FF2B5EF4-FFF2-40B4-BE49-F238E27FC236}">
                <a16:creationId xmlns:a16="http://schemas.microsoft.com/office/drawing/2014/main" id="{5E039F0E-9F24-B34B-B336-BF501DEE115C}"/>
              </a:ext>
            </a:extLst>
          </p:cNvPr>
          <p:cNvSpPr txBox="1">
            <a:spLocks noChangeArrowheads="1"/>
          </p:cNvSpPr>
          <p:nvPr/>
        </p:nvSpPr>
        <p:spPr bwMode="auto">
          <a:xfrm>
            <a:off x="4114800" y="5562600"/>
            <a:ext cx="295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latin typeface="Times New Roman" panose="02020603050405020304" pitchFamily="18" charset="0"/>
              </a:rPr>
              <a:t>Donor distance correct</a:t>
            </a:r>
          </a:p>
        </p:txBody>
      </p:sp>
      <p:sp>
        <p:nvSpPr>
          <p:cNvPr id="80916" name="Footer Placeholder 1">
            <a:extLst>
              <a:ext uri="{FF2B5EF4-FFF2-40B4-BE49-F238E27FC236}">
                <a16:creationId xmlns:a16="http://schemas.microsoft.com/office/drawing/2014/main" id="{6B6B17CB-C4B0-914C-8D1A-4489713051EC}"/>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27" name="AutoShape 7">
            <a:extLst>
              <a:ext uri="{FF2B5EF4-FFF2-40B4-BE49-F238E27FC236}">
                <a16:creationId xmlns:a16="http://schemas.microsoft.com/office/drawing/2014/main" id="{18F7BF9E-9930-0B48-B4B3-2A2A0C31DF1A}"/>
              </a:ext>
            </a:extLst>
          </p:cNvPr>
          <p:cNvSpPr>
            <a:spLocks noChangeArrowheads="1"/>
          </p:cNvSpPr>
          <p:nvPr/>
        </p:nvSpPr>
        <p:spPr bwMode="auto">
          <a:xfrm>
            <a:off x="7407275" y="1981200"/>
            <a:ext cx="1371600" cy="1524000"/>
          </a:xfrm>
          <a:prstGeom prst="irregularSeal2">
            <a:avLst/>
          </a:prstGeom>
          <a:noFill/>
          <a:ln>
            <a:solidFill>
              <a:schemeClr val="bg2">
                <a:lumMod val="60000"/>
                <a:lumOff val="40000"/>
              </a:schemeClr>
            </a:solidFill>
          </a:ln>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ate Placeholder 3">
            <a:extLst>
              <a:ext uri="{FF2B5EF4-FFF2-40B4-BE49-F238E27FC236}">
                <a16:creationId xmlns:a16="http://schemas.microsoft.com/office/drawing/2014/main" id="{B337E11B-F6CB-C44B-85E5-A3E6EF15D92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69853D-5769-EB4C-A76C-7536EB776B19}"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82946" name="Slide Number Placeholder 5">
            <a:extLst>
              <a:ext uri="{FF2B5EF4-FFF2-40B4-BE49-F238E27FC236}">
                <a16:creationId xmlns:a16="http://schemas.microsoft.com/office/drawing/2014/main" id="{5587858E-08B9-DD45-9009-934B18A88188}"/>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3DBC2B93-4267-574E-8A91-81D6C9F3F84B}" type="slidenum">
              <a:rPr lang="en-US" altLang="en-US" sz="1400" smtClean="0">
                <a:latin typeface="Times New Roman" panose="02020603050405020304" pitchFamily="18" charset="0"/>
              </a:rPr>
              <a:pPr>
                <a:spcBef>
                  <a:spcPct val="0"/>
                </a:spcBef>
                <a:buFontTx/>
                <a:buNone/>
              </a:pPr>
              <a:t>45</a:t>
            </a:fld>
            <a:endParaRPr lang="en-US" altLang="en-US" sz="1400">
              <a:latin typeface="Times New Roman" panose="02020603050405020304" pitchFamily="18" charset="0"/>
            </a:endParaRPr>
          </a:p>
        </p:txBody>
      </p:sp>
      <p:sp>
        <p:nvSpPr>
          <p:cNvPr id="82947" name="Rectangle 2">
            <a:extLst>
              <a:ext uri="{FF2B5EF4-FFF2-40B4-BE49-F238E27FC236}">
                <a16:creationId xmlns:a16="http://schemas.microsoft.com/office/drawing/2014/main" id="{97890BD7-10C2-064E-BC82-17BB83585513}"/>
              </a:ext>
            </a:extLst>
          </p:cNvPr>
          <p:cNvSpPr>
            <a:spLocks noGrp="1" noChangeArrowheads="1"/>
          </p:cNvSpPr>
          <p:nvPr>
            <p:ph type="title"/>
          </p:nvPr>
        </p:nvSpPr>
        <p:spPr>
          <a:xfrm>
            <a:off x="361950" y="28575"/>
            <a:ext cx="8382000" cy="852488"/>
          </a:xfrm>
        </p:spPr>
        <p:txBody>
          <a:bodyPr/>
          <a:lstStyle/>
          <a:p>
            <a:pPr eaLnBrk="1" hangingPunct="1"/>
            <a:r>
              <a:rPr lang="en-US" altLang="en-US" sz="2400" dirty="0">
                <a:solidFill>
                  <a:schemeClr val="tx1"/>
                </a:solidFill>
              </a:rPr>
              <a:t>Fluorescence </a:t>
            </a:r>
            <a:r>
              <a:rPr lang="en-US" altLang="en-US" sz="2400" b="1" dirty="0" err="1"/>
              <a:t>Förster</a:t>
            </a:r>
            <a:r>
              <a:rPr lang="en-US" altLang="en-US" sz="2400" b="1" dirty="0"/>
              <a:t> </a:t>
            </a:r>
            <a:r>
              <a:rPr lang="en-US" altLang="en-US" sz="2400" dirty="0"/>
              <a:t>Resonance Energy Transfer (FRET) </a:t>
            </a:r>
          </a:p>
        </p:txBody>
      </p:sp>
      <p:grpSp>
        <p:nvGrpSpPr>
          <p:cNvPr id="82948" name="Group 7">
            <a:extLst>
              <a:ext uri="{FF2B5EF4-FFF2-40B4-BE49-F238E27FC236}">
                <a16:creationId xmlns:a16="http://schemas.microsoft.com/office/drawing/2014/main" id="{54B8C332-D247-E74B-A94F-63D9029A289B}"/>
              </a:ext>
            </a:extLst>
          </p:cNvPr>
          <p:cNvGrpSpPr>
            <a:grpSpLocks/>
          </p:cNvGrpSpPr>
          <p:nvPr/>
        </p:nvGrpSpPr>
        <p:grpSpPr bwMode="auto">
          <a:xfrm>
            <a:off x="457200" y="1760538"/>
            <a:ext cx="7723188" cy="3529012"/>
            <a:chOff x="226" y="1907"/>
            <a:chExt cx="4865" cy="2223"/>
          </a:xfrm>
        </p:grpSpPr>
        <p:sp>
          <p:nvSpPr>
            <p:cNvPr id="82958" name="Rectangle 8">
              <a:extLst>
                <a:ext uri="{FF2B5EF4-FFF2-40B4-BE49-F238E27FC236}">
                  <a16:creationId xmlns:a16="http://schemas.microsoft.com/office/drawing/2014/main" id="{833BA5BB-9810-184C-8089-0E83E2187A84}"/>
                </a:ext>
              </a:extLst>
            </p:cNvPr>
            <p:cNvSpPr>
              <a:spLocks noChangeArrowheads="1"/>
            </p:cNvSpPr>
            <p:nvPr/>
          </p:nvSpPr>
          <p:spPr bwMode="auto">
            <a:xfrm>
              <a:off x="580" y="1948"/>
              <a:ext cx="4480" cy="1744"/>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2959" name="Freeform 9">
              <a:extLst>
                <a:ext uri="{FF2B5EF4-FFF2-40B4-BE49-F238E27FC236}">
                  <a16:creationId xmlns:a16="http://schemas.microsoft.com/office/drawing/2014/main" id="{EFF680E9-F7F6-6E4B-9542-F09EDAA33F36}"/>
                </a:ext>
              </a:extLst>
            </p:cNvPr>
            <p:cNvSpPr>
              <a:spLocks/>
            </p:cNvSpPr>
            <p:nvPr/>
          </p:nvSpPr>
          <p:spPr bwMode="auto">
            <a:xfrm>
              <a:off x="621" y="2460"/>
              <a:ext cx="1241" cy="1225"/>
            </a:xfrm>
            <a:custGeom>
              <a:avLst/>
              <a:gdLst>
                <a:gd name="T0" fmla="*/ 0 w 1396"/>
                <a:gd name="T1" fmla="*/ 1216 h 1225"/>
                <a:gd name="T2" fmla="*/ 4 w 1396"/>
                <a:gd name="T3" fmla="*/ 1184 h 1225"/>
                <a:gd name="T4" fmla="*/ 9 w 1396"/>
                <a:gd name="T5" fmla="*/ 1168 h 1225"/>
                <a:gd name="T6" fmla="*/ 14 w 1396"/>
                <a:gd name="T7" fmla="*/ 1144 h 1225"/>
                <a:gd name="T8" fmla="*/ 19 w 1396"/>
                <a:gd name="T9" fmla="*/ 1128 h 1225"/>
                <a:gd name="T10" fmla="*/ 22 w 1396"/>
                <a:gd name="T11" fmla="*/ 1104 h 1225"/>
                <a:gd name="T12" fmla="*/ 28 w 1396"/>
                <a:gd name="T13" fmla="*/ 1080 h 1225"/>
                <a:gd name="T14" fmla="*/ 33 w 1396"/>
                <a:gd name="T15" fmla="*/ 1056 h 1225"/>
                <a:gd name="T16" fmla="*/ 36 w 1396"/>
                <a:gd name="T17" fmla="*/ 1032 h 1225"/>
                <a:gd name="T18" fmla="*/ 41 w 1396"/>
                <a:gd name="T19" fmla="*/ 1008 h 1225"/>
                <a:gd name="T20" fmla="*/ 47 w 1396"/>
                <a:gd name="T21" fmla="*/ 960 h 1225"/>
                <a:gd name="T22" fmla="*/ 53 w 1396"/>
                <a:gd name="T23" fmla="*/ 876 h 1225"/>
                <a:gd name="T24" fmla="*/ 58 w 1396"/>
                <a:gd name="T25" fmla="*/ 816 h 1225"/>
                <a:gd name="T26" fmla="*/ 60 w 1396"/>
                <a:gd name="T27" fmla="*/ 720 h 1225"/>
                <a:gd name="T28" fmla="*/ 62 w 1396"/>
                <a:gd name="T29" fmla="*/ 664 h 1225"/>
                <a:gd name="T30" fmla="*/ 62 w 1396"/>
                <a:gd name="T31" fmla="*/ 640 h 1225"/>
                <a:gd name="T32" fmla="*/ 65 w 1396"/>
                <a:gd name="T33" fmla="*/ 608 h 1225"/>
                <a:gd name="T34" fmla="*/ 68 w 1396"/>
                <a:gd name="T35" fmla="*/ 488 h 1225"/>
                <a:gd name="T36" fmla="*/ 71 w 1396"/>
                <a:gd name="T37" fmla="*/ 456 h 1225"/>
                <a:gd name="T38" fmla="*/ 75 w 1396"/>
                <a:gd name="T39" fmla="*/ 352 h 1225"/>
                <a:gd name="T40" fmla="*/ 76 w 1396"/>
                <a:gd name="T41" fmla="*/ 308 h 1225"/>
                <a:gd name="T42" fmla="*/ 76 w 1396"/>
                <a:gd name="T43" fmla="*/ 296 h 1225"/>
                <a:gd name="T44" fmla="*/ 87 w 1396"/>
                <a:gd name="T45" fmla="*/ 120 h 1225"/>
                <a:gd name="T46" fmla="*/ 90 w 1396"/>
                <a:gd name="T47" fmla="*/ 88 h 1225"/>
                <a:gd name="T48" fmla="*/ 97 w 1396"/>
                <a:gd name="T49" fmla="*/ 32 h 1225"/>
                <a:gd name="T50" fmla="*/ 104 w 1396"/>
                <a:gd name="T51" fmla="*/ 8 h 1225"/>
                <a:gd name="T52" fmla="*/ 114 w 1396"/>
                <a:gd name="T53" fmla="*/ 0 h 1225"/>
                <a:gd name="T54" fmla="*/ 120 w 1396"/>
                <a:gd name="T55" fmla="*/ 0 h 1225"/>
                <a:gd name="T56" fmla="*/ 124 w 1396"/>
                <a:gd name="T57" fmla="*/ 8 h 1225"/>
                <a:gd name="T58" fmla="*/ 130 w 1396"/>
                <a:gd name="T59" fmla="*/ 8 h 1225"/>
                <a:gd name="T60" fmla="*/ 136 w 1396"/>
                <a:gd name="T61" fmla="*/ 24 h 1225"/>
                <a:gd name="T62" fmla="*/ 140 w 1396"/>
                <a:gd name="T63" fmla="*/ 48 h 1225"/>
                <a:gd name="T64" fmla="*/ 148 w 1396"/>
                <a:gd name="T65" fmla="*/ 104 h 1225"/>
                <a:gd name="T66" fmla="*/ 154 w 1396"/>
                <a:gd name="T67" fmla="*/ 144 h 1225"/>
                <a:gd name="T68" fmla="*/ 160 w 1396"/>
                <a:gd name="T69" fmla="*/ 200 h 1225"/>
                <a:gd name="T70" fmla="*/ 166 w 1396"/>
                <a:gd name="T71" fmla="*/ 268 h 1225"/>
                <a:gd name="T72" fmla="*/ 168 w 1396"/>
                <a:gd name="T73" fmla="*/ 312 h 1225"/>
                <a:gd name="T74" fmla="*/ 180 w 1396"/>
                <a:gd name="T75" fmla="*/ 416 h 1225"/>
                <a:gd name="T76" fmla="*/ 187 w 1396"/>
                <a:gd name="T77" fmla="*/ 512 h 1225"/>
                <a:gd name="T78" fmla="*/ 212 w 1396"/>
                <a:gd name="T79" fmla="*/ 792 h 1225"/>
                <a:gd name="T80" fmla="*/ 251 w 1396"/>
                <a:gd name="T81" fmla="*/ 1152 h 1225"/>
                <a:gd name="T82" fmla="*/ 268 w 1396"/>
                <a:gd name="T83" fmla="*/ 1224 h 12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396" h="1225">
                  <a:moveTo>
                    <a:pt x="0" y="1216"/>
                  </a:moveTo>
                  <a:lnTo>
                    <a:pt x="18" y="1184"/>
                  </a:lnTo>
                  <a:lnTo>
                    <a:pt x="45" y="1168"/>
                  </a:lnTo>
                  <a:lnTo>
                    <a:pt x="72" y="1144"/>
                  </a:lnTo>
                  <a:lnTo>
                    <a:pt x="99" y="1128"/>
                  </a:lnTo>
                  <a:lnTo>
                    <a:pt x="117" y="1104"/>
                  </a:lnTo>
                  <a:lnTo>
                    <a:pt x="144" y="1080"/>
                  </a:lnTo>
                  <a:lnTo>
                    <a:pt x="171" y="1056"/>
                  </a:lnTo>
                  <a:lnTo>
                    <a:pt x="189" y="1032"/>
                  </a:lnTo>
                  <a:lnTo>
                    <a:pt x="207" y="1008"/>
                  </a:lnTo>
                  <a:lnTo>
                    <a:pt x="243" y="960"/>
                  </a:lnTo>
                  <a:lnTo>
                    <a:pt x="279" y="876"/>
                  </a:lnTo>
                  <a:lnTo>
                    <a:pt x="297" y="816"/>
                  </a:lnTo>
                  <a:lnTo>
                    <a:pt x="315" y="720"/>
                  </a:lnTo>
                  <a:lnTo>
                    <a:pt x="324" y="664"/>
                  </a:lnTo>
                  <a:lnTo>
                    <a:pt x="324" y="640"/>
                  </a:lnTo>
                  <a:lnTo>
                    <a:pt x="333" y="608"/>
                  </a:lnTo>
                  <a:lnTo>
                    <a:pt x="360" y="488"/>
                  </a:lnTo>
                  <a:lnTo>
                    <a:pt x="369" y="456"/>
                  </a:lnTo>
                  <a:lnTo>
                    <a:pt x="387" y="352"/>
                  </a:lnTo>
                  <a:lnTo>
                    <a:pt x="392" y="308"/>
                  </a:lnTo>
                  <a:lnTo>
                    <a:pt x="396" y="296"/>
                  </a:lnTo>
                  <a:lnTo>
                    <a:pt x="450" y="120"/>
                  </a:lnTo>
                  <a:lnTo>
                    <a:pt x="468" y="88"/>
                  </a:lnTo>
                  <a:lnTo>
                    <a:pt x="504" y="32"/>
                  </a:lnTo>
                  <a:lnTo>
                    <a:pt x="540" y="8"/>
                  </a:lnTo>
                  <a:lnTo>
                    <a:pt x="594" y="0"/>
                  </a:lnTo>
                  <a:lnTo>
                    <a:pt x="621" y="0"/>
                  </a:lnTo>
                  <a:lnTo>
                    <a:pt x="648" y="8"/>
                  </a:lnTo>
                  <a:lnTo>
                    <a:pt x="675" y="8"/>
                  </a:lnTo>
                  <a:lnTo>
                    <a:pt x="702" y="24"/>
                  </a:lnTo>
                  <a:lnTo>
                    <a:pt x="729" y="48"/>
                  </a:lnTo>
                  <a:lnTo>
                    <a:pt x="774" y="104"/>
                  </a:lnTo>
                  <a:lnTo>
                    <a:pt x="801" y="144"/>
                  </a:lnTo>
                  <a:lnTo>
                    <a:pt x="828" y="200"/>
                  </a:lnTo>
                  <a:lnTo>
                    <a:pt x="860" y="268"/>
                  </a:lnTo>
                  <a:lnTo>
                    <a:pt x="878" y="312"/>
                  </a:lnTo>
                  <a:lnTo>
                    <a:pt x="927" y="416"/>
                  </a:lnTo>
                  <a:lnTo>
                    <a:pt x="968" y="512"/>
                  </a:lnTo>
                  <a:lnTo>
                    <a:pt x="1103" y="792"/>
                  </a:lnTo>
                  <a:lnTo>
                    <a:pt x="1305" y="1152"/>
                  </a:lnTo>
                  <a:lnTo>
                    <a:pt x="1395" y="1224"/>
                  </a:lnTo>
                </a:path>
              </a:pathLst>
            </a:custGeom>
            <a:solidFill>
              <a:srgbClr val="CECEC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0" name="Freeform 10">
              <a:extLst>
                <a:ext uri="{FF2B5EF4-FFF2-40B4-BE49-F238E27FC236}">
                  <a16:creationId xmlns:a16="http://schemas.microsoft.com/office/drawing/2014/main" id="{D8943318-3216-EE44-971F-19AEA69A7ED2}"/>
                </a:ext>
              </a:extLst>
            </p:cNvPr>
            <p:cNvSpPr>
              <a:spLocks/>
            </p:cNvSpPr>
            <p:nvPr/>
          </p:nvSpPr>
          <p:spPr bwMode="auto">
            <a:xfrm>
              <a:off x="1483" y="2434"/>
              <a:ext cx="1745" cy="1268"/>
            </a:xfrm>
            <a:custGeom>
              <a:avLst/>
              <a:gdLst>
                <a:gd name="T0" fmla="*/ 0 w 1963"/>
                <a:gd name="T1" fmla="*/ 1267 h 1268"/>
                <a:gd name="T2" fmla="*/ 53 w 1963"/>
                <a:gd name="T3" fmla="*/ 979 h 1268"/>
                <a:gd name="T4" fmla="*/ 90 w 1963"/>
                <a:gd name="T5" fmla="*/ 699 h 1268"/>
                <a:gd name="T6" fmla="*/ 117 w 1963"/>
                <a:gd name="T7" fmla="*/ 468 h 1268"/>
                <a:gd name="T8" fmla="*/ 147 w 1963"/>
                <a:gd name="T9" fmla="*/ 216 h 1268"/>
                <a:gd name="T10" fmla="*/ 164 w 1963"/>
                <a:gd name="T11" fmla="*/ 19 h 1268"/>
                <a:gd name="T12" fmla="*/ 174 w 1963"/>
                <a:gd name="T13" fmla="*/ 0 h 1268"/>
                <a:gd name="T14" fmla="*/ 188 w 1963"/>
                <a:gd name="T15" fmla="*/ 3 h 1268"/>
                <a:gd name="T16" fmla="*/ 202 w 1963"/>
                <a:gd name="T17" fmla="*/ 59 h 1268"/>
                <a:gd name="T18" fmla="*/ 216 w 1963"/>
                <a:gd name="T19" fmla="*/ 187 h 1268"/>
                <a:gd name="T20" fmla="*/ 240 w 1963"/>
                <a:gd name="T21" fmla="*/ 475 h 1268"/>
                <a:gd name="T22" fmla="*/ 262 w 1963"/>
                <a:gd name="T23" fmla="*/ 715 h 1268"/>
                <a:gd name="T24" fmla="*/ 277 w 1963"/>
                <a:gd name="T25" fmla="*/ 875 h 1268"/>
                <a:gd name="T26" fmla="*/ 303 w 1963"/>
                <a:gd name="T27" fmla="*/ 987 h 1268"/>
                <a:gd name="T28" fmla="*/ 339 w 1963"/>
                <a:gd name="T29" fmla="*/ 1123 h 1268"/>
                <a:gd name="T30" fmla="*/ 377 w 1963"/>
                <a:gd name="T31" fmla="*/ 1259 h 126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963" h="1268">
                  <a:moveTo>
                    <a:pt x="0" y="1267"/>
                  </a:moveTo>
                  <a:lnTo>
                    <a:pt x="279" y="979"/>
                  </a:lnTo>
                  <a:lnTo>
                    <a:pt x="468" y="699"/>
                  </a:lnTo>
                  <a:lnTo>
                    <a:pt x="610" y="468"/>
                  </a:lnTo>
                  <a:lnTo>
                    <a:pt x="762" y="216"/>
                  </a:lnTo>
                  <a:lnTo>
                    <a:pt x="855" y="19"/>
                  </a:lnTo>
                  <a:lnTo>
                    <a:pt x="903" y="0"/>
                  </a:lnTo>
                  <a:lnTo>
                    <a:pt x="972" y="3"/>
                  </a:lnTo>
                  <a:lnTo>
                    <a:pt x="1044" y="59"/>
                  </a:lnTo>
                  <a:lnTo>
                    <a:pt x="1116" y="187"/>
                  </a:lnTo>
                  <a:lnTo>
                    <a:pt x="1251" y="475"/>
                  </a:lnTo>
                  <a:lnTo>
                    <a:pt x="1368" y="715"/>
                  </a:lnTo>
                  <a:lnTo>
                    <a:pt x="1440" y="875"/>
                  </a:lnTo>
                  <a:lnTo>
                    <a:pt x="1575" y="987"/>
                  </a:lnTo>
                  <a:lnTo>
                    <a:pt x="1764" y="1123"/>
                  </a:lnTo>
                  <a:lnTo>
                    <a:pt x="1962" y="1259"/>
                  </a:lnTo>
                </a:path>
              </a:pathLst>
            </a:custGeom>
            <a:gradFill rotWithShape="0">
              <a:gsLst>
                <a:gs pos="0">
                  <a:srgbClr val="3366FF"/>
                </a:gs>
                <a:gs pos="100000">
                  <a:srgbClr val="00FF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1" name="Freeform 11">
              <a:extLst>
                <a:ext uri="{FF2B5EF4-FFF2-40B4-BE49-F238E27FC236}">
                  <a16:creationId xmlns:a16="http://schemas.microsoft.com/office/drawing/2014/main" id="{AC8CA42F-D34A-4549-83CC-B7D57F766C53}"/>
                </a:ext>
              </a:extLst>
            </p:cNvPr>
            <p:cNvSpPr>
              <a:spLocks/>
            </p:cNvSpPr>
            <p:nvPr/>
          </p:nvSpPr>
          <p:spPr bwMode="auto">
            <a:xfrm>
              <a:off x="2172" y="2388"/>
              <a:ext cx="1449" cy="1317"/>
            </a:xfrm>
            <a:custGeom>
              <a:avLst/>
              <a:gdLst>
                <a:gd name="T0" fmla="*/ 0 w 1630"/>
                <a:gd name="T1" fmla="*/ 1308 h 1317"/>
                <a:gd name="T2" fmla="*/ 28 w 1630"/>
                <a:gd name="T3" fmla="*/ 1196 h 1317"/>
                <a:gd name="T4" fmla="*/ 41 w 1630"/>
                <a:gd name="T5" fmla="*/ 956 h 1317"/>
                <a:gd name="T6" fmla="*/ 60 w 1630"/>
                <a:gd name="T7" fmla="*/ 668 h 1317"/>
                <a:gd name="T8" fmla="*/ 75 w 1630"/>
                <a:gd name="T9" fmla="*/ 412 h 1317"/>
                <a:gd name="T10" fmla="*/ 87 w 1630"/>
                <a:gd name="T11" fmla="*/ 236 h 1317"/>
                <a:gd name="T12" fmla="*/ 97 w 1630"/>
                <a:gd name="T13" fmla="*/ 105 h 1317"/>
                <a:gd name="T14" fmla="*/ 105 w 1630"/>
                <a:gd name="T15" fmla="*/ 20 h 1317"/>
                <a:gd name="T16" fmla="*/ 114 w 1630"/>
                <a:gd name="T17" fmla="*/ 0 h 1317"/>
                <a:gd name="T18" fmla="*/ 121 w 1630"/>
                <a:gd name="T19" fmla="*/ 4 h 1317"/>
                <a:gd name="T20" fmla="*/ 126 w 1630"/>
                <a:gd name="T21" fmla="*/ 12 h 1317"/>
                <a:gd name="T22" fmla="*/ 142 w 1630"/>
                <a:gd name="T23" fmla="*/ 68 h 1317"/>
                <a:gd name="T24" fmla="*/ 161 w 1630"/>
                <a:gd name="T25" fmla="*/ 159 h 1317"/>
                <a:gd name="T26" fmla="*/ 184 w 1630"/>
                <a:gd name="T27" fmla="*/ 321 h 1317"/>
                <a:gd name="T28" fmla="*/ 211 w 1630"/>
                <a:gd name="T29" fmla="*/ 536 h 1317"/>
                <a:gd name="T30" fmla="*/ 251 w 1630"/>
                <a:gd name="T31" fmla="*/ 856 h 1317"/>
                <a:gd name="T32" fmla="*/ 278 w 1630"/>
                <a:gd name="T33" fmla="*/ 1060 h 1317"/>
                <a:gd name="T34" fmla="*/ 298 w 1630"/>
                <a:gd name="T35" fmla="*/ 1220 h 1317"/>
                <a:gd name="T36" fmla="*/ 313 w 1630"/>
                <a:gd name="T37" fmla="*/ 1316 h 13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0" h="1317">
                  <a:moveTo>
                    <a:pt x="0" y="1308"/>
                  </a:moveTo>
                  <a:lnTo>
                    <a:pt x="144" y="1196"/>
                  </a:lnTo>
                  <a:lnTo>
                    <a:pt x="207" y="956"/>
                  </a:lnTo>
                  <a:lnTo>
                    <a:pt x="306" y="668"/>
                  </a:lnTo>
                  <a:lnTo>
                    <a:pt x="387" y="412"/>
                  </a:lnTo>
                  <a:lnTo>
                    <a:pt x="450" y="236"/>
                  </a:lnTo>
                  <a:lnTo>
                    <a:pt x="504" y="105"/>
                  </a:lnTo>
                  <a:lnTo>
                    <a:pt x="549" y="20"/>
                  </a:lnTo>
                  <a:lnTo>
                    <a:pt x="594" y="0"/>
                  </a:lnTo>
                  <a:lnTo>
                    <a:pt x="630" y="4"/>
                  </a:lnTo>
                  <a:lnTo>
                    <a:pt x="657" y="12"/>
                  </a:lnTo>
                  <a:lnTo>
                    <a:pt x="743" y="68"/>
                  </a:lnTo>
                  <a:lnTo>
                    <a:pt x="838" y="159"/>
                  </a:lnTo>
                  <a:lnTo>
                    <a:pt x="960" y="321"/>
                  </a:lnTo>
                  <a:lnTo>
                    <a:pt x="1098" y="536"/>
                  </a:lnTo>
                  <a:lnTo>
                    <a:pt x="1301" y="856"/>
                  </a:lnTo>
                  <a:lnTo>
                    <a:pt x="1449" y="1060"/>
                  </a:lnTo>
                  <a:lnTo>
                    <a:pt x="1548" y="1220"/>
                  </a:lnTo>
                  <a:lnTo>
                    <a:pt x="1629" y="1316"/>
                  </a:lnTo>
                </a:path>
              </a:pathLst>
            </a:custGeom>
            <a:gradFill rotWithShape="0">
              <a:gsLst>
                <a:gs pos="0">
                  <a:srgbClr val="669900"/>
                </a:gs>
                <a:gs pos="100000">
                  <a:srgbClr val="FF66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2" name="Freeform 12">
              <a:extLst>
                <a:ext uri="{FF2B5EF4-FFF2-40B4-BE49-F238E27FC236}">
                  <a16:creationId xmlns:a16="http://schemas.microsoft.com/office/drawing/2014/main" id="{FB3E2887-F227-5A4C-A5CD-D0E2CB1C9C99}"/>
                </a:ext>
              </a:extLst>
            </p:cNvPr>
            <p:cNvSpPr>
              <a:spLocks/>
            </p:cNvSpPr>
            <p:nvPr/>
          </p:nvSpPr>
          <p:spPr bwMode="auto">
            <a:xfrm>
              <a:off x="3029" y="2397"/>
              <a:ext cx="2038" cy="1305"/>
            </a:xfrm>
            <a:custGeom>
              <a:avLst/>
              <a:gdLst>
                <a:gd name="T0" fmla="*/ 0 w 2292"/>
                <a:gd name="T1" fmla="*/ 1304 h 1305"/>
                <a:gd name="T2" fmla="*/ 96 w 2292"/>
                <a:gd name="T3" fmla="*/ 1048 h 1305"/>
                <a:gd name="T4" fmla="*/ 189 w 2292"/>
                <a:gd name="T5" fmla="*/ 712 h 1305"/>
                <a:gd name="T6" fmla="*/ 224 w 2292"/>
                <a:gd name="T7" fmla="*/ 552 h 1305"/>
                <a:gd name="T8" fmla="*/ 279 w 2292"/>
                <a:gd name="T9" fmla="*/ 232 h 1305"/>
                <a:gd name="T10" fmla="*/ 306 w 2292"/>
                <a:gd name="T11" fmla="*/ 72 h 1305"/>
                <a:gd name="T12" fmla="*/ 318 w 2292"/>
                <a:gd name="T13" fmla="*/ 8 h 1305"/>
                <a:gd name="T14" fmla="*/ 336 w 2292"/>
                <a:gd name="T15" fmla="*/ 0 h 1305"/>
                <a:gd name="T16" fmla="*/ 347 w 2292"/>
                <a:gd name="T17" fmla="*/ 56 h 1305"/>
                <a:gd name="T18" fmla="*/ 367 w 2292"/>
                <a:gd name="T19" fmla="*/ 264 h 1305"/>
                <a:gd name="T20" fmla="*/ 389 w 2292"/>
                <a:gd name="T21" fmla="*/ 600 h 1305"/>
                <a:gd name="T22" fmla="*/ 425 w 2292"/>
                <a:gd name="T23" fmla="*/ 1176 h 1305"/>
                <a:gd name="T24" fmla="*/ 431 w 2292"/>
                <a:gd name="T25" fmla="*/ 1224 h 1305"/>
                <a:gd name="T26" fmla="*/ 439 w 2292"/>
                <a:gd name="T27" fmla="*/ 1280 h 1305"/>
                <a:gd name="T28" fmla="*/ 443 w 2292"/>
                <a:gd name="T29" fmla="*/ 1304 h 130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292" h="1305">
                  <a:moveTo>
                    <a:pt x="0" y="1304"/>
                  </a:moveTo>
                  <a:lnTo>
                    <a:pt x="495" y="1048"/>
                  </a:lnTo>
                  <a:lnTo>
                    <a:pt x="981" y="712"/>
                  </a:lnTo>
                  <a:lnTo>
                    <a:pt x="1161" y="552"/>
                  </a:lnTo>
                  <a:lnTo>
                    <a:pt x="1449" y="232"/>
                  </a:lnTo>
                  <a:lnTo>
                    <a:pt x="1584" y="72"/>
                  </a:lnTo>
                  <a:lnTo>
                    <a:pt x="1656" y="8"/>
                  </a:lnTo>
                  <a:lnTo>
                    <a:pt x="1737" y="0"/>
                  </a:lnTo>
                  <a:lnTo>
                    <a:pt x="1800" y="56"/>
                  </a:lnTo>
                  <a:lnTo>
                    <a:pt x="1899" y="264"/>
                  </a:lnTo>
                  <a:lnTo>
                    <a:pt x="2016" y="600"/>
                  </a:lnTo>
                  <a:lnTo>
                    <a:pt x="2196" y="1176"/>
                  </a:lnTo>
                  <a:lnTo>
                    <a:pt x="2232" y="1224"/>
                  </a:lnTo>
                  <a:lnTo>
                    <a:pt x="2277" y="1280"/>
                  </a:lnTo>
                  <a:lnTo>
                    <a:pt x="2291" y="1304"/>
                  </a:lnTo>
                </a:path>
              </a:pathLst>
            </a:custGeom>
            <a:gradFill rotWithShape="0">
              <a:gsLst>
                <a:gs pos="0">
                  <a:srgbClr val="FF6600"/>
                </a:gs>
                <a:gs pos="100000">
                  <a:srgbClr val="800000"/>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3" name="Freeform 13">
              <a:extLst>
                <a:ext uri="{FF2B5EF4-FFF2-40B4-BE49-F238E27FC236}">
                  <a16:creationId xmlns:a16="http://schemas.microsoft.com/office/drawing/2014/main" id="{FA6F953D-4F23-CF46-9297-A233B3C53743}"/>
                </a:ext>
              </a:extLst>
            </p:cNvPr>
            <p:cNvSpPr>
              <a:spLocks/>
            </p:cNvSpPr>
            <p:nvPr/>
          </p:nvSpPr>
          <p:spPr bwMode="auto">
            <a:xfrm>
              <a:off x="2163" y="2749"/>
              <a:ext cx="1065" cy="953"/>
            </a:xfrm>
            <a:custGeom>
              <a:avLst/>
              <a:gdLst>
                <a:gd name="T0" fmla="*/ 0 w 1198"/>
                <a:gd name="T1" fmla="*/ 952 h 953"/>
                <a:gd name="T2" fmla="*/ 22 w 1198"/>
                <a:gd name="T3" fmla="*/ 796 h 953"/>
                <a:gd name="T4" fmla="*/ 41 w 1198"/>
                <a:gd name="T5" fmla="*/ 608 h 953"/>
                <a:gd name="T6" fmla="*/ 55 w 1198"/>
                <a:gd name="T7" fmla="*/ 392 h 953"/>
                <a:gd name="T8" fmla="*/ 71 w 1198"/>
                <a:gd name="T9" fmla="*/ 136 h 953"/>
                <a:gd name="T10" fmla="*/ 76 w 1198"/>
                <a:gd name="T11" fmla="*/ 0 h 953"/>
                <a:gd name="T12" fmla="*/ 92 w 1198"/>
                <a:gd name="T13" fmla="*/ 168 h 953"/>
                <a:gd name="T14" fmla="*/ 112 w 1198"/>
                <a:gd name="T15" fmla="*/ 400 h 953"/>
                <a:gd name="T16" fmla="*/ 132 w 1198"/>
                <a:gd name="T17" fmla="*/ 564 h 953"/>
                <a:gd name="T18" fmla="*/ 156 w 1198"/>
                <a:gd name="T19" fmla="*/ 680 h 953"/>
                <a:gd name="T20" fmla="*/ 211 w 1198"/>
                <a:gd name="T21" fmla="*/ 888 h 953"/>
                <a:gd name="T22" fmla="*/ 231 w 1198"/>
                <a:gd name="T23" fmla="*/ 952 h 95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98" h="953">
                  <a:moveTo>
                    <a:pt x="0" y="952"/>
                  </a:moveTo>
                  <a:lnTo>
                    <a:pt x="117" y="796"/>
                  </a:lnTo>
                  <a:lnTo>
                    <a:pt x="207" y="608"/>
                  </a:lnTo>
                  <a:lnTo>
                    <a:pt x="288" y="392"/>
                  </a:lnTo>
                  <a:lnTo>
                    <a:pt x="369" y="136"/>
                  </a:lnTo>
                  <a:lnTo>
                    <a:pt x="396" y="0"/>
                  </a:lnTo>
                  <a:lnTo>
                    <a:pt x="477" y="168"/>
                  </a:lnTo>
                  <a:lnTo>
                    <a:pt x="585" y="400"/>
                  </a:lnTo>
                  <a:lnTo>
                    <a:pt x="680" y="564"/>
                  </a:lnTo>
                  <a:lnTo>
                    <a:pt x="810" y="680"/>
                  </a:lnTo>
                  <a:lnTo>
                    <a:pt x="1098" y="888"/>
                  </a:lnTo>
                  <a:lnTo>
                    <a:pt x="1197" y="952"/>
                  </a:lnTo>
                </a:path>
              </a:pathLst>
            </a:custGeom>
            <a:gradFill rotWithShape="0">
              <a:gsLst>
                <a:gs pos="0">
                  <a:srgbClr val="669900"/>
                </a:gs>
                <a:gs pos="100000">
                  <a:srgbClr val="FFFF66"/>
                </a:gs>
              </a:gsLst>
              <a:lin ang="0" scaled="1"/>
            </a:gra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964" name="Rectangle 14">
              <a:extLst>
                <a:ext uri="{FF2B5EF4-FFF2-40B4-BE49-F238E27FC236}">
                  <a16:creationId xmlns:a16="http://schemas.microsoft.com/office/drawing/2014/main" id="{3CB6BEF6-0F30-484F-91E9-5B8275E13FA5}"/>
                </a:ext>
              </a:extLst>
            </p:cNvPr>
            <p:cNvSpPr>
              <a:spLocks noChangeArrowheads="1"/>
            </p:cNvSpPr>
            <p:nvPr/>
          </p:nvSpPr>
          <p:spPr bwMode="auto">
            <a:xfrm rot="-5460000">
              <a:off x="-26" y="2732"/>
              <a:ext cx="793" cy="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latin typeface="Times New Roman" panose="02020603050405020304" pitchFamily="18" charset="0"/>
                </a:rPr>
                <a:t>Intensity</a:t>
              </a:r>
            </a:p>
          </p:txBody>
        </p:sp>
        <p:sp>
          <p:nvSpPr>
            <p:cNvPr id="82965" name="Rectangle 15">
              <a:extLst>
                <a:ext uri="{FF2B5EF4-FFF2-40B4-BE49-F238E27FC236}">
                  <a16:creationId xmlns:a16="http://schemas.microsoft.com/office/drawing/2014/main" id="{BFE957A5-5F3B-7247-8619-F98CB7799984}"/>
                </a:ext>
              </a:extLst>
            </p:cNvPr>
            <p:cNvSpPr>
              <a:spLocks noChangeArrowheads="1"/>
            </p:cNvSpPr>
            <p:nvPr/>
          </p:nvSpPr>
          <p:spPr bwMode="auto">
            <a:xfrm>
              <a:off x="2384" y="3899"/>
              <a:ext cx="85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Times New Roman" panose="02020603050405020304" pitchFamily="18" charset="0"/>
                </a:rPr>
                <a:t>Wavelength</a:t>
              </a:r>
            </a:p>
          </p:txBody>
        </p:sp>
        <p:sp>
          <p:nvSpPr>
            <p:cNvPr id="82966" name="Rectangle 16">
              <a:extLst>
                <a:ext uri="{FF2B5EF4-FFF2-40B4-BE49-F238E27FC236}">
                  <a16:creationId xmlns:a16="http://schemas.microsoft.com/office/drawing/2014/main" id="{1B3E6222-D755-8F4F-A1B6-5DE27541059A}"/>
                </a:ext>
              </a:extLst>
            </p:cNvPr>
            <p:cNvSpPr>
              <a:spLocks noChangeArrowheads="1"/>
            </p:cNvSpPr>
            <p:nvPr/>
          </p:nvSpPr>
          <p:spPr bwMode="auto">
            <a:xfrm>
              <a:off x="892" y="2917"/>
              <a:ext cx="656"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Absorbance</a:t>
              </a:r>
            </a:p>
            <a:p>
              <a:pPr>
                <a:spcBef>
                  <a:spcPct val="0"/>
                </a:spcBef>
                <a:buFontTx/>
                <a:buNone/>
              </a:pPr>
              <a:r>
                <a:rPr lang="en-US" altLang="en-US" sz="1400">
                  <a:latin typeface="Times New Roman" panose="02020603050405020304" pitchFamily="18" charset="0"/>
                </a:rPr>
                <a:t>of donor</a:t>
              </a:r>
            </a:p>
          </p:txBody>
        </p:sp>
        <p:sp>
          <p:nvSpPr>
            <p:cNvPr id="82967" name="Line 17">
              <a:extLst>
                <a:ext uri="{FF2B5EF4-FFF2-40B4-BE49-F238E27FC236}">
                  <a16:creationId xmlns:a16="http://schemas.microsoft.com/office/drawing/2014/main" id="{50613BF0-B672-5A42-8D98-14B1FD04A97E}"/>
                </a:ext>
              </a:extLst>
            </p:cNvPr>
            <p:cNvSpPr>
              <a:spLocks noChangeShapeType="1"/>
            </p:cNvSpPr>
            <p:nvPr/>
          </p:nvSpPr>
          <p:spPr bwMode="auto">
            <a:xfrm>
              <a:off x="2009" y="2448"/>
              <a:ext cx="34" cy="33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68" name="Rectangle 18">
              <a:extLst>
                <a:ext uri="{FF2B5EF4-FFF2-40B4-BE49-F238E27FC236}">
                  <a16:creationId xmlns:a16="http://schemas.microsoft.com/office/drawing/2014/main" id="{7631DBD3-72AE-094E-9656-AC367BCF3941}"/>
                </a:ext>
              </a:extLst>
            </p:cNvPr>
            <p:cNvSpPr>
              <a:spLocks noChangeArrowheads="1"/>
            </p:cNvSpPr>
            <p:nvPr/>
          </p:nvSpPr>
          <p:spPr bwMode="auto">
            <a:xfrm>
              <a:off x="1117" y="2083"/>
              <a:ext cx="531"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DONOR</a:t>
              </a:r>
            </a:p>
          </p:txBody>
        </p:sp>
        <p:sp>
          <p:nvSpPr>
            <p:cNvPr id="82969" name="Rectangle 19">
              <a:extLst>
                <a:ext uri="{FF2B5EF4-FFF2-40B4-BE49-F238E27FC236}">
                  <a16:creationId xmlns:a16="http://schemas.microsoft.com/office/drawing/2014/main" id="{E7D0F92A-4220-F144-A9A6-85814B3D501E}"/>
                </a:ext>
              </a:extLst>
            </p:cNvPr>
            <p:cNvSpPr>
              <a:spLocks noChangeArrowheads="1"/>
            </p:cNvSpPr>
            <p:nvPr/>
          </p:nvSpPr>
          <p:spPr bwMode="auto">
            <a:xfrm>
              <a:off x="3099" y="2298"/>
              <a:ext cx="656" cy="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Absorbance</a:t>
              </a:r>
            </a:p>
            <a:p>
              <a:pPr>
                <a:spcBef>
                  <a:spcPct val="0"/>
                </a:spcBef>
                <a:buFontTx/>
                <a:buNone/>
              </a:pPr>
              <a:r>
                <a:rPr lang="en-US" altLang="en-US" sz="1400">
                  <a:latin typeface="Times New Roman" panose="02020603050405020304" pitchFamily="18" charset="0"/>
                </a:rPr>
                <a:t>of acceptor </a:t>
              </a:r>
            </a:p>
            <a:p>
              <a:pPr>
                <a:spcBef>
                  <a:spcPct val="0"/>
                </a:spcBef>
                <a:buFontTx/>
                <a:buNone/>
              </a:pPr>
              <a:r>
                <a:rPr lang="en-US" altLang="en-US" sz="1400">
                  <a:latin typeface="Times New Roman" panose="02020603050405020304" pitchFamily="18" charset="0"/>
                </a:rPr>
                <a:t>molecule</a:t>
              </a:r>
            </a:p>
          </p:txBody>
        </p:sp>
        <p:sp>
          <p:nvSpPr>
            <p:cNvPr id="82970" name="Rectangle 20">
              <a:extLst>
                <a:ext uri="{FF2B5EF4-FFF2-40B4-BE49-F238E27FC236}">
                  <a16:creationId xmlns:a16="http://schemas.microsoft.com/office/drawing/2014/main" id="{D70E455E-B334-5C46-AD07-794E46CBB534}"/>
                </a:ext>
              </a:extLst>
            </p:cNvPr>
            <p:cNvSpPr>
              <a:spLocks noChangeArrowheads="1"/>
            </p:cNvSpPr>
            <p:nvPr/>
          </p:nvSpPr>
          <p:spPr bwMode="auto">
            <a:xfrm>
              <a:off x="1757" y="2107"/>
              <a:ext cx="713" cy="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Fluorescence</a:t>
              </a:r>
            </a:p>
            <a:p>
              <a:pPr>
                <a:spcBef>
                  <a:spcPct val="0"/>
                </a:spcBef>
                <a:buFontTx/>
                <a:buNone/>
              </a:pPr>
              <a:r>
                <a:rPr lang="en-US" altLang="en-US" sz="1400">
                  <a:latin typeface="Times New Roman" panose="02020603050405020304" pitchFamily="18" charset="0"/>
                </a:rPr>
                <a:t>of donor</a:t>
              </a:r>
            </a:p>
          </p:txBody>
        </p:sp>
        <p:sp>
          <p:nvSpPr>
            <p:cNvPr id="82971" name="Rectangle 21">
              <a:extLst>
                <a:ext uri="{FF2B5EF4-FFF2-40B4-BE49-F238E27FC236}">
                  <a16:creationId xmlns:a16="http://schemas.microsoft.com/office/drawing/2014/main" id="{BE99A8C2-0736-5A40-88AC-B9338C4B7AFA}"/>
                </a:ext>
              </a:extLst>
            </p:cNvPr>
            <p:cNvSpPr>
              <a:spLocks noChangeArrowheads="1"/>
            </p:cNvSpPr>
            <p:nvPr/>
          </p:nvSpPr>
          <p:spPr bwMode="auto">
            <a:xfrm>
              <a:off x="3968" y="1907"/>
              <a:ext cx="1123" cy="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a:latin typeface="Times New Roman" panose="02020603050405020304" pitchFamily="18" charset="0"/>
                </a:rPr>
                <a:t>Fluorescence </a:t>
              </a:r>
            </a:p>
            <a:p>
              <a:pPr>
                <a:spcBef>
                  <a:spcPct val="0"/>
                </a:spcBef>
                <a:buFontTx/>
                <a:buNone/>
              </a:pPr>
              <a:r>
                <a:rPr lang="en-US" altLang="en-US" sz="1600">
                  <a:latin typeface="Times New Roman" panose="02020603050405020304" pitchFamily="18" charset="0"/>
                </a:rPr>
                <a:t>of acceptor after </a:t>
              </a:r>
            </a:p>
            <a:p>
              <a:pPr>
                <a:spcBef>
                  <a:spcPct val="0"/>
                </a:spcBef>
                <a:buFontTx/>
                <a:buNone/>
              </a:pPr>
              <a:r>
                <a:rPr lang="en-US" altLang="en-US" sz="1600">
                  <a:latin typeface="Times New Roman" panose="02020603050405020304" pitchFamily="18" charset="0"/>
                </a:rPr>
                <a:t>excitation by donor</a:t>
              </a:r>
            </a:p>
          </p:txBody>
        </p:sp>
        <p:sp>
          <p:nvSpPr>
            <p:cNvPr id="82972" name="Line 22">
              <a:extLst>
                <a:ext uri="{FF2B5EF4-FFF2-40B4-BE49-F238E27FC236}">
                  <a16:creationId xmlns:a16="http://schemas.microsoft.com/office/drawing/2014/main" id="{CA1126EB-273B-4A4F-9FD2-C0895E90AA8C}"/>
                </a:ext>
              </a:extLst>
            </p:cNvPr>
            <p:cNvSpPr>
              <a:spLocks noChangeShapeType="1"/>
            </p:cNvSpPr>
            <p:nvPr/>
          </p:nvSpPr>
          <p:spPr bwMode="auto">
            <a:xfrm>
              <a:off x="4235" y="2382"/>
              <a:ext cx="59" cy="164"/>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3" name="Rectangle 23">
              <a:extLst>
                <a:ext uri="{FF2B5EF4-FFF2-40B4-BE49-F238E27FC236}">
                  <a16:creationId xmlns:a16="http://schemas.microsoft.com/office/drawing/2014/main" id="{625BF622-30AE-934D-B0F0-9CF4BC018604}"/>
                </a:ext>
              </a:extLst>
            </p:cNvPr>
            <p:cNvSpPr>
              <a:spLocks noChangeArrowheads="1"/>
            </p:cNvSpPr>
            <p:nvPr/>
          </p:nvSpPr>
          <p:spPr bwMode="auto">
            <a:xfrm>
              <a:off x="2739" y="2077"/>
              <a:ext cx="743" cy="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latin typeface="Times New Roman" panose="02020603050405020304" pitchFamily="18" charset="0"/>
                </a:rPr>
                <a:t>ACCEPTOR</a:t>
              </a:r>
            </a:p>
          </p:txBody>
        </p:sp>
        <p:sp>
          <p:nvSpPr>
            <p:cNvPr id="82974" name="Rectangle 24">
              <a:extLst>
                <a:ext uri="{FF2B5EF4-FFF2-40B4-BE49-F238E27FC236}">
                  <a16:creationId xmlns:a16="http://schemas.microsoft.com/office/drawing/2014/main" id="{CCA0E096-299C-084F-BEB9-05908BC9D9A5}"/>
                </a:ext>
              </a:extLst>
            </p:cNvPr>
            <p:cNvSpPr>
              <a:spLocks noChangeArrowheads="1"/>
            </p:cNvSpPr>
            <p:nvPr/>
          </p:nvSpPr>
          <p:spPr bwMode="auto">
            <a:xfrm>
              <a:off x="739" y="1920"/>
              <a:ext cx="855"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Molecule 1</a:t>
              </a:r>
            </a:p>
          </p:txBody>
        </p:sp>
        <p:sp>
          <p:nvSpPr>
            <p:cNvPr id="82975" name="Rectangle 25">
              <a:extLst>
                <a:ext uri="{FF2B5EF4-FFF2-40B4-BE49-F238E27FC236}">
                  <a16:creationId xmlns:a16="http://schemas.microsoft.com/office/drawing/2014/main" id="{D31C3978-7674-CF45-BA91-824D3DFF913E}"/>
                </a:ext>
              </a:extLst>
            </p:cNvPr>
            <p:cNvSpPr>
              <a:spLocks noChangeArrowheads="1"/>
            </p:cNvSpPr>
            <p:nvPr/>
          </p:nvSpPr>
          <p:spPr bwMode="auto">
            <a:xfrm>
              <a:off x="2440" y="1913"/>
              <a:ext cx="855" cy="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b="1">
                  <a:latin typeface="Times New Roman" panose="02020603050405020304" pitchFamily="18" charset="0"/>
                </a:rPr>
                <a:t>Molecule 2</a:t>
              </a:r>
            </a:p>
          </p:txBody>
        </p:sp>
        <p:sp>
          <p:nvSpPr>
            <p:cNvPr id="82976" name="Line 26">
              <a:extLst>
                <a:ext uri="{FF2B5EF4-FFF2-40B4-BE49-F238E27FC236}">
                  <a16:creationId xmlns:a16="http://schemas.microsoft.com/office/drawing/2014/main" id="{3635964E-6285-AC4B-BC0B-C2B71A881CF3}"/>
                </a:ext>
              </a:extLst>
            </p:cNvPr>
            <p:cNvSpPr>
              <a:spLocks noChangeShapeType="1"/>
            </p:cNvSpPr>
            <p:nvPr/>
          </p:nvSpPr>
          <p:spPr bwMode="auto">
            <a:xfrm>
              <a:off x="1113" y="2208"/>
              <a:ext cx="4" cy="226"/>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7" name="Line 28">
              <a:extLst>
                <a:ext uri="{FF2B5EF4-FFF2-40B4-BE49-F238E27FC236}">
                  <a16:creationId xmlns:a16="http://schemas.microsoft.com/office/drawing/2014/main" id="{197B3A8F-8E2F-6F49-B181-F494DDC59A72}"/>
                </a:ext>
              </a:extLst>
            </p:cNvPr>
            <p:cNvSpPr>
              <a:spLocks noChangeShapeType="1"/>
            </p:cNvSpPr>
            <p:nvPr/>
          </p:nvSpPr>
          <p:spPr bwMode="auto">
            <a:xfrm flipV="1">
              <a:off x="635" y="3916"/>
              <a:ext cx="4425" cy="2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78" name="Line 29">
              <a:extLst>
                <a:ext uri="{FF2B5EF4-FFF2-40B4-BE49-F238E27FC236}">
                  <a16:creationId xmlns:a16="http://schemas.microsoft.com/office/drawing/2014/main" id="{FC21AA10-F296-D842-8EB0-C1ABAF97E2FA}"/>
                </a:ext>
              </a:extLst>
            </p:cNvPr>
            <p:cNvSpPr>
              <a:spLocks noChangeShapeType="1"/>
            </p:cNvSpPr>
            <p:nvPr/>
          </p:nvSpPr>
          <p:spPr bwMode="auto">
            <a:xfrm flipV="1">
              <a:off x="476" y="2107"/>
              <a:ext cx="0" cy="14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949" name="Rectangle 30">
            <a:extLst>
              <a:ext uri="{FF2B5EF4-FFF2-40B4-BE49-F238E27FC236}">
                <a16:creationId xmlns:a16="http://schemas.microsoft.com/office/drawing/2014/main" id="{05BF9C0D-506C-2E4D-BB6A-57ABEFE45092}"/>
              </a:ext>
            </a:extLst>
          </p:cNvPr>
          <p:cNvSpPr>
            <a:spLocks noChangeArrowheads="1"/>
          </p:cNvSpPr>
          <p:nvPr/>
        </p:nvSpPr>
        <p:spPr bwMode="auto">
          <a:xfrm>
            <a:off x="942975" y="4608513"/>
            <a:ext cx="7693025" cy="111125"/>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i="1">
              <a:latin typeface="Times New Roman" panose="02020603050405020304" pitchFamily="18" charset="0"/>
            </a:endParaRPr>
          </a:p>
        </p:txBody>
      </p:sp>
      <p:sp>
        <p:nvSpPr>
          <p:cNvPr id="82950" name="Footer Placeholder 1">
            <a:extLst>
              <a:ext uri="{FF2B5EF4-FFF2-40B4-BE49-F238E27FC236}">
                <a16:creationId xmlns:a16="http://schemas.microsoft.com/office/drawing/2014/main" id="{93C68B77-A8FE-F44F-B50F-A49F7ED37716}"/>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82951" name="Line 26">
            <a:extLst>
              <a:ext uri="{FF2B5EF4-FFF2-40B4-BE49-F238E27FC236}">
                <a16:creationId xmlns:a16="http://schemas.microsoft.com/office/drawing/2014/main" id="{4769C006-8787-1241-911B-4479149AEF64}"/>
              </a:ext>
            </a:extLst>
          </p:cNvPr>
          <p:cNvSpPr>
            <a:spLocks noChangeShapeType="1"/>
          </p:cNvSpPr>
          <p:nvPr/>
        </p:nvSpPr>
        <p:spPr bwMode="auto">
          <a:xfrm>
            <a:off x="4421188" y="2147888"/>
            <a:ext cx="6350" cy="358775"/>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 name="Down Arrow 1">
            <a:extLst>
              <a:ext uri="{FF2B5EF4-FFF2-40B4-BE49-F238E27FC236}">
                <a16:creationId xmlns:a16="http://schemas.microsoft.com/office/drawing/2014/main" id="{9A5F7066-31C2-7F47-9611-9D55A65184EF}"/>
              </a:ext>
            </a:extLst>
          </p:cNvPr>
          <p:cNvSpPr/>
          <p:nvPr/>
        </p:nvSpPr>
        <p:spPr>
          <a:xfrm rot="10800000">
            <a:off x="1901825" y="3875088"/>
            <a:ext cx="103188" cy="836612"/>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2953" name="TextBox 2">
            <a:extLst>
              <a:ext uri="{FF2B5EF4-FFF2-40B4-BE49-F238E27FC236}">
                <a16:creationId xmlns:a16="http://schemas.microsoft.com/office/drawing/2014/main" id="{0E8289B1-93D4-A14A-901D-2BD8C7A34411}"/>
              </a:ext>
            </a:extLst>
          </p:cNvPr>
          <p:cNvSpPr txBox="1">
            <a:spLocks noChangeArrowheads="1"/>
          </p:cNvSpPr>
          <p:nvPr/>
        </p:nvSpPr>
        <p:spPr bwMode="auto">
          <a:xfrm>
            <a:off x="1257300" y="4652963"/>
            <a:ext cx="16240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a:latin typeface="Times New Roman" panose="02020603050405020304" pitchFamily="18" charset="0"/>
              </a:rPr>
              <a:t>Laser line 488nm</a:t>
            </a:r>
          </a:p>
        </p:txBody>
      </p:sp>
      <p:sp>
        <p:nvSpPr>
          <p:cNvPr id="82954" name="Line 22">
            <a:extLst>
              <a:ext uri="{FF2B5EF4-FFF2-40B4-BE49-F238E27FC236}">
                <a16:creationId xmlns:a16="http://schemas.microsoft.com/office/drawing/2014/main" id="{1446FDFB-92E9-B54D-A2DF-8F2430E372FF}"/>
              </a:ext>
            </a:extLst>
          </p:cNvPr>
          <p:cNvSpPr>
            <a:spLocks noChangeShapeType="1"/>
          </p:cNvSpPr>
          <p:nvPr/>
        </p:nvSpPr>
        <p:spPr bwMode="auto">
          <a:xfrm flipH="1">
            <a:off x="5105400" y="3092450"/>
            <a:ext cx="217488" cy="2428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955" name="TextBox 3">
            <a:extLst>
              <a:ext uri="{FF2B5EF4-FFF2-40B4-BE49-F238E27FC236}">
                <a16:creationId xmlns:a16="http://schemas.microsoft.com/office/drawing/2014/main" id="{7B2E96FE-231D-2D45-AB7C-157649906E0C}"/>
              </a:ext>
            </a:extLst>
          </p:cNvPr>
          <p:cNvSpPr txBox="1">
            <a:spLocks noChangeArrowheads="1"/>
          </p:cNvSpPr>
          <p:nvPr/>
        </p:nvSpPr>
        <p:spPr bwMode="auto">
          <a:xfrm>
            <a:off x="3357563" y="4692650"/>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550nm</a:t>
            </a:r>
          </a:p>
        </p:txBody>
      </p:sp>
      <p:sp>
        <p:nvSpPr>
          <p:cNvPr id="82956" name="TextBox 57">
            <a:extLst>
              <a:ext uri="{FF2B5EF4-FFF2-40B4-BE49-F238E27FC236}">
                <a16:creationId xmlns:a16="http://schemas.microsoft.com/office/drawing/2014/main" id="{92727355-113C-2648-8B7C-F4D4303E9465}"/>
              </a:ext>
            </a:extLst>
          </p:cNvPr>
          <p:cNvSpPr txBox="1">
            <a:spLocks noChangeArrowheads="1"/>
          </p:cNvSpPr>
          <p:nvPr/>
        </p:nvSpPr>
        <p:spPr bwMode="auto">
          <a:xfrm>
            <a:off x="4981575" y="4692650"/>
            <a:ext cx="682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600nm</a:t>
            </a:r>
          </a:p>
        </p:txBody>
      </p:sp>
      <p:sp>
        <p:nvSpPr>
          <p:cNvPr id="82957" name="TextBox 58">
            <a:extLst>
              <a:ext uri="{FF2B5EF4-FFF2-40B4-BE49-F238E27FC236}">
                <a16:creationId xmlns:a16="http://schemas.microsoft.com/office/drawing/2014/main" id="{C9DF913E-E592-2147-9AD8-B1E7F1C250FA}"/>
              </a:ext>
            </a:extLst>
          </p:cNvPr>
          <p:cNvSpPr txBox="1">
            <a:spLocks noChangeArrowheads="1"/>
          </p:cNvSpPr>
          <p:nvPr/>
        </p:nvSpPr>
        <p:spPr bwMode="auto">
          <a:xfrm>
            <a:off x="6946900" y="4673600"/>
            <a:ext cx="68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650nm</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ate Placeholder 3">
            <a:extLst>
              <a:ext uri="{FF2B5EF4-FFF2-40B4-BE49-F238E27FC236}">
                <a16:creationId xmlns:a16="http://schemas.microsoft.com/office/drawing/2014/main" id="{0BD69E74-568D-304E-87AA-C5BCC9F932B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45E2E4E-55F1-6346-B98F-9BCA27187C82}"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84994" name="Footer Placeholder 4">
            <a:extLst>
              <a:ext uri="{FF2B5EF4-FFF2-40B4-BE49-F238E27FC236}">
                <a16:creationId xmlns:a16="http://schemas.microsoft.com/office/drawing/2014/main" id="{15DFEAB9-DEFE-7C44-A2B5-E2633A36460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84995" name="Slide Number Placeholder 5">
            <a:extLst>
              <a:ext uri="{FF2B5EF4-FFF2-40B4-BE49-F238E27FC236}">
                <a16:creationId xmlns:a16="http://schemas.microsoft.com/office/drawing/2014/main" id="{390FC8BD-FED3-DD43-92CF-8DE36DE4E33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ABDD7349-D8FC-E54A-8667-5C8AEB130EA5}" type="slidenum">
              <a:rPr lang="en-US" altLang="en-US" sz="1400" smtClean="0">
                <a:latin typeface="Times New Roman" panose="02020603050405020304" pitchFamily="18" charset="0"/>
              </a:rPr>
              <a:pPr>
                <a:spcBef>
                  <a:spcPct val="0"/>
                </a:spcBef>
                <a:buFontTx/>
                <a:buNone/>
              </a:pPr>
              <a:t>46</a:t>
            </a:fld>
            <a:endParaRPr lang="en-US" altLang="en-US" sz="1400">
              <a:latin typeface="Times New Roman" panose="02020603050405020304" pitchFamily="18" charset="0"/>
            </a:endParaRPr>
          </a:p>
        </p:txBody>
      </p:sp>
      <p:sp>
        <p:nvSpPr>
          <p:cNvPr id="84996" name="Rectangle 2">
            <a:extLst>
              <a:ext uri="{FF2B5EF4-FFF2-40B4-BE49-F238E27FC236}">
                <a16:creationId xmlns:a16="http://schemas.microsoft.com/office/drawing/2014/main" id="{21469B33-DB1A-E84D-BB0D-493F68580C01}"/>
              </a:ext>
            </a:extLst>
          </p:cNvPr>
          <p:cNvSpPr>
            <a:spLocks noGrp="1" noChangeArrowheads="1"/>
          </p:cNvSpPr>
          <p:nvPr>
            <p:ph type="ctrTitle"/>
          </p:nvPr>
        </p:nvSpPr>
        <p:spPr>
          <a:xfrm>
            <a:off x="685800" y="152400"/>
            <a:ext cx="7772400" cy="762000"/>
          </a:xfrm>
        </p:spPr>
        <p:txBody>
          <a:bodyPr/>
          <a:lstStyle/>
          <a:p>
            <a:pPr eaLnBrk="1" hangingPunct="1"/>
            <a:r>
              <a:rPr lang="en-US" altLang="en-US"/>
              <a:t>Note added of interest</a:t>
            </a:r>
          </a:p>
        </p:txBody>
      </p:sp>
      <p:sp>
        <p:nvSpPr>
          <p:cNvPr id="84997" name="Rectangle 3">
            <a:extLst>
              <a:ext uri="{FF2B5EF4-FFF2-40B4-BE49-F238E27FC236}">
                <a16:creationId xmlns:a16="http://schemas.microsoft.com/office/drawing/2014/main" id="{060AA1A0-46F4-8745-B36D-31DD499EE254}"/>
              </a:ext>
            </a:extLst>
          </p:cNvPr>
          <p:cNvSpPr>
            <a:spLocks noGrp="1" noChangeArrowheads="1"/>
          </p:cNvSpPr>
          <p:nvPr>
            <p:ph type="subTitle" idx="1"/>
          </p:nvPr>
        </p:nvSpPr>
        <p:spPr>
          <a:xfrm>
            <a:off x="0" y="976312"/>
            <a:ext cx="5733448" cy="1752600"/>
          </a:xfrm>
        </p:spPr>
        <p:txBody>
          <a:bodyPr/>
          <a:lstStyle/>
          <a:p>
            <a:pPr eaLnBrk="1" hangingPunct="1"/>
            <a:r>
              <a:rPr lang="en-US" altLang="en-US" sz="2400" dirty="0"/>
              <a:t>First synthesis of fluorescein</a:t>
            </a:r>
            <a:r>
              <a:rPr lang="en-US" altLang="en-US" sz="1800" dirty="0"/>
              <a:t>: </a:t>
            </a:r>
          </a:p>
          <a:p>
            <a:pPr eaLnBrk="1" hangingPunct="1"/>
            <a:r>
              <a:rPr lang="en-US" altLang="en-US" sz="1800" dirty="0"/>
              <a:t>A. Von Baeyer, Ber </a:t>
            </a:r>
            <a:r>
              <a:rPr lang="en-US" altLang="en-US" sz="1800" dirty="0" err="1"/>
              <a:t>Deutch</a:t>
            </a:r>
            <a:r>
              <a:rPr lang="en-US" altLang="en-US" sz="1800" dirty="0"/>
              <a:t> Chem </a:t>
            </a:r>
            <a:r>
              <a:rPr lang="en-US" altLang="en-US" sz="1800" dirty="0" err="1"/>
              <a:t>Ges</a:t>
            </a:r>
            <a:r>
              <a:rPr lang="en-US" altLang="en-US" sz="1800" dirty="0"/>
              <a:t> 4:555. 1871</a:t>
            </a:r>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endParaRPr lang="en-US" altLang="en-US" sz="1800" dirty="0"/>
          </a:p>
          <a:p>
            <a:pPr eaLnBrk="1" hangingPunct="1"/>
            <a:r>
              <a:rPr lang="en-US" altLang="en-US" sz="1800" dirty="0"/>
              <a:t>Recent uses of fluorescent protein molecules FUCCI</a:t>
            </a:r>
          </a:p>
          <a:p>
            <a:pPr eaLnBrk="1" hangingPunct="1"/>
            <a:r>
              <a:rPr lang="en-US" altLang="en-US" sz="1800" dirty="0"/>
              <a:t>Fluorescent </a:t>
            </a:r>
            <a:r>
              <a:rPr lang="en-US" altLang="en-US" sz="1800" dirty="0" err="1"/>
              <a:t>Ubiqutination</a:t>
            </a:r>
            <a:r>
              <a:rPr lang="en-US" altLang="en-US" sz="1800" dirty="0"/>
              <a:t> based cell cycle Indicator</a:t>
            </a:r>
          </a:p>
          <a:p>
            <a:pPr eaLnBrk="1" hangingPunct="1"/>
            <a:r>
              <a:rPr lang="en-US" altLang="en-US" sz="1100" dirty="0"/>
              <a:t>(fluorescent protein-based system that employs both a red (RFP) and a green (GFP) fluorescent protein fused to different regulators of the cell cycle: cdt1 and geminin. )</a:t>
            </a:r>
          </a:p>
          <a:p>
            <a:pPr algn="l"/>
            <a:r>
              <a:rPr lang="en-US" altLang="en-US" sz="1100" b="1" dirty="0"/>
              <a:t>From Invitrogen website:</a:t>
            </a:r>
          </a:p>
          <a:p>
            <a:pPr algn="l"/>
            <a:r>
              <a:rPr lang="en-US" altLang="en-US" sz="1100" dirty="0"/>
              <a:t>Developed by Miyawaki and colleagues</a:t>
            </a:r>
            <a:r>
              <a:rPr lang="en-US" altLang="en-US" sz="1100" baseline="30000" dirty="0"/>
              <a:t>1</a:t>
            </a:r>
            <a:r>
              <a:rPr lang="en-US" altLang="en-US" sz="1100" dirty="0"/>
              <a:t>, the fluorescence ubiquitination cell cycle indicator (FUCCI), is a genetically encoded, two-color (red and green), indicator that lets you follow cell division within a cell population.  We have incorporated the FUCCI genetic constructs into the powerful </a:t>
            </a:r>
            <a:r>
              <a:rPr lang="en-US" altLang="en-US" sz="1100" dirty="0" err="1"/>
              <a:t>BacMam</a:t>
            </a:r>
            <a:r>
              <a:rPr lang="en-US" altLang="en-US" sz="1100" dirty="0"/>
              <a:t> gene delivery system, creating a simple and efficient method for labeling cells and following their division:</a:t>
            </a:r>
          </a:p>
          <a:p>
            <a:pPr algn="l"/>
            <a:r>
              <a:rPr lang="en-US" altLang="en-US" sz="1100" dirty="0"/>
              <a:t>Population-level, real-time cell cycle phase determination </a:t>
            </a:r>
          </a:p>
          <a:p>
            <a:pPr algn="l"/>
            <a:r>
              <a:rPr lang="en-US" altLang="en-US" sz="1100" dirty="0"/>
              <a:t>Easy and efficient labeling through </a:t>
            </a:r>
            <a:r>
              <a:rPr lang="en-US" altLang="en-US" sz="1100" dirty="0" err="1"/>
              <a:t>BacMam</a:t>
            </a:r>
            <a:r>
              <a:rPr lang="en-US" altLang="en-US" sz="1100" dirty="0"/>
              <a:t> gene delivery system </a:t>
            </a:r>
            <a:endParaRPr lang="en-US" altLang="en-US" sz="1800" dirty="0"/>
          </a:p>
          <a:p>
            <a:pPr eaLnBrk="1" hangingPunct="1"/>
            <a:r>
              <a:rPr lang="en-US" altLang="en-US" sz="1800" dirty="0"/>
              <a:t>    </a:t>
            </a:r>
          </a:p>
        </p:txBody>
      </p:sp>
      <p:sp>
        <p:nvSpPr>
          <p:cNvPr id="84998" name="TextBox 1">
            <a:extLst>
              <a:ext uri="{FF2B5EF4-FFF2-40B4-BE49-F238E27FC236}">
                <a16:creationId xmlns:a16="http://schemas.microsoft.com/office/drawing/2014/main" id="{DA35647F-E7D1-1248-80DF-C0FC4388FBED}"/>
              </a:ext>
            </a:extLst>
          </p:cNvPr>
          <p:cNvSpPr txBox="1">
            <a:spLocks noChangeArrowheads="1"/>
          </p:cNvSpPr>
          <p:nvPr/>
        </p:nvSpPr>
        <p:spPr bwMode="auto">
          <a:xfrm>
            <a:off x="2286000" y="6016625"/>
            <a:ext cx="5189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dirty="0">
                <a:solidFill>
                  <a:schemeClr val="accent2"/>
                </a:solidFill>
                <a:latin typeface="Times New Roman" panose="02020603050405020304" pitchFamily="18" charset="0"/>
              </a:rPr>
              <a:t>http://</a:t>
            </a:r>
            <a:r>
              <a:rPr lang="en-US" altLang="en-US" sz="1400" dirty="0" err="1">
                <a:solidFill>
                  <a:schemeClr val="accent2"/>
                </a:solidFill>
                <a:latin typeface="Times New Roman" panose="02020603050405020304" pitchFamily="18" charset="0"/>
              </a:rPr>
              <a:t>cell.firstlightera.com</a:t>
            </a:r>
            <a:r>
              <a:rPr lang="en-US" altLang="en-US" sz="1400" dirty="0">
                <a:solidFill>
                  <a:schemeClr val="accent2"/>
                </a:solidFill>
                <a:latin typeface="Times New Roman" panose="02020603050405020304" pitchFamily="18" charset="0"/>
              </a:rPr>
              <a:t>/EN/Microsites/1/Invitrogen/</a:t>
            </a:r>
            <a:r>
              <a:rPr lang="en-US" altLang="en-US" sz="1400" dirty="0" err="1">
                <a:solidFill>
                  <a:schemeClr val="accent2"/>
                </a:solidFill>
                <a:latin typeface="Times New Roman" panose="02020603050405020304" pitchFamily="18" charset="0"/>
              </a:rPr>
              <a:t>PremoFUCCI</a:t>
            </a:r>
            <a:endParaRPr lang="en-US" altLang="en-US" sz="1400" dirty="0">
              <a:solidFill>
                <a:schemeClr val="accent2"/>
              </a:solidFill>
              <a:latin typeface="Times New Roman" panose="02020603050405020304" pitchFamily="18" charset="0"/>
            </a:endParaRPr>
          </a:p>
        </p:txBody>
      </p:sp>
      <p:sp>
        <p:nvSpPr>
          <p:cNvPr id="84999" name="TextBox 1">
            <a:extLst>
              <a:ext uri="{FF2B5EF4-FFF2-40B4-BE49-F238E27FC236}">
                <a16:creationId xmlns:a16="http://schemas.microsoft.com/office/drawing/2014/main" id="{246D80A1-4865-EB4B-A5EA-603B2E49C19A}"/>
              </a:ext>
            </a:extLst>
          </p:cNvPr>
          <p:cNvSpPr txBox="1">
            <a:spLocks noChangeArrowheads="1"/>
          </p:cNvSpPr>
          <p:nvPr/>
        </p:nvSpPr>
        <p:spPr bwMode="auto">
          <a:xfrm>
            <a:off x="8991600" y="5486400"/>
            <a:ext cx="4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85000" name="TextBox 2">
            <a:extLst>
              <a:ext uri="{FF2B5EF4-FFF2-40B4-BE49-F238E27FC236}">
                <a16:creationId xmlns:a16="http://schemas.microsoft.com/office/drawing/2014/main" id="{C83A2715-616E-2146-BA2F-06B94F2F0836}"/>
              </a:ext>
            </a:extLst>
          </p:cNvPr>
          <p:cNvSpPr txBox="1">
            <a:spLocks noChangeArrowheads="1"/>
          </p:cNvSpPr>
          <p:nvPr/>
        </p:nvSpPr>
        <p:spPr bwMode="auto">
          <a:xfrm>
            <a:off x="4881563" y="6335713"/>
            <a:ext cx="25146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
                <a:solidFill>
                  <a:srgbClr val="0066FF"/>
                </a:solidFill>
                <a:latin typeface="Times New Roman" panose="02020603050405020304" pitchFamily="18" charset="0"/>
              </a:rPr>
              <a:t>1.  Sakaue-Sawano et al. (2008) Cell 132:487–498</a:t>
            </a:r>
          </a:p>
        </p:txBody>
      </p:sp>
      <p:pic>
        <p:nvPicPr>
          <p:cNvPr id="2" name="Picture 1">
            <a:extLst>
              <a:ext uri="{FF2B5EF4-FFF2-40B4-BE49-F238E27FC236}">
                <a16:creationId xmlns:a16="http://schemas.microsoft.com/office/drawing/2014/main" id="{31AD2D4A-A45E-B143-B65F-AB62E58352C7}"/>
              </a:ext>
            </a:extLst>
          </p:cNvPr>
          <p:cNvPicPr>
            <a:picLocks noChangeAspect="1"/>
          </p:cNvPicPr>
          <p:nvPr/>
        </p:nvPicPr>
        <p:blipFill>
          <a:blip r:embed="rId3"/>
          <a:stretch>
            <a:fillRect/>
          </a:stretch>
        </p:blipFill>
        <p:spPr>
          <a:xfrm>
            <a:off x="7250546" y="948421"/>
            <a:ext cx="1706563" cy="1140294"/>
          </a:xfrm>
          <a:prstGeom prst="rect">
            <a:avLst/>
          </a:prstGeom>
        </p:spPr>
      </p:pic>
      <p:pic>
        <p:nvPicPr>
          <p:cNvPr id="3" name="Picture 2">
            <a:extLst>
              <a:ext uri="{FF2B5EF4-FFF2-40B4-BE49-F238E27FC236}">
                <a16:creationId xmlns:a16="http://schemas.microsoft.com/office/drawing/2014/main" id="{B1EFCF58-622B-5B4C-99EA-60233B96296F}"/>
              </a:ext>
            </a:extLst>
          </p:cNvPr>
          <p:cNvPicPr>
            <a:picLocks noChangeAspect="1"/>
          </p:cNvPicPr>
          <p:nvPr/>
        </p:nvPicPr>
        <p:blipFill>
          <a:blip r:embed="rId4"/>
          <a:stretch>
            <a:fillRect/>
          </a:stretch>
        </p:blipFill>
        <p:spPr>
          <a:xfrm>
            <a:off x="7439125" y="1945482"/>
            <a:ext cx="1543410" cy="1606550"/>
          </a:xfrm>
          <a:prstGeom prst="rect">
            <a:avLst/>
          </a:prstGeom>
        </p:spPr>
      </p:pic>
      <p:sp>
        <p:nvSpPr>
          <p:cNvPr id="4" name="TextBox 3">
            <a:extLst>
              <a:ext uri="{FF2B5EF4-FFF2-40B4-BE49-F238E27FC236}">
                <a16:creationId xmlns:a16="http://schemas.microsoft.com/office/drawing/2014/main" id="{0E7ECD35-8C6E-CF47-A884-08D3835BAF4C}"/>
              </a:ext>
            </a:extLst>
          </p:cNvPr>
          <p:cNvSpPr txBox="1"/>
          <p:nvPr/>
        </p:nvSpPr>
        <p:spPr>
          <a:xfrm>
            <a:off x="8443827" y="3114267"/>
            <a:ext cx="513282" cy="261610"/>
          </a:xfrm>
          <a:prstGeom prst="rect">
            <a:avLst/>
          </a:prstGeom>
          <a:noFill/>
        </p:spPr>
        <p:txBody>
          <a:bodyPr wrap="none" rtlCol="0">
            <a:spAutoFit/>
          </a:bodyPr>
          <a:lstStyle/>
          <a:p>
            <a:r>
              <a:rPr lang="en-US" sz="1100" dirty="0"/>
              <a:t>WIKI</a:t>
            </a:r>
          </a:p>
        </p:txBody>
      </p:sp>
      <p:pic>
        <p:nvPicPr>
          <p:cNvPr id="5" name="Picture 4">
            <a:extLst>
              <a:ext uri="{FF2B5EF4-FFF2-40B4-BE49-F238E27FC236}">
                <a16:creationId xmlns:a16="http://schemas.microsoft.com/office/drawing/2014/main" id="{4961BD36-6F0B-B041-8D5A-7918AAF6D880}"/>
              </a:ext>
            </a:extLst>
          </p:cNvPr>
          <p:cNvPicPr>
            <a:picLocks noChangeAspect="1"/>
          </p:cNvPicPr>
          <p:nvPr/>
        </p:nvPicPr>
        <p:blipFill>
          <a:blip r:embed="rId5"/>
          <a:stretch>
            <a:fillRect/>
          </a:stretch>
        </p:blipFill>
        <p:spPr>
          <a:xfrm>
            <a:off x="5776562" y="976312"/>
            <a:ext cx="1168497" cy="1652588"/>
          </a:xfrm>
          <a:prstGeom prst="rect">
            <a:avLst/>
          </a:prstGeom>
        </p:spPr>
      </p:pic>
      <p:sp>
        <p:nvSpPr>
          <p:cNvPr id="6" name="TextBox 5">
            <a:extLst>
              <a:ext uri="{FF2B5EF4-FFF2-40B4-BE49-F238E27FC236}">
                <a16:creationId xmlns:a16="http://schemas.microsoft.com/office/drawing/2014/main" id="{A3600E5B-71EE-6B4A-A119-B230FD42A5F6}"/>
              </a:ext>
            </a:extLst>
          </p:cNvPr>
          <p:cNvSpPr txBox="1"/>
          <p:nvPr/>
        </p:nvSpPr>
        <p:spPr>
          <a:xfrm>
            <a:off x="5709668" y="2601996"/>
            <a:ext cx="1249060" cy="415498"/>
          </a:xfrm>
          <a:prstGeom prst="rect">
            <a:avLst/>
          </a:prstGeom>
          <a:noFill/>
        </p:spPr>
        <p:txBody>
          <a:bodyPr wrap="none" rtlCol="0">
            <a:spAutoFit/>
          </a:bodyPr>
          <a:lstStyle/>
          <a:p>
            <a:r>
              <a:rPr lang="en-US" sz="1050" dirty="0"/>
              <a:t>Johann von Baeyer </a:t>
            </a:r>
          </a:p>
          <a:p>
            <a:r>
              <a:rPr lang="en-US" sz="1050" dirty="0"/>
              <a:t>1835-1917</a:t>
            </a:r>
          </a:p>
        </p:txBody>
      </p:sp>
      <p:sp>
        <p:nvSpPr>
          <p:cNvPr id="7" name="TextBox 6">
            <a:extLst>
              <a:ext uri="{FF2B5EF4-FFF2-40B4-BE49-F238E27FC236}">
                <a16:creationId xmlns:a16="http://schemas.microsoft.com/office/drawing/2014/main" id="{AC583E85-B9C0-4D43-BEB4-27E8B293CF4A}"/>
              </a:ext>
            </a:extLst>
          </p:cNvPr>
          <p:cNvSpPr txBox="1"/>
          <p:nvPr/>
        </p:nvSpPr>
        <p:spPr>
          <a:xfrm>
            <a:off x="5501469" y="2968073"/>
            <a:ext cx="2103461" cy="276999"/>
          </a:xfrm>
          <a:prstGeom prst="rect">
            <a:avLst/>
          </a:prstGeom>
          <a:noFill/>
        </p:spPr>
        <p:txBody>
          <a:bodyPr wrap="none" rtlCol="0">
            <a:spAutoFit/>
          </a:bodyPr>
          <a:lstStyle/>
          <a:p>
            <a:r>
              <a:rPr lang="en-US" sz="1200" dirty="0"/>
              <a:t>1905 Nobel Prize in Chemistry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ate Placeholder 3">
            <a:extLst>
              <a:ext uri="{FF2B5EF4-FFF2-40B4-BE49-F238E27FC236}">
                <a16:creationId xmlns:a16="http://schemas.microsoft.com/office/drawing/2014/main" id="{F978BA76-215D-024C-8E24-6D6B0CD7E2D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4F42B2-B80F-F94E-9672-A0303D92F1A2}" type="datetime12">
              <a:rPr lang="en-US" altLang="en-US" sz="1400" smtClean="0">
                <a:latin typeface="Times New Roman" panose="02020603050405020304" pitchFamily="18" charset="0"/>
              </a:rPr>
              <a:t>4:14 PM</a:t>
            </a:fld>
            <a:endParaRPr lang="en-US" altLang="en-US" sz="1400">
              <a:latin typeface="Times New Roman" panose="02020603050405020304" pitchFamily="18" charset="0"/>
            </a:endParaRPr>
          </a:p>
        </p:txBody>
      </p:sp>
      <p:sp>
        <p:nvSpPr>
          <p:cNvPr id="87042" name="Slide Number Placeholder 5">
            <a:extLst>
              <a:ext uri="{FF2B5EF4-FFF2-40B4-BE49-F238E27FC236}">
                <a16:creationId xmlns:a16="http://schemas.microsoft.com/office/drawing/2014/main" id="{474EAADB-DA15-BF44-A42C-0B9C076093A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9D84D411-EE93-C942-8F94-94CC8B401578}" type="slidenum">
              <a:rPr lang="en-US" altLang="en-US" sz="1400" smtClean="0">
                <a:latin typeface="Times New Roman" panose="02020603050405020304" pitchFamily="18" charset="0"/>
              </a:rPr>
              <a:pPr>
                <a:spcBef>
                  <a:spcPct val="0"/>
                </a:spcBef>
                <a:buFontTx/>
                <a:buNone/>
              </a:pPr>
              <a:t>47</a:t>
            </a:fld>
            <a:endParaRPr lang="en-US" altLang="en-US" sz="1400">
              <a:latin typeface="Times New Roman" panose="02020603050405020304" pitchFamily="18" charset="0"/>
            </a:endParaRPr>
          </a:p>
        </p:txBody>
      </p:sp>
      <p:sp>
        <p:nvSpPr>
          <p:cNvPr id="87043" name="Rectangle 2">
            <a:extLst>
              <a:ext uri="{FF2B5EF4-FFF2-40B4-BE49-F238E27FC236}">
                <a16:creationId xmlns:a16="http://schemas.microsoft.com/office/drawing/2014/main" id="{58EFE54D-A40C-EA48-AC2B-E960AA2E8171}"/>
              </a:ext>
            </a:extLst>
          </p:cNvPr>
          <p:cNvSpPr>
            <a:spLocks noGrp="1" noChangeArrowheads="1"/>
          </p:cNvSpPr>
          <p:nvPr>
            <p:ph type="title"/>
          </p:nvPr>
        </p:nvSpPr>
        <p:spPr>
          <a:xfrm>
            <a:off x="1150938" y="-76200"/>
            <a:ext cx="6908800" cy="11430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Raman Scatter</a:t>
            </a:r>
          </a:p>
        </p:txBody>
      </p:sp>
      <p:sp>
        <p:nvSpPr>
          <p:cNvPr id="31747" name="Rectangle 3">
            <a:extLst>
              <a:ext uri="{FF2B5EF4-FFF2-40B4-BE49-F238E27FC236}">
                <a16:creationId xmlns:a16="http://schemas.microsoft.com/office/drawing/2014/main" id="{13028BC4-D071-B140-BD98-DC4A8A655F36}"/>
              </a:ext>
            </a:extLst>
          </p:cNvPr>
          <p:cNvSpPr>
            <a:spLocks noGrp="1" noChangeArrowheads="1"/>
          </p:cNvSpPr>
          <p:nvPr>
            <p:ph type="body" idx="1"/>
          </p:nvPr>
        </p:nvSpPr>
        <p:spPr>
          <a:xfrm>
            <a:off x="152400" y="1143000"/>
            <a:ext cx="8686800" cy="4533900"/>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lnSpc>
                <a:spcPct val="90000"/>
              </a:lnSpc>
              <a:defRPr/>
            </a:pPr>
            <a:r>
              <a:rPr lang="en-US" sz="2000" dirty="0"/>
              <a:t>A molecule may undergo a </a:t>
            </a:r>
            <a:r>
              <a:rPr lang="en-US" sz="2000" dirty="0">
                <a:solidFill>
                  <a:srgbClr val="FF0000"/>
                </a:solidFill>
              </a:rPr>
              <a:t>vibrational transition</a:t>
            </a:r>
            <a:r>
              <a:rPr lang="en-US" sz="2000" dirty="0"/>
              <a:t> (not an electronic shift) at exactly the same time as scattering occurs</a:t>
            </a:r>
          </a:p>
          <a:p>
            <a:pPr eaLnBrk="1" hangingPunct="1">
              <a:lnSpc>
                <a:spcPct val="90000"/>
              </a:lnSpc>
              <a:defRPr/>
            </a:pPr>
            <a:r>
              <a:rPr lang="en-US" sz="2000" dirty="0"/>
              <a:t>This results in a photon emission of a photon differing in energy from the energy of the incident photon by the amount of the above energy - this is Raman scattering.</a:t>
            </a:r>
          </a:p>
          <a:p>
            <a:pPr eaLnBrk="1" hangingPunct="1">
              <a:lnSpc>
                <a:spcPct val="90000"/>
              </a:lnSpc>
              <a:defRPr/>
            </a:pPr>
            <a:r>
              <a:rPr lang="en-US" sz="2000" dirty="0"/>
              <a:t>The dominant effect in flow cytometry is the stretch of the </a:t>
            </a:r>
            <a:r>
              <a:rPr lang="en-US" sz="2000" b="1" dirty="0"/>
              <a:t>O-H</a:t>
            </a:r>
            <a:r>
              <a:rPr lang="en-US" sz="2000" dirty="0"/>
              <a:t> bonds of water. At </a:t>
            </a:r>
            <a:r>
              <a:rPr lang="en-US" sz="2000" b="1" dirty="0">
                <a:solidFill>
                  <a:srgbClr val="3366FF"/>
                </a:solidFill>
                <a:effectLst>
                  <a:outerShdw blurRad="38100" dist="38100" dir="2700000" algn="tl">
                    <a:srgbClr val="C0C0C0"/>
                  </a:outerShdw>
                </a:effectLst>
              </a:rPr>
              <a:t>488 nm excitation</a:t>
            </a:r>
            <a:r>
              <a:rPr lang="en-US" sz="2000" dirty="0"/>
              <a:t> this would give emission at </a:t>
            </a:r>
            <a:r>
              <a:rPr lang="en-US" sz="2400" b="1" dirty="0">
                <a:solidFill>
                  <a:srgbClr val="FF0000"/>
                </a:solidFill>
                <a:effectLst>
                  <a:outerShdw blurRad="38100" dist="38100" dir="2700000" algn="tl">
                    <a:srgbClr val="C0C0C0"/>
                  </a:outerShdw>
                </a:effectLst>
              </a:rPr>
              <a:t>575-595</a:t>
            </a:r>
            <a:r>
              <a:rPr lang="en-US" sz="2000" b="1" dirty="0">
                <a:solidFill>
                  <a:srgbClr val="FF0000"/>
                </a:solidFill>
                <a:effectLst>
                  <a:outerShdw blurRad="38100" dist="38100" dir="2700000" algn="tl">
                    <a:srgbClr val="C0C0C0"/>
                  </a:outerShdw>
                </a:effectLst>
              </a:rPr>
              <a:t> nm</a:t>
            </a:r>
          </a:p>
          <a:p>
            <a:pPr eaLnBrk="1" hangingPunct="1">
              <a:lnSpc>
                <a:spcPct val="90000"/>
              </a:lnSpc>
              <a:defRPr/>
            </a:pPr>
            <a:r>
              <a:rPr lang="en-US" sz="2000" b="1" dirty="0">
                <a:solidFill>
                  <a:srgbClr val="FF0000"/>
                </a:solidFill>
                <a:effectLst>
                  <a:outerShdw blurRad="38100" dist="38100" dir="2700000" algn="tl">
                    <a:srgbClr val="C0C0C0"/>
                  </a:outerShdw>
                </a:effectLst>
              </a:rPr>
              <a:t>Can use surface enhance Raman Scattering</a:t>
            </a:r>
          </a:p>
          <a:p>
            <a:pPr eaLnBrk="1" hangingPunct="1">
              <a:lnSpc>
                <a:spcPct val="90000"/>
              </a:lnSpc>
              <a:defRPr/>
            </a:pPr>
            <a:endParaRPr lang="en-US" sz="2000" dirty="0"/>
          </a:p>
        </p:txBody>
      </p:sp>
      <p:sp>
        <p:nvSpPr>
          <p:cNvPr id="87045" name="Text Box 4">
            <a:extLst>
              <a:ext uri="{FF2B5EF4-FFF2-40B4-BE49-F238E27FC236}">
                <a16:creationId xmlns:a16="http://schemas.microsoft.com/office/drawing/2014/main" id="{E112FB81-E606-024C-8B88-2F7B1099840D}"/>
              </a:ext>
            </a:extLst>
          </p:cNvPr>
          <p:cNvSpPr txBox="1">
            <a:spLocks noChangeArrowheads="1"/>
          </p:cNvSpPr>
          <p:nvPr/>
        </p:nvSpPr>
        <p:spPr bwMode="auto">
          <a:xfrm>
            <a:off x="6781800" y="5715000"/>
            <a:ext cx="2057400"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93</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118</a:t>
            </a:r>
          </a:p>
        </p:txBody>
      </p:sp>
      <p:sp>
        <p:nvSpPr>
          <p:cNvPr id="87046" name="Footer Placeholder 1">
            <a:extLst>
              <a:ext uri="{FF2B5EF4-FFF2-40B4-BE49-F238E27FC236}">
                <a16:creationId xmlns:a16="http://schemas.microsoft.com/office/drawing/2014/main" id="{9103524D-E858-A349-B18D-A6850F0377CB}"/>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pic>
        <p:nvPicPr>
          <p:cNvPr id="2" name="Picture 1">
            <a:extLst>
              <a:ext uri="{FF2B5EF4-FFF2-40B4-BE49-F238E27FC236}">
                <a16:creationId xmlns:a16="http://schemas.microsoft.com/office/drawing/2014/main" id="{869F879B-B589-EF4E-8F47-D481E8BC606A}"/>
              </a:ext>
            </a:extLst>
          </p:cNvPr>
          <p:cNvPicPr>
            <a:picLocks noChangeAspect="1"/>
          </p:cNvPicPr>
          <p:nvPr/>
        </p:nvPicPr>
        <p:blipFill>
          <a:blip r:embed="rId3"/>
          <a:stretch>
            <a:fillRect/>
          </a:stretch>
        </p:blipFill>
        <p:spPr>
          <a:xfrm>
            <a:off x="5664200" y="3652838"/>
            <a:ext cx="3175000" cy="1612900"/>
          </a:xfrm>
          <a:prstGeom prst="rect">
            <a:avLst/>
          </a:prstGeom>
        </p:spPr>
      </p:pic>
      <p:sp>
        <p:nvSpPr>
          <p:cNvPr id="3" name="Rectangle 2">
            <a:extLst>
              <a:ext uri="{FF2B5EF4-FFF2-40B4-BE49-F238E27FC236}">
                <a16:creationId xmlns:a16="http://schemas.microsoft.com/office/drawing/2014/main" id="{FA7743F6-A0F9-E54C-9098-A4A77AFEB874}"/>
              </a:ext>
            </a:extLst>
          </p:cNvPr>
          <p:cNvSpPr/>
          <p:nvPr/>
        </p:nvSpPr>
        <p:spPr>
          <a:xfrm>
            <a:off x="533400" y="3761294"/>
            <a:ext cx="5130800" cy="1015663"/>
          </a:xfrm>
          <a:prstGeom prst="rect">
            <a:avLst/>
          </a:prstGeom>
        </p:spPr>
        <p:txBody>
          <a:bodyPr wrap="square">
            <a:spAutoFit/>
          </a:bodyPr>
          <a:lstStyle/>
          <a:p>
            <a:r>
              <a:rPr lang="en-US" sz="2000" dirty="0">
                <a:solidFill>
                  <a:srgbClr val="000000"/>
                </a:solidFill>
                <a:latin typeface="Georgia" panose="02040502050405020303" pitchFamily="18" charset="0"/>
              </a:rPr>
              <a:t>Can use antibody-targeted, PEG-coated surface-enhanced Raman scattering (SERS) Au nanoparticles are used to label antigens</a:t>
            </a:r>
            <a:endParaRPr lang="en-US" sz="2000" dirty="0"/>
          </a:p>
        </p:txBody>
      </p:sp>
      <p:sp>
        <p:nvSpPr>
          <p:cNvPr id="4" name="TextBox 3">
            <a:extLst>
              <a:ext uri="{FF2B5EF4-FFF2-40B4-BE49-F238E27FC236}">
                <a16:creationId xmlns:a16="http://schemas.microsoft.com/office/drawing/2014/main" id="{431C7CD6-2C3D-CC45-B332-F3BDB75EEDFB}"/>
              </a:ext>
            </a:extLst>
          </p:cNvPr>
          <p:cNvSpPr txBox="1"/>
          <p:nvPr/>
        </p:nvSpPr>
        <p:spPr>
          <a:xfrm flipH="1">
            <a:off x="2590800" y="4724153"/>
            <a:ext cx="3656330" cy="338554"/>
          </a:xfrm>
          <a:prstGeom prst="rect">
            <a:avLst/>
          </a:prstGeom>
          <a:noFill/>
        </p:spPr>
        <p:txBody>
          <a:bodyPr wrap="square" rtlCol="0">
            <a:spAutoFit/>
          </a:bodyPr>
          <a:lstStyle/>
          <a:p>
            <a:r>
              <a:rPr lang="en-US" sz="1600" i="1" dirty="0"/>
              <a:t>Langmuir</a:t>
            </a:r>
            <a:r>
              <a:rPr lang="en-US" sz="1600" dirty="0"/>
              <a:t> 2013, 29, 6, 1908-1919</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1">
            <a:extLst>
              <a:ext uri="{FF2B5EF4-FFF2-40B4-BE49-F238E27FC236}">
                <a16:creationId xmlns:a16="http://schemas.microsoft.com/office/drawing/2014/main" id="{B23B05BC-9BE5-AA40-A480-620A603ABB1F}"/>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89090" name="Content Placeholder 2">
            <a:extLst>
              <a:ext uri="{FF2B5EF4-FFF2-40B4-BE49-F238E27FC236}">
                <a16:creationId xmlns:a16="http://schemas.microsoft.com/office/drawing/2014/main" id="{D3221893-6048-DE4C-96AB-504A9803B86F}"/>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89091" name="Picture 3" descr="dyes.png">
            <a:extLst>
              <a:ext uri="{FF2B5EF4-FFF2-40B4-BE49-F238E27FC236}">
                <a16:creationId xmlns:a16="http://schemas.microsoft.com/office/drawing/2014/main" id="{6D9AB773-CBD2-E44F-AE4E-9464632FFAE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32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A43340F6-6E88-1D46-B671-DC8EA723DBD8}"/>
              </a:ext>
            </a:extLst>
          </p:cNvPr>
          <p:cNvSpPr>
            <a:spLocks noGrp="1"/>
          </p:cNvSpPr>
          <p:nvPr>
            <p:ph type="dt" sz="half" idx="10"/>
          </p:nvPr>
        </p:nvSpPr>
        <p:spPr/>
        <p:txBody>
          <a:bodyPr/>
          <a:lstStyle/>
          <a:p>
            <a:pPr>
              <a:defRPr/>
            </a:pPr>
            <a:fld id="{A9CE38F4-BDEF-7541-B75B-5B1C78F82DAE}" type="datetime12">
              <a:rPr lang="en-US" smtClean="0"/>
              <a:t>2:54 PM</a:t>
            </a:fld>
            <a:endParaRPr lang="en-US"/>
          </a:p>
        </p:txBody>
      </p:sp>
      <p:sp>
        <p:nvSpPr>
          <p:cNvPr id="3" name="Footer Placeholder 2">
            <a:extLst>
              <a:ext uri="{FF2B5EF4-FFF2-40B4-BE49-F238E27FC236}">
                <a16:creationId xmlns:a16="http://schemas.microsoft.com/office/drawing/2014/main" id="{13CD8C52-0343-6E4A-8AEA-826A016CD25E}"/>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753C4838-2702-3941-A456-4D2731BD6F65}"/>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Date Placeholder 3">
            <a:extLst>
              <a:ext uri="{FF2B5EF4-FFF2-40B4-BE49-F238E27FC236}">
                <a16:creationId xmlns:a16="http://schemas.microsoft.com/office/drawing/2014/main" id="{644391F4-4973-AB4B-B2D1-26EBE3806E0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F53100-DE61-0E44-9442-65AAF3C334AC}"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90114" name="Slide Number Placeholder 5">
            <a:extLst>
              <a:ext uri="{FF2B5EF4-FFF2-40B4-BE49-F238E27FC236}">
                <a16:creationId xmlns:a16="http://schemas.microsoft.com/office/drawing/2014/main" id="{D99BD45B-9041-124D-819A-C0B30DEE01E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3764C9A7-C861-764E-A9EB-0D707C49B7B9}" type="slidenum">
              <a:rPr lang="en-US" altLang="en-US" sz="1400" smtClean="0">
                <a:latin typeface="Times New Roman" panose="02020603050405020304" pitchFamily="18" charset="0"/>
              </a:rPr>
              <a:pPr>
                <a:spcBef>
                  <a:spcPct val="0"/>
                </a:spcBef>
                <a:buFontTx/>
                <a:buNone/>
              </a:pPr>
              <a:t>49</a:t>
            </a:fld>
            <a:endParaRPr lang="en-US" altLang="en-US" sz="1400">
              <a:latin typeface="Times New Roman" panose="02020603050405020304" pitchFamily="18" charset="0"/>
            </a:endParaRPr>
          </a:p>
        </p:txBody>
      </p:sp>
      <p:sp>
        <p:nvSpPr>
          <p:cNvPr id="90115" name="Rectangle 2">
            <a:extLst>
              <a:ext uri="{FF2B5EF4-FFF2-40B4-BE49-F238E27FC236}">
                <a16:creationId xmlns:a16="http://schemas.microsoft.com/office/drawing/2014/main" id="{8D21E43F-AE6A-9744-8135-56DC4A97B653}"/>
              </a:ext>
            </a:extLst>
          </p:cNvPr>
          <p:cNvSpPr>
            <a:spLocks noGrp="1" noChangeArrowheads="1"/>
          </p:cNvSpPr>
          <p:nvPr>
            <p:ph type="title"/>
          </p:nvPr>
        </p:nvSpPr>
        <p:spPr>
          <a:xfrm>
            <a:off x="990600" y="111125"/>
            <a:ext cx="6908800" cy="558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Probes for Proteins</a:t>
            </a:r>
          </a:p>
        </p:txBody>
      </p:sp>
      <p:sp>
        <p:nvSpPr>
          <p:cNvPr id="90116" name="Rectangle 3">
            <a:extLst>
              <a:ext uri="{FF2B5EF4-FFF2-40B4-BE49-F238E27FC236}">
                <a16:creationId xmlns:a16="http://schemas.microsoft.com/office/drawing/2014/main" id="{F9800DC9-C35A-FD47-B61D-067D1B970FC0}"/>
              </a:ext>
            </a:extLst>
          </p:cNvPr>
          <p:cNvSpPr>
            <a:spLocks noGrp="1" noChangeArrowheads="1"/>
          </p:cNvSpPr>
          <p:nvPr>
            <p:ph type="body" idx="1"/>
          </p:nvPr>
        </p:nvSpPr>
        <p:spPr>
          <a:xfrm>
            <a:off x="228600" y="1323975"/>
            <a:ext cx="8534400" cy="41148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buFontTx/>
              <a:buNone/>
            </a:pPr>
            <a:r>
              <a:rPr lang="en-US" altLang="en-US" sz="2400"/>
              <a:t>FITC					488		525</a:t>
            </a:r>
          </a:p>
          <a:p>
            <a:pPr eaLnBrk="1" hangingPunct="1">
              <a:buFontTx/>
              <a:buNone/>
            </a:pPr>
            <a:r>
              <a:rPr lang="en-US" altLang="en-US" sz="2400"/>
              <a:t>PE					488		575</a:t>
            </a:r>
          </a:p>
          <a:p>
            <a:pPr eaLnBrk="1" hangingPunct="1">
              <a:buFontTx/>
              <a:buNone/>
            </a:pPr>
            <a:r>
              <a:rPr lang="en-US" altLang="en-US" sz="2400"/>
              <a:t>APC					630		650</a:t>
            </a:r>
          </a:p>
          <a:p>
            <a:pPr eaLnBrk="1" hangingPunct="1">
              <a:buFontTx/>
              <a:buNone/>
            </a:pPr>
            <a:r>
              <a:rPr lang="en-US" altLang="en-US" sz="2400"/>
              <a:t>PerCP</a:t>
            </a:r>
            <a:r>
              <a:rPr lang="en-US" altLang="en-US" sz="1800" baseline="30000"/>
              <a:t>™				</a:t>
            </a:r>
            <a:r>
              <a:rPr lang="en-US" altLang="en-US" sz="2400"/>
              <a:t>488		680	</a:t>
            </a:r>
          </a:p>
          <a:p>
            <a:pPr eaLnBrk="1" hangingPunct="1">
              <a:buFontTx/>
              <a:buNone/>
            </a:pPr>
            <a:r>
              <a:rPr lang="en-US" altLang="en-US" sz="2400"/>
              <a:t>Cascade Blue			360		450</a:t>
            </a:r>
          </a:p>
          <a:p>
            <a:pPr eaLnBrk="1" hangingPunct="1">
              <a:buFontTx/>
              <a:buNone/>
            </a:pPr>
            <a:r>
              <a:rPr lang="en-US" altLang="en-US" sz="2400"/>
              <a:t>Coumerin-phalloidin			350		450</a:t>
            </a:r>
          </a:p>
          <a:p>
            <a:pPr eaLnBrk="1" hangingPunct="1">
              <a:buFontTx/>
              <a:buNone/>
            </a:pPr>
            <a:r>
              <a:rPr lang="en-US" altLang="en-US" sz="2400"/>
              <a:t>Texas Red</a:t>
            </a:r>
            <a:r>
              <a:rPr lang="en-US" altLang="en-US" sz="1800" baseline="30000"/>
              <a:t>™</a:t>
            </a:r>
            <a:r>
              <a:rPr lang="en-US" altLang="en-US" sz="1800"/>
              <a:t>				</a:t>
            </a:r>
            <a:r>
              <a:rPr lang="en-US" altLang="en-US" sz="2400"/>
              <a:t>610		630</a:t>
            </a:r>
            <a:endParaRPr lang="en-US" altLang="en-US" sz="2400" baseline="30000"/>
          </a:p>
          <a:p>
            <a:pPr eaLnBrk="1" hangingPunct="1">
              <a:buFontTx/>
              <a:buNone/>
            </a:pPr>
            <a:r>
              <a:rPr lang="en-US" altLang="en-US" sz="2200"/>
              <a:t>Tetramethylrhodamine-amines	</a:t>
            </a:r>
            <a:r>
              <a:rPr lang="en-US" altLang="en-US" sz="2400"/>
              <a:t>550		575</a:t>
            </a:r>
          </a:p>
          <a:p>
            <a:pPr eaLnBrk="1" hangingPunct="1">
              <a:buFontTx/>
              <a:buNone/>
            </a:pPr>
            <a:r>
              <a:rPr lang="en-US" altLang="en-US" sz="2400"/>
              <a:t>CY3 </a:t>
            </a:r>
            <a:r>
              <a:rPr lang="en-US" altLang="en-US" sz="2000"/>
              <a:t>(indotrimethinecyanines)</a:t>
            </a:r>
            <a:r>
              <a:rPr lang="en-US" altLang="en-US" sz="2400"/>
              <a:t>		540		575</a:t>
            </a:r>
          </a:p>
          <a:p>
            <a:pPr eaLnBrk="1" hangingPunct="1">
              <a:buFontTx/>
              <a:buNone/>
            </a:pPr>
            <a:r>
              <a:rPr lang="en-US" altLang="en-US" sz="2400"/>
              <a:t>CY5 </a:t>
            </a:r>
            <a:r>
              <a:rPr lang="en-US" altLang="en-US" sz="2000"/>
              <a:t>(indopentamethinecyanines)</a:t>
            </a:r>
            <a:r>
              <a:rPr lang="en-US" altLang="en-US" sz="2400"/>
              <a:t>	640		670</a:t>
            </a:r>
          </a:p>
        </p:txBody>
      </p:sp>
      <p:sp>
        <p:nvSpPr>
          <p:cNvPr id="90117" name="Rectangle 4">
            <a:extLst>
              <a:ext uri="{FF2B5EF4-FFF2-40B4-BE49-F238E27FC236}">
                <a16:creationId xmlns:a16="http://schemas.microsoft.com/office/drawing/2014/main" id="{2CD2F248-B9F9-2B40-8510-4900A53AC9C0}"/>
              </a:ext>
            </a:extLst>
          </p:cNvPr>
          <p:cNvSpPr>
            <a:spLocks noChangeArrowheads="1"/>
          </p:cNvSpPr>
          <p:nvPr/>
        </p:nvSpPr>
        <p:spPr bwMode="auto">
          <a:xfrm>
            <a:off x="381000" y="833438"/>
            <a:ext cx="838200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i="1">
                <a:latin typeface="Times New Roman" panose="02020603050405020304" pitchFamily="18" charset="0"/>
              </a:rPr>
              <a:t>Probe					Excitation	Emission</a:t>
            </a:r>
          </a:p>
        </p:txBody>
      </p:sp>
      <p:sp>
        <p:nvSpPr>
          <p:cNvPr id="90118" name="Line 5">
            <a:extLst>
              <a:ext uri="{FF2B5EF4-FFF2-40B4-BE49-F238E27FC236}">
                <a16:creationId xmlns:a16="http://schemas.microsoft.com/office/drawing/2014/main" id="{7180C194-A959-0143-9B76-C930B1B1483E}"/>
              </a:ext>
            </a:extLst>
          </p:cNvPr>
          <p:cNvSpPr>
            <a:spLocks noChangeShapeType="1"/>
          </p:cNvSpPr>
          <p:nvPr/>
        </p:nvSpPr>
        <p:spPr bwMode="auto">
          <a:xfrm>
            <a:off x="1166813" y="1285875"/>
            <a:ext cx="68484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19" name="Line 6">
            <a:extLst>
              <a:ext uri="{FF2B5EF4-FFF2-40B4-BE49-F238E27FC236}">
                <a16:creationId xmlns:a16="http://schemas.microsoft.com/office/drawing/2014/main" id="{8831BFB1-88C7-C74D-BBD3-6BEC53143261}"/>
              </a:ext>
            </a:extLst>
          </p:cNvPr>
          <p:cNvSpPr>
            <a:spLocks noChangeShapeType="1"/>
          </p:cNvSpPr>
          <p:nvPr/>
        </p:nvSpPr>
        <p:spPr bwMode="auto">
          <a:xfrm>
            <a:off x="1200150" y="175736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0" name="Line 7">
            <a:extLst>
              <a:ext uri="{FF2B5EF4-FFF2-40B4-BE49-F238E27FC236}">
                <a16:creationId xmlns:a16="http://schemas.microsoft.com/office/drawing/2014/main" id="{4EC6C617-0831-2B42-ACA0-1CCAEF130DE8}"/>
              </a:ext>
            </a:extLst>
          </p:cNvPr>
          <p:cNvSpPr>
            <a:spLocks noChangeShapeType="1"/>
          </p:cNvSpPr>
          <p:nvPr/>
        </p:nvSpPr>
        <p:spPr bwMode="auto">
          <a:xfrm>
            <a:off x="1200150" y="5724525"/>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1" name="Line 8">
            <a:extLst>
              <a:ext uri="{FF2B5EF4-FFF2-40B4-BE49-F238E27FC236}">
                <a16:creationId xmlns:a16="http://schemas.microsoft.com/office/drawing/2014/main" id="{13129AF9-0938-404D-A681-ACB13CA41DE9}"/>
              </a:ext>
            </a:extLst>
          </p:cNvPr>
          <p:cNvSpPr>
            <a:spLocks noChangeShapeType="1"/>
          </p:cNvSpPr>
          <p:nvPr/>
        </p:nvSpPr>
        <p:spPr bwMode="auto">
          <a:xfrm>
            <a:off x="1200150" y="528161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2" name="Line 9">
            <a:extLst>
              <a:ext uri="{FF2B5EF4-FFF2-40B4-BE49-F238E27FC236}">
                <a16:creationId xmlns:a16="http://schemas.microsoft.com/office/drawing/2014/main" id="{B37DF7CB-D651-104E-8B7E-516673694F95}"/>
              </a:ext>
            </a:extLst>
          </p:cNvPr>
          <p:cNvSpPr>
            <a:spLocks noChangeShapeType="1"/>
          </p:cNvSpPr>
          <p:nvPr/>
        </p:nvSpPr>
        <p:spPr bwMode="auto">
          <a:xfrm>
            <a:off x="1200150" y="482441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3" name="Line 10">
            <a:extLst>
              <a:ext uri="{FF2B5EF4-FFF2-40B4-BE49-F238E27FC236}">
                <a16:creationId xmlns:a16="http://schemas.microsoft.com/office/drawing/2014/main" id="{AD24AA41-ABD2-7049-AC73-424B6E78B21C}"/>
              </a:ext>
            </a:extLst>
          </p:cNvPr>
          <p:cNvSpPr>
            <a:spLocks noChangeShapeType="1"/>
          </p:cNvSpPr>
          <p:nvPr/>
        </p:nvSpPr>
        <p:spPr bwMode="auto">
          <a:xfrm>
            <a:off x="1200150" y="4395788"/>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4" name="Line 11">
            <a:extLst>
              <a:ext uri="{FF2B5EF4-FFF2-40B4-BE49-F238E27FC236}">
                <a16:creationId xmlns:a16="http://schemas.microsoft.com/office/drawing/2014/main" id="{D2A6BE63-EA86-A84A-8A1F-175D9A7B9B83}"/>
              </a:ext>
            </a:extLst>
          </p:cNvPr>
          <p:cNvSpPr>
            <a:spLocks noChangeShapeType="1"/>
          </p:cNvSpPr>
          <p:nvPr/>
        </p:nvSpPr>
        <p:spPr bwMode="auto">
          <a:xfrm>
            <a:off x="1200150" y="3938588"/>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5" name="Line 12">
            <a:extLst>
              <a:ext uri="{FF2B5EF4-FFF2-40B4-BE49-F238E27FC236}">
                <a16:creationId xmlns:a16="http://schemas.microsoft.com/office/drawing/2014/main" id="{CB47F06F-7DE0-0B42-A07C-47D60131AE90}"/>
              </a:ext>
            </a:extLst>
          </p:cNvPr>
          <p:cNvSpPr>
            <a:spLocks noChangeShapeType="1"/>
          </p:cNvSpPr>
          <p:nvPr/>
        </p:nvSpPr>
        <p:spPr bwMode="auto">
          <a:xfrm>
            <a:off x="1200150" y="3495675"/>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6" name="Line 13">
            <a:extLst>
              <a:ext uri="{FF2B5EF4-FFF2-40B4-BE49-F238E27FC236}">
                <a16:creationId xmlns:a16="http://schemas.microsoft.com/office/drawing/2014/main" id="{54EA6D44-04FC-314E-ACFC-FB494947460A}"/>
              </a:ext>
            </a:extLst>
          </p:cNvPr>
          <p:cNvSpPr>
            <a:spLocks noChangeShapeType="1"/>
          </p:cNvSpPr>
          <p:nvPr/>
        </p:nvSpPr>
        <p:spPr bwMode="auto">
          <a:xfrm>
            <a:off x="1200150" y="3067050"/>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7" name="Line 14">
            <a:extLst>
              <a:ext uri="{FF2B5EF4-FFF2-40B4-BE49-F238E27FC236}">
                <a16:creationId xmlns:a16="http://schemas.microsoft.com/office/drawing/2014/main" id="{108E8578-D7C7-CB4E-A76D-028C288F8D38}"/>
              </a:ext>
            </a:extLst>
          </p:cNvPr>
          <p:cNvSpPr>
            <a:spLocks noChangeShapeType="1"/>
          </p:cNvSpPr>
          <p:nvPr/>
        </p:nvSpPr>
        <p:spPr bwMode="auto">
          <a:xfrm>
            <a:off x="1200150" y="2638425"/>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8" name="Line 15">
            <a:extLst>
              <a:ext uri="{FF2B5EF4-FFF2-40B4-BE49-F238E27FC236}">
                <a16:creationId xmlns:a16="http://schemas.microsoft.com/office/drawing/2014/main" id="{53ACFC13-C6E2-8249-AC80-54347265E27E}"/>
              </a:ext>
            </a:extLst>
          </p:cNvPr>
          <p:cNvSpPr>
            <a:spLocks noChangeShapeType="1"/>
          </p:cNvSpPr>
          <p:nvPr/>
        </p:nvSpPr>
        <p:spPr bwMode="auto">
          <a:xfrm>
            <a:off x="1200150" y="2195513"/>
            <a:ext cx="6796088" cy="0"/>
          </a:xfrm>
          <a:prstGeom prst="line">
            <a:avLst/>
          </a:prstGeom>
          <a:noFill/>
          <a:ln w="12700">
            <a:solidFill>
              <a:srgbClr val="CECECE"/>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0129" name="Rectangle 16">
            <a:extLst>
              <a:ext uri="{FF2B5EF4-FFF2-40B4-BE49-F238E27FC236}">
                <a16:creationId xmlns:a16="http://schemas.microsoft.com/office/drawing/2014/main" id="{8CDEDF82-AAC7-AF4D-88E9-9F8BFBF0F6D8}"/>
              </a:ext>
            </a:extLst>
          </p:cNvPr>
          <p:cNvSpPr>
            <a:spLocks noChangeArrowheads="1"/>
          </p:cNvSpPr>
          <p:nvPr/>
        </p:nvSpPr>
        <p:spPr bwMode="auto">
          <a:xfrm>
            <a:off x="5824538" y="1447800"/>
            <a:ext cx="812800" cy="304800"/>
          </a:xfrm>
          <a:prstGeom prst="rect">
            <a:avLst/>
          </a:prstGeom>
          <a:solidFill>
            <a:srgbClr val="00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0" name="Rectangle 17">
            <a:extLst>
              <a:ext uri="{FF2B5EF4-FFF2-40B4-BE49-F238E27FC236}">
                <a16:creationId xmlns:a16="http://schemas.microsoft.com/office/drawing/2014/main" id="{FAF3916B-4B30-6440-9A6B-200A1173ECA2}"/>
              </a:ext>
            </a:extLst>
          </p:cNvPr>
          <p:cNvSpPr>
            <a:spLocks noChangeArrowheads="1"/>
          </p:cNvSpPr>
          <p:nvPr/>
        </p:nvSpPr>
        <p:spPr bwMode="auto">
          <a:xfrm>
            <a:off x="7399338" y="1447800"/>
            <a:ext cx="812800" cy="304800"/>
          </a:xfrm>
          <a:prstGeom prst="rect">
            <a:avLst/>
          </a:prstGeom>
          <a:solidFill>
            <a:srgbClr val="66FF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1" name="Rectangle 18">
            <a:extLst>
              <a:ext uri="{FF2B5EF4-FFF2-40B4-BE49-F238E27FC236}">
                <a16:creationId xmlns:a16="http://schemas.microsoft.com/office/drawing/2014/main" id="{B3BC1771-CD5A-C342-BF0B-8E80561CFFDA}"/>
              </a:ext>
            </a:extLst>
          </p:cNvPr>
          <p:cNvSpPr>
            <a:spLocks noChangeArrowheads="1"/>
          </p:cNvSpPr>
          <p:nvPr/>
        </p:nvSpPr>
        <p:spPr bwMode="auto">
          <a:xfrm>
            <a:off x="5824538" y="1828800"/>
            <a:ext cx="812800" cy="304800"/>
          </a:xfrm>
          <a:prstGeom prst="rect">
            <a:avLst/>
          </a:prstGeom>
          <a:solidFill>
            <a:srgbClr val="00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2" name="Rectangle 19">
            <a:extLst>
              <a:ext uri="{FF2B5EF4-FFF2-40B4-BE49-F238E27FC236}">
                <a16:creationId xmlns:a16="http://schemas.microsoft.com/office/drawing/2014/main" id="{F9DC52D8-6716-9647-B45C-98E46CA8B1A7}"/>
              </a:ext>
            </a:extLst>
          </p:cNvPr>
          <p:cNvSpPr>
            <a:spLocks noChangeArrowheads="1"/>
          </p:cNvSpPr>
          <p:nvPr/>
        </p:nvSpPr>
        <p:spPr bwMode="auto">
          <a:xfrm>
            <a:off x="7399338" y="5334000"/>
            <a:ext cx="812800" cy="304800"/>
          </a:xfrm>
          <a:prstGeom prst="rect">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3" name="Rectangle 20">
            <a:extLst>
              <a:ext uri="{FF2B5EF4-FFF2-40B4-BE49-F238E27FC236}">
                <a16:creationId xmlns:a16="http://schemas.microsoft.com/office/drawing/2014/main" id="{BF793363-CC2E-BF44-84C3-89D475C8DED1}"/>
              </a:ext>
            </a:extLst>
          </p:cNvPr>
          <p:cNvSpPr>
            <a:spLocks noChangeArrowheads="1"/>
          </p:cNvSpPr>
          <p:nvPr/>
        </p:nvSpPr>
        <p:spPr bwMode="auto">
          <a:xfrm>
            <a:off x="5824538" y="2286000"/>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4" name="Rectangle 21">
            <a:extLst>
              <a:ext uri="{FF2B5EF4-FFF2-40B4-BE49-F238E27FC236}">
                <a16:creationId xmlns:a16="http://schemas.microsoft.com/office/drawing/2014/main" id="{30E18DDF-3743-6D40-9A57-E8A92963DF25}"/>
              </a:ext>
            </a:extLst>
          </p:cNvPr>
          <p:cNvSpPr>
            <a:spLocks noChangeArrowheads="1"/>
          </p:cNvSpPr>
          <p:nvPr/>
        </p:nvSpPr>
        <p:spPr bwMode="auto">
          <a:xfrm>
            <a:off x="5824538" y="2743200"/>
            <a:ext cx="812800" cy="304800"/>
          </a:xfrm>
          <a:prstGeom prst="rect">
            <a:avLst/>
          </a:prstGeom>
          <a:solidFill>
            <a:srgbClr val="00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5" name="Rectangle 22">
            <a:extLst>
              <a:ext uri="{FF2B5EF4-FFF2-40B4-BE49-F238E27FC236}">
                <a16:creationId xmlns:a16="http://schemas.microsoft.com/office/drawing/2014/main" id="{5B874E1A-FD6D-A44C-A0DC-3F07D4FE23D2}"/>
              </a:ext>
            </a:extLst>
          </p:cNvPr>
          <p:cNvSpPr>
            <a:spLocks noChangeArrowheads="1"/>
          </p:cNvSpPr>
          <p:nvPr/>
        </p:nvSpPr>
        <p:spPr bwMode="auto">
          <a:xfrm>
            <a:off x="5824538" y="3124200"/>
            <a:ext cx="812800" cy="304800"/>
          </a:xfrm>
          <a:prstGeom prst="rect">
            <a:avLst/>
          </a:prstGeom>
          <a:solidFill>
            <a:srgbClr val="99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6" name="Rectangle 23">
            <a:extLst>
              <a:ext uri="{FF2B5EF4-FFF2-40B4-BE49-F238E27FC236}">
                <a16:creationId xmlns:a16="http://schemas.microsoft.com/office/drawing/2014/main" id="{C125AF49-2867-B14A-BFBC-22ABC32DE093}"/>
              </a:ext>
            </a:extLst>
          </p:cNvPr>
          <p:cNvSpPr>
            <a:spLocks noChangeArrowheads="1"/>
          </p:cNvSpPr>
          <p:nvPr/>
        </p:nvSpPr>
        <p:spPr bwMode="auto">
          <a:xfrm>
            <a:off x="5824538" y="3581400"/>
            <a:ext cx="812800" cy="304800"/>
          </a:xfrm>
          <a:prstGeom prst="rect">
            <a:avLst/>
          </a:prstGeom>
          <a:solidFill>
            <a:srgbClr val="99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7" name="Rectangle 24">
            <a:extLst>
              <a:ext uri="{FF2B5EF4-FFF2-40B4-BE49-F238E27FC236}">
                <a16:creationId xmlns:a16="http://schemas.microsoft.com/office/drawing/2014/main" id="{6D97BA3B-4D8B-DD41-90DA-1EAC03AFFA07}"/>
              </a:ext>
            </a:extLst>
          </p:cNvPr>
          <p:cNvSpPr>
            <a:spLocks noChangeArrowheads="1"/>
          </p:cNvSpPr>
          <p:nvPr/>
        </p:nvSpPr>
        <p:spPr bwMode="auto">
          <a:xfrm>
            <a:off x="5824538" y="4038600"/>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8" name="Rectangle 25">
            <a:extLst>
              <a:ext uri="{FF2B5EF4-FFF2-40B4-BE49-F238E27FC236}">
                <a16:creationId xmlns:a16="http://schemas.microsoft.com/office/drawing/2014/main" id="{78CD91CA-D7F4-364A-85EA-58DAC4D84FBD}"/>
              </a:ext>
            </a:extLst>
          </p:cNvPr>
          <p:cNvSpPr>
            <a:spLocks noChangeArrowheads="1"/>
          </p:cNvSpPr>
          <p:nvPr/>
        </p:nvSpPr>
        <p:spPr bwMode="auto">
          <a:xfrm>
            <a:off x="5824538" y="4495800"/>
            <a:ext cx="812800" cy="304800"/>
          </a:xfrm>
          <a:prstGeom prst="rect">
            <a:avLst/>
          </a:prstGeom>
          <a:solidFill>
            <a:srgbClr val="E5F60A"/>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39" name="Rectangle 26">
            <a:extLst>
              <a:ext uri="{FF2B5EF4-FFF2-40B4-BE49-F238E27FC236}">
                <a16:creationId xmlns:a16="http://schemas.microsoft.com/office/drawing/2014/main" id="{BD2C5731-18BB-C943-93B9-4D39C599D624}"/>
              </a:ext>
            </a:extLst>
          </p:cNvPr>
          <p:cNvSpPr>
            <a:spLocks noChangeArrowheads="1"/>
          </p:cNvSpPr>
          <p:nvPr/>
        </p:nvSpPr>
        <p:spPr bwMode="auto">
          <a:xfrm>
            <a:off x="5824538" y="4953000"/>
            <a:ext cx="812800" cy="304800"/>
          </a:xfrm>
          <a:prstGeom prst="rect">
            <a:avLst/>
          </a:prstGeom>
          <a:solidFill>
            <a:srgbClr val="FFCC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0" name="Rectangle 27">
            <a:extLst>
              <a:ext uri="{FF2B5EF4-FFF2-40B4-BE49-F238E27FC236}">
                <a16:creationId xmlns:a16="http://schemas.microsoft.com/office/drawing/2014/main" id="{7ECB5F73-BC32-3C40-9234-FD779B0A32C7}"/>
              </a:ext>
            </a:extLst>
          </p:cNvPr>
          <p:cNvSpPr>
            <a:spLocks noChangeArrowheads="1"/>
          </p:cNvSpPr>
          <p:nvPr/>
        </p:nvSpPr>
        <p:spPr bwMode="auto">
          <a:xfrm>
            <a:off x="5824538" y="5334000"/>
            <a:ext cx="812800" cy="304800"/>
          </a:xfrm>
          <a:prstGeom prst="rect">
            <a:avLst/>
          </a:prstGeom>
          <a:solidFill>
            <a:srgbClr val="FF33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1" name="Rectangle 28">
            <a:extLst>
              <a:ext uri="{FF2B5EF4-FFF2-40B4-BE49-F238E27FC236}">
                <a16:creationId xmlns:a16="http://schemas.microsoft.com/office/drawing/2014/main" id="{815C48AA-D107-F249-BF8A-AD773CA31526}"/>
              </a:ext>
            </a:extLst>
          </p:cNvPr>
          <p:cNvSpPr>
            <a:spLocks noChangeArrowheads="1"/>
          </p:cNvSpPr>
          <p:nvPr/>
        </p:nvSpPr>
        <p:spPr bwMode="auto">
          <a:xfrm>
            <a:off x="7399338" y="2743200"/>
            <a:ext cx="812800" cy="304800"/>
          </a:xfrm>
          <a:prstGeom prst="rect">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2" name="Rectangle 29">
            <a:extLst>
              <a:ext uri="{FF2B5EF4-FFF2-40B4-BE49-F238E27FC236}">
                <a16:creationId xmlns:a16="http://schemas.microsoft.com/office/drawing/2014/main" id="{99737544-29AE-6443-A9A6-A5C54D0A1468}"/>
              </a:ext>
            </a:extLst>
          </p:cNvPr>
          <p:cNvSpPr>
            <a:spLocks noChangeArrowheads="1"/>
          </p:cNvSpPr>
          <p:nvPr/>
        </p:nvSpPr>
        <p:spPr bwMode="auto">
          <a:xfrm>
            <a:off x="7399338" y="3140075"/>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3" name="Rectangle 30">
            <a:extLst>
              <a:ext uri="{FF2B5EF4-FFF2-40B4-BE49-F238E27FC236}">
                <a16:creationId xmlns:a16="http://schemas.microsoft.com/office/drawing/2014/main" id="{9BE48CCC-722F-AB4E-94C0-3BF3E5E8267A}"/>
              </a:ext>
            </a:extLst>
          </p:cNvPr>
          <p:cNvSpPr>
            <a:spLocks noChangeArrowheads="1"/>
          </p:cNvSpPr>
          <p:nvPr/>
        </p:nvSpPr>
        <p:spPr bwMode="auto">
          <a:xfrm>
            <a:off x="7399338" y="3581400"/>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4" name="Rectangle 31">
            <a:extLst>
              <a:ext uri="{FF2B5EF4-FFF2-40B4-BE49-F238E27FC236}">
                <a16:creationId xmlns:a16="http://schemas.microsoft.com/office/drawing/2014/main" id="{20CD9340-3673-CB49-ADE7-F53853C1CC8C}"/>
              </a:ext>
            </a:extLst>
          </p:cNvPr>
          <p:cNvSpPr>
            <a:spLocks noChangeArrowheads="1"/>
          </p:cNvSpPr>
          <p:nvPr/>
        </p:nvSpPr>
        <p:spPr bwMode="auto">
          <a:xfrm>
            <a:off x="7399338" y="4038600"/>
            <a:ext cx="812800" cy="304800"/>
          </a:xfrm>
          <a:prstGeom prst="rect">
            <a:avLst/>
          </a:prstGeom>
          <a:solidFill>
            <a:srgbClr val="CC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5" name="Rectangle 32">
            <a:extLst>
              <a:ext uri="{FF2B5EF4-FFF2-40B4-BE49-F238E27FC236}">
                <a16:creationId xmlns:a16="http://schemas.microsoft.com/office/drawing/2014/main" id="{BBA0B633-7AE1-5C40-AA1E-F59E8CEEB965}"/>
              </a:ext>
            </a:extLst>
          </p:cNvPr>
          <p:cNvSpPr>
            <a:spLocks noChangeArrowheads="1"/>
          </p:cNvSpPr>
          <p:nvPr/>
        </p:nvSpPr>
        <p:spPr bwMode="auto">
          <a:xfrm>
            <a:off x="7399338" y="4495800"/>
            <a:ext cx="812800" cy="304800"/>
          </a:xfrm>
          <a:prstGeom prst="rect">
            <a:avLst/>
          </a:prstGeom>
          <a:solidFill>
            <a:srgbClr val="EC7614"/>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6" name="Rectangle 35">
            <a:extLst>
              <a:ext uri="{FF2B5EF4-FFF2-40B4-BE49-F238E27FC236}">
                <a16:creationId xmlns:a16="http://schemas.microsoft.com/office/drawing/2014/main" id="{6EE4F29C-D58D-8D47-A8DF-B9AA65D1C009}"/>
              </a:ext>
            </a:extLst>
          </p:cNvPr>
          <p:cNvSpPr>
            <a:spLocks noChangeArrowheads="1"/>
          </p:cNvSpPr>
          <p:nvPr/>
        </p:nvSpPr>
        <p:spPr bwMode="auto">
          <a:xfrm>
            <a:off x="7399338" y="2286000"/>
            <a:ext cx="812800" cy="304800"/>
          </a:xfrm>
          <a:prstGeom prst="rect">
            <a:avLst/>
          </a:prstGeom>
          <a:solidFill>
            <a:srgbClr val="CC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7" name="Rectangle 36">
            <a:extLst>
              <a:ext uri="{FF2B5EF4-FFF2-40B4-BE49-F238E27FC236}">
                <a16:creationId xmlns:a16="http://schemas.microsoft.com/office/drawing/2014/main" id="{EF2CE92C-0C9B-7741-B658-5906B43A5A2D}"/>
              </a:ext>
            </a:extLst>
          </p:cNvPr>
          <p:cNvSpPr>
            <a:spLocks noChangeArrowheads="1"/>
          </p:cNvSpPr>
          <p:nvPr/>
        </p:nvSpPr>
        <p:spPr bwMode="auto">
          <a:xfrm>
            <a:off x="7391400" y="1828800"/>
            <a:ext cx="812800" cy="304800"/>
          </a:xfrm>
          <a:prstGeom prst="rect">
            <a:avLst/>
          </a:prstGeom>
          <a:solidFill>
            <a:srgbClr val="FFC0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0148" name="Footer Placeholder 1">
            <a:extLst>
              <a:ext uri="{FF2B5EF4-FFF2-40B4-BE49-F238E27FC236}">
                <a16:creationId xmlns:a16="http://schemas.microsoft.com/office/drawing/2014/main" id="{1EEDFDCF-A7DF-EC4E-AD12-EBF0274BAD4D}"/>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90149" name="Rectangle 32">
            <a:extLst>
              <a:ext uri="{FF2B5EF4-FFF2-40B4-BE49-F238E27FC236}">
                <a16:creationId xmlns:a16="http://schemas.microsoft.com/office/drawing/2014/main" id="{1BE93DCB-07BB-8745-B0FA-02334828FE93}"/>
              </a:ext>
            </a:extLst>
          </p:cNvPr>
          <p:cNvSpPr>
            <a:spLocks noChangeArrowheads="1"/>
          </p:cNvSpPr>
          <p:nvPr/>
        </p:nvSpPr>
        <p:spPr bwMode="auto">
          <a:xfrm>
            <a:off x="7391400" y="4953000"/>
            <a:ext cx="812800" cy="304800"/>
          </a:xfrm>
          <a:prstGeom prst="rect">
            <a:avLst/>
          </a:prstGeom>
          <a:solidFill>
            <a:srgbClr val="EC7614"/>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9A38FA69-A474-A246-A063-2382C2CC84B0}"/>
              </a:ext>
            </a:extLst>
          </p:cNvPr>
          <p:cNvSpPr>
            <a:spLocks noGrp="1" noChangeArrowheads="1"/>
          </p:cNvSpPr>
          <p:nvPr>
            <p:ph type="title"/>
          </p:nvPr>
        </p:nvSpPr>
        <p:spPr>
          <a:xfrm>
            <a:off x="595313" y="250825"/>
            <a:ext cx="7772400" cy="720725"/>
          </a:xfrm>
        </p:spPr>
        <p:txBody>
          <a:bodyPr/>
          <a:lstStyle/>
          <a:p>
            <a:r>
              <a:rPr lang="en-US" altLang="en-US"/>
              <a:t>Fluorescence Lifetime</a:t>
            </a:r>
          </a:p>
        </p:txBody>
      </p:sp>
      <p:sp>
        <p:nvSpPr>
          <p:cNvPr id="14338" name="Rectangle 3">
            <a:extLst>
              <a:ext uri="{FF2B5EF4-FFF2-40B4-BE49-F238E27FC236}">
                <a16:creationId xmlns:a16="http://schemas.microsoft.com/office/drawing/2014/main" id="{0E8CE2AB-D930-7947-9A4F-B12A826C162E}"/>
              </a:ext>
            </a:extLst>
          </p:cNvPr>
          <p:cNvSpPr>
            <a:spLocks noGrp="1" noChangeArrowheads="1"/>
          </p:cNvSpPr>
          <p:nvPr>
            <p:ph type="body" idx="1"/>
          </p:nvPr>
        </p:nvSpPr>
        <p:spPr>
          <a:xfrm>
            <a:off x="165100" y="971550"/>
            <a:ext cx="8634413" cy="4826000"/>
          </a:xfrm>
        </p:spPr>
        <p:txBody>
          <a:bodyPr/>
          <a:lstStyle/>
          <a:p>
            <a:r>
              <a:rPr lang="en-US" altLang="en-US" sz="1600"/>
              <a:t>Absorption associated with electronic transitions (electrons changing states) occurs in about 1 </a:t>
            </a:r>
            <a:r>
              <a:rPr lang="en-US" altLang="en-US" sz="1600">
                <a:solidFill>
                  <a:srgbClr val="FF0000"/>
                </a:solidFill>
              </a:rPr>
              <a:t>femptosecond</a:t>
            </a:r>
            <a:r>
              <a:rPr lang="en-US" altLang="en-US" sz="1600"/>
              <a:t> (10</a:t>
            </a:r>
            <a:r>
              <a:rPr lang="en-US" altLang="en-US" sz="1600" baseline="30000"/>
              <a:t>-15</a:t>
            </a:r>
            <a:r>
              <a:rPr lang="en-US" altLang="en-US" sz="1600"/>
              <a:t> s)</a:t>
            </a:r>
          </a:p>
          <a:p>
            <a:r>
              <a:rPr lang="en-US" altLang="en-US" sz="1600"/>
              <a:t>Fluorescence lifetime is defined as the time in which the initial fluorescence intensity of a fluorophore decays to </a:t>
            </a:r>
            <a:r>
              <a:rPr lang="en-US" altLang="en-US" sz="1600" b="1"/>
              <a:t>1/e</a:t>
            </a:r>
            <a:r>
              <a:rPr lang="en-US" altLang="en-US" sz="1600"/>
              <a:t> (approx 37 percent) of the initial intensity</a:t>
            </a:r>
          </a:p>
          <a:p>
            <a:r>
              <a:rPr lang="en-US" altLang="en-US" sz="1600"/>
              <a:t>The lifetime of a molecule depends on how the molecule disposes of the extra energy</a:t>
            </a:r>
          </a:p>
          <a:p>
            <a:r>
              <a:rPr lang="en-US" altLang="en-US" sz="1600"/>
              <a:t>Because of the </a:t>
            </a:r>
            <a:r>
              <a:rPr lang="en-US" altLang="en-US" sz="1600">
                <a:solidFill>
                  <a:srgbClr val="FF0000"/>
                </a:solidFill>
              </a:rPr>
              <a:t>uncertainty principle</a:t>
            </a:r>
            <a:r>
              <a:rPr lang="en-US" altLang="en-US" sz="1600"/>
              <a:t>, the more rapidly the energy is changing, the less precisely we can define the energy</a:t>
            </a:r>
          </a:p>
          <a:p>
            <a:r>
              <a:rPr lang="en-US" altLang="en-US" sz="1600"/>
              <a:t>So, </a:t>
            </a:r>
            <a:r>
              <a:rPr lang="en-US" altLang="en-US" sz="1600">
                <a:solidFill>
                  <a:srgbClr val="FF0000"/>
                </a:solidFill>
              </a:rPr>
              <a:t>long-lifetime-excited-states</a:t>
            </a:r>
            <a:r>
              <a:rPr lang="en-US" altLang="en-US" sz="1600"/>
              <a:t> have narrow absorption peaks, and </a:t>
            </a:r>
            <a:r>
              <a:rPr lang="en-US" altLang="en-US" sz="1600">
                <a:solidFill>
                  <a:srgbClr val="9933FF"/>
                </a:solidFill>
              </a:rPr>
              <a:t>short-lifetime-excited-states</a:t>
            </a:r>
            <a:r>
              <a:rPr lang="en-US" altLang="en-US" sz="1600"/>
              <a:t> have broad absorption peaks</a:t>
            </a:r>
          </a:p>
        </p:txBody>
      </p:sp>
      <p:sp>
        <p:nvSpPr>
          <p:cNvPr id="56324" name="Text Box 4">
            <a:extLst>
              <a:ext uri="{FF2B5EF4-FFF2-40B4-BE49-F238E27FC236}">
                <a16:creationId xmlns:a16="http://schemas.microsoft.com/office/drawing/2014/main" id="{2F5B7613-CAB5-D84C-8E64-FE21824D7204}"/>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sym typeface="Symbol" charset="2"/>
              </a:rPr>
              <a:t>Shapiro p 85</a:t>
            </a:r>
          </a:p>
        </p:txBody>
      </p:sp>
      <p:pic>
        <p:nvPicPr>
          <p:cNvPr id="14340" name="Picture 1" descr="Screenshot 2016-01-31 14.57.45.png">
            <a:extLst>
              <a:ext uri="{FF2B5EF4-FFF2-40B4-BE49-F238E27FC236}">
                <a16:creationId xmlns:a16="http://schemas.microsoft.com/office/drawing/2014/main" id="{B33E627A-90DD-A546-A728-FA6A7C5F78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5688" y="3651250"/>
            <a:ext cx="586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2">
            <a:extLst>
              <a:ext uri="{FF2B5EF4-FFF2-40B4-BE49-F238E27FC236}">
                <a16:creationId xmlns:a16="http://schemas.microsoft.com/office/drawing/2014/main" id="{82C185FF-C9DA-5C4F-97A6-2738591CEE81}"/>
              </a:ext>
            </a:extLst>
          </p:cNvPr>
          <p:cNvSpPr>
            <a:spLocks noChangeArrowheads="1"/>
          </p:cNvSpPr>
          <p:nvPr/>
        </p:nvSpPr>
        <p:spPr bwMode="auto">
          <a:xfrm>
            <a:off x="1949450" y="6327775"/>
            <a:ext cx="5768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3366FF"/>
                </a:solidFill>
                <a:latin typeface="Times New Roman" panose="02020603050405020304" pitchFamily="18" charset="0"/>
                <a:ea typeface="ＭＳ Ｐゴシック" panose="020B0600070205080204" pitchFamily="34" charset="-128"/>
              </a:rPr>
              <a:t>http://micro.magnet.fsu.edu/primer/techniques/fluorescence/fluorescenceintro.html</a:t>
            </a:r>
          </a:p>
        </p:txBody>
      </p:sp>
      <p:sp>
        <p:nvSpPr>
          <p:cNvPr id="2" name="Date Placeholder 1">
            <a:extLst>
              <a:ext uri="{FF2B5EF4-FFF2-40B4-BE49-F238E27FC236}">
                <a16:creationId xmlns:a16="http://schemas.microsoft.com/office/drawing/2014/main" id="{20E965D1-CEF3-804D-83F8-2BCC9B4FBC14}"/>
              </a:ext>
            </a:extLst>
          </p:cNvPr>
          <p:cNvSpPr>
            <a:spLocks noGrp="1"/>
          </p:cNvSpPr>
          <p:nvPr>
            <p:ph type="dt" sz="half" idx="10"/>
          </p:nvPr>
        </p:nvSpPr>
        <p:spPr/>
        <p:txBody>
          <a:bodyPr/>
          <a:lstStyle/>
          <a:p>
            <a:pPr>
              <a:defRPr/>
            </a:pPr>
            <a:fld id="{72AFD450-B94C-DC48-92E7-2DA6AD46E555}" type="datetime12">
              <a:rPr lang="en-US" smtClean="0"/>
              <a:t>2:54 PM</a:t>
            </a:fld>
            <a:endParaRPr lang="en-US"/>
          </a:p>
        </p:txBody>
      </p:sp>
      <p:sp>
        <p:nvSpPr>
          <p:cNvPr id="3" name="Footer Placeholder 2">
            <a:extLst>
              <a:ext uri="{FF2B5EF4-FFF2-40B4-BE49-F238E27FC236}">
                <a16:creationId xmlns:a16="http://schemas.microsoft.com/office/drawing/2014/main" id="{65FDADFC-1F42-0141-9DDE-7FE7BFBDBA6B}"/>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C9222807-B07D-2E48-8CD7-ABE0F2878964}"/>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5</a:t>
            </a:fld>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Date Placeholder 3">
            <a:extLst>
              <a:ext uri="{FF2B5EF4-FFF2-40B4-BE49-F238E27FC236}">
                <a16:creationId xmlns:a16="http://schemas.microsoft.com/office/drawing/2014/main" id="{A7B36E0D-37EE-F347-AAD7-B23936F3B40A}"/>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E9232B-294E-9248-A5B0-65F772883F72}"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92162" name="Slide Number Placeholder 5">
            <a:extLst>
              <a:ext uri="{FF2B5EF4-FFF2-40B4-BE49-F238E27FC236}">
                <a16:creationId xmlns:a16="http://schemas.microsoft.com/office/drawing/2014/main" id="{5237EC0A-E181-584A-8EAC-BC923032E58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74F5A35E-16E8-F64D-99F4-CF97548E94DD}" type="slidenum">
              <a:rPr lang="en-US" altLang="en-US" sz="1400" smtClean="0">
                <a:latin typeface="Times New Roman" panose="02020603050405020304" pitchFamily="18" charset="0"/>
              </a:rPr>
              <a:pPr>
                <a:spcBef>
                  <a:spcPct val="0"/>
                </a:spcBef>
                <a:buFontTx/>
                <a:buNone/>
              </a:pPr>
              <a:t>50</a:t>
            </a:fld>
            <a:endParaRPr lang="en-US" altLang="en-US" sz="1400">
              <a:latin typeface="Times New Roman" panose="02020603050405020304" pitchFamily="18" charset="0"/>
            </a:endParaRPr>
          </a:p>
        </p:txBody>
      </p:sp>
      <p:sp>
        <p:nvSpPr>
          <p:cNvPr id="92163" name="Rectangle 2">
            <a:extLst>
              <a:ext uri="{FF2B5EF4-FFF2-40B4-BE49-F238E27FC236}">
                <a16:creationId xmlns:a16="http://schemas.microsoft.com/office/drawing/2014/main" id="{6E818571-53C5-F046-8512-62E76BDE17CF}"/>
              </a:ext>
            </a:extLst>
          </p:cNvPr>
          <p:cNvSpPr>
            <a:spLocks noGrp="1" noChangeArrowheads="1"/>
          </p:cNvSpPr>
          <p:nvPr>
            <p:ph type="ctrTitle"/>
          </p:nvPr>
        </p:nvSpPr>
        <p:spPr>
          <a:xfrm>
            <a:off x="1025525" y="88900"/>
            <a:ext cx="6908800" cy="88265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Specific Organelle Probes</a:t>
            </a:r>
          </a:p>
        </p:txBody>
      </p:sp>
      <p:sp>
        <p:nvSpPr>
          <p:cNvPr id="92164" name="Rectangle 3">
            <a:extLst>
              <a:ext uri="{FF2B5EF4-FFF2-40B4-BE49-F238E27FC236}">
                <a16:creationId xmlns:a16="http://schemas.microsoft.com/office/drawing/2014/main" id="{CFD20EA3-1D59-FD4B-AD36-6E37CA45C9E7}"/>
              </a:ext>
            </a:extLst>
          </p:cNvPr>
          <p:cNvSpPr>
            <a:spLocks noGrp="1" noChangeArrowheads="1"/>
          </p:cNvSpPr>
          <p:nvPr>
            <p:ph type="subTitle" idx="1"/>
          </p:nvPr>
        </p:nvSpPr>
        <p:spPr>
          <a:xfrm>
            <a:off x="350838" y="1676400"/>
            <a:ext cx="7785100" cy="17526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marL="342900" indent="-342900" algn="l" eaLnBrk="1" hangingPunct="1"/>
            <a:r>
              <a:rPr lang="en-US" altLang="en-US" sz="2600"/>
              <a:t>BODIPY	   	Golgi		505		511	</a:t>
            </a:r>
          </a:p>
          <a:p>
            <a:pPr marL="342900" indent="-342900" algn="l" eaLnBrk="1" hangingPunct="1"/>
            <a:r>
              <a:rPr lang="en-US" altLang="en-US" sz="2600"/>
              <a:t>NBD		   	Golgi		488		525</a:t>
            </a:r>
          </a:p>
          <a:p>
            <a:pPr marL="342900" indent="-342900" algn="l" eaLnBrk="1" hangingPunct="1"/>
            <a:r>
              <a:rPr lang="en-US" altLang="en-US" sz="2600"/>
              <a:t>DPH 		   	Lipid		350		420</a:t>
            </a:r>
          </a:p>
          <a:p>
            <a:pPr marL="342900" indent="-342900" algn="l" eaLnBrk="1" hangingPunct="1"/>
            <a:r>
              <a:rPr lang="en-US" altLang="en-US" sz="2600"/>
              <a:t>TMA-DPH	      	Lipid		350		420</a:t>
            </a:r>
          </a:p>
          <a:p>
            <a:pPr marL="342900" indent="-342900" algn="l" eaLnBrk="1" hangingPunct="1"/>
            <a:r>
              <a:rPr lang="en-US" altLang="en-US" sz="2600"/>
              <a:t>Rhodamine 123	</a:t>
            </a:r>
            <a:r>
              <a:rPr lang="en-US" altLang="en-US" sz="2400"/>
              <a:t>Mitochondria</a:t>
            </a:r>
            <a:r>
              <a:rPr lang="en-US" altLang="en-US" sz="2600"/>
              <a:t>	488		525</a:t>
            </a:r>
          </a:p>
          <a:p>
            <a:pPr marL="342900" indent="-342900" algn="l" eaLnBrk="1" hangingPunct="1"/>
            <a:r>
              <a:rPr lang="en-US" altLang="en-US" sz="2600"/>
              <a:t>DiO			Lipid		488		500</a:t>
            </a:r>
          </a:p>
          <a:p>
            <a:pPr marL="342900" indent="-342900" algn="l" eaLnBrk="1" hangingPunct="1"/>
            <a:r>
              <a:rPr lang="en-US" altLang="en-US" sz="2600"/>
              <a:t>diI-Cn-(5)		Lipid		550		565</a:t>
            </a:r>
          </a:p>
          <a:p>
            <a:pPr marL="342900" indent="-342900" algn="l" eaLnBrk="1" hangingPunct="1"/>
            <a:r>
              <a:rPr lang="en-US" altLang="en-US" sz="2600"/>
              <a:t>diO-Cn-(3)		Lipid		488		500</a:t>
            </a:r>
          </a:p>
          <a:p>
            <a:pPr marL="342900" indent="-342900" algn="l" eaLnBrk="1" hangingPunct="1"/>
            <a:endParaRPr lang="en-US" altLang="en-US" sz="2600"/>
          </a:p>
        </p:txBody>
      </p:sp>
      <p:sp>
        <p:nvSpPr>
          <p:cNvPr id="92165" name="Line 4">
            <a:extLst>
              <a:ext uri="{FF2B5EF4-FFF2-40B4-BE49-F238E27FC236}">
                <a16:creationId xmlns:a16="http://schemas.microsoft.com/office/drawing/2014/main" id="{A946F658-3891-C841-AE6F-0691DDE2FCD5}"/>
              </a:ext>
            </a:extLst>
          </p:cNvPr>
          <p:cNvSpPr>
            <a:spLocks noChangeShapeType="1"/>
          </p:cNvSpPr>
          <p:nvPr/>
        </p:nvSpPr>
        <p:spPr bwMode="auto">
          <a:xfrm>
            <a:off x="996950" y="1671638"/>
            <a:ext cx="64389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66" name="Rectangle 5">
            <a:extLst>
              <a:ext uri="{FF2B5EF4-FFF2-40B4-BE49-F238E27FC236}">
                <a16:creationId xmlns:a16="http://schemas.microsoft.com/office/drawing/2014/main" id="{3B210E24-605C-BC44-BE93-2EA01DE9C702}"/>
              </a:ext>
            </a:extLst>
          </p:cNvPr>
          <p:cNvSpPr>
            <a:spLocks noChangeArrowheads="1"/>
          </p:cNvSpPr>
          <p:nvPr/>
        </p:nvSpPr>
        <p:spPr bwMode="auto">
          <a:xfrm>
            <a:off x="1214438" y="1181100"/>
            <a:ext cx="6280150"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i="1">
                <a:latin typeface="Times New Roman" panose="02020603050405020304" pitchFamily="18" charset="0"/>
              </a:rPr>
              <a:t>Probe		   	 Site	     Excitation	   Emission</a:t>
            </a:r>
          </a:p>
        </p:txBody>
      </p:sp>
      <p:grpSp>
        <p:nvGrpSpPr>
          <p:cNvPr id="92167" name="Group 6">
            <a:extLst>
              <a:ext uri="{FF2B5EF4-FFF2-40B4-BE49-F238E27FC236}">
                <a16:creationId xmlns:a16="http://schemas.microsoft.com/office/drawing/2014/main" id="{6CBB0D9A-3D50-3E44-AC7B-11390386FFFE}"/>
              </a:ext>
            </a:extLst>
          </p:cNvPr>
          <p:cNvGrpSpPr>
            <a:grpSpLocks/>
          </p:cNvGrpSpPr>
          <p:nvPr/>
        </p:nvGrpSpPr>
        <p:grpSpPr bwMode="auto">
          <a:xfrm>
            <a:off x="1009650" y="2138363"/>
            <a:ext cx="6438900" cy="3381375"/>
            <a:chOff x="715" y="1347"/>
            <a:chExt cx="4564" cy="2130"/>
          </a:xfrm>
        </p:grpSpPr>
        <p:sp>
          <p:nvSpPr>
            <p:cNvPr id="92186" name="Line 7">
              <a:extLst>
                <a:ext uri="{FF2B5EF4-FFF2-40B4-BE49-F238E27FC236}">
                  <a16:creationId xmlns:a16="http://schemas.microsoft.com/office/drawing/2014/main" id="{62AC7F5D-E2F3-D645-95E5-566E1DCB8472}"/>
                </a:ext>
              </a:extLst>
            </p:cNvPr>
            <p:cNvSpPr>
              <a:spLocks noChangeShapeType="1"/>
            </p:cNvSpPr>
            <p:nvPr/>
          </p:nvSpPr>
          <p:spPr bwMode="auto">
            <a:xfrm>
              <a:off x="715" y="1347"/>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7" name="Line 8">
              <a:extLst>
                <a:ext uri="{FF2B5EF4-FFF2-40B4-BE49-F238E27FC236}">
                  <a16:creationId xmlns:a16="http://schemas.microsoft.com/office/drawing/2014/main" id="{C3370B4C-58C6-D645-8FE8-B14D731CBF51}"/>
                </a:ext>
              </a:extLst>
            </p:cNvPr>
            <p:cNvSpPr>
              <a:spLocks noChangeShapeType="1"/>
            </p:cNvSpPr>
            <p:nvPr/>
          </p:nvSpPr>
          <p:spPr bwMode="auto">
            <a:xfrm>
              <a:off x="715" y="3477"/>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8" name="Line 9">
              <a:extLst>
                <a:ext uri="{FF2B5EF4-FFF2-40B4-BE49-F238E27FC236}">
                  <a16:creationId xmlns:a16="http://schemas.microsoft.com/office/drawing/2014/main" id="{34F56519-7CA4-E74D-86A1-4F86D8D45D16}"/>
                </a:ext>
              </a:extLst>
            </p:cNvPr>
            <p:cNvSpPr>
              <a:spLocks noChangeShapeType="1"/>
            </p:cNvSpPr>
            <p:nvPr/>
          </p:nvSpPr>
          <p:spPr bwMode="auto">
            <a:xfrm>
              <a:off x="715" y="1656"/>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89" name="Line 10">
              <a:extLst>
                <a:ext uri="{FF2B5EF4-FFF2-40B4-BE49-F238E27FC236}">
                  <a16:creationId xmlns:a16="http://schemas.microsoft.com/office/drawing/2014/main" id="{5D7CAE9E-E549-4A4E-9008-1C0B0D5A6FE7}"/>
                </a:ext>
              </a:extLst>
            </p:cNvPr>
            <p:cNvSpPr>
              <a:spLocks noChangeShapeType="1"/>
            </p:cNvSpPr>
            <p:nvPr/>
          </p:nvSpPr>
          <p:spPr bwMode="auto">
            <a:xfrm>
              <a:off x="715" y="1959"/>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0" name="Line 11">
              <a:extLst>
                <a:ext uri="{FF2B5EF4-FFF2-40B4-BE49-F238E27FC236}">
                  <a16:creationId xmlns:a16="http://schemas.microsoft.com/office/drawing/2014/main" id="{782721A1-5924-9F45-BB1E-C05637FEAFAC}"/>
                </a:ext>
              </a:extLst>
            </p:cNvPr>
            <p:cNvSpPr>
              <a:spLocks noChangeShapeType="1"/>
            </p:cNvSpPr>
            <p:nvPr/>
          </p:nvSpPr>
          <p:spPr bwMode="auto">
            <a:xfrm>
              <a:off x="715" y="2271"/>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1" name="Line 12">
              <a:extLst>
                <a:ext uri="{FF2B5EF4-FFF2-40B4-BE49-F238E27FC236}">
                  <a16:creationId xmlns:a16="http://schemas.microsoft.com/office/drawing/2014/main" id="{0F7D3393-FF38-EA4B-BCA0-D6819A49B0F7}"/>
                </a:ext>
              </a:extLst>
            </p:cNvPr>
            <p:cNvSpPr>
              <a:spLocks noChangeShapeType="1"/>
            </p:cNvSpPr>
            <p:nvPr/>
          </p:nvSpPr>
          <p:spPr bwMode="auto">
            <a:xfrm>
              <a:off x="715" y="2565"/>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2" name="Line 13">
              <a:extLst>
                <a:ext uri="{FF2B5EF4-FFF2-40B4-BE49-F238E27FC236}">
                  <a16:creationId xmlns:a16="http://schemas.microsoft.com/office/drawing/2014/main" id="{EC4664F3-AD14-7B4E-A0AD-0DE068B2FF93}"/>
                </a:ext>
              </a:extLst>
            </p:cNvPr>
            <p:cNvSpPr>
              <a:spLocks noChangeShapeType="1"/>
            </p:cNvSpPr>
            <p:nvPr/>
          </p:nvSpPr>
          <p:spPr bwMode="auto">
            <a:xfrm>
              <a:off x="715" y="2868"/>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2193" name="Line 14">
              <a:extLst>
                <a:ext uri="{FF2B5EF4-FFF2-40B4-BE49-F238E27FC236}">
                  <a16:creationId xmlns:a16="http://schemas.microsoft.com/office/drawing/2014/main" id="{6B7DC09F-92D6-EA41-B3DE-D2DB7F3CAEC7}"/>
                </a:ext>
              </a:extLst>
            </p:cNvPr>
            <p:cNvSpPr>
              <a:spLocks noChangeShapeType="1"/>
            </p:cNvSpPr>
            <p:nvPr/>
          </p:nvSpPr>
          <p:spPr bwMode="auto">
            <a:xfrm>
              <a:off x="715" y="3180"/>
              <a:ext cx="4564" cy="0"/>
            </a:xfrm>
            <a:prstGeom prst="line">
              <a:avLst/>
            </a:prstGeom>
            <a:noFill/>
            <a:ln w="12700">
              <a:solidFill>
                <a:srgbClr val="CECECE"/>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2168" name="Rectangle 15">
            <a:extLst>
              <a:ext uri="{FF2B5EF4-FFF2-40B4-BE49-F238E27FC236}">
                <a16:creationId xmlns:a16="http://schemas.microsoft.com/office/drawing/2014/main" id="{DBD12816-A835-3547-B30E-9363F110F18A}"/>
              </a:ext>
            </a:extLst>
          </p:cNvPr>
          <p:cNvSpPr>
            <a:spLocks noChangeArrowheads="1"/>
          </p:cNvSpPr>
          <p:nvPr/>
        </p:nvSpPr>
        <p:spPr bwMode="auto">
          <a:xfrm>
            <a:off x="4167188" y="5519738"/>
            <a:ext cx="2963862"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i="1">
                <a:latin typeface="Times New Roman" panose="02020603050405020304" pitchFamily="18" charset="0"/>
              </a:rPr>
              <a:t>BODIPY - borate-dipyrromethene complexes</a:t>
            </a:r>
          </a:p>
          <a:p>
            <a:pPr>
              <a:spcBef>
                <a:spcPct val="0"/>
              </a:spcBef>
              <a:buFontTx/>
              <a:buNone/>
            </a:pPr>
            <a:r>
              <a:rPr lang="en-US" altLang="en-US" sz="1200" i="1">
                <a:latin typeface="Times New Roman" panose="02020603050405020304" pitchFamily="18" charset="0"/>
              </a:rPr>
              <a:t>NBD - nitrobenzoxadiazole</a:t>
            </a:r>
          </a:p>
          <a:p>
            <a:pPr>
              <a:spcBef>
                <a:spcPct val="0"/>
              </a:spcBef>
              <a:buFontTx/>
              <a:buNone/>
            </a:pPr>
            <a:r>
              <a:rPr lang="en-US" altLang="en-US" sz="1200" i="1">
                <a:latin typeface="Times New Roman" panose="02020603050405020304" pitchFamily="18" charset="0"/>
              </a:rPr>
              <a:t>DPH - diphenylhexatriene</a:t>
            </a:r>
          </a:p>
          <a:p>
            <a:pPr>
              <a:spcBef>
                <a:spcPct val="0"/>
              </a:spcBef>
              <a:buFontTx/>
              <a:buNone/>
            </a:pPr>
            <a:r>
              <a:rPr lang="en-US" altLang="en-US" sz="1200" i="1">
                <a:latin typeface="Times New Roman" panose="02020603050405020304" pitchFamily="18" charset="0"/>
              </a:rPr>
              <a:t>TMA - trimethylammonium</a:t>
            </a:r>
          </a:p>
        </p:txBody>
      </p:sp>
      <p:sp>
        <p:nvSpPr>
          <p:cNvPr id="92169" name="Rectangle 16">
            <a:extLst>
              <a:ext uri="{FF2B5EF4-FFF2-40B4-BE49-F238E27FC236}">
                <a16:creationId xmlns:a16="http://schemas.microsoft.com/office/drawing/2014/main" id="{A08BCEDB-D9CB-3847-8524-182E23C3A31C}"/>
              </a:ext>
            </a:extLst>
          </p:cNvPr>
          <p:cNvSpPr>
            <a:spLocks noChangeArrowheads="1"/>
          </p:cNvSpPr>
          <p:nvPr/>
        </p:nvSpPr>
        <p:spPr bwMode="auto">
          <a:xfrm>
            <a:off x="7569200" y="1725613"/>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0" name="Rectangle 17">
            <a:extLst>
              <a:ext uri="{FF2B5EF4-FFF2-40B4-BE49-F238E27FC236}">
                <a16:creationId xmlns:a16="http://schemas.microsoft.com/office/drawing/2014/main" id="{6946FB5B-1D30-BF42-8B36-C1764220C153}"/>
              </a:ext>
            </a:extLst>
          </p:cNvPr>
          <p:cNvSpPr>
            <a:spLocks noChangeArrowheads="1"/>
          </p:cNvSpPr>
          <p:nvPr/>
        </p:nvSpPr>
        <p:spPr bwMode="auto">
          <a:xfrm>
            <a:off x="7569200" y="2719388"/>
            <a:ext cx="812800" cy="304800"/>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1" name="Rectangle 18">
            <a:extLst>
              <a:ext uri="{FF2B5EF4-FFF2-40B4-BE49-F238E27FC236}">
                <a16:creationId xmlns:a16="http://schemas.microsoft.com/office/drawing/2014/main" id="{47B242FF-BA91-1D4E-A7E6-D447298C87E2}"/>
              </a:ext>
            </a:extLst>
          </p:cNvPr>
          <p:cNvSpPr>
            <a:spLocks noChangeArrowheads="1"/>
          </p:cNvSpPr>
          <p:nvPr/>
        </p:nvSpPr>
        <p:spPr bwMode="auto">
          <a:xfrm>
            <a:off x="7569200" y="3230563"/>
            <a:ext cx="812800" cy="304800"/>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2" name="Rectangle 19">
            <a:extLst>
              <a:ext uri="{FF2B5EF4-FFF2-40B4-BE49-F238E27FC236}">
                <a16:creationId xmlns:a16="http://schemas.microsoft.com/office/drawing/2014/main" id="{FDBC5817-3C07-AE4A-A1AB-3EAF07F34FAC}"/>
              </a:ext>
            </a:extLst>
          </p:cNvPr>
          <p:cNvSpPr>
            <a:spLocks noChangeArrowheads="1"/>
          </p:cNvSpPr>
          <p:nvPr/>
        </p:nvSpPr>
        <p:spPr bwMode="auto">
          <a:xfrm>
            <a:off x="7569200" y="3689350"/>
            <a:ext cx="812800" cy="304800"/>
          </a:xfrm>
          <a:prstGeom prst="rect">
            <a:avLst/>
          </a:prstGeom>
          <a:solidFill>
            <a:srgbClr val="66FF66"/>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3" name="Rectangle 20">
            <a:extLst>
              <a:ext uri="{FF2B5EF4-FFF2-40B4-BE49-F238E27FC236}">
                <a16:creationId xmlns:a16="http://schemas.microsoft.com/office/drawing/2014/main" id="{C1873DDC-245F-1643-BE15-892D2814B2B3}"/>
              </a:ext>
            </a:extLst>
          </p:cNvPr>
          <p:cNvSpPr>
            <a:spLocks noChangeArrowheads="1"/>
          </p:cNvSpPr>
          <p:nvPr/>
        </p:nvSpPr>
        <p:spPr bwMode="auto">
          <a:xfrm>
            <a:off x="7569200" y="4198938"/>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4" name="Rectangle 21">
            <a:extLst>
              <a:ext uri="{FF2B5EF4-FFF2-40B4-BE49-F238E27FC236}">
                <a16:creationId xmlns:a16="http://schemas.microsoft.com/office/drawing/2014/main" id="{038B81F8-743D-FB44-A86A-4C8A2B5B3524}"/>
              </a:ext>
            </a:extLst>
          </p:cNvPr>
          <p:cNvSpPr>
            <a:spLocks noChangeArrowheads="1"/>
          </p:cNvSpPr>
          <p:nvPr/>
        </p:nvSpPr>
        <p:spPr bwMode="auto">
          <a:xfrm>
            <a:off x="7569200" y="4708525"/>
            <a:ext cx="812800" cy="304800"/>
          </a:xfrm>
          <a:prstGeom prst="rect">
            <a:avLst/>
          </a:prstGeom>
          <a:solidFill>
            <a:srgbClr val="FFFF00"/>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5" name="Rectangle 22">
            <a:extLst>
              <a:ext uri="{FF2B5EF4-FFF2-40B4-BE49-F238E27FC236}">
                <a16:creationId xmlns:a16="http://schemas.microsoft.com/office/drawing/2014/main" id="{32489626-F26F-EF4D-859D-11243A850A9B}"/>
              </a:ext>
            </a:extLst>
          </p:cNvPr>
          <p:cNvSpPr>
            <a:spLocks noChangeArrowheads="1"/>
          </p:cNvSpPr>
          <p:nvPr/>
        </p:nvSpPr>
        <p:spPr bwMode="auto">
          <a:xfrm>
            <a:off x="7569200" y="5178425"/>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6" name="Rectangle 23">
            <a:extLst>
              <a:ext uri="{FF2B5EF4-FFF2-40B4-BE49-F238E27FC236}">
                <a16:creationId xmlns:a16="http://schemas.microsoft.com/office/drawing/2014/main" id="{278912A3-A3E3-A54F-AC10-BA4F73CAF6B9}"/>
              </a:ext>
            </a:extLst>
          </p:cNvPr>
          <p:cNvSpPr>
            <a:spLocks noChangeArrowheads="1"/>
          </p:cNvSpPr>
          <p:nvPr/>
        </p:nvSpPr>
        <p:spPr bwMode="auto">
          <a:xfrm>
            <a:off x="7569200" y="2263775"/>
            <a:ext cx="812800" cy="304800"/>
          </a:xfrm>
          <a:prstGeom prst="rect">
            <a:avLst/>
          </a:prstGeom>
          <a:solidFill>
            <a:srgbClr val="66FF66"/>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7" name="Rectangle 24">
            <a:extLst>
              <a:ext uri="{FF2B5EF4-FFF2-40B4-BE49-F238E27FC236}">
                <a16:creationId xmlns:a16="http://schemas.microsoft.com/office/drawing/2014/main" id="{9E152D0C-DEF1-3940-BA70-D1727698484C}"/>
              </a:ext>
            </a:extLst>
          </p:cNvPr>
          <p:cNvSpPr>
            <a:spLocks noChangeArrowheads="1"/>
          </p:cNvSpPr>
          <p:nvPr/>
        </p:nvSpPr>
        <p:spPr bwMode="auto">
          <a:xfrm>
            <a:off x="5616575" y="1722438"/>
            <a:ext cx="812800" cy="304800"/>
          </a:xfrm>
          <a:prstGeom prst="rect">
            <a:avLst/>
          </a:prstGeom>
          <a:solidFill>
            <a:srgbClr val="00FF99"/>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8" name="Rectangle 25">
            <a:extLst>
              <a:ext uri="{FF2B5EF4-FFF2-40B4-BE49-F238E27FC236}">
                <a16:creationId xmlns:a16="http://schemas.microsoft.com/office/drawing/2014/main" id="{5A130DFF-1D14-1542-8858-7315AEB43BA9}"/>
              </a:ext>
            </a:extLst>
          </p:cNvPr>
          <p:cNvSpPr>
            <a:spLocks noChangeArrowheads="1"/>
          </p:cNvSpPr>
          <p:nvPr/>
        </p:nvSpPr>
        <p:spPr bwMode="auto">
          <a:xfrm>
            <a:off x="5616575" y="2716213"/>
            <a:ext cx="812800" cy="304800"/>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79" name="Rectangle 26">
            <a:extLst>
              <a:ext uri="{FF2B5EF4-FFF2-40B4-BE49-F238E27FC236}">
                <a16:creationId xmlns:a16="http://schemas.microsoft.com/office/drawing/2014/main" id="{F6484A84-B229-C14F-9C4D-39539B1D16E5}"/>
              </a:ext>
            </a:extLst>
          </p:cNvPr>
          <p:cNvSpPr>
            <a:spLocks noChangeArrowheads="1"/>
          </p:cNvSpPr>
          <p:nvPr/>
        </p:nvSpPr>
        <p:spPr bwMode="auto">
          <a:xfrm>
            <a:off x="5616575" y="3227388"/>
            <a:ext cx="812800" cy="304800"/>
          </a:xfrm>
          <a:prstGeom prst="rect">
            <a:avLst/>
          </a:prstGeom>
          <a:solidFill>
            <a:srgbClr val="CC99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0" name="Rectangle 27">
            <a:extLst>
              <a:ext uri="{FF2B5EF4-FFF2-40B4-BE49-F238E27FC236}">
                <a16:creationId xmlns:a16="http://schemas.microsoft.com/office/drawing/2014/main" id="{975D24C4-9654-454F-B8F9-396E9F0E9F3D}"/>
              </a:ext>
            </a:extLst>
          </p:cNvPr>
          <p:cNvSpPr>
            <a:spLocks noChangeArrowheads="1"/>
          </p:cNvSpPr>
          <p:nvPr/>
        </p:nvSpPr>
        <p:spPr bwMode="auto">
          <a:xfrm>
            <a:off x="5616575" y="3686175"/>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1" name="Rectangle 28">
            <a:extLst>
              <a:ext uri="{FF2B5EF4-FFF2-40B4-BE49-F238E27FC236}">
                <a16:creationId xmlns:a16="http://schemas.microsoft.com/office/drawing/2014/main" id="{A8C09659-BBA2-304E-88DC-562430A382B2}"/>
              </a:ext>
            </a:extLst>
          </p:cNvPr>
          <p:cNvSpPr>
            <a:spLocks noChangeArrowheads="1"/>
          </p:cNvSpPr>
          <p:nvPr/>
        </p:nvSpPr>
        <p:spPr bwMode="auto">
          <a:xfrm>
            <a:off x="5616575" y="4195763"/>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2" name="Rectangle 29">
            <a:extLst>
              <a:ext uri="{FF2B5EF4-FFF2-40B4-BE49-F238E27FC236}">
                <a16:creationId xmlns:a16="http://schemas.microsoft.com/office/drawing/2014/main" id="{F10B1B0D-625E-D743-A417-E4D0DA615E1C}"/>
              </a:ext>
            </a:extLst>
          </p:cNvPr>
          <p:cNvSpPr>
            <a:spLocks noChangeArrowheads="1"/>
          </p:cNvSpPr>
          <p:nvPr/>
        </p:nvSpPr>
        <p:spPr bwMode="auto">
          <a:xfrm>
            <a:off x="5614988" y="4648200"/>
            <a:ext cx="812800" cy="304800"/>
          </a:xfrm>
          <a:prstGeom prst="rect">
            <a:avLst/>
          </a:prstGeom>
          <a:solidFill>
            <a:srgbClr val="B4C327"/>
          </a:solidFill>
          <a:ln w="12700">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3" name="Rectangle 30">
            <a:extLst>
              <a:ext uri="{FF2B5EF4-FFF2-40B4-BE49-F238E27FC236}">
                <a16:creationId xmlns:a16="http://schemas.microsoft.com/office/drawing/2014/main" id="{1B0410E4-517E-9948-8234-7CCFAB10223C}"/>
              </a:ext>
            </a:extLst>
          </p:cNvPr>
          <p:cNvSpPr>
            <a:spLocks noChangeArrowheads="1"/>
          </p:cNvSpPr>
          <p:nvPr/>
        </p:nvSpPr>
        <p:spPr bwMode="auto">
          <a:xfrm>
            <a:off x="5616575" y="5175250"/>
            <a:ext cx="812800" cy="304800"/>
          </a:xfrm>
          <a:prstGeom prst="rect">
            <a:avLst/>
          </a:prstGeom>
          <a:solidFill>
            <a:srgbClr val="6666F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4" name="Rectangle 31">
            <a:extLst>
              <a:ext uri="{FF2B5EF4-FFF2-40B4-BE49-F238E27FC236}">
                <a16:creationId xmlns:a16="http://schemas.microsoft.com/office/drawing/2014/main" id="{3B970A0A-42F4-704D-B47E-551259538ABA}"/>
              </a:ext>
            </a:extLst>
          </p:cNvPr>
          <p:cNvSpPr>
            <a:spLocks noChangeArrowheads="1"/>
          </p:cNvSpPr>
          <p:nvPr/>
        </p:nvSpPr>
        <p:spPr bwMode="auto">
          <a:xfrm>
            <a:off x="5616575" y="2260600"/>
            <a:ext cx="812800" cy="30480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92185" name="Footer Placeholder 1">
            <a:extLst>
              <a:ext uri="{FF2B5EF4-FFF2-40B4-BE49-F238E27FC236}">
                <a16:creationId xmlns:a16="http://schemas.microsoft.com/office/drawing/2014/main" id="{6E13F4DE-41BC-594E-BBAA-18AF2052834E}"/>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a:extLst>
              <a:ext uri="{FF2B5EF4-FFF2-40B4-BE49-F238E27FC236}">
                <a16:creationId xmlns:a16="http://schemas.microsoft.com/office/drawing/2014/main" id="{EA2EC9D6-EE2A-3647-B5A1-5AC08F34E646}"/>
              </a:ext>
            </a:extLst>
          </p:cNvPr>
          <p:cNvSpPr>
            <a:spLocks noGrp="1" noChangeArrowheads="1"/>
          </p:cNvSpPr>
          <p:nvPr>
            <p:ph type="title"/>
          </p:nvPr>
        </p:nvSpPr>
        <p:spPr/>
        <p:txBody>
          <a:bodyPr/>
          <a:lstStyle/>
          <a:p>
            <a:r>
              <a:rPr lang="en-US" altLang="en-US"/>
              <a:t>Fluorescence Overlap</a:t>
            </a:r>
          </a:p>
        </p:txBody>
      </p:sp>
      <p:sp>
        <p:nvSpPr>
          <p:cNvPr id="94210" name="Date Placeholder 3">
            <a:extLst>
              <a:ext uri="{FF2B5EF4-FFF2-40B4-BE49-F238E27FC236}">
                <a16:creationId xmlns:a16="http://schemas.microsoft.com/office/drawing/2014/main" id="{F53F3499-154C-164A-A623-16D6A50762FE}"/>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BEBA57-626F-EA4F-BD24-98866FEC0520}"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94211" name="Footer Placeholder 4">
            <a:extLst>
              <a:ext uri="{FF2B5EF4-FFF2-40B4-BE49-F238E27FC236}">
                <a16:creationId xmlns:a16="http://schemas.microsoft.com/office/drawing/2014/main" id="{5E555E89-CE61-9748-831A-9E7651CCAE29}"/>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94212" name="Slide Number Placeholder 5">
            <a:extLst>
              <a:ext uri="{FF2B5EF4-FFF2-40B4-BE49-F238E27FC236}">
                <a16:creationId xmlns:a16="http://schemas.microsoft.com/office/drawing/2014/main" id="{AEA06C70-50C3-314F-A3E8-479F147078F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6CE0D4DE-0A98-0B40-A47F-47B4C8FEAF87}" type="slidenum">
              <a:rPr lang="en-US" altLang="en-US" sz="1400" smtClean="0">
                <a:latin typeface="Times New Roman" panose="02020603050405020304" pitchFamily="18" charset="0"/>
              </a:rPr>
              <a:pPr>
                <a:spcBef>
                  <a:spcPct val="0"/>
                </a:spcBef>
                <a:buFontTx/>
                <a:buNone/>
              </a:pPr>
              <a:t>51</a:t>
            </a:fld>
            <a:endParaRPr lang="en-US" altLang="en-US" sz="1400">
              <a:latin typeface="Times New Roman" panose="02020603050405020304" pitchFamily="18" charset="0"/>
            </a:endParaRPr>
          </a:p>
        </p:txBody>
      </p:sp>
      <p:graphicFrame>
        <p:nvGraphicFramePr>
          <p:cNvPr id="94213" name="Content Placeholder 6">
            <a:extLst>
              <a:ext uri="{FF2B5EF4-FFF2-40B4-BE49-F238E27FC236}">
                <a16:creationId xmlns:a16="http://schemas.microsoft.com/office/drawing/2014/main" id="{CDA87174-8430-FE44-9B7F-3FD412033DD5}"/>
              </a:ext>
            </a:extLst>
          </p:cNvPr>
          <p:cNvGraphicFramePr>
            <a:graphicFrameLocks noGrp="1" noChangeAspect="1"/>
          </p:cNvGraphicFramePr>
          <p:nvPr>
            <p:ph idx="1"/>
          </p:nvPr>
        </p:nvGraphicFramePr>
        <p:xfrm>
          <a:off x="838200" y="2265363"/>
          <a:ext cx="7772400" cy="3546475"/>
        </p:xfrm>
        <a:graphic>
          <a:graphicData uri="http://schemas.openxmlformats.org/presentationml/2006/ole">
            <mc:AlternateContent xmlns:mc="http://schemas.openxmlformats.org/markup-compatibility/2006">
              <mc:Choice xmlns:v="urn:schemas-microsoft-com:vml" Requires="v">
                <p:oleObj spid="_x0000_s94230" name="Document" r:id="rId4" imgW="182880000" imgH="83426300" progId="XaraX.Document">
                  <p:link updateAutomatic="1"/>
                </p:oleObj>
              </mc:Choice>
              <mc:Fallback>
                <p:oleObj name="Document" r:id="rId4" imgW="182880000" imgH="83426300" progId="XaraX.Document">
                  <p:link updateAutomatic="1"/>
                  <p:pic>
                    <p:nvPicPr>
                      <p:cNvPr id="0" name="Content Placeholder 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65363"/>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itle 1">
            <a:extLst>
              <a:ext uri="{FF2B5EF4-FFF2-40B4-BE49-F238E27FC236}">
                <a16:creationId xmlns:a16="http://schemas.microsoft.com/office/drawing/2014/main" id="{CAB90B8A-A81E-514A-B821-A1947C70DBF2}"/>
              </a:ext>
            </a:extLst>
          </p:cNvPr>
          <p:cNvSpPr>
            <a:spLocks noGrp="1" noChangeArrowheads="1"/>
          </p:cNvSpPr>
          <p:nvPr>
            <p:ph type="title"/>
          </p:nvPr>
        </p:nvSpPr>
        <p:spPr/>
        <p:txBody>
          <a:bodyPr/>
          <a:lstStyle/>
          <a:p>
            <a:r>
              <a:rPr lang="en-US" altLang="en-US"/>
              <a:t>Fluorescence Overlap</a:t>
            </a:r>
          </a:p>
        </p:txBody>
      </p:sp>
      <p:sp>
        <p:nvSpPr>
          <p:cNvPr id="96258" name="Date Placeholder 3">
            <a:extLst>
              <a:ext uri="{FF2B5EF4-FFF2-40B4-BE49-F238E27FC236}">
                <a16:creationId xmlns:a16="http://schemas.microsoft.com/office/drawing/2014/main" id="{E8AD6AFA-8F36-EC4B-A11D-6B3BA4D78646}"/>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55D5A6-5DCA-8D41-AA34-FD815FD970AC}"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96259" name="Footer Placeholder 4">
            <a:extLst>
              <a:ext uri="{FF2B5EF4-FFF2-40B4-BE49-F238E27FC236}">
                <a16:creationId xmlns:a16="http://schemas.microsoft.com/office/drawing/2014/main" id="{F5CA3ACB-2D35-0742-86ED-679FA568A2D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96260" name="Slide Number Placeholder 5">
            <a:extLst>
              <a:ext uri="{FF2B5EF4-FFF2-40B4-BE49-F238E27FC236}">
                <a16:creationId xmlns:a16="http://schemas.microsoft.com/office/drawing/2014/main" id="{EEE08287-F3C5-FF40-91B2-30ADE347430D}"/>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44270C16-9E03-6B48-932D-8573F4461AC8}" type="slidenum">
              <a:rPr lang="en-US" altLang="en-US" sz="1400" smtClean="0">
                <a:latin typeface="Times New Roman" panose="02020603050405020304" pitchFamily="18" charset="0"/>
              </a:rPr>
              <a:pPr>
                <a:spcBef>
                  <a:spcPct val="0"/>
                </a:spcBef>
                <a:buFontTx/>
                <a:buNone/>
              </a:pPr>
              <a:t>52</a:t>
            </a:fld>
            <a:endParaRPr lang="en-US" altLang="en-US" sz="1400">
              <a:latin typeface="Times New Roman" panose="02020603050405020304" pitchFamily="18" charset="0"/>
            </a:endParaRPr>
          </a:p>
        </p:txBody>
      </p:sp>
      <p:graphicFrame>
        <p:nvGraphicFramePr>
          <p:cNvPr id="96261" name="Content Placeholder 6">
            <a:extLst>
              <a:ext uri="{FF2B5EF4-FFF2-40B4-BE49-F238E27FC236}">
                <a16:creationId xmlns:a16="http://schemas.microsoft.com/office/drawing/2014/main" id="{245EC0F3-3D3E-864D-8169-FBC1090F9C9F}"/>
              </a:ext>
            </a:extLst>
          </p:cNvPr>
          <p:cNvGraphicFramePr>
            <a:graphicFrameLocks noGrp="1" noChangeAspect="1"/>
          </p:cNvGraphicFramePr>
          <p:nvPr>
            <p:ph idx="1"/>
          </p:nvPr>
        </p:nvGraphicFramePr>
        <p:xfrm>
          <a:off x="838200" y="2265363"/>
          <a:ext cx="7772400" cy="3546475"/>
        </p:xfrm>
        <a:graphic>
          <a:graphicData uri="http://schemas.openxmlformats.org/presentationml/2006/ole">
            <mc:AlternateContent xmlns:mc="http://schemas.openxmlformats.org/markup-compatibility/2006">
              <mc:Choice xmlns:v="urn:schemas-microsoft-com:vml" Requires="v">
                <p:oleObj spid="_x0000_s96278" name="Document" r:id="rId4" imgW="182880000" imgH="83426300" progId="XaraX.Document">
                  <p:link updateAutomatic="1"/>
                </p:oleObj>
              </mc:Choice>
              <mc:Fallback>
                <p:oleObj name="Document" r:id="rId4" imgW="182880000" imgH="83426300" progId="XaraX.Document">
                  <p:link updateAutomatic="1"/>
                  <p:pic>
                    <p:nvPicPr>
                      <p:cNvPr id="0" name="Content Placeholder 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65363"/>
                        <a:ext cx="7772400" cy="354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a:extLst>
              <a:ext uri="{FF2B5EF4-FFF2-40B4-BE49-F238E27FC236}">
                <a16:creationId xmlns:a16="http://schemas.microsoft.com/office/drawing/2014/main" id="{574BB255-8B9C-D345-8A5A-7049E0F1F09B}"/>
              </a:ext>
            </a:extLst>
          </p:cNvPr>
          <p:cNvSpPr>
            <a:spLocks noGrp="1" noChangeArrowheads="1"/>
          </p:cNvSpPr>
          <p:nvPr>
            <p:ph type="title"/>
          </p:nvPr>
        </p:nvSpPr>
        <p:spPr/>
        <p:txBody>
          <a:bodyPr/>
          <a:lstStyle/>
          <a:p>
            <a:r>
              <a:rPr lang="en-US" altLang="en-US"/>
              <a:t>Fluorescence Overlap</a:t>
            </a:r>
          </a:p>
        </p:txBody>
      </p:sp>
      <p:sp>
        <p:nvSpPr>
          <p:cNvPr id="98306" name="Date Placeholder 3">
            <a:extLst>
              <a:ext uri="{FF2B5EF4-FFF2-40B4-BE49-F238E27FC236}">
                <a16:creationId xmlns:a16="http://schemas.microsoft.com/office/drawing/2014/main" id="{C9E17347-AC9C-9949-8027-E3F95F14EBC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FDC1FBC-0C1B-4643-9443-33311E8BC100}"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98307" name="Footer Placeholder 4">
            <a:extLst>
              <a:ext uri="{FF2B5EF4-FFF2-40B4-BE49-F238E27FC236}">
                <a16:creationId xmlns:a16="http://schemas.microsoft.com/office/drawing/2014/main" id="{6B4CAD2B-2C32-404B-B4E8-A825AF344E2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98308" name="Slide Number Placeholder 5">
            <a:extLst>
              <a:ext uri="{FF2B5EF4-FFF2-40B4-BE49-F238E27FC236}">
                <a16:creationId xmlns:a16="http://schemas.microsoft.com/office/drawing/2014/main" id="{D371906E-F75B-6A4F-B8DE-F598FFA2FA17}"/>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2C5D5A0D-6370-6E4E-8FA5-1830BC53143A}" type="slidenum">
              <a:rPr lang="en-US" altLang="en-US" sz="1400" smtClean="0">
                <a:latin typeface="Times New Roman" panose="02020603050405020304" pitchFamily="18" charset="0"/>
              </a:rPr>
              <a:pPr>
                <a:spcBef>
                  <a:spcPct val="0"/>
                </a:spcBef>
                <a:buFontTx/>
                <a:buNone/>
              </a:pPr>
              <a:t>53</a:t>
            </a:fld>
            <a:endParaRPr lang="en-US" altLang="en-US" sz="1400">
              <a:latin typeface="Times New Roman" panose="02020603050405020304" pitchFamily="18" charset="0"/>
            </a:endParaRPr>
          </a:p>
        </p:txBody>
      </p:sp>
      <p:graphicFrame>
        <p:nvGraphicFramePr>
          <p:cNvPr id="98309" name="Content Placeholder 6">
            <a:extLst>
              <a:ext uri="{FF2B5EF4-FFF2-40B4-BE49-F238E27FC236}">
                <a16:creationId xmlns:a16="http://schemas.microsoft.com/office/drawing/2014/main" id="{E4590D13-77CB-234E-9DD4-32B5CD2D0AFC}"/>
              </a:ext>
            </a:extLst>
          </p:cNvPr>
          <p:cNvGraphicFramePr>
            <a:graphicFrameLocks noGrp="1" noChangeAspect="1"/>
          </p:cNvGraphicFramePr>
          <p:nvPr>
            <p:ph idx="1"/>
          </p:nvPr>
        </p:nvGraphicFramePr>
        <p:xfrm>
          <a:off x="1981200" y="787400"/>
          <a:ext cx="5722938" cy="5308600"/>
        </p:xfrm>
        <a:graphic>
          <a:graphicData uri="http://schemas.openxmlformats.org/presentationml/2006/ole">
            <mc:AlternateContent xmlns:mc="http://schemas.openxmlformats.org/markup-compatibility/2006">
              <mc:Choice xmlns:v="urn:schemas-microsoft-com:vml" Requires="v">
                <p:oleObj spid="_x0000_s98332" name="Document" r:id="rId4" imgW="170218100" imgH="157911800" progId="XaraX.Document">
                  <p:link updateAutomatic="1"/>
                </p:oleObj>
              </mc:Choice>
              <mc:Fallback>
                <p:oleObj name="Document" r:id="rId4" imgW="170218100" imgH="157911800" progId="XaraX.Document">
                  <p:link updateAutomatic="1"/>
                  <p:pic>
                    <p:nvPicPr>
                      <p:cNvPr id="0" name="Content Placeholder 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787400"/>
                        <a:ext cx="5722938" cy="530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8310" name="Rectangle 26">
            <a:extLst>
              <a:ext uri="{FF2B5EF4-FFF2-40B4-BE49-F238E27FC236}">
                <a16:creationId xmlns:a16="http://schemas.microsoft.com/office/drawing/2014/main" id="{B9FE7511-2505-BE4D-BD8D-570EC0C45543}"/>
              </a:ext>
            </a:extLst>
          </p:cNvPr>
          <p:cNvSpPr>
            <a:spLocks noChangeArrowheads="1"/>
          </p:cNvSpPr>
          <p:nvPr/>
        </p:nvSpPr>
        <p:spPr bwMode="auto">
          <a:xfrm>
            <a:off x="2438400" y="6173788"/>
            <a:ext cx="304800" cy="150812"/>
          </a:xfrm>
          <a:prstGeom prst="rect">
            <a:avLst/>
          </a:prstGeom>
          <a:solidFill>
            <a:srgbClr val="92D05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latin typeface="Times New Roman" panose="02020603050405020304" pitchFamily="18" charset="0"/>
              </a:rPr>
              <a:t>a</a:t>
            </a:r>
          </a:p>
        </p:txBody>
      </p:sp>
      <p:sp>
        <p:nvSpPr>
          <p:cNvPr id="98311" name="Rectangle 27">
            <a:extLst>
              <a:ext uri="{FF2B5EF4-FFF2-40B4-BE49-F238E27FC236}">
                <a16:creationId xmlns:a16="http://schemas.microsoft.com/office/drawing/2014/main" id="{24BDCBAD-D75A-CD40-8589-578C69B8B6F4}"/>
              </a:ext>
            </a:extLst>
          </p:cNvPr>
          <p:cNvSpPr>
            <a:spLocks noChangeArrowheads="1"/>
          </p:cNvSpPr>
          <p:nvPr/>
        </p:nvSpPr>
        <p:spPr bwMode="auto">
          <a:xfrm>
            <a:off x="2438400" y="6478588"/>
            <a:ext cx="304800" cy="150812"/>
          </a:xfrm>
          <a:prstGeom prst="rect">
            <a:avLst/>
          </a:prstGeom>
          <a:solidFill>
            <a:srgbClr val="FFC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b</a:t>
            </a:r>
          </a:p>
        </p:txBody>
      </p:sp>
      <p:sp>
        <p:nvSpPr>
          <p:cNvPr id="98312" name="Text Box 28">
            <a:extLst>
              <a:ext uri="{FF2B5EF4-FFF2-40B4-BE49-F238E27FC236}">
                <a16:creationId xmlns:a16="http://schemas.microsoft.com/office/drawing/2014/main" id="{E258B397-ED9C-A648-8FAF-73EDC475F3DA}"/>
              </a:ext>
            </a:extLst>
          </p:cNvPr>
          <p:cNvSpPr txBox="1">
            <a:spLocks noChangeArrowheads="1"/>
          </p:cNvSpPr>
          <p:nvPr/>
        </p:nvSpPr>
        <p:spPr bwMode="auto">
          <a:xfrm>
            <a:off x="2895600" y="6019800"/>
            <a:ext cx="319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Overlap of FITC fluorescence in PE PMT</a:t>
            </a:r>
          </a:p>
        </p:txBody>
      </p:sp>
      <p:sp>
        <p:nvSpPr>
          <p:cNvPr id="98313" name="Text Box 29">
            <a:extLst>
              <a:ext uri="{FF2B5EF4-FFF2-40B4-BE49-F238E27FC236}">
                <a16:creationId xmlns:a16="http://schemas.microsoft.com/office/drawing/2014/main" id="{C75095A1-D866-9041-B154-31F067146C78}"/>
              </a:ext>
            </a:extLst>
          </p:cNvPr>
          <p:cNvSpPr txBox="1">
            <a:spLocks noChangeArrowheads="1"/>
          </p:cNvSpPr>
          <p:nvPr/>
        </p:nvSpPr>
        <p:spPr bwMode="auto">
          <a:xfrm>
            <a:off x="2895600" y="6324600"/>
            <a:ext cx="31956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400">
                <a:latin typeface="Times New Roman" panose="02020603050405020304" pitchFamily="18" charset="0"/>
              </a:rPr>
              <a:t>Overlap of PE fluorescence in FITC PMT</a:t>
            </a:r>
          </a:p>
        </p:txBody>
      </p:sp>
      <p:sp>
        <p:nvSpPr>
          <p:cNvPr id="12" name="TextBox 11">
            <a:extLst>
              <a:ext uri="{FF2B5EF4-FFF2-40B4-BE49-F238E27FC236}">
                <a16:creationId xmlns:a16="http://schemas.microsoft.com/office/drawing/2014/main" id="{ADEA2A0B-2729-324E-B9C2-AD7DF3B6B8B2}"/>
              </a:ext>
            </a:extLst>
          </p:cNvPr>
          <p:cNvSpPr txBox="1"/>
          <p:nvPr/>
        </p:nvSpPr>
        <p:spPr>
          <a:xfrm>
            <a:off x="7086600" y="3505200"/>
            <a:ext cx="1552575" cy="1016000"/>
          </a:xfrm>
          <a:prstGeom prst="rect">
            <a:avLst/>
          </a:prstGeom>
          <a:noFill/>
        </p:spPr>
        <p:txBody>
          <a:bodyPr>
            <a:spAutoFit/>
          </a:bodyPr>
          <a:lstStyle/>
          <a:p>
            <a:pPr eaLnBrk="1" hangingPunct="1">
              <a:defRPr/>
            </a:pPr>
            <a:r>
              <a:rPr lang="en-US" sz="2000" dirty="0">
                <a:latin typeface="+mj-lt"/>
              </a:rPr>
              <a:t>This is your </a:t>
            </a:r>
            <a:r>
              <a:rPr lang="en-US" sz="2000" dirty="0" err="1">
                <a:latin typeface="+mj-lt"/>
              </a:rPr>
              <a:t>bandpass</a:t>
            </a:r>
            <a:r>
              <a:rPr lang="en-US" sz="2000" dirty="0">
                <a:latin typeface="+mj-lt"/>
              </a:rPr>
              <a:t> filter</a:t>
            </a:r>
          </a:p>
        </p:txBody>
      </p:sp>
      <p:cxnSp>
        <p:nvCxnSpPr>
          <p:cNvPr id="14" name="Straight Arrow Connector 13">
            <a:extLst>
              <a:ext uri="{FF2B5EF4-FFF2-40B4-BE49-F238E27FC236}">
                <a16:creationId xmlns:a16="http://schemas.microsoft.com/office/drawing/2014/main" id="{CE51BF35-25BC-0244-A9E6-0126F2A77745}"/>
              </a:ext>
            </a:extLst>
          </p:cNvPr>
          <p:cNvCxnSpPr/>
          <p:nvPr/>
        </p:nvCxnSpPr>
        <p:spPr>
          <a:xfrm flipH="1" flipV="1">
            <a:off x="5791200" y="3581400"/>
            <a:ext cx="1371600" cy="228600"/>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Date Placeholder 3">
            <a:extLst>
              <a:ext uri="{FF2B5EF4-FFF2-40B4-BE49-F238E27FC236}">
                <a16:creationId xmlns:a16="http://schemas.microsoft.com/office/drawing/2014/main" id="{5292902E-B9DA-F342-BD4F-A8038919558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5FB14C-9B82-4848-8D27-6E1376A705DE}"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00354" name="Slide Number Placeholder 5">
            <a:extLst>
              <a:ext uri="{FF2B5EF4-FFF2-40B4-BE49-F238E27FC236}">
                <a16:creationId xmlns:a16="http://schemas.microsoft.com/office/drawing/2014/main" id="{1D9F436A-A480-684D-A977-5F393E6083D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D47D94CB-AAC5-2641-8A63-2DEDDF2AE893}" type="slidenum">
              <a:rPr lang="en-US" altLang="en-US" sz="1400" smtClean="0">
                <a:latin typeface="Times New Roman" panose="02020603050405020304" pitchFamily="18" charset="0"/>
              </a:rPr>
              <a:pPr>
                <a:spcBef>
                  <a:spcPct val="0"/>
                </a:spcBef>
                <a:buFontTx/>
                <a:buNone/>
              </a:pPr>
              <a:t>54</a:t>
            </a:fld>
            <a:endParaRPr lang="en-US" altLang="en-US" sz="1400">
              <a:latin typeface="Times New Roman" panose="02020603050405020304" pitchFamily="18" charset="0"/>
            </a:endParaRPr>
          </a:p>
        </p:txBody>
      </p:sp>
      <p:sp>
        <p:nvSpPr>
          <p:cNvPr id="100355" name="Rectangle 2">
            <a:extLst>
              <a:ext uri="{FF2B5EF4-FFF2-40B4-BE49-F238E27FC236}">
                <a16:creationId xmlns:a16="http://schemas.microsoft.com/office/drawing/2014/main" id="{3E278F05-60C1-F947-A447-8661C9A5AF8B}"/>
              </a:ext>
            </a:extLst>
          </p:cNvPr>
          <p:cNvSpPr>
            <a:spLocks noGrp="1" noChangeArrowheads="1"/>
          </p:cNvSpPr>
          <p:nvPr>
            <p:ph type="title"/>
          </p:nvPr>
        </p:nvSpPr>
        <p:spPr>
          <a:xfrm>
            <a:off x="609600" y="228600"/>
            <a:ext cx="8077200" cy="533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a:t>Fluorescence</a:t>
            </a:r>
          </a:p>
        </p:txBody>
      </p:sp>
      <p:sp>
        <p:nvSpPr>
          <p:cNvPr id="100356" name="Rectangle 3">
            <a:extLst>
              <a:ext uri="{FF2B5EF4-FFF2-40B4-BE49-F238E27FC236}">
                <a16:creationId xmlns:a16="http://schemas.microsoft.com/office/drawing/2014/main" id="{9909A172-F1BD-B748-8C1A-3A38666E0818}"/>
              </a:ext>
            </a:extLst>
          </p:cNvPr>
          <p:cNvSpPr>
            <a:spLocks noGrp="1" noChangeArrowheads="1"/>
          </p:cNvSpPr>
          <p:nvPr>
            <p:ph type="body" idx="1"/>
          </p:nvPr>
        </p:nvSpPr>
        <p:spPr>
          <a:xfrm>
            <a:off x="0" y="838200"/>
            <a:ext cx="9144000" cy="1676400"/>
          </a:xfrm>
          <a:noFill/>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lstStyle/>
          <a:p>
            <a:pPr eaLnBrk="1" hangingPunct="1"/>
            <a:r>
              <a:rPr lang="en-US" altLang="en-US" sz="2400"/>
              <a:t>The </a:t>
            </a:r>
            <a:r>
              <a:rPr lang="en-US" altLang="en-US" sz="2400">
                <a:solidFill>
                  <a:srgbClr val="FF0000"/>
                </a:solidFill>
              </a:rPr>
              <a:t>longer</a:t>
            </a:r>
            <a:r>
              <a:rPr lang="en-US" altLang="en-US" sz="2400"/>
              <a:t> the wavelength the </a:t>
            </a:r>
            <a:r>
              <a:rPr lang="en-US" altLang="en-US" sz="2400">
                <a:solidFill>
                  <a:srgbClr val="FF0000"/>
                </a:solidFill>
              </a:rPr>
              <a:t>lower</a:t>
            </a:r>
            <a:r>
              <a:rPr lang="en-US" altLang="en-US" sz="2400"/>
              <a:t> the energy</a:t>
            </a:r>
          </a:p>
          <a:p>
            <a:pPr eaLnBrk="1" hangingPunct="1"/>
            <a:r>
              <a:rPr lang="en-US" altLang="en-US" sz="2400"/>
              <a:t>The </a:t>
            </a:r>
            <a:r>
              <a:rPr lang="en-US" altLang="en-US" sz="2400">
                <a:solidFill>
                  <a:srgbClr val="FF0000"/>
                </a:solidFill>
              </a:rPr>
              <a:t>shorter</a:t>
            </a:r>
            <a:r>
              <a:rPr lang="en-US" altLang="en-US" sz="2400"/>
              <a:t> the wavelength the </a:t>
            </a:r>
            <a:r>
              <a:rPr lang="en-US" altLang="en-US" sz="2400">
                <a:solidFill>
                  <a:srgbClr val="FF0000"/>
                </a:solidFill>
              </a:rPr>
              <a:t>higher</a:t>
            </a:r>
            <a:r>
              <a:rPr lang="en-US" altLang="en-US" sz="2400"/>
              <a:t> the energy</a:t>
            </a:r>
          </a:p>
          <a:p>
            <a:pPr lvl="1" eaLnBrk="1" hangingPunct="1"/>
            <a:r>
              <a:rPr lang="en-US" altLang="en-US" sz="2000"/>
              <a:t>eg. UV light from sun - this causes the sunburn, not the red visible light</a:t>
            </a:r>
          </a:p>
          <a:p>
            <a:pPr eaLnBrk="1" hangingPunct="1"/>
            <a:r>
              <a:rPr lang="en-US" altLang="en-US" sz="2400"/>
              <a:t>The spectrum is independent of precise excitation line but the intensity of emission is not</a:t>
            </a:r>
          </a:p>
        </p:txBody>
      </p:sp>
      <p:graphicFrame>
        <p:nvGraphicFramePr>
          <p:cNvPr id="100357" name="Object 4">
            <a:extLst>
              <a:ext uri="{FF2B5EF4-FFF2-40B4-BE49-F238E27FC236}">
                <a16:creationId xmlns:a16="http://schemas.microsoft.com/office/drawing/2014/main" id="{92961B5F-B7F2-6F48-A557-FA40B813A06E}"/>
              </a:ext>
            </a:extLst>
          </p:cNvPr>
          <p:cNvGraphicFramePr>
            <a:graphicFrameLocks noChangeAspect="1"/>
          </p:cNvGraphicFramePr>
          <p:nvPr/>
        </p:nvGraphicFramePr>
        <p:xfrm>
          <a:off x="1066800" y="2895600"/>
          <a:ext cx="7616825" cy="3382963"/>
        </p:xfrm>
        <a:graphic>
          <a:graphicData uri="http://schemas.openxmlformats.org/presentationml/2006/ole">
            <mc:AlternateContent xmlns:mc="http://schemas.openxmlformats.org/markup-compatibility/2006">
              <mc:Choice xmlns:v="urn:schemas-microsoft-com:vml" Requires="v">
                <p:oleObj spid="_x0000_s100375" name="Document" r:id="rId4" imgW="5080000" imgH="2254250" progId="XaraX.Document">
                  <p:link updateAutomatic="1"/>
                </p:oleObj>
              </mc:Choice>
              <mc:Fallback>
                <p:oleObj name="Document" r:id="rId4" imgW="5080000" imgH="2254250" progId="XaraX.Document">
                  <p:link updateAutomatic="1"/>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895600"/>
                        <a:ext cx="7616825"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0358" name="Footer Placeholder 1">
            <a:extLst>
              <a:ext uri="{FF2B5EF4-FFF2-40B4-BE49-F238E27FC236}">
                <a16:creationId xmlns:a16="http://schemas.microsoft.com/office/drawing/2014/main" id="{CF4E9C97-9690-1047-BB39-B81B65CD4A6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Date Placeholder 3">
            <a:extLst>
              <a:ext uri="{FF2B5EF4-FFF2-40B4-BE49-F238E27FC236}">
                <a16:creationId xmlns:a16="http://schemas.microsoft.com/office/drawing/2014/main" id="{9F8DE239-9383-4F4F-83F2-9D4550F5C53F}"/>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745B20-8642-734C-AD12-5D8341CBF15C}"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02402" name="Slide Number Placeholder 5">
            <a:extLst>
              <a:ext uri="{FF2B5EF4-FFF2-40B4-BE49-F238E27FC236}">
                <a16:creationId xmlns:a16="http://schemas.microsoft.com/office/drawing/2014/main" id="{D9AE1D67-6339-DD44-9ABE-E90754BE41DF}"/>
              </a:ext>
            </a:extLst>
          </p:cNvPr>
          <p:cNvSpPr>
            <a:spLocks noGrp="1"/>
          </p:cNvSpPr>
          <p:nvPr>
            <p:ph type="sldNum" sz="quarter" idx="12"/>
          </p:nvPr>
        </p:nvSpPr>
        <p:spPr>
          <a:xfrm>
            <a:off x="6973888" y="6351588"/>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ADA9590C-7C30-4745-BF25-0824D2BBA6BB}" type="slidenum">
              <a:rPr lang="en-US" altLang="en-US" sz="1400" smtClean="0">
                <a:latin typeface="Times New Roman" panose="02020603050405020304" pitchFamily="18" charset="0"/>
              </a:rPr>
              <a:pPr>
                <a:spcBef>
                  <a:spcPct val="0"/>
                </a:spcBef>
                <a:buFontTx/>
                <a:buNone/>
              </a:pPr>
              <a:t>55</a:t>
            </a:fld>
            <a:endParaRPr lang="en-US" altLang="en-US" sz="1400">
              <a:latin typeface="Times New Roman" panose="02020603050405020304" pitchFamily="18" charset="0"/>
            </a:endParaRPr>
          </a:p>
        </p:txBody>
      </p:sp>
      <p:sp>
        <p:nvSpPr>
          <p:cNvPr id="102403" name="Rectangle 2">
            <a:extLst>
              <a:ext uri="{FF2B5EF4-FFF2-40B4-BE49-F238E27FC236}">
                <a16:creationId xmlns:a16="http://schemas.microsoft.com/office/drawing/2014/main" id="{376D7CBD-2B77-AC46-A342-5F01351AED5C}"/>
              </a:ext>
            </a:extLst>
          </p:cNvPr>
          <p:cNvSpPr>
            <a:spLocks noGrp="1" noChangeArrowheads="1"/>
          </p:cNvSpPr>
          <p:nvPr>
            <p:ph type="title"/>
          </p:nvPr>
        </p:nvSpPr>
        <p:spPr>
          <a:xfrm>
            <a:off x="533400" y="0"/>
            <a:ext cx="7772400" cy="914400"/>
          </a:xfrm>
        </p:spPr>
        <p:txBody>
          <a:bodyPr/>
          <a:lstStyle/>
          <a:p>
            <a:pPr eaLnBrk="1" hangingPunct="1"/>
            <a:r>
              <a:rPr lang="en-US" altLang="en-US"/>
              <a:t>Mixing fluorochromes</a:t>
            </a:r>
          </a:p>
        </p:txBody>
      </p:sp>
      <p:sp>
        <p:nvSpPr>
          <p:cNvPr id="102404" name="Rectangle 3">
            <a:extLst>
              <a:ext uri="{FF2B5EF4-FFF2-40B4-BE49-F238E27FC236}">
                <a16:creationId xmlns:a16="http://schemas.microsoft.com/office/drawing/2014/main" id="{32821DFB-87F4-EB40-A4BA-3D6E008220B7}"/>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t>     When there are two molecules with different absorption spectra, it is important to consider where a fixed wavelength excitation should be placed. It is possible to increase or decrease the sensitivity of one molecule or another. </a:t>
            </a:r>
          </a:p>
        </p:txBody>
      </p:sp>
      <p:pic>
        <p:nvPicPr>
          <p:cNvPr id="2" name="Picture 4" descr="warning">
            <a:extLst>
              <a:ext uri="{FF2B5EF4-FFF2-40B4-BE49-F238E27FC236}">
                <a16:creationId xmlns:a16="http://schemas.microsoft.com/office/drawing/2014/main" id="{5CE3A10B-CA50-F442-9FB4-7B01D6F2A4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2406" name="Object 5">
            <a:extLst>
              <a:ext uri="{FF2B5EF4-FFF2-40B4-BE49-F238E27FC236}">
                <a16:creationId xmlns:a16="http://schemas.microsoft.com/office/drawing/2014/main" id="{F5B64A04-3B67-6F45-9E74-58D27A5285EE}"/>
              </a:ext>
            </a:extLst>
          </p:cNvPr>
          <p:cNvGraphicFramePr>
            <a:graphicFrameLocks noChangeAspect="1"/>
          </p:cNvGraphicFramePr>
          <p:nvPr/>
        </p:nvGraphicFramePr>
        <p:xfrm>
          <a:off x="993775" y="2925763"/>
          <a:ext cx="7616825" cy="3475037"/>
        </p:xfrm>
        <a:graphic>
          <a:graphicData uri="http://schemas.openxmlformats.org/presentationml/2006/ole">
            <mc:AlternateContent xmlns:mc="http://schemas.openxmlformats.org/markup-compatibility/2006">
              <mc:Choice xmlns:v="urn:schemas-microsoft-com:vml" Requires="v">
                <p:oleObj spid="_x0000_s102424" name="Document" r:id="rId5" imgW="5080000" imgH="2317750" progId="XaraX.Document">
                  <p:link updateAutomatic="1"/>
                </p:oleObj>
              </mc:Choice>
              <mc:Fallback>
                <p:oleObj name="Document" r:id="rId5" imgW="5080000" imgH="2317750" progId="XaraX.Document">
                  <p:link updateAutomatic="1"/>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775"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07" name="Footer Placeholder 2">
            <a:extLst>
              <a:ext uri="{FF2B5EF4-FFF2-40B4-BE49-F238E27FC236}">
                <a16:creationId xmlns:a16="http://schemas.microsoft.com/office/drawing/2014/main" id="{B2898A85-3613-704B-A2FC-23DC4636CDC1}"/>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after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Date Placeholder 3">
            <a:extLst>
              <a:ext uri="{FF2B5EF4-FFF2-40B4-BE49-F238E27FC236}">
                <a16:creationId xmlns:a16="http://schemas.microsoft.com/office/drawing/2014/main" id="{4081DA40-A07A-144B-9ACF-DABFDC19B69B}"/>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37BDBE-7F79-5B4F-A82C-9701F3794E6F}"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04450" name="Slide Number Placeholder 5">
            <a:extLst>
              <a:ext uri="{FF2B5EF4-FFF2-40B4-BE49-F238E27FC236}">
                <a16:creationId xmlns:a16="http://schemas.microsoft.com/office/drawing/2014/main" id="{7F21DCC4-23F8-F645-AE53-CE80DF81FB77}"/>
              </a:ext>
            </a:extLst>
          </p:cNvPr>
          <p:cNvSpPr>
            <a:spLocks noGrp="1"/>
          </p:cNvSpPr>
          <p:nvPr>
            <p:ph type="sldNum" sz="quarter" idx="12"/>
          </p:nvPr>
        </p:nvSpPr>
        <p:spPr>
          <a:xfrm>
            <a:off x="7086600" y="6373813"/>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1C48F86-7036-AE4B-B78C-9BD121BA54AB}" type="slidenum">
              <a:rPr lang="en-US" altLang="en-US" sz="1400" smtClean="0">
                <a:latin typeface="Times New Roman" panose="02020603050405020304" pitchFamily="18" charset="0"/>
              </a:rPr>
              <a:pPr>
                <a:spcBef>
                  <a:spcPct val="0"/>
                </a:spcBef>
                <a:buFontTx/>
                <a:buNone/>
              </a:pPr>
              <a:t>56</a:t>
            </a:fld>
            <a:endParaRPr lang="en-US" altLang="en-US" sz="1400">
              <a:latin typeface="Times New Roman" panose="02020603050405020304" pitchFamily="18" charset="0"/>
            </a:endParaRPr>
          </a:p>
        </p:txBody>
      </p:sp>
      <p:sp>
        <p:nvSpPr>
          <p:cNvPr id="104451" name="Rectangle 2">
            <a:extLst>
              <a:ext uri="{FF2B5EF4-FFF2-40B4-BE49-F238E27FC236}">
                <a16:creationId xmlns:a16="http://schemas.microsoft.com/office/drawing/2014/main" id="{64CEEBD3-8CEA-9A41-993D-DC56D32FAA51}"/>
              </a:ext>
            </a:extLst>
          </p:cNvPr>
          <p:cNvSpPr>
            <a:spLocks noGrp="1" noChangeArrowheads="1"/>
          </p:cNvSpPr>
          <p:nvPr>
            <p:ph type="title"/>
          </p:nvPr>
        </p:nvSpPr>
        <p:spPr>
          <a:xfrm>
            <a:off x="685800" y="-76200"/>
            <a:ext cx="7772400" cy="1143000"/>
          </a:xfrm>
        </p:spPr>
        <p:txBody>
          <a:bodyPr/>
          <a:lstStyle/>
          <a:p>
            <a:pPr eaLnBrk="1" hangingPunct="1"/>
            <a:r>
              <a:rPr lang="en-US" altLang="en-US"/>
              <a:t>Mixing fluorochromes</a:t>
            </a:r>
          </a:p>
        </p:txBody>
      </p:sp>
      <p:sp>
        <p:nvSpPr>
          <p:cNvPr id="104452" name="Rectangle 3">
            <a:extLst>
              <a:ext uri="{FF2B5EF4-FFF2-40B4-BE49-F238E27FC236}">
                <a16:creationId xmlns:a16="http://schemas.microsoft.com/office/drawing/2014/main" id="{236A982B-F8D2-7642-89F8-CF0FB6AA2320}"/>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t>     When there are two molecules with different absorption spectra, it is important to consider where a fixed wavelength excitation should be placed. It is possible to increase or decrease the sensitivity of one molecule or another. </a:t>
            </a:r>
          </a:p>
        </p:txBody>
      </p:sp>
      <p:pic>
        <p:nvPicPr>
          <p:cNvPr id="53252" name="Picture 4" descr="warning">
            <a:extLst>
              <a:ext uri="{FF2B5EF4-FFF2-40B4-BE49-F238E27FC236}">
                <a16:creationId xmlns:a16="http://schemas.microsoft.com/office/drawing/2014/main" id="{7F123BB2-145E-6744-BD5F-B3240DAB7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6535738"/>
            <a:ext cx="3048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454" name="Object 5">
            <a:extLst>
              <a:ext uri="{FF2B5EF4-FFF2-40B4-BE49-F238E27FC236}">
                <a16:creationId xmlns:a16="http://schemas.microsoft.com/office/drawing/2014/main" id="{902179CE-B4F1-2F4A-BBDD-2F3CB9BB2DCF}"/>
              </a:ext>
            </a:extLst>
          </p:cNvPr>
          <p:cNvGraphicFramePr>
            <a:graphicFrameLocks noChangeAspect="1"/>
          </p:cNvGraphicFramePr>
          <p:nvPr/>
        </p:nvGraphicFramePr>
        <p:xfrm>
          <a:off x="990600" y="2925763"/>
          <a:ext cx="7616825" cy="3475037"/>
        </p:xfrm>
        <a:graphic>
          <a:graphicData uri="http://schemas.openxmlformats.org/presentationml/2006/ole">
            <mc:AlternateContent xmlns:mc="http://schemas.openxmlformats.org/markup-compatibility/2006">
              <mc:Choice xmlns:v="urn:schemas-microsoft-com:vml" Requires="v">
                <p:oleObj spid="_x0000_s104472" name="Document" r:id="rId5" imgW="5080000" imgH="2317750" progId="XaraX.Document">
                  <p:link updateAutomatic="1"/>
                </p:oleObj>
              </mc:Choice>
              <mc:Fallback>
                <p:oleObj name="Document" r:id="rId5" imgW="5080000" imgH="2317750" progId="XaraX.Document">
                  <p:link updateAutomatic="1"/>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4455" name="Footer Placeholder 1">
            <a:extLst>
              <a:ext uri="{FF2B5EF4-FFF2-40B4-BE49-F238E27FC236}">
                <a16:creationId xmlns:a16="http://schemas.microsoft.com/office/drawing/2014/main" id="{14641E43-1627-D64B-B0DE-93920957B7B7}"/>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xit" presetSubtype="10" fill="hold" nodeType="withEffect">
                                  <p:stCondLst>
                                    <p:cond delay="0"/>
                                  </p:stCondLst>
                                  <p:childTnLst>
                                    <p:animEffect transition="out" filter="blinds(horizontal)">
                                      <p:cBhvr>
                                        <p:cTn id="6" dur="500"/>
                                        <p:tgtEl>
                                          <p:spTgt spid="53252"/>
                                        </p:tgtEl>
                                      </p:cBhvr>
                                    </p:animEffect>
                                    <p:set>
                                      <p:cBhvr>
                                        <p:cTn id="7" dur="1" fill="hold">
                                          <p:stCondLst>
                                            <p:cond delay="499"/>
                                          </p:stCondLst>
                                        </p:cTn>
                                        <p:tgtEl>
                                          <p:spTgt spid="532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Date Placeholder 3">
            <a:extLst>
              <a:ext uri="{FF2B5EF4-FFF2-40B4-BE49-F238E27FC236}">
                <a16:creationId xmlns:a16="http://schemas.microsoft.com/office/drawing/2014/main" id="{02154F9D-F841-2848-85F9-048CE7724D1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2D2162-F552-4940-9175-12E70EDCB6DB}"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06498" name="Slide Number Placeholder 5">
            <a:extLst>
              <a:ext uri="{FF2B5EF4-FFF2-40B4-BE49-F238E27FC236}">
                <a16:creationId xmlns:a16="http://schemas.microsoft.com/office/drawing/2014/main" id="{53EFBE0C-8D94-8A46-89BA-0D80540107F0}"/>
              </a:ext>
            </a:extLst>
          </p:cNvPr>
          <p:cNvSpPr>
            <a:spLocks noGrp="1"/>
          </p:cNvSpPr>
          <p:nvPr>
            <p:ph type="sldNum" sz="quarter" idx="12"/>
          </p:nvPr>
        </p:nvSpPr>
        <p:spPr>
          <a:xfrm>
            <a:off x="7207250" y="6400800"/>
            <a:ext cx="1905000" cy="457200"/>
          </a:xfrm>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0C989E50-8B76-5F4E-9165-19AA265ADBBF}" type="slidenum">
              <a:rPr lang="en-US" altLang="en-US" sz="1400" smtClean="0">
                <a:latin typeface="Times New Roman" panose="02020603050405020304" pitchFamily="18" charset="0"/>
              </a:rPr>
              <a:pPr>
                <a:spcBef>
                  <a:spcPct val="0"/>
                </a:spcBef>
                <a:buFontTx/>
                <a:buNone/>
              </a:pPr>
              <a:t>57</a:t>
            </a:fld>
            <a:endParaRPr lang="en-US" altLang="en-US" sz="1400">
              <a:latin typeface="Times New Roman" panose="02020603050405020304" pitchFamily="18" charset="0"/>
            </a:endParaRPr>
          </a:p>
        </p:txBody>
      </p:sp>
      <p:sp>
        <p:nvSpPr>
          <p:cNvPr id="106499" name="Rectangle 2">
            <a:extLst>
              <a:ext uri="{FF2B5EF4-FFF2-40B4-BE49-F238E27FC236}">
                <a16:creationId xmlns:a16="http://schemas.microsoft.com/office/drawing/2014/main" id="{1F1A3228-A041-D345-A8A2-30C89536CC1E}"/>
              </a:ext>
            </a:extLst>
          </p:cNvPr>
          <p:cNvSpPr>
            <a:spLocks noGrp="1" noChangeArrowheads="1"/>
          </p:cNvSpPr>
          <p:nvPr>
            <p:ph type="title"/>
          </p:nvPr>
        </p:nvSpPr>
        <p:spPr>
          <a:xfrm>
            <a:off x="685800" y="152400"/>
            <a:ext cx="7772400" cy="762000"/>
          </a:xfrm>
        </p:spPr>
        <p:txBody>
          <a:bodyPr/>
          <a:lstStyle/>
          <a:p>
            <a:pPr eaLnBrk="1" hangingPunct="1"/>
            <a:r>
              <a:rPr lang="en-US" altLang="en-US"/>
              <a:t>Mixing fluorochromes</a:t>
            </a:r>
          </a:p>
        </p:txBody>
      </p:sp>
      <p:sp>
        <p:nvSpPr>
          <p:cNvPr id="106500" name="Rectangle 3">
            <a:extLst>
              <a:ext uri="{FF2B5EF4-FFF2-40B4-BE49-F238E27FC236}">
                <a16:creationId xmlns:a16="http://schemas.microsoft.com/office/drawing/2014/main" id="{3A6C0899-6540-F245-AB63-32370FE0E2EA}"/>
              </a:ext>
            </a:extLst>
          </p:cNvPr>
          <p:cNvSpPr>
            <a:spLocks noGrp="1" noChangeArrowheads="1"/>
          </p:cNvSpPr>
          <p:nvPr>
            <p:ph type="body" idx="1"/>
          </p:nvPr>
        </p:nvSpPr>
        <p:spPr>
          <a:xfrm>
            <a:off x="762000" y="1295400"/>
            <a:ext cx="8153400" cy="2133600"/>
          </a:xfrm>
        </p:spPr>
        <p:txBody>
          <a:bodyPr/>
          <a:lstStyle/>
          <a:p>
            <a:pPr eaLnBrk="1" hangingPunct="1">
              <a:buFontTx/>
              <a:buNone/>
            </a:pPr>
            <a:r>
              <a:rPr lang="en-US" altLang="en-US" sz="2400"/>
              <a:t>     When there are two molecules with different absorption spectra, it is important to consider where a fixed wavelength excitation should be placed. It is possible to increase or decrease the sensitivity of one molecule or another. </a:t>
            </a:r>
          </a:p>
        </p:txBody>
      </p:sp>
      <p:graphicFrame>
        <p:nvGraphicFramePr>
          <p:cNvPr id="106501" name="Object 4">
            <a:extLst>
              <a:ext uri="{FF2B5EF4-FFF2-40B4-BE49-F238E27FC236}">
                <a16:creationId xmlns:a16="http://schemas.microsoft.com/office/drawing/2014/main" id="{0F1F1B86-DC62-8341-B5F9-2A03F0E30825}"/>
              </a:ext>
            </a:extLst>
          </p:cNvPr>
          <p:cNvGraphicFramePr>
            <a:graphicFrameLocks noChangeAspect="1"/>
          </p:cNvGraphicFramePr>
          <p:nvPr/>
        </p:nvGraphicFramePr>
        <p:xfrm>
          <a:off x="993775" y="2925763"/>
          <a:ext cx="7616825" cy="3475037"/>
        </p:xfrm>
        <a:graphic>
          <a:graphicData uri="http://schemas.openxmlformats.org/presentationml/2006/ole">
            <mc:AlternateContent xmlns:mc="http://schemas.openxmlformats.org/markup-compatibility/2006">
              <mc:Choice xmlns:v="urn:schemas-microsoft-com:vml" Requires="v">
                <p:oleObj spid="_x0000_s106519" name="Document" r:id="rId4" imgW="5080000" imgH="2317750" progId="XaraX.Document">
                  <p:link updateAutomatic="1"/>
                </p:oleObj>
              </mc:Choice>
              <mc:Fallback>
                <p:oleObj name="Document" r:id="rId4" imgW="5080000" imgH="2317750" progId="XaraX.Document">
                  <p:link updateAutomatic="1"/>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775" y="2925763"/>
                        <a:ext cx="7616825" cy="3475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6502" name="Footer Placeholder 1">
            <a:extLst>
              <a:ext uri="{FF2B5EF4-FFF2-40B4-BE49-F238E27FC236}">
                <a16:creationId xmlns:a16="http://schemas.microsoft.com/office/drawing/2014/main" id="{9DFF64F0-55BC-B541-A621-21E5D50C094A}"/>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Date Placeholder 3">
            <a:extLst>
              <a:ext uri="{FF2B5EF4-FFF2-40B4-BE49-F238E27FC236}">
                <a16:creationId xmlns:a16="http://schemas.microsoft.com/office/drawing/2014/main" id="{CCEB5B4A-B05A-C347-931D-89527859D917}"/>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F6ED92-4AAB-3E41-B07C-3C5221EE6308}"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08546" name="Slide Number Placeholder 5">
            <a:extLst>
              <a:ext uri="{FF2B5EF4-FFF2-40B4-BE49-F238E27FC236}">
                <a16:creationId xmlns:a16="http://schemas.microsoft.com/office/drawing/2014/main" id="{3967A6DA-DD84-C54B-874F-7EF5B2410D7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B663F32D-AD33-5140-A150-DF694A76E3AB}" type="slidenum">
              <a:rPr lang="en-US" altLang="en-US" sz="1400" smtClean="0">
                <a:latin typeface="Times New Roman" panose="02020603050405020304" pitchFamily="18" charset="0"/>
              </a:rPr>
              <a:pPr>
                <a:spcBef>
                  <a:spcPct val="0"/>
                </a:spcBef>
                <a:buFontTx/>
                <a:buNone/>
              </a:pPr>
              <a:t>58</a:t>
            </a:fld>
            <a:endParaRPr lang="en-US" altLang="en-US" sz="1400">
              <a:latin typeface="Times New Roman" panose="02020603050405020304" pitchFamily="18" charset="0"/>
            </a:endParaRPr>
          </a:p>
        </p:txBody>
      </p:sp>
      <p:sp>
        <p:nvSpPr>
          <p:cNvPr id="108547" name="Rectangle 2">
            <a:extLst>
              <a:ext uri="{FF2B5EF4-FFF2-40B4-BE49-F238E27FC236}">
                <a16:creationId xmlns:a16="http://schemas.microsoft.com/office/drawing/2014/main" id="{2C4D8A49-4FA4-CC4E-BAFD-50689AE9B32A}"/>
              </a:ext>
            </a:extLst>
          </p:cNvPr>
          <p:cNvSpPr>
            <a:spLocks noGrp="1" noChangeArrowheads="1"/>
          </p:cNvSpPr>
          <p:nvPr>
            <p:ph type="ctrTitle"/>
          </p:nvPr>
        </p:nvSpPr>
        <p:spPr/>
        <p:txBody>
          <a:bodyPr/>
          <a:lstStyle/>
          <a:p>
            <a:pPr eaLnBrk="1" hangingPunct="1"/>
            <a:endParaRPr lang="en-US" altLang="en-US"/>
          </a:p>
        </p:txBody>
      </p:sp>
      <p:sp>
        <p:nvSpPr>
          <p:cNvPr id="108548" name="Rectangle 3">
            <a:extLst>
              <a:ext uri="{FF2B5EF4-FFF2-40B4-BE49-F238E27FC236}">
                <a16:creationId xmlns:a16="http://schemas.microsoft.com/office/drawing/2014/main" id="{F099F3F9-CB19-3349-97E0-F74422E5D69D}"/>
              </a:ext>
            </a:extLst>
          </p:cNvPr>
          <p:cNvSpPr>
            <a:spLocks noGrp="1" noChangeArrowheads="1"/>
          </p:cNvSpPr>
          <p:nvPr>
            <p:ph type="subTitle" idx="1"/>
          </p:nvPr>
        </p:nvSpPr>
        <p:spPr/>
        <p:txBody>
          <a:bodyPr/>
          <a:lstStyle/>
          <a:p>
            <a:pPr eaLnBrk="1" hangingPunct="1"/>
            <a:endParaRPr lang="en-US" altLang="en-US"/>
          </a:p>
        </p:txBody>
      </p:sp>
      <p:sp>
        <p:nvSpPr>
          <p:cNvPr id="108549" name="Text Box 4">
            <a:extLst>
              <a:ext uri="{FF2B5EF4-FFF2-40B4-BE49-F238E27FC236}">
                <a16:creationId xmlns:a16="http://schemas.microsoft.com/office/drawing/2014/main" id="{360DF5DD-E54A-374B-8265-A573C200D032}"/>
              </a:ext>
            </a:extLst>
          </p:cNvPr>
          <p:cNvSpPr txBox="1">
            <a:spLocks noChangeArrowheads="1"/>
          </p:cNvSpPr>
          <p:nvPr/>
        </p:nvSpPr>
        <p:spPr bwMode="auto">
          <a:xfrm>
            <a:off x="2057400" y="6172200"/>
            <a:ext cx="504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 Paul Robinson, Class lecture notes, BMS 631</a:t>
            </a:r>
          </a:p>
        </p:txBody>
      </p:sp>
      <p:graphicFrame>
        <p:nvGraphicFramePr>
          <p:cNvPr id="108550" name="Object 5">
            <a:extLst>
              <a:ext uri="{FF2B5EF4-FFF2-40B4-BE49-F238E27FC236}">
                <a16:creationId xmlns:a16="http://schemas.microsoft.com/office/drawing/2014/main" id="{84BCEE3E-4CE8-254F-AA2B-07EDA8705008}"/>
              </a:ext>
            </a:extLst>
          </p:cNvPr>
          <p:cNvGraphicFramePr>
            <a:graphicFrameLocks noChangeAspect="1"/>
          </p:cNvGraphicFramePr>
          <p:nvPr/>
        </p:nvGraphicFramePr>
        <p:xfrm>
          <a:off x="0" y="1343025"/>
          <a:ext cx="9144000" cy="4170363"/>
        </p:xfrm>
        <a:graphic>
          <a:graphicData uri="http://schemas.openxmlformats.org/presentationml/2006/ole">
            <mc:AlternateContent xmlns:mc="http://schemas.openxmlformats.org/markup-compatibility/2006">
              <mc:Choice xmlns:v="urn:schemas-microsoft-com:vml" Requires="v">
                <p:oleObj spid="_x0000_s108569" name="Document" r:id="rId4" imgW="5080000" imgH="2317750" progId="XaraX.Document">
                  <p:embed/>
                </p:oleObj>
              </mc:Choice>
              <mc:Fallback>
                <p:oleObj name="Document" r:id="rId4" imgW="5080000" imgH="2317750" progId="XaraX.Document">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3025"/>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8551" name="Text Box 6">
            <a:extLst>
              <a:ext uri="{FF2B5EF4-FFF2-40B4-BE49-F238E27FC236}">
                <a16:creationId xmlns:a16="http://schemas.microsoft.com/office/drawing/2014/main" id="{52347C9C-E483-2641-BFF4-9AAA0F91840E}"/>
              </a:ext>
            </a:extLst>
          </p:cNvPr>
          <p:cNvSpPr txBox="1">
            <a:spLocks noChangeArrowheads="1"/>
          </p:cNvSpPr>
          <p:nvPr/>
        </p:nvSpPr>
        <p:spPr bwMode="auto">
          <a:xfrm>
            <a:off x="457200" y="152400"/>
            <a:ext cx="77644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Excitation of 3 Dyes with emission spectra</a:t>
            </a:r>
          </a:p>
        </p:txBody>
      </p:sp>
      <p:sp>
        <p:nvSpPr>
          <p:cNvPr id="108552" name="Footer Placeholder 1">
            <a:extLst>
              <a:ext uri="{FF2B5EF4-FFF2-40B4-BE49-F238E27FC236}">
                <a16:creationId xmlns:a16="http://schemas.microsoft.com/office/drawing/2014/main" id="{9D3CFE09-9759-4949-AFAB-0D9A1F5C08E8}"/>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Date Placeholder 3">
            <a:extLst>
              <a:ext uri="{FF2B5EF4-FFF2-40B4-BE49-F238E27FC236}">
                <a16:creationId xmlns:a16="http://schemas.microsoft.com/office/drawing/2014/main" id="{10FA3AF0-BF03-094A-A88D-4BA3066E11A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6207EA5-F36C-834C-AB46-80950B3DC442}"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10594" name="Slide Number Placeholder 5">
            <a:extLst>
              <a:ext uri="{FF2B5EF4-FFF2-40B4-BE49-F238E27FC236}">
                <a16:creationId xmlns:a16="http://schemas.microsoft.com/office/drawing/2014/main" id="{F7F668B8-6A70-9749-8F6B-517FB9FE1AF0}"/>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6F8BA612-FF1E-2D49-A876-5BB30156B932}" type="slidenum">
              <a:rPr lang="en-US" altLang="en-US" sz="1400" smtClean="0">
                <a:latin typeface="Times New Roman" panose="02020603050405020304" pitchFamily="18" charset="0"/>
              </a:rPr>
              <a:pPr>
                <a:spcBef>
                  <a:spcPct val="0"/>
                </a:spcBef>
                <a:buFontTx/>
                <a:buNone/>
              </a:pPr>
              <a:t>59</a:t>
            </a:fld>
            <a:endParaRPr lang="en-US" altLang="en-US" sz="1400">
              <a:latin typeface="Times New Roman" panose="02020603050405020304" pitchFamily="18" charset="0"/>
            </a:endParaRPr>
          </a:p>
        </p:txBody>
      </p:sp>
      <p:sp>
        <p:nvSpPr>
          <p:cNvPr id="110595" name="Rectangle 2">
            <a:extLst>
              <a:ext uri="{FF2B5EF4-FFF2-40B4-BE49-F238E27FC236}">
                <a16:creationId xmlns:a16="http://schemas.microsoft.com/office/drawing/2014/main" id="{940FAA22-C089-2B45-8BA0-08EA7D3250D6}"/>
              </a:ext>
            </a:extLst>
          </p:cNvPr>
          <p:cNvSpPr>
            <a:spLocks noGrp="1" noChangeArrowheads="1"/>
          </p:cNvSpPr>
          <p:nvPr>
            <p:ph type="title"/>
          </p:nvPr>
        </p:nvSpPr>
        <p:spPr/>
        <p:txBody>
          <a:bodyPr/>
          <a:lstStyle/>
          <a:p>
            <a:pPr eaLnBrk="1" hangingPunct="1"/>
            <a:r>
              <a:rPr lang="en-US" altLang="en-US"/>
              <a:t>Change of Excitation</a:t>
            </a:r>
          </a:p>
        </p:txBody>
      </p:sp>
      <p:graphicFrame>
        <p:nvGraphicFramePr>
          <p:cNvPr id="110596" name="Object 3">
            <a:extLst>
              <a:ext uri="{FF2B5EF4-FFF2-40B4-BE49-F238E27FC236}">
                <a16:creationId xmlns:a16="http://schemas.microsoft.com/office/drawing/2014/main" id="{0CB03B31-3A6D-FC49-878E-F6CF066380B0}"/>
              </a:ext>
            </a:extLst>
          </p:cNvPr>
          <p:cNvGraphicFramePr>
            <a:graphicFrameLocks noGrp="1" noChangeAspect="1"/>
          </p:cNvGraphicFramePr>
          <p:nvPr>
            <p:ph idx="1"/>
          </p:nvPr>
        </p:nvGraphicFramePr>
        <p:xfrm>
          <a:off x="0" y="1371600"/>
          <a:ext cx="9144000" cy="4170363"/>
        </p:xfrm>
        <a:graphic>
          <a:graphicData uri="http://schemas.openxmlformats.org/presentationml/2006/ole">
            <mc:AlternateContent xmlns:mc="http://schemas.openxmlformats.org/markup-compatibility/2006">
              <mc:Choice xmlns:v="urn:schemas-microsoft-com:vml" Requires="v">
                <p:oleObj spid="_x0000_s110615" name="Document" r:id="rId4" imgW="5080000" imgH="2317750" progId="XaraX.Document">
                  <p:embed/>
                </p:oleObj>
              </mc:Choice>
              <mc:Fallback>
                <p:oleObj name="Document" r:id="rId4" imgW="5080000" imgH="2317750" progId="XaraX.Document">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71600"/>
                        <a:ext cx="9144000" cy="417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0597" name="Text Box 4">
            <a:extLst>
              <a:ext uri="{FF2B5EF4-FFF2-40B4-BE49-F238E27FC236}">
                <a16:creationId xmlns:a16="http://schemas.microsoft.com/office/drawing/2014/main" id="{B49FE7A8-6CFB-1348-9FA3-D98D3C40F6E2}"/>
              </a:ext>
            </a:extLst>
          </p:cNvPr>
          <p:cNvSpPr txBox="1">
            <a:spLocks noChangeArrowheads="1"/>
          </p:cNvSpPr>
          <p:nvPr/>
        </p:nvSpPr>
        <p:spPr bwMode="auto">
          <a:xfrm>
            <a:off x="2057400" y="6172200"/>
            <a:ext cx="5048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J. Paul Robinson, Class lecture notes, BMS 631</a:t>
            </a:r>
          </a:p>
        </p:txBody>
      </p:sp>
      <p:sp>
        <p:nvSpPr>
          <p:cNvPr id="110598" name="Footer Placeholder 1">
            <a:extLst>
              <a:ext uri="{FF2B5EF4-FFF2-40B4-BE49-F238E27FC236}">
                <a16:creationId xmlns:a16="http://schemas.microsoft.com/office/drawing/2014/main" id="{9ECC193B-6BF0-BC4C-96B0-B2B54CCDEDB3}"/>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027B6D64-F3E3-064F-BAFB-777208A08C17}"/>
              </a:ext>
            </a:extLst>
          </p:cNvPr>
          <p:cNvSpPr>
            <a:spLocks noGrp="1" noChangeArrowheads="1"/>
          </p:cNvSpPr>
          <p:nvPr>
            <p:ph type="title"/>
          </p:nvPr>
        </p:nvSpPr>
        <p:spPr>
          <a:xfrm>
            <a:off x="896938" y="-187325"/>
            <a:ext cx="6908800" cy="881063"/>
          </a:xfrm>
        </p:spPr>
        <p:txBody>
          <a:bodyPr/>
          <a:lstStyle/>
          <a:p>
            <a:r>
              <a:rPr lang="en-US" altLang="en-US">
                <a:ea typeface="ＭＳ Ｐゴシック" panose="020B0600070205080204" pitchFamily="34" charset="-128"/>
              </a:rPr>
              <a:t>Fluorescence Lifetimes</a:t>
            </a:r>
          </a:p>
        </p:txBody>
      </p:sp>
      <p:sp>
        <p:nvSpPr>
          <p:cNvPr id="16386" name="Content Placeholder 2">
            <a:extLst>
              <a:ext uri="{FF2B5EF4-FFF2-40B4-BE49-F238E27FC236}">
                <a16:creationId xmlns:a16="http://schemas.microsoft.com/office/drawing/2014/main" id="{FCC9A8A2-185B-024C-B565-78A91A27C919}"/>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4" name="Picture 3">
            <a:extLst>
              <a:ext uri="{FF2B5EF4-FFF2-40B4-BE49-F238E27FC236}">
                <a16:creationId xmlns:a16="http://schemas.microsoft.com/office/drawing/2014/main" id="{D421D234-E190-3249-BCCF-C9D0964F4699}"/>
              </a:ext>
            </a:extLst>
          </p:cNvPr>
          <p:cNvPicPr>
            <a:picLocks noChangeAspect="1"/>
          </p:cNvPicPr>
          <p:nvPr/>
        </p:nvPicPr>
        <p:blipFill>
          <a:blip r:embed="rId2"/>
          <a:stretch>
            <a:fillRect/>
          </a:stretch>
        </p:blipFill>
        <p:spPr>
          <a:xfrm>
            <a:off x="1374775" y="762000"/>
            <a:ext cx="5630863" cy="5440363"/>
          </a:xfrm>
          <a:prstGeom prst="rect">
            <a:avLst/>
          </a:prstGeom>
          <a:ln>
            <a:solidFill>
              <a:schemeClr val="bg1">
                <a:lumMod val="50000"/>
              </a:schemeClr>
            </a:solidFill>
          </a:ln>
        </p:spPr>
      </p:pic>
      <p:sp>
        <p:nvSpPr>
          <p:cNvPr id="16388" name="TextBox 4">
            <a:extLst>
              <a:ext uri="{FF2B5EF4-FFF2-40B4-BE49-F238E27FC236}">
                <a16:creationId xmlns:a16="http://schemas.microsoft.com/office/drawing/2014/main" id="{04B2770A-46FB-1C46-8372-57D02136659D}"/>
              </a:ext>
            </a:extLst>
          </p:cNvPr>
          <p:cNvSpPr txBox="1">
            <a:spLocks noChangeArrowheads="1"/>
          </p:cNvSpPr>
          <p:nvPr/>
        </p:nvSpPr>
        <p:spPr bwMode="auto">
          <a:xfrm>
            <a:off x="5249863" y="6149975"/>
            <a:ext cx="3444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solidFill>
                  <a:srgbClr val="0070C0"/>
                </a:solidFill>
                <a:latin typeface="Times New Roman" panose="02020603050405020304" pitchFamily="18" charset="0"/>
                <a:ea typeface="ＭＳ Ｐゴシック" panose="020B0600070205080204" pitchFamily="34" charset="-128"/>
              </a:rPr>
              <a:t>https://www.ncbi.nlm.nih.gov/pmc/articles/PMC2924670/</a:t>
            </a:r>
          </a:p>
        </p:txBody>
      </p:sp>
      <p:sp>
        <p:nvSpPr>
          <p:cNvPr id="16389" name="Date Placeholder 1">
            <a:extLst>
              <a:ext uri="{FF2B5EF4-FFF2-40B4-BE49-F238E27FC236}">
                <a16:creationId xmlns:a16="http://schemas.microsoft.com/office/drawing/2014/main" id="{53952ECC-4767-5344-870D-C6B3EEA105C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A46F09-E271-0446-A810-855CECD140D8}"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6390" name="Footer Placeholder 2">
            <a:extLst>
              <a:ext uri="{FF2B5EF4-FFF2-40B4-BE49-F238E27FC236}">
                <a16:creationId xmlns:a16="http://schemas.microsoft.com/office/drawing/2014/main" id="{56CFAB53-8428-0347-B03C-C79B38D84A74}"/>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16391" name="Slide Number Placeholder 4">
            <a:extLst>
              <a:ext uri="{FF2B5EF4-FFF2-40B4-BE49-F238E27FC236}">
                <a16:creationId xmlns:a16="http://schemas.microsoft.com/office/drawing/2014/main" id="{58A02807-A1F4-E94E-B57B-F243A225B575}"/>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5D6E46FD-80B7-0945-ABE8-F203DE7B04C0}" type="slidenum">
              <a:rPr lang="en-US" altLang="en-US" sz="1400" smtClean="0">
                <a:latin typeface="Times New Roman" panose="02020603050405020304" pitchFamily="18" charset="0"/>
              </a:rPr>
              <a:pPr>
                <a:spcBef>
                  <a:spcPct val="0"/>
                </a:spcBef>
                <a:buFontTx/>
                <a:buNone/>
              </a:pPr>
              <a:t>6</a:t>
            </a:fld>
            <a:endParaRPr lang="en-US" altLang="en-US" sz="1400">
              <a:latin typeface="Times New Roman" panose="02020603050405020304"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itle 1">
            <a:extLst>
              <a:ext uri="{FF2B5EF4-FFF2-40B4-BE49-F238E27FC236}">
                <a16:creationId xmlns:a16="http://schemas.microsoft.com/office/drawing/2014/main" id="{5B23DD8D-45DF-B74E-89FC-07762176929B}"/>
              </a:ext>
            </a:extLst>
          </p:cNvPr>
          <p:cNvSpPr>
            <a:spLocks noGrp="1" noChangeArrowheads="1"/>
          </p:cNvSpPr>
          <p:nvPr>
            <p:ph type="title"/>
          </p:nvPr>
        </p:nvSpPr>
        <p:spPr>
          <a:xfrm>
            <a:off x="606425" y="112713"/>
            <a:ext cx="7772400" cy="393700"/>
          </a:xfrm>
        </p:spPr>
        <p:txBody>
          <a:bodyPr/>
          <a:lstStyle/>
          <a:p>
            <a:r>
              <a:rPr lang="en-US" altLang="en-US" sz="2400">
                <a:ea typeface="ＭＳ Ｐゴシック" panose="020B0600070205080204" pitchFamily="34" charset="-128"/>
              </a:rPr>
              <a:t>Tandem conjugates</a:t>
            </a:r>
          </a:p>
        </p:txBody>
      </p:sp>
      <p:sp>
        <p:nvSpPr>
          <p:cNvPr id="112642" name="Content Placeholder 2">
            <a:extLst>
              <a:ext uri="{FF2B5EF4-FFF2-40B4-BE49-F238E27FC236}">
                <a16:creationId xmlns:a16="http://schemas.microsoft.com/office/drawing/2014/main" id="{8EC015C3-2BB5-614C-8698-F4FA88ABFFA9}"/>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12643" name="Picture 3" descr="one.png">
            <a:extLst>
              <a:ext uri="{FF2B5EF4-FFF2-40B4-BE49-F238E27FC236}">
                <a16:creationId xmlns:a16="http://schemas.microsoft.com/office/drawing/2014/main" id="{0A0619AF-470D-0D4A-A359-8B7F0FF300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27088"/>
            <a:ext cx="9144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1B2DCF59-0A81-C145-BC4F-1ECD24BC4FE3}"/>
              </a:ext>
            </a:extLst>
          </p:cNvPr>
          <p:cNvSpPr>
            <a:spLocks noGrp="1"/>
          </p:cNvSpPr>
          <p:nvPr>
            <p:ph type="dt" sz="half" idx="10"/>
          </p:nvPr>
        </p:nvSpPr>
        <p:spPr/>
        <p:txBody>
          <a:bodyPr/>
          <a:lstStyle/>
          <a:p>
            <a:pPr>
              <a:defRPr/>
            </a:pPr>
            <a:fld id="{7FB1EEA0-EDB3-6B46-825D-687A13D30BAC}" type="datetime12">
              <a:rPr lang="en-US" smtClean="0"/>
              <a:t>2:54 PM</a:t>
            </a:fld>
            <a:endParaRPr lang="en-US"/>
          </a:p>
        </p:txBody>
      </p:sp>
      <p:sp>
        <p:nvSpPr>
          <p:cNvPr id="3" name="Footer Placeholder 2">
            <a:extLst>
              <a:ext uri="{FF2B5EF4-FFF2-40B4-BE49-F238E27FC236}">
                <a16:creationId xmlns:a16="http://schemas.microsoft.com/office/drawing/2014/main" id="{334E6002-FAE1-224B-936A-0094D3D6FB1A}"/>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C46A4718-5DD8-D347-BBCC-51D7400956F8}"/>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60</a:t>
            </a:fld>
            <a:endParaRPr lang="en-US" alt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itle 1">
            <a:extLst>
              <a:ext uri="{FF2B5EF4-FFF2-40B4-BE49-F238E27FC236}">
                <a16:creationId xmlns:a16="http://schemas.microsoft.com/office/drawing/2014/main" id="{B4187369-9D4D-F942-89E4-2382FDCB441C}"/>
              </a:ext>
            </a:extLst>
          </p:cNvPr>
          <p:cNvSpPr>
            <a:spLocks noGrp="1" noChangeArrowheads="1"/>
          </p:cNvSpPr>
          <p:nvPr>
            <p:ph type="title"/>
          </p:nvPr>
        </p:nvSpPr>
        <p:spPr>
          <a:xfrm>
            <a:off x="508000" y="0"/>
            <a:ext cx="7772400" cy="514350"/>
          </a:xfrm>
        </p:spPr>
        <p:txBody>
          <a:bodyPr/>
          <a:lstStyle/>
          <a:p>
            <a:r>
              <a:rPr lang="en-US" altLang="en-US" sz="2800">
                <a:ea typeface="ＭＳ Ｐゴシック" panose="020B0600070205080204" pitchFamily="34" charset="-128"/>
              </a:rPr>
              <a:t>APC is exited nicely by 632 nm</a:t>
            </a:r>
          </a:p>
        </p:txBody>
      </p:sp>
      <p:pic>
        <p:nvPicPr>
          <p:cNvPr id="113666" name="Picture 3" descr="Screenshot 2016-01-31 14.10.47.png">
            <a:extLst>
              <a:ext uri="{FF2B5EF4-FFF2-40B4-BE49-F238E27FC236}">
                <a16:creationId xmlns:a16="http://schemas.microsoft.com/office/drawing/2014/main" id="{08D210BF-DB3C-5542-9B67-C661997A00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20800"/>
            <a:ext cx="91440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Down Arrow 4">
            <a:extLst>
              <a:ext uri="{FF2B5EF4-FFF2-40B4-BE49-F238E27FC236}">
                <a16:creationId xmlns:a16="http://schemas.microsoft.com/office/drawing/2014/main" id="{CDDBDF94-C941-CC4E-BBEE-5CFD0B39D737}"/>
              </a:ext>
            </a:extLst>
          </p:cNvPr>
          <p:cNvSpPr>
            <a:spLocks noChangeArrowheads="1"/>
          </p:cNvSpPr>
          <p:nvPr/>
        </p:nvSpPr>
        <p:spPr bwMode="auto">
          <a:xfrm>
            <a:off x="5648325" y="817563"/>
            <a:ext cx="363538" cy="647700"/>
          </a:xfrm>
          <a:prstGeom prst="downArrow">
            <a:avLst>
              <a:gd name="adj1" fmla="val 50000"/>
              <a:gd name="adj2" fmla="val 5003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3668" name="TextBox 5">
            <a:extLst>
              <a:ext uri="{FF2B5EF4-FFF2-40B4-BE49-F238E27FC236}">
                <a16:creationId xmlns:a16="http://schemas.microsoft.com/office/drawing/2014/main" id="{EFF475A8-3199-BE48-B49D-D5BF449A3A5B}"/>
              </a:ext>
            </a:extLst>
          </p:cNvPr>
          <p:cNvSpPr txBox="1">
            <a:spLocks noChangeArrowheads="1"/>
          </p:cNvSpPr>
          <p:nvPr/>
        </p:nvSpPr>
        <p:spPr bwMode="auto">
          <a:xfrm>
            <a:off x="7407275" y="5826125"/>
            <a:ext cx="1641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6108075E-9837-1643-9DE8-ACE55BA97DF8}"/>
              </a:ext>
            </a:extLst>
          </p:cNvPr>
          <p:cNvSpPr>
            <a:spLocks noGrp="1"/>
          </p:cNvSpPr>
          <p:nvPr>
            <p:ph type="dt" sz="half" idx="10"/>
          </p:nvPr>
        </p:nvSpPr>
        <p:spPr/>
        <p:txBody>
          <a:bodyPr/>
          <a:lstStyle/>
          <a:p>
            <a:pPr>
              <a:defRPr/>
            </a:pPr>
            <a:fld id="{00498D63-8890-3846-A94D-F9266A04B010}" type="datetime12">
              <a:rPr lang="en-US" smtClean="0"/>
              <a:t>2:54 PM</a:t>
            </a:fld>
            <a:endParaRPr lang="en-US"/>
          </a:p>
        </p:txBody>
      </p:sp>
      <p:sp>
        <p:nvSpPr>
          <p:cNvPr id="3" name="Footer Placeholder 2">
            <a:extLst>
              <a:ext uri="{FF2B5EF4-FFF2-40B4-BE49-F238E27FC236}">
                <a16:creationId xmlns:a16="http://schemas.microsoft.com/office/drawing/2014/main" id="{E014FA38-ED73-7047-ACCB-14B6DF1B4587}"/>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003C3AC9-F512-EE4A-8AAF-5CDA9AF262C1}"/>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61</a:t>
            </a:fld>
            <a:endParaRPr lang="en-US" alt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Title 1">
            <a:extLst>
              <a:ext uri="{FF2B5EF4-FFF2-40B4-BE49-F238E27FC236}">
                <a16:creationId xmlns:a16="http://schemas.microsoft.com/office/drawing/2014/main" id="{9629CEEB-B5AC-DC4D-A17B-73A8BB06AA55}"/>
              </a:ext>
            </a:extLst>
          </p:cNvPr>
          <p:cNvSpPr>
            <a:spLocks noGrp="1" noChangeArrowheads="1"/>
          </p:cNvSpPr>
          <p:nvPr>
            <p:ph type="title"/>
          </p:nvPr>
        </p:nvSpPr>
        <p:spPr>
          <a:xfrm>
            <a:off x="463550" y="0"/>
            <a:ext cx="7772400" cy="469900"/>
          </a:xfrm>
        </p:spPr>
        <p:txBody>
          <a:bodyPr/>
          <a:lstStyle/>
          <a:p>
            <a:r>
              <a:rPr lang="en-US" altLang="en-US" sz="2800">
                <a:ea typeface="ＭＳ Ｐゴシック" panose="020B0600070205080204" pitchFamily="34" charset="-128"/>
              </a:rPr>
              <a:t>APC and the Tandem</a:t>
            </a:r>
          </a:p>
        </p:txBody>
      </p:sp>
      <p:pic>
        <p:nvPicPr>
          <p:cNvPr id="114690" name="Picture 3" descr="Screenshot 2016-01-31 14.11.02.png">
            <a:extLst>
              <a:ext uri="{FF2B5EF4-FFF2-40B4-BE49-F238E27FC236}">
                <a16:creationId xmlns:a16="http://schemas.microsoft.com/office/drawing/2014/main" id="{79113E0D-ADA2-5746-A8B7-DD1ADA4F29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95363"/>
            <a:ext cx="91440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Down Arrow 4">
            <a:extLst>
              <a:ext uri="{FF2B5EF4-FFF2-40B4-BE49-F238E27FC236}">
                <a16:creationId xmlns:a16="http://schemas.microsoft.com/office/drawing/2014/main" id="{78E881E4-FFE5-CC48-8947-E4204C18A6C4}"/>
              </a:ext>
            </a:extLst>
          </p:cNvPr>
          <p:cNvSpPr>
            <a:spLocks noChangeArrowheads="1"/>
          </p:cNvSpPr>
          <p:nvPr/>
        </p:nvSpPr>
        <p:spPr bwMode="auto">
          <a:xfrm>
            <a:off x="5630863" y="585788"/>
            <a:ext cx="363537" cy="649287"/>
          </a:xfrm>
          <a:prstGeom prst="downArrow">
            <a:avLst>
              <a:gd name="adj1" fmla="val 50000"/>
              <a:gd name="adj2" fmla="val 50158"/>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4692" name="TextBox 5">
            <a:extLst>
              <a:ext uri="{FF2B5EF4-FFF2-40B4-BE49-F238E27FC236}">
                <a16:creationId xmlns:a16="http://schemas.microsoft.com/office/drawing/2014/main" id="{3BAC7F72-D971-AB46-83C7-ED86BFD2F553}"/>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E648B566-AC4A-F340-B2C6-03814017CE76}"/>
              </a:ext>
            </a:extLst>
          </p:cNvPr>
          <p:cNvSpPr>
            <a:spLocks noGrp="1"/>
          </p:cNvSpPr>
          <p:nvPr>
            <p:ph type="dt" sz="half" idx="10"/>
          </p:nvPr>
        </p:nvSpPr>
        <p:spPr/>
        <p:txBody>
          <a:bodyPr/>
          <a:lstStyle/>
          <a:p>
            <a:pPr>
              <a:defRPr/>
            </a:pPr>
            <a:fld id="{0654329A-8563-8A4E-AB0E-7D2AAB4A4192}" type="datetime12">
              <a:rPr lang="en-US" smtClean="0"/>
              <a:t>2:54 PM</a:t>
            </a:fld>
            <a:endParaRPr lang="en-US"/>
          </a:p>
        </p:txBody>
      </p:sp>
      <p:sp>
        <p:nvSpPr>
          <p:cNvPr id="3" name="Footer Placeholder 2">
            <a:extLst>
              <a:ext uri="{FF2B5EF4-FFF2-40B4-BE49-F238E27FC236}">
                <a16:creationId xmlns:a16="http://schemas.microsoft.com/office/drawing/2014/main" id="{579C6AEB-DF38-E040-B1CE-CB8E3FDD1FB8}"/>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82D0428A-57B6-6846-8B8C-88DFFE53D90F}"/>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62</a:t>
            </a:fld>
            <a:endParaRPr lang="en-US" alt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1">
            <a:extLst>
              <a:ext uri="{FF2B5EF4-FFF2-40B4-BE49-F238E27FC236}">
                <a16:creationId xmlns:a16="http://schemas.microsoft.com/office/drawing/2014/main" id="{A507EF21-7A63-3E4A-A14E-B65E48190093}"/>
              </a:ext>
            </a:extLst>
          </p:cNvPr>
          <p:cNvSpPr>
            <a:spLocks noGrp="1" noChangeArrowheads="1"/>
          </p:cNvSpPr>
          <p:nvPr>
            <p:ph type="title"/>
          </p:nvPr>
        </p:nvSpPr>
        <p:spPr>
          <a:xfrm>
            <a:off x="428625" y="-82550"/>
            <a:ext cx="7772400" cy="552450"/>
          </a:xfrm>
        </p:spPr>
        <p:txBody>
          <a:bodyPr/>
          <a:lstStyle/>
          <a:p>
            <a:r>
              <a:rPr lang="en-US" altLang="en-US" sz="2400">
                <a:ea typeface="ＭＳ Ｐゴシック" panose="020B0600070205080204" pitchFamily="34" charset="-128"/>
              </a:rPr>
              <a:t>And now with 3 probes from 632 nm</a:t>
            </a:r>
          </a:p>
        </p:txBody>
      </p:sp>
      <p:pic>
        <p:nvPicPr>
          <p:cNvPr id="115714" name="Picture 3" descr="Screenshot 2016-01-31 14.13.46.png">
            <a:extLst>
              <a:ext uri="{FF2B5EF4-FFF2-40B4-BE49-F238E27FC236}">
                <a16:creationId xmlns:a16="http://schemas.microsoft.com/office/drawing/2014/main" id="{E6473931-9F84-B242-AEA2-2DD0451354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12838"/>
            <a:ext cx="9144000"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Down Arrow 4">
            <a:extLst>
              <a:ext uri="{FF2B5EF4-FFF2-40B4-BE49-F238E27FC236}">
                <a16:creationId xmlns:a16="http://schemas.microsoft.com/office/drawing/2014/main" id="{5C67F2F0-2D61-994E-B584-C6C46D53A0F0}"/>
              </a:ext>
            </a:extLst>
          </p:cNvPr>
          <p:cNvSpPr>
            <a:spLocks noChangeArrowheads="1"/>
          </p:cNvSpPr>
          <p:nvPr/>
        </p:nvSpPr>
        <p:spPr bwMode="auto">
          <a:xfrm>
            <a:off x="5657850" y="711200"/>
            <a:ext cx="363538" cy="647700"/>
          </a:xfrm>
          <a:prstGeom prst="downArrow">
            <a:avLst>
              <a:gd name="adj1" fmla="val 50000"/>
              <a:gd name="adj2" fmla="val 50035"/>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5716" name="TextBox 5">
            <a:extLst>
              <a:ext uri="{FF2B5EF4-FFF2-40B4-BE49-F238E27FC236}">
                <a16:creationId xmlns:a16="http://schemas.microsoft.com/office/drawing/2014/main" id="{5F6E7213-C876-9747-A9D4-CABE4E7DEEA6}"/>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7DF9F7DA-31AB-E741-9CAD-52269F12EE0B}"/>
              </a:ext>
            </a:extLst>
          </p:cNvPr>
          <p:cNvSpPr>
            <a:spLocks noGrp="1"/>
          </p:cNvSpPr>
          <p:nvPr>
            <p:ph type="dt" sz="half" idx="10"/>
          </p:nvPr>
        </p:nvSpPr>
        <p:spPr/>
        <p:txBody>
          <a:bodyPr/>
          <a:lstStyle/>
          <a:p>
            <a:pPr>
              <a:defRPr/>
            </a:pPr>
            <a:fld id="{1C4087C5-F12A-D642-A0AE-7A90FC25D51A}" type="datetime12">
              <a:rPr lang="en-US" smtClean="0"/>
              <a:t>2:54 PM</a:t>
            </a:fld>
            <a:endParaRPr lang="en-US"/>
          </a:p>
        </p:txBody>
      </p:sp>
      <p:sp>
        <p:nvSpPr>
          <p:cNvPr id="3" name="Footer Placeholder 2">
            <a:extLst>
              <a:ext uri="{FF2B5EF4-FFF2-40B4-BE49-F238E27FC236}">
                <a16:creationId xmlns:a16="http://schemas.microsoft.com/office/drawing/2014/main" id="{F3803410-3BF5-244F-950B-97AF3AC281BA}"/>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A51C0EE4-9002-C941-A052-79DAC7CC08C0}"/>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63</a:t>
            </a:fld>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id="{0ED57AD3-690A-BF46-87D1-B7AF7BF874C5}"/>
              </a:ext>
            </a:extLst>
          </p:cNvPr>
          <p:cNvSpPr>
            <a:spLocks noGrp="1" noChangeArrowheads="1"/>
          </p:cNvSpPr>
          <p:nvPr>
            <p:ph type="title"/>
          </p:nvPr>
        </p:nvSpPr>
        <p:spPr/>
        <p:txBody>
          <a:bodyPr/>
          <a:lstStyle/>
          <a:p>
            <a:r>
              <a:rPr lang="en-US" altLang="en-US">
                <a:ea typeface="ＭＳ Ｐゴシック" panose="020B0600070205080204" pitchFamily="34" charset="-128"/>
              </a:rPr>
              <a:t>And now with 3 probes from 561 nm</a:t>
            </a:r>
            <a:endParaRPr lang="en-US" altLang="en-US"/>
          </a:p>
        </p:txBody>
      </p:sp>
      <p:sp>
        <p:nvSpPr>
          <p:cNvPr id="116738" name="Content Placeholder 2">
            <a:extLst>
              <a:ext uri="{FF2B5EF4-FFF2-40B4-BE49-F238E27FC236}">
                <a16:creationId xmlns:a16="http://schemas.microsoft.com/office/drawing/2014/main" id="{D2B377EA-0466-C948-B175-CF94837938DF}"/>
              </a:ext>
            </a:extLst>
          </p:cNvPr>
          <p:cNvSpPr>
            <a:spLocks noGrp="1" noChangeArrowheads="1"/>
          </p:cNvSpPr>
          <p:nvPr>
            <p:ph idx="1"/>
          </p:nvPr>
        </p:nvSpPr>
        <p:spPr/>
        <p:txBody>
          <a:bodyPr/>
          <a:lstStyle/>
          <a:p>
            <a:endParaRPr lang="en-US" altLang="en-US"/>
          </a:p>
        </p:txBody>
      </p:sp>
      <p:sp>
        <p:nvSpPr>
          <p:cNvPr id="116739" name="Date Placeholder 3">
            <a:extLst>
              <a:ext uri="{FF2B5EF4-FFF2-40B4-BE49-F238E27FC236}">
                <a16:creationId xmlns:a16="http://schemas.microsoft.com/office/drawing/2014/main" id="{71B5AACD-1705-F942-81A2-DB33C2300398}"/>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22F02F-F1F2-D44A-B928-F33A73BA5B2B}"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16740" name="Footer Placeholder 4">
            <a:extLst>
              <a:ext uri="{FF2B5EF4-FFF2-40B4-BE49-F238E27FC236}">
                <a16:creationId xmlns:a16="http://schemas.microsoft.com/office/drawing/2014/main" id="{D0CE19D0-0ED6-364C-8E72-AEF0612FE10B}"/>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116741" name="Slide Number Placeholder 5">
            <a:extLst>
              <a:ext uri="{FF2B5EF4-FFF2-40B4-BE49-F238E27FC236}">
                <a16:creationId xmlns:a16="http://schemas.microsoft.com/office/drawing/2014/main" id="{473E1BBF-1488-7B4A-B273-FEC1D3300021}"/>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785C05A-7C13-DD46-820A-CEEF7BB10E98}" type="slidenum">
              <a:rPr lang="en-US" altLang="en-US" sz="1400" smtClean="0">
                <a:latin typeface="Times New Roman" panose="02020603050405020304" pitchFamily="18" charset="0"/>
              </a:rPr>
              <a:pPr>
                <a:spcBef>
                  <a:spcPct val="0"/>
                </a:spcBef>
                <a:buFontTx/>
                <a:buNone/>
              </a:pPr>
              <a:t>64</a:t>
            </a:fld>
            <a:endParaRPr lang="en-US" altLang="en-US" sz="1400">
              <a:latin typeface="Times New Roman" panose="02020603050405020304" pitchFamily="18" charset="0"/>
            </a:endParaRPr>
          </a:p>
        </p:txBody>
      </p:sp>
      <p:pic>
        <p:nvPicPr>
          <p:cNvPr id="116742" name="Picture 6">
            <a:extLst>
              <a:ext uri="{FF2B5EF4-FFF2-40B4-BE49-F238E27FC236}">
                <a16:creationId xmlns:a16="http://schemas.microsoft.com/office/drawing/2014/main" id="{82486D76-8632-6645-BF37-91863ECDC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89000"/>
            <a:ext cx="8559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Title 1">
            <a:extLst>
              <a:ext uri="{FF2B5EF4-FFF2-40B4-BE49-F238E27FC236}">
                <a16:creationId xmlns:a16="http://schemas.microsoft.com/office/drawing/2014/main" id="{0D6AA235-6619-E044-830C-DDB8298EDB15}"/>
              </a:ext>
            </a:extLst>
          </p:cNvPr>
          <p:cNvSpPr>
            <a:spLocks noGrp="1" noChangeArrowheads="1"/>
          </p:cNvSpPr>
          <p:nvPr>
            <p:ph type="title"/>
          </p:nvPr>
        </p:nvSpPr>
        <p:spPr>
          <a:xfrm>
            <a:off x="534988" y="0"/>
            <a:ext cx="7772400" cy="692150"/>
          </a:xfrm>
        </p:spPr>
        <p:txBody>
          <a:bodyPr/>
          <a:lstStyle/>
          <a:p>
            <a:r>
              <a:rPr lang="en-US" altLang="en-US" sz="2800">
                <a:ea typeface="ＭＳ Ｐゴシック" panose="020B0600070205080204" pitchFamily="34" charset="-128"/>
              </a:rPr>
              <a:t>Change Excitation – nothing!</a:t>
            </a:r>
          </a:p>
        </p:txBody>
      </p:sp>
      <p:pic>
        <p:nvPicPr>
          <p:cNvPr id="117762" name="Picture 3" descr="Screenshot 2016-01-31 14.15.28.png">
            <a:extLst>
              <a:ext uri="{FF2B5EF4-FFF2-40B4-BE49-F238E27FC236}">
                <a16:creationId xmlns:a16="http://schemas.microsoft.com/office/drawing/2014/main" id="{C014F973-890E-2640-A359-80CBA32EB2B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3163"/>
            <a:ext cx="9144000" cy="568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Down Arrow 4">
            <a:extLst>
              <a:ext uri="{FF2B5EF4-FFF2-40B4-BE49-F238E27FC236}">
                <a16:creationId xmlns:a16="http://schemas.microsoft.com/office/drawing/2014/main" id="{DC433B1A-0977-7547-898D-6572AA57ACB4}"/>
              </a:ext>
            </a:extLst>
          </p:cNvPr>
          <p:cNvSpPr>
            <a:spLocks noChangeArrowheads="1"/>
          </p:cNvSpPr>
          <p:nvPr/>
        </p:nvSpPr>
        <p:spPr bwMode="auto">
          <a:xfrm>
            <a:off x="5613400" y="736600"/>
            <a:ext cx="363538" cy="649288"/>
          </a:xfrm>
          <a:prstGeom prst="downArrow">
            <a:avLst>
              <a:gd name="adj1" fmla="val 50000"/>
              <a:gd name="adj2" fmla="val 50158"/>
            </a:avLst>
          </a:prstGeom>
          <a:solidFill>
            <a:srgbClr val="2CBDC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2400">
              <a:solidFill>
                <a:srgbClr val="3366FF"/>
              </a:solidFill>
              <a:latin typeface="Times New Roman" panose="02020603050405020304" pitchFamily="18" charset="0"/>
              <a:ea typeface="ＭＳ Ｐゴシック" panose="020B0600070205080204" pitchFamily="34" charset="-128"/>
            </a:endParaRPr>
          </a:p>
        </p:txBody>
      </p:sp>
      <p:sp>
        <p:nvSpPr>
          <p:cNvPr id="117764" name="TextBox 5">
            <a:extLst>
              <a:ext uri="{FF2B5EF4-FFF2-40B4-BE49-F238E27FC236}">
                <a16:creationId xmlns:a16="http://schemas.microsoft.com/office/drawing/2014/main" id="{D7C9D0DC-ECA3-524F-945F-1CF48B6A9DE4}"/>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E044C545-2CC6-7E43-93BA-110D1DC87A5B}"/>
              </a:ext>
            </a:extLst>
          </p:cNvPr>
          <p:cNvSpPr>
            <a:spLocks noGrp="1"/>
          </p:cNvSpPr>
          <p:nvPr>
            <p:ph type="dt" sz="half" idx="10"/>
          </p:nvPr>
        </p:nvSpPr>
        <p:spPr/>
        <p:txBody>
          <a:bodyPr/>
          <a:lstStyle/>
          <a:p>
            <a:pPr>
              <a:defRPr/>
            </a:pPr>
            <a:fld id="{7C9F32D5-1940-264D-8802-4B9AC4554D61}" type="datetime12">
              <a:rPr lang="en-US" smtClean="0"/>
              <a:t>2:54 PM</a:t>
            </a:fld>
            <a:endParaRPr lang="en-US"/>
          </a:p>
        </p:txBody>
      </p:sp>
      <p:sp>
        <p:nvSpPr>
          <p:cNvPr id="3" name="Footer Placeholder 2">
            <a:extLst>
              <a:ext uri="{FF2B5EF4-FFF2-40B4-BE49-F238E27FC236}">
                <a16:creationId xmlns:a16="http://schemas.microsoft.com/office/drawing/2014/main" id="{E0929650-668E-7643-A2D3-1AD868D6552C}"/>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1476AC1A-64A9-374F-9B23-6C54D4CD7E66}"/>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65</a:t>
            </a:fld>
            <a:endParaRPr lang="en-US" alt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Title 1">
            <a:extLst>
              <a:ext uri="{FF2B5EF4-FFF2-40B4-BE49-F238E27FC236}">
                <a16:creationId xmlns:a16="http://schemas.microsoft.com/office/drawing/2014/main" id="{15E494D7-4361-4047-A79E-2003AA8738C8}"/>
              </a:ext>
            </a:extLst>
          </p:cNvPr>
          <p:cNvSpPr>
            <a:spLocks noGrp="1" noChangeArrowheads="1"/>
          </p:cNvSpPr>
          <p:nvPr>
            <p:ph type="title"/>
          </p:nvPr>
        </p:nvSpPr>
        <p:spPr>
          <a:xfrm>
            <a:off x="436563" y="0"/>
            <a:ext cx="7772400" cy="452438"/>
          </a:xfrm>
        </p:spPr>
        <p:txBody>
          <a:bodyPr/>
          <a:lstStyle/>
          <a:p>
            <a:r>
              <a:rPr lang="en-US" altLang="en-US" sz="2400">
                <a:ea typeface="ＭＳ Ｐゴシック" panose="020B0600070205080204" pitchFamily="34" charset="-128"/>
              </a:rPr>
              <a:t>PE-tandems</a:t>
            </a:r>
          </a:p>
        </p:txBody>
      </p:sp>
      <p:pic>
        <p:nvPicPr>
          <p:cNvPr id="118786" name="Picture 3" descr="Screenshot 2016-01-31 14.25.08.png">
            <a:extLst>
              <a:ext uri="{FF2B5EF4-FFF2-40B4-BE49-F238E27FC236}">
                <a16:creationId xmlns:a16="http://schemas.microsoft.com/office/drawing/2014/main" id="{C5A5F1AA-79CD-BB40-AD06-698E97BB35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23925"/>
            <a:ext cx="9144000" cy="636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4">
            <a:extLst>
              <a:ext uri="{FF2B5EF4-FFF2-40B4-BE49-F238E27FC236}">
                <a16:creationId xmlns:a16="http://schemas.microsoft.com/office/drawing/2014/main" id="{9B370722-4EF9-724D-82EC-57C8188F726B}"/>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795B923C-1B3F-854A-9C6D-46F5426F55FF}"/>
              </a:ext>
            </a:extLst>
          </p:cNvPr>
          <p:cNvSpPr>
            <a:spLocks noGrp="1"/>
          </p:cNvSpPr>
          <p:nvPr>
            <p:ph type="dt" sz="half" idx="10"/>
          </p:nvPr>
        </p:nvSpPr>
        <p:spPr/>
        <p:txBody>
          <a:bodyPr/>
          <a:lstStyle/>
          <a:p>
            <a:pPr>
              <a:defRPr/>
            </a:pPr>
            <a:fld id="{1345FB5D-98A3-4749-8307-AEA9D7024496}" type="datetime12">
              <a:rPr lang="en-US" smtClean="0"/>
              <a:t>2:54 PM</a:t>
            </a:fld>
            <a:endParaRPr lang="en-US"/>
          </a:p>
        </p:txBody>
      </p:sp>
      <p:sp>
        <p:nvSpPr>
          <p:cNvPr id="3" name="Footer Placeholder 2">
            <a:extLst>
              <a:ext uri="{FF2B5EF4-FFF2-40B4-BE49-F238E27FC236}">
                <a16:creationId xmlns:a16="http://schemas.microsoft.com/office/drawing/2014/main" id="{412B3A44-88C7-AD49-955B-B36544C3ABAB}"/>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E4E832CC-61EE-344C-8770-B8B62BE5D9C3}"/>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66</a:t>
            </a:fld>
            <a:endParaRPr lang="en-US" alt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Title 1">
            <a:extLst>
              <a:ext uri="{FF2B5EF4-FFF2-40B4-BE49-F238E27FC236}">
                <a16:creationId xmlns:a16="http://schemas.microsoft.com/office/drawing/2014/main" id="{7C0DE527-2341-B446-9C8C-4741C5DAC91C}"/>
              </a:ext>
            </a:extLst>
          </p:cNvPr>
          <p:cNvSpPr>
            <a:spLocks noGrp="1" noChangeArrowheads="1"/>
          </p:cNvSpPr>
          <p:nvPr>
            <p:ph type="title"/>
          </p:nvPr>
        </p:nvSpPr>
        <p:spPr>
          <a:xfrm>
            <a:off x="500063" y="0"/>
            <a:ext cx="7772400" cy="585788"/>
          </a:xfrm>
        </p:spPr>
        <p:txBody>
          <a:bodyPr/>
          <a:lstStyle/>
          <a:p>
            <a:r>
              <a:rPr lang="en-US" altLang="en-US" sz="2400">
                <a:ea typeface="ＭＳ Ｐゴシック" panose="020B0600070205080204" pitchFamily="34" charset="-128"/>
              </a:rPr>
              <a:t>PE Tandems with 561 Excitation – more efficient</a:t>
            </a:r>
          </a:p>
        </p:txBody>
      </p:sp>
      <p:pic>
        <p:nvPicPr>
          <p:cNvPr id="119810" name="Picture 3" descr="Screenshot 2016-01-31 14.28.04.png">
            <a:extLst>
              <a:ext uri="{FF2B5EF4-FFF2-40B4-BE49-F238E27FC236}">
                <a16:creationId xmlns:a16="http://schemas.microsoft.com/office/drawing/2014/main" id="{B5188C63-643D-A847-9D11-D689637C91A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7888"/>
            <a:ext cx="9144000"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Box 4">
            <a:extLst>
              <a:ext uri="{FF2B5EF4-FFF2-40B4-BE49-F238E27FC236}">
                <a16:creationId xmlns:a16="http://schemas.microsoft.com/office/drawing/2014/main" id="{458473B8-D6BE-484E-96CF-70CE6B6DD457}"/>
              </a:ext>
            </a:extLst>
          </p:cNvPr>
          <p:cNvSpPr txBox="1">
            <a:spLocks noChangeArrowheads="1"/>
          </p:cNvSpPr>
          <p:nvPr/>
        </p:nvSpPr>
        <p:spPr bwMode="auto">
          <a:xfrm>
            <a:off x="7273925" y="6100763"/>
            <a:ext cx="16414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i="1">
                <a:latin typeface="Times New Roman" panose="02020603050405020304" pitchFamily="18" charset="0"/>
                <a:ea typeface="ＭＳ Ｐゴシック" panose="020B0600070205080204" pitchFamily="34" charset="-128"/>
              </a:rPr>
              <a:t>From BD Spectra viewer</a:t>
            </a:r>
          </a:p>
        </p:txBody>
      </p:sp>
      <p:sp>
        <p:nvSpPr>
          <p:cNvPr id="2" name="Date Placeholder 1">
            <a:extLst>
              <a:ext uri="{FF2B5EF4-FFF2-40B4-BE49-F238E27FC236}">
                <a16:creationId xmlns:a16="http://schemas.microsoft.com/office/drawing/2014/main" id="{6A94ED02-F4DA-CC48-8D63-1E10199F9AB1}"/>
              </a:ext>
            </a:extLst>
          </p:cNvPr>
          <p:cNvSpPr>
            <a:spLocks noGrp="1"/>
          </p:cNvSpPr>
          <p:nvPr>
            <p:ph type="dt" sz="half" idx="10"/>
          </p:nvPr>
        </p:nvSpPr>
        <p:spPr/>
        <p:txBody>
          <a:bodyPr/>
          <a:lstStyle/>
          <a:p>
            <a:pPr>
              <a:defRPr/>
            </a:pPr>
            <a:fld id="{279B8114-E133-3C48-A3BB-8ED4AC10053A}" type="datetime12">
              <a:rPr lang="en-US" smtClean="0"/>
              <a:t>2:54 PM</a:t>
            </a:fld>
            <a:endParaRPr lang="en-US"/>
          </a:p>
        </p:txBody>
      </p:sp>
      <p:sp>
        <p:nvSpPr>
          <p:cNvPr id="3" name="Footer Placeholder 2">
            <a:extLst>
              <a:ext uri="{FF2B5EF4-FFF2-40B4-BE49-F238E27FC236}">
                <a16:creationId xmlns:a16="http://schemas.microsoft.com/office/drawing/2014/main" id="{C2CAB2E8-0D2F-EF49-B858-844503B0F034}"/>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53EE2246-ACF4-E441-B47E-9A2908372BBC}"/>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67</a:t>
            </a:fld>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55227037-C84F-3F4C-8039-8FDB9F6A31D4}"/>
              </a:ext>
            </a:extLst>
          </p:cNvPr>
          <p:cNvSpPr>
            <a:spLocks noGrp="1" noChangeArrowheads="1"/>
          </p:cNvSpPr>
          <p:nvPr>
            <p:ph type="title"/>
          </p:nvPr>
        </p:nvSpPr>
        <p:spPr>
          <a:xfrm>
            <a:off x="685800" y="190500"/>
            <a:ext cx="7772400" cy="1143000"/>
          </a:xfrm>
        </p:spPr>
        <p:txBody>
          <a:bodyPr/>
          <a:lstStyle/>
          <a:p>
            <a:r>
              <a:rPr lang="en-US" altLang="en-US"/>
              <a:t>We can learn about dyes and filters by going to several sites to reveal properties</a:t>
            </a:r>
          </a:p>
        </p:txBody>
      </p:sp>
      <p:sp>
        <p:nvSpPr>
          <p:cNvPr id="120834" name="Content Placeholder 2">
            <a:extLst>
              <a:ext uri="{FF2B5EF4-FFF2-40B4-BE49-F238E27FC236}">
                <a16:creationId xmlns:a16="http://schemas.microsoft.com/office/drawing/2014/main" id="{B85BAB0D-3331-1648-9E23-398B1704D273}"/>
              </a:ext>
            </a:extLst>
          </p:cNvPr>
          <p:cNvSpPr>
            <a:spLocks noGrp="1" noChangeArrowheads="1"/>
          </p:cNvSpPr>
          <p:nvPr>
            <p:ph idx="1"/>
          </p:nvPr>
        </p:nvSpPr>
        <p:spPr>
          <a:xfrm>
            <a:off x="501650" y="1584325"/>
            <a:ext cx="8489950" cy="4114800"/>
          </a:xfrm>
        </p:spPr>
        <p:txBody>
          <a:bodyPr/>
          <a:lstStyle/>
          <a:p>
            <a:r>
              <a:rPr lang="en-US" altLang="en-US" sz="2000" dirty="0" err="1"/>
              <a:t>BioLegend</a:t>
            </a:r>
            <a:r>
              <a:rPr lang="en-US" altLang="en-US" sz="2000" dirty="0"/>
              <a:t>: </a:t>
            </a:r>
            <a:r>
              <a:rPr lang="en-US" altLang="en-US" sz="2000" dirty="0">
                <a:hlinkClick r:id="rId2"/>
              </a:rPr>
              <a:t>https://www.biolegend.com/spectraanalyzer</a:t>
            </a:r>
            <a:r>
              <a:rPr lang="en-US" altLang="en-US" sz="2000" dirty="0"/>
              <a:t> </a:t>
            </a:r>
          </a:p>
          <a:p>
            <a:r>
              <a:rPr lang="en-US" altLang="en-US" sz="2000" dirty="0"/>
              <a:t>BD: </a:t>
            </a:r>
            <a:r>
              <a:rPr lang="en-US" altLang="en-US" sz="2000" dirty="0">
                <a:hlinkClick r:id="rId3"/>
              </a:rPr>
              <a:t>http://www.bdbiosciences.com/us/s/spectrumviewer</a:t>
            </a:r>
            <a:r>
              <a:rPr lang="en-US" altLang="en-US" sz="2000" dirty="0"/>
              <a:t> </a:t>
            </a:r>
          </a:p>
          <a:p>
            <a:r>
              <a:rPr lang="en-US" altLang="en-US" sz="2000" dirty="0"/>
              <a:t>Thermo: </a:t>
            </a:r>
            <a:r>
              <a:rPr lang="en-US" altLang="en-US" sz="2000" dirty="0">
                <a:hlinkClick r:id="rId4"/>
              </a:rPr>
              <a:t>https://www.thermofisher.com/us/en/home/life-science/cell-analysis/labeling-chemistry/fluorescence-spectraviewer.html</a:t>
            </a:r>
            <a:endParaRPr lang="en-US" altLang="en-US" sz="2000" dirty="0"/>
          </a:p>
          <a:p>
            <a:r>
              <a:rPr lang="en-US" altLang="en-US" sz="2000" dirty="0"/>
              <a:t>Chroma: </a:t>
            </a:r>
            <a:r>
              <a:rPr lang="en-US" altLang="en-US" sz="2000" dirty="0">
                <a:hlinkClick r:id="rId5"/>
              </a:rPr>
              <a:t>https://www.chroma.com/spectra-viewer</a:t>
            </a:r>
            <a:endParaRPr lang="en-US" altLang="en-US" sz="2000" dirty="0"/>
          </a:p>
          <a:p>
            <a:r>
              <a:rPr lang="en-US" altLang="en-US" sz="2000" dirty="0"/>
              <a:t>Sigma: </a:t>
            </a:r>
            <a:r>
              <a:rPr lang="en-US" altLang="en-US" sz="2000" dirty="0">
                <a:hlinkClick r:id="rId6"/>
              </a:rPr>
              <a:t>https://www.sigmaaldrich.com/labware/learning-center/spectral-viewer.html</a:t>
            </a:r>
            <a:endParaRPr lang="en-US" altLang="en-US" sz="2000" dirty="0"/>
          </a:p>
          <a:p>
            <a:r>
              <a:rPr lang="en-US" altLang="en-US" sz="2000" dirty="0" err="1"/>
              <a:t>Evrogen</a:t>
            </a:r>
            <a:r>
              <a:rPr lang="en-US" altLang="en-US" sz="2000" dirty="0"/>
              <a:t>: </a:t>
            </a:r>
            <a:r>
              <a:rPr lang="en-US" altLang="en-US" sz="2000" dirty="0">
                <a:hlinkClick r:id="rId7"/>
              </a:rPr>
              <a:t>http://evrogen.com/spectra-viewer/viewer.shtml</a:t>
            </a:r>
            <a:endParaRPr lang="en-US" altLang="en-US" sz="2000" dirty="0"/>
          </a:p>
          <a:p>
            <a:r>
              <a:rPr lang="en-US" altLang="en-US" sz="2000" dirty="0" err="1"/>
              <a:t>Expedeon</a:t>
            </a:r>
            <a:r>
              <a:rPr lang="en-US" altLang="en-US" sz="2000" dirty="0"/>
              <a:t>: </a:t>
            </a:r>
            <a:r>
              <a:rPr lang="en-US" altLang="en-US" sz="2000" dirty="0">
                <a:hlinkClick r:id="rId8"/>
              </a:rPr>
              <a:t>https://www.expedeon.com/resources/applications/flow-cytometry/new-fluorescence-spectra-viewer/</a:t>
            </a:r>
            <a:endParaRPr lang="en-US" altLang="en-US" sz="2000" dirty="0"/>
          </a:p>
          <a:p>
            <a:r>
              <a:rPr lang="en-US" altLang="en-US" sz="2000" dirty="0"/>
              <a:t>  </a:t>
            </a:r>
            <a:r>
              <a:rPr lang="en-US" altLang="en-US" sz="2000" dirty="0" err="1"/>
              <a:t>Fluorophoresorg</a:t>
            </a:r>
            <a:r>
              <a:rPr lang="en-US" altLang="en-US" sz="2000" dirty="0"/>
              <a:t>: </a:t>
            </a:r>
            <a:r>
              <a:rPr lang="en-US" altLang="en-US" sz="2000" dirty="0">
                <a:hlinkClick r:id="rId9"/>
              </a:rPr>
              <a:t>http://www.fluorophores.tugraz.at/substance/</a:t>
            </a:r>
            <a:endParaRPr lang="en-US" altLang="en-US" sz="2000" dirty="0"/>
          </a:p>
          <a:p>
            <a:r>
              <a:rPr lang="en-US" altLang="en-US" sz="2000" dirty="0" err="1"/>
              <a:t>Semrock</a:t>
            </a:r>
            <a:r>
              <a:rPr lang="en-US" altLang="en-US" sz="2000" dirty="0"/>
              <a:t>: </a:t>
            </a:r>
            <a:r>
              <a:rPr lang="en-US" altLang="en-US" sz="2000" dirty="0">
                <a:hlinkClick r:id="rId10"/>
              </a:rPr>
              <a:t>https://searchlight.semrock.com</a:t>
            </a:r>
            <a:r>
              <a:rPr lang="en-US" altLang="en-US" sz="2000" dirty="0"/>
              <a:t> </a:t>
            </a:r>
          </a:p>
          <a:p>
            <a:endParaRPr lang="en-US" altLang="en-US" sz="2000" dirty="0"/>
          </a:p>
          <a:p>
            <a:endParaRPr lang="en-US" altLang="en-US" sz="2000" dirty="0"/>
          </a:p>
        </p:txBody>
      </p:sp>
      <p:sp>
        <p:nvSpPr>
          <p:cNvPr id="2" name="Date Placeholder 1">
            <a:extLst>
              <a:ext uri="{FF2B5EF4-FFF2-40B4-BE49-F238E27FC236}">
                <a16:creationId xmlns:a16="http://schemas.microsoft.com/office/drawing/2014/main" id="{05688D22-9681-5B4B-83A8-DD47D92F77EF}"/>
              </a:ext>
            </a:extLst>
          </p:cNvPr>
          <p:cNvSpPr>
            <a:spLocks noGrp="1"/>
          </p:cNvSpPr>
          <p:nvPr>
            <p:ph type="dt" sz="half" idx="10"/>
          </p:nvPr>
        </p:nvSpPr>
        <p:spPr/>
        <p:txBody>
          <a:bodyPr/>
          <a:lstStyle/>
          <a:p>
            <a:pPr>
              <a:defRPr/>
            </a:pPr>
            <a:fld id="{BCEC186D-F661-A74A-9D4A-3266DE0E829E}" type="datetime12">
              <a:rPr lang="en-US" smtClean="0"/>
              <a:t>2:54 PM</a:t>
            </a:fld>
            <a:endParaRPr lang="en-US"/>
          </a:p>
        </p:txBody>
      </p:sp>
      <p:sp>
        <p:nvSpPr>
          <p:cNvPr id="3" name="Footer Placeholder 2">
            <a:extLst>
              <a:ext uri="{FF2B5EF4-FFF2-40B4-BE49-F238E27FC236}">
                <a16:creationId xmlns:a16="http://schemas.microsoft.com/office/drawing/2014/main" id="{6BAF5191-2AC5-C64F-B16B-DE7B51A1433D}"/>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CA45B523-0969-464D-AD02-96E607C75277}"/>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68</a:t>
            </a:fld>
            <a:endParaRPr lang="en-US" alt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itle 1">
            <a:extLst>
              <a:ext uri="{FF2B5EF4-FFF2-40B4-BE49-F238E27FC236}">
                <a16:creationId xmlns:a16="http://schemas.microsoft.com/office/drawing/2014/main" id="{1D22DF71-0AA5-4841-BF63-7CC679061539}"/>
              </a:ext>
            </a:extLst>
          </p:cNvPr>
          <p:cNvSpPr>
            <a:spLocks noGrp="1" noChangeArrowheads="1"/>
          </p:cNvSpPr>
          <p:nvPr>
            <p:ph type="title"/>
          </p:nvPr>
        </p:nvSpPr>
        <p:spPr/>
        <p:txBody>
          <a:bodyPr/>
          <a:lstStyle/>
          <a:p>
            <a:r>
              <a:rPr lang="en-US" altLang="en-US"/>
              <a:t>DNA analysis – using PI</a:t>
            </a:r>
          </a:p>
        </p:txBody>
      </p:sp>
      <p:sp>
        <p:nvSpPr>
          <p:cNvPr id="121858" name="Date Placeholder 3">
            <a:extLst>
              <a:ext uri="{FF2B5EF4-FFF2-40B4-BE49-F238E27FC236}">
                <a16:creationId xmlns:a16="http://schemas.microsoft.com/office/drawing/2014/main" id="{5B757E46-2EDA-5B44-AD0E-6C4C5F9BA062}"/>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266696-CEA1-B147-ADFB-D592F53E6756}"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21859" name="Slide Number Placeholder 4">
            <a:extLst>
              <a:ext uri="{FF2B5EF4-FFF2-40B4-BE49-F238E27FC236}">
                <a16:creationId xmlns:a16="http://schemas.microsoft.com/office/drawing/2014/main" id="{CD4235D9-AC74-E04F-A077-75772344BCD4}"/>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C0D82DDE-1DF4-6341-A092-5906FAB02420}" type="slidenum">
              <a:rPr lang="en-US" altLang="en-US" sz="1400" smtClean="0">
                <a:latin typeface="Times New Roman" panose="02020603050405020304" pitchFamily="18" charset="0"/>
              </a:rPr>
              <a:pPr>
                <a:spcBef>
                  <a:spcPct val="0"/>
                </a:spcBef>
                <a:buFontTx/>
                <a:buNone/>
              </a:pPr>
              <a:t>69</a:t>
            </a:fld>
            <a:endParaRPr lang="en-US" altLang="en-US" sz="1400">
              <a:latin typeface="Times New Roman" panose="02020603050405020304" pitchFamily="18" charset="0"/>
            </a:endParaRPr>
          </a:p>
        </p:txBody>
      </p:sp>
      <p:graphicFrame>
        <p:nvGraphicFramePr>
          <p:cNvPr id="121860" name="Content Placeholder 5">
            <a:extLst>
              <a:ext uri="{FF2B5EF4-FFF2-40B4-BE49-F238E27FC236}">
                <a16:creationId xmlns:a16="http://schemas.microsoft.com/office/drawing/2014/main" id="{0CF26B6B-8A3B-FC47-9E9A-76E746B2C654}"/>
              </a:ext>
            </a:extLst>
          </p:cNvPr>
          <p:cNvGraphicFramePr>
            <a:graphicFrameLocks noGrp="1" noChangeAspect="1"/>
          </p:cNvGraphicFramePr>
          <p:nvPr>
            <p:ph idx="1"/>
          </p:nvPr>
        </p:nvGraphicFramePr>
        <p:xfrm>
          <a:off x="1066800" y="1371600"/>
          <a:ext cx="7315200" cy="4876800"/>
        </p:xfrm>
        <a:graphic>
          <a:graphicData uri="http://schemas.openxmlformats.org/presentationml/2006/ole">
            <mc:AlternateContent xmlns:mc="http://schemas.openxmlformats.org/markup-compatibility/2006">
              <mc:Choice xmlns:v="urn:schemas-microsoft-com:vml" Requires="v">
                <p:oleObj spid="_x0000_s121884" name="Document" r:id="rId4" imgW="174167800" imgH="116116100" progId="XaraX.Document">
                  <p:link updateAutomatic="1"/>
                </p:oleObj>
              </mc:Choice>
              <mc:Fallback>
                <p:oleObj name="Document" r:id="rId4" imgW="174167800" imgH="116116100" progId="XaraX.Document">
                  <p:link updateAutomatic="1"/>
                  <p:pic>
                    <p:nvPicPr>
                      <p:cNvPr id="0" name="Content Placeholder 5"/>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371600"/>
                        <a:ext cx="73152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21861" name="Footer Placeholder 1">
            <a:extLst>
              <a:ext uri="{FF2B5EF4-FFF2-40B4-BE49-F238E27FC236}">
                <a16:creationId xmlns:a16="http://schemas.microsoft.com/office/drawing/2014/main" id="{AB69B6B4-D734-2440-8F49-B70585982212}"/>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121862" name="TextBox 1">
            <a:extLst>
              <a:ext uri="{FF2B5EF4-FFF2-40B4-BE49-F238E27FC236}">
                <a16:creationId xmlns:a16="http://schemas.microsoft.com/office/drawing/2014/main" id="{C695D078-7720-2145-8A11-DADA5CACAD10}"/>
              </a:ext>
            </a:extLst>
          </p:cNvPr>
          <p:cNvSpPr txBox="1">
            <a:spLocks noChangeArrowheads="1"/>
          </p:cNvSpPr>
          <p:nvPr/>
        </p:nvSpPr>
        <p:spPr bwMode="auto">
          <a:xfrm>
            <a:off x="3962400" y="5791200"/>
            <a:ext cx="1330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Intensity</a:t>
            </a:r>
          </a:p>
        </p:txBody>
      </p:sp>
      <p:cxnSp>
        <p:nvCxnSpPr>
          <p:cNvPr id="4" name="Straight Arrow Connector 3">
            <a:extLst>
              <a:ext uri="{FF2B5EF4-FFF2-40B4-BE49-F238E27FC236}">
                <a16:creationId xmlns:a16="http://schemas.microsoft.com/office/drawing/2014/main" id="{B7D3D345-3847-004E-B091-F5768C4CC1F7}"/>
              </a:ext>
            </a:extLst>
          </p:cNvPr>
          <p:cNvCxnSpPr>
            <a:stCxn id="121862" idx="3"/>
          </p:cNvCxnSpPr>
          <p:nvPr/>
        </p:nvCxnSpPr>
        <p:spPr>
          <a:xfrm>
            <a:off x="5292725" y="6021388"/>
            <a:ext cx="1946275"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1864" name="TextBox 4">
            <a:extLst>
              <a:ext uri="{FF2B5EF4-FFF2-40B4-BE49-F238E27FC236}">
                <a16:creationId xmlns:a16="http://schemas.microsoft.com/office/drawing/2014/main" id="{04D81D3F-C4C7-1B43-B958-4E82A9256E59}"/>
              </a:ext>
            </a:extLst>
          </p:cNvPr>
          <p:cNvSpPr txBox="1">
            <a:spLocks noChangeArrowheads="1"/>
          </p:cNvSpPr>
          <p:nvPr/>
        </p:nvSpPr>
        <p:spPr bwMode="auto">
          <a:xfrm>
            <a:off x="381000" y="2209800"/>
            <a:ext cx="973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cs typeface="Arial" panose="020B0604020202020204" pitchFamily="34" charset="0"/>
              </a:rPr>
              <a:t>Cell #</a:t>
            </a:r>
          </a:p>
        </p:txBody>
      </p:sp>
      <p:cxnSp>
        <p:nvCxnSpPr>
          <p:cNvPr id="7" name="Straight Arrow Connector 6">
            <a:extLst>
              <a:ext uri="{FF2B5EF4-FFF2-40B4-BE49-F238E27FC236}">
                <a16:creationId xmlns:a16="http://schemas.microsoft.com/office/drawing/2014/main" id="{413B2F20-3246-6943-8A28-DADC5193CB8B}"/>
              </a:ext>
            </a:extLst>
          </p:cNvPr>
          <p:cNvCxnSpPr/>
          <p:nvPr/>
        </p:nvCxnSpPr>
        <p:spPr>
          <a:xfrm flipV="1">
            <a:off x="1143000" y="2671763"/>
            <a:ext cx="0" cy="28146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1866" name="TextBox 7">
            <a:extLst>
              <a:ext uri="{FF2B5EF4-FFF2-40B4-BE49-F238E27FC236}">
                <a16:creationId xmlns:a16="http://schemas.microsoft.com/office/drawing/2014/main" id="{291BCFB6-D1E2-BB42-984D-F5F5CF14CD80}"/>
              </a:ext>
            </a:extLst>
          </p:cNvPr>
          <p:cNvSpPr txBox="1">
            <a:spLocks noChangeArrowheads="1"/>
          </p:cNvSpPr>
          <p:nvPr/>
        </p:nvSpPr>
        <p:spPr bwMode="auto">
          <a:xfrm>
            <a:off x="152401" y="912813"/>
            <a:ext cx="6858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cs typeface="Arial" panose="020B0604020202020204" pitchFamily="34" charset="0"/>
              </a:rPr>
              <a:t>Other basic fluorescence applications- PI is an intercalating agent</a:t>
            </a:r>
          </a:p>
        </p:txBody>
      </p:sp>
      <p:sp>
        <p:nvSpPr>
          <p:cNvPr id="9" name="TextBox 8">
            <a:extLst>
              <a:ext uri="{FF2B5EF4-FFF2-40B4-BE49-F238E27FC236}">
                <a16:creationId xmlns:a16="http://schemas.microsoft.com/office/drawing/2014/main" id="{166B9314-08BC-474E-90ED-EEBC814F8748}"/>
              </a:ext>
            </a:extLst>
          </p:cNvPr>
          <p:cNvSpPr txBox="1"/>
          <p:nvPr/>
        </p:nvSpPr>
        <p:spPr>
          <a:xfrm>
            <a:off x="6265863" y="2362200"/>
            <a:ext cx="2798762" cy="2586038"/>
          </a:xfrm>
          <a:prstGeom prst="rect">
            <a:avLst/>
          </a:prstGeom>
          <a:noFill/>
        </p:spPr>
        <p:txBody>
          <a:bodyPr>
            <a:spAutoFit/>
          </a:bodyPr>
          <a:lstStyle/>
          <a:p>
            <a:pPr eaLnBrk="1" hangingPunct="1">
              <a:defRPr/>
            </a:pPr>
            <a:r>
              <a:rPr lang="en-US" sz="1800" dirty="0">
                <a:latin typeface="+mn-lt"/>
              </a:rPr>
              <a:t>The basis for this working is that there is a relationship between the number of molecules of PI and the binding to DNA is stoichiometric– thus we can generally relate dye concentration to the amount of DNA</a:t>
            </a:r>
          </a:p>
        </p:txBody>
      </p:sp>
      <p:pic>
        <p:nvPicPr>
          <p:cNvPr id="2" name="Picture 1">
            <a:extLst>
              <a:ext uri="{FF2B5EF4-FFF2-40B4-BE49-F238E27FC236}">
                <a16:creationId xmlns:a16="http://schemas.microsoft.com/office/drawing/2014/main" id="{D59F9D40-806E-1143-9643-73EDECBBF56C}"/>
              </a:ext>
            </a:extLst>
          </p:cNvPr>
          <p:cNvPicPr>
            <a:picLocks noChangeAspect="1"/>
          </p:cNvPicPr>
          <p:nvPr/>
        </p:nvPicPr>
        <p:blipFill>
          <a:blip r:embed="rId6"/>
          <a:stretch>
            <a:fillRect/>
          </a:stretch>
        </p:blipFill>
        <p:spPr>
          <a:xfrm>
            <a:off x="6912063" y="928639"/>
            <a:ext cx="1811250" cy="107769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519C1B3B-4926-D449-91DB-F6530F1CC8A4}"/>
              </a:ext>
            </a:extLst>
          </p:cNvPr>
          <p:cNvSpPr>
            <a:spLocks noGrp="1" noChangeArrowheads="1"/>
          </p:cNvSpPr>
          <p:nvPr>
            <p:ph type="title"/>
          </p:nvPr>
        </p:nvSpPr>
        <p:spPr>
          <a:xfrm>
            <a:off x="1050925" y="190500"/>
            <a:ext cx="6908800" cy="347663"/>
          </a:xfrm>
        </p:spPr>
        <p:txBody>
          <a:bodyPr/>
          <a:lstStyle/>
          <a:p>
            <a:r>
              <a:rPr lang="en-US" altLang="en-US" sz="2400">
                <a:ea typeface="ＭＳ Ｐゴシック" panose="020B0600070205080204" pitchFamily="34" charset="-128"/>
              </a:rPr>
              <a:t>Fluorescence Lifetimes</a:t>
            </a:r>
          </a:p>
        </p:txBody>
      </p:sp>
      <p:sp>
        <p:nvSpPr>
          <p:cNvPr id="17410" name="Content Placeholder 2">
            <a:extLst>
              <a:ext uri="{FF2B5EF4-FFF2-40B4-BE49-F238E27FC236}">
                <a16:creationId xmlns:a16="http://schemas.microsoft.com/office/drawing/2014/main" id="{D23B1501-84F2-3443-B432-0F3B1FBAB440}"/>
              </a:ext>
            </a:extLst>
          </p:cNvPr>
          <p:cNvSpPr>
            <a:spLocks noGrp="1" noChangeArrowheads="1"/>
          </p:cNvSpPr>
          <p:nvPr>
            <p:ph idx="1"/>
          </p:nvPr>
        </p:nvSpPr>
        <p:spPr/>
        <p:txBody>
          <a:bodyPr/>
          <a:lstStyle/>
          <a:p>
            <a:endParaRPr lang="en-US" altLang="en-US">
              <a:ea typeface="ＭＳ Ｐゴシック" panose="020B0600070205080204" pitchFamily="34" charset="-128"/>
            </a:endParaRPr>
          </a:p>
        </p:txBody>
      </p:sp>
      <p:pic>
        <p:nvPicPr>
          <p:cNvPr id="17411" name="Picture 3">
            <a:extLst>
              <a:ext uri="{FF2B5EF4-FFF2-40B4-BE49-F238E27FC236}">
                <a16:creationId xmlns:a16="http://schemas.microsoft.com/office/drawing/2014/main" id="{1DD4ECF9-AA24-194E-B937-403390158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703263"/>
            <a:ext cx="58229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DD6D729-BCF1-E54A-AEE8-92580E336229}"/>
              </a:ext>
            </a:extLst>
          </p:cNvPr>
          <p:cNvSpPr txBox="1"/>
          <p:nvPr/>
        </p:nvSpPr>
        <p:spPr>
          <a:xfrm>
            <a:off x="4056063" y="6413500"/>
            <a:ext cx="4741862" cy="254000"/>
          </a:xfrm>
          <a:prstGeom prst="rect">
            <a:avLst/>
          </a:prstGeom>
          <a:noFill/>
        </p:spPr>
        <p:txBody>
          <a:bodyPr wrap="none">
            <a:spAutoFit/>
          </a:bodyPr>
          <a:lstStyle/>
          <a:p>
            <a:pPr>
              <a:defRPr/>
            </a:pPr>
            <a:r>
              <a:rPr lang="en-US" sz="1050" dirty="0">
                <a:solidFill>
                  <a:srgbClr val="0070C0"/>
                </a:solidFill>
              </a:rPr>
              <a:t>http://</a:t>
            </a:r>
            <a:r>
              <a:rPr lang="en-US" sz="1050" dirty="0" err="1">
                <a:solidFill>
                  <a:srgbClr val="0070C0"/>
                </a:solidFill>
              </a:rPr>
              <a:t>www.iss.com</a:t>
            </a:r>
            <a:r>
              <a:rPr lang="en-US" sz="1050" dirty="0">
                <a:solidFill>
                  <a:srgbClr val="0070C0"/>
                </a:solidFill>
              </a:rPr>
              <a:t>/resources/reference/</a:t>
            </a:r>
            <a:r>
              <a:rPr lang="en-US" sz="1050" dirty="0" err="1">
                <a:solidFill>
                  <a:srgbClr val="0070C0"/>
                </a:solidFill>
              </a:rPr>
              <a:t>data_tables</a:t>
            </a:r>
            <a:r>
              <a:rPr lang="en-US" sz="1050" dirty="0">
                <a:solidFill>
                  <a:srgbClr val="0070C0"/>
                </a:solidFill>
              </a:rPr>
              <a:t>/</a:t>
            </a:r>
            <a:r>
              <a:rPr lang="en-US" sz="1050" dirty="0" err="1">
                <a:solidFill>
                  <a:srgbClr val="0070C0"/>
                </a:solidFill>
              </a:rPr>
              <a:t>LifetimeDataFluorophores.html</a:t>
            </a:r>
            <a:endParaRPr lang="en-US" sz="1050" dirty="0">
              <a:solidFill>
                <a:srgbClr val="0070C0"/>
              </a:solidFill>
            </a:endParaRPr>
          </a:p>
        </p:txBody>
      </p:sp>
      <p:sp>
        <p:nvSpPr>
          <p:cNvPr id="17413" name="Date Placeholder 1">
            <a:extLst>
              <a:ext uri="{FF2B5EF4-FFF2-40B4-BE49-F238E27FC236}">
                <a16:creationId xmlns:a16="http://schemas.microsoft.com/office/drawing/2014/main" id="{A21141D7-BC47-504E-919F-9D16E799D700}"/>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6DE4848-EF26-424A-88E3-8BBF94221A08}"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7414" name="Footer Placeholder 2">
            <a:extLst>
              <a:ext uri="{FF2B5EF4-FFF2-40B4-BE49-F238E27FC236}">
                <a16:creationId xmlns:a16="http://schemas.microsoft.com/office/drawing/2014/main" id="{437E2C64-66D2-8C4C-ABC9-6C424033D927}"/>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
        <p:nvSpPr>
          <p:cNvPr id="17415" name="Slide Number Placeholder 3">
            <a:extLst>
              <a:ext uri="{FF2B5EF4-FFF2-40B4-BE49-F238E27FC236}">
                <a16:creationId xmlns:a16="http://schemas.microsoft.com/office/drawing/2014/main" id="{EE979702-CF4D-D542-9D91-33EF6646A57F}"/>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E2581889-2033-7C43-ABE9-A5B3E242F58A}" type="slidenum">
              <a:rPr lang="en-US" altLang="en-US" sz="1400" smtClean="0">
                <a:latin typeface="Times New Roman" panose="02020603050405020304" pitchFamily="18" charset="0"/>
              </a:rPr>
              <a:pPr>
                <a:spcBef>
                  <a:spcPct val="0"/>
                </a:spcBef>
                <a:buFontTx/>
                <a:buNone/>
              </a:pPr>
              <a:t>7</a:t>
            </a:fld>
            <a:endParaRPr lang="en-US" altLang="en-US" sz="1400">
              <a:latin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3D5129D3-C066-0241-BA9B-BB1DCF9029F5}"/>
              </a:ext>
            </a:extLst>
          </p:cNvPr>
          <p:cNvSpPr>
            <a:spLocks noGrp="1" noChangeArrowheads="1"/>
          </p:cNvSpPr>
          <p:nvPr>
            <p:ph type="title"/>
          </p:nvPr>
        </p:nvSpPr>
        <p:spPr>
          <a:xfrm>
            <a:off x="533400" y="-152400"/>
            <a:ext cx="7772400" cy="1143000"/>
          </a:xfrm>
        </p:spPr>
        <p:txBody>
          <a:bodyPr/>
          <a:lstStyle/>
          <a:p>
            <a:r>
              <a:rPr lang="en-US" altLang="en-US"/>
              <a:t>Quenching, Bleaching &amp; Saturation</a:t>
            </a:r>
          </a:p>
        </p:txBody>
      </p:sp>
      <p:sp>
        <p:nvSpPr>
          <p:cNvPr id="123906" name="Rectangle 3">
            <a:extLst>
              <a:ext uri="{FF2B5EF4-FFF2-40B4-BE49-F238E27FC236}">
                <a16:creationId xmlns:a16="http://schemas.microsoft.com/office/drawing/2014/main" id="{40A92755-DC01-BB40-92AC-A428F885C046}"/>
              </a:ext>
            </a:extLst>
          </p:cNvPr>
          <p:cNvSpPr>
            <a:spLocks noGrp="1" noChangeArrowheads="1"/>
          </p:cNvSpPr>
          <p:nvPr>
            <p:ph type="body" idx="1"/>
          </p:nvPr>
        </p:nvSpPr>
        <p:spPr>
          <a:xfrm>
            <a:off x="217488" y="1473200"/>
            <a:ext cx="8469312" cy="4114800"/>
          </a:xfrm>
        </p:spPr>
        <p:txBody>
          <a:bodyPr/>
          <a:lstStyle/>
          <a:p>
            <a:r>
              <a:rPr lang="en-US" altLang="en-US" sz="2400" dirty="0">
                <a:ea typeface="ＭＳ Ｐゴシック" panose="020B0600070205080204" pitchFamily="34" charset="-128"/>
              </a:rPr>
              <a:t>Quenching is when excited molecules relax to ground states via nonradiative pathways avoiding fluorescence emission (vibration, collision, intersystem crossing)</a:t>
            </a:r>
          </a:p>
          <a:p>
            <a:r>
              <a:rPr lang="en-US" altLang="en-US" sz="2400" dirty="0">
                <a:ea typeface="ＭＳ Ｐゴシック" panose="020B0600070205080204" pitchFamily="34" charset="-128"/>
              </a:rPr>
              <a:t>Molecular oxygen quenches by increasing the probability of intersystem crossing</a:t>
            </a:r>
          </a:p>
          <a:p>
            <a:r>
              <a:rPr lang="en-US" altLang="en-US" sz="2400" dirty="0">
                <a:ea typeface="ＭＳ Ｐゴシック" panose="020B0600070205080204" pitchFamily="34" charset="-128"/>
              </a:rPr>
              <a:t>Polar solvents such as water generally quench fluorescence by orienting around the exited state dipoles</a:t>
            </a:r>
          </a:p>
          <a:p>
            <a:endParaRPr lang="en-US" altLang="en-US" sz="2400" dirty="0">
              <a:ea typeface="ＭＳ Ｐゴシック" panose="020B0600070205080204" pitchFamily="34" charset="-128"/>
            </a:endParaRPr>
          </a:p>
        </p:txBody>
      </p:sp>
      <p:sp>
        <p:nvSpPr>
          <p:cNvPr id="78852" name="Text Box 4">
            <a:extLst>
              <a:ext uri="{FF2B5EF4-FFF2-40B4-BE49-F238E27FC236}">
                <a16:creationId xmlns:a16="http://schemas.microsoft.com/office/drawing/2014/main" id="{ECC0BDBF-3D62-DD40-9EF9-25E4DAACEAE0}"/>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sym typeface="Symbol" charset="2"/>
              </a:rPr>
              <a:t>Shapiro p 90</a:t>
            </a:r>
          </a:p>
        </p:txBody>
      </p:sp>
      <p:sp>
        <p:nvSpPr>
          <p:cNvPr id="2" name="Date Placeholder 1">
            <a:extLst>
              <a:ext uri="{FF2B5EF4-FFF2-40B4-BE49-F238E27FC236}">
                <a16:creationId xmlns:a16="http://schemas.microsoft.com/office/drawing/2014/main" id="{9F237196-FEF0-6840-BD4E-9E1207E16F15}"/>
              </a:ext>
            </a:extLst>
          </p:cNvPr>
          <p:cNvSpPr>
            <a:spLocks noGrp="1"/>
          </p:cNvSpPr>
          <p:nvPr>
            <p:ph type="dt" sz="half" idx="10"/>
          </p:nvPr>
        </p:nvSpPr>
        <p:spPr/>
        <p:txBody>
          <a:bodyPr/>
          <a:lstStyle/>
          <a:p>
            <a:pPr>
              <a:defRPr/>
            </a:pPr>
            <a:fld id="{19446840-2978-C342-9F24-487CA057A7CE}" type="datetime12">
              <a:rPr lang="en-US" smtClean="0"/>
              <a:t>2:54 PM</a:t>
            </a:fld>
            <a:endParaRPr lang="en-US"/>
          </a:p>
        </p:txBody>
      </p:sp>
      <p:sp>
        <p:nvSpPr>
          <p:cNvPr id="3" name="Footer Placeholder 2">
            <a:extLst>
              <a:ext uri="{FF2B5EF4-FFF2-40B4-BE49-F238E27FC236}">
                <a16:creationId xmlns:a16="http://schemas.microsoft.com/office/drawing/2014/main" id="{D9BADC3D-335E-314D-B036-60575E8605E9}"/>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1DE8545D-F799-5949-844B-8D8ED27419B7}"/>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70</a:t>
            </a:fld>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Date Placeholder 3">
            <a:extLst>
              <a:ext uri="{FF2B5EF4-FFF2-40B4-BE49-F238E27FC236}">
                <a16:creationId xmlns:a16="http://schemas.microsoft.com/office/drawing/2014/main" id="{6AC6C542-A395-254D-82B8-4488E3435DF3}"/>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138DBE-C3EA-A844-8BD1-23C3F562B183}"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24930" name="Slide Number Placeholder 5">
            <a:extLst>
              <a:ext uri="{FF2B5EF4-FFF2-40B4-BE49-F238E27FC236}">
                <a16:creationId xmlns:a16="http://schemas.microsoft.com/office/drawing/2014/main" id="{EE614517-AB2E-FE4F-8208-C4D299B24EA9}"/>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1CCC7C87-4860-154B-8A73-3D6D5C8B1970}" type="slidenum">
              <a:rPr lang="en-US" altLang="en-US" sz="1400" smtClean="0">
                <a:latin typeface="Times New Roman" panose="02020603050405020304" pitchFamily="18" charset="0"/>
              </a:rPr>
              <a:pPr>
                <a:spcBef>
                  <a:spcPct val="0"/>
                </a:spcBef>
                <a:buFontTx/>
                <a:buNone/>
              </a:pPr>
              <a:t>71</a:t>
            </a:fld>
            <a:endParaRPr lang="en-US" altLang="en-US" sz="1400">
              <a:latin typeface="Times New Roman" panose="02020603050405020304" pitchFamily="18" charset="0"/>
            </a:endParaRPr>
          </a:p>
        </p:txBody>
      </p:sp>
      <p:sp>
        <p:nvSpPr>
          <p:cNvPr id="124931" name="Rectangle 2">
            <a:extLst>
              <a:ext uri="{FF2B5EF4-FFF2-40B4-BE49-F238E27FC236}">
                <a16:creationId xmlns:a16="http://schemas.microsoft.com/office/drawing/2014/main" id="{32D0B1C1-B53A-3946-BB5B-509EE589AB21}"/>
              </a:ext>
            </a:extLst>
          </p:cNvPr>
          <p:cNvSpPr>
            <a:spLocks noGrp="1" noChangeArrowheads="1"/>
          </p:cNvSpPr>
          <p:nvPr>
            <p:ph type="title"/>
          </p:nvPr>
        </p:nvSpPr>
        <p:spPr>
          <a:xfrm>
            <a:off x="762000" y="228600"/>
            <a:ext cx="7772400" cy="457200"/>
          </a:xfrm>
        </p:spPr>
        <p:txBody>
          <a:bodyPr/>
          <a:lstStyle/>
          <a:p>
            <a:pPr eaLnBrk="1" hangingPunct="1"/>
            <a:r>
              <a:rPr lang="en-US" altLang="en-US"/>
              <a:t>Lecture Summary</a:t>
            </a:r>
          </a:p>
        </p:txBody>
      </p:sp>
      <p:sp>
        <p:nvSpPr>
          <p:cNvPr id="124932" name="Rectangle 3">
            <a:extLst>
              <a:ext uri="{FF2B5EF4-FFF2-40B4-BE49-F238E27FC236}">
                <a16:creationId xmlns:a16="http://schemas.microsoft.com/office/drawing/2014/main" id="{377992AB-2BE9-DC43-B0C0-DD5237329473}"/>
              </a:ext>
            </a:extLst>
          </p:cNvPr>
          <p:cNvSpPr>
            <a:spLocks noGrp="1" noChangeArrowheads="1"/>
          </p:cNvSpPr>
          <p:nvPr>
            <p:ph type="body" idx="1"/>
          </p:nvPr>
        </p:nvSpPr>
        <p:spPr>
          <a:xfrm>
            <a:off x="609600" y="1066800"/>
            <a:ext cx="7772400" cy="2286000"/>
          </a:xfrm>
        </p:spPr>
        <p:txBody>
          <a:bodyPr/>
          <a:lstStyle/>
          <a:p>
            <a:pPr eaLnBrk="1" hangingPunct="1">
              <a:lnSpc>
                <a:spcPct val="90000"/>
              </a:lnSpc>
            </a:pPr>
            <a:r>
              <a:rPr lang="en-US" altLang="en-US" sz="2800"/>
              <a:t>Light and Matter</a:t>
            </a:r>
          </a:p>
          <a:p>
            <a:pPr eaLnBrk="1" hangingPunct="1">
              <a:lnSpc>
                <a:spcPct val="90000"/>
              </a:lnSpc>
            </a:pPr>
            <a:r>
              <a:rPr lang="en-US" altLang="en-US" sz="2800"/>
              <a:t>Absorption</a:t>
            </a:r>
          </a:p>
          <a:p>
            <a:pPr eaLnBrk="1" hangingPunct="1">
              <a:lnSpc>
                <a:spcPct val="90000"/>
              </a:lnSpc>
            </a:pPr>
            <a:r>
              <a:rPr lang="en-US" altLang="en-US" sz="2800"/>
              <a:t>Fluorescence</a:t>
            </a:r>
          </a:p>
          <a:p>
            <a:pPr eaLnBrk="1" hangingPunct="1">
              <a:lnSpc>
                <a:spcPct val="90000"/>
              </a:lnSpc>
            </a:pPr>
            <a:r>
              <a:rPr lang="en-US" altLang="en-US" sz="2400" b="1">
                <a:solidFill>
                  <a:srgbClr val="0066FF"/>
                </a:solidFill>
              </a:rPr>
              <a:t>From this lecture you should understand:</a:t>
            </a:r>
          </a:p>
          <a:p>
            <a:pPr lvl="1" eaLnBrk="1" hangingPunct="1">
              <a:lnSpc>
                <a:spcPct val="90000"/>
              </a:lnSpc>
            </a:pPr>
            <a:r>
              <a:rPr lang="en-US" altLang="en-US" sz="2000" b="1">
                <a:solidFill>
                  <a:srgbClr val="0066FF"/>
                </a:solidFill>
              </a:rPr>
              <a:t>The nature of fluorescence molecules</a:t>
            </a:r>
          </a:p>
          <a:p>
            <a:pPr lvl="1" eaLnBrk="1" hangingPunct="1">
              <a:lnSpc>
                <a:spcPct val="90000"/>
              </a:lnSpc>
            </a:pPr>
            <a:r>
              <a:rPr lang="en-US" altLang="en-US" sz="2000" b="1">
                <a:solidFill>
                  <a:srgbClr val="0066FF"/>
                </a:solidFill>
              </a:rPr>
              <a:t>How fluorescence is generated</a:t>
            </a:r>
          </a:p>
          <a:p>
            <a:pPr lvl="1" eaLnBrk="1" hangingPunct="1">
              <a:lnSpc>
                <a:spcPct val="90000"/>
              </a:lnSpc>
            </a:pPr>
            <a:r>
              <a:rPr lang="en-US" altLang="en-US" sz="2000" b="1">
                <a:solidFill>
                  <a:srgbClr val="0066FF"/>
                </a:solidFill>
              </a:rPr>
              <a:t>Why molecules have different excitation and emission</a:t>
            </a:r>
          </a:p>
          <a:p>
            <a:pPr lvl="1" eaLnBrk="1" hangingPunct="1">
              <a:lnSpc>
                <a:spcPct val="90000"/>
              </a:lnSpc>
            </a:pPr>
            <a:r>
              <a:rPr lang="en-US" altLang="en-US" sz="2000" b="1">
                <a:solidFill>
                  <a:srgbClr val="0066FF"/>
                </a:solidFill>
              </a:rPr>
              <a:t>What Resonance Energy Transfer is </a:t>
            </a:r>
          </a:p>
          <a:p>
            <a:pPr lvl="1" eaLnBrk="1" hangingPunct="1">
              <a:lnSpc>
                <a:spcPct val="90000"/>
              </a:lnSpc>
            </a:pPr>
            <a:r>
              <a:rPr lang="en-US" altLang="en-US" sz="2000" b="1">
                <a:solidFill>
                  <a:srgbClr val="0066FF"/>
                </a:solidFill>
              </a:rPr>
              <a:t>What quantum yield is</a:t>
            </a:r>
          </a:p>
          <a:p>
            <a:pPr lvl="1" eaLnBrk="1" hangingPunct="1">
              <a:lnSpc>
                <a:spcPct val="90000"/>
              </a:lnSpc>
            </a:pPr>
            <a:r>
              <a:rPr lang="en-US" altLang="en-US" sz="2000" b="1">
                <a:solidFill>
                  <a:srgbClr val="0066FF"/>
                </a:solidFill>
              </a:rPr>
              <a:t>Some common fluorescent molecules</a:t>
            </a:r>
          </a:p>
          <a:p>
            <a:pPr lvl="1" eaLnBrk="1" hangingPunct="1">
              <a:lnSpc>
                <a:spcPct val="90000"/>
              </a:lnSpc>
            </a:pPr>
            <a:r>
              <a:rPr lang="en-US" altLang="en-US" sz="2000" b="1">
                <a:solidFill>
                  <a:srgbClr val="0066FF"/>
                </a:solidFill>
              </a:rPr>
              <a:t>What fluorescence overlap is</a:t>
            </a:r>
          </a:p>
          <a:p>
            <a:pPr lvl="1" eaLnBrk="1" hangingPunct="1">
              <a:lnSpc>
                <a:spcPct val="90000"/>
              </a:lnSpc>
            </a:pPr>
            <a:r>
              <a:rPr lang="en-US" altLang="en-US" sz="2000" b="1">
                <a:solidFill>
                  <a:srgbClr val="0066FF"/>
                </a:solidFill>
              </a:rPr>
              <a:t>How excitation wavelength impacts emission</a:t>
            </a:r>
          </a:p>
        </p:txBody>
      </p:sp>
      <p:sp>
        <p:nvSpPr>
          <p:cNvPr id="124933" name="Footer Placeholder 1">
            <a:extLst>
              <a:ext uri="{FF2B5EF4-FFF2-40B4-BE49-F238E27FC236}">
                <a16:creationId xmlns:a16="http://schemas.microsoft.com/office/drawing/2014/main" id="{622D0D17-5DD7-574E-A760-F208F5CDFD39}"/>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3597AA79-90C0-B748-8C9D-479952E13FA5}"/>
              </a:ext>
            </a:extLst>
          </p:cNvPr>
          <p:cNvSpPr>
            <a:spLocks noGrp="1" noChangeArrowheads="1"/>
          </p:cNvSpPr>
          <p:nvPr>
            <p:ph type="title"/>
          </p:nvPr>
        </p:nvSpPr>
        <p:spPr>
          <a:xfrm>
            <a:off x="625475" y="0"/>
            <a:ext cx="7772400" cy="1143000"/>
          </a:xfrm>
        </p:spPr>
        <p:txBody>
          <a:bodyPr/>
          <a:lstStyle/>
          <a:p>
            <a:r>
              <a:rPr lang="en-US" altLang="en-US"/>
              <a:t>Exctinction</a:t>
            </a:r>
          </a:p>
        </p:txBody>
      </p:sp>
      <p:sp>
        <p:nvSpPr>
          <p:cNvPr id="18434" name="Rectangle 3">
            <a:extLst>
              <a:ext uri="{FF2B5EF4-FFF2-40B4-BE49-F238E27FC236}">
                <a16:creationId xmlns:a16="http://schemas.microsoft.com/office/drawing/2014/main" id="{D9B2D4FA-CA60-C34E-AFED-05100C8814A0}"/>
              </a:ext>
            </a:extLst>
          </p:cNvPr>
          <p:cNvSpPr>
            <a:spLocks noGrp="1" noChangeArrowheads="1"/>
          </p:cNvSpPr>
          <p:nvPr>
            <p:ph type="body" idx="1"/>
          </p:nvPr>
        </p:nvSpPr>
        <p:spPr>
          <a:xfrm>
            <a:off x="401638" y="1085850"/>
            <a:ext cx="8158162" cy="4114800"/>
          </a:xfrm>
        </p:spPr>
        <p:txBody>
          <a:bodyPr/>
          <a:lstStyle/>
          <a:p>
            <a:r>
              <a:rPr lang="en-US" altLang="en-US" sz="2000">
                <a:ea typeface="ＭＳ Ｐゴシック" panose="020B0600070205080204" pitchFamily="34" charset="-128"/>
              </a:rPr>
              <a:t>Using </a:t>
            </a:r>
            <a:r>
              <a:rPr lang="en-US" altLang="en-US" sz="2000">
                <a:solidFill>
                  <a:srgbClr val="FF0000"/>
                </a:solidFill>
                <a:ea typeface="ＭＳ Ｐゴシック" panose="020B0600070205080204" pitchFamily="34" charset="-128"/>
              </a:rPr>
              <a:t>Beer’s law</a:t>
            </a:r>
            <a:r>
              <a:rPr lang="en-US" altLang="en-US" sz="2000">
                <a:ea typeface="ＭＳ Ｐゴシック" panose="020B0600070205080204" pitchFamily="34" charset="-128"/>
              </a:rPr>
              <a:t> (Beer-Lambert law) for light travelling through a curvette thickness d cm containing n molecules/cm</a:t>
            </a:r>
            <a:r>
              <a:rPr lang="en-US" altLang="en-US" sz="2000" baseline="30000">
                <a:ea typeface="ＭＳ Ｐゴシック" panose="020B0600070205080204" pitchFamily="34" charset="-128"/>
              </a:rPr>
              <a:t>3</a:t>
            </a:r>
            <a:r>
              <a:rPr lang="en-US" altLang="en-US" sz="2000">
                <a:ea typeface="ＭＳ Ｐゴシック" panose="020B0600070205080204" pitchFamily="34" charset="-128"/>
              </a:rPr>
              <a:t> </a:t>
            </a:r>
          </a:p>
          <a:p>
            <a:pPr lvl="1">
              <a:buFontTx/>
              <a:buNone/>
            </a:pPr>
            <a:r>
              <a:rPr lang="en-US" altLang="en-US" sz="1800">
                <a:ea typeface="ＭＳ Ｐゴシック" panose="020B0600070205080204" pitchFamily="34" charset="-128"/>
              </a:rPr>
              <a:t>			ln (I</a:t>
            </a:r>
            <a:r>
              <a:rPr lang="en-US" altLang="en-US" sz="1800" baseline="-25000">
                <a:ea typeface="ＭＳ Ｐゴシック" panose="020B0600070205080204" pitchFamily="34" charset="-128"/>
              </a:rPr>
              <a:t>o</a:t>
            </a:r>
            <a:r>
              <a:rPr lang="en-US" altLang="en-US" sz="1800">
                <a:ea typeface="ＭＳ Ｐゴシック" panose="020B0600070205080204" pitchFamily="34" charset="-128"/>
              </a:rPr>
              <a:t>/I) =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nd</a:t>
            </a:r>
          </a:p>
          <a:p>
            <a:pPr lvl="2">
              <a:buFontTx/>
              <a:buNone/>
            </a:pPr>
            <a:r>
              <a:rPr lang="en-US" altLang="en-US" sz="1600">
                <a:ea typeface="ＭＳ Ｐゴシック" panose="020B0600070205080204" pitchFamily="34" charset="-128"/>
              </a:rPr>
              <a:t>where Io and I are the light entering and leaving and </a:t>
            </a:r>
            <a:r>
              <a:rPr lang="en-US" altLang="en-US" sz="1600">
                <a:ea typeface="ＭＳ Ｐゴシック" panose="020B0600070205080204" pitchFamily="34" charset="-128"/>
                <a:sym typeface="Symbol" pitchFamily="2" charset="2"/>
              </a:rPr>
              <a:t></a:t>
            </a:r>
            <a:r>
              <a:rPr lang="en-US" altLang="en-US" sz="1600">
                <a:ea typeface="ＭＳ Ｐゴシック" panose="020B0600070205080204" pitchFamily="34" charset="-128"/>
              </a:rPr>
              <a:t> is the molecular property called the absorption cross section</a:t>
            </a:r>
          </a:p>
          <a:p>
            <a:r>
              <a:rPr lang="en-US" altLang="en-US" sz="2000">
                <a:ea typeface="ＭＳ Ｐゴシック" panose="020B0600070205080204" pitchFamily="34" charset="-128"/>
              </a:rPr>
              <a:t>Now we can state that</a:t>
            </a:r>
          </a:p>
          <a:p>
            <a:pPr lvl="1">
              <a:buFontTx/>
              <a:buNone/>
            </a:pPr>
            <a:r>
              <a:rPr lang="en-US" altLang="en-US" sz="1800">
                <a:ea typeface="ＭＳ Ｐゴシック" panose="020B0600070205080204" pitchFamily="34" charset="-128"/>
              </a:rPr>
              <a:t>			ln (I</a:t>
            </a:r>
            <a:r>
              <a:rPr lang="en-US" altLang="en-US" sz="1800" baseline="-25000">
                <a:ea typeface="ＭＳ Ｐゴシック" panose="020B0600070205080204" pitchFamily="34" charset="-128"/>
              </a:rPr>
              <a:t>o</a:t>
            </a:r>
            <a:r>
              <a:rPr lang="en-US" altLang="en-US" sz="1800">
                <a:ea typeface="ＭＳ Ｐゴシック" panose="020B0600070205080204" pitchFamily="34" charset="-128"/>
              </a:rPr>
              <a:t>/I) =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nd  where C is the concentration and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 is the </a:t>
            </a:r>
            <a:r>
              <a:rPr lang="en-US" altLang="en-US" sz="1800">
                <a:solidFill>
                  <a:srgbClr val="FF0000"/>
                </a:solidFill>
                <a:ea typeface="ＭＳ Ｐゴシック" panose="020B0600070205080204" pitchFamily="34" charset="-128"/>
              </a:rPr>
              <a:t>absorption coefficient</a:t>
            </a:r>
            <a:r>
              <a:rPr lang="en-US" altLang="en-US" sz="1800">
                <a:ea typeface="ＭＳ Ｐゴシック" panose="020B0600070205080204" pitchFamily="34" charset="-128"/>
              </a:rPr>
              <a:t> which reflects the capacity of the absorbing substance to absorb light</a:t>
            </a:r>
          </a:p>
          <a:p>
            <a:r>
              <a:rPr lang="en-US" altLang="en-US" sz="2000">
                <a:ea typeface="ＭＳ Ｐゴシック" panose="020B0600070205080204" pitchFamily="34" charset="-128"/>
              </a:rPr>
              <a:t>If there are n (molecules/cm</a:t>
            </a:r>
            <a:r>
              <a:rPr lang="en-US" altLang="en-US" sz="2000" baseline="30000">
                <a:ea typeface="ＭＳ Ｐゴシック" panose="020B0600070205080204" pitchFamily="34" charset="-128"/>
              </a:rPr>
              <a:t>3</a:t>
            </a:r>
            <a:r>
              <a:rPr lang="en-US" altLang="en-US" sz="2000">
                <a:ea typeface="ＭＳ Ｐゴシック" panose="020B0600070205080204" pitchFamily="34" charset="-128"/>
              </a:rPr>
              <a:t> ; d in cm, </a:t>
            </a:r>
            <a:r>
              <a:rPr lang="en-US" altLang="en-US" sz="2000">
                <a:ea typeface="ＭＳ Ｐゴシック" panose="020B0600070205080204" pitchFamily="34" charset="-128"/>
                <a:sym typeface="Symbol" pitchFamily="2" charset="2"/>
              </a:rPr>
              <a:t></a:t>
            </a:r>
            <a:r>
              <a:rPr lang="en-US" altLang="en-US" sz="2000">
                <a:ea typeface="ＭＳ Ｐゴシック" panose="020B0600070205080204" pitchFamily="34" charset="-128"/>
              </a:rPr>
              <a:t> must be in cm</a:t>
            </a:r>
            <a:r>
              <a:rPr lang="en-US" altLang="en-US" sz="2000" baseline="30000">
                <a:ea typeface="ＭＳ Ｐゴシック" panose="020B0600070205080204" pitchFamily="34" charset="-128"/>
              </a:rPr>
              <a:t>2</a:t>
            </a:r>
            <a:r>
              <a:rPr lang="en-US" altLang="en-US" sz="2000">
                <a:ea typeface="ＭＳ Ｐゴシック" panose="020B0600070205080204" pitchFamily="34" charset="-128"/>
              </a:rPr>
              <a:t> so if </a:t>
            </a:r>
            <a:r>
              <a:rPr lang="en-US" altLang="en-US" sz="2000">
                <a:ea typeface="ＭＳ Ｐゴシック" panose="020B0600070205080204" pitchFamily="34" charset="-128"/>
                <a:sym typeface="Symbol" pitchFamily="2" charset="2"/>
              </a:rPr>
              <a:t></a:t>
            </a:r>
            <a:r>
              <a:rPr lang="en-US" altLang="en-US" sz="2000">
                <a:ea typeface="ＭＳ Ｐゴシック" panose="020B0600070205080204" pitchFamily="34" charset="-128"/>
              </a:rPr>
              <a:t> is in cm</a:t>
            </a:r>
            <a:r>
              <a:rPr lang="en-US" altLang="en-US" sz="2000" baseline="30000">
                <a:ea typeface="ＭＳ Ｐゴシック" panose="020B0600070205080204" pitchFamily="34" charset="-128"/>
              </a:rPr>
              <a:t>2</a:t>
            </a:r>
            <a:r>
              <a:rPr lang="en-US" altLang="en-US" sz="2000">
                <a:ea typeface="ＭＳ Ｐゴシック" panose="020B0600070205080204" pitchFamily="34" charset="-128"/>
              </a:rPr>
              <a:t>/mol, C must be in mol/cm</a:t>
            </a:r>
            <a:r>
              <a:rPr lang="en-US" altLang="en-US" sz="2000" baseline="30000">
                <a:ea typeface="ＭＳ Ｐゴシック" panose="020B0600070205080204" pitchFamily="34" charset="-128"/>
              </a:rPr>
              <a:t>3</a:t>
            </a:r>
            <a:r>
              <a:rPr lang="en-US" altLang="en-US" sz="2000">
                <a:ea typeface="ＭＳ Ｐゴシック" panose="020B0600070205080204" pitchFamily="34" charset="-128"/>
              </a:rPr>
              <a:t> so C=</a:t>
            </a:r>
            <a:r>
              <a:rPr lang="en-US" altLang="en-US" sz="2000">
                <a:ea typeface="ＭＳ Ｐゴシック" panose="020B0600070205080204" pitchFamily="34" charset="-128"/>
                <a:sym typeface="Symbol" pitchFamily="2" charset="2"/>
              </a:rPr>
              <a:t> </a:t>
            </a:r>
            <a:r>
              <a:rPr lang="en-US" altLang="en-US" sz="2000">
                <a:ea typeface="ＭＳ Ｐゴシック" panose="020B0600070205080204" pitchFamily="34" charset="-128"/>
              </a:rPr>
              <a:t>/10</a:t>
            </a:r>
            <a:r>
              <a:rPr lang="en-US" altLang="en-US" sz="2000" baseline="30000">
                <a:ea typeface="ＭＳ Ｐゴシック" panose="020B0600070205080204" pitchFamily="34" charset="-128"/>
              </a:rPr>
              <a:t>3</a:t>
            </a:r>
            <a:endParaRPr lang="en-US" altLang="en-US" sz="2000">
              <a:ea typeface="ＭＳ Ｐゴシック" panose="020B0600070205080204" pitchFamily="34" charset="-128"/>
            </a:endParaRPr>
          </a:p>
          <a:p>
            <a:r>
              <a:rPr lang="en-US" altLang="en-US" sz="2000">
                <a:ea typeface="ＭＳ Ｐゴシック" panose="020B0600070205080204" pitchFamily="34" charset="-128"/>
              </a:rPr>
              <a:t>giving </a:t>
            </a:r>
            <a:endParaRPr lang="en-US" altLang="en-US" sz="1800">
              <a:ea typeface="ＭＳ Ｐゴシック" panose="020B0600070205080204" pitchFamily="34" charset="-128"/>
            </a:endParaRPr>
          </a:p>
          <a:p>
            <a:pPr lvl="1">
              <a:buFontTx/>
              <a:buNone/>
            </a:pPr>
            <a:r>
              <a:rPr lang="en-US" altLang="en-US" sz="1800">
                <a:ea typeface="ＭＳ Ｐゴシック" panose="020B0600070205080204" pitchFamily="34" charset="-128"/>
              </a:rPr>
              <a:t>			log10 (I</a:t>
            </a:r>
            <a:r>
              <a:rPr lang="en-US" altLang="en-US" sz="1800" baseline="-25000">
                <a:ea typeface="ＭＳ Ｐゴシック" panose="020B0600070205080204" pitchFamily="34" charset="-128"/>
              </a:rPr>
              <a:t>o</a:t>
            </a:r>
            <a:r>
              <a:rPr lang="en-US" altLang="en-US" sz="1800">
                <a:ea typeface="ＭＳ Ｐゴシック" panose="020B0600070205080204" pitchFamily="34" charset="-128"/>
              </a:rPr>
              <a:t>/I) =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d = A     </a:t>
            </a:r>
          </a:p>
          <a:p>
            <a:pPr lvl="1">
              <a:buFontTx/>
              <a:buNone/>
            </a:pPr>
            <a:r>
              <a:rPr lang="en-US" altLang="en-US" sz="1800">
                <a:ea typeface="ＭＳ Ｐゴシック" panose="020B0600070205080204" pitchFamily="34" charset="-128"/>
              </a:rPr>
              <a:t>	where A is the </a:t>
            </a:r>
            <a:r>
              <a:rPr lang="en-US" altLang="en-US" sz="1800">
                <a:solidFill>
                  <a:srgbClr val="FF0000"/>
                </a:solidFill>
                <a:ea typeface="ＭＳ Ｐゴシック" panose="020B0600070205080204" pitchFamily="34" charset="-128"/>
              </a:rPr>
              <a:t>absorbance</a:t>
            </a:r>
            <a:r>
              <a:rPr lang="en-US" altLang="en-US" sz="1800">
                <a:ea typeface="ＭＳ Ｐゴシック" panose="020B0600070205080204" pitchFamily="34" charset="-128"/>
              </a:rPr>
              <a:t> or optical density</a:t>
            </a:r>
          </a:p>
          <a:p>
            <a:pPr lvl="1">
              <a:buFontTx/>
              <a:buNone/>
            </a:pPr>
            <a:r>
              <a:rPr lang="en-US" altLang="en-US" sz="1800">
                <a:ea typeface="ＭＳ Ｐゴシック" panose="020B0600070205080204" pitchFamily="34" charset="-128"/>
              </a:rPr>
              <a:t>	and </a:t>
            </a:r>
            <a:r>
              <a:rPr lang="en-US" altLang="en-US" sz="1800">
                <a:ea typeface="ＭＳ Ｐゴシック" panose="020B0600070205080204" pitchFamily="34" charset="-128"/>
                <a:sym typeface="Symbol" pitchFamily="2" charset="2"/>
              </a:rPr>
              <a:t></a:t>
            </a:r>
            <a:r>
              <a:rPr lang="en-US" altLang="en-US" sz="1800">
                <a:ea typeface="ＭＳ Ｐゴシック" panose="020B0600070205080204" pitchFamily="34" charset="-128"/>
              </a:rPr>
              <a:t> is the decadic </a:t>
            </a:r>
            <a:r>
              <a:rPr lang="en-US" altLang="en-US" sz="1800">
                <a:solidFill>
                  <a:srgbClr val="FF0000"/>
                </a:solidFill>
                <a:ea typeface="ＭＳ Ｐゴシック" panose="020B0600070205080204" pitchFamily="34" charset="-128"/>
              </a:rPr>
              <a:t>molar exctinction coeficient</a:t>
            </a:r>
            <a:r>
              <a:rPr lang="en-US" altLang="en-US" sz="1800">
                <a:ea typeface="ＭＳ Ｐゴシック" panose="020B0600070205080204" pitchFamily="34" charset="-128"/>
              </a:rPr>
              <a:t> in dm</a:t>
            </a:r>
            <a:r>
              <a:rPr lang="en-US" altLang="en-US" sz="1800" baseline="30000">
                <a:ea typeface="ＭＳ Ｐゴシック" panose="020B0600070205080204" pitchFamily="34" charset="-128"/>
              </a:rPr>
              <a:t>3</a:t>
            </a:r>
            <a:r>
              <a:rPr lang="en-US" altLang="en-US" sz="1800">
                <a:ea typeface="ＭＳ Ｐゴシック" panose="020B0600070205080204" pitchFamily="34" charset="-128"/>
              </a:rPr>
              <a:t>mol</a:t>
            </a:r>
            <a:r>
              <a:rPr lang="en-US" altLang="en-US" sz="1800" baseline="30000">
                <a:ea typeface="ＭＳ Ｐゴシック" panose="020B0600070205080204" pitchFamily="34" charset="-128"/>
              </a:rPr>
              <a:t>-1</a:t>
            </a:r>
            <a:r>
              <a:rPr lang="en-US" altLang="en-US" sz="1800">
                <a:ea typeface="ＭＳ Ｐゴシック" panose="020B0600070205080204" pitchFamily="34" charset="-128"/>
              </a:rPr>
              <a:t>cm</a:t>
            </a:r>
            <a:r>
              <a:rPr lang="en-US" altLang="en-US" sz="1800" baseline="30000">
                <a:ea typeface="ＭＳ Ｐゴシック" panose="020B0600070205080204" pitchFamily="34" charset="-128"/>
              </a:rPr>
              <a:t>-1</a:t>
            </a:r>
          </a:p>
        </p:txBody>
      </p:sp>
      <p:sp>
        <p:nvSpPr>
          <p:cNvPr id="57348" name="Text Box 4">
            <a:extLst>
              <a:ext uri="{FF2B5EF4-FFF2-40B4-BE49-F238E27FC236}">
                <a16:creationId xmlns:a16="http://schemas.microsoft.com/office/drawing/2014/main" id="{04293CEB-77D8-6040-93DD-1237009BCBC1}"/>
              </a:ext>
            </a:extLst>
          </p:cNvPr>
          <p:cNvSpPr txBox="1">
            <a:spLocks noChangeArrowheads="1"/>
          </p:cNvSpPr>
          <p:nvPr/>
        </p:nvSpPr>
        <p:spPr bwMode="auto">
          <a:xfrm>
            <a:off x="7202488" y="6359525"/>
            <a:ext cx="1728787" cy="304800"/>
          </a:xfrm>
          <a:prstGeom prst="rect">
            <a:avLst/>
          </a:prstGeom>
          <a:solidFill>
            <a:srgbClr val="CCECFF"/>
          </a:solidFill>
          <a:ln>
            <a:noFill/>
          </a:ln>
          <a:effectLst>
            <a:outerShdw blurRad="63500" dist="107763" dir="2700000" algn="ctr" rotWithShape="0">
              <a:srgbClr val="000000">
                <a:alpha val="74998"/>
              </a:srgbClr>
            </a:outerShdw>
          </a:effectLst>
          <a:extLst>
            <a:ext uri="{91240B29-F687-4f45-9708-019B960494DF}"/>
          </a:extLst>
        </p:spPr>
        <p:txBody>
          <a:bodyPr>
            <a:spAutoFit/>
          </a:bodyPr>
          <a:lstStyle/>
          <a:p>
            <a:pPr>
              <a:lnSpc>
                <a:spcPct val="70000"/>
              </a:lnSpc>
              <a:spcBef>
                <a:spcPct val="50000"/>
              </a:spcBef>
              <a:defRPr/>
            </a:pPr>
            <a:r>
              <a:rPr lang="en-US" altLang="en-US" sz="2000">
                <a:latin typeface="Times New Roman" charset="0"/>
                <a:sym typeface="Symbol" charset="2"/>
              </a:rPr>
              <a:t>Shapiro p 86</a:t>
            </a:r>
          </a:p>
        </p:txBody>
      </p:sp>
      <p:sp>
        <p:nvSpPr>
          <p:cNvPr id="2" name="Date Placeholder 1">
            <a:extLst>
              <a:ext uri="{FF2B5EF4-FFF2-40B4-BE49-F238E27FC236}">
                <a16:creationId xmlns:a16="http://schemas.microsoft.com/office/drawing/2014/main" id="{1E9F34CA-EF7C-AA4B-A177-CEE7B6C6AAAD}"/>
              </a:ext>
            </a:extLst>
          </p:cNvPr>
          <p:cNvSpPr>
            <a:spLocks noGrp="1"/>
          </p:cNvSpPr>
          <p:nvPr>
            <p:ph type="dt" sz="half" idx="10"/>
          </p:nvPr>
        </p:nvSpPr>
        <p:spPr/>
        <p:txBody>
          <a:bodyPr/>
          <a:lstStyle/>
          <a:p>
            <a:pPr>
              <a:defRPr/>
            </a:pPr>
            <a:fld id="{67A5EF64-8C4D-CE44-8FE1-B7E126AFE856}" type="datetime12">
              <a:rPr lang="en-US" smtClean="0"/>
              <a:t>2:54 PM</a:t>
            </a:fld>
            <a:endParaRPr lang="en-US"/>
          </a:p>
        </p:txBody>
      </p:sp>
      <p:sp>
        <p:nvSpPr>
          <p:cNvPr id="3" name="Footer Placeholder 2">
            <a:extLst>
              <a:ext uri="{FF2B5EF4-FFF2-40B4-BE49-F238E27FC236}">
                <a16:creationId xmlns:a16="http://schemas.microsoft.com/office/drawing/2014/main" id="{0E7DD371-E78B-B447-989F-D74BB515554A}"/>
              </a:ext>
            </a:extLst>
          </p:cNvPr>
          <p:cNvSpPr>
            <a:spLocks noGrp="1"/>
          </p:cNvSpPr>
          <p:nvPr>
            <p:ph type="ftr" sz="quarter" idx="11"/>
          </p:nvPr>
        </p:nvSpPr>
        <p:spPr/>
        <p:txBody>
          <a:bodyPr/>
          <a:lstStyle/>
          <a:p>
            <a:pPr>
              <a:defRPr/>
            </a:pPr>
            <a:r>
              <a:rPr lang="en-US"/>
              <a:t>© 1990-2020 J. Paul Robinson, Purdue University</a:t>
            </a:r>
            <a:endParaRPr lang="en-US" dirty="0">
              <a:cs typeface="+mn-cs"/>
            </a:endParaRPr>
          </a:p>
        </p:txBody>
      </p:sp>
      <p:sp>
        <p:nvSpPr>
          <p:cNvPr id="4" name="Slide Number Placeholder 3">
            <a:extLst>
              <a:ext uri="{FF2B5EF4-FFF2-40B4-BE49-F238E27FC236}">
                <a16:creationId xmlns:a16="http://schemas.microsoft.com/office/drawing/2014/main" id="{A74B5624-1F7C-9243-90D4-AF75B964705F}"/>
              </a:ext>
            </a:extLst>
          </p:cNvPr>
          <p:cNvSpPr>
            <a:spLocks noGrp="1"/>
          </p:cNvSpPr>
          <p:nvPr>
            <p:ph type="sldNum" sz="quarter" idx="12"/>
          </p:nvPr>
        </p:nvSpPr>
        <p:spPr/>
        <p:txBody>
          <a:bodyPr/>
          <a:lstStyle/>
          <a:p>
            <a:pPr>
              <a:defRPr/>
            </a:pPr>
            <a:r>
              <a:rPr lang="en-US" altLang="en-US"/>
              <a:t>Slide </a:t>
            </a:r>
            <a:fld id="{0FFB30DC-5EFE-E14F-8B2E-CE32BC509129}" type="slidenum">
              <a:rPr lang="en-US" altLang="en-US" smtClean="0"/>
              <a:pPr>
                <a:defRPr/>
              </a:pPr>
              <a:t>8</a:t>
            </a:fld>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ate Placeholder 3">
            <a:extLst>
              <a:ext uri="{FF2B5EF4-FFF2-40B4-BE49-F238E27FC236}">
                <a16:creationId xmlns:a16="http://schemas.microsoft.com/office/drawing/2014/main" id="{0475EAA4-2E57-0E45-AF1B-F52BF2B9B789}"/>
              </a:ext>
            </a:extLst>
          </p:cNvPr>
          <p:cNvSpPr>
            <a:spLocks noGrp="1"/>
          </p:cNvSpPr>
          <p:nvPr>
            <p:ph type="dt" sz="quarter" idx="10"/>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B111AE-9334-264C-B581-204329256A3B}" type="datetime12">
              <a:rPr lang="en-US" altLang="en-US" sz="1400" smtClean="0">
                <a:latin typeface="Times New Roman" panose="02020603050405020304" pitchFamily="18" charset="0"/>
              </a:rPr>
              <a:t>2:54 PM</a:t>
            </a:fld>
            <a:endParaRPr lang="en-US" altLang="en-US" sz="1400">
              <a:latin typeface="Times New Roman" panose="02020603050405020304" pitchFamily="18" charset="0"/>
            </a:endParaRPr>
          </a:p>
        </p:txBody>
      </p:sp>
      <p:sp>
        <p:nvSpPr>
          <p:cNvPr id="19458" name="Slide Number Placeholder 5">
            <a:extLst>
              <a:ext uri="{FF2B5EF4-FFF2-40B4-BE49-F238E27FC236}">
                <a16:creationId xmlns:a16="http://schemas.microsoft.com/office/drawing/2014/main" id="{2CDEF563-2AA8-F447-ADFC-ADBF4BD392DE}"/>
              </a:ext>
            </a:extLst>
          </p:cNvPr>
          <p:cNvSpPr>
            <a:spLocks noGrp="1"/>
          </p:cNvSpPr>
          <p:nvPr>
            <p:ph type="sldNum" sz="quarter" idx="12"/>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latin typeface="Times New Roman" panose="02020603050405020304" pitchFamily="18" charset="0"/>
              </a:rPr>
              <a:t>Slide </a:t>
            </a:r>
            <a:fld id="{8388677B-5949-5B4C-8ACF-2A49DB035E77}" type="slidenum">
              <a:rPr lang="en-US" altLang="en-US" sz="1400" smtClean="0">
                <a:latin typeface="Times New Roman" panose="02020603050405020304" pitchFamily="18" charset="0"/>
              </a:rPr>
              <a:pPr>
                <a:spcBef>
                  <a:spcPct val="0"/>
                </a:spcBef>
                <a:buFontTx/>
                <a:buNone/>
              </a:pPr>
              <a:t>9</a:t>
            </a:fld>
            <a:endParaRPr lang="en-US" altLang="en-US" sz="1400">
              <a:latin typeface="Times New Roman" panose="02020603050405020304" pitchFamily="18" charset="0"/>
            </a:endParaRPr>
          </a:p>
        </p:txBody>
      </p:sp>
      <p:sp>
        <p:nvSpPr>
          <p:cNvPr id="19459" name="Rectangle 2">
            <a:extLst>
              <a:ext uri="{FF2B5EF4-FFF2-40B4-BE49-F238E27FC236}">
                <a16:creationId xmlns:a16="http://schemas.microsoft.com/office/drawing/2014/main" id="{474339B0-FC34-6248-A85C-8C49985DB2F7}"/>
              </a:ext>
            </a:extLst>
          </p:cNvPr>
          <p:cNvSpPr>
            <a:spLocks noGrp="1" noChangeArrowheads="1"/>
          </p:cNvSpPr>
          <p:nvPr>
            <p:ph type="title"/>
          </p:nvPr>
        </p:nvSpPr>
        <p:spPr>
          <a:xfrm>
            <a:off x="644525" y="0"/>
            <a:ext cx="7772400" cy="1143000"/>
          </a:xfrm>
        </p:spPr>
        <p:txBody>
          <a:bodyPr/>
          <a:lstStyle/>
          <a:p>
            <a:pPr eaLnBrk="1" hangingPunct="1"/>
            <a:r>
              <a:rPr lang="en-US" altLang="en-US"/>
              <a:t>Absorbance</a:t>
            </a:r>
          </a:p>
        </p:txBody>
      </p:sp>
      <p:sp>
        <p:nvSpPr>
          <p:cNvPr id="19460" name="Rectangle 3">
            <a:extLst>
              <a:ext uri="{FF2B5EF4-FFF2-40B4-BE49-F238E27FC236}">
                <a16:creationId xmlns:a16="http://schemas.microsoft.com/office/drawing/2014/main" id="{1939FBCE-E59C-7F44-87DF-B435B1B58B08}"/>
              </a:ext>
            </a:extLst>
          </p:cNvPr>
          <p:cNvSpPr>
            <a:spLocks noGrp="1" noChangeArrowheads="1"/>
          </p:cNvSpPr>
          <p:nvPr>
            <p:ph type="body" idx="1"/>
          </p:nvPr>
        </p:nvSpPr>
        <p:spPr>
          <a:xfrm>
            <a:off x="503238" y="1006475"/>
            <a:ext cx="8335962" cy="4114800"/>
          </a:xfrm>
        </p:spPr>
        <p:txBody>
          <a:bodyPr/>
          <a:lstStyle/>
          <a:p>
            <a:pPr eaLnBrk="1" hangingPunct="1">
              <a:lnSpc>
                <a:spcPct val="90000"/>
              </a:lnSpc>
            </a:pPr>
            <a:r>
              <a:rPr lang="en-US" altLang="en-US" sz="2400"/>
              <a:t>O.D. units or absorbance is expressed in </a:t>
            </a:r>
            <a:r>
              <a:rPr lang="en-US" altLang="en-US" sz="2400">
                <a:solidFill>
                  <a:srgbClr val="FF0000"/>
                </a:solidFill>
              </a:rPr>
              <a:t>logarithmic terms</a:t>
            </a:r>
            <a:r>
              <a:rPr lang="en-US" altLang="en-US" sz="2400"/>
              <a:t> so they are </a:t>
            </a:r>
            <a:r>
              <a:rPr lang="en-US" altLang="en-US" sz="2400">
                <a:solidFill>
                  <a:srgbClr val="FF0000"/>
                </a:solidFill>
              </a:rPr>
              <a:t>additive</a:t>
            </a:r>
            <a:r>
              <a:rPr lang="en-US" altLang="en-US" sz="2400"/>
              <a:t>.</a:t>
            </a:r>
          </a:p>
          <a:p>
            <a:pPr eaLnBrk="1" hangingPunct="1">
              <a:lnSpc>
                <a:spcPct val="90000"/>
              </a:lnSpc>
            </a:pPr>
            <a:r>
              <a:rPr lang="en-US" altLang="en-US" sz="2400"/>
              <a:t>e.g. an object of O.D. of 1.0 absorbs 90% of the light. Another object of O.D. 1.0 placed in the path of the 10% of the light 10% of this light or 1% of the original light is transmitted by the second object</a:t>
            </a:r>
          </a:p>
          <a:p>
            <a:pPr eaLnBrk="1" hangingPunct="1">
              <a:lnSpc>
                <a:spcPct val="90000"/>
              </a:lnSpc>
            </a:pPr>
            <a:r>
              <a:rPr lang="en-US" altLang="en-US" sz="2400"/>
              <a:t>It is possible to express the </a:t>
            </a:r>
            <a:r>
              <a:rPr lang="en-US" altLang="en-US" sz="2400">
                <a:solidFill>
                  <a:srgbClr val="FF0000"/>
                </a:solidFill>
              </a:rPr>
              <a:t>absorbance</a:t>
            </a:r>
            <a:r>
              <a:rPr lang="en-US" altLang="en-US" sz="2400"/>
              <a:t> of a mixture of substances at a particular wavelength as the </a:t>
            </a:r>
            <a:r>
              <a:rPr lang="en-US" altLang="en-US" sz="2400">
                <a:solidFill>
                  <a:srgbClr val="FF0000"/>
                </a:solidFill>
              </a:rPr>
              <a:t>sum</a:t>
            </a:r>
            <a:r>
              <a:rPr lang="en-US" altLang="en-US" sz="2400"/>
              <a:t> of the absorbances of the components</a:t>
            </a:r>
          </a:p>
          <a:p>
            <a:pPr eaLnBrk="1" hangingPunct="1">
              <a:lnSpc>
                <a:spcPct val="90000"/>
              </a:lnSpc>
            </a:pPr>
            <a:r>
              <a:rPr lang="en-US" altLang="en-US" sz="2400"/>
              <a:t>You can calculate the cross sectional area of a molecule to determine how efficient it will absorb photons. The </a:t>
            </a:r>
            <a:r>
              <a:rPr lang="en-US" altLang="en-US" sz="2400">
                <a:solidFill>
                  <a:srgbClr val="FF0000"/>
                </a:solidFill>
              </a:rPr>
              <a:t>extinction coefficient</a:t>
            </a:r>
            <a:r>
              <a:rPr lang="en-US" altLang="en-US" sz="2400"/>
              <a:t> indicates this value</a:t>
            </a:r>
          </a:p>
        </p:txBody>
      </p:sp>
      <p:sp>
        <p:nvSpPr>
          <p:cNvPr id="19461" name="Text Box 4">
            <a:extLst>
              <a:ext uri="{FF2B5EF4-FFF2-40B4-BE49-F238E27FC236}">
                <a16:creationId xmlns:a16="http://schemas.microsoft.com/office/drawing/2014/main" id="{1ABB651E-99BB-BA45-B061-8A70686757F2}"/>
              </a:ext>
            </a:extLst>
          </p:cNvPr>
          <p:cNvSpPr txBox="1">
            <a:spLocks noChangeArrowheads="1"/>
          </p:cNvSpPr>
          <p:nvPr/>
        </p:nvSpPr>
        <p:spPr bwMode="auto">
          <a:xfrm>
            <a:off x="7010400" y="5638800"/>
            <a:ext cx="1828800" cy="496888"/>
          </a:xfrm>
          <a:prstGeom prst="rect">
            <a:avLst/>
          </a:prstGeom>
          <a:noFill/>
          <a:ln>
            <a:noFill/>
          </a:ln>
          <a:effectLst/>
          <a:extLst>
            <a:ext uri="{909E8E84-426E-40DD-AFC4-6F175D3DCCD1}">
              <a14:hiddenFill xmlns:a14="http://schemas.microsoft.com/office/drawing/2010/main">
                <a:solidFill>
                  <a:srgbClr val="CCE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70000"/>
              </a:lnSpc>
              <a:spcBef>
                <a:spcPct val="50000"/>
              </a:spcBef>
              <a:buFontTx/>
              <a:buNone/>
            </a:pPr>
            <a:r>
              <a:rPr lang="en-US" altLang="en-US" sz="1400">
                <a:latin typeface="Times New Roman" panose="02020603050405020304" pitchFamily="18" charset="0"/>
                <a:sym typeface="Symbol" pitchFamily="2" charset="2"/>
              </a:rPr>
              <a:t>3</a:t>
            </a:r>
            <a:r>
              <a:rPr lang="en-US" altLang="en-US" sz="1400" baseline="30000">
                <a:latin typeface="Times New Roman" panose="02020603050405020304" pitchFamily="18" charset="0"/>
                <a:sym typeface="Symbol" pitchFamily="2" charset="2"/>
              </a:rPr>
              <a:t>rd</a:t>
            </a:r>
            <a:r>
              <a:rPr lang="en-US" altLang="en-US" sz="1400">
                <a:latin typeface="Times New Roman" panose="02020603050405020304" pitchFamily="18" charset="0"/>
                <a:sym typeface="Symbol" pitchFamily="2" charset="2"/>
              </a:rPr>
              <a:t> ed. Shapiro p 87</a:t>
            </a:r>
          </a:p>
          <a:p>
            <a:pPr>
              <a:lnSpc>
                <a:spcPct val="70000"/>
              </a:lnSpc>
              <a:spcBef>
                <a:spcPct val="50000"/>
              </a:spcBef>
              <a:buFontTx/>
              <a:buNone/>
            </a:pPr>
            <a:r>
              <a:rPr lang="en-US" altLang="en-US" sz="1400">
                <a:latin typeface="Times New Roman" panose="02020603050405020304" pitchFamily="18" charset="0"/>
                <a:sym typeface="Symbol" pitchFamily="2" charset="2"/>
              </a:rPr>
              <a:t>4</a:t>
            </a:r>
            <a:r>
              <a:rPr lang="en-US" altLang="en-US" sz="1400" baseline="30000">
                <a:latin typeface="Times New Roman" panose="02020603050405020304" pitchFamily="18" charset="0"/>
                <a:sym typeface="Symbol" pitchFamily="2" charset="2"/>
              </a:rPr>
              <a:t>th</a:t>
            </a:r>
            <a:r>
              <a:rPr lang="en-US" altLang="en-US" sz="1400">
                <a:latin typeface="Times New Roman" panose="02020603050405020304" pitchFamily="18" charset="0"/>
                <a:sym typeface="Symbol" pitchFamily="2" charset="2"/>
              </a:rPr>
              <a:t> Ed. Shapiro p 111</a:t>
            </a:r>
          </a:p>
        </p:txBody>
      </p:sp>
      <p:sp>
        <p:nvSpPr>
          <p:cNvPr id="19462" name="Footer Placeholder 1">
            <a:extLst>
              <a:ext uri="{FF2B5EF4-FFF2-40B4-BE49-F238E27FC236}">
                <a16:creationId xmlns:a16="http://schemas.microsoft.com/office/drawing/2014/main" id="{F3B74FCA-D2E3-4849-8BF2-A3428385339B}"/>
              </a:ext>
            </a:extLst>
          </p:cNvPr>
          <p:cNvSpPr>
            <a:spLocks noGrp="1"/>
          </p:cNvSpPr>
          <p:nvPr>
            <p:ph type="ftr" sz="quarter" idx="11"/>
          </p:nvPr>
        </p:nvSpPr>
        <p:spPr>
          <a:noFill/>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Times New Roman" panose="02020603050405020304" pitchFamily="18" charset="0"/>
                <a:ea typeface="Times New Roman" panose="02020603050405020304" pitchFamily="18" charset="0"/>
              </a:rPr>
              <a:t>© 1990-2020 J. Paul Robinson, Purdue University</a:t>
            </a:r>
          </a:p>
        </p:txBody>
      </p:sp>
    </p:spTree>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2159</TotalTime>
  <Words>4451</Words>
  <Application>Microsoft Macintosh PowerPoint</Application>
  <PresentationFormat>On-screen Show (4:3)</PresentationFormat>
  <Paragraphs>703</Paragraphs>
  <Slides>71</Slides>
  <Notes>47</Notes>
  <HiddenSlides>0</HiddenSlides>
  <MMClips>1</MMClips>
  <ScaleCrop>false</ScaleCrop>
  <HeadingPairs>
    <vt:vector size="10" baseType="variant">
      <vt:variant>
        <vt:lpstr>Fonts Used</vt:lpstr>
      </vt:variant>
      <vt:variant>
        <vt:i4>6</vt:i4>
      </vt:variant>
      <vt:variant>
        <vt:lpstr>Theme</vt:lpstr>
      </vt:variant>
      <vt:variant>
        <vt:i4>1</vt:i4>
      </vt:variant>
      <vt:variant>
        <vt:lpstr>Links</vt:lpstr>
      </vt:variant>
      <vt:variant>
        <vt:i4>9</vt:i4>
      </vt:variant>
      <vt:variant>
        <vt:lpstr>Embedded OLE Servers</vt:lpstr>
      </vt:variant>
      <vt:variant>
        <vt:i4>1</vt:i4>
      </vt:variant>
      <vt:variant>
        <vt:lpstr>Slide Titles</vt:lpstr>
      </vt:variant>
      <vt:variant>
        <vt:i4>71</vt:i4>
      </vt:variant>
    </vt:vector>
  </HeadingPairs>
  <TitlesOfParts>
    <vt:vector size="88" baseType="lpstr">
      <vt:lpstr>Arial</vt:lpstr>
      <vt:lpstr>Arial</vt:lpstr>
      <vt:lpstr>Georgia</vt:lpstr>
      <vt:lpstr>Helvetica</vt:lpstr>
      <vt:lpstr>Symbol</vt:lpstr>
      <vt:lpstr>Times New Roman</vt:lpstr>
      <vt:lpstr>Default Design</vt:lpstr>
      <vt:lpstr>file:///Users/wombat/OneDrive%20-%20purdue.edu/Classes/Xara%20stuff/bangs%20latex%20course/histogram%20example%204.xar</vt:lpstr>
      <vt:lpstr>file:///Users/wombat/OneDrive%20-%20purdue.edu/Classes/xara%20stuff/Models-cells-fluorescence/Basic%20Cyometry/spectral%20overlap.xar</vt:lpstr>
      <vt:lpstr>file:///Users/wombat/OneDrive%20-%20purdue.edu/Classes/xara%20stuff/Models-cells-fluorescence/Basic%20Cyometry/spectral%20overlap-4.xar</vt:lpstr>
      <vt:lpstr>file:///Users/wombat/OneDrive%20-%20purdue.edu/Classes/xara%20stuff/Models-cells-fluorescence/Basic%20Cyometry/spectral%20overlap3.xar</vt:lpstr>
      <vt:lpstr>file:///Users/wombat/OneDrive%20-%20purdue.edu/Classes/Xara%20stuff/bangs%20latex%20course/histogram%20example%204.xar</vt:lpstr>
      <vt:lpstr>file:///Users/wombat/OneDrive%20-%20purdue.edu/Classes/Xara%20stuff/bangs%20latex%20course/histogram%20example%205.xar</vt:lpstr>
      <vt:lpstr>file:///Users/wombat/OneDrive%20-%20purdue.edu/Classes/Xara%20stuff/bangs%20latex%20course/histogram%20example%206.xar</vt:lpstr>
      <vt:lpstr>file:///Users/wombat/OneDrive%20-%20purdue.edu/Classes/Xara%20stuff/bangs%20latex%20course/histogram%20example%207.xar</vt:lpstr>
      <vt:lpstr>file:///Users/wombat/OneDrive%20-%20purdue.edu/Classes/xara%20stuff/Models-cells-fluorescence/Basic%20Cyometry/cell%20cycle.xar</vt:lpstr>
      <vt:lpstr>Document</vt:lpstr>
      <vt:lpstr>BMS 631: Lecture 4</vt:lpstr>
      <vt:lpstr>Absorption</vt:lpstr>
      <vt:lpstr>Fluorophores have different absorption properties </vt:lpstr>
      <vt:lpstr>Lifetime</vt:lpstr>
      <vt:lpstr>Fluorescence Lifetime</vt:lpstr>
      <vt:lpstr>Fluorescence Lifetimes</vt:lpstr>
      <vt:lpstr>Fluorescence Lifetimes</vt:lpstr>
      <vt:lpstr>Exctinction</vt:lpstr>
      <vt:lpstr>Absorbance</vt:lpstr>
      <vt:lpstr>Parameters</vt:lpstr>
      <vt:lpstr>Fluorescence</vt:lpstr>
      <vt:lpstr>Fluorescence</vt:lpstr>
      <vt:lpstr>PowerPoint Presentation</vt:lpstr>
      <vt:lpstr>Fluorescence</vt:lpstr>
      <vt:lpstr>About excitation</vt:lpstr>
      <vt:lpstr>Fluorescence</vt:lpstr>
      <vt:lpstr>Fluorescence</vt:lpstr>
      <vt:lpstr>PowerPoint Presentation</vt:lpstr>
      <vt:lpstr>PowerPoint Presentation</vt:lpstr>
      <vt:lpstr>Simplified Jablonski Diagram</vt:lpstr>
      <vt:lpstr>Fluorescence</vt:lpstr>
      <vt:lpstr>Fluorescence</vt:lpstr>
      <vt:lpstr>Fluorescence</vt:lpstr>
      <vt:lpstr>Fluorescence Excitation Spectra</vt:lpstr>
      <vt:lpstr>Conclusions</vt:lpstr>
      <vt:lpstr>Relative absorbance of phycobiliproteins</vt:lpstr>
      <vt:lpstr>Allophycocyanin (APC)</vt:lpstr>
      <vt:lpstr>Some Common Laser lines</vt:lpstr>
      <vt:lpstr>Quenching, Bleaching &amp; Saturation</vt:lpstr>
      <vt:lpstr>Photobleaching</vt:lpstr>
      <vt:lpstr>Fluorescence</vt:lpstr>
      <vt:lpstr>Photobleaching example from microscopy</vt:lpstr>
      <vt:lpstr>Excitation Saturation</vt:lpstr>
      <vt:lpstr>Phosphorescence</vt:lpstr>
      <vt:lpstr>Fluorochrome excitation and emission spectra</vt:lpstr>
      <vt:lpstr>Excitation - Emission Peaks</vt:lpstr>
      <vt:lpstr>Excitation Efficiency</vt:lpstr>
      <vt:lpstr>The problem of spectral overlap</vt:lpstr>
      <vt:lpstr>PowerPoint Presentation</vt:lpstr>
      <vt:lpstr>PowerPoint Presentation</vt:lpstr>
      <vt:lpstr>PowerPoint Presentation</vt:lpstr>
      <vt:lpstr>PowerPoint Presentation</vt:lpstr>
      <vt:lpstr>Resonance Energy Transfer</vt:lpstr>
      <vt:lpstr>FRET properties</vt:lpstr>
      <vt:lpstr>Fluorescence Förster Resonance Energy Transfer (FRET) </vt:lpstr>
      <vt:lpstr>Note added of interest</vt:lpstr>
      <vt:lpstr>Raman Scatter</vt:lpstr>
      <vt:lpstr>PowerPoint Presentation</vt:lpstr>
      <vt:lpstr>Probes for Proteins</vt:lpstr>
      <vt:lpstr>Specific Organelle Probes</vt:lpstr>
      <vt:lpstr>Fluorescence Overlap</vt:lpstr>
      <vt:lpstr>Fluorescence Overlap</vt:lpstr>
      <vt:lpstr>Fluorescence Overlap</vt:lpstr>
      <vt:lpstr>Fluorescence</vt:lpstr>
      <vt:lpstr>Mixing fluorochromes</vt:lpstr>
      <vt:lpstr>Mixing fluorochromes</vt:lpstr>
      <vt:lpstr>Mixing fluorochromes</vt:lpstr>
      <vt:lpstr>PowerPoint Presentation</vt:lpstr>
      <vt:lpstr>Change of Excitation</vt:lpstr>
      <vt:lpstr>Tandem conjugates</vt:lpstr>
      <vt:lpstr>APC is exited nicely by 632 nm</vt:lpstr>
      <vt:lpstr>APC and the Tandem</vt:lpstr>
      <vt:lpstr>And now with 3 probes from 632 nm</vt:lpstr>
      <vt:lpstr>And now with 3 probes from 561 nm</vt:lpstr>
      <vt:lpstr>Change Excitation – nothing!</vt:lpstr>
      <vt:lpstr>PE-tandems</vt:lpstr>
      <vt:lpstr>PE Tandems with 561 Excitation – more efficient</vt:lpstr>
      <vt:lpstr>We can learn about dyes and filters by going to several sites to reveal properties</vt:lpstr>
      <vt:lpstr>DNA analysis – using PI</vt:lpstr>
      <vt:lpstr>Quenching, Bleaching &amp; Saturation</vt:lpstr>
      <vt:lpstr>Lecture Summary</vt:lpstr>
    </vt:vector>
  </TitlesOfParts>
  <Company>Purdue University Cytometry Laboratories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BMS 631: Lecture 3</dc:title>
  <dc:creator>J. Paul Robinson</dc:creator>
  <cp:lastModifiedBy>Joseph Paul Robinson</cp:lastModifiedBy>
  <cp:revision>161</cp:revision>
  <dcterms:created xsi:type="dcterms:W3CDTF">2001-11-19T18:37:12Z</dcterms:created>
  <dcterms:modified xsi:type="dcterms:W3CDTF">2020-02-09T21:17:16Z</dcterms:modified>
</cp:coreProperties>
</file>