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handoutMasterIdLst>
    <p:handoutMasterId r:id="rId37"/>
  </p:handoutMasterIdLst>
  <p:sldIdLst>
    <p:sldId id="290" r:id="rId2"/>
    <p:sldId id="291" r:id="rId3"/>
    <p:sldId id="340" r:id="rId4"/>
    <p:sldId id="292" r:id="rId5"/>
    <p:sldId id="358" r:id="rId6"/>
    <p:sldId id="359" r:id="rId7"/>
    <p:sldId id="293" r:id="rId8"/>
    <p:sldId id="294" r:id="rId9"/>
    <p:sldId id="295" r:id="rId10"/>
    <p:sldId id="341" r:id="rId11"/>
    <p:sldId id="301" r:id="rId12"/>
    <p:sldId id="302" r:id="rId13"/>
    <p:sldId id="297" r:id="rId14"/>
    <p:sldId id="362" r:id="rId15"/>
    <p:sldId id="365" r:id="rId16"/>
    <p:sldId id="363" r:id="rId17"/>
    <p:sldId id="317" r:id="rId18"/>
    <p:sldId id="307" r:id="rId19"/>
    <p:sldId id="298" r:id="rId20"/>
    <p:sldId id="299" r:id="rId21"/>
    <p:sldId id="342" r:id="rId22"/>
    <p:sldId id="303" r:id="rId23"/>
    <p:sldId id="304" r:id="rId24"/>
    <p:sldId id="305" r:id="rId25"/>
    <p:sldId id="306" r:id="rId26"/>
    <p:sldId id="331" r:id="rId27"/>
    <p:sldId id="319" r:id="rId28"/>
    <p:sldId id="338" r:id="rId29"/>
    <p:sldId id="318" r:id="rId30"/>
    <p:sldId id="328" r:id="rId31"/>
    <p:sldId id="325" r:id="rId32"/>
    <p:sldId id="360" r:id="rId33"/>
    <p:sldId id="361" r:id="rId34"/>
    <p:sldId id="343" r:id="rId3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03"/>
    <p:restoredTop sz="94886"/>
  </p:normalViewPr>
  <p:slideViewPr>
    <p:cSldViewPr snapToGrid="0">
      <p:cViewPr>
        <p:scale>
          <a:sx n="152" d="100"/>
          <a:sy n="152" d="100"/>
        </p:scale>
        <p:origin x="0" y="736"/>
      </p:cViewPr>
      <p:guideLst>
        <p:guide orient="horz" pos="2160"/>
        <p:guide pos="2880"/>
      </p:guideLst>
    </p:cSldViewPr>
  </p:slideViewPr>
  <p:outlineViewPr>
    <p:cViewPr>
      <p:scale>
        <a:sx n="33" d="100"/>
        <a:sy n="33" d="100"/>
      </p:scale>
      <p:origin x="0" y="-10984"/>
    </p:cViewPr>
  </p:outlineViewPr>
  <p:notesTextViewPr>
    <p:cViewPr>
      <p:scale>
        <a:sx n="1" d="1"/>
        <a:sy n="1" d="1"/>
      </p:scale>
      <p:origin x="0" y="0"/>
    </p:cViewPr>
  </p:notesTextViewPr>
  <p:sorterViewPr>
    <p:cViewPr varScale="1">
      <p:scale>
        <a:sx n="100" d="100"/>
        <a:sy n="100" d="100"/>
      </p:scale>
      <p:origin x="0" y="15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297E9C2-DCB4-D748-A527-6F251C35C563}"/>
              </a:ext>
            </a:extLst>
          </p:cNvPr>
          <p:cNvSpPr>
            <a:spLocks noGrp="1" noChangeArrowheads="1"/>
          </p:cNvSpPr>
          <p:nvPr>
            <p:ph type="hdr" sz="quarter"/>
          </p:nvPr>
        </p:nvSpPr>
        <p:spPr bwMode="auto">
          <a:xfrm>
            <a:off x="0" y="0"/>
            <a:ext cx="3048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8915" name="Rectangle 3">
            <a:extLst>
              <a:ext uri="{FF2B5EF4-FFF2-40B4-BE49-F238E27FC236}">
                <a16:creationId xmlns:a16="http://schemas.microsoft.com/office/drawing/2014/main" id="{238F6084-2370-2144-9BAB-8075CAF7DE9D}"/>
              </a:ext>
            </a:extLst>
          </p:cNvPr>
          <p:cNvSpPr>
            <a:spLocks noGrp="1" noChangeArrowheads="1"/>
          </p:cNvSpPr>
          <p:nvPr>
            <p:ph type="dt" sz="quarter" idx="1"/>
          </p:nvPr>
        </p:nvSpPr>
        <p:spPr bwMode="auto">
          <a:xfrm>
            <a:off x="3962400" y="0"/>
            <a:ext cx="3048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defRPr>
            </a:lvl1pPr>
          </a:lstStyle>
          <a:p>
            <a:pPr>
              <a:defRPr/>
            </a:pPr>
            <a:endParaRPr lang="en-US"/>
          </a:p>
        </p:txBody>
      </p:sp>
      <p:sp>
        <p:nvSpPr>
          <p:cNvPr id="38916" name="Rectangle 4">
            <a:extLst>
              <a:ext uri="{FF2B5EF4-FFF2-40B4-BE49-F238E27FC236}">
                <a16:creationId xmlns:a16="http://schemas.microsoft.com/office/drawing/2014/main" id="{463DD1AF-AC98-AA44-AD55-E294555164CE}"/>
              </a:ext>
            </a:extLst>
          </p:cNvPr>
          <p:cNvSpPr>
            <a:spLocks noGrp="1" noChangeArrowheads="1"/>
          </p:cNvSpPr>
          <p:nvPr>
            <p:ph type="ftr" sz="quarter" idx="2"/>
          </p:nvPr>
        </p:nvSpPr>
        <p:spPr bwMode="auto">
          <a:xfrm>
            <a:off x="0" y="8839200"/>
            <a:ext cx="3048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8917" name="Rectangle 5">
            <a:extLst>
              <a:ext uri="{FF2B5EF4-FFF2-40B4-BE49-F238E27FC236}">
                <a16:creationId xmlns:a16="http://schemas.microsoft.com/office/drawing/2014/main" id="{B30FA8E2-0D0D-BC4B-A694-9F11DB5936A4}"/>
              </a:ext>
            </a:extLst>
          </p:cNvPr>
          <p:cNvSpPr>
            <a:spLocks noGrp="1" noChangeArrowheads="1"/>
          </p:cNvSpPr>
          <p:nvPr>
            <p:ph type="sldNum" sz="quarter" idx="3"/>
          </p:nvPr>
        </p:nvSpPr>
        <p:spPr bwMode="auto">
          <a:xfrm>
            <a:off x="3962400" y="8839200"/>
            <a:ext cx="3048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Times New Roman" charset="0"/>
                <a:ea typeface="ＭＳ Ｐゴシック" charset="-128"/>
              </a:defRPr>
            </a:lvl1pPr>
          </a:lstStyle>
          <a:p>
            <a:pPr>
              <a:defRPr/>
            </a:pPr>
            <a:fld id="{218DA64E-7B24-F84A-BB99-55F12FE742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9C3F97DB-EC35-A743-B822-40C344FD6C2E}"/>
              </a:ext>
            </a:extLst>
          </p:cNvPr>
          <p:cNvSpPr>
            <a:spLocks noGrp="1" noChangeArrowheads="1"/>
          </p:cNvSpPr>
          <p:nvPr>
            <p:ph type="hdr" sz="quarter"/>
          </p:nvPr>
        </p:nvSpPr>
        <p:spPr bwMode="auto">
          <a:xfrm>
            <a:off x="0" y="0"/>
            <a:ext cx="3038475" cy="465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defTabSz="931863">
              <a:defRPr sz="1200">
                <a:latin typeface="Times New Roman" charset="0"/>
                <a:ea typeface="ＭＳ Ｐゴシック" charset="0"/>
              </a:defRPr>
            </a:lvl1pPr>
          </a:lstStyle>
          <a:p>
            <a:pPr>
              <a:defRPr/>
            </a:pPr>
            <a:endParaRPr lang="en-US"/>
          </a:p>
        </p:txBody>
      </p:sp>
      <p:sp>
        <p:nvSpPr>
          <p:cNvPr id="9219" name="Rectangle 1027">
            <a:extLst>
              <a:ext uri="{FF2B5EF4-FFF2-40B4-BE49-F238E27FC236}">
                <a16:creationId xmlns:a16="http://schemas.microsoft.com/office/drawing/2014/main" id="{F7C613CA-A424-A44C-992A-3DD86D129168}"/>
              </a:ext>
            </a:extLst>
          </p:cNvPr>
          <p:cNvSpPr>
            <a:spLocks noGrp="1" noChangeArrowheads="1"/>
          </p:cNvSpPr>
          <p:nvPr>
            <p:ph type="dt" idx="1"/>
          </p:nvPr>
        </p:nvSpPr>
        <p:spPr bwMode="auto">
          <a:xfrm>
            <a:off x="3971925" y="0"/>
            <a:ext cx="3038475" cy="465138"/>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algn="r" defTabSz="931863">
              <a:defRPr sz="1200">
                <a:latin typeface="Times New Roman" charset="0"/>
                <a:ea typeface="ＭＳ Ｐゴシック" charset="0"/>
              </a:defRPr>
            </a:lvl1pPr>
          </a:lstStyle>
          <a:p>
            <a:pPr>
              <a:defRPr/>
            </a:pPr>
            <a:endParaRPr lang="en-US"/>
          </a:p>
        </p:txBody>
      </p:sp>
      <p:sp>
        <p:nvSpPr>
          <p:cNvPr id="13316" name="Rectangle 1028">
            <a:extLst>
              <a:ext uri="{FF2B5EF4-FFF2-40B4-BE49-F238E27FC236}">
                <a16:creationId xmlns:a16="http://schemas.microsoft.com/office/drawing/2014/main" id="{C1ECF275-8B17-F540-8AB3-2E58DEC9F48C}"/>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1029">
            <a:extLst>
              <a:ext uri="{FF2B5EF4-FFF2-40B4-BE49-F238E27FC236}">
                <a16:creationId xmlns:a16="http://schemas.microsoft.com/office/drawing/2014/main" id="{5CE101B5-B473-1042-99D4-8368F71C7A0E}"/>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222" name="Rectangle 1030">
            <a:extLst>
              <a:ext uri="{FF2B5EF4-FFF2-40B4-BE49-F238E27FC236}">
                <a16:creationId xmlns:a16="http://schemas.microsoft.com/office/drawing/2014/main" id="{1A9432BF-62A2-D349-AD71-5F63EC7F13BD}"/>
              </a:ext>
            </a:extLst>
          </p:cNvPr>
          <p:cNvSpPr>
            <a:spLocks noGrp="1" noChangeArrowheads="1"/>
          </p:cNvSpPr>
          <p:nvPr>
            <p:ph type="ftr" sz="quarter" idx="4"/>
          </p:nvPr>
        </p:nvSpPr>
        <p:spPr bwMode="auto">
          <a:xfrm>
            <a:off x="0" y="8831263"/>
            <a:ext cx="3038475" cy="465137"/>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defTabSz="931863">
              <a:defRPr sz="1200">
                <a:latin typeface="Times New Roman" charset="0"/>
                <a:ea typeface="ＭＳ Ｐゴシック" charset="0"/>
              </a:defRPr>
            </a:lvl1pPr>
          </a:lstStyle>
          <a:p>
            <a:pPr>
              <a:defRPr/>
            </a:pPr>
            <a:endParaRPr lang="en-US"/>
          </a:p>
        </p:txBody>
      </p:sp>
      <p:sp>
        <p:nvSpPr>
          <p:cNvPr id="9223" name="Rectangle 1031">
            <a:extLst>
              <a:ext uri="{FF2B5EF4-FFF2-40B4-BE49-F238E27FC236}">
                <a16:creationId xmlns:a16="http://schemas.microsoft.com/office/drawing/2014/main" id="{37A2A1FA-9F2E-D242-8676-9806AE9F9A3A}"/>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algn="r" defTabSz="931863">
              <a:defRPr sz="1200">
                <a:latin typeface="Times New Roman" charset="0"/>
                <a:ea typeface="ＭＳ Ｐゴシック" charset="-128"/>
              </a:defRPr>
            </a:lvl1pPr>
          </a:lstStyle>
          <a:p>
            <a:pPr>
              <a:defRPr/>
            </a:pPr>
            <a:fld id="{F659158A-D8E3-6C48-B1D0-5787EDABE0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659158A-D8E3-6C48-B1D0-5787EDABE024}" type="slidenum">
              <a:rPr lang="en-US" altLang="en-US" smtClean="0"/>
              <a:pPr>
                <a:defRPr/>
              </a:pPr>
              <a:t>13</a:t>
            </a:fld>
            <a:endParaRPr lang="en-US" altLang="en-US"/>
          </a:p>
        </p:txBody>
      </p:sp>
    </p:spTree>
    <p:extLst>
      <p:ext uri="{BB962C8B-B14F-4D97-AF65-F5344CB8AC3E}">
        <p14:creationId xmlns:p14="http://schemas.microsoft.com/office/powerpoint/2010/main" val="367438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659158A-D8E3-6C48-B1D0-5787EDABE024}" type="slidenum">
              <a:rPr lang="en-US" altLang="en-US" smtClean="0"/>
              <a:pPr>
                <a:defRPr/>
              </a:pPr>
              <a:t>14</a:t>
            </a:fld>
            <a:endParaRPr lang="en-US" altLang="en-US"/>
          </a:p>
        </p:txBody>
      </p:sp>
    </p:spTree>
    <p:extLst>
      <p:ext uri="{BB962C8B-B14F-4D97-AF65-F5344CB8AC3E}">
        <p14:creationId xmlns:p14="http://schemas.microsoft.com/office/powerpoint/2010/main" val="241936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31">
            <a:extLst>
              <a:ext uri="{FF2B5EF4-FFF2-40B4-BE49-F238E27FC236}">
                <a16:creationId xmlns:a16="http://schemas.microsoft.com/office/drawing/2014/main" id="{36DCB4C4-55D9-3D4A-A964-38D1508F60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E1A54AF-7C77-2444-9FB3-DE08A6088108}" type="slidenum">
              <a:rPr lang="en-US" altLang="en-US" sz="1200" smtClean="0"/>
              <a:pPr/>
              <a:t>18</a:t>
            </a:fld>
            <a:endParaRPr lang="en-US" altLang="en-US" sz="1200"/>
          </a:p>
        </p:txBody>
      </p:sp>
      <p:sp>
        <p:nvSpPr>
          <p:cNvPr id="30722" name="Rectangle 2">
            <a:extLst>
              <a:ext uri="{FF2B5EF4-FFF2-40B4-BE49-F238E27FC236}">
                <a16:creationId xmlns:a16="http://schemas.microsoft.com/office/drawing/2014/main" id="{E7CFB149-6E60-1A4B-A362-901A7AFECC4E}"/>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7411917-6769-504D-B656-2331D0C97852}"/>
              </a:ext>
            </a:extLst>
          </p:cNvPr>
          <p:cNvSpPr>
            <a:spLocks noGrp="1" noChangeArrowheads="1"/>
          </p:cNvSpPr>
          <p:nvPr>
            <p:ph type="body" idx="1"/>
          </p:nvPr>
        </p:nvSpPr>
        <p:spPr>
          <a:xfrm>
            <a:off x="936625" y="4416425"/>
            <a:ext cx="51371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E46B93E6-EF1F-F34A-BAD2-A0C9B1C93E0B}"/>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1888A108-7721-274F-8C88-DEA6BF795F0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9B9CCBAC-A470-024A-8E1D-2078DC6143E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42C5C08-C599-784D-B5ED-6D889792215C}" type="slidenum">
              <a:rPr lang="en-US" altLang="en-US" sz="1200" smtClean="0"/>
              <a:pPr/>
              <a:t>23</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D8ED7862-DC61-1248-95F2-DFD4B0F38D3F}"/>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E78A1C69-FDDD-9940-B003-36EF802B8F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6423AAED-8553-0F42-9BBD-DABDAAF120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CB86724-7C4E-6240-9147-F4DCA9EF6E4A}" type="slidenum">
              <a:rPr lang="en-US" altLang="en-US" sz="1200" smtClean="0"/>
              <a:pPr/>
              <a:t>33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16BBF82-6AA8-F44F-8FF2-527044BA8B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A652F0-2F22-0146-B24C-B48F20109B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B62201-0F24-864B-9B54-9A5B4F86BFCF}"/>
              </a:ext>
            </a:extLst>
          </p:cNvPr>
          <p:cNvSpPr>
            <a:spLocks noGrp="1" noChangeArrowheads="1"/>
          </p:cNvSpPr>
          <p:nvPr>
            <p:ph type="sldNum" sz="quarter" idx="12"/>
          </p:nvPr>
        </p:nvSpPr>
        <p:spPr>
          <a:ln/>
        </p:spPr>
        <p:txBody>
          <a:bodyPr/>
          <a:lstStyle>
            <a:lvl1pPr>
              <a:defRPr/>
            </a:lvl1pPr>
          </a:lstStyle>
          <a:p>
            <a:pPr>
              <a:defRPr/>
            </a:pPr>
            <a:fld id="{9CA0F843-01A7-864C-9CE7-8EB6D0E7DED2}" type="slidenum">
              <a:rPr lang="en-US" altLang="en-US"/>
              <a:pPr>
                <a:defRPr/>
              </a:pPr>
              <a:t>‹#›</a:t>
            </a:fld>
            <a:endParaRPr lang="en-US" altLang="en-US"/>
          </a:p>
        </p:txBody>
      </p:sp>
    </p:spTree>
    <p:extLst>
      <p:ext uri="{BB962C8B-B14F-4D97-AF65-F5344CB8AC3E}">
        <p14:creationId xmlns:p14="http://schemas.microsoft.com/office/powerpoint/2010/main" val="384024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B9C854-28DF-8C44-9217-98DA7BED7E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BFC231-5375-1F4B-B98A-6AC4F07707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5F8D92-C962-4D47-9E8F-FDD272C31C86}"/>
              </a:ext>
            </a:extLst>
          </p:cNvPr>
          <p:cNvSpPr>
            <a:spLocks noGrp="1" noChangeArrowheads="1"/>
          </p:cNvSpPr>
          <p:nvPr>
            <p:ph type="sldNum" sz="quarter" idx="12"/>
          </p:nvPr>
        </p:nvSpPr>
        <p:spPr>
          <a:ln/>
        </p:spPr>
        <p:txBody>
          <a:bodyPr/>
          <a:lstStyle>
            <a:lvl1pPr>
              <a:defRPr/>
            </a:lvl1pPr>
          </a:lstStyle>
          <a:p>
            <a:pPr>
              <a:defRPr/>
            </a:pPr>
            <a:fld id="{7DF11A1E-BEB1-E248-8113-9ACBD7B22F85}" type="slidenum">
              <a:rPr lang="en-US" altLang="en-US"/>
              <a:pPr>
                <a:defRPr/>
              </a:pPr>
              <a:t>‹#›</a:t>
            </a:fld>
            <a:endParaRPr lang="en-US" altLang="en-US"/>
          </a:p>
        </p:txBody>
      </p:sp>
    </p:spTree>
    <p:extLst>
      <p:ext uri="{BB962C8B-B14F-4D97-AF65-F5344CB8AC3E}">
        <p14:creationId xmlns:p14="http://schemas.microsoft.com/office/powerpoint/2010/main" val="130680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BCF7F5-10CA-AC4B-BE19-640975EA8A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0FB6B1-DCC8-984C-AFD8-1EB5965BAF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4564F8-75E4-9940-905A-7BF172A5671F}"/>
              </a:ext>
            </a:extLst>
          </p:cNvPr>
          <p:cNvSpPr>
            <a:spLocks noGrp="1" noChangeArrowheads="1"/>
          </p:cNvSpPr>
          <p:nvPr>
            <p:ph type="sldNum" sz="quarter" idx="12"/>
          </p:nvPr>
        </p:nvSpPr>
        <p:spPr>
          <a:ln/>
        </p:spPr>
        <p:txBody>
          <a:bodyPr/>
          <a:lstStyle>
            <a:lvl1pPr>
              <a:defRPr/>
            </a:lvl1pPr>
          </a:lstStyle>
          <a:p>
            <a:pPr>
              <a:defRPr/>
            </a:pPr>
            <a:fld id="{F943D279-14C2-914E-930E-A07377D59B9D}" type="slidenum">
              <a:rPr lang="en-US" altLang="en-US"/>
              <a:pPr>
                <a:defRPr/>
              </a:pPr>
              <a:t>‹#›</a:t>
            </a:fld>
            <a:endParaRPr lang="en-US" altLang="en-US"/>
          </a:p>
        </p:txBody>
      </p:sp>
    </p:spTree>
    <p:extLst>
      <p:ext uri="{BB962C8B-B14F-4D97-AF65-F5344CB8AC3E}">
        <p14:creationId xmlns:p14="http://schemas.microsoft.com/office/powerpoint/2010/main" val="146077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B75FA8-D9B1-8C4F-988F-A31533BCCE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D36EBC-D2C6-0B4C-A823-DF55999564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488B2A-2DA1-3E4B-B564-07D0F065EE0B}"/>
              </a:ext>
            </a:extLst>
          </p:cNvPr>
          <p:cNvSpPr>
            <a:spLocks noGrp="1" noChangeArrowheads="1"/>
          </p:cNvSpPr>
          <p:nvPr>
            <p:ph type="sldNum" sz="quarter" idx="12"/>
          </p:nvPr>
        </p:nvSpPr>
        <p:spPr>
          <a:ln/>
        </p:spPr>
        <p:txBody>
          <a:bodyPr/>
          <a:lstStyle>
            <a:lvl1pPr>
              <a:defRPr/>
            </a:lvl1pPr>
          </a:lstStyle>
          <a:p>
            <a:pPr>
              <a:defRPr/>
            </a:pPr>
            <a:fld id="{0C1E33A1-35B4-1049-A0F0-6BF434680A9C}" type="slidenum">
              <a:rPr lang="en-US" altLang="en-US"/>
              <a:pPr>
                <a:defRPr/>
              </a:pPr>
              <a:t>‹#›</a:t>
            </a:fld>
            <a:endParaRPr lang="en-US" altLang="en-US"/>
          </a:p>
        </p:txBody>
      </p:sp>
    </p:spTree>
    <p:extLst>
      <p:ext uri="{BB962C8B-B14F-4D97-AF65-F5344CB8AC3E}">
        <p14:creationId xmlns:p14="http://schemas.microsoft.com/office/powerpoint/2010/main" val="308421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FC1F68C-175F-6D49-B339-2E31828E86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E3D328-A0E4-A748-BFF9-D38816D8F5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7C65BF-C500-2A4B-BEAD-39B72BD7AF17}"/>
              </a:ext>
            </a:extLst>
          </p:cNvPr>
          <p:cNvSpPr>
            <a:spLocks noGrp="1" noChangeArrowheads="1"/>
          </p:cNvSpPr>
          <p:nvPr>
            <p:ph type="sldNum" sz="quarter" idx="12"/>
          </p:nvPr>
        </p:nvSpPr>
        <p:spPr>
          <a:ln/>
        </p:spPr>
        <p:txBody>
          <a:bodyPr/>
          <a:lstStyle>
            <a:lvl1pPr>
              <a:defRPr/>
            </a:lvl1pPr>
          </a:lstStyle>
          <a:p>
            <a:pPr>
              <a:defRPr/>
            </a:pPr>
            <a:fld id="{45520BEE-CED2-9741-98FF-1046D2847CB8}" type="slidenum">
              <a:rPr lang="en-US" altLang="en-US"/>
              <a:pPr>
                <a:defRPr/>
              </a:pPr>
              <a:t>‹#›</a:t>
            </a:fld>
            <a:endParaRPr lang="en-US" altLang="en-US"/>
          </a:p>
        </p:txBody>
      </p:sp>
    </p:spTree>
    <p:extLst>
      <p:ext uri="{BB962C8B-B14F-4D97-AF65-F5344CB8AC3E}">
        <p14:creationId xmlns:p14="http://schemas.microsoft.com/office/powerpoint/2010/main" val="215453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D31B9E1-69BF-5A42-A997-94102E5012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2E7316-DC4C-CA4F-8EC3-F333508829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CBE926-643C-754F-A7D8-AE3CDF7597F0}"/>
              </a:ext>
            </a:extLst>
          </p:cNvPr>
          <p:cNvSpPr>
            <a:spLocks noGrp="1" noChangeArrowheads="1"/>
          </p:cNvSpPr>
          <p:nvPr>
            <p:ph type="sldNum" sz="quarter" idx="12"/>
          </p:nvPr>
        </p:nvSpPr>
        <p:spPr>
          <a:ln/>
        </p:spPr>
        <p:txBody>
          <a:bodyPr/>
          <a:lstStyle>
            <a:lvl1pPr>
              <a:defRPr/>
            </a:lvl1pPr>
          </a:lstStyle>
          <a:p>
            <a:pPr>
              <a:defRPr/>
            </a:pPr>
            <a:fld id="{2D041B71-326B-9948-9209-8570F725A81C}" type="slidenum">
              <a:rPr lang="en-US" altLang="en-US"/>
              <a:pPr>
                <a:defRPr/>
              </a:pPr>
              <a:t>‹#›</a:t>
            </a:fld>
            <a:endParaRPr lang="en-US" altLang="en-US"/>
          </a:p>
        </p:txBody>
      </p:sp>
    </p:spTree>
    <p:extLst>
      <p:ext uri="{BB962C8B-B14F-4D97-AF65-F5344CB8AC3E}">
        <p14:creationId xmlns:p14="http://schemas.microsoft.com/office/powerpoint/2010/main" val="59786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88D1A59-7227-6A48-83F7-080B4EEE2F7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51D96FB-BBCD-6048-818F-4122184551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F9338CF-858F-2A43-80B6-E61BE1FA6206}"/>
              </a:ext>
            </a:extLst>
          </p:cNvPr>
          <p:cNvSpPr>
            <a:spLocks noGrp="1" noChangeArrowheads="1"/>
          </p:cNvSpPr>
          <p:nvPr>
            <p:ph type="sldNum" sz="quarter" idx="12"/>
          </p:nvPr>
        </p:nvSpPr>
        <p:spPr>
          <a:ln/>
        </p:spPr>
        <p:txBody>
          <a:bodyPr/>
          <a:lstStyle>
            <a:lvl1pPr>
              <a:defRPr/>
            </a:lvl1pPr>
          </a:lstStyle>
          <a:p>
            <a:pPr>
              <a:defRPr/>
            </a:pPr>
            <a:fld id="{AF598A62-2C5A-AB48-B429-4501F171D0A8}" type="slidenum">
              <a:rPr lang="en-US" altLang="en-US"/>
              <a:pPr>
                <a:defRPr/>
              </a:pPr>
              <a:t>‹#›</a:t>
            </a:fld>
            <a:endParaRPr lang="en-US" altLang="en-US"/>
          </a:p>
        </p:txBody>
      </p:sp>
    </p:spTree>
    <p:extLst>
      <p:ext uri="{BB962C8B-B14F-4D97-AF65-F5344CB8AC3E}">
        <p14:creationId xmlns:p14="http://schemas.microsoft.com/office/powerpoint/2010/main" val="250388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B5F63C2-CB49-9C43-B64F-F65C82A214C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D995F28-E904-F448-AEA1-0240D0038A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FEF21A-CDD3-D340-AAFA-A006E5FC16BB}"/>
              </a:ext>
            </a:extLst>
          </p:cNvPr>
          <p:cNvSpPr>
            <a:spLocks noGrp="1" noChangeArrowheads="1"/>
          </p:cNvSpPr>
          <p:nvPr>
            <p:ph type="sldNum" sz="quarter" idx="12"/>
          </p:nvPr>
        </p:nvSpPr>
        <p:spPr>
          <a:ln/>
        </p:spPr>
        <p:txBody>
          <a:bodyPr/>
          <a:lstStyle>
            <a:lvl1pPr>
              <a:defRPr/>
            </a:lvl1pPr>
          </a:lstStyle>
          <a:p>
            <a:pPr>
              <a:defRPr/>
            </a:pPr>
            <a:fld id="{6A800014-E564-0B4F-97B7-8DF825A9C970}" type="slidenum">
              <a:rPr lang="en-US" altLang="en-US"/>
              <a:pPr>
                <a:defRPr/>
              </a:pPr>
              <a:t>‹#›</a:t>
            </a:fld>
            <a:endParaRPr lang="en-US" altLang="en-US"/>
          </a:p>
        </p:txBody>
      </p:sp>
    </p:spTree>
    <p:extLst>
      <p:ext uri="{BB962C8B-B14F-4D97-AF65-F5344CB8AC3E}">
        <p14:creationId xmlns:p14="http://schemas.microsoft.com/office/powerpoint/2010/main" val="149081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B1CBC2-179F-3140-8B7D-926BC916330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7306755-7CFB-C541-8D04-F8BCDB8075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4E337C8-83FD-6E42-824A-FFD6DA6418A0}"/>
              </a:ext>
            </a:extLst>
          </p:cNvPr>
          <p:cNvSpPr>
            <a:spLocks noGrp="1" noChangeArrowheads="1"/>
          </p:cNvSpPr>
          <p:nvPr>
            <p:ph type="sldNum" sz="quarter" idx="12"/>
          </p:nvPr>
        </p:nvSpPr>
        <p:spPr>
          <a:ln/>
        </p:spPr>
        <p:txBody>
          <a:bodyPr/>
          <a:lstStyle>
            <a:lvl1pPr>
              <a:defRPr/>
            </a:lvl1pPr>
          </a:lstStyle>
          <a:p>
            <a:pPr>
              <a:defRPr/>
            </a:pPr>
            <a:fld id="{2B93AAA1-DAD7-0341-A2AF-6F69B201E051}" type="slidenum">
              <a:rPr lang="en-US" altLang="en-US"/>
              <a:pPr>
                <a:defRPr/>
              </a:pPr>
              <a:t>‹#›</a:t>
            </a:fld>
            <a:endParaRPr lang="en-US" altLang="en-US"/>
          </a:p>
        </p:txBody>
      </p:sp>
    </p:spTree>
    <p:extLst>
      <p:ext uri="{BB962C8B-B14F-4D97-AF65-F5344CB8AC3E}">
        <p14:creationId xmlns:p14="http://schemas.microsoft.com/office/powerpoint/2010/main" val="407885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2D3825A-7BEC-8A47-A59A-30EC7672B0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B5A87A-BAF9-5643-9234-687B34D9CC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4EB99F-2552-514A-A42C-5A7225E38202}"/>
              </a:ext>
            </a:extLst>
          </p:cNvPr>
          <p:cNvSpPr>
            <a:spLocks noGrp="1" noChangeArrowheads="1"/>
          </p:cNvSpPr>
          <p:nvPr>
            <p:ph type="sldNum" sz="quarter" idx="12"/>
          </p:nvPr>
        </p:nvSpPr>
        <p:spPr>
          <a:ln/>
        </p:spPr>
        <p:txBody>
          <a:bodyPr/>
          <a:lstStyle>
            <a:lvl1pPr>
              <a:defRPr/>
            </a:lvl1pPr>
          </a:lstStyle>
          <a:p>
            <a:pPr>
              <a:defRPr/>
            </a:pPr>
            <a:fld id="{FDB7C711-9939-3748-8E87-3A2857E4973B}" type="slidenum">
              <a:rPr lang="en-US" altLang="en-US"/>
              <a:pPr>
                <a:defRPr/>
              </a:pPr>
              <a:t>‹#›</a:t>
            </a:fld>
            <a:endParaRPr lang="en-US" altLang="en-US"/>
          </a:p>
        </p:txBody>
      </p:sp>
    </p:spTree>
    <p:extLst>
      <p:ext uri="{BB962C8B-B14F-4D97-AF65-F5344CB8AC3E}">
        <p14:creationId xmlns:p14="http://schemas.microsoft.com/office/powerpoint/2010/main" val="85433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EAD201A-F46E-BE47-A0E3-AAC35B81F1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986413-A708-BE4E-92F5-96789AEA3D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634441-F899-C647-9A9F-6B61E84EBD84}"/>
              </a:ext>
            </a:extLst>
          </p:cNvPr>
          <p:cNvSpPr>
            <a:spLocks noGrp="1" noChangeArrowheads="1"/>
          </p:cNvSpPr>
          <p:nvPr>
            <p:ph type="sldNum" sz="quarter" idx="12"/>
          </p:nvPr>
        </p:nvSpPr>
        <p:spPr>
          <a:ln/>
        </p:spPr>
        <p:txBody>
          <a:bodyPr/>
          <a:lstStyle>
            <a:lvl1pPr>
              <a:defRPr/>
            </a:lvl1pPr>
          </a:lstStyle>
          <a:p>
            <a:pPr>
              <a:defRPr/>
            </a:pPr>
            <a:fld id="{DB490E64-2EBE-E948-9314-B8EDB3B9D5D9}" type="slidenum">
              <a:rPr lang="en-US" altLang="en-US"/>
              <a:pPr>
                <a:defRPr/>
              </a:pPr>
              <a:t>‹#›</a:t>
            </a:fld>
            <a:endParaRPr lang="en-US" altLang="en-US"/>
          </a:p>
        </p:txBody>
      </p:sp>
    </p:spTree>
    <p:extLst>
      <p:ext uri="{BB962C8B-B14F-4D97-AF65-F5344CB8AC3E}">
        <p14:creationId xmlns:p14="http://schemas.microsoft.com/office/powerpoint/2010/main" val="203116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E8A40F-8A3F-6945-82BE-B465CAF05C0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1137B64-6C36-BA40-99B3-402F5297C9D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8A05B90-1FC5-D548-A0B3-101EE9D4AE5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D240827-2BD5-B841-A8AA-37FEA493979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912B89D-5591-5B43-A2E1-42560A7BA16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defRPr>
            </a:lvl1pPr>
          </a:lstStyle>
          <a:p>
            <a:pPr>
              <a:defRPr/>
            </a:pPr>
            <a:fld id="{9E2FF5C8-B916-BF4B-A429-E05F0AF4C924}" type="slidenum">
              <a:rPr lang="en-US" altLang="en-US"/>
              <a:pPr>
                <a:defRPr/>
              </a:pPr>
              <a:t>‹#›</a:t>
            </a:fld>
            <a:endParaRPr lang="en-US" altLang="en-US"/>
          </a:p>
        </p:txBody>
      </p:sp>
      <p:sp>
        <p:nvSpPr>
          <p:cNvPr id="1031" name="Rectangle 7">
            <a:extLst>
              <a:ext uri="{FF2B5EF4-FFF2-40B4-BE49-F238E27FC236}">
                <a16:creationId xmlns:a16="http://schemas.microsoft.com/office/drawing/2014/main" id="{C8475B60-C2AD-2E49-85A2-B6B27CB63CF2}"/>
              </a:ext>
            </a:extLst>
          </p:cNvPr>
          <p:cNvSpPr>
            <a:spLocks noChangeArrowheads="1"/>
          </p:cNvSpPr>
          <p:nvPr/>
        </p:nvSpPr>
        <p:spPr bwMode="auto">
          <a:xfrm>
            <a:off x="1135063" y="6654800"/>
            <a:ext cx="6629400" cy="304800"/>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defRPr/>
            </a:pPr>
            <a:r>
              <a:rPr lang="en-US" altLang="en-US" sz="1000" dirty="0"/>
              <a:t>© 1990-2020 J.Paul Robinson, Purdue University BMS 631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kern="1200">
          <a:solidFill>
            <a:schemeClr val="tx2"/>
          </a:solidFill>
          <a:latin typeface="+mj-lt"/>
          <a:ea typeface="ＭＳ Ｐゴシック" charset="0"/>
          <a:cs typeface="+mj-cs"/>
        </a:defRPr>
      </a:lvl1pPr>
      <a:lvl2pPr algn="ctr" rtl="0" eaLnBrk="0" fontAlgn="base" hangingPunct="0">
        <a:spcBef>
          <a:spcPct val="0"/>
        </a:spcBef>
        <a:spcAft>
          <a:spcPct val="0"/>
        </a:spcAft>
        <a:defRPr sz="4000">
          <a:solidFill>
            <a:schemeClr val="tx2"/>
          </a:solidFill>
          <a:latin typeface="Comic Sans MS" charset="0"/>
          <a:ea typeface="ＭＳ Ｐゴシック" charset="0"/>
        </a:defRPr>
      </a:lvl2pPr>
      <a:lvl3pPr algn="ctr" rtl="0" eaLnBrk="0" fontAlgn="base" hangingPunct="0">
        <a:spcBef>
          <a:spcPct val="0"/>
        </a:spcBef>
        <a:spcAft>
          <a:spcPct val="0"/>
        </a:spcAft>
        <a:defRPr sz="4000">
          <a:solidFill>
            <a:schemeClr val="tx2"/>
          </a:solidFill>
          <a:latin typeface="Comic Sans MS" charset="0"/>
          <a:ea typeface="ＭＳ Ｐゴシック" charset="0"/>
        </a:defRPr>
      </a:lvl3pPr>
      <a:lvl4pPr algn="ctr" rtl="0" eaLnBrk="0" fontAlgn="base" hangingPunct="0">
        <a:spcBef>
          <a:spcPct val="0"/>
        </a:spcBef>
        <a:spcAft>
          <a:spcPct val="0"/>
        </a:spcAft>
        <a:defRPr sz="4000">
          <a:solidFill>
            <a:schemeClr val="tx2"/>
          </a:solidFill>
          <a:latin typeface="Comic Sans MS" charset="0"/>
          <a:ea typeface="ＭＳ Ｐゴシック" charset="0"/>
        </a:defRPr>
      </a:lvl4pPr>
      <a:lvl5pPr algn="ctr" rtl="0" eaLnBrk="0" fontAlgn="base" hangingPunct="0">
        <a:spcBef>
          <a:spcPct val="0"/>
        </a:spcBef>
        <a:spcAft>
          <a:spcPct val="0"/>
        </a:spcAft>
        <a:defRPr sz="4000">
          <a:solidFill>
            <a:schemeClr val="tx2"/>
          </a:solidFill>
          <a:latin typeface="Comic Sans MS" charset="0"/>
          <a:ea typeface="ＭＳ Ｐゴシック" charset="0"/>
        </a:defRPr>
      </a:lvl5pPr>
      <a:lvl6pPr marL="457200" algn="ctr" rtl="0" eaLnBrk="0" fontAlgn="base" hangingPunct="0">
        <a:spcBef>
          <a:spcPct val="0"/>
        </a:spcBef>
        <a:spcAft>
          <a:spcPct val="0"/>
        </a:spcAft>
        <a:defRPr sz="4000">
          <a:solidFill>
            <a:schemeClr val="tx2"/>
          </a:solidFill>
          <a:latin typeface="Comic Sans MS" charset="0"/>
        </a:defRPr>
      </a:lvl6pPr>
      <a:lvl7pPr marL="914400" algn="ctr" rtl="0" eaLnBrk="0" fontAlgn="base" hangingPunct="0">
        <a:spcBef>
          <a:spcPct val="0"/>
        </a:spcBef>
        <a:spcAft>
          <a:spcPct val="0"/>
        </a:spcAft>
        <a:defRPr sz="4000">
          <a:solidFill>
            <a:schemeClr val="tx2"/>
          </a:solidFill>
          <a:latin typeface="Comic Sans MS" charset="0"/>
        </a:defRPr>
      </a:lvl7pPr>
      <a:lvl8pPr marL="1371600" algn="ctr" rtl="0" eaLnBrk="0" fontAlgn="base" hangingPunct="0">
        <a:spcBef>
          <a:spcPct val="0"/>
        </a:spcBef>
        <a:spcAft>
          <a:spcPct val="0"/>
        </a:spcAft>
        <a:defRPr sz="4000">
          <a:solidFill>
            <a:schemeClr val="tx2"/>
          </a:solidFill>
          <a:latin typeface="Comic Sans MS" charset="0"/>
        </a:defRPr>
      </a:lvl8pPr>
      <a:lvl9pPr marL="1828800" algn="ctr" rtl="0" eaLnBrk="0" fontAlgn="base" hangingPunct="0">
        <a:spcBef>
          <a:spcPct val="0"/>
        </a:spcBef>
        <a:spcAft>
          <a:spcPct val="0"/>
        </a:spcAft>
        <a:defRPr sz="4000">
          <a:solidFill>
            <a:schemeClr val="tx2"/>
          </a:solidFill>
          <a:latin typeface="Comic Sans MS"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wombat/My/Documents/Word/projects/education%20projects/Beckman%20Cytorials/Cytorial%206%20-%20Light%20Scatter%20Cytorial/Video/Light%20scatter%20tutorial-1124.mp4" TargetMode="External"/><Relationship Id="rId1" Type="http://schemas.microsoft.com/office/2007/relationships/media" Target="file:////Users/wombat/My/Documents/Word/projects/education%20projects/Beckman%20Cytorials/Cytorial%206%20-%20Light%20Scatter%20Cytorial/Video/Light%20scatter%20tutorial-1124.mp4" TargetMode="External"/><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DB02992-4C6D-BD4F-8246-7E62C0DE82BD}"/>
              </a:ext>
            </a:extLst>
          </p:cNvPr>
          <p:cNvSpPr>
            <a:spLocks noGrp="1" noChangeArrowheads="1"/>
          </p:cNvSpPr>
          <p:nvPr>
            <p:ph type="title"/>
          </p:nvPr>
        </p:nvSpPr>
        <p:spPr>
          <a:xfrm>
            <a:off x="609600" y="2336800"/>
            <a:ext cx="8077200" cy="11430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BMS 631 - LECTURE 3</a:t>
            </a:r>
            <a:br>
              <a:rPr lang="en-US" altLang="en-US" dirty="0">
                <a:latin typeface="Arial" panose="020B0604020202020204" pitchFamily="34" charset="0"/>
                <a:ea typeface="ＭＳ Ｐゴシック" panose="020B0600070205080204" pitchFamily="34" charset="-128"/>
                <a:cs typeface="Arial" panose="020B0604020202020204" pitchFamily="34" charset="0"/>
              </a:rPr>
            </a:br>
            <a:r>
              <a:rPr lang="en-US" altLang="en-US" dirty="0">
                <a:latin typeface="Arial" panose="020B0604020202020204" pitchFamily="34" charset="0"/>
                <a:ea typeface="ＭＳ Ｐゴシック" panose="020B0600070205080204" pitchFamily="34" charset="-128"/>
                <a:cs typeface="Arial" panose="020B0604020202020204" pitchFamily="34" charset="0"/>
              </a:rPr>
              <a:t>Light and Matter</a:t>
            </a:r>
            <a:br>
              <a:rPr lang="en-US" altLang="en-US" dirty="0">
                <a:latin typeface="Arial" panose="020B0604020202020204" pitchFamily="34" charset="0"/>
                <a:ea typeface="ＭＳ Ｐゴシック" panose="020B0600070205080204" pitchFamily="34" charset="-128"/>
                <a:cs typeface="Arial" panose="020B0604020202020204" pitchFamily="34" charset="0"/>
              </a:rPr>
            </a:br>
            <a:br>
              <a:rPr lang="en-US" altLang="en-US" dirty="0">
                <a:latin typeface="Arial" panose="020B0604020202020204" pitchFamily="34" charset="0"/>
                <a:ea typeface="ＭＳ Ｐゴシック" panose="020B0600070205080204" pitchFamily="34" charset="-128"/>
                <a:cs typeface="Arial" panose="020B06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rPr>
              <a:t>J.Paul Robinson</a:t>
            </a:r>
            <a:br>
              <a:rPr lang="en-US" altLang="en-US" sz="1800" dirty="0">
                <a:latin typeface="Arial" panose="020B0604020202020204" pitchFamily="34" charset="0"/>
                <a:ea typeface="ＭＳ Ｐゴシック" panose="020B0600070205080204" pitchFamily="34" charset="-128"/>
                <a:cs typeface="Arial" panose="020B06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rPr>
              <a:t>The SVM Professor of Cytomics</a:t>
            </a:r>
            <a:br>
              <a:rPr lang="en-US" altLang="en-US" sz="1800" dirty="0">
                <a:latin typeface="Arial" panose="020B0604020202020204" pitchFamily="34" charset="0"/>
                <a:ea typeface="ＭＳ Ｐゴシック" panose="020B0600070205080204" pitchFamily="34" charset="-128"/>
                <a:cs typeface="Arial" panose="020B06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rPr>
              <a:t>College of Veterinary Medicine </a:t>
            </a:r>
            <a:br>
              <a:rPr lang="en-US" altLang="en-US" sz="1800" dirty="0">
                <a:latin typeface="Arial" panose="020B0604020202020204" pitchFamily="34" charset="0"/>
                <a:ea typeface="ＭＳ Ｐゴシック" panose="020B0600070205080204" pitchFamily="34" charset="-128"/>
                <a:cs typeface="Arial" panose="020B06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rPr>
              <a:t>&amp;</a:t>
            </a:r>
            <a:br>
              <a:rPr lang="en-US" altLang="en-US" sz="1800" dirty="0">
                <a:latin typeface="Arial" panose="020B0604020202020204" pitchFamily="34" charset="0"/>
                <a:ea typeface="ＭＳ Ｐゴシック" panose="020B0600070205080204" pitchFamily="34" charset="-128"/>
                <a:cs typeface="Arial" panose="020B06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rPr>
              <a:t>Professor of Biomedical Engineering</a:t>
            </a:r>
            <a:br>
              <a:rPr lang="en-US" altLang="en-US" sz="1800" dirty="0">
                <a:latin typeface="Arial" panose="020B0604020202020204" pitchFamily="34" charset="0"/>
                <a:ea typeface="ＭＳ Ｐゴシック" panose="020B0600070205080204" pitchFamily="34" charset="-128"/>
                <a:cs typeface="Arial" panose="020B06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rPr>
              <a:t>College of Engineering</a:t>
            </a:r>
            <a:br>
              <a:rPr lang="en-US" altLang="en-US" sz="1800" dirty="0">
                <a:latin typeface="Arial" panose="020B0604020202020204" pitchFamily="34" charset="0"/>
                <a:ea typeface="ＭＳ Ｐゴシック" panose="020B0600070205080204" pitchFamily="34" charset="-128"/>
                <a:cs typeface="Arial" panose="020B0604020202020204" pitchFamily="34" charset="0"/>
              </a:rPr>
            </a:br>
            <a:br>
              <a:rPr lang="en-US" altLang="en-US" sz="1800" dirty="0">
                <a:latin typeface="Arial" panose="020B0604020202020204" pitchFamily="34" charset="0"/>
                <a:ea typeface="ＭＳ Ｐゴシック" panose="020B0600070205080204" pitchFamily="34" charset="-128"/>
                <a:cs typeface="Arial" panose="020B0604020202020204" pitchFamily="34" charset="0"/>
              </a:rPr>
            </a:br>
            <a:r>
              <a:rPr lang="en-US" altLang="en-US" sz="1800" dirty="0">
                <a:latin typeface="Arial" panose="020B0604020202020204" pitchFamily="34" charset="0"/>
                <a:ea typeface="ＭＳ Ｐゴシック" panose="020B0600070205080204" pitchFamily="34" charset="-128"/>
                <a:cs typeface="Arial" panose="020B0604020202020204" pitchFamily="34" charset="0"/>
              </a:rPr>
              <a:t>Purdue University</a:t>
            </a:r>
            <a:br>
              <a:rPr lang="en-US" altLang="en-US" sz="1800" dirty="0">
                <a:latin typeface="Arial" panose="020B0604020202020204" pitchFamily="34" charset="0"/>
                <a:ea typeface="ＭＳ Ｐゴシック" panose="020B0600070205080204" pitchFamily="34" charset="-128"/>
                <a:cs typeface="Arial" panose="020B0604020202020204" pitchFamily="34" charset="0"/>
              </a:rPr>
            </a:br>
            <a:br>
              <a:rPr lang="en-US" altLang="en-US" dirty="0">
                <a:latin typeface="Arial" panose="020B0604020202020204" pitchFamily="34" charset="0"/>
                <a:ea typeface="ＭＳ Ｐゴシック" panose="020B0600070205080204" pitchFamily="34" charset="-128"/>
                <a:cs typeface="Arial" panose="020B0604020202020204" pitchFamily="34" charset="0"/>
              </a:rPr>
            </a:b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1987" name="Text Box 3">
            <a:extLst>
              <a:ext uri="{FF2B5EF4-FFF2-40B4-BE49-F238E27FC236}">
                <a16:creationId xmlns:a16="http://schemas.microsoft.com/office/drawing/2014/main" id="{E4AAAB77-54FA-B842-8C59-88D958211324}"/>
              </a:ext>
            </a:extLst>
          </p:cNvPr>
          <p:cNvSpPr txBox="1">
            <a:spLocks noChangeArrowheads="1"/>
          </p:cNvSpPr>
          <p:nvPr/>
        </p:nvSpPr>
        <p:spPr bwMode="auto">
          <a:xfrm>
            <a:off x="311989" y="5034951"/>
            <a:ext cx="6324600" cy="1169551"/>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US" altLang="en-US" sz="1400" dirty="0">
                <a:latin typeface="Times New Roman" charset="0"/>
                <a:ea typeface="+mn-ea"/>
              </a:rPr>
              <a:t>Lynn Hall, G221</a:t>
            </a:r>
          </a:p>
          <a:p>
            <a:pPr>
              <a:defRPr/>
            </a:pPr>
            <a:r>
              <a:rPr lang="en-US" altLang="en-US" sz="1400" dirty="0">
                <a:latin typeface="Times New Roman" charset="0"/>
                <a:ea typeface="+mn-ea"/>
              </a:rPr>
              <a:t>Purdue University</a:t>
            </a:r>
          </a:p>
          <a:p>
            <a:pPr>
              <a:defRPr/>
            </a:pPr>
            <a:r>
              <a:rPr lang="en-US" altLang="en-US" sz="1400" dirty="0">
                <a:latin typeface="Times New Roman" charset="0"/>
                <a:ea typeface="+mn-ea"/>
              </a:rPr>
              <a:t>Office: 494 0757</a:t>
            </a:r>
          </a:p>
          <a:p>
            <a:pPr>
              <a:defRPr/>
            </a:pPr>
            <a:r>
              <a:rPr lang="en-US" altLang="en-US" sz="1400" dirty="0">
                <a:latin typeface="Times New Roman" charset="0"/>
                <a:ea typeface="+mn-ea"/>
              </a:rPr>
              <a:t>email; </a:t>
            </a:r>
            <a:r>
              <a:rPr lang="en-US" altLang="en-US" sz="1400" dirty="0" err="1">
                <a:latin typeface="Times New Roman" charset="0"/>
                <a:ea typeface="+mn-ea"/>
              </a:rPr>
              <a:t>robinson@flowcyt.cyto.purdue.edu</a:t>
            </a:r>
            <a:endParaRPr lang="en-US" altLang="en-US" sz="1400" dirty="0">
              <a:latin typeface="Times New Roman" charset="0"/>
              <a:ea typeface="+mn-ea"/>
            </a:endParaRPr>
          </a:p>
          <a:p>
            <a:pPr>
              <a:defRPr/>
            </a:pPr>
            <a:r>
              <a:rPr lang="en-US" altLang="en-US" sz="1400" dirty="0">
                <a:latin typeface="Times New Roman" charset="0"/>
                <a:ea typeface="+mn-ea"/>
              </a:rPr>
              <a:t>WEB  http://</a:t>
            </a:r>
            <a:r>
              <a:rPr lang="en-US" altLang="en-US" sz="1400" dirty="0" err="1">
                <a:latin typeface="Times New Roman" charset="0"/>
                <a:ea typeface="+mn-ea"/>
              </a:rPr>
              <a:t>www.cyto.purdue.edu</a:t>
            </a:r>
            <a:endParaRPr lang="en-US" altLang="en-US" sz="1400" dirty="0">
              <a:latin typeface="Times New Roman" charset="0"/>
              <a:ea typeface="+mn-ea"/>
            </a:endParaRPr>
          </a:p>
        </p:txBody>
      </p:sp>
      <p:sp>
        <p:nvSpPr>
          <p:cNvPr id="41989" name="Text Box 5">
            <a:extLst>
              <a:ext uri="{FF2B5EF4-FFF2-40B4-BE49-F238E27FC236}">
                <a16:creationId xmlns:a16="http://schemas.microsoft.com/office/drawing/2014/main" id="{D714106A-A052-3E4F-ADE7-A66C9E6FEA25}"/>
              </a:ext>
            </a:extLst>
          </p:cNvPr>
          <p:cNvSpPr txBox="1">
            <a:spLocks noChangeArrowheads="1"/>
          </p:cNvSpPr>
          <p:nvPr/>
        </p:nvSpPr>
        <p:spPr bwMode="auto">
          <a:xfrm>
            <a:off x="5945188" y="6092825"/>
            <a:ext cx="3068637"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dirty="0">
                <a:latin typeface="Times New Roman" charset="0"/>
                <a:ea typeface="+mn-ea"/>
              </a:rPr>
              <a:t>4</a:t>
            </a:r>
            <a:r>
              <a:rPr lang="en-US" altLang="en-US" baseline="30000" dirty="0">
                <a:latin typeface="Times New Roman" charset="0"/>
                <a:ea typeface="+mn-ea"/>
              </a:rPr>
              <a:t>th</a:t>
            </a:r>
            <a:r>
              <a:rPr lang="en-US" altLang="en-US" dirty="0">
                <a:latin typeface="Times New Roman" charset="0"/>
                <a:ea typeface="+mn-ea"/>
              </a:rPr>
              <a:t> Ed Shapiro p 75-96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852B587-C731-7D49-BA22-6B9774AA8A97}"/>
              </a:ext>
            </a:extLst>
          </p:cNvPr>
          <p:cNvSpPr>
            <a:spLocks noGrp="1" noChangeArrowheads="1"/>
          </p:cNvSpPr>
          <p:nvPr>
            <p:ph type="title"/>
          </p:nvPr>
        </p:nvSpPr>
        <p:spPr>
          <a:xfrm>
            <a:off x="701675" y="152400"/>
            <a:ext cx="7772400" cy="615950"/>
          </a:xfrm>
        </p:spPr>
        <p:txBody>
          <a:bodyPr/>
          <a:lstStyle/>
          <a:p>
            <a:pPr>
              <a:defRPr/>
            </a:pPr>
            <a:r>
              <a:rPr lang="en-US" altLang="en-US">
                <a:ea typeface="+mj-ea"/>
              </a:rPr>
              <a:t>Interference</a:t>
            </a:r>
          </a:p>
        </p:txBody>
      </p:sp>
      <p:sp>
        <p:nvSpPr>
          <p:cNvPr id="98308" name="Line 4">
            <a:extLst>
              <a:ext uri="{FF2B5EF4-FFF2-40B4-BE49-F238E27FC236}">
                <a16:creationId xmlns:a16="http://schemas.microsoft.com/office/drawing/2014/main" id="{D8FDA266-7C28-4F40-9683-13D1F6FBD5EF}"/>
              </a:ext>
            </a:extLst>
          </p:cNvPr>
          <p:cNvSpPr>
            <a:spLocks noChangeShapeType="1"/>
          </p:cNvSpPr>
          <p:nvPr/>
        </p:nvSpPr>
        <p:spPr bwMode="auto">
          <a:xfrm>
            <a:off x="842963" y="2068513"/>
            <a:ext cx="2298700" cy="0"/>
          </a:xfrm>
          <a:prstGeom prst="line">
            <a:avLst/>
          </a:prstGeom>
          <a:noFill/>
          <a:ln w="9525">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09" name="Line 5">
            <a:extLst>
              <a:ext uri="{FF2B5EF4-FFF2-40B4-BE49-F238E27FC236}">
                <a16:creationId xmlns:a16="http://schemas.microsoft.com/office/drawing/2014/main" id="{34CA8F0D-4A0C-B64C-8FE4-CCA1A448CF06}"/>
              </a:ext>
            </a:extLst>
          </p:cNvPr>
          <p:cNvSpPr>
            <a:spLocks noChangeShapeType="1"/>
          </p:cNvSpPr>
          <p:nvPr/>
        </p:nvSpPr>
        <p:spPr bwMode="auto">
          <a:xfrm>
            <a:off x="842963" y="1362075"/>
            <a:ext cx="0" cy="4878388"/>
          </a:xfrm>
          <a:prstGeom prst="line">
            <a:avLst/>
          </a:prstGeom>
          <a:noFill/>
          <a:ln w="9525" cap="rnd">
            <a:solidFill>
              <a:srgbClr val="FF0066"/>
            </a:solidFill>
            <a:prstDash val="sysDot"/>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nvGrpSpPr>
          <p:cNvPr id="24580" name="Group 16">
            <a:extLst>
              <a:ext uri="{FF2B5EF4-FFF2-40B4-BE49-F238E27FC236}">
                <a16:creationId xmlns:a16="http://schemas.microsoft.com/office/drawing/2014/main" id="{34409A10-4AB8-BE44-9279-32BEA5573F1A}"/>
              </a:ext>
            </a:extLst>
          </p:cNvPr>
          <p:cNvGrpSpPr>
            <a:grpSpLocks/>
          </p:cNvGrpSpPr>
          <p:nvPr/>
        </p:nvGrpSpPr>
        <p:grpSpPr bwMode="auto">
          <a:xfrm>
            <a:off x="919163" y="1535113"/>
            <a:ext cx="665162" cy="533400"/>
            <a:chOff x="1169" y="1076"/>
            <a:chExt cx="473" cy="396"/>
          </a:xfrm>
        </p:grpSpPr>
        <p:sp>
          <p:nvSpPr>
            <p:cNvPr id="98311" name="Line 7">
              <a:extLst>
                <a:ext uri="{FF2B5EF4-FFF2-40B4-BE49-F238E27FC236}">
                  <a16:creationId xmlns:a16="http://schemas.microsoft.com/office/drawing/2014/main" id="{F56DD76B-5D5D-5242-A6B6-CB580B4AA4B1}"/>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12" name="Line 8">
              <a:extLst>
                <a:ext uri="{FF2B5EF4-FFF2-40B4-BE49-F238E27FC236}">
                  <a16:creationId xmlns:a16="http://schemas.microsoft.com/office/drawing/2014/main" id="{DC68D94F-7B68-DF4F-A7FE-8DAB5D46C854}"/>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13" name="Line 9">
              <a:extLst>
                <a:ext uri="{FF2B5EF4-FFF2-40B4-BE49-F238E27FC236}">
                  <a16:creationId xmlns:a16="http://schemas.microsoft.com/office/drawing/2014/main" id="{D477B85A-5C6F-1E4E-AE79-084B3B1A6019}"/>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14" name="Line 10">
              <a:extLst>
                <a:ext uri="{FF2B5EF4-FFF2-40B4-BE49-F238E27FC236}">
                  <a16:creationId xmlns:a16="http://schemas.microsoft.com/office/drawing/2014/main" id="{374DE51E-85CD-DB4E-A160-056E8EA6C5E3}"/>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15" name="Line 11">
              <a:extLst>
                <a:ext uri="{FF2B5EF4-FFF2-40B4-BE49-F238E27FC236}">
                  <a16:creationId xmlns:a16="http://schemas.microsoft.com/office/drawing/2014/main" id="{231E154C-BB7F-AC42-AD51-966533454382}"/>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16" name="Line 12">
              <a:extLst>
                <a:ext uri="{FF2B5EF4-FFF2-40B4-BE49-F238E27FC236}">
                  <a16:creationId xmlns:a16="http://schemas.microsoft.com/office/drawing/2014/main" id="{0F4EAD46-2A46-BE45-9A0A-958DF6158649}"/>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17" name="Line 13">
              <a:extLst>
                <a:ext uri="{FF2B5EF4-FFF2-40B4-BE49-F238E27FC236}">
                  <a16:creationId xmlns:a16="http://schemas.microsoft.com/office/drawing/2014/main" id="{8073818E-A254-0847-BFCA-07A3F79281E4}"/>
                </a:ext>
              </a:extLst>
            </p:cNvPr>
            <p:cNvSpPr>
              <a:spLocks noChangeShapeType="1"/>
            </p:cNvSpPr>
            <p:nvPr/>
          </p:nvSpPr>
          <p:spPr bwMode="auto">
            <a:xfrm flipH="1" flipV="1">
              <a:off x="1574" y="1258"/>
              <a:ext cx="0" cy="2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18" name="Line 14">
              <a:extLst>
                <a:ext uri="{FF2B5EF4-FFF2-40B4-BE49-F238E27FC236}">
                  <a16:creationId xmlns:a16="http://schemas.microsoft.com/office/drawing/2014/main" id="{AA12EEF4-0D5F-404E-85A8-F0204976136A}"/>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581" name="Group 17">
            <a:extLst>
              <a:ext uri="{FF2B5EF4-FFF2-40B4-BE49-F238E27FC236}">
                <a16:creationId xmlns:a16="http://schemas.microsoft.com/office/drawing/2014/main" id="{7715F3A5-CCF0-7B41-B878-7748CA5CE349}"/>
              </a:ext>
            </a:extLst>
          </p:cNvPr>
          <p:cNvGrpSpPr>
            <a:grpSpLocks/>
          </p:cNvGrpSpPr>
          <p:nvPr/>
        </p:nvGrpSpPr>
        <p:grpSpPr bwMode="auto">
          <a:xfrm flipV="1">
            <a:off x="1679575" y="2068513"/>
            <a:ext cx="665163" cy="533400"/>
            <a:chOff x="1169" y="1076"/>
            <a:chExt cx="473" cy="396"/>
          </a:xfrm>
        </p:grpSpPr>
        <p:sp>
          <p:nvSpPr>
            <p:cNvPr id="98322" name="Line 18">
              <a:extLst>
                <a:ext uri="{FF2B5EF4-FFF2-40B4-BE49-F238E27FC236}">
                  <a16:creationId xmlns:a16="http://schemas.microsoft.com/office/drawing/2014/main" id="{C992239A-30DB-1D4D-B009-88ABEC95AA72}"/>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23" name="Line 19">
              <a:extLst>
                <a:ext uri="{FF2B5EF4-FFF2-40B4-BE49-F238E27FC236}">
                  <a16:creationId xmlns:a16="http://schemas.microsoft.com/office/drawing/2014/main" id="{F46FDDDE-E2FE-984A-AAE3-4488486A74A3}"/>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24" name="Line 20">
              <a:extLst>
                <a:ext uri="{FF2B5EF4-FFF2-40B4-BE49-F238E27FC236}">
                  <a16:creationId xmlns:a16="http://schemas.microsoft.com/office/drawing/2014/main" id="{1D60F6C5-99A0-274E-BE00-6E4FB0AF300D}"/>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25" name="Line 21">
              <a:extLst>
                <a:ext uri="{FF2B5EF4-FFF2-40B4-BE49-F238E27FC236}">
                  <a16:creationId xmlns:a16="http://schemas.microsoft.com/office/drawing/2014/main" id="{ADF13982-A0FF-E04C-8B13-0266689CEFA6}"/>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26" name="Line 22">
              <a:extLst>
                <a:ext uri="{FF2B5EF4-FFF2-40B4-BE49-F238E27FC236}">
                  <a16:creationId xmlns:a16="http://schemas.microsoft.com/office/drawing/2014/main" id="{EF5C9A8C-4A5A-1E4E-8AC2-D9EC924CB581}"/>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27" name="Line 23">
              <a:extLst>
                <a:ext uri="{FF2B5EF4-FFF2-40B4-BE49-F238E27FC236}">
                  <a16:creationId xmlns:a16="http://schemas.microsoft.com/office/drawing/2014/main" id="{D0960186-761C-3041-B58B-8D5272628994}"/>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28" name="Line 24">
              <a:extLst>
                <a:ext uri="{FF2B5EF4-FFF2-40B4-BE49-F238E27FC236}">
                  <a16:creationId xmlns:a16="http://schemas.microsoft.com/office/drawing/2014/main" id="{9767502E-7048-774E-BDC6-192FB7766101}"/>
                </a:ext>
              </a:extLst>
            </p:cNvPr>
            <p:cNvSpPr>
              <a:spLocks noChangeShapeType="1"/>
            </p:cNvSpPr>
            <p:nvPr/>
          </p:nvSpPr>
          <p:spPr bwMode="auto">
            <a:xfrm flipH="1" flipV="1">
              <a:off x="1574" y="1257"/>
              <a:ext cx="0" cy="211"/>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29" name="Line 25">
              <a:extLst>
                <a:ext uri="{FF2B5EF4-FFF2-40B4-BE49-F238E27FC236}">
                  <a16:creationId xmlns:a16="http://schemas.microsoft.com/office/drawing/2014/main" id="{4EED576E-279F-4D49-8D8E-4642C6AB1BF8}"/>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582" name="Group 26">
            <a:extLst>
              <a:ext uri="{FF2B5EF4-FFF2-40B4-BE49-F238E27FC236}">
                <a16:creationId xmlns:a16="http://schemas.microsoft.com/office/drawing/2014/main" id="{7691C69A-FBA8-6047-8D4D-47A2978EA64E}"/>
              </a:ext>
            </a:extLst>
          </p:cNvPr>
          <p:cNvGrpSpPr>
            <a:grpSpLocks/>
          </p:cNvGrpSpPr>
          <p:nvPr/>
        </p:nvGrpSpPr>
        <p:grpSpPr bwMode="auto">
          <a:xfrm>
            <a:off x="2436813" y="1535113"/>
            <a:ext cx="665162" cy="531812"/>
            <a:chOff x="1169" y="1076"/>
            <a:chExt cx="473" cy="396"/>
          </a:xfrm>
        </p:grpSpPr>
        <p:sp>
          <p:nvSpPr>
            <p:cNvPr id="98331" name="Line 27">
              <a:extLst>
                <a:ext uri="{FF2B5EF4-FFF2-40B4-BE49-F238E27FC236}">
                  <a16:creationId xmlns:a16="http://schemas.microsoft.com/office/drawing/2014/main" id="{AE99C00F-1E92-E545-A8F6-D247A9480459}"/>
                </a:ext>
              </a:extLst>
            </p:cNvPr>
            <p:cNvSpPr>
              <a:spLocks noChangeShapeType="1"/>
            </p:cNvSpPr>
            <p:nvPr/>
          </p:nvSpPr>
          <p:spPr bwMode="auto">
            <a:xfrm flipV="1">
              <a:off x="1169"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32" name="Line 28">
              <a:extLst>
                <a:ext uri="{FF2B5EF4-FFF2-40B4-BE49-F238E27FC236}">
                  <a16:creationId xmlns:a16="http://schemas.microsoft.com/office/drawing/2014/main" id="{1D35D128-73C4-0F4F-9CA2-21B5DE38ED21}"/>
                </a:ext>
              </a:extLst>
            </p:cNvPr>
            <p:cNvSpPr>
              <a:spLocks noChangeShapeType="1"/>
            </p:cNvSpPr>
            <p:nvPr/>
          </p:nvSpPr>
          <p:spPr bwMode="auto">
            <a:xfrm flipV="1">
              <a:off x="1236" y="1249"/>
              <a:ext cx="0" cy="22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33" name="Line 29">
              <a:extLst>
                <a:ext uri="{FF2B5EF4-FFF2-40B4-BE49-F238E27FC236}">
                  <a16:creationId xmlns:a16="http://schemas.microsoft.com/office/drawing/2014/main" id="{420F50A8-110D-BA47-8909-7E0B30470048}"/>
                </a:ext>
              </a:extLst>
            </p:cNvPr>
            <p:cNvSpPr>
              <a:spLocks noChangeShapeType="1"/>
            </p:cNvSpPr>
            <p:nvPr/>
          </p:nvSpPr>
          <p:spPr bwMode="auto">
            <a:xfrm flipV="1">
              <a:off x="13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34" name="Line 30">
              <a:extLst>
                <a:ext uri="{FF2B5EF4-FFF2-40B4-BE49-F238E27FC236}">
                  <a16:creationId xmlns:a16="http://schemas.microsoft.com/office/drawing/2014/main" id="{DE9D9A71-4E77-A046-946E-1840B0A4FD27}"/>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35" name="Line 31">
              <a:extLst>
                <a:ext uri="{FF2B5EF4-FFF2-40B4-BE49-F238E27FC236}">
                  <a16:creationId xmlns:a16="http://schemas.microsoft.com/office/drawing/2014/main" id="{B205E588-1414-2644-8D30-E763A7A18068}"/>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36" name="Line 32">
              <a:extLst>
                <a:ext uri="{FF2B5EF4-FFF2-40B4-BE49-F238E27FC236}">
                  <a16:creationId xmlns:a16="http://schemas.microsoft.com/office/drawing/2014/main" id="{1B7A4C6B-D2C4-9443-BF4D-B4ABDF4004C9}"/>
                </a:ext>
              </a:extLst>
            </p:cNvPr>
            <p:cNvSpPr>
              <a:spLocks noChangeShapeType="1"/>
            </p:cNvSpPr>
            <p:nvPr/>
          </p:nvSpPr>
          <p:spPr bwMode="auto">
            <a:xfrm flipV="1">
              <a:off x="15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37" name="Line 33">
              <a:extLst>
                <a:ext uri="{FF2B5EF4-FFF2-40B4-BE49-F238E27FC236}">
                  <a16:creationId xmlns:a16="http://schemas.microsoft.com/office/drawing/2014/main" id="{9885CBAB-4D2A-1C41-87BD-08F16DA43336}"/>
                </a:ext>
              </a:extLst>
            </p:cNvPr>
            <p:cNvSpPr>
              <a:spLocks noChangeShapeType="1"/>
            </p:cNvSpPr>
            <p:nvPr/>
          </p:nvSpPr>
          <p:spPr bwMode="auto">
            <a:xfrm flipH="1" flipV="1">
              <a:off x="1574" y="1257"/>
              <a:ext cx="0" cy="21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38" name="Line 34">
              <a:extLst>
                <a:ext uri="{FF2B5EF4-FFF2-40B4-BE49-F238E27FC236}">
                  <a16:creationId xmlns:a16="http://schemas.microsoft.com/office/drawing/2014/main" id="{FAE09FA8-6706-D142-8B89-80F1A76045DD}"/>
                </a:ext>
              </a:extLst>
            </p:cNvPr>
            <p:cNvSpPr>
              <a:spLocks noChangeShapeType="1"/>
            </p:cNvSpPr>
            <p:nvPr/>
          </p:nvSpPr>
          <p:spPr bwMode="auto">
            <a:xfrm flipV="1">
              <a:off x="1642"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sp>
        <p:nvSpPr>
          <p:cNvPr id="98339" name="Line 35">
            <a:extLst>
              <a:ext uri="{FF2B5EF4-FFF2-40B4-BE49-F238E27FC236}">
                <a16:creationId xmlns:a16="http://schemas.microsoft.com/office/drawing/2014/main" id="{DDA59206-323D-0A4E-9727-6DF403EB371B}"/>
              </a:ext>
            </a:extLst>
          </p:cNvPr>
          <p:cNvSpPr>
            <a:spLocks noChangeShapeType="1"/>
          </p:cNvSpPr>
          <p:nvPr/>
        </p:nvSpPr>
        <p:spPr bwMode="auto">
          <a:xfrm>
            <a:off x="842963" y="3127375"/>
            <a:ext cx="2300287" cy="0"/>
          </a:xfrm>
          <a:prstGeom prst="line">
            <a:avLst/>
          </a:prstGeom>
          <a:noFill/>
          <a:ln w="9525">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nvGrpSpPr>
          <p:cNvPr id="24584" name="Group 36">
            <a:extLst>
              <a:ext uri="{FF2B5EF4-FFF2-40B4-BE49-F238E27FC236}">
                <a16:creationId xmlns:a16="http://schemas.microsoft.com/office/drawing/2014/main" id="{EED9433E-9C81-2947-9628-4224DB5F80B1}"/>
              </a:ext>
            </a:extLst>
          </p:cNvPr>
          <p:cNvGrpSpPr>
            <a:grpSpLocks/>
          </p:cNvGrpSpPr>
          <p:nvPr/>
        </p:nvGrpSpPr>
        <p:grpSpPr bwMode="auto">
          <a:xfrm>
            <a:off x="920750" y="2593975"/>
            <a:ext cx="665163" cy="533400"/>
            <a:chOff x="1169" y="1076"/>
            <a:chExt cx="473" cy="396"/>
          </a:xfrm>
        </p:grpSpPr>
        <p:sp>
          <p:nvSpPr>
            <p:cNvPr id="98341" name="Line 37">
              <a:extLst>
                <a:ext uri="{FF2B5EF4-FFF2-40B4-BE49-F238E27FC236}">
                  <a16:creationId xmlns:a16="http://schemas.microsoft.com/office/drawing/2014/main" id="{47ED97EA-D60A-CC40-9012-A112A5A6260C}"/>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42" name="Line 38">
              <a:extLst>
                <a:ext uri="{FF2B5EF4-FFF2-40B4-BE49-F238E27FC236}">
                  <a16:creationId xmlns:a16="http://schemas.microsoft.com/office/drawing/2014/main" id="{669A666E-2CDE-9D4A-A216-AA3E293C271E}"/>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43" name="Line 39">
              <a:extLst>
                <a:ext uri="{FF2B5EF4-FFF2-40B4-BE49-F238E27FC236}">
                  <a16:creationId xmlns:a16="http://schemas.microsoft.com/office/drawing/2014/main" id="{780304AF-DB48-9F4F-ACE4-0678E2713871}"/>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44" name="Line 40">
              <a:extLst>
                <a:ext uri="{FF2B5EF4-FFF2-40B4-BE49-F238E27FC236}">
                  <a16:creationId xmlns:a16="http://schemas.microsoft.com/office/drawing/2014/main" id="{032D2537-BB9F-CE4F-A03F-B6595EB92F3F}"/>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45" name="Line 41">
              <a:extLst>
                <a:ext uri="{FF2B5EF4-FFF2-40B4-BE49-F238E27FC236}">
                  <a16:creationId xmlns:a16="http://schemas.microsoft.com/office/drawing/2014/main" id="{5E81294D-9A41-0749-BB39-D579081F53BC}"/>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46" name="Line 42">
              <a:extLst>
                <a:ext uri="{FF2B5EF4-FFF2-40B4-BE49-F238E27FC236}">
                  <a16:creationId xmlns:a16="http://schemas.microsoft.com/office/drawing/2014/main" id="{C786C861-9F3F-CA40-8099-611EFF1451BC}"/>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47" name="Line 43">
              <a:extLst>
                <a:ext uri="{FF2B5EF4-FFF2-40B4-BE49-F238E27FC236}">
                  <a16:creationId xmlns:a16="http://schemas.microsoft.com/office/drawing/2014/main" id="{5ED9B35C-A59B-B743-B779-32B8FD40C7DA}"/>
                </a:ext>
              </a:extLst>
            </p:cNvPr>
            <p:cNvSpPr>
              <a:spLocks noChangeShapeType="1"/>
            </p:cNvSpPr>
            <p:nvPr/>
          </p:nvSpPr>
          <p:spPr bwMode="auto">
            <a:xfrm flipH="1" flipV="1">
              <a:off x="1574" y="1258"/>
              <a:ext cx="0" cy="2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48" name="Line 44">
              <a:extLst>
                <a:ext uri="{FF2B5EF4-FFF2-40B4-BE49-F238E27FC236}">
                  <a16:creationId xmlns:a16="http://schemas.microsoft.com/office/drawing/2014/main" id="{88137F48-C61F-EF41-8FC3-4A75FF005C31}"/>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585" name="Group 45">
            <a:extLst>
              <a:ext uri="{FF2B5EF4-FFF2-40B4-BE49-F238E27FC236}">
                <a16:creationId xmlns:a16="http://schemas.microsoft.com/office/drawing/2014/main" id="{044D0DCF-05E3-2447-9152-5B508A2F9033}"/>
              </a:ext>
            </a:extLst>
          </p:cNvPr>
          <p:cNvGrpSpPr>
            <a:grpSpLocks/>
          </p:cNvGrpSpPr>
          <p:nvPr/>
        </p:nvGrpSpPr>
        <p:grpSpPr bwMode="auto">
          <a:xfrm flipV="1">
            <a:off x="1681163" y="3127375"/>
            <a:ext cx="665162" cy="533400"/>
            <a:chOff x="1169" y="1076"/>
            <a:chExt cx="473" cy="396"/>
          </a:xfrm>
        </p:grpSpPr>
        <p:sp>
          <p:nvSpPr>
            <p:cNvPr id="98350" name="Line 46">
              <a:extLst>
                <a:ext uri="{FF2B5EF4-FFF2-40B4-BE49-F238E27FC236}">
                  <a16:creationId xmlns:a16="http://schemas.microsoft.com/office/drawing/2014/main" id="{CD0FC51F-8567-AA4F-8C46-3F58D048E69B}"/>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51" name="Line 47">
              <a:extLst>
                <a:ext uri="{FF2B5EF4-FFF2-40B4-BE49-F238E27FC236}">
                  <a16:creationId xmlns:a16="http://schemas.microsoft.com/office/drawing/2014/main" id="{5D34BAEA-ADFF-9A41-B06D-CDBAA6D7B6D8}"/>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52" name="Line 48">
              <a:extLst>
                <a:ext uri="{FF2B5EF4-FFF2-40B4-BE49-F238E27FC236}">
                  <a16:creationId xmlns:a16="http://schemas.microsoft.com/office/drawing/2014/main" id="{D7AAEBC9-B3E2-A548-8C2A-435D66E4F2F9}"/>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53" name="Line 49">
              <a:extLst>
                <a:ext uri="{FF2B5EF4-FFF2-40B4-BE49-F238E27FC236}">
                  <a16:creationId xmlns:a16="http://schemas.microsoft.com/office/drawing/2014/main" id="{38368BC5-D25B-1849-BA52-E03CB6EC6EC0}"/>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54" name="Line 50">
              <a:extLst>
                <a:ext uri="{FF2B5EF4-FFF2-40B4-BE49-F238E27FC236}">
                  <a16:creationId xmlns:a16="http://schemas.microsoft.com/office/drawing/2014/main" id="{6703E65C-5ED5-6844-A584-A25DC3DFC41E}"/>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55" name="Line 51">
              <a:extLst>
                <a:ext uri="{FF2B5EF4-FFF2-40B4-BE49-F238E27FC236}">
                  <a16:creationId xmlns:a16="http://schemas.microsoft.com/office/drawing/2014/main" id="{BF8CD794-4AC6-9C4C-98EA-83C2275CD808}"/>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56" name="Line 52">
              <a:extLst>
                <a:ext uri="{FF2B5EF4-FFF2-40B4-BE49-F238E27FC236}">
                  <a16:creationId xmlns:a16="http://schemas.microsoft.com/office/drawing/2014/main" id="{ADD8A875-8730-694B-A57B-76C3382F5495}"/>
                </a:ext>
              </a:extLst>
            </p:cNvPr>
            <p:cNvSpPr>
              <a:spLocks noChangeShapeType="1"/>
            </p:cNvSpPr>
            <p:nvPr/>
          </p:nvSpPr>
          <p:spPr bwMode="auto">
            <a:xfrm flipH="1" flipV="1">
              <a:off x="1574" y="1258"/>
              <a:ext cx="0" cy="2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57" name="Line 53">
              <a:extLst>
                <a:ext uri="{FF2B5EF4-FFF2-40B4-BE49-F238E27FC236}">
                  <a16:creationId xmlns:a16="http://schemas.microsoft.com/office/drawing/2014/main" id="{D5A84401-EFCC-9245-B98A-CB7922FCB650}"/>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586" name="Group 54">
            <a:extLst>
              <a:ext uri="{FF2B5EF4-FFF2-40B4-BE49-F238E27FC236}">
                <a16:creationId xmlns:a16="http://schemas.microsoft.com/office/drawing/2014/main" id="{917C38E2-05C2-EA4A-A0ED-AEF42F564CB7}"/>
              </a:ext>
            </a:extLst>
          </p:cNvPr>
          <p:cNvGrpSpPr>
            <a:grpSpLocks/>
          </p:cNvGrpSpPr>
          <p:nvPr/>
        </p:nvGrpSpPr>
        <p:grpSpPr bwMode="auto">
          <a:xfrm>
            <a:off x="2436813" y="2592388"/>
            <a:ext cx="666750" cy="533400"/>
            <a:chOff x="1169" y="1076"/>
            <a:chExt cx="473" cy="396"/>
          </a:xfrm>
        </p:grpSpPr>
        <p:sp>
          <p:nvSpPr>
            <p:cNvPr id="98359" name="Line 55">
              <a:extLst>
                <a:ext uri="{FF2B5EF4-FFF2-40B4-BE49-F238E27FC236}">
                  <a16:creationId xmlns:a16="http://schemas.microsoft.com/office/drawing/2014/main" id="{3558081F-2D6F-D24C-8072-D43588D24055}"/>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60" name="Line 56">
              <a:extLst>
                <a:ext uri="{FF2B5EF4-FFF2-40B4-BE49-F238E27FC236}">
                  <a16:creationId xmlns:a16="http://schemas.microsoft.com/office/drawing/2014/main" id="{9E1C4CED-FBA7-394A-830B-778BA93BAC6C}"/>
                </a:ext>
              </a:extLst>
            </p:cNvPr>
            <p:cNvSpPr>
              <a:spLocks noChangeShapeType="1"/>
            </p:cNvSpPr>
            <p:nvPr/>
          </p:nvSpPr>
          <p:spPr bwMode="auto">
            <a:xfrm flipV="1">
              <a:off x="1235"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61" name="Line 57">
              <a:extLst>
                <a:ext uri="{FF2B5EF4-FFF2-40B4-BE49-F238E27FC236}">
                  <a16:creationId xmlns:a16="http://schemas.microsoft.com/office/drawing/2014/main" id="{07C83C99-7A66-4944-B66D-413C8B7336DC}"/>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62" name="Line 58">
              <a:extLst>
                <a:ext uri="{FF2B5EF4-FFF2-40B4-BE49-F238E27FC236}">
                  <a16:creationId xmlns:a16="http://schemas.microsoft.com/office/drawing/2014/main" id="{10B9134B-78C4-924C-A319-027A65DD5D24}"/>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63" name="Line 59">
              <a:extLst>
                <a:ext uri="{FF2B5EF4-FFF2-40B4-BE49-F238E27FC236}">
                  <a16:creationId xmlns:a16="http://schemas.microsoft.com/office/drawing/2014/main" id="{70DC83C4-00F8-714A-BB75-420942340627}"/>
                </a:ext>
              </a:extLst>
            </p:cNvPr>
            <p:cNvSpPr>
              <a:spLocks noChangeShapeType="1"/>
            </p:cNvSpPr>
            <p:nvPr/>
          </p:nvSpPr>
          <p:spPr bwMode="auto">
            <a:xfrm flipV="1">
              <a:off x="1436"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64" name="Line 60">
              <a:extLst>
                <a:ext uri="{FF2B5EF4-FFF2-40B4-BE49-F238E27FC236}">
                  <a16:creationId xmlns:a16="http://schemas.microsoft.com/office/drawing/2014/main" id="{7FE5781F-1A04-7841-B571-5802E14AE779}"/>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65" name="Line 61">
              <a:extLst>
                <a:ext uri="{FF2B5EF4-FFF2-40B4-BE49-F238E27FC236}">
                  <a16:creationId xmlns:a16="http://schemas.microsoft.com/office/drawing/2014/main" id="{D591307D-F678-2C48-AB2A-96AABB0175A2}"/>
                </a:ext>
              </a:extLst>
            </p:cNvPr>
            <p:cNvSpPr>
              <a:spLocks noChangeShapeType="1"/>
            </p:cNvSpPr>
            <p:nvPr/>
          </p:nvSpPr>
          <p:spPr bwMode="auto">
            <a:xfrm flipH="1" flipV="1">
              <a:off x="1574" y="1258"/>
              <a:ext cx="0" cy="2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66" name="Line 62">
              <a:extLst>
                <a:ext uri="{FF2B5EF4-FFF2-40B4-BE49-F238E27FC236}">
                  <a16:creationId xmlns:a16="http://schemas.microsoft.com/office/drawing/2014/main" id="{C5D84FC8-D679-454F-98E1-E90A29931D3C}"/>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sp>
        <p:nvSpPr>
          <p:cNvPr id="98367" name="Line 63">
            <a:extLst>
              <a:ext uri="{FF2B5EF4-FFF2-40B4-BE49-F238E27FC236}">
                <a16:creationId xmlns:a16="http://schemas.microsoft.com/office/drawing/2014/main" id="{2400C69E-D730-A44A-ACAA-8A1A3965E125}"/>
              </a:ext>
            </a:extLst>
          </p:cNvPr>
          <p:cNvSpPr>
            <a:spLocks noChangeShapeType="1"/>
          </p:cNvSpPr>
          <p:nvPr/>
        </p:nvSpPr>
        <p:spPr bwMode="auto">
          <a:xfrm>
            <a:off x="3573463" y="2581275"/>
            <a:ext cx="2298700" cy="0"/>
          </a:xfrm>
          <a:prstGeom prst="line">
            <a:avLst/>
          </a:prstGeom>
          <a:noFill/>
          <a:ln w="9525">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nvGrpSpPr>
          <p:cNvPr id="24588" name="Group 64">
            <a:extLst>
              <a:ext uri="{FF2B5EF4-FFF2-40B4-BE49-F238E27FC236}">
                <a16:creationId xmlns:a16="http://schemas.microsoft.com/office/drawing/2014/main" id="{FDCB6A36-11BF-4E4E-B3B2-AB5B7443B06B}"/>
              </a:ext>
            </a:extLst>
          </p:cNvPr>
          <p:cNvGrpSpPr>
            <a:grpSpLocks/>
          </p:cNvGrpSpPr>
          <p:nvPr/>
        </p:nvGrpSpPr>
        <p:grpSpPr bwMode="auto">
          <a:xfrm>
            <a:off x="3649663" y="1533525"/>
            <a:ext cx="665162" cy="1047750"/>
            <a:chOff x="1169" y="1076"/>
            <a:chExt cx="473" cy="396"/>
          </a:xfrm>
        </p:grpSpPr>
        <p:sp>
          <p:nvSpPr>
            <p:cNvPr id="98369" name="Line 65">
              <a:extLst>
                <a:ext uri="{FF2B5EF4-FFF2-40B4-BE49-F238E27FC236}">
                  <a16:creationId xmlns:a16="http://schemas.microsoft.com/office/drawing/2014/main" id="{EE7C994E-2AA2-BA48-A3EC-AB975C02405E}"/>
                </a:ext>
              </a:extLst>
            </p:cNvPr>
            <p:cNvSpPr>
              <a:spLocks noChangeShapeType="1"/>
            </p:cNvSpPr>
            <p:nvPr/>
          </p:nvSpPr>
          <p:spPr bwMode="auto">
            <a:xfrm flipV="1">
              <a:off x="1169"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70" name="Line 66">
              <a:extLst>
                <a:ext uri="{FF2B5EF4-FFF2-40B4-BE49-F238E27FC236}">
                  <a16:creationId xmlns:a16="http://schemas.microsoft.com/office/drawing/2014/main" id="{221FB5C7-0EEE-8549-B6B5-2D3B7D14577D}"/>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71" name="Line 67">
              <a:extLst>
                <a:ext uri="{FF2B5EF4-FFF2-40B4-BE49-F238E27FC236}">
                  <a16:creationId xmlns:a16="http://schemas.microsoft.com/office/drawing/2014/main" id="{9BC32223-2640-3849-947E-B421DD2F94CE}"/>
                </a:ext>
              </a:extLst>
            </p:cNvPr>
            <p:cNvSpPr>
              <a:spLocks noChangeShapeType="1"/>
            </p:cNvSpPr>
            <p:nvPr/>
          </p:nvSpPr>
          <p:spPr bwMode="auto">
            <a:xfrm flipV="1">
              <a:off x="13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72" name="Line 68">
              <a:extLst>
                <a:ext uri="{FF2B5EF4-FFF2-40B4-BE49-F238E27FC236}">
                  <a16:creationId xmlns:a16="http://schemas.microsoft.com/office/drawing/2014/main" id="{4B4CB5CF-4667-CE45-8E72-4C77C4D63213}"/>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73" name="Line 69">
              <a:extLst>
                <a:ext uri="{FF2B5EF4-FFF2-40B4-BE49-F238E27FC236}">
                  <a16:creationId xmlns:a16="http://schemas.microsoft.com/office/drawing/2014/main" id="{A7C3BD08-73C8-854D-AAA0-A0CB2BD78292}"/>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74" name="Line 70">
              <a:extLst>
                <a:ext uri="{FF2B5EF4-FFF2-40B4-BE49-F238E27FC236}">
                  <a16:creationId xmlns:a16="http://schemas.microsoft.com/office/drawing/2014/main" id="{5DDE1FE2-B4AF-2D4E-AECE-670A6DB4417D}"/>
                </a:ext>
              </a:extLst>
            </p:cNvPr>
            <p:cNvSpPr>
              <a:spLocks noChangeShapeType="1"/>
            </p:cNvSpPr>
            <p:nvPr/>
          </p:nvSpPr>
          <p:spPr bwMode="auto">
            <a:xfrm flipV="1">
              <a:off x="15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75" name="Line 71">
              <a:extLst>
                <a:ext uri="{FF2B5EF4-FFF2-40B4-BE49-F238E27FC236}">
                  <a16:creationId xmlns:a16="http://schemas.microsoft.com/office/drawing/2014/main" id="{DDD77107-618E-6342-B16D-38576E55623F}"/>
                </a:ext>
              </a:extLst>
            </p:cNvPr>
            <p:cNvSpPr>
              <a:spLocks noChangeShapeType="1"/>
            </p:cNvSpPr>
            <p:nvPr/>
          </p:nvSpPr>
          <p:spPr bwMode="auto">
            <a:xfrm flipH="1" flipV="1">
              <a:off x="1574" y="1257"/>
              <a:ext cx="0" cy="21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76" name="Line 72">
              <a:extLst>
                <a:ext uri="{FF2B5EF4-FFF2-40B4-BE49-F238E27FC236}">
                  <a16:creationId xmlns:a16="http://schemas.microsoft.com/office/drawing/2014/main" id="{92816A18-FCD3-1A4A-B838-2A0AE90D8202}"/>
                </a:ext>
              </a:extLst>
            </p:cNvPr>
            <p:cNvSpPr>
              <a:spLocks noChangeShapeType="1"/>
            </p:cNvSpPr>
            <p:nvPr/>
          </p:nvSpPr>
          <p:spPr bwMode="auto">
            <a:xfrm flipV="1">
              <a:off x="1642"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589" name="Group 73">
            <a:extLst>
              <a:ext uri="{FF2B5EF4-FFF2-40B4-BE49-F238E27FC236}">
                <a16:creationId xmlns:a16="http://schemas.microsoft.com/office/drawing/2014/main" id="{8F69DCEA-D342-904A-95A8-E10244790358}"/>
              </a:ext>
            </a:extLst>
          </p:cNvPr>
          <p:cNvGrpSpPr>
            <a:grpSpLocks/>
          </p:cNvGrpSpPr>
          <p:nvPr/>
        </p:nvGrpSpPr>
        <p:grpSpPr bwMode="auto">
          <a:xfrm flipV="1">
            <a:off x="4410075" y="2581275"/>
            <a:ext cx="665163" cy="1050925"/>
            <a:chOff x="1169" y="1076"/>
            <a:chExt cx="473" cy="396"/>
          </a:xfrm>
        </p:grpSpPr>
        <p:sp>
          <p:nvSpPr>
            <p:cNvPr id="98378" name="Line 74">
              <a:extLst>
                <a:ext uri="{FF2B5EF4-FFF2-40B4-BE49-F238E27FC236}">
                  <a16:creationId xmlns:a16="http://schemas.microsoft.com/office/drawing/2014/main" id="{E15B0F51-A1EE-514F-A2F1-50B1D6C0ABBF}"/>
                </a:ext>
              </a:extLst>
            </p:cNvPr>
            <p:cNvSpPr>
              <a:spLocks noChangeShapeType="1"/>
            </p:cNvSpPr>
            <p:nvPr/>
          </p:nvSpPr>
          <p:spPr bwMode="auto">
            <a:xfrm flipV="1">
              <a:off x="1169"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79" name="Line 75">
              <a:extLst>
                <a:ext uri="{FF2B5EF4-FFF2-40B4-BE49-F238E27FC236}">
                  <a16:creationId xmlns:a16="http://schemas.microsoft.com/office/drawing/2014/main" id="{012A9FA9-D892-6B4C-86B6-338AC8A49755}"/>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80" name="Line 76">
              <a:extLst>
                <a:ext uri="{FF2B5EF4-FFF2-40B4-BE49-F238E27FC236}">
                  <a16:creationId xmlns:a16="http://schemas.microsoft.com/office/drawing/2014/main" id="{6A3705B1-92B0-5440-8519-0C004A3D6D20}"/>
                </a:ext>
              </a:extLst>
            </p:cNvPr>
            <p:cNvSpPr>
              <a:spLocks noChangeShapeType="1"/>
            </p:cNvSpPr>
            <p:nvPr/>
          </p:nvSpPr>
          <p:spPr bwMode="auto">
            <a:xfrm flipV="1">
              <a:off x="13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81" name="Line 77">
              <a:extLst>
                <a:ext uri="{FF2B5EF4-FFF2-40B4-BE49-F238E27FC236}">
                  <a16:creationId xmlns:a16="http://schemas.microsoft.com/office/drawing/2014/main" id="{C9973F2E-B75A-4E46-9170-E35FEEEA39BA}"/>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82" name="Line 78">
              <a:extLst>
                <a:ext uri="{FF2B5EF4-FFF2-40B4-BE49-F238E27FC236}">
                  <a16:creationId xmlns:a16="http://schemas.microsoft.com/office/drawing/2014/main" id="{9473E07E-06CC-DD48-AB34-F514FE66D7C0}"/>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83" name="Line 79">
              <a:extLst>
                <a:ext uri="{FF2B5EF4-FFF2-40B4-BE49-F238E27FC236}">
                  <a16:creationId xmlns:a16="http://schemas.microsoft.com/office/drawing/2014/main" id="{E30D17E1-CE8E-824A-8C13-5453A2E9DF49}"/>
                </a:ext>
              </a:extLst>
            </p:cNvPr>
            <p:cNvSpPr>
              <a:spLocks noChangeShapeType="1"/>
            </p:cNvSpPr>
            <p:nvPr/>
          </p:nvSpPr>
          <p:spPr bwMode="auto">
            <a:xfrm flipV="1">
              <a:off x="15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84" name="Line 80">
              <a:extLst>
                <a:ext uri="{FF2B5EF4-FFF2-40B4-BE49-F238E27FC236}">
                  <a16:creationId xmlns:a16="http://schemas.microsoft.com/office/drawing/2014/main" id="{A56A2CF7-9C01-D144-8FB2-D74C88413922}"/>
                </a:ext>
              </a:extLst>
            </p:cNvPr>
            <p:cNvSpPr>
              <a:spLocks noChangeShapeType="1"/>
            </p:cNvSpPr>
            <p:nvPr/>
          </p:nvSpPr>
          <p:spPr bwMode="auto">
            <a:xfrm flipH="1" flipV="1">
              <a:off x="1574" y="1257"/>
              <a:ext cx="0" cy="21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85" name="Line 81">
              <a:extLst>
                <a:ext uri="{FF2B5EF4-FFF2-40B4-BE49-F238E27FC236}">
                  <a16:creationId xmlns:a16="http://schemas.microsoft.com/office/drawing/2014/main" id="{7016A33D-3ED4-D549-A810-655677FA0B52}"/>
                </a:ext>
              </a:extLst>
            </p:cNvPr>
            <p:cNvSpPr>
              <a:spLocks noChangeShapeType="1"/>
            </p:cNvSpPr>
            <p:nvPr/>
          </p:nvSpPr>
          <p:spPr bwMode="auto">
            <a:xfrm flipV="1">
              <a:off x="1642"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590" name="Group 82">
            <a:extLst>
              <a:ext uri="{FF2B5EF4-FFF2-40B4-BE49-F238E27FC236}">
                <a16:creationId xmlns:a16="http://schemas.microsoft.com/office/drawing/2014/main" id="{795BAC58-EF8F-F74D-9B38-289ADF195A8D}"/>
              </a:ext>
            </a:extLst>
          </p:cNvPr>
          <p:cNvGrpSpPr>
            <a:grpSpLocks/>
          </p:cNvGrpSpPr>
          <p:nvPr/>
        </p:nvGrpSpPr>
        <p:grpSpPr bwMode="auto">
          <a:xfrm>
            <a:off x="5167313" y="1530350"/>
            <a:ext cx="665162" cy="1050925"/>
            <a:chOff x="1169" y="1076"/>
            <a:chExt cx="473" cy="396"/>
          </a:xfrm>
        </p:grpSpPr>
        <p:sp>
          <p:nvSpPr>
            <p:cNvPr id="98387" name="Line 83">
              <a:extLst>
                <a:ext uri="{FF2B5EF4-FFF2-40B4-BE49-F238E27FC236}">
                  <a16:creationId xmlns:a16="http://schemas.microsoft.com/office/drawing/2014/main" id="{5248FD16-A59C-7F40-B2A8-E0D17C7122EB}"/>
                </a:ext>
              </a:extLst>
            </p:cNvPr>
            <p:cNvSpPr>
              <a:spLocks noChangeShapeType="1"/>
            </p:cNvSpPr>
            <p:nvPr/>
          </p:nvSpPr>
          <p:spPr bwMode="auto">
            <a:xfrm flipV="1">
              <a:off x="1169"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88" name="Line 84">
              <a:extLst>
                <a:ext uri="{FF2B5EF4-FFF2-40B4-BE49-F238E27FC236}">
                  <a16:creationId xmlns:a16="http://schemas.microsoft.com/office/drawing/2014/main" id="{A1B982B3-4ECE-3A4F-8B8D-D8911D48C51D}"/>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89" name="Line 85">
              <a:extLst>
                <a:ext uri="{FF2B5EF4-FFF2-40B4-BE49-F238E27FC236}">
                  <a16:creationId xmlns:a16="http://schemas.microsoft.com/office/drawing/2014/main" id="{B1D9E0BD-3F3F-974B-B6AB-649E4F073B51}"/>
                </a:ext>
              </a:extLst>
            </p:cNvPr>
            <p:cNvSpPr>
              <a:spLocks noChangeShapeType="1"/>
            </p:cNvSpPr>
            <p:nvPr/>
          </p:nvSpPr>
          <p:spPr bwMode="auto">
            <a:xfrm flipV="1">
              <a:off x="13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90" name="Line 86">
              <a:extLst>
                <a:ext uri="{FF2B5EF4-FFF2-40B4-BE49-F238E27FC236}">
                  <a16:creationId xmlns:a16="http://schemas.microsoft.com/office/drawing/2014/main" id="{27EAE7D1-82F8-C442-BEA3-C7CE14C2F1CB}"/>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91" name="Line 87">
              <a:extLst>
                <a:ext uri="{FF2B5EF4-FFF2-40B4-BE49-F238E27FC236}">
                  <a16:creationId xmlns:a16="http://schemas.microsoft.com/office/drawing/2014/main" id="{39CC49DE-3785-5743-ADBA-4D3D7B3408FE}"/>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92" name="Line 88">
              <a:extLst>
                <a:ext uri="{FF2B5EF4-FFF2-40B4-BE49-F238E27FC236}">
                  <a16:creationId xmlns:a16="http://schemas.microsoft.com/office/drawing/2014/main" id="{0905C123-ADC9-0F42-A1D0-BA1591AA5A3C}"/>
                </a:ext>
              </a:extLst>
            </p:cNvPr>
            <p:cNvSpPr>
              <a:spLocks noChangeShapeType="1"/>
            </p:cNvSpPr>
            <p:nvPr/>
          </p:nvSpPr>
          <p:spPr bwMode="auto">
            <a:xfrm flipV="1">
              <a:off x="15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93" name="Line 89">
              <a:extLst>
                <a:ext uri="{FF2B5EF4-FFF2-40B4-BE49-F238E27FC236}">
                  <a16:creationId xmlns:a16="http://schemas.microsoft.com/office/drawing/2014/main" id="{74201ED6-E1C7-DC46-9463-08C2084007D7}"/>
                </a:ext>
              </a:extLst>
            </p:cNvPr>
            <p:cNvSpPr>
              <a:spLocks noChangeShapeType="1"/>
            </p:cNvSpPr>
            <p:nvPr/>
          </p:nvSpPr>
          <p:spPr bwMode="auto">
            <a:xfrm flipH="1" flipV="1">
              <a:off x="1574" y="1257"/>
              <a:ext cx="0" cy="21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94" name="Line 90">
              <a:extLst>
                <a:ext uri="{FF2B5EF4-FFF2-40B4-BE49-F238E27FC236}">
                  <a16:creationId xmlns:a16="http://schemas.microsoft.com/office/drawing/2014/main" id="{7141341B-71E6-CB44-BA4D-202F1E72FA4F}"/>
                </a:ext>
              </a:extLst>
            </p:cNvPr>
            <p:cNvSpPr>
              <a:spLocks noChangeShapeType="1"/>
            </p:cNvSpPr>
            <p:nvPr/>
          </p:nvSpPr>
          <p:spPr bwMode="auto">
            <a:xfrm flipV="1">
              <a:off x="1642"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sp>
        <p:nvSpPr>
          <p:cNvPr id="98396" name="Line 92">
            <a:extLst>
              <a:ext uri="{FF2B5EF4-FFF2-40B4-BE49-F238E27FC236}">
                <a16:creationId xmlns:a16="http://schemas.microsoft.com/office/drawing/2014/main" id="{69886298-7F93-D540-8E6B-907FE87F17C9}"/>
              </a:ext>
            </a:extLst>
          </p:cNvPr>
          <p:cNvSpPr>
            <a:spLocks noChangeShapeType="1"/>
          </p:cNvSpPr>
          <p:nvPr/>
        </p:nvSpPr>
        <p:spPr bwMode="auto">
          <a:xfrm>
            <a:off x="855663" y="4987925"/>
            <a:ext cx="6022975" cy="0"/>
          </a:xfrm>
          <a:prstGeom prst="line">
            <a:avLst/>
          </a:prstGeom>
          <a:noFill/>
          <a:ln w="9525" cap="rnd">
            <a:solidFill>
              <a:schemeClr val="tx1"/>
            </a:solidFill>
            <a:prstDash val="sysDot"/>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98" name="Line 94">
            <a:extLst>
              <a:ext uri="{FF2B5EF4-FFF2-40B4-BE49-F238E27FC236}">
                <a16:creationId xmlns:a16="http://schemas.microsoft.com/office/drawing/2014/main" id="{B35B0A8C-6547-5B4C-A981-F7D1B59E02DB}"/>
              </a:ext>
            </a:extLst>
          </p:cNvPr>
          <p:cNvSpPr>
            <a:spLocks noChangeShapeType="1"/>
          </p:cNvSpPr>
          <p:nvPr/>
        </p:nvSpPr>
        <p:spPr bwMode="auto">
          <a:xfrm>
            <a:off x="847725" y="1527175"/>
            <a:ext cx="5246688" cy="0"/>
          </a:xfrm>
          <a:prstGeom prst="line">
            <a:avLst/>
          </a:prstGeom>
          <a:noFill/>
          <a:ln w="9525" cap="rnd">
            <a:solidFill>
              <a:schemeClr val="tx1"/>
            </a:solidFill>
            <a:prstDash val="sysDot"/>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399" name="Line 95">
            <a:extLst>
              <a:ext uri="{FF2B5EF4-FFF2-40B4-BE49-F238E27FC236}">
                <a16:creationId xmlns:a16="http://schemas.microsoft.com/office/drawing/2014/main" id="{3110905E-B399-6C40-827D-B7A561E1972E}"/>
              </a:ext>
            </a:extLst>
          </p:cNvPr>
          <p:cNvSpPr>
            <a:spLocks noChangeShapeType="1"/>
          </p:cNvSpPr>
          <p:nvPr/>
        </p:nvSpPr>
        <p:spPr bwMode="auto">
          <a:xfrm>
            <a:off x="844550" y="4457700"/>
            <a:ext cx="2300288" cy="0"/>
          </a:xfrm>
          <a:prstGeom prst="line">
            <a:avLst/>
          </a:prstGeom>
          <a:noFill/>
          <a:ln w="9525">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nvGrpSpPr>
          <p:cNvPr id="24594" name="Group 96">
            <a:extLst>
              <a:ext uri="{FF2B5EF4-FFF2-40B4-BE49-F238E27FC236}">
                <a16:creationId xmlns:a16="http://schemas.microsoft.com/office/drawing/2014/main" id="{80A9F22C-8769-1E4B-8FEF-F3F3D097ECDF}"/>
              </a:ext>
            </a:extLst>
          </p:cNvPr>
          <p:cNvGrpSpPr>
            <a:grpSpLocks/>
          </p:cNvGrpSpPr>
          <p:nvPr/>
        </p:nvGrpSpPr>
        <p:grpSpPr bwMode="auto">
          <a:xfrm>
            <a:off x="922338" y="3924300"/>
            <a:ext cx="665162" cy="533400"/>
            <a:chOff x="1169" y="1076"/>
            <a:chExt cx="473" cy="396"/>
          </a:xfrm>
        </p:grpSpPr>
        <p:sp>
          <p:nvSpPr>
            <p:cNvPr id="98401" name="Line 97">
              <a:extLst>
                <a:ext uri="{FF2B5EF4-FFF2-40B4-BE49-F238E27FC236}">
                  <a16:creationId xmlns:a16="http://schemas.microsoft.com/office/drawing/2014/main" id="{C7444DA4-63FD-ED4E-A8BA-B888C7EB6097}"/>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02" name="Line 98">
              <a:extLst>
                <a:ext uri="{FF2B5EF4-FFF2-40B4-BE49-F238E27FC236}">
                  <a16:creationId xmlns:a16="http://schemas.microsoft.com/office/drawing/2014/main" id="{966C6EF5-A921-E14F-BCE0-71C38E203539}"/>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03" name="Line 99">
              <a:extLst>
                <a:ext uri="{FF2B5EF4-FFF2-40B4-BE49-F238E27FC236}">
                  <a16:creationId xmlns:a16="http://schemas.microsoft.com/office/drawing/2014/main" id="{6D34C4A7-16DD-2F4A-8584-D4F5B768D110}"/>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04" name="Line 100">
              <a:extLst>
                <a:ext uri="{FF2B5EF4-FFF2-40B4-BE49-F238E27FC236}">
                  <a16:creationId xmlns:a16="http://schemas.microsoft.com/office/drawing/2014/main" id="{1572BC66-6CFA-AD42-BEC1-F1E1A98C5EE0}"/>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05" name="Line 101">
              <a:extLst>
                <a:ext uri="{FF2B5EF4-FFF2-40B4-BE49-F238E27FC236}">
                  <a16:creationId xmlns:a16="http://schemas.microsoft.com/office/drawing/2014/main" id="{26ADF544-F7FA-2C4F-BD1D-A9C18A1CAC0C}"/>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06" name="Line 102">
              <a:extLst>
                <a:ext uri="{FF2B5EF4-FFF2-40B4-BE49-F238E27FC236}">
                  <a16:creationId xmlns:a16="http://schemas.microsoft.com/office/drawing/2014/main" id="{56F83F56-2826-F047-A8ED-FB4BDAF1C38F}"/>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07" name="Line 103">
              <a:extLst>
                <a:ext uri="{FF2B5EF4-FFF2-40B4-BE49-F238E27FC236}">
                  <a16:creationId xmlns:a16="http://schemas.microsoft.com/office/drawing/2014/main" id="{932C4C41-DE7A-1140-9FEB-18DEBAA9CBDC}"/>
                </a:ext>
              </a:extLst>
            </p:cNvPr>
            <p:cNvSpPr>
              <a:spLocks noChangeShapeType="1"/>
            </p:cNvSpPr>
            <p:nvPr/>
          </p:nvSpPr>
          <p:spPr bwMode="auto">
            <a:xfrm flipH="1" flipV="1">
              <a:off x="1574" y="1258"/>
              <a:ext cx="0" cy="2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08" name="Line 104">
              <a:extLst>
                <a:ext uri="{FF2B5EF4-FFF2-40B4-BE49-F238E27FC236}">
                  <a16:creationId xmlns:a16="http://schemas.microsoft.com/office/drawing/2014/main" id="{E3AE85C3-37C6-FB4C-A16F-A0E666B9A79B}"/>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595" name="Group 105">
            <a:extLst>
              <a:ext uri="{FF2B5EF4-FFF2-40B4-BE49-F238E27FC236}">
                <a16:creationId xmlns:a16="http://schemas.microsoft.com/office/drawing/2014/main" id="{081089A9-AF9D-DE4F-AACE-6240678A5E8D}"/>
              </a:ext>
            </a:extLst>
          </p:cNvPr>
          <p:cNvGrpSpPr>
            <a:grpSpLocks/>
          </p:cNvGrpSpPr>
          <p:nvPr/>
        </p:nvGrpSpPr>
        <p:grpSpPr bwMode="auto">
          <a:xfrm flipV="1">
            <a:off x="1682750" y="4457700"/>
            <a:ext cx="665163" cy="533400"/>
            <a:chOff x="1169" y="1076"/>
            <a:chExt cx="473" cy="396"/>
          </a:xfrm>
        </p:grpSpPr>
        <p:sp>
          <p:nvSpPr>
            <p:cNvPr id="98410" name="Line 106">
              <a:extLst>
                <a:ext uri="{FF2B5EF4-FFF2-40B4-BE49-F238E27FC236}">
                  <a16:creationId xmlns:a16="http://schemas.microsoft.com/office/drawing/2014/main" id="{94EE6797-8C67-8141-AF73-8BA2C7DE148F}"/>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11" name="Line 107">
              <a:extLst>
                <a:ext uri="{FF2B5EF4-FFF2-40B4-BE49-F238E27FC236}">
                  <a16:creationId xmlns:a16="http://schemas.microsoft.com/office/drawing/2014/main" id="{4D9B6FBC-7949-C34E-AA55-76FB710DD6D8}"/>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12" name="Line 108">
              <a:extLst>
                <a:ext uri="{FF2B5EF4-FFF2-40B4-BE49-F238E27FC236}">
                  <a16:creationId xmlns:a16="http://schemas.microsoft.com/office/drawing/2014/main" id="{7D830136-4E41-3A4E-A37C-448616231947}"/>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13" name="Line 109">
              <a:extLst>
                <a:ext uri="{FF2B5EF4-FFF2-40B4-BE49-F238E27FC236}">
                  <a16:creationId xmlns:a16="http://schemas.microsoft.com/office/drawing/2014/main" id="{9F7F457E-BBDC-8B42-BB9F-4238DAB2221D}"/>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14" name="Line 110">
              <a:extLst>
                <a:ext uri="{FF2B5EF4-FFF2-40B4-BE49-F238E27FC236}">
                  <a16:creationId xmlns:a16="http://schemas.microsoft.com/office/drawing/2014/main" id="{99004657-20B4-AE44-91B2-BEA476B1F950}"/>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15" name="Line 111">
              <a:extLst>
                <a:ext uri="{FF2B5EF4-FFF2-40B4-BE49-F238E27FC236}">
                  <a16:creationId xmlns:a16="http://schemas.microsoft.com/office/drawing/2014/main" id="{33DA1ADC-FB16-6A45-9360-CED2798AA5EA}"/>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16" name="Line 112">
              <a:extLst>
                <a:ext uri="{FF2B5EF4-FFF2-40B4-BE49-F238E27FC236}">
                  <a16:creationId xmlns:a16="http://schemas.microsoft.com/office/drawing/2014/main" id="{9C80FD0C-C9C8-CC45-B994-400A5F114DB8}"/>
                </a:ext>
              </a:extLst>
            </p:cNvPr>
            <p:cNvSpPr>
              <a:spLocks noChangeShapeType="1"/>
            </p:cNvSpPr>
            <p:nvPr/>
          </p:nvSpPr>
          <p:spPr bwMode="auto">
            <a:xfrm flipH="1" flipV="1">
              <a:off x="1574" y="1258"/>
              <a:ext cx="0" cy="2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17" name="Line 113">
              <a:extLst>
                <a:ext uri="{FF2B5EF4-FFF2-40B4-BE49-F238E27FC236}">
                  <a16:creationId xmlns:a16="http://schemas.microsoft.com/office/drawing/2014/main" id="{81E9F7D3-7EBD-1B4A-B927-024725A255BD}"/>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596" name="Group 114">
            <a:extLst>
              <a:ext uri="{FF2B5EF4-FFF2-40B4-BE49-F238E27FC236}">
                <a16:creationId xmlns:a16="http://schemas.microsoft.com/office/drawing/2014/main" id="{8F10BB41-2203-2F4D-9560-7ED773A477C3}"/>
              </a:ext>
            </a:extLst>
          </p:cNvPr>
          <p:cNvGrpSpPr>
            <a:grpSpLocks/>
          </p:cNvGrpSpPr>
          <p:nvPr/>
        </p:nvGrpSpPr>
        <p:grpSpPr bwMode="auto">
          <a:xfrm>
            <a:off x="2438400" y="3922713"/>
            <a:ext cx="665163" cy="533400"/>
            <a:chOff x="1169" y="1076"/>
            <a:chExt cx="473" cy="396"/>
          </a:xfrm>
        </p:grpSpPr>
        <p:sp>
          <p:nvSpPr>
            <p:cNvPr id="98419" name="Line 115">
              <a:extLst>
                <a:ext uri="{FF2B5EF4-FFF2-40B4-BE49-F238E27FC236}">
                  <a16:creationId xmlns:a16="http://schemas.microsoft.com/office/drawing/2014/main" id="{E1561383-D7E6-4547-A5F4-6632AE09B69B}"/>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20" name="Line 116">
              <a:extLst>
                <a:ext uri="{FF2B5EF4-FFF2-40B4-BE49-F238E27FC236}">
                  <a16:creationId xmlns:a16="http://schemas.microsoft.com/office/drawing/2014/main" id="{D902BDC5-177B-CA4E-8880-E4C7E455D015}"/>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21" name="Line 117">
              <a:extLst>
                <a:ext uri="{FF2B5EF4-FFF2-40B4-BE49-F238E27FC236}">
                  <a16:creationId xmlns:a16="http://schemas.microsoft.com/office/drawing/2014/main" id="{9988C635-641E-4149-B681-E0957F045304}"/>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22" name="Line 118">
              <a:extLst>
                <a:ext uri="{FF2B5EF4-FFF2-40B4-BE49-F238E27FC236}">
                  <a16:creationId xmlns:a16="http://schemas.microsoft.com/office/drawing/2014/main" id="{73EB9D28-64D1-2343-98C3-B79161115A48}"/>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23" name="Line 119">
              <a:extLst>
                <a:ext uri="{FF2B5EF4-FFF2-40B4-BE49-F238E27FC236}">
                  <a16:creationId xmlns:a16="http://schemas.microsoft.com/office/drawing/2014/main" id="{97507C62-9D1E-FB43-B6D2-F2D9ADC29447}"/>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24" name="Line 120">
              <a:extLst>
                <a:ext uri="{FF2B5EF4-FFF2-40B4-BE49-F238E27FC236}">
                  <a16:creationId xmlns:a16="http://schemas.microsoft.com/office/drawing/2014/main" id="{F16B60AE-BE0D-404A-94C9-7A4A463E0171}"/>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25" name="Line 121">
              <a:extLst>
                <a:ext uri="{FF2B5EF4-FFF2-40B4-BE49-F238E27FC236}">
                  <a16:creationId xmlns:a16="http://schemas.microsoft.com/office/drawing/2014/main" id="{2A2A1F53-C71C-B74F-AACA-DF0160287CCD}"/>
                </a:ext>
              </a:extLst>
            </p:cNvPr>
            <p:cNvSpPr>
              <a:spLocks noChangeShapeType="1"/>
            </p:cNvSpPr>
            <p:nvPr/>
          </p:nvSpPr>
          <p:spPr bwMode="auto">
            <a:xfrm flipH="1" flipV="1">
              <a:off x="1574" y="1258"/>
              <a:ext cx="0" cy="2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26" name="Line 122">
              <a:extLst>
                <a:ext uri="{FF2B5EF4-FFF2-40B4-BE49-F238E27FC236}">
                  <a16:creationId xmlns:a16="http://schemas.microsoft.com/office/drawing/2014/main" id="{4648A48D-528D-5744-87FE-9F1D45EFD6D8}"/>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sp>
        <p:nvSpPr>
          <p:cNvPr id="98427" name="Line 123">
            <a:extLst>
              <a:ext uri="{FF2B5EF4-FFF2-40B4-BE49-F238E27FC236}">
                <a16:creationId xmlns:a16="http://schemas.microsoft.com/office/drawing/2014/main" id="{4CE2CFE0-F9B0-3E4F-8767-93B1EE6403E6}"/>
              </a:ext>
            </a:extLst>
          </p:cNvPr>
          <p:cNvSpPr>
            <a:spLocks noChangeShapeType="1"/>
          </p:cNvSpPr>
          <p:nvPr/>
        </p:nvSpPr>
        <p:spPr bwMode="auto">
          <a:xfrm>
            <a:off x="846138" y="5516563"/>
            <a:ext cx="2300287" cy="0"/>
          </a:xfrm>
          <a:prstGeom prst="line">
            <a:avLst/>
          </a:prstGeom>
          <a:noFill/>
          <a:ln w="9525">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nvGrpSpPr>
          <p:cNvPr id="24598" name="Group 124">
            <a:extLst>
              <a:ext uri="{FF2B5EF4-FFF2-40B4-BE49-F238E27FC236}">
                <a16:creationId xmlns:a16="http://schemas.microsoft.com/office/drawing/2014/main" id="{0AFC82CF-F694-A44F-BC10-B946EFF971BF}"/>
              </a:ext>
            </a:extLst>
          </p:cNvPr>
          <p:cNvGrpSpPr>
            <a:grpSpLocks/>
          </p:cNvGrpSpPr>
          <p:nvPr/>
        </p:nvGrpSpPr>
        <p:grpSpPr bwMode="auto">
          <a:xfrm flipV="1">
            <a:off x="923925" y="5508625"/>
            <a:ext cx="665163" cy="531813"/>
            <a:chOff x="1169" y="1076"/>
            <a:chExt cx="473" cy="396"/>
          </a:xfrm>
        </p:grpSpPr>
        <p:sp>
          <p:nvSpPr>
            <p:cNvPr id="98429" name="Line 125">
              <a:extLst>
                <a:ext uri="{FF2B5EF4-FFF2-40B4-BE49-F238E27FC236}">
                  <a16:creationId xmlns:a16="http://schemas.microsoft.com/office/drawing/2014/main" id="{C64E6268-27EF-5A4B-BFA2-446C48B6539A}"/>
                </a:ext>
              </a:extLst>
            </p:cNvPr>
            <p:cNvSpPr>
              <a:spLocks noChangeShapeType="1"/>
            </p:cNvSpPr>
            <p:nvPr/>
          </p:nvSpPr>
          <p:spPr bwMode="auto">
            <a:xfrm flipV="1">
              <a:off x="1169"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30" name="Line 126">
              <a:extLst>
                <a:ext uri="{FF2B5EF4-FFF2-40B4-BE49-F238E27FC236}">
                  <a16:creationId xmlns:a16="http://schemas.microsoft.com/office/drawing/2014/main" id="{31D247DD-0A8F-3543-B421-2097973745F3}"/>
                </a:ext>
              </a:extLst>
            </p:cNvPr>
            <p:cNvSpPr>
              <a:spLocks noChangeShapeType="1"/>
            </p:cNvSpPr>
            <p:nvPr/>
          </p:nvSpPr>
          <p:spPr bwMode="auto">
            <a:xfrm flipV="1">
              <a:off x="1236" y="1249"/>
              <a:ext cx="0" cy="22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31" name="Line 127">
              <a:extLst>
                <a:ext uri="{FF2B5EF4-FFF2-40B4-BE49-F238E27FC236}">
                  <a16:creationId xmlns:a16="http://schemas.microsoft.com/office/drawing/2014/main" id="{D0115A85-6459-9141-B1BA-6549ED36722A}"/>
                </a:ext>
              </a:extLst>
            </p:cNvPr>
            <p:cNvSpPr>
              <a:spLocks noChangeShapeType="1"/>
            </p:cNvSpPr>
            <p:nvPr/>
          </p:nvSpPr>
          <p:spPr bwMode="auto">
            <a:xfrm flipV="1">
              <a:off x="13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32" name="Line 128">
              <a:extLst>
                <a:ext uri="{FF2B5EF4-FFF2-40B4-BE49-F238E27FC236}">
                  <a16:creationId xmlns:a16="http://schemas.microsoft.com/office/drawing/2014/main" id="{07475B37-D7BC-074A-BDC5-FF880088BD0D}"/>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33" name="Line 129">
              <a:extLst>
                <a:ext uri="{FF2B5EF4-FFF2-40B4-BE49-F238E27FC236}">
                  <a16:creationId xmlns:a16="http://schemas.microsoft.com/office/drawing/2014/main" id="{B0EED5BD-9A30-FF4C-9CD9-47144074EC6B}"/>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34" name="Line 130">
              <a:extLst>
                <a:ext uri="{FF2B5EF4-FFF2-40B4-BE49-F238E27FC236}">
                  <a16:creationId xmlns:a16="http://schemas.microsoft.com/office/drawing/2014/main" id="{2CDDCEB3-8E9A-814B-8771-92FDDCF6D7D5}"/>
                </a:ext>
              </a:extLst>
            </p:cNvPr>
            <p:cNvSpPr>
              <a:spLocks noChangeShapeType="1"/>
            </p:cNvSpPr>
            <p:nvPr/>
          </p:nvSpPr>
          <p:spPr bwMode="auto">
            <a:xfrm flipV="1">
              <a:off x="1502" y="1178"/>
              <a:ext cx="0" cy="29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35" name="Line 131">
              <a:extLst>
                <a:ext uri="{FF2B5EF4-FFF2-40B4-BE49-F238E27FC236}">
                  <a16:creationId xmlns:a16="http://schemas.microsoft.com/office/drawing/2014/main" id="{C834BC74-2B02-3649-AC29-66B4F691E383}"/>
                </a:ext>
              </a:extLst>
            </p:cNvPr>
            <p:cNvSpPr>
              <a:spLocks noChangeShapeType="1"/>
            </p:cNvSpPr>
            <p:nvPr/>
          </p:nvSpPr>
          <p:spPr bwMode="auto">
            <a:xfrm flipH="1" flipV="1">
              <a:off x="1574" y="1257"/>
              <a:ext cx="0" cy="214"/>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36" name="Line 132">
              <a:extLst>
                <a:ext uri="{FF2B5EF4-FFF2-40B4-BE49-F238E27FC236}">
                  <a16:creationId xmlns:a16="http://schemas.microsoft.com/office/drawing/2014/main" id="{AB089E47-D69E-0F40-97DE-A78FEA9BB6AC}"/>
                </a:ext>
              </a:extLst>
            </p:cNvPr>
            <p:cNvSpPr>
              <a:spLocks noChangeShapeType="1"/>
            </p:cNvSpPr>
            <p:nvPr/>
          </p:nvSpPr>
          <p:spPr bwMode="auto">
            <a:xfrm flipV="1">
              <a:off x="1642" y="1350"/>
              <a:ext cx="0" cy="122"/>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599" name="Group 133">
            <a:extLst>
              <a:ext uri="{FF2B5EF4-FFF2-40B4-BE49-F238E27FC236}">
                <a16:creationId xmlns:a16="http://schemas.microsoft.com/office/drawing/2014/main" id="{BFAA5BC7-2EEA-9E4A-BB05-2787D65368A0}"/>
              </a:ext>
            </a:extLst>
          </p:cNvPr>
          <p:cNvGrpSpPr>
            <a:grpSpLocks/>
          </p:cNvGrpSpPr>
          <p:nvPr/>
        </p:nvGrpSpPr>
        <p:grpSpPr bwMode="auto">
          <a:xfrm>
            <a:off x="1682750" y="4983163"/>
            <a:ext cx="666750" cy="533400"/>
            <a:chOff x="1169" y="1076"/>
            <a:chExt cx="473" cy="396"/>
          </a:xfrm>
        </p:grpSpPr>
        <p:sp>
          <p:nvSpPr>
            <p:cNvPr id="98438" name="Line 134">
              <a:extLst>
                <a:ext uri="{FF2B5EF4-FFF2-40B4-BE49-F238E27FC236}">
                  <a16:creationId xmlns:a16="http://schemas.microsoft.com/office/drawing/2014/main" id="{F6C8083A-62C8-024F-8692-07010E523E9D}"/>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39" name="Line 135">
              <a:extLst>
                <a:ext uri="{FF2B5EF4-FFF2-40B4-BE49-F238E27FC236}">
                  <a16:creationId xmlns:a16="http://schemas.microsoft.com/office/drawing/2014/main" id="{FDF63D9A-B29F-8D4B-A8A3-A4866A3865B8}"/>
                </a:ext>
              </a:extLst>
            </p:cNvPr>
            <p:cNvSpPr>
              <a:spLocks noChangeShapeType="1"/>
            </p:cNvSpPr>
            <p:nvPr/>
          </p:nvSpPr>
          <p:spPr bwMode="auto">
            <a:xfrm flipV="1">
              <a:off x="1235"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40" name="Line 136">
              <a:extLst>
                <a:ext uri="{FF2B5EF4-FFF2-40B4-BE49-F238E27FC236}">
                  <a16:creationId xmlns:a16="http://schemas.microsoft.com/office/drawing/2014/main" id="{A77E0934-1978-0745-8D33-4596020440EF}"/>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41" name="Line 137">
              <a:extLst>
                <a:ext uri="{FF2B5EF4-FFF2-40B4-BE49-F238E27FC236}">
                  <a16:creationId xmlns:a16="http://schemas.microsoft.com/office/drawing/2014/main" id="{078AA18C-9E20-E244-A19F-12DD319AE83B}"/>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42" name="Line 138">
              <a:extLst>
                <a:ext uri="{FF2B5EF4-FFF2-40B4-BE49-F238E27FC236}">
                  <a16:creationId xmlns:a16="http://schemas.microsoft.com/office/drawing/2014/main" id="{C1EC867D-D36C-6143-8D6D-FA505E7ECA48}"/>
                </a:ext>
              </a:extLst>
            </p:cNvPr>
            <p:cNvSpPr>
              <a:spLocks noChangeShapeType="1"/>
            </p:cNvSpPr>
            <p:nvPr/>
          </p:nvSpPr>
          <p:spPr bwMode="auto">
            <a:xfrm flipV="1">
              <a:off x="1436"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43" name="Line 139">
              <a:extLst>
                <a:ext uri="{FF2B5EF4-FFF2-40B4-BE49-F238E27FC236}">
                  <a16:creationId xmlns:a16="http://schemas.microsoft.com/office/drawing/2014/main" id="{884DC27E-2428-954E-A7D0-C961CCCE7CDB}"/>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44" name="Line 140">
              <a:extLst>
                <a:ext uri="{FF2B5EF4-FFF2-40B4-BE49-F238E27FC236}">
                  <a16:creationId xmlns:a16="http://schemas.microsoft.com/office/drawing/2014/main" id="{7DB9C12C-7BD3-A249-BED1-DBEB90872FEE}"/>
                </a:ext>
              </a:extLst>
            </p:cNvPr>
            <p:cNvSpPr>
              <a:spLocks noChangeShapeType="1"/>
            </p:cNvSpPr>
            <p:nvPr/>
          </p:nvSpPr>
          <p:spPr bwMode="auto">
            <a:xfrm flipH="1" flipV="1">
              <a:off x="1574" y="1258"/>
              <a:ext cx="0" cy="2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45" name="Line 141">
              <a:extLst>
                <a:ext uri="{FF2B5EF4-FFF2-40B4-BE49-F238E27FC236}">
                  <a16:creationId xmlns:a16="http://schemas.microsoft.com/office/drawing/2014/main" id="{E0685F63-B31B-ED44-98B6-152C6A81199D}"/>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4600" name="Group 142">
            <a:extLst>
              <a:ext uri="{FF2B5EF4-FFF2-40B4-BE49-F238E27FC236}">
                <a16:creationId xmlns:a16="http://schemas.microsoft.com/office/drawing/2014/main" id="{B0CE7571-A5E0-DF44-8514-84136AEFD15E}"/>
              </a:ext>
            </a:extLst>
          </p:cNvPr>
          <p:cNvGrpSpPr>
            <a:grpSpLocks/>
          </p:cNvGrpSpPr>
          <p:nvPr/>
        </p:nvGrpSpPr>
        <p:grpSpPr bwMode="auto">
          <a:xfrm flipV="1">
            <a:off x="2439988" y="5514975"/>
            <a:ext cx="665162" cy="533400"/>
            <a:chOff x="1169" y="1076"/>
            <a:chExt cx="473" cy="396"/>
          </a:xfrm>
        </p:grpSpPr>
        <p:sp>
          <p:nvSpPr>
            <p:cNvPr id="98447" name="Line 143">
              <a:extLst>
                <a:ext uri="{FF2B5EF4-FFF2-40B4-BE49-F238E27FC236}">
                  <a16:creationId xmlns:a16="http://schemas.microsoft.com/office/drawing/2014/main" id="{353BE155-5575-C34D-807C-F069EC7D420A}"/>
                </a:ext>
              </a:extLst>
            </p:cNvPr>
            <p:cNvSpPr>
              <a:spLocks noChangeShapeType="1"/>
            </p:cNvSpPr>
            <p:nvPr/>
          </p:nvSpPr>
          <p:spPr bwMode="auto">
            <a:xfrm flipV="1">
              <a:off x="1169"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48" name="Line 144">
              <a:extLst>
                <a:ext uri="{FF2B5EF4-FFF2-40B4-BE49-F238E27FC236}">
                  <a16:creationId xmlns:a16="http://schemas.microsoft.com/office/drawing/2014/main" id="{95648858-1730-B242-9B3B-047EDA60B1C0}"/>
                </a:ext>
              </a:extLst>
            </p:cNvPr>
            <p:cNvSpPr>
              <a:spLocks noChangeShapeType="1"/>
            </p:cNvSpPr>
            <p:nvPr/>
          </p:nvSpPr>
          <p:spPr bwMode="auto">
            <a:xfrm flipV="1">
              <a:off x="1236" y="1248"/>
              <a:ext cx="0" cy="218"/>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49" name="Line 145">
              <a:extLst>
                <a:ext uri="{FF2B5EF4-FFF2-40B4-BE49-F238E27FC236}">
                  <a16:creationId xmlns:a16="http://schemas.microsoft.com/office/drawing/2014/main" id="{361C7B48-5FAF-3443-8D43-7ABD7F634223}"/>
                </a:ext>
              </a:extLst>
            </p:cNvPr>
            <p:cNvSpPr>
              <a:spLocks noChangeShapeType="1"/>
            </p:cNvSpPr>
            <p:nvPr/>
          </p:nvSpPr>
          <p:spPr bwMode="auto">
            <a:xfrm flipV="1">
              <a:off x="13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50" name="Line 146">
              <a:extLst>
                <a:ext uri="{FF2B5EF4-FFF2-40B4-BE49-F238E27FC236}">
                  <a16:creationId xmlns:a16="http://schemas.microsoft.com/office/drawing/2014/main" id="{953D2039-0A7C-914A-9FA0-E55F6F4B0905}"/>
                </a:ext>
              </a:extLst>
            </p:cNvPr>
            <p:cNvSpPr>
              <a:spLocks noChangeShapeType="1"/>
            </p:cNvSpPr>
            <p:nvPr/>
          </p:nvSpPr>
          <p:spPr bwMode="auto">
            <a:xfrm flipV="1">
              <a:off x="1372"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51" name="Line 147">
              <a:extLst>
                <a:ext uri="{FF2B5EF4-FFF2-40B4-BE49-F238E27FC236}">
                  <a16:creationId xmlns:a16="http://schemas.microsoft.com/office/drawing/2014/main" id="{9C579673-CB4B-CF4C-B299-C44FE705EBCB}"/>
                </a:ext>
              </a:extLst>
            </p:cNvPr>
            <p:cNvSpPr>
              <a:spLocks noChangeShapeType="1"/>
            </p:cNvSpPr>
            <p:nvPr/>
          </p:nvSpPr>
          <p:spPr bwMode="auto">
            <a:xfrm flipV="1">
              <a:off x="1437" y="1076"/>
              <a:ext cx="0" cy="396"/>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52" name="Line 148">
              <a:extLst>
                <a:ext uri="{FF2B5EF4-FFF2-40B4-BE49-F238E27FC236}">
                  <a16:creationId xmlns:a16="http://schemas.microsoft.com/office/drawing/2014/main" id="{7AFEE894-EA15-5C43-8119-CC87E62CD7DD}"/>
                </a:ext>
              </a:extLst>
            </p:cNvPr>
            <p:cNvSpPr>
              <a:spLocks noChangeShapeType="1"/>
            </p:cNvSpPr>
            <p:nvPr/>
          </p:nvSpPr>
          <p:spPr bwMode="auto">
            <a:xfrm flipV="1">
              <a:off x="1502" y="1179"/>
              <a:ext cx="0" cy="29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53" name="Line 149">
              <a:extLst>
                <a:ext uri="{FF2B5EF4-FFF2-40B4-BE49-F238E27FC236}">
                  <a16:creationId xmlns:a16="http://schemas.microsoft.com/office/drawing/2014/main" id="{303952F0-2DEE-6C4B-A31C-E0263BD93275}"/>
                </a:ext>
              </a:extLst>
            </p:cNvPr>
            <p:cNvSpPr>
              <a:spLocks noChangeShapeType="1"/>
            </p:cNvSpPr>
            <p:nvPr/>
          </p:nvSpPr>
          <p:spPr bwMode="auto">
            <a:xfrm flipH="1" flipV="1">
              <a:off x="1574" y="1258"/>
              <a:ext cx="0" cy="2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54" name="Line 150">
              <a:extLst>
                <a:ext uri="{FF2B5EF4-FFF2-40B4-BE49-F238E27FC236}">
                  <a16:creationId xmlns:a16="http://schemas.microsoft.com/office/drawing/2014/main" id="{62503C03-5E32-C041-AE4A-2E8550294B75}"/>
                </a:ext>
              </a:extLst>
            </p:cNvPr>
            <p:cNvSpPr>
              <a:spLocks noChangeShapeType="1"/>
            </p:cNvSpPr>
            <p:nvPr/>
          </p:nvSpPr>
          <p:spPr bwMode="auto">
            <a:xfrm flipV="1">
              <a:off x="1642" y="1349"/>
              <a:ext cx="0" cy="12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sp>
        <p:nvSpPr>
          <p:cNvPr id="98455" name="Line 151">
            <a:extLst>
              <a:ext uri="{FF2B5EF4-FFF2-40B4-BE49-F238E27FC236}">
                <a16:creationId xmlns:a16="http://schemas.microsoft.com/office/drawing/2014/main" id="{0008BAA1-839B-A449-8981-0040516A735E}"/>
              </a:ext>
            </a:extLst>
          </p:cNvPr>
          <p:cNvSpPr>
            <a:spLocks noChangeShapeType="1"/>
          </p:cNvSpPr>
          <p:nvPr/>
        </p:nvSpPr>
        <p:spPr bwMode="auto">
          <a:xfrm>
            <a:off x="3575050" y="4989513"/>
            <a:ext cx="2298700" cy="0"/>
          </a:xfrm>
          <a:prstGeom prst="line">
            <a:avLst/>
          </a:prstGeom>
          <a:noFill/>
          <a:ln w="9525">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83" name="Line 179">
            <a:extLst>
              <a:ext uri="{FF2B5EF4-FFF2-40B4-BE49-F238E27FC236}">
                <a16:creationId xmlns:a16="http://schemas.microsoft.com/office/drawing/2014/main" id="{DEE35E7D-C8A4-C347-86B2-86673F856DBD}"/>
              </a:ext>
            </a:extLst>
          </p:cNvPr>
          <p:cNvSpPr>
            <a:spLocks noChangeShapeType="1"/>
          </p:cNvSpPr>
          <p:nvPr/>
        </p:nvSpPr>
        <p:spPr bwMode="auto">
          <a:xfrm>
            <a:off x="841375" y="2584450"/>
            <a:ext cx="5283200" cy="0"/>
          </a:xfrm>
          <a:prstGeom prst="line">
            <a:avLst/>
          </a:prstGeom>
          <a:noFill/>
          <a:ln w="9525" cap="rnd">
            <a:solidFill>
              <a:schemeClr val="tx1"/>
            </a:solidFill>
            <a:prstDash val="sysDot"/>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84" name="Line 180">
            <a:extLst>
              <a:ext uri="{FF2B5EF4-FFF2-40B4-BE49-F238E27FC236}">
                <a16:creationId xmlns:a16="http://schemas.microsoft.com/office/drawing/2014/main" id="{5078B5AF-A8AE-D047-868A-AF2E86D0F8D9}"/>
              </a:ext>
            </a:extLst>
          </p:cNvPr>
          <p:cNvSpPr>
            <a:spLocks noChangeShapeType="1"/>
          </p:cNvSpPr>
          <p:nvPr/>
        </p:nvSpPr>
        <p:spPr bwMode="auto">
          <a:xfrm>
            <a:off x="887413" y="3657600"/>
            <a:ext cx="5226050" cy="0"/>
          </a:xfrm>
          <a:prstGeom prst="line">
            <a:avLst/>
          </a:prstGeom>
          <a:noFill/>
          <a:ln w="9525" cap="rnd">
            <a:solidFill>
              <a:schemeClr val="tx1"/>
            </a:solidFill>
            <a:prstDash val="sysDot"/>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86" name="Line 182">
            <a:extLst>
              <a:ext uri="{FF2B5EF4-FFF2-40B4-BE49-F238E27FC236}">
                <a16:creationId xmlns:a16="http://schemas.microsoft.com/office/drawing/2014/main" id="{8C927C47-8197-1643-9FA2-C90B7045FDE6}"/>
              </a:ext>
            </a:extLst>
          </p:cNvPr>
          <p:cNvSpPr>
            <a:spLocks noChangeShapeType="1"/>
          </p:cNvSpPr>
          <p:nvPr/>
        </p:nvSpPr>
        <p:spPr bwMode="auto">
          <a:xfrm>
            <a:off x="1247775" y="1362075"/>
            <a:ext cx="0" cy="4878388"/>
          </a:xfrm>
          <a:prstGeom prst="line">
            <a:avLst/>
          </a:prstGeom>
          <a:noFill/>
          <a:ln w="9525" cap="rnd">
            <a:solidFill>
              <a:srgbClr val="FF0066"/>
            </a:solidFill>
            <a:prstDash val="sysDot"/>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87" name="Line 183">
            <a:extLst>
              <a:ext uri="{FF2B5EF4-FFF2-40B4-BE49-F238E27FC236}">
                <a16:creationId xmlns:a16="http://schemas.microsoft.com/office/drawing/2014/main" id="{CBB3FFB1-8B02-4642-A24F-6477EEB8861F}"/>
              </a:ext>
            </a:extLst>
          </p:cNvPr>
          <p:cNvSpPr>
            <a:spLocks noChangeShapeType="1"/>
          </p:cNvSpPr>
          <p:nvPr/>
        </p:nvSpPr>
        <p:spPr bwMode="auto">
          <a:xfrm>
            <a:off x="1627188" y="1362075"/>
            <a:ext cx="0" cy="4878388"/>
          </a:xfrm>
          <a:prstGeom prst="line">
            <a:avLst/>
          </a:prstGeom>
          <a:noFill/>
          <a:ln w="9525" cap="rnd">
            <a:solidFill>
              <a:srgbClr val="FF0066"/>
            </a:solidFill>
            <a:prstDash val="sysDot"/>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88" name="Line 184">
            <a:extLst>
              <a:ext uri="{FF2B5EF4-FFF2-40B4-BE49-F238E27FC236}">
                <a16:creationId xmlns:a16="http://schemas.microsoft.com/office/drawing/2014/main" id="{8106642D-25C4-6E4D-B004-3CA1CDF1B806}"/>
              </a:ext>
            </a:extLst>
          </p:cNvPr>
          <p:cNvSpPr>
            <a:spLocks noChangeShapeType="1"/>
          </p:cNvSpPr>
          <p:nvPr/>
        </p:nvSpPr>
        <p:spPr bwMode="auto">
          <a:xfrm>
            <a:off x="2016125" y="1362075"/>
            <a:ext cx="0" cy="4878388"/>
          </a:xfrm>
          <a:prstGeom prst="line">
            <a:avLst/>
          </a:prstGeom>
          <a:noFill/>
          <a:ln w="9525" cap="rnd">
            <a:solidFill>
              <a:srgbClr val="FF0066"/>
            </a:solidFill>
            <a:prstDash val="sysDot"/>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89" name="Line 185">
            <a:extLst>
              <a:ext uri="{FF2B5EF4-FFF2-40B4-BE49-F238E27FC236}">
                <a16:creationId xmlns:a16="http://schemas.microsoft.com/office/drawing/2014/main" id="{C0168711-0834-EB49-AB69-0CD26956009F}"/>
              </a:ext>
            </a:extLst>
          </p:cNvPr>
          <p:cNvSpPr>
            <a:spLocks noChangeShapeType="1"/>
          </p:cNvSpPr>
          <p:nvPr/>
        </p:nvSpPr>
        <p:spPr bwMode="auto">
          <a:xfrm>
            <a:off x="2387600" y="1370013"/>
            <a:ext cx="0" cy="4878387"/>
          </a:xfrm>
          <a:prstGeom prst="line">
            <a:avLst/>
          </a:prstGeom>
          <a:noFill/>
          <a:ln w="9525" cap="rnd">
            <a:solidFill>
              <a:srgbClr val="FF0066"/>
            </a:solidFill>
            <a:prstDash val="sysDot"/>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490" name="Text Box 186">
            <a:extLst>
              <a:ext uri="{FF2B5EF4-FFF2-40B4-BE49-F238E27FC236}">
                <a16:creationId xmlns:a16="http://schemas.microsoft.com/office/drawing/2014/main" id="{341DB1F7-B09E-B346-938B-5A919CEE8FE4}"/>
              </a:ext>
            </a:extLst>
          </p:cNvPr>
          <p:cNvSpPr txBox="1">
            <a:spLocks noChangeArrowheads="1"/>
          </p:cNvSpPr>
          <p:nvPr/>
        </p:nvSpPr>
        <p:spPr bwMode="auto">
          <a:xfrm>
            <a:off x="5162550" y="2962275"/>
            <a:ext cx="1495425" cy="560388"/>
          </a:xfrm>
          <a:prstGeom prst="rect">
            <a:avLst/>
          </a:prstGeom>
          <a:noFill/>
          <a:ln>
            <a:noFill/>
          </a:ln>
          <a:effectLst/>
          <a:extLst>
            <a:ext uri="{909E8E84-426E-40dd-AFC4-6F175D3DCCD1}"/>
            <a:ext uri="{91240B29-F687-4f45-9708-019B960494DF}"/>
            <a:ext uri="{AF507438-7753-43e0-B8FC-AC1667EBCBE1}"/>
          </a:extLst>
        </p:spPr>
        <p:txBody>
          <a:bodyPr>
            <a:spAutoFit/>
          </a:bodyPr>
          <a:lstStyle/>
          <a:p>
            <a:pPr>
              <a:lnSpc>
                <a:spcPct val="60000"/>
              </a:lnSpc>
              <a:spcBef>
                <a:spcPct val="50000"/>
              </a:spcBef>
              <a:defRPr/>
            </a:pPr>
            <a:r>
              <a:rPr lang="en-US" altLang="en-US" sz="1800">
                <a:latin typeface="Times New Roman" charset="0"/>
                <a:ea typeface="+mn-ea"/>
              </a:rPr>
              <a:t>Constructive</a:t>
            </a:r>
          </a:p>
          <a:p>
            <a:pPr>
              <a:lnSpc>
                <a:spcPct val="60000"/>
              </a:lnSpc>
              <a:spcBef>
                <a:spcPct val="50000"/>
              </a:spcBef>
              <a:defRPr/>
            </a:pPr>
            <a:r>
              <a:rPr lang="en-US" altLang="en-US" sz="1800">
                <a:latin typeface="Times New Roman" charset="0"/>
                <a:ea typeface="+mn-ea"/>
              </a:rPr>
              <a:t>Interference</a:t>
            </a:r>
          </a:p>
        </p:txBody>
      </p:sp>
      <p:sp>
        <p:nvSpPr>
          <p:cNvPr id="98491" name="Text Box 187">
            <a:extLst>
              <a:ext uri="{FF2B5EF4-FFF2-40B4-BE49-F238E27FC236}">
                <a16:creationId xmlns:a16="http://schemas.microsoft.com/office/drawing/2014/main" id="{34F07A80-138B-5D42-9B36-77894E4055A8}"/>
              </a:ext>
            </a:extLst>
          </p:cNvPr>
          <p:cNvSpPr txBox="1">
            <a:spLocks noChangeArrowheads="1"/>
          </p:cNvSpPr>
          <p:nvPr/>
        </p:nvSpPr>
        <p:spPr bwMode="auto">
          <a:xfrm>
            <a:off x="5316538" y="5295900"/>
            <a:ext cx="1493837" cy="560388"/>
          </a:xfrm>
          <a:prstGeom prst="rect">
            <a:avLst/>
          </a:prstGeom>
          <a:noFill/>
          <a:ln>
            <a:noFill/>
          </a:ln>
          <a:effectLst/>
          <a:extLst>
            <a:ext uri="{909E8E84-426E-40dd-AFC4-6F175D3DCCD1}"/>
            <a:ext uri="{91240B29-F687-4f45-9708-019B960494DF}"/>
            <a:ext uri="{AF507438-7753-43e0-B8FC-AC1667EBCBE1}"/>
          </a:extLst>
        </p:spPr>
        <p:txBody>
          <a:bodyPr>
            <a:spAutoFit/>
          </a:bodyPr>
          <a:lstStyle/>
          <a:p>
            <a:pPr>
              <a:lnSpc>
                <a:spcPct val="60000"/>
              </a:lnSpc>
              <a:spcBef>
                <a:spcPct val="50000"/>
              </a:spcBef>
              <a:defRPr/>
            </a:pPr>
            <a:r>
              <a:rPr lang="en-US" altLang="en-US" sz="1800">
                <a:latin typeface="Times New Roman" charset="0"/>
                <a:ea typeface="+mn-ea"/>
              </a:rPr>
              <a:t>Destructive</a:t>
            </a:r>
          </a:p>
          <a:p>
            <a:pPr>
              <a:lnSpc>
                <a:spcPct val="60000"/>
              </a:lnSpc>
              <a:spcBef>
                <a:spcPct val="50000"/>
              </a:spcBef>
              <a:defRPr/>
            </a:pPr>
            <a:r>
              <a:rPr lang="en-US" altLang="en-US" sz="1800">
                <a:latin typeface="Times New Roman" charset="0"/>
                <a:ea typeface="+mn-ea"/>
              </a:rPr>
              <a:t>Interference</a:t>
            </a:r>
          </a:p>
        </p:txBody>
      </p:sp>
      <p:sp>
        <p:nvSpPr>
          <p:cNvPr id="98492" name="Text Box 188">
            <a:extLst>
              <a:ext uri="{FF2B5EF4-FFF2-40B4-BE49-F238E27FC236}">
                <a16:creationId xmlns:a16="http://schemas.microsoft.com/office/drawing/2014/main" id="{8AC4F012-7497-2040-9BD3-2226571E1240}"/>
              </a:ext>
            </a:extLst>
          </p:cNvPr>
          <p:cNvSpPr txBox="1">
            <a:spLocks noChangeArrowheads="1"/>
          </p:cNvSpPr>
          <p:nvPr/>
        </p:nvSpPr>
        <p:spPr bwMode="auto">
          <a:xfrm>
            <a:off x="231775" y="1855788"/>
            <a:ext cx="53975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b="1">
                <a:solidFill>
                  <a:srgbClr val="FF0000"/>
                </a:solidFill>
                <a:latin typeface="Times New Roman" charset="0"/>
                <a:ea typeface="+mn-ea"/>
              </a:rPr>
              <a:t>A</a:t>
            </a:r>
          </a:p>
        </p:txBody>
      </p:sp>
      <p:sp>
        <p:nvSpPr>
          <p:cNvPr id="98493" name="Text Box 189">
            <a:extLst>
              <a:ext uri="{FF2B5EF4-FFF2-40B4-BE49-F238E27FC236}">
                <a16:creationId xmlns:a16="http://schemas.microsoft.com/office/drawing/2014/main" id="{A7205C70-2D78-5740-986A-85B906083580}"/>
              </a:ext>
            </a:extLst>
          </p:cNvPr>
          <p:cNvSpPr txBox="1">
            <a:spLocks noChangeArrowheads="1"/>
          </p:cNvSpPr>
          <p:nvPr/>
        </p:nvSpPr>
        <p:spPr bwMode="auto">
          <a:xfrm>
            <a:off x="231775" y="2913063"/>
            <a:ext cx="53975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b="1">
                <a:solidFill>
                  <a:srgbClr val="FF0000"/>
                </a:solidFill>
                <a:latin typeface="Times New Roman" charset="0"/>
                <a:ea typeface="+mn-ea"/>
              </a:rPr>
              <a:t>B</a:t>
            </a:r>
          </a:p>
        </p:txBody>
      </p:sp>
      <p:sp>
        <p:nvSpPr>
          <p:cNvPr id="98494" name="Text Box 190">
            <a:extLst>
              <a:ext uri="{FF2B5EF4-FFF2-40B4-BE49-F238E27FC236}">
                <a16:creationId xmlns:a16="http://schemas.microsoft.com/office/drawing/2014/main" id="{1206ADB1-A8EA-BA4B-B9FA-8C455B20AA3C}"/>
              </a:ext>
            </a:extLst>
          </p:cNvPr>
          <p:cNvSpPr txBox="1">
            <a:spLocks noChangeArrowheads="1"/>
          </p:cNvSpPr>
          <p:nvPr/>
        </p:nvSpPr>
        <p:spPr bwMode="auto">
          <a:xfrm>
            <a:off x="231775" y="4262438"/>
            <a:ext cx="53975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b="1">
                <a:solidFill>
                  <a:srgbClr val="FF0000"/>
                </a:solidFill>
                <a:latin typeface="Times New Roman" charset="0"/>
                <a:ea typeface="+mn-ea"/>
              </a:rPr>
              <a:t>C</a:t>
            </a:r>
          </a:p>
        </p:txBody>
      </p:sp>
      <p:sp>
        <p:nvSpPr>
          <p:cNvPr id="98495" name="Text Box 191">
            <a:extLst>
              <a:ext uri="{FF2B5EF4-FFF2-40B4-BE49-F238E27FC236}">
                <a16:creationId xmlns:a16="http://schemas.microsoft.com/office/drawing/2014/main" id="{1833A105-B42B-3C4D-B77A-215A39BF3883}"/>
              </a:ext>
            </a:extLst>
          </p:cNvPr>
          <p:cNvSpPr txBox="1">
            <a:spLocks noChangeArrowheads="1"/>
          </p:cNvSpPr>
          <p:nvPr/>
        </p:nvSpPr>
        <p:spPr bwMode="auto">
          <a:xfrm>
            <a:off x="231775" y="5321300"/>
            <a:ext cx="53975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b="1">
                <a:solidFill>
                  <a:srgbClr val="FF0000"/>
                </a:solidFill>
                <a:latin typeface="Times New Roman" charset="0"/>
                <a:ea typeface="+mn-ea"/>
              </a:rPr>
              <a:t>D</a:t>
            </a:r>
          </a:p>
        </p:txBody>
      </p:sp>
      <p:sp>
        <p:nvSpPr>
          <p:cNvPr id="98496" name="Text Box 192">
            <a:extLst>
              <a:ext uri="{FF2B5EF4-FFF2-40B4-BE49-F238E27FC236}">
                <a16:creationId xmlns:a16="http://schemas.microsoft.com/office/drawing/2014/main" id="{720BCD29-4D87-B54B-BDA9-9950E0743A3C}"/>
              </a:ext>
            </a:extLst>
          </p:cNvPr>
          <p:cNvSpPr txBox="1">
            <a:spLocks noChangeArrowheads="1"/>
          </p:cNvSpPr>
          <p:nvPr/>
        </p:nvSpPr>
        <p:spPr bwMode="auto">
          <a:xfrm>
            <a:off x="4330700" y="1538288"/>
            <a:ext cx="977900"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b="1">
                <a:solidFill>
                  <a:srgbClr val="FF0000"/>
                </a:solidFill>
                <a:latin typeface="Times New Roman" charset="0"/>
                <a:ea typeface="+mn-ea"/>
              </a:rPr>
              <a:t>A+B</a:t>
            </a:r>
          </a:p>
        </p:txBody>
      </p:sp>
      <p:sp>
        <p:nvSpPr>
          <p:cNvPr id="98497" name="Text Box 193">
            <a:extLst>
              <a:ext uri="{FF2B5EF4-FFF2-40B4-BE49-F238E27FC236}">
                <a16:creationId xmlns:a16="http://schemas.microsoft.com/office/drawing/2014/main" id="{3564CB79-A545-D74D-B565-4947D494E347}"/>
              </a:ext>
            </a:extLst>
          </p:cNvPr>
          <p:cNvSpPr txBox="1">
            <a:spLocks noChangeArrowheads="1"/>
          </p:cNvSpPr>
          <p:nvPr/>
        </p:nvSpPr>
        <p:spPr bwMode="auto">
          <a:xfrm>
            <a:off x="4340225" y="3959225"/>
            <a:ext cx="1243013"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b="1">
                <a:solidFill>
                  <a:srgbClr val="FF0000"/>
                </a:solidFill>
                <a:latin typeface="Times New Roman" charset="0"/>
                <a:ea typeface="+mn-ea"/>
              </a:rPr>
              <a:t>C+D</a:t>
            </a:r>
          </a:p>
        </p:txBody>
      </p:sp>
      <p:sp>
        <p:nvSpPr>
          <p:cNvPr id="98499" name="Text Box 195">
            <a:extLst>
              <a:ext uri="{FF2B5EF4-FFF2-40B4-BE49-F238E27FC236}">
                <a16:creationId xmlns:a16="http://schemas.microsoft.com/office/drawing/2014/main" id="{B1E1B684-3CDA-824C-A29A-5D2C4CD07E22}"/>
              </a:ext>
            </a:extLst>
          </p:cNvPr>
          <p:cNvSpPr txBox="1">
            <a:spLocks noChangeArrowheads="1"/>
          </p:cNvSpPr>
          <p:nvPr/>
        </p:nvSpPr>
        <p:spPr bwMode="auto">
          <a:xfrm rot="5400000">
            <a:off x="5494338" y="2592388"/>
            <a:ext cx="2519362" cy="366712"/>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800">
                <a:solidFill>
                  <a:srgbClr val="009900"/>
                </a:solidFill>
                <a:latin typeface="Times New Roman" charset="0"/>
                <a:ea typeface="+mn-ea"/>
              </a:rPr>
              <a:t>Amplitude</a:t>
            </a:r>
          </a:p>
        </p:txBody>
      </p:sp>
      <p:sp>
        <p:nvSpPr>
          <p:cNvPr id="98500" name="Line 196">
            <a:extLst>
              <a:ext uri="{FF2B5EF4-FFF2-40B4-BE49-F238E27FC236}">
                <a16:creationId xmlns:a16="http://schemas.microsoft.com/office/drawing/2014/main" id="{DB8F9BBA-6D9F-EA43-BEC0-59F1DF41589A}"/>
              </a:ext>
            </a:extLst>
          </p:cNvPr>
          <p:cNvSpPr>
            <a:spLocks noChangeShapeType="1"/>
          </p:cNvSpPr>
          <p:nvPr/>
        </p:nvSpPr>
        <p:spPr bwMode="auto">
          <a:xfrm flipV="1">
            <a:off x="6489700" y="1565275"/>
            <a:ext cx="0" cy="1016000"/>
          </a:xfrm>
          <a:prstGeom prst="line">
            <a:avLst/>
          </a:prstGeom>
          <a:noFill/>
          <a:ln w="9525">
            <a:solidFill>
              <a:srgbClr val="009900"/>
            </a:solidFill>
            <a:round/>
            <a:headEnd type="triangle" w="med" len="me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501" name="Text Box 197">
            <a:extLst>
              <a:ext uri="{FF2B5EF4-FFF2-40B4-BE49-F238E27FC236}">
                <a16:creationId xmlns:a16="http://schemas.microsoft.com/office/drawing/2014/main" id="{FE5BE4E2-A66D-1446-943F-7840AFD04344}"/>
              </a:ext>
            </a:extLst>
          </p:cNvPr>
          <p:cNvSpPr txBox="1">
            <a:spLocks noChangeArrowheads="1"/>
          </p:cNvSpPr>
          <p:nvPr/>
        </p:nvSpPr>
        <p:spPr bwMode="auto">
          <a:xfrm>
            <a:off x="696913" y="1038225"/>
            <a:ext cx="427037" cy="33655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600">
                <a:solidFill>
                  <a:srgbClr val="FF0000"/>
                </a:solidFill>
                <a:latin typeface="Times New Roman" charset="0"/>
                <a:ea typeface="+mn-ea"/>
              </a:rPr>
              <a:t>0</a:t>
            </a:r>
            <a:r>
              <a:rPr lang="en-US" altLang="en-US" sz="1600" baseline="30000">
                <a:solidFill>
                  <a:srgbClr val="FF0000"/>
                </a:solidFill>
                <a:latin typeface="Times New Roman" charset="0"/>
                <a:ea typeface="+mn-ea"/>
              </a:rPr>
              <a:t>o</a:t>
            </a:r>
            <a:r>
              <a:rPr lang="en-US" altLang="en-US" sz="1600">
                <a:solidFill>
                  <a:srgbClr val="FF0000"/>
                </a:solidFill>
                <a:latin typeface="Times New Roman" charset="0"/>
                <a:ea typeface="+mn-ea"/>
              </a:rPr>
              <a:t> </a:t>
            </a:r>
          </a:p>
        </p:txBody>
      </p:sp>
      <p:sp>
        <p:nvSpPr>
          <p:cNvPr id="98502" name="Text Box 198">
            <a:extLst>
              <a:ext uri="{FF2B5EF4-FFF2-40B4-BE49-F238E27FC236}">
                <a16:creationId xmlns:a16="http://schemas.microsoft.com/office/drawing/2014/main" id="{E8095B7B-2C83-124A-9FE7-1E1FFF97FD68}"/>
              </a:ext>
            </a:extLst>
          </p:cNvPr>
          <p:cNvSpPr txBox="1">
            <a:spLocks noChangeArrowheads="1"/>
          </p:cNvSpPr>
          <p:nvPr/>
        </p:nvSpPr>
        <p:spPr bwMode="auto">
          <a:xfrm>
            <a:off x="1042988" y="1038225"/>
            <a:ext cx="508000" cy="33655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600">
                <a:solidFill>
                  <a:srgbClr val="FF0000"/>
                </a:solidFill>
                <a:latin typeface="Times New Roman" charset="0"/>
                <a:ea typeface="+mn-ea"/>
              </a:rPr>
              <a:t>90</a:t>
            </a:r>
            <a:r>
              <a:rPr lang="en-US" altLang="en-US" sz="1600" baseline="30000">
                <a:solidFill>
                  <a:srgbClr val="FF0000"/>
                </a:solidFill>
                <a:latin typeface="Times New Roman" charset="0"/>
                <a:ea typeface="+mn-ea"/>
              </a:rPr>
              <a:t>o</a:t>
            </a:r>
            <a:r>
              <a:rPr lang="en-US" altLang="en-US" sz="1600">
                <a:solidFill>
                  <a:srgbClr val="FF0000"/>
                </a:solidFill>
                <a:latin typeface="Times New Roman" charset="0"/>
                <a:ea typeface="+mn-ea"/>
              </a:rPr>
              <a:t> </a:t>
            </a:r>
          </a:p>
        </p:txBody>
      </p:sp>
      <p:sp>
        <p:nvSpPr>
          <p:cNvPr id="98503" name="Text Box 199">
            <a:extLst>
              <a:ext uri="{FF2B5EF4-FFF2-40B4-BE49-F238E27FC236}">
                <a16:creationId xmlns:a16="http://schemas.microsoft.com/office/drawing/2014/main" id="{5F47782E-F8D7-CD41-9EB5-FC2836AA4004}"/>
              </a:ext>
            </a:extLst>
          </p:cNvPr>
          <p:cNvSpPr txBox="1">
            <a:spLocks noChangeArrowheads="1"/>
          </p:cNvSpPr>
          <p:nvPr/>
        </p:nvSpPr>
        <p:spPr bwMode="auto">
          <a:xfrm>
            <a:off x="1370013" y="1038225"/>
            <a:ext cx="630237" cy="33655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600">
                <a:solidFill>
                  <a:srgbClr val="FF0000"/>
                </a:solidFill>
                <a:latin typeface="Times New Roman" charset="0"/>
                <a:ea typeface="+mn-ea"/>
              </a:rPr>
              <a:t>180</a:t>
            </a:r>
            <a:r>
              <a:rPr lang="en-US" altLang="en-US" sz="1600" baseline="30000">
                <a:solidFill>
                  <a:srgbClr val="FF0000"/>
                </a:solidFill>
                <a:latin typeface="Times New Roman" charset="0"/>
                <a:ea typeface="+mn-ea"/>
              </a:rPr>
              <a:t>o</a:t>
            </a:r>
            <a:r>
              <a:rPr lang="en-US" altLang="en-US" sz="1600">
                <a:solidFill>
                  <a:srgbClr val="FF0000"/>
                </a:solidFill>
                <a:latin typeface="Times New Roman" charset="0"/>
                <a:ea typeface="+mn-ea"/>
              </a:rPr>
              <a:t> </a:t>
            </a:r>
          </a:p>
        </p:txBody>
      </p:sp>
      <p:sp>
        <p:nvSpPr>
          <p:cNvPr id="98504" name="Text Box 200">
            <a:extLst>
              <a:ext uri="{FF2B5EF4-FFF2-40B4-BE49-F238E27FC236}">
                <a16:creationId xmlns:a16="http://schemas.microsoft.com/office/drawing/2014/main" id="{54C2ABBB-9A98-AB4C-856F-6DE6FDB745C8}"/>
              </a:ext>
            </a:extLst>
          </p:cNvPr>
          <p:cNvSpPr txBox="1">
            <a:spLocks noChangeArrowheads="1"/>
          </p:cNvSpPr>
          <p:nvPr/>
        </p:nvSpPr>
        <p:spPr bwMode="auto">
          <a:xfrm>
            <a:off x="1779588" y="1038225"/>
            <a:ext cx="630237" cy="33655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600">
                <a:solidFill>
                  <a:srgbClr val="FF0000"/>
                </a:solidFill>
                <a:latin typeface="Times New Roman" charset="0"/>
                <a:ea typeface="+mn-ea"/>
              </a:rPr>
              <a:t>270</a:t>
            </a:r>
            <a:r>
              <a:rPr lang="en-US" altLang="en-US" sz="1600" baseline="30000">
                <a:solidFill>
                  <a:srgbClr val="FF0000"/>
                </a:solidFill>
                <a:latin typeface="Times New Roman" charset="0"/>
                <a:ea typeface="+mn-ea"/>
              </a:rPr>
              <a:t>o</a:t>
            </a:r>
            <a:r>
              <a:rPr lang="en-US" altLang="en-US" sz="1600">
                <a:solidFill>
                  <a:srgbClr val="FF0000"/>
                </a:solidFill>
                <a:latin typeface="Times New Roman" charset="0"/>
                <a:ea typeface="+mn-ea"/>
              </a:rPr>
              <a:t> </a:t>
            </a:r>
          </a:p>
        </p:txBody>
      </p:sp>
      <p:sp>
        <p:nvSpPr>
          <p:cNvPr id="98505" name="Text Box 201">
            <a:extLst>
              <a:ext uri="{FF2B5EF4-FFF2-40B4-BE49-F238E27FC236}">
                <a16:creationId xmlns:a16="http://schemas.microsoft.com/office/drawing/2014/main" id="{6999A034-DDAE-9046-9C87-2E28C6F3EFD0}"/>
              </a:ext>
            </a:extLst>
          </p:cNvPr>
          <p:cNvSpPr txBox="1">
            <a:spLocks noChangeArrowheads="1"/>
          </p:cNvSpPr>
          <p:nvPr/>
        </p:nvSpPr>
        <p:spPr bwMode="auto">
          <a:xfrm>
            <a:off x="2195513" y="1038225"/>
            <a:ext cx="630237" cy="33655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600">
                <a:solidFill>
                  <a:srgbClr val="FF0000"/>
                </a:solidFill>
                <a:latin typeface="Times New Roman" charset="0"/>
                <a:ea typeface="+mn-ea"/>
              </a:rPr>
              <a:t>360</a:t>
            </a:r>
            <a:r>
              <a:rPr lang="en-US" altLang="en-US" sz="1600" baseline="30000">
                <a:solidFill>
                  <a:srgbClr val="FF0000"/>
                </a:solidFill>
                <a:latin typeface="Times New Roman" charset="0"/>
                <a:ea typeface="+mn-ea"/>
              </a:rPr>
              <a:t>o</a:t>
            </a:r>
            <a:r>
              <a:rPr lang="en-US" altLang="en-US" sz="1600">
                <a:solidFill>
                  <a:srgbClr val="FF0000"/>
                </a:solidFill>
                <a:latin typeface="Times New Roman" charset="0"/>
                <a:ea typeface="+mn-ea"/>
              </a:rPr>
              <a:t> </a:t>
            </a:r>
          </a:p>
        </p:txBody>
      </p:sp>
      <p:sp>
        <p:nvSpPr>
          <p:cNvPr id="98506" name="Line 202">
            <a:extLst>
              <a:ext uri="{FF2B5EF4-FFF2-40B4-BE49-F238E27FC236}">
                <a16:creationId xmlns:a16="http://schemas.microsoft.com/office/drawing/2014/main" id="{08C8A96B-3266-C746-B5E3-2E796C8EB05A}"/>
              </a:ext>
            </a:extLst>
          </p:cNvPr>
          <p:cNvSpPr>
            <a:spLocks noChangeShapeType="1"/>
          </p:cNvSpPr>
          <p:nvPr/>
        </p:nvSpPr>
        <p:spPr bwMode="auto">
          <a:xfrm>
            <a:off x="3979863" y="1311275"/>
            <a:ext cx="1524000" cy="0"/>
          </a:xfrm>
          <a:prstGeom prst="line">
            <a:avLst/>
          </a:prstGeom>
          <a:noFill/>
          <a:ln w="19050">
            <a:solidFill>
              <a:schemeClr val="accent2"/>
            </a:solidFill>
            <a:round/>
            <a:headEnd type="triangle" w="med" len="me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8507" name="Text Box 203">
            <a:extLst>
              <a:ext uri="{FF2B5EF4-FFF2-40B4-BE49-F238E27FC236}">
                <a16:creationId xmlns:a16="http://schemas.microsoft.com/office/drawing/2014/main" id="{A34734E3-FCD1-5B47-AA85-D821497A99E1}"/>
              </a:ext>
            </a:extLst>
          </p:cNvPr>
          <p:cNvSpPr txBox="1">
            <a:spLocks noChangeArrowheads="1"/>
          </p:cNvSpPr>
          <p:nvPr/>
        </p:nvSpPr>
        <p:spPr bwMode="auto">
          <a:xfrm>
            <a:off x="4040188" y="976313"/>
            <a:ext cx="1544637" cy="366712"/>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800">
                <a:solidFill>
                  <a:schemeClr val="accent2"/>
                </a:solidFill>
                <a:latin typeface="Times New Roman" charset="0"/>
                <a:ea typeface="+mn-ea"/>
              </a:rPr>
              <a:t>Wavelength</a:t>
            </a:r>
          </a:p>
        </p:txBody>
      </p:sp>
      <p:sp>
        <p:nvSpPr>
          <p:cNvPr id="24625" name="Text Box 204">
            <a:extLst>
              <a:ext uri="{FF2B5EF4-FFF2-40B4-BE49-F238E27FC236}">
                <a16:creationId xmlns:a16="http://schemas.microsoft.com/office/drawing/2014/main" id="{089E510B-E77E-C14C-B8FF-4EED83F98FFC}"/>
              </a:ext>
            </a:extLst>
          </p:cNvPr>
          <p:cNvSpPr txBox="1">
            <a:spLocks noChangeArrowheads="1"/>
          </p:cNvSpPr>
          <p:nvPr/>
        </p:nvSpPr>
        <p:spPr bwMode="auto">
          <a:xfrm>
            <a:off x="6754813" y="6096000"/>
            <a:ext cx="1908175" cy="338138"/>
          </a:xfrm>
          <a:prstGeom prst="rect">
            <a:avLst/>
          </a:prstGeom>
          <a:solidFill>
            <a:schemeClr val="accent6">
              <a:lumMod val="20000"/>
              <a:lumOff val="80000"/>
            </a:schemeClr>
          </a:solidFill>
          <a:ln w="9525">
            <a:solidFill>
              <a:srgbClr val="000000"/>
            </a:solidFill>
            <a:miter lim="800000"/>
            <a:headEnd/>
            <a:tailEnd/>
          </a:ln>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50000"/>
              </a:spcBef>
              <a:buFontTx/>
              <a:buNone/>
              <a:defRPr/>
            </a:pPr>
            <a:r>
              <a:rPr lang="en-US" altLang="en-US" sz="800" i="1" dirty="0">
                <a:latin typeface="Times New Roman" panose="02020603050405020304" pitchFamily="18" charset="0"/>
              </a:rPr>
              <a:t>Figure modified from Shapiro “Practical Flow Cytometry” Wiley-</a:t>
            </a:r>
            <a:r>
              <a:rPr lang="en-US" altLang="en-US" sz="800" i="1" dirty="0" err="1">
                <a:latin typeface="Times New Roman" panose="02020603050405020304" pitchFamily="18" charset="0"/>
              </a:rPr>
              <a:t>Liss</a:t>
            </a:r>
            <a:r>
              <a:rPr lang="en-US" altLang="en-US" sz="800" i="1" dirty="0">
                <a:latin typeface="Times New Roman" panose="02020603050405020304" pitchFamily="18" charset="0"/>
              </a:rPr>
              <a:t>, p79</a:t>
            </a:r>
          </a:p>
        </p:txBody>
      </p:sp>
      <p:grpSp>
        <p:nvGrpSpPr>
          <p:cNvPr id="24626" name="Group 207">
            <a:extLst>
              <a:ext uri="{FF2B5EF4-FFF2-40B4-BE49-F238E27FC236}">
                <a16:creationId xmlns:a16="http://schemas.microsoft.com/office/drawing/2014/main" id="{C9506CCB-75FE-CA4A-B49E-E307135B013D}"/>
              </a:ext>
            </a:extLst>
          </p:cNvPr>
          <p:cNvGrpSpPr>
            <a:grpSpLocks/>
          </p:cNvGrpSpPr>
          <p:nvPr/>
        </p:nvGrpSpPr>
        <p:grpSpPr bwMode="auto">
          <a:xfrm>
            <a:off x="5603875" y="3800475"/>
            <a:ext cx="2946400" cy="976313"/>
            <a:chOff x="3299" y="2406"/>
            <a:chExt cx="1856" cy="615"/>
          </a:xfrm>
        </p:grpSpPr>
        <p:sp>
          <p:nvSpPr>
            <p:cNvPr id="24630" name="AutoShape 206">
              <a:extLst>
                <a:ext uri="{FF2B5EF4-FFF2-40B4-BE49-F238E27FC236}">
                  <a16:creationId xmlns:a16="http://schemas.microsoft.com/office/drawing/2014/main" id="{A33409D8-F4F8-814B-975B-C94D0A5F3552}"/>
                </a:ext>
              </a:extLst>
            </p:cNvPr>
            <p:cNvSpPr>
              <a:spLocks noChangeArrowheads="1"/>
            </p:cNvSpPr>
            <p:nvPr/>
          </p:nvSpPr>
          <p:spPr bwMode="auto">
            <a:xfrm>
              <a:off x="3299" y="2406"/>
              <a:ext cx="1778" cy="615"/>
            </a:xfrm>
            <a:prstGeom prst="horizontalScroll">
              <a:avLst>
                <a:gd name="adj" fmla="val 12500"/>
              </a:avLst>
            </a:prstGeom>
            <a:solidFill>
              <a:srgbClr val="FFCC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98509" name="Text Box 205">
              <a:extLst>
                <a:ext uri="{FF2B5EF4-FFF2-40B4-BE49-F238E27FC236}">
                  <a16:creationId xmlns:a16="http://schemas.microsoft.com/office/drawing/2014/main" id="{E094FA65-1BC4-2A48-8BAD-D0203B1FE1D9}"/>
                </a:ext>
              </a:extLst>
            </p:cNvPr>
            <p:cNvSpPr txBox="1">
              <a:spLocks noChangeArrowheads="1"/>
            </p:cNvSpPr>
            <p:nvPr/>
          </p:nvSpPr>
          <p:spPr bwMode="auto">
            <a:xfrm>
              <a:off x="3382" y="2496"/>
              <a:ext cx="1773" cy="46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400">
                  <a:latin typeface="Times New Roman" charset="0"/>
                  <a:ea typeface="+mn-ea"/>
                </a:rPr>
                <a:t>Here we have a phase difference of 180</a:t>
              </a:r>
              <a:r>
                <a:rPr lang="en-US" altLang="en-US" sz="1400" baseline="30000">
                  <a:latin typeface="Times New Roman" charset="0"/>
                  <a:ea typeface="+mn-ea"/>
                </a:rPr>
                <a:t>o</a:t>
              </a:r>
              <a:r>
                <a:rPr lang="en-US" altLang="en-US" sz="1400">
                  <a:latin typeface="Times New Roman" charset="0"/>
                  <a:ea typeface="+mn-ea"/>
                </a:rPr>
                <a:t> (2</a:t>
              </a:r>
              <a:r>
                <a:rPr lang="en-US" altLang="en-US" sz="1400">
                  <a:latin typeface="Times New Roman" charset="0"/>
                  <a:ea typeface="+mn-ea"/>
                  <a:sym typeface="Symbol" charset="2"/>
                </a:rPr>
                <a:t></a:t>
              </a:r>
              <a:r>
                <a:rPr lang="en-US" altLang="en-US" sz="1400">
                  <a:latin typeface="Times New Roman" charset="0"/>
                  <a:ea typeface="+mn-ea"/>
                </a:rPr>
                <a:t> radians) so the waves cancel each other out</a:t>
              </a:r>
            </a:p>
          </p:txBody>
        </p:sp>
      </p:grpSp>
      <p:grpSp>
        <p:nvGrpSpPr>
          <p:cNvPr id="24627" name="Group 208">
            <a:extLst>
              <a:ext uri="{FF2B5EF4-FFF2-40B4-BE49-F238E27FC236}">
                <a16:creationId xmlns:a16="http://schemas.microsoft.com/office/drawing/2014/main" id="{A980A9EF-E490-9E45-A0C2-55E3919166CE}"/>
              </a:ext>
            </a:extLst>
          </p:cNvPr>
          <p:cNvGrpSpPr>
            <a:grpSpLocks/>
          </p:cNvGrpSpPr>
          <p:nvPr/>
        </p:nvGrpSpPr>
        <p:grpSpPr bwMode="auto">
          <a:xfrm>
            <a:off x="7056438" y="1614488"/>
            <a:ext cx="1909762" cy="976312"/>
            <a:chOff x="3299" y="2406"/>
            <a:chExt cx="1856" cy="615"/>
          </a:xfrm>
        </p:grpSpPr>
        <p:sp>
          <p:nvSpPr>
            <p:cNvPr id="24628" name="AutoShape 209">
              <a:extLst>
                <a:ext uri="{FF2B5EF4-FFF2-40B4-BE49-F238E27FC236}">
                  <a16:creationId xmlns:a16="http://schemas.microsoft.com/office/drawing/2014/main" id="{7C2203A1-C3C9-7046-9FFA-D61AD9239DAC}"/>
                </a:ext>
              </a:extLst>
            </p:cNvPr>
            <p:cNvSpPr>
              <a:spLocks noChangeArrowheads="1"/>
            </p:cNvSpPr>
            <p:nvPr/>
          </p:nvSpPr>
          <p:spPr bwMode="auto">
            <a:xfrm>
              <a:off x="3299" y="2406"/>
              <a:ext cx="1777" cy="615"/>
            </a:xfrm>
            <a:prstGeom prst="horizontalScroll">
              <a:avLst>
                <a:gd name="adj" fmla="val 12500"/>
              </a:avLst>
            </a:prstGeom>
            <a:solidFill>
              <a:srgbClr val="FFCC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98514" name="Text Box 210">
              <a:extLst>
                <a:ext uri="{FF2B5EF4-FFF2-40B4-BE49-F238E27FC236}">
                  <a16:creationId xmlns:a16="http://schemas.microsoft.com/office/drawing/2014/main" id="{20E74241-A42B-9A4B-AB30-0A08DFCBB226}"/>
                </a:ext>
              </a:extLst>
            </p:cNvPr>
            <p:cNvSpPr txBox="1">
              <a:spLocks noChangeArrowheads="1"/>
            </p:cNvSpPr>
            <p:nvPr/>
          </p:nvSpPr>
          <p:spPr bwMode="auto">
            <a:xfrm>
              <a:off x="3382" y="2496"/>
              <a:ext cx="1773" cy="46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400">
                  <a:latin typeface="Times New Roman" charset="0"/>
                  <a:ea typeface="+mn-ea"/>
                </a:rPr>
                <a:t>The frequency does not change, but the amplitude is doubled</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5873F7D-6AD3-2B4B-872B-D64F9D86E810}"/>
              </a:ext>
            </a:extLst>
          </p:cNvPr>
          <p:cNvSpPr>
            <a:spLocks noGrp="1" noChangeArrowheads="1"/>
          </p:cNvSpPr>
          <p:nvPr>
            <p:ph type="title"/>
          </p:nvPr>
        </p:nvSpPr>
        <p:spPr>
          <a:xfrm>
            <a:off x="625475" y="325438"/>
            <a:ext cx="7772400" cy="1143000"/>
          </a:xfrm>
        </p:spPr>
        <p:txBody>
          <a:bodyPr/>
          <a:lstStyle/>
          <a:p>
            <a:pPr>
              <a:defRPr/>
            </a:pPr>
            <a:r>
              <a:rPr lang="en-US" altLang="en-US">
                <a:ea typeface="+mj-ea"/>
              </a:rPr>
              <a:t>Interference in Thin Films</a:t>
            </a:r>
          </a:p>
        </p:txBody>
      </p:sp>
      <p:sp>
        <p:nvSpPr>
          <p:cNvPr id="25602" name="Rectangle 3">
            <a:extLst>
              <a:ext uri="{FF2B5EF4-FFF2-40B4-BE49-F238E27FC236}">
                <a16:creationId xmlns:a16="http://schemas.microsoft.com/office/drawing/2014/main" id="{47511EC3-F5A9-F84A-A084-CE443159BE54}"/>
              </a:ext>
            </a:extLst>
          </p:cNvPr>
          <p:cNvSpPr>
            <a:spLocks noGrp="1" noChangeArrowheads="1"/>
          </p:cNvSpPr>
          <p:nvPr>
            <p:ph type="body" idx="1"/>
          </p:nvPr>
        </p:nvSpPr>
        <p:spPr>
          <a:xfrm>
            <a:off x="706438" y="1695450"/>
            <a:ext cx="7772400" cy="4114800"/>
          </a:xfrm>
        </p:spPr>
        <p:txBody>
          <a:bodyPr/>
          <a:lstStyle/>
          <a:p>
            <a:r>
              <a:rPr lang="en-US" altLang="en-US" sz="2400">
                <a:ea typeface="ＭＳ Ｐゴシック" panose="020B0600070205080204" pitchFamily="34" charset="-128"/>
              </a:rPr>
              <a:t>Small amounts of incident light are reflected at the interface  between two material of different RI</a:t>
            </a:r>
          </a:p>
          <a:p>
            <a:r>
              <a:rPr lang="en-US" altLang="en-US" sz="2400">
                <a:ea typeface="ＭＳ Ｐゴシック" panose="020B0600070205080204" pitchFamily="34" charset="-128"/>
              </a:rPr>
              <a:t>Thickness of the material will alter the </a:t>
            </a:r>
            <a:r>
              <a:rPr lang="en-US" altLang="en-US" sz="2400">
                <a:solidFill>
                  <a:srgbClr val="FF0000"/>
                </a:solidFill>
                <a:ea typeface="ＭＳ Ｐゴシック" panose="020B0600070205080204" pitchFamily="34" charset="-128"/>
              </a:rPr>
              <a:t>constructive or destructive interference</a:t>
            </a:r>
            <a:r>
              <a:rPr lang="en-US" altLang="en-US" sz="2400">
                <a:ea typeface="ＭＳ Ｐゴシック" panose="020B0600070205080204" pitchFamily="34" charset="-128"/>
              </a:rPr>
              <a:t> patterns - increasing or decreasing certain wavelengths</a:t>
            </a:r>
          </a:p>
          <a:p>
            <a:r>
              <a:rPr lang="en-US" altLang="en-US" sz="2400">
                <a:ea typeface="ＭＳ Ｐゴシック" panose="020B0600070205080204" pitchFamily="34" charset="-128"/>
              </a:rPr>
              <a:t>Optical filters can thus be created that “</a:t>
            </a:r>
            <a:r>
              <a:rPr lang="en-US" altLang="ja-JP" sz="2400">
                <a:solidFill>
                  <a:srgbClr val="FF0000"/>
                </a:solidFill>
                <a:ea typeface="ＭＳ Ｐゴシック" panose="020B0600070205080204" pitchFamily="34" charset="-128"/>
              </a:rPr>
              <a:t>interfere</a:t>
            </a:r>
            <a:r>
              <a:rPr lang="en-US" altLang="en-US" sz="2400">
                <a:ea typeface="ＭＳ Ｐゴシック" panose="020B0600070205080204" pitchFamily="34" charset="-128"/>
              </a:rPr>
              <a:t>”</a:t>
            </a:r>
            <a:r>
              <a:rPr lang="en-US" altLang="ja-JP" sz="2400">
                <a:ea typeface="ＭＳ Ｐゴシック" panose="020B0600070205080204" pitchFamily="34" charset="-128"/>
              </a:rPr>
              <a:t> with the normal transmission of light</a:t>
            </a:r>
          </a:p>
          <a:p>
            <a:endParaRPr lang="en-US" altLang="en-US" sz="2400">
              <a:ea typeface="ＭＳ Ｐゴシック" panose="020B0600070205080204" pitchFamily="34" charset="-128"/>
            </a:endParaRPr>
          </a:p>
          <a:p>
            <a:endParaRPr lang="en-US" altLang="en-US" sz="2400">
              <a:ea typeface="ＭＳ Ｐゴシック" panose="020B0600070205080204" pitchFamily="34" charset="-128"/>
            </a:endParaRPr>
          </a:p>
        </p:txBody>
      </p:sp>
      <p:sp>
        <p:nvSpPr>
          <p:cNvPr id="53252" name="Text Box 4">
            <a:extLst>
              <a:ext uri="{FF2B5EF4-FFF2-40B4-BE49-F238E27FC236}">
                <a16:creationId xmlns:a16="http://schemas.microsoft.com/office/drawing/2014/main" id="{0A646115-AD07-7547-B327-9ED26CFF8ABA}"/>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82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50A049B-F9B1-1345-8577-7B24D499643D}"/>
              </a:ext>
            </a:extLst>
          </p:cNvPr>
          <p:cNvSpPr>
            <a:spLocks noGrp="1" noChangeArrowheads="1"/>
          </p:cNvSpPr>
          <p:nvPr>
            <p:ph type="title"/>
          </p:nvPr>
        </p:nvSpPr>
        <p:spPr>
          <a:xfrm>
            <a:off x="725488" y="406400"/>
            <a:ext cx="7772400" cy="1143000"/>
          </a:xfrm>
        </p:spPr>
        <p:txBody>
          <a:bodyPr/>
          <a:lstStyle/>
          <a:p>
            <a:pPr>
              <a:defRPr/>
            </a:pPr>
            <a:r>
              <a:rPr lang="en-US" altLang="en-US" sz="3600">
                <a:ea typeface="+mj-ea"/>
              </a:rPr>
              <a:t>Interference and Diffraction: Gratings</a:t>
            </a:r>
          </a:p>
        </p:txBody>
      </p:sp>
      <p:sp>
        <p:nvSpPr>
          <p:cNvPr id="54276" name="Text Box 4">
            <a:extLst>
              <a:ext uri="{FF2B5EF4-FFF2-40B4-BE49-F238E27FC236}">
                <a16:creationId xmlns:a16="http://schemas.microsoft.com/office/drawing/2014/main" id="{51F1701F-12F7-9545-AFD1-11EAB6DAA4F4}"/>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83</a:t>
            </a:r>
          </a:p>
        </p:txBody>
      </p:sp>
      <p:pic>
        <p:nvPicPr>
          <p:cNvPr id="26627" name="Picture 1" descr="Screenshot 2016-01-31 14.49.56.png">
            <a:extLst>
              <a:ext uri="{FF2B5EF4-FFF2-40B4-BE49-F238E27FC236}">
                <a16:creationId xmlns:a16="http://schemas.microsoft.com/office/drawing/2014/main" id="{F4834116-00E9-2248-8835-6010C2A3E1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6988" y="2220913"/>
            <a:ext cx="3684587"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2">
            <a:extLst>
              <a:ext uri="{FF2B5EF4-FFF2-40B4-BE49-F238E27FC236}">
                <a16:creationId xmlns:a16="http://schemas.microsoft.com/office/drawing/2014/main" id="{9793C9DC-EAE6-C14C-887E-5994532BFC3D}"/>
              </a:ext>
            </a:extLst>
          </p:cNvPr>
          <p:cNvSpPr txBox="1">
            <a:spLocks noChangeArrowheads="1"/>
          </p:cNvSpPr>
          <p:nvPr/>
        </p:nvSpPr>
        <p:spPr bwMode="auto">
          <a:xfrm>
            <a:off x="4064000" y="6046788"/>
            <a:ext cx="4824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200" i="1">
                <a:solidFill>
                  <a:srgbClr val="3366FF"/>
                </a:solidFill>
                <a:latin typeface="Times New Roman" panose="02020603050405020304" pitchFamily="18" charset="0"/>
              </a:rPr>
              <a:t>http://micro.magnet.fsu.edu/primer/java/interference/doubleslit/index.html</a:t>
            </a:r>
          </a:p>
        </p:txBody>
      </p:sp>
      <p:sp>
        <p:nvSpPr>
          <p:cNvPr id="26629" name="TextBox 3">
            <a:extLst>
              <a:ext uri="{FF2B5EF4-FFF2-40B4-BE49-F238E27FC236}">
                <a16:creationId xmlns:a16="http://schemas.microsoft.com/office/drawing/2014/main" id="{84FFC0F4-53E7-BD42-A5A4-AD01B6059A8E}"/>
              </a:ext>
            </a:extLst>
          </p:cNvPr>
          <p:cNvSpPr txBox="1">
            <a:spLocks noChangeArrowheads="1"/>
          </p:cNvSpPr>
          <p:nvPr/>
        </p:nvSpPr>
        <p:spPr bwMode="auto">
          <a:xfrm>
            <a:off x="6088063" y="1744663"/>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400">
                <a:latin typeface="Times New Roman" panose="02020603050405020304" pitchFamily="18" charset="0"/>
              </a:rPr>
              <a:t>Thomas Young’s double split experiment in 1801 </a:t>
            </a:r>
          </a:p>
        </p:txBody>
      </p:sp>
      <p:sp>
        <p:nvSpPr>
          <p:cNvPr id="26630" name="Rectangle 3">
            <a:extLst>
              <a:ext uri="{FF2B5EF4-FFF2-40B4-BE49-F238E27FC236}">
                <a16:creationId xmlns:a16="http://schemas.microsoft.com/office/drawing/2014/main" id="{8C4D3DE0-BADE-524E-92E5-BAE520F73DA3}"/>
              </a:ext>
            </a:extLst>
          </p:cNvPr>
          <p:cNvSpPr>
            <a:spLocks noGrp="1" noChangeArrowheads="1"/>
          </p:cNvSpPr>
          <p:nvPr>
            <p:ph type="body" idx="1"/>
          </p:nvPr>
        </p:nvSpPr>
        <p:spPr>
          <a:xfrm>
            <a:off x="139700" y="1693863"/>
            <a:ext cx="5219700" cy="4114800"/>
          </a:xfrm>
        </p:spPr>
        <p:txBody>
          <a:bodyPr/>
          <a:lstStyle/>
          <a:p>
            <a:r>
              <a:rPr lang="en-US" altLang="en-US" sz="2000">
                <a:ea typeface="ＭＳ Ｐゴシック" panose="020B0600070205080204" pitchFamily="34" charset="-128"/>
              </a:rPr>
              <a:t>Diffraction essentially describes a </a:t>
            </a:r>
            <a:r>
              <a:rPr lang="en-US" altLang="en-US" sz="2000">
                <a:solidFill>
                  <a:srgbClr val="FF0000"/>
                </a:solidFill>
                <a:ea typeface="ＭＳ Ｐゴシック" panose="020B0600070205080204" pitchFamily="34" charset="-128"/>
              </a:rPr>
              <a:t>departure </a:t>
            </a:r>
            <a:r>
              <a:rPr lang="en-US" altLang="en-US" sz="2000">
                <a:ea typeface="ＭＳ Ｐゴシック" panose="020B0600070205080204" pitchFamily="34" charset="-128"/>
              </a:rPr>
              <a:t>from theoretical </a:t>
            </a:r>
            <a:r>
              <a:rPr lang="en-US" altLang="en-US" sz="2000">
                <a:solidFill>
                  <a:srgbClr val="FF0000"/>
                </a:solidFill>
                <a:ea typeface="ＭＳ Ｐゴシック" panose="020B0600070205080204" pitchFamily="34" charset="-128"/>
              </a:rPr>
              <a:t>geometric optics</a:t>
            </a:r>
            <a:endParaRPr lang="en-US" altLang="en-US" sz="2000">
              <a:ea typeface="ＭＳ Ｐゴシック" panose="020B0600070205080204" pitchFamily="34" charset="-128"/>
            </a:endParaRPr>
          </a:p>
          <a:p>
            <a:r>
              <a:rPr lang="en-US" altLang="en-US" sz="2000">
                <a:ea typeface="ＭＳ Ｐゴシック" panose="020B0600070205080204" pitchFamily="34" charset="-128"/>
              </a:rPr>
              <a:t>Thus a sharp objet casts an alternating shadow of light and dark “patterns” because of interference</a:t>
            </a:r>
          </a:p>
          <a:p>
            <a:r>
              <a:rPr lang="en-US" altLang="en-US" sz="2000">
                <a:solidFill>
                  <a:srgbClr val="FF0000"/>
                </a:solidFill>
                <a:ea typeface="ＭＳ Ｐゴシック" panose="020B0600070205080204" pitchFamily="34" charset="-128"/>
              </a:rPr>
              <a:t>Diffraction</a:t>
            </a:r>
            <a:r>
              <a:rPr lang="en-US" altLang="en-US" sz="2000">
                <a:ea typeface="ＭＳ Ｐゴシック" panose="020B0600070205080204" pitchFamily="34" charset="-128"/>
              </a:rPr>
              <a:t> is the component that </a:t>
            </a:r>
            <a:r>
              <a:rPr lang="en-US" altLang="en-US" sz="2000">
                <a:solidFill>
                  <a:srgbClr val="FF0000"/>
                </a:solidFill>
                <a:ea typeface="ＭＳ Ｐゴシック" panose="020B0600070205080204" pitchFamily="34" charset="-128"/>
              </a:rPr>
              <a:t>limits resolution</a:t>
            </a:r>
          </a:p>
          <a:p>
            <a:endParaRPr lang="en-US" altLang="en-US" sz="200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28311C6-0D48-D94B-9310-8548C18817E7}"/>
              </a:ext>
            </a:extLst>
          </p:cNvPr>
          <p:cNvSpPr>
            <a:spLocks noGrp="1" noChangeArrowheads="1"/>
          </p:cNvSpPr>
          <p:nvPr>
            <p:ph type="title"/>
          </p:nvPr>
        </p:nvSpPr>
        <p:spPr>
          <a:xfrm>
            <a:off x="747713" y="0"/>
            <a:ext cx="7772400" cy="919163"/>
          </a:xfrm>
        </p:spPr>
        <p:txBody>
          <a:bodyPr/>
          <a:lstStyle/>
          <a:p>
            <a:pPr>
              <a:defRPr/>
            </a:pPr>
            <a:r>
              <a:rPr lang="en-US" altLang="en-US" dirty="0">
                <a:ea typeface="+mj-ea"/>
              </a:rPr>
              <a:t>Light Scatter</a:t>
            </a:r>
          </a:p>
        </p:txBody>
      </p:sp>
      <p:sp>
        <p:nvSpPr>
          <p:cNvPr id="27650" name="Rectangle 3">
            <a:extLst>
              <a:ext uri="{FF2B5EF4-FFF2-40B4-BE49-F238E27FC236}">
                <a16:creationId xmlns:a16="http://schemas.microsoft.com/office/drawing/2014/main" id="{72A75213-3B99-8747-B01E-D09097C08AE2}"/>
              </a:ext>
            </a:extLst>
          </p:cNvPr>
          <p:cNvSpPr>
            <a:spLocks noGrp="1" noChangeArrowheads="1"/>
          </p:cNvSpPr>
          <p:nvPr>
            <p:ph type="body" idx="1"/>
          </p:nvPr>
        </p:nvSpPr>
        <p:spPr>
          <a:xfrm>
            <a:off x="847725" y="1127125"/>
            <a:ext cx="7405688" cy="4114800"/>
          </a:xfrm>
        </p:spPr>
        <p:txBody>
          <a:bodyPr/>
          <a:lstStyle/>
          <a:p>
            <a:r>
              <a:rPr lang="en-US" altLang="en-US" sz="2000" dirty="0">
                <a:ea typeface="ＭＳ Ｐゴシック" panose="020B0600070205080204" pitchFamily="34" charset="-128"/>
              </a:rPr>
              <a:t>Materials scatter light at wavelengths at which they do not absorb</a:t>
            </a:r>
          </a:p>
          <a:p>
            <a:r>
              <a:rPr lang="en-US" altLang="en-US" sz="2000" dirty="0">
                <a:ea typeface="ＭＳ Ｐゴシック" panose="020B0600070205080204" pitchFamily="34" charset="-128"/>
              </a:rPr>
              <a:t>If we consider the visible spectrum to be 350-750 nm then small particles (&lt; </a:t>
            </a:r>
            <a:r>
              <a:rPr lang="en-US" altLang="en-US" sz="1600" dirty="0">
                <a:ea typeface="ＭＳ Ｐゴシック" panose="020B0600070205080204" pitchFamily="34" charset="-128"/>
              </a:rPr>
              <a:t>1/10</a:t>
            </a:r>
            <a:r>
              <a:rPr lang="en-US" altLang="en-US" sz="2000" dirty="0">
                <a:ea typeface="ＭＳ Ｐゴシック" panose="020B0600070205080204" pitchFamily="34" charset="-128"/>
              </a:rPr>
              <a:t> </a:t>
            </a:r>
            <a:r>
              <a:rPr lang="en-US" altLang="en-US" sz="2000" dirty="0">
                <a:ea typeface="ＭＳ Ｐゴシック" panose="020B0600070205080204" pitchFamily="34" charset="-128"/>
                <a:sym typeface="Symbol" pitchFamily="2" charset="2"/>
              </a:rPr>
              <a:t></a:t>
            </a:r>
            <a:r>
              <a:rPr lang="en-US" altLang="en-US" sz="2000" dirty="0">
                <a:ea typeface="ＭＳ Ｐゴシック" panose="020B0600070205080204" pitchFamily="34" charset="-128"/>
              </a:rPr>
              <a:t>) scatter rather than absorb light</a:t>
            </a:r>
          </a:p>
          <a:p>
            <a:r>
              <a:rPr lang="en-US" altLang="en-US" sz="2000" dirty="0">
                <a:ea typeface="ＭＳ Ｐゴシック" panose="020B0600070205080204" pitchFamily="34" charset="-128"/>
              </a:rPr>
              <a:t>For small particles (molecular up to sub micron) the </a:t>
            </a:r>
            <a:r>
              <a:rPr lang="en-US" altLang="en-US" sz="2000" dirty="0">
                <a:solidFill>
                  <a:srgbClr val="FF0000"/>
                </a:solidFill>
                <a:ea typeface="ＭＳ Ｐゴシック" panose="020B0600070205080204" pitchFamily="34" charset="-128"/>
              </a:rPr>
              <a:t>Rayleigh scatter</a:t>
            </a:r>
            <a:r>
              <a:rPr lang="en-US" altLang="en-US" sz="2000" dirty="0">
                <a:ea typeface="ＭＳ Ｐゴシック" panose="020B0600070205080204" pitchFamily="34" charset="-128"/>
              </a:rPr>
              <a:t> intensity at 0</a:t>
            </a:r>
            <a:r>
              <a:rPr lang="en-US" altLang="en-US" sz="2000" baseline="30000" dirty="0">
                <a:ea typeface="ＭＳ Ｐゴシック" panose="020B0600070205080204" pitchFamily="34" charset="-128"/>
              </a:rPr>
              <a:t>o</a:t>
            </a:r>
            <a:r>
              <a:rPr lang="en-US" altLang="en-US" sz="2000" dirty="0">
                <a:ea typeface="ＭＳ Ｐゴシック" panose="020B0600070205080204" pitchFamily="34" charset="-128"/>
              </a:rPr>
              <a:t> and 180</a:t>
            </a:r>
            <a:r>
              <a:rPr lang="en-US" altLang="en-US" sz="2000" baseline="30000" dirty="0">
                <a:ea typeface="ＭＳ Ｐゴシック" panose="020B0600070205080204" pitchFamily="34" charset="-128"/>
              </a:rPr>
              <a:t>o</a:t>
            </a:r>
            <a:r>
              <a:rPr lang="en-US" altLang="en-US" sz="2000" dirty="0">
                <a:ea typeface="ＭＳ Ｐゴシック" panose="020B0600070205080204" pitchFamily="34" charset="-128"/>
              </a:rPr>
              <a:t> are about the same</a:t>
            </a:r>
          </a:p>
          <a:p>
            <a:endParaRPr lang="en-US" altLang="en-US" sz="2000" dirty="0">
              <a:ea typeface="ＭＳ Ｐゴシック" panose="020B0600070205080204" pitchFamily="34" charset="-128"/>
            </a:endParaRPr>
          </a:p>
        </p:txBody>
      </p:sp>
      <p:sp>
        <p:nvSpPr>
          <p:cNvPr id="49156" name="Text Box 4">
            <a:extLst>
              <a:ext uri="{FF2B5EF4-FFF2-40B4-BE49-F238E27FC236}">
                <a16:creationId xmlns:a16="http://schemas.microsoft.com/office/drawing/2014/main" id="{19F811F3-B694-3B44-ABD7-0AEAF6D93F22}"/>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79</a:t>
            </a:r>
          </a:p>
        </p:txBody>
      </p:sp>
      <p:pic>
        <p:nvPicPr>
          <p:cNvPr id="27652" name="Picture 1">
            <a:extLst>
              <a:ext uri="{FF2B5EF4-FFF2-40B4-BE49-F238E27FC236}">
                <a16:creationId xmlns:a16="http://schemas.microsoft.com/office/drawing/2014/main" id="{1760FA95-ED07-BB42-B963-2BEC83148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525" y="3559175"/>
            <a:ext cx="14636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2">
            <a:extLst>
              <a:ext uri="{FF2B5EF4-FFF2-40B4-BE49-F238E27FC236}">
                <a16:creationId xmlns:a16="http://schemas.microsoft.com/office/drawing/2014/main" id="{6EADD13C-D8AD-A54D-AE21-54DF3A6FD2FE}"/>
              </a:ext>
            </a:extLst>
          </p:cNvPr>
          <p:cNvSpPr txBox="1">
            <a:spLocks noChangeArrowheads="1"/>
          </p:cNvSpPr>
          <p:nvPr/>
        </p:nvSpPr>
        <p:spPr bwMode="auto">
          <a:xfrm>
            <a:off x="1074738" y="3811588"/>
            <a:ext cx="53054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2400">
                <a:latin typeface="Times New Roman" panose="02020603050405020304" pitchFamily="18" charset="0"/>
              </a:rPr>
              <a:t>For larger particles (i.e. size from 1/4 to tens of wavelengths) larger amounts of scatter occur in the forward not the side scatter direction - this is called </a:t>
            </a:r>
            <a:r>
              <a:rPr lang="en-US" altLang="en-US" sz="2400">
                <a:solidFill>
                  <a:srgbClr val="FF0000"/>
                </a:solidFill>
                <a:latin typeface="Times New Roman" panose="02020603050405020304" pitchFamily="18" charset="0"/>
              </a:rPr>
              <a:t>Mie Scatter</a:t>
            </a:r>
            <a:r>
              <a:rPr lang="en-US" altLang="en-US" sz="2400">
                <a:latin typeface="Times New Roman" panose="02020603050405020304" pitchFamily="18" charset="0"/>
              </a:rPr>
              <a:t> (after Gustav Mie) - this is how we come up with forward scatter be related to size</a:t>
            </a:r>
          </a:p>
          <a:p>
            <a:pPr>
              <a:spcBef>
                <a:spcPct val="0"/>
              </a:spcBef>
              <a:buFontTx/>
              <a:buNone/>
            </a:pPr>
            <a:endParaRPr lang="en-US" altLang="en-US" sz="2400">
              <a:latin typeface="Times New Roman" panose="02020603050405020304" pitchFamily="18" charset="0"/>
            </a:endParaRPr>
          </a:p>
        </p:txBody>
      </p:sp>
      <p:sp>
        <p:nvSpPr>
          <p:cNvPr id="4" name="TextBox 3">
            <a:extLst>
              <a:ext uri="{FF2B5EF4-FFF2-40B4-BE49-F238E27FC236}">
                <a16:creationId xmlns:a16="http://schemas.microsoft.com/office/drawing/2014/main" id="{D721E73C-5940-D44D-A564-EF592C25B547}"/>
              </a:ext>
            </a:extLst>
          </p:cNvPr>
          <p:cNvSpPr txBox="1"/>
          <p:nvPr/>
        </p:nvSpPr>
        <p:spPr>
          <a:xfrm>
            <a:off x="6546850" y="5781675"/>
            <a:ext cx="1851025" cy="469900"/>
          </a:xfrm>
          <a:prstGeom prst="rect">
            <a:avLst/>
          </a:prstGeom>
          <a:noFill/>
        </p:spPr>
        <p:txBody>
          <a:bodyPr wrap="none">
            <a:spAutoFit/>
          </a:bodyPr>
          <a:lstStyle/>
          <a:p>
            <a:pPr>
              <a:defRPr/>
            </a:pPr>
            <a:r>
              <a:rPr lang="en-US" sz="1400" dirty="0"/>
              <a:t>Gustav Mie 1969-1957</a:t>
            </a:r>
          </a:p>
          <a:p>
            <a:pPr>
              <a:defRPr/>
            </a:pPr>
            <a:r>
              <a:rPr lang="en-US" sz="1050" i="1" dirty="0"/>
              <a:t>From Wikipedia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4DF4-3A85-AB42-8B1F-5D984249A6FB}"/>
              </a:ext>
            </a:extLst>
          </p:cNvPr>
          <p:cNvSpPr>
            <a:spLocks noGrp="1"/>
          </p:cNvSpPr>
          <p:nvPr>
            <p:ph type="title"/>
          </p:nvPr>
        </p:nvSpPr>
        <p:spPr>
          <a:xfrm>
            <a:off x="685800" y="92015"/>
            <a:ext cx="7772400" cy="546340"/>
          </a:xfrm>
        </p:spPr>
        <p:txBody>
          <a:bodyPr/>
          <a:lstStyle/>
          <a:p>
            <a:r>
              <a:rPr lang="en-US" dirty="0"/>
              <a:t>Light Scatter video…..</a:t>
            </a:r>
            <a:br>
              <a:rPr lang="en-US" dirty="0"/>
            </a:br>
            <a:r>
              <a:rPr lang="en-US" sz="1600" dirty="0"/>
              <a:t>https://</a:t>
            </a:r>
            <a:r>
              <a:rPr lang="en-US" sz="1600" dirty="0" err="1"/>
              <a:t>www.youtube.com</a:t>
            </a:r>
            <a:r>
              <a:rPr lang="en-US" sz="1600" dirty="0"/>
              <a:t>/</a:t>
            </a:r>
            <a:r>
              <a:rPr lang="en-US" sz="1600" dirty="0" err="1"/>
              <a:t>watch?v</a:t>
            </a:r>
            <a:r>
              <a:rPr lang="en-US" sz="1600" dirty="0"/>
              <a:t>=IOOtw3TQXE8</a:t>
            </a:r>
            <a:endParaRPr lang="en-US" dirty="0"/>
          </a:p>
        </p:txBody>
      </p:sp>
      <p:pic>
        <p:nvPicPr>
          <p:cNvPr id="4" name="Light scatter tutorial-1124" descr="Light scatter tutorial-1124">
            <a:hlinkClick r:id="" action="ppaction://media"/>
            <a:extLst>
              <a:ext uri="{FF2B5EF4-FFF2-40B4-BE49-F238E27FC236}">
                <a16:creationId xmlns:a16="http://schemas.microsoft.com/office/drawing/2014/main" id="{CD57BF22-B3CF-1D4B-B36B-5D6C60D8E3DA}"/>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857808"/>
            <a:ext cx="9144000" cy="5142384"/>
          </a:xfrm>
        </p:spPr>
      </p:pic>
    </p:spTree>
    <p:extLst>
      <p:ext uri="{BB962C8B-B14F-4D97-AF65-F5344CB8AC3E}">
        <p14:creationId xmlns:p14="http://schemas.microsoft.com/office/powerpoint/2010/main" val="29345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0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7767-4AD2-A54D-85FA-E5B10569DC2B}"/>
              </a:ext>
            </a:extLst>
          </p:cNvPr>
          <p:cNvSpPr>
            <a:spLocks noGrp="1"/>
          </p:cNvSpPr>
          <p:nvPr>
            <p:ph type="title"/>
          </p:nvPr>
        </p:nvSpPr>
        <p:spPr>
          <a:xfrm>
            <a:off x="685800" y="275063"/>
            <a:ext cx="7772400" cy="1143000"/>
          </a:xfrm>
        </p:spPr>
        <p:txBody>
          <a:bodyPr/>
          <a:lstStyle/>
          <a:p>
            <a:r>
              <a:rPr lang="en-US" dirty="0"/>
              <a:t>The laser volume vs the particle volume</a:t>
            </a:r>
          </a:p>
        </p:txBody>
      </p:sp>
      <p:pic>
        <p:nvPicPr>
          <p:cNvPr id="4" name="Picture 3">
            <a:extLst>
              <a:ext uri="{FF2B5EF4-FFF2-40B4-BE49-F238E27FC236}">
                <a16:creationId xmlns:a16="http://schemas.microsoft.com/office/drawing/2014/main" id="{2654AF66-05F7-D14F-A592-69E8E4329BFD}"/>
              </a:ext>
            </a:extLst>
          </p:cNvPr>
          <p:cNvPicPr>
            <a:picLocks noChangeAspect="1"/>
          </p:cNvPicPr>
          <p:nvPr/>
        </p:nvPicPr>
        <p:blipFill>
          <a:blip r:embed="rId2"/>
          <a:stretch>
            <a:fillRect/>
          </a:stretch>
        </p:blipFill>
        <p:spPr>
          <a:xfrm>
            <a:off x="999648" y="1574181"/>
            <a:ext cx="7458552" cy="3179698"/>
          </a:xfrm>
          <a:prstGeom prst="rect">
            <a:avLst/>
          </a:prstGeom>
        </p:spPr>
      </p:pic>
      <p:sp>
        <p:nvSpPr>
          <p:cNvPr id="5" name="Oval 4">
            <a:extLst>
              <a:ext uri="{FF2B5EF4-FFF2-40B4-BE49-F238E27FC236}">
                <a16:creationId xmlns:a16="http://schemas.microsoft.com/office/drawing/2014/main" id="{60439BA7-FC84-4542-A388-0666136AB367}"/>
              </a:ext>
            </a:extLst>
          </p:cNvPr>
          <p:cNvSpPr/>
          <p:nvPr/>
        </p:nvSpPr>
        <p:spPr bwMode="auto">
          <a:xfrm>
            <a:off x="2230244" y="3164029"/>
            <a:ext cx="3166946" cy="42666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7" name="Straight Arrow Connector 6">
            <a:extLst>
              <a:ext uri="{FF2B5EF4-FFF2-40B4-BE49-F238E27FC236}">
                <a16:creationId xmlns:a16="http://schemas.microsoft.com/office/drawing/2014/main" id="{56BD158A-4591-CC45-AA48-E10C0016F8A6}"/>
              </a:ext>
            </a:extLst>
          </p:cNvPr>
          <p:cNvCxnSpPr/>
          <p:nvPr/>
        </p:nvCxnSpPr>
        <p:spPr bwMode="auto">
          <a:xfrm>
            <a:off x="1753299" y="3164029"/>
            <a:ext cx="0" cy="426663"/>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TextBox 7">
            <a:extLst>
              <a:ext uri="{FF2B5EF4-FFF2-40B4-BE49-F238E27FC236}">
                <a16:creationId xmlns:a16="http://schemas.microsoft.com/office/drawing/2014/main" id="{942E946F-73FE-9649-AD13-84B1A062A1F1}"/>
              </a:ext>
            </a:extLst>
          </p:cNvPr>
          <p:cNvSpPr txBox="1"/>
          <p:nvPr/>
        </p:nvSpPr>
        <p:spPr>
          <a:xfrm>
            <a:off x="1088472" y="3146527"/>
            <a:ext cx="734496" cy="461665"/>
          </a:xfrm>
          <a:prstGeom prst="rect">
            <a:avLst/>
          </a:prstGeom>
          <a:noFill/>
        </p:spPr>
        <p:txBody>
          <a:bodyPr wrap="none" rtlCol="0">
            <a:spAutoFit/>
          </a:bodyPr>
          <a:lstStyle/>
          <a:p>
            <a:r>
              <a:rPr lang="en-US" dirty="0"/>
              <a:t>10 </a:t>
            </a:r>
            <a:r>
              <a:rPr lang="el-GR" dirty="0"/>
              <a:t>μ</a:t>
            </a:r>
            <a:endParaRPr lang="en-US" dirty="0"/>
          </a:p>
        </p:txBody>
      </p:sp>
      <p:sp>
        <p:nvSpPr>
          <p:cNvPr id="10" name="Rectangle 1">
            <a:extLst>
              <a:ext uri="{FF2B5EF4-FFF2-40B4-BE49-F238E27FC236}">
                <a16:creationId xmlns:a16="http://schemas.microsoft.com/office/drawing/2014/main" id="{693F6E57-9482-9A4E-AD44-B6717EBC0E23}"/>
              </a:ext>
            </a:extLst>
          </p:cNvPr>
          <p:cNvSpPr>
            <a:spLocks noChangeArrowheads="1"/>
          </p:cNvSpPr>
          <p:nvPr/>
        </p:nvSpPr>
        <p:spPr bwMode="auto">
          <a:xfrm>
            <a:off x="201336" y="4909997"/>
            <a:ext cx="874132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fundamental problem is that microparticles are detected within the noise region of virtually all flow cytometers; despite a number of attempts to measure them via FC, with some level of success, all have identified significant problems because of the failure of cytometers to adequately separate microparticles from noise. It is almost absurd to consider a minimum of a 12-order differentiation acceptable. There are increasing numbers of papers making unsustainable claims about the effectiveness of FC for sub micron–size particles, most using fluorescence-based triggering that cannot guarantee anything about the size or even the number of particles within the excitation volume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456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EAAA-EADD-4449-BE28-3A664C18951C}"/>
              </a:ext>
            </a:extLst>
          </p:cNvPr>
          <p:cNvSpPr>
            <a:spLocks noGrp="1"/>
          </p:cNvSpPr>
          <p:nvPr>
            <p:ph type="title"/>
          </p:nvPr>
        </p:nvSpPr>
        <p:spPr>
          <a:xfrm>
            <a:off x="685800" y="190500"/>
            <a:ext cx="7772400" cy="1143000"/>
          </a:xfrm>
        </p:spPr>
        <p:txBody>
          <a:bodyPr/>
          <a:lstStyle/>
          <a:p>
            <a:r>
              <a:rPr lang="en-US" dirty="0"/>
              <a:t>Light Scatter and Particle size</a:t>
            </a:r>
          </a:p>
        </p:txBody>
      </p:sp>
      <p:graphicFrame>
        <p:nvGraphicFramePr>
          <p:cNvPr id="4" name="Table 3">
            <a:extLst>
              <a:ext uri="{FF2B5EF4-FFF2-40B4-BE49-F238E27FC236}">
                <a16:creationId xmlns:a16="http://schemas.microsoft.com/office/drawing/2014/main" id="{CE7ED189-19EC-1E43-9744-A3A81D2BA57D}"/>
              </a:ext>
            </a:extLst>
          </p:cNvPr>
          <p:cNvGraphicFramePr>
            <a:graphicFrameLocks noGrp="1"/>
          </p:cNvGraphicFramePr>
          <p:nvPr>
            <p:extLst>
              <p:ext uri="{D42A27DB-BD31-4B8C-83A1-F6EECF244321}">
                <p14:modId xmlns:p14="http://schemas.microsoft.com/office/powerpoint/2010/main" val="1580359537"/>
              </p:ext>
            </p:extLst>
          </p:nvPr>
        </p:nvGraphicFramePr>
        <p:xfrm>
          <a:off x="685800" y="1777900"/>
          <a:ext cx="8049125" cy="2529404"/>
        </p:xfrm>
        <a:graphic>
          <a:graphicData uri="http://schemas.openxmlformats.org/drawingml/2006/table">
            <a:tbl>
              <a:tblPr/>
              <a:tblGrid>
                <a:gridCol w="1576019">
                  <a:extLst>
                    <a:ext uri="{9D8B030D-6E8A-4147-A177-3AD203B41FA5}">
                      <a16:colId xmlns:a16="http://schemas.microsoft.com/office/drawing/2014/main" val="4047867206"/>
                    </a:ext>
                  </a:extLst>
                </a:gridCol>
                <a:gridCol w="1722513">
                  <a:extLst>
                    <a:ext uri="{9D8B030D-6E8A-4147-A177-3AD203B41FA5}">
                      <a16:colId xmlns:a16="http://schemas.microsoft.com/office/drawing/2014/main" val="2997064624"/>
                    </a:ext>
                  </a:extLst>
                </a:gridCol>
                <a:gridCol w="825840">
                  <a:extLst>
                    <a:ext uri="{9D8B030D-6E8A-4147-A177-3AD203B41FA5}">
                      <a16:colId xmlns:a16="http://schemas.microsoft.com/office/drawing/2014/main" val="2178223566"/>
                    </a:ext>
                  </a:extLst>
                </a:gridCol>
                <a:gridCol w="1624313">
                  <a:extLst>
                    <a:ext uri="{9D8B030D-6E8A-4147-A177-3AD203B41FA5}">
                      <a16:colId xmlns:a16="http://schemas.microsoft.com/office/drawing/2014/main" val="2715074461"/>
                    </a:ext>
                  </a:extLst>
                </a:gridCol>
                <a:gridCol w="2300440">
                  <a:extLst>
                    <a:ext uri="{9D8B030D-6E8A-4147-A177-3AD203B41FA5}">
                      <a16:colId xmlns:a16="http://schemas.microsoft.com/office/drawing/2014/main" val="4149602677"/>
                    </a:ext>
                  </a:extLst>
                </a:gridCol>
              </a:tblGrid>
              <a:tr h="364328">
                <a:tc>
                  <a:txBody>
                    <a:bodyPr/>
                    <a:lstStyle/>
                    <a:p>
                      <a:pPr marL="0" marR="0" indent="114300" algn="ctr">
                        <a:spcBef>
                          <a:spcPts val="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Dia  (ratio 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55BB7"/>
                    </a:solidFill>
                  </a:tcPr>
                </a:tc>
                <a:tc>
                  <a:txBody>
                    <a:bodyPr/>
                    <a:lstStyle/>
                    <a:p>
                      <a:pPr marL="0" marR="0" indent="114300" algn="ctr">
                        <a:spcBef>
                          <a:spcPts val="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Volume 4/3 πr</a:t>
                      </a:r>
                      <a:r>
                        <a:rPr lang="en-US" sz="1000" b="1" baseline="300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55BB7"/>
                    </a:solidFill>
                  </a:tcPr>
                </a:tc>
                <a:tc>
                  <a:txBody>
                    <a:bodyPr/>
                    <a:lstStyle/>
                    <a:p>
                      <a:pPr marL="0" marR="0" indent="114300" algn="ctr">
                        <a:spcBef>
                          <a:spcPts val="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Ratio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55BB7"/>
                    </a:solidFill>
                  </a:tcPr>
                </a:tc>
                <a:tc>
                  <a:txBody>
                    <a:bodyPr/>
                    <a:lstStyle/>
                    <a:p>
                      <a:pPr marL="0" marR="0" indent="114300" algn="ctr">
                        <a:spcBef>
                          <a:spcPts val="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Surface Area</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55BB7"/>
                    </a:solidFill>
                  </a:tcPr>
                </a:tc>
                <a:tc>
                  <a:txBody>
                    <a:bodyPr/>
                    <a:lstStyle/>
                    <a:p>
                      <a:pPr marL="0" marR="0" indent="114300" algn="ctr">
                        <a:spcBef>
                          <a:spcPts val="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Ratio particle to laser vol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355BB7"/>
                    </a:solidFill>
                  </a:tcPr>
                </a:tc>
                <a:extLst>
                  <a:ext uri="{0D108BD9-81ED-4DB2-BD59-A6C34878D82A}">
                    <a16:rowId xmlns:a16="http://schemas.microsoft.com/office/drawing/2014/main" val="3829932304"/>
                  </a:ext>
                </a:extLst>
              </a:tr>
              <a:tr h="364328">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10 Microns    =1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4.1887902E-6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1.25663706E-3</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 </a:t>
                      </a:r>
                      <a:r>
                        <a:rPr lang="en-US" sz="1000">
                          <a:effectLst/>
                          <a:latin typeface="Arial" panose="020B0604020202020204" pitchFamily="34" charset="0"/>
                          <a:ea typeface="Times New Roman" panose="02020603050405020304" pitchFamily="18" charset="0"/>
                          <a:cs typeface="Times New Roman" panose="02020603050405020304" pitchFamily="18" charset="0"/>
                        </a:rPr>
                        <a:t>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extLst>
                  <a:ext uri="{0D108BD9-81ED-4DB2-BD59-A6C34878D82A}">
                    <a16:rowId xmlns:a16="http://schemas.microsoft.com/office/drawing/2014/main" val="3993017665"/>
                  </a:ext>
                </a:extLst>
              </a:tr>
              <a:tr h="353882">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 micron       1/10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4.1887902E-9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1E+3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1.25663706E-5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1E+2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extLst>
                  <a:ext uri="{0D108BD9-81ED-4DB2-BD59-A6C34878D82A}">
                    <a16:rowId xmlns:a16="http://schemas.microsoft.com/office/drawing/2014/main" val="3693528386"/>
                  </a:ext>
                </a:extLst>
              </a:tr>
              <a:tr h="364328">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500 nm        1/50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5.23598776E-10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8E+3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3.14159265E-6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4E+2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extLst>
                  <a:ext uri="{0D108BD9-81ED-4DB2-BD59-A6C34878D82A}">
                    <a16:rowId xmlns:a16="http://schemas.microsoft.com/office/drawing/2014/main" val="1320516296"/>
                  </a:ext>
                </a:extLst>
              </a:tr>
              <a:tr h="364328">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100 nm       1/100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4.1887902E-12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1E+6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1.25663706E-7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1E+4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extLst>
                  <a:ext uri="{0D108BD9-81ED-4DB2-BD59-A6C34878D82A}">
                    <a16:rowId xmlns:a16="http://schemas.microsoft.com/office/drawing/2014/main" val="366260325"/>
                  </a:ext>
                </a:extLst>
              </a:tr>
              <a:tr h="353882">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50 nm        1/500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5.23598776E-13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8E+6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3.14159265E-8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4E+4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CBE5"/>
                    </a:solidFill>
                  </a:tcPr>
                </a:tc>
                <a:extLst>
                  <a:ext uri="{0D108BD9-81ED-4DB2-BD59-A6C34878D82A}">
                    <a16:rowId xmlns:a16="http://schemas.microsoft.com/office/drawing/2014/main" val="4174935660"/>
                  </a:ext>
                </a:extLst>
              </a:tr>
              <a:tr h="364328">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10 nm      1/1000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4.1887902E-15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1E+9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1.25663706E-9 μ</a:t>
                      </a:r>
                      <a:r>
                        <a:rPr lang="en-US" sz="1000" baseline="300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tc>
                  <a:txBody>
                    <a:bodyPr/>
                    <a:lstStyle/>
                    <a:p>
                      <a:pPr marL="0" marR="0" indent="114300" algn="ctr">
                        <a:spcBef>
                          <a:spcPts val="0"/>
                        </a:spcBef>
                        <a:spcAft>
                          <a:spcPts val="2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1E+6</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6F2"/>
                    </a:solidFill>
                  </a:tcPr>
                </a:tc>
                <a:extLst>
                  <a:ext uri="{0D108BD9-81ED-4DB2-BD59-A6C34878D82A}">
                    <a16:rowId xmlns:a16="http://schemas.microsoft.com/office/drawing/2014/main" val="1474253047"/>
                  </a:ext>
                </a:extLst>
              </a:tr>
            </a:tbl>
          </a:graphicData>
        </a:graphic>
      </p:graphicFrame>
      <p:sp>
        <p:nvSpPr>
          <p:cNvPr id="5" name="TextBox 4">
            <a:extLst>
              <a:ext uri="{FF2B5EF4-FFF2-40B4-BE49-F238E27FC236}">
                <a16:creationId xmlns:a16="http://schemas.microsoft.com/office/drawing/2014/main" id="{8EECC949-37F3-8543-A8BA-8A1D725AB7D6}"/>
              </a:ext>
            </a:extLst>
          </p:cNvPr>
          <p:cNvSpPr txBox="1"/>
          <p:nvPr/>
        </p:nvSpPr>
        <p:spPr>
          <a:xfrm>
            <a:off x="764004" y="5029200"/>
            <a:ext cx="7892716" cy="1200329"/>
          </a:xfrm>
          <a:prstGeom prst="rect">
            <a:avLst/>
          </a:prstGeom>
          <a:noFill/>
        </p:spPr>
        <p:txBody>
          <a:bodyPr wrap="square" rtlCol="0">
            <a:spAutoFit/>
          </a:bodyPr>
          <a:lstStyle/>
          <a:p>
            <a:r>
              <a:rPr lang="en-US" dirty="0"/>
              <a:t>Having some idea of the size of a particle, will give you knowledge of what the detection limits might be of a flow cytometer</a:t>
            </a:r>
          </a:p>
        </p:txBody>
      </p:sp>
    </p:spTree>
    <p:extLst>
      <p:ext uri="{BB962C8B-B14F-4D97-AF65-F5344CB8AC3E}">
        <p14:creationId xmlns:p14="http://schemas.microsoft.com/office/powerpoint/2010/main" val="271413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ct 2">
            <a:extLst>
              <a:ext uri="{FF2B5EF4-FFF2-40B4-BE49-F238E27FC236}">
                <a16:creationId xmlns:a16="http://schemas.microsoft.com/office/drawing/2014/main" id="{199B3548-7C57-9647-8A17-30CBCF4EE30D}"/>
              </a:ext>
            </a:extLst>
          </p:cNvPr>
          <p:cNvGraphicFramePr>
            <a:graphicFrameLocks noChangeAspect="1"/>
          </p:cNvGraphicFramePr>
          <p:nvPr/>
        </p:nvGraphicFramePr>
        <p:xfrm>
          <a:off x="5229225" y="809625"/>
          <a:ext cx="4144963" cy="4392613"/>
        </p:xfrm>
        <a:graphic>
          <a:graphicData uri="http://schemas.openxmlformats.org/presentationml/2006/ole">
            <mc:AlternateContent xmlns:mc="http://schemas.openxmlformats.org/markup-compatibility/2006">
              <mc:Choice xmlns:v="urn:schemas-microsoft-com:vml" Requires="v">
                <p:oleObj spid="_x0000_s28698" name="Clip" r:id="rId3" imgW="19824700" imgH="21018500" progId="MS_ClipArt_Gallery.2">
                  <p:embed/>
                </p:oleObj>
              </mc:Choice>
              <mc:Fallback>
                <p:oleObj name="Clip" r:id="rId3" imgW="19824700" imgH="2101850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809625"/>
                        <a:ext cx="4144963" cy="439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0659" name="Rectangle 3">
            <a:extLst>
              <a:ext uri="{FF2B5EF4-FFF2-40B4-BE49-F238E27FC236}">
                <a16:creationId xmlns:a16="http://schemas.microsoft.com/office/drawing/2014/main" id="{271A082E-202D-5F4D-92EB-6D24D496E5E2}"/>
              </a:ext>
            </a:extLst>
          </p:cNvPr>
          <p:cNvSpPr>
            <a:spLocks noGrp="1" noChangeArrowheads="1"/>
          </p:cNvSpPr>
          <p:nvPr>
            <p:ph type="title"/>
          </p:nvPr>
        </p:nvSpPr>
        <p:spPr>
          <a:xfrm>
            <a:off x="0" y="155575"/>
            <a:ext cx="5607050" cy="1143000"/>
          </a:xfrm>
          <a:extLst>
            <a:ext uri="{91240B29-F687-4f45-9708-019B960494DF}"/>
          </a:extLst>
        </p:spPr>
        <p:txBody>
          <a:bodyPr lIns="90488" tIns="44450" rIns="90488" bIns="44450"/>
          <a:lstStyle/>
          <a:p>
            <a:pPr>
              <a:defRPr/>
            </a:pPr>
            <a:r>
              <a:rPr lang="en-US" altLang="en-US">
                <a:ea typeface="+mj-ea"/>
              </a:rPr>
              <a:t>Rayleigh Scatter</a:t>
            </a:r>
          </a:p>
        </p:txBody>
      </p:sp>
      <p:sp>
        <p:nvSpPr>
          <p:cNvPr id="70660" name="Rectangle 4">
            <a:extLst>
              <a:ext uri="{FF2B5EF4-FFF2-40B4-BE49-F238E27FC236}">
                <a16:creationId xmlns:a16="http://schemas.microsoft.com/office/drawing/2014/main" id="{FCE8352E-8219-F142-9D38-6D1D1B20B6EE}"/>
              </a:ext>
            </a:extLst>
          </p:cNvPr>
          <p:cNvSpPr>
            <a:spLocks noGrp="1" noChangeArrowheads="1"/>
          </p:cNvSpPr>
          <p:nvPr>
            <p:ph type="body" idx="1"/>
          </p:nvPr>
        </p:nvSpPr>
        <p:spPr>
          <a:xfrm>
            <a:off x="317500" y="1084263"/>
            <a:ext cx="4938713" cy="4114800"/>
          </a:xfrm>
          <a:extLst>
            <a:ext uri="{91240B29-F687-4f45-9708-019B960494DF}"/>
          </a:extLst>
        </p:spPr>
        <p:txBody>
          <a:bodyPr lIns="90488" tIns="44450" rIns="90488" bIns="44450"/>
          <a:lstStyle/>
          <a:p>
            <a:pPr>
              <a:defRPr/>
            </a:pPr>
            <a:r>
              <a:rPr lang="en-US" altLang="en-US" sz="2000">
                <a:ea typeface="+mn-ea"/>
              </a:rPr>
              <a:t>Molecules and very small particles do not absorb, but scatter light in the visible region (same freq as excitation)</a:t>
            </a:r>
          </a:p>
          <a:p>
            <a:pPr>
              <a:defRPr/>
            </a:pPr>
            <a:r>
              <a:rPr lang="en-US" altLang="en-US" sz="2000">
                <a:solidFill>
                  <a:srgbClr val="FF0000"/>
                </a:solidFill>
                <a:ea typeface="+mn-ea"/>
              </a:rPr>
              <a:t>Rayleigh scattering</a:t>
            </a:r>
            <a:r>
              <a:rPr lang="en-US" altLang="en-US" sz="2000">
                <a:ea typeface="+mn-ea"/>
              </a:rPr>
              <a:t> is directly proportional to the electric dipole and inversely proportional to the 4th power of the wavelength of the incident light</a:t>
            </a:r>
          </a:p>
        </p:txBody>
      </p:sp>
      <p:sp>
        <p:nvSpPr>
          <p:cNvPr id="70661" name="AutoShape 5">
            <a:extLst>
              <a:ext uri="{FF2B5EF4-FFF2-40B4-BE49-F238E27FC236}">
                <a16:creationId xmlns:a16="http://schemas.microsoft.com/office/drawing/2014/main" id="{BCCBBA76-F1AA-654B-B967-D2016AD8D7F5}"/>
              </a:ext>
            </a:extLst>
          </p:cNvPr>
          <p:cNvSpPr>
            <a:spLocks noChangeArrowheads="1"/>
          </p:cNvSpPr>
          <p:nvPr/>
        </p:nvSpPr>
        <p:spPr bwMode="auto">
          <a:xfrm>
            <a:off x="615950" y="4611688"/>
            <a:ext cx="7675563" cy="1900237"/>
          </a:xfrm>
          <a:prstGeom prst="horizontalScroll">
            <a:avLst>
              <a:gd name="adj" fmla="val 12500"/>
            </a:avLst>
          </a:prstGeom>
          <a:solidFill>
            <a:srgbClr val="00CCFF"/>
          </a:solidFill>
          <a:ln w="12700">
            <a:solidFill>
              <a:schemeClr val="tx1"/>
            </a:solidFill>
            <a:round/>
            <a:headEnd/>
            <a:tailEnd/>
          </a:ln>
          <a:effectLst/>
          <a:extLst>
            <a:ext uri="{AF507438-7753-43e0-B8FC-AC1667EBCBE1}"/>
          </a:extLst>
        </p:spPr>
        <p:txBody>
          <a:bodyPr wrap="none" anchor="ctr"/>
          <a:lstStyle/>
          <a:p>
            <a:pPr algn="ctr">
              <a:defRPr/>
            </a:pPr>
            <a:r>
              <a:rPr lang="en-US">
                <a:effectLst>
                  <a:outerShdw blurRad="38100" dist="38100" dir="2700000" algn="tl">
                    <a:srgbClr val="FFFFFF"/>
                  </a:outerShdw>
                </a:effectLst>
                <a:latin typeface="Times New Roman" charset="0"/>
                <a:ea typeface="ＭＳ Ｐゴシック" charset="0"/>
              </a:rPr>
              <a:t>the sky looks blue because the gas molecules scatter more </a:t>
            </a:r>
          </a:p>
          <a:p>
            <a:pPr algn="ctr">
              <a:defRPr/>
            </a:pPr>
            <a:r>
              <a:rPr lang="en-US">
                <a:effectLst>
                  <a:outerShdw blurRad="38100" dist="38100" dir="2700000" algn="tl">
                    <a:srgbClr val="FFFFFF"/>
                  </a:outerShdw>
                </a:effectLst>
                <a:latin typeface="Times New Roman" charset="0"/>
                <a:ea typeface="ＭＳ Ｐゴシック" charset="0"/>
              </a:rPr>
              <a:t>light at shorter (blue) rather than longer wavelengths (red)</a:t>
            </a:r>
            <a:endParaRPr lang="en-US" i="1">
              <a:effectLst>
                <a:outerShdw blurRad="38100" dist="38100" dir="2700000" algn="tl">
                  <a:srgbClr val="FFFFFF"/>
                </a:outerShdw>
              </a:effectLst>
              <a:latin typeface="Times New Roman" charset="0"/>
              <a:ea typeface="ＭＳ Ｐゴシック"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B4795D2-9DA1-A34F-AE1D-3AAEDC66A701}"/>
              </a:ext>
            </a:extLst>
          </p:cNvPr>
          <p:cNvSpPr>
            <a:spLocks noGrp="1" noChangeArrowheads="1"/>
          </p:cNvSpPr>
          <p:nvPr>
            <p:ph type="title"/>
          </p:nvPr>
        </p:nvSpPr>
        <p:spPr>
          <a:xfrm>
            <a:off x="1341438" y="0"/>
            <a:ext cx="6227762" cy="1143000"/>
          </a:xfrm>
          <a:extLst>
            <a:ext uri="{91240B29-F687-4f45-9708-019B960494DF}"/>
          </a:extLst>
        </p:spPr>
        <p:txBody>
          <a:bodyPr lIns="90488" tIns="44450" rIns="90488" bIns="44450"/>
          <a:lstStyle/>
          <a:p>
            <a:pPr>
              <a:defRPr/>
            </a:pPr>
            <a:r>
              <a:rPr lang="en-US" altLang="en-US">
                <a:ea typeface="+mj-ea"/>
              </a:rPr>
              <a:t>Refraction &amp; Dispersion</a:t>
            </a:r>
          </a:p>
        </p:txBody>
      </p:sp>
      <p:sp>
        <p:nvSpPr>
          <p:cNvPr id="59395" name="Freeform 3">
            <a:extLst>
              <a:ext uri="{FF2B5EF4-FFF2-40B4-BE49-F238E27FC236}">
                <a16:creationId xmlns:a16="http://schemas.microsoft.com/office/drawing/2014/main" id="{71EAF674-1936-2941-ABCA-9D010DB11F45}"/>
              </a:ext>
            </a:extLst>
          </p:cNvPr>
          <p:cNvSpPr>
            <a:spLocks/>
          </p:cNvSpPr>
          <p:nvPr/>
        </p:nvSpPr>
        <p:spPr bwMode="auto">
          <a:xfrm>
            <a:off x="2652713" y="2166938"/>
            <a:ext cx="2740025" cy="1668462"/>
          </a:xfrm>
          <a:custGeom>
            <a:avLst/>
            <a:gdLst>
              <a:gd name="T0" fmla="*/ 1214 w 1726"/>
              <a:gd name="T1" fmla="*/ 0 h 1051"/>
              <a:gd name="T2" fmla="*/ 563 w 1726"/>
              <a:gd name="T3" fmla="*/ 150 h 1051"/>
              <a:gd name="T4" fmla="*/ 0 w 1726"/>
              <a:gd name="T5" fmla="*/ 849 h 1051"/>
              <a:gd name="T6" fmla="*/ 1050 w 1726"/>
              <a:gd name="T7" fmla="*/ 1050 h 1051"/>
              <a:gd name="T8" fmla="*/ 1725 w 1726"/>
              <a:gd name="T9" fmla="*/ 863 h 1051"/>
              <a:gd name="T10" fmla="*/ 1214 w 1726"/>
              <a:gd name="T11" fmla="*/ 0 h 1051"/>
            </a:gdLst>
            <a:ahLst/>
            <a:cxnLst>
              <a:cxn ang="0">
                <a:pos x="T0" y="T1"/>
              </a:cxn>
              <a:cxn ang="0">
                <a:pos x="T2" y="T3"/>
              </a:cxn>
              <a:cxn ang="0">
                <a:pos x="T4" y="T5"/>
              </a:cxn>
              <a:cxn ang="0">
                <a:pos x="T6" y="T7"/>
              </a:cxn>
              <a:cxn ang="0">
                <a:pos x="T8" y="T9"/>
              </a:cxn>
              <a:cxn ang="0">
                <a:pos x="T10" y="T11"/>
              </a:cxn>
            </a:cxnLst>
            <a:rect l="0" t="0" r="r" b="b"/>
            <a:pathLst>
              <a:path w="1726" h="1051">
                <a:moveTo>
                  <a:pt x="1214" y="0"/>
                </a:moveTo>
                <a:lnTo>
                  <a:pt x="563" y="150"/>
                </a:lnTo>
                <a:lnTo>
                  <a:pt x="0" y="849"/>
                </a:lnTo>
                <a:lnTo>
                  <a:pt x="1050" y="1050"/>
                </a:lnTo>
                <a:lnTo>
                  <a:pt x="1725" y="863"/>
                </a:lnTo>
                <a:lnTo>
                  <a:pt x="1214" y="0"/>
                </a:lnTo>
              </a:path>
            </a:pathLst>
          </a:custGeom>
          <a:solidFill>
            <a:srgbClr val="FCFEB9"/>
          </a:solidFill>
          <a:ln w="12700" cap="rnd" cmpd="sng">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New Roman" charset="0"/>
              <a:ea typeface="+mn-ea"/>
            </a:endParaRPr>
          </a:p>
        </p:txBody>
      </p:sp>
      <p:sp>
        <p:nvSpPr>
          <p:cNvPr id="59396" name="Line 4">
            <a:extLst>
              <a:ext uri="{FF2B5EF4-FFF2-40B4-BE49-F238E27FC236}">
                <a16:creationId xmlns:a16="http://schemas.microsoft.com/office/drawing/2014/main" id="{94F889DB-F216-C845-AB41-BBF1B40562E6}"/>
              </a:ext>
            </a:extLst>
          </p:cNvPr>
          <p:cNvSpPr>
            <a:spLocks noChangeShapeType="1"/>
          </p:cNvSpPr>
          <p:nvPr/>
        </p:nvSpPr>
        <p:spPr bwMode="auto">
          <a:xfrm>
            <a:off x="3563938" y="2401888"/>
            <a:ext cx="739775" cy="1416050"/>
          </a:xfrm>
          <a:prstGeom prst="line">
            <a:avLst/>
          </a:prstGeom>
          <a:noFill/>
          <a:ln w="12700">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59397" name="Freeform 5">
            <a:extLst>
              <a:ext uri="{FF2B5EF4-FFF2-40B4-BE49-F238E27FC236}">
                <a16:creationId xmlns:a16="http://schemas.microsoft.com/office/drawing/2014/main" id="{D93CF31E-D6E7-E04E-9659-B3A49EF0E071}"/>
              </a:ext>
            </a:extLst>
          </p:cNvPr>
          <p:cNvSpPr>
            <a:spLocks/>
          </p:cNvSpPr>
          <p:nvPr/>
        </p:nvSpPr>
        <p:spPr bwMode="auto">
          <a:xfrm>
            <a:off x="2684463" y="2157413"/>
            <a:ext cx="1887537" cy="1331912"/>
          </a:xfrm>
          <a:custGeom>
            <a:avLst/>
            <a:gdLst>
              <a:gd name="T0" fmla="*/ 0 w 1189"/>
              <a:gd name="T1" fmla="*/ 838 h 839"/>
              <a:gd name="T2" fmla="*/ 800 w 1189"/>
              <a:gd name="T3" fmla="*/ 712 h 839"/>
              <a:gd name="T4" fmla="*/ 1188 w 1189"/>
              <a:gd name="T5" fmla="*/ 0 h 839"/>
            </a:gdLst>
            <a:ahLst/>
            <a:cxnLst>
              <a:cxn ang="0">
                <a:pos x="T0" y="T1"/>
              </a:cxn>
              <a:cxn ang="0">
                <a:pos x="T2" y="T3"/>
              </a:cxn>
              <a:cxn ang="0">
                <a:pos x="T4" y="T5"/>
              </a:cxn>
            </a:cxnLst>
            <a:rect l="0" t="0" r="r" b="b"/>
            <a:pathLst>
              <a:path w="1189" h="839">
                <a:moveTo>
                  <a:pt x="0" y="838"/>
                </a:moveTo>
                <a:lnTo>
                  <a:pt x="800" y="712"/>
                </a:lnTo>
                <a:lnTo>
                  <a:pt x="1188" y="0"/>
                </a:lnTo>
              </a:path>
            </a:pathLst>
          </a:custGeom>
          <a:noFill/>
          <a:ln w="12700" cap="rnd" cmpd="sng">
            <a:solidFill>
              <a:srgbClr val="DADADA"/>
            </a:solidFill>
            <a:prstDash val="solid"/>
            <a:round/>
            <a:headEnd type="none" w="med" len="med"/>
            <a:tailEnd type="none" w="med" len="med"/>
          </a:ln>
          <a:effectLst/>
          <a:extLst>
            <a:ext uri="{909E8E84-426E-40dd-AFC4-6F175D3DCCD1}"/>
            <a:ext uri="{AF507438-7753-43e0-B8FC-AC1667EBCBE1}"/>
          </a:extLst>
        </p:spPr>
        <p:txBody>
          <a:bodyPr/>
          <a:lstStyle/>
          <a:p>
            <a:pPr>
              <a:defRPr/>
            </a:pPr>
            <a:endParaRPr lang="en-US">
              <a:latin typeface="Times New Roman" charset="0"/>
              <a:ea typeface="+mn-ea"/>
            </a:endParaRPr>
          </a:p>
        </p:txBody>
      </p:sp>
      <p:sp>
        <p:nvSpPr>
          <p:cNvPr id="59398" name="Line 6">
            <a:extLst>
              <a:ext uri="{FF2B5EF4-FFF2-40B4-BE49-F238E27FC236}">
                <a16:creationId xmlns:a16="http://schemas.microsoft.com/office/drawing/2014/main" id="{7FF0952A-913C-3A4F-B0A7-406532503795}"/>
              </a:ext>
            </a:extLst>
          </p:cNvPr>
          <p:cNvSpPr>
            <a:spLocks noChangeShapeType="1"/>
          </p:cNvSpPr>
          <p:nvPr/>
        </p:nvSpPr>
        <p:spPr bwMode="auto">
          <a:xfrm flipH="1" flipV="1">
            <a:off x="3927475" y="3281363"/>
            <a:ext cx="1460500" cy="273050"/>
          </a:xfrm>
          <a:prstGeom prst="line">
            <a:avLst/>
          </a:prstGeom>
          <a:noFill/>
          <a:ln w="12700">
            <a:solidFill>
              <a:srgbClr val="DADADA"/>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59399" name="Freeform 7">
            <a:extLst>
              <a:ext uri="{FF2B5EF4-FFF2-40B4-BE49-F238E27FC236}">
                <a16:creationId xmlns:a16="http://schemas.microsoft.com/office/drawing/2014/main" id="{332A5B47-684D-6244-9045-420A6E94932E}"/>
              </a:ext>
            </a:extLst>
          </p:cNvPr>
          <p:cNvSpPr>
            <a:spLocks/>
          </p:cNvSpPr>
          <p:nvPr/>
        </p:nvSpPr>
        <p:spPr bwMode="auto">
          <a:xfrm rot="10800000" flipH="1">
            <a:off x="4489450" y="2901950"/>
            <a:ext cx="4479925" cy="1441450"/>
          </a:xfrm>
          <a:custGeom>
            <a:avLst/>
            <a:gdLst>
              <a:gd name="T0" fmla="*/ 27 w 2822"/>
              <a:gd name="T1" fmla="*/ 870 h 908"/>
              <a:gd name="T2" fmla="*/ 0 w 2822"/>
              <a:gd name="T3" fmla="*/ 907 h 908"/>
              <a:gd name="T4" fmla="*/ 2821 w 2822"/>
              <a:gd name="T5" fmla="*/ 76 h 908"/>
              <a:gd name="T6" fmla="*/ 2799 w 2822"/>
              <a:gd name="T7" fmla="*/ 39 h 908"/>
              <a:gd name="T8" fmla="*/ 2776 w 2822"/>
              <a:gd name="T9" fmla="*/ 0 h 908"/>
              <a:gd name="T10" fmla="*/ 27 w 2822"/>
              <a:gd name="T11" fmla="*/ 870 h 908"/>
            </a:gdLst>
            <a:ahLst/>
            <a:cxnLst>
              <a:cxn ang="0">
                <a:pos x="T0" y="T1"/>
              </a:cxn>
              <a:cxn ang="0">
                <a:pos x="T2" y="T3"/>
              </a:cxn>
              <a:cxn ang="0">
                <a:pos x="T4" y="T5"/>
              </a:cxn>
              <a:cxn ang="0">
                <a:pos x="T6" y="T7"/>
              </a:cxn>
              <a:cxn ang="0">
                <a:pos x="T8" y="T9"/>
              </a:cxn>
              <a:cxn ang="0">
                <a:pos x="T10" y="T11"/>
              </a:cxn>
            </a:cxnLst>
            <a:rect l="0" t="0" r="r" b="b"/>
            <a:pathLst>
              <a:path w="2822" h="908">
                <a:moveTo>
                  <a:pt x="27" y="870"/>
                </a:moveTo>
                <a:lnTo>
                  <a:pt x="0" y="907"/>
                </a:lnTo>
                <a:lnTo>
                  <a:pt x="2821" y="76"/>
                </a:lnTo>
                <a:lnTo>
                  <a:pt x="2799" y="39"/>
                </a:lnTo>
                <a:lnTo>
                  <a:pt x="2776" y="0"/>
                </a:lnTo>
                <a:lnTo>
                  <a:pt x="27" y="870"/>
                </a:lnTo>
              </a:path>
            </a:pathLst>
          </a:custGeom>
          <a:solidFill>
            <a:srgbClr val="DCE103"/>
          </a:solidFill>
          <a:ln>
            <a:noFill/>
          </a:ln>
          <a:effectLst/>
          <a:extLst>
            <a:ext uri="{91240B29-F687-4f45-9708-019B960494DF}"/>
            <a:ext uri="{AF507438-7753-43e0-B8FC-AC1667EBCBE1}"/>
          </a:extLst>
        </p:spPr>
        <p:txBody>
          <a:bodyPr/>
          <a:lstStyle/>
          <a:p>
            <a:pPr>
              <a:defRPr/>
            </a:pPr>
            <a:endParaRPr lang="en-US">
              <a:latin typeface="Times New Roman" charset="0"/>
              <a:ea typeface="+mn-ea"/>
            </a:endParaRPr>
          </a:p>
        </p:txBody>
      </p:sp>
      <p:sp>
        <p:nvSpPr>
          <p:cNvPr id="59400" name="Freeform 8">
            <a:extLst>
              <a:ext uri="{FF2B5EF4-FFF2-40B4-BE49-F238E27FC236}">
                <a16:creationId xmlns:a16="http://schemas.microsoft.com/office/drawing/2014/main" id="{BD91ECED-C1B5-5045-B16D-D4124B035F35}"/>
              </a:ext>
            </a:extLst>
          </p:cNvPr>
          <p:cNvSpPr>
            <a:spLocks/>
          </p:cNvSpPr>
          <p:nvPr/>
        </p:nvSpPr>
        <p:spPr bwMode="auto">
          <a:xfrm>
            <a:off x="4491038" y="2909888"/>
            <a:ext cx="4491037" cy="1584325"/>
          </a:xfrm>
          <a:custGeom>
            <a:avLst/>
            <a:gdLst>
              <a:gd name="T0" fmla="*/ 0 w 2829"/>
              <a:gd name="T1" fmla="*/ 18 h 998"/>
              <a:gd name="T2" fmla="*/ 12 w 2829"/>
              <a:gd name="T3" fmla="*/ 0 h 998"/>
              <a:gd name="T4" fmla="*/ 2829 w 2829"/>
              <a:gd name="T5" fmla="*/ 923 h 998"/>
              <a:gd name="T6" fmla="*/ 2805 w 2829"/>
              <a:gd name="T7" fmla="*/ 960 h 998"/>
              <a:gd name="T8" fmla="*/ 2781 w 2829"/>
              <a:gd name="T9" fmla="*/ 998 h 998"/>
              <a:gd name="T10" fmla="*/ 63 w 2829"/>
              <a:gd name="T11" fmla="*/ 33 h 998"/>
            </a:gdLst>
            <a:ahLst/>
            <a:cxnLst>
              <a:cxn ang="0">
                <a:pos x="T0" y="T1"/>
              </a:cxn>
              <a:cxn ang="0">
                <a:pos x="T2" y="T3"/>
              </a:cxn>
              <a:cxn ang="0">
                <a:pos x="T4" y="T5"/>
              </a:cxn>
              <a:cxn ang="0">
                <a:pos x="T6" y="T7"/>
              </a:cxn>
              <a:cxn ang="0">
                <a:pos x="T8" y="T9"/>
              </a:cxn>
              <a:cxn ang="0">
                <a:pos x="T10" y="T11"/>
              </a:cxn>
            </a:cxnLst>
            <a:rect l="0" t="0" r="r" b="b"/>
            <a:pathLst>
              <a:path w="2829" h="998">
                <a:moveTo>
                  <a:pt x="0" y="18"/>
                </a:moveTo>
                <a:lnTo>
                  <a:pt x="12" y="0"/>
                </a:lnTo>
                <a:lnTo>
                  <a:pt x="2829" y="923"/>
                </a:lnTo>
                <a:lnTo>
                  <a:pt x="2805" y="960"/>
                </a:lnTo>
                <a:lnTo>
                  <a:pt x="2781" y="998"/>
                </a:lnTo>
                <a:lnTo>
                  <a:pt x="63" y="33"/>
                </a:lnTo>
              </a:path>
            </a:pathLst>
          </a:custGeom>
          <a:solidFill>
            <a:schemeClr val="accent2"/>
          </a:solidFill>
          <a:ln>
            <a:noFill/>
          </a:ln>
          <a:effectLst/>
          <a:extLst>
            <a:ext uri="{91240B29-F687-4f45-9708-019B960494DF}"/>
            <a:ext uri="{AF507438-7753-43e0-B8FC-AC1667EBCBE1}"/>
          </a:extLst>
        </p:spPr>
        <p:txBody>
          <a:bodyPr/>
          <a:lstStyle/>
          <a:p>
            <a:pPr>
              <a:defRPr/>
            </a:pPr>
            <a:endParaRPr lang="en-US">
              <a:latin typeface="Times New Roman" charset="0"/>
              <a:ea typeface="+mn-ea"/>
            </a:endParaRPr>
          </a:p>
        </p:txBody>
      </p:sp>
      <p:sp>
        <p:nvSpPr>
          <p:cNvPr id="59401" name="Freeform 9">
            <a:extLst>
              <a:ext uri="{FF2B5EF4-FFF2-40B4-BE49-F238E27FC236}">
                <a16:creationId xmlns:a16="http://schemas.microsoft.com/office/drawing/2014/main" id="{0D84B267-B012-724A-A716-37767FC9CBCA}"/>
              </a:ext>
            </a:extLst>
          </p:cNvPr>
          <p:cNvSpPr>
            <a:spLocks/>
          </p:cNvSpPr>
          <p:nvPr/>
        </p:nvSpPr>
        <p:spPr bwMode="auto">
          <a:xfrm>
            <a:off x="4462463" y="2935288"/>
            <a:ext cx="4418012" cy="1751012"/>
          </a:xfrm>
          <a:custGeom>
            <a:avLst/>
            <a:gdLst>
              <a:gd name="T0" fmla="*/ 0 w 2783"/>
              <a:gd name="T1" fmla="*/ 8 h 1103"/>
              <a:gd name="T2" fmla="*/ 8 w 2783"/>
              <a:gd name="T3" fmla="*/ 0 h 1103"/>
              <a:gd name="T4" fmla="*/ 2783 w 2783"/>
              <a:gd name="T5" fmla="*/ 975 h 1103"/>
              <a:gd name="T6" fmla="*/ 2763 w 2783"/>
              <a:gd name="T7" fmla="*/ 1007 h 1103"/>
              <a:gd name="T8" fmla="*/ 2699 w 2783"/>
              <a:gd name="T9" fmla="*/ 1103 h 1103"/>
              <a:gd name="T10" fmla="*/ 18 w 2783"/>
              <a:gd name="T11" fmla="*/ 23 h 1103"/>
            </a:gdLst>
            <a:ahLst/>
            <a:cxnLst>
              <a:cxn ang="0">
                <a:pos x="T0" y="T1"/>
              </a:cxn>
              <a:cxn ang="0">
                <a:pos x="T2" y="T3"/>
              </a:cxn>
              <a:cxn ang="0">
                <a:pos x="T4" y="T5"/>
              </a:cxn>
              <a:cxn ang="0">
                <a:pos x="T6" y="T7"/>
              </a:cxn>
              <a:cxn ang="0">
                <a:pos x="T8" y="T9"/>
              </a:cxn>
              <a:cxn ang="0">
                <a:pos x="T10" y="T11"/>
              </a:cxn>
            </a:cxnLst>
            <a:rect l="0" t="0" r="r" b="b"/>
            <a:pathLst>
              <a:path w="2783" h="1103">
                <a:moveTo>
                  <a:pt x="0" y="8"/>
                </a:moveTo>
                <a:lnTo>
                  <a:pt x="8" y="0"/>
                </a:lnTo>
                <a:lnTo>
                  <a:pt x="2783" y="975"/>
                </a:lnTo>
                <a:lnTo>
                  <a:pt x="2763" y="1007"/>
                </a:lnTo>
                <a:lnTo>
                  <a:pt x="2699" y="1103"/>
                </a:lnTo>
                <a:lnTo>
                  <a:pt x="18" y="23"/>
                </a:lnTo>
              </a:path>
            </a:pathLst>
          </a:custGeom>
          <a:solidFill>
            <a:schemeClr val="accent1"/>
          </a:solidFill>
          <a:ln>
            <a:noFill/>
          </a:ln>
          <a:effectLst/>
          <a:extLst>
            <a:ext uri="{91240B29-F687-4f45-9708-019B960494DF}"/>
            <a:ext uri="{AF507438-7753-43e0-B8FC-AC1667EBCBE1}"/>
          </a:extLst>
        </p:spPr>
        <p:txBody>
          <a:bodyPr/>
          <a:lstStyle/>
          <a:p>
            <a:pPr>
              <a:defRPr/>
            </a:pPr>
            <a:endParaRPr lang="en-US">
              <a:latin typeface="Times New Roman" charset="0"/>
              <a:ea typeface="+mn-ea"/>
            </a:endParaRPr>
          </a:p>
        </p:txBody>
      </p:sp>
      <p:sp>
        <p:nvSpPr>
          <p:cNvPr id="59402" name="Freeform 10">
            <a:extLst>
              <a:ext uri="{FF2B5EF4-FFF2-40B4-BE49-F238E27FC236}">
                <a16:creationId xmlns:a16="http://schemas.microsoft.com/office/drawing/2014/main" id="{DBBF0CFB-4749-7B4B-B9D4-878E8572ACD7}"/>
              </a:ext>
            </a:extLst>
          </p:cNvPr>
          <p:cNvSpPr>
            <a:spLocks/>
          </p:cNvSpPr>
          <p:nvPr/>
        </p:nvSpPr>
        <p:spPr bwMode="auto">
          <a:xfrm rot="10800000" flipH="1">
            <a:off x="4446588" y="2833688"/>
            <a:ext cx="4497387" cy="1363662"/>
          </a:xfrm>
          <a:custGeom>
            <a:avLst/>
            <a:gdLst>
              <a:gd name="T0" fmla="*/ 29 w 2833"/>
              <a:gd name="T1" fmla="*/ 822 h 859"/>
              <a:gd name="T2" fmla="*/ 0 w 2833"/>
              <a:gd name="T3" fmla="*/ 858 h 859"/>
              <a:gd name="T4" fmla="*/ 2832 w 2833"/>
              <a:gd name="T5" fmla="*/ 78 h 859"/>
              <a:gd name="T6" fmla="*/ 2810 w 2833"/>
              <a:gd name="T7" fmla="*/ 39 h 859"/>
              <a:gd name="T8" fmla="*/ 2789 w 2833"/>
              <a:gd name="T9" fmla="*/ 0 h 859"/>
              <a:gd name="T10" fmla="*/ 29 w 2833"/>
              <a:gd name="T11" fmla="*/ 822 h 859"/>
            </a:gdLst>
            <a:ahLst/>
            <a:cxnLst>
              <a:cxn ang="0">
                <a:pos x="T0" y="T1"/>
              </a:cxn>
              <a:cxn ang="0">
                <a:pos x="T2" y="T3"/>
              </a:cxn>
              <a:cxn ang="0">
                <a:pos x="T4" y="T5"/>
              </a:cxn>
              <a:cxn ang="0">
                <a:pos x="T6" y="T7"/>
              </a:cxn>
              <a:cxn ang="0">
                <a:pos x="T8" y="T9"/>
              </a:cxn>
              <a:cxn ang="0">
                <a:pos x="T10" y="T11"/>
              </a:cxn>
            </a:cxnLst>
            <a:rect l="0" t="0" r="r" b="b"/>
            <a:pathLst>
              <a:path w="2833" h="859">
                <a:moveTo>
                  <a:pt x="29" y="822"/>
                </a:moveTo>
                <a:lnTo>
                  <a:pt x="0" y="858"/>
                </a:lnTo>
                <a:lnTo>
                  <a:pt x="2832" y="78"/>
                </a:lnTo>
                <a:lnTo>
                  <a:pt x="2810" y="39"/>
                </a:lnTo>
                <a:lnTo>
                  <a:pt x="2789" y="0"/>
                </a:lnTo>
                <a:lnTo>
                  <a:pt x="29" y="822"/>
                </a:lnTo>
              </a:path>
            </a:pathLst>
          </a:custGeom>
          <a:solidFill>
            <a:schemeClr val="hlink"/>
          </a:solidFill>
          <a:ln>
            <a:noFill/>
          </a:ln>
          <a:effectLst/>
          <a:extLst>
            <a:ext uri="{91240B29-F687-4f45-9708-019B960494DF}"/>
            <a:ext uri="{AF507438-7753-43e0-B8FC-AC1667EBCBE1}"/>
          </a:extLst>
        </p:spPr>
        <p:txBody>
          <a:bodyPr/>
          <a:lstStyle/>
          <a:p>
            <a:pPr>
              <a:defRPr/>
            </a:pPr>
            <a:endParaRPr lang="en-US">
              <a:latin typeface="Times New Roman" charset="0"/>
              <a:ea typeface="+mn-ea"/>
            </a:endParaRPr>
          </a:p>
        </p:txBody>
      </p:sp>
      <p:sp>
        <p:nvSpPr>
          <p:cNvPr id="59403" name="Freeform 11">
            <a:extLst>
              <a:ext uri="{FF2B5EF4-FFF2-40B4-BE49-F238E27FC236}">
                <a16:creationId xmlns:a16="http://schemas.microsoft.com/office/drawing/2014/main" id="{96BC4616-7E08-964D-91DC-9458FF0F0895}"/>
              </a:ext>
            </a:extLst>
          </p:cNvPr>
          <p:cNvSpPr>
            <a:spLocks/>
          </p:cNvSpPr>
          <p:nvPr/>
        </p:nvSpPr>
        <p:spPr bwMode="auto">
          <a:xfrm>
            <a:off x="4500563" y="2952750"/>
            <a:ext cx="4311650" cy="2168525"/>
          </a:xfrm>
          <a:custGeom>
            <a:avLst/>
            <a:gdLst>
              <a:gd name="T0" fmla="*/ 0 w 2716"/>
              <a:gd name="T1" fmla="*/ 15 h 1366"/>
              <a:gd name="T2" fmla="*/ 3 w 2716"/>
              <a:gd name="T3" fmla="*/ 15 h 1366"/>
              <a:gd name="T4" fmla="*/ 3 w 2716"/>
              <a:gd name="T5" fmla="*/ 0 h 1366"/>
              <a:gd name="T6" fmla="*/ 2716 w 2716"/>
              <a:gd name="T7" fmla="*/ 1116 h 1366"/>
              <a:gd name="T8" fmla="*/ 2679 w 2716"/>
              <a:gd name="T9" fmla="*/ 1204 h 1366"/>
              <a:gd name="T10" fmla="*/ 2621 w 2716"/>
              <a:gd name="T11" fmla="*/ 1366 h 1366"/>
              <a:gd name="T12" fmla="*/ 0 w 2716"/>
              <a:gd name="T13" fmla="*/ 12 h 1366"/>
            </a:gdLst>
            <a:ahLst/>
            <a:cxnLst>
              <a:cxn ang="0">
                <a:pos x="T0" y="T1"/>
              </a:cxn>
              <a:cxn ang="0">
                <a:pos x="T2" y="T3"/>
              </a:cxn>
              <a:cxn ang="0">
                <a:pos x="T4" y="T5"/>
              </a:cxn>
              <a:cxn ang="0">
                <a:pos x="T6" y="T7"/>
              </a:cxn>
              <a:cxn ang="0">
                <a:pos x="T8" y="T9"/>
              </a:cxn>
              <a:cxn ang="0">
                <a:pos x="T10" y="T11"/>
              </a:cxn>
              <a:cxn ang="0">
                <a:pos x="T12" y="T13"/>
              </a:cxn>
            </a:cxnLst>
            <a:rect l="0" t="0" r="r" b="b"/>
            <a:pathLst>
              <a:path w="2716" h="1366">
                <a:moveTo>
                  <a:pt x="0" y="15"/>
                </a:moveTo>
                <a:lnTo>
                  <a:pt x="3" y="15"/>
                </a:lnTo>
                <a:lnTo>
                  <a:pt x="3" y="0"/>
                </a:lnTo>
                <a:lnTo>
                  <a:pt x="2716" y="1116"/>
                </a:lnTo>
                <a:lnTo>
                  <a:pt x="2679" y="1204"/>
                </a:lnTo>
                <a:lnTo>
                  <a:pt x="2621" y="1366"/>
                </a:lnTo>
                <a:lnTo>
                  <a:pt x="0" y="12"/>
                </a:lnTo>
              </a:path>
            </a:pathLst>
          </a:custGeom>
          <a:solidFill>
            <a:srgbClr val="D49FFF"/>
          </a:solidFill>
          <a:ln>
            <a:noFill/>
          </a:ln>
          <a:effectLst/>
          <a:extLst>
            <a:ext uri="{91240B29-F687-4f45-9708-019B960494DF}"/>
            <a:ext uri="{AF507438-7753-43e0-B8FC-AC1667EBCBE1}"/>
          </a:extLst>
        </p:spPr>
        <p:txBody>
          <a:bodyPr/>
          <a:lstStyle/>
          <a:p>
            <a:pPr>
              <a:defRPr/>
            </a:pPr>
            <a:endParaRPr lang="en-US">
              <a:latin typeface="Times New Roman" charset="0"/>
              <a:ea typeface="+mn-ea"/>
            </a:endParaRPr>
          </a:p>
        </p:txBody>
      </p:sp>
      <p:sp>
        <p:nvSpPr>
          <p:cNvPr id="59404" name="Freeform 12">
            <a:extLst>
              <a:ext uri="{FF2B5EF4-FFF2-40B4-BE49-F238E27FC236}">
                <a16:creationId xmlns:a16="http://schemas.microsoft.com/office/drawing/2014/main" id="{7F910307-52F5-2341-BE70-A07A156F16B7}"/>
              </a:ext>
            </a:extLst>
          </p:cNvPr>
          <p:cNvSpPr>
            <a:spLocks/>
          </p:cNvSpPr>
          <p:nvPr/>
        </p:nvSpPr>
        <p:spPr bwMode="auto">
          <a:xfrm>
            <a:off x="1266825" y="3143250"/>
            <a:ext cx="1666875" cy="904875"/>
          </a:xfrm>
          <a:custGeom>
            <a:avLst/>
            <a:gdLst>
              <a:gd name="T0" fmla="*/ 1050 w 1050"/>
              <a:gd name="T1" fmla="*/ 0 h 570"/>
              <a:gd name="T2" fmla="*/ 924 w 1050"/>
              <a:gd name="T3" fmla="*/ 192 h 570"/>
              <a:gd name="T4" fmla="*/ 0 w 1050"/>
              <a:gd name="T5" fmla="*/ 570 h 570"/>
              <a:gd name="T6" fmla="*/ 30 w 1050"/>
              <a:gd name="T7" fmla="*/ 384 h 570"/>
            </a:gdLst>
            <a:ahLst/>
            <a:cxnLst>
              <a:cxn ang="0">
                <a:pos x="T0" y="T1"/>
              </a:cxn>
              <a:cxn ang="0">
                <a:pos x="T2" y="T3"/>
              </a:cxn>
              <a:cxn ang="0">
                <a:pos x="T4" y="T5"/>
              </a:cxn>
              <a:cxn ang="0">
                <a:pos x="T6" y="T7"/>
              </a:cxn>
            </a:cxnLst>
            <a:rect l="0" t="0" r="r" b="b"/>
            <a:pathLst>
              <a:path w="1050" h="570">
                <a:moveTo>
                  <a:pt x="1050" y="0"/>
                </a:moveTo>
                <a:lnTo>
                  <a:pt x="924" y="192"/>
                </a:lnTo>
                <a:lnTo>
                  <a:pt x="0" y="570"/>
                </a:lnTo>
                <a:lnTo>
                  <a:pt x="30" y="384"/>
                </a:lnTo>
              </a:path>
            </a:pathLst>
          </a:custGeom>
          <a:solidFill>
            <a:srgbClr val="777777"/>
          </a:solidFill>
          <a:ln w="12700" cap="rnd" cmpd="sng">
            <a:solidFill>
              <a:srgbClr val="CECECE"/>
            </a:solidFill>
            <a:prstDash val="sysDot"/>
            <a:round/>
            <a:headEnd type="none" w="med" len="med"/>
            <a:tailEnd type="none" w="med" len="med"/>
          </a:ln>
          <a:effectLst/>
          <a:extLst>
            <a:ext uri="{AF507438-7753-43e0-B8FC-AC1667EBCBE1}"/>
          </a:extLst>
        </p:spPr>
        <p:txBody>
          <a:bodyPr/>
          <a:lstStyle/>
          <a:p>
            <a:pPr>
              <a:defRPr/>
            </a:pPr>
            <a:endParaRPr lang="en-US">
              <a:latin typeface="Times New Roman" charset="0"/>
              <a:ea typeface="+mn-ea"/>
            </a:endParaRPr>
          </a:p>
        </p:txBody>
      </p:sp>
      <p:sp>
        <p:nvSpPr>
          <p:cNvPr id="59405" name="Line 13">
            <a:extLst>
              <a:ext uri="{FF2B5EF4-FFF2-40B4-BE49-F238E27FC236}">
                <a16:creationId xmlns:a16="http://schemas.microsoft.com/office/drawing/2014/main" id="{0990D1D9-7A59-3240-8BDC-E3C6336E7773}"/>
              </a:ext>
            </a:extLst>
          </p:cNvPr>
          <p:cNvSpPr>
            <a:spLocks noChangeShapeType="1"/>
          </p:cNvSpPr>
          <p:nvPr/>
        </p:nvSpPr>
        <p:spPr bwMode="auto">
          <a:xfrm>
            <a:off x="3568700" y="2398713"/>
            <a:ext cx="711200" cy="1397000"/>
          </a:xfrm>
          <a:prstGeom prst="line">
            <a:avLst/>
          </a:prstGeom>
          <a:noFill/>
          <a:ln w="12700">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59406" name="Line 14">
            <a:extLst>
              <a:ext uri="{FF2B5EF4-FFF2-40B4-BE49-F238E27FC236}">
                <a16:creationId xmlns:a16="http://schemas.microsoft.com/office/drawing/2014/main" id="{5A362CC6-F074-2F48-ADC1-AD2A02851D8E}"/>
              </a:ext>
            </a:extLst>
          </p:cNvPr>
          <p:cNvSpPr>
            <a:spLocks noChangeShapeType="1"/>
          </p:cNvSpPr>
          <p:nvPr/>
        </p:nvSpPr>
        <p:spPr bwMode="auto">
          <a:xfrm flipH="1">
            <a:off x="3984625" y="2179638"/>
            <a:ext cx="593725" cy="1016000"/>
          </a:xfrm>
          <a:prstGeom prst="line">
            <a:avLst/>
          </a:prstGeom>
          <a:noFill/>
          <a:ln w="12700">
            <a:solidFill>
              <a:srgbClr val="DADADA"/>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59407" name="Line 15">
            <a:extLst>
              <a:ext uri="{FF2B5EF4-FFF2-40B4-BE49-F238E27FC236}">
                <a16:creationId xmlns:a16="http://schemas.microsoft.com/office/drawing/2014/main" id="{62443BB4-C808-A141-A6B7-F1D297DEDBD8}"/>
              </a:ext>
            </a:extLst>
          </p:cNvPr>
          <p:cNvSpPr>
            <a:spLocks noChangeShapeType="1"/>
          </p:cNvSpPr>
          <p:nvPr/>
        </p:nvSpPr>
        <p:spPr bwMode="auto">
          <a:xfrm flipH="1">
            <a:off x="3233738" y="2400300"/>
            <a:ext cx="322262" cy="411163"/>
          </a:xfrm>
          <a:prstGeom prst="line">
            <a:avLst/>
          </a:prstGeom>
          <a:noFill/>
          <a:ln w="19050">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29711" name="Rectangle 16">
            <a:extLst>
              <a:ext uri="{FF2B5EF4-FFF2-40B4-BE49-F238E27FC236}">
                <a16:creationId xmlns:a16="http://schemas.microsoft.com/office/drawing/2014/main" id="{46158129-9D33-F54A-B4B2-39F740378795}"/>
              </a:ext>
            </a:extLst>
          </p:cNvPr>
          <p:cNvSpPr>
            <a:spLocks noChangeArrowheads="1"/>
          </p:cNvSpPr>
          <p:nvPr/>
        </p:nvSpPr>
        <p:spPr bwMode="auto">
          <a:xfrm>
            <a:off x="900113" y="5394325"/>
            <a:ext cx="75787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2400">
                <a:latin typeface="Times New Roman" panose="02020603050405020304" pitchFamily="18" charset="0"/>
              </a:rPr>
              <a:t>Light is “bent” and the resultant colors separate (</a:t>
            </a:r>
            <a:r>
              <a:rPr lang="en-US" altLang="en-US" sz="2400">
                <a:solidFill>
                  <a:srgbClr val="FF0000"/>
                </a:solidFill>
                <a:latin typeface="Times New Roman" panose="02020603050405020304" pitchFamily="18" charset="0"/>
              </a:rPr>
              <a:t>dispersion</a:t>
            </a:r>
            <a:r>
              <a:rPr lang="en-US" altLang="en-US" sz="2400">
                <a:latin typeface="Times New Roman" panose="02020603050405020304" pitchFamily="18" charset="0"/>
              </a:rPr>
              <a:t>).</a:t>
            </a:r>
          </a:p>
          <a:p>
            <a:pPr>
              <a:spcBef>
                <a:spcPct val="0"/>
              </a:spcBef>
              <a:buFontTx/>
              <a:buNone/>
            </a:pPr>
            <a:r>
              <a:rPr lang="en-US" altLang="en-US" sz="2400">
                <a:latin typeface="Times New Roman" panose="02020603050405020304" pitchFamily="18" charset="0"/>
              </a:rPr>
              <a:t>Red is least </a:t>
            </a:r>
            <a:r>
              <a:rPr lang="en-US" altLang="en-US" sz="2400">
                <a:solidFill>
                  <a:srgbClr val="FF0000"/>
                </a:solidFill>
                <a:latin typeface="Times New Roman" panose="02020603050405020304" pitchFamily="18" charset="0"/>
              </a:rPr>
              <a:t>refracted</a:t>
            </a:r>
            <a:r>
              <a:rPr lang="en-US" altLang="en-US" sz="2400">
                <a:latin typeface="Times New Roman" panose="02020603050405020304" pitchFamily="18" charset="0"/>
              </a:rPr>
              <a:t>, violet most refracted.</a:t>
            </a:r>
          </a:p>
        </p:txBody>
      </p:sp>
      <p:sp>
        <p:nvSpPr>
          <p:cNvPr id="59409" name="Line 17">
            <a:extLst>
              <a:ext uri="{FF2B5EF4-FFF2-40B4-BE49-F238E27FC236}">
                <a16:creationId xmlns:a16="http://schemas.microsoft.com/office/drawing/2014/main" id="{0BAFAADE-D53A-D949-A9D9-E47ABA06C609}"/>
              </a:ext>
            </a:extLst>
          </p:cNvPr>
          <p:cNvSpPr>
            <a:spLocks noChangeShapeType="1"/>
          </p:cNvSpPr>
          <p:nvPr/>
        </p:nvSpPr>
        <p:spPr bwMode="auto">
          <a:xfrm flipH="1">
            <a:off x="2662238" y="2405063"/>
            <a:ext cx="895350" cy="1104900"/>
          </a:xfrm>
          <a:prstGeom prst="line">
            <a:avLst/>
          </a:prstGeom>
          <a:noFill/>
          <a:ln w="12700">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29713" name="Text Box 18">
            <a:extLst>
              <a:ext uri="{FF2B5EF4-FFF2-40B4-BE49-F238E27FC236}">
                <a16:creationId xmlns:a16="http://schemas.microsoft.com/office/drawing/2014/main" id="{74D423AC-9FC0-B244-B7F7-763161DB2A0E}"/>
              </a:ext>
            </a:extLst>
          </p:cNvPr>
          <p:cNvSpPr txBox="1">
            <a:spLocks noChangeArrowheads="1"/>
          </p:cNvSpPr>
          <p:nvPr/>
        </p:nvSpPr>
        <p:spPr bwMode="auto">
          <a:xfrm rot="890667">
            <a:off x="6675438" y="3094038"/>
            <a:ext cx="2162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3600" b="1" i="1">
                <a:solidFill>
                  <a:srgbClr val="FF0000"/>
                </a:solidFill>
                <a:latin typeface="Times New Roman" panose="02020603050405020304" pitchFamily="18" charset="0"/>
              </a:rPr>
              <a:t>di</a:t>
            </a:r>
            <a:r>
              <a:rPr lang="en-US" altLang="en-US" sz="3600" b="1" i="1">
                <a:solidFill>
                  <a:srgbClr val="FFFF00"/>
                </a:solidFill>
                <a:latin typeface="Times New Roman" panose="02020603050405020304" pitchFamily="18" charset="0"/>
              </a:rPr>
              <a:t>sp</a:t>
            </a:r>
            <a:r>
              <a:rPr lang="en-US" altLang="en-US" sz="3600" b="1" i="1">
                <a:solidFill>
                  <a:srgbClr val="009900"/>
                </a:solidFill>
                <a:latin typeface="Times New Roman" panose="02020603050405020304" pitchFamily="18" charset="0"/>
              </a:rPr>
              <a:t>er</a:t>
            </a:r>
            <a:r>
              <a:rPr lang="en-US" altLang="en-US" sz="3600" b="1" i="1">
                <a:solidFill>
                  <a:schemeClr val="accent1"/>
                </a:solidFill>
                <a:latin typeface="Times New Roman" panose="02020603050405020304" pitchFamily="18" charset="0"/>
              </a:rPr>
              <a:t>si</a:t>
            </a:r>
            <a:r>
              <a:rPr lang="en-US" altLang="en-US" sz="3600" b="1" i="1">
                <a:solidFill>
                  <a:srgbClr val="9933FF"/>
                </a:solidFill>
                <a:latin typeface="Times New Roman" panose="02020603050405020304" pitchFamily="18" charset="0"/>
              </a:rPr>
              <a:t>on</a:t>
            </a:r>
            <a:endParaRPr lang="en-US" altLang="en-US" i="1">
              <a:latin typeface="Times New Roman" panose="02020603050405020304" pitchFamily="18" charset="0"/>
            </a:endParaRPr>
          </a:p>
        </p:txBody>
      </p:sp>
      <p:sp>
        <p:nvSpPr>
          <p:cNvPr id="29714" name="Text Box 19">
            <a:extLst>
              <a:ext uri="{FF2B5EF4-FFF2-40B4-BE49-F238E27FC236}">
                <a16:creationId xmlns:a16="http://schemas.microsoft.com/office/drawing/2014/main" id="{6C819050-995A-DD41-84FD-9EBF3544B4C1}"/>
              </a:ext>
            </a:extLst>
          </p:cNvPr>
          <p:cNvSpPr txBox="1">
            <a:spLocks noChangeArrowheads="1"/>
          </p:cNvSpPr>
          <p:nvPr/>
        </p:nvSpPr>
        <p:spPr bwMode="auto">
          <a:xfrm>
            <a:off x="5486400" y="1811338"/>
            <a:ext cx="335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50000"/>
              </a:spcBef>
              <a:buFontTx/>
              <a:buNone/>
            </a:pPr>
            <a:r>
              <a:rPr lang="en-US" altLang="en-US" sz="2000">
                <a:latin typeface="Times New Roman" panose="02020603050405020304" pitchFamily="18" charset="0"/>
              </a:rPr>
              <a:t>Short wavelengths are “</a:t>
            </a:r>
            <a:r>
              <a:rPr lang="en-US" altLang="ja-JP" sz="2000">
                <a:solidFill>
                  <a:srgbClr val="FF0000"/>
                </a:solidFill>
                <a:latin typeface="Times New Roman" panose="02020603050405020304" pitchFamily="18" charset="0"/>
              </a:rPr>
              <a:t>bent</a:t>
            </a:r>
            <a:r>
              <a:rPr lang="en-US" altLang="en-US" sz="2000">
                <a:latin typeface="Times New Roman" panose="02020603050405020304" pitchFamily="18" charset="0"/>
              </a:rPr>
              <a:t>”</a:t>
            </a:r>
            <a:r>
              <a:rPr lang="en-US" altLang="ja-JP" sz="2000">
                <a:latin typeface="Times New Roman" panose="02020603050405020304" pitchFamily="18" charset="0"/>
              </a:rPr>
              <a:t> more than long wavelengths</a:t>
            </a:r>
            <a:endParaRPr lang="en-US" altLang="en-US" sz="2000">
              <a:latin typeface="Times New Roman" panose="02020603050405020304" pitchFamily="18" charset="0"/>
            </a:endParaRPr>
          </a:p>
        </p:txBody>
      </p:sp>
      <p:sp>
        <p:nvSpPr>
          <p:cNvPr id="59412" name="Freeform 20">
            <a:extLst>
              <a:ext uri="{FF2B5EF4-FFF2-40B4-BE49-F238E27FC236}">
                <a16:creationId xmlns:a16="http://schemas.microsoft.com/office/drawing/2014/main" id="{6FFBF9FE-FCA6-2149-83DE-A0FF1AC7B4EB}"/>
              </a:ext>
            </a:extLst>
          </p:cNvPr>
          <p:cNvSpPr>
            <a:spLocks/>
          </p:cNvSpPr>
          <p:nvPr/>
        </p:nvSpPr>
        <p:spPr bwMode="auto">
          <a:xfrm>
            <a:off x="3667125" y="2838450"/>
            <a:ext cx="876300" cy="228600"/>
          </a:xfrm>
          <a:custGeom>
            <a:avLst/>
            <a:gdLst>
              <a:gd name="T0" fmla="*/ 6 w 552"/>
              <a:gd name="T1" fmla="*/ 30 h 144"/>
              <a:gd name="T2" fmla="*/ 552 w 552"/>
              <a:gd name="T3" fmla="*/ 0 h 144"/>
              <a:gd name="T4" fmla="*/ 540 w 552"/>
              <a:gd name="T5" fmla="*/ 114 h 144"/>
              <a:gd name="T6" fmla="*/ 0 w 552"/>
              <a:gd name="T7" fmla="*/ 144 h 144"/>
              <a:gd name="T8" fmla="*/ 6 w 552"/>
              <a:gd name="T9" fmla="*/ 30 h 144"/>
            </a:gdLst>
            <a:ahLst/>
            <a:cxnLst>
              <a:cxn ang="0">
                <a:pos x="T0" y="T1"/>
              </a:cxn>
              <a:cxn ang="0">
                <a:pos x="T2" y="T3"/>
              </a:cxn>
              <a:cxn ang="0">
                <a:pos x="T4" y="T5"/>
              </a:cxn>
              <a:cxn ang="0">
                <a:pos x="T6" y="T7"/>
              </a:cxn>
              <a:cxn ang="0">
                <a:pos x="T8" y="T9"/>
              </a:cxn>
            </a:cxnLst>
            <a:rect l="0" t="0" r="r" b="b"/>
            <a:pathLst>
              <a:path w="552" h="144">
                <a:moveTo>
                  <a:pt x="6" y="30"/>
                </a:moveTo>
                <a:lnTo>
                  <a:pt x="552" y="0"/>
                </a:lnTo>
                <a:lnTo>
                  <a:pt x="540" y="114"/>
                </a:lnTo>
                <a:lnTo>
                  <a:pt x="0" y="144"/>
                </a:lnTo>
                <a:lnTo>
                  <a:pt x="6" y="30"/>
                </a:lnTo>
                <a:close/>
              </a:path>
            </a:pathLst>
          </a:custGeom>
          <a:solidFill>
            <a:srgbClr val="B2B2B2">
              <a:alpha val="50000"/>
            </a:srgbClr>
          </a:solidFill>
          <a:ln>
            <a:noFill/>
          </a:ln>
          <a:effectLst/>
          <a:extLst>
            <a:ext uri="{91240B29-F687-4f45-9708-019B960494DF}"/>
            <a:ext uri="{AF507438-7753-43e0-B8FC-AC1667EBCBE1}"/>
          </a:extLst>
        </p:spPr>
        <p:txBody>
          <a:bodyPr wrap="none" anchor="ctr"/>
          <a:lstStyle/>
          <a:p>
            <a:pPr>
              <a:defRPr/>
            </a:pPr>
            <a:endParaRPr lang="en-US">
              <a:latin typeface="Times New Roman" charset="0"/>
              <a:ea typeface="+mn-ea"/>
            </a:endParaRPr>
          </a:p>
        </p:txBody>
      </p:sp>
      <p:sp>
        <p:nvSpPr>
          <p:cNvPr id="59413" name="Freeform 21">
            <a:extLst>
              <a:ext uri="{FF2B5EF4-FFF2-40B4-BE49-F238E27FC236}">
                <a16:creationId xmlns:a16="http://schemas.microsoft.com/office/drawing/2014/main" id="{F5FA2E22-3E98-D54E-9DD1-2850E81D72E8}"/>
              </a:ext>
            </a:extLst>
          </p:cNvPr>
          <p:cNvSpPr>
            <a:spLocks/>
          </p:cNvSpPr>
          <p:nvPr/>
        </p:nvSpPr>
        <p:spPr bwMode="auto">
          <a:xfrm>
            <a:off x="2714625" y="2905125"/>
            <a:ext cx="971550" cy="533400"/>
          </a:xfrm>
          <a:custGeom>
            <a:avLst/>
            <a:gdLst>
              <a:gd name="T0" fmla="*/ 612 w 612"/>
              <a:gd name="T1" fmla="*/ 0 h 336"/>
              <a:gd name="T2" fmla="*/ 144 w 612"/>
              <a:gd name="T3" fmla="*/ 144 h 336"/>
              <a:gd name="T4" fmla="*/ 0 w 612"/>
              <a:gd name="T5" fmla="*/ 336 h 336"/>
              <a:gd name="T6" fmla="*/ 594 w 612"/>
              <a:gd name="T7" fmla="*/ 90 h 336"/>
              <a:gd name="T8" fmla="*/ 612 w 612"/>
              <a:gd name="T9" fmla="*/ 0 h 336"/>
            </a:gdLst>
            <a:ahLst/>
            <a:cxnLst>
              <a:cxn ang="0">
                <a:pos x="T0" y="T1"/>
              </a:cxn>
              <a:cxn ang="0">
                <a:pos x="T2" y="T3"/>
              </a:cxn>
              <a:cxn ang="0">
                <a:pos x="T4" y="T5"/>
              </a:cxn>
              <a:cxn ang="0">
                <a:pos x="T6" y="T7"/>
              </a:cxn>
              <a:cxn ang="0">
                <a:pos x="T8" y="T9"/>
              </a:cxn>
            </a:cxnLst>
            <a:rect l="0" t="0" r="r" b="b"/>
            <a:pathLst>
              <a:path w="612" h="336">
                <a:moveTo>
                  <a:pt x="612" y="0"/>
                </a:moveTo>
                <a:lnTo>
                  <a:pt x="144" y="144"/>
                </a:lnTo>
                <a:lnTo>
                  <a:pt x="0" y="336"/>
                </a:lnTo>
                <a:lnTo>
                  <a:pt x="594" y="90"/>
                </a:lnTo>
                <a:lnTo>
                  <a:pt x="612" y="0"/>
                </a:lnTo>
                <a:close/>
              </a:path>
            </a:pathLst>
          </a:custGeom>
          <a:solidFill>
            <a:schemeClr val="accent1">
              <a:alpha val="50000"/>
            </a:schemeClr>
          </a:solidFill>
          <a:ln>
            <a:noFill/>
          </a:ln>
          <a:effectLst/>
          <a:extLst>
            <a:ext uri="{91240B29-F687-4f45-9708-019B960494DF}"/>
            <a:ext uri="{AF507438-7753-43e0-B8FC-AC1667EBCBE1}"/>
          </a:extLst>
        </p:spPr>
        <p:txBody>
          <a:bodyPr wrap="none" anchor="ctr"/>
          <a:lstStyle/>
          <a:p>
            <a:pPr>
              <a:defRPr/>
            </a:pPr>
            <a:endParaRPr lang="en-US">
              <a:latin typeface="Times New Roman" charset="0"/>
              <a:ea typeface="+mn-ea"/>
            </a:endParaRPr>
          </a:p>
        </p:txBody>
      </p:sp>
      <p:grpSp>
        <p:nvGrpSpPr>
          <p:cNvPr id="29717" name="Group 25">
            <a:extLst>
              <a:ext uri="{FF2B5EF4-FFF2-40B4-BE49-F238E27FC236}">
                <a16:creationId xmlns:a16="http://schemas.microsoft.com/office/drawing/2014/main" id="{0BE518D0-54E4-0340-B285-107D2C987B81}"/>
              </a:ext>
            </a:extLst>
          </p:cNvPr>
          <p:cNvGrpSpPr>
            <a:grpSpLocks/>
          </p:cNvGrpSpPr>
          <p:nvPr/>
        </p:nvGrpSpPr>
        <p:grpSpPr bwMode="auto">
          <a:xfrm>
            <a:off x="3208338" y="1531938"/>
            <a:ext cx="2008187" cy="682625"/>
            <a:chOff x="1880" y="952"/>
            <a:chExt cx="1150" cy="368"/>
          </a:xfrm>
        </p:grpSpPr>
        <p:sp>
          <p:nvSpPr>
            <p:cNvPr id="59414" name="Text Box 22">
              <a:extLst>
                <a:ext uri="{FF2B5EF4-FFF2-40B4-BE49-F238E27FC236}">
                  <a16:creationId xmlns:a16="http://schemas.microsoft.com/office/drawing/2014/main" id="{658FC121-2FFC-6648-BE72-5F2232708666}"/>
                </a:ext>
              </a:extLst>
            </p:cNvPr>
            <p:cNvSpPr txBox="1">
              <a:spLocks noChangeArrowheads="1"/>
            </p:cNvSpPr>
            <p:nvPr/>
          </p:nvSpPr>
          <p:spPr bwMode="auto">
            <a:xfrm rot="-1382140">
              <a:off x="1880" y="952"/>
              <a:ext cx="921" cy="28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2800">
                  <a:latin typeface="Comic Sans MS" charset="0"/>
                  <a:ea typeface="+mn-ea"/>
                </a:rPr>
                <a:t>ref</a:t>
              </a:r>
            </a:p>
          </p:txBody>
        </p:sp>
        <p:sp>
          <p:nvSpPr>
            <p:cNvPr id="59415" name="Text Box 23">
              <a:extLst>
                <a:ext uri="{FF2B5EF4-FFF2-40B4-BE49-F238E27FC236}">
                  <a16:creationId xmlns:a16="http://schemas.microsoft.com/office/drawing/2014/main" id="{9E47A39A-5487-8A4D-9002-84661E0C5DDD}"/>
                </a:ext>
              </a:extLst>
            </p:cNvPr>
            <p:cNvSpPr txBox="1">
              <a:spLocks noChangeArrowheads="1"/>
            </p:cNvSpPr>
            <p:nvPr/>
          </p:nvSpPr>
          <p:spPr bwMode="auto">
            <a:xfrm>
              <a:off x="2222" y="972"/>
              <a:ext cx="460" cy="282"/>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2800">
                  <a:latin typeface="Comic Sans MS" charset="0"/>
                  <a:ea typeface="+mn-ea"/>
                </a:rPr>
                <a:t>rac</a:t>
              </a:r>
            </a:p>
          </p:txBody>
        </p:sp>
        <p:sp>
          <p:nvSpPr>
            <p:cNvPr id="59416" name="Text Box 24">
              <a:extLst>
                <a:ext uri="{FF2B5EF4-FFF2-40B4-BE49-F238E27FC236}">
                  <a16:creationId xmlns:a16="http://schemas.microsoft.com/office/drawing/2014/main" id="{534F1EA6-B1A5-9348-AD40-6DB5E61A6706}"/>
                </a:ext>
              </a:extLst>
            </p:cNvPr>
            <p:cNvSpPr txBox="1">
              <a:spLocks noChangeArrowheads="1"/>
            </p:cNvSpPr>
            <p:nvPr/>
          </p:nvSpPr>
          <p:spPr bwMode="auto">
            <a:xfrm rot="1007682">
              <a:off x="2519" y="1040"/>
              <a:ext cx="511" cy="28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2800">
                  <a:latin typeface="Comic Sans MS" charset="0"/>
                  <a:ea typeface="+mn-ea"/>
                </a:rPr>
                <a:t>tion</a:t>
              </a:r>
            </a:p>
          </p:txBody>
        </p:sp>
      </p:grpSp>
    </p:spTree>
  </p:cSld>
  <p:clrMapOvr>
    <a:overrideClrMapping bg1="lt1" tx1="dk1" bg2="lt2" tx2="dk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8194C71-5587-E740-8E30-33120EFABD7C}"/>
              </a:ext>
            </a:extLst>
          </p:cNvPr>
          <p:cNvSpPr>
            <a:spLocks noGrp="1" noChangeArrowheads="1"/>
          </p:cNvSpPr>
          <p:nvPr>
            <p:ph type="title"/>
          </p:nvPr>
        </p:nvSpPr>
        <p:spPr>
          <a:xfrm>
            <a:off x="685800" y="122238"/>
            <a:ext cx="7772400" cy="877887"/>
          </a:xfrm>
        </p:spPr>
        <p:txBody>
          <a:bodyPr/>
          <a:lstStyle/>
          <a:p>
            <a:pPr>
              <a:defRPr/>
            </a:pPr>
            <a:r>
              <a:rPr lang="en-US" altLang="en-US">
                <a:ea typeface="+mj-ea"/>
              </a:rPr>
              <a:t>Reflection and Refraction</a:t>
            </a:r>
          </a:p>
        </p:txBody>
      </p:sp>
      <p:sp>
        <p:nvSpPr>
          <p:cNvPr id="31746" name="Rectangle 3">
            <a:extLst>
              <a:ext uri="{FF2B5EF4-FFF2-40B4-BE49-F238E27FC236}">
                <a16:creationId xmlns:a16="http://schemas.microsoft.com/office/drawing/2014/main" id="{9828CEE4-14D1-3041-9B77-DC70EB525367}"/>
              </a:ext>
            </a:extLst>
          </p:cNvPr>
          <p:cNvSpPr>
            <a:spLocks noGrp="1" noChangeArrowheads="1"/>
          </p:cNvSpPr>
          <p:nvPr>
            <p:ph type="body" idx="1"/>
          </p:nvPr>
        </p:nvSpPr>
        <p:spPr>
          <a:xfrm>
            <a:off x="5240338" y="1189038"/>
            <a:ext cx="3605212" cy="4906962"/>
          </a:xfrm>
        </p:spPr>
        <p:txBody>
          <a:bodyPr/>
          <a:lstStyle/>
          <a:p>
            <a:r>
              <a:rPr lang="en-US" altLang="en-US" sz="2000" b="1">
                <a:solidFill>
                  <a:srgbClr val="FF0000"/>
                </a:solidFill>
                <a:ea typeface="ＭＳ Ｐゴシック" panose="020B0600070205080204" pitchFamily="34" charset="-128"/>
              </a:rPr>
              <a:t>Snell’s Law</a:t>
            </a:r>
            <a:r>
              <a:rPr lang="en-US" altLang="en-US" sz="2000">
                <a:ea typeface="ＭＳ Ｐゴシック" panose="020B0600070205080204" pitchFamily="34" charset="-128"/>
              </a:rPr>
              <a:t>: The angle of reflection (Ø</a:t>
            </a:r>
            <a:r>
              <a:rPr lang="en-US" altLang="en-US" sz="2000" i="1" baseline="-25000">
                <a:ea typeface="ＭＳ Ｐゴシック" panose="020B0600070205080204" pitchFamily="34" charset="-128"/>
              </a:rPr>
              <a:t>r</a:t>
            </a:r>
            <a:r>
              <a:rPr lang="en-US" altLang="en-US" sz="2000">
                <a:ea typeface="ＭＳ Ｐゴシック" panose="020B0600070205080204" pitchFamily="34" charset="-128"/>
              </a:rPr>
              <a:t>) is equal to the angle of incidence (Ø</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 regardless of the surface material</a:t>
            </a:r>
          </a:p>
          <a:p>
            <a:r>
              <a:rPr lang="en-US" altLang="en-US" sz="2000">
                <a:ea typeface="ＭＳ Ｐゴシック" panose="020B0600070205080204" pitchFamily="34" charset="-128"/>
              </a:rPr>
              <a:t>The angle of the transmitted beam (Ø</a:t>
            </a:r>
            <a:r>
              <a:rPr lang="en-US" altLang="en-US" sz="2000" i="1" baseline="-25000">
                <a:ea typeface="ＭＳ Ｐゴシック" panose="020B0600070205080204" pitchFamily="34" charset="-128"/>
              </a:rPr>
              <a:t>t</a:t>
            </a:r>
            <a:r>
              <a:rPr lang="en-US" altLang="en-US" sz="2000">
                <a:ea typeface="ＭＳ Ｐゴシック" panose="020B0600070205080204" pitchFamily="34" charset="-128"/>
              </a:rPr>
              <a:t>) </a:t>
            </a:r>
            <a:r>
              <a:rPr lang="en-US" altLang="en-US" sz="2000">
                <a:solidFill>
                  <a:srgbClr val="FF0000"/>
                </a:solidFill>
                <a:ea typeface="ＭＳ Ｐゴシック" panose="020B0600070205080204" pitchFamily="34" charset="-128"/>
              </a:rPr>
              <a:t>is </a:t>
            </a:r>
            <a:r>
              <a:rPr lang="en-US" altLang="en-US" sz="2000">
                <a:ea typeface="ＭＳ Ｐゴシック" panose="020B0600070205080204" pitchFamily="34" charset="-128"/>
              </a:rPr>
              <a:t>dependent upon the </a:t>
            </a:r>
            <a:r>
              <a:rPr lang="en-US" altLang="en-US" sz="2000">
                <a:solidFill>
                  <a:srgbClr val="FF0000"/>
                </a:solidFill>
                <a:ea typeface="ＭＳ Ｐゴシック" panose="020B0600070205080204" pitchFamily="34" charset="-128"/>
              </a:rPr>
              <a:t>composition</a:t>
            </a:r>
            <a:r>
              <a:rPr lang="en-US" altLang="en-US" sz="2000">
                <a:ea typeface="ＭＳ Ｐゴシック" panose="020B0600070205080204" pitchFamily="34" charset="-128"/>
              </a:rPr>
              <a:t> of the material </a:t>
            </a:r>
          </a:p>
        </p:txBody>
      </p:sp>
      <p:sp>
        <p:nvSpPr>
          <p:cNvPr id="50180" name="Text Box 4">
            <a:extLst>
              <a:ext uri="{FF2B5EF4-FFF2-40B4-BE49-F238E27FC236}">
                <a16:creationId xmlns:a16="http://schemas.microsoft.com/office/drawing/2014/main" id="{CA438D3E-4072-A84E-BF75-D9582D98F0A0}"/>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81</a:t>
            </a:r>
          </a:p>
        </p:txBody>
      </p:sp>
      <p:grpSp>
        <p:nvGrpSpPr>
          <p:cNvPr id="31748" name="Group 18">
            <a:extLst>
              <a:ext uri="{FF2B5EF4-FFF2-40B4-BE49-F238E27FC236}">
                <a16:creationId xmlns:a16="http://schemas.microsoft.com/office/drawing/2014/main" id="{066662B9-354C-B545-AAC1-6881B5B45F3E}"/>
              </a:ext>
            </a:extLst>
          </p:cNvPr>
          <p:cNvGrpSpPr>
            <a:grpSpLocks/>
          </p:cNvGrpSpPr>
          <p:nvPr/>
        </p:nvGrpSpPr>
        <p:grpSpPr bwMode="auto">
          <a:xfrm>
            <a:off x="315913" y="1663700"/>
            <a:ext cx="4905375" cy="2781300"/>
            <a:chOff x="864" y="1256"/>
            <a:chExt cx="4342" cy="2119"/>
          </a:xfrm>
        </p:grpSpPr>
        <p:sp>
          <p:nvSpPr>
            <p:cNvPr id="31755" name="Rectangle 5">
              <a:extLst>
                <a:ext uri="{FF2B5EF4-FFF2-40B4-BE49-F238E27FC236}">
                  <a16:creationId xmlns:a16="http://schemas.microsoft.com/office/drawing/2014/main" id="{84625B9F-CD41-C244-A942-FD2A2D49E7C1}"/>
                </a:ext>
              </a:extLst>
            </p:cNvPr>
            <p:cNvSpPr>
              <a:spLocks noChangeArrowheads="1"/>
            </p:cNvSpPr>
            <p:nvPr/>
          </p:nvSpPr>
          <p:spPr bwMode="auto">
            <a:xfrm>
              <a:off x="2694" y="1616"/>
              <a:ext cx="444" cy="1448"/>
            </a:xfrm>
            <a:prstGeom prst="rect">
              <a:avLst/>
            </a:prstGeom>
            <a:solidFill>
              <a:srgbClr val="FFFFFF"/>
            </a:solidFill>
            <a:ln w="38100">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50182" name="Line 6">
              <a:extLst>
                <a:ext uri="{FF2B5EF4-FFF2-40B4-BE49-F238E27FC236}">
                  <a16:creationId xmlns:a16="http://schemas.microsoft.com/office/drawing/2014/main" id="{12ADDAFC-9A8F-1B46-8788-0EA3A8148D8B}"/>
                </a:ext>
              </a:extLst>
            </p:cNvPr>
            <p:cNvSpPr>
              <a:spLocks noChangeShapeType="1"/>
            </p:cNvSpPr>
            <p:nvPr/>
          </p:nvSpPr>
          <p:spPr bwMode="auto">
            <a:xfrm>
              <a:off x="917" y="1664"/>
              <a:ext cx="1761" cy="672"/>
            </a:xfrm>
            <a:prstGeom prst="line">
              <a:avLst/>
            </a:prstGeom>
            <a:noFill/>
            <a:ln w="38100">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50183" name="Line 7">
              <a:extLst>
                <a:ext uri="{FF2B5EF4-FFF2-40B4-BE49-F238E27FC236}">
                  <a16:creationId xmlns:a16="http://schemas.microsoft.com/office/drawing/2014/main" id="{F53A7A20-DB77-F94B-AD74-0B5460F8EDF5}"/>
                </a:ext>
              </a:extLst>
            </p:cNvPr>
            <p:cNvSpPr>
              <a:spLocks noChangeShapeType="1"/>
            </p:cNvSpPr>
            <p:nvPr/>
          </p:nvSpPr>
          <p:spPr bwMode="auto">
            <a:xfrm flipH="1">
              <a:off x="943" y="2345"/>
              <a:ext cx="1727" cy="791"/>
            </a:xfrm>
            <a:prstGeom prst="line">
              <a:avLst/>
            </a:prstGeom>
            <a:noFill/>
            <a:ln w="38100">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50184" name="Line 8">
              <a:extLst>
                <a:ext uri="{FF2B5EF4-FFF2-40B4-BE49-F238E27FC236}">
                  <a16:creationId xmlns:a16="http://schemas.microsoft.com/office/drawing/2014/main" id="{AA5BEBB1-4E41-D245-A87D-A387952A54B3}"/>
                </a:ext>
              </a:extLst>
            </p:cNvPr>
            <p:cNvSpPr>
              <a:spLocks noChangeShapeType="1"/>
            </p:cNvSpPr>
            <p:nvPr/>
          </p:nvSpPr>
          <p:spPr bwMode="auto">
            <a:xfrm>
              <a:off x="2694" y="2345"/>
              <a:ext cx="0" cy="0"/>
            </a:xfrm>
            <a:prstGeom prst="line">
              <a:avLst/>
            </a:prstGeom>
            <a:noFill/>
            <a:ln w="38100">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50185" name="Line 9">
              <a:extLst>
                <a:ext uri="{FF2B5EF4-FFF2-40B4-BE49-F238E27FC236}">
                  <a16:creationId xmlns:a16="http://schemas.microsoft.com/office/drawing/2014/main" id="{A9D79CE1-523D-1246-895D-44B65F473E02}"/>
                </a:ext>
              </a:extLst>
            </p:cNvPr>
            <p:cNvSpPr>
              <a:spLocks noChangeShapeType="1"/>
            </p:cNvSpPr>
            <p:nvPr/>
          </p:nvSpPr>
          <p:spPr bwMode="auto">
            <a:xfrm>
              <a:off x="943" y="2345"/>
              <a:ext cx="3880" cy="0"/>
            </a:xfrm>
            <a:prstGeom prst="line">
              <a:avLst/>
            </a:prstGeom>
            <a:noFill/>
            <a:ln w="38100">
              <a:solidFill>
                <a:schemeClr val="hlink"/>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50186" name="Line 10">
              <a:extLst>
                <a:ext uri="{FF2B5EF4-FFF2-40B4-BE49-F238E27FC236}">
                  <a16:creationId xmlns:a16="http://schemas.microsoft.com/office/drawing/2014/main" id="{337CD08B-5F66-BE49-85CD-5B6F197FA968}"/>
                </a:ext>
              </a:extLst>
            </p:cNvPr>
            <p:cNvSpPr>
              <a:spLocks noChangeShapeType="1"/>
            </p:cNvSpPr>
            <p:nvPr/>
          </p:nvSpPr>
          <p:spPr bwMode="auto">
            <a:xfrm flipV="1">
              <a:off x="2717" y="1785"/>
              <a:ext cx="2015" cy="543"/>
            </a:xfrm>
            <a:prstGeom prst="line">
              <a:avLst/>
            </a:prstGeom>
            <a:noFill/>
            <a:ln w="38100">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31761" name="Text Box 11">
              <a:extLst>
                <a:ext uri="{FF2B5EF4-FFF2-40B4-BE49-F238E27FC236}">
                  <a16:creationId xmlns:a16="http://schemas.microsoft.com/office/drawing/2014/main" id="{49ED4FE2-8A98-E947-A494-A75AFEAC247A}"/>
                </a:ext>
              </a:extLst>
            </p:cNvPr>
            <p:cNvSpPr txBox="1">
              <a:spLocks noChangeArrowheads="1"/>
            </p:cNvSpPr>
            <p:nvPr/>
          </p:nvSpPr>
          <p:spPr bwMode="auto">
            <a:xfrm>
              <a:off x="3760" y="1966"/>
              <a:ext cx="839"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buFontTx/>
                <a:buNone/>
              </a:pPr>
              <a:r>
                <a:rPr lang="en-US" altLang="en-US" sz="2400">
                  <a:latin typeface="Symbol" pitchFamily="2" charset="2"/>
                  <a:sym typeface="Symbol" pitchFamily="2" charset="2"/>
                </a:rPr>
                <a:t></a:t>
              </a:r>
              <a:r>
                <a:rPr lang="en-US" altLang="en-US" sz="2400" i="1" baseline="-25000">
                  <a:latin typeface="Times New Roman" panose="02020603050405020304" pitchFamily="18" charset="0"/>
                </a:rPr>
                <a:t>t</a:t>
              </a:r>
              <a:endParaRPr lang="en-US" altLang="en-US" sz="2400">
                <a:latin typeface="Times New Roman" panose="02020603050405020304" pitchFamily="18" charset="0"/>
              </a:endParaRPr>
            </a:p>
          </p:txBody>
        </p:sp>
        <p:sp>
          <p:nvSpPr>
            <p:cNvPr id="50188" name="Freeform 12">
              <a:extLst>
                <a:ext uri="{FF2B5EF4-FFF2-40B4-BE49-F238E27FC236}">
                  <a16:creationId xmlns:a16="http://schemas.microsoft.com/office/drawing/2014/main" id="{70CCAF46-02C2-F048-992B-310997BB30BD}"/>
                </a:ext>
              </a:extLst>
            </p:cNvPr>
            <p:cNvSpPr>
              <a:spLocks/>
            </p:cNvSpPr>
            <p:nvPr/>
          </p:nvSpPr>
          <p:spPr bwMode="auto">
            <a:xfrm>
              <a:off x="3894" y="2008"/>
              <a:ext cx="84" cy="328"/>
            </a:xfrm>
            <a:custGeom>
              <a:avLst/>
              <a:gdLst>
                <a:gd name="T0" fmla="*/ 72 w 84"/>
                <a:gd name="T1" fmla="*/ 328 h 328"/>
                <a:gd name="T2" fmla="*/ 72 w 84"/>
                <a:gd name="T3" fmla="*/ 184 h 328"/>
                <a:gd name="T4" fmla="*/ 0 w 84"/>
                <a:gd name="T5" fmla="*/ 0 h 328"/>
              </a:gdLst>
              <a:ahLst/>
              <a:cxnLst>
                <a:cxn ang="0">
                  <a:pos x="T0" y="T1"/>
                </a:cxn>
                <a:cxn ang="0">
                  <a:pos x="T2" y="T3"/>
                </a:cxn>
                <a:cxn ang="0">
                  <a:pos x="T4" y="T5"/>
                </a:cxn>
              </a:cxnLst>
              <a:rect l="0" t="0" r="r" b="b"/>
              <a:pathLst>
                <a:path w="84" h="328">
                  <a:moveTo>
                    <a:pt x="72" y="328"/>
                  </a:moveTo>
                  <a:cubicBezTo>
                    <a:pt x="78" y="283"/>
                    <a:pt x="84" y="239"/>
                    <a:pt x="72" y="184"/>
                  </a:cubicBezTo>
                  <a:cubicBezTo>
                    <a:pt x="60" y="129"/>
                    <a:pt x="12" y="31"/>
                    <a:pt x="0" y="0"/>
                  </a:cubicBezTo>
                </a:path>
              </a:pathLst>
            </a:custGeom>
            <a:noFill/>
            <a:ln w="38100" cap="flat" cmpd="sng">
              <a:solidFill>
                <a:schemeClr val="tx1"/>
              </a:solidFill>
              <a:prstDash val="solid"/>
              <a:round/>
              <a:headEnd type="none" w="med" len="me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31763" name="Text Box 13">
              <a:extLst>
                <a:ext uri="{FF2B5EF4-FFF2-40B4-BE49-F238E27FC236}">
                  <a16:creationId xmlns:a16="http://schemas.microsoft.com/office/drawing/2014/main" id="{A9D1D08A-EAD4-324D-9C78-B6332652934F}"/>
                </a:ext>
              </a:extLst>
            </p:cNvPr>
            <p:cNvSpPr txBox="1">
              <a:spLocks noChangeArrowheads="1"/>
            </p:cNvSpPr>
            <p:nvPr/>
          </p:nvSpPr>
          <p:spPr bwMode="auto">
            <a:xfrm>
              <a:off x="864" y="1879"/>
              <a:ext cx="837"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buFontTx/>
                <a:buNone/>
              </a:pPr>
              <a:r>
                <a:rPr lang="en-US" altLang="en-US" sz="2400">
                  <a:latin typeface="Symbol" pitchFamily="2" charset="2"/>
                  <a:sym typeface="Symbol" pitchFamily="2" charset="2"/>
                </a:rPr>
                <a:t></a:t>
              </a:r>
              <a:r>
                <a:rPr lang="en-US" altLang="en-US" sz="2400" i="1" baseline="-25000">
                  <a:latin typeface="Times New Roman" panose="02020603050405020304" pitchFamily="18" charset="0"/>
                </a:rPr>
                <a:t>i</a:t>
              </a:r>
              <a:endParaRPr lang="en-US" altLang="en-US" sz="2400">
                <a:latin typeface="Times New Roman" panose="02020603050405020304" pitchFamily="18" charset="0"/>
              </a:endParaRPr>
            </a:p>
          </p:txBody>
        </p:sp>
        <p:sp>
          <p:nvSpPr>
            <p:cNvPr id="31764" name="Text Box 14">
              <a:extLst>
                <a:ext uri="{FF2B5EF4-FFF2-40B4-BE49-F238E27FC236}">
                  <a16:creationId xmlns:a16="http://schemas.microsoft.com/office/drawing/2014/main" id="{A71B5CBC-BCF0-4B4D-A153-107BE18795FC}"/>
                </a:ext>
              </a:extLst>
            </p:cNvPr>
            <p:cNvSpPr txBox="1">
              <a:spLocks noChangeArrowheads="1"/>
            </p:cNvSpPr>
            <p:nvPr/>
          </p:nvSpPr>
          <p:spPr bwMode="auto">
            <a:xfrm>
              <a:off x="872" y="2415"/>
              <a:ext cx="836"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buFontTx/>
                <a:buNone/>
              </a:pPr>
              <a:r>
                <a:rPr lang="en-US" altLang="en-US" sz="2400">
                  <a:latin typeface="Symbol" pitchFamily="2" charset="2"/>
                  <a:sym typeface="Symbol" pitchFamily="2" charset="2"/>
                </a:rPr>
                <a:t></a:t>
              </a:r>
              <a:r>
                <a:rPr lang="en-US" altLang="en-US" sz="2400" i="1" baseline="-25000">
                  <a:latin typeface="Times New Roman" panose="02020603050405020304" pitchFamily="18" charset="0"/>
                </a:rPr>
                <a:t>r</a:t>
              </a:r>
              <a:endParaRPr lang="en-US" altLang="en-US" sz="2400">
                <a:latin typeface="Times New Roman" panose="02020603050405020304" pitchFamily="18" charset="0"/>
              </a:endParaRPr>
            </a:p>
          </p:txBody>
        </p:sp>
        <p:sp>
          <p:nvSpPr>
            <p:cNvPr id="50191" name="Text Box 15">
              <a:extLst>
                <a:ext uri="{FF2B5EF4-FFF2-40B4-BE49-F238E27FC236}">
                  <a16:creationId xmlns:a16="http://schemas.microsoft.com/office/drawing/2014/main" id="{88646044-12EF-E947-AC9B-83EC512B3B1F}"/>
                </a:ext>
              </a:extLst>
            </p:cNvPr>
            <p:cNvSpPr txBox="1">
              <a:spLocks noChangeArrowheads="1"/>
            </p:cNvSpPr>
            <p:nvPr/>
          </p:nvSpPr>
          <p:spPr bwMode="auto">
            <a:xfrm>
              <a:off x="1080" y="1488"/>
              <a:ext cx="1338" cy="278"/>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a:spcBef>
                  <a:spcPct val="50000"/>
                </a:spcBef>
                <a:defRPr/>
              </a:pPr>
              <a:r>
                <a:rPr lang="en-US" altLang="en-US" sz="1800" i="1">
                  <a:latin typeface="Times New Roman" charset="0"/>
                  <a:ea typeface="+mn-ea"/>
                </a:rPr>
                <a:t>Incident Beam</a:t>
              </a:r>
            </a:p>
          </p:txBody>
        </p:sp>
        <p:sp>
          <p:nvSpPr>
            <p:cNvPr id="50192" name="Text Box 16">
              <a:extLst>
                <a:ext uri="{FF2B5EF4-FFF2-40B4-BE49-F238E27FC236}">
                  <a16:creationId xmlns:a16="http://schemas.microsoft.com/office/drawing/2014/main" id="{C8FE302A-2E68-A442-B382-DB23C364FC0B}"/>
                </a:ext>
              </a:extLst>
            </p:cNvPr>
            <p:cNvSpPr txBox="1">
              <a:spLocks noChangeArrowheads="1"/>
            </p:cNvSpPr>
            <p:nvPr/>
          </p:nvSpPr>
          <p:spPr bwMode="auto">
            <a:xfrm>
              <a:off x="1110" y="3096"/>
              <a:ext cx="1428" cy="279"/>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a:spcBef>
                  <a:spcPct val="50000"/>
                </a:spcBef>
                <a:defRPr/>
              </a:pPr>
              <a:r>
                <a:rPr lang="en-US" altLang="en-US" sz="1800" i="1">
                  <a:latin typeface="Times New Roman" charset="0"/>
                  <a:ea typeface="+mn-ea"/>
                </a:rPr>
                <a:t>Reflected Beam</a:t>
              </a:r>
            </a:p>
          </p:txBody>
        </p:sp>
        <p:sp>
          <p:nvSpPr>
            <p:cNvPr id="50193" name="Text Box 17">
              <a:extLst>
                <a:ext uri="{FF2B5EF4-FFF2-40B4-BE49-F238E27FC236}">
                  <a16:creationId xmlns:a16="http://schemas.microsoft.com/office/drawing/2014/main" id="{0F63438E-EE9D-5144-A5B2-F6793125D5FB}"/>
                </a:ext>
              </a:extLst>
            </p:cNvPr>
            <p:cNvSpPr txBox="1">
              <a:spLocks noChangeArrowheads="1"/>
            </p:cNvSpPr>
            <p:nvPr/>
          </p:nvSpPr>
          <p:spPr bwMode="auto">
            <a:xfrm>
              <a:off x="3705" y="1256"/>
              <a:ext cx="1501" cy="489"/>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a:defRPr/>
              </a:pPr>
              <a:r>
                <a:rPr lang="en-US" altLang="en-US" sz="1800" i="1">
                  <a:latin typeface="Times New Roman" charset="0"/>
                  <a:ea typeface="+mn-ea"/>
                </a:rPr>
                <a:t>Transmitted</a:t>
              </a:r>
            </a:p>
            <a:p>
              <a:pPr algn="ctr">
                <a:defRPr/>
              </a:pPr>
              <a:r>
                <a:rPr lang="en-US" altLang="en-US" sz="1800" i="1">
                  <a:latin typeface="Times New Roman" charset="0"/>
                  <a:ea typeface="+mn-ea"/>
                </a:rPr>
                <a:t>(refracted)Beam</a:t>
              </a:r>
            </a:p>
          </p:txBody>
        </p:sp>
      </p:grpSp>
      <p:grpSp>
        <p:nvGrpSpPr>
          <p:cNvPr id="31749" name="Group 20">
            <a:extLst>
              <a:ext uri="{FF2B5EF4-FFF2-40B4-BE49-F238E27FC236}">
                <a16:creationId xmlns:a16="http://schemas.microsoft.com/office/drawing/2014/main" id="{4873EDB3-97EC-7C46-80DB-7BC4DD5AA0E8}"/>
              </a:ext>
            </a:extLst>
          </p:cNvPr>
          <p:cNvGrpSpPr>
            <a:grpSpLocks/>
          </p:cNvGrpSpPr>
          <p:nvPr/>
        </p:nvGrpSpPr>
        <p:grpSpPr bwMode="auto">
          <a:xfrm>
            <a:off x="3032125" y="4379913"/>
            <a:ext cx="2620963" cy="692150"/>
            <a:chOff x="3299" y="2406"/>
            <a:chExt cx="1856" cy="615"/>
          </a:xfrm>
        </p:grpSpPr>
        <p:sp>
          <p:nvSpPr>
            <p:cNvPr id="31753" name="AutoShape 21">
              <a:extLst>
                <a:ext uri="{FF2B5EF4-FFF2-40B4-BE49-F238E27FC236}">
                  <a16:creationId xmlns:a16="http://schemas.microsoft.com/office/drawing/2014/main" id="{CFD5DFBB-8B3F-5B46-8C1A-FA87C51F923A}"/>
                </a:ext>
              </a:extLst>
            </p:cNvPr>
            <p:cNvSpPr>
              <a:spLocks noChangeArrowheads="1"/>
            </p:cNvSpPr>
            <p:nvPr/>
          </p:nvSpPr>
          <p:spPr bwMode="auto">
            <a:xfrm>
              <a:off x="3299" y="2406"/>
              <a:ext cx="1778" cy="615"/>
            </a:xfrm>
            <a:prstGeom prst="horizontalScroll">
              <a:avLst>
                <a:gd name="adj" fmla="val 12500"/>
              </a:avLst>
            </a:prstGeom>
            <a:solidFill>
              <a:srgbClr val="FFCC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1754" name="Text Box 22">
              <a:extLst>
                <a:ext uri="{FF2B5EF4-FFF2-40B4-BE49-F238E27FC236}">
                  <a16:creationId xmlns:a16="http://schemas.microsoft.com/office/drawing/2014/main" id="{D8137CD8-DC7E-A440-9902-8FB26870A346}"/>
                </a:ext>
              </a:extLst>
            </p:cNvPr>
            <p:cNvSpPr txBox="1">
              <a:spLocks noChangeArrowheads="1"/>
            </p:cNvSpPr>
            <p:nvPr/>
          </p:nvSpPr>
          <p:spPr bwMode="auto">
            <a:xfrm>
              <a:off x="3382" y="2496"/>
              <a:ext cx="177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50000"/>
                </a:spcBef>
                <a:buFontTx/>
                <a:buNone/>
              </a:pPr>
              <a:r>
                <a:rPr lang="en-US" altLang="en-US" sz="2000" i="1">
                  <a:latin typeface="Times New Roman" panose="02020603050405020304" pitchFamily="18" charset="0"/>
                </a:rPr>
                <a:t>n</a:t>
              </a:r>
              <a:r>
                <a:rPr lang="en-US" altLang="en-US" sz="2000" baseline="-25000">
                  <a:latin typeface="Times New Roman" panose="02020603050405020304" pitchFamily="18" charset="0"/>
                </a:rPr>
                <a:t>1</a:t>
              </a:r>
              <a:r>
                <a:rPr lang="en-US" altLang="en-US" sz="2000">
                  <a:latin typeface="Times New Roman" panose="02020603050405020304" pitchFamily="18" charset="0"/>
                </a:rPr>
                <a:t> sin Ø</a:t>
              </a:r>
              <a:r>
                <a:rPr lang="en-US" altLang="en-US" sz="2000" i="1" baseline="-25000">
                  <a:latin typeface="Times New Roman" panose="02020603050405020304" pitchFamily="18" charset="0"/>
                </a:rPr>
                <a:t>i</a:t>
              </a:r>
              <a:r>
                <a:rPr lang="en-US" altLang="en-US" sz="2000">
                  <a:latin typeface="Times New Roman" panose="02020603050405020304" pitchFamily="18" charset="0"/>
                </a:rPr>
                <a:t> = </a:t>
              </a:r>
              <a:r>
                <a:rPr lang="en-US" altLang="en-US" sz="2000" i="1">
                  <a:latin typeface="Times New Roman" panose="02020603050405020304" pitchFamily="18" charset="0"/>
                </a:rPr>
                <a:t>n</a:t>
              </a:r>
              <a:r>
                <a:rPr lang="en-US" altLang="en-US" sz="2000" baseline="-25000">
                  <a:latin typeface="Times New Roman" panose="02020603050405020304" pitchFamily="18" charset="0"/>
                </a:rPr>
                <a:t>2</a:t>
              </a:r>
              <a:r>
                <a:rPr lang="en-US" altLang="en-US" sz="2000">
                  <a:latin typeface="Times New Roman" panose="02020603050405020304" pitchFamily="18" charset="0"/>
                </a:rPr>
                <a:t> sin Ø</a:t>
              </a:r>
              <a:r>
                <a:rPr lang="en-US" altLang="en-US" sz="2000" i="1" baseline="-25000">
                  <a:latin typeface="Times New Roman" panose="02020603050405020304" pitchFamily="18" charset="0"/>
                </a:rPr>
                <a:t>t</a:t>
              </a:r>
            </a:p>
          </p:txBody>
        </p:sp>
      </p:grpSp>
      <p:grpSp>
        <p:nvGrpSpPr>
          <p:cNvPr id="31750" name="Group 23">
            <a:extLst>
              <a:ext uri="{FF2B5EF4-FFF2-40B4-BE49-F238E27FC236}">
                <a16:creationId xmlns:a16="http://schemas.microsoft.com/office/drawing/2014/main" id="{77F68BFD-59DE-E04F-BD70-B56567964A00}"/>
              </a:ext>
            </a:extLst>
          </p:cNvPr>
          <p:cNvGrpSpPr>
            <a:grpSpLocks/>
          </p:cNvGrpSpPr>
          <p:nvPr/>
        </p:nvGrpSpPr>
        <p:grpSpPr bwMode="auto">
          <a:xfrm>
            <a:off x="3062288" y="5162550"/>
            <a:ext cx="3921125" cy="1139825"/>
            <a:chOff x="3299" y="2406"/>
            <a:chExt cx="1856" cy="615"/>
          </a:xfrm>
        </p:grpSpPr>
        <p:sp>
          <p:nvSpPr>
            <p:cNvPr id="31751" name="AutoShape 24">
              <a:extLst>
                <a:ext uri="{FF2B5EF4-FFF2-40B4-BE49-F238E27FC236}">
                  <a16:creationId xmlns:a16="http://schemas.microsoft.com/office/drawing/2014/main" id="{4413D4A0-80A9-7B4C-9436-82EA20A8A765}"/>
                </a:ext>
              </a:extLst>
            </p:cNvPr>
            <p:cNvSpPr>
              <a:spLocks noChangeArrowheads="1"/>
            </p:cNvSpPr>
            <p:nvPr/>
          </p:nvSpPr>
          <p:spPr bwMode="auto">
            <a:xfrm>
              <a:off x="3299" y="2406"/>
              <a:ext cx="1778" cy="615"/>
            </a:xfrm>
            <a:prstGeom prst="horizontalScroll">
              <a:avLst>
                <a:gd name="adj" fmla="val 12500"/>
              </a:avLst>
            </a:prstGeom>
            <a:solidFill>
              <a:srgbClr val="FFCC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1752" name="Text Box 25">
              <a:extLst>
                <a:ext uri="{FF2B5EF4-FFF2-40B4-BE49-F238E27FC236}">
                  <a16:creationId xmlns:a16="http://schemas.microsoft.com/office/drawing/2014/main" id="{8876A4FB-982D-9F47-8ACA-23B0F3CA0C19}"/>
                </a:ext>
              </a:extLst>
            </p:cNvPr>
            <p:cNvSpPr txBox="1">
              <a:spLocks noChangeArrowheads="1"/>
            </p:cNvSpPr>
            <p:nvPr/>
          </p:nvSpPr>
          <p:spPr bwMode="auto">
            <a:xfrm>
              <a:off x="3382" y="2496"/>
              <a:ext cx="1773"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50000"/>
                </a:spcBef>
                <a:buFontTx/>
                <a:buNone/>
              </a:pPr>
              <a:r>
                <a:rPr lang="en-US" altLang="en-US" sz="2000" i="1">
                  <a:latin typeface="Times New Roman" panose="02020603050405020304" pitchFamily="18" charset="0"/>
                </a:rPr>
                <a:t>The velocity of light in a material of refractive index n   is c/n</a:t>
              </a:r>
              <a:endParaRPr lang="en-US" altLang="en-US" sz="2000" i="1" baseline="-25000">
                <a:latin typeface="Times New Roman" panose="02020603050405020304" pitchFamily="18"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20210F3-9DA6-3044-9B75-A70781D8E381}"/>
              </a:ext>
            </a:extLst>
          </p:cNvPr>
          <p:cNvSpPr>
            <a:spLocks noGrp="1" noChangeArrowheads="1"/>
          </p:cNvSpPr>
          <p:nvPr>
            <p:ph type="title"/>
          </p:nvPr>
        </p:nvSpPr>
        <p:spPr>
          <a:xfrm>
            <a:off x="685800" y="304800"/>
            <a:ext cx="7772400" cy="655638"/>
          </a:xfrm>
        </p:spPr>
        <p:txBody>
          <a:bodyPr/>
          <a:lstStyle/>
          <a:p>
            <a:pPr>
              <a:defRPr/>
            </a:pPr>
            <a:r>
              <a:rPr lang="en-US" altLang="en-US">
                <a:ea typeface="+mj-ea"/>
              </a:rPr>
              <a:t>Light and Matter</a:t>
            </a:r>
          </a:p>
        </p:txBody>
      </p:sp>
      <p:sp>
        <p:nvSpPr>
          <p:cNvPr id="16386" name="Rectangle 3">
            <a:extLst>
              <a:ext uri="{FF2B5EF4-FFF2-40B4-BE49-F238E27FC236}">
                <a16:creationId xmlns:a16="http://schemas.microsoft.com/office/drawing/2014/main" id="{93858374-3DF9-4947-9B74-5C4DE0A4144E}"/>
              </a:ext>
            </a:extLst>
          </p:cNvPr>
          <p:cNvSpPr>
            <a:spLocks noGrp="1" noChangeArrowheads="1"/>
          </p:cNvSpPr>
          <p:nvPr>
            <p:ph type="body" idx="1"/>
          </p:nvPr>
        </p:nvSpPr>
        <p:spPr>
          <a:xfrm>
            <a:off x="360363" y="1085850"/>
            <a:ext cx="7975600" cy="4114800"/>
          </a:xfrm>
        </p:spPr>
        <p:txBody>
          <a:bodyPr/>
          <a:lstStyle/>
          <a:p>
            <a:r>
              <a:rPr lang="en-US" altLang="en-US">
                <a:solidFill>
                  <a:srgbClr val="FF0000"/>
                </a:solidFill>
                <a:ea typeface="ＭＳ Ｐゴシック" panose="020B0600070205080204" pitchFamily="34" charset="-128"/>
              </a:rPr>
              <a:t>Energy</a:t>
            </a:r>
            <a:endParaRPr lang="en-US" altLang="en-US">
              <a:ea typeface="ＭＳ Ｐゴシック" panose="020B0600070205080204" pitchFamily="34" charset="-128"/>
            </a:endParaRPr>
          </a:p>
          <a:p>
            <a:pPr lvl="1"/>
            <a:r>
              <a:rPr lang="en-US" altLang="en-US" sz="2400">
                <a:ea typeface="ＭＳ Ｐゴシック" panose="020B0600070205080204" pitchFamily="34" charset="-128"/>
              </a:rPr>
              <a:t>joules, radiant flux (energy/unit time)</a:t>
            </a:r>
          </a:p>
          <a:p>
            <a:pPr lvl="1"/>
            <a:r>
              <a:rPr lang="en-US" altLang="en-US" sz="2400">
                <a:ea typeface="ＭＳ Ｐゴシック" panose="020B0600070205080204" pitchFamily="34" charset="-128"/>
              </a:rPr>
              <a:t>watts  (1 watt=1 joule/second)</a:t>
            </a:r>
          </a:p>
          <a:p>
            <a:r>
              <a:rPr lang="en-US" altLang="en-US">
                <a:solidFill>
                  <a:srgbClr val="FF0000"/>
                </a:solidFill>
                <a:ea typeface="ＭＳ Ｐゴシック" panose="020B0600070205080204" pitchFamily="34" charset="-128"/>
              </a:rPr>
              <a:t>Angles</a:t>
            </a:r>
            <a:endParaRPr lang="en-US" altLang="en-US">
              <a:ea typeface="ＭＳ Ｐゴシック" panose="020B0600070205080204" pitchFamily="34" charset="-128"/>
            </a:endParaRPr>
          </a:p>
          <a:p>
            <a:pPr lvl="1"/>
            <a:r>
              <a:rPr lang="en-US" altLang="en-US" sz="2400">
                <a:ea typeface="ＭＳ Ｐゴシック" panose="020B0600070205080204" pitchFamily="34" charset="-128"/>
              </a:rPr>
              <a:t>steradians  - sphere radius </a:t>
            </a:r>
            <a:r>
              <a:rPr lang="en-US" altLang="en-US" sz="2400" i="1">
                <a:ea typeface="ＭＳ Ｐゴシック" panose="020B0600070205080204" pitchFamily="34" charset="-128"/>
              </a:rPr>
              <a:t>r</a:t>
            </a:r>
            <a:r>
              <a:rPr lang="en-US" altLang="en-US" sz="2400">
                <a:ea typeface="ＭＳ Ｐゴシック" panose="020B0600070205080204" pitchFamily="34" charset="-128"/>
              </a:rPr>
              <a:t> - circumference is 2</a:t>
            </a:r>
            <a:r>
              <a:rPr lang="en-US" altLang="en-US" sz="2400">
                <a:ea typeface="ＭＳ Ｐゴシック" panose="020B0600070205080204" pitchFamily="34" charset="-128"/>
                <a:sym typeface="Symbol" pitchFamily="2" charset="2"/>
              </a:rPr>
              <a:t></a:t>
            </a:r>
            <a:r>
              <a:rPr lang="en-US" altLang="en-US" sz="2400" i="1">
                <a:ea typeface="ＭＳ Ｐゴシック" panose="020B0600070205080204" pitchFamily="34" charset="-128"/>
              </a:rPr>
              <a:t>r</a:t>
            </a:r>
            <a:r>
              <a:rPr lang="en-US" altLang="en-US" sz="2400" baseline="30000">
                <a:ea typeface="ＭＳ Ｐゴシック" panose="020B0600070205080204" pitchFamily="34" charset="-128"/>
              </a:rPr>
              <a:t>2</a:t>
            </a:r>
            <a:r>
              <a:rPr lang="en-US" altLang="en-US" sz="2400">
                <a:ea typeface="ＭＳ Ｐゴシック" panose="020B0600070205080204" pitchFamily="34" charset="-128"/>
              </a:rPr>
              <a:t>; the angle that intercepts  an arc r along the circumference is defined as 1 radian. (57.3 degrees) a sphere of radius </a:t>
            </a:r>
            <a:r>
              <a:rPr lang="en-US" altLang="en-US" sz="2400" i="1">
                <a:ea typeface="ＭＳ Ｐゴシック" panose="020B0600070205080204" pitchFamily="34" charset="-128"/>
              </a:rPr>
              <a:t>r</a:t>
            </a:r>
            <a:r>
              <a:rPr lang="en-US" altLang="en-US" sz="2400">
                <a:ea typeface="ＭＳ Ｐゴシック" panose="020B0600070205080204" pitchFamily="34" charset="-128"/>
              </a:rPr>
              <a:t> has a   surface area of 4</a:t>
            </a:r>
            <a:r>
              <a:rPr lang="en-US" altLang="en-US" sz="2400">
                <a:ea typeface="ＭＳ Ｐゴシック" panose="020B0600070205080204" pitchFamily="34" charset="-128"/>
                <a:sym typeface="Symbol" pitchFamily="2" charset="2"/>
              </a:rPr>
              <a:t></a:t>
            </a:r>
            <a:r>
              <a:rPr lang="en-US" altLang="en-US" sz="2400" i="1">
                <a:ea typeface="ＭＳ Ｐゴシック" panose="020B0600070205080204" pitchFamily="34" charset="-128"/>
              </a:rPr>
              <a:t>r</a:t>
            </a:r>
            <a:r>
              <a:rPr lang="en-US" altLang="en-US" sz="2400" baseline="30000">
                <a:ea typeface="ＭＳ Ｐゴシック" panose="020B0600070205080204" pitchFamily="34" charset="-128"/>
              </a:rPr>
              <a:t>2</a:t>
            </a:r>
            <a:r>
              <a:rPr lang="en-US" altLang="en-US" sz="2400">
                <a:ea typeface="ＭＳ Ｐゴシック" panose="020B0600070205080204" pitchFamily="34" charset="-128"/>
              </a:rPr>
              <a:t>. One </a:t>
            </a:r>
            <a:r>
              <a:rPr lang="en-US" altLang="en-US" sz="2400">
                <a:solidFill>
                  <a:srgbClr val="FF0000"/>
                </a:solidFill>
                <a:ea typeface="ＭＳ Ｐゴシック" panose="020B0600070205080204" pitchFamily="34" charset="-128"/>
              </a:rPr>
              <a:t>steradian</a:t>
            </a:r>
            <a:r>
              <a:rPr lang="en-US" altLang="en-US" sz="2400">
                <a:ea typeface="ＭＳ Ｐゴシック" panose="020B0600070205080204" pitchFamily="34" charset="-128"/>
              </a:rPr>
              <a:t> is defined as the solid angle which intercepts as area equal; to </a:t>
            </a:r>
            <a:r>
              <a:rPr lang="en-US" altLang="en-US" sz="2400" i="1">
                <a:ea typeface="ＭＳ Ｐゴシック" panose="020B0600070205080204" pitchFamily="34" charset="-128"/>
              </a:rPr>
              <a:t>r</a:t>
            </a:r>
            <a:r>
              <a:rPr lang="en-US" altLang="en-US" sz="2400" baseline="30000">
                <a:ea typeface="ＭＳ Ｐゴシック" panose="020B0600070205080204" pitchFamily="34" charset="-128"/>
              </a:rPr>
              <a:t>2</a:t>
            </a:r>
            <a:r>
              <a:rPr lang="en-US" altLang="en-US" sz="2400">
                <a:ea typeface="ＭＳ Ｐゴシック" panose="020B0600070205080204" pitchFamily="34" charset="-128"/>
              </a:rPr>
              <a:t> on the sphere surface </a:t>
            </a:r>
          </a:p>
        </p:txBody>
      </p:sp>
      <p:sp>
        <p:nvSpPr>
          <p:cNvPr id="43012" name="Text Box 4">
            <a:extLst>
              <a:ext uri="{FF2B5EF4-FFF2-40B4-BE49-F238E27FC236}">
                <a16:creationId xmlns:a16="http://schemas.microsoft.com/office/drawing/2014/main" id="{D507BCD0-6BC9-7148-BA37-F90A2A5D7E7A}"/>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75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D94EABC1-7CB8-3543-8CF6-A58D0EA27B5C}"/>
              </a:ext>
            </a:extLst>
          </p:cNvPr>
          <p:cNvSpPr>
            <a:spLocks noGrp="1" noChangeArrowheads="1"/>
          </p:cNvSpPr>
          <p:nvPr>
            <p:ph type="title"/>
          </p:nvPr>
        </p:nvSpPr>
        <p:spPr>
          <a:xfrm>
            <a:off x="725488" y="163513"/>
            <a:ext cx="7772400" cy="817562"/>
          </a:xfrm>
        </p:spPr>
        <p:txBody>
          <a:bodyPr/>
          <a:lstStyle/>
          <a:p>
            <a:r>
              <a:rPr lang="en-US" altLang="en-US">
                <a:ea typeface="ＭＳ Ｐゴシック" panose="020B0600070205080204" pitchFamily="34" charset="-128"/>
              </a:rPr>
              <a:t>Brewster’s Angle</a:t>
            </a:r>
          </a:p>
        </p:txBody>
      </p:sp>
      <p:sp>
        <p:nvSpPr>
          <p:cNvPr id="32770" name="Rectangle 3">
            <a:extLst>
              <a:ext uri="{FF2B5EF4-FFF2-40B4-BE49-F238E27FC236}">
                <a16:creationId xmlns:a16="http://schemas.microsoft.com/office/drawing/2014/main" id="{95FED80D-7748-EE4B-9931-E1B29B1EA913}"/>
              </a:ext>
            </a:extLst>
          </p:cNvPr>
          <p:cNvSpPr>
            <a:spLocks noGrp="1" noChangeArrowheads="1"/>
          </p:cNvSpPr>
          <p:nvPr>
            <p:ph type="body" idx="1"/>
          </p:nvPr>
        </p:nvSpPr>
        <p:spPr>
          <a:xfrm>
            <a:off x="349213" y="2984309"/>
            <a:ext cx="6682185" cy="2671763"/>
          </a:xfrm>
        </p:spPr>
        <p:txBody>
          <a:bodyPr/>
          <a:lstStyle/>
          <a:p>
            <a:pPr marL="0" indent="0">
              <a:buNone/>
            </a:pPr>
            <a:r>
              <a:rPr lang="en-US" altLang="en-US" sz="1800" dirty="0">
                <a:solidFill>
                  <a:srgbClr val="FF0000"/>
                </a:solidFill>
                <a:ea typeface="ＭＳ Ｐゴシック" panose="020B0600070205080204" pitchFamily="34" charset="-128"/>
              </a:rPr>
              <a:t>Brewster’s angle</a:t>
            </a:r>
            <a:r>
              <a:rPr lang="en-US" altLang="en-US" sz="1800" dirty="0">
                <a:ea typeface="ＭＳ Ｐゴシック" panose="020B0600070205080204" pitchFamily="34" charset="-128"/>
              </a:rPr>
              <a:t> is the angle at which the reflected light is linearly polarized normal to the plane incidence</a:t>
            </a:r>
          </a:p>
          <a:p>
            <a:pPr marL="0" indent="0">
              <a:buNone/>
            </a:pPr>
            <a:r>
              <a:rPr lang="en-US" altLang="en-US" sz="1800" dirty="0">
                <a:ea typeface="ＭＳ Ｐゴシック" panose="020B0600070205080204" pitchFamily="34" charset="-128"/>
              </a:rPr>
              <a:t>At the end of the plasma tube, light can leave through a particular angle (Brewster’s angle)  and essentially be highly polarized</a:t>
            </a:r>
          </a:p>
          <a:p>
            <a:pPr marL="0" indent="0">
              <a:buNone/>
            </a:pPr>
            <a:r>
              <a:rPr lang="en-US" altLang="en-US" sz="1800" dirty="0">
                <a:ea typeface="ＭＳ Ｐゴシック" panose="020B0600070205080204" pitchFamily="34" charset="-128"/>
              </a:rPr>
              <a:t>Maximum polarization occurs when the angle between reflected and transmitted light is 90</a:t>
            </a:r>
            <a:r>
              <a:rPr lang="en-US" altLang="en-US" sz="1800" baseline="30000" dirty="0">
                <a:ea typeface="ＭＳ Ｐゴシック" panose="020B0600070205080204" pitchFamily="34" charset="-128"/>
              </a:rPr>
              <a:t>o</a:t>
            </a:r>
            <a:endParaRPr lang="en-US" altLang="en-US" sz="1800" dirty="0">
              <a:ea typeface="ＭＳ Ｐゴシック" panose="020B0600070205080204" pitchFamily="34" charset="-128"/>
            </a:endParaRPr>
          </a:p>
          <a:p>
            <a:pPr lvl="2">
              <a:buFontTx/>
              <a:buNone/>
            </a:pPr>
            <a:r>
              <a:rPr lang="en-US" altLang="en-US" sz="1400" dirty="0">
                <a:ea typeface="ＭＳ Ｐゴシック" panose="020B0600070205080204" pitchFamily="34" charset="-128"/>
              </a:rPr>
              <a:t>thus </a:t>
            </a:r>
            <a:r>
              <a:rPr lang="en-US" altLang="en-US" sz="1600" dirty="0" err="1">
                <a:ea typeface="ＭＳ Ｐゴシック" panose="020B0600070205080204" pitchFamily="34" charset="-128"/>
              </a:rPr>
              <a:t>Ø</a:t>
            </a:r>
            <a:r>
              <a:rPr lang="en-US" altLang="en-US" sz="1600" i="1" baseline="-25000" dirty="0" err="1">
                <a:ea typeface="ＭＳ Ｐゴシック" panose="020B0600070205080204" pitchFamily="34" charset="-128"/>
              </a:rPr>
              <a:t>r</a:t>
            </a:r>
            <a:r>
              <a:rPr lang="en-US" altLang="en-US" sz="1400" dirty="0">
                <a:ea typeface="ＭＳ Ｐゴシック" panose="020B0600070205080204" pitchFamily="34" charset="-128"/>
              </a:rPr>
              <a:t> + </a:t>
            </a:r>
            <a:r>
              <a:rPr lang="en-US" altLang="en-US" sz="1600" dirty="0" err="1">
                <a:ea typeface="ＭＳ Ｐゴシック" panose="020B0600070205080204" pitchFamily="34" charset="-128"/>
              </a:rPr>
              <a:t>Ø</a:t>
            </a:r>
            <a:r>
              <a:rPr lang="en-US" altLang="en-US" sz="1600" i="1" baseline="-25000" dirty="0" err="1">
                <a:ea typeface="ＭＳ Ｐゴシック" panose="020B0600070205080204" pitchFamily="34" charset="-128"/>
              </a:rPr>
              <a:t>t</a:t>
            </a:r>
            <a:r>
              <a:rPr lang="en-US" altLang="en-US" sz="1400" dirty="0">
                <a:ea typeface="ＭＳ Ｐゴシック" panose="020B0600070205080204" pitchFamily="34" charset="-128"/>
              </a:rPr>
              <a:t>  = 90</a:t>
            </a:r>
            <a:r>
              <a:rPr lang="en-US" altLang="en-US" sz="1400" baseline="30000" dirty="0">
                <a:ea typeface="ＭＳ Ｐゴシック" panose="020B0600070205080204" pitchFamily="34" charset="-128"/>
              </a:rPr>
              <a:t>o</a:t>
            </a:r>
            <a:endParaRPr lang="en-US" altLang="en-US" sz="1400" dirty="0">
              <a:ea typeface="ＭＳ Ｐゴシック" panose="020B0600070205080204" pitchFamily="34" charset="-128"/>
            </a:endParaRPr>
          </a:p>
          <a:p>
            <a:pPr lvl="2">
              <a:buFontTx/>
              <a:buNone/>
            </a:pPr>
            <a:r>
              <a:rPr lang="en-US" altLang="en-US" sz="1400" dirty="0">
                <a:ea typeface="ＭＳ Ｐゴシック" panose="020B0600070205080204" pitchFamily="34" charset="-128"/>
              </a:rPr>
              <a:t>since sin (90-x) = cos x</a:t>
            </a:r>
          </a:p>
          <a:p>
            <a:pPr lvl="2">
              <a:buFontTx/>
              <a:buNone/>
            </a:pPr>
            <a:r>
              <a:rPr lang="en-US" altLang="en-US" sz="1400" dirty="0">
                <a:ea typeface="ＭＳ Ｐゴシック" panose="020B0600070205080204" pitchFamily="34" charset="-128"/>
              </a:rPr>
              <a:t>Snell’s provides  (sin </a:t>
            </a:r>
            <a:r>
              <a:rPr lang="en-US" altLang="en-US" sz="1600" dirty="0" err="1">
                <a:ea typeface="ＭＳ Ｐゴシック" panose="020B0600070205080204" pitchFamily="34" charset="-128"/>
              </a:rPr>
              <a:t>Ø</a:t>
            </a:r>
            <a:r>
              <a:rPr lang="en-US" altLang="en-US" sz="1600" i="1" baseline="-25000" dirty="0" err="1">
                <a:ea typeface="ＭＳ Ｐゴシック" panose="020B0600070205080204" pitchFamily="34" charset="-128"/>
              </a:rPr>
              <a:t>i</a:t>
            </a:r>
            <a:r>
              <a:rPr lang="en-US" altLang="en-US" sz="1400" dirty="0">
                <a:ea typeface="ＭＳ Ｐゴシック" panose="020B0600070205080204" pitchFamily="34" charset="-128"/>
              </a:rPr>
              <a:t> / cos </a:t>
            </a:r>
            <a:r>
              <a:rPr lang="en-US" altLang="en-US" sz="1600" dirty="0" err="1">
                <a:ea typeface="ＭＳ Ｐゴシック" panose="020B0600070205080204" pitchFamily="34" charset="-128"/>
              </a:rPr>
              <a:t>Ø</a:t>
            </a:r>
            <a:r>
              <a:rPr lang="en-US" altLang="en-US" sz="1600" i="1" baseline="-25000" dirty="0" err="1">
                <a:ea typeface="ＭＳ Ｐゴシック" panose="020B0600070205080204" pitchFamily="34" charset="-128"/>
              </a:rPr>
              <a:t>i</a:t>
            </a:r>
            <a:r>
              <a:rPr lang="en-US" altLang="en-US" sz="1600" i="1" baseline="-25000" dirty="0">
                <a:ea typeface="ＭＳ Ｐゴシック" panose="020B0600070205080204" pitchFamily="34" charset="-128"/>
              </a:rPr>
              <a:t>  </a:t>
            </a:r>
            <a:r>
              <a:rPr lang="en-US" altLang="en-US" sz="1400" dirty="0">
                <a:ea typeface="ＭＳ Ｐゴシック" panose="020B0600070205080204" pitchFamily="34" charset="-128"/>
              </a:rPr>
              <a:t> )  =  n</a:t>
            </a:r>
            <a:r>
              <a:rPr lang="en-US" altLang="en-US" sz="1400" baseline="-25000" dirty="0">
                <a:ea typeface="ＭＳ Ｐゴシック" panose="020B0600070205080204" pitchFamily="34" charset="-128"/>
              </a:rPr>
              <a:t>2</a:t>
            </a:r>
            <a:r>
              <a:rPr lang="en-US" altLang="en-US" sz="1400" dirty="0">
                <a:ea typeface="ＭＳ Ｐゴシック" panose="020B0600070205080204" pitchFamily="34" charset="-128"/>
              </a:rPr>
              <a:t>/n</a:t>
            </a:r>
            <a:r>
              <a:rPr lang="en-US" altLang="en-US" sz="1400" baseline="-25000" dirty="0">
                <a:ea typeface="ＭＳ Ｐゴシック" panose="020B0600070205080204" pitchFamily="34" charset="-128"/>
              </a:rPr>
              <a:t>1</a:t>
            </a:r>
          </a:p>
          <a:p>
            <a:pPr lvl="2">
              <a:buFontTx/>
              <a:buNone/>
            </a:pPr>
            <a:endParaRPr lang="en-US" altLang="en-US" sz="1400" dirty="0">
              <a:ea typeface="ＭＳ Ｐゴシック" panose="020B0600070205080204" pitchFamily="34" charset="-128"/>
            </a:endParaRPr>
          </a:p>
          <a:p>
            <a:pPr lvl="2">
              <a:buFontTx/>
              <a:buNone/>
            </a:pPr>
            <a:r>
              <a:rPr lang="en-US" altLang="en-US" sz="1600" dirty="0">
                <a:ea typeface="ＭＳ Ｐゴシック" panose="020B0600070205080204" pitchFamily="34" charset="-128"/>
              </a:rPr>
              <a:t>					</a:t>
            </a:r>
            <a:r>
              <a:rPr lang="en-US" altLang="en-US" sz="1600" dirty="0" err="1">
                <a:ea typeface="ＭＳ Ｐゴシック" panose="020B0600070205080204" pitchFamily="34" charset="-128"/>
              </a:rPr>
              <a:t>Ø</a:t>
            </a:r>
            <a:r>
              <a:rPr lang="en-US" altLang="en-US" sz="1600" i="1" baseline="-25000" dirty="0" err="1">
                <a:ea typeface="ＭＳ Ｐゴシック" panose="020B0600070205080204" pitchFamily="34" charset="-128"/>
              </a:rPr>
              <a:t>r</a:t>
            </a:r>
            <a:r>
              <a:rPr lang="en-US" altLang="en-US" sz="1400" dirty="0">
                <a:ea typeface="ＭＳ Ｐゴシック" panose="020B0600070205080204" pitchFamily="34" charset="-128"/>
              </a:rPr>
              <a:t>  is Brewster’s angle       </a:t>
            </a:r>
          </a:p>
          <a:p>
            <a:endParaRPr lang="en-US" altLang="en-US" sz="1800" dirty="0">
              <a:ea typeface="ＭＳ Ｐゴシック" panose="020B0600070205080204" pitchFamily="34" charset="-128"/>
            </a:endParaRPr>
          </a:p>
        </p:txBody>
      </p:sp>
      <p:sp>
        <p:nvSpPr>
          <p:cNvPr id="51204" name="Text Box 4">
            <a:extLst>
              <a:ext uri="{FF2B5EF4-FFF2-40B4-BE49-F238E27FC236}">
                <a16:creationId xmlns:a16="http://schemas.microsoft.com/office/drawing/2014/main" id="{01C3B8C0-F376-A648-AD00-A40E092155AE}"/>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82</a:t>
            </a:r>
          </a:p>
        </p:txBody>
      </p:sp>
      <p:grpSp>
        <p:nvGrpSpPr>
          <p:cNvPr id="32772" name="Group 5">
            <a:extLst>
              <a:ext uri="{FF2B5EF4-FFF2-40B4-BE49-F238E27FC236}">
                <a16:creationId xmlns:a16="http://schemas.microsoft.com/office/drawing/2014/main" id="{142169BD-8148-5F4C-AE81-8EEDE79ABF81}"/>
              </a:ext>
            </a:extLst>
          </p:cNvPr>
          <p:cNvGrpSpPr>
            <a:grpSpLocks/>
          </p:cNvGrpSpPr>
          <p:nvPr/>
        </p:nvGrpSpPr>
        <p:grpSpPr bwMode="auto">
          <a:xfrm>
            <a:off x="1951037" y="5877470"/>
            <a:ext cx="2620963" cy="692150"/>
            <a:chOff x="3299" y="2406"/>
            <a:chExt cx="1856" cy="615"/>
          </a:xfrm>
        </p:grpSpPr>
        <p:sp>
          <p:nvSpPr>
            <p:cNvPr id="32773" name="AutoShape 6">
              <a:extLst>
                <a:ext uri="{FF2B5EF4-FFF2-40B4-BE49-F238E27FC236}">
                  <a16:creationId xmlns:a16="http://schemas.microsoft.com/office/drawing/2014/main" id="{11D72769-74BD-6E4E-AB5D-181A932B858D}"/>
                </a:ext>
              </a:extLst>
            </p:cNvPr>
            <p:cNvSpPr>
              <a:spLocks noChangeArrowheads="1"/>
            </p:cNvSpPr>
            <p:nvPr/>
          </p:nvSpPr>
          <p:spPr bwMode="auto">
            <a:xfrm>
              <a:off x="3299" y="2406"/>
              <a:ext cx="1778" cy="615"/>
            </a:xfrm>
            <a:prstGeom prst="horizontalScroll">
              <a:avLst>
                <a:gd name="adj" fmla="val 12500"/>
              </a:avLst>
            </a:prstGeom>
            <a:solidFill>
              <a:srgbClr val="FFCCCC"/>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32774" name="Text Box 7">
              <a:extLst>
                <a:ext uri="{FF2B5EF4-FFF2-40B4-BE49-F238E27FC236}">
                  <a16:creationId xmlns:a16="http://schemas.microsoft.com/office/drawing/2014/main" id="{9C13BE4A-2CED-9440-9B46-56165117A7BA}"/>
                </a:ext>
              </a:extLst>
            </p:cNvPr>
            <p:cNvSpPr txBox="1">
              <a:spLocks noChangeArrowheads="1"/>
            </p:cNvSpPr>
            <p:nvPr/>
          </p:nvSpPr>
          <p:spPr bwMode="auto">
            <a:xfrm>
              <a:off x="3382" y="2496"/>
              <a:ext cx="177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50000"/>
                </a:spcBef>
                <a:buFontTx/>
                <a:buNone/>
              </a:pPr>
              <a:r>
                <a:rPr lang="en-US" altLang="en-US" sz="2000">
                  <a:latin typeface="Times New Roman" panose="02020603050405020304" pitchFamily="18" charset="0"/>
                </a:rPr>
                <a:t>Ø</a:t>
              </a:r>
              <a:r>
                <a:rPr lang="en-US" altLang="en-US" sz="2000" i="1" baseline="-25000">
                  <a:latin typeface="Times New Roman" panose="02020603050405020304" pitchFamily="18" charset="0"/>
                </a:rPr>
                <a:t>r </a:t>
              </a:r>
              <a:r>
                <a:rPr lang="en-US" altLang="en-US" sz="1800">
                  <a:latin typeface="Times New Roman" panose="02020603050405020304" pitchFamily="18" charset="0"/>
                </a:rPr>
                <a:t>  = tan </a:t>
              </a:r>
              <a:r>
                <a:rPr lang="en-US" altLang="en-US" sz="1800" baseline="30000">
                  <a:latin typeface="Times New Roman" panose="02020603050405020304" pitchFamily="18" charset="0"/>
                </a:rPr>
                <a:t>-1</a:t>
              </a:r>
              <a:r>
                <a:rPr lang="en-US" altLang="en-US" sz="1800">
                  <a:latin typeface="Times New Roman" panose="02020603050405020304" pitchFamily="18" charset="0"/>
                </a:rPr>
                <a:t>  (n</a:t>
              </a:r>
              <a:r>
                <a:rPr lang="en-US" altLang="en-US" sz="1800" baseline="-25000">
                  <a:latin typeface="Times New Roman" panose="02020603050405020304" pitchFamily="18" charset="0"/>
                </a:rPr>
                <a:t>2</a:t>
              </a:r>
              <a:r>
                <a:rPr lang="en-US" altLang="en-US" sz="1800">
                  <a:latin typeface="Times New Roman" panose="02020603050405020304" pitchFamily="18" charset="0"/>
                </a:rPr>
                <a:t>/n</a:t>
              </a:r>
              <a:r>
                <a:rPr lang="en-US" altLang="en-US" sz="1800" baseline="-25000">
                  <a:latin typeface="Times New Roman" panose="02020603050405020304" pitchFamily="18" charset="0"/>
                </a:rPr>
                <a:t>1</a:t>
              </a:r>
              <a:r>
                <a:rPr lang="en-US" altLang="en-US" sz="1800">
                  <a:latin typeface="Times New Roman" panose="02020603050405020304" pitchFamily="18" charset="0"/>
                </a:rPr>
                <a:t>)</a:t>
              </a:r>
            </a:p>
          </p:txBody>
        </p:sp>
      </p:grpSp>
      <p:pic>
        <p:nvPicPr>
          <p:cNvPr id="8" name="Picture 7">
            <a:extLst>
              <a:ext uri="{FF2B5EF4-FFF2-40B4-BE49-F238E27FC236}">
                <a16:creationId xmlns:a16="http://schemas.microsoft.com/office/drawing/2014/main" id="{ACBC3079-A2E2-5043-A013-2620488DB6DA}"/>
              </a:ext>
            </a:extLst>
          </p:cNvPr>
          <p:cNvPicPr>
            <a:picLocks noChangeAspect="1"/>
          </p:cNvPicPr>
          <p:nvPr/>
        </p:nvPicPr>
        <p:blipFill>
          <a:blip r:embed="rId2"/>
          <a:stretch>
            <a:fillRect/>
          </a:stretch>
        </p:blipFill>
        <p:spPr>
          <a:xfrm>
            <a:off x="7202488" y="268648"/>
            <a:ext cx="1509156" cy="2012208"/>
          </a:xfrm>
          <a:prstGeom prst="rect">
            <a:avLst/>
          </a:prstGeom>
        </p:spPr>
      </p:pic>
      <p:sp>
        <p:nvSpPr>
          <p:cNvPr id="2" name="TextBox 1">
            <a:extLst>
              <a:ext uri="{FF2B5EF4-FFF2-40B4-BE49-F238E27FC236}">
                <a16:creationId xmlns:a16="http://schemas.microsoft.com/office/drawing/2014/main" id="{40539917-2967-B84C-BA15-F76CA1FE5588}"/>
              </a:ext>
            </a:extLst>
          </p:cNvPr>
          <p:cNvSpPr txBox="1"/>
          <p:nvPr/>
        </p:nvSpPr>
        <p:spPr>
          <a:xfrm>
            <a:off x="725488" y="1082365"/>
            <a:ext cx="6305910" cy="1169551"/>
          </a:xfrm>
          <a:prstGeom prst="rect">
            <a:avLst/>
          </a:prstGeom>
          <a:noFill/>
        </p:spPr>
        <p:txBody>
          <a:bodyPr wrap="square" rtlCol="0">
            <a:spAutoFit/>
          </a:bodyPr>
          <a:lstStyle/>
          <a:p>
            <a:r>
              <a:rPr lang="en-US" sz="1400" dirty="0"/>
              <a:t>For a glass medium (n</a:t>
            </a:r>
            <a:r>
              <a:rPr lang="en-US" sz="1400" baseline="-25000" dirty="0"/>
              <a:t>2</a:t>
            </a:r>
            <a:r>
              <a:rPr lang="en-US" sz="1400" dirty="0"/>
              <a:t> ≈ 1.5) in air (n</a:t>
            </a:r>
            <a:r>
              <a:rPr lang="en-US" sz="1400" baseline="-25000" dirty="0"/>
              <a:t>1</a:t>
            </a:r>
            <a:r>
              <a:rPr lang="en-US" sz="1400" dirty="0"/>
              <a:t> ≈ 1), Brewster's angle for visible light is approximately 56°, while for an air-water interface (n</a:t>
            </a:r>
            <a:r>
              <a:rPr lang="en-US" sz="1400" baseline="-25000" dirty="0"/>
              <a:t>2</a:t>
            </a:r>
            <a:r>
              <a:rPr lang="en-US" sz="1400" dirty="0"/>
              <a:t> ≈ 1.33), it is approximately 53°. Since the refractive index for a given medium changes depending on the wavelength of light, Brewster's angle will also vary with wavelength.</a:t>
            </a:r>
          </a:p>
          <a:p>
            <a:endParaRPr lang="en-US" sz="1400" dirty="0"/>
          </a:p>
        </p:txBody>
      </p:sp>
      <p:pic>
        <p:nvPicPr>
          <p:cNvPr id="10" name="Picture 9">
            <a:extLst>
              <a:ext uri="{FF2B5EF4-FFF2-40B4-BE49-F238E27FC236}">
                <a16:creationId xmlns:a16="http://schemas.microsoft.com/office/drawing/2014/main" id="{9E643CDA-543C-5047-9F09-8D54178B5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663" y="2546456"/>
            <a:ext cx="2019819" cy="21808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958E2D2B-546D-EF44-B07A-665A98E91934}"/>
              </a:ext>
            </a:extLst>
          </p:cNvPr>
          <p:cNvSpPr>
            <a:spLocks noGrp="1" noChangeArrowheads="1"/>
          </p:cNvSpPr>
          <p:nvPr>
            <p:ph type="title"/>
          </p:nvPr>
        </p:nvSpPr>
        <p:spPr>
          <a:xfrm>
            <a:off x="314865" y="53975"/>
            <a:ext cx="7772400" cy="523996"/>
          </a:xfrm>
        </p:spPr>
        <p:txBody>
          <a:bodyPr/>
          <a:lstStyle/>
          <a:p>
            <a:r>
              <a:rPr lang="en-US" altLang="en-US" sz="3200" dirty="0">
                <a:ea typeface="ＭＳ Ｐゴシック" panose="020B0600070205080204" pitchFamily="34" charset="-128"/>
              </a:rPr>
              <a:t>Brewster’s Angle</a:t>
            </a:r>
          </a:p>
        </p:txBody>
      </p:sp>
      <p:sp>
        <p:nvSpPr>
          <p:cNvPr id="33794" name="Rectangle 3">
            <a:extLst>
              <a:ext uri="{FF2B5EF4-FFF2-40B4-BE49-F238E27FC236}">
                <a16:creationId xmlns:a16="http://schemas.microsoft.com/office/drawing/2014/main" id="{77CC490D-063F-BD41-B7F7-DA50206D8287}"/>
              </a:ext>
            </a:extLst>
          </p:cNvPr>
          <p:cNvSpPr>
            <a:spLocks noGrp="1" noChangeArrowheads="1"/>
          </p:cNvSpPr>
          <p:nvPr>
            <p:ph type="body" idx="1"/>
          </p:nvPr>
        </p:nvSpPr>
        <p:spPr>
          <a:xfrm>
            <a:off x="6111875" y="4379913"/>
            <a:ext cx="2874963" cy="1249362"/>
          </a:xfrm>
        </p:spPr>
        <p:txBody>
          <a:bodyPr/>
          <a:lstStyle/>
          <a:p>
            <a:endParaRPr lang="en-US" altLang="en-US">
              <a:ea typeface="ＭＳ Ｐゴシック" panose="020B0600070205080204" pitchFamily="34" charset="-128"/>
            </a:endParaRPr>
          </a:p>
        </p:txBody>
      </p:sp>
      <p:pic>
        <p:nvPicPr>
          <p:cNvPr id="33795" name="Picture 5" descr="D:\Images\newflow\brewster5a.jpg">
            <a:extLst>
              <a:ext uri="{FF2B5EF4-FFF2-40B4-BE49-F238E27FC236}">
                <a16:creationId xmlns:a16="http://schemas.microsoft.com/office/drawing/2014/main" id="{08ACE8B5-A770-6F4C-AAAC-DC4BFE8C0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3" y="1016000"/>
            <a:ext cx="52101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D:\Images\newflow\brewster1a.jpg">
            <a:extLst>
              <a:ext uri="{FF2B5EF4-FFF2-40B4-BE49-F238E27FC236}">
                <a16:creationId xmlns:a16="http://schemas.microsoft.com/office/drawing/2014/main" id="{FABDE356-7465-EB4F-98F3-98F83CD06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463" y="3740150"/>
            <a:ext cx="3609975"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D:\Images\newflow\brewster2a.jpg">
            <a:extLst>
              <a:ext uri="{FF2B5EF4-FFF2-40B4-BE49-F238E27FC236}">
                <a16:creationId xmlns:a16="http://schemas.microsoft.com/office/drawing/2014/main" id="{722EB685-1CB8-E04A-A5F3-D0234C00D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4027488"/>
            <a:ext cx="34909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8" name="Straight Arrow Connector 2">
            <a:extLst>
              <a:ext uri="{FF2B5EF4-FFF2-40B4-BE49-F238E27FC236}">
                <a16:creationId xmlns:a16="http://schemas.microsoft.com/office/drawing/2014/main" id="{1844F7FB-BF4D-494A-BC8A-F5F4920C577E}"/>
              </a:ext>
            </a:extLst>
          </p:cNvPr>
          <p:cNvCxnSpPr>
            <a:cxnSpLocks noChangeShapeType="1"/>
          </p:cNvCxnSpPr>
          <p:nvPr/>
        </p:nvCxnSpPr>
        <p:spPr bwMode="auto">
          <a:xfrm flipH="1">
            <a:off x="7332663" y="1778000"/>
            <a:ext cx="901700" cy="3227388"/>
          </a:xfrm>
          <a:prstGeom prst="straightConnector1">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3799" name="Straight Arrow Connector 8">
            <a:extLst>
              <a:ext uri="{FF2B5EF4-FFF2-40B4-BE49-F238E27FC236}">
                <a16:creationId xmlns:a16="http://schemas.microsoft.com/office/drawing/2014/main" id="{8E0E53B6-3BEA-324F-B35C-8C6DB9D4BCD2}"/>
              </a:ext>
            </a:extLst>
          </p:cNvPr>
          <p:cNvCxnSpPr>
            <a:cxnSpLocks/>
          </p:cNvCxnSpPr>
          <p:nvPr/>
        </p:nvCxnSpPr>
        <p:spPr bwMode="auto">
          <a:xfrm>
            <a:off x="1250950" y="1778000"/>
            <a:ext cx="990600" cy="3262313"/>
          </a:xfrm>
          <a:prstGeom prst="straightConnector1">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3D3668B0-5A8E-4E43-BC88-D3E57029B287}"/>
              </a:ext>
            </a:extLst>
          </p:cNvPr>
          <p:cNvSpPr txBox="1"/>
          <p:nvPr/>
        </p:nvSpPr>
        <p:spPr>
          <a:xfrm>
            <a:off x="259826" y="577971"/>
            <a:ext cx="1926685" cy="1569660"/>
          </a:xfrm>
          <a:prstGeom prst="rect">
            <a:avLst/>
          </a:prstGeom>
          <a:noFill/>
        </p:spPr>
        <p:txBody>
          <a:bodyPr wrap="square" rtlCol="0">
            <a:spAutoFit/>
          </a:bodyPr>
          <a:lstStyle/>
          <a:p>
            <a:r>
              <a:rPr lang="en-US" dirty="0"/>
              <a:t>seen on the laser tubes from an argon laser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A6436E6-A6E1-F04B-AC56-A8EF3866DF0C}"/>
              </a:ext>
            </a:extLst>
          </p:cNvPr>
          <p:cNvSpPr>
            <a:spLocks noGrp="1" noChangeArrowheads="1"/>
          </p:cNvSpPr>
          <p:nvPr>
            <p:ph type="title"/>
          </p:nvPr>
        </p:nvSpPr>
        <p:spPr>
          <a:xfrm>
            <a:off x="204578" y="72277"/>
            <a:ext cx="7772400" cy="638175"/>
          </a:xfrm>
        </p:spPr>
        <p:txBody>
          <a:bodyPr/>
          <a:lstStyle/>
          <a:p>
            <a:pPr>
              <a:defRPr/>
            </a:pPr>
            <a:r>
              <a:rPr lang="en-US" altLang="en-US" dirty="0">
                <a:ea typeface="+mj-ea"/>
              </a:rPr>
              <a:t>Absorption</a:t>
            </a:r>
          </a:p>
        </p:txBody>
      </p:sp>
      <p:sp>
        <p:nvSpPr>
          <p:cNvPr id="34818" name="Rectangle 3">
            <a:extLst>
              <a:ext uri="{FF2B5EF4-FFF2-40B4-BE49-F238E27FC236}">
                <a16:creationId xmlns:a16="http://schemas.microsoft.com/office/drawing/2014/main" id="{4D96A898-84DC-4641-817C-504736682778}"/>
              </a:ext>
            </a:extLst>
          </p:cNvPr>
          <p:cNvSpPr>
            <a:spLocks noGrp="1" noChangeArrowheads="1"/>
          </p:cNvSpPr>
          <p:nvPr>
            <p:ph type="body" idx="1"/>
          </p:nvPr>
        </p:nvSpPr>
        <p:spPr>
          <a:xfrm>
            <a:off x="293688" y="852488"/>
            <a:ext cx="7772400" cy="4114800"/>
          </a:xfrm>
        </p:spPr>
        <p:txBody>
          <a:bodyPr/>
          <a:lstStyle/>
          <a:p>
            <a:r>
              <a:rPr lang="en-US" altLang="en-US" sz="2400">
                <a:ea typeface="ＭＳ Ｐゴシック" panose="020B0600070205080204" pitchFamily="34" charset="-128"/>
              </a:rPr>
              <a:t>Basic quantum mechanics requires that molecules absorb energy as </a:t>
            </a:r>
            <a:r>
              <a:rPr lang="en-US" altLang="en-US" sz="2400">
                <a:solidFill>
                  <a:srgbClr val="FF0000"/>
                </a:solidFill>
                <a:ea typeface="ＭＳ Ｐゴシック" panose="020B0600070205080204" pitchFamily="34" charset="-128"/>
              </a:rPr>
              <a:t>quanta</a:t>
            </a:r>
            <a:r>
              <a:rPr lang="en-US" altLang="en-US" sz="2400">
                <a:ea typeface="ＭＳ Ｐゴシック" panose="020B0600070205080204" pitchFamily="34" charset="-128"/>
              </a:rPr>
              <a:t> (photons) based upon a criteria specific for each molecular structure</a:t>
            </a:r>
          </a:p>
          <a:p>
            <a:r>
              <a:rPr lang="en-US" altLang="en-US" sz="2400">
                <a:ea typeface="ＭＳ Ｐゴシック" panose="020B0600070205080204" pitchFamily="34" charset="-128"/>
              </a:rPr>
              <a:t>Absorption of a photon raises the molecule from </a:t>
            </a:r>
            <a:r>
              <a:rPr lang="en-US" altLang="en-US" sz="2400">
                <a:solidFill>
                  <a:srgbClr val="FF0000"/>
                </a:solidFill>
                <a:ea typeface="ＭＳ Ｐゴシック" panose="020B0600070205080204" pitchFamily="34" charset="-128"/>
              </a:rPr>
              <a:t>ground state</a:t>
            </a:r>
            <a:r>
              <a:rPr lang="en-US" altLang="en-US" sz="2400">
                <a:ea typeface="ＭＳ Ｐゴシック" panose="020B0600070205080204" pitchFamily="34" charset="-128"/>
              </a:rPr>
              <a:t> to an </a:t>
            </a:r>
            <a:r>
              <a:rPr lang="en-US" altLang="en-US" sz="2400">
                <a:solidFill>
                  <a:srgbClr val="FF0000"/>
                </a:solidFill>
                <a:ea typeface="ＭＳ Ｐゴシック" panose="020B0600070205080204" pitchFamily="34" charset="-128"/>
              </a:rPr>
              <a:t>excited state</a:t>
            </a:r>
            <a:endParaRPr lang="en-US" altLang="en-US" sz="2400">
              <a:ea typeface="ＭＳ Ｐゴシック" panose="020B0600070205080204" pitchFamily="34" charset="-128"/>
            </a:endParaRPr>
          </a:p>
          <a:p>
            <a:r>
              <a:rPr lang="en-US" altLang="en-US" sz="2400">
                <a:ea typeface="ＭＳ Ｐゴシック" panose="020B0600070205080204" pitchFamily="34" charset="-128"/>
              </a:rPr>
              <a:t>Total energy is the sum of all components (electronic, vibrational, rotational, translations, spin orientation energies) (vibrational energies are quite small)</a:t>
            </a:r>
          </a:p>
          <a:p>
            <a:r>
              <a:rPr lang="en-US" altLang="en-US" sz="2400">
                <a:ea typeface="ＭＳ Ｐゴシック" panose="020B0600070205080204" pitchFamily="34" charset="-128"/>
              </a:rPr>
              <a:t>The </a:t>
            </a:r>
            <a:r>
              <a:rPr lang="en-US" altLang="en-US" sz="2400">
                <a:solidFill>
                  <a:srgbClr val="FF0000"/>
                </a:solidFill>
                <a:ea typeface="ＭＳ Ｐゴシック" panose="020B0600070205080204" pitchFamily="34" charset="-128"/>
              </a:rPr>
              <a:t>structure</a:t>
            </a:r>
            <a:r>
              <a:rPr lang="en-US" altLang="en-US" sz="2400">
                <a:ea typeface="ＭＳ Ｐゴシック" panose="020B0600070205080204" pitchFamily="34" charset="-128"/>
              </a:rPr>
              <a:t> of the molecule dictates the likely-hood of absorption of energy to raise the energy state to an excited one (that is why some molecules are fluorescent and other are not!</a:t>
            </a:r>
          </a:p>
          <a:p>
            <a:endParaRPr lang="en-US" altLang="en-US" sz="2400">
              <a:ea typeface="ＭＳ Ｐゴシック" panose="020B0600070205080204" pitchFamily="34" charset="-128"/>
            </a:endParaRPr>
          </a:p>
        </p:txBody>
      </p:sp>
      <p:sp>
        <p:nvSpPr>
          <p:cNvPr id="55300" name="Text Box 4">
            <a:extLst>
              <a:ext uri="{FF2B5EF4-FFF2-40B4-BE49-F238E27FC236}">
                <a16:creationId xmlns:a16="http://schemas.microsoft.com/office/drawing/2014/main" id="{4864DB1F-287D-C74A-8490-7BCB5511B1D4}"/>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84</a:t>
            </a:r>
          </a:p>
        </p:txBody>
      </p:sp>
      <p:sp>
        <p:nvSpPr>
          <p:cNvPr id="2" name="TextBox 1">
            <a:extLst>
              <a:ext uri="{FF2B5EF4-FFF2-40B4-BE49-F238E27FC236}">
                <a16:creationId xmlns:a16="http://schemas.microsoft.com/office/drawing/2014/main" id="{BC1BFA52-93FE-254F-ABC1-020163151B4A}"/>
              </a:ext>
            </a:extLst>
          </p:cNvPr>
          <p:cNvSpPr txBox="1"/>
          <p:nvPr/>
        </p:nvSpPr>
        <p:spPr>
          <a:xfrm>
            <a:off x="5799407" y="135139"/>
            <a:ext cx="3140015" cy="646331"/>
          </a:xfrm>
          <a:prstGeom prst="rect">
            <a:avLst/>
          </a:prstGeom>
          <a:noFill/>
        </p:spPr>
        <p:txBody>
          <a:bodyPr wrap="square" rtlCol="0">
            <a:spAutoFit/>
          </a:bodyPr>
          <a:lstStyle/>
          <a:p>
            <a:r>
              <a:rPr lang="en-US" sz="1800" dirty="0"/>
              <a:t>Discussed more in lecture on fluorescence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32064B2-8EF3-344D-8679-97D725E7B52E}"/>
              </a:ext>
            </a:extLst>
          </p:cNvPr>
          <p:cNvSpPr>
            <a:spLocks noGrp="1" noChangeArrowheads="1"/>
          </p:cNvSpPr>
          <p:nvPr>
            <p:ph type="title"/>
          </p:nvPr>
        </p:nvSpPr>
        <p:spPr>
          <a:xfrm>
            <a:off x="595313" y="250825"/>
            <a:ext cx="7772400" cy="720725"/>
          </a:xfrm>
        </p:spPr>
        <p:txBody>
          <a:bodyPr/>
          <a:lstStyle/>
          <a:p>
            <a:pPr>
              <a:defRPr/>
            </a:pPr>
            <a:r>
              <a:rPr lang="en-US" altLang="en-US" sz="3200" dirty="0">
                <a:ea typeface="+mj-ea"/>
              </a:rPr>
              <a:t>Fluorescence Lifetime</a:t>
            </a:r>
          </a:p>
        </p:txBody>
      </p:sp>
      <p:sp>
        <p:nvSpPr>
          <p:cNvPr id="56323" name="Rectangle 3">
            <a:extLst>
              <a:ext uri="{FF2B5EF4-FFF2-40B4-BE49-F238E27FC236}">
                <a16:creationId xmlns:a16="http://schemas.microsoft.com/office/drawing/2014/main" id="{DB834A1A-4243-CB4A-A39F-A3D7E3E5ECB7}"/>
              </a:ext>
            </a:extLst>
          </p:cNvPr>
          <p:cNvSpPr>
            <a:spLocks noGrp="1" noChangeArrowheads="1"/>
          </p:cNvSpPr>
          <p:nvPr>
            <p:ph type="body" idx="1"/>
          </p:nvPr>
        </p:nvSpPr>
        <p:spPr>
          <a:xfrm>
            <a:off x="165100" y="971550"/>
            <a:ext cx="8634413" cy="4826000"/>
          </a:xfrm>
        </p:spPr>
        <p:txBody>
          <a:bodyPr/>
          <a:lstStyle/>
          <a:p>
            <a:pPr>
              <a:defRPr/>
            </a:pPr>
            <a:r>
              <a:rPr lang="en-US" altLang="en-US" sz="1600" dirty="0">
                <a:ea typeface="+mn-ea"/>
              </a:rPr>
              <a:t>Absorption associated with electronic transitions (electrons changing states) occurs in about 1 </a:t>
            </a:r>
            <a:r>
              <a:rPr lang="en-US" altLang="en-US" sz="1600" dirty="0" err="1">
                <a:solidFill>
                  <a:srgbClr val="FF0000"/>
                </a:solidFill>
                <a:ea typeface="+mn-ea"/>
              </a:rPr>
              <a:t>femptosecond</a:t>
            </a:r>
            <a:r>
              <a:rPr lang="en-US" altLang="en-US" sz="1600" dirty="0">
                <a:ea typeface="+mn-ea"/>
              </a:rPr>
              <a:t> (10</a:t>
            </a:r>
            <a:r>
              <a:rPr lang="en-US" altLang="en-US" sz="1600" baseline="30000" dirty="0">
                <a:ea typeface="+mn-ea"/>
              </a:rPr>
              <a:t>-15</a:t>
            </a:r>
            <a:r>
              <a:rPr lang="en-US" altLang="en-US" sz="1600" dirty="0">
                <a:ea typeface="+mn-ea"/>
              </a:rPr>
              <a:t> s)</a:t>
            </a:r>
          </a:p>
          <a:p>
            <a:pPr>
              <a:defRPr/>
            </a:pPr>
            <a:r>
              <a:rPr lang="en-US" sz="1600" dirty="0"/>
              <a:t>Fluorescence lifetime is defined as the time in which the initial fluorescence intensity of a </a:t>
            </a:r>
            <a:r>
              <a:rPr lang="en-US" sz="1600" dirty="0" err="1"/>
              <a:t>fluorophore</a:t>
            </a:r>
            <a:r>
              <a:rPr lang="en-US" sz="1600" dirty="0"/>
              <a:t> decays to </a:t>
            </a:r>
            <a:r>
              <a:rPr lang="en-US" sz="1600" b="1" dirty="0"/>
              <a:t>1/e</a:t>
            </a:r>
            <a:r>
              <a:rPr lang="en-US" sz="1600" dirty="0"/>
              <a:t> (</a:t>
            </a:r>
            <a:r>
              <a:rPr lang="en-US" sz="1600" dirty="0" err="1"/>
              <a:t>approx</a:t>
            </a:r>
            <a:r>
              <a:rPr lang="en-US" sz="1600" dirty="0"/>
              <a:t> 37 percent) of the initial intensity</a:t>
            </a:r>
            <a:endParaRPr lang="en-US" altLang="en-US" sz="1600" dirty="0">
              <a:ea typeface="+mn-ea"/>
            </a:endParaRPr>
          </a:p>
          <a:p>
            <a:pPr>
              <a:defRPr/>
            </a:pPr>
            <a:r>
              <a:rPr lang="en-US" altLang="en-US" sz="1600" dirty="0">
                <a:ea typeface="+mn-ea"/>
              </a:rPr>
              <a:t>The lifetime of a molecule depends on how the molecule disposes of the extra energy</a:t>
            </a:r>
          </a:p>
          <a:p>
            <a:pPr>
              <a:defRPr/>
            </a:pPr>
            <a:r>
              <a:rPr lang="en-US" altLang="en-US" sz="1600" dirty="0">
                <a:ea typeface="+mn-ea"/>
              </a:rPr>
              <a:t>Because of the </a:t>
            </a:r>
            <a:r>
              <a:rPr lang="en-US" altLang="en-US" sz="1600" dirty="0">
                <a:solidFill>
                  <a:srgbClr val="FF0000"/>
                </a:solidFill>
                <a:ea typeface="+mn-ea"/>
              </a:rPr>
              <a:t>uncertainty principle</a:t>
            </a:r>
            <a:r>
              <a:rPr lang="en-US" altLang="en-US" sz="1600" dirty="0">
                <a:ea typeface="+mn-ea"/>
              </a:rPr>
              <a:t>, the more rapidly the energy is changing, the less precisely we can define the energy</a:t>
            </a:r>
          </a:p>
          <a:p>
            <a:pPr>
              <a:defRPr/>
            </a:pPr>
            <a:r>
              <a:rPr lang="en-US" altLang="en-US" sz="1600" dirty="0">
                <a:ea typeface="+mn-ea"/>
              </a:rPr>
              <a:t>So, </a:t>
            </a:r>
            <a:r>
              <a:rPr lang="en-US" altLang="en-US" sz="1600" dirty="0">
                <a:solidFill>
                  <a:srgbClr val="FF0000"/>
                </a:solidFill>
                <a:ea typeface="+mn-ea"/>
              </a:rPr>
              <a:t>long-lifetime-excited-states</a:t>
            </a:r>
            <a:r>
              <a:rPr lang="en-US" altLang="en-US" sz="1600" dirty="0">
                <a:ea typeface="+mn-ea"/>
              </a:rPr>
              <a:t> have narrow absorption peaks, and </a:t>
            </a:r>
            <a:r>
              <a:rPr lang="en-US" altLang="en-US" sz="1600" dirty="0">
                <a:solidFill>
                  <a:srgbClr val="9933FF"/>
                </a:solidFill>
                <a:ea typeface="+mn-ea"/>
              </a:rPr>
              <a:t>short-lifetime-excited-states</a:t>
            </a:r>
            <a:r>
              <a:rPr lang="en-US" altLang="en-US" sz="1600" dirty="0">
                <a:ea typeface="+mn-ea"/>
              </a:rPr>
              <a:t> have broad absorption peaks</a:t>
            </a:r>
          </a:p>
        </p:txBody>
      </p:sp>
      <p:sp>
        <p:nvSpPr>
          <p:cNvPr id="56324" name="Text Box 4">
            <a:extLst>
              <a:ext uri="{FF2B5EF4-FFF2-40B4-BE49-F238E27FC236}">
                <a16:creationId xmlns:a16="http://schemas.microsoft.com/office/drawing/2014/main" id="{2F5B7613-CAB5-D84C-8E64-FE21824D7204}"/>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85</a:t>
            </a:r>
          </a:p>
        </p:txBody>
      </p:sp>
      <p:pic>
        <p:nvPicPr>
          <p:cNvPr id="35844" name="Picture 1" descr="Screenshot 2016-01-31 14.57.45.png">
            <a:extLst>
              <a:ext uri="{FF2B5EF4-FFF2-40B4-BE49-F238E27FC236}">
                <a16:creationId xmlns:a16="http://schemas.microsoft.com/office/drawing/2014/main" id="{BB552CFD-BDF5-404B-8B76-BA938EF816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3651250"/>
            <a:ext cx="586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2">
            <a:extLst>
              <a:ext uri="{FF2B5EF4-FFF2-40B4-BE49-F238E27FC236}">
                <a16:creationId xmlns:a16="http://schemas.microsoft.com/office/drawing/2014/main" id="{C6F0A87F-1008-F943-9543-C1800976A5CE}"/>
              </a:ext>
            </a:extLst>
          </p:cNvPr>
          <p:cNvSpPr>
            <a:spLocks noChangeArrowheads="1"/>
          </p:cNvSpPr>
          <p:nvPr/>
        </p:nvSpPr>
        <p:spPr bwMode="auto">
          <a:xfrm>
            <a:off x="1949450" y="6327775"/>
            <a:ext cx="5768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200">
                <a:solidFill>
                  <a:srgbClr val="3366FF"/>
                </a:solidFill>
                <a:latin typeface="Times New Roman" panose="02020603050405020304" pitchFamily="18" charset="0"/>
              </a:rPr>
              <a:t>http://micro.magnet.fsu.edu/primer/techniques/fluorescence/fluorescenceintro.html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BCF4E0C-BE6C-1646-B851-F296DA31DCB1}"/>
              </a:ext>
            </a:extLst>
          </p:cNvPr>
          <p:cNvSpPr>
            <a:spLocks noGrp="1" noChangeArrowheads="1"/>
          </p:cNvSpPr>
          <p:nvPr>
            <p:ph type="title"/>
          </p:nvPr>
        </p:nvSpPr>
        <p:spPr>
          <a:xfrm>
            <a:off x="625475" y="0"/>
            <a:ext cx="7772400" cy="1143000"/>
          </a:xfrm>
        </p:spPr>
        <p:txBody>
          <a:bodyPr/>
          <a:lstStyle/>
          <a:p>
            <a:pPr>
              <a:defRPr/>
            </a:pPr>
            <a:r>
              <a:rPr lang="en-US" altLang="en-US">
                <a:ea typeface="+mj-ea"/>
              </a:rPr>
              <a:t>Exctinction</a:t>
            </a:r>
          </a:p>
        </p:txBody>
      </p:sp>
      <p:sp>
        <p:nvSpPr>
          <p:cNvPr id="37890" name="Rectangle 3">
            <a:extLst>
              <a:ext uri="{FF2B5EF4-FFF2-40B4-BE49-F238E27FC236}">
                <a16:creationId xmlns:a16="http://schemas.microsoft.com/office/drawing/2014/main" id="{759BB8D7-4F9E-4247-827C-3CDC5A49D27D}"/>
              </a:ext>
            </a:extLst>
          </p:cNvPr>
          <p:cNvSpPr>
            <a:spLocks noGrp="1" noChangeArrowheads="1"/>
          </p:cNvSpPr>
          <p:nvPr>
            <p:ph type="body" idx="1"/>
          </p:nvPr>
        </p:nvSpPr>
        <p:spPr>
          <a:xfrm>
            <a:off x="401638" y="1085850"/>
            <a:ext cx="8158162" cy="4114800"/>
          </a:xfrm>
        </p:spPr>
        <p:txBody>
          <a:bodyPr/>
          <a:lstStyle/>
          <a:p>
            <a:r>
              <a:rPr lang="en-US" altLang="en-US" sz="2000">
                <a:ea typeface="ＭＳ Ｐゴシック" panose="020B0600070205080204" pitchFamily="34" charset="-128"/>
              </a:rPr>
              <a:t>Using </a:t>
            </a:r>
            <a:r>
              <a:rPr lang="en-US" altLang="en-US" sz="2000">
                <a:solidFill>
                  <a:srgbClr val="FF0000"/>
                </a:solidFill>
                <a:ea typeface="ＭＳ Ｐゴシック" panose="020B0600070205080204" pitchFamily="34" charset="-128"/>
              </a:rPr>
              <a:t>Beer’s law</a:t>
            </a:r>
            <a:r>
              <a:rPr lang="en-US" altLang="en-US" sz="2000">
                <a:ea typeface="ＭＳ Ｐゴシック" panose="020B0600070205080204" pitchFamily="34" charset="-128"/>
              </a:rPr>
              <a:t> (Beer-Lambert law) for light travelling through a curvette thickness d cm containing n molecules/cm</a:t>
            </a:r>
            <a:r>
              <a:rPr lang="en-US" altLang="en-US" sz="2000" baseline="30000">
                <a:ea typeface="ＭＳ Ｐゴシック" panose="020B0600070205080204" pitchFamily="34" charset="-128"/>
              </a:rPr>
              <a:t>3</a:t>
            </a:r>
            <a:r>
              <a:rPr lang="en-US" altLang="en-US" sz="2000">
                <a:ea typeface="ＭＳ Ｐゴシック" panose="020B0600070205080204" pitchFamily="34" charset="-128"/>
              </a:rPr>
              <a:t> </a:t>
            </a:r>
          </a:p>
          <a:p>
            <a:pPr lvl="1">
              <a:buFontTx/>
              <a:buNone/>
            </a:pPr>
            <a:r>
              <a:rPr lang="en-US" altLang="en-US" sz="1800">
                <a:ea typeface="ＭＳ Ｐゴシック" panose="020B0600070205080204" pitchFamily="34" charset="-128"/>
              </a:rPr>
              <a:t>			ln (I</a:t>
            </a:r>
            <a:r>
              <a:rPr lang="en-US" altLang="en-US" sz="1800" baseline="-25000">
                <a:ea typeface="ＭＳ Ｐゴシック" panose="020B0600070205080204" pitchFamily="34" charset="-128"/>
              </a:rPr>
              <a:t>o</a:t>
            </a:r>
            <a:r>
              <a:rPr lang="en-US" altLang="en-US" sz="1800">
                <a:ea typeface="ＭＳ Ｐゴシック" panose="020B0600070205080204" pitchFamily="34" charset="-128"/>
              </a:rPr>
              <a:t>/I) = </a:t>
            </a:r>
            <a:r>
              <a:rPr lang="en-US" altLang="en-US" sz="1800">
                <a:ea typeface="ＭＳ Ｐゴシック" panose="020B0600070205080204" pitchFamily="34" charset="-128"/>
                <a:sym typeface="Symbol" pitchFamily="2" charset="2"/>
              </a:rPr>
              <a:t></a:t>
            </a:r>
            <a:r>
              <a:rPr lang="en-US" altLang="en-US" sz="1800">
                <a:ea typeface="ＭＳ Ｐゴシック" panose="020B0600070205080204" pitchFamily="34" charset="-128"/>
              </a:rPr>
              <a:t>nd</a:t>
            </a:r>
          </a:p>
          <a:p>
            <a:pPr lvl="2">
              <a:buFontTx/>
              <a:buNone/>
            </a:pPr>
            <a:r>
              <a:rPr lang="en-US" altLang="en-US" sz="1600">
                <a:ea typeface="ＭＳ Ｐゴシック" panose="020B0600070205080204" pitchFamily="34" charset="-128"/>
              </a:rPr>
              <a:t>where Io and I are the light entering and leaving and </a:t>
            </a:r>
            <a:r>
              <a:rPr lang="en-US" altLang="en-US" sz="1600">
                <a:ea typeface="ＭＳ Ｐゴシック" panose="020B0600070205080204" pitchFamily="34" charset="-128"/>
                <a:sym typeface="Symbol" pitchFamily="2" charset="2"/>
              </a:rPr>
              <a:t></a:t>
            </a:r>
            <a:r>
              <a:rPr lang="en-US" altLang="en-US" sz="1600">
                <a:ea typeface="ＭＳ Ｐゴシック" panose="020B0600070205080204" pitchFamily="34" charset="-128"/>
              </a:rPr>
              <a:t> is the molecular property called the absorption cross section</a:t>
            </a:r>
          </a:p>
          <a:p>
            <a:r>
              <a:rPr lang="en-US" altLang="en-US" sz="2000">
                <a:ea typeface="ＭＳ Ｐゴシック" panose="020B0600070205080204" pitchFamily="34" charset="-128"/>
              </a:rPr>
              <a:t>Now we can state that</a:t>
            </a:r>
          </a:p>
          <a:p>
            <a:pPr lvl="1">
              <a:buFontTx/>
              <a:buNone/>
            </a:pPr>
            <a:r>
              <a:rPr lang="en-US" altLang="en-US" sz="1800">
                <a:ea typeface="ＭＳ Ｐゴシック" panose="020B0600070205080204" pitchFamily="34" charset="-128"/>
              </a:rPr>
              <a:t>			ln (I</a:t>
            </a:r>
            <a:r>
              <a:rPr lang="en-US" altLang="en-US" sz="1800" baseline="-25000">
                <a:ea typeface="ＭＳ Ｐゴシック" panose="020B0600070205080204" pitchFamily="34" charset="-128"/>
              </a:rPr>
              <a:t>o</a:t>
            </a:r>
            <a:r>
              <a:rPr lang="en-US" altLang="en-US" sz="1800">
                <a:ea typeface="ＭＳ Ｐゴシック" panose="020B0600070205080204" pitchFamily="34" charset="-128"/>
              </a:rPr>
              <a:t>/I) = </a:t>
            </a:r>
            <a:r>
              <a:rPr lang="en-US" altLang="en-US" sz="1800">
                <a:ea typeface="ＭＳ Ｐゴシック" panose="020B0600070205080204" pitchFamily="34" charset="-128"/>
                <a:sym typeface="Symbol" pitchFamily="2" charset="2"/>
              </a:rPr>
              <a:t></a:t>
            </a:r>
            <a:r>
              <a:rPr lang="en-US" altLang="en-US" sz="1800">
                <a:ea typeface="ＭＳ Ｐゴシック" panose="020B0600070205080204" pitchFamily="34" charset="-128"/>
              </a:rPr>
              <a:t>nd  where C is the concentration and </a:t>
            </a:r>
            <a:r>
              <a:rPr lang="en-US" altLang="en-US" sz="1800">
                <a:ea typeface="ＭＳ Ｐゴシック" panose="020B0600070205080204" pitchFamily="34" charset="-128"/>
                <a:sym typeface="Symbol" pitchFamily="2" charset="2"/>
              </a:rPr>
              <a:t></a:t>
            </a:r>
            <a:r>
              <a:rPr lang="en-US" altLang="en-US" sz="1800">
                <a:ea typeface="ＭＳ Ｐゴシック" panose="020B0600070205080204" pitchFamily="34" charset="-128"/>
              </a:rPr>
              <a:t> is the </a:t>
            </a:r>
            <a:r>
              <a:rPr lang="en-US" altLang="en-US" sz="1800">
                <a:solidFill>
                  <a:srgbClr val="FF0000"/>
                </a:solidFill>
                <a:ea typeface="ＭＳ Ｐゴシック" panose="020B0600070205080204" pitchFamily="34" charset="-128"/>
              </a:rPr>
              <a:t>absorption coefficient</a:t>
            </a:r>
            <a:r>
              <a:rPr lang="en-US" altLang="en-US" sz="1800">
                <a:ea typeface="ＭＳ Ｐゴシック" panose="020B0600070205080204" pitchFamily="34" charset="-128"/>
              </a:rPr>
              <a:t> which reflects the capacity of the absorbing substance to absorb light</a:t>
            </a:r>
          </a:p>
          <a:p>
            <a:r>
              <a:rPr lang="en-US" altLang="en-US" sz="2000">
                <a:ea typeface="ＭＳ Ｐゴシック" panose="020B0600070205080204" pitchFamily="34" charset="-128"/>
              </a:rPr>
              <a:t>If there are n (molecules/cm</a:t>
            </a:r>
            <a:r>
              <a:rPr lang="en-US" altLang="en-US" sz="2000" baseline="30000">
                <a:ea typeface="ＭＳ Ｐゴシック" panose="020B0600070205080204" pitchFamily="34" charset="-128"/>
              </a:rPr>
              <a:t>3</a:t>
            </a:r>
            <a:r>
              <a:rPr lang="en-US" altLang="en-US" sz="2000">
                <a:ea typeface="ＭＳ Ｐゴシック" panose="020B0600070205080204" pitchFamily="34" charset="-128"/>
              </a:rPr>
              <a:t> ; d in cm, </a:t>
            </a:r>
            <a:r>
              <a:rPr lang="en-US" altLang="en-US" sz="2000">
                <a:ea typeface="ＭＳ Ｐゴシック" panose="020B0600070205080204" pitchFamily="34" charset="-128"/>
                <a:sym typeface="Symbol" pitchFamily="2" charset="2"/>
              </a:rPr>
              <a:t></a:t>
            </a:r>
            <a:r>
              <a:rPr lang="en-US" altLang="en-US" sz="2000">
                <a:ea typeface="ＭＳ Ｐゴシック" panose="020B0600070205080204" pitchFamily="34" charset="-128"/>
              </a:rPr>
              <a:t> must be in cm</a:t>
            </a:r>
            <a:r>
              <a:rPr lang="en-US" altLang="en-US" sz="2000" baseline="30000">
                <a:ea typeface="ＭＳ Ｐゴシック" panose="020B0600070205080204" pitchFamily="34" charset="-128"/>
              </a:rPr>
              <a:t>2</a:t>
            </a:r>
            <a:r>
              <a:rPr lang="en-US" altLang="en-US" sz="2000">
                <a:ea typeface="ＭＳ Ｐゴシック" panose="020B0600070205080204" pitchFamily="34" charset="-128"/>
              </a:rPr>
              <a:t> so if </a:t>
            </a:r>
            <a:r>
              <a:rPr lang="en-US" altLang="en-US" sz="2000">
                <a:ea typeface="ＭＳ Ｐゴシック" panose="020B0600070205080204" pitchFamily="34" charset="-128"/>
                <a:sym typeface="Symbol" pitchFamily="2" charset="2"/>
              </a:rPr>
              <a:t></a:t>
            </a:r>
            <a:r>
              <a:rPr lang="en-US" altLang="en-US" sz="2000">
                <a:ea typeface="ＭＳ Ｐゴシック" panose="020B0600070205080204" pitchFamily="34" charset="-128"/>
              </a:rPr>
              <a:t> is in cm</a:t>
            </a:r>
            <a:r>
              <a:rPr lang="en-US" altLang="en-US" sz="2000" baseline="30000">
                <a:ea typeface="ＭＳ Ｐゴシック" panose="020B0600070205080204" pitchFamily="34" charset="-128"/>
              </a:rPr>
              <a:t>2</a:t>
            </a:r>
            <a:r>
              <a:rPr lang="en-US" altLang="en-US" sz="2000">
                <a:ea typeface="ＭＳ Ｐゴシック" panose="020B0600070205080204" pitchFamily="34" charset="-128"/>
              </a:rPr>
              <a:t>/mol, C must be in mol/cm</a:t>
            </a:r>
            <a:r>
              <a:rPr lang="en-US" altLang="en-US" sz="2000" baseline="30000">
                <a:ea typeface="ＭＳ Ｐゴシック" panose="020B0600070205080204" pitchFamily="34" charset="-128"/>
              </a:rPr>
              <a:t>3</a:t>
            </a:r>
            <a:r>
              <a:rPr lang="en-US" altLang="en-US" sz="2000">
                <a:ea typeface="ＭＳ Ｐゴシック" panose="020B0600070205080204" pitchFamily="34" charset="-128"/>
              </a:rPr>
              <a:t> so C=</a:t>
            </a:r>
            <a:r>
              <a:rPr lang="en-US" altLang="en-US" sz="2000">
                <a:ea typeface="ＭＳ Ｐゴシック" panose="020B0600070205080204" pitchFamily="34" charset="-128"/>
                <a:sym typeface="Symbol" pitchFamily="2" charset="2"/>
              </a:rPr>
              <a:t> </a:t>
            </a:r>
            <a:r>
              <a:rPr lang="en-US" altLang="en-US" sz="2000">
                <a:ea typeface="ＭＳ Ｐゴシック" panose="020B0600070205080204" pitchFamily="34" charset="-128"/>
              </a:rPr>
              <a:t>/10</a:t>
            </a:r>
            <a:r>
              <a:rPr lang="en-US" altLang="en-US" sz="2000" baseline="30000">
                <a:ea typeface="ＭＳ Ｐゴシック" panose="020B0600070205080204" pitchFamily="34" charset="-128"/>
              </a:rPr>
              <a:t>3</a:t>
            </a:r>
            <a:endParaRPr lang="en-US" altLang="en-US" sz="2000">
              <a:ea typeface="ＭＳ Ｐゴシック" panose="020B0600070205080204" pitchFamily="34" charset="-128"/>
            </a:endParaRPr>
          </a:p>
          <a:p>
            <a:r>
              <a:rPr lang="en-US" altLang="en-US" sz="2000">
                <a:ea typeface="ＭＳ Ｐゴシック" panose="020B0600070205080204" pitchFamily="34" charset="-128"/>
              </a:rPr>
              <a:t>giving </a:t>
            </a:r>
            <a:endParaRPr lang="en-US" altLang="en-US" sz="1800">
              <a:ea typeface="ＭＳ Ｐゴシック" panose="020B0600070205080204" pitchFamily="34" charset="-128"/>
            </a:endParaRPr>
          </a:p>
          <a:p>
            <a:pPr lvl="1">
              <a:buFontTx/>
              <a:buNone/>
            </a:pPr>
            <a:r>
              <a:rPr lang="en-US" altLang="en-US" sz="1800">
                <a:ea typeface="ＭＳ Ｐゴシック" panose="020B0600070205080204" pitchFamily="34" charset="-128"/>
              </a:rPr>
              <a:t>			log10 (I</a:t>
            </a:r>
            <a:r>
              <a:rPr lang="en-US" altLang="en-US" sz="1800" baseline="-25000">
                <a:ea typeface="ＭＳ Ｐゴシック" panose="020B0600070205080204" pitchFamily="34" charset="-128"/>
              </a:rPr>
              <a:t>o</a:t>
            </a:r>
            <a:r>
              <a:rPr lang="en-US" altLang="en-US" sz="1800">
                <a:ea typeface="ＭＳ Ｐゴシック" panose="020B0600070205080204" pitchFamily="34" charset="-128"/>
              </a:rPr>
              <a:t>/I) = </a:t>
            </a:r>
            <a:r>
              <a:rPr lang="en-US" altLang="en-US" sz="1800">
                <a:ea typeface="ＭＳ Ｐゴシック" panose="020B0600070205080204" pitchFamily="34" charset="-128"/>
                <a:sym typeface="Symbol" pitchFamily="2" charset="2"/>
              </a:rPr>
              <a:t></a:t>
            </a:r>
            <a:r>
              <a:rPr lang="en-US" altLang="en-US" sz="1800">
                <a:ea typeface="ＭＳ Ｐゴシック" panose="020B0600070205080204" pitchFamily="34" charset="-128"/>
              </a:rPr>
              <a:t>d = A     </a:t>
            </a:r>
          </a:p>
          <a:p>
            <a:pPr lvl="1">
              <a:buFontTx/>
              <a:buNone/>
            </a:pPr>
            <a:r>
              <a:rPr lang="en-US" altLang="en-US" sz="1800">
                <a:ea typeface="ＭＳ Ｐゴシック" panose="020B0600070205080204" pitchFamily="34" charset="-128"/>
              </a:rPr>
              <a:t>	where A is the </a:t>
            </a:r>
            <a:r>
              <a:rPr lang="en-US" altLang="en-US" sz="1800">
                <a:solidFill>
                  <a:srgbClr val="FF0000"/>
                </a:solidFill>
                <a:ea typeface="ＭＳ Ｐゴシック" panose="020B0600070205080204" pitchFamily="34" charset="-128"/>
              </a:rPr>
              <a:t>absorbance</a:t>
            </a:r>
            <a:r>
              <a:rPr lang="en-US" altLang="en-US" sz="1800">
                <a:ea typeface="ＭＳ Ｐゴシック" panose="020B0600070205080204" pitchFamily="34" charset="-128"/>
              </a:rPr>
              <a:t> or optical density</a:t>
            </a:r>
          </a:p>
          <a:p>
            <a:pPr lvl="1">
              <a:buFontTx/>
              <a:buNone/>
            </a:pPr>
            <a:r>
              <a:rPr lang="en-US" altLang="en-US" sz="1800">
                <a:ea typeface="ＭＳ Ｐゴシック" panose="020B0600070205080204" pitchFamily="34" charset="-128"/>
              </a:rPr>
              <a:t>	and </a:t>
            </a:r>
            <a:r>
              <a:rPr lang="en-US" altLang="en-US" sz="1800">
                <a:ea typeface="ＭＳ Ｐゴシック" panose="020B0600070205080204" pitchFamily="34" charset="-128"/>
                <a:sym typeface="Symbol" pitchFamily="2" charset="2"/>
              </a:rPr>
              <a:t></a:t>
            </a:r>
            <a:r>
              <a:rPr lang="en-US" altLang="en-US" sz="1800">
                <a:ea typeface="ＭＳ Ｐゴシック" panose="020B0600070205080204" pitchFamily="34" charset="-128"/>
              </a:rPr>
              <a:t> is the decadic </a:t>
            </a:r>
            <a:r>
              <a:rPr lang="en-US" altLang="en-US" sz="1800">
                <a:solidFill>
                  <a:srgbClr val="FF0000"/>
                </a:solidFill>
                <a:ea typeface="ＭＳ Ｐゴシック" panose="020B0600070205080204" pitchFamily="34" charset="-128"/>
              </a:rPr>
              <a:t>molar exctinction coeficient</a:t>
            </a:r>
            <a:r>
              <a:rPr lang="en-US" altLang="en-US" sz="1800">
                <a:ea typeface="ＭＳ Ｐゴシック" panose="020B0600070205080204" pitchFamily="34" charset="-128"/>
              </a:rPr>
              <a:t> in dm</a:t>
            </a:r>
            <a:r>
              <a:rPr lang="en-US" altLang="en-US" sz="1800" baseline="30000">
                <a:ea typeface="ＭＳ Ｐゴシック" panose="020B0600070205080204" pitchFamily="34" charset="-128"/>
              </a:rPr>
              <a:t>3</a:t>
            </a:r>
            <a:r>
              <a:rPr lang="en-US" altLang="en-US" sz="1800">
                <a:ea typeface="ＭＳ Ｐゴシック" panose="020B0600070205080204" pitchFamily="34" charset="-128"/>
              </a:rPr>
              <a:t>mol</a:t>
            </a:r>
            <a:r>
              <a:rPr lang="en-US" altLang="en-US" sz="1800" baseline="30000">
                <a:ea typeface="ＭＳ Ｐゴシック" panose="020B0600070205080204" pitchFamily="34" charset="-128"/>
              </a:rPr>
              <a:t>-1</a:t>
            </a:r>
            <a:r>
              <a:rPr lang="en-US" altLang="en-US" sz="1800">
                <a:ea typeface="ＭＳ Ｐゴシック" panose="020B0600070205080204" pitchFamily="34" charset="-128"/>
              </a:rPr>
              <a:t>cm</a:t>
            </a:r>
            <a:r>
              <a:rPr lang="en-US" altLang="en-US" sz="1800" baseline="30000">
                <a:ea typeface="ＭＳ Ｐゴシック" panose="020B0600070205080204" pitchFamily="34" charset="-128"/>
              </a:rPr>
              <a:t>-1</a:t>
            </a:r>
          </a:p>
        </p:txBody>
      </p:sp>
      <p:sp>
        <p:nvSpPr>
          <p:cNvPr id="57348" name="Text Box 4">
            <a:extLst>
              <a:ext uri="{FF2B5EF4-FFF2-40B4-BE49-F238E27FC236}">
                <a16:creationId xmlns:a16="http://schemas.microsoft.com/office/drawing/2014/main" id="{04293CEB-77D8-6040-93DD-1237009BCBC1}"/>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86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2D6C942-3396-3046-9E0E-FE334692A94F}"/>
              </a:ext>
            </a:extLst>
          </p:cNvPr>
          <p:cNvSpPr>
            <a:spLocks noGrp="1" noChangeArrowheads="1"/>
          </p:cNvSpPr>
          <p:nvPr>
            <p:ph type="title"/>
          </p:nvPr>
        </p:nvSpPr>
        <p:spPr>
          <a:xfrm>
            <a:off x="644525" y="0"/>
            <a:ext cx="7772400" cy="1143000"/>
          </a:xfrm>
        </p:spPr>
        <p:txBody>
          <a:bodyPr/>
          <a:lstStyle/>
          <a:p>
            <a:pPr>
              <a:defRPr/>
            </a:pPr>
            <a:r>
              <a:rPr lang="en-US" altLang="en-US">
                <a:ea typeface="+mj-ea"/>
              </a:rPr>
              <a:t>Absorbance</a:t>
            </a:r>
          </a:p>
        </p:txBody>
      </p:sp>
      <p:sp>
        <p:nvSpPr>
          <p:cNvPr id="58371" name="Rectangle 3">
            <a:extLst>
              <a:ext uri="{FF2B5EF4-FFF2-40B4-BE49-F238E27FC236}">
                <a16:creationId xmlns:a16="http://schemas.microsoft.com/office/drawing/2014/main" id="{0F47426A-12FF-0E48-9276-C3317CCF7553}"/>
              </a:ext>
            </a:extLst>
          </p:cNvPr>
          <p:cNvSpPr>
            <a:spLocks noGrp="1" noChangeArrowheads="1"/>
          </p:cNvSpPr>
          <p:nvPr>
            <p:ph type="body" idx="1"/>
          </p:nvPr>
        </p:nvSpPr>
        <p:spPr>
          <a:xfrm>
            <a:off x="189782" y="1006475"/>
            <a:ext cx="8430344" cy="4114800"/>
          </a:xfrm>
        </p:spPr>
        <p:txBody>
          <a:bodyPr/>
          <a:lstStyle/>
          <a:p>
            <a:pPr>
              <a:defRPr/>
            </a:pPr>
            <a:r>
              <a:rPr lang="en-US" altLang="en-US" sz="2400" dirty="0">
                <a:ea typeface="+mn-ea"/>
              </a:rPr>
              <a:t>O.D. units or absorbance is expressed in </a:t>
            </a:r>
            <a:r>
              <a:rPr lang="en-US" altLang="en-US" sz="2400" dirty="0">
                <a:solidFill>
                  <a:srgbClr val="FF0000"/>
                </a:solidFill>
                <a:ea typeface="+mn-ea"/>
              </a:rPr>
              <a:t>logarithmic terms</a:t>
            </a:r>
            <a:r>
              <a:rPr lang="en-US" altLang="en-US" sz="2400" dirty="0">
                <a:ea typeface="+mn-ea"/>
              </a:rPr>
              <a:t> so they are </a:t>
            </a:r>
            <a:r>
              <a:rPr lang="en-US" altLang="en-US" sz="2400" dirty="0">
                <a:solidFill>
                  <a:srgbClr val="FF0000"/>
                </a:solidFill>
                <a:ea typeface="+mn-ea"/>
              </a:rPr>
              <a:t>additive</a:t>
            </a:r>
            <a:r>
              <a:rPr lang="en-US" altLang="en-US" sz="2400" dirty="0">
                <a:ea typeface="+mn-ea"/>
              </a:rPr>
              <a:t>.</a:t>
            </a:r>
          </a:p>
          <a:p>
            <a:pPr>
              <a:defRPr/>
            </a:pPr>
            <a:r>
              <a:rPr lang="en-US" altLang="en-US" sz="2400" dirty="0">
                <a:ea typeface="+mn-ea"/>
              </a:rPr>
              <a:t>e.g. an object of O.D. of 1.0 absorbs 90% of the light. Another object of O.D. 1.0 placed in the path of the 10% of the light 10% of this light or 1% of the original light is transmitted by the second object</a:t>
            </a:r>
          </a:p>
          <a:p>
            <a:pPr>
              <a:defRPr/>
            </a:pPr>
            <a:r>
              <a:rPr lang="en-US" altLang="en-US" sz="2400" dirty="0">
                <a:ea typeface="+mn-ea"/>
              </a:rPr>
              <a:t>It is possible to express the </a:t>
            </a:r>
            <a:r>
              <a:rPr lang="en-US" altLang="en-US" sz="2400" dirty="0">
                <a:solidFill>
                  <a:srgbClr val="FF0000"/>
                </a:solidFill>
                <a:ea typeface="+mn-ea"/>
              </a:rPr>
              <a:t>absorbance</a:t>
            </a:r>
            <a:r>
              <a:rPr lang="en-US" altLang="en-US" sz="2400" dirty="0">
                <a:ea typeface="+mn-ea"/>
              </a:rPr>
              <a:t> of a mixture of substances at a particular wavelength as the </a:t>
            </a:r>
            <a:r>
              <a:rPr lang="en-US" altLang="en-US" sz="2400" dirty="0">
                <a:solidFill>
                  <a:srgbClr val="FF0000"/>
                </a:solidFill>
                <a:ea typeface="+mn-ea"/>
              </a:rPr>
              <a:t>sum</a:t>
            </a:r>
            <a:r>
              <a:rPr lang="en-US" altLang="en-US" sz="2400" dirty="0">
                <a:ea typeface="+mn-ea"/>
              </a:rPr>
              <a:t> of the absorbances of the components</a:t>
            </a:r>
          </a:p>
          <a:p>
            <a:pPr>
              <a:defRPr/>
            </a:pPr>
            <a:r>
              <a:rPr lang="en-US" altLang="en-US" sz="2400" dirty="0">
                <a:ea typeface="+mn-ea"/>
              </a:rPr>
              <a:t>You can calculate the cross sectional area of a molecule to determine how efficient it will absorb photons. The </a:t>
            </a:r>
            <a:r>
              <a:rPr lang="en-US" altLang="en-US" sz="2400" dirty="0">
                <a:solidFill>
                  <a:srgbClr val="FF0000"/>
                </a:solidFill>
                <a:ea typeface="+mn-ea"/>
              </a:rPr>
              <a:t>extinction coefficient</a:t>
            </a:r>
            <a:r>
              <a:rPr lang="en-US" altLang="en-US" sz="2400" dirty="0">
                <a:ea typeface="+mn-ea"/>
              </a:rPr>
              <a:t> indicates this value</a:t>
            </a:r>
          </a:p>
        </p:txBody>
      </p:sp>
      <p:sp>
        <p:nvSpPr>
          <p:cNvPr id="58372" name="Text Box 4">
            <a:extLst>
              <a:ext uri="{FF2B5EF4-FFF2-40B4-BE49-F238E27FC236}">
                <a16:creationId xmlns:a16="http://schemas.microsoft.com/office/drawing/2014/main" id="{C91FB5C3-3F6A-0F41-9AA0-AF5AA2CF2936}"/>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87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62FFD1D-E71E-094E-A899-27A8CFC8DDA9}"/>
              </a:ext>
            </a:extLst>
          </p:cNvPr>
          <p:cNvSpPr>
            <a:spLocks noGrp="1" noChangeArrowheads="1"/>
          </p:cNvSpPr>
          <p:nvPr>
            <p:ph type="title"/>
          </p:nvPr>
        </p:nvSpPr>
        <p:spPr>
          <a:extLst>
            <a:ext uri="{91240B29-F687-4f45-9708-019B960494DF}"/>
          </a:extLst>
        </p:spPr>
        <p:txBody>
          <a:bodyPr lIns="90488" tIns="44450" rIns="90488" bIns="44450"/>
          <a:lstStyle/>
          <a:p>
            <a:pPr>
              <a:defRPr/>
            </a:pPr>
            <a:r>
              <a:rPr lang="en-US" altLang="en-US" sz="4800">
                <a:ea typeface="+mj-ea"/>
              </a:rPr>
              <a:t>Fluorescence</a:t>
            </a:r>
          </a:p>
        </p:txBody>
      </p:sp>
      <p:sp>
        <p:nvSpPr>
          <p:cNvPr id="87043" name="Rectangle 3">
            <a:extLst>
              <a:ext uri="{FF2B5EF4-FFF2-40B4-BE49-F238E27FC236}">
                <a16:creationId xmlns:a16="http://schemas.microsoft.com/office/drawing/2014/main" id="{C6C80337-644F-784F-ADA6-6B2EDB230670}"/>
              </a:ext>
            </a:extLst>
          </p:cNvPr>
          <p:cNvSpPr>
            <a:spLocks noGrp="1" noChangeArrowheads="1"/>
          </p:cNvSpPr>
          <p:nvPr>
            <p:ph type="body" idx="1"/>
          </p:nvPr>
        </p:nvSpPr>
        <p:spPr>
          <a:extLst>
            <a:ext uri="{91240B29-F687-4f45-9708-019B960494DF}"/>
          </a:extLst>
        </p:spPr>
        <p:txBody>
          <a:bodyPr lIns="90488" tIns="44450" rIns="90488" bIns="44450"/>
          <a:lstStyle/>
          <a:p>
            <a:pPr>
              <a:defRPr/>
            </a:pPr>
            <a:r>
              <a:rPr lang="en-US" altLang="en-US" dirty="0">
                <a:ea typeface="+mn-ea"/>
              </a:rPr>
              <a:t>Photon emission as an electron returns from an excited state to ground state</a:t>
            </a:r>
          </a:p>
          <a:p>
            <a:pPr>
              <a:defRPr/>
            </a:pPr>
            <a:endParaRPr lang="en-US" altLang="en-US" dirty="0">
              <a:ea typeface="+mn-ea"/>
            </a:endParaRPr>
          </a:p>
          <a:p>
            <a:pPr>
              <a:defRPr/>
            </a:pPr>
            <a:r>
              <a:rPr lang="en-US" altLang="en-US" dirty="0">
                <a:ea typeface="+mn-ea"/>
              </a:rPr>
              <a:t>(More details in a later lecture)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757C373-1974-3B43-AC1C-F9F6E38D910C}"/>
              </a:ext>
            </a:extLst>
          </p:cNvPr>
          <p:cNvSpPr>
            <a:spLocks noGrp="1" noChangeArrowheads="1"/>
          </p:cNvSpPr>
          <p:nvPr>
            <p:ph type="title"/>
          </p:nvPr>
        </p:nvSpPr>
        <p:spPr>
          <a:xfrm>
            <a:off x="998538" y="158750"/>
            <a:ext cx="6908800" cy="569913"/>
          </a:xfrm>
          <a:extLst>
            <a:ext uri="{91240B29-F687-4f45-9708-019B960494DF}"/>
          </a:extLst>
        </p:spPr>
        <p:txBody>
          <a:bodyPr lIns="90488" tIns="44450" rIns="90488" bIns="44450"/>
          <a:lstStyle/>
          <a:p>
            <a:pPr>
              <a:defRPr/>
            </a:pPr>
            <a:r>
              <a:rPr lang="en-US" altLang="en-US" b="1" dirty="0">
                <a:ea typeface="+mj-ea"/>
              </a:rPr>
              <a:t>Parameters</a:t>
            </a:r>
          </a:p>
        </p:txBody>
      </p:sp>
      <p:sp>
        <p:nvSpPr>
          <p:cNvPr id="40962" name="Rectangle 3">
            <a:extLst>
              <a:ext uri="{FF2B5EF4-FFF2-40B4-BE49-F238E27FC236}">
                <a16:creationId xmlns:a16="http://schemas.microsoft.com/office/drawing/2014/main" id="{70F80BD6-27B6-E94E-9835-C543F80D1E2F}"/>
              </a:ext>
            </a:extLst>
          </p:cNvPr>
          <p:cNvSpPr>
            <a:spLocks noGrp="1" noChangeArrowheads="1"/>
          </p:cNvSpPr>
          <p:nvPr>
            <p:ph type="body" idx="1"/>
          </p:nvPr>
        </p:nvSpPr>
        <p:spPr>
          <a:xfrm>
            <a:off x="209550" y="1195388"/>
            <a:ext cx="8548688" cy="4814887"/>
          </a:xfrm>
        </p:spPr>
        <p:txBody>
          <a:bodyPr lIns="90488" tIns="44450" rIns="90488" bIns="44450"/>
          <a:lstStyle/>
          <a:p>
            <a:r>
              <a:rPr lang="en-US" altLang="en-US" sz="2400">
                <a:ea typeface="ＭＳ Ｐゴシック" panose="020B0600070205080204" pitchFamily="34" charset="-128"/>
              </a:rPr>
              <a:t>Extinction Coefficient</a:t>
            </a:r>
          </a:p>
          <a:p>
            <a:pPr lvl="1"/>
            <a:r>
              <a:rPr lang="en-US" altLang="en-US" sz="2000">
                <a:ea typeface="ＭＳ Ｐゴシック" panose="020B0600070205080204" pitchFamily="34" charset="-128"/>
              </a:rPr>
              <a:t> </a:t>
            </a:r>
            <a:r>
              <a:rPr lang="en-US" altLang="en-US" sz="2000" b="1">
                <a:latin typeface="Symbol" pitchFamily="2" charset="2"/>
                <a:ea typeface="ＭＳ Ｐゴシック" panose="020B0600070205080204" pitchFamily="34" charset="-128"/>
              </a:rPr>
              <a:t></a:t>
            </a:r>
            <a:r>
              <a:rPr lang="en-US" altLang="en-US" sz="1400">
                <a:ea typeface="ＭＳ Ｐゴシック" panose="020B0600070205080204" pitchFamily="34" charset="-128"/>
              </a:rPr>
              <a:t>  </a:t>
            </a:r>
            <a:r>
              <a:rPr lang="en-US" altLang="en-US" sz="1600">
                <a:ea typeface="ＭＳ Ｐゴシック" panose="020B0600070205080204" pitchFamily="34" charset="-128"/>
              </a:rPr>
              <a:t>refers to a single wavelength (usually the absorption maximum) (The extinction coefficient is determined by measuring the absorbance at a reference wavelength (characteristic of the absorbing molecule) for a one molar (</a:t>
            </a:r>
            <a:r>
              <a:rPr lang="en-US" altLang="en-US" sz="1600" b="1">
                <a:ea typeface="ＭＳ Ｐゴシック" panose="020B0600070205080204" pitchFamily="34" charset="-128"/>
              </a:rPr>
              <a:t>M</a:t>
            </a:r>
            <a:r>
              <a:rPr lang="en-US" altLang="en-US" sz="1600">
                <a:ea typeface="ＭＳ Ｐゴシック" panose="020B0600070205080204" pitchFamily="34" charset="-128"/>
              </a:rPr>
              <a:t>) concentration (one mole per liter) of the target chemical in a cuvette having a one-centimeter path length.) </a:t>
            </a:r>
          </a:p>
          <a:p>
            <a:pPr lvl="1"/>
            <a:r>
              <a:rPr lang="en-US" altLang="en-US" sz="1600">
                <a:ea typeface="ＭＳ Ｐゴシック" panose="020B0600070205080204" pitchFamily="34" charset="-128"/>
              </a:rPr>
              <a:t>the intrinsic lifetime of a fluorophore is inversely proportional to the extinction coefficient, molecules exhibiting a high extinction coefficient have an excited state with a short intrinsic lifetime.</a:t>
            </a:r>
          </a:p>
          <a:p>
            <a:r>
              <a:rPr lang="en-US" altLang="en-US" sz="2400">
                <a:ea typeface="ＭＳ Ｐゴシック" panose="020B0600070205080204" pitchFamily="34" charset="-128"/>
              </a:rPr>
              <a:t>Quantum Yield</a:t>
            </a:r>
          </a:p>
          <a:p>
            <a:pPr lvl="1"/>
            <a:r>
              <a:rPr lang="en-US" altLang="en-US" sz="2000">
                <a:ea typeface="ＭＳ Ｐゴシック" panose="020B0600070205080204" pitchFamily="34" charset="-128"/>
              </a:rPr>
              <a:t>Q</a:t>
            </a:r>
            <a:r>
              <a:rPr lang="en-US" altLang="en-US" sz="2000" baseline="-25000">
                <a:ea typeface="ＭＳ Ｐゴシック" panose="020B0600070205080204" pitchFamily="34" charset="-128"/>
              </a:rPr>
              <a:t>f  </a:t>
            </a:r>
            <a:r>
              <a:rPr lang="en-US" altLang="en-US" sz="2000">
                <a:ea typeface="ＭＳ Ｐゴシック" panose="020B0600070205080204" pitchFamily="34" charset="-128"/>
              </a:rPr>
              <a:t> </a:t>
            </a:r>
            <a:r>
              <a:rPr lang="en-US" altLang="en-US" sz="1600">
                <a:ea typeface="ＭＳ Ｐゴシック" panose="020B0600070205080204" pitchFamily="34" charset="-128"/>
              </a:rPr>
              <a:t>is a measure of the integrated photon emission over the fluorophore spectral band</a:t>
            </a:r>
          </a:p>
          <a:p>
            <a:pPr lvl="1"/>
            <a:r>
              <a:rPr lang="en-US" altLang="en-US" sz="1600">
                <a:ea typeface="ＭＳ Ｐゴシック" panose="020B0600070205080204" pitchFamily="34" charset="-128"/>
              </a:rPr>
              <a:t>Expressed as ratio of photons emitted to the number of photons absorbed (zero to 1 (best)</a:t>
            </a:r>
            <a:endParaRPr lang="en-US" altLang="en-US" sz="2000">
              <a:ea typeface="ＭＳ Ｐゴシック" panose="020B0600070205080204" pitchFamily="34" charset="-128"/>
            </a:endParaRPr>
          </a:p>
          <a:p>
            <a:r>
              <a:rPr lang="en-US" altLang="en-US" sz="2400">
                <a:ea typeface="ＭＳ Ｐゴシック" panose="020B0600070205080204" pitchFamily="34" charset="-128"/>
              </a:rPr>
              <a:t>At sub-saturation excitation rates, fluorescence intensity is proportional to the product of </a:t>
            </a:r>
            <a:r>
              <a:rPr lang="en-US" altLang="en-US" sz="2400" b="1">
                <a:latin typeface="Symbol" pitchFamily="2" charset="2"/>
                <a:ea typeface="ＭＳ Ｐゴシック" panose="020B0600070205080204" pitchFamily="34" charset="-128"/>
              </a:rPr>
              <a:t></a:t>
            </a:r>
            <a:r>
              <a:rPr lang="en-US" altLang="en-US" sz="2400">
                <a:ea typeface="ＭＳ Ｐゴシック" panose="020B0600070205080204" pitchFamily="34" charset="-128"/>
              </a:rPr>
              <a:t> and Q</a:t>
            </a:r>
            <a:r>
              <a:rPr lang="en-US" altLang="en-US" sz="2400" baseline="-25000">
                <a:ea typeface="ＭＳ Ｐゴシック" panose="020B0600070205080204" pitchFamily="34" charset="-128"/>
              </a:rPr>
              <a:t>f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23BAA07-E35E-784B-912A-984337A9C523}"/>
              </a:ext>
            </a:extLst>
          </p:cNvPr>
          <p:cNvSpPr>
            <a:spLocks noGrp="1" noChangeArrowheads="1"/>
          </p:cNvSpPr>
          <p:nvPr>
            <p:ph type="title"/>
          </p:nvPr>
        </p:nvSpPr>
        <p:spPr>
          <a:xfrm>
            <a:off x="504825" y="0"/>
            <a:ext cx="7772400" cy="1143000"/>
          </a:xfrm>
          <a:extLst>
            <a:ext uri="{91240B29-F687-4f45-9708-019B960494DF}"/>
          </a:extLst>
        </p:spPr>
        <p:txBody>
          <a:bodyPr lIns="90488" tIns="44450" rIns="90488" bIns="44450"/>
          <a:lstStyle/>
          <a:p>
            <a:pPr>
              <a:defRPr/>
            </a:pPr>
            <a:r>
              <a:rPr lang="en-US" altLang="en-US" sz="4800" dirty="0">
                <a:ea typeface="+mj-ea"/>
              </a:rPr>
              <a:t>Fluorescence</a:t>
            </a:r>
          </a:p>
        </p:txBody>
      </p:sp>
      <p:sp>
        <p:nvSpPr>
          <p:cNvPr id="95235" name="Rectangle 3">
            <a:extLst>
              <a:ext uri="{FF2B5EF4-FFF2-40B4-BE49-F238E27FC236}">
                <a16:creationId xmlns:a16="http://schemas.microsoft.com/office/drawing/2014/main" id="{6AA5FA04-0FCF-BA47-A02E-C9D4D0FD613A}"/>
              </a:ext>
            </a:extLst>
          </p:cNvPr>
          <p:cNvSpPr>
            <a:spLocks noGrp="1" noChangeArrowheads="1"/>
          </p:cNvSpPr>
          <p:nvPr>
            <p:ph type="body" idx="1"/>
          </p:nvPr>
        </p:nvSpPr>
        <p:spPr>
          <a:xfrm>
            <a:off x="685800" y="1981200"/>
            <a:ext cx="7772400" cy="1447800"/>
          </a:xfrm>
          <a:extLst>
            <a:ext uri="{91240B29-F687-4f45-9708-019B960494DF}"/>
          </a:extLst>
        </p:spPr>
        <p:txBody>
          <a:bodyPr lIns="90488" tIns="44450" rIns="90488" bIns="44450"/>
          <a:lstStyle/>
          <a:p>
            <a:pPr>
              <a:defRPr/>
            </a:pPr>
            <a:r>
              <a:rPr lang="en-US" altLang="en-US" b="1">
                <a:ea typeface="+mn-ea"/>
              </a:rPr>
              <a:t>Quantum Yield</a:t>
            </a:r>
          </a:p>
        </p:txBody>
      </p:sp>
      <p:grpSp>
        <p:nvGrpSpPr>
          <p:cNvPr id="41987" name="Group 4">
            <a:extLst>
              <a:ext uri="{FF2B5EF4-FFF2-40B4-BE49-F238E27FC236}">
                <a16:creationId xmlns:a16="http://schemas.microsoft.com/office/drawing/2014/main" id="{2D51A956-1A66-9546-AF5F-5EDCD79D84E3}"/>
              </a:ext>
            </a:extLst>
          </p:cNvPr>
          <p:cNvGrpSpPr>
            <a:grpSpLocks/>
          </p:cNvGrpSpPr>
          <p:nvPr/>
        </p:nvGrpSpPr>
        <p:grpSpPr bwMode="auto">
          <a:xfrm>
            <a:off x="1617663" y="2632075"/>
            <a:ext cx="4395787" cy="1173163"/>
            <a:chOff x="1019" y="1658"/>
            <a:chExt cx="2769" cy="739"/>
          </a:xfrm>
        </p:grpSpPr>
        <p:sp>
          <p:nvSpPr>
            <p:cNvPr id="95237" name="Rectangle 5">
              <a:extLst>
                <a:ext uri="{FF2B5EF4-FFF2-40B4-BE49-F238E27FC236}">
                  <a16:creationId xmlns:a16="http://schemas.microsoft.com/office/drawing/2014/main" id="{282FC434-B49A-C247-B71C-B98FAD177B0D}"/>
                </a:ext>
              </a:extLst>
            </p:cNvPr>
            <p:cNvSpPr>
              <a:spLocks noChangeArrowheads="1"/>
            </p:cNvSpPr>
            <p:nvPr/>
          </p:nvSpPr>
          <p:spPr bwMode="auto">
            <a:xfrm>
              <a:off x="1859" y="1658"/>
              <a:ext cx="1922" cy="739"/>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a:spcBef>
                  <a:spcPct val="20000"/>
                </a:spcBef>
                <a:defRPr/>
              </a:pPr>
              <a:r>
                <a:rPr lang="en-US" altLang="en-US" sz="3200">
                  <a:latin typeface="Times New Roman" charset="0"/>
                  <a:ea typeface="+mn-ea"/>
                </a:rPr>
                <a:t>photons emitted</a:t>
              </a:r>
            </a:p>
            <a:p>
              <a:pPr>
                <a:spcBef>
                  <a:spcPct val="20000"/>
                </a:spcBef>
                <a:defRPr/>
              </a:pPr>
              <a:r>
                <a:rPr lang="en-US" altLang="en-US" sz="3200">
                  <a:latin typeface="Times New Roman" charset="0"/>
                  <a:ea typeface="+mn-ea"/>
                </a:rPr>
                <a:t>photons absorbed</a:t>
              </a:r>
            </a:p>
          </p:txBody>
        </p:sp>
        <p:sp>
          <p:nvSpPr>
            <p:cNvPr id="95238" name="Line 6">
              <a:extLst>
                <a:ext uri="{FF2B5EF4-FFF2-40B4-BE49-F238E27FC236}">
                  <a16:creationId xmlns:a16="http://schemas.microsoft.com/office/drawing/2014/main" id="{1E392020-326A-E24B-9541-470EE85C6C07}"/>
                </a:ext>
              </a:extLst>
            </p:cNvPr>
            <p:cNvSpPr>
              <a:spLocks noChangeShapeType="1"/>
            </p:cNvSpPr>
            <p:nvPr/>
          </p:nvSpPr>
          <p:spPr bwMode="auto">
            <a:xfrm>
              <a:off x="1780" y="2052"/>
              <a:ext cx="2008" cy="0"/>
            </a:xfrm>
            <a:prstGeom prst="line">
              <a:avLst/>
            </a:prstGeom>
            <a:noFill/>
            <a:ln w="12700">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5239" name="Rectangle 7">
              <a:extLst>
                <a:ext uri="{FF2B5EF4-FFF2-40B4-BE49-F238E27FC236}">
                  <a16:creationId xmlns:a16="http://schemas.microsoft.com/office/drawing/2014/main" id="{9263881A-AF2B-8C49-B09F-054C1349848A}"/>
                </a:ext>
              </a:extLst>
            </p:cNvPr>
            <p:cNvSpPr>
              <a:spLocks noChangeArrowheads="1"/>
            </p:cNvSpPr>
            <p:nvPr/>
          </p:nvSpPr>
          <p:spPr bwMode="auto">
            <a:xfrm>
              <a:off x="1019" y="1856"/>
              <a:ext cx="654" cy="410"/>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a:defRPr/>
              </a:pPr>
              <a:r>
                <a:rPr lang="en-US" altLang="en-US" sz="3600" b="1">
                  <a:latin typeface="Times New Roman" charset="0"/>
                  <a:ea typeface="+mn-ea"/>
                </a:rPr>
                <a:t>Q = </a:t>
              </a:r>
            </a:p>
          </p:txBody>
        </p:sp>
      </p:grpSp>
      <p:sp>
        <p:nvSpPr>
          <p:cNvPr id="41988" name="Rectangle 8">
            <a:extLst>
              <a:ext uri="{FF2B5EF4-FFF2-40B4-BE49-F238E27FC236}">
                <a16:creationId xmlns:a16="http://schemas.microsoft.com/office/drawing/2014/main" id="{F0598663-0218-FE4C-9151-8BAB0F8F59D9}"/>
              </a:ext>
            </a:extLst>
          </p:cNvPr>
          <p:cNvSpPr>
            <a:spLocks noChangeArrowheads="1"/>
          </p:cNvSpPr>
          <p:nvPr/>
        </p:nvSpPr>
        <p:spPr bwMode="auto">
          <a:xfrm>
            <a:off x="590550" y="3981450"/>
            <a:ext cx="7772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r>
              <a:rPr lang="en-US" altLang="en-US" b="1">
                <a:latin typeface="Times New Roman" panose="02020603050405020304" pitchFamily="18" charset="0"/>
              </a:rPr>
              <a:t>Fluorescence Lifetime (</a:t>
            </a:r>
            <a:r>
              <a:rPr lang="en-US" altLang="en-US" b="1">
                <a:latin typeface="Symbol" pitchFamily="2" charset="2"/>
              </a:rPr>
              <a:t>)</a:t>
            </a:r>
            <a:endParaRPr lang="en-US" altLang="en-US" b="1">
              <a:latin typeface="Times New Roman" panose="02020603050405020304" pitchFamily="18" charset="0"/>
            </a:endParaRPr>
          </a:p>
          <a:p>
            <a:pPr lvl="1">
              <a:buFontTx/>
              <a:buNone/>
            </a:pPr>
            <a:r>
              <a:rPr lang="en-US" altLang="en-US" sz="3200">
                <a:latin typeface="Times New Roman" panose="02020603050405020304" pitchFamily="18" charset="0"/>
              </a:rPr>
              <a:t>-</a:t>
            </a:r>
            <a:r>
              <a:rPr lang="en-US" altLang="en-US">
                <a:latin typeface="Times New Roman" panose="02020603050405020304" pitchFamily="18" charset="0"/>
              </a:rPr>
              <a:t> is the time delay between the absorbance and the emission</a:t>
            </a:r>
          </a:p>
        </p:txBody>
      </p:sp>
      <p:sp>
        <p:nvSpPr>
          <p:cNvPr id="41989" name="Rectangle 9">
            <a:extLst>
              <a:ext uri="{FF2B5EF4-FFF2-40B4-BE49-F238E27FC236}">
                <a16:creationId xmlns:a16="http://schemas.microsoft.com/office/drawing/2014/main" id="{3ADE358B-BE75-1443-8680-ED55AF7D5706}"/>
              </a:ext>
            </a:extLst>
          </p:cNvPr>
          <p:cNvSpPr>
            <a:spLocks noChangeArrowheads="1"/>
          </p:cNvSpPr>
          <p:nvPr/>
        </p:nvSpPr>
        <p:spPr bwMode="auto">
          <a:xfrm>
            <a:off x="6818313" y="2603500"/>
            <a:ext cx="1630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lgn="ctr">
              <a:spcBef>
                <a:spcPct val="0"/>
              </a:spcBef>
              <a:buFontTx/>
              <a:buNone/>
            </a:pPr>
            <a:r>
              <a:rPr lang="en-US" altLang="en-US" sz="3600" b="1">
                <a:latin typeface="Times New Roman" panose="02020603050405020304" pitchFamily="18" charset="0"/>
              </a:rPr>
              <a:t>k</a:t>
            </a:r>
            <a:r>
              <a:rPr lang="en-US" altLang="en-US" sz="3600" b="1" baseline="-25000">
                <a:latin typeface="Times New Roman" panose="02020603050405020304" pitchFamily="18" charset="0"/>
              </a:rPr>
              <a:t>r</a:t>
            </a:r>
            <a:endParaRPr lang="en-US" altLang="en-US" sz="3600" b="1">
              <a:latin typeface="Times New Roman" panose="02020603050405020304" pitchFamily="18" charset="0"/>
            </a:endParaRPr>
          </a:p>
          <a:p>
            <a:pPr algn="ctr">
              <a:spcBef>
                <a:spcPct val="0"/>
              </a:spcBef>
              <a:buFontTx/>
              <a:buNone/>
            </a:pPr>
            <a:r>
              <a:rPr lang="en-US" altLang="en-US" sz="3600" b="1">
                <a:latin typeface="Times New Roman" panose="02020603050405020304" pitchFamily="18" charset="0"/>
              </a:rPr>
              <a:t>k</a:t>
            </a:r>
            <a:r>
              <a:rPr lang="en-US" altLang="en-US" sz="3600" b="1" baseline="-25000">
                <a:latin typeface="Times New Roman" panose="02020603050405020304" pitchFamily="18" charset="0"/>
              </a:rPr>
              <a:t>r</a:t>
            </a:r>
            <a:r>
              <a:rPr lang="en-US" altLang="en-US" sz="3600" b="1">
                <a:latin typeface="Times New Roman" panose="02020603050405020304" pitchFamily="18" charset="0"/>
              </a:rPr>
              <a:t> + k</a:t>
            </a:r>
            <a:r>
              <a:rPr lang="en-US" altLang="en-US" sz="3600" b="1" baseline="-25000">
                <a:latin typeface="Times New Roman" panose="02020603050405020304" pitchFamily="18" charset="0"/>
              </a:rPr>
              <a:t>nr</a:t>
            </a:r>
          </a:p>
        </p:txBody>
      </p:sp>
      <p:sp>
        <p:nvSpPr>
          <p:cNvPr id="95242" name="Line 10">
            <a:extLst>
              <a:ext uri="{FF2B5EF4-FFF2-40B4-BE49-F238E27FC236}">
                <a16:creationId xmlns:a16="http://schemas.microsoft.com/office/drawing/2014/main" id="{66B08DE6-90AB-9444-B5CE-453F92FDA618}"/>
              </a:ext>
            </a:extLst>
          </p:cNvPr>
          <p:cNvSpPr>
            <a:spLocks noChangeShapeType="1"/>
          </p:cNvSpPr>
          <p:nvPr/>
        </p:nvSpPr>
        <p:spPr bwMode="auto">
          <a:xfrm>
            <a:off x="6750050" y="3238500"/>
            <a:ext cx="1644650" cy="0"/>
          </a:xfrm>
          <a:prstGeom prst="line">
            <a:avLst/>
          </a:prstGeom>
          <a:noFill/>
          <a:ln w="12700">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5243" name="Rectangle 11">
            <a:extLst>
              <a:ext uri="{FF2B5EF4-FFF2-40B4-BE49-F238E27FC236}">
                <a16:creationId xmlns:a16="http://schemas.microsoft.com/office/drawing/2014/main" id="{551E790B-0E77-7748-B215-2B478D4B0C87}"/>
              </a:ext>
            </a:extLst>
          </p:cNvPr>
          <p:cNvSpPr>
            <a:spLocks noChangeArrowheads="1"/>
          </p:cNvSpPr>
          <p:nvPr/>
        </p:nvSpPr>
        <p:spPr bwMode="auto">
          <a:xfrm>
            <a:off x="6113463" y="2927350"/>
            <a:ext cx="454025" cy="650875"/>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a:defRPr/>
            </a:pPr>
            <a:r>
              <a:rPr lang="en-US" altLang="en-US" sz="3600" b="1">
                <a:latin typeface="Times New Roman" charset="0"/>
                <a:ea typeface="+mn-ea"/>
              </a:rPr>
              <a:t>=</a:t>
            </a:r>
          </a:p>
        </p:txBody>
      </p:sp>
      <p:sp>
        <p:nvSpPr>
          <p:cNvPr id="95244" name="Rectangle 12">
            <a:extLst>
              <a:ext uri="{FF2B5EF4-FFF2-40B4-BE49-F238E27FC236}">
                <a16:creationId xmlns:a16="http://schemas.microsoft.com/office/drawing/2014/main" id="{BFA84A30-9E8E-9F4A-8A12-024E19F36253}"/>
              </a:ext>
            </a:extLst>
          </p:cNvPr>
          <p:cNvSpPr>
            <a:spLocks noChangeArrowheads="1"/>
          </p:cNvSpPr>
          <p:nvPr/>
        </p:nvSpPr>
        <p:spPr bwMode="auto">
          <a:xfrm>
            <a:off x="4951413" y="5346700"/>
            <a:ext cx="1630362" cy="1200150"/>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algn="ctr">
              <a:defRPr/>
            </a:pPr>
            <a:r>
              <a:rPr lang="en-US" altLang="en-US" sz="3600" b="1">
                <a:latin typeface="Times New Roman" charset="0"/>
                <a:ea typeface="+mn-ea"/>
              </a:rPr>
              <a:t>1</a:t>
            </a:r>
          </a:p>
          <a:p>
            <a:pPr algn="ctr">
              <a:defRPr/>
            </a:pPr>
            <a:r>
              <a:rPr lang="en-US" altLang="en-US" sz="3600" b="1">
                <a:latin typeface="Times New Roman" charset="0"/>
                <a:ea typeface="+mn-ea"/>
              </a:rPr>
              <a:t>k</a:t>
            </a:r>
            <a:r>
              <a:rPr lang="en-US" altLang="en-US" sz="3600" b="1" baseline="-25000">
                <a:latin typeface="Times New Roman" charset="0"/>
                <a:ea typeface="+mn-ea"/>
              </a:rPr>
              <a:t>r</a:t>
            </a:r>
            <a:r>
              <a:rPr lang="en-US" altLang="en-US" sz="3600" b="1">
                <a:latin typeface="Times New Roman" charset="0"/>
                <a:ea typeface="+mn-ea"/>
              </a:rPr>
              <a:t> + k</a:t>
            </a:r>
            <a:r>
              <a:rPr lang="en-US" altLang="en-US" sz="3600" b="1" baseline="-25000">
                <a:latin typeface="Times New Roman" charset="0"/>
                <a:ea typeface="+mn-ea"/>
              </a:rPr>
              <a:t>nr</a:t>
            </a:r>
          </a:p>
        </p:txBody>
      </p:sp>
      <p:sp>
        <p:nvSpPr>
          <p:cNvPr id="95245" name="Line 13">
            <a:extLst>
              <a:ext uri="{FF2B5EF4-FFF2-40B4-BE49-F238E27FC236}">
                <a16:creationId xmlns:a16="http://schemas.microsoft.com/office/drawing/2014/main" id="{18198EB0-B181-BE4A-A0F2-B433ACF6BF51}"/>
              </a:ext>
            </a:extLst>
          </p:cNvPr>
          <p:cNvSpPr>
            <a:spLocks noChangeShapeType="1"/>
          </p:cNvSpPr>
          <p:nvPr/>
        </p:nvSpPr>
        <p:spPr bwMode="auto">
          <a:xfrm>
            <a:off x="4883150" y="5981700"/>
            <a:ext cx="1644650" cy="0"/>
          </a:xfrm>
          <a:prstGeom prst="line">
            <a:avLst/>
          </a:prstGeom>
          <a:noFill/>
          <a:ln w="12700">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95246" name="Rectangle 14">
            <a:extLst>
              <a:ext uri="{FF2B5EF4-FFF2-40B4-BE49-F238E27FC236}">
                <a16:creationId xmlns:a16="http://schemas.microsoft.com/office/drawing/2014/main" id="{33B0E9D1-F064-F94E-86BA-E2000A304B97}"/>
              </a:ext>
            </a:extLst>
          </p:cNvPr>
          <p:cNvSpPr>
            <a:spLocks noChangeArrowheads="1"/>
          </p:cNvSpPr>
          <p:nvPr/>
        </p:nvSpPr>
        <p:spPr bwMode="auto">
          <a:xfrm>
            <a:off x="4246563" y="5670550"/>
            <a:ext cx="454025" cy="650875"/>
          </a:xfrm>
          <a:prstGeom prst="rect">
            <a:avLst/>
          </a:prstGeom>
          <a:noFill/>
          <a:ln>
            <a:noFill/>
          </a:ln>
          <a:effectLst/>
          <a:extLst>
            <a:ext uri="{909E8E84-426E-40dd-AFC4-6F175D3DCCD1}"/>
            <a:ext uri="{91240B29-F687-4f45-9708-019B960494DF}"/>
            <a:ext uri="{AF507438-7753-43e0-B8FC-AC1667EBCBE1}"/>
          </a:extLst>
        </p:spPr>
        <p:txBody>
          <a:bodyPr wrap="none" lIns="90488" tIns="44450" rIns="90488" bIns="44450">
            <a:spAutoFit/>
          </a:bodyPr>
          <a:lstStyle/>
          <a:p>
            <a:pPr>
              <a:defRPr/>
            </a:pPr>
            <a:r>
              <a:rPr lang="en-US" altLang="en-US" sz="3600" b="1">
                <a:latin typeface="Times New Roman" charset="0"/>
                <a:ea typeface="+mn-ea"/>
              </a:rPr>
              <a:t>=</a:t>
            </a:r>
          </a:p>
        </p:txBody>
      </p:sp>
      <p:sp>
        <p:nvSpPr>
          <p:cNvPr id="41995" name="Rectangle 15">
            <a:extLst>
              <a:ext uri="{FF2B5EF4-FFF2-40B4-BE49-F238E27FC236}">
                <a16:creationId xmlns:a16="http://schemas.microsoft.com/office/drawing/2014/main" id="{34981F49-36B9-854D-AEBF-83AF2D7390E0}"/>
              </a:ext>
            </a:extLst>
          </p:cNvPr>
          <p:cNvSpPr>
            <a:spLocks noChangeArrowheads="1"/>
          </p:cNvSpPr>
          <p:nvPr/>
        </p:nvSpPr>
        <p:spPr bwMode="auto">
          <a:xfrm>
            <a:off x="3598863" y="5465763"/>
            <a:ext cx="49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5400" b="1">
                <a:latin typeface="Symbol" pitchFamily="2" charset="2"/>
              </a:rPr>
              <a:t></a:t>
            </a:r>
          </a:p>
        </p:txBody>
      </p:sp>
      <p:sp>
        <p:nvSpPr>
          <p:cNvPr id="41996" name="Rectangle 16">
            <a:extLst>
              <a:ext uri="{FF2B5EF4-FFF2-40B4-BE49-F238E27FC236}">
                <a16:creationId xmlns:a16="http://schemas.microsoft.com/office/drawing/2014/main" id="{00C6ABCB-6E2A-784A-84CA-42BB116CD5A2}"/>
              </a:ext>
            </a:extLst>
          </p:cNvPr>
          <p:cNvSpPr>
            <a:spLocks noChangeArrowheads="1"/>
          </p:cNvSpPr>
          <p:nvPr/>
        </p:nvSpPr>
        <p:spPr bwMode="auto">
          <a:xfrm>
            <a:off x="6116638" y="2151063"/>
            <a:ext cx="2478087" cy="2174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41997" name="Rectangle 17">
            <a:extLst>
              <a:ext uri="{FF2B5EF4-FFF2-40B4-BE49-F238E27FC236}">
                <a16:creationId xmlns:a16="http://schemas.microsoft.com/office/drawing/2014/main" id="{BD7248C7-141A-AB4F-8185-C0DF7BDF627F}"/>
              </a:ext>
            </a:extLst>
          </p:cNvPr>
          <p:cNvSpPr>
            <a:spLocks noChangeArrowheads="1"/>
          </p:cNvSpPr>
          <p:nvPr/>
        </p:nvSpPr>
        <p:spPr bwMode="auto">
          <a:xfrm>
            <a:off x="3263900" y="5527675"/>
            <a:ext cx="3554413" cy="1096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9DD8850-FD6D-9D42-8D3B-CF0043A252B6}"/>
              </a:ext>
            </a:extLst>
          </p:cNvPr>
          <p:cNvSpPr>
            <a:spLocks noGrp="1" noChangeArrowheads="1"/>
          </p:cNvSpPr>
          <p:nvPr>
            <p:ph type="title"/>
          </p:nvPr>
        </p:nvSpPr>
        <p:spPr>
          <a:xfrm>
            <a:off x="665163" y="0"/>
            <a:ext cx="7772400" cy="879475"/>
          </a:xfrm>
          <a:extLst>
            <a:ext uri="{91240B29-F687-4f45-9708-019B960494DF}"/>
          </a:extLst>
        </p:spPr>
        <p:txBody>
          <a:bodyPr lIns="90488" tIns="44450" rIns="90488" bIns="44450"/>
          <a:lstStyle/>
          <a:p>
            <a:pPr>
              <a:defRPr/>
            </a:pPr>
            <a:r>
              <a:rPr lang="en-US" altLang="en-US" sz="4400">
                <a:ea typeface="+mj-ea"/>
              </a:rPr>
              <a:t>Fluorescence</a:t>
            </a:r>
          </a:p>
        </p:txBody>
      </p:sp>
      <p:sp>
        <p:nvSpPr>
          <p:cNvPr id="71683" name="Rectangle 3">
            <a:extLst>
              <a:ext uri="{FF2B5EF4-FFF2-40B4-BE49-F238E27FC236}">
                <a16:creationId xmlns:a16="http://schemas.microsoft.com/office/drawing/2014/main" id="{1DBCEA50-A4F2-F341-A0EA-852DB65F2F7E}"/>
              </a:ext>
            </a:extLst>
          </p:cNvPr>
          <p:cNvSpPr>
            <a:spLocks noGrp="1" noChangeArrowheads="1"/>
          </p:cNvSpPr>
          <p:nvPr>
            <p:ph type="body" idx="1"/>
          </p:nvPr>
        </p:nvSpPr>
        <p:spPr>
          <a:xfrm>
            <a:off x="422275" y="1066800"/>
            <a:ext cx="7772400" cy="4114800"/>
          </a:xfrm>
          <a:extLst>
            <a:ext uri="{91240B29-F687-4f45-9708-019B960494DF}"/>
          </a:extLst>
        </p:spPr>
        <p:txBody>
          <a:bodyPr lIns="90488" tIns="44450" rIns="90488" bIns="44450"/>
          <a:lstStyle/>
          <a:p>
            <a:pPr>
              <a:defRPr/>
            </a:pPr>
            <a:r>
              <a:rPr lang="en-US" altLang="en-US" dirty="0">
                <a:ea typeface="+mn-ea"/>
              </a:rPr>
              <a:t>Excitation Spectrum</a:t>
            </a:r>
          </a:p>
          <a:p>
            <a:pPr lvl="1">
              <a:defRPr/>
            </a:pPr>
            <a:r>
              <a:rPr lang="en-US" altLang="en-US" dirty="0">
                <a:ea typeface="+mn-ea"/>
              </a:rPr>
              <a:t>Intensity of emission as a function of exciting wavelength</a:t>
            </a:r>
          </a:p>
          <a:p>
            <a:pPr>
              <a:defRPr/>
            </a:pPr>
            <a:r>
              <a:rPr lang="en-US" altLang="en-US" dirty="0">
                <a:solidFill>
                  <a:srgbClr val="FF0000"/>
                </a:solidFill>
                <a:ea typeface="+mn-ea"/>
              </a:rPr>
              <a:t>Chromophores</a:t>
            </a:r>
            <a:r>
              <a:rPr lang="en-US" altLang="en-US" dirty="0">
                <a:ea typeface="+mn-ea"/>
              </a:rPr>
              <a:t> are components of molecules which </a:t>
            </a:r>
            <a:r>
              <a:rPr lang="en-US" altLang="en-US" dirty="0">
                <a:solidFill>
                  <a:srgbClr val="FF0000"/>
                </a:solidFill>
                <a:ea typeface="+mn-ea"/>
              </a:rPr>
              <a:t>absorb</a:t>
            </a:r>
            <a:r>
              <a:rPr lang="en-US" altLang="en-US" dirty="0">
                <a:ea typeface="+mn-ea"/>
              </a:rPr>
              <a:t> light</a:t>
            </a:r>
          </a:p>
          <a:p>
            <a:pPr>
              <a:defRPr/>
            </a:pPr>
            <a:r>
              <a:rPr lang="en-US" altLang="en-US" dirty="0">
                <a:ea typeface="+mn-ea"/>
              </a:rPr>
              <a:t>They are frequently aromatic rings</a:t>
            </a:r>
          </a:p>
        </p:txBody>
      </p:sp>
      <p:grpSp>
        <p:nvGrpSpPr>
          <p:cNvPr id="43011" name="Group 4">
            <a:extLst>
              <a:ext uri="{FF2B5EF4-FFF2-40B4-BE49-F238E27FC236}">
                <a16:creationId xmlns:a16="http://schemas.microsoft.com/office/drawing/2014/main" id="{432BDB09-9DC7-C54C-A35A-128E7D7B9608}"/>
              </a:ext>
            </a:extLst>
          </p:cNvPr>
          <p:cNvGrpSpPr>
            <a:grpSpLocks/>
          </p:cNvGrpSpPr>
          <p:nvPr/>
        </p:nvGrpSpPr>
        <p:grpSpPr bwMode="auto">
          <a:xfrm>
            <a:off x="3232150" y="4605338"/>
            <a:ext cx="1873250" cy="1139825"/>
            <a:chOff x="2074" y="2350"/>
            <a:chExt cx="1180" cy="718"/>
          </a:xfrm>
        </p:grpSpPr>
        <p:grpSp>
          <p:nvGrpSpPr>
            <p:cNvPr id="43012" name="Group 5">
              <a:extLst>
                <a:ext uri="{FF2B5EF4-FFF2-40B4-BE49-F238E27FC236}">
                  <a16:creationId xmlns:a16="http://schemas.microsoft.com/office/drawing/2014/main" id="{75768788-2EA2-0240-8484-7C1DF6FA5BF3}"/>
                </a:ext>
              </a:extLst>
            </p:cNvPr>
            <p:cNvGrpSpPr>
              <a:grpSpLocks/>
            </p:cNvGrpSpPr>
            <p:nvPr/>
          </p:nvGrpSpPr>
          <p:grpSpPr bwMode="auto">
            <a:xfrm>
              <a:off x="2074" y="2362"/>
              <a:ext cx="580" cy="706"/>
              <a:chOff x="2074" y="2362"/>
              <a:chExt cx="580" cy="706"/>
            </a:xfrm>
          </p:grpSpPr>
          <p:sp>
            <p:nvSpPr>
              <p:cNvPr id="43016" name="AutoShape 6">
                <a:extLst>
                  <a:ext uri="{FF2B5EF4-FFF2-40B4-BE49-F238E27FC236}">
                    <a16:creationId xmlns:a16="http://schemas.microsoft.com/office/drawing/2014/main" id="{2387D207-89E2-EA4B-A720-213E8B5337B6}"/>
                  </a:ext>
                </a:extLst>
              </p:cNvPr>
              <p:cNvSpPr>
                <a:spLocks noChangeArrowheads="1"/>
              </p:cNvSpPr>
              <p:nvPr/>
            </p:nvSpPr>
            <p:spPr bwMode="auto">
              <a:xfrm rot="16200000" flipH="1">
                <a:off x="2011" y="2425"/>
                <a:ext cx="706" cy="580"/>
              </a:xfrm>
              <a:prstGeom prst="hexagon">
                <a:avLst>
                  <a:gd name="adj" fmla="val 30425"/>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43017" name="Oval 7">
                <a:extLst>
                  <a:ext uri="{FF2B5EF4-FFF2-40B4-BE49-F238E27FC236}">
                    <a16:creationId xmlns:a16="http://schemas.microsoft.com/office/drawing/2014/main" id="{C77DD16E-3789-BF4D-90BD-0775684A0BE3}"/>
                  </a:ext>
                </a:extLst>
              </p:cNvPr>
              <p:cNvSpPr>
                <a:spLocks noChangeArrowheads="1"/>
              </p:cNvSpPr>
              <p:nvPr/>
            </p:nvSpPr>
            <p:spPr bwMode="auto">
              <a:xfrm>
                <a:off x="2110" y="2469"/>
                <a:ext cx="496" cy="49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grpSp>
          <p:nvGrpSpPr>
            <p:cNvPr id="43013" name="Group 8">
              <a:extLst>
                <a:ext uri="{FF2B5EF4-FFF2-40B4-BE49-F238E27FC236}">
                  <a16:creationId xmlns:a16="http://schemas.microsoft.com/office/drawing/2014/main" id="{34924C4F-45F6-054E-9A48-B1800AE1DA56}"/>
                </a:ext>
              </a:extLst>
            </p:cNvPr>
            <p:cNvGrpSpPr>
              <a:grpSpLocks/>
            </p:cNvGrpSpPr>
            <p:nvPr/>
          </p:nvGrpSpPr>
          <p:grpSpPr bwMode="auto">
            <a:xfrm>
              <a:off x="2674" y="2350"/>
              <a:ext cx="580" cy="706"/>
              <a:chOff x="2674" y="2350"/>
              <a:chExt cx="580" cy="706"/>
            </a:xfrm>
          </p:grpSpPr>
          <p:sp>
            <p:nvSpPr>
              <p:cNvPr id="43014" name="AutoShape 9">
                <a:extLst>
                  <a:ext uri="{FF2B5EF4-FFF2-40B4-BE49-F238E27FC236}">
                    <a16:creationId xmlns:a16="http://schemas.microsoft.com/office/drawing/2014/main" id="{02D8EF06-9616-B54A-837D-45A6EAED85A3}"/>
                  </a:ext>
                </a:extLst>
              </p:cNvPr>
              <p:cNvSpPr>
                <a:spLocks noChangeArrowheads="1"/>
              </p:cNvSpPr>
              <p:nvPr/>
            </p:nvSpPr>
            <p:spPr bwMode="auto">
              <a:xfrm rot="16200000" flipH="1">
                <a:off x="2611" y="2413"/>
                <a:ext cx="706" cy="580"/>
              </a:xfrm>
              <a:prstGeom prst="hexagon">
                <a:avLst>
                  <a:gd name="adj" fmla="val 30425"/>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43015" name="Oval 10">
                <a:extLst>
                  <a:ext uri="{FF2B5EF4-FFF2-40B4-BE49-F238E27FC236}">
                    <a16:creationId xmlns:a16="http://schemas.microsoft.com/office/drawing/2014/main" id="{D2528848-774B-0C47-A7E3-674908A341B4}"/>
                  </a:ext>
                </a:extLst>
              </p:cNvPr>
              <p:cNvSpPr>
                <a:spLocks noChangeArrowheads="1"/>
              </p:cNvSpPr>
              <p:nvPr/>
            </p:nvSpPr>
            <p:spPr bwMode="auto">
              <a:xfrm>
                <a:off x="2710" y="2457"/>
                <a:ext cx="496" cy="49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0BC3CE7-EE0B-3C4C-AB47-34CF23EE5DC1}"/>
              </a:ext>
            </a:extLst>
          </p:cNvPr>
          <p:cNvSpPr>
            <a:spLocks noGrp="1" noChangeArrowheads="1"/>
          </p:cNvSpPr>
          <p:nvPr>
            <p:ph type="title"/>
          </p:nvPr>
        </p:nvSpPr>
        <p:spPr>
          <a:xfrm>
            <a:off x="725488" y="152400"/>
            <a:ext cx="7772400" cy="674688"/>
          </a:xfrm>
        </p:spPr>
        <p:txBody>
          <a:bodyPr/>
          <a:lstStyle/>
          <a:p>
            <a:pPr>
              <a:defRPr/>
            </a:pPr>
            <a:r>
              <a:rPr lang="en-US" altLang="en-US">
                <a:ea typeface="+mj-ea"/>
              </a:rPr>
              <a:t>Terms</a:t>
            </a:r>
          </a:p>
        </p:txBody>
      </p:sp>
      <p:sp>
        <p:nvSpPr>
          <p:cNvPr id="17410" name="Rectangle 3">
            <a:extLst>
              <a:ext uri="{FF2B5EF4-FFF2-40B4-BE49-F238E27FC236}">
                <a16:creationId xmlns:a16="http://schemas.microsoft.com/office/drawing/2014/main" id="{6C71F089-7839-D742-B065-83565EC5C7BA}"/>
              </a:ext>
            </a:extLst>
          </p:cNvPr>
          <p:cNvSpPr>
            <a:spLocks noGrp="1" noChangeArrowheads="1"/>
          </p:cNvSpPr>
          <p:nvPr>
            <p:ph type="body" idx="1"/>
          </p:nvPr>
        </p:nvSpPr>
        <p:spPr>
          <a:xfrm>
            <a:off x="279400" y="923925"/>
            <a:ext cx="8423275" cy="4114800"/>
          </a:xfrm>
        </p:spPr>
        <p:txBody>
          <a:bodyPr/>
          <a:lstStyle/>
          <a:p>
            <a:pPr>
              <a:lnSpc>
                <a:spcPct val="96000"/>
              </a:lnSpc>
            </a:pPr>
            <a:r>
              <a:rPr lang="en-US" altLang="en-US" sz="1800" b="1">
                <a:latin typeface="Helvetica" pitchFamily="2" charset="0"/>
                <a:ea typeface="ＭＳ Ｐゴシック" panose="020B0600070205080204" pitchFamily="34" charset="-128"/>
              </a:rPr>
              <a:t>Side scatter, forward angle scatter, cell volume, </a:t>
            </a:r>
            <a:r>
              <a:rPr lang="en-US" altLang="en-US" sz="1800" b="1">
                <a:solidFill>
                  <a:srgbClr val="FF0000"/>
                </a:solidFill>
                <a:latin typeface="Helvetica" pitchFamily="2" charset="0"/>
                <a:ea typeface="ＭＳ Ｐゴシック" panose="020B0600070205080204" pitchFamily="34" charset="-128"/>
              </a:rPr>
              <a:t>coulter volume</a:t>
            </a:r>
            <a:r>
              <a:rPr lang="en-US" altLang="en-US" sz="1800" b="1">
                <a:latin typeface="Helvetica" pitchFamily="2" charset="0"/>
                <a:ea typeface="ＭＳ Ｐゴシック" panose="020B0600070205080204" pitchFamily="34" charset="-128"/>
              </a:rPr>
              <a:t>:</a:t>
            </a:r>
          </a:p>
          <a:p>
            <a:pPr>
              <a:lnSpc>
                <a:spcPct val="96000"/>
              </a:lnSpc>
            </a:pPr>
            <a:r>
              <a:rPr lang="en-US" altLang="en-US" sz="1800">
                <a:latin typeface="Helvetica" pitchFamily="2" charset="0"/>
                <a:ea typeface="ＭＳ Ｐゴシック" panose="020B0600070205080204" pitchFamily="34" charset="-128"/>
              </a:rPr>
              <a:t>Understand light scattering concepts; intrinsic and extrinsic parameters</a:t>
            </a:r>
          </a:p>
          <a:p>
            <a:pPr>
              <a:lnSpc>
                <a:spcPct val="96000"/>
              </a:lnSpc>
            </a:pPr>
            <a:r>
              <a:rPr lang="en-US" altLang="en-US" sz="1600" b="1">
                <a:latin typeface="Helvetica" pitchFamily="2" charset="0"/>
                <a:ea typeface="ＭＳ Ｐゴシック" panose="020B0600070205080204" pitchFamily="34" charset="-128"/>
              </a:rPr>
              <a:t>Photometry:</a:t>
            </a:r>
          </a:p>
          <a:p>
            <a:pPr>
              <a:lnSpc>
                <a:spcPct val="96000"/>
              </a:lnSpc>
            </a:pPr>
            <a:r>
              <a:rPr lang="en-US" altLang="en-US" sz="1600" b="1">
                <a:latin typeface="Helvetica" pitchFamily="2" charset="0"/>
                <a:ea typeface="ＭＳ Ｐゴシック" panose="020B0600070205080204" pitchFamily="34" charset="-128"/>
              </a:rPr>
              <a:t>Light</a:t>
            </a:r>
            <a:r>
              <a:rPr lang="en-US" altLang="en-US" sz="1600">
                <a:latin typeface="Helvetica" pitchFamily="2" charset="0"/>
                <a:ea typeface="ＭＳ Ｐゴシック" panose="020B0600070205080204" pitchFamily="34" charset="-128"/>
              </a:rPr>
              <a:t> - what is it - wavelengths we can see 400-750 nm, most sensitive around 550 nm. Below 400 nm essentially measuring radiant energy. Joules (energy) </a:t>
            </a:r>
            <a:r>
              <a:rPr lang="en-US" altLang="en-US" sz="1600" b="1">
                <a:latin typeface="Helvetica" pitchFamily="2" charset="0"/>
                <a:ea typeface="ＭＳ Ｐゴシック" panose="020B0600070205080204" pitchFamily="34" charset="-128"/>
              </a:rPr>
              <a:t>radiant flux</a:t>
            </a:r>
            <a:r>
              <a:rPr lang="en-US" altLang="en-US" sz="1600">
                <a:latin typeface="Helvetica" pitchFamily="2" charset="0"/>
                <a:ea typeface="ＭＳ Ｐゴシック" panose="020B0600070205080204" pitchFamily="34" charset="-128"/>
              </a:rPr>
              <a:t> (energy per unit time) is measured in watts (1 watt=1 joule/second).</a:t>
            </a:r>
          </a:p>
          <a:p>
            <a:r>
              <a:rPr lang="en-US" altLang="en-US" sz="1600" b="1">
                <a:latin typeface="Helvetica" pitchFamily="2" charset="0"/>
                <a:ea typeface="ＭＳ Ｐゴシック" panose="020B0600070205080204" pitchFamily="34" charset="-128"/>
              </a:rPr>
              <a:t>Steradian</a:t>
            </a:r>
            <a:r>
              <a:rPr lang="en-US" altLang="en-US" sz="1600">
                <a:latin typeface="Helvetica" pitchFamily="2" charset="0"/>
                <a:ea typeface="ＭＳ Ｐゴシック" panose="020B0600070205080204" pitchFamily="34" charset="-128"/>
              </a:rPr>
              <a:t> (sphere radius r has surface area of 4 </a:t>
            </a:r>
            <a:r>
              <a:rPr lang="en-US" altLang="en-US" sz="1600">
                <a:latin typeface="Symbol" pitchFamily="2" charset="2"/>
                <a:ea typeface="ＭＳ Ｐゴシック" panose="020B0600070205080204" pitchFamily="34" charset="-128"/>
              </a:rPr>
              <a:t>p</a:t>
            </a:r>
            <a:r>
              <a:rPr lang="en-US" altLang="en-US" sz="1600">
                <a:latin typeface="Helvetica" pitchFamily="2" charset="0"/>
                <a:ea typeface="ＭＳ Ｐゴシック" panose="020B0600070205080204" pitchFamily="34" charset="-128"/>
              </a:rPr>
              <a:t>r</a:t>
            </a:r>
            <a:r>
              <a:rPr lang="en-US" altLang="en-US" sz="1600" baseline="30000">
                <a:latin typeface="Helvetica" pitchFamily="2" charset="0"/>
                <a:ea typeface="ＭＳ Ｐゴシック" panose="020B0600070205080204" pitchFamily="34" charset="-128"/>
              </a:rPr>
              <a:t>2</a:t>
            </a:r>
            <a:r>
              <a:rPr lang="en-US" altLang="en-US" sz="1600">
                <a:latin typeface="Helvetica" pitchFamily="2" charset="0"/>
                <a:ea typeface="ＭＳ Ｐゴシック" panose="020B0600070205080204" pitchFamily="34" charset="-128"/>
              </a:rPr>
              <a:t>; </a:t>
            </a:r>
            <a:r>
              <a:rPr lang="en-US" altLang="en-US" sz="1600">
                <a:solidFill>
                  <a:srgbClr val="FF0000"/>
                </a:solidFill>
                <a:latin typeface="Helvetica" pitchFamily="2" charset="0"/>
                <a:ea typeface="ＭＳ Ｐゴシック" panose="020B0600070205080204" pitchFamily="34" charset="-128"/>
              </a:rPr>
              <a:t>one steradian</a:t>
            </a:r>
            <a:r>
              <a:rPr lang="en-US" altLang="en-US" sz="1600">
                <a:latin typeface="Helvetica" pitchFamily="2" charset="0"/>
                <a:ea typeface="ＭＳ Ｐゴシック" panose="020B0600070205080204" pitchFamily="34" charset="-128"/>
              </a:rPr>
              <a:t> is defined as that solid angle which intercepts an area equal to r</a:t>
            </a:r>
            <a:r>
              <a:rPr lang="en-US" altLang="en-US" sz="1600" baseline="30000">
                <a:latin typeface="Helvetica" pitchFamily="2" charset="0"/>
                <a:ea typeface="ＭＳ Ｐゴシック" panose="020B0600070205080204" pitchFamily="34" charset="-128"/>
              </a:rPr>
              <a:t>2</a:t>
            </a:r>
            <a:r>
              <a:rPr lang="en-US" altLang="en-US" sz="1600">
                <a:latin typeface="Helvetica" pitchFamily="2" charset="0"/>
                <a:ea typeface="ＭＳ Ｐゴシック" panose="020B0600070205080204" pitchFamily="34" charset="-128"/>
              </a:rPr>
              <a:t> on the surface.</a:t>
            </a:r>
          </a:p>
          <a:p>
            <a:r>
              <a:rPr lang="en-US" altLang="en-US" sz="1600" b="1">
                <a:latin typeface="Helvetica" pitchFamily="2" charset="0"/>
                <a:ea typeface="ＭＳ Ｐゴシック" panose="020B0600070205080204" pitchFamily="34" charset="-128"/>
              </a:rPr>
              <a:t>Mole</a:t>
            </a:r>
            <a:r>
              <a:rPr lang="en-US" altLang="en-US" sz="1600">
                <a:latin typeface="Helvetica" pitchFamily="2" charset="0"/>
                <a:ea typeface="ＭＳ Ｐゴシック" panose="020B0600070205080204" pitchFamily="34" charset="-128"/>
              </a:rPr>
              <a:t> - contains Avogadro's number of molecules (6.02 x 10</a:t>
            </a:r>
            <a:r>
              <a:rPr lang="en-US" altLang="en-US" sz="1600" baseline="30000">
                <a:latin typeface="Helvetica" pitchFamily="2" charset="0"/>
                <a:ea typeface="ＭＳ Ｐゴシック" panose="020B0600070205080204" pitchFamily="34" charset="-128"/>
              </a:rPr>
              <a:t>23</a:t>
            </a:r>
            <a:r>
              <a:rPr lang="en-US" altLang="en-US" sz="1600">
                <a:latin typeface="Helvetica" pitchFamily="2" charset="0"/>
                <a:ea typeface="ＭＳ Ｐゴシック" panose="020B0600070205080204" pitchFamily="34" charset="-128"/>
              </a:rPr>
              <a:t>) and contains a mass in grams = molecular weight. </a:t>
            </a:r>
            <a:r>
              <a:rPr lang="en-US" altLang="en-US" sz="1600">
                <a:solidFill>
                  <a:srgbClr val="FF0000"/>
                </a:solidFill>
                <a:latin typeface="Helvetica" pitchFamily="2" charset="0"/>
                <a:ea typeface="ＭＳ Ｐゴシック" panose="020B0600070205080204" pitchFamily="34" charset="-128"/>
              </a:rPr>
              <a:t>Photons</a:t>
            </a:r>
            <a:r>
              <a:rPr lang="en-US" altLang="en-US" sz="1600">
                <a:latin typeface="Helvetica" pitchFamily="2" charset="0"/>
                <a:ea typeface="ＭＳ Ｐゴシック" panose="020B0600070205080204" pitchFamily="34" charset="-128"/>
              </a:rPr>
              <a:t> - light particles - waves - </a:t>
            </a:r>
            <a:r>
              <a:rPr lang="en-US" altLang="en-US" sz="1600" b="1">
                <a:latin typeface="Helvetica" pitchFamily="2" charset="0"/>
                <a:ea typeface="ＭＳ Ｐゴシック" panose="020B0600070205080204" pitchFamily="34" charset="-128"/>
              </a:rPr>
              <a:t>Photons</a:t>
            </a:r>
            <a:r>
              <a:rPr lang="en-US" altLang="en-US" sz="1600">
                <a:latin typeface="Helvetica" pitchFamily="2" charset="0"/>
                <a:ea typeface="ＭＳ Ｐゴシック" panose="020B0600070205080204" pitchFamily="34" charset="-128"/>
              </a:rPr>
              <a:t> are particles which have no rest mass - pure electromagnetic energy - these are absorbed and emitted by atoms and molecules as they gain or release energy. This process is </a:t>
            </a:r>
            <a:r>
              <a:rPr lang="en-US" altLang="en-US" sz="1600" b="1">
                <a:latin typeface="Helvetica" pitchFamily="2" charset="0"/>
                <a:ea typeface="ＭＳ Ｐゴシック" panose="020B0600070205080204" pitchFamily="34" charset="-128"/>
              </a:rPr>
              <a:t>quantized</a:t>
            </a:r>
            <a:r>
              <a:rPr lang="en-US" altLang="en-US" sz="1600">
                <a:latin typeface="Helvetica" pitchFamily="2" charset="0"/>
                <a:ea typeface="ＭＳ Ｐゴシック" panose="020B0600070205080204" pitchFamily="34" charset="-128"/>
              </a:rPr>
              <a:t>, is a discrete process involving photons of the same energy for a given molecule or atom. The sum total of this energy gain or loss is </a:t>
            </a:r>
            <a:r>
              <a:rPr lang="en-US" altLang="en-US" sz="1600" b="1">
                <a:latin typeface="Helvetica" pitchFamily="2" charset="0"/>
                <a:ea typeface="ＭＳ Ｐゴシック" panose="020B0600070205080204" pitchFamily="34" charset="-128"/>
              </a:rPr>
              <a:t>electromagnetic radiation</a:t>
            </a:r>
            <a:r>
              <a:rPr lang="en-US" altLang="en-US" sz="1600">
                <a:latin typeface="Helvetica" pitchFamily="2" charset="0"/>
                <a:ea typeface="ＭＳ Ｐゴシック" panose="020B0600070205080204" pitchFamily="34" charset="-128"/>
              </a:rPr>
              <a:t> propagating at the speed of light (3 x 10</a:t>
            </a:r>
            <a:r>
              <a:rPr lang="en-US" altLang="en-US" sz="1600" baseline="30000">
                <a:latin typeface="Helvetica" pitchFamily="2" charset="0"/>
                <a:ea typeface="ＭＳ Ｐゴシック" panose="020B0600070205080204" pitchFamily="34" charset="-128"/>
              </a:rPr>
              <a:t>8</a:t>
            </a:r>
            <a:r>
              <a:rPr lang="en-US" altLang="en-US" sz="1600">
                <a:latin typeface="Helvetica" pitchFamily="2" charset="0"/>
                <a:ea typeface="ＭＳ Ｐゴシック" panose="020B0600070205080204" pitchFamily="34" charset="-128"/>
              </a:rPr>
              <a:t> m/s). The energy (joules) of a photon is </a:t>
            </a:r>
          </a:p>
          <a:p>
            <a:r>
              <a:rPr lang="en-US" altLang="en-US" sz="1600">
                <a:latin typeface="Helvetica" pitchFamily="2" charset="0"/>
                <a:ea typeface="ＭＳ Ｐゴシック" panose="020B0600070205080204" pitchFamily="34" charset="-128"/>
              </a:rPr>
              <a:t>E=h</a:t>
            </a:r>
            <a:r>
              <a:rPr lang="en-US" altLang="en-US" sz="1600">
                <a:latin typeface="Symbol" pitchFamily="2" charset="2"/>
                <a:ea typeface="ＭＳ Ｐゴシック" panose="020B0600070205080204" pitchFamily="34" charset="-128"/>
              </a:rPr>
              <a:t>n</a:t>
            </a:r>
            <a:r>
              <a:rPr lang="en-US" altLang="en-US" sz="1600">
                <a:latin typeface="Helvetica" pitchFamily="2" charset="0"/>
                <a:ea typeface="ＭＳ Ｐゴシック" panose="020B0600070205080204" pitchFamily="34" charset="-128"/>
              </a:rPr>
              <a:t> and E=h</a:t>
            </a:r>
            <a:r>
              <a:rPr lang="en-US" altLang="en-US" sz="1600">
                <a:latin typeface="Symbol" pitchFamily="2" charset="2"/>
                <a:ea typeface="ＭＳ Ｐゴシック" panose="020B0600070205080204" pitchFamily="34" charset="-128"/>
              </a:rPr>
              <a:t>n</a:t>
            </a:r>
            <a:r>
              <a:rPr lang="en-US" altLang="en-US" sz="1600">
                <a:latin typeface="Helvetica" pitchFamily="2" charset="0"/>
                <a:ea typeface="ＭＳ Ｐゴシック" panose="020B0600070205080204" pitchFamily="34" charset="-128"/>
              </a:rPr>
              <a:t>/l [</a:t>
            </a:r>
            <a:r>
              <a:rPr lang="en-US" altLang="en-US" sz="1600">
                <a:latin typeface="Symbol" pitchFamily="2" charset="2"/>
                <a:ea typeface="ＭＳ Ｐゴシック" panose="020B0600070205080204" pitchFamily="34" charset="-128"/>
              </a:rPr>
              <a:t>n</a:t>
            </a:r>
            <a:r>
              <a:rPr lang="en-US" altLang="en-US" sz="1600">
                <a:latin typeface="Helvetica" pitchFamily="2" charset="0"/>
                <a:ea typeface="ＭＳ Ｐゴシック" panose="020B0600070205080204" pitchFamily="34" charset="-128"/>
              </a:rPr>
              <a:t>-frequency, l-wavelength, h-Planck's constant 6.63 x 10</a:t>
            </a:r>
            <a:r>
              <a:rPr lang="en-US" altLang="en-US" sz="1600" baseline="30000">
                <a:latin typeface="Helvetica" pitchFamily="2" charset="0"/>
                <a:ea typeface="ＭＳ Ｐゴシック" panose="020B0600070205080204" pitchFamily="34" charset="-128"/>
              </a:rPr>
              <a:t>-34</a:t>
            </a:r>
            <a:r>
              <a:rPr lang="en-US" altLang="en-US" sz="1600">
                <a:latin typeface="Helvetica" pitchFamily="2" charset="0"/>
                <a:ea typeface="ＭＳ Ｐゴシック" panose="020B0600070205080204" pitchFamily="34" charset="-128"/>
              </a:rPr>
              <a:t> joule-seconds] </a:t>
            </a:r>
          </a:p>
          <a:p>
            <a:pPr>
              <a:lnSpc>
                <a:spcPct val="96000"/>
              </a:lnSpc>
            </a:pPr>
            <a:r>
              <a:rPr lang="en-US" altLang="en-US" sz="1600" b="1">
                <a:latin typeface="Helvetica" pitchFamily="2" charset="0"/>
                <a:ea typeface="ＭＳ Ｐゴシック" panose="020B0600070205080204" pitchFamily="34" charset="-128"/>
              </a:rPr>
              <a:t>Energy</a:t>
            </a:r>
            <a:r>
              <a:rPr lang="en-US" altLang="en-US" sz="1600">
                <a:latin typeface="Helvetica" pitchFamily="2" charset="0"/>
                <a:ea typeface="ＭＳ Ｐゴシック" panose="020B0600070205080204" pitchFamily="34" charset="-128"/>
              </a:rPr>
              <a:t> - higher at short wavelengths - lower at longer wavelengths.</a:t>
            </a:r>
            <a:endParaRPr lang="en-US" altLang="en-US" sz="1400">
              <a:latin typeface="Helvetica" pitchFamily="2" charset="0"/>
              <a:ea typeface="ＭＳ Ｐゴシック"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3927785-D72D-FB49-BD21-AE3D24BF715D}"/>
              </a:ext>
            </a:extLst>
          </p:cNvPr>
          <p:cNvSpPr>
            <a:spLocks noGrp="1" noChangeArrowheads="1"/>
          </p:cNvSpPr>
          <p:nvPr>
            <p:ph type="title"/>
          </p:nvPr>
        </p:nvSpPr>
        <p:spPr>
          <a:xfrm>
            <a:off x="1150938" y="247650"/>
            <a:ext cx="6908800" cy="1143000"/>
          </a:xfrm>
          <a:extLst>
            <a:ext uri="{91240B29-F687-4f45-9708-019B960494DF}"/>
          </a:extLst>
        </p:spPr>
        <p:txBody>
          <a:bodyPr lIns="90488" tIns="44450" rIns="90488" bIns="44450"/>
          <a:lstStyle/>
          <a:p>
            <a:pPr>
              <a:defRPr/>
            </a:pPr>
            <a:r>
              <a:rPr lang="en-US" altLang="en-US">
                <a:ea typeface="+mj-ea"/>
              </a:rPr>
              <a:t>Raman Scatter</a:t>
            </a:r>
          </a:p>
        </p:txBody>
      </p:sp>
      <p:sp>
        <p:nvSpPr>
          <p:cNvPr id="81923" name="Rectangle 3">
            <a:extLst>
              <a:ext uri="{FF2B5EF4-FFF2-40B4-BE49-F238E27FC236}">
                <a16:creationId xmlns:a16="http://schemas.microsoft.com/office/drawing/2014/main" id="{A3DE5CFA-19AC-6949-95EE-D69511680C14}"/>
              </a:ext>
            </a:extLst>
          </p:cNvPr>
          <p:cNvSpPr>
            <a:spLocks noGrp="1" noChangeArrowheads="1"/>
          </p:cNvSpPr>
          <p:nvPr>
            <p:ph type="body" idx="1"/>
          </p:nvPr>
        </p:nvSpPr>
        <p:spPr>
          <a:xfrm>
            <a:off x="284673" y="1377950"/>
            <a:ext cx="8435466" cy="4533900"/>
          </a:xfrm>
          <a:extLst>
            <a:ext uri="{91240B29-F687-4f45-9708-019B960494DF}"/>
          </a:extLst>
        </p:spPr>
        <p:txBody>
          <a:bodyPr lIns="90488" tIns="44450" rIns="90488" bIns="44450"/>
          <a:lstStyle/>
          <a:p>
            <a:pPr>
              <a:defRPr/>
            </a:pPr>
            <a:r>
              <a:rPr lang="en-US" sz="2400" dirty="0"/>
              <a:t>A molecule may undergo a </a:t>
            </a:r>
            <a:r>
              <a:rPr lang="en-US" sz="2400" dirty="0">
                <a:solidFill>
                  <a:srgbClr val="FF0000"/>
                </a:solidFill>
              </a:rPr>
              <a:t>vibrational transition</a:t>
            </a:r>
            <a:r>
              <a:rPr lang="en-US" sz="2400" dirty="0"/>
              <a:t> (not an electronic shift) at exactly the same time as scattering occurs</a:t>
            </a:r>
          </a:p>
          <a:p>
            <a:pPr>
              <a:defRPr/>
            </a:pPr>
            <a:r>
              <a:rPr lang="en-US" sz="2400" dirty="0"/>
              <a:t>This results in a photon emission of a photon differing in energy from the energy of the incident photon by the amount of the above energy - this is Raman scattering.</a:t>
            </a:r>
          </a:p>
          <a:p>
            <a:pPr>
              <a:defRPr/>
            </a:pPr>
            <a:r>
              <a:rPr lang="en-US" sz="2400" dirty="0"/>
              <a:t>The dominant effect in flow cytometry is the stretch of the </a:t>
            </a:r>
            <a:r>
              <a:rPr lang="en-US" sz="2400" b="1" dirty="0"/>
              <a:t>O-H</a:t>
            </a:r>
            <a:r>
              <a:rPr lang="en-US" sz="2400" dirty="0"/>
              <a:t> bonds of water. At </a:t>
            </a:r>
            <a:r>
              <a:rPr lang="en-US" sz="2400" b="1" dirty="0">
                <a:solidFill>
                  <a:srgbClr val="3366FF"/>
                </a:solidFill>
                <a:effectLst>
                  <a:outerShdw blurRad="38100" dist="38100" dir="2700000" algn="tl">
                    <a:srgbClr val="DDDDDD"/>
                  </a:outerShdw>
                </a:effectLst>
              </a:rPr>
              <a:t>488 nm excitation</a:t>
            </a:r>
            <a:r>
              <a:rPr lang="en-US" sz="2400" dirty="0"/>
              <a:t> this would give emission at </a:t>
            </a:r>
            <a:r>
              <a:rPr lang="en-US" sz="2800" b="1" dirty="0">
                <a:solidFill>
                  <a:srgbClr val="FF0000"/>
                </a:solidFill>
                <a:effectLst>
                  <a:outerShdw blurRad="38100" dist="38100" dir="2700000" algn="tl">
                    <a:srgbClr val="DDDDDD"/>
                  </a:outerShdw>
                </a:effectLst>
              </a:rPr>
              <a:t>575-595</a:t>
            </a:r>
            <a:r>
              <a:rPr lang="en-US" sz="2400" b="1" dirty="0">
                <a:solidFill>
                  <a:srgbClr val="FF0000"/>
                </a:solidFill>
                <a:effectLst>
                  <a:outerShdw blurRad="38100" dist="38100" dir="2700000" algn="tl">
                    <a:srgbClr val="DDDDDD"/>
                  </a:outerShdw>
                </a:effectLst>
              </a:rPr>
              <a:t> nm</a:t>
            </a:r>
            <a:endParaRPr lang="en-US" sz="2400" dirty="0"/>
          </a:p>
        </p:txBody>
      </p:sp>
      <p:sp>
        <p:nvSpPr>
          <p:cNvPr id="81924" name="Text Box 4">
            <a:extLst>
              <a:ext uri="{FF2B5EF4-FFF2-40B4-BE49-F238E27FC236}">
                <a16:creationId xmlns:a16="http://schemas.microsoft.com/office/drawing/2014/main" id="{29774DC2-9477-8041-A703-E94EE16D3555}"/>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93</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579D9CA-8AAB-0F40-BD36-83181E824C93}"/>
              </a:ext>
            </a:extLst>
          </p:cNvPr>
          <p:cNvSpPr>
            <a:spLocks noGrp="1" noChangeArrowheads="1"/>
          </p:cNvSpPr>
          <p:nvPr>
            <p:ph type="title"/>
          </p:nvPr>
        </p:nvSpPr>
        <p:spPr>
          <a:xfrm>
            <a:off x="665163" y="263525"/>
            <a:ext cx="7772400" cy="1143000"/>
          </a:xfrm>
        </p:spPr>
        <p:txBody>
          <a:bodyPr/>
          <a:lstStyle/>
          <a:p>
            <a:pPr>
              <a:defRPr/>
            </a:pPr>
            <a:r>
              <a:rPr lang="en-US" altLang="en-US">
                <a:ea typeface="+mj-ea"/>
              </a:rPr>
              <a:t>Quenching, Bleaching &amp; Saturation</a:t>
            </a:r>
          </a:p>
        </p:txBody>
      </p:sp>
      <p:sp>
        <p:nvSpPr>
          <p:cNvPr id="45058" name="Rectangle 3">
            <a:extLst>
              <a:ext uri="{FF2B5EF4-FFF2-40B4-BE49-F238E27FC236}">
                <a16:creationId xmlns:a16="http://schemas.microsoft.com/office/drawing/2014/main" id="{D33F1179-2BB2-BF4C-9416-283CB05877B5}"/>
              </a:ext>
            </a:extLst>
          </p:cNvPr>
          <p:cNvSpPr>
            <a:spLocks noGrp="1" noChangeArrowheads="1"/>
          </p:cNvSpPr>
          <p:nvPr>
            <p:ph type="body" idx="1"/>
          </p:nvPr>
        </p:nvSpPr>
        <p:spPr>
          <a:xfrm>
            <a:off x="364137" y="1714740"/>
            <a:ext cx="7772400" cy="4114800"/>
          </a:xfrm>
        </p:spPr>
        <p:txBody>
          <a:bodyPr/>
          <a:lstStyle/>
          <a:p>
            <a:r>
              <a:rPr lang="en-US" altLang="en-US" sz="2400" dirty="0">
                <a:ea typeface="ＭＳ Ｐゴシック" panose="020B0600070205080204" pitchFamily="34" charset="-128"/>
              </a:rPr>
              <a:t>Quenching is when excited molecules relax to ground stat5es via nonradiative pathways avoiding fluorescence emission (vibration, collision, intersystem crossing)</a:t>
            </a:r>
          </a:p>
          <a:p>
            <a:r>
              <a:rPr lang="en-US" altLang="en-US" sz="2400" dirty="0">
                <a:ea typeface="ＭＳ Ｐゴシック" panose="020B0600070205080204" pitchFamily="34" charset="-128"/>
              </a:rPr>
              <a:t>Molecular oxygen quenches by increasing the probability of intersystem crossing</a:t>
            </a:r>
          </a:p>
          <a:p>
            <a:r>
              <a:rPr lang="en-US" altLang="en-US" sz="2400" dirty="0">
                <a:ea typeface="ＭＳ Ｐゴシック" panose="020B0600070205080204" pitchFamily="34" charset="-128"/>
              </a:rPr>
              <a:t>Polar solvents such as water generally quench fluorescence by orienting around the exited state dipoles</a:t>
            </a:r>
          </a:p>
          <a:p>
            <a:endParaRPr lang="en-US" altLang="en-US" sz="2400" dirty="0">
              <a:ea typeface="ＭＳ Ｐゴシック" panose="020B0600070205080204" pitchFamily="34" charset="-128"/>
            </a:endParaRPr>
          </a:p>
        </p:txBody>
      </p:sp>
      <p:sp>
        <p:nvSpPr>
          <p:cNvPr id="78852" name="Text Box 4">
            <a:extLst>
              <a:ext uri="{FF2B5EF4-FFF2-40B4-BE49-F238E27FC236}">
                <a16:creationId xmlns:a16="http://schemas.microsoft.com/office/drawing/2014/main" id="{ECC0BDBF-3D62-DD40-9EF9-25E4DAACEAE0}"/>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90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B3174A5D-16E5-B444-B909-E18C0AA49DA1}"/>
              </a:ext>
            </a:extLst>
          </p:cNvPr>
          <p:cNvSpPr>
            <a:spLocks noGrp="1" noChangeArrowheads="1"/>
          </p:cNvSpPr>
          <p:nvPr>
            <p:ph type="title"/>
          </p:nvPr>
        </p:nvSpPr>
        <p:spPr>
          <a:xfrm>
            <a:off x="608163" y="307675"/>
            <a:ext cx="7772400" cy="1143000"/>
          </a:xfrm>
        </p:spPr>
        <p:txBody>
          <a:bodyPr/>
          <a:lstStyle/>
          <a:p>
            <a:r>
              <a:rPr lang="en-US" altLang="en-US" dirty="0">
                <a:ea typeface="ＭＳ Ｐゴシック" panose="020B0600070205080204" pitchFamily="34" charset="-128"/>
              </a:rPr>
              <a:t>Matter – types of samples are used in flow cytometry</a:t>
            </a:r>
          </a:p>
        </p:txBody>
      </p:sp>
      <p:sp>
        <p:nvSpPr>
          <p:cNvPr id="46082" name="Content Placeholder 2">
            <a:extLst>
              <a:ext uri="{FF2B5EF4-FFF2-40B4-BE49-F238E27FC236}">
                <a16:creationId xmlns:a16="http://schemas.microsoft.com/office/drawing/2014/main" id="{77B7963C-2BFB-5E4C-97CF-46C63DF1DCA2}"/>
              </a:ext>
            </a:extLst>
          </p:cNvPr>
          <p:cNvSpPr>
            <a:spLocks noGrp="1" noChangeArrowheads="1"/>
          </p:cNvSpPr>
          <p:nvPr>
            <p:ph idx="1"/>
          </p:nvPr>
        </p:nvSpPr>
        <p:spPr>
          <a:xfrm>
            <a:off x="685800" y="2360762"/>
            <a:ext cx="7772400" cy="3168770"/>
          </a:xfrm>
        </p:spPr>
        <p:txBody>
          <a:bodyPr/>
          <a:lstStyle/>
          <a:p>
            <a:r>
              <a:rPr lang="en-US" altLang="en-US" sz="2800" dirty="0">
                <a:ea typeface="ＭＳ Ｐゴシック" panose="020B0600070205080204" pitchFamily="34" charset="-128"/>
              </a:rPr>
              <a:t>Biological materials particularly cells</a:t>
            </a:r>
          </a:p>
          <a:p>
            <a:r>
              <a:rPr lang="en-US" altLang="en-US" sz="2800" dirty="0">
                <a:ea typeface="ＭＳ Ｐゴシック" panose="020B0600070205080204" pitchFamily="34" charset="-128"/>
              </a:rPr>
              <a:t>Microbials – bacteria, algae, viruses</a:t>
            </a:r>
          </a:p>
          <a:p>
            <a:r>
              <a:rPr lang="en-US" altLang="en-US" sz="2800" dirty="0">
                <a:ea typeface="ＭＳ Ｐゴシック" panose="020B0600070205080204" pitchFamily="34" charset="-128"/>
              </a:rPr>
              <a:t>Synthetic beads – calibration applications</a:t>
            </a:r>
          </a:p>
          <a:p>
            <a:r>
              <a:rPr lang="en-US" altLang="en-US" sz="2800" dirty="0">
                <a:ea typeface="ＭＳ Ｐゴシック" panose="020B0600070205080204" pitchFamily="34" charset="-128"/>
              </a:rPr>
              <a:t>Solid tissue – when disaggregated</a:t>
            </a:r>
          </a:p>
          <a:p>
            <a:endParaRPr lang="en-US" altLang="en-US" sz="2800" dirty="0">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5D73AC99-4964-AE4A-8D3C-9A18AA353A78}"/>
              </a:ext>
            </a:extLst>
          </p:cNvPr>
          <p:cNvSpPr>
            <a:spLocks noGrp="1" noChangeArrowheads="1"/>
          </p:cNvSpPr>
          <p:nvPr>
            <p:ph type="title"/>
          </p:nvPr>
        </p:nvSpPr>
        <p:spPr>
          <a:xfrm>
            <a:off x="511175" y="77788"/>
            <a:ext cx="7772400" cy="1143000"/>
          </a:xfrm>
        </p:spPr>
        <p:txBody>
          <a:bodyPr/>
          <a:lstStyle/>
          <a:p>
            <a:r>
              <a:rPr lang="en-US" altLang="en-US">
                <a:ea typeface="ＭＳ Ｐゴシック" panose="020B0600070205080204" pitchFamily="34" charset="-128"/>
              </a:rPr>
              <a:t>Sheath examples</a:t>
            </a:r>
          </a:p>
        </p:txBody>
      </p:sp>
      <p:sp>
        <p:nvSpPr>
          <p:cNvPr id="47106" name="Content Placeholder 2">
            <a:extLst>
              <a:ext uri="{FF2B5EF4-FFF2-40B4-BE49-F238E27FC236}">
                <a16:creationId xmlns:a16="http://schemas.microsoft.com/office/drawing/2014/main" id="{6D2B30A1-B30F-214C-A5C7-4F39F6D795E8}"/>
              </a:ext>
            </a:extLst>
          </p:cNvPr>
          <p:cNvSpPr>
            <a:spLocks noGrp="1" noChangeArrowheads="1"/>
          </p:cNvSpPr>
          <p:nvPr>
            <p:ph idx="1"/>
          </p:nvPr>
        </p:nvSpPr>
        <p:spPr>
          <a:xfrm>
            <a:off x="473868" y="1784021"/>
            <a:ext cx="8196263" cy="4114800"/>
          </a:xfrm>
        </p:spPr>
        <p:txBody>
          <a:bodyPr/>
          <a:lstStyle/>
          <a:p>
            <a:r>
              <a:rPr lang="en-US" altLang="en-US" sz="2800" dirty="0">
                <a:ea typeface="ＭＳ Ｐゴシック" panose="020B0600070205080204" pitchFamily="34" charset="-128"/>
              </a:rPr>
              <a:t>Sheath used to be saline because almost all early instruments were cell sorters – so we always used saline</a:t>
            </a:r>
          </a:p>
          <a:p>
            <a:r>
              <a:rPr lang="en-US" altLang="en-US" sz="2800" dirty="0">
                <a:ea typeface="ＭＳ Ｐゴシック" panose="020B0600070205080204" pitchFamily="34" charset="-128"/>
              </a:rPr>
              <a:t>BUT – saline is not good for fluidics so it really does not matter what you run in the sheath since in principle, the sheath and sample do not mix</a:t>
            </a:r>
          </a:p>
          <a:p>
            <a:r>
              <a:rPr lang="en-US" altLang="en-US" sz="2800" dirty="0">
                <a:ea typeface="ＭＳ Ｐゴシック" panose="020B0600070205080204" pitchFamily="34" charset="-128"/>
              </a:rPr>
              <a:t>Water is preferred to keep systems clean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A8DB-8C96-6343-B0FD-D1A2DCCD7312}"/>
              </a:ext>
            </a:extLst>
          </p:cNvPr>
          <p:cNvSpPr>
            <a:spLocks noGrp="1"/>
          </p:cNvSpPr>
          <p:nvPr>
            <p:ph type="title"/>
          </p:nvPr>
        </p:nvSpPr>
        <p:spPr>
          <a:xfrm>
            <a:off x="488950" y="-61913"/>
            <a:ext cx="7772400" cy="782638"/>
          </a:xfrm>
        </p:spPr>
        <p:txBody>
          <a:bodyPr/>
          <a:lstStyle/>
          <a:p>
            <a:pPr>
              <a:defRPr/>
            </a:pPr>
            <a:r>
              <a:rPr lang="en-US" sz="3600" dirty="0">
                <a:ea typeface="+mj-ea"/>
              </a:rPr>
              <a:t>Summary</a:t>
            </a:r>
          </a:p>
        </p:txBody>
      </p:sp>
      <p:sp>
        <p:nvSpPr>
          <p:cNvPr id="49154" name="Content Placeholder 2">
            <a:extLst>
              <a:ext uri="{FF2B5EF4-FFF2-40B4-BE49-F238E27FC236}">
                <a16:creationId xmlns:a16="http://schemas.microsoft.com/office/drawing/2014/main" id="{25BFA607-7C29-974F-9E33-D6F7D80D5D66}"/>
              </a:ext>
            </a:extLst>
          </p:cNvPr>
          <p:cNvSpPr>
            <a:spLocks noGrp="1" noChangeArrowheads="1"/>
          </p:cNvSpPr>
          <p:nvPr>
            <p:ph idx="1"/>
          </p:nvPr>
        </p:nvSpPr>
        <p:spPr>
          <a:xfrm>
            <a:off x="488950" y="1498660"/>
            <a:ext cx="7772400" cy="4114800"/>
          </a:xfrm>
        </p:spPr>
        <p:txBody>
          <a:bodyPr/>
          <a:lstStyle/>
          <a:p>
            <a:r>
              <a:rPr lang="en-US" altLang="en-US" sz="2800" dirty="0">
                <a:ea typeface="ＭＳ Ｐゴシック" panose="020B0600070205080204" pitchFamily="34" charset="-128"/>
              </a:rPr>
              <a:t>Review of nature of light</a:t>
            </a:r>
          </a:p>
          <a:p>
            <a:r>
              <a:rPr lang="en-US" altLang="en-US" sz="2800" dirty="0">
                <a:ea typeface="ＭＳ Ｐゴシック" panose="020B0600070205080204" pitchFamily="34" charset="-128"/>
              </a:rPr>
              <a:t>Review of fundamental features of light</a:t>
            </a:r>
          </a:p>
          <a:p>
            <a:r>
              <a:rPr lang="en-US" altLang="en-US" sz="2800" dirty="0">
                <a:ea typeface="ＭＳ Ｐゴシック" panose="020B0600070205080204" pitchFamily="34" charset="-128"/>
              </a:rPr>
              <a:t>Review of how de define efficiency of light</a:t>
            </a:r>
          </a:p>
          <a:p>
            <a:r>
              <a:rPr lang="en-US" altLang="en-US" sz="2800" dirty="0">
                <a:ea typeface="ＭＳ Ｐゴシック" panose="020B0600070205080204" pitchFamily="34" charset="-128"/>
              </a:rPr>
              <a:t>Introduction to fluorescence </a:t>
            </a:r>
          </a:p>
          <a:p>
            <a:r>
              <a:rPr lang="en-US" altLang="en-US" sz="2800" dirty="0">
                <a:ea typeface="ＭＳ Ｐゴシック" panose="020B0600070205080204" pitchFamily="34" charset="-128"/>
              </a:rPr>
              <a:t>Review of factors that influence light (quenching, lifetime, </a:t>
            </a:r>
            <a:r>
              <a:rPr lang="en-US" altLang="en-US" sz="2800" dirty="0" err="1">
                <a:ea typeface="ＭＳ Ｐゴシック" panose="020B0600070205080204" pitchFamily="34" charset="-128"/>
              </a:rPr>
              <a:t>etc</a:t>
            </a:r>
            <a:r>
              <a:rPr lang="en-US" altLang="en-US" sz="2800" dirty="0">
                <a:ea typeface="ＭＳ Ｐゴシック" panose="020B0600070205080204" pitchFamily="34" charset="-128"/>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106743F-5767-844D-8D27-092DE1B02EAB}"/>
              </a:ext>
            </a:extLst>
          </p:cNvPr>
          <p:cNvSpPr>
            <a:spLocks noGrp="1" noChangeArrowheads="1"/>
          </p:cNvSpPr>
          <p:nvPr>
            <p:ph type="title"/>
          </p:nvPr>
        </p:nvSpPr>
        <p:spPr>
          <a:xfrm>
            <a:off x="808038" y="142875"/>
            <a:ext cx="7772400" cy="715963"/>
          </a:xfrm>
        </p:spPr>
        <p:txBody>
          <a:bodyPr/>
          <a:lstStyle/>
          <a:p>
            <a:pPr>
              <a:defRPr/>
            </a:pPr>
            <a:r>
              <a:rPr lang="en-US" altLang="en-US">
                <a:ea typeface="+mj-ea"/>
              </a:rPr>
              <a:t>Photons and Quantum Theory</a:t>
            </a:r>
          </a:p>
        </p:txBody>
      </p:sp>
      <p:sp>
        <p:nvSpPr>
          <p:cNvPr id="18434" name="Rectangle 3">
            <a:extLst>
              <a:ext uri="{FF2B5EF4-FFF2-40B4-BE49-F238E27FC236}">
                <a16:creationId xmlns:a16="http://schemas.microsoft.com/office/drawing/2014/main" id="{205F44EF-0F04-4741-9065-5B8DC2D322C0}"/>
              </a:ext>
            </a:extLst>
          </p:cNvPr>
          <p:cNvSpPr>
            <a:spLocks noGrp="1" noChangeArrowheads="1"/>
          </p:cNvSpPr>
          <p:nvPr>
            <p:ph type="body" idx="1"/>
          </p:nvPr>
        </p:nvSpPr>
        <p:spPr>
          <a:xfrm>
            <a:off x="300038" y="822325"/>
            <a:ext cx="8220075" cy="4114800"/>
          </a:xfrm>
        </p:spPr>
        <p:txBody>
          <a:bodyPr/>
          <a:lstStyle/>
          <a:p>
            <a:r>
              <a:rPr lang="en-US" altLang="en-US">
                <a:solidFill>
                  <a:srgbClr val="FF0000"/>
                </a:solidFill>
                <a:ea typeface="ＭＳ Ｐゴシック" panose="020B0600070205080204" pitchFamily="34" charset="-128"/>
              </a:rPr>
              <a:t>Photons</a:t>
            </a:r>
            <a:endParaRPr lang="en-US" altLang="en-US">
              <a:ea typeface="ＭＳ Ｐゴシック" panose="020B0600070205080204" pitchFamily="34" charset="-128"/>
            </a:endParaRPr>
          </a:p>
          <a:p>
            <a:pPr lvl="1"/>
            <a:r>
              <a:rPr lang="en-US" altLang="en-US" sz="2000">
                <a:ea typeface="ＭＳ Ｐゴシック" panose="020B0600070205080204" pitchFamily="34" charset="-128"/>
              </a:rPr>
              <a:t>particles  have no rest mass - composed of pure electromagnetic energy - the absorption and emission of photons by atoms and molecules is the only mechanism for atoms and molecules can gain or lose energy</a:t>
            </a:r>
          </a:p>
          <a:p>
            <a:r>
              <a:rPr lang="en-US" altLang="en-US">
                <a:solidFill>
                  <a:srgbClr val="FF0000"/>
                </a:solidFill>
                <a:ea typeface="ＭＳ Ｐゴシック" panose="020B0600070205080204" pitchFamily="34" charset="-128"/>
              </a:rPr>
              <a:t>Quantum mechanics</a:t>
            </a:r>
            <a:endParaRPr lang="en-US" altLang="en-US">
              <a:ea typeface="ＭＳ Ｐゴシック" panose="020B0600070205080204" pitchFamily="34" charset="-128"/>
            </a:endParaRPr>
          </a:p>
          <a:p>
            <a:pPr lvl="1"/>
            <a:r>
              <a:rPr lang="en-US" altLang="en-US" sz="2000">
                <a:ea typeface="ＭＳ Ｐゴシック" panose="020B0600070205080204" pitchFamily="34" charset="-128"/>
              </a:rPr>
              <a:t>absorption and emission are quantized - i.e. discrete process of gaining or losing energy in strict units of energy - i.e. photons of the same energy (multiple units are referred to as electromagnetic radiation)</a:t>
            </a:r>
          </a:p>
          <a:p>
            <a:r>
              <a:rPr lang="en-US" altLang="en-US" sz="2800">
                <a:solidFill>
                  <a:srgbClr val="FF0000"/>
                </a:solidFill>
                <a:ea typeface="ＭＳ Ｐゴシック" panose="020B0600070205080204" pitchFamily="34" charset="-128"/>
              </a:rPr>
              <a:t>Energy  of a photon</a:t>
            </a:r>
            <a:endParaRPr lang="en-US" altLang="en-US" sz="2800">
              <a:ea typeface="ＭＳ Ｐゴシック" panose="020B0600070205080204" pitchFamily="34" charset="-128"/>
            </a:endParaRPr>
          </a:p>
          <a:p>
            <a:pPr lvl="1"/>
            <a:r>
              <a:rPr lang="en-US" altLang="en-US" sz="2000">
                <a:ea typeface="ＭＳ Ｐゴシック" panose="020B0600070205080204" pitchFamily="34" charset="-128"/>
              </a:rPr>
              <a:t>can be computed from its frequency (</a:t>
            </a:r>
            <a:r>
              <a:rPr lang="en-US" altLang="en-US" sz="2000">
                <a:ea typeface="ＭＳ Ｐゴシック" panose="020B0600070205080204" pitchFamily="34" charset="-128"/>
                <a:sym typeface="Symbol" pitchFamily="2" charset="2"/>
              </a:rPr>
              <a:t></a:t>
            </a:r>
            <a:r>
              <a:rPr lang="en-US" altLang="en-US" sz="2000">
                <a:ea typeface="ＭＳ Ｐゴシック" panose="020B0600070205080204" pitchFamily="34" charset="-128"/>
              </a:rPr>
              <a:t>)</a:t>
            </a:r>
          </a:p>
          <a:p>
            <a:pPr lvl="1">
              <a:buFontTx/>
              <a:buNone/>
            </a:pPr>
            <a:r>
              <a:rPr lang="en-US" altLang="en-US" sz="2000">
                <a:ea typeface="ＭＳ Ｐゴシック" panose="020B0600070205080204" pitchFamily="34" charset="-128"/>
              </a:rPr>
              <a:t> in hertz (Hz) or its wavelength (l) in meters from</a:t>
            </a:r>
          </a:p>
          <a:p>
            <a:pPr lvl="1"/>
            <a:endParaRPr lang="en-US" altLang="en-US" sz="2000">
              <a:ea typeface="ＭＳ Ｐゴシック" panose="020B0600070205080204" pitchFamily="34" charset="-128"/>
            </a:endParaRPr>
          </a:p>
          <a:p>
            <a:pPr lvl="4">
              <a:buFontTx/>
              <a:buNone/>
            </a:pPr>
            <a:r>
              <a:rPr lang="en-US" altLang="en-US" sz="1800">
                <a:ea typeface="ＭＳ Ｐゴシック" panose="020B0600070205080204" pitchFamily="34" charset="-128"/>
              </a:rPr>
              <a:t>E=h</a:t>
            </a:r>
            <a:r>
              <a:rPr lang="en-US" altLang="en-US" sz="1800">
                <a:ea typeface="ＭＳ Ｐゴシック" panose="020B0600070205080204" pitchFamily="34" charset="-128"/>
                <a:sym typeface="Symbol" pitchFamily="2" charset="2"/>
              </a:rPr>
              <a:t></a:t>
            </a:r>
            <a:r>
              <a:rPr lang="en-US" altLang="en-US" sz="1800">
                <a:ea typeface="ＭＳ Ｐゴシック" panose="020B0600070205080204" pitchFamily="34" charset="-128"/>
              </a:rPr>
              <a:t> and E=hc/</a:t>
            </a:r>
            <a:r>
              <a:rPr lang="en-US" altLang="en-US" sz="1800">
                <a:ea typeface="ＭＳ Ｐゴシック" panose="020B0600070205080204" pitchFamily="34" charset="-128"/>
                <a:sym typeface="Symbol" pitchFamily="2" charset="2"/>
              </a:rPr>
              <a:t></a:t>
            </a:r>
            <a:endParaRPr lang="en-US" altLang="en-US" sz="1800">
              <a:ea typeface="ＭＳ Ｐゴシック" panose="020B0600070205080204" pitchFamily="34" charset="-128"/>
            </a:endParaRPr>
          </a:p>
        </p:txBody>
      </p:sp>
      <p:sp>
        <p:nvSpPr>
          <p:cNvPr id="44036" name="Text Box 4">
            <a:extLst>
              <a:ext uri="{FF2B5EF4-FFF2-40B4-BE49-F238E27FC236}">
                <a16:creationId xmlns:a16="http://schemas.microsoft.com/office/drawing/2014/main" id="{D65CF0E9-EE37-F342-9436-8027D0390169}"/>
              </a:ext>
            </a:extLst>
          </p:cNvPr>
          <p:cNvSpPr txBox="1">
            <a:spLocks noChangeArrowheads="1"/>
          </p:cNvSpPr>
          <p:nvPr/>
        </p:nvSpPr>
        <p:spPr bwMode="auto">
          <a:xfrm>
            <a:off x="6107113" y="4229100"/>
            <a:ext cx="2825750" cy="1165225"/>
          </a:xfrm>
          <a:prstGeom prst="rect">
            <a:avLst/>
          </a:prstGeom>
          <a:solidFill>
            <a:srgbClr val="FFCCCC"/>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70000"/>
              </a:lnSpc>
              <a:spcBef>
                <a:spcPct val="50000"/>
              </a:spcBef>
              <a:defRPr/>
            </a:pPr>
            <a:r>
              <a:rPr lang="en-US" altLang="en-US" sz="1800">
                <a:sym typeface="Symbol" charset="2"/>
              </a:rPr>
              <a:t> = wavelength</a:t>
            </a:r>
          </a:p>
          <a:p>
            <a:pPr>
              <a:lnSpc>
                <a:spcPct val="70000"/>
              </a:lnSpc>
              <a:spcBef>
                <a:spcPct val="50000"/>
              </a:spcBef>
              <a:defRPr/>
            </a:pPr>
            <a:r>
              <a:rPr lang="en-US" altLang="en-US" sz="1800">
                <a:sym typeface="Symbol" charset="2"/>
              </a:rPr>
              <a:t>h = Planck’s constant</a:t>
            </a:r>
          </a:p>
          <a:p>
            <a:pPr>
              <a:lnSpc>
                <a:spcPct val="70000"/>
              </a:lnSpc>
              <a:spcBef>
                <a:spcPct val="50000"/>
              </a:spcBef>
              <a:defRPr/>
            </a:pPr>
            <a:r>
              <a:rPr lang="en-US" altLang="en-US" sz="1200">
                <a:sym typeface="Symbol" charset="2"/>
              </a:rPr>
              <a:t>	(6.63 x 10</a:t>
            </a:r>
            <a:r>
              <a:rPr lang="en-US" altLang="en-US" sz="1200" baseline="30000">
                <a:sym typeface="Symbol" charset="2"/>
              </a:rPr>
              <a:t>-34</a:t>
            </a:r>
            <a:r>
              <a:rPr lang="en-US" altLang="en-US" sz="1200">
                <a:sym typeface="Symbol" charset="2"/>
              </a:rPr>
              <a:t> joule-seconds</a:t>
            </a:r>
          </a:p>
          <a:p>
            <a:pPr>
              <a:lnSpc>
                <a:spcPct val="70000"/>
              </a:lnSpc>
              <a:spcBef>
                <a:spcPct val="50000"/>
              </a:spcBef>
              <a:defRPr/>
            </a:pPr>
            <a:r>
              <a:rPr lang="en-US" altLang="en-US" sz="1800">
                <a:sym typeface="Symbol" charset="2"/>
              </a:rPr>
              <a:t>c = speed of light </a:t>
            </a:r>
            <a:r>
              <a:rPr lang="en-US" altLang="en-US" sz="1200">
                <a:sym typeface="Symbol" charset="2"/>
              </a:rPr>
              <a:t>(3x10</a:t>
            </a:r>
            <a:r>
              <a:rPr lang="en-US" altLang="en-US" sz="1200" baseline="30000">
                <a:sym typeface="Symbol" charset="2"/>
              </a:rPr>
              <a:t>8</a:t>
            </a:r>
            <a:r>
              <a:rPr lang="en-US" altLang="en-US" sz="1200">
                <a:sym typeface="Symbol" charset="2"/>
              </a:rPr>
              <a:t> m/s)</a:t>
            </a:r>
            <a:endParaRPr lang="en-US" altLang="en-US" sz="1800">
              <a:sym typeface="Symbol" charset="2"/>
            </a:endParaRPr>
          </a:p>
        </p:txBody>
      </p:sp>
      <p:sp>
        <p:nvSpPr>
          <p:cNvPr id="44037" name="Text Box 5">
            <a:extLst>
              <a:ext uri="{FF2B5EF4-FFF2-40B4-BE49-F238E27FC236}">
                <a16:creationId xmlns:a16="http://schemas.microsoft.com/office/drawing/2014/main" id="{33BF26C7-74EB-1949-842A-04D4030041BD}"/>
              </a:ext>
            </a:extLst>
          </p:cNvPr>
          <p:cNvSpPr txBox="1">
            <a:spLocks noChangeArrowheads="1"/>
          </p:cNvSpPr>
          <p:nvPr/>
        </p:nvSpPr>
        <p:spPr bwMode="auto">
          <a:xfrm>
            <a:off x="7202488" y="6419850"/>
            <a:ext cx="1728787" cy="2413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1400">
                <a:latin typeface="Times New Roman" charset="0"/>
                <a:ea typeface="+mn-ea"/>
                <a:sym typeface="Symbol" charset="2"/>
              </a:rPr>
              <a:t>Shapiro p 76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03EACD9-7290-014C-96AC-72283EFB2620}"/>
              </a:ext>
            </a:extLst>
          </p:cNvPr>
          <p:cNvSpPr>
            <a:spLocks noGrp="1" noChangeArrowheads="1"/>
          </p:cNvSpPr>
          <p:nvPr>
            <p:ph type="title"/>
          </p:nvPr>
        </p:nvSpPr>
        <p:spPr>
          <a:xfrm>
            <a:off x="477838" y="0"/>
            <a:ext cx="7772400" cy="1143000"/>
          </a:xfrm>
        </p:spPr>
        <p:txBody>
          <a:bodyPr/>
          <a:lstStyle/>
          <a:p>
            <a:r>
              <a:rPr lang="en-US" altLang="en-US" sz="3200">
                <a:ea typeface="ＭＳ Ｐゴシック" panose="020B0600070205080204" pitchFamily="34" charset="-128"/>
              </a:rPr>
              <a:t>Light – Particles and waves - Reflection</a:t>
            </a:r>
          </a:p>
        </p:txBody>
      </p:sp>
      <p:pic>
        <p:nvPicPr>
          <p:cNvPr id="19458" name="Picture 3" descr="Screenshot 2016-01-31 14.35.01.png">
            <a:extLst>
              <a:ext uri="{FF2B5EF4-FFF2-40B4-BE49-F238E27FC236}">
                <a16:creationId xmlns:a16="http://schemas.microsoft.com/office/drawing/2014/main" id="{AAF09CCA-E90C-0443-8182-8FFE3D8E96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944563"/>
            <a:ext cx="3937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Screenshot 2016-01-31 14.35.11.png">
            <a:extLst>
              <a:ext uri="{FF2B5EF4-FFF2-40B4-BE49-F238E27FC236}">
                <a16:creationId xmlns:a16="http://schemas.microsoft.com/office/drawing/2014/main" id="{2B07F181-F76D-4B40-BB6F-CA02DF1F758B}"/>
              </a:ext>
            </a:extLst>
          </p:cNvPr>
          <p:cNvPicPr>
            <a:picLocks noChangeAspect="1"/>
          </p:cNvPicPr>
          <p:nvPr/>
        </p:nvPicPr>
        <p:blipFill>
          <a:blip r:embed="rId3">
            <a:extLst>
              <a:ext uri="{28A0092B-C50C-407E-A947-70E740481C1C}">
                <a14:useLocalDpi xmlns:a14="http://schemas.microsoft.com/office/drawing/2010/main" val="0"/>
              </a:ext>
            </a:extLst>
          </a:blip>
          <a:srcRect r="1628"/>
          <a:stretch>
            <a:fillRect/>
          </a:stretch>
        </p:blipFill>
        <p:spPr bwMode="auto">
          <a:xfrm>
            <a:off x="128588" y="3638550"/>
            <a:ext cx="39592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5">
            <a:extLst>
              <a:ext uri="{FF2B5EF4-FFF2-40B4-BE49-F238E27FC236}">
                <a16:creationId xmlns:a16="http://schemas.microsoft.com/office/drawing/2014/main" id="{3A701A40-153B-FB42-BF82-D22F23B34D23}"/>
              </a:ext>
            </a:extLst>
          </p:cNvPr>
          <p:cNvSpPr txBox="1">
            <a:spLocks noChangeArrowheads="1"/>
          </p:cNvSpPr>
          <p:nvPr/>
        </p:nvSpPr>
        <p:spPr bwMode="auto">
          <a:xfrm>
            <a:off x="3019425" y="6154738"/>
            <a:ext cx="6021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200">
                <a:solidFill>
                  <a:srgbClr val="3366FF"/>
                </a:solidFill>
                <a:latin typeface="Times New Roman" panose="02020603050405020304" pitchFamily="18" charset="0"/>
              </a:rPr>
              <a:t>Diagrams from: http://micro.magnet.fsu.edu/primer/java/particleorwave/reflection/index.html</a:t>
            </a:r>
          </a:p>
        </p:txBody>
      </p:sp>
      <p:pic>
        <p:nvPicPr>
          <p:cNvPr id="19461" name="Picture 6" descr="Screenshot 2016-01-31 14.38.00.png">
            <a:extLst>
              <a:ext uri="{FF2B5EF4-FFF2-40B4-BE49-F238E27FC236}">
                <a16:creationId xmlns:a16="http://schemas.microsoft.com/office/drawing/2014/main" id="{9E9BA6D7-A984-B94B-8DB1-8C41D1D0AB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2055813"/>
            <a:ext cx="5207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A5EBC0C8-A92D-1944-9010-80F145937970}"/>
              </a:ext>
            </a:extLst>
          </p:cNvPr>
          <p:cNvSpPr>
            <a:spLocks noGrp="1" noChangeArrowheads="1"/>
          </p:cNvSpPr>
          <p:nvPr>
            <p:ph type="title"/>
          </p:nvPr>
        </p:nvSpPr>
        <p:spPr>
          <a:xfrm>
            <a:off x="652463" y="-57150"/>
            <a:ext cx="7772400" cy="835025"/>
          </a:xfrm>
        </p:spPr>
        <p:txBody>
          <a:bodyPr/>
          <a:lstStyle/>
          <a:p>
            <a:r>
              <a:rPr lang="en-US" altLang="en-US" sz="3200">
                <a:ea typeface="ＭＳ Ｐゴシック" panose="020B0600070205080204" pitchFamily="34" charset="-128"/>
              </a:rPr>
              <a:t>Light – Particles and waves -</a:t>
            </a:r>
          </a:p>
        </p:txBody>
      </p:sp>
      <p:pic>
        <p:nvPicPr>
          <p:cNvPr id="20482" name="Picture 3" descr="Screenshot 2016-01-31 14.40.56.png">
            <a:extLst>
              <a:ext uri="{FF2B5EF4-FFF2-40B4-BE49-F238E27FC236}">
                <a16:creationId xmlns:a16="http://schemas.microsoft.com/office/drawing/2014/main" id="{1411EA30-7B24-0A4F-8226-F664271632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 y="2185988"/>
            <a:ext cx="463867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a:extLst>
              <a:ext uri="{FF2B5EF4-FFF2-40B4-BE49-F238E27FC236}">
                <a16:creationId xmlns:a16="http://schemas.microsoft.com/office/drawing/2014/main" id="{F6E3249D-F80B-CF4D-97F1-23754425E15B}"/>
              </a:ext>
            </a:extLst>
          </p:cNvPr>
          <p:cNvSpPr txBox="1">
            <a:spLocks noChangeArrowheads="1"/>
          </p:cNvSpPr>
          <p:nvPr/>
        </p:nvSpPr>
        <p:spPr bwMode="auto">
          <a:xfrm>
            <a:off x="827088" y="1547813"/>
            <a:ext cx="1484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2400">
                <a:latin typeface="Times New Roman" panose="02020603050405020304" pitchFamily="18" charset="0"/>
              </a:rPr>
              <a:t>Refraction</a:t>
            </a:r>
          </a:p>
        </p:txBody>
      </p:sp>
      <p:sp>
        <p:nvSpPr>
          <p:cNvPr id="20484" name="Rectangle 5">
            <a:extLst>
              <a:ext uri="{FF2B5EF4-FFF2-40B4-BE49-F238E27FC236}">
                <a16:creationId xmlns:a16="http://schemas.microsoft.com/office/drawing/2014/main" id="{2A52DF3C-B1D0-CE4B-9AFF-6BEE5C7E6DFF}"/>
              </a:ext>
            </a:extLst>
          </p:cNvPr>
          <p:cNvSpPr>
            <a:spLocks noChangeArrowheads="1"/>
          </p:cNvSpPr>
          <p:nvPr/>
        </p:nvSpPr>
        <p:spPr bwMode="auto">
          <a:xfrm>
            <a:off x="6264275" y="1665288"/>
            <a:ext cx="1546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2400">
                <a:latin typeface="Times New Roman" panose="02020603050405020304" pitchFamily="18" charset="0"/>
              </a:rPr>
              <a:t>Diffraction</a:t>
            </a:r>
          </a:p>
        </p:txBody>
      </p:sp>
      <p:pic>
        <p:nvPicPr>
          <p:cNvPr id="20485" name="Picture 6" descr="Screenshot 2016-01-31 14.41.50.png">
            <a:extLst>
              <a:ext uri="{FF2B5EF4-FFF2-40B4-BE49-F238E27FC236}">
                <a16:creationId xmlns:a16="http://schemas.microsoft.com/office/drawing/2014/main" id="{2EEA3F6C-0288-B74D-A359-B4E5ED7A27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813" y="2247900"/>
            <a:ext cx="4421187"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7">
            <a:extLst>
              <a:ext uri="{FF2B5EF4-FFF2-40B4-BE49-F238E27FC236}">
                <a16:creationId xmlns:a16="http://schemas.microsoft.com/office/drawing/2014/main" id="{97708D26-189B-F241-91EC-9A16A7D835E5}"/>
              </a:ext>
            </a:extLst>
          </p:cNvPr>
          <p:cNvSpPr txBox="1">
            <a:spLocks noChangeArrowheads="1"/>
          </p:cNvSpPr>
          <p:nvPr/>
        </p:nvSpPr>
        <p:spPr bwMode="auto">
          <a:xfrm>
            <a:off x="3019425" y="6154738"/>
            <a:ext cx="6021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200">
                <a:solidFill>
                  <a:srgbClr val="3366FF"/>
                </a:solidFill>
                <a:latin typeface="Times New Roman" panose="02020603050405020304" pitchFamily="18" charset="0"/>
              </a:rPr>
              <a:t>Diagrams from: http://micro.magnet.fsu.edu/primer/java/particleorwave/reflection/index.html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9">
            <a:extLst>
              <a:ext uri="{FF2B5EF4-FFF2-40B4-BE49-F238E27FC236}">
                <a16:creationId xmlns:a16="http://schemas.microsoft.com/office/drawing/2014/main" id="{DCE09584-258E-1343-BB5D-33B2F3D856A2}"/>
              </a:ext>
            </a:extLst>
          </p:cNvPr>
          <p:cNvGrpSpPr>
            <a:grpSpLocks/>
          </p:cNvGrpSpPr>
          <p:nvPr/>
        </p:nvGrpSpPr>
        <p:grpSpPr bwMode="auto">
          <a:xfrm>
            <a:off x="690563" y="2363788"/>
            <a:ext cx="5932487" cy="1117600"/>
            <a:chOff x="775" y="2042"/>
            <a:chExt cx="3545" cy="704"/>
          </a:xfrm>
        </p:grpSpPr>
        <p:sp>
          <p:nvSpPr>
            <p:cNvPr id="45064" name="Rectangle 8">
              <a:extLst>
                <a:ext uri="{FF2B5EF4-FFF2-40B4-BE49-F238E27FC236}">
                  <a16:creationId xmlns:a16="http://schemas.microsoft.com/office/drawing/2014/main" id="{9674B529-0DF7-D344-9591-CA1D64A0D208}"/>
                </a:ext>
              </a:extLst>
            </p:cNvPr>
            <p:cNvSpPr>
              <a:spLocks noChangeArrowheads="1"/>
            </p:cNvSpPr>
            <p:nvPr/>
          </p:nvSpPr>
          <p:spPr bwMode="auto">
            <a:xfrm>
              <a:off x="775" y="2042"/>
              <a:ext cx="3545" cy="704"/>
            </a:xfrm>
            <a:prstGeom prst="rect">
              <a:avLst/>
            </a:prstGeom>
            <a:solidFill>
              <a:srgbClr val="FFCCCC"/>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defRPr/>
              </a:pPr>
              <a:endParaRPr lang="en-US">
                <a:latin typeface="Times New Roman" charset="0"/>
                <a:ea typeface="ＭＳ Ｐゴシック" charset="0"/>
              </a:endParaRPr>
            </a:p>
          </p:txBody>
        </p:sp>
        <p:sp>
          <p:nvSpPr>
            <p:cNvPr id="45061" name="Line 5">
              <a:extLst>
                <a:ext uri="{FF2B5EF4-FFF2-40B4-BE49-F238E27FC236}">
                  <a16:creationId xmlns:a16="http://schemas.microsoft.com/office/drawing/2014/main" id="{5A89687A-FB96-C74D-BC1B-7D5EAAFBE029}"/>
                </a:ext>
              </a:extLst>
            </p:cNvPr>
            <p:cNvSpPr>
              <a:spLocks noChangeShapeType="1"/>
            </p:cNvSpPr>
            <p:nvPr/>
          </p:nvSpPr>
          <p:spPr bwMode="auto">
            <a:xfrm>
              <a:off x="1209" y="2432"/>
              <a:ext cx="2829" cy="0"/>
            </a:xfrm>
            <a:prstGeom prst="line">
              <a:avLst/>
            </a:prstGeom>
            <a:noFill/>
            <a:ln w="28575">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21514" name="Text Box 6">
              <a:extLst>
                <a:ext uri="{FF2B5EF4-FFF2-40B4-BE49-F238E27FC236}">
                  <a16:creationId xmlns:a16="http://schemas.microsoft.com/office/drawing/2014/main" id="{9FD8A829-4EA5-4E42-B8C4-962D41B444D6}"/>
                </a:ext>
              </a:extLst>
            </p:cNvPr>
            <p:cNvSpPr txBox="1">
              <a:spLocks noChangeArrowheads="1"/>
            </p:cNvSpPr>
            <p:nvPr/>
          </p:nvSpPr>
          <p:spPr bwMode="auto">
            <a:xfrm>
              <a:off x="1760" y="2458"/>
              <a:ext cx="12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50000"/>
                </a:spcBef>
                <a:buFontTx/>
                <a:buNone/>
              </a:pPr>
              <a:r>
                <a:rPr lang="en-US" altLang="en-US" sz="2400">
                  <a:latin typeface="Times New Roman" panose="02020603050405020304" pitchFamily="18" charset="0"/>
                </a:rPr>
                <a:t>488 x 10</a:t>
              </a:r>
              <a:r>
                <a:rPr lang="en-US" altLang="en-US" sz="2400" baseline="30000">
                  <a:latin typeface="Times New Roman" panose="02020603050405020304" pitchFamily="18" charset="0"/>
                </a:rPr>
                <a:t>-3</a:t>
              </a:r>
              <a:endParaRPr lang="en-US" altLang="en-US" sz="2400">
                <a:latin typeface="Times New Roman" panose="02020603050405020304" pitchFamily="18" charset="0"/>
              </a:endParaRPr>
            </a:p>
          </p:txBody>
        </p:sp>
      </p:grpSp>
      <p:sp>
        <p:nvSpPr>
          <p:cNvPr id="45058" name="Rectangle 2">
            <a:extLst>
              <a:ext uri="{FF2B5EF4-FFF2-40B4-BE49-F238E27FC236}">
                <a16:creationId xmlns:a16="http://schemas.microsoft.com/office/drawing/2014/main" id="{26411E96-664E-5C4B-8695-44B861F3B699}"/>
              </a:ext>
            </a:extLst>
          </p:cNvPr>
          <p:cNvSpPr>
            <a:spLocks noGrp="1" noChangeArrowheads="1"/>
          </p:cNvSpPr>
          <p:nvPr>
            <p:ph type="title"/>
          </p:nvPr>
        </p:nvSpPr>
        <p:spPr>
          <a:xfrm>
            <a:off x="644525" y="242888"/>
            <a:ext cx="7772400" cy="838200"/>
          </a:xfrm>
        </p:spPr>
        <p:txBody>
          <a:bodyPr/>
          <a:lstStyle/>
          <a:p>
            <a:pPr>
              <a:defRPr/>
            </a:pPr>
            <a:r>
              <a:rPr lang="en-US" altLang="en-US">
                <a:ea typeface="+mj-ea"/>
              </a:rPr>
              <a:t>Laser power</a:t>
            </a:r>
          </a:p>
        </p:txBody>
      </p:sp>
      <p:sp>
        <p:nvSpPr>
          <p:cNvPr id="21507" name="Rectangle 3">
            <a:extLst>
              <a:ext uri="{FF2B5EF4-FFF2-40B4-BE49-F238E27FC236}">
                <a16:creationId xmlns:a16="http://schemas.microsoft.com/office/drawing/2014/main" id="{D1A32F12-C874-9548-867C-F72075666D34}"/>
              </a:ext>
            </a:extLst>
          </p:cNvPr>
          <p:cNvSpPr>
            <a:spLocks noGrp="1" noChangeArrowheads="1"/>
          </p:cNvSpPr>
          <p:nvPr>
            <p:ph type="body" idx="1"/>
          </p:nvPr>
        </p:nvSpPr>
        <p:spPr>
          <a:xfrm>
            <a:off x="503238" y="1430338"/>
            <a:ext cx="8361362" cy="4114800"/>
          </a:xfrm>
        </p:spPr>
        <p:txBody>
          <a:bodyPr/>
          <a:lstStyle/>
          <a:p>
            <a:r>
              <a:rPr lang="en-US" altLang="en-US" sz="2800">
                <a:ea typeface="ＭＳ Ｐゴシック" panose="020B0600070205080204" pitchFamily="34" charset="-128"/>
              </a:rPr>
              <a:t>One photon from a 488 nm argon laser has an energy of</a:t>
            </a:r>
          </a:p>
          <a:p>
            <a:pPr lvl="1">
              <a:buFontTx/>
              <a:buNone/>
            </a:pPr>
            <a:r>
              <a:rPr lang="en-US" altLang="en-US" sz="2400">
                <a:ea typeface="ＭＳ Ｐゴシック" panose="020B0600070205080204" pitchFamily="34" charset="-128"/>
              </a:rPr>
              <a:t>E=    </a:t>
            </a:r>
            <a:r>
              <a:rPr lang="en-US" altLang="en-US" sz="2000">
                <a:ea typeface="ＭＳ Ｐゴシック" panose="020B0600070205080204" pitchFamily="34" charset="-128"/>
              </a:rPr>
              <a:t>6.63x10</a:t>
            </a:r>
            <a:r>
              <a:rPr lang="en-US" altLang="en-US" sz="2000" baseline="30000">
                <a:ea typeface="ＭＳ Ｐゴシック" panose="020B0600070205080204" pitchFamily="34" charset="-128"/>
              </a:rPr>
              <a:t>-34</a:t>
            </a:r>
            <a:r>
              <a:rPr lang="en-US" altLang="en-US" sz="2000">
                <a:ea typeface="ＭＳ Ｐゴシック" panose="020B0600070205080204" pitchFamily="34" charset="-128"/>
              </a:rPr>
              <a:t> joule-seconds x 3x10</a:t>
            </a:r>
            <a:r>
              <a:rPr lang="en-US" altLang="en-US" sz="2000" baseline="30000">
                <a:ea typeface="ＭＳ Ｐゴシック" panose="020B0600070205080204" pitchFamily="34" charset="-128"/>
              </a:rPr>
              <a:t>8</a:t>
            </a:r>
            <a:endParaRPr lang="en-US" altLang="en-US" sz="2400" baseline="30000">
              <a:ea typeface="ＭＳ Ｐゴシック" panose="020B0600070205080204" pitchFamily="34" charset="-128"/>
            </a:endParaRPr>
          </a:p>
          <a:p>
            <a:pPr lvl="1">
              <a:buFontTx/>
              <a:buNone/>
            </a:pPr>
            <a:endParaRPr lang="en-US" altLang="en-US" sz="2400" baseline="30000">
              <a:ea typeface="ＭＳ Ｐゴシック" panose="020B0600070205080204" pitchFamily="34" charset="-128"/>
            </a:endParaRPr>
          </a:p>
          <a:p>
            <a:pPr lvl="1">
              <a:buFontTx/>
              <a:buNone/>
            </a:pPr>
            <a:endParaRPr lang="en-US" altLang="en-US" sz="2400" baseline="30000">
              <a:ea typeface="ＭＳ Ｐゴシック" panose="020B0600070205080204" pitchFamily="34" charset="-128"/>
            </a:endParaRPr>
          </a:p>
          <a:p>
            <a:pPr lvl="1">
              <a:buFontTx/>
              <a:buNone/>
            </a:pPr>
            <a:endParaRPr lang="en-US" altLang="en-US" sz="2400" baseline="30000">
              <a:ea typeface="ＭＳ Ｐゴシック" panose="020B0600070205080204" pitchFamily="34" charset="-128"/>
            </a:endParaRPr>
          </a:p>
          <a:p>
            <a:r>
              <a:rPr lang="en-US" altLang="en-US" sz="2800">
                <a:ea typeface="ＭＳ Ｐゴシック" panose="020B0600070205080204" pitchFamily="34" charset="-128"/>
              </a:rPr>
              <a:t>To get 1 joule out of a 488 nm laser you need 2.45 x 10</a:t>
            </a:r>
            <a:r>
              <a:rPr lang="en-US" altLang="en-US" sz="2800" baseline="30000">
                <a:ea typeface="ＭＳ Ｐゴシック" panose="020B0600070205080204" pitchFamily="34" charset="-128"/>
              </a:rPr>
              <a:t>18</a:t>
            </a:r>
            <a:r>
              <a:rPr lang="en-US" altLang="en-US" sz="2800">
                <a:ea typeface="ＭＳ Ｐゴシック" panose="020B0600070205080204" pitchFamily="34" charset="-128"/>
              </a:rPr>
              <a:t> photons</a:t>
            </a:r>
          </a:p>
          <a:p>
            <a:r>
              <a:rPr lang="en-US" altLang="en-US" sz="2800">
                <a:ea typeface="ＭＳ Ｐゴシック" panose="020B0600070205080204" pitchFamily="34" charset="-128"/>
              </a:rPr>
              <a:t>1 watt (W) = 1 joule/second a 10 mW laser at 488 nm is putting out 2.45x10</a:t>
            </a:r>
            <a:r>
              <a:rPr lang="en-US" altLang="en-US" sz="2800" baseline="30000">
                <a:ea typeface="ＭＳ Ｐゴシック" panose="020B0600070205080204" pitchFamily="34" charset="-128"/>
              </a:rPr>
              <a:t>16</a:t>
            </a:r>
            <a:r>
              <a:rPr lang="en-US" altLang="en-US" sz="2800">
                <a:ea typeface="ＭＳ Ｐゴシック" panose="020B0600070205080204" pitchFamily="34" charset="-128"/>
              </a:rPr>
              <a:t> photons/sec</a:t>
            </a:r>
          </a:p>
          <a:p>
            <a:pPr lvl="1">
              <a:buFontTx/>
              <a:buNone/>
            </a:pPr>
            <a:endParaRPr lang="en-US" altLang="en-US" sz="2400">
              <a:ea typeface="ＭＳ Ｐゴシック" panose="020B0600070205080204" pitchFamily="34" charset="-128"/>
            </a:endParaRPr>
          </a:p>
        </p:txBody>
      </p:sp>
      <p:sp>
        <p:nvSpPr>
          <p:cNvPr id="45060" name="Text Box 4">
            <a:extLst>
              <a:ext uri="{FF2B5EF4-FFF2-40B4-BE49-F238E27FC236}">
                <a16:creationId xmlns:a16="http://schemas.microsoft.com/office/drawing/2014/main" id="{7CD6B905-CE4D-184D-BB4B-C57FB23F17A6}"/>
              </a:ext>
            </a:extLst>
          </p:cNvPr>
          <p:cNvSpPr txBox="1">
            <a:spLocks noChangeArrowheads="1"/>
          </p:cNvSpPr>
          <p:nvPr/>
        </p:nvSpPr>
        <p:spPr bwMode="auto">
          <a:xfrm>
            <a:off x="6188075" y="996950"/>
            <a:ext cx="2274888" cy="304800"/>
          </a:xfrm>
          <a:prstGeom prst="rect">
            <a:avLst/>
          </a:prstGeom>
          <a:solidFill>
            <a:srgbClr val="FFCCCC"/>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70000"/>
              </a:lnSpc>
              <a:spcBef>
                <a:spcPct val="50000"/>
              </a:spcBef>
              <a:defRPr/>
            </a:pPr>
            <a:r>
              <a:rPr lang="en-US" altLang="en-US" sz="2000"/>
              <a:t>E=h</a:t>
            </a:r>
            <a:r>
              <a:rPr lang="en-US" altLang="en-US" sz="2000">
                <a:sym typeface="Symbol" charset="2"/>
              </a:rPr>
              <a:t></a:t>
            </a:r>
            <a:r>
              <a:rPr lang="en-US" altLang="en-US" sz="2000"/>
              <a:t> and E=hc/</a:t>
            </a:r>
            <a:r>
              <a:rPr lang="en-US" altLang="en-US" sz="2000">
                <a:sym typeface="Symbol" charset="2"/>
              </a:rPr>
              <a:t></a:t>
            </a:r>
          </a:p>
        </p:txBody>
      </p:sp>
      <p:sp>
        <p:nvSpPr>
          <p:cNvPr id="45063" name="Text Box 7">
            <a:extLst>
              <a:ext uri="{FF2B5EF4-FFF2-40B4-BE49-F238E27FC236}">
                <a16:creationId xmlns:a16="http://schemas.microsoft.com/office/drawing/2014/main" id="{2FEE718D-7041-8548-B077-5B6F83542155}"/>
              </a:ext>
            </a:extLst>
          </p:cNvPr>
          <p:cNvSpPr txBox="1">
            <a:spLocks noChangeArrowheads="1"/>
          </p:cNvSpPr>
          <p:nvPr/>
        </p:nvSpPr>
        <p:spPr bwMode="auto">
          <a:xfrm>
            <a:off x="7131050" y="2741613"/>
            <a:ext cx="1889125"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a:latin typeface="Times New Roman" charset="0"/>
                <a:ea typeface="+mn-ea"/>
              </a:rPr>
              <a:t>= 4.08x10</a:t>
            </a:r>
            <a:r>
              <a:rPr lang="en-US" altLang="en-US" baseline="30000">
                <a:latin typeface="Times New Roman" charset="0"/>
                <a:ea typeface="+mn-ea"/>
              </a:rPr>
              <a:t>-19</a:t>
            </a:r>
            <a:r>
              <a:rPr lang="en-US" altLang="en-US">
                <a:latin typeface="Times New Roman" charset="0"/>
                <a:ea typeface="+mn-ea"/>
              </a:rPr>
              <a:t> J</a:t>
            </a:r>
          </a:p>
        </p:txBody>
      </p:sp>
      <p:sp>
        <p:nvSpPr>
          <p:cNvPr id="45067" name="Line 11">
            <a:extLst>
              <a:ext uri="{FF2B5EF4-FFF2-40B4-BE49-F238E27FC236}">
                <a16:creationId xmlns:a16="http://schemas.microsoft.com/office/drawing/2014/main" id="{283ED4E5-61C8-E44F-B260-A60C2530052A}"/>
              </a:ext>
            </a:extLst>
          </p:cNvPr>
          <p:cNvSpPr>
            <a:spLocks noChangeShapeType="1"/>
          </p:cNvSpPr>
          <p:nvPr/>
        </p:nvSpPr>
        <p:spPr bwMode="auto">
          <a:xfrm>
            <a:off x="1296988" y="2974975"/>
            <a:ext cx="5745162" cy="1588"/>
          </a:xfrm>
          <a:prstGeom prst="line">
            <a:avLst/>
          </a:prstGeom>
          <a:noFill/>
          <a:ln w="76200">
            <a:solidFill>
              <a:schemeClr val="accent2"/>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5068" name="Text Box 12">
            <a:extLst>
              <a:ext uri="{FF2B5EF4-FFF2-40B4-BE49-F238E27FC236}">
                <a16:creationId xmlns:a16="http://schemas.microsoft.com/office/drawing/2014/main" id="{0D0C5DAF-876E-AE4E-97FD-22A5D9D5FAE5}"/>
              </a:ext>
            </a:extLst>
          </p:cNvPr>
          <p:cNvSpPr txBox="1">
            <a:spLocks noChangeArrowheads="1"/>
          </p:cNvSpPr>
          <p:nvPr/>
        </p:nvSpPr>
        <p:spPr bwMode="auto">
          <a:xfrm>
            <a:off x="7202488" y="6359525"/>
            <a:ext cx="1728787" cy="2413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1400">
                <a:latin typeface="Times New Roman" charset="0"/>
                <a:ea typeface="+mn-ea"/>
                <a:sym typeface="Symbol" charset="2"/>
              </a:rPr>
              <a:t>Shapiro p 77</a:t>
            </a:r>
          </a:p>
        </p:txBody>
      </p:sp>
      <p:sp>
        <p:nvSpPr>
          <p:cNvPr id="2" name="TextBox 1">
            <a:extLst>
              <a:ext uri="{FF2B5EF4-FFF2-40B4-BE49-F238E27FC236}">
                <a16:creationId xmlns:a16="http://schemas.microsoft.com/office/drawing/2014/main" id="{B3251CBE-2624-404A-A3F3-9FA68FA6E84C}"/>
              </a:ext>
            </a:extLst>
          </p:cNvPr>
          <p:cNvSpPr txBox="1"/>
          <p:nvPr/>
        </p:nvSpPr>
        <p:spPr>
          <a:xfrm>
            <a:off x="1296988" y="6109256"/>
            <a:ext cx="5391219" cy="369332"/>
          </a:xfrm>
          <a:prstGeom prst="rect">
            <a:avLst/>
          </a:prstGeom>
          <a:noFill/>
        </p:spPr>
        <p:txBody>
          <a:bodyPr wrap="none" rtlCol="0">
            <a:spAutoFit/>
          </a:bodyPr>
          <a:lstStyle/>
          <a:p>
            <a:r>
              <a:rPr lang="en-US" sz="1800" dirty="0"/>
              <a:t>(lasers will be discussed in more detail in a later lecture)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4">
            <a:extLst>
              <a:ext uri="{FF2B5EF4-FFF2-40B4-BE49-F238E27FC236}">
                <a16:creationId xmlns:a16="http://schemas.microsoft.com/office/drawing/2014/main" id="{30BFFFE3-9BC0-CB46-86BA-D80E6A55C3ED}"/>
              </a:ext>
            </a:extLst>
          </p:cNvPr>
          <p:cNvGrpSpPr>
            <a:grpSpLocks/>
          </p:cNvGrpSpPr>
          <p:nvPr/>
        </p:nvGrpSpPr>
        <p:grpSpPr bwMode="auto">
          <a:xfrm>
            <a:off x="785813" y="1352550"/>
            <a:ext cx="5627687" cy="1117600"/>
            <a:chOff x="775" y="2042"/>
            <a:chExt cx="3545" cy="704"/>
          </a:xfrm>
        </p:grpSpPr>
        <p:sp>
          <p:nvSpPr>
            <p:cNvPr id="46085" name="Rectangle 5">
              <a:extLst>
                <a:ext uri="{FF2B5EF4-FFF2-40B4-BE49-F238E27FC236}">
                  <a16:creationId xmlns:a16="http://schemas.microsoft.com/office/drawing/2014/main" id="{2F350503-A55A-D248-B195-D495222B0191}"/>
                </a:ext>
              </a:extLst>
            </p:cNvPr>
            <p:cNvSpPr>
              <a:spLocks noChangeArrowheads="1"/>
            </p:cNvSpPr>
            <p:nvPr/>
          </p:nvSpPr>
          <p:spPr bwMode="auto">
            <a:xfrm>
              <a:off x="775" y="2042"/>
              <a:ext cx="3545" cy="704"/>
            </a:xfrm>
            <a:prstGeom prst="rect">
              <a:avLst/>
            </a:prstGeom>
            <a:solidFill>
              <a:srgbClr val="FFCCCC"/>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defRPr/>
              </a:pPr>
              <a:endParaRPr lang="en-US">
                <a:latin typeface="Times New Roman" charset="0"/>
                <a:ea typeface="ＭＳ Ｐゴシック" charset="0"/>
              </a:endParaRPr>
            </a:p>
          </p:txBody>
        </p:sp>
        <p:sp>
          <p:nvSpPr>
            <p:cNvPr id="46086" name="Line 6">
              <a:extLst>
                <a:ext uri="{FF2B5EF4-FFF2-40B4-BE49-F238E27FC236}">
                  <a16:creationId xmlns:a16="http://schemas.microsoft.com/office/drawing/2014/main" id="{CD97FB81-939D-AA46-8B3C-21CBA8341034}"/>
                </a:ext>
              </a:extLst>
            </p:cNvPr>
            <p:cNvSpPr>
              <a:spLocks noChangeShapeType="1"/>
            </p:cNvSpPr>
            <p:nvPr/>
          </p:nvSpPr>
          <p:spPr bwMode="auto">
            <a:xfrm>
              <a:off x="1209" y="2432"/>
              <a:ext cx="2829" cy="0"/>
            </a:xfrm>
            <a:prstGeom prst="line">
              <a:avLst/>
            </a:prstGeom>
            <a:noFill/>
            <a:ln w="28575">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22548" name="Text Box 7">
              <a:extLst>
                <a:ext uri="{FF2B5EF4-FFF2-40B4-BE49-F238E27FC236}">
                  <a16:creationId xmlns:a16="http://schemas.microsoft.com/office/drawing/2014/main" id="{F1EBD004-4AB8-EC4B-9DA7-D0B454A0E34F}"/>
                </a:ext>
              </a:extLst>
            </p:cNvPr>
            <p:cNvSpPr txBox="1">
              <a:spLocks noChangeArrowheads="1"/>
            </p:cNvSpPr>
            <p:nvPr/>
          </p:nvSpPr>
          <p:spPr bwMode="auto">
            <a:xfrm>
              <a:off x="1760" y="2458"/>
              <a:ext cx="12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50000"/>
                </a:spcBef>
                <a:buFontTx/>
                <a:buNone/>
              </a:pPr>
              <a:r>
                <a:rPr lang="en-US" altLang="en-US" sz="2400">
                  <a:latin typeface="Times New Roman" panose="02020603050405020304" pitchFamily="18" charset="0"/>
                </a:rPr>
                <a:t>325 x 10</a:t>
              </a:r>
              <a:r>
                <a:rPr lang="en-US" altLang="en-US" sz="2400" baseline="30000">
                  <a:latin typeface="Times New Roman" panose="02020603050405020304" pitchFamily="18" charset="0"/>
                </a:rPr>
                <a:t>-3</a:t>
              </a:r>
              <a:endParaRPr lang="en-US" altLang="en-US" sz="2400">
                <a:latin typeface="Times New Roman" panose="02020603050405020304" pitchFamily="18" charset="0"/>
              </a:endParaRPr>
            </a:p>
          </p:txBody>
        </p:sp>
      </p:grpSp>
      <p:sp>
        <p:nvSpPr>
          <p:cNvPr id="46082" name="Rectangle 2">
            <a:extLst>
              <a:ext uri="{FF2B5EF4-FFF2-40B4-BE49-F238E27FC236}">
                <a16:creationId xmlns:a16="http://schemas.microsoft.com/office/drawing/2014/main" id="{D514C759-1CC6-9746-9DCE-70218A476EAB}"/>
              </a:ext>
            </a:extLst>
          </p:cNvPr>
          <p:cNvSpPr>
            <a:spLocks noGrp="1" noChangeArrowheads="1"/>
          </p:cNvSpPr>
          <p:nvPr>
            <p:ph type="title"/>
          </p:nvPr>
        </p:nvSpPr>
        <p:spPr>
          <a:xfrm>
            <a:off x="266700" y="88900"/>
            <a:ext cx="6907213" cy="1143000"/>
          </a:xfrm>
        </p:spPr>
        <p:txBody>
          <a:bodyPr/>
          <a:lstStyle/>
          <a:p>
            <a:pPr>
              <a:defRPr/>
            </a:pPr>
            <a:r>
              <a:rPr lang="en-US" altLang="en-US" sz="3600" dirty="0">
                <a:ea typeface="+mj-ea"/>
              </a:rPr>
              <a:t>What about a </a:t>
            </a:r>
            <a:r>
              <a:rPr lang="en-US" altLang="en-US" sz="3600" dirty="0" err="1">
                <a:ea typeface="+mj-ea"/>
              </a:rPr>
              <a:t>HeCd</a:t>
            </a:r>
            <a:r>
              <a:rPr lang="en-US" altLang="en-US" sz="3600" dirty="0">
                <a:ea typeface="+mj-ea"/>
              </a:rPr>
              <a:t> UV laser?</a:t>
            </a:r>
          </a:p>
        </p:txBody>
      </p:sp>
      <p:sp>
        <p:nvSpPr>
          <p:cNvPr id="22531" name="Rectangle 3">
            <a:extLst>
              <a:ext uri="{FF2B5EF4-FFF2-40B4-BE49-F238E27FC236}">
                <a16:creationId xmlns:a16="http://schemas.microsoft.com/office/drawing/2014/main" id="{65689117-95E9-9643-9A47-2FB536C7C31F}"/>
              </a:ext>
            </a:extLst>
          </p:cNvPr>
          <p:cNvSpPr>
            <a:spLocks noGrp="1" noChangeArrowheads="1"/>
          </p:cNvSpPr>
          <p:nvPr>
            <p:ph type="body" idx="1"/>
          </p:nvPr>
        </p:nvSpPr>
        <p:spPr>
          <a:xfrm>
            <a:off x="749300" y="5924550"/>
            <a:ext cx="7772400" cy="479425"/>
          </a:xfrm>
        </p:spPr>
        <p:txBody>
          <a:bodyPr/>
          <a:lstStyle/>
          <a:p>
            <a:endParaRPr lang="en-US" altLang="en-US">
              <a:ea typeface="ＭＳ Ｐゴシック" panose="020B0600070205080204" pitchFamily="34" charset="-128"/>
            </a:endParaRPr>
          </a:p>
        </p:txBody>
      </p:sp>
      <p:sp>
        <p:nvSpPr>
          <p:cNvPr id="46088" name="Rectangle 8">
            <a:extLst>
              <a:ext uri="{FF2B5EF4-FFF2-40B4-BE49-F238E27FC236}">
                <a16:creationId xmlns:a16="http://schemas.microsoft.com/office/drawing/2014/main" id="{8B7B064C-CB06-704A-83E7-FEFC08B6A88A}"/>
              </a:ext>
            </a:extLst>
          </p:cNvPr>
          <p:cNvSpPr>
            <a:spLocks noChangeArrowheads="1"/>
          </p:cNvSpPr>
          <p:nvPr/>
        </p:nvSpPr>
        <p:spPr bwMode="auto">
          <a:xfrm>
            <a:off x="323850" y="1406525"/>
            <a:ext cx="5710238" cy="5191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lvl="1">
              <a:defRPr/>
            </a:pPr>
            <a:r>
              <a:rPr lang="en-US" altLang="en-US" sz="2800">
                <a:latin typeface="Times New Roman" charset="0"/>
                <a:ea typeface="+mn-ea"/>
              </a:rPr>
              <a:t>E=       </a:t>
            </a:r>
            <a:r>
              <a:rPr lang="en-US" altLang="en-US">
                <a:latin typeface="Times New Roman" charset="0"/>
                <a:ea typeface="+mn-ea"/>
              </a:rPr>
              <a:t>6.63x10</a:t>
            </a:r>
            <a:r>
              <a:rPr lang="en-US" altLang="en-US" baseline="30000">
                <a:latin typeface="Times New Roman" charset="0"/>
                <a:ea typeface="+mn-ea"/>
              </a:rPr>
              <a:t>-34</a:t>
            </a:r>
            <a:r>
              <a:rPr lang="en-US" altLang="en-US">
                <a:latin typeface="Times New Roman" charset="0"/>
                <a:ea typeface="+mn-ea"/>
              </a:rPr>
              <a:t> joule-seconds x 3x10</a:t>
            </a:r>
            <a:r>
              <a:rPr lang="en-US" altLang="en-US" baseline="30000">
                <a:latin typeface="Times New Roman" charset="0"/>
                <a:ea typeface="+mn-ea"/>
              </a:rPr>
              <a:t>8</a:t>
            </a:r>
          </a:p>
        </p:txBody>
      </p:sp>
      <p:sp>
        <p:nvSpPr>
          <p:cNvPr id="46089" name="Text Box 9">
            <a:extLst>
              <a:ext uri="{FF2B5EF4-FFF2-40B4-BE49-F238E27FC236}">
                <a16:creationId xmlns:a16="http://schemas.microsoft.com/office/drawing/2014/main" id="{C19B85B1-981C-DB44-87BD-F7165C7AA722}"/>
              </a:ext>
            </a:extLst>
          </p:cNvPr>
          <p:cNvSpPr txBox="1">
            <a:spLocks noChangeArrowheads="1"/>
          </p:cNvSpPr>
          <p:nvPr/>
        </p:nvSpPr>
        <p:spPr bwMode="auto">
          <a:xfrm>
            <a:off x="1208088" y="2681288"/>
            <a:ext cx="7516812"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a:latin typeface="Times New Roman" charset="0"/>
                <a:ea typeface="+mn-ea"/>
              </a:rPr>
              <a:t>= 6.12 x 10</a:t>
            </a:r>
            <a:r>
              <a:rPr lang="en-US" altLang="en-US" baseline="30000">
                <a:latin typeface="Times New Roman" charset="0"/>
                <a:ea typeface="+mn-ea"/>
              </a:rPr>
              <a:t>-19</a:t>
            </a:r>
            <a:r>
              <a:rPr lang="en-US" altLang="en-US">
                <a:latin typeface="Times New Roman" charset="0"/>
                <a:ea typeface="+mn-ea"/>
              </a:rPr>
              <a:t> J   so 1 Joule at 325 nm = 1.63x10</a:t>
            </a:r>
            <a:r>
              <a:rPr lang="en-US" altLang="en-US" baseline="30000">
                <a:latin typeface="Times New Roman" charset="0"/>
                <a:ea typeface="+mn-ea"/>
              </a:rPr>
              <a:t>18</a:t>
            </a:r>
            <a:r>
              <a:rPr lang="en-US" altLang="en-US">
                <a:latin typeface="Times New Roman" charset="0"/>
                <a:ea typeface="+mn-ea"/>
              </a:rPr>
              <a:t> photons</a:t>
            </a:r>
          </a:p>
        </p:txBody>
      </p:sp>
      <p:sp>
        <p:nvSpPr>
          <p:cNvPr id="46091" name="Rectangle 11">
            <a:extLst>
              <a:ext uri="{FF2B5EF4-FFF2-40B4-BE49-F238E27FC236}">
                <a16:creationId xmlns:a16="http://schemas.microsoft.com/office/drawing/2014/main" id="{E918A19F-F230-0B4E-9E4A-93F6F6FA41B6}"/>
              </a:ext>
            </a:extLst>
          </p:cNvPr>
          <p:cNvSpPr>
            <a:spLocks noChangeArrowheads="1"/>
          </p:cNvSpPr>
          <p:nvPr/>
        </p:nvSpPr>
        <p:spPr bwMode="auto">
          <a:xfrm>
            <a:off x="292100" y="2998788"/>
            <a:ext cx="6389688" cy="1143000"/>
          </a:xfrm>
          <a:prstGeom prst="rect">
            <a:avLst/>
          </a:prstGeom>
          <a:noFill/>
          <a:ln>
            <a:noFill/>
          </a:ln>
          <a:effectLst/>
          <a:extLst>
            <a:ext uri="{909E8E84-426E-40dd-AFC4-6F175D3DCCD1}"/>
            <a:ext uri="{91240B29-F687-4f45-9708-019B960494DF}"/>
            <a:ext uri="{AF507438-7753-43e0-B8FC-AC1667EBCBE1}"/>
          </a:extLst>
        </p:spPr>
        <p:txBody>
          <a:bodyPr anchor="ctr"/>
          <a:lstStyle>
            <a:lvl1pPr algn="ctr">
              <a:defRPr sz="4000">
                <a:solidFill>
                  <a:schemeClr val="tx2"/>
                </a:solidFill>
                <a:latin typeface="Comic Sans MS" charset="0"/>
              </a:defRPr>
            </a:lvl1pPr>
            <a:lvl2pPr algn="ctr">
              <a:defRPr sz="4000">
                <a:solidFill>
                  <a:schemeClr val="tx2"/>
                </a:solidFill>
                <a:latin typeface="Comic Sans MS" charset="0"/>
              </a:defRPr>
            </a:lvl2pPr>
            <a:lvl3pPr algn="ctr">
              <a:defRPr sz="4000">
                <a:solidFill>
                  <a:schemeClr val="tx2"/>
                </a:solidFill>
                <a:latin typeface="Comic Sans MS" charset="0"/>
              </a:defRPr>
            </a:lvl3pPr>
            <a:lvl4pPr algn="ctr">
              <a:defRPr sz="4000">
                <a:solidFill>
                  <a:schemeClr val="tx2"/>
                </a:solidFill>
                <a:latin typeface="Comic Sans MS" charset="0"/>
              </a:defRPr>
            </a:lvl4pPr>
            <a:lvl5pPr algn="ctr">
              <a:defRPr sz="4000">
                <a:solidFill>
                  <a:schemeClr val="tx2"/>
                </a:solidFill>
                <a:latin typeface="Comic Sans MS" charset="0"/>
              </a:defRPr>
            </a:lvl5pPr>
            <a:lvl6pPr marL="457200" algn="ctr" eaLnBrk="0" fontAlgn="base" hangingPunct="0">
              <a:spcBef>
                <a:spcPct val="0"/>
              </a:spcBef>
              <a:spcAft>
                <a:spcPct val="0"/>
              </a:spcAft>
              <a:defRPr sz="4000">
                <a:solidFill>
                  <a:schemeClr val="tx2"/>
                </a:solidFill>
                <a:latin typeface="Comic Sans MS" charset="0"/>
              </a:defRPr>
            </a:lvl6pPr>
            <a:lvl7pPr marL="914400" algn="ctr" eaLnBrk="0" fontAlgn="base" hangingPunct="0">
              <a:spcBef>
                <a:spcPct val="0"/>
              </a:spcBef>
              <a:spcAft>
                <a:spcPct val="0"/>
              </a:spcAft>
              <a:defRPr sz="4000">
                <a:solidFill>
                  <a:schemeClr val="tx2"/>
                </a:solidFill>
                <a:latin typeface="Comic Sans MS" charset="0"/>
              </a:defRPr>
            </a:lvl7pPr>
            <a:lvl8pPr marL="1371600" algn="ctr" eaLnBrk="0" fontAlgn="base" hangingPunct="0">
              <a:spcBef>
                <a:spcPct val="0"/>
              </a:spcBef>
              <a:spcAft>
                <a:spcPct val="0"/>
              </a:spcAft>
              <a:defRPr sz="4000">
                <a:solidFill>
                  <a:schemeClr val="tx2"/>
                </a:solidFill>
                <a:latin typeface="Comic Sans MS" charset="0"/>
              </a:defRPr>
            </a:lvl8pPr>
            <a:lvl9pPr marL="1828800" algn="ctr" eaLnBrk="0" fontAlgn="base" hangingPunct="0">
              <a:spcBef>
                <a:spcPct val="0"/>
              </a:spcBef>
              <a:spcAft>
                <a:spcPct val="0"/>
              </a:spcAft>
              <a:defRPr sz="4000">
                <a:solidFill>
                  <a:schemeClr val="tx2"/>
                </a:solidFill>
                <a:latin typeface="Comic Sans MS" charset="0"/>
              </a:defRPr>
            </a:lvl9pPr>
          </a:lstStyle>
          <a:p>
            <a:pPr>
              <a:defRPr/>
            </a:pPr>
            <a:r>
              <a:rPr lang="en-US" altLang="en-US" sz="3600">
                <a:ea typeface="+mn-ea"/>
              </a:rPr>
              <a:t>What about a He-Ne laser?</a:t>
            </a:r>
          </a:p>
        </p:txBody>
      </p:sp>
      <p:grpSp>
        <p:nvGrpSpPr>
          <p:cNvPr id="22535" name="Group 12">
            <a:extLst>
              <a:ext uri="{FF2B5EF4-FFF2-40B4-BE49-F238E27FC236}">
                <a16:creationId xmlns:a16="http://schemas.microsoft.com/office/drawing/2014/main" id="{6B8BE38B-6F94-4542-9CA9-D5B4D36275F9}"/>
              </a:ext>
            </a:extLst>
          </p:cNvPr>
          <p:cNvGrpSpPr>
            <a:grpSpLocks/>
          </p:cNvGrpSpPr>
          <p:nvPr/>
        </p:nvGrpSpPr>
        <p:grpSpPr bwMode="auto">
          <a:xfrm>
            <a:off x="785813" y="3876675"/>
            <a:ext cx="5627687" cy="1117600"/>
            <a:chOff x="775" y="2042"/>
            <a:chExt cx="3545" cy="704"/>
          </a:xfrm>
        </p:grpSpPr>
        <p:sp>
          <p:nvSpPr>
            <p:cNvPr id="46093" name="Rectangle 13">
              <a:extLst>
                <a:ext uri="{FF2B5EF4-FFF2-40B4-BE49-F238E27FC236}">
                  <a16:creationId xmlns:a16="http://schemas.microsoft.com/office/drawing/2014/main" id="{04BA4C22-C64F-374A-A4D7-90FAE64C9B5E}"/>
                </a:ext>
              </a:extLst>
            </p:cNvPr>
            <p:cNvSpPr>
              <a:spLocks noChangeArrowheads="1"/>
            </p:cNvSpPr>
            <p:nvPr/>
          </p:nvSpPr>
          <p:spPr bwMode="auto">
            <a:xfrm>
              <a:off x="775" y="2042"/>
              <a:ext cx="3545" cy="704"/>
            </a:xfrm>
            <a:prstGeom prst="rect">
              <a:avLst/>
            </a:prstGeom>
            <a:solidFill>
              <a:srgbClr val="FFCCCC"/>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defRPr/>
              </a:pPr>
              <a:endParaRPr lang="en-US">
                <a:latin typeface="Times New Roman" charset="0"/>
                <a:ea typeface="ＭＳ Ｐゴシック" charset="0"/>
              </a:endParaRPr>
            </a:p>
          </p:txBody>
        </p:sp>
        <p:sp>
          <p:nvSpPr>
            <p:cNvPr id="46094" name="Line 14">
              <a:extLst>
                <a:ext uri="{FF2B5EF4-FFF2-40B4-BE49-F238E27FC236}">
                  <a16:creationId xmlns:a16="http://schemas.microsoft.com/office/drawing/2014/main" id="{FD4B993A-6C43-6D41-A9E2-3F3AE7931658}"/>
                </a:ext>
              </a:extLst>
            </p:cNvPr>
            <p:cNvSpPr>
              <a:spLocks noChangeShapeType="1"/>
            </p:cNvSpPr>
            <p:nvPr/>
          </p:nvSpPr>
          <p:spPr bwMode="auto">
            <a:xfrm>
              <a:off x="1209" y="2432"/>
              <a:ext cx="2829" cy="0"/>
            </a:xfrm>
            <a:prstGeom prst="line">
              <a:avLst/>
            </a:prstGeom>
            <a:noFill/>
            <a:ln w="28575">
              <a:solidFill>
                <a:schemeClr val="tx1"/>
              </a:solidFill>
              <a:round/>
              <a:headEn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22545" name="Text Box 15">
              <a:extLst>
                <a:ext uri="{FF2B5EF4-FFF2-40B4-BE49-F238E27FC236}">
                  <a16:creationId xmlns:a16="http://schemas.microsoft.com/office/drawing/2014/main" id="{591D8C99-1FC2-1F4F-BCDA-35F48360C76D}"/>
                </a:ext>
              </a:extLst>
            </p:cNvPr>
            <p:cNvSpPr txBox="1">
              <a:spLocks noChangeArrowheads="1"/>
            </p:cNvSpPr>
            <p:nvPr/>
          </p:nvSpPr>
          <p:spPr bwMode="auto">
            <a:xfrm>
              <a:off x="1760" y="2458"/>
              <a:ext cx="12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50000"/>
                </a:spcBef>
                <a:buFontTx/>
                <a:buNone/>
              </a:pPr>
              <a:r>
                <a:rPr lang="en-US" altLang="en-US" sz="2400">
                  <a:latin typeface="Times New Roman" panose="02020603050405020304" pitchFamily="18" charset="0"/>
                </a:rPr>
                <a:t>633 x 10</a:t>
              </a:r>
              <a:r>
                <a:rPr lang="en-US" altLang="en-US" sz="2400" baseline="30000">
                  <a:latin typeface="Times New Roman" panose="02020603050405020304" pitchFamily="18" charset="0"/>
                </a:rPr>
                <a:t>-3</a:t>
              </a:r>
              <a:endParaRPr lang="en-US" altLang="en-US" sz="2400">
                <a:latin typeface="Times New Roman" panose="02020603050405020304" pitchFamily="18" charset="0"/>
              </a:endParaRPr>
            </a:p>
          </p:txBody>
        </p:sp>
      </p:grpSp>
      <p:sp>
        <p:nvSpPr>
          <p:cNvPr id="46096" name="Rectangle 16">
            <a:extLst>
              <a:ext uri="{FF2B5EF4-FFF2-40B4-BE49-F238E27FC236}">
                <a16:creationId xmlns:a16="http://schemas.microsoft.com/office/drawing/2014/main" id="{502ABE40-1944-604B-8578-A18BAF35E99A}"/>
              </a:ext>
            </a:extLst>
          </p:cNvPr>
          <p:cNvSpPr>
            <a:spLocks noChangeArrowheads="1"/>
          </p:cNvSpPr>
          <p:nvPr/>
        </p:nvSpPr>
        <p:spPr bwMode="auto">
          <a:xfrm>
            <a:off x="323850" y="3930650"/>
            <a:ext cx="5710238" cy="5191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lvl="1">
              <a:defRPr/>
            </a:pPr>
            <a:r>
              <a:rPr lang="en-US" altLang="en-US" sz="2800">
                <a:latin typeface="Times New Roman" charset="0"/>
                <a:ea typeface="+mn-ea"/>
              </a:rPr>
              <a:t>E=       </a:t>
            </a:r>
            <a:r>
              <a:rPr lang="en-US" altLang="en-US">
                <a:latin typeface="Times New Roman" charset="0"/>
                <a:ea typeface="+mn-ea"/>
              </a:rPr>
              <a:t>6.63x10</a:t>
            </a:r>
            <a:r>
              <a:rPr lang="en-US" altLang="en-US" baseline="30000">
                <a:latin typeface="Times New Roman" charset="0"/>
                <a:ea typeface="+mn-ea"/>
              </a:rPr>
              <a:t>-34</a:t>
            </a:r>
            <a:r>
              <a:rPr lang="en-US" altLang="en-US">
                <a:latin typeface="Times New Roman" charset="0"/>
                <a:ea typeface="+mn-ea"/>
              </a:rPr>
              <a:t> joule-seconds x 3x10</a:t>
            </a:r>
            <a:r>
              <a:rPr lang="en-US" altLang="en-US" baseline="30000">
                <a:latin typeface="Times New Roman" charset="0"/>
                <a:ea typeface="+mn-ea"/>
              </a:rPr>
              <a:t>8</a:t>
            </a:r>
          </a:p>
        </p:txBody>
      </p:sp>
      <p:sp>
        <p:nvSpPr>
          <p:cNvPr id="46097" name="Text Box 17">
            <a:extLst>
              <a:ext uri="{FF2B5EF4-FFF2-40B4-BE49-F238E27FC236}">
                <a16:creationId xmlns:a16="http://schemas.microsoft.com/office/drawing/2014/main" id="{A7C9ABAC-A65B-D948-8C27-3B09BF3FB519}"/>
              </a:ext>
            </a:extLst>
          </p:cNvPr>
          <p:cNvSpPr txBox="1">
            <a:spLocks noChangeArrowheads="1"/>
          </p:cNvSpPr>
          <p:nvPr/>
        </p:nvSpPr>
        <p:spPr bwMode="auto">
          <a:xfrm>
            <a:off x="1066800" y="5041900"/>
            <a:ext cx="7559675"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a:latin typeface="Times New Roman" charset="0"/>
                <a:ea typeface="+mn-ea"/>
              </a:rPr>
              <a:t>= 3.14 x 10</a:t>
            </a:r>
            <a:r>
              <a:rPr lang="en-US" altLang="en-US" baseline="30000">
                <a:latin typeface="Times New Roman" charset="0"/>
                <a:ea typeface="+mn-ea"/>
              </a:rPr>
              <a:t>-19</a:t>
            </a:r>
            <a:r>
              <a:rPr lang="en-US" altLang="en-US">
                <a:latin typeface="Times New Roman" charset="0"/>
                <a:ea typeface="+mn-ea"/>
              </a:rPr>
              <a:t> J so 1 Joule at 633 nm = 3.18x10</a:t>
            </a:r>
            <a:r>
              <a:rPr lang="en-US" altLang="en-US" baseline="30000">
                <a:latin typeface="Times New Roman" charset="0"/>
                <a:ea typeface="+mn-ea"/>
              </a:rPr>
              <a:t>18</a:t>
            </a:r>
            <a:r>
              <a:rPr lang="en-US" altLang="en-US">
                <a:latin typeface="Times New Roman" charset="0"/>
                <a:ea typeface="+mn-ea"/>
              </a:rPr>
              <a:t> photons</a:t>
            </a:r>
          </a:p>
        </p:txBody>
      </p:sp>
      <p:sp>
        <p:nvSpPr>
          <p:cNvPr id="46098" name="Line 18">
            <a:extLst>
              <a:ext uri="{FF2B5EF4-FFF2-40B4-BE49-F238E27FC236}">
                <a16:creationId xmlns:a16="http://schemas.microsoft.com/office/drawing/2014/main" id="{042FB0FB-8338-2745-823B-7508FB168C8E}"/>
              </a:ext>
            </a:extLst>
          </p:cNvPr>
          <p:cNvSpPr>
            <a:spLocks noChangeShapeType="1"/>
          </p:cNvSpPr>
          <p:nvPr/>
        </p:nvSpPr>
        <p:spPr bwMode="auto">
          <a:xfrm>
            <a:off x="5437188" y="1962150"/>
            <a:ext cx="2376487" cy="0"/>
          </a:xfrm>
          <a:prstGeom prst="line">
            <a:avLst/>
          </a:prstGeom>
          <a:noFill/>
          <a:ln w="76200">
            <a:solidFill>
              <a:srgbClr val="9933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6099" name="Line 19">
            <a:extLst>
              <a:ext uri="{FF2B5EF4-FFF2-40B4-BE49-F238E27FC236}">
                <a16:creationId xmlns:a16="http://schemas.microsoft.com/office/drawing/2014/main" id="{BAF61BB9-0246-8D4D-86E3-0FA954B3AAB1}"/>
              </a:ext>
            </a:extLst>
          </p:cNvPr>
          <p:cNvSpPr>
            <a:spLocks noChangeShapeType="1"/>
          </p:cNvSpPr>
          <p:nvPr/>
        </p:nvSpPr>
        <p:spPr bwMode="auto">
          <a:xfrm>
            <a:off x="5364163" y="4511675"/>
            <a:ext cx="2273300" cy="0"/>
          </a:xfrm>
          <a:prstGeom prst="line">
            <a:avLst/>
          </a:prstGeom>
          <a:noFill/>
          <a:ln w="76200">
            <a:solidFill>
              <a:srgbClr val="FF0000"/>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6100" name="Text Box 20">
            <a:extLst>
              <a:ext uri="{FF2B5EF4-FFF2-40B4-BE49-F238E27FC236}">
                <a16:creationId xmlns:a16="http://schemas.microsoft.com/office/drawing/2014/main" id="{D7965F92-C3D0-0D40-A2BF-1522C1D5A170}"/>
              </a:ext>
            </a:extLst>
          </p:cNvPr>
          <p:cNvSpPr txBox="1">
            <a:spLocks noChangeArrowheads="1"/>
          </p:cNvSpPr>
          <p:nvPr/>
        </p:nvSpPr>
        <p:spPr bwMode="auto">
          <a:xfrm>
            <a:off x="7202488" y="6359525"/>
            <a:ext cx="1728787" cy="263525"/>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1600">
                <a:latin typeface="Times New Roman" charset="0"/>
                <a:ea typeface="+mn-ea"/>
                <a:sym typeface="Symbol" charset="2"/>
              </a:rPr>
              <a:t>Shapiro p 77</a:t>
            </a:r>
          </a:p>
        </p:txBody>
      </p:sp>
      <p:sp>
        <p:nvSpPr>
          <p:cNvPr id="22541" name="TextBox 1">
            <a:extLst>
              <a:ext uri="{FF2B5EF4-FFF2-40B4-BE49-F238E27FC236}">
                <a16:creationId xmlns:a16="http://schemas.microsoft.com/office/drawing/2014/main" id="{C702ADD2-6F04-594A-88C7-925053A8E92C}"/>
              </a:ext>
            </a:extLst>
          </p:cNvPr>
          <p:cNvSpPr txBox="1">
            <a:spLocks noChangeArrowheads="1"/>
          </p:cNvSpPr>
          <p:nvPr/>
        </p:nvSpPr>
        <p:spPr bwMode="auto">
          <a:xfrm>
            <a:off x="146050" y="2547938"/>
            <a:ext cx="1208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800">
                <a:latin typeface="Times New Roman" panose="02020603050405020304" pitchFamily="18" charset="0"/>
              </a:rPr>
              <a:t>A photon has energy</a:t>
            </a:r>
          </a:p>
        </p:txBody>
      </p:sp>
      <p:sp>
        <p:nvSpPr>
          <p:cNvPr id="22542" name="TextBox 20">
            <a:extLst>
              <a:ext uri="{FF2B5EF4-FFF2-40B4-BE49-F238E27FC236}">
                <a16:creationId xmlns:a16="http://schemas.microsoft.com/office/drawing/2014/main" id="{34388096-D704-274F-8D00-7D6ECE170583}"/>
              </a:ext>
            </a:extLst>
          </p:cNvPr>
          <p:cNvSpPr txBox="1">
            <a:spLocks noChangeArrowheads="1"/>
          </p:cNvSpPr>
          <p:nvPr/>
        </p:nvSpPr>
        <p:spPr bwMode="auto">
          <a:xfrm>
            <a:off x="180975" y="4945063"/>
            <a:ext cx="1209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a:spcBef>
                <a:spcPct val="0"/>
              </a:spcBef>
              <a:buFontTx/>
              <a:buNone/>
            </a:pPr>
            <a:r>
              <a:rPr lang="en-US" altLang="en-US" sz="1800">
                <a:latin typeface="Times New Roman" panose="02020603050405020304" pitchFamily="18" charset="0"/>
              </a:rPr>
              <a:t>A photon has energy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33D6C5F-9B3C-F548-B404-B3F321CE4E4D}"/>
              </a:ext>
            </a:extLst>
          </p:cNvPr>
          <p:cNvSpPr>
            <a:spLocks noGrp="1" noChangeArrowheads="1"/>
          </p:cNvSpPr>
          <p:nvPr>
            <p:ph type="title"/>
          </p:nvPr>
        </p:nvSpPr>
        <p:spPr>
          <a:xfrm>
            <a:off x="603250" y="184150"/>
            <a:ext cx="7772400" cy="919163"/>
          </a:xfrm>
        </p:spPr>
        <p:txBody>
          <a:bodyPr/>
          <a:lstStyle/>
          <a:p>
            <a:pPr>
              <a:defRPr/>
            </a:pPr>
            <a:r>
              <a:rPr lang="en-US" altLang="en-US" sz="3600">
                <a:ea typeface="+mj-ea"/>
              </a:rPr>
              <a:t>Polarization and Phase: Interference</a:t>
            </a:r>
          </a:p>
        </p:txBody>
      </p:sp>
      <p:sp>
        <p:nvSpPr>
          <p:cNvPr id="23554" name="Rectangle 3">
            <a:extLst>
              <a:ext uri="{FF2B5EF4-FFF2-40B4-BE49-F238E27FC236}">
                <a16:creationId xmlns:a16="http://schemas.microsoft.com/office/drawing/2014/main" id="{DF30D12A-2F6B-5142-8A5B-B68BEA9FC0D3}"/>
              </a:ext>
            </a:extLst>
          </p:cNvPr>
          <p:cNvSpPr>
            <a:spLocks noGrp="1" noChangeArrowheads="1"/>
          </p:cNvSpPr>
          <p:nvPr>
            <p:ph type="body" idx="1"/>
          </p:nvPr>
        </p:nvSpPr>
        <p:spPr>
          <a:xfrm>
            <a:off x="4989513" y="1431925"/>
            <a:ext cx="3992562" cy="1939925"/>
          </a:xfrm>
        </p:spPr>
        <p:txBody>
          <a:bodyPr/>
          <a:lstStyle/>
          <a:p>
            <a:r>
              <a:rPr lang="en-US" altLang="en-US" sz="2000">
                <a:ea typeface="ＭＳ Ｐゴシック" panose="020B0600070205080204" pitchFamily="34" charset="-128"/>
              </a:rPr>
              <a:t>Electric and magnetic fields are vectors - i.e. they have both magnitude and direction</a:t>
            </a:r>
          </a:p>
          <a:p>
            <a:r>
              <a:rPr lang="en-US" altLang="en-US" sz="2000">
                <a:ea typeface="ＭＳ Ｐゴシック" panose="020B0600070205080204" pitchFamily="34" charset="-128"/>
              </a:rPr>
              <a:t>The inverse of the period (wavelength) is the frequency in Hz</a:t>
            </a:r>
          </a:p>
          <a:p>
            <a:endParaRPr lang="en-US" altLang="en-US" sz="2000">
              <a:ea typeface="ＭＳ Ｐゴシック" panose="020B0600070205080204" pitchFamily="34" charset="-128"/>
            </a:endParaRPr>
          </a:p>
        </p:txBody>
      </p:sp>
      <p:sp>
        <p:nvSpPr>
          <p:cNvPr id="47109" name="Text Box 5">
            <a:extLst>
              <a:ext uri="{FF2B5EF4-FFF2-40B4-BE49-F238E27FC236}">
                <a16:creationId xmlns:a16="http://schemas.microsoft.com/office/drawing/2014/main" id="{2281424A-0EAF-E942-A5D7-0DE08FE2DB5C}"/>
              </a:ext>
            </a:extLst>
          </p:cNvPr>
          <p:cNvSpPr txBox="1">
            <a:spLocks noChangeArrowheads="1"/>
          </p:cNvSpPr>
          <p:nvPr/>
        </p:nvSpPr>
        <p:spPr bwMode="auto">
          <a:xfrm>
            <a:off x="7202488" y="6359525"/>
            <a:ext cx="1728787" cy="304800"/>
          </a:xfrm>
          <a:prstGeom prst="rect">
            <a:avLst/>
          </a:prstGeom>
          <a:solidFill>
            <a:srgbClr val="CCECFF"/>
          </a:solidFill>
          <a:ln>
            <a:noFill/>
          </a:ln>
          <a:effectLst>
            <a:outerShdw blurRad="63500" dist="107763" dir="2700000" algn="ctr" rotWithShape="0">
              <a:srgbClr val="000000">
                <a:alpha val="74998"/>
              </a:srgbClr>
            </a:outerShdw>
          </a:effectLst>
          <a:extLst>
            <a:ext uri="{91240B29-F687-4f45-9708-019B960494DF}"/>
          </a:extLst>
        </p:spPr>
        <p:txBody>
          <a:bodyPr>
            <a:spAutoFit/>
          </a:bodyPr>
          <a:lstStyle/>
          <a:p>
            <a:pPr>
              <a:lnSpc>
                <a:spcPct val="70000"/>
              </a:lnSpc>
              <a:spcBef>
                <a:spcPct val="50000"/>
              </a:spcBef>
              <a:defRPr/>
            </a:pPr>
            <a:r>
              <a:rPr lang="en-US" altLang="en-US" sz="2000">
                <a:latin typeface="Times New Roman" charset="0"/>
                <a:ea typeface="+mn-ea"/>
                <a:sym typeface="Symbol" charset="2"/>
              </a:rPr>
              <a:t>Shapiro p 78</a:t>
            </a:r>
          </a:p>
        </p:txBody>
      </p:sp>
      <p:sp>
        <p:nvSpPr>
          <p:cNvPr id="47110" name="Line 6">
            <a:extLst>
              <a:ext uri="{FF2B5EF4-FFF2-40B4-BE49-F238E27FC236}">
                <a16:creationId xmlns:a16="http://schemas.microsoft.com/office/drawing/2014/main" id="{947BD5F1-8137-CD43-A4C6-98818C982CBE}"/>
              </a:ext>
            </a:extLst>
          </p:cNvPr>
          <p:cNvSpPr>
            <a:spLocks noChangeShapeType="1"/>
          </p:cNvSpPr>
          <p:nvPr/>
        </p:nvSpPr>
        <p:spPr bwMode="auto">
          <a:xfrm>
            <a:off x="2357438" y="1858963"/>
            <a:ext cx="0" cy="1604962"/>
          </a:xfrm>
          <a:prstGeom prst="line">
            <a:avLst/>
          </a:prstGeom>
          <a:noFill/>
          <a:ln w="9525">
            <a:solidFill>
              <a:schemeClr val="tx1"/>
            </a:solidFill>
            <a:round/>
            <a:headEnd type="triangle" w="med" len="med"/>
            <a:tailEn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11" name="Line 7">
            <a:extLst>
              <a:ext uri="{FF2B5EF4-FFF2-40B4-BE49-F238E27FC236}">
                <a16:creationId xmlns:a16="http://schemas.microsoft.com/office/drawing/2014/main" id="{E3C7B47D-37E8-BA4B-BA1C-9778BAB16AB5}"/>
              </a:ext>
            </a:extLst>
          </p:cNvPr>
          <p:cNvSpPr>
            <a:spLocks noChangeShapeType="1"/>
          </p:cNvSpPr>
          <p:nvPr/>
        </p:nvSpPr>
        <p:spPr bwMode="auto">
          <a:xfrm>
            <a:off x="2336800" y="3463925"/>
            <a:ext cx="3536950" cy="1971675"/>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12" name="Line 8">
            <a:extLst>
              <a:ext uri="{FF2B5EF4-FFF2-40B4-BE49-F238E27FC236}">
                <a16:creationId xmlns:a16="http://schemas.microsoft.com/office/drawing/2014/main" id="{919AD1B0-B29B-1048-BFD1-DD376FA1B5CA}"/>
              </a:ext>
            </a:extLst>
          </p:cNvPr>
          <p:cNvSpPr>
            <a:spLocks noChangeShapeType="1"/>
          </p:cNvSpPr>
          <p:nvPr/>
        </p:nvSpPr>
        <p:spPr bwMode="auto">
          <a:xfrm flipH="1">
            <a:off x="1117600" y="3463925"/>
            <a:ext cx="1239838" cy="874713"/>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nvGrpSpPr>
          <p:cNvPr id="23559" name="Group 16">
            <a:extLst>
              <a:ext uri="{FF2B5EF4-FFF2-40B4-BE49-F238E27FC236}">
                <a16:creationId xmlns:a16="http://schemas.microsoft.com/office/drawing/2014/main" id="{969BC29B-DF1E-9A4F-BB63-52EFB721E2EF}"/>
              </a:ext>
            </a:extLst>
          </p:cNvPr>
          <p:cNvGrpSpPr>
            <a:grpSpLocks/>
          </p:cNvGrpSpPr>
          <p:nvPr/>
        </p:nvGrpSpPr>
        <p:grpSpPr bwMode="auto">
          <a:xfrm>
            <a:off x="2479675" y="2713038"/>
            <a:ext cx="854075" cy="1300162"/>
            <a:chOff x="800" y="1709"/>
            <a:chExt cx="538" cy="819"/>
          </a:xfrm>
        </p:grpSpPr>
        <p:sp>
          <p:nvSpPr>
            <p:cNvPr id="47113" name="Line 9">
              <a:extLst>
                <a:ext uri="{FF2B5EF4-FFF2-40B4-BE49-F238E27FC236}">
                  <a16:creationId xmlns:a16="http://schemas.microsoft.com/office/drawing/2014/main" id="{F995695E-22FD-8244-A4EE-5FD1950D5C11}"/>
                </a:ext>
              </a:extLst>
            </p:cNvPr>
            <p:cNvSpPr>
              <a:spLocks noChangeShapeType="1"/>
            </p:cNvSpPr>
            <p:nvPr/>
          </p:nvSpPr>
          <p:spPr bwMode="auto">
            <a:xfrm flipV="1">
              <a:off x="800" y="2106"/>
              <a:ext cx="0" cy="115"/>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14" name="Line 10">
              <a:extLst>
                <a:ext uri="{FF2B5EF4-FFF2-40B4-BE49-F238E27FC236}">
                  <a16:creationId xmlns:a16="http://schemas.microsoft.com/office/drawing/2014/main" id="{11318100-1F8C-5041-AA43-0322B65D5970}"/>
                </a:ext>
              </a:extLst>
            </p:cNvPr>
            <p:cNvSpPr>
              <a:spLocks noChangeShapeType="1"/>
            </p:cNvSpPr>
            <p:nvPr/>
          </p:nvSpPr>
          <p:spPr bwMode="auto">
            <a:xfrm flipV="1">
              <a:off x="877" y="1978"/>
              <a:ext cx="0" cy="294"/>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15" name="Line 11">
              <a:extLst>
                <a:ext uri="{FF2B5EF4-FFF2-40B4-BE49-F238E27FC236}">
                  <a16:creationId xmlns:a16="http://schemas.microsoft.com/office/drawing/2014/main" id="{9F286B75-4E8D-F149-961A-5BA29E51D32B}"/>
                </a:ext>
              </a:extLst>
            </p:cNvPr>
            <p:cNvSpPr>
              <a:spLocks noChangeShapeType="1"/>
            </p:cNvSpPr>
            <p:nvPr/>
          </p:nvSpPr>
          <p:spPr bwMode="auto">
            <a:xfrm flipV="1">
              <a:off x="966" y="1862"/>
              <a:ext cx="0" cy="461"/>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16" name="Line 12">
              <a:extLst>
                <a:ext uri="{FF2B5EF4-FFF2-40B4-BE49-F238E27FC236}">
                  <a16:creationId xmlns:a16="http://schemas.microsoft.com/office/drawing/2014/main" id="{31916D86-D1E1-0546-B4BE-966035C76AD9}"/>
                </a:ext>
              </a:extLst>
            </p:cNvPr>
            <p:cNvSpPr>
              <a:spLocks noChangeShapeType="1"/>
            </p:cNvSpPr>
            <p:nvPr/>
          </p:nvSpPr>
          <p:spPr bwMode="auto">
            <a:xfrm flipV="1">
              <a:off x="1056" y="1709"/>
              <a:ext cx="0" cy="665"/>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17" name="Line 13">
              <a:extLst>
                <a:ext uri="{FF2B5EF4-FFF2-40B4-BE49-F238E27FC236}">
                  <a16:creationId xmlns:a16="http://schemas.microsoft.com/office/drawing/2014/main" id="{B66EBD5A-BB60-5B45-ABFC-CF9F60EAEB1F}"/>
                </a:ext>
              </a:extLst>
            </p:cNvPr>
            <p:cNvSpPr>
              <a:spLocks noChangeShapeType="1"/>
            </p:cNvSpPr>
            <p:nvPr/>
          </p:nvSpPr>
          <p:spPr bwMode="auto">
            <a:xfrm flipV="1">
              <a:off x="1146" y="1888"/>
              <a:ext cx="0" cy="538"/>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18" name="Line 14">
              <a:extLst>
                <a:ext uri="{FF2B5EF4-FFF2-40B4-BE49-F238E27FC236}">
                  <a16:creationId xmlns:a16="http://schemas.microsoft.com/office/drawing/2014/main" id="{21B7266B-3571-0547-A4D5-1EC6DC363FA6}"/>
                </a:ext>
              </a:extLst>
            </p:cNvPr>
            <p:cNvSpPr>
              <a:spLocks noChangeShapeType="1"/>
            </p:cNvSpPr>
            <p:nvPr/>
          </p:nvSpPr>
          <p:spPr bwMode="auto">
            <a:xfrm flipV="1">
              <a:off x="1235" y="2144"/>
              <a:ext cx="0" cy="333"/>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19" name="Line 15">
              <a:extLst>
                <a:ext uri="{FF2B5EF4-FFF2-40B4-BE49-F238E27FC236}">
                  <a16:creationId xmlns:a16="http://schemas.microsoft.com/office/drawing/2014/main" id="{A0A3095C-5431-4A49-B958-8B42CE3EC96C}"/>
                </a:ext>
              </a:extLst>
            </p:cNvPr>
            <p:cNvSpPr>
              <a:spLocks noChangeShapeType="1"/>
            </p:cNvSpPr>
            <p:nvPr/>
          </p:nvSpPr>
          <p:spPr bwMode="auto">
            <a:xfrm flipV="1">
              <a:off x="1338" y="2387"/>
              <a:ext cx="0" cy="141"/>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3560" name="Group 17">
            <a:extLst>
              <a:ext uri="{FF2B5EF4-FFF2-40B4-BE49-F238E27FC236}">
                <a16:creationId xmlns:a16="http://schemas.microsoft.com/office/drawing/2014/main" id="{F2464F87-1E8D-2E43-A964-57C8AD472269}"/>
              </a:ext>
            </a:extLst>
          </p:cNvPr>
          <p:cNvGrpSpPr>
            <a:grpSpLocks/>
          </p:cNvGrpSpPr>
          <p:nvPr/>
        </p:nvGrpSpPr>
        <p:grpSpPr bwMode="auto">
          <a:xfrm>
            <a:off x="4384675" y="3760788"/>
            <a:ext cx="854075" cy="1300162"/>
            <a:chOff x="800" y="1709"/>
            <a:chExt cx="538" cy="819"/>
          </a:xfrm>
        </p:grpSpPr>
        <p:sp>
          <p:nvSpPr>
            <p:cNvPr id="47122" name="Line 18">
              <a:extLst>
                <a:ext uri="{FF2B5EF4-FFF2-40B4-BE49-F238E27FC236}">
                  <a16:creationId xmlns:a16="http://schemas.microsoft.com/office/drawing/2014/main" id="{930DA5F4-EA50-DE4E-B9DA-283717E50026}"/>
                </a:ext>
              </a:extLst>
            </p:cNvPr>
            <p:cNvSpPr>
              <a:spLocks noChangeShapeType="1"/>
            </p:cNvSpPr>
            <p:nvPr/>
          </p:nvSpPr>
          <p:spPr bwMode="auto">
            <a:xfrm flipV="1">
              <a:off x="800" y="2106"/>
              <a:ext cx="0" cy="115"/>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23" name="Line 19">
              <a:extLst>
                <a:ext uri="{FF2B5EF4-FFF2-40B4-BE49-F238E27FC236}">
                  <a16:creationId xmlns:a16="http://schemas.microsoft.com/office/drawing/2014/main" id="{D16A6192-10AC-7046-B58F-B6476A313D1F}"/>
                </a:ext>
              </a:extLst>
            </p:cNvPr>
            <p:cNvSpPr>
              <a:spLocks noChangeShapeType="1"/>
            </p:cNvSpPr>
            <p:nvPr/>
          </p:nvSpPr>
          <p:spPr bwMode="auto">
            <a:xfrm flipV="1">
              <a:off x="877" y="1978"/>
              <a:ext cx="0" cy="294"/>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24" name="Line 20">
              <a:extLst>
                <a:ext uri="{FF2B5EF4-FFF2-40B4-BE49-F238E27FC236}">
                  <a16:creationId xmlns:a16="http://schemas.microsoft.com/office/drawing/2014/main" id="{C7D282B5-6717-D242-8444-9540F64E58D5}"/>
                </a:ext>
              </a:extLst>
            </p:cNvPr>
            <p:cNvSpPr>
              <a:spLocks noChangeShapeType="1"/>
            </p:cNvSpPr>
            <p:nvPr/>
          </p:nvSpPr>
          <p:spPr bwMode="auto">
            <a:xfrm flipV="1">
              <a:off x="966" y="1862"/>
              <a:ext cx="0" cy="461"/>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25" name="Line 21">
              <a:extLst>
                <a:ext uri="{FF2B5EF4-FFF2-40B4-BE49-F238E27FC236}">
                  <a16:creationId xmlns:a16="http://schemas.microsoft.com/office/drawing/2014/main" id="{91F713AA-83C5-DD46-A152-D8DEB9A3F8FA}"/>
                </a:ext>
              </a:extLst>
            </p:cNvPr>
            <p:cNvSpPr>
              <a:spLocks noChangeShapeType="1"/>
            </p:cNvSpPr>
            <p:nvPr/>
          </p:nvSpPr>
          <p:spPr bwMode="auto">
            <a:xfrm flipV="1">
              <a:off x="1056" y="1709"/>
              <a:ext cx="0" cy="665"/>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26" name="Line 22">
              <a:extLst>
                <a:ext uri="{FF2B5EF4-FFF2-40B4-BE49-F238E27FC236}">
                  <a16:creationId xmlns:a16="http://schemas.microsoft.com/office/drawing/2014/main" id="{7B462E73-3934-1F4A-8F23-D237947C7D56}"/>
                </a:ext>
              </a:extLst>
            </p:cNvPr>
            <p:cNvSpPr>
              <a:spLocks noChangeShapeType="1"/>
            </p:cNvSpPr>
            <p:nvPr/>
          </p:nvSpPr>
          <p:spPr bwMode="auto">
            <a:xfrm flipV="1">
              <a:off x="1146" y="1888"/>
              <a:ext cx="0" cy="538"/>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27" name="Line 23">
              <a:extLst>
                <a:ext uri="{FF2B5EF4-FFF2-40B4-BE49-F238E27FC236}">
                  <a16:creationId xmlns:a16="http://schemas.microsoft.com/office/drawing/2014/main" id="{0CA6A7DE-8BC0-CA44-AA6E-F86352E2DBA2}"/>
                </a:ext>
              </a:extLst>
            </p:cNvPr>
            <p:cNvSpPr>
              <a:spLocks noChangeShapeType="1"/>
            </p:cNvSpPr>
            <p:nvPr/>
          </p:nvSpPr>
          <p:spPr bwMode="auto">
            <a:xfrm flipV="1">
              <a:off x="1235" y="2144"/>
              <a:ext cx="0" cy="333"/>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28" name="Line 24">
              <a:extLst>
                <a:ext uri="{FF2B5EF4-FFF2-40B4-BE49-F238E27FC236}">
                  <a16:creationId xmlns:a16="http://schemas.microsoft.com/office/drawing/2014/main" id="{CF157AB3-C51D-3643-8B44-91AF0242F096}"/>
                </a:ext>
              </a:extLst>
            </p:cNvPr>
            <p:cNvSpPr>
              <a:spLocks noChangeShapeType="1"/>
            </p:cNvSpPr>
            <p:nvPr/>
          </p:nvSpPr>
          <p:spPr bwMode="auto">
            <a:xfrm flipV="1">
              <a:off x="1338" y="2387"/>
              <a:ext cx="0" cy="141"/>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3561" name="Group 32">
            <a:extLst>
              <a:ext uri="{FF2B5EF4-FFF2-40B4-BE49-F238E27FC236}">
                <a16:creationId xmlns:a16="http://schemas.microsoft.com/office/drawing/2014/main" id="{A9FFD00B-B175-7F4F-B105-8AB6CE71D0A2}"/>
              </a:ext>
            </a:extLst>
          </p:cNvPr>
          <p:cNvGrpSpPr>
            <a:grpSpLocks/>
          </p:cNvGrpSpPr>
          <p:nvPr/>
        </p:nvGrpSpPr>
        <p:grpSpPr bwMode="auto">
          <a:xfrm>
            <a:off x="2276475" y="3546475"/>
            <a:ext cx="1046163" cy="771525"/>
            <a:chOff x="672" y="2234"/>
            <a:chExt cx="659" cy="486"/>
          </a:xfrm>
        </p:grpSpPr>
        <p:sp>
          <p:nvSpPr>
            <p:cNvPr id="47129" name="Line 25">
              <a:extLst>
                <a:ext uri="{FF2B5EF4-FFF2-40B4-BE49-F238E27FC236}">
                  <a16:creationId xmlns:a16="http://schemas.microsoft.com/office/drawing/2014/main" id="{1CF80D7A-AEC3-A34E-B36B-957AAD0974A4}"/>
                </a:ext>
              </a:extLst>
            </p:cNvPr>
            <p:cNvSpPr>
              <a:spLocks noChangeShapeType="1"/>
            </p:cNvSpPr>
            <p:nvPr/>
          </p:nvSpPr>
          <p:spPr bwMode="auto">
            <a:xfrm flipH="1">
              <a:off x="710" y="2234"/>
              <a:ext cx="90" cy="76"/>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30" name="Line 26">
              <a:extLst>
                <a:ext uri="{FF2B5EF4-FFF2-40B4-BE49-F238E27FC236}">
                  <a16:creationId xmlns:a16="http://schemas.microsoft.com/office/drawing/2014/main" id="{743DB467-4A18-8944-BDB3-46D16741D6D6}"/>
                </a:ext>
              </a:extLst>
            </p:cNvPr>
            <p:cNvSpPr>
              <a:spLocks noChangeShapeType="1"/>
            </p:cNvSpPr>
            <p:nvPr/>
          </p:nvSpPr>
          <p:spPr bwMode="auto">
            <a:xfrm flipH="1">
              <a:off x="685" y="2272"/>
              <a:ext cx="192" cy="166"/>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31" name="Line 27">
              <a:extLst>
                <a:ext uri="{FF2B5EF4-FFF2-40B4-BE49-F238E27FC236}">
                  <a16:creationId xmlns:a16="http://schemas.microsoft.com/office/drawing/2014/main" id="{21EFEE1A-0324-EB43-89C8-B0A628387B92}"/>
                </a:ext>
              </a:extLst>
            </p:cNvPr>
            <p:cNvSpPr>
              <a:spLocks noChangeShapeType="1"/>
            </p:cNvSpPr>
            <p:nvPr/>
          </p:nvSpPr>
          <p:spPr bwMode="auto">
            <a:xfrm flipH="1">
              <a:off x="672" y="2310"/>
              <a:ext cx="294" cy="269"/>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32" name="Line 28">
              <a:extLst>
                <a:ext uri="{FF2B5EF4-FFF2-40B4-BE49-F238E27FC236}">
                  <a16:creationId xmlns:a16="http://schemas.microsoft.com/office/drawing/2014/main" id="{B7B36F1B-1B9C-FA45-ACB8-09EE9D0A9BE8}"/>
                </a:ext>
              </a:extLst>
            </p:cNvPr>
            <p:cNvSpPr>
              <a:spLocks noChangeShapeType="1"/>
            </p:cNvSpPr>
            <p:nvPr/>
          </p:nvSpPr>
          <p:spPr bwMode="auto">
            <a:xfrm flipH="1">
              <a:off x="672" y="2374"/>
              <a:ext cx="384" cy="346"/>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33" name="Line 29">
              <a:extLst>
                <a:ext uri="{FF2B5EF4-FFF2-40B4-BE49-F238E27FC236}">
                  <a16:creationId xmlns:a16="http://schemas.microsoft.com/office/drawing/2014/main" id="{374FCCC1-CEE0-1B44-A733-BDFDDB393D80}"/>
                </a:ext>
              </a:extLst>
            </p:cNvPr>
            <p:cNvSpPr>
              <a:spLocks noChangeShapeType="1"/>
            </p:cNvSpPr>
            <p:nvPr/>
          </p:nvSpPr>
          <p:spPr bwMode="auto">
            <a:xfrm flipH="1">
              <a:off x="851" y="2426"/>
              <a:ext cx="295" cy="268"/>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34" name="Line 30">
              <a:extLst>
                <a:ext uri="{FF2B5EF4-FFF2-40B4-BE49-F238E27FC236}">
                  <a16:creationId xmlns:a16="http://schemas.microsoft.com/office/drawing/2014/main" id="{20E08A6A-CF0E-0842-A41B-3EA67A69E3CD}"/>
                </a:ext>
              </a:extLst>
            </p:cNvPr>
            <p:cNvSpPr>
              <a:spLocks noChangeShapeType="1"/>
            </p:cNvSpPr>
            <p:nvPr/>
          </p:nvSpPr>
          <p:spPr bwMode="auto">
            <a:xfrm flipH="1">
              <a:off x="1056" y="2477"/>
              <a:ext cx="179" cy="179"/>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35" name="Line 31">
              <a:extLst>
                <a:ext uri="{FF2B5EF4-FFF2-40B4-BE49-F238E27FC236}">
                  <a16:creationId xmlns:a16="http://schemas.microsoft.com/office/drawing/2014/main" id="{62C7C9AE-3842-874A-95CC-8C4739187D70}"/>
                </a:ext>
              </a:extLst>
            </p:cNvPr>
            <p:cNvSpPr>
              <a:spLocks noChangeShapeType="1"/>
            </p:cNvSpPr>
            <p:nvPr/>
          </p:nvSpPr>
          <p:spPr bwMode="auto">
            <a:xfrm flipH="1">
              <a:off x="1267" y="2528"/>
              <a:ext cx="64" cy="89"/>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3562" name="Group 33">
            <a:extLst>
              <a:ext uri="{FF2B5EF4-FFF2-40B4-BE49-F238E27FC236}">
                <a16:creationId xmlns:a16="http://schemas.microsoft.com/office/drawing/2014/main" id="{EC45F0F0-F381-AB45-B5F0-292FBB26D5A6}"/>
              </a:ext>
            </a:extLst>
          </p:cNvPr>
          <p:cNvGrpSpPr>
            <a:grpSpLocks/>
          </p:cNvGrpSpPr>
          <p:nvPr/>
        </p:nvGrpSpPr>
        <p:grpSpPr bwMode="auto">
          <a:xfrm>
            <a:off x="4162425" y="4613275"/>
            <a:ext cx="1046163" cy="771525"/>
            <a:chOff x="672" y="2234"/>
            <a:chExt cx="659" cy="486"/>
          </a:xfrm>
        </p:grpSpPr>
        <p:sp>
          <p:nvSpPr>
            <p:cNvPr id="47138" name="Line 34">
              <a:extLst>
                <a:ext uri="{FF2B5EF4-FFF2-40B4-BE49-F238E27FC236}">
                  <a16:creationId xmlns:a16="http://schemas.microsoft.com/office/drawing/2014/main" id="{5D2A10BA-A6CE-B849-A62C-EF7E11779EA6}"/>
                </a:ext>
              </a:extLst>
            </p:cNvPr>
            <p:cNvSpPr>
              <a:spLocks noChangeShapeType="1"/>
            </p:cNvSpPr>
            <p:nvPr/>
          </p:nvSpPr>
          <p:spPr bwMode="auto">
            <a:xfrm flipH="1">
              <a:off x="710" y="2234"/>
              <a:ext cx="90" cy="76"/>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39" name="Line 35">
              <a:extLst>
                <a:ext uri="{FF2B5EF4-FFF2-40B4-BE49-F238E27FC236}">
                  <a16:creationId xmlns:a16="http://schemas.microsoft.com/office/drawing/2014/main" id="{0659FE18-4372-E343-9088-C78C9D1687C8}"/>
                </a:ext>
              </a:extLst>
            </p:cNvPr>
            <p:cNvSpPr>
              <a:spLocks noChangeShapeType="1"/>
            </p:cNvSpPr>
            <p:nvPr/>
          </p:nvSpPr>
          <p:spPr bwMode="auto">
            <a:xfrm flipH="1">
              <a:off x="685" y="2272"/>
              <a:ext cx="192" cy="166"/>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40" name="Line 36">
              <a:extLst>
                <a:ext uri="{FF2B5EF4-FFF2-40B4-BE49-F238E27FC236}">
                  <a16:creationId xmlns:a16="http://schemas.microsoft.com/office/drawing/2014/main" id="{01B29B70-FD35-124C-88BF-7FC1589765EB}"/>
                </a:ext>
              </a:extLst>
            </p:cNvPr>
            <p:cNvSpPr>
              <a:spLocks noChangeShapeType="1"/>
            </p:cNvSpPr>
            <p:nvPr/>
          </p:nvSpPr>
          <p:spPr bwMode="auto">
            <a:xfrm flipH="1">
              <a:off x="672" y="2310"/>
              <a:ext cx="294" cy="269"/>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41" name="Line 37">
              <a:extLst>
                <a:ext uri="{FF2B5EF4-FFF2-40B4-BE49-F238E27FC236}">
                  <a16:creationId xmlns:a16="http://schemas.microsoft.com/office/drawing/2014/main" id="{E1260775-5A0E-3941-82D6-040819D6F155}"/>
                </a:ext>
              </a:extLst>
            </p:cNvPr>
            <p:cNvSpPr>
              <a:spLocks noChangeShapeType="1"/>
            </p:cNvSpPr>
            <p:nvPr/>
          </p:nvSpPr>
          <p:spPr bwMode="auto">
            <a:xfrm flipH="1">
              <a:off x="672" y="2374"/>
              <a:ext cx="384" cy="346"/>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42" name="Line 38">
              <a:extLst>
                <a:ext uri="{FF2B5EF4-FFF2-40B4-BE49-F238E27FC236}">
                  <a16:creationId xmlns:a16="http://schemas.microsoft.com/office/drawing/2014/main" id="{F90C0804-1148-7C49-99C2-9F6728FD34DD}"/>
                </a:ext>
              </a:extLst>
            </p:cNvPr>
            <p:cNvSpPr>
              <a:spLocks noChangeShapeType="1"/>
            </p:cNvSpPr>
            <p:nvPr/>
          </p:nvSpPr>
          <p:spPr bwMode="auto">
            <a:xfrm flipH="1">
              <a:off x="851" y="2426"/>
              <a:ext cx="295" cy="268"/>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43" name="Line 39">
              <a:extLst>
                <a:ext uri="{FF2B5EF4-FFF2-40B4-BE49-F238E27FC236}">
                  <a16:creationId xmlns:a16="http://schemas.microsoft.com/office/drawing/2014/main" id="{C87E5E72-D7AC-1A4F-8EEC-E0E480F1564C}"/>
                </a:ext>
              </a:extLst>
            </p:cNvPr>
            <p:cNvSpPr>
              <a:spLocks noChangeShapeType="1"/>
            </p:cNvSpPr>
            <p:nvPr/>
          </p:nvSpPr>
          <p:spPr bwMode="auto">
            <a:xfrm flipH="1">
              <a:off x="1056" y="2477"/>
              <a:ext cx="179" cy="179"/>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44" name="Line 40">
              <a:extLst>
                <a:ext uri="{FF2B5EF4-FFF2-40B4-BE49-F238E27FC236}">
                  <a16:creationId xmlns:a16="http://schemas.microsoft.com/office/drawing/2014/main" id="{2B076F5B-3EB7-F647-B6D4-4B5E6403402F}"/>
                </a:ext>
              </a:extLst>
            </p:cNvPr>
            <p:cNvSpPr>
              <a:spLocks noChangeShapeType="1"/>
            </p:cNvSpPr>
            <p:nvPr/>
          </p:nvSpPr>
          <p:spPr bwMode="auto">
            <a:xfrm flipH="1">
              <a:off x="1267" y="2528"/>
              <a:ext cx="64" cy="89"/>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3563" name="Group 41">
            <a:extLst>
              <a:ext uri="{FF2B5EF4-FFF2-40B4-BE49-F238E27FC236}">
                <a16:creationId xmlns:a16="http://schemas.microsoft.com/office/drawing/2014/main" id="{66189D60-EA61-4E41-AC81-9944C0BA3C4C}"/>
              </a:ext>
            </a:extLst>
          </p:cNvPr>
          <p:cNvGrpSpPr>
            <a:grpSpLocks/>
          </p:cNvGrpSpPr>
          <p:nvPr/>
        </p:nvGrpSpPr>
        <p:grpSpPr bwMode="auto">
          <a:xfrm rot="10800000">
            <a:off x="3402013" y="3717925"/>
            <a:ext cx="1046162" cy="771525"/>
            <a:chOff x="672" y="2234"/>
            <a:chExt cx="659" cy="486"/>
          </a:xfrm>
        </p:grpSpPr>
        <p:sp>
          <p:nvSpPr>
            <p:cNvPr id="47146" name="Line 42">
              <a:extLst>
                <a:ext uri="{FF2B5EF4-FFF2-40B4-BE49-F238E27FC236}">
                  <a16:creationId xmlns:a16="http://schemas.microsoft.com/office/drawing/2014/main" id="{7916B7AA-7676-1844-9B34-E74B42278698}"/>
                </a:ext>
              </a:extLst>
            </p:cNvPr>
            <p:cNvSpPr>
              <a:spLocks noChangeShapeType="1"/>
            </p:cNvSpPr>
            <p:nvPr/>
          </p:nvSpPr>
          <p:spPr bwMode="auto">
            <a:xfrm flipH="1">
              <a:off x="710" y="2237"/>
              <a:ext cx="90" cy="76"/>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47" name="Line 43">
              <a:extLst>
                <a:ext uri="{FF2B5EF4-FFF2-40B4-BE49-F238E27FC236}">
                  <a16:creationId xmlns:a16="http://schemas.microsoft.com/office/drawing/2014/main" id="{965B0E2B-173D-5949-B61C-674B8CE62328}"/>
                </a:ext>
              </a:extLst>
            </p:cNvPr>
            <p:cNvSpPr>
              <a:spLocks noChangeShapeType="1"/>
            </p:cNvSpPr>
            <p:nvPr/>
          </p:nvSpPr>
          <p:spPr bwMode="auto">
            <a:xfrm flipH="1">
              <a:off x="685" y="2275"/>
              <a:ext cx="192" cy="166"/>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48" name="Line 44">
              <a:extLst>
                <a:ext uri="{FF2B5EF4-FFF2-40B4-BE49-F238E27FC236}">
                  <a16:creationId xmlns:a16="http://schemas.microsoft.com/office/drawing/2014/main" id="{9528204A-EA9B-3C43-8C6D-BAA1F5075B2B}"/>
                </a:ext>
              </a:extLst>
            </p:cNvPr>
            <p:cNvSpPr>
              <a:spLocks noChangeShapeType="1"/>
            </p:cNvSpPr>
            <p:nvPr/>
          </p:nvSpPr>
          <p:spPr bwMode="auto">
            <a:xfrm flipH="1">
              <a:off x="672" y="2319"/>
              <a:ext cx="294" cy="269"/>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49" name="Line 45">
              <a:extLst>
                <a:ext uri="{FF2B5EF4-FFF2-40B4-BE49-F238E27FC236}">
                  <a16:creationId xmlns:a16="http://schemas.microsoft.com/office/drawing/2014/main" id="{FAF22CD0-D4E0-844E-BC64-2C56FE2331D8}"/>
                </a:ext>
              </a:extLst>
            </p:cNvPr>
            <p:cNvSpPr>
              <a:spLocks noChangeShapeType="1"/>
            </p:cNvSpPr>
            <p:nvPr/>
          </p:nvSpPr>
          <p:spPr bwMode="auto">
            <a:xfrm flipH="1">
              <a:off x="672" y="2377"/>
              <a:ext cx="384" cy="346"/>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50" name="Line 46">
              <a:extLst>
                <a:ext uri="{FF2B5EF4-FFF2-40B4-BE49-F238E27FC236}">
                  <a16:creationId xmlns:a16="http://schemas.microsoft.com/office/drawing/2014/main" id="{A5FA1E5B-EE85-6744-8E9C-ED338C5976F0}"/>
                </a:ext>
              </a:extLst>
            </p:cNvPr>
            <p:cNvSpPr>
              <a:spLocks noChangeShapeType="1"/>
            </p:cNvSpPr>
            <p:nvPr/>
          </p:nvSpPr>
          <p:spPr bwMode="auto">
            <a:xfrm flipH="1">
              <a:off x="857" y="2429"/>
              <a:ext cx="295" cy="268"/>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51" name="Line 47">
              <a:extLst>
                <a:ext uri="{FF2B5EF4-FFF2-40B4-BE49-F238E27FC236}">
                  <a16:creationId xmlns:a16="http://schemas.microsoft.com/office/drawing/2014/main" id="{8D48AE7E-1360-4140-BB24-C114CE965988}"/>
                </a:ext>
              </a:extLst>
            </p:cNvPr>
            <p:cNvSpPr>
              <a:spLocks noChangeShapeType="1"/>
            </p:cNvSpPr>
            <p:nvPr/>
          </p:nvSpPr>
          <p:spPr bwMode="auto">
            <a:xfrm flipH="1">
              <a:off x="1062" y="2486"/>
              <a:ext cx="179" cy="179"/>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52" name="Line 48">
              <a:extLst>
                <a:ext uri="{FF2B5EF4-FFF2-40B4-BE49-F238E27FC236}">
                  <a16:creationId xmlns:a16="http://schemas.microsoft.com/office/drawing/2014/main" id="{133986D3-843F-144F-BC9B-65D08BBD3C1C}"/>
                </a:ext>
              </a:extLst>
            </p:cNvPr>
            <p:cNvSpPr>
              <a:spLocks noChangeShapeType="1"/>
            </p:cNvSpPr>
            <p:nvPr/>
          </p:nvSpPr>
          <p:spPr bwMode="auto">
            <a:xfrm flipH="1">
              <a:off x="1267" y="2537"/>
              <a:ext cx="64" cy="89"/>
            </a:xfrm>
            <a:prstGeom prst="line">
              <a:avLst/>
            </a:prstGeom>
            <a:noFill/>
            <a:ln w="9525">
              <a:solidFill>
                <a:srgbClr val="CCCCFF"/>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grpSp>
        <p:nvGrpSpPr>
          <p:cNvPr id="23564" name="Group 49">
            <a:extLst>
              <a:ext uri="{FF2B5EF4-FFF2-40B4-BE49-F238E27FC236}">
                <a16:creationId xmlns:a16="http://schemas.microsoft.com/office/drawing/2014/main" id="{9FC71528-0965-8B4E-99B2-BF2A078ED655}"/>
              </a:ext>
            </a:extLst>
          </p:cNvPr>
          <p:cNvGrpSpPr>
            <a:grpSpLocks/>
          </p:cNvGrpSpPr>
          <p:nvPr/>
        </p:nvGrpSpPr>
        <p:grpSpPr bwMode="auto">
          <a:xfrm flipH="1" flipV="1">
            <a:off x="3384550" y="4056063"/>
            <a:ext cx="854075" cy="1300162"/>
            <a:chOff x="800" y="1709"/>
            <a:chExt cx="538" cy="819"/>
          </a:xfrm>
        </p:grpSpPr>
        <p:sp>
          <p:nvSpPr>
            <p:cNvPr id="47154" name="Line 50">
              <a:extLst>
                <a:ext uri="{FF2B5EF4-FFF2-40B4-BE49-F238E27FC236}">
                  <a16:creationId xmlns:a16="http://schemas.microsoft.com/office/drawing/2014/main" id="{E97EAF40-35C8-F34C-8CFC-8DD5E7D7F0CC}"/>
                </a:ext>
              </a:extLst>
            </p:cNvPr>
            <p:cNvSpPr>
              <a:spLocks noChangeShapeType="1"/>
            </p:cNvSpPr>
            <p:nvPr/>
          </p:nvSpPr>
          <p:spPr bwMode="auto">
            <a:xfrm flipV="1">
              <a:off x="800" y="2106"/>
              <a:ext cx="0" cy="115"/>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55" name="Line 51">
              <a:extLst>
                <a:ext uri="{FF2B5EF4-FFF2-40B4-BE49-F238E27FC236}">
                  <a16:creationId xmlns:a16="http://schemas.microsoft.com/office/drawing/2014/main" id="{03F5BB6B-0757-A043-9606-FB41C3DCA535}"/>
                </a:ext>
              </a:extLst>
            </p:cNvPr>
            <p:cNvSpPr>
              <a:spLocks noChangeShapeType="1"/>
            </p:cNvSpPr>
            <p:nvPr/>
          </p:nvSpPr>
          <p:spPr bwMode="auto">
            <a:xfrm flipV="1">
              <a:off x="877" y="1978"/>
              <a:ext cx="0" cy="294"/>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56" name="Line 52">
              <a:extLst>
                <a:ext uri="{FF2B5EF4-FFF2-40B4-BE49-F238E27FC236}">
                  <a16:creationId xmlns:a16="http://schemas.microsoft.com/office/drawing/2014/main" id="{6B5D7B52-B2F2-BD40-929E-EE32A4442808}"/>
                </a:ext>
              </a:extLst>
            </p:cNvPr>
            <p:cNvSpPr>
              <a:spLocks noChangeShapeType="1"/>
            </p:cNvSpPr>
            <p:nvPr/>
          </p:nvSpPr>
          <p:spPr bwMode="auto">
            <a:xfrm flipV="1">
              <a:off x="966" y="1862"/>
              <a:ext cx="0" cy="461"/>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57" name="Line 53">
              <a:extLst>
                <a:ext uri="{FF2B5EF4-FFF2-40B4-BE49-F238E27FC236}">
                  <a16:creationId xmlns:a16="http://schemas.microsoft.com/office/drawing/2014/main" id="{526A990C-7F61-494B-B28E-05AEC52047FB}"/>
                </a:ext>
              </a:extLst>
            </p:cNvPr>
            <p:cNvSpPr>
              <a:spLocks noChangeShapeType="1"/>
            </p:cNvSpPr>
            <p:nvPr/>
          </p:nvSpPr>
          <p:spPr bwMode="auto">
            <a:xfrm flipV="1">
              <a:off x="1056" y="1709"/>
              <a:ext cx="0" cy="665"/>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58" name="Line 54">
              <a:extLst>
                <a:ext uri="{FF2B5EF4-FFF2-40B4-BE49-F238E27FC236}">
                  <a16:creationId xmlns:a16="http://schemas.microsoft.com/office/drawing/2014/main" id="{881951D2-694E-2146-9B2A-4984731B2D8F}"/>
                </a:ext>
              </a:extLst>
            </p:cNvPr>
            <p:cNvSpPr>
              <a:spLocks noChangeShapeType="1"/>
            </p:cNvSpPr>
            <p:nvPr/>
          </p:nvSpPr>
          <p:spPr bwMode="auto">
            <a:xfrm flipV="1">
              <a:off x="1146" y="1888"/>
              <a:ext cx="0" cy="538"/>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59" name="Line 55">
              <a:extLst>
                <a:ext uri="{FF2B5EF4-FFF2-40B4-BE49-F238E27FC236}">
                  <a16:creationId xmlns:a16="http://schemas.microsoft.com/office/drawing/2014/main" id="{708CB7E1-C40F-184E-A0BC-BF15A176165E}"/>
                </a:ext>
              </a:extLst>
            </p:cNvPr>
            <p:cNvSpPr>
              <a:spLocks noChangeShapeType="1"/>
            </p:cNvSpPr>
            <p:nvPr/>
          </p:nvSpPr>
          <p:spPr bwMode="auto">
            <a:xfrm flipV="1">
              <a:off x="1235" y="2144"/>
              <a:ext cx="0" cy="333"/>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60" name="Line 56">
              <a:extLst>
                <a:ext uri="{FF2B5EF4-FFF2-40B4-BE49-F238E27FC236}">
                  <a16:creationId xmlns:a16="http://schemas.microsoft.com/office/drawing/2014/main" id="{F720F7EF-F451-8849-812A-15B97181C357}"/>
                </a:ext>
              </a:extLst>
            </p:cNvPr>
            <p:cNvSpPr>
              <a:spLocks noChangeShapeType="1"/>
            </p:cNvSpPr>
            <p:nvPr/>
          </p:nvSpPr>
          <p:spPr bwMode="auto">
            <a:xfrm flipV="1">
              <a:off x="1338" y="2387"/>
              <a:ext cx="0" cy="141"/>
            </a:xfrm>
            <a:prstGeom prst="line">
              <a:avLst/>
            </a:prstGeom>
            <a:noFill/>
            <a:ln w="9525">
              <a:solidFill>
                <a:srgbClr val="FF0066"/>
              </a:solidFill>
              <a:round/>
              <a:headEn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grpSp>
      <p:sp>
        <p:nvSpPr>
          <p:cNvPr id="47161" name="Line 57">
            <a:extLst>
              <a:ext uri="{FF2B5EF4-FFF2-40B4-BE49-F238E27FC236}">
                <a16:creationId xmlns:a16="http://schemas.microsoft.com/office/drawing/2014/main" id="{152A0E6A-F5E4-0840-AD1D-9E6DAFAE1865}"/>
              </a:ext>
            </a:extLst>
          </p:cNvPr>
          <p:cNvSpPr>
            <a:spLocks noChangeShapeType="1"/>
          </p:cNvSpPr>
          <p:nvPr/>
        </p:nvSpPr>
        <p:spPr bwMode="auto">
          <a:xfrm>
            <a:off x="2927350" y="2671763"/>
            <a:ext cx="1868488" cy="1036637"/>
          </a:xfrm>
          <a:prstGeom prst="line">
            <a:avLst/>
          </a:prstGeom>
          <a:noFill/>
          <a:ln w="9525">
            <a:solidFill>
              <a:schemeClr val="tx1"/>
            </a:solidFill>
            <a:prstDash val="sysDot"/>
            <a:round/>
            <a:headEnd type="triangle" w="med" len="med"/>
            <a:tailEnd type="triangle" w="med" len="med"/>
          </a:ln>
          <a:effectLst/>
          <a:extLst>
            <a:ext uri="{909E8E84-426E-40dd-AFC4-6F175D3DCCD1}"/>
            <a:ext uri="{AF507438-7753-43e0-B8FC-AC1667EBCBE1}"/>
          </a:extLst>
        </p:spPr>
        <p:txBody>
          <a:bodyPr wrap="none" anchor="ctr"/>
          <a:lstStyle/>
          <a:p>
            <a:pPr>
              <a:defRPr/>
            </a:pPr>
            <a:endParaRPr lang="en-US">
              <a:latin typeface="Times New Roman" charset="0"/>
              <a:ea typeface="+mn-ea"/>
            </a:endParaRPr>
          </a:p>
        </p:txBody>
      </p:sp>
      <p:sp>
        <p:nvSpPr>
          <p:cNvPr id="47162" name="Text Box 58">
            <a:extLst>
              <a:ext uri="{FF2B5EF4-FFF2-40B4-BE49-F238E27FC236}">
                <a16:creationId xmlns:a16="http://schemas.microsoft.com/office/drawing/2014/main" id="{516D6042-1869-7A40-8CF5-286DC36539C0}"/>
              </a:ext>
            </a:extLst>
          </p:cNvPr>
          <p:cNvSpPr txBox="1">
            <a:spLocks noChangeArrowheads="1"/>
          </p:cNvSpPr>
          <p:nvPr/>
        </p:nvSpPr>
        <p:spPr bwMode="auto">
          <a:xfrm rot="1715519">
            <a:off x="3052763" y="2925763"/>
            <a:ext cx="2216150" cy="3048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400">
                <a:latin typeface="Times New Roman" charset="0"/>
                <a:ea typeface="+mn-ea"/>
              </a:rPr>
              <a:t>Wavelength (period T)</a:t>
            </a:r>
          </a:p>
        </p:txBody>
      </p:sp>
      <p:sp>
        <p:nvSpPr>
          <p:cNvPr id="47163" name="Text Box 59">
            <a:extLst>
              <a:ext uri="{FF2B5EF4-FFF2-40B4-BE49-F238E27FC236}">
                <a16:creationId xmlns:a16="http://schemas.microsoft.com/office/drawing/2014/main" id="{E1C32DCD-7D31-814F-9F9D-049D81135F5F}"/>
              </a:ext>
            </a:extLst>
          </p:cNvPr>
          <p:cNvSpPr txBox="1">
            <a:spLocks noChangeArrowheads="1"/>
          </p:cNvSpPr>
          <p:nvPr/>
        </p:nvSpPr>
        <p:spPr bwMode="auto">
          <a:xfrm rot="-2040879">
            <a:off x="931863" y="3494088"/>
            <a:ext cx="1338262" cy="4318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en-US" sz="1400">
                <a:latin typeface="Times New Roman" charset="0"/>
                <a:ea typeface="+mn-ea"/>
              </a:rPr>
              <a:t>Axis of </a:t>
            </a:r>
          </a:p>
          <a:p>
            <a:pPr>
              <a:lnSpc>
                <a:spcPct val="10000"/>
              </a:lnSpc>
              <a:spcBef>
                <a:spcPct val="50000"/>
              </a:spcBef>
              <a:defRPr/>
            </a:pPr>
            <a:r>
              <a:rPr lang="en-US" altLang="en-US" sz="1400">
                <a:latin typeface="Times New Roman" charset="0"/>
                <a:ea typeface="+mn-ea"/>
              </a:rPr>
              <a:t>Magnetic Field</a:t>
            </a:r>
          </a:p>
        </p:txBody>
      </p:sp>
      <p:sp>
        <p:nvSpPr>
          <p:cNvPr id="47164" name="Text Box 60">
            <a:extLst>
              <a:ext uri="{FF2B5EF4-FFF2-40B4-BE49-F238E27FC236}">
                <a16:creationId xmlns:a16="http://schemas.microsoft.com/office/drawing/2014/main" id="{895FF606-5D3F-E645-A664-BEC43F2E414B}"/>
              </a:ext>
            </a:extLst>
          </p:cNvPr>
          <p:cNvSpPr txBox="1">
            <a:spLocks noChangeArrowheads="1"/>
          </p:cNvSpPr>
          <p:nvPr/>
        </p:nvSpPr>
        <p:spPr bwMode="auto">
          <a:xfrm rot="1771816">
            <a:off x="5145088" y="5386388"/>
            <a:ext cx="2295525" cy="2413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nSpc>
                <a:spcPct val="70000"/>
              </a:lnSpc>
              <a:spcBef>
                <a:spcPct val="50000"/>
              </a:spcBef>
              <a:defRPr/>
            </a:pPr>
            <a:r>
              <a:rPr lang="en-US" altLang="en-US" sz="1400">
                <a:latin typeface="Times New Roman" charset="0"/>
                <a:ea typeface="+mn-ea"/>
              </a:rPr>
              <a:t>Axis of Propagation</a:t>
            </a:r>
          </a:p>
        </p:txBody>
      </p:sp>
      <p:sp>
        <p:nvSpPr>
          <p:cNvPr id="47166" name="Text Box 62">
            <a:extLst>
              <a:ext uri="{FF2B5EF4-FFF2-40B4-BE49-F238E27FC236}">
                <a16:creationId xmlns:a16="http://schemas.microsoft.com/office/drawing/2014/main" id="{388497C1-80D9-BA4A-839F-1959ABCA0A01}"/>
              </a:ext>
            </a:extLst>
          </p:cNvPr>
          <p:cNvSpPr txBox="1">
            <a:spLocks noChangeArrowheads="1"/>
          </p:cNvSpPr>
          <p:nvPr/>
        </p:nvSpPr>
        <p:spPr bwMode="auto">
          <a:xfrm rot="16170488">
            <a:off x="857250" y="1954213"/>
            <a:ext cx="2295525" cy="2413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nSpc>
                <a:spcPct val="70000"/>
              </a:lnSpc>
              <a:spcBef>
                <a:spcPct val="50000"/>
              </a:spcBef>
              <a:defRPr/>
            </a:pPr>
            <a:r>
              <a:rPr lang="en-US" altLang="en-US" sz="1400" dirty="0">
                <a:latin typeface="Times New Roman" charset="0"/>
                <a:ea typeface="+mn-ea"/>
              </a:rPr>
              <a:t>Axis of Electric Field</a:t>
            </a:r>
          </a:p>
        </p:txBody>
      </p:sp>
      <p:sp>
        <p:nvSpPr>
          <p:cNvPr id="2" name="U-Turn Arrow 1">
            <a:extLst>
              <a:ext uri="{FF2B5EF4-FFF2-40B4-BE49-F238E27FC236}">
                <a16:creationId xmlns:a16="http://schemas.microsoft.com/office/drawing/2014/main" id="{DADA573C-3D23-AE44-A5C5-FC332F21E238}"/>
              </a:ext>
            </a:extLst>
          </p:cNvPr>
          <p:cNvSpPr/>
          <p:nvPr/>
        </p:nvSpPr>
        <p:spPr bwMode="auto">
          <a:xfrm rot="16200000">
            <a:off x="2122488" y="1663700"/>
            <a:ext cx="412750" cy="381000"/>
          </a:xfrm>
          <a:prstGeom prst="utur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New Roman" charset="0"/>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6</TotalTime>
  <Words>2832</Words>
  <Application>Microsoft Macintosh PowerPoint</Application>
  <PresentationFormat>On-screen Show (4:3)</PresentationFormat>
  <Paragraphs>293</Paragraphs>
  <Slides>34</Slides>
  <Notes>5</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Comic Sans MS</vt:lpstr>
      <vt:lpstr>Helvetica</vt:lpstr>
      <vt:lpstr>Symbol</vt:lpstr>
      <vt:lpstr>Times New Roman</vt:lpstr>
      <vt:lpstr>Office Theme</vt:lpstr>
      <vt:lpstr>Clip</vt:lpstr>
      <vt:lpstr>BMS 631 - LECTURE 3 Light and Matter  J.Paul Robinson The SVM Professor of Cytomics College of Veterinary Medicine  &amp; Professor of Biomedical Engineering College of Engineering  Purdue University  </vt:lpstr>
      <vt:lpstr>Light and Matter</vt:lpstr>
      <vt:lpstr>Terms</vt:lpstr>
      <vt:lpstr>Photons and Quantum Theory</vt:lpstr>
      <vt:lpstr>Light – Particles and waves - Reflection</vt:lpstr>
      <vt:lpstr>Light – Particles and waves -</vt:lpstr>
      <vt:lpstr>Laser power</vt:lpstr>
      <vt:lpstr>What about a HeCd UV laser?</vt:lpstr>
      <vt:lpstr>Polarization and Phase: Interference</vt:lpstr>
      <vt:lpstr>Interference</vt:lpstr>
      <vt:lpstr>Interference in Thin Films</vt:lpstr>
      <vt:lpstr>Interference and Diffraction: Gratings</vt:lpstr>
      <vt:lpstr>Light Scatter</vt:lpstr>
      <vt:lpstr>Light Scatter video….. https://www.youtube.com/watch?v=IOOtw3TQXE8</vt:lpstr>
      <vt:lpstr>The laser volume vs the particle volume</vt:lpstr>
      <vt:lpstr>Light Scatter and Particle size</vt:lpstr>
      <vt:lpstr>Rayleigh Scatter</vt:lpstr>
      <vt:lpstr>Refraction &amp; Dispersion</vt:lpstr>
      <vt:lpstr>Reflection and Refraction</vt:lpstr>
      <vt:lpstr>Brewster’s Angle</vt:lpstr>
      <vt:lpstr>Brewster’s Angle</vt:lpstr>
      <vt:lpstr>Absorption</vt:lpstr>
      <vt:lpstr>Fluorescence Lifetime</vt:lpstr>
      <vt:lpstr>Exctinction</vt:lpstr>
      <vt:lpstr>Absorbance</vt:lpstr>
      <vt:lpstr>Fluorescence</vt:lpstr>
      <vt:lpstr>Parameters</vt:lpstr>
      <vt:lpstr>Fluorescence</vt:lpstr>
      <vt:lpstr>Fluorescence</vt:lpstr>
      <vt:lpstr>Raman Scatter</vt:lpstr>
      <vt:lpstr>Quenching, Bleaching &amp; Saturation</vt:lpstr>
      <vt:lpstr>Matter – types of samples are used in flow cytometry</vt:lpstr>
      <vt:lpstr>Sheath examples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631 - LECTURE 3 Light and Matter  J.Paul Robinson The SVM Professor of Cytomics College of Veterinary Medicine  &amp; Professor of Biomedical Engineering College of Engineering  Purdue University  </dc:title>
  <dc:creator>Joseph Paul Robinson</dc:creator>
  <cp:lastModifiedBy>Joseph Paul Robinson</cp:lastModifiedBy>
  <cp:revision>4</cp:revision>
  <dcterms:created xsi:type="dcterms:W3CDTF">2020-02-03T15:00:17Z</dcterms:created>
  <dcterms:modified xsi:type="dcterms:W3CDTF">2020-02-03T15:06:39Z</dcterms:modified>
</cp:coreProperties>
</file>