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330" r:id="rId2"/>
    <p:sldId id="315" r:id="rId3"/>
    <p:sldId id="340" r:id="rId4"/>
    <p:sldId id="258" r:id="rId5"/>
    <p:sldId id="259" r:id="rId6"/>
    <p:sldId id="260" r:id="rId7"/>
    <p:sldId id="317" r:id="rId8"/>
    <p:sldId id="295" r:id="rId9"/>
    <p:sldId id="318" r:id="rId10"/>
    <p:sldId id="319" r:id="rId11"/>
    <p:sldId id="320" r:id="rId12"/>
    <p:sldId id="296" r:id="rId13"/>
    <p:sldId id="297" r:id="rId14"/>
    <p:sldId id="264" r:id="rId15"/>
    <p:sldId id="265" r:id="rId16"/>
    <p:sldId id="298" r:id="rId17"/>
    <p:sldId id="335" r:id="rId18"/>
    <p:sldId id="333" r:id="rId19"/>
    <p:sldId id="331" r:id="rId20"/>
    <p:sldId id="332" r:id="rId21"/>
    <p:sldId id="336" r:id="rId22"/>
    <p:sldId id="334" r:id="rId23"/>
    <p:sldId id="337" r:id="rId24"/>
    <p:sldId id="338" r:id="rId25"/>
    <p:sldId id="329" r:id="rId26"/>
    <p:sldId id="339" r:id="rId27"/>
    <p:sldId id="328" r:id="rId28"/>
    <p:sldId id="266" r:id="rId29"/>
    <p:sldId id="269" r:id="rId30"/>
    <p:sldId id="270" r:id="rId31"/>
    <p:sldId id="299" r:id="rId32"/>
    <p:sldId id="341" r:id="rId33"/>
    <p:sldId id="342" r:id="rId34"/>
    <p:sldId id="343" r:id="rId35"/>
    <p:sldId id="346" r:id="rId36"/>
    <p:sldId id="276" r:id="rId37"/>
    <p:sldId id="280" r:id="rId38"/>
    <p:sldId id="311" r:id="rId39"/>
    <p:sldId id="321" r:id="rId40"/>
    <p:sldId id="344" r:id="rId41"/>
    <p:sldId id="345" r:id="rId42"/>
    <p:sldId id="310" r:id="rId43"/>
    <p:sldId id="322" r:id="rId44"/>
    <p:sldId id="323" r:id="rId45"/>
    <p:sldId id="324" r:id="rId46"/>
    <p:sldId id="325" r:id="rId47"/>
    <p:sldId id="312" r:id="rId48"/>
    <p:sldId id="326" r:id="rId49"/>
    <p:sldId id="327" r:id="rId50"/>
    <p:sldId id="313" r:id="rId51"/>
    <p:sldId id="292" r:id="rId52"/>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35" autoAdjust="0"/>
    <p:restoredTop sz="94823"/>
  </p:normalViewPr>
  <p:slideViewPr>
    <p:cSldViewPr snapToGrid="0">
      <p:cViewPr varScale="1">
        <p:scale>
          <a:sx n="171" d="100"/>
          <a:sy n="171" d="100"/>
        </p:scale>
        <p:origin x="1152" y="168"/>
      </p:cViewPr>
      <p:guideLst>
        <p:guide orient="horz" pos="215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96"/>
    </p:cViewPr>
  </p:sorterViewPr>
  <p:notesViewPr>
    <p:cSldViewPr snapToGrid="0">
      <p:cViewPr varScale="1">
        <p:scale>
          <a:sx n="64" d="100"/>
          <a:sy n="64" d="100"/>
        </p:scale>
        <p:origin x="-2556" y="-11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C5DD4-C922-5041-9139-A6BC96F2949A}"/>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5" name="Rectangle 3">
            <a:extLst>
              <a:ext uri="{FF2B5EF4-FFF2-40B4-BE49-F238E27FC236}">
                <a16:creationId xmlns:a16="http://schemas.microsoft.com/office/drawing/2014/main" id="{523FE671-1602-9648-BD08-DFFA43D051E7}"/>
              </a:ext>
            </a:extLst>
          </p:cNvPr>
          <p:cNvSpPr>
            <a:spLocks noGrp="1" noRot="1" noChangeAspect="1" noChangeArrowheads="1" noTextEdit="1"/>
          </p:cNvSpPr>
          <p:nvPr>
            <p:ph type="sldImg" idx="2"/>
          </p:nvPr>
        </p:nvSpPr>
        <p:spPr bwMode="auto">
          <a:xfrm>
            <a:off x="1301750" y="787400"/>
            <a:ext cx="4406900" cy="330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5A25BB0-5E86-5840-82F5-01031E39B885}"/>
              </a:ext>
            </a:extLst>
          </p:cNvPr>
          <p:cNvSpPr>
            <a:spLocks noGrp="1" noRot="1" noChangeAspect="1" noChangeArrowheads="1" noTextEdit="1"/>
          </p:cNvSpPr>
          <p:nvPr>
            <p:ph type="sldImg"/>
          </p:nvPr>
        </p:nvSpPr>
        <p:spPr>
          <a:xfrm>
            <a:off x="1187450" y="701675"/>
            <a:ext cx="4633913" cy="3475038"/>
          </a:xfrm>
          <a:ln/>
        </p:spPr>
      </p:sp>
      <p:sp>
        <p:nvSpPr>
          <p:cNvPr id="60419" name="Rectangle 3">
            <a:extLst>
              <a:ext uri="{FF2B5EF4-FFF2-40B4-BE49-F238E27FC236}">
                <a16:creationId xmlns:a16="http://schemas.microsoft.com/office/drawing/2014/main" id="{2EEFA8CD-9433-DB4D-9CA8-46430D30EA87}"/>
              </a:ext>
            </a:extLst>
          </p:cNvPr>
          <p:cNvSpPr>
            <a:spLocks noGrp="1" noChangeArrowheads="1"/>
          </p:cNvSpPr>
          <p:nvPr>
            <p:ph type="body" idx="1"/>
          </p:nvPr>
        </p:nvSpPr>
        <p:spPr>
          <a:xfrm>
            <a:off x="933450" y="4416425"/>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93CE234-F511-134C-A879-CAA293F07CB3}"/>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75249EF-F9BF-2649-B7A8-E15C11157F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F911471-9CF8-2B4B-932D-882A3670A12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B378883-98B0-314E-A7C8-21255E498B8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94372E0-172A-594B-8E9C-D5B02CF9AA22}"/>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9CD589DC-9AC3-9E4C-BBCF-1AAF67C2DF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529CEC-C93A-044C-9CAF-B73E0E10892C}"/>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8967F2FA-2688-B34C-845D-75F87ED2A4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06B92F9-2A6E-1646-AFA4-AB4E0131A53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86D6E76-C0A6-9945-9257-C5DA69911F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97DB996-CDD3-4744-AE42-364D6BF7F74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94A1DA47-B5BD-8A49-8EE8-B49E03AF622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63927BB-C0E0-8749-A878-A7237482EF5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664E5CE-EFC0-2D49-A03E-100C6771D6A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1EA009-118E-DA48-9192-65FFE371428A}"/>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AA714E0-04BA-1944-A463-150498BAD6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5957EA-C5A9-1645-A7ED-AE402EC50F3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11D60A6-DA40-0544-A547-EA600B5CD4E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8D7E33-C6E8-7949-9844-6892336E9641}"/>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1ED6F651-F5B7-EE43-B992-802736A121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B453020-2787-9C48-9614-89615FD53E7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58EB8D8F-1318-024C-802A-52F8C5F4D99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4FF695D-D786-3E45-B302-9F6CC3AE6DAB}"/>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B713D4F-D374-A341-9A99-7969E6B176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72CA92B-6589-A14E-8C97-15DC10439C98}"/>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08325D9C-D415-8446-B1D9-7686BF45C1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6AD905-BBAB-4741-9789-C7B91E9E50FC}"/>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D8FBE81-E7C0-D444-990B-0471839EE0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CF2A013-811F-EF41-8DD6-C4852D3CF241}"/>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970C9F35-BCAA-8947-AC20-FC0FE3AF81F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95004-C45B-5841-9270-B28687CF7E25}"/>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25266BE2-2627-A442-827C-8AF8C8CC30E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064DD0-50AE-5648-8EEF-8ABDA77023B5}"/>
              </a:ext>
            </a:extLst>
          </p:cNvPr>
          <p:cNvSpPr>
            <a:spLocks noGrp="1" noRot="1" noChangeAspect="1" noChangeArrowheads="1" noTextEdit="1"/>
          </p:cNvSpPr>
          <p:nvPr>
            <p:ph type="sldImg"/>
          </p:nvPr>
        </p:nvSpPr>
        <p:spPr>
          <a:xfrm>
            <a:off x="1182688" y="696913"/>
            <a:ext cx="4649787" cy="3486150"/>
          </a:xfrm>
          <a:ln/>
        </p:spPr>
      </p:sp>
      <p:sp>
        <p:nvSpPr>
          <p:cNvPr id="84995" name="Rectangle 3">
            <a:extLst>
              <a:ext uri="{FF2B5EF4-FFF2-40B4-BE49-F238E27FC236}">
                <a16:creationId xmlns:a16="http://schemas.microsoft.com/office/drawing/2014/main" id="{40F4B541-2EF2-7946-B14F-3DAE3D7E8824}"/>
              </a:ext>
            </a:extLst>
          </p:cNvPr>
          <p:cNvSpPr>
            <a:spLocks noGrp="1" noChangeArrowheads="1"/>
          </p:cNvSpPr>
          <p:nvPr>
            <p:ph type="body" idx="1"/>
          </p:nvPr>
        </p:nvSpPr>
        <p:spPr>
          <a:xfrm>
            <a:off x="935038" y="4414838"/>
            <a:ext cx="5140325"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2938" tIns="41469" rIns="82938" bIns="41469"/>
          <a:lstStyle/>
          <a:p>
            <a:endParaRPr lang="de-DE"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79A9500-A988-5E45-A9EC-8C6B8EF98FE5}"/>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B4D0ABA-9221-4F4A-90CE-3193663E5BC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D8DBC7D-A7D3-5744-8F6B-3FDB01AF1B30}"/>
              </a:ext>
            </a:extLst>
          </p:cNvPr>
          <p:cNvSpPr>
            <a:spLocks noGrp="1" noRot="1" noChangeAspect="1" noChangeArrowheads="1" noTextEdit="1"/>
          </p:cNvSpPr>
          <p:nvPr>
            <p:ph type="sldImg"/>
          </p:nvPr>
        </p:nvSpPr>
        <p:spPr>
          <a:xfrm>
            <a:off x="1192213" y="704850"/>
            <a:ext cx="4630737" cy="3473450"/>
          </a:xfrm>
          <a:ln cap="flat"/>
        </p:spPr>
      </p:sp>
      <p:sp>
        <p:nvSpPr>
          <p:cNvPr id="87043" name="Rectangle 3">
            <a:extLst>
              <a:ext uri="{FF2B5EF4-FFF2-40B4-BE49-F238E27FC236}">
                <a16:creationId xmlns:a16="http://schemas.microsoft.com/office/drawing/2014/main" id="{E9AD1A36-AD60-0A47-8752-640F745B599F}"/>
              </a:ext>
            </a:extLst>
          </p:cNvPr>
          <p:cNvSpPr>
            <a:spLocks noGrp="1" noChangeArrowheads="1"/>
          </p:cNvSpPr>
          <p:nvPr>
            <p:ph type="body" idx="1"/>
          </p:nvPr>
        </p:nvSpPr>
        <p:spPr>
          <a:xfrm>
            <a:off x="933450" y="4413250"/>
            <a:ext cx="5141913"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7856" tIns="33928" rIns="67856" bIns="33928"/>
          <a:lstStyle/>
          <a:p>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9F7B20-35B2-6C41-B3F3-77D2F86588D4}"/>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327F0CB7-1D5B-E949-8B0C-7F7E6C076E1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153256-5C29-3E47-B3B3-52C7A93AEFA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A2694E44-8E1C-1B48-B163-843E5DB0480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82C0FB-C64B-4E42-BBC1-9195DDFAB1A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E4858DEA-34FE-A349-9CB9-8A33C7FC4AE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D47625E-95C3-F448-897F-DD9247569BA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A933A55-3846-4644-82F5-C8D05C637E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50B8B89-80A0-6448-89A0-D0335B6479B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E6F0C90-436A-3642-991A-67CE829B0C0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875617B-13C2-E24E-85E4-C81DEDD59F66}"/>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6207E08-D1F0-2F43-8000-8EE3207A863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482E5D-4485-BF43-9A95-80FD6780EDCC}"/>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0E1A2481-4381-3644-A1B1-E190C99ECFF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4A456D-AFBB-DA41-972E-2B6B6FAF38E9}"/>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AC23E552-3D15-E34C-B892-20DE6DF05E7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71493A8-B38D-8F4D-9A7E-F6E7C0541A20}"/>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8179190E-5B42-2B41-9BB1-8F4880A2E9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E7AF67-304A-984A-8A29-6989F8C3F1D1}"/>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24E47DD1-8930-B845-A1AA-81C4DC5A526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B02151-D2A4-4F45-AF17-DCBED7BC4B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ACD6EB6-9A48-594D-9CF5-5505C13691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B3F645C-478B-FD4C-BAAE-B194B27F9C15}"/>
              </a:ext>
            </a:extLst>
          </p:cNvPr>
          <p:cNvSpPr>
            <a:spLocks noGrp="1" noRot="1" noChangeAspect="1" noChangeArrowheads="1" noTextEdit="1"/>
          </p:cNvSpPr>
          <p:nvPr>
            <p:ph type="sldImg"/>
          </p:nvPr>
        </p:nvSpPr>
        <p:spPr>
          <a:xfrm>
            <a:off x="1181100" y="696913"/>
            <a:ext cx="4649788" cy="3486150"/>
          </a:xfrm>
          <a:ln/>
        </p:spPr>
      </p:sp>
      <p:sp>
        <p:nvSpPr>
          <p:cNvPr id="104451" name="Rectangle 3">
            <a:extLst>
              <a:ext uri="{FF2B5EF4-FFF2-40B4-BE49-F238E27FC236}">
                <a16:creationId xmlns:a16="http://schemas.microsoft.com/office/drawing/2014/main" id="{0AB14441-DF85-BE42-B6BD-2DB908D98A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35CF46D-2EDC-1545-902F-198352DE515B}"/>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91915763-D910-894D-B840-91CEFDDF227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819771-E021-AE40-A606-7EB83350DCF8}"/>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F02A99E-6F2B-1D48-87CD-4B7AE403B1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8B30692-0623-0C41-B5C6-D85AD36CC30F}"/>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42DFAC6F-C8AB-534C-A66F-848E52328E5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BA846F1-97E7-4846-AB56-2056D491CB77}"/>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C7AEECC-EC40-D748-8935-B2CCC2A5F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86B6E10-2B43-F745-A73B-9DE9E2FD7815}"/>
              </a:ext>
            </a:extLst>
          </p:cNvPr>
          <p:cNvSpPr>
            <a:spLocks noGrp="1" noRot="1" noChangeAspect="1" noChangeArrowheads="1" noTextEdit="1"/>
          </p:cNvSpPr>
          <p:nvPr>
            <p:ph type="sldImg"/>
          </p:nvPr>
        </p:nvSpPr>
        <p:spPr>
          <a:xfrm>
            <a:off x="1160463" y="804863"/>
            <a:ext cx="3783012" cy="2836862"/>
          </a:xfrm>
          <a:ln/>
        </p:spPr>
      </p:sp>
      <p:sp>
        <p:nvSpPr>
          <p:cNvPr id="108547" name="Rectangle 3">
            <a:extLst>
              <a:ext uri="{FF2B5EF4-FFF2-40B4-BE49-F238E27FC236}">
                <a16:creationId xmlns:a16="http://schemas.microsoft.com/office/drawing/2014/main" id="{82D14070-3ED7-6049-BBEF-866CFE2932F3}"/>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7673FDC-E30B-4846-8C37-D5596C40C36B}"/>
              </a:ext>
            </a:extLst>
          </p:cNvPr>
          <p:cNvSpPr>
            <a:spLocks noGrp="1" noRot="1" noChangeAspect="1" noChangeArrowheads="1" noTextEdit="1"/>
          </p:cNvSpPr>
          <p:nvPr>
            <p:ph type="sldImg"/>
          </p:nvPr>
        </p:nvSpPr>
        <p:spPr>
          <a:xfrm>
            <a:off x="1160463" y="804863"/>
            <a:ext cx="3783012" cy="2836862"/>
          </a:xfrm>
          <a:ln/>
        </p:spPr>
      </p:sp>
      <p:sp>
        <p:nvSpPr>
          <p:cNvPr id="109571" name="Rectangle 3">
            <a:extLst>
              <a:ext uri="{FF2B5EF4-FFF2-40B4-BE49-F238E27FC236}">
                <a16:creationId xmlns:a16="http://schemas.microsoft.com/office/drawing/2014/main" id="{C164AC77-6E19-1C48-A13A-2F0DD4172A79}"/>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3334F0-4962-6644-9CC5-A034E743CCB7}"/>
              </a:ext>
            </a:extLst>
          </p:cNvPr>
          <p:cNvSpPr>
            <a:spLocks noGrp="1" noRot="1" noChangeAspect="1" noChangeArrowheads="1" noTextEdit="1"/>
          </p:cNvSpPr>
          <p:nvPr>
            <p:ph type="sldImg"/>
          </p:nvPr>
        </p:nvSpPr>
        <p:spPr>
          <a:xfrm>
            <a:off x="1160463" y="804863"/>
            <a:ext cx="3783012" cy="2836862"/>
          </a:xfrm>
          <a:ln/>
        </p:spPr>
      </p:sp>
      <p:sp>
        <p:nvSpPr>
          <p:cNvPr id="110595" name="Rectangle 3">
            <a:extLst>
              <a:ext uri="{FF2B5EF4-FFF2-40B4-BE49-F238E27FC236}">
                <a16:creationId xmlns:a16="http://schemas.microsoft.com/office/drawing/2014/main" id="{1849B6B7-84F1-E645-B441-4395ECD8BA25}"/>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F771E8-CCF1-1F41-B36C-6BB53D1A5939}"/>
              </a:ext>
            </a:extLst>
          </p:cNvPr>
          <p:cNvSpPr>
            <a:spLocks noGrp="1" noRot="1" noChangeAspect="1" noChangeArrowheads="1" noTextEdit="1"/>
          </p:cNvSpPr>
          <p:nvPr>
            <p:ph type="sldImg"/>
          </p:nvPr>
        </p:nvSpPr>
        <p:spPr>
          <a:xfrm>
            <a:off x="1160463" y="804863"/>
            <a:ext cx="3783012" cy="2836862"/>
          </a:xfrm>
          <a:ln/>
        </p:spPr>
      </p:sp>
      <p:sp>
        <p:nvSpPr>
          <p:cNvPr id="111619" name="Rectangle 3">
            <a:extLst>
              <a:ext uri="{FF2B5EF4-FFF2-40B4-BE49-F238E27FC236}">
                <a16:creationId xmlns:a16="http://schemas.microsoft.com/office/drawing/2014/main" id="{0CD4A36E-6626-E74D-A831-BCF94DF29536}"/>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601F00-80FB-1D47-95F7-CFDD4A8E233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AD4DED9-0CB2-CF46-9000-AF7E9B42F3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4551950-2648-104B-981E-7D39AC38E7C6}"/>
              </a:ext>
            </a:extLst>
          </p:cNvPr>
          <p:cNvSpPr>
            <a:spLocks noGrp="1" noRot="1" noChangeAspect="1" noChangeArrowheads="1" noTextEdit="1"/>
          </p:cNvSpPr>
          <p:nvPr>
            <p:ph type="sldImg"/>
          </p:nvPr>
        </p:nvSpPr>
        <p:spPr>
          <a:xfrm>
            <a:off x="1160463" y="804863"/>
            <a:ext cx="3783012" cy="2836862"/>
          </a:xfrm>
          <a:ln/>
        </p:spPr>
      </p:sp>
      <p:sp>
        <p:nvSpPr>
          <p:cNvPr id="113667" name="Rectangle 3">
            <a:extLst>
              <a:ext uri="{FF2B5EF4-FFF2-40B4-BE49-F238E27FC236}">
                <a16:creationId xmlns:a16="http://schemas.microsoft.com/office/drawing/2014/main" id="{7084C6DF-52A7-8142-8632-3668913BCB0F}"/>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DDCD150-CD83-8449-BAB3-C8EA936B6E55}"/>
              </a:ext>
            </a:extLst>
          </p:cNvPr>
          <p:cNvSpPr>
            <a:spLocks noGrp="1" noRot="1" noChangeAspect="1" noChangeArrowheads="1" noTextEdit="1"/>
          </p:cNvSpPr>
          <p:nvPr>
            <p:ph type="sldImg"/>
          </p:nvPr>
        </p:nvSpPr>
        <p:spPr>
          <a:xfrm>
            <a:off x="1173163" y="687388"/>
            <a:ext cx="4679950" cy="3509962"/>
          </a:xfrm>
          <a:ln/>
        </p:spPr>
      </p:sp>
      <p:sp>
        <p:nvSpPr>
          <p:cNvPr id="114691" name="Rectangle 3">
            <a:extLst>
              <a:ext uri="{FF2B5EF4-FFF2-40B4-BE49-F238E27FC236}">
                <a16:creationId xmlns:a16="http://schemas.microsoft.com/office/drawing/2014/main" id="{F0207025-6ABB-DE48-AA92-8DF16542BCDC}"/>
              </a:ext>
            </a:extLst>
          </p:cNvPr>
          <p:cNvSpPr>
            <a:spLocks noGrp="1" noChangeArrowheads="1"/>
          </p:cNvSpPr>
          <p:nvPr>
            <p:ph type="body" idx="1"/>
          </p:nvPr>
        </p:nvSpPr>
        <p:spPr>
          <a:xfrm>
            <a:off x="914400" y="4425950"/>
            <a:ext cx="5194300" cy="41973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ABED63-FBF2-B84F-8BFB-1A2BF5CA1462}"/>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1402A3D6-6105-D94D-A9DA-CCC4164A8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11F8F95-9393-EC43-AC11-348C73B1092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2945EA2-2671-EB4C-977E-0A37156061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515D011-BE5E-8040-A343-1879051F9426}"/>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704B479-7C81-874F-B668-80A0D46384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8D609-EAE1-F642-A9A8-F9238885E61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3652004-7358-8F47-8032-83F0A2987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C32A515-C59A-4B41-BE00-9A7A90131DC1}"/>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3C6DB25-B94F-F74B-9138-D8F94D68809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9EADB96-0980-BE4C-A0E9-E60C19A0D23F}"/>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119C110-D57F-5E4F-B32E-8D09CA6DB7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D869FB9-E46C-9640-B8CA-59EC68C3C8F1}"/>
              </a:ext>
            </a:extLst>
          </p:cNvPr>
          <p:cNvSpPr>
            <a:spLocks noGrp="1" noRot="1" noChangeAspect="1" noChangeArrowheads="1" noTextEdit="1"/>
          </p:cNvSpPr>
          <p:nvPr>
            <p:ph type="sldImg"/>
          </p:nvPr>
        </p:nvSpPr>
        <p:spPr>
          <a:xfrm>
            <a:off x="1184275" y="698500"/>
            <a:ext cx="4645025" cy="3484563"/>
          </a:xfrm>
          <a:ln/>
        </p:spPr>
      </p:sp>
      <p:sp>
        <p:nvSpPr>
          <p:cNvPr id="68611" name="Rectangle 3">
            <a:extLst>
              <a:ext uri="{FF2B5EF4-FFF2-40B4-BE49-F238E27FC236}">
                <a16:creationId xmlns:a16="http://schemas.microsoft.com/office/drawing/2014/main" id="{D75B4885-471F-F646-B8ED-066DAD75904E}"/>
              </a:ext>
            </a:extLst>
          </p:cNvPr>
          <p:cNvSpPr>
            <a:spLocks noGrp="1" noChangeArrowheads="1"/>
          </p:cNvSpPr>
          <p:nvPr>
            <p:ph type="body" idx="1"/>
          </p:nvPr>
        </p:nvSpPr>
        <p:spPr>
          <a:xfrm>
            <a:off x="933450" y="4413250"/>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6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0"/>
            <a:ext cx="1952625"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0"/>
            <a:ext cx="5705475"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772400" cy="803275"/>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4534" y="-41275"/>
            <a:ext cx="7772400" cy="80327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41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87964"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38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8A3C1F-C462-8D45-B025-FC4095978E02}"/>
              </a:ext>
            </a:extLst>
          </p:cNvPr>
          <p:cNvSpPr>
            <a:spLocks noGrp="1" noChangeArrowheads="1"/>
          </p:cNvSpPr>
          <p:nvPr>
            <p:ph type="title"/>
          </p:nvPr>
        </p:nvSpPr>
        <p:spPr bwMode="auto">
          <a:xfrm>
            <a:off x="647700" y="0"/>
            <a:ext cx="7772400" cy="8032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D88AAA-B76A-CD48-8573-D26BD4F16FC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9">
            <a:extLst>
              <a:ext uri="{FF2B5EF4-FFF2-40B4-BE49-F238E27FC236}">
                <a16:creationId xmlns:a16="http://schemas.microsoft.com/office/drawing/2014/main" id="{CBA2E1B8-CA2B-D545-8DB3-6EB1C39A8346}"/>
              </a:ext>
            </a:extLst>
          </p:cNvPr>
          <p:cNvSpPr>
            <a:spLocks noChangeArrowheads="1"/>
          </p:cNvSpPr>
          <p:nvPr/>
        </p:nvSpPr>
        <p:spPr bwMode="auto">
          <a:xfrm>
            <a:off x="786540" y="6659187"/>
            <a:ext cx="3374323"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800" b="1" i="1" dirty="0">
                <a:cs typeface="Times New Roman" pitchFamily="18" charset="0"/>
              </a:rPr>
              <a:t>© 1993-2023 </a:t>
            </a:r>
            <a:r>
              <a:rPr lang="en-US" altLang="en-US" sz="800" b="1" i="1" dirty="0"/>
              <a:t>J. Paul Robinson - Purdue University Cytometry Laboratories</a:t>
            </a:r>
          </a:p>
        </p:txBody>
      </p:sp>
      <p:pic>
        <p:nvPicPr>
          <p:cNvPr id="1030" name="Picture 12" descr="pucl new">
            <a:extLst>
              <a:ext uri="{FF2B5EF4-FFF2-40B4-BE49-F238E27FC236}">
                <a16:creationId xmlns:a16="http://schemas.microsoft.com/office/drawing/2014/main" id="{B4474F59-C774-BC44-A383-457AECE84C5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69250" y="0"/>
            <a:ext cx="1174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flowcyt/research/pdfs/micr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cyto.purdue.edu/flowcyt/educate/pptslide.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27.jpe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38.png"/><Relationship Id="rId3" Type="http://schemas.microsoft.com/office/2007/relationships/media" Target="file:////Users/wombat/OneDrive%20-%20purdue.edu/PI4D%20image%20symposium%20materials/rotation%20(Converted).mov" TargetMode="External"/><Relationship Id="rId7" Type="http://schemas.openxmlformats.org/officeDocument/2006/relationships/slideLayout" Target="../slideLayouts/slideLayout6.xml"/><Relationship Id="rId12" Type="http://schemas.openxmlformats.org/officeDocument/2006/relationships/image" Target="../media/image37.png"/><Relationship Id="rId2" Type="http://schemas.openxmlformats.org/officeDocument/2006/relationships/video" Target="file:////Users/wombat/OneDrive%20-%20purdue.edu/PI4D%20image%20symposium%20materials/Robapo.mp4" TargetMode="External"/><Relationship Id="rId16" Type="http://schemas.openxmlformats.org/officeDocument/2006/relationships/image" Target="../media/image41.png"/><Relationship Id="rId1" Type="http://schemas.microsoft.com/office/2007/relationships/media" Target="file:////Users/wombat/OneDrive%20-%20purdue.edu/PI4D%20image%20symposium%20materials/Robapo.mp4" TargetMode="External"/><Relationship Id="rId6" Type="http://schemas.openxmlformats.org/officeDocument/2006/relationships/video" Target="\Users\wombat\Movies\zstam%2020x%20movie%20A%20compressed%20(Converted).mov" TargetMode="External"/><Relationship Id="rId11" Type="http://schemas.openxmlformats.org/officeDocument/2006/relationships/image" Target="../media/image36.png"/><Relationship Id="rId5" Type="http://schemas.microsoft.com/office/2007/relationships/media" Target="\Users\wombat\Movies\zstam%2020x%20movie%20A%20compressed%20(Converted).mov" TargetMode="Externa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video" Target="file:////Users/wombat/OneDrive%20-%20purdue.edu/PI4D%20image%20symposium%20materials/rotation%20(Converted).mov" TargetMode="External"/><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Users\wombat\Documents\ppzd3a.mp4" TargetMode="External"/><Relationship Id="rId7"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2.mov"/><Relationship Id="rId11" Type="http://schemas.openxmlformats.org/officeDocument/2006/relationships/image" Target="../media/image44.png"/><Relationship Id="rId5" Type="http://schemas.microsoft.com/office/2007/relationships/media" Target="../media/media2.mov"/><Relationship Id="rId10" Type="http://schemas.openxmlformats.org/officeDocument/2006/relationships/image" Target="../media/image43.png"/><Relationship Id="rId4" Type="http://schemas.openxmlformats.org/officeDocument/2006/relationships/video" Target="\Users\wombat\Documents\ppzd3a.mp4" TargetMode="External"/><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G"/><Relationship Id="rId7" Type="http://schemas.openxmlformats.org/officeDocument/2006/relationships/image" Target="../media/image45.png"/><Relationship Id="rId2" Type="http://schemas.openxmlformats.org/officeDocument/2006/relationships/video" Target="file:////Users/wombat/My/Documents/jpr/movie008.mpg" TargetMode="External"/><Relationship Id="rId1" Type="http://schemas.microsoft.com/office/2007/relationships/media" Target="file:////Users/wombat/My/Documents/jpr/movie008.mpg" TargetMode="External"/><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video" Target="../media/media3.M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PI4D%20image%20symposium%20materials/sis_af_02.mp4" TargetMode="External"/><Relationship Id="rId1" Type="http://schemas.microsoft.com/office/2007/relationships/media" Target="file:////Users/wombat/OneDrive%20-%20purdue.edu/PI4D%20image%20symposium%20materials/sis_af_02.mp4"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file:////Users/wombat/My/Movies/Gel_bs~2.mpg" TargetMode="External"/><Relationship Id="rId7" Type="http://schemas.openxmlformats.org/officeDocument/2006/relationships/image" Target="../media/image49.png"/><Relationship Id="rId2" Type="http://schemas.openxmlformats.org/officeDocument/2006/relationships/video" Target="file:////Users/wombat/Movies/gel_bsl_02-X(Converted).mov" TargetMode="External"/><Relationship Id="rId1" Type="http://schemas.microsoft.com/office/2007/relationships/media" Target="file:////Users/wombat/Movies/gel_bsl_02-X(Converted).mov" TargetMode="Externa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file:////Users/wombat/My/Movies/Gel_bs~2.mpg" TargetMode="Externa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video" Target="file:////Users/wombat/OneDrive%20-%20purdue.edu/PI4D%20image%20symposium%20materials/af_bsl_01.mp4" TargetMode="External"/><Relationship Id="rId1" Type="http://schemas.microsoft.com/office/2007/relationships/media" Target="file:////Users/wombat/OneDrive%20-%20purdue.edu/PI4D%20image%20symposium%20materials/af_bsl_01.mp4"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5.xml"/><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681E32-60A0-B443-8638-75744AF9822C}"/>
              </a:ext>
            </a:extLst>
          </p:cNvPr>
          <p:cNvSpPr>
            <a:spLocks noGrp="1" noChangeArrowheads="1"/>
          </p:cNvSpPr>
          <p:nvPr>
            <p:ph type="title"/>
          </p:nvPr>
        </p:nvSpPr>
        <p:spPr>
          <a:xfrm>
            <a:off x="139700" y="325438"/>
            <a:ext cx="8764588" cy="939800"/>
          </a:xfrm>
        </p:spPr>
        <p:txBody>
          <a:bodyPr/>
          <a:lstStyle/>
          <a:p>
            <a:pPr>
              <a:defRPr/>
            </a:pPr>
            <a:r>
              <a:rPr lang="en-US" altLang="en-US" sz="2000" b="0"/>
              <a:t>BMS 524 - “Introduction to Confocal Microscopy and Image Analysis”</a:t>
            </a:r>
            <a:r>
              <a:rPr lang="en-US" altLang="en-US" sz="1600" b="0"/>
              <a:t> </a:t>
            </a:r>
          </a:p>
        </p:txBody>
      </p:sp>
      <p:sp>
        <p:nvSpPr>
          <p:cNvPr id="2051" name="Rectangle 3">
            <a:extLst>
              <a:ext uri="{FF2B5EF4-FFF2-40B4-BE49-F238E27FC236}">
                <a16:creationId xmlns:a16="http://schemas.microsoft.com/office/drawing/2014/main" id="{6FA1B17D-A179-7A4A-84DE-20B9030169F6}"/>
              </a:ext>
            </a:extLst>
          </p:cNvPr>
          <p:cNvSpPr>
            <a:spLocks noGrp="1" noChangeArrowheads="1"/>
          </p:cNvSpPr>
          <p:nvPr>
            <p:ph type="body" idx="1"/>
          </p:nvPr>
        </p:nvSpPr>
        <p:spPr>
          <a:xfrm>
            <a:off x="569913" y="1206500"/>
            <a:ext cx="7772400" cy="37068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txBody>
          <a:bodyPr/>
          <a:lstStyle/>
          <a:p>
            <a:pPr algn="ctr">
              <a:lnSpc>
                <a:spcPct val="80000"/>
              </a:lnSpc>
              <a:buFontTx/>
              <a:buNone/>
              <a:defRPr/>
            </a:pPr>
            <a:r>
              <a:rPr lang="en-US" altLang="en-US" sz="2800" b="1" dirty="0"/>
              <a:t>Lecture 9: </a:t>
            </a:r>
            <a:r>
              <a:rPr lang="en-US" altLang="en-US" dirty="0"/>
              <a:t>Components of the microscope</a:t>
            </a:r>
            <a:r>
              <a:rPr lang="en-US" altLang="en-US" sz="2800" b="1" dirty="0"/>
              <a:t> </a:t>
            </a:r>
            <a:endParaRPr lang="en-US" altLang="en-US" sz="3600" b="1" dirty="0">
              <a:solidFill>
                <a:schemeClr val="tx2"/>
              </a:solidFill>
            </a:endParaRPr>
          </a:p>
          <a:p>
            <a:pPr>
              <a:lnSpc>
                <a:spcPct val="80000"/>
              </a:lnSpc>
              <a:buFontTx/>
              <a:buNone/>
              <a:defRPr/>
            </a:pPr>
            <a:endParaRPr lang="en-US" altLang="en-US" sz="1400" b="1" dirty="0">
              <a:solidFill>
                <a:schemeClr val="tx2"/>
              </a:solidFill>
            </a:endParaRPr>
          </a:p>
          <a:p>
            <a:pPr>
              <a:lnSpc>
                <a:spcPct val="80000"/>
              </a:lnSpc>
              <a:buFontTx/>
              <a:buNone/>
              <a:defRPr/>
            </a:pPr>
            <a:r>
              <a:rPr lang="en-US" altLang="en-US" sz="1400" b="1" dirty="0">
                <a:solidFill>
                  <a:schemeClr val="tx2"/>
                </a:solidFill>
              </a:rPr>
              <a:t>Department of Basic Medical Sciences, </a:t>
            </a:r>
          </a:p>
          <a:p>
            <a:pPr>
              <a:lnSpc>
                <a:spcPct val="80000"/>
              </a:lnSpc>
              <a:buFontTx/>
              <a:buNone/>
              <a:defRPr/>
            </a:pPr>
            <a:r>
              <a:rPr lang="en-US" altLang="en-US" sz="1400" b="1" dirty="0">
                <a:solidFill>
                  <a:schemeClr val="tx2"/>
                </a:solidFill>
              </a:rPr>
              <a:t>School of Veterinary Medicine</a:t>
            </a:r>
          </a:p>
          <a:p>
            <a:pPr>
              <a:lnSpc>
                <a:spcPct val="80000"/>
              </a:lnSpc>
              <a:buFontTx/>
              <a:buNone/>
              <a:defRPr/>
            </a:pPr>
            <a:r>
              <a:rPr lang="en-US" altLang="en-US" sz="1400" b="1" dirty="0">
                <a:solidFill>
                  <a:schemeClr val="tx2"/>
                </a:solidFill>
              </a:rPr>
              <a:t>Weldon School of Biomedical Engineering</a:t>
            </a:r>
          </a:p>
          <a:p>
            <a:pPr>
              <a:lnSpc>
                <a:spcPct val="80000"/>
              </a:lnSpc>
              <a:buFontTx/>
              <a:buNone/>
              <a:defRPr/>
            </a:pPr>
            <a:r>
              <a:rPr lang="en-US" altLang="en-US" sz="1400" b="1" dirty="0">
                <a:solidFill>
                  <a:schemeClr val="tx2"/>
                </a:solidFill>
              </a:rPr>
              <a:t>Purdue University </a:t>
            </a:r>
          </a:p>
          <a:p>
            <a:pPr>
              <a:lnSpc>
                <a:spcPct val="80000"/>
              </a:lnSpc>
              <a:buFontTx/>
              <a:buNone/>
              <a:defRPr/>
            </a:pPr>
            <a:endParaRPr lang="en-US" altLang="en-US" sz="1400" dirty="0">
              <a:solidFill>
                <a:schemeClr val="tx2"/>
              </a:solidFill>
            </a:endParaRPr>
          </a:p>
          <a:p>
            <a:pPr>
              <a:lnSpc>
                <a:spcPct val="80000"/>
              </a:lnSpc>
              <a:buFontTx/>
              <a:buNone/>
              <a:defRPr/>
            </a:pPr>
            <a:r>
              <a:rPr lang="en-US" altLang="en-US" sz="1400" dirty="0">
                <a:solidFill>
                  <a:schemeClr val="tx2"/>
                </a:solidFill>
              </a:rPr>
              <a:t>J. Paul Robinson, Ph.D.</a:t>
            </a:r>
            <a:endParaRPr lang="en-US" altLang="en-US" sz="1600" dirty="0"/>
          </a:p>
          <a:p>
            <a:pPr>
              <a:lnSpc>
                <a:spcPct val="80000"/>
              </a:lnSpc>
              <a:buFontTx/>
              <a:buNone/>
              <a:defRPr/>
            </a:pPr>
            <a:r>
              <a:rPr lang="en-US" altLang="en-US" sz="1400" dirty="0">
                <a:solidFill>
                  <a:schemeClr val="tx2"/>
                </a:solidFill>
              </a:rPr>
              <a:t>Distinguished  Professor of Cytometry </a:t>
            </a:r>
          </a:p>
          <a:p>
            <a:pPr>
              <a:lnSpc>
                <a:spcPct val="80000"/>
              </a:lnSpc>
              <a:buFontTx/>
              <a:buNone/>
              <a:defRPr/>
            </a:pPr>
            <a:r>
              <a:rPr lang="en-US" altLang="en-US" sz="1400" dirty="0">
                <a:solidFill>
                  <a:schemeClr val="tx2"/>
                </a:solidFill>
              </a:rPr>
              <a:t>&amp; Professor of Biomedical Engineering</a:t>
            </a:r>
          </a:p>
          <a:p>
            <a:pPr>
              <a:lnSpc>
                <a:spcPct val="80000"/>
              </a:lnSpc>
              <a:buFontTx/>
              <a:buNone/>
              <a:defRPr/>
            </a:pPr>
            <a:r>
              <a:rPr lang="en-US" altLang="en-US" sz="1400" dirty="0">
                <a:solidFill>
                  <a:schemeClr val="tx2"/>
                </a:solidFill>
              </a:rPr>
              <a:t>Director, Purdue University Cytometry Laboratories, Purdue University</a:t>
            </a:r>
            <a:br>
              <a:rPr lang="en-US" altLang="en-US" sz="1400" b="1" dirty="0">
                <a:solidFill>
                  <a:schemeClr val="tx2"/>
                </a:solidFill>
              </a:rPr>
            </a:br>
            <a:br>
              <a:rPr lang="en-US" altLang="en-US" sz="1600" b="1" dirty="0">
                <a:solidFill>
                  <a:schemeClr val="tx2"/>
                </a:solidFill>
              </a:rPr>
            </a:br>
            <a:endParaRPr lang="en-US" altLang="en-US" sz="1600" b="1" dirty="0">
              <a:solidFill>
                <a:schemeClr val="tx2"/>
              </a:solidFill>
            </a:endParaRPr>
          </a:p>
        </p:txBody>
      </p:sp>
      <p:sp>
        <p:nvSpPr>
          <p:cNvPr id="2052" name="Rectangle 4">
            <a:extLst>
              <a:ext uri="{FF2B5EF4-FFF2-40B4-BE49-F238E27FC236}">
                <a16:creationId xmlns:a16="http://schemas.microsoft.com/office/drawing/2014/main" id="{FAAEC774-4DEF-8A40-8D6B-90DEFDE467FF}"/>
              </a:ext>
            </a:extLst>
          </p:cNvPr>
          <p:cNvSpPr>
            <a:spLocks noChangeArrowheads="1"/>
          </p:cNvSpPr>
          <p:nvPr/>
        </p:nvSpPr>
        <p:spPr bwMode="auto">
          <a:xfrm>
            <a:off x="-3684588" y="-265113"/>
            <a:ext cx="2971800" cy="27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dirty="0"/>
              <a:t>This lecture was last updated in March, 2017</a:t>
            </a:r>
          </a:p>
        </p:txBody>
      </p:sp>
      <p:sp>
        <p:nvSpPr>
          <p:cNvPr id="2054" name="Text Box 6">
            <a:extLst>
              <a:ext uri="{FF2B5EF4-FFF2-40B4-BE49-F238E27FC236}">
                <a16:creationId xmlns:a16="http://schemas.microsoft.com/office/drawing/2014/main" id="{9E12AAB2-C672-0C49-94BE-3976F88F142C}"/>
              </a:ext>
            </a:extLst>
          </p:cNvPr>
          <p:cNvSpPr txBox="1">
            <a:spLocks noChangeArrowheads="1"/>
          </p:cNvSpPr>
          <p:nvPr/>
        </p:nvSpPr>
        <p:spPr bwMode="auto">
          <a:xfrm>
            <a:off x="4781551" y="5958895"/>
            <a:ext cx="4122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dirty="0"/>
              <a:t>Find other PUCL Educational Materials at http://</a:t>
            </a:r>
            <a:r>
              <a:rPr lang="en-US" altLang="en-US" sz="1000" i="1" dirty="0" err="1"/>
              <a:t>www.cyto.purdue.edu</a:t>
            </a:r>
            <a:r>
              <a:rPr lang="en-US" altLang="en-US" sz="1000" i="1" dirty="0"/>
              <a:t>/class</a:t>
            </a:r>
          </a:p>
        </p:txBody>
      </p:sp>
      <p:sp>
        <p:nvSpPr>
          <p:cNvPr id="2055" name="Text Box 7">
            <a:extLst>
              <a:ext uri="{FF2B5EF4-FFF2-40B4-BE49-F238E27FC236}">
                <a16:creationId xmlns:a16="http://schemas.microsoft.com/office/drawing/2014/main" id="{8F832A92-F4CC-5245-8760-994165714AD9}"/>
              </a:ext>
            </a:extLst>
          </p:cNvPr>
          <p:cNvSpPr txBox="1">
            <a:spLocks noChangeArrowheads="1"/>
          </p:cNvSpPr>
          <p:nvPr/>
        </p:nvSpPr>
        <p:spPr bwMode="auto">
          <a:xfrm>
            <a:off x="316706" y="5102225"/>
            <a:ext cx="8278813"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80000"/>
              </a:lnSpc>
              <a:buFontTx/>
              <a:buNone/>
              <a:defRPr/>
            </a:pPr>
            <a:r>
              <a:rPr lang="en-US" altLang="en-US" sz="800" b="1"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a:t>
            </a:r>
            <a:r>
              <a:rPr lang="en-US" altLang="en-US" sz="800" b="1" dirty="0" err="1">
                <a:solidFill>
                  <a:srgbClr val="5542E0"/>
                </a:solidFill>
              </a:rPr>
              <a:t>ith</a:t>
            </a:r>
            <a:r>
              <a:rPr lang="en-US" altLang="en-US" sz="800" b="1" dirty="0">
                <a:solidFill>
                  <a:srgbClr val="5542E0"/>
                </a:solidFill>
              </a:rPr>
              <a:t> appropriate acknowledgement. </a:t>
            </a:r>
            <a:r>
              <a:rPr lang="en-US" altLang="en-US" sz="800" b="1" u="sng" dirty="0">
                <a:solidFill>
                  <a:srgbClr val="5542E0"/>
                </a:solidFill>
              </a:rPr>
              <a:t>It is illegal to upload this lecture to </a:t>
            </a:r>
            <a:r>
              <a:rPr lang="en-US" altLang="en-US" sz="800" b="1" u="sng" dirty="0" err="1">
                <a:solidFill>
                  <a:srgbClr val="5542E0"/>
                </a:solidFill>
              </a:rPr>
              <a:t>CourseHero</a:t>
            </a:r>
            <a:r>
              <a:rPr lang="en-US" altLang="en-US" sz="800" b="1" u="sng" dirty="0">
                <a:solidFill>
                  <a:srgbClr val="5542E0"/>
                </a:solidFill>
              </a:rPr>
              <a:t> or any other site.</a:t>
            </a:r>
          </a:p>
          <a:p>
            <a:pPr algn="ctr">
              <a:spcBef>
                <a:spcPct val="0"/>
              </a:spcBef>
              <a:buSzTx/>
              <a:buFontTx/>
              <a:buNone/>
              <a:defRPr/>
            </a:pPr>
            <a:endParaRPr lang="en-US" altLang="en-US" sz="800" i="1" dirty="0"/>
          </a:p>
        </p:txBody>
      </p:sp>
      <p:sp>
        <p:nvSpPr>
          <p:cNvPr id="2056" name="Rectangle 8">
            <a:extLst>
              <a:ext uri="{FF2B5EF4-FFF2-40B4-BE49-F238E27FC236}">
                <a16:creationId xmlns:a16="http://schemas.microsoft.com/office/drawing/2014/main" id="{F242FF7D-3022-6C42-BD42-660BC7CFD775}"/>
              </a:ext>
            </a:extLst>
          </p:cNvPr>
          <p:cNvSpPr>
            <a:spLocks noChangeArrowheads="1"/>
          </p:cNvSpPr>
          <p:nvPr/>
        </p:nvSpPr>
        <p:spPr bwMode="auto">
          <a:xfrm>
            <a:off x="0" y="101758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i="1"/>
          </a:p>
        </p:txBody>
      </p:sp>
      <p:sp>
        <p:nvSpPr>
          <p:cNvPr id="2057" name="Text Box 9">
            <a:extLst>
              <a:ext uri="{FF2B5EF4-FFF2-40B4-BE49-F238E27FC236}">
                <a16:creationId xmlns:a16="http://schemas.microsoft.com/office/drawing/2014/main" id="{E2F1364C-25E2-A84E-8AEA-D7C6724A5FA0}"/>
              </a:ext>
            </a:extLst>
          </p:cNvPr>
          <p:cNvSpPr txBox="1">
            <a:spLocks noChangeArrowheads="1"/>
          </p:cNvSpPr>
          <p:nvPr/>
        </p:nvSpPr>
        <p:spPr bwMode="auto">
          <a:xfrm>
            <a:off x="2430463" y="3752850"/>
            <a:ext cx="5630862" cy="1155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a:solidFill>
                  <a:srgbClr val="0066FF"/>
                </a:solidFill>
              </a:rPr>
              <a:t>See also Microscopy Encyclopedia chapter</a:t>
            </a:r>
          </a:p>
          <a:p>
            <a:pPr>
              <a:spcBef>
                <a:spcPct val="0"/>
              </a:spcBef>
              <a:buSzTx/>
              <a:buFontTx/>
              <a:buNone/>
              <a:defRPr/>
            </a:pPr>
            <a:r>
              <a:rPr lang="en-US" altLang="en-US" sz="1400">
                <a:solidFill>
                  <a:srgbClr val="0066FF"/>
                </a:solidFill>
                <a:hlinkClick r:id="rId3"/>
              </a:rPr>
              <a:t>http://www.cyto.purdue.edu/flowcyt/research/pdfs/micro.pdf</a:t>
            </a:r>
            <a:endParaRPr lang="en-US" altLang="en-US" sz="1400">
              <a:solidFill>
                <a:srgbClr val="0066FF"/>
              </a:solidFill>
            </a:endParaRPr>
          </a:p>
          <a:p>
            <a:pPr>
              <a:spcBef>
                <a:spcPct val="0"/>
              </a:spcBef>
              <a:buSzTx/>
              <a:buFontTx/>
              <a:buNone/>
              <a:defRPr/>
            </a:pPr>
            <a:endParaRPr lang="en-US" altLang="en-US" sz="1400">
              <a:solidFill>
                <a:srgbClr val="0066FF"/>
              </a:solidFill>
            </a:endParaRPr>
          </a:p>
          <a:p>
            <a:pPr>
              <a:spcBef>
                <a:spcPct val="0"/>
              </a:spcBef>
              <a:buSzTx/>
              <a:buFontTx/>
              <a:buNone/>
              <a:defRPr/>
            </a:pPr>
            <a:r>
              <a:rPr lang="en-US" altLang="en-US" sz="1400">
                <a:solidFill>
                  <a:srgbClr val="0066FF"/>
                </a:solidFill>
              </a:rPr>
              <a:t>See more lectures and slides at: </a:t>
            </a:r>
          </a:p>
          <a:p>
            <a:pPr>
              <a:spcBef>
                <a:spcPct val="0"/>
              </a:spcBef>
              <a:buSzTx/>
              <a:buFontTx/>
              <a:buNone/>
              <a:defRPr/>
            </a:pPr>
            <a:r>
              <a:rPr lang="en-US" altLang="en-US" sz="1400">
                <a:hlinkClick r:id="rId4"/>
              </a:rPr>
              <a:t>http://www.cyto.purdue.edu/flowcyt/educate/pptslide.htm</a:t>
            </a:r>
            <a:endParaRPr lang="en-US"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CD10A5-7DBA-F947-AC7A-F308B2043FDB}"/>
              </a:ext>
            </a:extLst>
          </p:cNvPr>
          <p:cNvSpPr>
            <a:spLocks noGrp="1" noChangeArrowheads="1"/>
          </p:cNvSpPr>
          <p:nvPr>
            <p:ph type="title"/>
          </p:nvPr>
        </p:nvSpPr>
        <p:spPr>
          <a:xfrm>
            <a:off x="356394" y="1123442"/>
            <a:ext cx="3524250" cy="1143000"/>
          </a:xfrm>
        </p:spPr>
        <p:txBody>
          <a:bodyPr/>
          <a:lstStyle/>
          <a:p>
            <a:pPr>
              <a:defRPr/>
            </a:pPr>
            <a:r>
              <a:rPr lang="en-US" altLang="en-US" sz="2000" dirty="0"/>
              <a:t>Bio-Rad MRC 1024</a:t>
            </a:r>
            <a:br>
              <a:rPr lang="en-US" altLang="en-US" sz="2000" dirty="0"/>
            </a:br>
            <a:r>
              <a:rPr lang="en-US" altLang="en-US" sz="2000" dirty="0"/>
              <a:t>(Circa 1993-2000) </a:t>
            </a:r>
            <a:br>
              <a:rPr lang="en-US" altLang="en-US" sz="2000" dirty="0"/>
            </a:br>
            <a:r>
              <a:rPr lang="en-US" altLang="en-US" sz="2000" dirty="0"/>
              <a:t>(UV 350 nm microscopy)</a:t>
            </a:r>
            <a:br>
              <a:rPr lang="en-US" altLang="en-US" sz="2000" dirty="0"/>
            </a:br>
            <a:r>
              <a:rPr lang="en-US" altLang="en-US" sz="2000" dirty="0"/>
              <a:t>The first fully UV (353nm) confocal microscope – thus the protection canopy around the microscope</a:t>
            </a:r>
          </a:p>
        </p:txBody>
      </p:sp>
      <p:pic>
        <p:nvPicPr>
          <p:cNvPr id="11267" name="Picture 3">
            <a:extLst>
              <a:ext uri="{FF2B5EF4-FFF2-40B4-BE49-F238E27FC236}">
                <a16:creationId xmlns:a16="http://schemas.microsoft.com/office/drawing/2014/main" id="{D80B96CE-D5E2-2346-A95E-8CF744D6F4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668713"/>
            <a:ext cx="9144000" cy="3189287"/>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1268" name="Picture 4">
            <a:extLst>
              <a:ext uri="{FF2B5EF4-FFF2-40B4-BE49-F238E27FC236}">
                <a16:creationId xmlns:a16="http://schemas.microsoft.com/office/drawing/2014/main" id="{20DF5B98-C439-6049-8132-1102F78ADA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37038" y="0"/>
            <a:ext cx="4906962" cy="3679825"/>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6FAAF079-BFB0-8E40-92CF-64B5143DF61D}"/>
              </a:ext>
            </a:extLst>
          </p:cNvPr>
          <p:cNvSpPr txBox="1"/>
          <p:nvPr/>
        </p:nvSpPr>
        <p:spPr>
          <a:xfrm>
            <a:off x="1014691" y="0"/>
            <a:ext cx="2105063" cy="461665"/>
          </a:xfrm>
          <a:prstGeom prst="rect">
            <a:avLst/>
          </a:prstGeom>
          <a:noFill/>
        </p:spPr>
        <p:txBody>
          <a:bodyPr wrap="none" rtlCol="0">
            <a:spAutoFit/>
          </a:bodyPr>
          <a:lstStyle/>
          <a:p>
            <a:r>
              <a:rPr lang="en-US" dirty="0"/>
              <a:t>Historical Slide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CA4-A6E6-B647-B8F3-3B674575ACD4}"/>
              </a:ext>
            </a:extLst>
          </p:cNvPr>
          <p:cNvPicPr>
            <a:picLocks noChangeAspect="1"/>
          </p:cNvPicPr>
          <p:nvPr/>
        </p:nvPicPr>
        <p:blipFill>
          <a:blip r:embed="rId3"/>
          <a:stretch>
            <a:fillRect/>
          </a:stretch>
        </p:blipFill>
        <p:spPr>
          <a:xfrm>
            <a:off x="463607" y="4059448"/>
            <a:ext cx="8216785" cy="2582418"/>
          </a:xfrm>
          <a:prstGeom prst="rect">
            <a:avLst/>
          </a:prstGeom>
        </p:spPr>
      </p:pic>
      <p:sp>
        <p:nvSpPr>
          <p:cNvPr id="12290" name="Rectangle 2">
            <a:extLst>
              <a:ext uri="{FF2B5EF4-FFF2-40B4-BE49-F238E27FC236}">
                <a16:creationId xmlns:a16="http://schemas.microsoft.com/office/drawing/2014/main" id="{839E35EE-51B4-CB48-A3E9-5B706A4AFBB8}"/>
              </a:ext>
            </a:extLst>
          </p:cNvPr>
          <p:cNvSpPr>
            <a:spLocks noGrp="1" noChangeArrowheads="1"/>
          </p:cNvSpPr>
          <p:nvPr>
            <p:ph type="title"/>
          </p:nvPr>
        </p:nvSpPr>
        <p:spPr>
          <a:xfrm>
            <a:off x="93028" y="57913"/>
            <a:ext cx="2455100" cy="1143000"/>
          </a:xfrm>
        </p:spPr>
        <p:txBody>
          <a:bodyPr/>
          <a:lstStyle/>
          <a:p>
            <a:pPr>
              <a:defRPr/>
            </a:pPr>
            <a:r>
              <a:rPr lang="en-US" altLang="en-US" sz="1800" dirty="0"/>
              <a:t>Radiance 2100MP in</a:t>
            </a:r>
            <a:br>
              <a:rPr lang="en-US" altLang="en-US" sz="1800" dirty="0"/>
            </a:br>
            <a:r>
              <a:rPr lang="en-US" altLang="en-US" sz="1800" dirty="0"/>
              <a:t>Purdue University Cytometry Laboratories</a:t>
            </a:r>
          </a:p>
        </p:txBody>
      </p:sp>
      <p:pic>
        <p:nvPicPr>
          <p:cNvPr id="12291" name="Picture 3">
            <a:extLst>
              <a:ext uri="{FF2B5EF4-FFF2-40B4-BE49-F238E27FC236}">
                <a16:creationId xmlns:a16="http://schemas.microsoft.com/office/drawing/2014/main" id="{23A4BDF1-C025-1940-AC92-2B2A764F158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31572" y="2202244"/>
            <a:ext cx="5205984" cy="208058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292" name="Picture 4">
            <a:extLst>
              <a:ext uri="{FF2B5EF4-FFF2-40B4-BE49-F238E27FC236}">
                <a16:creationId xmlns:a16="http://schemas.microsoft.com/office/drawing/2014/main" id="{57BE6EFA-1669-6045-BA5A-7073E603B3E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48128" y="32068"/>
            <a:ext cx="2893568" cy="217017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TextBox 2">
            <a:extLst>
              <a:ext uri="{FF2B5EF4-FFF2-40B4-BE49-F238E27FC236}">
                <a16:creationId xmlns:a16="http://schemas.microsoft.com/office/drawing/2014/main" id="{5792E7FA-8F2A-9446-AE59-CE9A50A54EA8}"/>
              </a:ext>
            </a:extLst>
          </p:cNvPr>
          <p:cNvSpPr txBox="1"/>
          <p:nvPr/>
        </p:nvSpPr>
        <p:spPr>
          <a:xfrm>
            <a:off x="719328" y="4888992"/>
            <a:ext cx="2986715" cy="461665"/>
          </a:xfrm>
          <a:prstGeom prst="rect">
            <a:avLst/>
          </a:prstGeom>
          <a:noFill/>
        </p:spPr>
        <p:txBody>
          <a:bodyPr wrap="none" rtlCol="0">
            <a:spAutoFit/>
          </a:bodyPr>
          <a:lstStyle/>
          <a:p>
            <a:r>
              <a:rPr lang="en-US" dirty="0"/>
              <a:t>Zeiss Confocal Scopes</a:t>
            </a:r>
          </a:p>
        </p:txBody>
      </p:sp>
      <p:pic>
        <p:nvPicPr>
          <p:cNvPr id="4" name="Picture 3">
            <a:extLst>
              <a:ext uri="{FF2B5EF4-FFF2-40B4-BE49-F238E27FC236}">
                <a16:creationId xmlns:a16="http://schemas.microsoft.com/office/drawing/2014/main" id="{94FA0E38-93F5-334F-A377-C35C307C3D91}"/>
              </a:ext>
            </a:extLst>
          </p:cNvPr>
          <p:cNvPicPr>
            <a:picLocks noChangeAspect="1"/>
          </p:cNvPicPr>
          <p:nvPr/>
        </p:nvPicPr>
        <p:blipFill>
          <a:blip r:embed="rId6"/>
          <a:stretch>
            <a:fillRect/>
          </a:stretch>
        </p:blipFill>
        <p:spPr>
          <a:xfrm>
            <a:off x="5505988" y="539821"/>
            <a:ext cx="3506440" cy="2080585"/>
          </a:xfrm>
          <a:prstGeom prst="rect">
            <a:avLst/>
          </a:prstGeom>
        </p:spPr>
      </p:pic>
      <p:sp>
        <p:nvSpPr>
          <p:cNvPr id="5" name="TextBox 4">
            <a:extLst>
              <a:ext uri="{FF2B5EF4-FFF2-40B4-BE49-F238E27FC236}">
                <a16:creationId xmlns:a16="http://schemas.microsoft.com/office/drawing/2014/main" id="{943E6AD4-503D-AC40-AF0A-AAAE520A9B12}"/>
              </a:ext>
            </a:extLst>
          </p:cNvPr>
          <p:cNvSpPr txBox="1"/>
          <p:nvPr/>
        </p:nvSpPr>
        <p:spPr>
          <a:xfrm>
            <a:off x="5913120" y="243840"/>
            <a:ext cx="954107" cy="461665"/>
          </a:xfrm>
          <a:prstGeom prst="rect">
            <a:avLst/>
          </a:prstGeom>
          <a:noFill/>
        </p:spPr>
        <p:txBody>
          <a:bodyPr wrap="none" rtlCol="0">
            <a:spAutoFit/>
          </a:bodyPr>
          <a:lstStyle/>
          <a:p>
            <a:r>
              <a:rPr lang="en-US" dirty="0"/>
              <a:t>Nikon</a:t>
            </a:r>
          </a:p>
        </p:txBody>
      </p:sp>
      <p:pic>
        <p:nvPicPr>
          <p:cNvPr id="6" name="Picture 5">
            <a:extLst>
              <a:ext uri="{FF2B5EF4-FFF2-40B4-BE49-F238E27FC236}">
                <a16:creationId xmlns:a16="http://schemas.microsoft.com/office/drawing/2014/main" id="{DB71BF7D-6498-0042-8E6B-4D7666561487}"/>
              </a:ext>
            </a:extLst>
          </p:cNvPr>
          <p:cNvPicPr>
            <a:picLocks noChangeAspect="1"/>
          </p:cNvPicPr>
          <p:nvPr/>
        </p:nvPicPr>
        <p:blipFill>
          <a:blip r:embed="rId7"/>
          <a:stretch>
            <a:fillRect/>
          </a:stretch>
        </p:blipFill>
        <p:spPr>
          <a:xfrm>
            <a:off x="5337556" y="2613318"/>
            <a:ext cx="1660652" cy="2180312"/>
          </a:xfrm>
          <a:prstGeom prst="rect">
            <a:avLst/>
          </a:prstGeom>
        </p:spPr>
      </p:pic>
      <p:sp>
        <p:nvSpPr>
          <p:cNvPr id="7" name="TextBox 6">
            <a:extLst>
              <a:ext uri="{FF2B5EF4-FFF2-40B4-BE49-F238E27FC236}">
                <a16:creationId xmlns:a16="http://schemas.microsoft.com/office/drawing/2014/main" id="{6F32B255-2A51-BA41-BF5C-120B909B8D99}"/>
              </a:ext>
            </a:extLst>
          </p:cNvPr>
          <p:cNvSpPr txBox="1"/>
          <p:nvPr/>
        </p:nvSpPr>
        <p:spPr>
          <a:xfrm>
            <a:off x="6998208" y="3242537"/>
            <a:ext cx="865943" cy="461665"/>
          </a:xfrm>
          <a:prstGeom prst="rect">
            <a:avLst/>
          </a:prstGeom>
          <a:noFill/>
        </p:spPr>
        <p:txBody>
          <a:bodyPr wrap="none" rtlCol="0">
            <a:spAutoFit/>
          </a:bodyPr>
          <a:lstStyle/>
          <a:p>
            <a:r>
              <a:rPr lang="en-US" dirty="0"/>
              <a:t>Leica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hlinkClick r:id="" action="ppaction://ole?verb=0"/>
            <a:extLst>
              <a:ext uri="{FF2B5EF4-FFF2-40B4-BE49-F238E27FC236}">
                <a16:creationId xmlns:a16="http://schemas.microsoft.com/office/drawing/2014/main" id="{FCA1E157-395A-7744-9EFA-DA609BB4BB86}"/>
              </a:ext>
            </a:extLst>
          </p:cNvPr>
          <p:cNvGraphicFramePr>
            <a:graphicFrameLocks/>
          </p:cNvGraphicFramePr>
          <p:nvPr/>
        </p:nvGraphicFramePr>
        <p:xfrm>
          <a:off x="6869113" y="1725613"/>
          <a:ext cx="2109787" cy="1730375"/>
        </p:xfrm>
        <a:graphic>
          <a:graphicData uri="http://schemas.openxmlformats.org/presentationml/2006/ole">
            <mc:AlternateContent xmlns:mc="http://schemas.openxmlformats.org/markup-compatibility/2006">
              <mc:Choice xmlns:v="urn:schemas-microsoft-com:vml" Requires="v">
                <p:oleObj name="Microsoft ClipArt Gallery" r:id="rId3" imgW="2755900" imgH="2260600" progId="MS_ClipArt_Gallery">
                  <p:embed/>
                </p:oleObj>
              </mc:Choice>
              <mc:Fallback>
                <p:oleObj name="Microsoft ClipArt Gallery" r:id="rId3" imgW="2755900" imgH="2260600" progId="MS_ClipArt_Gallery">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13" y="1725613"/>
                        <a:ext cx="2109787" cy="173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6" name="Freeform 3">
            <a:extLst>
              <a:ext uri="{FF2B5EF4-FFF2-40B4-BE49-F238E27FC236}">
                <a16:creationId xmlns:a16="http://schemas.microsoft.com/office/drawing/2014/main" id="{390F2299-3A0A-ED4C-8241-69D6F2A20A69}"/>
              </a:ext>
            </a:extLst>
          </p:cNvPr>
          <p:cNvSpPr>
            <a:spLocks/>
          </p:cNvSpPr>
          <p:nvPr/>
        </p:nvSpPr>
        <p:spPr bwMode="auto">
          <a:xfrm>
            <a:off x="5143500" y="2476500"/>
            <a:ext cx="1944688" cy="2135188"/>
          </a:xfrm>
          <a:custGeom>
            <a:avLst/>
            <a:gdLst>
              <a:gd name="T0" fmla="*/ 0 w 1335"/>
              <a:gd name="T1" fmla="*/ 2147483646 h 1310"/>
              <a:gd name="T2" fmla="*/ 2147483646 w 1335"/>
              <a:gd name="T3" fmla="*/ 2147483646 h 1310"/>
              <a:gd name="T4" fmla="*/ 2147483646 w 1335"/>
              <a:gd name="T5" fmla="*/ 0 h 1310"/>
              <a:gd name="T6" fmla="*/ 2147483646 w 1335"/>
              <a:gd name="T7" fmla="*/ 0 h 1310"/>
              <a:gd name="T8" fmla="*/ 2147483646 w 1335"/>
              <a:gd name="T9" fmla="*/ 2147483646 h 1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 h="1310">
                <a:moveTo>
                  <a:pt x="0" y="1309"/>
                </a:moveTo>
                <a:lnTo>
                  <a:pt x="262" y="1309"/>
                </a:lnTo>
                <a:lnTo>
                  <a:pt x="262" y="0"/>
                </a:lnTo>
                <a:lnTo>
                  <a:pt x="1334" y="0"/>
                </a:lnTo>
                <a:lnTo>
                  <a:pt x="1334" y="2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4">
            <a:extLst>
              <a:ext uri="{FF2B5EF4-FFF2-40B4-BE49-F238E27FC236}">
                <a16:creationId xmlns:a16="http://schemas.microsoft.com/office/drawing/2014/main" id="{BA6C4676-5ADA-C449-BF7F-BC72760F06ED}"/>
              </a:ext>
            </a:extLst>
          </p:cNvPr>
          <p:cNvSpPr>
            <a:spLocks noGrp="1" noChangeArrowheads="1"/>
          </p:cNvSpPr>
          <p:nvPr>
            <p:ph type="title"/>
          </p:nvPr>
        </p:nvSpPr>
        <p:spPr>
          <a:xfrm>
            <a:off x="415925" y="11113"/>
            <a:ext cx="7772400" cy="647701"/>
          </a:xfrm>
        </p:spPr>
        <p:txBody>
          <a:bodyPr/>
          <a:lstStyle/>
          <a:p>
            <a:pPr>
              <a:defRPr/>
            </a:pPr>
            <a:r>
              <a:rPr lang="en-US" altLang="en-US" sz="2000" dirty="0"/>
              <a:t>Original Confocal layout using large lasers</a:t>
            </a:r>
          </a:p>
        </p:txBody>
      </p:sp>
      <p:sp>
        <p:nvSpPr>
          <p:cNvPr id="13317" name="AutoShape 5">
            <a:extLst>
              <a:ext uri="{FF2B5EF4-FFF2-40B4-BE49-F238E27FC236}">
                <a16:creationId xmlns:a16="http://schemas.microsoft.com/office/drawing/2014/main" id="{06766B42-7662-9147-B539-64D43A5437FE}"/>
              </a:ext>
            </a:extLst>
          </p:cNvPr>
          <p:cNvSpPr>
            <a:spLocks noChangeArrowheads="1"/>
          </p:cNvSpPr>
          <p:nvPr/>
        </p:nvSpPr>
        <p:spPr bwMode="auto">
          <a:xfrm flipH="1">
            <a:off x="2546350" y="38401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8" name="Oval 6">
            <a:extLst>
              <a:ext uri="{FF2B5EF4-FFF2-40B4-BE49-F238E27FC236}">
                <a16:creationId xmlns:a16="http://schemas.microsoft.com/office/drawing/2014/main" id="{DE6E3C3C-99FB-2742-9D27-8DF083F3AFA1}"/>
              </a:ext>
            </a:extLst>
          </p:cNvPr>
          <p:cNvSpPr>
            <a:spLocks noChangeArrowheads="1"/>
          </p:cNvSpPr>
          <p:nvPr/>
        </p:nvSpPr>
        <p:spPr bwMode="auto">
          <a:xfrm>
            <a:off x="4679950" y="4175125"/>
            <a:ext cx="139700"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9" name="Line 7">
            <a:extLst>
              <a:ext uri="{FF2B5EF4-FFF2-40B4-BE49-F238E27FC236}">
                <a16:creationId xmlns:a16="http://schemas.microsoft.com/office/drawing/2014/main" id="{761D7FE4-8AB7-B647-82AD-BE6820F6CC04}"/>
              </a:ext>
            </a:extLst>
          </p:cNvPr>
          <p:cNvSpPr>
            <a:spLocks noChangeShapeType="1"/>
          </p:cNvSpPr>
          <p:nvPr/>
        </p:nvSpPr>
        <p:spPr bwMode="auto">
          <a:xfrm>
            <a:off x="1804988" y="40386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20" name="AutoShape 8">
            <a:extLst>
              <a:ext uri="{FF2B5EF4-FFF2-40B4-BE49-F238E27FC236}">
                <a16:creationId xmlns:a16="http://schemas.microsoft.com/office/drawing/2014/main" id="{3587D03C-1DA1-594D-8DC8-DB4C1C08800E}"/>
              </a:ext>
            </a:extLst>
          </p:cNvPr>
          <p:cNvSpPr>
            <a:spLocks noChangeArrowheads="1"/>
          </p:cNvSpPr>
          <p:nvPr/>
        </p:nvSpPr>
        <p:spPr bwMode="auto">
          <a:xfrm flipH="1">
            <a:off x="6203950" y="31702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1" name="AutoShape 9">
            <a:extLst>
              <a:ext uri="{FF2B5EF4-FFF2-40B4-BE49-F238E27FC236}">
                <a16:creationId xmlns:a16="http://schemas.microsoft.com/office/drawing/2014/main" id="{435E76A1-E0E1-1848-9511-EFB25482E029}"/>
              </a:ext>
            </a:extLst>
          </p:cNvPr>
          <p:cNvSpPr>
            <a:spLocks noChangeArrowheads="1"/>
          </p:cNvSpPr>
          <p:nvPr/>
        </p:nvSpPr>
        <p:spPr bwMode="auto">
          <a:xfrm>
            <a:off x="5745163" y="4297363"/>
            <a:ext cx="1422400"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2" name="AutoShape 10">
            <a:extLst>
              <a:ext uri="{FF2B5EF4-FFF2-40B4-BE49-F238E27FC236}">
                <a16:creationId xmlns:a16="http://schemas.microsoft.com/office/drawing/2014/main" id="{725A21EB-1E97-9649-A103-258BB6C6C39C}"/>
              </a:ext>
            </a:extLst>
          </p:cNvPr>
          <p:cNvSpPr>
            <a:spLocks noChangeArrowheads="1"/>
          </p:cNvSpPr>
          <p:nvPr/>
        </p:nvSpPr>
        <p:spPr bwMode="auto">
          <a:xfrm>
            <a:off x="3019425" y="4449763"/>
            <a:ext cx="2273300" cy="1038225"/>
          </a:xfrm>
          <a:prstGeom prst="roundRect">
            <a:avLst>
              <a:gd name="adj" fmla="val 12495"/>
            </a:avLst>
          </a:prstGeom>
          <a:gradFill rotWithShape="0">
            <a:gsLst>
              <a:gs pos="0">
                <a:srgbClr val="A2C1FE"/>
              </a:gs>
              <a:gs pos="100000">
                <a:srgbClr val="5161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4" name="Freeform 11">
            <a:extLst>
              <a:ext uri="{FF2B5EF4-FFF2-40B4-BE49-F238E27FC236}">
                <a16:creationId xmlns:a16="http://schemas.microsoft.com/office/drawing/2014/main" id="{47D7B269-661F-254E-A456-373BB8BDAEF8}"/>
              </a:ext>
            </a:extLst>
          </p:cNvPr>
          <p:cNvSpPr>
            <a:spLocks/>
          </p:cNvSpPr>
          <p:nvPr/>
        </p:nvSpPr>
        <p:spPr bwMode="auto">
          <a:xfrm>
            <a:off x="6043613" y="4456113"/>
            <a:ext cx="1389062" cy="1220787"/>
          </a:xfrm>
          <a:custGeom>
            <a:avLst/>
            <a:gdLst>
              <a:gd name="T0" fmla="*/ 0 w 954"/>
              <a:gd name="T1" fmla="*/ 2147483646 h 749"/>
              <a:gd name="T2" fmla="*/ 0 w 954"/>
              <a:gd name="T3" fmla="*/ 2147483646 h 749"/>
              <a:gd name="T4" fmla="*/ 2147483646 w 954"/>
              <a:gd name="T5" fmla="*/ 2147483646 h 749"/>
              <a:gd name="T6" fmla="*/ 2147483646 w 954"/>
              <a:gd name="T7" fmla="*/ 2147483646 h 749"/>
              <a:gd name="T8" fmla="*/ 2147483646 w 954"/>
              <a:gd name="T9" fmla="*/ 2147483646 h 749"/>
              <a:gd name="T10" fmla="*/ 2147483646 w 954"/>
              <a:gd name="T11" fmla="*/ 2147483646 h 749"/>
              <a:gd name="T12" fmla="*/ 2147483646 w 954"/>
              <a:gd name="T13" fmla="*/ 0 h 749"/>
              <a:gd name="T14" fmla="*/ 2147483646 w 954"/>
              <a:gd name="T15" fmla="*/ 0 h 749"/>
              <a:gd name="T16" fmla="*/ 2147483646 w 954"/>
              <a:gd name="T17" fmla="*/ 2147483646 h 749"/>
              <a:gd name="T18" fmla="*/ 2147483646 w 954"/>
              <a:gd name="T19" fmla="*/ 2147483646 h 749"/>
              <a:gd name="T20" fmla="*/ 2147483646 w 954"/>
              <a:gd name="T21" fmla="*/ 2147483646 h 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9">
                <a:moveTo>
                  <a:pt x="0" y="9"/>
                </a:moveTo>
                <a:lnTo>
                  <a:pt x="0" y="449"/>
                </a:lnTo>
                <a:lnTo>
                  <a:pt x="440" y="748"/>
                </a:lnTo>
                <a:lnTo>
                  <a:pt x="827" y="748"/>
                </a:lnTo>
                <a:lnTo>
                  <a:pt x="869" y="439"/>
                </a:lnTo>
                <a:lnTo>
                  <a:pt x="953" y="383"/>
                </a:lnTo>
                <a:lnTo>
                  <a:pt x="775" y="0"/>
                </a:lnTo>
                <a:lnTo>
                  <a:pt x="398" y="0"/>
                </a:lnTo>
                <a:lnTo>
                  <a:pt x="545" y="374"/>
                </a:lnTo>
                <a:lnTo>
                  <a:pt x="461" y="430"/>
                </a:lnTo>
                <a:lnTo>
                  <a:pt x="461" y="748"/>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4" name="Rectangle 12">
            <a:extLst>
              <a:ext uri="{FF2B5EF4-FFF2-40B4-BE49-F238E27FC236}">
                <a16:creationId xmlns:a16="http://schemas.microsoft.com/office/drawing/2014/main" id="{CEC6EAB5-6568-6049-834A-0D52A2E2585C}"/>
              </a:ext>
            </a:extLst>
          </p:cNvPr>
          <p:cNvSpPr>
            <a:spLocks noChangeArrowheads="1"/>
          </p:cNvSpPr>
          <p:nvPr/>
        </p:nvSpPr>
        <p:spPr bwMode="auto">
          <a:xfrm>
            <a:off x="5303838" y="4891088"/>
            <a:ext cx="963612"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5" name="Rectangle 13">
            <a:extLst>
              <a:ext uri="{FF2B5EF4-FFF2-40B4-BE49-F238E27FC236}">
                <a16:creationId xmlns:a16="http://schemas.microsoft.com/office/drawing/2014/main" id="{00345A78-11E9-474D-AA8D-AD979F1673D8}"/>
              </a:ext>
            </a:extLst>
          </p:cNvPr>
          <p:cNvSpPr>
            <a:spLocks noChangeArrowheads="1"/>
          </p:cNvSpPr>
          <p:nvPr/>
        </p:nvSpPr>
        <p:spPr bwMode="auto">
          <a:xfrm>
            <a:off x="6691313" y="3733800"/>
            <a:ext cx="307975" cy="322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6" name="Rectangle 14">
            <a:extLst>
              <a:ext uri="{FF2B5EF4-FFF2-40B4-BE49-F238E27FC236}">
                <a16:creationId xmlns:a16="http://schemas.microsoft.com/office/drawing/2014/main" id="{F052AF34-6838-264E-A3C0-A8DA2E18D4AC}"/>
              </a:ext>
            </a:extLst>
          </p:cNvPr>
          <p:cNvSpPr>
            <a:spLocks noChangeArrowheads="1"/>
          </p:cNvSpPr>
          <p:nvPr/>
        </p:nvSpPr>
        <p:spPr bwMode="auto">
          <a:xfrm>
            <a:off x="6783388" y="3595688"/>
            <a:ext cx="125412" cy="1095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8" name="Freeform 15">
            <a:extLst>
              <a:ext uri="{FF2B5EF4-FFF2-40B4-BE49-F238E27FC236}">
                <a16:creationId xmlns:a16="http://schemas.microsoft.com/office/drawing/2014/main" id="{6D49DBF6-0621-BF49-88BA-76C094B29BE6}"/>
              </a:ext>
            </a:extLst>
          </p:cNvPr>
          <p:cNvSpPr>
            <a:spLocks/>
          </p:cNvSpPr>
          <p:nvPr/>
        </p:nvSpPr>
        <p:spPr bwMode="auto">
          <a:xfrm>
            <a:off x="5726113" y="4381500"/>
            <a:ext cx="930275" cy="185738"/>
          </a:xfrm>
          <a:custGeom>
            <a:avLst/>
            <a:gdLst>
              <a:gd name="T0" fmla="*/ 0 w 639"/>
              <a:gd name="T1" fmla="*/ 0 h 113"/>
              <a:gd name="T2" fmla="*/ 2147483646 w 639"/>
              <a:gd name="T3" fmla="*/ 2147483646 h 113"/>
              <a:gd name="T4" fmla="*/ 2147483646 w 639"/>
              <a:gd name="T5" fmla="*/ 2147483646 h 113"/>
              <a:gd name="T6" fmla="*/ 0 60000 65536"/>
              <a:gd name="T7" fmla="*/ 0 60000 65536"/>
              <a:gd name="T8" fmla="*/ 0 60000 65536"/>
            </a:gdLst>
            <a:ahLst/>
            <a:cxnLst>
              <a:cxn ang="T6">
                <a:pos x="T0" y="T1"/>
              </a:cxn>
              <a:cxn ang="T7">
                <a:pos x="T2" y="T3"/>
              </a:cxn>
              <a:cxn ang="T8">
                <a:pos x="T4" y="T5"/>
              </a:cxn>
            </a:cxnLst>
            <a:rect l="0" t="0" r="r" b="b"/>
            <a:pathLst>
              <a:path w="639" h="113">
                <a:moveTo>
                  <a:pt x="0" y="0"/>
                </a:moveTo>
                <a:lnTo>
                  <a:pt x="512" y="112"/>
                </a:lnTo>
                <a:lnTo>
                  <a:pt x="638" y="1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8" name="AutoShape 16">
            <a:extLst>
              <a:ext uri="{FF2B5EF4-FFF2-40B4-BE49-F238E27FC236}">
                <a16:creationId xmlns:a16="http://schemas.microsoft.com/office/drawing/2014/main" id="{8497D784-6950-D240-A347-754A8E8341A0}"/>
              </a:ext>
            </a:extLst>
          </p:cNvPr>
          <p:cNvSpPr>
            <a:spLocks noChangeArrowheads="1"/>
          </p:cNvSpPr>
          <p:nvPr/>
        </p:nvSpPr>
        <p:spPr bwMode="auto">
          <a:xfrm flipH="1">
            <a:off x="6276975" y="3144838"/>
            <a:ext cx="280988"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9" name="AutoShape 17">
            <a:extLst>
              <a:ext uri="{FF2B5EF4-FFF2-40B4-BE49-F238E27FC236}">
                <a16:creationId xmlns:a16="http://schemas.microsoft.com/office/drawing/2014/main" id="{F818B8EC-40B3-A648-9F95-D94795B5BBDD}"/>
              </a:ext>
            </a:extLst>
          </p:cNvPr>
          <p:cNvSpPr>
            <a:spLocks noChangeArrowheads="1"/>
          </p:cNvSpPr>
          <p:nvPr/>
        </p:nvSpPr>
        <p:spPr bwMode="auto">
          <a:xfrm flipH="1">
            <a:off x="6324600" y="33067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41" name="Freeform 18">
            <a:extLst>
              <a:ext uri="{FF2B5EF4-FFF2-40B4-BE49-F238E27FC236}">
                <a16:creationId xmlns:a16="http://schemas.microsoft.com/office/drawing/2014/main" id="{09099BB9-424B-F34D-B162-34A05ED62779}"/>
              </a:ext>
            </a:extLst>
          </p:cNvPr>
          <p:cNvSpPr>
            <a:spLocks/>
          </p:cNvSpPr>
          <p:nvPr/>
        </p:nvSpPr>
        <p:spPr bwMode="auto">
          <a:xfrm>
            <a:off x="2932113" y="42814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642" name="Freeform 19">
            <a:extLst>
              <a:ext uri="{FF2B5EF4-FFF2-40B4-BE49-F238E27FC236}">
                <a16:creationId xmlns:a16="http://schemas.microsoft.com/office/drawing/2014/main" id="{06736EEE-B410-1541-B111-0658A052F35C}"/>
              </a:ext>
            </a:extLst>
          </p:cNvPr>
          <p:cNvSpPr>
            <a:spLocks/>
          </p:cNvSpPr>
          <p:nvPr/>
        </p:nvSpPr>
        <p:spPr bwMode="auto">
          <a:xfrm>
            <a:off x="2922588" y="4262438"/>
            <a:ext cx="139700" cy="1206500"/>
          </a:xfrm>
          <a:custGeom>
            <a:avLst/>
            <a:gdLst>
              <a:gd name="T0" fmla="*/ 0 w 95"/>
              <a:gd name="T1" fmla="*/ 0 h 739"/>
              <a:gd name="T2" fmla="*/ 0 w 95"/>
              <a:gd name="T3" fmla="*/ 2147483646 h 739"/>
              <a:gd name="T4" fmla="*/ 2147483646 w 95"/>
              <a:gd name="T5" fmla="*/ 2147483646 h 739"/>
              <a:gd name="T6" fmla="*/ 2147483646 w 95"/>
              <a:gd name="T7" fmla="*/ 2147483646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739">
                <a:moveTo>
                  <a:pt x="0" y="0"/>
                </a:moveTo>
                <a:lnTo>
                  <a:pt x="0" y="619"/>
                </a:lnTo>
                <a:lnTo>
                  <a:pt x="94" y="738"/>
                </a:lnTo>
                <a:lnTo>
                  <a:pt x="82"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32" name="AutoShape 20">
            <a:extLst>
              <a:ext uri="{FF2B5EF4-FFF2-40B4-BE49-F238E27FC236}">
                <a16:creationId xmlns:a16="http://schemas.microsoft.com/office/drawing/2014/main" id="{F009AC3D-2E85-EB4F-A671-C747A5EA8D65}"/>
              </a:ext>
            </a:extLst>
          </p:cNvPr>
          <p:cNvSpPr>
            <a:spLocks noChangeArrowheads="1"/>
          </p:cNvSpPr>
          <p:nvPr/>
        </p:nvSpPr>
        <p:spPr bwMode="auto">
          <a:xfrm flipH="1">
            <a:off x="165100" y="3721100"/>
            <a:ext cx="1862138" cy="520700"/>
          </a:xfrm>
          <a:prstGeom prst="cube">
            <a:avLst>
              <a:gd name="adj" fmla="val 24995"/>
            </a:avLst>
          </a:prstGeom>
          <a:solidFill>
            <a:srgbClr val="3333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3" name="Line 21">
            <a:extLst>
              <a:ext uri="{FF2B5EF4-FFF2-40B4-BE49-F238E27FC236}">
                <a16:creationId xmlns:a16="http://schemas.microsoft.com/office/drawing/2014/main" id="{59432169-AB51-1D4D-8939-19185F5EB159}"/>
              </a:ext>
            </a:extLst>
          </p:cNvPr>
          <p:cNvSpPr>
            <a:spLocks noChangeShapeType="1"/>
          </p:cNvSpPr>
          <p:nvPr/>
        </p:nvSpPr>
        <p:spPr bwMode="auto">
          <a:xfrm>
            <a:off x="2239963" y="423386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34" name="AutoShape 22">
            <a:extLst>
              <a:ext uri="{FF2B5EF4-FFF2-40B4-BE49-F238E27FC236}">
                <a16:creationId xmlns:a16="http://schemas.microsoft.com/office/drawing/2014/main" id="{42CCC13F-8746-5448-A5A9-4801C3135BE8}"/>
              </a:ext>
            </a:extLst>
          </p:cNvPr>
          <p:cNvSpPr>
            <a:spLocks noChangeArrowheads="1"/>
          </p:cNvSpPr>
          <p:nvPr/>
        </p:nvSpPr>
        <p:spPr bwMode="auto">
          <a:xfrm flipH="1">
            <a:off x="801688" y="4052888"/>
            <a:ext cx="1525587"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nvGrpSpPr>
          <p:cNvPr id="26646" name="Group 23">
            <a:extLst>
              <a:ext uri="{FF2B5EF4-FFF2-40B4-BE49-F238E27FC236}">
                <a16:creationId xmlns:a16="http://schemas.microsoft.com/office/drawing/2014/main" id="{531BBC9D-17DD-7846-880B-B6BDEACB08F1}"/>
              </a:ext>
            </a:extLst>
          </p:cNvPr>
          <p:cNvGrpSpPr>
            <a:grpSpLocks/>
          </p:cNvGrpSpPr>
          <p:nvPr/>
        </p:nvGrpSpPr>
        <p:grpSpPr bwMode="auto">
          <a:xfrm>
            <a:off x="4024313" y="4311650"/>
            <a:ext cx="277812" cy="157163"/>
            <a:chOff x="2763" y="2644"/>
            <a:chExt cx="191" cy="96"/>
          </a:xfrm>
        </p:grpSpPr>
        <p:sp>
          <p:nvSpPr>
            <p:cNvPr id="26672" name="Freeform 24">
              <a:extLst>
                <a:ext uri="{FF2B5EF4-FFF2-40B4-BE49-F238E27FC236}">
                  <a16:creationId xmlns:a16="http://schemas.microsoft.com/office/drawing/2014/main" id="{DE319CA1-AA2A-294F-A966-4100989A76B4}"/>
                </a:ext>
              </a:extLst>
            </p:cNvPr>
            <p:cNvSpPr>
              <a:spLocks/>
            </p:cNvSpPr>
            <p:nvPr/>
          </p:nvSpPr>
          <p:spPr bwMode="auto">
            <a:xfrm>
              <a:off x="2768" y="2673"/>
              <a:ext cx="186" cy="67"/>
            </a:xfrm>
            <a:custGeom>
              <a:avLst/>
              <a:gdLst>
                <a:gd name="T0" fmla="*/ 0 w 186"/>
                <a:gd name="T1" fmla="*/ 0 h 67"/>
                <a:gd name="T2" fmla="*/ 0 w 186"/>
                <a:gd name="T3" fmla="*/ 56 h 67"/>
                <a:gd name="T4" fmla="*/ 43 w 186"/>
                <a:gd name="T5" fmla="*/ 63 h 67"/>
                <a:gd name="T6" fmla="*/ 83 w 186"/>
                <a:gd name="T7" fmla="*/ 66 h 67"/>
                <a:gd name="T8" fmla="*/ 114 w 186"/>
                <a:gd name="T9" fmla="*/ 66 h 67"/>
                <a:gd name="T10" fmla="*/ 134 w 186"/>
                <a:gd name="T11" fmla="*/ 63 h 67"/>
                <a:gd name="T12" fmla="*/ 165 w 186"/>
                <a:gd name="T13" fmla="*/ 52 h 67"/>
                <a:gd name="T14" fmla="*/ 181 w 186"/>
                <a:gd name="T15" fmla="*/ 42 h 67"/>
                <a:gd name="T16" fmla="*/ 185 w 186"/>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67">
                  <a:moveTo>
                    <a:pt x="0" y="0"/>
                  </a:moveTo>
                  <a:lnTo>
                    <a:pt x="0" y="56"/>
                  </a:lnTo>
                  <a:lnTo>
                    <a:pt x="43" y="63"/>
                  </a:lnTo>
                  <a:lnTo>
                    <a:pt x="83" y="66"/>
                  </a:lnTo>
                  <a:lnTo>
                    <a:pt x="114" y="66"/>
                  </a:lnTo>
                  <a:lnTo>
                    <a:pt x="134" y="63"/>
                  </a:lnTo>
                  <a:lnTo>
                    <a:pt x="165" y="52"/>
                  </a:lnTo>
                  <a:lnTo>
                    <a:pt x="181" y="42"/>
                  </a:lnTo>
                  <a:lnTo>
                    <a:pt x="185"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2" name="Oval 25">
              <a:extLst>
                <a:ext uri="{FF2B5EF4-FFF2-40B4-BE49-F238E27FC236}">
                  <a16:creationId xmlns:a16="http://schemas.microsoft.com/office/drawing/2014/main" id="{5BB82E7B-43BA-9047-BE1B-9A1817F2041B}"/>
                </a:ext>
              </a:extLst>
            </p:cNvPr>
            <p:cNvSpPr>
              <a:spLocks noChangeArrowheads="1"/>
            </p:cNvSpPr>
            <p:nvPr/>
          </p:nvSpPr>
          <p:spPr bwMode="auto">
            <a:xfrm>
              <a:off x="2763" y="2644"/>
              <a:ext cx="180"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grpSp>
        <p:nvGrpSpPr>
          <p:cNvPr id="26647" name="Group 26">
            <a:extLst>
              <a:ext uri="{FF2B5EF4-FFF2-40B4-BE49-F238E27FC236}">
                <a16:creationId xmlns:a16="http://schemas.microsoft.com/office/drawing/2014/main" id="{4812E55C-83CC-754C-9B06-3D1511DDE6D3}"/>
              </a:ext>
            </a:extLst>
          </p:cNvPr>
          <p:cNvGrpSpPr>
            <a:grpSpLocks/>
          </p:cNvGrpSpPr>
          <p:nvPr/>
        </p:nvGrpSpPr>
        <p:grpSpPr bwMode="auto">
          <a:xfrm>
            <a:off x="3676650" y="4325938"/>
            <a:ext cx="276225" cy="155575"/>
            <a:chOff x="2524" y="2652"/>
            <a:chExt cx="190" cy="96"/>
          </a:xfrm>
        </p:grpSpPr>
        <p:sp>
          <p:nvSpPr>
            <p:cNvPr id="26670" name="Freeform 27">
              <a:extLst>
                <a:ext uri="{FF2B5EF4-FFF2-40B4-BE49-F238E27FC236}">
                  <a16:creationId xmlns:a16="http://schemas.microsoft.com/office/drawing/2014/main" id="{9EEB5900-8B9A-7141-8C7C-8BF3B66B2DAA}"/>
                </a:ext>
              </a:extLst>
            </p:cNvPr>
            <p:cNvSpPr>
              <a:spLocks/>
            </p:cNvSpPr>
            <p:nvPr/>
          </p:nvSpPr>
          <p:spPr bwMode="auto">
            <a:xfrm>
              <a:off x="2529" y="2680"/>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0" name="Oval 28">
              <a:extLst>
                <a:ext uri="{FF2B5EF4-FFF2-40B4-BE49-F238E27FC236}">
                  <a16:creationId xmlns:a16="http://schemas.microsoft.com/office/drawing/2014/main" id="{68F15037-80DB-EE46-8FFE-7CA4840F7F4E}"/>
                </a:ext>
              </a:extLst>
            </p:cNvPr>
            <p:cNvSpPr>
              <a:spLocks noChangeArrowheads="1"/>
            </p:cNvSpPr>
            <p:nvPr/>
          </p:nvSpPr>
          <p:spPr bwMode="auto">
            <a:xfrm>
              <a:off x="2524" y="2652"/>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37" name="Oval 29">
            <a:extLst>
              <a:ext uri="{FF2B5EF4-FFF2-40B4-BE49-F238E27FC236}">
                <a16:creationId xmlns:a16="http://schemas.microsoft.com/office/drawing/2014/main" id="{B34238BD-527D-6C46-B2CC-3BECD91ED61B}"/>
              </a:ext>
            </a:extLst>
          </p:cNvPr>
          <p:cNvSpPr>
            <a:spLocks noChangeArrowheads="1"/>
          </p:cNvSpPr>
          <p:nvPr/>
        </p:nvSpPr>
        <p:spPr bwMode="auto">
          <a:xfrm>
            <a:off x="3790950" y="4348163"/>
            <a:ext cx="47625"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8" name="Oval 30">
            <a:extLst>
              <a:ext uri="{FF2B5EF4-FFF2-40B4-BE49-F238E27FC236}">
                <a16:creationId xmlns:a16="http://schemas.microsoft.com/office/drawing/2014/main" id="{9B3809DE-B538-174C-9FBD-5F2DC15AA096}"/>
              </a:ext>
            </a:extLst>
          </p:cNvPr>
          <p:cNvSpPr>
            <a:spLocks noChangeArrowheads="1"/>
          </p:cNvSpPr>
          <p:nvPr/>
        </p:nvSpPr>
        <p:spPr bwMode="auto">
          <a:xfrm>
            <a:off x="4140200" y="4343400"/>
            <a:ext cx="47625" cy="2698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9" name="Line 31">
            <a:extLst>
              <a:ext uri="{FF2B5EF4-FFF2-40B4-BE49-F238E27FC236}">
                <a16:creationId xmlns:a16="http://schemas.microsoft.com/office/drawing/2014/main" id="{D89E280E-56D4-7C41-B014-7E4E956BDDAA}"/>
              </a:ext>
            </a:extLst>
          </p:cNvPr>
          <p:cNvSpPr>
            <a:spLocks noChangeShapeType="1"/>
          </p:cNvSpPr>
          <p:nvPr/>
        </p:nvSpPr>
        <p:spPr bwMode="auto">
          <a:xfrm>
            <a:off x="3060700" y="44910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0" name="Line 32">
            <a:extLst>
              <a:ext uri="{FF2B5EF4-FFF2-40B4-BE49-F238E27FC236}">
                <a16:creationId xmlns:a16="http://schemas.microsoft.com/office/drawing/2014/main" id="{8604CB2B-84C4-BE42-AD6A-03A7E2713966}"/>
              </a:ext>
            </a:extLst>
          </p:cNvPr>
          <p:cNvSpPr>
            <a:spLocks noChangeShapeType="1"/>
          </p:cNvSpPr>
          <p:nvPr/>
        </p:nvSpPr>
        <p:spPr bwMode="auto">
          <a:xfrm>
            <a:off x="6850063" y="5067300"/>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1" name="Line 33">
            <a:extLst>
              <a:ext uri="{FF2B5EF4-FFF2-40B4-BE49-F238E27FC236}">
                <a16:creationId xmlns:a16="http://schemas.microsoft.com/office/drawing/2014/main" id="{630BA6F4-29D6-B245-9252-2E520699F853}"/>
              </a:ext>
            </a:extLst>
          </p:cNvPr>
          <p:cNvSpPr>
            <a:spLocks noChangeShapeType="1"/>
          </p:cNvSpPr>
          <p:nvPr/>
        </p:nvSpPr>
        <p:spPr bwMode="auto">
          <a:xfrm>
            <a:off x="6781800" y="51355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2" name="Rectangle 34">
            <a:extLst>
              <a:ext uri="{FF2B5EF4-FFF2-40B4-BE49-F238E27FC236}">
                <a16:creationId xmlns:a16="http://schemas.microsoft.com/office/drawing/2014/main" id="{B21D3794-12E8-2A49-9C73-A4B97514D9BC}"/>
              </a:ext>
            </a:extLst>
          </p:cNvPr>
          <p:cNvSpPr>
            <a:spLocks noChangeArrowheads="1"/>
          </p:cNvSpPr>
          <p:nvPr/>
        </p:nvSpPr>
        <p:spPr bwMode="auto">
          <a:xfrm>
            <a:off x="592138" y="3338513"/>
            <a:ext cx="102701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Laser</a:t>
            </a:r>
          </a:p>
        </p:txBody>
      </p:sp>
      <p:sp>
        <p:nvSpPr>
          <p:cNvPr id="13343" name="Rectangle 35">
            <a:extLst>
              <a:ext uri="{FF2B5EF4-FFF2-40B4-BE49-F238E27FC236}">
                <a16:creationId xmlns:a16="http://schemas.microsoft.com/office/drawing/2014/main" id="{0BC46240-7582-BF44-827B-C9A948C4AD65}"/>
              </a:ext>
            </a:extLst>
          </p:cNvPr>
          <p:cNvSpPr>
            <a:spLocks noChangeArrowheads="1"/>
          </p:cNvSpPr>
          <p:nvPr/>
        </p:nvSpPr>
        <p:spPr bwMode="auto">
          <a:xfrm>
            <a:off x="858838" y="4405313"/>
            <a:ext cx="1283879"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Kr-Ar Laser</a:t>
            </a:r>
          </a:p>
        </p:txBody>
      </p:sp>
      <p:sp>
        <p:nvSpPr>
          <p:cNvPr id="13344" name="Rectangle 36">
            <a:extLst>
              <a:ext uri="{FF2B5EF4-FFF2-40B4-BE49-F238E27FC236}">
                <a16:creationId xmlns:a16="http://schemas.microsoft.com/office/drawing/2014/main" id="{3271887B-02D9-B345-801F-C4E0C0C599E4}"/>
              </a:ext>
            </a:extLst>
          </p:cNvPr>
          <p:cNvSpPr>
            <a:spLocks noChangeArrowheads="1"/>
          </p:cNvSpPr>
          <p:nvPr/>
        </p:nvSpPr>
        <p:spPr bwMode="auto">
          <a:xfrm>
            <a:off x="3070225" y="3509963"/>
            <a:ext cx="142346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Optical Mixer</a:t>
            </a:r>
          </a:p>
        </p:txBody>
      </p:sp>
      <p:sp>
        <p:nvSpPr>
          <p:cNvPr id="13345" name="Rectangle 37">
            <a:extLst>
              <a:ext uri="{FF2B5EF4-FFF2-40B4-BE49-F238E27FC236}">
                <a16:creationId xmlns:a16="http://schemas.microsoft.com/office/drawing/2014/main" id="{AE7E8641-1A3E-4A45-AE5E-70DFEF60CA4C}"/>
              </a:ext>
            </a:extLst>
          </p:cNvPr>
          <p:cNvSpPr>
            <a:spLocks noChangeArrowheads="1"/>
          </p:cNvSpPr>
          <p:nvPr/>
        </p:nvSpPr>
        <p:spPr bwMode="auto">
          <a:xfrm>
            <a:off x="3441700" y="5464175"/>
            <a:ext cx="102592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Scanhead</a:t>
            </a:r>
          </a:p>
        </p:txBody>
      </p:sp>
      <p:sp>
        <p:nvSpPr>
          <p:cNvPr id="13346" name="Rectangle 38">
            <a:extLst>
              <a:ext uri="{FF2B5EF4-FFF2-40B4-BE49-F238E27FC236}">
                <a16:creationId xmlns:a16="http://schemas.microsoft.com/office/drawing/2014/main" id="{D2A0C079-6F69-0B4A-ADB8-FE3D1A5D269C}"/>
              </a:ext>
            </a:extLst>
          </p:cNvPr>
          <p:cNvSpPr>
            <a:spLocks noChangeArrowheads="1"/>
          </p:cNvSpPr>
          <p:nvPr/>
        </p:nvSpPr>
        <p:spPr bwMode="auto">
          <a:xfrm>
            <a:off x="6213475" y="5776913"/>
            <a:ext cx="119532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Microscope</a:t>
            </a:r>
          </a:p>
        </p:txBody>
      </p:sp>
      <p:sp>
        <p:nvSpPr>
          <p:cNvPr id="13347" name="Oval 39">
            <a:extLst>
              <a:ext uri="{FF2B5EF4-FFF2-40B4-BE49-F238E27FC236}">
                <a16:creationId xmlns:a16="http://schemas.microsoft.com/office/drawing/2014/main" id="{F4D64E41-728C-024F-9A6E-39E42010D511}"/>
              </a:ext>
            </a:extLst>
          </p:cNvPr>
          <p:cNvSpPr>
            <a:spLocks noChangeArrowheads="1"/>
          </p:cNvSpPr>
          <p:nvPr/>
        </p:nvSpPr>
        <p:spPr bwMode="auto">
          <a:xfrm>
            <a:off x="6910388" y="5302250"/>
            <a:ext cx="236537" cy="17780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59" name="Freeform 40">
            <a:extLst>
              <a:ext uri="{FF2B5EF4-FFF2-40B4-BE49-F238E27FC236}">
                <a16:creationId xmlns:a16="http://schemas.microsoft.com/office/drawing/2014/main" id="{1A175F5A-B851-9548-9923-9954B1A9A808}"/>
              </a:ext>
            </a:extLst>
          </p:cNvPr>
          <p:cNvSpPr>
            <a:spLocks/>
          </p:cNvSpPr>
          <p:nvPr/>
        </p:nvSpPr>
        <p:spPr bwMode="auto">
          <a:xfrm>
            <a:off x="6557963" y="4038600"/>
            <a:ext cx="568325" cy="325438"/>
          </a:xfrm>
          <a:custGeom>
            <a:avLst/>
            <a:gdLst>
              <a:gd name="T0" fmla="*/ 2147483646 w 390"/>
              <a:gd name="T1" fmla="*/ 2147483646 h 200"/>
              <a:gd name="T2" fmla="*/ 0 w 390"/>
              <a:gd name="T3" fmla="*/ 2147483646 h 200"/>
              <a:gd name="T4" fmla="*/ 0 w 390"/>
              <a:gd name="T5" fmla="*/ 0 h 200"/>
              <a:gd name="T6" fmla="*/ 2147483646 w 390"/>
              <a:gd name="T7" fmla="*/ 0 h 200"/>
              <a:gd name="T8" fmla="*/ 2147483646 w 390"/>
              <a:gd name="T9" fmla="*/ 2147483646 h 200"/>
              <a:gd name="T10" fmla="*/ 2147483646 w 390"/>
              <a:gd name="T11" fmla="*/ 2147483646 h 200"/>
              <a:gd name="T12" fmla="*/ 2147483646 w 390"/>
              <a:gd name="T13" fmla="*/ 2147483646 h 200"/>
              <a:gd name="T14" fmla="*/ 2147483646 w 390"/>
              <a:gd name="T15" fmla="*/ 2147483646 h 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0" h="200">
                <a:moveTo>
                  <a:pt x="23" y="193"/>
                </a:moveTo>
                <a:lnTo>
                  <a:pt x="0" y="140"/>
                </a:lnTo>
                <a:lnTo>
                  <a:pt x="0" y="0"/>
                </a:lnTo>
                <a:lnTo>
                  <a:pt x="343" y="0"/>
                </a:lnTo>
                <a:lnTo>
                  <a:pt x="389" y="32"/>
                </a:lnTo>
                <a:lnTo>
                  <a:pt x="46" y="44"/>
                </a:lnTo>
                <a:lnTo>
                  <a:pt x="42" y="199"/>
                </a:lnTo>
                <a:lnTo>
                  <a:pt x="42" y="167"/>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6660" name="Group 41">
            <a:extLst>
              <a:ext uri="{FF2B5EF4-FFF2-40B4-BE49-F238E27FC236}">
                <a16:creationId xmlns:a16="http://schemas.microsoft.com/office/drawing/2014/main" id="{0828821C-A02F-2244-A135-163BC74074A8}"/>
              </a:ext>
            </a:extLst>
          </p:cNvPr>
          <p:cNvGrpSpPr>
            <a:grpSpLocks/>
          </p:cNvGrpSpPr>
          <p:nvPr/>
        </p:nvGrpSpPr>
        <p:grpSpPr bwMode="auto">
          <a:xfrm>
            <a:off x="6600825" y="4083050"/>
            <a:ext cx="522288" cy="277813"/>
            <a:chOff x="4532" y="2504"/>
            <a:chExt cx="358" cy="170"/>
          </a:xfrm>
        </p:grpSpPr>
        <p:sp>
          <p:nvSpPr>
            <p:cNvPr id="13356" name="AutoShape 42">
              <a:extLst>
                <a:ext uri="{FF2B5EF4-FFF2-40B4-BE49-F238E27FC236}">
                  <a16:creationId xmlns:a16="http://schemas.microsoft.com/office/drawing/2014/main" id="{74ED96E0-8AD6-1245-B20C-001CDDEBDF3D}"/>
                </a:ext>
              </a:extLst>
            </p:cNvPr>
            <p:cNvSpPr>
              <a:spLocks noChangeArrowheads="1"/>
            </p:cNvSpPr>
            <p:nvPr/>
          </p:nvSpPr>
          <p:spPr bwMode="auto">
            <a:xfrm>
              <a:off x="4532" y="2504"/>
              <a:ext cx="358" cy="170"/>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7" name="Oval 43">
              <a:extLst>
                <a:ext uri="{FF2B5EF4-FFF2-40B4-BE49-F238E27FC236}">
                  <a16:creationId xmlns:a16="http://schemas.microsoft.com/office/drawing/2014/main" id="{E0651AC6-5E5E-1E4B-9A38-5E92167D87C4}"/>
                </a:ext>
              </a:extLst>
            </p:cNvPr>
            <p:cNvSpPr>
              <a:spLocks noChangeArrowheads="1"/>
            </p:cNvSpPr>
            <p:nvPr/>
          </p:nvSpPr>
          <p:spPr bwMode="auto">
            <a:xfrm>
              <a:off x="4573" y="2550"/>
              <a:ext cx="97" cy="8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8" name="Oval 44">
              <a:extLst>
                <a:ext uri="{FF2B5EF4-FFF2-40B4-BE49-F238E27FC236}">
                  <a16:creationId xmlns:a16="http://schemas.microsoft.com/office/drawing/2014/main" id="{BA2B91AB-B50D-7944-90FF-4E6FFB009786}"/>
                </a:ext>
              </a:extLst>
            </p:cNvPr>
            <p:cNvSpPr>
              <a:spLocks noChangeArrowheads="1"/>
            </p:cNvSpPr>
            <p:nvPr/>
          </p:nvSpPr>
          <p:spPr bwMode="auto">
            <a:xfrm>
              <a:off x="4741" y="2542"/>
              <a:ext cx="96" cy="8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50" name="Rectangle 45">
            <a:extLst>
              <a:ext uri="{FF2B5EF4-FFF2-40B4-BE49-F238E27FC236}">
                <a16:creationId xmlns:a16="http://schemas.microsoft.com/office/drawing/2014/main" id="{CCE01EB8-1817-C145-9EE1-3E0A311FFD8D}"/>
              </a:ext>
            </a:extLst>
          </p:cNvPr>
          <p:cNvSpPr>
            <a:spLocks noChangeArrowheads="1"/>
          </p:cNvSpPr>
          <p:nvPr/>
        </p:nvSpPr>
        <p:spPr bwMode="auto">
          <a:xfrm>
            <a:off x="7396163" y="3556000"/>
            <a:ext cx="1083631" cy="58221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Computer</a:t>
            </a:r>
          </a:p>
          <a:p>
            <a:pPr>
              <a:spcBef>
                <a:spcPct val="0"/>
              </a:spcBef>
              <a:buSzTx/>
              <a:buFontTx/>
              <a:buNone/>
              <a:defRPr/>
            </a:pPr>
            <a:r>
              <a:rPr lang="en-US" altLang="en-US" sz="1600" b="1"/>
              <a:t>analysis</a:t>
            </a:r>
          </a:p>
        </p:txBody>
      </p:sp>
      <p:sp>
        <p:nvSpPr>
          <p:cNvPr id="13351" name="Line 46">
            <a:extLst>
              <a:ext uri="{FF2B5EF4-FFF2-40B4-BE49-F238E27FC236}">
                <a16:creationId xmlns:a16="http://schemas.microsoft.com/office/drawing/2014/main" id="{B423AD92-2983-D543-BE42-90708F43194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3352" name="Text Box 47">
            <a:extLst>
              <a:ext uri="{FF2B5EF4-FFF2-40B4-BE49-F238E27FC236}">
                <a16:creationId xmlns:a16="http://schemas.microsoft.com/office/drawing/2014/main" id="{ABE09689-90CE-8245-8B6C-76553BDCB6A6}"/>
              </a:ext>
            </a:extLst>
          </p:cNvPr>
          <p:cNvSpPr txBox="1">
            <a:spLocks noChangeArrowheads="1"/>
          </p:cNvSpPr>
          <p:nvPr/>
        </p:nvSpPr>
        <p:spPr bwMode="auto">
          <a:xfrm>
            <a:off x="838996" y="1189038"/>
            <a:ext cx="787395"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Lasers</a:t>
            </a:r>
          </a:p>
        </p:txBody>
      </p:sp>
      <p:sp>
        <p:nvSpPr>
          <p:cNvPr id="13353" name="Text Box 48">
            <a:extLst>
              <a:ext uri="{FF2B5EF4-FFF2-40B4-BE49-F238E27FC236}">
                <a16:creationId xmlns:a16="http://schemas.microsoft.com/office/drawing/2014/main" id="{EC75D244-20C9-144F-8AC3-5F787C0E6282}"/>
              </a:ext>
            </a:extLst>
          </p:cNvPr>
          <p:cNvSpPr txBox="1">
            <a:spLocks noChangeArrowheads="1"/>
          </p:cNvSpPr>
          <p:nvPr/>
        </p:nvSpPr>
        <p:spPr bwMode="auto">
          <a:xfrm>
            <a:off x="3015111" y="1076325"/>
            <a:ext cx="1351652" cy="64633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Optical </a:t>
            </a:r>
          </a:p>
          <a:p>
            <a:pPr algn="ctr">
              <a:spcBef>
                <a:spcPct val="0"/>
              </a:spcBef>
              <a:buSzTx/>
              <a:buFontTx/>
              <a:buNone/>
              <a:defRPr/>
            </a:pPr>
            <a:r>
              <a:rPr lang="en-US" altLang="en-US" sz="1800"/>
              <a:t>Components</a:t>
            </a:r>
          </a:p>
        </p:txBody>
      </p:sp>
      <p:sp>
        <p:nvSpPr>
          <p:cNvPr id="13354" name="Text Box 49">
            <a:extLst>
              <a:ext uri="{FF2B5EF4-FFF2-40B4-BE49-F238E27FC236}">
                <a16:creationId xmlns:a16="http://schemas.microsoft.com/office/drawing/2014/main" id="{0E3D4D71-E6F0-9144-9E46-1DD87564EC8E}"/>
              </a:ext>
            </a:extLst>
          </p:cNvPr>
          <p:cNvSpPr txBox="1">
            <a:spLocks noChangeArrowheads="1"/>
          </p:cNvSpPr>
          <p:nvPr/>
        </p:nvSpPr>
        <p:spPr bwMode="auto">
          <a:xfrm>
            <a:off x="5417371" y="1160463"/>
            <a:ext cx="1274708"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Microscope</a:t>
            </a:r>
          </a:p>
        </p:txBody>
      </p:sp>
      <p:sp>
        <p:nvSpPr>
          <p:cNvPr id="13355" name="Text Box 50">
            <a:extLst>
              <a:ext uri="{FF2B5EF4-FFF2-40B4-BE49-F238E27FC236}">
                <a16:creationId xmlns:a16="http://schemas.microsoft.com/office/drawing/2014/main" id="{72AC7D11-0688-A34F-904D-2107EF8F48D7}"/>
              </a:ext>
            </a:extLst>
          </p:cNvPr>
          <p:cNvSpPr txBox="1">
            <a:spLocks noChangeArrowheads="1"/>
          </p:cNvSpPr>
          <p:nvPr/>
        </p:nvSpPr>
        <p:spPr bwMode="auto">
          <a:xfrm>
            <a:off x="7304920" y="1200150"/>
            <a:ext cx="1107996"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Computer</a:t>
            </a:r>
          </a:p>
        </p:txBody>
      </p:sp>
    </p:spTree>
  </p:cSld>
  <p:clrMapOvr>
    <a:masterClrMapping/>
  </p:clrMapOvr>
  <p:transition advTm="307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7794022B-9A30-0540-9064-D4C52166FFFF}"/>
              </a:ext>
            </a:extLst>
          </p:cNvPr>
          <p:cNvSpPr>
            <a:spLocks noChangeArrowheads="1"/>
          </p:cNvSpPr>
          <p:nvPr/>
        </p:nvSpPr>
        <p:spPr bwMode="auto">
          <a:xfrm>
            <a:off x="7385050" y="4078288"/>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39" name="AutoShape 3">
            <a:extLst>
              <a:ext uri="{FF2B5EF4-FFF2-40B4-BE49-F238E27FC236}">
                <a16:creationId xmlns:a16="http://schemas.microsoft.com/office/drawing/2014/main" id="{4AC9E64F-EA24-6F49-8FB8-F237CA7F781F}"/>
              </a:ext>
            </a:extLst>
          </p:cNvPr>
          <p:cNvSpPr>
            <a:spLocks noChangeArrowheads="1"/>
          </p:cNvSpPr>
          <p:nvPr/>
        </p:nvSpPr>
        <p:spPr bwMode="auto">
          <a:xfrm>
            <a:off x="7361238" y="3922713"/>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0" name="AutoShape 4">
            <a:extLst>
              <a:ext uri="{FF2B5EF4-FFF2-40B4-BE49-F238E27FC236}">
                <a16:creationId xmlns:a16="http://schemas.microsoft.com/office/drawing/2014/main" id="{E6FCB82C-3FC4-0F40-A99B-7D0469BBBBD8}"/>
              </a:ext>
            </a:extLst>
          </p:cNvPr>
          <p:cNvSpPr>
            <a:spLocks noChangeArrowheads="1"/>
          </p:cNvSpPr>
          <p:nvPr/>
        </p:nvSpPr>
        <p:spPr bwMode="auto">
          <a:xfrm flipH="1">
            <a:off x="3298825" y="37639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1" name="Oval 5">
            <a:extLst>
              <a:ext uri="{FF2B5EF4-FFF2-40B4-BE49-F238E27FC236}">
                <a16:creationId xmlns:a16="http://schemas.microsoft.com/office/drawing/2014/main" id="{1B2E4243-0FD0-2B43-9E01-E1C5ABA0FF7A}"/>
              </a:ext>
            </a:extLst>
          </p:cNvPr>
          <p:cNvSpPr>
            <a:spLocks noChangeArrowheads="1"/>
          </p:cNvSpPr>
          <p:nvPr/>
        </p:nvSpPr>
        <p:spPr bwMode="auto">
          <a:xfrm>
            <a:off x="5430838" y="4098925"/>
            <a:ext cx="141287"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2" name="Line 6">
            <a:extLst>
              <a:ext uri="{FF2B5EF4-FFF2-40B4-BE49-F238E27FC236}">
                <a16:creationId xmlns:a16="http://schemas.microsoft.com/office/drawing/2014/main" id="{0CF682FB-63A3-7C43-91FA-E01565DE30D7}"/>
              </a:ext>
            </a:extLst>
          </p:cNvPr>
          <p:cNvSpPr>
            <a:spLocks noChangeShapeType="1"/>
          </p:cNvSpPr>
          <p:nvPr/>
        </p:nvSpPr>
        <p:spPr bwMode="auto">
          <a:xfrm>
            <a:off x="2614613" y="40005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43" name="AutoShape 7">
            <a:extLst>
              <a:ext uri="{FF2B5EF4-FFF2-40B4-BE49-F238E27FC236}">
                <a16:creationId xmlns:a16="http://schemas.microsoft.com/office/drawing/2014/main" id="{40A8232D-FA8F-BF43-AC45-264545C1006B}"/>
              </a:ext>
            </a:extLst>
          </p:cNvPr>
          <p:cNvSpPr>
            <a:spLocks noChangeArrowheads="1"/>
          </p:cNvSpPr>
          <p:nvPr/>
        </p:nvSpPr>
        <p:spPr bwMode="auto">
          <a:xfrm flipH="1">
            <a:off x="6956425" y="30940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4" name="AutoShape 8">
            <a:extLst>
              <a:ext uri="{FF2B5EF4-FFF2-40B4-BE49-F238E27FC236}">
                <a16:creationId xmlns:a16="http://schemas.microsoft.com/office/drawing/2014/main" id="{59289B94-BC47-4642-939C-C8FCA28C8555}"/>
              </a:ext>
            </a:extLst>
          </p:cNvPr>
          <p:cNvSpPr>
            <a:spLocks noChangeArrowheads="1"/>
          </p:cNvSpPr>
          <p:nvPr/>
        </p:nvSpPr>
        <p:spPr bwMode="auto">
          <a:xfrm>
            <a:off x="6499225" y="4221163"/>
            <a:ext cx="1420813"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5" name="AutoShape 9">
            <a:extLst>
              <a:ext uri="{FF2B5EF4-FFF2-40B4-BE49-F238E27FC236}">
                <a16:creationId xmlns:a16="http://schemas.microsoft.com/office/drawing/2014/main" id="{29BF1B0D-D48A-9A4A-B969-AAC0E3FDF60D}"/>
              </a:ext>
            </a:extLst>
          </p:cNvPr>
          <p:cNvSpPr>
            <a:spLocks noChangeArrowheads="1"/>
          </p:cNvSpPr>
          <p:nvPr/>
        </p:nvSpPr>
        <p:spPr bwMode="auto">
          <a:xfrm>
            <a:off x="7351713" y="4086225"/>
            <a:ext cx="522287" cy="27622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6" name="AutoShape 10">
            <a:extLst>
              <a:ext uri="{FF2B5EF4-FFF2-40B4-BE49-F238E27FC236}">
                <a16:creationId xmlns:a16="http://schemas.microsoft.com/office/drawing/2014/main" id="{102AF0CF-6318-FE47-93AB-23955C8193F6}"/>
              </a:ext>
            </a:extLst>
          </p:cNvPr>
          <p:cNvSpPr>
            <a:spLocks noChangeArrowheads="1"/>
          </p:cNvSpPr>
          <p:nvPr/>
        </p:nvSpPr>
        <p:spPr bwMode="auto">
          <a:xfrm>
            <a:off x="3770313" y="4373563"/>
            <a:ext cx="2274887" cy="103822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Rectangle 11">
            <a:extLst>
              <a:ext uri="{FF2B5EF4-FFF2-40B4-BE49-F238E27FC236}">
                <a16:creationId xmlns:a16="http://schemas.microsoft.com/office/drawing/2014/main" id="{C3A049B5-C9BC-504F-89BE-2638F32BE4DC}"/>
              </a:ext>
            </a:extLst>
          </p:cNvPr>
          <p:cNvSpPr>
            <a:spLocks noChangeArrowheads="1"/>
          </p:cNvSpPr>
          <p:nvPr/>
        </p:nvSpPr>
        <p:spPr bwMode="auto">
          <a:xfrm>
            <a:off x="6057900" y="4814888"/>
            <a:ext cx="962025"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3" name="Freeform 12">
            <a:extLst>
              <a:ext uri="{FF2B5EF4-FFF2-40B4-BE49-F238E27FC236}">
                <a16:creationId xmlns:a16="http://schemas.microsoft.com/office/drawing/2014/main" id="{423B0BE1-5A1B-D74A-9FDC-FE08D685C894}"/>
              </a:ext>
            </a:extLst>
          </p:cNvPr>
          <p:cNvSpPr>
            <a:spLocks/>
          </p:cNvSpPr>
          <p:nvPr/>
        </p:nvSpPr>
        <p:spPr bwMode="auto">
          <a:xfrm>
            <a:off x="6796088" y="4379913"/>
            <a:ext cx="1389062" cy="1220787"/>
          </a:xfrm>
          <a:custGeom>
            <a:avLst/>
            <a:gdLst>
              <a:gd name="T0" fmla="*/ 0 w 954"/>
              <a:gd name="T1" fmla="*/ 2147483646 h 748"/>
              <a:gd name="T2" fmla="*/ 0 w 954"/>
              <a:gd name="T3" fmla="*/ 2147483646 h 748"/>
              <a:gd name="T4" fmla="*/ 2147483646 w 954"/>
              <a:gd name="T5" fmla="*/ 2147483646 h 748"/>
              <a:gd name="T6" fmla="*/ 2147483646 w 954"/>
              <a:gd name="T7" fmla="*/ 2147483646 h 748"/>
              <a:gd name="T8" fmla="*/ 2147483646 w 954"/>
              <a:gd name="T9" fmla="*/ 2147483646 h 748"/>
              <a:gd name="T10" fmla="*/ 2147483646 w 954"/>
              <a:gd name="T11" fmla="*/ 2147483646 h 748"/>
              <a:gd name="T12" fmla="*/ 2147483646 w 954"/>
              <a:gd name="T13" fmla="*/ 0 h 748"/>
              <a:gd name="T14" fmla="*/ 2147483646 w 954"/>
              <a:gd name="T15" fmla="*/ 0 h 748"/>
              <a:gd name="T16" fmla="*/ 2147483646 w 954"/>
              <a:gd name="T17" fmla="*/ 2147483646 h 748"/>
              <a:gd name="T18" fmla="*/ 2147483646 w 954"/>
              <a:gd name="T19" fmla="*/ 2147483646 h 748"/>
              <a:gd name="T20" fmla="*/ 2147483646 w 954"/>
              <a:gd name="T21" fmla="*/ 2147483646 h 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8">
                <a:moveTo>
                  <a:pt x="0" y="9"/>
                </a:moveTo>
                <a:lnTo>
                  <a:pt x="0" y="448"/>
                </a:lnTo>
                <a:lnTo>
                  <a:pt x="440" y="747"/>
                </a:lnTo>
                <a:lnTo>
                  <a:pt x="827" y="747"/>
                </a:lnTo>
                <a:lnTo>
                  <a:pt x="869" y="439"/>
                </a:lnTo>
                <a:lnTo>
                  <a:pt x="953" y="383"/>
                </a:lnTo>
                <a:lnTo>
                  <a:pt x="775" y="0"/>
                </a:lnTo>
                <a:lnTo>
                  <a:pt x="398" y="0"/>
                </a:lnTo>
                <a:lnTo>
                  <a:pt x="545" y="374"/>
                </a:lnTo>
                <a:lnTo>
                  <a:pt x="461" y="430"/>
                </a:lnTo>
                <a:lnTo>
                  <a:pt x="461" y="74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Oval 13">
            <a:extLst>
              <a:ext uri="{FF2B5EF4-FFF2-40B4-BE49-F238E27FC236}">
                <a16:creationId xmlns:a16="http://schemas.microsoft.com/office/drawing/2014/main" id="{32D5CC91-31DA-6446-9243-86418ABA2618}"/>
              </a:ext>
            </a:extLst>
          </p:cNvPr>
          <p:cNvSpPr>
            <a:spLocks noChangeArrowheads="1"/>
          </p:cNvSpPr>
          <p:nvPr/>
        </p:nvSpPr>
        <p:spPr bwMode="auto">
          <a:xfrm>
            <a:off x="7413625" y="4162425"/>
            <a:ext cx="1397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0" name="Oval 14">
            <a:extLst>
              <a:ext uri="{FF2B5EF4-FFF2-40B4-BE49-F238E27FC236}">
                <a16:creationId xmlns:a16="http://schemas.microsoft.com/office/drawing/2014/main" id="{655066C4-33CA-C64B-AFC5-BB1405AF0356}"/>
              </a:ext>
            </a:extLst>
          </p:cNvPr>
          <p:cNvSpPr>
            <a:spLocks noChangeArrowheads="1"/>
          </p:cNvSpPr>
          <p:nvPr/>
        </p:nvSpPr>
        <p:spPr bwMode="auto">
          <a:xfrm>
            <a:off x="7656513" y="4148138"/>
            <a:ext cx="141287" cy="13811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1" name="Rectangle 15">
            <a:extLst>
              <a:ext uri="{FF2B5EF4-FFF2-40B4-BE49-F238E27FC236}">
                <a16:creationId xmlns:a16="http://schemas.microsoft.com/office/drawing/2014/main" id="{7ACA1960-D004-3145-962B-C894CDC92AE9}"/>
              </a:ext>
            </a:extLst>
          </p:cNvPr>
          <p:cNvSpPr>
            <a:spLocks noChangeArrowheads="1"/>
          </p:cNvSpPr>
          <p:nvPr/>
        </p:nvSpPr>
        <p:spPr bwMode="auto">
          <a:xfrm>
            <a:off x="7442200" y="3736975"/>
            <a:ext cx="309563" cy="320675"/>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2" name="Rectangle 16">
            <a:extLst>
              <a:ext uri="{FF2B5EF4-FFF2-40B4-BE49-F238E27FC236}">
                <a16:creationId xmlns:a16="http://schemas.microsoft.com/office/drawing/2014/main" id="{4E81F0AE-7D89-104E-97C8-095D628B7CA8}"/>
              </a:ext>
            </a:extLst>
          </p:cNvPr>
          <p:cNvSpPr>
            <a:spLocks noChangeArrowheads="1"/>
          </p:cNvSpPr>
          <p:nvPr/>
        </p:nvSpPr>
        <p:spPr bwMode="auto">
          <a:xfrm>
            <a:off x="7535863" y="3611563"/>
            <a:ext cx="123825" cy="107950"/>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8" name="Freeform 17">
            <a:extLst>
              <a:ext uri="{FF2B5EF4-FFF2-40B4-BE49-F238E27FC236}">
                <a16:creationId xmlns:a16="http://schemas.microsoft.com/office/drawing/2014/main" id="{B641C864-F508-B54B-8174-3557DFEC53E5}"/>
              </a:ext>
            </a:extLst>
          </p:cNvPr>
          <p:cNvSpPr>
            <a:spLocks/>
          </p:cNvSpPr>
          <p:nvPr/>
        </p:nvSpPr>
        <p:spPr bwMode="auto">
          <a:xfrm>
            <a:off x="6478588" y="4305300"/>
            <a:ext cx="930275" cy="185738"/>
          </a:xfrm>
          <a:custGeom>
            <a:avLst/>
            <a:gdLst>
              <a:gd name="T0" fmla="*/ 0 w 639"/>
              <a:gd name="T1" fmla="*/ 0 h 114"/>
              <a:gd name="T2" fmla="*/ 2147483646 w 639"/>
              <a:gd name="T3" fmla="*/ 2147483646 h 114"/>
              <a:gd name="T4" fmla="*/ 2147483646 w 639"/>
              <a:gd name="T5" fmla="*/ 2147483646 h 114"/>
              <a:gd name="T6" fmla="*/ 0 60000 65536"/>
              <a:gd name="T7" fmla="*/ 0 60000 65536"/>
              <a:gd name="T8" fmla="*/ 0 60000 65536"/>
            </a:gdLst>
            <a:ahLst/>
            <a:cxnLst>
              <a:cxn ang="T6">
                <a:pos x="T0" y="T1"/>
              </a:cxn>
              <a:cxn ang="T7">
                <a:pos x="T2" y="T3"/>
              </a:cxn>
              <a:cxn ang="T8">
                <a:pos x="T4" y="T5"/>
              </a:cxn>
            </a:cxnLst>
            <a:rect l="0" t="0" r="r" b="b"/>
            <a:pathLst>
              <a:path w="639" h="114">
                <a:moveTo>
                  <a:pt x="0" y="0"/>
                </a:moveTo>
                <a:lnTo>
                  <a:pt x="512" y="113"/>
                </a:lnTo>
                <a:lnTo>
                  <a:pt x="638"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AutoShape 18">
            <a:extLst>
              <a:ext uri="{FF2B5EF4-FFF2-40B4-BE49-F238E27FC236}">
                <a16:creationId xmlns:a16="http://schemas.microsoft.com/office/drawing/2014/main" id="{A7270E15-2F10-0445-96B7-8B6C2F66709C}"/>
              </a:ext>
            </a:extLst>
          </p:cNvPr>
          <p:cNvSpPr>
            <a:spLocks noChangeArrowheads="1"/>
          </p:cNvSpPr>
          <p:nvPr/>
        </p:nvSpPr>
        <p:spPr bwMode="auto">
          <a:xfrm flipH="1">
            <a:off x="7031038" y="3068638"/>
            <a:ext cx="279400"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5" name="AutoShape 19">
            <a:extLst>
              <a:ext uri="{FF2B5EF4-FFF2-40B4-BE49-F238E27FC236}">
                <a16:creationId xmlns:a16="http://schemas.microsoft.com/office/drawing/2014/main" id="{23E531E0-A5CE-8644-951F-68BBDC652658}"/>
              </a:ext>
            </a:extLst>
          </p:cNvPr>
          <p:cNvSpPr>
            <a:spLocks noChangeArrowheads="1"/>
          </p:cNvSpPr>
          <p:nvPr/>
        </p:nvSpPr>
        <p:spPr bwMode="auto">
          <a:xfrm flipH="1">
            <a:off x="7077075" y="32305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91" name="Freeform 20">
            <a:extLst>
              <a:ext uri="{FF2B5EF4-FFF2-40B4-BE49-F238E27FC236}">
                <a16:creationId xmlns:a16="http://schemas.microsoft.com/office/drawing/2014/main" id="{6C7E81F1-00B2-C043-B6A2-D01CE13A7B85}"/>
              </a:ext>
            </a:extLst>
          </p:cNvPr>
          <p:cNvSpPr>
            <a:spLocks/>
          </p:cNvSpPr>
          <p:nvPr/>
        </p:nvSpPr>
        <p:spPr bwMode="auto">
          <a:xfrm>
            <a:off x="3684588" y="42052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Freeform 21">
            <a:extLst>
              <a:ext uri="{FF2B5EF4-FFF2-40B4-BE49-F238E27FC236}">
                <a16:creationId xmlns:a16="http://schemas.microsoft.com/office/drawing/2014/main" id="{F9539E6E-27EB-0443-B5F5-8C5D2571DD77}"/>
              </a:ext>
            </a:extLst>
          </p:cNvPr>
          <p:cNvSpPr>
            <a:spLocks/>
          </p:cNvSpPr>
          <p:nvPr/>
        </p:nvSpPr>
        <p:spPr bwMode="auto">
          <a:xfrm>
            <a:off x="3675063" y="4186238"/>
            <a:ext cx="139700" cy="1206500"/>
          </a:xfrm>
          <a:custGeom>
            <a:avLst/>
            <a:gdLst>
              <a:gd name="T0" fmla="*/ 0 w 96"/>
              <a:gd name="T1" fmla="*/ 0 h 740"/>
              <a:gd name="T2" fmla="*/ 0 w 96"/>
              <a:gd name="T3" fmla="*/ 2147483646 h 740"/>
              <a:gd name="T4" fmla="*/ 2147483646 w 96"/>
              <a:gd name="T5" fmla="*/ 2147483646 h 740"/>
              <a:gd name="T6" fmla="*/ 2147483646 w 96"/>
              <a:gd name="T7" fmla="*/ 2147483646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40">
                <a:moveTo>
                  <a:pt x="0" y="0"/>
                </a:moveTo>
                <a:lnTo>
                  <a:pt x="0" y="620"/>
                </a:lnTo>
                <a:lnTo>
                  <a:pt x="95" y="739"/>
                </a:lnTo>
                <a:lnTo>
                  <a:pt x="83"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AutoShape 22">
            <a:extLst>
              <a:ext uri="{FF2B5EF4-FFF2-40B4-BE49-F238E27FC236}">
                <a16:creationId xmlns:a16="http://schemas.microsoft.com/office/drawing/2014/main" id="{8AD65F0B-D8EC-D44B-87D6-46B047474349}"/>
              </a:ext>
            </a:extLst>
          </p:cNvPr>
          <p:cNvSpPr>
            <a:spLocks noChangeArrowheads="1"/>
          </p:cNvSpPr>
          <p:nvPr/>
        </p:nvSpPr>
        <p:spPr bwMode="auto">
          <a:xfrm flipH="1">
            <a:off x="936625" y="3778250"/>
            <a:ext cx="1862138" cy="520700"/>
          </a:xfrm>
          <a:prstGeom prst="cube">
            <a:avLst>
              <a:gd name="adj" fmla="val 24995"/>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9" name="Line 23">
            <a:extLst>
              <a:ext uri="{FF2B5EF4-FFF2-40B4-BE49-F238E27FC236}">
                <a16:creationId xmlns:a16="http://schemas.microsoft.com/office/drawing/2014/main" id="{D6CA4E51-1833-3243-BBE0-F0E7620F915E}"/>
              </a:ext>
            </a:extLst>
          </p:cNvPr>
          <p:cNvSpPr>
            <a:spLocks noChangeShapeType="1"/>
          </p:cNvSpPr>
          <p:nvPr/>
        </p:nvSpPr>
        <p:spPr bwMode="auto">
          <a:xfrm>
            <a:off x="2935288" y="429101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0" name="AutoShape 24">
            <a:extLst>
              <a:ext uri="{FF2B5EF4-FFF2-40B4-BE49-F238E27FC236}">
                <a16:creationId xmlns:a16="http://schemas.microsoft.com/office/drawing/2014/main" id="{4A45C405-B35A-0E4C-BC4D-49F39EC51F82}"/>
              </a:ext>
            </a:extLst>
          </p:cNvPr>
          <p:cNvSpPr>
            <a:spLocks noChangeArrowheads="1"/>
          </p:cNvSpPr>
          <p:nvPr/>
        </p:nvSpPr>
        <p:spPr bwMode="auto">
          <a:xfrm flipH="1">
            <a:off x="1516063" y="4129088"/>
            <a:ext cx="1527175"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8696" name="Group 25">
            <a:extLst>
              <a:ext uri="{FF2B5EF4-FFF2-40B4-BE49-F238E27FC236}">
                <a16:creationId xmlns:a16="http://schemas.microsoft.com/office/drawing/2014/main" id="{84B233C5-317C-A74C-B36B-030454B10070}"/>
              </a:ext>
            </a:extLst>
          </p:cNvPr>
          <p:cNvGrpSpPr>
            <a:grpSpLocks/>
          </p:cNvGrpSpPr>
          <p:nvPr/>
        </p:nvGrpSpPr>
        <p:grpSpPr bwMode="auto">
          <a:xfrm>
            <a:off x="4775200" y="4235450"/>
            <a:ext cx="279400" cy="157163"/>
            <a:chOff x="3279" y="2597"/>
            <a:chExt cx="191" cy="96"/>
          </a:xfrm>
        </p:grpSpPr>
        <p:sp>
          <p:nvSpPr>
            <p:cNvPr id="28717" name="Freeform 26">
              <a:extLst>
                <a:ext uri="{FF2B5EF4-FFF2-40B4-BE49-F238E27FC236}">
                  <a16:creationId xmlns:a16="http://schemas.microsoft.com/office/drawing/2014/main" id="{74F9F03B-44DB-BF4D-B7BD-729EC86EB99F}"/>
                </a:ext>
              </a:extLst>
            </p:cNvPr>
            <p:cNvSpPr>
              <a:spLocks/>
            </p:cNvSpPr>
            <p:nvPr/>
          </p:nvSpPr>
          <p:spPr bwMode="auto">
            <a:xfrm>
              <a:off x="3285" y="2626"/>
              <a:ext cx="185" cy="67"/>
            </a:xfrm>
            <a:custGeom>
              <a:avLst/>
              <a:gdLst>
                <a:gd name="T0" fmla="*/ 0 w 185"/>
                <a:gd name="T1" fmla="*/ 0 h 67"/>
                <a:gd name="T2" fmla="*/ 0 w 185"/>
                <a:gd name="T3" fmla="*/ 56 h 67"/>
                <a:gd name="T4" fmla="*/ 43 w 185"/>
                <a:gd name="T5" fmla="*/ 63 h 67"/>
                <a:gd name="T6" fmla="*/ 82 w 185"/>
                <a:gd name="T7" fmla="*/ 66 h 67"/>
                <a:gd name="T8" fmla="*/ 114 w 185"/>
                <a:gd name="T9" fmla="*/ 66 h 67"/>
                <a:gd name="T10" fmla="*/ 133 w 185"/>
                <a:gd name="T11" fmla="*/ 63 h 67"/>
                <a:gd name="T12" fmla="*/ 164 w 185"/>
                <a:gd name="T13" fmla="*/ 52 h 67"/>
                <a:gd name="T14" fmla="*/ 180 w 185"/>
                <a:gd name="T15" fmla="*/ 42 h 67"/>
                <a:gd name="T16" fmla="*/ 184 w 185"/>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7">
                  <a:moveTo>
                    <a:pt x="0" y="0"/>
                  </a:moveTo>
                  <a:lnTo>
                    <a:pt x="0" y="56"/>
                  </a:lnTo>
                  <a:lnTo>
                    <a:pt x="43" y="63"/>
                  </a:lnTo>
                  <a:lnTo>
                    <a:pt x="82" y="66"/>
                  </a:lnTo>
                  <a:lnTo>
                    <a:pt x="114" y="66"/>
                  </a:lnTo>
                  <a:lnTo>
                    <a:pt x="133" y="63"/>
                  </a:lnTo>
                  <a:lnTo>
                    <a:pt x="164" y="52"/>
                  </a:lnTo>
                  <a:lnTo>
                    <a:pt x="180" y="42"/>
                  </a:lnTo>
                  <a:lnTo>
                    <a:pt x="184"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Oval 27">
              <a:extLst>
                <a:ext uri="{FF2B5EF4-FFF2-40B4-BE49-F238E27FC236}">
                  <a16:creationId xmlns:a16="http://schemas.microsoft.com/office/drawing/2014/main" id="{2571F7BB-1C49-7340-BA2C-7FBA9E2A0F7C}"/>
                </a:ext>
              </a:extLst>
            </p:cNvPr>
            <p:cNvSpPr>
              <a:spLocks noChangeArrowheads="1"/>
            </p:cNvSpPr>
            <p:nvPr/>
          </p:nvSpPr>
          <p:spPr bwMode="auto">
            <a:xfrm>
              <a:off x="3279" y="2597"/>
              <a:ext cx="181"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8697" name="Group 28">
            <a:extLst>
              <a:ext uri="{FF2B5EF4-FFF2-40B4-BE49-F238E27FC236}">
                <a16:creationId xmlns:a16="http://schemas.microsoft.com/office/drawing/2014/main" id="{DD8B3CDE-3966-C54A-BA26-F474F098B9A2}"/>
              </a:ext>
            </a:extLst>
          </p:cNvPr>
          <p:cNvGrpSpPr>
            <a:grpSpLocks/>
          </p:cNvGrpSpPr>
          <p:nvPr/>
        </p:nvGrpSpPr>
        <p:grpSpPr bwMode="auto">
          <a:xfrm>
            <a:off x="4429125" y="4248150"/>
            <a:ext cx="274638" cy="157163"/>
            <a:chOff x="3041" y="2605"/>
            <a:chExt cx="189" cy="96"/>
          </a:xfrm>
        </p:grpSpPr>
        <p:sp>
          <p:nvSpPr>
            <p:cNvPr id="28715" name="Freeform 29">
              <a:extLst>
                <a:ext uri="{FF2B5EF4-FFF2-40B4-BE49-F238E27FC236}">
                  <a16:creationId xmlns:a16="http://schemas.microsoft.com/office/drawing/2014/main" id="{FADE464B-58A6-274D-BA72-654F48925833}"/>
                </a:ext>
              </a:extLst>
            </p:cNvPr>
            <p:cNvSpPr>
              <a:spLocks/>
            </p:cNvSpPr>
            <p:nvPr/>
          </p:nvSpPr>
          <p:spPr bwMode="auto">
            <a:xfrm>
              <a:off x="3045" y="2633"/>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Oval 30">
              <a:extLst>
                <a:ext uri="{FF2B5EF4-FFF2-40B4-BE49-F238E27FC236}">
                  <a16:creationId xmlns:a16="http://schemas.microsoft.com/office/drawing/2014/main" id="{42152234-752F-3042-9FE9-F394449EFC07}"/>
                </a:ext>
              </a:extLst>
            </p:cNvPr>
            <p:cNvSpPr>
              <a:spLocks noChangeArrowheads="1"/>
            </p:cNvSpPr>
            <p:nvPr/>
          </p:nvSpPr>
          <p:spPr bwMode="auto">
            <a:xfrm>
              <a:off x="3041" y="2605"/>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4363" name="Oval 31">
            <a:extLst>
              <a:ext uri="{FF2B5EF4-FFF2-40B4-BE49-F238E27FC236}">
                <a16:creationId xmlns:a16="http://schemas.microsoft.com/office/drawing/2014/main" id="{81FB5DC6-A9EC-8741-9B95-A4D159A60E28}"/>
              </a:ext>
            </a:extLst>
          </p:cNvPr>
          <p:cNvSpPr>
            <a:spLocks noChangeArrowheads="1"/>
          </p:cNvSpPr>
          <p:nvPr/>
        </p:nvSpPr>
        <p:spPr bwMode="auto">
          <a:xfrm>
            <a:off x="4545013" y="4271963"/>
            <a:ext cx="44450"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4" name="Oval 32">
            <a:extLst>
              <a:ext uri="{FF2B5EF4-FFF2-40B4-BE49-F238E27FC236}">
                <a16:creationId xmlns:a16="http://schemas.microsoft.com/office/drawing/2014/main" id="{537D82CC-00D7-4E4C-B51A-64DA51939D54}"/>
              </a:ext>
            </a:extLst>
          </p:cNvPr>
          <p:cNvSpPr>
            <a:spLocks noChangeArrowheads="1"/>
          </p:cNvSpPr>
          <p:nvPr/>
        </p:nvSpPr>
        <p:spPr bwMode="auto">
          <a:xfrm>
            <a:off x="4894263" y="4268788"/>
            <a:ext cx="44450" cy="25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5" name="Line 33">
            <a:extLst>
              <a:ext uri="{FF2B5EF4-FFF2-40B4-BE49-F238E27FC236}">
                <a16:creationId xmlns:a16="http://schemas.microsoft.com/office/drawing/2014/main" id="{BA7FEFCB-6DEB-FE4F-B131-52B758777A15}"/>
              </a:ext>
            </a:extLst>
          </p:cNvPr>
          <p:cNvSpPr>
            <a:spLocks noChangeShapeType="1"/>
          </p:cNvSpPr>
          <p:nvPr/>
        </p:nvSpPr>
        <p:spPr bwMode="auto">
          <a:xfrm>
            <a:off x="3813175" y="44148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6" name="Line 34">
            <a:extLst>
              <a:ext uri="{FF2B5EF4-FFF2-40B4-BE49-F238E27FC236}">
                <a16:creationId xmlns:a16="http://schemas.microsoft.com/office/drawing/2014/main" id="{79DF9C8D-5A5D-384C-93DD-7ED973E31A1B}"/>
              </a:ext>
            </a:extLst>
          </p:cNvPr>
          <p:cNvSpPr>
            <a:spLocks noChangeShapeType="1"/>
          </p:cNvSpPr>
          <p:nvPr/>
        </p:nvSpPr>
        <p:spPr bwMode="auto">
          <a:xfrm>
            <a:off x="7600950" y="4991100"/>
            <a:ext cx="5889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7" name="Line 35">
            <a:extLst>
              <a:ext uri="{FF2B5EF4-FFF2-40B4-BE49-F238E27FC236}">
                <a16:creationId xmlns:a16="http://schemas.microsoft.com/office/drawing/2014/main" id="{6FE4C729-6622-FB40-8CC2-C5F2872576DB}"/>
              </a:ext>
            </a:extLst>
          </p:cNvPr>
          <p:cNvSpPr>
            <a:spLocks noChangeShapeType="1"/>
          </p:cNvSpPr>
          <p:nvPr/>
        </p:nvSpPr>
        <p:spPr bwMode="auto">
          <a:xfrm>
            <a:off x="7532688" y="5059363"/>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8703" name="Freeform 36">
            <a:extLst>
              <a:ext uri="{FF2B5EF4-FFF2-40B4-BE49-F238E27FC236}">
                <a16:creationId xmlns:a16="http://schemas.microsoft.com/office/drawing/2014/main" id="{FAAEC7A6-3624-5947-88AF-AEC75EAF5CBA}"/>
              </a:ext>
            </a:extLst>
          </p:cNvPr>
          <p:cNvSpPr>
            <a:spLocks/>
          </p:cNvSpPr>
          <p:nvPr/>
        </p:nvSpPr>
        <p:spPr bwMode="auto">
          <a:xfrm>
            <a:off x="1530350" y="3440113"/>
            <a:ext cx="5762625" cy="1784350"/>
          </a:xfrm>
          <a:custGeom>
            <a:avLst/>
            <a:gdLst>
              <a:gd name="T0" fmla="*/ 0 w 3956"/>
              <a:gd name="T1" fmla="*/ 0 h 1094"/>
              <a:gd name="T2" fmla="*/ 2147483646 w 3956"/>
              <a:gd name="T3" fmla="*/ 0 h 1094"/>
              <a:gd name="T4" fmla="*/ 2147483646 w 3956"/>
              <a:gd name="T5" fmla="*/ 2147483646 h 1094"/>
              <a:gd name="T6" fmla="*/ 2147483646 w 3956"/>
              <a:gd name="T7" fmla="*/ 2147483646 h 1094"/>
              <a:gd name="T8" fmla="*/ 2147483646 w 3956"/>
              <a:gd name="T9" fmla="*/ 2147483646 h 1094"/>
              <a:gd name="T10" fmla="*/ 2147483646 w 3956"/>
              <a:gd name="T11" fmla="*/ 2147483646 h 1094"/>
              <a:gd name="T12" fmla="*/ 2147483646 w 3956"/>
              <a:gd name="T13" fmla="*/ 2147483646 h 1094"/>
              <a:gd name="T14" fmla="*/ 2147483646 w 3956"/>
              <a:gd name="T15" fmla="*/ 2147483646 h 1094"/>
              <a:gd name="T16" fmla="*/ 2147483646 w 3956"/>
              <a:gd name="T17" fmla="*/ 2147483646 h 1094"/>
              <a:gd name="T18" fmla="*/ 2147483646 w 3956"/>
              <a:gd name="T19" fmla="*/ 2147483646 h 1094"/>
              <a:gd name="T20" fmla="*/ 2147483646 w 3956"/>
              <a:gd name="T21" fmla="*/ 2147483646 h 1094"/>
              <a:gd name="T22" fmla="*/ 2147483646 w 3956"/>
              <a:gd name="T23" fmla="*/ 2147483646 h 1094"/>
              <a:gd name="T24" fmla="*/ 2147483646 w 3956"/>
              <a:gd name="T25" fmla="*/ 2147483646 h 1094"/>
              <a:gd name="T26" fmla="*/ 2147483646 w 3956"/>
              <a:gd name="T27" fmla="*/ 2147483646 h 1094"/>
              <a:gd name="T28" fmla="*/ 2147483646 w 3956"/>
              <a:gd name="T29" fmla="*/ 2147483646 h 1094"/>
              <a:gd name="T30" fmla="*/ 2147483646 w 3956"/>
              <a:gd name="T31" fmla="*/ 2147483646 h 10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6" h="1094">
                <a:moveTo>
                  <a:pt x="0" y="0"/>
                </a:moveTo>
                <a:lnTo>
                  <a:pt x="1978" y="0"/>
                </a:lnTo>
                <a:lnTo>
                  <a:pt x="1657" y="235"/>
                </a:lnTo>
                <a:lnTo>
                  <a:pt x="2694" y="238"/>
                </a:lnTo>
                <a:lnTo>
                  <a:pt x="1661" y="355"/>
                </a:lnTo>
                <a:lnTo>
                  <a:pt x="2711" y="343"/>
                </a:lnTo>
                <a:lnTo>
                  <a:pt x="2778" y="536"/>
                </a:lnTo>
                <a:lnTo>
                  <a:pt x="2790" y="872"/>
                </a:lnTo>
                <a:lnTo>
                  <a:pt x="3896" y="872"/>
                </a:lnTo>
                <a:lnTo>
                  <a:pt x="3924" y="565"/>
                </a:lnTo>
                <a:lnTo>
                  <a:pt x="3955" y="925"/>
                </a:lnTo>
                <a:lnTo>
                  <a:pt x="2460" y="925"/>
                </a:lnTo>
                <a:lnTo>
                  <a:pt x="1930" y="715"/>
                </a:lnTo>
                <a:lnTo>
                  <a:pt x="1695" y="914"/>
                </a:lnTo>
                <a:lnTo>
                  <a:pt x="1989" y="1093"/>
                </a:lnTo>
                <a:lnTo>
                  <a:pt x="2966" y="1093"/>
                </a:lnTo>
              </a:path>
            </a:pathLst>
          </a:custGeom>
          <a:noFill/>
          <a:ln w="508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Rectangle 37">
            <a:extLst>
              <a:ext uri="{FF2B5EF4-FFF2-40B4-BE49-F238E27FC236}">
                <a16:creationId xmlns:a16="http://schemas.microsoft.com/office/drawing/2014/main" id="{1FC43A12-C257-A045-9623-B00E36BA7EF1}"/>
              </a:ext>
            </a:extLst>
          </p:cNvPr>
          <p:cNvSpPr>
            <a:spLocks noChangeArrowheads="1"/>
          </p:cNvSpPr>
          <p:nvPr/>
        </p:nvSpPr>
        <p:spPr bwMode="auto">
          <a:xfrm>
            <a:off x="800100" y="0"/>
            <a:ext cx="7772400" cy="11445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b="1" dirty="0">
                <a:solidFill>
                  <a:schemeClr val="tx2"/>
                </a:solidFill>
              </a:rPr>
              <a:t>e.g. MRC 1024 System</a:t>
            </a:r>
          </a:p>
        </p:txBody>
      </p:sp>
      <p:sp>
        <p:nvSpPr>
          <p:cNvPr id="14370" name="Rectangle 38">
            <a:extLst>
              <a:ext uri="{FF2B5EF4-FFF2-40B4-BE49-F238E27FC236}">
                <a16:creationId xmlns:a16="http://schemas.microsoft.com/office/drawing/2014/main" id="{915ED320-C6C2-1444-B2AF-A296BA9DBBF8}"/>
              </a:ext>
            </a:extLst>
          </p:cNvPr>
          <p:cNvSpPr>
            <a:spLocks noChangeArrowheads="1"/>
          </p:cNvSpPr>
          <p:nvPr/>
        </p:nvSpPr>
        <p:spPr bwMode="auto">
          <a:xfrm>
            <a:off x="2398037" y="1366838"/>
            <a:ext cx="4486037"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dirty="0"/>
              <a:t>Light Path Concept for Confocal</a:t>
            </a:r>
          </a:p>
        </p:txBody>
      </p:sp>
      <p:sp>
        <p:nvSpPr>
          <p:cNvPr id="14371" name="Rectangle 39">
            <a:extLst>
              <a:ext uri="{FF2B5EF4-FFF2-40B4-BE49-F238E27FC236}">
                <a16:creationId xmlns:a16="http://schemas.microsoft.com/office/drawing/2014/main" id="{EA493B59-8C50-EB41-816F-9B7094A8858B}"/>
              </a:ext>
            </a:extLst>
          </p:cNvPr>
          <p:cNvSpPr>
            <a:spLocks noChangeArrowheads="1"/>
          </p:cNvSpPr>
          <p:nvPr/>
        </p:nvSpPr>
        <p:spPr bwMode="auto">
          <a:xfrm>
            <a:off x="5624513" y="5057775"/>
            <a:ext cx="260350" cy="27463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2" name="Rectangle 40">
            <a:extLst>
              <a:ext uri="{FF2B5EF4-FFF2-40B4-BE49-F238E27FC236}">
                <a16:creationId xmlns:a16="http://schemas.microsoft.com/office/drawing/2014/main" id="{0CC670D6-E685-4F4F-BC5A-0AF972BD85BC}"/>
              </a:ext>
            </a:extLst>
          </p:cNvPr>
          <p:cNvSpPr>
            <a:spLocks noChangeArrowheads="1"/>
          </p:cNvSpPr>
          <p:nvPr/>
        </p:nvSpPr>
        <p:spPr bwMode="auto">
          <a:xfrm>
            <a:off x="3865563" y="4849813"/>
            <a:ext cx="282575" cy="276225"/>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3" name="Rectangle 41">
            <a:extLst>
              <a:ext uri="{FF2B5EF4-FFF2-40B4-BE49-F238E27FC236}">
                <a16:creationId xmlns:a16="http://schemas.microsoft.com/office/drawing/2014/main" id="{F01698A3-AA4C-DB43-B503-66472E1E6513}"/>
              </a:ext>
            </a:extLst>
          </p:cNvPr>
          <p:cNvSpPr>
            <a:spLocks noChangeArrowheads="1"/>
          </p:cNvSpPr>
          <p:nvPr/>
        </p:nvSpPr>
        <p:spPr bwMode="auto">
          <a:xfrm>
            <a:off x="4432300" y="4946650"/>
            <a:ext cx="257175" cy="2349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4" name="Oval 42">
            <a:extLst>
              <a:ext uri="{FF2B5EF4-FFF2-40B4-BE49-F238E27FC236}">
                <a16:creationId xmlns:a16="http://schemas.microsoft.com/office/drawing/2014/main" id="{AEB1073F-1A6C-2849-A438-F9622E5CCA60}"/>
              </a:ext>
            </a:extLst>
          </p:cNvPr>
          <p:cNvSpPr>
            <a:spLocks noChangeArrowheads="1"/>
          </p:cNvSpPr>
          <p:nvPr/>
        </p:nvSpPr>
        <p:spPr bwMode="auto">
          <a:xfrm>
            <a:off x="7669213" y="5222875"/>
            <a:ext cx="160337" cy="17938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5" name="Text Box 43">
            <a:extLst>
              <a:ext uri="{FF2B5EF4-FFF2-40B4-BE49-F238E27FC236}">
                <a16:creationId xmlns:a16="http://schemas.microsoft.com/office/drawing/2014/main" id="{1344D369-73D0-5A4A-A59E-7E5EEB25A7FA}"/>
              </a:ext>
            </a:extLst>
          </p:cNvPr>
          <p:cNvSpPr txBox="1">
            <a:spLocks noChangeArrowheads="1"/>
          </p:cNvSpPr>
          <p:nvPr/>
        </p:nvSpPr>
        <p:spPr bwMode="auto">
          <a:xfrm>
            <a:off x="4257675" y="5967413"/>
            <a:ext cx="11191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a:t>PMT</a:t>
            </a:r>
          </a:p>
        </p:txBody>
      </p:sp>
      <p:sp>
        <p:nvSpPr>
          <p:cNvPr id="14376" name="Line 44">
            <a:extLst>
              <a:ext uri="{FF2B5EF4-FFF2-40B4-BE49-F238E27FC236}">
                <a16:creationId xmlns:a16="http://schemas.microsoft.com/office/drawing/2014/main" id="{DF9C9B34-4FC2-954E-A76F-4D6C1D462F32}"/>
              </a:ext>
            </a:extLst>
          </p:cNvPr>
          <p:cNvSpPr>
            <a:spLocks noChangeShapeType="1"/>
          </p:cNvSpPr>
          <p:nvPr/>
        </p:nvSpPr>
        <p:spPr bwMode="auto">
          <a:xfrm flipH="1" flipV="1">
            <a:off x="4051300" y="5237163"/>
            <a:ext cx="454025" cy="758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7" name="Line 45">
            <a:extLst>
              <a:ext uri="{FF2B5EF4-FFF2-40B4-BE49-F238E27FC236}">
                <a16:creationId xmlns:a16="http://schemas.microsoft.com/office/drawing/2014/main" id="{71644368-38B4-4840-B4E7-B75C2D16662A}"/>
              </a:ext>
            </a:extLst>
          </p:cNvPr>
          <p:cNvSpPr>
            <a:spLocks noChangeShapeType="1"/>
          </p:cNvSpPr>
          <p:nvPr/>
        </p:nvSpPr>
        <p:spPr bwMode="auto">
          <a:xfrm flipH="1" flipV="1">
            <a:off x="4616450" y="5276850"/>
            <a:ext cx="49213" cy="663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8" name="Line 46">
            <a:extLst>
              <a:ext uri="{FF2B5EF4-FFF2-40B4-BE49-F238E27FC236}">
                <a16:creationId xmlns:a16="http://schemas.microsoft.com/office/drawing/2014/main" id="{ADCCF912-12F8-A14D-826E-4C1803447CB3}"/>
              </a:ext>
            </a:extLst>
          </p:cNvPr>
          <p:cNvSpPr>
            <a:spLocks noChangeShapeType="1"/>
          </p:cNvSpPr>
          <p:nvPr/>
        </p:nvSpPr>
        <p:spPr bwMode="auto">
          <a:xfrm flipV="1">
            <a:off x="4849813" y="5360988"/>
            <a:ext cx="838200"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9" name="Line 47">
            <a:extLst>
              <a:ext uri="{FF2B5EF4-FFF2-40B4-BE49-F238E27FC236}">
                <a16:creationId xmlns:a16="http://schemas.microsoft.com/office/drawing/2014/main" id="{C034D921-8FFD-2C45-8C7B-B02A30D593F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19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DEC8A12-8D42-0948-8984-7172AFCB63A6}"/>
              </a:ext>
            </a:extLst>
          </p:cNvPr>
          <p:cNvSpPr>
            <a:spLocks noGrp="1" noChangeArrowheads="1"/>
          </p:cNvSpPr>
          <p:nvPr>
            <p:ph type="title"/>
          </p:nvPr>
        </p:nvSpPr>
        <p:spPr>
          <a:xfrm>
            <a:off x="817563" y="-173038"/>
            <a:ext cx="7770812" cy="1143001"/>
          </a:xfrm>
        </p:spPr>
        <p:txBody>
          <a:bodyPr/>
          <a:lstStyle/>
          <a:p>
            <a:pPr>
              <a:defRPr/>
            </a:pPr>
            <a:r>
              <a:rPr lang="en-US" altLang="en-US"/>
              <a:t>Optical Mixer - MRC 1024 UV</a:t>
            </a:r>
          </a:p>
        </p:txBody>
      </p:sp>
      <p:sp>
        <p:nvSpPr>
          <p:cNvPr id="15363" name="Rectangle 3">
            <a:extLst>
              <a:ext uri="{FF2B5EF4-FFF2-40B4-BE49-F238E27FC236}">
                <a16:creationId xmlns:a16="http://schemas.microsoft.com/office/drawing/2014/main" id="{3ED9AEB6-4870-604D-955C-CA2B5E499C25}"/>
              </a:ext>
            </a:extLst>
          </p:cNvPr>
          <p:cNvSpPr>
            <a:spLocks noChangeArrowheads="1"/>
          </p:cNvSpPr>
          <p:nvPr/>
        </p:nvSpPr>
        <p:spPr bwMode="auto">
          <a:xfrm>
            <a:off x="5292725" y="1593850"/>
            <a:ext cx="2994025" cy="4337050"/>
          </a:xfrm>
          <a:prstGeom prst="rect">
            <a:avLst/>
          </a:prstGeom>
          <a:solidFill>
            <a:srgbClr val="EEEEEE"/>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3" name="Freeform 4">
            <a:extLst>
              <a:ext uri="{FF2B5EF4-FFF2-40B4-BE49-F238E27FC236}">
                <a16:creationId xmlns:a16="http://schemas.microsoft.com/office/drawing/2014/main" id="{7CA9FC60-F915-8D49-AD9D-484E02691DA2}"/>
              </a:ext>
            </a:extLst>
          </p:cNvPr>
          <p:cNvSpPr>
            <a:spLocks/>
          </p:cNvSpPr>
          <p:nvPr/>
        </p:nvSpPr>
        <p:spPr bwMode="auto">
          <a:xfrm>
            <a:off x="4956175" y="2130425"/>
            <a:ext cx="2943225" cy="4129088"/>
          </a:xfrm>
          <a:custGeom>
            <a:avLst/>
            <a:gdLst>
              <a:gd name="T0" fmla="*/ 0 w 3925"/>
              <a:gd name="T1" fmla="*/ 0 h 2127"/>
              <a:gd name="T2" fmla="*/ 2147483646 w 3925"/>
              <a:gd name="T3" fmla="*/ 0 h 2127"/>
              <a:gd name="T4" fmla="*/ 2147483646 w 3925"/>
              <a:gd name="T5" fmla="*/ 2147483646 h 2127"/>
              <a:gd name="T6" fmla="*/ 0 60000 65536"/>
              <a:gd name="T7" fmla="*/ 0 60000 65536"/>
              <a:gd name="T8" fmla="*/ 0 60000 65536"/>
            </a:gdLst>
            <a:ahLst/>
            <a:cxnLst>
              <a:cxn ang="T6">
                <a:pos x="T0" y="T1"/>
              </a:cxn>
              <a:cxn ang="T7">
                <a:pos x="T2" y="T3"/>
              </a:cxn>
              <a:cxn ang="T8">
                <a:pos x="T4" y="T5"/>
              </a:cxn>
            </a:cxnLst>
            <a:rect l="0" t="0" r="r" b="b"/>
            <a:pathLst>
              <a:path w="3925" h="2127">
                <a:moveTo>
                  <a:pt x="0" y="0"/>
                </a:moveTo>
                <a:lnTo>
                  <a:pt x="3924" y="0"/>
                </a:lnTo>
                <a:lnTo>
                  <a:pt x="3924" y="2126"/>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Freeform 5">
            <a:extLst>
              <a:ext uri="{FF2B5EF4-FFF2-40B4-BE49-F238E27FC236}">
                <a16:creationId xmlns:a16="http://schemas.microsoft.com/office/drawing/2014/main" id="{63F7201F-07BA-E04C-A9A0-64FD13D6375D}"/>
              </a:ext>
            </a:extLst>
          </p:cNvPr>
          <p:cNvSpPr>
            <a:spLocks/>
          </p:cNvSpPr>
          <p:nvPr/>
        </p:nvSpPr>
        <p:spPr bwMode="auto">
          <a:xfrm>
            <a:off x="4937125" y="5281613"/>
            <a:ext cx="2911475" cy="998537"/>
          </a:xfrm>
          <a:custGeom>
            <a:avLst/>
            <a:gdLst>
              <a:gd name="T0" fmla="*/ 0 w 3885"/>
              <a:gd name="T1" fmla="*/ 0 h 515"/>
              <a:gd name="T2" fmla="*/ 2147483646 w 3885"/>
              <a:gd name="T3" fmla="*/ 0 h 515"/>
              <a:gd name="T4" fmla="*/ 2147483646 w 3885"/>
              <a:gd name="T5" fmla="*/ 0 h 515"/>
              <a:gd name="T6" fmla="*/ 2147483646 w 3885"/>
              <a:gd name="T7" fmla="*/ 0 h 515"/>
              <a:gd name="T8" fmla="*/ 2147483646 w 3885"/>
              <a:gd name="T9" fmla="*/ 2147483646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85" h="515">
                <a:moveTo>
                  <a:pt x="0" y="0"/>
                </a:moveTo>
                <a:lnTo>
                  <a:pt x="194" y="0"/>
                </a:lnTo>
                <a:lnTo>
                  <a:pt x="375" y="0"/>
                </a:lnTo>
                <a:lnTo>
                  <a:pt x="3884" y="0"/>
                </a:lnTo>
                <a:lnTo>
                  <a:pt x="3884" y="514"/>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6">
            <a:extLst>
              <a:ext uri="{FF2B5EF4-FFF2-40B4-BE49-F238E27FC236}">
                <a16:creationId xmlns:a16="http://schemas.microsoft.com/office/drawing/2014/main" id="{8AF6ABDD-B5D1-A141-BDE6-1CF1F52DF6B7}"/>
              </a:ext>
            </a:extLst>
          </p:cNvPr>
          <p:cNvSpPr>
            <a:spLocks/>
          </p:cNvSpPr>
          <p:nvPr/>
        </p:nvSpPr>
        <p:spPr bwMode="auto">
          <a:xfrm>
            <a:off x="4878388" y="5372100"/>
            <a:ext cx="2941637" cy="908050"/>
          </a:xfrm>
          <a:custGeom>
            <a:avLst/>
            <a:gdLst>
              <a:gd name="T0" fmla="*/ 0 w 3925"/>
              <a:gd name="T1" fmla="*/ 0 h 468"/>
              <a:gd name="T2" fmla="*/ 2147483646 w 3925"/>
              <a:gd name="T3" fmla="*/ 0 h 468"/>
              <a:gd name="T4" fmla="*/ 2147483646 w 3925"/>
              <a:gd name="T5" fmla="*/ 0 h 468"/>
              <a:gd name="T6" fmla="*/ 2147483646 w 3925"/>
              <a:gd name="T7" fmla="*/ 0 h 468"/>
              <a:gd name="T8" fmla="*/ 2147483646 w 3925"/>
              <a:gd name="T9" fmla="*/ 2147483646 h 4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8">
                <a:moveTo>
                  <a:pt x="0" y="0"/>
                </a:moveTo>
                <a:lnTo>
                  <a:pt x="196" y="0"/>
                </a:lnTo>
                <a:lnTo>
                  <a:pt x="379" y="0"/>
                </a:lnTo>
                <a:lnTo>
                  <a:pt x="3924" y="0"/>
                </a:lnTo>
                <a:lnTo>
                  <a:pt x="3924" y="467"/>
                </a:lnTo>
              </a:path>
            </a:pathLst>
          </a:custGeom>
          <a:noFill/>
          <a:ln w="127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7">
            <a:extLst>
              <a:ext uri="{FF2B5EF4-FFF2-40B4-BE49-F238E27FC236}">
                <a16:creationId xmlns:a16="http://schemas.microsoft.com/office/drawing/2014/main" id="{00A02DEC-69B0-3C43-BCEA-79A417C90883}"/>
              </a:ext>
            </a:extLst>
          </p:cNvPr>
          <p:cNvSpPr>
            <a:spLocks/>
          </p:cNvSpPr>
          <p:nvPr/>
        </p:nvSpPr>
        <p:spPr bwMode="auto">
          <a:xfrm>
            <a:off x="4840288" y="5416550"/>
            <a:ext cx="2940050" cy="909638"/>
          </a:xfrm>
          <a:custGeom>
            <a:avLst/>
            <a:gdLst>
              <a:gd name="T0" fmla="*/ 0 w 3925"/>
              <a:gd name="T1" fmla="*/ 0 h 469"/>
              <a:gd name="T2" fmla="*/ 2147483646 w 3925"/>
              <a:gd name="T3" fmla="*/ 0 h 469"/>
              <a:gd name="T4" fmla="*/ 2147483646 w 3925"/>
              <a:gd name="T5" fmla="*/ 0 h 469"/>
              <a:gd name="T6" fmla="*/ 2147483646 w 3925"/>
              <a:gd name="T7" fmla="*/ 0 h 469"/>
              <a:gd name="T8" fmla="*/ 2147483646 w 3925"/>
              <a:gd name="T9" fmla="*/ 2147483646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9">
                <a:moveTo>
                  <a:pt x="0" y="0"/>
                </a:moveTo>
                <a:lnTo>
                  <a:pt x="196" y="0"/>
                </a:lnTo>
                <a:lnTo>
                  <a:pt x="379" y="0"/>
                </a:lnTo>
                <a:lnTo>
                  <a:pt x="3924" y="0"/>
                </a:lnTo>
                <a:lnTo>
                  <a:pt x="3924" y="468"/>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Rectangle 8">
            <a:extLst>
              <a:ext uri="{FF2B5EF4-FFF2-40B4-BE49-F238E27FC236}">
                <a16:creationId xmlns:a16="http://schemas.microsoft.com/office/drawing/2014/main" id="{51CE386E-A9C1-D549-A4E3-19E333A47776}"/>
              </a:ext>
            </a:extLst>
          </p:cNvPr>
          <p:cNvSpPr>
            <a:spLocks noChangeArrowheads="1"/>
          </p:cNvSpPr>
          <p:nvPr/>
        </p:nvSpPr>
        <p:spPr bwMode="auto">
          <a:xfrm>
            <a:off x="4459288" y="5040313"/>
            <a:ext cx="554037" cy="55086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69" name="Rectangle 9">
            <a:extLst>
              <a:ext uri="{FF2B5EF4-FFF2-40B4-BE49-F238E27FC236}">
                <a16:creationId xmlns:a16="http://schemas.microsoft.com/office/drawing/2014/main" id="{2112B38B-4929-4C41-BB86-B72763675F24}"/>
              </a:ext>
            </a:extLst>
          </p:cNvPr>
          <p:cNvSpPr>
            <a:spLocks noChangeArrowheads="1"/>
          </p:cNvSpPr>
          <p:nvPr/>
        </p:nvSpPr>
        <p:spPr bwMode="auto">
          <a:xfrm>
            <a:off x="4024313" y="1349375"/>
            <a:ext cx="1281112"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Argon Laser</a:t>
            </a:r>
          </a:p>
        </p:txBody>
      </p:sp>
      <p:sp>
        <p:nvSpPr>
          <p:cNvPr id="15370" name="Rectangle 10">
            <a:extLst>
              <a:ext uri="{FF2B5EF4-FFF2-40B4-BE49-F238E27FC236}">
                <a16:creationId xmlns:a16="http://schemas.microsoft.com/office/drawing/2014/main" id="{D2D89617-3FBF-9645-AE4B-AC9C9475A94E}"/>
              </a:ext>
            </a:extLst>
          </p:cNvPr>
          <p:cNvSpPr>
            <a:spLocks noChangeArrowheads="1"/>
          </p:cNvSpPr>
          <p:nvPr/>
        </p:nvSpPr>
        <p:spPr bwMode="auto">
          <a:xfrm>
            <a:off x="4364038" y="3781425"/>
            <a:ext cx="92710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Argon-</a:t>
            </a:r>
          </a:p>
          <a:p>
            <a:pPr>
              <a:lnSpc>
                <a:spcPct val="75000"/>
              </a:lnSpc>
              <a:spcBef>
                <a:spcPct val="0"/>
              </a:spcBef>
              <a:buSzTx/>
              <a:buFontTx/>
              <a:buNone/>
              <a:defRPr/>
            </a:pPr>
            <a:r>
              <a:rPr lang="en-US" altLang="en-US" sz="1600" b="1"/>
              <a:t>Krypton</a:t>
            </a:r>
          </a:p>
          <a:p>
            <a:pPr>
              <a:lnSpc>
                <a:spcPct val="75000"/>
              </a:lnSpc>
              <a:spcBef>
                <a:spcPct val="0"/>
              </a:spcBef>
              <a:buSzTx/>
              <a:buFontTx/>
              <a:buNone/>
              <a:defRPr/>
            </a:pPr>
            <a:r>
              <a:rPr lang="en-US" altLang="en-US" sz="1600" b="1"/>
              <a:t>Laser</a:t>
            </a:r>
          </a:p>
        </p:txBody>
      </p:sp>
      <p:sp>
        <p:nvSpPr>
          <p:cNvPr id="15371" name="Line 11">
            <a:extLst>
              <a:ext uri="{FF2B5EF4-FFF2-40B4-BE49-F238E27FC236}">
                <a16:creationId xmlns:a16="http://schemas.microsoft.com/office/drawing/2014/main" id="{3AE8D6BF-FF34-0E44-B1B2-CD2070EB99C7}"/>
              </a:ext>
            </a:extLst>
          </p:cNvPr>
          <p:cNvSpPr>
            <a:spLocks noChangeShapeType="1"/>
          </p:cNvSpPr>
          <p:nvPr/>
        </p:nvSpPr>
        <p:spPr bwMode="auto">
          <a:xfrm>
            <a:off x="7829550" y="2025650"/>
            <a:ext cx="153988" cy="2095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2" name="Line 12">
            <a:extLst>
              <a:ext uri="{FF2B5EF4-FFF2-40B4-BE49-F238E27FC236}">
                <a16:creationId xmlns:a16="http://schemas.microsoft.com/office/drawing/2014/main" id="{810294B2-39AC-6D41-9B7A-AC43C78B923F}"/>
              </a:ext>
            </a:extLst>
          </p:cNvPr>
          <p:cNvSpPr>
            <a:spLocks noChangeShapeType="1"/>
          </p:cNvSpPr>
          <p:nvPr/>
        </p:nvSpPr>
        <p:spPr bwMode="auto">
          <a:xfrm>
            <a:off x="7800975" y="5016500"/>
            <a:ext cx="250825" cy="3921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3" name="Rectangle 13">
            <a:extLst>
              <a:ext uri="{FF2B5EF4-FFF2-40B4-BE49-F238E27FC236}">
                <a16:creationId xmlns:a16="http://schemas.microsoft.com/office/drawing/2014/main" id="{48591677-2337-5B45-A789-70B77E87CC5B}"/>
              </a:ext>
            </a:extLst>
          </p:cNvPr>
          <p:cNvSpPr>
            <a:spLocks noChangeArrowheads="1"/>
          </p:cNvSpPr>
          <p:nvPr/>
        </p:nvSpPr>
        <p:spPr bwMode="auto">
          <a:xfrm>
            <a:off x="5341938" y="4926013"/>
            <a:ext cx="82550" cy="82391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74" name="Rectangle 14">
            <a:extLst>
              <a:ext uri="{FF2B5EF4-FFF2-40B4-BE49-F238E27FC236}">
                <a16:creationId xmlns:a16="http://schemas.microsoft.com/office/drawing/2014/main" id="{A3795826-F6B6-8F49-A962-E50CFC9ADB2A}"/>
              </a:ext>
            </a:extLst>
          </p:cNvPr>
          <p:cNvSpPr>
            <a:spLocks noChangeArrowheads="1"/>
          </p:cNvSpPr>
          <p:nvPr/>
        </p:nvSpPr>
        <p:spPr bwMode="auto">
          <a:xfrm>
            <a:off x="4684713" y="2765425"/>
            <a:ext cx="12604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Fast Shutter</a:t>
            </a:r>
          </a:p>
        </p:txBody>
      </p:sp>
      <p:sp>
        <p:nvSpPr>
          <p:cNvPr id="15375" name="Rectangle 15">
            <a:extLst>
              <a:ext uri="{FF2B5EF4-FFF2-40B4-BE49-F238E27FC236}">
                <a16:creationId xmlns:a16="http://schemas.microsoft.com/office/drawing/2014/main" id="{F7306249-769C-3544-A944-1C848127AFF8}"/>
              </a:ext>
            </a:extLst>
          </p:cNvPr>
          <p:cNvSpPr>
            <a:spLocks noChangeArrowheads="1"/>
          </p:cNvSpPr>
          <p:nvPr/>
        </p:nvSpPr>
        <p:spPr bwMode="auto">
          <a:xfrm>
            <a:off x="6523038" y="2905125"/>
            <a:ext cx="1473200"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Correction</a:t>
            </a:r>
          </a:p>
          <a:p>
            <a:pPr>
              <a:spcBef>
                <a:spcPct val="0"/>
              </a:spcBef>
              <a:buSzTx/>
              <a:buFontTx/>
              <a:buNone/>
              <a:defRPr/>
            </a:pPr>
            <a:r>
              <a:rPr lang="en-US" altLang="en-US" sz="1600" b="1"/>
              <a:t>Optics</a:t>
            </a:r>
          </a:p>
        </p:txBody>
      </p:sp>
      <p:sp>
        <p:nvSpPr>
          <p:cNvPr id="15376" name="Rectangle 16">
            <a:extLst>
              <a:ext uri="{FF2B5EF4-FFF2-40B4-BE49-F238E27FC236}">
                <a16:creationId xmlns:a16="http://schemas.microsoft.com/office/drawing/2014/main" id="{3E87D494-94D3-0148-BFA3-D3B9F861609B}"/>
              </a:ext>
            </a:extLst>
          </p:cNvPr>
          <p:cNvSpPr>
            <a:spLocks noChangeArrowheads="1"/>
          </p:cNvSpPr>
          <p:nvPr/>
        </p:nvSpPr>
        <p:spPr bwMode="auto">
          <a:xfrm>
            <a:off x="8342313" y="2563813"/>
            <a:ext cx="8143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Filter</a:t>
            </a:r>
          </a:p>
          <a:p>
            <a:pPr>
              <a:spcBef>
                <a:spcPct val="0"/>
              </a:spcBef>
              <a:buSzTx/>
              <a:buFontTx/>
              <a:buNone/>
              <a:defRPr/>
            </a:pPr>
            <a:r>
              <a:rPr lang="en-US" altLang="en-US" sz="1600" b="1"/>
              <a:t>Wheels</a:t>
            </a:r>
          </a:p>
        </p:txBody>
      </p:sp>
      <p:sp>
        <p:nvSpPr>
          <p:cNvPr id="15377" name="Rectangle 17">
            <a:extLst>
              <a:ext uri="{FF2B5EF4-FFF2-40B4-BE49-F238E27FC236}">
                <a16:creationId xmlns:a16="http://schemas.microsoft.com/office/drawing/2014/main" id="{1CBF964F-AFB8-C747-BE64-05E0EDAF5545}"/>
              </a:ext>
            </a:extLst>
          </p:cNvPr>
          <p:cNvSpPr>
            <a:spLocks noChangeArrowheads="1"/>
          </p:cNvSpPr>
          <p:nvPr/>
        </p:nvSpPr>
        <p:spPr bwMode="auto">
          <a:xfrm>
            <a:off x="7405688" y="6305550"/>
            <a:ext cx="1303337"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To Scanhead</a:t>
            </a:r>
          </a:p>
        </p:txBody>
      </p:sp>
      <p:grpSp>
        <p:nvGrpSpPr>
          <p:cNvPr id="30737" name="Group 61">
            <a:extLst>
              <a:ext uri="{FF2B5EF4-FFF2-40B4-BE49-F238E27FC236}">
                <a16:creationId xmlns:a16="http://schemas.microsoft.com/office/drawing/2014/main" id="{F48FB914-9954-C94C-BB6A-65F588820ACE}"/>
              </a:ext>
            </a:extLst>
          </p:cNvPr>
          <p:cNvGrpSpPr>
            <a:grpSpLocks/>
          </p:cNvGrpSpPr>
          <p:nvPr/>
        </p:nvGrpSpPr>
        <p:grpSpPr bwMode="auto">
          <a:xfrm>
            <a:off x="8364538" y="1574800"/>
            <a:ext cx="703262" cy="715963"/>
            <a:chOff x="5795" y="748"/>
            <a:chExt cx="324" cy="657"/>
          </a:xfrm>
        </p:grpSpPr>
        <p:sp>
          <p:nvSpPr>
            <p:cNvPr id="15423" name="Oval 18">
              <a:extLst>
                <a:ext uri="{FF2B5EF4-FFF2-40B4-BE49-F238E27FC236}">
                  <a16:creationId xmlns:a16="http://schemas.microsoft.com/office/drawing/2014/main" id="{16225837-14DF-4343-9B12-A82B84692DF6}"/>
                </a:ext>
              </a:extLst>
            </p:cNvPr>
            <p:cNvSpPr>
              <a:spLocks noChangeArrowheads="1"/>
            </p:cNvSpPr>
            <p:nvPr/>
          </p:nvSpPr>
          <p:spPr bwMode="auto">
            <a:xfrm>
              <a:off x="5795" y="748"/>
              <a:ext cx="324" cy="657"/>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4" name="Oval 19">
              <a:extLst>
                <a:ext uri="{FF2B5EF4-FFF2-40B4-BE49-F238E27FC236}">
                  <a16:creationId xmlns:a16="http://schemas.microsoft.com/office/drawing/2014/main" id="{6D3D2BA7-BF09-624F-8B65-0F0A92F0AE41}"/>
                </a:ext>
              </a:extLst>
            </p:cNvPr>
            <p:cNvSpPr>
              <a:spLocks noChangeArrowheads="1"/>
            </p:cNvSpPr>
            <p:nvPr/>
          </p:nvSpPr>
          <p:spPr bwMode="auto">
            <a:xfrm>
              <a:off x="5847" y="1114"/>
              <a:ext cx="41" cy="9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5" name="Oval 20">
              <a:extLst>
                <a:ext uri="{FF2B5EF4-FFF2-40B4-BE49-F238E27FC236}">
                  <a16:creationId xmlns:a16="http://schemas.microsoft.com/office/drawing/2014/main" id="{4110CA4A-7AB4-484F-904B-571CA89B9108}"/>
                </a:ext>
              </a:extLst>
            </p:cNvPr>
            <p:cNvSpPr>
              <a:spLocks noChangeArrowheads="1"/>
            </p:cNvSpPr>
            <p:nvPr/>
          </p:nvSpPr>
          <p:spPr bwMode="auto">
            <a:xfrm>
              <a:off x="5861" y="910"/>
              <a:ext cx="40" cy="9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6" name="Oval 21">
              <a:extLst>
                <a:ext uri="{FF2B5EF4-FFF2-40B4-BE49-F238E27FC236}">
                  <a16:creationId xmlns:a16="http://schemas.microsoft.com/office/drawing/2014/main" id="{20B2268C-E6B5-7E4D-8C4B-ED0567C40E0E}"/>
                </a:ext>
              </a:extLst>
            </p:cNvPr>
            <p:cNvSpPr>
              <a:spLocks noChangeArrowheads="1"/>
            </p:cNvSpPr>
            <p:nvPr/>
          </p:nvSpPr>
          <p:spPr bwMode="auto">
            <a:xfrm>
              <a:off x="5945" y="827"/>
              <a:ext cx="41" cy="9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7" name="Oval 22">
              <a:extLst>
                <a:ext uri="{FF2B5EF4-FFF2-40B4-BE49-F238E27FC236}">
                  <a16:creationId xmlns:a16="http://schemas.microsoft.com/office/drawing/2014/main" id="{CD04BB35-BD57-894F-BE22-C9379925F041}"/>
                </a:ext>
              </a:extLst>
            </p:cNvPr>
            <p:cNvSpPr>
              <a:spLocks noChangeArrowheads="1"/>
            </p:cNvSpPr>
            <p:nvPr/>
          </p:nvSpPr>
          <p:spPr bwMode="auto">
            <a:xfrm>
              <a:off x="6026" y="937"/>
              <a:ext cx="41" cy="9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8" name="Oval 23">
              <a:extLst>
                <a:ext uri="{FF2B5EF4-FFF2-40B4-BE49-F238E27FC236}">
                  <a16:creationId xmlns:a16="http://schemas.microsoft.com/office/drawing/2014/main" id="{559BD7C5-DA1E-2B4D-8D60-9314B851149F}"/>
                </a:ext>
              </a:extLst>
            </p:cNvPr>
            <p:cNvSpPr>
              <a:spLocks noChangeArrowheads="1"/>
            </p:cNvSpPr>
            <p:nvPr/>
          </p:nvSpPr>
          <p:spPr bwMode="auto">
            <a:xfrm>
              <a:off x="6031" y="1133"/>
              <a:ext cx="41" cy="9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9" name="Oval 24">
              <a:extLst>
                <a:ext uri="{FF2B5EF4-FFF2-40B4-BE49-F238E27FC236}">
                  <a16:creationId xmlns:a16="http://schemas.microsoft.com/office/drawing/2014/main" id="{7B91DA86-3D0D-3E4B-B5F3-550A60A2E38C}"/>
                </a:ext>
              </a:extLst>
            </p:cNvPr>
            <p:cNvSpPr>
              <a:spLocks noChangeArrowheads="1"/>
            </p:cNvSpPr>
            <p:nvPr/>
          </p:nvSpPr>
          <p:spPr bwMode="auto">
            <a:xfrm>
              <a:off x="5937" y="1235"/>
              <a:ext cx="40" cy="9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8" name="Arc 26">
            <a:extLst>
              <a:ext uri="{FF2B5EF4-FFF2-40B4-BE49-F238E27FC236}">
                <a16:creationId xmlns:a16="http://schemas.microsoft.com/office/drawing/2014/main" id="{661BDD58-D0C1-344A-A076-9720CC7EC0AB}"/>
              </a:ext>
            </a:extLst>
          </p:cNvPr>
          <p:cNvSpPr>
            <a:spLocks/>
          </p:cNvSpPr>
          <p:nvPr/>
        </p:nvSpPr>
        <p:spPr bwMode="auto">
          <a:xfrm>
            <a:off x="8128000" y="3070225"/>
            <a:ext cx="349250" cy="608013"/>
          </a:xfrm>
          <a:custGeom>
            <a:avLst/>
            <a:gdLst>
              <a:gd name="T0" fmla="*/ 2147483646 w 21600"/>
              <a:gd name="T1" fmla="*/ 0 h 21669"/>
              <a:gd name="T2" fmla="*/ 0 w 21600"/>
              <a:gd name="T3" fmla="*/ 2147483646 h 21669"/>
              <a:gd name="T4" fmla="*/ 0 w 21600"/>
              <a:gd name="T5" fmla="*/ 2147483646 h 21669"/>
              <a:gd name="T6" fmla="*/ 0 60000 65536"/>
              <a:gd name="T7" fmla="*/ 0 60000 65536"/>
              <a:gd name="T8" fmla="*/ 0 60000 65536"/>
            </a:gdLst>
            <a:ahLst/>
            <a:cxnLst>
              <a:cxn ang="T6">
                <a:pos x="T0" y="T1"/>
              </a:cxn>
              <a:cxn ang="T7">
                <a:pos x="T2" y="T3"/>
              </a:cxn>
              <a:cxn ang="T8">
                <a:pos x="T4" y="T5"/>
              </a:cxn>
            </a:cxnLst>
            <a:rect l="0" t="0" r="r" b="b"/>
            <a:pathLst>
              <a:path w="21600" h="21669" fill="none" extrusionOk="0">
                <a:moveTo>
                  <a:pt x="21599" y="0"/>
                </a:moveTo>
                <a:cubicBezTo>
                  <a:pt x="21599" y="23"/>
                  <a:pt x="21600" y="46"/>
                  <a:pt x="21600" y="69"/>
                </a:cubicBezTo>
                <a:cubicBezTo>
                  <a:pt x="21600" y="11998"/>
                  <a:pt x="11929" y="21668"/>
                  <a:pt x="0" y="21669"/>
                </a:cubicBezTo>
              </a:path>
              <a:path w="21600" h="21669" stroke="0" extrusionOk="0">
                <a:moveTo>
                  <a:pt x="21599" y="0"/>
                </a:moveTo>
                <a:cubicBezTo>
                  <a:pt x="21599" y="23"/>
                  <a:pt x="21600" y="46"/>
                  <a:pt x="21600" y="69"/>
                </a:cubicBezTo>
                <a:cubicBezTo>
                  <a:pt x="21600" y="11998"/>
                  <a:pt x="11929" y="21668"/>
                  <a:pt x="0" y="21669"/>
                </a:cubicBezTo>
                <a:lnTo>
                  <a:pt x="0" y="69"/>
                </a:lnTo>
                <a:lnTo>
                  <a:pt x="21599"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Rectangle 27">
            <a:extLst>
              <a:ext uri="{FF2B5EF4-FFF2-40B4-BE49-F238E27FC236}">
                <a16:creationId xmlns:a16="http://schemas.microsoft.com/office/drawing/2014/main" id="{6F9BA0DF-1EDF-3B48-A21E-68933EFDA5B9}"/>
              </a:ext>
            </a:extLst>
          </p:cNvPr>
          <p:cNvSpPr>
            <a:spLocks noChangeArrowheads="1"/>
          </p:cNvSpPr>
          <p:nvPr/>
        </p:nvSpPr>
        <p:spPr bwMode="auto">
          <a:xfrm>
            <a:off x="5726113" y="2192338"/>
            <a:ext cx="4730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a:t>
            </a:r>
          </a:p>
        </p:txBody>
      </p:sp>
      <p:sp>
        <p:nvSpPr>
          <p:cNvPr id="15381" name="Rectangle 28">
            <a:extLst>
              <a:ext uri="{FF2B5EF4-FFF2-40B4-BE49-F238E27FC236}">
                <a16:creationId xmlns:a16="http://schemas.microsoft.com/office/drawing/2014/main" id="{4EBA0699-BE51-6945-BEB4-960DD223BE9E}"/>
              </a:ext>
            </a:extLst>
          </p:cNvPr>
          <p:cNvSpPr>
            <a:spLocks noChangeArrowheads="1"/>
          </p:cNvSpPr>
          <p:nvPr/>
        </p:nvSpPr>
        <p:spPr bwMode="auto">
          <a:xfrm>
            <a:off x="7031038" y="2141538"/>
            <a:ext cx="6746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t>Visible</a:t>
            </a:r>
          </a:p>
        </p:txBody>
      </p:sp>
      <p:sp>
        <p:nvSpPr>
          <p:cNvPr id="30741" name="Arc 29">
            <a:extLst>
              <a:ext uri="{FF2B5EF4-FFF2-40B4-BE49-F238E27FC236}">
                <a16:creationId xmlns:a16="http://schemas.microsoft.com/office/drawing/2014/main" id="{97C92FD6-0911-544B-8F0F-7512086882B3}"/>
              </a:ext>
            </a:extLst>
          </p:cNvPr>
          <p:cNvSpPr>
            <a:spLocks/>
          </p:cNvSpPr>
          <p:nvPr/>
        </p:nvSpPr>
        <p:spPr bwMode="auto">
          <a:xfrm rot="3720000">
            <a:off x="6567488" y="1635125"/>
            <a:ext cx="450850" cy="454025"/>
          </a:xfrm>
          <a:custGeom>
            <a:avLst/>
            <a:gdLst>
              <a:gd name="T0" fmla="*/ 2147483646 w 21600"/>
              <a:gd name="T1" fmla="*/ 2147483646 h 21636"/>
              <a:gd name="T2" fmla="*/ 0 w 21600"/>
              <a:gd name="T3" fmla="*/ 0 h 21636"/>
              <a:gd name="T4" fmla="*/ 2147483646 w 21600"/>
              <a:gd name="T5" fmla="*/ 2147483646 h 21636"/>
              <a:gd name="T6" fmla="*/ 0 60000 65536"/>
              <a:gd name="T7" fmla="*/ 0 60000 65536"/>
              <a:gd name="T8" fmla="*/ 0 60000 65536"/>
            </a:gdLst>
            <a:ahLst/>
            <a:cxnLst>
              <a:cxn ang="T6">
                <a:pos x="T0" y="T1"/>
              </a:cxn>
              <a:cxn ang="T7">
                <a:pos x="T2" y="T3"/>
              </a:cxn>
              <a:cxn ang="T8">
                <a:pos x="T4" y="T5"/>
              </a:cxn>
            </a:cxnLst>
            <a:rect l="0" t="0" r="r" b="b"/>
            <a:pathLst>
              <a:path w="21600" h="21636" fill="none" extrusionOk="0">
                <a:moveTo>
                  <a:pt x="21507" y="21635"/>
                </a:moveTo>
                <a:cubicBezTo>
                  <a:pt x="9614" y="21584"/>
                  <a:pt x="0" y="11929"/>
                  <a:pt x="0" y="36"/>
                </a:cubicBezTo>
                <a:cubicBezTo>
                  <a:pt x="-1" y="24"/>
                  <a:pt x="0" y="12"/>
                  <a:pt x="0" y="0"/>
                </a:cubicBezTo>
              </a:path>
              <a:path w="21600" h="21636" stroke="0" extrusionOk="0">
                <a:moveTo>
                  <a:pt x="21507" y="21635"/>
                </a:moveTo>
                <a:cubicBezTo>
                  <a:pt x="9614" y="21584"/>
                  <a:pt x="0" y="11929"/>
                  <a:pt x="0" y="36"/>
                </a:cubicBezTo>
                <a:cubicBezTo>
                  <a:pt x="-1" y="24"/>
                  <a:pt x="0" y="12"/>
                  <a:pt x="0" y="0"/>
                </a:cubicBezTo>
                <a:lnTo>
                  <a:pt x="21600" y="36"/>
                </a:lnTo>
                <a:lnTo>
                  <a:pt x="21507" y="21635"/>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30">
            <a:extLst>
              <a:ext uri="{FF2B5EF4-FFF2-40B4-BE49-F238E27FC236}">
                <a16:creationId xmlns:a16="http://schemas.microsoft.com/office/drawing/2014/main" id="{8DAAF75F-72C9-044C-953F-83DB2B0CF153}"/>
              </a:ext>
            </a:extLst>
          </p:cNvPr>
          <p:cNvSpPr>
            <a:spLocks noChangeShapeType="1"/>
          </p:cNvSpPr>
          <p:nvPr/>
        </p:nvSpPr>
        <p:spPr bwMode="auto">
          <a:xfrm>
            <a:off x="6342063" y="5084763"/>
            <a:ext cx="200025" cy="414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84" name="Rectangle 31">
            <a:extLst>
              <a:ext uri="{FF2B5EF4-FFF2-40B4-BE49-F238E27FC236}">
                <a16:creationId xmlns:a16="http://schemas.microsoft.com/office/drawing/2014/main" id="{77645E14-B918-4442-872C-8DC705310A3B}"/>
              </a:ext>
            </a:extLst>
          </p:cNvPr>
          <p:cNvSpPr>
            <a:spLocks noChangeArrowheads="1"/>
          </p:cNvSpPr>
          <p:nvPr/>
        </p:nvSpPr>
        <p:spPr bwMode="auto">
          <a:xfrm>
            <a:off x="7734300" y="2454275"/>
            <a:ext cx="336550" cy="2127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4" name="Freeform 32">
            <a:extLst>
              <a:ext uri="{FF2B5EF4-FFF2-40B4-BE49-F238E27FC236}">
                <a16:creationId xmlns:a16="http://schemas.microsoft.com/office/drawing/2014/main" id="{D8EE3C4B-6466-084C-A9CF-3EAD9A9C026A}"/>
              </a:ext>
            </a:extLst>
          </p:cNvPr>
          <p:cNvSpPr>
            <a:spLocks/>
          </p:cNvSpPr>
          <p:nvPr/>
        </p:nvSpPr>
        <p:spPr bwMode="auto">
          <a:xfrm>
            <a:off x="4937125" y="2198688"/>
            <a:ext cx="1500188" cy="1474787"/>
          </a:xfrm>
          <a:custGeom>
            <a:avLst/>
            <a:gdLst>
              <a:gd name="T0" fmla="*/ 0 w 2002"/>
              <a:gd name="T1" fmla="*/ 0 h 760"/>
              <a:gd name="T2" fmla="*/ 2147483646 w 2002"/>
              <a:gd name="T3" fmla="*/ 0 h 760"/>
              <a:gd name="T4" fmla="*/ 2147483646 w 2002"/>
              <a:gd name="T5" fmla="*/ 2147483646 h 760"/>
              <a:gd name="T6" fmla="*/ 0 60000 65536"/>
              <a:gd name="T7" fmla="*/ 0 60000 65536"/>
              <a:gd name="T8" fmla="*/ 0 60000 65536"/>
            </a:gdLst>
            <a:ahLst/>
            <a:cxnLst>
              <a:cxn ang="T6">
                <a:pos x="T0" y="T1"/>
              </a:cxn>
              <a:cxn ang="T7">
                <a:pos x="T2" y="T3"/>
              </a:cxn>
              <a:cxn ang="T8">
                <a:pos x="T4" y="T5"/>
              </a:cxn>
            </a:cxnLst>
            <a:rect l="0" t="0" r="r" b="b"/>
            <a:pathLst>
              <a:path w="2002" h="760">
                <a:moveTo>
                  <a:pt x="0" y="0"/>
                </a:moveTo>
                <a:lnTo>
                  <a:pt x="2001" y="0"/>
                </a:lnTo>
                <a:lnTo>
                  <a:pt x="2001" y="759"/>
                </a:lnTo>
              </a:path>
            </a:pathLst>
          </a:custGeom>
          <a:noFill/>
          <a:ln w="508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5" name="Freeform 33">
            <a:extLst>
              <a:ext uri="{FF2B5EF4-FFF2-40B4-BE49-F238E27FC236}">
                <a16:creationId xmlns:a16="http://schemas.microsoft.com/office/drawing/2014/main" id="{F012EA8A-F91D-7347-B7FC-3123DF964553}"/>
              </a:ext>
            </a:extLst>
          </p:cNvPr>
          <p:cNvSpPr>
            <a:spLocks/>
          </p:cNvSpPr>
          <p:nvPr/>
        </p:nvSpPr>
        <p:spPr bwMode="auto">
          <a:xfrm>
            <a:off x="6437313" y="3648075"/>
            <a:ext cx="1441450" cy="2587625"/>
          </a:xfrm>
          <a:custGeom>
            <a:avLst/>
            <a:gdLst>
              <a:gd name="T0" fmla="*/ 0 w 1923"/>
              <a:gd name="T1" fmla="*/ 0 h 1333"/>
              <a:gd name="T2" fmla="*/ 0 w 1923"/>
              <a:gd name="T3" fmla="*/ 2147483646 h 1333"/>
              <a:gd name="T4" fmla="*/ 2147483646 w 1923"/>
              <a:gd name="T5" fmla="*/ 2147483646 h 1333"/>
              <a:gd name="T6" fmla="*/ 2147483646 w 1923"/>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3" h="1333">
                <a:moveTo>
                  <a:pt x="0" y="0"/>
                </a:moveTo>
                <a:lnTo>
                  <a:pt x="0" y="806"/>
                </a:lnTo>
                <a:lnTo>
                  <a:pt x="1922" y="806"/>
                </a:lnTo>
                <a:lnTo>
                  <a:pt x="1922" y="1332"/>
                </a:lnTo>
              </a:path>
            </a:pathLst>
          </a:custGeom>
          <a:noFill/>
          <a:ln w="127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Rectangle 34">
            <a:extLst>
              <a:ext uri="{FF2B5EF4-FFF2-40B4-BE49-F238E27FC236}">
                <a16:creationId xmlns:a16="http://schemas.microsoft.com/office/drawing/2014/main" id="{3B7C3739-B1C5-5045-9AFF-8B7D73B13D38}"/>
              </a:ext>
            </a:extLst>
          </p:cNvPr>
          <p:cNvSpPr>
            <a:spLocks noChangeArrowheads="1"/>
          </p:cNvSpPr>
          <p:nvPr/>
        </p:nvSpPr>
        <p:spPr bwMode="auto">
          <a:xfrm>
            <a:off x="6283325" y="2478088"/>
            <a:ext cx="336550" cy="211137"/>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8" name="Rectangle 35">
            <a:extLst>
              <a:ext uri="{FF2B5EF4-FFF2-40B4-BE49-F238E27FC236}">
                <a16:creationId xmlns:a16="http://schemas.microsoft.com/office/drawing/2014/main" id="{1783ED4F-E936-0744-848E-E6EC4D5E4A6A}"/>
              </a:ext>
            </a:extLst>
          </p:cNvPr>
          <p:cNvSpPr>
            <a:spLocks noChangeArrowheads="1"/>
          </p:cNvSpPr>
          <p:nvPr/>
        </p:nvSpPr>
        <p:spPr bwMode="auto">
          <a:xfrm>
            <a:off x="6351588" y="2794000"/>
            <a:ext cx="190500" cy="11858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9" name="Rectangle 36">
            <a:extLst>
              <a:ext uri="{FF2B5EF4-FFF2-40B4-BE49-F238E27FC236}">
                <a16:creationId xmlns:a16="http://schemas.microsoft.com/office/drawing/2014/main" id="{800773CA-CC56-564E-A425-BB2B6D63C349}"/>
              </a:ext>
            </a:extLst>
          </p:cNvPr>
          <p:cNvSpPr>
            <a:spLocks noChangeArrowheads="1"/>
          </p:cNvSpPr>
          <p:nvPr/>
        </p:nvSpPr>
        <p:spPr bwMode="auto">
          <a:xfrm>
            <a:off x="4470400" y="1865313"/>
            <a:ext cx="533400" cy="68897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0" name="Line 37">
            <a:extLst>
              <a:ext uri="{FF2B5EF4-FFF2-40B4-BE49-F238E27FC236}">
                <a16:creationId xmlns:a16="http://schemas.microsoft.com/office/drawing/2014/main" id="{C650E7CA-A033-6D4B-AFF9-A20FDE945465}"/>
              </a:ext>
            </a:extLst>
          </p:cNvPr>
          <p:cNvSpPr>
            <a:spLocks noChangeShapeType="1"/>
          </p:cNvSpPr>
          <p:nvPr/>
        </p:nvSpPr>
        <p:spPr bwMode="auto">
          <a:xfrm>
            <a:off x="6370638" y="2025650"/>
            <a:ext cx="142875" cy="277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91" name="Rectangle 38">
            <a:extLst>
              <a:ext uri="{FF2B5EF4-FFF2-40B4-BE49-F238E27FC236}">
                <a16:creationId xmlns:a16="http://schemas.microsoft.com/office/drawing/2014/main" id="{3DC7DCBD-6808-1446-A304-87D2A2C1C2F2}"/>
              </a:ext>
            </a:extLst>
          </p:cNvPr>
          <p:cNvSpPr>
            <a:spLocks noChangeArrowheads="1"/>
          </p:cNvSpPr>
          <p:nvPr/>
        </p:nvSpPr>
        <p:spPr bwMode="auto">
          <a:xfrm>
            <a:off x="5551488" y="1552575"/>
            <a:ext cx="11525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353,361 nm</a:t>
            </a:r>
          </a:p>
        </p:txBody>
      </p:sp>
      <p:sp>
        <p:nvSpPr>
          <p:cNvPr id="15392" name="Rectangle 39">
            <a:extLst>
              <a:ext uri="{FF2B5EF4-FFF2-40B4-BE49-F238E27FC236}">
                <a16:creationId xmlns:a16="http://schemas.microsoft.com/office/drawing/2014/main" id="{374790AD-140D-6341-8636-F0E69A329FEC}"/>
              </a:ext>
            </a:extLst>
          </p:cNvPr>
          <p:cNvSpPr>
            <a:spLocks noChangeArrowheads="1"/>
          </p:cNvSpPr>
          <p:nvPr/>
        </p:nvSpPr>
        <p:spPr bwMode="auto">
          <a:xfrm>
            <a:off x="7951788" y="4217988"/>
            <a:ext cx="930275"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 514 nm</a:t>
            </a:r>
          </a:p>
        </p:txBody>
      </p:sp>
      <p:sp>
        <p:nvSpPr>
          <p:cNvPr id="15393" name="Rectangle 40">
            <a:extLst>
              <a:ext uri="{FF2B5EF4-FFF2-40B4-BE49-F238E27FC236}">
                <a16:creationId xmlns:a16="http://schemas.microsoft.com/office/drawing/2014/main" id="{2E497291-0A08-9F4D-88EC-9D0B57D30D3A}"/>
              </a:ext>
            </a:extLst>
          </p:cNvPr>
          <p:cNvSpPr>
            <a:spLocks noChangeArrowheads="1"/>
          </p:cNvSpPr>
          <p:nvPr/>
        </p:nvSpPr>
        <p:spPr bwMode="auto">
          <a:xfrm>
            <a:off x="6335713" y="5451475"/>
            <a:ext cx="15081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488,568,647 nm</a:t>
            </a:r>
          </a:p>
        </p:txBody>
      </p:sp>
      <p:sp>
        <p:nvSpPr>
          <p:cNvPr id="15394" name="Rectangle 41">
            <a:extLst>
              <a:ext uri="{FF2B5EF4-FFF2-40B4-BE49-F238E27FC236}">
                <a16:creationId xmlns:a16="http://schemas.microsoft.com/office/drawing/2014/main" id="{D46CD682-61D9-4B4A-885F-C2200288D115}"/>
              </a:ext>
            </a:extLst>
          </p:cNvPr>
          <p:cNvSpPr>
            <a:spLocks noChangeArrowheads="1"/>
          </p:cNvSpPr>
          <p:nvPr/>
        </p:nvSpPr>
        <p:spPr bwMode="auto">
          <a:xfrm>
            <a:off x="7823200" y="4167188"/>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5" name="Rectangle 42">
            <a:extLst>
              <a:ext uri="{FF2B5EF4-FFF2-40B4-BE49-F238E27FC236}">
                <a16:creationId xmlns:a16="http://schemas.microsoft.com/office/drawing/2014/main" id="{43680E25-53C1-D342-9A1B-DAEFB0BA870F}"/>
              </a:ext>
            </a:extLst>
          </p:cNvPr>
          <p:cNvSpPr>
            <a:spLocks noChangeArrowheads="1"/>
          </p:cNvSpPr>
          <p:nvPr/>
        </p:nvSpPr>
        <p:spPr bwMode="auto">
          <a:xfrm>
            <a:off x="7643813" y="4387850"/>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6" name="Rectangle 43">
            <a:extLst>
              <a:ext uri="{FF2B5EF4-FFF2-40B4-BE49-F238E27FC236}">
                <a16:creationId xmlns:a16="http://schemas.microsoft.com/office/drawing/2014/main" id="{37574708-FEBE-264E-9E76-2B3E798F6399}"/>
              </a:ext>
            </a:extLst>
          </p:cNvPr>
          <p:cNvSpPr>
            <a:spLocks noChangeArrowheads="1"/>
          </p:cNvSpPr>
          <p:nvPr/>
        </p:nvSpPr>
        <p:spPr bwMode="auto">
          <a:xfrm>
            <a:off x="6027738" y="5221288"/>
            <a:ext cx="61912"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7" name="Rectangle 44">
            <a:extLst>
              <a:ext uri="{FF2B5EF4-FFF2-40B4-BE49-F238E27FC236}">
                <a16:creationId xmlns:a16="http://schemas.microsoft.com/office/drawing/2014/main" id="{218F8935-3C21-F744-828C-6DB34BF08744}"/>
              </a:ext>
            </a:extLst>
          </p:cNvPr>
          <p:cNvSpPr>
            <a:spLocks noChangeArrowheads="1"/>
          </p:cNvSpPr>
          <p:nvPr/>
        </p:nvSpPr>
        <p:spPr bwMode="auto">
          <a:xfrm>
            <a:off x="5922963" y="4964113"/>
            <a:ext cx="52387"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8" name="Rectangle 45">
            <a:extLst>
              <a:ext uri="{FF2B5EF4-FFF2-40B4-BE49-F238E27FC236}">
                <a16:creationId xmlns:a16="http://schemas.microsoft.com/office/drawing/2014/main" id="{C664615D-3F6A-664C-B52A-D807E664EC28}"/>
              </a:ext>
            </a:extLst>
          </p:cNvPr>
          <p:cNvSpPr>
            <a:spLocks noChangeArrowheads="1"/>
          </p:cNvSpPr>
          <p:nvPr/>
        </p:nvSpPr>
        <p:spPr bwMode="auto">
          <a:xfrm>
            <a:off x="6359525" y="4405313"/>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9" name="Rectangle 46">
            <a:extLst>
              <a:ext uri="{FF2B5EF4-FFF2-40B4-BE49-F238E27FC236}">
                <a16:creationId xmlns:a16="http://schemas.microsoft.com/office/drawing/2014/main" id="{044631EA-02EB-8A41-BBD7-C85A78583A33}"/>
              </a:ext>
            </a:extLst>
          </p:cNvPr>
          <p:cNvSpPr>
            <a:spLocks noChangeArrowheads="1"/>
          </p:cNvSpPr>
          <p:nvPr/>
        </p:nvSpPr>
        <p:spPr bwMode="auto">
          <a:xfrm>
            <a:off x="6169025" y="4640263"/>
            <a:ext cx="338138"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0" name="Rectangle 47">
            <a:extLst>
              <a:ext uri="{FF2B5EF4-FFF2-40B4-BE49-F238E27FC236}">
                <a16:creationId xmlns:a16="http://schemas.microsoft.com/office/drawing/2014/main" id="{9086C2D3-4AAF-504C-81DD-B7B92E75E78F}"/>
              </a:ext>
            </a:extLst>
          </p:cNvPr>
          <p:cNvSpPr>
            <a:spLocks noChangeArrowheads="1"/>
          </p:cNvSpPr>
          <p:nvPr/>
        </p:nvSpPr>
        <p:spPr bwMode="auto">
          <a:xfrm>
            <a:off x="5589588" y="5187950"/>
            <a:ext cx="255587" cy="4270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1" name="Rectangle 48">
            <a:extLst>
              <a:ext uri="{FF2B5EF4-FFF2-40B4-BE49-F238E27FC236}">
                <a16:creationId xmlns:a16="http://schemas.microsoft.com/office/drawing/2014/main" id="{CD203C33-61DA-8340-A903-A5629643A619}"/>
              </a:ext>
            </a:extLst>
          </p:cNvPr>
          <p:cNvSpPr>
            <a:spLocks noChangeArrowheads="1"/>
          </p:cNvSpPr>
          <p:nvPr/>
        </p:nvSpPr>
        <p:spPr bwMode="auto">
          <a:xfrm>
            <a:off x="7810500" y="3090863"/>
            <a:ext cx="157163" cy="6127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0761" name="Group 62">
            <a:extLst>
              <a:ext uri="{FF2B5EF4-FFF2-40B4-BE49-F238E27FC236}">
                <a16:creationId xmlns:a16="http://schemas.microsoft.com/office/drawing/2014/main" id="{33612372-42CC-B440-8EC4-E3404BFBF919}"/>
              </a:ext>
            </a:extLst>
          </p:cNvPr>
          <p:cNvGrpSpPr>
            <a:grpSpLocks/>
          </p:cNvGrpSpPr>
          <p:nvPr/>
        </p:nvGrpSpPr>
        <p:grpSpPr bwMode="auto">
          <a:xfrm>
            <a:off x="8404225" y="5002213"/>
            <a:ext cx="663575" cy="676275"/>
            <a:chOff x="5822" y="2888"/>
            <a:chExt cx="324" cy="658"/>
          </a:xfrm>
        </p:grpSpPr>
        <p:sp>
          <p:nvSpPr>
            <p:cNvPr id="15416" name="Oval 50">
              <a:extLst>
                <a:ext uri="{FF2B5EF4-FFF2-40B4-BE49-F238E27FC236}">
                  <a16:creationId xmlns:a16="http://schemas.microsoft.com/office/drawing/2014/main" id="{7A931CBB-0F34-054D-BDE3-4C39D38F394B}"/>
                </a:ext>
              </a:extLst>
            </p:cNvPr>
            <p:cNvSpPr>
              <a:spLocks noChangeArrowheads="1"/>
            </p:cNvSpPr>
            <p:nvPr/>
          </p:nvSpPr>
          <p:spPr bwMode="auto">
            <a:xfrm>
              <a:off x="5822" y="2888"/>
              <a:ext cx="324" cy="658"/>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7" name="Oval 51">
              <a:extLst>
                <a:ext uri="{FF2B5EF4-FFF2-40B4-BE49-F238E27FC236}">
                  <a16:creationId xmlns:a16="http://schemas.microsoft.com/office/drawing/2014/main" id="{EB754032-E4B1-1C48-8EE7-AF18C112A311}"/>
                </a:ext>
              </a:extLst>
            </p:cNvPr>
            <p:cNvSpPr>
              <a:spLocks noChangeArrowheads="1"/>
            </p:cNvSpPr>
            <p:nvPr/>
          </p:nvSpPr>
          <p:spPr bwMode="auto">
            <a:xfrm>
              <a:off x="5874" y="3256"/>
              <a:ext cx="41" cy="9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8" name="Oval 52">
              <a:extLst>
                <a:ext uri="{FF2B5EF4-FFF2-40B4-BE49-F238E27FC236}">
                  <a16:creationId xmlns:a16="http://schemas.microsoft.com/office/drawing/2014/main" id="{2DFA95AD-9754-9449-BCE9-233B8A92FC30}"/>
                </a:ext>
              </a:extLst>
            </p:cNvPr>
            <p:cNvSpPr>
              <a:spLocks noChangeArrowheads="1"/>
            </p:cNvSpPr>
            <p:nvPr/>
          </p:nvSpPr>
          <p:spPr bwMode="auto">
            <a:xfrm>
              <a:off x="5887" y="3052"/>
              <a:ext cx="41" cy="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9" name="Oval 53">
              <a:extLst>
                <a:ext uri="{FF2B5EF4-FFF2-40B4-BE49-F238E27FC236}">
                  <a16:creationId xmlns:a16="http://schemas.microsoft.com/office/drawing/2014/main" id="{3E09EE3D-5A88-C34C-A71C-69AFD988D127}"/>
                </a:ext>
              </a:extLst>
            </p:cNvPr>
            <p:cNvSpPr>
              <a:spLocks noChangeArrowheads="1"/>
            </p:cNvSpPr>
            <p:nvPr/>
          </p:nvSpPr>
          <p:spPr bwMode="auto">
            <a:xfrm>
              <a:off x="5972" y="2968"/>
              <a:ext cx="40" cy="91"/>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0" name="Oval 54">
              <a:extLst>
                <a:ext uri="{FF2B5EF4-FFF2-40B4-BE49-F238E27FC236}">
                  <a16:creationId xmlns:a16="http://schemas.microsoft.com/office/drawing/2014/main" id="{4607C018-A90D-1C4E-9CEB-C7522E4355A3}"/>
                </a:ext>
              </a:extLst>
            </p:cNvPr>
            <p:cNvSpPr>
              <a:spLocks noChangeArrowheads="1"/>
            </p:cNvSpPr>
            <p:nvPr/>
          </p:nvSpPr>
          <p:spPr bwMode="auto">
            <a:xfrm>
              <a:off x="6053" y="3078"/>
              <a:ext cx="41" cy="93"/>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1" name="Oval 55">
              <a:extLst>
                <a:ext uri="{FF2B5EF4-FFF2-40B4-BE49-F238E27FC236}">
                  <a16:creationId xmlns:a16="http://schemas.microsoft.com/office/drawing/2014/main" id="{C8077118-DA2A-7142-90CA-BCAF37F52EAD}"/>
                </a:ext>
              </a:extLst>
            </p:cNvPr>
            <p:cNvSpPr>
              <a:spLocks noChangeArrowheads="1"/>
            </p:cNvSpPr>
            <p:nvPr/>
          </p:nvSpPr>
          <p:spPr bwMode="auto">
            <a:xfrm>
              <a:off x="6058" y="3273"/>
              <a:ext cx="40" cy="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2" name="Oval 56">
              <a:extLst>
                <a:ext uri="{FF2B5EF4-FFF2-40B4-BE49-F238E27FC236}">
                  <a16:creationId xmlns:a16="http://schemas.microsoft.com/office/drawing/2014/main" id="{7189E5CB-FCEE-A245-9418-574840172418}"/>
                </a:ext>
              </a:extLst>
            </p:cNvPr>
            <p:cNvSpPr>
              <a:spLocks noChangeArrowheads="1"/>
            </p:cNvSpPr>
            <p:nvPr/>
          </p:nvSpPr>
          <p:spPr bwMode="auto">
            <a:xfrm>
              <a:off x="5963" y="3375"/>
              <a:ext cx="41" cy="94"/>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5403" name="Rectangle 57">
            <a:extLst>
              <a:ext uri="{FF2B5EF4-FFF2-40B4-BE49-F238E27FC236}">
                <a16:creationId xmlns:a16="http://schemas.microsoft.com/office/drawing/2014/main" id="{2E6DAE0E-041B-AC48-A1E5-1E2CBB24CD4E}"/>
              </a:ext>
            </a:extLst>
          </p:cNvPr>
          <p:cNvSpPr>
            <a:spLocks noChangeArrowheads="1"/>
          </p:cNvSpPr>
          <p:nvPr/>
        </p:nvSpPr>
        <p:spPr bwMode="auto">
          <a:xfrm>
            <a:off x="5905500" y="6091238"/>
            <a:ext cx="1585913"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Beam Expander</a:t>
            </a:r>
          </a:p>
        </p:txBody>
      </p:sp>
      <p:sp>
        <p:nvSpPr>
          <p:cNvPr id="30763" name="Arc 58">
            <a:extLst>
              <a:ext uri="{FF2B5EF4-FFF2-40B4-BE49-F238E27FC236}">
                <a16:creationId xmlns:a16="http://schemas.microsoft.com/office/drawing/2014/main" id="{8C768438-C897-2046-B2CE-58BA1DEE668A}"/>
              </a:ext>
            </a:extLst>
          </p:cNvPr>
          <p:cNvSpPr>
            <a:spLocks/>
          </p:cNvSpPr>
          <p:nvPr/>
        </p:nvSpPr>
        <p:spPr bwMode="auto">
          <a:xfrm rot="-3660000">
            <a:off x="5732463" y="5916613"/>
            <a:ext cx="184150" cy="285750"/>
          </a:xfrm>
          <a:custGeom>
            <a:avLst/>
            <a:gdLst>
              <a:gd name="T0" fmla="*/ 0 w 21600"/>
              <a:gd name="T1" fmla="*/ 2147483646 h 21599"/>
              <a:gd name="T2" fmla="*/ 2147483646 w 21600"/>
              <a:gd name="T3" fmla="*/ 0 h 21599"/>
              <a:gd name="T4" fmla="*/ 2147483646 w 21600"/>
              <a:gd name="T5" fmla="*/ 2147483646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43"/>
                </a:moveTo>
                <a:cubicBezTo>
                  <a:pt x="30" y="9724"/>
                  <a:pt x="9554" y="124"/>
                  <a:pt x="21373" y="0"/>
                </a:cubicBezTo>
              </a:path>
              <a:path w="21600" h="21599" stroke="0" extrusionOk="0">
                <a:moveTo>
                  <a:pt x="0" y="21543"/>
                </a:moveTo>
                <a:cubicBezTo>
                  <a:pt x="30" y="9724"/>
                  <a:pt x="9554" y="124"/>
                  <a:pt x="21373" y="0"/>
                </a:cubicBezTo>
                <a:lnTo>
                  <a:pt x="21600" y="21599"/>
                </a:lnTo>
                <a:lnTo>
                  <a:pt x="0" y="21543"/>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4" name="Picture 60" descr="DSC00034(50)">
            <a:extLst>
              <a:ext uri="{FF2B5EF4-FFF2-40B4-BE49-F238E27FC236}">
                <a16:creationId xmlns:a16="http://schemas.microsoft.com/office/drawing/2014/main" id="{FE6841FF-6837-734F-B953-F6917A1CB06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t="15131"/>
          <a:stretch>
            <a:fillRect/>
          </a:stretch>
        </p:blipFill>
        <p:spPr bwMode="auto">
          <a:xfrm>
            <a:off x="431800" y="1317625"/>
            <a:ext cx="3692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Line 63">
            <a:extLst>
              <a:ext uri="{FF2B5EF4-FFF2-40B4-BE49-F238E27FC236}">
                <a16:creationId xmlns:a16="http://schemas.microsoft.com/office/drawing/2014/main" id="{65A4AB15-0046-A441-9753-780A54F474AF}"/>
              </a:ext>
            </a:extLst>
          </p:cNvPr>
          <p:cNvSpPr>
            <a:spLocks noChangeShapeType="1"/>
          </p:cNvSpPr>
          <p:nvPr/>
        </p:nvSpPr>
        <p:spPr bwMode="auto">
          <a:xfrm flipV="1">
            <a:off x="139700" y="1900238"/>
            <a:ext cx="2424113" cy="20637"/>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7" name="Line 64">
            <a:extLst>
              <a:ext uri="{FF2B5EF4-FFF2-40B4-BE49-F238E27FC236}">
                <a16:creationId xmlns:a16="http://schemas.microsoft.com/office/drawing/2014/main" id="{6996E7CA-5C08-B944-837A-FC8E68EDCC88}"/>
              </a:ext>
            </a:extLst>
          </p:cNvPr>
          <p:cNvSpPr>
            <a:spLocks noChangeShapeType="1"/>
          </p:cNvSpPr>
          <p:nvPr/>
        </p:nvSpPr>
        <p:spPr bwMode="auto">
          <a:xfrm>
            <a:off x="1481138" y="4257675"/>
            <a:ext cx="104457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8" name="Line 65">
            <a:extLst>
              <a:ext uri="{FF2B5EF4-FFF2-40B4-BE49-F238E27FC236}">
                <a16:creationId xmlns:a16="http://schemas.microsoft.com/office/drawing/2014/main" id="{46EA6169-1D46-B242-A59D-B26989301321}"/>
              </a:ext>
            </a:extLst>
          </p:cNvPr>
          <p:cNvSpPr>
            <a:spLocks noChangeShapeType="1"/>
          </p:cNvSpPr>
          <p:nvPr/>
        </p:nvSpPr>
        <p:spPr bwMode="auto">
          <a:xfrm>
            <a:off x="2657475" y="1900238"/>
            <a:ext cx="633413"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9" name="Line 66">
            <a:extLst>
              <a:ext uri="{FF2B5EF4-FFF2-40B4-BE49-F238E27FC236}">
                <a16:creationId xmlns:a16="http://schemas.microsoft.com/office/drawing/2014/main" id="{B7A38962-D510-E34B-B719-4F2D50A1A0E9}"/>
              </a:ext>
            </a:extLst>
          </p:cNvPr>
          <p:cNvSpPr>
            <a:spLocks noChangeShapeType="1"/>
          </p:cNvSpPr>
          <p:nvPr/>
        </p:nvSpPr>
        <p:spPr bwMode="auto">
          <a:xfrm>
            <a:off x="2563813" y="2389188"/>
            <a:ext cx="74612" cy="815975"/>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0" name="Line 67">
            <a:extLst>
              <a:ext uri="{FF2B5EF4-FFF2-40B4-BE49-F238E27FC236}">
                <a16:creationId xmlns:a16="http://schemas.microsoft.com/office/drawing/2014/main" id="{C66509A5-5800-7F43-9A31-F5606AB54991}"/>
              </a:ext>
            </a:extLst>
          </p:cNvPr>
          <p:cNvSpPr>
            <a:spLocks noChangeShapeType="1"/>
          </p:cNvSpPr>
          <p:nvPr/>
        </p:nvSpPr>
        <p:spPr bwMode="auto">
          <a:xfrm>
            <a:off x="3486150" y="2420938"/>
            <a:ext cx="149225" cy="814387"/>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1" name="Line 68">
            <a:extLst>
              <a:ext uri="{FF2B5EF4-FFF2-40B4-BE49-F238E27FC236}">
                <a16:creationId xmlns:a16="http://schemas.microsoft.com/office/drawing/2014/main" id="{C67144DB-D39B-C744-B69E-C450AA3A69C1}"/>
              </a:ext>
            </a:extLst>
          </p:cNvPr>
          <p:cNvSpPr>
            <a:spLocks noChangeShapeType="1"/>
          </p:cNvSpPr>
          <p:nvPr/>
        </p:nvSpPr>
        <p:spPr bwMode="auto">
          <a:xfrm flipV="1">
            <a:off x="5405438" y="2662238"/>
            <a:ext cx="728662" cy="12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2" name="Line 69">
            <a:extLst>
              <a:ext uri="{FF2B5EF4-FFF2-40B4-BE49-F238E27FC236}">
                <a16:creationId xmlns:a16="http://schemas.microsoft.com/office/drawing/2014/main" id="{9F2C9E97-5FB1-184E-9732-A672E3C448E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3" name="Line 70">
            <a:extLst>
              <a:ext uri="{FF2B5EF4-FFF2-40B4-BE49-F238E27FC236}">
                <a16:creationId xmlns:a16="http://schemas.microsoft.com/office/drawing/2014/main" id="{C7A7D998-BC2B-3F4A-823B-8C5ED543D717}"/>
              </a:ext>
            </a:extLst>
          </p:cNvPr>
          <p:cNvSpPr>
            <a:spLocks noChangeShapeType="1"/>
          </p:cNvSpPr>
          <p:nvPr/>
        </p:nvSpPr>
        <p:spPr bwMode="auto">
          <a:xfrm>
            <a:off x="1503363" y="4198938"/>
            <a:ext cx="101123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4" name="Line 71">
            <a:extLst>
              <a:ext uri="{FF2B5EF4-FFF2-40B4-BE49-F238E27FC236}">
                <a16:creationId xmlns:a16="http://schemas.microsoft.com/office/drawing/2014/main" id="{B7732EA8-A99E-4B41-99BA-3267DDC91D9F}"/>
              </a:ext>
            </a:extLst>
          </p:cNvPr>
          <p:cNvSpPr>
            <a:spLocks noChangeShapeType="1"/>
          </p:cNvSpPr>
          <p:nvPr/>
        </p:nvSpPr>
        <p:spPr bwMode="auto">
          <a:xfrm>
            <a:off x="1473200" y="4303713"/>
            <a:ext cx="10112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5" name="Text Box 72">
            <a:extLst>
              <a:ext uri="{FF2B5EF4-FFF2-40B4-BE49-F238E27FC236}">
                <a16:creationId xmlns:a16="http://schemas.microsoft.com/office/drawing/2014/main" id="{B07CB8A8-67AC-D848-AED6-456DACF7FE58}"/>
              </a:ext>
            </a:extLst>
          </p:cNvPr>
          <p:cNvSpPr txBox="1">
            <a:spLocks noChangeArrowheads="1"/>
          </p:cNvSpPr>
          <p:nvPr/>
        </p:nvSpPr>
        <p:spPr bwMode="auto">
          <a:xfrm>
            <a:off x="1477963" y="958850"/>
            <a:ext cx="2236787"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Excitation optics</a:t>
            </a:r>
          </a:p>
        </p:txBody>
      </p:sp>
    </p:spTree>
  </p:cSld>
  <p:clrMapOvr>
    <a:masterClrMapping/>
  </p:clrMapOvr>
  <p:transition advTm="21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FE0FE-2756-E04C-B3CC-2E7509ECD080}"/>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2770" name="Freeform 3">
            <a:extLst>
              <a:ext uri="{FF2B5EF4-FFF2-40B4-BE49-F238E27FC236}">
                <a16:creationId xmlns:a16="http://schemas.microsoft.com/office/drawing/2014/main" id="{FF309A25-2998-D04C-9981-B3CE5C0C599B}"/>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72F16D2D-FCF7-0449-8F34-A64A0CFF929E}"/>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9" name="Oval 5">
            <a:extLst>
              <a:ext uri="{FF2B5EF4-FFF2-40B4-BE49-F238E27FC236}">
                <a16:creationId xmlns:a16="http://schemas.microsoft.com/office/drawing/2014/main" id="{27CD1236-EE4A-2C45-AA6D-E893EF970C33}"/>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0" name="Oval 6">
            <a:extLst>
              <a:ext uri="{FF2B5EF4-FFF2-40B4-BE49-F238E27FC236}">
                <a16:creationId xmlns:a16="http://schemas.microsoft.com/office/drawing/2014/main" id="{10B9DFA0-17C1-9148-B3D7-53E14455983A}"/>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4" name="Freeform 7">
            <a:extLst>
              <a:ext uri="{FF2B5EF4-FFF2-40B4-BE49-F238E27FC236}">
                <a16:creationId xmlns:a16="http://schemas.microsoft.com/office/drawing/2014/main" id="{0CCB6682-BABA-DD46-93B5-7B7CFDA563B2}"/>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8">
            <a:extLst>
              <a:ext uri="{FF2B5EF4-FFF2-40B4-BE49-F238E27FC236}">
                <a16:creationId xmlns:a16="http://schemas.microsoft.com/office/drawing/2014/main" id="{BC98CF48-CC89-3247-AD20-22C588281DA5}"/>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9">
            <a:extLst>
              <a:ext uri="{FF2B5EF4-FFF2-40B4-BE49-F238E27FC236}">
                <a16:creationId xmlns:a16="http://schemas.microsoft.com/office/drawing/2014/main" id="{8F64D1C8-13E8-894E-9C0E-B01D3E6E5675}"/>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10">
            <a:extLst>
              <a:ext uri="{FF2B5EF4-FFF2-40B4-BE49-F238E27FC236}">
                <a16:creationId xmlns:a16="http://schemas.microsoft.com/office/drawing/2014/main" id="{3473A8C3-38CD-2846-B8BB-02722474E797}"/>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Freeform 11">
            <a:extLst>
              <a:ext uri="{FF2B5EF4-FFF2-40B4-BE49-F238E27FC236}">
                <a16:creationId xmlns:a16="http://schemas.microsoft.com/office/drawing/2014/main" id="{403BAABA-9459-3E47-97EF-DB08F06D9754}"/>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a:extLst>
              <a:ext uri="{FF2B5EF4-FFF2-40B4-BE49-F238E27FC236}">
                <a16:creationId xmlns:a16="http://schemas.microsoft.com/office/drawing/2014/main" id="{8465C64A-CE67-C44B-A1E0-E0F5D90263AD}"/>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7" name="Line 13">
            <a:extLst>
              <a:ext uri="{FF2B5EF4-FFF2-40B4-BE49-F238E27FC236}">
                <a16:creationId xmlns:a16="http://schemas.microsoft.com/office/drawing/2014/main" id="{75573708-C9E0-6C40-AE99-E965E0D2ED5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81" name="Freeform 14">
            <a:extLst>
              <a:ext uri="{FF2B5EF4-FFF2-40B4-BE49-F238E27FC236}">
                <a16:creationId xmlns:a16="http://schemas.microsoft.com/office/drawing/2014/main" id="{7719D3EE-4C61-8748-BCE7-325A2573D664}"/>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Rectangle 15">
            <a:extLst>
              <a:ext uri="{FF2B5EF4-FFF2-40B4-BE49-F238E27FC236}">
                <a16:creationId xmlns:a16="http://schemas.microsoft.com/office/drawing/2014/main" id="{B6163E9E-4F05-BB4F-A599-CDEAB3013C2E}"/>
              </a:ext>
            </a:extLst>
          </p:cNvPr>
          <p:cNvSpPr>
            <a:spLocks noChangeArrowheads="1"/>
          </p:cNvSpPr>
          <p:nvPr/>
        </p:nvSpPr>
        <p:spPr bwMode="auto">
          <a:xfrm>
            <a:off x="5589588" y="4157663"/>
            <a:ext cx="172878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From Laser</a:t>
            </a:r>
          </a:p>
        </p:txBody>
      </p:sp>
      <p:sp>
        <p:nvSpPr>
          <p:cNvPr id="16400" name="Rectangle 16">
            <a:extLst>
              <a:ext uri="{FF2B5EF4-FFF2-40B4-BE49-F238E27FC236}">
                <a16:creationId xmlns:a16="http://schemas.microsoft.com/office/drawing/2014/main" id="{330AEB8A-C74E-7145-BD45-EE0778AAB487}"/>
              </a:ext>
            </a:extLst>
          </p:cNvPr>
          <p:cNvSpPr>
            <a:spLocks noChangeArrowheads="1"/>
          </p:cNvSpPr>
          <p:nvPr/>
        </p:nvSpPr>
        <p:spPr bwMode="auto">
          <a:xfrm>
            <a:off x="4525963" y="6008688"/>
            <a:ext cx="266223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 and from Scope</a:t>
            </a:r>
          </a:p>
        </p:txBody>
      </p:sp>
      <p:sp>
        <p:nvSpPr>
          <p:cNvPr id="16401" name="Line 17">
            <a:extLst>
              <a:ext uri="{FF2B5EF4-FFF2-40B4-BE49-F238E27FC236}">
                <a16:creationId xmlns:a16="http://schemas.microsoft.com/office/drawing/2014/main" id="{D46A19AB-DD85-4046-B177-ED03706FF12A}"/>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2" name="Line 18">
            <a:extLst>
              <a:ext uri="{FF2B5EF4-FFF2-40B4-BE49-F238E27FC236}">
                <a16:creationId xmlns:a16="http://schemas.microsoft.com/office/drawing/2014/main" id="{7B237471-D9DB-AA48-A0D7-6A8AE152E0B6}"/>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3" name="Line 19">
            <a:extLst>
              <a:ext uri="{FF2B5EF4-FFF2-40B4-BE49-F238E27FC236}">
                <a16:creationId xmlns:a16="http://schemas.microsoft.com/office/drawing/2014/main" id="{DCC0E14C-9DE2-AE4B-AD69-E6E0E3A8A468}"/>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4" name="Rectangle 20">
            <a:extLst>
              <a:ext uri="{FF2B5EF4-FFF2-40B4-BE49-F238E27FC236}">
                <a16:creationId xmlns:a16="http://schemas.microsoft.com/office/drawing/2014/main" id="{F3DFC882-B06F-5A47-B307-C66CB7757422}"/>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6405" name="Rectangle 21">
            <a:extLst>
              <a:ext uri="{FF2B5EF4-FFF2-40B4-BE49-F238E27FC236}">
                <a16:creationId xmlns:a16="http://schemas.microsoft.com/office/drawing/2014/main" id="{5E59CC93-D1D7-414A-9C3E-D3B9B2FDA52C}"/>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6406" name="Rectangle 22">
            <a:extLst>
              <a:ext uri="{FF2B5EF4-FFF2-40B4-BE49-F238E27FC236}">
                <a16:creationId xmlns:a16="http://schemas.microsoft.com/office/drawing/2014/main" id="{AA535DFF-91BB-5740-9835-B8904A494C36}"/>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6407" name="Rectangle 23">
            <a:extLst>
              <a:ext uri="{FF2B5EF4-FFF2-40B4-BE49-F238E27FC236}">
                <a16:creationId xmlns:a16="http://schemas.microsoft.com/office/drawing/2014/main" id="{6FEA6092-91EE-D04F-B525-176749FFD952}"/>
              </a:ext>
            </a:extLst>
          </p:cNvPr>
          <p:cNvSpPr>
            <a:spLocks noChangeArrowheads="1"/>
          </p:cNvSpPr>
          <p:nvPr/>
        </p:nvSpPr>
        <p:spPr bwMode="auto">
          <a:xfrm>
            <a:off x="1266825" y="4999038"/>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16408" name="Line 24">
            <a:extLst>
              <a:ext uri="{FF2B5EF4-FFF2-40B4-BE49-F238E27FC236}">
                <a16:creationId xmlns:a16="http://schemas.microsoft.com/office/drawing/2014/main" id="{1C9FA1EF-1AF9-5B40-930E-2DAB2880BE19}"/>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Line 25">
            <a:extLst>
              <a:ext uri="{FF2B5EF4-FFF2-40B4-BE49-F238E27FC236}">
                <a16:creationId xmlns:a16="http://schemas.microsoft.com/office/drawing/2014/main" id="{6E50B6B9-520B-FD4A-B6D9-7D5C6164826A}"/>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0" name="Line 26">
            <a:extLst>
              <a:ext uri="{FF2B5EF4-FFF2-40B4-BE49-F238E27FC236}">
                <a16:creationId xmlns:a16="http://schemas.microsoft.com/office/drawing/2014/main" id="{9C2A68FA-2CEF-2C47-B3E3-3A6498023262}"/>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1" name="Line 27">
            <a:extLst>
              <a:ext uri="{FF2B5EF4-FFF2-40B4-BE49-F238E27FC236}">
                <a16:creationId xmlns:a16="http://schemas.microsoft.com/office/drawing/2014/main" id="{5DF9AA50-3DBA-4843-942C-322862D1ED06}"/>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Line 28">
            <a:extLst>
              <a:ext uri="{FF2B5EF4-FFF2-40B4-BE49-F238E27FC236}">
                <a16:creationId xmlns:a16="http://schemas.microsoft.com/office/drawing/2014/main" id="{CE4EECA1-44C8-3448-81F0-6C833EFDA998}"/>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3" name="Line 29">
            <a:extLst>
              <a:ext uri="{FF2B5EF4-FFF2-40B4-BE49-F238E27FC236}">
                <a16:creationId xmlns:a16="http://schemas.microsoft.com/office/drawing/2014/main" id="{381673BB-72B6-404E-AA5F-2966AB1AE777}"/>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97" name="Freeform 30">
            <a:extLst>
              <a:ext uri="{FF2B5EF4-FFF2-40B4-BE49-F238E27FC236}">
                <a16:creationId xmlns:a16="http://schemas.microsoft.com/office/drawing/2014/main" id="{542EFF0E-EC67-D84D-ABCE-1F65E4F49B68}"/>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Rectangle 31">
            <a:extLst>
              <a:ext uri="{FF2B5EF4-FFF2-40B4-BE49-F238E27FC236}">
                <a16:creationId xmlns:a16="http://schemas.microsoft.com/office/drawing/2014/main" id="{919A6B6E-19E1-374E-B49B-974A7D7BAD15}"/>
              </a:ext>
            </a:extLst>
          </p:cNvPr>
          <p:cNvSpPr>
            <a:spLocks noChangeArrowheads="1"/>
          </p:cNvSpPr>
          <p:nvPr/>
        </p:nvSpPr>
        <p:spPr bwMode="auto">
          <a:xfrm>
            <a:off x="4333875" y="5208588"/>
            <a:ext cx="21605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Galvanometers</a:t>
            </a:r>
          </a:p>
        </p:txBody>
      </p:sp>
      <p:sp>
        <p:nvSpPr>
          <p:cNvPr id="16416" name="Rectangle 32">
            <a:extLst>
              <a:ext uri="{FF2B5EF4-FFF2-40B4-BE49-F238E27FC236}">
                <a16:creationId xmlns:a16="http://schemas.microsoft.com/office/drawing/2014/main" id="{0372A455-3DC7-C542-8DB8-6EB39E7EFB11}"/>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7" name="Rectangle 33">
            <a:extLst>
              <a:ext uri="{FF2B5EF4-FFF2-40B4-BE49-F238E27FC236}">
                <a16:creationId xmlns:a16="http://schemas.microsoft.com/office/drawing/2014/main" id="{008B877C-4749-E642-8708-F82514EAA7E3}"/>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8" name="Rectangle 34">
            <a:extLst>
              <a:ext uri="{FF2B5EF4-FFF2-40B4-BE49-F238E27FC236}">
                <a16:creationId xmlns:a16="http://schemas.microsoft.com/office/drawing/2014/main" id="{8C0084B6-8D15-D645-A92E-C60E8E98BF62}"/>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9" name="Rectangle 35">
            <a:extLst>
              <a:ext uri="{FF2B5EF4-FFF2-40B4-BE49-F238E27FC236}">
                <a16:creationId xmlns:a16="http://schemas.microsoft.com/office/drawing/2014/main" id="{8DC12E19-DE6E-CE42-93A7-FA96B847AA5E}"/>
              </a:ext>
            </a:extLst>
          </p:cNvPr>
          <p:cNvSpPr>
            <a:spLocks noChangeArrowheads="1"/>
          </p:cNvSpPr>
          <p:nvPr/>
        </p:nvSpPr>
        <p:spPr bwMode="auto">
          <a:xfrm>
            <a:off x="233363" y="3233738"/>
            <a:ext cx="1366837" cy="9128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a:t>
            </a:r>
          </a:p>
        </p:txBody>
      </p:sp>
      <p:sp>
        <p:nvSpPr>
          <p:cNvPr id="32803" name="Arc 36">
            <a:extLst>
              <a:ext uri="{FF2B5EF4-FFF2-40B4-BE49-F238E27FC236}">
                <a16:creationId xmlns:a16="http://schemas.microsoft.com/office/drawing/2014/main" id="{248278FD-38D3-634B-A1CA-2DD6BF1BADC6}"/>
              </a:ext>
            </a:extLst>
          </p:cNvPr>
          <p:cNvSpPr>
            <a:spLocks/>
          </p:cNvSpPr>
          <p:nvPr/>
        </p:nvSpPr>
        <p:spPr bwMode="auto">
          <a:xfrm rot="240000">
            <a:off x="1173163" y="2489200"/>
            <a:ext cx="947737" cy="1046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804" name="Group 44">
            <a:extLst>
              <a:ext uri="{FF2B5EF4-FFF2-40B4-BE49-F238E27FC236}">
                <a16:creationId xmlns:a16="http://schemas.microsoft.com/office/drawing/2014/main" id="{8B89A231-E95C-F548-8BF6-89FCD490C686}"/>
              </a:ext>
            </a:extLst>
          </p:cNvPr>
          <p:cNvGrpSpPr>
            <a:grpSpLocks/>
          </p:cNvGrpSpPr>
          <p:nvPr/>
        </p:nvGrpSpPr>
        <p:grpSpPr bwMode="auto">
          <a:xfrm>
            <a:off x="530225" y="1485900"/>
            <a:ext cx="915988" cy="900113"/>
            <a:chOff x="1150" y="1067"/>
            <a:chExt cx="629" cy="552"/>
          </a:xfrm>
        </p:grpSpPr>
        <p:sp>
          <p:nvSpPr>
            <p:cNvPr id="16427" name="Oval 37">
              <a:extLst>
                <a:ext uri="{FF2B5EF4-FFF2-40B4-BE49-F238E27FC236}">
                  <a16:creationId xmlns:a16="http://schemas.microsoft.com/office/drawing/2014/main" id="{34DAA2C7-7DCE-EA4A-85A4-2EE78EE06ECD}"/>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8" name="Oval 38">
              <a:extLst>
                <a:ext uri="{FF2B5EF4-FFF2-40B4-BE49-F238E27FC236}">
                  <a16:creationId xmlns:a16="http://schemas.microsoft.com/office/drawing/2014/main" id="{38634546-0B44-CF4B-A621-45B2B014E7B5}"/>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9" name="Oval 39">
              <a:extLst>
                <a:ext uri="{FF2B5EF4-FFF2-40B4-BE49-F238E27FC236}">
                  <a16:creationId xmlns:a16="http://schemas.microsoft.com/office/drawing/2014/main" id="{7CB385B1-AF6B-1341-9B6B-AD0F78C810FB}"/>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0" name="Oval 40">
              <a:extLst>
                <a:ext uri="{FF2B5EF4-FFF2-40B4-BE49-F238E27FC236}">
                  <a16:creationId xmlns:a16="http://schemas.microsoft.com/office/drawing/2014/main" id="{0BD97C6F-E6A4-714E-9E02-1BED6890CEF4}"/>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1" name="Oval 41">
              <a:extLst>
                <a:ext uri="{FF2B5EF4-FFF2-40B4-BE49-F238E27FC236}">
                  <a16:creationId xmlns:a16="http://schemas.microsoft.com/office/drawing/2014/main" id="{9B9575A0-0F65-414A-93E2-ECDBC86CCAE6}"/>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2" name="Oval 42">
              <a:extLst>
                <a:ext uri="{FF2B5EF4-FFF2-40B4-BE49-F238E27FC236}">
                  <a16:creationId xmlns:a16="http://schemas.microsoft.com/office/drawing/2014/main" id="{340A5C74-B8CB-2B40-8279-F9B1624AA843}"/>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3" name="Oval 43">
              <a:extLst>
                <a:ext uri="{FF2B5EF4-FFF2-40B4-BE49-F238E27FC236}">
                  <a16:creationId xmlns:a16="http://schemas.microsoft.com/office/drawing/2014/main" id="{3AF33170-D2D0-8241-9C64-4241BC588DB8}"/>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6422" name="Line 45">
            <a:extLst>
              <a:ext uri="{FF2B5EF4-FFF2-40B4-BE49-F238E27FC236}">
                <a16:creationId xmlns:a16="http://schemas.microsoft.com/office/drawing/2014/main" id="{31F0CE80-4BCF-2246-910A-AAE58EF6258B}"/>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3" name="Line 46">
            <a:extLst>
              <a:ext uri="{FF2B5EF4-FFF2-40B4-BE49-F238E27FC236}">
                <a16:creationId xmlns:a16="http://schemas.microsoft.com/office/drawing/2014/main" id="{027BB8B3-FE86-2A4B-930A-518F9FF2CACC}"/>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4" name="Line 47">
            <a:extLst>
              <a:ext uri="{FF2B5EF4-FFF2-40B4-BE49-F238E27FC236}">
                <a16:creationId xmlns:a16="http://schemas.microsoft.com/office/drawing/2014/main" id="{9C5463B4-BBEF-6242-AB1F-4C0FD81C2CA0}"/>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5" name="Oval 48">
            <a:extLst>
              <a:ext uri="{FF2B5EF4-FFF2-40B4-BE49-F238E27FC236}">
                <a16:creationId xmlns:a16="http://schemas.microsoft.com/office/drawing/2014/main" id="{2899F5C7-43B7-984A-B248-B5C6024B7C0C}"/>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32809" name="Picture 49" descr="confocal3">
            <a:extLst>
              <a:ext uri="{FF2B5EF4-FFF2-40B4-BE49-F238E27FC236}">
                <a16:creationId xmlns:a16="http://schemas.microsoft.com/office/drawing/2014/main" id="{E6CAAA11-2C39-DB46-AEA7-DF413E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6" t="18666" r="12000" b="2667"/>
          <a:stretch>
            <a:fillRect/>
          </a:stretch>
        </p:blipFill>
        <p:spPr bwMode="auto">
          <a:xfrm>
            <a:off x="5016500" y="882650"/>
            <a:ext cx="3792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026">
            <a:extLst>
              <a:ext uri="{FF2B5EF4-FFF2-40B4-BE49-F238E27FC236}">
                <a16:creationId xmlns:a16="http://schemas.microsoft.com/office/drawing/2014/main" id="{EF3F572B-30B7-EE48-9E2D-DEF6909A23F0}"/>
              </a:ext>
            </a:extLst>
          </p:cNvPr>
          <p:cNvSpPr>
            <a:spLocks/>
          </p:cNvSpPr>
          <p:nvPr/>
        </p:nvSpPr>
        <p:spPr bwMode="auto">
          <a:xfrm>
            <a:off x="3124200" y="4210050"/>
            <a:ext cx="3449638" cy="2611438"/>
          </a:xfrm>
          <a:custGeom>
            <a:avLst/>
            <a:gdLst>
              <a:gd name="T0" fmla="*/ 0 w 2368"/>
              <a:gd name="T1" fmla="*/ 2147483646 h 1602"/>
              <a:gd name="T2" fmla="*/ 2147483646 w 2368"/>
              <a:gd name="T3" fmla="*/ 2147483646 h 1602"/>
              <a:gd name="T4" fmla="*/ 2147483646 w 2368"/>
              <a:gd name="T5" fmla="*/ 2147483646 h 1602"/>
              <a:gd name="T6" fmla="*/ 2147483646 w 2368"/>
              <a:gd name="T7" fmla="*/ 0 h 1602"/>
              <a:gd name="T8" fmla="*/ 0 w 2368"/>
              <a:gd name="T9" fmla="*/ 2147483646 h 1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18" name="Freeform 1027">
            <a:extLst>
              <a:ext uri="{FF2B5EF4-FFF2-40B4-BE49-F238E27FC236}">
                <a16:creationId xmlns:a16="http://schemas.microsoft.com/office/drawing/2014/main" id="{47F17332-36D1-F14E-AAFB-4DEE06FDF1A1}"/>
              </a:ext>
            </a:extLst>
          </p:cNvPr>
          <p:cNvSpPr>
            <a:spLocks/>
          </p:cNvSpPr>
          <p:nvPr/>
        </p:nvSpPr>
        <p:spPr bwMode="auto">
          <a:xfrm>
            <a:off x="4152900" y="1847850"/>
            <a:ext cx="2420938" cy="4411663"/>
          </a:xfrm>
          <a:custGeom>
            <a:avLst/>
            <a:gdLst>
              <a:gd name="T0" fmla="*/ 0 w 1662"/>
              <a:gd name="T1" fmla="*/ 0 h 2705"/>
              <a:gd name="T2" fmla="*/ 2147483646 w 1662"/>
              <a:gd name="T3" fmla="*/ 2147483646 h 2705"/>
              <a:gd name="T4" fmla="*/ 2147483646 w 1662"/>
              <a:gd name="T5" fmla="*/ 2147483646 h 2705"/>
              <a:gd name="T6" fmla="*/ 0 w 1662"/>
              <a:gd name="T7" fmla="*/ 2147483646 h 2705"/>
              <a:gd name="T8" fmla="*/ 0 w 1662"/>
              <a:gd name="T9" fmla="*/ 0 h 2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Rectangle 1028">
            <a:extLst>
              <a:ext uri="{FF2B5EF4-FFF2-40B4-BE49-F238E27FC236}">
                <a16:creationId xmlns:a16="http://schemas.microsoft.com/office/drawing/2014/main" id="{E0AAB0B8-DB64-B546-A09B-BE1B3BA8C585}"/>
              </a:ext>
            </a:extLst>
          </p:cNvPr>
          <p:cNvSpPr>
            <a:spLocks noChangeArrowheads="1"/>
          </p:cNvSpPr>
          <p:nvPr/>
        </p:nvSpPr>
        <p:spPr bwMode="auto">
          <a:xfrm rot="-840000">
            <a:off x="4195763" y="4673600"/>
            <a:ext cx="827087" cy="15875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0" name="Freeform 1029">
            <a:extLst>
              <a:ext uri="{FF2B5EF4-FFF2-40B4-BE49-F238E27FC236}">
                <a16:creationId xmlns:a16="http://schemas.microsoft.com/office/drawing/2014/main" id="{19DC144C-7C53-8C4A-95DD-36A97D13D8E0}"/>
              </a:ext>
            </a:extLst>
          </p:cNvPr>
          <p:cNvSpPr>
            <a:spLocks/>
          </p:cNvSpPr>
          <p:nvPr/>
        </p:nvSpPr>
        <p:spPr bwMode="auto">
          <a:xfrm>
            <a:off x="3124200" y="1828800"/>
            <a:ext cx="1030288" cy="3451225"/>
          </a:xfrm>
          <a:custGeom>
            <a:avLst/>
            <a:gdLst>
              <a:gd name="T0" fmla="*/ 0 w 707"/>
              <a:gd name="T1" fmla="*/ 2147483646 h 2116"/>
              <a:gd name="T2" fmla="*/ 0 w 707"/>
              <a:gd name="T3" fmla="*/ 2147483646 h 2116"/>
              <a:gd name="T4" fmla="*/ 2147483646 w 707"/>
              <a:gd name="T5" fmla="*/ 0 h 2116"/>
              <a:gd name="T6" fmla="*/ 2147483646 w 707"/>
              <a:gd name="T7" fmla="*/ 2147483646 h 2116"/>
              <a:gd name="T8" fmla="*/ 2147483646 w 707"/>
              <a:gd name="T9" fmla="*/ 2147483646 h 2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Rectangle 1030">
            <a:extLst>
              <a:ext uri="{FF2B5EF4-FFF2-40B4-BE49-F238E27FC236}">
                <a16:creationId xmlns:a16="http://schemas.microsoft.com/office/drawing/2014/main" id="{141F87AE-E7D8-6B45-AC97-5193C89E74AC}"/>
              </a:ext>
            </a:extLst>
          </p:cNvPr>
          <p:cNvSpPr>
            <a:spLocks noGrp="1" noChangeArrowheads="1"/>
          </p:cNvSpPr>
          <p:nvPr>
            <p:ph type="title"/>
          </p:nvPr>
        </p:nvSpPr>
        <p:spPr>
          <a:xfrm flipH="1">
            <a:off x="723900" y="0"/>
            <a:ext cx="7772400" cy="1143000"/>
          </a:xfrm>
        </p:spPr>
        <p:txBody>
          <a:bodyPr/>
          <a:lstStyle/>
          <a:p>
            <a:pPr>
              <a:defRPr/>
            </a:pPr>
            <a:r>
              <a:rPr lang="en-US" altLang="en-US"/>
              <a:t>Scanning Galvanometers</a:t>
            </a:r>
          </a:p>
        </p:txBody>
      </p:sp>
      <p:sp>
        <p:nvSpPr>
          <p:cNvPr id="17415" name="Rectangle 1031">
            <a:extLst>
              <a:ext uri="{FF2B5EF4-FFF2-40B4-BE49-F238E27FC236}">
                <a16:creationId xmlns:a16="http://schemas.microsoft.com/office/drawing/2014/main" id="{5AE21624-74ED-E440-8A2D-DC4F58C85912}"/>
              </a:ext>
            </a:extLst>
          </p:cNvPr>
          <p:cNvSpPr>
            <a:spLocks noChangeArrowheads="1"/>
          </p:cNvSpPr>
          <p:nvPr/>
        </p:nvSpPr>
        <p:spPr bwMode="auto">
          <a:xfrm rot="1320000">
            <a:off x="3513138" y="2781300"/>
            <a:ext cx="422275"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4823" name="Group 1032">
            <a:extLst>
              <a:ext uri="{FF2B5EF4-FFF2-40B4-BE49-F238E27FC236}">
                <a16:creationId xmlns:a16="http://schemas.microsoft.com/office/drawing/2014/main" id="{D9C14C27-1882-E145-A42D-8F49703781FB}"/>
              </a:ext>
            </a:extLst>
          </p:cNvPr>
          <p:cNvGrpSpPr>
            <a:grpSpLocks/>
          </p:cNvGrpSpPr>
          <p:nvPr/>
        </p:nvGrpSpPr>
        <p:grpSpPr bwMode="auto">
          <a:xfrm>
            <a:off x="3832225" y="3022600"/>
            <a:ext cx="1193800" cy="306388"/>
            <a:chOff x="2631" y="1853"/>
            <a:chExt cx="820" cy="188"/>
          </a:xfrm>
        </p:grpSpPr>
        <p:sp>
          <p:nvSpPr>
            <p:cNvPr id="17440" name="Oval 1033">
              <a:extLst>
                <a:ext uri="{FF2B5EF4-FFF2-40B4-BE49-F238E27FC236}">
                  <a16:creationId xmlns:a16="http://schemas.microsoft.com/office/drawing/2014/main" id="{9C4F7EC8-DCBD-0543-A4D1-92301C135200}"/>
                </a:ext>
              </a:extLst>
            </p:cNvPr>
            <p:cNvSpPr>
              <a:spLocks noChangeArrowheads="1"/>
            </p:cNvSpPr>
            <p:nvPr/>
          </p:nvSpPr>
          <p:spPr bwMode="auto">
            <a:xfrm rot="1680000">
              <a:off x="2662" y="1853"/>
              <a:ext cx="789" cy="151"/>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41" name="Oval 1034">
              <a:extLst>
                <a:ext uri="{FF2B5EF4-FFF2-40B4-BE49-F238E27FC236}">
                  <a16:creationId xmlns:a16="http://schemas.microsoft.com/office/drawing/2014/main" id="{85601862-056A-A944-922B-8E6BCAA75975}"/>
                </a:ext>
              </a:extLst>
            </p:cNvPr>
            <p:cNvSpPr>
              <a:spLocks noChangeArrowheads="1"/>
            </p:cNvSpPr>
            <p:nvPr/>
          </p:nvSpPr>
          <p:spPr bwMode="auto">
            <a:xfrm rot="1680000">
              <a:off x="2631" y="1890"/>
              <a:ext cx="789" cy="151"/>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34824" name="Group 1035">
            <a:extLst>
              <a:ext uri="{FF2B5EF4-FFF2-40B4-BE49-F238E27FC236}">
                <a16:creationId xmlns:a16="http://schemas.microsoft.com/office/drawing/2014/main" id="{A16A0D6F-2A59-CC4F-A992-CC8E5D3FB1DA}"/>
              </a:ext>
            </a:extLst>
          </p:cNvPr>
          <p:cNvGrpSpPr>
            <a:grpSpLocks/>
          </p:cNvGrpSpPr>
          <p:nvPr/>
        </p:nvGrpSpPr>
        <p:grpSpPr bwMode="auto">
          <a:xfrm>
            <a:off x="4086225" y="4262438"/>
            <a:ext cx="515938" cy="1154112"/>
            <a:chOff x="2805" y="2614"/>
            <a:chExt cx="355" cy="707"/>
          </a:xfrm>
        </p:grpSpPr>
        <p:sp>
          <p:nvSpPr>
            <p:cNvPr id="17438" name="Oval 1036">
              <a:extLst>
                <a:ext uri="{FF2B5EF4-FFF2-40B4-BE49-F238E27FC236}">
                  <a16:creationId xmlns:a16="http://schemas.microsoft.com/office/drawing/2014/main" id="{0B1F0F65-50C6-EB4D-B969-6E86316AD073}"/>
                </a:ext>
              </a:extLst>
            </p:cNvPr>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9" name="Oval 1037">
              <a:extLst>
                <a:ext uri="{FF2B5EF4-FFF2-40B4-BE49-F238E27FC236}">
                  <a16:creationId xmlns:a16="http://schemas.microsoft.com/office/drawing/2014/main" id="{87AF6AB2-4325-2943-AA48-40DBB4D1065F}"/>
                </a:ext>
              </a:extLst>
            </p:cNvPr>
            <p:cNvSpPr>
              <a:spLocks noChangeArrowheads="1"/>
            </p:cNvSpPr>
            <p:nvPr/>
          </p:nvSpPr>
          <p:spPr bwMode="auto">
            <a:xfrm rot="13680000" flipH="1">
              <a:off x="2671" y="2805"/>
              <a:ext cx="685" cy="298"/>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4825" name="Freeform 1038">
            <a:extLst>
              <a:ext uri="{FF2B5EF4-FFF2-40B4-BE49-F238E27FC236}">
                <a16:creationId xmlns:a16="http://schemas.microsoft.com/office/drawing/2014/main" id="{8689887A-807B-C248-82DE-BDE5DCE621BE}"/>
              </a:ext>
            </a:extLst>
          </p:cNvPr>
          <p:cNvSpPr>
            <a:spLocks/>
          </p:cNvSpPr>
          <p:nvPr/>
        </p:nvSpPr>
        <p:spPr bwMode="auto">
          <a:xfrm>
            <a:off x="5562600" y="3430588"/>
            <a:ext cx="1025525" cy="3414712"/>
          </a:xfrm>
          <a:custGeom>
            <a:avLst/>
            <a:gdLst>
              <a:gd name="T0" fmla="*/ 2147483646 w 704"/>
              <a:gd name="T1" fmla="*/ 2147483646 h 2094"/>
              <a:gd name="T2" fmla="*/ 0 w 704"/>
              <a:gd name="T3" fmla="*/ 2147483646 h 2094"/>
              <a:gd name="T4" fmla="*/ 2147483646 w 704"/>
              <a:gd name="T5" fmla="*/ 0 h 2094"/>
              <a:gd name="T6" fmla="*/ 2147483646 w 704"/>
              <a:gd name="T7" fmla="*/ 2147483646 h 2094"/>
              <a:gd name="T8" fmla="*/ 0 w 704"/>
              <a:gd name="T9" fmla="*/ 2147483646 h 2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Oval 1039">
            <a:extLst>
              <a:ext uri="{FF2B5EF4-FFF2-40B4-BE49-F238E27FC236}">
                <a16:creationId xmlns:a16="http://schemas.microsoft.com/office/drawing/2014/main" id="{D3279EEC-477A-0C43-A0E6-EA8CC5F95AF3}"/>
              </a:ext>
            </a:extLst>
          </p:cNvPr>
          <p:cNvSpPr>
            <a:spLocks noChangeArrowheads="1"/>
          </p:cNvSpPr>
          <p:nvPr/>
        </p:nvSpPr>
        <p:spPr bwMode="auto">
          <a:xfrm>
            <a:off x="5878513" y="5637213"/>
            <a:ext cx="415925" cy="38576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7" name="Freeform 1040">
            <a:extLst>
              <a:ext uri="{FF2B5EF4-FFF2-40B4-BE49-F238E27FC236}">
                <a16:creationId xmlns:a16="http://schemas.microsoft.com/office/drawing/2014/main" id="{E9BA31FB-E47C-6B43-8572-5FE0F12823EA}"/>
              </a:ext>
            </a:extLst>
          </p:cNvPr>
          <p:cNvSpPr>
            <a:spLocks/>
          </p:cNvSpPr>
          <p:nvPr/>
        </p:nvSpPr>
        <p:spPr bwMode="auto">
          <a:xfrm>
            <a:off x="542925" y="3100388"/>
            <a:ext cx="6602413" cy="3459162"/>
          </a:xfrm>
          <a:custGeom>
            <a:avLst/>
            <a:gdLst>
              <a:gd name="T0" fmla="*/ 2147483646 w 4533"/>
              <a:gd name="T1" fmla="*/ 2147483646 h 2121"/>
              <a:gd name="T2" fmla="*/ 2147483646 w 4533"/>
              <a:gd name="T3" fmla="*/ 2147483646 h 2121"/>
              <a:gd name="T4" fmla="*/ 2147483646 w 4533"/>
              <a:gd name="T5" fmla="*/ 2147483646 h 2121"/>
              <a:gd name="T6" fmla="*/ 2147483646 w 4533"/>
              <a:gd name="T7" fmla="*/ 2147483646 h 2121"/>
              <a:gd name="T8" fmla="*/ 2147483646 w 4533"/>
              <a:gd name="T9" fmla="*/ 2147483646 h 2121"/>
              <a:gd name="T10" fmla="*/ 2147483646 w 4533"/>
              <a:gd name="T11" fmla="*/ 2147483646 h 2121"/>
              <a:gd name="T12" fmla="*/ 2147483646 w 4533"/>
              <a:gd name="T13" fmla="*/ 2147483646 h 2121"/>
              <a:gd name="T14" fmla="*/ 2147483646 w 4533"/>
              <a:gd name="T15" fmla="*/ 2147483646 h 2121"/>
              <a:gd name="T16" fmla="*/ 2147483646 w 4533"/>
              <a:gd name="T17" fmla="*/ 2147483646 h 2121"/>
              <a:gd name="T18" fmla="*/ 2147483646 w 4533"/>
              <a:gd name="T19" fmla="*/ 2147483646 h 2121"/>
              <a:gd name="T20" fmla="*/ 0 w 4533"/>
              <a:gd name="T21" fmla="*/ 2147483646 h 2121"/>
              <a:gd name="T22" fmla="*/ 2147483646 w 4533"/>
              <a:gd name="T23" fmla="*/ 2147483646 h 2121"/>
              <a:gd name="T24" fmla="*/ 2147483646 w 4533"/>
              <a:gd name="T25" fmla="*/ 0 h 2121"/>
              <a:gd name="T26" fmla="*/ 2147483646 w 4533"/>
              <a:gd name="T27" fmla="*/ 2147483646 h 2121"/>
              <a:gd name="T28" fmla="*/ 2147483646 w 4533"/>
              <a:gd name="T29" fmla="*/ 2147483646 h 2121"/>
              <a:gd name="T30" fmla="*/ 2147483646 w 4533"/>
              <a:gd name="T31" fmla="*/ 2147483646 h 2121"/>
              <a:gd name="T32" fmla="*/ 2147483646 w 4533"/>
              <a:gd name="T33" fmla="*/ 2147483646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Freeform 1041">
            <a:extLst>
              <a:ext uri="{FF2B5EF4-FFF2-40B4-BE49-F238E27FC236}">
                <a16:creationId xmlns:a16="http://schemas.microsoft.com/office/drawing/2014/main" id="{991B32D6-5287-BA42-A002-9BF932AF2895}"/>
              </a:ext>
            </a:extLst>
          </p:cNvPr>
          <p:cNvSpPr>
            <a:spLocks/>
          </p:cNvSpPr>
          <p:nvPr/>
        </p:nvSpPr>
        <p:spPr bwMode="auto">
          <a:xfrm>
            <a:off x="5576888" y="5248275"/>
            <a:ext cx="463550" cy="663575"/>
          </a:xfrm>
          <a:custGeom>
            <a:avLst/>
            <a:gdLst>
              <a:gd name="T0" fmla="*/ 0 w 318"/>
              <a:gd name="T1" fmla="*/ 0 h 407"/>
              <a:gd name="T2" fmla="*/ 0 w 318"/>
              <a:gd name="T3" fmla="*/ 2147483646 h 407"/>
              <a:gd name="T4" fmla="*/ 2147483646 w 318"/>
              <a:gd name="T5" fmla="*/ 2147483646 h 407"/>
              <a:gd name="T6" fmla="*/ 2147483646 w 318"/>
              <a:gd name="T7" fmla="*/ 2147483646 h 407"/>
              <a:gd name="T8" fmla="*/ 2147483646 w 318"/>
              <a:gd name="T9" fmla="*/ 2147483646 h 407"/>
              <a:gd name="T10" fmla="*/ 2147483646 w 318"/>
              <a:gd name="T11" fmla="*/ 2147483646 h 407"/>
              <a:gd name="T12" fmla="*/ 2147483646 w 318"/>
              <a:gd name="T13" fmla="*/ 2147483646 h 407"/>
              <a:gd name="T14" fmla="*/ 2147483646 w 318"/>
              <a:gd name="T15" fmla="*/ 2147483646 h 407"/>
              <a:gd name="T16" fmla="*/ 2147483646 w 318"/>
              <a:gd name="T17" fmla="*/ 2147483646 h 407"/>
              <a:gd name="T18" fmla="*/ 2147483646 w 318"/>
              <a:gd name="T19" fmla="*/ 2147483646 h 407"/>
              <a:gd name="T20" fmla="*/ 2147483646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042">
            <a:extLst>
              <a:ext uri="{FF2B5EF4-FFF2-40B4-BE49-F238E27FC236}">
                <a16:creationId xmlns:a16="http://schemas.microsoft.com/office/drawing/2014/main" id="{CF6B48C1-72EF-F046-9B5D-8979D26DDD9F}"/>
              </a:ext>
            </a:extLst>
          </p:cNvPr>
          <p:cNvSpPr>
            <a:spLocks noChangeShapeType="1"/>
          </p:cNvSpPr>
          <p:nvPr/>
        </p:nvSpPr>
        <p:spPr bwMode="auto">
          <a:xfrm>
            <a:off x="5567363" y="5249863"/>
            <a:ext cx="0" cy="892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3" name="Line 1043">
            <a:extLst>
              <a:ext uri="{FF2B5EF4-FFF2-40B4-BE49-F238E27FC236}">
                <a16:creationId xmlns:a16="http://schemas.microsoft.com/office/drawing/2014/main" id="{7813AF50-D8DD-6346-8344-BF5AFAD569C5}"/>
              </a:ext>
            </a:extLst>
          </p:cNvPr>
          <p:cNvSpPr>
            <a:spLocks noChangeShapeType="1"/>
          </p:cNvSpPr>
          <p:nvPr/>
        </p:nvSpPr>
        <p:spPr bwMode="auto">
          <a:xfrm flipH="1">
            <a:off x="4184650" y="4641850"/>
            <a:ext cx="239713"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4" name="Line 1044">
            <a:extLst>
              <a:ext uri="{FF2B5EF4-FFF2-40B4-BE49-F238E27FC236}">
                <a16:creationId xmlns:a16="http://schemas.microsoft.com/office/drawing/2014/main" id="{4E5CB6D9-A2AA-0946-AEE6-B52A6B28CDFA}"/>
              </a:ext>
            </a:extLst>
          </p:cNvPr>
          <p:cNvSpPr>
            <a:spLocks noChangeShapeType="1"/>
          </p:cNvSpPr>
          <p:nvPr/>
        </p:nvSpPr>
        <p:spPr bwMode="auto">
          <a:xfrm flipV="1">
            <a:off x="2995613" y="1708150"/>
            <a:ext cx="960437" cy="6604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5" name="Line 1045">
            <a:extLst>
              <a:ext uri="{FF2B5EF4-FFF2-40B4-BE49-F238E27FC236}">
                <a16:creationId xmlns:a16="http://schemas.microsoft.com/office/drawing/2014/main" id="{4A672618-2726-344F-8062-3765F0991DA2}"/>
              </a:ext>
            </a:extLst>
          </p:cNvPr>
          <p:cNvSpPr>
            <a:spLocks noChangeShapeType="1"/>
          </p:cNvSpPr>
          <p:nvPr/>
        </p:nvSpPr>
        <p:spPr bwMode="auto">
          <a:xfrm>
            <a:off x="4311650" y="1625600"/>
            <a:ext cx="2425700" cy="1587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6" name="Rectangle 1046">
            <a:extLst>
              <a:ext uri="{FF2B5EF4-FFF2-40B4-BE49-F238E27FC236}">
                <a16:creationId xmlns:a16="http://schemas.microsoft.com/office/drawing/2014/main" id="{2E94AB32-3766-FF46-8C38-82FF85A60901}"/>
              </a:ext>
            </a:extLst>
          </p:cNvPr>
          <p:cNvSpPr>
            <a:spLocks noChangeArrowheads="1"/>
          </p:cNvSpPr>
          <p:nvPr/>
        </p:nvSpPr>
        <p:spPr bwMode="auto">
          <a:xfrm>
            <a:off x="3116263" y="1587500"/>
            <a:ext cx="35877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x</a:t>
            </a:r>
          </a:p>
        </p:txBody>
      </p:sp>
      <p:sp>
        <p:nvSpPr>
          <p:cNvPr id="17427" name="Rectangle 1047">
            <a:extLst>
              <a:ext uri="{FF2B5EF4-FFF2-40B4-BE49-F238E27FC236}">
                <a16:creationId xmlns:a16="http://schemas.microsoft.com/office/drawing/2014/main" id="{0C4B817D-79A3-224F-B947-4EA94DDB57AF}"/>
              </a:ext>
            </a:extLst>
          </p:cNvPr>
          <p:cNvSpPr>
            <a:spLocks noChangeArrowheads="1"/>
          </p:cNvSpPr>
          <p:nvPr/>
        </p:nvSpPr>
        <p:spPr bwMode="auto">
          <a:xfrm>
            <a:off x="5365750" y="1814513"/>
            <a:ext cx="358775"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y</a:t>
            </a:r>
          </a:p>
        </p:txBody>
      </p:sp>
      <p:sp>
        <p:nvSpPr>
          <p:cNvPr id="34835" name="Freeform 1048">
            <a:extLst>
              <a:ext uri="{FF2B5EF4-FFF2-40B4-BE49-F238E27FC236}">
                <a16:creationId xmlns:a16="http://schemas.microsoft.com/office/drawing/2014/main" id="{BADB0E2D-76E0-A14C-956A-B477C8E53A60}"/>
              </a:ext>
            </a:extLst>
          </p:cNvPr>
          <p:cNvSpPr>
            <a:spLocks/>
          </p:cNvSpPr>
          <p:nvPr/>
        </p:nvSpPr>
        <p:spPr bwMode="auto">
          <a:xfrm>
            <a:off x="3124200" y="1847850"/>
            <a:ext cx="3449638" cy="2230438"/>
          </a:xfrm>
          <a:custGeom>
            <a:avLst/>
            <a:gdLst>
              <a:gd name="T0" fmla="*/ 0 w 2368"/>
              <a:gd name="T1" fmla="*/ 2147483646 h 1368"/>
              <a:gd name="T2" fmla="*/ 2147483646 w 2368"/>
              <a:gd name="T3" fmla="*/ 2147483646 h 1368"/>
              <a:gd name="T4" fmla="*/ 2147483646 w 2368"/>
              <a:gd name="T5" fmla="*/ 2147483646 h 1368"/>
              <a:gd name="T6" fmla="*/ 2147483646 w 2368"/>
              <a:gd name="T7" fmla="*/ 2147483646 h 1368"/>
              <a:gd name="T8" fmla="*/ 2147483646 w 2368"/>
              <a:gd name="T9" fmla="*/ 2147483646 h 1368"/>
              <a:gd name="T10" fmla="*/ 2147483646 w 2368"/>
              <a:gd name="T11" fmla="*/ 2147483646 h 1368"/>
              <a:gd name="T12" fmla="*/ 2147483646 w 2368"/>
              <a:gd name="T13" fmla="*/ 2147483646 h 1368"/>
              <a:gd name="T14" fmla="*/ 2147483646 w 2368"/>
              <a:gd name="T15" fmla="*/ 2147483646 h 1368"/>
              <a:gd name="T16" fmla="*/ 2147483646 w 2368"/>
              <a:gd name="T17" fmla="*/ 2147483646 h 1368"/>
              <a:gd name="T18" fmla="*/ 2147483646 w 2368"/>
              <a:gd name="T19" fmla="*/ 2147483646 h 1368"/>
              <a:gd name="T20" fmla="*/ 2147483646 w 2368"/>
              <a:gd name="T21" fmla="*/ 2147483646 h 1368"/>
              <a:gd name="T22" fmla="*/ 2147483646 w 2368"/>
              <a:gd name="T23" fmla="*/ 2147483646 h 1368"/>
              <a:gd name="T24" fmla="*/ 2147483646 w 2368"/>
              <a:gd name="T25" fmla="*/ 2147483646 h 1368"/>
              <a:gd name="T26" fmla="*/ 2147483646 w 2368"/>
              <a:gd name="T27" fmla="*/ 2147483646 h 1368"/>
              <a:gd name="T28" fmla="*/ 2147483646 w 2368"/>
              <a:gd name="T29" fmla="*/ 2147483646 h 1368"/>
              <a:gd name="T30" fmla="*/ 2147483646 w 2368"/>
              <a:gd name="T31" fmla="*/ 2147483646 h 1368"/>
              <a:gd name="T32" fmla="*/ 2147483646 w 2368"/>
              <a:gd name="T33" fmla="*/ 2147483646 h 1368"/>
              <a:gd name="T34" fmla="*/ 2147483646 w 2368"/>
              <a:gd name="T35" fmla="*/ 2147483646 h 1368"/>
              <a:gd name="T36" fmla="*/ 2147483646 w 2368"/>
              <a:gd name="T37" fmla="*/ 2147483646 h 1368"/>
              <a:gd name="T38" fmla="*/ 2147483646 w 2368"/>
              <a:gd name="T39" fmla="*/ 2147483646 h 1368"/>
              <a:gd name="T40" fmla="*/ 2147483646 w 2368"/>
              <a:gd name="T41" fmla="*/ 2147483646 h 1368"/>
              <a:gd name="T42" fmla="*/ 2147483646 w 2368"/>
              <a:gd name="T43" fmla="*/ 2147483646 h 1368"/>
              <a:gd name="T44" fmla="*/ 2147483646 w 2368"/>
              <a:gd name="T45" fmla="*/ 2147483646 h 1368"/>
              <a:gd name="T46" fmla="*/ 2147483646 w 2368"/>
              <a:gd name="T47" fmla="*/ 2147483646 h 1368"/>
              <a:gd name="T48" fmla="*/ 2147483646 w 2368"/>
              <a:gd name="T49" fmla="*/ 2147483646 h 1368"/>
              <a:gd name="T50" fmla="*/ 2147483646 w 2368"/>
              <a:gd name="T51" fmla="*/ 2147483646 h 1368"/>
              <a:gd name="T52" fmla="*/ 2147483646 w 2368"/>
              <a:gd name="T53" fmla="*/ 2147483646 h 1368"/>
              <a:gd name="T54" fmla="*/ 2147483646 w 2368"/>
              <a:gd name="T55" fmla="*/ 2147483646 h 1368"/>
              <a:gd name="T56" fmla="*/ 2147483646 w 2368"/>
              <a:gd name="T57" fmla="*/ 2147483646 h 1368"/>
              <a:gd name="T58" fmla="*/ 2147483646 w 2368"/>
              <a:gd name="T59" fmla="*/ 2147483646 h 1368"/>
              <a:gd name="T60" fmla="*/ 2147483646 w 2368"/>
              <a:gd name="T61" fmla="*/ 2147483646 h 1368"/>
              <a:gd name="T62" fmla="*/ 2147483646 w 2368"/>
              <a:gd name="T63" fmla="*/ 2147483646 h 1368"/>
              <a:gd name="T64" fmla="*/ 2147483646 w 2368"/>
              <a:gd name="T65" fmla="*/ 2147483646 h 1368"/>
              <a:gd name="T66" fmla="*/ 2147483646 w 2368"/>
              <a:gd name="T67" fmla="*/ 2147483646 h 1368"/>
              <a:gd name="T68" fmla="*/ 2147483646 w 2368"/>
              <a:gd name="T69" fmla="*/ 2147483646 h 1368"/>
              <a:gd name="T70" fmla="*/ 2147483646 w 2368"/>
              <a:gd name="T71" fmla="*/ 2147483646 h 1368"/>
              <a:gd name="T72" fmla="*/ 2147483646 w 2368"/>
              <a:gd name="T73" fmla="*/ 2147483646 h 1368"/>
              <a:gd name="T74" fmla="*/ 2147483646 w 2368"/>
              <a:gd name="T75" fmla="*/ 2147483646 h 1368"/>
              <a:gd name="T76" fmla="*/ 2147483646 w 2368"/>
              <a:gd name="T77" fmla="*/ 2147483646 h 1368"/>
              <a:gd name="T78" fmla="*/ 2147483646 w 2368"/>
              <a:gd name="T79" fmla="*/ 2147483646 h 1368"/>
              <a:gd name="T80" fmla="*/ 2147483646 w 2368"/>
              <a:gd name="T81" fmla="*/ 2147483646 h 1368"/>
              <a:gd name="T82" fmla="*/ 2147483646 w 2368"/>
              <a:gd name="T83" fmla="*/ 2147483646 h 1368"/>
              <a:gd name="T84" fmla="*/ 2147483646 w 2368"/>
              <a:gd name="T85" fmla="*/ 2147483646 h 1368"/>
              <a:gd name="T86" fmla="*/ 2147483646 w 2368"/>
              <a:gd name="T87" fmla="*/ 2147483646 h 1368"/>
              <a:gd name="T88" fmla="*/ 2147483646 w 2368"/>
              <a:gd name="T89" fmla="*/ 2147483646 h 1368"/>
              <a:gd name="T90" fmla="*/ 2147483646 w 2368"/>
              <a:gd name="T91" fmla="*/ 2147483646 h 1368"/>
              <a:gd name="T92" fmla="*/ 2147483646 w 2368"/>
              <a:gd name="T93" fmla="*/ 2147483646 h 1368"/>
              <a:gd name="T94" fmla="*/ 2147483646 w 2368"/>
              <a:gd name="T95" fmla="*/ 2147483646 h 1368"/>
              <a:gd name="T96" fmla="*/ 2147483646 w 2368"/>
              <a:gd name="T97" fmla="*/ 2147483646 h 1368"/>
              <a:gd name="T98" fmla="*/ 2147483646 w 2368"/>
              <a:gd name="T99" fmla="*/ 2147483646 h 1368"/>
              <a:gd name="T100" fmla="*/ 2147483646 w 2368"/>
              <a:gd name="T101" fmla="*/ 2147483646 h 1368"/>
              <a:gd name="T102" fmla="*/ 2147483646 w 2368"/>
              <a:gd name="T103" fmla="*/ 2147483646 h 1368"/>
              <a:gd name="T104" fmla="*/ 2147483646 w 2368"/>
              <a:gd name="T105" fmla="*/ 0 h 1368"/>
              <a:gd name="T106" fmla="*/ 0 w 2368"/>
              <a:gd name="T107" fmla="*/ 2147483646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Rectangle 1049">
            <a:extLst>
              <a:ext uri="{FF2B5EF4-FFF2-40B4-BE49-F238E27FC236}">
                <a16:creationId xmlns:a16="http://schemas.microsoft.com/office/drawing/2014/main" id="{F5045524-5F36-224B-A7D0-C7A0A58EAC8B}"/>
              </a:ext>
            </a:extLst>
          </p:cNvPr>
          <p:cNvSpPr>
            <a:spLocks noChangeArrowheads="1"/>
          </p:cNvSpPr>
          <p:nvPr/>
        </p:nvSpPr>
        <p:spPr bwMode="auto">
          <a:xfrm>
            <a:off x="6908800" y="5453063"/>
            <a:ext cx="1433513"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in</a:t>
            </a:r>
          </a:p>
        </p:txBody>
      </p:sp>
      <p:sp>
        <p:nvSpPr>
          <p:cNvPr id="17430" name="Rectangle 1050">
            <a:extLst>
              <a:ext uri="{FF2B5EF4-FFF2-40B4-BE49-F238E27FC236}">
                <a16:creationId xmlns:a16="http://schemas.microsoft.com/office/drawing/2014/main" id="{4A5F700F-205E-534A-9462-4B30A30F888F}"/>
              </a:ext>
            </a:extLst>
          </p:cNvPr>
          <p:cNvSpPr>
            <a:spLocks noChangeArrowheads="1"/>
          </p:cNvSpPr>
          <p:nvPr/>
        </p:nvSpPr>
        <p:spPr bwMode="auto">
          <a:xfrm>
            <a:off x="279400" y="3873500"/>
            <a:ext cx="1631950"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out</a:t>
            </a:r>
          </a:p>
        </p:txBody>
      </p:sp>
      <p:sp>
        <p:nvSpPr>
          <p:cNvPr id="17431" name="Rectangle 1051">
            <a:extLst>
              <a:ext uri="{FF2B5EF4-FFF2-40B4-BE49-F238E27FC236}">
                <a16:creationId xmlns:a16="http://schemas.microsoft.com/office/drawing/2014/main" id="{96B62C67-69EC-7746-9E33-5F877F414E93}"/>
              </a:ext>
            </a:extLst>
          </p:cNvPr>
          <p:cNvSpPr>
            <a:spLocks noChangeArrowheads="1"/>
          </p:cNvSpPr>
          <p:nvPr/>
        </p:nvSpPr>
        <p:spPr bwMode="auto">
          <a:xfrm>
            <a:off x="279400" y="1187450"/>
            <a:ext cx="248602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Point Scanning</a:t>
            </a:r>
          </a:p>
        </p:txBody>
      </p:sp>
      <p:sp>
        <p:nvSpPr>
          <p:cNvPr id="17432" name="Oval 1052">
            <a:extLst>
              <a:ext uri="{FF2B5EF4-FFF2-40B4-BE49-F238E27FC236}">
                <a16:creationId xmlns:a16="http://schemas.microsoft.com/office/drawing/2014/main" id="{A199FD28-9C59-6A47-94C3-8CF417A79377}"/>
              </a:ext>
            </a:extLst>
          </p:cNvPr>
          <p:cNvSpPr>
            <a:spLocks noChangeArrowheads="1"/>
          </p:cNvSpPr>
          <p:nvPr/>
        </p:nvSpPr>
        <p:spPr bwMode="auto">
          <a:xfrm>
            <a:off x="538163" y="5264150"/>
            <a:ext cx="333375" cy="36671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3" name="Oval 1053">
            <a:extLst>
              <a:ext uri="{FF2B5EF4-FFF2-40B4-BE49-F238E27FC236}">
                <a16:creationId xmlns:a16="http://schemas.microsoft.com/office/drawing/2014/main" id="{BCEB6BD5-8714-7A4A-8081-291A1D38AC53}"/>
              </a:ext>
            </a:extLst>
          </p:cNvPr>
          <p:cNvSpPr>
            <a:spLocks noChangeArrowheads="1"/>
          </p:cNvSpPr>
          <p:nvPr/>
        </p:nvSpPr>
        <p:spPr bwMode="auto">
          <a:xfrm rot="1080000">
            <a:off x="6992938" y="6288088"/>
            <a:ext cx="173037" cy="273050"/>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41" name="Arc 1054">
            <a:extLst>
              <a:ext uri="{FF2B5EF4-FFF2-40B4-BE49-F238E27FC236}">
                <a16:creationId xmlns:a16="http://schemas.microsoft.com/office/drawing/2014/main" id="{681F9DE5-BA38-0244-A78B-CD69492F4A34}"/>
              </a:ext>
            </a:extLst>
          </p:cNvPr>
          <p:cNvSpPr>
            <a:spLocks/>
          </p:cNvSpPr>
          <p:nvPr/>
        </p:nvSpPr>
        <p:spPr bwMode="auto">
          <a:xfrm rot="-5100000">
            <a:off x="4834731" y="4385470"/>
            <a:ext cx="422275" cy="385762"/>
          </a:xfrm>
          <a:custGeom>
            <a:avLst/>
            <a:gdLst>
              <a:gd name="T0" fmla="*/ 2147483646 w 21684"/>
              <a:gd name="T1" fmla="*/ 0 h 21600"/>
              <a:gd name="T2" fmla="*/ 0 w 21684"/>
              <a:gd name="T3" fmla="*/ 2147483646 h 21600"/>
              <a:gd name="T4" fmla="*/ 2147483646 w 21684"/>
              <a:gd name="T5" fmla="*/ 0 h 21600"/>
              <a:gd name="T6" fmla="*/ 0 60000 65536"/>
              <a:gd name="T7" fmla="*/ 0 60000 65536"/>
              <a:gd name="T8" fmla="*/ 0 60000 65536"/>
            </a:gdLst>
            <a:ahLst/>
            <a:cxnLst>
              <a:cxn ang="T6">
                <a:pos x="T0" y="T1"/>
              </a:cxn>
              <a:cxn ang="T7">
                <a:pos x="T2" y="T3"/>
              </a:cxn>
              <a:cxn ang="T8">
                <a:pos x="T4" y="T5"/>
              </a:cxn>
            </a:cxnLst>
            <a:rect l="0" t="0" r="r" b="b"/>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lnTo>
                  <a:pt x="21684" y="0"/>
                </a:lnTo>
                <a:close/>
              </a:path>
            </a:pathLst>
          </a:custGeom>
          <a:noFill/>
          <a:ln w="12700" cap="rnd">
            <a:solidFill>
              <a:schemeClr val="tx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2" name="Arc 1055">
            <a:extLst>
              <a:ext uri="{FF2B5EF4-FFF2-40B4-BE49-F238E27FC236}">
                <a16:creationId xmlns:a16="http://schemas.microsoft.com/office/drawing/2014/main" id="{94DD887D-2D71-ED41-84C0-29E5FA092121}"/>
              </a:ext>
            </a:extLst>
          </p:cNvPr>
          <p:cNvSpPr>
            <a:spLocks/>
          </p:cNvSpPr>
          <p:nvPr/>
        </p:nvSpPr>
        <p:spPr bwMode="auto">
          <a:xfrm rot="1740000">
            <a:off x="3302000" y="2667000"/>
            <a:ext cx="430213" cy="411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lnTo>
                  <a:pt x="21527" y="21599"/>
                </a:lnTo>
                <a:close/>
              </a:path>
            </a:pathLst>
          </a:custGeom>
          <a:noFill/>
          <a:ln w="12700" cap="rnd">
            <a:solidFill>
              <a:schemeClr val="bg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Rectangle 1056">
            <a:extLst>
              <a:ext uri="{FF2B5EF4-FFF2-40B4-BE49-F238E27FC236}">
                <a16:creationId xmlns:a16="http://schemas.microsoft.com/office/drawing/2014/main" id="{8DBE1965-E775-0C48-8691-BD45590FE172}"/>
              </a:ext>
            </a:extLst>
          </p:cNvPr>
          <p:cNvSpPr>
            <a:spLocks noChangeArrowheads="1"/>
          </p:cNvSpPr>
          <p:nvPr/>
        </p:nvSpPr>
        <p:spPr bwMode="auto">
          <a:xfrm>
            <a:off x="1117600" y="5310188"/>
            <a:ext cx="1685925"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a:t>
            </a:r>
          </a:p>
          <a:p>
            <a:pPr>
              <a:spcBef>
                <a:spcPct val="0"/>
              </a:spcBef>
              <a:buSzTx/>
              <a:buFontTx/>
              <a:buNone/>
              <a:defRPr/>
            </a:pPr>
            <a:r>
              <a:rPr lang="en-US" altLang="en-US" sz="2400" b="1"/>
              <a:t>Microscope</a:t>
            </a:r>
          </a:p>
        </p:txBody>
      </p:sp>
      <p:sp>
        <p:nvSpPr>
          <p:cNvPr id="17437" name="Line 1057">
            <a:extLst>
              <a:ext uri="{FF2B5EF4-FFF2-40B4-BE49-F238E27FC236}">
                <a16:creationId xmlns:a16="http://schemas.microsoft.com/office/drawing/2014/main" id="{2BCE6F66-686C-5644-8A91-A8543E6AB75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70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A02AEF-FFBD-9541-945A-91FD032610CD}"/>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6866" name="Freeform 3">
            <a:extLst>
              <a:ext uri="{FF2B5EF4-FFF2-40B4-BE49-F238E27FC236}">
                <a16:creationId xmlns:a16="http://schemas.microsoft.com/office/drawing/2014/main" id="{FF4214C7-871B-FC48-85C8-C4DBB0B88AE0}"/>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2268FBE5-978C-1047-82AC-3074F83BCBDF}"/>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7" name="Oval 5">
            <a:extLst>
              <a:ext uri="{FF2B5EF4-FFF2-40B4-BE49-F238E27FC236}">
                <a16:creationId xmlns:a16="http://schemas.microsoft.com/office/drawing/2014/main" id="{84BAEF50-08B9-7545-99ED-867FC289F750}"/>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8" name="Oval 6">
            <a:extLst>
              <a:ext uri="{FF2B5EF4-FFF2-40B4-BE49-F238E27FC236}">
                <a16:creationId xmlns:a16="http://schemas.microsoft.com/office/drawing/2014/main" id="{45ED44CC-FDAD-E641-97D8-504C0E8FB418}"/>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870" name="Freeform 7">
            <a:extLst>
              <a:ext uri="{FF2B5EF4-FFF2-40B4-BE49-F238E27FC236}">
                <a16:creationId xmlns:a16="http://schemas.microsoft.com/office/drawing/2014/main" id="{DD69D4FC-6F48-784C-8A4E-C2E646EB815C}"/>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8">
            <a:extLst>
              <a:ext uri="{FF2B5EF4-FFF2-40B4-BE49-F238E27FC236}">
                <a16:creationId xmlns:a16="http://schemas.microsoft.com/office/drawing/2014/main" id="{C84E3989-3A07-254B-8842-2D16F3548E0E}"/>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9">
            <a:extLst>
              <a:ext uri="{FF2B5EF4-FFF2-40B4-BE49-F238E27FC236}">
                <a16:creationId xmlns:a16="http://schemas.microsoft.com/office/drawing/2014/main" id="{A7455F9A-5FAA-2C46-902A-E8C5DCB926E8}"/>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10">
            <a:extLst>
              <a:ext uri="{FF2B5EF4-FFF2-40B4-BE49-F238E27FC236}">
                <a16:creationId xmlns:a16="http://schemas.microsoft.com/office/drawing/2014/main" id="{178F85EA-715D-A54D-B2D8-A74D6C9BBCD8}"/>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1">
            <a:extLst>
              <a:ext uri="{FF2B5EF4-FFF2-40B4-BE49-F238E27FC236}">
                <a16:creationId xmlns:a16="http://schemas.microsoft.com/office/drawing/2014/main" id="{CE66475D-1816-A844-A41F-32DF15485F7E}"/>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454FEFEB-E3C5-8A40-BDA7-FCCA4F075944}"/>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5" name="Line 13">
            <a:extLst>
              <a:ext uri="{FF2B5EF4-FFF2-40B4-BE49-F238E27FC236}">
                <a16:creationId xmlns:a16="http://schemas.microsoft.com/office/drawing/2014/main" id="{0ED03608-CCCB-374A-BA01-2C3DD8F157F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77" name="Freeform 14">
            <a:extLst>
              <a:ext uri="{FF2B5EF4-FFF2-40B4-BE49-F238E27FC236}">
                <a16:creationId xmlns:a16="http://schemas.microsoft.com/office/drawing/2014/main" id="{7374423A-95EB-F849-900C-10D845FA5970}"/>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Rectangle 15">
            <a:extLst>
              <a:ext uri="{FF2B5EF4-FFF2-40B4-BE49-F238E27FC236}">
                <a16:creationId xmlns:a16="http://schemas.microsoft.com/office/drawing/2014/main" id="{ABDA598F-38D4-124E-B8F4-41C85A9E3979}"/>
              </a:ext>
            </a:extLst>
          </p:cNvPr>
          <p:cNvSpPr>
            <a:spLocks noChangeArrowheads="1"/>
          </p:cNvSpPr>
          <p:nvPr/>
        </p:nvSpPr>
        <p:spPr bwMode="auto">
          <a:xfrm>
            <a:off x="5589588" y="4157663"/>
            <a:ext cx="160972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From Laser</a:t>
            </a:r>
          </a:p>
        </p:txBody>
      </p:sp>
      <p:sp>
        <p:nvSpPr>
          <p:cNvPr id="18448" name="Rectangle 16">
            <a:extLst>
              <a:ext uri="{FF2B5EF4-FFF2-40B4-BE49-F238E27FC236}">
                <a16:creationId xmlns:a16="http://schemas.microsoft.com/office/drawing/2014/main" id="{4248F31C-AD42-AA4F-999C-C158E4EA4BBD}"/>
              </a:ext>
            </a:extLst>
          </p:cNvPr>
          <p:cNvSpPr>
            <a:spLocks noChangeArrowheads="1"/>
          </p:cNvSpPr>
          <p:nvPr/>
        </p:nvSpPr>
        <p:spPr bwMode="auto">
          <a:xfrm>
            <a:off x="4551363" y="6037263"/>
            <a:ext cx="2527300"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To and from Scope</a:t>
            </a:r>
          </a:p>
        </p:txBody>
      </p:sp>
      <p:sp>
        <p:nvSpPr>
          <p:cNvPr id="18449" name="Line 17">
            <a:extLst>
              <a:ext uri="{FF2B5EF4-FFF2-40B4-BE49-F238E27FC236}">
                <a16:creationId xmlns:a16="http://schemas.microsoft.com/office/drawing/2014/main" id="{1C1BA372-896A-8643-B731-370F58E1E295}"/>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0" name="Line 18">
            <a:extLst>
              <a:ext uri="{FF2B5EF4-FFF2-40B4-BE49-F238E27FC236}">
                <a16:creationId xmlns:a16="http://schemas.microsoft.com/office/drawing/2014/main" id="{1F013274-F606-9D45-A643-C6DF091F0B1B}"/>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1" name="Line 19">
            <a:extLst>
              <a:ext uri="{FF2B5EF4-FFF2-40B4-BE49-F238E27FC236}">
                <a16:creationId xmlns:a16="http://schemas.microsoft.com/office/drawing/2014/main" id="{CF0A5B16-9303-F54C-BE71-BC0852BD2CF0}"/>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2" name="Rectangle 20">
            <a:extLst>
              <a:ext uri="{FF2B5EF4-FFF2-40B4-BE49-F238E27FC236}">
                <a16:creationId xmlns:a16="http://schemas.microsoft.com/office/drawing/2014/main" id="{7F5BD872-9434-964B-BA15-3D7F10DCBA04}"/>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8453" name="Rectangle 21">
            <a:extLst>
              <a:ext uri="{FF2B5EF4-FFF2-40B4-BE49-F238E27FC236}">
                <a16:creationId xmlns:a16="http://schemas.microsoft.com/office/drawing/2014/main" id="{AE72C93E-1FB6-1F49-9587-8FB0860CBCCE}"/>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8454" name="Rectangle 22">
            <a:extLst>
              <a:ext uri="{FF2B5EF4-FFF2-40B4-BE49-F238E27FC236}">
                <a16:creationId xmlns:a16="http://schemas.microsoft.com/office/drawing/2014/main" id="{535B2424-A91E-7D4A-933E-799EF2A8805A}"/>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8455" name="Rectangle 23">
            <a:extLst>
              <a:ext uri="{FF2B5EF4-FFF2-40B4-BE49-F238E27FC236}">
                <a16:creationId xmlns:a16="http://schemas.microsoft.com/office/drawing/2014/main" id="{214CF9D8-E586-3E40-A0BC-CB525009249B}"/>
              </a:ext>
            </a:extLst>
          </p:cNvPr>
          <p:cNvSpPr>
            <a:spLocks noChangeArrowheads="1"/>
          </p:cNvSpPr>
          <p:nvPr/>
        </p:nvSpPr>
        <p:spPr bwMode="auto">
          <a:xfrm>
            <a:off x="1011238" y="5164138"/>
            <a:ext cx="81597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56" name="Line 24">
            <a:extLst>
              <a:ext uri="{FF2B5EF4-FFF2-40B4-BE49-F238E27FC236}">
                <a16:creationId xmlns:a16="http://schemas.microsoft.com/office/drawing/2014/main" id="{1F17AD5C-56F3-7344-AF51-7A3D538AE3CC}"/>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Line 25">
            <a:extLst>
              <a:ext uri="{FF2B5EF4-FFF2-40B4-BE49-F238E27FC236}">
                <a16:creationId xmlns:a16="http://schemas.microsoft.com/office/drawing/2014/main" id="{C9EDD4F9-E7AD-E840-8871-4F5B7E983D9F}"/>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8" name="Line 26">
            <a:extLst>
              <a:ext uri="{FF2B5EF4-FFF2-40B4-BE49-F238E27FC236}">
                <a16:creationId xmlns:a16="http://schemas.microsoft.com/office/drawing/2014/main" id="{F4C1E49B-009E-8C47-B1D0-88B9DFE2167E}"/>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9" name="Line 27">
            <a:extLst>
              <a:ext uri="{FF2B5EF4-FFF2-40B4-BE49-F238E27FC236}">
                <a16:creationId xmlns:a16="http://schemas.microsoft.com/office/drawing/2014/main" id="{FE2CBCD9-21C3-D949-855D-7EF78C84F89E}"/>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Line 28">
            <a:extLst>
              <a:ext uri="{FF2B5EF4-FFF2-40B4-BE49-F238E27FC236}">
                <a16:creationId xmlns:a16="http://schemas.microsoft.com/office/drawing/2014/main" id="{71DDF785-B912-A247-AFFD-17E54D05425F}"/>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1" name="Line 29">
            <a:extLst>
              <a:ext uri="{FF2B5EF4-FFF2-40B4-BE49-F238E27FC236}">
                <a16:creationId xmlns:a16="http://schemas.microsoft.com/office/drawing/2014/main" id="{2420A8E6-664A-C240-B942-1CBDF4A92EBE}"/>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93" name="Freeform 30">
            <a:extLst>
              <a:ext uri="{FF2B5EF4-FFF2-40B4-BE49-F238E27FC236}">
                <a16:creationId xmlns:a16="http://schemas.microsoft.com/office/drawing/2014/main" id="{082ACCDF-A8BF-044F-BE16-8CEC5A64E2C4}"/>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Rectangle 31">
            <a:extLst>
              <a:ext uri="{FF2B5EF4-FFF2-40B4-BE49-F238E27FC236}">
                <a16:creationId xmlns:a16="http://schemas.microsoft.com/office/drawing/2014/main" id="{5612EE50-171C-334D-9783-2911018FD8F1}"/>
              </a:ext>
            </a:extLst>
          </p:cNvPr>
          <p:cNvSpPr>
            <a:spLocks noChangeArrowheads="1"/>
          </p:cNvSpPr>
          <p:nvPr/>
        </p:nvSpPr>
        <p:spPr bwMode="auto">
          <a:xfrm>
            <a:off x="4333875" y="5208588"/>
            <a:ext cx="2043113"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Galvanometers</a:t>
            </a:r>
          </a:p>
        </p:txBody>
      </p:sp>
      <p:sp>
        <p:nvSpPr>
          <p:cNvPr id="18464" name="Rectangle 32">
            <a:extLst>
              <a:ext uri="{FF2B5EF4-FFF2-40B4-BE49-F238E27FC236}">
                <a16:creationId xmlns:a16="http://schemas.microsoft.com/office/drawing/2014/main" id="{75EAE968-EB59-C64D-A1D9-240845943483}"/>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5" name="Rectangle 33">
            <a:extLst>
              <a:ext uri="{FF2B5EF4-FFF2-40B4-BE49-F238E27FC236}">
                <a16:creationId xmlns:a16="http://schemas.microsoft.com/office/drawing/2014/main" id="{11452FDA-F563-A84C-9E07-4A6490DFD957}"/>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6" name="Rectangle 34">
            <a:extLst>
              <a:ext uri="{FF2B5EF4-FFF2-40B4-BE49-F238E27FC236}">
                <a16:creationId xmlns:a16="http://schemas.microsoft.com/office/drawing/2014/main" id="{9435BE21-C689-C948-A113-97CB84BAFEC6}"/>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7" name="Rectangle 35">
            <a:extLst>
              <a:ext uri="{FF2B5EF4-FFF2-40B4-BE49-F238E27FC236}">
                <a16:creationId xmlns:a16="http://schemas.microsoft.com/office/drawing/2014/main" id="{12A051A2-0CC0-8C46-A211-353BF1376D8F}"/>
              </a:ext>
            </a:extLst>
          </p:cNvPr>
          <p:cNvSpPr>
            <a:spLocks noChangeArrowheads="1"/>
          </p:cNvSpPr>
          <p:nvPr/>
        </p:nvSpPr>
        <p:spPr bwMode="auto">
          <a:xfrm>
            <a:off x="233363" y="3484563"/>
            <a:ext cx="1379537" cy="9207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Wheels</a:t>
            </a:r>
          </a:p>
        </p:txBody>
      </p:sp>
      <p:sp>
        <p:nvSpPr>
          <p:cNvPr id="36899" name="Arc 36">
            <a:extLst>
              <a:ext uri="{FF2B5EF4-FFF2-40B4-BE49-F238E27FC236}">
                <a16:creationId xmlns:a16="http://schemas.microsoft.com/office/drawing/2014/main" id="{FD687171-B0D1-6947-B4D9-E9429632CB90}"/>
              </a:ext>
            </a:extLst>
          </p:cNvPr>
          <p:cNvSpPr>
            <a:spLocks/>
          </p:cNvSpPr>
          <p:nvPr/>
        </p:nvSpPr>
        <p:spPr bwMode="auto">
          <a:xfrm rot="240000">
            <a:off x="1338263" y="2611438"/>
            <a:ext cx="790575" cy="1004887"/>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900" name="Group 44">
            <a:extLst>
              <a:ext uri="{FF2B5EF4-FFF2-40B4-BE49-F238E27FC236}">
                <a16:creationId xmlns:a16="http://schemas.microsoft.com/office/drawing/2014/main" id="{EBC3F71A-287A-5244-A593-CCD820B67684}"/>
              </a:ext>
            </a:extLst>
          </p:cNvPr>
          <p:cNvGrpSpPr>
            <a:grpSpLocks/>
          </p:cNvGrpSpPr>
          <p:nvPr/>
        </p:nvGrpSpPr>
        <p:grpSpPr bwMode="auto">
          <a:xfrm>
            <a:off x="530225" y="1485900"/>
            <a:ext cx="915988" cy="900113"/>
            <a:chOff x="1150" y="1067"/>
            <a:chExt cx="629" cy="552"/>
          </a:xfrm>
        </p:grpSpPr>
        <p:sp>
          <p:nvSpPr>
            <p:cNvPr id="18480" name="Oval 37">
              <a:extLst>
                <a:ext uri="{FF2B5EF4-FFF2-40B4-BE49-F238E27FC236}">
                  <a16:creationId xmlns:a16="http://schemas.microsoft.com/office/drawing/2014/main" id="{5B6C2A40-61A3-3B4F-BF61-CAEA9F7F0448}"/>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1" name="Oval 38">
              <a:extLst>
                <a:ext uri="{FF2B5EF4-FFF2-40B4-BE49-F238E27FC236}">
                  <a16:creationId xmlns:a16="http://schemas.microsoft.com/office/drawing/2014/main" id="{C471CF46-3336-9241-A67F-8A3A8A90DD3A}"/>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2" name="Oval 39">
              <a:extLst>
                <a:ext uri="{FF2B5EF4-FFF2-40B4-BE49-F238E27FC236}">
                  <a16:creationId xmlns:a16="http://schemas.microsoft.com/office/drawing/2014/main" id="{77BD6CFB-20F6-9043-A6D9-2FE8748BE5AF}"/>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3" name="Oval 40">
              <a:extLst>
                <a:ext uri="{FF2B5EF4-FFF2-40B4-BE49-F238E27FC236}">
                  <a16:creationId xmlns:a16="http://schemas.microsoft.com/office/drawing/2014/main" id="{C831F678-5D9E-3540-9A8A-6195A57E4C80}"/>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4" name="Oval 41">
              <a:extLst>
                <a:ext uri="{FF2B5EF4-FFF2-40B4-BE49-F238E27FC236}">
                  <a16:creationId xmlns:a16="http://schemas.microsoft.com/office/drawing/2014/main" id="{E2D25071-3F5C-D741-8945-F58984B77524}"/>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5" name="Oval 42">
              <a:extLst>
                <a:ext uri="{FF2B5EF4-FFF2-40B4-BE49-F238E27FC236}">
                  <a16:creationId xmlns:a16="http://schemas.microsoft.com/office/drawing/2014/main" id="{BD794DEE-0B74-A34B-8EB4-DF8C99531DCC}"/>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6" name="Oval 43">
              <a:extLst>
                <a:ext uri="{FF2B5EF4-FFF2-40B4-BE49-F238E27FC236}">
                  <a16:creationId xmlns:a16="http://schemas.microsoft.com/office/drawing/2014/main" id="{210FCCCC-9DC6-8D45-8BAD-C2B245EA5571}"/>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8470" name="Line 45">
            <a:extLst>
              <a:ext uri="{FF2B5EF4-FFF2-40B4-BE49-F238E27FC236}">
                <a16:creationId xmlns:a16="http://schemas.microsoft.com/office/drawing/2014/main" id="{95FCC20B-0A76-9946-9C2A-8A6A404834D0}"/>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1" name="Line 46">
            <a:extLst>
              <a:ext uri="{FF2B5EF4-FFF2-40B4-BE49-F238E27FC236}">
                <a16:creationId xmlns:a16="http://schemas.microsoft.com/office/drawing/2014/main" id="{9B772F7D-EDC5-1545-A15E-86CE87D31AC4}"/>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2" name="Line 47">
            <a:extLst>
              <a:ext uri="{FF2B5EF4-FFF2-40B4-BE49-F238E27FC236}">
                <a16:creationId xmlns:a16="http://schemas.microsoft.com/office/drawing/2014/main" id="{BAA01BFE-8122-7447-8F4B-D48AD206BA7C}"/>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3" name="Oval 48">
            <a:extLst>
              <a:ext uri="{FF2B5EF4-FFF2-40B4-BE49-F238E27FC236}">
                <a16:creationId xmlns:a16="http://schemas.microsoft.com/office/drawing/2014/main" id="{2CAC259B-E959-8840-B49D-9D3F64CBF146}"/>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905" name="Arc 36">
            <a:extLst>
              <a:ext uri="{FF2B5EF4-FFF2-40B4-BE49-F238E27FC236}">
                <a16:creationId xmlns:a16="http://schemas.microsoft.com/office/drawing/2014/main" id="{2667154C-0D9E-2E44-ABAF-6B9105373BB7}"/>
              </a:ext>
            </a:extLst>
          </p:cNvPr>
          <p:cNvSpPr>
            <a:spLocks/>
          </p:cNvSpPr>
          <p:nvPr/>
        </p:nvSpPr>
        <p:spPr bwMode="auto">
          <a:xfrm rot="240000">
            <a:off x="1338263" y="2655888"/>
            <a:ext cx="1338262" cy="68897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6" name="Arc 36">
            <a:extLst>
              <a:ext uri="{FF2B5EF4-FFF2-40B4-BE49-F238E27FC236}">
                <a16:creationId xmlns:a16="http://schemas.microsoft.com/office/drawing/2014/main" id="{098F101E-6299-BF42-8979-2E57F5C30F1A}"/>
              </a:ext>
            </a:extLst>
          </p:cNvPr>
          <p:cNvSpPr>
            <a:spLocks/>
          </p:cNvSpPr>
          <p:nvPr/>
        </p:nvSpPr>
        <p:spPr bwMode="auto">
          <a:xfrm rot="240000">
            <a:off x="1301750" y="2651125"/>
            <a:ext cx="1255713" cy="173831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476" name="Straight Arrow Connector 2">
            <a:extLst>
              <a:ext uri="{FF2B5EF4-FFF2-40B4-BE49-F238E27FC236}">
                <a16:creationId xmlns:a16="http://schemas.microsoft.com/office/drawing/2014/main" id="{FD5B98C5-65C2-5D47-91CE-64462CAE8A2A}"/>
              </a:ext>
            </a:extLst>
          </p:cNvPr>
          <p:cNvCxnSpPr>
            <a:cxnSpLocks noChangeShapeType="1"/>
          </p:cNvCxnSpPr>
          <p:nvPr/>
        </p:nvCxnSpPr>
        <p:spPr bwMode="auto">
          <a:xfrm flipH="1">
            <a:off x="4179888" y="2522538"/>
            <a:ext cx="1409700" cy="1477962"/>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908" name="TextBox 7">
            <a:extLst>
              <a:ext uri="{FF2B5EF4-FFF2-40B4-BE49-F238E27FC236}">
                <a16:creationId xmlns:a16="http://schemas.microsoft.com/office/drawing/2014/main" id="{C4660802-3369-9D4D-8FF7-D63F16ADE202}"/>
              </a:ext>
            </a:extLst>
          </p:cNvPr>
          <p:cNvSpPr txBox="1">
            <a:spLocks noChangeArrowheads="1"/>
          </p:cNvSpPr>
          <p:nvPr/>
        </p:nvSpPr>
        <p:spPr bwMode="auto">
          <a:xfrm>
            <a:off x="4716463" y="1271588"/>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This dichroic separates the excitation from the emission signals</a:t>
            </a:r>
          </a:p>
        </p:txBody>
      </p:sp>
      <p:sp>
        <p:nvSpPr>
          <p:cNvPr id="18478" name="Rectangle 23">
            <a:extLst>
              <a:ext uri="{FF2B5EF4-FFF2-40B4-BE49-F238E27FC236}">
                <a16:creationId xmlns:a16="http://schemas.microsoft.com/office/drawing/2014/main" id="{20E0D91A-80E2-7D41-A520-51CB04D5C65A}"/>
              </a:ext>
            </a:extLst>
          </p:cNvPr>
          <p:cNvSpPr>
            <a:spLocks noChangeArrowheads="1"/>
          </p:cNvSpPr>
          <p:nvPr/>
        </p:nvSpPr>
        <p:spPr bwMode="auto">
          <a:xfrm>
            <a:off x="1677988" y="1755775"/>
            <a:ext cx="815975" cy="46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79" name="Rectangle 23">
            <a:extLst>
              <a:ext uri="{FF2B5EF4-FFF2-40B4-BE49-F238E27FC236}">
                <a16:creationId xmlns:a16="http://schemas.microsoft.com/office/drawing/2014/main" id="{8076D662-175F-064F-B0E6-84884CFAC6AC}"/>
              </a:ext>
            </a:extLst>
          </p:cNvPr>
          <p:cNvSpPr>
            <a:spLocks noChangeArrowheads="1"/>
          </p:cNvSpPr>
          <p:nvPr/>
        </p:nvSpPr>
        <p:spPr bwMode="auto">
          <a:xfrm>
            <a:off x="2633663" y="1647825"/>
            <a:ext cx="815975" cy="4587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Tree>
  </p:cSld>
  <p:clrMapOvr>
    <a:masterClrMapping/>
  </p:clrMapOvr>
  <p:transition advTm="175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6CACF0-4AD1-F141-B3FC-EB8D3CDB5BB3}"/>
              </a:ext>
            </a:extLst>
          </p:cNvPr>
          <p:cNvSpPr>
            <a:spLocks noGrp="1" noChangeArrowheads="1"/>
          </p:cNvSpPr>
          <p:nvPr>
            <p:ph type="title"/>
          </p:nvPr>
        </p:nvSpPr>
        <p:spPr/>
        <p:txBody>
          <a:bodyPr/>
          <a:lstStyle/>
          <a:p>
            <a:pPr>
              <a:defRPr/>
            </a:pPr>
            <a:r>
              <a:rPr lang="en-US" altLang="en-US"/>
              <a:t>Confocal problems</a:t>
            </a:r>
          </a:p>
        </p:txBody>
      </p:sp>
      <p:sp>
        <p:nvSpPr>
          <p:cNvPr id="19459" name="Rectangle 3">
            <a:extLst>
              <a:ext uri="{FF2B5EF4-FFF2-40B4-BE49-F238E27FC236}">
                <a16:creationId xmlns:a16="http://schemas.microsoft.com/office/drawing/2014/main" id="{AF4C3F14-2358-C446-9A4F-C497B6844469}"/>
              </a:ext>
            </a:extLst>
          </p:cNvPr>
          <p:cNvSpPr>
            <a:spLocks noGrp="1" noChangeArrowheads="1"/>
          </p:cNvSpPr>
          <p:nvPr>
            <p:ph type="body" idx="1"/>
          </p:nvPr>
        </p:nvSpPr>
        <p:spPr/>
        <p:txBody>
          <a:bodyPr/>
          <a:lstStyle/>
          <a:p>
            <a:pPr>
              <a:defRPr/>
            </a:pPr>
            <a:endParaRPr lang="en-US" altLang="en-US"/>
          </a:p>
        </p:txBody>
      </p:sp>
      <p:pic>
        <p:nvPicPr>
          <p:cNvPr id="19460" name="Picture 4">
            <a:extLst>
              <a:ext uri="{FF2B5EF4-FFF2-40B4-BE49-F238E27FC236}">
                <a16:creationId xmlns:a16="http://schemas.microsoft.com/office/drawing/2014/main" id="{C04C6636-E405-FE4E-B46C-8FE12CAB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527175"/>
            <a:ext cx="4830762" cy="3622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1" name="Picture 5">
            <a:extLst>
              <a:ext uri="{FF2B5EF4-FFF2-40B4-BE49-F238E27FC236}">
                <a16:creationId xmlns:a16="http://schemas.microsoft.com/office/drawing/2014/main" id="{B0250A86-73E4-9D46-A537-10A532FB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1433513"/>
            <a:ext cx="3933825" cy="43053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a:extLst>
              <a:ext uri="{FF2B5EF4-FFF2-40B4-BE49-F238E27FC236}">
                <a16:creationId xmlns:a16="http://schemas.microsoft.com/office/drawing/2014/main" id="{9D2BEB48-7456-0E4C-8C32-184B49E29C6D}"/>
              </a:ext>
            </a:extLst>
          </p:cNvPr>
          <p:cNvSpPr txBox="1">
            <a:spLocks noChangeArrowheads="1"/>
          </p:cNvSpPr>
          <p:nvPr/>
        </p:nvSpPr>
        <p:spPr bwMode="auto">
          <a:xfrm>
            <a:off x="715212" y="755650"/>
            <a:ext cx="7510390" cy="46166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dirty="0"/>
              <a:t>Destroyed optical excitation filters using high power lasers</a:t>
            </a:r>
          </a:p>
        </p:txBody>
      </p:sp>
      <p:sp>
        <p:nvSpPr>
          <p:cNvPr id="19463" name="Line 7">
            <a:extLst>
              <a:ext uri="{FF2B5EF4-FFF2-40B4-BE49-F238E27FC236}">
                <a16:creationId xmlns:a16="http://schemas.microsoft.com/office/drawing/2014/main" id="{BA5BD941-0F81-A448-8265-2ADCEBBF9E51}"/>
              </a:ext>
            </a:extLst>
          </p:cNvPr>
          <p:cNvSpPr>
            <a:spLocks noChangeShapeType="1"/>
          </p:cNvSpPr>
          <p:nvPr/>
        </p:nvSpPr>
        <p:spPr bwMode="auto">
          <a:xfrm>
            <a:off x="5883275" y="1938338"/>
            <a:ext cx="649288" cy="12858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9464" name="Text Box 8">
            <a:extLst>
              <a:ext uri="{FF2B5EF4-FFF2-40B4-BE49-F238E27FC236}">
                <a16:creationId xmlns:a16="http://schemas.microsoft.com/office/drawing/2014/main" id="{1E55249D-F217-7B49-A850-31FE629CDBC3}"/>
              </a:ext>
            </a:extLst>
          </p:cNvPr>
          <p:cNvSpPr txBox="1">
            <a:spLocks noChangeArrowheads="1"/>
          </p:cNvSpPr>
          <p:nvPr/>
        </p:nvSpPr>
        <p:spPr bwMode="auto">
          <a:xfrm>
            <a:off x="5224463" y="1439863"/>
            <a:ext cx="26781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solidFill>
                  <a:srgbClr val="FFFF00"/>
                </a:solidFill>
              </a:rPr>
              <a:t>Hole burned in filter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51CB95-79FF-DC44-9F2D-39011B7DD306}"/>
              </a:ext>
            </a:extLst>
          </p:cNvPr>
          <p:cNvSpPr>
            <a:spLocks noGrp="1" noChangeArrowheads="1"/>
          </p:cNvSpPr>
          <p:nvPr>
            <p:ph type="body" idx="1"/>
          </p:nvPr>
        </p:nvSpPr>
        <p:spPr/>
        <p:txBody>
          <a:bodyPr/>
          <a:lstStyle/>
          <a:p>
            <a:pPr>
              <a:defRPr/>
            </a:pPr>
            <a:endParaRPr lang="en-US" altLang="en-US"/>
          </a:p>
        </p:txBody>
      </p:sp>
      <p:pic>
        <p:nvPicPr>
          <p:cNvPr id="20483" name="Picture 4">
            <a:extLst>
              <a:ext uri="{FF2B5EF4-FFF2-40B4-BE49-F238E27FC236}">
                <a16:creationId xmlns:a16="http://schemas.microsoft.com/office/drawing/2014/main" id="{4618AA15-3F6A-6E42-88F4-DB1BCC28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98"/>
          <a:stretch>
            <a:fillRect/>
          </a:stretch>
        </p:blipFill>
        <p:spPr bwMode="auto">
          <a:xfrm>
            <a:off x="1204913" y="-41275"/>
            <a:ext cx="7024687" cy="6670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5">
            <a:extLst>
              <a:ext uri="{FF2B5EF4-FFF2-40B4-BE49-F238E27FC236}">
                <a16:creationId xmlns:a16="http://schemas.microsoft.com/office/drawing/2014/main" id="{F0281A77-F7D5-1C41-B9CA-10AEA1AE218C}"/>
              </a:ext>
            </a:extLst>
          </p:cNvPr>
          <p:cNvSpPr txBox="1">
            <a:spLocks noChangeArrowheads="1"/>
          </p:cNvSpPr>
          <p:nvPr/>
        </p:nvSpPr>
        <p:spPr bwMode="auto">
          <a:xfrm>
            <a:off x="5045075" y="662940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
        <p:nvSpPr>
          <p:cNvPr id="20485" name="Rectangle 2">
            <a:extLst>
              <a:ext uri="{FF2B5EF4-FFF2-40B4-BE49-F238E27FC236}">
                <a16:creationId xmlns:a16="http://schemas.microsoft.com/office/drawing/2014/main" id="{54AD3A95-17EE-2B40-AAC1-E40670CF4FF4}"/>
              </a:ext>
            </a:extLst>
          </p:cNvPr>
          <p:cNvSpPr>
            <a:spLocks noGrp="1" noChangeArrowheads="1"/>
          </p:cNvSpPr>
          <p:nvPr>
            <p:ph type="title"/>
          </p:nvPr>
        </p:nvSpPr>
        <p:spPr>
          <a:xfrm>
            <a:off x="0" y="-41275"/>
            <a:ext cx="4068763" cy="590550"/>
          </a:xfrm>
        </p:spPr>
        <p:txBody>
          <a:bodyPr/>
          <a:lstStyle/>
          <a:p>
            <a:pPr>
              <a:defRPr/>
            </a:pPr>
            <a:r>
              <a:rPr lang="en-US" altLang="en-US"/>
              <a:t>Zeiss 710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59864F1A-7921-D845-BE92-4C7088A7D0E5}"/>
              </a:ext>
            </a:extLst>
          </p:cNvPr>
          <p:cNvSpPr>
            <a:spLocks noGrp="1" noChangeArrowheads="1"/>
          </p:cNvSpPr>
          <p:nvPr>
            <p:ph type="title"/>
          </p:nvPr>
        </p:nvSpPr>
        <p:spPr>
          <a:xfrm>
            <a:off x="704850" y="0"/>
            <a:ext cx="7772400" cy="911225"/>
          </a:xfrm>
        </p:spPr>
        <p:txBody>
          <a:bodyPr/>
          <a:lstStyle/>
          <a:p>
            <a:pPr>
              <a:defRPr/>
            </a:pPr>
            <a:r>
              <a:rPr lang="en-US" altLang="en-US"/>
              <a:t>Learning Objectives</a:t>
            </a:r>
          </a:p>
        </p:txBody>
      </p:sp>
      <p:sp>
        <p:nvSpPr>
          <p:cNvPr id="3075" name="Rectangle 1028">
            <a:extLst>
              <a:ext uri="{FF2B5EF4-FFF2-40B4-BE49-F238E27FC236}">
                <a16:creationId xmlns:a16="http://schemas.microsoft.com/office/drawing/2014/main" id="{491498C9-EB8E-9341-8FAB-CD75BF377DD3}"/>
              </a:ext>
            </a:extLst>
          </p:cNvPr>
          <p:cNvSpPr>
            <a:spLocks noGrp="1" noChangeArrowheads="1"/>
          </p:cNvSpPr>
          <p:nvPr>
            <p:ph type="body" idx="1"/>
          </p:nvPr>
        </p:nvSpPr>
        <p:spPr>
          <a:xfrm>
            <a:off x="523875" y="1778000"/>
            <a:ext cx="8259763" cy="4114800"/>
          </a:xfrm>
        </p:spPr>
        <p:txBody>
          <a:bodyPr/>
          <a:lstStyle/>
          <a:p>
            <a:pPr>
              <a:buFontTx/>
              <a:buNone/>
              <a:defRPr/>
            </a:pPr>
            <a:r>
              <a:rPr lang="en-US" altLang="en-US" b="1"/>
              <a:t>Understand</a:t>
            </a:r>
            <a:r>
              <a:rPr lang="en-US" altLang="en-US"/>
              <a:t>:</a:t>
            </a:r>
          </a:p>
          <a:p>
            <a:pPr>
              <a:defRPr/>
            </a:pPr>
            <a:r>
              <a:rPr lang="en-US" altLang="en-US"/>
              <a:t>Components of a confocal microscope system</a:t>
            </a:r>
          </a:p>
          <a:p>
            <a:pPr>
              <a:defRPr/>
            </a:pPr>
            <a:r>
              <a:rPr lang="en-US" altLang="en-US"/>
              <a:t>Optical pathways used in systems</a:t>
            </a:r>
          </a:p>
          <a:p>
            <a:pPr>
              <a:defRPr/>
            </a:pPr>
            <a:r>
              <a:rPr lang="en-US" altLang="en-US"/>
              <a:t>Optical resolution - Airy disks</a:t>
            </a:r>
          </a:p>
          <a:p>
            <a:pPr>
              <a:defRPr/>
            </a:pPr>
            <a:r>
              <a:rPr lang="en-US" altLang="en-US"/>
              <a:t>Reflected light/backscatter imaging</a:t>
            </a:r>
          </a:p>
          <a:p>
            <a:pPr>
              <a:defRPr/>
            </a:pPr>
            <a:endParaRPr lang="en-US" altLang="en-US"/>
          </a:p>
        </p:txBody>
      </p:sp>
      <p:sp>
        <p:nvSpPr>
          <p:cNvPr id="3076" name="Line 1029">
            <a:extLst>
              <a:ext uri="{FF2B5EF4-FFF2-40B4-BE49-F238E27FC236}">
                <a16:creationId xmlns:a16="http://schemas.microsoft.com/office/drawing/2014/main" id="{94A32B57-7B88-F644-B13C-B80EDC4DE58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D62C2C-2E22-AB46-88D9-F3BE73573E99}"/>
              </a:ext>
            </a:extLst>
          </p:cNvPr>
          <p:cNvSpPr>
            <a:spLocks noGrp="1" noChangeArrowheads="1"/>
          </p:cNvSpPr>
          <p:nvPr>
            <p:ph type="title"/>
          </p:nvPr>
        </p:nvSpPr>
        <p:spPr/>
        <p:txBody>
          <a:bodyPr/>
          <a:lstStyle/>
          <a:p>
            <a:pPr>
              <a:defRPr/>
            </a:pPr>
            <a:r>
              <a:rPr lang="en-US" altLang="en-US"/>
              <a:t>Zeiss 710</a:t>
            </a:r>
          </a:p>
        </p:txBody>
      </p:sp>
      <p:sp>
        <p:nvSpPr>
          <p:cNvPr id="21507" name="Rectangle 3">
            <a:extLst>
              <a:ext uri="{FF2B5EF4-FFF2-40B4-BE49-F238E27FC236}">
                <a16:creationId xmlns:a16="http://schemas.microsoft.com/office/drawing/2014/main" id="{94F4251B-1424-614E-8E45-3E3436682E11}"/>
              </a:ext>
            </a:extLst>
          </p:cNvPr>
          <p:cNvSpPr>
            <a:spLocks noGrp="1" noChangeArrowheads="1"/>
          </p:cNvSpPr>
          <p:nvPr>
            <p:ph type="body" idx="1"/>
          </p:nvPr>
        </p:nvSpPr>
        <p:spPr/>
        <p:txBody>
          <a:bodyPr/>
          <a:lstStyle/>
          <a:p>
            <a:pPr>
              <a:defRPr/>
            </a:pPr>
            <a:endParaRPr lang="en-US" altLang="en-US"/>
          </a:p>
        </p:txBody>
      </p:sp>
      <p:pic>
        <p:nvPicPr>
          <p:cNvPr id="21508" name="Picture 4">
            <a:extLst>
              <a:ext uri="{FF2B5EF4-FFF2-40B4-BE49-F238E27FC236}">
                <a16:creationId xmlns:a16="http://schemas.microsoft.com/office/drawing/2014/main" id="{F74C3A80-4B25-424F-ACB8-8E330938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51"/>
          <a:stretch>
            <a:fillRect/>
          </a:stretch>
        </p:blipFill>
        <p:spPr bwMode="auto">
          <a:xfrm>
            <a:off x="822325" y="571500"/>
            <a:ext cx="6392863" cy="60944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9" name="Text Box 6">
            <a:extLst>
              <a:ext uri="{FF2B5EF4-FFF2-40B4-BE49-F238E27FC236}">
                <a16:creationId xmlns:a16="http://schemas.microsoft.com/office/drawing/2014/main" id="{1F8E6A86-C897-B645-AAF5-D8526CE766CD}"/>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966C99C-6CBD-9F4C-8D7A-3DCBA91427DA}"/>
              </a:ext>
            </a:extLst>
          </p:cNvPr>
          <p:cNvSpPr>
            <a:spLocks noGrp="1"/>
          </p:cNvSpPr>
          <p:nvPr>
            <p:ph type="title"/>
          </p:nvPr>
        </p:nvSpPr>
        <p:spPr/>
        <p:txBody>
          <a:bodyPr/>
          <a:lstStyle/>
          <a:p>
            <a:pPr>
              <a:defRPr/>
            </a:pPr>
            <a:r>
              <a:rPr lang="en-US" altLang="en-US" dirty="0"/>
              <a:t>Complex optical pathways</a:t>
            </a:r>
          </a:p>
        </p:txBody>
      </p:sp>
      <p:sp>
        <p:nvSpPr>
          <p:cNvPr id="22531" name="Content Placeholder 2">
            <a:extLst>
              <a:ext uri="{FF2B5EF4-FFF2-40B4-BE49-F238E27FC236}">
                <a16:creationId xmlns:a16="http://schemas.microsoft.com/office/drawing/2014/main" id="{9BD64E1C-2F41-B04C-AE31-71B4B9922717}"/>
              </a:ext>
            </a:extLst>
          </p:cNvPr>
          <p:cNvSpPr>
            <a:spLocks noGrp="1"/>
          </p:cNvSpPr>
          <p:nvPr>
            <p:ph idx="1"/>
          </p:nvPr>
        </p:nvSpPr>
        <p:spPr>
          <a:xfrm>
            <a:off x="685800" y="5832475"/>
            <a:ext cx="7772400" cy="488950"/>
          </a:xfrm>
        </p:spPr>
        <p:txBody>
          <a:bodyPr/>
          <a:lstStyle/>
          <a:p>
            <a:pPr marL="0" indent="0">
              <a:buFontTx/>
              <a:buNone/>
              <a:defRPr/>
            </a:pPr>
            <a:r>
              <a:rPr lang="en-US" altLang="en-US" sz="2400" dirty="0" err="1"/>
              <a:t>BioRads</a:t>
            </a:r>
            <a:r>
              <a:rPr lang="en-US" altLang="en-US" sz="2400" dirty="0"/>
              <a:t> “</a:t>
            </a:r>
            <a:r>
              <a:rPr lang="en-US" altLang="en-US" sz="2400" dirty="0" err="1"/>
              <a:t>Twingate</a:t>
            </a:r>
            <a:r>
              <a:rPr lang="en-US" altLang="en-US" sz="2400" dirty="0"/>
              <a:t>” beam splitters from early 1990s</a:t>
            </a:r>
          </a:p>
        </p:txBody>
      </p:sp>
      <p:pic>
        <p:nvPicPr>
          <p:cNvPr id="45059" name="Picture 60" descr="DSC00034(50)">
            <a:extLst>
              <a:ext uri="{FF2B5EF4-FFF2-40B4-BE49-F238E27FC236}">
                <a16:creationId xmlns:a16="http://schemas.microsoft.com/office/drawing/2014/main" id="{9C85C08F-3205-B349-B49D-A1C0E145F4E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l="39294" t="43408" b="19943"/>
          <a:stretch>
            <a:fillRect/>
          </a:stretch>
        </p:blipFill>
        <p:spPr bwMode="auto">
          <a:xfrm>
            <a:off x="1700213" y="795338"/>
            <a:ext cx="54292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DB8BF30-B7C8-8442-81B6-56DDB1675393}"/>
              </a:ext>
            </a:extLst>
          </p:cNvPr>
          <p:cNvSpPr>
            <a:spLocks noGrp="1" noChangeArrowheads="1"/>
          </p:cNvSpPr>
          <p:nvPr>
            <p:ph type="title"/>
          </p:nvPr>
        </p:nvSpPr>
        <p:spPr/>
        <p:txBody>
          <a:bodyPr/>
          <a:lstStyle/>
          <a:p>
            <a:pPr>
              <a:defRPr/>
            </a:pPr>
            <a:r>
              <a:rPr lang="en-US" altLang="en-US"/>
              <a:t>Zeiss 710</a:t>
            </a:r>
          </a:p>
        </p:txBody>
      </p:sp>
      <p:sp>
        <p:nvSpPr>
          <p:cNvPr id="23555" name="Rectangle 3">
            <a:extLst>
              <a:ext uri="{FF2B5EF4-FFF2-40B4-BE49-F238E27FC236}">
                <a16:creationId xmlns:a16="http://schemas.microsoft.com/office/drawing/2014/main" id="{8D889BFC-AF1E-8045-BDE1-AE8DCC9DAB94}"/>
              </a:ext>
            </a:extLst>
          </p:cNvPr>
          <p:cNvSpPr>
            <a:spLocks noGrp="1" noChangeArrowheads="1"/>
          </p:cNvSpPr>
          <p:nvPr>
            <p:ph type="body" idx="1"/>
          </p:nvPr>
        </p:nvSpPr>
        <p:spPr/>
        <p:txBody>
          <a:bodyPr/>
          <a:lstStyle/>
          <a:p>
            <a:pPr>
              <a:defRPr/>
            </a:pPr>
            <a:endParaRPr lang="en-US" altLang="en-US"/>
          </a:p>
        </p:txBody>
      </p:sp>
      <p:pic>
        <p:nvPicPr>
          <p:cNvPr id="23556" name="Picture 4">
            <a:extLst>
              <a:ext uri="{FF2B5EF4-FFF2-40B4-BE49-F238E27FC236}">
                <a16:creationId xmlns:a16="http://schemas.microsoft.com/office/drawing/2014/main" id="{A6AE4342-0FFE-B24A-ABCF-D52EBC9A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777875"/>
            <a:ext cx="5881688" cy="572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Text Box 5">
            <a:extLst>
              <a:ext uri="{FF2B5EF4-FFF2-40B4-BE49-F238E27FC236}">
                <a16:creationId xmlns:a16="http://schemas.microsoft.com/office/drawing/2014/main" id="{373EC6C7-7761-0841-9CB6-B4A7CF3E8AB1}"/>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C9F606-4CF2-4D4B-A2E1-40F93CFB9E53}"/>
              </a:ext>
            </a:extLst>
          </p:cNvPr>
          <p:cNvSpPr>
            <a:spLocks noGrp="1"/>
          </p:cNvSpPr>
          <p:nvPr>
            <p:ph type="title"/>
          </p:nvPr>
        </p:nvSpPr>
        <p:spPr/>
        <p:txBody>
          <a:bodyPr/>
          <a:lstStyle/>
          <a:p>
            <a:pPr>
              <a:defRPr/>
            </a:pPr>
            <a:r>
              <a:rPr lang="en-US" altLang="en-US"/>
              <a:t>Zeiss 710 spectral system</a:t>
            </a:r>
          </a:p>
        </p:txBody>
      </p:sp>
      <p:sp>
        <p:nvSpPr>
          <p:cNvPr id="24579" name="Content Placeholder 2">
            <a:extLst>
              <a:ext uri="{FF2B5EF4-FFF2-40B4-BE49-F238E27FC236}">
                <a16:creationId xmlns:a16="http://schemas.microsoft.com/office/drawing/2014/main" id="{6D1770FE-E598-BB4A-B520-AD576503AB48}"/>
              </a:ext>
            </a:extLst>
          </p:cNvPr>
          <p:cNvSpPr>
            <a:spLocks noGrp="1"/>
          </p:cNvSpPr>
          <p:nvPr>
            <p:ph idx="1"/>
          </p:nvPr>
        </p:nvSpPr>
        <p:spPr/>
        <p:txBody>
          <a:bodyPr/>
          <a:lstStyle/>
          <a:p>
            <a:pPr>
              <a:defRPr/>
            </a:pPr>
            <a:endParaRPr lang="en-US" altLang="en-US"/>
          </a:p>
        </p:txBody>
      </p:sp>
      <p:sp>
        <p:nvSpPr>
          <p:cNvPr id="49155" name="TextBox 3">
            <a:extLst>
              <a:ext uri="{FF2B5EF4-FFF2-40B4-BE49-F238E27FC236}">
                <a16:creationId xmlns:a16="http://schemas.microsoft.com/office/drawing/2014/main" id="{BE9EA32D-6D4C-3843-BCF1-E59E1968B740}"/>
              </a:ext>
            </a:extLst>
          </p:cNvPr>
          <p:cNvSpPr txBox="1">
            <a:spLocks noChangeArrowheads="1"/>
          </p:cNvSpPr>
          <p:nvPr/>
        </p:nvSpPr>
        <p:spPr bwMode="auto">
          <a:xfrm>
            <a:off x="3884613" y="6294438"/>
            <a:ext cx="491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http://zeiss-campus.magnet.fsu.edu/tutorials/spectralimaging/quasar34ch/index.html</a:t>
            </a:r>
          </a:p>
        </p:txBody>
      </p:sp>
      <p:pic>
        <p:nvPicPr>
          <p:cNvPr id="24581" name="Picture 2">
            <a:extLst>
              <a:ext uri="{FF2B5EF4-FFF2-40B4-BE49-F238E27FC236}">
                <a16:creationId xmlns:a16="http://schemas.microsoft.com/office/drawing/2014/main" id="{8A79F3FF-C40E-C14D-8A60-72BF47517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728663"/>
            <a:ext cx="5586413" cy="55657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785F93A-34AD-764F-8707-643ADB733CDC}"/>
              </a:ext>
            </a:extLst>
          </p:cNvPr>
          <p:cNvSpPr>
            <a:spLocks noGrp="1"/>
          </p:cNvSpPr>
          <p:nvPr>
            <p:ph type="title"/>
          </p:nvPr>
        </p:nvSpPr>
        <p:spPr/>
        <p:txBody>
          <a:bodyPr/>
          <a:lstStyle/>
          <a:p>
            <a:pPr>
              <a:defRPr/>
            </a:pPr>
            <a:r>
              <a:rPr lang="en-US" altLang="en-US"/>
              <a:t>Zeiss 710 spectral system</a:t>
            </a:r>
          </a:p>
        </p:txBody>
      </p:sp>
      <p:sp>
        <p:nvSpPr>
          <p:cNvPr id="25603" name="Content Placeholder 2">
            <a:extLst>
              <a:ext uri="{FF2B5EF4-FFF2-40B4-BE49-F238E27FC236}">
                <a16:creationId xmlns:a16="http://schemas.microsoft.com/office/drawing/2014/main" id="{A5ABFB96-8CC8-2F4F-8304-1A862F26F490}"/>
              </a:ext>
            </a:extLst>
          </p:cNvPr>
          <p:cNvSpPr>
            <a:spLocks noGrp="1"/>
          </p:cNvSpPr>
          <p:nvPr>
            <p:ph idx="1"/>
          </p:nvPr>
        </p:nvSpPr>
        <p:spPr/>
        <p:txBody>
          <a:bodyPr/>
          <a:lstStyle/>
          <a:p>
            <a:pPr>
              <a:defRPr/>
            </a:pPr>
            <a:endParaRPr lang="en-US" altLang="en-US"/>
          </a:p>
        </p:txBody>
      </p:sp>
      <p:pic>
        <p:nvPicPr>
          <p:cNvPr id="25604" name="Picture 2">
            <a:extLst>
              <a:ext uri="{FF2B5EF4-FFF2-40B4-BE49-F238E27FC236}">
                <a16:creationId xmlns:a16="http://schemas.microsoft.com/office/drawing/2014/main" id="{E1380358-50EC-664E-B619-65ACB050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270000"/>
            <a:ext cx="4410075"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3">
            <a:extLst>
              <a:ext uri="{FF2B5EF4-FFF2-40B4-BE49-F238E27FC236}">
                <a16:creationId xmlns:a16="http://schemas.microsoft.com/office/drawing/2014/main" id="{D841F77D-4DC8-B449-B586-BFB43C37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1270000"/>
            <a:ext cx="4475163"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5" name="TextBox 5">
            <a:extLst>
              <a:ext uri="{FF2B5EF4-FFF2-40B4-BE49-F238E27FC236}">
                <a16:creationId xmlns:a16="http://schemas.microsoft.com/office/drawing/2014/main" id="{F3796464-7918-F84E-9105-D962AC8C636A}"/>
              </a:ext>
            </a:extLst>
          </p:cNvPr>
          <p:cNvSpPr txBox="1">
            <a:spLocks noChangeArrowheads="1"/>
          </p:cNvSpPr>
          <p:nvPr/>
        </p:nvSpPr>
        <p:spPr bwMode="auto">
          <a:xfrm>
            <a:off x="3490913" y="6294438"/>
            <a:ext cx="570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Images from: http://zeiss-campus.magnet.fsu.edu/tutorials/spectralimaging/quasar34ch/index.html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DFAFF1-DE80-074F-96B4-5538C9ACB07F}"/>
              </a:ext>
            </a:extLst>
          </p:cNvPr>
          <p:cNvSpPr>
            <a:spLocks noChangeArrowheads="1"/>
          </p:cNvSpPr>
          <p:nvPr/>
        </p:nvSpPr>
        <p:spPr bwMode="auto">
          <a:xfrm>
            <a:off x="228600" y="6019800"/>
            <a:ext cx="58023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a:solidFill>
                  <a:schemeClr val="tx2"/>
                </a:solidFill>
                <a:latin typeface="Arial" charset="0"/>
              </a:rPr>
              <a:t>Zeiss LSM 5 </a:t>
            </a:r>
            <a:r>
              <a:rPr lang="en-US" altLang="en-US" sz="2100" b="1" i="1">
                <a:solidFill>
                  <a:schemeClr val="tx2"/>
                </a:solidFill>
                <a:latin typeface="Arial" charset="0"/>
              </a:rPr>
              <a:t>LIVE</a:t>
            </a:r>
          </a:p>
          <a:p>
            <a:pPr>
              <a:spcBef>
                <a:spcPct val="0"/>
              </a:spcBef>
              <a:buSzTx/>
              <a:buFontTx/>
              <a:buNone/>
              <a:defRPr/>
            </a:pPr>
            <a:r>
              <a:rPr lang="en-US" altLang="en-US" sz="1900" i="1">
                <a:solidFill>
                  <a:schemeClr val="tx2"/>
                </a:solidFill>
                <a:latin typeface="Arial" charset="0"/>
              </a:rPr>
              <a:t>A new system concept of optics and electronics</a:t>
            </a:r>
          </a:p>
        </p:txBody>
      </p:sp>
      <p:pic>
        <p:nvPicPr>
          <p:cNvPr id="26627" name="Picture 12" descr="npo000016">
            <a:extLst>
              <a:ext uri="{FF2B5EF4-FFF2-40B4-BE49-F238E27FC236}">
                <a16:creationId xmlns:a16="http://schemas.microsoft.com/office/drawing/2014/main" id="{896F81DB-3820-0345-B109-75D13C19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1738"/>
            <a:ext cx="4389438"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Rectangle 4">
            <a:extLst>
              <a:ext uri="{FF2B5EF4-FFF2-40B4-BE49-F238E27FC236}">
                <a16:creationId xmlns:a16="http://schemas.microsoft.com/office/drawing/2014/main" id="{20001156-8DFA-3449-B86E-B296560E2863}"/>
              </a:ext>
            </a:extLst>
          </p:cNvPr>
          <p:cNvSpPr>
            <a:spLocks noGrp="1" noChangeArrowheads="1"/>
          </p:cNvSpPr>
          <p:nvPr>
            <p:ph type="title"/>
          </p:nvPr>
        </p:nvSpPr>
        <p:spPr>
          <a:xfrm>
            <a:off x="696913" y="-123825"/>
            <a:ext cx="7772400" cy="1143000"/>
          </a:xfrm>
        </p:spPr>
        <p:txBody>
          <a:bodyPr/>
          <a:lstStyle/>
          <a:p>
            <a:pPr>
              <a:defRPr/>
            </a:pPr>
            <a:r>
              <a:rPr lang="en-US" altLang="en-US"/>
              <a:t>Spectral CLSM (Zeiss)</a:t>
            </a:r>
          </a:p>
        </p:txBody>
      </p:sp>
      <p:sp>
        <p:nvSpPr>
          <p:cNvPr id="26629" name="Line 5">
            <a:extLst>
              <a:ext uri="{FF2B5EF4-FFF2-40B4-BE49-F238E27FC236}">
                <a16:creationId xmlns:a16="http://schemas.microsoft.com/office/drawing/2014/main" id="{D4A26276-A4E5-ED43-9A24-3E518C8541F3}"/>
              </a:ext>
            </a:extLst>
          </p:cNvPr>
          <p:cNvSpPr>
            <a:spLocks noChangeShapeType="1"/>
          </p:cNvSpPr>
          <p:nvPr/>
        </p:nvSpPr>
        <p:spPr bwMode="auto">
          <a:xfrm>
            <a:off x="3962400" y="3810000"/>
            <a:ext cx="2743200" cy="1981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0" name="Text Box 6">
            <a:extLst>
              <a:ext uri="{FF2B5EF4-FFF2-40B4-BE49-F238E27FC236}">
                <a16:creationId xmlns:a16="http://schemas.microsoft.com/office/drawing/2014/main" id="{60E9AFF4-F4D2-A04D-8B7C-9325F61E2F41}"/>
              </a:ext>
            </a:extLst>
          </p:cNvPr>
          <p:cNvSpPr txBox="1">
            <a:spLocks noChangeArrowheads="1"/>
          </p:cNvSpPr>
          <p:nvPr/>
        </p:nvSpPr>
        <p:spPr bwMode="auto">
          <a:xfrm>
            <a:off x="6172200" y="58674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Dispersion grating</a:t>
            </a:r>
          </a:p>
        </p:txBody>
      </p:sp>
      <p:sp>
        <p:nvSpPr>
          <p:cNvPr id="26631" name="Line 7">
            <a:extLst>
              <a:ext uri="{FF2B5EF4-FFF2-40B4-BE49-F238E27FC236}">
                <a16:creationId xmlns:a16="http://schemas.microsoft.com/office/drawing/2014/main" id="{A7D167CF-061E-AC43-BBBC-728F3D130D62}"/>
              </a:ext>
            </a:extLst>
          </p:cNvPr>
          <p:cNvSpPr>
            <a:spLocks noChangeShapeType="1"/>
          </p:cNvSpPr>
          <p:nvPr/>
        </p:nvSpPr>
        <p:spPr bwMode="auto">
          <a:xfrm flipV="1">
            <a:off x="4572000" y="2209800"/>
            <a:ext cx="2057400" cy="1219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2" name="Text Box 8">
            <a:extLst>
              <a:ext uri="{FF2B5EF4-FFF2-40B4-BE49-F238E27FC236}">
                <a16:creationId xmlns:a16="http://schemas.microsoft.com/office/drawing/2014/main" id="{6E82C961-B87F-7246-8BB1-787D66912198}"/>
              </a:ext>
            </a:extLst>
          </p:cNvPr>
          <p:cNvSpPr txBox="1">
            <a:spLocks noChangeArrowheads="1"/>
          </p:cNvSpPr>
          <p:nvPr/>
        </p:nvSpPr>
        <p:spPr bwMode="auto">
          <a:xfrm>
            <a:off x="6689725" y="1946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Multianode PMT</a:t>
            </a:r>
          </a:p>
        </p:txBody>
      </p:sp>
      <p:sp>
        <p:nvSpPr>
          <p:cNvPr id="26633" name="Line 9">
            <a:extLst>
              <a:ext uri="{FF2B5EF4-FFF2-40B4-BE49-F238E27FC236}">
                <a16:creationId xmlns:a16="http://schemas.microsoft.com/office/drawing/2014/main" id="{1B82C908-84C2-0F4C-8518-EBCDEADD47C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4" name="Text Box 10">
            <a:extLst>
              <a:ext uri="{FF2B5EF4-FFF2-40B4-BE49-F238E27FC236}">
                <a16:creationId xmlns:a16="http://schemas.microsoft.com/office/drawing/2014/main" id="{94DF3DC8-92D0-B14E-88B0-5E0DDB2D780D}"/>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E0D317-1D05-7249-A3F1-33BE6C37CF76}"/>
              </a:ext>
            </a:extLst>
          </p:cNvPr>
          <p:cNvSpPr>
            <a:spLocks noGrp="1"/>
          </p:cNvSpPr>
          <p:nvPr>
            <p:ph type="title"/>
          </p:nvPr>
        </p:nvSpPr>
        <p:spPr/>
        <p:txBody>
          <a:bodyPr/>
          <a:lstStyle/>
          <a:p>
            <a:pPr>
              <a:defRPr/>
            </a:pPr>
            <a:endParaRPr lang="en-US" altLang="en-US"/>
          </a:p>
        </p:txBody>
      </p:sp>
      <p:pic>
        <p:nvPicPr>
          <p:cNvPr id="27651" name="Picture 2">
            <a:extLst>
              <a:ext uri="{FF2B5EF4-FFF2-40B4-BE49-F238E27FC236}">
                <a16:creationId xmlns:a16="http://schemas.microsoft.com/office/drawing/2014/main" id="{DEC27DA5-F62D-9E44-92EA-9BCE138F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
            <a:ext cx="4914900" cy="52292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3">
            <a:extLst>
              <a:ext uri="{FF2B5EF4-FFF2-40B4-BE49-F238E27FC236}">
                <a16:creationId xmlns:a16="http://schemas.microsoft.com/office/drawing/2014/main" id="{106855BB-6E04-5C4B-B854-842E8F05B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631825"/>
            <a:ext cx="4400550" cy="3563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Box 2">
            <a:extLst>
              <a:ext uri="{FF2B5EF4-FFF2-40B4-BE49-F238E27FC236}">
                <a16:creationId xmlns:a16="http://schemas.microsoft.com/office/drawing/2014/main" id="{D05BE6F4-C67D-FF44-9780-3B2E4FAF9B07}"/>
              </a:ext>
            </a:extLst>
          </p:cNvPr>
          <p:cNvSpPr txBox="1">
            <a:spLocks noChangeArrowheads="1"/>
          </p:cNvSpPr>
          <p:nvPr/>
        </p:nvSpPr>
        <p:spPr bwMode="auto">
          <a:xfrm>
            <a:off x="2644775" y="6319838"/>
            <a:ext cx="6405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000">
                <a:solidFill>
                  <a:srgbClr val="0000FF"/>
                </a:solidFill>
              </a:rPr>
              <a:t>http://www.zeiss.com/C12567BE00472A5C/EmbedTitelIntern/Article_Nature_Methods/$File/Faster_than_real-time.pdf</a:t>
            </a:r>
          </a:p>
        </p:txBody>
      </p:sp>
      <p:sp>
        <p:nvSpPr>
          <p:cNvPr id="55301" name="TextBox 3">
            <a:extLst>
              <a:ext uri="{FF2B5EF4-FFF2-40B4-BE49-F238E27FC236}">
                <a16:creationId xmlns:a16="http://schemas.microsoft.com/office/drawing/2014/main" id="{0B16F28E-F4AC-334F-8DBB-22595F893CB6}"/>
              </a:ext>
            </a:extLst>
          </p:cNvPr>
          <p:cNvSpPr txBox="1">
            <a:spLocks noChangeArrowheads="1"/>
          </p:cNvSpPr>
          <p:nvPr/>
        </p:nvSpPr>
        <p:spPr bwMode="auto">
          <a:xfrm>
            <a:off x="4914900" y="4506913"/>
            <a:ext cx="4387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512 x 50 pixels – 1010 frames/sec</a:t>
            </a:r>
          </a:p>
          <a:p>
            <a:pPr algn="ctr">
              <a:spcBef>
                <a:spcPct val="0"/>
              </a:spcBef>
              <a:buSzTx/>
              <a:buFontTx/>
              <a:buNone/>
            </a:pPr>
            <a:r>
              <a:rPr lang="en-US" altLang="en-US" sz="2400"/>
              <a:t>512x512 pixels – 100 FPS</a:t>
            </a:r>
          </a:p>
          <a:p>
            <a:pPr algn="ctr">
              <a:spcBef>
                <a:spcPct val="0"/>
              </a:spcBef>
              <a:buSzTx/>
              <a:buFontTx/>
              <a:buNone/>
            </a:pPr>
            <a:endParaRPr lang="en-US" altLang="en-US" sz="2400"/>
          </a:p>
          <a:p>
            <a:pPr algn="ctr">
              <a:spcBef>
                <a:spcPct val="0"/>
              </a:spcBef>
              <a:buSzTx/>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2856AE6E-B0CB-6349-AF25-26FAECE146E5}"/>
              </a:ext>
            </a:extLst>
          </p:cNvPr>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name="Equation" r:id="rId3" imgW="2628900" imgH="4978400" progId="Equation.3">
                  <p:embed/>
                </p:oleObj>
              </mc:Choice>
              <mc:Fallback>
                <p:oleObj name="Equation" r:id="rId3" imgW="2628900" imgH="4978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7346" name="Picture 3" descr="TCS_SP2_ANGESCHN">
            <a:extLst>
              <a:ext uri="{FF2B5EF4-FFF2-40B4-BE49-F238E27FC236}">
                <a16:creationId xmlns:a16="http://schemas.microsoft.com/office/drawing/2014/main" id="{DFB0F780-78BF-5747-9617-96C121B39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3711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1F78DDB0-58D9-8349-9F49-6B602C95D18A}"/>
              </a:ext>
            </a:extLst>
          </p:cNvPr>
          <p:cNvSpPr>
            <a:spLocks noGrp="1" noChangeArrowheads="1"/>
          </p:cNvSpPr>
          <p:nvPr>
            <p:ph type="title"/>
          </p:nvPr>
        </p:nvSpPr>
        <p:spPr>
          <a:xfrm>
            <a:off x="685800" y="0"/>
            <a:ext cx="7772400" cy="898525"/>
          </a:xfrm>
        </p:spPr>
        <p:txBody>
          <a:bodyPr/>
          <a:lstStyle/>
          <a:p>
            <a:pPr>
              <a:defRPr/>
            </a:pPr>
            <a:r>
              <a:rPr lang="en-US" altLang="en-US"/>
              <a:t>Spectral CLSM (Leica)</a:t>
            </a:r>
          </a:p>
        </p:txBody>
      </p:sp>
      <p:sp>
        <p:nvSpPr>
          <p:cNvPr id="28677" name="Text Box 5">
            <a:extLst>
              <a:ext uri="{FF2B5EF4-FFF2-40B4-BE49-F238E27FC236}">
                <a16:creationId xmlns:a16="http://schemas.microsoft.com/office/drawing/2014/main" id="{194E6741-E31B-464C-B1F4-C55776AEC4C0}"/>
              </a:ext>
            </a:extLst>
          </p:cNvPr>
          <p:cNvSpPr txBox="1">
            <a:spLocks noChangeArrowheads="1"/>
          </p:cNvSpPr>
          <p:nvPr/>
        </p:nvSpPr>
        <p:spPr bwMode="auto">
          <a:xfrm>
            <a:off x="4346575" y="1608931"/>
            <a:ext cx="411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dirty="0">
                <a:latin typeface="Univers-Condensed" charset="0"/>
              </a:rPr>
              <a:t>Original Leica System</a:t>
            </a:r>
          </a:p>
          <a:p>
            <a:pPr>
              <a:spcBef>
                <a:spcPct val="50000"/>
              </a:spcBef>
              <a:buSzTx/>
              <a:buFontTx/>
              <a:buNone/>
              <a:defRPr/>
            </a:pPr>
            <a:r>
              <a:rPr lang="en-US" altLang="en-US" sz="2400" dirty="0">
                <a:latin typeface="Univers-Condensed" charset="0"/>
              </a:rPr>
              <a:t>Fluorescence signal was dispersed on a prism, to provide spectral analysis capability</a:t>
            </a:r>
          </a:p>
        </p:txBody>
      </p:sp>
      <p:graphicFrame>
        <p:nvGraphicFramePr>
          <p:cNvPr id="57349" name="Object 6">
            <a:extLst>
              <a:ext uri="{FF2B5EF4-FFF2-40B4-BE49-F238E27FC236}">
                <a16:creationId xmlns:a16="http://schemas.microsoft.com/office/drawing/2014/main" id="{A9C07617-CB8E-794F-8BC2-7F2923C96857}"/>
              </a:ext>
            </a:extLst>
          </p:cNvPr>
          <p:cNvGraphicFramePr>
            <a:graphicFrameLocks noChangeAspect="1"/>
          </p:cNvGraphicFramePr>
          <p:nvPr/>
        </p:nvGraphicFramePr>
        <p:xfrm>
          <a:off x="4432300" y="5302250"/>
          <a:ext cx="112713" cy="214313"/>
        </p:xfrm>
        <a:graphic>
          <a:graphicData uri="http://schemas.openxmlformats.org/presentationml/2006/ole">
            <mc:AlternateContent xmlns:mc="http://schemas.openxmlformats.org/markup-compatibility/2006">
              <mc:Choice xmlns:v="urn:schemas-microsoft-com:vml" Requires="v">
                <p:oleObj name="Equation" r:id="rId6" imgW="2628900" imgH="4978400" progId="Equation.3">
                  <p:embed/>
                </p:oleObj>
              </mc:Choice>
              <mc:Fallback>
                <p:oleObj name="Equation" r:id="rId6" imgW="2628900" imgH="4978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5302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E4A3FB56-6B90-AE42-916B-EFAAC2FAFB32}"/>
              </a:ext>
            </a:extLst>
          </p:cNvPr>
          <p:cNvSpPr txBox="1">
            <a:spLocks noChangeArrowheads="1"/>
          </p:cNvSpPr>
          <p:nvPr/>
        </p:nvSpPr>
        <p:spPr bwMode="auto">
          <a:xfrm>
            <a:off x="4572000" y="4648200"/>
            <a:ext cx="3517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Arial" charset="0"/>
              </a:rPr>
              <a:t>Excitation via acousto-optical</a:t>
            </a:r>
          </a:p>
          <a:p>
            <a:pPr>
              <a:spcBef>
                <a:spcPct val="0"/>
              </a:spcBef>
              <a:buSzTx/>
              <a:buFontTx/>
              <a:buNone/>
              <a:defRPr/>
            </a:pPr>
            <a:r>
              <a:rPr lang="en-US" altLang="en-US" sz="1800">
                <a:latin typeface="Arial" charset="0"/>
              </a:rPr>
              <a:t>tunable filter:</a:t>
            </a:r>
          </a:p>
          <a:p>
            <a:pPr>
              <a:spcBef>
                <a:spcPct val="0"/>
              </a:spcBef>
              <a:buSzTx/>
              <a:defRPr/>
            </a:pPr>
            <a:r>
              <a:rPr lang="en-US" altLang="en-US" sz="1800">
                <a:latin typeface="Arial" charset="0"/>
              </a:rPr>
              <a:t> Free selection of excitation   lines</a:t>
            </a:r>
          </a:p>
          <a:p>
            <a:pPr>
              <a:spcBef>
                <a:spcPct val="0"/>
              </a:spcBef>
              <a:buSzTx/>
              <a:defRPr/>
            </a:pPr>
            <a:r>
              <a:rPr lang="en-US" altLang="en-US" sz="1800">
                <a:latin typeface="Arial" charset="0"/>
              </a:rPr>
              <a:t> Individual line attenuation</a:t>
            </a:r>
          </a:p>
          <a:p>
            <a:pPr>
              <a:spcBef>
                <a:spcPct val="0"/>
              </a:spcBef>
              <a:buSzTx/>
              <a:defRPr/>
            </a:pPr>
            <a:r>
              <a:rPr lang="en-US" altLang="en-US" sz="1800">
                <a:latin typeface="Arial" charset="0"/>
              </a:rPr>
              <a:t> Less crosstalk</a:t>
            </a:r>
          </a:p>
          <a:p>
            <a:pPr>
              <a:spcBef>
                <a:spcPct val="0"/>
              </a:spcBef>
              <a:buSzTx/>
              <a:defRPr/>
            </a:pPr>
            <a:r>
              <a:rPr lang="en-US" altLang="en-US" sz="1800">
                <a:latin typeface="Arial" charset="0"/>
              </a:rPr>
              <a:t> Less fading</a:t>
            </a:r>
          </a:p>
        </p:txBody>
      </p:sp>
      <p:pic>
        <p:nvPicPr>
          <p:cNvPr id="57351" name="Picture 8" descr="AOTF[1]">
            <a:extLst>
              <a:ext uri="{FF2B5EF4-FFF2-40B4-BE49-F238E27FC236}">
                <a16:creationId xmlns:a16="http://schemas.microsoft.com/office/drawing/2014/main" id="{4D1BA16C-27BC-FD4D-9B14-9951CB8FB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419600"/>
            <a:ext cx="23923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Line 9">
            <a:extLst>
              <a:ext uri="{FF2B5EF4-FFF2-40B4-BE49-F238E27FC236}">
                <a16:creationId xmlns:a16="http://schemas.microsoft.com/office/drawing/2014/main" id="{B811C2F6-14BD-0545-AB68-2E9782CB6EF0}"/>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8682" name="Text Box 10">
            <a:extLst>
              <a:ext uri="{FF2B5EF4-FFF2-40B4-BE49-F238E27FC236}">
                <a16:creationId xmlns:a16="http://schemas.microsoft.com/office/drawing/2014/main" id="{58DF43A4-083D-3A41-8F30-CFA9AECB35C1}"/>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6">
            <a:extLst>
              <a:ext uri="{FF2B5EF4-FFF2-40B4-BE49-F238E27FC236}">
                <a16:creationId xmlns:a16="http://schemas.microsoft.com/office/drawing/2014/main" id="{9A411D12-3257-0D48-89C2-DFE77F5AE07F}"/>
              </a:ext>
            </a:extLst>
          </p:cNvPr>
          <p:cNvSpPr>
            <a:spLocks noChangeArrowheads="1"/>
          </p:cNvSpPr>
          <p:nvPr/>
        </p:nvSpPr>
        <p:spPr bwMode="auto">
          <a:xfrm>
            <a:off x="4230688" y="1920875"/>
            <a:ext cx="141287" cy="7239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699" name="AutoShape 2">
            <a:extLst>
              <a:ext uri="{FF2B5EF4-FFF2-40B4-BE49-F238E27FC236}">
                <a16:creationId xmlns:a16="http://schemas.microsoft.com/office/drawing/2014/main" id="{6E1E3486-623E-0A49-A302-AA9D426EEE36}"/>
              </a:ext>
            </a:extLst>
          </p:cNvPr>
          <p:cNvSpPr>
            <a:spLocks noChangeArrowheads="1"/>
          </p:cNvSpPr>
          <p:nvPr/>
        </p:nvSpPr>
        <p:spPr bwMode="auto">
          <a:xfrm flipH="1">
            <a:off x="1928813" y="742950"/>
            <a:ext cx="677862" cy="26844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0" name="AutoShape 3">
            <a:extLst>
              <a:ext uri="{FF2B5EF4-FFF2-40B4-BE49-F238E27FC236}">
                <a16:creationId xmlns:a16="http://schemas.microsoft.com/office/drawing/2014/main" id="{23144126-A0A5-2447-98A8-2A463411924E}"/>
              </a:ext>
            </a:extLst>
          </p:cNvPr>
          <p:cNvSpPr>
            <a:spLocks noChangeArrowheads="1"/>
          </p:cNvSpPr>
          <p:nvPr/>
        </p:nvSpPr>
        <p:spPr bwMode="auto">
          <a:xfrm>
            <a:off x="1219200" y="3206750"/>
            <a:ext cx="2895600" cy="242888"/>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6" name="Freeform 4">
            <a:extLst>
              <a:ext uri="{FF2B5EF4-FFF2-40B4-BE49-F238E27FC236}">
                <a16:creationId xmlns:a16="http://schemas.microsoft.com/office/drawing/2014/main" id="{E2EEDF37-905F-6F4B-A1B9-EECB810E607B}"/>
              </a:ext>
            </a:extLst>
          </p:cNvPr>
          <p:cNvSpPr>
            <a:spLocks/>
          </p:cNvSpPr>
          <p:nvPr/>
        </p:nvSpPr>
        <p:spPr bwMode="auto">
          <a:xfrm>
            <a:off x="1231900" y="3365500"/>
            <a:ext cx="2906713" cy="428625"/>
          </a:xfrm>
          <a:custGeom>
            <a:avLst/>
            <a:gdLst>
              <a:gd name="T0" fmla="*/ 0 w 3297"/>
              <a:gd name="T1" fmla="*/ 2147483646 h 299"/>
              <a:gd name="T2" fmla="*/ 2147483646 w 3297"/>
              <a:gd name="T3" fmla="*/ 2147483646 h 299"/>
              <a:gd name="T4" fmla="*/ 2147483646 w 3297"/>
              <a:gd name="T5" fmla="*/ 2147483646 h 299"/>
              <a:gd name="T6" fmla="*/ 2147483646 w 3297"/>
              <a:gd name="T7" fmla="*/ 2147483646 h 299"/>
              <a:gd name="T8" fmla="*/ 2147483646 w 3297"/>
              <a:gd name="T9" fmla="*/ 2147483646 h 299"/>
              <a:gd name="T10" fmla="*/ 2147483646 w 3297"/>
              <a:gd name="T11" fmla="*/ 2147483646 h 299"/>
              <a:gd name="T12" fmla="*/ 2147483646 w 3297"/>
              <a:gd name="T13" fmla="*/ 0 h 299"/>
              <a:gd name="T14" fmla="*/ 2147483646 w 3297"/>
              <a:gd name="T15" fmla="*/ 2147483646 h 299"/>
              <a:gd name="T16" fmla="*/ 2147483646 w 3297"/>
              <a:gd name="T17" fmla="*/ 2147483646 h 299"/>
              <a:gd name="T18" fmla="*/ 2147483646 w 3297"/>
              <a:gd name="T19" fmla="*/ 2147483646 h 299"/>
              <a:gd name="T20" fmla="*/ 2147483646 w 3297"/>
              <a:gd name="T21" fmla="*/ 2147483646 h 299"/>
              <a:gd name="T22" fmla="*/ 2147483646 w 3297"/>
              <a:gd name="T23" fmla="*/ 2147483646 h 299"/>
              <a:gd name="T24" fmla="*/ 2147483646 w 3297"/>
              <a:gd name="T25" fmla="*/ 2147483646 h 299"/>
              <a:gd name="T26" fmla="*/ 2147483646 w 3297"/>
              <a:gd name="T27" fmla="*/ 2147483646 h 299"/>
              <a:gd name="T28" fmla="*/ 2147483646 w 3297"/>
              <a:gd name="T29" fmla="*/ 2147483646 h 299"/>
              <a:gd name="T30" fmla="*/ 2147483646 w 3297"/>
              <a:gd name="T31" fmla="*/ 214748364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97" h="299">
                <a:moveTo>
                  <a:pt x="0" y="35"/>
                </a:moveTo>
                <a:lnTo>
                  <a:pt x="1668" y="298"/>
                </a:lnTo>
                <a:lnTo>
                  <a:pt x="1805" y="280"/>
                </a:lnTo>
                <a:lnTo>
                  <a:pt x="1825" y="193"/>
                </a:lnTo>
                <a:lnTo>
                  <a:pt x="1982" y="158"/>
                </a:lnTo>
                <a:lnTo>
                  <a:pt x="3296" y="134"/>
                </a:lnTo>
                <a:lnTo>
                  <a:pt x="3237" y="0"/>
                </a:lnTo>
                <a:lnTo>
                  <a:pt x="589" y="35"/>
                </a:lnTo>
                <a:lnTo>
                  <a:pt x="530" y="35"/>
                </a:lnTo>
                <a:lnTo>
                  <a:pt x="451" y="35"/>
                </a:lnTo>
                <a:lnTo>
                  <a:pt x="373" y="35"/>
                </a:lnTo>
                <a:lnTo>
                  <a:pt x="314" y="35"/>
                </a:lnTo>
                <a:lnTo>
                  <a:pt x="255" y="35"/>
                </a:lnTo>
                <a:lnTo>
                  <a:pt x="196" y="53"/>
                </a:lnTo>
                <a:lnTo>
                  <a:pt x="137" y="53"/>
                </a:lnTo>
                <a:lnTo>
                  <a:pt x="137" y="35"/>
                </a:lnTo>
              </a:path>
            </a:pathLst>
          </a:custGeom>
          <a:gradFill rotWithShape="0">
            <a:gsLst>
              <a:gs pos="0">
                <a:srgbClr val="F4F4F4"/>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Freeform 5">
            <a:extLst>
              <a:ext uri="{FF2B5EF4-FFF2-40B4-BE49-F238E27FC236}">
                <a16:creationId xmlns:a16="http://schemas.microsoft.com/office/drawing/2014/main" id="{87312DD2-E122-4D44-BCAB-A150E16F555E}"/>
              </a:ext>
            </a:extLst>
          </p:cNvPr>
          <p:cNvSpPr>
            <a:spLocks/>
          </p:cNvSpPr>
          <p:nvPr/>
        </p:nvSpPr>
        <p:spPr bwMode="auto">
          <a:xfrm>
            <a:off x="3030538" y="1285875"/>
            <a:ext cx="819150" cy="2189163"/>
          </a:xfrm>
          <a:custGeom>
            <a:avLst/>
            <a:gdLst>
              <a:gd name="T0" fmla="*/ 2147483646 w 832"/>
              <a:gd name="T1" fmla="*/ 2147483646 h 1531"/>
              <a:gd name="T2" fmla="*/ 0 w 832"/>
              <a:gd name="T3" fmla="*/ 2147483646 h 1531"/>
              <a:gd name="T4" fmla="*/ 2147483646 w 832"/>
              <a:gd name="T5" fmla="*/ 2147483646 h 1531"/>
              <a:gd name="T6" fmla="*/ 2147483646 w 832"/>
              <a:gd name="T7" fmla="*/ 0 h 1531"/>
              <a:gd name="T8" fmla="*/ 2147483646 w 832"/>
              <a:gd name="T9" fmla="*/ 2147483646 h 1531"/>
              <a:gd name="T10" fmla="*/ 2147483646 w 832"/>
              <a:gd name="T11" fmla="*/ 2147483646 h 1531"/>
              <a:gd name="T12" fmla="*/ 2147483646 w 832"/>
              <a:gd name="T13" fmla="*/ 2147483646 h 1531"/>
              <a:gd name="T14" fmla="*/ 2147483646 w 832"/>
              <a:gd name="T15" fmla="*/ 2147483646 h 1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1531">
                <a:moveTo>
                  <a:pt x="79" y="1530"/>
                </a:moveTo>
                <a:lnTo>
                  <a:pt x="0" y="1413"/>
                </a:lnTo>
                <a:lnTo>
                  <a:pt x="7" y="6"/>
                </a:lnTo>
                <a:lnTo>
                  <a:pt x="674" y="0"/>
                </a:lnTo>
                <a:lnTo>
                  <a:pt x="831" y="58"/>
                </a:lnTo>
                <a:lnTo>
                  <a:pt x="131" y="64"/>
                </a:lnTo>
                <a:lnTo>
                  <a:pt x="118" y="1518"/>
                </a:lnTo>
              </a:path>
            </a:pathLst>
          </a:custGeom>
          <a:solidFill>
            <a:srgbClr val="C1CE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Rectangle 6">
            <a:extLst>
              <a:ext uri="{FF2B5EF4-FFF2-40B4-BE49-F238E27FC236}">
                <a16:creationId xmlns:a16="http://schemas.microsoft.com/office/drawing/2014/main" id="{22938215-B59E-FA4F-8FB6-04C9020C286A}"/>
              </a:ext>
            </a:extLst>
          </p:cNvPr>
          <p:cNvSpPr>
            <a:spLocks noChangeArrowheads="1"/>
          </p:cNvSpPr>
          <p:nvPr/>
        </p:nvSpPr>
        <p:spPr bwMode="auto">
          <a:xfrm>
            <a:off x="3119438" y="2468563"/>
            <a:ext cx="714375" cy="10048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9" name="Freeform 7">
            <a:extLst>
              <a:ext uri="{FF2B5EF4-FFF2-40B4-BE49-F238E27FC236}">
                <a16:creationId xmlns:a16="http://schemas.microsoft.com/office/drawing/2014/main" id="{6A28A5CE-142D-9945-B76E-B51A4F4EF752}"/>
              </a:ext>
            </a:extLst>
          </p:cNvPr>
          <p:cNvSpPr>
            <a:spLocks/>
          </p:cNvSpPr>
          <p:nvPr/>
        </p:nvSpPr>
        <p:spPr bwMode="auto">
          <a:xfrm>
            <a:off x="1579563" y="3560763"/>
            <a:ext cx="3117850" cy="2663825"/>
          </a:xfrm>
          <a:custGeom>
            <a:avLst/>
            <a:gdLst>
              <a:gd name="T0" fmla="*/ 0 w 3171"/>
              <a:gd name="T1" fmla="*/ 2147483646 h 1862"/>
              <a:gd name="T2" fmla="*/ 0 w 3171"/>
              <a:gd name="T3" fmla="*/ 2147483646 h 1862"/>
              <a:gd name="T4" fmla="*/ 2147483646 w 3171"/>
              <a:gd name="T5" fmla="*/ 2147483646 h 1862"/>
              <a:gd name="T6" fmla="*/ 2147483646 w 3171"/>
              <a:gd name="T7" fmla="*/ 2147483646 h 1862"/>
              <a:gd name="T8" fmla="*/ 2147483646 w 3171"/>
              <a:gd name="T9" fmla="*/ 2147483646 h 1862"/>
              <a:gd name="T10" fmla="*/ 2147483646 w 3171"/>
              <a:gd name="T11" fmla="*/ 2147483646 h 1862"/>
              <a:gd name="T12" fmla="*/ 2147483646 w 3171"/>
              <a:gd name="T13" fmla="*/ 0 h 1862"/>
              <a:gd name="T14" fmla="*/ 2147483646 w 3171"/>
              <a:gd name="T15" fmla="*/ 0 h 1862"/>
              <a:gd name="T16" fmla="*/ 2147483646 w 3171"/>
              <a:gd name="T17" fmla="*/ 2147483646 h 1862"/>
              <a:gd name="T18" fmla="*/ 2147483646 w 3171"/>
              <a:gd name="T19" fmla="*/ 2147483646 h 1862"/>
              <a:gd name="T20" fmla="*/ 2147483646 w 3171"/>
              <a:gd name="T21" fmla="*/ 2147483646 h 18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1" h="1862">
                <a:moveTo>
                  <a:pt x="0" y="23"/>
                </a:moveTo>
                <a:lnTo>
                  <a:pt x="0" y="1117"/>
                </a:lnTo>
                <a:lnTo>
                  <a:pt x="1463" y="1861"/>
                </a:lnTo>
                <a:lnTo>
                  <a:pt x="2752" y="1861"/>
                </a:lnTo>
                <a:lnTo>
                  <a:pt x="2891" y="1093"/>
                </a:lnTo>
                <a:lnTo>
                  <a:pt x="3170" y="954"/>
                </a:lnTo>
                <a:lnTo>
                  <a:pt x="2578" y="0"/>
                </a:lnTo>
                <a:lnTo>
                  <a:pt x="1324" y="0"/>
                </a:lnTo>
                <a:lnTo>
                  <a:pt x="1811" y="931"/>
                </a:lnTo>
                <a:lnTo>
                  <a:pt x="1533" y="1070"/>
                </a:lnTo>
                <a:lnTo>
                  <a:pt x="1533" y="1861"/>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Rectangle 8">
            <a:extLst>
              <a:ext uri="{FF2B5EF4-FFF2-40B4-BE49-F238E27FC236}">
                <a16:creationId xmlns:a16="http://schemas.microsoft.com/office/drawing/2014/main" id="{8985437C-8FE5-0E43-9420-EBED2012C975}"/>
              </a:ext>
            </a:extLst>
          </p:cNvPr>
          <p:cNvSpPr>
            <a:spLocks noChangeArrowheads="1"/>
          </p:cNvSpPr>
          <p:nvPr/>
        </p:nvSpPr>
        <p:spPr bwMode="auto">
          <a:xfrm>
            <a:off x="3138488" y="1371600"/>
            <a:ext cx="714375" cy="719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6" name="AutoShape 9">
            <a:extLst>
              <a:ext uri="{FF2B5EF4-FFF2-40B4-BE49-F238E27FC236}">
                <a16:creationId xmlns:a16="http://schemas.microsoft.com/office/drawing/2014/main" id="{A0C6F0AB-A074-5A4D-B674-AF18939717A3}"/>
              </a:ext>
            </a:extLst>
          </p:cNvPr>
          <p:cNvSpPr>
            <a:spLocks noChangeArrowheads="1"/>
          </p:cNvSpPr>
          <p:nvPr/>
        </p:nvSpPr>
        <p:spPr bwMode="auto">
          <a:xfrm flipH="1">
            <a:off x="2095500" y="688975"/>
            <a:ext cx="650875" cy="10080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7" name="AutoShape 10">
            <a:extLst>
              <a:ext uri="{FF2B5EF4-FFF2-40B4-BE49-F238E27FC236}">
                <a16:creationId xmlns:a16="http://schemas.microsoft.com/office/drawing/2014/main" id="{83DB164C-BE7E-BC47-9F74-D5DC7F829757}"/>
              </a:ext>
            </a:extLst>
          </p:cNvPr>
          <p:cNvSpPr>
            <a:spLocks noChangeArrowheads="1"/>
          </p:cNvSpPr>
          <p:nvPr/>
        </p:nvSpPr>
        <p:spPr bwMode="auto">
          <a:xfrm flipH="1">
            <a:off x="2198688" y="1041400"/>
            <a:ext cx="647700" cy="620713"/>
          </a:xfrm>
          <a:prstGeom prst="cube">
            <a:avLst>
              <a:gd name="adj" fmla="val 24995"/>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8" name="Line 11">
            <a:extLst>
              <a:ext uri="{FF2B5EF4-FFF2-40B4-BE49-F238E27FC236}">
                <a16:creationId xmlns:a16="http://schemas.microsoft.com/office/drawing/2014/main" id="{7C7B0253-4C0F-0E4F-8AAF-628D819897A0}"/>
              </a:ext>
            </a:extLst>
          </p:cNvPr>
          <p:cNvSpPr>
            <a:spLocks noChangeShapeType="1"/>
          </p:cNvSpPr>
          <p:nvPr/>
        </p:nvSpPr>
        <p:spPr bwMode="auto">
          <a:xfrm>
            <a:off x="3346450" y="4918075"/>
            <a:ext cx="13414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09" name="Line 12">
            <a:extLst>
              <a:ext uri="{FF2B5EF4-FFF2-40B4-BE49-F238E27FC236}">
                <a16:creationId xmlns:a16="http://schemas.microsoft.com/office/drawing/2014/main" id="{EEABD689-0CF2-334B-8A08-9B2BE9BC003C}"/>
              </a:ext>
            </a:extLst>
          </p:cNvPr>
          <p:cNvSpPr>
            <a:spLocks noChangeShapeType="1"/>
          </p:cNvSpPr>
          <p:nvPr/>
        </p:nvSpPr>
        <p:spPr bwMode="auto">
          <a:xfrm>
            <a:off x="3108325" y="5087938"/>
            <a:ext cx="1338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59405" name="Freeform 13">
            <a:extLst>
              <a:ext uri="{FF2B5EF4-FFF2-40B4-BE49-F238E27FC236}">
                <a16:creationId xmlns:a16="http://schemas.microsoft.com/office/drawing/2014/main" id="{78E16FA8-C238-5644-BAB1-1192A2F57988}"/>
              </a:ext>
            </a:extLst>
          </p:cNvPr>
          <p:cNvSpPr>
            <a:spLocks/>
          </p:cNvSpPr>
          <p:nvPr/>
        </p:nvSpPr>
        <p:spPr bwMode="auto">
          <a:xfrm>
            <a:off x="239713" y="3641725"/>
            <a:ext cx="2587625" cy="1347788"/>
          </a:xfrm>
          <a:custGeom>
            <a:avLst/>
            <a:gdLst>
              <a:gd name="T0" fmla="*/ 2147483646 w 2630"/>
              <a:gd name="T1" fmla="*/ 2147483646 h 941"/>
              <a:gd name="T2" fmla="*/ 2147483646 w 2630"/>
              <a:gd name="T3" fmla="*/ 2147483646 h 941"/>
              <a:gd name="T4" fmla="*/ 2147483646 w 2630"/>
              <a:gd name="T5" fmla="*/ 0 h 941"/>
              <a:gd name="T6" fmla="*/ 2147483646 w 2630"/>
              <a:gd name="T7" fmla="*/ 0 h 941"/>
              <a:gd name="T8" fmla="*/ 2147483646 w 2630"/>
              <a:gd name="T9" fmla="*/ 2147483646 h 941"/>
              <a:gd name="T10" fmla="*/ 0 w 2630"/>
              <a:gd name="T11" fmla="*/ 2147483646 h 9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0" h="941">
                <a:moveTo>
                  <a:pt x="334" y="800"/>
                </a:moveTo>
                <a:lnTo>
                  <a:pt x="2570" y="880"/>
                </a:lnTo>
                <a:lnTo>
                  <a:pt x="2570" y="0"/>
                </a:lnTo>
                <a:lnTo>
                  <a:pt x="2629" y="0"/>
                </a:lnTo>
                <a:lnTo>
                  <a:pt x="2629" y="940"/>
                </a:lnTo>
                <a:lnTo>
                  <a:pt x="0" y="880"/>
                </a:lnTo>
              </a:path>
            </a:pathLst>
          </a:custGeom>
          <a:noFill/>
          <a:ln w="508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Freeform 14">
            <a:extLst>
              <a:ext uri="{FF2B5EF4-FFF2-40B4-BE49-F238E27FC236}">
                <a16:creationId xmlns:a16="http://schemas.microsoft.com/office/drawing/2014/main" id="{6F82EA91-A7E0-D443-A817-4CE24BFBC155}"/>
              </a:ext>
            </a:extLst>
          </p:cNvPr>
          <p:cNvSpPr>
            <a:spLocks/>
          </p:cNvSpPr>
          <p:nvPr/>
        </p:nvSpPr>
        <p:spPr bwMode="auto">
          <a:xfrm>
            <a:off x="2630488" y="4778375"/>
            <a:ext cx="369887" cy="458788"/>
          </a:xfrm>
          <a:custGeom>
            <a:avLst/>
            <a:gdLst>
              <a:gd name="T0" fmla="*/ 2147483646 w 376"/>
              <a:gd name="T1" fmla="*/ 2147483646 h 320"/>
              <a:gd name="T2" fmla="*/ 2147483646 w 376"/>
              <a:gd name="T3" fmla="*/ 2147483646 h 320"/>
              <a:gd name="T4" fmla="*/ 0 w 376"/>
              <a:gd name="T5" fmla="*/ 0 h 320"/>
              <a:gd name="T6" fmla="*/ 2147483646 w 376"/>
              <a:gd name="T7" fmla="*/ 214748364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320">
                <a:moveTo>
                  <a:pt x="26" y="319"/>
                </a:moveTo>
                <a:lnTo>
                  <a:pt x="375" y="78"/>
                </a:lnTo>
                <a:lnTo>
                  <a:pt x="0" y="0"/>
                </a:lnTo>
                <a:lnTo>
                  <a:pt x="26" y="319"/>
                </a:lnTo>
              </a:path>
            </a:pathLst>
          </a:custGeom>
          <a:gradFill rotWithShape="0">
            <a:gsLst>
              <a:gs pos="0">
                <a:srgbClr val="618FFD"/>
              </a:gs>
              <a:gs pos="50000">
                <a:srgbClr val="FFFFFF"/>
              </a:gs>
              <a:gs pos="100000">
                <a:srgbClr val="618FFD"/>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Freeform 37">
            <a:extLst>
              <a:ext uri="{FF2B5EF4-FFF2-40B4-BE49-F238E27FC236}">
                <a16:creationId xmlns:a16="http://schemas.microsoft.com/office/drawing/2014/main" id="{0B783D0F-B7F9-9B4A-9A02-88402AA1DB49}"/>
              </a:ext>
            </a:extLst>
          </p:cNvPr>
          <p:cNvSpPr>
            <a:spLocks/>
          </p:cNvSpPr>
          <p:nvPr/>
        </p:nvSpPr>
        <p:spPr bwMode="auto">
          <a:xfrm>
            <a:off x="1276350" y="3294063"/>
            <a:ext cx="1927225" cy="466725"/>
          </a:xfrm>
          <a:custGeom>
            <a:avLst/>
            <a:gdLst>
              <a:gd name="T0" fmla="*/ 2147483646 w 2338"/>
              <a:gd name="T1" fmla="*/ 2147483646 h 326"/>
              <a:gd name="T2" fmla="*/ 2147483646 w 2338"/>
              <a:gd name="T3" fmla="*/ 2147483646 h 326"/>
              <a:gd name="T4" fmla="*/ 2147483646 w 2338"/>
              <a:gd name="T5" fmla="*/ 2147483646 h 326"/>
              <a:gd name="T6" fmla="*/ 2147483646 w 2338"/>
              <a:gd name="T7" fmla="*/ 2147483646 h 326"/>
              <a:gd name="T8" fmla="*/ 2147483646 w 2338"/>
              <a:gd name="T9" fmla="*/ 2147483646 h 326"/>
              <a:gd name="T10" fmla="*/ 2147483646 w 2338"/>
              <a:gd name="T11" fmla="*/ 2147483646 h 326"/>
              <a:gd name="T12" fmla="*/ 2147483646 w 2338"/>
              <a:gd name="T13" fmla="*/ 2147483646 h 326"/>
              <a:gd name="T14" fmla="*/ 2147483646 w 2338"/>
              <a:gd name="T15" fmla="*/ 2147483646 h 326"/>
              <a:gd name="T16" fmla="*/ 2147483646 w 2338"/>
              <a:gd name="T17" fmla="*/ 2147483646 h 326"/>
              <a:gd name="T18" fmla="*/ 2147483646 w 2338"/>
              <a:gd name="T19" fmla="*/ 2147483646 h 326"/>
              <a:gd name="T20" fmla="*/ 2147483646 w 2338"/>
              <a:gd name="T21" fmla="*/ 2147483646 h 326"/>
              <a:gd name="T22" fmla="*/ 2147483646 w 2338"/>
              <a:gd name="T23" fmla="*/ 2147483646 h 326"/>
              <a:gd name="T24" fmla="*/ 2147483646 w 2338"/>
              <a:gd name="T25" fmla="*/ 2147483646 h 326"/>
              <a:gd name="T26" fmla="*/ 2147483646 w 2338"/>
              <a:gd name="T27" fmla="*/ 2147483646 h 326"/>
              <a:gd name="T28" fmla="*/ 2147483646 w 2338"/>
              <a:gd name="T29" fmla="*/ 2147483646 h 326"/>
              <a:gd name="T30" fmla="*/ 2147483646 w 2338"/>
              <a:gd name="T31" fmla="*/ 2147483646 h 326"/>
              <a:gd name="T32" fmla="*/ 2147483646 w 2338"/>
              <a:gd name="T33" fmla="*/ 2147483646 h 326"/>
              <a:gd name="T34" fmla="*/ 2147483646 w 2338"/>
              <a:gd name="T35" fmla="*/ 2147483646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8" h="326">
                <a:moveTo>
                  <a:pt x="70" y="71"/>
                </a:moveTo>
                <a:cubicBezTo>
                  <a:pt x="456" y="90"/>
                  <a:pt x="835" y="155"/>
                  <a:pt x="1220" y="181"/>
                </a:cubicBezTo>
                <a:cubicBezTo>
                  <a:pt x="1373" y="207"/>
                  <a:pt x="1524" y="239"/>
                  <a:pt x="1676" y="266"/>
                </a:cubicBezTo>
                <a:cubicBezTo>
                  <a:pt x="1687" y="272"/>
                  <a:pt x="1698" y="280"/>
                  <a:pt x="1710" y="283"/>
                </a:cubicBezTo>
                <a:cubicBezTo>
                  <a:pt x="1743" y="291"/>
                  <a:pt x="1811" y="299"/>
                  <a:pt x="1811" y="299"/>
                </a:cubicBezTo>
                <a:cubicBezTo>
                  <a:pt x="1889" y="326"/>
                  <a:pt x="1838" y="312"/>
                  <a:pt x="2006" y="299"/>
                </a:cubicBezTo>
                <a:cubicBezTo>
                  <a:pt x="2099" y="292"/>
                  <a:pt x="2196" y="259"/>
                  <a:pt x="2285" y="232"/>
                </a:cubicBezTo>
                <a:cubicBezTo>
                  <a:pt x="2295" y="225"/>
                  <a:pt x="2331" y="203"/>
                  <a:pt x="2335" y="190"/>
                </a:cubicBezTo>
                <a:cubicBezTo>
                  <a:pt x="2338" y="179"/>
                  <a:pt x="2330" y="167"/>
                  <a:pt x="2327" y="156"/>
                </a:cubicBezTo>
                <a:cubicBezTo>
                  <a:pt x="2307" y="74"/>
                  <a:pt x="2211" y="74"/>
                  <a:pt x="2141" y="63"/>
                </a:cubicBezTo>
                <a:cubicBezTo>
                  <a:pt x="2015" y="0"/>
                  <a:pt x="1937" y="18"/>
                  <a:pt x="1778" y="12"/>
                </a:cubicBezTo>
                <a:cubicBezTo>
                  <a:pt x="1304" y="40"/>
                  <a:pt x="1037" y="25"/>
                  <a:pt x="434" y="21"/>
                </a:cubicBezTo>
                <a:cubicBezTo>
                  <a:pt x="317" y="27"/>
                  <a:pt x="212" y="39"/>
                  <a:pt x="96" y="46"/>
                </a:cubicBezTo>
                <a:cubicBezTo>
                  <a:pt x="79" y="49"/>
                  <a:pt x="60" y="45"/>
                  <a:pt x="45" y="54"/>
                </a:cubicBezTo>
                <a:cubicBezTo>
                  <a:pt x="34" y="61"/>
                  <a:pt x="37" y="79"/>
                  <a:pt x="28" y="88"/>
                </a:cubicBezTo>
                <a:cubicBezTo>
                  <a:pt x="0" y="116"/>
                  <a:pt x="3" y="100"/>
                  <a:pt x="3" y="88"/>
                </a:cubicBezTo>
                <a:lnTo>
                  <a:pt x="256" y="80"/>
                </a:lnTo>
                <a:lnTo>
                  <a:pt x="561" y="114"/>
                </a:lnTo>
              </a:path>
            </a:pathLst>
          </a:custGeom>
          <a:solidFill>
            <a:schemeClr val="accent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08" name="Group 18">
            <a:extLst>
              <a:ext uri="{FF2B5EF4-FFF2-40B4-BE49-F238E27FC236}">
                <a16:creationId xmlns:a16="http://schemas.microsoft.com/office/drawing/2014/main" id="{3AA0441E-2B89-C24A-A2CE-C39DA33B1B10}"/>
              </a:ext>
            </a:extLst>
          </p:cNvPr>
          <p:cNvGrpSpPr>
            <a:grpSpLocks/>
          </p:cNvGrpSpPr>
          <p:nvPr/>
        </p:nvGrpSpPr>
        <p:grpSpPr bwMode="auto">
          <a:xfrm>
            <a:off x="2667000" y="4014788"/>
            <a:ext cx="263525" cy="390525"/>
            <a:chOff x="3134" y="2469"/>
            <a:chExt cx="269" cy="272"/>
          </a:xfrm>
        </p:grpSpPr>
        <p:sp>
          <p:nvSpPr>
            <p:cNvPr id="29738" name="Rectangle 15">
              <a:extLst>
                <a:ext uri="{FF2B5EF4-FFF2-40B4-BE49-F238E27FC236}">
                  <a16:creationId xmlns:a16="http://schemas.microsoft.com/office/drawing/2014/main" id="{9A836AE4-E3DC-9C4F-97FE-FAD727104836}"/>
                </a:ext>
              </a:extLst>
            </p:cNvPr>
            <p:cNvSpPr>
              <a:spLocks noChangeArrowheads="1"/>
            </p:cNvSpPr>
            <p:nvPr/>
          </p:nvSpPr>
          <p:spPr bwMode="auto">
            <a:xfrm>
              <a:off x="3192" y="2550"/>
              <a:ext cx="159" cy="15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34" name="AutoShape 16">
              <a:extLst>
                <a:ext uri="{FF2B5EF4-FFF2-40B4-BE49-F238E27FC236}">
                  <a16:creationId xmlns:a16="http://schemas.microsoft.com/office/drawing/2014/main" id="{0AFF82B4-6793-C74E-8EC9-80F261900672}"/>
                </a:ext>
              </a:extLst>
            </p:cNvPr>
            <p:cNvSpPr>
              <a:spLocks noChangeArrowheads="1"/>
            </p:cNvSpPr>
            <p:nvPr/>
          </p:nvSpPr>
          <p:spPr bwMode="auto">
            <a:xfrm flipV="1">
              <a:off x="3184" y="2469"/>
              <a:ext cx="176" cy="8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574 h 21600"/>
                <a:gd name="T14" fmla="*/ 17059 w 21600"/>
                <a:gd name="T15" fmla="*/ 1702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AutoShape 17">
              <a:extLst>
                <a:ext uri="{FF2B5EF4-FFF2-40B4-BE49-F238E27FC236}">
                  <a16:creationId xmlns:a16="http://schemas.microsoft.com/office/drawing/2014/main" id="{EC3AA7E2-CE8C-5C42-81F5-69FCCE290F32}"/>
                </a:ext>
              </a:extLst>
            </p:cNvPr>
            <p:cNvSpPr>
              <a:spLocks noChangeArrowheads="1"/>
            </p:cNvSpPr>
            <p:nvPr/>
          </p:nvSpPr>
          <p:spPr bwMode="auto">
            <a:xfrm flipV="1">
              <a:off x="3134" y="2702"/>
              <a:ext cx="269" cy="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31 h 21600"/>
                <a:gd name="T14" fmla="*/ 17103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9" name="Freeform 19">
            <a:extLst>
              <a:ext uri="{FF2B5EF4-FFF2-40B4-BE49-F238E27FC236}">
                <a16:creationId xmlns:a16="http://schemas.microsoft.com/office/drawing/2014/main" id="{E9C19B4A-0AC8-884D-929C-98C8CAA96C89}"/>
              </a:ext>
            </a:extLst>
          </p:cNvPr>
          <p:cNvSpPr>
            <a:spLocks/>
          </p:cNvSpPr>
          <p:nvPr/>
        </p:nvSpPr>
        <p:spPr bwMode="auto">
          <a:xfrm>
            <a:off x="2552700" y="3276600"/>
            <a:ext cx="493713" cy="334963"/>
          </a:xfrm>
          <a:custGeom>
            <a:avLst/>
            <a:gdLst>
              <a:gd name="T0" fmla="*/ 2147483646 w 500"/>
              <a:gd name="T1" fmla="*/ 0 h 233"/>
              <a:gd name="T2" fmla="*/ 2147483646 w 500"/>
              <a:gd name="T3" fmla="*/ 2147483646 h 233"/>
              <a:gd name="T4" fmla="*/ 2147483646 w 500"/>
              <a:gd name="T5" fmla="*/ 2147483646 h 233"/>
              <a:gd name="T6" fmla="*/ 2147483646 w 500"/>
              <a:gd name="T7" fmla="*/ 2147483646 h 233"/>
              <a:gd name="T8" fmla="*/ 2147483646 w 500"/>
              <a:gd name="T9" fmla="*/ 2147483646 h 233"/>
              <a:gd name="T10" fmla="*/ 2147483646 w 500"/>
              <a:gd name="T11" fmla="*/ 2147483646 h 233"/>
              <a:gd name="T12" fmla="*/ 2147483646 w 500"/>
              <a:gd name="T13" fmla="*/ 2147483646 h 233"/>
              <a:gd name="T14" fmla="*/ 0 w 500"/>
              <a:gd name="T15" fmla="*/ 2147483646 h 233"/>
              <a:gd name="T16" fmla="*/ 2147483646 w 500"/>
              <a:gd name="T17" fmla="*/ 2147483646 h 233"/>
              <a:gd name="T18" fmla="*/ 2147483646 w 500"/>
              <a:gd name="T19" fmla="*/ 2147483646 h 233"/>
              <a:gd name="T20" fmla="*/ 2147483646 w 500"/>
              <a:gd name="T21" fmla="*/ 2147483646 h 233"/>
              <a:gd name="T22" fmla="*/ 2147483646 w 500"/>
              <a:gd name="T23" fmla="*/ 2147483646 h 233"/>
              <a:gd name="T24" fmla="*/ 2147483646 w 500"/>
              <a:gd name="T25" fmla="*/ 2147483646 h 233"/>
              <a:gd name="T26" fmla="*/ 2147483646 w 500"/>
              <a:gd name="T27" fmla="*/ 2147483646 h 233"/>
              <a:gd name="T28" fmla="*/ 2147483646 w 500"/>
              <a:gd name="T29" fmla="*/ 2147483646 h 233"/>
              <a:gd name="T30" fmla="*/ 2147483646 w 500"/>
              <a:gd name="T31" fmla="*/ 2147483646 h 233"/>
              <a:gd name="T32" fmla="*/ 2147483646 w 500"/>
              <a:gd name="T33" fmla="*/ 2147483646 h 233"/>
              <a:gd name="T34" fmla="*/ 2147483646 w 500"/>
              <a:gd name="T35" fmla="*/ 2147483646 h 233"/>
              <a:gd name="T36" fmla="*/ 2147483646 w 500"/>
              <a:gd name="T37" fmla="*/ 2147483646 h 233"/>
              <a:gd name="T38" fmla="*/ 2147483646 w 500"/>
              <a:gd name="T39" fmla="*/ 2147483646 h 233"/>
              <a:gd name="T40" fmla="*/ 2147483646 w 500"/>
              <a:gd name="T41" fmla="*/ 2147483646 h 233"/>
              <a:gd name="T42" fmla="*/ 2147483646 w 500"/>
              <a:gd name="T43" fmla="*/ 2147483646 h 233"/>
              <a:gd name="T44" fmla="*/ 2147483646 w 500"/>
              <a:gd name="T45" fmla="*/ 2147483646 h 233"/>
              <a:gd name="T46" fmla="*/ 2147483646 w 500"/>
              <a:gd name="T47" fmla="*/ 2147483646 h 233"/>
              <a:gd name="T48" fmla="*/ 2147483646 w 500"/>
              <a:gd name="T49" fmla="*/ 2147483646 h 233"/>
              <a:gd name="T50" fmla="*/ 2147483646 w 500"/>
              <a:gd name="T51" fmla="*/ 2147483646 h 233"/>
              <a:gd name="T52" fmla="*/ 2147483646 w 500"/>
              <a:gd name="T53" fmla="*/ 2147483646 h 233"/>
              <a:gd name="T54" fmla="*/ 2147483646 w 500"/>
              <a:gd name="T55" fmla="*/ 2147483646 h 233"/>
              <a:gd name="T56" fmla="*/ 2147483646 w 500"/>
              <a:gd name="T57" fmla="*/ 2147483646 h 233"/>
              <a:gd name="T58" fmla="*/ 2147483646 w 5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0" h="233">
                <a:moveTo>
                  <a:pt x="289" y="0"/>
                </a:moveTo>
                <a:lnTo>
                  <a:pt x="258" y="31"/>
                </a:lnTo>
                <a:lnTo>
                  <a:pt x="243" y="62"/>
                </a:lnTo>
                <a:lnTo>
                  <a:pt x="194" y="75"/>
                </a:lnTo>
                <a:lnTo>
                  <a:pt x="129" y="89"/>
                </a:lnTo>
                <a:lnTo>
                  <a:pt x="64" y="94"/>
                </a:lnTo>
                <a:lnTo>
                  <a:pt x="13" y="97"/>
                </a:lnTo>
                <a:lnTo>
                  <a:pt x="0" y="136"/>
                </a:lnTo>
                <a:lnTo>
                  <a:pt x="4" y="175"/>
                </a:lnTo>
                <a:lnTo>
                  <a:pt x="22" y="204"/>
                </a:lnTo>
                <a:lnTo>
                  <a:pt x="58" y="232"/>
                </a:lnTo>
                <a:lnTo>
                  <a:pt x="108" y="229"/>
                </a:lnTo>
                <a:lnTo>
                  <a:pt x="157" y="225"/>
                </a:lnTo>
                <a:lnTo>
                  <a:pt x="205" y="213"/>
                </a:lnTo>
                <a:lnTo>
                  <a:pt x="254" y="200"/>
                </a:lnTo>
                <a:lnTo>
                  <a:pt x="304" y="197"/>
                </a:lnTo>
                <a:lnTo>
                  <a:pt x="353" y="193"/>
                </a:lnTo>
                <a:lnTo>
                  <a:pt x="403" y="190"/>
                </a:lnTo>
                <a:lnTo>
                  <a:pt x="451" y="177"/>
                </a:lnTo>
                <a:lnTo>
                  <a:pt x="499" y="164"/>
                </a:lnTo>
                <a:lnTo>
                  <a:pt x="482" y="135"/>
                </a:lnTo>
                <a:lnTo>
                  <a:pt x="431" y="138"/>
                </a:lnTo>
                <a:lnTo>
                  <a:pt x="382" y="141"/>
                </a:lnTo>
                <a:lnTo>
                  <a:pt x="333" y="144"/>
                </a:lnTo>
                <a:lnTo>
                  <a:pt x="348" y="114"/>
                </a:lnTo>
                <a:lnTo>
                  <a:pt x="378" y="83"/>
                </a:lnTo>
                <a:lnTo>
                  <a:pt x="358" y="55"/>
                </a:lnTo>
                <a:lnTo>
                  <a:pt x="324" y="27"/>
                </a:lnTo>
                <a:lnTo>
                  <a:pt x="273" y="30"/>
                </a:lnTo>
                <a:lnTo>
                  <a:pt x="289" y="0"/>
                </a:lnTo>
              </a:path>
            </a:pathLst>
          </a:custGeom>
          <a:gradFill rotWithShape="0">
            <a:gsLst>
              <a:gs pos="0">
                <a:srgbClr val="FAFD00"/>
              </a:gs>
              <a:gs pos="50000">
                <a:srgbClr val="E1E300"/>
              </a:gs>
              <a:gs pos="100000">
                <a:srgbClr val="FAFD00"/>
              </a:gs>
            </a:gsLst>
            <a:lin ang="189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Oval 20">
            <a:extLst>
              <a:ext uri="{FF2B5EF4-FFF2-40B4-BE49-F238E27FC236}">
                <a16:creationId xmlns:a16="http://schemas.microsoft.com/office/drawing/2014/main" id="{360C49EB-3C94-9F49-A27A-9AC1CBD638C1}"/>
              </a:ext>
            </a:extLst>
          </p:cNvPr>
          <p:cNvSpPr>
            <a:spLocks noChangeArrowheads="1"/>
          </p:cNvSpPr>
          <p:nvPr/>
        </p:nvSpPr>
        <p:spPr bwMode="auto">
          <a:xfrm>
            <a:off x="3614738" y="5419725"/>
            <a:ext cx="327025" cy="388938"/>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11" name="Freeform 21">
            <a:extLst>
              <a:ext uri="{FF2B5EF4-FFF2-40B4-BE49-F238E27FC236}">
                <a16:creationId xmlns:a16="http://schemas.microsoft.com/office/drawing/2014/main" id="{03EF6681-0645-FE4C-B8F2-B05A5D3D225F}"/>
              </a:ext>
            </a:extLst>
          </p:cNvPr>
          <p:cNvSpPr>
            <a:spLocks/>
          </p:cNvSpPr>
          <p:nvPr/>
        </p:nvSpPr>
        <p:spPr bwMode="auto">
          <a:xfrm>
            <a:off x="2889250" y="1851025"/>
            <a:ext cx="1392238" cy="830263"/>
          </a:xfrm>
          <a:custGeom>
            <a:avLst/>
            <a:gdLst>
              <a:gd name="T0" fmla="*/ 2147483646 w 1414"/>
              <a:gd name="T1" fmla="*/ 2147483646 h 538"/>
              <a:gd name="T2" fmla="*/ 0 w 1414"/>
              <a:gd name="T3" fmla="*/ 2147483646 h 538"/>
              <a:gd name="T4" fmla="*/ 0 w 1414"/>
              <a:gd name="T5" fmla="*/ 0 h 538"/>
              <a:gd name="T6" fmla="*/ 2147483646 w 1414"/>
              <a:gd name="T7" fmla="*/ 0 h 538"/>
              <a:gd name="T8" fmla="*/ 2147483646 w 1414"/>
              <a:gd name="T9" fmla="*/ 2147483646 h 538"/>
              <a:gd name="T10" fmla="*/ 2147483646 w 1414"/>
              <a:gd name="T11" fmla="*/ 2147483646 h 538"/>
              <a:gd name="T12" fmla="*/ 2147483646 w 1414"/>
              <a:gd name="T13" fmla="*/ 2147483646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4" h="538">
                <a:moveTo>
                  <a:pt x="249" y="537"/>
                </a:moveTo>
                <a:lnTo>
                  <a:pt x="0" y="397"/>
                </a:lnTo>
                <a:lnTo>
                  <a:pt x="0" y="0"/>
                </a:lnTo>
                <a:lnTo>
                  <a:pt x="1178" y="0"/>
                </a:lnTo>
                <a:lnTo>
                  <a:pt x="1413" y="111"/>
                </a:lnTo>
                <a:lnTo>
                  <a:pt x="229" y="134"/>
                </a:lnTo>
                <a:lnTo>
                  <a:pt x="249" y="537"/>
                </a:lnTo>
              </a:path>
            </a:pathLst>
          </a:custGeom>
          <a:solidFill>
            <a:srgbClr val="919191"/>
          </a:solidFill>
          <a:ln w="9525">
            <a:round/>
            <a:headEnd/>
            <a:tailEnd/>
          </a:ln>
          <a:effectLst/>
          <a:scene3d>
            <a:camera prst="legacyObliqueTopRight">
              <a:rot lat="0" lon="300000" rev="0"/>
            </a:camera>
            <a:lightRig rig="legacyFlat3" dir="b"/>
          </a:scene3d>
          <a:sp3d extrusionH="430200" prstMaterial="legacyMatte">
            <a:bevelT w="13500" h="13500" prst="angle"/>
            <a:bevelB w="13500" h="13500" prst="angle"/>
            <a:extrusionClr>
              <a:srgbClr val="919191"/>
            </a:extrusionClr>
            <a:contourClr>
              <a:srgbClr val="91919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59412" name="Group 25">
            <a:extLst>
              <a:ext uri="{FF2B5EF4-FFF2-40B4-BE49-F238E27FC236}">
                <a16:creationId xmlns:a16="http://schemas.microsoft.com/office/drawing/2014/main" id="{796FB36B-C819-B044-9245-8582EE6F1146}"/>
              </a:ext>
            </a:extLst>
          </p:cNvPr>
          <p:cNvGrpSpPr>
            <a:grpSpLocks/>
          </p:cNvGrpSpPr>
          <p:nvPr/>
        </p:nvGrpSpPr>
        <p:grpSpPr bwMode="auto">
          <a:xfrm>
            <a:off x="3084513" y="2032000"/>
            <a:ext cx="1190625" cy="623888"/>
            <a:chOff x="3577" y="1108"/>
            <a:chExt cx="1209" cy="435"/>
          </a:xfrm>
        </p:grpSpPr>
        <p:sp>
          <p:nvSpPr>
            <p:cNvPr id="29735" name="AutoShape 22">
              <a:extLst>
                <a:ext uri="{FF2B5EF4-FFF2-40B4-BE49-F238E27FC236}">
                  <a16:creationId xmlns:a16="http://schemas.microsoft.com/office/drawing/2014/main" id="{B4494B78-9272-7F49-A415-9E7670384A4D}"/>
                </a:ext>
              </a:extLst>
            </p:cNvPr>
            <p:cNvSpPr>
              <a:spLocks noChangeArrowheads="1"/>
            </p:cNvSpPr>
            <p:nvPr/>
          </p:nvSpPr>
          <p:spPr bwMode="auto">
            <a:xfrm>
              <a:off x="3577" y="1108"/>
              <a:ext cx="1209" cy="43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6" name="Oval 23">
              <a:extLst>
                <a:ext uri="{FF2B5EF4-FFF2-40B4-BE49-F238E27FC236}">
                  <a16:creationId xmlns:a16="http://schemas.microsoft.com/office/drawing/2014/main" id="{8CED3AEB-2A52-B24A-863B-69DA07B8346F}"/>
                </a:ext>
              </a:extLst>
            </p:cNvPr>
            <p:cNvSpPr>
              <a:spLocks noChangeArrowheads="1"/>
            </p:cNvSpPr>
            <p:nvPr/>
          </p:nvSpPr>
          <p:spPr bwMode="auto">
            <a:xfrm>
              <a:off x="3777" y="1234"/>
              <a:ext cx="214" cy="189"/>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7" name="Oval 24">
              <a:extLst>
                <a:ext uri="{FF2B5EF4-FFF2-40B4-BE49-F238E27FC236}">
                  <a16:creationId xmlns:a16="http://schemas.microsoft.com/office/drawing/2014/main" id="{F1AC0DD7-FF85-BF4F-88C1-E73B2F46A119}"/>
                </a:ext>
              </a:extLst>
            </p:cNvPr>
            <p:cNvSpPr>
              <a:spLocks noChangeArrowheads="1"/>
            </p:cNvSpPr>
            <p:nvPr/>
          </p:nvSpPr>
          <p:spPr bwMode="auto">
            <a:xfrm>
              <a:off x="4285" y="1229"/>
              <a:ext cx="216" cy="190"/>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18" name="Rectangle 26">
            <a:extLst>
              <a:ext uri="{FF2B5EF4-FFF2-40B4-BE49-F238E27FC236}">
                <a16:creationId xmlns:a16="http://schemas.microsoft.com/office/drawing/2014/main" id="{563FF023-E0A8-4D44-A8E1-6A8EA1978E62}"/>
              </a:ext>
            </a:extLst>
          </p:cNvPr>
          <p:cNvSpPr>
            <a:spLocks noChangeArrowheads="1"/>
          </p:cNvSpPr>
          <p:nvPr/>
        </p:nvSpPr>
        <p:spPr bwMode="auto">
          <a:xfrm>
            <a:off x="88900" y="5153025"/>
            <a:ext cx="1585913"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To Scanhead</a:t>
            </a:r>
          </a:p>
        </p:txBody>
      </p:sp>
      <p:sp>
        <p:nvSpPr>
          <p:cNvPr id="29719" name="Rectangle 27">
            <a:extLst>
              <a:ext uri="{FF2B5EF4-FFF2-40B4-BE49-F238E27FC236}">
                <a16:creationId xmlns:a16="http://schemas.microsoft.com/office/drawing/2014/main" id="{DD4FBCB6-7680-9B41-9713-8EFED6C7115F}"/>
              </a:ext>
            </a:extLst>
          </p:cNvPr>
          <p:cNvSpPr>
            <a:spLocks noChangeArrowheads="1"/>
          </p:cNvSpPr>
          <p:nvPr/>
        </p:nvSpPr>
        <p:spPr bwMode="auto">
          <a:xfrm>
            <a:off x="184150" y="4000500"/>
            <a:ext cx="1225550" cy="698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From </a:t>
            </a:r>
          </a:p>
          <a:p>
            <a:pPr>
              <a:spcBef>
                <a:spcPct val="0"/>
              </a:spcBef>
              <a:buSzTx/>
              <a:buFontTx/>
              <a:buNone/>
              <a:defRPr/>
            </a:pPr>
            <a:r>
              <a:rPr lang="en-US" altLang="en-US" sz="2000" b="1"/>
              <a:t>Scanhead</a:t>
            </a:r>
          </a:p>
        </p:txBody>
      </p:sp>
      <p:sp>
        <p:nvSpPr>
          <p:cNvPr id="29720" name="Line 28">
            <a:extLst>
              <a:ext uri="{FF2B5EF4-FFF2-40B4-BE49-F238E27FC236}">
                <a16:creationId xmlns:a16="http://schemas.microsoft.com/office/drawing/2014/main" id="{9BA001AB-52CE-954C-B810-0D4B8A5B85CE}"/>
              </a:ext>
            </a:extLst>
          </p:cNvPr>
          <p:cNvSpPr>
            <a:spLocks noChangeShapeType="1"/>
          </p:cNvSpPr>
          <p:nvPr/>
        </p:nvSpPr>
        <p:spPr bwMode="auto">
          <a:xfrm flipH="1" flipV="1">
            <a:off x="2892425" y="1914525"/>
            <a:ext cx="214313"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21" name="Line 29">
            <a:extLst>
              <a:ext uri="{FF2B5EF4-FFF2-40B4-BE49-F238E27FC236}">
                <a16:creationId xmlns:a16="http://schemas.microsoft.com/office/drawing/2014/main" id="{D670B0D2-9F68-184F-9318-2C5BB6E3F6B5}"/>
              </a:ext>
            </a:extLst>
          </p:cNvPr>
          <p:cNvSpPr>
            <a:spLocks noChangeShapeType="1"/>
          </p:cNvSpPr>
          <p:nvPr/>
        </p:nvSpPr>
        <p:spPr bwMode="auto">
          <a:xfrm flipH="1" flipV="1">
            <a:off x="3040063" y="1289050"/>
            <a:ext cx="104775" cy="84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9417" name="Group 34">
            <a:extLst>
              <a:ext uri="{FF2B5EF4-FFF2-40B4-BE49-F238E27FC236}">
                <a16:creationId xmlns:a16="http://schemas.microsoft.com/office/drawing/2014/main" id="{0A3F43DC-22AE-9B40-9782-2B6DEAA2953A}"/>
              </a:ext>
            </a:extLst>
          </p:cNvPr>
          <p:cNvGrpSpPr>
            <a:grpSpLocks/>
          </p:cNvGrpSpPr>
          <p:nvPr/>
        </p:nvGrpSpPr>
        <p:grpSpPr bwMode="auto">
          <a:xfrm>
            <a:off x="3338513" y="1136650"/>
            <a:ext cx="219075" cy="174625"/>
            <a:chOff x="3817" y="457"/>
            <a:chExt cx="222" cy="122"/>
          </a:xfrm>
        </p:grpSpPr>
        <p:grpSp>
          <p:nvGrpSpPr>
            <p:cNvPr id="59426" name="Group 32">
              <a:extLst>
                <a:ext uri="{FF2B5EF4-FFF2-40B4-BE49-F238E27FC236}">
                  <a16:creationId xmlns:a16="http://schemas.microsoft.com/office/drawing/2014/main" id="{2D546853-19CC-7E43-9F5C-E12647D6FDF2}"/>
                </a:ext>
              </a:extLst>
            </p:cNvPr>
            <p:cNvGrpSpPr>
              <a:grpSpLocks/>
            </p:cNvGrpSpPr>
            <p:nvPr/>
          </p:nvGrpSpPr>
          <p:grpSpPr bwMode="auto">
            <a:xfrm>
              <a:off x="3817" y="457"/>
              <a:ext cx="222" cy="122"/>
              <a:chOff x="3817" y="457"/>
              <a:chExt cx="222" cy="122"/>
            </a:xfrm>
          </p:grpSpPr>
          <p:sp>
            <p:nvSpPr>
              <p:cNvPr id="29733" name="Rectangle 30">
                <a:extLst>
                  <a:ext uri="{FF2B5EF4-FFF2-40B4-BE49-F238E27FC236}">
                    <a16:creationId xmlns:a16="http://schemas.microsoft.com/office/drawing/2014/main" id="{8BD8C24E-DFD2-EF4A-BD6A-E6B6C05BF8AF}"/>
                  </a:ext>
                </a:extLst>
              </p:cNvPr>
              <p:cNvSpPr>
                <a:spLocks noChangeArrowheads="1"/>
              </p:cNvSpPr>
              <p:nvPr/>
            </p:nvSpPr>
            <p:spPr bwMode="auto">
              <a:xfrm>
                <a:off x="3819" y="471"/>
                <a:ext cx="220" cy="10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4" name="Oval 31">
                <a:extLst>
                  <a:ext uri="{FF2B5EF4-FFF2-40B4-BE49-F238E27FC236}">
                    <a16:creationId xmlns:a16="http://schemas.microsoft.com/office/drawing/2014/main" id="{46F85D9B-AB1B-5E4B-AFF6-D51E2954293C}"/>
                  </a:ext>
                </a:extLst>
              </p:cNvPr>
              <p:cNvSpPr>
                <a:spLocks noChangeArrowheads="1"/>
              </p:cNvSpPr>
              <p:nvPr/>
            </p:nvSpPr>
            <p:spPr bwMode="auto">
              <a:xfrm>
                <a:off x="3817" y="457"/>
                <a:ext cx="222" cy="3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32" name="Oval 33">
              <a:extLst>
                <a:ext uri="{FF2B5EF4-FFF2-40B4-BE49-F238E27FC236}">
                  <a16:creationId xmlns:a16="http://schemas.microsoft.com/office/drawing/2014/main" id="{C601E176-EC1A-064D-BBC6-27AD3FB4C572}"/>
                </a:ext>
              </a:extLst>
            </p:cNvPr>
            <p:cNvSpPr>
              <a:spLocks noChangeArrowheads="1"/>
            </p:cNvSpPr>
            <p:nvPr/>
          </p:nvSpPr>
          <p:spPr bwMode="auto">
            <a:xfrm>
              <a:off x="3896" y="466"/>
              <a:ext cx="63" cy="13"/>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23" name="AutoShape 35">
            <a:extLst>
              <a:ext uri="{FF2B5EF4-FFF2-40B4-BE49-F238E27FC236}">
                <a16:creationId xmlns:a16="http://schemas.microsoft.com/office/drawing/2014/main" id="{A9C3C6EF-7EEF-8443-A978-9E0C745FBA21}"/>
              </a:ext>
            </a:extLst>
          </p:cNvPr>
          <p:cNvSpPr>
            <a:spLocks noChangeArrowheads="1"/>
          </p:cNvSpPr>
          <p:nvPr/>
        </p:nvSpPr>
        <p:spPr bwMode="auto">
          <a:xfrm>
            <a:off x="3194050" y="782638"/>
            <a:ext cx="536575" cy="417512"/>
          </a:xfrm>
          <a:prstGeom prst="cube">
            <a:avLst>
              <a:gd name="adj" fmla="val 24995"/>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59419" name="Picture 42" descr="micr006">
            <a:extLst>
              <a:ext uri="{FF2B5EF4-FFF2-40B4-BE49-F238E27FC236}">
                <a16:creationId xmlns:a16="http://schemas.microsoft.com/office/drawing/2014/main" id="{3009491E-2B68-FC47-9191-B78D7241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590550"/>
            <a:ext cx="44116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Line 43">
            <a:extLst>
              <a:ext uri="{FF2B5EF4-FFF2-40B4-BE49-F238E27FC236}">
                <a16:creationId xmlns:a16="http://schemas.microsoft.com/office/drawing/2014/main" id="{7B28F758-D2CC-714E-BA26-EC7B67099DB0}"/>
              </a:ext>
            </a:extLst>
          </p:cNvPr>
          <p:cNvSpPr>
            <a:spLocks noChangeShapeType="1"/>
          </p:cNvSpPr>
          <p:nvPr/>
        </p:nvSpPr>
        <p:spPr bwMode="auto">
          <a:xfrm flipH="1">
            <a:off x="4222750" y="5305425"/>
            <a:ext cx="1878013" cy="7953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6" name="Line 44">
            <a:extLst>
              <a:ext uri="{FF2B5EF4-FFF2-40B4-BE49-F238E27FC236}">
                <a16:creationId xmlns:a16="http://schemas.microsoft.com/office/drawing/2014/main" id="{9A98EA52-FBE7-A541-AB6D-A41EB9C1F688}"/>
              </a:ext>
            </a:extLst>
          </p:cNvPr>
          <p:cNvSpPr>
            <a:spLocks noChangeShapeType="1"/>
          </p:cNvSpPr>
          <p:nvPr/>
        </p:nvSpPr>
        <p:spPr bwMode="auto">
          <a:xfrm flipV="1">
            <a:off x="4043363" y="5270500"/>
            <a:ext cx="2020887" cy="7572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7" name="Line 45">
            <a:extLst>
              <a:ext uri="{FF2B5EF4-FFF2-40B4-BE49-F238E27FC236}">
                <a16:creationId xmlns:a16="http://schemas.microsoft.com/office/drawing/2014/main" id="{FF265201-C735-B94B-946A-C09D8F03343C}"/>
              </a:ext>
            </a:extLst>
          </p:cNvPr>
          <p:cNvSpPr>
            <a:spLocks noChangeShapeType="1"/>
          </p:cNvSpPr>
          <p:nvPr/>
        </p:nvSpPr>
        <p:spPr bwMode="auto">
          <a:xfrm flipV="1">
            <a:off x="6411913" y="5076825"/>
            <a:ext cx="204787" cy="841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8" name="Line 46">
            <a:extLst>
              <a:ext uri="{FF2B5EF4-FFF2-40B4-BE49-F238E27FC236}">
                <a16:creationId xmlns:a16="http://schemas.microsoft.com/office/drawing/2014/main" id="{2C30A353-44B0-A747-8C78-20DEBE386ADF}"/>
              </a:ext>
            </a:extLst>
          </p:cNvPr>
          <p:cNvSpPr>
            <a:spLocks noChangeShapeType="1"/>
          </p:cNvSpPr>
          <p:nvPr/>
        </p:nvSpPr>
        <p:spPr bwMode="auto">
          <a:xfrm>
            <a:off x="6750050" y="4175125"/>
            <a:ext cx="0" cy="48101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9" name="Line 47">
            <a:extLst>
              <a:ext uri="{FF2B5EF4-FFF2-40B4-BE49-F238E27FC236}">
                <a16:creationId xmlns:a16="http://schemas.microsoft.com/office/drawing/2014/main" id="{BC238102-4D01-D643-AF41-5FCDC3E06FC7}"/>
              </a:ext>
            </a:extLst>
          </p:cNvPr>
          <p:cNvSpPr>
            <a:spLocks noChangeShapeType="1"/>
          </p:cNvSpPr>
          <p:nvPr/>
        </p:nvSpPr>
        <p:spPr bwMode="auto">
          <a:xfrm flipV="1">
            <a:off x="6750050" y="4837113"/>
            <a:ext cx="0" cy="714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59425" name="TextBox 1">
            <a:extLst>
              <a:ext uri="{FF2B5EF4-FFF2-40B4-BE49-F238E27FC236}">
                <a16:creationId xmlns:a16="http://schemas.microsoft.com/office/drawing/2014/main" id="{EEA8E453-528D-A547-B5B6-6E2D1D23A88A}"/>
              </a:ext>
            </a:extLst>
          </p:cNvPr>
          <p:cNvSpPr txBox="1">
            <a:spLocks noChangeArrowheads="1"/>
          </p:cNvSpPr>
          <p:nvPr/>
        </p:nvSpPr>
        <p:spPr bwMode="auto">
          <a:xfrm>
            <a:off x="714375" y="19050"/>
            <a:ext cx="481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Review of the fundamental principles</a:t>
            </a:r>
          </a:p>
        </p:txBody>
      </p:sp>
    </p:spTree>
  </p:cSld>
  <p:clrMapOvr>
    <a:masterClrMapping/>
  </p:clrMapOvr>
  <p:transition advTm="153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4C4FD9-8398-D24D-BDE5-6D28330C52DD}"/>
              </a:ext>
            </a:extLst>
          </p:cNvPr>
          <p:cNvSpPr>
            <a:spLocks noGrp="1" noChangeArrowheads="1"/>
          </p:cNvSpPr>
          <p:nvPr>
            <p:ph type="title"/>
          </p:nvPr>
        </p:nvSpPr>
        <p:spPr>
          <a:xfrm>
            <a:off x="325438" y="47625"/>
            <a:ext cx="8443912" cy="828675"/>
          </a:xfrm>
        </p:spPr>
        <p:txBody>
          <a:bodyPr/>
          <a:lstStyle/>
          <a:p>
            <a:pPr>
              <a:defRPr/>
            </a:pPr>
            <a:r>
              <a:rPr lang="en-US" altLang="en-US" sz="2400"/>
              <a:t>The Scan Path of the Laser Beam</a:t>
            </a:r>
          </a:p>
        </p:txBody>
      </p:sp>
      <p:grpSp>
        <p:nvGrpSpPr>
          <p:cNvPr id="61442" name="Group 15">
            <a:extLst>
              <a:ext uri="{FF2B5EF4-FFF2-40B4-BE49-F238E27FC236}">
                <a16:creationId xmlns:a16="http://schemas.microsoft.com/office/drawing/2014/main" id="{694A23EC-F70B-0145-B6D8-54C389E4A527}"/>
              </a:ext>
            </a:extLst>
          </p:cNvPr>
          <p:cNvGrpSpPr>
            <a:grpSpLocks/>
          </p:cNvGrpSpPr>
          <p:nvPr/>
        </p:nvGrpSpPr>
        <p:grpSpPr bwMode="auto">
          <a:xfrm>
            <a:off x="0" y="1389063"/>
            <a:ext cx="5354638" cy="4743450"/>
            <a:chOff x="111" y="413"/>
            <a:chExt cx="4221" cy="3632"/>
          </a:xfrm>
        </p:grpSpPr>
        <p:sp>
          <p:nvSpPr>
            <p:cNvPr id="30727" name="Rectangle 3">
              <a:extLst>
                <a:ext uri="{FF2B5EF4-FFF2-40B4-BE49-F238E27FC236}">
                  <a16:creationId xmlns:a16="http://schemas.microsoft.com/office/drawing/2014/main" id="{F3872512-70FB-3545-8C2D-6E286B9D8376}"/>
                </a:ext>
              </a:extLst>
            </p:cNvPr>
            <p:cNvSpPr>
              <a:spLocks noChangeArrowheads="1"/>
            </p:cNvSpPr>
            <p:nvPr/>
          </p:nvSpPr>
          <p:spPr bwMode="auto">
            <a:xfrm>
              <a:off x="572" y="645"/>
              <a:ext cx="3011" cy="1622"/>
            </a:xfrm>
            <a:prstGeom prst="rect">
              <a:avLst/>
            </a:prstGeom>
            <a:solidFill>
              <a:srgbClr val="CECECE"/>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8" name="Rectangle 4">
              <a:extLst>
                <a:ext uri="{FF2B5EF4-FFF2-40B4-BE49-F238E27FC236}">
                  <a16:creationId xmlns:a16="http://schemas.microsoft.com/office/drawing/2014/main" id="{FFF06A43-5E9B-EB4D-9A86-8B6A194A67B5}"/>
                </a:ext>
              </a:extLst>
            </p:cNvPr>
            <p:cNvSpPr>
              <a:spLocks noChangeArrowheads="1"/>
            </p:cNvSpPr>
            <p:nvPr/>
          </p:nvSpPr>
          <p:spPr bwMode="auto">
            <a:xfrm>
              <a:off x="2261" y="449"/>
              <a:ext cx="1268" cy="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dirty="0"/>
                <a:t>767, 1023, 1279, </a:t>
              </a:r>
              <a:r>
                <a:rPr lang="en-US" altLang="en-US" sz="1400" b="1" dirty="0" err="1"/>
                <a:t>etc</a:t>
              </a:r>
              <a:endParaRPr lang="en-US" altLang="en-US" sz="1400" b="1" dirty="0"/>
            </a:p>
          </p:txBody>
        </p:sp>
        <p:sp>
          <p:nvSpPr>
            <p:cNvPr id="30729" name="Rectangle 5">
              <a:extLst>
                <a:ext uri="{FF2B5EF4-FFF2-40B4-BE49-F238E27FC236}">
                  <a16:creationId xmlns:a16="http://schemas.microsoft.com/office/drawing/2014/main" id="{2A81EE28-271A-D84A-B512-1FC324A52CE9}"/>
                </a:ext>
              </a:extLst>
            </p:cNvPr>
            <p:cNvSpPr>
              <a:spLocks noChangeArrowheads="1"/>
            </p:cNvSpPr>
            <p:nvPr/>
          </p:nvSpPr>
          <p:spPr bwMode="auto">
            <a:xfrm>
              <a:off x="3669" y="2160"/>
              <a:ext cx="663" cy="2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511, 1023</a:t>
              </a:r>
            </a:p>
          </p:txBody>
        </p:sp>
        <p:sp>
          <p:nvSpPr>
            <p:cNvPr id="30730" name="Line 6">
              <a:extLst>
                <a:ext uri="{FF2B5EF4-FFF2-40B4-BE49-F238E27FC236}">
                  <a16:creationId xmlns:a16="http://schemas.microsoft.com/office/drawing/2014/main" id="{630F025B-B619-6443-9D81-5F6B781A523F}"/>
                </a:ext>
              </a:extLst>
            </p:cNvPr>
            <p:cNvSpPr>
              <a:spLocks noChangeShapeType="1"/>
            </p:cNvSpPr>
            <p:nvPr/>
          </p:nvSpPr>
          <p:spPr bwMode="auto">
            <a:xfrm>
              <a:off x="590" y="688"/>
              <a:ext cx="2948"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1" name="Line 7">
              <a:extLst>
                <a:ext uri="{FF2B5EF4-FFF2-40B4-BE49-F238E27FC236}">
                  <a16:creationId xmlns:a16="http://schemas.microsoft.com/office/drawing/2014/main" id="{33198FA9-081B-0343-BB06-37E19A943C6B}"/>
                </a:ext>
              </a:extLst>
            </p:cNvPr>
            <p:cNvSpPr>
              <a:spLocks noChangeShapeType="1"/>
            </p:cNvSpPr>
            <p:nvPr/>
          </p:nvSpPr>
          <p:spPr bwMode="auto">
            <a:xfrm>
              <a:off x="602" y="809"/>
              <a:ext cx="295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2" name="Line 8">
              <a:extLst>
                <a:ext uri="{FF2B5EF4-FFF2-40B4-BE49-F238E27FC236}">
                  <a16:creationId xmlns:a16="http://schemas.microsoft.com/office/drawing/2014/main" id="{199A1F0D-4E6F-DB4F-9B79-6B823D831CD2}"/>
                </a:ext>
              </a:extLst>
            </p:cNvPr>
            <p:cNvSpPr>
              <a:spLocks noChangeShapeType="1"/>
            </p:cNvSpPr>
            <p:nvPr/>
          </p:nvSpPr>
          <p:spPr bwMode="auto">
            <a:xfrm>
              <a:off x="594" y="931"/>
              <a:ext cx="1649" cy="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3" name="Rectangle 9">
              <a:extLst>
                <a:ext uri="{FF2B5EF4-FFF2-40B4-BE49-F238E27FC236}">
                  <a16:creationId xmlns:a16="http://schemas.microsoft.com/office/drawing/2014/main" id="{70AB20FF-6EB1-414F-B93D-9DB59B1CF8F4}"/>
                </a:ext>
              </a:extLst>
            </p:cNvPr>
            <p:cNvSpPr>
              <a:spLocks noChangeArrowheads="1"/>
            </p:cNvSpPr>
            <p:nvPr/>
          </p:nvSpPr>
          <p:spPr bwMode="auto">
            <a:xfrm>
              <a:off x="536" y="413"/>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4" name="Rectangle 10">
              <a:extLst>
                <a:ext uri="{FF2B5EF4-FFF2-40B4-BE49-F238E27FC236}">
                  <a16:creationId xmlns:a16="http://schemas.microsoft.com/office/drawing/2014/main" id="{753449D3-3A15-084C-A025-A9738EC1EA53}"/>
                </a:ext>
              </a:extLst>
            </p:cNvPr>
            <p:cNvSpPr>
              <a:spLocks noChangeArrowheads="1"/>
            </p:cNvSpPr>
            <p:nvPr/>
          </p:nvSpPr>
          <p:spPr bwMode="auto">
            <a:xfrm>
              <a:off x="3647" y="572"/>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5" name="Rectangle 11">
              <a:extLst>
                <a:ext uri="{FF2B5EF4-FFF2-40B4-BE49-F238E27FC236}">
                  <a16:creationId xmlns:a16="http://schemas.microsoft.com/office/drawing/2014/main" id="{1105DB80-F89B-5548-9110-D5B9FFF0FCF4}"/>
                </a:ext>
              </a:extLst>
            </p:cNvPr>
            <p:cNvSpPr>
              <a:spLocks noChangeArrowheads="1"/>
            </p:cNvSpPr>
            <p:nvPr/>
          </p:nvSpPr>
          <p:spPr bwMode="auto">
            <a:xfrm>
              <a:off x="111" y="554"/>
              <a:ext cx="363" cy="1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Start</a:t>
              </a:r>
            </a:p>
          </p:txBody>
        </p:sp>
        <p:sp>
          <p:nvSpPr>
            <p:cNvPr id="30736" name="Rectangle 12">
              <a:extLst>
                <a:ext uri="{FF2B5EF4-FFF2-40B4-BE49-F238E27FC236}">
                  <a16:creationId xmlns:a16="http://schemas.microsoft.com/office/drawing/2014/main" id="{32CA82E5-A2C5-5344-B2A7-D49253326050}"/>
                </a:ext>
              </a:extLst>
            </p:cNvPr>
            <p:cNvSpPr>
              <a:spLocks noChangeArrowheads="1"/>
            </p:cNvSpPr>
            <p:nvPr/>
          </p:nvSpPr>
          <p:spPr bwMode="auto">
            <a:xfrm>
              <a:off x="1252" y="1302"/>
              <a:ext cx="1009" cy="30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200" b="1"/>
                <a:t>Specimen</a:t>
              </a:r>
            </a:p>
          </p:txBody>
        </p:sp>
        <p:sp>
          <p:nvSpPr>
            <p:cNvPr id="30737" name="Rectangle 13">
              <a:extLst>
                <a:ext uri="{FF2B5EF4-FFF2-40B4-BE49-F238E27FC236}">
                  <a16:creationId xmlns:a16="http://schemas.microsoft.com/office/drawing/2014/main" id="{174E80B1-78E4-CA4C-B90E-F83F1B36EDB6}"/>
                </a:ext>
              </a:extLst>
            </p:cNvPr>
            <p:cNvSpPr>
              <a:spLocks noChangeArrowheads="1"/>
            </p:cNvSpPr>
            <p:nvPr/>
          </p:nvSpPr>
          <p:spPr bwMode="auto">
            <a:xfrm>
              <a:off x="582" y="2352"/>
              <a:ext cx="3018" cy="1693"/>
            </a:xfrm>
            <a:prstGeom prst="rect">
              <a:avLst/>
            </a:prstGeom>
            <a:solidFill>
              <a:srgbClr val="FCD1C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38" name="Rectangle 14">
              <a:extLst>
                <a:ext uri="{FF2B5EF4-FFF2-40B4-BE49-F238E27FC236}">
                  <a16:creationId xmlns:a16="http://schemas.microsoft.com/office/drawing/2014/main" id="{6EEE1204-6B1C-5A46-9301-3D7559402FC7}"/>
                </a:ext>
              </a:extLst>
            </p:cNvPr>
            <p:cNvSpPr>
              <a:spLocks noChangeArrowheads="1"/>
            </p:cNvSpPr>
            <p:nvPr/>
          </p:nvSpPr>
          <p:spPr bwMode="auto">
            <a:xfrm>
              <a:off x="658" y="2458"/>
              <a:ext cx="2861" cy="1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Frames/Sec		# Lines</a:t>
              </a:r>
            </a:p>
            <a:p>
              <a:pPr>
                <a:spcBef>
                  <a:spcPct val="0"/>
                </a:spcBef>
                <a:buSzTx/>
                <a:buFontTx/>
                <a:buNone/>
                <a:defRPr/>
              </a:pPr>
              <a:r>
                <a:rPr lang="en-US" altLang="en-US" sz="1600"/>
                <a:t>1			512</a:t>
              </a:r>
            </a:p>
            <a:p>
              <a:pPr>
                <a:spcBef>
                  <a:spcPct val="0"/>
                </a:spcBef>
                <a:buSzTx/>
                <a:buFontTx/>
                <a:buNone/>
                <a:defRPr/>
              </a:pPr>
              <a:r>
                <a:rPr lang="en-US" altLang="en-US" sz="1600"/>
                <a:t>2			256</a:t>
              </a:r>
            </a:p>
            <a:p>
              <a:pPr>
                <a:spcBef>
                  <a:spcPct val="0"/>
                </a:spcBef>
                <a:buSzTx/>
                <a:buFontTx/>
                <a:buNone/>
                <a:defRPr/>
              </a:pPr>
              <a:r>
                <a:rPr lang="en-US" altLang="en-US" sz="1600"/>
                <a:t>4			128</a:t>
              </a:r>
            </a:p>
            <a:p>
              <a:pPr>
                <a:spcBef>
                  <a:spcPct val="0"/>
                </a:spcBef>
                <a:buSzTx/>
                <a:buFontTx/>
                <a:buNone/>
                <a:defRPr/>
              </a:pPr>
              <a:r>
                <a:rPr lang="en-US" altLang="en-US" sz="1600"/>
                <a:t>8			 64</a:t>
              </a:r>
            </a:p>
            <a:p>
              <a:pPr>
                <a:spcBef>
                  <a:spcPct val="0"/>
                </a:spcBef>
                <a:buSzTx/>
                <a:buFontTx/>
                <a:buNone/>
                <a:defRPr/>
              </a:pPr>
              <a:r>
                <a:rPr lang="en-US" altLang="en-US" sz="1600"/>
                <a:t>16			 32</a:t>
              </a:r>
            </a:p>
          </p:txBody>
        </p:sp>
      </p:grpSp>
      <p:sp>
        <p:nvSpPr>
          <p:cNvPr id="30724" name="Text Box 16">
            <a:extLst>
              <a:ext uri="{FF2B5EF4-FFF2-40B4-BE49-F238E27FC236}">
                <a16:creationId xmlns:a16="http://schemas.microsoft.com/office/drawing/2014/main" id="{D1AA4DC2-4752-4943-8E98-429ED295998E}"/>
              </a:ext>
            </a:extLst>
          </p:cNvPr>
          <p:cNvSpPr txBox="1">
            <a:spLocks noChangeArrowheads="1"/>
          </p:cNvSpPr>
          <p:nvPr/>
        </p:nvSpPr>
        <p:spPr bwMode="auto">
          <a:xfrm>
            <a:off x="938213" y="887413"/>
            <a:ext cx="30083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Early confocal systems</a:t>
            </a:r>
          </a:p>
        </p:txBody>
      </p:sp>
      <p:sp>
        <p:nvSpPr>
          <p:cNvPr id="30725" name="Text Box 17">
            <a:extLst>
              <a:ext uri="{FF2B5EF4-FFF2-40B4-BE49-F238E27FC236}">
                <a16:creationId xmlns:a16="http://schemas.microsoft.com/office/drawing/2014/main" id="{7425330A-F19C-AD44-8183-C507D77ACCC0}"/>
              </a:ext>
            </a:extLst>
          </p:cNvPr>
          <p:cNvSpPr txBox="1">
            <a:spLocks noChangeArrowheads="1"/>
          </p:cNvSpPr>
          <p:nvPr/>
        </p:nvSpPr>
        <p:spPr bwMode="auto">
          <a:xfrm>
            <a:off x="5295900" y="1254125"/>
            <a:ext cx="3848100" cy="13239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Leica SP2</a:t>
            </a:r>
          </a:p>
          <a:p>
            <a:pPr>
              <a:spcBef>
                <a:spcPct val="0"/>
              </a:spcBef>
              <a:buSzTx/>
              <a:buFontTx/>
              <a:buNone/>
              <a:defRPr/>
            </a:pPr>
            <a:r>
              <a:rPr lang="en-US" altLang="en-US" sz="1600"/>
              <a:t> 400 Hz</a:t>
            </a:r>
          </a:p>
          <a:p>
            <a:pPr>
              <a:spcBef>
                <a:spcPct val="0"/>
              </a:spcBef>
              <a:buSzTx/>
              <a:buFontTx/>
              <a:buNone/>
              <a:defRPr/>
            </a:pPr>
            <a:r>
              <a:rPr lang="en-US" altLang="en-US" sz="1600"/>
              <a:t>512 line image takes 1.28 seconds</a:t>
            </a:r>
          </a:p>
          <a:p>
            <a:pPr>
              <a:spcBef>
                <a:spcPct val="0"/>
              </a:spcBef>
              <a:buSzTx/>
              <a:buFontTx/>
              <a:buNone/>
              <a:defRPr/>
            </a:pPr>
            <a:r>
              <a:rPr lang="en-US" altLang="en-US" sz="1600"/>
              <a:t>4096 line image takes 10.24 seconds</a:t>
            </a:r>
          </a:p>
          <a:p>
            <a:pPr>
              <a:spcBef>
                <a:spcPct val="0"/>
              </a:spcBef>
              <a:buSzTx/>
              <a:buFontTx/>
              <a:buNone/>
              <a:defRPr/>
            </a:pPr>
            <a:endParaRPr lang="en-US" altLang="en-US" sz="1600"/>
          </a:p>
        </p:txBody>
      </p:sp>
      <p:sp>
        <p:nvSpPr>
          <p:cNvPr id="61445" name="TextBox 1">
            <a:extLst>
              <a:ext uri="{FF2B5EF4-FFF2-40B4-BE49-F238E27FC236}">
                <a16:creationId xmlns:a16="http://schemas.microsoft.com/office/drawing/2014/main" id="{FFB5FD8E-14FF-3F46-AAE5-28B2160E2D30}"/>
              </a:ext>
            </a:extLst>
          </p:cNvPr>
          <p:cNvSpPr txBox="1">
            <a:spLocks noChangeArrowheads="1"/>
          </p:cNvSpPr>
          <p:nvPr/>
        </p:nvSpPr>
        <p:spPr bwMode="auto">
          <a:xfrm>
            <a:off x="4933950" y="4611688"/>
            <a:ext cx="3929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Nikon A1 has up to 4096 lines</a:t>
            </a:r>
          </a:p>
          <a:p>
            <a:pPr algn="ctr">
              <a:spcBef>
                <a:spcPct val="0"/>
              </a:spcBef>
              <a:buSzTx/>
              <a:buFontTx/>
              <a:buNone/>
            </a:pPr>
            <a:r>
              <a:rPr lang="en-US" altLang="en-US" sz="2400"/>
              <a:t>Zeiss 710 has up to 6000 lines</a:t>
            </a:r>
          </a:p>
        </p:txBody>
      </p:sp>
    </p:spTree>
  </p:cSld>
  <p:clrMapOvr>
    <a:masterClrMapping/>
  </p:clrMapOvr>
  <p:transition advTm="1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86E4FB6F-9C06-BC4F-B7A4-48A13EF46726}"/>
              </a:ext>
            </a:extLst>
          </p:cNvPr>
          <p:cNvSpPr>
            <a:spLocks noGrp="1"/>
          </p:cNvSpPr>
          <p:nvPr>
            <p:ph idx="1"/>
          </p:nvPr>
        </p:nvSpPr>
        <p:spPr/>
        <p:txBody>
          <a:bodyPr/>
          <a:lstStyle/>
          <a:p>
            <a:pPr>
              <a:defRPr/>
            </a:pPr>
            <a:endParaRPr lang="en-US" altLang="en-US"/>
          </a:p>
        </p:txBody>
      </p:sp>
      <p:pic>
        <p:nvPicPr>
          <p:cNvPr id="4100" name="Picture 2">
            <a:extLst>
              <a:ext uri="{FF2B5EF4-FFF2-40B4-BE49-F238E27FC236}">
                <a16:creationId xmlns:a16="http://schemas.microsoft.com/office/drawing/2014/main" id="{4FE862CC-BDEC-E44C-AA64-809AE677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20" y="557019"/>
            <a:ext cx="7960693" cy="578504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Box 3">
            <a:extLst>
              <a:ext uri="{FF2B5EF4-FFF2-40B4-BE49-F238E27FC236}">
                <a16:creationId xmlns:a16="http://schemas.microsoft.com/office/drawing/2014/main" id="{EF24482E-7726-D849-A29D-E8118D907D08}"/>
              </a:ext>
            </a:extLst>
          </p:cNvPr>
          <p:cNvSpPr txBox="1">
            <a:spLocks noChangeArrowheads="1"/>
          </p:cNvSpPr>
          <p:nvPr/>
        </p:nvSpPr>
        <p:spPr bwMode="auto">
          <a:xfrm>
            <a:off x="4619625" y="6342063"/>
            <a:ext cx="452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70C0"/>
                </a:solidFill>
              </a:rPr>
              <a:t>http://zeiss-campus.magnet.fsu.edu/articles/superresolution/introduction.html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F9E900-A37B-D34C-A446-EC1DFD6C535E}"/>
              </a:ext>
            </a:extLst>
          </p:cNvPr>
          <p:cNvSpPr>
            <a:spLocks noGrp="1" noChangeArrowheads="1"/>
          </p:cNvSpPr>
          <p:nvPr>
            <p:ph type="title"/>
          </p:nvPr>
        </p:nvSpPr>
        <p:spPr>
          <a:xfrm>
            <a:off x="628650" y="0"/>
            <a:ext cx="8083550" cy="985838"/>
          </a:xfrm>
        </p:spPr>
        <p:txBody>
          <a:bodyPr/>
          <a:lstStyle/>
          <a:p>
            <a:pPr>
              <a:defRPr/>
            </a:pPr>
            <a:r>
              <a:rPr lang="en-US" altLang="en-US"/>
              <a:t>How a Confocal Image is Formed</a:t>
            </a:r>
          </a:p>
        </p:txBody>
      </p:sp>
      <p:grpSp>
        <p:nvGrpSpPr>
          <p:cNvPr id="63490" name="Group 31">
            <a:extLst>
              <a:ext uri="{FF2B5EF4-FFF2-40B4-BE49-F238E27FC236}">
                <a16:creationId xmlns:a16="http://schemas.microsoft.com/office/drawing/2014/main" id="{4AC0B2B9-AE09-4E46-982F-7759ADB933DD}"/>
              </a:ext>
            </a:extLst>
          </p:cNvPr>
          <p:cNvGrpSpPr>
            <a:grpSpLocks/>
          </p:cNvGrpSpPr>
          <p:nvPr/>
        </p:nvGrpSpPr>
        <p:grpSpPr bwMode="auto">
          <a:xfrm>
            <a:off x="819150" y="2068513"/>
            <a:ext cx="7696200" cy="3454400"/>
            <a:chOff x="255" y="1218"/>
            <a:chExt cx="6222" cy="2555"/>
          </a:xfrm>
        </p:grpSpPr>
        <p:sp>
          <p:nvSpPr>
            <p:cNvPr id="31750" name="Rectangle 3">
              <a:extLst>
                <a:ext uri="{FF2B5EF4-FFF2-40B4-BE49-F238E27FC236}">
                  <a16:creationId xmlns:a16="http://schemas.microsoft.com/office/drawing/2014/main" id="{A54A480D-1B22-8E4F-A47A-625F28A32C72}"/>
                </a:ext>
              </a:extLst>
            </p:cNvPr>
            <p:cNvSpPr>
              <a:spLocks noChangeArrowheads="1"/>
            </p:cNvSpPr>
            <p:nvPr/>
          </p:nvSpPr>
          <p:spPr bwMode="auto">
            <a:xfrm>
              <a:off x="3176" y="1873"/>
              <a:ext cx="350" cy="1020"/>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1" name="Rectangle 4">
              <a:extLst>
                <a:ext uri="{FF2B5EF4-FFF2-40B4-BE49-F238E27FC236}">
                  <a16:creationId xmlns:a16="http://schemas.microsoft.com/office/drawing/2014/main" id="{8F79433E-7A19-F849-B9CB-89959D59107B}"/>
                </a:ext>
              </a:extLst>
            </p:cNvPr>
            <p:cNvSpPr>
              <a:spLocks noChangeArrowheads="1"/>
            </p:cNvSpPr>
            <p:nvPr/>
          </p:nvSpPr>
          <p:spPr bwMode="auto">
            <a:xfrm>
              <a:off x="5272"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2" name="Rectangle 5">
              <a:extLst>
                <a:ext uri="{FF2B5EF4-FFF2-40B4-BE49-F238E27FC236}">
                  <a16:creationId xmlns:a16="http://schemas.microsoft.com/office/drawing/2014/main" id="{031018E6-3DF2-054A-8D45-3CA93F4D3575}"/>
                </a:ext>
              </a:extLst>
            </p:cNvPr>
            <p:cNvSpPr>
              <a:spLocks noChangeArrowheads="1"/>
            </p:cNvSpPr>
            <p:nvPr/>
          </p:nvSpPr>
          <p:spPr bwMode="auto">
            <a:xfrm>
              <a:off x="994"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3" name="Oval 6">
              <a:extLst>
                <a:ext uri="{FF2B5EF4-FFF2-40B4-BE49-F238E27FC236}">
                  <a16:creationId xmlns:a16="http://schemas.microsoft.com/office/drawing/2014/main" id="{90DEA2DE-A842-C64F-80EE-9ECA4EE6585D}"/>
                </a:ext>
              </a:extLst>
            </p:cNvPr>
            <p:cNvSpPr>
              <a:spLocks noChangeArrowheads="1"/>
            </p:cNvSpPr>
            <p:nvPr/>
          </p:nvSpPr>
          <p:spPr bwMode="auto">
            <a:xfrm>
              <a:off x="2097" y="1920"/>
              <a:ext cx="201"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4" name="Oval 7">
              <a:extLst>
                <a:ext uri="{FF2B5EF4-FFF2-40B4-BE49-F238E27FC236}">
                  <a16:creationId xmlns:a16="http://schemas.microsoft.com/office/drawing/2014/main" id="{A76707F4-A164-BE4E-86A0-2535911CF656}"/>
                </a:ext>
              </a:extLst>
            </p:cNvPr>
            <p:cNvSpPr>
              <a:spLocks noChangeArrowheads="1"/>
            </p:cNvSpPr>
            <p:nvPr/>
          </p:nvSpPr>
          <p:spPr bwMode="auto">
            <a:xfrm>
              <a:off x="4189" y="1920"/>
              <a:ext cx="203"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5" name="Line 8">
              <a:extLst>
                <a:ext uri="{FF2B5EF4-FFF2-40B4-BE49-F238E27FC236}">
                  <a16:creationId xmlns:a16="http://schemas.microsoft.com/office/drawing/2014/main" id="{B518EE56-74B7-A242-9A4C-70F5700DD29E}"/>
                </a:ext>
              </a:extLst>
            </p:cNvPr>
            <p:cNvSpPr>
              <a:spLocks noChangeShapeType="1"/>
            </p:cNvSpPr>
            <p:nvPr/>
          </p:nvSpPr>
          <p:spPr bwMode="auto">
            <a:xfrm>
              <a:off x="2201" y="1920"/>
              <a:ext cx="2137" cy="9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56" name="Line 9">
              <a:extLst>
                <a:ext uri="{FF2B5EF4-FFF2-40B4-BE49-F238E27FC236}">
                  <a16:creationId xmlns:a16="http://schemas.microsoft.com/office/drawing/2014/main" id="{655EFC42-D407-E648-8003-C233DFAC33A5}"/>
                </a:ext>
              </a:extLst>
            </p:cNvPr>
            <p:cNvSpPr>
              <a:spLocks noChangeShapeType="1"/>
            </p:cNvSpPr>
            <p:nvPr/>
          </p:nvSpPr>
          <p:spPr bwMode="auto">
            <a:xfrm flipV="1">
              <a:off x="2206" y="1951"/>
              <a:ext cx="2115" cy="9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63500" name="Group 12">
              <a:extLst>
                <a:ext uri="{FF2B5EF4-FFF2-40B4-BE49-F238E27FC236}">
                  <a16:creationId xmlns:a16="http://schemas.microsoft.com/office/drawing/2014/main" id="{8291F8B6-9B16-6745-B025-05483B37668D}"/>
                </a:ext>
              </a:extLst>
            </p:cNvPr>
            <p:cNvGrpSpPr>
              <a:grpSpLocks/>
            </p:cNvGrpSpPr>
            <p:nvPr/>
          </p:nvGrpSpPr>
          <p:grpSpPr bwMode="auto">
            <a:xfrm>
              <a:off x="3510" y="2041"/>
              <a:ext cx="1794" cy="364"/>
              <a:chOff x="3510" y="2041"/>
              <a:chExt cx="1794" cy="364"/>
            </a:xfrm>
          </p:grpSpPr>
          <p:sp>
            <p:nvSpPr>
              <p:cNvPr id="31775" name="Line 10">
                <a:extLst>
                  <a:ext uri="{FF2B5EF4-FFF2-40B4-BE49-F238E27FC236}">
                    <a16:creationId xmlns:a16="http://schemas.microsoft.com/office/drawing/2014/main" id="{6A218201-3EB7-F44B-86FF-FC846741FBDB}"/>
                  </a:ext>
                </a:extLst>
              </p:cNvPr>
              <p:cNvSpPr>
                <a:spLocks noChangeShapeType="1"/>
              </p:cNvSpPr>
              <p:nvPr/>
            </p:nvSpPr>
            <p:spPr bwMode="auto">
              <a:xfrm flipV="1">
                <a:off x="3510" y="2041"/>
                <a:ext cx="774"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6" name="Line 11">
                <a:extLst>
                  <a:ext uri="{FF2B5EF4-FFF2-40B4-BE49-F238E27FC236}">
                    <a16:creationId xmlns:a16="http://schemas.microsoft.com/office/drawing/2014/main" id="{4D8E8D64-1F82-E547-BCED-880ED65C9AA4}"/>
                  </a:ext>
                </a:extLst>
              </p:cNvPr>
              <p:cNvSpPr>
                <a:spLocks noChangeShapeType="1"/>
              </p:cNvSpPr>
              <p:nvPr/>
            </p:nvSpPr>
            <p:spPr bwMode="auto">
              <a:xfrm>
                <a:off x="4307" y="2049"/>
                <a:ext cx="997" cy="2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63501" name="Group 15">
              <a:extLst>
                <a:ext uri="{FF2B5EF4-FFF2-40B4-BE49-F238E27FC236}">
                  <a16:creationId xmlns:a16="http://schemas.microsoft.com/office/drawing/2014/main" id="{1315F596-D6C3-8543-8E7F-46BC0AB5E8B3}"/>
                </a:ext>
              </a:extLst>
            </p:cNvPr>
            <p:cNvGrpSpPr>
              <a:grpSpLocks/>
            </p:cNvGrpSpPr>
            <p:nvPr/>
          </p:nvGrpSpPr>
          <p:grpSpPr bwMode="auto">
            <a:xfrm>
              <a:off x="3522" y="2414"/>
              <a:ext cx="1767" cy="366"/>
              <a:chOff x="3522" y="2414"/>
              <a:chExt cx="1767" cy="366"/>
            </a:xfrm>
          </p:grpSpPr>
          <p:sp>
            <p:nvSpPr>
              <p:cNvPr id="31773" name="Line 13">
                <a:extLst>
                  <a:ext uri="{FF2B5EF4-FFF2-40B4-BE49-F238E27FC236}">
                    <a16:creationId xmlns:a16="http://schemas.microsoft.com/office/drawing/2014/main" id="{6F173AA1-8991-E744-8953-60770EA375D8}"/>
                  </a:ext>
                </a:extLst>
              </p:cNvPr>
              <p:cNvSpPr>
                <a:spLocks noChangeShapeType="1"/>
              </p:cNvSpPr>
              <p:nvPr/>
            </p:nvSpPr>
            <p:spPr bwMode="auto">
              <a:xfrm>
                <a:off x="3525" y="2414"/>
                <a:ext cx="782" cy="3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4" name="Line 14">
                <a:extLst>
                  <a:ext uri="{FF2B5EF4-FFF2-40B4-BE49-F238E27FC236}">
                    <a16:creationId xmlns:a16="http://schemas.microsoft.com/office/drawing/2014/main" id="{51CE1811-7C3A-6B4E-9B1C-82C99AA1D647}"/>
                  </a:ext>
                </a:extLst>
              </p:cNvPr>
              <p:cNvSpPr>
                <a:spLocks noChangeShapeType="1"/>
              </p:cNvSpPr>
              <p:nvPr/>
            </p:nvSpPr>
            <p:spPr bwMode="auto">
              <a:xfrm flipV="1">
                <a:off x="4329" y="2506"/>
                <a:ext cx="960" cy="26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59" name="Rectangle 16">
              <a:extLst>
                <a:ext uri="{FF2B5EF4-FFF2-40B4-BE49-F238E27FC236}">
                  <a16:creationId xmlns:a16="http://schemas.microsoft.com/office/drawing/2014/main" id="{C1F40E9F-5613-FA40-86D6-13205EE23FC7}"/>
                </a:ext>
              </a:extLst>
            </p:cNvPr>
            <p:cNvSpPr>
              <a:spLocks noChangeArrowheads="1"/>
            </p:cNvSpPr>
            <p:nvPr/>
          </p:nvSpPr>
          <p:spPr bwMode="auto">
            <a:xfrm>
              <a:off x="5855" y="2149"/>
              <a:ext cx="151" cy="50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0" name="AutoShape 17">
              <a:extLst>
                <a:ext uri="{FF2B5EF4-FFF2-40B4-BE49-F238E27FC236}">
                  <a16:creationId xmlns:a16="http://schemas.microsoft.com/office/drawing/2014/main" id="{1B04A4A4-C08B-1B46-A471-4C4B6FA7B891}"/>
                </a:ext>
              </a:extLst>
            </p:cNvPr>
            <p:cNvSpPr>
              <a:spLocks noChangeArrowheads="1"/>
            </p:cNvSpPr>
            <p:nvPr/>
          </p:nvSpPr>
          <p:spPr bwMode="auto">
            <a:xfrm>
              <a:off x="255" y="2306"/>
              <a:ext cx="361" cy="182"/>
            </a:xfrm>
            <a:prstGeom prst="rightArrow">
              <a:avLst>
                <a:gd name="adj1" fmla="val 50000"/>
                <a:gd name="adj2" fmla="val 97306"/>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1" name="Rectangle 18">
              <a:extLst>
                <a:ext uri="{FF2B5EF4-FFF2-40B4-BE49-F238E27FC236}">
                  <a16:creationId xmlns:a16="http://schemas.microsoft.com/office/drawing/2014/main" id="{1217361B-01BF-3A47-8842-BE79150A10DD}"/>
                </a:ext>
              </a:extLst>
            </p:cNvPr>
            <p:cNvSpPr>
              <a:spLocks noChangeArrowheads="1"/>
            </p:cNvSpPr>
            <p:nvPr/>
          </p:nvSpPr>
          <p:spPr bwMode="auto">
            <a:xfrm>
              <a:off x="1902" y="3167"/>
              <a:ext cx="1283"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Condenser</a:t>
              </a:r>
            </a:p>
            <a:p>
              <a:pPr>
                <a:spcBef>
                  <a:spcPct val="0"/>
                </a:spcBef>
                <a:buSzTx/>
                <a:buFontTx/>
                <a:buNone/>
                <a:defRPr/>
              </a:pPr>
              <a:r>
                <a:rPr lang="en-US" altLang="en-US" sz="2400" b="1"/>
                <a:t>Lens</a:t>
              </a:r>
            </a:p>
          </p:txBody>
        </p:sp>
        <p:sp>
          <p:nvSpPr>
            <p:cNvPr id="31762" name="Rectangle 19">
              <a:extLst>
                <a:ext uri="{FF2B5EF4-FFF2-40B4-BE49-F238E27FC236}">
                  <a16:creationId xmlns:a16="http://schemas.microsoft.com/office/drawing/2014/main" id="{3C2460CE-5206-FD4A-B4E7-09FB42993306}"/>
                </a:ext>
              </a:extLst>
            </p:cNvPr>
            <p:cNvSpPr>
              <a:spLocks noChangeArrowheads="1"/>
            </p:cNvSpPr>
            <p:nvPr/>
          </p:nvSpPr>
          <p:spPr bwMode="auto">
            <a:xfrm>
              <a:off x="531" y="1218"/>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1</a:t>
              </a:r>
            </a:p>
          </p:txBody>
        </p:sp>
        <p:sp>
          <p:nvSpPr>
            <p:cNvPr id="31763" name="Rectangle 20">
              <a:extLst>
                <a:ext uri="{FF2B5EF4-FFF2-40B4-BE49-F238E27FC236}">
                  <a16:creationId xmlns:a16="http://schemas.microsoft.com/office/drawing/2014/main" id="{32F97C5E-4816-044A-8892-B7D35F87D648}"/>
                </a:ext>
              </a:extLst>
            </p:cNvPr>
            <p:cNvSpPr>
              <a:spLocks noChangeArrowheads="1"/>
            </p:cNvSpPr>
            <p:nvPr/>
          </p:nvSpPr>
          <p:spPr bwMode="auto">
            <a:xfrm>
              <a:off x="4916" y="1246"/>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2</a:t>
              </a:r>
            </a:p>
          </p:txBody>
        </p:sp>
        <p:sp>
          <p:nvSpPr>
            <p:cNvPr id="31764" name="Rectangle 21">
              <a:extLst>
                <a:ext uri="{FF2B5EF4-FFF2-40B4-BE49-F238E27FC236}">
                  <a16:creationId xmlns:a16="http://schemas.microsoft.com/office/drawing/2014/main" id="{74162176-0651-1E49-BBDD-81D682A22E4F}"/>
                </a:ext>
              </a:extLst>
            </p:cNvPr>
            <p:cNvSpPr>
              <a:spLocks noChangeArrowheads="1"/>
            </p:cNvSpPr>
            <p:nvPr/>
          </p:nvSpPr>
          <p:spPr bwMode="auto">
            <a:xfrm>
              <a:off x="3799" y="3135"/>
              <a:ext cx="1159"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a:p>
              <a:pPr>
                <a:spcBef>
                  <a:spcPct val="0"/>
                </a:spcBef>
                <a:buSzTx/>
                <a:buFontTx/>
                <a:buNone/>
                <a:defRPr/>
              </a:pPr>
              <a:r>
                <a:rPr lang="en-US" altLang="en-US" sz="2400" b="1"/>
                <a:t>Lens</a:t>
              </a:r>
            </a:p>
          </p:txBody>
        </p:sp>
        <p:sp>
          <p:nvSpPr>
            <p:cNvPr id="31765" name="Rectangle 22">
              <a:extLst>
                <a:ext uri="{FF2B5EF4-FFF2-40B4-BE49-F238E27FC236}">
                  <a16:creationId xmlns:a16="http://schemas.microsoft.com/office/drawing/2014/main" id="{6C2C91AC-385A-6B4C-BDC9-C8E0A908FCEE}"/>
                </a:ext>
              </a:extLst>
            </p:cNvPr>
            <p:cNvSpPr>
              <a:spLocks noChangeArrowheads="1"/>
            </p:cNvSpPr>
            <p:nvPr/>
          </p:nvSpPr>
          <p:spPr bwMode="auto">
            <a:xfrm>
              <a:off x="2907" y="1517"/>
              <a:ext cx="115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Specimen</a:t>
              </a:r>
            </a:p>
          </p:txBody>
        </p:sp>
        <p:sp>
          <p:nvSpPr>
            <p:cNvPr id="31766" name="Rectangle 23">
              <a:extLst>
                <a:ext uri="{FF2B5EF4-FFF2-40B4-BE49-F238E27FC236}">
                  <a16:creationId xmlns:a16="http://schemas.microsoft.com/office/drawing/2014/main" id="{E8AA5E9B-8CF1-F24C-97FA-23F6C0C977A2}"/>
                </a:ext>
              </a:extLst>
            </p:cNvPr>
            <p:cNvSpPr>
              <a:spLocks noChangeArrowheads="1"/>
            </p:cNvSpPr>
            <p:nvPr/>
          </p:nvSpPr>
          <p:spPr bwMode="auto">
            <a:xfrm>
              <a:off x="5428" y="2814"/>
              <a:ext cx="104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Detector</a:t>
              </a:r>
            </a:p>
          </p:txBody>
        </p:sp>
        <p:sp>
          <p:nvSpPr>
            <p:cNvPr id="31767" name="Rectangle 24">
              <a:extLst>
                <a:ext uri="{FF2B5EF4-FFF2-40B4-BE49-F238E27FC236}">
                  <a16:creationId xmlns:a16="http://schemas.microsoft.com/office/drawing/2014/main" id="{828C0763-F84C-244E-9607-7390853A6632}"/>
                </a:ext>
              </a:extLst>
            </p:cNvPr>
            <p:cNvSpPr>
              <a:spLocks noChangeArrowheads="1"/>
            </p:cNvSpPr>
            <p:nvPr/>
          </p:nvSpPr>
          <p:spPr bwMode="auto">
            <a:xfrm>
              <a:off x="5267" y="2371"/>
              <a:ext cx="56" cy="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8" name="Line 25">
              <a:extLst>
                <a:ext uri="{FF2B5EF4-FFF2-40B4-BE49-F238E27FC236}">
                  <a16:creationId xmlns:a16="http://schemas.microsoft.com/office/drawing/2014/main" id="{6D9636DB-8AC7-7A41-B2ED-EF609669E38B}"/>
                </a:ext>
              </a:extLst>
            </p:cNvPr>
            <p:cNvSpPr>
              <a:spLocks noChangeShapeType="1"/>
            </p:cNvSpPr>
            <p:nvPr/>
          </p:nvSpPr>
          <p:spPr bwMode="auto">
            <a:xfrm flipV="1">
              <a:off x="4323" y="2113"/>
              <a:ext cx="1553" cy="7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69" name="Line 26">
              <a:extLst>
                <a:ext uri="{FF2B5EF4-FFF2-40B4-BE49-F238E27FC236}">
                  <a16:creationId xmlns:a16="http://schemas.microsoft.com/office/drawing/2014/main" id="{72F0C235-1777-A34A-8A71-85E45894AEFB}"/>
                </a:ext>
              </a:extLst>
            </p:cNvPr>
            <p:cNvSpPr>
              <a:spLocks noChangeShapeType="1"/>
            </p:cNvSpPr>
            <p:nvPr/>
          </p:nvSpPr>
          <p:spPr bwMode="auto">
            <a:xfrm>
              <a:off x="4323" y="1950"/>
              <a:ext cx="1603" cy="7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0" name="Rectangle 27">
              <a:extLst>
                <a:ext uri="{FF2B5EF4-FFF2-40B4-BE49-F238E27FC236}">
                  <a16:creationId xmlns:a16="http://schemas.microsoft.com/office/drawing/2014/main" id="{BD14C2EF-1471-5F42-82FF-16DD97A96C15}"/>
                </a:ext>
              </a:extLst>
            </p:cNvPr>
            <p:cNvSpPr>
              <a:spLocks noChangeArrowheads="1"/>
            </p:cNvSpPr>
            <p:nvPr/>
          </p:nvSpPr>
          <p:spPr bwMode="auto">
            <a:xfrm>
              <a:off x="985" y="2344"/>
              <a:ext cx="55" cy="9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71" name="Line 28">
              <a:extLst>
                <a:ext uri="{FF2B5EF4-FFF2-40B4-BE49-F238E27FC236}">
                  <a16:creationId xmlns:a16="http://schemas.microsoft.com/office/drawing/2014/main" id="{BACE7B27-4891-474E-A759-66B3D4071B23}"/>
                </a:ext>
              </a:extLst>
            </p:cNvPr>
            <p:cNvSpPr>
              <a:spLocks noChangeShapeType="1"/>
            </p:cNvSpPr>
            <p:nvPr/>
          </p:nvSpPr>
          <p:spPr bwMode="auto">
            <a:xfrm flipH="1">
              <a:off x="415" y="1927"/>
              <a:ext cx="1778" cy="6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2" name="Line 29">
              <a:extLst>
                <a:ext uri="{FF2B5EF4-FFF2-40B4-BE49-F238E27FC236}">
                  <a16:creationId xmlns:a16="http://schemas.microsoft.com/office/drawing/2014/main" id="{AFB5E1B4-69AF-D547-881F-B14D2B0ACD30}"/>
                </a:ext>
              </a:extLst>
            </p:cNvPr>
            <p:cNvSpPr>
              <a:spLocks noChangeShapeType="1"/>
            </p:cNvSpPr>
            <p:nvPr/>
          </p:nvSpPr>
          <p:spPr bwMode="auto">
            <a:xfrm flipH="1" flipV="1">
              <a:off x="415" y="2144"/>
              <a:ext cx="1784" cy="7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48" name="Rectangle 30">
            <a:extLst>
              <a:ext uri="{FF2B5EF4-FFF2-40B4-BE49-F238E27FC236}">
                <a16:creationId xmlns:a16="http://schemas.microsoft.com/office/drawing/2014/main" id="{E778B6BA-626E-5640-8D15-4DE171D4050E}"/>
              </a:ext>
            </a:extLst>
          </p:cNvPr>
          <p:cNvSpPr>
            <a:spLocks noChangeArrowheads="1"/>
          </p:cNvSpPr>
          <p:nvPr/>
        </p:nvSpPr>
        <p:spPr bwMode="auto">
          <a:xfrm>
            <a:off x="5429250" y="5894388"/>
            <a:ext cx="34115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u="sng"/>
              <a:t>Modified from: </a:t>
            </a:r>
            <a:r>
              <a:rPr lang="en-US" altLang="en-US" sz="1200" i="1"/>
              <a:t>Handbook of Biological Confocal Microscopy. J.B.Pawley, Plennum Press, 1989</a:t>
            </a:r>
          </a:p>
        </p:txBody>
      </p:sp>
      <p:sp>
        <p:nvSpPr>
          <p:cNvPr id="31749" name="Line 32">
            <a:extLst>
              <a:ext uri="{FF2B5EF4-FFF2-40B4-BE49-F238E27FC236}">
                <a16:creationId xmlns:a16="http://schemas.microsoft.com/office/drawing/2014/main" id="{21016092-7078-9B48-ADA6-0C46AF4B868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42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7" descr="Small grid">
            <a:extLst>
              <a:ext uri="{FF2B5EF4-FFF2-40B4-BE49-F238E27FC236}">
                <a16:creationId xmlns:a16="http://schemas.microsoft.com/office/drawing/2014/main" id="{F5FEF80D-1624-E149-A1ED-A0FDF73CE940}"/>
              </a:ext>
            </a:extLst>
          </p:cNvPr>
          <p:cNvSpPr>
            <a:spLocks noChangeArrowheads="1"/>
          </p:cNvSpPr>
          <p:nvPr/>
        </p:nvSpPr>
        <p:spPr bwMode="auto">
          <a:xfrm>
            <a:off x="1806575" y="3749675"/>
            <a:ext cx="649288" cy="446088"/>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1" name="Rectangle 2">
            <a:extLst>
              <a:ext uri="{FF2B5EF4-FFF2-40B4-BE49-F238E27FC236}">
                <a16:creationId xmlns:a16="http://schemas.microsoft.com/office/drawing/2014/main" id="{23365DFA-EE16-044D-BECD-F101242DAAEE}"/>
              </a:ext>
            </a:extLst>
          </p:cNvPr>
          <p:cNvSpPr>
            <a:spLocks noGrp="1" noChangeArrowheads="1"/>
          </p:cNvSpPr>
          <p:nvPr>
            <p:ph type="title"/>
          </p:nvPr>
        </p:nvSpPr>
        <p:spPr>
          <a:xfrm>
            <a:off x="169863" y="-57150"/>
            <a:ext cx="8696325" cy="1143000"/>
          </a:xfrm>
        </p:spPr>
        <p:txBody>
          <a:bodyPr/>
          <a:lstStyle/>
          <a:p>
            <a:pPr>
              <a:lnSpc>
                <a:spcPct val="75000"/>
              </a:lnSpc>
              <a:defRPr/>
            </a:pPr>
            <a:r>
              <a:rPr lang="en-US" altLang="en-US" sz="2400"/>
              <a:t>Fundamental Limitations of Confocal Microscopy</a:t>
            </a:r>
          </a:p>
        </p:txBody>
      </p:sp>
      <p:grpSp>
        <p:nvGrpSpPr>
          <p:cNvPr id="65539" name="Group 44">
            <a:extLst>
              <a:ext uri="{FF2B5EF4-FFF2-40B4-BE49-F238E27FC236}">
                <a16:creationId xmlns:a16="http://schemas.microsoft.com/office/drawing/2014/main" id="{5EC5114F-07FE-1240-AB22-B22847D5B42A}"/>
              </a:ext>
            </a:extLst>
          </p:cNvPr>
          <p:cNvGrpSpPr>
            <a:grpSpLocks/>
          </p:cNvGrpSpPr>
          <p:nvPr/>
        </p:nvGrpSpPr>
        <p:grpSpPr bwMode="auto">
          <a:xfrm>
            <a:off x="2360613" y="1098550"/>
            <a:ext cx="2673350" cy="4710113"/>
            <a:chOff x="2058" y="762"/>
            <a:chExt cx="2167" cy="3340"/>
          </a:xfrm>
        </p:grpSpPr>
        <p:grpSp>
          <p:nvGrpSpPr>
            <p:cNvPr id="65551" name="Group 3">
              <a:extLst>
                <a:ext uri="{FF2B5EF4-FFF2-40B4-BE49-F238E27FC236}">
                  <a16:creationId xmlns:a16="http://schemas.microsoft.com/office/drawing/2014/main" id="{37AFCCE8-D7A7-F741-9AB0-9833211A27EB}"/>
                </a:ext>
              </a:extLst>
            </p:cNvPr>
            <p:cNvGrpSpPr>
              <a:grpSpLocks/>
            </p:cNvGrpSpPr>
            <p:nvPr/>
          </p:nvGrpSpPr>
          <p:grpSpPr bwMode="auto">
            <a:xfrm>
              <a:off x="2058" y="1139"/>
              <a:ext cx="2162" cy="444"/>
              <a:chOff x="2058" y="1139"/>
              <a:chExt cx="2162" cy="444"/>
            </a:xfrm>
          </p:grpSpPr>
          <p:sp>
            <p:nvSpPr>
              <p:cNvPr id="32820" name="Oval 4">
                <a:extLst>
                  <a:ext uri="{FF2B5EF4-FFF2-40B4-BE49-F238E27FC236}">
                    <a16:creationId xmlns:a16="http://schemas.microsoft.com/office/drawing/2014/main" id="{5251D296-2E3C-404C-9C50-0B5DC8DFA8F6}"/>
                  </a:ext>
                </a:extLst>
              </p:cNvPr>
              <p:cNvSpPr>
                <a:spLocks noChangeArrowheads="1"/>
              </p:cNvSpPr>
              <p:nvPr/>
            </p:nvSpPr>
            <p:spPr bwMode="auto">
              <a:xfrm>
                <a:off x="2517" y="1139"/>
                <a:ext cx="1202" cy="288"/>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21" name="Rectangle 5">
                <a:extLst>
                  <a:ext uri="{FF2B5EF4-FFF2-40B4-BE49-F238E27FC236}">
                    <a16:creationId xmlns:a16="http://schemas.microsoft.com/office/drawing/2014/main" id="{E685D19B-E86E-3A43-93E6-0C8B427E232F}"/>
                  </a:ext>
                </a:extLst>
              </p:cNvPr>
              <p:cNvSpPr>
                <a:spLocks noChangeArrowheads="1"/>
              </p:cNvSpPr>
              <p:nvPr/>
            </p:nvSpPr>
            <p:spPr bwMode="auto">
              <a:xfrm>
                <a:off x="2058" y="1279"/>
                <a:ext cx="2162"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5552" name="Group 6">
              <a:extLst>
                <a:ext uri="{FF2B5EF4-FFF2-40B4-BE49-F238E27FC236}">
                  <a16:creationId xmlns:a16="http://schemas.microsoft.com/office/drawing/2014/main" id="{9BB40555-7C16-724E-BF6A-E0F6FD9EE851}"/>
                </a:ext>
              </a:extLst>
            </p:cNvPr>
            <p:cNvGrpSpPr>
              <a:grpSpLocks/>
            </p:cNvGrpSpPr>
            <p:nvPr/>
          </p:nvGrpSpPr>
          <p:grpSpPr bwMode="auto">
            <a:xfrm>
              <a:off x="2062" y="3391"/>
              <a:ext cx="2163" cy="450"/>
              <a:chOff x="2062" y="3391"/>
              <a:chExt cx="2163" cy="450"/>
            </a:xfrm>
          </p:grpSpPr>
          <p:sp>
            <p:nvSpPr>
              <p:cNvPr id="32818" name="Oval 7">
                <a:extLst>
                  <a:ext uri="{FF2B5EF4-FFF2-40B4-BE49-F238E27FC236}">
                    <a16:creationId xmlns:a16="http://schemas.microsoft.com/office/drawing/2014/main" id="{6847E151-A004-7B44-805A-4B094DB4F13A}"/>
                  </a:ext>
                </a:extLst>
              </p:cNvPr>
              <p:cNvSpPr>
                <a:spLocks noChangeArrowheads="1"/>
              </p:cNvSpPr>
              <p:nvPr/>
            </p:nvSpPr>
            <p:spPr bwMode="auto">
              <a:xfrm>
                <a:off x="2556" y="3548"/>
                <a:ext cx="1204" cy="293"/>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19" name="Rectangle 8">
                <a:extLst>
                  <a:ext uri="{FF2B5EF4-FFF2-40B4-BE49-F238E27FC236}">
                    <a16:creationId xmlns:a16="http://schemas.microsoft.com/office/drawing/2014/main" id="{9E1D8DCC-100E-CA4F-87FC-171E907C5D5A}"/>
                  </a:ext>
                </a:extLst>
              </p:cNvPr>
              <p:cNvSpPr>
                <a:spLocks noChangeArrowheads="1"/>
              </p:cNvSpPr>
              <p:nvPr/>
            </p:nvSpPr>
            <p:spPr bwMode="auto">
              <a:xfrm>
                <a:off x="2062" y="3391"/>
                <a:ext cx="2163"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2786" name="Line 9">
              <a:extLst>
                <a:ext uri="{FF2B5EF4-FFF2-40B4-BE49-F238E27FC236}">
                  <a16:creationId xmlns:a16="http://schemas.microsoft.com/office/drawing/2014/main" id="{267523A7-0B0C-114C-A7BA-5ED6E01105E4}"/>
                </a:ext>
              </a:extLst>
            </p:cNvPr>
            <p:cNvSpPr>
              <a:spLocks noChangeShapeType="1"/>
            </p:cNvSpPr>
            <p:nvPr/>
          </p:nvSpPr>
          <p:spPr bwMode="auto">
            <a:xfrm>
              <a:off x="3145" y="1283"/>
              <a:ext cx="0" cy="24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54" name="Freeform 10">
              <a:extLst>
                <a:ext uri="{FF2B5EF4-FFF2-40B4-BE49-F238E27FC236}">
                  <a16:creationId xmlns:a16="http://schemas.microsoft.com/office/drawing/2014/main" id="{E8E54194-FE9A-3743-9D13-1029659B5F7D}"/>
                </a:ext>
              </a:extLst>
            </p:cNvPr>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Lst>
              <a:ahLst/>
              <a:cxnLst>
                <a:cxn ang="T6">
                  <a:pos x="T0" y="T1"/>
                </a:cxn>
                <a:cxn ang="T7">
                  <a:pos x="T2" y="T3"/>
                </a:cxn>
                <a:cxn ang="T8">
                  <a:pos x="T4" y="T5"/>
                </a:cxn>
              </a:cxnLst>
              <a:rect l="0" t="0" r="r" b="b"/>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5" name="Freeform 11">
              <a:extLst>
                <a:ext uri="{FF2B5EF4-FFF2-40B4-BE49-F238E27FC236}">
                  <a16:creationId xmlns:a16="http://schemas.microsoft.com/office/drawing/2014/main" id="{D42CF977-5FB2-F048-A5B7-BA0F968774D3}"/>
                </a:ext>
              </a:extLst>
            </p:cNvPr>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Lst>
              <a:ahLst/>
              <a:cxnLst>
                <a:cxn ang="T6">
                  <a:pos x="T0" y="T1"/>
                </a:cxn>
                <a:cxn ang="T7">
                  <a:pos x="T2" y="T3"/>
                </a:cxn>
                <a:cxn ang="T8">
                  <a:pos x="T4" y="T5"/>
                </a:cxn>
              </a:cxnLst>
              <a:rect l="0" t="0" r="r" b="b"/>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6" name="Freeform 12">
              <a:extLst>
                <a:ext uri="{FF2B5EF4-FFF2-40B4-BE49-F238E27FC236}">
                  <a16:creationId xmlns:a16="http://schemas.microsoft.com/office/drawing/2014/main" id="{263EBA5B-C93C-6E4D-B4C6-F65219514883}"/>
                </a:ext>
              </a:extLst>
            </p:cNvPr>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Lst>
              <a:ahLst/>
              <a:cxnLst>
                <a:cxn ang="T6">
                  <a:pos x="T0" y="T1"/>
                </a:cxn>
                <a:cxn ang="T7">
                  <a:pos x="T2" y="T3"/>
                </a:cxn>
                <a:cxn ang="T8">
                  <a:pos x="T4" y="T5"/>
                </a:cxn>
              </a:cxnLst>
              <a:rect l="0" t="0" r="r" b="b"/>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7" name="Freeform 13">
              <a:extLst>
                <a:ext uri="{FF2B5EF4-FFF2-40B4-BE49-F238E27FC236}">
                  <a16:creationId xmlns:a16="http://schemas.microsoft.com/office/drawing/2014/main" id="{BA28074B-2EBE-684F-8F54-1F7228CE2922}"/>
                </a:ext>
              </a:extLst>
            </p:cNvPr>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Lst>
              <a:ahLst/>
              <a:cxnLst>
                <a:cxn ang="T6">
                  <a:pos x="T0" y="T1"/>
                </a:cxn>
                <a:cxn ang="T7">
                  <a:pos x="T2" y="T3"/>
                </a:cxn>
                <a:cxn ang="T8">
                  <a:pos x="T4" y="T5"/>
                </a:cxn>
              </a:cxnLst>
              <a:rect l="0" t="0" r="r" b="b"/>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Rectangle 14">
              <a:extLst>
                <a:ext uri="{FF2B5EF4-FFF2-40B4-BE49-F238E27FC236}">
                  <a16:creationId xmlns:a16="http://schemas.microsoft.com/office/drawing/2014/main" id="{05C21A8E-BBC0-054A-85B3-A26C0382D9B3}"/>
                </a:ext>
              </a:extLst>
            </p:cNvPr>
            <p:cNvSpPr>
              <a:spLocks noChangeArrowheads="1"/>
            </p:cNvSpPr>
            <p:nvPr/>
          </p:nvSpPr>
          <p:spPr bwMode="auto">
            <a:xfrm>
              <a:off x="2721" y="762"/>
              <a:ext cx="834"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From</a:t>
              </a:r>
            </a:p>
            <a:p>
              <a:pPr algn="ctr">
                <a:lnSpc>
                  <a:spcPct val="70000"/>
                </a:lnSpc>
                <a:spcBef>
                  <a:spcPct val="0"/>
                </a:spcBef>
                <a:buSzTx/>
                <a:buFontTx/>
                <a:buNone/>
                <a:defRPr/>
              </a:pPr>
              <a:r>
                <a:rPr lang="en-US" altLang="en-US" sz="2400"/>
                <a:t>Source</a:t>
              </a:r>
            </a:p>
          </p:txBody>
        </p:sp>
        <p:sp>
          <p:nvSpPr>
            <p:cNvPr id="32792" name="Rectangle 15">
              <a:extLst>
                <a:ext uri="{FF2B5EF4-FFF2-40B4-BE49-F238E27FC236}">
                  <a16:creationId xmlns:a16="http://schemas.microsoft.com/office/drawing/2014/main" id="{DAE10C93-3307-9243-BF50-FBA06A150CD7}"/>
                </a:ext>
              </a:extLst>
            </p:cNvPr>
            <p:cNvSpPr>
              <a:spLocks noChangeArrowheads="1"/>
            </p:cNvSpPr>
            <p:nvPr/>
          </p:nvSpPr>
          <p:spPr bwMode="auto">
            <a:xfrm>
              <a:off x="2490" y="3858"/>
              <a:ext cx="1332" cy="24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To Detector</a:t>
              </a:r>
            </a:p>
          </p:txBody>
        </p:sp>
        <p:grpSp>
          <p:nvGrpSpPr>
            <p:cNvPr id="65560" name="Group 16">
              <a:extLst>
                <a:ext uri="{FF2B5EF4-FFF2-40B4-BE49-F238E27FC236}">
                  <a16:creationId xmlns:a16="http://schemas.microsoft.com/office/drawing/2014/main" id="{01A11644-1A71-1644-82F8-7B8497E2CB40}"/>
                </a:ext>
              </a:extLst>
            </p:cNvPr>
            <p:cNvGrpSpPr>
              <a:grpSpLocks/>
            </p:cNvGrpSpPr>
            <p:nvPr/>
          </p:nvGrpSpPr>
          <p:grpSpPr bwMode="auto">
            <a:xfrm>
              <a:off x="2908" y="1570"/>
              <a:ext cx="555" cy="1457"/>
              <a:chOff x="2908" y="1570"/>
              <a:chExt cx="555" cy="1457"/>
            </a:xfrm>
          </p:grpSpPr>
          <p:sp>
            <p:nvSpPr>
              <p:cNvPr id="32816" name="AutoShape 17">
                <a:extLst>
                  <a:ext uri="{FF2B5EF4-FFF2-40B4-BE49-F238E27FC236}">
                    <a16:creationId xmlns:a16="http://schemas.microsoft.com/office/drawing/2014/main" id="{18816AE3-F79B-9247-9E49-2067BCD5DA92}"/>
                  </a:ext>
                </a:extLst>
              </p:cNvPr>
              <p:cNvSpPr>
                <a:spLocks noChangeArrowheads="1"/>
              </p:cNvSpPr>
              <p:nvPr/>
            </p:nvSpPr>
            <p:spPr bwMode="auto">
              <a:xfrm>
                <a:off x="2911" y="2247"/>
                <a:ext cx="538"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817" name="Rectangle 18">
                <a:extLst>
                  <a:ext uri="{FF2B5EF4-FFF2-40B4-BE49-F238E27FC236}">
                    <a16:creationId xmlns:a16="http://schemas.microsoft.com/office/drawing/2014/main" id="{1CFB520B-58CB-5447-858C-EB135F04BBC9}"/>
                  </a:ext>
                </a:extLst>
              </p:cNvPr>
              <p:cNvSpPr>
                <a:spLocks noChangeArrowheads="1"/>
              </p:cNvSpPr>
              <p:nvPr/>
            </p:nvSpPr>
            <p:spPr bwMode="auto">
              <a:xfrm>
                <a:off x="2987" y="1570"/>
                <a:ext cx="476" cy="145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900"/>
                  <a:t>.</a:t>
                </a:r>
              </a:p>
            </p:txBody>
          </p:sp>
        </p:grpSp>
        <p:sp>
          <p:nvSpPr>
            <p:cNvPr id="32794" name="Rectangle 19">
              <a:extLst>
                <a:ext uri="{FF2B5EF4-FFF2-40B4-BE49-F238E27FC236}">
                  <a16:creationId xmlns:a16="http://schemas.microsoft.com/office/drawing/2014/main" id="{244E6622-90B7-474E-AF98-D70BE2392824}"/>
                </a:ext>
              </a:extLst>
            </p:cNvPr>
            <p:cNvSpPr>
              <a:spLocks noChangeArrowheads="1"/>
            </p:cNvSpPr>
            <p:nvPr/>
          </p:nvSpPr>
          <p:spPr bwMode="auto">
            <a:xfrm>
              <a:off x="3435" y="2520"/>
              <a:ext cx="627"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x,y,z</a:t>
              </a:r>
            </a:p>
          </p:txBody>
        </p:sp>
        <p:sp>
          <p:nvSpPr>
            <p:cNvPr id="32795" name="Rectangle 20">
              <a:extLst>
                <a:ext uri="{FF2B5EF4-FFF2-40B4-BE49-F238E27FC236}">
                  <a16:creationId xmlns:a16="http://schemas.microsoft.com/office/drawing/2014/main" id="{A37C1193-BDF0-F244-95A3-00E34B8C4AFD}"/>
                </a:ext>
              </a:extLst>
            </p:cNvPr>
            <p:cNvSpPr>
              <a:spLocks noChangeArrowheads="1"/>
            </p:cNvSpPr>
            <p:nvPr/>
          </p:nvSpPr>
          <p:spPr bwMode="auto">
            <a:xfrm>
              <a:off x="2794" y="2929"/>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2</a:t>
              </a:r>
            </a:p>
          </p:txBody>
        </p:sp>
        <p:sp>
          <p:nvSpPr>
            <p:cNvPr id="32796" name="Rectangle 21">
              <a:extLst>
                <a:ext uri="{FF2B5EF4-FFF2-40B4-BE49-F238E27FC236}">
                  <a16:creationId xmlns:a16="http://schemas.microsoft.com/office/drawing/2014/main" id="{E23D3B96-8516-1441-8E29-6EB82343FFB0}"/>
                </a:ext>
              </a:extLst>
            </p:cNvPr>
            <p:cNvSpPr>
              <a:spLocks noChangeArrowheads="1"/>
            </p:cNvSpPr>
            <p:nvPr/>
          </p:nvSpPr>
          <p:spPr bwMode="auto">
            <a:xfrm>
              <a:off x="3108" y="3454"/>
              <a:ext cx="704" cy="19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2</a:t>
              </a:r>
              <a:r>
                <a:rPr lang="en-US" altLang="en-US" sz="1200" b="1"/>
                <a:t> photons</a:t>
              </a:r>
            </a:p>
          </p:txBody>
        </p:sp>
        <p:sp>
          <p:nvSpPr>
            <p:cNvPr id="65564" name="Freeform 22">
              <a:extLst>
                <a:ext uri="{FF2B5EF4-FFF2-40B4-BE49-F238E27FC236}">
                  <a16:creationId xmlns:a16="http://schemas.microsoft.com/office/drawing/2014/main" id="{E5A3C8F4-BFAF-3746-A36F-88B7A60CFA52}"/>
                </a:ext>
              </a:extLst>
            </p:cNvPr>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3">
              <a:extLst>
                <a:ext uri="{FF2B5EF4-FFF2-40B4-BE49-F238E27FC236}">
                  <a16:creationId xmlns:a16="http://schemas.microsoft.com/office/drawing/2014/main" id="{FDE9DBE1-E718-494D-8A22-05495C2E3BC9}"/>
                </a:ext>
              </a:extLst>
            </p:cNvPr>
            <p:cNvSpPr>
              <a:spLocks noChangeArrowheads="1"/>
            </p:cNvSpPr>
            <p:nvPr/>
          </p:nvSpPr>
          <p:spPr bwMode="auto">
            <a:xfrm>
              <a:off x="3311" y="3525"/>
              <a:ext cx="292"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2</a:t>
              </a:r>
            </a:p>
          </p:txBody>
        </p:sp>
        <p:sp>
          <p:nvSpPr>
            <p:cNvPr id="32799" name="Rectangle 24">
              <a:extLst>
                <a:ext uri="{FF2B5EF4-FFF2-40B4-BE49-F238E27FC236}">
                  <a16:creationId xmlns:a16="http://schemas.microsoft.com/office/drawing/2014/main" id="{A27A42D9-4567-9149-AB8F-93B57A4B3020}"/>
                </a:ext>
              </a:extLst>
            </p:cNvPr>
            <p:cNvSpPr>
              <a:spLocks noChangeArrowheads="1"/>
            </p:cNvSpPr>
            <p:nvPr/>
          </p:nvSpPr>
          <p:spPr bwMode="auto">
            <a:xfrm>
              <a:off x="2820" y="1773"/>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1</a:t>
              </a:r>
            </a:p>
          </p:txBody>
        </p:sp>
        <p:sp>
          <p:nvSpPr>
            <p:cNvPr id="32800" name="Rectangle 25">
              <a:extLst>
                <a:ext uri="{FF2B5EF4-FFF2-40B4-BE49-F238E27FC236}">
                  <a16:creationId xmlns:a16="http://schemas.microsoft.com/office/drawing/2014/main" id="{0CA155C7-04F9-0E47-8726-A4E2A34510E1}"/>
                </a:ext>
              </a:extLst>
            </p:cNvPr>
            <p:cNvSpPr>
              <a:spLocks noChangeArrowheads="1"/>
            </p:cNvSpPr>
            <p:nvPr/>
          </p:nvSpPr>
          <p:spPr bwMode="auto">
            <a:xfrm>
              <a:off x="3121" y="1435"/>
              <a:ext cx="704" cy="19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1</a:t>
              </a:r>
              <a:r>
                <a:rPr lang="en-US" altLang="en-US" sz="1200" b="1"/>
                <a:t> photons</a:t>
              </a:r>
            </a:p>
          </p:txBody>
        </p:sp>
        <p:sp>
          <p:nvSpPr>
            <p:cNvPr id="32801" name="Rectangle 26">
              <a:extLst>
                <a:ext uri="{FF2B5EF4-FFF2-40B4-BE49-F238E27FC236}">
                  <a16:creationId xmlns:a16="http://schemas.microsoft.com/office/drawing/2014/main" id="{2EE23992-8FC9-6041-A374-61EAEDE79794}"/>
                </a:ext>
              </a:extLst>
            </p:cNvPr>
            <p:cNvSpPr>
              <a:spLocks noChangeArrowheads="1"/>
            </p:cNvSpPr>
            <p:nvPr/>
          </p:nvSpPr>
          <p:spPr bwMode="auto">
            <a:xfrm>
              <a:off x="3286" y="1620"/>
              <a:ext cx="293"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1</a:t>
              </a:r>
            </a:p>
          </p:txBody>
        </p:sp>
        <p:sp>
          <p:nvSpPr>
            <p:cNvPr id="65569" name="Freeform 27">
              <a:extLst>
                <a:ext uri="{FF2B5EF4-FFF2-40B4-BE49-F238E27FC236}">
                  <a16:creationId xmlns:a16="http://schemas.microsoft.com/office/drawing/2014/main" id="{B639A1CE-D075-FB44-AF97-7710437CFCB2}"/>
                </a:ext>
              </a:extLst>
            </p:cNvPr>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28">
              <a:extLst>
                <a:ext uri="{FF2B5EF4-FFF2-40B4-BE49-F238E27FC236}">
                  <a16:creationId xmlns:a16="http://schemas.microsoft.com/office/drawing/2014/main" id="{D0AFF293-1862-8F47-B11B-8407B5E44AA8}"/>
                </a:ext>
              </a:extLst>
            </p:cNvPr>
            <p:cNvSpPr>
              <a:spLocks noChangeShapeType="1"/>
            </p:cNvSpPr>
            <p:nvPr/>
          </p:nvSpPr>
          <p:spPr bwMode="auto">
            <a:xfrm flipV="1">
              <a:off x="2882" y="2046"/>
              <a:ext cx="359"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4" name="Line 29">
              <a:extLst>
                <a:ext uri="{FF2B5EF4-FFF2-40B4-BE49-F238E27FC236}">
                  <a16:creationId xmlns:a16="http://schemas.microsoft.com/office/drawing/2014/main" id="{FC7A39A4-28ED-3644-88F6-8474BE1D1A80}"/>
                </a:ext>
              </a:extLst>
            </p:cNvPr>
            <p:cNvSpPr>
              <a:spLocks noChangeShapeType="1"/>
            </p:cNvSpPr>
            <p:nvPr/>
          </p:nvSpPr>
          <p:spPr bwMode="auto">
            <a:xfrm flipV="1">
              <a:off x="3306" y="1976"/>
              <a:ext cx="398" cy="42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5" name="Line 30">
              <a:extLst>
                <a:ext uri="{FF2B5EF4-FFF2-40B4-BE49-F238E27FC236}">
                  <a16:creationId xmlns:a16="http://schemas.microsoft.com/office/drawing/2014/main" id="{17A91A82-3C87-034B-8DC9-DA2C292E631C}"/>
                </a:ext>
              </a:extLst>
            </p:cNvPr>
            <p:cNvSpPr>
              <a:spLocks noChangeShapeType="1"/>
            </p:cNvSpPr>
            <p:nvPr/>
          </p:nvSpPr>
          <p:spPr bwMode="auto">
            <a:xfrm flipV="1">
              <a:off x="2574" y="2023"/>
              <a:ext cx="319" cy="34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6" name="Line 31">
              <a:extLst>
                <a:ext uri="{FF2B5EF4-FFF2-40B4-BE49-F238E27FC236}">
                  <a16:creationId xmlns:a16="http://schemas.microsoft.com/office/drawing/2014/main" id="{E2A930B6-DA64-F44A-80D5-D9D214757EE3}"/>
                </a:ext>
              </a:extLst>
            </p:cNvPr>
            <p:cNvSpPr>
              <a:spLocks noChangeShapeType="1"/>
            </p:cNvSpPr>
            <p:nvPr/>
          </p:nvSpPr>
          <p:spPr bwMode="auto">
            <a:xfrm flipV="1">
              <a:off x="3620" y="1988"/>
              <a:ext cx="346" cy="4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7" name="Line 32">
              <a:extLst>
                <a:ext uri="{FF2B5EF4-FFF2-40B4-BE49-F238E27FC236}">
                  <a16:creationId xmlns:a16="http://schemas.microsoft.com/office/drawing/2014/main" id="{66F20B27-E5E8-5044-B45E-081FC7E99AA5}"/>
                </a:ext>
              </a:extLst>
            </p:cNvPr>
            <p:cNvSpPr>
              <a:spLocks noChangeShapeType="1"/>
            </p:cNvSpPr>
            <p:nvPr/>
          </p:nvSpPr>
          <p:spPr bwMode="auto">
            <a:xfrm flipV="1">
              <a:off x="2528" y="2344"/>
              <a:ext cx="1261" cy="1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75" name="Freeform 33">
              <a:extLst>
                <a:ext uri="{FF2B5EF4-FFF2-40B4-BE49-F238E27FC236}">
                  <a16:creationId xmlns:a16="http://schemas.microsoft.com/office/drawing/2014/main" id="{8BB52FA7-5112-8B4B-90FD-6591CF2C37A4}"/>
                </a:ext>
              </a:extLst>
            </p:cNvPr>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34">
              <a:extLst>
                <a:ext uri="{FF2B5EF4-FFF2-40B4-BE49-F238E27FC236}">
                  <a16:creationId xmlns:a16="http://schemas.microsoft.com/office/drawing/2014/main" id="{76CC3828-4297-4E43-9DDC-1C877011D45D}"/>
                </a:ext>
              </a:extLst>
            </p:cNvPr>
            <p:cNvSpPr>
              <a:spLocks noChangeShapeType="1"/>
            </p:cNvSpPr>
            <p:nvPr/>
          </p:nvSpPr>
          <p:spPr bwMode="auto">
            <a:xfrm>
              <a:off x="3024" y="2564"/>
              <a:ext cx="11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0" name="Line 35">
              <a:extLst>
                <a:ext uri="{FF2B5EF4-FFF2-40B4-BE49-F238E27FC236}">
                  <a16:creationId xmlns:a16="http://schemas.microsoft.com/office/drawing/2014/main" id="{F1ECAA04-E98F-9E4B-8944-82F1EB70FDE7}"/>
                </a:ext>
              </a:extLst>
            </p:cNvPr>
            <p:cNvSpPr>
              <a:spLocks noChangeShapeType="1"/>
            </p:cNvSpPr>
            <p:nvPr/>
          </p:nvSpPr>
          <p:spPr bwMode="auto">
            <a:xfrm>
              <a:off x="2718" y="2114"/>
              <a:ext cx="1261"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1" name="Line 36">
              <a:extLst>
                <a:ext uri="{FF2B5EF4-FFF2-40B4-BE49-F238E27FC236}">
                  <a16:creationId xmlns:a16="http://schemas.microsoft.com/office/drawing/2014/main" id="{80D78BF5-E92B-B24B-9FBE-F5B81C09D738}"/>
                </a:ext>
              </a:extLst>
            </p:cNvPr>
            <p:cNvSpPr>
              <a:spLocks noChangeShapeType="1"/>
            </p:cNvSpPr>
            <p:nvPr/>
          </p:nvSpPr>
          <p:spPr bwMode="auto">
            <a:xfrm>
              <a:off x="2607" y="2243"/>
              <a:ext cx="126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2" name="Line 37">
              <a:extLst>
                <a:ext uri="{FF2B5EF4-FFF2-40B4-BE49-F238E27FC236}">
                  <a16:creationId xmlns:a16="http://schemas.microsoft.com/office/drawing/2014/main" id="{D9C5507D-F9A5-BE4D-9344-E29A0F5150FA}"/>
                </a:ext>
              </a:extLst>
            </p:cNvPr>
            <p:cNvSpPr>
              <a:spLocks noChangeShapeType="1"/>
            </p:cNvSpPr>
            <p:nvPr/>
          </p:nvSpPr>
          <p:spPr bwMode="auto">
            <a:xfrm>
              <a:off x="3865" y="2252"/>
              <a:ext cx="0" cy="30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3" name="Rectangle 38">
              <a:extLst>
                <a:ext uri="{FF2B5EF4-FFF2-40B4-BE49-F238E27FC236}">
                  <a16:creationId xmlns:a16="http://schemas.microsoft.com/office/drawing/2014/main" id="{5176EE32-DBFA-D049-938E-04188B975B13}"/>
                </a:ext>
              </a:extLst>
            </p:cNvPr>
            <p:cNvSpPr>
              <a:spLocks noChangeArrowheads="1"/>
            </p:cNvSpPr>
            <p:nvPr/>
          </p:nvSpPr>
          <p:spPr bwMode="auto">
            <a:xfrm>
              <a:off x="3893" y="2290"/>
              <a:ext cx="293" cy="25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z</a:t>
              </a:r>
            </a:p>
          </p:txBody>
        </p:sp>
        <p:sp>
          <p:nvSpPr>
            <p:cNvPr id="32814" name="Rectangle 39">
              <a:extLst>
                <a:ext uri="{FF2B5EF4-FFF2-40B4-BE49-F238E27FC236}">
                  <a16:creationId xmlns:a16="http://schemas.microsoft.com/office/drawing/2014/main" id="{49B2E1F0-0EC6-1F4D-B16C-E06C90C782EF}"/>
                </a:ext>
              </a:extLst>
            </p:cNvPr>
            <p:cNvSpPr>
              <a:spLocks noChangeArrowheads="1"/>
            </p:cNvSpPr>
            <p:nvPr/>
          </p:nvSpPr>
          <p:spPr bwMode="auto">
            <a:xfrm>
              <a:off x="2272" y="2126"/>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y</a:t>
              </a:r>
            </a:p>
          </p:txBody>
        </p:sp>
        <p:sp>
          <p:nvSpPr>
            <p:cNvPr id="32815" name="Rectangle 40">
              <a:extLst>
                <a:ext uri="{FF2B5EF4-FFF2-40B4-BE49-F238E27FC236}">
                  <a16:creationId xmlns:a16="http://schemas.microsoft.com/office/drawing/2014/main" id="{B884E7BD-B2EE-0B46-AE66-432469A3E884}"/>
                </a:ext>
              </a:extLst>
            </p:cNvPr>
            <p:cNvSpPr>
              <a:spLocks noChangeArrowheads="1"/>
            </p:cNvSpPr>
            <p:nvPr/>
          </p:nvSpPr>
          <p:spPr bwMode="auto">
            <a:xfrm>
              <a:off x="2598" y="2371"/>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x</a:t>
              </a:r>
            </a:p>
          </p:txBody>
        </p:sp>
      </p:grpSp>
      <p:sp>
        <p:nvSpPr>
          <p:cNvPr id="32773" name="Rectangle 41">
            <a:extLst>
              <a:ext uri="{FF2B5EF4-FFF2-40B4-BE49-F238E27FC236}">
                <a16:creationId xmlns:a16="http://schemas.microsoft.com/office/drawing/2014/main" id="{D3BD114D-1E0E-C245-996A-499B54462921}"/>
              </a:ext>
            </a:extLst>
          </p:cNvPr>
          <p:cNvSpPr>
            <a:spLocks noChangeArrowheads="1"/>
          </p:cNvSpPr>
          <p:nvPr/>
        </p:nvSpPr>
        <p:spPr bwMode="auto">
          <a:xfrm>
            <a:off x="134938" y="3408363"/>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VOXEL</a:t>
            </a:r>
          </a:p>
          <a:p>
            <a:pPr>
              <a:spcBef>
                <a:spcPct val="0"/>
              </a:spcBef>
              <a:buSzTx/>
              <a:buFontTx/>
              <a:buNone/>
              <a:defRPr/>
            </a:pPr>
            <a:r>
              <a:rPr lang="en-US" altLang="en-US" sz="2400"/>
              <a:t>3D space</a:t>
            </a:r>
          </a:p>
        </p:txBody>
      </p:sp>
      <p:sp>
        <p:nvSpPr>
          <p:cNvPr id="32774" name="Rectangle 42">
            <a:extLst>
              <a:ext uri="{FF2B5EF4-FFF2-40B4-BE49-F238E27FC236}">
                <a16:creationId xmlns:a16="http://schemas.microsoft.com/office/drawing/2014/main" id="{73F8C66A-F719-674E-9E84-2F1A5A03A896}"/>
              </a:ext>
            </a:extLst>
          </p:cNvPr>
          <p:cNvSpPr>
            <a:spLocks noChangeArrowheads="1"/>
          </p:cNvSpPr>
          <p:nvPr/>
        </p:nvSpPr>
        <p:spPr bwMode="auto">
          <a:xfrm>
            <a:off x="42863" y="1746250"/>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PIXEL</a:t>
            </a:r>
          </a:p>
          <a:p>
            <a:pPr>
              <a:spcBef>
                <a:spcPct val="0"/>
              </a:spcBef>
              <a:buSzTx/>
              <a:buFontTx/>
              <a:buNone/>
              <a:defRPr/>
            </a:pPr>
            <a:r>
              <a:rPr lang="en-US" altLang="en-US" sz="2400"/>
              <a:t>2D space</a:t>
            </a:r>
          </a:p>
        </p:txBody>
      </p:sp>
      <p:sp>
        <p:nvSpPr>
          <p:cNvPr id="32775" name="Rectangle 43">
            <a:extLst>
              <a:ext uri="{FF2B5EF4-FFF2-40B4-BE49-F238E27FC236}">
                <a16:creationId xmlns:a16="http://schemas.microsoft.com/office/drawing/2014/main" id="{910330C9-503D-264F-AF3A-D6DBA056E50C}"/>
              </a:ext>
            </a:extLst>
          </p:cNvPr>
          <p:cNvSpPr>
            <a:spLocks noChangeArrowheads="1"/>
          </p:cNvSpPr>
          <p:nvPr/>
        </p:nvSpPr>
        <p:spPr bwMode="auto">
          <a:xfrm>
            <a:off x="5641975" y="6094413"/>
            <a:ext cx="2878138"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u="sng"/>
              <a:t>From: </a:t>
            </a:r>
            <a:r>
              <a:rPr lang="en-US" altLang="en-US" sz="1000" i="1"/>
              <a:t>Handbook of Biological Confocal Microscopy. J.B.Pawley, Plennum Press, 1989</a:t>
            </a:r>
          </a:p>
        </p:txBody>
      </p:sp>
      <p:sp>
        <p:nvSpPr>
          <p:cNvPr id="32776" name="Rectangle 45" descr="Small grid">
            <a:extLst>
              <a:ext uri="{FF2B5EF4-FFF2-40B4-BE49-F238E27FC236}">
                <a16:creationId xmlns:a16="http://schemas.microsoft.com/office/drawing/2014/main" id="{061129A9-5A3E-6144-AA3E-D8079A707312}"/>
              </a:ext>
            </a:extLst>
          </p:cNvPr>
          <p:cNvSpPr>
            <a:spLocks noChangeArrowheads="1"/>
          </p:cNvSpPr>
          <p:nvPr/>
        </p:nvSpPr>
        <p:spPr bwMode="auto">
          <a:xfrm>
            <a:off x="1371600" y="1508125"/>
            <a:ext cx="1350963" cy="1187450"/>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7" name="Rectangle 46" descr="Small grid">
            <a:extLst>
              <a:ext uri="{FF2B5EF4-FFF2-40B4-BE49-F238E27FC236}">
                <a16:creationId xmlns:a16="http://schemas.microsoft.com/office/drawing/2014/main" id="{87DEBA27-9292-5C43-9A9B-85BFA60A2572}"/>
              </a:ext>
            </a:extLst>
          </p:cNvPr>
          <p:cNvSpPr>
            <a:spLocks noChangeArrowheads="1"/>
          </p:cNvSpPr>
          <p:nvPr/>
        </p:nvSpPr>
        <p:spPr bwMode="auto">
          <a:xfrm>
            <a:off x="1625600" y="3894138"/>
            <a:ext cx="649288" cy="4460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8" name="AutoShape 48" descr="Small grid">
            <a:extLst>
              <a:ext uri="{FF2B5EF4-FFF2-40B4-BE49-F238E27FC236}">
                <a16:creationId xmlns:a16="http://schemas.microsoft.com/office/drawing/2014/main" id="{57465B36-0AD5-E54A-BD7E-811EC90E2841}"/>
              </a:ext>
            </a:extLst>
          </p:cNvPr>
          <p:cNvSpPr>
            <a:spLocks noChangeArrowheads="1"/>
          </p:cNvSpPr>
          <p:nvPr/>
        </p:nvSpPr>
        <p:spPr bwMode="auto">
          <a:xfrm>
            <a:off x="1617663" y="3762375"/>
            <a:ext cx="844550" cy="131763"/>
          </a:xfrm>
          <a:prstGeom prst="parallelogram">
            <a:avLst>
              <a:gd name="adj" fmla="val 160240"/>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5546" name="Freeform 50" descr="Small grid">
            <a:extLst>
              <a:ext uri="{FF2B5EF4-FFF2-40B4-BE49-F238E27FC236}">
                <a16:creationId xmlns:a16="http://schemas.microsoft.com/office/drawing/2014/main" id="{CC53B39C-5592-B148-B52F-A2284D847C2B}"/>
              </a:ext>
            </a:extLst>
          </p:cNvPr>
          <p:cNvSpPr>
            <a:spLocks/>
          </p:cNvSpPr>
          <p:nvPr/>
        </p:nvSpPr>
        <p:spPr bwMode="auto">
          <a:xfrm>
            <a:off x="2257425" y="3751263"/>
            <a:ext cx="182563" cy="569912"/>
          </a:xfrm>
          <a:custGeom>
            <a:avLst/>
            <a:gdLst>
              <a:gd name="T0" fmla="*/ 0 w 115"/>
              <a:gd name="T1" fmla="*/ 2147483646 h 359"/>
              <a:gd name="T2" fmla="*/ 2147483646 w 115"/>
              <a:gd name="T3" fmla="*/ 2147483646 h 359"/>
              <a:gd name="T4" fmla="*/ 2147483646 w 115"/>
              <a:gd name="T5" fmla="*/ 0 h 359"/>
              <a:gd name="T6" fmla="*/ 2147483646 w 115"/>
              <a:gd name="T7" fmla="*/ 2147483646 h 359"/>
              <a:gd name="T8" fmla="*/ 0 w 115"/>
              <a:gd name="T9" fmla="*/ 2147483646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59">
                <a:moveTo>
                  <a:pt x="0" y="359"/>
                </a:moveTo>
                <a:lnTo>
                  <a:pt x="6" y="77"/>
                </a:lnTo>
                <a:lnTo>
                  <a:pt x="115" y="0"/>
                </a:lnTo>
                <a:lnTo>
                  <a:pt x="115" y="301"/>
                </a:lnTo>
                <a:lnTo>
                  <a:pt x="0" y="359"/>
                </a:ln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Line 51">
            <a:extLst>
              <a:ext uri="{FF2B5EF4-FFF2-40B4-BE49-F238E27FC236}">
                <a16:creationId xmlns:a16="http://schemas.microsoft.com/office/drawing/2014/main" id="{CF09A16E-B9FA-594B-88AB-9E8D119A5FD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65548" name="Rectangle 1">
            <a:extLst>
              <a:ext uri="{FF2B5EF4-FFF2-40B4-BE49-F238E27FC236}">
                <a16:creationId xmlns:a16="http://schemas.microsoft.com/office/drawing/2014/main" id="{7F316433-00D1-2341-B7F5-D8AEEB366D13}"/>
              </a:ext>
            </a:extLst>
          </p:cNvPr>
          <p:cNvSpPr>
            <a:spLocks noChangeArrowheads="1"/>
          </p:cNvSpPr>
          <p:nvPr/>
        </p:nvSpPr>
        <p:spPr bwMode="auto">
          <a:xfrm>
            <a:off x="4730750" y="164465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000"/>
              <a:t>Resolution</a:t>
            </a:r>
            <a:r>
              <a:rPr lang="en-US" altLang="en-US" sz="2000" baseline="-25000"/>
              <a:t>x,y</a:t>
            </a:r>
            <a:r>
              <a:rPr lang="en-US" altLang="en-US" sz="2000"/>
              <a:t> = </a:t>
            </a:r>
            <a:r>
              <a:rPr lang="el-GR" altLang="en-US" sz="2000"/>
              <a:t>λ / 2[η • </a:t>
            </a:r>
            <a:r>
              <a:rPr lang="en-US" altLang="en-US" sz="2000"/>
              <a:t>sin(</a:t>
            </a:r>
            <a:r>
              <a:rPr lang="el-GR" altLang="en-US" sz="2000"/>
              <a:t>α)]</a:t>
            </a:r>
            <a:endParaRPr lang="en-US" altLang="en-US" sz="2000"/>
          </a:p>
          <a:p>
            <a:pPr algn="ctr">
              <a:spcBef>
                <a:spcPct val="0"/>
              </a:spcBef>
              <a:buSzTx/>
              <a:buFontTx/>
              <a:buNone/>
            </a:pPr>
            <a:r>
              <a:rPr lang="el-GR" altLang="en-US" sz="2000"/>
              <a:t> </a:t>
            </a:r>
            <a:r>
              <a:rPr lang="en-US" altLang="en-US" sz="2000"/>
              <a:t>Resolution</a:t>
            </a:r>
            <a:r>
              <a:rPr lang="en-US" altLang="en-US" sz="2000" baseline="-25000"/>
              <a:t>z</a:t>
            </a:r>
            <a:r>
              <a:rPr lang="en-US" altLang="en-US" sz="2000"/>
              <a:t> = 2</a:t>
            </a:r>
            <a:r>
              <a:rPr lang="el-GR" altLang="en-US" sz="2000"/>
              <a:t>λ / [η • </a:t>
            </a:r>
            <a:r>
              <a:rPr lang="en-US" altLang="en-US" sz="2000"/>
              <a:t>sin(</a:t>
            </a:r>
            <a:r>
              <a:rPr lang="el-GR" altLang="en-US" sz="2000"/>
              <a:t>α)]</a:t>
            </a:r>
            <a:r>
              <a:rPr lang="el-GR" altLang="en-US" sz="2000" baseline="30000"/>
              <a:t>2</a:t>
            </a:r>
            <a:endParaRPr lang="el-GR" altLang="en-US" sz="2000"/>
          </a:p>
        </p:txBody>
      </p:sp>
      <p:sp>
        <p:nvSpPr>
          <p:cNvPr id="65549" name="TextBox 2">
            <a:extLst>
              <a:ext uri="{FF2B5EF4-FFF2-40B4-BE49-F238E27FC236}">
                <a16:creationId xmlns:a16="http://schemas.microsoft.com/office/drawing/2014/main" id="{F9F4B67B-0BA6-EE4B-8F14-2FC21BA746F9}"/>
              </a:ext>
            </a:extLst>
          </p:cNvPr>
          <p:cNvSpPr txBox="1">
            <a:spLocks noChangeArrowheads="1"/>
          </p:cNvSpPr>
          <p:nvPr/>
        </p:nvSpPr>
        <p:spPr bwMode="auto">
          <a:xfrm>
            <a:off x="7632700" y="2344738"/>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t>(NA)</a:t>
            </a:r>
          </a:p>
        </p:txBody>
      </p:sp>
      <p:sp>
        <p:nvSpPr>
          <p:cNvPr id="65550" name="TextBox 3">
            <a:extLst>
              <a:ext uri="{FF2B5EF4-FFF2-40B4-BE49-F238E27FC236}">
                <a16:creationId xmlns:a16="http://schemas.microsoft.com/office/drawing/2014/main" id="{479B91E6-3327-F049-B68B-1D1A7421A075}"/>
              </a:ext>
            </a:extLst>
          </p:cNvPr>
          <p:cNvSpPr txBox="1">
            <a:spLocks noChangeArrowheads="1"/>
          </p:cNvSpPr>
          <p:nvPr/>
        </p:nvSpPr>
        <p:spPr bwMode="auto">
          <a:xfrm>
            <a:off x="5416550" y="2695575"/>
            <a:ext cx="349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Is around 150 nanometers in the lateral dimension and approaching 400 nanometers in the axial dimension </a:t>
            </a:r>
          </a:p>
        </p:txBody>
      </p:sp>
    </p:spTree>
  </p:cSld>
  <p:clrMapOvr>
    <a:masterClrMapping/>
  </p:clrMapOvr>
  <p:transition advTm="12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36A838-6A79-604E-A7E1-1A3B663DC6AE}"/>
              </a:ext>
            </a:extLst>
          </p:cNvPr>
          <p:cNvSpPr>
            <a:spLocks noGrp="1"/>
          </p:cNvSpPr>
          <p:nvPr>
            <p:ph type="title"/>
          </p:nvPr>
        </p:nvSpPr>
        <p:spPr/>
        <p:txBody>
          <a:bodyPr/>
          <a:lstStyle/>
          <a:p>
            <a:pPr>
              <a:defRPr/>
            </a:pPr>
            <a:r>
              <a:rPr lang="en-US" altLang="en-US"/>
              <a:t>Super Resolution Microscopy</a:t>
            </a:r>
          </a:p>
        </p:txBody>
      </p:sp>
      <p:sp>
        <p:nvSpPr>
          <p:cNvPr id="33795" name="Content Placeholder 2">
            <a:extLst>
              <a:ext uri="{FF2B5EF4-FFF2-40B4-BE49-F238E27FC236}">
                <a16:creationId xmlns:a16="http://schemas.microsoft.com/office/drawing/2014/main" id="{DDAA6EA5-2D28-B644-983F-B7B64A81FA71}"/>
              </a:ext>
            </a:extLst>
          </p:cNvPr>
          <p:cNvSpPr>
            <a:spLocks noGrp="1"/>
          </p:cNvSpPr>
          <p:nvPr>
            <p:ph idx="1"/>
          </p:nvPr>
        </p:nvSpPr>
        <p:spPr>
          <a:xfrm>
            <a:off x="200025" y="1268540"/>
            <a:ext cx="8743950" cy="4114800"/>
          </a:xfrm>
        </p:spPr>
        <p:txBody>
          <a:bodyPr/>
          <a:lstStyle/>
          <a:p>
            <a:pPr>
              <a:defRPr/>
            </a:pPr>
            <a:r>
              <a:rPr lang="en-US" altLang="en-US" sz="2000" b="1" dirty="0"/>
              <a:t>In super-resolution</a:t>
            </a:r>
            <a:r>
              <a:rPr lang="en-US" altLang="en-US" sz="2000" dirty="0"/>
              <a:t> microscopy both lateral and axial resolution can be measured in the tens of nanometers. Thus they are able to resolve features beneath the diffraction limit by switching fluorophores on and off sequentially in time so that the signals can be recorded consecutively.</a:t>
            </a:r>
          </a:p>
          <a:p>
            <a:pPr>
              <a:defRPr/>
            </a:pPr>
            <a:r>
              <a:rPr lang="en-US" altLang="en-US" sz="2000" b="1" dirty="0"/>
              <a:t>STED</a:t>
            </a:r>
            <a:r>
              <a:rPr lang="en-US" altLang="en-US" sz="2000" dirty="0"/>
              <a:t> (</a:t>
            </a:r>
            <a:r>
              <a:rPr lang="en-US" altLang="en-US" sz="2000" b="1" dirty="0">
                <a:solidFill>
                  <a:srgbClr val="FF0000"/>
                </a:solidFill>
              </a:rPr>
              <a:t>S</a:t>
            </a:r>
            <a:r>
              <a:rPr lang="en-US" altLang="en-US" sz="2000" dirty="0">
                <a:solidFill>
                  <a:srgbClr val="FF0000"/>
                </a:solidFill>
              </a:rPr>
              <a:t>timulated </a:t>
            </a:r>
            <a:r>
              <a:rPr lang="en-US" altLang="en-US" sz="2000" b="1" dirty="0">
                <a:solidFill>
                  <a:srgbClr val="FF0000"/>
                </a:solidFill>
              </a:rPr>
              <a:t>E</a:t>
            </a:r>
            <a:r>
              <a:rPr lang="en-US" altLang="en-US" sz="2000" dirty="0">
                <a:solidFill>
                  <a:srgbClr val="FF0000"/>
                </a:solidFill>
              </a:rPr>
              <a:t>mission </a:t>
            </a:r>
            <a:r>
              <a:rPr lang="en-US" altLang="en-US" sz="2000" b="1" dirty="0">
                <a:solidFill>
                  <a:srgbClr val="FF0000"/>
                </a:solidFill>
              </a:rPr>
              <a:t>D</a:t>
            </a:r>
            <a:r>
              <a:rPr lang="en-US" altLang="en-US" sz="2000" dirty="0">
                <a:solidFill>
                  <a:srgbClr val="FF0000"/>
                </a:solidFill>
              </a:rPr>
              <a:t>epletion</a:t>
            </a:r>
            <a:r>
              <a:rPr lang="en-US" altLang="en-US" sz="2000" dirty="0"/>
              <a:t>; from the Stefan Hell laboratory) </a:t>
            </a:r>
          </a:p>
          <a:p>
            <a:pPr>
              <a:defRPr/>
            </a:pPr>
            <a:r>
              <a:rPr lang="en-US" altLang="en-US" sz="2000" b="1" dirty="0"/>
              <a:t>SSIM</a:t>
            </a:r>
            <a:r>
              <a:rPr lang="en-US" altLang="en-US" sz="2000" dirty="0"/>
              <a:t> (</a:t>
            </a:r>
            <a:r>
              <a:rPr lang="en-US" altLang="en-US" sz="2000" b="1" dirty="0">
                <a:solidFill>
                  <a:srgbClr val="FF0000"/>
                </a:solidFill>
              </a:rPr>
              <a:t>S</a:t>
            </a:r>
            <a:r>
              <a:rPr lang="en-US" altLang="en-US" sz="2000" dirty="0">
                <a:solidFill>
                  <a:srgbClr val="FF0000"/>
                </a:solidFill>
              </a:rPr>
              <a:t>aturated </a:t>
            </a:r>
            <a:r>
              <a:rPr lang="en-US" altLang="en-US" sz="2000" b="1" dirty="0">
                <a:solidFill>
                  <a:srgbClr val="FF0000"/>
                </a:solidFill>
              </a:rPr>
              <a:t>S</a:t>
            </a:r>
            <a:r>
              <a:rPr lang="en-US" altLang="en-US" sz="2000" dirty="0">
                <a:solidFill>
                  <a:srgbClr val="FF0000"/>
                </a:solidFill>
              </a:rPr>
              <a:t>tructured </a:t>
            </a:r>
            <a:r>
              <a:rPr lang="en-US" altLang="en-US" sz="2000" b="1" dirty="0">
                <a:solidFill>
                  <a:srgbClr val="FF0000"/>
                </a:solidFill>
              </a:rPr>
              <a:t>I</a:t>
            </a:r>
            <a:r>
              <a:rPr lang="en-US" altLang="en-US" sz="2000" dirty="0">
                <a:solidFill>
                  <a:srgbClr val="FF0000"/>
                </a:solidFill>
              </a:rPr>
              <a:t>llumination </a:t>
            </a:r>
            <a:r>
              <a:rPr lang="en-US" altLang="en-US" sz="2000" b="1" dirty="0">
                <a:solidFill>
                  <a:srgbClr val="FF0000"/>
                </a:solidFill>
              </a:rPr>
              <a:t>M</a:t>
            </a:r>
            <a:r>
              <a:rPr lang="en-US" altLang="en-US" sz="2000" dirty="0">
                <a:solidFill>
                  <a:srgbClr val="FF0000"/>
                </a:solidFill>
              </a:rPr>
              <a:t>icroscopy</a:t>
            </a:r>
            <a:r>
              <a:rPr lang="en-US" altLang="en-US" sz="2000" dirty="0"/>
              <a:t>; pioneered by Mats </a:t>
            </a:r>
            <a:r>
              <a:rPr lang="en-US" altLang="en-US" sz="2000" dirty="0" err="1"/>
              <a:t>Gustafsson</a:t>
            </a:r>
            <a:r>
              <a:rPr lang="en-US" altLang="en-US" sz="2000" dirty="0"/>
              <a:t>).</a:t>
            </a:r>
          </a:p>
          <a:p>
            <a:pPr>
              <a:defRPr/>
            </a:pPr>
            <a:r>
              <a:rPr lang="en-US" altLang="en-US" sz="2000" b="1" dirty="0"/>
              <a:t>PALM</a:t>
            </a:r>
            <a:r>
              <a:rPr lang="en-US" altLang="en-US" sz="2000" dirty="0"/>
              <a:t> (</a:t>
            </a:r>
            <a:r>
              <a:rPr lang="en-US" altLang="en-US" sz="2000" b="1" dirty="0" err="1">
                <a:solidFill>
                  <a:srgbClr val="FF0000"/>
                </a:solidFill>
              </a:rPr>
              <a:t>P</a:t>
            </a:r>
            <a:r>
              <a:rPr lang="en-US" altLang="en-US" sz="2000" dirty="0" err="1">
                <a:solidFill>
                  <a:srgbClr val="FF0000"/>
                </a:solidFill>
              </a:rPr>
              <a:t>hoto</a:t>
            </a:r>
            <a:r>
              <a:rPr lang="en-US" altLang="en-US" sz="2000" b="1" dirty="0" err="1">
                <a:solidFill>
                  <a:srgbClr val="FF0000"/>
                </a:solidFill>
              </a:rPr>
              <a:t>A</a:t>
            </a:r>
            <a:r>
              <a:rPr lang="en-US" altLang="en-US" sz="2000" dirty="0" err="1">
                <a:solidFill>
                  <a:srgbClr val="FF0000"/>
                </a:solidFill>
              </a:rPr>
              <a:t>ctivated</a:t>
            </a:r>
            <a:r>
              <a:rPr lang="en-US" altLang="en-US" sz="2000" dirty="0">
                <a:solidFill>
                  <a:srgbClr val="FF0000"/>
                </a:solidFill>
              </a:rPr>
              <a:t> </a:t>
            </a:r>
            <a:r>
              <a:rPr lang="en-US" altLang="en-US" sz="2000" b="1" dirty="0">
                <a:solidFill>
                  <a:srgbClr val="FF0000"/>
                </a:solidFill>
              </a:rPr>
              <a:t>l</a:t>
            </a:r>
            <a:r>
              <a:rPr lang="en-US" altLang="en-US" sz="2000" dirty="0">
                <a:solidFill>
                  <a:srgbClr val="FF0000"/>
                </a:solidFill>
              </a:rPr>
              <a:t>ocalization </a:t>
            </a:r>
            <a:r>
              <a:rPr lang="en-US" altLang="en-US" sz="2000" b="1" dirty="0">
                <a:solidFill>
                  <a:srgbClr val="FF0000"/>
                </a:solidFill>
              </a:rPr>
              <a:t>M</a:t>
            </a:r>
            <a:r>
              <a:rPr lang="en-US" altLang="en-US" sz="2000" dirty="0">
                <a:solidFill>
                  <a:srgbClr val="FF0000"/>
                </a:solidFill>
              </a:rPr>
              <a:t>icroscopy</a:t>
            </a:r>
            <a:r>
              <a:rPr lang="en-US" altLang="en-US" sz="2000" dirty="0"/>
              <a:t>; introduced by Eric Betzig and Harald Hess)</a:t>
            </a:r>
          </a:p>
          <a:p>
            <a:pPr>
              <a:defRPr/>
            </a:pPr>
            <a:r>
              <a:rPr lang="en-US" altLang="en-US" sz="2000" b="1" dirty="0"/>
              <a:t>STORM</a:t>
            </a:r>
            <a:r>
              <a:rPr lang="en-US" altLang="en-US" sz="2000" dirty="0"/>
              <a:t> (</a:t>
            </a:r>
            <a:r>
              <a:rPr lang="en-US" altLang="en-US" sz="2000" b="1" dirty="0">
                <a:solidFill>
                  <a:srgbClr val="FF0000"/>
                </a:solidFill>
              </a:rPr>
              <a:t>S</a:t>
            </a:r>
            <a:r>
              <a:rPr lang="en-US" altLang="en-US" sz="2000" dirty="0">
                <a:solidFill>
                  <a:srgbClr val="FF0000"/>
                </a:solidFill>
              </a:rPr>
              <a:t>tochastic </a:t>
            </a:r>
            <a:r>
              <a:rPr lang="en-US" altLang="en-US" sz="2000" b="1" dirty="0">
                <a:solidFill>
                  <a:srgbClr val="FF0000"/>
                </a:solidFill>
              </a:rPr>
              <a:t>O</a:t>
            </a:r>
            <a:r>
              <a:rPr lang="en-US" altLang="en-US" sz="2000" dirty="0">
                <a:solidFill>
                  <a:srgbClr val="FF0000"/>
                </a:solidFill>
              </a:rPr>
              <a:t>ptical </a:t>
            </a:r>
            <a:r>
              <a:rPr lang="en-US" altLang="en-US" sz="2000" b="1" dirty="0">
                <a:solidFill>
                  <a:srgbClr val="FF0000"/>
                </a:solidFill>
              </a:rPr>
              <a:t>R</a:t>
            </a:r>
            <a:r>
              <a:rPr lang="en-US" altLang="en-US" sz="2000" dirty="0">
                <a:solidFill>
                  <a:srgbClr val="FF0000"/>
                </a:solidFill>
              </a:rPr>
              <a:t>econstruction </a:t>
            </a:r>
            <a:r>
              <a:rPr lang="en-US" altLang="en-US" sz="2000" b="1" dirty="0">
                <a:solidFill>
                  <a:srgbClr val="FF0000"/>
                </a:solidFill>
              </a:rPr>
              <a:t>M</a:t>
            </a:r>
            <a:r>
              <a:rPr lang="en-US" altLang="en-US" sz="2000" dirty="0">
                <a:solidFill>
                  <a:srgbClr val="FF0000"/>
                </a:solidFill>
              </a:rPr>
              <a:t>icroscopy</a:t>
            </a:r>
            <a:r>
              <a:rPr lang="en-US" altLang="en-US" sz="2000" dirty="0"/>
              <a:t>; first reported by </a:t>
            </a:r>
            <a:r>
              <a:rPr lang="en-US" altLang="en-US" sz="2000" dirty="0" err="1"/>
              <a:t>Xiaowei</a:t>
            </a:r>
            <a:r>
              <a:rPr lang="en-US" altLang="en-US" sz="2000" dirty="0"/>
              <a:t> Zhang).</a:t>
            </a:r>
          </a:p>
        </p:txBody>
      </p:sp>
      <p:sp>
        <p:nvSpPr>
          <p:cNvPr id="2" name="TextBox 1">
            <a:extLst>
              <a:ext uri="{FF2B5EF4-FFF2-40B4-BE49-F238E27FC236}">
                <a16:creationId xmlns:a16="http://schemas.microsoft.com/office/drawing/2014/main" id="{D60E744E-FA1A-3B4A-8570-5B4F9AA9BC6C}"/>
              </a:ext>
            </a:extLst>
          </p:cNvPr>
          <p:cNvSpPr txBox="1"/>
          <p:nvPr/>
        </p:nvSpPr>
        <p:spPr>
          <a:xfrm>
            <a:off x="1659636" y="707136"/>
            <a:ext cx="5466368" cy="461665"/>
          </a:xfrm>
          <a:prstGeom prst="rect">
            <a:avLst/>
          </a:prstGeom>
          <a:noFill/>
        </p:spPr>
        <p:txBody>
          <a:bodyPr wrap="none" rtlCol="0">
            <a:spAutoFit/>
          </a:bodyPr>
          <a:lstStyle/>
          <a:p>
            <a:r>
              <a:rPr lang="en-US" i="1" dirty="0"/>
              <a:t>(to be discussed in a later lecture in detail)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B09F4A-078E-FE43-BE35-BB0CFD89838D}"/>
              </a:ext>
            </a:extLst>
          </p:cNvPr>
          <p:cNvSpPr>
            <a:spLocks noGrp="1"/>
          </p:cNvSpPr>
          <p:nvPr>
            <p:ph type="title"/>
          </p:nvPr>
        </p:nvSpPr>
        <p:spPr/>
        <p:txBody>
          <a:bodyPr/>
          <a:lstStyle/>
          <a:p>
            <a:pPr>
              <a:defRPr/>
            </a:pPr>
            <a:r>
              <a:rPr lang="en-US" altLang="en-US"/>
              <a:t>Microscopy Definitions</a:t>
            </a:r>
          </a:p>
        </p:txBody>
      </p:sp>
      <p:sp>
        <p:nvSpPr>
          <p:cNvPr id="34819" name="Content Placeholder 2">
            <a:extLst>
              <a:ext uri="{FF2B5EF4-FFF2-40B4-BE49-F238E27FC236}">
                <a16:creationId xmlns:a16="http://schemas.microsoft.com/office/drawing/2014/main" id="{677B9893-1298-A441-9F35-D12AFEE2D855}"/>
              </a:ext>
            </a:extLst>
          </p:cNvPr>
          <p:cNvSpPr>
            <a:spLocks noGrp="1"/>
          </p:cNvSpPr>
          <p:nvPr>
            <p:ph idx="1"/>
          </p:nvPr>
        </p:nvSpPr>
        <p:spPr>
          <a:xfrm>
            <a:off x="336550" y="1135063"/>
            <a:ext cx="8470900" cy="4114800"/>
          </a:xfrm>
        </p:spPr>
        <p:txBody>
          <a:bodyPr/>
          <a:lstStyle/>
          <a:p>
            <a:pPr>
              <a:defRPr/>
            </a:pPr>
            <a:r>
              <a:rPr lang="en-US" altLang="en-US" sz="2400" b="1" dirty="0"/>
              <a:t>Near-field</a:t>
            </a:r>
            <a:r>
              <a:rPr lang="en-US" altLang="en-US" sz="2400" dirty="0"/>
              <a:t>, (NSOM) the specimen is imaged within a region having a radius much shorter than the illumination wavelength. </a:t>
            </a:r>
          </a:p>
          <a:p>
            <a:pPr>
              <a:defRPr/>
            </a:pPr>
            <a:endParaRPr lang="en-US" altLang="en-US" sz="2400" dirty="0"/>
          </a:p>
          <a:p>
            <a:pPr>
              <a:defRPr/>
            </a:pPr>
            <a:r>
              <a:rPr lang="en-US" altLang="en-US" sz="2400" b="1" dirty="0"/>
              <a:t>Far-field</a:t>
            </a:r>
            <a:r>
              <a:rPr lang="en-US" altLang="en-US" sz="2400" dirty="0"/>
              <a:t>,  the specimen many thousands of wavelengths away from the objective (often a millimeter or more) and is limited in resolution by diffraction of the optical wave-fronts as they pass through the objective rear aperture (this would include </a:t>
            </a:r>
            <a:r>
              <a:rPr lang="en-US" altLang="en-US" sz="2400" dirty="0" err="1"/>
              <a:t>brightfield</a:t>
            </a:r>
            <a:r>
              <a:rPr lang="en-US" altLang="en-US" sz="2400" dirty="0"/>
              <a:t>, DIC, and phase contrast, </a:t>
            </a:r>
            <a:r>
              <a:rPr lang="en-US" altLang="en-US" sz="2400" dirty="0" err="1"/>
              <a:t>widefield</a:t>
            </a:r>
            <a:r>
              <a:rPr lang="en-US" altLang="en-US" sz="2400" dirty="0"/>
              <a:t> fluorescence, confocal, and </a:t>
            </a:r>
            <a:r>
              <a:rPr lang="en-US" altLang="en-US" sz="2400" dirty="0" err="1"/>
              <a:t>multiphoton</a:t>
            </a:r>
            <a:r>
              <a:rPr lang="en-US" altLang="en-US" sz="2400" dirty="0"/>
              <a:t> are considered far-field, diffraction-limited instruments.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BCDA9E-1D00-644A-9840-2D6B705FD982}"/>
              </a:ext>
            </a:extLst>
          </p:cNvPr>
          <p:cNvSpPr>
            <a:spLocks noGrp="1"/>
          </p:cNvSpPr>
          <p:nvPr>
            <p:ph type="title"/>
          </p:nvPr>
        </p:nvSpPr>
        <p:spPr>
          <a:xfrm>
            <a:off x="581025" y="0"/>
            <a:ext cx="7772400" cy="803275"/>
          </a:xfrm>
        </p:spPr>
        <p:txBody>
          <a:bodyPr/>
          <a:lstStyle/>
          <a:p>
            <a:pPr>
              <a:defRPr/>
            </a:pPr>
            <a:r>
              <a:rPr lang="en-US" altLang="en-US"/>
              <a:t>I</a:t>
            </a:r>
            <a:r>
              <a:rPr lang="en-US" altLang="en-US" baseline="30000"/>
              <a:t>5</a:t>
            </a:r>
            <a:r>
              <a:rPr lang="en-US" altLang="en-US"/>
              <a:t>M and 4Pi Microscopy</a:t>
            </a:r>
          </a:p>
        </p:txBody>
      </p:sp>
      <p:sp>
        <p:nvSpPr>
          <p:cNvPr id="35843" name="Content Placeholder 2">
            <a:extLst>
              <a:ext uri="{FF2B5EF4-FFF2-40B4-BE49-F238E27FC236}">
                <a16:creationId xmlns:a16="http://schemas.microsoft.com/office/drawing/2014/main" id="{0D3B6B9B-A408-B846-8A31-107F6D3B2043}"/>
              </a:ext>
            </a:extLst>
          </p:cNvPr>
          <p:cNvSpPr>
            <a:spLocks noGrp="1"/>
          </p:cNvSpPr>
          <p:nvPr>
            <p:ph idx="1"/>
          </p:nvPr>
        </p:nvSpPr>
        <p:spPr/>
        <p:txBody>
          <a:bodyPr/>
          <a:lstStyle/>
          <a:p>
            <a:pPr>
              <a:defRPr/>
            </a:pPr>
            <a:endParaRPr lang="en-US" altLang="en-US"/>
          </a:p>
        </p:txBody>
      </p:sp>
      <p:pic>
        <p:nvPicPr>
          <p:cNvPr id="35844" name="Picture 2">
            <a:extLst>
              <a:ext uri="{FF2B5EF4-FFF2-40B4-BE49-F238E27FC236}">
                <a16:creationId xmlns:a16="http://schemas.microsoft.com/office/drawing/2014/main" id="{255AC1C2-FBA9-454F-9B54-E4050D87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915988"/>
            <a:ext cx="7672388" cy="52117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TextBox 3">
            <a:extLst>
              <a:ext uri="{FF2B5EF4-FFF2-40B4-BE49-F238E27FC236}">
                <a16:creationId xmlns:a16="http://schemas.microsoft.com/office/drawing/2014/main" id="{98ECD8FE-708B-7549-91C6-C942CB7FF15E}"/>
              </a:ext>
            </a:extLst>
          </p:cNvPr>
          <p:cNvSpPr txBox="1">
            <a:spLocks noChangeArrowheads="1"/>
          </p:cNvSpPr>
          <p:nvPr/>
        </p:nvSpPr>
        <p:spPr bwMode="auto">
          <a:xfrm>
            <a:off x="4173538" y="6275388"/>
            <a:ext cx="496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http://zeiss-campus.magnet.fsu.edu/articles/superresolution/introduction.html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092-1BA6-3A49-8F90-7FF27247D43D}"/>
              </a:ext>
            </a:extLst>
          </p:cNvPr>
          <p:cNvSpPr>
            <a:spLocks noGrp="1"/>
          </p:cNvSpPr>
          <p:nvPr>
            <p:ph type="title"/>
          </p:nvPr>
        </p:nvSpPr>
        <p:spPr/>
        <p:txBody>
          <a:bodyPr/>
          <a:lstStyle/>
          <a:p>
            <a:r>
              <a:rPr lang="en-US" dirty="0"/>
              <a:t>Light Sheet Microscopy</a:t>
            </a:r>
          </a:p>
        </p:txBody>
      </p:sp>
      <p:sp>
        <p:nvSpPr>
          <p:cNvPr id="3" name="Content Placeholder 2">
            <a:extLst>
              <a:ext uri="{FF2B5EF4-FFF2-40B4-BE49-F238E27FC236}">
                <a16:creationId xmlns:a16="http://schemas.microsoft.com/office/drawing/2014/main" id="{30DF1DA9-F79A-3647-9460-3DA85424DB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7D1F1C-6429-3242-813B-2903C303DDFA}"/>
              </a:ext>
            </a:extLst>
          </p:cNvPr>
          <p:cNvPicPr>
            <a:picLocks noChangeAspect="1"/>
          </p:cNvPicPr>
          <p:nvPr/>
        </p:nvPicPr>
        <p:blipFill>
          <a:blip r:embed="rId2"/>
          <a:stretch>
            <a:fillRect/>
          </a:stretch>
        </p:blipFill>
        <p:spPr>
          <a:xfrm>
            <a:off x="4929119" y="1668364"/>
            <a:ext cx="4105110" cy="3521272"/>
          </a:xfrm>
          <a:prstGeom prst="rect">
            <a:avLst/>
          </a:prstGeom>
        </p:spPr>
      </p:pic>
      <p:sp>
        <p:nvSpPr>
          <p:cNvPr id="5" name="TextBox 4">
            <a:extLst>
              <a:ext uri="{FF2B5EF4-FFF2-40B4-BE49-F238E27FC236}">
                <a16:creationId xmlns:a16="http://schemas.microsoft.com/office/drawing/2014/main" id="{93480FB0-232A-CF43-B945-D170D10C1458}"/>
              </a:ext>
            </a:extLst>
          </p:cNvPr>
          <p:cNvSpPr txBox="1"/>
          <p:nvPr/>
        </p:nvSpPr>
        <p:spPr>
          <a:xfrm>
            <a:off x="3762532" y="6141572"/>
            <a:ext cx="8128416" cy="430887"/>
          </a:xfrm>
          <a:prstGeom prst="rect">
            <a:avLst/>
          </a:prstGeom>
          <a:noFill/>
        </p:spPr>
        <p:txBody>
          <a:bodyPr wrap="square" rtlCol="0">
            <a:spAutoFit/>
          </a:bodyPr>
          <a:lstStyle/>
          <a:p>
            <a:r>
              <a:rPr lang="en-US" sz="1050" dirty="0">
                <a:solidFill>
                  <a:srgbClr val="FF0000"/>
                </a:solidFill>
              </a:rPr>
              <a:t>https://</a:t>
            </a:r>
            <a:r>
              <a:rPr lang="en-US" sz="1050" dirty="0" err="1">
                <a:solidFill>
                  <a:srgbClr val="FF0000"/>
                </a:solidFill>
              </a:rPr>
              <a:t>www.researchgate.net</a:t>
            </a:r>
            <a:r>
              <a:rPr lang="en-US" sz="1050" dirty="0">
                <a:solidFill>
                  <a:srgbClr val="FF0000"/>
                </a:solidFill>
              </a:rPr>
              <a:t>/publication/306283216_New_Methods_to_Improve_Large-Scale_Microscopy_Image_Analysis_with_Prior_Knowledge_and_Uncertainty/</a:t>
            </a:r>
            <a:r>
              <a:rPr lang="en-US" sz="1050" dirty="0" err="1">
                <a:solidFill>
                  <a:srgbClr val="FF0000"/>
                </a:solidFill>
              </a:rPr>
              <a:t>figures?lo</a:t>
            </a:r>
            <a:r>
              <a:rPr lang="en-US" sz="1050" dirty="0">
                <a:solidFill>
                  <a:srgbClr val="FF0000"/>
                </a:solidFill>
              </a:rPr>
              <a:t>=1</a:t>
            </a:r>
          </a:p>
        </p:txBody>
      </p:sp>
      <p:pic>
        <p:nvPicPr>
          <p:cNvPr id="6" name="Picture 5">
            <a:extLst>
              <a:ext uri="{FF2B5EF4-FFF2-40B4-BE49-F238E27FC236}">
                <a16:creationId xmlns:a16="http://schemas.microsoft.com/office/drawing/2014/main" id="{A03991B0-2963-A647-AA6B-E27F524EE902}"/>
              </a:ext>
            </a:extLst>
          </p:cNvPr>
          <p:cNvPicPr>
            <a:picLocks noChangeAspect="1"/>
          </p:cNvPicPr>
          <p:nvPr/>
        </p:nvPicPr>
        <p:blipFill>
          <a:blip r:embed="rId3"/>
          <a:stretch>
            <a:fillRect/>
          </a:stretch>
        </p:blipFill>
        <p:spPr>
          <a:xfrm>
            <a:off x="469900" y="1892300"/>
            <a:ext cx="4064000" cy="2146300"/>
          </a:xfrm>
          <a:prstGeom prst="rect">
            <a:avLst/>
          </a:prstGeom>
        </p:spPr>
      </p:pic>
      <p:sp>
        <p:nvSpPr>
          <p:cNvPr id="7" name="TextBox 6">
            <a:extLst>
              <a:ext uri="{FF2B5EF4-FFF2-40B4-BE49-F238E27FC236}">
                <a16:creationId xmlns:a16="http://schemas.microsoft.com/office/drawing/2014/main" id="{938CE291-5B37-7341-A2BB-4F698D16B3E3}"/>
              </a:ext>
            </a:extLst>
          </p:cNvPr>
          <p:cNvSpPr txBox="1"/>
          <p:nvPr/>
        </p:nvSpPr>
        <p:spPr>
          <a:xfrm>
            <a:off x="109771" y="4579058"/>
            <a:ext cx="4956904" cy="369332"/>
          </a:xfrm>
          <a:prstGeom prst="rect">
            <a:avLst/>
          </a:prstGeom>
          <a:noFill/>
        </p:spPr>
        <p:txBody>
          <a:bodyPr wrap="square" rtlCol="0">
            <a:spAutoFit/>
          </a:bodyPr>
          <a:lstStyle/>
          <a:p>
            <a:r>
              <a:rPr lang="en-US" sz="1800" dirty="0" err="1">
                <a:solidFill>
                  <a:srgbClr val="FF0000"/>
                </a:solidFill>
              </a:rPr>
              <a:t>Gualda</a:t>
            </a:r>
            <a:r>
              <a:rPr lang="en-US" sz="1800" dirty="0">
                <a:solidFill>
                  <a:srgbClr val="FF0000"/>
                </a:solidFill>
              </a:rPr>
              <a:t> et al, Cytometry Part A  91A: 144151, 2017</a:t>
            </a:r>
          </a:p>
        </p:txBody>
      </p:sp>
      <p:sp>
        <p:nvSpPr>
          <p:cNvPr id="8" name="TextBox 7">
            <a:extLst>
              <a:ext uri="{FF2B5EF4-FFF2-40B4-BE49-F238E27FC236}">
                <a16:creationId xmlns:a16="http://schemas.microsoft.com/office/drawing/2014/main" id="{5B0BB0CF-CFEA-5F42-920A-1132633D7224}"/>
              </a:ext>
            </a:extLst>
          </p:cNvPr>
          <p:cNvSpPr txBox="1"/>
          <p:nvPr/>
        </p:nvSpPr>
        <p:spPr>
          <a:xfrm>
            <a:off x="469900" y="1383143"/>
            <a:ext cx="3522118" cy="461665"/>
          </a:xfrm>
          <a:prstGeom prst="rect">
            <a:avLst/>
          </a:prstGeom>
          <a:noFill/>
        </p:spPr>
        <p:txBody>
          <a:bodyPr wrap="none" rtlCol="0">
            <a:spAutoFit/>
          </a:bodyPr>
          <a:lstStyle/>
          <a:p>
            <a:r>
              <a:rPr lang="en-US" dirty="0"/>
              <a:t>Light sheet flow cytometry</a:t>
            </a:r>
          </a:p>
        </p:txBody>
      </p:sp>
    </p:spTree>
    <p:extLst>
      <p:ext uri="{BB962C8B-B14F-4D97-AF65-F5344CB8AC3E}">
        <p14:creationId xmlns:p14="http://schemas.microsoft.com/office/powerpoint/2010/main" val="338911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4ACFBE-68FC-6246-85BA-5EC80F13776A}"/>
              </a:ext>
            </a:extLst>
          </p:cNvPr>
          <p:cNvSpPr>
            <a:spLocks noGrp="1" noChangeArrowheads="1"/>
          </p:cNvSpPr>
          <p:nvPr>
            <p:ph type="title"/>
          </p:nvPr>
        </p:nvSpPr>
        <p:spPr>
          <a:xfrm>
            <a:off x="657225" y="122238"/>
            <a:ext cx="7772400" cy="768350"/>
          </a:xfrm>
        </p:spPr>
        <p:txBody>
          <a:bodyPr/>
          <a:lstStyle/>
          <a:p>
            <a:pPr>
              <a:defRPr/>
            </a:pPr>
            <a:r>
              <a:rPr lang="en-US" altLang="en-US" sz="2800" dirty="0"/>
              <a:t>Gray Level &amp; Pixilation (reminder) </a:t>
            </a:r>
          </a:p>
        </p:txBody>
      </p:sp>
      <p:sp>
        <p:nvSpPr>
          <p:cNvPr id="36867" name="Rectangle 3">
            <a:extLst>
              <a:ext uri="{FF2B5EF4-FFF2-40B4-BE49-F238E27FC236}">
                <a16:creationId xmlns:a16="http://schemas.microsoft.com/office/drawing/2014/main" id="{294BA6FE-309C-5C40-AB35-BBBBFB32A0F2}"/>
              </a:ext>
            </a:extLst>
          </p:cNvPr>
          <p:cNvSpPr>
            <a:spLocks noGrp="1" noChangeArrowheads="1"/>
          </p:cNvSpPr>
          <p:nvPr>
            <p:ph type="body" idx="1"/>
          </p:nvPr>
        </p:nvSpPr>
        <p:spPr>
          <a:xfrm>
            <a:off x="520700" y="1211263"/>
            <a:ext cx="7772400" cy="876300"/>
          </a:xfrm>
        </p:spPr>
        <p:txBody>
          <a:bodyPr/>
          <a:lstStyle/>
          <a:p>
            <a:pPr>
              <a:lnSpc>
                <a:spcPct val="90000"/>
              </a:lnSpc>
              <a:defRPr/>
            </a:pPr>
            <a:r>
              <a:rPr lang="en-US" altLang="en-US" sz="2800" b="1" dirty="0"/>
              <a:t>Analogous to intensity range</a:t>
            </a:r>
          </a:p>
          <a:p>
            <a:pPr>
              <a:lnSpc>
                <a:spcPct val="90000"/>
              </a:lnSpc>
              <a:spcBef>
                <a:spcPct val="50000"/>
              </a:spcBef>
              <a:buFontTx/>
              <a:buNone/>
              <a:defRPr/>
            </a:pPr>
            <a:r>
              <a:rPr lang="en-US" altLang="en-US" sz="2000" dirty="0"/>
              <a:t>	For computer images each pixel is assigned a value. If the image is </a:t>
            </a:r>
            <a:r>
              <a:rPr lang="en-US" altLang="en-US" sz="2000" dirty="0">
                <a:solidFill>
                  <a:schemeClr val="hlink"/>
                </a:solidFill>
              </a:rPr>
              <a:t>8 bit</a:t>
            </a:r>
            <a:r>
              <a:rPr lang="en-US" altLang="en-US" sz="2000" dirty="0"/>
              <a:t>, there are </a:t>
            </a:r>
            <a:r>
              <a:rPr lang="en-US" altLang="en-US" sz="2000" dirty="0">
                <a:solidFill>
                  <a:schemeClr val="hlink"/>
                </a:solidFill>
              </a:rPr>
              <a:t>2</a:t>
            </a:r>
            <a:r>
              <a:rPr lang="en-US" altLang="en-US" sz="2000" baseline="30000" dirty="0">
                <a:solidFill>
                  <a:schemeClr val="hlink"/>
                </a:solidFill>
              </a:rPr>
              <a:t>8</a:t>
            </a:r>
            <a:r>
              <a:rPr lang="en-US" altLang="en-US" sz="2000" dirty="0">
                <a:solidFill>
                  <a:schemeClr val="hlink"/>
                </a:solidFill>
              </a:rPr>
              <a:t> or 256 levels</a:t>
            </a:r>
            <a:r>
              <a:rPr lang="en-US" altLang="en-US" sz="2000" dirty="0"/>
              <a:t> of intensity If the image is 10 bit there are 1024 levels, 12 bit 4096 levels etc.</a:t>
            </a:r>
          </a:p>
          <a:p>
            <a:pPr>
              <a:lnSpc>
                <a:spcPct val="90000"/>
              </a:lnSpc>
              <a:spcBef>
                <a:spcPct val="50000"/>
              </a:spcBef>
              <a:defRPr/>
            </a:pPr>
            <a:r>
              <a:rPr lang="en-US" altLang="en-US" sz="2000" dirty="0"/>
              <a:t>The intensity analogue of a pixel is </a:t>
            </a:r>
            <a:r>
              <a:rPr lang="en-US" altLang="en-US" sz="2000" dirty="0">
                <a:solidFill>
                  <a:schemeClr val="hlink"/>
                </a:solidFill>
              </a:rPr>
              <a:t>its grey level</a:t>
            </a:r>
            <a:r>
              <a:rPr lang="en-US" altLang="en-US" sz="2000" dirty="0"/>
              <a:t> which shows up as brightness.</a:t>
            </a:r>
          </a:p>
          <a:p>
            <a:pPr>
              <a:lnSpc>
                <a:spcPct val="90000"/>
              </a:lnSpc>
              <a:spcBef>
                <a:spcPct val="50000"/>
              </a:spcBef>
              <a:defRPr/>
            </a:pPr>
            <a:r>
              <a:rPr lang="en-US" altLang="en-US" sz="2000" dirty="0"/>
              <a:t>The display will determine the possible resolution since on a TV screen, the image can only be displayed based upon the number of elements in the display. Of course, it is not possible to increase the resolution of an image by attributing more “pixels” to it than were collected in the original collection!</a:t>
            </a:r>
          </a:p>
        </p:txBody>
      </p:sp>
      <p:sp>
        <p:nvSpPr>
          <p:cNvPr id="36868" name="Rectangle 4">
            <a:extLst>
              <a:ext uri="{FF2B5EF4-FFF2-40B4-BE49-F238E27FC236}">
                <a16:creationId xmlns:a16="http://schemas.microsoft.com/office/drawing/2014/main" id="{4AE454AB-4CFC-4F41-88CC-949E6CE1722A}"/>
              </a:ext>
            </a:extLst>
          </p:cNvPr>
          <p:cNvSpPr>
            <a:spLocks noChangeArrowheads="1"/>
          </p:cNvSpPr>
          <p:nvPr/>
        </p:nvSpPr>
        <p:spPr bwMode="auto">
          <a:xfrm>
            <a:off x="1219200" y="4125913"/>
            <a:ext cx="7488238" cy="15494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endParaRPr lang="en-US" altLang="en-US" sz="2400"/>
          </a:p>
          <a:p>
            <a:pPr>
              <a:spcBef>
                <a:spcPct val="50000"/>
              </a:spcBef>
              <a:buSzTx/>
              <a:buFontTx/>
              <a:buNone/>
              <a:defRPr/>
            </a:pPr>
            <a:endParaRPr lang="en-US" altLang="en-US" sz="2400"/>
          </a:p>
          <a:p>
            <a:pPr latinLnBrk="1">
              <a:spcBef>
                <a:spcPct val="50000"/>
              </a:spcBef>
              <a:buSzTx/>
              <a:buFontTx/>
              <a:buNone/>
              <a:defRPr/>
            </a:pPr>
            <a:endParaRPr lang="en-US" altLang="en-US" sz="2400"/>
          </a:p>
        </p:txBody>
      </p:sp>
      <p:sp>
        <p:nvSpPr>
          <p:cNvPr id="36869" name="Line 5">
            <a:extLst>
              <a:ext uri="{FF2B5EF4-FFF2-40B4-BE49-F238E27FC236}">
                <a16:creationId xmlns:a16="http://schemas.microsoft.com/office/drawing/2014/main" id="{CF0BDC84-95EB-5847-A638-7D41F40FEDD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76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F4BE64E-72DE-3F46-819B-737A9B1F96B6}"/>
              </a:ext>
            </a:extLst>
          </p:cNvPr>
          <p:cNvSpPr>
            <a:spLocks noGrp="1" noChangeArrowheads="1"/>
          </p:cNvSpPr>
          <p:nvPr>
            <p:ph type="title"/>
          </p:nvPr>
        </p:nvSpPr>
        <p:spPr>
          <a:xfrm>
            <a:off x="666750" y="0"/>
            <a:ext cx="7772400" cy="873125"/>
          </a:xfrm>
        </p:spPr>
        <p:txBody>
          <a:bodyPr/>
          <a:lstStyle/>
          <a:p>
            <a:pPr>
              <a:defRPr/>
            </a:pPr>
            <a:r>
              <a:rPr lang="en-US" altLang="en-US" sz="2800" dirty="0"/>
              <a:t>Sampling Theory (Reminder)</a:t>
            </a:r>
          </a:p>
        </p:txBody>
      </p:sp>
      <p:sp>
        <p:nvSpPr>
          <p:cNvPr id="44035" name="Rectangle 3">
            <a:extLst>
              <a:ext uri="{FF2B5EF4-FFF2-40B4-BE49-F238E27FC236}">
                <a16:creationId xmlns:a16="http://schemas.microsoft.com/office/drawing/2014/main" id="{F39084E8-D824-2846-995F-308CE085367A}"/>
              </a:ext>
            </a:extLst>
          </p:cNvPr>
          <p:cNvSpPr>
            <a:spLocks noGrp="1" noChangeArrowheads="1"/>
          </p:cNvSpPr>
          <p:nvPr>
            <p:ph type="body" idx="1"/>
          </p:nvPr>
        </p:nvSpPr>
        <p:spPr>
          <a:xfrm>
            <a:off x="444500" y="1041400"/>
            <a:ext cx="7772400" cy="4114800"/>
          </a:xfrm>
        </p:spPr>
        <p:txBody>
          <a:bodyPr/>
          <a:lstStyle/>
          <a:p>
            <a:pPr>
              <a:lnSpc>
                <a:spcPct val="90000"/>
              </a:lnSpc>
              <a:defRPr/>
            </a:pPr>
            <a:r>
              <a:rPr lang="en-US" altLang="en-US" sz="2000" dirty="0"/>
              <a:t>The Nyquist Theorem</a:t>
            </a:r>
          </a:p>
          <a:p>
            <a:pPr lvl="1">
              <a:lnSpc>
                <a:spcPct val="90000"/>
              </a:lnSpc>
              <a:defRPr/>
            </a:pPr>
            <a:r>
              <a:rPr lang="en-US" altLang="en-US" sz="1800" dirty="0" err="1"/>
              <a:t>Nyquest</a:t>
            </a:r>
            <a:r>
              <a:rPr lang="en-US" altLang="en-US" sz="1800" dirty="0"/>
              <a:t> theory describes the </a:t>
            </a:r>
            <a:r>
              <a:rPr lang="en-US" altLang="en-US" sz="1800" dirty="0">
                <a:solidFill>
                  <a:schemeClr val="hlink"/>
                </a:solidFill>
              </a:rPr>
              <a:t>sampling frequency (</a:t>
            </a:r>
            <a:r>
              <a:rPr lang="en-US" altLang="en-US" sz="1800" i="1" dirty="0">
                <a:solidFill>
                  <a:schemeClr val="hlink"/>
                </a:solidFill>
              </a:rPr>
              <a:t>f</a:t>
            </a:r>
            <a:r>
              <a:rPr lang="en-US" altLang="en-US" sz="1800" dirty="0">
                <a:solidFill>
                  <a:schemeClr val="hlink"/>
                </a:solidFill>
              </a:rPr>
              <a:t>)</a:t>
            </a:r>
            <a:r>
              <a:rPr lang="en-US" altLang="en-US" sz="1800" dirty="0"/>
              <a:t> required to represent the true identity of the sample.</a:t>
            </a:r>
          </a:p>
          <a:p>
            <a:pPr lvl="1">
              <a:lnSpc>
                <a:spcPct val="90000"/>
              </a:lnSpc>
              <a:defRPr/>
            </a:pPr>
            <a:r>
              <a:rPr lang="en-US" altLang="en-US" sz="1800" i="1" dirty="0"/>
              <a:t>i.e.,</a:t>
            </a:r>
            <a:r>
              <a:rPr lang="en-US" altLang="en-US" sz="1800" dirty="0"/>
              <a:t> how many times must you sample an image to know that your sample truly represents the image?</a:t>
            </a:r>
          </a:p>
          <a:p>
            <a:pPr lvl="1">
              <a:lnSpc>
                <a:spcPct val="90000"/>
              </a:lnSpc>
              <a:defRPr/>
            </a:pPr>
            <a:r>
              <a:rPr lang="en-US" altLang="en-US" sz="1800" dirty="0"/>
              <a:t>In other words to capture the periodic components of frequency </a:t>
            </a:r>
            <a:r>
              <a:rPr lang="en-US" altLang="en-US" sz="1800" i="1" dirty="0"/>
              <a:t>f</a:t>
            </a:r>
            <a:r>
              <a:rPr lang="en-US" altLang="en-US" sz="1800" dirty="0"/>
              <a:t> in a signal we need to sample at least 2</a:t>
            </a:r>
            <a:r>
              <a:rPr lang="en-US" altLang="en-US" sz="1800" i="1" dirty="0"/>
              <a:t>f</a:t>
            </a:r>
            <a:r>
              <a:rPr lang="en-US" altLang="en-US" sz="1800" dirty="0"/>
              <a:t>  times</a:t>
            </a:r>
          </a:p>
          <a:p>
            <a:pPr>
              <a:lnSpc>
                <a:spcPct val="90000"/>
              </a:lnSpc>
              <a:defRPr/>
            </a:pPr>
            <a:r>
              <a:rPr lang="en-US" altLang="en-US" sz="2000" dirty="0"/>
              <a:t>Nyquist claimed that the rate was 2</a:t>
            </a:r>
            <a:r>
              <a:rPr lang="en-US" altLang="en-US" sz="2000" i="1" dirty="0"/>
              <a:t>f</a:t>
            </a:r>
            <a:r>
              <a:rPr lang="en-US" altLang="en-US" sz="2000" dirty="0"/>
              <a:t>. It has been determined that in reality the rate is 2.3</a:t>
            </a:r>
            <a:r>
              <a:rPr lang="en-US" altLang="en-US" sz="2000" i="1" dirty="0"/>
              <a:t>f</a:t>
            </a:r>
            <a:r>
              <a:rPr lang="en-US" altLang="en-US" sz="2000" dirty="0"/>
              <a:t> - in essence you must sample at least </a:t>
            </a:r>
            <a:r>
              <a:rPr lang="en-US" altLang="en-US" sz="2000" dirty="0">
                <a:solidFill>
                  <a:schemeClr val="hlink"/>
                </a:solidFill>
              </a:rPr>
              <a:t>2 times the highest frequency</a:t>
            </a:r>
            <a:r>
              <a:rPr lang="en-US" altLang="en-US" sz="2000" dirty="0"/>
              <a:t>.</a:t>
            </a:r>
          </a:p>
          <a:p>
            <a:pPr>
              <a:lnSpc>
                <a:spcPct val="90000"/>
              </a:lnSpc>
              <a:defRPr/>
            </a:pPr>
            <a:r>
              <a:rPr lang="en-US" altLang="en-US" sz="2000" dirty="0"/>
              <a:t>For example in audio, to capture the 22 kHz in the digitized signal, we need to sample at least 44.1 kHz (unless of course you can’t hear 22k Hz and then you don’t need 44.1 kHz!!!!)</a:t>
            </a:r>
          </a:p>
          <a:p>
            <a:pPr>
              <a:lnSpc>
                <a:spcPct val="90000"/>
              </a:lnSpc>
              <a:defRPr/>
            </a:pPr>
            <a:r>
              <a:rPr lang="en-US" altLang="en-US" sz="2000" dirty="0"/>
              <a:t>(See previous lecture on Nyquist Theorem)</a:t>
            </a:r>
          </a:p>
        </p:txBody>
      </p:sp>
      <p:sp>
        <p:nvSpPr>
          <p:cNvPr id="44036" name="Line 4">
            <a:extLst>
              <a:ext uri="{FF2B5EF4-FFF2-40B4-BE49-F238E27FC236}">
                <a16:creationId xmlns:a16="http://schemas.microsoft.com/office/drawing/2014/main" id="{17756A2B-5F1F-CE4D-B25F-8873BD4A255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C074A2A-BF87-7C4E-81E4-DC78D4970244}"/>
              </a:ext>
            </a:extLst>
          </p:cNvPr>
          <p:cNvSpPr>
            <a:spLocks noGrp="1" noChangeArrowheads="1"/>
          </p:cNvSpPr>
          <p:nvPr>
            <p:ph type="title"/>
          </p:nvPr>
        </p:nvSpPr>
        <p:spPr>
          <a:xfrm>
            <a:off x="630238" y="0"/>
            <a:ext cx="7772400" cy="1143000"/>
          </a:xfrm>
        </p:spPr>
        <p:txBody>
          <a:bodyPr/>
          <a:lstStyle/>
          <a:p>
            <a:pPr>
              <a:defRPr/>
            </a:pPr>
            <a:r>
              <a:rPr lang="en-US" altLang="en-US"/>
              <a:t>Digital Zoom</a:t>
            </a:r>
          </a:p>
        </p:txBody>
      </p:sp>
      <p:grpSp>
        <p:nvGrpSpPr>
          <p:cNvPr id="90114" name="Group 32">
            <a:extLst>
              <a:ext uri="{FF2B5EF4-FFF2-40B4-BE49-F238E27FC236}">
                <a16:creationId xmlns:a16="http://schemas.microsoft.com/office/drawing/2014/main" id="{58C9BC63-F8C0-6C45-A7AB-7440DA8E69F2}"/>
              </a:ext>
            </a:extLst>
          </p:cNvPr>
          <p:cNvGrpSpPr>
            <a:grpSpLocks/>
          </p:cNvGrpSpPr>
          <p:nvPr/>
        </p:nvGrpSpPr>
        <p:grpSpPr bwMode="auto">
          <a:xfrm>
            <a:off x="1060450" y="1092200"/>
            <a:ext cx="6918325" cy="4624388"/>
            <a:chOff x="165" y="443"/>
            <a:chExt cx="6027" cy="3517"/>
          </a:xfrm>
        </p:grpSpPr>
        <p:sp>
          <p:nvSpPr>
            <p:cNvPr id="45062" name="AutoShape 18">
              <a:extLst>
                <a:ext uri="{FF2B5EF4-FFF2-40B4-BE49-F238E27FC236}">
                  <a16:creationId xmlns:a16="http://schemas.microsoft.com/office/drawing/2014/main" id="{B08DDDBB-F11D-624C-BCEC-8BA17670D237}"/>
                </a:ext>
              </a:extLst>
            </p:cNvPr>
            <p:cNvSpPr>
              <a:spLocks noChangeArrowheads="1"/>
            </p:cNvSpPr>
            <p:nvPr/>
          </p:nvSpPr>
          <p:spPr bwMode="auto">
            <a:xfrm>
              <a:off x="4093" y="443"/>
              <a:ext cx="2099" cy="3517"/>
            </a:xfrm>
            <a:prstGeom prst="upDownArrow">
              <a:avLst>
                <a:gd name="adj1" fmla="val 50000"/>
                <a:gd name="adj2" fmla="val 3349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63" name="Rectangle 3">
              <a:extLst>
                <a:ext uri="{FF2B5EF4-FFF2-40B4-BE49-F238E27FC236}">
                  <a16:creationId xmlns:a16="http://schemas.microsoft.com/office/drawing/2014/main" id="{A5C4413A-8EF6-D747-AFFE-85A3D1A0CB42}"/>
                </a:ext>
              </a:extLst>
            </p:cNvPr>
            <p:cNvSpPr>
              <a:spLocks noChangeArrowheads="1"/>
            </p:cNvSpPr>
            <p:nvPr/>
          </p:nvSpPr>
          <p:spPr bwMode="auto">
            <a:xfrm>
              <a:off x="165" y="1278"/>
              <a:ext cx="1689" cy="177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4" name="AutoShape 4">
              <a:extLst>
                <a:ext uri="{FF2B5EF4-FFF2-40B4-BE49-F238E27FC236}">
                  <a16:creationId xmlns:a16="http://schemas.microsoft.com/office/drawing/2014/main" id="{0723D8D9-81F1-2548-87AE-7EBCC0EC82A9}"/>
                </a:ext>
              </a:extLst>
            </p:cNvPr>
            <p:cNvSpPr>
              <a:spLocks noChangeArrowheads="1"/>
            </p:cNvSpPr>
            <p:nvPr/>
          </p:nvSpPr>
          <p:spPr bwMode="auto">
            <a:xfrm>
              <a:off x="764" y="1761"/>
              <a:ext cx="455" cy="746"/>
            </a:xfrm>
            <a:prstGeom prst="upDownArrow">
              <a:avLst>
                <a:gd name="adj1" fmla="val 50000"/>
                <a:gd name="adj2" fmla="val 32791"/>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5" name="Rectangle 6">
              <a:extLst>
                <a:ext uri="{FF2B5EF4-FFF2-40B4-BE49-F238E27FC236}">
                  <a16:creationId xmlns:a16="http://schemas.microsoft.com/office/drawing/2014/main" id="{6CCC2AAF-3529-4840-850B-69FFA7AA03C7}"/>
                </a:ext>
              </a:extLst>
            </p:cNvPr>
            <p:cNvSpPr>
              <a:spLocks noChangeArrowheads="1"/>
            </p:cNvSpPr>
            <p:nvPr/>
          </p:nvSpPr>
          <p:spPr bwMode="auto">
            <a:xfrm>
              <a:off x="2375" y="1309"/>
              <a:ext cx="1689" cy="1769"/>
            </a:xfrm>
            <a:prstGeom prst="rect">
              <a:avLst/>
            </a:prstGeom>
            <a:solidFill>
              <a:srgbClr val="919191"/>
            </a:solidFill>
            <a:ln w="381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6" name="Rectangle 7">
              <a:extLst>
                <a:ext uri="{FF2B5EF4-FFF2-40B4-BE49-F238E27FC236}">
                  <a16:creationId xmlns:a16="http://schemas.microsoft.com/office/drawing/2014/main" id="{829EB320-419A-C34E-96EF-B481F76AFF62}"/>
                </a:ext>
              </a:extLst>
            </p:cNvPr>
            <p:cNvSpPr>
              <a:spLocks noChangeArrowheads="1"/>
            </p:cNvSpPr>
            <p:nvPr/>
          </p:nvSpPr>
          <p:spPr bwMode="auto">
            <a:xfrm>
              <a:off x="561" y="1725"/>
              <a:ext cx="838" cy="85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7" name="Line 8">
              <a:extLst>
                <a:ext uri="{FF2B5EF4-FFF2-40B4-BE49-F238E27FC236}">
                  <a16:creationId xmlns:a16="http://schemas.microsoft.com/office/drawing/2014/main" id="{21F12942-AD46-424A-BD85-3582569953F0}"/>
                </a:ext>
              </a:extLst>
            </p:cNvPr>
            <p:cNvSpPr>
              <a:spLocks noChangeShapeType="1"/>
            </p:cNvSpPr>
            <p:nvPr/>
          </p:nvSpPr>
          <p:spPr bwMode="auto">
            <a:xfrm flipV="1">
              <a:off x="1411" y="1328"/>
              <a:ext cx="934" cy="38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8" name="Line 9">
              <a:extLst>
                <a:ext uri="{FF2B5EF4-FFF2-40B4-BE49-F238E27FC236}">
                  <a16:creationId xmlns:a16="http://schemas.microsoft.com/office/drawing/2014/main" id="{04937E84-FC82-FA47-8FB1-7D4A2063D3BA}"/>
                </a:ext>
              </a:extLst>
            </p:cNvPr>
            <p:cNvSpPr>
              <a:spLocks noChangeShapeType="1"/>
            </p:cNvSpPr>
            <p:nvPr/>
          </p:nvSpPr>
          <p:spPr bwMode="auto">
            <a:xfrm>
              <a:off x="1411" y="2579"/>
              <a:ext cx="934" cy="4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9" name="AutoShape 10">
              <a:extLst>
                <a:ext uri="{FF2B5EF4-FFF2-40B4-BE49-F238E27FC236}">
                  <a16:creationId xmlns:a16="http://schemas.microsoft.com/office/drawing/2014/main" id="{157E1737-3DB2-1948-9F61-D5EAFCC48F62}"/>
                </a:ext>
              </a:extLst>
            </p:cNvPr>
            <p:cNvSpPr>
              <a:spLocks noChangeArrowheads="1"/>
            </p:cNvSpPr>
            <p:nvPr/>
          </p:nvSpPr>
          <p:spPr bwMode="auto">
            <a:xfrm>
              <a:off x="2793" y="1346"/>
              <a:ext cx="922" cy="1661"/>
            </a:xfrm>
            <a:prstGeom prst="upDownArrow">
              <a:avLst>
                <a:gd name="adj1" fmla="val 50000"/>
                <a:gd name="adj2" fmla="val 3603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70" name="Rectangle 12">
              <a:extLst>
                <a:ext uri="{FF2B5EF4-FFF2-40B4-BE49-F238E27FC236}">
                  <a16:creationId xmlns:a16="http://schemas.microsoft.com/office/drawing/2014/main" id="{E0D81A68-624D-0C4F-A4FE-8E8B79AF026C}"/>
                </a:ext>
              </a:extLst>
            </p:cNvPr>
            <p:cNvSpPr>
              <a:spLocks noChangeArrowheads="1"/>
            </p:cNvSpPr>
            <p:nvPr/>
          </p:nvSpPr>
          <p:spPr bwMode="auto">
            <a:xfrm>
              <a:off x="4337" y="1301"/>
              <a:ext cx="1689" cy="1770"/>
            </a:xfrm>
            <a:prstGeom prst="rect">
              <a:avLst/>
            </a:prstGeom>
            <a:solidFill>
              <a:srgbClr val="919191"/>
            </a:solidFill>
            <a:ln w="38100">
              <a:solidFill>
                <a:srgbClr val="33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1" name="Rectangle 16">
              <a:extLst>
                <a:ext uri="{FF2B5EF4-FFF2-40B4-BE49-F238E27FC236}">
                  <a16:creationId xmlns:a16="http://schemas.microsoft.com/office/drawing/2014/main" id="{DD14CB76-D6F0-684B-878E-73D87F89DCC5}"/>
                </a:ext>
              </a:extLst>
            </p:cNvPr>
            <p:cNvSpPr>
              <a:spLocks noChangeArrowheads="1"/>
            </p:cNvSpPr>
            <p:nvPr/>
          </p:nvSpPr>
          <p:spPr bwMode="auto">
            <a:xfrm>
              <a:off x="2833" y="1757"/>
              <a:ext cx="838" cy="856"/>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2" name="Rectangle 17">
              <a:extLst>
                <a:ext uri="{FF2B5EF4-FFF2-40B4-BE49-F238E27FC236}">
                  <a16:creationId xmlns:a16="http://schemas.microsoft.com/office/drawing/2014/main" id="{54C1E224-EF8E-D241-8F73-9BB14AFA4F92}"/>
                </a:ext>
              </a:extLst>
            </p:cNvPr>
            <p:cNvSpPr>
              <a:spLocks noChangeArrowheads="1"/>
            </p:cNvSpPr>
            <p:nvPr/>
          </p:nvSpPr>
          <p:spPr bwMode="auto">
            <a:xfrm>
              <a:off x="4608" y="1330"/>
              <a:ext cx="1062" cy="170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3" name="Line 20">
              <a:extLst>
                <a:ext uri="{FF2B5EF4-FFF2-40B4-BE49-F238E27FC236}">
                  <a16:creationId xmlns:a16="http://schemas.microsoft.com/office/drawing/2014/main" id="{E8CA2D6D-522D-7B4B-89C9-394A02E613B2}"/>
                </a:ext>
              </a:extLst>
            </p:cNvPr>
            <p:cNvSpPr>
              <a:spLocks noChangeShapeType="1"/>
            </p:cNvSpPr>
            <p:nvPr/>
          </p:nvSpPr>
          <p:spPr bwMode="auto">
            <a:xfrm flipV="1">
              <a:off x="3698" y="1330"/>
              <a:ext cx="602" cy="40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4" name="Line 21">
              <a:extLst>
                <a:ext uri="{FF2B5EF4-FFF2-40B4-BE49-F238E27FC236}">
                  <a16:creationId xmlns:a16="http://schemas.microsoft.com/office/drawing/2014/main" id="{A238D033-BD15-1040-976C-7D030A76FAC7}"/>
                </a:ext>
              </a:extLst>
            </p:cNvPr>
            <p:cNvSpPr>
              <a:spLocks noChangeShapeType="1"/>
            </p:cNvSpPr>
            <p:nvPr/>
          </p:nvSpPr>
          <p:spPr bwMode="auto">
            <a:xfrm>
              <a:off x="3712" y="2598"/>
              <a:ext cx="575" cy="44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5" name="AutoShape 15">
              <a:extLst>
                <a:ext uri="{FF2B5EF4-FFF2-40B4-BE49-F238E27FC236}">
                  <a16:creationId xmlns:a16="http://schemas.microsoft.com/office/drawing/2014/main" id="{3C2D9720-2F3A-7E47-8C85-0932799D5CAB}"/>
                </a:ext>
              </a:extLst>
            </p:cNvPr>
            <p:cNvSpPr>
              <a:spLocks noChangeArrowheads="1"/>
            </p:cNvSpPr>
            <p:nvPr/>
          </p:nvSpPr>
          <p:spPr bwMode="auto">
            <a:xfrm>
              <a:off x="4633" y="1549"/>
              <a:ext cx="1011" cy="1228"/>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6" name="AutoShape 22">
              <a:extLst>
                <a:ext uri="{FF2B5EF4-FFF2-40B4-BE49-F238E27FC236}">
                  <a16:creationId xmlns:a16="http://schemas.microsoft.com/office/drawing/2014/main" id="{55D39871-9204-C242-864A-06E341A0D1E5}"/>
                </a:ext>
              </a:extLst>
            </p:cNvPr>
            <p:cNvSpPr>
              <a:spLocks noChangeArrowheads="1"/>
            </p:cNvSpPr>
            <p:nvPr/>
          </p:nvSpPr>
          <p:spPr bwMode="auto">
            <a:xfrm>
              <a:off x="3043" y="1992"/>
              <a:ext cx="409" cy="409"/>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7" name="AutoShape 23">
              <a:extLst>
                <a:ext uri="{FF2B5EF4-FFF2-40B4-BE49-F238E27FC236}">
                  <a16:creationId xmlns:a16="http://schemas.microsoft.com/office/drawing/2014/main" id="{21EA9AF0-321A-B443-B134-37E19123152E}"/>
                </a:ext>
              </a:extLst>
            </p:cNvPr>
            <p:cNvSpPr>
              <a:spLocks noChangeArrowheads="1"/>
            </p:cNvSpPr>
            <p:nvPr/>
          </p:nvSpPr>
          <p:spPr bwMode="auto">
            <a:xfrm>
              <a:off x="910" y="2029"/>
              <a:ext cx="166" cy="227"/>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8" name="Text Box 24">
              <a:extLst>
                <a:ext uri="{FF2B5EF4-FFF2-40B4-BE49-F238E27FC236}">
                  <a16:creationId xmlns:a16="http://schemas.microsoft.com/office/drawing/2014/main" id="{19308939-9D43-D144-A728-7F79067FE3A5}"/>
                </a:ext>
              </a:extLst>
            </p:cNvPr>
            <p:cNvSpPr txBox="1">
              <a:spLocks noChangeArrowheads="1"/>
            </p:cNvSpPr>
            <p:nvPr/>
          </p:nvSpPr>
          <p:spPr bwMode="auto">
            <a:xfrm>
              <a:off x="449" y="845"/>
              <a:ext cx="1278"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60000"/>
                </a:lnSpc>
                <a:spcBef>
                  <a:spcPct val="50000"/>
                </a:spcBef>
                <a:buSzTx/>
                <a:buFontTx/>
                <a:buNone/>
                <a:defRPr/>
              </a:pPr>
              <a:r>
                <a:rPr lang="en-US" altLang="en-US" sz="1800"/>
                <a:t>1 x</a:t>
              </a:r>
            </a:p>
            <a:p>
              <a:pPr algn="ctr">
                <a:lnSpc>
                  <a:spcPct val="60000"/>
                </a:lnSpc>
                <a:spcBef>
                  <a:spcPct val="50000"/>
                </a:spcBef>
                <a:buSzTx/>
                <a:buFontTx/>
                <a:buNone/>
                <a:defRPr/>
              </a:pPr>
              <a:r>
                <a:rPr lang="en-US" altLang="en-US" sz="1800"/>
                <a:t>1024 points</a:t>
              </a:r>
            </a:p>
          </p:txBody>
        </p:sp>
        <p:sp>
          <p:nvSpPr>
            <p:cNvPr id="45079" name="Text Box 25">
              <a:extLst>
                <a:ext uri="{FF2B5EF4-FFF2-40B4-BE49-F238E27FC236}">
                  <a16:creationId xmlns:a16="http://schemas.microsoft.com/office/drawing/2014/main" id="{21C8B9E1-A5DA-EA46-9D26-9E73D27B42A9}"/>
                </a:ext>
              </a:extLst>
            </p:cNvPr>
            <p:cNvSpPr txBox="1">
              <a:spLocks noChangeArrowheads="1"/>
            </p:cNvSpPr>
            <p:nvPr/>
          </p:nvSpPr>
          <p:spPr bwMode="auto">
            <a:xfrm>
              <a:off x="2592" y="876"/>
              <a:ext cx="1317"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2 x</a:t>
              </a:r>
            </a:p>
            <a:p>
              <a:pPr algn="ctr">
                <a:lnSpc>
                  <a:spcPct val="50000"/>
                </a:lnSpc>
                <a:spcBef>
                  <a:spcPct val="50000"/>
                </a:spcBef>
                <a:buSzTx/>
                <a:buFontTx/>
                <a:buNone/>
                <a:defRPr/>
              </a:pPr>
              <a:r>
                <a:rPr lang="en-US" altLang="en-US" sz="1800"/>
                <a:t>1024 points</a:t>
              </a:r>
            </a:p>
          </p:txBody>
        </p:sp>
        <p:sp>
          <p:nvSpPr>
            <p:cNvPr id="45080" name="Text Box 27">
              <a:extLst>
                <a:ext uri="{FF2B5EF4-FFF2-40B4-BE49-F238E27FC236}">
                  <a16:creationId xmlns:a16="http://schemas.microsoft.com/office/drawing/2014/main" id="{3C2402CF-F65C-CC46-967E-743BC5392443}"/>
                </a:ext>
              </a:extLst>
            </p:cNvPr>
            <p:cNvSpPr txBox="1">
              <a:spLocks noChangeArrowheads="1"/>
            </p:cNvSpPr>
            <p:nvPr/>
          </p:nvSpPr>
          <p:spPr bwMode="auto">
            <a:xfrm>
              <a:off x="4454" y="844"/>
              <a:ext cx="1318"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4 x</a:t>
              </a:r>
            </a:p>
            <a:p>
              <a:pPr algn="ctr">
                <a:lnSpc>
                  <a:spcPct val="50000"/>
                </a:lnSpc>
                <a:spcBef>
                  <a:spcPct val="50000"/>
                </a:spcBef>
                <a:buSzTx/>
                <a:buFontTx/>
                <a:buNone/>
                <a:defRPr/>
              </a:pPr>
              <a:r>
                <a:rPr lang="en-US" altLang="en-US" sz="1800"/>
                <a:t>1024 points</a:t>
              </a:r>
            </a:p>
          </p:txBody>
        </p:sp>
        <p:sp>
          <p:nvSpPr>
            <p:cNvPr id="45081" name="Line 28">
              <a:extLst>
                <a:ext uri="{FF2B5EF4-FFF2-40B4-BE49-F238E27FC236}">
                  <a16:creationId xmlns:a16="http://schemas.microsoft.com/office/drawing/2014/main" id="{2D2B6768-6EF1-1143-9471-9957F992964D}"/>
                </a:ext>
              </a:extLst>
            </p:cNvPr>
            <p:cNvSpPr>
              <a:spLocks noChangeShapeType="1"/>
            </p:cNvSpPr>
            <p:nvPr/>
          </p:nvSpPr>
          <p:spPr bwMode="auto">
            <a:xfrm>
              <a:off x="563"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2" name="Line 29">
              <a:extLst>
                <a:ext uri="{FF2B5EF4-FFF2-40B4-BE49-F238E27FC236}">
                  <a16:creationId xmlns:a16="http://schemas.microsoft.com/office/drawing/2014/main" id="{B12E0D33-B5F8-3844-95FA-F59519F756B9}"/>
                </a:ext>
              </a:extLst>
            </p:cNvPr>
            <p:cNvSpPr>
              <a:spLocks noChangeShapeType="1"/>
            </p:cNvSpPr>
            <p:nvPr/>
          </p:nvSpPr>
          <p:spPr bwMode="auto">
            <a:xfrm>
              <a:off x="977"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3" name="Line 30">
              <a:extLst>
                <a:ext uri="{FF2B5EF4-FFF2-40B4-BE49-F238E27FC236}">
                  <a16:creationId xmlns:a16="http://schemas.microsoft.com/office/drawing/2014/main" id="{540160F5-4EA7-2443-B2EA-C5A814FF60D4}"/>
                </a:ext>
              </a:extLst>
            </p:cNvPr>
            <p:cNvSpPr>
              <a:spLocks noChangeShapeType="1"/>
            </p:cNvSpPr>
            <p:nvPr/>
          </p:nvSpPr>
          <p:spPr bwMode="auto">
            <a:xfrm>
              <a:off x="1410"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4" name="Text Box 31">
              <a:extLst>
                <a:ext uri="{FF2B5EF4-FFF2-40B4-BE49-F238E27FC236}">
                  <a16:creationId xmlns:a16="http://schemas.microsoft.com/office/drawing/2014/main" id="{0C968DDC-C076-2E45-B378-63502CA7F88C}"/>
                </a:ext>
              </a:extLst>
            </p:cNvPr>
            <p:cNvSpPr txBox="1">
              <a:spLocks noChangeArrowheads="1"/>
            </p:cNvSpPr>
            <p:nvPr/>
          </p:nvSpPr>
          <p:spPr bwMode="auto">
            <a:xfrm>
              <a:off x="1356" y="3372"/>
              <a:ext cx="2944" cy="53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Note that we have reduced the field of view of the sample</a:t>
              </a:r>
            </a:p>
          </p:txBody>
        </p:sp>
      </p:grpSp>
      <p:sp>
        <p:nvSpPr>
          <p:cNvPr id="45060" name="Text Box 33">
            <a:extLst>
              <a:ext uri="{FF2B5EF4-FFF2-40B4-BE49-F238E27FC236}">
                <a16:creationId xmlns:a16="http://schemas.microsoft.com/office/drawing/2014/main" id="{C5CD52C2-9114-CB47-AF89-F0B2DDD7D9EB}"/>
              </a:ext>
            </a:extLst>
          </p:cNvPr>
          <p:cNvSpPr txBox="1">
            <a:spLocks noChangeArrowheads="1"/>
          </p:cNvSpPr>
          <p:nvPr/>
        </p:nvSpPr>
        <p:spPr bwMode="auto">
          <a:xfrm>
            <a:off x="790575" y="5686425"/>
            <a:ext cx="532765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solidFill>
                  <a:srgbClr val="0066FF"/>
                </a:solidFill>
              </a:rPr>
              <a:t>Note #2: There will only be  a single zoom value where </a:t>
            </a:r>
          </a:p>
          <a:p>
            <a:pPr>
              <a:spcBef>
                <a:spcPct val="0"/>
              </a:spcBef>
              <a:buSzTx/>
              <a:buFontTx/>
              <a:buNone/>
              <a:defRPr/>
            </a:pPr>
            <a:r>
              <a:rPr lang="en-US" altLang="en-US" sz="1800">
                <a:solidFill>
                  <a:srgbClr val="0066FF"/>
                </a:solidFill>
              </a:rPr>
              <a:t>optimal resolution can be collected.</a:t>
            </a:r>
          </a:p>
        </p:txBody>
      </p:sp>
      <p:sp>
        <p:nvSpPr>
          <p:cNvPr id="45061" name="Line 34">
            <a:extLst>
              <a:ext uri="{FF2B5EF4-FFF2-40B4-BE49-F238E27FC236}">
                <a16:creationId xmlns:a16="http://schemas.microsoft.com/office/drawing/2014/main" id="{9A88E2AB-C00A-6B48-AA60-6FE8EF45BEE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BB05FFF-5B08-5D47-9759-E2A255DD0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421" y="4976351"/>
            <a:ext cx="1912938" cy="17398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3" name="Picture 3">
            <a:extLst>
              <a:ext uri="{FF2B5EF4-FFF2-40B4-BE49-F238E27FC236}">
                <a16:creationId xmlns:a16="http://schemas.microsoft.com/office/drawing/2014/main" id="{17AD0A5B-C482-A441-A9DD-4E58E877A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5013" y="3139875"/>
            <a:ext cx="3200400" cy="3132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4">
            <a:extLst>
              <a:ext uri="{FF2B5EF4-FFF2-40B4-BE49-F238E27FC236}">
                <a16:creationId xmlns:a16="http://schemas.microsoft.com/office/drawing/2014/main" id="{50EC3735-A0C8-C044-A48D-2A50D23FEE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1512" y="1797964"/>
            <a:ext cx="3629025" cy="31988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5" name="Picture 5">
            <a:extLst>
              <a:ext uri="{FF2B5EF4-FFF2-40B4-BE49-F238E27FC236}">
                <a16:creationId xmlns:a16="http://schemas.microsoft.com/office/drawing/2014/main" id="{02A47EC6-A307-4D4B-BDAD-5C66D92B80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1" y="2797493"/>
            <a:ext cx="2282952" cy="24682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6">
            <a:extLst>
              <a:ext uri="{FF2B5EF4-FFF2-40B4-BE49-F238E27FC236}">
                <a16:creationId xmlns:a16="http://schemas.microsoft.com/office/drawing/2014/main" id="{DBCF2E2F-F244-9346-B31F-61C3A19987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687388"/>
            <a:ext cx="2452688" cy="2432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7" name="Rectangle 7">
            <a:extLst>
              <a:ext uri="{FF2B5EF4-FFF2-40B4-BE49-F238E27FC236}">
                <a16:creationId xmlns:a16="http://schemas.microsoft.com/office/drawing/2014/main" id="{8EA1C96B-821F-8540-97F3-DFFB795B8D82}"/>
              </a:ext>
            </a:extLst>
          </p:cNvPr>
          <p:cNvSpPr>
            <a:spLocks noGrp="1" noChangeArrowheads="1"/>
          </p:cNvSpPr>
          <p:nvPr>
            <p:ph type="title"/>
          </p:nvPr>
        </p:nvSpPr>
        <p:spPr>
          <a:xfrm>
            <a:off x="-963168" y="-379809"/>
            <a:ext cx="5943600" cy="1143000"/>
          </a:xfrm>
        </p:spPr>
        <p:txBody>
          <a:bodyPr/>
          <a:lstStyle/>
          <a:p>
            <a:pPr>
              <a:defRPr/>
            </a:pPr>
            <a:r>
              <a:rPr lang="en-US" altLang="en-US" sz="2400" dirty="0"/>
              <a:t>3D imaging using CLSM</a:t>
            </a:r>
          </a:p>
        </p:txBody>
      </p:sp>
      <p:pic>
        <p:nvPicPr>
          <p:cNvPr id="2" name="Robapo (Converted).mov">
            <a:hlinkClick r:id="" action="ppaction://media"/>
            <a:extLst>
              <a:ext uri="{FF2B5EF4-FFF2-40B4-BE49-F238E27FC236}">
                <a16:creationId xmlns:a16="http://schemas.microsoft.com/office/drawing/2014/main" id="{7FEC56A9-F51C-C848-A9FB-34D4F6FB28C5}"/>
              </a:ext>
            </a:extLst>
          </p:cNvPr>
          <p:cNvPicPr>
            <a:picLocks noChangeAspect="1"/>
          </p:cNvPicPr>
          <p:nvPr>
            <a:vide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228601" y="485081"/>
            <a:ext cx="3430461" cy="25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otation (Converted).mov">
            <a:hlinkClick r:id="" action="ppaction://media"/>
            <a:extLst>
              <a:ext uri="{FF2B5EF4-FFF2-40B4-BE49-F238E27FC236}">
                <a16:creationId xmlns:a16="http://schemas.microsoft.com/office/drawing/2014/main" id="{D9B4CC46-EABC-E544-A750-18A3EC4FB716}"/>
              </a:ext>
            </a:extLst>
          </p:cNvPr>
          <p:cNvPicPr>
            <a:picLocks noChangeAspect="1"/>
          </p:cNvPicPr>
          <p:nvPr>
            <a:videoFile r:link="rId4"/>
            <p:extLst>
              <p:ext uri="{DAA4B4D4-6D71-4841-9C94-3DE7FCFB9230}">
                <p14:media xmlns:p14="http://schemas.microsoft.com/office/powerpoint/2010/main" r:link="rId3"/>
              </p:ext>
            </p:extLst>
          </p:nvPr>
        </p:nvPicPr>
        <p:blipFill>
          <a:blip r:embed="rId15">
            <a:extLst>
              <a:ext uri="{28A0092B-C50C-407E-A947-70E740481C1C}">
                <a14:useLocalDpi xmlns:a14="http://schemas.microsoft.com/office/drawing/2010/main" val="0"/>
              </a:ext>
            </a:extLst>
          </a:blip>
          <a:srcRect/>
          <a:stretch>
            <a:fillRect/>
          </a:stretch>
        </p:blipFill>
        <p:spPr bwMode="auto">
          <a:xfrm>
            <a:off x="2786729" y="4515754"/>
            <a:ext cx="2340102" cy="182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stam 20x movie A compressed (Converted).mov">
            <a:hlinkClick r:id="" action="ppaction://media"/>
            <a:extLst>
              <a:ext uri="{FF2B5EF4-FFF2-40B4-BE49-F238E27FC236}">
                <a16:creationId xmlns:a16="http://schemas.microsoft.com/office/drawing/2014/main" id="{6151A502-681F-1B45-827A-10DCCB65870E}"/>
              </a:ext>
            </a:extLst>
          </p:cNvPr>
          <p:cNvPicPr>
            <a:picLocks noChangeAspect="1"/>
          </p:cNvPicPr>
          <p:nvPr>
            <a:videoFile r:link="rId6"/>
            <p:extLst>
              <p:ext uri="{DAA4B4D4-6D71-4841-9C94-3DE7FCFB9230}">
                <p14:media xmlns:p14="http://schemas.microsoft.com/office/powerpoint/2010/main" r:link="rId5"/>
              </p:ext>
            </p:extLst>
          </p:nvPr>
        </p:nvPicPr>
        <p:blipFill>
          <a:blip r:embed="rId16">
            <a:extLst>
              <a:ext uri="{28A0092B-C50C-407E-A947-70E740481C1C}">
                <a14:useLocalDpi xmlns:a14="http://schemas.microsoft.com/office/drawing/2010/main" val="0"/>
              </a:ext>
            </a:extLst>
          </a:blip>
          <a:srcRect/>
          <a:stretch>
            <a:fillRect/>
          </a:stretch>
        </p:blipFill>
        <p:spPr bwMode="auto">
          <a:xfrm>
            <a:off x="4303713" y="4891"/>
            <a:ext cx="16462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9BB2F3D-643C-7A48-B93D-AD83A948A729}"/>
              </a:ext>
            </a:extLst>
          </p:cNvPr>
          <p:cNvSpPr txBox="1"/>
          <p:nvPr/>
        </p:nvSpPr>
        <p:spPr>
          <a:xfrm>
            <a:off x="3956780" y="6454604"/>
            <a:ext cx="4554452" cy="261610"/>
          </a:xfrm>
          <a:prstGeom prst="rect">
            <a:avLst/>
          </a:prstGeom>
          <a:noFill/>
        </p:spPr>
        <p:txBody>
          <a:bodyPr wrap="none" rtlCol="0">
            <a:spAutoFit/>
          </a:bodyPr>
          <a:lstStyle/>
          <a:p>
            <a:r>
              <a:rPr lang="en-US" sz="1100" dirty="0"/>
              <a:t>Videos made on </a:t>
            </a:r>
            <a:r>
              <a:rPr lang="en-US" sz="1100" dirty="0" err="1"/>
              <a:t>Biorad</a:t>
            </a:r>
            <a:r>
              <a:rPr lang="en-US" sz="11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par>
                                <p:cTn id="7" presetID="1" presetClass="mediacall" presetSubtype="0" fill="hold" nodeType="withEffect">
                                  <p:stCondLst>
                                    <p:cond delay="0"/>
                                  </p:stCondLst>
                                  <p:childTnLst>
                                    <p:cmd type="call" cmd="playFrom(0.0)">
                                      <p:cBhvr>
                                        <p:cTn id="8" dur="2300" fill="hold"/>
                                        <p:tgtEl>
                                          <p:spTgt spid="3"/>
                                        </p:tgtEl>
                                      </p:cBhvr>
                                    </p:cmd>
                                  </p:childTnLst>
                                </p:cTn>
                              </p:par>
                              <p:par>
                                <p:cTn id="9" presetID="1" presetClass="mediacall" presetSubtype="0" fill="hold" nodeType="withEffect">
                                  <p:stCondLst>
                                    <p:cond delay="0"/>
                                  </p:stCondLst>
                                  <p:childTnLst>
                                    <p:cmd type="call" cmd="playFrom(0.0)">
                                      <p:cBhvr>
                                        <p:cTn id="10"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FDE686-3910-B247-BC60-333885352FA2}"/>
              </a:ext>
            </a:extLst>
          </p:cNvPr>
          <p:cNvSpPr>
            <a:spLocks noGrp="1" noChangeArrowheads="1"/>
          </p:cNvSpPr>
          <p:nvPr>
            <p:ph type="ctrTitle"/>
          </p:nvPr>
        </p:nvSpPr>
        <p:spPr>
          <a:xfrm>
            <a:off x="534988" y="204788"/>
            <a:ext cx="8131175" cy="823912"/>
          </a:xfrm>
        </p:spPr>
        <p:txBody>
          <a:bodyPr/>
          <a:lstStyle/>
          <a:p>
            <a:pPr>
              <a:defRPr/>
            </a:pPr>
            <a:r>
              <a:rPr lang="en-US" altLang="en-US" sz="2800"/>
              <a:t>Benefits of Confocal Microscopy</a:t>
            </a:r>
          </a:p>
        </p:txBody>
      </p:sp>
      <p:sp>
        <p:nvSpPr>
          <p:cNvPr id="5123" name="Rectangle 3">
            <a:extLst>
              <a:ext uri="{FF2B5EF4-FFF2-40B4-BE49-F238E27FC236}">
                <a16:creationId xmlns:a16="http://schemas.microsoft.com/office/drawing/2014/main" id="{109512BF-2BD7-FC4A-8AD2-9C3F27C187DB}"/>
              </a:ext>
            </a:extLst>
          </p:cNvPr>
          <p:cNvSpPr>
            <a:spLocks noGrp="1" noChangeArrowheads="1"/>
          </p:cNvSpPr>
          <p:nvPr>
            <p:ph type="subTitle" idx="1"/>
          </p:nvPr>
        </p:nvSpPr>
        <p:spPr>
          <a:xfrm>
            <a:off x="990600" y="1600200"/>
            <a:ext cx="7315200" cy="1752600"/>
          </a:xfrm>
        </p:spPr>
        <p:txBody>
          <a:bodyPr/>
          <a:lstStyle/>
          <a:p>
            <a:pPr marL="342900" indent="-342900" algn="l">
              <a:buFontTx/>
              <a:buChar char="•"/>
              <a:defRPr/>
            </a:pPr>
            <a:r>
              <a:rPr lang="en-US" altLang="en-US" sz="2800"/>
              <a:t>Reduced blurring of the image from light scattering</a:t>
            </a:r>
          </a:p>
          <a:p>
            <a:pPr marL="342900" indent="-342900" algn="l">
              <a:buFontTx/>
              <a:buChar char="•"/>
              <a:defRPr/>
            </a:pPr>
            <a:r>
              <a:rPr lang="en-US" altLang="en-US" sz="2800"/>
              <a:t>Increased effective resolution</a:t>
            </a:r>
          </a:p>
          <a:p>
            <a:pPr marL="342900" indent="-342900" algn="l">
              <a:buFontTx/>
              <a:buChar char="•"/>
              <a:defRPr/>
            </a:pPr>
            <a:r>
              <a:rPr lang="en-US" altLang="en-US" sz="2800"/>
              <a:t>Improved signal to noise ratio</a:t>
            </a:r>
          </a:p>
          <a:p>
            <a:pPr marL="342900" indent="-342900" algn="l">
              <a:buFontTx/>
              <a:buChar char="•"/>
              <a:defRPr/>
            </a:pPr>
            <a:r>
              <a:rPr lang="en-US" altLang="en-US" sz="2800"/>
              <a:t>Clear examination of thick specimens</a:t>
            </a:r>
          </a:p>
          <a:p>
            <a:pPr marL="342900" indent="-342900" algn="l">
              <a:buFontTx/>
              <a:buChar char="•"/>
              <a:defRPr/>
            </a:pPr>
            <a:r>
              <a:rPr lang="en-US" altLang="en-US" sz="2800"/>
              <a:t>Z-axis scanning</a:t>
            </a:r>
          </a:p>
          <a:p>
            <a:pPr marL="342900" indent="-342900" algn="l">
              <a:buFontTx/>
              <a:buChar char="•"/>
              <a:defRPr/>
            </a:pPr>
            <a:r>
              <a:rPr lang="en-US" altLang="en-US" sz="2800"/>
              <a:t>Depth perception in Z-sectioned images</a:t>
            </a:r>
          </a:p>
          <a:p>
            <a:pPr marL="342900" indent="-342900" algn="l">
              <a:buFontTx/>
              <a:buChar char="•"/>
              <a:defRPr/>
            </a:pPr>
            <a:r>
              <a:rPr lang="en-US" altLang="en-US" sz="2800"/>
              <a:t>Magnification can be adjusted electronically</a:t>
            </a:r>
          </a:p>
        </p:txBody>
      </p:sp>
      <p:sp>
        <p:nvSpPr>
          <p:cNvPr id="5124" name="Line 4">
            <a:extLst>
              <a:ext uri="{FF2B5EF4-FFF2-40B4-BE49-F238E27FC236}">
                <a16:creationId xmlns:a16="http://schemas.microsoft.com/office/drawing/2014/main" id="{48220C7A-25D2-6844-BC6C-AF5B2A7EA6A4}"/>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03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D3A01 animation 2 (Converted)">
            <a:hlinkClick r:id="" action="ppaction://media"/>
            <a:extLst>
              <a:ext uri="{FF2B5EF4-FFF2-40B4-BE49-F238E27FC236}">
                <a16:creationId xmlns:a16="http://schemas.microsoft.com/office/drawing/2014/main" id="{AB9AAED2-8971-0B47-AAE6-0ABFA84FB3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08121" y="567500"/>
            <a:ext cx="5062855" cy="3616325"/>
          </a:xfrm>
          <a:prstGeom prst="rect">
            <a:avLst/>
          </a:prstGeom>
        </p:spPr>
      </p:pic>
      <p:sp>
        <p:nvSpPr>
          <p:cNvPr id="47106" name="Title 1">
            <a:extLst>
              <a:ext uri="{FF2B5EF4-FFF2-40B4-BE49-F238E27FC236}">
                <a16:creationId xmlns:a16="http://schemas.microsoft.com/office/drawing/2014/main" id="{442E8262-3A25-154B-B663-827766BB0F27}"/>
              </a:ext>
            </a:extLst>
          </p:cNvPr>
          <p:cNvSpPr>
            <a:spLocks noGrp="1"/>
          </p:cNvSpPr>
          <p:nvPr>
            <p:ph type="title"/>
          </p:nvPr>
        </p:nvSpPr>
        <p:spPr>
          <a:xfrm>
            <a:off x="331788" y="0"/>
            <a:ext cx="4876800" cy="803275"/>
          </a:xfrm>
        </p:spPr>
        <p:txBody>
          <a:bodyPr/>
          <a:lstStyle/>
          <a:p>
            <a:pPr>
              <a:defRPr/>
            </a:pPr>
            <a:r>
              <a:rPr lang="en-US" altLang="en-US" dirty="0"/>
              <a:t>Live Human Neutrophils</a:t>
            </a:r>
          </a:p>
        </p:txBody>
      </p:sp>
      <p:pic>
        <p:nvPicPr>
          <p:cNvPr id="4" name="ppzd3a.mp4">
            <a:hlinkClick r:id="" action="ppaction://media"/>
            <a:extLst>
              <a:ext uri="{FF2B5EF4-FFF2-40B4-BE49-F238E27FC236}">
                <a16:creationId xmlns:a16="http://schemas.microsoft.com/office/drawing/2014/main" id="{542608FA-F7F0-8840-9020-0B3AFFE20911}"/>
              </a:ext>
            </a:extLst>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96850" y="715201"/>
            <a:ext cx="3930587" cy="39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a:extLst>
              <a:ext uri="{FF2B5EF4-FFF2-40B4-BE49-F238E27FC236}">
                <a16:creationId xmlns:a16="http://schemas.microsoft.com/office/drawing/2014/main" id="{2185EE4F-9F5D-E54F-980D-BB77A7023D4F}"/>
              </a:ext>
            </a:extLst>
          </p:cNvPr>
          <p:cNvSpPr txBox="1">
            <a:spLocks noChangeArrowheads="1"/>
          </p:cNvSpPr>
          <p:nvPr/>
        </p:nvSpPr>
        <p:spPr bwMode="auto">
          <a:xfrm>
            <a:off x="525590" y="5213509"/>
            <a:ext cx="270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dirty="0"/>
              <a:t>Phagocytosing yeast</a:t>
            </a:r>
          </a:p>
        </p:txBody>
      </p:sp>
      <p:sp>
        <p:nvSpPr>
          <p:cNvPr id="94212" name="TextBox 5">
            <a:extLst>
              <a:ext uri="{FF2B5EF4-FFF2-40B4-BE49-F238E27FC236}">
                <a16:creationId xmlns:a16="http://schemas.microsoft.com/office/drawing/2014/main" id="{9A854741-3AEE-1349-B07F-A432A37BEA26}"/>
              </a:ext>
            </a:extLst>
          </p:cNvPr>
          <p:cNvSpPr txBox="1">
            <a:spLocks noChangeArrowheads="1"/>
          </p:cNvSpPr>
          <p:nvPr/>
        </p:nvSpPr>
        <p:spPr bwMode="auto">
          <a:xfrm>
            <a:off x="87313" y="6030913"/>
            <a:ext cx="905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i="1"/>
              <a:t>Reference: </a:t>
            </a:r>
            <a:r>
              <a:rPr lang="en-US" altLang="en-US" sz="1400" i="1"/>
              <a:t>Bassoe-C-F, Nianyu Li, Kathy Ragheb, Gretchen Lawler, Jennie Sturgis, </a:t>
            </a:r>
            <a:r>
              <a:rPr lang="en-US" altLang="en-US" sz="1400" b="1" i="1"/>
              <a:t>J. Paul Robinson</a:t>
            </a:r>
            <a:r>
              <a:rPr lang="en-US" altLang="en-US" sz="1400" i="1"/>
              <a:t>, Cytometric Investigations of Phagosomes, Mitochondria and Acidic Granules in Human neutrophils. Cytometry 2003:51B:21-29. </a:t>
            </a:r>
          </a:p>
        </p:txBody>
      </p:sp>
      <p:pic>
        <p:nvPicPr>
          <p:cNvPr id="3" name="js-cheek epithelial  cell movie (Converted)">
            <a:hlinkClick r:id="" action="ppaction://media"/>
            <a:extLst>
              <a:ext uri="{FF2B5EF4-FFF2-40B4-BE49-F238E27FC236}">
                <a16:creationId xmlns:a16="http://schemas.microsoft.com/office/drawing/2014/main" id="{2D46AA83-F9A0-8349-8DAB-5E9EE022169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78004" y="3284047"/>
            <a:ext cx="2569146" cy="2569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 fill="hold"/>
                                        <p:tgtEl>
                                          <p:spTgt spid="4"/>
                                        </p:tgtEl>
                                      </p:cBhvr>
                                    </p:cmd>
                                  </p:childTnLst>
                                </p:cTn>
                              </p:par>
                              <p:par>
                                <p:cTn id="7" presetID="1" presetClass="mediacall" presetSubtype="0" fill="hold" nodeType="withEffect">
                                  <p:stCondLst>
                                    <p:cond delay="0"/>
                                  </p:stCondLst>
                                  <p:childTnLst>
                                    <p:cmd type="call" cmd="playFrom(0.0)">
                                      <p:cBhvr>
                                        <p:cTn id="8" dur="12800" fill="hold"/>
                                        <p:tgtEl>
                                          <p:spTgt spid="7"/>
                                        </p:tgtEl>
                                      </p:cBhvr>
                                    </p:cmd>
                                  </p:childTnLst>
                                </p:cTn>
                              </p:par>
                            </p:childTnLst>
                          </p:cTn>
                        </p:par>
                        <p:par>
                          <p:cTn id="9" fill="hold">
                            <p:stCondLst>
                              <p:cond delay="12800"/>
                            </p:stCondLst>
                            <p:childTnLst>
                              <p:par>
                                <p:cTn id="10" presetID="1" presetClass="mediacall" presetSubtype="0" fill="hold" nodeType="afterEffect">
                                  <p:stCondLst>
                                    <p:cond delay="0"/>
                                  </p:stCondLst>
                                  <p:childTnLst>
                                    <p:cmd type="call" cmd="playFrom(0.0)">
                                      <p:cBhvr>
                                        <p:cTn id="11" dur="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cTn>
                <p:tgtEl>
                  <p:spTgt spid="7"/>
                </p:tgtEl>
              </p:cMediaNode>
            </p:video>
            <p:video>
              <p:cMediaNode vol="80000">
                <p:cTn id="24" repeatCount="indefinite" fill="remove"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1F9D73B-0F18-744B-A490-3E43D03BC057}"/>
              </a:ext>
            </a:extLst>
          </p:cNvPr>
          <p:cNvSpPr>
            <a:spLocks noGrp="1"/>
          </p:cNvSpPr>
          <p:nvPr>
            <p:ph type="title"/>
          </p:nvPr>
        </p:nvSpPr>
        <p:spPr>
          <a:xfrm>
            <a:off x="581025" y="0"/>
            <a:ext cx="7772400" cy="803275"/>
          </a:xfrm>
        </p:spPr>
        <p:txBody>
          <a:bodyPr/>
          <a:lstStyle/>
          <a:p>
            <a:pPr>
              <a:defRPr/>
            </a:pPr>
            <a:r>
              <a:rPr lang="en-US" altLang="en-US"/>
              <a:t>Cells in ECM</a:t>
            </a:r>
          </a:p>
        </p:txBody>
      </p:sp>
      <p:pic>
        <p:nvPicPr>
          <p:cNvPr id="3" name="movie008.mpg">
            <a:hlinkClick r:id="" action="ppaction://media"/>
            <a:extLst>
              <a:ext uri="{FF2B5EF4-FFF2-40B4-BE49-F238E27FC236}">
                <a16:creationId xmlns:a16="http://schemas.microsoft.com/office/drawing/2014/main" id="{F1DF9EE3-ABF9-0A4E-B741-62BE44565C30}"/>
              </a:ext>
            </a:extLst>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91770" y="986155"/>
            <a:ext cx="3537077" cy="353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L_HOECHST">
            <a:hlinkClick r:id="" action="ppaction://media"/>
            <a:extLst>
              <a:ext uri="{FF2B5EF4-FFF2-40B4-BE49-F238E27FC236}">
                <a16:creationId xmlns:a16="http://schemas.microsoft.com/office/drawing/2014/main" id="{49547034-24AA-C949-858C-2FC3183A7B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67225" y="1042436"/>
            <a:ext cx="4263987" cy="3597740"/>
          </a:xfrm>
          <a:prstGeom prst="rect">
            <a:avLst/>
          </a:prstGeom>
        </p:spPr>
      </p:pic>
      <p:sp>
        <p:nvSpPr>
          <p:cNvPr id="2" name="TextBox 1">
            <a:extLst>
              <a:ext uri="{FF2B5EF4-FFF2-40B4-BE49-F238E27FC236}">
                <a16:creationId xmlns:a16="http://schemas.microsoft.com/office/drawing/2014/main" id="{ABCC2E70-7C99-0C43-9B5F-0862214B9EAC}"/>
              </a:ext>
            </a:extLst>
          </p:cNvPr>
          <p:cNvSpPr txBox="1"/>
          <p:nvPr/>
        </p:nvSpPr>
        <p:spPr>
          <a:xfrm>
            <a:off x="1143540" y="5871845"/>
            <a:ext cx="6541086" cy="338554"/>
          </a:xfrm>
          <a:prstGeom prst="rect">
            <a:avLst/>
          </a:prstGeom>
          <a:noFill/>
        </p:spPr>
        <p:txBody>
          <a:bodyPr wrap="none" rtlCol="0">
            <a:spAutoFit/>
          </a:bodyPr>
          <a:lstStyle/>
          <a:p>
            <a:r>
              <a:rPr lang="en-US" sz="1600" dirty="0"/>
              <a:t>Videos made on </a:t>
            </a:r>
            <a:r>
              <a:rPr lang="en-US" sz="1600" dirty="0" err="1"/>
              <a:t>Biorad</a:t>
            </a:r>
            <a:r>
              <a:rPr lang="en-US" sz="1600" dirty="0"/>
              <a:t> 1024 Confocal in Robinson Lab, Purdue ~1996-1999</a:t>
            </a:r>
          </a:p>
        </p:txBody>
      </p:sp>
      <p:sp>
        <p:nvSpPr>
          <p:cNvPr id="4" name="TextBox 3">
            <a:extLst>
              <a:ext uri="{FF2B5EF4-FFF2-40B4-BE49-F238E27FC236}">
                <a16:creationId xmlns:a16="http://schemas.microsoft.com/office/drawing/2014/main" id="{63E8E0C5-4992-A3C1-97D6-A51DEA3AB6DC}"/>
              </a:ext>
            </a:extLst>
          </p:cNvPr>
          <p:cNvSpPr txBox="1"/>
          <p:nvPr/>
        </p:nvSpPr>
        <p:spPr>
          <a:xfrm>
            <a:off x="390382" y="4987648"/>
            <a:ext cx="3916329" cy="338554"/>
          </a:xfrm>
          <a:prstGeom prst="rect">
            <a:avLst/>
          </a:prstGeom>
          <a:noFill/>
        </p:spPr>
        <p:txBody>
          <a:bodyPr wrap="none" rtlCol="0">
            <a:spAutoFit/>
          </a:bodyPr>
          <a:lstStyle/>
          <a:p>
            <a:r>
              <a:rPr lang="en-US" sz="1600" dirty="0"/>
              <a:t>Studies with Dr. Sherry Harbin, Purdue BME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par>
                                <p:cTn id="7" presetID="1" presetClass="mediacall" presetSubtype="0" fill="hold" nodeType="withEffect">
                                  <p:stCondLst>
                                    <p:cond delay="0"/>
                                  </p:stCondLst>
                                  <p:childTnLst>
                                    <p:cmd type="call" cmd="playFrom(0.0)">
                                      <p:cBhvr>
                                        <p:cTn id="8" dur="52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A79025-A70D-E94D-B81B-C92CEEDAEA50}"/>
              </a:ext>
            </a:extLst>
          </p:cNvPr>
          <p:cNvSpPr>
            <a:spLocks noGrp="1" noChangeArrowheads="1"/>
          </p:cNvSpPr>
          <p:nvPr>
            <p:ph type="title"/>
          </p:nvPr>
        </p:nvSpPr>
        <p:spPr>
          <a:xfrm>
            <a:off x="685800" y="0"/>
            <a:ext cx="7772400" cy="1143000"/>
          </a:xfrm>
        </p:spPr>
        <p:txBody>
          <a:bodyPr/>
          <a:lstStyle/>
          <a:p>
            <a:pPr>
              <a:defRPr/>
            </a:pPr>
            <a:r>
              <a:rPr lang="en-US" altLang="en-US"/>
              <a:t>Reflection Imaging</a:t>
            </a:r>
          </a:p>
        </p:txBody>
      </p:sp>
      <p:sp>
        <p:nvSpPr>
          <p:cNvPr id="49155" name="Rectangle 3">
            <a:extLst>
              <a:ext uri="{FF2B5EF4-FFF2-40B4-BE49-F238E27FC236}">
                <a16:creationId xmlns:a16="http://schemas.microsoft.com/office/drawing/2014/main" id="{653A0250-DB8C-7B43-BC59-1C266809CF9D}"/>
              </a:ext>
            </a:extLst>
          </p:cNvPr>
          <p:cNvSpPr>
            <a:spLocks noGrp="1" noChangeArrowheads="1"/>
          </p:cNvSpPr>
          <p:nvPr>
            <p:ph type="body" idx="1"/>
          </p:nvPr>
        </p:nvSpPr>
        <p:spPr>
          <a:xfrm>
            <a:off x="611188" y="1524000"/>
            <a:ext cx="7772400" cy="4114800"/>
          </a:xfrm>
        </p:spPr>
        <p:txBody>
          <a:bodyPr/>
          <a:lstStyle/>
          <a:p>
            <a:pPr>
              <a:buFontTx/>
              <a:buNone/>
              <a:defRPr/>
            </a:pPr>
            <a:r>
              <a:rPr lang="en-US" altLang="en-US" sz="2800" b="1"/>
              <a:t>Backscattered light imaging</a:t>
            </a:r>
            <a:endParaRPr lang="en-US" altLang="en-US" sz="2800"/>
          </a:p>
          <a:p>
            <a:pPr>
              <a:buFontTx/>
              <a:buNone/>
              <a:defRPr/>
            </a:pPr>
            <a:r>
              <a:rPr lang="en-US" altLang="en-US" sz="2800"/>
              <a:t>Same wavelength as excitation</a:t>
            </a:r>
          </a:p>
          <a:p>
            <a:pPr>
              <a:buFontTx/>
              <a:buNone/>
              <a:defRPr/>
            </a:pPr>
            <a:r>
              <a:rPr lang="en-US" altLang="en-US" sz="2800" u="sng"/>
              <a:t>Advantages</a:t>
            </a:r>
            <a:r>
              <a:rPr lang="en-US" altLang="en-US" sz="2800"/>
              <a:t>: </a:t>
            </a:r>
            <a:r>
              <a:rPr lang="en-US" altLang="en-US" sz="2400">
                <a:solidFill>
                  <a:schemeClr val="hlink"/>
                </a:solidFill>
              </a:rPr>
              <a:t>no photobleaching</a:t>
            </a:r>
            <a:r>
              <a:rPr lang="en-US" altLang="en-US" sz="2800"/>
              <a:t> since not using a photo-probe (</a:t>
            </a:r>
            <a:r>
              <a:rPr lang="en-US" altLang="en-US" sz="2800" u="sng"/>
              <a:t>note</a:t>
            </a:r>
            <a:r>
              <a:rPr lang="en-US" altLang="en-US" sz="2800"/>
              <a:t>: does not mean no possible damage to specimen)</a:t>
            </a:r>
          </a:p>
          <a:p>
            <a:pPr>
              <a:buFontTx/>
              <a:buNone/>
              <a:defRPr/>
            </a:pPr>
            <a:r>
              <a:rPr lang="en-US" altLang="en-US" sz="2800" u="sng"/>
              <a:t>Problems</a:t>
            </a:r>
            <a:r>
              <a:rPr lang="en-US" altLang="en-US" sz="2800"/>
              <a:t>: optical reflections from components of microscope</a:t>
            </a:r>
          </a:p>
        </p:txBody>
      </p:sp>
      <p:sp>
        <p:nvSpPr>
          <p:cNvPr id="49156" name="Line 4">
            <a:extLst>
              <a:ext uri="{FF2B5EF4-FFF2-40B4-BE49-F238E27FC236}">
                <a16:creationId xmlns:a16="http://schemas.microsoft.com/office/drawing/2014/main" id="{7527D80B-BE78-0446-8DAC-431C6DE19D1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5CF724-7017-0142-9E31-98208167DB5B}"/>
              </a:ext>
            </a:extLst>
          </p:cNvPr>
          <p:cNvSpPr>
            <a:spLocks noGrp="1" noChangeArrowheads="1"/>
          </p:cNvSpPr>
          <p:nvPr>
            <p:ph type="title"/>
          </p:nvPr>
        </p:nvSpPr>
        <p:spPr>
          <a:xfrm>
            <a:off x="0" y="342900"/>
            <a:ext cx="9144000" cy="1143000"/>
          </a:xfrm>
        </p:spPr>
        <p:txBody>
          <a:bodyPr/>
          <a:lstStyle/>
          <a:p>
            <a:pPr>
              <a:defRPr/>
            </a:pPr>
            <a:r>
              <a:rPr lang="en-US" altLang="en-US" sz="2800"/>
              <a:t>CLSM can utilize </a:t>
            </a:r>
            <a:r>
              <a:rPr lang="pl-PL" altLang="en-US" sz="2800"/>
              <a:t>autofluorescence</a:t>
            </a:r>
            <a:r>
              <a:rPr lang="en-US" altLang="en-US" sz="2800"/>
              <a:t>:</a:t>
            </a:r>
            <a:br>
              <a:rPr lang="en-US" altLang="en-US" sz="2800"/>
            </a:br>
            <a:br>
              <a:rPr lang="en-US" altLang="en-US" sz="2800"/>
            </a:br>
            <a:r>
              <a:rPr lang="en-US" altLang="en-US" sz="2800"/>
              <a:t> Example - topography of SIS</a:t>
            </a:r>
          </a:p>
        </p:txBody>
      </p:sp>
      <p:sp>
        <p:nvSpPr>
          <p:cNvPr id="50179" name="Text Box 3">
            <a:extLst>
              <a:ext uri="{FF2B5EF4-FFF2-40B4-BE49-F238E27FC236}">
                <a16:creationId xmlns:a16="http://schemas.microsoft.com/office/drawing/2014/main" id="{78D9ADF7-6FA2-1346-B983-B072A74B0725}"/>
              </a:ext>
            </a:extLst>
          </p:cNvPr>
          <p:cNvSpPr txBox="1">
            <a:spLocks noChangeArrowheads="1"/>
          </p:cNvSpPr>
          <p:nvPr/>
        </p:nvSpPr>
        <p:spPr bwMode="auto">
          <a:xfrm>
            <a:off x="2209800" y="5462588"/>
            <a:ext cx="191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Raw image</a:t>
            </a:r>
            <a:endParaRPr lang="en-US" altLang="en-US" sz="2800">
              <a:latin typeface="Tahoma" charset="0"/>
            </a:endParaRPr>
          </a:p>
        </p:txBody>
      </p:sp>
      <p:sp>
        <p:nvSpPr>
          <p:cNvPr id="50180" name="Text Box 4">
            <a:extLst>
              <a:ext uri="{FF2B5EF4-FFF2-40B4-BE49-F238E27FC236}">
                <a16:creationId xmlns:a16="http://schemas.microsoft.com/office/drawing/2014/main" id="{0385F981-CB75-D346-9065-E78089C24850}"/>
              </a:ext>
            </a:extLst>
          </p:cNvPr>
          <p:cNvSpPr txBox="1">
            <a:spLocks noChangeArrowheads="1"/>
          </p:cNvSpPr>
          <p:nvPr/>
        </p:nvSpPr>
        <p:spPr bwMode="auto">
          <a:xfrm>
            <a:off x="4419600" y="5473700"/>
            <a:ext cx="324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Deconvolved image</a:t>
            </a:r>
            <a:endParaRPr lang="en-US" altLang="en-US" sz="2800">
              <a:latin typeface="Tahoma" charset="0"/>
            </a:endParaRPr>
          </a:p>
        </p:txBody>
      </p:sp>
      <p:sp>
        <p:nvSpPr>
          <p:cNvPr id="50181" name="Line 7">
            <a:extLst>
              <a:ext uri="{FF2B5EF4-FFF2-40B4-BE49-F238E27FC236}">
                <a16:creationId xmlns:a16="http://schemas.microsoft.com/office/drawing/2014/main" id="{C95E52B9-1DD8-FD4E-AF02-E8A66133D1EE}"/>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5000" name="sis_af_02.mp4">
            <a:hlinkClick r:id="" action="ppaction://media"/>
            <a:extLst>
              <a:ext uri="{FF2B5EF4-FFF2-40B4-BE49-F238E27FC236}">
                <a16:creationId xmlns:a16="http://schemas.microsoft.com/office/drawing/2014/main" id="{B74FF351-15FD-7D4E-96F5-662C61CE2D0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3438" y="16319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sis_af_02.mp4">
            <a:hlinkClick r:id="" action="ppaction://media"/>
            <a:extLst>
              <a:ext uri="{FF2B5EF4-FFF2-40B4-BE49-F238E27FC236}">
                <a16:creationId xmlns:a16="http://schemas.microsoft.com/office/drawing/2014/main" id="{99027D80-2914-BF47-8EE4-13981E04B4D2}"/>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587875" y="16446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570667-4A0B-004E-8A37-E718FA9229A8}"/>
              </a:ext>
            </a:extLst>
          </p:cNvPr>
          <p:cNvSpPr txBox="1"/>
          <p:nvPr/>
        </p:nvSpPr>
        <p:spPr>
          <a:xfrm>
            <a:off x="4852734" y="6288769"/>
            <a:ext cx="3916457" cy="369332"/>
          </a:xfrm>
          <a:prstGeom prst="rect">
            <a:avLst/>
          </a:prstGeom>
          <a:noFill/>
        </p:spPr>
        <p:txBody>
          <a:bodyPr wrap="none" rtlCol="0">
            <a:spAutoFit/>
          </a:bodyPr>
          <a:lstStyle/>
          <a:p>
            <a:r>
              <a:rPr lang="en-US" sz="900" b="1" dirty="0"/>
              <a:t>/Users/wombat/Syncplicity/PI4D image symposium materials/sis_af_02.mp4</a:t>
            </a:r>
            <a:endParaRPr lang="en-US" sz="900" dirty="0"/>
          </a:p>
          <a:p>
            <a:endParaRPr lang="en-US" sz="900" dirty="0"/>
          </a:p>
        </p:txBody>
      </p:sp>
      <p:sp>
        <p:nvSpPr>
          <p:cNvPr id="10" name="TextBox 9">
            <a:extLst>
              <a:ext uri="{FF2B5EF4-FFF2-40B4-BE49-F238E27FC236}">
                <a16:creationId xmlns:a16="http://schemas.microsoft.com/office/drawing/2014/main" id="{FF00659E-2B90-DF42-921F-1693D9083787}"/>
              </a:ext>
            </a:extLst>
          </p:cNvPr>
          <p:cNvSpPr txBox="1"/>
          <p:nvPr/>
        </p:nvSpPr>
        <p:spPr>
          <a:xfrm>
            <a:off x="567955" y="5790618"/>
            <a:ext cx="8008090" cy="461665"/>
          </a:xfrm>
          <a:prstGeom prst="rect">
            <a:avLst/>
          </a:prstGeom>
          <a:noFill/>
        </p:spPr>
        <p:txBody>
          <a:bodyPr wrap="none" rtlCol="0">
            <a:spAutoFit/>
          </a:bodyPr>
          <a:lstStyle/>
          <a:p>
            <a:r>
              <a:rPr lang="en-US" dirty="0"/>
              <a:t>Video made on </a:t>
            </a:r>
            <a:r>
              <a:rPr lang="en-US" dirty="0" err="1"/>
              <a:t>Biorad</a:t>
            </a:r>
            <a:r>
              <a:rPr lang="en-US"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7" fill="hold"/>
                                        <p:tgtEl>
                                          <p:spTgt spid="85002"/>
                                        </p:tgtEl>
                                      </p:cBhvr>
                                    </p:cmd>
                                  </p:childTnLst>
                                </p:cTn>
                              </p:par>
                              <p:par>
                                <p:cTn id="7" presetID="1" presetClass="mediacall" presetSubtype="0" fill="hold" nodeType="withEffect">
                                  <p:stCondLst>
                                    <p:cond delay="0"/>
                                  </p:stCondLst>
                                  <p:childTnLst>
                                    <p:cmd type="call" cmd="playFrom(0.0)">
                                      <p:cBhvr>
                                        <p:cTn id="8" dur="18267" fill="hold"/>
                                        <p:tgtEl>
                                          <p:spTgt spid="850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5002"/>
                </p:tgtEl>
              </p:cMediaNode>
            </p:video>
            <p:seq concurrent="1" nextAc="seek">
              <p:cTn id="10" restart="whenNotActive" fill="hold" evtFilter="cancelBubble" nodeType="interactiveSeq">
                <p:stCondLst>
                  <p:cond evt="onClick" delay="0">
                    <p:tgtEl>
                      <p:spTgt spid="850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5002"/>
                                        </p:tgtEl>
                                      </p:cBhvr>
                                    </p:cmd>
                                  </p:childTnLst>
                                </p:cTn>
                              </p:par>
                            </p:childTnLst>
                          </p:cTn>
                        </p:par>
                      </p:childTnLst>
                    </p:cTn>
                  </p:par>
                </p:childTnLst>
              </p:cTn>
              <p:nextCondLst>
                <p:cond evt="onClick" delay="0">
                  <p:tgtEl>
                    <p:spTgt spid="85002"/>
                  </p:tgtEl>
                </p:cond>
              </p:nextCondLst>
            </p:seq>
            <p:video>
              <p:cMediaNode>
                <p:cTn id="15" repeatCount="indefinite" fill="hold" display="0">
                  <p:stCondLst>
                    <p:cond delay="indefinite"/>
                  </p:stCondLst>
                </p:cTn>
                <p:tgtEl>
                  <p:spTgt spid="85000"/>
                </p:tgtEl>
              </p:cMediaNode>
            </p:video>
            <p:seq concurrent="1" nextAc="seek">
              <p:cTn id="16" restart="whenNotActive" fill="hold" evtFilter="cancelBubble" nodeType="interactiveSeq">
                <p:stCondLst>
                  <p:cond evt="onClick" delay="0">
                    <p:tgtEl>
                      <p:spTgt spid="8500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5000"/>
                                        </p:tgtEl>
                                      </p:cBhvr>
                                    </p:cmd>
                                  </p:childTnLst>
                                </p:cTn>
                              </p:par>
                            </p:childTnLst>
                          </p:cTn>
                        </p:par>
                      </p:childTnLst>
                    </p:cTn>
                  </p:par>
                </p:childTnLst>
              </p:cTn>
              <p:nextCondLst>
                <p:cond evt="onClick" delay="0">
                  <p:tgtEl>
                    <p:spTgt spid="8500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2B01C82-31C7-9941-AAFD-CDA8D3D5C2BA}"/>
              </a:ext>
            </a:extLst>
          </p:cNvPr>
          <p:cNvSpPr>
            <a:spLocks noGrp="1" noChangeArrowheads="1"/>
          </p:cNvSpPr>
          <p:nvPr>
            <p:ph type="title"/>
          </p:nvPr>
        </p:nvSpPr>
        <p:spPr>
          <a:xfrm>
            <a:off x="0" y="347663"/>
            <a:ext cx="9144000" cy="733425"/>
          </a:xfrm>
          <a:extLst>
            <a:ext uri="{909E8E84-426E-40DD-AFC4-6F175D3DCCD1}">
              <a14:hiddenFill xmlns:a14="http://schemas.microsoft.com/office/drawing/2010/main">
                <a:solidFill>
                  <a:schemeClr val="accent1"/>
                </a:solidFill>
              </a14:hiddenFill>
            </a:ext>
          </a:extLst>
        </p:spPr>
        <p:txBody>
          <a:bodyPr lIns="91440" tIns="45720" rIns="91440" bIns="45720"/>
          <a:lstStyle/>
          <a:p>
            <a:pPr>
              <a:defRPr/>
            </a:pPr>
            <a:r>
              <a:rPr lang="en-US" altLang="en-US" sz="2500"/>
              <a:t>Backscattered light imaging – another CLSM modality</a:t>
            </a:r>
          </a:p>
        </p:txBody>
      </p:sp>
      <p:sp>
        <p:nvSpPr>
          <p:cNvPr id="51203" name="Text Box 4">
            <a:extLst>
              <a:ext uri="{FF2B5EF4-FFF2-40B4-BE49-F238E27FC236}">
                <a16:creationId xmlns:a16="http://schemas.microsoft.com/office/drawing/2014/main" id="{395C9051-96B9-9147-A24C-F6A8D034696D}"/>
              </a:ext>
            </a:extLst>
          </p:cNvPr>
          <p:cNvSpPr txBox="1">
            <a:spLocks noChangeArrowheads="1"/>
          </p:cNvSpPr>
          <p:nvPr/>
        </p:nvSpPr>
        <p:spPr bwMode="auto">
          <a:xfrm>
            <a:off x="3200400" y="4724400"/>
            <a:ext cx="5524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400">
                <a:latin typeface="Tahoma" charset="0"/>
              </a:rPr>
              <a:t>Collagen gel (ECM model) visualized by BSL-confocal microscopy. Volume- (left) and surface-rendering (right) of a confocal dataset.</a:t>
            </a:r>
          </a:p>
        </p:txBody>
      </p:sp>
      <p:pic>
        <p:nvPicPr>
          <p:cNvPr id="102403" name="Picture 5" descr="REF05">
            <a:extLst>
              <a:ext uri="{FF2B5EF4-FFF2-40B4-BE49-F238E27FC236}">
                <a16:creationId xmlns:a16="http://schemas.microsoft.com/office/drawing/2014/main" id="{CEB13E5B-FF76-9F43-8FE1-299956F6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743200"/>
            <a:ext cx="2179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a:extLst>
              <a:ext uri="{FF2B5EF4-FFF2-40B4-BE49-F238E27FC236}">
                <a16:creationId xmlns:a16="http://schemas.microsoft.com/office/drawing/2014/main" id="{8ABA020E-0E68-0A43-9992-6A59246AC738}"/>
              </a:ext>
            </a:extLst>
          </p:cNvPr>
          <p:cNvSpPr txBox="1">
            <a:spLocks noChangeArrowheads="1"/>
          </p:cNvSpPr>
          <p:nvPr/>
        </p:nvSpPr>
        <p:spPr bwMode="auto">
          <a:xfrm>
            <a:off x="533400" y="502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1800">
                <a:latin typeface="Tahoma" charset="0"/>
              </a:rPr>
              <a:t>Collagen gel – an optical section</a:t>
            </a:r>
          </a:p>
        </p:txBody>
      </p:sp>
      <p:sp>
        <p:nvSpPr>
          <p:cNvPr id="102405" name="AutoShape 7">
            <a:extLst>
              <a:ext uri="{FF2B5EF4-FFF2-40B4-BE49-F238E27FC236}">
                <a16:creationId xmlns:a16="http://schemas.microsoft.com/office/drawing/2014/main" id="{EAE258D0-3FC1-7E4F-B087-0A27AB0E4D52}"/>
              </a:ext>
            </a:extLst>
          </p:cNvPr>
          <p:cNvSpPr>
            <a:spLocks noChangeArrowheads="1"/>
          </p:cNvSpPr>
          <p:nvPr/>
        </p:nvSpPr>
        <p:spPr bwMode="auto">
          <a:xfrm>
            <a:off x="1295400" y="1600200"/>
            <a:ext cx="1143000" cy="10668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 name="Line 9">
            <a:extLst>
              <a:ext uri="{FF2B5EF4-FFF2-40B4-BE49-F238E27FC236}">
                <a16:creationId xmlns:a16="http://schemas.microsoft.com/office/drawing/2014/main" id="{87A51890-24C9-9645-B31C-C1B826985C15}"/>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7050" name="gel_bsl_02.avi">
            <a:hlinkClick r:id="" action="ppaction://media"/>
            <a:extLst>
              <a:ext uri="{FF2B5EF4-FFF2-40B4-BE49-F238E27FC236}">
                <a16:creationId xmlns:a16="http://schemas.microsoft.com/office/drawing/2014/main" id="{7F5A5277-D7AB-584B-94C7-7D59FAA5C6C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730875" y="1563688"/>
            <a:ext cx="2771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el_bs2.mpg">
            <a:hlinkClick r:id="" action="ppaction://media"/>
            <a:extLst>
              <a:ext uri="{FF2B5EF4-FFF2-40B4-BE49-F238E27FC236}">
                <a16:creationId xmlns:a16="http://schemas.microsoft.com/office/drawing/2014/main" id="{DE66D327-6A38-C04B-BED0-8DBFE1383107}"/>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2976563" y="1565275"/>
            <a:ext cx="2768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85CD44-6ADA-FD4E-ADF3-EB80ABE9DFEB}"/>
              </a:ext>
            </a:extLst>
          </p:cNvPr>
          <p:cNvSpPr txBox="1"/>
          <p:nvPr/>
        </p:nvSpPr>
        <p:spPr>
          <a:xfrm>
            <a:off x="6830252" y="1302078"/>
            <a:ext cx="1492716" cy="261610"/>
          </a:xfrm>
          <a:prstGeom prst="rect">
            <a:avLst/>
          </a:prstGeom>
          <a:noFill/>
        </p:spPr>
        <p:txBody>
          <a:bodyPr wrap="none" rtlCol="0">
            <a:spAutoFit/>
          </a:bodyPr>
          <a:lstStyle/>
          <a:p>
            <a:r>
              <a:rPr lang="en-US" sz="1100" b="1" dirty="0"/>
              <a:t>Movies/gel_bsl_02.avi</a:t>
            </a:r>
            <a:endParaRPr lang="en-US" sz="1100" dirty="0"/>
          </a:p>
        </p:txBody>
      </p:sp>
      <p:sp>
        <p:nvSpPr>
          <p:cNvPr id="3" name="TextBox 2">
            <a:extLst>
              <a:ext uri="{FF2B5EF4-FFF2-40B4-BE49-F238E27FC236}">
                <a16:creationId xmlns:a16="http://schemas.microsoft.com/office/drawing/2014/main" id="{7F0FE45B-F11D-7A4E-80E1-D511B8781195}"/>
              </a:ext>
            </a:extLst>
          </p:cNvPr>
          <p:cNvSpPr txBox="1"/>
          <p:nvPr/>
        </p:nvSpPr>
        <p:spPr>
          <a:xfrm>
            <a:off x="3742973" y="1338590"/>
            <a:ext cx="1438214" cy="261610"/>
          </a:xfrm>
          <a:prstGeom prst="rect">
            <a:avLst/>
          </a:prstGeom>
          <a:noFill/>
        </p:spPr>
        <p:txBody>
          <a:bodyPr wrap="none" rtlCol="0">
            <a:spAutoFit/>
          </a:bodyPr>
          <a:lstStyle/>
          <a:p>
            <a:r>
              <a:rPr lang="en-US" sz="1050" b="1" dirty="0"/>
              <a:t>Movies/Gel_bs2.mpg</a:t>
            </a:r>
            <a:endParaRPr lang="en-US" sz="1050" dirty="0"/>
          </a:p>
        </p:txBody>
      </p:sp>
      <p:sp>
        <p:nvSpPr>
          <p:cNvPr id="12" name="TextBox 11">
            <a:extLst>
              <a:ext uri="{FF2B5EF4-FFF2-40B4-BE49-F238E27FC236}">
                <a16:creationId xmlns:a16="http://schemas.microsoft.com/office/drawing/2014/main" id="{BA3D5C75-A99A-B546-98A1-EFDAD427CAC9}"/>
              </a:ext>
            </a:extLst>
          </p:cNvPr>
          <p:cNvSpPr txBox="1"/>
          <p:nvPr/>
        </p:nvSpPr>
        <p:spPr>
          <a:xfrm>
            <a:off x="4747598" y="6286112"/>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66" fill="hold"/>
                                        <p:tgtEl>
                                          <p:spTgt spid="87050"/>
                                        </p:tgtEl>
                                      </p:cBhvr>
                                    </p:cmd>
                                  </p:childTnLst>
                                </p:cTn>
                              </p:par>
                              <p:par>
                                <p:cTn id="7" presetID="1" presetClass="mediacall" presetSubtype="0" fill="hold" nodeType="withEffect">
                                  <p:stCondLst>
                                    <p:cond delay="0"/>
                                  </p:stCondLst>
                                  <p:childTnLst>
                                    <p:cmd type="call" cmd="playFrom(0.0)">
                                      <p:cBhvr>
                                        <p:cTn id="8" dur="21266" fill="hold"/>
                                        <p:tgtEl>
                                          <p:spTgt spid="87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7050"/>
                </p:tgtEl>
              </p:cMediaNode>
            </p:video>
            <p:seq concurrent="1" nextAc="seek">
              <p:cTn id="10" restart="whenNotActive" fill="hold" evtFilter="cancelBubble" nodeType="interactiveSeq">
                <p:stCondLst>
                  <p:cond evt="onClick" delay="0">
                    <p:tgtEl>
                      <p:spTgt spid="87050"/>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7050"/>
                                        </p:tgtEl>
                                      </p:cBhvr>
                                    </p:cmd>
                                  </p:childTnLst>
                                </p:cTn>
                              </p:par>
                            </p:childTnLst>
                          </p:cTn>
                        </p:par>
                      </p:childTnLst>
                    </p:cTn>
                  </p:par>
                </p:childTnLst>
              </p:cTn>
              <p:nextCondLst>
                <p:cond evt="onClick" delay="0">
                  <p:tgtEl>
                    <p:spTgt spid="87050"/>
                  </p:tgtEl>
                </p:cond>
              </p:nextCondLst>
            </p:seq>
            <p:video>
              <p:cMediaNode>
                <p:cTn id="15" fill="hold" display="0">
                  <p:stCondLst>
                    <p:cond delay="indefinite"/>
                  </p:stCondLst>
                  <p:endCondLst>
                    <p:cond evt="onNext" delay="0">
                      <p:tgtEl>
                        <p:sldTgt/>
                      </p:tgtEl>
                    </p:cond>
                    <p:cond evt="onPrev" delay="0">
                      <p:tgtEl>
                        <p:sldTgt/>
                      </p:tgtEl>
                    </p:cond>
                  </p:endCondLst>
                </p:cTn>
                <p:tgtEl>
                  <p:spTgt spid="87052"/>
                </p:tgtEl>
              </p:cMediaNode>
            </p:video>
            <p:seq concurrent="1" nextAc="seek">
              <p:cTn id="16" restart="whenNotActive" fill="hold" evtFilter="cancelBubble" nodeType="interactiveSeq">
                <p:stCondLst>
                  <p:cond evt="onClick" delay="0">
                    <p:tgtEl>
                      <p:spTgt spid="8705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7052"/>
                                        </p:tgtEl>
                                      </p:cBhvr>
                                    </p:cmd>
                                  </p:childTnLst>
                                </p:cTn>
                              </p:par>
                            </p:childTnLst>
                          </p:cTn>
                        </p:par>
                      </p:childTnLst>
                    </p:cTn>
                  </p:par>
                </p:childTnLst>
              </p:cTn>
              <p:nextCondLst>
                <p:cond evt="onClick" delay="0">
                  <p:tgtEl>
                    <p:spTgt spid="8705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9E78D4-5ECE-6842-BB87-7ED7A10E6F34}"/>
              </a:ext>
            </a:extLst>
          </p:cNvPr>
          <p:cNvSpPr>
            <a:spLocks noGrp="1" noChangeArrowheads="1"/>
          </p:cNvSpPr>
          <p:nvPr>
            <p:ph type="title"/>
          </p:nvPr>
        </p:nvSpPr>
        <p:spPr>
          <a:xfrm>
            <a:off x="457200" y="304800"/>
            <a:ext cx="8229600" cy="685800"/>
          </a:xfrm>
        </p:spPr>
        <p:txBody>
          <a:bodyPr/>
          <a:lstStyle/>
          <a:p>
            <a:pPr>
              <a:defRPr/>
            </a:pPr>
            <a:r>
              <a:rPr lang="en-US" altLang="en-US" sz="2800"/>
              <a:t>Backscattered light: tissue imaging</a:t>
            </a:r>
          </a:p>
        </p:txBody>
      </p:sp>
      <p:pic>
        <p:nvPicPr>
          <p:cNvPr id="104450" name="Picture 3" descr="bsl_sis_03">
            <a:extLst>
              <a:ext uri="{FF2B5EF4-FFF2-40B4-BE49-F238E27FC236}">
                <a16:creationId xmlns:a16="http://schemas.microsoft.com/office/drawing/2014/main" id="{B34CD800-67E5-8642-B904-49D8C611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95400"/>
            <a:ext cx="391318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bsl_sis_03a">
            <a:extLst>
              <a:ext uri="{FF2B5EF4-FFF2-40B4-BE49-F238E27FC236}">
                <a16:creationId xmlns:a16="http://schemas.microsoft.com/office/drawing/2014/main" id="{213F345E-887C-5B44-A9F0-552666EE5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43200"/>
            <a:ext cx="383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1E1006E0-FEB4-C643-A291-C58202245F44}"/>
              </a:ext>
            </a:extLst>
          </p:cNvPr>
          <p:cNvSpPr txBox="1">
            <a:spLocks noChangeArrowheads="1"/>
          </p:cNvSpPr>
          <p:nvPr/>
        </p:nvSpPr>
        <p:spPr bwMode="auto">
          <a:xfrm>
            <a:off x="4876800" y="1143000"/>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1800">
                <a:latin typeface="Tahoma" charset="0"/>
              </a:rPr>
              <a:t>Left: Optical sections of SIS visualized with BSL-confocal technique. Bottom: color-coded height map revealing the topography of height map of SIS</a:t>
            </a:r>
          </a:p>
        </p:txBody>
      </p:sp>
      <p:sp>
        <p:nvSpPr>
          <p:cNvPr id="52230" name="Line 6">
            <a:extLst>
              <a:ext uri="{FF2B5EF4-FFF2-40B4-BE49-F238E27FC236}">
                <a16:creationId xmlns:a16="http://schemas.microsoft.com/office/drawing/2014/main" id="{3D6DAB05-9A74-1D4E-895A-6245522CC9B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649C8E8-A01D-A745-95E6-37932BE1EC8C}"/>
              </a:ext>
            </a:extLst>
          </p:cNvPr>
          <p:cNvSpPr>
            <a:spLocks noGrp="1" noChangeArrowheads="1"/>
          </p:cNvSpPr>
          <p:nvPr>
            <p:ph type="title"/>
          </p:nvPr>
        </p:nvSpPr>
        <p:spPr>
          <a:xfrm>
            <a:off x="0" y="9525"/>
            <a:ext cx="9144000" cy="1143000"/>
          </a:xfrm>
        </p:spPr>
        <p:txBody>
          <a:bodyPr/>
          <a:lstStyle/>
          <a:p>
            <a:pPr>
              <a:defRPr/>
            </a:pPr>
            <a:r>
              <a:rPr lang="en-US" altLang="en-US" sz="2400"/>
              <a:t>Example: BSL and AF signals combined</a:t>
            </a:r>
          </a:p>
        </p:txBody>
      </p:sp>
      <p:pic>
        <p:nvPicPr>
          <p:cNvPr id="91139" name="Picture 3" descr="fl_bsl_15">
            <a:extLst>
              <a:ext uri="{FF2B5EF4-FFF2-40B4-BE49-F238E27FC236}">
                <a16:creationId xmlns:a16="http://schemas.microsoft.com/office/drawing/2014/main" id="{0F8842D9-B22D-2644-B1C3-D7D0A2C26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fl_bsl_14">
            <a:extLst>
              <a:ext uri="{FF2B5EF4-FFF2-40B4-BE49-F238E27FC236}">
                <a16:creationId xmlns:a16="http://schemas.microsoft.com/office/drawing/2014/main" id="{AEC3D762-1C1A-EE42-80F1-AA827A84C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fl_bsl_16">
            <a:extLst>
              <a:ext uri="{FF2B5EF4-FFF2-40B4-BE49-F238E27FC236}">
                <a16:creationId xmlns:a16="http://schemas.microsoft.com/office/drawing/2014/main" id="{5165A639-FAF9-CE48-858C-05BDC4B90F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fl_bsl_17">
            <a:extLst>
              <a:ext uri="{FF2B5EF4-FFF2-40B4-BE49-F238E27FC236}">
                <a16:creationId xmlns:a16="http://schemas.microsoft.com/office/drawing/2014/main" id="{A77FD7ED-A60C-3C42-8D06-E56E614A2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B7F2EE19-ACEE-2D46-982C-2D569BBD0C78}"/>
              </a:ext>
            </a:extLst>
          </p:cNvPr>
          <p:cNvSpPr txBox="1">
            <a:spLocks noChangeArrowheads="1"/>
          </p:cNvSpPr>
          <p:nvPr/>
        </p:nvSpPr>
        <p:spPr bwMode="auto">
          <a:xfrm>
            <a:off x="533400" y="5318125"/>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000">
                <a:latin typeface="Tahoma" charset="0"/>
              </a:rPr>
              <a:t>HepG2 cells grow embedded within a collagen matrix (animation)</a:t>
            </a:r>
          </a:p>
        </p:txBody>
      </p:sp>
      <p:sp>
        <p:nvSpPr>
          <p:cNvPr id="53257" name="Line 9">
            <a:extLst>
              <a:ext uri="{FF2B5EF4-FFF2-40B4-BE49-F238E27FC236}">
                <a16:creationId xmlns:a16="http://schemas.microsoft.com/office/drawing/2014/main" id="{16C529E7-A971-2E40-840E-34A7CF61685F}"/>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3" name="af_bsl_01.mp4">
            <a:hlinkClick r:id="" action="ppaction://media"/>
            <a:extLst>
              <a:ext uri="{FF2B5EF4-FFF2-40B4-BE49-F238E27FC236}">
                <a16:creationId xmlns:a16="http://schemas.microsoft.com/office/drawing/2014/main" id="{2659DD82-D59F-0346-B606-F017DEBF4B34}"/>
              </a:ext>
            </a:extLst>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533400" y="1446213"/>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BEBEABD-4768-0D49-8E6B-683BB6B55A35}"/>
              </a:ext>
            </a:extLst>
          </p:cNvPr>
          <p:cNvSpPr txBox="1"/>
          <p:nvPr/>
        </p:nvSpPr>
        <p:spPr>
          <a:xfrm>
            <a:off x="3995854" y="6186100"/>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par>
                                <p:cTn id="8" presetID="22" presetClass="entr" presetSubtype="1" fill="hold" nodeType="withEffect">
                                  <p:stCondLst>
                                    <p:cond delay="0"/>
                                  </p:stCondLst>
                                  <p:childTnLst>
                                    <p:set>
                                      <p:cBhvr>
                                        <p:cTn id="9" dur="1" fill="hold">
                                          <p:stCondLst>
                                            <p:cond delay="0"/>
                                          </p:stCondLst>
                                        </p:cTn>
                                        <p:tgtEl>
                                          <p:spTgt spid="91139"/>
                                        </p:tgtEl>
                                        <p:attrNameLst>
                                          <p:attrName>style.visibility</p:attrName>
                                        </p:attrNameLst>
                                      </p:cBhvr>
                                      <p:to>
                                        <p:strVal val="visible"/>
                                      </p:to>
                                    </p:set>
                                    <p:animEffect transition="in" filter="wipe(up)">
                                      <p:cBhvr>
                                        <p:cTn id="10" dur="500"/>
                                        <p:tgtEl>
                                          <p:spTgt spid="91139"/>
                                        </p:tgtEl>
                                      </p:cBhvr>
                                    </p:animEffect>
                                  </p:childTnLst>
                                </p:cTn>
                              </p:par>
                              <p:par>
                                <p:cTn id="11" presetID="22" presetClass="entr" presetSubtype="1"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wipe(up)">
                                      <p:cBhvr>
                                        <p:cTn id="13" dur="500"/>
                                        <p:tgtEl>
                                          <p:spTgt spid="91141"/>
                                        </p:tgtEl>
                                      </p:cBhvr>
                                    </p:animEffect>
                                  </p:childTnLst>
                                </p:cTn>
                              </p:par>
                              <p:par>
                                <p:cTn id="14" presetID="22" presetClass="entr" presetSubtype="1"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wipe(up)">
                                      <p:cBhvr>
                                        <p:cTn id="16" dur="500"/>
                                        <p:tgtEl>
                                          <p:spTgt spid="91142"/>
                                        </p:tgtEl>
                                      </p:cBhvr>
                                    </p:animEffect>
                                  </p:childTnLst>
                                </p:cTn>
                              </p:par>
                              <p:par>
                                <p:cTn id="17" presetID="1" presetClass="mediacall" presetSubtype="0" fill="hold" nodeType="withEffect">
                                  <p:stCondLst>
                                    <p:cond delay="0"/>
                                  </p:stCondLst>
                                  <p:childTnLst>
                                    <p:cmd type="call" cmd="playFrom(0.0)">
                                      <p:cBhvr>
                                        <p:cTn id="18"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4" descr="cd20xa">
            <a:extLst>
              <a:ext uri="{FF2B5EF4-FFF2-40B4-BE49-F238E27FC236}">
                <a16:creationId xmlns:a16="http://schemas.microsoft.com/office/drawing/2014/main" id="{69F76A7A-1948-624A-B42B-38E1A5D8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868488"/>
            <a:ext cx="1747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0EA2E73-37A3-064A-AAB2-38A9D80D5D94}"/>
              </a:ext>
            </a:extLst>
          </p:cNvPr>
          <p:cNvSpPr>
            <a:spLocks noGrp="1" noChangeArrowheads="1"/>
          </p:cNvSpPr>
          <p:nvPr>
            <p:ph type="title"/>
          </p:nvPr>
        </p:nvSpPr>
        <p:spPr>
          <a:xfrm>
            <a:off x="741363" y="-52388"/>
            <a:ext cx="7772400" cy="1143001"/>
          </a:xfrm>
        </p:spPr>
        <p:txBody>
          <a:bodyPr/>
          <a:lstStyle/>
          <a:p>
            <a:pPr>
              <a:defRPr/>
            </a:pPr>
            <a:r>
              <a:rPr lang="en-US" altLang="en-US"/>
              <a:t>Reflected light images</a:t>
            </a:r>
          </a:p>
        </p:txBody>
      </p:sp>
      <p:sp>
        <p:nvSpPr>
          <p:cNvPr id="54276" name="Rectangle 4">
            <a:extLst>
              <a:ext uri="{FF2B5EF4-FFF2-40B4-BE49-F238E27FC236}">
                <a16:creationId xmlns:a16="http://schemas.microsoft.com/office/drawing/2014/main" id="{9BBD2822-FFCD-8A48-AAB0-B334BF8A7316}"/>
              </a:ext>
            </a:extLst>
          </p:cNvPr>
          <p:cNvSpPr>
            <a:spLocks noGrp="1" noChangeArrowheads="1"/>
          </p:cNvSpPr>
          <p:nvPr>
            <p:ph type="body" sz="half" idx="2"/>
          </p:nvPr>
        </p:nvSpPr>
        <p:spPr>
          <a:xfrm>
            <a:off x="4641850" y="1981200"/>
            <a:ext cx="3816350" cy="4114800"/>
          </a:xfrm>
        </p:spPr>
        <p:txBody>
          <a:bodyPr/>
          <a:lstStyle/>
          <a:p>
            <a:pPr>
              <a:defRPr/>
            </a:pPr>
            <a:endParaRPr lang="en-US" altLang="en-US" sz="2800"/>
          </a:p>
        </p:txBody>
      </p:sp>
      <p:sp>
        <p:nvSpPr>
          <p:cNvPr id="54277" name="Text Box 6">
            <a:extLst>
              <a:ext uri="{FF2B5EF4-FFF2-40B4-BE49-F238E27FC236}">
                <a16:creationId xmlns:a16="http://schemas.microsoft.com/office/drawing/2014/main" id="{CC50F2D4-0100-2A42-902D-3764AAF19DF2}"/>
              </a:ext>
            </a:extLst>
          </p:cNvPr>
          <p:cNvSpPr txBox="1">
            <a:spLocks noChangeArrowheads="1"/>
          </p:cNvSpPr>
          <p:nvPr/>
        </p:nvSpPr>
        <p:spPr bwMode="auto">
          <a:xfrm>
            <a:off x="2281238" y="1808163"/>
            <a:ext cx="2247900" cy="10064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CD-ROM pits imaged on a 1024 Bio-Rad confocal</a:t>
            </a:r>
          </a:p>
        </p:txBody>
      </p:sp>
      <p:pic>
        <p:nvPicPr>
          <p:cNvPr id="54278" name="Picture 9">
            <a:extLst>
              <a:ext uri="{FF2B5EF4-FFF2-40B4-BE49-F238E27FC236}">
                <a16:creationId xmlns:a16="http://schemas.microsoft.com/office/drawing/2014/main" id="{F0B4D34F-067F-7242-B155-17953B952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1936750"/>
            <a:ext cx="3765550" cy="41703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0" name="Picture 11" descr="cd20x3a">
            <a:extLst>
              <a:ext uri="{FF2B5EF4-FFF2-40B4-BE49-F238E27FC236}">
                <a16:creationId xmlns:a16="http://schemas.microsoft.com/office/drawing/2014/main" id="{CDC70C6C-94E5-304A-8156-C0CBC7AB1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2881313"/>
            <a:ext cx="17827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3" descr="cd20x6a">
            <a:extLst>
              <a:ext uri="{FF2B5EF4-FFF2-40B4-BE49-F238E27FC236}">
                <a16:creationId xmlns:a16="http://schemas.microsoft.com/office/drawing/2014/main" id="{745A1B47-4E7A-D641-859B-24771CAA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9688" y="4129088"/>
            <a:ext cx="19923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A8EF8B7E-E37F-A34B-9388-773968513D79}"/>
              </a:ext>
            </a:extLst>
          </p:cNvPr>
          <p:cNvSpPr txBox="1">
            <a:spLocks noChangeArrowheads="1"/>
          </p:cNvSpPr>
          <p:nvPr/>
        </p:nvSpPr>
        <p:spPr bwMode="auto">
          <a:xfrm>
            <a:off x="5178425" y="1425575"/>
            <a:ext cx="3082925" cy="8223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Collagen imaged by</a:t>
            </a:r>
          </a:p>
          <a:p>
            <a:pPr>
              <a:spcBef>
                <a:spcPct val="0"/>
              </a:spcBef>
              <a:buSzTx/>
              <a:buFontTx/>
              <a:buNone/>
              <a:defRPr/>
            </a:pPr>
            <a:r>
              <a:rPr lang="en-US" altLang="en-US" sz="2400"/>
              <a:t>a 1024 Confocal</a:t>
            </a:r>
          </a:p>
        </p:txBody>
      </p:sp>
      <p:sp>
        <p:nvSpPr>
          <p:cNvPr id="54282" name="Line 15">
            <a:extLst>
              <a:ext uri="{FF2B5EF4-FFF2-40B4-BE49-F238E27FC236}">
                <a16:creationId xmlns:a16="http://schemas.microsoft.com/office/drawing/2014/main" id="{4CABEE6A-A5B9-3E44-B81E-70211E75752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 name="TextBox 1">
            <a:extLst>
              <a:ext uri="{FF2B5EF4-FFF2-40B4-BE49-F238E27FC236}">
                <a16:creationId xmlns:a16="http://schemas.microsoft.com/office/drawing/2014/main" id="{A8534A6D-513C-A2DF-71E5-8DD30796F60E}"/>
              </a:ext>
            </a:extLst>
          </p:cNvPr>
          <p:cNvSpPr txBox="1"/>
          <p:nvPr/>
        </p:nvSpPr>
        <p:spPr>
          <a:xfrm>
            <a:off x="4529138" y="6554904"/>
            <a:ext cx="4354077" cy="253916"/>
          </a:xfrm>
          <a:prstGeom prst="rect">
            <a:avLst/>
          </a:prstGeom>
          <a:noFill/>
        </p:spPr>
        <p:txBody>
          <a:bodyPr wrap="none" rtlCol="0">
            <a:spAutoFit/>
          </a:bodyPr>
          <a:lstStyle/>
          <a:p>
            <a:r>
              <a:rPr lang="en-US" sz="1050" dirty="0"/>
              <a:t>Videos made on </a:t>
            </a:r>
            <a:r>
              <a:rPr lang="en-US" sz="1050" dirty="0" err="1"/>
              <a:t>Biorad</a:t>
            </a:r>
            <a:r>
              <a:rPr lang="en-US" sz="1050" dirty="0"/>
              <a:t> 1024 Confocal in Robinson Lab, Purdue ~1996-1999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DD7A6F7-0331-BA46-8C38-D58FEA721D12}"/>
              </a:ext>
            </a:extLst>
          </p:cNvPr>
          <p:cNvSpPr>
            <a:spLocks noGrp="1" noChangeArrowheads="1"/>
          </p:cNvSpPr>
          <p:nvPr>
            <p:ph type="title"/>
          </p:nvPr>
        </p:nvSpPr>
        <p:spPr>
          <a:xfrm>
            <a:off x="200025" y="771525"/>
            <a:ext cx="8342313" cy="642938"/>
          </a:xfrm>
        </p:spPr>
        <p:txBody>
          <a:bodyPr/>
          <a:lstStyle/>
          <a:p>
            <a:pPr>
              <a:defRPr/>
            </a:pPr>
            <a:r>
              <a:rPr lang="en-US" altLang="en-US" sz="2400"/>
              <a:t>Backscattered light and autofluorescence signals combined</a:t>
            </a:r>
            <a:br>
              <a:rPr lang="en-US" altLang="en-US" sz="2400"/>
            </a:br>
            <a:br>
              <a:rPr lang="en-US" altLang="en-US" sz="2400"/>
            </a:br>
            <a:r>
              <a:rPr lang="en-US" altLang="en-US" sz="2400"/>
              <a:t> collagen gel &amp; HepG2 cells</a:t>
            </a:r>
          </a:p>
        </p:txBody>
      </p:sp>
      <p:pic>
        <p:nvPicPr>
          <p:cNvPr id="110594" name="Picture 3" descr="collagen05">
            <a:extLst>
              <a:ext uri="{FF2B5EF4-FFF2-40B4-BE49-F238E27FC236}">
                <a16:creationId xmlns:a16="http://schemas.microsoft.com/office/drawing/2014/main" id="{936BC16D-A052-2A48-9786-DE6AECE28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4" descr="collagen06">
            <a:extLst>
              <a:ext uri="{FF2B5EF4-FFF2-40B4-BE49-F238E27FC236}">
                <a16:creationId xmlns:a16="http://schemas.microsoft.com/office/drawing/2014/main" id="{02658CE8-EC4C-C645-A52B-05DBBCDDC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6">
            <a:extLst>
              <a:ext uri="{FF2B5EF4-FFF2-40B4-BE49-F238E27FC236}">
                <a16:creationId xmlns:a16="http://schemas.microsoft.com/office/drawing/2014/main" id="{94481D0C-FF25-AF45-9896-192489D8677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 name="TextBox 1">
            <a:extLst>
              <a:ext uri="{FF2B5EF4-FFF2-40B4-BE49-F238E27FC236}">
                <a16:creationId xmlns:a16="http://schemas.microsoft.com/office/drawing/2014/main" id="{00900155-7263-963E-0290-820E47A804FA}"/>
              </a:ext>
            </a:extLst>
          </p:cNvPr>
          <p:cNvSpPr txBox="1"/>
          <p:nvPr/>
        </p:nvSpPr>
        <p:spPr>
          <a:xfrm>
            <a:off x="4190015" y="6563538"/>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F9CB19-BA20-BE48-B8AE-CB8001E534EF}"/>
              </a:ext>
            </a:extLst>
          </p:cNvPr>
          <p:cNvSpPr>
            <a:spLocks noGrp="1" noChangeArrowheads="1"/>
          </p:cNvSpPr>
          <p:nvPr>
            <p:ph type="title"/>
          </p:nvPr>
        </p:nvSpPr>
        <p:spPr>
          <a:xfrm>
            <a:off x="628650" y="0"/>
            <a:ext cx="7772400" cy="957263"/>
          </a:xfrm>
        </p:spPr>
        <p:txBody>
          <a:bodyPr/>
          <a:lstStyle/>
          <a:p>
            <a:pPr>
              <a:defRPr/>
            </a:pPr>
            <a:r>
              <a:rPr lang="en-US" altLang="en-US" dirty="0"/>
              <a:t>Imaging spectroscopy</a:t>
            </a:r>
          </a:p>
        </p:txBody>
      </p:sp>
      <p:pic>
        <p:nvPicPr>
          <p:cNvPr id="56323" name="Picture 3">
            <a:extLst>
              <a:ext uri="{FF2B5EF4-FFF2-40B4-BE49-F238E27FC236}">
                <a16:creationId xmlns:a16="http://schemas.microsoft.com/office/drawing/2014/main" id="{D063A3FC-0C8F-0647-8486-AE657959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971800"/>
            <a:ext cx="551021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43" name="Picture 4" descr="af_cell_04">
            <a:extLst>
              <a:ext uri="{FF2B5EF4-FFF2-40B4-BE49-F238E27FC236}">
                <a16:creationId xmlns:a16="http://schemas.microsoft.com/office/drawing/2014/main" id="{409FCFF6-0191-C643-80CB-72900256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29257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5" name="AutoShape 5">
            <a:extLst>
              <a:ext uri="{FF2B5EF4-FFF2-40B4-BE49-F238E27FC236}">
                <a16:creationId xmlns:a16="http://schemas.microsoft.com/office/drawing/2014/main" id="{57BEC5EA-2A02-844C-948B-4D3DFCDC907B}"/>
              </a:ext>
            </a:extLst>
          </p:cNvPr>
          <p:cNvCxnSpPr>
            <a:cxnSpLocks noChangeShapeType="1"/>
            <a:stCxn id="112643" idx="0"/>
            <a:endCxn id="56323" idx="0"/>
          </p:cNvCxnSpPr>
          <p:nvPr/>
        </p:nvCxnSpPr>
        <p:spPr bwMode="auto">
          <a:xfrm rot="5400000" flipV="1">
            <a:off x="3633788" y="725487"/>
            <a:ext cx="914400" cy="3578225"/>
          </a:xfrm>
          <a:prstGeom prst="curvedConnector3">
            <a:avLst>
              <a:gd name="adj1" fmla="val -25000"/>
            </a:avLst>
          </a:prstGeom>
          <a:noFill/>
          <a:ln w="762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26" name="Line 6">
            <a:extLst>
              <a:ext uri="{FF2B5EF4-FFF2-40B4-BE49-F238E27FC236}">
                <a16:creationId xmlns:a16="http://schemas.microsoft.com/office/drawing/2014/main" id="{13D8FAF7-AF08-3048-ADE6-0F62F5FAB8D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91D0DF-4D28-1641-9CA6-A9E4E4EE4D59}"/>
              </a:ext>
            </a:extLst>
          </p:cNvPr>
          <p:cNvSpPr>
            <a:spLocks noGrp="1" noChangeArrowheads="1"/>
          </p:cNvSpPr>
          <p:nvPr>
            <p:ph type="title"/>
          </p:nvPr>
        </p:nvSpPr>
        <p:spPr>
          <a:xfrm>
            <a:off x="96838" y="704850"/>
            <a:ext cx="2855912" cy="1143000"/>
          </a:xfrm>
        </p:spPr>
        <p:txBody>
          <a:bodyPr/>
          <a:lstStyle/>
          <a:p>
            <a:pPr>
              <a:lnSpc>
                <a:spcPct val="75000"/>
              </a:lnSpc>
              <a:defRPr/>
            </a:pPr>
            <a:r>
              <a:rPr lang="en-US" altLang="en-US" sz="1600"/>
              <a:t>Fluorescent Microscope</a:t>
            </a:r>
          </a:p>
        </p:txBody>
      </p:sp>
      <p:sp>
        <p:nvSpPr>
          <p:cNvPr id="12290" name="Freeform 3">
            <a:extLst>
              <a:ext uri="{FF2B5EF4-FFF2-40B4-BE49-F238E27FC236}">
                <a16:creationId xmlns:a16="http://schemas.microsoft.com/office/drawing/2014/main" id="{EEAD5F0A-92EF-7047-BDE7-C4C34AC0BA59}"/>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48" name="Rectangle 4">
            <a:extLst>
              <a:ext uri="{FF2B5EF4-FFF2-40B4-BE49-F238E27FC236}">
                <a16:creationId xmlns:a16="http://schemas.microsoft.com/office/drawing/2014/main" id="{3EF4AB16-3386-D540-A4D7-E92E2D440376}"/>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292" name="Freeform 5">
            <a:extLst>
              <a:ext uri="{FF2B5EF4-FFF2-40B4-BE49-F238E27FC236}">
                <a16:creationId xmlns:a16="http://schemas.microsoft.com/office/drawing/2014/main" id="{8E307190-7D6E-B94A-A17F-D54002C11AA9}"/>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3" name="Freeform 6">
            <a:extLst>
              <a:ext uri="{FF2B5EF4-FFF2-40B4-BE49-F238E27FC236}">
                <a16:creationId xmlns:a16="http://schemas.microsoft.com/office/drawing/2014/main" id="{348C1A4C-F28A-974E-B5A7-3AE008B79F46}"/>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4" name="Freeform 7">
            <a:extLst>
              <a:ext uri="{FF2B5EF4-FFF2-40B4-BE49-F238E27FC236}">
                <a16:creationId xmlns:a16="http://schemas.microsoft.com/office/drawing/2014/main" id="{C52D2126-78B5-7442-8123-38BAC0CC5E9B}"/>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2" name="Line 8">
            <a:extLst>
              <a:ext uri="{FF2B5EF4-FFF2-40B4-BE49-F238E27FC236}">
                <a16:creationId xmlns:a16="http://schemas.microsoft.com/office/drawing/2014/main" id="{A68779FC-276D-154D-A9E2-4CB7E97BF215}"/>
              </a:ext>
            </a:extLst>
          </p:cNvPr>
          <p:cNvSpPr>
            <a:spLocks noChangeShapeType="1"/>
          </p:cNvSpPr>
          <p:nvPr/>
        </p:nvSpPr>
        <p:spPr bwMode="auto">
          <a:xfrm flipV="1">
            <a:off x="2135188" y="6453188"/>
            <a:ext cx="6021387"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6" name="Freeform 9">
            <a:extLst>
              <a:ext uri="{FF2B5EF4-FFF2-40B4-BE49-F238E27FC236}">
                <a16:creationId xmlns:a16="http://schemas.microsoft.com/office/drawing/2014/main" id="{384B19BC-AD20-C444-84FE-59B70809195F}"/>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7" name="Freeform 10">
            <a:extLst>
              <a:ext uri="{FF2B5EF4-FFF2-40B4-BE49-F238E27FC236}">
                <a16:creationId xmlns:a16="http://schemas.microsoft.com/office/drawing/2014/main" id="{978C0474-9849-7745-AE46-7D1E919E46CA}"/>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5" name="Line 11">
            <a:extLst>
              <a:ext uri="{FF2B5EF4-FFF2-40B4-BE49-F238E27FC236}">
                <a16:creationId xmlns:a16="http://schemas.microsoft.com/office/drawing/2014/main" id="{4FE4516C-43CD-C745-A154-3353C8491988}"/>
              </a:ext>
            </a:extLst>
          </p:cNvPr>
          <p:cNvSpPr>
            <a:spLocks noChangeShapeType="1"/>
          </p:cNvSpPr>
          <p:nvPr/>
        </p:nvSpPr>
        <p:spPr bwMode="auto">
          <a:xfrm>
            <a:off x="2108200" y="6248400"/>
            <a:ext cx="6022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9" name="Freeform 12">
            <a:extLst>
              <a:ext uri="{FF2B5EF4-FFF2-40B4-BE49-F238E27FC236}">
                <a16:creationId xmlns:a16="http://schemas.microsoft.com/office/drawing/2014/main" id="{079F04BF-8B12-854C-B0D9-144560797B90}"/>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0" name="Freeform 13">
            <a:extLst>
              <a:ext uri="{FF2B5EF4-FFF2-40B4-BE49-F238E27FC236}">
                <a16:creationId xmlns:a16="http://schemas.microsoft.com/office/drawing/2014/main" id="{C07D841E-8EF3-8347-A90B-A6E61388B65B}"/>
              </a:ext>
            </a:extLst>
          </p:cNvPr>
          <p:cNvSpPr>
            <a:spLocks/>
          </p:cNvSpPr>
          <p:nvPr/>
        </p:nvSpPr>
        <p:spPr bwMode="auto">
          <a:xfrm>
            <a:off x="2644775" y="135096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8" name="Line 14">
            <a:extLst>
              <a:ext uri="{FF2B5EF4-FFF2-40B4-BE49-F238E27FC236}">
                <a16:creationId xmlns:a16="http://schemas.microsoft.com/office/drawing/2014/main" id="{FB0D7F32-3723-4E4C-BE58-ADA4FB0D2BF3}"/>
              </a:ext>
            </a:extLst>
          </p:cNvPr>
          <p:cNvSpPr>
            <a:spLocks noChangeShapeType="1"/>
          </p:cNvSpPr>
          <p:nvPr/>
        </p:nvSpPr>
        <p:spPr bwMode="auto">
          <a:xfrm flipV="1">
            <a:off x="2089150" y="6002338"/>
            <a:ext cx="6021388"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2" name="Freeform 15">
            <a:extLst>
              <a:ext uri="{FF2B5EF4-FFF2-40B4-BE49-F238E27FC236}">
                <a16:creationId xmlns:a16="http://schemas.microsoft.com/office/drawing/2014/main" id="{B547162F-5FE1-9B48-9FC6-A1F4778E4049}"/>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3" name="Freeform 16">
            <a:extLst>
              <a:ext uri="{FF2B5EF4-FFF2-40B4-BE49-F238E27FC236}">
                <a16:creationId xmlns:a16="http://schemas.microsoft.com/office/drawing/2014/main" id="{F030D17C-9E16-B14A-961D-2D8C8CA0556D}"/>
              </a:ext>
            </a:extLst>
          </p:cNvPr>
          <p:cNvSpPr>
            <a:spLocks/>
          </p:cNvSpPr>
          <p:nvPr/>
        </p:nvSpPr>
        <p:spPr bwMode="auto">
          <a:xfrm>
            <a:off x="2903538" y="3454400"/>
            <a:ext cx="3838575" cy="1081088"/>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1" name="Rectangle 17">
            <a:extLst>
              <a:ext uri="{FF2B5EF4-FFF2-40B4-BE49-F238E27FC236}">
                <a16:creationId xmlns:a16="http://schemas.microsoft.com/office/drawing/2014/main" id="{52B423DF-E678-B44D-9BA6-B4C736BD12B6}"/>
              </a:ext>
            </a:extLst>
          </p:cNvPr>
          <p:cNvSpPr>
            <a:spLocks noChangeArrowheads="1"/>
          </p:cNvSpPr>
          <p:nvPr/>
        </p:nvSpPr>
        <p:spPr bwMode="auto">
          <a:xfrm>
            <a:off x="820852" y="4751465"/>
            <a:ext cx="1061187"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dirty="0"/>
              <a:t>Objective</a:t>
            </a:r>
          </a:p>
        </p:txBody>
      </p:sp>
      <p:sp>
        <p:nvSpPr>
          <p:cNvPr id="6162" name="Rectangle 18">
            <a:extLst>
              <a:ext uri="{FF2B5EF4-FFF2-40B4-BE49-F238E27FC236}">
                <a16:creationId xmlns:a16="http://schemas.microsoft.com/office/drawing/2014/main" id="{F619C689-56FC-E742-8E2B-561BF4DBB8DB}"/>
              </a:ext>
            </a:extLst>
          </p:cNvPr>
          <p:cNvSpPr>
            <a:spLocks noChangeArrowheads="1"/>
          </p:cNvSpPr>
          <p:nvPr/>
        </p:nvSpPr>
        <p:spPr bwMode="auto">
          <a:xfrm>
            <a:off x="4267200" y="246063"/>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6163" name="Rectangle 19">
            <a:extLst>
              <a:ext uri="{FF2B5EF4-FFF2-40B4-BE49-F238E27FC236}">
                <a16:creationId xmlns:a16="http://schemas.microsoft.com/office/drawing/2014/main" id="{CADC126C-F820-1F47-B59C-538F51352EC9}"/>
              </a:ext>
            </a:extLst>
          </p:cNvPr>
          <p:cNvSpPr>
            <a:spLocks noChangeArrowheads="1"/>
          </p:cNvSpPr>
          <p:nvPr/>
        </p:nvSpPr>
        <p:spPr bwMode="auto">
          <a:xfrm>
            <a:off x="6532563" y="522287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6164" name="Line 20">
            <a:extLst>
              <a:ext uri="{FF2B5EF4-FFF2-40B4-BE49-F238E27FC236}">
                <a16:creationId xmlns:a16="http://schemas.microsoft.com/office/drawing/2014/main" id="{B89FE0D4-EA52-E443-A22C-BE2FBC7D28A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65" name="Line 21">
            <a:extLst>
              <a:ext uri="{FF2B5EF4-FFF2-40B4-BE49-F238E27FC236}">
                <a16:creationId xmlns:a16="http://schemas.microsoft.com/office/drawing/2014/main" id="{A6DA9FBE-F49D-1B42-ACC0-0B2DFDB92734}"/>
              </a:ext>
            </a:extLst>
          </p:cNvPr>
          <p:cNvSpPr>
            <a:spLocks noChangeShapeType="1"/>
          </p:cNvSpPr>
          <p:nvPr/>
        </p:nvSpPr>
        <p:spPr bwMode="auto">
          <a:xfrm flipH="1" flipV="1">
            <a:off x="6973888" y="4721225"/>
            <a:ext cx="671512" cy="581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9" name="Freeform 22">
            <a:extLst>
              <a:ext uri="{FF2B5EF4-FFF2-40B4-BE49-F238E27FC236}">
                <a16:creationId xmlns:a16="http://schemas.microsoft.com/office/drawing/2014/main" id="{FB3A22E0-DCFC-9B4C-8B8C-99B61C0592B4}"/>
              </a:ext>
            </a:extLst>
          </p:cNvPr>
          <p:cNvSpPr>
            <a:spLocks/>
          </p:cNvSpPr>
          <p:nvPr/>
        </p:nvSpPr>
        <p:spPr bwMode="auto">
          <a:xfrm>
            <a:off x="3275013" y="787400"/>
            <a:ext cx="730250" cy="569913"/>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7" name="Rectangle 23">
            <a:extLst>
              <a:ext uri="{FF2B5EF4-FFF2-40B4-BE49-F238E27FC236}">
                <a16:creationId xmlns:a16="http://schemas.microsoft.com/office/drawing/2014/main" id="{F0A6BB59-7807-474A-9352-38D3B640A1F1}"/>
              </a:ext>
            </a:extLst>
          </p:cNvPr>
          <p:cNvSpPr>
            <a:spLocks noChangeArrowheads="1"/>
          </p:cNvSpPr>
          <p:nvPr/>
        </p:nvSpPr>
        <p:spPr bwMode="auto">
          <a:xfrm>
            <a:off x="3275013" y="303213"/>
            <a:ext cx="719137" cy="582612"/>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8" name="AutoShape 24">
            <a:extLst>
              <a:ext uri="{FF2B5EF4-FFF2-40B4-BE49-F238E27FC236}">
                <a16:creationId xmlns:a16="http://schemas.microsoft.com/office/drawing/2014/main" id="{95B01928-9B69-3043-A4C9-BE0C1C008047}"/>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9" name="Line 25">
            <a:extLst>
              <a:ext uri="{FF2B5EF4-FFF2-40B4-BE49-F238E27FC236}">
                <a16:creationId xmlns:a16="http://schemas.microsoft.com/office/drawing/2014/main" id="{CC1C9DAF-DD7E-AD4F-AA4D-D4B8DF8DE8B3}"/>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3" name="Freeform 26">
            <a:extLst>
              <a:ext uri="{FF2B5EF4-FFF2-40B4-BE49-F238E27FC236}">
                <a16:creationId xmlns:a16="http://schemas.microsoft.com/office/drawing/2014/main" id="{621F57BE-C7F3-E94B-9F7E-3F10E3D82B6E}"/>
              </a:ext>
            </a:extLst>
          </p:cNvPr>
          <p:cNvSpPr>
            <a:spLocks/>
          </p:cNvSpPr>
          <p:nvPr/>
        </p:nvSpPr>
        <p:spPr bwMode="auto">
          <a:xfrm>
            <a:off x="3001963" y="911225"/>
            <a:ext cx="3738562" cy="5337175"/>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14" name="Freeform 27">
            <a:extLst>
              <a:ext uri="{FF2B5EF4-FFF2-40B4-BE49-F238E27FC236}">
                <a16:creationId xmlns:a16="http://schemas.microsoft.com/office/drawing/2014/main" id="{BF70E26A-016D-0547-8EB0-2F4A1A525F9F}"/>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2" name="Line 28">
            <a:extLst>
              <a:ext uri="{FF2B5EF4-FFF2-40B4-BE49-F238E27FC236}">
                <a16:creationId xmlns:a16="http://schemas.microsoft.com/office/drawing/2014/main" id="{E6DB45FE-EF54-B441-8AC4-F5566DF1CD41}"/>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6" name="Freeform 29">
            <a:extLst>
              <a:ext uri="{FF2B5EF4-FFF2-40B4-BE49-F238E27FC236}">
                <a16:creationId xmlns:a16="http://schemas.microsoft.com/office/drawing/2014/main" id="{7083B993-55EF-C945-ADED-67A346B2A5DB}"/>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4" name="Rectangle 30">
            <a:extLst>
              <a:ext uri="{FF2B5EF4-FFF2-40B4-BE49-F238E27FC236}">
                <a16:creationId xmlns:a16="http://schemas.microsoft.com/office/drawing/2014/main" id="{444CBC82-62EE-F943-AB28-DAE3D104E5F1}"/>
              </a:ext>
            </a:extLst>
          </p:cNvPr>
          <p:cNvSpPr>
            <a:spLocks noChangeArrowheads="1"/>
          </p:cNvSpPr>
          <p:nvPr/>
        </p:nvSpPr>
        <p:spPr bwMode="auto">
          <a:xfrm>
            <a:off x="4340225" y="1216025"/>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6175" name="Rectangle 31">
            <a:extLst>
              <a:ext uri="{FF2B5EF4-FFF2-40B4-BE49-F238E27FC236}">
                <a16:creationId xmlns:a16="http://schemas.microsoft.com/office/drawing/2014/main" id="{68483428-92DF-824E-92B1-835635477AB1}"/>
              </a:ext>
            </a:extLst>
          </p:cNvPr>
          <p:cNvSpPr>
            <a:spLocks noChangeArrowheads="1"/>
          </p:cNvSpPr>
          <p:nvPr/>
        </p:nvSpPr>
        <p:spPr bwMode="auto">
          <a:xfrm>
            <a:off x="2295525" y="1790700"/>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6" name="Rectangle 32">
            <a:extLst>
              <a:ext uri="{FF2B5EF4-FFF2-40B4-BE49-F238E27FC236}">
                <a16:creationId xmlns:a16="http://schemas.microsoft.com/office/drawing/2014/main" id="{33CA10BA-868B-2449-9376-95D549C34A19}"/>
              </a:ext>
            </a:extLst>
          </p:cNvPr>
          <p:cNvSpPr>
            <a:spLocks noChangeArrowheads="1"/>
          </p:cNvSpPr>
          <p:nvPr/>
        </p:nvSpPr>
        <p:spPr bwMode="auto">
          <a:xfrm>
            <a:off x="3770313" y="1789113"/>
            <a:ext cx="1216025"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7" name="Rectangle 33">
            <a:extLst>
              <a:ext uri="{FF2B5EF4-FFF2-40B4-BE49-F238E27FC236}">
                <a16:creationId xmlns:a16="http://schemas.microsoft.com/office/drawing/2014/main" id="{C168D72C-4FC8-1B42-B487-1840CF803B42}"/>
              </a:ext>
            </a:extLst>
          </p:cNvPr>
          <p:cNvSpPr>
            <a:spLocks noChangeArrowheads="1"/>
          </p:cNvSpPr>
          <p:nvPr/>
        </p:nvSpPr>
        <p:spPr bwMode="auto">
          <a:xfrm>
            <a:off x="7550150" y="2643188"/>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6178" name="Rectangle 34">
            <a:extLst>
              <a:ext uri="{FF2B5EF4-FFF2-40B4-BE49-F238E27FC236}">
                <a16:creationId xmlns:a16="http://schemas.microsoft.com/office/drawing/2014/main" id="{6F56765C-6320-9F40-ABB2-7D60FEF3D333}"/>
              </a:ext>
            </a:extLst>
          </p:cNvPr>
          <p:cNvSpPr>
            <a:spLocks noChangeArrowheads="1"/>
          </p:cNvSpPr>
          <p:nvPr/>
        </p:nvSpPr>
        <p:spPr bwMode="auto">
          <a:xfrm>
            <a:off x="2233613" y="2028825"/>
            <a:ext cx="2770187" cy="793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9" name="Rectangle 35">
            <a:extLst>
              <a:ext uri="{FF2B5EF4-FFF2-40B4-BE49-F238E27FC236}">
                <a16:creationId xmlns:a16="http://schemas.microsoft.com/office/drawing/2014/main" id="{3D6B6129-B80C-BB48-8C35-AC7A4F21A16F}"/>
              </a:ext>
            </a:extLst>
          </p:cNvPr>
          <p:cNvSpPr>
            <a:spLocks noChangeArrowheads="1"/>
          </p:cNvSpPr>
          <p:nvPr/>
        </p:nvSpPr>
        <p:spPr bwMode="auto">
          <a:xfrm>
            <a:off x="5586413" y="1633538"/>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6180" name="Line 36">
            <a:extLst>
              <a:ext uri="{FF2B5EF4-FFF2-40B4-BE49-F238E27FC236}">
                <a16:creationId xmlns:a16="http://schemas.microsoft.com/office/drawing/2014/main" id="{1F5F5088-A74A-9A45-9299-11169C410211}"/>
              </a:ext>
            </a:extLst>
          </p:cNvPr>
          <p:cNvSpPr>
            <a:spLocks noChangeShapeType="1"/>
          </p:cNvSpPr>
          <p:nvPr/>
        </p:nvSpPr>
        <p:spPr bwMode="auto">
          <a:xfrm flipV="1">
            <a:off x="5129213" y="2032000"/>
            <a:ext cx="581025"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81" name="AutoShape 37">
            <a:extLst>
              <a:ext uri="{FF2B5EF4-FFF2-40B4-BE49-F238E27FC236}">
                <a16:creationId xmlns:a16="http://schemas.microsoft.com/office/drawing/2014/main" id="{9D794C9F-F7D3-5142-8608-FCF748178EC5}"/>
              </a:ext>
            </a:extLst>
          </p:cNvPr>
          <p:cNvSpPr>
            <a:spLocks noChangeArrowheads="1"/>
          </p:cNvSpPr>
          <p:nvPr/>
        </p:nvSpPr>
        <p:spPr bwMode="auto">
          <a:xfrm>
            <a:off x="6746875" y="3149600"/>
            <a:ext cx="163513" cy="17970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2" name="Rectangle 38">
            <a:extLst>
              <a:ext uri="{FF2B5EF4-FFF2-40B4-BE49-F238E27FC236}">
                <a16:creationId xmlns:a16="http://schemas.microsoft.com/office/drawing/2014/main" id="{8D801B89-3D47-E549-AF17-51D10424A1EA}"/>
              </a:ext>
            </a:extLst>
          </p:cNvPr>
          <p:cNvSpPr>
            <a:spLocks noChangeArrowheads="1"/>
          </p:cNvSpPr>
          <p:nvPr/>
        </p:nvSpPr>
        <p:spPr bwMode="auto">
          <a:xfrm>
            <a:off x="6997700" y="3416300"/>
            <a:ext cx="1131888" cy="12255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3" name="Rectangle 39">
            <a:extLst>
              <a:ext uri="{FF2B5EF4-FFF2-40B4-BE49-F238E27FC236}">
                <a16:creationId xmlns:a16="http://schemas.microsoft.com/office/drawing/2014/main" id="{CC6934D5-202B-2E48-9FE7-BC9ECA13A4D4}"/>
              </a:ext>
            </a:extLst>
          </p:cNvPr>
          <p:cNvSpPr>
            <a:spLocks noChangeArrowheads="1"/>
          </p:cNvSpPr>
          <p:nvPr/>
        </p:nvSpPr>
        <p:spPr bwMode="auto">
          <a:xfrm>
            <a:off x="7912100" y="3168650"/>
            <a:ext cx="330200" cy="16827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327" name="Freeform 40">
            <a:extLst>
              <a:ext uri="{FF2B5EF4-FFF2-40B4-BE49-F238E27FC236}">
                <a16:creationId xmlns:a16="http://schemas.microsoft.com/office/drawing/2014/main" id="{680464F3-5C98-2042-ACFB-33A072549AED}"/>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8" name="Freeform 41">
            <a:extLst>
              <a:ext uri="{FF2B5EF4-FFF2-40B4-BE49-F238E27FC236}">
                <a16:creationId xmlns:a16="http://schemas.microsoft.com/office/drawing/2014/main" id="{FF46CE0F-DD13-9C40-8F4B-304F09170FD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9" name="Freeform 42">
            <a:extLst>
              <a:ext uri="{FF2B5EF4-FFF2-40B4-BE49-F238E27FC236}">
                <a16:creationId xmlns:a16="http://schemas.microsoft.com/office/drawing/2014/main" id="{3139CD79-71D7-FE46-A93E-41549077C75E}"/>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cSld>
  <p:clrMapOvr>
    <a:masterClrMapping/>
  </p:clrMapOvr>
  <p:transition advTm="131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71E4FD2-4B80-9F41-9F91-849A88A32159}"/>
              </a:ext>
            </a:extLst>
          </p:cNvPr>
          <p:cNvSpPr>
            <a:spLocks noGrp="1" noChangeArrowheads="1"/>
          </p:cNvSpPr>
          <p:nvPr>
            <p:ph type="title"/>
          </p:nvPr>
        </p:nvSpPr>
        <p:spPr>
          <a:xfrm>
            <a:off x="796925" y="150813"/>
            <a:ext cx="7772400" cy="744537"/>
          </a:xfrm>
        </p:spPr>
        <p:txBody>
          <a:bodyPr/>
          <a:lstStyle/>
          <a:p>
            <a:pPr>
              <a:defRPr/>
            </a:pPr>
            <a:r>
              <a:rPr lang="en-US" altLang="en-US"/>
              <a:t>Issues for good confocal imaging</a:t>
            </a:r>
          </a:p>
        </p:txBody>
      </p:sp>
      <p:sp>
        <p:nvSpPr>
          <p:cNvPr id="57347" name="Rectangle 4">
            <a:extLst>
              <a:ext uri="{FF2B5EF4-FFF2-40B4-BE49-F238E27FC236}">
                <a16:creationId xmlns:a16="http://schemas.microsoft.com/office/drawing/2014/main" id="{9B7180C5-F693-464A-9255-05362F527D8E}"/>
              </a:ext>
            </a:extLst>
          </p:cNvPr>
          <p:cNvSpPr>
            <a:spLocks noGrp="1" noChangeArrowheads="1"/>
          </p:cNvSpPr>
          <p:nvPr>
            <p:ph type="body" sz="half" idx="2"/>
          </p:nvPr>
        </p:nvSpPr>
        <p:spPr>
          <a:xfrm>
            <a:off x="260350" y="1146175"/>
            <a:ext cx="8716963" cy="4492625"/>
          </a:xfrm>
        </p:spPr>
        <p:txBody>
          <a:bodyPr/>
          <a:lstStyle/>
          <a:p>
            <a:pPr>
              <a:lnSpc>
                <a:spcPct val="90000"/>
              </a:lnSpc>
              <a:defRPr/>
            </a:pPr>
            <a:r>
              <a:rPr lang="en-US" altLang="en-US" sz="2400" b="1" dirty="0">
                <a:solidFill>
                  <a:schemeClr val="hlink"/>
                </a:solidFill>
              </a:rPr>
              <a:t>Axial Resolution</a:t>
            </a:r>
            <a:endParaRPr lang="en-US" altLang="en-US" sz="2400" dirty="0"/>
          </a:p>
          <a:p>
            <a:pPr lvl="1">
              <a:lnSpc>
                <a:spcPct val="90000"/>
              </a:lnSpc>
              <a:defRPr/>
            </a:pPr>
            <a:r>
              <a:rPr lang="en-US" altLang="en-US" sz="2000" dirty="0"/>
              <a:t>Must determine the FWHM (full width half maximum) intensity values of a vertical section of beads</a:t>
            </a:r>
          </a:p>
          <a:p>
            <a:pPr>
              <a:lnSpc>
                <a:spcPct val="90000"/>
              </a:lnSpc>
              <a:defRPr/>
            </a:pPr>
            <a:r>
              <a:rPr lang="en-US" altLang="en-US" sz="2400" b="1" dirty="0">
                <a:solidFill>
                  <a:schemeClr val="hlink"/>
                </a:solidFill>
              </a:rPr>
              <a:t>Field Flatness</a:t>
            </a:r>
            <a:endParaRPr lang="en-US" altLang="en-US" sz="2400" dirty="0"/>
          </a:p>
          <a:p>
            <a:pPr lvl="1">
              <a:lnSpc>
                <a:spcPct val="90000"/>
              </a:lnSpc>
              <a:defRPr/>
            </a:pPr>
            <a:r>
              <a:rPr lang="en-US" altLang="en-US" sz="2000" dirty="0"/>
              <a:t>Must be able to collect a flat field image over a specimen - or z-axis information will be inaccurate</a:t>
            </a:r>
          </a:p>
          <a:p>
            <a:pPr>
              <a:lnSpc>
                <a:spcPct val="90000"/>
              </a:lnSpc>
              <a:defRPr/>
            </a:pPr>
            <a:r>
              <a:rPr lang="en-US" altLang="en-US" sz="2400" b="1" dirty="0">
                <a:solidFill>
                  <a:schemeClr val="hlink"/>
                </a:solidFill>
              </a:rPr>
              <a:t>Chromatic Aberration</a:t>
            </a:r>
            <a:endParaRPr lang="en-US" altLang="en-US" sz="2400" dirty="0"/>
          </a:p>
          <a:p>
            <a:pPr lvl="1">
              <a:lnSpc>
                <a:spcPct val="90000"/>
              </a:lnSpc>
              <a:defRPr/>
            </a:pPr>
            <a:r>
              <a:rPr lang="en-US" altLang="en-US" sz="2000" dirty="0"/>
              <a:t>must test across an entire field that emission is constant and not collecting radial or tangential artifacts due to chromatic aberration in objectives </a:t>
            </a:r>
          </a:p>
          <a:p>
            <a:pPr>
              <a:lnSpc>
                <a:spcPct val="90000"/>
              </a:lnSpc>
              <a:defRPr/>
            </a:pPr>
            <a:r>
              <a:rPr lang="en-US" altLang="en-US" sz="2400" b="1" dirty="0">
                <a:solidFill>
                  <a:schemeClr val="hlink"/>
                </a:solidFill>
              </a:rPr>
              <a:t>Z-drive precision and accuracy</a:t>
            </a:r>
            <a:endParaRPr lang="en-US" altLang="en-US" sz="2400" dirty="0"/>
          </a:p>
          <a:p>
            <a:pPr lvl="1">
              <a:lnSpc>
                <a:spcPct val="90000"/>
              </a:lnSpc>
              <a:defRPr/>
            </a:pPr>
            <a:r>
              <a:rPr lang="en-US" altLang="en-US" sz="2000" dirty="0"/>
              <a:t>must be able to reproducibility measure distance through a specimen - tenths of microns will make a big difference over 50 microns</a:t>
            </a:r>
          </a:p>
        </p:txBody>
      </p:sp>
      <p:sp>
        <p:nvSpPr>
          <p:cNvPr id="57348" name="Line 5">
            <a:extLst>
              <a:ext uri="{FF2B5EF4-FFF2-40B4-BE49-F238E27FC236}">
                <a16:creationId xmlns:a16="http://schemas.microsoft.com/office/drawing/2014/main" id="{503EEEF4-7774-8C4C-90DA-67715C0BEDF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41C596E5-FC5B-F24C-A0ED-015F1CB5E17A}"/>
              </a:ext>
            </a:extLst>
          </p:cNvPr>
          <p:cNvSpPr>
            <a:spLocks noGrp="1" noChangeArrowheads="1"/>
          </p:cNvSpPr>
          <p:nvPr>
            <p:ph type="title"/>
          </p:nvPr>
        </p:nvSpPr>
        <p:spPr>
          <a:xfrm>
            <a:off x="666750" y="0"/>
            <a:ext cx="7772400" cy="1143000"/>
          </a:xfrm>
        </p:spPr>
        <p:txBody>
          <a:bodyPr/>
          <a:lstStyle/>
          <a:p>
            <a:pPr>
              <a:defRPr/>
            </a:pPr>
            <a:r>
              <a:rPr lang="en-US" altLang="en-US" sz="2400"/>
              <a:t>SUMMARY SLIDE</a:t>
            </a:r>
          </a:p>
        </p:txBody>
      </p:sp>
      <p:sp>
        <p:nvSpPr>
          <p:cNvPr id="58371" name="Rectangle 1027">
            <a:extLst>
              <a:ext uri="{FF2B5EF4-FFF2-40B4-BE49-F238E27FC236}">
                <a16:creationId xmlns:a16="http://schemas.microsoft.com/office/drawing/2014/main" id="{57FCFAC2-DBCE-7D47-A55A-99CECF220D0D}"/>
              </a:ext>
            </a:extLst>
          </p:cNvPr>
          <p:cNvSpPr>
            <a:spLocks noGrp="1" noChangeArrowheads="1"/>
          </p:cNvSpPr>
          <p:nvPr>
            <p:ph type="body" idx="1"/>
          </p:nvPr>
        </p:nvSpPr>
        <p:spPr>
          <a:xfrm>
            <a:off x="1200150" y="1435100"/>
            <a:ext cx="6778625" cy="4114800"/>
          </a:xfrm>
        </p:spPr>
        <p:txBody>
          <a:bodyPr/>
          <a:lstStyle/>
          <a:p>
            <a:pPr>
              <a:defRPr/>
            </a:pPr>
            <a:r>
              <a:rPr lang="en-US" altLang="en-US"/>
              <a:t>Components of a confocal system</a:t>
            </a:r>
          </a:p>
          <a:p>
            <a:pPr>
              <a:defRPr/>
            </a:pPr>
            <a:r>
              <a:rPr lang="en-US" altLang="en-US"/>
              <a:t>Optical pathways</a:t>
            </a:r>
          </a:p>
          <a:p>
            <a:pPr>
              <a:defRPr/>
            </a:pPr>
            <a:r>
              <a:rPr lang="en-US" altLang="en-US"/>
              <a:t>Optical resolution</a:t>
            </a:r>
          </a:p>
          <a:p>
            <a:pPr>
              <a:defRPr/>
            </a:pPr>
            <a:r>
              <a:rPr lang="en-US" altLang="en-US"/>
              <a:t>Sampling rate (Nyquist Theorem)</a:t>
            </a:r>
          </a:p>
          <a:p>
            <a:pPr>
              <a:defRPr/>
            </a:pPr>
            <a:r>
              <a:rPr lang="en-US" altLang="en-US"/>
              <a:t>Reflection imaging</a:t>
            </a:r>
          </a:p>
          <a:p>
            <a:pPr>
              <a:defRPr/>
            </a:pPr>
            <a:r>
              <a:rPr lang="en-US" altLang="en-US"/>
              <a:t>Current imaging systems</a:t>
            </a:r>
          </a:p>
          <a:p>
            <a:pPr>
              <a:defRPr/>
            </a:pPr>
            <a:endParaRPr lang="en-US" altLang="en-US"/>
          </a:p>
          <a:p>
            <a:pPr>
              <a:defRPr/>
            </a:pPr>
            <a:endParaRPr lang="en-US" altLang="en-US"/>
          </a:p>
        </p:txBody>
      </p:sp>
      <p:pic>
        <p:nvPicPr>
          <p:cNvPr id="116739" name="Picture 1028" descr="pucl new">
            <a:extLst>
              <a:ext uri="{FF2B5EF4-FFF2-40B4-BE49-F238E27FC236}">
                <a16:creationId xmlns:a16="http://schemas.microsoft.com/office/drawing/2014/main" id="{24D7D781-8C79-CB4F-BD36-CBC41C45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99" y="5925860"/>
            <a:ext cx="1784163" cy="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Line 1029">
            <a:extLst>
              <a:ext uri="{FF2B5EF4-FFF2-40B4-BE49-F238E27FC236}">
                <a16:creationId xmlns:a16="http://schemas.microsoft.com/office/drawing/2014/main" id="{513ED313-D2EE-8D49-9606-E6CFF8ED9A9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2">
            <a:extLst>
              <a:ext uri="{FF2B5EF4-FFF2-40B4-BE49-F238E27FC236}">
                <a16:creationId xmlns:a16="http://schemas.microsoft.com/office/drawing/2014/main" id="{34D3DAAD-37CB-444F-8614-58B89EA2A7CB}"/>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195" name="Rectangle 3">
            <a:extLst>
              <a:ext uri="{FF2B5EF4-FFF2-40B4-BE49-F238E27FC236}">
                <a16:creationId xmlns:a16="http://schemas.microsoft.com/office/drawing/2014/main" id="{BA46A2F4-ABB5-AE49-B5F2-1E41BDFB603B}"/>
              </a:ext>
            </a:extLst>
          </p:cNvPr>
          <p:cNvSpPr>
            <a:spLocks noGrp="1" noChangeArrowheads="1"/>
          </p:cNvSpPr>
          <p:nvPr>
            <p:ph type="title"/>
          </p:nvPr>
        </p:nvSpPr>
        <p:spPr>
          <a:xfrm>
            <a:off x="57150" y="609600"/>
            <a:ext cx="2819400" cy="609600"/>
          </a:xfrm>
        </p:spPr>
        <p:txBody>
          <a:bodyPr/>
          <a:lstStyle/>
          <a:p>
            <a:pPr>
              <a:lnSpc>
                <a:spcPct val="75000"/>
              </a:lnSpc>
              <a:defRPr/>
            </a:pPr>
            <a:r>
              <a:rPr lang="en-US" altLang="en-US" sz="2400"/>
              <a:t>Confocal Principle</a:t>
            </a:r>
          </a:p>
        </p:txBody>
      </p:sp>
      <p:sp>
        <p:nvSpPr>
          <p:cNvPr id="8196" name="Rectangle 4">
            <a:extLst>
              <a:ext uri="{FF2B5EF4-FFF2-40B4-BE49-F238E27FC236}">
                <a16:creationId xmlns:a16="http://schemas.microsoft.com/office/drawing/2014/main" id="{3E4E48AC-A617-BC46-8C06-6A1DDAEF2C33}"/>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8" name="Freeform 5">
            <a:extLst>
              <a:ext uri="{FF2B5EF4-FFF2-40B4-BE49-F238E27FC236}">
                <a16:creationId xmlns:a16="http://schemas.microsoft.com/office/drawing/2014/main" id="{DF109100-7744-874D-866D-FBB55FCDA09D}"/>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89" name="Freeform 6">
            <a:extLst>
              <a:ext uri="{FF2B5EF4-FFF2-40B4-BE49-F238E27FC236}">
                <a16:creationId xmlns:a16="http://schemas.microsoft.com/office/drawing/2014/main" id="{E1D93C2D-9D07-B24D-9AC7-DFB379F179BC}"/>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0" name="Freeform 7">
            <a:extLst>
              <a:ext uri="{FF2B5EF4-FFF2-40B4-BE49-F238E27FC236}">
                <a16:creationId xmlns:a16="http://schemas.microsoft.com/office/drawing/2014/main" id="{5B0B5A08-AEF2-CB41-ABB9-E7F6071B9785}"/>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0" name="Line 8">
            <a:extLst>
              <a:ext uri="{FF2B5EF4-FFF2-40B4-BE49-F238E27FC236}">
                <a16:creationId xmlns:a16="http://schemas.microsoft.com/office/drawing/2014/main" id="{2B3D663A-F4F5-584E-816D-52E416B705D0}"/>
              </a:ext>
            </a:extLst>
          </p:cNvPr>
          <p:cNvSpPr>
            <a:spLocks noChangeShapeType="1"/>
          </p:cNvSpPr>
          <p:nvPr/>
        </p:nvSpPr>
        <p:spPr bwMode="auto">
          <a:xfrm flipV="1">
            <a:off x="2182813" y="6453188"/>
            <a:ext cx="5973762"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2" name="Freeform 9">
            <a:extLst>
              <a:ext uri="{FF2B5EF4-FFF2-40B4-BE49-F238E27FC236}">
                <a16:creationId xmlns:a16="http://schemas.microsoft.com/office/drawing/2014/main" id="{72D041E1-B358-F749-A8FE-B2E0DBD0C17B}"/>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3" name="Freeform 10">
            <a:extLst>
              <a:ext uri="{FF2B5EF4-FFF2-40B4-BE49-F238E27FC236}">
                <a16:creationId xmlns:a16="http://schemas.microsoft.com/office/drawing/2014/main" id="{68E55367-7F70-0343-A8F5-D2CE97347486}"/>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3" name="Line 11">
            <a:extLst>
              <a:ext uri="{FF2B5EF4-FFF2-40B4-BE49-F238E27FC236}">
                <a16:creationId xmlns:a16="http://schemas.microsoft.com/office/drawing/2014/main" id="{C28D492F-ECB6-DC45-A4E9-B788911C31B8}"/>
              </a:ext>
            </a:extLst>
          </p:cNvPr>
          <p:cNvSpPr>
            <a:spLocks noChangeShapeType="1"/>
          </p:cNvSpPr>
          <p:nvPr/>
        </p:nvSpPr>
        <p:spPr bwMode="auto">
          <a:xfrm>
            <a:off x="2144713" y="6248400"/>
            <a:ext cx="59674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5" name="Freeform 12">
            <a:extLst>
              <a:ext uri="{FF2B5EF4-FFF2-40B4-BE49-F238E27FC236}">
                <a16:creationId xmlns:a16="http://schemas.microsoft.com/office/drawing/2014/main" id="{D95EFF34-EFA5-6B42-8A2D-9A788D120D76}"/>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6" name="Freeform 13">
            <a:extLst>
              <a:ext uri="{FF2B5EF4-FFF2-40B4-BE49-F238E27FC236}">
                <a16:creationId xmlns:a16="http://schemas.microsoft.com/office/drawing/2014/main" id="{F5740923-2BE2-F041-B805-9A3C0157A2FC}"/>
              </a:ext>
            </a:extLst>
          </p:cNvPr>
          <p:cNvSpPr>
            <a:spLocks/>
          </p:cNvSpPr>
          <p:nvPr/>
        </p:nvSpPr>
        <p:spPr bwMode="auto">
          <a:xfrm>
            <a:off x="2638425" y="134461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6" name="Line 14">
            <a:extLst>
              <a:ext uri="{FF2B5EF4-FFF2-40B4-BE49-F238E27FC236}">
                <a16:creationId xmlns:a16="http://schemas.microsoft.com/office/drawing/2014/main" id="{386B1D71-7BA0-A54A-B44A-1D07D3258CDA}"/>
              </a:ext>
            </a:extLst>
          </p:cNvPr>
          <p:cNvSpPr>
            <a:spLocks noChangeShapeType="1"/>
          </p:cNvSpPr>
          <p:nvPr/>
        </p:nvSpPr>
        <p:spPr bwMode="auto">
          <a:xfrm flipV="1">
            <a:off x="2116138" y="6002338"/>
            <a:ext cx="5994400"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07" name="Rectangle 15">
            <a:extLst>
              <a:ext uri="{FF2B5EF4-FFF2-40B4-BE49-F238E27FC236}">
                <a16:creationId xmlns:a16="http://schemas.microsoft.com/office/drawing/2014/main" id="{DF2366A0-8ADA-3B43-98AD-E0A814D6ACE1}"/>
              </a:ext>
            </a:extLst>
          </p:cNvPr>
          <p:cNvSpPr>
            <a:spLocks noChangeArrowheads="1"/>
          </p:cNvSpPr>
          <p:nvPr/>
        </p:nvSpPr>
        <p:spPr bwMode="auto">
          <a:xfrm>
            <a:off x="7696200" y="3705225"/>
            <a:ext cx="1104900" cy="847725"/>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399" name="Freeform 16">
            <a:extLst>
              <a:ext uri="{FF2B5EF4-FFF2-40B4-BE49-F238E27FC236}">
                <a16:creationId xmlns:a16="http://schemas.microsoft.com/office/drawing/2014/main" id="{F927C06C-5576-3D4D-B25C-6B719BC49B4F}"/>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00" name="Freeform 17">
            <a:extLst>
              <a:ext uri="{FF2B5EF4-FFF2-40B4-BE49-F238E27FC236}">
                <a16:creationId xmlns:a16="http://schemas.microsoft.com/office/drawing/2014/main" id="{1E7A3358-8A0B-9D43-BE05-9CC6384F043C}"/>
              </a:ext>
            </a:extLst>
          </p:cNvPr>
          <p:cNvSpPr>
            <a:spLocks/>
          </p:cNvSpPr>
          <p:nvPr/>
        </p:nvSpPr>
        <p:spPr bwMode="auto">
          <a:xfrm>
            <a:off x="2903538" y="3454400"/>
            <a:ext cx="5900737" cy="996950"/>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0" name="Rectangle 18">
            <a:extLst>
              <a:ext uri="{FF2B5EF4-FFF2-40B4-BE49-F238E27FC236}">
                <a16:creationId xmlns:a16="http://schemas.microsoft.com/office/drawing/2014/main" id="{761FC81E-3C32-F343-9DB9-39FD2381D768}"/>
              </a:ext>
            </a:extLst>
          </p:cNvPr>
          <p:cNvSpPr>
            <a:spLocks noChangeArrowheads="1"/>
          </p:cNvSpPr>
          <p:nvPr/>
        </p:nvSpPr>
        <p:spPr bwMode="auto">
          <a:xfrm>
            <a:off x="580813" y="4723501"/>
            <a:ext cx="1163779"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dirty="0"/>
              <a:t>Objective</a:t>
            </a:r>
          </a:p>
        </p:txBody>
      </p:sp>
      <p:sp>
        <p:nvSpPr>
          <p:cNvPr id="8211" name="Rectangle 19">
            <a:extLst>
              <a:ext uri="{FF2B5EF4-FFF2-40B4-BE49-F238E27FC236}">
                <a16:creationId xmlns:a16="http://schemas.microsoft.com/office/drawing/2014/main" id="{FCDBE0F5-229F-8C43-8825-A0EC914C00FE}"/>
              </a:ext>
            </a:extLst>
          </p:cNvPr>
          <p:cNvSpPr>
            <a:spLocks noChangeArrowheads="1"/>
          </p:cNvSpPr>
          <p:nvPr/>
        </p:nvSpPr>
        <p:spPr bwMode="auto">
          <a:xfrm>
            <a:off x="4267200" y="246063"/>
            <a:ext cx="779058"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Laser</a:t>
            </a:r>
          </a:p>
        </p:txBody>
      </p:sp>
      <p:sp>
        <p:nvSpPr>
          <p:cNvPr id="8212" name="Rectangle 20">
            <a:extLst>
              <a:ext uri="{FF2B5EF4-FFF2-40B4-BE49-F238E27FC236}">
                <a16:creationId xmlns:a16="http://schemas.microsoft.com/office/drawing/2014/main" id="{4F5129A0-B927-F34C-95CE-14FBB89DDB74}"/>
              </a:ext>
            </a:extLst>
          </p:cNvPr>
          <p:cNvSpPr>
            <a:spLocks noChangeArrowheads="1"/>
          </p:cNvSpPr>
          <p:nvPr/>
        </p:nvSpPr>
        <p:spPr bwMode="auto">
          <a:xfrm>
            <a:off x="5287963" y="5351463"/>
            <a:ext cx="1913984"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Emission Pinhole</a:t>
            </a:r>
          </a:p>
        </p:txBody>
      </p:sp>
      <p:sp>
        <p:nvSpPr>
          <p:cNvPr id="8213" name="Line 21">
            <a:extLst>
              <a:ext uri="{FF2B5EF4-FFF2-40B4-BE49-F238E27FC236}">
                <a16:creationId xmlns:a16="http://schemas.microsoft.com/office/drawing/2014/main" id="{7215B031-9093-044C-9E68-B0C7F033168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5" name="Freeform 22">
            <a:extLst>
              <a:ext uri="{FF2B5EF4-FFF2-40B4-BE49-F238E27FC236}">
                <a16:creationId xmlns:a16="http://schemas.microsoft.com/office/drawing/2014/main" id="{4C0A2154-5867-3E4F-BBF8-52110CFAE60C}"/>
              </a:ext>
            </a:extLst>
          </p:cNvPr>
          <p:cNvSpPr>
            <a:spLocks/>
          </p:cNvSpPr>
          <p:nvPr/>
        </p:nvSpPr>
        <p:spPr bwMode="auto">
          <a:xfrm>
            <a:off x="3270250" y="787400"/>
            <a:ext cx="730250" cy="569913"/>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5" name="Rectangle 23">
            <a:extLst>
              <a:ext uri="{FF2B5EF4-FFF2-40B4-BE49-F238E27FC236}">
                <a16:creationId xmlns:a16="http://schemas.microsoft.com/office/drawing/2014/main" id="{6B584AF3-E2E9-2541-BAE3-A92505D20699}"/>
              </a:ext>
            </a:extLst>
          </p:cNvPr>
          <p:cNvSpPr>
            <a:spLocks noChangeArrowheads="1"/>
          </p:cNvSpPr>
          <p:nvPr/>
        </p:nvSpPr>
        <p:spPr bwMode="auto">
          <a:xfrm>
            <a:off x="3275013" y="303213"/>
            <a:ext cx="719137" cy="58261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6" name="AutoShape 24">
            <a:extLst>
              <a:ext uri="{FF2B5EF4-FFF2-40B4-BE49-F238E27FC236}">
                <a16:creationId xmlns:a16="http://schemas.microsoft.com/office/drawing/2014/main" id="{B7903416-62F8-A34D-AC35-DF4243849736}"/>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7" name="Line 25">
            <a:extLst>
              <a:ext uri="{FF2B5EF4-FFF2-40B4-BE49-F238E27FC236}">
                <a16:creationId xmlns:a16="http://schemas.microsoft.com/office/drawing/2014/main" id="{E8A2D4BA-7680-8745-B159-99906A47095A}"/>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9" name="Freeform 26">
            <a:extLst>
              <a:ext uri="{FF2B5EF4-FFF2-40B4-BE49-F238E27FC236}">
                <a16:creationId xmlns:a16="http://schemas.microsoft.com/office/drawing/2014/main" id="{84652E85-7F1C-614F-8878-8EFE66079A47}"/>
              </a:ext>
            </a:extLst>
          </p:cNvPr>
          <p:cNvSpPr>
            <a:spLocks/>
          </p:cNvSpPr>
          <p:nvPr/>
        </p:nvSpPr>
        <p:spPr bwMode="auto">
          <a:xfrm>
            <a:off x="3001963" y="892175"/>
            <a:ext cx="5826125" cy="533717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10" name="Freeform 27">
            <a:extLst>
              <a:ext uri="{FF2B5EF4-FFF2-40B4-BE49-F238E27FC236}">
                <a16:creationId xmlns:a16="http://schemas.microsoft.com/office/drawing/2014/main" id="{A475DEB7-374D-D445-84C2-1AF94FE3BC8B}"/>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0" name="Line 28">
            <a:extLst>
              <a:ext uri="{FF2B5EF4-FFF2-40B4-BE49-F238E27FC236}">
                <a16:creationId xmlns:a16="http://schemas.microsoft.com/office/drawing/2014/main" id="{231CFB6F-95BB-324D-8C0B-68AD404B3E47}"/>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12" name="Freeform 29">
            <a:extLst>
              <a:ext uri="{FF2B5EF4-FFF2-40B4-BE49-F238E27FC236}">
                <a16:creationId xmlns:a16="http://schemas.microsoft.com/office/drawing/2014/main" id="{CD96B05B-F58D-0C4A-9CF2-E7D8A3C03D25}"/>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2" name="Rectangle 30">
            <a:extLst>
              <a:ext uri="{FF2B5EF4-FFF2-40B4-BE49-F238E27FC236}">
                <a16:creationId xmlns:a16="http://schemas.microsoft.com/office/drawing/2014/main" id="{745E60BD-E663-D443-AF68-17F3C9635BBC}"/>
              </a:ext>
            </a:extLst>
          </p:cNvPr>
          <p:cNvSpPr>
            <a:spLocks noChangeArrowheads="1"/>
          </p:cNvSpPr>
          <p:nvPr/>
        </p:nvSpPr>
        <p:spPr bwMode="auto">
          <a:xfrm>
            <a:off x="4340225" y="1216025"/>
            <a:ext cx="1997343"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Pinhole</a:t>
            </a:r>
          </a:p>
        </p:txBody>
      </p:sp>
      <p:sp>
        <p:nvSpPr>
          <p:cNvPr id="8223" name="Rectangle 31">
            <a:extLst>
              <a:ext uri="{FF2B5EF4-FFF2-40B4-BE49-F238E27FC236}">
                <a16:creationId xmlns:a16="http://schemas.microsoft.com/office/drawing/2014/main" id="{65F1A6A0-5896-EA49-9ECF-9CBD44680001}"/>
              </a:ext>
            </a:extLst>
          </p:cNvPr>
          <p:cNvSpPr>
            <a:spLocks noChangeArrowheads="1"/>
          </p:cNvSpPr>
          <p:nvPr/>
        </p:nvSpPr>
        <p:spPr bwMode="auto">
          <a:xfrm>
            <a:off x="6746875" y="2843213"/>
            <a:ext cx="168275" cy="10668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4" name="Rectangle 32">
            <a:extLst>
              <a:ext uri="{FF2B5EF4-FFF2-40B4-BE49-F238E27FC236}">
                <a16:creationId xmlns:a16="http://schemas.microsoft.com/office/drawing/2014/main" id="{21770EC8-E7B5-2548-BBF4-4A4A79499C13}"/>
              </a:ext>
            </a:extLst>
          </p:cNvPr>
          <p:cNvSpPr>
            <a:spLocks noChangeArrowheads="1"/>
          </p:cNvSpPr>
          <p:nvPr/>
        </p:nvSpPr>
        <p:spPr bwMode="auto">
          <a:xfrm>
            <a:off x="6746875" y="4092575"/>
            <a:ext cx="168275" cy="10636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5" name="Rectangle 33">
            <a:extLst>
              <a:ext uri="{FF2B5EF4-FFF2-40B4-BE49-F238E27FC236}">
                <a16:creationId xmlns:a16="http://schemas.microsoft.com/office/drawing/2014/main" id="{A71D033B-91F8-544C-965A-B8176E9F0178}"/>
              </a:ext>
            </a:extLst>
          </p:cNvPr>
          <p:cNvSpPr>
            <a:spLocks noChangeArrowheads="1"/>
          </p:cNvSpPr>
          <p:nvPr/>
        </p:nvSpPr>
        <p:spPr bwMode="auto">
          <a:xfrm>
            <a:off x="2314575" y="2017713"/>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6" name="Rectangle 34">
            <a:extLst>
              <a:ext uri="{FF2B5EF4-FFF2-40B4-BE49-F238E27FC236}">
                <a16:creationId xmlns:a16="http://schemas.microsoft.com/office/drawing/2014/main" id="{388EE933-AAE6-A744-85A1-A6F6AC939AB2}"/>
              </a:ext>
            </a:extLst>
          </p:cNvPr>
          <p:cNvSpPr>
            <a:spLocks noChangeArrowheads="1"/>
          </p:cNvSpPr>
          <p:nvPr/>
        </p:nvSpPr>
        <p:spPr bwMode="auto">
          <a:xfrm>
            <a:off x="3751263" y="2017713"/>
            <a:ext cx="1217612"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7" name="Rectangle 35">
            <a:extLst>
              <a:ext uri="{FF2B5EF4-FFF2-40B4-BE49-F238E27FC236}">
                <a16:creationId xmlns:a16="http://schemas.microsoft.com/office/drawing/2014/main" id="{FF467759-B786-194F-AD5B-159B17156399}"/>
              </a:ext>
            </a:extLst>
          </p:cNvPr>
          <p:cNvSpPr>
            <a:spLocks noChangeArrowheads="1"/>
          </p:cNvSpPr>
          <p:nvPr/>
        </p:nvSpPr>
        <p:spPr bwMode="auto">
          <a:xfrm>
            <a:off x="7875588" y="3101975"/>
            <a:ext cx="695704"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PMT</a:t>
            </a:r>
          </a:p>
        </p:txBody>
      </p:sp>
      <p:sp>
        <p:nvSpPr>
          <p:cNvPr id="8228" name="AutoShape 36">
            <a:extLst>
              <a:ext uri="{FF2B5EF4-FFF2-40B4-BE49-F238E27FC236}">
                <a16:creationId xmlns:a16="http://schemas.microsoft.com/office/drawing/2014/main" id="{FC57BD40-9BE1-864C-B2AC-AC44A83CC6D1}"/>
              </a:ext>
            </a:extLst>
          </p:cNvPr>
          <p:cNvSpPr>
            <a:spLocks noChangeArrowheads="1"/>
          </p:cNvSpPr>
          <p:nvPr/>
        </p:nvSpPr>
        <p:spPr bwMode="auto">
          <a:xfrm>
            <a:off x="6997700" y="2844800"/>
            <a:ext cx="122238" cy="22923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9" name="AutoShape 37">
            <a:extLst>
              <a:ext uri="{FF2B5EF4-FFF2-40B4-BE49-F238E27FC236}">
                <a16:creationId xmlns:a16="http://schemas.microsoft.com/office/drawing/2014/main" id="{E0061720-88FC-0F49-857E-B4F8ADF8665B}"/>
              </a:ext>
            </a:extLst>
          </p:cNvPr>
          <p:cNvSpPr>
            <a:spLocks noChangeArrowheads="1"/>
          </p:cNvSpPr>
          <p:nvPr/>
        </p:nvSpPr>
        <p:spPr bwMode="auto">
          <a:xfrm>
            <a:off x="2368550" y="2254250"/>
            <a:ext cx="2560638" cy="100013"/>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421" name="Freeform 38">
            <a:extLst>
              <a:ext uri="{FF2B5EF4-FFF2-40B4-BE49-F238E27FC236}">
                <a16:creationId xmlns:a16="http://schemas.microsoft.com/office/drawing/2014/main" id="{82679FF2-7EB9-DB4A-BD18-3B2E9B516248}"/>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2" name="Freeform 39">
            <a:extLst>
              <a:ext uri="{FF2B5EF4-FFF2-40B4-BE49-F238E27FC236}">
                <a16:creationId xmlns:a16="http://schemas.microsoft.com/office/drawing/2014/main" id="{B1351730-32A8-B447-9F76-96016CD20D7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3" name="Freeform 40">
            <a:extLst>
              <a:ext uri="{FF2B5EF4-FFF2-40B4-BE49-F238E27FC236}">
                <a16:creationId xmlns:a16="http://schemas.microsoft.com/office/drawing/2014/main" id="{35CB2292-AF57-5345-8328-210E924DAD6C}"/>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33" name="Line 41">
            <a:extLst>
              <a:ext uri="{FF2B5EF4-FFF2-40B4-BE49-F238E27FC236}">
                <a16:creationId xmlns:a16="http://schemas.microsoft.com/office/drawing/2014/main" id="{9284776B-A789-0E42-A0F6-EDA9DD0691A7}"/>
              </a:ext>
            </a:extLst>
          </p:cNvPr>
          <p:cNvSpPr>
            <a:spLocks noChangeShapeType="1"/>
          </p:cNvSpPr>
          <p:nvPr/>
        </p:nvSpPr>
        <p:spPr bwMode="auto">
          <a:xfrm flipV="1">
            <a:off x="6550025" y="4321175"/>
            <a:ext cx="25876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4" name="Rectangle 42">
            <a:extLst>
              <a:ext uri="{FF2B5EF4-FFF2-40B4-BE49-F238E27FC236}">
                <a16:creationId xmlns:a16="http://schemas.microsoft.com/office/drawing/2014/main" id="{877D35E6-9C36-2649-AE1E-810F60A948FC}"/>
              </a:ext>
            </a:extLst>
          </p:cNvPr>
          <p:cNvSpPr>
            <a:spLocks noChangeArrowheads="1"/>
          </p:cNvSpPr>
          <p:nvPr/>
        </p:nvSpPr>
        <p:spPr bwMode="auto">
          <a:xfrm>
            <a:off x="7646988" y="4784725"/>
            <a:ext cx="1080425" cy="50738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800" b="1"/>
              <a:t>Emission</a:t>
            </a:r>
          </a:p>
          <a:p>
            <a:pPr>
              <a:lnSpc>
                <a:spcPct val="75000"/>
              </a:lnSpc>
              <a:spcBef>
                <a:spcPct val="0"/>
              </a:spcBef>
              <a:buSzTx/>
              <a:buFontTx/>
              <a:buNone/>
              <a:defRPr/>
            </a:pPr>
            <a:r>
              <a:rPr lang="en-US" altLang="en-US" sz="1800" b="1"/>
              <a:t>Filter</a:t>
            </a:r>
          </a:p>
        </p:txBody>
      </p:sp>
      <p:sp>
        <p:nvSpPr>
          <p:cNvPr id="8235" name="Line 43">
            <a:extLst>
              <a:ext uri="{FF2B5EF4-FFF2-40B4-BE49-F238E27FC236}">
                <a16:creationId xmlns:a16="http://schemas.microsoft.com/office/drawing/2014/main" id="{8A8616C9-3A7C-0843-822C-DEC201D21671}"/>
              </a:ext>
            </a:extLst>
          </p:cNvPr>
          <p:cNvSpPr>
            <a:spLocks noChangeShapeType="1"/>
          </p:cNvSpPr>
          <p:nvPr/>
        </p:nvSpPr>
        <p:spPr bwMode="auto">
          <a:xfrm flipH="1" flipV="1">
            <a:off x="7108825" y="4435475"/>
            <a:ext cx="484188"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6" name="Rectangle 44">
            <a:extLst>
              <a:ext uri="{FF2B5EF4-FFF2-40B4-BE49-F238E27FC236}">
                <a16:creationId xmlns:a16="http://schemas.microsoft.com/office/drawing/2014/main" id="{521BFD08-22A5-D343-9AC3-257179F3E599}"/>
              </a:ext>
            </a:extLst>
          </p:cNvPr>
          <p:cNvSpPr>
            <a:spLocks noChangeArrowheads="1"/>
          </p:cNvSpPr>
          <p:nvPr/>
        </p:nvSpPr>
        <p:spPr bwMode="auto">
          <a:xfrm>
            <a:off x="5588000" y="1985963"/>
            <a:ext cx="1804982"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Filter</a:t>
            </a:r>
          </a:p>
        </p:txBody>
      </p:sp>
      <p:sp>
        <p:nvSpPr>
          <p:cNvPr id="8237" name="Line 45">
            <a:extLst>
              <a:ext uri="{FF2B5EF4-FFF2-40B4-BE49-F238E27FC236}">
                <a16:creationId xmlns:a16="http://schemas.microsoft.com/office/drawing/2014/main" id="{E6662A46-AC4E-8D42-8198-01A1B68BCECB}"/>
              </a:ext>
            </a:extLst>
          </p:cNvPr>
          <p:cNvSpPr>
            <a:spLocks noChangeShapeType="1"/>
          </p:cNvSpPr>
          <p:nvPr/>
        </p:nvSpPr>
        <p:spPr bwMode="auto">
          <a:xfrm flipV="1">
            <a:off x="4991100" y="2208213"/>
            <a:ext cx="647700" cy="841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Tree>
  </p:cSld>
  <p:clrMapOvr>
    <a:masterClrMapping/>
  </p:clrMapOvr>
  <p:transition advTm="104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7AC1C5-6EA7-2048-9482-3B75370212A8}"/>
              </a:ext>
            </a:extLst>
          </p:cNvPr>
          <p:cNvSpPr>
            <a:spLocks noGrp="1" noChangeArrowheads="1"/>
          </p:cNvSpPr>
          <p:nvPr>
            <p:ph type="title"/>
          </p:nvPr>
        </p:nvSpPr>
        <p:spPr>
          <a:xfrm>
            <a:off x="674688" y="-188913"/>
            <a:ext cx="7772400" cy="1143001"/>
          </a:xfrm>
        </p:spPr>
        <p:txBody>
          <a:bodyPr/>
          <a:lstStyle/>
          <a:p>
            <a:pPr>
              <a:defRPr/>
            </a:pPr>
            <a:r>
              <a:rPr lang="en-US" altLang="en-US"/>
              <a:t>Confocal microscopy</a:t>
            </a:r>
          </a:p>
        </p:txBody>
      </p:sp>
      <p:pic>
        <p:nvPicPr>
          <p:cNvPr id="7171" name="Picture 3">
            <a:extLst>
              <a:ext uri="{FF2B5EF4-FFF2-40B4-BE49-F238E27FC236}">
                <a16:creationId xmlns:a16="http://schemas.microsoft.com/office/drawing/2014/main" id="{444D5586-A51A-6043-96CD-0008263F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1655330" y="1813459"/>
            <a:ext cx="5761340" cy="36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2" name="Line 4">
            <a:extLst>
              <a:ext uri="{FF2B5EF4-FFF2-40B4-BE49-F238E27FC236}">
                <a16:creationId xmlns:a16="http://schemas.microsoft.com/office/drawing/2014/main" id="{F3C3EB15-8BD6-E04B-9715-9C194B8E717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4340" name="TextBox 1">
            <a:extLst>
              <a:ext uri="{FF2B5EF4-FFF2-40B4-BE49-F238E27FC236}">
                <a16:creationId xmlns:a16="http://schemas.microsoft.com/office/drawing/2014/main" id="{F9805C41-03E2-CF47-9D58-C8B1CBC4421F}"/>
              </a:ext>
            </a:extLst>
          </p:cNvPr>
          <p:cNvSpPr txBox="1">
            <a:spLocks noChangeArrowheads="1"/>
          </p:cNvSpPr>
          <p:nvPr/>
        </p:nvSpPr>
        <p:spPr bwMode="auto">
          <a:xfrm>
            <a:off x="6094134" y="6103611"/>
            <a:ext cx="26164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700" dirty="0"/>
              <a:t>Figure from </a:t>
            </a:r>
            <a:r>
              <a:rPr lang="en-US" altLang="en-US" sz="700" dirty="0">
                <a:solidFill>
                  <a:srgbClr val="0000FF"/>
                </a:solidFill>
                <a:latin typeface="Verdana" panose="020B0604030504040204" pitchFamily="34" charset="0"/>
              </a:rPr>
              <a:t>D. Andrews, I. S. Harper and J. R. </a:t>
            </a:r>
            <a:r>
              <a:rPr lang="en-US" altLang="en-US" sz="700" dirty="0" err="1">
                <a:solidFill>
                  <a:srgbClr val="0000FF"/>
                </a:solidFill>
                <a:latin typeface="Verdana" panose="020B0604030504040204" pitchFamily="34" charset="0"/>
              </a:rPr>
              <a:t>Swedlow</a:t>
            </a:r>
            <a:endParaRPr lang="en-US" altLang="en-US" sz="700" dirty="0">
              <a:solidFill>
                <a:srgbClr val="0000FF"/>
              </a:solidFill>
              <a:latin typeface="Verdana" panose="020B0604030504040204" pitchFamily="34" charset="0"/>
            </a:endParaRPr>
          </a:p>
          <a:p>
            <a:pPr algn="ctr">
              <a:spcBef>
                <a:spcPct val="0"/>
              </a:spcBef>
              <a:buSzTx/>
              <a:buFontTx/>
              <a:buNone/>
            </a:pPr>
            <a:r>
              <a:rPr lang="en-US" altLang="en-US" sz="7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DDE9C1A-7FCB-E74A-9DDD-E87233A862E2}"/>
              </a:ext>
            </a:extLst>
          </p:cNvPr>
          <p:cNvSpPr>
            <a:spLocks noChangeArrowheads="1"/>
          </p:cNvSpPr>
          <p:nvPr/>
        </p:nvSpPr>
        <p:spPr bwMode="auto">
          <a:xfrm>
            <a:off x="838200" y="0"/>
            <a:ext cx="4195763"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Fluorescent Microscope</a:t>
            </a:r>
          </a:p>
        </p:txBody>
      </p:sp>
      <p:sp>
        <p:nvSpPr>
          <p:cNvPr id="9219" name="Rectangle 3">
            <a:extLst>
              <a:ext uri="{FF2B5EF4-FFF2-40B4-BE49-F238E27FC236}">
                <a16:creationId xmlns:a16="http://schemas.microsoft.com/office/drawing/2014/main" id="{972EE58B-EA09-D644-94DE-A72ADEA76A44}"/>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35" name="Freeform 4">
            <a:extLst>
              <a:ext uri="{FF2B5EF4-FFF2-40B4-BE49-F238E27FC236}">
                <a16:creationId xmlns:a16="http://schemas.microsoft.com/office/drawing/2014/main" id="{BFA8F5B1-1BAF-4840-8FD1-EFC215C8D79B}"/>
              </a:ext>
            </a:extLst>
          </p:cNvPr>
          <p:cNvSpPr>
            <a:spLocks noChangeAspect="1"/>
          </p:cNvSpPr>
          <p:nvPr/>
        </p:nvSpPr>
        <p:spPr bwMode="auto">
          <a:xfrm>
            <a:off x="530225" y="5159375"/>
            <a:ext cx="919163" cy="785813"/>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6" name="Freeform 5">
            <a:extLst>
              <a:ext uri="{FF2B5EF4-FFF2-40B4-BE49-F238E27FC236}">
                <a16:creationId xmlns:a16="http://schemas.microsoft.com/office/drawing/2014/main" id="{89F1D806-4644-DA47-BF26-31D74537617E}"/>
              </a:ext>
            </a:extLst>
          </p:cNvPr>
          <p:cNvSpPr>
            <a:spLocks noChangeAspect="1"/>
          </p:cNvSpPr>
          <p:nvPr/>
        </p:nvSpPr>
        <p:spPr bwMode="auto">
          <a:xfrm>
            <a:off x="549275" y="5394325"/>
            <a:ext cx="903288" cy="684213"/>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7" name="Freeform 6">
            <a:extLst>
              <a:ext uri="{FF2B5EF4-FFF2-40B4-BE49-F238E27FC236}">
                <a16:creationId xmlns:a16="http://schemas.microsoft.com/office/drawing/2014/main" id="{543EB222-F2B9-DA49-A2F5-F8944F062C56}"/>
              </a:ext>
            </a:extLst>
          </p:cNvPr>
          <p:cNvSpPr>
            <a:spLocks noChangeAspect="1"/>
          </p:cNvSpPr>
          <p:nvPr/>
        </p:nvSpPr>
        <p:spPr bwMode="auto">
          <a:xfrm>
            <a:off x="549275" y="5338763"/>
            <a:ext cx="903288"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8" name="Freeform 7">
            <a:extLst>
              <a:ext uri="{FF2B5EF4-FFF2-40B4-BE49-F238E27FC236}">
                <a16:creationId xmlns:a16="http://schemas.microsoft.com/office/drawing/2014/main" id="{CA9FDEDE-0F67-DC45-ADF7-CC93DEB46607}"/>
              </a:ext>
            </a:extLst>
          </p:cNvPr>
          <p:cNvSpPr>
            <a:spLocks noChangeAspect="1"/>
          </p:cNvSpPr>
          <p:nvPr/>
        </p:nvSpPr>
        <p:spPr bwMode="auto">
          <a:xfrm>
            <a:off x="538163" y="5240338"/>
            <a:ext cx="903287" cy="68262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4" name="Line 8">
            <a:extLst>
              <a:ext uri="{FF2B5EF4-FFF2-40B4-BE49-F238E27FC236}">
                <a16:creationId xmlns:a16="http://schemas.microsoft.com/office/drawing/2014/main" id="{0717D860-7057-6841-BE6E-C825660000B3}"/>
              </a:ext>
            </a:extLst>
          </p:cNvPr>
          <p:cNvSpPr>
            <a:spLocks noChangeAspect="1" noChangeShapeType="1"/>
          </p:cNvSpPr>
          <p:nvPr/>
        </p:nvSpPr>
        <p:spPr bwMode="auto">
          <a:xfrm flipV="1">
            <a:off x="363538" y="5813425"/>
            <a:ext cx="2713037"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0" name="Freeform 9">
            <a:extLst>
              <a:ext uri="{FF2B5EF4-FFF2-40B4-BE49-F238E27FC236}">
                <a16:creationId xmlns:a16="http://schemas.microsoft.com/office/drawing/2014/main" id="{9F4133B3-59F6-024F-B4EC-D9681D81D379}"/>
              </a:ext>
            </a:extLst>
          </p:cNvPr>
          <p:cNvSpPr>
            <a:spLocks noChangeAspect="1"/>
          </p:cNvSpPr>
          <p:nvPr/>
        </p:nvSpPr>
        <p:spPr bwMode="auto">
          <a:xfrm>
            <a:off x="538163" y="5216525"/>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1" name="Freeform 10">
            <a:extLst>
              <a:ext uri="{FF2B5EF4-FFF2-40B4-BE49-F238E27FC236}">
                <a16:creationId xmlns:a16="http://schemas.microsoft.com/office/drawing/2014/main" id="{0A638910-8F5C-3643-9B41-89A60C2E6B24}"/>
              </a:ext>
            </a:extLst>
          </p:cNvPr>
          <p:cNvSpPr>
            <a:spLocks noChangeAspect="1"/>
          </p:cNvSpPr>
          <p:nvPr/>
        </p:nvSpPr>
        <p:spPr bwMode="auto">
          <a:xfrm>
            <a:off x="538163" y="5121275"/>
            <a:ext cx="903287" cy="684213"/>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7" name="Line 11">
            <a:extLst>
              <a:ext uri="{FF2B5EF4-FFF2-40B4-BE49-F238E27FC236}">
                <a16:creationId xmlns:a16="http://schemas.microsoft.com/office/drawing/2014/main" id="{F10A6048-B4F0-9043-AE71-DE89CF877425}"/>
              </a:ext>
            </a:extLst>
          </p:cNvPr>
          <p:cNvSpPr>
            <a:spLocks noChangeAspect="1" noChangeShapeType="1"/>
          </p:cNvSpPr>
          <p:nvPr/>
        </p:nvSpPr>
        <p:spPr bwMode="auto">
          <a:xfrm>
            <a:off x="350838" y="5645150"/>
            <a:ext cx="2713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3" name="Freeform 12">
            <a:extLst>
              <a:ext uri="{FF2B5EF4-FFF2-40B4-BE49-F238E27FC236}">
                <a16:creationId xmlns:a16="http://schemas.microsoft.com/office/drawing/2014/main" id="{1045514C-EAC6-CA48-AFA2-80C73F79E679}"/>
              </a:ext>
            </a:extLst>
          </p:cNvPr>
          <p:cNvSpPr>
            <a:spLocks noChangeAspect="1"/>
          </p:cNvSpPr>
          <p:nvPr/>
        </p:nvSpPr>
        <p:spPr bwMode="auto">
          <a:xfrm>
            <a:off x="538163" y="5081588"/>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4" name="Freeform 13">
            <a:extLst>
              <a:ext uri="{FF2B5EF4-FFF2-40B4-BE49-F238E27FC236}">
                <a16:creationId xmlns:a16="http://schemas.microsoft.com/office/drawing/2014/main" id="{16A52992-312C-7B49-B62A-63E801B99392}"/>
              </a:ext>
            </a:extLst>
          </p:cNvPr>
          <p:cNvSpPr>
            <a:spLocks noChangeAspect="1"/>
          </p:cNvSpPr>
          <p:nvPr/>
        </p:nvSpPr>
        <p:spPr bwMode="auto">
          <a:xfrm>
            <a:off x="592138" y="1612900"/>
            <a:ext cx="842962" cy="4043363"/>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0" name="Line 14">
            <a:extLst>
              <a:ext uri="{FF2B5EF4-FFF2-40B4-BE49-F238E27FC236}">
                <a16:creationId xmlns:a16="http://schemas.microsoft.com/office/drawing/2014/main" id="{9A39C9D0-9868-E844-BFA1-29F8DBF12487}"/>
              </a:ext>
            </a:extLst>
          </p:cNvPr>
          <p:cNvSpPr>
            <a:spLocks noChangeAspect="1" noChangeShapeType="1"/>
          </p:cNvSpPr>
          <p:nvPr/>
        </p:nvSpPr>
        <p:spPr bwMode="auto">
          <a:xfrm flipV="1">
            <a:off x="342900" y="5441950"/>
            <a:ext cx="27114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6" name="Freeform 15">
            <a:extLst>
              <a:ext uri="{FF2B5EF4-FFF2-40B4-BE49-F238E27FC236}">
                <a16:creationId xmlns:a16="http://schemas.microsoft.com/office/drawing/2014/main" id="{1324B45F-01D0-D549-954A-C23B1A3355E4}"/>
              </a:ext>
            </a:extLst>
          </p:cNvPr>
          <p:cNvSpPr>
            <a:spLocks noChangeAspect="1"/>
          </p:cNvSpPr>
          <p:nvPr/>
        </p:nvSpPr>
        <p:spPr bwMode="auto">
          <a:xfrm>
            <a:off x="704850" y="3151188"/>
            <a:ext cx="500063" cy="936625"/>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7" name="Freeform 16">
            <a:extLst>
              <a:ext uri="{FF2B5EF4-FFF2-40B4-BE49-F238E27FC236}">
                <a16:creationId xmlns:a16="http://schemas.microsoft.com/office/drawing/2014/main" id="{13371C7E-A70A-B843-93A0-FD2690A0AE50}"/>
              </a:ext>
            </a:extLst>
          </p:cNvPr>
          <p:cNvSpPr>
            <a:spLocks noChangeAspect="1"/>
          </p:cNvSpPr>
          <p:nvPr/>
        </p:nvSpPr>
        <p:spPr bwMode="auto">
          <a:xfrm>
            <a:off x="709613" y="3344863"/>
            <a:ext cx="1728787" cy="890587"/>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3" name="Rectangle 17">
            <a:extLst>
              <a:ext uri="{FF2B5EF4-FFF2-40B4-BE49-F238E27FC236}">
                <a16:creationId xmlns:a16="http://schemas.microsoft.com/office/drawing/2014/main" id="{1D9C5096-0380-4E47-A129-D9EA38F56DBD}"/>
              </a:ext>
            </a:extLst>
          </p:cNvPr>
          <p:cNvSpPr>
            <a:spLocks noChangeAspect="1" noChangeArrowheads="1"/>
          </p:cNvSpPr>
          <p:nvPr/>
        </p:nvSpPr>
        <p:spPr bwMode="auto">
          <a:xfrm>
            <a:off x="-72884" y="4287837"/>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dirty="0"/>
              <a:t>Objective</a:t>
            </a:r>
          </a:p>
        </p:txBody>
      </p:sp>
      <p:sp>
        <p:nvSpPr>
          <p:cNvPr id="9234" name="Rectangle 18">
            <a:extLst>
              <a:ext uri="{FF2B5EF4-FFF2-40B4-BE49-F238E27FC236}">
                <a16:creationId xmlns:a16="http://schemas.microsoft.com/office/drawing/2014/main" id="{F1EB27A6-D350-544C-A83C-4ECAEB7170D2}"/>
              </a:ext>
            </a:extLst>
          </p:cNvPr>
          <p:cNvSpPr>
            <a:spLocks noChangeAspect="1" noChangeArrowheads="1"/>
          </p:cNvSpPr>
          <p:nvPr/>
        </p:nvSpPr>
        <p:spPr bwMode="auto">
          <a:xfrm>
            <a:off x="1327150" y="704850"/>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9235" name="Rectangle 19">
            <a:extLst>
              <a:ext uri="{FF2B5EF4-FFF2-40B4-BE49-F238E27FC236}">
                <a16:creationId xmlns:a16="http://schemas.microsoft.com/office/drawing/2014/main" id="{ECE6321B-1859-4B4C-AC23-D7EFDCFC644E}"/>
              </a:ext>
            </a:extLst>
          </p:cNvPr>
          <p:cNvSpPr>
            <a:spLocks noChangeAspect="1" noChangeArrowheads="1"/>
          </p:cNvSpPr>
          <p:nvPr/>
        </p:nvSpPr>
        <p:spPr bwMode="auto">
          <a:xfrm>
            <a:off x="2341563" y="479742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9236" name="Line 20">
            <a:extLst>
              <a:ext uri="{FF2B5EF4-FFF2-40B4-BE49-F238E27FC236}">
                <a16:creationId xmlns:a16="http://schemas.microsoft.com/office/drawing/2014/main" id="{C8505006-76A7-0947-A5FA-F90DDBD60EA4}"/>
              </a:ext>
            </a:extLst>
          </p:cNvPr>
          <p:cNvSpPr>
            <a:spLocks noChangeAspect="1" noChangeShapeType="1"/>
          </p:cNvSpPr>
          <p:nvPr/>
        </p:nvSpPr>
        <p:spPr bwMode="auto">
          <a:xfrm flipV="1">
            <a:off x="1298575" y="1914525"/>
            <a:ext cx="369888"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37" name="Line 21">
            <a:extLst>
              <a:ext uri="{FF2B5EF4-FFF2-40B4-BE49-F238E27FC236}">
                <a16:creationId xmlns:a16="http://schemas.microsoft.com/office/drawing/2014/main" id="{6D2A7DDD-5763-2B4D-A96E-05DE68C57063}"/>
              </a:ext>
            </a:extLst>
          </p:cNvPr>
          <p:cNvSpPr>
            <a:spLocks noChangeAspect="1" noChangeShapeType="1"/>
          </p:cNvSpPr>
          <p:nvPr/>
        </p:nvSpPr>
        <p:spPr bwMode="auto">
          <a:xfrm flipH="1" flipV="1">
            <a:off x="2543175" y="4389438"/>
            <a:ext cx="303213" cy="477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3" name="Freeform 22">
            <a:extLst>
              <a:ext uri="{FF2B5EF4-FFF2-40B4-BE49-F238E27FC236}">
                <a16:creationId xmlns:a16="http://schemas.microsoft.com/office/drawing/2014/main" id="{A09A1FF3-56C1-C54E-832C-A4A787FC7586}"/>
              </a:ext>
            </a:extLst>
          </p:cNvPr>
          <p:cNvSpPr>
            <a:spLocks noChangeAspect="1"/>
          </p:cNvSpPr>
          <p:nvPr/>
        </p:nvSpPr>
        <p:spPr bwMode="auto">
          <a:xfrm>
            <a:off x="876300" y="1149350"/>
            <a:ext cx="330200" cy="469900"/>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9" name="Rectangle 23">
            <a:extLst>
              <a:ext uri="{FF2B5EF4-FFF2-40B4-BE49-F238E27FC236}">
                <a16:creationId xmlns:a16="http://schemas.microsoft.com/office/drawing/2014/main" id="{E391E8FB-8D32-BD47-98BD-647D9ED6B564}"/>
              </a:ext>
            </a:extLst>
          </p:cNvPr>
          <p:cNvSpPr>
            <a:spLocks noChangeAspect="1" noChangeArrowheads="1"/>
          </p:cNvSpPr>
          <p:nvPr/>
        </p:nvSpPr>
        <p:spPr bwMode="auto">
          <a:xfrm>
            <a:off x="876300" y="752475"/>
            <a:ext cx="323850" cy="4794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0" name="AutoShape 24">
            <a:extLst>
              <a:ext uri="{FF2B5EF4-FFF2-40B4-BE49-F238E27FC236}">
                <a16:creationId xmlns:a16="http://schemas.microsoft.com/office/drawing/2014/main" id="{E02B8C57-959B-0C4D-8717-DA424356A823}"/>
              </a:ext>
            </a:extLst>
          </p:cNvPr>
          <p:cNvSpPr>
            <a:spLocks noChangeAspect="1" noChangeArrowheads="1"/>
          </p:cNvSpPr>
          <p:nvPr/>
        </p:nvSpPr>
        <p:spPr bwMode="auto">
          <a:xfrm>
            <a:off x="622300" y="4548188"/>
            <a:ext cx="765175"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1" name="Line 25">
            <a:extLst>
              <a:ext uri="{FF2B5EF4-FFF2-40B4-BE49-F238E27FC236}">
                <a16:creationId xmlns:a16="http://schemas.microsoft.com/office/drawing/2014/main" id="{4DE1C182-8D57-2F48-833C-B08A0076FB00}"/>
              </a:ext>
            </a:extLst>
          </p:cNvPr>
          <p:cNvSpPr>
            <a:spLocks noChangeAspect="1" noChangeShapeType="1"/>
          </p:cNvSpPr>
          <p:nvPr/>
        </p:nvSpPr>
        <p:spPr bwMode="auto">
          <a:xfrm>
            <a:off x="238125" y="4597400"/>
            <a:ext cx="3127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7" name="Freeform 26">
            <a:extLst>
              <a:ext uri="{FF2B5EF4-FFF2-40B4-BE49-F238E27FC236}">
                <a16:creationId xmlns:a16="http://schemas.microsoft.com/office/drawing/2014/main" id="{D09B0CBD-38E2-4742-BB46-E66BB93EB6B5}"/>
              </a:ext>
            </a:extLst>
          </p:cNvPr>
          <p:cNvSpPr>
            <a:spLocks noChangeAspect="1"/>
          </p:cNvSpPr>
          <p:nvPr/>
        </p:nvSpPr>
        <p:spPr bwMode="auto">
          <a:xfrm>
            <a:off x="754063" y="1252538"/>
            <a:ext cx="1684337" cy="4392612"/>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58" name="Freeform 27">
            <a:extLst>
              <a:ext uri="{FF2B5EF4-FFF2-40B4-BE49-F238E27FC236}">
                <a16:creationId xmlns:a16="http://schemas.microsoft.com/office/drawing/2014/main" id="{24EB8E79-AF96-8044-AC95-F6969277A340}"/>
              </a:ext>
            </a:extLst>
          </p:cNvPr>
          <p:cNvSpPr>
            <a:spLocks noChangeAspect="1"/>
          </p:cNvSpPr>
          <p:nvPr/>
        </p:nvSpPr>
        <p:spPr bwMode="auto">
          <a:xfrm>
            <a:off x="982663" y="3387725"/>
            <a:ext cx="1454150" cy="2063750"/>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4" name="Line 28">
            <a:extLst>
              <a:ext uri="{FF2B5EF4-FFF2-40B4-BE49-F238E27FC236}">
                <a16:creationId xmlns:a16="http://schemas.microsoft.com/office/drawing/2014/main" id="{C55F8B90-133B-DF47-85BE-7E3B3F4DB848}"/>
              </a:ext>
            </a:extLst>
          </p:cNvPr>
          <p:cNvSpPr>
            <a:spLocks noChangeAspect="1" noChangeShapeType="1"/>
          </p:cNvSpPr>
          <p:nvPr/>
        </p:nvSpPr>
        <p:spPr bwMode="auto">
          <a:xfrm>
            <a:off x="1033463" y="5624513"/>
            <a:ext cx="49212" cy="203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60" name="Freeform 29">
            <a:extLst>
              <a:ext uri="{FF2B5EF4-FFF2-40B4-BE49-F238E27FC236}">
                <a16:creationId xmlns:a16="http://schemas.microsoft.com/office/drawing/2014/main" id="{EDB04CF9-2AF8-5742-8D85-5B7802FC8008}"/>
              </a:ext>
            </a:extLst>
          </p:cNvPr>
          <p:cNvSpPr>
            <a:spLocks noChangeAspect="1"/>
          </p:cNvSpPr>
          <p:nvPr/>
        </p:nvSpPr>
        <p:spPr bwMode="auto">
          <a:xfrm>
            <a:off x="1033463" y="3613150"/>
            <a:ext cx="1411287" cy="221456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6" name="Rectangle 30">
            <a:extLst>
              <a:ext uri="{FF2B5EF4-FFF2-40B4-BE49-F238E27FC236}">
                <a16:creationId xmlns:a16="http://schemas.microsoft.com/office/drawing/2014/main" id="{60B9F615-3E88-9C45-82EC-964A198B0071}"/>
              </a:ext>
            </a:extLst>
          </p:cNvPr>
          <p:cNvSpPr>
            <a:spLocks noChangeAspect="1" noChangeArrowheads="1"/>
          </p:cNvSpPr>
          <p:nvPr/>
        </p:nvSpPr>
        <p:spPr bwMode="auto">
          <a:xfrm>
            <a:off x="1355725" y="1504950"/>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9247" name="Rectangle 31">
            <a:extLst>
              <a:ext uri="{FF2B5EF4-FFF2-40B4-BE49-F238E27FC236}">
                <a16:creationId xmlns:a16="http://schemas.microsoft.com/office/drawing/2014/main" id="{0D88DCEA-9515-E541-8874-3190163862E2}"/>
              </a:ext>
            </a:extLst>
          </p:cNvPr>
          <p:cNvSpPr>
            <a:spLocks noChangeAspect="1" noChangeArrowheads="1"/>
          </p:cNvSpPr>
          <p:nvPr/>
        </p:nvSpPr>
        <p:spPr bwMode="auto">
          <a:xfrm>
            <a:off x="434975" y="1976438"/>
            <a:ext cx="547688"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8" name="Rectangle 32">
            <a:extLst>
              <a:ext uri="{FF2B5EF4-FFF2-40B4-BE49-F238E27FC236}">
                <a16:creationId xmlns:a16="http://schemas.microsoft.com/office/drawing/2014/main" id="{EBBCC58F-D163-0547-BBE0-B10432EA0BF9}"/>
              </a:ext>
            </a:extLst>
          </p:cNvPr>
          <p:cNvSpPr>
            <a:spLocks noChangeAspect="1" noChangeArrowheads="1"/>
          </p:cNvSpPr>
          <p:nvPr/>
        </p:nvSpPr>
        <p:spPr bwMode="auto">
          <a:xfrm>
            <a:off x="1100138" y="1974850"/>
            <a:ext cx="547687"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9" name="Rectangle 33">
            <a:extLst>
              <a:ext uri="{FF2B5EF4-FFF2-40B4-BE49-F238E27FC236}">
                <a16:creationId xmlns:a16="http://schemas.microsoft.com/office/drawing/2014/main" id="{1B6AFAF5-4753-D649-BF8A-E48FD9A24CFD}"/>
              </a:ext>
            </a:extLst>
          </p:cNvPr>
          <p:cNvSpPr>
            <a:spLocks noChangeAspect="1" noChangeArrowheads="1"/>
          </p:cNvSpPr>
          <p:nvPr/>
        </p:nvSpPr>
        <p:spPr bwMode="auto">
          <a:xfrm>
            <a:off x="2803525" y="2674938"/>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9250" name="Rectangle 34">
            <a:extLst>
              <a:ext uri="{FF2B5EF4-FFF2-40B4-BE49-F238E27FC236}">
                <a16:creationId xmlns:a16="http://schemas.microsoft.com/office/drawing/2014/main" id="{91F0EF56-E410-8B4E-B7FC-E4D6166D2AE0}"/>
              </a:ext>
            </a:extLst>
          </p:cNvPr>
          <p:cNvSpPr>
            <a:spLocks noChangeAspect="1" noChangeArrowheads="1"/>
          </p:cNvSpPr>
          <p:nvPr/>
        </p:nvSpPr>
        <p:spPr bwMode="auto">
          <a:xfrm>
            <a:off x="407988" y="2171700"/>
            <a:ext cx="1247775" cy="666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1" name="Rectangle 35">
            <a:extLst>
              <a:ext uri="{FF2B5EF4-FFF2-40B4-BE49-F238E27FC236}">
                <a16:creationId xmlns:a16="http://schemas.microsoft.com/office/drawing/2014/main" id="{7C250E19-208B-4047-84A3-2220DC036495}"/>
              </a:ext>
            </a:extLst>
          </p:cNvPr>
          <p:cNvSpPr>
            <a:spLocks noChangeAspect="1" noChangeArrowheads="1"/>
          </p:cNvSpPr>
          <p:nvPr/>
        </p:nvSpPr>
        <p:spPr bwMode="auto">
          <a:xfrm>
            <a:off x="1920875" y="1846263"/>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252" name="Line 36">
            <a:extLst>
              <a:ext uri="{FF2B5EF4-FFF2-40B4-BE49-F238E27FC236}">
                <a16:creationId xmlns:a16="http://schemas.microsoft.com/office/drawing/2014/main" id="{C4E454AF-DB37-A740-A005-4CD6E3F1A068}"/>
              </a:ext>
            </a:extLst>
          </p:cNvPr>
          <p:cNvSpPr>
            <a:spLocks noChangeAspect="1" noChangeShapeType="1"/>
          </p:cNvSpPr>
          <p:nvPr/>
        </p:nvSpPr>
        <p:spPr bwMode="auto">
          <a:xfrm flipV="1">
            <a:off x="1712913" y="2173288"/>
            <a:ext cx="260350" cy="587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53" name="AutoShape 37">
            <a:extLst>
              <a:ext uri="{FF2B5EF4-FFF2-40B4-BE49-F238E27FC236}">
                <a16:creationId xmlns:a16="http://schemas.microsoft.com/office/drawing/2014/main" id="{8E1B3E35-9049-B54D-8652-6915829FA030}"/>
              </a:ext>
            </a:extLst>
          </p:cNvPr>
          <p:cNvSpPr>
            <a:spLocks noChangeAspect="1" noChangeArrowheads="1"/>
          </p:cNvSpPr>
          <p:nvPr/>
        </p:nvSpPr>
        <p:spPr bwMode="auto">
          <a:xfrm>
            <a:off x="2441575" y="3094038"/>
            <a:ext cx="73025" cy="14795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4" name="Rectangle 38">
            <a:extLst>
              <a:ext uri="{FF2B5EF4-FFF2-40B4-BE49-F238E27FC236}">
                <a16:creationId xmlns:a16="http://schemas.microsoft.com/office/drawing/2014/main" id="{5E97FB6D-8359-0849-AAE3-D9047AAB2D76}"/>
              </a:ext>
            </a:extLst>
          </p:cNvPr>
          <p:cNvSpPr>
            <a:spLocks noChangeAspect="1" noChangeArrowheads="1"/>
          </p:cNvSpPr>
          <p:nvPr/>
        </p:nvSpPr>
        <p:spPr bwMode="auto">
          <a:xfrm>
            <a:off x="2552700" y="3314700"/>
            <a:ext cx="509588" cy="10064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5" name="Rectangle 39">
            <a:extLst>
              <a:ext uri="{FF2B5EF4-FFF2-40B4-BE49-F238E27FC236}">
                <a16:creationId xmlns:a16="http://schemas.microsoft.com/office/drawing/2014/main" id="{6832992A-42CB-8446-8409-8E75A26C0BC2}"/>
              </a:ext>
            </a:extLst>
          </p:cNvPr>
          <p:cNvSpPr>
            <a:spLocks noChangeAspect="1" noChangeArrowheads="1"/>
          </p:cNvSpPr>
          <p:nvPr/>
        </p:nvSpPr>
        <p:spPr bwMode="auto">
          <a:xfrm>
            <a:off x="2965450" y="3109913"/>
            <a:ext cx="149225" cy="1385887"/>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71" name="Freeform 40">
            <a:extLst>
              <a:ext uri="{FF2B5EF4-FFF2-40B4-BE49-F238E27FC236}">
                <a16:creationId xmlns:a16="http://schemas.microsoft.com/office/drawing/2014/main" id="{36B477EE-2A63-3145-BCE8-9CB20DBC5419}"/>
              </a:ext>
            </a:extLst>
          </p:cNvPr>
          <p:cNvSpPr>
            <a:spLocks noChangeAspect="1"/>
          </p:cNvSpPr>
          <p:nvPr/>
        </p:nvSpPr>
        <p:spPr bwMode="auto">
          <a:xfrm>
            <a:off x="1192213" y="4678363"/>
            <a:ext cx="42862"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2" name="Freeform 41">
            <a:extLst>
              <a:ext uri="{FF2B5EF4-FFF2-40B4-BE49-F238E27FC236}">
                <a16:creationId xmlns:a16="http://schemas.microsoft.com/office/drawing/2014/main" id="{9F6CA12F-5F07-1140-BBC0-902BC9C8928C}"/>
              </a:ext>
            </a:extLst>
          </p:cNvPr>
          <p:cNvSpPr>
            <a:spLocks noChangeAspect="1"/>
          </p:cNvSpPr>
          <p:nvPr/>
        </p:nvSpPr>
        <p:spPr bwMode="auto">
          <a:xfrm>
            <a:off x="1108075" y="3494088"/>
            <a:ext cx="42863" cy="1111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3" name="Freeform 42">
            <a:extLst>
              <a:ext uri="{FF2B5EF4-FFF2-40B4-BE49-F238E27FC236}">
                <a16:creationId xmlns:a16="http://schemas.microsoft.com/office/drawing/2014/main" id="{06B1718A-D234-5B40-8108-B19CA0DA7E15}"/>
              </a:ext>
            </a:extLst>
          </p:cNvPr>
          <p:cNvSpPr>
            <a:spLocks noChangeAspect="1"/>
          </p:cNvSpPr>
          <p:nvPr/>
        </p:nvSpPr>
        <p:spPr bwMode="auto">
          <a:xfrm>
            <a:off x="762000" y="4414838"/>
            <a:ext cx="41275" cy="114300"/>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4" name="Freeform 43">
            <a:extLst>
              <a:ext uri="{FF2B5EF4-FFF2-40B4-BE49-F238E27FC236}">
                <a16:creationId xmlns:a16="http://schemas.microsoft.com/office/drawing/2014/main" id="{66656312-14F4-7C4A-9D54-394E1C29E027}"/>
              </a:ext>
            </a:extLst>
          </p:cNvPr>
          <p:cNvSpPr>
            <a:spLocks/>
          </p:cNvSpPr>
          <p:nvPr/>
        </p:nvSpPr>
        <p:spPr bwMode="auto">
          <a:xfrm>
            <a:off x="5149850" y="5153025"/>
            <a:ext cx="987425" cy="784225"/>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5" name="Freeform 44">
            <a:extLst>
              <a:ext uri="{FF2B5EF4-FFF2-40B4-BE49-F238E27FC236}">
                <a16:creationId xmlns:a16="http://schemas.microsoft.com/office/drawing/2014/main" id="{5577EF13-380C-D24D-B6B1-28D0D17AE50B}"/>
              </a:ext>
            </a:extLst>
          </p:cNvPr>
          <p:cNvSpPr>
            <a:spLocks/>
          </p:cNvSpPr>
          <p:nvPr/>
        </p:nvSpPr>
        <p:spPr bwMode="auto">
          <a:xfrm>
            <a:off x="5168900" y="538797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6" name="Freeform 45">
            <a:extLst>
              <a:ext uri="{FF2B5EF4-FFF2-40B4-BE49-F238E27FC236}">
                <a16:creationId xmlns:a16="http://schemas.microsoft.com/office/drawing/2014/main" id="{D72EBF55-8BF5-FB41-8E3D-B7B5C1DABB87}"/>
              </a:ext>
            </a:extLst>
          </p:cNvPr>
          <p:cNvSpPr>
            <a:spLocks/>
          </p:cNvSpPr>
          <p:nvPr/>
        </p:nvSpPr>
        <p:spPr bwMode="auto">
          <a:xfrm>
            <a:off x="5168900" y="533082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2" name="Rectangle 46">
            <a:extLst>
              <a:ext uri="{FF2B5EF4-FFF2-40B4-BE49-F238E27FC236}">
                <a16:creationId xmlns:a16="http://schemas.microsoft.com/office/drawing/2014/main" id="{D2258F4B-51BE-2F49-A48C-0B30AF26CB25}"/>
              </a:ext>
            </a:extLst>
          </p:cNvPr>
          <p:cNvSpPr>
            <a:spLocks noChangeArrowheads="1"/>
          </p:cNvSpPr>
          <p:nvPr/>
        </p:nvSpPr>
        <p:spPr bwMode="auto">
          <a:xfrm>
            <a:off x="4333875" y="4227513"/>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a:t>Objective</a:t>
            </a:r>
          </a:p>
        </p:txBody>
      </p:sp>
      <p:sp>
        <p:nvSpPr>
          <p:cNvPr id="18478" name="Freeform 47">
            <a:extLst>
              <a:ext uri="{FF2B5EF4-FFF2-40B4-BE49-F238E27FC236}">
                <a16:creationId xmlns:a16="http://schemas.microsoft.com/office/drawing/2014/main" id="{D6C63A6C-A54E-CF4B-968B-D0627397F581}"/>
              </a:ext>
            </a:extLst>
          </p:cNvPr>
          <p:cNvSpPr>
            <a:spLocks/>
          </p:cNvSpPr>
          <p:nvPr/>
        </p:nvSpPr>
        <p:spPr bwMode="auto">
          <a:xfrm>
            <a:off x="5141913" y="5224463"/>
            <a:ext cx="969962" cy="681037"/>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4" name="Line 48">
            <a:extLst>
              <a:ext uri="{FF2B5EF4-FFF2-40B4-BE49-F238E27FC236}">
                <a16:creationId xmlns:a16="http://schemas.microsoft.com/office/drawing/2014/main" id="{355D2E7F-C47A-AA4D-A8A3-4AE763B4B5D3}"/>
              </a:ext>
            </a:extLst>
          </p:cNvPr>
          <p:cNvSpPr>
            <a:spLocks noChangeShapeType="1"/>
          </p:cNvSpPr>
          <p:nvPr/>
        </p:nvSpPr>
        <p:spPr bwMode="auto">
          <a:xfrm flipV="1">
            <a:off x="4975225" y="5797550"/>
            <a:ext cx="2892425"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0" name="Freeform 49">
            <a:extLst>
              <a:ext uri="{FF2B5EF4-FFF2-40B4-BE49-F238E27FC236}">
                <a16:creationId xmlns:a16="http://schemas.microsoft.com/office/drawing/2014/main" id="{7752D2EB-9A1B-9C41-9E72-62B01B155B01}"/>
              </a:ext>
            </a:extLst>
          </p:cNvPr>
          <p:cNvSpPr>
            <a:spLocks/>
          </p:cNvSpPr>
          <p:nvPr/>
        </p:nvSpPr>
        <p:spPr bwMode="auto">
          <a:xfrm>
            <a:off x="5141913" y="5202238"/>
            <a:ext cx="969962" cy="684212"/>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1" name="Freeform 50">
            <a:extLst>
              <a:ext uri="{FF2B5EF4-FFF2-40B4-BE49-F238E27FC236}">
                <a16:creationId xmlns:a16="http://schemas.microsoft.com/office/drawing/2014/main" id="{9819E4F0-DA0B-3C4F-9778-A09B3F860804}"/>
              </a:ext>
            </a:extLst>
          </p:cNvPr>
          <p:cNvSpPr>
            <a:spLocks/>
          </p:cNvSpPr>
          <p:nvPr/>
        </p:nvSpPr>
        <p:spPr bwMode="auto">
          <a:xfrm>
            <a:off x="5141913" y="5106988"/>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7" name="Line 51">
            <a:extLst>
              <a:ext uri="{FF2B5EF4-FFF2-40B4-BE49-F238E27FC236}">
                <a16:creationId xmlns:a16="http://schemas.microsoft.com/office/drawing/2014/main" id="{F1783951-B9E6-6E4B-9DCA-E9A4E921BBD6}"/>
              </a:ext>
            </a:extLst>
          </p:cNvPr>
          <p:cNvSpPr>
            <a:spLocks noChangeShapeType="1"/>
          </p:cNvSpPr>
          <p:nvPr/>
        </p:nvSpPr>
        <p:spPr bwMode="auto">
          <a:xfrm>
            <a:off x="4957763" y="5627688"/>
            <a:ext cx="2889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3" name="Freeform 52">
            <a:extLst>
              <a:ext uri="{FF2B5EF4-FFF2-40B4-BE49-F238E27FC236}">
                <a16:creationId xmlns:a16="http://schemas.microsoft.com/office/drawing/2014/main" id="{7069FD10-EBC3-C546-ABE4-59B9F4D10267}"/>
              </a:ext>
            </a:extLst>
          </p:cNvPr>
          <p:cNvSpPr>
            <a:spLocks/>
          </p:cNvSpPr>
          <p:nvPr/>
        </p:nvSpPr>
        <p:spPr bwMode="auto">
          <a:xfrm>
            <a:off x="5141913" y="5067300"/>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4" name="Freeform 53">
            <a:extLst>
              <a:ext uri="{FF2B5EF4-FFF2-40B4-BE49-F238E27FC236}">
                <a16:creationId xmlns:a16="http://schemas.microsoft.com/office/drawing/2014/main" id="{4A1FB011-DA94-924B-8057-E8315D7B4DD6}"/>
              </a:ext>
            </a:extLst>
          </p:cNvPr>
          <p:cNvSpPr>
            <a:spLocks/>
          </p:cNvSpPr>
          <p:nvPr/>
        </p:nvSpPr>
        <p:spPr bwMode="auto">
          <a:xfrm>
            <a:off x="5195888" y="1604963"/>
            <a:ext cx="904875" cy="4029075"/>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0" name="Line 54">
            <a:extLst>
              <a:ext uri="{FF2B5EF4-FFF2-40B4-BE49-F238E27FC236}">
                <a16:creationId xmlns:a16="http://schemas.microsoft.com/office/drawing/2014/main" id="{1A62D67F-ADBC-F54C-A9BC-F0DC7B482A45}"/>
              </a:ext>
            </a:extLst>
          </p:cNvPr>
          <p:cNvSpPr>
            <a:spLocks noChangeShapeType="1"/>
          </p:cNvSpPr>
          <p:nvPr/>
        </p:nvSpPr>
        <p:spPr bwMode="auto">
          <a:xfrm flipV="1">
            <a:off x="4943475" y="5426075"/>
            <a:ext cx="29019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71" name="Rectangle 55">
            <a:extLst>
              <a:ext uri="{FF2B5EF4-FFF2-40B4-BE49-F238E27FC236}">
                <a16:creationId xmlns:a16="http://schemas.microsoft.com/office/drawing/2014/main" id="{6929FC01-7415-F049-850B-B73A1EEFCC40}"/>
              </a:ext>
            </a:extLst>
          </p:cNvPr>
          <p:cNvSpPr>
            <a:spLocks noChangeArrowheads="1"/>
          </p:cNvSpPr>
          <p:nvPr/>
        </p:nvSpPr>
        <p:spPr bwMode="auto">
          <a:xfrm>
            <a:off x="7645400" y="3541713"/>
            <a:ext cx="534988" cy="69691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87" name="Freeform 56">
            <a:extLst>
              <a:ext uri="{FF2B5EF4-FFF2-40B4-BE49-F238E27FC236}">
                <a16:creationId xmlns:a16="http://schemas.microsoft.com/office/drawing/2014/main" id="{828DADDE-DEDC-C843-942E-18CC3AE64E47}"/>
              </a:ext>
            </a:extLst>
          </p:cNvPr>
          <p:cNvSpPr>
            <a:spLocks/>
          </p:cNvSpPr>
          <p:nvPr/>
        </p:nvSpPr>
        <p:spPr bwMode="auto">
          <a:xfrm>
            <a:off x="5319713" y="3143250"/>
            <a:ext cx="536575" cy="933450"/>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8" name="Freeform 57">
            <a:extLst>
              <a:ext uri="{FF2B5EF4-FFF2-40B4-BE49-F238E27FC236}">
                <a16:creationId xmlns:a16="http://schemas.microsoft.com/office/drawing/2014/main" id="{40091309-0DFA-8746-B9D0-5D59920E2600}"/>
              </a:ext>
            </a:extLst>
          </p:cNvPr>
          <p:cNvSpPr>
            <a:spLocks/>
          </p:cNvSpPr>
          <p:nvPr/>
        </p:nvSpPr>
        <p:spPr bwMode="auto">
          <a:xfrm>
            <a:off x="5324475" y="3336925"/>
            <a:ext cx="2857500" cy="817563"/>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4" name="Rectangle 58">
            <a:extLst>
              <a:ext uri="{FF2B5EF4-FFF2-40B4-BE49-F238E27FC236}">
                <a16:creationId xmlns:a16="http://schemas.microsoft.com/office/drawing/2014/main" id="{0009F289-225F-594A-AA49-D4116CD94640}"/>
              </a:ext>
            </a:extLst>
          </p:cNvPr>
          <p:cNvSpPr>
            <a:spLocks noChangeArrowheads="1"/>
          </p:cNvSpPr>
          <p:nvPr/>
        </p:nvSpPr>
        <p:spPr bwMode="auto">
          <a:xfrm>
            <a:off x="5986463" y="704850"/>
            <a:ext cx="716542"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Laser</a:t>
            </a:r>
          </a:p>
        </p:txBody>
      </p:sp>
      <p:sp>
        <p:nvSpPr>
          <p:cNvPr id="9275" name="Rectangle 59">
            <a:extLst>
              <a:ext uri="{FF2B5EF4-FFF2-40B4-BE49-F238E27FC236}">
                <a16:creationId xmlns:a16="http://schemas.microsoft.com/office/drawing/2014/main" id="{6043B12E-C0C3-5C4C-89D1-41B472E63F06}"/>
              </a:ext>
            </a:extLst>
          </p:cNvPr>
          <p:cNvSpPr>
            <a:spLocks noChangeArrowheads="1"/>
          </p:cNvSpPr>
          <p:nvPr/>
        </p:nvSpPr>
        <p:spPr bwMode="auto">
          <a:xfrm>
            <a:off x="6480175" y="4892675"/>
            <a:ext cx="1728036"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Pinhole</a:t>
            </a:r>
          </a:p>
        </p:txBody>
      </p:sp>
      <p:sp>
        <p:nvSpPr>
          <p:cNvPr id="9276" name="Line 60">
            <a:extLst>
              <a:ext uri="{FF2B5EF4-FFF2-40B4-BE49-F238E27FC236}">
                <a16:creationId xmlns:a16="http://schemas.microsoft.com/office/drawing/2014/main" id="{E1A60BEA-3081-AF49-858F-E5B8940F34F8}"/>
              </a:ext>
            </a:extLst>
          </p:cNvPr>
          <p:cNvSpPr>
            <a:spLocks noChangeShapeType="1"/>
          </p:cNvSpPr>
          <p:nvPr/>
        </p:nvSpPr>
        <p:spPr bwMode="auto">
          <a:xfrm flipV="1">
            <a:off x="5957888" y="1909763"/>
            <a:ext cx="395287"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2" name="Freeform 61">
            <a:extLst>
              <a:ext uri="{FF2B5EF4-FFF2-40B4-BE49-F238E27FC236}">
                <a16:creationId xmlns:a16="http://schemas.microsoft.com/office/drawing/2014/main" id="{1C9D0815-0480-C14C-B6A9-D2BA1625000C}"/>
              </a:ext>
            </a:extLst>
          </p:cNvPr>
          <p:cNvSpPr>
            <a:spLocks/>
          </p:cNvSpPr>
          <p:nvPr/>
        </p:nvSpPr>
        <p:spPr bwMode="auto">
          <a:xfrm>
            <a:off x="5500688" y="1147763"/>
            <a:ext cx="355600" cy="468312"/>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8" name="Rectangle 62">
            <a:extLst>
              <a:ext uri="{FF2B5EF4-FFF2-40B4-BE49-F238E27FC236}">
                <a16:creationId xmlns:a16="http://schemas.microsoft.com/office/drawing/2014/main" id="{95EB8150-9179-EA40-AB1B-5C5032729D7E}"/>
              </a:ext>
            </a:extLst>
          </p:cNvPr>
          <p:cNvSpPr>
            <a:spLocks noChangeArrowheads="1"/>
          </p:cNvSpPr>
          <p:nvPr/>
        </p:nvSpPr>
        <p:spPr bwMode="auto">
          <a:xfrm>
            <a:off x="5522913" y="733425"/>
            <a:ext cx="82550" cy="477838"/>
          </a:xfrm>
          <a:prstGeom prst="rect">
            <a:avLst/>
          </a:prstGeom>
          <a:solidFill>
            <a:srgbClr val="B56DAB"/>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79" name="AutoShape 63">
            <a:extLst>
              <a:ext uri="{FF2B5EF4-FFF2-40B4-BE49-F238E27FC236}">
                <a16:creationId xmlns:a16="http://schemas.microsoft.com/office/drawing/2014/main" id="{2B1D9301-8B53-004B-A3C0-9255F3D9389D}"/>
              </a:ext>
            </a:extLst>
          </p:cNvPr>
          <p:cNvSpPr>
            <a:spLocks noChangeArrowheads="1"/>
          </p:cNvSpPr>
          <p:nvPr/>
        </p:nvSpPr>
        <p:spPr bwMode="auto">
          <a:xfrm>
            <a:off x="5230813" y="4535488"/>
            <a:ext cx="823912"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0" name="Line 64">
            <a:extLst>
              <a:ext uri="{FF2B5EF4-FFF2-40B4-BE49-F238E27FC236}">
                <a16:creationId xmlns:a16="http://schemas.microsoft.com/office/drawing/2014/main" id="{D5052F62-388F-4944-B40D-D30C3148CA82}"/>
              </a:ext>
            </a:extLst>
          </p:cNvPr>
          <p:cNvSpPr>
            <a:spLocks noChangeShapeType="1"/>
          </p:cNvSpPr>
          <p:nvPr/>
        </p:nvSpPr>
        <p:spPr bwMode="auto">
          <a:xfrm>
            <a:off x="4749800" y="4557713"/>
            <a:ext cx="336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6" name="Freeform 65">
            <a:extLst>
              <a:ext uri="{FF2B5EF4-FFF2-40B4-BE49-F238E27FC236}">
                <a16:creationId xmlns:a16="http://schemas.microsoft.com/office/drawing/2014/main" id="{11B2DA25-905D-9743-B390-B32D381AB8F0}"/>
              </a:ext>
            </a:extLst>
          </p:cNvPr>
          <p:cNvSpPr>
            <a:spLocks/>
          </p:cNvSpPr>
          <p:nvPr/>
        </p:nvSpPr>
        <p:spPr bwMode="auto">
          <a:xfrm>
            <a:off x="5372100" y="1235075"/>
            <a:ext cx="2820988" cy="437832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97" name="Freeform 66">
            <a:extLst>
              <a:ext uri="{FF2B5EF4-FFF2-40B4-BE49-F238E27FC236}">
                <a16:creationId xmlns:a16="http://schemas.microsoft.com/office/drawing/2014/main" id="{EAC647CA-B619-2F46-B165-7A26B4E6890D}"/>
              </a:ext>
            </a:extLst>
          </p:cNvPr>
          <p:cNvSpPr>
            <a:spLocks/>
          </p:cNvSpPr>
          <p:nvPr/>
        </p:nvSpPr>
        <p:spPr bwMode="auto">
          <a:xfrm>
            <a:off x="5618163" y="3379788"/>
            <a:ext cx="1562100" cy="205581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3" name="Line 67">
            <a:extLst>
              <a:ext uri="{FF2B5EF4-FFF2-40B4-BE49-F238E27FC236}">
                <a16:creationId xmlns:a16="http://schemas.microsoft.com/office/drawing/2014/main" id="{7F5D9BC6-41C9-8342-B9FB-C73597D70590}"/>
              </a:ext>
            </a:extLst>
          </p:cNvPr>
          <p:cNvSpPr>
            <a:spLocks noChangeShapeType="1"/>
          </p:cNvSpPr>
          <p:nvPr/>
        </p:nvSpPr>
        <p:spPr bwMode="auto">
          <a:xfrm>
            <a:off x="5673725" y="5608638"/>
            <a:ext cx="50800" cy="201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9" name="Freeform 68">
            <a:extLst>
              <a:ext uri="{FF2B5EF4-FFF2-40B4-BE49-F238E27FC236}">
                <a16:creationId xmlns:a16="http://schemas.microsoft.com/office/drawing/2014/main" id="{7FEDDA5D-AE3A-8649-AF79-32C5DBAFA82E}"/>
              </a:ext>
            </a:extLst>
          </p:cNvPr>
          <p:cNvSpPr>
            <a:spLocks/>
          </p:cNvSpPr>
          <p:nvPr/>
        </p:nvSpPr>
        <p:spPr bwMode="auto">
          <a:xfrm>
            <a:off x="5675313" y="3602038"/>
            <a:ext cx="1514475" cy="2208212"/>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5" name="Rectangle 69">
            <a:extLst>
              <a:ext uri="{FF2B5EF4-FFF2-40B4-BE49-F238E27FC236}">
                <a16:creationId xmlns:a16="http://schemas.microsoft.com/office/drawing/2014/main" id="{41DAB7EB-83BE-9A45-A349-E159FDB8B7E3}"/>
              </a:ext>
            </a:extLst>
          </p:cNvPr>
          <p:cNvSpPr>
            <a:spLocks noChangeArrowheads="1"/>
          </p:cNvSpPr>
          <p:nvPr/>
        </p:nvSpPr>
        <p:spPr bwMode="auto">
          <a:xfrm>
            <a:off x="6019800" y="1500188"/>
            <a:ext cx="179857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Pinhole</a:t>
            </a:r>
          </a:p>
        </p:txBody>
      </p:sp>
      <p:sp>
        <p:nvSpPr>
          <p:cNvPr id="9286" name="Rectangle 70">
            <a:extLst>
              <a:ext uri="{FF2B5EF4-FFF2-40B4-BE49-F238E27FC236}">
                <a16:creationId xmlns:a16="http://schemas.microsoft.com/office/drawing/2014/main" id="{DC3331C7-5632-834B-99C4-032AF43470A2}"/>
              </a:ext>
            </a:extLst>
          </p:cNvPr>
          <p:cNvSpPr>
            <a:spLocks noChangeArrowheads="1"/>
          </p:cNvSpPr>
          <p:nvPr/>
        </p:nvSpPr>
        <p:spPr bwMode="auto">
          <a:xfrm>
            <a:off x="7185025" y="2835275"/>
            <a:ext cx="80963" cy="874713"/>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7" name="Rectangle 71">
            <a:extLst>
              <a:ext uri="{FF2B5EF4-FFF2-40B4-BE49-F238E27FC236}">
                <a16:creationId xmlns:a16="http://schemas.microsoft.com/office/drawing/2014/main" id="{154FC6E5-2A39-FB4D-AB23-1D6276AF94AA}"/>
              </a:ext>
            </a:extLst>
          </p:cNvPr>
          <p:cNvSpPr>
            <a:spLocks noChangeArrowheads="1"/>
          </p:cNvSpPr>
          <p:nvPr/>
        </p:nvSpPr>
        <p:spPr bwMode="auto">
          <a:xfrm>
            <a:off x="7185025" y="3860800"/>
            <a:ext cx="80963" cy="8715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8" name="Rectangle 72">
            <a:extLst>
              <a:ext uri="{FF2B5EF4-FFF2-40B4-BE49-F238E27FC236}">
                <a16:creationId xmlns:a16="http://schemas.microsoft.com/office/drawing/2014/main" id="{F1C58DD3-5029-3442-B1F9-DA527AF923A6}"/>
              </a:ext>
            </a:extLst>
          </p:cNvPr>
          <p:cNvSpPr>
            <a:spLocks noChangeArrowheads="1"/>
          </p:cNvSpPr>
          <p:nvPr/>
        </p:nvSpPr>
        <p:spPr bwMode="auto">
          <a:xfrm>
            <a:off x="5040313" y="2157413"/>
            <a:ext cx="587375"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9" name="Rectangle 73">
            <a:extLst>
              <a:ext uri="{FF2B5EF4-FFF2-40B4-BE49-F238E27FC236}">
                <a16:creationId xmlns:a16="http://schemas.microsoft.com/office/drawing/2014/main" id="{AC0CD812-77DD-F949-85FA-783DA76C03DD}"/>
              </a:ext>
            </a:extLst>
          </p:cNvPr>
          <p:cNvSpPr>
            <a:spLocks noChangeArrowheads="1"/>
          </p:cNvSpPr>
          <p:nvPr/>
        </p:nvSpPr>
        <p:spPr bwMode="auto">
          <a:xfrm>
            <a:off x="5735638" y="2157413"/>
            <a:ext cx="588962"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0" name="Rectangle 74">
            <a:extLst>
              <a:ext uri="{FF2B5EF4-FFF2-40B4-BE49-F238E27FC236}">
                <a16:creationId xmlns:a16="http://schemas.microsoft.com/office/drawing/2014/main" id="{2458115C-3C9C-134B-A990-E37127E9E064}"/>
              </a:ext>
            </a:extLst>
          </p:cNvPr>
          <p:cNvSpPr>
            <a:spLocks noChangeArrowheads="1"/>
          </p:cNvSpPr>
          <p:nvPr/>
        </p:nvSpPr>
        <p:spPr bwMode="auto">
          <a:xfrm>
            <a:off x="7731125" y="3048000"/>
            <a:ext cx="637996"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PMT</a:t>
            </a:r>
          </a:p>
        </p:txBody>
      </p:sp>
      <p:sp>
        <p:nvSpPr>
          <p:cNvPr id="9291" name="AutoShape 75">
            <a:extLst>
              <a:ext uri="{FF2B5EF4-FFF2-40B4-BE49-F238E27FC236}">
                <a16:creationId xmlns:a16="http://schemas.microsoft.com/office/drawing/2014/main" id="{5E7AB28F-3087-E74E-98CE-08B5D00DECF4}"/>
              </a:ext>
            </a:extLst>
          </p:cNvPr>
          <p:cNvSpPr>
            <a:spLocks noChangeArrowheads="1"/>
          </p:cNvSpPr>
          <p:nvPr/>
        </p:nvSpPr>
        <p:spPr bwMode="auto">
          <a:xfrm>
            <a:off x="7305675" y="2836863"/>
            <a:ext cx="60325" cy="1881187"/>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2" name="AutoShape 76">
            <a:extLst>
              <a:ext uri="{FF2B5EF4-FFF2-40B4-BE49-F238E27FC236}">
                <a16:creationId xmlns:a16="http://schemas.microsoft.com/office/drawing/2014/main" id="{32A0453C-36D4-FD4D-9178-60B4BE157478}"/>
              </a:ext>
            </a:extLst>
          </p:cNvPr>
          <p:cNvSpPr>
            <a:spLocks noChangeArrowheads="1"/>
          </p:cNvSpPr>
          <p:nvPr/>
        </p:nvSpPr>
        <p:spPr bwMode="auto">
          <a:xfrm>
            <a:off x="5065713" y="2351088"/>
            <a:ext cx="1239837" cy="84137"/>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508" name="Freeform 77">
            <a:extLst>
              <a:ext uri="{FF2B5EF4-FFF2-40B4-BE49-F238E27FC236}">
                <a16:creationId xmlns:a16="http://schemas.microsoft.com/office/drawing/2014/main" id="{5D31ABA5-49F5-FD41-B49F-70358C8524DA}"/>
              </a:ext>
            </a:extLst>
          </p:cNvPr>
          <p:cNvSpPr>
            <a:spLocks/>
          </p:cNvSpPr>
          <p:nvPr/>
        </p:nvSpPr>
        <p:spPr bwMode="auto">
          <a:xfrm>
            <a:off x="5843588" y="4665663"/>
            <a:ext cx="44450"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09" name="Freeform 78">
            <a:extLst>
              <a:ext uri="{FF2B5EF4-FFF2-40B4-BE49-F238E27FC236}">
                <a16:creationId xmlns:a16="http://schemas.microsoft.com/office/drawing/2014/main" id="{4CBFBBFF-87C9-F24A-AD34-3412908512F7}"/>
              </a:ext>
            </a:extLst>
          </p:cNvPr>
          <p:cNvSpPr>
            <a:spLocks/>
          </p:cNvSpPr>
          <p:nvPr/>
        </p:nvSpPr>
        <p:spPr bwMode="auto">
          <a:xfrm>
            <a:off x="5753100" y="3482975"/>
            <a:ext cx="46038" cy="112713"/>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10" name="Freeform 79">
            <a:extLst>
              <a:ext uri="{FF2B5EF4-FFF2-40B4-BE49-F238E27FC236}">
                <a16:creationId xmlns:a16="http://schemas.microsoft.com/office/drawing/2014/main" id="{DDC5E2D1-FB9B-3A4A-A10A-0ED580C9EF4E}"/>
              </a:ext>
            </a:extLst>
          </p:cNvPr>
          <p:cNvSpPr>
            <a:spLocks/>
          </p:cNvSpPr>
          <p:nvPr/>
        </p:nvSpPr>
        <p:spPr bwMode="auto">
          <a:xfrm>
            <a:off x="5380038" y="4403725"/>
            <a:ext cx="46037" cy="112713"/>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96" name="Line 80">
            <a:extLst>
              <a:ext uri="{FF2B5EF4-FFF2-40B4-BE49-F238E27FC236}">
                <a16:creationId xmlns:a16="http://schemas.microsoft.com/office/drawing/2014/main" id="{4C671757-FDF4-9043-B5D6-8CE9DA2BB6F4}"/>
              </a:ext>
            </a:extLst>
          </p:cNvPr>
          <p:cNvSpPr>
            <a:spLocks noChangeShapeType="1"/>
          </p:cNvSpPr>
          <p:nvPr/>
        </p:nvSpPr>
        <p:spPr bwMode="auto">
          <a:xfrm flipV="1">
            <a:off x="7089775" y="4048125"/>
            <a:ext cx="125413" cy="890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7" name="Rectangle 81">
            <a:extLst>
              <a:ext uri="{FF2B5EF4-FFF2-40B4-BE49-F238E27FC236}">
                <a16:creationId xmlns:a16="http://schemas.microsoft.com/office/drawing/2014/main" id="{FAF93CDA-40C8-734A-A322-546F71694049}"/>
              </a:ext>
            </a:extLst>
          </p:cNvPr>
          <p:cNvSpPr>
            <a:spLocks noChangeArrowheads="1"/>
          </p:cNvSpPr>
          <p:nvPr/>
        </p:nvSpPr>
        <p:spPr bwMode="auto">
          <a:xfrm>
            <a:off x="7620000" y="4427538"/>
            <a:ext cx="982642" cy="46102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Emission</a:t>
            </a:r>
          </a:p>
          <a:p>
            <a:pPr>
              <a:lnSpc>
                <a:spcPct val="75000"/>
              </a:lnSpc>
              <a:spcBef>
                <a:spcPct val="0"/>
              </a:spcBef>
              <a:buSzTx/>
              <a:buFontTx/>
              <a:buNone/>
              <a:defRPr/>
            </a:pPr>
            <a:r>
              <a:rPr lang="en-US" altLang="en-US" sz="1600" b="1"/>
              <a:t>Filter</a:t>
            </a:r>
          </a:p>
        </p:txBody>
      </p:sp>
      <p:sp>
        <p:nvSpPr>
          <p:cNvPr id="9298" name="Line 82">
            <a:extLst>
              <a:ext uri="{FF2B5EF4-FFF2-40B4-BE49-F238E27FC236}">
                <a16:creationId xmlns:a16="http://schemas.microsoft.com/office/drawing/2014/main" id="{26BD7B3D-0057-9A47-9233-38AAA8115D48}"/>
              </a:ext>
            </a:extLst>
          </p:cNvPr>
          <p:cNvSpPr>
            <a:spLocks noChangeShapeType="1"/>
          </p:cNvSpPr>
          <p:nvPr/>
        </p:nvSpPr>
        <p:spPr bwMode="auto">
          <a:xfrm flipH="1" flipV="1">
            <a:off x="7361238" y="4141788"/>
            <a:ext cx="233362" cy="3286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9" name="Rectangle 83">
            <a:extLst>
              <a:ext uri="{FF2B5EF4-FFF2-40B4-BE49-F238E27FC236}">
                <a16:creationId xmlns:a16="http://schemas.microsoft.com/office/drawing/2014/main" id="{8ED9D50F-9BC1-EC49-A7DA-B9BFA43DDA64}"/>
              </a:ext>
            </a:extLst>
          </p:cNvPr>
          <p:cNvSpPr>
            <a:spLocks noChangeArrowheads="1"/>
          </p:cNvSpPr>
          <p:nvPr/>
        </p:nvSpPr>
        <p:spPr bwMode="auto">
          <a:xfrm>
            <a:off x="6626225" y="2132013"/>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300" name="Line 84">
            <a:extLst>
              <a:ext uri="{FF2B5EF4-FFF2-40B4-BE49-F238E27FC236}">
                <a16:creationId xmlns:a16="http://schemas.microsoft.com/office/drawing/2014/main" id="{3B3AD67F-98C0-6740-B379-5A0AE46CB887}"/>
              </a:ext>
            </a:extLst>
          </p:cNvPr>
          <p:cNvSpPr>
            <a:spLocks noChangeShapeType="1"/>
          </p:cNvSpPr>
          <p:nvPr/>
        </p:nvSpPr>
        <p:spPr bwMode="auto">
          <a:xfrm flipV="1">
            <a:off x="6335713" y="2314575"/>
            <a:ext cx="312737"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301" name="Rectangle 85">
            <a:extLst>
              <a:ext uri="{FF2B5EF4-FFF2-40B4-BE49-F238E27FC236}">
                <a16:creationId xmlns:a16="http://schemas.microsoft.com/office/drawing/2014/main" id="{FE055F91-F98B-9946-93D6-F236C7295D35}"/>
              </a:ext>
            </a:extLst>
          </p:cNvPr>
          <p:cNvSpPr>
            <a:spLocks noChangeArrowheads="1"/>
          </p:cNvSpPr>
          <p:nvPr/>
        </p:nvSpPr>
        <p:spPr bwMode="auto">
          <a:xfrm>
            <a:off x="4427538" y="0"/>
            <a:ext cx="4194175"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Confocal Microscope</a:t>
            </a:r>
          </a:p>
        </p:txBody>
      </p:sp>
      <p:sp>
        <p:nvSpPr>
          <p:cNvPr id="9302" name="Rectangle 86">
            <a:extLst>
              <a:ext uri="{FF2B5EF4-FFF2-40B4-BE49-F238E27FC236}">
                <a16:creationId xmlns:a16="http://schemas.microsoft.com/office/drawing/2014/main" id="{6AE23B58-B664-4244-BBA1-9D5A85310312}"/>
              </a:ext>
            </a:extLst>
          </p:cNvPr>
          <p:cNvSpPr>
            <a:spLocks noChangeArrowheads="1"/>
          </p:cNvSpPr>
          <p:nvPr/>
        </p:nvSpPr>
        <p:spPr bwMode="auto">
          <a:xfrm>
            <a:off x="5603875" y="733425"/>
            <a:ext cx="82550" cy="477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3" name="Rectangle 87">
            <a:extLst>
              <a:ext uri="{FF2B5EF4-FFF2-40B4-BE49-F238E27FC236}">
                <a16:creationId xmlns:a16="http://schemas.microsoft.com/office/drawing/2014/main" id="{57DD7048-B7C3-FC41-BF91-2B56C9D413D7}"/>
              </a:ext>
            </a:extLst>
          </p:cNvPr>
          <p:cNvSpPr>
            <a:spLocks noChangeArrowheads="1"/>
          </p:cNvSpPr>
          <p:nvPr/>
        </p:nvSpPr>
        <p:spPr bwMode="auto">
          <a:xfrm>
            <a:off x="5684838" y="733425"/>
            <a:ext cx="82550" cy="477838"/>
          </a:xfrm>
          <a:prstGeom prst="rect">
            <a:avLst/>
          </a:prstGeom>
          <a:solidFill>
            <a:srgbClr val="37FF3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4" name="Rectangle 88">
            <a:extLst>
              <a:ext uri="{FF2B5EF4-FFF2-40B4-BE49-F238E27FC236}">
                <a16:creationId xmlns:a16="http://schemas.microsoft.com/office/drawing/2014/main" id="{079B1C71-1FF3-444E-AAC7-4BEBA8F29019}"/>
              </a:ext>
            </a:extLst>
          </p:cNvPr>
          <p:cNvSpPr>
            <a:spLocks noChangeArrowheads="1"/>
          </p:cNvSpPr>
          <p:nvPr/>
        </p:nvSpPr>
        <p:spPr bwMode="auto">
          <a:xfrm>
            <a:off x="5761038" y="733425"/>
            <a:ext cx="82550" cy="47783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AE9F4B1-1EE1-0648-BF14-2AE87E3D451E}"/>
              </a:ext>
            </a:extLst>
          </p:cNvPr>
          <p:cNvSpPr>
            <a:spLocks noGrp="1" noChangeArrowheads="1"/>
          </p:cNvSpPr>
          <p:nvPr>
            <p:ph type="title"/>
          </p:nvPr>
        </p:nvSpPr>
        <p:spPr>
          <a:xfrm>
            <a:off x="685800" y="0"/>
            <a:ext cx="7772400" cy="1143000"/>
          </a:xfrm>
        </p:spPr>
        <p:txBody>
          <a:bodyPr/>
          <a:lstStyle/>
          <a:p>
            <a:pPr>
              <a:defRPr/>
            </a:pPr>
            <a:r>
              <a:rPr lang="en-US" altLang="en-US" sz="2800" dirty="0"/>
              <a:t>Wide</a:t>
            </a:r>
            <a:r>
              <a:rPr lang="pl-PL" altLang="en-US" sz="2800" dirty="0"/>
              <a:t>-</a:t>
            </a:r>
            <a:r>
              <a:rPr lang="en-US" altLang="en-US" sz="2800" dirty="0"/>
              <a:t>field vs confocal vs 2-p</a:t>
            </a:r>
          </a:p>
        </p:txBody>
      </p:sp>
      <p:pic>
        <p:nvPicPr>
          <p:cNvPr id="10243" name="Picture 3">
            <a:extLst>
              <a:ext uri="{FF2B5EF4-FFF2-40B4-BE49-F238E27FC236}">
                <a16:creationId xmlns:a16="http://schemas.microsoft.com/office/drawing/2014/main" id="{1093D4A0-EA87-2F4A-A4E1-637BF64A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447800"/>
            <a:ext cx="63722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559A3F63-1323-C845-97C1-3FD8C140C4D8}"/>
              </a:ext>
            </a:extLst>
          </p:cNvPr>
          <p:cNvSpPr txBox="1">
            <a:spLocks noChangeArrowheads="1"/>
          </p:cNvSpPr>
          <p:nvPr/>
        </p:nvSpPr>
        <p:spPr bwMode="auto">
          <a:xfrm>
            <a:off x="7848600" y="5856287"/>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000" dirty="0">
                <a:solidFill>
                  <a:srgbClr val="0000FF"/>
                </a:solidFill>
                <a:latin typeface="Verdana" charset="0"/>
              </a:rPr>
              <a:t>Drawing by P. D. Andrews, I. S. Harper and J. R. </a:t>
            </a:r>
            <a:r>
              <a:rPr lang="en-US" altLang="en-US" sz="1000" dirty="0" err="1">
                <a:solidFill>
                  <a:srgbClr val="0000FF"/>
                </a:solidFill>
                <a:latin typeface="Verdana" charset="0"/>
              </a:rPr>
              <a:t>Swedlow</a:t>
            </a:r>
            <a:endParaRPr lang="en-US" altLang="en-US" sz="1000" dirty="0">
              <a:solidFill>
                <a:srgbClr val="0000FF"/>
              </a:solidFill>
              <a:latin typeface="Verdana" charset="0"/>
            </a:endParaRPr>
          </a:p>
        </p:txBody>
      </p:sp>
      <p:sp>
        <p:nvSpPr>
          <p:cNvPr id="10245" name="Line 5">
            <a:extLst>
              <a:ext uri="{FF2B5EF4-FFF2-40B4-BE49-F238E27FC236}">
                <a16:creationId xmlns:a16="http://schemas.microsoft.com/office/drawing/2014/main" id="{D22D5B07-A2B0-7C46-BC5C-CE205388A26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TotalTime>
  <Pages>32</Pages>
  <Words>2098</Words>
  <Application>Microsoft Macintosh PowerPoint</Application>
  <PresentationFormat>On-screen Show (4:3)</PresentationFormat>
  <Paragraphs>427</Paragraphs>
  <Slides>51</Slides>
  <Notes>50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Symbol</vt:lpstr>
      <vt:lpstr>Tahoma</vt:lpstr>
      <vt:lpstr>Times New Roman</vt:lpstr>
      <vt:lpstr>Univers-Condensed</vt:lpstr>
      <vt:lpstr>Verdana</vt:lpstr>
      <vt:lpstr>Confoc</vt:lpstr>
      <vt:lpstr>Microsoft ClipArt Gallery</vt:lpstr>
      <vt:lpstr>Equation</vt:lpstr>
      <vt:lpstr>BMS 524 - “Introduction to Confocal Microscopy and Image Analysis” </vt:lpstr>
      <vt:lpstr>Learning Objectives</vt:lpstr>
      <vt:lpstr>PowerPoint Presentation</vt:lpstr>
      <vt:lpstr>Benefits of Confocal Microscopy</vt:lpstr>
      <vt:lpstr>Fluorescent Microscope</vt:lpstr>
      <vt:lpstr>Confocal Principle</vt:lpstr>
      <vt:lpstr>Confocal microscopy</vt:lpstr>
      <vt:lpstr>PowerPoint Presentation</vt:lpstr>
      <vt:lpstr>Wide-field vs confocal vs 2-p</vt:lpstr>
      <vt:lpstr>Bio-Rad MRC 1024 (Circa 1993-2000)  (UV 350 nm microscopy) The first fully UV (353nm) confocal microscope – thus the protection canopy around the microscope</vt:lpstr>
      <vt:lpstr>Radiance 2100MP in Purdue University Cytometry Laboratories</vt:lpstr>
      <vt:lpstr>Original Confocal layout using large lasers</vt:lpstr>
      <vt:lpstr>PowerPoint Presentation</vt:lpstr>
      <vt:lpstr>Optical Mixer - MRC 1024 UV</vt:lpstr>
      <vt:lpstr>MRC 1024 Scanhead</vt:lpstr>
      <vt:lpstr>Scanning Galvanometers</vt:lpstr>
      <vt:lpstr>MRC 1024 Scanhead</vt:lpstr>
      <vt:lpstr>Confocal problems</vt:lpstr>
      <vt:lpstr>Zeiss 710 system</vt:lpstr>
      <vt:lpstr>Zeiss 710</vt:lpstr>
      <vt:lpstr>Complex optical pathways</vt:lpstr>
      <vt:lpstr>Zeiss 710</vt:lpstr>
      <vt:lpstr>Zeiss 710 spectral system</vt:lpstr>
      <vt:lpstr>Zeiss 710 spectral system</vt:lpstr>
      <vt:lpstr>Spectral CLSM (Zeiss)</vt:lpstr>
      <vt:lpstr>PowerPoint Presentation</vt:lpstr>
      <vt:lpstr>Spectral CLSM (Leica)</vt:lpstr>
      <vt:lpstr>PowerPoint Presentation</vt:lpstr>
      <vt:lpstr>The Scan Path of the Laser Beam</vt:lpstr>
      <vt:lpstr>How a Confocal Image is Formed</vt:lpstr>
      <vt:lpstr>Fundamental Limitations of Confocal Microscopy</vt:lpstr>
      <vt:lpstr>Super Resolution Microscopy</vt:lpstr>
      <vt:lpstr>Microscopy Definitions</vt:lpstr>
      <vt:lpstr>I5M and 4Pi Microscopy</vt:lpstr>
      <vt:lpstr>Light Sheet Microscopy</vt:lpstr>
      <vt:lpstr>Gray Level &amp; Pixilation (reminder) </vt:lpstr>
      <vt:lpstr>Sampling Theory (Reminder)</vt:lpstr>
      <vt:lpstr>Digital Zoom</vt:lpstr>
      <vt:lpstr>3D imaging using CLSM</vt:lpstr>
      <vt:lpstr>Live Human Neutrophils</vt:lpstr>
      <vt:lpstr>Cells in ECM</vt:lpstr>
      <vt:lpstr>Reflection Imaging</vt:lpstr>
      <vt:lpstr>CLSM can utilize autofluorescence:   Example - topography of SIS</vt:lpstr>
      <vt:lpstr>Backscattered light imaging – another CLSM modality</vt:lpstr>
      <vt:lpstr>Backscattered light: tissue imaging</vt:lpstr>
      <vt:lpstr>Example: BSL and AF signals combined</vt:lpstr>
      <vt:lpstr>Reflected light images</vt:lpstr>
      <vt:lpstr>Backscattered light and autofluorescence signals combined   collagen gel &amp; HepG2 cells</vt:lpstr>
      <vt:lpstr>Imaging spectroscopy</vt:lpstr>
      <vt:lpstr>Issues for good confocal imaging</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6-lect-Robinson, 8-lect-8-Robinson</cp:keywords>
  <cp:lastModifiedBy>Robinson, Joseph Paul</cp:lastModifiedBy>
  <cp:revision>40</cp:revision>
  <cp:lastPrinted>2021-03-31T14:03:48Z</cp:lastPrinted>
  <dcterms:created xsi:type="dcterms:W3CDTF">2018-01-22T04:14:37Z</dcterms:created>
  <dcterms:modified xsi:type="dcterms:W3CDTF">2023-01-08T22:29:58Z</dcterms:modified>
</cp:coreProperties>
</file>