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65"/>
  </p:notesMasterIdLst>
  <p:handoutMasterIdLst>
    <p:handoutMasterId r:id="rId66"/>
  </p:handoutMasterIdLst>
  <p:sldIdLst>
    <p:sldId id="323" r:id="rId3"/>
    <p:sldId id="257" r:id="rId4"/>
    <p:sldId id="320" r:id="rId5"/>
    <p:sldId id="283" r:id="rId6"/>
    <p:sldId id="355" r:id="rId7"/>
    <p:sldId id="338" r:id="rId8"/>
    <p:sldId id="328" r:id="rId9"/>
    <p:sldId id="304" r:id="rId10"/>
    <p:sldId id="339" r:id="rId11"/>
    <p:sldId id="300" r:id="rId12"/>
    <p:sldId id="305" r:id="rId13"/>
    <p:sldId id="344" r:id="rId14"/>
    <p:sldId id="296" r:id="rId15"/>
    <p:sldId id="284" r:id="rId16"/>
    <p:sldId id="342" r:id="rId17"/>
    <p:sldId id="258" r:id="rId18"/>
    <p:sldId id="262" r:id="rId19"/>
    <p:sldId id="345" r:id="rId20"/>
    <p:sldId id="343" r:id="rId21"/>
    <p:sldId id="322" r:id="rId22"/>
    <p:sldId id="263" r:id="rId23"/>
    <p:sldId id="264" r:id="rId24"/>
    <p:sldId id="265" r:id="rId25"/>
    <p:sldId id="311" r:id="rId26"/>
    <p:sldId id="267" r:id="rId27"/>
    <p:sldId id="266" r:id="rId28"/>
    <p:sldId id="281" r:id="rId29"/>
    <p:sldId id="288" r:id="rId30"/>
    <p:sldId id="269" r:id="rId31"/>
    <p:sldId id="324" r:id="rId32"/>
    <p:sldId id="351" r:id="rId33"/>
    <p:sldId id="352" r:id="rId34"/>
    <p:sldId id="353" r:id="rId35"/>
    <p:sldId id="354" r:id="rId36"/>
    <p:sldId id="297" r:id="rId37"/>
    <p:sldId id="308" r:id="rId38"/>
    <p:sldId id="309" r:id="rId39"/>
    <p:sldId id="307" r:id="rId40"/>
    <p:sldId id="272" r:id="rId41"/>
    <p:sldId id="341" r:id="rId42"/>
    <p:sldId id="346" r:id="rId43"/>
    <p:sldId id="271" r:id="rId44"/>
    <p:sldId id="310" r:id="rId45"/>
    <p:sldId id="273" r:id="rId46"/>
    <p:sldId id="270" r:id="rId47"/>
    <p:sldId id="274" r:id="rId48"/>
    <p:sldId id="275" r:id="rId49"/>
    <p:sldId id="276" r:id="rId50"/>
    <p:sldId id="268" r:id="rId51"/>
    <p:sldId id="326" r:id="rId52"/>
    <p:sldId id="329" r:id="rId53"/>
    <p:sldId id="330" r:id="rId54"/>
    <p:sldId id="331" r:id="rId55"/>
    <p:sldId id="332" r:id="rId56"/>
    <p:sldId id="333" r:id="rId57"/>
    <p:sldId id="334" r:id="rId58"/>
    <p:sldId id="336" r:id="rId59"/>
    <p:sldId id="337" r:id="rId60"/>
    <p:sldId id="347" r:id="rId61"/>
    <p:sldId id="349" r:id="rId62"/>
    <p:sldId id="348" r:id="rId63"/>
    <p:sldId id="295" r:id="rId64"/>
  </p:sldIdLst>
  <p:sldSz cx="9144000" cy="6858000" type="letter"/>
  <p:notesSz cx="68580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40"/>
    <p:restoredTop sz="94587"/>
  </p:normalViewPr>
  <p:slideViewPr>
    <p:cSldViewPr snapToGrid="0">
      <p:cViewPr varScale="1">
        <p:scale>
          <a:sx n="179" d="100"/>
          <a:sy n="179" d="100"/>
        </p:scale>
        <p:origin x="76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2F1C5F8-D0D0-8C43-9CF3-E439CC7ED00D}"/>
              </a:ext>
            </a:extLst>
          </p:cNvPr>
          <p:cNvSpPr>
            <a:spLocks noGrp="1" noChangeArrowheads="1"/>
          </p:cNvSpPr>
          <p:nvPr>
            <p:ph type="body" sz="quarter" idx="3"/>
          </p:nvPr>
        </p:nvSpPr>
        <p:spPr bwMode="auto">
          <a:xfrm>
            <a:off x="912813" y="4414838"/>
            <a:ext cx="5032375" cy="4184650"/>
          </a:xfrm>
          <a:prstGeom prst="rect">
            <a:avLst/>
          </a:prstGeom>
          <a:noFill/>
          <a:ln>
            <a:noFill/>
          </a:ln>
          <a:effectLst/>
        </p:spPr>
        <p:txBody>
          <a:bodyPr vert="horz" wrap="square" lIns="92238" tIns="45309" rIns="92238" bIns="453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7" name="Rectangle 3">
            <a:extLst>
              <a:ext uri="{FF2B5EF4-FFF2-40B4-BE49-F238E27FC236}">
                <a16:creationId xmlns:a16="http://schemas.microsoft.com/office/drawing/2014/main" id="{0D56028D-84E3-6144-A6F1-A402D1B64032}"/>
              </a:ext>
            </a:extLst>
          </p:cNvPr>
          <p:cNvSpPr>
            <a:spLocks noGrp="1" noRot="1" noChangeAspect="1" noChangeArrowheads="1" noTextEdit="1"/>
          </p:cNvSpPr>
          <p:nvPr>
            <p:ph type="sldImg" idx="2"/>
          </p:nvPr>
        </p:nvSpPr>
        <p:spPr bwMode="auto">
          <a:xfrm>
            <a:off x="1103313" y="695325"/>
            <a:ext cx="4652962" cy="3489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9A5EC939-1955-5D49-A251-8862F5C799C8}"/>
              </a:ext>
            </a:extLst>
          </p:cNvPr>
          <p:cNvSpPr>
            <a:spLocks noGrp="1" noRot="1" noChangeAspect="1" noChangeArrowheads="1" noTextEdit="1"/>
          </p:cNvSpPr>
          <p:nvPr>
            <p:ph type="sldImg"/>
          </p:nvPr>
        </p:nvSpPr>
        <p:spPr>
          <a:xfrm>
            <a:off x="1111250" y="701675"/>
            <a:ext cx="4633913" cy="3475038"/>
          </a:xfrm>
          <a:ln/>
        </p:spPr>
      </p:sp>
      <p:sp>
        <p:nvSpPr>
          <p:cNvPr id="9218" name="Rectangle 3">
            <a:extLst>
              <a:ext uri="{FF2B5EF4-FFF2-40B4-BE49-F238E27FC236}">
                <a16:creationId xmlns:a16="http://schemas.microsoft.com/office/drawing/2014/main" id="{640687AA-EB2A-9A47-A08F-DAC6A27E14B6}"/>
              </a:ext>
            </a:extLst>
          </p:cNvPr>
          <p:cNvSpPr>
            <a:spLocks noGrp="1" noChangeArrowheads="1"/>
          </p:cNvSpPr>
          <p:nvPr>
            <p:ph type="body" idx="1"/>
          </p:nvPr>
        </p:nvSpPr>
        <p:spPr>
          <a:xfrm>
            <a:off x="912813" y="4416425"/>
            <a:ext cx="5032375"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08E4BC02-CCFA-4B41-9C8E-A394697D6045}"/>
              </a:ext>
            </a:extLst>
          </p:cNvPr>
          <p:cNvSpPr>
            <a:spLocks noGrp="1" noRot="1" noChangeAspect="1" noChangeArrowheads="1" noTextEdit="1"/>
          </p:cNvSpPr>
          <p:nvPr>
            <p:ph type="sldImg"/>
          </p:nvPr>
        </p:nvSpPr>
        <p:spPr>
          <a:ln/>
        </p:spPr>
      </p:sp>
      <p:sp>
        <p:nvSpPr>
          <p:cNvPr id="28674" name="Rectangle 3">
            <a:extLst>
              <a:ext uri="{FF2B5EF4-FFF2-40B4-BE49-F238E27FC236}">
                <a16:creationId xmlns:a16="http://schemas.microsoft.com/office/drawing/2014/main" id="{789220A6-8BF2-0B4E-AD2B-3596911959D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293E64E8-6257-DE42-90FD-E722D36821DB}"/>
              </a:ext>
            </a:extLst>
          </p:cNvPr>
          <p:cNvSpPr>
            <a:spLocks noGrp="1" noRot="1" noChangeAspect="1" noChangeArrowheads="1" noTextEdit="1"/>
          </p:cNvSpPr>
          <p:nvPr>
            <p:ph type="sldImg"/>
          </p:nvPr>
        </p:nvSpPr>
        <p:spPr>
          <a:ln/>
        </p:spPr>
      </p:sp>
      <p:sp>
        <p:nvSpPr>
          <p:cNvPr id="30722" name="Rectangle 3">
            <a:extLst>
              <a:ext uri="{FF2B5EF4-FFF2-40B4-BE49-F238E27FC236}">
                <a16:creationId xmlns:a16="http://schemas.microsoft.com/office/drawing/2014/main" id="{26C0C49B-5B01-D44D-816D-72776BC767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1102805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710148B9-B4AF-4441-BB56-8646B3C54056}"/>
              </a:ext>
            </a:extLst>
          </p:cNvPr>
          <p:cNvSpPr>
            <a:spLocks noGrp="1" noRot="1" noChangeAspect="1" noChangeArrowheads="1" noTextEdit="1"/>
          </p:cNvSpPr>
          <p:nvPr>
            <p:ph type="sldImg"/>
          </p:nvPr>
        </p:nvSpPr>
        <p:spPr>
          <a:ln/>
        </p:spPr>
      </p:sp>
      <p:sp>
        <p:nvSpPr>
          <p:cNvPr id="32770" name="Rectangle 3">
            <a:extLst>
              <a:ext uri="{FF2B5EF4-FFF2-40B4-BE49-F238E27FC236}">
                <a16:creationId xmlns:a16="http://schemas.microsoft.com/office/drawing/2014/main" id="{E3C59436-405B-B249-88E1-A2D87A4CA1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1254E35-586E-534C-9735-4C3A2EEA2532}"/>
              </a:ext>
            </a:extLst>
          </p:cNvPr>
          <p:cNvSpPr>
            <a:spLocks noGrp="1" noRot="1" noChangeAspect="1" noChangeArrowheads="1" noTextEdit="1"/>
          </p:cNvSpPr>
          <p:nvPr>
            <p:ph type="sldImg"/>
          </p:nvPr>
        </p:nvSpPr>
        <p:spPr>
          <a:ln/>
        </p:spPr>
      </p:sp>
      <p:sp>
        <p:nvSpPr>
          <p:cNvPr id="34818" name="Rectangle 3">
            <a:extLst>
              <a:ext uri="{FF2B5EF4-FFF2-40B4-BE49-F238E27FC236}">
                <a16:creationId xmlns:a16="http://schemas.microsoft.com/office/drawing/2014/main" id="{3720A6F5-6DA2-884F-8305-DCF8180292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096B3A2-BEA7-8944-AB1F-D4E0E60C755F}"/>
              </a:ext>
            </a:extLst>
          </p:cNvPr>
          <p:cNvSpPr>
            <a:spLocks noGrp="1" noRot="1" noChangeAspect="1" noChangeArrowheads="1" noTextEdit="1"/>
          </p:cNvSpPr>
          <p:nvPr>
            <p:ph type="sldImg"/>
          </p:nvPr>
        </p:nvSpPr>
        <p:spPr>
          <a:xfrm>
            <a:off x="1104900" y="698500"/>
            <a:ext cx="4648200" cy="3486150"/>
          </a:xfrm>
          <a:ln/>
        </p:spPr>
      </p:sp>
      <p:sp>
        <p:nvSpPr>
          <p:cNvPr id="36866" name="Rectangle 3">
            <a:extLst>
              <a:ext uri="{FF2B5EF4-FFF2-40B4-BE49-F238E27FC236}">
                <a16:creationId xmlns:a16="http://schemas.microsoft.com/office/drawing/2014/main" id="{B0400BE0-FDB1-5743-82B3-E30B66DA2C55}"/>
              </a:ext>
            </a:extLst>
          </p:cNvPr>
          <p:cNvSpPr>
            <a:spLocks noGrp="1" noChangeArrowheads="1"/>
          </p:cNvSpPr>
          <p:nvPr>
            <p:ph type="body" idx="1"/>
          </p:nvPr>
        </p:nvSpPr>
        <p:spPr>
          <a:xfrm>
            <a:off x="912813" y="4416425"/>
            <a:ext cx="503237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D40271FD-9C03-6E40-9F58-E5B97487BAC9}"/>
              </a:ext>
            </a:extLst>
          </p:cNvPr>
          <p:cNvSpPr>
            <a:spLocks noGrp="1" noRot="1" noChangeAspect="1" noChangeArrowheads="1" noTextEdit="1"/>
          </p:cNvSpPr>
          <p:nvPr>
            <p:ph type="sldImg"/>
          </p:nvPr>
        </p:nvSpPr>
        <p:spPr>
          <a:ln/>
        </p:spPr>
      </p:sp>
      <p:sp>
        <p:nvSpPr>
          <p:cNvPr id="38914" name="Rectangle 3">
            <a:extLst>
              <a:ext uri="{FF2B5EF4-FFF2-40B4-BE49-F238E27FC236}">
                <a16:creationId xmlns:a16="http://schemas.microsoft.com/office/drawing/2014/main" id="{FEE8D85F-87F1-C242-BBA5-CCD33466D9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A353BACE-FCB8-504A-9F91-6578359C0F42}"/>
              </a:ext>
            </a:extLst>
          </p:cNvPr>
          <p:cNvSpPr>
            <a:spLocks noGrp="1" noRot="1" noChangeAspect="1" noChangeArrowheads="1" noTextEdit="1"/>
          </p:cNvSpPr>
          <p:nvPr>
            <p:ph type="sldImg"/>
          </p:nvPr>
        </p:nvSpPr>
        <p:spPr>
          <a:ln/>
        </p:spPr>
      </p:sp>
      <p:sp>
        <p:nvSpPr>
          <p:cNvPr id="40962" name="Rectangle 3">
            <a:extLst>
              <a:ext uri="{FF2B5EF4-FFF2-40B4-BE49-F238E27FC236}">
                <a16:creationId xmlns:a16="http://schemas.microsoft.com/office/drawing/2014/main" id="{91F2C4C1-9F84-3241-98B1-1165A93AEE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B6819945-D33D-5A45-B582-6B204F5C61CC}"/>
              </a:ext>
            </a:extLst>
          </p:cNvPr>
          <p:cNvSpPr>
            <a:spLocks noGrp="1" noRot="1" noChangeAspect="1" noChangeArrowheads="1" noTextEdit="1"/>
          </p:cNvSpPr>
          <p:nvPr>
            <p:ph type="sldImg"/>
          </p:nvPr>
        </p:nvSpPr>
        <p:spPr>
          <a:ln/>
        </p:spPr>
      </p:sp>
      <p:sp>
        <p:nvSpPr>
          <p:cNvPr id="43010" name="Rectangle 3">
            <a:extLst>
              <a:ext uri="{FF2B5EF4-FFF2-40B4-BE49-F238E27FC236}">
                <a16:creationId xmlns:a16="http://schemas.microsoft.com/office/drawing/2014/main" id="{547F800E-6F15-7541-B79A-B8DF158587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A5628137-10CD-8440-A853-18070B6486C0}"/>
              </a:ext>
            </a:extLst>
          </p:cNvPr>
          <p:cNvSpPr>
            <a:spLocks noGrp="1" noRot="1" noChangeAspect="1" noChangeArrowheads="1" noTextEdit="1"/>
          </p:cNvSpPr>
          <p:nvPr>
            <p:ph type="sldImg"/>
          </p:nvPr>
        </p:nvSpPr>
        <p:spPr>
          <a:ln/>
        </p:spPr>
      </p:sp>
      <p:sp>
        <p:nvSpPr>
          <p:cNvPr id="45058" name="Rectangle 3">
            <a:extLst>
              <a:ext uri="{FF2B5EF4-FFF2-40B4-BE49-F238E27FC236}">
                <a16:creationId xmlns:a16="http://schemas.microsoft.com/office/drawing/2014/main" id="{66276EE9-B48E-084E-9E8A-F41731D3876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350C9688-504D-414D-A39E-B394DB626009}"/>
              </a:ext>
            </a:extLst>
          </p:cNvPr>
          <p:cNvSpPr>
            <a:spLocks noGrp="1" noRot="1" noChangeAspect="1" noChangeArrowheads="1" noTextEdit="1"/>
          </p:cNvSpPr>
          <p:nvPr>
            <p:ph type="sldImg"/>
          </p:nvPr>
        </p:nvSpPr>
        <p:spPr>
          <a:ln/>
        </p:spPr>
      </p:sp>
      <p:sp>
        <p:nvSpPr>
          <p:cNvPr id="11266" name="Rectangle 3">
            <a:extLst>
              <a:ext uri="{FF2B5EF4-FFF2-40B4-BE49-F238E27FC236}">
                <a16:creationId xmlns:a16="http://schemas.microsoft.com/office/drawing/2014/main" id="{A545E2CE-0BE2-3442-AF14-D9B4AE5389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DEF5D073-8239-D346-8461-B18BFD43CB65}"/>
              </a:ext>
            </a:extLst>
          </p:cNvPr>
          <p:cNvSpPr>
            <a:spLocks noGrp="1" noRot="1" noChangeAspect="1" noChangeArrowheads="1" noTextEdit="1"/>
          </p:cNvSpPr>
          <p:nvPr>
            <p:ph type="sldImg"/>
          </p:nvPr>
        </p:nvSpPr>
        <p:spPr>
          <a:ln/>
        </p:spPr>
      </p:sp>
      <p:sp>
        <p:nvSpPr>
          <p:cNvPr id="47106" name="Rectangle 3">
            <a:extLst>
              <a:ext uri="{FF2B5EF4-FFF2-40B4-BE49-F238E27FC236}">
                <a16:creationId xmlns:a16="http://schemas.microsoft.com/office/drawing/2014/main" id="{3830B836-1EB4-BB48-89F9-3DBDA016E23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53F722D-E9B3-914A-BE3F-62D70F3F00AD}"/>
              </a:ext>
            </a:extLst>
          </p:cNvPr>
          <p:cNvSpPr>
            <a:spLocks noGrp="1" noRot="1" noChangeAspect="1" noChangeArrowheads="1" noTextEdit="1"/>
          </p:cNvSpPr>
          <p:nvPr>
            <p:ph type="sldImg"/>
          </p:nvPr>
        </p:nvSpPr>
        <p:spPr>
          <a:ln/>
        </p:spPr>
      </p:sp>
      <p:sp>
        <p:nvSpPr>
          <p:cNvPr id="49154" name="Rectangle 3">
            <a:extLst>
              <a:ext uri="{FF2B5EF4-FFF2-40B4-BE49-F238E27FC236}">
                <a16:creationId xmlns:a16="http://schemas.microsoft.com/office/drawing/2014/main" id="{F56440C1-2B06-0044-8CAD-7ADC8AE250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3CF350FC-8FDB-304B-B963-399AC2FBBAE2}"/>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D7C53D-B6F9-7847-B65C-25E5A8014F6A}" type="slidenum">
              <a:rPr lang="en-US" altLang="en-US" sz="1300" smtClean="0"/>
              <a:pPr>
                <a:spcBef>
                  <a:spcPct val="0"/>
                </a:spcBef>
              </a:pPr>
              <a:t>27</a:t>
            </a:fld>
            <a:endParaRPr lang="en-US" altLang="en-US" sz="1300"/>
          </a:p>
        </p:txBody>
      </p:sp>
      <p:sp>
        <p:nvSpPr>
          <p:cNvPr id="79874" name="Rectangle 2">
            <a:extLst>
              <a:ext uri="{FF2B5EF4-FFF2-40B4-BE49-F238E27FC236}">
                <a16:creationId xmlns:a16="http://schemas.microsoft.com/office/drawing/2014/main" id="{70AFF41F-48EC-554C-B165-C92E5FA9228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9226617-B10F-D847-B1B8-6A18656F0154}"/>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01774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189DF669-B19F-5C44-9E32-E076CF52575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200905-6AB6-0C47-AC36-7CE226B4C7A0}" type="slidenum">
              <a:rPr lang="en-US" altLang="en-US" sz="1300" smtClean="0"/>
              <a:pPr>
                <a:spcBef>
                  <a:spcPct val="0"/>
                </a:spcBef>
              </a:pPr>
              <a:t>28</a:t>
            </a:fld>
            <a:endParaRPr lang="en-US" altLang="en-US" sz="1300"/>
          </a:p>
        </p:txBody>
      </p:sp>
      <p:sp>
        <p:nvSpPr>
          <p:cNvPr id="81922" name="Rectangle 2">
            <a:extLst>
              <a:ext uri="{FF2B5EF4-FFF2-40B4-BE49-F238E27FC236}">
                <a16:creationId xmlns:a16="http://schemas.microsoft.com/office/drawing/2014/main" id="{E11B7976-FEEE-C64B-AF74-E1C6E3ADAA57}"/>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2CBF075-BF20-C943-8AE8-3E51695C867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29734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511EA764-5D39-A348-8C23-A99407F1EFA8}"/>
              </a:ext>
            </a:extLst>
          </p:cNvPr>
          <p:cNvSpPr>
            <a:spLocks noGrp="1" noRot="1" noChangeAspect="1" noChangeArrowheads="1" noTextEdit="1"/>
          </p:cNvSpPr>
          <p:nvPr>
            <p:ph type="sldImg"/>
          </p:nvPr>
        </p:nvSpPr>
        <p:spPr>
          <a:ln/>
        </p:spPr>
      </p:sp>
      <p:sp>
        <p:nvSpPr>
          <p:cNvPr id="55298" name="Rectangle 3">
            <a:extLst>
              <a:ext uri="{FF2B5EF4-FFF2-40B4-BE49-F238E27FC236}">
                <a16:creationId xmlns:a16="http://schemas.microsoft.com/office/drawing/2014/main" id="{7FA3654C-912C-0A47-8720-2B5290088A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E65CA379-62B0-6142-A8F0-459880904AB6}"/>
              </a:ext>
            </a:extLst>
          </p:cNvPr>
          <p:cNvSpPr>
            <a:spLocks noGrp="1" noRot="1" noChangeAspect="1" noChangeArrowheads="1" noTextEdit="1"/>
          </p:cNvSpPr>
          <p:nvPr>
            <p:ph type="sldImg"/>
          </p:nvPr>
        </p:nvSpPr>
        <p:spPr>
          <a:ln/>
        </p:spPr>
      </p:sp>
      <p:sp>
        <p:nvSpPr>
          <p:cNvPr id="57346" name="Rectangle 3">
            <a:extLst>
              <a:ext uri="{FF2B5EF4-FFF2-40B4-BE49-F238E27FC236}">
                <a16:creationId xmlns:a16="http://schemas.microsoft.com/office/drawing/2014/main" id="{A82FD7B9-82B1-9849-A0B7-FAEAE31145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6DA77323-61E5-664F-A4F6-A29E97078736}"/>
              </a:ext>
            </a:extLst>
          </p:cNvPr>
          <p:cNvSpPr>
            <a:spLocks noGrp="1" noRot="1" noChangeAspect="1" noChangeArrowheads="1" noTextEdit="1"/>
          </p:cNvSpPr>
          <p:nvPr>
            <p:ph type="sldImg"/>
          </p:nvPr>
        </p:nvSpPr>
        <p:spPr>
          <a:ln/>
        </p:spPr>
      </p:sp>
      <p:sp>
        <p:nvSpPr>
          <p:cNvPr id="59394" name="Rectangle 3">
            <a:extLst>
              <a:ext uri="{FF2B5EF4-FFF2-40B4-BE49-F238E27FC236}">
                <a16:creationId xmlns:a16="http://schemas.microsoft.com/office/drawing/2014/main" id="{5D9A1932-FE23-A54E-BC71-C1286368BC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3FB390E0-1EEF-5B40-8C3A-2742FD2B5DC2}"/>
              </a:ext>
            </a:extLst>
          </p:cNvPr>
          <p:cNvSpPr>
            <a:spLocks noGrp="1" noRot="1" noChangeAspect="1" noChangeArrowheads="1" noTextEdit="1"/>
          </p:cNvSpPr>
          <p:nvPr>
            <p:ph type="sldImg"/>
          </p:nvPr>
        </p:nvSpPr>
        <p:spPr>
          <a:ln/>
        </p:spPr>
      </p:sp>
      <p:sp>
        <p:nvSpPr>
          <p:cNvPr id="61442" name="Rectangle 3">
            <a:extLst>
              <a:ext uri="{FF2B5EF4-FFF2-40B4-BE49-F238E27FC236}">
                <a16:creationId xmlns:a16="http://schemas.microsoft.com/office/drawing/2014/main" id="{AE015474-0847-664F-9657-CA161D44C7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588372D9-E489-5E43-B083-BCA866F225CB}"/>
              </a:ext>
            </a:extLst>
          </p:cNvPr>
          <p:cNvSpPr>
            <a:spLocks noGrp="1" noRot="1" noChangeAspect="1" noChangeArrowheads="1" noTextEdit="1"/>
          </p:cNvSpPr>
          <p:nvPr>
            <p:ph type="sldImg"/>
          </p:nvPr>
        </p:nvSpPr>
        <p:spPr>
          <a:ln/>
        </p:spPr>
      </p:sp>
      <p:sp>
        <p:nvSpPr>
          <p:cNvPr id="63490" name="Rectangle 3">
            <a:extLst>
              <a:ext uri="{FF2B5EF4-FFF2-40B4-BE49-F238E27FC236}">
                <a16:creationId xmlns:a16="http://schemas.microsoft.com/office/drawing/2014/main" id="{F4F8BA18-8983-E041-8166-921EE9140C8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06011065-7512-E449-80D5-0D1799732657}"/>
              </a:ext>
            </a:extLst>
          </p:cNvPr>
          <p:cNvSpPr>
            <a:spLocks noGrp="1" noRot="1" noChangeAspect="1" noChangeArrowheads="1" noTextEdit="1"/>
          </p:cNvSpPr>
          <p:nvPr>
            <p:ph type="sldImg"/>
          </p:nvPr>
        </p:nvSpPr>
        <p:spPr>
          <a:ln/>
        </p:spPr>
      </p:sp>
      <p:sp>
        <p:nvSpPr>
          <p:cNvPr id="65538" name="Rectangle 3">
            <a:extLst>
              <a:ext uri="{FF2B5EF4-FFF2-40B4-BE49-F238E27FC236}">
                <a16:creationId xmlns:a16="http://schemas.microsoft.com/office/drawing/2014/main" id="{716B91A5-8755-0143-89F2-A1B1218A3A5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CB04C48D-C716-7B40-8080-997A097BE7A4}"/>
              </a:ext>
            </a:extLst>
          </p:cNvPr>
          <p:cNvSpPr>
            <a:spLocks noGrp="1" noRot="1" noChangeAspect="1" noChangeArrowheads="1" noTextEdit="1"/>
          </p:cNvSpPr>
          <p:nvPr>
            <p:ph type="sldImg"/>
          </p:nvPr>
        </p:nvSpPr>
        <p:spPr>
          <a:ln/>
        </p:spPr>
      </p:sp>
      <p:sp>
        <p:nvSpPr>
          <p:cNvPr id="13314" name="Rectangle 3">
            <a:extLst>
              <a:ext uri="{FF2B5EF4-FFF2-40B4-BE49-F238E27FC236}">
                <a16:creationId xmlns:a16="http://schemas.microsoft.com/office/drawing/2014/main" id="{3A963B29-463E-6048-A291-917E14A39E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389BCD1-290C-B14E-B62E-AC9787F62F76}"/>
              </a:ext>
            </a:extLst>
          </p:cNvPr>
          <p:cNvSpPr>
            <a:spLocks noGrp="1" noRot="1" noChangeAspect="1" noChangeArrowheads="1" noTextEdit="1"/>
          </p:cNvSpPr>
          <p:nvPr>
            <p:ph type="sldImg"/>
          </p:nvPr>
        </p:nvSpPr>
        <p:spPr>
          <a:ln/>
        </p:spPr>
      </p:sp>
      <p:sp>
        <p:nvSpPr>
          <p:cNvPr id="67586" name="Rectangle 3">
            <a:extLst>
              <a:ext uri="{FF2B5EF4-FFF2-40B4-BE49-F238E27FC236}">
                <a16:creationId xmlns:a16="http://schemas.microsoft.com/office/drawing/2014/main" id="{16BA353F-6BC4-AF49-90F7-C08501F93E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6CEED6A4-2C0E-F04B-97BA-7D52EF76B8A1}"/>
              </a:ext>
            </a:extLst>
          </p:cNvPr>
          <p:cNvSpPr>
            <a:spLocks noGrp="1" noRot="1" noChangeAspect="1" noChangeArrowheads="1" noTextEdit="1"/>
          </p:cNvSpPr>
          <p:nvPr>
            <p:ph type="sldImg"/>
          </p:nvPr>
        </p:nvSpPr>
        <p:spPr>
          <a:ln/>
        </p:spPr>
      </p:sp>
      <p:sp>
        <p:nvSpPr>
          <p:cNvPr id="70658" name="Rectangle 3">
            <a:extLst>
              <a:ext uri="{FF2B5EF4-FFF2-40B4-BE49-F238E27FC236}">
                <a16:creationId xmlns:a16="http://schemas.microsoft.com/office/drawing/2014/main" id="{B8DBE568-1552-E84C-A8E3-0E23DA14DEE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6C71EB2-677B-1140-9BB1-483BBE51F36B}"/>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0473BA70-871B-8D4C-AC20-2773C2F047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523413C2-FD27-7540-9FD4-C90CBD2796FA}"/>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499B3F6B-0946-704F-BC36-1BAA494BD0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414659F4-D82E-1A43-A0D3-3FE973C93487}"/>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4576A3F2-A707-184C-9B96-C0EEBC6DFD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8791D1F0-14FF-9942-A15B-871B219A8400}"/>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3BFAF67C-B9A0-A447-90C7-CAECC1E37D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183AE484-52DD-064E-AC97-545FDAC689E6}"/>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01EDDD51-2759-B243-9476-D59C4FAC02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5819AAE5-989C-7444-9182-E4BE9841AF6D}"/>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F2E51455-D9EC-2746-BDA4-CBC2DD5197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5DBD80A4-D3FA-4E41-A562-0D0CDC6A8649}"/>
              </a:ext>
            </a:extLst>
          </p:cNvPr>
          <p:cNvSpPr>
            <a:spLocks noGrp="1" noRot="1" noChangeAspect="1" noChangeArrowheads="1" noTextEdit="1"/>
          </p:cNvSpPr>
          <p:nvPr>
            <p:ph type="sldImg"/>
          </p:nvPr>
        </p:nvSpPr>
        <p:spPr>
          <a:ln/>
        </p:spPr>
      </p:sp>
      <p:sp>
        <p:nvSpPr>
          <p:cNvPr id="84994" name="Rectangle 3">
            <a:extLst>
              <a:ext uri="{FF2B5EF4-FFF2-40B4-BE49-F238E27FC236}">
                <a16:creationId xmlns:a16="http://schemas.microsoft.com/office/drawing/2014/main" id="{D073D309-FA39-3946-BFD7-00C853B12B1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3617C23B-3855-C841-A253-202FFA1ECADC}"/>
              </a:ext>
            </a:extLst>
          </p:cNvPr>
          <p:cNvSpPr>
            <a:spLocks noGrp="1" noRot="1" noChangeAspect="1" noChangeArrowheads="1" noTextEdit="1"/>
          </p:cNvSpPr>
          <p:nvPr>
            <p:ph type="sldImg"/>
          </p:nvPr>
        </p:nvSpPr>
        <p:spPr>
          <a:xfrm>
            <a:off x="1104900" y="696913"/>
            <a:ext cx="4648200" cy="3486150"/>
          </a:xfrm>
          <a:ln/>
        </p:spPr>
      </p:sp>
      <p:sp>
        <p:nvSpPr>
          <p:cNvPr id="87042" name="Rectangle 3">
            <a:extLst>
              <a:ext uri="{FF2B5EF4-FFF2-40B4-BE49-F238E27FC236}">
                <a16:creationId xmlns:a16="http://schemas.microsoft.com/office/drawing/2014/main" id="{D23FB482-A8FB-474D-97BF-408843DF798D}"/>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821CAE63-6E07-604F-8706-0FB8BB2FEEAB}"/>
              </a:ext>
            </a:extLst>
          </p:cNvPr>
          <p:cNvSpPr>
            <a:spLocks noGrp="1" noRot="1" noChangeAspect="1" noChangeArrowheads="1" noTextEdit="1"/>
          </p:cNvSpPr>
          <p:nvPr>
            <p:ph type="sldImg"/>
          </p:nvPr>
        </p:nvSpPr>
        <p:spPr>
          <a:ln/>
        </p:spPr>
      </p:sp>
      <p:sp>
        <p:nvSpPr>
          <p:cNvPr id="15362" name="Rectangle 3">
            <a:extLst>
              <a:ext uri="{FF2B5EF4-FFF2-40B4-BE49-F238E27FC236}">
                <a16:creationId xmlns:a16="http://schemas.microsoft.com/office/drawing/2014/main" id="{F934ED63-4414-DA49-9DE8-AA490DA072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6356F886-8CF8-2D4A-AD83-5B2D88A440C1}"/>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058CFF76-A4EB-2A46-B843-9F58CBA0C7C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89091" name="Slide Number Placeholder 3">
            <a:extLst>
              <a:ext uri="{FF2B5EF4-FFF2-40B4-BE49-F238E27FC236}">
                <a16:creationId xmlns:a16="http://schemas.microsoft.com/office/drawing/2014/main" id="{2AEDA135-389C-AB49-9132-4532CD2C3B14}"/>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B66A02E7-4DC1-C04F-A6EE-0C03A5830DEC}" type="slidenum">
              <a:rPr lang="en-US" altLang="en-US" sz="1300">
                <a:solidFill>
                  <a:srgbClr val="000000"/>
                </a:solidFill>
              </a:rPr>
              <a:pPr eaLnBrk="1" hangingPunct="1"/>
              <a:t>51</a:t>
            </a:fld>
            <a:endParaRPr lang="en-US" altLang="en-US" sz="13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DAE48453-2EB9-0445-817A-FF1CD8DD58DC}"/>
              </a:ext>
            </a:extLst>
          </p:cNvPr>
          <p:cNvSpPr>
            <a:spLocks noGrp="1" noRot="1" noChangeAspect="1" noChangeArrowheads="1" noTextEdit="1"/>
          </p:cNvSpPr>
          <p:nvPr>
            <p:ph type="sldImg"/>
          </p:nvPr>
        </p:nvSpPr>
        <p:spPr>
          <a:ln/>
        </p:spPr>
      </p:sp>
      <p:sp>
        <p:nvSpPr>
          <p:cNvPr id="91138" name="Notes Placeholder 2">
            <a:extLst>
              <a:ext uri="{FF2B5EF4-FFF2-40B4-BE49-F238E27FC236}">
                <a16:creationId xmlns:a16="http://schemas.microsoft.com/office/drawing/2014/main" id="{D8B8CB38-8957-7E47-8C3F-F2CDAAC597D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1139" name="Slide Number Placeholder 3">
            <a:extLst>
              <a:ext uri="{FF2B5EF4-FFF2-40B4-BE49-F238E27FC236}">
                <a16:creationId xmlns:a16="http://schemas.microsoft.com/office/drawing/2014/main" id="{17948F72-B1B2-9940-9AFB-0151AF5B5A95}"/>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59AB8D81-E6F6-274F-B7A0-C20C5A4CD839}" type="slidenum">
              <a:rPr lang="en-US" altLang="en-US" sz="1300">
                <a:solidFill>
                  <a:srgbClr val="000000"/>
                </a:solidFill>
              </a:rPr>
              <a:pPr eaLnBrk="1" hangingPunct="1"/>
              <a:t>52</a:t>
            </a:fld>
            <a:endParaRPr lang="en-US" altLang="en-US" sz="13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63BEA654-47E6-634B-8240-11E3A018C593}"/>
              </a:ext>
            </a:extLst>
          </p:cNvPr>
          <p:cNvSpPr>
            <a:spLocks noGrp="1" noRot="1" noChangeAspect="1" noChangeArrowheads="1" noTextEdit="1"/>
          </p:cNvSpPr>
          <p:nvPr>
            <p:ph type="sldImg"/>
          </p:nvPr>
        </p:nvSpPr>
        <p:spPr>
          <a:ln/>
        </p:spPr>
      </p:sp>
      <p:sp>
        <p:nvSpPr>
          <p:cNvPr id="93186" name="Notes Placeholder 2">
            <a:extLst>
              <a:ext uri="{FF2B5EF4-FFF2-40B4-BE49-F238E27FC236}">
                <a16:creationId xmlns:a16="http://schemas.microsoft.com/office/drawing/2014/main" id="{A7AB4F1B-6969-2B41-ABC9-0E4B3DD28A1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8674763E-4054-A24A-A616-064961711EF2}"/>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79DF7291-4F03-8D4F-B013-CEFF40BD8473}" type="slidenum">
              <a:rPr lang="en-US" altLang="en-US" sz="1300">
                <a:solidFill>
                  <a:srgbClr val="000000"/>
                </a:solidFill>
              </a:rPr>
              <a:pPr eaLnBrk="1" hangingPunct="1"/>
              <a:t>53</a:t>
            </a:fld>
            <a:endParaRPr lang="en-US" altLang="en-US" sz="1300">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CFD845B5-BF2B-AC42-AC5A-B1E3BA9ADE1E}"/>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276CDAF5-1262-4040-BEF6-E5A4ED190605}" type="slidenum">
              <a:rPr lang="en-US" altLang="en-US" sz="1300">
                <a:solidFill>
                  <a:srgbClr val="000000"/>
                </a:solidFill>
              </a:rPr>
              <a:pPr eaLnBrk="1" hangingPunct="1"/>
              <a:t>54</a:t>
            </a:fld>
            <a:endParaRPr lang="en-US" altLang="en-US" sz="1300">
              <a:solidFill>
                <a:srgbClr val="000000"/>
              </a:solidFill>
            </a:endParaRPr>
          </a:p>
        </p:txBody>
      </p:sp>
      <p:sp>
        <p:nvSpPr>
          <p:cNvPr id="95234" name="Rectangle 2">
            <a:extLst>
              <a:ext uri="{FF2B5EF4-FFF2-40B4-BE49-F238E27FC236}">
                <a16:creationId xmlns:a16="http://schemas.microsoft.com/office/drawing/2014/main" id="{CC6E2AB5-5C89-E04E-B26B-238D4D0C15F5}"/>
              </a:ext>
            </a:extLst>
          </p:cNvPr>
          <p:cNvSpPr>
            <a:spLocks noGrp="1" noRot="1" noChangeAspect="1" noChangeArrowheads="1" noTextEdit="1"/>
          </p:cNvSpPr>
          <p:nvPr>
            <p:ph type="sldImg"/>
          </p:nvPr>
        </p:nvSpPr>
        <p:spPr>
          <a:xfrm>
            <a:off x="1104900" y="696913"/>
            <a:ext cx="4648200" cy="3486150"/>
          </a:xfrm>
          <a:ln/>
        </p:spPr>
      </p:sp>
      <p:sp>
        <p:nvSpPr>
          <p:cNvPr id="95235" name="Rectangle 3">
            <a:extLst>
              <a:ext uri="{FF2B5EF4-FFF2-40B4-BE49-F238E27FC236}">
                <a16:creationId xmlns:a16="http://schemas.microsoft.com/office/drawing/2014/main" id="{8D8CD654-B3D0-BB4F-B381-76B38F102FFF}"/>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1DBC155B-0195-5A46-988C-8A1F071D0BF1}"/>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D243A64E-E252-484C-8B1A-DFF369A12CE1}" type="slidenum">
              <a:rPr lang="en-US" altLang="en-US" sz="1300">
                <a:solidFill>
                  <a:srgbClr val="000000"/>
                </a:solidFill>
              </a:rPr>
              <a:pPr eaLnBrk="1" hangingPunct="1"/>
              <a:t>55</a:t>
            </a:fld>
            <a:endParaRPr lang="en-US" altLang="en-US" sz="1300">
              <a:solidFill>
                <a:srgbClr val="000000"/>
              </a:solidFill>
            </a:endParaRPr>
          </a:p>
        </p:txBody>
      </p:sp>
      <p:sp>
        <p:nvSpPr>
          <p:cNvPr id="97282" name="Rectangle 2">
            <a:extLst>
              <a:ext uri="{FF2B5EF4-FFF2-40B4-BE49-F238E27FC236}">
                <a16:creationId xmlns:a16="http://schemas.microsoft.com/office/drawing/2014/main" id="{D7C07E47-3634-C140-B31F-C9D4BEE0A104}"/>
              </a:ext>
            </a:extLst>
          </p:cNvPr>
          <p:cNvSpPr>
            <a:spLocks noGrp="1" noRot="1" noChangeAspect="1" noChangeArrowheads="1" noTextEdit="1"/>
          </p:cNvSpPr>
          <p:nvPr>
            <p:ph type="sldImg"/>
          </p:nvPr>
        </p:nvSpPr>
        <p:spPr>
          <a:xfrm>
            <a:off x="1104900" y="696913"/>
            <a:ext cx="4648200" cy="3486150"/>
          </a:xfrm>
          <a:ln/>
        </p:spPr>
      </p:sp>
      <p:sp>
        <p:nvSpPr>
          <p:cNvPr id="97283" name="Rectangle 3">
            <a:extLst>
              <a:ext uri="{FF2B5EF4-FFF2-40B4-BE49-F238E27FC236}">
                <a16:creationId xmlns:a16="http://schemas.microsoft.com/office/drawing/2014/main" id="{63407E10-8CB8-E040-80C9-7978A20C791F}"/>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81A68A23-CE2D-5946-8E9B-9ED1ACD54016}"/>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0CDE3FA9-6559-F84C-A1F9-0F9B7D27CACA}" type="slidenum">
              <a:rPr lang="en-US" altLang="en-US" sz="1300">
                <a:solidFill>
                  <a:srgbClr val="000000"/>
                </a:solidFill>
              </a:rPr>
              <a:pPr eaLnBrk="1" hangingPunct="1"/>
              <a:t>56</a:t>
            </a:fld>
            <a:endParaRPr lang="en-US" altLang="en-US" sz="1300">
              <a:solidFill>
                <a:srgbClr val="000000"/>
              </a:solidFill>
            </a:endParaRPr>
          </a:p>
        </p:txBody>
      </p:sp>
      <p:sp>
        <p:nvSpPr>
          <p:cNvPr id="99330" name="Rectangle 2">
            <a:extLst>
              <a:ext uri="{FF2B5EF4-FFF2-40B4-BE49-F238E27FC236}">
                <a16:creationId xmlns:a16="http://schemas.microsoft.com/office/drawing/2014/main" id="{8BBE91B4-02C9-A245-A675-89E0CCBCADC2}"/>
              </a:ext>
            </a:extLst>
          </p:cNvPr>
          <p:cNvSpPr>
            <a:spLocks noGrp="1" noRot="1" noChangeAspect="1" noChangeArrowheads="1" noTextEdit="1"/>
          </p:cNvSpPr>
          <p:nvPr>
            <p:ph type="sldImg"/>
          </p:nvPr>
        </p:nvSpPr>
        <p:spPr>
          <a:xfrm>
            <a:off x="1104900" y="696913"/>
            <a:ext cx="4648200" cy="3486150"/>
          </a:xfrm>
          <a:ln/>
        </p:spPr>
      </p:sp>
      <p:sp>
        <p:nvSpPr>
          <p:cNvPr id="99331" name="Rectangle 3">
            <a:extLst>
              <a:ext uri="{FF2B5EF4-FFF2-40B4-BE49-F238E27FC236}">
                <a16:creationId xmlns:a16="http://schemas.microsoft.com/office/drawing/2014/main" id="{974B2559-CE71-2B44-9C74-4855B794BD61}"/>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0F30DDEC-D7C8-AF44-ADE1-463D98AEA976}"/>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83DE3F6B-BC2A-2641-9F97-3E3CD37D316F}" type="slidenum">
              <a:rPr lang="en-US" altLang="en-US" sz="1300">
                <a:solidFill>
                  <a:srgbClr val="000000"/>
                </a:solidFill>
              </a:rPr>
              <a:pPr eaLnBrk="1" hangingPunct="1"/>
              <a:t>57</a:t>
            </a:fld>
            <a:endParaRPr lang="en-US" altLang="en-US" sz="1300">
              <a:solidFill>
                <a:srgbClr val="000000"/>
              </a:solidFill>
            </a:endParaRPr>
          </a:p>
        </p:txBody>
      </p:sp>
      <p:sp>
        <p:nvSpPr>
          <p:cNvPr id="101378" name="Rectangle 2">
            <a:extLst>
              <a:ext uri="{FF2B5EF4-FFF2-40B4-BE49-F238E27FC236}">
                <a16:creationId xmlns:a16="http://schemas.microsoft.com/office/drawing/2014/main" id="{642AC80E-547A-014E-9509-DB6870C9FFFD}"/>
              </a:ext>
            </a:extLst>
          </p:cNvPr>
          <p:cNvSpPr>
            <a:spLocks noGrp="1" noRot="1" noChangeAspect="1" noChangeArrowheads="1" noTextEdit="1"/>
          </p:cNvSpPr>
          <p:nvPr>
            <p:ph type="sldImg"/>
          </p:nvPr>
        </p:nvSpPr>
        <p:spPr>
          <a:xfrm>
            <a:off x="1104900" y="696913"/>
            <a:ext cx="4648200" cy="3486150"/>
          </a:xfrm>
          <a:ln/>
        </p:spPr>
      </p:sp>
      <p:sp>
        <p:nvSpPr>
          <p:cNvPr id="101379" name="Rectangle 3">
            <a:extLst>
              <a:ext uri="{FF2B5EF4-FFF2-40B4-BE49-F238E27FC236}">
                <a16:creationId xmlns:a16="http://schemas.microsoft.com/office/drawing/2014/main" id="{DFA8EB8A-16AB-C448-ACEE-3CF55CA9EC22}"/>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2D175FFE-94C7-1F40-A6CF-2E4F80628B0F}"/>
              </a:ext>
            </a:extLst>
          </p:cNvPr>
          <p:cNvSpPr>
            <a:spLocks noGrp="1" noChangeArrowheads="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i="1">
                <a:solidFill>
                  <a:schemeClr val="tx1"/>
                </a:solidFill>
                <a:latin typeface="Times New Roman" panose="02020603050405020304" pitchFamily="18" charset="0"/>
                <a:ea typeface="ＭＳ Ｐゴシック" panose="020B0600070205080204" pitchFamily="34" charset="-128"/>
              </a:defRPr>
            </a:lvl1pPr>
            <a:lvl2pPr marL="742950" indent="-285750" defTabSz="931863">
              <a:defRPr sz="2400" i="1">
                <a:solidFill>
                  <a:schemeClr val="tx1"/>
                </a:solidFill>
                <a:latin typeface="Times New Roman" panose="02020603050405020304" pitchFamily="18" charset="0"/>
                <a:ea typeface="ＭＳ Ｐゴシック" panose="020B0600070205080204" pitchFamily="34" charset="-128"/>
              </a:defRPr>
            </a:lvl2pPr>
            <a:lvl3pPr marL="1143000" indent="-228600" defTabSz="931863">
              <a:defRPr sz="2400" i="1">
                <a:solidFill>
                  <a:schemeClr val="tx1"/>
                </a:solidFill>
                <a:latin typeface="Times New Roman" panose="02020603050405020304" pitchFamily="18" charset="0"/>
                <a:ea typeface="ＭＳ Ｐゴシック" panose="020B0600070205080204" pitchFamily="34" charset="-128"/>
              </a:defRPr>
            </a:lvl3pPr>
            <a:lvl4pPr marL="1600200" indent="-228600" defTabSz="931863">
              <a:defRPr sz="2400" i="1">
                <a:solidFill>
                  <a:schemeClr val="tx1"/>
                </a:solidFill>
                <a:latin typeface="Times New Roman" panose="02020603050405020304" pitchFamily="18" charset="0"/>
                <a:ea typeface="ＭＳ Ｐゴシック" panose="020B0600070205080204" pitchFamily="34" charset="-128"/>
              </a:defRPr>
            </a:lvl4pPr>
            <a:lvl5pPr marL="2057400" indent="-228600" defTabSz="931863">
              <a:defRPr sz="2400" i="1">
                <a:solidFill>
                  <a:schemeClr val="tx1"/>
                </a:solidFill>
                <a:latin typeface="Times New Roman" panose="02020603050405020304" pitchFamily="18" charset="0"/>
                <a:ea typeface="ＭＳ Ｐゴシック" panose="020B0600070205080204" pitchFamily="34" charset="-128"/>
              </a:defRPr>
            </a:lvl5pPr>
            <a:lvl6pPr marL="25146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defTabSz="931863"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pPr eaLnBrk="1" hangingPunct="1"/>
            <a:fld id="{4ADCCCED-72C6-4142-8A67-C9BBCA478400}" type="slidenum">
              <a:rPr lang="en-US" altLang="en-US" sz="1300">
                <a:solidFill>
                  <a:srgbClr val="000000"/>
                </a:solidFill>
              </a:rPr>
              <a:pPr eaLnBrk="1" hangingPunct="1"/>
              <a:t>58</a:t>
            </a:fld>
            <a:endParaRPr lang="en-US" altLang="en-US" sz="1300">
              <a:solidFill>
                <a:srgbClr val="000000"/>
              </a:solidFill>
            </a:endParaRPr>
          </a:p>
        </p:txBody>
      </p:sp>
      <p:sp>
        <p:nvSpPr>
          <p:cNvPr id="103426" name="Rectangle 2">
            <a:extLst>
              <a:ext uri="{FF2B5EF4-FFF2-40B4-BE49-F238E27FC236}">
                <a16:creationId xmlns:a16="http://schemas.microsoft.com/office/drawing/2014/main" id="{F22C1439-8463-E647-B446-D26D17E91695}"/>
              </a:ext>
            </a:extLst>
          </p:cNvPr>
          <p:cNvSpPr>
            <a:spLocks noGrp="1" noRot="1" noChangeAspect="1" noChangeArrowheads="1" noTextEdit="1"/>
          </p:cNvSpPr>
          <p:nvPr>
            <p:ph type="sldImg"/>
          </p:nvPr>
        </p:nvSpPr>
        <p:spPr>
          <a:xfrm>
            <a:off x="1104900" y="696913"/>
            <a:ext cx="4648200" cy="3486150"/>
          </a:xfrm>
          <a:ln/>
        </p:spPr>
      </p:sp>
      <p:sp>
        <p:nvSpPr>
          <p:cNvPr id="103427" name="Rectangle 3">
            <a:extLst>
              <a:ext uri="{FF2B5EF4-FFF2-40B4-BE49-F238E27FC236}">
                <a16:creationId xmlns:a16="http://schemas.microsoft.com/office/drawing/2014/main" id="{DDCF554D-54FF-6545-9BE4-75CB715E43DD}"/>
              </a:ext>
            </a:extLst>
          </p:cNvPr>
          <p:cNvSpPr>
            <a:spLocks noGrp="1" noChangeArrowheads="1"/>
          </p:cNvSpPr>
          <p:nvPr>
            <p:ph type="body" idx="1"/>
          </p:nvPr>
        </p:nvSpPr>
        <p:spPr>
          <a:xfrm>
            <a:off x="685800" y="4416425"/>
            <a:ext cx="548640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34C4C743-8FF9-4A4C-A5C8-3A4CA10587F0}"/>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D7DF5765-F454-9B42-9450-1AAFD4AC4F6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 1">
            <a:extLst>
              <a:ext uri="{FF2B5EF4-FFF2-40B4-BE49-F238E27FC236}">
                <a16:creationId xmlns:a16="http://schemas.microsoft.com/office/drawing/2014/main" id="{D64102F6-D6CB-E04A-9C24-E5F3AA993185}"/>
              </a:ext>
            </a:extLst>
          </p:cNvPr>
          <p:cNvSpPr>
            <a:spLocks noGrp="1" noRot="1" noChangeAspect="1" noChangeArrowheads="1" noTextEdit="1"/>
          </p:cNvSpPr>
          <p:nvPr>
            <p:ph type="sldImg"/>
          </p:nvPr>
        </p:nvSpPr>
        <p:spPr>
          <a:ln/>
        </p:spPr>
      </p:sp>
      <p:sp>
        <p:nvSpPr>
          <p:cNvPr id="17410" name="ノート プレースホルダ 2">
            <a:extLst>
              <a:ext uri="{FF2B5EF4-FFF2-40B4-BE49-F238E27FC236}">
                <a16:creationId xmlns:a16="http://schemas.microsoft.com/office/drawing/2014/main" id="{676915E7-82C7-4F47-9668-5B8E8A157BE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13"/>
              </a:spcBef>
            </a:pPr>
            <a:endParaRPr lang="en-US" altLang="ja-JP">
              <a:latin typeface="Tahoma" panose="020B0604030504040204" pitchFamily="34" charset="0"/>
              <a:ea typeface="ＭＳ Ｐゴシック" panose="020B0600070205080204" pitchFamily="34" charset="-128"/>
            </a:endParaRPr>
          </a:p>
        </p:txBody>
      </p:sp>
      <p:sp>
        <p:nvSpPr>
          <p:cNvPr id="17411" name="スライド番号プレースホルダ 3">
            <a:extLst>
              <a:ext uri="{FF2B5EF4-FFF2-40B4-BE49-F238E27FC236}">
                <a16:creationId xmlns:a16="http://schemas.microsoft.com/office/drawing/2014/main" id="{C928FCAC-ACDC-2F46-BB52-015CFAF86B42}"/>
              </a:ext>
            </a:extLst>
          </p:cNvPr>
          <p:cNvSpPr>
            <a:spLocks noGrp="1"/>
          </p:cNvSpPr>
          <p:nvPr>
            <p:ph type="sldNum" sz="quarter" idx="4294967295"/>
          </p:nvPr>
        </p:nvSpPr>
        <p:spPr bwMode="auto">
          <a:xfrm>
            <a:off x="3884613" y="8829675"/>
            <a:ext cx="2971800" cy="4651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fld id="{28ECD117-BC79-564E-BE66-5CBF1316BFA5}" type="slidenum">
              <a:rPr lang="ja-JP" altLang="en-US"/>
              <a:pPr/>
              <a:t>6</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6EAE84CB-D19A-BB41-8560-60D688CA810E}"/>
              </a:ext>
            </a:extLst>
          </p:cNvPr>
          <p:cNvSpPr>
            <a:spLocks noGrp="1" noRot="1" noChangeAspect="1" noChangeArrowheads="1" noTextEdit="1"/>
          </p:cNvSpPr>
          <p:nvPr>
            <p:ph type="sldImg"/>
          </p:nvPr>
        </p:nvSpPr>
        <p:spPr>
          <a:ln/>
        </p:spPr>
      </p:sp>
      <p:sp>
        <p:nvSpPr>
          <p:cNvPr id="22530" name="Rectangle 3">
            <a:extLst>
              <a:ext uri="{FF2B5EF4-FFF2-40B4-BE49-F238E27FC236}">
                <a16:creationId xmlns:a16="http://schemas.microsoft.com/office/drawing/2014/main" id="{C4ECB60C-8912-9D43-A3E8-7EA95FE559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4AB9F178-8967-074A-842A-2F8F959C7BDD}"/>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B9C37A7D-D3B8-B54B-BEFD-283A66B049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F414BD5A-4347-C547-81C9-3ED762F2877A}"/>
              </a:ext>
            </a:extLst>
          </p:cNvPr>
          <p:cNvSpPr>
            <a:spLocks noGrp="1" noRot="1" noChangeAspect="1" noChangeArrowheads="1" noTextEdit="1"/>
          </p:cNvSpPr>
          <p:nvPr>
            <p:ph type="sldImg"/>
          </p:nvPr>
        </p:nvSpPr>
        <p:spPr>
          <a:ln/>
        </p:spPr>
      </p:sp>
      <p:sp>
        <p:nvSpPr>
          <p:cNvPr id="24578" name="Rectangle 3">
            <a:extLst>
              <a:ext uri="{FF2B5EF4-FFF2-40B4-BE49-F238E27FC236}">
                <a16:creationId xmlns:a16="http://schemas.microsoft.com/office/drawing/2014/main" id="{EBE441D1-311E-4B48-8A23-556831990F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17625D0-3408-E541-8FE0-F39DC01DE5E6}"/>
              </a:ext>
            </a:extLst>
          </p:cNvPr>
          <p:cNvSpPr>
            <a:spLocks noGrp="1" noRot="1" noChangeAspect="1" noChangeArrowheads="1" noTextEdit="1"/>
          </p:cNvSpPr>
          <p:nvPr>
            <p:ph type="sldImg"/>
          </p:nvPr>
        </p:nvSpPr>
        <p:spPr>
          <a:ln/>
        </p:spPr>
      </p:sp>
      <p:sp>
        <p:nvSpPr>
          <p:cNvPr id="26626" name="Rectangle 3">
            <a:extLst>
              <a:ext uri="{FF2B5EF4-FFF2-40B4-BE49-F238E27FC236}">
                <a16:creationId xmlns:a16="http://schemas.microsoft.com/office/drawing/2014/main" id="{3910BABD-B92F-CA40-8233-59B97435EE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0589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33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9200" y="609600"/>
            <a:ext cx="17272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609600"/>
            <a:ext cx="502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072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a:t>Click to edit Master title style</a:t>
            </a:r>
          </a:p>
        </p:txBody>
      </p:sp>
      <p:sp>
        <p:nvSpPr>
          <p:cNvPr id="3" name="Table Placeholder 2"/>
          <p:cNvSpPr>
            <a:spLocks noGrp="1"/>
          </p:cNvSpPr>
          <p:nvPr>
            <p:ph type="tbl" idx="1"/>
          </p:nvPr>
        </p:nvSpPr>
        <p:spPr>
          <a:xfrm>
            <a:off x="1117600" y="1981200"/>
            <a:ext cx="6908800" cy="4114800"/>
          </a:xfrm>
        </p:spPr>
        <p:txBody>
          <a:bodyPr/>
          <a:lstStyle/>
          <a:p>
            <a:pPr lvl="0"/>
            <a:endParaRPr lang="en-US" noProof="0"/>
          </a:p>
        </p:txBody>
      </p:sp>
    </p:spTree>
    <p:extLst>
      <p:ext uri="{BB962C8B-B14F-4D97-AF65-F5344CB8AC3E}">
        <p14:creationId xmlns:p14="http://schemas.microsoft.com/office/powerpoint/2010/main" val="22404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a:t>Click to edit Master title style</a:t>
            </a:r>
          </a:p>
        </p:txBody>
      </p:sp>
      <p:sp>
        <p:nvSpPr>
          <p:cNvPr id="3" name="Text Placeholder 2"/>
          <p:cNvSpPr>
            <a:spLocks noGrp="1"/>
          </p:cNvSpPr>
          <p:nvPr>
            <p:ph type="body" sz="half" idx="1"/>
          </p:nvPr>
        </p:nvSpPr>
        <p:spPr>
          <a:xfrm>
            <a:off x="1117600" y="1981200"/>
            <a:ext cx="3378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378200" cy="4114800"/>
          </a:xfrm>
        </p:spPr>
        <p:txBody>
          <a:bodyPr/>
          <a:lstStyle/>
          <a:p>
            <a:pPr lvl="0"/>
            <a:endParaRPr lang="en-US" noProof="0"/>
          </a:p>
        </p:txBody>
      </p:sp>
    </p:spTree>
    <p:extLst>
      <p:ext uri="{BB962C8B-B14F-4D97-AF65-F5344CB8AC3E}">
        <p14:creationId xmlns:p14="http://schemas.microsoft.com/office/powerpoint/2010/main" val="1020384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145BD7D8-D016-1042-A8D0-0E723540F239}"/>
              </a:ext>
            </a:extLst>
          </p:cNvPr>
          <p:cNvSpPr>
            <a:spLocks noGrp="1"/>
          </p:cNvSpPr>
          <p:nvPr>
            <p:ph type="dt" sz="half" idx="10"/>
          </p:nvPr>
        </p:nvSpPr>
        <p:spPr/>
        <p:txBody>
          <a:bodyPr/>
          <a:lstStyle>
            <a:lvl1pPr eaLnBrk="0" hangingPunct="0">
              <a:defRPr i="1" smtClean="0"/>
            </a:lvl1pPr>
          </a:lstStyle>
          <a:p>
            <a:pPr>
              <a:defRPr/>
            </a:pPr>
            <a:fld id="{DEC9681C-4489-8A45-8A3F-BEB8887E2AB4}" type="datetime12">
              <a:rPr lang="en-US" altLang="en-US"/>
              <a:pPr>
                <a:defRPr/>
              </a:pPr>
              <a:t>10:50 AM</a:t>
            </a:fld>
            <a:endParaRPr lang="en-US" altLang="en-US"/>
          </a:p>
        </p:txBody>
      </p:sp>
      <p:sp>
        <p:nvSpPr>
          <p:cNvPr id="5" name="Slide Number Placeholder 5">
            <a:extLst>
              <a:ext uri="{FF2B5EF4-FFF2-40B4-BE49-F238E27FC236}">
                <a16:creationId xmlns:a16="http://schemas.microsoft.com/office/drawing/2014/main" id="{0AE41B50-DFF2-EE4C-A902-4C076C8BC3AF}"/>
              </a:ext>
            </a:extLst>
          </p:cNvPr>
          <p:cNvSpPr>
            <a:spLocks noGrp="1"/>
          </p:cNvSpPr>
          <p:nvPr>
            <p:ph type="sldNum" sz="quarter" idx="11"/>
          </p:nvPr>
        </p:nvSpPr>
        <p:spPr/>
        <p:txBody>
          <a:bodyPr/>
          <a:lstStyle>
            <a:lvl1pPr eaLnBrk="0" hangingPunct="0">
              <a:defRPr i="1"/>
            </a:lvl1pPr>
          </a:lstStyle>
          <a:p>
            <a:pPr>
              <a:defRPr/>
            </a:pPr>
            <a:r>
              <a:rPr lang="en-US" altLang="en-US"/>
              <a:t>Slide </a:t>
            </a:r>
            <a:fld id="{802A9E9A-167D-674B-A8E6-C6987597A13F}" type="slidenum">
              <a:rPr lang="en-US" altLang="en-US"/>
              <a:pPr>
                <a:defRPr/>
              </a:pPr>
              <a:t>‹#›</a:t>
            </a:fld>
            <a:endParaRPr lang="en-US" altLang="en-US"/>
          </a:p>
        </p:txBody>
      </p:sp>
    </p:spTree>
    <p:extLst>
      <p:ext uri="{BB962C8B-B14F-4D97-AF65-F5344CB8AC3E}">
        <p14:creationId xmlns:p14="http://schemas.microsoft.com/office/powerpoint/2010/main" val="2034987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5BA0D2-E949-4A45-8B39-0FAF8E1DDD80}"/>
              </a:ext>
            </a:extLst>
          </p:cNvPr>
          <p:cNvSpPr>
            <a:spLocks noGrp="1" noChangeArrowheads="1"/>
          </p:cNvSpPr>
          <p:nvPr>
            <p:ph type="dt" sz="half" idx="10"/>
          </p:nvPr>
        </p:nvSpPr>
        <p:spPr/>
        <p:txBody>
          <a:bodyPr/>
          <a:lstStyle>
            <a:lvl1pPr eaLnBrk="0" hangingPunct="0">
              <a:defRPr i="1" smtClean="0"/>
            </a:lvl1pPr>
          </a:lstStyle>
          <a:p>
            <a:pPr>
              <a:defRPr/>
            </a:pPr>
            <a:fld id="{108A90A7-DB08-8D49-85A8-A003B9233B0E}" type="datetime12">
              <a:rPr lang="en-US" altLang="en-US"/>
              <a:pPr>
                <a:defRPr/>
              </a:pPr>
              <a:t>10:50 AM</a:t>
            </a:fld>
            <a:endParaRPr lang="en-US" altLang="en-US"/>
          </a:p>
        </p:txBody>
      </p:sp>
      <p:sp>
        <p:nvSpPr>
          <p:cNvPr id="5" name="Rectangle 6">
            <a:extLst>
              <a:ext uri="{FF2B5EF4-FFF2-40B4-BE49-F238E27FC236}">
                <a16:creationId xmlns:a16="http://schemas.microsoft.com/office/drawing/2014/main" id="{ADCFC605-C526-C44C-9A8D-F369B45603C8}"/>
              </a:ext>
            </a:extLst>
          </p:cNvPr>
          <p:cNvSpPr>
            <a:spLocks noGrp="1" noChangeArrowheads="1"/>
          </p:cNvSpPr>
          <p:nvPr>
            <p:ph type="sldNum" sz="quarter" idx="11"/>
          </p:nvPr>
        </p:nvSpPr>
        <p:spPr/>
        <p:txBody>
          <a:bodyPr/>
          <a:lstStyle>
            <a:lvl1pPr eaLnBrk="0" hangingPunct="0">
              <a:defRPr i="1"/>
            </a:lvl1pPr>
          </a:lstStyle>
          <a:p>
            <a:pPr>
              <a:defRPr/>
            </a:pPr>
            <a:r>
              <a:rPr lang="en-US" altLang="en-US"/>
              <a:t>Slide </a:t>
            </a:r>
            <a:fld id="{0CDA4D61-0F95-5548-A73E-411A2FE377A9}" type="slidenum">
              <a:rPr lang="en-US" altLang="en-US"/>
              <a:pPr>
                <a:defRPr/>
              </a:pPr>
              <a:t>‹#›</a:t>
            </a:fld>
            <a:endParaRPr lang="en-US" altLang="en-US"/>
          </a:p>
        </p:txBody>
      </p:sp>
    </p:spTree>
    <p:extLst>
      <p:ext uri="{BB962C8B-B14F-4D97-AF65-F5344CB8AC3E}">
        <p14:creationId xmlns:p14="http://schemas.microsoft.com/office/powerpoint/2010/main" val="1985580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a:t>Click to edit Master title style</a:t>
            </a:r>
          </a:p>
        </p:txBody>
      </p:sp>
      <p:sp>
        <p:nvSpPr>
          <p:cNvPr id="3" name="Table Placeholder 2"/>
          <p:cNvSpPr>
            <a:spLocks noGrp="1"/>
          </p:cNvSpPr>
          <p:nvPr>
            <p:ph type="tbl" idx="1"/>
          </p:nvPr>
        </p:nvSpPr>
        <p:spPr>
          <a:xfrm>
            <a:off x="838200" y="1981200"/>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2F50E35C-BCEC-3643-A2B8-ECF02B42E4AF}"/>
              </a:ext>
            </a:extLst>
          </p:cNvPr>
          <p:cNvSpPr>
            <a:spLocks noGrp="1"/>
          </p:cNvSpPr>
          <p:nvPr>
            <p:ph type="dt" sz="half" idx="10"/>
          </p:nvPr>
        </p:nvSpPr>
        <p:spPr/>
        <p:txBody>
          <a:bodyPr/>
          <a:lstStyle>
            <a:lvl1pPr eaLnBrk="0" hangingPunct="0">
              <a:defRPr i="1" smtClean="0"/>
            </a:lvl1pPr>
          </a:lstStyle>
          <a:p>
            <a:pPr>
              <a:defRPr/>
            </a:pPr>
            <a:fld id="{67E9628C-25FB-2445-AD85-9412659DA027}" type="datetime12">
              <a:rPr lang="en-US" altLang="en-US"/>
              <a:pPr>
                <a:defRPr/>
              </a:pPr>
              <a:t>10:50 AM</a:t>
            </a:fld>
            <a:endParaRPr lang="en-US" altLang="en-US"/>
          </a:p>
        </p:txBody>
      </p:sp>
      <p:sp>
        <p:nvSpPr>
          <p:cNvPr id="5" name="Slide Number Placeholder 5">
            <a:extLst>
              <a:ext uri="{FF2B5EF4-FFF2-40B4-BE49-F238E27FC236}">
                <a16:creationId xmlns:a16="http://schemas.microsoft.com/office/drawing/2014/main" id="{D6F88BE8-612A-E04E-8D5F-AB153E422B71}"/>
              </a:ext>
            </a:extLst>
          </p:cNvPr>
          <p:cNvSpPr>
            <a:spLocks noGrp="1"/>
          </p:cNvSpPr>
          <p:nvPr>
            <p:ph type="sldNum" sz="quarter" idx="11"/>
          </p:nvPr>
        </p:nvSpPr>
        <p:spPr/>
        <p:txBody>
          <a:bodyPr/>
          <a:lstStyle>
            <a:lvl1pPr eaLnBrk="0" hangingPunct="0">
              <a:defRPr i="1"/>
            </a:lvl1pPr>
          </a:lstStyle>
          <a:p>
            <a:pPr>
              <a:defRPr/>
            </a:pPr>
            <a:r>
              <a:rPr lang="en-US" altLang="en-US"/>
              <a:t>Slide </a:t>
            </a:r>
            <a:fld id="{B4EFE09A-7FC0-F349-864C-AD6BAAFA1F7A}" type="slidenum">
              <a:rPr lang="en-US" altLang="en-US"/>
              <a:pPr>
                <a:defRPr/>
              </a:pPr>
              <a:t>‹#›</a:t>
            </a:fld>
            <a:endParaRPr lang="en-US" altLang="en-US"/>
          </a:p>
        </p:txBody>
      </p:sp>
    </p:spTree>
    <p:extLst>
      <p:ext uri="{BB962C8B-B14F-4D97-AF65-F5344CB8AC3E}">
        <p14:creationId xmlns:p14="http://schemas.microsoft.com/office/powerpoint/2010/main" val="101782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4871" y="91889"/>
            <a:ext cx="6908800" cy="741829"/>
          </a:xfrm>
        </p:spPr>
        <p:txBody>
          <a:bodyPr/>
          <a:lstStyle>
            <a:lvl1pPr>
              <a:defRPr sz="2800"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50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0986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981200"/>
            <a:ext cx="337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37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4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50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527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7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248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2137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FD8027-82A3-2D48-9A12-0E25C3F16155}"/>
              </a:ext>
            </a:extLst>
          </p:cNvPr>
          <p:cNvSpPr>
            <a:spLocks noGrp="1" noChangeArrowheads="1"/>
          </p:cNvSpPr>
          <p:nvPr>
            <p:ph type="title"/>
          </p:nvPr>
        </p:nvSpPr>
        <p:spPr bwMode="auto">
          <a:xfrm>
            <a:off x="1117600" y="96205"/>
            <a:ext cx="6908800" cy="78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DA08EAB9-5C95-504D-96A4-368450B22378}"/>
              </a:ext>
            </a:extLst>
          </p:cNvPr>
          <p:cNvSpPr>
            <a:spLocks noGrp="1" noChangeArrowheads="1"/>
          </p:cNvSpPr>
          <p:nvPr>
            <p:ph type="body" idx="1"/>
          </p:nvPr>
        </p:nvSpPr>
        <p:spPr bwMode="auto">
          <a:xfrm>
            <a:off x="1117600" y="1981200"/>
            <a:ext cx="6908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6">
            <a:extLst>
              <a:ext uri="{FF2B5EF4-FFF2-40B4-BE49-F238E27FC236}">
                <a16:creationId xmlns:a16="http://schemas.microsoft.com/office/drawing/2014/main" id="{C144DA92-150E-0740-9C33-DDCC1E58A69A}"/>
              </a:ext>
            </a:extLst>
          </p:cNvPr>
          <p:cNvSpPr>
            <a:spLocks noChangeArrowheads="1"/>
          </p:cNvSpPr>
          <p:nvPr/>
        </p:nvSpPr>
        <p:spPr bwMode="auto">
          <a:xfrm>
            <a:off x="1326029" y="6634547"/>
            <a:ext cx="3682099" cy="22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i="1">
                <a:solidFill>
                  <a:schemeClr val="tx1"/>
                </a:solidFill>
                <a:latin typeface="Times New Roman" charset="0"/>
                <a:ea typeface="ＭＳ Ｐゴシック" charset="-128"/>
              </a:defRPr>
            </a:lvl1pPr>
            <a:lvl2pPr marL="742950" indent="-285750">
              <a:defRPr sz="2400" i="1">
                <a:solidFill>
                  <a:schemeClr val="tx1"/>
                </a:solidFill>
                <a:latin typeface="Times New Roman" charset="0"/>
                <a:ea typeface="ＭＳ Ｐゴシック" charset="-128"/>
              </a:defRPr>
            </a:lvl2pPr>
            <a:lvl3pPr marL="1143000" indent="-228600">
              <a:defRPr sz="2400" i="1">
                <a:solidFill>
                  <a:schemeClr val="tx1"/>
                </a:solidFill>
                <a:latin typeface="Times New Roman" charset="0"/>
                <a:ea typeface="ＭＳ Ｐゴシック" charset="-128"/>
              </a:defRPr>
            </a:lvl3pPr>
            <a:lvl4pPr marL="1600200" indent="-228600">
              <a:defRPr sz="2400" i="1">
                <a:solidFill>
                  <a:schemeClr val="tx1"/>
                </a:solidFill>
                <a:latin typeface="Times New Roman" charset="0"/>
                <a:ea typeface="ＭＳ Ｐゴシック" charset="-128"/>
              </a:defRPr>
            </a:lvl4pPr>
            <a:lvl5pPr marL="2057400" indent="-228600">
              <a:defRPr sz="2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128"/>
              </a:defRPr>
            </a:lvl9pPr>
          </a:lstStyle>
          <a:p>
            <a:pPr>
              <a:defRPr/>
            </a:pPr>
            <a:r>
              <a:rPr lang="en-US" altLang="en-US" sz="900" b="0" i="0" dirty="0"/>
              <a:t>© 1993-2023 J. Paul Robinson - Purdue University Cytometry Laboratories</a:t>
            </a:r>
          </a:p>
        </p:txBody>
      </p:sp>
      <p:pic>
        <p:nvPicPr>
          <p:cNvPr id="2" name="Picture 8" descr="puclnew">
            <a:extLst>
              <a:ext uri="{FF2B5EF4-FFF2-40B4-BE49-F238E27FC236}">
                <a16:creationId xmlns:a16="http://schemas.microsoft.com/office/drawing/2014/main" id="{E99B14D4-27C5-C30F-1FE5-C504AA0E50B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81000" y="6436991"/>
            <a:ext cx="7889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hf hdr="0" ftr="0"/>
  <p:txStyles>
    <p:titleStyle>
      <a:lvl1pPr algn="ctr" rtl="0" eaLnBrk="0" fontAlgn="base" hangingPunct="0">
        <a:spcBef>
          <a:spcPct val="0"/>
        </a:spcBef>
        <a:spcAft>
          <a:spcPct val="0"/>
        </a:spcAft>
        <a:defRPr sz="2800" b="1">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50DBD03-CDB6-C74F-89CA-DF401687CF52}"/>
              </a:ext>
            </a:extLst>
          </p:cNvPr>
          <p:cNvSpPr>
            <a:spLocks noGrp="1" noChangeArrowheads="1"/>
          </p:cNvSpPr>
          <p:nvPr>
            <p:ph type="title"/>
          </p:nvPr>
        </p:nvSpPr>
        <p:spPr bwMode="auto">
          <a:xfrm>
            <a:off x="762000" y="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1" name="Rectangle 3">
            <a:extLst>
              <a:ext uri="{FF2B5EF4-FFF2-40B4-BE49-F238E27FC236}">
                <a16:creationId xmlns:a16="http://schemas.microsoft.com/office/drawing/2014/main" id="{117E4295-8440-DB48-AFB9-FCE0F5930AA2}"/>
              </a:ext>
            </a:extLst>
          </p:cNvPr>
          <p:cNvSpPr>
            <a:spLocks noGrp="1" noChangeArrowheads="1"/>
          </p:cNvSpPr>
          <p:nvPr>
            <p:ph type="body" idx="1"/>
          </p:nvPr>
        </p:nvSpPr>
        <p:spPr bwMode="auto">
          <a:xfrm>
            <a:off x="8382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657BD9E-9CDB-AF41-8051-8CE487D4118C}"/>
              </a:ext>
            </a:extLst>
          </p:cNvPr>
          <p:cNvSpPr>
            <a:spLocks noGrp="1" noChangeArrowheads="1"/>
          </p:cNvSpPr>
          <p:nvPr>
            <p:ph type="dt" sz="half" idx="2"/>
          </p:nvPr>
        </p:nvSpPr>
        <p:spPr bwMode="auto">
          <a:xfrm>
            <a:off x="-11206" y="6228059"/>
            <a:ext cx="19050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i="0" smtClean="0">
                <a:solidFill>
                  <a:srgbClr val="000000"/>
                </a:solidFill>
                <a:latin typeface="Times New Roman" charset="0"/>
                <a:ea typeface="ＭＳ Ｐゴシック" charset="-128"/>
              </a:defRPr>
            </a:lvl1pPr>
          </a:lstStyle>
          <a:p>
            <a:pPr>
              <a:defRPr/>
            </a:pPr>
            <a:fld id="{D34451E1-FBB8-FC41-B4BE-D680F4ED95B7}" type="datetime12">
              <a:rPr lang="en-US" altLang="en-US" smtClean="0"/>
              <a:pPr>
                <a:defRPr/>
              </a:pPr>
              <a:t>10:50 AM</a:t>
            </a:fld>
            <a:endParaRPr lang="en-US" altLang="en-US"/>
          </a:p>
        </p:txBody>
      </p:sp>
      <p:sp>
        <p:nvSpPr>
          <p:cNvPr id="1030" name="Rectangle 6">
            <a:extLst>
              <a:ext uri="{FF2B5EF4-FFF2-40B4-BE49-F238E27FC236}">
                <a16:creationId xmlns:a16="http://schemas.microsoft.com/office/drawing/2014/main" id="{0DA0EC22-7BA6-5B42-91AD-C4E46DDD2EBD}"/>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i="0">
                <a:solidFill>
                  <a:srgbClr val="000000"/>
                </a:solidFill>
                <a:latin typeface="Times New Roman" charset="0"/>
                <a:ea typeface="ＭＳ Ｐゴシック" charset="-128"/>
              </a:defRPr>
            </a:lvl1pPr>
          </a:lstStyle>
          <a:p>
            <a:pPr>
              <a:defRPr/>
            </a:pPr>
            <a:r>
              <a:rPr lang="en-US" altLang="en-US"/>
              <a:t>Slide </a:t>
            </a:r>
            <a:fld id="{91F34BEC-42FD-F54E-A8F4-E35D849D4EE5}" type="slidenum">
              <a:rPr lang="en-US" altLang="en-US"/>
              <a:pPr>
                <a:defRPr/>
              </a:pPr>
              <a:t>‹#›</a:t>
            </a:fld>
            <a:endParaRPr lang="en-US" altLang="en-US"/>
          </a:p>
        </p:txBody>
      </p:sp>
      <p:pic>
        <p:nvPicPr>
          <p:cNvPr id="2054" name="Picture 8" descr="puclnew">
            <a:extLst>
              <a:ext uri="{FF2B5EF4-FFF2-40B4-BE49-F238E27FC236}">
                <a16:creationId xmlns:a16="http://schemas.microsoft.com/office/drawing/2014/main" id="{75EA82AC-A01E-EA4B-AB94-58F41AFC3AB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52500" y="6477000"/>
            <a:ext cx="7889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Line 9">
            <a:extLst>
              <a:ext uri="{FF2B5EF4-FFF2-40B4-BE49-F238E27FC236}">
                <a16:creationId xmlns:a16="http://schemas.microsoft.com/office/drawing/2014/main" id="{59DF6284-9517-9D46-93D3-F680EA3F47DA}"/>
              </a:ext>
            </a:extLst>
          </p:cNvPr>
          <p:cNvSpPr>
            <a:spLocks noChangeShapeType="1"/>
          </p:cNvSpPr>
          <p:nvPr userDrawn="1"/>
        </p:nvSpPr>
        <p:spPr bwMode="auto">
          <a:xfrm flipV="1">
            <a:off x="0" y="812800"/>
            <a:ext cx="9144000" cy="9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6">
            <a:extLst>
              <a:ext uri="{FF2B5EF4-FFF2-40B4-BE49-F238E27FC236}">
                <a16:creationId xmlns:a16="http://schemas.microsoft.com/office/drawing/2014/main" id="{16DC047E-3767-A84F-8A38-85CAA1D5A78D}"/>
              </a:ext>
            </a:extLst>
          </p:cNvPr>
          <p:cNvSpPr>
            <a:spLocks noChangeArrowheads="1"/>
          </p:cNvSpPr>
          <p:nvPr userDrawn="1"/>
        </p:nvSpPr>
        <p:spPr bwMode="auto">
          <a:xfrm>
            <a:off x="2419536" y="6629732"/>
            <a:ext cx="3710953" cy="228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sz="2400" i="1">
                <a:solidFill>
                  <a:schemeClr val="tx1"/>
                </a:solidFill>
                <a:latin typeface="Times New Roman" charset="0"/>
                <a:ea typeface="ＭＳ Ｐゴシック" charset="-128"/>
              </a:defRPr>
            </a:lvl1pPr>
            <a:lvl2pPr marL="742950" indent="-285750">
              <a:defRPr sz="2400" i="1">
                <a:solidFill>
                  <a:schemeClr val="tx1"/>
                </a:solidFill>
                <a:latin typeface="Times New Roman" charset="0"/>
                <a:ea typeface="ＭＳ Ｐゴシック" charset="-128"/>
              </a:defRPr>
            </a:lvl2pPr>
            <a:lvl3pPr marL="1143000" indent="-228600">
              <a:defRPr sz="2400" i="1">
                <a:solidFill>
                  <a:schemeClr val="tx1"/>
                </a:solidFill>
                <a:latin typeface="Times New Roman" charset="0"/>
                <a:ea typeface="ＭＳ Ｐゴシック" charset="-128"/>
              </a:defRPr>
            </a:lvl3pPr>
            <a:lvl4pPr marL="1600200" indent="-228600">
              <a:defRPr sz="2400" i="1">
                <a:solidFill>
                  <a:schemeClr val="tx1"/>
                </a:solidFill>
                <a:latin typeface="Times New Roman" charset="0"/>
                <a:ea typeface="ＭＳ Ｐゴシック" charset="-128"/>
              </a:defRPr>
            </a:lvl4pPr>
            <a:lvl5pPr marL="2057400" indent="-228600">
              <a:defRPr sz="2400" i="1">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i="1">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i="1">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i="1">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i="1">
                <a:solidFill>
                  <a:schemeClr val="tx1"/>
                </a:solidFill>
                <a:latin typeface="Times New Roman" charset="0"/>
                <a:ea typeface="ＭＳ Ｐゴシック" charset="-128"/>
              </a:defRPr>
            </a:lvl9pPr>
          </a:lstStyle>
          <a:p>
            <a:pPr>
              <a:defRPr/>
            </a:pPr>
            <a:r>
              <a:rPr lang="en-US" altLang="en-US" sz="900" b="0" i="0" dirty="0"/>
              <a:t>© 1993-2023  J. Paul Robinson - Purdue University Cytometry Laboratories</a:t>
            </a:r>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Lst>
  <p:hf hdr="0" ftr="0"/>
  <p:txStyles>
    <p:titleStyle>
      <a:lvl1pPr algn="ctr" rtl="0" eaLnBrk="0" fontAlgn="base" hangingPunct="0">
        <a:spcBef>
          <a:spcPct val="0"/>
        </a:spcBef>
        <a:spcAft>
          <a:spcPct val="0"/>
        </a:spcAft>
        <a:defRPr sz="28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Bathochromic_shift#cite_note-KamletTaft1976-1" TargetMode="External"/><Relationship Id="rId3" Type="http://schemas.openxmlformats.org/officeDocument/2006/relationships/hyperlink" Target="https://en.wikipedia.org/wiki/Reflectance" TargetMode="External"/><Relationship Id="rId7" Type="http://schemas.openxmlformats.org/officeDocument/2006/relationships/hyperlink" Target="https://en.wikipedia.org/wiki/Frequency" TargetMode="External"/><Relationship Id="rId12" Type="http://schemas.openxmlformats.org/officeDocument/2006/relationships/hyperlink" Target="https://en.wikipedia.org/wiki/Hypsochromic_shift" TargetMode="External"/><Relationship Id="rId2" Type="http://schemas.openxmlformats.org/officeDocument/2006/relationships/hyperlink" Target="https://en.wikipedia.org/wiki/Absorption_spectrum" TargetMode="External"/><Relationship Id="rId1" Type="http://schemas.openxmlformats.org/officeDocument/2006/relationships/slideLayout" Target="../slideLayouts/slideLayout2.xml"/><Relationship Id="rId6" Type="http://schemas.openxmlformats.org/officeDocument/2006/relationships/hyperlink" Target="https://en.wikipedia.org/wiki/Wavelength" TargetMode="External"/><Relationship Id="rId11" Type="http://schemas.openxmlformats.org/officeDocument/2006/relationships/hyperlink" Target="https://en.wikipedia.org/wiki/Redshift" TargetMode="External"/><Relationship Id="rId5" Type="http://schemas.openxmlformats.org/officeDocument/2006/relationships/hyperlink" Target="https://en.wikipedia.org/wiki/Emission_spectrum" TargetMode="External"/><Relationship Id="rId10" Type="http://schemas.openxmlformats.org/officeDocument/2006/relationships/hyperlink" Target="https://en.wikipedia.org/wiki/Visible_spectrum" TargetMode="External"/><Relationship Id="rId4" Type="http://schemas.openxmlformats.org/officeDocument/2006/relationships/hyperlink" Target="https://en.wikipedia.org/wiki/Transmittance" TargetMode="External"/><Relationship Id="rId9" Type="http://schemas.openxmlformats.org/officeDocument/2006/relationships/hyperlink" Target="https://en.wikipedia.org/wiki/Red"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Blue" TargetMode="External"/><Relationship Id="rId3" Type="http://schemas.openxmlformats.org/officeDocument/2006/relationships/hyperlink" Target="https://en.wikipedia.org/wiki/Reflectance" TargetMode="External"/><Relationship Id="rId7" Type="http://schemas.openxmlformats.org/officeDocument/2006/relationships/hyperlink" Target="https://en.wikipedia.org/wiki/Frequency" TargetMode="External"/><Relationship Id="rId12" Type="http://schemas.openxmlformats.org/officeDocument/2006/relationships/hyperlink" Target="https://en.wikipedia.org/wiki/Substitution_(chemistry)" TargetMode="External"/><Relationship Id="rId2" Type="http://schemas.openxmlformats.org/officeDocument/2006/relationships/hyperlink" Target="https://en.wikipedia.org/wiki/Absorption_spectrum" TargetMode="External"/><Relationship Id="rId1" Type="http://schemas.openxmlformats.org/officeDocument/2006/relationships/slideLayout" Target="../slideLayouts/slideLayout2.xml"/><Relationship Id="rId6" Type="http://schemas.openxmlformats.org/officeDocument/2006/relationships/hyperlink" Target="https://en.wikipedia.org/wiki/Wavelength" TargetMode="External"/><Relationship Id="rId11" Type="http://schemas.openxmlformats.org/officeDocument/2006/relationships/hyperlink" Target="https://en.wikipedia.org/wiki/Solvatochromism" TargetMode="External"/><Relationship Id="rId5" Type="http://schemas.openxmlformats.org/officeDocument/2006/relationships/hyperlink" Target="https://en.wikipedia.org/wiki/Emission_spectrum" TargetMode="External"/><Relationship Id="rId10" Type="http://schemas.openxmlformats.org/officeDocument/2006/relationships/hyperlink" Target="https://en.wikipedia.org/wiki/Chemical_polarity" TargetMode="External"/><Relationship Id="rId4" Type="http://schemas.openxmlformats.org/officeDocument/2006/relationships/hyperlink" Target="https://en.wikipedia.org/wiki/Transmittance" TargetMode="External"/><Relationship Id="rId9" Type="http://schemas.openxmlformats.org/officeDocument/2006/relationships/hyperlink" Target="https://en.wikipedia.org/wiki/Visible_spectru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DNA" TargetMode="External"/><Relationship Id="rId2" Type="http://schemas.openxmlformats.org/officeDocument/2006/relationships/hyperlink" Target="https://en.wikipedia.org/wiki/Absorbance" TargetMode="External"/><Relationship Id="rId1" Type="http://schemas.openxmlformats.org/officeDocument/2006/relationships/slideLayout" Target="../slideLayouts/slideLayout13.xml"/><Relationship Id="rId6" Type="http://schemas.openxmlformats.org/officeDocument/2006/relationships/hyperlink" Target="https://en.wikipedia.org/wiki/PH" TargetMode="External"/><Relationship Id="rId5" Type="http://schemas.openxmlformats.org/officeDocument/2006/relationships/hyperlink" Target="https://en.wikipedia.org/wiki/UV" TargetMode="External"/><Relationship Id="rId4" Type="http://schemas.openxmlformats.org/officeDocument/2006/relationships/hyperlink" Target="https://en.wikipedia.org/wiki/Hyperchromic_shift#cite_note-1"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en.wikipedia.org/wiki/Dielectric_constant" TargetMode="External"/><Relationship Id="rId13" Type="http://schemas.openxmlformats.org/officeDocument/2006/relationships/hyperlink" Target="https://en.wikipedia.org/wiki/File:Solvatochromismusbetain.jpg" TargetMode="External"/><Relationship Id="rId3" Type="http://schemas.openxmlformats.org/officeDocument/2006/relationships/hyperlink" Target="https://en.wikipedia.org/wiki/Solute" TargetMode="External"/><Relationship Id="rId7" Type="http://schemas.openxmlformats.org/officeDocument/2006/relationships/hyperlink" Target="https://en.wikipedia.org/wiki/UV/VIS_spectroscopy" TargetMode="External"/><Relationship Id="rId12" Type="http://schemas.openxmlformats.org/officeDocument/2006/relationships/hyperlink" Target="https://en.wikipedia.org/wiki/Reichardt%27s_dye" TargetMode="External"/><Relationship Id="rId2" Type="http://schemas.openxmlformats.org/officeDocument/2006/relationships/hyperlink" Target="https://en.wikipedia.org/wiki/Chemistry" TargetMode="External"/><Relationship Id="rId1" Type="http://schemas.openxmlformats.org/officeDocument/2006/relationships/slideLayout" Target="../slideLayouts/slideLayout13.xml"/><Relationship Id="rId6" Type="http://schemas.openxmlformats.org/officeDocument/2006/relationships/hyperlink" Target="https://en.wikipedia.org/wiki/Solvatochromism?wprov=srpw1_0#cite_note-2" TargetMode="External"/><Relationship Id="rId11" Type="http://schemas.openxmlformats.org/officeDocument/2006/relationships/hyperlink" Target="https://en.wikipedia.org/wiki/Excited_state" TargetMode="External"/><Relationship Id="rId5" Type="http://schemas.openxmlformats.org/officeDocument/2006/relationships/hyperlink" Target="https://en.wikipedia.org/wiki/Solvatochromism?wprov=srpw1_0#cite_note-1" TargetMode="External"/><Relationship Id="rId10" Type="http://schemas.openxmlformats.org/officeDocument/2006/relationships/hyperlink" Target="https://en.wikipedia.org/wiki/Ground_state" TargetMode="External"/><Relationship Id="rId4" Type="http://schemas.openxmlformats.org/officeDocument/2006/relationships/hyperlink" Target="https://en.wikipedia.org/wiki/Solvent" TargetMode="External"/><Relationship Id="rId9" Type="http://schemas.openxmlformats.org/officeDocument/2006/relationships/hyperlink" Target="https://en.wikipedia.org/wiki/Hydrogen_bonding" TargetMode="External"/><Relationship Id="rId14" Type="http://schemas.openxmlformats.org/officeDocument/2006/relationships/image" Target="../media/image2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image" Target="../media/image29.tiff"/><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hyperlink" Target="https://www.photometrics.com/products/qimaging-ccd-family/retiga-r6" TargetMode="External"/><Relationship Id="rId14" Type="http://schemas.openxmlformats.org/officeDocument/2006/relationships/image" Target="../media/image34.png"/></Relationships>
</file>

<file path=ppt/slides/_rels/slide38.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hyperlink" Target="https://www.biolegend.com/en-us/products/alexa-fluor-594-anti-human-galectin-9-antibody-15042" TargetMode="External"/><Relationship Id="rId4" Type="http://schemas.openxmlformats.org/officeDocument/2006/relationships/image" Target="../media/image36.png"/><Relationship Id="rId9" Type="http://schemas.openxmlformats.org/officeDocument/2006/relationships/image" Target="../media/image41.tif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en.wikipedia.org/wiki/2004"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oleObject" Target="file:///Users/wombat/OneDrive%20-%20purdue.edu/xara%20stuff/Models-cells-fluorescence/Basic%20Cyometry/spectral%20overlap.xar" TargetMode="External"/><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57.emf"/></Relationships>
</file>

<file path=ppt/slides/_rels/slide52.xml.rels><?xml version="1.0" encoding="UTF-8" standalone="yes"?>
<Relationships xmlns="http://schemas.openxmlformats.org/package/2006/relationships"><Relationship Id="rId3" Type="http://schemas.openxmlformats.org/officeDocument/2006/relationships/oleObject" Target="file:///Users/wombat/OneDrive%20-%20purdue.edu/xara%20stuff/Models-cells-fluorescence/Basic%20Cyometry/spectral%20overlap-4.xar"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58.emf"/></Relationships>
</file>

<file path=ppt/slides/_rels/slide53.xml.rels><?xml version="1.0" encoding="UTF-8" standalone="yes"?>
<Relationships xmlns="http://schemas.openxmlformats.org/package/2006/relationships"><Relationship Id="rId3" Type="http://schemas.openxmlformats.org/officeDocument/2006/relationships/oleObject" Target="file:///Users/wombat/OneDrive%20-%20purdue.edu/xara%20stuff/Models-cells-fluorescence/Basic%20Cyometry/spectral%20overlap3.xar"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59.emf"/></Relationships>
</file>

<file path=ppt/slides/_rels/slide54.xml.rels><?xml version="1.0" encoding="UTF-8" standalone="yes"?>
<Relationships xmlns="http://schemas.openxmlformats.org/package/2006/relationships"><Relationship Id="rId3" Type="http://schemas.openxmlformats.org/officeDocument/2006/relationships/oleObject" Target="file:///Users/wombat/OneDrive%20-%20purdue.edu/Xara%20stuff/bangs%20latex%20course/histogram%20example%204.xar"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oleObject" Target="file:///Users/wombat/OneDrive%20-%20purdue.edu/Xara%20stuff/bangs%20latex%20course/histogram%20example%205.xar"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oleObject" Target="file:///Users/wombat/OneDrive%20-%20purdue.edu/Xara%20stuff/bangs%20latex%20course/histogram%20example%206.xar" TargetMode="Externa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78296D3D-D314-DA4C-9318-E567FF145C51}"/>
              </a:ext>
            </a:extLst>
          </p:cNvPr>
          <p:cNvSpPr>
            <a:spLocks noGrp="1" noChangeArrowheads="1"/>
          </p:cNvSpPr>
          <p:nvPr>
            <p:ph type="title"/>
          </p:nvPr>
        </p:nvSpPr>
        <p:spPr>
          <a:xfrm>
            <a:off x="73818" y="64171"/>
            <a:ext cx="8764588" cy="939800"/>
          </a:xfrm>
        </p:spPr>
        <p:txBody>
          <a:bodyPr/>
          <a:lstStyle/>
          <a:p>
            <a:r>
              <a:rPr lang="en-US" altLang="en-US" sz="2000" b="1" dirty="0">
                <a:ea typeface="ＭＳ Ｐゴシック" panose="020B0600070205080204" pitchFamily="34" charset="-128"/>
              </a:rPr>
              <a:t>BMS 524 - “Introduction to Confocal Microscopy and Image Analysis”</a:t>
            </a:r>
            <a:r>
              <a:rPr lang="en-US" altLang="ja-JP" sz="2400" b="1" dirty="0">
                <a:ea typeface="ＭＳ Ｐゴシック" panose="020B0600070205080204" pitchFamily="34" charset="-128"/>
              </a:rPr>
              <a:t> </a:t>
            </a:r>
            <a:endParaRPr lang="en-US" altLang="en-US" sz="2400" b="1" dirty="0">
              <a:ea typeface="ＭＳ Ｐゴシック" panose="020B0600070205080204" pitchFamily="34" charset="-128"/>
            </a:endParaRPr>
          </a:p>
        </p:txBody>
      </p:sp>
      <p:sp>
        <p:nvSpPr>
          <p:cNvPr id="8194" name="Rectangle 3">
            <a:extLst>
              <a:ext uri="{FF2B5EF4-FFF2-40B4-BE49-F238E27FC236}">
                <a16:creationId xmlns:a16="http://schemas.microsoft.com/office/drawing/2014/main" id="{7940EB17-C7A8-254A-9034-849E6BC47996}"/>
              </a:ext>
            </a:extLst>
          </p:cNvPr>
          <p:cNvSpPr>
            <a:spLocks noGrp="1" noChangeArrowheads="1"/>
          </p:cNvSpPr>
          <p:nvPr>
            <p:ph type="body" idx="1"/>
          </p:nvPr>
        </p:nvSpPr>
        <p:spPr>
          <a:xfrm>
            <a:off x="388938" y="1358653"/>
            <a:ext cx="6697469" cy="3706813"/>
          </a:xfrm>
        </p:spPr>
        <p:txBody>
          <a:bodyPr/>
          <a:lstStyle/>
          <a:p>
            <a:pPr algn="ctr">
              <a:lnSpc>
                <a:spcPct val="80000"/>
              </a:lnSpc>
              <a:buFontTx/>
              <a:buNone/>
            </a:pPr>
            <a:r>
              <a:rPr lang="en-US" altLang="en-US" b="1" dirty="0">
                <a:ea typeface="ＭＳ Ｐゴシック" panose="020B0600070205080204" pitchFamily="34" charset="-128"/>
              </a:rPr>
              <a:t>Lecture 5: Fluorescence</a:t>
            </a:r>
            <a:br>
              <a:rPr lang="en-US" altLang="en-US" sz="4000" b="1" dirty="0">
                <a:solidFill>
                  <a:schemeClr val="tx2"/>
                </a:solidFill>
                <a:ea typeface="ＭＳ Ｐゴシック" panose="020B0600070205080204" pitchFamily="34" charset="-128"/>
              </a:rPr>
            </a:br>
            <a:endParaRPr lang="en-US" altLang="en-US" sz="4000" b="1" dirty="0">
              <a:solidFill>
                <a:schemeClr val="tx2"/>
              </a:solidFill>
              <a:ea typeface="ＭＳ Ｐゴシック" panose="020B0600070205080204" pitchFamily="34" charset="-128"/>
            </a:endParaRPr>
          </a:p>
          <a:p>
            <a:pPr algn="ctr">
              <a:lnSpc>
                <a:spcPct val="80000"/>
              </a:lnSpc>
              <a:buFontTx/>
              <a:buNone/>
            </a:pPr>
            <a:r>
              <a:rPr lang="en-US" altLang="en-US" sz="1600" b="1" dirty="0">
                <a:solidFill>
                  <a:schemeClr val="tx2"/>
                </a:solidFill>
                <a:ea typeface="ＭＳ Ｐゴシック" panose="020B0600070205080204" pitchFamily="34" charset="-128"/>
              </a:rPr>
              <a:t>Department of Basic Medical Sciences, </a:t>
            </a:r>
          </a:p>
          <a:p>
            <a:pPr algn="ctr">
              <a:lnSpc>
                <a:spcPct val="80000"/>
              </a:lnSpc>
              <a:buFontTx/>
              <a:buNone/>
            </a:pPr>
            <a:r>
              <a:rPr lang="en-US" altLang="en-US" sz="1600" b="1" dirty="0">
                <a:solidFill>
                  <a:schemeClr val="tx2"/>
                </a:solidFill>
                <a:ea typeface="ＭＳ Ｐゴシック" panose="020B0600070205080204" pitchFamily="34" charset="-128"/>
              </a:rPr>
              <a:t>College of Veterinary Medicine</a:t>
            </a:r>
          </a:p>
          <a:p>
            <a:pPr algn="ctr">
              <a:lnSpc>
                <a:spcPct val="80000"/>
              </a:lnSpc>
              <a:buFontTx/>
              <a:buNone/>
            </a:pPr>
            <a:r>
              <a:rPr lang="en-US" altLang="en-US" sz="1600" b="1" dirty="0">
                <a:solidFill>
                  <a:schemeClr val="tx2"/>
                </a:solidFill>
                <a:ea typeface="ＭＳ Ｐゴシック" panose="020B0600070205080204" pitchFamily="34" charset="-128"/>
              </a:rPr>
              <a:t>and</a:t>
            </a:r>
          </a:p>
          <a:p>
            <a:pPr algn="ctr">
              <a:lnSpc>
                <a:spcPct val="80000"/>
              </a:lnSpc>
              <a:buFontTx/>
              <a:buNone/>
            </a:pPr>
            <a:r>
              <a:rPr lang="en-US" altLang="en-US" sz="1600" b="1" dirty="0">
                <a:solidFill>
                  <a:schemeClr val="tx2"/>
                </a:solidFill>
                <a:ea typeface="ＭＳ Ｐゴシック" panose="020B0600070205080204" pitchFamily="34" charset="-128"/>
              </a:rPr>
              <a:t>Weldon School of Biomedical Engineering</a:t>
            </a:r>
          </a:p>
          <a:p>
            <a:pPr algn="ctr">
              <a:lnSpc>
                <a:spcPct val="80000"/>
              </a:lnSpc>
              <a:buFontTx/>
              <a:buNone/>
            </a:pPr>
            <a:r>
              <a:rPr lang="en-US" altLang="en-US" sz="1600" b="1" dirty="0">
                <a:solidFill>
                  <a:schemeClr val="tx2"/>
                </a:solidFill>
                <a:ea typeface="ＭＳ Ｐゴシック" panose="020B0600070205080204" pitchFamily="34" charset="-128"/>
              </a:rPr>
              <a:t>College of Engineering</a:t>
            </a:r>
          </a:p>
          <a:p>
            <a:pPr algn="ctr">
              <a:lnSpc>
                <a:spcPct val="80000"/>
              </a:lnSpc>
              <a:buFontTx/>
              <a:buNone/>
            </a:pPr>
            <a:r>
              <a:rPr lang="en-US" altLang="en-US" sz="1600" b="1" dirty="0">
                <a:solidFill>
                  <a:schemeClr val="tx2"/>
                </a:solidFill>
                <a:ea typeface="ＭＳ Ｐゴシック" panose="020B0600070205080204" pitchFamily="34" charset="-128"/>
              </a:rPr>
              <a:t>Purdue University </a:t>
            </a:r>
          </a:p>
          <a:p>
            <a:pPr>
              <a:lnSpc>
                <a:spcPct val="80000"/>
              </a:lnSpc>
              <a:buFontTx/>
              <a:buNone/>
            </a:pPr>
            <a:endParaRPr lang="en-US" altLang="en-US" sz="1600" dirty="0">
              <a:solidFill>
                <a:schemeClr val="tx2"/>
              </a:solidFill>
              <a:ea typeface="ＭＳ Ｐゴシック" panose="020B0600070205080204" pitchFamily="34" charset="-128"/>
            </a:endParaRPr>
          </a:p>
          <a:p>
            <a:pPr>
              <a:lnSpc>
                <a:spcPct val="80000"/>
              </a:lnSpc>
              <a:buFontTx/>
              <a:buNone/>
            </a:pPr>
            <a:r>
              <a:rPr lang="en-US" altLang="en-US" sz="1600" dirty="0">
                <a:solidFill>
                  <a:schemeClr val="tx2"/>
                </a:solidFill>
                <a:ea typeface="ＭＳ Ｐゴシック" panose="020B0600070205080204" pitchFamily="34" charset="-128"/>
              </a:rPr>
              <a:t>J. Paul Robinson, Ph.D.</a:t>
            </a:r>
          </a:p>
          <a:p>
            <a:pPr>
              <a:lnSpc>
                <a:spcPct val="80000"/>
              </a:lnSpc>
              <a:buFontTx/>
              <a:buNone/>
            </a:pPr>
            <a:r>
              <a:rPr lang="en-US" altLang="en-US" sz="1600" dirty="0">
                <a:solidFill>
                  <a:schemeClr val="tx2"/>
                </a:solidFill>
                <a:ea typeface="ＭＳ Ｐゴシック" panose="020B0600070205080204" pitchFamily="34" charset="-128"/>
              </a:rPr>
              <a:t>Distinguished  Professor of Cytometry</a:t>
            </a:r>
          </a:p>
          <a:p>
            <a:pPr>
              <a:lnSpc>
                <a:spcPct val="80000"/>
              </a:lnSpc>
              <a:buFontTx/>
              <a:buNone/>
            </a:pPr>
            <a:r>
              <a:rPr lang="en-US" altLang="en-US" sz="1600" dirty="0">
                <a:solidFill>
                  <a:schemeClr val="tx2"/>
                </a:solidFill>
                <a:ea typeface="ＭＳ Ｐゴシック" panose="020B0600070205080204" pitchFamily="34" charset="-128"/>
              </a:rPr>
              <a:t>&amp; Professor of Biomedical Engineering</a:t>
            </a:r>
          </a:p>
          <a:p>
            <a:pPr>
              <a:lnSpc>
                <a:spcPct val="80000"/>
              </a:lnSpc>
              <a:buFontTx/>
              <a:buNone/>
            </a:pPr>
            <a:r>
              <a:rPr lang="en-US" altLang="en-US" sz="1600" dirty="0">
                <a:solidFill>
                  <a:schemeClr val="tx2"/>
                </a:solidFill>
                <a:ea typeface="ＭＳ Ｐゴシック" panose="020B0600070205080204" pitchFamily="34" charset="-128"/>
              </a:rPr>
              <a:t>Director, Purdue University Cytometry Laboratories, Purdue University</a:t>
            </a:r>
            <a:br>
              <a:rPr lang="en-US" altLang="en-US" sz="1600" b="1" dirty="0">
                <a:solidFill>
                  <a:schemeClr val="tx2"/>
                </a:solidFill>
                <a:ea typeface="ＭＳ Ｐゴシック" panose="020B0600070205080204" pitchFamily="34" charset="-128"/>
              </a:rPr>
            </a:br>
            <a:br>
              <a:rPr lang="en-US" altLang="en-US" sz="1800" b="1" dirty="0">
                <a:solidFill>
                  <a:schemeClr val="tx2"/>
                </a:solidFill>
                <a:ea typeface="ＭＳ Ｐゴシック" panose="020B0600070205080204" pitchFamily="34" charset="-128"/>
              </a:rPr>
            </a:br>
            <a:endParaRPr lang="en-US" altLang="en-US" sz="1000" b="1" dirty="0">
              <a:solidFill>
                <a:srgbClr val="5542E0"/>
              </a:solidFill>
              <a:ea typeface="ＭＳ Ｐゴシック" panose="020B0600070205080204" pitchFamily="34" charset="-128"/>
            </a:endParaRPr>
          </a:p>
        </p:txBody>
      </p:sp>
      <p:sp>
        <p:nvSpPr>
          <p:cNvPr id="8195" name="Rectangle 4">
            <a:extLst>
              <a:ext uri="{FF2B5EF4-FFF2-40B4-BE49-F238E27FC236}">
                <a16:creationId xmlns:a16="http://schemas.microsoft.com/office/drawing/2014/main" id="{5EB22C92-11C2-6349-ADA7-BDE7ABBE2B42}"/>
              </a:ext>
            </a:extLst>
          </p:cNvPr>
          <p:cNvSpPr>
            <a:spLocks noChangeArrowheads="1"/>
          </p:cNvSpPr>
          <p:nvPr/>
        </p:nvSpPr>
        <p:spPr bwMode="auto">
          <a:xfrm>
            <a:off x="1392196" y="6262300"/>
            <a:ext cx="3063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dirty="0"/>
              <a:t>This lecture was last updated in January, 2023</a:t>
            </a:r>
          </a:p>
        </p:txBody>
      </p:sp>
      <p:sp>
        <p:nvSpPr>
          <p:cNvPr id="8197" name="Text Box 6">
            <a:extLst>
              <a:ext uri="{FF2B5EF4-FFF2-40B4-BE49-F238E27FC236}">
                <a16:creationId xmlns:a16="http://schemas.microsoft.com/office/drawing/2014/main" id="{5038E317-90B7-0440-BF51-212FBD246DAC}"/>
              </a:ext>
            </a:extLst>
          </p:cNvPr>
          <p:cNvSpPr txBox="1">
            <a:spLocks noChangeArrowheads="1"/>
          </p:cNvSpPr>
          <p:nvPr/>
        </p:nvSpPr>
        <p:spPr bwMode="auto">
          <a:xfrm>
            <a:off x="4548188" y="6278563"/>
            <a:ext cx="4122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t>Find other PUCL Educational Materials at http://www.cyto.purdue.edu/class</a:t>
            </a:r>
          </a:p>
        </p:txBody>
      </p:sp>
      <p:sp>
        <p:nvSpPr>
          <p:cNvPr id="8198" name="Text Box 7">
            <a:extLst>
              <a:ext uri="{FF2B5EF4-FFF2-40B4-BE49-F238E27FC236}">
                <a16:creationId xmlns:a16="http://schemas.microsoft.com/office/drawing/2014/main" id="{3CF74295-1E12-A54A-A380-F809CEB546BD}"/>
              </a:ext>
            </a:extLst>
          </p:cNvPr>
          <p:cNvSpPr txBox="1">
            <a:spLocks noChangeArrowheads="1"/>
          </p:cNvSpPr>
          <p:nvPr/>
        </p:nvSpPr>
        <p:spPr bwMode="auto">
          <a:xfrm>
            <a:off x="529100" y="5489707"/>
            <a:ext cx="8416926" cy="51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80000"/>
              </a:lnSpc>
              <a:buFontTx/>
              <a:buNone/>
            </a:pPr>
            <a:r>
              <a:rPr lang="en-US" altLang="en-US" sz="800" b="1" i="0" dirty="0">
                <a:solidFill>
                  <a:srgbClr val="5542E0"/>
                </a:solidFill>
              </a:rPr>
              <a:t>These slides are intended for use in a lecture series. Copies of the slides are distributed and students encouraged to take their notes on these graphics. All material copyright J.Paul Robinson unless otherwise stated. No reproduction of this material is permitted without the written permission of J. Paul Robinson. Except that our materials may be used in not-for-profit educational institutions with appropriate acknowledgement.  </a:t>
            </a:r>
            <a:r>
              <a:rPr lang="en-US" altLang="en-US" sz="800" b="1" i="0" u="sng" dirty="0">
                <a:solidFill>
                  <a:srgbClr val="5542E0"/>
                </a:solidFill>
              </a:rPr>
              <a:t>It is illegal to upload this lecture to </a:t>
            </a:r>
            <a:r>
              <a:rPr lang="en-US" altLang="en-US" sz="800" b="1" i="0" u="sng" dirty="0" err="1">
                <a:solidFill>
                  <a:srgbClr val="5542E0"/>
                </a:solidFill>
              </a:rPr>
              <a:t>CourseHero</a:t>
            </a:r>
            <a:r>
              <a:rPr lang="en-US" altLang="en-US" sz="800" b="1" i="0" u="sng" dirty="0">
                <a:solidFill>
                  <a:srgbClr val="5542E0"/>
                </a:solidFill>
              </a:rPr>
              <a:t> or any other site.</a:t>
            </a:r>
          </a:p>
          <a:p>
            <a:pPr>
              <a:spcBef>
                <a:spcPct val="0"/>
              </a:spcBef>
              <a:buSzTx/>
              <a:buFontTx/>
              <a:buNone/>
            </a:pPr>
            <a:endParaRPr lang="en-US" altLang="en-US" sz="800" dirty="0"/>
          </a:p>
        </p:txBody>
      </p:sp>
      <p:sp>
        <p:nvSpPr>
          <p:cNvPr id="8199" name="Rectangle 8">
            <a:extLst>
              <a:ext uri="{FF2B5EF4-FFF2-40B4-BE49-F238E27FC236}">
                <a16:creationId xmlns:a16="http://schemas.microsoft.com/office/drawing/2014/main" id="{B0FCAA46-255A-6943-8D89-4151CCBEF60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9" name="Picture 8" descr="A person wearing glasses and smiling at the camera&#10;&#10;Description automatically generated">
            <a:extLst>
              <a:ext uri="{FF2B5EF4-FFF2-40B4-BE49-F238E27FC236}">
                <a16:creationId xmlns:a16="http://schemas.microsoft.com/office/drawing/2014/main" id="{923EB2CC-667D-D347-9273-97887684AE35}"/>
              </a:ext>
            </a:extLst>
          </p:cNvPr>
          <p:cNvPicPr>
            <a:picLocks noChangeAspect="1"/>
          </p:cNvPicPr>
          <p:nvPr/>
        </p:nvPicPr>
        <p:blipFill>
          <a:blip r:embed="rId3"/>
          <a:stretch>
            <a:fillRect/>
          </a:stretch>
        </p:blipFill>
        <p:spPr>
          <a:xfrm>
            <a:off x="5860363" y="1620203"/>
            <a:ext cx="2674037" cy="29240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702D6B7-07BA-C54B-90CB-A5ED5C918A9E}"/>
              </a:ext>
            </a:extLst>
          </p:cNvPr>
          <p:cNvSpPr>
            <a:spLocks noGrp="1" noChangeArrowheads="1"/>
          </p:cNvSpPr>
          <p:nvPr>
            <p:ph type="title"/>
          </p:nvPr>
        </p:nvSpPr>
        <p:spPr>
          <a:xfrm>
            <a:off x="688975" y="0"/>
            <a:ext cx="7772400" cy="1143000"/>
          </a:xfrm>
        </p:spPr>
        <p:txBody>
          <a:bodyPr/>
          <a:lstStyle/>
          <a:p>
            <a:r>
              <a:rPr lang="en-US" altLang="en-US">
                <a:ea typeface="ＭＳ Ｐゴシック" panose="020B0600070205080204" pitchFamily="34" charset="-128"/>
              </a:rPr>
              <a:t>Fluorescence</a:t>
            </a:r>
          </a:p>
        </p:txBody>
      </p:sp>
      <p:sp>
        <p:nvSpPr>
          <p:cNvPr id="23554" name="Rectangle 3">
            <a:extLst>
              <a:ext uri="{FF2B5EF4-FFF2-40B4-BE49-F238E27FC236}">
                <a16:creationId xmlns:a16="http://schemas.microsoft.com/office/drawing/2014/main" id="{24213F97-60B6-8140-A838-3E35085F8337}"/>
              </a:ext>
            </a:extLst>
          </p:cNvPr>
          <p:cNvSpPr>
            <a:spLocks noGrp="1" noChangeArrowheads="1"/>
          </p:cNvSpPr>
          <p:nvPr>
            <p:ph type="body" idx="1"/>
          </p:nvPr>
        </p:nvSpPr>
        <p:spPr>
          <a:xfrm>
            <a:off x="609600" y="1581150"/>
            <a:ext cx="7772400" cy="4114800"/>
          </a:xfrm>
        </p:spPr>
        <p:txBody>
          <a:bodyPr/>
          <a:lstStyle/>
          <a:p>
            <a:pPr>
              <a:buFontTx/>
              <a:buNone/>
            </a:pPr>
            <a:r>
              <a:rPr lang="en-US" altLang="en-US">
                <a:solidFill>
                  <a:schemeClr val="hlink"/>
                </a:solidFill>
                <a:ea typeface="ＭＳ Ｐゴシック" panose="020B0600070205080204" pitchFamily="34" charset="-128"/>
              </a:rPr>
              <a:t>Stokes Shift</a:t>
            </a:r>
            <a:endParaRPr lang="en-US" altLang="en-US">
              <a:ea typeface="ＭＳ Ｐゴシック" panose="020B0600070205080204" pitchFamily="34" charset="-128"/>
            </a:endParaRPr>
          </a:p>
          <a:p>
            <a:pPr lvl="1"/>
            <a:r>
              <a:rPr lang="en-US" altLang="en-US">
                <a:ea typeface="ＭＳ Ｐゴシック" panose="020B0600070205080204" pitchFamily="34" charset="-128"/>
              </a:rPr>
              <a:t>is the energy difference between the lowest energy peak of absorbance and the highest energy of emission</a:t>
            </a:r>
          </a:p>
        </p:txBody>
      </p:sp>
      <p:sp>
        <p:nvSpPr>
          <p:cNvPr id="23555" name="Rectangle 4">
            <a:extLst>
              <a:ext uri="{FF2B5EF4-FFF2-40B4-BE49-F238E27FC236}">
                <a16:creationId xmlns:a16="http://schemas.microsoft.com/office/drawing/2014/main" id="{2AC59C1E-C06B-0040-82DE-37EC1AB4A5FF}"/>
              </a:ext>
            </a:extLst>
          </p:cNvPr>
          <p:cNvSpPr>
            <a:spLocks noChangeArrowheads="1"/>
          </p:cNvSpPr>
          <p:nvPr/>
        </p:nvSpPr>
        <p:spPr bwMode="auto">
          <a:xfrm>
            <a:off x="1739900" y="3702050"/>
            <a:ext cx="5549900" cy="2463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3556" name="Freeform 5">
            <a:extLst>
              <a:ext uri="{FF2B5EF4-FFF2-40B4-BE49-F238E27FC236}">
                <a16:creationId xmlns:a16="http://schemas.microsoft.com/office/drawing/2014/main" id="{E209DD17-2088-114E-AC70-F8CCA8640E62}"/>
              </a:ext>
            </a:extLst>
          </p:cNvPr>
          <p:cNvSpPr>
            <a:spLocks/>
          </p:cNvSpPr>
          <p:nvPr/>
        </p:nvSpPr>
        <p:spPr bwMode="auto">
          <a:xfrm>
            <a:off x="2400300" y="4448175"/>
            <a:ext cx="3316288" cy="1716088"/>
          </a:xfrm>
          <a:custGeom>
            <a:avLst/>
            <a:gdLst>
              <a:gd name="T0" fmla="*/ 2147483646 w 2089"/>
              <a:gd name="T1" fmla="*/ 2147483646 h 1081"/>
              <a:gd name="T2" fmla="*/ 2147483646 w 2089"/>
              <a:gd name="T3" fmla="*/ 2147483646 h 1081"/>
              <a:gd name="T4" fmla="*/ 2147483646 w 2089"/>
              <a:gd name="T5" fmla="*/ 2147483646 h 1081"/>
              <a:gd name="T6" fmla="*/ 2147483646 w 2089"/>
              <a:gd name="T7" fmla="*/ 2147483646 h 1081"/>
              <a:gd name="T8" fmla="*/ 2147483646 w 2089"/>
              <a:gd name="T9" fmla="*/ 2147483646 h 1081"/>
              <a:gd name="T10" fmla="*/ 2147483646 w 2089"/>
              <a:gd name="T11" fmla="*/ 2147483646 h 1081"/>
              <a:gd name="T12" fmla="*/ 2147483646 w 2089"/>
              <a:gd name="T13" fmla="*/ 2147483646 h 1081"/>
              <a:gd name="T14" fmla="*/ 2147483646 w 2089"/>
              <a:gd name="T15" fmla="*/ 2147483646 h 1081"/>
              <a:gd name="T16" fmla="*/ 2147483646 w 2089"/>
              <a:gd name="T17" fmla="*/ 2147483646 h 1081"/>
              <a:gd name="T18" fmla="*/ 2147483646 w 2089"/>
              <a:gd name="T19" fmla="*/ 2147483646 h 1081"/>
              <a:gd name="T20" fmla="*/ 2147483646 w 2089"/>
              <a:gd name="T21" fmla="*/ 2147483646 h 1081"/>
              <a:gd name="T22" fmla="*/ 2147483646 w 2089"/>
              <a:gd name="T23" fmla="*/ 2147483646 h 1081"/>
              <a:gd name="T24" fmla="*/ 2147483646 w 2089"/>
              <a:gd name="T25" fmla="*/ 2147483646 h 1081"/>
              <a:gd name="T26" fmla="*/ 2147483646 w 2089"/>
              <a:gd name="T27" fmla="*/ 2147483646 h 1081"/>
              <a:gd name="T28" fmla="*/ 2147483646 w 2089"/>
              <a:gd name="T29" fmla="*/ 2147483646 h 1081"/>
              <a:gd name="T30" fmla="*/ 2147483646 w 2089"/>
              <a:gd name="T31" fmla="*/ 2147483646 h 1081"/>
              <a:gd name="T32" fmla="*/ 2147483646 w 2089"/>
              <a:gd name="T33" fmla="*/ 2147483646 h 1081"/>
              <a:gd name="T34" fmla="*/ 2147483646 w 2089"/>
              <a:gd name="T35" fmla="*/ 2147483646 h 1081"/>
              <a:gd name="T36" fmla="*/ 2147483646 w 2089"/>
              <a:gd name="T37" fmla="*/ 2147483646 h 1081"/>
              <a:gd name="T38" fmla="*/ 2147483646 w 2089"/>
              <a:gd name="T39" fmla="*/ 2147483646 h 1081"/>
              <a:gd name="T40" fmla="*/ 2147483646 w 2089"/>
              <a:gd name="T41" fmla="*/ 2147483646 h 1081"/>
              <a:gd name="T42" fmla="*/ 2147483646 w 2089"/>
              <a:gd name="T43" fmla="*/ 2147483646 h 1081"/>
              <a:gd name="T44" fmla="*/ 2147483646 w 2089"/>
              <a:gd name="T45" fmla="*/ 2147483646 h 1081"/>
              <a:gd name="T46" fmla="*/ 2147483646 w 2089"/>
              <a:gd name="T47" fmla="*/ 2147483646 h 1081"/>
              <a:gd name="T48" fmla="*/ 2147483646 w 2089"/>
              <a:gd name="T49" fmla="*/ 2147483646 h 1081"/>
              <a:gd name="T50" fmla="*/ 2147483646 w 2089"/>
              <a:gd name="T51" fmla="*/ 2147483646 h 1081"/>
              <a:gd name="T52" fmla="*/ 2147483646 w 2089"/>
              <a:gd name="T53" fmla="*/ 0 h 1081"/>
              <a:gd name="T54" fmla="*/ 2147483646 w 2089"/>
              <a:gd name="T55" fmla="*/ 2147483646 h 1081"/>
              <a:gd name="T56" fmla="*/ 2147483646 w 2089"/>
              <a:gd name="T57" fmla="*/ 2147483646 h 1081"/>
              <a:gd name="T58" fmla="*/ 2147483646 w 2089"/>
              <a:gd name="T59" fmla="*/ 2147483646 h 1081"/>
              <a:gd name="T60" fmla="*/ 2147483646 w 2089"/>
              <a:gd name="T61" fmla="*/ 2147483646 h 1081"/>
              <a:gd name="T62" fmla="*/ 2147483646 w 2089"/>
              <a:gd name="T63" fmla="*/ 2147483646 h 1081"/>
              <a:gd name="T64" fmla="*/ 2147483646 w 2089"/>
              <a:gd name="T65" fmla="*/ 2147483646 h 1081"/>
              <a:gd name="T66" fmla="*/ 2147483646 w 2089"/>
              <a:gd name="T67" fmla="*/ 2147483646 h 1081"/>
              <a:gd name="T68" fmla="*/ 2147483646 w 2089"/>
              <a:gd name="T69" fmla="*/ 2147483646 h 1081"/>
              <a:gd name="T70" fmla="*/ 2147483646 w 2089"/>
              <a:gd name="T71" fmla="*/ 2147483646 h 1081"/>
              <a:gd name="T72" fmla="*/ 2147483646 w 2089"/>
              <a:gd name="T73" fmla="*/ 2147483646 h 1081"/>
              <a:gd name="T74" fmla="*/ 2147483646 w 2089"/>
              <a:gd name="T75" fmla="*/ 2147483646 h 1081"/>
              <a:gd name="T76" fmla="*/ 2147483646 w 2089"/>
              <a:gd name="T77" fmla="*/ 2147483646 h 1081"/>
              <a:gd name="T78" fmla="*/ 2147483646 w 2089"/>
              <a:gd name="T79" fmla="*/ 2147483646 h 1081"/>
              <a:gd name="T80" fmla="*/ 2147483646 w 2089"/>
              <a:gd name="T81" fmla="*/ 2147483646 h 1081"/>
              <a:gd name="T82" fmla="*/ 2147483646 w 2089"/>
              <a:gd name="T83" fmla="*/ 2147483646 h 1081"/>
              <a:gd name="T84" fmla="*/ 2147483646 w 2089"/>
              <a:gd name="T85" fmla="*/ 2147483646 h 1081"/>
              <a:gd name="T86" fmla="*/ 2147483646 w 2089"/>
              <a:gd name="T87" fmla="*/ 2147483646 h 1081"/>
              <a:gd name="T88" fmla="*/ 2147483646 w 2089"/>
              <a:gd name="T89" fmla="*/ 2147483646 h 1081"/>
              <a:gd name="T90" fmla="*/ 2147483646 w 2089"/>
              <a:gd name="T91" fmla="*/ 2147483646 h 1081"/>
              <a:gd name="T92" fmla="*/ 2147483646 w 2089"/>
              <a:gd name="T93" fmla="*/ 2147483646 h 1081"/>
              <a:gd name="T94" fmla="*/ 2147483646 w 2089"/>
              <a:gd name="T95" fmla="*/ 2147483646 h 1081"/>
              <a:gd name="T96" fmla="*/ 2147483646 w 2089"/>
              <a:gd name="T97" fmla="*/ 2147483646 h 10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89" h="1081">
                <a:moveTo>
                  <a:pt x="0" y="1080"/>
                </a:moveTo>
                <a:lnTo>
                  <a:pt x="18" y="1080"/>
                </a:lnTo>
                <a:lnTo>
                  <a:pt x="36" y="1080"/>
                </a:lnTo>
                <a:lnTo>
                  <a:pt x="54" y="1080"/>
                </a:lnTo>
                <a:lnTo>
                  <a:pt x="72" y="1074"/>
                </a:lnTo>
                <a:lnTo>
                  <a:pt x="90" y="1068"/>
                </a:lnTo>
                <a:lnTo>
                  <a:pt x="108" y="1062"/>
                </a:lnTo>
                <a:lnTo>
                  <a:pt x="126" y="1056"/>
                </a:lnTo>
                <a:lnTo>
                  <a:pt x="144" y="1044"/>
                </a:lnTo>
                <a:lnTo>
                  <a:pt x="144" y="1026"/>
                </a:lnTo>
                <a:lnTo>
                  <a:pt x="186" y="1008"/>
                </a:lnTo>
                <a:lnTo>
                  <a:pt x="192" y="990"/>
                </a:lnTo>
                <a:lnTo>
                  <a:pt x="210" y="978"/>
                </a:lnTo>
                <a:lnTo>
                  <a:pt x="222" y="960"/>
                </a:lnTo>
                <a:lnTo>
                  <a:pt x="234" y="936"/>
                </a:lnTo>
                <a:lnTo>
                  <a:pt x="252" y="924"/>
                </a:lnTo>
                <a:lnTo>
                  <a:pt x="258" y="906"/>
                </a:lnTo>
                <a:lnTo>
                  <a:pt x="264" y="888"/>
                </a:lnTo>
                <a:lnTo>
                  <a:pt x="276" y="870"/>
                </a:lnTo>
                <a:lnTo>
                  <a:pt x="282" y="852"/>
                </a:lnTo>
                <a:lnTo>
                  <a:pt x="288" y="834"/>
                </a:lnTo>
                <a:lnTo>
                  <a:pt x="300" y="816"/>
                </a:lnTo>
                <a:lnTo>
                  <a:pt x="306" y="792"/>
                </a:lnTo>
                <a:lnTo>
                  <a:pt x="312" y="774"/>
                </a:lnTo>
                <a:lnTo>
                  <a:pt x="324" y="756"/>
                </a:lnTo>
                <a:lnTo>
                  <a:pt x="330" y="738"/>
                </a:lnTo>
                <a:lnTo>
                  <a:pt x="336" y="720"/>
                </a:lnTo>
                <a:lnTo>
                  <a:pt x="348" y="702"/>
                </a:lnTo>
                <a:lnTo>
                  <a:pt x="354" y="684"/>
                </a:lnTo>
                <a:lnTo>
                  <a:pt x="360" y="666"/>
                </a:lnTo>
                <a:lnTo>
                  <a:pt x="378" y="642"/>
                </a:lnTo>
                <a:lnTo>
                  <a:pt x="390" y="624"/>
                </a:lnTo>
                <a:lnTo>
                  <a:pt x="402" y="600"/>
                </a:lnTo>
                <a:lnTo>
                  <a:pt x="408" y="582"/>
                </a:lnTo>
                <a:lnTo>
                  <a:pt x="420" y="564"/>
                </a:lnTo>
                <a:lnTo>
                  <a:pt x="426" y="546"/>
                </a:lnTo>
                <a:lnTo>
                  <a:pt x="444" y="534"/>
                </a:lnTo>
                <a:lnTo>
                  <a:pt x="450" y="516"/>
                </a:lnTo>
                <a:lnTo>
                  <a:pt x="468" y="510"/>
                </a:lnTo>
                <a:lnTo>
                  <a:pt x="486" y="504"/>
                </a:lnTo>
                <a:lnTo>
                  <a:pt x="504" y="498"/>
                </a:lnTo>
                <a:lnTo>
                  <a:pt x="522" y="492"/>
                </a:lnTo>
                <a:lnTo>
                  <a:pt x="540" y="492"/>
                </a:lnTo>
                <a:lnTo>
                  <a:pt x="564" y="492"/>
                </a:lnTo>
                <a:lnTo>
                  <a:pt x="582" y="498"/>
                </a:lnTo>
                <a:lnTo>
                  <a:pt x="600" y="504"/>
                </a:lnTo>
                <a:lnTo>
                  <a:pt x="618" y="504"/>
                </a:lnTo>
                <a:lnTo>
                  <a:pt x="636" y="504"/>
                </a:lnTo>
                <a:lnTo>
                  <a:pt x="660" y="504"/>
                </a:lnTo>
                <a:lnTo>
                  <a:pt x="678" y="504"/>
                </a:lnTo>
                <a:lnTo>
                  <a:pt x="696" y="498"/>
                </a:lnTo>
                <a:lnTo>
                  <a:pt x="714" y="492"/>
                </a:lnTo>
                <a:lnTo>
                  <a:pt x="732" y="480"/>
                </a:lnTo>
                <a:lnTo>
                  <a:pt x="744" y="462"/>
                </a:lnTo>
                <a:lnTo>
                  <a:pt x="762" y="450"/>
                </a:lnTo>
                <a:lnTo>
                  <a:pt x="780" y="432"/>
                </a:lnTo>
                <a:lnTo>
                  <a:pt x="792" y="408"/>
                </a:lnTo>
                <a:lnTo>
                  <a:pt x="804" y="390"/>
                </a:lnTo>
                <a:lnTo>
                  <a:pt x="816" y="372"/>
                </a:lnTo>
                <a:lnTo>
                  <a:pt x="834" y="354"/>
                </a:lnTo>
                <a:lnTo>
                  <a:pt x="840" y="336"/>
                </a:lnTo>
                <a:lnTo>
                  <a:pt x="852" y="312"/>
                </a:lnTo>
                <a:lnTo>
                  <a:pt x="864" y="288"/>
                </a:lnTo>
                <a:lnTo>
                  <a:pt x="882" y="264"/>
                </a:lnTo>
                <a:lnTo>
                  <a:pt x="882" y="246"/>
                </a:lnTo>
                <a:lnTo>
                  <a:pt x="888" y="228"/>
                </a:lnTo>
                <a:lnTo>
                  <a:pt x="900" y="210"/>
                </a:lnTo>
                <a:lnTo>
                  <a:pt x="900" y="192"/>
                </a:lnTo>
                <a:lnTo>
                  <a:pt x="912" y="174"/>
                </a:lnTo>
                <a:lnTo>
                  <a:pt x="918" y="156"/>
                </a:lnTo>
                <a:lnTo>
                  <a:pt x="930" y="138"/>
                </a:lnTo>
                <a:lnTo>
                  <a:pt x="930" y="120"/>
                </a:lnTo>
                <a:lnTo>
                  <a:pt x="948" y="108"/>
                </a:lnTo>
                <a:lnTo>
                  <a:pt x="954" y="90"/>
                </a:lnTo>
                <a:lnTo>
                  <a:pt x="972" y="84"/>
                </a:lnTo>
                <a:lnTo>
                  <a:pt x="984" y="66"/>
                </a:lnTo>
                <a:lnTo>
                  <a:pt x="1002" y="54"/>
                </a:lnTo>
                <a:lnTo>
                  <a:pt x="1008" y="36"/>
                </a:lnTo>
                <a:lnTo>
                  <a:pt x="1026" y="24"/>
                </a:lnTo>
                <a:lnTo>
                  <a:pt x="1044" y="12"/>
                </a:lnTo>
                <a:lnTo>
                  <a:pt x="1068" y="0"/>
                </a:lnTo>
                <a:lnTo>
                  <a:pt x="1116" y="12"/>
                </a:lnTo>
                <a:lnTo>
                  <a:pt x="1134" y="18"/>
                </a:lnTo>
                <a:lnTo>
                  <a:pt x="1152" y="24"/>
                </a:lnTo>
                <a:lnTo>
                  <a:pt x="1164" y="42"/>
                </a:lnTo>
                <a:lnTo>
                  <a:pt x="1182" y="60"/>
                </a:lnTo>
                <a:lnTo>
                  <a:pt x="1194" y="78"/>
                </a:lnTo>
                <a:lnTo>
                  <a:pt x="1206" y="96"/>
                </a:lnTo>
                <a:lnTo>
                  <a:pt x="1218" y="114"/>
                </a:lnTo>
                <a:lnTo>
                  <a:pt x="1230" y="132"/>
                </a:lnTo>
                <a:lnTo>
                  <a:pt x="1242" y="156"/>
                </a:lnTo>
                <a:lnTo>
                  <a:pt x="1254" y="180"/>
                </a:lnTo>
                <a:lnTo>
                  <a:pt x="1266" y="198"/>
                </a:lnTo>
                <a:lnTo>
                  <a:pt x="1278" y="216"/>
                </a:lnTo>
                <a:lnTo>
                  <a:pt x="1284" y="234"/>
                </a:lnTo>
                <a:lnTo>
                  <a:pt x="1290" y="252"/>
                </a:lnTo>
                <a:lnTo>
                  <a:pt x="1308" y="276"/>
                </a:lnTo>
                <a:lnTo>
                  <a:pt x="1314" y="300"/>
                </a:lnTo>
                <a:lnTo>
                  <a:pt x="1326" y="318"/>
                </a:lnTo>
                <a:lnTo>
                  <a:pt x="1332" y="336"/>
                </a:lnTo>
                <a:lnTo>
                  <a:pt x="1344" y="354"/>
                </a:lnTo>
                <a:lnTo>
                  <a:pt x="1350" y="372"/>
                </a:lnTo>
                <a:lnTo>
                  <a:pt x="1356" y="390"/>
                </a:lnTo>
                <a:lnTo>
                  <a:pt x="1374" y="414"/>
                </a:lnTo>
                <a:lnTo>
                  <a:pt x="1380" y="432"/>
                </a:lnTo>
                <a:lnTo>
                  <a:pt x="1392" y="456"/>
                </a:lnTo>
                <a:lnTo>
                  <a:pt x="1404" y="474"/>
                </a:lnTo>
                <a:lnTo>
                  <a:pt x="1422" y="498"/>
                </a:lnTo>
                <a:lnTo>
                  <a:pt x="1434" y="522"/>
                </a:lnTo>
                <a:lnTo>
                  <a:pt x="1446" y="540"/>
                </a:lnTo>
                <a:lnTo>
                  <a:pt x="1458" y="564"/>
                </a:lnTo>
                <a:lnTo>
                  <a:pt x="1470" y="582"/>
                </a:lnTo>
                <a:lnTo>
                  <a:pt x="1482" y="600"/>
                </a:lnTo>
                <a:lnTo>
                  <a:pt x="1500" y="624"/>
                </a:lnTo>
                <a:lnTo>
                  <a:pt x="1506" y="648"/>
                </a:lnTo>
                <a:lnTo>
                  <a:pt x="1524" y="660"/>
                </a:lnTo>
                <a:lnTo>
                  <a:pt x="1530" y="678"/>
                </a:lnTo>
                <a:lnTo>
                  <a:pt x="1548" y="696"/>
                </a:lnTo>
                <a:lnTo>
                  <a:pt x="1560" y="720"/>
                </a:lnTo>
                <a:lnTo>
                  <a:pt x="1572" y="738"/>
                </a:lnTo>
                <a:lnTo>
                  <a:pt x="1578" y="756"/>
                </a:lnTo>
                <a:lnTo>
                  <a:pt x="1596" y="774"/>
                </a:lnTo>
                <a:lnTo>
                  <a:pt x="1602" y="792"/>
                </a:lnTo>
                <a:lnTo>
                  <a:pt x="1620" y="816"/>
                </a:lnTo>
                <a:lnTo>
                  <a:pt x="1626" y="834"/>
                </a:lnTo>
                <a:lnTo>
                  <a:pt x="1644" y="852"/>
                </a:lnTo>
                <a:lnTo>
                  <a:pt x="1662" y="870"/>
                </a:lnTo>
                <a:lnTo>
                  <a:pt x="1668" y="888"/>
                </a:lnTo>
                <a:lnTo>
                  <a:pt x="1668" y="906"/>
                </a:lnTo>
                <a:lnTo>
                  <a:pt x="1686" y="924"/>
                </a:lnTo>
                <a:lnTo>
                  <a:pt x="1698" y="942"/>
                </a:lnTo>
                <a:lnTo>
                  <a:pt x="1716" y="960"/>
                </a:lnTo>
                <a:lnTo>
                  <a:pt x="1734" y="978"/>
                </a:lnTo>
                <a:lnTo>
                  <a:pt x="1752" y="990"/>
                </a:lnTo>
                <a:lnTo>
                  <a:pt x="1770" y="1002"/>
                </a:lnTo>
                <a:lnTo>
                  <a:pt x="1788" y="1020"/>
                </a:lnTo>
                <a:lnTo>
                  <a:pt x="1806" y="1032"/>
                </a:lnTo>
                <a:lnTo>
                  <a:pt x="1824" y="1032"/>
                </a:lnTo>
                <a:lnTo>
                  <a:pt x="1842" y="1032"/>
                </a:lnTo>
                <a:lnTo>
                  <a:pt x="1860" y="1032"/>
                </a:lnTo>
                <a:lnTo>
                  <a:pt x="1878" y="1026"/>
                </a:lnTo>
                <a:lnTo>
                  <a:pt x="1992" y="1032"/>
                </a:lnTo>
                <a:lnTo>
                  <a:pt x="2016" y="1044"/>
                </a:lnTo>
                <a:lnTo>
                  <a:pt x="2034" y="1050"/>
                </a:lnTo>
                <a:lnTo>
                  <a:pt x="2052" y="1056"/>
                </a:lnTo>
                <a:lnTo>
                  <a:pt x="2070" y="1074"/>
                </a:lnTo>
                <a:lnTo>
                  <a:pt x="2088" y="1080"/>
                </a:lnTo>
              </a:path>
            </a:pathLst>
          </a:custGeom>
          <a:solidFill>
            <a:srgbClr val="33CC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7" name="Freeform 6">
            <a:extLst>
              <a:ext uri="{FF2B5EF4-FFF2-40B4-BE49-F238E27FC236}">
                <a16:creationId xmlns:a16="http://schemas.microsoft.com/office/drawing/2014/main" id="{E9AE37C1-01C8-4244-B8C2-BE068DC364D7}"/>
              </a:ext>
            </a:extLst>
          </p:cNvPr>
          <p:cNvSpPr>
            <a:spLocks/>
          </p:cNvSpPr>
          <p:nvPr/>
        </p:nvSpPr>
        <p:spPr bwMode="auto">
          <a:xfrm>
            <a:off x="4781550" y="4448175"/>
            <a:ext cx="2401888" cy="1725613"/>
          </a:xfrm>
          <a:custGeom>
            <a:avLst/>
            <a:gdLst>
              <a:gd name="T0" fmla="*/ 0 w 1513"/>
              <a:gd name="T1" fmla="*/ 2147483646 h 1087"/>
              <a:gd name="T2" fmla="*/ 2147483646 w 1513"/>
              <a:gd name="T3" fmla="*/ 2147483646 h 1087"/>
              <a:gd name="T4" fmla="*/ 2147483646 w 1513"/>
              <a:gd name="T5" fmla="*/ 2147483646 h 1087"/>
              <a:gd name="T6" fmla="*/ 2147483646 w 1513"/>
              <a:gd name="T7" fmla="*/ 2147483646 h 1087"/>
              <a:gd name="T8" fmla="*/ 2147483646 w 1513"/>
              <a:gd name="T9" fmla="*/ 2147483646 h 1087"/>
              <a:gd name="T10" fmla="*/ 2147483646 w 1513"/>
              <a:gd name="T11" fmla="*/ 2147483646 h 1087"/>
              <a:gd name="T12" fmla="*/ 2147483646 w 1513"/>
              <a:gd name="T13" fmla="*/ 2147483646 h 1087"/>
              <a:gd name="T14" fmla="*/ 2147483646 w 1513"/>
              <a:gd name="T15" fmla="*/ 2147483646 h 1087"/>
              <a:gd name="T16" fmla="*/ 2147483646 w 1513"/>
              <a:gd name="T17" fmla="*/ 2147483646 h 1087"/>
              <a:gd name="T18" fmla="*/ 2147483646 w 1513"/>
              <a:gd name="T19" fmla="*/ 2147483646 h 1087"/>
              <a:gd name="T20" fmla="*/ 2147483646 w 1513"/>
              <a:gd name="T21" fmla="*/ 2147483646 h 1087"/>
              <a:gd name="T22" fmla="*/ 2147483646 w 1513"/>
              <a:gd name="T23" fmla="*/ 2147483646 h 1087"/>
              <a:gd name="T24" fmla="*/ 2147483646 w 1513"/>
              <a:gd name="T25" fmla="*/ 2147483646 h 1087"/>
              <a:gd name="T26" fmla="*/ 2147483646 w 1513"/>
              <a:gd name="T27" fmla="*/ 2147483646 h 1087"/>
              <a:gd name="T28" fmla="*/ 2147483646 w 1513"/>
              <a:gd name="T29" fmla="*/ 2147483646 h 1087"/>
              <a:gd name="T30" fmla="*/ 2147483646 w 1513"/>
              <a:gd name="T31" fmla="*/ 2147483646 h 1087"/>
              <a:gd name="T32" fmla="*/ 2147483646 w 1513"/>
              <a:gd name="T33" fmla="*/ 2147483646 h 1087"/>
              <a:gd name="T34" fmla="*/ 2147483646 w 1513"/>
              <a:gd name="T35" fmla="*/ 2147483646 h 1087"/>
              <a:gd name="T36" fmla="*/ 2147483646 w 1513"/>
              <a:gd name="T37" fmla="*/ 2147483646 h 1087"/>
              <a:gd name="T38" fmla="*/ 2147483646 w 1513"/>
              <a:gd name="T39" fmla="*/ 2147483646 h 1087"/>
              <a:gd name="T40" fmla="*/ 2147483646 w 1513"/>
              <a:gd name="T41" fmla="*/ 2147483646 h 1087"/>
              <a:gd name="T42" fmla="*/ 2147483646 w 1513"/>
              <a:gd name="T43" fmla="*/ 2147483646 h 1087"/>
              <a:gd name="T44" fmla="*/ 2147483646 w 1513"/>
              <a:gd name="T45" fmla="*/ 2147483646 h 1087"/>
              <a:gd name="T46" fmla="*/ 2147483646 w 1513"/>
              <a:gd name="T47" fmla="*/ 2147483646 h 1087"/>
              <a:gd name="T48" fmla="*/ 2147483646 w 1513"/>
              <a:gd name="T49" fmla="*/ 2147483646 h 1087"/>
              <a:gd name="T50" fmla="*/ 2147483646 w 1513"/>
              <a:gd name="T51" fmla="*/ 2147483646 h 1087"/>
              <a:gd name="T52" fmla="*/ 2147483646 w 1513"/>
              <a:gd name="T53" fmla="*/ 2147483646 h 1087"/>
              <a:gd name="T54" fmla="*/ 2147483646 w 1513"/>
              <a:gd name="T55" fmla="*/ 2147483646 h 1087"/>
              <a:gd name="T56" fmla="*/ 2147483646 w 1513"/>
              <a:gd name="T57" fmla="*/ 2147483646 h 1087"/>
              <a:gd name="T58" fmla="*/ 2147483646 w 1513"/>
              <a:gd name="T59" fmla="*/ 2147483646 h 1087"/>
              <a:gd name="T60" fmla="*/ 2147483646 w 1513"/>
              <a:gd name="T61" fmla="*/ 2147483646 h 1087"/>
              <a:gd name="T62" fmla="*/ 2147483646 w 1513"/>
              <a:gd name="T63" fmla="*/ 2147483646 h 1087"/>
              <a:gd name="T64" fmla="*/ 2147483646 w 1513"/>
              <a:gd name="T65" fmla="*/ 2147483646 h 1087"/>
              <a:gd name="T66" fmla="*/ 2147483646 w 1513"/>
              <a:gd name="T67" fmla="*/ 2147483646 h 1087"/>
              <a:gd name="T68" fmla="*/ 2147483646 w 1513"/>
              <a:gd name="T69" fmla="*/ 2147483646 h 1087"/>
              <a:gd name="T70" fmla="*/ 2147483646 w 1513"/>
              <a:gd name="T71" fmla="*/ 2147483646 h 1087"/>
              <a:gd name="T72" fmla="*/ 2147483646 w 1513"/>
              <a:gd name="T73" fmla="*/ 2147483646 h 1087"/>
              <a:gd name="T74" fmla="*/ 2147483646 w 1513"/>
              <a:gd name="T75" fmla="*/ 2147483646 h 1087"/>
              <a:gd name="T76" fmla="*/ 2147483646 w 1513"/>
              <a:gd name="T77" fmla="*/ 2147483646 h 1087"/>
              <a:gd name="T78" fmla="*/ 2147483646 w 1513"/>
              <a:gd name="T79" fmla="*/ 2147483646 h 1087"/>
              <a:gd name="T80" fmla="*/ 2147483646 w 1513"/>
              <a:gd name="T81" fmla="*/ 2147483646 h 1087"/>
              <a:gd name="T82" fmla="*/ 2147483646 w 1513"/>
              <a:gd name="T83" fmla="*/ 2147483646 h 1087"/>
              <a:gd name="T84" fmla="*/ 2147483646 w 1513"/>
              <a:gd name="T85" fmla="*/ 2147483646 h 1087"/>
              <a:gd name="T86" fmla="*/ 2147483646 w 1513"/>
              <a:gd name="T87" fmla="*/ 2147483646 h 1087"/>
              <a:gd name="T88" fmla="*/ 2147483646 w 1513"/>
              <a:gd name="T89" fmla="*/ 2147483646 h 1087"/>
              <a:gd name="T90" fmla="*/ 2147483646 w 1513"/>
              <a:gd name="T91" fmla="*/ 2147483646 h 1087"/>
              <a:gd name="T92" fmla="*/ 2147483646 w 1513"/>
              <a:gd name="T93" fmla="*/ 2147483646 h 1087"/>
              <a:gd name="T94" fmla="*/ 2147483646 w 1513"/>
              <a:gd name="T95" fmla="*/ 2147483646 h 1087"/>
              <a:gd name="T96" fmla="*/ 2147483646 w 1513"/>
              <a:gd name="T97" fmla="*/ 2147483646 h 1087"/>
              <a:gd name="T98" fmla="*/ 2147483646 w 1513"/>
              <a:gd name="T99" fmla="*/ 2147483646 h 1087"/>
              <a:gd name="T100" fmla="*/ 2147483646 w 1513"/>
              <a:gd name="T101" fmla="*/ 2147483646 h 1087"/>
              <a:gd name="T102" fmla="*/ 2147483646 w 1513"/>
              <a:gd name="T103" fmla="*/ 2147483646 h 1087"/>
              <a:gd name="T104" fmla="*/ 2147483646 w 1513"/>
              <a:gd name="T105" fmla="*/ 2147483646 h 1087"/>
              <a:gd name="T106" fmla="*/ 2147483646 w 1513"/>
              <a:gd name="T107" fmla="*/ 2147483646 h 1087"/>
              <a:gd name="T108" fmla="*/ 2147483646 w 1513"/>
              <a:gd name="T109" fmla="*/ 2147483646 h 1087"/>
              <a:gd name="T110" fmla="*/ 2147483646 w 1513"/>
              <a:gd name="T111" fmla="*/ 2147483646 h 10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13" h="1087">
                <a:moveTo>
                  <a:pt x="0" y="1080"/>
                </a:moveTo>
                <a:lnTo>
                  <a:pt x="0" y="1086"/>
                </a:lnTo>
                <a:lnTo>
                  <a:pt x="18" y="1086"/>
                </a:lnTo>
                <a:lnTo>
                  <a:pt x="42" y="1074"/>
                </a:lnTo>
                <a:lnTo>
                  <a:pt x="60" y="1074"/>
                </a:lnTo>
                <a:lnTo>
                  <a:pt x="78" y="1062"/>
                </a:lnTo>
                <a:lnTo>
                  <a:pt x="90" y="1044"/>
                </a:lnTo>
                <a:lnTo>
                  <a:pt x="108" y="1026"/>
                </a:lnTo>
                <a:lnTo>
                  <a:pt x="114" y="1008"/>
                </a:lnTo>
                <a:lnTo>
                  <a:pt x="126" y="990"/>
                </a:lnTo>
                <a:lnTo>
                  <a:pt x="132" y="972"/>
                </a:lnTo>
                <a:lnTo>
                  <a:pt x="150" y="954"/>
                </a:lnTo>
                <a:lnTo>
                  <a:pt x="156" y="930"/>
                </a:lnTo>
                <a:lnTo>
                  <a:pt x="174" y="912"/>
                </a:lnTo>
                <a:lnTo>
                  <a:pt x="180" y="876"/>
                </a:lnTo>
                <a:lnTo>
                  <a:pt x="198" y="852"/>
                </a:lnTo>
                <a:lnTo>
                  <a:pt x="198" y="816"/>
                </a:lnTo>
                <a:lnTo>
                  <a:pt x="204" y="780"/>
                </a:lnTo>
                <a:lnTo>
                  <a:pt x="210" y="744"/>
                </a:lnTo>
                <a:lnTo>
                  <a:pt x="222" y="708"/>
                </a:lnTo>
                <a:lnTo>
                  <a:pt x="228" y="660"/>
                </a:lnTo>
                <a:lnTo>
                  <a:pt x="234" y="624"/>
                </a:lnTo>
                <a:lnTo>
                  <a:pt x="246" y="588"/>
                </a:lnTo>
                <a:lnTo>
                  <a:pt x="246" y="552"/>
                </a:lnTo>
                <a:lnTo>
                  <a:pt x="252" y="516"/>
                </a:lnTo>
                <a:lnTo>
                  <a:pt x="258" y="480"/>
                </a:lnTo>
                <a:lnTo>
                  <a:pt x="270" y="432"/>
                </a:lnTo>
                <a:lnTo>
                  <a:pt x="276" y="384"/>
                </a:lnTo>
                <a:lnTo>
                  <a:pt x="282" y="348"/>
                </a:lnTo>
                <a:lnTo>
                  <a:pt x="288" y="324"/>
                </a:lnTo>
                <a:lnTo>
                  <a:pt x="294" y="300"/>
                </a:lnTo>
                <a:lnTo>
                  <a:pt x="300" y="276"/>
                </a:lnTo>
                <a:lnTo>
                  <a:pt x="306" y="228"/>
                </a:lnTo>
                <a:lnTo>
                  <a:pt x="318" y="192"/>
                </a:lnTo>
                <a:lnTo>
                  <a:pt x="318" y="174"/>
                </a:lnTo>
                <a:lnTo>
                  <a:pt x="324" y="150"/>
                </a:lnTo>
                <a:lnTo>
                  <a:pt x="336" y="126"/>
                </a:lnTo>
                <a:lnTo>
                  <a:pt x="348" y="102"/>
                </a:lnTo>
                <a:lnTo>
                  <a:pt x="354" y="84"/>
                </a:lnTo>
                <a:lnTo>
                  <a:pt x="372" y="66"/>
                </a:lnTo>
                <a:lnTo>
                  <a:pt x="390" y="54"/>
                </a:lnTo>
                <a:lnTo>
                  <a:pt x="438" y="30"/>
                </a:lnTo>
                <a:lnTo>
                  <a:pt x="456" y="24"/>
                </a:lnTo>
                <a:lnTo>
                  <a:pt x="474" y="18"/>
                </a:lnTo>
                <a:lnTo>
                  <a:pt x="492" y="6"/>
                </a:lnTo>
                <a:lnTo>
                  <a:pt x="510" y="6"/>
                </a:lnTo>
                <a:lnTo>
                  <a:pt x="528" y="0"/>
                </a:lnTo>
                <a:lnTo>
                  <a:pt x="546" y="6"/>
                </a:lnTo>
                <a:lnTo>
                  <a:pt x="564" y="18"/>
                </a:lnTo>
                <a:lnTo>
                  <a:pt x="582" y="24"/>
                </a:lnTo>
                <a:lnTo>
                  <a:pt x="600" y="42"/>
                </a:lnTo>
                <a:lnTo>
                  <a:pt x="618" y="60"/>
                </a:lnTo>
                <a:lnTo>
                  <a:pt x="636" y="72"/>
                </a:lnTo>
                <a:lnTo>
                  <a:pt x="648" y="90"/>
                </a:lnTo>
                <a:lnTo>
                  <a:pt x="660" y="108"/>
                </a:lnTo>
                <a:lnTo>
                  <a:pt x="678" y="120"/>
                </a:lnTo>
                <a:lnTo>
                  <a:pt x="684" y="138"/>
                </a:lnTo>
                <a:lnTo>
                  <a:pt x="702" y="150"/>
                </a:lnTo>
                <a:lnTo>
                  <a:pt x="708" y="168"/>
                </a:lnTo>
                <a:lnTo>
                  <a:pt x="720" y="186"/>
                </a:lnTo>
                <a:lnTo>
                  <a:pt x="726" y="204"/>
                </a:lnTo>
                <a:lnTo>
                  <a:pt x="744" y="222"/>
                </a:lnTo>
                <a:lnTo>
                  <a:pt x="750" y="240"/>
                </a:lnTo>
                <a:lnTo>
                  <a:pt x="768" y="264"/>
                </a:lnTo>
                <a:lnTo>
                  <a:pt x="774" y="282"/>
                </a:lnTo>
                <a:lnTo>
                  <a:pt x="792" y="300"/>
                </a:lnTo>
                <a:lnTo>
                  <a:pt x="798" y="318"/>
                </a:lnTo>
                <a:lnTo>
                  <a:pt x="804" y="336"/>
                </a:lnTo>
                <a:lnTo>
                  <a:pt x="816" y="354"/>
                </a:lnTo>
                <a:lnTo>
                  <a:pt x="822" y="372"/>
                </a:lnTo>
                <a:lnTo>
                  <a:pt x="834" y="390"/>
                </a:lnTo>
                <a:lnTo>
                  <a:pt x="846" y="408"/>
                </a:lnTo>
                <a:lnTo>
                  <a:pt x="852" y="432"/>
                </a:lnTo>
                <a:lnTo>
                  <a:pt x="864" y="450"/>
                </a:lnTo>
                <a:lnTo>
                  <a:pt x="870" y="468"/>
                </a:lnTo>
                <a:lnTo>
                  <a:pt x="876" y="486"/>
                </a:lnTo>
                <a:lnTo>
                  <a:pt x="888" y="504"/>
                </a:lnTo>
                <a:lnTo>
                  <a:pt x="894" y="522"/>
                </a:lnTo>
                <a:lnTo>
                  <a:pt x="906" y="546"/>
                </a:lnTo>
                <a:lnTo>
                  <a:pt x="918" y="570"/>
                </a:lnTo>
                <a:lnTo>
                  <a:pt x="924" y="594"/>
                </a:lnTo>
                <a:lnTo>
                  <a:pt x="936" y="618"/>
                </a:lnTo>
                <a:lnTo>
                  <a:pt x="942" y="642"/>
                </a:lnTo>
                <a:lnTo>
                  <a:pt x="948" y="660"/>
                </a:lnTo>
                <a:lnTo>
                  <a:pt x="966" y="678"/>
                </a:lnTo>
                <a:lnTo>
                  <a:pt x="972" y="702"/>
                </a:lnTo>
                <a:lnTo>
                  <a:pt x="990" y="726"/>
                </a:lnTo>
                <a:lnTo>
                  <a:pt x="996" y="744"/>
                </a:lnTo>
                <a:lnTo>
                  <a:pt x="1008" y="768"/>
                </a:lnTo>
                <a:lnTo>
                  <a:pt x="1014" y="786"/>
                </a:lnTo>
                <a:lnTo>
                  <a:pt x="1044" y="822"/>
                </a:lnTo>
                <a:lnTo>
                  <a:pt x="1056" y="840"/>
                </a:lnTo>
                <a:lnTo>
                  <a:pt x="1074" y="852"/>
                </a:lnTo>
                <a:lnTo>
                  <a:pt x="1074" y="870"/>
                </a:lnTo>
                <a:lnTo>
                  <a:pt x="1086" y="888"/>
                </a:lnTo>
                <a:lnTo>
                  <a:pt x="1098" y="906"/>
                </a:lnTo>
                <a:lnTo>
                  <a:pt x="1110" y="924"/>
                </a:lnTo>
                <a:lnTo>
                  <a:pt x="1128" y="930"/>
                </a:lnTo>
                <a:lnTo>
                  <a:pt x="1134" y="948"/>
                </a:lnTo>
                <a:lnTo>
                  <a:pt x="1152" y="954"/>
                </a:lnTo>
                <a:lnTo>
                  <a:pt x="1230" y="978"/>
                </a:lnTo>
                <a:lnTo>
                  <a:pt x="1248" y="978"/>
                </a:lnTo>
                <a:lnTo>
                  <a:pt x="1266" y="990"/>
                </a:lnTo>
                <a:lnTo>
                  <a:pt x="1284" y="996"/>
                </a:lnTo>
                <a:lnTo>
                  <a:pt x="1314" y="1008"/>
                </a:lnTo>
                <a:lnTo>
                  <a:pt x="1332" y="1014"/>
                </a:lnTo>
                <a:lnTo>
                  <a:pt x="1440" y="1026"/>
                </a:lnTo>
                <a:lnTo>
                  <a:pt x="1458" y="1038"/>
                </a:lnTo>
                <a:lnTo>
                  <a:pt x="1476" y="1044"/>
                </a:lnTo>
                <a:lnTo>
                  <a:pt x="1494" y="1056"/>
                </a:lnTo>
                <a:lnTo>
                  <a:pt x="1512" y="1062"/>
                </a:lnTo>
                <a:lnTo>
                  <a:pt x="1506" y="1080"/>
                </a:lnTo>
              </a:path>
            </a:pathLst>
          </a:custGeom>
          <a:solidFill>
            <a:srgbClr val="00FF9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8" name="Line 7">
            <a:extLst>
              <a:ext uri="{FF2B5EF4-FFF2-40B4-BE49-F238E27FC236}">
                <a16:creationId xmlns:a16="http://schemas.microsoft.com/office/drawing/2014/main" id="{0E01319B-8820-DD4B-9003-AC19BF5C468B}"/>
              </a:ext>
            </a:extLst>
          </p:cNvPr>
          <p:cNvSpPr>
            <a:spLocks noChangeShapeType="1"/>
          </p:cNvSpPr>
          <p:nvPr/>
        </p:nvSpPr>
        <p:spPr bwMode="auto">
          <a:xfrm>
            <a:off x="4111625" y="4038600"/>
            <a:ext cx="1482725"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59" name="Line 8">
            <a:extLst>
              <a:ext uri="{FF2B5EF4-FFF2-40B4-BE49-F238E27FC236}">
                <a16:creationId xmlns:a16="http://schemas.microsoft.com/office/drawing/2014/main" id="{F0023DFE-47C2-704E-9FCF-47E6C70CD030}"/>
              </a:ext>
            </a:extLst>
          </p:cNvPr>
          <p:cNvSpPr>
            <a:spLocks noChangeShapeType="1"/>
          </p:cNvSpPr>
          <p:nvPr/>
        </p:nvSpPr>
        <p:spPr bwMode="auto">
          <a:xfrm>
            <a:off x="4095750" y="4464050"/>
            <a:ext cx="0" cy="1692275"/>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0" name="Line 9">
            <a:extLst>
              <a:ext uri="{FF2B5EF4-FFF2-40B4-BE49-F238E27FC236}">
                <a16:creationId xmlns:a16="http://schemas.microsoft.com/office/drawing/2014/main" id="{72F8C1E2-96EF-BE43-A007-293B8952F36F}"/>
              </a:ext>
            </a:extLst>
          </p:cNvPr>
          <p:cNvSpPr>
            <a:spLocks noChangeShapeType="1"/>
          </p:cNvSpPr>
          <p:nvPr/>
        </p:nvSpPr>
        <p:spPr bwMode="auto">
          <a:xfrm>
            <a:off x="5600700" y="4445000"/>
            <a:ext cx="0" cy="172085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61" name="Rectangle 10">
            <a:extLst>
              <a:ext uri="{FF2B5EF4-FFF2-40B4-BE49-F238E27FC236}">
                <a16:creationId xmlns:a16="http://schemas.microsoft.com/office/drawing/2014/main" id="{01F8B2A9-DA3E-1349-B478-530ADE16CB23}"/>
              </a:ext>
            </a:extLst>
          </p:cNvPr>
          <p:cNvSpPr>
            <a:spLocks noChangeArrowheads="1"/>
          </p:cNvSpPr>
          <p:nvPr/>
        </p:nvSpPr>
        <p:spPr bwMode="auto">
          <a:xfrm>
            <a:off x="3808413" y="4141788"/>
            <a:ext cx="7381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495 nm</a:t>
            </a:r>
          </a:p>
        </p:txBody>
      </p:sp>
      <p:sp>
        <p:nvSpPr>
          <p:cNvPr id="23562" name="Rectangle 11">
            <a:extLst>
              <a:ext uri="{FF2B5EF4-FFF2-40B4-BE49-F238E27FC236}">
                <a16:creationId xmlns:a16="http://schemas.microsoft.com/office/drawing/2014/main" id="{173FE459-3E6A-714D-850F-2667AA3FC93C}"/>
              </a:ext>
            </a:extLst>
          </p:cNvPr>
          <p:cNvSpPr>
            <a:spLocks noChangeArrowheads="1"/>
          </p:cNvSpPr>
          <p:nvPr/>
        </p:nvSpPr>
        <p:spPr bwMode="auto">
          <a:xfrm>
            <a:off x="5370513" y="4122738"/>
            <a:ext cx="746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518 nm</a:t>
            </a:r>
          </a:p>
        </p:txBody>
      </p:sp>
      <p:sp>
        <p:nvSpPr>
          <p:cNvPr id="23563" name="Rectangle 12">
            <a:extLst>
              <a:ext uri="{FF2B5EF4-FFF2-40B4-BE49-F238E27FC236}">
                <a16:creationId xmlns:a16="http://schemas.microsoft.com/office/drawing/2014/main" id="{22D3015F-47B2-F646-B4AE-F5CC405862D7}"/>
              </a:ext>
            </a:extLst>
          </p:cNvPr>
          <p:cNvSpPr>
            <a:spLocks noChangeArrowheads="1"/>
          </p:cNvSpPr>
          <p:nvPr/>
        </p:nvSpPr>
        <p:spPr bwMode="auto">
          <a:xfrm>
            <a:off x="3932238" y="3694113"/>
            <a:ext cx="17716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Stokes Shift is 25 nm</a:t>
            </a:r>
          </a:p>
        </p:txBody>
      </p:sp>
      <p:sp>
        <p:nvSpPr>
          <p:cNvPr id="23564" name="Rectangle 13">
            <a:extLst>
              <a:ext uri="{FF2B5EF4-FFF2-40B4-BE49-F238E27FC236}">
                <a16:creationId xmlns:a16="http://schemas.microsoft.com/office/drawing/2014/main" id="{104CBD2B-0EF6-674B-B022-9EE27AD3DD4C}"/>
              </a:ext>
            </a:extLst>
          </p:cNvPr>
          <p:cNvSpPr>
            <a:spLocks noChangeArrowheads="1"/>
          </p:cNvSpPr>
          <p:nvPr/>
        </p:nvSpPr>
        <p:spPr bwMode="auto">
          <a:xfrm>
            <a:off x="1989138" y="3808413"/>
            <a:ext cx="10731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t>Fluorescein</a:t>
            </a:r>
          </a:p>
          <a:p>
            <a:pPr>
              <a:spcBef>
                <a:spcPct val="0"/>
              </a:spcBef>
              <a:buSzTx/>
              <a:buFontTx/>
              <a:buNone/>
            </a:pPr>
            <a:r>
              <a:rPr lang="en-US" altLang="en-US" sz="1400" b="1" i="0"/>
              <a:t>molecule</a:t>
            </a:r>
          </a:p>
        </p:txBody>
      </p:sp>
      <p:sp>
        <p:nvSpPr>
          <p:cNvPr id="23565" name="Rectangle 14">
            <a:extLst>
              <a:ext uri="{FF2B5EF4-FFF2-40B4-BE49-F238E27FC236}">
                <a16:creationId xmlns:a16="http://schemas.microsoft.com/office/drawing/2014/main" id="{F35C0F29-6FC6-AB45-A777-B34FC94FA217}"/>
              </a:ext>
            </a:extLst>
          </p:cNvPr>
          <p:cNvSpPr>
            <a:spLocks noChangeArrowheads="1"/>
          </p:cNvSpPr>
          <p:nvPr/>
        </p:nvSpPr>
        <p:spPr bwMode="auto">
          <a:xfrm rot="-5400000">
            <a:off x="232569" y="4739482"/>
            <a:ext cx="23717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i="0"/>
              <a:t>Fluorescence Intensity</a:t>
            </a:r>
          </a:p>
        </p:txBody>
      </p:sp>
      <p:sp>
        <p:nvSpPr>
          <p:cNvPr id="23566" name="Rectangle 15">
            <a:extLst>
              <a:ext uri="{FF2B5EF4-FFF2-40B4-BE49-F238E27FC236}">
                <a16:creationId xmlns:a16="http://schemas.microsoft.com/office/drawing/2014/main" id="{2B4EB15D-72B0-F940-8CA7-B90DDD73E00E}"/>
              </a:ext>
            </a:extLst>
          </p:cNvPr>
          <p:cNvSpPr>
            <a:spLocks noChangeArrowheads="1"/>
          </p:cNvSpPr>
          <p:nvPr/>
        </p:nvSpPr>
        <p:spPr bwMode="auto">
          <a:xfrm>
            <a:off x="3751263" y="6238875"/>
            <a:ext cx="13620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i="0"/>
              <a:t>Wavelength</a:t>
            </a:r>
          </a:p>
        </p:txBody>
      </p:sp>
      <p:sp>
        <p:nvSpPr>
          <p:cNvPr id="23567" name="Rectangle 16">
            <a:extLst>
              <a:ext uri="{FF2B5EF4-FFF2-40B4-BE49-F238E27FC236}">
                <a16:creationId xmlns:a16="http://schemas.microsoft.com/office/drawing/2014/main" id="{04C0FF68-5CDD-E742-9144-4D11540CC474}"/>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890CAEFD-7978-1849-BA81-C8A8134F12D3}"/>
              </a:ext>
            </a:extLst>
          </p:cNvPr>
          <p:cNvSpPr>
            <a:spLocks noGrp="1" noChangeArrowheads="1"/>
          </p:cNvSpPr>
          <p:nvPr>
            <p:ph type="title"/>
          </p:nvPr>
        </p:nvSpPr>
        <p:spPr>
          <a:xfrm>
            <a:off x="1058863" y="0"/>
            <a:ext cx="6908800" cy="1143000"/>
          </a:xfrm>
        </p:spPr>
        <p:txBody>
          <a:bodyPr/>
          <a:lstStyle/>
          <a:p>
            <a:r>
              <a:rPr lang="en-US" altLang="en-US">
                <a:ea typeface="ＭＳ Ｐゴシック" panose="020B0600070205080204" pitchFamily="34" charset="-128"/>
              </a:rPr>
              <a:t>Fluorescence</a:t>
            </a:r>
          </a:p>
        </p:txBody>
      </p:sp>
      <p:sp>
        <p:nvSpPr>
          <p:cNvPr id="25602" name="Rectangle 3">
            <a:extLst>
              <a:ext uri="{FF2B5EF4-FFF2-40B4-BE49-F238E27FC236}">
                <a16:creationId xmlns:a16="http://schemas.microsoft.com/office/drawing/2014/main" id="{E62BC6BC-B3DE-5D4C-8713-49EA3825AE91}"/>
              </a:ext>
            </a:extLst>
          </p:cNvPr>
          <p:cNvSpPr>
            <a:spLocks noGrp="1" noChangeArrowheads="1"/>
          </p:cNvSpPr>
          <p:nvPr>
            <p:ph type="body" idx="1"/>
          </p:nvPr>
        </p:nvSpPr>
        <p:spPr>
          <a:xfrm>
            <a:off x="1276350" y="4475163"/>
            <a:ext cx="6908800" cy="4114800"/>
          </a:xfrm>
        </p:spPr>
        <p:txBody>
          <a:bodyPr/>
          <a:lstStyle/>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25603" name="AutoShape 4">
            <a:extLst>
              <a:ext uri="{FF2B5EF4-FFF2-40B4-BE49-F238E27FC236}">
                <a16:creationId xmlns:a16="http://schemas.microsoft.com/office/drawing/2014/main" id="{721A020C-7F90-9345-BE88-DCA5DD42D5EE}"/>
              </a:ext>
            </a:extLst>
          </p:cNvPr>
          <p:cNvSpPr>
            <a:spLocks noChangeArrowheads="1"/>
          </p:cNvSpPr>
          <p:nvPr/>
        </p:nvSpPr>
        <p:spPr bwMode="auto">
          <a:xfrm>
            <a:off x="950913" y="3306763"/>
            <a:ext cx="7124700" cy="1470025"/>
          </a:xfrm>
          <a:prstGeom prst="horizontalScroll">
            <a:avLst>
              <a:gd name="adj" fmla="val 12500"/>
            </a:avLst>
          </a:prstGeom>
          <a:solidFill>
            <a:srgbClr val="CCFFCC"/>
          </a:solidFill>
          <a:ln w="12700">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800" i="0"/>
              <a:t>The </a:t>
            </a:r>
            <a:r>
              <a:rPr lang="en-US" altLang="en-US" sz="2800" b="1" i="0">
                <a:solidFill>
                  <a:schemeClr val="hlink"/>
                </a:solidFill>
              </a:rPr>
              <a:t>longer</a:t>
            </a:r>
            <a:r>
              <a:rPr lang="en-US" altLang="en-US" sz="2800" i="0"/>
              <a:t> the wavelength the </a:t>
            </a:r>
            <a:r>
              <a:rPr lang="en-US" altLang="en-US" sz="2800" b="1" i="0">
                <a:solidFill>
                  <a:schemeClr val="hlink"/>
                </a:solidFill>
              </a:rPr>
              <a:t>lower</a:t>
            </a:r>
            <a:r>
              <a:rPr lang="en-US" altLang="en-US" sz="2800" i="0"/>
              <a:t> the energy</a:t>
            </a:r>
            <a:endParaRPr lang="en-US" altLang="en-US" sz="2400" i="0"/>
          </a:p>
        </p:txBody>
      </p:sp>
      <p:sp>
        <p:nvSpPr>
          <p:cNvPr id="25604" name="AutoShape 5">
            <a:extLst>
              <a:ext uri="{FF2B5EF4-FFF2-40B4-BE49-F238E27FC236}">
                <a16:creationId xmlns:a16="http://schemas.microsoft.com/office/drawing/2014/main" id="{DBAE2E86-B62A-F949-80F7-C125068F933C}"/>
              </a:ext>
            </a:extLst>
          </p:cNvPr>
          <p:cNvSpPr>
            <a:spLocks noChangeArrowheads="1"/>
          </p:cNvSpPr>
          <p:nvPr/>
        </p:nvSpPr>
        <p:spPr bwMode="auto">
          <a:xfrm>
            <a:off x="900113" y="4776788"/>
            <a:ext cx="7661275" cy="1755775"/>
          </a:xfrm>
          <a:prstGeom prst="horizontalScroll">
            <a:avLst>
              <a:gd name="adj" fmla="val 12500"/>
            </a:avLst>
          </a:prstGeom>
          <a:solidFill>
            <a:srgbClr val="CCFFCC"/>
          </a:solidFill>
          <a:ln w="12700">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800" i="0"/>
              <a:t>The </a:t>
            </a:r>
            <a:r>
              <a:rPr lang="en-US" altLang="en-US" sz="2800" b="1" i="0">
                <a:solidFill>
                  <a:srgbClr val="5511ED"/>
                </a:solidFill>
              </a:rPr>
              <a:t>shorter</a:t>
            </a:r>
            <a:r>
              <a:rPr lang="en-US" altLang="en-US" sz="2800" i="0"/>
              <a:t> the wavelength the </a:t>
            </a:r>
            <a:r>
              <a:rPr lang="en-US" altLang="en-US" sz="2800" b="1" i="0">
                <a:solidFill>
                  <a:srgbClr val="5511ED"/>
                </a:solidFill>
              </a:rPr>
              <a:t>higher</a:t>
            </a:r>
            <a:r>
              <a:rPr lang="en-US" altLang="en-US" sz="2800" i="0"/>
              <a:t> the energy</a:t>
            </a:r>
          </a:p>
          <a:p>
            <a:pPr lvl="1" algn="ctr">
              <a:spcBef>
                <a:spcPct val="0"/>
              </a:spcBef>
              <a:buSzTx/>
              <a:buFontTx/>
              <a:buNone/>
            </a:pPr>
            <a:r>
              <a:rPr lang="en-US" altLang="en-US" i="0"/>
              <a:t>e.g. UV light from sun causes the sunburn </a:t>
            </a:r>
          </a:p>
          <a:p>
            <a:pPr lvl="1" algn="ctr">
              <a:spcBef>
                <a:spcPct val="0"/>
              </a:spcBef>
              <a:buSzTx/>
              <a:buFontTx/>
              <a:buNone/>
            </a:pPr>
            <a:r>
              <a:rPr lang="en-US" altLang="en-US" i="0"/>
              <a:t>not the red visible light</a:t>
            </a:r>
          </a:p>
        </p:txBody>
      </p:sp>
      <p:sp>
        <p:nvSpPr>
          <p:cNvPr id="25605" name="Rectangle 6">
            <a:extLst>
              <a:ext uri="{FF2B5EF4-FFF2-40B4-BE49-F238E27FC236}">
                <a16:creationId xmlns:a16="http://schemas.microsoft.com/office/drawing/2014/main" id="{719EB531-9092-DB42-B3B1-33702F66D5DC}"/>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5606" name="Rectangle 9">
            <a:extLst>
              <a:ext uri="{FF2B5EF4-FFF2-40B4-BE49-F238E27FC236}">
                <a16:creationId xmlns:a16="http://schemas.microsoft.com/office/drawing/2014/main" id="{F226D8A0-44E1-FF40-AD75-DA131E301933}"/>
              </a:ext>
            </a:extLst>
          </p:cNvPr>
          <p:cNvSpPr>
            <a:spLocks noChangeArrowheads="1"/>
          </p:cNvSpPr>
          <p:nvPr/>
        </p:nvSpPr>
        <p:spPr bwMode="auto">
          <a:xfrm>
            <a:off x="900113" y="1587500"/>
            <a:ext cx="32051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4000" b="1" i="0"/>
              <a:t>Intensity </a:t>
            </a:r>
          </a:p>
          <a:p>
            <a:pPr algn="ctr">
              <a:spcBef>
                <a:spcPct val="0"/>
              </a:spcBef>
              <a:buSzTx/>
              <a:buFontTx/>
              <a:buNone/>
            </a:pPr>
            <a:r>
              <a:rPr lang="en-US" altLang="en-US" sz="2400" i="0"/>
              <a:t>related to the </a:t>
            </a:r>
            <a:r>
              <a:rPr lang="en-US" altLang="en-US" sz="2400" b="1" i="0">
                <a:solidFill>
                  <a:schemeClr val="hlink"/>
                </a:solidFill>
              </a:rPr>
              <a:t>probability</a:t>
            </a:r>
            <a:r>
              <a:rPr lang="en-US" altLang="en-US" sz="2400" i="0"/>
              <a:t> of the event</a:t>
            </a:r>
          </a:p>
        </p:txBody>
      </p:sp>
      <p:sp>
        <p:nvSpPr>
          <p:cNvPr id="25607" name="Rectangle 10">
            <a:extLst>
              <a:ext uri="{FF2B5EF4-FFF2-40B4-BE49-F238E27FC236}">
                <a16:creationId xmlns:a16="http://schemas.microsoft.com/office/drawing/2014/main" id="{777E9E9D-C938-064B-97CD-2F4FB20B756C}"/>
              </a:ext>
            </a:extLst>
          </p:cNvPr>
          <p:cNvSpPr>
            <a:spLocks noChangeArrowheads="1"/>
          </p:cNvSpPr>
          <p:nvPr/>
        </p:nvSpPr>
        <p:spPr bwMode="auto">
          <a:xfrm>
            <a:off x="4859338" y="1554163"/>
            <a:ext cx="3438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3600" b="1" i="0"/>
              <a:t>Wavelength</a:t>
            </a:r>
          </a:p>
          <a:p>
            <a:pPr lvl="1" algn="ctr">
              <a:spcBef>
                <a:spcPct val="0"/>
              </a:spcBef>
              <a:buSzTx/>
              <a:buFontTx/>
              <a:buNone/>
            </a:pPr>
            <a:r>
              <a:rPr lang="en-US" altLang="en-US" sz="2400" i="0"/>
              <a:t>the </a:t>
            </a:r>
            <a:r>
              <a:rPr lang="en-US" altLang="en-US" sz="2400" b="1" i="0">
                <a:solidFill>
                  <a:schemeClr val="hlink"/>
                </a:solidFill>
              </a:rPr>
              <a:t>energy</a:t>
            </a:r>
            <a:r>
              <a:rPr lang="en-US" altLang="en-US" sz="2400" i="0"/>
              <a:t> of the light absorbed or emitted</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a:extLst>
              <a:ext uri="{FF2B5EF4-FFF2-40B4-BE49-F238E27FC236}">
                <a16:creationId xmlns:a16="http://schemas.microsoft.com/office/drawing/2014/main" id="{875FB960-9568-2F48-BD84-1872C70374A9}"/>
              </a:ext>
            </a:extLst>
          </p:cNvPr>
          <p:cNvSpPr>
            <a:spLocks noGrp="1" noChangeArrowheads="1"/>
          </p:cNvSpPr>
          <p:nvPr>
            <p:ph type="title"/>
          </p:nvPr>
        </p:nvSpPr>
        <p:spPr>
          <a:xfrm>
            <a:off x="858838" y="190500"/>
            <a:ext cx="6908800" cy="1143000"/>
          </a:xfrm>
        </p:spPr>
        <p:txBody>
          <a:bodyPr/>
          <a:lstStyle/>
          <a:p>
            <a:r>
              <a:rPr lang="en-US" altLang="en-US">
                <a:ea typeface="ＭＳ Ｐゴシック" panose="020B0600070205080204" pitchFamily="34" charset="-128"/>
              </a:rPr>
              <a:t>First Synthetic Dyes</a:t>
            </a:r>
          </a:p>
        </p:txBody>
      </p:sp>
      <p:pic>
        <p:nvPicPr>
          <p:cNvPr id="109570" name="Picture 3">
            <a:extLst>
              <a:ext uri="{FF2B5EF4-FFF2-40B4-BE49-F238E27FC236}">
                <a16:creationId xmlns:a16="http://schemas.microsoft.com/office/drawing/2014/main" id="{9CE3211C-79FD-AC41-82AD-8E615E163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695450"/>
            <a:ext cx="8689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4">
            <a:extLst>
              <a:ext uri="{FF2B5EF4-FFF2-40B4-BE49-F238E27FC236}">
                <a16:creationId xmlns:a16="http://schemas.microsoft.com/office/drawing/2014/main" id="{E74DED09-6395-2F43-8699-E4790294CBAE}"/>
              </a:ext>
            </a:extLst>
          </p:cNvPr>
          <p:cNvSpPr>
            <a:spLocks noChangeArrowheads="1"/>
          </p:cNvSpPr>
          <p:nvPr/>
        </p:nvSpPr>
        <p:spPr bwMode="auto">
          <a:xfrm>
            <a:off x="4313238" y="3598863"/>
            <a:ext cx="4329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400">
                <a:solidFill>
                  <a:srgbClr val="0070C0"/>
                </a:solidFill>
              </a:rPr>
              <a:t>https://www.ncbi.nlm.nih.gov/pmc/articles/PMC2924670/</a:t>
            </a:r>
          </a:p>
        </p:txBody>
      </p:sp>
      <p:pic>
        <p:nvPicPr>
          <p:cNvPr id="109572" name="Picture 5">
            <a:extLst>
              <a:ext uri="{FF2B5EF4-FFF2-40B4-BE49-F238E27FC236}">
                <a16:creationId xmlns:a16="http://schemas.microsoft.com/office/drawing/2014/main" id="{DFD3C22B-134B-2040-AC31-90CBCBBCC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4062413"/>
            <a:ext cx="4945063"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9AA9C9D3-32C0-714D-A29D-7ADFDAEAFB99}"/>
              </a:ext>
            </a:extLst>
          </p:cNvPr>
          <p:cNvSpPr>
            <a:spLocks noGrp="1" noChangeArrowheads="1"/>
          </p:cNvSpPr>
          <p:nvPr>
            <p:ph type="title"/>
          </p:nvPr>
        </p:nvSpPr>
        <p:spPr>
          <a:xfrm>
            <a:off x="720725" y="0"/>
            <a:ext cx="7772400" cy="1020763"/>
          </a:xfrm>
        </p:spPr>
        <p:txBody>
          <a:bodyPr lIns="93221" tIns="45792" rIns="93221" bIns="45792"/>
          <a:lstStyle/>
          <a:p>
            <a:r>
              <a:rPr lang="en-US" altLang="en-US" dirty="0">
                <a:ea typeface="ＭＳ Ｐゴシック" panose="020B0600070205080204" pitchFamily="34" charset="-128"/>
              </a:rPr>
              <a:t>Light Sources - Lasers</a:t>
            </a:r>
          </a:p>
        </p:txBody>
      </p:sp>
      <p:sp>
        <p:nvSpPr>
          <p:cNvPr id="27650" name="Rectangle 3">
            <a:extLst>
              <a:ext uri="{FF2B5EF4-FFF2-40B4-BE49-F238E27FC236}">
                <a16:creationId xmlns:a16="http://schemas.microsoft.com/office/drawing/2014/main" id="{E768B456-93F8-CE41-86E7-2515EA599003}"/>
              </a:ext>
            </a:extLst>
          </p:cNvPr>
          <p:cNvSpPr>
            <a:spLocks noGrp="1" noChangeArrowheads="1"/>
          </p:cNvSpPr>
          <p:nvPr>
            <p:ph type="body" idx="1"/>
          </p:nvPr>
        </p:nvSpPr>
        <p:spPr>
          <a:xfrm>
            <a:off x="266700" y="1843088"/>
            <a:ext cx="8604250" cy="4381500"/>
          </a:xfrm>
        </p:spPr>
        <p:txBody>
          <a:bodyPr lIns="93221" tIns="45792" rIns="93221" bIns="45792"/>
          <a:lstStyle/>
          <a:p>
            <a:pPr>
              <a:lnSpc>
                <a:spcPct val="90000"/>
              </a:lnSpc>
            </a:pPr>
            <a:r>
              <a:rPr lang="en-US" altLang="en-US" sz="2800" dirty="0">
                <a:ea typeface="ＭＳ Ｐゴシック" panose="020B0600070205080204" pitchFamily="34" charset="-128"/>
              </a:rPr>
              <a:t>Argon 		</a:t>
            </a:r>
            <a:r>
              <a:rPr lang="en-US" altLang="en-US" sz="2800" dirty="0" err="1">
                <a:ea typeface="ＭＳ Ｐゴシック" panose="020B0600070205080204" pitchFamily="34" charset="-128"/>
              </a:rPr>
              <a:t>Ar</a:t>
            </a:r>
            <a:r>
              <a:rPr lang="en-US" altLang="en-US" sz="2800" dirty="0">
                <a:ea typeface="ＭＳ Ｐゴシック" panose="020B0600070205080204" pitchFamily="34" charset="-128"/>
              </a:rPr>
              <a:t>		353-361, 454, 488, 514nm</a:t>
            </a:r>
          </a:p>
          <a:p>
            <a:pPr>
              <a:lnSpc>
                <a:spcPct val="90000"/>
              </a:lnSpc>
            </a:pPr>
            <a:r>
              <a:rPr lang="en-US" altLang="en-US" sz="2800" dirty="0">
                <a:ea typeface="ＭＳ Ｐゴシック" panose="020B0600070205080204" pitchFamily="34" charset="-128"/>
              </a:rPr>
              <a:t>Violet Diode			380-405 nm</a:t>
            </a:r>
          </a:p>
          <a:p>
            <a:pPr>
              <a:lnSpc>
                <a:spcPct val="90000"/>
              </a:lnSpc>
            </a:pPr>
            <a:r>
              <a:rPr lang="en-US" altLang="en-US" sz="2800" dirty="0">
                <a:ea typeface="ＭＳ Ｐゴシック" panose="020B0600070205080204" pitchFamily="34" charset="-128"/>
              </a:rPr>
              <a:t>Krypton-</a:t>
            </a:r>
            <a:r>
              <a:rPr lang="en-US" altLang="en-US" sz="2800" dirty="0" err="1">
                <a:ea typeface="ＭＳ Ｐゴシック" panose="020B0600070205080204" pitchFamily="34" charset="-128"/>
              </a:rPr>
              <a:t>Ar</a:t>
            </a:r>
            <a:r>
              <a:rPr lang="en-US" altLang="en-US" sz="2800" dirty="0">
                <a:ea typeface="ＭＳ Ｐゴシック" panose="020B0600070205080204" pitchFamily="34" charset="-128"/>
              </a:rPr>
              <a:t>	</a:t>
            </a:r>
            <a:r>
              <a:rPr lang="en-US" altLang="en-US" sz="2400" dirty="0">
                <a:ea typeface="ＭＳ Ｐゴシック" panose="020B0600070205080204" pitchFamily="34" charset="-128"/>
              </a:rPr>
              <a:t>Kr-</a:t>
            </a:r>
            <a:r>
              <a:rPr lang="en-US" altLang="en-US" sz="2400" dirty="0" err="1">
                <a:ea typeface="ＭＳ Ｐゴシック" panose="020B0600070205080204" pitchFamily="34" charset="-128"/>
              </a:rPr>
              <a:t>Ar</a:t>
            </a:r>
            <a:r>
              <a:rPr lang="en-US" altLang="en-US" sz="2400" dirty="0">
                <a:ea typeface="ＭＳ Ｐゴシック" panose="020B0600070205080204" pitchFamily="34" charset="-128"/>
              </a:rPr>
              <a:t>	            </a:t>
            </a:r>
            <a:r>
              <a:rPr lang="en-US" altLang="en-US" sz="2800" dirty="0">
                <a:ea typeface="ＭＳ Ｐゴシック" panose="020B0600070205080204" pitchFamily="34" charset="-128"/>
              </a:rPr>
              <a:t>488, 568, 647nm</a:t>
            </a:r>
          </a:p>
          <a:p>
            <a:pPr>
              <a:lnSpc>
                <a:spcPct val="90000"/>
              </a:lnSpc>
            </a:pPr>
            <a:r>
              <a:rPr lang="en-US" altLang="en-US" sz="2800" dirty="0">
                <a:ea typeface="ＭＳ Ｐゴシック" panose="020B0600070205080204" pitchFamily="34" charset="-128"/>
              </a:rPr>
              <a:t>Helium-Neon	He-Ne	543 nm, 633nm</a:t>
            </a:r>
          </a:p>
          <a:p>
            <a:pPr>
              <a:lnSpc>
                <a:spcPct val="90000"/>
              </a:lnSpc>
            </a:pPr>
            <a:r>
              <a:rPr lang="en-US" altLang="en-US" sz="2800" dirty="0">
                <a:ea typeface="ＭＳ Ｐゴシック" panose="020B0600070205080204" pitchFamily="34" charset="-128"/>
              </a:rPr>
              <a:t>He-Cadmium	He-Cd	325 or/and 441nm</a:t>
            </a:r>
          </a:p>
          <a:p>
            <a:pPr>
              <a:lnSpc>
                <a:spcPct val="90000"/>
              </a:lnSpc>
            </a:pPr>
            <a:r>
              <a:rPr lang="en-US" altLang="en-US" sz="2800" dirty="0">
                <a:ea typeface="ＭＳ Ｐゴシック" panose="020B0600070205080204" pitchFamily="34" charset="-128"/>
              </a:rPr>
              <a:t>Diode – 		(CD)		780nm</a:t>
            </a:r>
          </a:p>
          <a:p>
            <a:pPr>
              <a:lnSpc>
                <a:spcPct val="90000"/>
              </a:lnSpc>
            </a:pPr>
            <a:r>
              <a:rPr lang="en-US" altLang="en-US" sz="2800" dirty="0">
                <a:ea typeface="ＭＳ Ｐゴシック" panose="020B0600070205080204" pitchFamily="34" charset="-128"/>
              </a:rPr>
              <a:t>Diode – 		(DVD)	650nm</a:t>
            </a:r>
          </a:p>
          <a:p>
            <a:pPr>
              <a:lnSpc>
                <a:spcPct val="90000"/>
              </a:lnSpc>
            </a:pPr>
            <a:r>
              <a:rPr lang="en-US" altLang="en-US" sz="2800" dirty="0">
                <a:ea typeface="ＭＳ Ｐゴシック" panose="020B0600070205080204" pitchFamily="34" charset="-128"/>
              </a:rPr>
              <a:t>Diode – 		</a:t>
            </a:r>
            <a:r>
              <a:rPr lang="en-US" altLang="en-US" sz="2400" dirty="0">
                <a:ea typeface="ＭＳ Ｐゴシック" panose="020B0600070205080204" pitchFamily="34" charset="-128"/>
              </a:rPr>
              <a:t>(Blu-Ray)</a:t>
            </a:r>
            <a:r>
              <a:rPr lang="en-US" altLang="en-US" sz="2800" dirty="0">
                <a:ea typeface="ＭＳ Ｐゴシック" panose="020B0600070205080204" pitchFamily="34" charset="-128"/>
              </a:rPr>
              <a:t>	405nm</a:t>
            </a:r>
          </a:p>
          <a:p>
            <a:pPr>
              <a:lnSpc>
                <a:spcPct val="90000"/>
              </a:lnSpc>
            </a:pPr>
            <a:r>
              <a:rPr lang="en-US" altLang="en-US" sz="2800" dirty="0">
                <a:ea typeface="ＭＳ Ｐゴシック" panose="020B0600070205080204" pitchFamily="34" charset="-128"/>
              </a:rPr>
              <a:t>Solid-State			Many wavelengths</a:t>
            </a:r>
          </a:p>
          <a:p>
            <a:pPr>
              <a:lnSpc>
                <a:spcPct val="90000"/>
              </a:lnSpc>
              <a:buFontTx/>
              <a:buNone/>
            </a:pPr>
            <a:endParaRPr lang="en-US" altLang="en-US" sz="1600" dirty="0">
              <a:ea typeface="ＭＳ Ｐゴシック" panose="020B0600070205080204" pitchFamily="34" charset="-128"/>
            </a:endParaRPr>
          </a:p>
          <a:p>
            <a:pPr>
              <a:lnSpc>
                <a:spcPct val="90000"/>
              </a:lnSpc>
              <a:buFontTx/>
              <a:buNone/>
            </a:pPr>
            <a:endParaRPr lang="en-US" altLang="en-US" sz="1800" dirty="0">
              <a:ea typeface="ＭＳ Ｐゴシック" panose="020B0600070205080204" pitchFamily="34" charset="-128"/>
            </a:endParaRPr>
          </a:p>
        </p:txBody>
      </p:sp>
      <p:sp>
        <p:nvSpPr>
          <p:cNvPr id="27651" name="Rectangle 4">
            <a:extLst>
              <a:ext uri="{FF2B5EF4-FFF2-40B4-BE49-F238E27FC236}">
                <a16:creationId xmlns:a16="http://schemas.microsoft.com/office/drawing/2014/main" id="{3866E34E-9BA5-FB48-8A08-BD0EC3EF7A93}"/>
              </a:ext>
            </a:extLst>
          </p:cNvPr>
          <p:cNvSpPr>
            <a:spLocks noChangeArrowheads="1"/>
          </p:cNvSpPr>
          <p:nvPr/>
        </p:nvSpPr>
        <p:spPr bwMode="auto">
          <a:xfrm>
            <a:off x="749300" y="1147763"/>
            <a:ext cx="69596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221" tIns="45792" rIns="93221" bIns="45792">
            <a:spAutoFit/>
          </a:bodyPr>
          <a:lstStyle>
            <a:lvl1pPr defTabSz="941388">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41388">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41388">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3300" b="1" i="0"/>
              <a:t>Laser		Abbrev.	Excitation Lines</a:t>
            </a:r>
          </a:p>
        </p:txBody>
      </p:sp>
      <p:sp>
        <p:nvSpPr>
          <p:cNvPr id="27652" name="Line 5">
            <a:extLst>
              <a:ext uri="{FF2B5EF4-FFF2-40B4-BE49-F238E27FC236}">
                <a16:creationId xmlns:a16="http://schemas.microsoft.com/office/drawing/2014/main" id="{F0EA58B1-17CA-F343-BBE5-B039872BB688}"/>
              </a:ext>
            </a:extLst>
          </p:cNvPr>
          <p:cNvSpPr>
            <a:spLocks noChangeShapeType="1"/>
          </p:cNvSpPr>
          <p:nvPr/>
        </p:nvSpPr>
        <p:spPr bwMode="auto">
          <a:xfrm flipV="1">
            <a:off x="-1588" y="1730375"/>
            <a:ext cx="9166226" cy="25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3" name="Line 6">
            <a:extLst>
              <a:ext uri="{FF2B5EF4-FFF2-40B4-BE49-F238E27FC236}">
                <a16:creationId xmlns:a16="http://schemas.microsoft.com/office/drawing/2014/main" id="{C1BE7E2D-C727-0244-B1DE-943A45A0C490}"/>
              </a:ext>
            </a:extLst>
          </p:cNvPr>
          <p:cNvSpPr>
            <a:spLocks noChangeShapeType="1"/>
          </p:cNvSpPr>
          <p:nvPr/>
        </p:nvSpPr>
        <p:spPr bwMode="auto">
          <a:xfrm>
            <a:off x="2974975" y="1730375"/>
            <a:ext cx="9525" cy="4527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4" name="Line 7">
            <a:extLst>
              <a:ext uri="{FF2B5EF4-FFF2-40B4-BE49-F238E27FC236}">
                <a16:creationId xmlns:a16="http://schemas.microsoft.com/office/drawing/2014/main" id="{939FB937-4D2A-D34B-821E-0D97A990E67A}"/>
              </a:ext>
            </a:extLst>
          </p:cNvPr>
          <p:cNvSpPr>
            <a:spLocks noChangeShapeType="1"/>
          </p:cNvSpPr>
          <p:nvPr/>
        </p:nvSpPr>
        <p:spPr bwMode="auto">
          <a:xfrm flipH="1">
            <a:off x="4541838" y="1751013"/>
            <a:ext cx="7937" cy="44751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5" name="Line 8">
            <a:extLst>
              <a:ext uri="{FF2B5EF4-FFF2-40B4-BE49-F238E27FC236}">
                <a16:creationId xmlns:a16="http://schemas.microsoft.com/office/drawing/2014/main" id="{CD8708FF-AB8D-844C-9CBC-171C405622DB}"/>
              </a:ext>
            </a:extLst>
          </p:cNvPr>
          <p:cNvSpPr>
            <a:spLocks noChangeShapeType="1"/>
          </p:cNvSpPr>
          <p:nvPr/>
        </p:nvSpPr>
        <p:spPr bwMode="auto">
          <a:xfrm flipV="1">
            <a:off x="-147638" y="6257925"/>
            <a:ext cx="9480551" cy="127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6" name="Rectangle 9">
            <a:extLst>
              <a:ext uri="{FF2B5EF4-FFF2-40B4-BE49-F238E27FC236}">
                <a16:creationId xmlns:a16="http://schemas.microsoft.com/office/drawing/2014/main" id="{120EBF0C-9669-8C43-82B6-A10564D40BAA}"/>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7657" name="Text Box 10">
            <a:extLst>
              <a:ext uri="{FF2B5EF4-FFF2-40B4-BE49-F238E27FC236}">
                <a16:creationId xmlns:a16="http://schemas.microsoft.com/office/drawing/2014/main" id="{7FCAD7F9-B21B-E94C-849F-220127D8622E}"/>
              </a:ext>
            </a:extLst>
          </p:cNvPr>
          <p:cNvSpPr txBox="1">
            <a:spLocks noChangeArrowheads="1"/>
          </p:cNvSpPr>
          <p:nvPr/>
        </p:nvSpPr>
        <p:spPr bwMode="auto">
          <a:xfrm>
            <a:off x="130175" y="6307138"/>
            <a:ext cx="5472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buFontTx/>
              <a:buNone/>
            </a:pPr>
            <a:r>
              <a:rPr lang="en-US" altLang="en-US" sz="1200" i="0"/>
              <a:t>(He-Cd light difficult to get 325 nm band through some optical systems – need quartz)</a:t>
            </a:r>
          </a:p>
          <a:p>
            <a:pPr>
              <a:spcBef>
                <a:spcPct val="0"/>
              </a:spcBef>
              <a:buSzTx/>
              <a:buFontTx/>
              <a:buNone/>
            </a:pPr>
            <a:endParaRPr lang="en-US" altLang="en-US" sz="1200"/>
          </a:p>
        </p:txBody>
      </p:sp>
      <p:sp>
        <p:nvSpPr>
          <p:cNvPr id="27658" name="Rectangle 1">
            <a:extLst>
              <a:ext uri="{FF2B5EF4-FFF2-40B4-BE49-F238E27FC236}">
                <a16:creationId xmlns:a16="http://schemas.microsoft.com/office/drawing/2014/main" id="{66A76773-09CA-7A40-965D-A8FDE5D18013}"/>
              </a:ext>
            </a:extLst>
          </p:cNvPr>
          <p:cNvSpPr>
            <a:spLocks noChangeArrowheads="1"/>
          </p:cNvSpPr>
          <p:nvPr/>
        </p:nvSpPr>
        <p:spPr bwMode="auto">
          <a:xfrm>
            <a:off x="4797425" y="1755775"/>
            <a:ext cx="1444625" cy="569913"/>
          </a:xfrm>
          <a:prstGeom prst="rect">
            <a:avLst/>
          </a:prstGeom>
          <a:noFill/>
          <a:ln w="38100">
            <a:solidFill>
              <a:srgbClr val="FC628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7659" name="Rectangle 11">
            <a:extLst>
              <a:ext uri="{FF2B5EF4-FFF2-40B4-BE49-F238E27FC236}">
                <a16:creationId xmlns:a16="http://schemas.microsoft.com/office/drawing/2014/main" id="{4063EC9E-1173-A54A-94DA-183288C3DDCA}"/>
              </a:ext>
            </a:extLst>
          </p:cNvPr>
          <p:cNvSpPr>
            <a:spLocks noChangeArrowheads="1"/>
          </p:cNvSpPr>
          <p:nvPr/>
        </p:nvSpPr>
        <p:spPr bwMode="auto">
          <a:xfrm>
            <a:off x="4797425" y="3624263"/>
            <a:ext cx="722313" cy="569912"/>
          </a:xfrm>
          <a:prstGeom prst="rect">
            <a:avLst/>
          </a:prstGeom>
          <a:noFill/>
          <a:ln w="38100">
            <a:solidFill>
              <a:srgbClr val="FC628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3" name="Rectangle 11">
            <a:extLst>
              <a:ext uri="{FF2B5EF4-FFF2-40B4-BE49-F238E27FC236}">
                <a16:creationId xmlns:a16="http://schemas.microsoft.com/office/drawing/2014/main" id="{99DC5D22-36D1-D242-A06D-29DACAEDA457}"/>
              </a:ext>
            </a:extLst>
          </p:cNvPr>
          <p:cNvSpPr>
            <a:spLocks noChangeArrowheads="1"/>
          </p:cNvSpPr>
          <p:nvPr/>
        </p:nvSpPr>
        <p:spPr bwMode="auto">
          <a:xfrm>
            <a:off x="5503068" y="2314575"/>
            <a:ext cx="722313" cy="569912"/>
          </a:xfrm>
          <a:prstGeom prst="rect">
            <a:avLst/>
          </a:prstGeom>
          <a:noFill/>
          <a:ln w="38100">
            <a:solidFill>
              <a:srgbClr val="FC628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0088A2C4-C274-5A45-9DCF-1443BA0B9051}"/>
              </a:ext>
            </a:extLst>
          </p:cNvPr>
          <p:cNvSpPr>
            <a:spLocks noGrp="1" noChangeArrowheads="1"/>
          </p:cNvSpPr>
          <p:nvPr>
            <p:ph type="title"/>
          </p:nvPr>
        </p:nvSpPr>
        <p:spPr>
          <a:xfrm>
            <a:off x="1117600" y="0"/>
            <a:ext cx="6908800" cy="1143000"/>
          </a:xfrm>
        </p:spPr>
        <p:txBody>
          <a:bodyPr/>
          <a:lstStyle/>
          <a:p>
            <a:r>
              <a:rPr lang="en-US" altLang="en-US">
                <a:ea typeface="ＭＳ Ｐゴシック" panose="020B0600070205080204" pitchFamily="34" charset="-128"/>
              </a:rPr>
              <a:t>Arc Lamp Excitation Spectra</a:t>
            </a:r>
          </a:p>
        </p:txBody>
      </p:sp>
      <p:sp>
        <p:nvSpPr>
          <p:cNvPr id="29698" name="Rectangle 3">
            <a:extLst>
              <a:ext uri="{FF2B5EF4-FFF2-40B4-BE49-F238E27FC236}">
                <a16:creationId xmlns:a16="http://schemas.microsoft.com/office/drawing/2014/main" id="{22C4BB43-5463-4242-B922-1D9FB3507018}"/>
              </a:ext>
            </a:extLst>
          </p:cNvPr>
          <p:cNvSpPr>
            <a:spLocks noChangeArrowheads="1"/>
          </p:cNvSpPr>
          <p:nvPr/>
        </p:nvSpPr>
        <p:spPr bwMode="auto">
          <a:xfrm>
            <a:off x="973138" y="1666875"/>
            <a:ext cx="6554787" cy="4467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9699" name="Line 4">
            <a:extLst>
              <a:ext uri="{FF2B5EF4-FFF2-40B4-BE49-F238E27FC236}">
                <a16:creationId xmlns:a16="http://schemas.microsoft.com/office/drawing/2014/main" id="{E490C236-7219-AD46-B6CD-5DB30F992386}"/>
              </a:ext>
            </a:extLst>
          </p:cNvPr>
          <p:cNvSpPr>
            <a:spLocks noChangeShapeType="1"/>
          </p:cNvSpPr>
          <p:nvPr/>
        </p:nvSpPr>
        <p:spPr bwMode="auto">
          <a:xfrm>
            <a:off x="984250" y="41814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0" name="Line 5">
            <a:extLst>
              <a:ext uri="{FF2B5EF4-FFF2-40B4-BE49-F238E27FC236}">
                <a16:creationId xmlns:a16="http://schemas.microsoft.com/office/drawing/2014/main" id="{44605683-BB53-0749-8A52-3FB285D82DFE}"/>
              </a:ext>
            </a:extLst>
          </p:cNvPr>
          <p:cNvSpPr>
            <a:spLocks noChangeShapeType="1"/>
          </p:cNvSpPr>
          <p:nvPr/>
        </p:nvSpPr>
        <p:spPr bwMode="auto">
          <a:xfrm>
            <a:off x="992188" y="5278438"/>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Line 6">
            <a:extLst>
              <a:ext uri="{FF2B5EF4-FFF2-40B4-BE49-F238E27FC236}">
                <a16:creationId xmlns:a16="http://schemas.microsoft.com/office/drawing/2014/main" id="{A5AC9240-3636-1741-9BA2-B7E5DF3AC983}"/>
              </a:ext>
            </a:extLst>
          </p:cNvPr>
          <p:cNvSpPr>
            <a:spLocks noChangeShapeType="1"/>
          </p:cNvSpPr>
          <p:nvPr/>
        </p:nvSpPr>
        <p:spPr bwMode="auto">
          <a:xfrm>
            <a:off x="984250" y="30130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2" name="Line 7">
            <a:extLst>
              <a:ext uri="{FF2B5EF4-FFF2-40B4-BE49-F238E27FC236}">
                <a16:creationId xmlns:a16="http://schemas.microsoft.com/office/drawing/2014/main" id="{B62DA61C-A8D4-6447-BBC7-04F7DE408A5D}"/>
              </a:ext>
            </a:extLst>
          </p:cNvPr>
          <p:cNvSpPr>
            <a:spLocks noChangeShapeType="1"/>
          </p:cNvSpPr>
          <p:nvPr/>
        </p:nvSpPr>
        <p:spPr bwMode="auto">
          <a:xfrm>
            <a:off x="992188" y="1946275"/>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3" name="Rectangle 8">
            <a:extLst>
              <a:ext uri="{FF2B5EF4-FFF2-40B4-BE49-F238E27FC236}">
                <a16:creationId xmlns:a16="http://schemas.microsoft.com/office/drawing/2014/main" id="{8AACB2BE-28D4-B941-914B-26B360ECFDAE}"/>
              </a:ext>
            </a:extLst>
          </p:cNvPr>
          <p:cNvSpPr>
            <a:spLocks noChangeArrowheads="1"/>
          </p:cNvSpPr>
          <p:nvPr/>
        </p:nvSpPr>
        <p:spPr bwMode="auto">
          <a:xfrm rot="-5400000">
            <a:off x="-1411288" y="3556001"/>
            <a:ext cx="39084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Irradiance at 0.5 m (mW m</a:t>
            </a:r>
            <a:r>
              <a:rPr lang="en-US" altLang="en-US" sz="2000" b="1" i="0" baseline="30000"/>
              <a:t>-2 </a:t>
            </a:r>
            <a:r>
              <a:rPr lang="en-US" altLang="en-US" sz="2000" b="1" i="0"/>
              <a:t>nm</a:t>
            </a:r>
            <a:r>
              <a:rPr lang="en-US" altLang="en-US" sz="2000" b="1" i="0" baseline="30000"/>
              <a:t>-1</a:t>
            </a:r>
            <a:r>
              <a:rPr lang="en-US" altLang="en-US" sz="2000" b="1" i="0"/>
              <a:t>)</a:t>
            </a:r>
          </a:p>
        </p:txBody>
      </p:sp>
      <p:sp>
        <p:nvSpPr>
          <p:cNvPr id="29704" name="Rectangle 9">
            <a:extLst>
              <a:ext uri="{FF2B5EF4-FFF2-40B4-BE49-F238E27FC236}">
                <a16:creationId xmlns:a16="http://schemas.microsoft.com/office/drawing/2014/main" id="{6AE1807B-6DB2-614D-B3F4-40E46DA01326}"/>
              </a:ext>
            </a:extLst>
          </p:cNvPr>
          <p:cNvSpPr>
            <a:spLocks noChangeArrowheads="1"/>
          </p:cNvSpPr>
          <p:nvPr/>
        </p:nvSpPr>
        <p:spPr bwMode="auto">
          <a:xfrm>
            <a:off x="590550" y="5089525"/>
            <a:ext cx="469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r>
              <a:rPr lang="en-US" altLang="en-US" sz="1600" b="1" i="0" baseline="30000">
                <a:latin typeface="Symbol" pitchFamily="2" charset="2"/>
              </a:rPr>
              <a:t></a:t>
            </a:r>
          </a:p>
        </p:txBody>
      </p:sp>
      <p:sp>
        <p:nvSpPr>
          <p:cNvPr id="29705" name="Rectangle 10">
            <a:extLst>
              <a:ext uri="{FF2B5EF4-FFF2-40B4-BE49-F238E27FC236}">
                <a16:creationId xmlns:a16="http://schemas.microsoft.com/office/drawing/2014/main" id="{AA362E52-297C-604D-B1C8-BFF2853ED49F}"/>
              </a:ext>
            </a:extLst>
          </p:cNvPr>
          <p:cNvSpPr>
            <a:spLocks noChangeArrowheads="1"/>
          </p:cNvSpPr>
          <p:nvPr/>
        </p:nvSpPr>
        <p:spPr bwMode="auto">
          <a:xfrm>
            <a:off x="579438" y="2874963"/>
            <a:ext cx="4048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r>
              <a:rPr lang="en-US" altLang="en-US" sz="1600" b="1" i="0" baseline="30000">
                <a:latin typeface="Symbol" pitchFamily="2" charset="2"/>
              </a:rPr>
              <a:t></a:t>
            </a:r>
          </a:p>
        </p:txBody>
      </p:sp>
      <p:sp>
        <p:nvSpPr>
          <p:cNvPr id="29706" name="Rectangle 11">
            <a:extLst>
              <a:ext uri="{FF2B5EF4-FFF2-40B4-BE49-F238E27FC236}">
                <a16:creationId xmlns:a16="http://schemas.microsoft.com/office/drawing/2014/main" id="{058EAE27-1472-1D40-8FE8-B85B2808663C}"/>
              </a:ext>
            </a:extLst>
          </p:cNvPr>
          <p:cNvSpPr>
            <a:spLocks noChangeArrowheads="1"/>
          </p:cNvSpPr>
          <p:nvPr/>
        </p:nvSpPr>
        <p:spPr bwMode="auto">
          <a:xfrm>
            <a:off x="571500" y="1747838"/>
            <a:ext cx="403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r>
              <a:rPr lang="en-US" altLang="en-US" sz="1600" b="1" i="0" baseline="30000">
                <a:latin typeface="Symbol" pitchFamily="2" charset="2"/>
              </a:rPr>
              <a:t></a:t>
            </a:r>
          </a:p>
        </p:txBody>
      </p:sp>
      <p:sp>
        <p:nvSpPr>
          <p:cNvPr id="29707" name="Rectangle 12">
            <a:extLst>
              <a:ext uri="{FF2B5EF4-FFF2-40B4-BE49-F238E27FC236}">
                <a16:creationId xmlns:a16="http://schemas.microsoft.com/office/drawing/2014/main" id="{30F58BD3-DA3B-464F-8D41-F0CACCD14A7C}"/>
              </a:ext>
            </a:extLst>
          </p:cNvPr>
          <p:cNvSpPr>
            <a:spLocks noChangeArrowheads="1"/>
          </p:cNvSpPr>
          <p:nvPr/>
        </p:nvSpPr>
        <p:spPr bwMode="auto">
          <a:xfrm>
            <a:off x="706438" y="3941763"/>
            <a:ext cx="2524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a:t>
            </a:r>
          </a:p>
        </p:txBody>
      </p:sp>
      <p:sp>
        <p:nvSpPr>
          <p:cNvPr id="29708" name="Line 13">
            <a:extLst>
              <a:ext uri="{FF2B5EF4-FFF2-40B4-BE49-F238E27FC236}">
                <a16:creationId xmlns:a16="http://schemas.microsoft.com/office/drawing/2014/main" id="{89DEC155-A929-CB48-87F9-67B7B95F607E}"/>
              </a:ext>
            </a:extLst>
          </p:cNvPr>
          <p:cNvSpPr>
            <a:spLocks noChangeShapeType="1"/>
          </p:cNvSpPr>
          <p:nvPr/>
        </p:nvSpPr>
        <p:spPr bwMode="auto">
          <a:xfrm>
            <a:off x="2792413" y="1657350"/>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9" name="Line 14">
            <a:extLst>
              <a:ext uri="{FF2B5EF4-FFF2-40B4-BE49-F238E27FC236}">
                <a16:creationId xmlns:a16="http://schemas.microsoft.com/office/drawing/2014/main" id="{8CF2433B-C22B-8E40-8DD1-1579715D587D}"/>
              </a:ext>
            </a:extLst>
          </p:cNvPr>
          <p:cNvSpPr>
            <a:spLocks noChangeShapeType="1"/>
          </p:cNvSpPr>
          <p:nvPr/>
        </p:nvSpPr>
        <p:spPr bwMode="auto">
          <a:xfrm>
            <a:off x="4572000" y="1697038"/>
            <a:ext cx="0" cy="4478337"/>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0" name="Line 15">
            <a:extLst>
              <a:ext uri="{FF2B5EF4-FFF2-40B4-BE49-F238E27FC236}">
                <a16:creationId xmlns:a16="http://schemas.microsoft.com/office/drawing/2014/main" id="{E1723F52-57CF-4E4C-A95E-BE689EEB357F}"/>
              </a:ext>
            </a:extLst>
          </p:cNvPr>
          <p:cNvSpPr>
            <a:spLocks noChangeShapeType="1"/>
          </p:cNvSpPr>
          <p:nvPr/>
        </p:nvSpPr>
        <p:spPr bwMode="auto">
          <a:xfrm>
            <a:off x="6396038" y="169862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1" name="Freeform 16">
            <a:extLst>
              <a:ext uri="{FF2B5EF4-FFF2-40B4-BE49-F238E27FC236}">
                <a16:creationId xmlns:a16="http://schemas.microsoft.com/office/drawing/2014/main" id="{A6DD12C2-3DAA-F14C-BFBD-E7F391267A5D}"/>
              </a:ext>
            </a:extLst>
          </p:cNvPr>
          <p:cNvSpPr>
            <a:spLocks/>
          </p:cNvSpPr>
          <p:nvPr/>
        </p:nvSpPr>
        <p:spPr bwMode="auto">
          <a:xfrm>
            <a:off x="968375" y="1752600"/>
            <a:ext cx="6396038" cy="2419350"/>
          </a:xfrm>
          <a:custGeom>
            <a:avLst/>
            <a:gdLst>
              <a:gd name="T0" fmla="*/ 2147483646 w 4533"/>
              <a:gd name="T1" fmla="*/ 2147483646 h 1524"/>
              <a:gd name="T2" fmla="*/ 2147483646 w 4533"/>
              <a:gd name="T3" fmla="*/ 2147483646 h 1524"/>
              <a:gd name="T4" fmla="*/ 2147483646 w 4533"/>
              <a:gd name="T5" fmla="*/ 2147483646 h 1524"/>
              <a:gd name="T6" fmla="*/ 2147483646 w 4533"/>
              <a:gd name="T7" fmla="*/ 2147483646 h 1524"/>
              <a:gd name="T8" fmla="*/ 2147483646 w 4533"/>
              <a:gd name="T9" fmla="*/ 2147483646 h 1524"/>
              <a:gd name="T10" fmla="*/ 2147483646 w 4533"/>
              <a:gd name="T11" fmla="*/ 2147483646 h 1524"/>
              <a:gd name="T12" fmla="*/ 2147483646 w 4533"/>
              <a:gd name="T13" fmla="*/ 2147483646 h 1524"/>
              <a:gd name="T14" fmla="*/ 2147483646 w 4533"/>
              <a:gd name="T15" fmla="*/ 2147483646 h 1524"/>
              <a:gd name="T16" fmla="*/ 2147483646 w 4533"/>
              <a:gd name="T17" fmla="*/ 2147483646 h 1524"/>
              <a:gd name="T18" fmla="*/ 2147483646 w 4533"/>
              <a:gd name="T19" fmla="*/ 2147483646 h 1524"/>
              <a:gd name="T20" fmla="*/ 2147483646 w 4533"/>
              <a:gd name="T21" fmla="*/ 2147483646 h 1524"/>
              <a:gd name="T22" fmla="*/ 2147483646 w 4533"/>
              <a:gd name="T23" fmla="*/ 2147483646 h 1524"/>
              <a:gd name="T24" fmla="*/ 2147483646 w 4533"/>
              <a:gd name="T25" fmla="*/ 2147483646 h 1524"/>
              <a:gd name="T26" fmla="*/ 2147483646 w 4533"/>
              <a:gd name="T27" fmla="*/ 2147483646 h 1524"/>
              <a:gd name="T28" fmla="*/ 2147483646 w 4533"/>
              <a:gd name="T29" fmla="*/ 2147483646 h 1524"/>
              <a:gd name="T30" fmla="*/ 2147483646 w 4533"/>
              <a:gd name="T31" fmla="*/ 2147483646 h 1524"/>
              <a:gd name="T32" fmla="*/ 2147483646 w 4533"/>
              <a:gd name="T33" fmla="*/ 2147483646 h 1524"/>
              <a:gd name="T34" fmla="*/ 2147483646 w 4533"/>
              <a:gd name="T35" fmla="*/ 2147483646 h 1524"/>
              <a:gd name="T36" fmla="*/ 2147483646 w 4533"/>
              <a:gd name="T37" fmla="*/ 2147483646 h 1524"/>
              <a:gd name="T38" fmla="*/ 2147483646 w 4533"/>
              <a:gd name="T39" fmla="*/ 2147483646 h 1524"/>
              <a:gd name="T40" fmla="*/ 2147483646 w 4533"/>
              <a:gd name="T41" fmla="*/ 2147483646 h 1524"/>
              <a:gd name="T42" fmla="*/ 2147483646 w 4533"/>
              <a:gd name="T43" fmla="*/ 2147483646 h 1524"/>
              <a:gd name="T44" fmla="*/ 2147483646 w 4533"/>
              <a:gd name="T45" fmla="*/ 2147483646 h 1524"/>
              <a:gd name="T46" fmla="*/ 2147483646 w 4533"/>
              <a:gd name="T47" fmla="*/ 2147483646 h 1524"/>
              <a:gd name="T48" fmla="*/ 2147483646 w 4533"/>
              <a:gd name="T49" fmla="*/ 2147483646 h 1524"/>
              <a:gd name="T50" fmla="*/ 2147483646 w 4533"/>
              <a:gd name="T51" fmla="*/ 2147483646 h 1524"/>
              <a:gd name="T52" fmla="*/ 2147483646 w 4533"/>
              <a:gd name="T53" fmla="*/ 2147483646 h 1524"/>
              <a:gd name="T54" fmla="*/ 2147483646 w 4533"/>
              <a:gd name="T55" fmla="*/ 2147483646 h 1524"/>
              <a:gd name="T56" fmla="*/ 2147483646 w 4533"/>
              <a:gd name="T57" fmla="*/ 2147483646 h 1524"/>
              <a:gd name="T58" fmla="*/ 2147483646 w 4533"/>
              <a:gd name="T59" fmla="*/ 2147483646 h 1524"/>
              <a:gd name="T60" fmla="*/ 2147483646 w 4533"/>
              <a:gd name="T61" fmla="*/ 2147483646 h 1524"/>
              <a:gd name="T62" fmla="*/ 2147483646 w 4533"/>
              <a:gd name="T63" fmla="*/ 0 h 1524"/>
              <a:gd name="T64" fmla="*/ 2147483646 w 4533"/>
              <a:gd name="T65" fmla="*/ 2147483646 h 1524"/>
              <a:gd name="T66" fmla="*/ 2147483646 w 4533"/>
              <a:gd name="T67" fmla="*/ 2147483646 h 1524"/>
              <a:gd name="T68" fmla="*/ 2147483646 w 4533"/>
              <a:gd name="T69" fmla="*/ 2147483646 h 15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533" h="1524">
                <a:moveTo>
                  <a:pt x="0" y="1523"/>
                </a:moveTo>
                <a:lnTo>
                  <a:pt x="256" y="1370"/>
                </a:lnTo>
                <a:lnTo>
                  <a:pt x="512" y="1190"/>
                </a:lnTo>
                <a:lnTo>
                  <a:pt x="717" y="1030"/>
                </a:lnTo>
                <a:lnTo>
                  <a:pt x="922" y="870"/>
                </a:lnTo>
                <a:lnTo>
                  <a:pt x="1069" y="781"/>
                </a:lnTo>
                <a:lnTo>
                  <a:pt x="1172" y="742"/>
                </a:lnTo>
                <a:lnTo>
                  <a:pt x="1312" y="698"/>
                </a:lnTo>
                <a:lnTo>
                  <a:pt x="1517" y="678"/>
                </a:lnTo>
                <a:lnTo>
                  <a:pt x="1620" y="678"/>
                </a:lnTo>
                <a:lnTo>
                  <a:pt x="1664" y="634"/>
                </a:lnTo>
                <a:lnTo>
                  <a:pt x="1703" y="685"/>
                </a:lnTo>
                <a:lnTo>
                  <a:pt x="1748" y="589"/>
                </a:lnTo>
                <a:lnTo>
                  <a:pt x="1786" y="557"/>
                </a:lnTo>
                <a:lnTo>
                  <a:pt x="1805" y="518"/>
                </a:lnTo>
                <a:lnTo>
                  <a:pt x="1850" y="557"/>
                </a:lnTo>
                <a:lnTo>
                  <a:pt x="1869" y="608"/>
                </a:lnTo>
                <a:lnTo>
                  <a:pt x="1914" y="646"/>
                </a:lnTo>
                <a:lnTo>
                  <a:pt x="1946" y="672"/>
                </a:lnTo>
                <a:lnTo>
                  <a:pt x="2016" y="659"/>
                </a:lnTo>
                <a:lnTo>
                  <a:pt x="2119" y="685"/>
                </a:lnTo>
                <a:lnTo>
                  <a:pt x="2298" y="717"/>
                </a:lnTo>
                <a:lnTo>
                  <a:pt x="2471" y="704"/>
                </a:lnTo>
                <a:lnTo>
                  <a:pt x="2644" y="723"/>
                </a:lnTo>
                <a:lnTo>
                  <a:pt x="2720" y="704"/>
                </a:lnTo>
                <a:lnTo>
                  <a:pt x="2810" y="704"/>
                </a:lnTo>
                <a:lnTo>
                  <a:pt x="2925" y="666"/>
                </a:lnTo>
                <a:lnTo>
                  <a:pt x="2976" y="717"/>
                </a:lnTo>
                <a:lnTo>
                  <a:pt x="3053" y="640"/>
                </a:lnTo>
                <a:lnTo>
                  <a:pt x="3060" y="595"/>
                </a:lnTo>
                <a:lnTo>
                  <a:pt x="3136" y="653"/>
                </a:lnTo>
                <a:lnTo>
                  <a:pt x="3168" y="704"/>
                </a:lnTo>
                <a:lnTo>
                  <a:pt x="3239" y="698"/>
                </a:lnTo>
                <a:lnTo>
                  <a:pt x="3290" y="659"/>
                </a:lnTo>
                <a:lnTo>
                  <a:pt x="3328" y="474"/>
                </a:lnTo>
                <a:lnTo>
                  <a:pt x="3373" y="390"/>
                </a:lnTo>
                <a:lnTo>
                  <a:pt x="3424" y="474"/>
                </a:lnTo>
                <a:lnTo>
                  <a:pt x="3431" y="557"/>
                </a:lnTo>
                <a:lnTo>
                  <a:pt x="3463" y="646"/>
                </a:lnTo>
                <a:lnTo>
                  <a:pt x="3488" y="685"/>
                </a:lnTo>
                <a:lnTo>
                  <a:pt x="3540" y="698"/>
                </a:lnTo>
                <a:lnTo>
                  <a:pt x="3629" y="723"/>
                </a:lnTo>
                <a:lnTo>
                  <a:pt x="3687" y="710"/>
                </a:lnTo>
                <a:lnTo>
                  <a:pt x="3770" y="672"/>
                </a:lnTo>
                <a:lnTo>
                  <a:pt x="3834" y="646"/>
                </a:lnTo>
                <a:lnTo>
                  <a:pt x="3866" y="557"/>
                </a:lnTo>
                <a:lnTo>
                  <a:pt x="3879" y="442"/>
                </a:lnTo>
                <a:lnTo>
                  <a:pt x="3885" y="358"/>
                </a:lnTo>
                <a:lnTo>
                  <a:pt x="3904" y="109"/>
                </a:lnTo>
                <a:lnTo>
                  <a:pt x="3962" y="160"/>
                </a:lnTo>
                <a:lnTo>
                  <a:pt x="4007" y="320"/>
                </a:lnTo>
                <a:lnTo>
                  <a:pt x="4020" y="486"/>
                </a:lnTo>
                <a:lnTo>
                  <a:pt x="4064" y="627"/>
                </a:lnTo>
                <a:lnTo>
                  <a:pt x="4128" y="723"/>
                </a:lnTo>
                <a:lnTo>
                  <a:pt x="4205" y="691"/>
                </a:lnTo>
                <a:lnTo>
                  <a:pt x="4295" y="646"/>
                </a:lnTo>
                <a:lnTo>
                  <a:pt x="4314" y="608"/>
                </a:lnTo>
                <a:lnTo>
                  <a:pt x="4346" y="525"/>
                </a:lnTo>
                <a:lnTo>
                  <a:pt x="4384" y="480"/>
                </a:lnTo>
                <a:lnTo>
                  <a:pt x="4384" y="346"/>
                </a:lnTo>
                <a:lnTo>
                  <a:pt x="4404" y="186"/>
                </a:lnTo>
                <a:lnTo>
                  <a:pt x="4404" y="128"/>
                </a:lnTo>
                <a:lnTo>
                  <a:pt x="4404" y="77"/>
                </a:lnTo>
                <a:lnTo>
                  <a:pt x="4423" y="0"/>
                </a:lnTo>
                <a:lnTo>
                  <a:pt x="4442" y="32"/>
                </a:lnTo>
                <a:lnTo>
                  <a:pt x="4448" y="186"/>
                </a:lnTo>
                <a:lnTo>
                  <a:pt x="4461" y="352"/>
                </a:lnTo>
                <a:lnTo>
                  <a:pt x="4474" y="454"/>
                </a:lnTo>
                <a:lnTo>
                  <a:pt x="4487" y="557"/>
                </a:lnTo>
                <a:lnTo>
                  <a:pt x="4500" y="634"/>
                </a:lnTo>
                <a:lnTo>
                  <a:pt x="4532" y="659"/>
                </a:lnTo>
              </a:path>
            </a:pathLst>
          </a:custGeom>
          <a:noFill/>
          <a:ln w="19050" cap="rnd"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2" name="Freeform 17">
            <a:extLst>
              <a:ext uri="{FF2B5EF4-FFF2-40B4-BE49-F238E27FC236}">
                <a16:creationId xmlns:a16="http://schemas.microsoft.com/office/drawing/2014/main" id="{9CA241CE-4E50-3C4C-B60C-F39328A51D1E}"/>
              </a:ext>
            </a:extLst>
          </p:cNvPr>
          <p:cNvSpPr>
            <a:spLocks/>
          </p:cNvSpPr>
          <p:nvPr/>
        </p:nvSpPr>
        <p:spPr bwMode="auto">
          <a:xfrm>
            <a:off x="1230313" y="1701800"/>
            <a:ext cx="6278562" cy="4451350"/>
          </a:xfrm>
          <a:custGeom>
            <a:avLst/>
            <a:gdLst>
              <a:gd name="T0" fmla="*/ 2147483646 w 4449"/>
              <a:gd name="T1" fmla="*/ 2147483646 h 2804"/>
              <a:gd name="T2" fmla="*/ 2147483646 w 4449"/>
              <a:gd name="T3" fmla="*/ 2147483646 h 2804"/>
              <a:gd name="T4" fmla="*/ 2147483646 w 4449"/>
              <a:gd name="T5" fmla="*/ 2147483646 h 2804"/>
              <a:gd name="T6" fmla="*/ 2147483646 w 4449"/>
              <a:gd name="T7" fmla="*/ 2147483646 h 2804"/>
              <a:gd name="T8" fmla="*/ 2147483646 w 4449"/>
              <a:gd name="T9" fmla="*/ 2147483646 h 2804"/>
              <a:gd name="T10" fmla="*/ 2147483646 w 4449"/>
              <a:gd name="T11" fmla="*/ 2147483646 h 2804"/>
              <a:gd name="T12" fmla="*/ 2147483646 w 4449"/>
              <a:gd name="T13" fmla="*/ 2147483646 h 2804"/>
              <a:gd name="T14" fmla="*/ 2147483646 w 4449"/>
              <a:gd name="T15" fmla="*/ 2147483646 h 2804"/>
              <a:gd name="T16" fmla="*/ 2147483646 w 4449"/>
              <a:gd name="T17" fmla="*/ 2147483646 h 2804"/>
              <a:gd name="T18" fmla="*/ 2147483646 w 4449"/>
              <a:gd name="T19" fmla="*/ 2147483646 h 2804"/>
              <a:gd name="T20" fmla="*/ 2147483646 w 4449"/>
              <a:gd name="T21" fmla="*/ 2147483646 h 2804"/>
              <a:gd name="T22" fmla="*/ 2147483646 w 4449"/>
              <a:gd name="T23" fmla="*/ 2147483646 h 2804"/>
              <a:gd name="T24" fmla="*/ 2147483646 w 4449"/>
              <a:gd name="T25" fmla="*/ 2147483646 h 2804"/>
              <a:gd name="T26" fmla="*/ 2147483646 w 4449"/>
              <a:gd name="T27" fmla="*/ 2147483646 h 2804"/>
              <a:gd name="T28" fmla="*/ 2147483646 w 4449"/>
              <a:gd name="T29" fmla="*/ 2147483646 h 2804"/>
              <a:gd name="T30" fmla="*/ 2147483646 w 4449"/>
              <a:gd name="T31" fmla="*/ 2147483646 h 2804"/>
              <a:gd name="T32" fmla="*/ 2147483646 w 4449"/>
              <a:gd name="T33" fmla="*/ 2147483646 h 2804"/>
              <a:gd name="T34" fmla="*/ 2147483646 w 4449"/>
              <a:gd name="T35" fmla="*/ 2147483646 h 2804"/>
              <a:gd name="T36" fmla="*/ 2147483646 w 4449"/>
              <a:gd name="T37" fmla="*/ 2147483646 h 2804"/>
              <a:gd name="T38" fmla="*/ 2147483646 w 4449"/>
              <a:gd name="T39" fmla="*/ 2147483646 h 2804"/>
              <a:gd name="T40" fmla="*/ 2147483646 w 4449"/>
              <a:gd name="T41" fmla="*/ 2147483646 h 2804"/>
              <a:gd name="T42" fmla="*/ 2147483646 w 4449"/>
              <a:gd name="T43" fmla="*/ 2147483646 h 2804"/>
              <a:gd name="T44" fmla="*/ 2147483646 w 4449"/>
              <a:gd name="T45" fmla="*/ 2147483646 h 2804"/>
              <a:gd name="T46" fmla="*/ 2147483646 w 4449"/>
              <a:gd name="T47" fmla="*/ 2147483646 h 2804"/>
              <a:gd name="T48" fmla="*/ 2147483646 w 4449"/>
              <a:gd name="T49" fmla="*/ 2147483646 h 2804"/>
              <a:gd name="T50" fmla="*/ 2147483646 w 4449"/>
              <a:gd name="T51" fmla="*/ 2147483646 h 2804"/>
              <a:gd name="T52" fmla="*/ 2147483646 w 4449"/>
              <a:gd name="T53" fmla="*/ 2147483646 h 2804"/>
              <a:gd name="T54" fmla="*/ 2147483646 w 4449"/>
              <a:gd name="T55" fmla="*/ 2147483646 h 2804"/>
              <a:gd name="T56" fmla="*/ 2147483646 w 4449"/>
              <a:gd name="T57" fmla="*/ 0 h 2804"/>
              <a:gd name="T58" fmla="*/ 2147483646 w 4449"/>
              <a:gd name="T59" fmla="*/ 2147483646 h 2804"/>
              <a:gd name="T60" fmla="*/ 2147483646 w 4449"/>
              <a:gd name="T61" fmla="*/ 2147483646 h 2804"/>
              <a:gd name="T62" fmla="*/ 2147483646 w 4449"/>
              <a:gd name="T63" fmla="*/ 2147483646 h 2804"/>
              <a:gd name="T64" fmla="*/ 2147483646 w 4449"/>
              <a:gd name="T65" fmla="*/ 2147483646 h 2804"/>
              <a:gd name="T66" fmla="*/ 2147483646 w 4449"/>
              <a:gd name="T67" fmla="*/ 2147483646 h 2804"/>
              <a:gd name="T68" fmla="*/ 2147483646 w 4449"/>
              <a:gd name="T69" fmla="*/ 2147483646 h 2804"/>
              <a:gd name="T70" fmla="*/ 2147483646 w 4449"/>
              <a:gd name="T71" fmla="*/ 2147483646 h 2804"/>
              <a:gd name="T72" fmla="*/ 2147483646 w 4449"/>
              <a:gd name="T73" fmla="*/ 2147483646 h 2804"/>
              <a:gd name="T74" fmla="*/ 2147483646 w 4449"/>
              <a:gd name="T75" fmla="*/ 2147483646 h 2804"/>
              <a:gd name="T76" fmla="*/ 2147483646 w 4449"/>
              <a:gd name="T77" fmla="*/ 2147483646 h 2804"/>
              <a:gd name="T78" fmla="*/ 2147483646 w 4449"/>
              <a:gd name="T79" fmla="*/ 2147483646 h 2804"/>
              <a:gd name="T80" fmla="*/ 2147483646 w 4449"/>
              <a:gd name="T81" fmla="*/ 2147483646 h 2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49" h="2804">
                <a:moveTo>
                  <a:pt x="0" y="2803"/>
                </a:moveTo>
                <a:lnTo>
                  <a:pt x="64" y="1818"/>
                </a:lnTo>
                <a:lnTo>
                  <a:pt x="109" y="1082"/>
                </a:lnTo>
                <a:lnTo>
                  <a:pt x="173" y="506"/>
                </a:lnTo>
                <a:lnTo>
                  <a:pt x="269" y="198"/>
                </a:lnTo>
                <a:lnTo>
                  <a:pt x="282" y="262"/>
                </a:lnTo>
                <a:lnTo>
                  <a:pt x="314" y="864"/>
                </a:lnTo>
                <a:lnTo>
                  <a:pt x="326" y="1786"/>
                </a:lnTo>
                <a:lnTo>
                  <a:pt x="442" y="653"/>
                </a:lnTo>
                <a:lnTo>
                  <a:pt x="518" y="531"/>
                </a:lnTo>
                <a:lnTo>
                  <a:pt x="550" y="525"/>
                </a:lnTo>
                <a:lnTo>
                  <a:pt x="557" y="659"/>
                </a:lnTo>
                <a:lnTo>
                  <a:pt x="576" y="557"/>
                </a:lnTo>
                <a:lnTo>
                  <a:pt x="602" y="371"/>
                </a:lnTo>
                <a:lnTo>
                  <a:pt x="621" y="474"/>
                </a:lnTo>
                <a:lnTo>
                  <a:pt x="634" y="307"/>
                </a:lnTo>
                <a:lnTo>
                  <a:pt x="678" y="192"/>
                </a:lnTo>
                <a:lnTo>
                  <a:pt x="678" y="390"/>
                </a:lnTo>
                <a:lnTo>
                  <a:pt x="672" y="390"/>
                </a:lnTo>
                <a:lnTo>
                  <a:pt x="730" y="90"/>
                </a:lnTo>
                <a:lnTo>
                  <a:pt x="730" y="186"/>
                </a:lnTo>
                <a:lnTo>
                  <a:pt x="749" y="307"/>
                </a:lnTo>
                <a:lnTo>
                  <a:pt x="774" y="525"/>
                </a:lnTo>
                <a:lnTo>
                  <a:pt x="806" y="243"/>
                </a:lnTo>
                <a:lnTo>
                  <a:pt x="813" y="557"/>
                </a:lnTo>
                <a:lnTo>
                  <a:pt x="832" y="653"/>
                </a:lnTo>
                <a:lnTo>
                  <a:pt x="870" y="819"/>
                </a:lnTo>
                <a:lnTo>
                  <a:pt x="928" y="800"/>
                </a:lnTo>
                <a:lnTo>
                  <a:pt x="954" y="403"/>
                </a:lnTo>
                <a:lnTo>
                  <a:pt x="979" y="250"/>
                </a:lnTo>
                <a:lnTo>
                  <a:pt x="998" y="45"/>
                </a:lnTo>
                <a:lnTo>
                  <a:pt x="1030" y="173"/>
                </a:lnTo>
                <a:lnTo>
                  <a:pt x="1043" y="442"/>
                </a:lnTo>
                <a:lnTo>
                  <a:pt x="1043" y="582"/>
                </a:lnTo>
                <a:lnTo>
                  <a:pt x="1101" y="723"/>
                </a:lnTo>
                <a:lnTo>
                  <a:pt x="1120" y="851"/>
                </a:lnTo>
                <a:lnTo>
                  <a:pt x="1152" y="224"/>
                </a:lnTo>
                <a:lnTo>
                  <a:pt x="1146" y="627"/>
                </a:lnTo>
                <a:lnTo>
                  <a:pt x="1190" y="800"/>
                </a:lnTo>
                <a:lnTo>
                  <a:pt x="1274" y="461"/>
                </a:lnTo>
                <a:lnTo>
                  <a:pt x="1293" y="179"/>
                </a:lnTo>
                <a:lnTo>
                  <a:pt x="1312" y="102"/>
                </a:lnTo>
                <a:lnTo>
                  <a:pt x="1325" y="160"/>
                </a:lnTo>
                <a:lnTo>
                  <a:pt x="1325" y="346"/>
                </a:lnTo>
                <a:lnTo>
                  <a:pt x="1344" y="544"/>
                </a:lnTo>
                <a:lnTo>
                  <a:pt x="1389" y="672"/>
                </a:lnTo>
                <a:lnTo>
                  <a:pt x="1466" y="832"/>
                </a:lnTo>
                <a:lnTo>
                  <a:pt x="1600" y="928"/>
                </a:lnTo>
                <a:lnTo>
                  <a:pt x="1619" y="902"/>
                </a:lnTo>
                <a:lnTo>
                  <a:pt x="1696" y="851"/>
                </a:lnTo>
                <a:lnTo>
                  <a:pt x="1773" y="781"/>
                </a:lnTo>
                <a:lnTo>
                  <a:pt x="1786" y="755"/>
                </a:lnTo>
                <a:lnTo>
                  <a:pt x="1811" y="870"/>
                </a:lnTo>
                <a:lnTo>
                  <a:pt x="1875" y="928"/>
                </a:lnTo>
                <a:lnTo>
                  <a:pt x="1946" y="960"/>
                </a:lnTo>
                <a:lnTo>
                  <a:pt x="1997" y="947"/>
                </a:lnTo>
                <a:lnTo>
                  <a:pt x="2061" y="672"/>
                </a:lnTo>
                <a:lnTo>
                  <a:pt x="2118" y="0"/>
                </a:lnTo>
                <a:lnTo>
                  <a:pt x="2131" y="77"/>
                </a:lnTo>
                <a:lnTo>
                  <a:pt x="2170" y="666"/>
                </a:lnTo>
                <a:lnTo>
                  <a:pt x="2208" y="800"/>
                </a:lnTo>
                <a:lnTo>
                  <a:pt x="2234" y="838"/>
                </a:lnTo>
                <a:lnTo>
                  <a:pt x="2278" y="666"/>
                </a:lnTo>
                <a:lnTo>
                  <a:pt x="2291" y="499"/>
                </a:lnTo>
                <a:lnTo>
                  <a:pt x="2317" y="230"/>
                </a:lnTo>
                <a:lnTo>
                  <a:pt x="2368" y="768"/>
                </a:lnTo>
                <a:lnTo>
                  <a:pt x="2445" y="947"/>
                </a:lnTo>
                <a:lnTo>
                  <a:pt x="2522" y="1011"/>
                </a:lnTo>
                <a:lnTo>
                  <a:pt x="2630" y="1082"/>
                </a:lnTo>
                <a:lnTo>
                  <a:pt x="2829" y="1120"/>
                </a:lnTo>
                <a:lnTo>
                  <a:pt x="3085" y="1165"/>
                </a:lnTo>
                <a:lnTo>
                  <a:pt x="3149" y="1107"/>
                </a:lnTo>
                <a:lnTo>
                  <a:pt x="3187" y="1171"/>
                </a:lnTo>
                <a:lnTo>
                  <a:pt x="3270" y="1171"/>
                </a:lnTo>
                <a:lnTo>
                  <a:pt x="3475" y="1210"/>
                </a:lnTo>
                <a:lnTo>
                  <a:pt x="3731" y="1190"/>
                </a:lnTo>
                <a:lnTo>
                  <a:pt x="3750" y="1158"/>
                </a:lnTo>
                <a:lnTo>
                  <a:pt x="3776" y="1197"/>
                </a:lnTo>
                <a:lnTo>
                  <a:pt x="3974" y="1203"/>
                </a:lnTo>
                <a:lnTo>
                  <a:pt x="4058" y="1158"/>
                </a:lnTo>
                <a:lnTo>
                  <a:pt x="4077" y="1203"/>
                </a:lnTo>
                <a:lnTo>
                  <a:pt x="4250" y="1190"/>
                </a:lnTo>
                <a:lnTo>
                  <a:pt x="4448" y="1171"/>
                </a:lnTo>
              </a:path>
            </a:pathLst>
          </a:custGeom>
          <a:noFill/>
          <a:ln w="1905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Rectangle 18">
            <a:extLst>
              <a:ext uri="{FF2B5EF4-FFF2-40B4-BE49-F238E27FC236}">
                <a16:creationId xmlns:a16="http://schemas.microsoft.com/office/drawing/2014/main" id="{E0795D98-FEE6-6441-8F33-BA1C20E32989}"/>
              </a:ext>
            </a:extLst>
          </p:cNvPr>
          <p:cNvSpPr>
            <a:spLocks noChangeArrowheads="1"/>
          </p:cNvSpPr>
          <p:nvPr/>
        </p:nvSpPr>
        <p:spPr bwMode="auto">
          <a:xfrm>
            <a:off x="815975" y="6135688"/>
            <a:ext cx="58499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latin typeface="Symbol" pitchFamily="2" charset="2"/>
              </a:rPr>
              <a:t>							</a:t>
            </a:r>
          </a:p>
        </p:txBody>
      </p:sp>
      <p:sp>
        <p:nvSpPr>
          <p:cNvPr id="29714" name="Rectangle 19">
            <a:extLst>
              <a:ext uri="{FF2B5EF4-FFF2-40B4-BE49-F238E27FC236}">
                <a16:creationId xmlns:a16="http://schemas.microsoft.com/office/drawing/2014/main" id="{26E1154C-CFFD-D84E-AA26-CE14D171CD7B}"/>
              </a:ext>
            </a:extLst>
          </p:cNvPr>
          <p:cNvSpPr>
            <a:spLocks noChangeArrowheads="1"/>
          </p:cNvSpPr>
          <p:nvPr/>
        </p:nvSpPr>
        <p:spPr bwMode="auto">
          <a:xfrm>
            <a:off x="5927725" y="1296988"/>
            <a:ext cx="11906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Xe Lamp</a:t>
            </a:r>
          </a:p>
        </p:txBody>
      </p:sp>
      <p:sp>
        <p:nvSpPr>
          <p:cNvPr id="29715" name="Rectangle 20">
            <a:extLst>
              <a:ext uri="{FF2B5EF4-FFF2-40B4-BE49-F238E27FC236}">
                <a16:creationId xmlns:a16="http://schemas.microsoft.com/office/drawing/2014/main" id="{ED62D1BD-7A46-F543-806E-3F445C53024A}"/>
              </a:ext>
            </a:extLst>
          </p:cNvPr>
          <p:cNvSpPr>
            <a:spLocks noChangeArrowheads="1"/>
          </p:cNvSpPr>
          <p:nvPr/>
        </p:nvSpPr>
        <p:spPr bwMode="auto">
          <a:xfrm>
            <a:off x="6278563" y="4264025"/>
            <a:ext cx="108108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Hg Lamp</a:t>
            </a:r>
          </a:p>
        </p:txBody>
      </p:sp>
      <p:sp>
        <p:nvSpPr>
          <p:cNvPr id="29716" name="Line 21">
            <a:extLst>
              <a:ext uri="{FF2B5EF4-FFF2-40B4-BE49-F238E27FC236}">
                <a16:creationId xmlns:a16="http://schemas.microsoft.com/office/drawing/2014/main" id="{05DCDFC6-A929-9140-B726-07F0DF6B2A82}"/>
              </a:ext>
            </a:extLst>
          </p:cNvPr>
          <p:cNvSpPr>
            <a:spLocks noChangeShapeType="1"/>
          </p:cNvSpPr>
          <p:nvPr/>
        </p:nvSpPr>
        <p:spPr bwMode="auto">
          <a:xfrm flipH="1" flipV="1">
            <a:off x="5948363" y="3663950"/>
            <a:ext cx="290512" cy="7334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7" name="Line 22">
            <a:extLst>
              <a:ext uri="{FF2B5EF4-FFF2-40B4-BE49-F238E27FC236}">
                <a16:creationId xmlns:a16="http://schemas.microsoft.com/office/drawing/2014/main" id="{001AB704-9259-D449-BFD2-8DD835FD6A16}"/>
              </a:ext>
            </a:extLst>
          </p:cNvPr>
          <p:cNvSpPr>
            <a:spLocks noChangeShapeType="1"/>
          </p:cNvSpPr>
          <p:nvPr/>
        </p:nvSpPr>
        <p:spPr bwMode="auto">
          <a:xfrm flipH="1">
            <a:off x="5875338" y="1627188"/>
            <a:ext cx="290512" cy="10636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18" name="Line 23">
            <a:extLst>
              <a:ext uri="{FF2B5EF4-FFF2-40B4-BE49-F238E27FC236}">
                <a16:creationId xmlns:a16="http://schemas.microsoft.com/office/drawing/2014/main" id="{A3064986-1B17-1343-AE93-8F72512A9B6F}"/>
              </a:ext>
            </a:extLst>
          </p:cNvPr>
          <p:cNvSpPr>
            <a:spLocks noChangeShapeType="1"/>
          </p:cNvSpPr>
          <p:nvPr/>
        </p:nvSpPr>
        <p:spPr bwMode="auto">
          <a:xfrm>
            <a:off x="2587625" y="1485900"/>
            <a:ext cx="11113" cy="4627563"/>
          </a:xfrm>
          <a:prstGeom prst="line">
            <a:avLst/>
          </a:prstGeom>
          <a:noFill/>
          <a:ln w="25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9" name="Line 24">
            <a:extLst>
              <a:ext uri="{FF2B5EF4-FFF2-40B4-BE49-F238E27FC236}">
                <a16:creationId xmlns:a16="http://schemas.microsoft.com/office/drawing/2014/main" id="{77ED9773-8E9A-BB4A-9B79-F40D013EFC65}"/>
              </a:ext>
            </a:extLst>
          </p:cNvPr>
          <p:cNvSpPr>
            <a:spLocks noChangeShapeType="1"/>
          </p:cNvSpPr>
          <p:nvPr/>
        </p:nvSpPr>
        <p:spPr bwMode="auto">
          <a:xfrm>
            <a:off x="3100388" y="1485900"/>
            <a:ext cx="0" cy="4649788"/>
          </a:xfrm>
          <a:prstGeom prst="line">
            <a:avLst/>
          </a:prstGeom>
          <a:noFill/>
          <a:ln w="38100">
            <a:solidFill>
              <a:srgbClr val="E8D1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0" name="Line 25">
            <a:extLst>
              <a:ext uri="{FF2B5EF4-FFF2-40B4-BE49-F238E27FC236}">
                <a16:creationId xmlns:a16="http://schemas.microsoft.com/office/drawing/2014/main" id="{BDB6A231-8BC2-6346-9FF8-36621C05FB0D}"/>
              </a:ext>
            </a:extLst>
          </p:cNvPr>
          <p:cNvSpPr>
            <a:spLocks noChangeShapeType="1"/>
          </p:cNvSpPr>
          <p:nvPr/>
        </p:nvSpPr>
        <p:spPr bwMode="auto">
          <a:xfrm>
            <a:off x="3617913" y="1485900"/>
            <a:ext cx="0" cy="4649788"/>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1" name="Line 26">
            <a:extLst>
              <a:ext uri="{FF2B5EF4-FFF2-40B4-BE49-F238E27FC236}">
                <a16:creationId xmlns:a16="http://schemas.microsoft.com/office/drawing/2014/main" id="{0BED9032-2DFB-7647-BB93-2A2B253713C4}"/>
              </a:ext>
            </a:extLst>
          </p:cNvPr>
          <p:cNvSpPr>
            <a:spLocks noChangeShapeType="1"/>
          </p:cNvSpPr>
          <p:nvPr/>
        </p:nvSpPr>
        <p:spPr bwMode="auto">
          <a:xfrm>
            <a:off x="5737225" y="1485900"/>
            <a:ext cx="0" cy="4638675"/>
          </a:xfrm>
          <a:prstGeom prst="line">
            <a:avLst/>
          </a:prstGeom>
          <a:noFill/>
          <a:ln w="38100">
            <a:solidFill>
              <a:srgbClr val="FC6287"/>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2" name="Freeform 27">
            <a:extLst>
              <a:ext uri="{FF2B5EF4-FFF2-40B4-BE49-F238E27FC236}">
                <a16:creationId xmlns:a16="http://schemas.microsoft.com/office/drawing/2014/main" id="{AB2A5067-FF72-6E48-BE5F-3D65E3500512}"/>
              </a:ext>
            </a:extLst>
          </p:cNvPr>
          <p:cNvSpPr>
            <a:spLocks/>
          </p:cNvSpPr>
          <p:nvPr/>
        </p:nvSpPr>
        <p:spPr bwMode="auto">
          <a:xfrm>
            <a:off x="4327525" y="2152650"/>
            <a:ext cx="369888" cy="1330325"/>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AEDE8"/>
              </a:gs>
              <a:gs pos="50000">
                <a:srgbClr val="CC3300"/>
              </a:gs>
              <a:gs pos="100000">
                <a:srgbClr val="FAEDE8"/>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3" name="Freeform 28">
            <a:extLst>
              <a:ext uri="{FF2B5EF4-FFF2-40B4-BE49-F238E27FC236}">
                <a16:creationId xmlns:a16="http://schemas.microsoft.com/office/drawing/2014/main" id="{9BE0F347-ECBA-914C-9B23-455AF0A7D5F3}"/>
              </a:ext>
            </a:extLst>
          </p:cNvPr>
          <p:cNvSpPr>
            <a:spLocks/>
          </p:cNvSpPr>
          <p:nvPr/>
        </p:nvSpPr>
        <p:spPr bwMode="auto">
          <a:xfrm>
            <a:off x="3962400" y="1704975"/>
            <a:ext cx="603250" cy="2268538"/>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F7C80"/>
              </a:gs>
              <a:gs pos="100000">
                <a:srgbClr val="FFD7D9"/>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4" name="Freeform 30">
            <a:extLst>
              <a:ext uri="{FF2B5EF4-FFF2-40B4-BE49-F238E27FC236}">
                <a16:creationId xmlns:a16="http://schemas.microsoft.com/office/drawing/2014/main" id="{EDEFD855-4044-AC48-896D-19DC1E8BB84F}"/>
              </a:ext>
            </a:extLst>
          </p:cNvPr>
          <p:cNvSpPr>
            <a:spLocks/>
          </p:cNvSpPr>
          <p:nvPr/>
        </p:nvSpPr>
        <p:spPr bwMode="auto">
          <a:xfrm>
            <a:off x="3525838" y="2922588"/>
            <a:ext cx="382587" cy="1108075"/>
          </a:xfrm>
          <a:custGeom>
            <a:avLst/>
            <a:gdLst>
              <a:gd name="T0" fmla="*/ 0 w 271"/>
              <a:gd name="T1" fmla="*/ 2147483646 h 698"/>
              <a:gd name="T2" fmla="*/ 2147483646 w 271"/>
              <a:gd name="T3" fmla="*/ 2147483646 h 698"/>
              <a:gd name="T4" fmla="*/ 2147483646 w 271"/>
              <a:gd name="T5" fmla="*/ 0 h 698"/>
              <a:gd name="T6" fmla="*/ 2147483646 w 271"/>
              <a:gd name="T7" fmla="*/ 2147483646 h 698"/>
              <a:gd name="T8" fmla="*/ 2147483646 w 271"/>
              <a:gd name="T9" fmla="*/ 2147483646 h 698"/>
              <a:gd name="T10" fmla="*/ 2147483646 w 271"/>
              <a:gd name="T11" fmla="*/ 2147483646 h 698"/>
              <a:gd name="T12" fmla="*/ 2147483646 w 271"/>
              <a:gd name="T13" fmla="*/ 2147483646 h 698"/>
              <a:gd name="T14" fmla="*/ 2147483646 w 271"/>
              <a:gd name="T15" fmla="*/ 2147483646 h 698"/>
              <a:gd name="T16" fmla="*/ 2147483646 w 271"/>
              <a:gd name="T17" fmla="*/ 2147483646 h 698"/>
              <a:gd name="T18" fmla="*/ 2147483646 w 271"/>
              <a:gd name="T19" fmla="*/ 2147483646 h 698"/>
              <a:gd name="T20" fmla="*/ 2147483646 w 271"/>
              <a:gd name="T21" fmla="*/ 2147483646 h 698"/>
              <a:gd name="T22" fmla="*/ 2147483646 w 271"/>
              <a:gd name="T23" fmla="*/ 2147483646 h 698"/>
              <a:gd name="T24" fmla="*/ 0 w 271"/>
              <a:gd name="T25" fmla="*/ 2147483646 h 6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71" h="698">
                <a:moveTo>
                  <a:pt x="0" y="123"/>
                </a:moveTo>
                <a:cubicBezTo>
                  <a:pt x="45" y="114"/>
                  <a:pt x="31" y="125"/>
                  <a:pt x="49" y="107"/>
                </a:cubicBezTo>
                <a:lnTo>
                  <a:pt x="156" y="0"/>
                </a:lnTo>
                <a:lnTo>
                  <a:pt x="164" y="57"/>
                </a:lnTo>
                <a:lnTo>
                  <a:pt x="189" y="107"/>
                </a:lnTo>
                <a:lnTo>
                  <a:pt x="238" y="156"/>
                </a:lnTo>
                <a:lnTo>
                  <a:pt x="271" y="361"/>
                </a:lnTo>
                <a:lnTo>
                  <a:pt x="255" y="698"/>
                </a:lnTo>
                <a:lnTo>
                  <a:pt x="222" y="403"/>
                </a:lnTo>
                <a:lnTo>
                  <a:pt x="189" y="583"/>
                </a:lnTo>
                <a:lnTo>
                  <a:pt x="140" y="361"/>
                </a:lnTo>
                <a:lnTo>
                  <a:pt x="33" y="624"/>
                </a:lnTo>
                <a:lnTo>
                  <a:pt x="0" y="123"/>
                </a:lnTo>
                <a:close/>
              </a:path>
            </a:pathLst>
          </a:custGeom>
          <a:gradFill rotWithShape="0">
            <a:gsLst>
              <a:gs pos="0">
                <a:srgbClr val="D1F0D1"/>
              </a:gs>
              <a:gs pos="100000">
                <a:schemeClr val="accent2"/>
              </a:gs>
            </a:gsLst>
            <a:path path="rect">
              <a:fillToRect l="50000" t="50000" r="50000" b="50000"/>
            </a:path>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5" name="Freeform 31">
            <a:extLst>
              <a:ext uri="{FF2B5EF4-FFF2-40B4-BE49-F238E27FC236}">
                <a16:creationId xmlns:a16="http://schemas.microsoft.com/office/drawing/2014/main" id="{87D0BD44-586A-F742-A875-F2918EE3400D}"/>
              </a:ext>
            </a:extLst>
          </p:cNvPr>
          <p:cNvSpPr>
            <a:spLocks/>
          </p:cNvSpPr>
          <p:nvPr/>
        </p:nvSpPr>
        <p:spPr bwMode="auto">
          <a:xfrm>
            <a:off x="2457450" y="1800225"/>
            <a:ext cx="454025" cy="2087563"/>
          </a:xfrm>
          <a:custGeom>
            <a:avLst/>
            <a:gdLst>
              <a:gd name="T0" fmla="*/ 2147483646 w 321"/>
              <a:gd name="T1" fmla="*/ 2147483646 h 1315"/>
              <a:gd name="T2" fmla="*/ 2147483646 w 321"/>
              <a:gd name="T3" fmla="*/ 2147483646 h 1315"/>
              <a:gd name="T4" fmla="*/ 2147483646 w 321"/>
              <a:gd name="T5" fmla="*/ 2147483646 h 1315"/>
              <a:gd name="T6" fmla="*/ 2147483646 w 321"/>
              <a:gd name="T7" fmla="*/ 2147483646 h 1315"/>
              <a:gd name="T8" fmla="*/ 2147483646 w 321"/>
              <a:gd name="T9" fmla="*/ 0 h 1315"/>
              <a:gd name="T10" fmla="*/ 2147483646 w 321"/>
              <a:gd name="T11" fmla="*/ 2147483646 h 1315"/>
              <a:gd name="T12" fmla="*/ 2147483646 w 321"/>
              <a:gd name="T13" fmla="*/ 2147483646 h 1315"/>
              <a:gd name="T14" fmla="*/ 2147483646 w 321"/>
              <a:gd name="T15" fmla="*/ 2147483646 h 1315"/>
              <a:gd name="T16" fmla="*/ 2147483646 w 321"/>
              <a:gd name="T17" fmla="*/ 2147483646 h 1315"/>
              <a:gd name="T18" fmla="*/ 2147483646 w 321"/>
              <a:gd name="T19" fmla="*/ 2147483646 h 1315"/>
              <a:gd name="T20" fmla="*/ 2147483646 w 321"/>
              <a:gd name="T21" fmla="*/ 2147483646 h 1315"/>
              <a:gd name="T22" fmla="*/ 2147483646 w 321"/>
              <a:gd name="T23" fmla="*/ 2147483646 h 1315"/>
              <a:gd name="T24" fmla="*/ 2147483646 w 321"/>
              <a:gd name="T25" fmla="*/ 2147483646 h 1315"/>
              <a:gd name="T26" fmla="*/ 2147483646 w 321"/>
              <a:gd name="T27" fmla="*/ 2147483646 h 1315"/>
              <a:gd name="T28" fmla="*/ 0 w 321"/>
              <a:gd name="T29" fmla="*/ 2147483646 h 1315"/>
              <a:gd name="T30" fmla="*/ 2147483646 w 321"/>
              <a:gd name="T31" fmla="*/ 2147483646 h 1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1" h="1315">
                <a:moveTo>
                  <a:pt x="58" y="863"/>
                </a:moveTo>
                <a:lnTo>
                  <a:pt x="74" y="625"/>
                </a:lnTo>
                <a:lnTo>
                  <a:pt x="83" y="370"/>
                </a:lnTo>
                <a:lnTo>
                  <a:pt x="99" y="255"/>
                </a:lnTo>
                <a:lnTo>
                  <a:pt x="124" y="0"/>
                </a:lnTo>
                <a:lnTo>
                  <a:pt x="165" y="91"/>
                </a:lnTo>
                <a:lnTo>
                  <a:pt x="165" y="222"/>
                </a:lnTo>
                <a:lnTo>
                  <a:pt x="181" y="427"/>
                </a:lnTo>
                <a:lnTo>
                  <a:pt x="173" y="518"/>
                </a:lnTo>
                <a:lnTo>
                  <a:pt x="239" y="666"/>
                </a:lnTo>
                <a:lnTo>
                  <a:pt x="321" y="1315"/>
                </a:lnTo>
                <a:lnTo>
                  <a:pt x="214" y="1052"/>
                </a:lnTo>
                <a:lnTo>
                  <a:pt x="173" y="1257"/>
                </a:lnTo>
                <a:lnTo>
                  <a:pt x="115" y="986"/>
                </a:lnTo>
                <a:lnTo>
                  <a:pt x="0" y="1290"/>
                </a:lnTo>
                <a:lnTo>
                  <a:pt x="58" y="814"/>
                </a:lnTo>
              </a:path>
            </a:pathLst>
          </a:custGeom>
          <a:gradFill rotWithShape="0">
            <a:gsLst>
              <a:gs pos="0">
                <a:srgbClr val="CC99FF"/>
              </a:gs>
              <a:gs pos="50000">
                <a:srgbClr val="F1E3FF"/>
              </a:gs>
              <a:gs pos="100000">
                <a:srgbClr val="CC99FF"/>
              </a:gs>
            </a:gsLst>
            <a:lin ang="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6" name="Freeform 32">
            <a:extLst>
              <a:ext uri="{FF2B5EF4-FFF2-40B4-BE49-F238E27FC236}">
                <a16:creationId xmlns:a16="http://schemas.microsoft.com/office/drawing/2014/main" id="{1434C5CB-6697-AE4C-8CC7-600B66592477}"/>
              </a:ext>
            </a:extLst>
          </p:cNvPr>
          <p:cNvSpPr>
            <a:spLocks/>
          </p:cNvSpPr>
          <p:nvPr/>
        </p:nvSpPr>
        <p:spPr bwMode="auto">
          <a:xfrm>
            <a:off x="2900363" y="1892300"/>
            <a:ext cx="474662" cy="1982788"/>
          </a:xfrm>
          <a:custGeom>
            <a:avLst/>
            <a:gdLst>
              <a:gd name="T0" fmla="*/ 0 w 337"/>
              <a:gd name="T1" fmla="*/ 2147483646 h 1249"/>
              <a:gd name="T2" fmla="*/ 0 w 337"/>
              <a:gd name="T3" fmla="*/ 2147483646 h 1249"/>
              <a:gd name="T4" fmla="*/ 2147483646 w 337"/>
              <a:gd name="T5" fmla="*/ 2147483646 h 1249"/>
              <a:gd name="T6" fmla="*/ 2147483646 w 337"/>
              <a:gd name="T7" fmla="*/ 2147483646 h 1249"/>
              <a:gd name="T8" fmla="*/ 2147483646 w 337"/>
              <a:gd name="T9" fmla="*/ 2147483646 h 1249"/>
              <a:gd name="T10" fmla="*/ 2147483646 w 337"/>
              <a:gd name="T11" fmla="*/ 0 h 1249"/>
              <a:gd name="T12" fmla="*/ 2147483646 w 337"/>
              <a:gd name="T13" fmla="*/ 2147483646 h 1249"/>
              <a:gd name="T14" fmla="*/ 2147483646 w 337"/>
              <a:gd name="T15" fmla="*/ 2147483646 h 1249"/>
              <a:gd name="T16" fmla="*/ 2147483646 w 337"/>
              <a:gd name="T17" fmla="*/ 2147483646 h 1249"/>
              <a:gd name="T18" fmla="*/ 2147483646 w 337"/>
              <a:gd name="T19" fmla="*/ 2147483646 h 1249"/>
              <a:gd name="T20" fmla="*/ 2147483646 w 337"/>
              <a:gd name="T21" fmla="*/ 2147483646 h 1249"/>
              <a:gd name="T22" fmla="*/ 2147483646 w 337"/>
              <a:gd name="T23" fmla="*/ 2147483646 h 1249"/>
              <a:gd name="T24" fmla="*/ 2147483646 w 337"/>
              <a:gd name="T25" fmla="*/ 2147483646 h 1249"/>
              <a:gd name="T26" fmla="*/ 2147483646 w 337"/>
              <a:gd name="T27" fmla="*/ 2147483646 h 1249"/>
              <a:gd name="T28" fmla="*/ 0 w 337"/>
              <a:gd name="T29" fmla="*/ 2147483646 h 12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7" h="1249">
                <a:moveTo>
                  <a:pt x="0" y="830"/>
                </a:moveTo>
                <a:cubicBezTo>
                  <a:pt x="0" y="811"/>
                  <a:pt x="0" y="791"/>
                  <a:pt x="0" y="772"/>
                </a:cubicBezTo>
                <a:lnTo>
                  <a:pt x="41" y="567"/>
                </a:lnTo>
                <a:lnTo>
                  <a:pt x="90" y="337"/>
                </a:lnTo>
                <a:lnTo>
                  <a:pt x="99" y="189"/>
                </a:lnTo>
                <a:lnTo>
                  <a:pt x="115" y="0"/>
                </a:lnTo>
                <a:lnTo>
                  <a:pt x="156" y="353"/>
                </a:lnTo>
                <a:lnTo>
                  <a:pt x="197" y="542"/>
                </a:lnTo>
                <a:lnTo>
                  <a:pt x="271" y="715"/>
                </a:lnTo>
                <a:lnTo>
                  <a:pt x="337" y="1216"/>
                </a:lnTo>
                <a:lnTo>
                  <a:pt x="205" y="969"/>
                </a:lnTo>
                <a:lnTo>
                  <a:pt x="205" y="1249"/>
                </a:lnTo>
                <a:lnTo>
                  <a:pt x="99" y="846"/>
                </a:lnTo>
                <a:lnTo>
                  <a:pt x="16" y="1150"/>
                </a:lnTo>
                <a:lnTo>
                  <a:pt x="0" y="830"/>
                </a:lnTo>
                <a:close/>
              </a:path>
            </a:pathLst>
          </a:custGeom>
          <a:gradFill rotWithShape="0">
            <a:gsLst>
              <a:gs pos="0">
                <a:srgbClr val="CBEEFF"/>
              </a:gs>
              <a:gs pos="100000">
                <a:srgbClr val="66CCFF"/>
              </a:gs>
            </a:gsLst>
            <a:lin ang="189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7" name="Rectangle 33">
            <a:extLst>
              <a:ext uri="{FF2B5EF4-FFF2-40B4-BE49-F238E27FC236}">
                <a16:creationId xmlns:a16="http://schemas.microsoft.com/office/drawing/2014/main" id="{5A5605B8-0F52-E84E-BCE2-C72585858C73}"/>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9728" name="TextBox 1">
            <a:extLst>
              <a:ext uri="{FF2B5EF4-FFF2-40B4-BE49-F238E27FC236}">
                <a16:creationId xmlns:a16="http://schemas.microsoft.com/office/drawing/2014/main" id="{83F05EC9-DB0F-CF48-BC15-DF6DB3F7C5D3}"/>
              </a:ext>
            </a:extLst>
          </p:cNvPr>
          <p:cNvSpPr txBox="1">
            <a:spLocks noChangeArrowheads="1"/>
          </p:cNvSpPr>
          <p:nvPr/>
        </p:nvSpPr>
        <p:spPr bwMode="auto">
          <a:xfrm>
            <a:off x="3340100" y="1155700"/>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488 </a:t>
            </a:r>
          </a:p>
        </p:txBody>
      </p:sp>
      <p:sp>
        <p:nvSpPr>
          <p:cNvPr id="29729" name="TextBox 33">
            <a:extLst>
              <a:ext uri="{FF2B5EF4-FFF2-40B4-BE49-F238E27FC236}">
                <a16:creationId xmlns:a16="http://schemas.microsoft.com/office/drawing/2014/main" id="{14AE522B-14EC-CC4B-ACAE-67F027888ED4}"/>
              </a:ext>
            </a:extLst>
          </p:cNvPr>
          <p:cNvSpPr txBox="1">
            <a:spLocks noChangeArrowheads="1"/>
          </p:cNvSpPr>
          <p:nvPr/>
        </p:nvSpPr>
        <p:spPr bwMode="auto">
          <a:xfrm>
            <a:off x="5454650" y="1133475"/>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632 </a:t>
            </a:r>
          </a:p>
        </p:txBody>
      </p:sp>
      <p:sp>
        <p:nvSpPr>
          <p:cNvPr id="29730" name="TextBox 34">
            <a:extLst>
              <a:ext uri="{FF2B5EF4-FFF2-40B4-BE49-F238E27FC236}">
                <a16:creationId xmlns:a16="http://schemas.microsoft.com/office/drawing/2014/main" id="{C026A493-9021-B345-B32F-0FC4F4B15882}"/>
              </a:ext>
            </a:extLst>
          </p:cNvPr>
          <p:cNvSpPr txBox="1">
            <a:spLocks noChangeArrowheads="1"/>
          </p:cNvSpPr>
          <p:nvPr/>
        </p:nvSpPr>
        <p:spPr bwMode="auto">
          <a:xfrm>
            <a:off x="2817813" y="1146175"/>
            <a:ext cx="588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405 </a:t>
            </a:r>
          </a:p>
        </p:txBody>
      </p:sp>
      <p:sp>
        <p:nvSpPr>
          <p:cNvPr id="29731" name="TextBox 35">
            <a:extLst>
              <a:ext uri="{FF2B5EF4-FFF2-40B4-BE49-F238E27FC236}">
                <a16:creationId xmlns:a16="http://schemas.microsoft.com/office/drawing/2014/main" id="{20793FCF-C2EC-C240-B737-EC667FAA34D7}"/>
              </a:ext>
            </a:extLst>
          </p:cNvPr>
          <p:cNvSpPr txBox="1">
            <a:spLocks noChangeArrowheads="1"/>
          </p:cNvSpPr>
          <p:nvPr/>
        </p:nvSpPr>
        <p:spPr bwMode="auto">
          <a:xfrm>
            <a:off x="2324100" y="1146175"/>
            <a:ext cx="58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350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a:extLst>
              <a:ext uri="{FF2B5EF4-FFF2-40B4-BE49-F238E27FC236}">
                <a16:creationId xmlns:a16="http://schemas.microsoft.com/office/drawing/2014/main" id="{670E5586-DC04-1A42-8B2C-9B54B241D0AE}"/>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0595" name="Picture 3">
            <a:extLst>
              <a:ext uri="{FF2B5EF4-FFF2-40B4-BE49-F238E27FC236}">
                <a16:creationId xmlns:a16="http://schemas.microsoft.com/office/drawing/2014/main" id="{341A4545-5BFC-AB4B-9ED6-256108748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 y="3473450"/>
            <a:ext cx="67040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4">
            <a:extLst>
              <a:ext uri="{FF2B5EF4-FFF2-40B4-BE49-F238E27FC236}">
                <a16:creationId xmlns:a16="http://schemas.microsoft.com/office/drawing/2014/main" id="{60491D3C-C3D5-234B-AD25-2BF0A07E3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 y="609600"/>
            <a:ext cx="6653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5">
            <a:extLst>
              <a:ext uri="{FF2B5EF4-FFF2-40B4-BE49-F238E27FC236}">
                <a16:creationId xmlns:a16="http://schemas.microsoft.com/office/drawing/2014/main" id="{FB4FA7DA-6DFD-714B-BA36-B187E17F130C}"/>
              </a:ext>
            </a:extLst>
          </p:cNvPr>
          <p:cNvSpPr txBox="1">
            <a:spLocks noChangeArrowheads="1"/>
          </p:cNvSpPr>
          <p:nvPr/>
        </p:nvSpPr>
        <p:spPr bwMode="auto">
          <a:xfrm>
            <a:off x="7294563" y="1636713"/>
            <a:ext cx="174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a:t>Xenon Lamp</a:t>
            </a:r>
          </a:p>
        </p:txBody>
      </p:sp>
      <p:sp>
        <p:nvSpPr>
          <p:cNvPr id="110598" name="TextBox 6">
            <a:extLst>
              <a:ext uri="{FF2B5EF4-FFF2-40B4-BE49-F238E27FC236}">
                <a16:creationId xmlns:a16="http://schemas.microsoft.com/office/drawing/2014/main" id="{8037F907-98AD-0348-AA81-5A3E0805FEA0}"/>
              </a:ext>
            </a:extLst>
          </p:cNvPr>
          <p:cNvSpPr txBox="1">
            <a:spLocks noChangeArrowheads="1"/>
          </p:cNvSpPr>
          <p:nvPr/>
        </p:nvSpPr>
        <p:spPr bwMode="auto">
          <a:xfrm>
            <a:off x="7162800" y="4165600"/>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a:t>Mercury Lamp</a:t>
            </a:r>
          </a:p>
        </p:txBody>
      </p:sp>
      <p:grpSp>
        <p:nvGrpSpPr>
          <p:cNvPr id="10" name="Group 9">
            <a:extLst>
              <a:ext uri="{FF2B5EF4-FFF2-40B4-BE49-F238E27FC236}">
                <a16:creationId xmlns:a16="http://schemas.microsoft.com/office/drawing/2014/main" id="{1680950C-F2EC-294D-98EF-7FFF61B5540F}"/>
              </a:ext>
            </a:extLst>
          </p:cNvPr>
          <p:cNvGrpSpPr>
            <a:grpSpLocks/>
          </p:cNvGrpSpPr>
          <p:nvPr/>
        </p:nvGrpSpPr>
        <p:grpSpPr bwMode="auto">
          <a:xfrm>
            <a:off x="615950" y="647700"/>
            <a:ext cx="6651625" cy="2735263"/>
            <a:chOff x="510409" y="597773"/>
            <a:chExt cx="6652341" cy="2736182"/>
          </a:xfrm>
        </p:grpSpPr>
        <p:pic>
          <p:nvPicPr>
            <p:cNvPr id="110601" name="Picture 7">
              <a:extLst>
                <a:ext uri="{FF2B5EF4-FFF2-40B4-BE49-F238E27FC236}">
                  <a16:creationId xmlns:a16="http://schemas.microsoft.com/office/drawing/2014/main" id="{EE358D13-AE85-824D-81C2-FF4C5D4C20E1}"/>
                </a:ext>
              </a:extLst>
            </p:cNvPr>
            <p:cNvPicPr>
              <a:picLocks noChangeAspect="1" noChangeArrowheads="1"/>
            </p:cNvPicPr>
            <p:nvPr/>
          </p:nvPicPr>
          <p:blipFill>
            <a:blip r:embed="rId3">
              <a:alphaModFix amt="48000"/>
              <a:extLst>
                <a:ext uri="{28A0092B-C50C-407E-A947-70E740481C1C}">
                  <a14:useLocalDpi xmlns:a14="http://schemas.microsoft.com/office/drawing/2010/main" val="0"/>
                </a:ext>
              </a:extLst>
            </a:blip>
            <a:srcRect/>
            <a:stretch>
              <a:fillRect/>
            </a:stretch>
          </p:blipFill>
          <p:spPr bwMode="auto">
            <a:xfrm>
              <a:off x="510409" y="597773"/>
              <a:ext cx="6652341" cy="273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2" name="TextBox 8">
              <a:extLst>
                <a:ext uri="{FF2B5EF4-FFF2-40B4-BE49-F238E27FC236}">
                  <a16:creationId xmlns:a16="http://schemas.microsoft.com/office/drawing/2014/main" id="{3467D764-1D1B-B64B-81E7-2D89F7C4549A}"/>
                </a:ext>
              </a:extLst>
            </p:cNvPr>
            <p:cNvSpPr txBox="1">
              <a:spLocks noChangeArrowheads="1"/>
            </p:cNvSpPr>
            <p:nvPr/>
          </p:nvSpPr>
          <p:spPr bwMode="auto">
            <a:xfrm>
              <a:off x="1555955" y="719435"/>
              <a:ext cx="288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a:t>Xenon/Mercury Lamp</a:t>
              </a:r>
            </a:p>
          </p:txBody>
        </p:sp>
      </p:grpSp>
      <p:sp>
        <p:nvSpPr>
          <p:cNvPr id="11" name="5-Point Star 10">
            <a:extLst>
              <a:ext uri="{FF2B5EF4-FFF2-40B4-BE49-F238E27FC236}">
                <a16:creationId xmlns:a16="http://schemas.microsoft.com/office/drawing/2014/main" id="{548B906D-61E4-2045-8171-A1229BC2053F}"/>
              </a:ext>
            </a:extLst>
          </p:cNvPr>
          <p:cNvSpPr/>
          <p:nvPr/>
        </p:nvSpPr>
        <p:spPr bwMode="auto">
          <a:xfrm>
            <a:off x="8288338" y="6208713"/>
            <a:ext cx="214312" cy="192087"/>
          </a:xfrm>
          <a:prstGeom prst="star5">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extLst>
        </p:spPr>
        <p:txBody>
          <a:bodyPr/>
          <a:lstStyle/>
          <a:p>
            <a:pPr>
              <a:defRPr/>
            </a:pPr>
            <a:endParaRPr lang="en-US"/>
          </a:p>
        </p:txBody>
      </p:sp>
      <p:sp>
        <p:nvSpPr>
          <p:cNvPr id="2" name="Down Arrow 1">
            <a:extLst>
              <a:ext uri="{FF2B5EF4-FFF2-40B4-BE49-F238E27FC236}">
                <a16:creationId xmlns:a16="http://schemas.microsoft.com/office/drawing/2014/main" id="{D1208D62-B1BF-B64D-ACF8-F2F1F7261741}"/>
              </a:ext>
            </a:extLst>
          </p:cNvPr>
          <p:cNvSpPr/>
          <p:nvPr/>
        </p:nvSpPr>
        <p:spPr bwMode="auto">
          <a:xfrm>
            <a:off x="4992591" y="925977"/>
            <a:ext cx="249382" cy="1653245"/>
          </a:xfrm>
          <a:prstGeom prst="downArrow">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Times New Roman" pitchFamily="18" charset="0"/>
            </a:endParaRPr>
          </a:p>
        </p:txBody>
      </p:sp>
      <p:sp>
        <p:nvSpPr>
          <p:cNvPr id="3" name="TextBox 2">
            <a:extLst>
              <a:ext uri="{FF2B5EF4-FFF2-40B4-BE49-F238E27FC236}">
                <a16:creationId xmlns:a16="http://schemas.microsoft.com/office/drawing/2014/main" id="{2A0A8CBE-73FF-DE49-A510-BC0F4EDE7CE6}"/>
              </a:ext>
            </a:extLst>
          </p:cNvPr>
          <p:cNvSpPr txBox="1"/>
          <p:nvPr/>
        </p:nvSpPr>
        <p:spPr>
          <a:xfrm>
            <a:off x="4813870" y="381000"/>
            <a:ext cx="3355406" cy="461665"/>
          </a:xfrm>
          <a:prstGeom prst="rect">
            <a:avLst/>
          </a:prstGeom>
          <a:noFill/>
        </p:spPr>
        <p:txBody>
          <a:bodyPr wrap="none" rtlCol="0">
            <a:spAutoFit/>
          </a:bodyPr>
          <a:lstStyle/>
          <a:p>
            <a:r>
              <a:rPr lang="en-US" dirty="0"/>
              <a:t>This is why Xenon is used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9" presetClass="exit" presetSubtype="0" fill="hold" nodeType="withEffect">
                                  <p:stCondLst>
                                    <p:cond delay="0"/>
                                  </p:stCondLst>
                                  <p:childTnLst>
                                    <p:animEffect transition="out" filter="dissolv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6">
            <a:extLst>
              <a:ext uri="{FF2B5EF4-FFF2-40B4-BE49-F238E27FC236}">
                <a16:creationId xmlns:a16="http://schemas.microsoft.com/office/drawing/2014/main" id="{A946D834-26B5-884A-8959-60BEAFF0C7B3}"/>
              </a:ext>
            </a:extLst>
          </p:cNvPr>
          <p:cNvSpPr txBox="1">
            <a:spLocks noChangeArrowheads="1"/>
          </p:cNvSpPr>
          <p:nvPr/>
        </p:nvSpPr>
        <p:spPr bwMode="auto">
          <a:xfrm>
            <a:off x="5278438" y="1498600"/>
            <a:ext cx="2951162" cy="457200"/>
          </a:xfrm>
          <a:prstGeom prst="rect">
            <a:avLst/>
          </a:prstGeom>
          <a:solidFill>
            <a:srgbClr val="F3E7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31746" name="Rectangle 2">
            <a:extLst>
              <a:ext uri="{FF2B5EF4-FFF2-40B4-BE49-F238E27FC236}">
                <a16:creationId xmlns:a16="http://schemas.microsoft.com/office/drawing/2014/main" id="{AF550B61-EA79-874E-B744-800347C10EC3}"/>
              </a:ext>
            </a:extLst>
          </p:cNvPr>
          <p:cNvSpPr>
            <a:spLocks noGrp="1" noChangeArrowheads="1"/>
          </p:cNvSpPr>
          <p:nvPr>
            <p:ph type="title"/>
          </p:nvPr>
        </p:nvSpPr>
        <p:spPr>
          <a:xfrm>
            <a:off x="1079500" y="0"/>
            <a:ext cx="6908800" cy="1143000"/>
          </a:xfrm>
        </p:spPr>
        <p:txBody>
          <a:bodyPr lIns="84138" tIns="42862" rIns="84138" bIns="42862"/>
          <a:lstStyle/>
          <a:p>
            <a:pPr defTabSz="841375"/>
            <a:r>
              <a:rPr lang="en-US" altLang="en-US">
                <a:ea typeface="ＭＳ Ｐゴシック" panose="020B0600070205080204" pitchFamily="34" charset="-128"/>
              </a:rPr>
              <a:t>Excitation - Emission Peaks</a:t>
            </a:r>
          </a:p>
        </p:txBody>
      </p:sp>
      <p:sp>
        <p:nvSpPr>
          <p:cNvPr id="31747" name="Rectangle 3">
            <a:extLst>
              <a:ext uri="{FF2B5EF4-FFF2-40B4-BE49-F238E27FC236}">
                <a16:creationId xmlns:a16="http://schemas.microsoft.com/office/drawing/2014/main" id="{CA2468E8-FEAF-6445-BA2D-D12396C947FF}"/>
              </a:ext>
            </a:extLst>
          </p:cNvPr>
          <p:cNvSpPr>
            <a:spLocks noChangeArrowheads="1"/>
          </p:cNvSpPr>
          <p:nvPr/>
        </p:nvSpPr>
        <p:spPr bwMode="auto">
          <a:xfrm>
            <a:off x="809625" y="1741488"/>
            <a:ext cx="47609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250" tIns="47625" rIns="95250" bIns="47625">
            <a:spAutoFit/>
          </a:bodyPr>
          <a:lstStyle>
            <a:lvl1pPr defTabSz="941388">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41388">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41388">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500" b="1" i="0"/>
              <a:t>Fluorophore	          EX</a:t>
            </a:r>
            <a:r>
              <a:rPr lang="en-US" altLang="en-US" sz="1900" i="0" baseline="-25000"/>
              <a:t>peak</a:t>
            </a:r>
            <a:r>
              <a:rPr lang="en-US" altLang="en-US" sz="2500" b="1" i="0"/>
              <a:t>   EM</a:t>
            </a:r>
            <a:r>
              <a:rPr lang="en-US" altLang="en-US" sz="1900" i="0" baseline="-25000"/>
              <a:t>peak</a:t>
            </a:r>
            <a:r>
              <a:rPr lang="en-US" altLang="en-US" sz="1900" b="1" i="0" baseline="-25000"/>
              <a:t>  </a:t>
            </a:r>
          </a:p>
        </p:txBody>
      </p:sp>
      <p:sp>
        <p:nvSpPr>
          <p:cNvPr id="6148" name="Rectangle 4">
            <a:extLst>
              <a:ext uri="{FF2B5EF4-FFF2-40B4-BE49-F238E27FC236}">
                <a16:creationId xmlns:a16="http://schemas.microsoft.com/office/drawing/2014/main" id="{9E5DE45A-6135-7245-8A6F-19D01045E7D1}"/>
              </a:ext>
            </a:extLst>
          </p:cNvPr>
          <p:cNvSpPr>
            <a:spLocks noChangeArrowheads="1"/>
          </p:cNvSpPr>
          <p:nvPr/>
        </p:nvSpPr>
        <p:spPr bwMode="auto">
          <a:xfrm>
            <a:off x="5341938" y="1066800"/>
            <a:ext cx="2906712" cy="825500"/>
          </a:xfrm>
          <a:prstGeom prst="rect">
            <a:avLst/>
          </a:prstGeom>
          <a:noFill/>
          <a:ln>
            <a:noFill/>
          </a:ln>
          <a:effectLst/>
        </p:spPr>
        <p:txBody>
          <a:bodyPr wrap="none" lIns="95250" tIns="47625" rIns="95250" bIns="47625">
            <a:spAutoFit/>
          </a:bodyPr>
          <a:lstStyle/>
          <a:p>
            <a:pPr defTabSz="941388">
              <a:defRPr/>
            </a:pPr>
            <a:r>
              <a:rPr lang="en-US" b="1" i="0">
                <a:ea typeface="+mn-ea"/>
              </a:rPr>
              <a:t>% Max Excitation at</a:t>
            </a:r>
          </a:p>
          <a:p>
            <a:pPr defTabSz="941388">
              <a:defRPr/>
            </a:pPr>
            <a:r>
              <a:rPr lang="en-US" b="1" i="0">
                <a:solidFill>
                  <a:srgbClr val="0033CC"/>
                </a:solidFill>
                <a:ea typeface="+mn-ea"/>
              </a:rPr>
              <a:t>488</a:t>
            </a:r>
            <a:r>
              <a:rPr lang="en-US" b="1" i="0">
                <a:ea typeface="+mn-ea"/>
              </a:rPr>
              <a:t>	</a:t>
            </a:r>
            <a:r>
              <a:rPr lang="en-US" b="1" i="0">
                <a:solidFill>
                  <a:srgbClr val="FFFF00"/>
                </a:solidFill>
                <a:effectLst>
                  <a:outerShdw blurRad="38100" dist="38100" dir="2700000" algn="tl">
                    <a:srgbClr val="C0C0C0"/>
                  </a:outerShdw>
                </a:effectLst>
                <a:ea typeface="+mn-ea"/>
              </a:rPr>
              <a:t>568</a:t>
            </a:r>
            <a:r>
              <a:rPr lang="en-US" b="1" i="0">
                <a:ea typeface="+mn-ea"/>
              </a:rPr>
              <a:t>   </a:t>
            </a:r>
            <a:r>
              <a:rPr lang="en-US" b="1" i="0">
                <a:solidFill>
                  <a:schemeClr val="hlink"/>
                </a:solidFill>
                <a:ea typeface="+mn-ea"/>
              </a:rPr>
              <a:t> 647</a:t>
            </a:r>
            <a:r>
              <a:rPr lang="en-US" b="1" i="0">
                <a:ea typeface="+mn-ea"/>
              </a:rPr>
              <a:t> nm</a:t>
            </a:r>
          </a:p>
        </p:txBody>
      </p:sp>
      <p:sp>
        <p:nvSpPr>
          <p:cNvPr id="23558" name="Rectangle 5">
            <a:extLst>
              <a:ext uri="{FF2B5EF4-FFF2-40B4-BE49-F238E27FC236}">
                <a16:creationId xmlns:a16="http://schemas.microsoft.com/office/drawing/2014/main" id="{3813611E-B5F8-EF40-BFB9-E9EB9C7D42D4}"/>
              </a:ext>
            </a:extLst>
          </p:cNvPr>
          <p:cNvSpPr>
            <a:spLocks noChangeArrowheads="1"/>
          </p:cNvSpPr>
          <p:nvPr/>
        </p:nvSpPr>
        <p:spPr bwMode="auto">
          <a:xfrm>
            <a:off x="636588" y="2246313"/>
            <a:ext cx="7521575" cy="2863850"/>
          </a:xfrm>
          <a:prstGeom prst="rect">
            <a:avLst/>
          </a:prstGeom>
          <a:solidFill>
            <a:srgbClr val="FFEBEB"/>
          </a:solidFill>
          <a:ln w="1270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Times New Roman" charset="0"/>
              <a:ea typeface="ＭＳ Ｐゴシック" charset="0"/>
              <a:cs typeface="ＭＳ Ｐゴシック" charset="0"/>
            </a:endParaRPr>
          </a:p>
        </p:txBody>
      </p:sp>
      <p:sp>
        <p:nvSpPr>
          <p:cNvPr id="31750" name="Rectangle 6">
            <a:extLst>
              <a:ext uri="{FF2B5EF4-FFF2-40B4-BE49-F238E27FC236}">
                <a16:creationId xmlns:a16="http://schemas.microsoft.com/office/drawing/2014/main" id="{777B662E-A52F-524E-9E16-A0D9BDA1C88F}"/>
              </a:ext>
            </a:extLst>
          </p:cNvPr>
          <p:cNvSpPr>
            <a:spLocks noChangeArrowheads="1"/>
          </p:cNvSpPr>
          <p:nvPr/>
        </p:nvSpPr>
        <p:spPr bwMode="auto">
          <a:xfrm>
            <a:off x="5418138" y="2376488"/>
            <a:ext cx="752475" cy="4302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1" name="Rectangle 7">
            <a:extLst>
              <a:ext uri="{FF2B5EF4-FFF2-40B4-BE49-F238E27FC236}">
                <a16:creationId xmlns:a16="http://schemas.microsoft.com/office/drawing/2014/main" id="{061872F7-0941-C847-9437-8C9D846A2BB9}"/>
              </a:ext>
            </a:extLst>
          </p:cNvPr>
          <p:cNvSpPr>
            <a:spLocks noChangeArrowheads="1"/>
          </p:cNvSpPr>
          <p:nvPr/>
        </p:nvSpPr>
        <p:spPr bwMode="auto">
          <a:xfrm>
            <a:off x="5418138" y="2865438"/>
            <a:ext cx="752475" cy="4302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2" name="Rectangle 8">
            <a:extLst>
              <a:ext uri="{FF2B5EF4-FFF2-40B4-BE49-F238E27FC236}">
                <a16:creationId xmlns:a16="http://schemas.microsoft.com/office/drawing/2014/main" id="{04C933E7-CC55-ED47-A628-6FC6725BE4D2}"/>
              </a:ext>
            </a:extLst>
          </p:cNvPr>
          <p:cNvSpPr>
            <a:spLocks noChangeArrowheads="1"/>
          </p:cNvSpPr>
          <p:nvPr/>
        </p:nvSpPr>
        <p:spPr bwMode="auto">
          <a:xfrm>
            <a:off x="6257925" y="3765550"/>
            <a:ext cx="750888" cy="43021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3" name="Rectangle 9">
            <a:extLst>
              <a:ext uri="{FF2B5EF4-FFF2-40B4-BE49-F238E27FC236}">
                <a16:creationId xmlns:a16="http://schemas.microsoft.com/office/drawing/2014/main" id="{750F8343-70AB-3E45-8C36-F72777765BA0}"/>
              </a:ext>
            </a:extLst>
          </p:cNvPr>
          <p:cNvSpPr>
            <a:spLocks noChangeArrowheads="1"/>
          </p:cNvSpPr>
          <p:nvPr/>
        </p:nvSpPr>
        <p:spPr bwMode="auto">
          <a:xfrm>
            <a:off x="6257925" y="3276600"/>
            <a:ext cx="750888" cy="430213"/>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4" name="Rectangle 10">
            <a:extLst>
              <a:ext uri="{FF2B5EF4-FFF2-40B4-BE49-F238E27FC236}">
                <a16:creationId xmlns:a16="http://schemas.microsoft.com/office/drawing/2014/main" id="{AF9683D0-07C7-9745-91BC-409E63C370AE}"/>
              </a:ext>
            </a:extLst>
          </p:cNvPr>
          <p:cNvSpPr>
            <a:spLocks noChangeArrowheads="1"/>
          </p:cNvSpPr>
          <p:nvPr/>
        </p:nvSpPr>
        <p:spPr bwMode="auto">
          <a:xfrm>
            <a:off x="7061200" y="4646613"/>
            <a:ext cx="752475" cy="43021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5" name="Rectangle 11">
            <a:extLst>
              <a:ext uri="{FF2B5EF4-FFF2-40B4-BE49-F238E27FC236}">
                <a16:creationId xmlns:a16="http://schemas.microsoft.com/office/drawing/2014/main" id="{06077D65-0C7C-684A-A3B5-5387AC91F30B}"/>
              </a:ext>
            </a:extLst>
          </p:cNvPr>
          <p:cNvSpPr>
            <a:spLocks noChangeArrowheads="1"/>
          </p:cNvSpPr>
          <p:nvPr/>
        </p:nvSpPr>
        <p:spPr bwMode="auto">
          <a:xfrm>
            <a:off x="6240463" y="4254500"/>
            <a:ext cx="750887" cy="4318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31756" name="Rectangle 12">
            <a:extLst>
              <a:ext uri="{FF2B5EF4-FFF2-40B4-BE49-F238E27FC236}">
                <a16:creationId xmlns:a16="http://schemas.microsoft.com/office/drawing/2014/main" id="{84A048CF-C4BF-3849-BCF0-9C69AA3E4E91}"/>
              </a:ext>
            </a:extLst>
          </p:cNvPr>
          <p:cNvSpPr>
            <a:spLocks noChangeArrowheads="1"/>
          </p:cNvSpPr>
          <p:nvPr/>
        </p:nvSpPr>
        <p:spPr bwMode="auto">
          <a:xfrm>
            <a:off x="806450" y="2344738"/>
            <a:ext cx="78835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tIns="47625" rIns="95250" bIns="47625">
            <a:spAutoFit/>
          </a:bodyPr>
          <a:lstStyle>
            <a:lvl1pPr defTabSz="941388">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defTabSz="941388">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defTabSz="941388">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defTabSz="941388">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defTabSz="941388"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900" i="0"/>
              <a:t>FITC			496	518	87	0	0</a:t>
            </a:r>
          </a:p>
          <a:p>
            <a:pPr>
              <a:spcBef>
                <a:spcPct val="0"/>
              </a:spcBef>
              <a:buSzTx/>
              <a:buFontTx/>
              <a:buNone/>
            </a:pPr>
            <a:r>
              <a:rPr lang="en-US" altLang="en-US" sz="2900" i="0"/>
              <a:t>Bodipy		503	511	58	1	1</a:t>
            </a:r>
          </a:p>
          <a:p>
            <a:pPr>
              <a:spcBef>
                <a:spcPct val="0"/>
              </a:spcBef>
              <a:buSzTx/>
              <a:buFontTx/>
              <a:buNone/>
            </a:pPr>
            <a:r>
              <a:rPr lang="en-US" altLang="en-US" sz="2900" i="0"/>
              <a:t>Tetra-M-Rho	554	576	10	61	0</a:t>
            </a:r>
          </a:p>
          <a:p>
            <a:pPr>
              <a:spcBef>
                <a:spcPct val="0"/>
              </a:spcBef>
              <a:buSzTx/>
              <a:buFontTx/>
              <a:buNone/>
            </a:pPr>
            <a:r>
              <a:rPr lang="en-US" altLang="en-US" sz="2900" i="0"/>
              <a:t>L-Rhodamine	572	590	5	92	0</a:t>
            </a:r>
          </a:p>
          <a:p>
            <a:pPr>
              <a:spcBef>
                <a:spcPct val="0"/>
              </a:spcBef>
              <a:buSzTx/>
              <a:buFontTx/>
              <a:buNone/>
            </a:pPr>
            <a:r>
              <a:rPr lang="en-US" altLang="en-US" sz="2900" i="0"/>
              <a:t>Texas Red		592	610	3	45	1</a:t>
            </a:r>
          </a:p>
          <a:p>
            <a:pPr>
              <a:spcBef>
                <a:spcPct val="0"/>
              </a:spcBef>
              <a:buSzTx/>
              <a:buFontTx/>
              <a:buNone/>
            </a:pPr>
            <a:r>
              <a:rPr lang="en-US" altLang="en-US" sz="2900" i="0"/>
              <a:t>CY5			649	666	1	11	98</a:t>
            </a:r>
          </a:p>
        </p:txBody>
      </p:sp>
      <p:sp>
        <p:nvSpPr>
          <p:cNvPr id="31757" name="Rectangle 13">
            <a:extLst>
              <a:ext uri="{FF2B5EF4-FFF2-40B4-BE49-F238E27FC236}">
                <a16:creationId xmlns:a16="http://schemas.microsoft.com/office/drawing/2014/main" id="{AE3B80FC-39FD-0040-958E-AB23F273242E}"/>
              </a:ext>
            </a:extLst>
          </p:cNvPr>
          <p:cNvSpPr>
            <a:spLocks noChangeArrowheads="1"/>
          </p:cNvSpPr>
          <p:nvPr/>
        </p:nvSpPr>
        <p:spPr bwMode="auto">
          <a:xfrm>
            <a:off x="698500" y="5208588"/>
            <a:ext cx="33829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Note: You will not be able to see CY5 fluorescence</a:t>
            </a:r>
          </a:p>
          <a:p>
            <a:pPr>
              <a:spcBef>
                <a:spcPct val="0"/>
              </a:spcBef>
              <a:buSzTx/>
              <a:buFontTx/>
              <a:buNone/>
            </a:pPr>
            <a:r>
              <a:rPr lang="en-US" altLang="en-US" sz="1400"/>
              <a:t> under the regular fluorescent microscope because</a:t>
            </a:r>
          </a:p>
          <a:p>
            <a:pPr>
              <a:spcBef>
                <a:spcPct val="0"/>
              </a:spcBef>
              <a:buSzTx/>
              <a:buFontTx/>
              <a:buNone/>
            </a:pPr>
            <a:r>
              <a:rPr lang="en-US" altLang="en-US" sz="1400"/>
              <a:t> the wavelength is too high.</a:t>
            </a:r>
          </a:p>
        </p:txBody>
      </p:sp>
      <p:sp>
        <p:nvSpPr>
          <p:cNvPr id="31758" name="Text Box 14">
            <a:extLst>
              <a:ext uri="{FF2B5EF4-FFF2-40B4-BE49-F238E27FC236}">
                <a16:creationId xmlns:a16="http://schemas.microsoft.com/office/drawing/2014/main" id="{3FAA570B-6EFF-AF4C-92A0-4ADE085F007C}"/>
              </a:ext>
            </a:extLst>
          </p:cNvPr>
          <p:cNvSpPr txBox="1">
            <a:spLocks noChangeArrowheads="1"/>
          </p:cNvSpPr>
          <p:nvPr/>
        </p:nvSpPr>
        <p:spPr bwMode="auto">
          <a:xfrm>
            <a:off x="6118225" y="5964238"/>
            <a:ext cx="287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t>Material Source:</a:t>
            </a:r>
          </a:p>
          <a:p>
            <a:pPr>
              <a:spcBef>
                <a:spcPct val="0"/>
              </a:spcBef>
              <a:buSzTx/>
              <a:buFontTx/>
              <a:buNone/>
            </a:pPr>
            <a:r>
              <a:rPr lang="en-US" altLang="en-US" sz="1200"/>
              <a:t>Pawley: Handbook of Confocal Microscopy</a:t>
            </a:r>
          </a:p>
        </p:txBody>
      </p:sp>
      <p:sp>
        <p:nvSpPr>
          <p:cNvPr id="31759" name="Rectangle 15">
            <a:extLst>
              <a:ext uri="{FF2B5EF4-FFF2-40B4-BE49-F238E27FC236}">
                <a16:creationId xmlns:a16="http://schemas.microsoft.com/office/drawing/2014/main" id="{2A12E4E3-D0F5-B240-B7C1-539D011B1607}"/>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 name="TextBox 1">
            <a:extLst>
              <a:ext uri="{FF2B5EF4-FFF2-40B4-BE49-F238E27FC236}">
                <a16:creationId xmlns:a16="http://schemas.microsoft.com/office/drawing/2014/main" id="{D3C77590-FCD2-6D4E-836B-5071F7ECE785}"/>
              </a:ext>
            </a:extLst>
          </p:cNvPr>
          <p:cNvSpPr txBox="1"/>
          <p:nvPr/>
        </p:nvSpPr>
        <p:spPr>
          <a:xfrm>
            <a:off x="365806" y="6000721"/>
            <a:ext cx="5064207" cy="400110"/>
          </a:xfrm>
          <a:prstGeom prst="rect">
            <a:avLst/>
          </a:prstGeom>
          <a:noFill/>
        </p:spPr>
        <p:txBody>
          <a:bodyPr wrap="none" rtlCol="0">
            <a:spAutoFit/>
          </a:bodyPr>
          <a:lstStyle/>
          <a:p>
            <a:r>
              <a:rPr lang="en-US" sz="2000" dirty="0">
                <a:solidFill>
                  <a:srgbClr val="FF0000"/>
                </a:solidFill>
              </a:rPr>
              <a:t>Note: the 3 laser combination is no longer used</a:t>
            </a:r>
          </a:p>
        </p:txBody>
      </p:sp>
    </p:spTree>
  </p:cSld>
  <p:clrMapOvr>
    <a:masterClrMapping/>
  </p:clrMapOvr>
  <p:transition advTm="384"/>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7CE9FAD2-28CC-BD4E-B5F4-5B9923EC2C32}"/>
              </a:ext>
            </a:extLst>
          </p:cNvPr>
          <p:cNvSpPr>
            <a:spLocks noGrp="1" noChangeArrowheads="1"/>
          </p:cNvSpPr>
          <p:nvPr>
            <p:ph type="title"/>
          </p:nvPr>
        </p:nvSpPr>
        <p:spPr>
          <a:xfrm>
            <a:off x="1057275" y="0"/>
            <a:ext cx="6908800" cy="1143000"/>
          </a:xfrm>
        </p:spPr>
        <p:txBody>
          <a:bodyPr/>
          <a:lstStyle/>
          <a:p>
            <a:r>
              <a:rPr lang="en-US" altLang="en-US">
                <a:ea typeface="ＭＳ Ｐゴシック" panose="020B0600070205080204" pitchFamily="34" charset="-128"/>
              </a:rPr>
              <a:t>Parameters</a:t>
            </a:r>
          </a:p>
        </p:txBody>
      </p:sp>
      <p:sp>
        <p:nvSpPr>
          <p:cNvPr id="33794" name="Rectangle 3">
            <a:extLst>
              <a:ext uri="{FF2B5EF4-FFF2-40B4-BE49-F238E27FC236}">
                <a16:creationId xmlns:a16="http://schemas.microsoft.com/office/drawing/2014/main" id="{DC35DA04-D480-A24B-986B-1162046A30DA}"/>
              </a:ext>
            </a:extLst>
          </p:cNvPr>
          <p:cNvSpPr>
            <a:spLocks noGrp="1" noChangeArrowheads="1"/>
          </p:cNvSpPr>
          <p:nvPr>
            <p:ph type="body" idx="1"/>
          </p:nvPr>
        </p:nvSpPr>
        <p:spPr>
          <a:xfrm>
            <a:off x="1277938" y="1792288"/>
            <a:ext cx="6908800" cy="4114800"/>
          </a:xfrm>
        </p:spPr>
        <p:txBody>
          <a:bodyPr/>
          <a:lstStyle/>
          <a:p>
            <a:r>
              <a:rPr lang="en-US" altLang="en-US" sz="2000">
                <a:ea typeface="ＭＳ Ｐゴシック" panose="020B0600070205080204" pitchFamily="34" charset="-128"/>
              </a:rPr>
              <a:t>Extinction Coefficient</a:t>
            </a:r>
          </a:p>
          <a:p>
            <a:pPr lvl="1"/>
            <a:r>
              <a:rPr lang="en-US" altLang="en-US" sz="1800">
                <a:ea typeface="ＭＳ Ｐゴシック" panose="020B0600070205080204" pitchFamily="34" charset="-128"/>
              </a:rPr>
              <a:t> </a:t>
            </a:r>
            <a:r>
              <a:rPr lang="en-US" altLang="en-US" sz="1800" b="1">
                <a:latin typeface="Symbol" pitchFamily="2" charset="2"/>
                <a:ea typeface="ＭＳ Ｐゴシック" panose="020B0600070205080204" pitchFamily="34" charset="-128"/>
              </a:rPr>
              <a:t></a:t>
            </a:r>
            <a:r>
              <a:rPr lang="en-US" altLang="en-US" sz="1200">
                <a:ea typeface="ＭＳ Ｐゴシック" panose="020B0600070205080204" pitchFamily="34" charset="-128"/>
              </a:rPr>
              <a:t>  (extinction coefficient) </a:t>
            </a:r>
            <a:r>
              <a:rPr lang="en-US" altLang="en-US" sz="1400">
                <a:ea typeface="ＭＳ Ｐゴシック" panose="020B0600070205080204" pitchFamily="34" charset="-128"/>
              </a:rPr>
              <a:t>refers to a single wavelength (usually the </a:t>
            </a:r>
            <a:r>
              <a:rPr lang="en-US" altLang="en-US" sz="1400">
                <a:solidFill>
                  <a:schemeClr val="hlink"/>
                </a:solidFill>
                <a:ea typeface="ＭＳ Ｐゴシック" panose="020B0600070205080204" pitchFamily="34" charset="-128"/>
              </a:rPr>
              <a:t>absorption maximum</a:t>
            </a:r>
            <a:r>
              <a:rPr lang="en-US" altLang="en-US" sz="1400">
                <a:ea typeface="ＭＳ Ｐゴシック" panose="020B0600070205080204" pitchFamily="34" charset="-128"/>
              </a:rPr>
              <a:t>) </a:t>
            </a:r>
            <a:endParaRPr lang="en-US" altLang="en-US" sz="1800">
              <a:ea typeface="ＭＳ Ｐゴシック" panose="020B0600070205080204" pitchFamily="34" charset="-128"/>
            </a:endParaRPr>
          </a:p>
          <a:p>
            <a:r>
              <a:rPr lang="en-US" altLang="en-US" sz="2000">
                <a:ea typeface="ＭＳ Ｐゴシック" panose="020B0600070205080204" pitchFamily="34" charset="-128"/>
              </a:rPr>
              <a:t>Quantum Yield</a:t>
            </a:r>
          </a:p>
          <a:p>
            <a:pPr lvl="1"/>
            <a:r>
              <a:rPr lang="en-US" altLang="en-US" sz="1800">
                <a:ea typeface="ＭＳ Ｐゴシック" panose="020B0600070205080204" pitchFamily="34" charset="-128"/>
              </a:rPr>
              <a:t>Q</a:t>
            </a:r>
            <a:r>
              <a:rPr lang="en-US" altLang="en-US" sz="1800" baseline="-25000">
                <a:ea typeface="ＭＳ Ｐゴシック" panose="020B0600070205080204" pitchFamily="34" charset="-128"/>
              </a:rPr>
              <a:t>f  </a:t>
            </a:r>
            <a:r>
              <a:rPr lang="en-US" altLang="en-US" sz="1800">
                <a:ea typeface="ＭＳ Ｐゴシック" panose="020B0600070205080204" pitchFamily="34" charset="-128"/>
              </a:rPr>
              <a:t> </a:t>
            </a:r>
            <a:r>
              <a:rPr lang="en-US" altLang="en-US" sz="1400">
                <a:ea typeface="ＭＳ Ｐゴシック" panose="020B0600070205080204" pitchFamily="34" charset="-128"/>
              </a:rPr>
              <a:t>is a measure of the integrated photon emission over the fluorophore spectral band</a:t>
            </a:r>
            <a:endParaRPr lang="en-US" altLang="en-US" sz="1800" baseline="-25000">
              <a:ea typeface="ＭＳ Ｐゴシック" panose="020B0600070205080204" pitchFamily="34" charset="-128"/>
            </a:endParaRPr>
          </a:p>
          <a:p>
            <a:r>
              <a:rPr lang="en-US" altLang="en-US" sz="2000">
                <a:ea typeface="ＭＳ Ｐゴシック" panose="020B0600070205080204" pitchFamily="34" charset="-128"/>
              </a:rPr>
              <a:t>At sub-saturation excitation rates, fluorescence intensity is proportional to the product of </a:t>
            </a:r>
            <a:r>
              <a:rPr lang="en-US" altLang="en-US" sz="2000" b="1">
                <a:latin typeface="Symbol" pitchFamily="2" charset="2"/>
                <a:ea typeface="ＭＳ Ｐゴシック" panose="020B0600070205080204" pitchFamily="34" charset="-128"/>
              </a:rPr>
              <a:t></a:t>
            </a:r>
            <a:r>
              <a:rPr lang="en-US" altLang="en-US" sz="2000">
                <a:ea typeface="ＭＳ Ｐゴシック" panose="020B0600070205080204" pitchFamily="34" charset="-128"/>
              </a:rPr>
              <a:t> and Q</a:t>
            </a:r>
            <a:r>
              <a:rPr lang="en-US" altLang="en-US" sz="2000" baseline="-25000">
                <a:ea typeface="ＭＳ Ｐゴシック" panose="020B0600070205080204" pitchFamily="34" charset="-128"/>
              </a:rPr>
              <a:t>f </a:t>
            </a:r>
          </a:p>
        </p:txBody>
      </p:sp>
      <p:sp>
        <p:nvSpPr>
          <p:cNvPr id="33795" name="Text Box 4">
            <a:extLst>
              <a:ext uri="{FF2B5EF4-FFF2-40B4-BE49-F238E27FC236}">
                <a16:creationId xmlns:a16="http://schemas.microsoft.com/office/drawing/2014/main" id="{D9279648-207E-5744-B6E9-69CA9EAF589F}"/>
              </a:ext>
            </a:extLst>
          </p:cNvPr>
          <p:cNvSpPr txBox="1">
            <a:spLocks noChangeArrowheads="1"/>
          </p:cNvSpPr>
          <p:nvPr/>
        </p:nvSpPr>
        <p:spPr bwMode="auto">
          <a:xfrm>
            <a:off x="3187700" y="4449763"/>
            <a:ext cx="37322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u="sng"/>
              <a:t>Number of emitted photons</a:t>
            </a:r>
          </a:p>
          <a:p>
            <a:pPr>
              <a:spcBef>
                <a:spcPct val="0"/>
              </a:spcBef>
              <a:buSzTx/>
              <a:buFontTx/>
              <a:buNone/>
            </a:pPr>
            <a:r>
              <a:rPr lang="en-US" altLang="en-US" sz="2400"/>
              <a:t>Number of absorbed photons</a:t>
            </a:r>
          </a:p>
        </p:txBody>
      </p:sp>
      <p:sp>
        <p:nvSpPr>
          <p:cNvPr id="33796" name="Text Box 5">
            <a:extLst>
              <a:ext uri="{FF2B5EF4-FFF2-40B4-BE49-F238E27FC236}">
                <a16:creationId xmlns:a16="http://schemas.microsoft.com/office/drawing/2014/main" id="{7FBD1ABE-83CF-5D4F-B155-882EED5B485E}"/>
              </a:ext>
            </a:extLst>
          </p:cNvPr>
          <p:cNvSpPr txBox="1">
            <a:spLocks noChangeArrowheads="1"/>
          </p:cNvSpPr>
          <p:nvPr/>
        </p:nvSpPr>
        <p:spPr bwMode="auto">
          <a:xfrm>
            <a:off x="2389188" y="4533900"/>
            <a:ext cx="6016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i="0">
                <a:sym typeface="Symbol" pitchFamily="2" charset="2"/>
              </a:rPr>
              <a:t></a:t>
            </a:r>
            <a:r>
              <a:rPr lang="en-US" altLang="en-US" sz="2400"/>
              <a:t>=</a:t>
            </a:r>
          </a:p>
        </p:txBody>
      </p:sp>
      <p:sp>
        <p:nvSpPr>
          <p:cNvPr id="33797" name="Rectangle 1030">
            <a:extLst>
              <a:ext uri="{FF2B5EF4-FFF2-40B4-BE49-F238E27FC236}">
                <a16:creationId xmlns:a16="http://schemas.microsoft.com/office/drawing/2014/main" id="{02C91C0E-B319-1849-9149-18FA1609415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33798" name="Text Box 1031">
            <a:extLst>
              <a:ext uri="{FF2B5EF4-FFF2-40B4-BE49-F238E27FC236}">
                <a16:creationId xmlns:a16="http://schemas.microsoft.com/office/drawing/2014/main" id="{FEAED73E-137F-D444-8DC1-CA018654760B}"/>
              </a:ext>
            </a:extLst>
          </p:cNvPr>
          <p:cNvSpPr txBox="1">
            <a:spLocks noChangeArrowheads="1"/>
          </p:cNvSpPr>
          <p:nvPr/>
        </p:nvSpPr>
        <p:spPr bwMode="auto">
          <a:xfrm>
            <a:off x="1300163" y="5238750"/>
            <a:ext cx="40243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endParaRPr lang="en-US" altLang="en-US" sz="2000" i="0"/>
          </a:p>
          <a:p>
            <a:pPr>
              <a:spcBef>
                <a:spcPct val="0"/>
              </a:spcBef>
              <a:buSzTx/>
            </a:pPr>
            <a:r>
              <a:rPr lang="en-US" altLang="en-US" sz="2000" i="0"/>
              <a:t>    Lifetime 1 –10x10</a:t>
            </a:r>
            <a:r>
              <a:rPr lang="en-US" altLang="en-US" sz="2000" i="0" baseline="30000"/>
              <a:t>-9</a:t>
            </a:r>
            <a:r>
              <a:rPr lang="en-US" altLang="en-US" sz="2000" i="0"/>
              <a:t>secs  (1-10 ns)</a:t>
            </a:r>
          </a:p>
          <a:p>
            <a:pPr>
              <a:spcBef>
                <a:spcPct val="0"/>
              </a:spcBef>
              <a:buSzTx/>
            </a:pPr>
            <a:endParaRPr lang="en-US" altLang="en-US" sz="20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a:extLst>
              <a:ext uri="{FF2B5EF4-FFF2-40B4-BE49-F238E27FC236}">
                <a16:creationId xmlns:a16="http://schemas.microsoft.com/office/drawing/2014/main" id="{777748C8-4CC4-6045-AA64-FF8153933A66}"/>
              </a:ext>
            </a:extLst>
          </p:cNvPr>
          <p:cNvSpPr>
            <a:spLocks noGrp="1" noChangeArrowheads="1"/>
          </p:cNvSpPr>
          <p:nvPr>
            <p:ph type="title"/>
          </p:nvPr>
        </p:nvSpPr>
        <p:spPr>
          <a:xfrm>
            <a:off x="932657" y="-119063"/>
            <a:ext cx="6908800" cy="881063"/>
          </a:xfrm>
        </p:spPr>
        <p:txBody>
          <a:bodyPr/>
          <a:lstStyle/>
          <a:p>
            <a:r>
              <a:rPr lang="en-US" altLang="en-US" dirty="0">
                <a:ea typeface="ＭＳ Ｐゴシック" panose="020B0600070205080204" pitchFamily="34" charset="-128"/>
              </a:rPr>
              <a:t>Fluorescence Lifetimes</a:t>
            </a:r>
          </a:p>
        </p:txBody>
      </p:sp>
      <p:sp>
        <p:nvSpPr>
          <p:cNvPr id="111618" name="Content Placeholder 2">
            <a:extLst>
              <a:ext uri="{FF2B5EF4-FFF2-40B4-BE49-F238E27FC236}">
                <a16:creationId xmlns:a16="http://schemas.microsoft.com/office/drawing/2014/main" id="{0380D84F-BF65-8045-8B0B-8B0AA039158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 name="Picture 3">
            <a:extLst>
              <a:ext uri="{FF2B5EF4-FFF2-40B4-BE49-F238E27FC236}">
                <a16:creationId xmlns:a16="http://schemas.microsoft.com/office/drawing/2014/main" id="{D421D234-E190-3249-BCCF-C9D0964F4699}"/>
              </a:ext>
            </a:extLst>
          </p:cNvPr>
          <p:cNvPicPr>
            <a:picLocks noChangeAspect="1"/>
          </p:cNvPicPr>
          <p:nvPr/>
        </p:nvPicPr>
        <p:blipFill>
          <a:blip r:embed="rId2"/>
          <a:stretch>
            <a:fillRect/>
          </a:stretch>
        </p:blipFill>
        <p:spPr>
          <a:xfrm>
            <a:off x="1374775" y="762000"/>
            <a:ext cx="5630863" cy="5440363"/>
          </a:xfrm>
          <a:prstGeom prst="rect">
            <a:avLst/>
          </a:prstGeom>
          <a:ln>
            <a:solidFill>
              <a:schemeClr val="bg1">
                <a:lumMod val="50000"/>
              </a:schemeClr>
            </a:solidFill>
          </a:ln>
        </p:spPr>
      </p:pic>
      <p:sp>
        <p:nvSpPr>
          <p:cNvPr id="111620" name="TextBox 4">
            <a:extLst>
              <a:ext uri="{FF2B5EF4-FFF2-40B4-BE49-F238E27FC236}">
                <a16:creationId xmlns:a16="http://schemas.microsoft.com/office/drawing/2014/main" id="{FBB916BD-F672-D745-9165-C89E3F7D0B49}"/>
              </a:ext>
            </a:extLst>
          </p:cNvPr>
          <p:cNvSpPr txBox="1">
            <a:spLocks noChangeArrowheads="1"/>
          </p:cNvSpPr>
          <p:nvPr/>
        </p:nvSpPr>
        <p:spPr bwMode="auto">
          <a:xfrm>
            <a:off x="5249863" y="6149975"/>
            <a:ext cx="3444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a:solidFill>
                  <a:srgbClr val="0070C0"/>
                </a:solidFill>
              </a:rPr>
              <a:t>https://www.ncbi.nlm.nih.gov/pmc/articles/PMC2924670/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55549D23-8E37-4343-8460-78580685E92C}"/>
              </a:ext>
            </a:extLst>
          </p:cNvPr>
          <p:cNvSpPr>
            <a:spLocks noGrp="1" noChangeArrowheads="1"/>
          </p:cNvSpPr>
          <p:nvPr>
            <p:ph type="title"/>
          </p:nvPr>
        </p:nvSpPr>
        <p:spPr>
          <a:xfrm>
            <a:off x="1050925" y="190500"/>
            <a:ext cx="6908800" cy="347663"/>
          </a:xfrm>
        </p:spPr>
        <p:txBody>
          <a:bodyPr/>
          <a:lstStyle/>
          <a:p>
            <a:r>
              <a:rPr lang="en-US" altLang="en-US" sz="2400">
                <a:ea typeface="ＭＳ Ｐゴシック" panose="020B0600070205080204" pitchFamily="34" charset="-128"/>
              </a:rPr>
              <a:t>Fluorescence Lifetimes</a:t>
            </a:r>
          </a:p>
        </p:txBody>
      </p:sp>
      <p:sp>
        <p:nvSpPr>
          <p:cNvPr id="112642" name="Content Placeholder 2">
            <a:extLst>
              <a:ext uri="{FF2B5EF4-FFF2-40B4-BE49-F238E27FC236}">
                <a16:creationId xmlns:a16="http://schemas.microsoft.com/office/drawing/2014/main" id="{E1E0A6AC-0A27-F84E-AA9F-9E32AD08A86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2643" name="Picture 3">
            <a:extLst>
              <a:ext uri="{FF2B5EF4-FFF2-40B4-BE49-F238E27FC236}">
                <a16:creationId xmlns:a16="http://schemas.microsoft.com/office/drawing/2014/main" id="{4D30B538-AB8E-1A4F-BE20-9656F7156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703263"/>
            <a:ext cx="58229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DD6D729-BCF1-E54A-AEE8-92580E336229}"/>
              </a:ext>
            </a:extLst>
          </p:cNvPr>
          <p:cNvSpPr txBox="1"/>
          <p:nvPr/>
        </p:nvSpPr>
        <p:spPr>
          <a:xfrm>
            <a:off x="4056063" y="6413500"/>
            <a:ext cx="4741862" cy="254000"/>
          </a:xfrm>
          <a:prstGeom prst="rect">
            <a:avLst/>
          </a:prstGeom>
          <a:noFill/>
        </p:spPr>
        <p:txBody>
          <a:bodyPr wrap="none">
            <a:spAutoFit/>
          </a:bodyPr>
          <a:lstStyle/>
          <a:p>
            <a:pPr>
              <a:defRPr/>
            </a:pPr>
            <a:r>
              <a:rPr lang="en-US" sz="1050" dirty="0">
                <a:solidFill>
                  <a:srgbClr val="0070C0"/>
                </a:solidFill>
              </a:rPr>
              <a:t>http://</a:t>
            </a:r>
            <a:r>
              <a:rPr lang="en-US" sz="1050" dirty="0" err="1">
                <a:solidFill>
                  <a:srgbClr val="0070C0"/>
                </a:solidFill>
              </a:rPr>
              <a:t>www.iss.com</a:t>
            </a:r>
            <a:r>
              <a:rPr lang="en-US" sz="1050" dirty="0">
                <a:solidFill>
                  <a:srgbClr val="0070C0"/>
                </a:solidFill>
              </a:rPr>
              <a:t>/resources/reference/</a:t>
            </a:r>
            <a:r>
              <a:rPr lang="en-US" sz="1050" dirty="0" err="1">
                <a:solidFill>
                  <a:srgbClr val="0070C0"/>
                </a:solidFill>
              </a:rPr>
              <a:t>data_tables</a:t>
            </a:r>
            <a:r>
              <a:rPr lang="en-US" sz="1050" dirty="0">
                <a:solidFill>
                  <a:srgbClr val="0070C0"/>
                </a:solidFill>
              </a:rPr>
              <a:t>/</a:t>
            </a:r>
            <a:r>
              <a:rPr lang="en-US" sz="1050" dirty="0" err="1">
                <a:solidFill>
                  <a:srgbClr val="0070C0"/>
                </a:solidFill>
              </a:rPr>
              <a:t>LifetimeDataFluorophores.html</a:t>
            </a:r>
            <a:endParaRPr lang="en-US" sz="1050" dirty="0">
              <a:solidFill>
                <a:srgbClr val="0070C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A47B46BB-978B-4F46-8A84-704C49FD5158}"/>
              </a:ext>
            </a:extLst>
          </p:cNvPr>
          <p:cNvSpPr>
            <a:spLocks noGrp="1" noChangeArrowheads="1"/>
          </p:cNvSpPr>
          <p:nvPr>
            <p:ph type="title"/>
          </p:nvPr>
        </p:nvSpPr>
        <p:spPr>
          <a:xfrm>
            <a:off x="1098550" y="184150"/>
            <a:ext cx="6908800" cy="1143000"/>
          </a:xfrm>
        </p:spPr>
        <p:txBody>
          <a:bodyPr/>
          <a:lstStyle/>
          <a:p>
            <a:r>
              <a:rPr lang="en-US" altLang="en-US">
                <a:ea typeface="ＭＳ Ｐゴシック" panose="020B0600070205080204" pitchFamily="34" charset="-128"/>
              </a:rPr>
              <a:t>Overview </a:t>
            </a:r>
          </a:p>
        </p:txBody>
      </p:sp>
      <p:sp>
        <p:nvSpPr>
          <p:cNvPr id="10242" name="Rectangle 3">
            <a:extLst>
              <a:ext uri="{FF2B5EF4-FFF2-40B4-BE49-F238E27FC236}">
                <a16:creationId xmlns:a16="http://schemas.microsoft.com/office/drawing/2014/main" id="{202AE7D1-C504-D34F-999F-C82FF5C6C0F3}"/>
              </a:ext>
            </a:extLst>
          </p:cNvPr>
          <p:cNvSpPr>
            <a:spLocks noGrp="1" noChangeArrowheads="1"/>
          </p:cNvSpPr>
          <p:nvPr>
            <p:ph type="body" idx="1"/>
          </p:nvPr>
        </p:nvSpPr>
        <p:spPr>
          <a:xfrm>
            <a:off x="1835150" y="1804988"/>
            <a:ext cx="5181600" cy="4114800"/>
          </a:xfrm>
        </p:spPr>
        <p:txBody>
          <a:bodyPr/>
          <a:lstStyle/>
          <a:p>
            <a:r>
              <a:rPr lang="en-US" altLang="en-US">
                <a:ea typeface="ＭＳ Ｐゴシック" panose="020B0600070205080204" pitchFamily="34" charset="-128"/>
              </a:rPr>
              <a:t>Fluorescence</a:t>
            </a:r>
          </a:p>
          <a:p>
            <a:r>
              <a:rPr lang="en-US" altLang="en-US">
                <a:ea typeface="ＭＳ Ｐゴシック" panose="020B0600070205080204" pitchFamily="34" charset="-128"/>
              </a:rPr>
              <a:t>The fluorescent microscope</a:t>
            </a:r>
          </a:p>
          <a:p>
            <a:r>
              <a:rPr lang="en-US" altLang="en-US">
                <a:ea typeface="ＭＳ Ｐゴシック" panose="020B0600070205080204" pitchFamily="34" charset="-128"/>
              </a:rPr>
              <a:t>Types of fluorescent probes</a:t>
            </a:r>
          </a:p>
          <a:p>
            <a:r>
              <a:rPr lang="en-US" altLang="en-US">
                <a:ea typeface="ＭＳ Ｐゴシック" panose="020B0600070205080204" pitchFamily="34" charset="-128"/>
              </a:rPr>
              <a:t>Problems with fluorochromes</a:t>
            </a:r>
          </a:p>
          <a:p>
            <a:r>
              <a:rPr lang="en-US" altLang="en-US">
                <a:ea typeface="ＭＳ Ｐゴシック" panose="020B0600070205080204" pitchFamily="34" charset="-128"/>
              </a:rPr>
              <a:t>General applications</a:t>
            </a:r>
          </a:p>
        </p:txBody>
      </p:sp>
      <p:sp>
        <p:nvSpPr>
          <p:cNvPr id="10243" name="Rectangle 4">
            <a:extLst>
              <a:ext uri="{FF2B5EF4-FFF2-40B4-BE49-F238E27FC236}">
                <a16:creationId xmlns:a16="http://schemas.microsoft.com/office/drawing/2014/main" id="{1BFFC309-06ED-2E46-B51D-32FD3EA228A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333B6845-AFE4-B541-A396-AFD9141E0E87}"/>
              </a:ext>
            </a:extLst>
          </p:cNvPr>
          <p:cNvSpPr>
            <a:spLocks noGrp="1" noChangeArrowheads="1"/>
          </p:cNvSpPr>
          <p:nvPr>
            <p:ph type="title"/>
          </p:nvPr>
        </p:nvSpPr>
        <p:spPr>
          <a:xfrm>
            <a:off x="685800" y="152400"/>
            <a:ext cx="7772400" cy="334963"/>
          </a:xfrm>
        </p:spPr>
        <p:txBody>
          <a:bodyPr/>
          <a:lstStyle/>
          <a:p>
            <a:r>
              <a:rPr lang="en-US" altLang="en-US" sz="2800" dirty="0">
                <a:ea typeface="ＭＳ Ｐゴシック" panose="020B0600070205080204" pitchFamily="34" charset="-128"/>
              </a:rPr>
              <a:t>Relative absorbance of phycobiliproteins</a:t>
            </a:r>
          </a:p>
        </p:txBody>
      </p:sp>
      <p:graphicFrame>
        <p:nvGraphicFramePr>
          <p:cNvPr id="97316" name="Group 36">
            <a:extLst>
              <a:ext uri="{FF2B5EF4-FFF2-40B4-BE49-F238E27FC236}">
                <a16:creationId xmlns:a16="http://schemas.microsoft.com/office/drawing/2014/main" id="{2EC0A89F-8A59-2C47-9364-02EB0F084F9C}"/>
              </a:ext>
            </a:extLst>
          </p:cNvPr>
          <p:cNvGraphicFramePr>
            <a:graphicFrameLocks noGrp="1"/>
          </p:cNvGraphicFramePr>
          <p:nvPr/>
        </p:nvGraphicFramePr>
        <p:xfrm>
          <a:off x="381000" y="1600200"/>
          <a:ext cx="8458200" cy="4164013"/>
        </p:xfrm>
        <a:graphic>
          <a:graphicData uri="http://schemas.openxmlformats.org/drawingml/2006/table">
            <a:tbl>
              <a:tblPr/>
              <a:tblGrid>
                <a:gridCol w="2114550">
                  <a:extLst>
                    <a:ext uri="{9D8B030D-6E8A-4147-A177-3AD203B41FA5}">
                      <a16:colId xmlns:a16="http://schemas.microsoft.com/office/drawing/2014/main" val="20000"/>
                    </a:ext>
                  </a:extLst>
                </a:gridCol>
                <a:gridCol w="21145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1127709">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0033CC"/>
                          </a:solidFill>
                          <a:effectLst/>
                          <a:latin typeface="Times New Roman" charset="0"/>
                          <a:ea typeface="ＭＳ Ｐゴシック" charset="-128"/>
                        </a:rPr>
                        <a:t>Protein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0033CC"/>
                          </a:solidFill>
                          <a:effectLst/>
                          <a:latin typeface="Times New Roman" charset="0"/>
                          <a:ea typeface="ＭＳ Ｐゴシック" charset="-128"/>
                        </a:rPr>
                        <a:t>488nm</a:t>
                      </a:r>
                    </a:p>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0033CC"/>
                          </a:solidFill>
                          <a:effectLst/>
                          <a:latin typeface="Times New Roman" charset="0"/>
                          <a:ea typeface="ＭＳ Ｐゴシック" charset="-128"/>
                        </a:rPr>
                        <a:t>% absorbance</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FFC000"/>
                          </a:solidFill>
                          <a:effectLst/>
                          <a:latin typeface="Times New Roman" charset="0"/>
                          <a:ea typeface="ＭＳ Ｐゴシック" charset="-128"/>
                        </a:rPr>
                        <a:t>568nm% </a:t>
                      </a:r>
                      <a:r>
                        <a:rPr kumimoji="0" lang="en-US" altLang="en-US" sz="2000" b="1" i="0" u="none" strike="noStrike" cap="none" normalizeH="0" baseline="0">
                          <a:ln>
                            <a:noFill/>
                          </a:ln>
                          <a:solidFill>
                            <a:srgbClr val="DCA228"/>
                          </a:solidFill>
                          <a:effectLst/>
                          <a:latin typeface="Times New Roman" charset="0"/>
                          <a:ea typeface="ＭＳ Ｐゴシック" charset="-128"/>
                        </a:rPr>
                        <a:t>absorbance</a:t>
                      </a:r>
                    </a:p>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1" i="0" u="none" strike="noStrike" cap="none" normalizeH="0" baseline="0">
                        <a:ln>
                          <a:noFill/>
                        </a:ln>
                        <a:solidFill>
                          <a:srgbClr val="0033CC"/>
                        </a:solidFill>
                        <a:effectLst/>
                        <a:latin typeface="Times New Roman" charset="0"/>
                        <a:ea typeface="ＭＳ Ｐゴシック" charset="-128"/>
                      </a:endParaRP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C00000"/>
                          </a:solidFill>
                          <a:effectLst/>
                          <a:latin typeface="Times New Roman" charset="0"/>
                          <a:ea typeface="ＭＳ Ｐゴシック" charset="-128"/>
                        </a:rPr>
                        <a:t>633nm</a:t>
                      </a:r>
                    </a:p>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1" i="0" u="none" strike="noStrike" cap="none" normalizeH="0" baseline="0">
                          <a:ln>
                            <a:noFill/>
                          </a:ln>
                          <a:solidFill>
                            <a:srgbClr val="B80000"/>
                          </a:solidFill>
                          <a:effectLst/>
                          <a:latin typeface="Times New Roman" charset="0"/>
                          <a:ea typeface="ＭＳ Ｐゴシック" charset="-128"/>
                        </a:rPr>
                        <a:t>% absorbance</a:t>
                      </a:r>
                    </a:p>
                    <a:p>
                      <a:pPr marL="0" marR="0" lvl="0" indent="0" algn="l" defTabSz="914400" rtl="0" eaLnBrk="0" fontAlgn="base" latinLnBrk="0" hangingPunct="0">
                        <a:lnSpc>
                          <a:spcPct val="100000"/>
                        </a:lnSpc>
                        <a:spcBef>
                          <a:spcPct val="20000"/>
                        </a:spcBef>
                        <a:spcAft>
                          <a:spcPct val="0"/>
                        </a:spcAft>
                        <a:buClrTx/>
                        <a:buSzPct val="100000"/>
                        <a:buFontTx/>
                        <a:buNone/>
                        <a:tabLst/>
                      </a:pPr>
                      <a:endParaRPr kumimoji="0" lang="en-US" altLang="en-US" sz="2000" b="1" i="0" u="none" strike="noStrike" cap="none" normalizeH="0" baseline="0">
                        <a:ln>
                          <a:noFill/>
                        </a:ln>
                        <a:solidFill>
                          <a:srgbClr val="0033CC"/>
                        </a:solidFill>
                        <a:effectLst/>
                        <a:latin typeface="Times New Roman" charset="0"/>
                        <a:ea typeface="ＭＳ Ｐゴシック" charset="-128"/>
                      </a:endParaRP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04695">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0" i="0" u="none" strike="noStrike" cap="none" normalizeH="0" baseline="0">
                          <a:ln>
                            <a:noFill/>
                          </a:ln>
                          <a:solidFill>
                            <a:schemeClr val="tx1"/>
                          </a:solidFill>
                          <a:effectLst/>
                          <a:latin typeface="Times New Roman" charset="0"/>
                          <a:ea typeface="ＭＳ Ｐゴシック" charset="-128"/>
                        </a:rPr>
                        <a:t>B-phycoerytherin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chemeClr val="tx1"/>
                          </a:solidFill>
                          <a:effectLst/>
                          <a:latin typeface="Times New Roman" charset="0"/>
                          <a:ea typeface="ＭＳ Ｐゴシック" charset="-128"/>
                        </a:rPr>
                        <a:t>33</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FFC000"/>
                          </a:solidFill>
                          <a:effectLst/>
                          <a:latin typeface="Times New Roman" charset="0"/>
                          <a:ea typeface="ＭＳ Ｐゴシック" charset="-128"/>
                        </a:rPr>
                        <a:t>97</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84848"/>
                    </a:solid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C00000"/>
                          </a:solidFill>
                          <a:effectLst/>
                          <a:latin typeface="Times New Roman" charset="0"/>
                          <a:ea typeface="ＭＳ Ｐゴシック" charset="-128"/>
                        </a:rPr>
                        <a:t>0</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5804">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0" i="0" u="none" strike="noStrike" cap="none" normalizeH="0" baseline="0">
                          <a:ln>
                            <a:noFill/>
                          </a:ln>
                          <a:solidFill>
                            <a:schemeClr val="tx1"/>
                          </a:solidFill>
                          <a:effectLst/>
                          <a:latin typeface="Times New Roman" charset="0"/>
                          <a:ea typeface="ＭＳ Ｐゴシック" charset="-128"/>
                        </a:rPr>
                        <a:t>R-phycoerytherin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chemeClr val="tx1"/>
                          </a:solidFill>
                          <a:effectLst/>
                          <a:latin typeface="Times New Roman" charset="0"/>
                          <a:ea typeface="ＭＳ Ｐゴシック" charset="-128"/>
                        </a:rPr>
                        <a:t>63</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FFC000"/>
                          </a:solidFill>
                          <a:effectLst/>
                          <a:latin typeface="Times New Roman" charset="0"/>
                          <a:ea typeface="ＭＳ Ｐゴシック" charset="-128"/>
                        </a:rPr>
                        <a:t>92</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84848"/>
                    </a:solid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C00000"/>
                          </a:solidFill>
                          <a:effectLst/>
                          <a:latin typeface="Times New Roman" charset="0"/>
                          <a:ea typeface="ＭＳ Ｐゴシック" charset="-128"/>
                        </a:rPr>
                        <a:t>0</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15804">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000" b="0" i="0" u="none" strike="noStrike" cap="none" normalizeH="0" baseline="0">
                          <a:ln>
                            <a:noFill/>
                          </a:ln>
                          <a:solidFill>
                            <a:schemeClr val="tx1"/>
                          </a:solidFill>
                          <a:effectLst/>
                          <a:latin typeface="Times New Roman" charset="0"/>
                          <a:ea typeface="ＭＳ Ｐゴシック" charset="-128"/>
                        </a:rPr>
                        <a:t>allophycocyanin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chemeClr val="tx1"/>
                          </a:solidFill>
                          <a:effectLst/>
                          <a:latin typeface="Times New Roman" charset="0"/>
                          <a:ea typeface="ＭＳ Ｐゴシック" charset="-128"/>
                        </a:rPr>
                        <a:t>0.5</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FFC000"/>
                          </a:solidFill>
                          <a:effectLst/>
                          <a:latin typeface="Times New Roman" charset="0"/>
                          <a:ea typeface="ＭＳ Ｐゴシック" charset="-128"/>
                        </a:rPr>
                        <a:t>20</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84848"/>
                    </a:solidFill>
                  </a:tcPr>
                </a:tc>
                <a:tc>
                  <a:txBody>
                    <a:bodyPr/>
                    <a:lstStyle>
                      <a:lvl1pPr>
                        <a:spcBef>
                          <a:spcPct val="20000"/>
                        </a:spcBef>
                        <a:buSzPct val="100000"/>
                        <a:defRPr sz="2800">
                          <a:solidFill>
                            <a:schemeClr val="tx1"/>
                          </a:solidFill>
                          <a:latin typeface="Times New Roman" charset="0"/>
                          <a:ea typeface="ＭＳ Ｐゴシック" charset="-128"/>
                        </a:defRPr>
                      </a:lvl1pPr>
                      <a:lvl2pPr marL="742950" indent="-285750">
                        <a:spcBef>
                          <a:spcPct val="20000"/>
                        </a:spcBef>
                        <a:buSzPct val="100000"/>
                        <a:defRPr sz="2400">
                          <a:solidFill>
                            <a:schemeClr val="tx1"/>
                          </a:solidFill>
                          <a:latin typeface="Times New Roman" charset="0"/>
                          <a:ea typeface="ＭＳ Ｐゴシック" charset="-128"/>
                        </a:defRPr>
                      </a:lvl2pPr>
                      <a:lvl3pPr marL="1143000" indent="-228600">
                        <a:spcBef>
                          <a:spcPct val="20000"/>
                        </a:spcBef>
                        <a:buSzPct val="100000"/>
                        <a:defRPr sz="2000">
                          <a:solidFill>
                            <a:schemeClr val="tx1"/>
                          </a:solidFill>
                          <a:latin typeface="Times New Roman" charset="0"/>
                          <a:ea typeface="ＭＳ Ｐゴシック" charset="-128"/>
                        </a:defRPr>
                      </a:lvl3pPr>
                      <a:lvl4pPr marL="1600200" indent="-228600">
                        <a:spcBef>
                          <a:spcPct val="20000"/>
                        </a:spcBef>
                        <a:buSzPct val="100000"/>
                        <a:defRPr>
                          <a:solidFill>
                            <a:schemeClr val="tx1"/>
                          </a:solidFill>
                          <a:latin typeface="Times New Roman" charset="0"/>
                          <a:ea typeface="ＭＳ Ｐゴシック" charset="-128"/>
                        </a:defRPr>
                      </a:lvl4pPr>
                      <a:lvl5pPr marL="2057400" indent="-228600">
                        <a:spcBef>
                          <a:spcPct val="20000"/>
                        </a:spcBef>
                        <a:buSzPct val="100000"/>
                        <a:defRPr>
                          <a:solidFill>
                            <a:schemeClr val="tx1"/>
                          </a:solidFill>
                          <a:latin typeface="Times New Roman" charset="0"/>
                          <a:ea typeface="ＭＳ Ｐゴシック" charset="-128"/>
                        </a:defRPr>
                      </a:lvl5pPr>
                      <a:lvl6pPr marL="2514600" indent="-228600" eaLnBrk="0" fontAlgn="base" hangingPunct="0">
                        <a:spcBef>
                          <a:spcPct val="20000"/>
                        </a:spcBef>
                        <a:spcAft>
                          <a:spcPct val="0"/>
                        </a:spcAft>
                        <a:buSzPct val="100000"/>
                        <a:defRPr>
                          <a:solidFill>
                            <a:schemeClr val="tx1"/>
                          </a:solidFill>
                          <a:latin typeface="Times New Roman" charset="0"/>
                          <a:ea typeface="ＭＳ Ｐゴシック" charset="-128"/>
                        </a:defRPr>
                      </a:lvl6pPr>
                      <a:lvl7pPr marL="2971800" indent="-228600" eaLnBrk="0" fontAlgn="base" hangingPunct="0">
                        <a:spcBef>
                          <a:spcPct val="20000"/>
                        </a:spcBef>
                        <a:spcAft>
                          <a:spcPct val="0"/>
                        </a:spcAft>
                        <a:buSzPct val="100000"/>
                        <a:defRPr>
                          <a:solidFill>
                            <a:schemeClr val="tx1"/>
                          </a:solidFill>
                          <a:latin typeface="Times New Roman" charset="0"/>
                          <a:ea typeface="ＭＳ Ｐゴシック" charset="-128"/>
                        </a:defRPr>
                      </a:lvl7pPr>
                      <a:lvl8pPr marL="3429000" indent="-228600" eaLnBrk="0" fontAlgn="base" hangingPunct="0">
                        <a:spcBef>
                          <a:spcPct val="20000"/>
                        </a:spcBef>
                        <a:spcAft>
                          <a:spcPct val="0"/>
                        </a:spcAft>
                        <a:buSzPct val="100000"/>
                        <a:defRPr>
                          <a:solidFill>
                            <a:schemeClr val="tx1"/>
                          </a:solidFill>
                          <a:latin typeface="Times New Roman" charset="0"/>
                          <a:ea typeface="ＭＳ Ｐゴシック" charset="-128"/>
                        </a:defRPr>
                      </a:lvl8pPr>
                      <a:lvl9pPr marL="3886200" indent="-228600" eaLnBrk="0" fontAlgn="base" hangingPunct="0">
                        <a:spcBef>
                          <a:spcPct val="20000"/>
                        </a:spcBef>
                        <a:spcAft>
                          <a:spcPct val="0"/>
                        </a:spcAft>
                        <a:buSzPct val="100000"/>
                        <a:defRPr>
                          <a:solidFill>
                            <a:schemeClr val="tx1"/>
                          </a:solidFill>
                          <a:latin typeface="Times New Roman" charset="0"/>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4000" b="0" i="0" u="none" strike="noStrike" cap="none" normalizeH="0" baseline="0">
                          <a:ln>
                            <a:noFill/>
                          </a:ln>
                          <a:solidFill>
                            <a:srgbClr val="C00000"/>
                          </a:solidFill>
                          <a:effectLst/>
                          <a:latin typeface="Times New Roman" charset="0"/>
                          <a:ea typeface="ＭＳ Ｐゴシック" charset="-128"/>
                        </a:rPr>
                        <a:t>56</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5869" name="Text Box 31">
            <a:extLst>
              <a:ext uri="{FF2B5EF4-FFF2-40B4-BE49-F238E27FC236}">
                <a16:creationId xmlns:a16="http://schemas.microsoft.com/office/drawing/2014/main" id="{0D38451D-7BA3-C04F-8D8A-6905F6EFD7EA}"/>
              </a:ext>
            </a:extLst>
          </p:cNvPr>
          <p:cNvSpPr txBox="1">
            <a:spLocks noChangeArrowheads="1"/>
          </p:cNvSpPr>
          <p:nvPr/>
        </p:nvSpPr>
        <p:spPr bwMode="auto">
          <a:xfrm>
            <a:off x="4953000" y="6096000"/>
            <a:ext cx="2466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1200" i="0"/>
              <a:t>Data from Molecular Probes Website</a:t>
            </a:r>
          </a:p>
        </p:txBody>
      </p:sp>
      <p:sp>
        <p:nvSpPr>
          <p:cNvPr id="35870" name="Text Box 32">
            <a:extLst>
              <a:ext uri="{FF2B5EF4-FFF2-40B4-BE49-F238E27FC236}">
                <a16:creationId xmlns:a16="http://schemas.microsoft.com/office/drawing/2014/main" id="{A3A84558-41BF-0E46-9E40-460040FD5FD3}"/>
              </a:ext>
            </a:extLst>
          </p:cNvPr>
          <p:cNvSpPr txBox="1">
            <a:spLocks noChangeArrowheads="1"/>
          </p:cNvSpPr>
          <p:nvPr/>
        </p:nvSpPr>
        <p:spPr bwMode="auto">
          <a:xfrm>
            <a:off x="381000" y="5842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r>
              <a:rPr lang="en-US" altLang="en-US" sz="2000" i="0"/>
              <a:t>Phycobiliproteins are stable and highly soluble proteins derived from cyanobacteria and eukaryotic algae with quantum yields up to 0.98 and molar extinction coefficients of up to 2.4 × 10</a:t>
            </a:r>
            <a:r>
              <a:rPr lang="en-US" altLang="en-US" sz="2000" i="0" baseline="30000"/>
              <a:t>6</a:t>
            </a:r>
          </a:p>
        </p:txBody>
      </p:sp>
      <p:sp>
        <p:nvSpPr>
          <p:cNvPr id="35871" name="Text Box 33">
            <a:extLst>
              <a:ext uri="{FF2B5EF4-FFF2-40B4-BE49-F238E27FC236}">
                <a16:creationId xmlns:a16="http://schemas.microsoft.com/office/drawing/2014/main" id="{DDA517DC-4818-2F4D-A20B-09C9BA9FC097}"/>
              </a:ext>
            </a:extLst>
          </p:cNvPr>
          <p:cNvSpPr txBox="1">
            <a:spLocks noChangeArrowheads="1"/>
          </p:cNvSpPr>
          <p:nvPr/>
        </p:nvSpPr>
        <p:spPr bwMode="auto">
          <a:xfrm>
            <a:off x="1203325" y="7270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endParaRPr lang="en-US" altLang="en-US" sz="2400" i="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3D8E07EF-A052-D643-ABF8-74A24DD87B14}"/>
              </a:ext>
            </a:extLst>
          </p:cNvPr>
          <p:cNvSpPr>
            <a:spLocks noGrp="1" noChangeArrowheads="1"/>
          </p:cNvSpPr>
          <p:nvPr>
            <p:ph type="title"/>
          </p:nvPr>
        </p:nvSpPr>
        <p:spPr>
          <a:xfrm>
            <a:off x="1028700" y="0"/>
            <a:ext cx="6908800" cy="1143000"/>
          </a:xfrm>
        </p:spPr>
        <p:txBody>
          <a:bodyPr/>
          <a:lstStyle/>
          <a:p>
            <a:r>
              <a:rPr lang="en-US" altLang="en-US">
                <a:ea typeface="ＭＳ Ｐゴシック" panose="020B0600070205080204" pitchFamily="34" charset="-128"/>
              </a:rPr>
              <a:t>Excitation Saturation</a:t>
            </a:r>
          </a:p>
        </p:txBody>
      </p:sp>
      <p:sp>
        <p:nvSpPr>
          <p:cNvPr id="37890" name="Rectangle 3">
            <a:extLst>
              <a:ext uri="{FF2B5EF4-FFF2-40B4-BE49-F238E27FC236}">
                <a16:creationId xmlns:a16="http://schemas.microsoft.com/office/drawing/2014/main" id="{8E4AC102-DCDF-FC44-9E73-95CA9FF3647D}"/>
              </a:ext>
            </a:extLst>
          </p:cNvPr>
          <p:cNvSpPr>
            <a:spLocks noGrp="1" noChangeArrowheads="1"/>
          </p:cNvSpPr>
          <p:nvPr>
            <p:ph type="body" idx="1"/>
          </p:nvPr>
        </p:nvSpPr>
        <p:spPr>
          <a:xfrm>
            <a:off x="398463" y="1512888"/>
            <a:ext cx="7853362" cy="4114800"/>
          </a:xfrm>
        </p:spPr>
        <p:txBody>
          <a:bodyPr/>
          <a:lstStyle/>
          <a:p>
            <a:r>
              <a:rPr lang="en-US" altLang="en-US" sz="2000">
                <a:ea typeface="ＭＳ Ｐゴシック" panose="020B0600070205080204" pitchFamily="34" charset="-128"/>
              </a:rPr>
              <a:t>The rate of </a:t>
            </a:r>
            <a:r>
              <a:rPr lang="en-US" altLang="en-US" sz="2000">
                <a:solidFill>
                  <a:schemeClr val="hlink"/>
                </a:solidFill>
                <a:ea typeface="ＭＳ Ｐゴシック" panose="020B0600070205080204" pitchFamily="34" charset="-128"/>
              </a:rPr>
              <a:t>emission</a:t>
            </a:r>
            <a:r>
              <a:rPr lang="en-US" altLang="en-US" sz="2000">
                <a:ea typeface="ＭＳ Ｐゴシック" panose="020B0600070205080204" pitchFamily="34" charset="-128"/>
              </a:rPr>
              <a:t> is dependent upon the</a:t>
            </a:r>
            <a:r>
              <a:rPr lang="en-US" altLang="en-US" sz="2000">
                <a:solidFill>
                  <a:schemeClr val="hlink"/>
                </a:solidFill>
                <a:ea typeface="ＭＳ Ｐゴシック" panose="020B0600070205080204" pitchFamily="34" charset="-128"/>
              </a:rPr>
              <a:t> time</a:t>
            </a:r>
            <a:r>
              <a:rPr lang="en-US" altLang="en-US" sz="2000">
                <a:ea typeface="ＭＳ Ｐゴシック" panose="020B0600070205080204" pitchFamily="34" charset="-128"/>
              </a:rPr>
              <a:t> the molecule remains within the excitation state (the excited state lifetime </a:t>
            </a:r>
            <a:r>
              <a:rPr lang="en-US" altLang="en-US" sz="2000">
                <a:latin typeface="Symbol" pitchFamily="2" charset="2"/>
                <a:ea typeface="ＭＳ Ｐゴシック" panose="020B0600070205080204" pitchFamily="34" charset="-128"/>
              </a:rPr>
              <a:t></a:t>
            </a:r>
            <a:r>
              <a:rPr lang="en-US" altLang="en-US" sz="2000" baseline="-25000">
                <a:ea typeface="ＭＳ Ｐゴシック" panose="020B0600070205080204" pitchFamily="34" charset="-128"/>
              </a:rPr>
              <a:t>f</a:t>
            </a:r>
            <a:r>
              <a:rPr lang="en-US" altLang="en-US" sz="2000">
                <a:ea typeface="ＭＳ Ｐゴシック" panose="020B0600070205080204" pitchFamily="34" charset="-128"/>
              </a:rPr>
              <a:t>)</a:t>
            </a:r>
          </a:p>
          <a:p>
            <a:r>
              <a:rPr lang="en-US" altLang="en-US" sz="2000">
                <a:ea typeface="ＭＳ Ｐゴシック" panose="020B0600070205080204" pitchFamily="34" charset="-128"/>
              </a:rPr>
              <a:t>Optical saturation occurs when  the rate of excitation exceeds the reciprocal of </a:t>
            </a:r>
            <a:r>
              <a:rPr lang="en-US" altLang="en-US" sz="2000">
                <a:latin typeface="Symbol" pitchFamily="2" charset="2"/>
                <a:ea typeface="ＭＳ Ｐゴシック" panose="020B0600070205080204" pitchFamily="34" charset="-128"/>
              </a:rPr>
              <a:t></a:t>
            </a:r>
            <a:r>
              <a:rPr lang="en-US" altLang="en-US" sz="2000" baseline="-25000">
                <a:ea typeface="ＭＳ Ｐゴシック" panose="020B0600070205080204" pitchFamily="34" charset="-128"/>
              </a:rPr>
              <a:t>f</a:t>
            </a:r>
          </a:p>
          <a:p>
            <a:r>
              <a:rPr lang="en-US" altLang="en-US" sz="2000">
                <a:ea typeface="ＭＳ Ｐゴシック" panose="020B0600070205080204" pitchFamily="34" charset="-128"/>
              </a:rPr>
              <a:t>In a scanned image of 512 x 768 pixels (400,000 pixels) if scanned in 1 second requires a </a:t>
            </a:r>
            <a:r>
              <a:rPr lang="en-US" altLang="en-US" sz="2000">
                <a:solidFill>
                  <a:schemeClr val="hlink"/>
                </a:solidFill>
                <a:ea typeface="ＭＳ Ｐゴシック" panose="020B0600070205080204" pitchFamily="34" charset="-128"/>
              </a:rPr>
              <a:t>dwell time</a:t>
            </a:r>
            <a:r>
              <a:rPr lang="en-US" altLang="en-US" sz="2000">
                <a:ea typeface="ＭＳ Ｐゴシック" panose="020B0600070205080204" pitchFamily="34" charset="-128"/>
              </a:rPr>
              <a:t> per pixel of 2 x 10</a:t>
            </a:r>
            <a:r>
              <a:rPr lang="en-US" altLang="en-US" sz="2000" baseline="30000">
                <a:ea typeface="ＭＳ Ｐゴシック" panose="020B0600070205080204" pitchFamily="34" charset="-128"/>
              </a:rPr>
              <a:t>-6 </a:t>
            </a:r>
            <a:r>
              <a:rPr lang="en-US" altLang="en-US" sz="2000">
                <a:ea typeface="ＭＳ Ｐゴシック" panose="020B0600070205080204" pitchFamily="34" charset="-128"/>
              </a:rPr>
              <a:t>sec.</a:t>
            </a:r>
          </a:p>
          <a:p>
            <a:r>
              <a:rPr lang="en-US" altLang="en-US" sz="2000">
                <a:ea typeface="ＭＳ Ｐゴシック" panose="020B0600070205080204" pitchFamily="34" charset="-128"/>
              </a:rPr>
              <a:t>Molecules that remain in the excitation beam for extended periods have higher probability of </a:t>
            </a:r>
            <a:r>
              <a:rPr lang="en-US" altLang="en-US" sz="2000">
                <a:solidFill>
                  <a:schemeClr val="hlink"/>
                </a:solidFill>
                <a:ea typeface="ＭＳ Ｐゴシック" panose="020B0600070205080204" pitchFamily="34" charset="-128"/>
              </a:rPr>
              <a:t>interstate crossings</a:t>
            </a:r>
            <a:r>
              <a:rPr lang="en-US" altLang="en-US" sz="2000">
                <a:ea typeface="ＭＳ Ｐゴシック" panose="020B0600070205080204" pitchFamily="34" charset="-128"/>
              </a:rPr>
              <a:t> and thus phosphorescence</a:t>
            </a:r>
          </a:p>
          <a:p>
            <a:r>
              <a:rPr lang="en-US" altLang="en-US" sz="2000">
                <a:ea typeface="ＭＳ Ｐゴシック" panose="020B0600070205080204" pitchFamily="34" charset="-128"/>
              </a:rPr>
              <a:t>Usually, </a:t>
            </a:r>
            <a:r>
              <a:rPr lang="en-US" altLang="en-US" sz="2000">
                <a:solidFill>
                  <a:schemeClr val="hlink"/>
                </a:solidFill>
                <a:ea typeface="ＭＳ Ｐゴシック" panose="020B0600070205080204" pitchFamily="34" charset="-128"/>
              </a:rPr>
              <a:t>increasing dye concentration</a:t>
            </a:r>
            <a:r>
              <a:rPr lang="en-US" altLang="en-US" sz="2000">
                <a:ea typeface="ＭＳ Ｐゴシック" panose="020B0600070205080204" pitchFamily="34" charset="-128"/>
              </a:rPr>
              <a:t> can be the most effective means of increasing signal when energy is not the limiting factor (ie laser based confocal systems)</a:t>
            </a:r>
          </a:p>
        </p:txBody>
      </p:sp>
      <p:sp>
        <p:nvSpPr>
          <p:cNvPr id="37891" name="Text Box 4">
            <a:extLst>
              <a:ext uri="{FF2B5EF4-FFF2-40B4-BE49-F238E27FC236}">
                <a16:creationId xmlns:a16="http://schemas.microsoft.com/office/drawing/2014/main" id="{43672FCA-566D-4A4E-BF42-F878AEB3D4D4}"/>
              </a:ext>
            </a:extLst>
          </p:cNvPr>
          <p:cNvSpPr txBox="1">
            <a:spLocks noChangeArrowheads="1"/>
          </p:cNvSpPr>
          <p:nvPr/>
        </p:nvSpPr>
        <p:spPr bwMode="auto">
          <a:xfrm>
            <a:off x="5454650" y="5878513"/>
            <a:ext cx="3317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Material Source:</a:t>
            </a:r>
          </a:p>
          <a:p>
            <a:pPr>
              <a:spcBef>
                <a:spcPct val="0"/>
              </a:spcBef>
              <a:buSzTx/>
              <a:buFontTx/>
              <a:buNone/>
            </a:pPr>
            <a:r>
              <a:rPr lang="en-US" altLang="en-US" sz="1400"/>
              <a:t>Pawley: Handbook of Confocal Microscopy</a:t>
            </a:r>
          </a:p>
        </p:txBody>
      </p:sp>
      <p:sp>
        <p:nvSpPr>
          <p:cNvPr id="37892" name="Rectangle 5">
            <a:extLst>
              <a:ext uri="{FF2B5EF4-FFF2-40B4-BE49-F238E27FC236}">
                <a16:creationId xmlns:a16="http://schemas.microsoft.com/office/drawing/2014/main" id="{671AADAE-046A-0B4C-B059-F8CA4DBF24D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0F9C811D-1EA1-D94F-851B-058B5FE71853}"/>
              </a:ext>
            </a:extLst>
          </p:cNvPr>
          <p:cNvSpPr>
            <a:spLocks noGrp="1" noChangeArrowheads="1"/>
          </p:cNvSpPr>
          <p:nvPr>
            <p:ph type="title"/>
          </p:nvPr>
        </p:nvSpPr>
        <p:spPr>
          <a:xfrm>
            <a:off x="1130300" y="0"/>
            <a:ext cx="6908800" cy="1143000"/>
          </a:xfrm>
        </p:spPr>
        <p:txBody>
          <a:bodyPr/>
          <a:lstStyle/>
          <a:p>
            <a:r>
              <a:rPr lang="en-US" altLang="en-US">
                <a:ea typeface="ＭＳ Ｐゴシック" panose="020B0600070205080204" pitchFamily="34" charset="-128"/>
              </a:rPr>
              <a:t>How many Photons?</a:t>
            </a:r>
          </a:p>
        </p:txBody>
      </p:sp>
      <p:sp>
        <p:nvSpPr>
          <p:cNvPr id="13315" name="Rectangle 3">
            <a:extLst>
              <a:ext uri="{FF2B5EF4-FFF2-40B4-BE49-F238E27FC236}">
                <a16:creationId xmlns:a16="http://schemas.microsoft.com/office/drawing/2014/main" id="{ED888313-6898-094C-B49A-F12C732377BF}"/>
              </a:ext>
            </a:extLst>
          </p:cNvPr>
          <p:cNvSpPr>
            <a:spLocks noGrp="1" noChangeArrowheads="1"/>
          </p:cNvSpPr>
          <p:nvPr>
            <p:ph type="body" idx="1"/>
          </p:nvPr>
        </p:nvSpPr>
        <p:spPr>
          <a:xfrm>
            <a:off x="623888" y="1346200"/>
            <a:ext cx="8112125" cy="4114800"/>
          </a:xfrm>
        </p:spPr>
        <p:txBody>
          <a:bodyPr/>
          <a:lstStyle/>
          <a:p>
            <a:pPr>
              <a:defRPr/>
            </a:pPr>
            <a:r>
              <a:rPr lang="en-US" sz="2400">
                <a:ea typeface="+mn-ea"/>
                <a:cs typeface="+mn-cs"/>
              </a:rPr>
              <a:t>Consider 1 mW  of power at 488 nm focused to a Gaussian spot whose radius at 1/e</a:t>
            </a:r>
            <a:r>
              <a:rPr lang="en-US" sz="2400" baseline="30000">
                <a:ea typeface="+mn-ea"/>
                <a:cs typeface="+mn-cs"/>
              </a:rPr>
              <a:t>2</a:t>
            </a:r>
            <a:r>
              <a:rPr lang="en-US" sz="2400">
                <a:ea typeface="+mn-ea"/>
                <a:cs typeface="+mn-cs"/>
              </a:rPr>
              <a:t> intensity is 0.25</a:t>
            </a:r>
            <a:r>
              <a:rPr lang="en-US" sz="2400">
                <a:latin typeface="Symbol" pitchFamily="18" charset="2"/>
                <a:ea typeface="+mn-ea"/>
                <a:cs typeface="+mn-cs"/>
              </a:rPr>
              <a:t></a:t>
            </a:r>
            <a:r>
              <a:rPr lang="en-US" sz="2400">
                <a:ea typeface="+mn-ea"/>
                <a:cs typeface="+mn-cs"/>
              </a:rPr>
              <a:t>m via  a 1.25 NA objective</a:t>
            </a:r>
          </a:p>
          <a:p>
            <a:pPr>
              <a:defRPr/>
            </a:pPr>
            <a:r>
              <a:rPr lang="en-US" sz="2400">
                <a:ea typeface="+mn-ea"/>
                <a:cs typeface="+mn-cs"/>
              </a:rPr>
              <a:t>The peak intensity at the center will be 10</a:t>
            </a:r>
            <a:r>
              <a:rPr lang="en-US" sz="2400" baseline="30000">
                <a:ea typeface="+mn-ea"/>
                <a:cs typeface="+mn-cs"/>
              </a:rPr>
              <a:t>-3</a:t>
            </a:r>
            <a:r>
              <a:rPr lang="en-US" sz="2400">
                <a:ea typeface="+mn-ea"/>
                <a:cs typeface="+mn-cs"/>
              </a:rPr>
              <a:t>W [</a:t>
            </a:r>
            <a:r>
              <a:rPr lang="en-US" sz="2400">
                <a:latin typeface="Symbol" pitchFamily="18" charset="2"/>
                <a:ea typeface="+mn-ea"/>
                <a:cs typeface="+mn-cs"/>
              </a:rPr>
              <a:t></a:t>
            </a:r>
            <a:r>
              <a:rPr lang="en-US" sz="2400">
                <a:ea typeface="+mn-ea"/>
                <a:cs typeface="+mn-cs"/>
              </a:rPr>
              <a:t>.(0.25 x 10</a:t>
            </a:r>
            <a:r>
              <a:rPr lang="en-US" sz="2400" baseline="30000">
                <a:ea typeface="+mn-ea"/>
                <a:cs typeface="+mn-cs"/>
              </a:rPr>
              <a:t>-4 </a:t>
            </a:r>
            <a:r>
              <a:rPr lang="en-US" sz="2400">
                <a:ea typeface="+mn-ea"/>
                <a:cs typeface="+mn-cs"/>
              </a:rPr>
              <a:t>cm)</a:t>
            </a:r>
            <a:r>
              <a:rPr lang="en-US" sz="2400" baseline="30000">
                <a:ea typeface="+mn-ea"/>
                <a:cs typeface="+mn-cs"/>
              </a:rPr>
              <a:t>2</a:t>
            </a:r>
            <a:r>
              <a:rPr lang="en-US" sz="2400">
                <a:ea typeface="+mn-ea"/>
                <a:cs typeface="+mn-cs"/>
              </a:rPr>
              <a:t>]= 5.1 x 10</a:t>
            </a:r>
            <a:r>
              <a:rPr lang="en-US" sz="2400" baseline="30000">
                <a:ea typeface="+mn-ea"/>
                <a:cs typeface="+mn-cs"/>
              </a:rPr>
              <a:t>5</a:t>
            </a:r>
            <a:r>
              <a:rPr lang="en-US" sz="2400">
                <a:ea typeface="+mn-ea"/>
                <a:cs typeface="+mn-cs"/>
              </a:rPr>
              <a:t> W/cm</a:t>
            </a:r>
            <a:r>
              <a:rPr lang="en-US" sz="2400" baseline="30000">
                <a:ea typeface="+mn-ea"/>
                <a:cs typeface="+mn-cs"/>
              </a:rPr>
              <a:t>2</a:t>
            </a:r>
            <a:r>
              <a:rPr lang="en-US" sz="2400">
                <a:ea typeface="+mn-ea"/>
                <a:cs typeface="+mn-cs"/>
              </a:rPr>
              <a:t> or  1.25 x 10</a:t>
            </a:r>
            <a:r>
              <a:rPr lang="en-US" sz="2400" baseline="30000">
                <a:ea typeface="+mn-ea"/>
                <a:cs typeface="+mn-cs"/>
              </a:rPr>
              <a:t>24</a:t>
            </a:r>
            <a:r>
              <a:rPr lang="en-US" sz="2400">
                <a:ea typeface="+mn-ea"/>
                <a:cs typeface="+mn-cs"/>
              </a:rPr>
              <a:t> photons/(cm</a:t>
            </a:r>
            <a:r>
              <a:rPr lang="en-US" sz="2400" baseline="30000">
                <a:ea typeface="+mn-ea"/>
                <a:cs typeface="+mn-cs"/>
              </a:rPr>
              <a:t>2</a:t>
            </a:r>
            <a:r>
              <a:rPr lang="en-US" sz="2400">
                <a:ea typeface="+mn-ea"/>
                <a:cs typeface="+mn-cs"/>
              </a:rPr>
              <a:t> sec</a:t>
            </a:r>
            <a:r>
              <a:rPr lang="en-US" sz="2400" baseline="30000">
                <a:ea typeface="+mn-ea"/>
                <a:cs typeface="+mn-cs"/>
              </a:rPr>
              <a:t>-1</a:t>
            </a:r>
            <a:r>
              <a:rPr lang="en-US" sz="2400">
                <a:ea typeface="+mn-ea"/>
                <a:cs typeface="+mn-cs"/>
              </a:rPr>
              <a:t>)</a:t>
            </a:r>
          </a:p>
          <a:p>
            <a:pPr>
              <a:defRPr/>
            </a:pPr>
            <a:r>
              <a:rPr lang="en-US" sz="2400">
                <a:ea typeface="+mn-ea"/>
                <a:cs typeface="+mn-cs"/>
              </a:rPr>
              <a:t>At this power, </a:t>
            </a:r>
            <a:r>
              <a:rPr lang="en-US" sz="2400" b="1">
                <a:solidFill>
                  <a:srgbClr val="00FF00"/>
                </a:solidFill>
                <a:effectLst>
                  <a:outerShdw blurRad="38100" dist="38100" dir="2700000" algn="tl">
                    <a:srgbClr val="C0C0C0"/>
                  </a:outerShdw>
                </a:effectLst>
                <a:ea typeface="+mn-ea"/>
                <a:cs typeface="+mn-cs"/>
              </a:rPr>
              <a:t>FITC</a:t>
            </a:r>
            <a:r>
              <a:rPr lang="en-US" sz="2400">
                <a:ea typeface="+mn-ea"/>
                <a:cs typeface="+mn-cs"/>
              </a:rPr>
              <a:t> would have 63% of its molecules in an excited state and 37% in ground state at any one time</a:t>
            </a:r>
          </a:p>
        </p:txBody>
      </p:sp>
      <p:pic>
        <p:nvPicPr>
          <p:cNvPr id="39939" name="Picture 5" descr="Structure: 2KB">
            <a:extLst>
              <a:ext uri="{FF2B5EF4-FFF2-40B4-BE49-F238E27FC236}">
                <a16:creationId xmlns:a16="http://schemas.microsoft.com/office/drawing/2014/main" id="{C1C1FA97-C8CB-5A4F-B245-E821C6E8C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4138613"/>
            <a:ext cx="29591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6">
            <a:extLst>
              <a:ext uri="{FF2B5EF4-FFF2-40B4-BE49-F238E27FC236}">
                <a16:creationId xmlns:a16="http://schemas.microsoft.com/office/drawing/2014/main" id="{04385B9B-504A-BA45-8896-02CABAE6B881}"/>
              </a:ext>
            </a:extLst>
          </p:cNvPr>
          <p:cNvSpPr txBox="1">
            <a:spLocks noChangeArrowheads="1"/>
          </p:cNvSpPr>
          <p:nvPr/>
        </p:nvSpPr>
        <p:spPr bwMode="auto">
          <a:xfrm>
            <a:off x="3017838" y="5648325"/>
            <a:ext cx="1768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C</a:t>
            </a:r>
            <a:r>
              <a:rPr lang="en-US" altLang="en-US" sz="2400" baseline="-25000"/>
              <a:t>21</a:t>
            </a:r>
            <a:r>
              <a:rPr lang="en-US" altLang="en-US" sz="2400"/>
              <a:t>H</a:t>
            </a:r>
            <a:r>
              <a:rPr lang="en-US" altLang="en-US" sz="2400" baseline="-25000"/>
              <a:t>11</a:t>
            </a:r>
            <a:r>
              <a:rPr lang="en-US" altLang="en-US" sz="2400"/>
              <a:t>NO</a:t>
            </a:r>
            <a:r>
              <a:rPr lang="en-US" altLang="en-US" sz="2400" baseline="-25000"/>
              <a:t>5</a:t>
            </a:r>
            <a:r>
              <a:rPr lang="en-US" altLang="en-US" sz="2400"/>
              <a:t>S </a:t>
            </a:r>
          </a:p>
        </p:txBody>
      </p:sp>
      <p:sp>
        <p:nvSpPr>
          <p:cNvPr id="39941" name="Text Box 7">
            <a:extLst>
              <a:ext uri="{FF2B5EF4-FFF2-40B4-BE49-F238E27FC236}">
                <a16:creationId xmlns:a16="http://schemas.microsoft.com/office/drawing/2014/main" id="{B80AF528-E757-5D40-9905-90083B641699}"/>
              </a:ext>
            </a:extLst>
          </p:cNvPr>
          <p:cNvSpPr txBox="1">
            <a:spLocks noChangeArrowheads="1"/>
          </p:cNvSpPr>
          <p:nvPr/>
        </p:nvSpPr>
        <p:spPr bwMode="auto">
          <a:xfrm>
            <a:off x="5454650" y="5878513"/>
            <a:ext cx="3317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Material Source:</a:t>
            </a:r>
          </a:p>
          <a:p>
            <a:pPr>
              <a:spcBef>
                <a:spcPct val="0"/>
              </a:spcBef>
              <a:buSzTx/>
              <a:buFontTx/>
              <a:buNone/>
            </a:pPr>
            <a:r>
              <a:rPr lang="en-US" altLang="en-US" sz="1400"/>
              <a:t>Pawley: Handbook of Confocal Microscopy</a:t>
            </a:r>
          </a:p>
        </p:txBody>
      </p:sp>
      <p:sp>
        <p:nvSpPr>
          <p:cNvPr id="39942" name="Rectangle 8">
            <a:extLst>
              <a:ext uri="{FF2B5EF4-FFF2-40B4-BE49-F238E27FC236}">
                <a16:creationId xmlns:a16="http://schemas.microsoft.com/office/drawing/2014/main" id="{C1B71477-CF77-4E4B-8D56-0186DDFEE0C8}"/>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2C20D03-B26A-7C41-BF70-FFAD19E8AB5B}"/>
              </a:ext>
            </a:extLst>
          </p:cNvPr>
          <p:cNvSpPr>
            <a:spLocks noGrp="1" noChangeArrowheads="1"/>
          </p:cNvSpPr>
          <p:nvPr>
            <p:ph type="title"/>
          </p:nvPr>
        </p:nvSpPr>
        <p:spPr>
          <a:xfrm>
            <a:off x="812800" y="0"/>
            <a:ext cx="6908800" cy="1143000"/>
          </a:xfrm>
        </p:spPr>
        <p:txBody>
          <a:bodyPr/>
          <a:lstStyle/>
          <a:p>
            <a:r>
              <a:rPr lang="en-US" altLang="en-US">
                <a:ea typeface="ＭＳ Ｐゴシック" panose="020B0600070205080204" pitchFamily="34" charset="-128"/>
              </a:rPr>
              <a:t>Photobleaching</a:t>
            </a:r>
          </a:p>
        </p:txBody>
      </p:sp>
      <p:sp>
        <p:nvSpPr>
          <p:cNvPr id="41986" name="Rectangle 3">
            <a:extLst>
              <a:ext uri="{FF2B5EF4-FFF2-40B4-BE49-F238E27FC236}">
                <a16:creationId xmlns:a16="http://schemas.microsoft.com/office/drawing/2014/main" id="{53A0926A-2BCB-C04F-AA2B-E189BD3D7547}"/>
              </a:ext>
            </a:extLst>
          </p:cNvPr>
          <p:cNvSpPr>
            <a:spLocks noGrp="1" noChangeArrowheads="1"/>
          </p:cNvSpPr>
          <p:nvPr>
            <p:ph type="body" idx="1"/>
          </p:nvPr>
        </p:nvSpPr>
        <p:spPr>
          <a:xfrm>
            <a:off x="487363" y="1666875"/>
            <a:ext cx="8032750" cy="4114800"/>
          </a:xfrm>
        </p:spPr>
        <p:txBody>
          <a:bodyPr/>
          <a:lstStyle/>
          <a:p>
            <a:r>
              <a:rPr lang="en-US" altLang="en-US" sz="2800">
                <a:ea typeface="ＭＳ Ｐゴシック" panose="020B0600070205080204" pitchFamily="34" charset="-128"/>
              </a:rPr>
              <a:t>Defined as the </a:t>
            </a:r>
            <a:r>
              <a:rPr lang="en-US" altLang="en-US" sz="2800">
                <a:solidFill>
                  <a:schemeClr val="hlink"/>
                </a:solidFill>
                <a:ea typeface="ＭＳ Ｐゴシック" panose="020B0600070205080204" pitchFamily="34" charset="-128"/>
              </a:rPr>
              <a:t>irreversible destruction</a:t>
            </a:r>
            <a:r>
              <a:rPr lang="en-US" altLang="en-US" sz="2800">
                <a:ea typeface="ＭＳ Ｐゴシック" panose="020B0600070205080204" pitchFamily="34" charset="-128"/>
              </a:rPr>
              <a:t> of an excited fluorophore (</a:t>
            </a:r>
            <a:r>
              <a:rPr lang="en-US" altLang="en-US" sz="2800" u="sng">
                <a:ea typeface="ＭＳ Ｐゴシック" panose="020B0600070205080204" pitchFamily="34" charset="-128"/>
              </a:rPr>
              <a:t>discussed in later lecture</a:t>
            </a:r>
            <a:r>
              <a:rPr lang="en-US" altLang="en-US" sz="2800">
                <a:ea typeface="ＭＳ Ｐゴシック" panose="020B0600070205080204" pitchFamily="34" charset="-128"/>
              </a:rPr>
              <a:t>)</a:t>
            </a:r>
          </a:p>
          <a:p>
            <a:r>
              <a:rPr lang="en-US" altLang="en-US" sz="2800">
                <a:ea typeface="ＭＳ Ｐゴシック" panose="020B0600070205080204" pitchFamily="34" charset="-128"/>
              </a:rPr>
              <a:t>Methods for countering photobleaching</a:t>
            </a:r>
          </a:p>
          <a:p>
            <a:pPr lvl="1"/>
            <a:r>
              <a:rPr lang="en-US" altLang="en-US" sz="2400">
                <a:ea typeface="ＭＳ Ｐゴシック" panose="020B0600070205080204" pitchFamily="34" charset="-128"/>
              </a:rPr>
              <a:t>Scan for shorter times</a:t>
            </a:r>
          </a:p>
          <a:p>
            <a:pPr lvl="1"/>
            <a:r>
              <a:rPr lang="en-US" altLang="en-US" sz="2400">
                <a:ea typeface="ＭＳ Ｐゴシック" panose="020B0600070205080204" pitchFamily="34" charset="-128"/>
              </a:rPr>
              <a:t>Use high magnification, high NA objective</a:t>
            </a:r>
          </a:p>
          <a:p>
            <a:pPr lvl="1"/>
            <a:r>
              <a:rPr lang="en-US" altLang="en-US" sz="2400">
                <a:ea typeface="ＭＳ Ｐゴシック" panose="020B0600070205080204" pitchFamily="34" charset="-128"/>
              </a:rPr>
              <a:t>Use wide emission filters</a:t>
            </a:r>
          </a:p>
          <a:p>
            <a:pPr lvl="1"/>
            <a:r>
              <a:rPr lang="en-US" altLang="en-US" sz="2400">
                <a:ea typeface="ＭＳ Ｐゴシック" panose="020B0600070205080204" pitchFamily="34" charset="-128"/>
              </a:rPr>
              <a:t>Reduce excitation intensity</a:t>
            </a:r>
          </a:p>
          <a:p>
            <a:pPr lvl="1"/>
            <a:r>
              <a:rPr lang="en-US" altLang="en-US" sz="2400">
                <a:ea typeface="ＭＳ Ｐゴシック" panose="020B0600070205080204" pitchFamily="34" charset="-128"/>
              </a:rPr>
              <a:t>Use “</a:t>
            </a:r>
            <a:r>
              <a:rPr lang="en-US" altLang="ja-JP" sz="2400">
                <a:solidFill>
                  <a:schemeClr val="hlink"/>
                </a:solidFill>
                <a:ea typeface="ＭＳ Ｐゴシック" panose="020B0600070205080204" pitchFamily="34" charset="-128"/>
              </a:rPr>
              <a:t>antifade</a:t>
            </a:r>
            <a:r>
              <a:rPr lang="en-US" altLang="en-US" sz="2400">
                <a:ea typeface="ＭＳ Ｐゴシック" panose="020B0600070205080204" pitchFamily="34" charset="-128"/>
              </a:rPr>
              <a:t>”</a:t>
            </a:r>
            <a:r>
              <a:rPr lang="en-US" altLang="ja-JP" sz="2400">
                <a:ea typeface="ＭＳ Ｐゴシック" panose="020B0600070205080204" pitchFamily="34" charset="-128"/>
              </a:rPr>
              <a:t> reagents (not compatible with viable cells)</a:t>
            </a:r>
            <a:endParaRPr lang="en-US" altLang="en-US" sz="2400">
              <a:ea typeface="ＭＳ Ｐゴシック" panose="020B0600070205080204" pitchFamily="34" charset="-128"/>
            </a:endParaRPr>
          </a:p>
        </p:txBody>
      </p:sp>
      <p:sp>
        <p:nvSpPr>
          <p:cNvPr id="41987" name="Rectangle 4">
            <a:extLst>
              <a:ext uri="{FF2B5EF4-FFF2-40B4-BE49-F238E27FC236}">
                <a16:creationId xmlns:a16="http://schemas.microsoft.com/office/drawing/2014/main" id="{D62850A3-C7B1-9640-AF81-6D798E20E909}"/>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26">
            <a:extLst>
              <a:ext uri="{FF2B5EF4-FFF2-40B4-BE49-F238E27FC236}">
                <a16:creationId xmlns:a16="http://schemas.microsoft.com/office/drawing/2014/main" id="{DADB4D5B-23F9-4242-942A-B3F0EA096555}"/>
              </a:ext>
            </a:extLst>
          </p:cNvPr>
          <p:cNvSpPr>
            <a:spLocks noGrp="1" noChangeArrowheads="1"/>
          </p:cNvSpPr>
          <p:nvPr>
            <p:ph type="title"/>
          </p:nvPr>
        </p:nvSpPr>
        <p:spPr>
          <a:xfrm>
            <a:off x="1044575" y="0"/>
            <a:ext cx="6908800" cy="1143000"/>
          </a:xfrm>
        </p:spPr>
        <p:txBody>
          <a:bodyPr/>
          <a:lstStyle/>
          <a:p>
            <a:r>
              <a:rPr lang="en-US" altLang="en-US">
                <a:ea typeface="ＭＳ Ｐゴシック" panose="020B0600070205080204" pitchFamily="34" charset="-128"/>
              </a:rPr>
              <a:t>Quenching</a:t>
            </a:r>
          </a:p>
        </p:txBody>
      </p:sp>
      <p:sp>
        <p:nvSpPr>
          <p:cNvPr id="44034" name="Text Box 1029">
            <a:extLst>
              <a:ext uri="{FF2B5EF4-FFF2-40B4-BE49-F238E27FC236}">
                <a16:creationId xmlns:a16="http://schemas.microsoft.com/office/drawing/2014/main" id="{5FE42BA0-3C17-4644-837C-2CBAE620A185}"/>
              </a:ext>
            </a:extLst>
          </p:cNvPr>
          <p:cNvSpPr txBox="1">
            <a:spLocks noChangeArrowheads="1"/>
          </p:cNvSpPr>
          <p:nvPr/>
        </p:nvSpPr>
        <p:spPr bwMode="auto">
          <a:xfrm>
            <a:off x="363538" y="1222375"/>
            <a:ext cx="854868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800" b="1" dirty="0"/>
              <a:t>Not a chemical process</a:t>
            </a:r>
          </a:p>
          <a:p>
            <a:pPr>
              <a:spcBef>
                <a:spcPct val="0"/>
              </a:spcBef>
              <a:buSzTx/>
              <a:buFontTx/>
              <a:buNone/>
            </a:pPr>
            <a:endParaRPr lang="en-US" altLang="en-US" b="1" i="0" dirty="0"/>
          </a:p>
          <a:p>
            <a:pPr>
              <a:spcBef>
                <a:spcPct val="0"/>
              </a:spcBef>
              <a:buSzTx/>
              <a:buFontTx/>
              <a:buNone/>
            </a:pPr>
            <a:r>
              <a:rPr lang="en-US" altLang="en-US" sz="2400" b="1" i="0" dirty="0"/>
              <a:t>Dynamic quenching</a:t>
            </a:r>
            <a:r>
              <a:rPr lang="en-US" altLang="en-US" sz="2400" i="0" dirty="0"/>
              <a:t> =- Collisional process usually controlled by mutual diffusion</a:t>
            </a:r>
          </a:p>
          <a:p>
            <a:pPr>
              <a:spcBef>
                <a:spcPct val="0"/>
              </a:spcBef>
              <a:buSzTx/>
              <a:buFontTx/>
              <a:buNone/>
            </a:pPr>
            <a:r>
              <a:rPr lang="en-US" altLang="en-US" sz="2400" i="0" dirty="0"/>
              <a:t>Typical quenchers – oxygen</a:t>
            </a:r>
          </a:p>
          <a:p>
            <a:pPr>
              <a:spcBef>
                <a:spcPct val="0"/>
              </a:spcBef>
              <a:buSzTx/>
              <a:buFontTx/>
              <a:buNone/>
            </a:pPr>
            <a:r>
              <a:rPr lang="en-US" altLang="en-US" sz="2400" i="0" dirty="0"/>
              <a:t>Aliphatic and aromatic amines* ( NO</a:t>
            </a:r>
            <a:r>
              <a:rPr lang="en-US" altLang="en-US" sz="2400" i="0" baseline="-25000" dirty="0"/>
              <a:t>2</a:t>
            </a:r>
            <a:r>
              <a:rPr lang="en-US" altLang="en-US" sz="2400" i="0" dirty="0"/>
              <a:t>, CHCl</a:t>
            </a:r>
            <a:r>
              <a:rPr lang="en-US" altLang="en-US" sz="2400" i="0" baseline="-25000" dirty="0"/>
              <a:t>3</a:t>
            </a:r>
            <a:r>
              <a:rPr lang="en-US" altLang="en-US" sz="2400" i="0" dirty="0"/>
              <a:t>)</a:t>
            </a:r>
          </a:p>
          <a:p>
            <a:pPr>
              <a:spcBef>
                <a:spcPct val="0"/>
              </a:spcBef>
              <a:buSzTx/>
              <a:buFontTx/>
              <a:buNone/>
            </a:pPr>
            <a:endParaRPr lang="en-US" altLang="en-US" sz="2400" i="0" dirty="0"/>
          </a:p>
          <a:p>
            <a:pPr>
              <a:spcBef>
                <a:spcPct val="0"/>
              </a:spcBef>
              <a:buSzTx/>
              <a:buFontTx/>
              <a:buNone/>
            </a:pPr>
            <a:r>
              <a:rPr lang="en-US" altLang="en-US" sz="2400" b="1" i="0" dirty="0"/>
              <a:t>Static Quenching</a:t>
            </a:r>
          </a:p>
          <a:p>
            <a:pPr>
              <a:spcBef>
                <a:spcPct val="0"/>
              </a:spcBef>
              <a:buSzTx/>
              <a:buFontTx/>
              <a:buNone/>
            </a:pPr>
            <a:r>
              <a:rPr lang="en-US" altLang="en-US" sz="2400" i="0" dirty="0"/>
              <a:t>Formation of ground state complex between the fluorophores and quencher with a non-fluorescent complex (temperature dependent – if you have higher quencher ground state complex is less likely and therefore less quenching)</a:t>
            </a:r>
          </a:p>
          <a:p>
            <a:pPr>
              <a:spcBef>
                <a:spcPct val="0"/>
              </a:spcBef>
              <a:buSzTx/>
              <a:buFontTx/>
              <a:buNone/>
            </a:pPr>
            <a:endParaRPr lang="en-US" altLang="en-US" sz="2400" i="0" dirty="0"/>
          </a:p>
        </p:txBody>
      </p:sp>
      <p:sp>
        <p:nvSpPr>
          <p:cNvPr id="44035" name="Rectangle 27">
            <a:extLst>
              <a:ext uri="{FF2B5EF4-FFF2-40B4-BE49-F238E27FC236}">
                <a16:creationId xmlns:a16="http://schemas.microsoft.com/office/drawing/2014/main" id="{A033DA55-F8EE-E147-81C8-05FFA3C91E5A}"/>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2" name="TextBox 1">
            <a:extLst>
              <a:ext uri="{FF2B5EF4-FFF2-40B4-BE49-F238E27FC236}">
                <a16:creationId xmlns:a16="http://schemas.microsoft.com/office/drawing/2014/main" id="{B58250FF-23F0-A34B-93EB-E55DD3D8F46D}"/>
              </a:ext>
            </a:extLst>
          </p:cNvPr>
          <p:cNvSpPr txBox="1"/>
          <p:nvPr/>
        </p:nvSpPr>
        <p:spPr>
          <a:xfrm>
            <a:off x="5457600" y="6429955"/>
            <a:ext cx="3108287" cy="307777"/>
          </a:xfrm>
          <a:prstGeom prst="rect">
            <a:avLst/>
          </a:prstGeom>
          <a:noFill/>
        </p:spPr>
        <p:txBody>
          <a:bodyPr wrap="none" rtlCol="0">
            <a:spAutoFit/>
          </a:bodyPr>
          <a:lstStyle/>
          <a:p>
            <a:r>
              <a:rPr lang="en-US" sz="1400" b="1" dirty="0"/>
              <a:t>*primary amines - </a:t>
            </a:r>
            <a:r>
              <a:rPr lang="en-US" sz="1400" dirty="0"/>
              <a:t>only one alkyl group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AC865A11-3397-B144-9BA9-2AE5D42DB47A}"/>
              </a:ext>
            </a:extLst>
          </p:cNvPr>
          <p:cNvSpPr>
            <a:spLocks noGrp="1" noChangeArrowheads="1"/>
          </p:cNvSpPr>
          <p:nvPr>
            <p:ph type="title"/>
          </p:nvPr>
        </p:nvSpPr>
        <p:spPr>
          <a:xfrm>
            <a:off x="933450" y="255588"/>
            <a:ext cx="6908800" cy="776287"/>
          </a:xfrm>
        </p:spPr>
        <p:txBody>
          <a:bodyPr/>
          <a:lstStyle/>
          <a:p>
            <a:r>
              <a:rPr lang="en-US" altLang="en-US">
                <a:ea typeface="ＭＳ Ｐゴシック" panose="020B0600070205080204" pitchFamily="34" charset="-128"/>
              </a:rPr>
              <a:t>Antifade Agents</a:t>
            </a:r>
          </a:p>
        </p:txBody>
      </p:sp>
      <p:sp>
        <p:nvSpPr>
          <p:cNvPr id="46082" name="Rectangle 3">
            <a:extLst>
              <a:ext uri="{FF2B5EF4-FFF2-40B4-BE49-F238E27FC236}">
                <a16:creationId xmlns:a16="http://schemas.microsoft.com/office/drawing/2014/main" id="{E3C13ACF-9C3F-A641-92F4-58C67F9E897F}"/>
              </a:ext>
            </a:extLst>
          </p:cNvPr>
          <p:cNvSpPr>
            <a:spLocks noGrp="1" noChangeArrowheads="1"/>
          </p:cNvSpPr>
          <p:nvPr>
            <p:ph type="body" idx="1"/>
          </p:nvPr>
        </p:nvSpPr>
        <p:spPr>
          <a:xfrm>
            <a:off x="650875" y="1800225"/>
            <a:ext cx="7842250" cy="4114800"/>
          </a:xfrm>
        </p:spPr>
        <p:txBody>
          <a:bodyPr/>
          <a:lstStyle/>
          <a:p>
            <a:r>
              <a:rPr lang="en-US" altLang="en-US" sz="2400">
                <a:ea typeface="ＭＳ Ｐゴシック" panose="020B0600070205080204" pitchFamily="34" charset="-128"/>
              </a:rPr>
              <a:t>Many quenchers act by </a:t>
            </a:r>
            <a:r>
              <a:rPr lang="en-US" altLang="en-US" sz="2400">
                <a:solidFill>
                  <a:schemeClr val="hlink"/>
                </a:solidFill>
                <a:ea typeface="ＭＳ Ｐゴシック" panose="020B0600070205080204" pitchFamily="34" charset="-128"/>
              </a:rPr>
              <a:t>reducing oxygen concentration</a:t>
            </a:r>
            <a:r>
              <a:rPr lang="en-US" altLang="en-US" sz="2400">
                <a:ea typeface="ＭＳ Ｐゴシック" panose="020B0600070205080204" pitchFamily="34" charset="-128"/>
              </a:rPr>
              <a:t> to prevent formation of singlet oxygen</a:t>
            </a:r>
          </a:p>
          <a:p>
            <a:r>
              <a:rPr lang="en-US" altLang="en-US" sz="2400">
                <a:ea typeface="ＭＳ Ｐゴシック" panose="020B0600070205080204" pitchFamily="34" charset="-128"/>
              </a:rPr>
              <a:t>Satisfactory for fixed samples but not live cells!</a:t>
            </a:r>
          </a:p>
          <a:p>
            <a:r>
              <a:rPr lang="en-US" altLang="en-US" sz="2400">
                <a:solidFill>
                  <a:schemeClr val="hlink"/>
                </a:solidFill>
                <a:ea typeface="ＭＳ Ｐゴシック" panose="020B0600070205080204" pitchFamily="34" charset="-128"/>
              </a:rPr>
              <a:t>Antioxidents</a:t>
            </a:r>
            <a:r>
              <a:rPr lang="en-US" altLang="en-US" sz="2400">
                <a:ea typeface="ＭＳ Ｐゴシック" panose="020B0600070205080204" pitchFamily="34" charset="-128"/>
              </a:rPr>
              <a:t> such as propyl gallate, hydroquinone, p-phenylenediamine are used</a:t>
            </a:r>
          </a:p>
          <a:p>
            <a:r>
              <a:rPr lang="en-US" altLang="en-US" sz="2400">
                <a:ea typeface="ＭＳ Ｐゴシック" panose="020B0600070205080204" pitchFamily="34" charset="-128"/>
              </a:rPr>
              <a:t>Reduce O</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 concentration or use singlet oxygen quenchers such as carotenoids (50 mM crocetin or etretinate in cell cultures); ascorbate, imidazole, histidine, cysteamine, reduced glutathione, uric acid, trolox (vitamin E analogue)</a:t>
            </a:r>
          </a:p>
        </p:txBody>
      </p:sp>
      <p:sp>
        <p:nvSpPr>
          <p:cNvPr id="46083" name="Rectangle 4">
            <a:extLst>
              <a:ext uri="{FF2B5EF4-FFF2-40B4-BE49-F238E27FC236}">
                <a16:creationId xmlns:a16="http://schemas.microsoft.com/office/drawing/2014/main" id="{2EB2AB63-AF2A-5541-A865-4AAC56EB3F70}"/>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ADC7471B-8D3B-2E4F-866F-189C34DD2985}"/>
              </a:ext>
            </a:extLst>
          </p:cNvPr>
          <p:cNvSpPr>
            <a:spLocks noGrp="1" noChangeArrowheads="1"/>
          </p:cNvSpPr>
          <p:nvPr>
            <p:ph type="title"/>
          </p:nvPr>
        </p:nvSpPr>
        <p:spPr>
          <a:xfrm>
            <a:off x="1001713" y="0"/>
            <a:ext cx="6908800" cy="1143000"/>
          </a:xfrm>
        </p:spPr>
        <p:txBody>
          <a:bodyPr/>
          <a:lstStyle/>
          <a:p>
            <a:r>
              <a:rPr lang="en-US" altLang="en-US">
                <a:ea typeface="ＭＳ Ｐゴシック" panose="020B0600070205080204" pitchFamily="34" charset="-128"/>
              </a:rPr>
              <a:t>Photobleaching example</a:t>
            </a:r>
          </a:p>
        </p:txBody>
      </p:sp>
      <p:sp>
        <p:nvSpPr>
          <p:cNvPr id="15363" name="Rectangle 3">
            <a:extLst>
              <a:ext uri="{FF2B5EF4-FFF2-40B4-BE49-F238E27FC236}">
                <a16:creationId xmlns:a16="http://schemas.microsoft.com/office/drawing/2014/main" id="{7FA41EBC-8DA6-7C45-AB8F-10CA545C3682}"/>
              </a:ext>
            </a:extLst>
          </p:cNvPr>
          <p:cNvSpPr>
            <a:spLocks noGrp="1" noChangeArrowheads="1"/>
          </p:cNvSpPr>
          <p:nvPr>
            <p:ph type="body" idx="1"/>
          </p:nvPr>
        </p:nvSpPr>
        <p:spPr>
          <a:xfrm>
            <a:off x="276225" y="1905000"/>
            <a:ext cx="8540750" cy="4114800"/>
          </a:xfrm>
        </p:spPr>
        <p:txBody>
          <a:bodyPr/>
          <a:lstStyle/>
          <a:p>
            <a:pPr>
              <a:defRPr/>
            </a:pPr>
            <a:r>
              <a:rPr lang="en-US" sz="2800" b="1" dirty="0">
                <a:solidFill>
                  <a:srgbClr val="00FF00"/>
                </a:solidFill>
                <a:effectLst>
                  <a:outerShdw blurRad="38100" dist="38100" dir="2700000" algn="tl">
                    <a:srgbClr val="DDDDDD"/>
                  </a:outerShdw>
                </a:effectLst>
              </a:rPr>
              <a:t>FITC</a:t>
            </a:r>
            <a:r>
              <a:rPr lang="en-US" sz="2800" dirty="0"/>
              <a:t> - at 4.4 x 10</a:t>
            </a:r>
            <a:r>
              <a:rPr lang="en-US" sz="2800" baseline="30000" dirty="0"/>
              <a:t>23</a:t>
            </a:r>
            <a:r>
              <a:rPr lang="en-US" sz="2800" dirty="0"/>
              <a:t> photons cm</a:t>
            </a:r>
            <a:r>
              <a:rPr lang="en-US" sz="2800" baseline="30000" dirty="0"/>
              <a:t>-2 </a:t>
            </a:r>
            <a:r>
              <a:rPr lang="en-US" sz="2800" dirty="0"/>
              <a:t>sec</a:t>
            </a:r>
            <a:r>
              <a:rPr lang="en-US" sz="2800" baseline="30000" dirty="0"/>
              <a:t>-1 </a:t>
            </a:r>
            <a:r>
              <a:rPr lang="en-US" sz="2800" b="1" dirty="0">
                <a:solidFill>
                  <a:srgbClr val="00FF00"/>
                </a:solidFill>
                <a:effectLst>
                  <a:outerShdw blurRad="38100" dist="38100" dir="2700000" algn="tl">
                    <a:srgbClr val="DDDDDD"/>
                  </a:outerShdw>
                </a:effectLst>
              </a:rPr>
              <a:t>FITC</a:t>
            </a:r>
            <a:r>
              <a:rPr lang="en-US" sz="2800" dirty="0"/>
              <a:t> bleaches with a quantum efficiency </a:t>
            </a:r>
            <a:r>
              <a:rPr lang="en-US" sz="2800" dirty="0" err="1"/>
              <a:t>Q</a:t>
            </a:r>
            <a:r>
              <a:rPr lang="en-US" sz="2800" baseline="-25000" dirty="0" err="1"/>
              <a:t>b</a:t>
            </a:r>
            <a:r>
              <a:rPr lang="en-US" sz="2800" dirty="0"/>
              <a:t> of 3 x 10</a:t>
            </a:r>
            <a:r>
              <a:rPr lang="en-US" sz="2800" baseline="30000" dirty="0"/>
              <a:t>-5</a:t>
            </a:r>
            <a:endParaRPr lang="en-US" sz="2800" dirty="0"/>
          </a:p>
          <a:p>
            <a:pPr>
              <a:defRPr/>
            </a:pPr>
            <a:r>
              <a:rPr lang="en-US" sz="2800" dirty="0"/>
              <a:t>Therefore, </a:t>
            </a:r>
            <a:r>
              <a:rPr lang="en-US" sz="2800" b="1" dirty="0">
                <a:solidFill>
                  <a:srgbClr val="00FF00"/>
                </a:solidFill>
                <a:effectLst>
                  <a:outerShdw blurRad="38100" dist="38100" dir="2700000" algn="tl">
                    <a:srgbClr val="DDDDDD"/>
                  </a:outerShdw>
                </a:effectLst>
              </a:rPr>
              <a:t>FITC</a:t>
            </a:r>
            <a:r>
              <a:rPr lang="en-US" sz="2800" dirty="0"/>
              <a:t> would be bleaching with a rate constant of 4.2 x 10</a:t>
            </a:r>
            <a:r>
              <a:rPr lang="en-US" sz="2800" baseline="30000" dirty="0"/>
              <a:t>3</a:t>
            </a:r>
            <a:r>
              <a:rPr lang="en-US" sz="2800" dirty="0"/>
              <a:t> sec</a:t>
            </a:r>
            <a:r>
              <a:rPr lang="en-US" sz="2800" baseline="30000" dirty="0"/>
              <a:t>-1 </a:t>
            </a:r>
            <a:r>
              <a:rPr lang="en-US" sz="2800" dirty="0"/>
              <a:t>so 37% of the molecules would remain after 240 </a:t>
            </a:r>
            <a:r>
              <a:rPr lang="en-US" sz="2800" dirty="0">
                <a:latin typeface="Symbol" charset="0"/>
              </a:rPr>
              <a:t></a:t>
            </a:r>
            <a:r>
              <a:rPr lang="en-US" sz="2800" dirty="0"/>
              <a:t>sec of irradiation.</a:t>
            </a:r>
          </a:p>
          <a:p>
            <a:pPr>
              <a:defRPr/>
            </a:pPr>
            <a:r>
              <a:rPr lang="en-US" sz="2800" dirty="0"/>
              <a:t>In a single plane, 16 scans would cause 6-50% bleaching</a:t>
            </a:r>
          </a:p>
        </p:txBody>
      </p:sp>
      <p:sp>
        <p:nvSpPr>
          <p:cNvPr id="48131" name="Text Box 4">
            <a:extLst>
              <a:ext uri="{FF2B5EF4-FFF2-40B4-BE49-F238E27FC236}">
                <a16:creationId xmlns:a16="http://schemas.microsoft.com/office/drawing/2014/main" id="{4C55C92B-62C0-7043-803D-78D0328FB3EB}"/>
              </a:ext>
            </a:extLst>
          </p:cNvPr>
          <p:cNvSpPr txBox="1">
            <a:spLocks noChangeArrowheads="1"/>
          </p:cNvSpPr>
          <p:nvPr/>
        </p:nvSpPr>
        <p:spPr bwMode="auto">
          <a:xfrm>
            <a:off x="5454650" y="5878513"/>
            <a:ext cx="33178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Material Source:</a:t>
            </a:r>
          </a:p>
          <a:p>
            <a:pPr>
              <a:spcBef>
                <a:spcPct val="0"/>
              </a:spcBef>
              <a:buSzTx/>
              <a:buFontTx/>
              <a:buNone/>
            </a:pPr>
            <a:r>
              <a:rPr lang="en-US" altLang="en-US" sz="1400"/>
              <a:t>Pawley: Handbook of Confocal Microscopy</a:t>
            </a:r>
          </a:p>
        </p:txBody>
      </p:sp>
      <p:sp>
        <p:nvSpPr>
          <p:cNvPr id="48132" name="Rectangle 5">
            <a:extLst>
              <a:ext uri="{FF2B5EF4-FFF2-40B4-BE49-F238E27FC236}">
                <a16:creationId xmlns:a16="http://schemas.microsoft.com/office/drawing/2014/main" id="{A43E3D74-8A78-5444-B404-B0F3E1E311D2}"/>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3">
            <a:extLst>
              <a:ext uri="{FF2B5EF4-FFF2-40B4-BE49-F238E27FC236}">
                <a16:creationId xmlns:a16="http://schemas.microsoft.com/office/drawing/2014/main" id="{773E116D-7EDE-2F40-9114-A8D1F888D935}"/>
              </a:ext>
            </a:extLst>
          </p:cNvPr>
          <p:cNvSpPr>
            <a:spLocks noGrp="1"/>
          </p:cNvSpPr>
          <p:nvPr>
            <p:ph type="dt" sz="quarter" idx="10"/>
          </p:nvPr>
        </p:nvSpPr>
        <p:spPr bwMode="auto">
          <a:xfrm>
            <a:off x="0" y="64389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fld id="{74B782AE-1310-614C-AF14-4AB0A9824CE7}" type="datetime12">
              <a:rPr lang="en-US" smtClean="0"/>
              <a:pPr>
                <a:spcBef>
                  <a:spcPct val="0"/>
                </a:spcBef>
                <a:buFontTx/>
                <a:buNone/>
                <a:defRPr/>
              </a:pPr>
              <a:t>10:50 AM</a:t>
            </a:fld>
            <a:endParaRPr lang="en-US" altLang="en-US" sz="1400" dirty="0">
              <a:latin typeface="Times New Roman" panose="02020603050405020304" pitchFamily="18" charset="0"/>
            </a:endParaRPr>
          </a:p>
        </p:txBody>
      </p:sp>
      <p:sp>
        <p:nvSpPr>
          <p:cNvPr id="78850" name="Slide Number Placeholder 5">
            <a:extLst>
              <a:ext uri="{FF2B5EF4-FFF2-40B4-BE49-F238E27FC236}">
                <a16:creationId xmlns:a16="http://schemas.microsoft.com/office/drawing/2014/main" id="{4CB450E5-1894-D14F-9F60-25794116AB8F}"/>
              </a:ext>
            </a:extLst>
          </p:cNvPr>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r>
              <a:rPr lang="en-US" altLang="en-US"/>
              <a:t>Slide </a:t>
            </a:r>
            <a:fld id="{0FFB30DC-5EFE-E14F-8B2E-CE32BC509129}" type="slidenum">
              <a:rPr lang="en-US" altLang="en-US" smtClean="0"/>
              <a:pPr>
                <a:spcBef>
                  <a:spcPct val="0"/>
                </a:spcBef>
                <a:buFontTx/>
                <a:buNone/>
                <a:defRPr/>
              </a:pPr>
              <a:t>27</a:t>
            </a:fld>
            <a:endParaRPr lang="en-US" altLang="en-US" sz="1400">
              <a:latin typeface="Times New Roman" panose="02020603050405020304" pitchFamily="18" charset="0"/>
            </a:endParaRPr>
          </a:p>
        </p:txBody>
      </p:sp>
      <p:sp>
        <p:nvSpPr>
          <p:cNvPr id="78851" name="Rectangle 2">
            <a:extLst>
              <a:ext uri="{FF2B5EF4-FFF2-40B4-BE49-F238E27FC236}">
                <a16:creationId xmlns:a16="http://schemas.microsoft.com/office/drawing/2014/main" id="{0E908977-F21C-FF42-AB8D-FDCED6AA5B86}"/>
              </a:ext>
            </a:extLst>
          </p:cNvPr>
          <p:cNvSpPr>
            <a:spLocks noGrp="1" noChangeArrowheads="1"/>
          </p:cNvSpPr>
          <p:nvPr>
            <p:ph type="title"/>
          </p:nvPr>
        </p:nvSpPr>
        <p:spPr>
          <a:xfrm>
            <a:off x="685800" y="0"/>
            <a:ext cx="7772400" cy="914400"/>
          </a:xfrm>
        </p:spPr>
        <p:txBody>
          <a:bodyPr/>
          <a:lstStyle/>
          <a:p>
            <a:pPr eaLnBrk="1" hangingPunct="1"/>
            <a:r>
              <a:rPr lang="en-US" altLang="en-US" dirty="0" err="1"/>
              <a:t>Förster</a:t>
            </a:r>
            <a:r>
              <a:rPr lang="en-US" altLang="en-US" dirty="0"/>
              <a:t>/Fluorescence </a:t>
            </a:r>
            <a:br>
              <a:rPr lang="en-US" altLang="en-US" dirty="0"/>
            </a:br>
            <a:r>
              <a:rPr lang="en-US" altLang="en-US" dirty="0"/>
              <a:t>Resonance Energy Transfer</a:t>
            </a:r>
          </a:p>
        </p:txBody>
      </p:sp>
      <p:sp>
        <p:nvSpPr>
          <p:cNvPr id="78852" name="Rectangle 3">
            <a:extLst>
              <a:ext uri="{FF2B5EF4-FFF2-40B4-BE49-F238E27FC236}">
                <a16:creationId xmlns:a16="http://schemas.microsoft.com/office/drawing/2014/main" id="{2FB20B5C-D0FA-F740-AB7A-A031962BC812}"/>
              </a:ext>
            </a:extLst>
          </p:cNvPr>
          <p:cNvSpPr>
            <a:spLocks noGrp="1" noChangeArrowheads="1"/>
          </p:cNvSpPr>
          <p:nvPr>
            <p:ph type="body" idx="1"/>
          </p:nvPr>
        </p:nvSpPr>
        <p:spPr>
          <a:xfrm>
            <a:off x="463550" y="1676400"/>
            <a:ext cx="7772400" cy="4114800"/>
          </a:xfrm>
        </p:spPr>
        <p:txBody>
          <a:bodyPr/>
          <a:lstStyle/>
          <a:p>
            <a:pPr eaLnBrk="1" hangingPunct="1"/>
            <a:r>
              <a:rPr lang="en-US" altLang="en-US" sz="2400" dirty="0">
                <a:solidFill>
                  <a:srgbClr val="FF0000"/>
                </a:solidFill>
              </a:rPr>
              <a:t>Resonance energy transfer</a:t>
            </a:r>
            <a:r>
              <a:rPr lang="en-US" altLang="en-US" sz="2400" dirty="0"/>
              <a:t> can occur when the donor and acceptor molecules are less than 100 </a:t>
            </a:r>
            <a:r>
              <a:rPr lang="en-US" altLang="en-US" sz="2400" dirty="0" err="1">
                <a:solidFill>
                  <a:srgbClr val="FF0066"/>
                </a:solidFill>
              </a:rPr>
              <a:t>Å</a:t>
            </a:r>
            <a:r>
              <a:rPr lang="en-US" altLang="en-US" dirty="0">
                <a:solidFill>
                  <a:srgbClr val="FF0066"/>
                </a:solidFill>
              </a:rPr>
              <a:t> </a:t>
            </a:r>
            <a:r>
              <a:rPr lang="en-US" altLang="en-US" sz="2400" dirty="0"/>
              <a:t>of one another (preferable 20-50 </a:t>
            </a:r>
            <a:r>
              <a:rPr lang="en-US" altLang="en-US" sz="2400" dirty="0" err="1">
                <a:solidFill>
                  <a:srgbClr val="FF0066"/>
                </a:solidFill>
              </a:rPr>
              <a:t>Å</a:t>
            </a:r>
            <a:r>
              <a:rPr lang="en-US" altLang="en-US" sz="2400" dirty="0"/>
              <a:t>)</a:t>
            </a:r>
          </a:p>
          <a:p>
            <a:pPr eaLnBrk="1" hangingPunct="1"/>
            <a:r>
              <a:rPr lang="en-US" altLang="en-US" sz="2400" dirty="0"/>
              <a:t>Energy transfer is </a:t>
            </a:r>
            <a:r>
              <a:rPr lang="en-US" altLang="en-US" sz="2400" dirty="0">
                <a:solidFill>
                  <a:srgbClr val="FF0000"/>
                </a:solidFill>
              </a:rPr>
              <a:t>non-radiative</a:t>
            </a:r>
            <a:r>
              <a:rPr lang="en-US" altLang="en-US" sz="2400" dirty="0"/>
              <a:t> which means the donor is not emitting a photon which is absorbed by the acceptor</a:t>
            </a:r>
          </a:p>
          <a:p>
            <a:pPr eaLnBrk="1" hangingPunct="1"/>
            <a:r>
              <a:rPr lang="en-US" altLang="en-US" sz="2400" b="1" dirty="0" err="1"/>
              <a:t>Förster</a:t>
            </a:r>
            <a:r>
              <a:rPr lang="en-US" altLang="en-US" sz="2400" b="1" dirty="0"/>
              <a:t> (</a:t>
            </a:r>
            <a:r>
              <a:rPr lang="en-US" altLang="en-US" sz="2400" dirty="0"/>
              <a:t>Fluorescence) RET (FRET) can be used to </a:t>
            </a:r>
            <a:r>
              <a:rPr lang="en-US" altLang="en-US" sz="2400" dirty="0">
                <a:solidFill>
                  <a:srgbClr val="FF0000"/>
                </a:solidFill>
              </a:rPr>
              <a:t>spectrally shift</a:t>
            </a:r>
            <a:r>
              <a:rPr lang="en-US" altLang="en-US" sz="2400" dirty="0"/>
              <a:t> the fluorescence emission of a molecular combination.</a:t>
            </a:r>
          </a:p>
        </p:txBody>
      </p:sp>
      <p:sp>
        <p:nvSpPr>
          <p:cNvPr id="78853" name="Text Box 4">
            <a:extLst>
              <a:ext uri="{FF2B5EF4-FFF2-40B4-BE49-F238E27FC236}">
                <a16:creationId xmlns:a16="http://schemas.microsoft.com/office/drawing/2014/main" id="{2541FABF-A904-C74E-AADF-57780F561A6A}"/>
              </a:ext>
            </a:extLst>
          </p:cNvPr>
          <p:cNvSpPr txBox="1">
            <a:spLocks noChangeArrowheads="1"/>
          </p:cNvSpPr>
          <p:nvPr/>
        </p:nvSpPr>
        <p:spPr bwMode="auto">
          <a:xfrm>
            <a:off x="6629400" y="5715000"/>
            <a:ext cx="2262188"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90</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115</a:t>
            </a:r>
          </a:p>
        </p:txBody>
      </p:sp>
    </p:spTree>
    <p:extLst>
      <p:ext uri="{BB962C8B-B14F-4D97-AF65-F5344CB8AC3E}">
        <p14:creationId xmlns:p14="http://schemas.microsoft.com/office/powerpoint/2010/main" val="3056077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7">
            <a:extLst>
              <a:ext uri="{FF2B5EF4-FFF2-40B4-BE49-F238E27FC236}">
                <a16:creationId xmlns:a16="http://schemas.microsoft.com/office/drawing/2014/main" id="{A49A3544-7A7C-864F-8A1F-08FD290C1647}"/>
              </a:ext>
            </a:extLst>
          </p:cNvPr>
          <p:cNvSpPr>
            <a:spLocks noChangeArrowheads="1"/>
          </p:cNvSpPr>
          <p:nvPr/>
        </p:nvSpPr>
        <p:spPr bwMode="auto">
          <a:xfrm>
            <a:off x="3810000" y="3918622"/>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897" name="Date Placeholder 3">
            <a:extLst>
              <a:ext uri="{FF2B5EF4-FFF2-40B4-BE49-F238E27FC236}">
                <a16:creationId xmlns:a16="http://schemas.microsoft.com/office/drawing/2014/main" id="{7937B739-3E38-6246-948F-227581562781}"/>
              </a:ext>
            </a:extLst>
          </p:cNvPr>
          <p:cNvSpPr>
            <a:spLocks noGrp="1"/>
          </p:cNvSpPr>
          <p:nvPr>
            <p:ph type="dt" sz="quarter" idx="10"/>
          </p:nvPr>
        </p:nvSpPr>
        <p:spPr bwMode="auto">
          <a:xfrm>
            <a:off x="0" y="6414052"/>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fld id="{74B782AE-1310-614C-AF14-4AB0A9824CE7}" type="datetime12">
              <a:rPr lang="en-US" smtClean="0"/>
              <a:pPr>
                <a:spcBef>
                  <a:spcPct val="0"/>
                </a:spcBef>
                <a:buFontTx/>
                <a:buNone/>
                <a:defRPr/>
              </a:pPr>
              <a:t>10:50 AM</a:t>
            </a:fld>
            <a:endParaRPr lang="en-US" altLang="en-US" sz="1400" dirty="0">
              <a:latin typeface="Times New Roman" panose="02020603050405020304" pitchFamily="18" charset="0"/>
            </a:endParaRPr>
          </a:p>
        </p:txBody>
      </p:sp>
      <p:sp>
        <p:nvSpPr>
          <p:cNvPr id="80898" name="Slide Number Placeholder 5">
            <a:extLst>
              <a:ext uri="{FF2B5EF4-FFF2-40B4-BE49-F238E27FC236}">
                <a16:creationId xmlns:a16="http://schemas.microsoft.com/office/drawing/2014/main" id="{D954484B-9412-5249-B229-FF28ED82F75B}"/>
              </a:ext>
            </a:extLst>
          </p:cNvPr>
          <p:cNvSpPr>
            <a:spLocks noGrp="1"/>
          </p:cNvSpPr>
          <p:nvPr>
            <p:ph type="sldNum" sz="quarter" idx="12"/>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defRPr/>
            </a:pPr>
            <a:r>
              <a:rPr lang="en-US" altLang="en-US"/>
              <a:t>Slide </a:t>
            </a:r>
            <a:fld id="{0FFB30DC-5EFE-E14F-8B2E-CE32BC509129}" type="slidenum">
              <a:rPr lang="en-US" altLang="en-US" smtClean="0"/>
              <a:pPr>
                <a:spcBef>
                  <a:spcPct val="0"/>
                </a:spcBef>
                <a:buFontTx/>
                <a:buNone/>
                <a:defRPr/>
              </a:pPr>
              <a:t>28</a:t>
            </a:fld>
            <a:endParaRPr lang="en-US" altLang="en-US" sz="1400">
              <a:latin typeface="Times New Roman" panose="02020603050405020304" pitchFamily="18" charset="0"/>
            </a:endParaRPr>
          </a:p>
        </p:txBody>
      </p:sp>
      <p:grpSp>
        <p:nvGrpSpPr>
          <p:cNvPr id="80899" name="Group 19">
            <a:extLst>
              <a:ext uri="{FF2B5EF4-FFF2-40B4-BE49-F238E27FC236}">
                <a16:creationId xmlns:a16="http://schemas.microsoft.com/office/drawing/2014/main" id="{90DA065E-EA39-E546-8FEA-4E948190392E}"/>
              </a:ext>
            </a:extLst>
          </p:cNvPr>
          <p:cNvGrpSpPr>
            <a:grpSpLocks/>
          </p:cNvGrpSpPr>
          <p:nvPr/>
        </p:nvGrpSpPr>
        <p:grpSpPr bwMode="auto">
          <a:xfrm>
            <a:off x="4419600" y="4495800"/>
            <a:ext cx="1143000" cy="381000"/>
            <a:chOff x="2928" y="1680"/>
            <a:chExt cx="2112" cy="240"/>
          </a:xfrm>
        </p:grpSpPr>
        <p:sp>
          <p:nvSpPr>
            <p:cNvPr id="80919" name="Line 20">
              <a:extLst>
                <a:ext uri="{FF2B5EF4-FFF2-40B4-BE49-F238E27FC236}">
                  <a16:creationId xmlns:a16="http://schemas.microsoft.com/office/drawing/2014/main" id="{B3BD8BFE-BE70-F843-9582-6E70BF0DD742}"/>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0" name="Line 21">
              <a:extLst>
                <a:ext uri="{FF2B5EF4-FFF2-40B4-BE49-F238E27FC236}">
                  <a16:creationId xmlns:a16="http://schemas.microsoft.com/office/drawing/2014/main" id="{0C003B20-DB27-2E41-9845-9A199CF7001F}"/>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00" name="AutoShape 6">
            <a:extLst>
              <a:ext uri="{FF2B5EF4-FFF2-40B4-BE49-F238E27FC236}">
                <a16:creationId xmlns:a16="http://schemas.microsoft.com/office/drawing/2014/main" id="{6577A760-83B0-634E-A78A-1E6BDDF291FE}"/>
              </a:ext>
            </a:extLst>
          </p:cNvPr>
          <p:cNvSpPr>
            <a:spLocks noChangeArrowheads="1"/>
          </p:cNvSpPr>
          <p:nvPr/>
        </p:nvSpPr>
        <p:spPr bwMode="auto">
          <a:xfrm>
            <a:off x="1600200" y="1905000"/>
            <a:ext cx="1219200" cy="14478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1" name="Rectangle 2">
            <a:extLst>
              <a:ext uri="{FF2B5EF4-FFF2-40B4-BE49-F238E27FC236}">
                <a16:creationId xmlns:a16="http://schemas.microsoft.com/office/drawing/2014/main" id="{D3DBFC76-CA62-C248-8402-E68E5D538772}"/>
              </a:ext>
            </a:extLst>
          </p:cNvPr>
          <p:cNvSpPr>
            <a:spLocks noGrp="1" noChangeArrowheads="1"/>
          </p:cNvSpPr>
          <p:nvPr>
            <p:ph type="title"/>
          </p:nvPr>
        </p:nvSpPr>
        <p:spPr>
          <a:xfrm>
            <a:off x="685800" y="0"/>
            <a:ext cx="7772400" cy="1143000"/>
          </a:xfrm>
        </p:spPr>
        <p:txBody>
          <a:bodyPr/>
          <a:lstStyle/>
          <a:p>
            <a:pPr eaLnBrk="1" hangingPunct="1"/>
            <a:r>
              <a:rPr lang="en-US" altLang="en-US"/>
              <a:t>FRET properties</a:t>
            </a:r>
          </a:p>
        </p:txBody>
      </p:sp>
      <p:sp>
        <p:nvSpPr>
          <p:cNvPr id="80902" name="Oval 4">
            <a:extLst>
              <a:ext uri="{FF2B5EF4-FFF2-40B4-BE49-F238E27FC236}">
                <a16:creationId xmlns:a16="http://schemas.microsoft.com/office/drawing/2014/main" id="{8081E197-7765-3F42-832D-7439D2BC5D44}"/>
              </a:ext>
            </a:extLst>
          </p:cNvPr>
          <p:cNvSpPr>
            <a:spLocks noChangeArrowheads="1"/>
          </p:cNvSpPr>
          <p:nvPr/>
        </p:nvSpPr>
        <p:spPr bwMode="auto">
          <a:xfrm>
            <a:off x="1905000" y="25146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3" name="AutoShape 7">
            <a:extLst>
              <a:ext uri="{FF2B5EF4-FFF2-40B4-BE49-F238E27FC236}">
                <a16:creationId xmlns:a16="http://schemas.microsoft.com/office/drawing/2014/main" id="{579621F6-3ADD-4A48-98E1-C9DEA7546433}"/>
              </a:ext>
            </a:extLst>
          </p:cNvPr>
          <p:cNvSpPr>
            <a:spLocks noChangeArrowheads="1"/>
          </p:cNvSpPr>
          <p:nvPr/>
        </p:nvSpPr>
        <p:spPr bwMode="auto">
          <a:xfrm>
            <a:off x="3962400" y="2286000"/>
            <a:ext cx="1371600" cy="15240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4" name="Oval 8">
            <a:extLst>
              <a:ext uri="{FF2B5EF4-FFF2-40B4-BE49-F238E27FC236}">
                <a16:creationId xmlns:a16="http://schemas.microsoft.com/office/drawing/2014/main" id="{674BE6C6-BD17-9147-8DCF-BDDFC6CE40EE}"/>
              </a:ext>
            </a:extLst>
          </p:cNvPr>
          <p:cNvSpPr>
            <a:spLocks noChangeArrowheads="1"/>
          </p:cNvSpPr>
          <p:nvPr/>
        </p:nvSpPr>
        <p:spPr bwMode="auto">
          <a:xfrm>
            <a:off x="7848600" y="2590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5" name="AutoShape 9">
            <a:extLst>
              <a:ext uri="{FF2B5EF4-FFF2-40B4-BE49-F238E27FC236}">
                <a16:creationId xmlns:a16="http://schemas.microsoft.com/office/drawing/2014/main" id="{28C95E04-D59E-C34C-95FE-9C6A23EA2119}"/>
              </a:ext>
            </a:extLst>
          </p:cNvPr>
          <p:cNvSpPr>
            <a:spLocks noChangeArrowheads="1"/>
          </p:cNvSpPr>
          <p:nvPr/>
        </p:nvSpPr>
        <p:spPr bwMode="auto">
          <a:xfrm rot="-2377397">
            <a:off x="457200" y="3429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6" name="AutoShape 10">
            <a:extLst>
              <a:ext uri="{FF2B5EF4-FFF2-40B4-BE49-F238E27FC236}">
                <a16:creationId xmlns:a16="http://schemas.microsoft.com/office/drawing/2014/main" id="{CE7B879B-3D60-5646-8280-418D3BE91464}"/>
              </a:ext>
            </a:extLst>
          </p:cNvPr>
          <p:cNvSpPr>
            <a:spLocks noChangeArrowheads="1"/>
          </p:cNvSpPr>
          <p:nvPr/>
        </p:nvSpPr>
        <p:spPr bwMode="auto">
          <a:xfrm rot="-2377397">
            <a:off x="2971800" y="35814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7" name="AutoShape 12">
            <a:extLst>
              <a:ext uri="{FF2B5EF4-FFF2-40B4-BE49-F238E27FC236}">
                <a16:creationId xmlns:a16="http://schemas.microsoft.com/office/drawing/2014/main" id="{93D6FDF3-991A-BB4C-91A3-DC751F3200B6}"/>
              </a:ext>
            </a:extLst>
          </p:cNvPr>
          <p:cNvSpPr>
            <a:spLocks noChangeArrowheads="1"/>
          </p:cNvSpPr>
          <p:nvPr/>
        </p:nvSpPr>
        <p:spPr bwMode="auto">
          <a:xfrm>
            <a:off x="4927734" y="3822834"/>
            <a:ext cx="1371600" cy="1524000"/>
          </a:xfrm>
          <a:prstGeom prst="irregularSeal2">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8" name="Oval 13">
            <a:extLst>
              <a:ext uri="{FF2B5EF4-FFF2-40B4-BE49-F238E27FC236}">
                <a16:creationId xmlns:a16="http://schemas.microsoft.com/office/drawing/2014/main" id="{3EFE6F31-5ADB-1F40-B114-B447902B3548}"/>
              </a:ext>
            </a:extLst>
          </p:cNvPr>
          <p:cNvSpPr>
            <a:spLocks noChangeArrowheads="1"/>
          </p:cNvSpPr>
          <p:nvPr/>
        </p:nvSpPr>
        <p:spPr bwMode="auto">
          <a:xfrm>
            <a:off x="5333599" y="4432434"/>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9" name="AutoShape 14">
            <a:extLst>
              <a:ext uri="{FF2B5EF4-FFF2-40B4-BE49-F238E27FC236}">
                <a16:creationId xmlns:a16="http://schemas.microsoft.com/office/drawing/2014/main" id="{3D9C491C-3DE1-FE47-BF25-4D729BFAB975}"/>
              </a:ext>
            </a:extLst>
          </p:cNvPr>
          <p:cNvSpPr>
            <a:spLocks noChangeArrowheads="1"/>
          </p:cNvSpPr>
          <p:nvPr/>
        </p:nvSpPr>
        <p:spPr bwMode="auto">
          <a:xfrm rot="-2377397">
            <a:off x="2895600" y="5334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0" name="Oval 15">
            <a:extLst>
              <a:ext uri="{FF2B5EF4-FFF2-40B4-BE49-F238E27FC236}">
                <a16:creationId xmlns:a16="http://schemas.microsoft.com/office/drawing/2014/main" id="{F2A77993-DD05-F848-A025-8B7426C31883}"/>
              </a:ext>
            </a:extLst>
          </p:cNvPr>
          <p:cNvSpPr>
            <a:spLocks noChangeArrowheads="1"/>
          </p:cNvSpPr>
          <p:nvPr/>
        </p:nvSpPr>
        <p:spPr bwMode="auto">
          <a:xfrm>
            <a:off x="4191000" y="46482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80911" name="Group 18">
            <a:extLst>
              <a:ext uri="{FF2B5EF4-FFF2-40B4-BE49-F238E27FC236}">
                <a16:creationId xmlns:a16="http://schemas.microsoft.com/office/drawing/2014/main" id="{98B9ECA4-AE3B-6349-B5E9-A72EC2F42A8F}"/>
              </a:ext>
            </a:extLst>
          </p:cNvPr>
          <p:cNvGrpSpPr>
            <a:grpSpLocks/>
          </p:cNvGrpSpPr>
          <p:nvPr/>
        </p:nvGrpSpPr>
        <p:grpSpPr bwMode="auto">
          <a:xfrm>
            <a:off x="4648200" y="2667000"/>
            <a:ext cx="3352800" cy="381000"/>
            <a:chOff x="2928" y="1680"/>
            <a:chExt cx="2112" cy="240"/>
          </a:xfrm>
        </p:grpSpPr>
        <p:sp>
          <p:nvSpPr>
            <p:cNvPr id="80917" name="Line 17">
              <a:extLst>
                <a:ext uri="{FF2B5EF4-FFF2-40B4-BE49-F238E27FC236}">
                  <a16:creationId xmlns:a16="http://schemas.microsoft.com/office/drawing/2014/main" id="{050EF9BD-ACD0-A840-B129-98AE848EC259}"/>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Line 16">
              <a:extLst>
                <a:ext uri="{FF2B5EF4-FFF2-40B4-BE49-F238E27FC236}">
                  <a16:creationId xmlns:a16="http://schemas.microsoft.com/office/drawing/2014/main" id="{EF69CF22-50B0-A643-B649-CB807A8D4EA5}"/>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12" name="Oval 11">
            <a:extLst>
              <a:ext uri="{FF2B5EF4-FFF2-40B4-BE49-F238E27FC236}">
                <a16:creationId xmlns:a16="http://schemas.microsoft.com/office/drawing/2014/main" id="{DA4E3666-3197-5744-BA5D-2BEF1596561C}"/>
              </a:ext>
            </a:extLst>
          </p:cNvPr>
          <p:cNvSpPr>
            <a:spLocks noChangeArrowheads="1"/>
          </p:cNvSpPr>
          <p:nvPr/>
        </p:nvSpPr>
        <p:spPr bwMode="auto">
          <a:xfrm>
            <a:off x="4343400" y="2971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3" name="Text Box 22">
            <a:extLst>
              <a:ext uri="{FF2B5EF4-FFF2-40B4-BE49-F238E27FC236}">
                <a16:creationId xmlns:a16="http://schemas.microsoft.com/office/drawing/2014/main" id="{23FA1F5E-600C-7B4A-B46F-7F8F4EE4B6DF}"/>
              </a:ext>
            </a:extLst>
          </p:cNvPr>
          <p:cNvSpPr txBox="1">
            <a:spLocks noChangeArrowheads="1"/>
          </p:cNvSpPr>
          <p:nvPr/>
        </p:nvSpPr>
        <p:spPr bwMode="auto">
          <a:xfrm>
            <a:off x="1050925" y="1565275"/>
            <a:ext cx="1935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Isolated donor</a:t>
            </a:r>
          </a:p>
        </p:txBody>
      </p:sp>
      <p:sp>
        <p:nvSpPr>
          <p:cNvPr id="80914" name="Text Box 23">
            <a:extLst>
              <a:ext uri="{FF2B5EF4-FFF2-40B4-BE49-F238E27FC236}">
                <a16:creationId xmlns:a16="http://schemas.microsoft.com/office/drawing/2014/main" id="{3642033E-520E-BA40-834E-0FBE7A995452}"/>
              </a:ext>
            </a:extLst>
          </p:cNvPr>
          <p:cNvSpPr txBox="1">
            <a:spLocks noChangeArrowheads="1"/>
          </p:cNvSpPr>
          <p:nvPr/>
        </p:nvSpPr>
        <p:spPr bwMode="auto">
          <a:xfrm>
            <a:off x="5029200" y="2057400"/>
            <a:ext cx="3186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too great</a:t>
            </a:r>
          </a:p>
        </p:txBody>
      </p:sp>
      <p:sp>
        <p:nvSpPr>
          <p:cNvPr id="80915" name="Text Box 24">
            <a:extLst>
              <a:ext uri="{FF2B5EF4-FFF2-40B4-BE49-F238E27FC236}">
                <a16:creationId xmlns:a16="http://schemas.microsoft.com/office/drawing/2014/main" id="{5E039F0E-9F24-B34B-B336-BF501DEE115C}"/>
              </a:ext>
            </a:extLst>
          </p:cNvPr>
          <p:cNvSpPr txBox="1">
            <a:spLocks noChangeArrowheads="1"/>
          </p:cNvSpPr>
          <p:nvPr/>
        </p:nvSpPr>
        <p:spPr bwMode="auto">
          <a:xfrm>
            <a:off x="4114800" y="5562600"/>
            <a:ext cx="295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correct</a:t>
            </a:r>
          </a:p>
        </p:txBody>
      </p:sp>
      <p:sp>
        <p:nvSpPr>
          <p:cNvPr id="27" name="AutoShape 7">
            <a:extLst>
              <a:ext uri="{FF2B5EF4-FFF2-40B4-BE49-F238E27FC236}">
                <a16:creationId xmlns:a16="http://schemas.microsoft.com/office/drawing/2014/main" id="{18F7BF9E-9930-0B48-B4B3-2A2A0C31DF1A}"/>
              </a:ext>
            </a:extLst>
          </p:cNvPr>
          <p:cNvSpPr>
            <a:spLocks noChangeArrowheads="1"/>
          </p:cNvSpPr>
          <p:nvPr/>
        </p:nvSpPr>
        <p:spPr bwMode="auto">
          <a:xfrm>
            <a:off x="7407275" y="1981200"/>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112952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39091CF4-29C3-9A4D-80BD-1AFC9BB43BEC}"/>
              </a:ext>
            </a:extLst>
          </p:cNvPr>
          <p:cNvSpPr>
            <a:spLocks noGrp="1" noChangeArrowheads="1"/>
          </p:cNvSpPr>
          <p:nvPr>
            <p:ph type="title"/>
          </p:nvPr>
        </p:nvSpPr>
        <p:spPr>
          <a:xfrm>
            <a:off x="1233488" y="0"/>
            <a:ext cx="6908800" cy="1143000"/>
          </a:xfrm>
          <a:noFill/>
        </p:spPr>
        <p:txBody>
          <a:bodyPr/>
          <a:lstStyle/>
          <a:p>
            <a:r>
              <a:rPr lang="en-US" altLang="en-US">
                <a:ea typeface="ＭＳ Ｐゴシック" panose="020B0600070205080204" pitchFamily="34" charset="-128"/>
              </a:rPr>
              <a:t>Energy Transfer</a:t>
            </a:r>
          </a:p>
        </p:txBody>
      </p:sp>
      <p:sp>
        <p:nvSpPr>
          <p:cNvPr id="54274" name="Rectangle 3">
            <a:extLst>
              <a:ext uri="{FF2B5EF4-FFF2-40B4-BE49-F238E27FC236}">
                <a16:creationId xmlns:a16="http://schemas.microsoft.com/office/drawing/2014/main" id="{78ABCC5A-44FC-224C-974B-D91BD519815E}"/>
              </a:ext>
            </a:extLst>
          </p:cNvPr>
          <p:cNvSpPr>
            <a:spLocks noGrp="1" noChangeArrowheads="1"/>
          </p:cNvSpPr>
          <p:nvPr>
            <p:ph type="body" idx="1"/>
          </p:nvPr>
        </p:nvSpPr>
        <p:spPr>
          <a:xfrm>
            <a:off x="811213" y="2720975"/>
            <a:ext cx="6908800" cy="2387600"/>
          </a:xfrm>
          <a:noFill/>
        </p:spPr>
        <p:txBody>
          <a:bodyPr/>
          <a:lstStyle/>
          <a:p>
            <a:r>
              <a:rPr lang="en-US" altLang="en-US" sz="2800">
                <a:ea typeface="ＭＳ Ｐゴシック" panose="020B0600070205080204" pitchFamily="34" charset="-128"/>
              </a:rPr>
              <a:t>Effective between </a:t>
            </a:r>
            <a:r>
              <a:rPr lang="en-US" altLang="en-US" sz="2800">
                <a:solidFill>
                  <a:schemeClr val="hlink"/>
                </a:solidFill>
                <a:ea typeface="ＭＳ Ｐゴシック" panose="020B0600070205080204" pitchFamily="34" charset="-128"/>
              </a:rPr>
              <a:t>10-100 </a:t>
            </a:r>
            <a:r>
              <a:rPr lang="en-US" altLang="en-US" sz="2000">
                <a:solidFill>
                  <a:schemeClr val="hlink"/>
                </a:solidFill>
                <a:ea typeface="ＭＳ Ｐゴシック" panose="020B0600070205080204" pitchFamily="34" charset="-128"/>
              </a:rPr>
              <a:t>Å</a:t>
            </a:r>
            <a:r>
              <a:rPr lang="en-US" altLang="en-US" sz="2800">
                <a:solidFill>
                  <a:schemeClr val="hlink"/>
                </a:solidFill>
                <a:ea typeface="ＭＳ Ｐゴシック" panose="020B0600070205080204" pitchFamily="34" charset="-128"/>
              </a:rPr>
              <a:t> only</a:t>
            </a:r>
            <a:endParaRPr lang="en-US" altLang="en-US" sz="2800">
              <a:ea typeface="ＭＳ Ｐゴシック" panose="020B0600070205080204" pitchFamily="34" charset="-128"/>
            </a:endParaRPr>
          </a:p>
          <a:p>
            <a:r>
              <a:rPr lang="en-US" altLang="en-US" sz="2800">
                <a:ea typeface="ＭＳ Ｐゴシック" panose="020B0600070205080204" pitchFamily="34" charset="-128"/>
              </a:rPr>
              <a:t>Emission and excitation spectrum must significantly overlap</a:t>
            </a:r>
          </a:p>
          <a:p>
            <a:r>
              <a:rPr lang="en-US" altLang="en-US" sz="2800">
                <a:ea typeface="ＭＳ Ｐゴシック" panose="020B0600070205080204" pitchFamily="34" charset="-128"/>
              </a:rPr>
              <a:t>Donor transfers </a:t>
            </a:r>
            <a:r>
              <a:rPr lang="en-US" altLang="en-US" sz="2800">
                <a:solidFill>
                  <a:schemeClr val="hlink"/>
                </a:solidFill>
                <a:ea typeface="ＭＳ Ｐゴシック" panose="020B0600070205080204" pitchFamily="34" charset="-128"/>
              </a:rPr>
              <a:t>non-radiatively</a:t>
            </a:r>
            <a:r>
              <a:rPr lang="en-US" altLang="en-US" sz="2800">
                <a:ea typeface="ＭＳ Ｐゴシック" panose="020B0600070205080204" pitchFamily="34" charset="-128"/>
              </a:rPr>
              <a:t> to the acceptor</a:t>
            </a:r>
          </a:p>
          <a:p>
            <a:r>
              <a:rPr lang="en-US" altLang="en-US" sz="2800">
                <a:ea typeface="ＭＳ Ｐゴシック" panose="020B0600070205080204" pitchFamily="34" charset="-128"/>
              </a:rPr>
              <a:t>PE-Texas Red</a:t>
            </a:r>
            <a:r>
              <a:rPr lang="en-US" altLang="en-US" sz="2000" baseline="30000">
                <a:ea typeface="ＭＳ Ｐゴシック" panose="020B0600070205080204" pitchFamily="34" charset="-128"/>
              </a:rPr>
              <a:t>™ </a:t>
            </a:r>
            <a:endParaRPr lang="en-US" altLang="en-US" sz="2800">
              <a:ea typeface="ＭＳ Ｐゴシック" panose="020B0600070205080204" pitchFamily="34" charset="-128"/>
            </a:endParaRPr>
          </a:p>
          <a:p>
            <a:r>
              <a:rPr lang="en-US" altLang="en-US" sz="2800">
                <a:ea typeface="ＭＳ Ｐゴシック" panose="020B0600070205080204" pitchFamily="34" charset="-128"/>
              </a:rPr>
              <a:t>Carboxyfluorescein-Sulforhodamine B</a:t>
            </a:r>
          </a:p>
        </p:txBody>
      </p:sp>
      <p:sp>
        <p:nvSpPr>
          <p:cNvPr id="54275" name="Text Box 4">
            <a:extLst>
              <a:ext uri="{FF2B5EF4-FFF2-40B4-BE49-F238E27FC236}">
                <a16:creationId xmlns:a16="http://schemas.microsoft.com/office/drawing/2014/main" id="{9488EFD0-EF37-514B-B53D-2778581168E2}"/>
              </a:ext>
            </a:extLst>
          </p:cNvPr>
          <p:cNvSpPr txBox="1">
            <a:spLocks noChangeArrowheads="1"/>
          </p:cNvSpPr>
          <p:nvPr/>
        </p:nvSpPr>
        <p:spPr bwMode="auto">
          <a:xfrm>
            <a:off x="531813" y="1417638"/>
            <a:ext cx="800735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800"/>
              <a:t>Non radiative energy transfer – a quantum mechanical process of resonance between transition dipoles</a:t>
            </a:r>
          </a:p>
          <a:p>
            <a:pPr>
              <a:spcBef>
                <a:spcPct val="0"/>
              </a:spcBef>
              <a:buSzTx/>
              <a:buFontTx/>
              <a:buNone/>
            </a:pPr>
            <a:endParaRPr lang="en-US" altLang="en-US" sz="2800"/>
          </a:p>
        </p:txBody>
      </p:sp>
      <p:sp>
        <p:nvSpPr>
          <p:cNvPr id="54276" name="Rectangle 2">
            <a:extLst>
              <a:ext uri="{FF2B5EF4-FFF2-40B4-BE49-F238E27FC236}">
                <a16:creationId xmlns:a16="http://schemas.microsoft.com/office/drawing/2014/main" id="{9222081A-3FE9-C64C-9646-C3858F81807B}"/>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E7BDDCB2-4B8C-8049-9A27-683533E0EDD5}"/>
              </a:ext>
            </a:extLst>
          </p:cNvPr>
          <p:cNvSpPr>
            <a:spLocks noGrp="1" noChangeArrowheads="1"/>
          </p:cNvSpPr>
          <p:nvPr>
            <p:ph type="title"/>
          </p:nvPr>
        </p:nvSpPr>
        <p:spPr>
          <a:xfrm>
            <a:off x="688975" y="-25400"/>
            <a:ext cx="7512050" cy="1143000"/>
          </a:xfrm>
        </p:spPr>
        <p:txBody>
          <a:bodyPr/>
          <a:lstStyle/>
          <a:p>
            <a:r>
              <a:rPr lang="en-US" altLang="en-US" sz="3600" dirty="0">
                <a:ea typeface="ＭＳ Ｐゴシック" panose="020B0600070205080204" pitchFamily="34" charset="-128"/>
              </a:rPr>
              <a:t>Learning Objectives – Lecture 5</a:t>
            </a:r>
          </a:p>
        </p:txBody>
      </p:sp>
      <p:sp>
        <p:nvSpPr>
          <p:cNvPr id="12290" name="Rectangle 3">
            <a:extLst>
              <a:ext uri="{FF2B5EF4-FFF2-40B4-BE49-F238E27FC236}">
                <a16:creationId xmlns:a16="http://schemas.microsoft.com/office/drawing/2014/main" id="{53DA0296-C9FD-0143-B8D8-2DB59F1A0A00}"/>
              </a:ext>
            </a:extLst>
          </p:cNvPr>
          <p:cNvSpPr>
            <a:spLocks noGrp="1" noChangeArrowheads="1"/>
          </p:cNvSpPr>
          <p:nvPr>
            <p:ph type="body" idx="1"/>
          </p:nvPr>
        </p:nvSpPr>
        <p:spPr/>
        <p:txBody>
          <a:bodyPr/>
          <a:lstStyle/>
          <a:p>
            <a:pPr>
              <a:buFontTx/>
              <a:buNone/>
            </a:pPr>
            <a:r>
              <a:rPr lang="en-US" altLang="en-US" sz="2400" dirty="0">
                <a:ea typeface="ＭＳ Ｐゴシック" panose="020B0600070205080204" pitchFamily="34" charset="-128"/>
              </a:rPr>
              <a:t>At the conclusion of this lecture, you should:</a:t>
            </a:r>
          </a:p>
          <a:p>
            <a:r>
              <a:rPr lang="en-US" altLang="en-US" sz="2400" dirty="0">
                <a:ea typeface="ＭＳ Ｐゴシック" panose="020B0600070205080204" pitchFamily="34" charset="-128"/>
              </a:rPr>
              <a:t>Understand the nature of fluorescence</a:t>
            </a:r>
          </a:p>
          <a:p>
            <a:r>
              <a:rPr lang="en-US" altLang="en-US" sz="2400" dirty="0">
                <a:ea typeface="ＭＳ Ｐゴシック" panose="020B0600070205080204" pitchFamily="34" charset="-128"/>
              </a:rPr>
              <a:t>The restrictions under which fluorescence occurs</a:t>
            </a:r>
          </a:p>
          <a:p>
            <a:r>
              <a:rPr lang="en-US" altLang="en-US" sz="2400" u="sng" dirty="0">
                <a:ea typeface="ＭＳ Ｐゴシック" panose="020B0600070205080204" pitchFamily="34" charset="-128"/>
              </a:rPr>
              <a:t>Nature</a:t>
            </a:r>
            <a:r>
              <a:rPr lang="en-US" altLang="en-US" sz="2400" dirty="0">
                <a:ea typeface="ＭＳ Ｐゴシック" panose="020B0600070205080204" pitchFamily="34" charset="-128"/>
              </a:rPr>
              <a:t> of fluorescence probes</a:t>
            </a:r>
          </a:p>
          <a:p>
            <a:r>
              <a:rPr lang="en-US" altLang="en-US" sz="2400" u="sng" dirty="0">
                <a:ea typeface="ＭＳ Ｐゴシック" panose="020B0600070205080204" pitchFamily="34" charset="-128"/>
              </a:rPr>
              <a:t>Spectra</a:t>
            </a:r>
            <a:r>
              <a:rPr lang="en-US" altLang="en-US" sz="2400" dirty="0">
                <a:ea typeface="ＭＳ Ｐゴシック" panose="020B0600070205080204" pitchFamily="34" charset="-128"/>
              </a:rPr>
              <a:t> of different probes</a:t>
            </a:r>
          </a:p>
          <a:p>
            <a:r>
              <a:rPr lang="en-US" altLang="en-US" sz="2400" dirty="0">
                <a:ea typeface="ＭＳ Ｐゴシック" panose="020B0600070205080204" pitchFamily="34" charset="-128"/>
              </a:rPr>
              <a:t>Resonance Energy Transfer and what it is</a:t>
            </a:r>
          </a:p>
          <a:p>
            <a:r>
              <a:rPr lang="en-US" altLang="en-US" sz="2400" u="sng" dirty="0">
                <a:ea typeface="ＭＳ Ｐゴシック" panose="020B0600070205080204" pitchFamily="34" charset="-128"/>
              </a:rPr>
              <a:t>Features</a:t>
            </a:r>
            <a:r>
              <a:rPr lang="en-US" altLang="en-US" sz="2400" dirty="0">
                <a:ea typeface="ＭＳ Ｐゴシック" panose="020B0600070205080204" pitchFamily="34" charset="-128"/>
              </a:rPr>
              <a:t> of fluorescence</a:t>
            </a:r>
          </a:p>
          <a:p>
            <a:pPr>
              <a:buFontTx/>
              <a:buNone/>
            </a:pPr>
            <a:endParaRPr lang="en-US" altLang="en-US" sz="2400" dirty="0">
              <a:ea typeface="ＭＳ Ｐゴシック" panose="020B0600070205080204" pitchFamily="34" charset="-128"/>
            </a:endParaRPr>
          </a:p>
          <a:p>
            <a:endParaRPr lang="en-US" altLang="en-US" sz="2400" dirty="0">
              <a:ea typeface="ＭＳ Ｐゴシック" panose="020B0600070205080204" pitchFamily="34" charset="-128"/>
            </a:endParaRPr>
          </a:p>
        </p:txBody>
      </p:sp>
      <p:sp>
        <p:nvSpPr>
          <p:cNvPr id="12291" name="Rectangle 4">
            <a:extLst>
              <a:ext uri="{FF2B5EF4-FFF2-40B4-BE49-F238E27FC236}">
                <a16:creationId xmlns:a16="http://schemas.microsoft.com/office/drawing/2014/main" id="{233D4AE4-1B7E-3D40-86AF-FB2B047EF18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158A30C6-6626-504D-8531-891A5F6A6C43}"/>
              </a:ext>
            </a:extLst>
          </p:cNvPr>
          <p:cNvSpPr>
            <a:spLocks noGrp="1" noChangeArrowheads="1"/>
          </p:cNvSpPr>
          <p:nvPr>
            <p:ph type="title"/>
          </p:nvPr>
        </p:nvSpPr>
        <p:spPr>
          <a:xfrm>
            <a:off x="1060450" y="246063"/>
            <a:ext cx="6908800" cy="838200"/>
          </a:xfrm>
        </p:spPr>
        <p:txBody>
          <a:bodyPr/>
          <a:lstStyle/>
          <a:p>
            <a:r>
              <a:rPr lang="en-US" altLang="en-US">
                <a:solidFill>
                  <a:schemeClr val="tx1"/>
                </a:solidFill>
                <a:ea typeface="ＭＳ Ｐゴシック" panose="020B0600070205080204" pitchFamily="34" charset="-128"/>
              </a:rPr>
              <a:t>Resonance Energy Transfer</a:t>
            </a:r>
          </a:p>
        </p:txBody>
      </p:sp>
      <p:sp>
        <p:nvSpPr>
          <p:cNvPr id="56322" name="Rectangle 5">
            <a:extLst>
              <a:ext uri="{FF2B5EF4-FFF2-40B4-BE49-F238E27FC236}">
                <a16:creationId xmlns:a16="http://schemas.microsoft.com/office/drawing/2014/main" id="{BB3DA424-E9F4-0149-9910-EB3011B4D956}"/>
              </a:ext>
            </a:extLst>
          </p:cNvPr>
          <p:cNvSpPr>
            <a:spLocks noChangeArrowheads="1"/>
          </p:cNvSpPr>
          <p:nvPr/>
        </p:nvSpPr>
        <p:spPr bwMode="auto">
          <a:xfrm>
            <a:off x="920750" y="3092450"/>
            <a:ext cx="7710488" cy="27686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6323" name="Freeform 6">
            <a:extLst>
              <a:ext uri="{FF2B5EF4-FFF2-40B4-BE49-F238E27FC236}">
                <a16:creationId xmlns:a16="http://schemas.microsoft.com/office/drawing/2014/main" id="{345E923D-A492-0A42-B945-5902833B276C}"/>
              </a:ext>
            </a:extLst>
          </p:cNvPr>
          <p:cNvSpPr>
            <a:spLocks/>
          </p:cNvSpPr>
          <p:nvPr/>
        </p:nvSpPr>
        <p:spPr bwMode="auto">
          <a:xfrm>
            <a:off x="1066800" y="3937000"/>
            <a:ext cx="1970088" cy="1944688"/>
          </a:xfrm>
          <a:custGeom>
            <a:avLst/>
            <a:gdLst>
              <a:gd name="T0" fmla="*/ 0 w 1396"/>
              <a:gd name="T1" fmla="*/ 2147483646 h 1225"/>
              <a:gd name="T2" fmla="*/ 2147483646 w 1396"/>
              <a:gd name="T3" fmla="*/ 2147483646 h 1225"/>
              <a:gd name="T4" fmla="*/ 2147483646 w 1396"/>
              <a:gd name="T5" fmla="*/ 2147483646 h 1225"/>
              <a:gd name="T6" fmla="*/ 2147483646 w 1396"/>
              <a:gd name="T7" fmla="*/ 2147483646 h 1225"/>
              <a:gd name="T8" fmla="*/ 2147483646 w 1396"/>
              <a:gd name="T9" fmla="*/ 2147483646 h 1225"/>
              <a:gd name="T10" fmla="*/ 2147483646 w 1396"/>
              <a:gd name="T11" fmla="*/ 2147483646 h 1225"/>
              <a:gd name="T12" fmla="*/ 2147483646 w 1396"/>
              <a:gd name="T13" fmla="*/ 2147483646 h 1225"/>
              <a:gd name="T14" fmla="*/ 2147483646 w 1396"/>
              <a:gd name="T15" fmla="*/ 2147483646 h 1225"/>
              <a:gd name="T16" fmla="*/ 2147483646 w 1396"/>
              <a:gd name="T17" fmla="*/ 2147483646 h 1225"/>
              <a:gd name="T18" fmla="*/ 2147483646 w 1396"/>
              <a:gd name="T19" fmla="*/ 2147483646 h 1225"/>
              <a:gd name="T20" fmla="*/ 2147483646 w 1396"/>
              <a:gd name="T21" fmla="*/ 2147483646 h 1225"/>
              <a:gd name="T22" fmla="*/ 2147483646 w 1396"/>
              <a:gd name="T23" fmla="*/ 2147483646 h 1225"/>
              <a:gd name="T24" fmla="*/ 2147483646 w 1396"/>
              <a:gd name="T25" fmla="*/ 2147483646 h 1225"/>
              <a:gd name="T26" fmla="*/ 2147483646 w 1396"/>
              <a:gd name="T27" fmla="*/ 2147483646 h 1225"/>
              <a:gd name="T28" fmla="*/ 2147483646 w 1396"/>
              <a:gd name="T29" fmla="*/ 2147483646 h 1225"/>
              <a:gd name="T30" fmla="*/ 2147483646 w 1396"/>
              <a:gd name="T31" fmla="*/ 2147483646 h 1225"/>
              <a:gd name="T32" fmla="*/ 2147483646 w 1396"/>
              <a:gd name="T33" fmla="*/ 2147483646 h 1225"/>
              <a:gd name="T34" fmla="*/ 2147483646 w 1396"/>
              <a:gd name="T35" fmla="*/ 2147483646 h 1225"/>
              <a:gd name="T36" fmla="*/ 2147483646 w 1396"/>
              <a:gd name="T37" fmla="*/ 2147483646 h 1225"/>
              <a:gd name="T38" fmla="*/ 2147483646 w 1396"/>
              <a:gd name="T39" fmla="*/ 2147483646 h 1225"/>
              <a:gd name="T40" fmla="*/ 2147483646 w 1396"/>
              <a:gd name="T41" fmla="*/ 2147483646 h 1225"/>
              <a:gd name="T42" fmla="*/ 2147483646 w 1396"/>
              <a:gd name="T43" fmla="*/ 2147483646 h 1225"/>
              <a:gd name="T44" fmla="*/ 2147483646 w 1396"/>
              <a:gd name="T45" fmla="*/ 2147483646 h 1225"/>
              <a:gd name="T46" fmla="*/ 2147483646 w 1396"/>
              <a:gd name="T47" fmla="*/ 2147483646 h 1225"/>
              <a:gd name="T48" fmla="*/ 2147483646 w 1396"/>
              <a:gd name="T49" fmla="*/ 2147483646 h 1225"/>
              <a:gd name="T50" fmla="*/ 2147483646 w 1396"/>
              <a:gd name="T51" fmla="*/ 2147483646 h 1225"/>
              <a:gd name="T52" fmla="*/ 2147483646 w 1396"/>
              <a:gd name="T53" fmla="*/ 0 h 1225"/>
              <a:gd name="T54" fmla="*/ 2147483646 w 1396"/>
              <a:gd name="T55" fmla="*/ 0 h 1225"/>
              <a:gd name="T56" fmla="*/ 2147483646 w 1396"/>
              <a:gd name="T57" fmla="*/ 2147483646 h 1225"/>
              <a:gd name="T58" fmla="*/ 2147483646 w 1396"/>
              <a:gd name="T59" fmla="*/ 2147483646 h 1225"/>
              <a:gd name="T60" fmla="*/ 2147483646 w 1396"/>
              <a:gd name="T61" fmla="*/ 2147483646 h 1225"/>
              <a:gd name="T62" fmla="*/ 2147483646 w 1396"/>
              <a:gd name="T63" fmla="*/ 2147483646 h 1225"/>
              <a:gd name="T64" fmla="*/ 2147483646 w 1396"/>
              <a:gd name="T65" fmla="*/ 2147483646 h 1225"/>
              <a:gd name="T66" fmla="*/ 2147483646 w 1396"/>
              <a:gd name="T67" fmla="*/ 2147483646 h 1225"/>
              <a:gd name="T68" fmla="*/ 2147483646 w 1396"/>
              <a:gd name="T69" fmla="*/ 2147483646 h 1225"/>
              <a:gd name="T70" fmla="*/ 2147483646 w 1396"/>
              <a:gd name="T71" fmla="*/ 2147483646 h 1225"/>
              <a:gd name="T72" fmla="*/ 2147483646 w 1396"/>
              <a:gd name="T73" fmla="*/ 2147483646 h 1225"/>
              <a:gd name="T74" fmla="*/ 2147483646 w 1396"/>
              <a:gd name="T75" fmla="*/ 2147483646 h 1225"/>
              <a:gd name="T76" fmla="*/ 2147483646 w 1396"/>
              <a:gd name="T77" fmla="*/ 2147483646 h 1225"/>
              <a:gd name="T78" fmla="*/ 2147483646 w 1396"/>
              <a:gd name="T79" fmla="*/ 2147483646 h 1225"/>
              <a:gd name="T80" fmla="*/ 2147483646 w 1396"/>
              <a:gd name="T81" fmla="*/ 2147483646 h 1225"/>
              <a:gd name="T82" fmla="*/ 2147483646 w 1396"/>
              <a:gd name="T83" fmla="*/ 2147483646 h 12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96" h="1225">
                <a:moveTo>
                  <a:pt x="0" y="1216"/>
                </a:moveTo>
                <a:lnTo>
                  <a:pt x="18" y="1184"/>
                </a:lnTo>
                <a:lnTo>
                  <a:pt x="45" y="1168"/>
                </a:lnTo>
                <a:lnTo>
                  <a:pt x="72" y="1144"/>
                </a:lnTo>
                <a:lnTo>
                  <a:pt x="99" y="1128"/>
                </a:lnTo>
                <a:lnTo>
                  <a:pt x="117" y="1104"/>
                </a:lnTo>
                <a:lnTo>
                  <a:pt x="144" y="1080"/>
                </a:lnTo>
                <a:lnTo>
                  <a:pt x="171" y="1056"/>
                </a:lnTo>
                <a:lnTo>
                  <a:pt x="189" y="1032"/>
                </a:lnTo>
                <a:lnTo>
                  <a:pt x="207" y="1008"/>
                </a:lnTo>
                <a:lnTo>
                  <a:pt x="243" y="960"/>
                </a:lnTo>
                <a:lnTo>
                  <a:pt x="279" y="876"/>
                </a:lnTo>
                <a:lnTo>
                  <a:pt x="297" y="816"/>
                </a:lnTo>
                <a:lnTo>
                  <a:pt x="315" y="720"/>
                </a:lnTo>
                <a:lnTo>
                  <a:pt x="324" y="664"/>
                </a:lnTo>
                <a:lnTo>
                  <a:pt x="324" y="640"/>
                </a:lnTo>
                <a:lnTo>
                  <a:pt x="333" y="608"/>
                </a:lnTo>
                <a:lnTo>
                  <a:pt x="360" y="488"/>
                </a:lnTo>
                <a:lnTo>
                  <a:pt x="369" y="456"/>
                </a:lnTo>
                <a:lnTo>
                  <a:pt x="387" y="352"/>
                </a:lnTo>
                <a:lnTo>
                  <a:pt x="392" y="308"/>
                </a:lnTo>
                <a:lnTo>
                  <a:pt x="396" y="296"/>
                </a:lnTo>
                <a:lnTo>
                  <a:pt x="450" y="120"/>
                </a:lnTo>
                <a:lnTo>
                  <a:pt x="468" y="88"/>
                </a:lnTo>
                <a:lnTo>
                  <a:pt x="504" y="32"/>
                </a:lnTo>
                <a:lnTo>
                  <a:pt x="540" y="8"/>
                </a:lnTo>
                <a:lnTo>
                  <a:pt x="594" y="0"/>
                </a:lnTo>
                <a:lnTo>
                  <a:pt x="621" y="0"/>
                </a:lnTo>
                <a:lnTo>
                  <a:pt x="648" y="8"/>
                </a:lnTo>
                <a:lnTo>
                  <a:pt x="675" y="8"/>
                </a:lnTo>
                <a:lnTo>
                  <a:pt x="702" y="24"/>
                </a:lnTo>
                <a:lnTo>
                  <a:pt x="729" y="48"/>
                </a:lnTo>
                <a:lnTo>
                  <a:pt x="774" y="104"/>
                </a:lnTo>
                <a:lnTo>
                  <a:pt x="801" y="144"/>
                </a:lnTo>
                <a:lnTo>
                  <a:pt x="828" y="200"/>
                </a:lnTo>
                <a:lnTo>
                  <a:pt x="860" y="268"/>
                </a:lnTo>
                <a:lnTo>
                  <a:pt x="878" y="312"/>
                </a:lnTo>
                <a:lnTo>
                  <a:pt x="927" y="416"/>
                </a:lnTo>
                <a:lnTo>
                  <a:pt x="968" y="512"/>
                </a:lnTo>
                <a:lnTo>
                  <a:pt x="1103" y="792"/>
                </a:lnTo>
                <a:lnTo>
                  <a:pt x="1305" y="1152"/>
                </a:lnTo>
                <a:lnTo>
                  <a:pt x="1395" y="1224"/>
                </a:lnTo>
              </a:path>
            </a:pathLst>
          </a:custGeom>
          <a:solidFill>
            <a:srgbClr val="CECEC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4" name="Freeform 7">
            <a:extLst>
              <a:ext uri="{FF2B5EF4-FFF2-40B4-BE49-F238E27FC236}">
                <a16:creationId xmlns:a16="http://schemas.microsoft.com/office/drawing/2014/main" id="{2A622319-9D47-8A4B-A469-4286D8B67DDD}"/>
              </a:ext>
            </a:extLst>
          </p:cNvPr>
          <p:cNvSpPr>
            <a:spLocks/>
          </p:cNvSpPr>
          <p:nvPr/>
        </p:nvSpPr>
        <p:spPr bwMode="auto">
          <a:xfrm>
            <a:off x="2354263" y="3863975"/>
            <a:ext cx="2770187" cy="2012950"/>
          </a:xfrm>
          <a:custGeom>
            <a:avLst/>
            <a:gdLst>
              <a:gd name="T0" fmla="*/ 0 w 1963"/>
              <a:gd name="T1" fmla="*/ 2147483646 h 1268"/>
              <a:gd name="T2" fmla="*/ 2147483646 w 1963"/>
              <a:gd name="T3" fmla="*/ 2147483646 h 1268"/>
              <a:gd name="T4" fmla="*/ 2147483646 w 1963"/>
              <a:gd name="T5" fmla="*/ 2147483646 h 1268"/>
              <a:gd name="T6" fmla="*/ 2147483646 w 1963"/>
              <a:gd name="T7" fmla="*/ 2147483646 h 1268"/>
              <a:gd name="T8" fmla="*/ 2147483646 w 1963"/>
              <a:gd name="T9" fmla="*/ 2147483646 h 1268"/>
              <a:gd name="T10" fmla="*/ 2147483646 w 1963"/>
              <a:gd name="T11" fmla="*/ 2147483646 h 1268"/>
              <a:gd name="T12" fmla="*/ 2147483646 w 1963"/>
              <a:gd name="T13" fmla="*/ 0 h 1268"/>
              <a:gd name="T14" fmla="*/ 2147483646 w 1963"/>
              <a:gd name="T15" fmla="*/ 2147483646 h 1268"/>
              <a:gd name="T16" fmla="*/ 2147483646 w 1963"/>
              <a:gd name="T17" fmla="*/ 2147483646 h 1268"/>
              <a:gd name="T18" fmla="*/ 2147483646 w 1963"/>
              <a:gd name="T19" fmla="*/ 2147483646 h 1268"/>
              <a:gd name="T20" fmla="*/ 2147483646 w 1963"/>
              <a:gd name="T21" fmla="*/ 2147483646 h 1268"/>
              <a:gd name="T22" fmla="*/ 2147483646 w 1963"/>
              <a:gd name="T23" fmla="*/ 2147483646 h 1268"/>
              <a:gd name="T24" fmla="*/ 2147483646 w 1963"/>
              <a:gd name="T25" fmla="*/ 2147483646 h 1268"/>
              <a:gd name="T26" fmla="*/ 2147483646 w 1963"/>
              <a:gd name="T27" fmla="*/ 2147483646 h 1268"/>
              <a:gd name="T28" fmla="*/ 2147483646 w 1963"/>
              <a:gd name="T29" fmla="*/ 2147483646 h 1268"/>
              <a:gd name="T30" fmla="*/ 2147483646 w 1963"/>
              <a:gd name="T31" fmla="*/ 2147483646 h 1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3" h="1268">
                <a:moveTo>
                  <a:pt x="0" y="1267"/>
                </a:moveTo>
                <a:lnTo>
                  <a:pt x="279" y="979"/>
                </a:lnTo>
                <a:lnTo>
                  <a:pt x="468" y="699"/>
                </a:lnTo>
                <a:lnTo>
                  <a:pt x="610" y="468"/>
                </a:lnTo>
                <a:lnTo>
                  <a:pt x="762" y="216"/>
                </a:lnTo>
                <a:lnTo>
                  <a:pt x="855" y="19"/>
                </a:lnTo>
                <a:lnTo>
                  <a:pt x="903" y="0"/>
                </a:lnTo>
                <a:lnTo>
                  <a:pt x="972" y="3"/>
                </a:lnTo>
                <a:lnTo>
                  <a:pt x="1044" y="59"/>
                </a:lnTo>
                <a:lnTo>
                  <a:pt x="1116" y="187"/>
                </a:lnTo>
                <a:lnTo>
                  <a:pt x="1251" y="475"/>
                </a:lnTo>
                <a:lnTo>
                  <a:pt x="1368" y="715"/>
                </a:lnTo>
                <a:lnTo>
                  <a:pt x="1440" y="875"/>
                </a:lnTo>
                <a:lnTo>
                  <a:pt x="1575" y="987"/>
                </a:lnTo>
                <a:lnTo>
                  <a:pt x="1764" y="1123"/>
                </a:lnTo>
                <a:lnTo>
                  <a:pt x="1962" y="1259"/>
                </a:lnTo>
              </a:path>
            </a:pathLst>
          </a:custGeom>
          <a:gradFill rotWithShape="0">
            <a:gsLst>
              <a:gs pos="0">
                <a:srgbClr val="3366FF"/>
              </a:gs>
              <a:gs pos="100000">
                <a:srgbClr val="00FF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5" name="Freeform 8">
            <a:extLst>
              <a:ext uri="{FF2B5EF4-FFF2-40B4-BE49-F238E27FC236}">
                <a16:creationId xmlns:a16="http://schemas.microsoft.com/office/drawing/2014/main" id="{BB450669-5F38-5F47-98F5-7814EA2DB8B1}"/>
              </a:ext>
            </a:extLst>
          </p:cNvPr>
          <p:cNvSpPr>
            <a:spLocks/>
          </p:cNvSpPr>
          <p:nvPr/>
        </p:nvSpPr>
        <p:spPr bwMode="auto">
          <a:xfrm>
            <a:off x="3448050" y="3790950"/>
            <a:ext cx="2300288" cy="2090738"/>
          </a:xfrm>
          <a:custGeom>
            <a:avLst/>
            <a:gdLst>
              <a:gd name="T0" fmla="*/ 0 w 1630"/>
              <a:gd name="T1" fmla="*/ 2147483646 h 1317"/>
              <a:gd name="T2" fmla="*/ 2147483646 w 1630"/>
              <a:gd name="T3" fmla="*/ 2147483646 h 1317"/>
              <a:gd name="T4" fmla="*/ 2147483646 w 1630"/>
              <a:gd name="T5" fmla="*/ 2147483646 h 1317"/>
              <a:gd name="T6" fmla="*/ 2147483646 w 1630"/>
              <a:gd name="T7" fmla="*/ 2147483646 h 1317"/>
              <a:gd name="T8" fmla="*/ 2147483646 w 1630"/>
              <a:gd name="T9" fmla="*/ 2147483646 h 1317"/>
              <a:gd name="T10" fmla="*/ 2147483646 w 1630"/>
              <a:gd name="T11" fmla="*/ 2147483646 h 1317"/>
              <a:gd name="T12" fmla="*/ 2147483646 w 1630"/>
              <a:gd name="T13" fmla="*/ 2147483646 h 1317"/>
              <a:gd name="T14" fmla="*/ 2147483646 w 1630"/>
              <a:gd name="T15" fmla="*/ 2147483646 h 1317"/>
              <a:gd name="T16" fmla="*/ 2147483646 w 1630"/>
              <a:gd name="T17" fmla="*/ 0 h 1317"/>
              <a:gd name="T18" fmla="*/ 2147483646 w 1630"/>
              <a:gd name="T19" fmla="*/ 2147483646 h 1317"/>
              <a:gd name="T20" fmla="*/ 2147483646 w 1630"/>
              <a:gd name="T21" fmla="*/ 2147483646 h 1317"/>
              <a:gd name="T22" fmla="*/ 2147483646 w 1630"/>
              <a:gd name="T23" fmla="*/ 2147483646 h 1317"/>
              <a:gd name="T24" fmla="*/ 2147483646 w 1630"/>
              <a:gd name="T25" fmla="*/ 2147483646 h 1317"/>
              <a:gd name="T26" fmla="*/ 2147483646 w 1630"/>
              <a:gd name="T27" fmla="*/ 2147483646 h 1317"/>
              <a:gd name="T28" fmla="*/ 2147483646 w 1630"/>
              <a:gd name="T29" fmla="*/ 2147483646 h 1317"/>
              <a:gd name="T30" fmla="*/ 2147483646 w 1630"/>
              <a:gd name="T31" fmla="*/ 2147483646 h 1317"/>
              <a:gd name="T32" fmla="*/ 2147483646 w 1630"/>
              <a:gd name="T33" fmla="*/ 2147483646 h 1317"/>
              <a:gd name="T34" fmla="*/ 2147483646 w 1630"/>
              <a:gd name="T35" fmla="*/ 2147483646 h 1317"/>
              <a:gd name="T36" fmla="*/ 2147483646 w 1630"/>
              <a:gd name="T37" fmla="*/ 2147483646 h 1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0" h="1317">
                <a:moveTo>
                  <a:pt x="0" y="1308"/>
                </a:moveTo>
                <a:lnTo>
                  <a:pt x="144" y="1196"/>
                </a:lnTo>
                <a:lnTo>
                  <a:pt x="207" y="956"/>
                </a:lnTo>
                <a:lnTo>
                  <a:pt x="306" y="668"/>
                </a:lnTo>
                <a:lnTo>
                  <a:pt x="387" y="412"/>
                </a:lnTo>
                <a:lnTo>
                  <a:pt x="450" y="236"/>
                </a:lnTo>
                <a:lnTo>
                  <a:pt x="504" y="105"/>
                </a:lnTo>
                <a:lnTo>
                  <a:pt x="549" y="20"/>
                </a:lnTo>
                <a:lnTo>
                  <a:pt x="594" y="0"/>
                </a:lnTo>
                <a:lnTo>
                  <a:pt x="630" y="4"/>
                </a:lnTo>
                <a:lnTo>
                  <a:pt x="657" y="12"/>
                </a:lnTo>
                <a:lnTo>
                  <a:pt x="743" y="68"/>
                </a:lnTo>
                <a:lnTo>
                  <a:pt x="838" y="159"/>
                </a:lnTo>
                <a:lnTo>
                  <a:pt x="960" y="321"/>
                </a:lnTo>
                <a:lnTo>
                  <a:pt x="1098" y="536"/>
                </a:lnTo>
                <a:lnTo>
                  <a:pt x="1301" y="856"/>
                </a:lnTo>
                <a:lnTo>
                  <a:pt x="1449" y="1060"/>
                </a:lnTo>
                <a:lnTo>
                  <a:pt x="1548" y="1220"/>
                </a:lnTo>
                <a:lnTo>
                  <a:pt x="1629" y="1316"/>
                </a:lnTo>
              </a:path>
            </a:pathLst>
          </a:custGeom>
          <a:gradFill rotWithShape="0">
            <a:gsLst>
              <a:gs pos="0">
                <a:srgbClr val="669900"/>
              </a:gs>
              <a:gs pos="100000">
                <a:srgbClr val="FF66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6" name="Freeform 9">
            <a:extLst>
              <a:ext uri="{FF2B5EF4-FFF2-40B4-BE49-F238E27FC236}">
                <a16:creationId xmlns:a16="http://schemas.microsoft.com/office/drawing/2014/main" id="{850ADB51-6C28-7340-BDD6-62DC80236F5E}"/>
              </a:ext>
            </a:extLst>
          </p:cNvPr>
          <p:cNvSpPr>
            <a:spLocks/>
          </p:cNvSpPr>
          <p:nvPr/>
        </p:nvSpPr>
        <p:spPr bwMode="auto">
          <a:xfrm>
            <a:off x="4808538" y="3805238"/>
            <a:ext cx="3235325" cy="2071687"/>
          </a:xfrm>
          <a:custGeom>
            <a:avLst/>
            <a:gdLst>
              <a:gd name="T0" fmla="*/ 0 w 2292"/>
              <a:gd name="T1" fmla="*/ 2147483646 h 1305"/>
              <a:gd name="T2" fmla="*/ 2147483646 w 2292"/>
              <a:gd name="T3" fmla="*/ 2147483646 h 1305"/>
              <a:gd name="T4" fmla="*/ 2147483646 w 2292"/>
              <a:gd name="T5" fmla="*/ 2147483646 h 1305"/>
              <a:gd name="T6" fmla="*/ 2147483646 w 2292"/>
              <a:gd name="T7" fmla="*/ 2147483646 h 1305"/>
              <a:gd name="T8" fmla="*/ 2147483646 w 2292"/>
              <a:gd name="T9" fmla="*/ 2147483646 h 1305"/>
              <a:gd name="T10" fmla="*/ 2147483646 w 2292"/>
              <a:gd name="T11" fmla="*/ 2147483646 h 1305"/>
              <a:gd name="T12" fmla="*/ 2147483646 w 2292"/>
              <a:gd name="T13" fmla="*/ 2147483646 h 1305"/>
              <a:gd name="T14" fmla="*/ 2147483646 w 2292"/>
              <a:gd name="T15" fmla="*/ 0 h 1305"/>
              <a:gd name="T16" fmla="*/ 2147483646 w 2292"/>
              <a:gd name="T17" fmla="*/ 2147483646 h 1305"/>
              <a:gd name="T18" fmla="*/ 2147483646 w 2292"/>
              <a:gd name="T19" fmla="*/ 2147483646 h 1305"/>
              <a:gd name="T20" fmla="*/ 2147483646 w 2292"/>
              <a:gd name="T21" fmla="*/ 2147483646 h 1305"/>
              <a:gd name="T22" fmla="*/ 2147483646 w 2292"/>
              <a:gd name="T23" fmla="*/ 2147483646 h 1305"/>
              <a:gd name="T24" fmla="*/ 2147483646 w 2292"/>
              <a:gd name="T25" fmla="*/ 2147483646 h 1305"/>
              <a:gd name="T26" fmla="*/ 2147483646 w 2292"/>
              <a:gd name="T27" fmla="*/ 2147483646 h 1305"/>
              <a:gd name="T28" fmla="*/ 2147483646 w 2292"/>
              <a:gd name="T29" fmla="*/ 2147483646 h 13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92" h="1305">
                <a:moveTo>
                  <a:pt x="0" y="1304"/>
                </a:moveTo>
                <a:lnTo>
                  <a:pt x="495" y="1048"/>
                </a:lnTo>
                <a:lnTo>
                  <a:pt x="981" y="712"/>
                </a:lnTo>
                <a:lnTo>
                  <a:pt x="1161" y="552"/>
                </a:lnTo>
                <a:lnTo>
                  <a:pt x="1449" y="232"/>
                </a:lnTo>
                <a:lnTo>
                  <a:pt x="1584" y="72"/>
                </a:lnTo>
                <a:lnTo>
                  <a:pt x="1656" y="8"/>
                </a:lnTo>
                <a:lnTo>
                  <a:pt x="1737" y="0"/>
                </a:lnTo>
                <a:lnTo>
                  <a:pt x="1800" y="56"/>
                </a:lnTo>
                <a:lnTo>
                  <a:pt x="1899" y="264"/>
                </a:lnTo>
                <a:lnTo>
                  <a:pt x="2016" y="600"/>
                </a:lnTo>
                <a:lnTo>
                  <a:pt x="2196" y="1176"/>
                </a:lnTo>
                <a:lnTo>
                  <a:pt x="2232" y="1224"/>
                </a:lnTo>
                <a:lnTo>
                  <a:pt x="2277" y="1280"/>
                </a:lnTo>
                <a:lnTo>
                  <a:pt x="2291" y="1304"/>
                </a:lnTo>
              </a:path>
            </a:pathLst>
          </a:custGeom>
          <a:gradFill rotWithShape="0">
            <a:gsLst>
              <a:gs pos="0">
                <a:srgbClr val="FF6600"/>
              </a:gs>
              <a:gs pos="100000">
                <a:srgbClr val="8000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7" name="Freeform 10">
            <a:extLst>
              <a:ext uri="{FF2B5EF4-FFF2-40B4-BE49-F238E27FC236}">
                <a16:creationId xmlns:a16="http://schemas.microsoft.com/office/drawing/2014/main" id="{5CD7A57E-2053-3E43-86C0-137A411D9368}"/>
              </a:ext>
            </a:extLst>
          </p:cNvPr>
          <p:cNvSpPr>
            <a:spLocks/>
          </p:cNvSpPr>
          <p:nvPr/>
        </p:nvSpPr>
        <p:spPr bwMode="auto">
          <a:xfrm>
            <a:off x="3433763" y="4364038"/>
            <a:ext cx="1690687" cy="1512887"/>
          </a:xfrm>
          <a:custGeom>
            <a:avLst/>
            <a:gdLst>
              <a:gd name="T0" fmla="*/ 0 w 1198"/>
              <a:gd name="T1" fmla="*/ 2147483646 h 953"/>
              <a:gd name="T2" fmla="*/ 2147483646 w 1198"/>
              <a:gd name="T3" fmla="*/ 2147483646 h 953"/>
              <a:gd name="T4" fmla="*/ 2147483646 w 1198"/>
              <a:gd name="T5" fmla="*/ 2147483646 h 953"/>
              <a:gd name="T6" fmla="*/ 2147483646 w 1198"/>
              <a:gd name="T7" fmla="*/ 2147483646 h 953"/>
              <a:gd name="T8" fmla="*/ 2147483646 w 1198"/>
              <a:gd name="T9" fmla="*/ 2147483646 h 953"/>
              <a:gd name="T10" fmla="*/ 2147483646 w 1198"/>
              <a:gd name="T11" fmla="*/ 0 h 953"/>
              <a:gd name="T12" fmla="*/ 2147483646 w 1198"/>
              <a:gd name="T13" fmla="*/ 2147483646 h 953"/>
              <a:gd name="T14" fmla="*/ 2147483646 w 1198"/>
              <a:gd name="T15" fmla="*/ 2147483646 h 953"/>
              <a:gd name="T16" fmla="*/ 2147483646 w 1198"/>
              <a:gd name="T17" fmla="*/ 2147483646 h 953"/>
              <a:gd name="T18" fmla="*/ 2147483646 w 1198"/>
              <a:gd name="T19" fmla="*/ 2147483646 h 953"/>
              <a:gd name="T20" fmla="*/ 2147483646 w 1198"/>
              <a:gd name="T21" fmla="*/ 2147483646 h 953"/>
              <a:gd name="T22" fmla="*/ 2147483646 w 1198"/>
              <a:gd name="T23" fmla="*/ 2147483646 h 9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8" h="953">
                <a:moveTo>
                  <a:pt x="0" y="952"/>
                </a:moveTo>
                <a:lnTo>
                  <a:pt x="117" y="796"/>
                </a:lnTo>
                <a:lnTo>
                  <a:pt x="207" y="608"/>
                </a:lnTo>
                <a:lnTo>
                  <a:pt x="288" y="392"/>
                </a:lnTo>
                <a:lnTo>
                  <a:pt x="369" y="136"/>
                </a:lnTo>
                <a:lnTo>
                  <a:pt x="396" y="0"/>
                </a:lnTo>
                <a:lnTo>
                  <a:pt x="477" y="168"/>
                </a:lnTo>
                <a:lnTo>
                  <a:pt x="585" y="400"/>
                </a:lnTo>
                <a:lnTo>
                  <a:pt x="680" y="564"/>
                </a:lnTo>
                <a:lnTo>
                  <a:pt x="810" y="680"/>
                </a:lnTo>
                <a:lnTo>
                  <a:pt x="1098" y="888"/>
                </a:lnTo>
                <a:lnTo>
                  <a:pt x="1197" y="952"/>
                </a:lnTo>
              </a:path>
            </a:pathLst>
          </a:custGeom>
          <a:gradFill rotWithShape="0">
            <a:gsLst>
              <a:gs pos="0">
                <a:srgbClr val="669900"/>
              </a:gs>
              <a:gs pos="100000">
                <a:srgbClr val="FFFF66"/>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328" name="Rectangle 11">
            <a:extLst>
              <a:ext uri="{FF2B5EF4-FFF2-40B4-BE49-F238E27FC236}">
                <a16:creationId xmlns:a16="http://schemas.microsoft.com/office/drawing/2014/main" id="{84B79102-9C35-174F-BAA8-AA48371C463E}"/>
              </a:ext>
            </a:extLst>
          </p:cNvPr>
          <p:cNvSpPr>
            <a:spLocks noChangeArrowheads="1"/>
          </p:cNvSpPr>
          <p:nvPr/>
        </p:nvSpPr>
        <p:spPr bwMode="auto">
          <a:xfrm rot="-5460000">
            <a:off x="-79374" y="4340225"/>
            <a:ext cx="13335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i="0">
                <a:solidFill>
                  <a:schemeClr val="bg1"/>
                </a:solidFill>
              </a:rPr>
              <a:t>Intensity</a:t>
            </a:r>
          </a:p>
        </p:txBody>
      </p:sp>
      <p:sp>
        <p:nvSpPr>
          <p:cNvPr id="56329" name="Rectangle 12">
            <a:extLst>
              <a:ext uri="{FF2B5EF4-FFF2-40B4-BE49-F238E27FC236}">
                <a16:creationId xmlns:a16="http://schemas.microsoft.com/office/drawing/2014/main" id="{436231A0-E97F-3D4B-9A1A-5FD30E021022}"/>
              </a:ext>
            </a:extLst>
          </p:cNvPr>
          <p:cNvSpPr>
            <a:spLocks noChangeArrowheads="1"/>
          </p:cNvSpPr>
          <p:nvPr/>
        </p:nvSpPr>
        <p:spPr bwMode="auto">
          <a:xfrm>
            <a:off x="3265488" y="5881688"/>
            <a:ext cx="17383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i="0"/>
              <a:t>Wavelength</a:t>
            </a:r>
          </a:p>
        </p:txBody>
      </p:sp>
      <p:sp>
        <p:nvSpPr>
          <p:cNvPr id="56330" name="Rectangle 13">
            <a:extLst>
              <a:ext uri="{FF2B5EF4-FFF2-40B4-BE49-F238E27FC236}">
                <a16:creationId xmlns:a16="http://schemas.microsoft.com/office/drawing/2014/main" id="{59C73E2C-618C-D341-936B-D61138032204}"/>
              </a:ext>
            </a:extLst>
          </p:cNvPr>
          <p:cNvSpPr>
            <a:spLocks noChangeArrowheads="1"/>
          </p:cNvSpPr>
          <p:nvPr/>
        </p:nvSpPr>
        <p:spPr bwMode="auto">
          <a:xfrm>
            <a:off x="1431925" y="5102225"/>
            <a:ext cx="12192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t>Absorbance</a:t>
            </a:r>
          </a:p>
        </p:txBody>
      </p:sp>
      <p:sp>
        <p:nvSpPr>
          <p:cNvPr id="56331" name="Line 14">
            <a:extLst>
              <a:ext uri="{FF2B5EF4-FFF2-40B4-BE49-F238E27FC236}">
                <a16:creationId xmlns:a16="http://schemas.microsoft.com/office/drawing/2014/main" id="{DF663C75-6597-2840-9A21-313C9CC79C1D}"/>
              </a:ext>
            </a:extLst>
          </p:cNvPr>
          <p:cNvSpPr>
            <a:spLocks noChangeShapeType="1"/>
          </p:cNvSpPr>
          <p:nvPr/>
        </p:nvSpPr>
        <p:spPr bwMode="auto">
          <a:xfrm>
            <a:off x="2305050" y="4165600"/>
            <a:ext cx="9271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2" name="Rectangle 15">
            <a:extLst>
              <a:ext uri="{FF2B5EF4-FFF2-40B4-BE49-F238E27FC236}">
                <a16:creationId xmlns:a16="http://schemas.microsoft.com/office/drawing/2014/main" id="{9E325734-CD80-FD4E-950B-BDA37CEE67E9}"/>
              </a:ext>
            </a:extLst>
          </p:cNvPr>
          <p:cNvSpPr>
            <a:spLocks noChangeArrowheads="1"/>
          </p:cNvSpPr>
          <p:nvPr/>
        </p:nvSpPr>
        <p:spPr bwMode="auto">
          <a:xfrm>
            <a:off x="2281238" y="3944938"/>
            <a:ext cx="842962"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solidFill>
                  <a:schemeClr val="bg1"/>
                </a:solidFill>
              </a:rPr>
              <a:t>DONOR</a:t>
            </a:r>
          </a:p>
        </p:txBody>
      </p:sp>
      <p:sp>
        <p:nvSpPr>
          <p:cNvPr id="56333" name="Rectangle 16">
            <a:extLst>
              <a:ext uri="{FF2B5EF4-FFF2-40B4-BE49-F238E27FC236}">
                <a16:creationId xmlns:a16="http://schemas.microsoft.com/office/drawing/2014/main" id="{23823299-E5D9-3545-8B31-598AEC3D3A23}"/>
              </a:ext>
            </a:extLst>
          </p:cNvPr>
          <p:cNvSpPr>
            <a:spLocks noChangeArrowheads="1"/>
          </p:cNvSpPr>
          <p:nvPr/>
        </p:nvSpPr>
        <p:spPr bwMode="auto">
          <a:xfrm>
            <a:off x="3930650" y="4749800"/>
            <a:ext cx="12192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solidFill>
                  <a:schemeClr val="bg1"/>
                </a:solidFill>
              </a:rPr>
              <a:t>Absorbance</a:t>
            </a:r>
          </a:p>
        </p:txBody>
      </p:sp>
      <p:sp>
        <p:nvSpPr>
          <p:cNvPr id="56334" name="Rectangle 17">
            <a:extLst>
              <a:ext uri="{FF2B5EF4-FFF2-40B4-BE49-F238E27FC236}">
                <a16:creationId xmlns:a16="http://schemas.microsoft.com/office/drawing/2014/main" id="{6CD85883-C999-3243-9BA4-67918B049958}"/>
              </a:ext>
            </a:extLst>
          </p:cNvPr>
          <p:cNvSpPr>
            <a:spLocks noChangeArrowheads="1"/>
          </p:cNvSpPr>
          <p:nvPr/>
        </p:nvSpPr>
        <p:spPr bwMode="auto">
          <a:xfrm>
            <a:off x="2840038" y="3546475"/>
            <a:ext cx="13112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solidFill>
                  <a:schemeClr val="bg1"/>
                </a:solidFill>
              </a:rPr>
              <a:t>Fluorescence</a:t>
            </a:r>
          </a:p>
        </p:txBody>
      </p:sp>
      <p:sp>
        <p:nvSpPr>
          <p:cNvPr id="56335" name="Rectangle 18">
            <a:extLst>
              <a:ext uri="{FF2B5EF4-FFF2-40B4-BE49-F238E27FC236}">
                <a16:creationId xmlns:a16="http://schemas.microsoft.com/office/drawing/2014/main" id="{7FC19523-25E5-674B-A934-A397A1CFCCCE}"/>
              </a:ext>
            </a:extLst>
          </p:cNvPr>
          <p:cNvSpPr>
            <a:spLocks noChangeArrowheads="1"/>
          </p:cNvSpPr>
          <p:nvPr/>
        </p:nvSpPr>
        <p:spPr bwMode="auto">
          <a:xfrm>
            <a:off x="6624638" y="3536950"/>
            <a:ext cx="131127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a:solidFill>
                  <a:schemeClr val="bg1"/>
                </a:solidFill>
              </a:rPr>
              <a:t>Fluorescence</a:t>
            </a:r>
          </a:p>
        </p:txBody>
      </p:sp>
      <p:sp>
        <p:nvSpPr>
          <p:cNvPr id="56336" name="Line 19">
            <a:extLst>
              <a:ext uri="{FF2B5EF4-FFF2-40B4-BE49-F238E27FC236}">
                <a16:creationId xmlns:a16="http://schemas.microsoft.com/office/drawing/2014/main" id="{6AEEB5C0-CEDB-EE45-A0D4-F1DC08A444BC}"/>
              </a:ext>
            </a:extLst>
          </p:cNvPr>
          <p:cNvSpPr>
            <a:spLocks noChangeShapeType="1"/>
          </p:cNvSpPr>
          <p:nvPr/>
        </p:nvSpPr>
        <p:spPr bwMode="auto">
          <a:xfrm>
            <a:off x="4940300" y="4133850"/>
            <a:ext cx="168275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37" name="Rectangle 20">
            <a:extLst>
              <a:ext uri="{FF2B5EF4-FFF2-40B4-BE49-F238E27FC236}">
                <a16:creationId xmlns:a16="http://schemas.microsoft.com/office/drawing/2014/main" id="{5A8B61D7-20AF-D444-99C1-9A83D7B9B8DA}"/>
              </a:ext>
            </a:extLst>
          </p:cNvPr>
          <p:cNvSpPr>
            <a:spLocks noChangeArrowheads="1"/>
          </p:cNvSpPr>
          <p:nvPr/>
        </p:nvSpPr>
        <p:spPr bwMode="auto">
          <a:xfrm>
            <a:off x="5162550" y="3871913"/>
            <a:ext cx="1179513"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i="0">
                <a:solidFill>
                  <a:schemeClr val="bg1"/>
                </a:solidFill>
              </a:rPr>
              <a:t>ACCEPTOR</a:t>
            </a:r>
          </a:p>
        </p:txBody>
      </p:sp>
      <p:sp>
        <p:nvSpPr>
          <p:cNvPr id="56338" name="Rectangle 21">
            <a:extLst>
              <a:ext uri="{FF2B5EF4-FFF2-40B4-BE49-F238E27FC236}">
                <a16:creationId xmlns:a16="http://schemas.microsoft.com/office/drawing/2014/main" id="{55A53AB1-10AD-D943-8B5D-1364BD20FE39}"/>
              </a:ext>
            </a:extLst>
          </p:cNvPr>
          <p:cNvSpPr>
            <a:spLocks noChangeArrowheads="1"/>
          </p:cNvSpPr>
          <p:nvPr/>
        </p:nvSpPr>
        <p:spPr bwMode="auto">
          <a:xfrm>
            <a:off x="1173163" y="3155950"/>
            <a:ext cx="13573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solidFill>
                  <a:schemeClr val="bg1"/>
                </a:solidFill>
              </a:rPr>
              <a:t>Molecule 1</a:t>
            </a:r>
          </a:p>
        </p:txBody>
      </p:sp>
      <p:sp>
        <p:nvSpPr>
          <p:cNvPr id="56339" name="Rectangle 22">
            <a:extLst>
              <a:ext uri="{FF2B5EF4-FFF2-40B4-BE49-F238E27FC236}">
                <a16:creationId xmlns:a16="http://schemas.microsoft.com/office/drawing/2014/main" id="{D8D21264-75AD-D749-B6A1-717E58DBBFEA}"/>
              </a:ext>
            </a:extLst>
          </p:cNvPr>
          <p:cNvSpPr>
            <a:spLocks noChangeArrowheads="1"/>
          </p:cNvSpPr>
          <p:nvPr/>
        </p:nvSpPr>
        <p:spPr bwMode="auto">
          <a:xfrm>
            <a:off x="4017963" y="3155950"/>
            <a:ext cx="13573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solidFill>
                  <a:schemeClr val="bg1"/>
                </a:solidFill>
              </a:rPr>
              <a:t>Molecule 2</a:t>
            </a:r>
          </a:p>
        </p:txBody>
      </p:sp>
      <p:sp>
        <p:nvSpPr>
          <p:cNvPr id="56340" name="Line 23">
            <a:extLst>
              <a:ext uri="{FF2B5EF4-FFF2-40B4-BE49-F238E27FC236}">
                <a16:creationId xmlns:a16="http://schemas.microsoft.com/office/drawing/2014/main" id="{0549235F-A916-4941-BC65-CA81EA8EFC7C}"/>
              </a:ext>
            </a:extLst>
          </p:cNvPr>
          <p:cNvSpPr>
            <a:spLocks noChangeShapeType="1"/>
          </p:cNvSpPr>
          <p:nvPr/>
        </p:nvSpPr>
        <p:spPr bwMode="auto">
          <a:xfrm>
            <a:off x="1377950" y="3568700"/>
            <a:ext cx="225425" cy="4635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1" name="Line 24">
            <a:extLst>
              <a:ext uri="{FF2B5EF4-FFF2-40B4-BE49-F238E27FC236}">
                <a16:creationId xmlns:a16="http://schemas.microsoft.com/office/drawing/2014/main" id="{FAEDC559-025E-5E4F-BE37-EEB9C18105D5}"/>
              </a:ext>
            </a:extLst>
          </p:cNvPr>
          <p:cNvSpPr>
            <a:spLocks noChangeShapeType="1"/>
          </p:cNvSpPr>
          <p:nvPr/>
        </p:nvSpPr>
        <p:spPr bwMode="auto">
          <a:xfrm flipH="1">
            <a:off x="4667250" y="3473450"/>
            <a:ext cx="282575" cy="4635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2" name="Line 25">
            <a:extLst>
              <a:ext uri="{FF2B5EF4-FFF2-40B4-BE49-F238E27FC236}">
                <a16:creationId xmlns:a16="http://schemas.microsoft.com/office/drawing/2014/main" id="{274DCC15-E96C-B644-B254-35D7F1C252EC}"/>
              </a:ext>
            </a:extLst>
          </p:cNvPr>
          <p:cNvSpPr>
            <a:spLocks noChangeShapeType="1"/>
          </p:cNvSpPr>
          <p:nvPr/>
        </p:nvSpPr>
        <p:spPr bwMode="auto">
          <a:xfrm>
            <a:off x="2862263" y="6327775"/>
            <a:ext cx="31829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3" name="Line 26">
            <a:extLst>
              <a:ext uri="{FF2B5EF4-FFF2-40B4-BE49-F238E27FC236}">
                <a16:creationId xmlns:a16="http://schemas.microsoft.com/office/drawing/2014/main" id="{266DFA01-53B2-144D-B172-054DE890481F}"/>
              </a:ext>
            </a:extLst>
          </p:cNvPr>
          <p:cNvSpPr>
            <a:spLocks noChangeShapeType="1"/>
          </p:cNvSpPr>
          <p:nvPr/>
        </p:nvSpPr>
        <p:spPr bwMode="auto">
          <a:xfrm flipV="1">
            <a:off x="915988" y="3098800"/>
            <a:ext cx="0" cy="27844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44" name="Rectangle 27">
            <a:extLst>
              <a:ext uri="{FF2B5EF4-FFF2-40B4-BE49-F238E27FC236}">
                <a16:creationId xmlns:a16="http://schemas.microsoft.com/office/drawing/2014/main" id="{BB625102-3C42-7B4E-B891-AE52D781089E}"/>
              </a:ext>
            </a:extLst>
          </p:cNvPr>
          <p:cNvSpPr>
            <a:spLocks noChangeArrowheads="1"/>
          </p:cNvSpPr>
          <p:nvPr/>
        </p:nvSpPr>
        <p:spPr bwMode="auto">
          <a:xfrm>
            <a:off x="844550" y="5849938"/>
            <a:ext cx="7693025" cy="112712"/>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400">
              <a:solidFill>
                <a:schemeClr val="bg1"/>
              </a:solidFill>
            </a:endParaRPr>
          </a:p>
        </p:txBody>
      </p:sp>
      <p:sp>
        <p:nvSpPr>
          <p:cNvPr id="56345" name="Rectangle 28">
            <a:extLst>
              <a:ext uri="{FF2B5EF4-FFF2-40B4-BE49-F238E27FC236}">
                <a16:creationId xmlns:a16="http://schemas.microsoft.com/office/drawing/2014/main" id="{48BDF500-9920-4F48-8444-3F1932072769}"/>
              </a:ext>
            </a:extLst>
          </p:cNvPr>
          <p:cNvSpPr>
            <a:spLocks noChangeArrowheads="1"/>
          </p:cNvSpPr>
          <p:nvPr/>
        </p:nvSpPr>
        <p:spPr bwMode="auto">
          <a:xfrm rot="-5460000">
            <a:off x="-41274" y="4157662"/>
            <a:ext cx="13335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i="0"/>
              <a:t>Intensity</a:t>
            </a:r>
          </a:p>
        </p:txBody>
      </p:sp>
      <p:sp>
        <p:nvSpPr>
          <p:cNvPr id="56346" name="Rectangle 29">
            <a:extLst>
              <a:ext uri="{FF2B5EF4-FFF2-40B4-BE49-F238E27FC236}">
                <a16:creationId xmlns:a16="http://schemas.microsoft.com/office/drawing/2014/main" id="{2B52A1A0-16A2-F640-86BD-25BA9E9F90B2}"/>
              </a:ext>
            </a:extLst>
          </p:cNvPr>
          <p:cNvSpPr>
            <a:spLocks noChangeArrowheads="1"/>
          </p:cNvSpPr>
          <p:nvPr/>
        </p:nvSpPr>
        <p:spPr bwMode="auto">
          <a:xfrm>
            <a:off x="939800" y="5843588"/>
            <a:ext cx="7693025" cy="42862"/>
          </a:xfrm>
          <a:prstGeom prst="rect">
            <a:avLst/>
          </a:prstGeom>
          <a:solidFill>
            <a:schemeClr val="tx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400">
              <a:solidFill>
                <a:schemeClr val="bg1"/>
              </a:solidFill>
            </a:endParaRPr>
          </a:p>
        </p:txBody>
      </p:sp>
      <p:sp>
        <p:nvSpPr>
          <p:cNvPr id="56347" name="Rectangle 30">
            <a:extLst>
              <a:ext uri="{FF2B5EF4-FFF2-40B4-BE49-F238E27FC236}">
                <a16:creationId xmlns:a16="http://schemas.microsoft.com/office/drawing/2014/main" id="{449670F0-6549-F043-9B77-3BFCF38E0C61}"/>
              </a:ext>
            </a:extLst>
          </p:cNvPr>
          <p:cNvSpPr>
            <a:spLocks noChangeArrowheads="1"/>
          </p:cNvSpPr>
          <p:nvPr/>
        </p:nvSpPr>
        <p:spPr bwMode="auto">
          <a:xfrm>
            <a:off x="1325563" y="3308350"/>
            <a:ext cx="13573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Molecule 1</a:t>
            </a:r>
          </a:p>
        </p:txBody>
      </p:sp>
      <p:sp>
        <p:nvSpPr>
          <p:cNvPr id="56348" name="Rectangle 32">
            <a:extLst>
              <a:ext uri="{FF2B5EF4-FFF2-40B4-BE49-F238E27FC236}">
                <a16:creationId xmlns:a16="http://schemas.microsoft.com/office/drawing/2014/main" id="{FC052D7C-A349-E74F-BD95-C3C968ACA4B9}"/>
              </a:ext>
            </a:extLst>
          </p:cNvPr>
          <p:cNvSpPr>
            <a:spLocks noChangeArrowheads="1"/>
          </p:cNvSpPr>
          <p:nvPr/>
        </p:nvSpPr>
        <p:spPr bwMode="auto">
          <a:xfrm>
            <a:off x="4170363" y="3308350"/>
            <a:ext cx="1357312"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b="1" i="0"/>
              <a:t>Molecule 2</a:t>
            </a:r>
          </a:p>
        </p:txBody>
      </p:sp>
      <p:sp>
        <p:nvSpPr>
          <p:cNvPr id="56349" name="Text Box 33">
            <a:extLst>
              <a:ext uri="{FF2B5EF4-FFF2-40B4-BE49-F238E27FC236}">
                <a16:creationId xmlns:a16="http://schemas.microsoft.com/office/drawing/2014/main" id="{7D2BD195-5E56-6843-83B0-2A186E7ADF16}"/>
              </a:ext>
            </a:extLst>
          </p:cNvPr>
          <p:cNvSpPr txBox="1">
            <a:spLocks noChangeArrowheads="1"/>
          </p:cNvSpPr>
          <p:nvPr/>
        </p:nvSpPr>
        <p:spPr bwMode="auto">
          <a:xfrm>
            <a:off x="2386013" y="4164013"/>
            <a:ext cx="833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Donor</a:t>
            </a:r>
          </a:p>
        </p:txBody>
      </p:sp>
      <p:sp>
        <p:nvSpPr>
          <p:cNvPr id="56350" name="Text Box 34">
            <a:extLst>
              <a:ext uri="{FF2B5EF4-FFF2-40B4-BE49-F238E27FC236}">
                <a16:creationId xmlns:a16="http://schemas.microsoft.com/office/drawing/2014/main" id="{D9B8BC9F-59E8-DA42-9CCC-9D5796981E8C}"/>
              </a:ext>
            </a:extLst>
          </p:cNvPr>
          <p:cNvSpPr txBox="1">
            <a:spLocks noChangeArrowheads="1"/>
          </p:cNvSpPr>
          <p:nvPr/>
        </p:nvSpPr>
        <p:spPr bwMode="auto">
          <a:xfrm>
            <a:off x="5270500" y="4159250"/>
            <a:ext cx="1114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Acceptor</a:t>
            </a:r>
          </a:p>
        </p:txBody>
      </p:sp>
      <p:sp>
        <p:nvSpPr>
          <p:cNvPr id="56351" name="Text Box 35">
            <a:extLst>
              <a:ext uri="{FF2B5EF4-FFF2-40B4-BE49-F238E27FC236}">
                <a16:creationId xmlns:a16="http://schemas.microsoft.com/office/drawing/2014/main" id="{EBAB33F8-1364-894D-B294-CFBF802C9F5F}"/>
              </a:ext>
            </a:extLst>
          </p:cNvPr>
          <p:cNvSpPr txBox="1">
            <a:spLocks noChangeArrowheads="1"/>
          </p:cNvSpPr>
          <p:nvPr/>
        </p:nvSpPr>
        <p:spPr bwMode="auto">
          <a:xfrm>
            <a:off x="2854325" y="350678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i="0"/>
              <a:t>Fluorescence</a:t>
            </a:r>
          </a:p>
        </p:txBody>
      </p:sp>
      <p:sp>
        <p:nvSpPr>
          <p:cNvPr id="56352" name="Text Box 36">
            <a:extLst>
              <a:ext uri="{FF2B5EF4-FFF2-40B4-BE49-F238E27FC236}">
                <a16:creationId xmlns:a16="http://schemas.microsoft.com/office/drawing/2014/main" id="{959005ED-7F90-144C-99C2-D659B1C76F1F}"/>
              </a:ext>
            </a:extLst>
          </p:cNvPr>
          <p:cNvSpPr txBox="1">
            <a:spLocks noChangeArrowheads="1"/>
          </p:cNvSpPr>
          <p:nvPr/>
        </p:nvSpPr>
        <p:spPr bwMode="auto">
          <a:xfrm>
            <a:off x="6402388" y="3455988"/>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i="0"/>
              <a:t>Fluorescence</a:t>
            </a:r>
          </a:p>
        </p:txBody>
      </p:sp>
      <p:sp>
        <p:nvSpPr>
          <p:cNvPr id="56353" name="Rectangle 37">
            <a:extLst>
              <a:ext uri="{FF2B5EF4-FFF2-40B4-BE49-F238E27FC236}">
                <a16:creationId xmlns:a16="http://schemas.microsoft.com/office/drawing/2014/main" id="{C0D5BE82-E1AC-0347-9B03-19A1F1996FBE}"/>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654C-A5CE-E743-8B54-9450FE8C8FD2}"/>
              </a:ext>
            </a:extLst>
          </p:cNvPr>
          <p:cNvSpPr>
            <a:spLocks noGrp="1"/>
          </p:cNvSpPr>
          <p:nvPr>
            <p:ph type="title"/>
          </p:nvPr>
        </p:nvSpPr>
        <p:spPr/>
        <p:txBody>
          <a:bodyPr/>
          <a:lstStyle/>
          <a:p>
            <a:r>
              <a:rPr lang="en-US" b="1" dirty="0"/>
              <a:t>Bathochromic shift</a:t>
            </a:r>
            <a:r>
              <a:rPr lang="en-US" dirty="0"/>
              <a:t> </a:t>
            </a:r>
          </a:p>
        </p:txBody>
      </p:sp>
      <p:sp>
        <p:nvSpPr>
          <p:cNvPr id="3" name="Content Placeholder 2">
            <a:extLst>
              <a:ext uri="{FF2B5EF4-FFF2-40B4-BE49-F238E27FC236}">
                <a16:creationId xmlns:a16="http://schemas.microsoft.com/office/drawing/2014/main" id="{5EB177CA-7818-9A40-8CA3-634EEB897809}"/>
              </a:ext>
            </a:extLst>
          </p:cNvPr>
          <p:cNvSpPr>
            <a:spLocks noGrp="1"/>
          </p:cNvSpPr>
          <p:nvPr>
            <p:ph idx="1"/>
          </p:nvPr>
        </p:nvSpPr>
        <p:spPr>
          <a:xfrm>
            <a:off x="566749" y="1378799"/>
            <a:ext cx="8010502" cy="4611757"/>
          </a:xfrm>
        </p:spPr>
        <p:txBody>
          <a:bodyPr/>
          <a:lstStyle/>
          <a:p>
            <a:pPr marL="0" indent="0">
              <a:buNone/>
            </a:pPr>
            <a:r>
              <a:rPr lang="en-US" sz="2000" b="1" dirty="0"/>
              <a:t>Bathochromic shift</a:t>
            </a:r>
            <a:r>
              <a:rPr lang="en-US" sz="2000" dirty="0"/>
              <a:t> (from Greek </a:t>
            </a:r>
            <a:r>
              <a:rPr lang="el-GR" sz="2000" dirty="0"/>
              <a:t>βαθύς </a:t>
            </a:r>
            <a:r>
              <a:rPr lang="en-US" sz="2000" i="1" dirty="0" err="1"/>
              <a:t>bathys</a:t>
            </a:r>
            <a:r>
              <a:rPr lang="en-US" sz="2000" dirty="0"/>
              <a:t>, "deep"; and </a:t>
            </a:r>
            <a:r>
              <a:rPr lang="el-GR" sz="2000" dirty="0" err="1"/>
              <a:t>χρῶμα</a:t>
            </a:r>
            <a:r>
              <a:rPr lang="el-GR" sz="2000" dirty="0"/>
              <a:t> </a:t>
            </a:r>
            <a:r>
              <a:rPr lang="en-US" sz="2000" i="1" dirty="0" err="1"/>
              <a:t>chrōma</a:t>
            </a:r>
            <a:r>
              <a:rPr lang="en-US" sz="2000" dirty="0"/>
              <a:t>, "color"; hence less common alternate spelling "</a:t>
            </a:r>
            <a:r>
              <a:rPr lang="en-US" sz="2000" dirty="0" err="1"/>
              <a:t>bathychromic</a:t>
            </a:r>
            <a:r>
              <a:rPr lang="en-US" sz="2000" dirty="0"/>
              <a:t>") is a change of spectral band position in the </a:t>
            </a:r>
            <a:r>
              <a:rPr lang="en-US" sz="2000" dirty="0">
                <a:hlinkClick r:id="rId2" tooltip="Absorption spectrum"/>
              </a:rPr>
              <a:t>absorption</a:t>
            </a:r>
            <a:r>
              <a:rPr lang="en-US" sz="2000" dirty="0"/>
              <a:t>, </a:t>
            </a:r>
            <a:r>
              <a:rPr lang="en-US" sz="2000" dirty="0">
                <a:hlinkClick r:id="rId3" tooltip="Reflectance"/>
              </a:rPr>
              <a:t>reflectance</a:t>
            </a:r>
            <a:r>
              <a:rPr lang="en-US" sz="2000" dirty="0"/>
              <a:t>, </a:t>
            </a:r>
            <a:r>
              <a:rPr lang="en-US" sz="2000" dirty="0">
                <a:hlinkClick r:id="rId4" tooltip="Transmittance"/>
              </a:rPr>
              <a:t>transmittance</a:t>
            </a:r>
            <a:r>
              <a:rPr lang="en-US" sz="2000" dirty="0"/>
              <a:t>, or </a:t>
            </a:r>
            <a:r>
              <a:rPr lang="en-US" sz="2000" dirty="0">
                <a:hlinkClick r:id="rId5" tooltip="Emission spectrum"/>
              </a:rPr>
              <a:t>emission spectrum</a:t>
            </a:r>
            <a:r>
              <a:rPr lang="en-US" sz="2000" dirty="0"/>
              <a:t> of a molecule to longer </a:t>
            </a:r>
            <a:r>
              <a:rPr lang="en-US" sz="2000" dirty="0">
                <a:hlinkClick r:id="rId6" tooltip="Wavelength"/>
              </a:rPr>
              <a:t>wavelength</a:t>
            </a:r>
            <a:r>
              <a:rPr lang="en-US" sz="2000" dirty="0"/>
              <a:t> (lower </a:t>
            </a:r>
            <a:r>
              <a:rPr lang="en-US" sz="2000" dirty="0">
                <a:hlinkClick r:id="rId7" tooltip="Frequency"/>
              </a:rPr>
              <a:t>frequency</a:t>
            </a:r>
            <a:r>
              <a:rPr lang="en-US" sz="2000" dirty="0"/>
              <a:t>).</a:t>
            </a:r>
            <a:r>
              <a:rPr lang="en-US" sz="2000" baseline="30000" dirty="0">
                <a:hlinkClick r:id="rId8"/>
              </a:rPr>
              <a:t>[1]</a:t>
            </a:r>
            <a:r>
              <a:rPr lang="en-US" sz="2000" dirty="0"/>
              <a:t>  Because the </a:t>
            </a:r>
            <a:r>
              <a:rPr lang="en-US" sz="2000" dirty="0">
                <a:hlinkClick r:id="rId9" tooltip="Red"/>
              </a:rPr>
              <a:t>red</a:t>
            </a:r>
            <a:r>
              <a:rPr lang="en-US" sz="2000" dirty="0"/>
              <a:t> color in the </a:t>
            </a:r>
            <a:r>
              <a:rPr lang="en-US" sz="2000" dirty="0">
                <a:hlinkClick r:id="rId10" tooltip="Visible spectrum"/>
              </a:rPr>
              <a:t>visible spectrum</a:t>
            </a:r>
            <a:r>
              <a:rPr lang="en-US" sz="2000" dirty="0"/>
              <a:t> has a longer wavelength than most other colors, the effect is also commonly called a </a:t>
            </a:r>
            <a:r>
              <a:rPr lang="en-US" sz="2000" b="1" i="1" dirty="0">
                <a:hlinkClick r:id="rId11" tooltip="Redshift"/>
              </a:rPr>
              <a:t>red shift</a:t>
            </a:r>
            <a:r>
              <a:rPr lang="en-US" sz="2000" dirty="0"/>
              <a:t>.</a:t>
            </a:r>
          </a:p>
          <a:p>
            <a:pPr marL="0" indent="0">
              <a:buNone/>
            </a:pPr>
            <a:endParaRPr lang="en-US" sz="2000" dirty="0"/>
          </a:p>
          <a:p>
            <a:pPr marL="0" indent="0">
              <a:buNone/>
            </a:pPr>
            <a:r>
              <a:rPr lang="en-US" sz="2000" dirty="0">
                <a:hlinkClick r:id="rId12" tooltip="Hypsochromic shift"/>
              </a:rPr>
              <a:t>Hypsochromic shift</a:t>
            </a:r>
            <a:r>
              <a:rPr lang="en-US" sz="2000" dirty="0"/>
              <a:t> is a change to shorter wavelength (higher frequency).</a:t>
            </a:r>
          </a:p>
          <a:p>
            <a:pPr marL="0" indent="0">
              <a:buNone/>
            </a:pPr>
            <a:endParaRPr lang="en-US" sz="2000" dirty="0"/>
          </a:p>
        </p:txBody>
      </p:sp>
      <p:sp>
        <p:nvSpPr>
          <p:cNvPr id="5" name="TextBox 4">
            <a:extLst>
              <a:ext uri="{FF2B5EF4-FFF2-40B4-BE49-F238E27FC236}">
                <a16:creationId xmlns:a16="http://schemas.microsoft.com/office/drawing/2014/main" id="{9CC84E11-A863-5B4D-B976-71E07CB56B5F}"/>
              </a:ext>
            </a:extLst>
          </p:cNvPr>
          <p:cNvSpPr txBox="1"/>
          <p:nvPr/>
        </p:nvSpPr>
        <p:spPr>
          <a:xfrm>
            <a:off x="5810400" y="6390432"/>
            <a:ext cx="2946640" cy="261610"/>
          </a:xfrm>
          <a:prstGeom prst="rect">
            <a:avLst/>
          </a:prstGeom>
          <a:noFill/>
        </p:spPr>
        <p:txBody>
          <a:bodyPr wrap="none" rtlCol="0">
            <a:spAutoFit/>
          </a:bodyPr>
          <a:lstStyle/>
          <a:p>
            <a:r>
              <a:rPr lang="en-US" sz="1100" dirty="0">
                <a:solidFill>
                  <a:srgbClr val="00B0F0"/>
                </a:solidFill>
              </a:rPr>
              <a:t>https://</a:t>
            </a:r>
            <a:r>
              <a:rPr lang="en-US" sz="1100" dirty="0" err="1">
                <a:solidFill>
                  <a:srgbClr val="00B0F0"/>
                </a:solidFill>
              </a:rPr>
              <a:t>en.wikipedia.org</a:t>
            </a:r>
            <a:r>
              <a:rPr lang="en-US" sz="1100" dirty="0">
                <a:solidFill>
                  <a:srgbClr val="00B0F0"/>
                </a:solidFill>
              </a:rPr>
              <a:t>/wiki/</a:t>
            </a:r>
            <a:r>
              <a:rPr lang="en-US" sz="1100" dirty="0" err="1">
                <a:solidFill>
                  <a:srgbClr val="00B0F0"/>
                </a:solidFill>
              </a:rPr>
              <a:t>Bathochromic_shift</a:t>
            </a:r>
            <a:endParaRPr lang="en-US" sz="1100" dirty="0">
              <a:solidFill>
                <a:srgbClr val="00B0F0"/>
              </a:solidFill>
            </a:endParaRPr>
          </a:p>
        </p:txBody>
      </p:sp>
    </p:spTree>
    <p:extLst>
      <p:ext uri="{BB962C8B-B14F-4D97-AF65-F5344CB8AC3E}">
        <p14:creationId xmlns:p14="http://schemas.microsoft.com/office/powerpoint/2010/main" val="791332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08D47-F9D1-FC4F-B100-C1B7F28FB368}"/>
              </a:ext>
            </a:extLst>
          </p:cNvPr>
          <p:cNvSpPr>
            <a:spLocks noGrp="1"/>
          </p:cNvSpPr>
          <p:nvPr>
            <p:ph type="title"/>
          </p:nvPr>
        </p:nvSpPr>
        <p:spPr/>
        <p:txBody>
          <a:bodyPr/>
          <a:lstStyle/>
          <a:p>
            <a:r>
              <a:rPr lang="en-US" b="1" dirty="0" err="1"/>
              <a:t>Hypsochromic</a:t>
            </a:r>
            <a:r>
              <a:rPr lang="en-US" b="1" dirty="0"/>
              <a:t> shift</a:t>
            </a:r>
            <a:r>
              <a:rPr lang="en-US" dirty="0"/>
              <a:t> </a:t>
            </a:r>
          </a:p>
        </p:txBody>
      </p:sp>
      <p:sp>
        <p:nvSpPr>
          <p:cNvPr id="3" name="Content Placeholder 2">
            <a:extLst>
              <a:ext uri="{FF2B5EF4-FFF2-40B4-BE49-F238E27FC236}">
                <a16:creationId xmlns:a16="http://schemas.microsoft.com/office/drawing/2014/main" id="{43E8B23F-E1E6-6F41-8EEC-D557CBECA777}"/>
              </a:ext>
            </a:extLst>
          </p:cNvPr>
          <p:cNvSpPr>
            <a:spLocks noGrp="1"/>
          </p:cNvSpPr>
          <p:nvPr>
            <p:ph idx="1"/>
          </p:nvPr>
        </p:nvSpPr>
        <p:spPr>
          <a:xfrm>
            <a:off x="473342" y="1371600"/>
            <a:ext cx="8015458" cy="4114800"/>
          </a:xfrm>
        </p:spPr>
        <p:txBody>
          <a:bodyPr/>
          <a:lstStyle/>
          <a:p>
            <a:pPr marL="0" indent="0">
              <a:buNone/>
            </a:pPr>
            <a:r>
              <a:rPr lang="en-US" sz="1800" b="1" dirty="0" err="1"/>
              <a:t>Hypsochromic</a:t>
            </a:r>
            <a:r>
              <a:rPr lang="en-US" sz="1800" b="1" dirty="0"/>
              <a:t> shift</a:t>
            </a:r>
            <a:r>
              <a:rPr lang="en-US" sz="1800" dirty="0"/>
              <a:t> (from ancient Greek </a:t>
            </a:r>
            <a:r>
              <a:rPr lang="el-GR" sz="1800" dirty="0" err="1"/>
              <a:t>ὕψος</a:t>
            </a:r>
            <a:r>
              <a:rPr lang="el-GR" sz="1800" dirty="0"/>
              <a:t> (</a:t>
            </a:r>
            <a:r>
              <a:rPr lang="en-US" sz="1800" dirty="0" err="1"/>
              <a:t>upsos</a:t>
            </a:r>
            <a:r>
              <a:rPr lang="en-US" sz="1800" dirty="0"/>
              <a:t>) "height"; and </a:t>
            </a:r>
            <a:r>
              <a:rPr lang="el-GR" sz="1800" dirty="0" err="1"/>
              <a:t>χρῶμα</a:t>
            </a:r>
            <a:r>
              <a:rPr lang="el-GR" sz="1800" dirty="0"/>
              <a:t> </a:t>
            </a:r>
            <a:r>
              <a:rPr lang="en-US" sz="1800" i="1" dirty="0" err="1"/>
              <a:t>chrōma</a:t>
            </a:r>
            <a:r>
              <a:rPr lang="en-US" sz="1800" dirty="0"/>
              <a:t>, "color") is a change of spectral band position in the </a:t>
            </a:r>
            <a:r>
              <a:rPr lang="en-US" sz="1800" dirty="0">
                <a:hlinkClick r:id="rId2" tooltip="Absorption spectrum"/>
              </a:rPr>
              <a:t>absorption</a:t>
            </a:r>
            <a:r>
              <a:rPr lang="en-US" sz="1800" dirty="0"/>
              <a:t>, </a:t>
            </a:r>
            <a:r>
              <a:rPr lang="en-US" sz="1800" dirty="0">
                <a:hlinkClick r:id="rId3" tooltip="Reflectance"/>
              </a:rPr>
              <a:t>reflectance</a:t>
            </a:r>
            <a:r>
              <a:rPr lang="en-US" sz="1800" dirty="0"/>
              <a:t>, </a:t>
            </a:r>
            <a:r>
              <a:rPr lang="en-US" sz="1800" dirty="0">
                <a:hlinkClick r:id="rId4" tooltip="Transmittance"/>
              </a:rPr>
              <a:t>transmittance</a:t>
            </a:r>
            <a:r>
              <a:rPr lang="en-US" sz="1800" dirty="0"/>
              <a:t>, or </a:t>
            </a:r>
            <a:r>
              <a:rPr lang="en-US" sz="1800" dirty="0">
                <a:hlinkClick r:id="rId5" tooltip="Emission spectrum"/>
              </a:rPr>
              <a:t>emission spectrum</a:t>
            </a:r>
            <a:r>
              <a:rPr lang="en-US" sz="1800" dirty="0"/>
              <a:t> of a molecule to a shorter </a:t>
            </a:r>
            <a:r>
              <a:rPr lang="en-US" sz="1800" dirty="0">
                <a:hlinkClick r:id="rId6" tooltip="Wavelength"/>
              </a:rPr>
              <a:t>wavelength</a:t>
            </a:r>
            <a:r>
              <a:rPr lang="en-US" sz="1800" dirty="0"/>
              <a:t> (higher </a:t>
            </a:r>
            <a:r>
              <a:rPr lang="en-US" sz="1800" dirty="0">
                <a:hlinkClick r:id="rId7" tooltip="Frequency"/>
              </a:rPr>
              <a:t>frequency</a:t>
            </a:r>
            <a:r>
              <a:rPr lang="en-US" sz="1800" dirty="0"/>
              <a:t>). Because the </a:t>
            </a:r>
            <a:r>
              <a:rPr lang="en-US" sz="1800" dirty="0">
                <a:hlinkClick r:id="rId8" tooltip="Blue"/>
              </a:rPr>
              <a:t>blue</a:t>
            </a:r>
            <a:r>
              <a:rPr lang="en-US" sz="1800" dirty="0"/>
              <a:t> color in the </a:t>
            </a:r>
            <a:r>
              <a:rPr lang="en-US" sz="1800" dirty="0">
                <a:hlinkClick r:id="rId9" tooltip="Visible spectrum"/>
              </a:rPr>
              <a:t>visible spectrum</a:t>
            </a:r>
            <a:r>
              <a:rPr lang="en-US" sz="1800" dirty="0"/>
              <a:t> has a shorter wavelength than most other colors, this effect is also commonly called a </a:t>
            </a:r>
            <a:r>
              <a:rPr lang="en-US" sz="1800" b="1" dirty="0"/>
              <a:t>blue shift</a:t>
            </a:r>
            <a:r>
              <a:rPr lang="en-US" sz="1800" dirty="0"/>
              <a:t>.</a:t>
            </a:r>
          </a:p>
          <a:p>
            <a:pPr marL="0" indent="0">
              <a:buNone/>
            </a:pPr>
            <a:endParaRPr lang="en-US" sz="1800" dirty="0"/>
          </a:p>
          <a:p>
            <a:pPr marL="0" indent="0">
              <a:buNone/>
            </a:pPr>
            <a:r>
              <a:rPr lang="en-US" sz="1800" dirty="0"/>
              <a:t>This can occur because of a change in environmental conditions: for example, a change in solvent </a:t>
            </a:r>
            <a:r>
              <a:rPr lang="en-US" sz="1800" dirty="0">
                <a:hlinkClick r:id="rId10" tooltip="Chemical polarity"/>
              </a:rPr>
              <a:t>polarity</a:t>
            </a:r>
            <a:r>
              <a:rPr lang="en-US" sz="1800" dirty="0"/>
              <a:t> will result in </a:t>
            </a:r>
            <a:r>
              <a:rPr lang="en-US" sz="1800" dirty="0">
                <a:hlinkClick r:id="rId11" tooltip="Solvatochromism"/>
              </a:rPr>
              <a:t>solvatochromism</a:t>
            </a:r>
            <a:r>
              <a:rPr lang="en-US" sz="1800" dirty="0"/>
              <a:t>. A series of structurally related molecules in a </a:t>
            </a:r>
            <a:r>
              <a:rPr lang="en-US" sz="1800" dirty="0">
                <a:hlinkClick r:id="rId12" tooltip="Substitution (chemistry)"/>
              </a:rPr>
              <a:t>substitution</a:t>
            </a:r>
            <a:r>
              <a:rPr lang="en-US" sz="1800" dirty="0"/>
              <a:t> series can also show a </a:t>
            </a:r>
            <a:r>
              <a:rPr lang="en-US" sz="1800" dirty="0" err="1"/>
              <a:t>hypsochromic</a:t>
            </a:r>
            <a:r>
              <a:rPr lang="en-US" sz="1800" dirty="0"/>
              <a:t> shift. </a:t>
            </a:r>
            <a:r>
              <a:rPr lang="en-US" sz="1800" dirty="0" err="1"/>
              <a:t>Hypsochromic</a:t>
            </a:r>
            <a:r>
              <a:rPr lang="en-US" sz="1800" dirty="0"/>
              <a:t> shift is a phenomenon seen in </a:t>
            </a:r>
            <a:r>
              <a:rPr lang="en-US" sz="1800" i="1" dirty="0"/>
              <a:t>molecular</a:t>
            </a:r>
            <a:r>
              <a:rPr lang="en-US" sz="1800" dirty="0"/>
              <a:t> spectra, not </a:t>
            </a:r>
            <a:r>
              <a:rPr lang="en-US" sz="1800" i="1" dirty="0"/>
              <a:t>atomic</a:t>
            </a:r>
            <a:r>
              <a:rPr lang="en-US" sz="1800" dirty="0"/>
              <a:t> spectra - it is thus more common to speak of the movement of the peaks in the spectrum rather than lines.</a:t>
            </a:r>
          </a:p>
          <a:p>
            <a:pPr marL="0" indent="0">
              <a:buNone/>
            </a:pPr>
            <a:endParaRPr lang="en-US" sz="1800" dirty="0"/>
          </a:p>
        </p:txBody>
      </p:sp>
      <p:sp>
        <p:nvSpPr>
          <p:cNvPr id="4" name="TextBox 3">
            <a:extLst>
              <a:ext uri="{FF2B5EF4-FFF2-40B4-BE49-F238E27FC236}">
                <a16:creationId xmlns:a16="http://schemas.microsoft.com/office/drawing/2014/main" id="{31118D4E-67A0-3F40-A232-BA154F1BEF55}"/>
              </a:ext>
            </a:extLst>
          </p:cNvPr>
          <p:cNvSpPr txBox="1"/>
          <p:nvPr/>
        </p:nvSpPr>
        <p:spPr>
          <a:xfrm>
            <a:off x="5896800" y="6235200"/>
            <a:ext cx="2970685" cy="261610"/>
          </a:xfrm>
          <a:prstGeom prst="rect">
            <a:avLst/>
          </a:prstGeom>
          <a:noFill/>
        </p:spPr>
        <p:txBody>
          <a:bodyPr wrap="none" rtlCol="0">
            <a:spAutoFit/>
          </a:bodyPr>
          <a:lstStyle/>
          <a:p>
            <a:r>
              <a:rPr lang="en-US" sz="1100" dirty="0">
                <a:solidFill>
                  <a:srgbClr val="00B0F0"/>
                </a:solidFill>
              </a:rPr>
              <a:t>https://</a:t>
            </a:r>
            <a:r>
              <a:rPr lang="en-US" sz="1100" dirty="0" err="1">
                <a:solidFill>
                  <a:srgbClr val="00B0F0"/>
                </a:solidFill>
              </a:rPr>
              <a:t>en.wikipedia.org</a:t>
            </a:r>
            <a:r>
              <a:rPr lang="en-US" sz="1100" dirty="0">
                <a:solidFill>
                  <a:srgbClr val="00B0F0"/>
                </a:solidFill>
              </a:rPr>
              <a:t>/wiki/</a:t>
            </a:r>
            <a:r>
              <a:rPr lang="en-US" sz="1100" dirty="0" err="1">
                <a:solidFill>
                  <a:srgbClr val="00B0F0"/>
                </a:solidFill>
              </a:rPr>
              <a:t>Hypsochromic_shift</a:t>
            </a:r>
            <a:endParaRPr lang="en-US" sz="1100" dirty="0">
              <a:solidFill>
                <a:srgbClr val="00B0F0"/>
              </a:solidFill>
            </a:endParaRPr>
          </a:p>
        </p:txBody>
      </p:sp>
    </p:spTree>
    <p:extLst>
      <p:ext uri="{BB962C8B-B14F-4D97-AF65-F5344CB8AC3E}">
        <p14:creationId xmlns:p14="http://schemas.microsoft.com/office/powerpoint/2010/main" val="1429158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6AB9-EFF2-794A-9DC0-C38EEBCB66FE}"/>
              </a:ext>
            </a:extLst>
          </p:cNvPr>
          <p:cNvSpPr>
            <a:spLocks noGrp="1"/>
          </p:cNvSpPr>
          <p:nvPr>
            <p:ph type="title"/>
          </p:nvPr>
        </p:nvSpPr>
        <p:spPr>
          <a:xfrm>
            <a:off x="1038400" y="190500"/>
            <a:ext cx="6908800" cy="1143000"/>
          </a:xfrm>
        </p:spPr>
        <p:txBody>
          <a:bodyPr/>
          <a:lstStyle/>
          <a:p>
            <a:r>
              <a:rPr lang="en-US" sz="2800" b="1" dirty="0"/>
              <a:t>Hyperchromicity</a:t>
            </a:r>
            <a:endParaRPr lang="en-US" sz="2800" dirty="0"/>
          </a:p>
        </p:txBody>
      </p:sp>
      <p:sp>
        <p:nvSpPr>
          <p:cNvPr id="3" name="Text Placeholder 2">
            <a:extLst>
              <a:ext uri="{FF2B5EF4-FFF2-40B4-BE49-F238E27FC236}">
                <a16:creationId xmlns:a16="http://schemas.microsoft.com/office/drawing/2014/main" id="{9D9DF991-A1F0-4B43-989A-AFF84109EA66}"/>
              </a:ext>
            </a:extLst>
          </p:cNvPr>
          <p:cNvSpPr>
            <a:spLocks noGrp="1"/>
          </p:cNvSpPr>
          <p:nvPr>
            <p:ph type="body" sz="half" idx="1"/>
          </p:nvPr>
        </p:nvSpPr>
        <p:spPr>
          <a:xfrm>
            <a:off x="469599" y="1754550"/>
            <a:ext cx="8357601" cy="4114800"/>
          </a:xfrm>
        </p:spPr>
        <p:txBody>
          <a:bodyPr/>
          <a:lstStyle/>
          <a:p>
            <a:pPr marL="0" indent="0">
              <a:buNone/>
            </a:pPr>
            <a:r>
              <a:rPr lang="en-US" sz="2400" b="1" dirty="0"/>
              <a:t>Hyperchromicity</a:t>
            </a:r>
            <a:r>
              <a:rPr lang="en-US" sz="2400" dirty="0"/>
              <a:t> is the increase of </a:t>
            </a:r>
            <a:r>
              <a:rPr lang="en-US" sz="2400" dirty="0">
                <a:hlinkClick r:id="rId2" tooltip="Absorbance"/>
              </a:rPr>
              <a:t>absorbance</a:t>
            </a:r>
            <a:r>
              <a:rPr lang="en-US" sz="2400" dirty="0"/>
              <a:t> (</a:t>
            </a:r>
            <a:r>
              <a:rPr lang="en-US" sz="2400" i="1" dirty="0"/>
              <a:t>optical density</a:t>
            </a:r>
            <a:r>
              <a:rPr lang="en-US" sz="2400" dirty="0"/>
              <a:t>) of a material. The most famous example is the hyperchromicity of </a:t>
            </a:r>
            <a:r>
              <a:rPr lang="en-US" sz="2400" dirty="0">
                <a:hlinkClick r:id="rId3" tooltip="DNA"/>
              </a:rPr>
              <a:t>DNA</a:t>
            </a:r>
            <a:r>
              <a:rPr lang="en-US" sz="2400" dirty="0"/>
              <a:t> that occurs when the DNA duplex is denatured.</a:t>
            </a:r>
            <a:r>
              <a:rPr lang="en-US" sz="2400" baseline="30000" dirty="0">
                <a:hlinkClick r:id="rId4"/>
              </a:rPr>
              <a:t>[1]</a:t>
            </a:r>
            <a:r>
              <a:rPr lang="en-US" sz="2400" dirty="0"/>
              <a:t> The </a:t>
            </a:r>
            <a:r>
              <a:rPr lang="en-US" sz="2400" dirty="0">
                <a:hlinkClick r:id="rId5" tooltip="UV"/>
              </a:rPr>
              <a:t>UV</a:t>
            </a:r>
            <a:r>
              <a:rPr lang="en-US" sz="2400" dirty="0"/>
              <a:t> absorption is increased when the two single </a:t>
            </a:r>
            <a:r>
              <a:rPr lang="en-US" sz="2400" dirty="0">
                <a:hlinkClick r:id="rId3" tooltip="DNA"/>
              </a:rPr>
              <a:t>DNA</a:t>
            </a:r>
            <a:r>
              <a:rPr lang="en-US" sz="2400" dirty="0"/>
              <a:t> strands are being separated, either by heat or by addition of denaturant or by increasing the </a:t>
            </a:r>
            <a:r>
              <a:rPr lang="en-US" sz="2400" dirty="0">
                <a:hlinkClick r:id="rId6" tooltip="PH"/>
              </a:rPr>
              <a:t>pH</a:t>
            </a:r>
            <a:r>
              <a:rPr lang="en-US" sz="2400" dirty="0"/>
              <a:t> level. The opposite, a decrease of absorbance is called </a:t>
            </a:r>
            <a:r>
              <a:rPr lang="en-US" sz="2400" b="1" dirty="0" err="1"/>
              <a:t>hypochromicity</a:t>
            </a:r>
            <a:r>
              <a:rPr lang="en-US" sz="2400" dirty="0"/>
              <a:t>.</a:t>
            </a:r>
          </a:p>
        </p:txBody>
      </p:sp>
      <p:sp>
        <p:nvSpPr>
          <p:cNvPr id="4" name="TextBox 3">
            <a:extLst>
              <a:ext uri="{FF2B5EF4-FFF2-40B4-BE49-F238E27FC236}">
                <a16:creationId xmlns:a16="http://schemas.microsoft.com/office/drawing/2014/main" id="{6D4412D1-DB94-C945-A86C-6DA1216CB600}"/>
              </a:ext>
            </a:extLst>
          </p:cNvPr>
          <p:cNvSpPr txBox="1"/>
          <p:nvPr/>
        </p:nvSpPr>
        <p:spPr>
          <a:xfrm>
            <a:off x="5630400" y="6290400"/>
            <a:ext cx="3032112" cy="276999"/>
          </a:xfrm>
          <a:prstGeom prst="rect">
            <a:avLst/>
          </a:prstGeom>
          <a:noFill/>
        </p:spPr>
        <p:txBody>
          <a:bodyPr wrap="none" rtlCol="0">
            <a:spAutoFit/>
          </a:bodyPr>
          <a:lstStyle/>
          <a:p>
            <a:r>
              <a:rPr lang="en-US" sz="1200" dirty="0">
                <a:solidFill>
                  <a:srgbClr val="00B0F0"/>
                </a:solidFill>
              </a:rPr>
              <a:t>https://</a:t>
            </a:r>
            <a:r>
              <a:rPr lang="en-US" sz="1200" dirty="0" err="1">
                <a:solidFill>
                  <a:srgbClr val="00B0F0"/>
                </a:solidFill>
              </a:rPr>
              <a:t>en.wikipedia.org</a:t>
            </a:r>
            <a:r>
              <a:rPr lang="en-US" sz="1200" dirty="0">
                <a:solidFill>
                  <a:srgbClr val="00B0F0"/>
                </a:solidFill>
              </a:rPr>
              <a:t>/wiki/Hyperchromicity</a:t>
            </a:r>
          </a:p>
        </p:txBody>
      </p:sp>
    </p:spTree>
    <p:extLst>
      <p:ext uri="{BB962C8B-B14F-4D97-AF65-F5344CB8AC3E}">
        <p14:creationId xmlns:p14="http://schemas.microsoft.com/office/powerpoint/2010/main" val="4133209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A3746F2-533D-4544-8953-0288F46F7F92}"/>
              </a:ext>
            </a:extLst>
          </p:cNvPr>
          <p:cNvSpPr>
            <a:spLocks noChangeArrowheads="1"/>
          </p:cNvSpPr>
          <p:nvPr/>
        </p:nvSpPr>
        <p:spPr bwMode="auto">
          <a:xfrm>
            <a:off x="246174" y="2701766"/>
            <a:ext cx="8518359"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In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2" tooltip="Chemistry"/>
              </a:rPr>
              <a:t>chemistry</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600" b="1"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solvatochromism</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is the phenomenon observed when the </a:t>
            </a:r>
            <a:r>
              <a:rPr kumimoji="0" lang="en-US" altLang="en-US" sz="1600" b="0"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colour</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due to a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3" tooltip="Solute"/>
              </a:rPr>
              <a:t>solute</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is different when that solute dissolved in different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4" tooltip="Solvent"/>
              </a:rPr>
              <a:t>solvents</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a:t>
            </a:r>
            <a:r>
              <a:rPr kumimoji="0" lang="en-US" altLang="en-US" sz="1200" b="0" i="0" u="none" strike="noStrike" cap="none" normalizeH="0" baseline="30000" dirty="0">
                <a:ln>
                  <a:noFill/>
                </a:ln>
                <a:solidFill>
                  <a:srgbClr val="0B0080"/>
                </a:solidFill>
                <a:effectLst/>
                <a:latin typeface="Arial" panose="020B0604020202020204" pitchFamily="34" charset="0"/>
                <a:cs typeface="Arial" panose="020B0604020202020204" pitchFamily="34" charset="0"/>
                <a:hlinkClick r:id="rId5"/>
              </a:rPr>
              <a:t>[1]</a:t>
            </a:r>
            <a:r>
              <a:rPr kumimoji="0" lang="en-US" altLang="en-US" sz="1200" b="0" i="0" u="none" strike="noStrike" cap="none" normalizeH="0" baseline="30000" dirty="0">
                <a:ln>
                  <a:noFill/>
                </a:ln>
                <a:solidFill>
                  <a:srgbClr val="0B0080"/>
                </a:solidFill>
                <a:effectLst/>
                <a:latin typeface="Arial" panose="020B0604020202020204" pitchFamily="34" charset="0"/>
                <a:cs typeface="Arial" panose="020B0604020202020204" pitchFamily="34" charset="0"/>
                <a:hlinkClick r:id="rId6"/>
              </a:rPr>
              <a:t>[2]</a:t>
            </a:r>
            <a:endParaRPr kumimoji="0" lang="en-US" altLang="en-US" sz="1400" b="0" i="0" u="none" strike="noStrike" cap="none" normalizeH="0" baseline="0" dirty="0">
              <a:ln>
                <a:noFill/>
              </a:ln>
              <a:solidFill>
                <a:srgbClr val="2021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2021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i="0" dirty="0">
              <a:solidFill>
                <a:srgbClr val="202122"/>
              </a:solidFill>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02122"/>
                </a:solidFill>
                <a:effectLst/>
                <a:cs typeface="Arial" panose="020B0604020202020204" pitchFamily="34" charset="0"/>
              </a:rPr>
              <a:t>Reichardt's dye dissolved in different solvents</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The </a:t>
            </a:r>
            <a:r>
              <a:rPr kumimoji="0" lang="en-US" altLang="en-US" sz="1600" b="1"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solvatochromic</a:t>
            </a:r>
            <a:r>
              <a:rPr kumimoji="0" lang="en-US" altLang="en-US" sz="1600" b="1" i="0" u="none" strike="noStrike" cap="none" normalizeH="0" baseline="0" dirty="0">
                <a:ln>
                  <a:noFill/>
                </a:ln>
                <a:solidFill>
                  <a:srgbClr val="202122"/>
                </a:solidFill>
                <a:effectLst/>
                <a:latin typeface="Arial" panose="020B0604020202020204" pitchFamily="34" charset="0"/>
                <a:cs typeface="Arial" panose="020B0604020202020204" pitchFamily="34" charset="0"/>
              </a:rPr>
              <a:t> effect</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is the way the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7" tooltip="UV/VIS spectroscopy"/>
              </a:rPr>
              <a:t>spectrum</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of a substance (the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3" tooltip="Solute"/>
              </a:rPr>
              <a:t>solute</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varies when the substance is dissolved in a variety of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4" tooltip="Solvent"/>
              </a:rPr>
              <a:t>solvents</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In this context, the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8" tooltip="Dielectric constant"/>
              </a:rPr>
              <a:t>dielectric constant</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and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9" tooltip="Hydrogen bonding"/>
              </a:rPr>
              <a:t>hydrogen bonding</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capacity are the most important properties of the solvent. With various solvents there is a different effect on the electronic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10" tooltip="Ground state"/>
              </a:rPr>
              <a:t>ground </a:t>
            </a:r>
            <a:r>
              <a:rPr kumimoji="0" lang="en-US" altLang="en-US" sz="1600" b="0" i="0" u="none" strike="noStrike" cap="none" normalizeH="0" baseline="0" dirty="0" err="1">
                <a:ln>
                  <a:noFill/>
                </a:ln>
                <a:solidFill>
                  <a:srgbClr val="0B0080"/>
                </a:solidFill>
                <a:effectLst/>
                <a:latin typeface="Arial" panose="020B0604020202020204" pitchFamily="34" charset="0"/>
                <a:cs typeface="Arial" panose="020B0604020202020204" pitchFamily="34" charset="0"/>
                <a:hlinkClick r:id="rId10" tooltip="Ground state"/>
              </a:rPr>
              <a:t>state</a:t>
            </a:r>
            <a:r>
              <a:rPr kumimoji="0" lang="en-US" altLang="en-US" sz="1600" b="0"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and</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11" tooltip="Excited state"/>
              </a:rPr>
              <a:t>excited state</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of the solute, so that the size of energy gap between them changes as the solvent changes. This is reflected in the absorption or emission spectrum of the solute as differences in the position, intensity, and shape of the spectroscopic bands. When the spectroscopic band occurs in the visible part of the spectrum </a:t>
            </a:r>
            <a:r>
              <a:rPr kumimoji="0" lang="en-US" altLang="en-US" sz="1600" b="0"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solvatochromism</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is observed as a change of </a:t>
            </a:r>
            <a:r>
              <a:rPr kumimoji="0" lang="en-US" altLang="en-US" sz="1600" b="0" i="0" u="none" strike="noStrike" cap="none" normalizeH="0" baseline="0" dirty="0" err="1">
                <a:ln>
                  <a:noFill/>
                </a:ln>
                <a:solidFill>
                  <a:srgbClr val="202122"/>
                </a:solidFill>
                <a:effectLst/>
                <a:latin typeface="Arial" panose="020B0604020202020204" pitchFamily="34" charset="0"/>
                <a:cs typeface="Arial" panose="020B0604020202020204" pitchFamily="34" charset="0"/>
              </a:rPr>
              <a:t>colour</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This is illustrated by </a:t>
            </a:r>
            <a:r>
              <a:rPr kumimoji="0" lang="en-US" altLang="en-US" sz="1600" b="0" i="0" u="none" strike="noStrike" cap="none" normalizeH="0" baseline="0" dirty="0">
                <a:ln>
                  <a:noFill/>
                </a:ln>
                <a:solidFill>
                  <a:srgbClr val="0B0080"/>
                </a:solidFill>
                <a:effectLst/>
                <a:latin typeface="Arial" panose="020B0604020202020204" pitchFamily="34" charset="0"/>
                <a:cs typeface="Arial" panose="020B0604020202020204" pitchFamily="34" charset="0"/>
                <a:hlinkClick r:id="rId12" tooltip="Reichardt's dye"/>
              </a:rPr>
              <a:t>Reichardt's dye</a:t>
            </a:r>
            <a:r>
              <a:rPr kumimoji="0" lang="en-US" altLang="en-US" sz="1600" b="0" i="0" u="none" strike="noStrike" cap="none" normalizeH="0" baseline="0" dirty="0">
                <a:ln>
                  <a:noFill/>
                </a:ln>
                <a:solidFill>
                  <a:srgbClr val="202122"/>
                </a:solidFill>
                <a:effectLst/>
                <a:latin typeface="Arial" panose="020B0604020202020204" pitchFamily="34" charset="0"/>
                <a:cs typeface="Arial" panose="020B0604020202020204" pitchFamily="34" charset="0"/>
              </a:rPr>
              <a:t>, as shown in the image.</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103427" name="Picture 3">
            <a:hlinkClick r:id="rId13"/>
            <a:extLst>
              <a:ext uri="{FF2B5EF4-FFF2-40B4-BE49-F238E27FC236}">
                <a16:creationId xmlns:a16="http://schemas.microsoft.com/office/drawing/2014/main" id="{2E7628F2-BB40-2348-A6D8-69933C3C21E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84533" y="230601"/>
            <a:ext cx="5080000"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2E2B1DB-101B-2A46-9B18-A3601B7A42EB}"/>
              </a:ext>
            </a:extLst>
          </p:cNvPr>
          <p:cNvSpPr txBox="1"/>
          <p:nvPr/>
        </p:nvSpPr>
        <p:spPr>
          <a:xfrm>
            <a:off x="5769315" y="6350400"/>
            <a:ext cx="3061864" cy="276999"/>
          </a:xfrm>
          <a:prstGeom prst="rect">
            <a:avLst/>
          </a:prstGeom>
          <a:noFill/>
        </p:spPr>
        <p:txBody>
          <a:bodyPr wrap="none" rtlCol="0">
            <a:spAutoFit/>
          </a:bodyPr>
          <a:lstStyle/>
          <a:p>
            <a:r>
              <a:rPr lang="en-US" sz="1200" dirty="0">
                <a:solidFill>
                  <a:srgbClr val="00B0F0"/>
                </a:solidFill>
              </a:rPr>
              <a:t>https://</a:t>
            </a:r>
            <a:r>
              <a:rPr lang="en-US" sz="1200" dirty="0" err="1">
                <a:solidFill>
                  <a:srgbClr val="00B0F0"/>
                </a:solidFill>
              </a:rPr>
              <a:t>en.wikipedia.org</a:t>
            </a:r>
            <a:r>
              <a:rPr lang="en-US" sz="1200" dirty="0">
                <a:solidFill>
                  <a:srgbClr val="00B0F0"/>
                </a:solidFill>
              </a:rPr>
              <a:t>/wiki/</a:t>
            </a:r>
            <a:r>
              <a:rPr lang="en-US" sz="1200" dirty="0" err="1">
                <a:solidFill>
                  <a:srgbClr val="00B0F0"/>
                </a:solidFill>
              </a:rPr>
              <a:t>Solvatochromism</a:t>
            </a:r>
            <a:endParaRPr lang="en-US" sz="1200" dirty="0">
              <a:solidFill>
                <a:srgbClr val="00B0F0"/>
              </a:solidFill>
            </a:endParaRPr>
          </a:p>
        </p:txBody>
      </p:sp>
    </p:spTree>
    <p:extLst>
      <p:ext uri="{BB962C8B-B14F-4D97-AF65-F5344CB8AC3E}">
        <p14:creationId xmlns:p14="http://schemas.microsoft.com/office/powerpoint/2010/main" val="1004958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0035A6A3-0455-4F45-824A-481F2BD16634}"/>
              </a:ext>
            </a:extLst>
          </p:cNvPr>
          <p:cNvSpPr>
            <a:spLocks noGrp="1" noChangeArrowheads="1"/>
          </p:cNvSpPr>
          <p:nvPr>
            <p:ph type="ctrTitle"/>
          </p:nvPr>
        </p:nvSpPr>
        <p:spPr>
          <a:xfrm>
            <a:off x="762000" y="111125"/>
            <a:ext cx="6915150" cy="762000"/>
          </a:xfrm>
        </p:spPr>
        <p:txBody>
          <a:bodyPr/>
          <a:lstStyle/>
          <a:p>
            <a:r>
              <a:rPr lang="en-US" altLang="en-US" dirty="0">
                <a:solidFill>
                  <a:srgbClr val="000000"/>
                </a:solidFill>
                <a:ea typeface="ＭＳ Ｐゴシック" panose="020B0600070205080204" pitchFamily="34" charset="-128"/>
              </a:rPr>
              <a:t>Measuring Fluorescence</a:t>
            </a:r>
            <a:br>
              <a:rPr lang="en-US" altLang="en-US" dirty="0">
                <a:solidFill>
                  <a:srgbClr val="000000"/>
                </a:solidFill>
                <a:ea typeface="ＭＳ Ｐゴシック" panose="020B0600070205080204" pitchFamily="34" charset="-128"/>
              </a:rPr>
            </a:br>
            <a:r>
              <a:rPr lang="en-US" altLang="en-US" dirty="0">
                <a:solidFill>
                  <a:srgbClr val="000000"/>
                </a:solidFill>
                <a:ea typeface="ＭＳ Ｐゴシック" panose="020B0600070205080204" pitchFamily="34" charset="-128"/>
              </a:rPr>
              <a:t>Fluorescent  Microscope</a:t>
            </a:r>
          </a:p>
        </p:txBody>
      </p:sp>
      <p:sp>
        <p:nvSpPr>
          <p:cNvPr id="58370" name="Freeform 3">
            <a:extLst>
              <a:ext uri="{FF2B5EF4-FFF2-40B4-BE49-F238E27FC236}">
                <a16:creationId xmlns:a16="http://schemas.microsoft.com/office/drawing/2014/main" id="{9E0E9096-AF86-E644-AF37-216280A0E068}"/>
              </a:ext>
            </a:extLst>
          </p:cNvPr>
          <p:cNvSpPr>
            <a:spLocks/>
          </p:cNvSpPr>
          <p:nvPr/>
        </p:nvSpPr>
        <p:spPr bwMode="auto">
          <a:xfrm>
            <a:off x="2849563" y="5495925"/>
            <a:ext cx="1754187" cy="736600"/>
          </a:xfrm>
          <a:custGeom>
            <a:avLst/>
            <a:gdLst>
              <a:gd name="T0" fmla="*/ 2147483646 w 1105"/>
              <a:gd name="T1" fmla="*/ 2147483646 h 464"/>
              <a:gd name="T2" fmla="*/ 2147483646 w 1105"/>
              <a:gd name="T3" fmla="*/ 2147483646 h 464"/>
              <a:gd name="T4" fmla="*/ 2147483646 w 1105"/>
              <a:gd name="T5" fmla="*/ 2147483646 h 464"/>
              <a:gd name="T6" fmla="*/ 2147483646 w 1105"/>
              <a:gd name="T7" fmla="*/ 2147483646 h 464"/>
              <a:gd name="T8" fmla="*/ 2147483646 w 1105"/>
              <a:gd name="T9" fmla="*/ 2147483646 h 464"/>
              <a:gd name="T10" fmla="*/ 0 w 1105"/>
              <a:gd name="T11" fmla="*/ 2147483646 h 464"/>
              <a:gd name="T12" fmla="*/ 2147483646 w 1105"/>
              <a:gd name="T13" fmla="*/ 2147483646 h 464"/>
              <a:gd name="T14" fmla="*/ 2147483646 w 1105"/>
              <a:gd name="T15" fmla="*/ 2147483646 h 464"/>
              <a:gd name="T16" fmla="*/ 2147483646 w 1105"/>
              <a:gd name="T17" fmla="*/ 2147483646 h 464"/>
              <a:gd name="T18" fmla="*/ 2147483646 w 1105"/>
              <a:gd name="T19" fmla="*/ 2147483646 h 464"/>
              <a:gd name="T20" fmla="*/ 2147483646 w 1105"/>
              <a:gd name="T21" fmla="*/ 2147483646 h 464"/>
              <a:gd name="T22" fmla="*/ 2147483646 w 1105"/>
              <a:gd name="T23" fmla="*/ 2147483646 h 464"/>
              <a:gd name="T24" fmla="*/ 2147483646 w 1105"/>
              <a:gd name="T25" fmla="*/ 2147483646 h 464"/>
              <a:gd name="T26" fmla="*/ 2147483646 w 1105"/>
              <a:gd name="T27" fmla="*/ 2147483646 h 464"/>
              <a:gd name="T28" fmla="*/ 2147483646 w 1105"/>
              <a:gd name="T29" fmla="*/ 2147483646 h 464"/>
              <a:gd name="T30" fmla="*/ 2147483646 w 1105"/>
              <a:gd name="T31" fmla="*/ 2147483646 h 464"/>
              <a:gd name="T32" fmla="*/ 2147483646 w 1105"/>
              <a:gd name="T33" fmla="*/ 2147483646 h 464"/>
              <a:gd name="T34" fmla="*/ 2147483646 w 1105"/>
              <a:gd name="T35" fmla="*/ 2147483646 h 464"/>
              <a:gd name="T36" fmla="*/ 2147483646 w 1105"/>
              <a:gd name="T37" fmla="*/ 2147483646 h 464"/>
              <a:gd name="T38" fmla="*/ 2147483646 w 1105"/>
              <a:gd name="T39" fmla="*/ 2147483646 h 464"/>
              <a:gd name="T40" fmla="*/ 2147483646 w 1105"/>
              <a:gd name="T41" fmla="*/ 2147483646 h 464"/>
              <a:gd name="T42" fmla="*/ 2147483646 w 1105"/>
              <a:gd name="T43" fmla="*/ 2147483646 h 464"/>
              <a:gd name="T44" fmla="*/ 2147483646 w 1105"/>
              <a:gd name="T45" fmla="*/ 2147483646 h 464"/>
              <a:gd name="T46" fmla="*/ 2147483646 w 1105"/>
              <a:gd name="T47" fmla="*/ 2147483646 h 464"/>
              <a:gd name="T48" fmla="*/ 2147483646 w 1105"/>
              <a:gd name="T49" fmla="*/ 2147483646 h 464"/>
              <a:gd name="T50" fmla="*/ 2147483646 w 1105"/>
              <a:gd name="T51" fmla="*/ 2147483646 h 464"/>
              <a:gd name="T52" fmla="*/ 2147483646 w 1105"/>
              <a:gd name="T53" fmla="*/ 2147483646 h 464"/>
              <a:gd name="T54" fmla="*/ 2147483646 w 1105"/>
              <a:gd name="T55" fmla="*/ 2147483646 h 464"/>
              <a:gd name="T56" fmla="*/ 2147483646 w 1105"/>
              <a:gd name="T57" fmla="*/ 2147483646 h 464"/>
              <a:gd name="T58" fmla="*/ 2147483646 w 1105"/>
              <a:gd name="T59" fmla="*/ 2147483646 h 464"/>
              <a:gd name="T60" fmla="*/ 2147483646 w 1105"/>
              <a:gd name="T61" fmla="*/ 2147483646 h 464"/>
              <a:gd name="T62" fmla="*/ 2147483646 w 1105"/>
              <a:gd name="T63" fmla="*/ 2147483646 h 464"/>
              <a:gd name="T64" fmla="*/ 2147483646 w 1105"/>
              <a:gd name="T65" fmla="*/ 2147483646 h 464"/>
              <a:gd name="T66" fmla="*/ 2147483646 w 1105"/>
              <a:gd name="T67" fmla="*/ 2147483646 h 464"/>
              <a:gd name="T68" fmla="*/ 2147483646 w 1105"/>
              <a:gd name="T69" fmla="*/ 2147483646 h 464"/>
              <a:gd name="T70" fmla="*/ 2147483646 w 1105"/>
              <a:gd name="T71" fmla="*/ 2147483646 h 464"/>
              <a:gd name="T72" fmla="*/ 2147483646 w 1105"/>
              <a:gd name="T73" fmla="*/ 2147483646 h 464"/>
              <a:gd name="T74" fmla="*/ 2147483646 w 1105"/>
              <a:gd name="T75" fmla="*/ 2147483646 h 464"/>
              <a:gd name="T76" fmla="*/ 2147483646 w 1105"/>
              <a:gd name="T77" fmla="*/ 2147483646 h 464"/>
              <a:gd name="T78" fmla="*/ 2147483646 w 1105"/>
              <a:gd name="T79" fmla="*/ 2147483646 h 464"/>
              <a:gd name="T80" fmla="*/ 2147483646 w 1105"/>
              <a:gd name="T81" fmla="*/ 2147483646 h 464"/>
              <a:gd name="T82" fmla="*/ 2147483646 w 1105"/>
              <a:gd name="T83" fmla="*/ 2147483646 h 464"/>
              <a:gd name="T84" fmla="*/ 2147483646 w 1105"/>
              <a:gd name="T85" fmla="*/ 2147483646 h 464"/>
              <a:gd name="T86" fmla="*/ 2147483646 w 1105"/>
              <a:gd name="T87" fmla="*/ 2147483646 h 464"/>
              <a:gd name="T88" fmla="*/ 2147483646 w 1105"/>
              <a:gd name="T89" fmla="*/ 2147483646 h 464"/>
              <a:gd name="T90" fmla="*/ 2147483646 w 1105"/>
              <a:gd name="T91" fmla="*/ 2147483646 h 464"/>
              <a:gd name="T92" fmla="*/ 2147483646 w 1105"/>
              <a:gd name="T93" fmla="*/ 2147483646 h 464"/>
              <a:gd name="T94" fmla="*/ 2147483646 w 1105"/>
              <a:gd name="T95" fmla="*/ 2147483646 h 464"/>
              <a:gd name="T96" fmla="*/ 2147483646 w 1105"/>
              <a:gd name="T97" fmla="*/ 2147483646 h 464"/>
              <a:gd name="T98" fmla="*/ 2147483646 w 1105"/>
              <a:gd name="T99" fmla="*/ 2147483646 h 464"/>
              <a:gd name="T100" fmla="*/ 2147483646 w 1105"/>
              <a:gd name="T101" fmla="*/ 0 h 464"/>
              <a:gd name="T102" fmla="*/ 2147483646 w 1105"/>
              <a:gd name="T103" fmla="*/ 2147483646 h 464"/>
              <a:gd name="T104" fmla="*/ 2147483646 w 1105"/>
              <a:gd name="T105" fmla="*/ 2147483646 h 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05" h="464">
                <a:moveTo>
                  <a:pt x="150" y="121"/>
                </a:moveTo>
                <a:lnTo>
                  <a:pt x="139" y="135"/>
                </a:lnTo>
                <a:lnTo>
                  <a:pt x="123" y="139"/>
                </a:lnTo>
                <a:lnTo>
                  <a:pt x="107" y="144"/>
                </a:lnTo>
                <a:lnTo>
                  <a:pt x="93" y="153"/>
                </a:lnTo>
                <a:lnTo>
                  <a:pt x="77" y="157"/>
                </a:lnTo>
                <a:lnTo>
                  <a:pt x="63" y="162"/>
                </a:lnTo>
                <a:lnTo>
                  <a:pt x="47" y="171"/>
                </a:lnTo>
                <a:lnTo>
                  <a:pt x="31" y="176"/>
                </a:lnTo>
                <a:lnTo>
                  <a:pt x="15" y="181"/>
                </a:lnTo>
                <a:lnTo>
                  <a:pt x="0" y="190"/>
                </a:lnTo>
                <a:lnTo>
                  <a:pt x="0" y="203"/>
                </a:lnTo>
                <a:lnTo>
                  <a:pt x="4" y="218"/>
                </a:lnTo>
                <a:lnTo>
                  <a:pt x="31" y="236"/>
                </a:lnTo>
                <a:lnTo>
                  <a:pt x="20" y="246"/>
                </a:lnTo>
                <a:lnTo>
                  <a:pt x="20" y="260"/>
                </a:lnTo>
                <a:lnTo>
                  <a:pt x="20" y="273"/>
                </a:lnTo>
                <a:lnTo>
                  <a:pt x="20" y="287"/>
                </a:lnTo>
                <a:lnTo>
                  <a:pt x="31" y="301"/>
                </a:lnTo>
                <a:lnTo>
                  <a:pt x="41" y="319"/>
                </a:lnTo>
                <a:lnTo>
                  <a:pt x="20" y="329"/>
                </a:lnTo>
                <a:lnTo>
                  <a:pt x="20" y="343"/>
                </a:lnTo>
                <a:lnTo>
                  <a:pt x="26" y="357"/>
                </a:lnTo>
                <a:lnTo>
                  <a:pt x="26" y="371"/>
                </a:lnTo>
                <a:lnTo>
                  <a:pt x="26" y="384"/>
                </a:lnTo>
                <a:lnTo>
                  <a:pt x="41" y="389"/>
                </a:lnTo>
                <a:lnTo>
                  <a:pt x="56" y="398"/>
                </a:lnTo>
                <a:lnTo>
                  <a:pt x="71" y="398"/>
                </a:lnTo>
                <a:lnTo>
                  <a:pt x="87" y="398"/>
                </a:lnTo>
                <a:lnTo>
                  <a:pt x="102" y="398"/>
                </a:lnTo>
                <a:lnTo>
                  <a:pt x="123" y="403"/>
                </a:lnTo>
                <a:lnTo>
                  <a:pt x="139" y="408"/>
                </a:lnTo>
                <a:lnTo>
                  <a:pt x="150" y="422"/>
                </a:lnTo>
                <a:lnTo>
                  <a:pt x="165" y="435"/>
                </a:lnTo>
                <a:lnTo>
                  <a:pt x="181" y="440"/>
                </a:lnTo>
                <a:lnTo>
                  <a:pt x="197" y="444"/>
                </a:lnTo>
                <a:lnTo>
                  <a:pt x="211" y="444"/>
                </a:lnTo>
                <a:lnTo>
                  <a:pt x="227" y="454"/>
                </a:lnTo>
                <a:lnTo>
                  <a:pt x="247" y="459"/>
                </a:lnTo>
                <a:lnTo>
                  <a:pt x="263" y="463"/>
                </a:lnTo>
                <a:lnTo>
                  <a:pt x="284" y="463"/>
                </a:lnTo>
                <a:lnTo>
                  <a:pt x="345" y="463"/>
                </a:lnTo>
                <a:lnTo>
                  <a:pt x="361" y="463"/>
                </a:lnTo>
                <a:lnTo>
                  <a:pt x="382" y="463"/>
                </a:lnTo>
                <a:lnTo>
                  <a:pt x="402" y="459"/>
                </a:lnTo>
                <a:lnTo>
                  <a:pt x="418" y="454"/>
                </a:lnTo>
                <a:lnTo>
                  <a:pt x="433" y="449"/>
                </a:lnTo>
                <a:lnTo>
                  <a:pt x="444" y="431"/>
                </a:lnTo>
                <a:lnTo>
                  <a:pt x="459" y="412"/>
                </a:lnTo>
                <a:lnTo>
                  <a:pt x="484" y="408"/>
                </a:lnTo>
                <a:lnTo>
                  <a:pt x="505" y="398"/>
                </a:lnTo>
                <a:lnTo>
                  <a:pt x="525" y="394"/>
                </a:lnTo>
                <a:lnTo>
                  <a:pt x="547" y="379"/>
                </a:lnTo>
                <a:lnTo>
                  <a:pt x="567" y="366"/>
                </a:lnTo>
                <a:lnTo>
                  <a:pt x="583" y="357"/>
                </a:lnTo>
                <a:lnTo>
                  <a:pt x="599" y="347"/>
                </a:lnTo>
                <a:lnTo>
                  <a:pt x="619" y="338"/>
                </a:lnTo>
                <a:lnTo>
                  <a:pt x="639" y="329"/>
                </a:lnTo>
                <a:lnTo>
                  <a:pt x="659" y="319"/>
                </a:lnTo>
                <a:lnTo>
                  <a:pt x="675" y="315"/>
                </a:lnTo>
                <a:lnTo>
                  <a:pt x="691" y="311"/>
                </a:lnTo>
                <a:lnTo>
                  <a:pt x="713" y="301"/>
                </a:lnTo>
                <a:lnTo>
                  <a:pt x="733" y="292"/>
                </a:lnTo>
                <a:lnTo>
                  <a:pt x="753" y="292"/>
                </a:lnTo>
                <a:lnTo>
                  <a:pt x="773" y="283"/>
                </a:lnTo>
                <a:lnTo>
                  <a:pt x="789" y="283"/>
                </a:lnTo>
                <a:lnTo>
                  <a:pt x="804" y="283"/>
                </a:lnTo>
                <a:lnTo>
                  <a:pt x="820" y="287"/>
                </a:lnTo>
                <a:lnTo>
                  <a:pt x="836" y="292"/>
                </a:lnTo>
                <a:lnTo>
                  <a:pt x="856" y="292"/>
                </a:lnTo>
                <a:lnTo>
                  <a:pt x="872" y="297"/>
                </a:lnTo>
                <a:lnTo>
                  <a:pt x="888" y="297"/>
                </a:lnTo>
                <a:lnTo>
                  <a:pt x="907" y="297"/>
                </a:lnTo>
                <a:lnTo>
                  <a:pt x="923" y="292"/>
                </a:lnTo>
                <a:lnTo>
                  <a:pt x="938" y="292"/>
                </a:lnTo>
                <a:lnTo>
                  <a:pt x="954" y="292"/>
                </a:lnTo>
                <a:lnTo>
                  <a:pt x="970" y="283"/>
                </a:lnTo>
                <a:lnTo>
                  <a:pt x="985" y="283"/>
                </a:lnTo>
                <a:lnTo>
                  <a:pt x="1001" y="268"/>
                </a:lnTo>
                <a:lnTo>
                  <a:pt x="1022" y="264"/>
                </a:lnTo>
                <a:lnTo>
                  <a:pt x="1041" y="260"/>
                </a:lnTo>
                <a:lnTo>
                  <a:pt x="1041" y="246"/>
                </a:lnTo>
                <a:lnTo>
                  <a:pt x="1052" y="232"/>
                </a:lnTo>
                <a:lnTo>
                  <a:pt x="1068" y="227"/>
                </a:lnTo>
                <a:lnTo>
                  <a:pt x="1083" y="227"/>
                </a:lnTo>
                <a:lnTo>
                  <a:pt x="1104" y="203"/>
                </a:lnTo>
                <a:lnTo>
                  <a:pt x="1093" y="190"/>
                </a:lnTo>
                <a:lnTo>
                  <a:pt x="1104" y="176"/>
                </a:lnTo>
                <a:lnTo>
                  <a:pt x="1104" y="162"/>
                </a:lnTo>
                <a:lnTo>
                  <a:pt x="1099" y="148"/>
                </a:lnTo>
                <a:lnTo>
                  <a:pt x="1093" y="144"/>
                </a:lnTo>
                <a:lnTo>
                  <a:pt x="1104" y="121"/>
                </a:lnTo>
                <a:lnTo>
                  <a:pt x="1099" y="106"/>
                </a:lnTo>
                <a:lnTo>
                  <a:pt x="1099" y="92"/>
                </a:lnTo>
                <a:lnTo>
                  <a:pt x="1093" y="84"/>
                </a:lnTo>
                <a:lnTo>
                  <a:pt x="1099" y="65"/>
                </a:lnTo>
                <a:lnTo>
                  <a:pt x="1083" y="60"/>
                </a:lnTo>
                <a:lnTo>
                  <a:pt x="1104" y="37"/>
                </a:lnTo>
                <a:lnTo>
                  <a:pt x="1099" y="24"/>
                </a:lnTo>
                <a:lnTo>
                  <a:pt x="1093" y="10"/>
                </a:lnTo>
                <a:lnTo>
                  <a:pt x="1077" y="5"/>
                </a:lnTo>
                <a:lnTo>
                  <a:pt x="1057" y="0"/>
                </a:lnTo>
                <a:lnTo>
                  <a:pt x="1036" y="10"/>
                </a:lnTo>
                <a:lnTo>
                  <a:pt x="1022" y="14"/>
                </a:lnTo>
                <a:lnTo>
                  <a:pt x="1011" y="28"/>
                </a:lnTo>
                <a:lnTo>
                  <a:pt x="150" y="121"/>
                </a:lnTo>
              </a:path>
            </a:pathLst>
          </a:custGeom>
          <a:solidFill>
            <a:srgbClr val="CECEC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1" name="Rectangle 4">
            <a:extLst>
              <a:ext uri="{FF2B5EF4-FFF2-40B4-BE49-F238E27FC236}">
                <a16:creationId xmlns:a16="http://schemas.microsoft.com/office/drawing/2014/main" id="{50DFBBA4-12D7-8847-88F9-8807EA9C9D56}"/>
              </a:ext>
            </a:extLst>
          </p:cNvPr>
          <p:cNvSpPr>
            <a:spLocks noChangeArrowheads="1"/>
          </p:cNvSpPr>
          <p:nvPr/>
        </p:nvSpPr>
        <p:spPr bwMode="auto">
          <a:xfrm>
            <a:off x="1130300" y="3679825"/>
            <a:ext cx="957263" cy="839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en-US" sz="2400"/>
              <a:t>Dichroic Filter</a:t>
            </a:r>
          </a:p>
        </p:txBody>
      </p:sp>
      <p:sp>
        <p:nvSpPr>
          <p:cNvPr id="58372" name="Freeform 5">
            <a:extLst>
              <a:ext uri="{FF2B5EF4-FFF2-40B4-BE49-F238E27FC236}">
                <a16:creationId xmlns:a16="http://schemas.microsoft.com/office/drawing/2014/main" id="{70B75E3E-9843-8247-AD0F-7B3A66905B59}"/>
              </a:ext>
            </a:extLst>
          </p:cNvPr>
          <p:cNvSpPr>
            <a:spLocks/>
          </p:cNvSpPr>
          <p:nvPr/>
        </p:nvSpPr>
        <p:spPr bwMode="auto">
          <a:xfrm>
            <a:off x="2884488" y="5715000"/>
            <a:ext cx="1716087" cy="635000"/>
          </a:xfrm>
          <a:custGeom>
            <a:avLst/>
            <a:gdLst>
              <a:gd name="T0" fmla="*/ 2147483646 w 1081"/>
              <a:gd name="T1" fmla="*/ 2147483646 h 400"/>
              <a:gd name="T2" fmla="*/ 2147483646 w 1081"/>
              <a:gd name="T3" fmla="*/ 2147483646 h 400"/>
              <a:gd name="T4" fmla="*/ 2147483646 w 1081"/>
              <a:gd name="T5" fmla="*/ 2147483646 h 400"/>
              <a:gd name="T6" fmla="*/ 2147483646 w 1081"/>
              <a:gd name="T7" fmla="*/ 2147483646 h 400"/>
              <a:gd name="T8" fmla="*/ 2147483646 w 1081"/>
              <a:gd name="T9" fmla="*/ 2147483646 h 400"/>
              <a:gd name="T10" fmla="*/ 2147483646 w 1081"/>
              <a:gd name="T11" fmla="*/ 2147483646 h 400"/>
              <a:gd name="T12" fmla="*/ 2147483646 w 1081"/>
              <a:gd name="T13" fmla="*/ 2147483646 h 400"/>
              <a:gd name="T14" fmla="*/ 2147483646 w 1081"/>
              <a:gd name="T15" fmla="*/ 2147483646 h 400"/>
              <a:gd name="T16" fmla="*/ 2147483646 w 1081"/>
              <a:gd name="T17" fmla="*/ 2147483646 h 400"/>
              <a:gd name="T18" fmla="*/ 2147483646 w 1081"/>
              <a:gd name="T19" fmla="*/ 2147483646 h 400"/>
              <a:gd name="T20" fmla="*/ 2147483646 w 1081"/>
              <a:gd name="T21" fmla="*/ 2147483646 h 400"/>
              <a:gd name="T22" fmla="*/ 2147483646 w 1081"/>
              <a:gd name="T23" fmla="*/ 2147483646 h 400"/>
              <a:gd name="T24" fmla="*/ 2147483646 w 1081"/>
              <a:gd name="T25" fmla="*/ 2147483646 h 400"/>
              <a:gd name="T26" fmla="*/ 2147483646 w 1081"/>
              <a:gd name="T27" fmla="*/ 0 h 400"/>
              <a:gd name="T28" fmla="*/ 2147483646 w 1081"/>
              <a:gd name="T29" fmla="*/ 0 h 400"/>
              <a:gd name="T30" fmla="*/ 2147483646 w 1081"/>
              <a:gd name="T31" fmla="*/ 2147483646 h 400"/>
              <a:gd name="T32" fmla="*/ 2147483646 w 1081"/>
              <a:gd name="T33" fmla="*/ 2147483646 h 400"/>
              <a:gd name="T34" fmla="*/ 2147483646 w 1081"/>
              <a:gd name="T35" fmla="*/ 2147483646 h 400"/>
              <a:gd name="T36" fmla="*/ 2147483646 w 1081"/>
              <a:gd name="T37" fmla="*/ 2147483646 h 400"/>
              <a:gd name="T38" fmla="*/ 2147483646 w 1081"/>
              <a:gd name="T39" fmla="*/ 2147483646 h 400"/>
              <a:gd name="T40" fmla="*/ 2147483646 w 1081"/>
              <a:gd name="T41" fmla="*/ 2147483646 h 400"/>
              <a:gd name="T42" fmla="*/ 2147483646 w 1081"/>
              <a:gd name="T43" fmla="*/ 2147483646 h 400"/>
              <a:gd name="T44" fmla="*/ 2147483646 w 1081"/>
              <a:gd name="T45" fmla="*/ 2147483646 h 400"/>
              <a:gd name="T46" fmla="*/ 2147483646 w 1081"/>
              <a:gd name="T47" fmla="*/ 2147483646 h 400"/>
              <a:gd name="T48" fmla="*/ 2147483646 w 1081"/>
              <a:gd name="T49" fmla="*/ 2147483646 h 400"/>
              <a:gd name="T50" fmla="*/ 2147483646 w 1081"/>
              <a:gd name="T51" fmla="*/ 2147483646 h 400"/>
              <a:gd name="T52" fmla="*/ 2147483646 w 1081"/>
              <a:gd name="T53" fmla="*/ 2147483646 h 400"/>
              <a:gd name="T54" fmla="*/ 2147483646 w 1081"/>
              <a:gd name="T55" fmla="*/ 2147483646 h 400"/>
              <a:gd name="T56" fmla="*/ 2147483646 w 1081"/>
              <a:gd name="T57" fmla="*/ 2147483646 h 400"/>
              <a:gd name="T58" fmla="*/ 2147483646 w 1081"/>
              <a:gd name="T59" fmla="*/ 2147483646 h 400"/>
              <a:gd name="T60" fmla="*/ 2147483646 w 1081"/>
              <a:gd name="T61" fmla="*/ 2147483646 h 400"/>
              <a:gd name="T62" fmla="*/ 2147483646 w 1081"/>
              <a:gd name="T63" fmla="*/ 2147483646 h 400"/>
              <a:gd name="T64" fmla="*/ 2147483646 w 1081"/>
              <a:gd name="T65" fmla="*/ 2147483646 h 400"/>
              <a:gd name="T66" fmla="*/ 2147483646 w 1081"/>
              <a:gd name="T67" fmla="*/ 2147483646 h 400"/>
              <a:gd name="T68" fmla="*/ 2147483646 w 1081"/>
              <a:gd name="T69" fmla="*/ 2147483646 h 400"/>
              <a:gd name="T70" fmla="*/ 2147483646 w 1081"/>
              <a:gd name="T71" fmla="*/ 2147483646 h 400"/>
              <a:gd name="T72" fmla="*/ 2147483646 w 1081"/>
              <a:gd name="T73" fmla="*/ 2147483646 h 400"/>
              <a:gd name="T74" fmla="*/ 2147483646 w 1081"/>
              <a:gd name="T75" fmla="*/ 2147483646 h 400"/>
              <a:gd name="T76" fmla="*/ 2147483646 w 1081"/>
              <a:gd name="T77" fmla="*/ 2147483646 h 400"/>
              <a:gd name="T78" fmla="*/ 2147483646 w 1081"/>
              <a:gd name="T79" fmla="*/ 2147483646 h 400"/>
              <a:gd name="T80" fmla="*/ 2147483646 w 1081"/>
              <a:gd name="T81" fmla="*/ 2147483646 h 400"/>
              <a:gd name="T82" fmla="*/ 2147483646 w 1081"/>
              <a:gd name="T83" fmla="*/ 2147483646 h 400"/>
              <a:gd name="T84" fmla="*/ 2147483646 w 1081"/>
              <a:gd name="T85" fmla="*/ 2147483646 h 400"/>
              <a:gd name="T86" fmla="*/ 2147483646 w 1081"/>
              <a:gd name="T87" fmla="*/ 2147483646 h 400"/>
              <a:gd name="T88" fmla="*/ 2147483646 w 1081"/>
              <a:gd name="T89" fmla="*/ 2147483646 h 400"/>
              <a:gd name="T90" fmla="*/ 2147483646 w 1081"/>
              <a:gd name="T91" fmla="*/ 2147483646 h 400"/>
              <a:gd name="T92" fmla="*/ 2147483646 w 1081"/>
              <a:gd name="T93" fmla="*/ 2147483646 h 400"/>
              <a:gd name="T94" fmla="*/ 2147483646 w 1081"/>
              <a:gd name="T95" fmla="*/ 2147483646 h 400"/>
              <a:gd name="T96" fmla="*/ 2147483646 w 1081"/>
              <a:gd name="T97" fmla="*/ 2147483646 h 400"/>
              <a:gd name="T98" fmla="*/ 2147483646 w 1081"/>
              <a:gd name="T99" fmla="*/ 2147483646 h 400"/>
              <a:gd name="T100" fmla="*/ 0 w 1081"/>
              <a:gd name="T101" fmla="*/ 2147483646 h 400"/>
              <a:gd name="T102" fmla="*/ 2147483646 w 1081"/>
              <a:gd name="T103" fmla="*/ 2147483646 h 400"/>
              <a:gd name="T104" fmla="*/ 2147483646 w 1081"/>
              <a:gd name="T105" fmla="*/ 2147483646 h 400"/>
              <a:gd name="T106" fmla="*/ 2147483646 w 1081"/>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1" h="400">
                <a:moveTo>
                  <a:pt x="182" y="195"/>
                </a:moveTo>
                <a:lnTo>
                  <a:pt x="133" y="195"/>
                </a:lnTo>
                <a:lnTo>
                  <a:pt x="133" y="168"/>
                </a:lnTo>
                <a:lnTo>
                  <a:pt x="182" y="151"/>
                </a:lnTo>
                <a:lnTo>
                  <a:pt x="216" y="124"/>
                </a:lnTo>
                <a:lnTo>
                  <a:pt x="282" y="124"/>
                </a:lnTo>
                <a:lnTo>
                  <a:pt x="333" y="124"/>
                </a:lnTo>
                <a:lnTo>
                  <a:pt x="381" y="124"/>
                </a:lnTo>
                <a:lnTo>
                  <a:pt x="449" y="124"/>
                </a:lnTo>
                <a:lnTo>
                  <a:pt x="465" y="98"/>
                </a:lnTo>
                <a:lnTo>
                  <a:pt x="515" y="80"/>
                </a:lnTo>
                <a:lnTo>
                  <a:pt x="548" y="54"/>
                </a:lnTo>
                <a:lnTo>
                  <a:pt x="565" y="27"/>
                </a:lnTo>
                <a:lnTo>
                  <a:pt x="565" y="0"/>
                </a:lnTo>
                <a:lnTo>
                  <a:pt x="732" y="0"/>
                </a:lnTo>
                <a:lnTo>
                  <a:pt x="898" y="10"/>
                </a:lnTo>
                <a:lnTo>
                  <a:pt x="964" y="18"/>
                </a:lnTo>
                <a:lnTo>
                  <a:pt x="1014" y="27"/>
                </a:lnTo>
                <a:lnTo>
                  <a:pt x="1063" y="36"/>
                </a:lnTo>
                <a:lnTo>
                  <a:pt x="1080" y="71"/>
                </a:lnTo>
                <a:lnTo>
                  <a:pt x="1030" y="88"/>
                </a:lnTo>
                <a:lnTo>
                  <a:pt x="1014" y="115"/>
                </a:lnTo>
                <a:lnTo>
                  <a:pt x="1014" y="142"/>
                </a:lnTo>
                <a:lnTo>
                  <a:pt x="964" y="151"/>
                </a:lnTo>
                <a:lnTo>
                  <a:pt x="881" y="151"/>
                </a:lnTo>
                <a:lnTo>
                  <a:pt x="831" y="161"/>
                </a:lnTo>
                <a:lnTo>
                  <a:pt x="898" y="161"/>
                </a:lnTo>
                <a:lnTo>
                  <a:pt x="848" y="161"/>
                </a:lnTo>
                <a:lnTo>
                  <a:pt x="780" y="161"/>
                </a:lnTo>
                <a:lnTo>
                  <a:pt x="732" y="161"/>
                </a:lnTo>
                <a:lnTo>
                  <a:pt x="732" y="187"/>
                </a:lnTo>
                <a:lnTo>
                  <a:pt x="732" y="212"/>
                </a:lnTo>
                <a:lnTo>
                  <a:pt x="699" y="248"/>
                </a:lnTo>
                <a:lnTo>
                  <a:pt x="615" y="266"/>
                </a:lnTo>
                <a:lnTo>
                  <a:pt x="548" y="275"/>
                </a:lnTo>
                <a:lnTo>
                  <a:pt x="532" y="302"/>
                </a:lnTo>
                <a:lnTo>
                  <a:pt x="548" y="336"/>
                </a:lnTo>
                <a:lnTo>
                  <a:pt x="581" y="373"/>
                </a:lnTo>
                <a:lnTo>
                  <a:pt x="565" y="399"/>
                </a:lnTo>
                <a:lnTo>
                  <a:pt x="515" y="399"/>
                </a:lnTo>
                <a:lnTo>
                  <a:pt x="449" y="399"/>
                </a:lnTo>
                <a:lnTo>
                  <a:pt x="399" y="399"/>
                </a:lnTo>
                <a:lnTo>
                  <a:pt x="315" y="382"/>
                </a:lnTo>
                <a:lnTo>
                  <a:pt x="249" y="373"/>
                </a:lnTo>
                <a:lnTo>
                  <a:pt x="199" y="373"/>
                </a:lnTo>
                <a:lnTo>
                  <a:pt x="166" y="346"/>
                </a:lnTo>
                <a:lnTo>
                  <a:pt x="149" y="311"/>
                </a:lnTo>
                <a:lnTo>
                  <a:pt x="166" y="285"/>
                </a:lnTo>
                <a:lnTo>
                  <a:pt x="100"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3" name="Freeform 6">
            <a:extLst>
              <a:ext uri="{FF2B5EF4-FFF2-40B4-BE49-F238E27FC236}">
                <a16:creationId xmlns:a16="http://schemas.microsoft.com/office/drawing/2014/main" id="{1B8F4172-AF2F-C74C-B805-E66B43B444A1}"/>
              </a:ext>
            </a:extLst>
          </p:cNvPr>
          <p:cNvSpPr>
            <a:spLocks/>
          </p:cNvSpPr>
          <p:nvPr/>
        </p:nvSpPr>
        <p:spPr bwMode="auto">
          <a:xfrm>
            <a:off x="2884488" y="5661025"/>
            <a:ext cx="1716087" cy="635000"/>
          </a:xfrm>
          <a:custGeom>
            <a:avLst/>
            <a:gdLst>
              <a:gd name="T0" fmla="*/ 2147483646 w 1081"/>
              <a:gd name="T1" fmla="*/ 2147483646 h 400"/>
              <a:gd name="T2" fmla="*/ 2147483646 w 1081"/>
              <a:gd name="T3" fmla="*/ 2147483646 h 400"/>
              <a:gd name="T4" fmla="*/ 2147483646 w 1081"/>
              <a:gd name="T5" fmla="*/ 2147483646 h 400"/>
              <a:gd name="T6" fmla="*/ 2147483646 w 1081"/>
              <a:gd name="T7" fmla="*/ 2147483646 h 400"/>
              <a:gd name="T8" fmla="*/ 2147483646 w 1081"/>
              <a:gd name="T9" fmla="*/ 2147483646 h 400"/>
              <a:gd name="T10" fmla="*/ 2147483646 w 1081"/>
              <a:gd name="T11" fmla="*/ 2147483646 h 400"/>
              <a:gd name="T12" fmla="*/ 2147483646 w 1081"/>
              <a:gd name="T13" fmla="*/ 2147483646 h 400"/>
              <a:gd name="T14" fmla="*/ 2147483646 w 1081"/>
              <a:gd name="T15" fmla="*/ 2147483646 h 400"/>
              <a:gd name="T16" fmla="*/ 2147483646 w 1081"/>
              <a:gd name="T17" fmla="*/ 2147483646 h 400"/>
              <a:gd name="T18" fmla="*/ 2147483646 w 1081"/>
              <a:gd name="T19" fmla="*/ 2147483646 h 400"/>
              <a:gd name="T20" fmla="*/ 2147483646 w 1081"/>
              <a:gd name="T21" fmla="*/ 2147483646 h 400"/>
              <a:gd name="T22" fmla="*/ 2147483646 w 1081"/>
              <a:gd name="T23" fmla="*/ 2147483646 h 400"/>
              <a:gd name="T24" fmla="*/ 2147483646 w 1081"/>
              <a:gd name="T25" fmla="*/ 2147483646 h 400"/>
              <a:gd name="T26" fmla="*/ 2147483646 w 1081"/>
              <a:gd name="T27" fmla="*/ 0 h 400"/>
              <a:gd name="T28" fmla="*/ 2147483646 w 1081"/>
              <a:gd name="T29" fmla="*/ 0 h 400"/>
              <a:gd name="T30" fmla="*/ 2147483646 w 1081"/>
              <a:gd name="T31" fmla="*/ 2147483646 h 400"/>
              <a:gd name="T32" fmla="*/ 2147483646 w 1081"/>
              <a:gd name="T33" fmla="*/ 2147483646 h 400"/>
              <a:gd name="T34" fmla="*/ 2147483646 w 1081"/>
              <a:gd name="T35" fmla="*/ 2147483646 h 400"/>
              <a:gd name="T36" fmla="*/ 2147483646 w 1081"/>
              <a:gd name="T37" fmla="*/ 2147483646 h 400"/>
              <a:gd name="T38" fmla="*/ 2147483646 w 1081"/>
              <a:gd name="T39" fmla="*/ 2147483646 h 400"/>
              <a:gd name="T40" fmla="*/ 2147483646 w 1081"/>
              <a:gd name="T41" fmla="*/ 2147483646 h 400"/>
              <a:gd name="T42" fmla="*/ 2147483646 w 1081"/>
              <a:gd name="T43" fmla="*/ 2147483646 h 400"/>
              <a:gd name="T44" fmla="*/ 2147483646 w 1081"/>
              <a:gd name="T45" fmla="*/ 2147483646 h 400"/>
              <a:gd name="T46" fmla="*/ 2147483646 w 1081"/>
              <a:gd name="T47" fmla="*/ 2147483646 h 400"/>
              <a:gd name="T48" fmla="*/ 2147483646 w 1081"/>
              <a:gd name="T49" fmla="*/ 2147483646 h 400"/>
              <a:gd name="T50" fmla="*/ 2147483646 w 1081"/>
              <a:gd name="T51" fmla="*/ 2147483646 h 400"/>
              <a:gd name="T52" fmla="*/ 2147483646 w 1081"/>
              <a:gd name="T53" fmla="*/ 2147483646 h 400"/>
              <a:gd name="T54" fmla="*/ 2147483646 w 1081"/>
              <a:gd name="T55" fmla="*/ 2147483646 h 400"/>
              <a:gd name="T56" fmla="*/ 2147483646 w 1081"/>
              <a:gd name="T57" fmla="*/ 2147483646 h 400"/>
              <a:gd name="T58" fmla="*/ 2147483646 w 1081"/>
              <a:gd name="T59" fmla="*/ 2147483646 h 400"/>
              <a:gd name="T60" fmla="*/ 2147483646 w 1081"/>
              <a:gd name="T61" fmla="*/ 2147483646 h 400"/>
              <a:gd name="T62" fmla="*/ 2147483646 w 1081"/>
              <a:gd name="T63" fmla="*/ 2147483646 h 400"/>
              <a:gd name="T64" fmla="*/ 2147483646 w 1081"/>
              <a:gd name="T65" fmla="*/ 2147483646 h 400"/>
              <a:gd name="T66" fmla="*/ 2147483646 w 1081"/>
              <a:gd name="T67" fmla="*/ 2147483646 h 400"/>
              <a:gd name="T68" fmla="*/ 2147483646 w 1081"/>
              <a:gd name="T69" fmla="*/ 2147483646 h 400"/>
              <a:gd name="T70" fmla="*/ 2147483646 w 1081"/>
              <a:gd name="T71" fmla="*/ 2147483646 h 400"/>
              <a:gd name="T72" fmla="*/ 2147483646 w 1081"/>
              <a:gd name="T73" fmla="*/ 2147483646 h 400"/>
              <a:gd name="T74" fmla="*/ 2147483646 w 1081"/>
              <a:gd name="T75" fmla="*/ 2147483646 h 400"/>
              <a:gd name="T76" fmla="*/ 2147483646 w 1081"/>
              <a:gd name="T77" fmla="*/ 2147483646 h 400"/>
              <a:gd name="T78" fmla="*/ 2147483646 w 1081"/>
              <a:gd name="T79" fmla="*/ 2147483646 h 400"/>
              <a:gd name="T80" fmla="*/ 2147483646 w 1081"/>
              <a:gd name="T81" fmla="*/ 2147483646 h 400"/>
              <a:gd name="T82" fmla="*/ 2147483646 w 1081"/>
              <a:gd name="T83" fmla="*/ 2147483646 h 400"/>
              <a:gd name="T84" fmla="*/ 2147483646 w 1081"/>
              <a:gd name="T85" fmla="*/ 2147483646 h 400"/>
              <a:gd name="T86" fmla="*/ 2147483646 w 1081"/>
              <a:gd name="T87" fmla="*/ 2147483646 h 400"/>
              <a:gd name="T88" fmla="*/ 2147483646 w 1081"/>
              <a:gd name="T89" fmla="*/ 2147483646 h 400"/>
              <a:gd name="T90" fmla="*/ 2147483646 w 1081"/>
              <a:gd name="T91" fmla="*/ 2147483646 h 400"/>
              <a:gd name="T92" fmla="*/ 2147483646 w 1081"/>
              <a:gd name="T93" fmla="*/ 2147483646 h 400"/>
              <a:gd name="T94" fmla="*/ 2147483646 w 1081"/>
              <a:gd name="T95" fmla="*/ 2147483646 h 400"/>
              <a:gd name="T96" fmla="*/ 2147483646 w 1081"/>
              <a:gd name="T97" fmla="*/ 2147483646 h 400"/>
              <a:gd name="T98" fmla="*/ 2147483646 w 1081"/>
              <a:gd name="T99" fmla="*/ 2147483646 h 400"/>
              <a:gd name="T100" fmla="*/ 0 w 1081"/>
              <a:gd name="T101" fmla="*/ 2147483646 h 400"/>
              <a:gd name="T102" fmla="*/ 2147483646 w 1081"/>
              <a:gd name="T103" fmla="*/ 2147483646 h 400"/>
              <a:gd name="T104" fmla="*/ 2147483646 w 1081"/>
              <a:gd name="T105" fmla="*/ 2147483646 h 400"/>
              <a:gd name="T106" fmla="*/ 2147483646 w 1081"/>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1" h="400">
                <a:moveTo>
                  <a:pt x="182" y="195"/>
                </a:moveTo>
                <a:lnTo>
                  <a:pt x="133" y="195"/>
                </a:lnTo>
                <a:lnTo>
                  <a:pt x="133" y="168"/>
                </a:lnTo>
                <a:lnTo>
                  <a:pt x="182" y="151"/>
                </a:lnTo>
                <a:lnTo>
                  <a:pt x="216" y="124"/>
                </a:lnTo>
                <a:lnTo>
                  <a:pt x="282" y="124"/>
                </a:lnTo>
                <a:lnTo>
                  <a:pt x="333" y="124"/>
                </a:lnTo>
                <a:lnTo>
                  <a:pt x="381" y="124"/>
                </a:lnTo>
                <a:lnTo>
                  <a:pt x="449" y="124"/>
                </a:lnTo>
                <a:lnTo>
                  <a:pt x="465" y="97"/>
                </a:lnTo>
                <a:lnTo>
                  <a:pt x="515" y="80"/>
                </a:lnTo>
                <a:lnTo>
                  <a:pt x="548" y="53"/>
                </a:lnTo>
                <a:lnTo>
                  <a:pt x="565" y="26"/>
                </a:lnTo>
                <a:lnTo>
                  <a:pt x="565" y="0"/>
                </a:lnTo>
                <a:lnTo>
                  <a:pt x="732" y="0"/>
                </a:lnTo>
                <a:lnTo>
                  <a:pt x="898" y="9"/>
                </a:lnTo>
                <a:lnTo>
                  <a:pt x="964" y="17"/>
                </a:lnTo>
                <a:lnTo>
                  <a:pt x="1014" y="26"/>
                </a:lnTo>
                <a:lnTo>
                  <a:pt x="1063" y="36"/>
                </a:lnTo>
                <a:lnTo>
                  <a:pt x="1080" y="70"/>
                </a:lnTo>
                <a:lnTo>
                  <a:pt x="1030" y="88"/>
                </a:lnTo>
                <a:lnTo>
                  <a:pt x="1014" y="114"/>
                </a:lnTo>
                <a:lnTo>
                  <a:pt x="1014" y="141"/>
                </a:lnTo>
                <a:lnTo>
                  <a:pt x="964" y="151"/>
                </a:lnTo>
                <a:lnTo>
                  <a:pt x="881" y="151"/>
                </a:lnTo>
                <a:lnTo>
                  <a:pt x="831" y="160"/>
                </a:lnTo>
                <a:lnTo>
                  <a:pt x="898" y="160"/>
                </a:lnTo>
                <a:lnTo>
                  <a:pt x="848" y="160"/>
                </a:lnTo>
                <a:lnTo>
                  <a:pt x="780" y="160"/>
                </a:lnTo>
                <a:lnTo>
                  <a:pt x="732" y="160"/>
                </a:lnTo>
                <a:lnTo>
                  <a:pt x="732" y="187"/>
                </a:lnTo>
                <a:lnTo>
                  <a:pt x="732" y="212"/>
                </a:lnTo>
                <a:lnTo>
                  <a:pt x="699" y="248"/>
                </a:lnTo>
                <a:lnTo>
                  <a:pt x="615" y="265"/>
                </a:lnTo>
                <a:lnTo>
                  <a:pt x="548" y="275"/>
                </a:lnTo>
                <a:lnTo>
                  <a:pt x="532" y="301"/>
                </a:lnTo>
                <a:lnTo>
                  <a:pt x="548" y="336"/>
                </a:lnTo>
                <a:lnTo>
                  <a:pt x="581" y="372"/>
                </a:lnTo>
                <a:lnTo>
                  <a:pt x="565" y="399"/>
                </a:lnTo>
                <a:lnTo>
                  <a:pt x="515" y="399"/>
                </a:lnTo>
                <a:lnTo>
                  <a:pt x="449" y="399"/>
                </a:lnTo>
                <a:lnTo>
                  <a:pt x="399" y="399"/>
                </a:lnTo>
                <a:lnTo>
                  <a:pt x="315" y="381"/>
                </a:lnTo>
                <a:lnTo>
                  <a:pt x="249" y="372"/>
                </a:lnTo>
                <a:lnTo>
                  <a:pt x="199" y="372"/>
                </a:lnTo>
                <a:lnTo>
                  <a:pt x="166" y="345"/>
                </a:lnTo>
                <a:lnTo>
                  <a:pt x="149" y="311"/>
                </a:lnTo>
                <a:lnTo>
                  <a:pt x="166" y="284"/>
                </a:lnTo>
                <a:lnTo>
                  <a:pt x="100" y="257"/>
                </a:lnTo>
                <a:lnTo>
                  <a:pt x="50" y="238"/>
                </a:lnTo>
                <a:lnTo>
                  <a:pt x="0" y="238"/>
                </a:lnTo>
                <a:lnTo>
                  <a:pt x="83" y="221"/>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4" name="Freeform 7">
            <a:extLst>
              <a:ext uri="{FF2B5EF4-FFF2-40B4-BE49-F238E27FC236}">
                <a16:creationId xmlns:a16="http://schemas.microsoft.com/office/drawing/2014/main" id="{77E6989C-81E5-D141-9E3A-80175652706D}"/>
              </a:ext>
            </a:extLst>
          </p:cNvPr>
          <p:cNvSpPr>
            <a:spLocks/>
          </p:cNvSpPr>
          <p:nvPr/>
        </p:nvSpPr>
        <p:spPr bwMode="auto">
          <a:xfrm>
            <a:off x="2867025" y="5570538"/>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5"/>
                </a:moveTo>
                <a:lnTo>
                  <a:pt x="133" y="195"/>
                </a:lnTo>
                <a:lnTo>
                  <a:pt x="133" y="168"/>
                </a:lnTo>
                <a:lnTo>
                  <a:pt x="182" y="151"/>
                </a:lnTo>
                <a:lnTo>
                  <a:pt x="215" y="124"/>
                </a:lnTo>
                <a:lnTo>
                  <a:pt x="282" y="124"/>
                </a:lnTo>
                <a:lnTo>
                  <a:pt x="331" y="124"/>
                </a:lnTo>
                <a:lnTo>
                  <a:pt x="381" y="124"/>
                </a:lnTo>
                <a:lnTo>
                  <a:pt x="447" y="124"/>
                </a:lnTo>
                <a:lnTo>
                  <a:pt x="465" y="98"/>
                </a:lnTo>
                <a:lnTo>
                  <a:pt x="515" y="80"/>
                </a:lnTo>
                <a:lnTo>
                  <a:pt x="548" y="54"/>
                </a:lnTo>
                <a:lnTo>
                  <a:pt x="564" y="27"/>
                </a:lnTo>
                <a:lnTo>
                  <a:pt x="564" y="0"/>
                </a:lnTo>
                <a:lnTo>
                  <a:pt x="730" y="0"/>
                </a:lnTo>
                <a:lnTo>
                  <a:pt x="897" y="10"/>
                </a:lnTo>
                <a:lnTo>
                  <a:pt x="963" y="18"/>
                </a:lnTo>
                <a:lnTo>
                  <a:pt x="1013" y="27"/>
                </a:lnTo>
                <a:lnTo>
                  <a:pt x="1062" y="36"/>
                </a:lnTo>
                <a:lnTo>
                  <a:pt x="1079" y="71"/>
                </a:lnTo>
                <a:lnTo>
                  <a:pt x="1029" y="88"/>
                </a:lnTo>
                <a:lnTo>
                  <a:pt x="1013" y="115"/>
                </a:lnTo>
                <a:lnTo>
                  <a:pt x="1013" y="142"/>
                </a:lnTo>
                <a:lnTo>
                  <a:pt x="963" y="151"/>
                </a:lnTo>
                <a:lnTo>
                  <a:pt x="879" y="151"/>
                </a:lnTo>
                <a:lnTo>
                  <a:pt x="829" y="160"/>
                </a:lnTo>
                <a:lnTo>
                  <a:pt x="897" y="160"/>
                </a:lnTo>
                <a:lnTo>
                  <a:pt x="846" y="160"/>
                </a:lnTo>
                <a:lnTo>
                  <a:pt x="780" y="160"/>
                </a:lnTo>
                <a:lnTo>
                  <a:pt x="730" y="160"/>
                </a:lnTo>
                <a:lnTo>
                  <a:pt x="730" y="187"/>
                </a:lnTo>
                <a:lnTo>
                  <a:pt x="730" y="212"/>
                </a:lnTo>
                <a:lnTo>
                  <a:pt x="697" y="248"/>
                </a:lnTo>
                <a:lnTo>
                  <a:pt x="614" y="266"/>
                </a:lnTo>
                <a:lnTo>
                  <a:pt x="548" y="275"/>
                </a:lnTo>
                <a:lnTo>
                  <a:pt x="531" y="302"/>
                </a:lnTo>
                <a:lnTo>
                  <a:pt x="548" y="336"/>
                </a:lnTo>
                <a:lnTo>
                  <a:pt x="581" y="372"/>
                </a:lnTo>
                <a:lnTo>
                  <a:pt x="564" y="399"/>
                </a:lnTo>
                <a:lnTo>
                  <a:pt x="515" y="399"/>
                </a:lnTo>
                <a:lnTo>
                  <a:pt x="447" y="399"/>
                </a:lnTo>
                <a:lnTo>
                  <a:pt x="399" y="399"/>
                </a:lnTo>
                <a:lnTo>
                  <a:pt x="315" y="382"/>
                </a:lnTo>
                <a:lnTo>
                  <a:pt x="249" y="372"/>
                </a:lnTo>
                <a:lnTo>
                  <a:pt x="199" y="372"/>
                </a:lnTo>
                <a:lnTo>
                  <a:pt x="166" y="346"/>
                </a:lnTo>
                <a:lnTo>
                  <a:pt x="149" y="311"/>
                </a:lnTo>
                <a:lnTo>
                  <a:pt x="166" y="284"/>
                </a:lnTo>
                <a:lnTo>
                  <a:pt x="99"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5" name="Line 8">
            <a:extLst>
              <a:ext uri="{FF2B5EF4-FFF2-40B4-BE49-F238E27FC236}">
                <a16:creationId xmlns:a16="http://schemas.microsoft.com/office/drawing/2014/main" id="{44002804-2695-124E-9C59-4083984ED127}"/>
              </a:ext>
            </a:extLst>
          </p:cNvPr>
          <p:cNvSpPr>
            <a:spLocks noChangeShapeType="1"/>
          </p:cNvSpPr>
          <p:nvPr/>
        </p:nvSpPr>
        <p:spPr bwMode="auto">
          <a:xfrm>
            <a:off x="2535238" y="6115050"/>
            <a:ext cx="5172075" cy="0"/>
          </a:xfrm>
          <a:prstGeom prst="line">
            <a:avLst/>
          </a:prstGeom>
          <a:noFill/>
          <a:ln w="25399">
            <a:solidFill>
              <a:srgbClr val="00AE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6" name="Freeform 9">
            <a:extLst>
              <a:ext uri="{FF2B5EF4-FFF2-40B4-BE49-F238E27FC236}">
                <a16:creationId xmlns:a16="http://schemas.microsoft.com/office/drawing/2014/main" id="{D21B1048-77B5-6947-B449-2B5ED815EB23}"/>
              </a:ext>
            </a:extLst>
          </p:cNvPr>
          <p:cNvSpPr>
            <a:spLocks/>
          </p:cNvSpPr>
          <p:nvPr/>
        </p:nvSpPr>
        <p:spPr bwMode="auto">
          <a:xfrm>
            <a:off x="2867025" y="5551488"/>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4"/>
                </a:moveTo>
                <a:lnTo>
                  <a:pt x="133" y="194"/>
                </a:lnTo>
                <a:lnTo>
                  <a:pt x="133" y="168"/>
                </a:lnTo>
                <a:lnTo>
                  <a:pt x="182" y="150"/>
                </a:lnTo>
                <a:lnTo>
                  <a:pt x="215" y="124"/>
                </a:lnTo>
                <a:lnTo>
                  <a:pt x="282" y="124"/>
                </a:lnTo>
                <a:lnTo>
                  <a:pt x="331" y="124"/>
                </a:lnTo>
                <a:lnTo>
                  <a:pt x="381" y="124"/>
                </a:lnTo>
                <a:lnTo>
                  <a:pt x="447" y="124"/>
                </a:lnTo>
                <a:lnTo>
                  <a:pt x="465" y="97"/>
                </a:lnTo>
                <a:lnTo>
                  <a:pt x="515" y="80"/>
                </a:lnTo>
                <a:lnTo>
                  <a:pt x="548" y="53"/>
                </a:lnTo>
                <a:lnTo>
                  <a:pt x="564" y="26"/>
                </a:lnTo>
                <a:lnTo>
                  <a:pt x="564" y="0"/>
                </a:lnTo>
                <a:lnTo>
                  <a:pt x="730" y="0"/>
                </a:lnTo>
                <a:lnTo>
                  <a:pt x="897" y="9"/>
                </a:lnTo>
                <a:lnTo>
                  <a:pt x="963" y="17"/>
                </a:lnTo>
                <a:lnTo>
                  <a:pt x="1013" y="26"/>
                </a:lnTo>
                <a:lnTo>
                  <a:pt x="1062" y="36"/>
                </a:lnTo>
                <a:lnTo>
                  <a:pt x="1079" y="70"/>
                </a:lnTo>
                <a:lnTo>
                  <a:pt x="1029" y="88"/>
                </a:lnTo>
                <a:lnTo>
                  <a:pt x="1013" y="114"/>
                </a:lnTo>
                <a:lnTo>
                  <a:pt x="1013" y="141"/>
                </a:lnTo>
                <a:lnTo>
                  <a:pt x="963" y="150"/>
                </a:lnTo>
                <a:lnTo>
                  <a:pt x="879" y="150"/>
                </a:lnTo>
                <a:lnTo>
                  <a:pt x="829" y="160"/>
                </a:lnTo>
                <a:lnTo>
                  <a:pt x="897" y="160"/>
                </a:lnTo>
                <a:lnTo>
                  <a:pt x="846" y="160"/>
                </a:lnTo>
                <a:lnTo>
                  <a:pt x="780" y="160"/>
                </a:lnTo>
                <a:lnTo>
                  <a:pt x="730" y="160"/>
                </a:lnTo>
                <a:lnTo>
                  <a:pt x="730" y="187"/>
                </a:lnTo>
                <a:lnTo>
                  <a:pt x="730" y="212"/>
                </a:lnTo>
                <a:lnTo>
                  <a:pt x="697" y="248"/>
                </a:lnTo>
                <a:lnTo>
                  <a:pt x="614" y="265"/>
                </a:lnTo>
                <a:lnTo>
                  <a:pt x="548" y="274"/>
                </a:lnTo>
                <a:lnTo>
                  <a:pt x="531" y="301"/>
                </a:lnTo>
                <a:lnTo>
                  <a:pt x="548" y="336"/>
                </a:lnTo>
                <a:lnTo>
                  <a:pt x="581" y="372"/>
                </a:lnTo>
                <a:lnTo>
                  <a:pt x="564" y="399"/>
                </a:lnTo>
                <a:lnTo>
                  <a:pt x="515" y="399"/>
                </a:lnTo>
                <a:lnTo>
                  <a:pt x="447" y="399"/>
                </a:lnTo>
                <a:lnTo>
                  <a:pt x="399" y="399"/>
                </a:lnTo>
                <a:lnTo>
                  <a:pt x="315" y="381"/>
                </a:lnTo>
                <a:lnTo>
                  <a:pt x="249" y="372"/>
                </a:lnTo>
                <a:lnTo>
                  <a:pt x="199" y="372"/>
                </a:lnTo>
                <a:lnTo>
                  <a:pt x="166" y="345"/>
                </a:lnTo>
                <a:lnTo>
                  <a:pt x="149" y="311"/>
                </a:lnTo>
                <a:lnTo>
                  <a:pt x="166" y="284"/>
                </a:lnTo>
                <a:lnTo>
                  <a:pt x="99" y="257"/>
                </a:lnTo>
                <a:lnTo>
                  <a:pt x="50" y="238"/>
                </a:lnTo>
                <a:lnTo>
                  <a:pt x="0" y="238"/>
                </a:lnTo>
                <a:lnTo>
                  <a:pt x="83" y="221"/>
                </a:lnTo>
                <a:lnTo>
                  <a:pt x="149" y="212"/>
                </a:lnTo>
                <a:lnTo>
                  <a:pt x="182" y="194"/>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7" name="Freeform 10">
            <a:extLst>
              <a:ext uri="{FF2B5EF4-FFF2-40B4-BE49-F238E27FC236}">
                <a16:creationId xmlns:a16="http://schemas.microsoft.com/office/drawing/2014/main" id="{F6D02F38-2F46-D249-87DE-62FCF140AA03}"/>
              </a:ext>
            </a:extLst>
          </p:cNvPr>
          <p:cNvSpPr>
            <a:spLocks/>
          </p:cNvSpPr>
          <p:nvPr/>
        </p:nvSpPr>
        <p:spPr bwMode="auto">
          <a:xfrm>
            <a:off x="2867025" y="5461000"/>
            <a:ext cx="1714500" cy="635000"/>
          </a:xfrm>
          <a:custGeom>
            <a:avLst/>
            <a:gdLst>
              <a:gd name="T0" fmla="*/ 2147483646 w 1080"/>
              <a:gd name="T1" fmla="*/ 2147483646 h 400"/>
              <a:gd name="T2" fmla="*/ 2147483646 w 1080"/>
              <a:gd name="T3" fmla="*/ 2147483646 h 400"/>
              <a:gd name="T4" fmla="*/ 2147483646 w 1080"/>
              <a:gd name="T5" fmla="*/ 2147483646 h 400"/>
              <a:gd name="T6" fmla="*/ 2147483646 w 1080"/>
              <a:gd name="T7" fmla="*/ 2147483646 h 400"/>
              <a:gd name="T8" fmla="*/ 2147483646 w 1080"/>
              <a:gd name="T9" fmla="*/ 2147483646 h 400"/>
              <a:gd name="T10" fmla="*/ 2147483646 w 1080"/>
              <a:gd name="T11" fmla="*/ 2147483646 h 400"/>
              <a:gd name="T12" fmla="*/ 2147483646 w 1080"/>
              <a:gd name="T13" fmla="*/ 2147483646 h 400"/>
              <a:gd name="T14" fmla="*/ 2147483646 w 1080"/>
              <a:gd name="T15" fmla="*/ 2147483646 h 400"/>
              <a:gd name="T16" fmla="*/ 2147483646 w 1080"/>
              <a:gd name="T17" fmla="*/ 2147483646 h 400"/>
              <a:gd name="T18" fmla="*/ 2147483646 w 1080"/>
              <a:gd name="T19" fmla="*/ 2147483646 h 400"/>
              <a:gd name="T20" fmla="*/ 2147483646 w 1080"/>
              <a:gd name="T21" fmla="*/ 2147483646 h 400"/>
              <a:gd name="T22" fmla="*/ 2147483646 w 1080"/>
              <a:gd name="T23" fmla="*/ 2147483646 h 400"/>
              <a:gd name="T24" fmla="*/ 2147483646 w 1080"/>
              <a:gd name="T25" fmla="*/ 2147483646 h 400"/>
              <a:gd name="T26" fmla="*/ 2147483646 w 1080"/>
              <a:gd name="T27" fmla="*/ 0 h 400"/>
              <a:gd name="T28" fmla="*/ 2147483646 w 1080"/>
              <a:gd name="T29" fmla="*/ 0 h 400"/>
              <a:gd name="T30" fmla="*/ 2147483646 w 1080"/>
              <a:gd name="T31" fmla="*/ 2147483646 h 400"/>
              <a:gd name="T32" fmla="*/ 2147483646 w 1080"/>
              <a:gd name="T33" fmla="*/ 2147483646 h 400"/>
              <a:gd name="T34" fmla="*/ 2147483646 w 1080"/>
              <a:gd name="T35" fmla="*/ 2147483646 h 400"/>
              <a:gd name="T36" fmla="*/ 2147483646 w 1080"/>
              <a:gd name="T37" fmla="*/ 2147483646 h 400"/>
              <a:gd name="T38" fmla="*/ 2147483646 w 1080"/>
              <a:gd name="T39" fmla="*/ 2147483646 h 400"/>
              <a:gd name="T40" fmla="*/ 2147483646 w 1080"/>
              <a:gd name="T41" fmla="*/ 2147483646 h 400"/>
              <a:gd name="T42" fmla="*/ 2147483646 w 1080"/>
              <a:gd name="T43" fmla="*/ 2147483646 h 400"/>
              <a:gd name="T44" fmla="*/ 2147483646 w 1080"/>
              <a:gd name="T45" fmla="*/ 2147483646 h 400"/>
              <a:gd name="T46" fmla="*/ 2147483646 w 1080"/>
              <a:gd name="T47" fmla="*/ 2147483646 h 400"/>
              <a:gd name="T48" fmla="*/ 2147483646 w 1080"/>
              <a:gd name="T49" fmla="*/ 2147483646 h 400"/>
              <a:gd name="T50" fmla="*/ 2147483646 w 1080"/>
              <a:gd name="T51" fmla="*/ 2147483646 h 400"/>
              <a:gd name="T52" fmla="*/ 2147483646 w 1080"/>
              <a:gd name="T53" fmla="*/ 2147483646 h 400"/>
              <a:gd name="T54" fmla="*/ 2147483646 w 1080"/>
              <a:gd name="T55" fmla="*/ 2147483646 h 400"/>
              <a:gd name="T56" fmla="*/ 2147483646 w 1080"/>
              <a:gd name="T57" fmla="*/ 2147483646 h 400"/>
              <a:gd name="T58" fmla="*/ 2147483646 w 1080"/>
              <a:gd name="T59" fmla="*/ 2147483646 h 400"/>
              <a:gd name="T60" fmla="*/ 2147483646 w 1080"/>
              <a:gd name="T61" fmla="*/ 2147483646 h 400"/>
              <a:gd name="T62" fmla="*/ 2147483646 w 1080"/>
              <a:gd name="T63" fmla="*/ 2147483646 h 400"/>
              <a:gd name="T64" fmla="*/ 2147483646 w 1080"/>
              <a:gd name="T65" fmla="*/ 2147483646 h 400"/>
              <a:gd name="T66" fmla="*/ 2147483646 w 1080"/>
              <a:gd name="T67" fmla="*/ 2147483646 h 400"/>
              <a:gd name="T68" fmla="*/ 2147483646 w 1080"/>
              <a:gd name="T69" fmla="*/ 2147483646 h 400"/>
              <a:gd name="T70" fmla="*/ 2147483646 w 1080"/>
              <a:gd name="T71" fmla="*/ 2147483646 h 400"/>
              <a:gd name="T72" fmla="*/ 2147483646 w 1080"/>
              <a:gd name="T73" fmla="*/ 2147483646 h 400"/>
              <a:gd name="T74" fmla="*/ 2147483646 w 1080"/>
              <a:gd name="T75" fmla="*/ 2147483646 h 400"/>
              <a:gd name="T76" fmla="*/ 2147483646 w 1080"/>
              <a:gd name="T77" fmla="*/ 2147483646 h 400"/>
              <a:gd name="T78" fmla="*/ 2147483646 w 1080"/>
              <a:gd name="T79" fmla="*/ 2147483646 h 400"/>
              <a:gd name="T80" fmla="*/ 2147483646 w 1080"/>
              <a:gd name="T81" fmla="*/ 2147483646 h 400"/>
              <a:gd name="T82" fmla="*/ 2147483646 w 1080"/>
              <a:gd name="T83" fmla="*/ 2147483646 h 400"/>
              <a:gd name="T84" fmla="*/ 2147483646 w 1080"/>
              <a:gd name="T85" fmla="*/ 2147483646 h 400"/>
              <a:gd name="T86" fmla="*/ 2147483646 w 1080"/>
              <a:gd name="T87" fmla="*/ 2147483646 h 400"/>
              <a:gd name="T88" fmla="*/ 2147483646 w 1080"/>
              <a:gd name="T89" fmla="*/ 2147483646 h 400"/>
              <a:gd name="T90" fmla="*/ 2147483646 w 1080"/>
              <a:gd name="T91" fmla="*/ 2147483646 h 400"/>
              <a:gd name="T92" fmla="*/ 2147483646 w 1080"/>
              <a:gd name="T93" fmla="*/ 2147483646 h 400"/>
              <a:gd name="T94" fmla="*/ 2147483646 w 1080"/>
              <a:gd name="T95" fmla="*/ 2147483646 h 400"/>
              <a:gd name="T96" fmla="*/ 2147483646 w 1080"/>
              <a:gd name="T97" fmla="*/ 2147483646 h 400"/>
              <a:gd name="T98" fmla="*/ 2147483646 w 1080"/>
              <a:gd name="T99" fmla="*/ 2147483646 h 400"/>
              <a:gd name="T100" fmla="*/ 0 w 1080"/>
              <a:gd name="T101" fmla="*/ 2147483646 h 400"/>
              <a:gd name="T102" fmla="*/ 2147483646 w 1080"/>
              <a:gd name="T103" fmla="*/ 2147483646 h 400"/>
              <a:gd name="T104" fmla="*/ 2147483646 w 1080"/>
              <a:gd name="T105" fmla="*/ 2147483646 h 400"/>
              <a:gd name="T106" fmla="*/ 2147483646 w 1080"/>
              <a:gd name="T107" fmla="*/ 2147483646 h 4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0">
                <a:moveTo>
                  <a:pt x="182" y="195"/>
                </a:moveTo>
                <a:lnTo>
                  <a:pt x="133" y="195"/>
                </a:lnTo>
                <a:lnTo>
                  <a:pt x="133" y="168"/>
                </a:lnTo>
                <a:lnTo>
                  <a:pt x="182" y="151"/>
                </a:lnTo>
                <a:lnTo>
                  <a:pt x="215" y="124"/>
                </a:lnTo>
                <a:lnTo>
                  <a:pt x="282" y="124"/>
                </a:lnTo>
                <a:lnTo>
                  <a:pt x="331" y="124"/>
                </a:lnTo>
                <a:lnTo>
                  <a:pt x="381" y="124"/>
                </a:lnTo>
                <a:lnTo>
                  <a:pt x="447" y="124"/>
                </a:lnTo>
                <a:lnTo>
                  <a:pt x="465" y="98"/>
                </a:lnTo>
                <a:lnTo>
                  <a:pt x="515" y="80"/>
                </a:lnTo>
                <a:lnTo>
                  <a:pt x="548" y="54"/>
                </a:lnTo>
                <a:lnTo>
                  <a:pt x="564" y="27"/>
                </a:lnTo>
                <a:lnTo>
                  <a:pt x="564" y="0"/>
                </a:lnTo>
                <a:lnTo>
                  <a:pt x="730" y="0"/>
                </a:lnTo>
                <a:lnTo>
                  <a:pt x="897" y="10"/>
                </a:lnTo>
                <a:lnTo>
                  <a:pt x="963" y="17"/>
                </a:lnTo>
                <a:lnTo>
                  <a:pt x="1013" y="27"/>
                </a:lnTo>
                <a:lnTo>
                  <a:pt x="1062" y="36"/>
                </a:lnTo>
                <a:lnTo>
                  <a:pt x="1079" y="71"/>
                </a:lnTo>
                <a:lnTo>
                  <a:pt x="1029" y="88"/>
                </a:lnTo>
                <a:lnTo>
                  <a:pt x="1013" y="115"/>
                </a:lnTo>
                <a:lnTo>
                  <a:pt x="1013" y="141"/>
                </a:lnTo>
                <a:lnTo>
                  <a:pt x="963" y="151"/>
                </a:lnTo>
                <a:lnTo>
                  <a:pt x="879" y="151"/>
                </a:lnTo>
                <a:lnTo>
                  <a:pt x="829" y="160"/>
                </a:lnTo>
                <a:lnTo>
                  <a:pt x="897" y="160"/>
                </a:lnTo>
                <a:lnTo>
                  <a:pt x="846" y="160"/>
                </a:lnTo>
                <a:lnTo>
                  <a:pt x="780" y="160"/>
                </a:lnTo>
                <a:lnTo>
                  <a:pt x="730" y="160"/>
                </a:lnTo>
                <a:lnTo>
                  <a:pt x="730" y="187"/>
                </a:lnTo>
                <a:lnTo>
                  <a:pt x="730" y="212"/>
                </a:lnTo>
                <a:lnTo>
                  <a:pt x="697" y="248"/>
                </a:lnTo>
                <a:lnTo>
                  <a:pt x="614" y="266"/>
                </a:lnTo>
                <a:lnTo>
                  <a:pt x="548" y="275"/>
                </a:lnTo>
                <a:lnTo>
                  <a:pt x="531" y="302"/>
                </a:lnTo>
                <a:lnTo>
                  <a:pt x="548" y="336"/>
                </a:lnTo>
                <a:lnTo>
                  <a:pt x="581" y="372"/>
                </a:lnTo>
                <a:lnTo>
                  <a:pt x="564" y="399"/>
                </a:lnTo>
                <a:lnTo>
                  <a:pt x="515" y="399"/>
                </a:lnTo>
                <a:lnTo>
                  <a:pt x="447" y="399"/>
                </a:lnTo>
                <a:lnTo>
                  <a:pt x="399" y="399"/>
                </a:lnTo>
                <a:lnTo>
                  <a:pt x="315" y="382"/>
                </a:lnTo>
                <a:lnTo>
                  <a:pt x="249" y="372"/>
                </a:lnTo>
                <a:lnTo>
                  <a:pt x="199" y="372"/>
                </a:lnTo>
                <a:lnTo>
                  <a:pt x="166" y="346"/>
                </a:lnTo>
                <a:lnTo>
                  <a:pt x="149" y="311"/>
                </a:lnTo>
                <a:lnTo>
                  <a:pt x="166" y="284"/>
                </a:lnTo>
                <a:lnTo>
                  <a:pt x="99" y="258"/>
                </a:lnTo>
                <a:lnTo>
                  <a:pt x="50" y="239"/>
                </a:lnTo>
                <a:lnTo>
                  <a:pt x="0" y="239"/>
                </a:lnTo>
                <a:lnTo>
                  <a:pt x="83" y="222"/>
                </a:lnTo>
                <a:lnTo>
                  <a:pt x="149" y="212"/>
                </a:lnTo>
                <a:lnTo>
                  <a:pt x="182" y="195"/>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78" name="Line 11">
            <a:extLst>
              <a:ext uri="{FF2B5EF4-FFF2-40B4-BE49-F238E27FC236}">
                <a16:creationId xmlns:a16="http://schemas.microsoft.com/office/drawing/2014/main" id="{F9A8DF8C-02DD-4E4B-BE8E-698156234D5D}"/>
              </a:ext>
            </a:extLst>
          </p:cNvPr>
          <p:cNvSpPr>
            <a:spLocks noChangeShapeType="1"/>
          </p:cNvSpPr>
          <p:nvPr/>
        </p:nvSpPr>
        <p:spPr bwMode="auto">
          <a:xfrm>
            <a:off x="2513013" y="5946775"/>
            <a:ext cx="5170487" cy="0"/>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9" name="Freeform 12">
            <a:extLst>
              <a:ext uri="{FF2B5EF4-FFF2-40B4-BE49-F238E27FC236}">
                <a16:creationId xmlns:a16="http://schemas.microsoft.com/office/drawing/2014/main" id="{B9460115-833F-0C42-BEAF-CD8ACF2B5F99}"/>
              </a:ext>
            </a:extLst>
          </p:cNvPr>
          <p:cNvSpPr>
            <a:spLocks/>
          </p:cNvSpPr>
          <p:nvPr/>
        </p:nvSpPr>
        <p:spPr bwMode="auto">
          <a:xfrm>
            <a:off x="2867025" y="5424488"/>
            <a:ext cx="1714500" cy="636587"/>
          </a:xfrm>
          <a:custGeom>
            <a:avLst/>
            <a:gdLst>
              <a:gd name="T0" fmla="*/ 2147483646 w 1080"/>
              <a:gd name="T1" fmla="*/ 2147483646 h 401"/>
              <a:gd name="T2" fmla="*/ 2147483646 w 1080"/>
              <a:gd name="T3" fmla="*/ 2147483646 h 401"/>
              <a:gd name="T4" fmla="*/ 2147483646 w 1080"/>
              <a:gd name="T5" fmla="*/ 2147483646 h 401"/>
              <a:gd name="T6" fmla="*/ 2147483646 w 1080"/>
              <a:gd name="T7" fmla="*/ 2147483646 h 401"/>
              <a:gd name="T8" fmla="*/ 2147483646 w 1080"/>
              <a:gd name="T9" fmla="*/ 2147483646 h 401"/>
              <a:gd name="T10" fmla="*/ 2147483646 w 1080"/>
              <a:gd name="T11" fmla="*/ 2147483646 h 401"/>
              <a:gd name="T12" fmla="*/ 2147483646 w 1080"/>
              <a:gd name="T13" fmla="*/ 2147483646 h 401"/>
              <a:gd name="T14" fmla="*/ 2147483646 w 1080"/>
              <a:gd name="T15" fmla="*/ 2147483646 h 401"/>
              <a:gd name="T16" fmla="*/ 2147483646 w 1080"/>
              <a:gd name="T17" fmla="*/ 2147483646 h 401"/>
              <a:gd name="T18" fmla="*/ 2147483646 w 1080"/>
              <a:gd name="T19" fmla="*/ 2147483646 h 401"/>
              <a:gd name="T20" fmla="*/ 2147483646 w 1080"/>
              <a:gd name="T21" fmla="*/ 2147483646 h 401"/>
              <a:gd name="T22" fmla="*/ 2147483646 w 1080"/>
              <a:gd name="T23" fmla="*/ 2147483646 h 401"/>
              <a:gd name="T24" fmla="*/ 2147483646 w 1080"/>
              <a:gd name="T25" fmla="*/ 2147483646 h 401"/>
              <a:gd name="T26" fmla="*/ 2147483646 w 1080"/>
              <a:gd name="T27" fmla="*/ 0 h 401"/>
              <a:gd name="T28" fmla="*/ 2147483646 w 1080"/>
              <a:gd name="T29" fmla="*/ 0 h 401"/>
              <a:gd name="T30" fmla="*/ 2147483646 w 1080"/>
              <a:gd name="T31" fmla="*/ 2147483646 h 401"/>
              <a:gd name="T32" fmla="*/ 2147483646 w 1080"/>
              <a:gd name="T33" fmla="*/ 2147483646 h 401"/>
              <a:gd name="T34" fmla="*/ 2147483646 w 1080"/>
              <a:gd name="T35" fmla="*/ 2147483646 h 401"/>
              <a:gd name="T36" fmla="*/ 2147483646 w 1080"/>
              <a:gd name="T37" fmla="*/ 2147483646 h 401"/>
              <a:gd name="T38" fmla="*/ 2147483646 w 1080"/>
              <a:gd name="T39" fmla="*/ 2147483646 h 401"/>
              <a:gd name="T40" fmla="*/ 2147483646 w 1080"/>
              <a:gd name="T41" fmla="*/ 2147483646 h 401"/>
              <a:gd name="T42" fmla="*/ 2147483646 w 1080"/>
              <a:gd name="T43" fmla="*/ 2147483646 h 401"/>
              <a:gd name="T44" fmla="*/ 2147483646 w 1080"/>
              <a:gd name="T45" fmla="*/ 2147483646 h 401"/>
              <a:gd name="T46" fmla="*/ 2147483646 w 1080"/>
              <a:gd name="T47" fmla="*/ 2147483646 h 401"/>
              <a:gd name="T48" fmla="*/ 2147483646 w 1080"/>
              <a:gd name="T49" fmla="*/ 2147483646 h 401"/>
              <a:gd name="T50" fmla="*/ 2147483646 w 1080"/>
              <a:gd name="T51" fmla="*/ 2147483646 h 401"/>
              <a:gd name="T52" fmla="*/ 2147483646 w 1080"/>
              <a:gd name="T53" fmla="*/ 2147483646 h 401"/>
              <a:gd name="T54" fmla="*/ 2147483646 w 1080"/>
              <a:gd name="T55" fmla="*/ 2147483646 h 401"/>
              <a:gd name="T56" fmla="*/ 2147483646 w 1080"/>
              <a:gd name="T57" fmla="*/ 2147483646 h 401"/>
              <a:gd name="T58" fmla="*/ 2147483646 w 1080"/>
              <a:gd name="T59" fmla="*/ 2147483646 h 401"/>
              <a:gd name="T60" fmla="*/ 2147483646 w 1080"/>
              <a:gd name="T61" fmla="*/ 2147483646 h 401"/>
              <a:gd name="T62" fmla="*/ 2147483646 w 1080"/>
              <a:gd name="T63" fmla="*/ 2147483646 h 401"/>
              <a:gd name="T64" fmla="*/ 2147483646 w 1080"/>
              <a:gd name="T65" fmla="*/ 2147483646 h 401"/>
              <a:gd name="T66" fmla="*/ 2147483646 w 1080"/>
              <a:gd name="T67" fmla="*/ 2147483646 h 401"/>
              <a:gd name="T68" fmla="*/ 2147483646 w 1080"/>
              <a:gd name="T69" fmla="*/ 2147483646 h 401"/>
              <a:gd name="T70" fmla="*/ 2147483646 w 1080"/>
              <a:gd name="T71" fmla="*/ 2147483646 h 401"/>
              <a:gd name="T72" fmla="*/ 2147483646 w 1080"/>
              <a:gd name="T73" fmla="*/ 2147483646 h 401"/>
              <a:gd name="T74" fmla="*/ 2147483646 w 1080"/>
              <a:gd name="T75" fmla="*/ 2147483646 h 401"/>
              <a:gd name="T76" fmla="*/ 2147483646 w 1080"/>
              <a:gd name="T77" fmla="*/ 2147483646 h 401"/>
              <a:gd name="T78" fmla="*/ 2147483646 w 1080"/>
              <a:gd name="T79" fmla="*/ 2147483646 h 401"/>
              <a:gd name="T80" fmla="*/ 2147483646 w 1080"/>
              <a:gd name="T81" fmla="*/ 2147483646 h 401"/>
              <a:gd name="T82" fmla="*/ 2147483646 w 1080"/>
              <a:gd name="T83" fmla="*/ 2147483646 h 401"/>
              <a:gd name="T84" fmla="*/ 2147483646 w 1080"/>
              <a:gd name="T85" fmla="*/ 2147483646 h 401"/>
              <a:gd name="T86" fmla="*/ 2147483646 w 1080"/>
              <a:gd name="T87" fmla="*/ 2147483646 h 401"/>
              <a:gd name="T88" fmla="*/ 2147483646 w 1080"/>
              <a:gd name="T89" fmla="*/ 2147483646 h 401"/>
              <a:gd name="T90" fmla="*/ 2147483646 w 1080"/>
              <a:gd name="T91" fmla="*/ 2147483646 h 401"/>
              <a:gd name="T92" fmla="*/ 2147483646 w 1080"/>
              <a:gd name="T93" fmla="*/ 2147483646 h 401"/>
              <a:gd name="T94" fmla="*/ 2147483646 w 1080"/>
              <a:gd name="T95" fmla="*/ 2147483646 h 401"/>
              <a:gd name="T96" fmla="*/ 2147483646 w 1080"/>
              <a:gd name="T97" fmla="*/ 2147483646 h 401"/>
              <a:gd name="T98" fmla="*/ 2147483646 w 1080"/>
              <a:gd name="T99" fmla="*/ 2147483646 h 401"/>
              <a:gd name="T100" fmla="*/ 0 w 1080"/>
              <a:gd name="T101" fmla="*/ 2147483646 h 401"/>
              <a:gd name="T102" fmla="*/ 2147483646 w 1080"/>
              <a:gd name="T103" fmla="*/ 2147483646 h 401"/>
              <a:gd name="T104" fmla="*/ 2147483646 w 1080"/>
              <a:gd name="T105" fmla="*/ 2147483646 h 401"/>
              <a:gd name="T106" fmla="*/ 2147483646 w 1080"/>
              <a:gd name="T107" fmla="*/ 2147483646 h 4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0" h="401">
                <a:moveTo>
                  <a:pt x="182" y="196"/>
                </a:moveTo>
                <a:lnTo>
                  <a:pt x="133" y="196"/>
                </a:lnTo>
                <a:lnTo>
                  <a:pt x="133" y="169"/>
                </a:lnTo>
                <a:lnTo>
                  <a:pt x="182" y="150"/>
                </a:lnTo>
                <a:lnTo>
                  <a:pt x="215" y="124"/>
                </a:lnTo>
                <a:lnTo>
                  <a:pt x="282" y="124"/>
                </a:lnTo>
                <a:lnTo>
                  <a:pt x="331" y="124"/>
                </a:lnTo>
                <a:lnTo>
                  <a:pt x="381" y="124"/>
                </a:lnTo>
                <a:lnTo>
                  <a:pt x="447" y="124"/>
                </a:lnTo>
                <a:lnTo>
                  <a:pt x="465" y="97"/>
                </a:lnTo>
                <a:lnTo>
                  <a:pt x="515" y="80"/>
                </a:lnTo>
                <a:lnTo>
                  <a:pt x="548" y="53"/>
                </a:lnTo>
                <a:lnTo>
                  <a:pt x="564" y="26"/>
                </a:lnTo>
                <a:lnTo>
                  <a:pt x="564" y="0"/>
                </a:lnTo>
                <a:lnTo>
                  <a:pt x="730" y="0"/>
                </a:lnTo>
                <a:lnTo>
                  <a:pt x="897" y="9"/>
                </a:lnTo>
                <a:lnTo>
                  <a:pt x="963" y="17"/>
                </a:lnTo>
                <a:lnTo>
                  <a:pt x="1013" y="26"/>
                </a:lnTo>
                <a:lnTo>
                  <a:pt x="1062" y="36"/>
                </a:lnTo>
                <a:lnTo>
                  <a:pt x="1079" y="70"/>
                </a:lnTo>
                <a:lnTo>
                  <a:pt x="1029" y="89"/>
                </a:lnTo>
                <a:lnTo>
                  <a:pt x="1013" y="116"/>
                </a:lnTo>
                <a:lnTo>
                  <a:pt x="1013" y="142"/>
                </a:lnTo>
                <a:lnTo>
                  <a:pt x="963" y="150"/>
                </a:lnTo>
                <a:lnTo>
                  <a:pt x="879" y="150"/>
                </a:lnTo>
                <a:lnTo>
                  <a:pt x="829" y="160"/>
                </a:lnTo>
                <a:lnTo>
                  <a:pt x="897" y="160"/>
                </a:lnTo>
                <a:lnTo>
                  <a:pt x="846" y="160"/>
                </a:lnTo>
                <a:lnTo>
                  <a:pt x="780" y="160"/>
                </a:lnTo>
                <a:lnTo>
                  <a:pt x="730" y="160"/>
                </a:lnTo>
                <a:lnTo>
                  <a:pt x="730" y="186"/>
                </a:lnTo>
                <a:lnTo>
                  <a:pt x="730" y="213"/>
                </a:lnTo>
                <a:lnTo>
                  <a:pt x="697" y="249"/>
                </a:lnTo>
                <a:lnTo>
                  <a:pt x="614" y="267"/>
                </a:lnTo>
                <a:lnTo>
                  <a:pt x="548" y="276"/>
                </a:lnTo>
                <a:lnTo>
                  <a:pt x="531" y="303"/>
                </a:lnTo>
                <a:lnTo>
                  <a:pt x="548" y="337"/>
                </a:lnTo>
                <a:lnTo>
                  <a:pt x="581" y="373"/>
                </a:lnTo>
                <a:lnTo>
                  <a:pt x="564" y="400"/>
                </a:lnTo>
                <a:lnTo>
                  <a:pt x="515" y="400"/>
                </a:lnTo>
                <a:lnTo>
                  <a:pt x="447" y="400"/>
                </a:lnTo>
                <a:lnTo>
                  <a:pt x="399" y="400"/>
                </a:lnTo>
                <a:lnTo>
                  <a:pt x="315" y="383"/>
                </a:lnTo>
                <a:lnTo>
                  <a:pt x="249" y="373"/>
                </a:lnTo>
                <a:lnTo>
                  <a:pt x="199" y="373"/>
                </a:lnTo>
                <a:lnTo>
                  <a:pt x="166" y="347"/>
                </a:lnTo>
                <a:lnTo>
                  <a:pt x="149" y="311"/>
                </a:lnTo>
                <a:lnTo>
                  <a:pt x="166" y="284"/>
                </a:lnTo>
                <a:lnTo>
                  <a:pt x="99" y="257"/>
                </a:lnTo>
                <a:lnTo>
                  <a:pt x="50" y="240"/>
                </a:lnTo>
                <a:lnTo>
                  <a:pt x="0" y="240"/>
                </a:lnTo>
                <a:lnTo>
                  <a:pt x="83" y="223"/>
                </a:lnTo>
                <a:lnTo>
                  <a:pt x="149" y="213"/>
                </a:lnTo>
                <a:lnTo>
                  <a:pt x="182" y="196"/>
                </a:lnTo>
              </a:path>
            </a:pathLst>
          </a:custGeom>
          <a:solidFill>
            <a:srgbClr val="919191"/>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8380" name="Group 13">
            <a:extLst>
              <a:ext uri="{FF2B5EF4-FFF2-40B4-BE49-F238E27FC236}">
                <a16:creationId xmlns:a16="http://schemas.microsoft.com/office/drawing/2014/main" id="{0B347986-7952-1F4D-BBB3-57A1BCF31A4A}"/>
              </a:ext>
            </a:extLst>
          </p:cNvPr>
          <p:cNvGrpSpPr>
            <a:grpSpLocks/>
          </p:cNvGrpSpPr>
          <p:nvPr/>
        </p:nvGrpSpPr>
        <p:grpSpPr bwMode="auto">
          <a:xfrm>
            <a:off x="2968625" y="2203450"/>
            <a:ext cx="1600200" cy="3752850"/>
            <a:chOff x="1870" y="1190"/>
            <a:chExt cx="1008" cy="2364"/>
          </a:xfrm>
        </p:grpSpPr>
        <p:sp>
          <p:nvSpPr>
            <p:cNvPr id="58621" name="Freeform 14">
              <a:extLst>
                <a:ext uri="{FF2B5EF4-FFF2-40B4-BE49-F238E27FC236}">
                  <a16:creationId xmlns:a16="http://schemas.microsoft.com/office/drawing/2014/main" id="{8332B631-6CF3-594F-9AE5-3028BB8099D8}"/>
                </a:ext>
              </a:extLst>
            </p:cNvPr>
            <p:cNvSpPr>
              <a:spLocks/>
            </p:cNvSpPr>
            <p:nvPr/>
          </p:nvSpPr>
          <p:spPr bwMode="auto">
            <a:xfrm>
              <a:off x="1870" y="1190"/>
              <a:ext cx="1000" cy="2356"/>
            </a:xfrm>
            <a:custGeom>
              <a:avLst/>
              <a:gdLst>
                <a:gd name="T0" fmla="*/ 412 w 1000"/>
                <a:gd name="T1" fmla="*/ 1 h 2356"/>
                <a:gd name="T2" fmla="*/ 999 w 1000"/>
                <a:gd name="T3" fmla="*/ 1740 h 2356"/>
                <a:gd name="T4" fmla="*/ 536 w 1000"/>
                <a:gd name="T5" fmla="*/ 2355 h 2356"/>
                <a:gd name="T6" fmla="*/ 0 w 1000"/>
                <a:gd name="T7" fmla="*/ 1774 h 2356"/>
                <a:gd name="T8" fmla="*/ 678 w 1000"/>
                <a:gd name="T9" fmla="*/ 0 h 2356"/>
                <a:gd name="T10" fmla="*/ 412 w 1000"/>
                <a:gd name="T11" fmla="*/ 1 h 2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2356">
                  <a:moveTo>
                    <a:pt x="412" y="1"/>
                  </a:moveTo>
                  <a:lnTo>
                    <a:pt x="999" y="1740"/>
                  </a:lnTo>
                  <a:lnTo>
                    <a:pt x="536" y="2355"/>
                  </a:lnTo>
                  <a:lnTo>
                    <a:pt x="0" y="1774"/>
                  </a:lnTo>
                  <a:lnTo>
                    <a:pt x="678" y="0"/>
                  </a:lnTo>
                  <a:lnTo>
                    <a:pt x="412" y="1"/>
                  </a:lnTo>
                </a:path>
              </a:pathLst>
            </a:custGeom>
            <a:gradFill rotWithShape="0">
              <a:gsLst>
                <a:gs pos="0">
                  <a:srgbClr val="063DE8"/>
                </a:gs>
                <a:gs pos="50000">
                  <a:srgbClr val="FFFFFF"/>
                </a:gs>
                <a:gs pos="100000">
                  <a:srgbClr val="063DE8"/>
                </a:gs>
              </a:gsLst>
              <a:lin ang="54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22" name="Freeform 15">
              <a:extLst>
                <a:ext uri="{FF2B5EF4-FFF2-40B4-BE49-F238E27FC236}">
                  <a16:creationId xmlns:a16="http://schemas.microsoft.com/office/drawing/2014/main" id="{DF7BF850-EF57-8F48-AB89-D570BA15CDE7}"/>
                </a:ext>
              </a:extLst>
            </p:cNvPr>
            <p:cNvSpPr>
              <a:spLocks/>
            </p:cNvSpPr>
            <p:nvPr/>
          </p:nvSpPr>
          <p:spPr bwMode="auto">
            <a:xfrm>
              <a:off x="1870" y="1190"/>
              <a:ext cx="1008" cy="2364"/>
            </a:xfrm>
            <a:custGeom>
              <a:avLst/>
              <a:gdLst>
                <a:gd name="T0" fmla="*/ 415 w 1008"/>
                <a:gd name="T1" fmla="*/ 1 h 2364"/>
                <a:gd name="T2" fmla="*/ 1007 w 1008"/>
                <a:gd name="T3" fmla="*/ 1746 h 2364"/>
                <a:gd name="T4" fmla="*/ 540 w 1008"/>
                <a:gd name="T5" fmla="*/ 2363 h 2364"/>
                <a:gd name="T6" fmla="*/ 0 w 1008"/>
                <a:gd name="T7" fmla="*/ 1780 h 2364"/>
                <a:gd name="T8" fmla="*/ 683 w 1008"/>
                <a:gd name="T9" fmla="*/ 0 h 23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2364">
                  <a:moveTo>
                    <a:pt x="415" y="1"/>
                  </a:moveTo>
                  <a:lnTo>
                    <a:pt x="1007" y="1746"/>
                  </a:lnTo>
                  <a:lnTo>
                    <a:pt x="540" y="2363"/>
                  </a:lnTo>
                  <a:lnTo>
                    <a:pt x="0" y="1780"/>
                  </a:lnTo>
                  <a:lnTo>
                    <a:pt x="683" y="0"/>
                  </a:lnTo>
                </a:path>
              </a:pathLst>
            </a:custGeom>
            <a:noFill/>
            <a:ln w="25399" cap="rnd"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81" name="Line 16">
            <a:extLst>
              <a:ext uri="{FF2B5EF4-FFF2-40B4-BE49-F238E27FC236}">
                <a16:creationId xmlns:a16="http://schemas.microsoft.com/office/drawing/2014/main" id="{91E06196-A2B3-FD4E-814C-0A1A7EBD7017}"/>
              </a:ext>
            </a:extLst>
          </p:cNvPr>
          <p:cNvSpPr>
            <a:spLocks noChangeShapeType="1"/>
          </p:cNvSpPr>
          <p:nvPr/>
        </p:nvSpPr>
        <p:spPr bwMode="auto">
          <a:xfrm flipV="1">
            <a:off x="2495550" y="5756275"/>
            <a:ext cx="5170488" cy="30163"/>
          </a:xfrm>
          <a:prstGeom prst="line">
            <a:avLst/>
          </a:prstGeom>
          <a:noFill/>
          <a:ln w="25399">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8382" name="Group 17">
            <a:extLst>
              <a:ext uri="{FF2B5EF4-FFF2-40B4-BE49-F238E27FC236}">
                <a16:creationId xmlns:a16="http://schemas.microsoft.com/office/drawing/2014/main" id="{5CBFC7B4-D9EE-C74F-8CE4-9AF42BBB384D}"/>
              </a:ext>
            </a:extLst>
          </p:cNvPr>
          <p:cNvGrpSpPr>
            <a:grpSpLocks/>
          </p:cNvGrpSpPr>
          <p:nvPr/>
        </p:nvGrpSpPr>
        <p:grpSpPr bwMode="auto">
          <a:xfrm>
            <a:off x="3181350" y="3629025"/>
            <a:ext cx="949325" cy="871538"/>
            <a:chOff x="2004" y="2088"/>
            <a:chExt cx="598" cy="549"/>
          </a:xfrm>
        </p:grpSpPr>
        <p:sp>
          <p:nvSpPr>
            <p:cNvPr id="58619" name="Freeform 18">
              <a:extLst>
                <a:ext uri="{FF2B5EF4-FFF2-40B4-BE49-F238E27FC236}">
                  <a16:creationId xmlns:a16="http://schemas.microsoft.com/office/drawing/2014/main" id="{F65F264F-4F13-7E4D-BA61-A7E004380136}"/>
                </a:ext>
              </a:extLst>
            </p:cNvPr>
            <p:cNvSpPr>
              <a:spLocks/>
            </p:cNvSpPr>
            <p:nvPr/>
          </p:nvSpPr>
          <p:spPr bwMode="auto">
            <a:xfrm>
              <a:off x="2004" y="2088"/>
              <a:ext cx="590" cy="541"/>
            </a:xfrm>
            <a:custGeom>
              <a:avLst/>
              <a:gdLst>
                <a:gd name="T0" fmla="*/ 74 w 590"/>
                <a:gd name="T1" fmla="*/ 371 h 541"/>
                <a:gd name="T2" fmla="*/ 552 w 590"/>
                <a:gd name="T3" fmla="*/ 0 h 541"/>
                <a:gd name="T4" fmla="*/ 589 w 590"/>
                <a:gd name="T5" fmla="*/ 101 h 541"/>
                <a:gd name="T6" fmla="*/ 0 w 590"/>
                <a:gd name="T7" fmla="*/ 540 h 541"/>
                <a:gd name="T8" fmla="*/ 74 w 590"/>
                <a:gd name="T9" fmla="*/ 371 h 5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0" h="541">
                  <a:moveTo>
                    <a:pt x="74" y="371"/>
                  </a:moveTo>
                  <a:lnTo>
                    <a:pt x="552" y="0"/>
                  </a:lnTo>
                  <a:lnTo>
                    <a:pt x="589" y="101"/>
                  </a:lnTo>
                  <a:lnTo>
                    <a:pt x="0" y="540"/>
                  </a:lnTo>
                  <a:lnTo>
                    <a:pt x="74" y="371"/>
                  </a:lnTo>
                </a:path>
              </a:pathLst>
            </a:custGeom>
            <a:gradFill rotWithShape="0">
              <a:gsLst>
                <a:gs pos="0">
                  <a:srgbClr val="919191"/>
                </a:gs>
                <a:gs pos="50000">
                  <a:srgbClr val="C8C8C8"/>
                </a:gs>
                <a:gs pos="100000">
                  <a:srgbClr val="919191"/>
                </a:gs>
              </a:gsLst>
              <a:lin ang="54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620" name="Freeform 19">
              <a:extLst>
                <a:ext uri="{FF2B5EF4-FFF2-40B4-BE49-F238E27FC236}">
                  <a16:creationId xmlns:a16="http://schemas.microsoft.com/office/drawing/2014/main" id="{4D57A257-989E-D94B-AEEA-B81FB20BBF01}"/>
                </a:ext>
              </a:extLst>
            </p:cNvPr>
            <p:cNvSpPr>
              <a:spLocks/>
            </p:cNvSpPr>
            <p:nvPr/>
          </p:nvSpPr>
          <p:spPr bwMode="auto">
            <a:xfrm>
              <a:off x="2004" y="2088"/>
              <a:ext cx="598" cy="549"/>
            </a:xfrm>
            <a:custGeom>
              <a:avLst/>
              <a:gdLst>
                <a:gd name="T0" fmla="*/ 75 w 598"/>
                <a:gd name="T1" fmla="*/ 377 h 549"/>
                <a:gd name="T2" fmla="*/ 559 w 598"/>
                <a:gd name="T3" fmla="*/ 0 h 549"/>
                <a:gd name="T4" fmla="*/ 597 w 598"/>
                <a:gd name="T5" fmla="*/ 102 h 549"/>
                <a:gd name="T6" fmla="*/ 0 w 598"/>
                <a:gd name="T7" fmla="*/ 548 h 5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8" h="549">
                  <a:moveTo>
                    <a:pt x="75" y="377"/>
                  </a:moveTo>
                  <a:lnTo>
                    <a:pt x="559" y="0"/>
                  </a:lnTo>
                  <a:lnTo>
                    <a:pt x="597" y="102"/>
                  </a:lnTo>
                  <a:lnTo>
                    <a:pt x="0" y="548"/>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83" name="Group 20">
            <a:extLst>
              <a:ext uri="{FF2B5EF4-FFF2-40B4-BE49-F238E27FC236}">
                <a16:creationId xmlns:a16="http://schemas.microsoft.com/office/drawing/2014/main" id="{E6BBB9A2-0A3D-864A-8A8F-E8CC50112066}"/>
              </a:ext>
            </a:extLst>
          </p:cNvPr>
          <p:cNvGrpSpPr>
            <a:grpSpLocks/>
          </p:cNvGrpSpPr>
          <p:nvPr/>
        </p:nvGrpSpPr>
        <p:grpSpPr bwMode="auto">
          <a:xfrm>
            <a:off x="3190875" y="3810000"/>
            <a:ext cx="3286125" cy="825500"/>
            <a:chOff x="2010" y="2202"/>
            <a:chExt cx="2070" cy="520"/>
          </a:xfrm>
        </p:grpSpPr>
        <p:sp>
          <p:nvSpPr>
            <p:cNvPr id="58433" name="Freeform 21">
              <a:extLst>
                <a:ext uri="{FF2B5EF4-FFF2-40B4-BE49-F238E27FC236}">
                  <a16:creationId xmlns:a16="http://schemas.microsoft.com/office/drawing/2014/main" id="{F4553AFB-BA8C-5E47-9D18-82BD537DE9AF}"/>
                </a:ext>
              </a:extLst>
            </p:cNvPr>
            <p:cNvSpPr>
              <a:spLocks/>
            </p:cNvSpPr>
            <p:nvPr/>
          </p:nvSpPr>
          <p:spPr bwMode="auto">
            <a:xfrm>
              <a:off x="2010" y="2203"/>
              <a:ext cx="2063" cy="512"/>
            </a:xfrm>
            <a:custGeom>
              <a:avLst/>
              <a:gdLst>
                <a:gd name="T0" fmla="*/ 0 w 2063"/>
                <a:gd name="T1" fmla="*/ 432 h 512"/>
                <a:gd name="T2" fmla="*/ 2062 w 2063"/>
                <a:gd name="T3" fmla="*/ 511 h 512"/>
                <a:gd name="T4" fmla="*/ 2062 w 2063"/>
                <a:gd name="T5" fmla="*/ 41 h 512"/>
                <a:gd name="T6" fmla="*/ 595 w 2063"/>
                <a:gd name="T7" fmla="*/ 0 h 512"/>
                <a:gd name="T8" fmla="*/ 0 w 2063"/>
                <a:gd name="T9" fmla="*/ 432 h 5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3" h="512">
                  <a:moveTo>
                    <a:pt x="0" y="432"/>
                  </a:moveTo>
                  <a:lnTo>
                    <a:pt x="2062" y="511"/>
                  </a:lnTo>
                  <a:lnTo>
                    <a:pt x="2062" y="41"/>
                  </a:lnTo>
                  <a:lnTo>
                    <a:pt x="595" y="0"/>
                  </a:lnTo>
                  <a:lnTo>
                    <a:pt x="0" y="432"/>
                  </a:lnTo>
                </a:path>
              </a:pathLst>
            </a:custGeom>
            <a:solidFill>
              <a:srgbClr val="CECECE"/>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34" name="Line 22">
              <a:extLst>
                <a:ext uri="{FF2B5EF4-FFF2-40B4-BE49-F238E27FC236}">
                  <a16:creationId xmlns:a16="http://schemas.microsoft.com/office/drawing/2014/main" id="{13FBC028-D910-714F-9EB5-1FA9055AA211}"/>
                </a:ext>
              </a:extLst>
            </p:cNvPr>
            <p:cNvSpPr>
              <a:spLocks noChangeShapeType="1"/>
            </p:cNvSpPr>
            <p:nvPr/>
          </p:nvSpPr>
          <p:spPr bwMode="auto">
            <a:xfrm>
              <a:off x="2010" y="264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5" name="Line 23">
              <a:extLst>
                <a:ext uri="{FF2B5EF4-FFF2-40B4-BE49-F238E27FC236}">
                  <a16:creationId xmlns:a16="http://schemas.microsoft.com/office/drawing/2014/main" id="{4A9B3AF0-AA05-3040-8BF2-FC90179E7C36}"/>
                </a:ext>
              </a:extLst>
            </p:cNvPr>
            <p:cNvSpPr>
              <a:spLocks noChangeShapeType="1"/>
            </p:cNvSpPr>
            <p:nvPr/>
          </p:nvSpPr>
          <p:spPr bwMode="auto">
            <a:xfrm>
              <a:off x="2035" y="264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6" name="Line 24">
              <a:extLst>
                <a:ext uri="{FF2B5EF4-FFF2-40B4-BE49-F238E27FC236}">
                  <a16:creationId xmlns:a16="http://schemas.microsoft.com/office/drawing/2014/main" id="{B7B032F0-E2A4-D945-932A-807212B91990}"/>
                </a:ext>
              </a:extLst>
            </p:cNvPr>
            <p:cNvSpPr>
              <a:spLocks noChangeShapeType="1"/>
            </p:cNvSpPr>
            <p:nvPr/>
          </p:nvSpPr>
          <p:spPr bwMode="auto">
            <a:xfrm>
              <a:off x="2060" y="2644"/>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7" name="Line 25">
              <a:extLst>
                <a:ext uri="{FF2B5EF4-FFF2-40B4-BE49-F238E27FC236}">
                  <a16:creationId xmlns:a16="http://schemas.microsoft.com/office/drawing/2014/main" id="{E33E3F12-7AAB-4746-B3D9-B64CA9F5C9CE}"/>
                </a:ext>
              </a:extLst>
            </p:cNvPr>
            <p:cNvSpPr>
              <a:spLocks noChangeShapeType="1"/>
            </p:cNvSpPr>
            <p:nvPr/>
          </p:nvSpPr>
          <p:spPr bwMode="auto">
            <a:xfrm>
              <a:off x="2085" y="264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8" name="Line 26">
              <a:extLst>
                <a:ext uri="{FF2B5EF4-FFF2-40B4-BE49-F238E27FC236}">
                  <a16:creationId xmlns:a16="http://schemas.microsoft.com/office/drawing/2014/main" id="{C89E9A11-C91D-B64A-9E81-877EC6F0B945}"/>
                </a:ext>
              </a:extLst>
            </p:cNvPr>
            <p:cNvSpPr>
              <a:spLocks noChangeShapeType="1"/>
            </p:cNvSpPr>
            <p:nvPr/>
          </p:nvSpPr>
          <p:spPr bwMode="auto">
            <a:xfrm>
              <a:off x="2110" y="264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9" name="Line 27">
              <a:extLst>
                <a:ext uri="{FF2B5EF4-FFF2-40B4-BE49-F238E27FC236}">
                  <a16:creationId xmlns:a16="http://schemas.microsoft.com/office/drawing/2014/main" id="{968600CB-09FE-DA4A-9310-1465AB867046}"/>
                </a:ext>
              </a:extLst>
            </p:cNvPr>
            <p:cNvSpPr>
              <a:spLocks noChangeShapeType="1"/>
            </p:cNvSpPr>
            <p:nvPr/>
          </p:nvSpPr>
          <p:spPr bwMode="auto">
            <a:xfrm>
              <a:off x="2136" y="2647"/>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0" name="Line 28">
              <a:extLst>
                <a:ext uri="{FF2B5EF4-FFF2-40B4-BE49-F238E27FC236}">
                  <a16:creationId xmlns:a16="http://schemas.microsoft.com/office/drawing/2014/main" id="{9A9473C3-C0E2-404C-AE6B-F26C25984894}"/>
                </a:ext>
              </a:extLst>
            </p:cNvPr>
            <p:cNvSpPr>
              <a:spLocks noChangeShapeType="1"/>
            </p:cNvSpPr>
            <p:nvPr/>
          </p:nvSpPr>
          <p:spPr bwMode="auto">
            <a:xfrm>
              <a:off x="2161" y="264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1" name="Line 29">
              <a:extLst>
                <a:ext uri="{FF2B5EF4-FFF2-40B4-BE49-F238E27FC236}">
                  <a16:creationId xmlns:a16="http://schemas.microsoft.com/office/drawing/2014/main" id="{27B397FE-6769-A64D-A6C6-8BA8E02E3804}"/>
                </a:ext>
              </a:extLst>
            </p:cNvPr>
            <p:cNvSpPr>
              <a:spLocks noChangeShapeType="1"/>
            </p:cNvSpPr>
            <p:nvPr/>
          </p:nvSpPr>
          <p:spPr bwMode="auto">
            <a:xfrm>
              <a:off x="2186" y="265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2" name="Line 30">
              <a:extLst>
                <a:ext uri="{FF2B5EF4-FFF2-40B4-BE49-F238E27FC236}">
                  <a16:creationId xmlns:a16="http://schemas.microsoft.com/office/drawing/2014/main" id="{9E247BE2-E712-7F4C-8337-7AD0A5488E17}"/>
                </a:ext>
              </a:extLst>
            </p:cNvPr>
            <p:cNvSpPr>
              <a:spLocks noChangeShapeType="1"/>
            </p:cNvSpPr>
            <p:nvPr/>
          </p:nvSpPr>
          <p:spPr bwMode="auto">
            <a:xfrm>
              <a:off x="2211" y="265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3" name="Line 31">
              <a:extLst>
                <a:ext uri="{FF2B5EF4-FFF2-40B4-BE49-F238E27FC236}">
                  <a16:creationId xmlns:a16="http://schemas.microsoft.com/office/drawing/2014/main" id="{EEDA1A86-E626-854D-B47C-4698D084D44B}"/>
                </a:ext>
              </a:extLst>
            </p:cNvPr>
            <p:cNvSpPr>
              <a:spLocks noChangeShapeType="1"/>
            </p:cNvSpPr>
            <p:nvPr/>
          </p:nvSpPr>
          <p:spPr bwMode="auto">
            <a:xfrm>
              <a:off x="2236" y="265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4" name="Line 32">
              <a:extLst>
                <a:ext uri="{FF2B5EF4-FFF2-40B4-BE49-F238E27FC236}">
                  <a16:creationId xmlns:a16="http://schemas.microsoft.com/office/drawing/2014/main" id="{1639F4E1-7682-4741-B5E3-B9182B307193}"/>
                </a:ext>
              </a:extLst>
            </p:cNvPr>
            <p:cNvSpPr>
              <a:spLocks noChangeShapeType="1"/>
            </p:cNvSpPr>
            <p:nvPr/>
          </p:nvSpPr>
          <p:spPr bwMode="auto">
            <a:xfrm>
              <a:off x="2261" y="2652"/>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5" name="Line 33">
              <a:extLst>
                <a:ext uri="{FF2B5EF4-FFF2-40B4-BE49-F238E27FC236}">
                  <a16:creationId xmlns:a16="http://schemas.microsoft.com/office/drawing/2014/main" id="{4B5808D3-39EA-0047-8349-0AF1AD2A0A50}"/>
                </a:ext>
              </a:extLst>
            </p:cNvPr>
            <p:cNvSpPr>
              <a:spLocks noChangeShapeType="1"/>
            </p:cNvSpPr>
            <p:nvPr/>
          </p:nvSpPr>
          <p:spPr bwMode="auto">
            <a:xfrm>
              <a:off x="2286" y="2653"/>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6" name="Line 34">
              <a:extLst>
                <a:ext uri="{FF2B5EF4-FFF2-40B4-BE49-F238E27FC236}">
                  <a16:creationId xmlns:a16="http://schemas.microsoft.com/office/drawing/2014/main" id="{77EB7B29-8959-A843-90D8-C19B9E8E0973}"/>
                </a:ext>
              </a:extLst>
            </p:cNvPr>
            <p:cNvSpPr>
              <a:spLocks noChangeShapeType="1"/>
            </p:cNvSpPr>
            <p:nvPr/>
          </p:nvSpPr>
          <p:spPr bwMode="auto">
            <a:xfrm>
              <a:off x="2312" y="265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7" name="Line 35">
              <a:extLst>
                <a:ext uri="{FF2B5EF4-FFF2-40B4-BE49-F238E27FC236}">
                  <a16:creationId xmlns:a16="http://schemas.microsoft.com/office/drawing/2014/main" id="{9A5DBEC0-4534-B840-B976-CEC7619BF6FE}"/>
                </a:ext>
              </a:extLst>
            </p:cNvPr>
            <p:cNvSpPr>
              <a:spLocks noChangeShapeType="1"/>
            </p:cNvSpPr>
            <p:nvPr/>
          </p:nvSpPr>
          <p:spPr bwMode="auto">
            <a:xfrm>
              <a:off x="2337" y="265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8" name="Line 36">
              <a:extLst>
                <a:ext uri="{FF2B5EF4-FFF2-40B4-BE49-F238E27FC236}">
                  <a16:creationId xmlns:a16="http://schemas.microsoft.com/office/drawing/2014/main" id="{26CD40AC-34BA-8142-8267-47A718E0961E}"/>
                </a:ext>
              </a:extLst>
            </p:cNvPr>
            <p:cNvSpPr>
              <a:spLocks noChangeShapeType="1"/>
            </p:cNvSpPr>
            <p:nvPr/>
          </p:nvSpPr>
          <p:spPr bwMode="auto">
            <a:xfrm>
              <a:off x="2362" y="2656"/>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49" name="Line 37">
              <a:extLst>
                <a:ext uri="{FF2B5EF4-FFF2-40B4-BE49-F238E27FC236}">
                  <a16:creationId xmlns:a16="http://schemas.microsoft.com/office/drawing/2014/main" id="{68265B69-DBE8-E94C-8630-517AAFBE8A71}"/>
                </a:ext>
              </a:extLst>
            </p:cNvPr>
            <p:cNvSpPr>
              <a:spLocks noChangeShapeType="1"/>
            </p:cNvSpPr>
            <p:nvPr/>
          </p:nvSpPr>
          <p:spPr bwMode="auto">
            <a:xfrm>
              <a:off x="2387" y="265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0" name="Line 38">
              <a:extLst>
                <a:ext uri="{FF2B5EF4-FFF2-40B4-BE49-F238E27FC236}">
                  <a16:creationId xmlns:a16="http://schemas.microsoft.com/office/drawing/2014/main" id="{D92093C9-E243-9B48-95CD-670279275E64}"/>
                </a:ext>
              </a:extLst>
            </p:cNvPr>
            <p:cNvSpPr>
              <a:spLocks noChangeShapeType="1"/>
            </p:cNvSpPr>
            <p:nvPr/>
          </p:nvSpPr>
          <p:spPr bwMode="auto">
            <a:xfrm>
              <a:off x="2412" y="265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1" name="Line 39">
              <a:extLst>
                <a:ext uri="{FF2B5EF4-FFF2-40B4-BE49-F238E27FC236}">
                  <a16:creationId xmlns:a16="http://schemas.microsoft.com/office/drawing/2014/main" id="{7989F182-7325-9949-B4D2-4C960B882112}"/>
                </a:ext>
              </a:extLst>
            </p:cNvPr>
            <p:cNvSpPr>
              <a:spLocks noChangeShapeType="1"/>
            </p:cNvSpPr>
            <p:nvPr/>
          </p:nvSpPr>
          <p:spPr bwMode="auto">
            <a:xfrm>
              <a:off x="2437" y="266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2" name="Line 40">
              <a:extLst>
                <a:ext uri="{FF2B5EF4-FFF2-40B4-BE49-F238E27FC236}">
                  <a16:creationId xmlns:a16="http://schemas.microsoft.com/office/drawing/2014/main" id="{45ED6C10-361D-CB45-A3E2-C94E503A04FD}"/>
                </a:ext>
              </a:extLst>
            </p:cNvPr>
            <p:cNvSpPr>
              <a:spLocks noChangeShapeType="1"/>
            </p:cNvSpPr>
            <p:nvPr/>
          </p:nvSpPr>
          <p:spPr bwMode="auto">
            <a:xfrm>
              <a:off x="2462" y="2660"/>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3" name="Line 41">
              <a:extLst>
                <a:ext uri="{FF2B5EF4-FFF2-40B4-BE49-F238E27FC236}">
                  <a16:creationId xmlns:a16="http://schemas.microsoft.com/office/drawing/2014/main" id="{DCC8A198-4F81-514A-A849-A42CFB7B5B46}"/>
                </a:ext>
              </a:extLst>
            </p:cNvPr>
            <p:cNvSpPr>
              <a:spLocks noChangeShapeType="1"/>
            </p:cNvSpPr>
            <p:nvPr/>
          </p:nvSpPr>
          <p:spPr bwMode="auto">
            <a:xfrm>
              <a:off x="2487" y="266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4" name="Line 42">
              <a:extLst>
                <a:ext uri="{FF2B5EF4-FFF2-40B4-BE49-F238E27FC236}">
                  <a16:creationId xmlns:a16="http://schemas.microsoft.com/office/drawing/2014/main" id="{3D3B0671-CBEA-9A41-A71F-B0137BD37049}"/>
                </a:ext>
              </a:extLst>
            </p:cNvPr>
            <p:cNvSpPr>
              <a:spLocks noChangeShapeType="1"/>
            </p:cNvSpPr>
            <p:nvPr/>
          </p:nvSpPr>
          <p:spPr bwMode="auto">
            <a:xfrm>
              <a:off x="2513" y="266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5" name="Line 43">
              <a:extLst>
                <a:ext uri="{FF2B5EF4-FFF2-40B4-BE49-F238E27FC236}">
                  <a16:creationId xmlns:a16="http://schemas.microsoft.com/office/drawing/2014/main" id="{BFDEDABB-C332-5F47-B41F-84F33D8B1516}"/>
                </a:ext>
              </a:extLst>
            </p:cNvPr>
            <p:cNvSpPr>
              <a:spLocks noChangeShapeType="1"/>
            </p:cNvSpPr>
            <p:nvPr/>
          </p:nvSpPr>
          <p:spPr bwMode="auto">
            <a:xfrm>
              <a:off x="2538" y="266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6" name="Line 44">
              <a:extLst>
                <a:ext uri="{FF2B5EF4-FFF2-40B4-BE49-F238E27FC236}">
                  <a16:creationId xmlns:a16="http://schemas.microsoft.com/office/drawing/2014/main" id="{118CB0FF-05F4-2B4D-9615-45424041ED9A}"/>
                </a:ext>
              </a:extLst>
            </p:cNvPr>
            <p:cNvSpPr>
              <a:spLocks noChangeShapeType="1"/>
            </p:cNvSpPr>
            <p:nvPr/>
          </p:nvSpPr>
          <p:spPr bwMode="auto">
            <a:xfrm>
              <a:off x="2563" y="266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7" name="Line 45">
              <a:extLst>
                <a:ext uri="{FF2B5EF4-FFF2-40B4-BE49-F238E27FC236}">
                  <a16:creationId xmlns:a16="http://schemas.microsoft.com/office/drawing/2014/main" id="{EB8390A5-8942-5044-A912-7EEF4960FC08}"/>
                </a:ext>
              </a:extLst>
            </p:cNvPr>
            <p:cNvSpPr>
              <a:spLocks noChangeShapeType="1"/>
            </p:cNvSpPr>
            <p:nvPr/>
          </p:nvSpPr>
          <p:spPr bwMode="auto">
            <a:xfrm>
              <a:off x="2588" y="2664"/>
              <a:ext cx="5"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8" name="Line 46">
              <a:extLst>
                <a:ext uri="{FF2B5EF4-FFF2-40B4-BE49-F238E27FC236}">
                  <a16:creationId xmlns:a16="http://schemas.microsoft.com/office/drawing/2014/main" id="{FBE2961F-F599-1F46-BB54-74518301C30F}"/>
                </a:ext>
              </a:extLst>
            </p:cNvPr>
            <p:cNvSpPr>
              <a:spLocks noChangeShapeType="1"/>
            </p:cNvSpPr>
            <p:nvPr/>
          </p:nvSpPr>
          <p:spPr bwMode="auto">
            <a:xfrm>
              <a:off x="2613" y="266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59" name="Line 47">
              <a:extLst>
                <a:ext uri="{FF2B5EF4-FFF2-40B4-BE49-F238E27FC236}">
                  <a16:creationId xmlns:a16="http://schemas.microsoft.com/office/drawing/2014/main" id="{053CC913-CABE-9544-8273-EE57FDE0B411}"/>
                </a:ext>
              </a:extLst>
            </p:cNvPr>
            <p:cNvSpPr>
              <a:spLocks noChangeShapeType="1"/>
            </p:cNvSpPr>
            <p:nvPr/>
          </p:nvSpPr>
          <p:spPr bwMode="auto">
            <a:xfrm>
              <a:off x="2638" y="266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0" name="Line 48">
              <a:extLst>
                <a:ext uri="{FF2B5EF4-FFF2-40B4-BE49-F238E27FC236}">
                  <a16:creationId xmlns:a16="http://schemas.microsoft.com/office/drawing/2014/main" id="{107D5BE0-6DA2-AF4B-93BD-EB8D42A0E842}"/>
                </a:ext>
              </a:extLst>
            </p:cNvPr>
            <p:cNvSpPr>
              <a:spLocks noChangeShapeType="1"/>
            </p:cNvSpPr>
            <p:nvPr/>
          </p:nvSpPr>
          <p:spPr bwMode="auto">
            <a:xfrm>
              <a:off x="2663" y="266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1" name="Line 49">
              <a:extLst>
                <a:ext uri="{FF2B5EF4-FFF2-40B4-BE49-F238E27FC236}">
                  <a16:creationId xmlns:a16="http://schemas.microsoft.com/office/drawing/2014/main" id="{7E62F6C3-D5A1-4C46-B21E-D5C057AAA9C4}"/>
                </a:ext>
              </a:extLst>
            </p:cNvPr>
            <p:cNvSpPr>
              <a:spLocks noChangeShapeType="1"/>
            </p:cNvSpPr>
            <p:nvPr/>
          </p:nvSpPr>
          <p:spPr bwMode="auto">
            <a:xfrm>
              <a:off x="2689" y="266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2" name="Line 50">
              <a:extLst>
                <a:ext uri="{FF2B5EF4-FFF2-40B4-BE49-F238E27FC236}">
                  <a16:creationId xmlns:a16="http://schemas.microsoft.com/office/drawing/2014/main" id="{2FD0CFD5-206A-9F45-9207-4A58F6B0315C}"/>
                </a:ext>
              </a:extLst>
            </p:cNvPr>
            <p:cNvSpPr>
              <a:spLocks noChangeShapeType="1"/>
            </p:cNvSpPr>
            <p:nvPr/>
          </p:nvSpPr>
          <p:spPr bwMode="auto">
            <a:xfrm>
              <a:off x="2714" y="267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3" name="Line 51">
              <a:extLst>
                <a:ext uri="{FF2B5EF4-FFF2-40B4-BE49-F238E27FC236}">
                  <a16:creationId xmlns:a16="http://schemas.microsoft.com/office/drawing/2014/main" id="{9890259D-6BE6-1B42-9BB6-7752584D5C8C}"/>
                </a:ext>
              </a:extLst>
            </p:cNvPr>
            <p:cNvSpPr>
              <a:spLocks noChangeShapeType="1"/>
            </p:cNvSpPr>
            <p:nvPr/>
          </p:nvSpPr>
          <p:spPr bwMode="auto">
            <a:xfrm>
              <a:off x="2739" y="267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4" name="Line 52">
              <a:extLst>
                <a:ext uri="{FF2B5EF4-FFF2-40B4-BE49-F238E27FC236}">
                  <a16:creationId xmlns:a16="http://schemas.microsoft.com/office/drawing/2014/main" id="{ED4A94CB-ADC1-8A46-A51E-D0D1D34ED8F1}"/>
                </a:ext>
              </a:extLst>
            </p:cNvPr>
            <p:cNvSpPr>
              <a:spLocks noChangeShapeType="1"/>
            </p:cNvSpPr>
            <p:nvPr/>
          </p:nvSpPr>
          <p:spPr bwMode="auto">
            <a:xfrm>
              <a:off x="2764" y="267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5" name="Line 53">
              <a:extLst>
                <a:ext uri="{FF2B5EF4-FFF2-40B4-BE49-F238E27FC236}">
                  <a16:creationId xmlns:a16="http://schemas.microsoft.com/office/drawing/2014/main" id="{1DB76657-A7B3-CF4E-99D4-D31C911C9D39}"/>
                </a:ext>
              </a:extLst>
            </p:cNvPr>
            <p:cNvSpPr>
              <a:spLocks noChangeShapeType="1"/>
            </p:cNvSpPr>
            <p:nvPr/>
          </p:nvSpPr>
          <p:spPr bwMode="auto">
            <a:xfrm>
              <a:off x="2789" y="2672"/>
              <a:ext cx="5"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6" name="Line 54">
              <a:extLst>
                <a:ext uri="{FF2B5EF4-FFF2-40B4-BE49-F238E27FC236}">
                  <a16:creationId xmlns:a16="http://schemas.microsoft.com/office/drawing/2014/main" id="{A0C5161F-165B-D842-B4FD-2D63DFDCFD6E}"/>
                </a:ext>
              </a:extLst>
            </p:cNvPr>
            <p:cNvSpPr>
              <a:spLocks noChangeShapeType="1"/>
            </p:cNvSpPr>
            <p:nvPr/>
          </p:nvSpPr>
          <p:spPr bwMode="auto">
            <a:xfrm>
              <a:off x="2814" y="267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7" name="Line 55">
              <a:extLst>
                <a:ext uri="{FF2B5EF4-FFF2-40B4-BE49-F238E27FC236}">
                  <a16:creationId xmlns:a16="http://schemas.microsoft.com/office/drawing/2014/main" id="{19D0D1F8-23CE-4D48-80AA-4099D3196368}"/>
                </a:ext>
              </a:extLst>
            </p:cNvPr>
            <p:cNvSpPr>
              <a:spLocks noChangeShapeType="1"/>
            </p:cNvSpPr>
            <p:nvPr/>
          </p:nvSpPr>
          <p:spPr bwMode="auto">
            <a:xfrm>
              <a:off x="2839" y="267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8" name="Line 56">
              <a:extLst>
                <a:ext uri="{FF2B5EF4-FFF2-40B4-BE49-F238E27FC236}">
                  <a16:creationId xmlns:a16="http://schemas.microsoft.com/office/drawing/2014/main" id="{B996A8EC-0871-8F42-87A6-341013C2BC6B}"/>
                </a:ext>
              </a:extLst>
            </p:cNvPr>
            <p:cNvSpPr>
              <a:spLocks noChangeShapeType="1"/>
            </p:cNvSpPr>
            <p:nvPr/>
          </p:nvSpPr>
          <p:spPr bwMode="auto">
            <a:xfrm>
              <a:off x="2864" y="267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69" name="Line 57">
              <a:extLst>
                <a:ext uri="{FF2B5EF4-FFF2-40B4-BE49-F238E27FC236}">
                  <a16:creationId xmlns:a16="http://schemas.microsoft.com/office/drawing/2014/main" id="{CA3590B2-8CDE-DF40-A71B-CD8D4F03A0E6}"/>
                </a:ext>
              </a:extLst>
            </p:cNvPr>
            <p:cNvSpPr>
              <a:spLocks noChangeShapeType="1"/>
            </p:cNvSpPr>
            <p:nvPr/>
          </p:nvSpPr>
          <p:spPr bwMode="auto">
            <a:xfrm>
              <a:off x="2890" y="2677"/>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0" name="Line 58">
              <a:extLst>
                <a:ext uri="{FF2B5EF4-FFF2-40B4-BE49-F238E27FC236}">
                  <a16:creationId xmlns:a16="http://schemas.microsoft.com/office/drawing/2014/main" id="{797F91E9-376D-214C-B3F5-12D8F0C710F5}"/>
                </a:ext>
              </a:extLst>
            </p:cNvPr>
            <p:cNvSpPr>
              <a:spLocks noChangeShapeType="1"/>
            </p:cNvSpPr>
            <p:nvPr/>
          </p:nvSpPr>
          <p:spPr bwMode="auto">
            <a:xfrm>
              <a:off x="2915" y="2678"/>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1" name="Line 59">
              <a:extLst>
                <a:ext uri="{FF2B5EF4-FFF2-40B4-BE49-F238E27FC236}">
                  <a16:creationId xmlns:a16="http://schemas.microsoft.com/office/drawing/2014/main" id="{51357DFB-3F57-B44F-BE8D-C7D84C933818}"/>
                </a:ext>
              </a:extLst>
            </p:cNvPr>
            <p:cNvSpPr>
              <a:spLocks noChangeShapeType="1"/>
            </p:cNvSpPr>
            <p:nvPr/>
          </p:nvSpPr>
          <p:spPr bwMode="auto">
            <a:xfrm>
              <a:off x="2940" y="267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2" name="Line 60">
              <a:extLst>
                <a:ext uri="{FF2B5EF4-FFF2-40B4-BE49-F238E27FC236}">
                  <a16:creationId xmlns:a16="http://schemas.microsoft.com/office/drawing/2014/main" id="{49A34F5F-29C1-2B43-944A-B20DD4D4F0B8}"/>
                </a:ext>
              </a:extLst>
            </p:cNvPr>
            <p:cNvSpPr>
              <a:spLocks noChangeShapeType="1"/>
            </p:cNvSpPr>
            <p:nvPr/>
          </p:nvSpPr>
          <p:spPr bwMode="auto">
            <a:xfrm>
              <a:off x="2965" y="268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3" name="Line 61">
              <a:extLst>
                <a:ext uri="{FF2B5EF4-FFF2-40B4-BE49-F238E27FC236}">
                  <a16:creationId xmlns:a16="http://schemas.microsoft.com/office/drawing/2014/main" id="{4DEA892F-1F1A-4540-B6EB-C99505539441}"/>
                </a:ext>
              </a:extLst>
            </p:cNvPr>
            <p:cNvSpPr>
              <a:spLocks noChangeShapeType="1"/>
            </p:cNvSpPr>
            <p:nvPr/>
          </p:nvSpPr>
          <p:spPr bwMode="auto">
            <a:xfrm>
              <a:off x="2990" y="2680"/>
              <a:ext cx="5"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4" name="Line 62">
              <a:extLst>
                <a:ext uri="{FF2B5EF4-FFF2-40B4-BE49-F238E27FC236}">
                  <a16:creationId xmlns:a16="http://schemas.microsoft.com/office/drawing/2014/main" id="{3BB0650E-3FB9-4449-9448-B8D8844F4ED8}"/>
                </a:ext>
              </a:extLst>
            </p:cNvPr>
            <p:cNvSpPr>
              <a:spLocks noChangeShapeType="1"/>
            </p:cNvSpPr>
            <p:nvPr/>
          </p:nvSpPr>
          <p:spPr bwMode="auto">
            <a:xfrm>
              <a:off x="3015" y="268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5" name="Line 63">
              <a:extLst>
                <a:ext uri="{FF2B5EF4-FFF2-40B4-BE49-F238E27FC236}">
                  <a16:creationId xmlns:a16="http://schemas.microsoft.com/office/drawing/2014/main" id="{1EA4FAD6-F7E8-F04B-A1C7-0E41F7B5FB3A}"/>
                </a:ext>
              </a:extLst>
            </p:cNvPr>
            <p:cNvSpPr>
              <a:spLocks noChangeShapeType="1"/>
            </p:cNvSpPr>
            <p:nvPr/>
          </p:nvSpPr>
          <p:spPr bwMode="auto">
            <a:xfrm>
              <a:off x="3040" y="2683"/>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6" name="Line 64">
              <a:extLst>
                <a:ext uri="{FF2B5EF4-FFF2-40B4-BE49-F238E27FC236}">
                  <a16:creationId xmlns:a16="http://schemas.microsoft.com/office/drawing/2014/main" id="{08DD03C5-7AA4-6941-BFDD-149B245826FB}"/>
                </a:ext>
              </a:extLst>
            </p:cNvPr>
            <p:cNvSpPr>
              <a:spLocks noChangeShapeType="1"/>
            </p:cNvSpPr>
            <p:nvPr/>
          </p:nvSpPr>
          <p:spPr bwMode="auto">
            <a:xfrm>
              <a:off x="3066" y="268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7" name="Line 65">
              <a:extLst>
                <a:ext uri="{FF2B5EF4-FFF2-40B4-BE49-F238E27FC236}">
                  <a16:creationId xmlns:a16="http://schemas.microsoft.com/office/drawing/2014/main" id="{AB58A14E-202E-A348-B31C-501DE3D8FCBE}"/>
                </a:ext>
              </a:extLst>
            </p:cNvPr>
            <p:cNvSpPr>
              <a:spLocks noChangeShapeType="1"/>
            </p:cNvSpPr>
            <p:nvPr/>
          </p:nvSpPr>
          <p:spPr bwMode="auto">
            <a:xfrm>
              <a:off x="3091" y="268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8" name="Line 66">
              <a:extLst>
                <a:ext uri="{FF2B5EF4-FFF2-40B4-BE49-F238E27FC236}">
                  <a16:creationId xmlns:a16="http://schemas.microsoft.com/office/drawing/2014/main" id="{AAAF8309-0244-9E44-BE9C-DB42A9168232}"/>
                </a:ext>
              </a:extLst>
            </p:cNvPr>
            <p:cNvSpPr>
              <a:spLocks noChangeShapeType="1"/>
            </p:cNvSpPr>
            <p:nvPr/>
          </p:nvSpPr>
          <p:spPr bwMode="auto">
            <a:xfrm>
              <a:off x="3116" y="2685"/>
              <a:ext cx="4"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79" name="Line 67">
              <a:extLst>
                <a:ext uri="{FF2B5EF4-FFF2-40B4-BE49-F238E27FC236}">
                  <a16:creationId xmlns:a16="http://schemas.microsoft.com/office/drawing/2014/main" id="{9320B8B4-7105-5645-BCBD-F45AA9342651}"/>
                </a:ext>
              </a:extLst>
            </p:cNvPr>
            <p:cNvSpPr>
              <a:spLocks noChangeShapeType="1"/>
            </p:cNvSpPr>
            <p:nvPr/>
          </p:nvSpPr>
          <p:spPr bwMode="auto">
            <a:xfrm>
              <a:off x="3141" y="268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0" name="Line 68">
              <a:extLst>
                <a:ext uri="{FF2B5EF4-FFF2-40B4-BE49-F238E27FC236}">
                  <a16:creationId xmlns:a16="http://schemas.microsoft.com/office/drawing/2014/main" id="{A6CF484A-3B96-1A4A-878E-2728587D45CE}"/>
                </a:ext>
              </a:extLst>
            </p:cNvPr>
            <p:cNvSpPr>
              <a:spLocks noChangeShapeType="1"/>
            </p:cNvSpPr>
            <p:nvPr/>
          </p:nvSpPr>
          <p:spPr bwMode="auto">
            <a:xfrm>
              <a:off x="3166" y="268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1" name="Line 69">
              <a:extLst>
                <a:ext uri="{FF2B5EF4-FFF2-40B4-BE49-F238E27FC236}">
                  <a16:creationId xmlns:a16="http://schemas.microsoft.com/office/drawing/2014/main" id="{E41440CA-9BE9-034D-A2E3-1169161D1587}"/>
                </a:ext>
              </a:extLst>
            </p:cNvPr>
            <p:cNvSpPr>
              <a:spLocks noChangeShapeType="1"/>
            </p:cNvSpPr>
            <p:nvPr/>
          </p:nvSpPr>
          <p:spPr bwMode="auto">
            <a:xfrm>
              <a:off x="3191" y="268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2" name="Line 70">
              <a:extLst>
                <a:ext uri="{FF2B5EF4-FFF2-40B4-BE49-F238E27FC236}">
                  <a16:creationId xmlns:a16="http://schemas.microsoft.com/office/drawing/2014/main" id="{3131C9BE-58D1-BE4B-A8E3-D029B56062BF}"/>
                </a:ext>
              </a:extLst>
            </p:cNvPr>
            <p:cNvSpPr>
              <a:spLocks noChangeShapeType="1"/>
            </p:cNvSpPr>
            <p:nvPr/>
          </p:nvSpPr>
          <p:spPr bwMode="auto">
            <a:xfrm>
              <a:off x="3216" y="2689"/>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3" name="Line 71">
              <a:extLst>
                <a:ext uri="{FF2B5EF4-FFF2-40B4-BE49-F238E27FC236}">
                  <a16:creationId xmlns:a16="http://schemas.microsoft.com/office/drawing/2014/main" id="{3D02674B-F400-3549-8238-E8D4849FEABC}"/>
                </a:ext>
              </a:extLst>
            </p:cNvPr>
            <p:cNvSpPr>
              <a:spLocks noChangeShapeType="1"/>
            </p:cNvSpPr>
            <p:nvPr/>
          </p:nvSpPr>
          <p:spPr bwMode="auto">
            <a:xfrm>
              <a:off x="3241" y="269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4" name="Line 72">
              <a:extLst>
                <a:ext uri="{FF2B5EF4-FFF2-40B4-BE49-F238E27FC236}">
                  <a16:creationId xmlns:a16="http://schemas.microsoft.com/office/drawing/2014/main" id="{A16D9640-7329-BA4E-89E7-3D1CE3B61F0D}"/>
                </a:ext>
              </a:extLst>
            </p:cNvPr>
            <p:cNvSpPr>
              <a:spLocks noChangeShapeType="1"/>
            </p:cNvSpPr>
            <p:nvPr/>
          </p:nvSpPr>
          <p:spPr bwMode="auto">
            <a:xfrm>
              <a:off x="3267" y="269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5" name="Line 73">
              <a:extLst>
                <a:ext uri="{FF2B5EF4-FFF2-40B4-BE49-F238E27FC236}">
                  <a16:creationId xmlns:a16="http://schemas.microsoft.com/office/drawing/2014/main" id="{6EDCA6EC-6751-0B4E-B641-CFEB136F8E5C}"/>
                </a:ext>
              </a:extLst>
            </p:cNvPr>
            <p:cNvSpPr>
              <a:spLocks noChangeShapeType="1"/>
            </p:cNvSpPr>
            <p:nvPr/>
          </p:nvSpPr>
          <p:spPr bwMode="auto">
            <a:xfrm>
              <a:off x="3292" y="269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6" name="Line 74">
              <a:extLst>
                <a:ext uri="{FF2B5EF4-FFF2-40B4-BE49-F238E27FC236}">
                  <a16:creationId xmlns:a16="http://schemas.microsoft.com/office/drawing/2014/main" id="{651AE985-423B-D648-B8F4-06E8549EA1DF}"/>
                </a:ext>
              </a:extLst>
            </p:cNvPr>
            <p:cNvSpPr>
              <a:spLocks noChangeShapeType="1"/>
            </p:cNvSpPr>
            <p:nvPr/>
          </p:nvSpPr>
          <p:spPr bwMode="auto">
            <a:xfrm>
              <a:off x="3317" y="2693"/>
              <a:ext cx="5" cy="1"/>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7" name="Line 75">
              <a:extLst>
                <a:ext uri="{FF2B5EF4-FFF2-40B4-BE49-F238E27FC236}">
                  <a16:creationId xmlns:a16="http://schemas.microsoft.com/office/drawing/2014/main" id="{91EAC353-DEB1-BA49-B4CF-C1B889D8A3AB}"/>
                </a:ext>
              </a:extLst>
            </p:cNvPr>
            <p:cNvSpPr>
              <a:spLocks noChangeShapeType="1"/>
            </p:cNvSpPr>
            <p:nvPr/>
          </p:nvSpPr>
          <p:spPr bwMode="auto">
            <a:xfrm>
              <a:off x="3342" y="269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8" name="Line 76">
              <a:extLst>
                <a:ext uri="{FF2B5EF4-FFF2-40B4-BE49-F238E27FC236}">
                  <a16:creationId xmlns:a16="http://schemas.microsoft.com/office/drawing/2014/main" id="{A4449E1B-3995-B24E-BAB1-2F6C425AFD97}"/>
                </a:ext>
              </a:extLst>
            </p:cNvPr>
            <p:cNvSpPr>
              <a:spLocks noChangeShapeType="1"/>
            </p:cNvSpPr>
            <p:nvPr/>
          </p:nvSpPr>
          <p:spPr bwMode="auto">
            <a:xfrm>
              <a:off x="3367" y="269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89" name="Line 77">
              <a:extLst>
                <a:ext uri="{FF2B5EF4-FFF2-40B4-BE49-F238E27FC236}">
                  <a16:creationId xmlns:a16="http://schemas.microsoft.com/office/drawing/2014/main" id="{E7F81DBF-7681-EB4A-B5BE-6CB9FF7A65F9}"/>
                </a:ext>
              </a:extLst>
            </p:cNvPr>
            <p:cNvSpPr>
              <a:spLocks noChangeShapeType="1"/>
            </p:cNvSpPr>
            <p:nvPr/>
          </p:nvSpPr>
          <p:spPr bwMode="auto">
            <a:xfrm>
              <a:off x="3392" y="269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0" name="Line 78">
              <a:extLst>
                <a:ext uri="{FF2B5EF4-FFF2-40B4-BE49-F238E27FC236}">
                  <a16:creationId xmlns:a16="http://schemas.microsoft.com/office/drawing/2014/main" id="{829D9EA7-4BA6-994A-912D-3E7BEDEF3ABA}"/>
                </a:ext>
              </a:extLst>
            </p:cNvPr>
            <p:cNvSpPr>
              <a:spLocks noChangeShapeType="1"/>
            </p:cNvSpPr>
            <p:nvPr/>
          </p:nvSpPr>
          <p:spPr bwMode="auto">
            <a:xfrm>
              <a:off x="3417" y="2697"/>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1" name="Line 79">
              <a:extLst>
                <a:ext uri="{FF2B5EF4-FFF2-40B4-BE49-F238E27FC236}">
                  <a16:creationId xmlns:a16="http://schemas.microsoft.com/office/drawing/2014/main" id="{245A0DCC-1154-0245-8AF5-22C34DD79B18}"/>
                </a:ext>
              </a:extLst>
            </p:cNvPr>
            <p:cNvSpPr>
              <a:spLocks noChangeShapeType="1"/>
            </p:cNvSpPr>
            <p:nvPr/>
          </p:nvSpPr>
          <p:spPr bwMode="auto">
            <a:xfrm>
              <a:off x="3443" y="269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2" name="Line 80">
              <a:extLst>
                <a:ext uri="{FF2B5EF4-FFF2-40B4-BE49-F238E27FC236}">
                  <a16:creationId xmlns:a16="http://schemas.microsoft.com/office/drawing/2014/main" id="{1A19A0F8-1726-D841-A9EA-7BCE5AEFC3EF}"/>
                </a:ext>
              </a:extLst>
            </p:cNvPr>
            <p:cNvSpPr>
              <a:spLocks noChangeShapeType="1"/>
            </p:cNvSpPr>
            <p:nvPr/>
          </p:nvSpPr>
          <p:spPr bwMode="auto">
            <a:xfrm>
              <a:off x="3468" y="2699"/>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3" name="Line 81">
              <a:extLst>
                <a:ext uri="{FF2B5EF4-FFF2-40B4-BE49-F238E27FC236}">
                  <a16:creationId xmlns:a16="http://schemas.microsoft.com/office/drawing/2014/main" id="{963FBA8F-FC46-3F40-B46E-C79BDA8A93DC}"/>
                </a:ext>
              </a:extLst>
            </p:cNvPr>
            <p:cNvSpPr>
              <a:spLocks noChangeShapeType="1"/>
            </p:cNvSpPr>
            <p:nvPr/>
          </p:nvSpPr>
          <p:spPr bwMode="auto">
            <a:xfrm>
              <a:off x="3493" y="2700"/>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4" name="Line 82">
              <a:extLst>
                <a:ext uri="{FF2B5EF4-FFF2-40B4-BE49-F238E27FC236}">
                  <a16:creationId xmlns:a16="http://schemas.microsoft.com/office/drawing/2014/main" id="{E4521EC2-083E-D04C-AB70-D9D9A7A04EA7}"/>
                </a:ext>
              </a:extLst>
            </p:cNvPr>
            <p:cNvSpPr>
              <a:spLocks noChangeShapeType="1"/>
            </p:cNvSpPr>
            <p:nvPr/>
          </p:nvSpPr>
          <p:spPr bwMode="auto">
            <a:xfrm>
              <a:off x="3518" y="270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5" name="Line 83">
              <a:extLst>
                <a:ext uri="{FF2B5EF4-FFF2-40B4-BE49-F238E27FC236}">
                  <a16:creationId xmlns:a16="http://schemas.microsoft.com/office/drawing/2014/main" id="{30A7F64B-0837-D94C-B92B-DFD102977F93}"/>
                </a:ext>
              </a:extLst>
            </p:cNvPr>
            <p:cNvSpPr>
              <a:spLocks noChangeShapeType="1"/>
            </p:cNvSpPr>
            <p:nvPr/>
          </p:nvSpPr>
          <p:spPr bwMode="auto">
            <a:xfrm>
              <a:off x="3543" y="270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6" name="Line 84">
              <a:extLst>
                <a:ext uri="{FF2B5EF4-FFF2-40B4-BE49-F238E27FC236}">
                  <a16:creationId xmlns:a16="http://schemas.microsoft.com/office/drawing/2014/main" id="{8F587256-68E3-B34F-9C2B-3DAF10DEC9D1}"/>
                </a:ext>
              </a:extLst>
            </p:cNvPr>
            <p:cNvSpPr>
              <a:spLocks noChangeShapeType="1"/>
            </p:cNvSpPr>
            <p:nvPr/>
          </p:nvSpPr>
          <p:spPr bwMode="auto">
            <a:xfrm>
              <a:off x="3568" y="270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7" name="Line 85">
              <a:extLst>
                <a:ext uri="{FF2B5EF4-FFF2-40B4-BE49-F238E27FC236}">
                  <a16:creationId xmlns:a16="http://schemas.microsoft.com/office/drawing/2014/main" id="{E8888647-B6B6-CE43-8305-5FC81E61515F}"/>
                </a:ext>
              </a:extLst>
            </p:cNvPr>
            <p:cNvSpPr>
              <a:spLocks noChangeShapeType="1"/>
            </p:cNvSpPr>
            <p:nvPr/>
          </p:nvSpPr>
          <p:spPr bwMode="auto">
            <a:xfrm>
              <a:off x="3593" y="2704"/>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8" name="Line 86">
              <a:extLst>
                <a:ext uri="{FF2B5EF4-FFF2-40B4-BE49-F238E27FC236}">
                  <a16:creationId xmlns:a16="http://schemas.microsoft.com/office/drawing/2014/main" id="{71D3703C-0356-634C-AABE-070A7AAEE4D9}"/>
                </a:ext>
              </a:extLst>
            </p:cNvPr>
            <p:cNvSpPr>
              <a:spLocks noChangeShapeType="1"/>
            </p:cNvSpPr>
            <p:nvPr/>
          </p:nvSpPr>
          <p:spPr bwMode="auto">
            <a:xfrm>
              <a:off x="3618" y="2705"/>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99" name="Line 87">
              <a:extLst>
                <a:ext uri="{FF2B5EF4-FFF2-40B4-BE49-F238E27FC236}">
                  <a16:creationId xmlns:a16="http://schemas.microsoft.com/office/drawing/2014/main" id="{18009FF6-3183-264C-B680-F516866176EF}"/>
                </a:ext>
              </a:extLst>
            </p:cNvPr>
            <p:cNvSpPr>
              <a:spLocks noChangeShapeType="1"/>
            </p:cNvSpPr>
            <p:nvPr/>
          </p:nvSpPr>
          <p:spPr bwMode="auto">
            <a:xfrm>
              <a:off x="3644" y="2705"/>
              <a:ext cx="4"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0" name="Line 88">
              <a:extLst>
                <a:ext uri="{FF2B5EF4-FFF2-40B4-BE49-F238E27FC236}">
                  <a16:creationId xmlns:a16="http://schemas.microsoft.com/office/drawing/2014/main" id="{839569E1-F597-6F4A-A36A-C440A1EF46C4}"/>
                </a:ext>
              </a:extLst>
            </p:cNvPr>
            <p:cNvSpPr>
              <a:spLocks noChangeShapeType="1"/>
            </p:cNvSpPr>
            <p:nvPr/>
          </p:nvSpPr>
          <p:spPr bwMode="auto">
            <a:xfrm>
              <a:off x="3669" y="2707"/>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1" name="Line 89">
              <a:extLst>
                <a:ext uri="{FF2B5EF4-FFF2-40B4-BE49-F238E27FC236}">
                  <a16:creationId xmlns:a16="http://schemas.microsoft.com/office/drawing/2014/main" id="{33AF4E32-F419-084F-B382-E666E3B16117}"/>
                </a:ext>
              </a:extLst>
            </p:cNvPr>
            <p:cNvSpPr>
              <a:spLocks noChangeShapeType="1"/>
            </p:cNvSpPr>
            <p:nvPr/>
          </p:nvSpPr>
          <p:spPr bwMode="auto">
            <a:xfrm>
              <a:off x="3694" y="270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2" name="Line 90">
              <a:extLst>
                <a:ext uri="{FF2B5EF4-FFF2-40B4-BE49-F238E27FC236}">
                  <a16:creationId xmlns:a16="http://schemas.microsoft.com/office/drawing/2014/main" id="{075FFDBB-F10E-CD47-B9C5-E09D84EB12DB}"/>
                </a:ext>
              </a:extLst>
            </p:cNvPr>
            <p:cNvSpPr>
              <a:spLocks noChangeShapeType="1"/>
            </p:cNvSpPr>
            <p:nvPr/>
          </p:nvSpPr>
          <p:spPr bwMode="auto">
            <a:xfrm>
              <a:off x="3719" y="270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3" name="Line 91">
              <a:extLst>
                <a:ext uri="{FF2B5EF4-FFF2-40B4-BE49-F238E27FC236}">
                  <a16:creationId xmlns:a16="http://schemas.microsoft.com/office/drawing/2014/main" id="{58ABB469-025D-E644-BF79-75E8C879AAEF}"/>
                </a:ext>
              </a:extLst>
            </p:cNvPr>
            <p:cNvSpPr>
              <a:spLocks noChangeShapeType="1"/>
            </p:cNvSpPr>
            <p:nvPr/>
          </p:nvSpPr>
          <p:spPr bwMode="auto">
            <a:xfrm>
              <a:off x="3744" y="2710"/>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4" name="Line 92">
              <a:extLst>
                <a:ext uri="{FF2B5EF4-FFF2-40B4-BE49-F238E27FC236}">
                  <a16:creationId xmlns:a16="http://schemas.microsoft.com/office/drawing/2014/main" id="{DE7B49DF-EAE0-AD40-B61A-8A0F6B26293B}"/>
                </a:ext>
              </a:extLst>
            </p:cNvPr>
            <p:cNvSpPr>
              <a:spLocks noChangeShapeType="1"/>
            </p:cNvSpPr>
            <p:nvPr/>
          </p:nvSpPr>
          <p:spPr bwMode="auto">
            <a:xfrm>
              <a:off x="3769" y="271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5" name="Line 93">
              <a:extLst>
                <a:ext uri="{FF2B5EF4-FFF2-40B4-BE49-F238E27FC236}">
                  <a16:creationId xmlns:a16="http://schemas.microsoft.com/office/drawing/2014/main" id="{1BFC1E06-86DD-F342-B34A-E28F2E5BC815}"/>
                </a:ext>
              </a:extLst>
            </p:cNvPr>
            <p:cNvSpPr>
              <a:spLocks noChangeShapeType="1"/>
            </p:cNvSpPr>
            <p:nvPr/>
          </p:nvSpPr>
          <p:spPr bwMode="auto">
            <a:xfrm>
              <a:off x="3794" y="2711"/>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6" name="Line 94">
              <a:extLst>
                <a:ext uri="{FF2B5EF4-FFF2-40B4-BE49-F238E27FC236}">
                  <a16:creationId xmlns:a16="http://schemas.microsoft.com/office/drawing/2014/main" id="{5DCBCDB7-1A40-1A45-BD01-8B2460CA1CAA}"/>
                </a:ext>
              </a:extLst>
            </p:cNvPr>
            <p:cNvSpPr>
              <a:spLocks noChangeShapeType="1"/>
            </p:cNvSpPr>
            <p:nvPr/>
          </p:nvSpPr>
          <p:spPr bwMode="auto">
            <a:xfrm>
              <a:off x="3820" y="2713"/>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7" name="Line 95">
              <a:extLst>
                <a:ext uri="{FF2B5EF4-FFF2-40B4-BE49-F238E27FC236}">
                  <a16:creationId xmlns:a16="http://schemas.microsoft.com/office/drawing/2014/main" id="{48ACE41D-BCFD-D549-BFDC-60FB19CE5350}"/>
                </a:ext>
              </a:extLst>
            </p:cNvPr>
            <p:cNvSpPr>
              <a:spLocks noChangeShapeType="1"/>
            </p:cNvSpPr>
            <p:nvPr/>
          </p:nvSpPr>
          <p:spPr bwMode="auto">
            <a:xfrm>
              <a:off x="3845" y="2713"/>
              <a:ext cx="4" cy="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8" name="Line 96">
              <a:extLst>
                <a:ext uri="{FF2B5EF4-FFF2-40B4-BE49-F238E27FC236}">
                  <a16:creationId xmlns:a16="http://schemas.microsoft.com/office/drawing/2014/main" id="{E912CEA7-EB2D-3845-BB20-4F4843EEB3B7}"/>
                </a:ext>
              </a:extLst>
            </p:cNvPr>
            <p:cNvSpPr>
              <a:spLocks noChangeShapeType="1"/>
            </p:cNvSpPr>
            <p:nvPr/>
          </p:nvSpPr>
          <p:spPr bwMode="auto">
            <a:xfrm>
              <a:off x="3870" y="2715"/>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09" name="Line 97">
              <a:extLst>
                <a:ext uri="{FF2B5EF4-FFF2-40B4-BE49-F238E27FC236}">
                  <a16:creationId xmlns:a16="http://schemas.microsoft.com/office/drawing/2014/main" id="{A69D29D1-54AF-4C48-856A-C73CCF1DECA5}"/>
                </a:ext>
              </a:extLst>
            </p:cNvPr>
            <p:cNvSpPr>
              <a:spLocks noChangeShapeType="1"/>
            </p:cNvSpPr>
            <p:nvPr/>
          </p:nvSpPr>
          <p:spPr bwMode="auto">
            <a:xfrm>
              <a:off x="3895" y="271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0" name="Line 98">
              <a:extLst>
                <a:ext uri="{FF2B5EF4-FFF2-40B4-BE49-F238E27FC236}">
                  <a16:creationId xmlns:a16="http://schemas.microsoft.com/office/drawing/2014/main" id="{61F5E626-96D4-5A42-B643-F2912FE7788C}"/>
                </a:ext>
              </a:extLst>
            </p:cNvPr>
            <p:cNvSpPr>
              <a:spLocks noChangeShapeType="1"/>
            </p:cNvSpPr>
            <p:nvPr/>
          </p:nvSpPr>
          <p:spPr bwMode="auto">
            <a:xfrm>
              <a:off x="3920" y="2716"/>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1" name="Line 99">
              <a:extLst>
                <a:ext uri="{FF2B5EF4-FFF2-40B4-BE49-F238E27FC236}">
                  <a16:creationId xmlns:a16="http://schemas.microsoft.com/office/drawing/2014/main" id="{31484755-3DBE-ED44-BC66-DD08F8935575}"/>
                </a:ext>
              </a:extLst>
            </p:cNvPr>
            <p:cNvSpPr>
              <a:spLocks noChangeShapeType="1"/>
            </p:cNvSpPr>
            <p:nvPr/>
          </p:nvSpPr>
          <p:spPr bwMode="auto">
            <a:xfrm>
              <a:off x="3945" y="2718"/>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2" name="Line 100">
              <a:extLst>
                <a:ext uri="{FF2B5EF4-FFF2-40B4-BE49-F238E27FC236}">
                  <a16:creationId xmlns:a16="http://schemas.microsoft.com/office/drawing/2014/main" id="{3C0262B1-092D-B146-AAC1-7F3E7BA2F593}"/>
                </a:ext>
              </a:extLst>
            </p:cNvPr>
            <p:cNvSpPr>
              <a:spLocks noChangeShapeType="1"/>
            </p:cNvSpPr>
            <p:nvPr/>
          </p:nvSpPr>
          <p:spPr bwMode="auto">
            <a:xfrm>
              <a:off x="3970" y="2719"/>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3" name="Line 101">
              <a:extLst>
                <a:ext uri="{FF2B5EF4-FFF2-40B4-BE49-F238E27FC236}">
                  <a16:creationId xmlns:a16="http://schemas.microsoft.com/office/drawing/2014/main" id="{AB28B824-5FDB-B146-A540-25E84950B12D}"/>
                </a:ext>
              </a:extLst>
            </p:cNvPr>
            <p:cNvSpPr>
              <a:spLocks noChangeShapeType="1"/>
            </p:cNvSpPr>
            <p:nvPr/>
          </p:nvSpPr>
          <p:spPr bwMode="auto">
            <a:xfrm>
              <a:off x="3995" y="2719"/>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4" name="Line 102">
              <a:extLst>
                <a:ext uri="{FF2B5EF4-FFF2-40B4-BE49-F238E27FC236}">
                  <a16:creationId xmlns:a16="http://schemas.microsoft.com/office/drawing/2014/main" id="{FCA0DDFC-2F8B-1C42-864D-94706467258F}"/>
                </a:ext>
              </a:extLst>
            </p:cNvPr>
            <p:cNvSpPr>
              <a:spLocks noChangeShapeType="1"/>
            </p:cNvSpPr>
            <p:nvPr/>
          </p:nvSpPr>
          <p:spPr bwMode="auto">
            <a:xfrm>
              <a:off x="4021" y="272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5" name="Line 103">
              <a:extLst>
                <a:ext uri="{FF2B5EF4-FFF2-40B4-BE49-F238E27FC236}">
                  <a16:creationId xmlns:a16="http://schemas.microsoft.com/office/drawing/2014/main" id="{77421BBF-109D-4E44-9477-FE2F5B8F2EC9}"/>
                </a:ext>
              </a:extLst>
            </p:cNvPr>
            <p:cNvSpPr>
              <a:spLocks noChangeShapeType="1"/>
            </p:cNvSpPr>
            <p:nvPr/>
          </p:nvSpPr>
          <p:spPr bwMode="auto">
            <a:xfrm>
              <a:off x="4046" y="2721"/>
              <a:ext cx="4"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6" name="Line 104">
              <a:extLst>
                <a:ext uri="{FF2B5EF4-FFF2-40B4-BE49-F238E27FC236}">
                  <a16:creationId xmlns:a16="http://schemas.microsoft.com/office/drawing/2014/main" id="{814A1D8F-B066-F64E-8FFB-AB40FF894B34}"/>
                </a:ext>
              </a:extLst>
            </p:cNvPr>
            <p:cNvSpPr>
              <a:spLocks noChangeShapeType="1"/>
            </p:cNvSpPr>
            <p:nvPr/>
          </p:nvSpPr>
          <p:spPr bwMode="auto">
            <a:xfrm>
              <a:off x="4071" y="2722"/>
              <a:ext cx="5"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7" name="Line 105">
              <a:extLst>
                <a:ext uri="{FF2B5EF4-FFF2-40B4-BE49-F238E27FC236}">
                  <a16:creationId xmlns:a16="http://schemas.microsoft.com/office/drawing/2014/main" id="{26DEC93E-5128-1041-92E5-3AB891EA9E50}"/>
                </a:ext>
              </a:extLst>
            </p:cNvPr>
            <p:cNvSpPr>
              <a:spLocks noChangeShapeType="1"/>
            </p:cNvSpPr>
            <p:nvPr/>
          </p:nvSpPr>
          <p:spPr bwMode="auto">
            <a:xfrm flipV="1">
              <a:off x="4080" y="2698"/>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8" name="Line 106">
              <a:extLst>
                <a:ext uri="{FF2B5EF4-FFF2-40B4-BE49-F238E27FC236}">
                  <a16:creationId xmlns:a16="http://schemas.microsoft.com/office/drawing/2014/main" id="{67463EDA-67C7-9746-B193-545B3B24C38B}"/>
                </a:ext>
              </a:extLst>
            </p:cNvPr>
            <p:cNvSpPr>
              <a:spLocks noChangeShapeType="1"/>
            </p:cNvSpPr>
            <p:nvPr/>
          </p:nvSpPr>
          <p:spPr bwMode="auto">
            <a:xfrm flipV="1">
              <a:off x="4080" y="2673"/>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19" name="Line 107">
              <a:extLst>
                <a:ext uri="{FF2B5EF4-FFF2-40B4-BE49-F238E27FC236}">
                  <a16:creationId xmlns:a16="http://schemas.microsoft.com/office/drawing/2014/main" id="{98880BEE-9F11-0844-9860-B4B32603E01F}"/>
                </a:ext>
              </a:extLst>
            </p:cNvPr>
            <p:cNvSpPr>
              <a:spLocks noChangeShapeType="1"/>
            </p:cNvSpPr>
            <p:nvPr/>
          </p:nvSpPr>
          <p:spPr bwMode="auto">
            <a:xfrm flipV="1">
              <a:off x="4080" y="2648"/>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0" name="Line 108">
              <a:extLst>
                <a:ext uri="{FF2B5EF4-FFF2-40B4-BE49-F238E27FC236}">
                  <a16:creationId xmlns:a16="http://schemas.microsoft.com/office/drawing/2014/main" id="{F97016FA-D127-5B4C-BF77-B7659DF77F65}"/>
                </a:ext>
              </a:extLst>
            </p:cNvPr>
            <p:cNvSpPr>
              <a:spLocks noChangeShapeType="1"/>
            </p:cNvSpPr>
            <p:nvPr/>
          </p:nvSpPr>
          <p:spPr bwMode="auto">
            <a:xfrm flipV="1">
              <a:off x="4080" y="2623"/>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1" name="Line 109">
              <a:extLst>
                <a:ext uri="{FF2B5EF4-FFF2-40B4-BE49-F238E27FC236}">
                  <a16:creationId xmlns:a16="http://schemas.microsoft.com/office/drawing/2014/main" id="{2F943726-B5DD-164C-9E93-9763893EECE5}"/>
                </a:ext>
              </a:extLst>
            </p:cNvPr>
            <p:cNvSpPr>
              <a:spLocks noChangeShapeType="1"/>
            </p:cNvSpPr>
            <p:nvPr/>
          </p:nvSpPr>
          <p:spPr bwMode="auto">
            <a:xfrm flipV="1">
              <a:off x="4080" y="2597"/>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2" name="Line 110">
              <a:extLst>
                <a:ext uri="{FF2B5EF4-FFF2-40B4-BE49-F238E27FC236}">
                  <a16:creationId xmlns:a16="http://schemas.microsoft.com/office/drawing/2014/main" id="{CE867F19-B4AA-2A4F-ADD6-6AA81A6E5478}"/>
                </a:ext>
              </a:extLst>
            </p:cNvPr>
            <p:cNvSpPr>
              <a:spLocks noChangeShapeType="1"/>
            </p:cNvSpPr>
            <p:nvPr/>
          </p:nvSpPr>
          <p:spPr bwMode="auto">
            <a:xfrm flipV="1">
              <a:off x="4080" y="2572"/>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3" name="Line 111">
              <a:extLst>
                <a:ext uri="{FF2B5EF4-FFF2-40B4-BE49-F238E27FC236}">
                  <a16:creationId xmlns:a16="http://schemas.microsoft.com/office/drawing/2014/main" id="{99DB09C5-C511-1143-A289-5F2018A6FF28}"/>
                </a:ext>
              </a:extLst>
            </p:cNvPr>
            <p:cNvSpPr>
              <a:spLocks noChangeShapeType="1"/>
            </p:cNvSpPr>
            <p:nvPr/>
          </p:nvSpPr>
          <p:spPr bwMode="auto">
            <a:xfrm flipV="1">
              <a:off x="4080" y="2547"/>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4" name="Line 112">
              <a:extLst>
                <a:ext uri="{FF2B5EF4-FFF2-40B4-BE49-F238E27FC236}">
                  <a16:creationId xmlns:a16="http://schemas.microsoft.com/office/drawing/2014/main" id="{5B3FD436-CF04-424C-9E4F-4242009A7805}"/>
                </a:ext>
              </a:extLst>
            </p:cNvPr>
            <p:cNvSpPr>
              <a:spLocks noChangeShapeType="1"/>
            </p:cNvSpPr>
            <p:nvPr/>
          </p:nvSpPr>
          <p:spPr bwMode="auto">
            <a:xfrm flipV="1">
              <a:off x="4080" y="2522"/>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5" name="Line 113">
              <a:extLst>
                <a:ext uri="{FF2B5EF4-FFF2-40B4-BE49-F238E27FC236}">
                  <a16:creationId xmlns:a16="http://schemas.microsoft.com/office/drawing/2014/main" id="{34FE188F-DDF2-5E47-9609-35841CF980B0}"/>
                </a:ext>
              </a:extLst>
            </p:cNvPr>
            <p:cNvSpPr>
              <a:spLocks noChangeShapeType="1"/>
            </p:cNvSpPr>
            <p:nvPr/>
          </p:nvSpPr>
          <p:spPr bwMode="auto">
            <a:xfrm flipV="1">
              <a:off x="4080" y="2497"/>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6" name="Line 114">
              <a:extLst>
                <a:ext uri="{FF2B5EF4-FFF2-40B4-BE49-F238E27FC236}">
                  <a16:creationId xmlns:a16="http://schemas.microsoft.com/office/drawing/2014/main" id="{7D39C0F8-4D15-E140-A343-5434AD26EAF1}"/>
                </a:ext>
              </a:extLst>
            </p:cNvPr>
            <p:cNvSpPr>
              <a:spLocks noChangeShapeType="1"/>
            </p:cNvSpPr>
            <p:nvPr/>
          </p:nvSpPr>
          <p:spPr bwMode="auto">
            <a:xfrm flipV="1">
              <a:off x="4080" y="2472"/>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7" name="Line 115">
              <a:extLst>
                <a:ext uri="{FF2B5EF4-FFF2-40B4-BE49-F238E27FC236}">
                  <a16:creationId xmlns:a16="http://schemas.microsoft.com/office/drawing/2014/main" id="{FD68FF9F-5800-0D4F-85DB-C5846A699886}"/>
                </a:ext>
              </a:extLst>
            </p:cNvPr>
            <p:cNvSpPr>
              <a:spLocks noChangeShapeType="1"/>
            </p:cNvSpPr>
            <p:nvPr/>
          </p:nvSpPr>
          <p:spPr bwMode="auto">
            <a:xfrm flipV="1">
              <a:off x="4080" y="2447"/>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8" name="Line 116">
              <a:extLst>
                <a:ext uri="{FF2B5EF4-FFF2-40B4-BE49-F238E27FC236}">
                  <a16:creationId xmlns:a16="http://schemas.microsoft.com/office/drawing/2014/main" id="{04A8F12F-7701-BF45-B467-14DD8EDAED93}"/>
                </a:ext>
              </a:extLst>
            </p:cNvPr>
            <p:cNvSpPr>
              <a:spLocks noChangeShapeType="1"/>
            </p:cNvSpPr>
            <p:nvPr/>
          </p:nvSpPr>
          <p:spPr bwMode="auto">
            <a:xfrm flipV="1">
              <a:off x="4080" y="2422"/>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29" name="Line 117">
              <a:extLst>
                <a:ext uri="{FF2B5EF4-FFF2-40B4-BE49-F238E27FC236}">
                  <a16:creationId xmlns:a16="http://schemas.microsoft.com/office/drawing/2014/main" id="{3297E283-340D-2840-A0B7-8F5B2201895C}"/>
                </a:ext>
              </a:extLst>
            </p:cNvPr>
            <p:cNvSpPr>
              <a:spLocks noChangeShapeType="1"/>
            </p:cNvSpPr>
            <p:nvPr/>
          </p:nvSpPr>
          <p:spPr bwMode="auto">
            <a:xfrm flipV="1">
              <a:off x="4080" y="2396"/>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0" name="Line 118">
              <a:extLst>
                <a:ext uri="{FF2B5EF4-FFF2-40B4-BE49-F238E27FC236}">
                  <a16:creationId xmlns:a16="http://schemas.microsoft.com/office/drawing/2014/main" id="{2EA0416D-3707-CF46-A1C0-61CC52F6FA1A}"/>
                </a:ext>
              </a:extLst>
            </p:cNvPr>
            <p:cNvSpPr>
              <a:spLocks noChangeShapeType="1"/>
            </p:cNvSpPr>
            <p:nvPr/>
          </p:nvSpPr>
          <p:spPr bwMode="auto">
            <a:xfrm flipV="1">
              <a:off x="4080" y="2371"/>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1" name="Line 119">
              <a:extLst>
                <a:ext uri="{FF2B5EF4-FFF2-40B4-BE49-F238E27FC236}">
                  <a16:creationId xmlns:a16="http://schemas.microsoft.com/office/drawing/2014/main" id="{6C84BBD9-166E-E244-88E4-F3D3C40D779C}"/>
                </a:ext>
              </a:extLst>
            </p:cNvPr>
            <p:cNvSpPr>
              <a:spLocks noChangeShapeType="1"/>
            </p:cNvSpPr>
            <p:nvPr/>
          </p:nvSpPr>
          <p:spPr bwMode="auto">
            <a:xfrm flipV="1">
              <a:off x="4080" y="2346"/>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2" name="Line 120">
              <a:extLst>
                <a:ext uri="{FF2B5EF4-FFF2-40B4-BE49-F238E27FC236}">
                  <a16:creationId xmlns:a16="http://schemas.microsoft.com/office/drawing/2014/main" id="{7BA658F8-AE1D-5244-BB6E-45C954781C27}"/>
                </a:ext>
              </a:extLst>
            </p:cNvPr>
            <p:cNvSpPr>
              <a:spLocks noChangeShapeType="1"/>
            </p:cNvSpPr>
            <p:nvPr/>
          </p:nvSpPr>
          <p:spPr bwMode="auto">
            <a:xfrm flipV="1">
              <a:off x="4080" y="2321"/>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3" name="Line 121">
              <a:extLst>
                <a:ext uri="{FF2B5EF4-FFF2-40B4-BE49-F238E27FC236}">
                  <a16:creationId xmlns:a16="http://schemas.microsoft.com/office/drawing/2014/main" id="{9C462EE9-0D0E-6A49-B8A4-C86D52DD4448}"/>
                </a:ext>
              </a:extLst>
            </p:cNvPr>
            <p:cNvSpPr>
              <a:spLocks noChangeShapeType="1"/>
            </p:cNvSpPr>
            <p:nvPr/>
          </p:nvSpPr>
          <p:spPr bwMode="auto">
            <a:xfrm flipV="1">
              <a:off x="4080" y="2296"/>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4" name="Line 122">
              <a:extLst>
                <a:ext uri="{FF2B5EF4-FFF2-40B4-BE49-F238E27FC236}">
                  <a16:creationId xmlns:a16="http://schemas.microsoft.com/office/drawing/2014/main" id="{DF731356-572E-A949-BC4A-D13E9AD28C44}"/>
                </a:ext>
              </a:extLst>
            </p:cNvPr>
            <p:cNvSpPr>
              <a:spLocks noChangeShapeType="1"/>
            </p:cNvSpPr>
            <p:nvPr/>
          </p:nvSpPr>
          <p:spPr bwMode="auto">
            <a:xfrm flipV="1">
              <a:off x="4080" y="2271"/>
              <a:ext cx="0" cy="1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5" name="Line 123">
              <a:extLst>
                <a:ext uri="{FF2B5EF4-FFF2-40B4-BE49-F238E27FC236}">
                  <a16:creationId xmlns:a16="http://schemas.microsoft.com/office/drawing/2014/main" id="{DCF5A43A-6196-984B-BAB7-DE517FDA9D77}"/>
                </a:ext>
              </a:extLst>
            </p:cNvPr>
            <p:cNvSpPr>
              <a:spLocks noChangeShapeType="1"/>
            </p:cNvSpPr>
            <p:nvPr/>
          </p:nvSpPr>
          <p:spPr bwMode="auto">
            <a:xfrm flipV="1">
              <a:off x="4080" y="2246"/>
              <a:ext cx="0" cy="12"/>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6" name="Line 124">
              <a:extLst>
                <a:ext uri="{FF2B5EF4-FFF2-40B4-BE49-F238E27FC236}">
                  <a16:creationId xmlns:a16="http://schemas.microsoft.com/office/drawing/2014/main" id="{E116FFBF-1809-5C48-9CA7-39EE997F7482}"/>
                </a:ext>
              </a:extLst>
            </p:cNvPr>
            <p:cNvSpPr>
              <a:spLocks noChangeShapeType="1"/>
            </p:cNvSpPr>
            <p:nvPr/>
          </p:nvSpPr>
          <p:spPr bwMode="auto">
            <a:xfrm flipH="1">
              <a:off x="4056" y="224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7" name="Line 125">
              <a:extLst>
                <a:ext uri="{FF2B5EF4-FFF2-40B4-BE49-F238E27FC236}">
                  <a16:creationId xmlns:a16="http://schemas.microsoft.com/office/drawing/2014/main" id="{0B6BC93D-6DCC-5746-B660-A3B68592CD3D}"/>
                </a:ext>
              </a:extLst>
            </p:cNvPr>
            <p:cNvSpPr>
              <a:spLocks noChangeShapeType="1"/>
            </p:cNvSpPr>
            <p:nvPr/>
          </p:nvSpPr>
          <p:spPr bwMode="auto">
            <a:xfrm flipH="1" flipV="1">
              <a:off x="4031" y="2239"/>
              <a:ext cx="12" cy="1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8" name="Line 126">
              <a:extLst>
                <a:ext uri="{FF2B5EF4-FFF2-40B4-BE49-F238E27FC236}">
                  <a16:creationId xmlns:a16="http://schemas.microsoft.com/office/drawing/2014/main" id="{6BA77DAF-C01C-7847-9A52-40BF044E12C7}"/>
                </a:ext>
              </a:extLst>
            </p:cNvPr>
            <p:cNvSpPr>
              <a:spLocks noChangeShapeType="1"/>
            </p:cNvSpPr>
            <p:nvPr/>
          </p:nvSpPr>
          <p:spPr bwMode="auto">
            <a:xfrm flipH="1">
              <a:off x="4006" y="2243"/>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39" name="Line 127">
              <a:extLst>
                <a:ext uri="{FF2B5EF4-FFF2-40B4-BE49-F238E27FC236}">
                  <a16:creationId xmlns:a16="http://schemas.microsoft.com/office/drawing/2014/main" id="{7D40DEE2-AE13-3A41-936A-45C98EB26471}"/>
                </a:ext>
              </a:extLst>
            </p:cNvPr>
            <p:cNvSpPr>
              <a:spLocks noChangeShapeType="1"/>
            </p:cNvSpPr>
            <p:nvPr/>
          </p:nvSpPr>
          <p:spPr bwMode="auto">
            <a:xfrm flipH="1" flipV="1">
              <a:off x="3980" y="2238"/>
              <a:ext cx="13" cy="9"/>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0" name="Line 128">
              <a:extLst>
                <a:ext uri="{FF2B5EF4-FFF2-40B4-BE49-F238E27FC236}">
                  <a16:creationId xmlns:a16="http://schemas.microsoft.com/office/drawing/2014/main" id="{D8E26926-84FC-EA4B-A796-0FB4B74DA6C6}"/>
                </a:ext>
              </a:extLst>
            </p:cNvPr>
            <p:cNvSpPr>
              <a:spLocks noChangeShapeType="1"/>
            </p:cNvSpPr>
            <p:nvPr/>
          </p:nvSpPr>
          <p:spPr bwMode="auto">
            <a:xfrm flipH="1">
              <a:off x="3955" y="224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1" name="Line 129">
              <a:extLst>
                <a:ext uri="{FF2B5EF4-FFF2-40B4-BE49-F238E27FC236}">
                  <a16:creationId xmlns:a16="http://schemas.microsoft.com/office/drawing/2014/main" id="{C045CD84-AAAC-7049-9120-88F86696D9E9}"/>
                </a:ext>
              </a:extLst>
            </p:cNvPr>
            <p:cNvSpPr>
              <a:spLocks noChangeShapeType="1"/>
            </p:cNvSpPr>
            <p:nvPr/>
          </p:nvSpPr>
          <p:spPr bwMode="auto">
            <a:xfrm flipH="1">
              <a:off x="3930" y="224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2" name="Line 130">
              <a:extLst>
                <a:ext uri="{FF2B5EF4-FFF2-40B4-BE49-F238E27FC236}">
                  <a16:creationId xmlns:a16="http://schemas.microsoft.com/office/drawing/2014/main" id="{18EBE873-E12B-E54A-BB67-2375978494C9}"/>
                </a:ext>
              </a:extLst>
            </p:cNvPr>
            <p:cNvSpPr>
              <a:spLocks noChangeShapeType="1"/>
            </p:cNvSpPr>
            <p:nvPr/>
          </p:nvSpPr>
          <p:spPr bwMode="auto">
            <a:xfrm flipH="1">
              <a:off x="3905" y="224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3" name="Line 131">
              <a:extLst>
                <a:ext uri="{FF2B5EF4-FFF2-40B4-BE49-F238E27FC236}">
                  <a16:creationId xmlns:a16="http://schemas.microsoft.com/office/drawing/2014/main" id="{AC22C3AD-DA6D-9B41-B2CB-BC5ED7123B1A}"/>
                </a:ext>
              </a:extLst>
            </p:cNvPr>
            <p:cNvSpPr>
              <a:spLocks noChangeShapeType="1"/>
            </p:cNvSpPr>
            <p:nvPr/>
          </p:nvSpPr>
          <p:spPr bwMode="auto">
            <a:xfrm flipH="1">
              <a:off x="3880" y="224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4" name="Line 132">
              <a:extLst>
                <a:ext uri="{FF2B5EF4-FFF2-40B4-BE49-F238E27FC236}">
                  <a16:creationId xmlns:a16="http://schemas.microsoft.com/office/drawing/2014/main" id="{63BB1B44-8BCF-0B48-BD60-1A37F639B49F}"/>
                </a:ext>
              </a:extLst>
            </p:cNvPr>
            <p:cNvSpPr>
              <a:spLocks noChangeShapeType="1"/>
            </p:cNvSpPr>
            <p:nvPr/>
          </p:nvSpPr>
          <p:spPr bwMode="auto">
            <a:xfrm flipH="1">
              <a:off x="3855" y="2239"/>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5" name="Line 133">
              <a:extLst>
                <a:ext uri="{FF2B5EF4-FFF2-40B4-BE49-F238E27FC236}">
                  <a16:creationId xmlns:a16="http://schemas.microsoft.com/office/drawing/2014/main" id="{FFB0E6E9-8F9B-0845-B8CD-0DCA18E6D926}"/>
                </a:ext>
              </a:extLst>
            </p:cNvPr>
            <p:cNvSpPr>
              <a:spLocks noChangeShapeType="1"/>
            </p:cNvSpPr>
            <p:nvPr/>
          </p:nvSpPr>
          <p:spPr bwMode="auto">
            <a:xfrm flipH="1">
              <a:off x="3830" y="2239"/>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6" name="Line 134">
              <a:extLst>
                <a:ext uri="{FF2B5EF4-FFF2-40B4-BE49-F238E27FC236}">
                  <a16:creationId xmlns:a16="http://schemas.microsoft.com/office/drawing/2014/main" id="{DC595253-B253-5748-A270-A98834C4725E}"/>
                </a:ext>
              </a:extLst>
            </p:cNvPr>
            <p:cNvSpPr>
              <a:spLocks noChangeShapeType="1"/>
            </p:cNvSpPr>
            <p:nvPr/>
          </p:nvSpPr>
          <p:spPr bwMode="auto">
            <a:xfrm flipH="1">
              <a:off x="3805" y="2237"/>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7" name="Line 135">
              <a:extLst>
                <a:ext uri="{FF2B5EF4-FFF2-40B4-BE49-F238E27FC236}">
                  <a16:creationId xmlns:a16="http://schemas.microsoft.com/office/drawing/2014/main" id="{2AD5E6BC-A079-5A43-A2DD-B3AB9688D183}"/>
                </a:ext>
              </a:extLst>
            </p:cNvPr>
            <p:cNvSpPr>
              <a:spLocks noChangeShapeType="1"/>
            </p:cNvSpPr>
            <p:nvPr/>
          </p:nvSpPr>
          <p:spPr bwMode="auto">
            <a:xfrm flipH="1">
              <a:off x="3779" y="2237"/>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8" name="Line 136">
              <a:extLst>
                <a:ext uri="{FF2B5EF4-FFF2-40B4-BE49-F238E27FC236}">
                  <a16:creationId xmlns:a16="http://schemas.microsoft.com/office/drawing/2014/main" id="{A79E3C03-A923-094E-BBB6-93C767DB26E0}"/>
                </a:ext>
              </a:extLst>
            </p:cNvPr>
            <p:cNvSpPr>
              <a:spLocks noChangeShapeType="1"/>
            </p:cNvSpPr>
            <p:nvPr/>
          </p:nvSpPr>
          <p:spPr bwMode="auto">
            <a:xfrm flipH="1">
              <a:off x="3754" y="2236"/>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49" name="Line 137">
              <a:extLst>
                <a:ext uri="{FF2B5EF4-FFF2-40B4-BE49-F238E27FC236}">
                  <a16:creationId xmlns:a16="http://schemas.microsoft.com/office/drawing/2014/main" id="{3CBFF554-445B-004F-AF23-AA00F01F621D}"/>
                </a:ext>
              </a:extLst>
            </p:cNvPr>
            <p:cNvSpPr>
              <a:spLocks noChangeShapeType="1"/>
            </p:cNvSpPr>
            <p:nvPr/>
          </p:nvSpPr>
          <p:spPr bwMode="auto">
            <a:xfrm flipH="1">
              <a:off x="3729" y="2236"/>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0" name="Line 138">
              <a:extLst>
                <a:ext uri="{FF2B5EF4-FFF2-40B4-BE49-F238E27FC236}">
                  <a16:creationId xmlns:a16="http://schemas.microsoft.com/office/drawing/2014/main" id="{66FB39A7-3413-0848-99D7-D840BDE3CD1B}"/>
                </a:ext>
              </a:extLst>
            </p:cNvPr>
            <p:cNvSpPr>
              <a:spLocks noChangeShapeType="1"/>
            </p:cNvSpPr>
            <p:nvPr/>
          </p:nvSpPr>
          <p:spPr bwMode="auto">
            <a:xfrm flipH="1" flipV="1">
              <a:off x="3704" y="2230"/>
              <a:ext cx="13" cy="1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1" name="Line 139">
              <a:extLst>
                <a:ext uri="{FF2B5EF4-FFF2-40B4-BE49-F238E27FC236}">
                  <a16:creationId xmlns:a16="http://schemas.microsoft.com/office/drawing/2014/main" id="{DE260FE7-9DEB-8743-A2D7-3E65D00F24B0}"/>
                </a:ext>
              </a:extLst>
            </p:cNvPr>
            <p:cNvSpPr>
              <a:spLocks noChangeShapeType="1"/>
            </p:cNvSpPr>
            <p:nvPr/>
          </p:nvSpPr>
          <p:spPr bwMode="auto">
            <a:xfrm flipH="1">
              <a:off x="3679" y="223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2" name="Line 140">
              <a:extLst>
                <a:ext uri="{FF2B5EF4-FFF2-40B4-BE49-F238E27FC236}">
                  <a16:creationId xmlns:a16="http://schemas.microsoft.com/office/drawing/2014/main" id="{2D36BB50-F8EF-6047-B76A-98C71D0F2B9E}"/>
                </a:ext>
              </a:extLst>
            </p:cNvPr>
            <p:cNvSpPr>
              <a:spLocks noChangeShapeType="1"/>
            </p:cNvSpPr>
            <p:nvPr/>
          </p:nvSpPr>
          <p:spPr bwMode="auto">
            <a:xfrm flipH="1">
              <a:off x="3654" y="2234"/>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3" name="Line 141">
              <a:extLst>
                <a:ext uri="{FF2B5EF4-FFF2-40B4-BE49-F238E27FC236}">
                  <a16:creationId xmlns:a16="http://schemas.microsoft.com/office/drawing/2014/main" id="{B53DEB03-863E-7B4F-B2DC-71AEA80B29CC}"/>
                </a:ext>
              </a:extLst>
            </p:cNvPr>
            <p:cNvSpPr>
              <a:spLocks noChangeShapeType="1"/>
            </p:cNvSpPr>
            <p:nvPr/>
          </p:nvSpPr>
          <p:spPr bwMode="auto">
            <a:xfrm flipH="1">
              <a:off x="3629" y="2232"/>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4" name="Line 142">
              <a:extLst>
                <a:ext uri="{FF2B5EF4-FFF2-40B4-BE49-F238E27FC236}">
                  <a16:creationId xmlns:a16="http://schemas.microsoft.com/office/drawing/2014/main" id="{8034B293-9CF5-D943-A9D6-FC6DBEE8874F}"/>
                </a:ext>
              </a:extLst>
            </p:cNvPr>
            <p:cNvSpPr>
              <a:spLocks noChangeShapeType="1"/>
            </p:cNvSpPr>
            <p:nvPr/>
          </p:nvSpPr>
          <p:spPr bwMode="auto">
            <a:xfrm flipH="1">
              <a:off x="3603" y="223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5" name="Line 143">
              <a:extLst>
                <a:ext uri="{FF2B5EF4-FFF2-40B4-BE49-F238E27FC236}">
                  <a16:creationId xmlns:a16="http://schemas.microsoft.com/office/drawing/2014/main" id="{7B21F3F4-EBAE-E14F-B89C-9CFA4FA19217}"/>
                </a:ext>
              </a:extLst>
            </p:cNvPr>
            <p:cNvSpPr>
              <a:spLocks noChangeShapeType="1"/>
            </p:cNvSpPr>
            <p:nvPr/>
          </p:nvSpPr>
          <p:spPr bwMode="auto">
            <a:xfrm flipH="1">
              <a:off x="3578" y="2231"/>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6" name="Line 144">
              <a:extLst>
                <a:ext uri="{FF2B5EF4-FFF2-40B4-BE49-F238E27FC236}">
                  <a16:creationId xmlns:a16="http://schemas.microsoft.com/office/drawing/2014/main" id="{1817FFEF-AE8D-4848-816E-3F7F194B43B3}"/>
                </a:ext>
              </a:extLst>
            </p:cNvPr>
            <p:cNvSpPr>
              <a:spLocks noChangeShapeType="1"/>
            </p:cNvSpPr>
            <p:nvPr/>
          </p:nvSpPr>
          <p:spPr bwMode="auto">
            <a:xfrm flipH="1">
              <a:off x="3553" y="2231"/>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7" name="Line 145">
              <a:extLst>
                <a:ext uri="{FF2B5EF4-FFF2-40B4-BE49-F238E27FC236}">
                  <a16:creationId xmlns:a16="http://schemas.microsoft.com/office/drawing/2014/main" id="{3CCFB62F-7313-B244-9FA4-3EF8CA46EDE6}"/>
                </a:ext>
              </a:extLst>
            </p:cNvPr>
            <p:cNvSpPr>
              <a:spLocks noChangeShapeType="1"/>
            </p:cNvSpPr>
            <p:nvPr/>
          </p:nvSpPr>
          <p:spPr bwMode="auto">
            <a:xfrm flipH="1">
              <a:off x="3528" y="222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8" name="Line 146">
              <a:extLst>
                <a:ext uri="{FF2B5EF4-FFF2-40B4-BE49-F238E27FC236}">
                  <a16:creationId xmlns:a16="http://schemas.microsoft.com/office/drawing/2014/main" id="{4E23E4D4-AA8D-D24D-8EE7-4ADE78CC26CB}"/>
                </a:ext>
              </a:extLst>
            </p:cNvPr>
            <p:cNvSpPr>
              <a:spLocks noChangeShapeType="1"/>
            </p:cNvSpPr>
            <p:nvPr/>
          </p:nvSpPr>
          <p:spPr bwMode="auto">
            <a:xfrm flipH="1">
              <a:off x="3503" y="222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59" name="Line 147">
              <a:extLst>
                <a:ext uri="{FF2B5EF4-FFF2-40B4-BE49-F238E27FC236}">
                  <a16:creationId xmlns:a16="http://schemas.microsoft.com/office/drawing/2014/main" id="{00B4EA69-680F-984E-B082-2902F3AD5681}"/>
                </a:ext>
              </a:extLst>
            </p:cNvPr>
            <p:cNvSpPr>
              <a:spLocks noChangeShapeType="1"/>
            </p:cNvSpPr>
            <p:nvPr/>
          </p:nvSpPr>
          <p:spPr bwMode="auto">
            <a:xfrm flipH="1">
              <a:off x="3478" y="2228"/>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0" name="Line 148">
              <a:extLst>
                <a:ext uri="{FF2B5EF4-FFF2-40B4-BE49-F238E27FC236}">
                  <a16:creationId xmlns:a16="http://schemas.microsoft.com/office/drawing/2014/main" id="{C1115812-3385-9E46-AB05-36EAEB93872F}"/>
                </a:ext>
              </a:extLst>
            </p:cNvPr>
            <p:cNvSpPr>
              <a:spLocks noChangeShapeType="1"/>
            </p:cNvSpPr>
            <p:nvPr/>
          </p:nvSpPr>
          <p:spPr bwMode="auto">
            <a:xfrm flipH="1">
              <a:off x="3453" y="2228"/>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1" name="Line 149">
              <a:extLst>
                <a:ext uri="{FF2B5EF4-FFF2-40B4-BE49-F238E27FC236}">
                  <a16:creationId xmlns:a16="http://schemas.microsoft.com/office/drawing/2014/main" id="{EA8CD925-D034-4142-B831-6072A00517A2}"/>
                </a:ext>
              </a:extLst>
            </p:cNvPr>
            <p:cNvSpPr>
              <a:spLocks noChangeShapeType="1"/>
            </p:cNvSpPr>
            <p:nvPr/>
          </p:nvSpPr>
          <p:spPr bwMode="auto">
            <a:xfrm flipH="1">
              <a:off x="3428" y="2226"/>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2" name="Line 150">
              <a:extLst>
                <a:ext uri="{FF2B5EF4-FFF2-40B4-BE49-F238E27FC236}">
                  <a16:creationId xmlns:a16="http://schemas.microsoft.com/office/drawing/2014/main" id="{F758736E-E09B-4144-9210-3FE5F98A93E3}"/>
                </a:ext>
              </a:extLst>
            </p:cNvPr>
            <p:cNvSpPr>
              <a:spLocks noChangeShapeType="1"/>
            </p:cNvSpPr>
            <p:nvPr/>
          </p:nvSpPr>
          <p:spPr bwMode="auto">
            <a:xfrm flipH="1">
              <a:off x="3402" y="2226"/>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3" name="Line 151">
              <a:extLst>
                <a:ext uri="{FF2B5EF4-FFF2-40B4-BE49-F238E27FC236}">
                  <a16:creationId xmlns:a16="http://schemas.microsoft.com/office/drawing/2014/main" id="{265AE1AF-E537-924E-878A-F02A181E1D11}"/>
                </a:ext>
              </a:extLst>
            </p:cNvPr>
            <p:cNvSpPr>
              <a:spLocks noChangeShapeType="1"/>
            </p:cNvSpPr>
            <p:nvPr/>
          </p:nvSpPr>
          <p:spPr bwMode="auto">
            <a:xfrm flipH="1" flipV="1">
              <a:off x="3377" y="2221"/>
              <a:ext cx="13" cy="9"/>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4" name="Line 152">
              <a:extLst>
                <a:ext uri="{FF2B5EF4-FFF2-40B4-BE49-F238E27FC236}">
                  <a16:creationId xmlns:a16="http://schemas.microsoft.com/office/drawing/2014/main" id="{AC184D93-EF9C-9547-983A-F183F98F2C77}"/>
                </a:ext>
              </a:extLst>
            </p:cNvPr>
            <p:cNvSpPr>
              <a:spLocks noChangeShapeType="1"/>
            </p:cNvSpPr>
            <p:nvPr/>
          </p:nvSpPr>
          <p:spPr bwMode="auto">
            <a:xfrm flipH="1">
              <a:off x="3352" y="222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5" name="Line 153">
              <a:extLst>
                <a:ext uri="{FF2B5EF4-FFF2-40B4-BE49-F238E27FC236}">
                  <a16:creationId xmlns:a16="http://schemas.microsoft.com/office/drawing/2014/main" id="{6884DF56-01EE-EF4E-8ED5-91833EC4FA1F}"/>
                </a:ext>
              </a:extLst>
            </p:cNvPr>
            <p:cNvSpPr>
              <a:spLocks noChangeShapeType="1"/>
            </p:cNvSpPr>
            <p:nvPr/>
          </p:nvSpPr>
          <p:spPr bwMode="auto">
            <a:xfrm flipH="1">
              <a:off x="3327" y="222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6" name="Line 154">
              <a:extLst>
                <a:ext uri="{FF2B5EF4-FFF2-40B4-BE49-F238E27FC236}">
                  <a16:creationId xmlns:a16="http://schemas.microsoft.com/office/drawing/2014/main" id="{01AD241B-FB38-6D48-BE3F-5C1531CE6FD3}"/>
                </a:ext>
              </a:extLst>
            </p:cNvPr>
            <p:cNvSpPr>
              <a:spLocks noChangeShapeType="1"/>
            </p:cNvSpPr>
            <p:nvPr/>
          </p:nvSpPr>
          <p:spPr bwMode="auto">
            <a:xfrm flipH="1">
              <a:off x="3302" y="2223"/>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7" name="Line 155">
              <a:extLst>
                <a:ext uri="{FF2B5EF4-FFF2-40B4-BE49-F238E27FC236}">
                  <a16:creationId xmlns:a16="http://schemas.microsoft.com/office/drawing/2014/main" id="{232DC812-30D1-DE43-AB32-C65D464A3C68}"/>
                </a:ext>
              </a:extLst>
            </p:cNvPr>
            <p:cNvSpPr>
              <a:spLocks noChangeShapeType="1"/>
            </p:cNvSpPr>
            <p:nvPr/>
          </p:nvSpPr>
          <p:spPr bwMode="auto">
            <a:xfrm flipH="1">
              <a:off x="3277" y="2223"/>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8" name="Line 156">
              <a:extLst>
                <a:ext uri="{FF2B5EF4-FFF2-40B4-BE49-F238E27FC236}">
                  <a16:creationId xmlns:a16="http://schemas.microsoft.com/office/drawing/2014/main" id="{B6A09B4D-9A97-7440-B3F3-E680D6CEE10E}"/>
                </a:ext>
              </a:extLst>
            </p:cNvPr>
            <p:cNvSpPr>
              <a:spLocks noChangeShapeType="1"/>
            </p:cNvSpPr>
            <p:nvPr/>
          </p:nvSpPr>
          <p:spPr bwMode="auto">
            <a:xfrm flipH="1">
              <a:off x="3252" y="2221"/>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69" name="Line 157">
              <a:extLst>
                <a:ext uri="{FF2B5EF4-FFF2-40B4-BE49-F238E27FC236}">
                  <a16:creationId xmlns:a16="http://schemas.microsoft.com/office/drawing/2014/main" id="{188AD199-A062-8B4B-BA07-4EFAD9CE8273}"/>
                </a:ext>
              </a:extLst>
            </p:cNvPr>
            <p:cNvSpPr>
              <a:spLocks noChangeShapeType="1"/>
            </p:cNvSpPr>
            <p:nvPr/>
          </p:nvSpPr>
          <p:spPr bwMode="auto">
            <a:xfrm flipH="1">
              <a:off x="3226" y="2221"/>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0" name="Line 158">
              <a:extLst>
                <a:ext uri="{FF2B5EF4-FFF2-40B4-BE49-F238E27FC236}">
                  <a16:creationId xmlns:a16="http://schemas.microsoft.com/office/drawing/2014/main" id="{9328BB38-3CD5-1548-A6DB-9998073619A7}"/>
                </a:ext>
              </a:extLst>
            </p:cNvPr>
            <p:cNvSpPr>
              <a:spLocks noChangeShapeType="1"/>
            </p:cNvSpPr>
            <p:nvPr/>
          </p:nvSpPr>
          <p:spPr bwMode="auto">
            <a:xfrm flipH="1">
              <a:off x="3201" y="222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1" name="Line 159">
              <a:extLst>
                <a:ext uri="{FF2B5EF4-FFF2-40B4-BE49-F238E27FC236}">
                  <a16:creationId xmlns:a16="http://schemas.microsoft.com/office/drawing/2014/main" id="{08FEF31C-416E-9040-B1F3-C35D03B009A4}"/>
                </a:ext>
              </a:extLst>
            </p:cNvPr>
            <p:cNvSpPr>
              <a:spLocks noChangeShapeType="1"/>
            </p:cNvSpPr>
            <p:nvPr/>
          </p:nvSpPr>
          <p:spPr bwMode="auto">
            <a:xfrm flipH="1">
              <a:off x="3176" y="222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2" name="Line 160">
              <a:extLst>
                <a:ext uri="{FF2B5EF4-FFF2-40B4-BE49-F238E27FC236}">
                  <a16:creationId xmlns:a16="http://schemas.microsoft.com/office/drawing/2014/main" id="{76C2C9AD-0C61-D246-865E-5872054F0CDC}"/>
                </a:ext>
              </a:extLst>
            </p:cNvPr>
            <p:cNvSpPr>
              <a:spLocks noChangeShapeType="1"/>
            </p:cNvSpPr>
            <p:nvPr/>
          </p:nvSpPr>
          <p:spPr bwMode="auto">
            <a:xfrm flipH="1">
              <a:off x="3151" y="2218"/>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3" name="Line 161">
              <a:extLst>
                <a:ext uri="{FF2B5EF4-FFF2-40B4-BE49-F238E27FC236}">
                  <a16:creationId xmlns:a16="http://schemas.microsoft.com/office/drawing/2014/main" id="{3E2057DF-FA08-BE4C-B051-B99DE67E23E1}"/>
                </a:ext>
              </a:extLst>
            </p:cNvPr>
            <p:cNvSpPr>
              <a:spLocks noChangeShapeType="1"/>
            </p:cNvSpPr>
            <p:nvPr/>
          </p:nvSpPr>
          <p:spPr bwMode="auto">
            <a:xfrm flipH="1">
              <a:off x="3126" y="2218"/>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4" name="Line 162">
              <a:extLst>
                <a:ext uri="{FF2B5EF4-FFF2-40B4-BE49-F238E27FC236}">
                  <a16:creationId xmlns:a16="http://schemas.microsoft.com/office/drawing/2014/main" id="{CF451C09-63B5-004C-A8B3-0EC589F3AA83}"/>
                </a:ext>
              </a:extLst>
            </p:cNvPr>
            <p:cNvSpPr>
              <a:spLocks noChangeShapeType="1"/>
            </p:cNvSpPr>
            <p:nvPr/>
          </p:nvSpPr>
          <p:spPr bwMode="auto">
            <a:xfrm flipH="1">
              <a:off x="3101" y="2217"/>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5" name="Line 163">
              <a:extLst>
                <a:ext uri="{FF2B5EF4-FFF2-40B4-BE49-F238E27FC236}">
                  <a16:creationId xmlns:a16="http://schemas.microsoft.com/office/drawing/2014/main" id="{9BFB3592-55AC-8243-BAA7-24A3A5EDAFB3}"/>
                </a:ext>
              </a:extLst>
            </p:cNvPr>
            <p:cNvSpPr>
              <a:spLocks noChangeShapeType="1"/>
            </p:cNvSpPr>
            <p:nvPr/>
          </p:nvSpPr>
          <p:spPr bwMode="auto">
            <a:xfrm flipH="1">
              <a:off x="3076" y="2217"/>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6" name="Line 164">
              <a:extLst>
                <a:ext uri="{FF2B5EF4-FFF2-40B4-BE49-F238E27FC236}">
                  <a16:creationId xmlns:a16="http://schemas.microsoft.com/office/drawing/2014/main" id="{A5A8E1D5-7E95-8C4B-B96B-09A2591CEB88}"/>
                </a:ext>
              </a:extLst>
            </p:cNvPr>
            <p:cNvSpPr>
              <a:spLocks noChangeShapeType="1"/>
            </p:cNvSpPr>
            <p:nvPr/>
          </p:nvSpPr>
          <p:spPr bwMode="auto">
            <a:xfrm flipH="1" flipV="1">
              <a:off x="3051" y="2211"/>
              <a:ext cx="12" cy="1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7" name="Line 165">
              <a:extLst>
                <a:ext uri="{FF2B5EF4-FFF2-40B4-BE49-F238E27FC236}">
                  <a16:creationId xmlns:a16="http://schemas.microsoft.com/office/drawing/2014/main" id="{E23422E8-0028-C84E-9C47-42C90729D35C}"/>
                </a:ext>
              </a:extLst>
            </p:cNvPr>
            <p:cNvSpPr>
              <a:spLocks noChangeShapeType="1"/>
            </p:cNvSpPr>
            <p:nvPr/>
          </p:nvSpPr>
          <p:spPr bwMode="auto">
            <a:xfrm flipH="1">
              <a:off x="3025" y="221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8" name="Line 166">
              <a:extLst>
                <a:ext uri="{FF2B5EF4-FFF2-40B4-BE49-F238E27FC236}">
                  <a16:creationId xmlns:a16="http://schemas.microsoft.com/office/drawing/2014/main" id="{B2BD0E87-07FE-CC42-8E44-D76066E66DE3}"/>
                </a:ext>
              </a:extLst>
            </p:cNvPr>
            <p:cNvSpPr>
              <a:spLocks noChangeShapeType="1"/>
            </p:cNvSpPr>
            <p:nvPr/>
          </p:nvSpPr>
          <p:spPr bwMode="auto">
            <a:xfrm flipH="1">
              <a:off x="3000" y="2215"/>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79" name="Line 167">
              <a:extLst>
                <a:ext uri="{FF2B5EF4-FFF2-40B4-BE49-F238E27FC236}">
                  <a16:creationId xmlns:a16="http://schemas.microsoft.com/office/drawing/2014/main" id="{913C4E0A-7628-2F48-8F29-F6A936F2A102}"/>
                </a:ext>
              </a:extLst>
            </p:cNvPr>
            <p:cNvSpPr>
              <a:spLocks noChangeShapeType="1"/>
            </p:cNvSpPr>
            <p:nvPr/>
          </p:nvSpPr>
          <p:spPr bwMode="auto">
            <a:xfrm flipH="1">
              <a:off x="2975" y="221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0" name="Line 168">
              <a:extLst>
                <a:ext uri="{FF2B5EF4-FFF2-40B4-BE49-F238E27FC236}">
                  <a16:creationId xmlns:a16="http://schemas.microsoft.com/office/drawing/2014/main" id="{305AD444-55F4-B34B-9E26-8EB1EC538AD0}"/>
                </a:ext>
              </a:extLst>
            </p:cNvPr>
            <p:cNvSpPr>
              <a:spLocks noChangeShapeType="1"/>
            </p:cNvSpPr>
            <p:nvPr/>
          </p:nvSpPr>
          <p:spPr bwMode="auto">
            <a:xfrm flipH="1">
              <a:off x="2950" y="221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1" name="Line 169">
              <a:extLst>
                <a:ext uri="{FF2B5EF4-FFF2-40B4-BE49-F238E27FC236}">
                  <a16:creationId xmlns:a16="http://schemas.microsoft.com/office/drawing/2014/main" id="{99985344-91A2-C74E-BB9C-8AF1CBB8B484}"/>
                </a:ext>
              </a:extLst>
            </p:cNvPr>
            <p:cNvSpPr>
              <a:spLocks noChangeShapeType="1"/>
            </p:cNvSpPr>
            <p:nvPr/>
          </p:nvSpPr>
          <p:spPr bwMode="auto">
            <a:xfrm flipH="1">
              <a:off x="2925" y="2212"/>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2" name="Line 170">
              <a:extLst>
                <a:ext uri="{FF2B5EF4-FFF2-40B4-BE49-F238E27FC236}">
                  <a16:creationId xmlns:a16="http://schemas.microsoft.com/office/drawing/2014/main" id="{5BED0CB6-B945-D647-B6D6-FC9DBA549295}"/>
                </a:ext>
              </a:extLst>
            </p:cNvPr>
            <p:cNvSpPr>
              <a:spLocks noChangeShapeType="1"/>
            </p:cNvSpPr>
            <p:nvPr/>
          </p:nvSpPr>
          <p:spPr bwMode="auto">
            <a:xfrm flipH="1">
              <a:off x="2900" y="2212"/>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3" name="Line 171">
              <a:extLst>
                <a:ext uri="{FF2B5EF4-FFF2-40B4-BE49-F238E27FC236}">
                  <a16:creationId xmlns:a16="http://schemas.microsoft.com/office/drawing/2014/main" id="{73F19033-11AC-5947-BB45-6CEE7A50BF21}"/>
                </a:ext>
              </a:extLst>
            </p:cNvPr>
            <p:cNvSpPr>
              <a:spLocks noChangeShapeType="1"/>
            </p:cNvSpPr>
            <p:nvPr/>
          </p:nvSpPr>
          <p:spPr bwMode="auto">
            <a:xfrm flipH="1">
              <a:off x="2875" y="2210"/>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4" name="Line 172">
              <a:extLst>
                <a:ext uri="{FF2B5EF4-FFF2-40B4-BE49-F238E27FC236}">
                  <a16:creationId xmlns:a16="http://schemas.microsoft.com/office/drawing/2014/main" id="{88D218B6-03F1-5E4A-9EA4-7B1E191662C1}"/>
                </a:ext>
              </a:extLst>
            </p:cNvPr>
            <p:cNvSpPr>
              <a:spLocks noChangeShapeType="1"/>
            </p:cNvSpPr>
            <p:nvPr/>
          </p:nvSpPr>
          <p:spPr bwMode="auto">
            <a:xfrm flipH="1">
              <a:off x="2849" y="2210"/>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5" name="Line 173">
              <a:extLst>
                <a:ext uri="{FF2B5EF4-FFF2-40B4-BE49-F238E27FC236}">
                  <a16:creationId xmlns:a16="http://schemas.microsoft.com/office/drawing/2014/main" id="{BF8DD375-10AF-8448-9FFA-1804745AC15B}"/>
                </a:ext>
              </a:extLst>
            </p:cNvPr>
            <p:cNvSpPr>
              <a:spLocks noChangeShapeType="1"/>
            </p:cNvSpPr>
            <p:nvPr/>
          </p:nvSpPr>
          <p:spPr bwMode="auto">
            <a:xfrm flipH="1">
              <a:off x="2824" y="220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6" name="Line 174">
              <a:extLst>
                <a:ext uri="{FF2B5EF4-FFF2-40B4-BE49-F238E27FC236}">
                  <a16:creationId xmlns:a16="http://schemas.microsoft.com/office/drawing/2014/main" id="{EE949162-FE45-7B46-9672-EC08009FBECE}"/>
                </a:ext>
              </a:extLst>
            </p:cNvPr>
            <p:cNvSpPr>
              <a:spLocks noChangeShapeType="1"/>
            </p:cNvSpPr>
            <p:nvPr/>
          </p:nvSpPr>
          <p:spPr bwMode="auto">
            <a:xfrm flipH="1">
              <a:off x="2799" y="2209"/>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7" name="Line 175">
              <a:extLst>
                <a:ext uri="{FF2B5EF4-FFF2-40B4-BE49-F238E27FC236}">
                  <a16:creationId xmlns:a16="http://schemas.microsoft.com/office/drawing/2014/main" id="{4DAA21AA-C7F8-3645-AD1A-C88EDDF7359F}"/>
                </a:ext>
              </a:extLst>
            </p:cNvPr>
            <p:cNvSpPr>
              <a:spLocks noChangeShapeType="1"/>
            </p:cNvSpPr>
            <p:nvPr/>
          </p:nvSpPr>
          <p:spPr bwMode="auto">
            <a:xfrm flipH="1">
              <a:off x="2774" y="2207"/>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8" name="Line 176">
              <a:extLst>
                <a:ext uri="{FF2B5EF4-FFF2-40B4-BE49-F238E27FC236}">
                  <a16:creationId xmlns:a16="http://schemas.microsoft.com/office/drawing/2014/main" id="{C85E5C9C-38F2-E04C-B117-1874410FA83E}"/>
                </a:ext>
              </a:extLst>
            </p:cNvPr>
            <p:cNvSpPr>
              <a:spLocks noChangeShapeType="1"/>
            </p:cNvSpPr>
            <p:nvPr/>
          </p:nvSpPr>
          <p:spPr bwMode="auto">
            <a:xfrm flipH="1">
              <a:off x="2749" y="2207"/>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89" name="Line 177">
              <a:extLst>
                <a:ext uri="{FF2B5EF4-FFF2-40B4-BE49-F238E27FC236}">
                  <a16:creationId xmlns:a16="http://schemas.microsoft.com/office/drawing/2014/main" id="{F07142F9-6ADD-F243-A777-0A81DFB7EAEF}"/>
                </a:ext>
              </a:extLst>
            </p:cNvPr>
            <p:cNvSpPr>
              <a:spLocks noChangeShapeType="1"/>
            </p:cNvSpPr>
            <p:nvPr/>
          </p:nvSpPr>
          <p:spPr bwMode="auto">
            <a:xfrm flipH="1" flipV="1">
              <a:off x="2724" y="2202"/>
              <a:ext cx="12" cy="9"/>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0" name="Line 178">
              <a:extLst>
                <a:ext uri="{FF2B5EF4-FFF2-40B4-BE49-F238E27FC236}">
                  <a16:creationId xmlns:a16="http://schemas.microsoft.com/office/drawing/2014/main" id="{AEE088CD-74F8-BB4E-A374-ED75B92D06E0}"/>
                </a:ext>
              </a:extLst>
            </p:cNvPr>
            <p:cNvSpPr>
              <a:spLocks noChangeShapeType="1"/>
            </p:cNvSpPr>
            <p:nvPr/>
          </p:nvSpPr>
          <p:spPr bwMode="auto">
            <a:xfrm flipH="1">
              <a:off x="2699" y="2206"/>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1" name="Line 179">
              <a:extLst>
                <a:ext uri="{FF2B5EF4-FFF2-40B4-BE49-F238E27FC236}">
                  <a16:creationId xmlns:a16="http://schemas.microsoft.com/office/drawing/2014/main" id="{99CDA728-E281-FA48-8C5B-A7B80C468002}"/>
                </a:ext>
              </a:extLst>
            </p:cNvPr>
            <p:cNvSpPr>
              <a:spLocks noChangeShapeType="1"/>
            </p:cNvSpPr>
            <p:nvPr/>
          </p:nvSpPr>
          <p:spPr bwMode="auto">
            <a:xfrm flipH="1">
              <a:off x="2674" y="2206"/>
              <a:ext cx="12"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2" name="Line 180">
              <a:extLst>
                <a:ext uri="{FF2B5EF4-FFF2-40B4-BE49-F238E27FC236}">
                  <a16:creationId xmlns:a16="http://schemas.microsoft.com/office/drawing/2014/main" id="{85010CD6-BC70-084B-BB8D-0916C00B12EE}"/>
                </a:ext>
              </a:extLst>
            </p:cNvPr>
            <p:cNvSpPr>
              <a:spLocks noChangeShapeType="1"/>
            </p:cNvSpPr>
            <p:nvPr/>
          </p:nvSpPr>
          <p:spPr bwMode="auto">
            <a:xfrm flipH="1">
              <a:off x="2648" y="220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3" name="Line 181">
              <a:extLst>
                <a:ext uri="{FF2B5EF4-FFF2-40B4-BE49-F238E27FC236}">
                  <a16:creationId xmlns:a16="http://schemas.microsoft.com/office/drawing/2014/main" id="{6B77A696-FC23-074B-AD5C-CC7615EFFA7E}"/>
                </a:ext>
              </a:extLst>
            </p:cNvPr>
            <p:cNvSpPr>
              <a:spLocks noChangeShapeType="1"/>
            </p:cNvSpPr>
            <p:nvPr/>
          </p:nvSpPr>
          <p:spPr bwMode="auto">
            <a:xfrm flipH="1">
              <a:off x="2623" y="2204"/>
              <a:ext cx="13"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4" name="Line 182">
              <a:extLst>
                <a:ext uri="{FF2B5EF4-FFF2-40B4-BE49-F238E27FC236}">
                  <a16:creationId xmlns:a16="http://schemas.microsoft.com/office/drawing/2014/main" id="{D4771FD4-B2CC-CA4A-99CB-6C138318A37E}"/>
                </a:ext>
              </a:extLst>
            </p:cNvPr>
            <p:cNvSpPr>
              <a:spLocks noChangeShapeType="1"/>
            </p:cNvSpPr>
            <p:nvPr/>
          </p:nvSpPr>
          <p:spPr bwMode="auto">
            <a:xfrm>
              <a:off x="2607" y="2203"/>
              <a:ext cx="0" cy="0"/>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5" name="Line 183">
              <a:extLst>
                <a:ext uri="{FF2B5EF4-FFF2-40B4-BE49-F238E27FC236}">
                  <a16:creationId xmlns:a16="http://schemas.microsoft.com/office/drawing/2014/main" id="{2951514B-53A9-5940-BDAA-6F433A4B3113}"/>
                </a:ext>
              </a:extLst>
            </p:cNvPr>
            <p:cNvSpPr>
              <a:spLocks noChangeShapeType="1"/>
            </p:cNvSpPr>
            <p:nvPr/>
          </p:nvSpPr>
          <p:spPr bwMode="auto">
            <a:xfrm flipH="1">
              <a:off x="2598" y="2203"/>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6" name="Line 184">
              <a:extLst>
                <a:ext uri="{FF2B5EF4-FFF2-40B4-BE49-F238E27FC236}">
                  <a16:creationId xmlns:a16="http://schemas.microsoft.com/office/drawing/2014/main" id="{6C87A7F1-9686-E44B-A7AE-670C0117180A}"/>
                </a:ext>
              </a:extLst>
            </p:cNvPr>
            <p:cNvSpPr>
              <a:spLocks noChangeShapeType="1"/>
            </p:cNvSpPr>
            <p:nvPr/>
          </p:nvSpPr>
          <p:spPr bwMode="auto">
            <a:xfrm flipH="1">
              <a:off x="2573" y="2221"/>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7" name="Line 185">
              <a:extLst>
                <a:ext uri="{FF2B5EF4-FFF2-40B4-BE49-F238E27FC236}">
                  <a16:creationId xmlns:a16="http://schemas.microsoft.com/office/drawing/2014/main" id="{86CD7E75-70EB-3540-AD48-F998EF131ABF}"/>
                </a:ext>
              </a:extLst>
            </p:cNvPr>
            <p:cNvSpPr>
              <a:spLocks noChangeShapeType="1"/>
            </p:cNvSpPr>
            <p:nvPr/>
          </p:nvSpPr>
          <p:spPr bwMode="auto">
            <a:xfrm flipH="1">
              <a:off x="2548" y="2240"/>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8" name="Line 186">
              <a:extLst>
                <a:ext uri="{FF2B5EF4-FFF2-40B4-BE49-F238E27FC236}">
                  <a16:creationId xmlns:a16="http://schemas.microsoft.com/office/drawing/2014/main" id="{629AFFB9-03B6-C541-A4AA-AA8A4578932A}"/>
                </a:ext>
              </a:extLst>
            </p:cNvPr>
            <p:cNvSpPr>
              <a:spLocks noChangeShapeType="1"/>
            </p:cNvSpPr>
            <p:nvPr/>
          </p:nvSpPr>
          <p:spPr bwMode="auto">
            <a:xfrm flipH="1">
              <a:off x="2523" y="2259"/>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599" name="Line 187">
              <a:extLst>
                <a:ext uri="{FF2B5EF4-FFF2-40B4-BE49-F238E27FC236}">
                  <a16:creationId xmlns:a16="http://schemas.microsoft.com/office/drawing/2014/main" id="{8401D1FA-5446-5F46-9D9F-863887916AF7}"/>
                </a:ext>
              </a:extLst>
            </p:cNvPr>
            <p:cNvSpPr>
              <a:spLocks noChangeShapeType="1"/>
            </p:cNvSpPr>
            <p:nvPr/>
          </p:nvSpPr>
          <p:spPr bwMode="auto">
            <a:xfrm flipH="1">
              <a:off x="2498" y="2276"/>
              <a:ext cx="12"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0" name="Line 188">
              <a:extLst>
                <a:ext uri="{FF2B5EF4-FFF2-40B4-BE49-F238E27FC236}">
                  <a16:creationId xmlns:a16="http://schemas.microsoft.com/office/drawing/2014/main" id="{8F24705A-34A1-D14C-968B-A76242EE33BF}"/>
                </a:ext>
              </a:extLst>
            </p:cNvPr>
            <p:cNvSpPr>
              <a:spLocks noChangeShapeType="1"/>
            </p:cNvSpPr>
            <p:nvPr/>
          </p:nvSpPr>
          <p:spPr bwMode="auto">
            <a:xfrm flipH="1">
              <a:off x="2472" y="2295"/>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1" name="Line 189">
              <a:extLst>
                <a:ext uri="{FF2B5EF4-FFF2-40B4-BE49-F238E27FC236}">
                  <a16:creationId xmlns:a16="http://schemas.microsoft.com/office/drawing/2014/main" id="{A3B537F7-FDEE-7244-819B-CBA804C84956}"/>
                </a:ext>
              </a:extLst>
            </p:cNvPr>
            <p:cNvSpPr>
              <a:spLocks noChangeShapeType="1"/>
            </p:cNvSpPr>
            <p:nvPr/>
          </p:nvSpPr>
          <p:spPr bwMode="auto">
            <a:xfrm flipH="1">
              <a:off x="2447" y="2314"/>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2" name="Line 190">
              <a:extLst>
                <a:ext uri="{FF2B5EF4-FFF2-40B4-BE49-F238E27FC236}">
                  <a16:creationId xmlns:a16="http://schemas.microsoft.com/office/drawing/2014/main" id="{80A9B46D-D0CC-4C49-ABD5-A271AE3E55A0}"/>
                </a:ext>
              </a:extLst>
            </p:cNvPr>
            <p:cNvSpPr>
              <a:spLocks noChangeShapeType="1"/>
            </p:cNvSpPr>
            <p:nvPr/>
          </p:nvSpPr>
          <p:spPr bwMode="auto">
            <a:xfrm flipH="1">
              <a:off x="2422" y="2333"/>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3" name="Line 191">
              <a:extLst>
                <a:ext uri="{FF2B5EF4-FFF2-40B4-BE49-F238E27FC236}">
                  <a16:creationId xmlns:a16="http://schemas.microsoft.com/office/drawing/2014/main" id="{CE0F27DD-31F4-DF46-AE86-E6A3833547F2}"/>
                </a:ext>
              </a:extLst>
            </p:cNvPr>
            <p:cNvSpPr>
              <a:spLocks noChangeShapeType="1"/>
            </p:cNvSpPr>
            <p:nvPr/>
          </p:nvSpPr>
          <p:spPr bwMode="auto">
            <a:xfrm flipH="1">
              <a:off x="2397" y="2352"/>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4" name="Line 192">
              <a:extLst>
                <a:ext uri="{FF2B5EF4-FFF2-40B4-BE49-F238E27FC236}">
                  <a16:creationId xmlns:a16="http://schemas.microsoft.com/office/drawing/2014/main" id="{EA61EAFE-D088-4349-9903-711E3E66BA9B}"/>
                </a:ext>
              </a:extLst>
            </p:cNvPr>
            <p:cNvSpPr>
              <a:spLocks noChangeShapeType="1"/>
            </p:cNvSpPr>
            <p:nvPr/>
          </p:nvSpPr>
          <p:spPr bwMode="auto">
            <a:xfrm flipH="1">
              <a:off x="2372" y="2369"/>
              <a:ext cx="13"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5" name="Line 193">
              <a:extLst>
                <a:ext uri="{FF2B5EF4-FFF2-40B4-BE49-F238E27FC236}">
                  <a16:creationId xmlns:a16="http://schemas.microsoft.com/office/drawing/2014/main" id="{284C2B7E-8BFB-2343-92BE-88F8089F2A32}"/>
                </a:ext>
              </a:extLst>
            </p:cNvPr>
            <p:cNvSpPr>
              <a:spLocks noChangeShapeType="1"/>
            </p:cNvSpPr>
            <p:nvPr/>
          </p:nvSpPr>
          <p:spPr bwMode="auto">
            <a:xfrm flipH="1">
              <a:off x="2347" y="2388"/>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6" name="Line 194">
              <a:extLst>
                <a:ext uri="{FF2B5EF4-FFF2-40B4-BE49-F238E27FC236}">
                  <a16:creationId xmlns:a16="http://schemas.microsoft.com/office/drawing/2014/main" id="{FFC1DF82-36F9-7C46-8F96-D62DDC70BE47}"/>
                </a:ext>
              </a:extLst>
            </p:cNvPr>
            <p:cNvSpPr>
              <a:spLocks noChangeShapeType="1"/>
            </p:cNvSpPr>
            <p:nvPr/>
          </p:nvSpPr>
          <p:spPr bwMode="auto">
            <a:xfrm flipH="1">
              <a:off x="2322" y="2407"/>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7" name="Line 195">
              <a:extLst>
                <a:ext uri="{FF2B5EF4-FFF2-40B4-BE49-F238E27FC236}">
                  <a16:creationId xmlns:a16="http://schemas.microsoft.com/office/drawing/2014/main" id="{E62DAA0F-B78D-CC4A-BCE7-0D528ED271CB}"/>
                </a:ext>
              </a:extLst>
            </p:cNvPr>
            <p:cNvSpPr>
              <a:spLocks noChangeShapeType="1"/>
            </p:cNvSpPr>
            <p:nvPr/>
          </p:nvSpPr>
          <p:spPr bwMode="auto">
            <a:xfrm flipH="1">
              <a:off x="2297" y="2426"/>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8" name="Line 196">
              <a:extLst>
                <a:ext uri="{FF2B5EF4-FFF2-40B4-BE49-F238E27FC236}">
                  <a16:creationId xmlns:a16="http://schemas.microsoft.com/office/drawing/2014/main" id="{5C736235-4337-1A44-AC2E-D7CB8F7528B8}"/>
                </a:ext>
              </a:extLst>
            </p:cNvPr>
            <p:cNvSpPr>
              <a:spLocks noChangeShapeType="1"/>
            </p:cNvSpPr>
            <p:nvPr/>
          </p:nvSpPr>
          <p:spPr bwMode="auto">
            <a:xfrm flipH="1">
              <a:off x="2271" y="2444"/>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09" name="Line 197">
              <a:extLst>
                <a:ext uri="{FF2B5EF4-FFF2-40B4-BE49-F238E27FC236}">
                  <a16:creationId xmlns:a16="http://schemas.microsoft.com/office/drawing/2014/main" id="{08B217F7-7A25-6640-9255-2D0A53B5F81F}"/>
                </a:ext>
              </a:extLst>
            </p:cNvPr>
            <p:cNvSpPr>
              <a:spLocks noChangeShapeType="1"/>
            </p:cNvSpPr>
            <p:nvPr/>
          </p:nvSpPr>
          <p:spPr bwMode="auto">
            <a:xfrm flipH="1">
              <a:off x="2246" y="2462"/>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0" name="Line 198">
              <a:extLst>
                <a:ext uri="{FF2B5EF4-FFF2-40B4-BE49-F238E27FC236}">
                  <a16:creationId xmlns:a16="http://schemas.microsoft.com/office/drawing/2014/main" id="{DA8F3DEE-781A-6348-A66F-494AC52740D9}"/>
                </a:ext>
              </a:extLst>
            </p:cNvPr>
            <p:cNvSpPr>
              <a:spLocks noChangeShapeType="1"/>
            </p:cNvSpPr>
            <p:nvPr/>
          </p:nvSpPr>
          <p:spPr bwMode="auto">
            <a:xfrm flipH="1">
              <a:off x="2221" y="2481"/>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1" name="Line 199">
              <a:extLst>
                <a:ext uri="{FF2B5EF4-FFF2-40B4-BE49-F238E27FC236}">
                  <a16:creationId xmlns:a16="http://schemas.microsoft.com/office/drawing/2014/main" id="{0AED9B8F-A8A3-3745-9018-2905C65D9C32}"/>
                </a:ext>
              </a:extLst>
            </p:cNvPr>
            <p:cNvSpPr>
              <a:spLocks noChangeShapeType="1"/>
            </p:cNvSpPr>
            <p:nvPr/>
          </p:nvSpPr>
          <p:spPr bwMode="auto">
            <a:xfrm flipH="1">
              <a:off x="2196" y="2499"/>
              <a:ext cx="13" cy="4"/>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2" name="Line 200">
              <a:extLst>
                <a:ext uri="{FF2B5EF4-FFF2-40B4-BE49-F238E27FC236}">
                  <a16:creationId xmlns:a16="http://schemas.microsoft.com/office/drawing/2014/main" id="{5F5EE667-67E0-9542-8D05-32FE2B160CE8}"/>
                </a:ext>
              </a:extLst>
            </p:cNvPr>
            <p:cNvSpPr>
              <a:spLocks noChangeShapeType="1"/>
            </p:cNvSpPr>
            <p:nvPr/>
          </p:nvSpPr>
          <p:spPr bwMode="auto">
            <a:xfrm flipH="1">
              <a:off x="2171" y="2518"/>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3" name="Line 201">
              <a:extLst>
                <a:ext uri="{FF2B5EF4-FFF2-40B4-BE49-F238E27FC236}">
                  <a16:creationId xmlns:a16="http://schemas.microsoft.com/office/drawing/2014/main" id="{9207411F-F396-5143-AF33-A492F2F36239}"/>
                </a:ext>
              </a:extLst>
            </p:cNvPr>
            <p:cNvSpPr>
              <a:spLocks noChangeShapeType="1"/>
            </p:cNvSpPr>
            <p:nvPr/>
          </p:nvSpPr>
          <p:spPr bwMode="auto">
            <a:xfrm flipH="1">
              <a:off x="2146" y="2535"/>
              <a:ext cx="12"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4" name="Line 202">
              <a:extLst>
                <a:ext uri="{FF2B5EF4-FFF2-40B4-BE49-F238E27FC236}">
                  <a16:creationId xmlns:a16="http://schemas.microsoft.com/office/drawing/2014/main" id="{65B58B32-A61E-5841-898B-9B4CE63807AF}"/>
                </a:ext>
              </a:extLst>
            </p:cNvPr>
            <p:cNvSpPr>
              <a:spLocks noChangeShapeType="1"/>
            </p:cNvSpPr>
            <p:nvPr/>
          </p:nvSpPr>
          <p:spPr bwMode="auto">
            <a:xfrm flipH="1">
              <a:off x="2121" y="2554"/>
              <a:ext cx="12"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5" name="Line 203">
              <a:extLst>
                <a:ext uri="{FF2B5EF4-FFF2-40B4-BE49-F238E27FC236}">
                  <a16:creationId xmlns:a16="http://schemas.microsoft.com/office/drawing/2014/main" id="{36AFE3FA-99DF-DE47-AEBD-ACF594758B39}"/>
                </a:ext>
              </a:extLst>
            </p:cNvPr>
            <p:cNvSpPr>
              <a:spLocks noChangeShapeType="1"/>
            </p:cNvSpPr>
            <p:nvPr/>
          </p:nvSpPr>
          <p:spPr bwMode="auto">
            <a:xfrm flipH="1">
              <a:off x="2095" y="2573"/>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6" name="Line 204">
              <a:extLst>
                <a:ext uri="{FF2B5EF4-FFF2-40B4-BE49-F238E27FC236}">
                  <a16:creationId xmlns:a16="http://schemas.microsoft.com/office/drawing/2014/main" id="{43AC343A-868F-8747-8561-06933D539EED}"/>
                </a:ext>
              </a:extLst>
            </p:cNvPr>
            <p:cNvSpPr>
              <a:spLocks noChangeShapeType="1"/>
            </p:cNvSpPr>
            <p:nvPr/>
          </p:nvSpPr>
          <p:spPr bwMode="auto">
            <a:xfrm flipH="1">
              <a:off x="2070" y="2592"/>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7" name="Line 205">
              <a:extLst>
                <a:ext uri="{FF2B5EF4-FFF2-40B4-BE49-F238E27FC236}">
                  <a16:creationId xmlns:a16="http://schemas.microsoft.com/office/drawing/2014/main" id="{76B7D8F0-07DC-904C-A469-ED27BD1695AF}"/>
                </a:ext>
              </a:extLst>
            </p:cNvPr>
            <p:cNvSpPr>
              <a:spLocks noChangeShapeType="1"/>
            </p:cNvSpPr>
            <p:nvPr/>
          </p:nvSpPr>
          <p:spPr bwMode="auto">
            <a:xfrm flipH="1">
              <a:off x="2045" y="2611"/>
              <a:ext cx="13" cy="3"/>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618" name="Line 206">
              <a:extLst>
                <a:ext uri="{FF2B5EF4-FFF2-40B4-BE49-F238E27FC236}">
                  <a16:creationId xmlns:a16="http://schemas.microsoft.com/office/drawing/2014/main" id="{62DDC755-F40E-604E-81AB-7624BBD698AB}"/>
                </a:ext>
              </a:extLst>
            </p:cNvPr>
            <p:cNvSpPr>
              <a:spLocks noChangeShapeType="1"/>
            </p:cNvSpPr>
            <p:nvPr/>
          </p:nvSpPr>
          <p:spPr bwMode="auto">
            <a:xfrm flipH="1">
              <a:off x="2020" y="2628"/>
              <a:ext cx="13" cy="5"/>
            </a:xfrm>
            <a:prstGeom prst="line">
              <a:avLst/>
            </a:prstGeom>
            <a:noFill/>
            <a:ln w="12699">
              <a:solidFill>
                <a:srgbClr val="CECECE"/>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8384" name="Rectangle 207">
            <a:extLst>
              <a:ext uri="{FF2B5EF4-FFF2-40B4-BE49-F238E27FC236}">
                <a16:creationId xmlns:a16="http://schemas.microsoft.com/office/drawing/2014/main" id="{B59EFC37-7348-F74B-8707-5F56D313FEE0}"/>
              </a:ext>
            </a:extLst>
          </p:cNvPr>
          <p:cNvSpPr>
            <a:spLocks noChangeArrowheads="1"/>
          </p:cNvSpPr>
          <p:nvPr/>
        </p:nvSpPr>
        <p:spPr bwMode="auto">
          <a:xfrm>
            <a:off x="911225" y="4613275"/>
            <a:ext cx="11715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Objective</a:t>
            </a:r>
          </a:p>
        </p:txBody>
      </p:sp>
      <p:sp>
        <p:nvSpPr>
          <p:cNvPr id="58385" name="Rectangle 208">
            <a:extLst>
              <a:ext uri="{FF2B5EF4-FFF2-40B4-BE49-F238E27FC236}">
                <a16:creationId xmlns:a16="http://schemas.microsoft.com/office/drawing/2014/main" id="{833CE38C-8C26-F74B-9125-1AD20E413A81}"/>
              </a:ext>
            </a:extLst>
          </p:cNvPr>
          <p:cNvSpPr>
            <a:spLocks noChangeArrowheads="1"/>
          </p:cNvSpPr>
          <p:nvPr/>
        </p:nvSpPr>
        <p:spPr bwMode="auto">
          <a:xfrm>
            <a:off x="5002213" y="1312863"/>
            <a:ext cx="12461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Arc Lamp</a:t>
            </a:r>
          </a:p>
        </p:txBody>
      </p:sp>
      <p:sp>
        <p:nvSpPr>
          <p:cNvPr id="58386" name="Rectangle 209">
            <a:extLst>
              <a:ext uri="{FF2B5EF4-FFF2-40B4-BE49-F238E27FC236}">
                <a16:creationId xmlns:a16="http://schemas.microsoft.com/office/drawing/2014/main" id="{540B6379-3E4A-AE40-BC49-DD480FE0CCAA}"/>
              </a:ext>
            </a:extLst>
          </p:cNvPr>
          <p:cNvSpPr>
            <a:spLocks noChangeArrowheads="1"/>
          </p:cNvSpPr>
          <p:nvPr/>
        </p:nvSpPr>
        <p:spPr bwMode="auto">
          <a:xfrm>
            <a:off x="6292850" y="5156200"/>
            <a:ext cx="17541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Emission Filter</a:t>
            </a:r>
          </a:p>
        </p:txBody>
      </p:sp>
      <p:grpSp>
        <p:nvGrpSpPr>
          <p:cNvPr id="58387" name="Group 210">
            <a:extLst>
              <a:ext uri="{FF2B5EF4-FFF2-40B4-BE49-F238E27FC236}">
                <a16:creationId xmlns:a16="http://schemas.microsoft.com/office/drawing/2014/main" id="{0CB8A1BC-B73D-3F44-A1B7-AFBD2D8E4871}"/>
              </a:ext>
            </a:extLst>
          </p:cNvPr>
          <p:cNvGrpSpPr>
            <a:grpSpLocks/>
          </p:cNvGrpSpPr>
          <p:nvPr/>
        </p:nvGrpSpPr>
        <p:grpSpPr bwMode="auto">
          <a:xfrm>
            <a:off x="4308475" y="2473325"/>
            <a:ext cx="714375" cy="149225"/>
            <a:chOff x="2714" y="1360"/>
            <a:chExt cx="450" cy="94"/>
          </a:xfrm>
        </p:grpSpPr>
        <p:sp>
          <p:nvSpPr>
            <p:cNvPr id="58431" name="Line 211">
              <a:extLst>
                <a:ext uri="{FF2B5EF4-FFF2-40B4-BE49-F238E27FC236}">
                  <a16:creationId xmlns:a16="http://schemas.microsoft.com/office/drawing/2014/main" id="{E200EA0E-E02A-F94C-8ECA-10B1B783E23E}"/>
                </a:ext>
              </a:extLst>
            </p:cNvPr>
            <p:cNvSpPr>
              <a:spLocks noChangeShapeType="1"/>
            </p:cNvSpPr>
            <p:nvPr/>
          </p:nvSpPr>
          <p:spPr bwMode="auto">
            <a:xfrm flipV="1">
              <a:off x="2777" y="1360"/>
              <a:ext cx="387" cy="86"/>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2" name="Freeform 212">
              <a:extLst>
                <a:ext uri="{FF2B5EF4-FFF2-40B4-BE49-F238E27FC236}">
                  <a16:creationId xmlns:a16="http://schemas.microsoft.com/office/drawing/2014/main" id="{29A15B3E-070D-EC4F-B7D5-0730E53F436D}"/>
                </a:ext>
              </a:extLst>
            </p:cNvPr>
            <p:cNvSpPr>
              <a:spLocks/>
            </p:cNvSpPr>
            <p:nvPr/>
          </p:nvSpPr>
          <p:spPr bwMode="auto">
            <a:xfrm>
              <a:off x="2714" y="1395"/>
              <a:ext cx="109" cy="59"/>
            </a:xfrm>
            <a:custGeom>
              <a:avLst/>
              <a:gdLst>
                <a:gd name="T0" fmla="*/ 0 w 109"/>
                <a:gd name="T1" fmla="*/ 46 h 59"/>
                <a:gd name="T2" fmla="*/ 108 w 109"/>
                <a:gd name="T3" fmla="*/ 58 h 59"/>
                <a:gd name="T4" fmla="*/ 96 w 109"/>
                <a:gd name="T5" fmla="*/ 0 h 59"/>
                <a:gd name="T6" fmla="*/ 0 w 109"/>
                <a:gd name="T7" fmla="*/ 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9" h="59">
                  <a:moveTo>
                    <a:pt x="0" y="46"/>
                  </a:moveTo>
                  <a:lnTo>
                    <a:pt x="108" y="58"/>
                  </a:lnTo>
                  <a:lnTo>
                    <a:pt x="96" y="0"/>
                  </a:lnTo>
                  <a:lnTo>
                    <a:pt x="0" y="46"/>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88" name="Group 213">
            <a:extLst>
              <a:ext uri="{FF2B5EF4-FFF2-40B4-BE49-F238E27FC236}">
                <a16:creationId xmlns:a16="http://schemas.microsoft.com/office/drawing/2014/main" id="{0C5A52E1-F7E7-EF42-80E5-31F38FC5AF92}"/>
              </a:ext>
            </a:extLst>
          </p:cNvPr>
          <p:cNvGrpSpPr>
            <a:grpSpLocks/>
          </p:cNvGrpSpPr>
          <p:nvPr/>
        </p:nvGrpSpPr>
        <p:grpSpPr bwMode="auto">
          <a:xfrm>
            <a:off x="6684963" y="4783138"/>
            <a:ext cx="593725" cy="465137"/>
            <a:chOff x="4211" y="2815"/>
            <a:chExt cx="374" cy="293"/>
          </a:xfrm>
        </p:grpSpPr>
        <p:sp>
          <p:nvSpPr>
            <p:cNvPr id="58429" name="Line 214">
              <a:extLst>
                <a:ext uri="{FF2B5EF4-FFF2-40B4-BE49-F238E27FC236}">
                  <a16:creationId xmlns:a16="http://schemas.microsoft.com/office/drawing/2014/main" id="{A7EFA8AC-25D7-B64E-AF1F-C2E454F3DFEF}"/>
                </a:ext>
              </a:extLst>
            </p:cNvPr>
            <p:cNvSpPr>
              <a:spLocks noChangeShapeType="1"/>
            </p:cNvSpPr>
            <p:nvPr/>
          </p:nvSpPr>
          <p:spPr bwMode="auto">
            <a:xfrm flipH="1" flipV="1">
              <a:off x="4258" y="2853"/>
              <a:ext cx="327" cy="255"/>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30" name="Freeform 215">
              <a:extLst>
                <a:ext uri="{FF2B5EF4-FFF2-40B4-BE49-F238E27FC236}">
                  <a16:creationId xmlns:a16="http://schemas.microsoft.com/office/drawing/2014/main" id="{E2322F6A-09A3-8E42-905C-684CC46083BD}"/>
                </a:ext>
              </a:extLst>
            </p:cNvPr>
            <p:cNvSpPr>
              <a:spLocks/>
            </p:cNvSpPr>
            <p:nvPr/>
          </p:nvSpPr>
          <p:spPr bwMode="auto">
            <a:xfrm>
              <a:off x="4211" y="2815"/>
              <a:ext cx="101" cy="87"/>
            </a:xfrm>
            <a:custGeom>
              <a:avLst/>
              <a:gdLst>
                <a:gd name="T0" fmla="*/ 0 w 101"/>
                <a:gd name="T1" fmla="*/ 0 h 87"/>
                <a:gd name="T2" fmla="*/ 62 w 101"/>
                <a:gd name="T3" fmla="*/ 86 h 87"/>
                <a:gd name="T4" fmla="*/ 100 w 101"/>
                <a:gd name="T5" fmla="*/ 40 h 87"/>
                <a:gd name="T6" fmla="*/ 0 w 101"/>
                <a:gd name="T7" fmla="*/ 0 h 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1" h="87">
                  <a:moveTo>
                    <a:pt x="0" y="0"/>
                  </a:moveTo>
                  <a:lnTo>
                    <a:pt x="62" y="86"/>
                  </a:lnTo>
                  <a:lnTo>
                    <a:pt x="100" y="40"/>
                  </a:lnTo>
                  <a:lnTo>
                    <a:pt x="0" y="0"/>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89" name="Freeform 216">
            <a:extLst>
              <a:ext uri="{FF2B5EF4-FFF2-40B4-BE49-F238E27FC236}">
                <a16:creationId xmlns:a16="http://schemas.microsoft.com/office/drawing/2014/main" id="{3137C0AC-57A1-EA45-98BE-E62C5A2CD4D3}"/>
              </a:ext>
            </a:extLst>
          </p:cNvPr>
          <p:cNvSpPr>
            <a:spLocks/>
          </p:cNvSpPr>
          <p:nvPr/>
        </p:nvSpPr>
        <p:spPr bwMode="auto">
          <a:xfrm>
            <a:off x="3509963" y="1771650"/>
            <a:ext cx="631825" cy="442913"/>
          </a:xfrm>
          <a:custGeom>
            <a:avLst/>
            <a:gdLst>
              <a:gd name="T0" fmla="*/ 0 w 398"/>
              <a:gd name="T1" fmla="*/ 2147483646 h 279"/>
              <a:gd name="T2" fmla="*/ 0 w 398"/>
              <a:gd name="T3" fmla="*/ 2147483646 h 279"/>
              <a:gd name="T4" fmla="*/ 2147483646 w 398"/>
              <a:gd name="T5" fmla="*/ 2147483646 h 279"/>
              <a:gd name="T6" fmla="*/ 2147483646 w 398"/>
              <a:gd name="T7" fmla="*/ 2147483646 h 279"/>
              <a:gd name="T8" fmla="*/ 2147483646 w 398"/>
              <a:gd name="T9" fmla="*/ 2147483646 h 279"/>
              <a:gd name="T10" fmla="*/ 2147483646 w 398"/>
              <a:gd name="T11" fmla="*/ 0 h 279"/>
              <a:gd name="T12" fmla="*/ 0 w 398"/>
              <a:gd name="T13" fmla="*/ 2147483646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8" h="279">
                <a:moveTo>
                  <a:pt x="0" y="6"/>
                </a:moveTo>
                <a:lnTo>
                  <a:pt x="0" y="139"/>
                </a:lnTo>
                <a:lnTo>
                  <a:pt x="80" y="278"/>
                </a:lnTo>
                <a:lnTo>
                  <a:pt x="335" y="278"/>
                </a:lnTo>
                <a:lnTo>
                  <a:pt x="397" y="126"/>
                </a:lnTo>
                <a:lnTo>
                  <a:pt x="397" y="0"/>
                </a:lnTo>
                <a:lnTo>
                  <a:pt x="0" y="6"/>
                </a:lnTo>
              </a:path>
            </a:pathLst>
          </a:custGeom>
          <a:gradFill rotWithShape="0">
            <a:gsLst>
              <a:gs pos="0">
                <a:srgbClr val="618FFD"/>
              </a:gs>
              <a:gs pos="50000">
                <a:srgbClr val="EFF4FF"/>
              </a:gs>
              <a:gs pos="100000">
                <a:srgbClr val="618FFD"/>
              </a:gs>
            </a:gsLst>
            <a:lin ang="18900000" scaled="1"/>
          </a:gradFill>
          <a:ln>
            <a:noFill/>
          </a:ln>
          <a:effectLst/>
          <a:extLst>
            <a:ext uri="{91240B29-F687-4F45-9708-019B960494DF}">
              <a14:hiddenLine xmlns:a14="http://schemas.microsoft.com/office/drawing/2010/main" w="253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90" name="Rectangle 217">
            <a:extLst>
              <a:ext uri="{FF2B5EF4-FFF2-40B4-BE49-F238E27FC236}">
                <a16:creationId xmlns:a16="http://schemas.microsoft.com/office/drawing/2014/main" id="{A9B50ACF-F269-7045-B673-B0437403B8D1}"/>
              </a:ext>
            </a:extLst>
          </p:cNvPr>
          <p:cNvSpPr>
            <a:spLocks noChangeArrowheads="1"/>
          </p:cNvSpPr>
          <p:nvPr/>
        </p:nvSpPr>
        <p:spPr bwMode="auto">
          <a:xfrm>
            <a:off x="3517900" y="1409700"/>
            <a:ext cx="604838" cy="436563"/>
          </a:xfrm>
          <a:prstGeom prst="rect">
            <a:avLst/>
          </a:prstGeom>
          <a:solidFill>
            <a:srgbClr val="FAFD00"/>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nvGrpSpPr>
          <p:cNvPr id="58391" name="Group 218">
            <a:extLst>
              <a:ext uri="{FF2B5EF4-FFF2-40B4-BE49-F238E27FC236}">
                <a16:creationId xmlns:a16="http://schemas.microsoft.com/office/drawing/2014/main" id="{858AF6B3-ED50-4944-A7DA-5A22CEE5F76F}"/>
              </a:ext>
            </a:extLst>
          </p:cNvPr>
          <p:cNvGrpSpPr>
            <a:grpSpLocks/>
          </p:cNvGrpSpPr>
          <p:nvPr/>
        </p:nvGrpSpPr>
        <p:grpSpPr bwMode="auto">
          <a:xfrm>
            <a:off x="3019425" y="4922838"/>
            <a:ext cx="1460500" cy="109537"/>
            <a:chOff x="1902" y="2903"/>
            <a:chExt cx="920" cy="69"/>
          </a:xfrm>
        </p:grpSpPr>
        <p:sp>
          <p:nvSpPr>
            <p:cNvPr id="58427" name="AutoShape 219">
              <a:extLst>
                <a:ext uri="{FF2B5EF4-FFF2-40B4-BE49-F238E27FC236}">
                  <a16:creationId xmlns:a16="http://schemas.microsoft.com/office/drawing/2014/main" id="{01364142-4401-5F47-B2F2-1C7367EA047A}"/>
                </a:ext>
              </a:extLst>
            </p:cNvPr>
            <p:cNvSpPr>
              <a:spLocks noChangeArrowheads="1"/>
            </p:cNvSpPr>
            <p:nvPr/>
          </p:nvSpPr>
          <p:spPr bwMode="auto">
            <a:xfrm>
              <a:off x="1902" y="2903"/>
              <a:ext cx="915" cy="64"/>
            </a:xfrm>
            <a:prstGeom prst="roundRect">
              <a:avLst>
                <a:gd name="adj" fmla="val 12495"/>
              </a:avLst>
            </a:prstGeom>
            <a:gradFill rotWithShape="0">
              <a:gsLst>
                <a:gs pos="0">
                  <a:srgbClr val="919191"/>
                </a:gs>
                <a:gs pos="50000">
                  <a:srgbClr val="D3D3D3"/>
                </a:gs>
                <a:gs pos="100000">
                  <a:srgbClr val="91919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28" name="AutoShape 220">
              <a:extLst>
                <a:ext uri="{FF2B5EF4-FFF2-40B4-BE49-F238E27FC236}">
                  <a16:creationId xmlns:a16="http://schemas.microsoft.com/office/drawing/2014/main" id="{67EF464F-86C2-604D-A1CF-A68D14994F5C}"/>
                </a:ext>
              </a:extLst>
            </p:cNvPr>
            <p:cNvSpPr>
              <a:spLocks noChangeArrowheads="1"/>
            </p:cNvSpPr>
            <p:nvPr/>
          </p:nvSpPr>
          <p:spPr bwMode="auto">
            <a:xfrm>
              <a:off x="1910" y="2911"/>
              <a:ext cx="912" cy="61"/>
            </a:xfrm>
            <a:prstGeom prst="roundRect">
              <a:avLst>
                <a:gd name="adj" fmla="val 10583"/>
              </a:avLst>
            </a:prstGeom>
            <a:noFill/>
            <a:ln w="25399">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58392" name="Group 221">
            <a:extLst>
              <a:ext uri="{FF2B5EF4-FFF2-40B4-BE49-F238E27FC236}">
                <a16:creationId xmlns:a16="http://schemas.microsoft.com/office/drawing/2014/main" id="{815B4BE8-974E-5541-B5BE-D44CCA7646E3}"/>
              </a:ext>
            </a:extLst>
          </p:cNvPr>
          <p:cNvGrpSpPr>
            <a:grpSpLocks/>
          </p:cNvGrpSpPr>
          <p:nvPr/>
        </p:nvGrpSpPr>
        <p:grpSpPr bwMode="auto">
          <a:xfrm>
            <a:off x="2300288" y="4919663"/>
            <a:ext cx="582612" cy="96837"/>
            <a:chOff x="1449" y="2901"/>
            <a:chExt cx="367" cy="61"/>
          </a:xfrm>
        </p:grpSpPr>
        <p:sp>
          <p:nvSpPr>
            <p:cNvPr id="58425" name="Line 222">
              <a:extLst>
                <a:ext uri="{FF2B5EF4-FFF2-40B4-BE49-F238E27FC236}">
                  <a16:creationId xmlns:a16="http://schemas.microsoft.com/office/drawing/2014/main" id="{BF89F81F-446E-0247-A775-ED40F51ED782}"/>
                </a:ext>
              </a:extLst>
            </p:cNvPr>
            <p:cNvSpPr>
              <a:spLocks noChangeShapeType="1"/>
            </p:cNvSpPr>
            <p:nvPr/>
          </p:nvSpPr>
          <p:spPr bwMode="auto">
            <a:xfrm>
              <a:off x="1449" y="2936"/>
              <a:ext cx="309" cy="0"/>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26" name="Freeform 223">
              <a:extLst>
                <a:ext uri="{FF2B5EF4-FFF2-40B4-BE49-F238E27FC236}">
                  <a16:creationId xmlns:a16="http://schemas.microsoft.com/office/drawing/2014/main" id="{CA965538-C873-DB41-A986-2542C983E641}"/>
                </a:ext>
              </a:extLst>
            </p:cNvPr>
            <p:cNvSpPr>
              <a:spLocks/>
            </p:cNvSpPr>
            <p:nvPr/>
          </p:nvSpPr>
          <p:spPr bwMode="auto">
            <a:xfrm>
              <a:off x="1711" y="2901"/>
              <a:ext cx="105" cy="61"/>
            </a:xfrm>
            <a:custGeom>
              <a:avLst/>
              <a:gdLst>
                <a:gd name="T0" fmla="*/ 104 w 105"/>
                <a:gd name="T1" fmla="*/ 31 h 61"/>
                <a:gd name="T2" fmla="*/ 0 w 105"/>
                <a:gd name="T3" fmla="*/ 0 h 61"/>
                <a:gd name="T4" fmla="*/ 0 w 105"/>
                <a:gd name="T5" fmla="*/ 60 h 61"/>
                <a:gd name="T6" fmla="*/ 104 w 105"/>
                <a:gd name="T7" fmla="*/ 31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 h="61">
                  <a:moveTo>
                    <a:pt x="104" y="31"/>
                  </a:moveTo>
                  <a:lnTo>
                    <a:pt x="0" y="0"/>
                  </a:lnTo>
                  <a:lnTo>
                    <a:pt x="0" y="60"/>
                  </a:lnTo>
                  <a:lnTo>
                    <a:pt x="104" y="31"/>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93" name="Group 224">
            <a:extLst>
              <a:ext uri="{FF2B5EF4-FFF2-40B4-BE49-F238E27FC236}">
                <a16:creationId xmlns:a16="http://schemas.microsoft.com/office/drawing/2014/main" id="{369E957B-EEC6-9241-9D9F-31CF00270405}"/>
              </a:ext>
            </a:extLst>
          </p:cNvPr>
          <p:cNvGrpSpPr>
            <a:grpSpLocks/>
          </p:cNvGrpSpPr>
          <p:nvPr/>
        </p:nvGrpSpPr>
        <p:grpSpPr bwMode="auto">
          <a:xfrm>
            <a:off x="3275013" y="1866900"/>
            <a:ext cx="3189287" cy="4079875"/>
            <a:chOff x="2063" y="978"/>
            <a:chExt cx="2009" cy="2570"/>
          </a:xfrm>
        </p:grpSpPr>
        <p:sp>
          <p:nvSpPr>
            <p:cNvPr id="58423" name="Freeform 225">
              <a:extLst>
                <a:ext uri="{FF2B5EF4-FFF2-40B4-BE49-F238E27FC236}">
                  <a16:creationId xmlns:a16="http://schemas.microsoft.com/office/drawing/2014/main" id="{B4C751D6-3A5D-5A49-8556-751EB5540D06}"/>
                </a:ext>
              </a:extLst>
            </p:cNvPr>
            <p:cNvSpPr>
              <a:spLocks/>
            </p:cNvSpPr>
            <p:nvPr/>
          </p:nvSpPr>
          <p:spPr bwMode="auto">
            <a:xfrm>
              <a:off x="2063" y="978"/>
              <a:ext cx="1918" cy="2570"/>
            </a:xfrm>
            <a:custGeom>
              <a:avLst/>
              <a:gdLst>
                <a:gd name="T0" fmla="*/ 470 w 1918"/>
                <a:gd name="T1" fmla="*/ 0 h 2570"/>
                <a:gd name="T2" fmla="*/ 478 w 1918"/>
                <a:gd name="T3" fmla="*/ 81 h 2570"/>
                <a:gd name="T4" fmla="*/ 0 w 1918"/>
                <a:gd name="T5" fmla="*/ 1974 h 2570"/>
                <a:gd name="T6" fmla="*/ 329 w 1918"/>
                <a:gd name="T7" fmla="*/ 2569 h 2570"/>
                <a:gd name="T8" fmla="*/ 594 w 1918"/>
                <a:gd name="T9" fmla="*/ 1956 h 2570"/>
                <a:gd name="T10" fmla="*/ 426 w 1918"/>
                <a:gd name="T11" fmla="*/ 1305 h 2570"/>
                <a:gd name="T12" fmla="*/ 1917 w 1918"/>
                <a:gd name="T13" fmla="*/ 1484 h 25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8" h="2570">
                  <a:moveTo>
                    <a:pt x="470" y="0"/>
                  </a:moveTo>
                  <a:lnTo>
                    <a:pt x="478" y="81"/>
                  </a:lnTo>
                  <a:lnTo>
                    <a:pt x="0" y="1974"/>
                  </a:lnTo>
                  <a:lnTo>
                    <a:pt x="329" y="2569"/>
                  </a:lnTo>
                  <a:lnTo>
                    <a:pt x="594" y="1956"/>
                  </a:lnTo>
                  <a:lnTo>
                    <a:pt x="426" y="1305"/>
                  </a:lnTo>
                  <a:lnTo>
                    <a:pt x="1917" y="1484"/>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4" name="Freeform 226">
              <a:extLst>
                <a:ext uri="{FF2B5EF4-FFF2-40B4-BE49-F238E27FC236}">
                  <a16:creationId xmlns:a16="http://schemas.microsoft.com/office/drawing/2014/main" id="{7BC4A9CB-1DB1-F949-8989-8CFDC30ED8B5}"/>
                </a:ext>
              </a:extLst>
            </p:cNvPr>
            <p:cNvSpPr>
              <a:spLocks/>
            </p:cNvSpPr>
            <p:nvPr/>
          </p:nvSpPr>
          <p:spPr bwMode="auto">
            <a:xfrm>
              <a:off x="3962" y="2427"/>
              <a:ext cx="110" cy="59"/>
            </a:xfrm>
            <a:custGeom>
              <a:avLst/>
              <a:gdLst>
                <a:gd name="T0" fmla="*/ 109 w 110"/>
                <a:gd name="T1" fmla="*/ 43 h 59"/>
                <a:gd name="T2" fmla="*/ 9 w 110"/>
                <a:gd name="T3" fmla="*/ 0 h 59"/>
                <a:gd name="T4" fmla="*/ 0 w 110"/>
                <a:gd name="T5" fmla="*/ 58 h 59"/>
                <a:gd name="T6" fmla="*/ 109 w 110"/>
                <a:gd name="T7" fmla="*/ 4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59">
                  <a:moveTo>
                    <a:pt x="109" y="43"/>
                  </a:moveTo>
                  <a:lnTo>
                    <a:pt x="9" y="0"/>
                  </a:lnTo>
                  <a:lnTo>
                    <a:pt x="0" y="58"/>
                  </a:lnTo>
                  <a:lnTo>
                    <a:pt x="109" y="43"/>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394" name="Group 227">
            <a:extLst>
              <a:ext uri="{FF2B5EF4-FFF2-40B4-BE49-F238E27FC236}">
                <a16:creationId xmlns:a16="http://schemas.microsoft.com/office/drawing/2014/main" id="{8CE9A929-616C-2541-B0ED-B347B263DE45}"/>
              </a:ext>
            </a:extLst>
          </p:cNvPr>
          <p:cNvGrpSpPr>
            <a:grpSpLocks/>
          </p:cNvGrpSpPr>
          <p:nvPr/>
        </p:nvGrpSpPr>
        <p:grpSpPr bwMode="auto">
          <a:xfrm>
            <a:off x="3709988" y="3846513"/>
            <a:ext cx="2751137" cy="1920875"/>
            <a:chOff x="2337" y="2225"/>
            <a:chExt cx="1733" cy="1210"/>
          </a:xfrm>
        </p:grpSpPr>
        <p:sp>
          <p:nvSpPr>
            <p:cNvPr id="58421" name="Freeform 228">
              <a:extLst>
                <a:ext uri="{FF2B5EF4-FFF2-40B4-BE49-F238E27FC236}">
                  <a16:creationId xmlns:a16="http://schemas.microsoft.com/office/drawing/2014/main" id="{C7F44EB2-7E45-8249-A526-30CDB6D49512}"/>
                </a:ext>
              </a:extLst>
            </p:cNvPr>
            <p:cNvSpPr>
              <a:spLocks/>
            </p:cNvSpPr>
            <p:nvPr/>
          </p:nvSpPr>
          <p:spPr bwMode="auto">
            <a:xfrm>
              <a:off x="2337" y="2228"/>
              <a:ext cx="1641" cy="1207"/>
            </a:xfrm>
            <a:custGeom>
              <a:avLst/>
              <a:gdLst>
                <a:gd name="T0" fmla="*/ 0 w 1641"/>
                <a:gd name="T1" fmla="*/ 1206 h 1207"/>
                <a:gd name="T2" fmla="*/ 204 w 1641"/>
                <a:gd name="T3" fmla="*/ 725 h 1207"/>
                <a:gd name="T4" fmla="*/ 231 w 1641"/>
                <a:gd name="T5" fmla="*/ 0 h 1207"/>
                <a:gd name="T6" fmla="*/ 1640 w 1641"/>
                <a:gd name="T7" fmla="*/ 31 h 12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41" h="1207">
                  <a:moveTo>
                    <a:pt x="0" y="1206"/>
                  </a:moveTo>
                  <a:lnTo>
                    <a:pt x="204" y="725"/>
                  </a:lnTo>
                  <a:lnTo>
                    <a:pt x="231" y="0"/>
                  </a:lnTo>
                  <a:lnTo>
                    <a:pt x="1640" y="31"/>
                  </a:lnTo>
                </a:path>
              </a:pathLst>
            </a:custGeom>
            <a:noFill/>
            <a:ln w="25399" cap="rnd"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2" name="Freeform 229">
              <a:extLst>
                <a:ext uri="{FF2B5EF4-FFF2-40B4-BE49-F238E27FC236}">
                  <a16:creationId xmlns:a16="http://schemas.microsoft.com/office/drawing/2014/main" id="{D589218F-7FB7-5940-8143-E26FEC9EE5AB}"/>
                </a:ext>
              </a:extLst>
            </p:cNvPr>
            <p:cNvSpPr>
              <a:spLocks/>
            </p:cNvSpPr>
            <p:nvPr/>
          </p:nvSpPr>
          <p:spPr bwMode="auto">
            <a:xfrm>
              <a:off x="3964" y="2225"/>
              <a:ext cx="106" cy="59"/>
            </a:xfrm>
            <a:custGeom>
              <a:avLst/>
              <a:gdLst>
                <a:gd name="T0" fmla="*/ 105 w 106"/>
                <a:gd name="T1" fmla="*/ 33 h 59"/>
                <a:gd name="T2" fmla="*/ 3 w 106"/>
                <a:gd name="T3" fmla="*/ 0 h 59"/>
                <a:gd name="T4" fmla="*/ 0 w 106"/>
                <a:gd name="T5" fmla="*/ 58 h 59"/>
                <a:gd name="T6" fmla="*/ 105 w 106"/>
                <a:gd name="T7" fmla="*/ 3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59">
                  <a:moveTo>
                    <a:pt x="105" y="33"/>
                  </a:moveTo>
                  <a:lnTo>
                    <a:pt x="3" y="0"/>
                  </a:lnTo>
                  <a:lnTo>
                    <a:pt x="0" y="58"/>
                  </a:lnTo>
                  <a:lnTo>
                    <a:pt x="105" y="33"/>
                  </a:lnTo>
                </a:path>
              </a:pathLst>
            </a:custGeom>
            <a:solidFill>
              <a:srgbClr val="FC0128"/>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95" name="Line 230">
            <a:extLst>
              <a:ext uri="{FF2B5EF4-FFF2-40B4-BE49-F238E27FC236}">
                <a16:creationId xmlns:a16="http://schemas.microsoft.com/office/drawing/2014/main" id="{6AADA039-EE0C-144A-92E6-ED9FF9A69A02}"/>
              </a:ext>
            </a:extLst>
          </p:cNvPr>
          <p:cNvSpPr>
            <a:spLocks noChangeShapeType="1"/>
          </p:cNvSpPr>
          <p:nvPr/>
        </p:nvSpPr>
        <p:spPr bwMode="auto">
          <a:xfrm>
            <a:off x="3810000" y="5930900"/>
            <a:ext cx="96838" cy="203200"/>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8396" name="Group 231">
            <a:extLst>
              <a:ext uri="{FF2B5EF4-FFF2-40B4-BE49-F238E27FC236}">
                <a16:creationId xmlns:a16="http://schemas.microsoft.com/office/drawing/2014/main" id="{93D5764C-41A7-3C48-8579-4F5C74002012}"/>
              </a:ext>
            </a:extLst>
          </p:cNvPr>
          <p:cNvGrpSpPr>
            <a:grpSpLocks/>
          </p:cNvGrpSpPr>
          <p:nvPr/>
        </p:nvGrpSpPr>
        <p:grpSpPr bwMode="auto">
          <a:xfrm>
            <a:off x="3808413" y="4060825"/>
            <a:ext cx="2668587" cy="2055813"/>
            <a:chOff x="2399" y="2360"/>
            <a:chExt cx="1681" cy="1295"/>
          </a:xfrm>
        </p:grpSpPr>
        <p:sp>
          <p:nvSpPr>
            <p:cNvPr id="58419" name="Freeform 232">
              <a:extLst>
                <a:ext uri="{FF2B5EF4-FFF2-40B4-BE49-F238E27FC236}">
                  <a16:creationId xmlns:a16="http://schemas.microsoft.com/office/drawing/2014/main" id="{1ABE5E3C-7D7D-7145-AB08-B8D5F85BBAC0}"/>
                </a:ext>
              </a:extLst>
            </p:cNvPr>
            <p:cNvSpPr>
              <a:spLocks/>
            </p:cNvSpPr>
            <p:nvPr/>
          </p:nvSpPr>
          <p:spPr bwMode="auto">
            <a:xfrm>
              <a:off x="2399" y="2360"/>
              <a:ext cx="1596" cy="1295"/>
            </a:xfrm>
            <a:custGeom>
              <a:avLst/>
              <a:gdLst>
                <a:gd name="T0" fmla="*/ 70 w 1596"/>
                <a:gd name="T1" fmla="*/ 1294 h 1295"/>
                <a:gd name="T2" fmla="*/ 373 w 1596"/>
                <a:gd name="T3" fmla="*/ 577 h 1295"/>
                <a:gd name="T4" fmla="*/ 0 w 1596"/>
                <a:gd name="T5" fmla="*/ 0 h 1295"/>
                <a:gd name="T6" fmla="*/ 1595 w 1596"/>
                <a:gd name="T7" fmla="*/ 345 h 12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6" h="1295">
                  <a:moveTo>
                    <a:pt x="70" y="1294"/>
                  </a:moveTo>
                  <a:lnTo>
                    <a:pt x="373" y="577"/>
                  </a:lnTo>
                  <a:lnTo>
                    <a:pt x="0" y="0"/>
                  </a:lnTo>
                  <a:lnTo>
                    <a:pt x="1595" y="345"/>
                  </a:lnTo>
                </a:path>
              </a:pathLst>
            </a:custGeom>
            <a:noFill/>
            <a:ln w="25399" cap="rnd" cmpd="sng">
              <a:solidFill>
                <a:srgbClr val="00A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20" name="Freeform 233">
              <a:extLst>
                <a:ext uri="{FF2B5EF4-FFF2-40B4-BE49-F238E27FC236}">
                  <a16:creationId xmlns:a16="http://schemas.microsoft.com/office/drawing/2014/main" id="{D9EBF3AE-6068-BE4C-A4BB-E7AE12B8B5FD}"/>
                </a:ext>
              </a:extLst>
            </p:cNvPr>
            <p:cNvSpPr>
              <a:spLocks/>
            </p:cNvSpPr>
            <p:nvPr/>
          </p:nvSpPr>
          <p:spPr bwMode="auto">
            <a:xfrm>
              <a:off x="3973" y="2671"/>
              <a:ext cx="107" cy="55"/>
            </a:xfrm>
            <a:custGeom>
              <a:avLst/>
              <a:gdLst>
                <a:gd name="T0" fmla="*/ 106 w 107"/>
                <a:gd name="T1" fmla="*/ 49 h 55"/>
                <a:gd name="T2" fmla="*/ 15 w 107"/>
                <a:gd name="T3" fmla="*/ 0 h 55"/>
                <a:gd name="T4" fmla="*/ 0 w 107"/>
                <a:gd name="T5" fmla="*/ 54 h 55"/>
                <a:gd name="T6" fmla="*/ 106 w 107"/>
                <a:gd name="T7" fmla="*/ 49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55">
                  <a:moveTo>
                    <a:pt x="106" y="49"/>
                  </a:moveTo>
                  <a:lnTo>
                    <a:pt x="15" y="0"/>
                  </a:lnTo>
                  <a:lnTo>
                    <a:pt x="0" y="54"/>
                  </a:lnTo>
                  <a:lnTo>
                    <a:pt x="106" y="49"/>
                  </a:lnTo>
                </a:path>
              </a:pathLst>
            </a:custGeom>
            <a:solidFill>
              <a:srgbClr val="00AE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397" name="Rectangle 234">
            <a:extLst>
              <a:ext uri="{FF2B5EF4-FFF2-40B4-BE49-F238E27FC236}">
                <a16:creationId xmlns:a16="http://schemas.microsoft.com/office/drawing/2014/main" id="{2EEAB96D-10B8-D043-8575-882FB51432F3}"/>
              </a:ext>
            </a:extLst>
          </p:cNvPr>
          <p:cNvSpPr>
            <a:spLocks noChangeArrowheads="1"/>
          </p:cNvSpPr>
          <p:nvPr/>
        </p:nvSpPr>
        <p:spPr bwMode="auto">
          <a:xfrm>
            <a:off x="4402138" y="2087563"/>
            <a:ext cx="24812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Excitation Diaphragm</a:t>
            </a:r>
          </a:p>
        </p:txBody>
      </p:sp>
      <p:sp>
        <p:nvSpPr>
          <p:cNvPr id="58398" name="Rectangle 235">
            <a:extLst>
              <a:ext uri="{FF2B5EF4-FFF2-40B4-BE49-F238E27FC236}">
                <a16:creationId xmlns:a16="http://schemas.microsoft.com/office/drawing/2014/main" id="{A853D9E6-6F34-9B44-97F8-C363D5CDCB38}"/>
              </a:ext>
            </a:extLst>
          </p:cNvPr>
          <p:cNvSpPr>
            <a:spLocks noChangeArrowheads="1"/>
          </p:cNvSpPr>
          <p:nvPr/>
        </p:nvSpPr>
        <p:spPr bwMode="auto">
          <a:xfrm>
            <a:off x="2676525" y="2547938"/>
            <a:ext cx="1031875" cy="128587"/>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399" name="Rectangle 236">
            <a:extLst>
              <a:ext uri="{FF2B5EF4-FFF2-40B4-BE49-F238E27FC236}">
                <a16:creationId xmlns:a16="http://schemas.microsoft.com/office/drawing/2014/main" id="{E181AE4C-852D-BB48-AB01-96AF86C9F78E}"/>
              </a:ext>
            </a:extLst>
          </p:cNvPr>
          <p:cNvSpPr>
            <a:spLocks noChangeArrowheads="1"/>
          </p:cNvSpPr>
          <p:nvPr/>
        </p:nvSpPr>
        <p:spPr bwMode="auto">
          <a:xfrm>
            <a:off x="3941763" y="2544763"/>
            <a:ext cx="1033462" cy="131762"/>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0" name="Rectangle 237">
            <a:extLst>
              <a:ext uri="{FF2B5EF4-FFF2-40B4-BE49-F238E27FC236}">
                <a16:creationId xmlns:a16="http://schemas.microsoft.com/office/drawing/2014/main" id="{9F271754-7356-924C-927A-807896155741}"/>
              </a:ext>
            </a:extLst>
          </p:cNvPr>
          <p:cNvSpPr>
            <a:spLocks noChangeArrowheads="1"/>
          </p:cNvSpPr>
          <p:nvPr/>
        </p:nvSpPr>
        <p:spPr bwMode="auto">
          <a:xfrm>
            <a:off x="7150100" y="3179763"/>
            <a:ext cx="90328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Ocular</a:t>
            </a:r>
          </a:p>
        </p:txBody>
      </p:sp>
      <p:sp>
        <p:nvSpPr>
          <p:cNvPr id="58401" name="Rectangle 238">
            <a:extLst>
              <a:ext uri="{FF2B5EF4-FFF2-40B4-BE49-F238E27FC236}">
                <a16:creationId xmlns:a16="http://schemas.microsoft.com/office/drawing/2014/main" id="{0FBAF6DF-7645-1145-9F6A-FCDE7910ABAA}"/>
              </a:ext>
            </a:extLst>
          </p:cNvPr>
          <p:cNvSpPr>
            <a:spLocks noChangeArrowheads="1"/>
          </p:cNvSpPr>
          <p:nvPr/>
        </p:nvSpPr>
        <p:spPr bwMode="auto">
          <a:xfrm>
            <a:off x="2624138" y="2728913"/>
            <a:ext cx="2366962" cy="52387"/>
          </a:xfrm>
          <a:prstGeom prst="rect">
            <a:avLst/>
          </a:prstGeom>
          <a:solidFill>
            <a:srgbClr val="063DE8"/>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2" name="Rectangle 239">
            <a:extLst>
              <a:ext uri="{FF2B5EF4-FFF2-40B4-BE49-F238E27FC236}">
                <a16:creationId xmlns:a16="http://schemas.microsoft.com/office/drawing/2014/main" id="{D3E0A1B0-B550-F34F-B8D4-0E5A73B8EDF6}"/>
              </a:ext>
            </a:extLst>
          </p:cNvPr>
          <p:cNvSpPr>
            <a:spLocks noChangeArrowheads="1"/>
          </p:cNvSpPr>
          <p:nvPr/>
        </p:nvSpPr>
        <p:spPr bwMode="auto">
          <a:xfrm>
            <a:off x="5468938" y="2406650"/>
            <a:ext cx="187483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900" b="1" i="0">
                <a:solidFill>
                  <a:srgbClr val="000000"/>
                </a:solidFill>
              </a:rPr>
              <a:t>Excitation Filter</a:t>
            </a:r>
          </a:p>
        </p:txBody>
      </p:sp>
      <p:grpSp>
        <p:nvGrpSpPr>
          <p:cNvPr id="58403" name="Group 240">
            <a:extLst>
              <a:ext uri="{FF2B5EF4-FFF2-40B4-BE49-F238E27FC236}">
                <a16:creationId xmlns:a16="http://schemas.microsoft.com/office/drawing/2014/main" id="{AC086A08-D8AF-4F4B-B794-075694B7EB33}"/>
              </a:ext>
            </a:extLst>
          </p:cNvPr>
          <p:cNvGrpSpPr>
            <a:grpSpLocks/>
          </p:cNvGrpSpPr>
          <p:nvPr/>
        </p:nvGrpSpPr>
        <p:grpSpPr bwMode="auto">
          <a:xfrm>
            <a:off x="5095875" y="2703513"/>
            <a:ext cx="511175" cy="93662"/>
            <a:chOff x="3210" y="1505"/>
            <a:chExt cx="322" cy="59"/>
          </a:xfrm>
        </p:grpSpPr>
        <p:sp>
          <p:nvSpPr>
            <p:cNvPr id="58417" name="Line 241">
              <a:extLst>
                <a:ext uri="{FF2B5EF4-FFF2-40B4-BE49-F238E27FC236}">
                  <a16:creationId xmlns:a16="http://schemas.microsoft.com/office/drawing/2014/main" id="{1AF84490-5B4C-0F46-AC77-6D7E5DB5F7C9}"/>
                </a:ext>
              </a:extLst>
            </p:cNvPr>
            <p:cNvSpPr>
              <a:spLocks noChangeShapeType="1"/>
            </p:cNvSpPr>
            <p:nvPr/>
          </p:nvSpPr>
          <p:spPr bwMode="auto">
            <a:xfrm flipV="1">
              <a:off x="3273" y="1512"/>
              <a:ext cx="259" cy="39"/>
            </a:xfrm>
            <a:prstGeom prst="line">
              <a:avLst/>
            </a:prstGeom>
            <a:noFill/>
            <a:ln w="25399">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18" name="Freeform 242">
              <a:extLst>
                <a:ext uri="{FF2B5EF4-FFF2-40B4-BE49-F238E27FC236}">
                  <a16:creationId xmlns:a16="http://schemas.microsoft.com/office/drawing/2014/main" id="{76F5B7E9-9434-A74B-889E-A07C450A4571}"/>
                </a:ext>
              </a:extLst>
            </p:cNvPr>
            <p:cNvSpPr>
              <a:spLocks/>
            </p:cNvSpPr>
            <p:nvPr/>
          </p:nvSpPr>
          <p:spPr bwMode="auto">
            <a:xfrm>
              <a:off x="3210" y="1505"/>
              <a:ext cx="108" cy="59"/>
            </a:xfrm>
            <a:custGeom>
              <a:avLst/>
              <a:gdLst>
                <a:gd name="T0" fmla="*/ 0 w 108"/>
                <a:gd name="T1" fmla="*/ 38 h 59"/>
                <a:gd name="T2" fmla="*/ 107 w 108"/>
                <a:gd name="T3" fmla="*/ 58 h 59"/>
                <a:gd name="T4" fmla="*/ 100 w 108"/>
                <a:gd name="T5" fmla="*/ 0 h 59"/>
                <a:gd name="T6" fmla="*/ 0 w 108"/>
                <a:gd name="T7" fmla="*/ 38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 h="59">
                  <a:moveTo>
                    <a:pt x="0" y="38"/>
                  </a:moveTo>
                  <a:lnTo>
                    <a:pt x="107" y="58"/>
                  </a:lnTo>
                  <a:lnTo>
                    <a:pt x="100" y="0"/>
                  </a:lnTo>
                  <a:lnTo>
                    <a:pt x="0" y="38"/>
                  </a:lnTo>
                </a:path>
              </a:pathLst>
            </a:custGeom>
            <a:solidFill>
              <a:srgbClr val="000000"/>
            </a:soli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8404" name="Group 243">
            <a:extLst>
              <a:ext uri="{FF2B5EF4-FFF2-40B4-BE49-F238E27FC236}">
                <a16:creationId xmlns:a16="http://schemas.microsoft.com/office/drawing/2014/main" id="{C997CB8D-0205-2541-AA9E-94DDC8BBAF5E}"/>
              </a:ext>
            </a:extLst>
          </p:cNvPr>
          <p:cNvGrpSpPr>
            <a:grpSpLocks/>
          </p:cNvGrpSpPr>
          <p:nvPr/>
        </p:nvGrpSpPr>
        <p:grpSpPr bwMode="auto">
          <a:xfrm>
            <a:off x="6477000" y="3571875"/>
            <a:ext cx="152400" cy="1387475"/>
            <a:chOff x="4080" y="2052"/>
            <a:chExt cx="96" cy="874"/>
          </a:xfrm>
        </p:grpSpPr>
        <p:sp>
          <p:nvSpPr>
            <p:cNvPr id="58415" name="Freeform 244">
              <a:extLst>
                <a:ext uri="{FF2B5EF4-FFF2-40B4-BE49-F238E27FC236}">
                  <a16:creationId xmlns:a16="http://schemas.microsoft.com/office/drawing/2014/main" id="{317FA986-84BF-AA41-AB34-6490604A918C}"/>
                </a:ext>
              </a:extLst>
            </p:cNvPr>
            <p:cNvSpPr>
              <a:spLocks/>
            </p:cNvSpPr>
            <p:nvPr/>
          </p:nvSpPr>
          <p:spPr bwMode="auto">
            <a:xfrm>
              <a:off x="4080" y="2052"/>
              <a:ext cx="88" cy="866"/>
            </a:xfrm>
            <a:custGeom>
              <a:avLst/>
              <a:gdLst>
                <a:gd name="T0" fmla="*/ 26 w 88"/>
                <a:gd name="T1" fmla="*/ 0 h 866"/>
                <a:gd name="T2" fmla="*/ 0 w 88"/>
                <a:gd name="T3" fmla="*/ 28 h 866"/>
                <a:gd name="T4" fmla="*/ 0 w 88"/>
                <a:gd name="T5" fmla="*/ 837 h 866"/>
                <a:gd name="T6" fmla="*/ 26 w 88"/>
                <a:gd name="T7" fmla="*/ 865 h 866"/>
                <a:gd name="T8" fmla="*/ 61 w 88"/>
                <a:gd name="T9" fmla="*/ 865 h 866"/>
                <a:gd name="T10" fmla="*/ 87 w 88"/>
                <a:gd name="T11" fmla="*/ 837 h 866"/>
                <a:gd name="T12" fmla="*/ 87 w 88"/>
                <a:gd name="T13" fmla="*/ 28 h 866"/>
                <a:gd name="T14" fmla="*/ 61 w 88"/>
                <a:gd name="T15" fmla="*/ 0 h 866"/>
                <a:gd name="T16" fmla="*/ 26 w 88"/>
                <a:gd name="T17" fmla="*/ 0 h 8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8" h="866">
                  <a:moveTo>
                    <a:pt x="26" y="0"/>
                  </a:moveTo>
                  <a:lnTo>
                    <a:pt x="0" y="28"/>
                  </a:lnTo>
                  <a:lnTo>
                    <a:pt x="0" y="837"/>
                  </a:lnTo>
                  <a:lnTo>
                    <a:pt x="26" y="865"/>
                  </a:lnTo>
                  <a:lnTo>
                    <a:pt x="61" y="865"/>
                  </a:lnTo>
                  <a:lnTo>
                    <a:pt x="87" y="837"/>
                  </a:lnTo>
                  <a:lnTo>
                    <a:pt x="87" y="28"/>
                  </a:lnTo>
                  <a:lnTo>
                    <a:pt x="61" y="0"/>
                  </a:lnTo>
                  <a:lnTo>
                    <a:pt x="26" y="0"/>
                  </a:lnTo>
                </a:path>
              </a:pathLst>
            </a:custGeom>
            <a:gradFill rotWithShape="0">
              <a:gsLst>
                <a:gs pos="0">
                  <a:srgbClr val="00AE00"/>
                </a:gs>
                <a:gs pos="50000">
                  <a:srgbClr val="7FD67F"/>
                </a:gs>
                <a:gs pos="100000">
                  <a:srgbClr val="00AE00"/>
                </a:gs>
              </a:gsLst>
              <a:lin ang="270000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16" name="Freeform 245">
              <a:extLst>
                <a:ext uri="{FF2B5EF4-FFF2-40B4-BE49-F238E27FC236}">
                  <a16:creationId xmlns:a16="http://schemas.microsoft.com/office/drawing/2014/main" id="{FECE5654-BE94-AA43-BBC8-7ED900471C08}"/>
                </a:ext>
              </a:extLst>
            </p:cNvPr>
            <p:cNvSpPr>
              <a:spLocks/>
            </p:cNvSpPr>
            <p:nvPr/>
          </p:nvSpPr>
          <p:spPr bwMode="auto">
            <a:xfrm>
              <a:off x="4080" y="2052"/>
              <a:ext cx="96" cy="874"/>
            </a:xfrm>
            <a:custGeom>
              <a:avLst/>
              <a:gdLst>
                <a:gd name="T0" fmla="*/ 27 w 96"/>
                <a:gd name="T1" fmla="*/ 0 h 874"/>
                <a:gd name="T2" fmla="*/ 0 w 96"/>
                <a:gd name="T3" fmla="*/ 28 h 874"/>
                <a:gd name="T4" fmla="*/ 0 w 96"/>
                <a:gd name="T5" fmla="*/ 845 h 874"/>
                <a:gd name="T6" fmla="*/ 27 w 96"/>
                <a:gd name="T7" fmla="*/ 873 h 874"/>
                <a:gd name="T8" fmla="*/ 66 w 96"/>
                <a:gd name="T9" fmla="*/ 873 h 874"/>
                <a:gd name="T10" fmla="*/ 95 w 96"/>
                <a:gd name="T11" fmla="*/ 845 h 874"/>
                <a:gd name="T12" fmla="*/ 95 w 96"/>
                <a:gd name="T13" fmla="*/ 28 h 874"/>
                <a:gd name="T14" fmla="*/ 66 w 96"/>
                <a:gd name="T15" fmla="*/ 0 h 874"/>
                <a:gd name="T16" fmla="*/ 27 w 96"/>
                <a:gd name="T17" fmla="*/ 0 h 8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874">
                  <a:moveTo>
                    <a:pt x="27" y="0"/>
                  </a:moveTo>
                  <a:lnTo>
                    <a:pt x="0" y="28"/>
                  </a:lnTo>
                  <a:lnTo>
                    <a:pt x="0" y="845"/>
                  </a:lnTo>
                  <a:lnTo>
                    <a:pt x="27" y="873"/>
                  </a:lnTo>
                  <a:lnTo>
                    <a:pt x="66" y="873"/>
                  </a:lnTo>
                  <a:lnTo>
                    <a:pt x="95" y="845"/>
                  </a:lnTo>
                  <a:lnTo>
                    <a:pt x="95" y="28"/>
                  </a:lnTo>
                  <a:lnTo>
                    <a:pt x="66" y="0"/>
                  </a:lnTo>
                  <a:lnTo>
                    <a:pt x="27" y="0"/>
                  </a:lnTo>
                </a:path>
              </a:pathLst>
            </a:custGeom>
            <a:noFill/>
            <a:ln w="25399"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8405" name="Rectangle 246">
            <a:extLst>
              <a:ext uri="{FF2B5EF4-FFF2-40B4-BE49-F238E27FC236}">
                <a16:creationId xmlns:a16="http://schemas.microsoft.com/office/drawing/2014/main" id="{0FAA027E-7A1F-F548-B12D-B5F0C4A0066B}"/>
              </a:ext>
            </a:extLst>
          </p:cNvPr>
          <p:cNvSpPr>
            <a:spLocks noChangeArrowheads="1"/>
          </p:cNvSpPr>
          <p:nvPr/>
        </p:nvSpPr>
        <p:spPr bwMode="auto">
          <a:xfrm>
            <a:off x="6704013" y="3789363"/>
            <a:ext cx="960437" cy="928687"/>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6" name="Rectangle 247">
            <a:extLst>
              <a:ext uri="{FF2B5EF4-FFF2-40B4-BE49-F238E27FC236}">
                <a16:creationId xmlns:a16="http://schemas.microsoft.com/office/drawing/2014/main" id="{202938EA-780A-D44B-8409-4A5DB8F76DCC}"/>
              </a:ext>
            </a:extLst>
          </p:cNvPr>
          <p:cNvSpPr>
            <a:spLocks noChangeArrowheads="1"/>
          </p:cNvSpPr>
          <p:nvPr/>
        </p:nvSpPr>
        <p:spPr bwMode="auto">
          <a:xfrm>
            <a:off x="7488238" y="3598863"/>
            <a:ext cx="273050" cy="1281112"/>
          </a:xfrm>
          <a:prstGeom prst="rect">
            <a:avLst/>
          </a:prstGeom>
          <a:solidFill>
            <a:srgbClr val="919191"/>
          </a:solidFill>
          <a:ln w="25399">
            <a:solidFill>
              <a:srgbClr val="000000"/>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58407" name="Freeform 248">
            <a:extLst>
              <a:ext uri="{FF2B5EF4-FFF2-40B4-BE49-F238E27FC236}">
                <a16:creationId xmlns:a16="http://schemas.microsoft.com/office/drawing/2014/main" id="{4124A003-707D-F049-AC22-035CDE4A3DD4}"/>
              </a:ext>
            </a:extLst>
          </p:cNvPr>
          <p:cNvSpPr>
            <a:spLocks/>
          </p:cNvSpPr>
          <p:nvPr/>
        </p:nvSpPr>
        <p:spPr bwMode="auto">
          <a:xfrm>
            <a:off x="4108450" y="5049838"/>
            <a:ext cx="80963" cy="106362"/>
          </a:xfrm>
          <a:custGeom>
            <a:avLst/>
            <a:gdLst>
              <a:gd name="T0" fmla="*/ 2147483646 w 51"/>
              <a:gd name="T1" fmla="*/ 0 h 67"/>
              <a:gd name="T2" fmla="*/ 2147483646 w 51"/>
              <a:gd name="T3" fmla="*/ 2147483646 h 67"/>
              <a:gd name="T4" fmla="*/ 0 w 51"/>
              <a:gd name="T5" fmla="*/ 2147483646 h 67"/>
              <a:gd name="T6" fmla="*/ 2147483646 w 51"/>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67">
                <a:moveTo>
                  <a:pt x="46" y="0"/>
                </a:moveTo>
                <a:lnTo>
                  <a:pt x="50" y="66"/>
                </a:lnTo>
                <a:lnTo>
                  <a:pt x="0" y="55"/>
                </a:lnTo>
                <a:lnTo>
                  <a:pt x="46" y="0"/>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08" name="Freeform 249">
            <a:extLst>
              <a:ext uri="{FF2B5EF4-FFF2-40B4-BE49-F238E27FC236}">
                <a16:creationId xmlns:a16="http://schemas.microsoft.com/office/drawing/2014/main" id="{26B832F1-DC57-EF46-BC54-F2F06CAFABE2}"/>
              </a:ext>
            </a:extLst>
          </p:cNvPr>
          <p:cNvSpPr>
            <a:spLocks/>
          </p:cNvSpPr>
          <p:nvPr/>
        </p:nvSpPr>
        <p:spPr bwMode="auto">
          <a:xfrm>
            <a:off x="3948113" y="3948113"/>
            <a:ext cx="79375" cy="106362"/>
          </a:xfrm>
          <a:custGeom>
            <a:avLst/>
            <a:gdLst>
              <a:gd name="T0" fmla="*/ 2147483646 w 50"/>
              <a:gd name="T1" fmla="*/ 0 h 67"/>
              <a:gd name="T2" fmla="*/ 0 w 50"/>
              <a:gd name="T3" fmla="*/ 2147483646 h 67"/>
              <a:gd name="T4" fmla="*/ 2147483646 w 50"/>
              <a:gd name="T5" fmla="*/ 2147483646 h 67"/>
              <a:gd name="T6" fmla="*/ 2147483646 w 50"/>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67">
                <a:moveTo>
                  <a:pt x="2" y="0"/>
                </a:moveTo>
                <a:lnTo>
                  <a:pt x="0" y="66"/>
                </a:lnTo>
                <a:lnTo>
                  <a:pt x="49" y="52"/>
                </a:lnTo>
                <a:lnTo>
                  <a:pt x="2" y="0"/>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09" name="Freeform 250">
            <a:extLst>
              <a:ext uri="{FF2B5EF4-FFF2-40B4-BE49-F238E27FC236}">
                <a16:creationId xmlns:a16="http://schemas.microsoft.com/office/drawing/2014/main" id="{C3050C2A-2F14-794C-BB7D-B764942F8494}"/>
              </a:ext>
            </a:extLst>
          </p:cNvPr>
          <p:cNvSpPr>
            <a:spLocks/>
          </p:cNvSpPr>
          <p:nvPr/>
        </p:nvSpPr>
        <p:spPr bwMode="auto">
          <a:xfrm>
            <a:off x="3290888" y="4805363"/>
            <a:ext cx="77787" cy="106362"/>
          </a:xfrm>
          <a:custGeom>
            <a:avLst/>
            <a:gdLst>
              <a:gd name="T0" fmla="*/ 2147483646 w 49"/>
              <a:gd name="T1" fmla="*/ 2147483646 h 67"/>
              <a:gd name="T2" fmla="*/ 0 w 49"/>
              <a:gd name="T3" fmla="*/ 0 h 67"/>
              <a:gd name="T4" fmla="*/ 2147483646 w 49"/>
              <a:gd name="T5" fmla="*/ 2147483646 h 67"/>
              <a:gd name="T6" fmla="*/ 2147483646 w 49"/>
              <a:gd name="T7" fmla="*/ 2147483646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67">
                <a:moveTo>
                  <a:pt x="4" y="66"/>
                </a:moveTo>
                <a:lnTo>
                  <a:pt x="0" y="0"/>
                </a:lnTo>
                <a:lnTo>
                  <a:pt x="48" y="13"/>
                </a:lnTo>
                <a:lnTo>
                  <a:pt x="4" y="66"/>
                </a:lnTo>
              </a:path>
            </a:pathLst>
          </a:custGeom>
          <a:solidFill>
            <a:srgbClr val="000000"/>
          </a:solidFill>
          <a:ln w="253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410" name="Text Box 251">
            <a:extLst>
              <a:ext uri="{FF2B5EF4-FFF2-40B4-BE49-F238E27FC236}">
                <a16:creationId xmlns:a16="http://schemas.microsoft.com/office/drawing/2014/main" id="{667EF7D9-C8AB-1A44-A299-09C492C08F4F}"/>
              </a:ext>
            </a:extLst>
          </p:cNvPr>
          <p:cNvSpPr txBox="1">
            <a:spLocks noChangeArrowheads="1"/>
          </p:cNvSpPr>
          <p:nvPr/>
        </p:nvSpPr>
        <p:spPr bwMode="auto">
          <a:xfrm>
            <a:off x="633413" y="1912938"/>
            <a:ext cx="226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SzTx/>
              <a:buFontTx/>
              <a:buNone/>
            </a:pPr>
            <a:r>
              <a:rPr lang="en-US" altLang="en-US" sz="2400"/>
              <a:t>EPI-Illumination</a:t>
            </a:r>
          </a:p>
        </p:txBody>
      </p:sp>
      <p:sp>
        <p:nvSpPr>
          <p:cNvPr id="58411" name="Line 252">
            <a:extLst>
              <a:ext uri="{FF2B5EF4-FFF2-40B4-BE49-F238E27FC236}">
                <a16:creationId xmlns:a16="http://schemas.microsoft.com/office/drawing/2014/main" id="{A1E73ADC-EC6F-F548-A419-1BC7AADDFC3C}"/>
              </a:ext>
            </a:extLst>
          </p:cNvPr>
          <p:cNvSpPr>
            <a:spLocks noChangeShapeType="1"/>
          </p:cNvSpPr>
          <p:nvPr/>
        </p:nvSpPr>
        <p:spPr bwMode="auto">
          <a:xfrm>
            <a:off x="2570163" y="4206875"/>
            <a:ext cx="588962" cy="603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12" name="Line 253">
            <a:extLst>
              <a:ext uri="{FF2B5EF4-FFF2-40B4-BE49-F238E27FC236}">
                <a16:creationId xmlns:a16="http://schemas.microsoft.com/office/drawing/2014/main" id="{F73E349D-D059-2744-8B6B-5704F2BAA253}"/>
              </a:ext>
            </a:extLst>
          </p:cNvPr>
          <p:cNvSpPr>
            <a:spLocks noChangeShapeType="1"/>
          </p:cNvSpPr>
          <p:nvPr/>
        </p:nvSpPr>
        <p:spPr bwMode="auto">
          <a:xfrm flipH="1">
            <a:off x="4216400" y="1563688"/>
            <a:ext cx="549275"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13" name="Line 254">
            <a:extLst>
              <a:ext uri="{FF2B5EF4-FFF2-40B4-BE49-F238E27FC236}">
                <a16:creationId xmlns:a16="http://schemas.microsoft.com/office/drawing/2014/main" id="{9A20E83C-C879-F440-9EA3-DADC303020F8}"/>
              </a:ext>
            </a:extLst>
          </p:cNvPr>
          <p:cNvSpPr>
            <a:spLocks noChangeShapeType="1"/>
          </p:cNvSpPr>
          <p:nvPr/>
        </p:nvSpPr>
        <p:spPr bwMode="auto">
          <a:xfrm flipH="1">
            <a:off x="4237038" y="2274888"/>
            <a:ext cx="242887" cy="18256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414" name="Rectangle 255">
            <a:extLst>
              <a:ext uri="{FF2B5EF4-FFF2-40B4-BE49-F238E27FC236}">
                <a16:creationId xmlns:a16="http://schemas.microsoft.com/office/drawing/2014/main" id="{D6CE0934-6B5D-5B40-9EE6-1C9757DAA430}"/>
              </a:ext>
            </a:extLst>
          </p:cNvPr>
          <p:cNvSpPr>
            <a:spLocks noChangeArrowheads="1"/>
          </p:cNvSpPr>
          <p:nvPr/>
        </p:nvSpPr>
        <p:spPr bwMode="auto">
          <a:xfrm>
            <a:off x="0" y="10493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F41C23C1-3912-544E-B28B-5B56D260360C}"/>
              </a:ext>
            </a:extLst>
          </p:cNvPr>
          <p:cNvSpPr>
            <a:spLocks noGrp="1" noChangeArrowheads="1"/>
          </p:cNvSpPr>
          <p:nvPr>
            <p:ph type="title"/>
          </p:nvPr>
        </p:nvSpPr>
        <p:spPr>
          <a:xfrm>
            <a:off x="250826" y="175419"/>
            <a:ext cx="8496300" cy="992187"/>
          </a:xfrm>
        </p:spPr>
        <p:txBody>
          <a:bodyPr/>
          <a:lstStyle/>
          <a:p>
            <a:r>
              <a:rPr lang="en-US" altLang="en-US" dirty="0">
                <a:ea typeface="ＭＳ Ｐゴシック" panose="020B0600070205080204" pitchFamily="34" charset="-128"/>
              </a:rPr>
              <a:t>Typical Fluorescence Microscopes</a:t>
            </a:r>
            <a:br>
              <a:rPr lang="en-US" altLang="en-US" dirty="0">
                <a:ea typeface="ＭＳ Ｐゴシック" panose="020B0600070205080204" pitchFamily="34" charset="-128"/>
              </a:rPr>
            </a:br>
            <a:r>
              <a:rPr lang="en-US" altLang="en-US" dirty="0">
                <a:ea typeface="ＭＳ Ｐゴシック" panose="020B0600070205080204" pitchFamily="34" charset="-128"/>
              </a:rPr>
              <a:t>		</a:t>
            </a:r>
          </a:p>
        </p:txBody>
      </p:sp>
      <p:pic>
        <p:nvPicPr>
          <p:cNvPr id="60418" name="Picture 9">
            <a:extLst>
              <a:ext uri="{FF2B5EF4-FFF2-40B4-BE49-F238E27FC236}">
                <a16:creationId xmlns:a16="http://schemas.microsoft.com/office/drawing/2014/main" id="{E74F0DDC-3BA7-604F-BEC1-6047CF23D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1793875"/>
            <a:ext cx="29114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12">
            <a:extLst>
              <a:ext uri="{FF2B5EF4-FFF2-40B4-BE49-F238E27FC236}">
                <a16:creationId xmlns:a16="http://schemas.microsoft.com/office/drawing/2014/main" id="{2DFEB62A-0947-4A44-B93F-E51D2695A4F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60420" name="Picture 13">
            <a:extLst>
              <a:ext uri="{FF2B5EF4-FFF2-40B4-BE49-F238E27FC236}">
                <a16:creationId xmlns:a16="http://schemas.microsoft.com/office/drawing/2014/main" id="{F99F8502-E98E-864B-90CC-8AC0D4A57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773238"/>
            <a:ext cx="2843213"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14">
            <a:extLst>
              <a:ext uri="{FF2B5EF4-FFF2-40B4-BE49-F238E27FC236}">
                <a16:creationId xmlns:a16="http://schemas.microsoft.com/office/drawing/2014/main" id="{12307EC3-FAC5-414A-A28A-CA57BEC69509}"/>
              </a:ext>
            </a:extLst>
          </p:cNvPr>
          <p:cNvSpPr txBox="1">
            <a:spLocks noChangeArrowheads="1"/>
          </p:cNvSpPr>
          <p:nvPr/>
        </p:nvSpPr>
        <p:spPr bwMode="auto">
          <a:xfrm>
            <a:off x="1136650" y="1327150"/>
            <a:ext cx="1081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upright</a:t>
            </a:r>
          </a:p>
        </p:txBody>
      </p:sp>
      <p:sp>
        <p:nvSpPr>
          <p:cNvPr id="60422" name="Text Box 15">
            <a:extLst>
              <a:ext uri="{FF2B5EF4-FFF2-40B4-BE49-F238E27FC236}">
                <a16:creationId xmlns:a16="http://schemas.microsoft.com/office/drawing/2014/main" id="{B9C9BB8D-B8C0-6E49-A215-4214D0DC3278}"/>
              </a:ext>
            </a:extLst>
          </p:cNvPr>
          <p:cNvSpPr txBox="1">
            <a:spLocks noChangeArrowheads="1"/>
          </p:cNvSpPr>
          <p:nvPr/>
        </p:nvSpPr>
        <p:spPr bwMode="auto">
          <a:xfrm>
            <a:off x="6283325" y="1293813"/>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inverted</a:t>
            </a:r>
          </a:p>
        </p:txBody>
      </p:sp>
      <p:sp>
        <p:nvSpPr>
          <p:cNvPr id="60423" name="Line 16">
            <a:extLst>
              <a:ext uri="{FF2B5EF4-FFF2-40B4-BE49-F238E27FC236}">
                <a16:creationId xmlns:a16="http://schemas.microsoft.com/office/drawing/2014/main" id="{792F7F96-05E2-EF4B-AE91-548A0EDB3CD6}"/>
              </a:ext>
            </a:extLst>
          </p:cNvPr>
          <p:cNvSpPr>
            <a:spLocks noChangeShapeType="1"/>
          </p:cNvSpPr>
          <p:nvPr/>
        </p:nvSpPr>
        <p:spPr bwMode="auto">
          <a:xfrm>
            <a:off x="2378075" y="2366963"/>
            <a:ext cx="1614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4" name="Line 17">
            <a:extLst>
              <a:ext uri="{FF2B5EF4-FFF2-40B4-BE49-F238E27FC236}">
                <a16:creationId xmlns:a16="http://schemas.microsoft.com/office/drawing/2014/main" id="{E9D8691E-0F5A-D84B-BF8F-63B0C9526708}"/>
              </a:ext>
            </a:extLst>
          </p:cNvPr>
          <p:cNvSpPr>
            <a:spLocks noChangeShapeType="1"/>
          </p:cNvSpPr>
          <p:nvPr/>
        </p:nvSpPr>
        <p:spPr bwMode="auto">
          <a:xfrm>
            <a:off x="3983038" y="2357438"/>
            <a:ext cx="0" cy="31591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5" name="Line 18">
            <a:extLst>
              <a:ext uri="{FF2B5EF4-FFF2-40B4-BE49-F238E27FC236}">
                <a16:creationId xmlns:a16="http://schemas.microsoft.com/office/drawing/2014/main" id="{BF7B8D07-1C22-3648-8E9B-3337C51EEF73}"/>
              </a:ext>
            </a:extLst>
          </p:cNvPr>
          <p:cNvSpPr>
            <a:spLocks noChangeShapeType="1"/>
          </p:cNvSpPr>
          <p:nvPr/>
        </p:nvSpPr>
        <p:spPr bwMode="auto">
          <a:xfrm>
            <a:off x="3992563" y="5516563"/>
            <a:ext cx="35464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6" name="Line 19">
            <a:extLst>
              <a:ext uri="{FF2B5EF4-FFF2-40B4-BE49-F238E27FC236}">
                <a16:creationId xmlns:a16="http://schemas.microsoft.com/office/drawing/2014/main" id="{48809A04-2292-B34C-8B18-AE4070023ED1}"/>
              </a:ext>
            </a:extLst>
          </p:cNvPr>
          <p:cNvSpPr>
            <a:spLocks noChangeShapeType="1"/>
          </p:cNvSpPr>
          <p:nvPr/>
        </p:nvSpPr>
        <p:spPr bwMode="auto">
          <a:xfrm flipH="1">
            <a:off x="4826000" y="2479675"/>
            <a:ext cx="11985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7" name="Line 20">
            <a:extLst>
              <a:ext uri="{FF2B5EF4-FFF2-40B4-BE49-F238E27FC236}">
                <a16:creationId xmlns:a16="http://schemas.microsoft.com/office/drawing/2014/main" id="{87A60220-40A4-4A4C-A4EE-AB71BA5F67A6}"/>
              </a:ext>
            </a:extLst>
          </p:cNvPr>
          <p:cNvSpPr>
            <a:spLocks noChangeShapeType="1"/>
          </p:cNvSpPr>
          <p:nvPr/>
        </p:nvSpPr>
        <p:spPr bwMode="auto">
          <a:xfrm>
            <a:off x="4816475" y="2489200"/>
            <a:ext cx="0" cy="13509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428" name="Line 21">
            <a:extLst>
              <a:ext uri="{FF2B5EF4-FFF2-40B4-BE49-F238E27FC236}">
                <a16:creationId xmlns:a16="http://schemas.microsoft.com/office/drawing/2014/main" id="{D529185A-D56A-E04C-A1C9-C78178D188FC}"/>
              </a:ext>
            </a:extLst>
          </p:cNvPr>
          <p:cNvSpPr>
            <a:spLocks noChangeShapeType="1"/>
          </p:cNvSpPr>
          <p:nvPr/>
        </p:nvSpPr>
        <p:spPr bwMode="auto">
          <a:xfrm flipH="1">
            <a:off x="762000" y="3851275"/>
            <a:ext cx="40544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862FDEFD-DE47-B946-BE54-130A973682D6}"/>
              </a:ext>
            </a:extLst>
          </p:cNvPr>
          <p:cNvSpPr>
            <a:spLocks noGrp="1" noChangeArrowheads="1"/>
          </p:cNvSpPr>
          <p:nvPr>
            <p:ph type="title"/>
          </p:nvPr>
        </p:nvSpPr>
        <p:spPr>
          <a:xfrm>
            <a:off x="1173163" y="-3175"/>
            <a:ext cx="6908800" cy="1143000"/>
          </a:xfrm>
        </p:spPr>
        <p:txBody>
          <a:bodyPr/>
          <a:lstStyle/>
          <a:p>
            <a:r>
              <a:rPr lang="en-US" altLang="en-US" dirty="0">
                <a:ea typeface="ＭＳ Ｐゴシック" panose="020B0600070205080204" pitchFamily="34" charset="-128"/>
              </a:rPr>
              <a:t>Measuring Fluorescence</a:t>
            </a:r>
            <a:br>
              <a:rPr lang="en-US" altLang="en-US" dirty="0">
                <a:ea typeface="ＭＳ Ｐゴシック" panose="020B0600070205080204" pitchFamily="34" charset="-128"/>
              </a:rPr>
            </a:br>
            <a:r>
              <a:rPr lang="en-US" altLang="en-US" dirty="0">
                <a:ea typeface="ＭＳ Ｐゴシック" panose="020B0600070205080204" pitchFamily="34" charset="-128"/>
              </a:rPr>
              <a:t>Cameras and emission filters</a:t>
            </a:r>
          </a:p>
        </p:txBody>
      </p:sp>
      <p:sp>
        <p:nvSpPr>
          <p:cNvPr id="62466" name="Rectangle 3">
            <a:extLst>
              <a:ext uri="{FF2B5EF4-FFF2-40B4-BE49-F238E27FC236}">
                <a16:creationId xmlns:a16="http://schemas.microsoft.com/office/drawing/2014/main" id="{4E29338C-6CC3-424D-9F4C-883F6D722E15}"/>
              </a:ext>
            </a:extLst>
          </p:cNvPr>
          <p:cNvSpPr>
            <a:spLocks noGrp="1" noChangeArrowheads="1"/>
          </p:cNvSpPr>
          <p:nvPr>
            <p:ph type="body" idx="1"/>
          </p:nvPr>
        </p:nvSpPr>
        <p:spPr>
          <a:xfrm>
            <a:off x="223838" y="5572937"/>
            <a:ext cx="8648700" cy="777875"/>
          </a:xfrm>
        </p:spPr>
        <p:txBody>
          <a:bodyPr/>
          <a:lstStyle/>
          <a:p>
            <a:pPr>
              <a:buFontTx/>
              <a:buNone/>
            </a:pPr>
            <a:r>
              <a:rPr lang="en-US" altLang="en-US" sz="1200" dirty="0">
                <a:ea typeface="ＭＳ Ｐゴシック" panose="020B0600070205080204" pitchFamily="34" charset="-128"/>
              </a:rPr>
              <a:t> 	Color CCD camera does not need optical filters to collect all wavelengths but if you want to collect each  emission wavelength optimally, you need a monochrome camera with separate emission filters shown on the right. Alternatives include AOTF or liquid crystal filters.</a:t>
            </a:r>
          </a:p>
        </p:txBody>
      </p:sp>
      <p:pic>
        <p:nvPicPr>
          <p:cNvPr id="62467" name="Picture 8">
            <a:extLst>
              <a:ext uri="{FF2B5EF4-FFF2-40B4-BE49-F238E27FC236}">
                <a16:creationId xmlns:a16="http://schemas.microsoft.com/office/drawing/2014/main" id="{A0A25EF1-5EC6-CF47-987A-2EDC5CE08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25" y="1228725"/>
            <a:ext cx="305117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7">
            <a:extLst>
              <a:ext uri="{FF2B5EF4-FFF2-40B4-BE49-F238E27FC236}">
                <a16:creationId xmlns:a16="http://schemas.microsoft.com/office/drawing/2014/main" id="{C1BD3035-F29A-A845-85D8-ABFF75E6F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8" y="1203325"/>
            <a:ext cx="1164317"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Line 11">
            <a:extLst>
              <a:ext uri="{FF2B5EF4-FFF2-40B4-BE49-F238E27FC236}">
                <a16:creationId xmlns:a16="http://schemas.microsoft.com/office/drawing/2014/main" id="{3425EE7E-2E03-154C-8D7D-8BEE81211AA1}"/>
              </a:ext>
            </a:extLst>
          </p:cNvPr>
          <p:cNvSpPr>
            <a:spLocks noChangeShapeType="1"/>
          </p:cNvSpPr>
          <p:nvPr/>
        </p:nvSpPr>
        <p:spPr bwMode="auto">
          <a:xfrm flipH="1">
            <a:off x="7067550" y="1260475"/>
            <a:ext cx="514350" cy="700088"/>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470" name="Text Box 12">
            <a:extLst>
              <a:ext uri="{FF2B5EF4-FFF2-40B4-BE49-F238E27FC236}">
                <a16:creationId xmlns:a16="http://schemas.microsoft.com/office/drawing/2014/main" id="{F2B2907C-D26F-1E48-9993-BC0402857741}"/>
              </a:ext>
            </a:extLst>
          </p:cNvPr>
          <p:cNvSpPr txBox="1">
            <a:spLocks noChangeArrowheads="1"/>
          </p:cNvSpPr>
          <p:nvPr/>
        </p:nvSpPr>
        <p:spPr bwMode="auto">
          <a:xfrm>
            <a:off x="7418388" y="1287463"/>
            <a:ext cx="15557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2000" b="1">
                <a:solidFill>
                  <a:srgbClr val="00FF00"/>
                </a:solidFill>
                <a:latin typeface="Arial" panose="020B0604020202020204" pitchFamily="34" charset="0"/>
              </a:rPr>
              <a:t>Camera goes here</a:t>
            </a:r>
          </a:p>
        </p:txBody>
      </p:sp>
      <p:sp>
        <p:nvSpPr>
          <p:cNvPr id="62471" name="Rectangle 14">
            <a:extLst>
              <a:ext uri="{FF2B5EF4-FFF2-40B4-BE49-F238E27FC236}">
                <a16:creationId xmlns:a16="http://schemas.microsoft.com/office/drawing/2014/main" id="{4A2639B5-8FEF-FE4A-AB60-688DF071837D}"/>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62472" name="Picture 16">
            <a:extLst>
              <a:ext uri="{FF2B5EF4-FFF2-40B4-BE49-F238E27FC236}">
                <a16:creationId xmlns:a16="http://schemas.microsoft.com/office/drawing/2014/main" id="{844C83EC-A910-1E47-BE70-03963A25A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6185" y="1243013"/>
            <a:ext cx="1590079"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17">
            <a:extLst>
              <a:ext uri="{FF2B5EF4-FFF2-40B4-BE49-F238E27FC236}">
                <a16:creationId xmlns:a16="http://schemas.microsoft.com/office/drawing/2014/main" id="{9E090958-A074-7648-B607-5A95ECCAA2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9994" y="1406486"/>
            <a:ext cx="1412006"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8">
            <a:extLst>
              <a:ext uri="{FF2B5EF4-FFF2-40B4-BE49-F238E27FC236}">
                <a16:creationId xmlns:a16="http://schemas.microsoft.com/office/drawing/2014/main" id="{DB39808A-781F-F84B-ABA4-F1FED72466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838" y="2528885"/>
            <a:ext cx="1215138"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
            <a:extLst>
              <a:ext uri="{FF2B5EF4-FFF2-40B4-BE49-F238E27FC236}">
                <a16:creationId xmlns:a16="http://schemas.microsoft.com/office/drawing/2014/main" id="{61131BD4-D219-9E42-B241-AF90FF048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3718" y="3932409"/>
            <a:ext cx="1724819" cy="10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2">
            <a:hlinkClick r:id="rId9"/>
            <a:extLst>
              <a:ext uri="{FF2B5EF4-FFF2-40B4-BE49-F238E27FC236}">
                <a16:creationId xmlns:a16="http://schemas.microsoft.com/office/drawing/2014/main" id="{D8049E69-53F9-C56D-3E38-8FA360200D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9264" y="2395267"/>
            <a:ext cx="1656556" cy="1458390"/>
          </a:xfrm>
          <a:prstGeom prst="rect">
            <a:avLst/>
          </a:prstGeom>
          <a:noFill/>
          <a:extLst>
            <a:ext uri="{909E8E84-426E-40DD-AFC4-6F175D3DCCD1}">
              <a14:hiddenFill xmlns:a14="http://schemas.microsoft.com/office/drawing/2010/main">
                <a:solidFill>
                  <a:srgbClr val="FFFFFF"/>
                </a:solidFill>
              </a14:hiddenFill>
            </a:ext>
          </a:extLst>
        </p:spPr>
      </p:pic>
      <p:pic>
        <p:nvPicPr>
          <p:cNvPr id="103430" name="Picture 6" descr="Micropublisher 6">
            <a:extLst>
              <a:ext uri="{FF2B5EF4-FFF2-40B4-BE49-F238E27FC236}">
                <a16:creationId xmlns:a16="http://schemas.microsoft.com/office/drawing/2014/main" id="{75BC0310-57DB-EC75-FE49-0C5BDDE7D4A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96326" y="2370661"/>
            <a:ext cx="1840018" cy="16199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F647C77-90BC-CC0A-89C1-88D9BD6F72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3838" y="3913605"/>
            <a:ext cx="1840018" cy="1441425"/>
          </a:xfrm>
          <a:prstGeom prst="rect">
            <a:avLst/>
          </a:prstGeom>
        </p:spPr>
      </p:pic>
      <p:pic>
        <p:nvPicPr>
          <p:cNvPr id="5" name="Picture 4">
            <a:extLst>
              <a:ext uri="{FF2B5EF4-FFF2-40B4-BE49-F238E27FC236}">
                <a16:creationId xmlns:a16="http://schemas.microsoft.com/office/drawing/2014/main" id="{DCAA5628-DA1D-320F-FF79-2D689CFC0F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57450" y="4139365"/>
            <a:ext cx="3507581" cy="1200268"/>
          </a:xfrm>
          <a:prstGeom prst="rect">
            <a:avLst/>
          </a:prstGeom>
        </p:spPr>
      </p:pic>
      <p:pic>
        <p:nvPicPr>
          <p:cNvPr id="103434" name="Picture 10" descr="Retiga LUMO">
            <a:extLst>
              <a:ext uri="{FF2B5EF4-FFF2-40B4-BE49-F238E27FC236}">
                <a16:creationId xmlns:a16="http://schemas.microsoft.com/office/drawing/2014/main" id="{3576B67D-2C40-1358-053B-A115C3E592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3383" y="1254744"/>
            <a:ext cx="1213560" cy="1068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5344CD2F-67B3-B24A-9C51-D30378525D2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64514" name="Rectangle 3">
            <a:extLst>
              <a:ext uri="{FF2B5EF4-FFF2-40B4-BE49-F238E27FC236}">
                <a16:creationId xmlns:a16="http://schemas.microsoft.com/office/drawing/2014/main" id="{F0025DCB-321D-BB4A-91D2-8044F6E6CA1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4515" name="Picture 4" descr="AO488">
            <a:extLst>
              <a:ext uri="{FF2B5EF4-FFF2-40B4-BE49-F238E27FC236}">
                <a16:creationId xmlns:a16="http://schemas.microsoft.com/office/drawing/2014/main" id="{F0D31CA0-5784-204C-A558-C0EAEA358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25" y="244475"/>
            <a:ext cx="16462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descr="AOCHON01">
            <a:extLst>
              <a:ext uri="{FF2B5EF4-FFF2-40B4-BE49-F238E27FC236}">
                <a16:creationId xmlns:a16="http://schemas.microsoft.com/office/drawing/2014/main" id="{9C5E9260-5364-B146-887A-DCBBCA529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363" y="244475"/>
            <a:ext cx="16462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7" descr="COLCHNHE">
            <a:extLst>
              <a:ext uri="{FF2B5EF4-FFF2-40B4-BE49-F238E27FC236}">
                <a16:creationId xmlns:a16="http://schemas.microsoft.com/office/drawing/2014/main" id="{0CA59E87-A720-D84E-B02D-8D08BD3267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938" y="244475"/>
            <a:ext cx="16462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8" descr="R123CH02">
            <a:extLst>
              <a:ext uri="{FF2B5EF4-FFF2-40B4-BE49-F238E27FC236}">
                <a16:creationId xmlns:a16="http://schemas.microsoft.com/office/drawing/2014/main" id="{C49F0F23-22B0-A842-A6F6-61AD7A488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7888" y="244475"/>
            <a:ext cx="1646237"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9" descr="R123CHO1">
            <a:extLst>
              <a:ext uri="{FF2B5EF4-FFF2-40B4-BE49-F238E27FC236}">
                <a16:creationId xmlns:a16="http://schemas.microsoft.com/office/drawing/2014/main" id="{9A285135-167C-7646-815E-8123FB56D6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244475"/>
            <a:ext cx="16462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
            <a:extLst>
              <a:ext uri="{FF2B5EF4-FFF2-40B4-BE49-F238E27FC236}">
                <a16:creationId xmlns:a16="http://schemas.microsoft.com/office/drawing/2014/main" id="{7C3905EA-CDA1-F949-8C8E-63664B743C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700" y="2593975"/>
            <a:ext cx="34925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D6F4301-982D-5545-BD77-323471609490}"/>
              </a:ext>
            </a:extLst>
          </p:cNvPr>
          <p:cNvSpPr txBox="1"/>
          <p:nvPr/>
        </p:nvSpPr>
        <p:spPr>
          <a:xfrm>
            <a:off x="139700" y="5348288"/>
            <a:ext cx="3492500" cy="1223962"/>
          </a:xfrm>
          <a:prstGeom prst="rect">
            <a:avLst/>
          </a:prstGeom>
          <a:noFill/>
        </p:spPr>
        <p:txBody>
          <a:bodyPr>
            <a:spAutoFit/>
          </a:bodyPr>
          <a:lstStyle/>
          <a:p>
            <a:pPr>
              <a:defRPr/>
            </a:pPr>
            <a:r>
              <a:rPr lang="en-US" sz="1050" i="0" dirty="0"/>
              <a:t>Stained frozen C57BL/6 mouse spleen tissue using antibodies against CD4 and CD8a to detect T cells, B220 to stain B cells, and CD169 and F4/80 to detect tissue-resident macrophages. For this staining, we took advantage of antibodies directly-conjugated to bright photostable fluorophores including the Brilliant Violet™ and Alexa Fluor® dyes.</a:t>
            </a:r>
            <a:endParaRPr lang="en-US" sz="1050" dirty="0"/>
          </a:p>
        </p:txBody>
      </p:sp>
      <p:sp>
        <p:nvSpPr>
          <p:cNvPr id="64522" name="TextBox 3">
            <a:extLst>
              <a:ext uri="{FF2B5EF4-FFF2-40B4-BE49-F238E27FC236}">
                <a16:creationId xmlns:a16="http://schemas.microsoft.com/office/drawing/2014/main" id="{1610DED9-50C5-7B4A-8D48-1DE37AF01AF9}"/>
              </a:ext>
            </a:extLst>
          </p:cNvPr>
          <p:cNvSpPr txBox="1">
            <a:spLocks noChangeArrowheads="1"/>
          </p:cNvSpPr>
          <p:nvPr/>
        </p:nvSpPr>
        <p:spPr bwMode="auto">
          <a:xfrm>
            <a:off x="963613" y="6310313"/>
            <a:ext cx="241141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a:solidFill>
                  <a:srgbClr val="0070C0"/>
                </a:solidFill>
              </a:rPr>
              <a:t>https://www.biolegend.com/microscopy</a:t>
            </a:r>
          </a:p>
        </p:txBody>
      </p:sp>
      <p:pic>
        <p:nvPicPr>
          <p:cNvPr id="64523" name="Picture 4">
            <a:extLst>
              <a:ext uri="{FF2B5EF4-FFF2-40B4-BE49-F238E27FC236}">
                <a16:creationId xmlns:a16="http://schemas.microsoft.com/office/drawing/2014/main" id="{66E24879-B767-544F-BF09-26056C9185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9275" y="2549525"/>
            <a:ext cx="4106863"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2E919CC-4F57-114D-87BF-21D3392A17C0}"/>
              </a:ext>
            </a:extLst>
          </p:cNvPr>
          <p:cNvSpPr txBox="1"/>
          <p:nvPr/>
        </p:nvSpPr>
        <p:spPr>
          <a:xfrm>
            <a:off x="4410075" y="5248275"/>
            <a:ext cx="4056063" cy="577850"/>
          </a:xfrm>
          <a:prstGeom prst="rect">
            <a:avLst/>
          </a:prstGeom>
          <a:noFill/>
        </p:spPr>
        <p:txBody>
          <a:bodyPr>
            <a:spAutoFit/>
          </a:bodyPr>
          <a:lstStyle/>
          <a:p>
            <a:pPr>
              <a:defRPr/>
            </a:pPr>
            <a:r>
              <a:rPr lang="en-US" sz="1050" dirty="0"/>
              <a:t>Human paraffin-embedded colon tissue slices were </a:t>
            </a:r>
            <a:r>
              <a:rPr lang="en-US" sz="1050" u="sng" dirty="0">
                <a:hlinkClick r:id="rId10"/>
              </a:rPr>
              <a:t>Alexa Fluor® 594 anti-human Galectin-9</a:t>
            </a:r>
            <a:r>
              <a:rPr lang="en-US" sz="1050" dirty="0"/>
              <a:t> (clone 9M1-3, red) and Alexa Fluor® 647 anti-Vimentin (clone O91D3, green) and DAPI (blue).</a:t>
            </a:r>
          </a:p>
        </p:txBody>
      </p:sp>
      <p:sp>
        <p:nvSpPr>
          <p:cNvPr id="64525" name="TextBox 14">
            <a:extLst>
              <a:ext uri="{FF2B5EF4-FFF2-40B4-BE49-F238E27FC236}">
                <a16:creationId xmlns:a16="http://schemas.microsoft.com/office/drawing/2014/main" id="{E6FAA95E-CA1B-5043-B1BB-4EB781B7AA15}"/>
              </a:ext>
            </a:extLst>
          </p:cNvPr>
          <p:cNvSpPr txBox="1">
            <a:spLocks noChangeArrowheads="1"/>
          </p:cNvSpPr>
          <p:nvPr/>
        </p:nvSpPr>
        <p:spPr bwMode="auto">
          <a:xfrm>
            <a:off x="5778500" y="5702300"/>
            <a:ext cx="2413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100">
                <a:solidFill>
                  <a:srgbClr val="0070C0"/>
                </a:solidFill>
              </a:rPr>
              <a:t>https://www.biolegend.com/microscopy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A054FA4-CB9A-F742-AF2E-AF42DF8C2CA3}"/>
              </a:ext>
            </a:extLst>
          </p:cNvPr>
          <p:cNvSpPr>
            <a:spLocks noGrp="1" noChangeArrowheads="1"/>
          </p:cNvSpPr>
          <p:nvPr>
            <p:ph type="title"/>
          </p:nvPr>
        </p:nvSpPr>
        <p:spPr>
          <a:xfrm>
            <a:off x="990600" y="138113"/>
            <a:ext cx="6908800" cy="833437"/>
          </a:xfrm>
        </p:spPr>
        <p:txBody>
          <a:bodyPr/>
          <a:lstStyle/>
          <a:p>
            <a:r>
              <a:rPr lang="en-US" altLang="en-US">
                <a:ea typeface="ＭＳ Ｐゴシック" panose="020B0600070205080204" pitchFamily="34" charset="-128"/>
              </a:rPr>
              <a:t>Probes for Proteins</a:t>
            </a:r>
          </a:p>
        </p:txBody>
      </p:sp>
      <p:sp>
        <p:nvSpPr>
          <p:cNvPr id="66562" name="Rectangle 3">
            <a:extLst>
              <a:ext uri="{FF2B5EF4-FFF2-40B4-BE49-F238E27FC236}">
                <a16:creationId xmlns:a16="http://schemas.microsoft.com/office/drawing/2014/main" id="{8305B0C9-D20C-2C4E-9FD8-8344DFDF2BC7}"/>
              </a:ext>
            </a:extLst>
          </p:cNvPr>
          <p:cNvSpPr>
            <a:spLocks noGrp="1" noChangeArrowheads="1"/>
          </p:cNvSpPr>
          <p:nvPr>
            <p:ph type="body" idx="1"/>
          </p:nvPr>
        </p:nvSpPr>
        <p:spPr>
          <a:xfrm>
            <a:off x="484188" y="1809750"/>
            <a:ext cx="7586662" cy="4114800"/>
          </a:xfrm>
        </p:spPr>
        <p:txBody>
          <a:bodyPr/>
          <a:lstStyle/>
          <a:p>
            <a:pPr>
              <a:buFontTx/>
              <a:buNone/>
            </a:pPr>
            <a:r>
              <a:rPr lang="en-US" altLang="en-US" sz="2400">
                <a:ea typeface="ＭＳ Ｐゴシック" panose="020B0600070205080204" pitchFamily="34" charset="-128"/>
              </a:rPr>
              <a:t>FITC					488		525</a:t>
            </a:r>
          </a:p>
          <a:p>
            <a:pPr>
              <a:buFontTx/>
              <a:buNone/>
            </a:pPr>
            <a:r>
              <a:rPr lang="en-US" altLang="en-US" sz="2400">
                <a:ea typeface="ＭＳ Ｐゴシック" panose="020B0600070205080204" pitchFamily="34" charset="-128"/>
              </a:rPr>
              <a:t>PE					488		575</a:t>
            </a:r>
          </a:p>
          <a:p>
            <a:pPr>
              <a:buFontTx/>
              <a:buNone/>
            </a:pPr>
            <a:r>
              <a:rPr lang="en-US" altLang="en-US" sz="2400">
                <a:ea typeface="ＭＳ Ｐゴシック" panose="020B0600070205080204" pitchFamily="34" charset="-128"/>
              </a:rPr>
              <a:t>APC					630		650</a:t>
            </a:r>
          </a:p>
          <a:p>
            <a:pPr>
              <a:buFontTx/>
              <a:buNone/>
            </a:pPr>
            <a:r>
              <a:rPr lang="en-US" altLang="en-US" sz="2400">
                <a:ea typeface="ＭＳ Ｐゴシック" panose="020B0600070205080204" pitchFamily="34" charset="-128"/>
              </a:rPr>
              <a:t>PerCP</a:t>
            </a:r>
            <a:r>
              <a:rPr lang="en-US" altLang="en-US" sz="1800" baseline="30000">
                <a:ea typeface="ＭＳ Ｐゴシック" panose="020B0600070205080204" pitchFamily="34" charset="-128"/>
              </a:rPr>
              <a:t>™				</a:t>
            </a:r>
            <a:r>
              <a:rPr lang="en-US" altLang="en-US" sz="2400">
                <a:ea typeface="ＭＳ Ｐゴシック" panose="020B0600070205080204" pitchFamily="34" charset="-128"/>
              </a:rPr>
              <a:t>488		680	</a:t>
            </a:r>
          </a:p>
          <a:p>
            <a:pPr>
              <a:buFontTx/>
              <a:buNone/>
            </a:pPr>
            <a:r>
              <a:rPr lang="en-US" altLang="en-US" sz="2400">
                <a:ea typeface="ＭＳ Ｐゴシック" panose="020B0600070205080204" pitchFamily="34" charset="-128"/>
              </a:rPr>
              <a:t>Cascade Blue				360		450</a:t>
            </a:r>
          </a:p>
          <a:p>
            <a:pPr>
              <a:buFontTx/>
              <a:buNone/>
            </a:pPr>
            <a:r>
              <a:rPr lang="en-US" altLang="en-US" sz="2400">
                <a:ea typeface="ＭＳ Ｐゴシック" panose="020B0600070205080204" pitchFamily="34" charset="-128"/>
              </a:rPr>
              <a:t>Coumerin-phalloidin			350		450</a:t>
            </a:r>
          </a:p>
          <a:p>
            <a:pPr>
              <a:buFontTx/>
              <a:buNone/>
            </a:pPr>
            <a:r>
              <a:rPr lang="en-US" altLang="en-US" sz="2400">
                <a:ea typeface="ＭＳ Ｐゴシック" panose="020B0600070205080204" pitchFamily="34" charset="-128"/>
              </a:rPr>
              <a:t>Texas Red</a:t>
            </a:r>
            <a:r>
              <a:rPr lang="en-US" altLang="en-US" sz="1800" baseline="30000">
                <a:ea typeface="ＭＳ Ｐゴシック" panose="020B0600070205080204" pitchFamily="34" charset="-128"/>
              </a:rPr>
              <a:t>™</a:t>
            </a:r>
            <a:r>
              <a:rPr lang="en-US" altLang="en-US" sz="1800">
                <a:ea typeface="ＭＳ Ｐゴシック" panose="020B0600070205080204" pitchFamily="34" charset="-128"/>
              </a:rPr>
              <a:t>				</a:t>
            </a:r>
            <a:r>
              <a:rPr lang="en-US" altLang="en-US" sz="2400">
                <a:ea typeface="ＭＳ Ｐゴシック" panose="020B0600070205080204" pitchFamily="34" charset="-128"/>
              </a:rPr>
              <a:t>610		630</a:t>
            </a:r>
            <a:endParaRPr lang="en-US" altLang="en-US" sz="2400" baseline="30000">
              <a:ea typeface="ＭＳ Ｐゴシック" panose="020B0600070205080204" pitchFamily="34" charset="-128"/>
            </a:endParaRPr>
          </a:p>
          <a:p>
            <a:pPr>
              <a:buFontTx/>
              <a:buNone/>
            </a:pPr>
            <a:r>
              <a:rPr lang="en-US" altLang="en-US" sz="2200">
                <a:ea typeface="ＭＳ Ｐゴシック" panose="020B0600070205080204" pitchFamily="34" charset="-128"/>
              </a:rPr>
              <a:t>Tetramethylrhodamine-amines	</a:t>
            </a:r>
            <a:r>
              <a:rPr lang="en-US" altLang="en-US" sz="2400">
                <a:ea typeface="ＭＳ Ｐゴシック" panose="020B0600070205080204" pitchFamily="34" charset="-128"/>
              </a:rPr>
              <a:t>	550		575</a:t>
            </a:r>
          </a:p>
          <a:p>
            <a:pPr>
              <a:buFontTx/>
              <a:buNone/>
            </a:pPr>
            <a:r>
              <a:rPr lang="en-US" altLang="en-US" sz="2400">
                <a:ea typeface="ＭＳ Ｐゴシック" panose="020B0600070205080204" pitchFamily="34" charset="-128"/>
              </a:rPr>
              <a:t>CY3 </a:t>
            </a:r>
            <a:r>
              <a:rPr lang="en-US" altLang="en-US" sz="2000">
                <a:ea typeface="ＭＳ Ｐゴシック" panose="020B0600070205080204" pitchFamily="34" charset="-128"/>
              </a:rPr>
              <a:t>(indotrimethinecyanines)</a:t>
            </a:r>
            <a:r>
              <a:rPr lang="en-US" altLang="en-US" sz="2400">
                <a:ea typeface="ＭＳ Ｐゴシック" panose="020B0600070205080204" pitchFamily="34" charset="-128"/>
              </a:rPr>
              <a:t>		540		575</a:t>
            </a:r>
          </a:p>
          <a:p>
            <a:pPr>
              <a:buFontTx/>
              <a:buNone/>
            </a:pPr>
            <a:r>
              <a:rPr lang="en-US" altLang="en-US" sz="2400">
                <a:ea typeface="ＭＳ Ｐゴシック" panose="020B0600070205080204" pitchFamily="34" charset="-128"/>
              </a:rPr>
              <a:t>CY5 </a:t>
            </a:r>
            <a:r>
              <a:rPr lang="en-US" altLang="en-US" sz="2000">
                <a:ea typeface="ＭＳ Ｐゴシック" panose="020B0600070205080204" pitchFamily="34" charset="-128"/>
              </a:rPr>
              <a:t>(indopentamethinecyanines)</a:t>
            </a:r>
            <a:r>
              <a:rPr lang="en-US" altLang="en-US" sz="2400">
                <a:ea typeface="ＭＳ Ｐゴシック" panose="020B0600070205080204" pitchFamily="34" charset="-128"/>
              </a:rPr>
              <a:t>		640		670</a:t>
            </a:r>
          </a:p>
        </p:txBody>
      </p:sp>
      <p:sp>
        <p:nvSpPr>
          <p:cNvPr id="66563" name="Rectangle 4">
            <a:extLst>
              <a:ext uri="{FF2B5EF4-FFF2-40B4-BE49-F238E27FC236}">
                <a16:creationId xmlns:a16="http://schemas.microsoft.com/office/drawing/2014/main" id="{5FDC5ECA-8720-024B-982F-DB4A0CF45CDC}"/>
              </a:ext>
            </a:extLst>
          </p:cNvPr>
          <p:cNvSpPr>
            <a:spLocks noChangeArrowheads="1"/>
          </p:cNvSpPr>
          <p:nvPr/>
        </p:nvSpPr>
        <p:spPr bwMode="auto">
          <a:xfrm>
            <a:off x="1182688" y="1319213"/>
            <a:ext cx="7242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Probe				      Excitation	      Emission</a:t>
            </a:r>
          </a:p>
        </p:txBody>
      </p:sp>
      <p:sp>
        <p:nvSpPr>
          <p:cNvPr id="66564" name="Line 5">
            <a:extLst>
              <a:ext uri="{FF2B5EF4-FFF2-40B4-BE49-F238E27FC236}">
                <a16:creationId xmlns:a16="http://schemas.microsoft.com/office/drawing/2014/main" id="{12C0AD18-B979-DB4E-9CF5-193BE4E40F6A}"/>
              </a:ext>
            </a:extLst>
          </p:cNvPr>
          <p:cNvSpPr>
            <a:spLocks noChangeShapeType="1"/>
          </p:cNvSpPr>
          <p:nvPr/>
        </p:nvSpPr>
        <p:spPr bwMode="auto">
          <a:xfrm>
            <a:off x="1252538" y="1771650"/>
            <a:ext cx="68484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5" name="Line 6">
            <a:extLst>
              <a:ext uri="{FF2B5EF4-FFF2-40B4-BE49-F238E27FC236}">
                <a16:creationId xmlns:a16="http://schemas.microsoft.com/office/drawing/2014/main" id="{C753FB01-FE46-234B-B0AD-8E6CA79D7146}"/>
              </a:ext>
            </a:extLst>
          </p:cNvPr>
          <p:cNvSpPr>
            <a:spLocks noChangeShapeType="1"/>
          </p:cNvSpPr>
          <p:nvPr/>
        </p:nvSpPr>
        <p:spPr bwMode="auto">
          <a:xfrm>
            <a:off x="1285875" y="224313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6" name="Line 7">
            <a:extLst>
              <a:ext uri="{FF2B5EF4-FFF2-40B4-BE49-F238E27FC236}">
                <a16:creationId xmlns:a16="http://schemas.microsoft.com/office/drawing/2014/main" id="{ABF2E026-EF04-EC4F-BF76-990DA23F151C}"/>
              </a:ext>
            </a:extLst>
          </p:cNvPr>
          <p:cNvSpPr>
            <a:spLocks noChangeShapeType="1"/>
          </p:cNvSpPr>
          <p:nvPr/>
        </p:nvSpPr>
        <p:spPr bwMode="auto">
          <a:xfrm>
            <a:off x="1285875" y="6210300"/>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7" name="Line 8">
            <a:extLst>
              <a:ext uri="{FF2B5EF4-FFF2-40B4-BE49-F238E27FC236}">
                <a16:creationId xmlns:a16="http://schemas.microsoft.com/office/drawing/2014/main" id="{01E1D203-48EE-DC40-B507-BBBE93AE685D}"/>
              </a:ext>
            </a:extLst>
          </p:cNvPr>
          <p:cNvSpPr>
            <a:spLocks noChangeShapeType="1"/>
          </p:cNvSpPr>
          <p:nvPr/>
        </p:nvSpPr>
        <p:spPr bwMode="auto">
          <a:xfrm>
            <a:off x="1285875" y="576738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8" name="Line 9">
            <a:extLst>
              <a:ext uri="{FF2B5EF4-FFF2-40B4-BE49-F238E27FC236}">
                <a16:creationId xmlns:a16="http://schemas.microsoft.com/office/drawing/2014/main" id="{176720D1-3182-DA4A-9440-BACA88CD6701}"/>
              </a:ext>
            </a:extLst>
          </p:cNvPr>
          <p:cNvSpPr>
            <a:spLocks noChangeShapeType="1"/>
          </p:cNvSpPr>
          <p:nvPr/>
        </p:nvSpPr>
        <p:spPr bwMode="auto">
          <a:xfrm>
            <a:off x="1285875" y="531018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69" name="Line 10">
            <a:extLst>
              <a:ext uri="{FF2B5EF4-FFF2-40B4-BE49-F238E27FC236}">
                <a16:creationId xmlns:a16="http://schemas.microsoft.com/office/drawing/2014/main" id="{795A847A-E0BA-574A-B28B-BFE9F3F43EF0}"/>
              </a:ext>
            </a:extLst>
          </p:cNvPr>
          <p:cNvSpPr>
            <a:spLocks noChangeShapeType="1"/>
          </p:cNvSpPr>
          <p:nvPr/>
        </p:nvSpPr>
        <p:spPr bwMode="auto">
          <a:xfrm>
            <a:off x="1285875" y="4881563"/>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0" name="Line 11">
            <a:extLst>
              <a:ext uri="{FF2B5EF4-FFF2-40B4-BE49-F238E27FC236}">
                <a16:creationId xmlns:a16="http://schemas.microsoft.com/office/drawing/2014/main" id="{6BFB6FB0-0B29-2347-B01D-2AEC79F98A51}"/>
              </a:ext>
            </a:extLst>
          </p:cNvPr>
          <p:cNvSpPr>
            <a:spLocks noChangeShapeType="1"/>
          </p:cNvSpPr>
          <p:nvPr/>
        </p:nvSpPr>
        <p:spPr bwMode="auto">
          <a:xfrm>
            <a:off x="1285875" y="4424363"/>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1" name="Line 12">
            <a:extLst>
              <a:ext uri="{FF2B5EF4-FFF2-40B4-BE49-F238E27FC236}">
                <a16:creationId xmlns:a16="http://schemas.microsoft.com/office/drawing/2014/main" id="{DEE2FF9B-DF40-0D45-9642-94BE690FD620}"/>
              </a:ext>
            </a:extLst>
          </p:cNvPr>
          <p:cNvSpPr>
            <a:spLocks noChangeShapeType="1"/>
          </p:cNvSpPr>
          <p:nvPr/>
        </p:nvSpPr>
        <p:spPr bwMode="auto">
          <a:xfrm>
            <a:off x="1285875" y="3981450"/>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2" name="Line 13">
            <a:extLst>
              <a:ext uri="{FF2B5EF4-FFF2-40B4-BE49-F238E27FC236}">
                <a16:creationId xmlns:a16="http://schemas.microsoft.com/office/drawing/2014/main" id="{21F96912-C5A3-0E4F-AC4F-C255B0E705C6}"/>
              </a:ext>
            </a:extLst>
          </p:cNvPr>
          <p:cNvSpPr>
            <a:spLocks noChangeShapeType="1"/>
          </p:cNvSpPr>
          <p:nvPr/>
        </p:nvSpPr>
        <p:spPr bwMode="auto">
          <a:xfrm>
            <a:off x="1285875" y="3552825"/>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3" name="Line 14">
            <a:extLst>
              <a:ext uri="{FF2B5EF4-FFF2-40B4-BE49-F238E27FC236}">
                <a16:creationId xmlns:a16="http://schemas.microsoft.com/office/drawing/2014/main" id="{895EBFE9-1F8C-6547-9EF1-A651AC683DC3}"/>
              </a:ext>
            </a:extLst>
          </p:cNvPr>
          <p:cNvSpPr>
            <a:spLocks noChangeShapeType="1"/>
          </p:cNvSpPr>
          <p:nvPr/>
        </p:nvSpPr>
        <p:spPr bwMode="auto">
          <a:xfrm>
            <a:off x="1285875" y="3124200"/>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4" name="Line 15">
            <a:extLst>
              <a:ext uri="{FF2B5EF4-FFF2-40B4-BE49-F238E27FC236}">
                <a16:creationId xmlns:a16="http://schemas.microsoft.com/office/drawing/2014/main" id="{140A6D86-3429-434B-8D93-94CC3BC2B866}"/>
              </a:ext>
            </a:extLst>
          </p:cNvPr>
          <p:cNvSpPr>
            <a:spLocks noChangeShapeType="1"/>
          </p:cNvSpPr>
          <p:nvPr/>
        </p:nvSpPr>
        <p:spPr bwMode="auto">
          <a:xfrm>
            <a:off x="1285875" y="2681288"/>
            <a:ext cx="6796088" cy="0"/>
          </a:xfrm>
          <a:prstGeom prst="line">
            <a:avLst/>
          </a:prstGeom>
          <a:noFill/>
          <a:ln w="12700">
            <a:solidFill>
              <a:srgbClr val="CECECE"/>
            </a:solidFill>
            <a:prstDash val="lg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75" name="Rectangle 16">
            <a:extLst>
              <a:ext uri="{FF2B5EF4-FFF2-40B4-BE49-F238E27FC236}">
                <a16:creationId xmlns:a16="http://schemas.microsoft.com/office/drawing/2014/main" id="{CEC7F909-3565-5543-8645-7AB3091ED819}"/>
              </a:ext>
            </a:extLst>
          </p:cNvPr>
          <p:cNvSpPr>
            <a:spLocks noChangeArrowheads="1"/>
          </p:cNvSpPr>
          <p:nvPr/>
        </p:nvSpPr>
        <p:spPr bwMode="auto">
          <a:xfrm>
            <a:off x="5910263" y="1933575"/>
            <a:ext cx="812800" cy="304800"/>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6" name="Rectangle 17">
            <a:extLst>
              <a:ext uri="{FF2B5EF4-FFF2-40B4-BE49-F238E27FC236}">
                <a16:creationId xmlns:a16="http://schemas.microsoft.com/office/drawing/2014/main" id="{547B49BB-E722-7447-B8D6-133338243F33}"/>
              </a:ext>
            </a:extLst>
          </p:cNvPr>
          <p:cNvSpPr>
            <a:spLocks noChangeArrowheads="1"/>
          </p:cNvSpPr>
          <p:nvPr/>
        </p:nvSpPr>
        <p:spPr bwMode="auto">
          <a:xfrm>
            <a:off x="7485063" y="1933575"/>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7" name="Rectangle 18">
            <a:extLst>
              <a:ext uri="{FF2B5EF4-FFF2-40B4-BE49-F238E27FC236}">
                <a16:creationId xmlns:a16="http://schemas.microsoft.com/office/drawing/2014/main" id="{C64B609A-1F5B-944D-8B01-904A0077465D}"/>
              </a:ext>
            </a:extLst>
          </p:cNvPr>
          <p:cNvSpPr>
            <a:spLocks noChangeArrowheads="1"/>
          </p:cNvSpPr>
          <p:nvPr/>
        </p:nvSpPr>
        <p:spPr bwMode="auto">
          <a:xfrm>
            <a:off x="5910263" y="2314575"/>
            <a:ext cx="812800" cy="304800"/>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8" name="Rectangle 19">
            <a:extLst>
              <a:ext uri="{FF2B5EF4-FFF2-40B4-BE49-F238E27FC236}">
                <a16:creationId xmlns:a16="http://schemas.microsoft.com/office/drawing/2014/main" id="{083ACA12-CA95-0D44-9EBA-9537CF99BFCB}"/>
              </a:ext>
            </a:extLst>
          </p:cNvPr>
          <p:cNvSpPr>
            <a:spLocks noChangeArrowheads="1"/>
          </p:cNvSpPr>
          <p:nvPr/>
        </p:nvSpPr>
        <p:spPr bwMode="auto">
          <a:xfrm>
            <a:off x="7485063" y="5819775"/>
            <a:ext cx="812800" cy="304800"/>
          </a:xfrm>
          <a:prstGeom prst="rect">
            <a:avLst/>
          </a:prstGeom>
          <a:solidFill>
            <a:srgbClr val="80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79" name="Rectangle 20">
            <a:extLst>
              <a:ext uri="{FF2B5EF4-FFF2-40B4-BE49-F238E27FC236}">
                <a16:creationId xmlns:a16="http://schemas.microsoft.com/office/drawing/2014/main" id="{5CF7300F-FC75-2D42-A58B-7FDD0906F800}"/>
              </a:ext>
            </a:extLst>
          </p:cNvPr>
          <p:cNvSpPr>
            <a:spLocks noChangeArrowheads="1"/>
          </p:cNvSpPr>
          <p:nvPr/>
        </p:nvSpPr>
        <p:spPr bwMode="auto">
          <a:xfrm>
            <a:off x="5910263" y="2771775"/>
            <a:ext cx="812800" cy="304800"/>
          </a:xfrm>
          <a:prstGeom prst="rect">
            <a:avLst/>
          </a:prstGeom>
          <a:solidFill>
            <a:schemeClr val="hlink"/>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0" name="Rectangle 21">
            <a:extLst>
              <a:ext uri="{FF2B5EF4-FFF2-40B4-BE49-F238E27FC236}">
                <a16:creationId xmlns:a16="http://schemas.microsoft.com/office/drawing/2014/main" id="{C0F94607-AD0C-0D47-AD70-B29BB5D91C96}"/>
              </a:ext>
            </a:extLst>
          </p:cNvPr>
          <p:cNvSpPr>
            <a:spLocks noChangeArrowheads="1"/>
          </p:cNvSpPr>
          <p:nvPr/>
        </p:nvSpPr>
        <p:spPr bwMode="auto">
          <a:xfrm>
            <a:off x="5910263" y="3228975"/>
            <a:ext cx="812800" cy="304800"/>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1" name="Rectangle 22">
            <a:extLst>
              <a:ext uri="{FF2B5EF4-FFF2-40B4-BE49-F238E27FC236}">
                <a16:creationId xmlns:a16="http://schemas.microsoft.com/office/drawing/2014/main" id="{6B8E8EA9-85BC-5C45-A933-16DFF38171CB}"/>
              </a:ext>
            </a:extLst>
          </p:cNvPr>
          <p:cNvSpPr>
            <a:spLocks noChangeArrowheads="1"/>
          </p:cNvSpPr>
          <p:nvPr/>
        </p:nvSpPr>
        <p:spPr bwMode="auto">
          <a:xfrm>
            <a:off x="5910263" y="3609975"/>
            <a:ext cx="812800" cy="304800"/>
          </a:xfrm>
          <a:prstGeom prst="rect">
            <a:avLst/>
          </a:prstGeom>
          <a:solidFill>
            <a:srgbClr val="99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2" name="Rectangle 23">
            <a:extLst>
              <a:ext uri="{FF2B5EF4-FFF2-40B4-BE49-F238E27FC236}">
                <a16:creationId xmlns:a16="http://schemas.microsoft.com/office/drawing/2014/main" id="{011DA61D-F8AC-604C-86FA-1716776ECC9B}"/>
              </a:ext>
            </a:extLst>
          </p:cNvPr>
          <p:cNvSpPr>
            <a:spLocks noChangeArrowheads="1"/>
          </p:cNvSpPr>
          <p:nvPr/>
        </p:nvSpPr>
        <p:spPr bwMode="auto">
          <a:xfrm>
            <a:off x="5910263" y="4067175"/>
            <a:ext cx="812800" cy="304800"/>
          </a:xfrm>
          <a:prstGeom prst="rect">
            <a:avLst/>
          </a:prstGeom>
          <a:solidFill>
            <a:srgbClr val="99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3" name="Rectangle 24">
            <a:extLst>
              <a:ext uri="{FF2B5EF4-FFF2-40B4-BE49-F238E27FC236}">
                <a16:creationId xmlns:a16="http://schemas.microsoft.com/office/drawing/2014/main" id="{3AAC0179-2690-6043-BB56-B72BAAEE8E9F}"/>
              </a:ext>
            </a:extLst>
          </p:cNvPr>
          <p:cNvSpPr>
            <a:spLocks noChangeArrowheads="1"/>
          </p:cNvSpPr>
          <p:nvPr/>
        </p:nvSpPr>
        <p:spPr bwMode="auto">
          <a:xfrm>
            <a:off x="5910263" y="4524375"/>
            <a:ext cx="812800" cy="304800"/>
          </a:xfrm>
          <a:prstGeom prst="rect">
            <a:avLst/>
          </a:prstGeom>
          <a:solidFill>
            <a:schemeClr val="hlink"/>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4" name="Rectangle 25">
            <a:extLst>
              <a:ext uri="{FF2B5EF4-FFF2-40B4-BE49-F238E27FC236}">
                <a16:creationId xmlns:a16="http://schemas.microsoft.com/office/drawing/2014/main" id="{B45D628C-F461-9548-913D-AB0F7FE63973}"/>
              </a:ext>
            </a:extLst>
          </p:cNvPr>
          <p:cNvSpPr>
            <a:spLocks noChangeArrowheads="1"/>
          </p:cNvSpPr>
          <p:nvPr/>
        </p:nvSpPr>
        <p:spPr bwMode="auto">
          <a:xfrm>
            <a:off x="5910263" y="4981575"/>
            <a:ext cx="812800" cy="304800"/>
          </a:xfrm>
          <a:prstGeom prst="rect">
            <a:avLst/>
          </a:prstGeom>
          <a:solidFill>
            <a:srgbClr val="FF99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5" name="Rectangle 26">
            <a:extLst>
              <a:ext uri="{FF2B5EF4-FFF2-40B4-BE49-F238E27FC236}">
                <a16:creationId xmlns:a16="http://schemas.microsoft.com/office/drawing/2014/main" id="{285B7672-FD80-144F-85B0-2E07997E1169}"/>
              </a:ext>
            </a:extLst>
          </p:cNvPr>
          <p:cNvSpPr>
            <a:spLocks noChangeArrowheads="1"/>
          </p:cNvSpPr>
          <p:nvPr/>
        </p:nvSpPr>
        <p:spPr bwMode="auto">
          <a:xfrm>
            <a:off x="5910263" y="5438775"/>
            <a:ext cx="812800" cy="304800"/>
          </a:xfrm>
          <a:prstGeom prst="rect">
            <a:avLst/>
          </a:prstGeom>
          <a:solidFill>
            <a:srgbClr val="FFCC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6" name="Rectangle 27">
            <a:extLst>
              <a:ext uri="{FF2B5EF4-FFF2-40B4-BE49-F238E27FC236}">
                <a16:creationId xmlns:a16="http://schemas.microsoft.com/office/drawing/2014/main" id="{26FB6069-58F6-F84B-9E1D-4E114B18151E}"/>
              </a:ext>
            </a:extLst>
          </p:cNvPr>
          <p:cNvSpPr>
            <a:spLocks noChangeArrowheads="1"/>
          </p:cNvSpPr>
          <p:nvPr/>
        </p:nvSpPr>
        <p:spPr bwMode="auto">
          <a:xfrm>
            <a:off x="5910263" y="5819775"/>
            <a:ext cx="812800" cy="304800"/>
          </a:xfrm>
          <a:prstGeom prst="rect">
            <a:avLst/>
          </a:prstGeom>
          <a:solidFill>
            <a:schemeClr val="hlink"/>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7" name="Rectangle 28">
            <a:extLst>
              <a:ext uri="{FF2B5EF4-FFF2-40B4-BE49-F238E27FC236}">
                <a16:creationId xmlns:a16="http://schemas.microsoft.com/office/drawing/2014/main" id="{53A05A6E-6CA8-3C46-8FF7-F258AFB16F17}"/>
              </a:ext>
            </a:extLst>
          </p:cNvPr>
          <p:cNvSpPr>
            <a:spLocks noChangeArrowheads="1"/>
          </p:cNvSpPr>
          <p:nvPr/>
        </p:nvSpPr>
        <p:spPr bwMode="auto">
          <a:xfrm>
            <a:off x="7485063" y="3228975"/>
            <a:ext cx="812800" cy="304800"/>
          </a:xfrm>
          <a:prstGeom prst="rect">
            <a:avLst/>
          </a:prstGeom>
          <a:solidFill>
            <a:srgbClr val="80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8" name="Rectangle 29">
            <a:extLst>
              <a:ext uri="{FF2B5EF4-FFF2-40B4-BE49-F238E27FC236}">
                <a16:creationId xmlns:a16="http://schemas.microsoft.com/office/drawing/2014/main" id="{89AE806A-1BED-4E48-8BB8-AE50B69ABB82}"/>
              </a:ext>
            </a:extLst>
          </p:cNvPr>
          <p:cNvSpPr>
            <a:spLocks noChangeArrowheads="1"/>
          </p:cNvSpPr>
          <p:nvPr/>
        </p:nvSpPr>
        <p:spPr bwMode="auto">
          <a:xfrm>
            <a:off x="7485063" y="3609975"/>
            <a:ext cx="812800" cy="304800"/>
          </a:xfrm>
          <a:prstGeom prst="rect">
            <a:avLst/>
          </a:prstGeom>
          <a:solidFill>
            <a:srgbClr val="66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89" name="Rectangle 30">
            <a:extLst>
              <a:ext uri="{FF2B5EF4-FFF2-40B4-BE49-F238E27FC236}">
                <a16:creationId xmlns:a16="http://schemas.microsoft.com/office/drawing/2014/main" id="{98BB0BF6-957C-6D4F-9A48-EF7E11440DF3}"/>
              </a:ext>
            </a:extLst>
          </p:cNvPr>
          <p:cNvSpPr>
            <a:spLocks noChangeArrowheads="1"/>
          </p:cNvSpPr>
          <p:nvPr/>
        </p:nvSpPr>
        <p:spPr bwMode="auto">
          <a:xfrm>
            <a:off x="7485063" y="4067175"/>
            <a:ext cx="812800" cy="304800"/>
          </a:xfrm>
          <a:prstGeom prst="rect">
            <a:avLst/>
          </a:prstGeom>
          <a:solidFill>
            <a:srgbClr val="6666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0" name="Rectangle 31">
            <a:extLst>
              <a:ext uri="{FF2B5EF4-FFF2-40B4-BE49-F238E27FC236}">
                <a16:creationId xmlns:a16="http://schemas.microsoft.com/office/drawing/2014/main" id="{0A1BD57D-EC8E-9E48-B14A-757BB99329F9}"/>
              </a:ext>
            </a:extLst>
          </p:cNvPr>
          <p:cNvSpPr>
            <a:spLocks noChangeArrowheads="1"/>
          </p:cNvSpPr>
          <p:nvPr/>
        </p:nvSpPr>
        <p:spPr bwMode="auto">
          <a:xfrm>
            <a:off x="7485063" y="4524375"/>
            <a:ext cx="812800" cy="304800"/>
          </a:xfrm>
          <a:prstGeom prst="rect">
            <a:avLst/>
          </a:prstGeom>
          <a:solidFill>
            <a:srgbClr val="CC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1" name="Rectangle 32">
            <a:extLst>
              <a:ext uri="{FF2B5EF4-FFF2-40B4-BE49-F238E27FC236}">
                <a16:creationId xmlns:a16="http://schemas.microsoft.com/office/drawing/2014/main" id="{F0B71CCD-077B-034B-9DD1-618D8AAE4686}"/>
              </a:ext>
            </a:extLst>
          </p:cNvPr>
          <p:cNvSpPr>
            <a:spLocks noChangeArrowheads="1"/>
          </p:cNvSpPr>
          <p:nvPr/>
        </p:nvSpPr>
        <p:spPr bwMode="auto">
          <a:xfrm>
            <a:off x="7485063" y="4981575"/>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2" name="Rectangle 33">
            <a:extLst>
              <a:ext uri="{FF2B5EF4-FFF2-40B4-BE49-F238E27FC236}">
                <a16:creationId xmlns:a16="http://schemas.microsoft.com/office/drawing/2014/main" id="{80D65AF9-7BC9-8E43-8470-95E33C43CAF7}"/>
              </a:ext>
            </a:extLst>
          </p:cNvPr>
          <p:cNvSpPr>
            <a:spLocks noChangeArrowheads="1"/>
          </p:cNvSpPr>
          <p:nvPr/>
        </p:nvSpPr>
        <p:spPr bwMode="auto">
          <a:xfrm>
            <a:off x="7485063" y="5438775"/>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3" name="Rectangle 34">
            <a:extLst>
              <a:ext uri="{FF2B5EF4-FFF2-40B4-BE49-F238E27FC236}">
                <a16:creationId xmlns:a16="http://schemas.microsoft.com/office/drawing/2014/main" id="{149884C1-D44F-B14D-8A53-415B0FEAF1EA}"/>
              </a:ext>
            </a:extLst>
          </p:cNvPr>
          <p:cNvSpPr>
            <a:spLocks noChangeArrowheads="1"/>
          </p:cNvSpPr>
          <p:nvPr/>
        </p:nvSpPr>
        <p:spPr bwMode="auto">
          <a:xfrm>
            <a:off x="7485063" y="2314575"/>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4" name="Rectangle 35">
            <a:extLst>
              <a:ext uri="{FF2B5EF4-FFF2-40B4-BE49-F238E27FC236}">
                <a16:creationId xmlns:a16="http://schemas.microsoft.com/office/drawing/2014/main" id="{A0C94C8C-CE24-3A4C-B9A3-A9696D44407E}"/>
              </a:ext>
            </a:extLst>
          </p:cNvPr>
          <p:cNvSpPr>
            <a:spLocks noChangeArrowheads="1"/>
          </p:cNvSpPr>
          <p:nvPr/>
        </p:nvSpPr>
        <p:spPr bwMode="auto">
          <a:xfrm>
            <a:off x="7485063" y="2771775"/>
            <a:ext cx="812800" cy="304800"/>
          </a:xfrm>
          <a:prstGeom prst="rect">
            <a:avLst/>
          </a:prstGeom>
          <a:solidFill>
            <a:srgbClr val="CC00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6595" name="Rectangle 36">
            <a:extLst>
              <a:ext uri="{FF2B5EF4-FFF2-40B4-BE49-F238E27FC236}">
                <a16:creationId xmlns:a16="http://schemas.microsoft.com/office/drawing/2014/main" id="{82021A23-9DB7-C642-91EB-35FDE35F73B3}"/>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a:extLst>
              <a:ext uri="{FF2B5EF4-FFF2-40B4-BE49-F238E27FC236}">
                <a16:creationId xmlns:a16="http://schemas.microsoft.com/office/drawing/2014/main" id="{1C2598FE-9EAC-EA47-B039-B44A5D4F9F62}"/>
              </a:ext>
            </a:extLst>
          </p:cNvPr>
          <p:cNvSpPr>
            <a:spLocks noGrp="1" noChangeArrowheads="1"/>
          </p:cNvSpPr>
          <p:nvPr>
            <p:ph type="title"/>
          </p:nvPr>
        </p:nvSpPr>
        <p:spPr>
          <a:xfrm>
            <a:off x="562769" y="199419"/>
            <a:ext cx="8018462" cy="1143000"/>
          </a:xfrm>
        </p:spPr>
        <p:txBody>
          <a:bodyPr/>
          <a:lstStyle/>
          <a:p>
            <a:r>
              <a:rPr lang="en-US" altLang="en-US" dirty="0">
                <a:ea typeface="ＭＳ Ｐゴシック" panose="020B0600070205080204" pitchFamily="34" charset="-128"/>
              </a:rPr>
              <a:t>Excitation Sources</a:t>
            </a:r>
          </a:p>
        </p:txBody>
      </p:sp>
      <p:sp>
        <p:nvSpPr>
          <p:cNvPr id="14338" name="Rectangle 1027">
            <a:extLst>
              <a:ext uri="{FF2B5EF4-FFF2-40B4-BE49-F238E27FC236}">
                <a16:creationId xmlns:a16="http://schemas.microsoft.com/office/drawing/2014/main" id="{46C71AD6-0E75-9D44-A74D-5F8D3103B203}"/>
              </a:ext>
            </a:extLst>
          </p:cNvPr>
          <p:cNvSpPr>
            <a:spLocks noGrp="1" noChangeArrowheads="1"/>
          </p:cNvSpPr>
          <p:nvPr>
            <p:ph type="body" idx="1"/>
          </p:nvPr>
        </p:nvSpPr>
        <p:spPr>
          <a:xfrm>
            <a:off x="180975" y="1208088"/>
            <a:ext cx="6908800" cy="4114800"/>
          </a:xfrm>
        </p:spPr>
        <p:txBody>
          <a:bodyPr/>
          <a:lstStyle/>
          <a:p>
            <a:pPr>
              <a:buFontTx/>
              <a:buNone/>
            </a:pPr>
            <a:r>
              <a:rPr lang="en-US" altLang="en-US">
                <a:ea typeface="ＭＳ Ｐゴシック" panose="020B0600070205080204" pitchFamily="34" charset="-128"/>
              </a:rPr>
              <a:t>Excitation Sources</a:t>
            </a:r>
          </a:p>
        </p:txBody>
      </p:sp>
      <p:sp>
        <p:nvSpPr>
          <p:cNvPr id="14339" name="Rectangle 1028">
            <a:extLst>
              <a:ext uri="{FF2B5EF4-FFF2-40B4-BE49-F238E27FC236}">
                <a16:creationId xmlns:a16="http://schemas.microsoft.com/office/drawing/2014/main" id="{099C61D4-3D44-4C45-A5BF-6813BDD7D046}"/>
              </a:ext>
            </a:extLst>
          </p:cNvPr>
          <p:cNvSpPr>
            <a:spLocks noChangeArrowheads="1"/>
          </p:cNvSpPr>
          <p:nvPr/>
        </p:nvSpPr>
        <p:spPr bwMode="auto">
          <a:xfrm>
            <a:off x="2054225" y="1843807"/>
            <a:ext cx="5434181" cy="40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i="0" u="sng" dirty="0">
                <a:solidFill>
                  <a:schemeClr val="hlink"/>
                </a:solidFill>
                <a:latin typeface="Arial" panose="020B0604020202020204" pitchFamily="34" charset="0"/>
              </a:rPr>
              <a:t>Lamps</a:t>
            </a:r>
            <a:endParaRPr lang="en-US" altLang="en-US" sz="1600" b="1" i="0" dirty="0">
              <a:latin typeface="Arial" panose="020B0604020202020204" pitchFamily="34" charset="0"/>
            </a:endParaRPr>
          </a:p>
          <a:p>
            <a:pPr lvl="2">
              <a:spcBef>
                <a:spcPct val="0"/>
              </a:spcBef>
              <a:buSzTx/>
              <a:buFontTx/>
              <a:buNone/>
            </a:pPr>
            <a:r>
              <a:rPr lang="en-US" altLang="en-US" sz="1600" i="0" dirty="0">
                <a:latin typeface="Arial" panose="020B0604020202020204" pitchFamily="34" charset="0"/>
              </a:rPr>
              <a:t>Xenon</a:t>
            </a:r>
          </a:p>
          <a:p>
            <a:pPr lvl="2">
              <a:spcBef>
                <a:spcPct val="0"/>
              </a:spcBef>
              <a:buSzTx/>
              <a:buFontTx/>
              <a:buNone/>
            </a:pPr>
            <a:r>
              <a:rPr lang="en-US" altLang="en-US" sz="1600" i="0" dirty="0">
                <a:latin typeface="Arial" panose="020B0604020202020204" pitchFamily="34" charset="0"/>
              </a:rPr>
              <a:t>Xenon/Mercury</a:t>
            </a:r>
            <a:endParaRPr lang="en-US" altLang="en-US" sz="1600" b="1" i="0" dirty="0">
              <a:latin typeface="Arial" panose="020B0604020202020204" pitchFamily="34" charset="0"/>
            </a:endParaRPr>
          </a:p>
          <a:p>
            <a:pPr>
              <a:spcBef>
                <a:spcPct val="0"/>
              </a:spcBef>
              <a:buSzTx/>
              <a:buFontTx/>
              <a:buNone/>
            </a:pPr>
            <a:r>
              <a:rPr lang="en-US" altLang="en-US" sz="1600" b="1" i="0" u="sng" dirty="0">
                <a:solidFill>
                  <a:schemeClr val="hlink"/>
                </a:solidFill>
                <a:latin typeface="Arial" panose="020B0604020202020204" pitchFamily="34" charset="0"/>
              </a:rPr>
              <a:t>Lasers</a:t>
            </a:r>
            <a:endParaRPr lang="en-US" altLang="en-US" sz="1600" b="1" i="0" u="sng" dirty="0">
              <a:latin typeface="Arial" panose="020B0604020202020204" pitchFamily="34" charset="0"/>
            </a:endParaRPr>
          </a:p>
          <a:p>
            <a:pPr lvl="2">
              <a:spcBef>
                <a:spcPct val="0"/>
              </a:spcBef>
              <a:buSzTx/>
              <a:buFontTx/>
              <a:buNone/>
            </a:pPr>
            <a:r>
              <a:rPr lang="en-US" altLang="en-US" sz="1600" i="0" dirty="0">
                <a:latin typeface="Arial" panose="020B0604020202020204" pitchFamily="34" charset="0"/>
              </a:rPr>
              <a:t>Mostly solid-state lasers</a:t>
            </a:r>
          </a:p>
          <a:p>
            <a:pPr lvl="2">
              <a:spcBef>
                <a:spcPct val="0"/>
              </a:spcBef>
              <a:buSzTx/>
              <a:buFontTx/>
              <a:buNone/>
            </a:pPr>
            <a:r>
              <a:rPr lang="en-US" altLang="en-US" sz="1600" i="0" dirty="0">
                <a:latin typeface="Arial" panose="020B0604020202020204" pitchFamily="34" charset="0"/>
              </a:rPr>
              <a:t>Argon Ion (</a:t>
            </a:r>
            <a:r>
              <a:rPr lang="en-US" altLang="en-US" sz="1600" i="0" dirty="0" err="1">
                <a:latin typeface="Arial" panose="020B0604020202020204" pitchFamily="34" charset="0"/>
              </a:rPr>
              <a:t>Ar</a:t>
            </a:r>
            <a:r>
              <a:rPr lang="en-US" altLang="en-US" sz="1600" i="0" dirty="0">
                <a:latin typeface="Arial" panose="020B0604020202020204" pitchFamily="34" charset="0"/>
              </a:rPr>
              <a:t>) Krypton (Kr) (almost never used)</a:t>
            </a:r>
          </a:p>
          <a:p>
            <a:pPr lvl="2">
              <a:spcBef>
                <a:spcPct val="0"/>
              </a:spcBef>
              <a:buSzTx/>
              <a:buFontTx/>
              <a:buNone/>
            </a:pPr>
            <a:r>
              <a:rPr lang="en-US" altLang="en-US" sz="1600" i="0" dirty="0">
                <a:latin typeface="Arial" panose="020B0604020202020204" pitchFamily="34" charset="0"/>
              </a:rPr>
              <a:t>Blue 488 nm</a:t>
            </a:r>
          </a:p>
          <a:p>
            <a:pPr lvl="2">
              <a:spcBef>
                <a:spcPct val="0"/>
              </a:spcBef>
              <a:buSzTx/>
              <a:buFontTx/>
              <a:buNone/>
            </a:pPr>
            <a:r>
              <a:rPr lang="en-US" altLang="en-US" sz="1600" i="0" dirty="0">
                <a:latin typeface="Arial" panose="020B0604020202020204" pitchFamily="34" charset="0"/>
              </a:rPr>
              <a:t>Violet 405nm, 380 nm</a:t>
            </a:r>
          </a:p>
          <a:p>
            <a:pPr lvl="2">
              <a:spcBef>
                <a:spcPct val="0"/>
              </a:spcBef>
              <a:buSzTx/>
              <a:buFontTx/>
              <a:buNone/>
            </a:pPr>
            <a:r>
              <a:rPr lang="en-US" altLang="en-US" sz="1600" i="0" dirty="0">
                <a:latin typeface="Arial" panose="020B0604020202020204" pitchFamily="34" charset="0"/>
              </a:rPr>
              <a:t>Green 561 nm</a:t>
            </a:r>
          </a:p>
          <a:p>
            <a:pPr lvl="2">
              <a:spcBef>
                <a:spcPct val="0"/>
              </a:spcBef>
              <a:buSzTx/>
              <a:buFontTx/>
              <a:buNone/>
            </a:pPr>
            <a:r>
              <a:rPr lang="en-US" altLang="en-US" sz="1600" i="0" dirty="0">
                <a:latin typeface="Arial" panose="020B0604020202020204" pitchFamily="34" charset="0"/>
              </a:rPr>
              <a:t>Helium-Neon (He-Ne)</a:t>
            </a:r>
          </a:p>
          <a:p>
            <a:pPr lvl="2">
              <a:spcBef>
                <a:spcPct val="0"/>
              </a:spcBef>
              <a:buSzTx/>
              <a:buFontTx/>
              <a:buNone/>
            </a:pPr>
            <a:r>
              <a:rPr lang="en-US" altLang="en-US" sz="1600" i="0" dirty="0">
                <a:latin typeface="Arial" panose="020B0604020202020204" pitchFamily="34" charset="0"/>
              </a:rPr>
              <a:t>Helium-Cadmium (He-Cd) (rarely used)</a:t>
            </a:r>
          </a:p>
          <a:p>
            <a:pPr lvl="2">
              <a:spcBef>
                <a:spcPct val="0"/>
              </a:spcBef>
              <a:buSzTx/>
              <a:buFontTx/>
              <a:buNone/>
            </a:pPr>
            <a:r>
              <a:rPr lang="en-US" altLang="en-US" sz="1600" i="0" dirty="0">
                <a:latin typeface="Arial" panose="020B0604020202020204" pitchFamily="34" charset="0"/>
              </a:rPr>
              <a:t>Krypton-Argon (Kr-</a:t>
            </a:r>
            <a:r>
              <a:rPr lang="en-US" altLang="en-US" sz="1600" i="0" dirty="0" err="1">
                <a:latin typeface="Arial" panose="020B0604020202020204" pitchFamily="34" charset="0"/>
              </a:rPr>
              <a:t>Ar</a:t>
            </a:r>
            <a:r>
              <a:rPr lang="en-US" altLang="en-US" sz="1600" i="0" dirty="0">
                <a:latin typeface="Arial" panose="020B0604020202020204" pitchFamily="34" charset="0"/>
              </a:rPr>
              <a:t>) (no longer used)</a:t>
            </a:r>
          </a:p>
          <a:p>
            <a:pPr lvl="2">
              <a:spcBef>
                <a:spcPct val="0"/>
              </a:spcBef>
              <a:buSzTx/>
              <a:buFontTx/>
              <a:buNone/>
            </a:pPr>
            <a:endParaRPr lang="en-US" altLang="en-US" sz="1600" i="0" dirty="0">
              <a:latin typeface="Arial" panose="020B0604020202020204" pitchFamily="34" charset="0"/>
            </a:endParaRPr>
          </a:p>
          <a:p>
            <a:pPr>
              <a:spcBef>
                <a:spcPct val="0"/>
              </a:spcBef>
              <a:buSzTx/>
              <a:buFontTx/>
              <a:buNone/>
            </a:pPr>
            <a:r>
              <a:rPr lang="en-US" altLang="en-US" sz="1600" b="1" i="0" u="sng" dirty="0">
                <a:solidFill>
                  <a:schemeClr val="hlink"/>
                </a:solidFill>
                <a:latin typeface="Arial" panose="020B0604020202020204" pitchFamily="34" charset="0"/>
              </a:rPr>
              <a:t>Laser Diodes</a:t>
            </a:r>
          </a:p>
          <a:p>
            <a:pPr>
              <a:spcBef>
                <a:spcPct val="0"/>
              </a:spcBef>
              <a:buSzTx/>
              <a:buFontTx/>
              <a:buNone/>
            </a:pPr>
            <a:r>
              <a:rPr lang="en-US" altLang="en-US" sz="1600" b="1" i="0" dirty="0">
                <a:latin typeface="Arial" panose="020B0604020202020204" pitchFamily="34" charset="0"/>
              </a:rPr>
              <a:t>	</a:t>
            </a:r>
            <a:r>
              <a:rPr lang="en-US" altLang="en-US" sz="1600" i="0" dirty="0">
                <a:latin typeface="Arial" panose="020B0604020202020204" pitchFamily="34" charset="0"/>
              </a:rPr>
              <a:t>375nm up to  NIR</a:t>
            </a:r>
          </a:p>
          <a:p>
            <a:pPr>
              <a:spcBef>
                <a:spcPct val="0"/>
              </a:spcBef>
              <a:buSzTx/>
              <a:buFontTx/>
              <a:buNone/>
            </a:pPr>
            <a:r>
              <a:rPr lang="en-US" altLang="en-US" sz="1600" b="1" i="0" u="sng" dirty="0">
                <a:solidFill>
                  <a:srgbClr val="FF0000"/>
                </a:solidFill>
                <a:latin typeface="Arial" panose="020B0604020202020204" pitchFamily="34" charset="0"/>
              </a:rPr>
              <a:t>LEDs</a:t>
            </a:r>
            <a:r>
              <a:rPr lang="en-US" altLang="en-US" sz="1600" i="0" dirty="0">
                <a:latin typeface="Arial" panose="020B0604020202020204" pitchFamily="34" charset="0"/>
              </a:rPr>
              <a:t>   see next side</a:t>
            </a:r>
          </a:p>
        </p:txBody>
      </p:sp>
      <p:sp>
        <p:nvSpPr>
          <p:cNvPr id="14340" name="Rectangle 1029">
            <a:extLst>
              <a:ext uri="{FF2B5EF4-FFF2-40B4-BE49-F238E27FC236}">
                <a16:creationId xmlns:a16="http://schemas.microsoft.com/office/drawing/2014/main" id="{454F967A-28BF-F34B-8002-8624D6263FE8}"/>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pic>
        <p:nvPicPr>
          <p:cNvPr id="14341" name="Picture 1030">
            <a:extLst>
              <a:ext uri="{FF2B5EF4-FFF2-40B4-BE49-F238E27FC236}">
                <a16:creationId xmlns:a16="http://schemas.microsoft.com/office/drawing/2014/main" id="{22E17C44-9544-1845-B8D3-7E2790D1B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4968083"/>
            <a:ext cx="848185"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1031">
            <a:extLst>
              <a:ext uri="{FF2B5EF4-FFF2-40B4-BE49-F238E27FC236}">
                <a16:creationId xmlns:a16="http://schemas.microsoft.com/office/drawing/2014/main" id="{2E746745-B706-F54B-A034-986FB58F8D20}"/>
              </a:ext>
            </a:extLst>
          </p:cNvPr>
          <p:cNvSpPr txBox="1">
            <a:spLocks noChangeArrowheads="1"/>
          </p:cNvSpPr>
          <p:nvPr/>
        </p:nvSpPr>
        <p:spPr bwMode="auto">
          <a:xfrm>
            <a:off x="6764276" y="4948237"/>
            <a:ext cx="2022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dirty="0">
                <a:hlinkClick r:id="rId4" tooltip="2004"/>
              </a:rPr>
              <a:t>2004</a:t>
            </a:r>
            <a:r>
              <a:rPr lang="en-US" altLang="en-US" sz="1000" dirty="0"/>
              <a:t> sales of approximately 733 million diode laser; 131,000 of other types of lasers </a:t>
            </a:r>
          </a:p>
          <a:p>
            <a:pPr>
              <a:spcBef>
                <a:spcPct val="0"/>
              </a:spcBef>
              <a:buSzTx/>
              <a:buFontTx/>
              <a:buNone/>
            </a:pPr>
            <a:endParaRPr lang="en-US" altLang="en-US" sz="10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EFA6856F-90D8-B441-B72E-BE62364D9CCA}"/>
              </a:ext>
            </a:extLst>
          </p:cNvPr>
          <p:cNvSpPr>
            <a:spLocks noGrp="1" noChangeArrowheads="1"/>
          </p:cNvSpPr>
          <p:nvPr>
            <p:ph type="title"/>
          </p:nvPr>
        </p:nvSpPr>
        <p:spPr>
          <a:xfrm>
            <a:off x="976313" y="0"/>
            <a:ext cx="6908800" cy="657225"/>
          </a:xfrm>
        </p:spPr>
        <p:txBody>
          <a:bodyPr/>
          <a:lstStyle/>
          <a:p>
            <a:r>
              <a:rPr lang="en-US" altLang="en-US" dirty="0">
                <a:ea typeface="ＭＳ Ｐゴシック" panose="020B0600070205080204" pitchFamily="34" charset="-128"/>
              </a:rPr>
              <a:t>Additional dyes</a:t>
            </a:r>
          </a:p>
        </p:txBody>
      </p:sp>
      <p:sp>
        <p:nvSpPr>
          <p:cNvPr id="68610" name="Content Placeholder 2">
            <a:extLst>
              <a:ext uri="{FF2B5EF4-FFF2-40B4-BE49-F238E27FC236}">
                <a16:creationId xmlns:a16="http://schemas.microsoft.com/office/drawing/2014/main" id="{493C9B6D-77BB-284E-AA7F-49662DC4A418}"/>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68611" name="Picture 3">
            <a:extLst>
              <a:ext uri="{FF2B5EF4-FFF2-40B4-BE49-F238E27FC236}">
                <a16:creationId xmlns:a16="http://schemas.microsoft.com/office/drawing/2014/main" id="{8EAB4E04-7E11-9840-B815-79A1D55B44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1363"/>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2779A87-5AD6-7A4C-831C-59B83F2DDB75}"/>
              </a:ext>
            </a:extLst>
          </p:cNvPr>
          <p:cNvSpPr txBox="1"/>
          <p:nvPr/>
        </p:nvSpPr>
        <p:spPr>
          <a:xfrm>
            <a:off x="4430713" y="6438900"/>
            <a:ext cx="4716462" cy="254000"/>
          </a:xfrm>
          <a:prstGeom prst="rect">
            <a:avLst/>
          </a:prstGeom>
          <a:noFill/>
        </p:spPr>
        <p:txBody>
          <a:bodyPr wrap="none">
            <a:spAutoFit/>
          </a:bodyPr>
          <a:lstStyle/>
          <a:p>
            <a:pPr>
              <a:defRPr/>
            </a:pPr>
            <a:r>
              <a:rPr lang="en-US" sz="1050" dirty="0">
                <a:solidFill>
                  <a:srgbClr val="0033CC"/>
                </a:solidFill>
                <a:latin typeface="Times New Roman" charset="0"/>
                <a:ea typeface="ＭＳ Ｐゴシック" charset="-128"/>
              </a:rPr>
              <a:t>https://</a:t>
            </a:r>
            <a:r>
              <a:rPr lang="en-US" sz="1050" dirty="0" err="1">
                <a:solidFill>
                  <a:srgbClr val="0033CC"/>
                </a:solidFill>
                <a:latin typeface="Times New Roman" charset="0"/>
                <a:ea typeface="ＭＳ Ｐゴシック" charset="-128"/>
              </a:rPr>
              <a:t>www.biolegend.com</a:t>
            </a:r>
            <a:r>
              <a:rPr lang="en-US" sz="1050" dirty="0">
                <a:solidFill>
                  <a:srgbClr val="0033CC"/>
                </a:solidFill>
                <a:latin typeface="Times New Roman" charset="0"/>
                <a:ea typeface="ＭＳ Ｐゴシック" charset="-128"/>
              </a:rPr>
              <a:t>/</a:t>
            </a:r>
            <a:r>
              <a:rPr lang="en-US" sz="1050" dirty="0" err="1">
                <a:solidFill>
                  <a:srgbClr val="0033CC"/>
                </a:solidFill>
                <a:latin typeface="Times New Roman" charset="0"/>
                <a:ea typeface="ＭＳ Ｐゴシック" charset="-128"/>
              </a:rPr>
              <a:t>media_assets</a:t>
            </a:r>
            <a:r>
              <a:rPr lang="en-US" sz="1050" dirty="0">
                <a:solidFill>
                  <a:srgbClr val="0033CC"/>
                </a:solidFill>
                <a:latin typeface="Times New Roman" charset="0"/>
                <a:ea typeface="ＭＳ Ｐゴシック" charset="-128"/>
              </a:rPr>
              <a:t>/</a:t>
            </a:r>
            <a:r>
              <a:rPr lang="en-US" sz="1050" dirty="0" err="1">
                <a:solidFill>
                  <a:srgbClr val="0033CC"/>
                </a:solidFill>
                <a:latin typeface="Times New Roman" charset="0"/>
                <a:ea typeface="ＭＳ Ｐゴシック" charset="-128"/>
              </a:rPr>
              <a:t>brilliantviolet</a:t>
            </a:r>
            <a:r>
              <a:rPr lang="en-US" sz="1050" dirty="0">
                <a:solidFill>
                  <a:srgbClr val="0033CC"/>
                </a:solidFill>
                <a:latin typeface="Times New Roman" charset="0"/>
                <a:ea typeface="ＭＳ Ｐゴシック" charset="-128"/>
              </a:rPr>
              <a:t>/BVSpectraChart062512.jpg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B45A5BDA-317C-2A4F-981A-3DD0A520B408}"/>
              </a:ext>
            </a:extLst>
          </p:cNvPr>
          <p:cNvSpPr>
            <a:spLocks noGrp="1" noChangeArrowheads="1"/>
          </p:cNvSpPr>
          <p:nvPr>
            <p:ph type="title"/>
          </p:nvPr>
        </p:nvSpPr>
        <p:spPr>
          <a:xfrm>
            <a:off x="984250" y="220663"/>
            <a:ext cx="6908800" cy="1025525"/>
          </a:xfrm>
        </p:spPr>
        <p:txBody>
          <a:bodyPr/>
          <a:lstStyle/>
          <a:p>
            <a:r>
              <a:rPr lang="en-US" altLang="en-US">
                <a:ea typeface="ＭＳ Ｐゴシック" panose="020B0600070205080204" pitchFamily="34" charset="-128"/>
              </a:rPr>
              <a:t>Panel Selector tools</a:t>
            </a:r>
          </a:p>
        </p:txBody>
      </p:sp>
      <p:sp>
        <p:nvSpPr>
          <p:cNvPr id="113666" name="Content Placeholder 2">
            <a:extLst>
              <a:ext uri="{FF2B5EF4-FFF2-40B4-BE49-F238E27FC236}">
                <a16:creationId xmlns:a16="http://schemas.microsoft.com/office/drawing/2014/main" id="{23E1E1E1-7CEA-CC48-B0B4-85758DA4E554}"/>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3667" name="Picture 3">
            <a:extLst>
              <a:ext uri="{FF2B5EF4-FFF2-40B4-BE49-F238E27FC236}">
                <a16:creationId xmlns:a16="http://schemas.microsoft.com/office/drawing/2014/main" id="{B5A928FB-D532-1448-A53A-1A4B48282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246188"/>
            <a:ext cx="6584950"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Box 4">
            <a:extLst>
              <a:ext uri="{FF2B5EF4-FFF2-40B4-BE49-F238E27FC236}">
                <a16:creationId xmlns:a16="http://schemas.microsoft.com/office/drawing/2014/main" id="{3D469043-0FC5-7440-A614-08B6EA1DB77D}"/>
              </a:ext>
            </a:extLst>
          </p:cNvPr>
          <p:cNvSpPr txBox="1">
            <a:spLocks noChangeArrowheads="1"/>
          </p:cNvSpPr>
          <p:nvPr/>
        </p:nvSpPr>
        <p:spPr bwMode="auto">
          <a:xfrm>
            <a:off x="5154613" y="6216650"/>
            <a:ext cx="299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ea typeface="ＭＳ Ｐゴシック" panose="020B0600070205080204" pitchFamily="34" charset="-128"/>
              </a:defRPr>
            </a:lvl1pPr>
            <a:lvl2pPr marL="742950" indent="-285750">
              <a:defRPr sz="2400" i="1">
                <a:solidFill>
                  <a:schemeClr val="tx1"/>
                </a:solidFill>
                <a:latin typeface="Times New Roman" panose="02020603050405020304" pitchFamily="18" charset="0"/>
                <a:ea typeface="ＭＳ Ｐゴシック" panose="020B0600070205080204" pitchFamily="34" charset="-128"/>
              </a:defRPr>
            </a:lvl2pPr>
            <a:lvl3pPr marL="1143000" indent="-228600">
              <a:defRPr sz="2400" i="1">
                <a:solidFill>
                  <a:schemeClr val="tx1"/>
                </a:solidFill>
                <a:latin typeface="Times New Roman" panose="02020603050405020304" pitchFamily="18" charset="0"/>
                <a:ea typeface="ＭＳ Ｐゴシック" panose="020B0600070205080204" pitchFamily="34" charset="-128"/>
              </a:defRPr>
            </a:lvl3pPr>
            <a:lvl4pPr marL="1600200" indent="-228600">
              <a:defRPr sz="2400" i="1">
                <a:solidFill>
                  <a:schemeClr val="tx1"/>
                </a:solidFill>
                <a:latin typeface="Times New Roman" panose="02020603050405020304" pitchFamily="18" charset="0"/>
                <a:ea typeface="ＭＳ Ｐゴシック" panose="020B0600070205080204" pitchFamily="34" charset="-128"/>
              </a:defRPr>
            </a:lvl4pPr>
            <a:lvl5pPr marL="2057400" indent="-228600">
              <a:defRPr sz="2400" i="1">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ea typeface="ＭＳ Ｐゴシック" panose="020B0600070205080204" pitchFamily="34" charset="-128"/>
              </a:defRPr>
            </a:lvl9pPr>
          </a:lstStyle>
          <a:p>
            <a:r>
              <a:rPr lang="en-US" altLang="en-US" sz="1200">
                <a:solidFill>
                  <a:srgbClr val="0070C0"/>
                </a:solidFill>
              </a:rPr>
              <a:t>e.g. https://www.biolegend.com/panelselector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a:extLst>
              <a:ext uri="{FF2B5EF4-FFF2-40B4-BE49-F238E27FC236}">
                <a16:creationId xmlns:a16="http://schemas.microsoft.com/office/drawing/2014/main" id="{34A68079-FF55-5644-995B-C42B963D6F3E}"/>
              </a:ext>
            </a:extLst>
          </p:cNvPr>
          <p:cNvSpPr>
            <a:spLocks noGrp="1" noChangeArrowheads="1"/>
          </p:cNvSpPr>
          <p:nvPr>
            <p:ph type="body" idx="1"/>
          </p:nvPr>
        </p:nvSpPr>
        <p:spPr>
          <a:xfrm>
            <a:off x="355600" y="1231900"/>
            <a:ext cx="8570913" cy="4114800"/>
          </a:xfrm>
          <a:ln w="28575">
            <a:solidFill>
              <a:srgbClr val="C0C0C0"/>
            </a:solidFill>
            <a:miter lim="800000"/>
            <a:headEnd/>
            <a:tailEnd/>
          </a:ln>
        </p:spPr>
        <p:txBody>
          <a:bodyPr/>
          <a:lstStyle/>
          <a:p>
            <a:r>
              <a:rPr lang="en-US" altLang="en-US" sz="2000">
                <a:ea typeface="ＭＳ Ｐゴシック" panose="020B0600070205080204" pitchFamily="34" charset="-128"/>
              </a:rPr>
              <a:t>Hoechst 33342 (AT rich) (uv)		346			460</a:t>
            </a:r>
          </a:p>
          <a:p>
            <a:r>
              <a:rPr lang="en-US" altLang="en-US" sz="2000">
                <a:ea typeface="ＭＳ Ｐゴシック" panose="020B0600070205080204" pitchFamily="34" charset="-128"/>
              </a:rPr>
              <a:t>DAPI (uv)				359			461</a:t>
            </a:r>
          </a:p>
          <a:p>
            <a:r>
              <a:rPr lang="en-US" altLang="en-US" sz="2000">
                <a:ea typeface="ＭＳ Ｐゴシック" panose="020B0600070205080204" pitchFamily="34" charset="-128"/>
              </a:rPr>
              <a:t>POPO-1 	 			434			456</a:t>
            </a:r>
          </a:p>
          <a:p>
            <a:r>
              <a:rPr lang="en-US" altLang="en-US" sz="2000">
                <a:ea typeface="ＭＳ Ｐゴシック" panose="020B0600070205080204" pitchFamily="34" charset="-128"/>
              </a:rPr>
              <a:t>YOYO-1 				491			509</a:t>
            </a:r>
          </a:p>
          <a:p>
            <a:r>
              <a:rPr lang="en-US" altLang="en-US" sz="2000">
                <a:ea typeface="ＭＳ Ｐゴシック" panose="020B0600070205080204" pitchFamily="34" charset="-128"/>
              </a:rPr>
              <a:t>Acridine Orange (RNA)		460			650</a:t>
            </a:r>
          </a:p>
          <a:p>
            <a:r>
              <a:rPr lang="en-US" altLang="en-US" sz="2000">
                <a:ea typeface="ＭＳ Ｐゴシック" panose="020B0600070205080204" pitchFamily="34" charset="-128"/>
              </a:rPr>
              <a:t>Acridine Orange (DNA)		502			536</a:t>
            </a:r>
          </a:p>
          <a:p>
            <a:r>
              <a:rPr lang="en-US" altLang="en-US" sz="2000">
                <a:ea typeface="ＭＳ Ｐゴシック" panose="020B0600070205080204" pitchFamily="34" charset="-128"/>
              </a:rPr>
              <a:t>Thiazole Orange (vis)			509			525</a:t>
            </a:r>
          </a:p>
          <a:p>
            <a:r>
              <a:rPr lang="en-US" altLang="en-US" sz="2000">
                <a:ea typeface="ＭＳ Ｐゴシック" panose="020B0600070205080204" pitchFamily="34" charset="-128"/>
              </a:rPr>
              <a:t>TOTO-1				514			533</a:t>
            </a:r>
          </a:p>
          <a:p>
            <a:r>
              <a:rPr lang="en-US" altLang="en-US" sz="2000">
                <a:ea typeface="ＭＳ Ｐゴシック" panose="020B0600070205080204" pitchFamily="34" charset="-128"/>
              </a:rPr>
              <a:t>Ethidium Bromide			526			604</a:t>
            </a:r>
          </a:p>
          <a:p>
            <a:r>
              <a:rPr lang="en-US" altLang="en-US" sz="2000">
                <a:ea typeface="ＭＳ Ｐゴシック" panose="020B0600070205080204" pitchFamily="34" charset="-128"/>
              </a:rPr>
              <a:t>PI  (uv/vis)				536			620</a:t>
            </a:r>
          </a:p>
          <a:p>
            <a:r>
              <a:rPr lang="en-US" altLang="en-US" sz="2000">
                <a:ea typeface="ＭＳ Ｐゴシック" panose="020B0600070205080204" pitchFamily="34" charset="-128"/>
              </a:rPr>
              <a:t>7-Aminoactinomycin D (7AAD)	555			655</a:t>
            </a:r>
          </a:p>
          <a:p>
            <a:endParaRPr lang="en-US" altLang="en-US" sz="2000">
              <a:ea typeface="ＭＳ Ｐゴシック" panose="020B0600070205080204" pitchFamily="34" charset="-128"/>
            </a:endParaRPr>
          </a:p>
        </p:txBody>
      </p:sp>
      <p:sp>
        <p:nvSpPr>
          <p:cNvPr id="69634" name="Rectangle 2">
            <a:extLst>
              <a:ext uri="{FF2B5EF4-FFF2-40B4-BE49-F238E27FC236}">
                <a16:creationId xmlns:a16="http://schemas.microsoft.com/office/drawing/2014/main" id="{98BADD0D-77EA-B648-BE6B-6CD7A52AD0E7}"/>
              </a:ext>
            </a:extLst>
          </p:cNvPr>
          <p:cNvSpPr>
            <a:spLocks noGrp="1" noChangeArrowheads="1"/>
          </p:cNvSpPr>
          <p:nvPr>
            <p:ph type="title"/>
          </p:nvPr>
        </p:nvSpPr>
        <p:spPr>
          <a:xfrm>
            <a:off x="1085850" y="217488"/>
            <a:ext cx="6908800" cy="747712"/>
          </a:xfrm>
        </p:spPr>
        <p:txBody>
          <a:bodyPr/>
          <a:lstStyle/>
          <a:p>
            <a:r>
              <a:rPr lang="en-US" altLang="en-US">
                <a:ea typeface="ＭＳ Ｐゴシック" panose="020B0600070205080204" pitchFamily="34" charset="-128"/>
              </a:rPr>
              <a:t>Probes for Nucleic Acids</a:t>
            </a:r>
          </a:p>
        </p:txBody>
      </p:sp>
      <p:grpSp>
        <p:nvGrpSpPr>
          <p:cNvPr id="69635" name="Group 36">
            <a:extLst>
              <a:ext uri="{FF2B5EF4-FFF2-40B4-BE49-F238E27FC236}">
                <a16:creationId xmlns:a16="http://schemas.microsoft.com/office/drawing/2014/main" id="{BCEA0EDA-157B-AE48-9131-9B2483631474}"/>
              </a:ext>
            </a:extLst>
          </p:cNvPr>
          <p:cNvGrpSpPr>
            <a:grpSpLocks/>
          </p:cNvGrpSpPr>
          <p:nvPr/>
        </p:nvGrpSpPr>
        <p:grpSpPr bwMode="auto">
          <a:xfrm>
            <a:off x="5907088" y="1341438"/>
            <a:ext cx="1517650" cy="3886200"/>
            <a:chOff x="3612" y="582"/>
            <a:chExt cx="1488" cy="2940"/>
          </a:xfrm>
        </p:grpSpPr>
        <p:sp>
          <p:nvSpPr>
            <p:cNvPr id="69637" name="Rectangle 6">
              <a:extLst>
                <a:ext uri="{FF2B5EF4-FFF2-40B4-BE49-F238E27FC236}">
                  <a16:creationId xmlns:a16="http://schemas.microsoft.com/office/drawing/2014/main" id="{193C02D8-9A43-4241-9EA0-F562265EC2FE}"/>
                </a:ext>
              </a:extLst>
            </p:cNvPr>
            <p:cNvSpPr>
              <a:spLocks noChangeArrowheads="1"/>
            </p:cNvSpPr>
            <p:nvPr/>
          </p:nvSpPr>
          <p:spPr bwMode="auto">
            <a:xfrm>
              <a:off x="4241" y="3329"/>
              <a:ext cx="512" cy="19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38" name="Rectangle 7">
              <a:extLst>
                <a:ext uri="{FF2B5EF4-FFF2-40B4-BE49-F238E27FC236}">
                  <a16:creationId xmlns:a16="http://schemas.microsoft.com/office/drawing/2014/main" id="{60FF22FC-DD67-8643-98DE-F18B59C1EFB9}"/>
                </a:ext>
              </a:extLst>
            </p:cNvPr>
            <p:cNvSpPr>
              <a:spLocks noChangeArrowheads="1"/>
            </p:cNvSpPr>
            <p:nvPr/>
          </p:nvSpPr>
          <p:spPr bwMode="auto">
            <a:xfrm>
              <a:off x="4241" y="582"/>
              <a:ext cx="825" cy="192"/>
            </a:xfrm>
            <a:prstGeom prst="rect">
              <a:avLst/>
            </a:prstGeom>
            <a:gradFill rotWithShape="0">
              <a:gsLst>
                <a:gs pos="0">
                  <a:srgbClr val="6666FF"/>
                </a:gs>
                <a:gs pos="100000">
                  <a:srgbClr val="00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39" name="Rectangle 8">
              <a:extLst>
                <a:ext uri="{FF2B5EF4-FFF2-40B4-BE49-F238E27FC236}">
                  <a16:creationId xmlns:a16="http://schemas.microsoft.com/office/drawing/2014/main" id="{0E88F562-2F80-AA4C-BA70-93D8F1FF9F4D}"/>
                </a:ext>
              </a:extLst>
            </p:cNvPr>
            <p:cNvSpPr>
              <a:spLocks noChangeArrowheads="1"/>
            </p:cNvSpPr>
            <p:nvPr/>
          </p:nvSpPr>
          <p:spPr bwMode="auto">
            <a:xfrm>
              <a:off x="4241" y="870"/>
              <a:ext cx="512" cy="192"/>
            </a:xfrm>
            <a:prstGeom prst="rect">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0" name="Rectangle 11">
              <a:extLst>
                <a:ext uri="{FF2B5EF4-FFF2-40B4-BE49-F238E27FC236}">
                  <a16:creationId xmlns:a16="http://schemas.microsoft.com/office/drawing/2014/main" id="{3A1E7723-3007-1D49-BBED-C803C59872A3}"/>
                </a:ext>
              </a:extLst>
            </p:cNvPr>
            <p:cNvSpPr>
              <a:spLocks noChangeArrowheads="1"/>
            </p:cNvSpPr>
            <p:nvPr/>
          </p:nvSpPr>
          <p:spPr bwMode="auto">
            <a:xfrm>
              <a:off x="3612" y="2789"/>
              <a:ext cx="512" cy="1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1" name="Rectangle 12">
              <a:extLst>
                <a:ext uri="{FF2B5EF4-FFF2-40B4-BE49-F238E27FC236}">
                  <a16:creationId xmlns:a16="http://schemas.microsoft.com/office/drawing/2014/main" id="{DB5CEF0E-543F-2446-AD2C-4D06B3975D3D}"/>
                </a:ext>
              </a:extLst>
            </p:cNvPr>
            <p:cNvSpPr>
              <a:spLocks noChangeArrowheads="1"/>
            </p:cNvSpPr>
            <p:nvPr/>
          </p:nvSpPr>
          <p:spPr bwMode="auto">
            <a:xfrm>
              <a:off x="4241" y="3073"/>
              <a:ext cx="783" cy="192"/>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2" name="Rectangle 17">
              <a:extLst>
                <a:ext uri="{FF2B5EF4-FFF2-40B4-BE49-F238E27FC236}">
                  <a16:creationId xmlns:a16="http://schemas.microsoft.com/office/drawing/2014/main" id="{41BBB5FB-B3B0-0E4F-A2F9-213D1854537D}"/>
                </a:ext>
              </a:extLst>
            </p:cNvPr>
            <p:cNvSpPr>
              <a:spLocks noChangeArrowheads="1"/>
            </p:cNvSpPr>
            <p:nvPr/>
          </p:nvSpPr>
          <p:spPr bwMode="auto">
            <a:xfrm>
              <a:off x="3612" y="1693"/>
              <a:ext cx="512" cy="1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3" name="Rectangle 18">
              <a:extLst>
                <a:ext uri="{FF2B5EF4-FFF2-40B4-BE49-F238E27FC236}">
                  <a16:creationId xmlns:a16="http://schemas.microsoft.com/office/drawing/2014/main" id="{E751E493-DCC6-C44D-B52A-2215FA2AA2AE}"/>
                </a:ext>
              </a:extLst>
            </p:cNvPr>
            <p:cNvSpPr>
              <a:spLocks noChangeArrowheads="1"/>
            </p:cNvSpPr>
            <p:nvPr/>
          </p:nvSpPr>
          <p:spPr bwMode="auto">
            <a:xfrm>
              <a:off x="3612" y="867"/>
              <a:ext cx="512" cy="19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4" name="Rectangle 19">
              <a:extLst>
                <a:ext uri="{FF2B5EF4-FFF2-40B4-BE49-F238E27FC236}">
                  <a16:creationId xmlns:a16="http://schemas.microsoft.com/office/drawing/2014/main" id="{A4A3B868-BAB5-F14F-A476-FA7DE1FA0361}"/>
                </a:ext>
              </a:extLst>
            </p:cNvPr>
            <p:cNvSpPr>
              <a:spLocks noChangeArrowheads="1"/>
            </p:cNvSpPr>
            <p:nvPr/>
          </p:nvSpPr>
          <p:spPr bwMode="auto">
            <a:xfrm>
              <a:off x="3612" y="586"/>
              <a:ext cx="512" cy="19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5" name="Rectangle 20">
              <a:extLst>
                <a:ext uri="{FF2B5EF4-FFF2-40B4-BE49-F238E27FC236}">
                  <a16:creationId xmlns:a16="http://schemas.microsoft.com/office/drawing/2014/main" id="{C194D979-A116-2F44-BC9C-461381D59A43}"/>
                </a:ext>
              </a:extLst>
            </p:cNvPr>
            <p:cNvSpPr>
              <a:spLocks noChangeArrowheads="1"/>
            </p:cNvSpPr>
            <p:nvPr/>
          </p:nvSpPr>
          <p:spPr bwMode="auto">
            <a:xfrm>
              <a:off x="3612" y="1966"/>
              <a:ext cx="512" cy="191"/>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6" name="Rectangle 22">
              <a:extLst>
                <a:ext uri="{FF2B5EF4-FFF2-40B4-BE49-F238E27FC236}">
                  <a16:creationId xmlns:a16="http://schemas.microsoft.com/office/drawing/2014/main" id="{C133E019-89B3-5944-ACB2-9776D4AB4287}"/>
                </a:ext>
              </a:extLst>
            </p:cNvPr>
            <p:cNvSpPr>
              <a:spLocks noChangeArrowheads="1"/>
            </p:cNvSpPr>
            <p:nvPr/>
          </p:nvSpPr>
          <p:spPr bwMode="auto">
            <a:xfrm>
              <a:off x="4241" y="1106"/>
              <a:ext cx="512" cy="192"/>
            </a:xfrm>
            <a:prstGeom prst="rect">
              <a:avLst/>
            </a:prstGeom>
            <a:solidFill>
              <a:srgbClr val="66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7" name="Rectangle 24">
              <a:extLst>
                <a:ext uri="{FF2B5EF4-FFF2-40B4-BE49-F238E27FC236}">
                  <a16:creationId xmlns:a16="http://schemas.microsoft.com/office/drawing/2014/main" id="{B1D07623-9495-824D-B60F-4CC0701E29F0}"/>
                </a:ext>
              </a:extLst>
            </p:cNvPr>
            <p:cNvSpPr>
              <a:spLocks noChangeArrowheads="1"/>
            </p:cNvSpPr>
            <p:nvPr/>
          </p:nvSpPr>
          <p:spPr bwMode="auto">
            <a:xfrm>
              <a:off x="3612" y="3084"/>
              <a:ext cx="512" cy="192"/>
            </a:xfrm>
            <a:prstGeom prst="rect">
              <a:avLst/>
            </a:prstGeom>
            <a:solidFill>
              <a:srgbClr val="99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8" name="Rectangle 15">
              <a:extLst>
                <a:ext uri="{FF2B5EF4-FFF2-40B4-BE49-F238E27FC236}">
                  <a16:creationId xmlns:a16="http://schemas.microsoft.com/office/drawing/2014/main" id="{F36E13F2-21C7-164A-9292-CB08E83BFD80}"/>
                </a:ext>
              </a:extLst>
            </p:cNvPr>
            <p:cNvSpPr>
              <a:spLocks noChangeArrowheads="1"/>
            </p:cNvSpPr>
            <p:nvPr/>
          </p:nvSpPr>
          <p:spPr bwMode="auto">
            <a:xfrm>
              <a:off x="3612" y="3191"/>
              <a:ext cx="512" cy="8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49" name="Rectangle 10">
              <a:extLst>
                <a:ext uri="{FF2B5EF4-FFF2-40B4-BE49-F238E27FC236}">
                  <a16:creationId xmlns:a16="http://schemas.microsoft.com/office/drawing/2014/main" id="{EF401147-BDC6-6B47-9DE3-F31E19816669}"/>
                </a:ext>
              </a:extLst>
            </p:cNvPr>
            <p:cNvSpPr>
              <a:spLocks noChangeArrowheads="1"/>
            </p:cNvSpPr>
            <p:nvPr/>
          </p:nvSpPr>
          <p:spPr bwMode="auto">
            <a:xfrm>
              <a:off x="4241" y="1683"/>
              <a:ext cx="512" cy="192"/>
            </a:xfrm>
            <a:prstGeom prst="rect">
              <a:avLst/>
            </a:prstGeom>
            <a:gradFill rotWithShape="0">
              <a:gsLst>
                <a:gs pos="0">
                  <a:schemeClr val="accent2"/>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0" name="Rectangle 16">
              <a:extLst>
                <a:ext uri="{FF2B5EF4-FFF2-40B4-BE49-F238E27FC236}">
                  <a16:creationId xmlns:a16="http://schemas.microsoft.com/office/drawing/2014/main" id="{78622585-E32E-9047-A60D-5A0D58DFAC2E}"/>
                </a:ext>
              </a:extLst>
            </p:cNvPr>
            <p:cNvSpPr>
              <a:spLocks noChangeArrowheads="1"/>
            </p:cNvSpPr>
            <p:nvPr/>
          </p:nvSpPr>
          <p:spPr bwMode="auto">
            <a:xfrm>
              <a:off x="4588" y="1682"/>
              <a:ext cx="512" cy="192"/>
            </a:xfrm>
            <a:prstGeom prst="rect">
              <a:avLst/>
            </a:prstGeom>
            <a:gradFill rotWithShape="0">
              <a:gsLst>
                <a:gs pos="0">
                  <a:srgbClr val="FF6600"/>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1" name="Rectangle 26">
              <a:extLst>
                <a:ext uri="{FF2B5EF4-FFF2-40B4-BE49-F238E27FC236}">
                  <a16:creationId xmlns:a16="http://schemas.microsoft.com/office/drawing/2014/main" id="{55BC1254-967C-7C4E-B52A-4D4A8184FFEE}"/>
                </a:ext>
              </a:extLst>
            </p:cNvPr>
            <p:cNvSpPr>
              <a:spLocks noChangeArrowheads="1"/>
            </p:cNvSpPr>
            <p:nvPr/>
          </p:nvSpPr>
          <p:spPr bwMode="auto">
            <a:xfrm>
              <a:off x="3612" y="1401"/>
              <a:ext cx="512" cy="192"/>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2" name="Rectangle 27">
              <a:extLst>
                <a:ext uri="{FF2B5EF4-FFF2-40B4-BE49-F238E27FC236}">
                  <a16:creationId xmlns:a16="http://schemas.microsoft.com/office/drawing/2014/main" id="{8C5A181E-7689-5245-84FB-0B86A359E8ED}"/>
                </a:ext>
              </a:extLst>
            </p:cNvPr>
            <p:cNvSpPr>
              <a:spLocks noChangeArrowheads="1"/>
            </p:cNvSpPr>
            <p:nvPr/>
          </p:nvSpPr>
          <p:spPr bwMode="auto">
            <a:xfrm>
              <a:off x="3612" y="1116"/>
              <a:ext cx="512" cy="192"/>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3" name="Rectangle 28">
              <a:extLst>
                <a:ext uri="{FF2B5EF4-FFF2-40B4-BE49-F238E27FC236}">
                  <a16:creationId xmlns:a16="http://schemas.microsoft.com/office/drawing/2014/main" id="{E1A8E6CA-2A92-E047-8318-4E870B90CBDA}"/>
                </a:ext>
              </a:extLst>
            </p:cNvPr>
            <p:cNvSpPr>
              <a:spLocks noChangeArrowheads="1"/>
            </p:cNvSpPr>
            <p:nvPr/>
          </p:nvSpPr>
          <p:spPr bwMode="auto">
            <a:xfrm>
              <a:off x="3612" y="2239"/>
              <a:ext cx="512" cy="19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4" name="Rectangle 29">
              <a:extLst>
                <a:ext uri="{FF2B5EF4-FFF2-40B4-BE49-F238E27FC236}">
                  <a16:creationId xmlns:a16="http://schemas.microsoft.com/office/drawing/2014/main" id="{F7210182-EBBC-D94A-A038-35095D483556}"/>
                </a:ext>
              </a:extLst>
            </p:cNvPr>
            <p:cNvSpPr>
              <a:spLocks noChangeArrowheads="1"/>
            </p:cNvSpPr>
            <p:nvPr/>
          </p:nvSpPr>
          <p:spPr bwMode="auto">
            <a:xfrm>
              <a:off x="3612" y="3330"/>
              <a:ext cx="512" cy="19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5" name="Rectangle 30">
              <a:extLst>
                <a:ext uri="{FF2B5EF4-FFF2-40B4-BE49-F238E27FC236}">
                  <a16:creationId xmlns:a16="http://schemas.microsoft.com/office/drawing/2014/main" id="{0FDD4E50-9A10-724E-872D-517CB844C882}"/>
                </a:ext>
              </a:extLst>
            </p:cNvPr>
            <p:cNvSpPr>
              <a:spLocks noChangeArrowheads="1"/>
            </p:cNvSpPr>
            <p:nvPr/>
          </p:nvSpPr>
          <p:spPr bwMode="auto">
            <a:xfrm>
              <a:off x="3612" y="2513"/>
              <a:ext cx="512" cy="19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6" name="Rectangle 31">
              <a:extLst>
                <a:ext uri="{FF2B5EF4-FFF2-40B4-BE49-F238E27FC236}">
                  <a16:creationId xmlns:a16="http://schemas.microsoft.com/office/drawing/2014/main" id="{BE20AD91-4C0E-7942-881D-87CD0B9F04C6}"/>
                </a:ext>
              </a:extLst>
            </p:cNvPr>
            <p:cNvSpPr>
              <a:spLocks noChangeArrowheads="1"/>
            </p:cNvSpPr>
            <p:nvPr/>
          </p:nvSpPr>
          <p:spPr bwMode="auto">
            <a:xfrm>
              <a:off x="4241" y="1396"/>
              <a:ext cx="512" cy="192"/>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7" name="Rectangle 32">
              <a:extLst>
                <a:ext uri="{FF2B5EF4-FFF2-40B4-BE49-F238E27FC236}">
                  <a16:creationId xmlns:a16="http://schemas.microsoft.com/office/drawing/2014/main" id="{C1510F88-5714-084A-ADFC-3D173259349C}"/>
                </a:ext>
              </a:extLst>
            </p:cNvPr>
            <p:cNvSpPr>
              <a:spLocks noChangeArrowheads="1"/>
            </p:cNvSpPr>
            <p:nvPr/>
          </p:nvSpPr>
          <p:spPr bwMode="auto">
            <a:xfrm>
              <a:off x="4241" y="2239"/>
              <a:ext cx="512" cy="1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8" name="Rectangle 33">
              <a:extLst>
                <a:ext uri="{FF2B5EF4-FFF2-40B4-BE49-F238E27FC236}">
                  <a16:creationId xmlns:a16="http://schemas.microsoft.com/office/drawing/2014/main" id="{7CBE629B-9F5E-344E-AD3D-04E9D4049861}"/>
                </a:ext>
              </a:extLst>
            </p:cNvPr>
            <p:cNvSpPr>
              <a:spLocks noChangeArrowheads="1"/>
            </p:cNvSpPr>
            <p:nvPr/>
          </p:nvSpPr>
          <p:spPr bwMode="auto">
            <a:xfrm>
              <a:off x="4241" y="2500"/>
              <a:ext cx="512" cy="19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59" name="Rectangle 34">
              <a:extLst>
                <a:ext uri="{FF2B5EF4-FFF2-40B4-BE49-F238E27FC236}">
                  <a16:creationId xmlns:a16="http://schemas.microsoft.com/office/drawing/2014/main" id="{4A06069F-E4E4-3343-812D-08C2ECF94C06}"/>
                </a:ext>
              </a:extLst>
            </p:cNvPr>
            <p:cNvSpPr>
              <a:spLocks noChangeArrowheads="1"/>
            </p:cNvSpPr>
            <p:nvPr/>
          </p:nvSpPr>
          <p:spPr bwMode="auto">
            <a:xfrm>
              <a:off x="4241" y="2797"/>
              <a:ext cx="512" cy="192"/>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69660" name="Rectangle 35">
              <a:extLst>
                <a:ext uri="{FF2B5EF4-FFF2-40B4-BE49-F238E27FC236}">
                  <a16:creationId xmlns:a16="http://schemas.microsoft.com/office/drawing/2014/main" id="{C4832441-5BC0-6249-AAE8-570237A027A4}"/>
                </a:ext>
              </a:extLst>
            </p:cNvPr>
            <p:cNvSpPr>
              <a:spLocks noChangeArrowheads="1"/>
            </p:cNvSpPr>
            <p:nvPr/>
          </p:nvSpPr>
          <p:spPr bwMode="auto">
            <a:xfrm>
              <a:off x="4241" y="1954"/>
              <a:ext cx="512" cy="191"/>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sp>
        <p:nvSpPr>
          <p:cNvPr id="69636" name="Rectangle 37">
            <a:extLst>
              <a:ext uri="{FF2B5EF4-FFF2-40B4-BE49-F238E27FC236}">
                <a16:creationId xmlns:a16="http://schemas.microsoft.com/office/drawing/2014/main" id="{0CAAF1B6-8DFB-714E-BE8D-B377F4E65F88}"/>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6" descr="Structure: 2KB">
            <a:extLst>
              <a:ext uri="{FF2B5EF4-FFF2-40B4-BE49-F238E27FC236}">
                <a16:creationId xmlns:a16="http://schemas.microsoft.com/office/drawing/2014/main" id="{2F188E68-D814-C642-8CE8-3EE027E98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3228975"/>
            <a:ext cx="339248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a:extLst>
              <a:ext uri="{FF2B5EF4-FFF2-40B4-BE49-F238E27FC236}">
                <a16:creationId xmlns:a16="http://schemas.microsoft.com/office/drawing/2014/main" id="{B6FA0499-2C3B-174C-B794-BDB9E40984B1}"/>
              </a:ext>
            </a:extLst>
          </p:cNvPr>
          <p:cNvSpPr>
            <a:spLocks noGrp="1" noChangeArrowheads="1"/>
          </p:cNvSpPr>
          <p:nvPr>
            <p:ph type="title"/>
          </p:nvPr>
        </p:nvSpPr>
        <p:spPr>
          <a:xfrm>
            <a:off x="1168400" y="119063"/>
            <a:ext cx="6908800" cy="1143000"/>
          </a:xfrm>
        </p:spPr>
        <p:txBody>
          <a:bodyPr/>
          <a:lstStyle/>
          <a:p>
            <a:r>
              <a:rPr lang="en-US" altLang="en-US">
                <a:ea typeface="ＭＳ Ｐゴシック" panose="020B0600070205080204" pitchFamily="34" charset="-128"/>
              </a:rPr>
              <a:t>DNA Probes</a:t>
            </a:r>
          </a:p>
        </p:txBody>
      </p:sp>
      <p:sp>
        <p:nvSpPr>
          <p:cNvPr id="71683" name="Rectangle 3">
            <a:extLst>
              <a:ext uri="{FF2B5EF4-FFF2-40B4-BE49-F238E27FC236}">
                <a16:creationId xmlns:a16="http://schemas.microsoft.com/office/drawing/2014/main" id="{6392E39A-B3C3-5B4D-A630-0E412DF4B34D}"/>
              </a:ext>
            </a:extLst>
          </p:cNvPr>
          <p:cNvSpPr>
            <a:spLocks noGrp="1" noChangeArrowheads="1"/>
          </p:cNvSpPr>
          <p:nvPr>
            <p:ph type="body" idx="1"/>
          </p:nvPr>
        </p:nvSpPr>
        <p:spPr>
          <a:xfrm>
            <a:off x="349250" y="1171575"/>
            <a:ext cx="8215313" cy="4114800"/>
          </a:xfrm>
        </p:spPr>
        <p:txBody>
          <a:bodyPr/>
          <a:lstStyle/>
          <a:p>
            <a:r>
              <a:rPr lang="en-US" altLang="en-US">
                <a:ea typeface="ＭＳ Ｐゴシック" panose="020B0600070205080204" pitchFamily="34" charset="-128"/>
              </a:rPr>
              <a:t>AO</a:t>
            </a:r>
          </a:p>
          <a:p>
            <a:pPr lvl="1"/>
            <a:r>
              <a:rPr lang="en-US" altLang="en-US">
                <a:solidFill>
                  <a:schemeClr val="hlink"/>
                </a:solidFill>
                <a:ea typeface="ＭＳ Ｐゴシック" panose="020B0600070205080204" pitchFamily="34" charset="-128"/>
              </a:rPr>
              <a:t>Metachromatic</a:t>
            </a:r>
            <a:r>
              <a:rPr lang="en-US" altLang="en-US">
                <a:ea typeface="ＭＳ Ｐゴシック" panose="020B0600070205080204" pitchFamily="34" charset="-128"/>
              </a:rPr>
              <a:t> dye</a:t>
            </a:r>
          </a:p>
          <a:p>
            <a:pPr lvl="2"/>
            <a:r>
              <a:rPr lang="en-US" altLang="en-US">
                <a:ea typeface="ＭＳ Ｐゴシック" panose="020B0600070205080204" pitchFamily="34" charset="-128"/>
              </a:rPr>
              <a:t>concentration dependent emission</a:t>
            </a:r>
          </a:p>
          <a:p>
            <a:pPr lvl="2"/>
            <a:r>
              <a:rPr lang="en-US" altLang="en-US">
                <a:ea typeface="ＭＳ Ｐゴシック" panose="020B0600070205080204" pitchFamily="34" charset="-128"/>
              </a:rPr>
              <a:t>double stranded NA - Green</a:t>
            </a:r>
          </a:p>
          <a:p>
            <a:pPr lvl="2"/>
            <a:r>
              <a:rPr lang="en-US" altLang="en-US">
                <a:ea typeface="ＭＳ Ｐゴシック" panose="020B0600070205080204" pitchFamily="34" charset="-128"/>
              </a:rPr>
              <a:t>single stranded NA - Red</a:t>
            </a:r>
          </a:p>
          <a:p>
            <a:r>
              <a:rPr lang="en-US" altLang="en-US">
                <a:ea typeface="ＭＳ Ｐゴシック" panose="020B0600070205080204" pitchFamily="34" charset="-128"/>
              </a:rPr>
              <a:t>AT/GC binding dyes</a:t>
            </a:r>
          </a:p>
          <a:p>
            <a:pPr lvl="1"/>
            <a:r>
              <a:rPr lang="en-US" altLang="en-US" u="sng">
                <a:ea typeface="ＭＳ Ｐゴシック" panose="020B0600070205080204" pitchFamily="34" charset="-128"/>
              </a:rPr>
              <a:t>AT rich</a:t>
            </a:r>
            <a:r>
              <a:rPr lang="en-US" altLang="en-US">
                <a:ea typeface="ＭＳ Ｐゴシック" panose="020B0600070205080204" pitchFamily="34" charset="-128"/>
              </a:rPr>
              <a:t>: DAPI, Hoechst, quinacrine</a:t>
            </a:r>
          </a:p>
          <a:p>
            <a:pPr lvl="1"/>
            <a:r>
              <a:rPr lang="en-US" altLang="en-US" u="sng">
                <a:ea typeface="ＭＳ Ｐゴシック" panose="020B0600070205080204" pitchFamily="34" charset="-128"/>
              </a:rPr>
              <a:t>GC rich</a:t>
            </a:r>
            <a:r>
              <a:rPr lang="en-US" altLang="en-US">
                <a:ea typeface="ＭＳ Ｐゴシック" panose="020B0600070205080204" pitchFamily="34" charset="-128"/>
              </a:rPr>
              <a:t>: antibiotics bleomycin, chromamycin A</a:t>
            </a:r>
            <a:r>
              <a:rPr lang="en-US" altLang="en-US" baseline="-25000">
                <a:ea typeface="ＭＳ Ｐゴシック" panose="020B0600070205080204" pitchFamily="34" charset="-128"/>
              </a:rPr>
              <a:t>3</a:t>
            </a:r>
            <a:r>
              <a:rPr lang="en-US" altLang="en-US">
                <a:ea typeface="ＭＳ Ｐゴシック" panose="020B0600070205080204" pitchFamily="34" charset="-128"/>
              </a:rPr>
              <a:t>,    	mithramycin, olivomycin, rhodamine 800</a:t>
            </a:r>
          </a:p>
        </p:txBody>
      </p:sp>
      <p:pic>
        <p:nvPicPr>
          <p:cNvPr id="71684" name="Picture 5" descr="Spectra: 15KB">
            <a:extLst>
              <a:ext uri="{FF2B5EF4-FFF2-40B4-BE49-F238E27FC236}">
                <a16:creationId xmlns:a16="http://schemas.microsoft.com/office/drawing/2014/main" id="{D6F9969C-3953-5E49-89CF-D9AC4656D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34" t="5223" r="13867" b="6676"/>
          <a:stretch>
            <a:fillRect/>
          </a:stretch>
        </p:blipFill>
        <p:spPr bwMode="auto">
          <a:xfrm>
            <a:off x="6302375" y="1122363"/>
            <a:ext cx="25527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2">
            <a:extLst>
              <a:ext uri="{FF2B5EF4-FFF2-40B4-BE49-F238E27FC236}">
                <a16:creationId xmlns:a16="http://schemas.microsoft.com/office/drawing/2014/main" id="{4EA91C75-FBAE-6641-8A67-55EFCB385C30}"/>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6">
            <a:extLst>
              <a:ext uri="{FF2B5EF4-FFF2-40B4-BE49-F238E27FC236}">
                <a16:creationId xmlns:a16="http://schemas.microsoft.com/office/drawing/2014/main" id="{A851DD62-3707-A442-9E6B-C4DB2E2AEAC1}"/>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73730" name="Rectangle 2">
            <a:extLst>
              <a:ext uri="{FF2B5EF4-FFF2-40B4-BE49-F238E27FC236}">
                <a16:creationId xmlns:a16="http://schemas.microsoft.com/office/drawing/2014/main" id="{0D8D2995-8054-B640-8E06-FE120E191A5A}"/>
              </a:ext>
            </a:extLst>
          </p:cNvPr>
          <p:cNvSpPr>
            <a:spLocks noGrp="1" noChangeArrowheads="1"/>
          </p:cNvSpPr>
          <p:nvPr>
            <p:ph type="title"/>
          </p:nvPr>
        </p:nvSpPr>
        <p:spPr>
          <a:xfrm>
            <a:off x="638175" y="0"/>
            <a:ext cx="6908800" cy="1143000"/>
          </a:xfrm>
        </p:spPr>
        <p:txBody>
          <a:bodyPr/>
          <a:lstStyle/>
          <a:p>
            <a:r>
              <a:rPr lang="en-US" altLang="en-US">
                <a:ea typeface="ＭＳ Ｐゴシック" panose="020B0600070205080204" pitchFamily="34" charset="-128"/>
              </a:rPr>
              <a:t>Probes for Ions</a:t>
            </a:r>
          </a:p>
        </p:txBody>
      </p:sp>
      <p:sp>
        <p:nvSpPr>
          <p:cNvPr id="73731" name="Rectangle 3">
            <a:extLst>
              <a:ext uri="{FF2B5EF4-FFF2-40B4-BE49-F238E27FC236}">
                <a16:creationId xmlns:a16="http://schemas.microsoft.com/office/drawing/2014/main" id="{A182945D-5502-9848-8C5A-44978AC75F69}"/>
              </a:ext>
            </a:extLst>
          </p:cNvPr>
          <p:cNvSpPr>
            <a:spLocks noGrp="1" noChangeArrowheads="1"/>
          </p:cNvSpPr>
          <p:nvPr>
            <p:ph type="body" idx="1"/>
          </p:nvPr>
        </p:nvSpPr>
        <p:spPr>
          <a:xfrm>
            <a:off x="395288" y="1939925"/>
            <a:ext cx="8148637" cy="2073275"/>
          </a:xfrm>
          <a:ln w="28575">
            <a:solidFill>
              <a:schemeClr val="bg2"/>
            </a:solidFill>
            <a:miter lim="800000"/>
            <a:headEnd/>
            <a:tailEnd/>
          </a:ln>
        </p:spPr>
        <p:txBody>
          <a:bodyPr/>
          <a:lstStyle/>
          <a:p>
            <a:r>
              <a:rPr lang="en-US" altLang="en-US" sz="2400">
                <a:ea typeface="ＭＳ Ｐゴシック" panose="020B0600070205080204" pitchFamily="34" charset="-128"/>
              </a:rPr>
              <a:t>INDO-1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350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405/480</a:t>
            </a:r>
          </a:p>
          <a:p>
            <a:r>
              <a:rPr lang="en-US" altLang="en-US" sz="2400">
                <a:ea typeface="ＭＳ Ｐゴシック" panose="020B0600070205080204" pitchFamily="34" charset="-128"/>
              </a:rPr>
              <a:t>QUIN-2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350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490</a:t>
            </a:r>
          </a:p>
          <a:p>
            <a:r>
              <a:rPr lang="en-US" altLang="en-US" sz="2400">
                <a:ea typeface="ＭＳ Ｐゴシック" panose="020B0600070205080204" pitchFamily="34" charset="-128"/>
              </a:rPr>
              <a:t>Fluo-3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488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525	</a:t>
            </a:r>
          </a:p>
          <a:p>
            <a:r>
              <a:rPr lang="en-US" altLang="en-US" sz="2400">
                <a:ea typeface="ＭＳ Ｐゴシック" panose="020B0600070205080204" pitchFamily="34" charset="-128"/>
              </a:rPr>
              <a:t>Fura -2		E</a:t>
            </a:r>
            <a:r>
              <a:rPr lang="en-US" altLang="en-US" sz="2400" baseline="-25000">
                <a:ea typeface="ＭＳ Ｐゴシック" panose="020B0600070205080204" pitchFamily="34" charset="-128"/>
              </a:rPr>
              <a:t>x</a:t>
            </a:r>
            <a:r>
              <a:rPr lang="en-US" altLang="en-US" sz="2400">
                <a:ea typeface="ＭＳ Ｐゴシック" panose="020B0600070205080204" pitchFamily="34" charset="-128"/>
              </a:rPr>
              <a:t>330/360		E</a:t>
            </a:r>
            <a:r>
              <a:rPr lang="en-US" altLang="en-US" sz="2400" baseline="-25000">
                <a:ea typeface="ＭＳ Ｐゴシック" panose="020B0600070205080204" pitchFamily="34" charset="-128"/>
              </a:rPr>
              <a:t>m</a:t>
            </a:r>
            <a:r>
              <a:rPr lang="en-US" altLang="en-US" sz="2400">
                <a:ea typeface="ＭＳ Ｐゴシック" panose="020B0600070205080204" pitchFamily="34" charset="-128"/>
              </a:rPr>
              <a:t>510</a:t>
            </a:r>
          </a:p>
        </p:txBody>
      </p:sp>
      <p:grpSp>
        <p:nvGrpSpPr>
          <p:cNvPr id="73732" name="Group 15">
            <a:extLst>
              <a:ext uri="{FF2B5EF4-FFF2-40B4-BE49-F238E27FC236}">
                <a16:creationId xmlns:a16="http://schemas.microsoft.com/office/drawing/2014/main" id="{3BF42FA4-D735-9E44-8391-4DC1AD3D7260}"/>
              </a:ext>
            </a:extLst>
          </p:cNvPr>
          <p:cNvGrpSpPr>
            <a:grpSpLocks/>
          </p:cNvGrpSpPr>
          <p:nvPr/>
        </p:nvGrpSpPr>
        <p:grpSpPr bwMode="auto">
          <a:xfrm>
            <a:off x="7493000" y="2066925"/>
            <a:ext cx="604838" cy="1571625"/>
            <a:chOff x="4964" y="1341"/>
            <a:chExt cx="535" cy="1252"/>
          </a:xfrm>
        </p:grpSpPr>
        <p:sp>
          <p:nvSpPr>
            <p:cNvPr id="73743" name="Rectangle 4">
              <a:extLst>
                <a:ext uri="{FF2B5EF4-FFF2-40B4-BE49-F238E27FC236}">
                  <a16:creationId xmlns:a16="http://schemas.microsoft.com/office/drawing/2014/main" id="{8EF74445-937C-BB4F-A035-AC40FC02F243}"/>
                </a:ext>
              </a:extLst>
            </p:cNvPr>
            <p:cNvSpPr>
              <a:spLocks noChangeArrowheads="1"/>
            </p:cNvSpPr>
            <p:nvPr/>
          </p:nvSpPr>
          <p:spPr bwMode="auto">
            <a:xfrm>
              <a:off x="4986" y="2056"/>
              <a:ext cx="511" cy="191"/>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4" name="Rectangle 5">
              <a:extLst>
                <a:ext uri="{FF2B5EF4-FFF2-40B4-BE49-F238E27FC236}">
                  <a16:creationId xmlns:a16="http://schemas.microsoft.com/office/drawing/2014/main" id="{D350C315-4871-944C-8C35-CB2F5DC67D80}"/>
                </a:ext>
              </a:extLst>
            </p:cNvPr>
            <p:cNvSpPr>
              <a:spLocks noChangeArrowheads="1"/>
            </p:cNvSpPr>
            <p:nvPr/>
          </p:nvSpPr>
          <p:spPr bwMode="auto">
            <a:xfrm>
              <a:off x="4986" y="2401"/>
              <a:ext cx="513" cy="192"/>
            </a:xfrm>
            <a:prstGeom prst="rect">
              <a:avLst/>
            </a:prstGeom>
            <a:solidFill>
              <a:srgbClr val="2ADC8B"/>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5" name="Rectangle 6">
              <a:extLst>
                <a:ext uri="{FF2B5EF4-FFF2-40B4-BE49-F238E27FC236}">
                  <a16:creationId xmlns:a16="http://schemas.microsoft.com/office/drawing/2014/main" id="{FBC23CE0-12DB-BE46-A53F-FDCE5A28C541}"/>
                </a:ext>
              </a:extLst>
            </p:cNvPr>
            <p:cNvSpPr>
              <a:spLocks noChangeArrowheads="1"/>
            </p:cNvSpPr>
            <p:nvPr/>
          </p:nvSpPr>
          <p:spPr bwMode="auto">
            <a:xfrm>
              <a:off x="4979" y="1712"/>
              <a:ext cx="511" cy="191"/>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6" name="Rectangle 7">
              <a:extLst>
                <a:ext uri="{FF2B5EF4-FFF2-40B4-BE49-F238E27FC236}">
                  <a16:creationId xmlns:a16="http://schemas.microsoft.com/office/drawing/2014/main" id="{EF3958EF-4B28-E444-9B8F-4316352B7890}"/>
                </a:ext>
              </a:extLst>
            </p:cNvPr>
            <p:cNvSpPr>
              <a:spLocks noChangeArrowheads="1"/>
            </p:cNvSpPr>
            <p:nvPr/>
          </p:nvSpPr>
          <p:spPr bwMode="auto">
            <a:xfrm>
              <a:off x="4972" y="1341"/>
              <a:ext cx="511" cy="1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7" name="Rectangle 8">
              <a:extLst>
                <a:ext uri="{FF2B5EF4-FFF2-40B4-BE49-F238E27FC236}">
                  <a16:creationId xmlns:a16="http://schemas.microsoft.com/office/drawing/2014/main" id="{495B91B1-840E-104E-9C5E-870EF6E35E26}"/>
                </a:ext>
              </a:extLst>
            </p:cNvPr>
            <p:cNvSpPr>
              <a:spLocks noChangeArrowheads="1"/>
            </p:cNvSpPr>
            <p:nvPr/>
          </p:nvSpPr>
          <p:spPr bwMode="auto">
            <a:xfrm>
              <a:off x="4964" y="1342"/>
              <a:ext cx="256" cy="192"/>
            </a:xfrm>
            <a:prstGeom prst="rect">
              <a:avLst/>
            </a:prstGeom>
            <a:solidFill>
              <a:srgbClr val="99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73733" name="Group 16">
            <a:extLst>
              <a:ext uri="{FF2B5EF4-FFF2-40B4-BE49-F238E27FC236}">
                <a16:creationId xmlns:a16="http://schemas.microsoft.com/office/drawing/2014/main" id="{9AB0C70D-F903-C74F-B44D-5EABBB7D1CB5}"/>
              </a:ext>
            </a:extLst>
          </p:cNvPr>
          <p:cNvGrpSpPr>
            <a:grpSpLocks/>
          </p:cNvGrpSpPr>
          <p:nvPr/>
        </p:nvGrpSpPr>
        <p:grpSpPr bwMode="auto">
          <a:xfrm>
            <a:off x="4610100" y="2084388"/>
            <a:ext cx="788988" cy="1527175"/>
            <a:chOff x="2955" y="1358"/>
            <a:chExt cx="716" cy="1283"/>
          </a:xfrm>
        </p:grpSpPr>
        <p:sp>
          <p:nvSpPr>
            <p:cNvPr id="73738" name="Rectangle 9">
              <a:extLst>
                <a:ext uri="{FF2B5EF4-FFF2-40B4-BE49-F238E27FC236}">
                  <a16:creationId xmlns:a16="http://schemas.microsoft.com/office/drawing/2014/main" id="{05CB05F5-17DB-4D46-9C17-D199A46B6A0E}"/>
                </a:ext>
              </a:extLst>
            </p:cNvPr>
            <p:cNvSpPr>
              <a:spLocks noChangeArrowheads="1"/>
            </p:cNvSpPr>
            <p:nvPr/>
          </p:nvSpPr>
          <p:spPr bwMode="auto">
            <a:xfrm>
              <a:off x="3160" y="2448"/>
              <a:ext cx="511" cy="192"/>
            </a:xfrm>
            <a:prstGeom prst="rect">
              <a:avLst/>
            </a:prstGeom>
            <a:solidFill>
              <a:srgbClr val="9900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39" name="Rectangle 10">
              <a:extLst>
                <a:ext uri="{FF2B5EF4-FFF2-40B4-BE49-F238E27FC236}">
                  <a16:creationId xmlns:a16="http://schemas.microsoft.com/office/drawing/2014/main" id="{0948F7E9-6ACC-5549-8B14-5354A55E5653}"/>
                </a:ext>
              </a:extLst>
            </p:cNvPr>
            <p:cNvSpPr>
              <a:spLocks noChangeArrowheads="1"/>
            </p:cNvSpPr>
            <p:nvPr/>
          </p:nvSpPr>
          <p:spPr bwMode="auto">
            <a:xfrm>
              <a:off x="3152" y="2449"/>
              <a:ext cx="255" cy="19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0" name="Rectangle 11">
              <a:extLst>
                <a:ext uri="{FF2B5EF4-FFF2-40B4-BE49-F238E27FC236}">
                  <a16:creationId xmlns:a16="http://schemas.microsoft.com/office/drawing/2014/main" id="{16272DAA-9A4A-1F45-9BE9-FDDA45EDD68F}"/>
                </a:ext>
              </a:extLst>
            </p:cNvPr>
            <p:cNvSpPr>
              <a:spLocks noChangeArrowheads="1"/>
            </p:cNvSpPr>
            <p:nvPr/>
          </p:nvSpPr>
          <p:spPr bwMode="auto">
            <a:xfrm>
              <a:off x="2959" y="2086"/>
              <a:ext cx="513" cy="192"/>
            </a:xfrm>
            <a:prstGeom prst="rect">
              <a:avLst/>
            </a:prstGeom>
            <a:solidFill>
              <a:schemeClr val="accent1"/>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1" name="Rectangle 12">
              <a:extLst>
                <a:ext uri="{FF2B5EF4-FFF2-40B4-BE49-F238E27FC236}">
                  <a16:creationId xmlns:a16="http://schemas.microsoft.com/office/drawing/2014/main" id="{310F72C8-5C11-A448-B6A6-1AE2B8E1D58D}"/>
                </a:ext>
              </a:extLst>
            </p:cNvPr>
            <p:cNvSpPr>
              <a:spLocks noChangeArrowheads="1"/>
            </p:cNvSpPr>
            <p:nvPr/>
          </p:nvSpPr>
          <p:spPr bwMode="auto">
            <a:xfrm>
              <a:off x="2956" y="1714"/>
              <a:ext cx="513" cy="192"/>
            </a:xfrm>
            <a:prstGeom prst="rect">
              <a:avLst/>
            </a:prstGeom>
            <a:solidFill>
              <a:srgbClr val="9900CC"/>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3742" name="Rectangle 13">
              <a:extLst>
                <a:ext uri="{FF2B5EF4-FFF2-40B4-BE49-F238E27FC236}">
                  <a16:creationId xmlns:a16="http://schemas.microsoft.com/office/drawing/2014/main" id="{D6D8FC57-4077-9640-841C-BC4987B3DF2E}"/>
                </a:ext>
              </a:extLst>
            </p:cNvPr>
            <p:cNvSpPr>
              <a:spLocks noChangeArrowheads="1"/>
            </p:cNvSpPr>
            <p:nvPr/>
          </p:nvSpPr>
          <p:spPr bwMode="auto">
            <a:xfrm>
              <a:off x="2955" y="1358"/>
              <a:ext cx="511" cy="192"/>
            </a:xfrm>
            <a:prstGeom prst="rect">
              <a:avLst/>
            </a:prstGeom>
            <a:solidFill>
              <a:srgbClr val="9900CC"/>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sp>
        <p:nvSpPr>
          <p:cNvPr id="73734" name="Text Box 17">
            <a:extLst>
              <a:ext uri="{FF2B5EF4-FFF2-40B4-BE49-F238E27FC236}">
                <a16:creationId xmlns:a16="http://schemas.microsoft.com/office/drawing/2014/main" id="{B78451EC-C35E-8341-AF54-ECCF3B86D4ED}"/>
              </a:ext>
            </a:extLst>
          </p:cNvPr>
          <p:cNvSpPr txBox="1">
            <a:spLocks noChangeArrowheads="1"/>
          </p:cNvSpPr>
          <p:nvPr/>
        </p:nvSpPr>
        <p:spPr bwMode="auto">
          <a:xfrm>
            <a:off x="0" y="4351338"/>
            <a:ext cx="88550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a:t>INDO-1:</a:t>
            </a:r>
            <a:r>
              <a:rPr lang="en-US" altLang="en-US" sz="1800"/>
              <a:t> 1H-Indole-6-carboxylic acid, 2-[4-[bis[2-[(acetyloxy)methoxy]-2- oxoethyl]amino]-3-[2-[2-[bis[2- [(acetyloxy)methoxy]-2-oxoetyl]amino]-5- methylphenoxy]ethoxy]phenyl]-, (acetyloxy)methyl ester    [</a:t>
            </a:r>
            <a:r>
              <a:rPr lang="en-US" altLang="en-US" sz="2400"/>
              <a:t>C</a:t>
            </a:r>
            <a:r>
              <a:rPr lang="en-US" altLang="en-US" sz="2400" baseline="-25000"/>
              <a:t>47</a:t>
            </a:r>
            <a:r>
              <a:rPr lang="en-US" altLang="en-US" sz="2400"/>
              <a:t>H</a:t>
            </a:r>
            <a:r>
              <a:rPr lang="en-US" altLang="en-US" sz="2400" baseline="-25000"/>
              <a:t>51</a:t>
            </a:r>
            <a:r>
              <a:rPr lang="en-US" altLang="en-US" sz="2400"/>
              <a:t>N</a:t>
            </a:r>
            <a:r>
              <a:rPr lang="en-US" altLang="en-US" sz="2400" baseline="-25000"/>
              <a:t>3</a:t>
            </a:r>
            <a:r>
              <a:rPr lang="en-US" altLang="en-US" sz="2400"/>
              <a:t>O</a:t>
            </a:r>
            <a:r>
              <a:rPr lang="en-US" altLang="en-US" sz="2400" baseline="-25000"/>
              <a:t>22</a:t>
            </a:r>
            <a:r>
              <a:rPr lang="en-US" altLang="en-US" sz="2400"/>
              <a:t> ]  </a:t>
            </a:r>
            <a:r>
              <a:rPr lang="en-US" altLang="en-US" sz="1800">
                <a:solidFill>
                  <a:schemeClr val="hlink"/>
                </a:solidFill>
              </a:rPr>
              <a:t>(just in case you want to know….!!)</a:t>
            </a:r>
          </a:p>
        </p:txBody>
      </p:sp>
      <p:pic>
        <p:nvPicPr>
          <p:cNvPr id="73735" name="Picture 3" descr="Spectra: 21KB">
            <a:extLst>
              <a:ext uri="{FF2B5EF4-FFF2-40B4-BE49-F238E27FC236}">
                <a16:creationId xmlns:a16="http://schemas.microsoft.com/office/drawing/2014/main" id="{DD440F24-6365-0D46-974A-C37B340B7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88" y="322263"/>
            <a:ext cx="205263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 Box 4">
            <a:extLst>
              <a:ext uri="{FF2B5EF4-FFF2-40B4-BE49-F238E27FC236}">
                <a16:creationId xmlns:a16="http://schemas.microsoft.com/office/drawing/2014/main" id="{02A76161-5725-4C46-8608-BD683F1FCE25}"/>
              </a:ext>
            </a:extLst>
          </p:cNvPr>
          <p:cNvSpPr txBox="1">
            <a:spLocks noChangeArrowheads="1"/>
          </p:cNvSpPr>
          <p:nvPr/>
        </p:nvSpPr>
        <p:spPr bwMode="auto">
          <a:xfrm>
            <a:off x="7467600" y="25400"/>
            <a:ext cx="996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Indo-1</a:t>
            </a:r>
          </a:p>
        </p:txBody>
      </p:sp>
      <p:sp>
        <p:nvSpPr>
          <p:cNvPr id="73737" name="Text Box 5">
            <a:extLst>
              <a:ext uri="{FF2B5EF4-FFF2-40B4-BE49-F238E27FC236}">
                <a16:creationId xmlns:a16="http://schemas.microsoft.com/office/drawing/2014/main" id="{409D7691-6015-E445-B55D-EC6A2747BC96}"/>
              </a:ext>
            </a:extLst>
          </p:cNvPr>
          <p:cNvSpPr txBox="1">
            <a:spLocks noChangeArrowheads="1"/>
          </p:cNvSpPr>
          <p:nvPr/>
        </p:nvSpPr>
        <p:spPr bwMode="auto">
          <a:xfrm>
            <a:off x="0" y="5494338"/>
            <a:ext cx="9144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b="1"/>
              <a:t>FLUO-3:</a:t>
            </a:r>
            <a:r>
              <a:rPr lang="en-US" altLang="en-US" sz="1800"/>
              <a:t> Glycine, N-[4-[6-[(acetyloxy)methoxy]-2,7- dichloro-3-oxo-3H-xanthen-9-yl]-2-[2-[2- [bis[2-[(acetyloxy)methoxy]-2- oxyethyl]amino]-5- methylphenoxy]ethoxy]phenyl]-N-[2- [(acetyloxy)methoxy]-2-oxyethyl]-, (acetyloxy)methyl ester </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5" descr="Structure: 4KB">
            <a:extLst>
              <a:ext uri="{FF2B5EF4-FFF2-40B4-BE49-F238E27FC236}">
                <a16:creationId xmlns:a16="http://schemas.microsoft.com/office/drawing/2014/main" id="{C8B2111E-A248-E84D-919D-F46731CA4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478338"/>
            <a:ext cx="40798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23" descr="Structure: 3KB">
            <a:extLst>
              <a:ext uri="{FF2B5EF4-FFF2-40B4-BE49-F238E27FC236}">
                <a16:creationId xmlns:a16="http://schemas.microsoft.com/office/drawing/2014/main" id="{316E0D7B-436B-9D4E-B1E8-23181608A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4511675"/>
            <a:ext cx="25622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a:extLst>
              <a:ext uri="{FF2B5EF4-FFF2-40B4-BE49-F238E27FC236}">
                <a16:creationId xmlns:a16="http://schemas.microsoft.com/office/drawing/2014/main" id="{B197372E-31C4-104D-8DB4-6C06D002F1F1}"/>
              </a:ext>
            </a:extLst>
          </p:cNvPr>
          <p:cNvSpPr>
            <a:spLocks noGrp="1" noChangeArrowheads="1"/>
          </p:cNvSpPr>
          <p:nvPr>
            <p:ph type="title"/>
          </p:nvPr>
        </p:nvSpPr>
        <p:spPr>
          <a:xfrm>
            <a:off x="1071563" y="182563"/>
            <a:ext cx="6908800" cy="669925"/>
          </a:xfrm>
        </p:spPr>
        <p:txBody>
          <a:bodyPr/>
          <a:lstStyle/>
          <a:p>
            <a:r>
              <a:rPr lang="en-US" altLang="en-US" sz="3600">
                <a:ea typeface="ＭＳ Ｐゴシック" panose="020B0600070205080204" pitchFamily="34" charset="-128"/>
              </a:rPr>
              <a:t>pH Sensitive Indicators</a:t>
            </a:r>
          </a:p>
        </p:txBody>
      </p:sp>
      <p:sp>
        <p:nvSpPr>
          <p:cNvPr id="75780" name="Rectangle 3">
            <a:extLst>
              <a:ext uri="{FF2B5EF4-FFF2-40B4-BE49-F238E27FC236}">
                <a16:creationId xmlns:a16="http://schemas.microsoft.com/office/drawing/2014/main" id="{76B4B177-17C7-AC4E-ABD8-978D86DFA3E4}"/>
              </a:ext>
            </a:extLst>
          </p:cNvPr>
          <p:cNvSpPr>
            <a:spLocks noGrp="1" noChangeArrowheads="1"/>
          </p:cNvSpPr>
          <p:nvPr>
            <p:ph type="body" idx="1"/>
          </p:nvPr>
        </p:nvSpPr>
        <p:spPr>
          <a:xfrm>
            <a:off x="1254125" y="1778000"/>
            <a:ext cx="7177088" cy="2112963"/>
          </a:xfrm>
          <a:ln w="28575">
            <a:solidFill>
              <a:schemeClr val="bg2"/>
            </a:solidFill>
            <a:miter lim="800000"/>
            <a:headEnd/>
            <a:tailEnd/>
          </a:ln>
        </p:spPr>
        <p:txBody>
          <a:bodyPr/>
          <a:lstStyle/>
          <a:p>
            <a:r>
              <a:rPr lang="en-US" altLang="en-US" sz="2400">
                <a:ea typeface="ＭＳ Ｐゴシック" panose="020B0600070205080204" pitchFamily="34" charset="-128"/>
              </a:rPr>
              <a:t>SNARF-1		488			575</a:t>
            </a:r>
          </a:p>
          <a:p>
            <a:pPr>
              <a:buFontTx/>
              <a:buNone/>
            </a:pPr>
            <a:endParaRPr lang="en-US" altLang="en-US" sz="2400">
              <a:ea typeface="ＭＳ Ｐゴシック" panose="020B0600070205080204" pitchFamily="34" charset="-128"/>
            </a:endParaRPr>
          </a:p>
          <a:p>
            <a:r>
              <a:rPr lang="en-US" altLang="en-US" sz="2400">
                <a:ea typeface="ＭＳ Ｐゴシック" panose="020B0600070205080204" pitchFamily="34" charset="-128"/>
              </a:rPr>
              <a:t>BCECF		488			525/620</a:t>
            </a:r>
          </a:p>
          <a:p>
            <a:pPr>
              <a:buFontTx/>
              <a:buNone/>
            </a:pPr>
            <a:r>
              <a:rPr lang="en-US" altLang="en-US" sz="2400">
                <a:ea typeface="ＭＳ Ｐゴシック" panose="020B0600070205080204" pitchFamily="34" charset="-128"/>
              </a:rPr>
              <a:t>				440/488		525</a:t>
            </a:r>
          </a:p>
          <a:p>
            <a:pPr>
              <a:buFontTx/>
              <a:buNone/>
            </a:pPr>
            <a:endParaRPr lang="en-US" altLang="en-US" sz="2400">
              <a:ea typeface="ＭＳ Ｐゴシック" panose="020B0600070205080204" pitchFamily="34" charset="-128"/>
            </a:endParaRPr>
          </a:p>
        </p:txBody>
      </p:sp>
      <p:sp>
        <p:nvSpPr>
          <p:cNvPr id="75781" name="Rectangle 5">
            <a:extLst>
              <a:ext uri="{FF2B5EF4-FFF2-40B4-BE49-F238E27FC236}">
                <a16:creationId xmlns:a16="http://schemas.microsoft.com/office/drawing/2014/main" id="{ECA59442-C7BA-EA45-9D59-2B6DA192D0C2}"/>
              </a:ext>
            </a:extLst>
          </p:cNvPr>
          <p:cNvSpPr>
            <a:spLocks noChangeArrowheads="1"/>
          </p:cNvSpPr>
          <p:nvPr/>
        </p:nvSpPr>
        <p:spPr bwMode="auto">
          <a:xfrm>
            <a:off x="1944688" y="974725"/>
            <a:ext cx="55657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Probe		Excitation	        Emission</a:t>
            </a:r>
          </a:p>
        </p:txBody>
      </p:sp>
      <p:sp>
        <p:nvSpPr>
          <p:cNvPr id="75782" name="Line 6">
            <a:extLst>
              <a:ext uri="{FF2B5EF4-FFF2-40B4-BE49-F238E27FC236}">
                <a16:creationId xmlns:a16="http://schemas.microsoft.com/office/drawing/2014/main" id="{E256CAAC-BD2A-3744-B658-62BC3D6CEBAF}"/>
              </a:ext>
            </a:extLst>
          </p:cNvPr>
          <p:cNvSpPr>
            <a:spLocks noChangeShapeType="1"/>
          </p:cNvSpPr>
          <p:nvPr/>
        </p:nvSpPr>
        <p:spPr bwMode="auto">
          <a:xfrm flipV="1">
            <a:off x="1935163" y="1435100"/>
            <a:ext cx="5903912" cy="1587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83" name="Rectangle 8">
            <a:extLst>
              <a:ext uri="{FF2B5EF4-FFF2-40B4-BE49-F238E27FC236}">
                <a16:creationId xmlns:a16="http://schemas.microsoft.com/office/drawing/2014/main" id="{90510639-2C55-5843-8377-CF70A6A40CA0}"/>
              </a:ext>
            </a:extLst>
          </p:cNvPr>
          <p:cNvSpPr>
            <a:spLocks noChangeArrowheads="1"/>
          </p:cNvSpPr>
          <p:nvPr/>
        </p:nvSpPr>
        <p:spPr bwMode="auto">
          <a:xfrm>
            <a:off x="3065463" y="2776538"/>
            <a:ext cx="812800" cy="304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4" name="Rectangle 9">
            <a:extLst>
              <a:ext uri="{FF2B5EF4-FFF2-40B4-BE49-F238E27FC236}">
                <a16:creationId xmlns:a16="http://schemas.microsoft.com/office/drawing/2014/main" id="{C8FF6D6A-9AA6-684B-A856-CBB2EEDE2ED7}"/>
              </a:ext>
            </a:extLst>
          </p:cNvPr>
          <p:cNvSpPr>
            <a:spLocks noChangeArrowheads="1"/>
          </p:cNvSpPr>
          <p:nvPr/>
        </p:nvSpPr>
        <p:spPr bwMode="auto">
          <a:xfrm>
            <a:off x="3038475" y="1868488"/>
            <a:ext cx="812800" cy="304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5" name="Rectangle 12">
            <a:extLst>
              <a:ext uri="{FF2B5EF4-FFF2-40B4-BE49-F238E27FC236}">
                <a16:creationId xmlns:a16="http://schemas.microsoft.com/office/drawing/2014/main" id="{E1299A2B-83F1-444E-9B65-3598544F44B3}"/>
              </a:ext>
            </a:extLst>
          </p:cNvPr>
          <p:cNvSpPr>
            <a:spLocks noChangeArrowheads="1"/>
          </p:cNvSpPr>
          <p:nvPr/>
        </p:nvSpPr>
        <p:spPr bwMode="auto">
          <a:xfrm>
            <a:off x="3074988" y="3194050"/>
            <a:ext cx="812800" cy="30480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6" name="Rectangle 13">
            <a:extLst>
              <a:ext uri="{FF2B5EF4-FFF2-40B4-BE49-F238E27FC236}">
                <a16:creationId xmlns:a16="http://schemas.microsoft.com/office/drawing/2014/main" id="{9EB60B27-D298-C344-A110-658250D85D55}"/>
              </a:ext>
            </a:extLst>
          </p:cNvPr>
          <p:cNvSpPr>
            <a:spLocks noChangeArrowheads="1"/>
          </p:cNvSpPr>
          <p:nvPr/>
        </p:nvSpPr>
        <p:spPr bwMode="auto">
          <a:xfrm>
            <a:off x="3063875" y="3195638"/>
            <a:ext cx="406400" cy="3048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7" name="Rectangle 7">
            <a:extLst>
              <a:ext uri="{FF2B5EF4-FFF2-40B4-BE49-F238E27FC236}">
                <a16:creationId xmlns:a16="http://schemas.microsoft.com/office/drawing/2014/main" id="{BF90A4A2-847C-9B4F-A542-D40B3DF55BA9}"/>
              </a:ext>
            </a:extLst>
          </p:cNvPr>
          <p:cNvSpPr>
            <a:spLocks noChangeArrowheads="1"/>
          </p:cNvSpPr>
          <p:nvPr/>
        </p:nvSpPr>
        <p:spPr bwMode="auto">
          <a:xfrm>
            <a:off x="5645150" y="3189288"/>
            <a:ext cx="812800"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8" name="Rectangle 11">
            <a:extLst>
              <a:ext uri="{FF2B5EF4-FFF2-40B4-BE49-F238E27FC236}">
                <a16:creationId xmlns:a16="http://schemas.microsoft.com/office/drawing/2014/main" id="{5AD9CF31-72BE-694F-9270-8C7666462390}"/>
              </a:ext>
            </a:extLst>
          </p:cNvPr>
          <p:cNvSpPr>
            <a:spLocks noChangeArrowheads="1"/>
          </p:cNvSpPr>
          <p:nvPr/>
        </p:nvSpPr>
        <p:spPr bwMode="auto">
          <a:xfrm>
            <a:off x="5635625" y="1887538"/>
            <a:ext cx="812800" cy="30480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89" name="Rectangle 14">
            <a:extLst>
              <a:ext uri="{FF2B5EF4-FFF2-40B4-BE49-F238E27FC236}">
                <a16:creationId xmlns:a16="http://schemas.microsoft.com/office/drawing/2014/main" id="{16FF28C7-85AE-FF4B-B356-9F45F09962FA}"/>
              </a:ext>
            </a:extLst>
          </p:cNvPr>
          <p:cNvSpPr>
            <a:spLocks noChangeArrowheads="1"/>
          </p:cNvSpPr>
          <p:nvPr/>
        </p:nvSpPr>
        <p:spPr bwMode="auto">
          <a:xfrm>
            <a:off x="5649913" y="2789238"/>
            <a:ext cx="812800" cy="304800"/>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90" name="Rectangle 15">
            <a:extLst>
              <a:ext uri="{FF2B5EF4-FFF2-40B4-BE49-F238E27FC236}">
                <a16:creationId xmlns:a16="http://schemas.microsoft.com/office/drawing/2014/main" id="{398CCDA7-1064-5643-BCA9-68C69E42BAB1}"/>
              </a:ext>
            </a:extLst>
          </p:cNvPr>
          <p:cNvSpPr>
            <a:spLocks noChangeArrowheads="1"/>
          </p:cNvSpPr>
          <p:nvPr/>
        </p:nvSpPr>
        <p:spPr bwMode="auto">
          <a:xfrm>
            <a:off x="5638800" y="2781300"/>
            <a:ext cx="406400" cy="3048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5791" name="Text Box 18">
            <a:extLst>
              <a:ext uri="{FF2B5EF4-FFF2-40B4-BE49-F238E27FC236}">
                <a16:creationId xmlns:a16="http://schemas.microsoft.com/office/drawing/2014/main" id="{EE5B753D-7ED8-EC4B-9D13-5B4155DD7D5F}"/>
              </a:ext>
            </a:extLst>
          </p:cNvPr>
          <p:cNvSpPr txBox="1">
            <a:spLocks noChangeArrowheads="1"/>
          </p:cNvSpPr>
          <p:nvPr/>
        </p:nvSpPr>
        <p:spPr bwMode="auto">
          <a:xfrm>
            <a:off x="214313" y="3984625"/>
            <a:ext cx="8683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b="1"/>
              <a:t>SNARF-1:</a:t>
            </a:r>
            <a:r>
              <a:rPr lang="en-US" altLang="en-US" sz="1600"/>
              <a:t> Benzenedicarboxylic acid, 2(or 4)-[10-(dimethylamino)-3-oxo-3H- benzo[c]xanthene-7-yl]- </a:t>
            </a:r>
          </a:p>
        </p:txBody>
      </p:sp>
      <p:sp>
        <p:nvSpPr>
          <p:cNvPr id="75792" name="Text Box 19">
            <a:extLst>
              <a:ext uri="{FF2B5EF4-FFF2-40B4-BE49-F238E27FC236}">
                <a16:creationId xmlns:a16="http://schemas.microsoft.com/office/drawing/2014/main" id="{8807869B-F913-8A44-B690-605E7C51BE73}"/>
              </a:ext>
            </a:extLst>
          </p:cNvPr>
          <p:cNvSpPr txBox="1">
            <a:spLocks noChangeArrowheads="1"/>
          </p:cNvSpPr>
          <p:nvPr/>
        </p:nvSpPr>
        <p:spPr bwMode="auto">
          <a:xfrm>
            <a:off x="349250" y="4262438"/>
            <a:ext cx="834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b="1"/>
              <a:t>BCECF:</a:t>
            </a:r>
            <a:r>
              <a:rPr lang="en-US" altLang="en-US" sz="1400"/>
              <a:t> Spiro(isobenzofuran-1(3H),9'-(9H) xanthene)-2',7'-dipropanoic acid, ar-carboxy-3',6'-dihydroxy-3-oxo- </a:t>
            </a:r>
          </a:p>
        </p:txBody>
      </p:sp>
      <p:sp>
        <p:nvSpPr>
          <p:cNvPr id="75793" name="Text Box 20">
            <a:extLst>
              <a:ext uri="{FF2B5EF4-FFF2-40B4-BE49-F238E27FC236}">
                <a16:creationId xmlns:a16="http://schemas.microsoft.com/office/drawing/2014/main" id="{00853A65-D246-4544-BA05-1751A8FB4604}"/>
              </a:ext>
            </a:extLst>
          </p:cNvPr>
          <p:cNvSpPr txBox="1">
            <a:spLocks noChangeArrowheads="1"/>
          </p:cNvSpPr>
          <p:nvPr/>
        </p:nvSpPr>
        <p:spPr bwMode="auto">
          <a:xfrm>
            <a:off x="1358900" y="3008313"/>
            <a:ext cx="1489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C</a:t>
            </a:r>
            <a:r>
              <a:rPr lang="en-US" altLang="en-US" sz="2400" baseline="-25000"/>
              <a:t>27</a:t>
            </a:r>
            <a:r>
              <a:rPr lang="en-US" altLang="en-US" sz="2400"/>
              <a:t>H</a:t>
            </a:r>
            <a:r>
              <a:rPr lang="en-US" altLang="en-US" sz="2400" baseline="-25000"/>
              <a:t>20</a:t>
            </a:r>
            <a:r>
              <a:rPr lang="en-US" altLang="en-US" sz="2400"/>
              <a:t>O</a:t>
            </a:r>
            <a:r>
              <a:rPr lang="en-US" altLang="en-US" sz="2400" baseline="-25000"/>
              <a:t>11 </a:t>
            </a:r>
          </a:p>
        </p:txBody>
      </p:sp>
      <p:sp>
        <p:nvSpPr>
          <p:cNvPr id="75794" name="Text Box 21">
            <a:extLst>
              <a:ext uri="{FF2B5EF4-FFF2-40B4-BE49-F238E27FC236}">
                <a16:creationId xmlns:a16="http://schemas.microsoft.com/office/drawing/2014/main" id="{4DE4D54E-1287-394D-84BA-E4CE0867E77D}"/>
              </a:ext>
            </a:extLst>
          </p:cNvPr>
          <p:cNvSpPr txBox="1">
            <a:spLocks noChangeArrowheads="1"/>
          </p:cNvSpPr>
          <p:nvPr/>
        </p:nvSpPr>
        <p:spPr bwMode="auto">
          <a:xfrm>
            <a:off x="1435100" y="2200275"/>
            <a:ext cx="1616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t>C</a:t>
            </a:r>
            <a:r>
              <a:rPr lang="en-US" altLang="en-US" sz="2400" baseline="-25000"/>
              <a:t>27</a:t>
            </a:r>
            <a:r>
              <a:rPr lang="en-US" altLang="en-US" sz="2400"/>
              <a:t>H</a:t>
            </a:r>
            <a:r>
              <a:rPr lang="en-US" altLang="en-US" sz="2400" baseline="-25000"/>
              <a:t>19</a:t>
            </a:r>
            <a:r>
              <a:rPr lang="en-US" altLang="en-US" sz="2400"/>
              <a:t>NO</a:t>
            </a:r>
            <a:r>
              <a:rPr lang="en-US" altLang="en-US" sz="2400" baseline="-25000"/>
              <a:t>6</a:t>
            </a:r>
            <a:r>
              <a:rPr lang="en-US" altLang="en-US" sz="2400"/>
              <a:t> </a:t>
            </a:r>
          </a:p>
        </p:txBody>
      </p:sp>
      <p:sp>
        <p:nvSpPr>
          <p:cNvPr id="75795" name="Rectangle 35">
            <a:extLst>
              <a:ext uri="{FF2B5EF4-FFF2-40B4-BE49-F238E27FC236}">
                <a16:creationId xmlns:a16="http://schemas.microsoft.com/office/drawing/2014/main" id="{A599308F-A2C9-0F45-98CD-18F4BA328CD7}"/>
              </a:ext>
            </a:extLst>
          </p:cNvPr>
          <p:cNvSpPr>
            <a:spLocks noChangeArrowheads="1"/>
          </p:cNvSpPr>
          <p:nvPr/>
        </p:nvSpPr>
        <p:spPr bwMode="auto">
          <a:xfrm>
            <a:off x="0" y="1428750"/>
            <a:ext cx="9144000" cy="42863"/>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6" descr="Structure: 3KB">
            <a:extLst>
              <a:ext uri="{FF2B5EF4-FFF2-40B4-BE49-F238E27FC236}">
                <a16:creationId xmlns:a16="http://schemas.microsoft.com/office/drawing/2014/main" id="{2042C539-6CB1-DF41-9220-086456D09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665538"/>
            <a:ext cx="27971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6" name="Picture 24" descr="Structure: 2KB">
            <a:extLst>
              <a:ext uri="{FF2B5EF4-FFF2-40B4-BE49-F238E27FC236}">
                <a16:creationId xmlns:a16="http://schemas.microsoft.com/office/drawing/2014/main" id="{CBAA5E2C-0611-A446-86F9-05B4C7CAA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9488" y="3778250"/>
            <a:ext cx="21828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a:extLst>
              <a:ext uri="{FF2B5EF4-FFF2-40B4-BE49-F238E27FC236}">
                <a16:creationId xmlns:a16="http://schemas.microsoft.com/office/drawing/2014/main" id="{514821DF-B933-074C-A30D-9C4EF7711A34}"/>
              </a:ext>
            </a:extLst>
          </p:cNvPr>
          <p:cNvSpPr>
            <a:spLocks noGrp="1" noChangeArrowheads="1"/>
          </p:cNvSpPr>
          <p:nvPr>
            <p:ph type="title"/>
          </p:nvPr>
        </p:nvSpPr>
        <p:spPr>
          <a:xfrm>
            <a:off x="1041400" y="0"/>
            <a:ext cx="6908800" cy="944563"/>
          </a:xfrm>
        </p:spPr>
        <p:txBody>
          <a:bodyPr/>
          <a:lstStyle/>
          <a:p>
            <a:r>
              <a:rPr lang="en-US" altLang="en-US" sz="4000">
                <a:ea typeface="ＭＳ Ｐゴシック" panose="020B0600070205080204" pitchFamily="34" charset="-128"/>
              </a:rPr>
              <a:t>Probes for Oxidation States</a:t>
            </a:r>
          </a:p>
        </p:txBody>
      </p:sp>
      <p:sp>
        <p:nvSpPr>
          <p:cNvPr id="77828" name="Rectangle 3">
            <a:extLst>
              <a:ext uri="{FF2B5EF4-FFF2-40B4-BE49-F238E27FC236}">
                <a16:creationId xmlns:a16="http://schemas.microsoft.com/office/drawing/2014/main" id="{2E608DFE-AF2B-B249-B663-B1985971CC4C}"/>
              </a:ext>
            </a:extLst>
          </p:cNvPr>
          <p:cNvSpPr>
            <a:spLocks noGrp="1" noChangeArrowheads="1"/>
          </p:cNvSpPr>
          <p:nvPr>
            <p:ph type="body" idx="1"/>
          </p:nvPr>
        </p:nvSpPr>
        <p:spPr>
          <a:xfrm>
            <a:off x="419100" y="1633538"/>
            <a:ext cx="8237538" cy="1633537"/>
          </a:xfrm>
          <a:ln w="28575">
            <a:solidFill>
              <a:schemeClr val="bg2"/>
            </a:solidFill>
            <a:miter lim="800000"/>
            <a:headEnd/>
            <a:tailEnd/>
          </a:ln>
        </p:spPr>
        <p:txBody>
          <a:bodyPr/>
          <a:lstStyle/>
          <a:p>
            <a:r>
              <a:rPr lang="en-US" altLang="en-US" sz="2400">
                <a:ea typeface="ＭＳ Ｐゴシック" panose="020B0600070205080204" pitchFamily="34" charset="-128"/>
              </a:rPr>
              <a:t>DCFH-DA	       (H</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O</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		488		525</a:t>
            </a:r>
          </a:p>
          <a:p>
            <a:r>
              <a:rPr lang="en-US" altLang="en-US" sz="2400">
                <a:ea typeface="ＭＳ Ｐゴシック" panose="020B0600070205080204" pitchFamily="34" charset="-128"/>
              </a:rPr>
              <a:t>HE		       (O</a:t>
            </a:r>
            <a:r>
              <a:rPr lang="en-US" altLang="en-US" sz="2400" baseline="-25000">
                <a:ea typeface="ＭＳ Ｐゴシック" panose="020B0600070205080204" pitchFamily="34" charset="-128"/>
              </a:rPr>
              <a:t>2</a:t>
            </a:r>
            <a:r>
              <a:rPr lang="en-US" altLang="en-US" baseline="30000">
                <a:ea typeface="ＭＳ Ｐゴシック" panose="020B0600070205080204" pitchFamily="34" charset="-128"/>
              </a:rPr>
              <a:t>-</a:t>
            </a:r>
            <a:r>
              <a:rPr lang="en-US" altLang="en-US" sz="2400">
                <a:ea typeface="ＭＳ Ｐゴシック" panose="020B0600070205080204" pitchFamily="34" charset="-128"/>
              </a:rPr>
              <a:t>)		488		590</a:t>
            </a:r>
          </a:p>
          <a:p>
            <a:r>
              <a:rPr lang="en-US" altLang="en-US" sz="2400">
                <a:ea typeface="ＭＳ Ｐゴシック" panose="020B0600070205080204" pitchFamily="34" charset="-128"/>
              </a:rPr>
              <a:t>DHR 123	       (H</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O</a:t>
            </a:r>
            <a:r>
              <a:rPr lang="en-US" altLang="en-US" sz="2400" baseline="-25000">
                <a:ea typeface="ＭＳ Ｐゴシック" panose="020B0600070205080204" pitchFamily="34" charset="-128"/>
              </a:rPr>
              <a:t>2</a:t>
            </a:r>
            <a:r>
              <a:rPr lang="en-US" altLang="en-US" sz="2400">
                <a:ea typeface="ＭＳ Ｐゴシック" panose="020B0600070205080204" pitchFamily="34" charset="-128"/>
              </a:rPr>
              <a:t>)		488		525</a:t>
            </a:r>
          </a:p>
        </p:txBody>
      </p:sp>
      <p:sp>
        <p:nvSpPr>
          <p:cNvPr id="77829" name="Line 4">
            <a:extLst>
              <a:ext uri="{FF2B5EF4-FFF2-40B4-BE49-F238E27FC236}">
                <a16:creationId xmlns:a16="http://schemas.microsoft.com/office/drawing/2014/main" id="{8EB919C0-B890-F847-B130-43066D029409}"/>
              </a:ext>
            </a:extLst>
          </p:cNvPr>
          <p:cNvSpPr>
            <a:spLocks noChangeShapeType="1"/>
          </p:cNvSpPr>
          <p:nvPr/>
        </p:nvSpPr>
        <p:spPr bwMode="auto">
          <a:xfrm>
            <a:off x="620713" y="1409700"/>
            <a:ext cx="7758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0" name="Rectangle 5">
            <a:extLst>
              <a:ext uri="{FF2B5EF4-FFF2-40B4-BE49-F238E27FC236}">
                <a16:creationId xmlns:a16="http://schemas.microsoft.com/office/drawing/2014/main" id="{15A78004-1656-6242-8437-742449FC9969}"/>
              </a:ext>
            </a:extLst>
          </p:cNvPr>
          <p:cNvSpPr>
            <a:spLocks noChangeArrowheads="1"/>
          </p:cNvSpPr>
          <p:nvPr/>
        </p:nvSpPr>
        <p:spPr bwMode="auto">
          <a:xfrm>
            <a:off x="703263" y="933450"/>
            <a:ext cx="77501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a:t>Probe		       Oxidant	        Excitation	Emission</a:t>
            </a:r>
          </a:p>
        </p:txBody>
      </p:sp>
      <p:sp>
        <p:nvSpPr>
          <p:cNvPr id="77831" name="Rectangle 6">
            <a:extLst>
              <a:ext uri="{FF2B5EF4-FFF2-40B4-BE49-F238E27FC236}">
                <a16:creationId xmlns:a16="http://schemas.microsoft.com/office/drawing/2014/main" id="{4D43658E-5617-9F4A-9B99-ABEB4C0AC473}"/>
              </a:ext>
            </a:extLst>
          </p:cNvPr>
          <p:cNvSpPr>
            <a:spLocks noChangeArrowheads="1"/>
          </p:cNvSpPr>
          <p:nvPr/>
        </p:nvSpPr>
        <p:spPr bwMode="auto">
          <a:xfrm>
            <a:off x="1665288" y="5106988"/>
            <a:ext cx="7573962"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DCFH-DA	- dichlorofluorescin diacetate</a:t>
            </a:r>
          </a:p>
          <a:p>
            <a:pPr>
              <a:spcBef>
                <a:spcPct val="0"/>
              </a:spcBef>
              <a:buSzTx/>
              <a:buFontTx/>
              <a:buNone/>
            </a:pPr>
            <a:r>
              <a:rPr lang="en-US" altLang="en-US" sz="1800"/>
              <a:t>HE		- hydroethidine </a:t>
            </a:r>
            <a:r>
              <a:rPr lang="en-US" altLang="en-US" sz="1000"/>
              <a:t>3,8-Phenanthridinediamine, 5-ethyl-5,6-dihydro-6-phenyl-</a:t>
            </a:r>
            <a:r>
              <a:rPr lang="en-US" altLang="en-US" sz="2400"/>
              <a:t> </a:t>
            </a:r>
            <a:endParaRPr lang="en-US" altLang="en-US" sz="1800"/>
          </a:p>
          <a:p>
            <a:pPr>
              <a:spcBef>
                <a:spcPct val="0"/>
              </a:spcBef>
              <a:buSzTx/>
              <a:buFontTx/>
              <a:buNone/>
            </a:pPr>
            <a:r>
              <a:rPr lang="en-US" altLang="en-US" sz="1800"/>
              <a:t>DHR-123		- dihydrorhodamine 123 </a:t>
            </a:r>
            <a:r>
              <a:rPr lang="en-US" altLang="en-US" sz="1000"/>
              <a:t>Benzoic acid, 2-(3,6-diamino-9H-xanthene-9-yl)-, methyl ester</a:t>
            </a:r>
            <a:r>
              <a:rPr lang="en-US" altLang="en-US" sz="2400"/>
              <a:t> </a:t>
            </a:r>
          </a:p>
        </p:txBody>
      </p:sp>
      <p:grpSp>
        <p:nvGrpSpPr>
          <p:cNvPr id="77832" name="Group 13">
            <a:extLst>
              <a:ext uri="{FF2B5EF4-FFF2-40B4-BE49-F238E27FC236}">
                <a16:creationId xmlns:a16="http://schemas.microsoft.com/office/drawing/2014/main" id="{C5BCFCB0-A331-1B4D-81D0-81D4B44C75A1}"/>
              </a:ext>
            </a:extLst>
          </p:cNvPr>
          <p:cNvGrpSpPr>
            <a:grpSpLocks/>
          </p:cNvGrpSpPr>
          <p:nvPr/>
        </p:nvGrpSpPr>
        <p:grpSpPr bwMode="auto">
          <a:xfrm>
            <a:off x="5892800" y="1771650"/>
            <a:ext cx="538163" cy="1073150"/>
            <a:chOff x="3712" y="1776"/>
            <a:chExt cx="512" cy="912"/>
          </a:xfrm>
        </p:grpSpPr>
        <p:sp>
          <p:nvSpPr>
            <p:cNvPr id="77844" name="Rectangle 7">
              <a:extLst>
                <a:ext uri="{FF2B5EF4-FFF2-40B4-BE49-F238E27FC236}">
                  <a16:creationId xmlns:a16="http://schemas.microsoft.com/office/drawing/2014/main" id="{75AB829C-2C97-B346-B9BE-EF112CDD7504}"/>
                </a:ext>
              </a:extLst>
            </p:cNvPr>
            <p:cNvSpPr>
              <a:spLocks noChangeArrowheads="1"/>
            </p:cNvSpPr>
            <p:nvPr/>
          </p:nvSpPr>
          <p:spPr bwMode="auto">
            <a:xfrm>
              <a:off x="3712" y="1776"/>
              <a:ext cx="512" cy="192"/>
            </a:xfrm>
            <a:prstGeom prst="rect">
              <a:avLst/>
            </a:prstGeom>
            <a:solidFill>
              <a:srgbClr val="0000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5" name="Rectangle 10">
              <a:extLst>
                <a:ext uri="{FF2B5EF4-FFF2-40B4-BE49-F238E27FC236}">
                  <a16:creationId xmlns:a16="http://schemas.microsoft.com/office/drawing/2014/main" id="{E9DBFF48-C93D-9E4E-8757-C3DC22B3A511}"/>
                </a:ext>
              </a:extLst>
            </p:cNvPr>
            <p:cNvSpPr>
              <a:spLocks noChangeArrowheads="1"/>
            </p:cNvSpPr>
            <p:nvPr/>
          </p:nvSpPr>
          <p:spPr bwMode="auto">
            <a:xfrm>
              <a:off x="3712" y="2160"/>
              <a:ext cx="512" cy="192"/>
            </a:xfrm>
            <a:prstGeom prst="rect">
              <a:avLst/>
            </a:prstGeom>
            <a:solidFill>
              <a:srgbClr val="0000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6" name="Rectangle 11">
              <a:extLst>
                <a:ext uri="{FF2B5EF4-FFF2-40B4-BE49-F238E27FC236}">
                  <a16:creationId xmlns:a16="http://schemas.microsoft.com/office/drawing/2014/main" id="{628184AC-FBAB-5E43-9BA0-74E47239D275}"/>
                </a:ext>
              </a:extLst>
            </p:cNvPr>
            <p:cNvSpPr>
              <a:spLocks noChangeArrowheads="1"/>
            </p:cNvSpPr>
            <p:nvPr/>
          </p:nvSpPr>
          <p:spPr bwMode="auto">
            <a:xfrm>
              <a:off x="3712" y="2496"/>
              <a:ext cx="512" cy="192"/>
            </a:xfrm>
            <a:prstGeom prst="rect">
              <a:avLst/>
            </a:prstGeom>
            <a:solidFill>
              <a:srgbClr val="0000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77833" name="Group 14">
            <a:extLst>
              <a:ext uri="{FF2B5EF4-FFF2-40B4-BE49-F238E27FC236}">
                <a16:creationId xmlns:a16="http://schemas.microsoft.com/office/drawing/2014/main" id="{2D2D1ABD-DFBA-ED41-8B13-D57197C4FB46}"/>
              </a:ext>
            </a:extLst>
          </p:cNvPr>
          <p:cNvGrpSpPr>
            <a:grpSpLocks/>
          </p:cNvGrpSpPr>
          <p:nvPr/>
        </p:nvGrpSpPr>
        <p:grpSpPr bwMode="auto">
          <a:xfrm>
            <a:off x="7586663" y="1762125"/>
            <a:ext cx="506412" cy="1131888"/>
            <a:chOff x="4779" y="1776"/>
            <a:chExt cx="512" cy="912"/>
          </a:xfrm>
        </p:grpSpPr>
        <p:sp>
          <p:nvSpPr>
            <p:cNvPr id="77841" name="Rectangle 8">
              <a:extLst>
                <a:ext uri="{FF2B5EF4-FFF2-40B4-BE49-F238E27FC236}">
                  <a16:creationId xmlns:a16="http://schemas.microsoft.com/office/drawing/2014/main" id="{22543497-38D1-0147-A957-FCFBE41D6040}"/>
                </a:ext>
              </a:extLst>
            </p:cNvPr>
            <p:cNvSpPr>
              <a:spLocks noChangeArrowheads="1"/>
            </p:cNvSpPr>
            <p:nvPr/>
          </p:nvSpPr>
          <p:spPr bwMode="auto">
            <a:xfrm>
              <a:off x="4779" y="1776"/>
              <a:ext cx="512" cy="192"/>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2" name="Rectangle 9">
              <a:extLst>
                <a:ext uri="{FF2B5EF4-FFF2-40B4-BE49-F238E27FC236}">
                  <a16:creationId xmlns:a16="http://schemas.microsoft.com/office/drawing/2014/main" id="{BC172564-9921-C045-8E0E-4C24142F37E0}"/>
                </a:ext>
              </a:extLst>
            </p:cNvPr>
            <p:cNvSpPr>
              <a:spLocks noChangeArrowheads="1"/>
            </p:cNvSpPr>
            <p:nvPr/>
          </p:nvSpPr>
          <p:spPr bwMode="auto">
            <a:xfrm>
              <a:off x="4779" y="2112"/>
              <a:ext cx="512" cy="192"/>
            </a:xfrm>
            <a:prstGeom prst="rect">
              <a:avLst/>
            </a:prstGeom>
            <a:solidFill>
              <a:srgbClr val="FF33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7843" name="Rectangle 12">
              <a:extLst>
                <a:ext uri="{FF2B5EF4-FFF2-40B4-BE49-F238E27FC236}">
                  <a16:creationId xmlns:a16="http://schemas.microsoft.com/office/drawing/2014/main" id="{5809EABB-A194-2F46-BFE1-982328442FDC}"/>
                </a:ext>
              </a:extLst>
            </p:cNvPr>
            <p:cNvSpPr>
              <a:spLocks noChangeArrowheads="1"/>
            </p:cNvSpPr>
            <p:nvPr/>
          </p:nvSpPr>
          <p:spPr bwMode="auto">
            <a:xfrm>
              <a:off x="4779" y="2496"/>
              <a:ext cx="512" cy="192"/>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sp>
        <p:nvSpPr>
          <p:cNvPr id="77834" name="Text Box 15">
            <a:extLst>
              <a:ext uri="{FF2B5EF4-FFF2-40B4-BE49-F238E27FC236}">
                <a16:creationId xmlns:a16="http://schemas.microsoft.com/office/drawing/2014/main" id="{82015956-3912-9C42-9166-BC84E195EEA3}"/>
              </a:ext>
            </a:extLst>
          </p:cNvPr>
          <p:cNvSpPr txBox="1">
            <a:spLocks noChangeArrowheads="1"/>
          </p:cNvSpPr>
          <p:nvPr/>
        </p:nvSpPr>
        <p:spPr bwMode="auto">
          <a:xfrm>
            <a:off x="944563" y="3413125"/>
            <a:ext cx="7515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DCFH-DA: 2',7'-dichlorodihydrofluorescein diacetate (2',7'-dichlorofluorescin diacetate; H2DCFDA)</a:t>
            </a:r>
          </a:p>
        </p:txBody>
      </p:sp>
      <p:sp>
        <p:nvSpPr>
          <p:cNvPr id="77835" name="Text Box 17">
            <a:extLst>
              <a:ext uri="{FF2B5EF4-FFF2-40B4-BE49-F238E27FC236}">
                <a16:creationId xmlns:a16="http://schemas.microsoft.com/office/drawing/2014/main" id="{5EB7EE32-F905-124E-B132-89E1A3BCAFD3}"/>
              </a:ext>
            </a:extLst>
          </p:cNvPr>
          <p:cNvSpPr txBox="1">
            <a:spLocks noChangeArrowheads="1"/>
          </p:cNvSpPr>
          <p:nvPr/>
        </p:nvSpPr>
        <p:spPr bwMode="auto">
          <a:xfrm>
            <a:off x="152400" y="5068888"/>
            <a:ext cx="1357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C</a:t>
            </a:r>
            <a:r>
              <a:rPr lang="en-US" altLang="en-US" sz="1800" baseline="-25000"/>
              <a:t>24</a:t>
            </a:r>
            <a:r>
              <a:rPr lang="en-US" altLang="en-US" sz="1800"/>
              <a:t>H</a:t>
            </a:r>
            <a:r>
              <a:rPr lang="en-US" altLang="en-US" sz="1800" baseline="-25000"/>
              <a:t>16</a:t>
            </a:r>
            <a:r>
              <a:rPr lang="en-US" altLang="en-US" sz="1800"/>
              <a:t>C</a:t>
            </a:r>
            <a:r>
              <a:rPr lang="en-US" altLang="en-US" sz="1800" baseline="-25000"/>
              <a:t>l2</a:t>
            </a:r>
            <a:r>
              <a:rPr lang="en-US" altLang="en-US" sz="1800"/>
              <a:t>O</a:t>
            </a:r>
            <a:r>
              <a:rPr lang="en-US" altLang="en-US" sz="1800" baseline="-25000"/>
              <a:t>7 </a:t>
            </a:r>
          </a:p>
        </p:txBody>
      </p:sp>
      <p:sp>
        <p:nvSpPr>
          <p:cNvPr id="77836" name="Text Box 18">
            <a:extLst>
              <a:ext uri="{FF2B5EF4-FFF2-40B4-BE49-F238E27FC236}">
                <a16:creationId xmlns:a16="http://schemas.microsoft.com/office/drawing/2014/main" id="{A21B1BC8-038E-964C-8D3C-AA6E37037271}"/>
              </a:ext>
            </a:extLst>
          </p:cNvPr>
          <p:cNvSpPr txBox="1">
            <a:spLocks noChangeArrowheads="1"/>
          </p:cNvSpPr>
          <p:nvPr/>
        </p:nvSpPr>
        <p:spPr bwMode="auto">
          <a:xfrm>
            <a:off x="284163" y="5389563"/>
            <a:ext cx="109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C</a:t>
            </a:r>
            <a:r>
              <a:rPr lang="en-US" altLang="en-US" sz="1800" baseline="-25000"/>
              <a:t>21</a:t>
            </a:r>
            <a:r>
              <a:rPr lang="en-US" altLang="en-US" sz="1800"/>
              <a:t>H</a:t>
            </a:r>
            <a:r>
              <a:rPr lang="en-US" altLang="en-US" sz="1800" baseline="-25000"/>
              <a:t>21</a:t>
            </a:r>
            <a:r>
              <a:rPr lang="en-US" altLang="en-US" sz="1800"/>
              <a:t>N</a:t>
            </a:r>
            <a:r>
              <a:rPr lang="en-US" altLang="en-US" sz="1800" baseline="-25000"/>
              <a:t>3</a:t>
            </a:r>
            <a:r>
              <a:rPr lang="en-US" altLang="en-US" sz="1800"/>
              <a:t> </a:t>
            </a:r>
          </a:p>
        </p:txBody>
      </p:sp>
      <p:sp>
        <p:nvSpPr>
          <p:cNvPr id="77837" name="Text Box 19">
            <a:extLst>
              <a:ext uri="{FF2B5EF4-FFF2-40B4-BE49-F238E27FC236}">
                <a16:creationId xmlns:a16="http://schemas.microsoft.com/office/drawing/2014/main" id="{39DAC25F-8C0B-BB49-9990-6668C7264505}"/>
              </a:ext>
            </a:extLst>
          </p:cNvPr>
          <p:cNvSpPr txBox="1">
            <a:spLocks noChangeArrowheads="1"/>
          </p:cNvSpPr>
          <p:nvPr/>
        </p:nvSpPr>
        <p:spPr bwMode="auto">
          <a:xfrm>
            <a:off x="609600" y="598805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77838" name="Rectangle 20">
            <a:extLst>
              <a:ext uri="{FF2B5EF4-FFF2-40B4-BE49-F238E27FC236}">
                <a16:creationId xmlns:a16="http://schemas.microsoft.com/office/drawing/2014/main" id="{52C8E4E6-2975-AD43-B395-C17C630FC30D}"/>
              </a:ext>
            </a:extLst>
          </p:cNvPr>
          <p:cNvSpPr>
            <a:spLocks noChangeArrowheads="1"/>
          </p:cNvSpPr>
          <p:nvPr/>
        </p:nvSpPr>
        <p:spPr bwMode="auto">
          <a:xfrm>
            <a:off x="301625" y="5748338"/>
            <a:ext cx="1076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a:t>C</a:t>
            </a:r>
            <a:r>
              <a:rPr lang="en-US" altLang="en-US" sz="1400" i="0" baseline="-25000"/>
              <a:t>21</a:t>
            </a:r>
            <a:r>
              <a:rPr lang="en-US" altLang="en-US" sz="1400" i="0"/>
              <a:t>H</a:t>
            </a:r>
            <a:r>
              <a:rPr lang="en-US" altLang="en-US" sz="1400" i="0" baseline="-25000"/>
              <a:t>18</a:t>
            </a:r>
            <a:r>
              <a:rPr lang="en-US" altLang="en-US" sz="1400" i="0"/>
              <a:t>N</a:t>
            </a:r>
            <a:r>
              <a:rPr lang="en-US" altLang="en-US" sz="1400" i="0" baseline="-25000"/>
              <a:t>2</a:t>
            </a:r>
            <a:r>
              <a:rPr lang="en-US" altLang="en-US" sz="1400" i="0"/>
              <a:t>O</a:t>
            </a:r>
            <a:r>
              <a:rPr lang="en-US" altLang="en-US" sz="1400" i="0" baseline="-25000"/>
              <a:t>3</a:t>
            </a:r>
            <a:r>
              <a:rPr lang="en-US" altLang="en-US" sz="1400"/>
              <a:t> </a:t>
            </a:r>
          </a:p>
        </p:txBody>
      </p:sp>
      <p:pic>
        <p:nvPicPr>
          <p:cNvPr id="77839" name="Picture 22" descr="Structure: 2KB">
            <a:extLst>
              <a:ext uri="{FF2B5EF4-FFF2-40B4-BE49-F238E27FC236}">
                <a16:creationId xmlns:a16="http://schemas.microsoft.com/office/drawing/2014/main" id="{021A9691-28D0-3A43-8752-3198B12F8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6675" y="3859213"/>
            <a:ext cx="191135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0" name="Rectangle 35">
            <a:extLst>
              <a:ext uri="{FF2B5EF4-FFF2-40B4-BE49-F238E27FC236}">
                <a16:creationId xmlns:a16="http://schemas.microsoft.com/office/drawing/2014/main" id="{F8A3E9B7-BAD9-114C-98DA-13C984CAB3EC}"/>
              </a:ext>
            </a:extLst>
          </p:cNvPr>
          <p:cNvSpPr>
            <a:spLocks noChangeArrowheads="1"/>
          </p:cNvSpPr>
          <p:nvPr/>
        </p:nvSpPr>
        <p:spPr bwMode="auto">
          <a:xfrm>
            <a:off x="0" y="1376363"/>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B67151F9-A4A5-1644-8774-02BD5D2701EB}"/>
              </a:ext>
            </a:extLst>
          </p:cNvPr>
          <p:cNvSpPr>
            <a:spLocks noGrp="1" noChangeArrowheads="1"/>
          </p:cNvSpPr>
          <p:nvPr>
            <p:ph type="ctrTitle"/>
          </p:nvPr>
        </p:nvSpPr>
        <p:spPr>
          <a:xfrm>
            <a:off x="1025525" y="88900"/>
            <a:ext cx="6908800" cy="882650"/>
          </a:xfrm>
        </p:spPr>
        <p:txBody>
          <a:bodyPr/>
          <a:lstStyle/>
          <a:p>
            <a:r>
              <a:rPr lang="en-US" altLang="en-US">
                <a:ea typeface="ＭＳ Ｐゴシック" panose="020B0600070205080204" pitchFamily="34" charset="-128"/>
              </a:rPr>
              <a:t>Specific Organelle Probes</a:t>
            </a:r>
          </a:p>
        </p:txBody>
      </p:sp>
      <p:sp>
        <p:nvSpPr>
          <p:cNvPr id="79874" name="Rectangle 3">
            <a:extLst>
              <a:ext uri="{FF2B5EF4-FFF2-40B4-BE49-F238E27FC236}">
                <a16:creationId xmlns:a16="http://schemas.microsoft.com/office/drawing/2014/main" id="{D2002583-7065-CF44-A281-035012466958}"/>
              </a:ext>
            </a:extLst>
          </p:cNvPr>
          <p:cNvSpPr>
            <a:spLocks noGrp="1" noChangeArrowheads="1"/>
          </p:cNvSpPr>
          <p:nvPr>
            <p:ph type="subTitle" idx="1"/>
          </p:nvPr>
        </p:nvSpPr>
        <p:spPr>
          <a:xfrm>
            <a:off x="350838" y="1676400"/>
            <a:ext cx="8262937" cy="3948113"/>
          </a:xfrm>
          <a:ln w="28575">
            <a:solidFill>
              <a:schemeClr val="bg2"/>
            </a:solidFill>
            <a:miter lim="800000"/>
            <a:headEnd/>
            <a:tailEnd/>
          </a:ln>
        </p:spPr>
        <p:txBody>
          <a:bodyPr/>
          <a:lstStyle/>
          <a:p>
            <a:pPr marL="342900" indent="-342900" algn="l"/>
            <a:r>
              <a:rPr lang="en-US" altLang="en-US" sz="2600">
                <a:ea typeface="ＭＳ Ｐゴシック" panose="020B0600070205080204" pitchFamily="34" charset="-128"/>
              </a:rPr>
              <a:t>BODIPY	   	Golgi		505		511	</a:t>
            </a:r>
          </a:p>
          <a:p>
            <a:pPr marL="342900" indent="-342900" algn="l"/>
            <a:r>
              <a:rPr lang="en-US" altLang="en-US" sz="2600">
                <a:ea typeface="ＭＳ Ｐゴシック" panose="020B0600070205080204" pitchFamily="34" charset="-128"/>
              </a:rPr>
              <a:t>NBD		   	Golgi		488		525</a:t>
            </a:r>
          </a:p>
          <a:p>
            <a:pPr marL="342900" indent="-342900" algn="l"/>
            <a:r>
              <a:rPr lang="en-US" altLang="en-US" sz="2600">
                <a:ea typeface="ＭＳ Ｐゴシック" panose="020B0600070205080204" pitchFamily="34" charset="-128"/>
              </a:rPr>
              <a:t>DPH 		   	Lipid		350		420</a:t>
            </a:r>
          </a:p>
          <a:p>
            <a:pPr marL="342900" indent="-342900" algn="l"/>
            <a:r>
              <a:rPr lang="en-US" altLang="en-US" sz="2600">
                <a:ea typeface="ＭＳ Ｐゴシック" panose="020B0600070205080204" pitchFamily="34" charset="-128"/>
              </a:rPr>
              <a:t>TMA-DPH	      	Lipid		350		420</a:t>
            </a:r>
          </a:p>
          <a:p>
            <a:pPr marL="342900" indent="-342900" algn="l"/>
            <a:r>
              <a:rPr lang="en-US" altLang="en-US" sz="2600">
                <a:ea typeface="ＭＳ Ｐゴシック" panose="020B0600070205080204" pitchFamily="34" charset="-128"/>
              </a:rPr>
              <a:t>Rhodamine 123	</a:t>
            </a:r>
            <a:r>
              <a:rPr lang="en-US" altLang="en-US" sz="2400">
                <a:ea typeface="ＭＳ Ｐゴシック" panose="020B0600070205080204" pitchFamily="34" charset="-128"/>
              </a:rPr>
              <a:t>Mitochondria</a:t>
            </a:r>
            <a:r>
              <a:rPr lang="en-US" altLang="en-US" sz="2600">
                <a:ea typeface="ＭＳ Ｐゴシック" panose="020B0600070205080204" pitchFamily="34" charset="-128"/>
              </a:rPr>
              <a:t>	488		525</a:t>
            </a:r>
          </a:p>
          <a:p>
            <a:pPr marL="342900" indent="-342900" algn="l"/>
            <a:r>
              <a:rPr lang="en-US" altLang="en-US" sz="2600">
                <a:ea typeface="ＭＳ Ｐゴシック" panose="020B0600070205080204" pitchFamily="34" charset="-128"/>
              </a:rPr>
              <a:t>DiO			Lipid		488		500</a:t>
            </a:r>
          </a:p>
          <a:p>
            <a:pPr marL="342900" indent="-342900" algn="l"/>
            <a:r>
              <a:rPr lang="en-US" altLang="en-US" sz="2600">
                <a:ea typeface="ＭＳ Ｐゴシック" panose="020B0600070205080204" pitchFamily="34" charset="-128"/>
              </a:rPr>
              <a:t>diI-Cn-(5)		Lipid		550		565</a:t>
            </a:r>
          </a:p>
          <a:p>
            <a:pPr marL="342900" indent="-342900" algn="l"/>
            <a:r>
              <a:rPr lang="en-US" altLang="en-US" sz="2600">
                <a:ea typeface="ＭＳ Ｐゴシック" panose="020B0600070205080204" pitchFamily="34" charset="-128"/>
              </a:rPr>
              <a:t>diO-Cn-(3)		Lipid		488		500</a:t>
            </a:r>
          </a:p>
          <a:p>
            <a:pPr marL="342900" indent="-342900" algn="l"/>
            <a:endParaRPr lang="en-US" altLang="en-US" sz="2600">
              <a:ea typeface="ＭＳ Ｐゴシック" panose="020B0600070205080204" pitchFamily="34" charset="-128"/>
            </a:endParaRPr>
          </a:p>
        </p:txBody>
      </p:sp>
      <p:sp>
        <p:nvSpPr>
          <p:cNvPr id="79875" name="Line 4">
            <a:extLst>
              <a:ext uri="{FF2B5EF4-FFF2-40B4-BE49-F238E27FC236}">
                <a16:creationId xmlns:a16="http://schemas.microsoft.com/office/drawing/2014/main" id="{0763C452-571B-ED43-9318-A06FF561396E}"/>
              </a:ext>
            </a:extLst>
          </p:cNvPr>
          <p:cNvSpPr>
            <a:spLocks noChangeShapeType="1"/>
          </p:cNvSpPr>
          <p:nvPr/>
        </p:nvSpPr>
        <p:spPr bwMode="auto">
          <a:xfrm>
            <a:off x="996950" y="1671638"/>
            <a:ext cx="6438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76" name="Rectangle 5">
            <a:extLst>
              <a:ext uri="{FF2B5EF4-FFF2-40B4-BE49-F238E27FC236}">
                <a16:creationId xmlns:a16="http://schemas.microsoft.com/office/drawing/2014/main" id="{5B35324E-070A-2F42-AA6B-D782F7236174}"/>
              </a:ext>
            </a:extLst>
          </p:cNvPr>
          <p:cNvSpPr>
            <a:spLocks noChangeArrowheads="1"/>
          </p:cNvSpPr>
          <p:nvPr/>
        </p:nvSpPr>
        <p:spPr bwMode="auto">
          <a:xfrm>
            <a:off x="1214438" y="1181100"/>
            <a:ext cx="62801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b="1"/>
              <a:t>Probe		   	 Site	     Excitation	   Emission</a:t>
            </a:r>
          </a:p>
        </p:txBody>
      </p:sp>
      <p:grpSp>
        <p:nvGrpSpPr>
          <p:cNvPr id="79877" name="Group 14">
            <a:extLst>
              <a:ext uri="{FF2B5EF4-FFF2-40B4-BE49-F238E27FC236}">
                <a16:creationId xmlns:a16="http://schemas.microsoft.com/office/drawing/2014/main" id="{FE506E7C-7E48-5A41-AF42-E94F3C7EDF6F}"/>
              </a:ext>
            </a:extLst>
          </p:cNvPr>
          <p:cNvGrpSpPr>
            <a:grpSpLocks/>
          </p:cNvGrpSpPr>
          <p:nvPr/>
        </p:nvGrpSpPr>
        <p:grpSpPr bwMode="auto">
          <a:xfrm>
            <a:off x="1009650" y="2138363"/>
            <a:ext cx="6438900" cy="3381375"/>
            <a:chOff x="715" y="1347"/>
            <a:chExt cx="4564" cy="2130"/>
          </a:xfrm>
        </p:grpSpPr>
        <p:sp>
          <p:nvSpPr>
            <p:cNvPr id="79896" name="Line 6">
              <a:extLst>
                <a:ext uri="{FF2B5EF4-FFF2-40B4-BE49-F238E27FC236}">
                  <a16:creationId xmlns:a16="http://schemas.microsoft.com/office/drawing/2014/main" id="{FBCBA539-8DFF-7E47-81A7-C8EF4C990E36}"/>
                </a:ext>
              </a:extLst>
            </p:cNvPr>
            <p:cNvSpPr>
              <a:spLocks noChangeShapeType="1"/>
            </p:cNvSpPr>
            <p:nvPr/>
          </p:nvSpPr>
          <p:spPr bwMode="auto">
            <a:xfrm>
              <a:off x="715" y="1347"/>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7" name="Line 7">
              <a:extLst>
                <a:ext uri="{FF2B5EF4-FFF2-40B4-BE49-F238E27FC236}">
                  <a16:creationId xmlns:a16="http://schemas.microsoft.com/office/drawing/2014/main" id="{702C4EEE-6941-314F-88E1-1C42017D5AF0}"/>
                </a:ext>
              </a:extLst>
            </p:cNvPr>
            <p:cNvSpPr>
              <a:spLocks noChangeShapeType="1"/>
            </p:cNvSpPr>
            <p:nvPr/>
          </p:nvSpPr>
          <p:spPr bwMode="auto">
            <a:xfrm>
              <a:off x="715" y="3477"/>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8" name="Line 8">
              <a:extLst>
                <a:ext uri="{FF2B5EF4-FFF2-40B4-BE49-F238E27FC236}">
                  <a16:creationId xmlns:a16="http://schemas.microsoft.com/office/drawing/2014/main" id="{AA35822E-04C4-3740-A6B8-B87E01997BE1}"/>
                </a:ext>
              </a:extLst>
            </p:cNvPr>
            <p:cNvSpPr>
              <a:spLocks noChangeShapeType="1"/>
            </p:cNvSpPr>
            <p:nvPr/>
          </p:nvSpPr>
          <p:spPr bwMode="auto">
            <a:xfrm>
              <a:off x="715" y="1656"/>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9" name="Line 9">
              <a:extLst>
                <a:ext uri="{FF2B5EF4-FFF2-40B4-BE49-F238E27FC236}">
                  <a16:creationId xmlns:a16="http://schemas.microsoft.com/office/drawing/2014/main" id="{EB98B31B-CA8C-874D-8E0E-EE4B98925C7B}"/>
                </a:ext>
              </a:extLst>
            </p:cNvPr>
            <p:cNvSpPr>
              <a:spLocks noChangeShapeType="1"/>
            </p:cNvSpPr>
            <p:nvPr/>
          </p:nvSpPr>
          <p:spPr bwMode="auto">
            <a:xfrm>
              <a:off x="715" y="1959"/>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0" name="Line 10">
              <a:extLst>
                <a:ext uri="{FF2B5EF4-FFF2-40B4-BE49-F238E27FC236}">
                  <a16:creationId xmlns:a16="http://schemas.microsoft.com/office/drawing/2014/main" id="{2E5DB56A-F249-B44D-A237-BFA1BB86A97A}"/>
                </a:ext>
              </a:extLst>
            </p:cNvPr>
            <p:cNvSpPr>
              <a:spLocks noChangeShapeType="1"/>
            </p:cNvSpPr>
            <p:nvPr/>
          </p:nvSpPr>
          <p:spPr bwMode="auto">
            <a:xfrm>
              <a:off x="715" y="2271"/>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1" name="Line 11">
              <a:extLst>
                <a:ext uri="{FF2B5EF4-FFF2-40B4-BE49-F238E27FC236}">
                  <a16:creationId xmlns:a16="http://schemas.microsoft.com/office/drawing/2014/main" id="{A40D73AC-1F8C-0945-9976-DAC91F5F09AC}"/>
                </a:ext>
              </a:extLst>
            </p:cNvPr>
            <p:cNvSpPr>
              <a:spLocks noChangeShapeType="1"/>
            </p:cNvSpPr>
            <p:nvPr/>
          </p:nvSpPr>
          <p:spPr bwMode="auto">
            <a:xfrm>
              <a:off x="715" y="2565"/>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2" name="Line 12">
              <a:extLst>
                <a:ext uri="{FF2B5EF4-FFF2-40B4-BE49-F238E27FC236}">
                  <a16:creationId xmlns:a16="http://schemas.microsoft.com/office/drawing/2014/main" id="{CBCF2BF3-A745-0446-8EAA-386FFC50C423}"/>
                </a:ext>
              </a:extLst>
            </p:cNvPr>
            <p:cNvSpPr>
              <a:spLocks noChangeShapeType="1"/>
            </p:cNvSpPr>
            <p:nvPr/>
          </p:nvSpPr>
          <p:spPr bwMode="auto">
            <a:xfrm>
              <a:off x="715" y="2868"/>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3" name="Line 13">
              <a:extLst>
                <a:ext uri="{FF2B5EF4-FFF2-40B4-BE49-F238E27FC236}">
                  <a16:creationId xmlns:a16="http://schemas.microsoft.com/office/drawing/2014/main" id="{944671FB-F38F-7A49-8585-A564193FBFD2}"/>
                </a:ext>
              </a:extLst>
            </p:cNvPr>
            <p:cNvSpPr>
              <a:spLocks noChangeShapeType="1"/>
            </p:cNvSpPr>
            <p:nvPr/>
          </p:nvSpPr>
          <p:spPr bwMode="auto">
            <a:xfrm>
              <a:off x="715" y="3180"/>
              <a:ext cx="4564" cy="0"/>
            </a:xfrm>
            <a:prstGeom prst="line">
              <a:avLst/>
            </a:prstGeom>
            <a:noFill/>
            <a:ln w="12700">
              <a:solidFill>
                <a:srgbClr val="CECECE"/>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9878" name="Rectangle 15">
            <a:extLst>
              <a:ext uri="{FF2B5EF4-FFF2-40B4-BE49-F238E27FC236}">
                <a16:creationId xmlns:a16="http://schemas.microsoft.com/office/drawing/2014/main" id="{9D8EB721-3C79-734F-9530-D122C8F704AD}"/>
              </a:ext>
            </a:extLst>
          </p:cNvPr>
          <p:cNvSpPr>
            <a:spLocks noChangeArrowheads="1"/>
          </p:cNvSpPr>
          <p:nvPr/>
        </p:nvSpPr>
        <p:spPr bwMode="auto">
          <a:xfrm>
            <a:off x="854075" y="5732463"/>
            <a:ext cx="70897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t>BODIPY - borate-dipyrromethene complexes              NBD - nitrobenzoxadiazole</a:t>
            </a:r>
          </a:p>
          <a:p>
            <a:pPr>
              <a:spcBef>
                <a:spcPct val="0"/>
              </a:spcBef>
              <a:buSzTx/>
              <a:buFontTx/>
              <a:buNone/>
            </a:pPr>
            <a:r>
              <a:rPr lang="en-US" altLang="en-US" sz="1600"/>
              <a:t>DPH – diphenylhexatriene                                           TMA - trimethylammonium</a:t>
            </a:r>
          </a:p>
        </p:txBody>
      </p:sp>
      <p:sp>
        <p:nvSpPr>
          <p:cNvPr id="79879" name="Rectangle 16">
            <a:extLst>
              <a:ext uri="{FF2B5EF4-FFF2-40B4-BE49-F238E27FC236}">
                <a16:creationId xmlns:a16="http://schemas.microsoft.com/office/drawing/2014/main" id="{7260A083-9EB3-EA4A-9CD1-4874E5AF275B}"/>
              </a:ext>
            </a:extLst>
          </p:cNvPr>
          <p:cNvSpPr>
            <a:spLocks noChangeArrowheads="1"/>
          </p:cNvSpPr>
          <p:nvPr/>
        </p:nvSpPr>
        <p:spPr bwMode="auto">
          <a:xfrm>
            <a:off x="7499350" y="1747838"/>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0" name="Rectangle 18">
            <a:extLst>
              <a:ext uri="{FF2B5EF4-FFF2-40B4-BE49-F238E27FC236}">
                <a16:creationId xmlns:a16="http://schemas.microsoft.com/office/drawing/2014/main" id="{788A4BB3-B4F9-3E48-8FAB-BAD902CE943A}"/>
              </a:ext>
            </a:extLst>
          </p:cNvPr>
          <p:cNvSpPr>
            <a:spLocks noChangeArrowheads="1"/>
          </p:cNvSpPr>
          <p:nvPr/>
        </p:nvSpPr>
        <p:spPr bwMode="auto">
          <a:xfrm>
            <a:off x="7499350" y="2741613"/>
            <a:ext cx="812800" cy="304800"/>
          </a:xfrm>
          <a:prstGeom prst="rect">
            <a:avLst/>
          </a:prstGeom>
          <a:solidFill>
            <a:srgbClr val="99CC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1" name="Rectangle 19">
            <a:extLst>
              <a:ext uri="{FF2B5EF4-FFF2-40B4-BE49-F238E27FC236}">
                <a16:creationId xmlns:a16="http://schemas.microsoft.com/office/drawing/2014/main" id="{98C28B2D-2178-9441-8896-EBD7285D1460}"/>
              </a:ext>
            </a:extLst>
          </p:cNvPr>
          <p:cNvSpPr>
            <a:spLocks noChangeArrowheads="1"/>
          </p:cNvSpPr>
          <p:nvPr/>
        </p:nvSpPr>
        <p:spPr bwMode="auto">
          <a:xfrm>
            <a:off x="7499350" y="3252788"/>
            <a:ext cx="812800" cy="304800"/>
          </a:xfrm>
          <a:prstGeom prst="rect">
            <a:avLst/>
          </a:prstGeom>
          <a:solidFill>
            <a:srgbClr val="99CC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2" name="Rectangle 20">
            <a:extLst>
              <a:ext uri="{FF2B5EF4-FFF2-40B4-BE49-F238E27FC236}">
                <a16:creationId xmlns:a16="http://schemas.microsoft.com/office/drawing/2014/main" id="{09682CC4-773E-B94E-A123-298680810F93}"/>
              </a:ext>
            </a:extLst>
          </p:cNvPr>
          <p:cNvSpPr>
            <a:spLocks noChangeArrowheads="1"/>
          </p:cNvSpPr>
          <p:nvPr/>
        </p:nvSpPr>
        <p:spPr bwMode="auto">
          <a:xfrm>
            <a:off x="7499350" y="3711575"/>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3" name="Rectangle 21">
            <a:extLst>
              <a:ext uri="{FF2B5EF4-FFF2-40B4-BE49-F238E27FC236}">
                <a16:creationId xmlns:a16="http://schemas.microsoft.com/office/drawing/2014/main" id="{AD5EBC71-8124-304D-B4F8-D0C3DC0B8DC8}"/>
              </a:ext>
            </a:extLst>
          </p:cNvPr>
          <p:cNvSpPr>
            <a:spLocks noChangeArrowheads="1"/>
          </p:cNvSpPr>
          <p:nvPr/>
        </p:nvSpPr>
        <p:spPr bwMode="auto">
          <a:xfrm>
            <a:off x="7499350" y="4221163"/>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4" name="Rectangle 22">
            <a:extLst>
              <a:ext uri="{FF2B5EF4-FFF2-40B4-BE49-F238E27FC236}">
                <a16:creationId xmlns:a16="http://schemas.microsoft.com/office/drawing/2014/main" id="{2DAB5144-C9C6-684F-B42A-BBF1E76DD4E9}"/>
              </a:ext>
            </a:extLst>
          </p:cNvPr>
          <p:cNvSpPr>
            <a:spLocks noChangeArrowheads="1"/>
          </p:cNvSpPr>
          <p:nvPr/>
        </p:nvSpPr>
        <p:spPr bwMode="auto">
          <a:xfrm>
            <a:off x="7499350" y="4730750"/>
            <a:ext cx="812800" cy="304800"/>
          </a:xfrm>
          <a:prstGeom prst="rect">
            <a:avLst/>
          </a:prstGeom>
          <a:solidFill>
            <a:srgbClr val="FF6600"/>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5" name="Rectangle 23">
            <a:extLst>
              <a:ext uri="{FF2B5EF4-FFF2-40B4-BE49-F238E27FC236}">
                <a16:creationId xmlns:a16="http://schemas.microsoft.com/office/drawing/2014/main" id="{2E5C079E-DB8E-E54E-AA0E-9A8A8332E58D}"/>
              </a:ext>
            </a:extLst>
          </p:cNvPr>
          <p:cNvSpPr>
            <a:spLocks noChangeArrowheads="1"/>
          </p:cNvSpPr>
          <p:nvPr/>
        </p:nvSpPr>
        <p:spPr bwMode="auto">
          <a:xfrm>
            <a:off x="7499350" y="5200650"/>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6" name="Rectangle 24">
            <a:extLst>
              <a:ext uri="{FF2B5EF4-FFF2-40B4-BE49-F238E27FC236}">
                <a16:creationId xmlns:a16="http://schemas.microsoft.com/office/drawing/2014/main" id="{37877333-0269-FF4B-9FB4-71306A52505B}"/>
              </a:ext>
            </a:extLst>
          </p:cNvPr>
          <p:cNvSpPr>
            <a:spLocks noChangeArrowheads="1"/>
          </p:cNvSpPr>
          <p:nvPr/>
        </p:nvSpPr>
        <p:spPr bwMode="auto">
          <a:xfrm>
            <a:off x="7499350" y="2286000"/>
            <a:ext cx="812800" cy="304800"/>
          </a:xfrm>
          <a:prstGeom prst="rect">
            <a:avLst/>
          </a:prstGeom>
          <a:solidFill>
            <a:schemeClr val="accent2"/>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7" name="Rectangle 26">
            <a:extLst>
              <a:ext uri="{FF2B5EF4-FFF2-40B4-BE49-F238E27FC236}">
                <a16:creationId xmlns:a16="http://schemas.microsoft.com/office/drawing/2014/main" id="{74A8CB4C-8FEB-2F40-9527-4B27992E9BF8}"/>
              </a:ext>
            </a:extLst>
          </p:cNvPr>
          <p:cNvSpPr>
            <a:spLocks noChangeArrowheads="1"/>
          </p:cNvSpPr>
          <p:nvPr/>
        </p:nvSpPr>
        <p:spPr bwMode="auto">
          <a:xfrm>
            <a:off x="5835650" y="1744663"/>
            <a:ext cx="812800" cy="304800"/>
          </a:xfrm>
          <a:prstGeom prst="rect">
            <a:avLst/>
          </a:prstGeom>
          <a:solidFill>
            <a:srgbClr val="00FF99"/>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8" name="Rectangle 28">
            <a:extLst>
              <a:ext uri="{FF2B5EF4-FFF2-40B4-BE49-F238E27FC236}">
                <a16:creationId xmlns:a16="http://schemas.microsoft.com/office/drawing/2014/main" id="{F61CC532-0E76-F040-A72B-6DD8BC6D2D1F}"/>
              </a:ext>
            </a:extLst>
          </p:cNvPr>
          <p:cNvSpPr>
            <a:spLocks noChangeArrowheads="1"/>
          </p:cNvSpPr>
          <p:nvPr/>
        </p:nvSpPr>
        <p:spPr bwMode="auto">
          <a:xfrm>
            <a:off x="5835650" y="2738438"/>
            <a:ext cx="812800" cy="304800"/>
          </a:xfrm>
          <a:prstGeom prst="rect">
            <a:avLst/>
          </a:prstGeom>
          <a:solidFill>
            <a:srgbClr val="CC99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89" name="Rectangle 29">
            <a:extLst>
              <a:ext uri="{FF2B5EF4-FFF2-40B4-BE49-F238E27FC236}">
                <a16:creationId xmlns:a16="http://schemas.microsoft.com/office/drawing/2014/main" id="{8F3D67D0-2C2C-EC47-A579-D8605F44D48C}"/>
              </a:ext>
            </a:extLst>
          </p:cNvPr>
          <p:cNvSpPr>
            <a:spLocks noChangeArrowheads="1"/>
          </p:cNvSpPr>
          <p:nvPr/>
        </p:nvSpPr>
        <p:spPr bwMode="auto">
          <a:xfrm>
            <a:off x="5835650" y="3249613"/>
            <a:ext cx="812800" cy="304800"/>
          </a:xfrm>
          <a:prstGeom prst="rect">
            <a:avLst/>
          </a:prstGeom>
          <a:solidFill>
            <a:srgbClr val="CC99FF"/>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0" name="Rectangle 30">
            <a:extLst>
              <a:ext uri="{FF2B5EF4-FFF2-40B4-BE49-F238E27FC236}">
                <a16:creationId xmlns:a16="http://schemas.microsoft.com/office/drawing/2014/main" id="{C418FB97-E6DA-A640-9567-77AD7C2BBF3B}"/>
              </a:ext>
            </a:extLst>
          </p:cNvPr>
          <p:cNvSpPr>
            <a:spLocks noChangeArrowheads="1"/>
          </p:cNvSpPr>
          <p:nvPr/>
        </p:nvSpPr>
        <p:spPr bwMode="auto">
          <a:xfrm>
            <a:off x="5835650" y="3708400"/>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1" name="Rectangle 31">
            <a:extLst>
              <a:ext uri="{FF2B5EF4-FFF2-40B4-BE49-F238E27FC236}">
                <a16:creationId xmlns:a16="http://schemas.microsoft.com/office/drawing/2014/main" id="{DA8FF645-FE98-3B45-A084-BD7E6ABD81EE}"/>
              </a:ext>
            </a:extLst>
          </p:cNvPr>
          <p:cNvSpPr>
            <a:spLocks noChangeArrowheads="1"/>
          </p:cNvSpPr>
          <p:nvPr/>
        </p:nvSpPr>
        <p:spPr bwMode="auto">
          <a:xfrm>
            <a:off x="5835650" y="4217988"/>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2" name="Rectangle 32">
            <a:extLst>
              <a:ext uri="{FF2B5EF4-FFF2-40B4-BE49-F238E27FC236}">
                <a16:creationId xmlns:a16="http://schemas.microsoft.com/office/drawing/2014/main" id="{50DBD97E-A3F2-774C-9276-B4AFC6EA759C}"/>
              </a:ext>
            </a:extLst>
          </p:cNvPr>
          <p:cNvSpPr>
            <a:spLocks noChangeArrowheads="1"/>
          </p:cNvSpPr>
          <p:nvPr/>
        </p:nvSpPr>
        <p:spPr bwMode="auto">
          <a:xfrm>
            <a:off x="5835650" y="4727575"/>
            <a:ext cx="812800" cy="304800"/>
          </a:xfrm>
          <a:prstGeom prst="rect">
            <a:avLst/>
          </a:prstGeom>
          <a:solidFill>
            <a:srgbClr val="FFCC66"/>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3" name="Rectangle 33">
            <a:extLst>
              <a:ext uri="{FF2B5EF4-FFF2-40B4-BE49-F238E27FC236}">
                <a16:creationId xmlns:a16="http://schemas.microsoft.com/office/drawing/2014/main" id="{248D058A-1138-C140-8CA0-8388B2A62E1C}"/>
              </a:ext>
            </a:extLst>
          </p:cNvPr>
          <p:cNvSpPr>
            <a:spLocks noChangeArrowheads="1"/>
          </p:cNvSpPr>
          <p:nvPr/>
        </p:nvSpPr>
        <p:spPr bwMode="auto">
          <a:xfrm>
            <a:off x="5835650" y="5197475"/>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4" name="Rectangle 34">
            <a:extLst>
              <a:ext uri="{FF2B5EF4-FFF2-40B4-BE49-F238E27FC236}">
                <a16:creationId xmlns:a16="http://schemas.microsoft.com/office/drawing/2014/main" id="{1166ACC6-489A-7C42-9083-20B3F27DAEB9}"/>
              </a:ext>
            </a:extLst>
          </p:cNvPr>
          <p:cNvSpPr>
            <a:spLocks noChangeArrowheads="1"/>
          </p:cNvSpPr>
          <p:nvPr/>
        </p:nvSpPr>
        <p:spPr bwMode="auto">
          <a:xfrm>
            <a:off x="5835650" y="2282825"/>
            <a:ext cx="812800" cy="304800"/>
          </a:xfrm>
          <a:prstGeom prst="rect">
            <a:avLst/>
          </a:prstGeom>
          <a:solidFill>
            <a:srgbClr val="1207A7"/>
          </a:solidFill>
          <a:ln w="12700">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79895" name="Rectangle 35">
            <a:extLst>
              <a:ext uri="{FF2B5EF4-FFF2-40B4-BE49-F238E27FC236}">
                <a16:creationId xmlns:a16="http://schemas.microsoft.com/office/drawing/2014/main" id="{66D113CE-251D-5447-B0DD-EC9BE24860D3}"/>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8655A9DE-3A7D-FD45-AB6A-F9C814160C8C}"/>
              </a:ext>
            </a:extLst>
          </p:cNvPr>
          <p:cNvSpPr>
            <a:spLocks noGrp="1" noChangeArrowheads="1"/>
          </p:cNvSpPr>
          <p:nvPr>
            <p:ph type="title"/>
          </p:nvPr>
        </p:nvSpPr>
        <p:spPr>
          <a:xfrm>
            <a:off x="1058863" y="0"/>
            <a:ext cx="6908800" cy="1143000"/>
          </a:xfrm>
        </p:spPr>
        <p:txBody>
          <a:bodyPr/>
          <a:lstStyle/>
          <a:p>
            <a:r>
              <a:rPr lang="en-US" altLang="en-US">
                <a:ea typeface="ＭＳ Ｐゴシック" panose="020B0600070205080204" pitchFamily="34" charset="-128"/>
              </a:rPr>
              <a:t>Other Probes of Interest</a:t>
            </a:r>
          </a:p>
        </p:txBody>
      </p:sp>
      <p:sp>
        <p:nvSpPr>
          <p:cNvPr id="81922" name="Rectangle 3">
            <a:extLst>
              <a:ext uri="{FF2B5EF4-FFF2-40B4-BE49-F238E27FC236}">
                <a16:creationId xmlns:a16="http://schemas.microsoft.com/office/drawing/2014/main" id="{DFF6D788-0A8F-B44F-BFF3-4CC76EA42C2A}"/>
              </a:ext>
            </a:extLst>
          </p:cNvPr>
          <p:cNvSpPr>
            <a:spLocks noGrp="1" noChangeArrowheads="1"/>
          </p:cNvSpPr>
          <p:nvPr>
            <p:ph type="body" idx="1"/>
          </p:nvPr>
        </p:nvSpPr>
        <p:spPr>
          <a:xfrm>
            <a:off x="164822" y="1255423"/>
            <a:ext cx="8708833" cy="4114800"/>
          </a:xfrm>
        </p:spPr>
        <p:txBody>
          <a:bodyPr/>
          <a:lstStyle/>
          <a:p>
            <a:r>
              <a:rPr lang="en-US" altLang="en-US" sz="2000" dirty="0">
                <a:ea typeface="ＭＳ Ｐゴシック" panose="020B0600070205080204" pitchFamily="34" charset="-128"/>
              </a:rPr>
              <a:t>GFP - </a:t>
            </a:r>
            <a:r>
              <a:rPr lang="en-US" altLang="en-US" sz="2000" i="1" dirty="0">
                <a:ea typeface="ＭＳ Ｐゴシック" panose="020B0600070205080204" pitchFamily="34" charset="-128"/>
              </a:rPr>
              <a:t>Green Fluorescent Protein</a:t>
            </a:r>
            <a:endParaRPr lang="en-US" altLang="en-US" sz="2000" dirty="0">
              <a:ea typeface="ＭＳ Ｐゴシック" panose="020B0600070205080204" pitchFamily="34" charset="-128"/>
            </a:endParaRPr>
          </a:p>
          <a:p>
            <a:pPr lvl="1"/>
            <a:r>
              <a:rPr lang="en-US" altLang="en-US" sz="1800" dirty="0">
                <a:ea typeface="ＭＳ Ｐゴシック" panose="020B0600070205080204" pitchFamily="34" charset="-128"/>
              </a:rPr>
              <a:t>GFP is from the chemiluminescent jellyfish </a:t>
            </a:r>
            <a:r>
              <a:rPr lang="en-US" altLang="en-US" sz="1800" i="1" dirty="0">
                <a:ea typeface="ＭＳ Ｐゴシック" panose="020B0600070205080204" pitchFamily="34" charset="-128"/>
              </a:rPr>
              <a:t>Aequorea </a:t>
            </a:r>
            <a:r>
              <a:rPr lang="en-US" altLang="en-US" sz="1800" i="1" dirty="0" err="1">
                <a:ea typeface="ＭＳ Ｐゴシック" panose="020B0600070205080204" pitchFamily="34" charset="-128"/>
              </a:rPr>
              <a:t>victoria</a:t>
            </a:r>
            <a:endParaRPr lang="en-US" altLang="en-US" sz="1800" dirty="0">
              <a:ea typeface="ＭＳ Ｐゴシック" panose="020B0600070205080204" pitchFamily="34" charset="-128"/>
            </a:endParaRPr>
          </a:p>
          <a:p>
            <a:pPr lvl="1"/>
            <a:r>
              <a:rPr lang="en-US" altLang="en-US" sz="1800" dirty="0">
                <a:ea typeface="ＭＳ Ｐゴシック" panose="020B0600070205080204" pitchFamily="34" charset="-128"/>
              </a:rPr>
              <a:t>excitation maxima at 395 and 470 nm (quantum efficiency is 0.8) Peak emission at 509 nm</a:t>
            </a:r>
          </a:p>
          <a:p>
            <a:pPr lvl="1"/>
            <a:r>
              <a:rPr lang="en-US" altLang="en-US" sz="1800" dirty="0">
                <a:ea typeface="ＭＳ Ｐゴシック" panose="020B0600070205080204" pitchFamily="34" charset="-128"/>
              </a:rPr>
              <a:t>contains a p-</a:t>
            </a:r>
            <a:r>
              <a:rPr lang="en-US" altLang="en-US" sz="1800" dirty="0" err="1">
                <a:ea typeface="ＭＳ Ｐゴシック" panose="020B0600070205080204" pitchFamily="34" charset="-128"/>
              </a:rPr>
              <a:t>hydroxybenzylidene</a:t>
            </a:r>
            <a:r>
              <a:rPr lang="en-US" altLang="en-US" sz="1800" dirty="0">
                <a:ea typeface="ＭＳ Ｐゴシック" panose="020B0600070205080204" pitchFamily="34" charset="-128"/>
              </a:rPr>
              <a:t>-</a:t>
            </a:r>
            <a:r>
              <a:rPr lang="en-US" altLang="en-US" sz="1800" dirty="0" err="1">
                <a:ea typeface="ＭＳ Ｐゴシック" panose="020B0600070205080204" pitchFamily="34" charset="-128"/>
              </a:rPr>
              <a:t>imidazolone</a:t>
            </a:r>
            <a:r>
              <a:rPr lang="en-US" altLang="en-US" sz="1800" dirty="0">
                <a:ea typeface="ＭＳ Ｐゴシック" panose="020B0600070205080204" pitchFamily="34" charset="-128"/>
              </a:rPr>
              <a:t> chromophore generated by oxidation of the Ser-Tyr-</a:t>
            </a:r>
            <a:r>
              <a:rPr lang="en-US" altLang="en-US" sz="1800" dirty="0" err="1">
                <a:ea typeface="ＭＳ Ｐゴシック" panose="020B0600070205080204" pitchFamily="34" charset="-128"/>
              </a:rPr>
              <a:t>Gly</a:t>
            </a:r>
            <a:r>
              <a:rPr lang="en-US" altLang="en-US" sz="1800" dirty="0">
                <a:ea typeface="ＭＳ Ｐゴシック" panose="020B0600070205080204" pitchFamily="34" charset="-128"/>
              </a:rPr>
              <a:t> at positions 65-67 of the primary sequence</a:t>
            </a:r>
          </a:p>
          <a:p>
            <a:pPr lvl="1"/>
            <a:r>
              <a:rPr lang="en-US" altLang="en-US" sz="1800" dirty="0">
                <a:ea typeface="ＭＳ Ｐゴシック" panose="020B0600070205080204" pitchFamily="34" charset="-128"/>
              </a:rPr>
              <a:t>Major application is as a reporter gene for assay of promoter activity</a:t>
            </a:r>
          </a:p>
          <a:p>
            <a:pPr lvl="1"/>
            <a:r>
              <a:rPr lang="en-US" altLang="en-US" sz="1800" dirty="0">
                <a:ea typeface="ＭＳ Ｐゴシック" panose="020B0600070205080204" pitchFamily="34" charset="-128"/>
              </a:rPr>
              <a:t>requires no added substrates</a:t>
            </a:r>
          </a:p>
        </p:txBody>
      </p:sp>
      <p:sp>
        <p:nvSpPr>
          <p:cNvPr id="81923" name="Rectangle 4">
            <a:extLst>
              <a:ext uri="{FF2B5EF4-FFF2-40B4-BE49-F238E27FC236}">
                <a16:creationId xmlns:a16="http://schemas.microsoft.com/office/drawing/2014/main" id="{3E00142D-9CA2-B346-A21D-4EF202AB223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
        <p:nvSpPr>
          <p:cNvPr id="81924" name="Text Box 5">
            <a:extLst>
              <a:ext uri="{FF2B5EF4-FFF2-40B4-BE49-F238E27FC236}">
                <a16:creationId xmlns:a16="http://schemas.microsoft.com/office/drawing/2014/main" id="{1721A475-A1CD-3644-B5AA-1EA84843FEC0}"/>
              </a:ext>
            </a:extLst>
          </p:cNvPr>
          <p:cNvSpPr txBox="1">
            <a:spLocks noChangeArrowheads="1"/>
          </p:cNvSpPr>
          <p:nvPr/>
        </p:nvSpPr>
        <p:spPr bwMode="auto">
          <a:xfrm>
            <a:off x="711296" y="4470157"/>
            <a:ext cx="287896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dirty="0"/>
              <a:t>Note: 2008 Nobel prize for Chemistry was for GFP  (Roger </a:t>
            </a:r>
            <a:r>
              <a:rPr lang="en-US" altLang="en-US" sz="2000" dirty="0" err="1"/>
              <a:t>Tsien</a:t>
            </a:r>
            <a:r>
              <a:rPr lang="en-US" altLang="en-US" sz="2000" dirty="0"/>
              <a:t>)</a:t>
            </a:r>
          </a:p>
        </p:txBody>
      </p:sp>
      <p:pic>
        <p:nvPicPr>
          <p:cNvPr id="81925" name="Picture 1">
            <a:extLst>
              <a:ext uri="{FF2B5EF4-FFF2-40B4-BE49-F238E27FC236}">
                <a16:creationId xmlns:a16="http://schemas.microsoft.com/office/drawing/2014/main" id="{69F28FF1-8696-774B-9019-AF6C557D8B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81925" y="0"/>
            <a:ext cx="136207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sitting at a table&#10;&#10;Description automatically generated">
            <a:extLst>
              <a:ext uri="{FF2B5EF4-FFF2-40B4-BE49-F238E27FC236}">
                <a16:creationId xmlns:a16="http://schemas.microsoft.com/office/drawing/2014/main" id="{86BD4DE8-1579-A54E-A6EA-2C02EFA21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7007" y="3600698"/>
            <a:ext cx="2196648" cy="2930056"/>
          </a:xfrm>
          <a:prstGeom prst="rect">
            <a:avLst/>
          </a:prstGeom>
        </p:spPr>
      </p:pic>
      <p:sp>
        <p:nvSpPr>
          <p:cNvPr id="4" name="TextBox 3">
            <a:extLst>
              <a:ext uri="{FF2B5EF4-FFF2-40B4-BE49-F238E27FC236}">
                <a16:creationId xmlns:a16="http://schemas.microsoft.com/office/drawing/2014/main" id="{471D04E4-7C8F-594E-895A-EE6F9F228EAF}"/>
              </a:ext>
            </a:extLst>
          </p:cNvPr>
          <p:cNvSpPr txBox="1"/>
          <p:nvPr/>
        </p:nvSpPr>
        <p:spPr>
          <a:xfrm>
            <a:off x="4680796" y="4570004"/>
            <a:ext cx="1996211" cy="1600438"/>
          </a:xfrm>
          <a:prstGeom prst="rect">
            <a:avLst/>
          </a:prstGeom>
          <a:noFill/>
        </p:spPr>
        <p:txBody>
          <a:bodyPr wrap="square" rtlCol="0">
            <a:spAutoFit/>
          </a:bodyPr>
          <a:lstStyle/>
          <a:p>
            <a:r>
              <a:rPr lang="en-US" sz="1400" dirty="0"/>
              <a:t>Roger </a:t>
            </a:r>
            <a:r>
              <a:rPr lang="en-US" sz="1400" dirty="0" err="1"/>
              <a:t>Tsien</a:t>
            </a:r>
            <a:r>
              <a:rPr lang="en-US" sz="1400" dirty="0"/>
              <a:t> and J.Paul Robinson in Rome in March 2009 when Roger was awarded the Romulus and Remus award by the Mayor of Rome </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1E8145F8-BCFA-0744-A09C-B41E1B6D1E8C}"/>
              </a:ext>
            </a:extLst>
          </p:cNvPr>
          <p:cNvSpPr>
            <a:spLocks noGrp="1" noChangeArrowheads="1"/>
          </p:cNvSpPr>
          <p:nvPr>
            <p:ph type="title"/>
          </p:nvPr>
        </p:nvSpPr>
        <p:spPr>
          <a:xfrm>
            <a:off x="1030288" y="0"/>
            <a:ext cx="6908800" cy="1143000"/>
          </a:xfrm>
        </p:spPr>
        <p:txBody>
          <a:bodyPr/>
          <a:lstStyle/>
          <a:p>
            <a:r>
              <a:rPr lang="en-US" altLang="en-US">
                <a:ea typeface="ＭＳ Ｐゴシック" panose="020B0600070205080204" pitchFamily="34" charset="-128"/>
              </a:rPr>
              <a:t>Multiple Emissions</a:t>
            </a:r>
          </a:p>
        </p:txBody>
      </p:sp>
      <p:sp>
        <p:nvSpPr>
          <p:cNvPr id="83970" name="Rectangle 3">
            <a:extLst>
              <a:ext uri="{FF2B5EF4-FFF2-40B4-BE49-F238E27FC236}">
                <a16:creationId xmlns:a16="http://schemas.microsoft.com/office/drawing/2014/main" id="{1C1EA527-8FA1-6C46-A25F-650DAF2394AA}"/>
              </a:ext>
            </a:extLst>
          </p:cNvPr>
          <p:cNvSpPr>
            <a:spLocks noGrp="1" noChangeArrowheads="1"/>
          </p:cNvSpPr>
          <p:nvPr>
            <p:ph type="body" idx="1"/>
          </p:nvPr>
        </p:nvSpPr>
        <p:spPr>
          <a:xfrm>
            <a:off x="989013" y="1609725"/>
            <a:ext cx="6908800" cy="4114800"/>
          </a:xfrm>
        </p:spPr>
        <p:txBody>
          <a:bodyPr/>
          <a:lstStyle/>
          <a:p>
            <a:r>
              <a:rPr lang="en-US" altLang="en-US" sz="2800">
                <a:ea typeface="ＭＳ Ｐゴシック" panose="020B0600070205080204" pitchFamily="34" charset="-128"/>
              </a:rPr>
              <a:t>Many possibilities for using multiple probes with a single excitation</a:t>
            </a:r>
          </a:p>
          <a:p>
            <a:r>
              <a:rPr lang="en-US" altLang="en-US" sz="2800">
                <a:ea typeface="ＭＳ Ｐゴシック" panose="020B0600070205080204" pitchFamily="34" charset="-128"/>
              </a:rPr>
              <a:t>Multiple excitation lines are possible</a:t>
            </a:r>
          </a:p>
          <a:p>
            <a:r>
              <a:rPr lang="en-US" altLang="en-US" sz="2800">
                <a:ea typeface="ＭＳ Ｐゴシック" panose="020B0600070205080204" pitchFamily="34" charset="-128"/>
              </a:rPr>
              <a:t>Combination of multiple excitation lines or probes that have same excitation and quite different emissions</a:t>
            </a:r>
          </a:p>
          <a:p>
            <a:pPr lvl="1"/>
            <a:r>
              <a:rPr lang="en-US" altLang="en-US" sz="2400">
                <a:ea typeface="ＭＳ Ｐゴシック" panose="020B0600070205080204" pitchFamily="34" charset="-128"/>
              </a:rPr>
              <a:t>e.g.   Calcein AM and Ethidium (</a:t>
            </a:r>
            <a:r>
              <a:rPr lang="en-US" altLang="en-US" sz="2400" b="1">
                <a:solidFill>
                  <a:srgbClr val="5511ED"/>
                </a:solidFill>
                <a:ea typeface="ＭＳ Ｐゴシック" panose="020B0600070205080204" pitchFamily="34" charset="-128"/>
              </a:rPr>
              <a:t>ex 488 nm</a:t>
            </a:r>
            <a:r>
              <a:rPr lang="en-US" altLang="en-US" sz="2400">
                <a:ea typeface="ＭＳ Ｐゴシック" panose="020B0600070205080204" pitchFamily="34" charset="-128"/>
              </a:rPr>
              <a:t>)</a:t>
            </a:r>
          </a:p>
          <a:p>
            <a:pPr lvl="1"/>
            <a:r>
              <a:rPr lang="en-US" altLang="en-US" sz="2400">
                <a:ea typeface="ＭＳ Ｐゴシック" panose="020B0600070205080204" pitchFamily="34" charset="-128"/>
              </a:rPr>
              <a:t>emissions </a:t>
            </a:r>
            <a:r>
              <a:rPr lang="en-US" altLang="en-US" sz="2400" b="1">
                <a:solidFill>
                  <a:srgbClr val="00FF00"/>
                </a:solidFill>
                <a:ea typeface="ＭＳ Ｐゴシック" panose="020B0600070205080204" pitchFamily="34" charset="-128"/>
              </a:rPr>
              <a:t>530 nm</a:t>
            </a:r>
            <a:r>
              <a:rPr lang="en-US" altLang="en-US" sz="2400">
                <a:ea typeface="ＭＳ Ｐゴシック" panose="020B0600070205080204" pitchFamily="34" charset="-128"/>
              </a:rPr>
              <a:t> and </a:t>
            </a:r>
            <a:r>
              <a:rPr lang="en-US" altLang="en-US" sz="2400" b="1">
                <a:solidFill>
                  <a:schemeClr val="hlink"/>
                </a:solidFill>
                <a:ea typeface="ＭＳ Ｐゴシック" panose="020B0600070205080204" pitchFamily="34" charset="-128"/>
              </a:rPr>
              <a:t>617 nm</a:t>
            </a:r>
            <a:endParaRPr lang="en-US" altLang="en-US" sz="2400">
              <a:ea typeface="ＭＳ Ｐゴシック" panose="020B0600070205080204" pitchFamily="34" charset="-128"/>
            </a:endParaRPr>
          </a:p>
        </p:txBody>
      </p:sp>
      <p:sp>
        <p:nvSpPr>
          <p:cNvPr id="83971" name="Rectangle 4">
            <a:extLst>
              <a:ext uri="{FF2B5EF4-FFF2-40B4-BE49-F238E27FC236}">
                <a16:creationId xmlns:a16="http://schemas.microsoft.com/office/drawing/2014/main" id="{34E78030-0E0B-C543-B212-B397391088B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A82-E329-444B-A6A2-27614A455594}"/>
              </a:ext>
            </a:extLst>
          </p:cNvPr>
          <p:cNvSpPr>
            <a:spLocks noGrp="1"/>
          </p:cNvSpPr>
          <p:nvPr>
            <p:ph type="title"/>
          </p:nvPr>
        </p:nvSpPr>
        <p:spPr>
          <a:xfrm>
            <a:off x="642112" y="390144"/>
            <a:ext cx="6908800" cy="286512"/>
          </a:xfrm>
        </p:spPr>
        <p:txBody>
          <a:bodyPr/>
          <a:lstStyle/>
          <a:p>
            <a:r>
              <a:rPr lang="en-US" dirty="0"/>
              <a:t>LEDs in Microscopy</a:t>
            </a:r>
          </a:p>
        </p:txBody>
      </p:sp>
      <p:sp>
        <p:nvSpPr>
          <p:cNvPr id="3" name="Content Placeholder 2">
            <a:extLst>
              <a:ext uri="{FF2B5EF4-FFF2-40B4-BE49-F238E27FC236}">
                <a16:creationId xmlns:a16="http://schemas.microsoft.com/office/drawing/2014/main" id="{97230F56-B2AD-264D-B1B6-9F22DA13DF54}"/>
              </a:ext>
            </a:extLst>
          </p:cNvPr>
          <p:cNvSpPr>
            <a:spLocks noGrp="1"/>
          </p:cNvSpPr>
          <p:nvPr>
            <p:ph idx="1"/>
          </p:nvPr>
        </p:nvSpPr>
        <p:spPr>
          <a:xfrm>
            <a:off x="227583" y="1078992"/>
            <a:ext cx="8604215" cy="4114800"/>
          </a:xfrm>
        </p:spPr>
        <p:txBody>
          <a:bodyPr/>
          <a:lstStyle/>
          <a:p>
            <a:r>
              <a:rPr lang="en-US" sz="1400" dirty="0"/>
              <a:t>Photon-emitting diode p-n junctions are typically based on a mixture of Group III and Group V elements, such as gallium, arsenic, phosphorous, indium, and aluminum. The relatively recent addition of silicon carbide and gallium nitride to this semiconductor palette has yielded blue-emitting diodes, which can be combined with other colors or secondary phosphors to produce LEDs that emit white light. The fundamental key to manipulating the properties of LEDs is the electronic nature of the p-n junction between two different semiconductor materials. When dissimilar doped semiconductors are fused, the flow of current into the junction and the wavelength characteristics of the emitted light are determined by the electronic character of each material.</a:t>
            </a:r>
          </a:p>
        </p:txBody>
      </p:sp>
      <p:sp>
        <p:nvSpPr>
          <p:cNvPr id="4" name="TextBox 3">
            <a:extLst>
              <a:ext uri="{FF2B5EF4-FFF2-40B4-BE49-F238E27FC236}">
                <a16:creationId xmlns:a16="http://schemas.microsoft.com/office/drawing/2014/main" id="{C557D8CF-A95A-C149-AF07-5522817CCD98}"/>
              </a:ext>
            </a:extLst>
          </p:cNvPr>
          <p:cNvSpPr txBox="1"/>
          <p:nvPr/>
        </p:nvSpPr>
        <p:spPr>
          <a:xfrm>
            <a:off x="2413290" y="2642985"/>
            <a:ext cx="6503127"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www.zeiss.com</a:t>
            </a:r>
            <a:r>
              <a:rPr lang="en-US" sz="1200" dirty="0">
                <a:solidFill>
                  <a:srgbClr val="0070C0"/>
                </a:solidFill>
              </a:rPr>
              <a:t>/microscopy/us/solutions/reference/all-tutorials/light-sources/led-</a:t>
            </a:r>
            <a:r>
              <a:rPr lang="en-US" sz="1200" dirty="0" err="1">
                <a:solidFill>
                  <a:srgbClr val="0070C0"/>
                </a:solidFill>
              </a:rPr>
              <a:t>operation.html</a:t>
            </a:r>
            <a:endParaRPr lang="en-US" sz="1200" dirty="0">
              <a:solidFill>
                <a:srgbClr val="0070C0"/>
              </a:solidFill>
            </a:endParaRPr>
          </a:p>
        </p:txBody>
      </p:sp>
      <p:pic>
        <p:nvPicPr>
          <p:cNvPr id="6" name="Picture 5">
            <a:extLst>
              <a:ext uri="{FF2B5EF4-FFF2-40B4-BE49-F238E27FC236}">
                <a16:creationId xmlns:a16="http://schemas.microsoft.com/office/drawing/2014/main" id="{B81C9ED1-8060-B244-BB56-401A7F7E6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56" y="3136392"/>
            <a:ext cx="4438650" cy="2311400"/>
          </a:xfrm>
          <a:prstGeom prst="rect">
            <a:avLst/>
          </a:prstGeom>
        </p:spPr>
      </p:pic>
      <p:sp>
        <p:nvSpPr>
          <p:cNvPr id="8" name="TextBox 7">
            <a:extLst>
              <a:ext uri="{FF2B5EF4-FFF2-40B4-BE49-F238E27FC236}">
                <a16:creationId xmlns:a16="http://schemas.microsoft.com/office/drawing/2014/main" id="{09A5790A-6FBE-D54C-B723-288C9DC924DC}"/>
              </a:ext>
            </a:extLst>
          </p:cNvPr>
          <p:cNvSpPr txBox="1"/>
          <p:nvPr/>
        </p:nvSpPr>
        <p:spPr>
          <a:xfrm>
            <a:off x="5351205" y="6297354"/>
            <a:ext cx="4572000" cy="261610"/>
          </a:xfrm>
          <a:prstGeom prst="rect">
            <a:avLst/>
          </a:prstGeom>
          <a:noFill/>
        </p:spPr>
        <p:txBody>
          <a:bodyPr wrap="square">
            <a:spAutoFit/>
          </a:bodyPr>
          <a:lstStyle/>
          <a:p>
            <a:r>
              <a:rPr lang="en-US" sz="1100" dirty="0">
                <a:solidFill>
                  <a:srgbClr val="0070C0"/>
                </a:solidFill>
              </a:rPr>
              <a:t>https://</a:t>
            </a:r>
            <a:r>
              <a:rPr lang="en-US" sz="1100" dirty="0" err="1">
                <a:solidFill>
                  <a:srgbClr val="0070C0"/>
                </a:solidFill>
              </a:rPr>
              <a:t>www.electronicshub.org</a:t>
            </a:r>
            <a:r>
              <a:rPr lang="en-US" sz="1100" dirty="0">
                <a:solidFill>
                  <a:srgbClr val="0070C0"/>
                </a:solidFill>
              </a:rPr>
              <a:t>/led-light-emitting-diode/</a:t>
            </a:r>
          </a:p>
        </p:txBody>
      </p:sp>
      <p:pic>
        <p:nvPicPr>
          <p:cNvPr id="10" name="Picture 9">
            <a:extLst>
              <a:ext uri="{FF2B5EF4-FFF2-40B4-BE49-F238E27FC236}">
                <a16:creationId xmlns:a16="http://schemas.microsoft.com/office/drawing/2014/main" id="{A19B11C9-BBFA-DE47-A197-7A9E718AD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469" y="5222711"/>
            <a:ext cx="4057618" cy="1359511"/>
          </a:xfrm>
          <a:prstGeom prst="rect">
            <a:avLst/>
          </a:prstGeom>
        </p:spPr>
      </p:pic>
      <p:pic>
        <p:nvPicPr>
          <p:cNvPr id="12" name="Picture 11">
            <a:extLst>
              <a:ext uri="{FF2B5EF4-FFF2-40B4-BE49-F238E27FC236}">
                <a16:creationId xmlns:a16="http://schemas.microsoft.com/office/drawing/2014/main" id="{167ECD6E-DB51-D045-A3DF-9B155B5AD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472" y="3171510"/>
            <a:ext cx="2129536" cy="1770755"/>
          </a:xfrm>
          <a:prstGeom prst="rect">
            <a:avLst/>
          </a:prstGeom>
        </p:spPr>
      </p:pic>
    </p:spTree>
    <p:extLst>
      <p:ext uri="{BB962C8B-B14F-4D97-AF65-F5344CB8AC3E}">
        <p14:creationId xmlns:p14="http://schemas.microsoft.com/office/powerpoint/2010/main" val="430027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21231F83-3178-A240-9809-306D7C0A0F51}"/>
              </a:ext>
            </a:extLst>
          </p:cNvPr>
          <p:cNvSpPr>
            <a:spLocks noGrp="1" noChangeArrowheads="1"/>
          </p:cNvSpPr>
          <p:nvPr>
            <p:ph type="title"/>
          </p:nvPr>
        </p:nvSpPr>
        <p:spPr>
          <a:xfrm>
            <a:off x="1057275" y="0"/>
            <a:ext cx="6908800" cy="1143000"/>
          </a:xfrm>
        </p:spPr>
        <p:txBody>
          <a:bodyPr/>
          <a:lstStyle/>
          <a:p>
            <a:r>
              <a:rPr lang="en-US" altLang="en-US">
                <a:ea typeface="ＭＳ Ｐゴシック" panose="020B0600070205080204" pitchFamily="34" charset="-128"/>
              </a:rPr>
              <a:t>Filter combinations</a:t>
            </a:r>
          </a:p>
        </p:txBody>
      </p:sp>
      <p:sp>
        <p:nvSpPr>
          <p:cNvPr id="86018" name="Rectangle 3">
            <a:extLst>
              <a:ext uri="{FF2B5EF4-FFF2-40B4-BE49-F238E27FC236}">
                <a16:creationId xmlns:a16="http://schemas.microsoft.com/office/drawing/2014/main" id="{2C770277-22BB-D543-88A1-41F3313FCAF9}"/>
              </a:ext>
            </a:extLst>
          </p:cNvPr>
          <p:cNvSpPr>
            <a:spLocks noGrp="1" noChangeArrowheads="1"/>
          </p:cNvSpPr>
          <p:nvPr>
            <p:ph type="body" idx="1"/>
          </p:nvPr>
        </p:nvSpPr>
        <p:spPr>
          <a:xfrm>
            <a:off x="163513" y="833438"/>
            <a:ext cx="8980487" cy="4572000"/>
          </a:xfrm>
        </p:spPr>
        <p:txBody>
          <a:bodyPr/>
          <a:lstStyle/>
          <a:p>
            <a:r>
              <a:rPr lang="en-US" altLang="en-US" sz="2000">
                <a:ea typeface="ＭＳ Ｐゴシック" panose="020B0600070205080204" pitchFamily="34" charset="-128"/>
              </a:rPr>
              <a:t>The band width of the filter will change the intensity of the measurement</a:t>
            </a:r>
          </a:p>
        </p:txBody>
      </p:sp>
      <p:pic>
        <p:nvPicPr>
          <p:cNvPr id="86019" name="Picture 4">
            <a:extLst>
              <a:ext uri="{FF2B5EF4-FFF2-40B4-BE49-F238E27FC236}">
                <a16:creationId xmlns:a16="http://schemas.microsoft.com/office/drawing/2014/main" id="{934666C2-42F6-1C4A-B49D-FFD583E1F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65250"/>
            <a:ext cx="41910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a:extLst>
              <a:ext uri="{FF2B5EF4-FFF2-40B4-BE49-F238E27FC236}">
                <a16:creationId xmlns:a16="http://schemas.microsoft.com/office/drawing/2014/main" id="{423E4ABC-7DB8-2C40-89E4-BEFA814148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366838"/>
            <a:ext cx="41910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6">
            <a:extLst>
              <a:ext uri="{FF2B5EF4-FFF2-40B4-BE49-F238E27FC236}">
                <a16:creationId xmlns:a16="http://schemas.microsoft.com/office/drawing/2014/main" id="{90D41698-61C6-7741-A83B-18D858164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7238" y="3848100"/>
            <a:ext cx="5334000"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2D3D28D6-8DF1-C348-9CAE-DBF10BDF66FD}"/>
              </a:ext>
            </a:extLst>
          </p:cNvPr>
          <p:cNvSpPr>
            <a:spLocks noGrp="1" noChangeArrowheads="1"/>
          </p:cNvSpPr>
          <p:nvPr>
            <p:ph type="title"/>
          </p:nvPr>
        </p:nvSpPr>
        <p:spPr/>
        <p:txBody>
          <a:bodyPr/>
          <a:lstStyle/>
          <a:p>
            <a:r>
              <a:rPr lang="en-US" altLang="en-US">
                <a:ea typeface="ＭＳ Ｐゴシック" panose="020B0600070205080204" pitchFamily="34" charset="-128"/>
              </a:rPr>
              <a:t>Fluorescence Overlap</a:t>
            </a:r>
          </a:p>
        </p:txBody>
      </p:sp>
      <p:sp>
        <p:nvSpPr>
          <p:cNvPr id="88066" name="Date Placeholder 3">
            <a:extLst>
              <a:ext uri="{FF2B5EF4-FFF2-40B4-BE49-F238E27FC236}">
                <a16:creationId xmlns:a16="http://schemas.microsoft.com/office/drawing/2014/main" id="{5C720227-6EBC-2040-87EB-3E4ED8633D49}"/>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D3968611-C224-4244-8BE1-AD240ECC4B08}" type="datetime12">
              <a:rPr lang="en-US" altLang="en-US" sz="1400">
                <a:solidFill>
                  <a:srgbClr val="000000"/>
                </a:solidFill>
                <a:latin typeface="Times New Roman" panose="02020603050405020304" pitchFamily="18" charset="0"/>
              </a:rPr>
              <a:pPr eaLnBrk="1" hangingPunct="1">
                <a:spcBef>
                  <a:spcPct val="0"/>
                </a:spcBef>
                <a:buFontTx/>
                <a:buNone/>
              </a:pPr>
              <a:t>10:50 AM</a:t>
            </a:fld>
            <a:endParaRPr lang="en-US" altLang="en-US" sz="1400">
              <a:solidFill>
                <a:srgbClr val="000000"/>
              </a:solidFill>
              <a:latin typeface="Times New Roman" panose="02020603050405020304" pitchFamily="18" charset="0"/>
            </a:endParaRPr>
          </a:p>
        </p:txBody>
      </p:sp>
      <p:sp>
        <p:nvSpPr>
          <p:cNvPr id="88067" name="Slide Number Placeholder 5">
            <a:extLst>
              <a:ext uri="{FF2B5EF4-FFF2-40B4-BE49-F238E27FC236}">
                <a16:creationId xmlns:a16="http://schemas.microsoft.com/office/drawing/2014/main" id="{1147CF8F-09B8-8645-B812-CE43EE2ED06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F6E3A8BC-7C3F-E944-AD0C-97265BF894E5}" type="slidenum">
              <a:rPr lang="en-US" altLang="en-US" sz="1400" smtClean="0">
                <a:solidFill>
                  <a:srgbClr val="000000"/>
                </a:solidFill>
                <a:latin typeface="Times New Roman" panose="02020603050405020304" pitchFamily="18" charset="0"/>
              </a:rPr>
              <a:pPr eaLnBrk="1" hangingPunct="1">
                <a:spcBef>
                  <a:spcPct val="0"/>
                </a:spcBef>
                <a:buFontTx/>
                <a:buNone/>
              </a:pPr>
              <a:t>51</a:t>
            </a:fld>
            <a:endParaRPr lang="en-US" altLang="en-US" sz="1400">
              <a:solidFill>
                <a:srgbClr val="000000"/>
              </a:solidFill>
              <a:latin typeface="Times New Roman" panose="02020603050405020304" pitchFamily="18" charset="0"/>
            </a:endParaRPr>
          </a:p>
        </p:txBody>
      </p:sp>
      <p:graphicFrame>
        <p:nvGraphicFramePr>
          <p:cNvPr id="88068" name="Content Placeholder 6">
            <a:extLst>
              <a:ext uri="{FF2B5EF4-FFF2-40B4-BE49-F238E27FC236}">
                <a16:creationId xmlns:a16="http://schemas.microsoft.com/office/drawing/2014/main" id="{EF967546-1865-D543-ACE5-08A7122B2151}"/>
              </a:ext>
            </a:extLst>
          </p:cNvPr>
          <p:cNvGraphicFramePr>
            <a:graphicFrameLocks noGrp="1" noChangeAspect="1"/>
          </p:cNvGraphicFramePr>
          <p:nvPr>
            <p:ph idx="1"/>
          </p:nvPr>
        </p:nvGraphicFramePr>
        <p:xfrm>
          <a:off x="838200" y="2265363"/>
          <a:ext cx="7772400" cy="3546475"/>
        </p:xfrm>
        <a:graphic>
          <a:graphicData uri="http://schemas.openxmlformats.org/presentationml/2006/ole">
            <mc:AlternateContent xmlns:mc="http://schemas.openxmlformats.org/markup-compatibility/2006">
              <mc:Choice xmlns:v="urn:schemas-microsoft-com:vml" Requires="v">
                <p:oleObj name="Document" r:id="rId3" imgW="182880000" imgH="83426300" progId="XaraX.Document">
                  <p:link updateAutomatic="1"/>
                </p:oleObj>
              </mc:Choice>
              <mc:Fallback>
                <p:oleObj name="Document" r:id="rId3" imgW="182880000" imgH="834263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65363"/>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4CB2D69-304B-E64D-BEAB-E91A313ECEE5}"/>
              </a:ext>
            </a:extLst>
          </p:cNvPr>
          <p:cNvSpPr>
            <a:spLocks noGrp="1" noChangeArrowheads="1"/>
          </p:cNvSpPr>
          <p:nvPr>
            <p:ph type="title"/>
          </p:nvPr>
        </p:nvSpPr>
        <p:spPr/>
        <p:txBody>
          <a:bodyPr/>
          <a:lstStyle/>
          <a:p>
            <a:r>
              <a:rPr lang="en-US" altLang="en-US">
                <a:ea typeface="ＭＳ Ｐゴシック" panose="020B0600070205080204" pitchFamily="34" charset="-128"/>
              </a:rPr>
              <a:t>Fluorescence Overlap</a:t>
            </a:r>
          </a:p>
        </p:txBody>
      </p:sp>
      <p:sp>
        <p:nvSpPr>
          <p:cNvPr id="90114" name="Date Placeholder 3">
            <a:extLst>
              <a:ext uri="{FF2B5EF4-FFF2-40B4-BE49-F238E27FC236}">
                <a16:creationId xmlns:a16="http://schemas.microsoft.com/office/drawing/2014/main" id="{472728FC-E3E1-1F4A-A765-38FFA59B9D22}"/>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0E57EB3B-257F-7042-90F3-AC3723AE1F5A}" type="datetime12">
              <a:rPr lang="en-US" altLang="en-US" sz="1400">
                <a:solidFill>
                  <a:srgbClr val="000000"/>
                </a:solidFill>
                <a:latin typeface="Times New Roman" panose="02020603050405020304" pitchFamily="18" charset="0"/>
              </a:rPr>
              <a:pPr eaLnBrk="1" hangingPunct="1">
                <a:spcBef>
                  <a:spcPct val="0"/>
                </a:spcBef>
                <a:buFontTx/>
                <a:buNone/>
              </a:pPr>
              <a:t>10:50 AM</a:t>
            </a:fld>
            <a:endParaRPr lang="en-US" altLang="en-US" sz="1400">
              <a:solidFill>
                <a:srgbClr val="000000"/>
              </a:solidFill>
              <a:latin typeface="Times New Roman" panose="02020603050405020304" pitchFamily="18" charset="0"/>
            </a:endParaRPr>
          </a:p>
        </p:txBody>
      </p:sp>
      <p:sp>
        <p:nvSpPr>
          <p:cNvPr id="90115" name="Slide Number Placeholder 5">
            <a:extLst>
              <a:ext uri="{FF2B5EF4-FFF2-40B4-BE49-F238E27FC236}">
                <a16:creationId xmlns:a16="http://schemas.microsoft.com/office/drawing/2014/main" id="{7B902ACB-5559-4E43-99A6-587C5794E91B}"/>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5248C609-CACA-E042-9764-770D174D2E84}" type="slidenum">
              <a:rPr lang="en-US" altLang="en-US" sz="1400" smtClean="0">
                <a:solidFill>
                  <a:srgbClr val="000000"/>
                </a:solidFill>
                <a:latin typeface="Times New Roman" panose="02020603050405020304" pitchFamily="18" charset="0"/>
              </a:rPr>
              <a:pPr eaLnBrk="1" hangingPunct="1">
                <a:spcBef>
                  <a:spcPct val="0"/>
                </a:spcBef>
                <a:buFontTx/>
                <a:buNone/>
              </a:pPr>
              <a:t>52</a:t>
            </a:fld>
            <a:endParaRPr lang="en-US" altLang="en-US" sz="1400">
              <a:solidFill>
                <a:srgbClr val="000000"/>
              </a:solidFill>
              <a:latin typeface="Times New Roman" panose="02020603050405020304" pitchFamily="18" charset="0"/>
            </a:endParaRPr>
          </a:p>
        </p:txBody>
      </p:sp>
      <p:graphicFrame>
        <p:nvGraphicFramePr>
          <p:cNvPr id="90116" name="Content Placeholder 6">
            <a:extLst>
              <a:ext uri="{FF2B5EF4-FFF2-40B4-BE49-F238E27FC236}">
                <a16:creationId xmlns:a16="http://schemas.microsoft.com/office/drawing/2014/main" id="{EF860079-25A5-5147-B60F-50B93BDF0412}"/>
              </a:ext>
            </a:extLst>
          </p:cNvPr>
          <p:cNvGraphicFramePr>
            <a:graphicFrameLocks noGrp="1" noChangeAspect="1"/>
          </p:cNvGraphicFramePr>
          <p:nvPr>
            <p:ph idx="1"/>
          </p:nvPr>
        </p:nvGraphicFramePr>
        <p:xfrm>
          <a:off x="838200" y="2265363"/>
          <a:ext cx="7772400" cy="3546475"/>
        </p:xfrm>
        <a:graphic>
          <a:graphicData uri="http://schemas.openxmlformats.org/presentationml/2006/ole">
            <mc:AlternateContent xmlns:mc="http://schemas.openxmlformats.org/markup-compatibility/2006">
              <mc:Choice xmlns:v="urn:schemas-microsoft-com:vml" Requires="v">
                <p:oleObj name="Document" r:id="rId3" imgW="182880000" imgH="83426300" progId="XaraX.Document">
                  <p:link updateAutomatic="1"/>
                </p:oleObj>
              </mc:Choice>
              <mc:Fallback>
                <p:oleObj name="Document" r:id="rId3" imgW="182880000" imgH="834263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65363"/>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028D32C6-03ED-AF41-A4A1-4670328ACABF}"/>
              </a:ext>
            </a:extLst>
          </p:cNvPr>
          <p:cNvSpPr>
            <a:spLocks noGrp="1" noChangeArrowheads="1"/>
          </p:cNvSpPr>
          <p:nvPr>
            <p:ph type="title"/>
          </p:nvPr>
        </p:nvSpPr>
        <p:spPr/>
        <p:txBody>
          <a:bodyPr/>
          <a:lstStyle/>
          <a:p>
            <a:r>
              <a:rPr lang="en-US" altLang="en-US">
                <a:ea typeface="ＭＳ Ｐゴシック" panose="020B0600070205080204" pitchFamily="34" charset="-128"/>
              </a:rPr>
              <a:t>Fluorescence Overlap</a:t>
            </a:r>
          </a:p>
        </p:txBody>
      </p:sp>
      <p:sp>
        <p:nvSpPr>
          <p:cNvPr id="92162" name="Date Placeholder 3">
            <a:extLst>
              <a:ext uri="{FF2B5EF4-FFF2-40B4-BE49-F238E27FC236}">
                <a16:creationId xmlns:a16="http://schemas.microsoft.com/office/drawing/2014/main" id="{41C36833-93E6-3F43-8A37-3AD91F168763}"/>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3ABDDB95-0BE2-4847-B476-D7D356FE75B3}" type="datetime12">
              <a:rPr lang="en-US" altLang="en-US" sz="1400">
                <a:solidFill>
                  <a:srgbClr val="000000"/>
                </a:solidFill>
                <a:latin typeface="Times New Roman" panose="02020603050405020304" pitchFamily="18" charset="0"/>
              </a:rPr>
              <a:pPr eaLnBrk="1" hangingPunct="1">
                <a:spcBef>
                  <a:spcPct val="0"/>
                </a:spcBef>
                <a:buFontTx/>
                <a:buNone/>
              </a:pPr>
              <a:t>10:50 AM</a:t>
            </a:fld>
            <a:endParaRPr lang="en-US" altLang="en-US" sz="1400">
              <a:solidFill>
                <a:srgbClr val="000000"/>
              </a:solidFill>
              <a:latin typeface="Times New Roman" panose="02020603050405020304" pitchFamily="18" charset="0"/>
            </a:endParaRPr>
          </a:p>
        </p:txBody>
      </p:sp>
      <p:sp>
        <p:nvSpPr>
          <p:cNvPr id="92163" name="Slide Number Placeholder 5">
            <a:extLst>
              <a:ext uri="{FF2B5EF4-FFF2-40B4-BE49-F238E27FC236}">
                <a16:creationId xmlns:a16="http://schemas.microsoft.com/office/drawing/2014/main" id="{8FA03904-738E-324F-BCD8-23B32EF6497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F088A475-9F81-AE41-BC8A-BD50898CEC33}" type="slidenum">
              <a:rPr lang="en-US" altLang="en-US" sz="1400" smtClean="0">
                <a:solidFill>
                  <a:srgbClr val="000000"/>
                </a:solidFill>
                <a:latin typeface="Times New Roman" panose="02020603050405020304" pitchFamily="18" charset="0"/>
              </a:rPr>
              <a:pPr eaLnBrk="1" hangingPunct="1">
                <a:spcBef>
                  <a:spcPct val="0"/>
                </a:spcBef>
                <a:buFontTx/>
                <a:buNone/>
              </a:pPr>
              <a:t>53</a:t>
            </a:fld>
            <a:endParaRPr lang="en-US" altLang="en-US" sz="1400">
              <a:solidFill>
                <a:srgbClr val="000000"/>
              </a:solidFill>
              <a:latin typeface="Times New Roman" panose="02020603050405020304" pitchFamily="18" charset="0"/>
            </a:endParaRPr>
          </a:p>
        </p:txBody>
      </p:sp>
      <p:graphicFrame>
        <p:nvGraphicFramePr>
          <p:cNvPr id="92164" name="Content Placeholder 6">
            <a:extLst>
              <a:ext uri="{FF2B5EF4-FFF2-40B4-BE49-F238E27FC236}">
                <a16:creationId xmlns:a16="http://schemas.microsoft.com/office/drawing/2014/main" id="{30CD840F-D8E6-DF49-82F8-DFF55A78BC4E}"/>
              </a:ext>
            </a:extLst>
          </p:cNvPr>
          <p:cNvGraphicFramePr>
            <a:graphicFrameLocks noGrp="1" noChangeAspect="1"/>
          </p:cNvGraphicFramePr>
          <p:nvPr>
            <p:ph idx="1"/>
          </p:nvPr>
        </p:nvGraphicFramePr>
        <p:xfrm>
          <a:off x="1981200" y="787400"/>
          <a:ext cx="5722938" cy="5308600"/>
        </p:xfrm>
        <a:graphic>
          <a:graphicData uri="http://schemas.openxmlformats.org/presentationml/2006/ole">
            <mc:AlternateContent xmlns:mc="http://schemas.openxmlformats.org/markup-compatibility/2006">
              <mc:Choice xmlns:v="urn:schemas-microsoft-com:vml" Requires="v">
                <p:oleObj name="Document" r:id="rId3" imgW="170218100" imgH="157911800" progId="XaraX.Document">
                  <p:link updateAutomatic="1"/>
                </p:oleObj>
              </mc:Choice>
              <mc:Fallback>
                <p:oleObj name="Document" r:id="rId3" imgW="170218100" imgH="157911800" progId="XaraX.Document">
                  <p:link updateAutomatic="1"/>
                  <p:pic>
                    <p:nvPicPr>
                      <p:cNvPr id="0" name="Content Placeholder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787400"/>
                        <a:ext cx="5722938" cy="530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2165" name="Rectangle 26">
            <a:extLst>
              <a:ext uri="{FF2B5EF4-FFF2-40B4-BE49-F238E27FC236}">
                <a16:creationId xmlns:a16="http://schemas.microsoft.com/office/drawing/2014/main" id="{674F0CAF-9DE9-4B4D-BA19-15188A9B69A2}"/>
              </a:ext>
            </a:extLst>
          </p:cNvPr>
          <p:cNvSpPr>
            <a:spLocks noChangeArrowheads="1"/>
          </p:cNvSpPr>
          <p:nvPr/>
        </p:nvSpPr>
        <p:spPr bwMode="auto">
          <a:xfrm>
            <a:off x="2438400" y="6173788"/>
            <a:ext cx="304800" cy="150812"/>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0">
                <a:solidFill>
                  <a:srgbClr val="000000"/>
                </a:solidFill>
                <a:latin typeface="Times New Roman" panose="02020603050405020304" pitchFamily="18" charset="0"/>
              </a:rPr>
              <a:t>a</a:t>
            </a:r>
          </a:p>
        </p:txBody>
      </p:sp>
      <p:sp>
        <p:nvSpPr>
          <p:cNvPr id="92166" name="Rectangle 27">
            <a:extLst>
              <a:ext uri="{FF2B5EF4-FFF2-40B4-BE49-F238E27FC236}">
                <a16:creationId xmlns:a16="http://schemas.microsoft.com/office/drawing/2014/main" id="{FFC3B12E-4841-9744-8932-9D6990759E81}"/>
              </a:ext>
            </a:extLst>
          </p:cNvPr>
          <p:cNvSpPr>
            <a:spLocks noChangeArrowheads="1"/>
          </p:cNvSpPr>
          <p:nvPr/>
        </p:nvSpPr>
        <p:spPr bwMode="auto">
          <a:xfrm>
            <a:off x="2438400" y="6478588"/>
            <a:ext cx="304800" cy="150812"/>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i="0">
                <a:solidFill>
                  <a:srgbClr val="000000"/>
                </a:solidFill>
                <a:latin typeface="Times New Roman" panose="02020603050405020304" pitchFamily="18" charset="0"/>
              </a:rPr>
              <a:t>b</a:t>
            </a:r>
          </a:p>
        </p:txBody>
      </p:sp>
      <p:sp>
        <p:nvSpPr>
          <p:cNvPr id="92167" name="Text Box 28">
            <a:extLst>
              <a:ext uri="{FF2B5EF4-FFF2-40B4-BE49-F238E27FC236}">
                <a16:creationId xmlns:a16="http://schemas.microsoft.com/office/drawing/2014/main" id="{9CFEC0FE-AF8A-C54E-B1A1-1672E55DB0EB}"/>
              </a:ext>
            </a:extLst>
          </p:cNvPr>
          <p:cNvSpPr txBox="1">
            <a:spLocks noChangeArrowheads="1"/>
          </p:cNvSpPr>
          <p:nvPr/>
        </p:nvSpPr>
        <p:spPr bwMode="auto">
          <a:xfrm>
            <a:off x="2895600" y="6019800"/>
            <a:ext cx="319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i="0">
                <a:solidFill>
                  <a:srgbClr val="000000"/>
                </a:solidFill>
                <a:latin typeface="Times New Roman" panose="02020603050405020304" pitchFamily="18" charset="0"/>
              </a:rPr>
              <a:t>Overlap of FITC fluorescence in PE PMT</a:t>
            </a:r>
          </a:p>
        </p:txBody>
      </p:sp>
      <p:sp>
        <p:nvSpPr>
          <p:cNvPr id="92168" name="Text Box 29">
            <a:extLst>
              <a:ext uri="{FF2B5EF4-FFF2-40B4-BE49-F238E27FC236}">
                <a16:creationId xmlns:a16="http://schemas.microsoft.com/office/drawing/2014/main" id="{21FBA6EB-71A4-2B43-B7CF-FC9754EFEE94}"/>
              </a:ext>
            </a:extLst>
          </p:cNvPr>
          <p:cNvSpPr txBox="1">
            <a:spLocks noChangeArrowheads="1"/>
          </p:cNvSpPr>
          <p:nvPr/>
        </p:nvSpPr>
        <p:spPr bwMode="auto">
          <a:xfrm>
            <a:off x="2895600" y="6324600"/>
            <a:ext cx="31956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i="0">
                <a:solidFill>
                  <a:srgbClr val="000000"/>
                </a:solidFill>
                <a:latin typeface="Times New Roman" panose="02020603050405020304" pitchFamily="18" charset="0"/>
              </a:rPr>
              <a:t>Overlap of PE fluorescence in FITC PMT</a:t>
            </a:r>
          </a:p>
        </p:txBody>
      </p:sp>
      <p:sp>
        <p:nvSpPr>
          <p:cNvPr id="92169" name="TextBox 11">
            <a:extLst>
              <a:ext uri="{FF2B5EF4-FFF2-40B4-BE49-F238E27FC236}">
                <a16:creationId xmlns:a16="http://schemas.microsoft.com/office/drawing/2014/main" id="{85B7EF45-0B73-634A-BE77-EC3F0514EC55}"/>
              </a:ext>
            </a:extLst>
          </p:cNvPr>
          <p:cNvSpPr txBox="1">
            <a:spLocks noChangeArrowheads="1"/>
          </p:cNvSpPr>
          <p:nvPr/>
        </p:nvSpPr>
        <p:spPr bwMode="auto">
          <a:xfrm>
            <a:off x="7086600" y="3505200"/>
            <a:ext cx="15525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i="0">
                <a:solidFill>
                  <a:srgbClr val="000000"/>
                </a:solidFill>
              </a:rPr>
              <a:t>This is your bandpass filter</a:t>
            </a:r>
          </a:p>
        </p:txBody>
      </p:sp>
      <p:cxnSp>
        <p:nvCxnSpPr>
          <p:cNvPr id="14" name="Straight Arrow Connector 13">
            <a:extLst>
              <a:ext uri="{FF2B5EF4-FFF2-40B4-BE49-F238E27FC236}">
                <a16:creationId xmlns:a16="http://schemas.microsoft.com/office/drawing/2014/main" id="{55FB6AD3-D718-7645-A342-452F9A6854A4}"/>
              </a:ext>
            </a:extLst>
          </p:cNvPr>
          <p:cNvCxnSpPr/>
          <p:nvPr/>
        </p:nvCxnSpPr>
        <p:spPr>
          <a:xfrm flipH="1" flipV="1">
            <a:off x="5791200" y="3581400"/>
            <a:ext cx="1371600" cy="228600"/>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Date Placeholder 3">
            <a:extLst>
              <a:ext uri="{FF2B5EF4-FFF2-40B4-BE49-F238E27FC236}">
                <a16:creationId xmlns:a16="http://schemas.microsoft.com/office/drawing/2014/main" id="{40F67BA7-8DA3-CC41-A239-6F7917FF4ED4}"/>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9F357CA4-9D3A-B643-9861-CF09634A96B5}" type="datetime12">
              <a:rPr lang="en-US" altLang="en-US" sz="1400">
                <a:solidFill>
                  <a:srgbClr val="000000"/>
                </a:solidFill>
                <a:latin typeface="Times New Roman" panose="02020603050405020304" pitchFamily="18" charset="0"/>
              </a:rPr>
              <a:pPr eaLnBrk="1" hangingPunct="1">
                <a:spcBef>
                  <a:spcPct val="0"/>
                </a:spcBef>
                <a:buFontTx/>
                <a:buNone/>
              </a:pPr>
              <a:t>10:50 AM</a:t>
            </a:fld>
            <a:endParaRPr lang="en-US" altLang="en-US" sz="1400">
              <a:solidFill>
                <a:srgbClr val="000000"/>
              </a:solidFill>
              <a:latin typeface="Times New Roman" panose="02020603050405020304" pitchFamily="18" charset="0"/>
            </a:endParaRPr>
          </a:p>
        </p:txBody>
      </p:sp>
      <p:sp>
        <p:nvSpPr>
          <p:cNvPr id="94210" name="Slide Number Placeholder 5">
            <a:extLst>
              <a:ext uri="{FF2B5EF4-FFF2-40B4-BE49-F238E27FC236}">
                <a16:creationId xmlns:a16="http://schemas.microsoft.com/office/drawing/2014/main" id="{C8571DBC-0D56-304D-8BED-48F3594E7883}"/>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784FD06A-0571-D547-9CA1-C9B46ACB1628}" type="slidenum">
              <a:rPr lang="en-US" altLang="en-US" sz="1400" smtClean="0">
                <a:solidFill>
                  <a:srgbClr val="000000"/>
                </a:solidFill>
                <a:latin typeface="Times New Roman" panose="02020603050405020304" pitchFamily="18" charset="0"/>
              </a:rPr>
              <a:pPr eaLnBrk="1" hangingPunct="1">
                <a:spcBef>
                  <a:spcPct val="0"/>
                </a:spcBef>
                <a:buFontTx/>
                <a:buNone/>
              </a:pPr>
              <a:t>54</a:t>
            </a:fld>
            <a:endParaRPr lang="en-US" altLang="en-US" sz="1400">
              <a:solidFill>
                <a:srgbClr val="000000"/>
              </a:solidFill>
              <a:latin typeface="Times New Roman" panose="02020603050405020304" pitchFamily="18" charset="0"/>
            </a:endParaRPr>
          </a:p>
        </p:txBody>
      </p:sp>
      <p:sp>
        <p:nvSpPr>
          <p:cNvPr id="94211" name="Rectangle 2">
            <a:extLst>
              <a:ext uri="{FF2B5EF4-FFF2-40B4-BE49-F238E27FC236}">
                <a16:creationId xmlns:a16="http://schemas.microsoft.com/office/drawing/2014/main" id="{D7C08250-FD17-0742-ACC1-8D32AA885EDD}"/>
              </a:ext>
            </a:extLst>
          </p:cNvPr>
          <p:cNvSpPr>
            <a:spLocks noGrp="1" noChangeArrowheads="1"/>
          </p:cNvSpPr>
          <p:nvPr>
            <p:ph type="title"/>
          </p:nvPr>
        </p:nvSpPr>
        <p:spPr>
          <a:xfrm>
            <a:off x="609600" y="228600"/>
            <a:ext cx="8077200" cy="533400"/>
          </a:xfrm>
        </p:spPr>
        <p:txBody>
          <a:bodyPr lIns="90488" tIns="44450" rIns="90488" bIns="44450"/>
          <a:lstStyle/>
          <a:p>
            <a:pPr eaLnBrk="1" hangingPunct="1"/>
            <a:r>
              <a:rPr lang="en-US" altLang="en-US">
                <a:ea typeface="ＭＳ Ｐゴシック" panose="020B0600070205080204" pitchFamily="34" charset="-128"/>
              </a:rPr>
              <a:t>Fluorescence</a:t>
            </a:r>
          </a:p>
        </p:txBody>
      </p:sp>
      <p:sp>
        <p:nvSpPr>
          <p:cNvPr id="94212" name="Rectangle 3">
            <a:extLst>
              <a:ext uri="{FF2B5EF4-FFF2-40B4-BE49-F238E27FC236}">
                <a16:creationId xmlns:a16="http://schemas.microsoft.com/office/drawing/2014/main" id="{72833C49-C527-9543-831E-9902E2EFFC92}"/>
              </a:ext>
            </a:extLst>
          </p:cNvPr>
          <p:cNvSpPr>
            <a:spLocks noGrp="1" noChangeArrowheads="1"/>
          </p:cNvSpPr>
          <p:nvPr>
            <p:ph type="body" idx="1"/>
          </p:nvPr>
        </p:nvSpPr>
        <p:spPr>
          <a:xfrm>
            <a:off x="0" y="838200"/>
            <a:ext cx="9144000" cy="1676400"/>
          </a:xfrm>
        </p:spPr>
        <p:txBody>
          <a:bodyPr lIns="90488" tIns="44450" rIns="90488" bIns="44450"/>
          <a:lstStyle/>
          <a:p>
            <a:pPr eaLnBrk="1" hangingPunct="1"/>
            <a:r>
              <a:rPr lang="en-US" altLang="en-US" sz="2400">
                <a:ea typeface="ＭＳ Ｐゴシック" panose="020B0600070205080204" pitchFamily="34" charset="-128"/>
              </a:rPr>
              <a:t>The </a:t>
            </a:r>
            <a:r>
              <a:rPr lang="en-US" altLang="en-US" sz="2400">
                <a:solidFill>
                  <a:srgbClr val="FF0000"/>
                </a:solidFill>
                <a:ea typeface="ＭＳ Ｐゴシック" panose="020B0600070205080204" pitchFamily="34" charset="-128"/>
              </a:rPr>
              <a:t>longer</a:t>
            </a:r>
            <a:r>
              <a:rPr lang="en-US" altLang="en-US" sz="2400">
                <a:ea typeface="ＭＳ Ｐゴシック" panose="020B0600070205080204" pitchFamily="34" charset="-128"/>
              </a:rPr>
              <a:t> the wavelength the </a:t>
            </a:r>
            <a:r>
              <a:rPr lang="en-US" altLang="en-US" sz="2400">
                <a:solidFill>
                  <a:srgbClr val="FF0000"/>
                </a:solidFill>
                <a:ea typeface="ＭＳ Ｐゴシック" panose="020B0600070205080204" pitchFamily="34" charset="-128"/>
              </a:rPr>
              <a:t>lower</a:t>
            </a:r>
            <a:r>
              <a:rPr lang="en-US" altLang="en-US" sz="2400">
                <a:ea typeface="ＭＳ Ｐゴシック" panose="020B0600070205080204" pitchFamily="34" charset="-128"/>
              </a:rPr>
              <a:t> the energy</a:t>
            </a:r>
          </a:p>
          <a:p>
            <a:pPr eaLnBrk="1" hangingPunct="1"/>
            <a:r>
              <a:rPr lang="en-US" altLang="en-US" sz="2400">
                <a:ea typeface="ＭＳ Ｐゴシック" panose="020B0600070205080204" pitchFamily="34" charset="-128"/>
              </a:rPr>
              <a:t>The </a:t>
            </a:r>
            <a:r>
              <a:rPr lang="en-US" altLang="en-US" sz="2400">
                <a:solidFill>
                  <a:srgbClr val="FF0000"/>
                </a:solidFill>
                <a:ea typeface="ＭＳ Ｐゴシック" panose="020B0600070205080204" pitchFamily="34" charset="-128"/>
              </a:rPr>
              <a:t>shorter</a:t>
            </a:r>
            <a:r>
              <a:rPr lang="en-US" altLang="en-US" sz="2400">
                <a:ea typeface="ＭＳ Ｐゴシック" panose="020B0600070205080204" pitchFamily="34" charset="-128"/>
              </a:rPr>
              <a:t> the wavelength the </a:t>
            </a:r>
            <a:r>
              <a:rPr lang="en-US" altLang="en-US" sz="2400">
                <a:solidFill>
                  <a:srgbClr val="FF0000"/>
                </a:solidFill>
                <a:ea typeface="ＭＳ Ｐゴシック" panose="020B0600070205080204" pitchFamily="34" charset="-128"/>
              </a:rPr>
              <a:t>higher</a:t>
            </a:r>
            <a:r>
              <a:rPr lang="en-US" altLang="en-US" sz="2400">
                <a:ea typeface="ＭＳ Ｐゴシック" panose="020B0600070205080204" pitchFamily="34" charset="-128"/>
              </a:rPr>
              <a:t> the energy</a:t>
            </a:r>
          </a:p>
          <a:p>
            <a:pPr lvl="1" eaLnBrk="1" hangingPunct="1"/>
            <a:r>
              <a:rPr lang="en-US" altLang="en-US" sz="2000">
                <a:ea typeface="ＭＳ Ｐゴシック" panose="020B0600070205080204" pitchFamily="34" charset="-128"/>
              </a:rPr>
              <a:t>eg. UV light from sun - this causes the sunburn, not the red visible light</a:t>
            </a:r>
          </a:p>
          <a:p>
            <a:pPr eaLnBrk="1" hangingPunct="1"/>
            <a:r>
              <a:rPr lang="en-US" altLang="en-US" sz="2400">
                <a:ea typeface="ＭＳ Ｐゴシック" panose="020B0600070205080204" pitchFamily="34" charset="-128"/>
              </a:rPr>
              <a:t>The spectrum is independent of precise excitation line but the intensity of emission is not</a:t>
            </a:r>
          </a:p>
        </p:txBody>
      </p:sp>
      <p:graphicFrame>
        <p:nvGraphicFramePr>
          <p:cNvPr id="94213" name="Object 4">
            <a:extLst>
              <a:ext uri="{FF2B5EF4-FFF2-40B4-BE49-F238E27FC236}">
                <a16:creationId xmlns:a16="http://schemas.microsoft.com/office/drawing/2014/main" id="{40E6F4E9-3C58-3243-A2F9-12D449D685E9}"/>
              </a:ext>
            </a:extLst>
          </p:cNvPr>
          <p:cNvGraphicFramePr>
            <a:graphicFrameLocks noChangeAspect="1"/>
          </p:cNvGraphicFramePr>
          <p:nvPr/>
        </p:nvGraphicFramePr>
        <p:xfrm>
          <a:off x="1066800" y="2895600"/>
          <a:ext cx="7616825" cy="3382963"/>
        </p:xfrm>
        <a:graphic>
          <a:graphicData uri="http://schemas.openxmlformats.org/presentationml/2006/ole">
            <mc:AlternateContent xmlns:mc="http://schemas.openxmlformats.org/markup-compatibility/2006">
              <mc:Choice xmlns:v="urn:schemas-microsoft-com:vml" Requires="v">
                <p:oleObj name="Document" r:id="rId3" imgW="10160000" imgH="4508500" progId="XaraX.Document">
                  <p:link updateAutomatic="1"/>
                </p:oleObj>
              </mc:Choice>
              <mc:Fallback>
                <p:oleObj name="Document" r:id="rId3" imgW="10160000" imgH="4508500" progId="XaraX.Document">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895600"/>
                        <a:ext cx="7616825" cy="3382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Date Placeholder 3">
            <a:extLst>
              <a:ext uri="{FF2B5EF4-FFF2-40B4-BE49-F238E27FC236}">
                <a16:creationId xmlns:a16="http://schemas.microsoft.com/office/drawing/2014/main" id="{F60B1A04-0CED-204A-920F-A25781D34D8C}"/>
              </a:ext>
            </a:extLst>
          </p:cNvPr>
          <p:cNvSpPr>
            <a:spLocks noGrp="1"/>
          </p:cNvSpPr>
          <p:nvPr>
            <p:ph type="dt" sz="quarter" idx="10"/>
          </p:nvPr>
        </p:nvSpPr>
        <p:spPr>
          <a:xfrm>
            <a:off x="762000" y="6580188"/>
            <a:ext cx="19050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B1FAF0B3-CAC1-154E-A479-44E2E0E3950F}" type="datetime12">
              <a:rPr lang="en-US" altLang="en-US" sz="1400">
                <a:solidFill>
                  <a:srgbClr val="000000"/>
                </a:solidFill>
                <a:latin typeface="Times New Roman" panose="02020603050405020304" pitchFamily="18" charset="0"/>
              </a:rPr>
              <a:pPr eaLnBrk="1" hangingPunct="1">
                <a:spcBef>
                  <a:spcPct val="0"/>
                </a:spcBef>
                <a:buFontTx/>
                <a:buNone/>
              </a:pPr>
              <a:t>10:50 AM</a:t>
            </a:fld>
            <a:endParaRPr lang="en-US" altLang="en-US" sz="1400">
              <a:solidFill>
                <a:srgbClr val="000000"/>
              </a:solidFill>
              <a:latin typeface="Times New Roman" panose="02020603050405020304" pitchFamily="18" charset="0"/>
            </a:endParaRPr>
          </a:p>
        </p:txBody>
      </p:sp>
      <p:sp>
        <p:nvSpPr>
          <p:cNvPr id="96258" name="Slide Number Placeholder 5">
            <a:extLst>
              <a:ext uri="{FF2B5EF4-FFF2-40B4-BE49-F238E27FC236}">
                <a16:creationId xmlns:a16="http://schemas.microsoft.com/office/drawing/2014/main" id="{B3483E06-D1CA-F44A-9DC0-41B6BBD499FF}"/>
              </a:ext>
            </a:extLst>
          </p:cNvPr>
          <p:cNvSpPr>
            <a:spLocks noGrp="1"/>
          </p:cNvSpPr>
          <p:nvPr>
            <p:ph type="sldNum" sz="quarter" idx="11"/>
          </p:nvPr>
        </p:nvSpPr>
        <p:spPr>
          <a:xfrm>
            <a:off x="6973888" y="635158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CE929749-BEB9-EE49-830D-C5EC31801D74}" type="slidenum">
              <a:rPr lang="en-US" altLang="en-US" sz="1400" smtClean="0">
                <a:solidFill>
                  <a:srgbClr val="000000"/>
                </a:solidFill>
                <a:latin typeface="Times New Roman" panose="02020603050405020304" pitchFamily="18" charset="0"/>
              </a:rPr>
              <a:pPr eaLnBrk="1" hangingPunct="1">
                <a:spcBef>
                  <a:spcPct val="0"/>
                </a:spcBef>
                <a:buFontTx/>
                <a:buNone/>
              </a:pPr>
              <a:t>55</a:t>
            </a:fld>
            <a:endParaRPr lang="en-US" altLang="en-US" sz="1400">
              <a:solidFill>
                <a:srgbClr val="000000"/>
              </a:solidFill>
              <a:latin typeface="Times New Roman" panose="02020603050405020304" pitchFamily="18" charset="0"/>
            </a:endParaRPr>
          </a:p>
        </p:txBody>
      </p:sp>
      <p:sp>
        <p:nvSpPr>
          <p:cNvPr id="96259" name="Rectangle 2">
            <a:extLst>
              <a:ext uri="{FF2B5EF4-FFF2-40B4-BE49-F238E27FC236}">
                <a16:creationId xmlns:a16="http://schemas.microsoft.com/office/drawing/2014/main" id="{ABF1094E-672E-9B46-A960-D380E5ECC2C9}"/>
              </a:ext>
            </a:extLst>
          </p:cNvPr>
          <p:cNvSpPr>
            <a:spLocks noGrp="1" noChangeArrowheads="1"/>
          </p:cNvSpPr>
          <p:nvPr>
            <p:ph type="title"/>
          </p:nvPr>
        </p:nvSpPr>
        <p:spPr>
          <a:xfrm>
            <a:off x="533400" y="0"/>
            <a:ext cx="7772400" cy="914400"/>
          </a:xfrm>
        </p:spPr>
        <p:txBody>
          <a:bodyPr/>
          <a:lstStyle/>
          <a:p>
            <a:pPr eaLnBrk="1" hangingPunct="1"/>
            <a:r>
              <a:rPr lang="en-US" altLang="en-US">
                <a:ea typeface="ＭＳ Ｐゴシック" panose="020B0600070205080204" pitchFamily="34" charset="-128"/>
              </a:rPr>
              <a:t>Mixing fluorochromes</a:t>
            </a:r>
          </a:p>
        </p:txBody>
      </p:sp>
      <p:sp>
        <p:nvSpPr>
          <p:cNvPr id="96260" name="Rectangle 3">
            <a:extLst>
              <a:ext uri="{FF2B5EF4-FFF2-40B4-BE49-F238E27FC236}">
                <a16:creationId xmlns:a16="http://schemas.microsoft.com/office/drawing/2014/main" id="{80260428-EA34-4243-95A6-81E65CC790FD}"/>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ea typeface="ＭＳ Ｐゴシック" panose="020B0600070205080204" pitchFamily="34" charset="-128"/>
              </a:rPr>
              <a:t>     When there are two molecules with different absorption spectra, it is important to consider where a fixed wavelength excitation should be placed. It is possible to increase or decrease the sensitivity of one molecule or another. </a:t>
            </a:r>
          </a:p>
        </p:txBody>
      </p:sp>
      <p:pic>
        <p:nvPicPr>
          <p:cNvPr id="2" name="Picture 4" descr="warning">
            <a:extLst>
              <a:ext uri="{FF2B5EF4-FFF2-40B4-BE49-F238E27FC236}">
                <a16:creationId xmlns:a16="http://schemas.microsoft.com/office/drawing/2014/main" id="{FB19A900-6622-4D4A-B238-79834CE7C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62" name="Object 5">
            <a:extLst>
              <a:ext uri="{FF2B5EF4-FFF2-40B4-BE49-F238E27FC236}">
                <a16:creationId xmlns:a16="http://schemas.microsoft.com/office/drawing/2014/main" id="{01BB9A11-84A2-E048-B41A-83D5C8EE6273}"/>
              </a:ext>
            </a:extLst>
          </p:cNvPr>
          <p:cNvGraphicFramePr>
            <a:graphicFrameLocks noChangeAspect="1"/>
          </p:cNvGraphicFramePr>
          <p:nvPr/>
        </p:nvGraphicFramePr>
        <p:xfrm>
          <a:off x="993775" y="2925763"/>
          <a:ext cx="7616825" cy="3475037"/>
        </p:xfrm>
        <a:graphic>
          <a:graphicData uri="http://schemas.openxmlformats.org/presentationml/2006/ole">
            <mc:AlternateContent xmlns:mc="http://schemas.openxmlformats.org/markup-compatibility/2006">
              <mc:Choice xmlns:v="urn:schemas-microsoft-com:vml" Requires="v">
                <p:oleObj name="Document" r:id="rId4" imgW="10160000" imgH="4635500" progId="XaraX.Document">
                  <p:link updateAutomatic="1"/>
                </p:oleObj>
              </mc:Choice>
              <mc:Fallback>
                <p:oleObj name="Document" r:id="rId4" imgW="10160000" imgH="4635500" progId="XaraX.Document">
                  <p:link updateAutomatic="1"/>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775"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after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Date Placeholder 3">
            <a:extLst>
              <a:ext uri="{FF2B5EF4-FFF2-40B4-BE49-F238E27FC236}">
                <a16:creationId xmlns:a16="http://schemas.microsoft.com/office/drawing/2014/main" id="{E61CD660-86C2-4B46-8E7A-861D9C26AAC8}"/>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373F1211-5F0F-C943-9608-653424E1D519}" type="datetime12">
              <a:rPr lang="en-US" altLang="en-US" sz="1400">
                <a:solidFill>
                  <a:srgbClr val="000000"/>
                </a:solidFill>
                <a:latin typeface="Times New Roman" panose="02020603050405020304" pitchFamily="18" charset="0"/>
              </a:rPr>
              <a:pPr eaLnBrk="1" hangingPunct="1">
                <a:spcBef>
                  <a:spcPct val="0"/>
                </a:spcBef>
                <a:buFontTx/>
                <a:buNone/>
              </a:pPr>
              <a:t>10:50 AM</a:t>
            </a:fld>
            <a:endParaRPr lang="en-US" altLang="en-US" sz="1400">
              <a:solidFill>
                <a:srgbClr val="000000"/>
              </a:solidFill>
              <a:latin typeface="Times New Roman" panose="02020603050405020304" pitchFamily="18" charset="0"/>
            </a:endParaRPr>
          </a:p>
        </p:txBody>
      </p:sp>
      <p:sp>
        <p:nvSpPr>
          <p:cNvPr id="98306" name="Slide Number Placeholder 5">
            <a:extLst>
              <a:ext uri="{FF2B5EF4-FFF2-40B4-BE49-F238E27FC236}">
                <a16:creationId xmlns:a16="http://schemas.microsoft.com/office/drawing/2014/main" id="{2E9F1DFD-EB4F-3241-9083-5DF081CAB8B5}"/>
              </a:ext>
            </a:extLst>
          </p:cNvPr>
          <p:cNvSpPr>
            <a:spLocks noGrp="1"/>
          </p:cNvSpPr>
          <p:nvPr>
            <p:ph type="sldNum" sz="quarter" idx="11"/>
          </p:nvPr>
        </p:nvSpPr>
        <p:spPr>
          <a:xfrm>
            <a:off x="7086600" y="637381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879890CA-2AB5-4A4F-B6D1-5B2F76E0FDC3}" type="slidenum">
              <a:rPr lang="en-US" altLang="en-US" sz="1400" smtClean="0">
                <a:solidFill>
                  <a:srgbClr val="000000"/>
                </a:solidFill>
                <a:latin typeface="Times New Roman" panose="02020603050405020304" pitchFamily="18" charset="0"/>
              </a:rPr>
              <a:pPr eaLnBrk="1" hangingPunct="1">
                <a:spcBef>
                  <a:spcPct val="0"/>
                </a:spcBef>
                <a:buFontTx/>
                <a:buNone/>
              </a:pPr>
              <a:t>56</a:t>
            </a:fld>
            <a:endParaRPr lang="en-US" altLang="en-US" sz="1400">
              <a:solidFill>
                <a:srgbClr val="000000"/>
              </a:solidFill>
              <a:latin typeface="Times New Roman" panose="02020603050405020304" pitchFamily="18" charset="0"/>
            </a:endParaRPr>
          </a:p>
        </p:txBody>
      </p:sp>
      <p:sp>
        <p:nvSpPr>
          <p:cNvPr id="98307" name="Rectangle 2">
            <a:extLst>
              <a:ext uri="{FF2B5EF4-FFF2-40B4-BE49-F238E27FC236}">
                <a16:creationId xmlns:a16="http://schemas.microsoft.com/office/drawing/2014/main" id="{43E9471C-1B1B-B248-98C0-9747918FE9F7}"/>
              </a:ext>
            </a:extLst>
          </p:cNvPr>
          <p:cNvSpPr>
            <a:spLocks noGrp="1" noChangeArrowheads="1"/>
          </p:cNvSpPr>
          <p:nvPr>
            <p:ph type="title"/>
          </p:nvPr>
        </p:nvSpPr>
        <p:spPr>
          <a:xfrm>
            <a:off x="685800" y="-76200"/>
            <a:ext cx="7772400" cy="1143000"/>
          </a:xfrm>
        </p:spPr>
        <p:txBody>
          <a:bodyPr/>
          <a:lstStyle/>
          <a:p>
            <a:pPr eaLnBrk="1" hangingPunct="1"/>
            <a:r>
              <a:rPr lang="en-US" altLang="en-US">
                <a:ea typeface="ＭＳ Ｐゴシック" panose="020B0600070205080204" pitchFamily="34" charset="-128"/>
              </a:rPr>
              <a:t>Mixing fluorochromes</a:t>
            </a:r>
          </a:p>
        </p:txBody>
      </p:sp>
      <p:sp>
        <p:nvSpPr>
          <p:cNvPr id="98308" name="Rectangle 3">
            <a:extLst>
              <a:ext uri="{FF2B5EF4-FFF2-40B4-BE49-F238E27FC236}">
                <a16:creationId xmlns:a16="http://schemas.microsoft.com/office/drawing/2014/main" id="{C23B9DC2-1A18-404C-948A-4DD1CAD02530}"/>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ea typeface="ＭＳ Ｐゴシック" panose="020B0600070205080204" pitchFamily="34" charset="-128"/>
              </a:rPr>
              <a:t>     When there are two molecules with different absorption spectra, it is important to consider where a fixed wavelength excitation should be placed. It is possible to increase or decrease the sensitivity of one molecule or another. </a:t>
            </a:r>
          </a:p>
        </p:txBody>
      </p:sp>
      <p:pic>
        <p:nvPicPr>
          <p:cNvPr id="53252" name="Picture 4" descr="warning">
            <a:extLst>
              <a:ext uri="{FF2B5EF4-FFF2-40B4-BE49-F238E27FC236}">
                <a16:creationId xmlns:a16="http://schemas.microsoft.com/office/drawing/2014/main" id="{BED2F9E3-E798-8D4C-8DE2-ACE0BF76C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8310" name="Object 5">
            <a:extLst>
              <a:ext uri="{FF2B5EF4-FFF2-40B4-BE49-F238E27FC236}">
                <a16:creationId xmlns:a16="http://schemas.microsoft.com/office/drawing/2014/main" id="{1EA57423-B3EF-CA42-8BA9-D84866CA5D3A}"/>
              </a:ext>
            </a:extLst>
          </p:cNvPr>
          <p:cNvGraphicFramePr>
            <a:graphicFrameLocks noChangeAspect="1"/>
          </p:cNvGraphicFramePr>
          <p:nvPr/>
        </p:nvGraphicFramePr>
        <p:xfrm>
          <a:off x="990600" y="2925763"/>
          <a:ext cx="7616825" cy="3475037"/>
        </p:xfrm>
        <a:graphic>
          <a:graphicData uri="http://schemas.openxmlformats.org/presentationml/2006/ole">
            <mc:AlternateContent xmlns:mc="http://schemas.openxmlformats.org/markup-compatibility/2006">
              <mc:Choice xmlns:v="urn:schemas-microsoft-com:vml" Requires="v">
                <p:oleObj name="Document" r:id="rId4" imgW="10160000" imgH="4635500" progId="XaraX.Document">
                  <p:link updateAutomatic="1"/>
                </p:oleObj>
              </mc:Choice>
              <mc:Fallback>
                <p:oleObj name="Document" r:id="rId4" imgW="10160000" imgH="4635500" progId="XaraX.Document">
                  <p:link updateAutomatic="1"/>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withEffect">
                                  <p:stCondLst>
                                    <p:cond delay="0"/>
                                  </p:stCondLst>
                                  <p:childTnLst>
                                    <p:animEffect transition="out" filter="blinds(horizontal)">
                                      <p:cBhvr>
                                        <p:cTn id="6" dur="500"/>
                                        <p:tgtEl>
                                          <p:spTgt spid="53252"/>
                                        </p:tgtEl>
                                      </p:cBhvr>
                                    </p:animEffect>
                                    <p:set>
                                      <p:cBhvr>
                                        <p:cTn id="7" dur="1" fill="hold">
                                          <p:stCondLst>
                                            <p:cond delay="499"/>
                                          </p:stCondLst>
                                        </p:cTn>
                                        <p:tgtEl>
                                          <p:spTgt spid="53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a:extLst>
              <a:ext uri="{FF2B5EF4-FFF2-40B4-BE49-F238E27FC236}">
                <a16:creationId xmlns:a16="http://schemas.microsoft.com/office/drawing/2014/main" id="{E2647D13-038E-D84D-9183-301E566BA006}"/>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A9AE7D64-0EC7-5A47-B507-984493C6C7DE}" type="datetime12">
              <a:rPr lang="en-US" altLang="en-US" sz="1400">
                <a:solidFill>
                  <a:srgbClr val="000000"/>
                </a:solidFill>
                <a:latin typeface="Times New Roman" panose="02020603050405020304" pitchFamily="18" charset="0"/>
              </a:rPr>
              <a:pPr eaLnBrk="1" hangingPunct="1">
                <a:spcBef>
                  <a:spcPct val="0"/>
                </a:spcBef>
                <a:buFontTx/>
                <a:buNone/>
              </a:pPr>
              <a:t>10:50 AM</a:t>
            </a:fld>
            <a:endParaRPr lang="en-US" altLang="en-US" sz="1400">
              <a:solidFill>
                <a:srgbClr val="000000"/>
              </a:solidFill>
              <a:latin typeface="Times New Roman" panose="02020603050405020304" pitchFamily="18" charset="0"/>
            </a:endParaRPr>
          </a:p>
        </p:txBody>
      </p:sp>
      <p:sp>
        <p:nvSpPr>
          <p:cNvPr id="100354" name="Slide Number Placeholder 5">
            <a:extLst>
              <a:ext uri="{FF2B5EF4-FFF2-40B4-BE49-F238E27FC236}">
                <a16:creationId xmlns:a16="http://schemas.microsoft.com/office/drawing/2014/main" id="{0EB35E6E-2A79-E146-95F4-C774909719E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59D9384E-9DC6-5543-B55C-3C8A80544670}" type="slidenum">
              <a:rPr lang="en-US" altLang="en-US" sz="1400" smtClean="0">
                <a:solidFill>
                  <a:srgbClr val="000000"/>
                </a:solidFill>
                <a:latin typeface="Times New Roman" panose="02020603050405020304" pitchFamily="18" charset="0"/>
              </a:rPr>
              <a:pPr eaLnBrk="1" hangingPunct="1">
                <a:spcBef>
                  <a:spcPct val="0"/>
                </a:spcBef>
                <a:buFontTx/>
                <a:buNone/>
              </a:pPr>
              <a:t>57</a:t>
            </a:fld>
            <a:endParaRPr lang="en-US" altLang="en-US" sz="1400">
              <a:solidFill>
                <a:srgbClr val="000000"/>
              </a:solidFill>
              <a:latin typeface="Times New Roman" panose="02020603050405020304" pitchFamily="18" charset="0"/>
            </a:endParaRPr>
          </a:p>
        </p:txBody>
      </p:sp>
      <p:sp>
        <p:nvSpPr>
          <p:cNvPr id="100355" name="Rectangle 2">
            <a:extLst>
              <a:ext uri="{FF2B5EF4-FFF2-40B4-BE49-F238E27FC236}">
                <a16:creationId xmlns:a16="http://schemas.microsoft.com/office/drawing/2014/main" id="{B60136E9-6A71-2148-9D26-51061C66E730}"/>
              </a:ext>
            </a:extLst>
          </p:cNvPr>
          <p:cNvSpPr>
            <a:spLocks noGrp="1" noChangeArrowheads="1"/>
          </p:cNvSpPr>
          <p:nvPr>
            <p:ph type="ctrTitle"/>
          </p:nvPr>
        </p:nvSpPr>
        <p:spPr/>
        <p:txBody>
          <a:bodyPr/>
          <a:lstStyle/>
          <a:p>
            <a:pPr eaLnBrk="1" hangingPunct="1"/>
            <a:endParaRPr lang="en-US" altLang="en-US">
              <a:ea typeface="ＭＳ Ｐゴシック" panose="020B0600070205080204" pitchFamily="34" charset="-128"/>
            </a:endParaRPr>
          </a:p>
        </p:txBody>
      </p:sp>
      <p:sp>
        <p:nvSpPr>
          <p:cNvPr id="100356" name="Rectangle 3">
            <a:extLst>
              <a:ext uri="{FF2B5EF4-FFF2-40B4-BE49-F238E27FC236}">
                <a16:creationId xmlns:a16="http://schemas.microsoft.com/office/drawing/2014/main" id="{65273C20-ABA1-A045-B4AD-BB533FB1E84A}"/>
              </a:ext>
            </a:extLst>
          </p:cNvPr>
          <p:cNvSpPr>
            <a:spLocks noGrp="1" noChangeArrowheads="1"/>
          </p:cNvSpPr>
          <p:nvPr>
            <p:ph type="subTitle" idx="1"/>
          </p:nvPr>
        </p:nvSpPr>
        <p:spPr/>
        <p:txBody>
          <a:bodyPr/>
          <a:lstStyle/>
          <a:p>
            <a:pPr eaLnBrk="1" hangingPunct="1"/>
            <a:endParaRPr lang="en-US" altLang="en-US">
              <a:ea typeface="ＭＳ Ｐゴシック" panose="020B0600070205080204" pitchFamily="34" charset="-128"/>
            </a:endParaRPr>
          </a:p>
        </p:txBody>
      </p:sp>
      <p:sp>
        <p:nvSpPr>
          <p:cNvPr id="100357" name="Text Box 4">
            <a:extLst>
              <a:ext uri="{FF2B5EF4-FFF2-40B4-BE49-F238E27FC236}">
                <a16:creationId xmlns:a16="http://schemas.microsoft.com/office/drawing/2014/main" id="{2926CBA4-E66E-8B4B-8841-57A232EB125C}"/>
              </a:ext>
            </a:extLst>
          </p:cNvPr>
          <p:cNvSpPr txBox="1">
            <a:spLocks noChangeArrowheads="1"/>
          </p:cNvSpPr>
          <p:nvPr/>
        </p:nvSpPr>
        <p:spPr bwMode="auto">
          <a:xfrm>
            <a:off x="2057400" y="6172200"/>
            <a:ext cx="504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0">
                <a:solidFill>
                  <a:srgbClr val="000000"/>
                </a:solidFill>
              </a:rPr>
              <a:t>J. Paul Robinson, Class lecture notes, BMS 631</a:t>
            </a:r>
          </a:p>
        </p:txBody>
      </p:sp>
      <p:graphicFrame>
        <p:nvGraphicFramePr>
          <p:cNvPr id="100358" name="Object 5">
            <a:extLst>
              <a:ext uri="{FF2B5EF4-FFF2-40B4-BE49-F238E27FC236}">
                <a16:creationId xmlns:a16="http://schemas.microsoft.com/office/drawing/2014/main" id="{869C7F99-67F4-3042-BFB7-FC243077FBE0}"/>
              </a:ext>
            </a:extLst>
          </p:cNvPr>
          <p:cNvGraphicFramePr>
            <a:graphicFrameLocks noChangeAspect="1"/>
          </p:cNvGraphicFramePr>
          <p:nvPr/>
        </p:nvGraphicFramePr>
        <p:xfrm>
          <a:off x="0" y="1343025"/>
          <a:ext cx="9144000" cy="4170363"/>
        </p:xfrm>
        <a:graphic>
          <a:graphicData uri="http://schemas.openxmlformats.org/presentationml/2006/ole">
            <mc:AlternateContent xmlns:mc="http://schemas.openxmlformats.org/markup-compatibility/2006">
              <mc:Choice xmlns:v="urn:schemas-microsoft-com:vml" Requires="v">
                <p:oleObj name="Document" r:id="rId3" imgW="10160000" imgH="4635500" progId="XaraX.Document">
                  <p:embed/>
                </p:oleObj>
              </mc:Choice>
              <mc:Fallback>
                <p:oleObj name="Document" r:id="rId3" imgW="10160000" imgH="4635500" progId="XaraX.Document">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3025"/>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00359" name="Text Box 6">
            <a:extLst>
              <a:ext uri="{FF2B5EF4-FFF2-40B4-BE49-F238E27FC236}">
                <a16:creationId xmlns:a16="http://schemas.microsoft.com/office/drawing/2014/main" id="{E7ECB2A2-D31E-AA4A-A95C-4C7245F69F60}"/>
              </a:ext>
            </a:extLst>
          </p:cNvPr>
          <p:cNvSpPr txBox="1">
            <a:spLocks noChangeArrowheads="1"/>
          </p:cNvSpPr>
          <p:nvPr/>
        </p:nvSpPr>
        <p:spPr bwMode="auto">
          <a:xfrm>
            <a:off x="457200" y="152400"/>
            <a:ext cx="7764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i="0">
                <a:solidFill>
                  <a:srgbClr val="000000"/>
                </a:solidFill>
              </a:rPr>
              <a:t>Excitation of 3 Dyes with emission spectra</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Date Placeholder 3">
            <a:extLst>
              <a:ext uri="{FF2B5EF4-FFF2-40B4-BE49-F238E27FC236}">
                <a16:creationId xmlns:a16="http://schemas.microsoft.com/office/drawing/2014/main" id="{05EC312F-B182-5C48-B7D9-FCDA0815716F}"/>
              </a:ext>
            </a:extLst>
          </p:cNvPr>
          <p:cNvSpPr>
            <a:spLocks noGrp="1"/>
          </p:cNvSpPr>
          <p:nvPr>
            <p:ph type="dt"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B03C0B38-57D1-DC40-B664-007AF2D9CE19}" type="datetime12">
              <a:rPr lang="en-US" altLang="en-US" sz="1400">
                <a:solidFill>
                  <a:srgbClr val="000000"/>
                </a:solidFill>
                <a:latin typeface="Times New Roman" panose="02020603050405020304" pitchFamily="18" charset="0"/>
              </a:rPr>
              <a:pPr eaLnBrk="1" hangingPunct="1">
                <a:spcBef>
                  <a:spcPct val="0"/>
                </a:spcBef>
                <a:buFontTx/>
                <a:buNone/>
              </a:pPr>
              <a:t>10:50 AM</a:t>
            </a:fld>
            <a:endParaRPr lang="en-US" altLang="en-US" sz="1400">
              <a:solidFill>
                <a:srgbClr val="000000"/>
              </a:solidFill>
              <a:latin typeface="Times New Roman" panose="02020603050405020304" pitchFamily="18" charset="0"/>
            </a:endParaRPr>
          </a:p>
        </p:txBody>
      </p:sp>
      <p:sp>
        <p:nvSpPr>
          <p:cNvPr id="102402" name="Slide Number Placeholder 5">
            <a:extLst>
              <a:ext uri="{FF2B5EF4-FFF2-40B4-BE49-F238E27FC236}">
                <a16:creationId xmlns:a16="http://schemas.microsoft.com/office/drawing/2014/main" id="{6398F753-A0E0-D846-85DD-54133238C547}"/>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solidFill>
                  <a:srgbClr val="000000"/>
                </a:solidFill>
                <a:latin typeface="Times New Roman" panose="02020603050405020304" pitchFamily="18" charset="0"/>
              </a:rPr>
              <a:t>Slide </a:t>
            </a:r>
            <a:fld id="{63AC65F5-D408-694E-9FB2-399FB299AB26}" type="slidenum">
              <a:rPr lang="en-US" altLang="en-US" sz="1400" smtClean="0">
                <a:solidFill>
                  <a:srgbClr val="000000"/>
                </a:solidFill>
                <a:latin typeface="Times New Roman" panose="02020603050405020304" pitchFamily="18" charset="0"/>
              </a:rPr>
              <a:pPr eaLnBrk="1" hangingPunct="1">
                <a:spcBef>
                  <a:spcPct val="0"/>
                </a:spcBef>
                <a:buFontTx/>
                <a:buNone/>
              </a:pPr>
              <a:t>58</a:t>
            </a:fld>
            <a:endParaRPr lang="en-US" altLang="en-US" sz="1400">
              <a:solidFill>
                <a:srgbClr val="000000"/>
              </a:solidFill>
              <a:latin typeface="Times New Roman" panose="02020603050405020304" pitchFamily="18" charset="0"/>
            </a:endParaRPr>
          </a:p>
        </p:txBody>
      </p:sp>
      <p:sp>
        <p:nvSpPr>
          <p:cNvPr id="102403" name="Rectangle 2">
            <a:extLst>
              <a:ext uri="{FF2B5EF4-FFF2-40B4-BE49-F238E27FC236}">
                <a16:creationId xmlns:a16="http://schemas.microsoft.com/office/drawing/2014/main" id="{FD51DC7C-2A31-1F43-9C4E-B5EFC3BC54F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Change of Excitation</a:t>
            </a:r>
          </a:p>
        </p:txBody>
      </p:sp>
      <p:graphicFrame>
        <p:nvGraphicFramePr>
          <p:cNvPr id="102404" name="Object 3">
            <a:extLst>
              <a:ext uri="{FF2B5EF4-FFF2-40B4-BE49-F238E27FC236}">
                <a16:creationId xmlns:a16="http://schemas.microsoft.com/office/drawing/2014/main" id="{3D4C12A8-4C8F-E043-A3F2-9BC7057ECD27}"/>
              </a:ext>
            </a:extLst>
          </p:cNvPr>
          <p:cNvGraphicFramePr>
            <a:graphicFrameLocks noGrp="1" noChangeAspect="1"/>
          </p:cNvGraphicFramePr>
          <p:nvPr>
            <p:ph idx="1"/>
          </p:nvPr>
        </p:nvGraphicFramePr>
        <p:xfrm>
          <a:off x="0" y="1371600"/>
          <a:ext cx="9144000" cy="4170363"/>
        </p:xfrm>
        <a:graphic>
          <a:graphicData uri="http://schemas.openxmlformats.org/presentationml/2006/ole">
            <mc:AlternateContent xmlns:mc="http://schemas.openxmlformats.org/markup-compatibility/2006">
              <mc:Choice xmlns:v="urn:schemas-microsoft-com:vml" Requires="v">
                <p:oleObj name="Document" r:id="rId3" imgW="10160000" imgH="4635500" progId="XaraX.Document">
                  <p:embed/>
                </p:oleObj>
              </mc:Choice>
              <mc:Fallback>
                <p:oleObj name="Document" r:id="rId3" imgW="10160000" imgH="4635500" progId="XaraX.Document">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5" name="Text Box 4">
            <a:extLst>
              <a:ext uri="{FF2B5EF4-FFF2-40B4-BE49-F238E27FC236}">
                <a16:creationId xmlns:a16="http://schemas.microsoft.com/office/drawing/2014/main" id="{CF08F429-1B23-0645-9EE4-362335CFDE5C}"/>
              </a:ext>
            </a:extLst>
          </p:cNvPr>
          <p:cNvSpPr txBox="1">
            <a:spLocks noChangeArrowheads="1"/>
          </p:cNvSpPr>
          <p:nvPr/>
        </p:nvSpPr>
        <p:spPr bwMode="auto">
          <a:xfrm>
            <a:off x="2057400" y="6172200"/>
            <a:ext cx="504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0">
                <a:solidFill>
                  <a:srgbClr val="000000"/>
                </a:solidFill>
              </a:rPr>
              <a:t>J. Paul Robinson, Class lecture notes, BMS 631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A0F4-2080-F34D-A87E-101174EC51C7}"/>
              </a:ext>
            </a:extLst>
          </p:cNvPr>
          <p:cNvSpPr>
            <a:spLocks noGrp="1"/>
          </p:cNvSpPr>
          <p:nvPr>
            <p:ph type="title"/>
          </p:nvPr>
        </p:nvSpPr>
        <p:spPr>
          <a:xfrm>
            <a:off x="501760" y="-112775"/>
            <a:ext cx="6908800" cy="1143000"/>
          </a:xfrm>
        </p:spPr>
        <p:txBody>
          <a:bodyPr/>
          <a:lstStyle/>
          <a:p>
            <a:r>
              <a:rPr lang="en-US" dirty="0"/>
              <a:t>LEDs for microscopy</a:t>
            </a:r>
          </a:p>
        </p:txBody>
      </p:sp>
      <p:sp>
        <p:nvSpPr>
          <p:cNvPr id="3" name="Content Placeholder 2">
            <a:extLst>
              <a:ext uri="{FF2B5EF4-FFF2-40B4-BE49-F238E27FC236}">
                <a16:creationId xmlns:a16="http://schemas.microsoft.com/office/drawing/2014/main" id="{9FCAE27E-0C5C-2345-8718-AC15B8896E2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FE1191B-B500-F749-8571-66114F6A9F84}"/>
              </a:ext>
            </a:extLst>
          </p:cNvPr>
          <p:cNvPicPr>
            <a:picLocks noChangeAspect="1"/>
          </p:cNvPicPr>
          <p:nvPr/>
        </p:nvPicPr>
        <p:blipFill>
          <a:blip r:embed="rId2"/>
          <a:stretch>
            <a:fillRect/>
          </a:stretch>
        </p:blipFill>
        <p:spPr>
          <a:xfrm>
            <a:off x="299544" y="1524000"/>
            <a:ext cx="5755948" cy="4604758"/>
          </a:xfrm>
          <a:prstGeom prst="rect">
            <a:avLst/>
          </a:prstGeom>
        </p:spPr>
      </p:pic>
      <p:sp>
        <p:nvSpPr>
          <p:cNvPr id="5" name="TextBox 4">
            <a:extLst>
              <a:ext uri="{FF2B5EF4-FFF2-40B4-BE49-F238E27FC236}">
                <a16:creationId xmlns:a16="http://schemas.microsoft.com/office/drawing/2014/main" id="{570CCADF-60EF-7945-9BCC-ED3FB256154B}"/>
              </a:ext>
            </a:extLst>
          </p:cNvPr>
          <p:cNvSpPr txBox="1"/>
          <p:nvPr/>
        </p:nvSpPr>
        <p:spPr>
          <a:xfrm>
            <a:off x="2730500" y="6122276"/>
            <a:ext cx="6186950" cy="276999"/>
          </a:xfrm>
          <a:prstGeom prst="rect">
            <a:avLst/>
          </a:prstGeom>
          <a:noFill/>
        </p:spPr>
        <p:txBody>
          <a:bodyPr wrap="none" rtlCol="0">
            <a:spAutoFit/>
          </a:bodyPr>
          <a:lstStyle/>
          <a:p>
            <a:r>
              <a:rPr lang="en-US" sz="1200" dirty="0">
                <a:solidFill>
                  <a:srgbClr val="FF0000"/>
                </a:solidFill>
              </a:rPr>
              <a:t>https://</a:t>
            </a:r>
            <a:r>
              <a:rPr lang="en-US" sz="1200" dirty="0" err="1">
                <a:solidFill>
                  <a:srgbClr val="FF0000"/>
                </a:solidFill>
              </a:rPr>
              <a:t>www.photonics.com</a:t>
            </a:r>
            <a:r>
              <a:rPr lang="en-US" sz="1200" dirty="0">
                <a:solidFill>
                  <a:srgbClr val="FF0000"/>
                </a:solidFill>
              </a:rPr>
              <a:t>/Articles/</a:t>
            </a:r>
            <a:r>
              <a:rPr lang="en-US" sz="1200" dirty="0" err="1">
                <a:solidFill>
                  <a:srgbClr val="FF0000"/>
                </a:solidFill>
              </a:rPr>
              <a:t>LEDs_in_Microscopy_An_Emerging_Research_Tool</a:t>
            </a:r>
            <a:r>
              <a:rPr lang="en-US" sz="1200" dirty="0">
                <a:solidFill>
                  <a:srgbClr val="FF0000"/>
                </a:solidFill>
              </a:rPr>
              <a:t>/a62272</a:t>
            </a:r>
          </a:p>
        </p:txBody>
      </p:sp>
      <p:sp>
        <p:nvSpPr>
          <p:cNvPr id="6" name="TextBox 5">
            <a:extLst>
              <a:ext uri="{FF2B5EF4-FFF2-40B4-BE49-F238E27FC236}">
                <a16:creationId xmlns:a16="http://schemas.microsoft.com/office/drawing/2014/main" id="{616CB99E-B27D-A644-8B41-974FECFE8545}"/>
              </a:ext>
            </a:extLst>
          </p:cNvPr>
          <p:cNvSpPr txBox="1"/>
          <p:nvPr/>
        </p:nvSpPr>
        <p:spPr>
          <a:xfrm>
            <a:off x="6055492" y="3787676"/>
            <a:ext cx="2710136" cy="2308324"/>
          </a:xfrm>
          <a:prstGeom prst="rect">
            <a:avLst/>
          </a:prstGeom>
          <a:noFill/>
        </p:spPr>
        <p:txBody>
          <a:bodyPr wrap="square" rtlCol="0">
            <a:spAutoFit/>
          </a:bodyPr>
          <a:lstStyle/>
          <a:p>
            <a:r>
              <a:rPr lang="en-US" sz="1800" b="1" dirty="0"/>
              <a:t>Figure 3. </a:t>
            </a:r>
            <a:r>
              <a:rPr lang="en-US" sz="1800" dirty="0"/>
              <a:t>Fluorescent bovine pulmonary artery endothelial cells. The cell nucleus is shown blue, the green is tubulin and the red shows actin. Courtesy of Jordi </a:t>
            </a:r>
            <a:r>
              <a:rPr lang="en-US" sz="1800" dirty="0" err="1"/>
              <a:t>Recasens</a:t>
            </a:r>
            <a:r>
              <a:rPr lang="en-US" sz="1800" dirty="0"/>
              <a:t>/</a:t>
            </a:r>
            <a:r>
              <a:rPr lang="en-US" sz="1800" dirty="0" err="1"/>
              <a:t>Izasa</a:t>
            </a:r>
            <a:r>
              <a:rPr lang="en-US" sz="1800" dirty="0"/>
              <a:t> Scientific.</a:t>
            </a:r>
          </a:p>
        </p:txBody>
      </p:sp>
    </p:spTree>
    <p:extLst>
      <p:ext uri="{BB962C8B-B14F-4D97-AF65-F5344CB8AC3E}">
        <p14:creationId xmlns:p14="http://schemas.microsoft.com/office/powerpoint/2010/main" val="804082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1">
            <a:extLst>
              <a:ext uri="{FF2B5EF4-FFF2-40B4-BE49-F238E27FC236}">
                <a16:creationId xmlns:a16="http://schemas.microsoft.com/office/drawing/2014/main" id="{B87EDD0E-8F95-8849-BB07-CEACC49D5BED}"/>
              </a:ext>
            </a:extLst>
          </p:cNvPr>
          <p:cNvSpPr>
            <a:spLocks noChangeArrowheads="1"/>
          </p:cNvSpPr>
          <p:nvPr/>
        </p:nvSpPr>
        <p:spPr bwMode="auto">
          <a:xfrm>
            <a:off x="823913" y="2489200"/>
            <a:ext cx="7704137" cy="327025"/>
          </a:xfrm>
          <a:prstGeom prst="rect">
            <a:avLst/>
          </a:prstGeom>
          <a:solidFill>
            <a:srgbClr val="FFFF00"/>
          </a:solidFill>
          <a:ln w="12700">
            <a:solidFill>
              <a:schemeClr val="tx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6386" name="Rectangle 2">
            <a:extLst>
              <a:ext uri="{FF2B5EF4-FFF2-40B4-BE49-F238E27FC236}">
                <a16:creationId xmlns:a16="http://schemas.microsoft.com/office/drawing/2014/main" id="{2DDD521B-A029-1B4A-A720-BE2E5FFAA036}"/>
              </a:ext>
            </a:extLst>
          </p:cNvPr>
          <p:cNvSpPr>
            <a:spLocks noChangeArrowheads="1"/>
          </p:cNvSpPr>
          <p:nvPr/>
        </p:nvSpPr>
        <p:spPr bwMode="auto">
          <a:xfrm>
            <a:off x="823913" y="1974850"/>
            <a:ext cx="7704137" cy="325438"/>
          </a:xfrm>
          <a:prstGeom prst="rect">
            <a:avLst/>
          </a:prstGeom>
          <a:solidFill>
            <a:srgbClr val="FFFF00"/>
          </a:solidFill>
          <a:ln w="12700">
            <a:solidFill>
              <a:schemeClr val="tx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6387" name="タイトル 1">
            <a:extLst>
              <a:ext uri="{FF2B5EF4-FFF2-40B4-BE49-F238E27FC236}">
                <a16:creationId xmlns:a16="http://schemas.microsoft.com/office/drawing/2014/main" id="{2D8E65BC-2E9C-9445-9B0D-CD378C5E4D61}"/>
              </a:ext>
            </a:extLst>
          </p:cNvPr>
          <p:cNvSpPr>
            <a:spLocks noGrp="1" noChangeArrowheads="1"/>
          </p:cNvSpPr>
          <p:nvPr>
            <p:ph type="title"/>
          </p:nvPr>
        </p:nvSpPr>
        <p:spPr>
          <a:xfrm>
            <a:off x="0" y="98425"/>
            <a:ext cx="9144000" cy="868363"/>
          </a:xfrm>
        </p:spPr>
        <p:txBody>
          <a:bodyPr/>
          <a:lstStyle/>
          <a:p>
            <a:pPr eaLnBrk="1" hangingPunct="1"/>
            <a:r>
              <a:rPr lang="en-US" altLang="ja-JP" sz="2800" b="1">
                <a:ea typeface="ＭＳ Ｐゴシック" panose="020B0600070205080204" pitchFamily="34" charset="-128"/>
              </a:rPr>
              <a:t>Higher Capacity by Smaller Spot and Thinner Cover</a:t>
            </a:r>
            <a:endParaRPr lang="ja-JP" altLang="en-US" sz="2800" b="1" baseline="30000">
              <a:ea typeface="ＭＳ Ｐゴシック" panose="020B0600070205080204" pitchFamily="34" charset="-128"/>
            </a:endParaRPr>
          </a:p>
        </p:txBody>
      </p:sp>
      <p:sp>
        <p:nvSpPr>
          <p:cNvPr id="16388" name="Text Box 2">
            <a:extLst>
              <a:ext uri="{FF2B5EF4-FFF2-40B4-BE49-F238E27FC236}">
                <a16:creationId xmlns:a16="http://schemas.microsoft.com/office/drawing/2014/main" id="{19E4B1F3-FC52-E34D-AE5B-A50CF23564D1}"/>
              </a:ext>
            </a:extLst>
          </p:cNvPr>
          <p:cNvSpPr txBox="1">
            <a:spLocks noChangeAspect="1" noChangeArrowheads="1"/>
          </p:cNvSpPr>
          <p:nvPr/>
        </p:nvSpPr>
        <p:spPr bwMode="auto">
          <a:xfrm>
            <a:off x="4154488" y="1363663"/>
            <a:ext cx="858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2400" b="1">
                <a:solidFill>
                  <a:srgbClr val="FF0000"/>
                </a:solidFill>
                <a:latin typeface="Tahoma" panose="020B0604030504040204" pitchFamily="34" charset="0"/>
              </a:rPr>
              <a:t>DVD</a:t>
            </a:r>
            <a:endParaRPr lang="en-US" altLang="ja-JP" sz="2400">
              <a:solidFill>
                <a:srgbClr val="FF0000"/>
              </a:solidFill>
              <a:latin typeface="Tahoma" panose="020B0604030504040204" pitchFamily="34" charset="0"/>
            </a:endParaRPr>
          </a:p>
        </p:txBody>
      </p:sp>
      <p:sp>
        <p:nvSpPr>
          <p:cNvPr id="16389" name="Text Box 3">
            <a:extLst>
              <a:ext uri="{FF2B5EF4-FFF2-40B4-BE49-F238E27FC236}">
                <a16:creationId xmlns:a16="http://schemas.microsoft.com/office/drawing/2014/main" id="{6E4EDD10-3EE8-6740-A290-537878086D05}"/>
              </a:ext>
            </a:extLst>
          </p:cNvPr>
          <p:cNvSpPr txBox="1">
            <a:spLocks noChangeAspect="1" noChangeArrowheads="1"/>
          </p:cNvSpPr>
          <p:nvPr/>
        </p:nvSpPr>
        <p:spPr bwMode="auto">
          <a:xfrm>
            <a:off x="6821488" y="1384300"/>
            <a:ext cx="80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2400" b="1">
                <a:solidFill>
                  <a:srgbClr val="0070C0"/>
                </a:solidFill>
                <a:latin typeface="Tahoma" panose="020B0604030504040204" pitchFamily="34" charset="0"/>
              </a:rPr>
              <a:t>  BD</a:t>
            </a:r>
            <a:endParaRPr lang="en-US" altLang="ja-JP" sz="2400">
              <a:solidFill>
                <a:srgbClr val="0070C0"/>
              </a:solidFill>
              <a:latin typeface="Tahoma" panose="020B0604030504040204" pitchFamily="34" charset="0"/>
            </a:endParaRPr>
          </a:p>
        </p:txBody>
      </p:sp>
      <p:sp>
        <p:nvSpPr>
          <p:cNvPr id="16390" name="Text Box 4">
            <a:extLst>
              <a:ext uri="{FF2B5EF4-FFF2-40B4-BE49-F238E27FC236}">
                <a16:creationId xmlns:a16="http://schemas.microsoft.com/office/drawing/2014/main" id="{AC30D40A-FDC0-5E4A-8B4B-EC0BA4A831A4}"/>
              </a:ext>
            </a:extLst>
          </p:cNvPr>
          <p:cNvSpPr txBox="1">
            <a:spLocks noChangeAspect="1" noChangeArrowheads="1"/>
          </p:cNvSpPr>
          <p:nvPr/>
        </p:nvSpPr>
        <p:spPr bwMode="auto">
          <a:xfrm>
            <a:off x="1574800" y="1363663"/>
            <a:ext cx="623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2400" b="1">
                <a:solidFill>
                  <a:srgbClr val="C00000"/>
                </a:solidFill>
                <a:latin typeface="Tahoma" panose="020B0604030504040204" pitchFamily="34" charset="0"/>
              </a:rPr>
              <a:t>CD</a:t>
            </a:r>
            <a:endParaRPr lang="en-US" altLang="ja-JP" sz="2400">
              <a:solidFill>
                <a:srgbClr val="C00000"/>
              </a:solidFill>
              <a:latin typeface="Tahoma" panose="020B0604030504040204" pitchFamily="34" charset="0"/>
            </a:endParaRPr>
          </a:p>
        </p:txBody>
      </p:sp>
      <p:sp>
        <p:nvSpPr>
          <p:cNvPr id="16391" name="Text Box 5">
            <a:extLst>
              <a:ext uri="{FF2B5EF4-FFF2-40B4-BE49-F238E27FC236}">
                <a16:creationId xmlns:a16="http://schemas.microsoft.com/office/drawing/2014/main" id="{A0D251D4-7B7A-5648-9579-1A6833FD98C4}"/>
              </a:ext>
            </a:extLst>
          </p:cNvPr>
          <p:cNvSpPr txBox="1">
            <a:spLocks noChangeAspect="1" noChangeArrowheads="1"/>
          </p:cNvSpPr>
          <p:nvPr/>
        </p:nvSpPr>
        <p:spPr bwMode="auto">
          <a:xfrm>
            <a:off x="3429000" y="1974850"/>
            <a:ext cx="19748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tabLst>
                <a:tab pos="10763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tabLst>
                <a:tab pos="10763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tabLst>
                <a:tab pos="10763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600" b="1">
                <a:latin typeface="Calibri" panose="020F0502020204030204" pitchFamily="34" charset="0"/>
              </a:rPr>
              <a:t>Wavelength: 650 nm</a:t>
            </a:r>
          </a:p>
          <a:p>
            <a:pPr>
              <a:spcBef>
                <a:spcPct val="0"/>
              </a:spcBef>
              <a:buSzTx/>
              <a:buFontTx/>
              <a:buNone/>
            </a:pPr>
            <a:r>
              <a:rPr lang="en-US" altLang="ja-JP" sz="1600" b="1">
                <a:latin typeface="Calibri" panose="020F0502020204030204" pitchFamily="34" charset="0"/>
              </a:rPr>
              <a:t>              NA : 0.60</a:t>
            </a:r>
          </a:p>
          <a:p>
            <a:pPr>
              <a:spcBef>
                <a:spcPct val="0"/>
              </a:spcBef>
              <a:buSzTx/>
              <a:buFontTx/>
              <a:buNone/>
            </a:pPr>
            <a:r>
              <a:rPr lang="en-US" altLang="ja-JP" sz="1600" b="1">
                <a:latin typeface="Calibri" panose="020F0502020204030204" pitchFamily="34" charset="0"/>
              </a:rPr>
              <a:t>     Capacity: 4.7GB</a:t>
            </a:r>
          </a:p>
          <a:p>
            <a:pPr>
              <a:spcBef>
                <a:spcPts val="500"/>
              </a:spcBef>
              <a:buSzTx/>
              <a:buFontTx/>
              <a:buNone/>
            </a:pPr>
            <a:r>
              <a:rPr lang="en-US" altLang="ja-JP" sz="1600" b="1">
                <a:latin typeface="Arial Narrow" panose="020B0604020202020204" pitchFamily="34" charset="0"/>
              </a:rPr>
              <a:t>            </a:t>
            </a:r>
            <a:r>
              <a:rPr lang="en-US" altLang="ja-JP" sz="1600" b="1">
                <a:latin typeface="Tahoma" panose="020B0604030504040204" pitchFamily="34" charset="0"/>
              </a:rPr>
              <a:t>D = 0.88um</a:t>
            </a:r>
          </a:p>
        </p:txBody>
      </p:sp>
      <p:sp>
        <p:nvSpPr>
          <p:cNvPr id="16392" name="Text Box 6">
            <a:extLst>
              <a:ext uri="{FF2B5EF4-FFF2-40B4-BE49-F238E27FC236}">
                <a16:creationId xmlns:a16="http://schemas.microsoft.com/office/drawing/2014/main" id="{3DBA2454-2477-7D46-8FE9-37F8B6A5B5AC}"/>
              </a:ext>
            </a:extLst>
          </p:cNvPr>
          <p:cNvSpPr txBox="1">
            <a:spLocks noChangeAspect="1" noChangeArrowheads="1"/>
          </p:cNvSpPr>
          <p:nvPr/>
        </p:nvSpPr>
        <p:spPr bwMode="auto">
          <a:xfrm>
            <a:off x="6192838" y="1974850"/>
            <a:ext cx="197961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tabLst>
                <a:tab pos="1076325"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tabLst>
                <a:tab pos="1076325"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tabLst>
                <a:tab pos="1076325"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tabLst>
                <a:tab pos="1076325" algn="l"/>
              </a:tabLst>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600" b="1">
                <a:latin typeface="Calibri" panose="020F0502020204030204" pitchFamily="34" charset="0"/>
              </a:rPr>
              <a:t>Wavelength: 405 nm</a:t>
            </a:r>
          </a:p>
          <a:p>
            <a:pPr>
              <a:spcBef>
                <a:spcPct val="0"/>
              </a:spcBef>
              <a:buSzTx/>
              <a:buFontTx/>
              <a:buNone/>
            </a:pPr>
            <a:r>
              <a:rPr lang="en-US" altLang="ja-JP" sz="1600" b="1">
                <a:latin typeface="Calibri" panose="020F0502020204030204" pitchFamily="34" charset="0"/>
              </a:rPr>
              <a:t>              NA : 0.85</a:t>
            </a:r>
          </a:p>
          <a:p>
            <a:pPr>
              <a:spcBef>
                <a:spcPct val="0"/>
              </a:spcBef>
              <a:buSzTx/>
              <a:buFontTx/>
              <a:buNone/>
            </a:pPr>
            <a:r>
              <a:rPr lang="en-US" altLang="ja-JP" sz="1600" b="1">
                <a:latin typeface="Calibri" panose="020F0502020204030204" pitchFamily="34" charset="0"/>
              </a:rPr>
              <a:t>     Capacity: 25GB</a:t>
            </a:r>
          </a:p>
          <a:p>
            <a:pPr>
              <a:spcBef>
                <a:spcPts val="500"/>
              </a:spcBef>
              <a:buSzTx/>
              <a:buFontTx/>
              <a:buNone/>
            </a:pPr>
            <a:r>
              <a:rPr lang="en-US" altLang="ja-JP" sz="1600" b="1">
                <a:latin typeface="Tahoma" panose="020B0604030504040204" pitchFamily="34" charset="0"/>
              </a:rPr>
              <a:t>         D = 0.39um</a:t>
            </a:r>
          </a:p>
        </p:txBody>
      </p:sp>
      <p:sp>
        <p:nvSpPr>
          <p:cNvPr id="16393" name="Text Box 7">
            <a:extLst>
              <a:ext uri="{FF2B5EF4-FFF2-40B4-BE49-F238E27FC236}">
                <a16:creationId xmlns:a16="http://schemas.microsoft.com/office/drawing/2014/main" id="{4F934E0C-CB50-3A4A-A6A3-2FA508EC0F8B}"/>
              </a:ext>
            </a:extLst>
          </p:cNvPr>
          <p:cNvSpPr txBox="1">
            <a:spLocks noChangeAspect="1" noChangeArrowheads="1"/>
          </p:cNvSpPr>
          <p:nvPr/>
        </p:nvSpPr>
        <p:spPr bwMode="auto">
          <a:xfrm>
            <a:off x="436563" y="1974850"/>
            <a:ext cx="2849562"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SzPct val="100000"/>
              <a:buChar char="•"/>
              <a:tabLst>
                <a:tab pos="628650" algn="l"/>
                <a:tab pos="1162050" algn="l"/>
              </a:tabLst>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tabLst>
                <a:tab pos="628650" algn="l"/>
                <a:tab pos="1162050" algn="l"/>
              </a:tabLst>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tabLst>
                <a:tab pos="628650" algn="l"/>
                <a:tab pos="1162050" algn="l"/>
              </a:tabLst>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tabLst>
                <a:tab pos="628650" algn="l"/>
                <a:tab pos="1162050" algn="l"/>
              </a:tabLst>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r>
              <a:rPr lang="en-US" altLang="ja-JP" sz="1600" b="1">
                <a:latin typeface="Calibri" panose="020F0502020204030204" pitchFamily="34" charset="0"/>
              </a:rPr>
              <a:t>Wavelength: 780 nm</a:t>
            </a:r>
          </a:p>
          <a:p>
            <a:pPr algn="ctr">
              <a:spcBef>
                <a:spcPct val="0"/>
              </a:spcBef>
              <a:buSzTx/>
              <a:buFontTx/>
              <a:buNone/>
            </a:pPr>
            <a:r>
              <a:rPr lang="en-US" altLang="ja-JP" sz="1600" b="1">
                <a:latin typeface="Calibri" panose="020F0502020204030204" pitchFamily="34" charset="0"/>
              </a:rPr>
              <a:t>              NA : 0.45</a:t>
            </a:r>
          </a:p>
          <a:p>
            <a:pPr algn="ctr">
              <a:spcBef>
                <a:spcPct val="0"/>
              </a:spcBef>
              <a:buSzTx/>
              <a:buFontTx/>
              <a:buNone/>
            </a:pPr>
            <a:r>
              <a:rPr lang="en-US" altLang="ja-JP" sz="1600" b="1">
                <a:latin typeface="Calibri" panose="020F0502020204030204" pitchFamily="34" charset="0"/>
              </a:rPr>
              <a:t>      Capacity: 0.78 GB</a:t>
            </a:r>
          </a:p>
          <a:p>
            <a:pPr algn="ctr">
              <a:spcBef>
                <a:spcPts val="500"/>
              </a:spcBef>
              <a:buSzTx/>
              <a:buFontTx/>
              <a:buNone/>
            </a:pPr>
            <a:r>
              <a:rPr lang="en-US" altLang="ja-JP" sz="1600" b="1">
                <a:latin typeface="Tahoma" panose="020B0604030504040204" pitchFamily="34" charset="0"/>
              </a:rPr>
              <a:t>	Spot Size D = 1.42um</a:t>
            </a:r>
          </a:p>
        </p:txBody>
      </p:sp>
      <p:sp>
        <p:nvSpPr>
          <p:cNvPr id="12297" name="Line 8">
            <a:extLst>
              <a:ext uri="{FF2B5EF4-FFF2-40B4-BE49-F238E27FC236}">
                <a16:creationId xmlns:a16="http://schemas.microsoft.com/office/drawing/2014/main" id="{4BD9DBD8-7820-C342-927F-B7EA8EEC6A89}"/>
              </a:ext>
            </a:extLst>
          </p:cNvPr>
          <p:cNvSpPr>
            <a:spLocks noChangeShapeType="1"/>
          </p:cNvSpPr>
          <p:nvPr/>
        </p:nvSpPr>
        <p:spPr bwMode="auto">
          <a:xfrm>
            <a:off x="658813" y="1868488"/>
            <a:ext cx="250190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2298" name="Line 9">
            <a:extLst>
              <a:ext uri="{FF2B5EF4-FFF2-40B4-BE49-F238E27FC236}">
                <a16:creationId xmlns:a16="http://schemas.microsoft.com/office/drawing/2014/main" id="{ACB0C881-13B2-664B-8BB7-9FFD5B7C9D78}"/>
              </a:ext>
            </a:extLst>
          </p:cNvPr>
          <p:cNvSpPr>
            <a:spLocks noChangeShapeType="1"/>
          </p:cNvSpPr>
          <p:nvPr/>
        </p:nvSpPr>
        <p:spPr bwMode="auto">
          <a:xfrm>
            <a:off x="3348038" y="1868488"/>
            <a:ext cx="2503487"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a:lstStyle/>
          <a:p>
            <a:pPr>
              <a:defRPr/>
            </a:pPr>
            <a:endParaRPr lang="en-US"/>
          </a:p>
        </p:txBody>
      </p:sp>
      <p:sp>
        <p:nvSpPr>
          <p:cNvPr id="12299" name="Line 10">
            <a:extLst>
              <a:ext uri="{FF2B5EF4-FFF2-40B4-BE49-F238E27FC236}">
                <a16:creationId xmlns:a16="http://schemas.microsoft.com/office/drawing/2014/main" id="{8AD51741-1F63-F34E-A365-35D2C535DB77}"/>
              </a:ext>
            </a:extLst>
          </p:cNvPr>
          <p:cNvSpPr>
            <a:spLocks noChangeShapeType="1"/>
          </p:cNvSpPr>
          <p:nvPr/>
        </p:nvSpPr>
        <p:spPr bwMode="auto">
          <a:xfrm>
            <a:off x="6026150" y="1868488"/>
            <a:ext cx="250190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txBody>
          <a:bodyPr/>
          <a:lstStyle/>
          <a:p>
            <a:pPr>
              <a:defRPr/>
            </a:pPr>
            <a:endParaRPr lang="en-US"/>
          </a:p>
        </p:txBody>
      </p:sp>
      <p:pic>
        <p:nvPicPr>
          <p:cNvPr id="16397" name="Picture 11" descr="CDPickup">
            <a:extLst>
              <a:ext uri="{FF2B5EF4-FFF2-40B4-BE49-F238E27FC236}">
                <a16:creationId xmlns:a16="http://schemas.microsoft.com/office/drawing/2014/main" id="{5C2DB58C-7F15-FF4D-8F59-AD6A7893869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6325" y="3100388"/>
            <a:ext cx="15954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2" descr="DVDPickup">
            <a:extLst>
              <a:ext uri="{FF2B5EF4-FFF2-40B4-BE49-F238E27FC236}">
                <a16:creationId xmlns:a16="http://schemas.microsoft.com/office/drawing/2014/main" id="{058A889B-32E5-C74C-900F-9E0A24C261E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4438" y="3100388"/>
            <a:ext cx="14874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3" descr="BDPickup">
            <a:extLst>
              <a:ext uri="{FF2B5EF4-FFF2-40B4-BE49-F238E27FC236}">
                <a16:creationId xmlns:a16="http://schemas.microsoft.com/office/drawing/2014/main" id="{5C16D216-5CB0-C84B-B409-8BEE743DD77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0200"/>
          <a:stretch>
            <a:fillRect/>
          </a:stretch>
        </p:blipFill>
        <p:spPr bwMode="auto">
          <a:xfrm>
            <a:off x="6515100" y="3100388"/>
            <a:ext cx="14779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Text Box 14">
            <a:extLst>
              <a:ext uri="{FF2B5EF4-FFF2-40B4-BE49-F238E27FC236}">
                <a16:creationId xmlns:a16="http://schemas.microsoft.com/office/drawing/2014/main" id="{69BF0E04-87B4-F24A-B144-8082186218D9}"/>
              </a:ext>
            </a:extLst>
          </p:cNvPr>
          <p:cNvSpPr txBox="1">
            <a:spLocks noChangeArrowheads="1"/>
          </p:cNvSpPr>
          <p:nvPr/>
        </p:nvSpPr>
        <p:spPr bwMode="auto">
          <a:xfrm>
            <a:off x="2106613" y="3436938"/>
            <a:ext cx="1401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200" b="1">
                <a:latin typeface="Calibri" panose="020F0502020204030204" pitchFamily="34" charset="0"/>
              </a:rPr>
              <a:t>Cover Thickness</a:t>
            </a:r>
          </a:p>
          <a:p>
            <a:pPr>
              <a:spcBef>
                <a:spcPct val="0"/>
              </a:spcBef>
              <a:buSzTx/>
              <a:buFontTx/>
              <a:buNone/>
            </a:pPr>
            <a:r>
              <a:rPr lang="ja-JP" altLang="en-US" sz="1200" b="1">
                <a:latin typeface="Calibri" panose="020F0502020204030204" pitchFamily="34" charset="0"/>
              </a:rPr>
              <a:t>　</a:t>
            </a:r>
            <a:r>
              <a:rPr lang="en-US" altLang="ja-JP" sz="1200" b="1">
                <a:latin typeface="Calibri" panose="020F0502020204030204" pitchFamily="34" charset="0"/>
              </a:rPr>
              <a:t>1.2mm</a:t>
            </a:r>
          </a:p>
        </p:txBody>
      </p:sp>
      <p:sp>
        <p:nvSpPr>
          <p:cNvPr id="16401" name="Text Box 15">
            <a:extLst>
              <a:ext uri="{FF2B5EF4-FFF2-40B4-BE49-F238E27FC236}">
                <a16:creationId xmlns:a16="http://schemas.microsoft.com/office/drawing/2014/main" id="{8BAE6D04-1BFA-9E44-B5C0-BFD45963A714}"/>
              </a:ext>
            </a:extLst>
          </p:cNvPr>
          <p:cNvSpPr txBox="1">
            <a:spLocks noChangeArrowheads="1"/>
          </p:cNvSpPr>
          <p:nvPr/>
        </p:nvSpPr>
        <p:spPr bwMode="auto">
          <a:xfrm>
            <a:off x="4818063" y="3436938"/>
            <a:ext cx="1401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200" b="1">
                <a:latin typeface="Calibri" panose="020F0502020204030204" pitchFamily="34" charset="0"/>
              </a:rPr>
              <a:t>Cover Thickness</a:t>
            </a:r>
          </a:p>
          <a:p>
            <a:pPr>
              <a:spcBef>
                <a:spcPct val="0"/>
              </a:spcBef>
              <a:buSzTx/>
              <a:buFontTx/>
              <a:buNone/>
            </a:pPr>
            <a:r>
              <a:rPr lang="ja-JP" altLang="en-US" sz="1200" b="1">
                <a:latin typeface="Calibri" panose="020F0502020204030204" pitchFamily="34" charset="0"/>
              </a:rPr>
              <a:t>　</a:t>
            </a:r>
            <a:r>
              <a:rPr lang="en-US" altLang="ja-JP" sz="1200" b="1">
                <a:latin typeface="Calibri" panose="020F0502020204030204" pitchFamily="34" charset="0"/>
              </a:rPr>
              <a:t>0.6mm</a:t>
            </a:r>
          </a:p>
        </p:txBody>
      </p:sp>
      <p:sp>
        <p:nvSpPr>
          <p:cNvPr id="16402" name="Text Box 16">
            <a:extLst>
              <a:ext uri="{FF2B5EF4-FFF2-40B4-BE49-F238E27FC236}">
                <a16:creationId xmlns:a16="http://schemas.microsoft.com/office/drawing/2014/main" id="{D1B6937C-461D-C941-AF57-1812DD5C2CA1}"/>
              </a:ext>
            </a:extLst>
          </p:cNvPr>
          <p:cNvSpPr txBox="1">
            <a:spLocks noChangeArrowheads="1"/>
          </p:cNvSpPr>
          <p:nvPr/>
        </p:nvSpPr>
        <p:spPr bwMode="auto">
          <a:xfrm>
            <a:off x="7543800" y="3436938"/>
            <a:ext cx="1401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ja-JP" sz="1200" b="1">
                <a:latin typeface="Calibri" panose="020F0502020204030204" pitchFamily="34" charset="0"/>
              </a:rPr>
              <a:t>Cover Thickness</a:t>
            </a:r>
          </a:p>
          <a:p>
            <a:pPr>
              <a:spcBef>
                <a:spcPct val="0"/>
              </a:spcBef>
              <a:buSzTx/>
              <a:buFontTx/>
              <a:buNone/>
            </a:pPr>
            <a:r>
              <a:rPr lang="ja-JP" altLang="en-US" sz="1200" b="1">
                <a:latin typeface="Calibri" panose="020F0502020204030204" pitchFamily="34" charset="0"/>
              </a:rPr>
              <a:t>　</a:t>
            </a:r>
            <a:r>
              <a:rPr lang="en-US" altLang="ja-JP" sz="1200" b="1">
                <a:latin typeface="Calibri" panose="020F0502020204030204" pitchFamily="34" charset="0"/>
              </a:rPr>
              <a:t>0.1mm</a:t>
            </a:r>
          </a:p>
        </p:txBody>
      </p:sp>
      <p:grpSp>
        <p:nvGrpSpPr>
          <p:cNvPr id="16403" name="Group 85">
            <a:extLst>
              <a:ext uri="{FF2B5EF4-FFF2-40B4-BE49-F238E27FC236}">
                <a16:creationId xmlns:a16="http://schemas.microsoft.com/office/drawing/2014/main" id="{2F52D26D-6126-DD47-8E2B-4FA885C16592}"/>
              </a:ext>
            </a:extLst>
          </p:cNvPr>
          <p:cNvGrpSpPr>
            <a:grpSpLocks/>
          </p:cNvGrpSpPr>
          <p:nvPr/>
        </p:nvGrpSpPr>
        <p:grpSpPr bwMode="auto">
          <a:xfrm>
            <a:off x="3781425" y="4430713"/>
            <a:ext cx="1727200" cy="1198562"/>
            <a:chOff x="1625" y="874"/>
            <a:chExt cx="763" cy="534"/>
          </a:xfrm>
        </p:grpSpPr>
        <p:pic>
          <p:nvPicPr>
            <p:cNvPr id="16423" name="Picture 68">
              <a:extLst>
                <a:ext uri="{FF2B5EF4-FFF2-40B4-BE49-F238E27FC236}">
                  <a16:creationId xmlns:a16="http://schemas.microsoft.com/office/drawing/2014/main" id="{D70C15FC-8844-EB44-9111-DAEEB94E3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 y="874"/>
              <a:ext cx="763"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4" name="Oval 71">
              <a:extLst>
                <a:ext uri="{FF2B5EF4-FFF2-40B4-BE49-F238E27FC236}">
                  <a16:creationId xmlns:a16="http://schemas.microsoft.com/office/drawing/2014/main" id="{6B3A9F5D-8360-F94E-9AA6-918972A3C929}"/>
                </a:ext>
              </a:extLst>
            </p:cNvPr>
            <p:cNvSpPr>
              <a:spLocks noChangeArrowheads="1"/>
            </p:cNvSpPr>
            <p:nvPr/>
          </p:nvSpPr>
          <p:spPr bwMode="auto">
            <a:xfrm>
              <a:off x="1928" y="1085"/>
              <a:ext cx="149" cy="149"/>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ja-JP" altLang="en-US" sz="2400">
                <a:latin typeface="Calibri" panose="020F0502020204030204" pitchFamily="34" charset="0"/>
              </a:endParaRPr>
            </a:p>
          </p:txBody>
        </p:sp>
      </p:grpSp>
      <p:grpSp>
        <p:nvGrpSpPr>
          <p:cNvPr id="16404" name="Group 86">
            <a:extLst>
              <a:ext uri="{FF2B5EF4-FFF2-40B4-BE49-F238E27FC236}">
                <a16:creationId xmlns:a16="http://schemas.microsoft.com/office/drawing/2014/main" id="{8A758D80-F361-0E4C-A7A0-DDEB3526FF02}"/>
              </a:ext>
            </a:extLst>
          </p:cNvPr>
          <p:cNvGrpSpPr>
            <a:grpSpLocks/>
          </p:cNvGrpSpPr>
          <p:nvPr/>
        </p:nvGrpSpPr>
        <p:grpSpPr bwMode="auto">
          <a:xfrm>
            <a:off x="6496050" y="4430713"/>
            <a:ext cx="1643063" cy="1196975"/>
            <a:chOff x="2384" y="873"/>
            <a:chExt cx="753" cy="543"/>
          </a:xfrm>
        </p:grpSpPr>
        <p:pic>
          <p:nvPicPr>
            <p:cNvPr id="16421" name="Picture 69">
              <a:extLst>
                <a:ext uri="{FF2B5EF4-FFF2-40B4-BE49-F238E27FC236}">
                  <a16:creationId xmlns:a16="http://schemas.microsoft.com/office/drawing/2014/main" id="{3147E294-EFF3-7A43-B8A1-37BC9F50E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4" y="873"/>
              <a:ext cx="753"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2" name="Oval 72">
              <a:extLst>
                <a:ext uri="{FF2B5EF4-FFF2-40B4-BE49-F238E27FC236}">
                  <a16:creationId xmlns:a16="http://schemas.microsoft.com/office/drawing/2014/main" id="{C3B2247D-3FA2-F24E-B2D0-118769A63BBB}"/>
                </a:ext>
              </a:extLst>
            </p:cNvPr>
            <p:cNvSpPr>
              <a:spLocks noChangeArrowheads="1"/>
            </p:cNvSpPr>
            <p:nvPr/>
          </p:nvSpPr>
          <p:spPr bwMode="auto">
            <a:xfrm>
              <a:off x="2710" y="1115"/>
              <a:ext cx="66" cy="65"/>
            </a:xfrm>
            <a:prstGeom prst="ellipse">
              <a:avLst/>
            </a:prstGeom>
            <a:solidFill>
              <a:srgbClr val="0000FF">
                <a:alpha val="50195"/>
              </a:srgbClr>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ja-JP" altLang="en-US" sz="2400">
                <a:latin typeface="Calibri" panose="020F0502020204030204" pitchFamily="34" charset="0"/>
              </a:endParaRPr>
            </a:p>
          </p:txBody>
        </p:sp>
      </p:grpSp>
      <p:grpSp>
        <p:nvGrpSpPr>
          <p:cNvPr id="16405" name="Group 84">
            <a:extLst>
              <a:ext uri="{FF2B5EF4-FFF2-40B4-BE49-F238E27FC236}">
                <a16:creationId xmlns:a16="http://schemas.microsoft.com/office/drawing/2014/main" id="{80645701-B297-804E-851F-51C23F5EFD7A}"/>
              </a:ext>
            </a:extLst>
          </p:cNvPr>
          <p:cNvGrpSpPr>
            <a:grpSpLocks/>
          </p:cNvGrpSpPr>
          <p:nvPr/>
        </p:nvGrpSpPr>
        <p:grpSpPr bwMode="auto">
          <a:xfrm>
            <a:off x="1066800" y="4430713"/>
            <a:ext cx="1727200" cy="1198562"/>
            <a:chOff x="863" y="876"/>
            <a:chExt cx="763" cy="534"/>
          </a:xfrm>
        </p:grpSpPr>
        <p:pic>
          <p:nvPicPr>
            <p:cNvPr id="16419" name="Picture 67">
              <a:extLst>
                <a:ext uri="{FF2B5EF4-FFF2-40B4-BE49-F238E27FC236}">
                  <a16:creationId xmlns:a16="http://schemas.microsoft.com/office/drawing/2014/main" id="{DF3D6391-B2F8-6C46-B41F-0D5C9136E9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 y="876"/>
              <a:ext cx="763"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0" name="Oval 70">
              <a:extLst>
                <a:ext uri="{FF2B5EF4-FFF2-40B4-BE49-F238E27FC236}">
                  <a16:creationId xmlns:a16="http://schemas.microsoft.com/office/drawing/2014/main" id="{40030326-C3BA-B641-812E-EDC4CB0793EE}"/>
                </a:ext>
              </a:extLst>
            </p:cNvPr>
            <p:cNvSpPr>
              <a:spLocks noChangeArrowheads="1"/>
            </p:cNvSpPr>
            <p:nvPr/>
          </p:nvSpPr>
          <p:spPr bwMode="auto">
            <a:xfrm>
              <a:off x="1132" y="1019"/>
              <a:ext cx="242" cy="232"/>
            </a:xfrm>
            <a:prstGeom prst="ellipse">
              <a:avLst/>
            </a:prstGeom>
            <a:solidFill>
              <a:srgbClr val="FF6600">
                <a:alpha val="50195"/>
              </a:srgbClr>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ja-JP" altLang="en-US" sz="2400">
                <a:latin typeface="Calibri" panose="020F0502020204030204" pitchFamily="34" charset="0"/>
              </a:endParaRPr>
            </a:p>
          </p:txBody>
        </p:sp>
      </p:grpSp>
      <p:grpSp>
        <p:nvGrpSpPr>
          <p:cNvPr id="16406" name="グループ化 39">
            <a:extLst>
              <a:ext uri="{FF2B5EF4-FFF2-40B4-BE49-F238E27FC236}">
                <a16:creationId xmlns:a16="http://schemas.microsoft.com/office/drawing/2014/main" id="{BBA4F929-BB15-9E44-A578-3675204B4073}"/>
              </a:ext>
            </a:extLst>
          </p:cNvPr>
          <p:cNvGrpSpPr>
            <a:grpSpLocks/>
          </p:cNvGrpSpPr>
          <p:nvPr/>
        </p:nvGrpSpPr>
        <p:grpSpPr bwMode="auto">
          <a:xfrm>
            <a:off x="6913563" y="3438525"/>
            <a:ext cx="650875" cy="825500"/>
            <a:chOff x="6913439" y="3821160"/>
            <a:chExt cx="650986" cy="826210"/>
          </a:xfrm>
        </p:grpSpPr>
        <p:sp>
          <p:nvSpPr>
            <p:cNvPr id="32" name="二等辺三角形 31">
              <a:extLst>
                <a:ext uri="{FF2B5EF4-FFF2-40B4-BE49-F238E27FC236}">
                  <a16:creationId xmlns:a16="http://schemas.microsoft.com/office/drawing/2014/main" id="{07091029-B3BB-C84D-AF38-1A23E7EAD123}"/>
                </a:ext>
              </a:extLst>
            </p:cNvPr>
            <p:cNvSpPr/>
            <p:nvPr/>
          </p:nvSpPr>
          <p:spPr>
            <a:xfrm>
              <a:off x="6980125" y="3821160"/>
              <a:ext cx="520789" cy="181131"/>
            </a:xfrm>
            <a:prstGeom prst="triangle">
              <a:avLst/>
            </a:prstGeom>
            <a:solidFill>
              <a:srgbClr val="578FFF"/>
            </a:solid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a typeface="ＭＳ Ｐゴシック" charset="0"/>
                <a:cs typeface="ＭＳ Ｐゴシック" charset="0"/>
              </a:endParaRPr>
            </a:p>
          </p:txBody>
        </p:sp>
        <p:sp>
          <p:nvSpPr>
            <p:cNvPr id="31" name="正方形/長方形 30">
              <a:extLst>
                <a:ext uri="{FF2B5EF4-FFF2-40B4-BE49-F238E27FC236}">
                  <a16:creationId xmlns:a16="http://schemas.microsoft.com/office/drawing/2014/main" id="{C7E53C06-D91A-AA48-97EC-91732DF0090C}"/>
                </a:ext>
              </a:extLst>
            </p:cNvPr>
            <p:cNvSpPr/>
            <p:nvPr/>
          </p:nvSpPr>
          <p:spPr>
            <a:xfrm>
              <a:off x="6957897" y="4010235"/>
              <a:ext cx="577949" cy="635546"/>
            </a:xfrm>
            <a:prstGeom prst="rect">
              <a:avLst/>
            </a:prstGeom>
            <a:solidFill>
              <a:srgbClr val="578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a typeface="ＭＳ Ｐゴシック" charset="0"/>
                <a:cs typeface="ＭＳ Ｐゴシック" charset="0"/>
              </a:endParaRPr>
            </a:p>
          </p:txBody>
        </p:sp>
        <p:sp>
          <p:nvSpPr>
            <p:cNvPr id="29" name="月 28">
              <a:extLst>
                <a:ext uri="{FF2B5EF4-FFF2-40B4-BE49-F238E27FC236}">
                  <a16:creationId xmlns:a16="http://schemas.microsoft.com/office/drawing/2014/main" id="{E3D60C4E-CE48-1C43-A1E8-BA0C77699E22}"/>
                </a:ext>
              </a:extLst>
            </p:cNvPr>
            <p:cNvSpPr/>
            <p:nvPr/>
          </p:nvSpPr>
          <p:spPr>
            <a:xfrm rot="16200000">
              <a:off x="7039530" y="3811057"/>
              <a:ext cx="398805" cy="650986"/>
            </a:xfrm>
            <a:prstGeom prst="moon">
              <a:avLst>
                <a:gd name="adj" fmla="val 87500"/>
              </a:avLst>
            </a:prstGeom>
            <a:gradFill flip="none" rotWithShape="1">
              <a:gsLst>
                <a:gs pos="0">
                  <a:srgbClr val="99CCFF"/>
                </a:gs>
                <a:gs pos="40000">
                  <a:srgbClr val="6699FF"/>
                </a:gs>
                <a:gs pos="75000">
                  <a:srgbClr val="3399FF"/>
                </a:gs>
                <a:gs pos="100000">
                  <a:srgbClr val="0099FF"/>
                </a:gs>
              </a:gsLst>
              <a:lin ang="0" scaled="0"/>
              <a:tileRect/>
            </a:gradFill>
            <a:ln w="190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rgbClr val="FFFFFF"/>
                </a:solidFill>
                <a:ea typeface="ＭＳ Ｐゴシック" charset="0"/>
                <a:cs typeface="ＭＳ Ｐゴシック" charset="0"/>
              </a:endParaRPr>
            </a:p>
          </p:txBody>
        </p:sp>
        <p:cxnSp>
          <p:nvCxnSpPr>
            <p:cNvPr id="34" name="直線コネクタ 33">
              <a:extLst>
                <a:ext uri="{FF2B5EF4-FFF2-40B4-BE49-F238E27FC236}">
                  <a16:creationId xmlns:a16="http://schemas.microsoft.com/office/drawing/2014/main" id="{DC814493-2286-B545-BDCB-9DF0A4337C90}"/>
                </a:ext>
              </a:extLst>
            </p:cNvPr>
            <p:cNvCxnSpPr/>
            <p:nvPr/>
          </p:nvCxnSpPr>
          <p:spPr>
            <a:xfrm rot="5400000">
              <a:off x="6689383" y="4386796"/>
              <a:ext cx="521148" cy="0"/>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36FF6ACA-D8DF-9548-AC2F-26335D22BEFB}"/>
                </a:ext>
              </a:extLst>
            </p:cNvPr>
            <p:cNvCxnSpPr/>
            <p:nvPr/>
          </p:nvCxnSpPr>
          <p:spPr>
            <a:xfrm rot="5400000">
              <a:off x="7267332" y="4378852"/>
              <a:ext cx="521148" cy="0"/>
            </a:xfrm>
            <a:prstGeom prst="line">
              <a:avLst/>
            </a:prstGeom>
            <a:ln w="190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3240CB69-0452-C74D-84B6-45B6891E4B55}"/>
                </a:ext>
              </a:extLst>
            </p:cNvPr>
            <p:cNvCxnSpPr/>
            <p:nvPr/>
          </p:nvCxnSpPr>
          <p:spPr>
            <a:xfrm rot="5400000">
              <a:off x="6922123" y="4001523"/>
              <a:ext cx="144586" cy="79389"/>
            </a:xfrm>
            <a:prstGeom prst="line">
              <a:avLst/>
            </a:prstGeom>
            <a:ln w="19050">
              <a:solidFill>
                <a:srgbClr val="3333FF">
                  <a:alpha val="60000"/>
                </a:srgb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D555EC02-E3A0-DC44-8111-0D6F0D5780FF}"/>
                </a:ext>
              </a:extLst>
            </p:cNvPr>
            <p:cNvCxnSpPr/>
            <p:nvPr/>
          </p:nvCxnSpPr>
          <p:spPr>
            <a:xfrm rot="16200000" flipH="1">
              <a:off x="7415918" y="4009468"/>
              <a:ext cx="144587" cy="79389"/>
            </a:xfrm>
            <a:prstGeom prst="line">
              <a:avLst/>
            </a:prstGeom>
            <a:ln w="19050">
              <a:solidFill>
                <a:srgbClr val="3333FF">
                  <a:alpha val="60000"/>
                </a:srgbClr>
              </a:solidFill>
            </a:ln>
          </p:spPr>
          <p:style>
            <a:lnRef idx="1">
              <a:schemeClr val="accent1"/>
            </a:lnRef>
            <a:fillRef idx="0">
              <a:schemeClr val="accent1"/>
            </a:fillRef>
            <a:effectRef idx="0">
              <a:schemeClr val="accent1"/>
            </a:effectRef>
            <a:fontRef idx="minor">
              <a:schemeClr val="tx1"/>
            </a:fontRef>
          </p:style>
        </p:cxnSp>
      </p:grpSp>
      <p:sp>
        <p:nvSpPr>
          <p:cNvPr id="16407" name="テキスト ボックス 1">
            <a:extLst>
              <a:ext uri="{FF2B5EF4-FFF2-40B4-BE49-F238E27FC236}">
                <a16:creationId xmlns:a16="http://schemas.microsoft.com/office/drawing/2014/main" id="{BA1F7DF0-BD2B-2B49-AD5E-F005717E35F1}"/>
              </a:ext>
            </a:extLst>
          </p:cNvPr>
          <p:cNvSpPr txBox="1">
            <a:spLocks noChangeArrowheads="1"/>
          </p:cNvSpPr>
          <p:nvPr/>
        </p:nvSpPr>
        <p:spPr bwMode="auto">
          <a:xfrm>
            <a:off x="122238" y="6015038"/>
            <a:ext cx="265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kumimoji="1" lang="en-US" altLang="ja-JP" sz="1400" b="1"/>
              <a:t>Pit  Mastering   442nm He-Cd</a:t>
            </a:r>
            <a:endParaRPr kumimoji="1" lang="ja-JP" altLang="en-US" sz="1400" b="1"/>
          </a:p>
        </p:txBody>
      </p:sp>
      <p:sp>
        <p:nvSpPr>
          <p:cNvPr id="16408" name="正方形/長方形 2">
            <a:extLst>
              <a:ext uri="{FF2B5EF4-FFF2-40B4-BE49-F238E27FC236}">
                <a16:creationId xmlns:a16="http://schemas.microsoft.com/office/drawing/2014/main" id="{EA6FBC1A-3C35-E844-94AB-DBA9FE3AF8B0}"/>
              </a:ext>
            </a:extLst>
          </p:cNvPr>
          <p:cNvSpPr>
            <a:spLocks noChangeArrowheads="1"/>
          </p:cNvSpPr>
          <p:nvPr/>
        </p:nvSpPr>
        <p:spPr bwMode="auto">
          <a:xfrm>
            <a:off x="3965575" y="6008688"/>
            <a:ext cx="10033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ts val="900"/>
              </a:lnSpc>
              <a:spcBef>
                <a:spcPct val="50000"/>
              </a:spcBef>
              <a:buSzTx/>
              <a:buFontTx/>
              <a:buNone/>
            </a:pPr>
            <a:r>
              <a:rPr lang="en-US" altLang="ja-JP" sz="1400" b="1"/>
              <a:t>406nm Kr</a:t>
            </a:r>
          </a:p>
          <a:p>
            <a:pPr>
              <a:lnSpc>
                <a:spcPts val="900"/>
              </a:lnSpc>
              <a:spcBef>
                <a:spcPct val="50000"/>
              </a:spcBef>
              <a:buSzTx/>
              <a:buFontTx/>
              <a:buNone/>
            </a:pPr>
            <a:r>
              <a:rPr lang="en-US" altLang="ja-JP" sz="1400" b="1"/>
              <a:t>413nm Ar</a:t>
            </a:r>
            <a:endParaRPr lang="ja-JP" altLang="en-US" sz="1400" b="1"/>
          </a:p>
        </p:txBody>
      </p:sp>
      <p:sp>
        <p:nvSpPr>
          <p:cNvPr id="16409" name="正方形/長方形 37">
            <a:extLst>
              <a:ext uri="{FF2B5EF4-FFF2-40B4-BE49-F238E27FC236}">
                <a16:creationId xmlns:a16="http://schemas.microsoft.com/office/drawing/2014/main" id="{4BA687EC-4A6A-9E42-B900-358551640EDB}"/>
              </a:ext>
            </a:extLst>
          </p:cNvPr>
          <p:cNvSpPr>
            <a:spLocks noChangeArrowheads="1"/>
          </p:cNvSpPr>
          <p:nvPr/>
        </p:nvSpPr>
        <p:spPr bwMode="auto">
          <a:xfrm>
            <a:off x="6694488" y="5791200"/>
            <a:ext cx="124618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ts val="900"/>
              </a:lnSpc>
              <a:spcBef>
                <a:spcPct val="50000"/>
              </a:spcBef>
              <a:buSzTx/>
              <a:buFontTx/>
              <a:buNone/>
            </a:pPr>
            <a:r>
              <a:rPr lang="en-US" altLang="ja-JP" sz="1400" b="1"/>
              <a:t>405nm PTM</a:t>
            </a:r>
          </a:p>
          <a:p>
            <a:pPr>
              <a:lnSpc>
                <a:spcPts val="900"/>
              </a:lnSpc>
              <a:spcBef>
                <a:spcPct val="50000"/>
              </a:spcBef>
              <a:buSzTx/>
              <a:buFontTx/>
              <a:buNone/>
            </a:pPr>
            <a:r>
              <a:rPr lang="en-US" altLang="ja-JP" sz="1400" b="1"/>
              <a:t>E-beam</a:t>
            </a:r>
          </a:p>
          <a:p>
            <a:pPr>
              <a:lnSpc>
                <a:spcPts val="900"/>
              </a:lnSpc>
              <a:spcBef>
                <a:spcPct val="50000"/>
              </a:spcBef>
              <a:buSzTx/>
              <a:buFontTx/>
              <a:buNone/>
            </a:pPr>
            <a:r>
              <a:rPr lang="en-US" altLang="ja-JP" sz="1400" b="1"/>
              <a:t>257nm Ar</a:t>
            </a:r>
          </a:p>
          <a:p>
            <a:pPr>
              <a:lnSpc>
                <a:spcPts val="900"/>
              </a:lnSpc>
              <a:spcBef>
                <a:spcPct val="50000"/>
              </a:spcBef>
              <a:buSzTx/>
              <a:buFontTx/>
              <a:buNone/>
            </a:pPr>
            <a:r>
              <a:rPr lang="en-US" altLang="ja-JP" sz="1400" b="1"/>
              <a:t>350nm Ar/Kr</a:t>
            </a:r>
            <a:endParaRPr lang="ja-JP" altLang="en-US" sz="1400" b="1"/>
          </a:p>
        </p:txBody>
      </p:sp>
      <p:sp>
        <p:nvSpPr>
          <p:cNvPr id="16410" name="Slide Number Placeholder 4">
            <a:extLst>
              <a:ext uri="{FF2B5EF4-FFF2-40B4-BE49-F238E27FC236}">
                <a16:creationId xmlns:a16="http://schemas.microsoft.com/office/drawing/2014/main" id="{51D54740-AE4E-9A4F-88B4-4271A95A5C1E}"/>
              </a:ext>
            </a:extLst>
          </p:cNvPr>
          <p:cNvSpPr>
            <a:spLocks noGrp="1"/>
          </p:cNvSpPr>
          <p:nvPr>
            <p:ph type="sldNum" sz="quarter" idx="4294967295"/>
          </p:nvPr>
        </p:nvSpPr>
        <p:spPr bwMode="auto">
          <a:xfrm>
            <a:off x="8551863" y="6135688"/>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fld id="{7DCC6379-07B5-D44A-8F60-EA40360C5C3E}" type="slidenum">
              <a:rPr lang="de-AT" altLang="en-US" sz="2400"/>
              <a:pPr>
                <a:spcBef>
                  <a:spcPct val="0"/>
                </a:spcBef>
                <a:buSzTx/>
                <a:buFontTx/>
                <a:buNone/>
              </a:pPr>
              <a:t>6</a:t>
            </a:fld>
            <a:endParaRPr lang="de-AT" altLang="en-US" sz="2400"/>
          </a:p>
        </p:txBody>
      </p:sp>
      <p:sp>
        <p:nvSpPr>
          <p:cNvPr id="16411" name="Right Arrow 1">
            <a:extLst>
              <a:ext uri="{FF2B5EF4-FFF2-40B4-BE49-F238E27FC236}">
                <a16:creationId xmlns:a16="http://schemas.microsoft.com/office/drawing/2014/main" id="{4CA6C4AC-012E-344F-8066-CA1796896067}"/>
              </a:ext>
            </a:extLst>
          </p:cNvPr>
          <p:cNvSpPr>
            <a:spLocks noChangeArrowheads="1"/>
          </p:cNvSpPr>
          <p:nvPr/>
        </p:nvSpPr>
        <p:spPr bwMode="auto">
          <a:xfrm>
            <a:off x="92075" y="1911350"/>
            <a:ext cx="582613" cy="512763"/>
          </a:xfrm>
          <a:prstGeom prst="rightArrow">
            <a:avLst>
              <a:gd name="adj1" fmla="val 50000"/>
              <a:gd name="adj2" fmla="val 49957"/>
            </a:avLst>
          </a:prstGeom>
          <a:solidFill>
            <a:schemeClr val="accent1"/>
          </a:solidFill>
          <a:ln w="12700">
            <a:solidFill>
              <a:schemeClr val="tx1"/>
            </a:solidFill>
            <a:round/>
            <a:headEnd/>
            <a:tailEnd/>
          </a:ln>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2" name="TextBox 1">
            <a:extLst>
              <a:ext uri="{FF2B5EF4-FFF2-40B4-BE49-F238E27FC236}">
                <a16:creationId xmlns:a16="http://schemas.microsoft.com/office/drawing/2014/main" id="{081F2CCE-9D24-7040-B965-405CB510004B}"/>
              </a:ext>
            </a:extLst>
          </p:cNvPr>
          <p:cNvSpPr txBox="1"/>
          <p:nvPr/>
        </p:nvSpPr>
        <p:spPr>
          <a:xfrm>
            <a:off x="1362525" y="931515"/>
            <a:ext cx="1023037" cy="461665"/>
          </a:xfrm>
          <a:prstGeom prst="rect">
            <a:avLst/>
          </a:prstGeom>
          <a:noFill/>
        </p:spPr>
        <p:txBody>
          <a:bodyPr wrap="none" rtlCol="0">
            <a:spAutoFit/>
          </a:bodyPr>
          <a:lstStyle/>
          <a:p>
            <a:r>
              <a:rPr lang="en-US" dirty="0"/>
              <a:t>780nm</a:t>
            </a:r>
          </a:p>
        </p:txBody>
      </p:sp>
      <p:sp>
        <p:nvSpPr>
          <p:cNvPr id="43" name="TextBox 42">
            <a:extLst>
              <a:ext uri="{FF2B5EF4-FFF2-40B4-BE49-F238E27FC236}">
                <a16:creationId xmlns:a16="http://schemas.microsoft.com/office/drawing/2014/main" id="{55D301C0-D029-C343-B6F9-C89BA349F999}"/>
              </a:ext>
            </a:extLst>
          </p:cNvPr>
          <p:cNvSpPr txBox="1"/>
          <p:nvPr/>
        </p:nvSpPr>
        <p:spPr>
          <a:xfrm>
            <a:off x="4060481" y="919957"/>
            <a:ext cx="1023037" cy="461665"/>
          </a:xfrm>
          <a:prstGeom prst="rect">
            <a:avLst/>
          </a:prstGeom>
          <a:noFill/>
        </p:spPr>
        <p:txBody>
          <a:bodyPr wrap="none" rtlCol="0">
            <a:spAutoFit/>
          </a:bodyPr>
          <a:lstStyle/>
          <a:p>
            <a:r>
              <a:rPr lang="en-US" dirty="0"/>
              <a:t>650nm</a:t>
            </a:r>
          </a:p>
        </p:txBody>
      </p:sp>
      <p:sp>
        <p:nvSpPr>
          <p:cNvPr id="44" name="TextBox 43">
            <a:extLst>
              <a:ext uri="{FF2B5EF4-FFF2-40B4-BE49-F238E27FC236}">
                <a16:creationId xmlns:a16="http://schemas.microsoft.com/office/drawing/2014/main" id="{7908A7D3-4D4F-9E43-B8D1-28FA15E52D2F}"/>
              </a:ext>
            </a:extLst>
          </p:cNvPr>
          <p:cNvSpPr txBox="1"/>
          <p:nvPr/>
        </p:nvSpPr>
        <p:spPr>
          <a:xfrm>
            <a:off x="6727023" y="931515"/>
            <a:ext cx="1023037" cy="461665"/>
          </a:xfrm>
          <a:prstGeom prst="rect">
            <a:avLst/>
          </a:prstGeom>
          <a:noFill/>
        </p:spPr>
        <p:txBody>
          <a:bodyPr wrap="none" rtlCol="0">
            <a:spAutoFit/>
          </a:bodyPr>
          <a:lstStyle/>
          <a:p>
            <a:r>
              <a:rPr lang="en-US" dirty="0"/>
              <a:t>405nm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78EA3-261E-F543-BFFF-ECB3927119E1}"/>
              </a:ext>
            </a:extLst>
          </p:cNvPr>
          <p:cNvSpPr>
            <a:spLocks noGrp="1"/>
          </p:cNvSpPr>
          <p:nvPr>
            <p:ph type="title"/>
          </p:nvPr>
        </p:nvSpPr>
        <p:spPr>
          <a:xfrm>
            <a:off x="-204952" y="-133350"/>
            <a:ext cx="9171152" cy="895350"/>
          </a:xfrm>
        </p:spPr>
        <p:txBody>
          <a:bodyPr/>
          <a:lstStyle/>
          <a:p>
            <a:r>
              <a:rPr lang="en-US" sz="3600" dirty="0"/>
              <a:t>Commercial Microscopes use LEDs</a:t>
            </a:r>
          </a:p>
        </p:txBody>
      </p:sp>
      <p:sp>
        <p:nvSpPr>
          <p:cNvPr id="3" name="Content Placeholder 2">
            <a:extLst>
              <a:ext uri="{FF2B5EF4-FFF2-40B4-BE49-F238E27FC236}">
                <a16:creationId xmlns:a16="http://schemas.microsoft.com/office/drawing/2014/main" id="{AE3C6BC4-9675-AE40-9E17-A5B5439D88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3E94C48-8978-5645-83CE-8BD7084CFA4A}"/>
              </a:ext>
            </a:extLst>
          </p:cNvPr>
          <p:cNvPicPr>
            <a:picLocks noChangeAspect="1"/>
          </p:cNvPicPr>
          <p:nvPr/>
        </p:nvPicPr>
        <p:blipFill rotWithShape="1">
          <a:blip r:embed="rId2"/>
          <a:srcRect r="53184"/>
          <a:stretch/>
        </p:blipFill>
        <p:spPr>
          <a:xfrm>
            <a:off x="0" y="879822"/>
            <a:ext cx="3372069" cy="2768709"/>
          </a:xfrm>
          <a:prstGeom prst="rect">
            <a:avLst/>
          </a:prstGeom>
        </p:spPr>
      </p:pic>
      <p:pic>
        <p:nvPicPr>
          <p:cNvPr id="5" name="Picture 4">
            <a:extLst>
              <a:ext uri="{FF2B5EF4-FFF2-40B4-BE49-F238E27FC236}">
                <a16:creationId xmlns:a16="http://schemas.microsoft.com/office/drawing/2014/main" id="{E4B5B1F5-986A-6C41-A964-65835CE574C7}"/>
              </a:ext>
            </a:extLst>
          </p:cNvPr>
          <p:cNvPicPr>
            <a:picLocks noChangeAspect="1"/>
          </p:cNvPicPr>
          <p:nvPr/>
        </p:nvPicPr>
        <p:blipFill>
          <a:blip r:embed="rId3"/>
          <a:stretch>
            <a:fillRect/>
          </a:stretch>
        </p:blipFill>
        <p:spPr>
          <a:xfrm>
            <a:off x="3568700" y="1403350"/>
            <a:ext cx="5397500" cy="4051300"/>
          </a:xfrm>
          <a:prstGeom prst="rect">
            <a:avLst/>
          </a:prstGeom>
        </p:spPr>
      </p:pic>
      <p:pic>
        <p:nvPicPr>
          <p:cNvPr id="6" name="Picture 5">
            <a:extLst>
              <a:ext uri="{FF2B5EF4-FFF2-40B4-BE49-F238E27FC236}">
                <a16:creationId xmlns:a16="http://schemas.microsoft.com/office/drawing/2014/main" id="{0F25D9BE-DDFB-E847-B23E-797F8510043D}"/>
              </a:ext>
            </a:extLst>
          </p:cNvPr>
          <p:cNvPicPr>
            <a:picLocks noChangeAspect="1"/>
          </p:cNvPicPr>
          <p:nvPr/>
        </p:nvPicPr>
        <p:blipFill rotWithShape="1">
          <a:blip r:embed="rId2"/>
          <a:srcRect l="50248"/>
          <a:stretch/>
        </p:blipFill>
        <p:spPr>
          <a:xfrm>
            <a:off x="299545" y="3722103"/>
            <a:ext cx="3072523" cy="2373897"/>
          </a:xfrm>
          <a:prstGeom prst="rect">
            <a:avLst/>
          </a:prstGeom>
        </p:spPr>
      </p:pic>
      <p:sp>
        <p:nvSpPr>
          <p:cNvPr id="7" name="TextBox 6">
            <a:extLst>
              <a:ext uri="{FF2B5EF4-FFF2-40B4-BE49-F238E27FC236}">
                <a16:creationId xmlns:a16="http://schemas.microsoft.com/office/drawing/2014/main" id="{778EA3F3-6E18-9143-800E-57468185B0D7}"/>
              </a:ext>
            </a:extLst>
          </p:cNvPr>
          <p:cNvSpPr txBox="1"/>
          <p:nvPr/>
        </p:nvSpPr>
        <p:spPr>
          <a:xfrm>
            <a:off x="238672" y="6243144"/>
            <a:ext cx="8666655" cy="276999"/>
          </a:xfrm>
          <a:prstGeom prst="rect">
            <a:avLst/>
          </a:prstGeom>
          <a:noFill/>
        </p:spPr>
        <p:txBody>
          <a:bodyPr wrap="square" rtlCol="0">
            <a:spAutoFit/>
          </a:bodyPr>
          <a:lstStyle/>
          <a:p>
            <a:r>
              <a:rPr lang="en-US" sz="1200" dirty="0">
                <a:solidFill>
                  <a:srgbClr val="FF0000"/>
                </a:solidFill>
              </a:rPr>
              <a:t>https://</a:t>
            </a:r>
            <a:r>
              <a:rPr lang="en-US" sz="1200" dirty="0" err="1">
                <a:solidFill>
                  <a:srgbClr val="FF0000"/>
                </a:solidFill>
              </a:rPr>
              <a:t>www.thermofisher.com</a:t>
            </a:r>
            <a:r>
              <a:rPr lang="en-US" sz="1200" dirty="0">
                <a:solidFill>
                  <a:srgbClr val="FF0000"/>
                </a:solidFill>
              </a:rPr>
              <a:t>/us/</a:t>
            </a:r>
            <a:r>
              <a:rPr lang="en-US" sz="1200" dirty="0" err="1">
                <a:solidFill>
                  <a:srgbClr val="FF0000"/>
                </a:solidFill>
              </a:rPr>
              <a:t>en</a:t>
            </a:r>
            <a:r>
              <a:rPr lang="en-US" sz="1200" dirty="0">
                <a:solidFill>
                  <a:srgbClr val="FF0000"/>
                </a:solidFill>
              </a:rPr>
              <a:t>/home/life-science/cell-analysis/cellular-imaging/cell-imaging-systems/</a:t>
            </a:r>
            <a:r>
              <a:rPr lang="en-US" sz="1200" dirty="0" err="1">
                <a:solidFill>
                  <a:srgbClr val="FF0000"/>
                </a:solidFill>
              </a:rPr>
              <a:t>floid</a:t>
            </a:r>
            <a:r>
              <a:rPr lang="en-US" sz="1200" dirty="0">
                <a:solidFill>
                  <a:srgbClr val="FF0000"/>
                </a:solidFill>
              </a:rPr>
              <a:t>-cell-imaging-</a:t>
            </a:r>
            <a:r>
              <a:rPr lang="en-US" sz="1200" dirty="0" err="1">
                <a:solidFill>
                  <a:srgbClr val="FF0000"/>
                </a:solidFill>
              </a:rPr>
              <a:t>station.html</a:t>
            </a:r>
            <a:endParaRPr lang="en-US" sz="1200" dirty="0">
              <a:solidFill>
                <a:srgbClr val="FF0000"/>
              </a:solidFill>
            </a:endParaRPr>
          </a:p>
        </p:txBody>
      </p:sp>
    </p:spTree>
    <p:extLst>
      <p:ext uri="{BB962C8B-B14F-4D97-AF65-F5344CB8AC3E}">
        <p14:creationId xmlns:p14="http://schemas.microsoft.com/office/powerpoint/2010/main" val="3402973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02D3-09C4-E140-9B14-759342F5D38F}"/>
              </a:ext>
            </a:extLst>
          </p:cNvPr>
          <p:cNvSpPr>
            <a:spLocks noGrp="1"/>
          </p:cNvSpPr>
          <p:nvPr>
            <p:ph type="title"/>
          </p:nvPr>
        </p:nvSpPr>
        <p:spPr>
          <a:xfrm>
            <a:off x="822297" y="-127747"/>
            <a:ext cx="6908800" cy="1143000"/>
          </a:xfrm>
        </p:spPr>
        <p:txBody>
          <a:bodyPr/>
          <a:lstStyle/>
          <a:p>
            <a:r>
              <a:rPr lang="en-US" dirty="0"/>
              <a:t>LEDs used in Microscopy</a:t>
            </a:r>
          </a:p>
        </p:txBody>
      </p:sp>
      <p:pic>
        <p:nvPicPr>
          <p:cNvPr id="4" name="Picture 3">
            <a:extLst>
              <a:ext uri="{FF2B5EF4-FFF2-40B4-BE49-F238E27FC236}">
                <a16:creationId xmlns:a16="http://schemas.microsoft.com/office/drawing/2014/main" id="{A1593BB3-11B0-6240-923F-44F7143C94A5}"/>
              </a:ext>
            </a:extLst>
          </p:cNvPr>
          <p:cNvPicPr>
            <a:picLocks noChangeAspect="1"/>
          </p:cNvPicPr>
          <p:nvPr/>
        </p:nvPicPr>
        <p:blipFill>
          <a:blip r:embed="rId2"/>
          <a:stretch>
            <a:fillRect/>
          </a:stretch>
        </p:blipFill>
        <p:spPr>
          <a:xfrm>
            <a:off x="212382" y="1752600"/>
            <a:ext cx="6346922" cy="3749566"/>
          </a:xfrm>
          <a:prstGeom prst="rect">
            <a:avLst/>
          </a:prstGeom>
          <a:ln>
            <a:solidFill>
              <a:schemeClr val="tx1">
                <a:lumMod val="85000"/>
                <a:lumOff val="15000"/>
              </a:schemeClr>
            </a:solidFill>
          </a:ln>
        </p:spPr>
      </p:pic>
      <p:sp>
        <p:nvSpPr>
          <p:cNvPr id="5" name="TextBox 4">
            <a:extLst>
              <a:ext uri="{FF2B5EF4-FFF2-40B4-BE49-F238E27FC236}">
                <a16:creationId xmlns:a16="http://schemas.microsoft.com/office/drawing/2014/main" id="{BF2625CF-3F68-BE4D-96DF-1FF73331FEBC}"/>
              </a:ext>
            </a:extLst>
          </p:cNvPr>
          <p:cNvSpPr txBox="1"/>
          <p:nvPr/>
        </p:nvSpPr>
        <p:spPr>
          <a:xfrm>
            <a:off x="3125172" y="6284415"/>
            <a:ext cx="5705408" cy="261610"/>
          </a:xfrm>
          <a:prstGeom prst="rect">
            <a:avLst/>
          </a:prstGeom>
          <a:noFill/>
        </p:spPr>
        <p:txBody>
          <a:bodyPr wrap="none" rtlCol="0">
            <a:spAutoFit/>
          </a:bodyPr>
          <a:lstStyle/>
          <a:p>
            <a:r>
              <a:rPr lang="en-US" sz="1100" dirty="0">
                <a:solidFill>
                  <a:srgbClr val="FF0000"/>
                </a:solidFill>
              </a:rPr>
              <a:t>https://</a:t>
            </a:r>
            <a:r>
              <a:rPr lang="en-US" sz="1100" dirty="0" err="1">
                <a:solidFill>
                  <a:srgbClr val="FF0000"/>
                </a:solidFill>
              </a:rPr>
              <a:t>www.photonics.com</a:t>
            </a:r>
            <a:r>
              <a:rPr lang="en-US" sz="1100" dirty="0">
                <a:solidFill>
                  <a:srgbClr val="FF0000"/>
                </a:solidFill>
              </a:rPr>
              <a:t>/Articles/</a:t>
            </a:r>
            <a:r>
              <a:rPr lang="en-US" sz="1100" dirty="0" err="1">
                <a:solidFill>
                  <a:srgbClr val="FF0000"/>
                </a:solidFill>
              </a:rPr>
              <a:t>LEDs_in_Microscopy_An_Emerging_Research_Tool</a:t>
            </a:r>
            <a:r>
              <a:rPr lang="en-US" sz="1100" dirty="0">
                <a:solidFill>
                  <a:srgbClr val="FF0000"/>
                </a:solidFill>
              </a:rPr>
              <a:t>/a62272</a:t>
            </a:r>
          </a:p>
        </p:txBody>
      </p:sp>
      <p:sp>
        <p:nvSpPr>
          <p:cNvPr id="6" name="TextBox 5">
            <a:extLst>
              <a:ext uri="{FF2B5EF4-FFF2-40B4-BE49-F238E27FC236}">
                <a16:creationId xmlns:a16="http://schemas.microsoft.com/office/drawing/2014/main" id="{9ABEA28E-D3A7-864D-9FF4-9FD89BFD67F3}"/>
              </a:ext>
            </a:extLst>
          </p:cNvPr>
          <p:cNvSpPr txBox="1"/>
          <p:nvPr/>
        </p:nvSpPr>
        <p:spPr>
          <a:xfrm>
            <a:off x="6622576" y="1694415"/>
            <a:ext cx="2217041" cy="3139321"/>
          </a:xfrm>
          <a:prstGeom prst="rect">
            <a:avLst/>
          </a:prstGeom>
          <a:noFill/>
        </p:spPr>
        <p:txBody>
          <a:bodyPr wrap="square" rtlCol="0">
            <a:spAutoFit/>
          </a:bodyPr>
          <a:lstStyle/>
          <a:p>
            <a:r>
              <a:rPr lang="en-US" sz="1800" b="1" dirty="0"/>
              <a:t>Figure 4.</a:t>
            </a:r>
            <a:r>
              <a:rPr lang="en-US" sz="1800" dirty="0"/>
              <a:t> This graph shows a 385-nm LED and Hg spectrum overlaid on DAPI absorption and emission, with an example excitation and emission filter. Courtesy of Gerard </a:t>
            </a:r>
            <a:r>
              <a:rPr lang="en-US" sz="1800" dirty="0" err="1"/>
              <a:t>Whoriskey</a:t>
            </a:r>
            <a:r>
              <a:rPr lang="en-US" sz="1800" dirty="0"/>
              <a:t>/</a:t>
            </a:r>
            <a:r>
              <a:rPr lang="en-US" sz="1800" dirty="0" err="1"/>
              <a:t>CoolLED</a:t>
            </a:r>
            <a:r>
              <a:rPr lang="en-US" sz="1800" dirty="0"/>
              <a:t> Ltd.</a:t>
            </a:r>
          </a:p>
        </p:txBody>
      </p:sp>
      <p:sp>
        <p:nvSpPr>
          <p:cNvPr id="7" name="TextBox 6">
            <a:extLst>
              <a:ext uri="{FF2B5EF4-FFF2-40B4-BE49-F238E27FC236}">
                <a16:creationId xmlns:a16="http://schemas.microsoft.com/office/drawing/2014/main" id="{3E0DB867-1E9B-E843-BD53-0255DD2AE18F}"/>
              </a:ext>
            </a:extLst>
          </p:cNvPr>
          <p:cNvSpPr txBox="1"/>
          <p:nvPr/>
        </p:nvSpPr>
        <p:spPr>
          <a:xfrm>
            <a:off x="394138" y="5730766"/>
            <a:ext cx="6380914" cy="369332"/>
          </a:xfrm>
          <a:prstGeom prst="rect">
            <a:avLst/>
          </a:prstGeom>
          <a:noFill/>
        </p:spPr>
        <p:txBody>
          <a:bodyPr wrap="none" rtlCol="0">
            <a:spAutoFit/>
          </a:bodyPr>
          <a:lstStyle/>
          <a:p>
            <a:r>
              <a:rPr lang="en-US" sz="1800" i="0" dirty="0"/>
              <a:t> 340-nm LEDs are also available for deep UYV probes like </a:t>
            </a:r>
            <a:r>
              <a:rPr lang="en-US" sz="1800" i="0" dirty="0" err="1"/>
              <a:t>Fura</a:t>
            </a:r>
            <a:r>
              <a:rPr lang="en-US" sz="1800" i="0" dirty="0"/>
              <a:t> 2 </a:t>
            </a:r>
            <a:endParaRPr lang="en-US" sz="1800" dirty="0"/>
          </a:p>
        </p:txBody>
      </p:sp>
    </p:spTree>
    <p:extLst>
      <p:ext uri="{BB962C8B-B14F-4D97-AF65-F5344CB8AC3E}">
        <p14:creationId xmlns:p14="http://schemas.microsoft.com/office/powerpoint/2010/main" val="3435932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C58171E2-962E-524C-BE4C-829B61AB0A93}"/>
              </a:ext>
            </a:extLst>
          </p:cNvPr>
          <p:cNvSpPr>
            <a:spLocks noGrp="1" noChangeArrowheads="1"/>
          </p:cNvSpPr>
          <p:nvPr>
            <p:ph type="title"/>
          </p:nvPr>
        </p:nvSpPr>
        <p:spPr>
          <a:xfrm>
            <a:off x="1035050" y="112713"/>
            <a:ext cx="6908800" cy="747712"/>
          </a:xfrm>
        </p:spPr>
        <p:txBody>
          <a:bodyPr/>
          <a:lstStyle/>
          <a:p>
            <a:r>
              <a:rPr lang="en-US" altLang="en-US">
                <a:ea typeface="ＭＳ Ｐゴシック" panose="020B0600070205080204" pitchFamily="34" charset="-128"/>
              </a:rPr>
              <a:t>Conclusions</a:t>
            </a:r>
          </a:p>
        </p:txBody>
      </p:sp>
      <p:sp>
        <p:nvSpPr>
          <p:cNvPr id="104450" name="Rectangle 3">
            <a:extLst>
              <a:ext uri="{FF2B5EF4-FFF2-40B4-BE49-F238E27FC236}">
                <a16:creationId xmlns:a16="http://schemas.microsoft.com/office/drawing/2014/main" id="{68B73073-602C-D941-892A-BC9364971692}"/>
              </a:ext>
            </a:extLst>
          </p:cNvPr>
          <p:cNvSpPr>
            <a:spLocks noGrp="1" noChangeArrowheads="1"/>
          </p:cNvSpPr>
          <p:nvPr>
            <p:ph type="body" idx="1"/>
          </p:nvPr>
        </p:nvSpPr>
        <p:spPr>
          <a:xfrm>
            <a:off x="382588" y="1262063"/>
            <a:ext cx="8593137" cy="4757737"/>
          </a:xfrm>
        </p:spPr>
        <p:txBody>
          <a:bodyPr/>
          <a:lstStyle/>
          <a:p>
            <a:r>
              <a:rPr lang="en-US" altLang="en-US" sz="2400">
                <a:solidFill>
                  <a:schemeClr val="hlink"/>
                </a:solidFill>
                <a:ea typeface="ＭＳ Ｐゴシック" panose="020B0600070205080204" pitchFamily="34" charset="-128"/>
              </a:rPr>
              <a:t>Fluorescence</a:t>
            </a:r>
            <a:r>
              <a:rPr lang="en-US" altLang="en-US" sz="2400">
                <a:ea typeface="ＭＳ Ｐゴシック" panose="020B0600070205080204" pitchFamily="34" charset="-128"/>
              </a:rPr>
              <a:t> is the primary energy source for confocal microscopes</a:t>
            </a:r>
          </a:p>
          <a:p>
            <a:r>
              <a:rPr lang="en-US" altLang="en-US" sz="2400">
                <a:ea typeface="ＭＳ Ｐゴシック" panose="020B0600070205080204" pitchFamily="34" charset="-128"/>
              </a:rPr>
              <a:t>Dye molecules must be close to, but </a:t>
            </a:r>
            <a:r>
              <a:rPr lang="en-US" altLang="en-US" sz="2400">
                <a:solidFill>
                  <a:schemeClr val="hlink"/>
                </a:solidFill>
                <a:ea typeface="ＭＳ Ｐゴシック" panose="020B0600070205080204" pitchFamily="34" charset="-128"/>
              </a:rPr>
              <a:t>below saturation</a:t>
            </a:r>
            <a:r>
              <a:rPr lang="en-US" altLang="en-US" sz="2400">
                <a:ea typeface="ＭＳ Ｐゴシック" panose="020B0600070205080204" pitchFamily="34" charset="-128"/>
              </a:rPr>
              <a:t> levels for optimum emission </a:t>
            </a:r>
          </a:p>
          <a:p>
            <a:r>
              <a:rPr lang="en-US" altLang="en-US" sz="2400">
                <a:ea typeface="ＭＳ Ｐゴシック" panose="020B0600070205080204" pitchFamily="34" charset="-128"/>
              </a:rPr>
              <a:t>Fluorescence emission is </a:t>
            </a:r>
            <a:r>
              <a:rPr lang="en-US" altLang="en-US" sz="2400">
                <a:solidFill>
                  <a:schemeClr val="hlink"/>
                </a:solidFill>
                <a:ea typeface="ＭＳ Ｐゴシック" panose="020B0600070205080204" pitchFamily="34" charset="-128"/>
              </a:rPr>
              <a:t>longer than the exciting wavelength</a:t>
            </a:r>
            <a:endParaRPr lang="en-US" altLang="en-US" sz="2400">
              <a:ea typeface="ＭＳ Ｐゴシック" panose="020B0600070205080204" pitchFamily="34" charset="-128"/>
            </a:endParaRPr>
          </a:p>
          <a:p>
            <a:r>
              <a:rPr lang="en-US" altLang="en-US" sz="2400">
                <a:ea typeface="ＭＳ Ｐゴシック" panose="020B0600070205080204" pitchFamily="34" charset="-128"/>
              </a:rPr>
              <a:t>The energy of the light increases with reduction of wavelength</a:t>
            </a:r>
          </a:p>
          <a:p>
            <a:r>
              <a:rPr lang="en-US" altLang="en-US" sz="2400">
                <a:ea typeface="ＭＳ Ｐゴシック" panose="020B0600070205080204" pitchFamily="34" charset="-128"/>
              </a:rPr>
              <a:t>Fluorescence probes must be appropriate for the excitation source and the sample of interest</a:t>
            </a:r>
          </a:p>
          <a:p>
            <a:r>
              <a:rPr lang="en-US" altLang="en-US" sz="2400">
                <a:ea typeface="ＭＳ Ｐゴシック" panose="020B0600070205080204" pitchFamily="34" charset="-128"/>
              </a:rPr>
              <a:t>Correct optical filters must be used for multiple color fluorescence emission</a:t>
            </a:r>
          </a:p>
        </p:txBody>
      </p:sp>
      <p:sp>
        <p:nvSpPr>
          <p:cNvPr id="104452" name="Rectangle 2">
            <a:extLst>
              <a:ext uri="{FF2B5EF4-FFF2-40B4-BE49-F238E27FC236}">
                <a16:creationId xmlns:a16="http://schemas.microsoft.com/office/drawing/2014/main" id="{A02F488F-42CA-EB42-8A65-3AFAB8899F4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9338F662-8125-4849-9E9E-D6588D8F898D}"/>
              </a:ext>
            </a:extLst>
          </p:cNvPr>
          <p:cNvSpPr>
            <a:spLocks noGrp="1" noChangeArrowheads="1"/>
          </p:cNvSpPr>
          <p:nvPr>
            <p:ph type="title"/>
          </p:nvPr>
        </p:nvSpPr>
        <p:spPr>
          <a:xfrm>
            <a:off x="1141413" y="200025"/>
            <a:ext cx="6908800" cy="1143000"/>
          </a:xfrm>
        </p:spPr>
        <p:txBody>
          <a:bodyPr/>
          <a:lstStyle/>
          <a:p>
            <a:r>
              <a:rPr lang="en-US" altLang="en-US">
                <a:ea typeface="ＭＳ Ｐゴシック" panose="020B0600070205080204" pitchFamily="34" charset="-128"/>
              </a:rPr>
              <a:t>Fluorescence</a:t>
            </a:r>
          </a:p>
        </p:txBody>
      </p:sp>
      <p:sp>
        <p:nvSpPr>
          <p:cNvPr id="21506" name="Rectangle 3">
            <a:extLst>
              <a:ext uri="{FF2B5EF4-FFF2-40B4-BE49-F238E27FC236}">
                <a16:creationId xmlns:a16="http://schemas.microsoft.com/office/drawing/2014/main" id="{E39BF07A-0C88-B745-A34D-C26D1A1D30D5}"/>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1507" name="Picture 4" descr="jablonski">
            <a:extLst>
              <a:ext uri="{FF2B5EF4-FFF2-40B4-BE49-F238E27FC236}">
                <a16:creationId xmlns:a16="http://schemas.microsoft.com/office/drawing/2014/main" id="{47721E50-10E7-6E48-9251-11B538F59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663700"/>
            <a:ext cx="884872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6">
            <a:extLst>
              <a:ext uri="{FF2B5EF4-FFF2-40B4-BE49-F238E27FC236}">
                <a16:creationId xmlns:a16="http://schemas.microsoft.com/office/drawing/2014/main" id="{1A366ED5-C5AC-F74C-AA85-82C50F9F2C31}"/>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09B8FE0B-CCF0-6244-85C7-1FCA676BBD00}"/>
              </a:ext>
            </a:extLst>
          </p:cNvPr>
          <p:cNvSpPr>
            <a:spLocks noGrp="1" noChangeArrowheads="1"/>
          </p:cNvSpPr>
          <p:nvPr>
            <p:ph type="title"/>
          </p:nvPr>
        </p:nvSpPr>
        <p:spPr>
          <a:xfrm>
            <a:off x="1074738" y="0"/>
            <a:ext cx="6908800" cy="1143000"/>
          </a:xfrm>
        </p:spPr>
        <p:txBody>
          <a:bodyPr/>
          <a:lstStyle/>
          <a:p>
            <a:r>
              <a:rPr lang="en-US" altLang="en-US">
                <a:ea typeface="ＭＳ Ｐゴシック" panose="020B0600070205080204" pitchFamily="34" charset="-128"/>
              </a:rPr>
              <a:t>Fluorescence</a:t>
            </a:r>
          </a:p>
        </p:txBody>
      </p:sp>
      <p:sp>
        <p:nvSpPr>
          <p:cNvPr id="20482" name="Rectangle 3">
            <a:extLst>
              <a:ext uri="{FF2B5EF4-FFF2-40B4-BE49-F238E27FC236}">
                <a16:creationId xmlns:a16="http://schemas.microsoft.com/office/drawing/2014/main" id="{22AB6567-D718-664B-A949-55C6FE34B27A}"/>
              </a:ext>
            </a:extLst>
          </p:cNvPr>
          <p:cNvSpPr>
            <a:spLocks noGrp="1" noChangeArrowheads="1"/>
          </p:cNvSpPr>
          <p:nvPr>
            <p:ph type="body" idx="1"/>
          </p:nvPr>
        </p:nvSpPr>
        <p:spPr>
          <a:xfrm>
            <a:off x="782638" y="1568450"/>
            <a:ext cx="6908800" cy="4114800"/>
          </a:xfrm>
        </p:spPr>
        <p:txBody>
          <a:bodyPr/>
          <a:lstStyle/>
          <a:p>
            <a:pPr marL="0" indent="0">
              <a:buFontTx/>
              <a:buNone/>
              <a:defRPr/>
            </a:pPr>
            <a:r>
              <a:rPr lang="en-US" altLang="en-US" sz="2800" dirty="0">
                <a:solidFill>
                  <a:schemeClr val="hlink"/>
                </a:solidFill>
                <a:ea typeface="ＭＳ Ｐゴシック" charset="-128"/>
              </a:rPr>
              <a:t>Review:</a:t>
            </a:r>
          </a:p>
          <a:p>
            <a:pPr>
              <a:defRPr/>
            </a:pPr>
            <a:r>
              <a:rPr lang="en-US" altLang="en-US" sz="2800" dirty="0" err="1">
                <a:solidFill>
                  <a:schemeClr val="hlink"/>
                </a:solidFill>
                <a:ea typeface="ＭＳ Ｐゴシック" charset="-128"/>
              </a:rPr>
              <a:t>Chromophores</a:t>
            </a:r>
            <a:r>
              <a:rPr lang="en-US" altLang="en-US" sz="2800" dirty="0">
                <a:ea typeface="ＭＳ Ｐゴシック" charset="-128"/>
              </a:rPr>
              <a:t> are components of molecules which absorb light</a:t>
            </a:r>
          </a:p>
          <a:p>
            <a:pPr>
              <a:defRPr/>
            </a:pPr>
            <a:r>
              <a:rPr lang="en-US" altLang="en-US" sz="2800" dirty="0">
                <a:ea typeface="ＭＳ Ｐゴシック" charset="-128"/>
              </a:rPr>
              <a:t>e.g. from protein most fluorescence results from the </a:t>
            </a:r>
            <a:r>
              <a:rPr lang="en-US" altLang="en-US" sz="2800" dirty="0" err="1">
                <a:ea typeface="ＭＳ Ｐゴシック" charset="-128"/>
              </a:rPr>
              <a:t>indole</a:t>
            </a:r>
            <a:r>
              <a:rPr lang="en-US" altLang="en-US" sz="2800" dirty="0">
                <a:ea typeface="ＭＳ Ｐゴシック" charset="-128"/>
              </a:rPr>
              <a:t> ring of tryptophan residue</a:t>
            </a:r>
          </a:p>
          <a:p>
            <a:pPr>
              <a:defRPr/>
            </a:pPr>
            <a:r>
              <a:rPr lang="en-US" altLang="en-US" sz="2800" dirty="0">
                <a:ea typeface="ＭＳ Ｐゴシック" charset="-128"/>
              </a:rPr>
              <a:t>They are generally </a:t>
            </a:r>
            <a:r>
              <a:rPr lang="en-US" altLang="en-US" sz="2800" dirty="0">
                <a:solidFill>
                  <a:schemeClr val="hlink"/>
                </a:solidFill>
                <a:ea typeface="ＭＳ Ｐゴシック" charset="-128"/>
              </a:rPr>
              <a:t>aromatic rings</a:t>
            </a:r>
            <a:endParaRPr lang="en-US" altLang="en-US" sz="2800" dirty="0">
              <a:ea typeface="ＭＳ Ｐゴシック" charset="-128"/>
            </a:endParaRPr>
          </a:p>
        </p:txBody>
      </p:sp>
      <p:grpSp>
        <p:nvGrpSpPr>
          <p:cNvPr id="18435" name="Group 4">
            <a:extLst>
              <a:ext uri="{FF2B5EF4-FFF2-40B4-BE49-F238E27FC236}">
                <a16:creationId xmlns:a16="http://schemas.microsoft.com/office/drawing/2014/main" id="{7F4C8BF7-8439-4547-8213-4A557D272CF0}"/>
              </a:ext>
            </a:extLst>
          </p:cNvPr>
          <p:cNvGrpSpPr>
            <a:grpSpLocks/>
          </p:cNvGrpSpPr>
          <p:nvPr/>
        </p:nvGrpSpPr>
        <p:grpSpPr bwMode="auto">
          <a:xfrm>
            <a:off x="3392488" y="4543425"/>
            <a:ext cx="1873250" cy="1139825"/>
            <a:chOff x="2074" y="2350"/>
            <a:chExt cx="1180" cy="718"/>
          </a:xfrm>
        </p:grpSpPr>
        <p:grpSp>
          <p:nvGrpSpPr>
            <p:cNvPr id="18437" name="Group 5">
              <a:extLst>
                <a:ext uri="{FF2B5EF4-FFF2-40B4-BE49-F238E27FC236}">
                  <a16:creationId xmlns:a16="http://schemas.microsoft.com/office/drawing/2014/main" id="{AF7A2367-A2CC-CD4A-821A-35A945AA7E28}"/>
                </a:ext>
              </a:extLst>
            </p:cNvPr>
            <p:cNvGrpSpPr>
              <a:grpSpLocks/>
            </p:cNvGrpSpPr>
            <p:nvPr/>
          </p:nvGrpSpPr>
          <p:grpSpPr bwMode="auto">
            <a:xfrm>
              <a:off x="2074" y="2362"/>
              <a:ext cx="580" cy="706"/>
              <a:chOff x="2074" y="2362"/>
              <a:chExt cx="580" cy="706"/>
            </a:xfrm>
          </p:grpSpPr>
          <p:sp>
            <p:nvSpPr>
              <p:cNvPr id="18441" name="AutoShape 6">
                <a:extLst>
                  <a:ext uri="{FF2B5EF4-FFF2-40B4-BE49-F238E27FC236}">
                    <a16:creationId xmlns:a16="http://schemas.microsoft.com/office/drawing/2014/main" id="{479D78E4-1823-3444-87BB-6E9F0A46D226}"/>
                  </a:ext>
                </a:extLst>
              </p:cNvPr>
              <p:cNvSpPr>
                <a:spLocks noChangeArrowheads="1"/>
              </p:cNvSpPr>
              <p:nvPr/>
            </p:nvSpPr>
            <p:spPr bwMode="auto">
              <a:xfrm rot="16200000" flipH="1">
                <a:off x="2011" y="2425"/>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8442" name="Oval 7">
                <a:extLst>
                  <a:ext uri="{FF2B5EF4-FFF2-40B4-BE49-F238E27FC236}">
                    <a16:creationId xmlns:a16="http://schemas.microsoft.com/office/drawing/2014/main" id="{E6EC027E-661B-894F-84A8-AF7EF8EAA17C}"/>
                  </a:ext>
                </a:extLst>
              </p:cNvPr>
              <p:cNvSpPr>
                <a:spLocks noChangeArrowheads="1"/>
              </p:cNvSpPr>
              <p:nvPr/>
            </p:nvSpPr>
            <p:spPr bwMode="auto">
              <a:xfrm>
                <a:off x="2110" y="2469"/>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nvGrpSpPr>
            <p:cNvPr id="18438" name="Group 8">
              <a:extLst>
                <a:ext uri="{FF2B5EF4-FFF2-40B4-BE49-F238E27FC236}">
                  <a16:creationId xmlns:a16="http://schemas.microsoft.com/office/drawing/2014/main" id="{00E5E417-7266-3043-B7F5-C5C9F7614ACE}"/>
                </a:ext>
              </a:extLst>
            </p:cNvPr>
            <p:cNvGrpSpPr>
              <a:grpSpLocks/>
            </p:cNvGrpSpPr>
            <p:nvPr/>
          </p:nvGrpSpPr>
          <p:grpSpPr bwMode="auto">
            <a:xfrm>
              <a:off x="2674" y="2350"/>
              <a:ext cx="580" cy="706"/>
              <a:chOff x="2674" y="2350"/>
              <a:chExt cx="580" cy="706"/>
            </a:xfrm>
          </p:grpSpPr>
          <p:sp>
            <p:nvSpPr>
              <p:cNvPr id="18439" name="AutoShape 9">
                <a:extLst>
                  <a:ext uri="{FF2B5EF4-FFF2-40B4-BE49-F238E27FC236}">
                    <a16:creationId xmlns:a16="http://schemas.microsoft.com/office/drawing/2014/main" id="{B0ADB5BB-883C-5C40-B712-7352E6DE5179}"/>
                  </a:ext>
                </a:extLst>
              </p:cNvPr>
              <p:cNvSpPr>
                <a:spLocks noChangeArrowheads="1"/>
              </p:cNvSpPr>
              <p:nvPr/>
            </p:nvSpPr>
            <p:spPr bwMode="auto">
              <a:xfrm rot="16200000" flipH="1">
                <a:off x="2611" y="2413"/>
                <a:ext cx="706" cy="580"/>
              </a:xfrm>
              <a:prstGeom prst="hexagon">
                <a:avLst>
                  <a:gd name="adj" fmla="val 30425"/>
                  <a:gd name="vf" fmla="val 115470"/>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sp>
            <p:nvSpPr>
              <p:cNvPr id="18440" name="Oval 10">
                <a:extLst>
                  <a:ext uri="{FF2B5EF4-FFF2-40B4-BE49-F238E27FC236}">
                    <a16:creationId xmlns:a16="http://schemas.microsoft.com/office/drawing/2014/main" id="{8415EE01-014E-1B41-BBE6-B4588BBDBECD}"/>
                  </a:ext>
                </a:extLst>
              </p:cNvPr>
              <p:cNvSpPr>
                <a:spLocks noChangeArrowheads="1"/>
              </p:cNvSpPr>
              <p:nvPr/>
            </p:nvSpPr>
            <p:spPr bwMode="auto">
              <a:xfrm>
                <a:off x="2710" y="2457"/>
                <a:ext cx="496" cy="491"/>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400"/>
              </a:p>
            </p:txBody>
          </p:sp>
        </p:grpSp>
      </p:grpSp>
      <p:sp>
        <p:nvSpPr>
          <p:cNvPr id="18436" name="Rectangle 11">
            <a:extLst>
              <a:ext uri="{FF2B5EF4-FFF2-40B4-BE49-F238E27FC236}">
                <a16:creationId xmlns:a16="http://schemas.microsoft.com/office/drawing/2014/main" id="{B4840CF7-0D30-184A-9EBE-11EFD887BB4A}"/>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A80A3CED-D557-AA42-871D-1337AD15F252}"/>
              </a:ext>
            </a:extLst>
          </p:cNvPr>
          <p:cNvSpPr>
            <a:spLocks noGrp="1" noChangeArrowheads="1"/>
          </p:cNvSpPr>
          <p:nvPr>
            <p:ph type="title"/>
          </p:nvPr>
        </p:nvSpPr>
        <p:spPr>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dirty="0">
                <a:ea typeface="ＭＳ Ｐゴシック" panose="020B0600070205080204" pitchFamily="34" charset="-128"/>
              </a:rPr>
              <a:t>Fluorescence</a:t>
            </a:r>
          </a:p>
        </p:txBody>
      </p:sp>
      <p:sp>
        <p:nvSpPr>
          <p:cNvPr id="20482" name="Rectangle 3">
            <a:extLst>
              <a:ext uri="{FF2B5EF4-FFF2-40B4-BE49-F238E27FC236}">
                <a16:creationId xmlns:a16="http://schemas.microsoft.com/office/drawing/2014/main" id="{1E6C8054-E247-2142-90DD-66515502D90D}"/>
              </a:ext>
            </a:extLst>
          </p:cNvPr>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a:lstStyle/>
          <a:p>
            <a:r>
              <a:rPr lang="en-US" altLang="en-US">
                <a:ea typeface="ＭＳ Ｐゴシック" panose="020B0600070205080204" pitchFamily="34" charset="-128"/>
              </a:rPr>
              <a:t>The wavelength of </a:t>
            </a:r>
            <a:r>
              <a:rPr lang="en-US" altLang="en-US">
                <a:solidFill>
                  <a:srgbClr val="FF0000"/>
                </a:solidFill>
                <a:ea typeface="ＭＳ Ｐゴシック" panose="020B0600070205080204" pitchFamily="34" charset="-128"/>
              </a:rPr>
              <a:t>absorption</a:t>
            </a:r>
            <a:r>
              <a:rPr lang="en-US" altLang="en-US">
                <a:ea typeface="ＭＳ Ｐゴシック" panose="020B0600070205080204" pitchFamily="34" charset="-128"/>
              </a:rPr>
              <a:t> is related to the </a:t>
            </a:r>
            <a:r>
              <a:rPr lang="en-US" altLang="en-US">
                <a:solidFill>
                  <a:srgbClr val="FF0000"/>
                </a:solidFill>
                <a:ea typeface="ＭＳ Ｐゴシック" panose="020B0600070205080204" pitchFamily="34" charset="-128"/>
              </a:rPr>
              <a:t>size </a:t>
            </a:r>
            <a:r>
              <a:rPr lang="en-US" altLang="en-US">
                <a:ea typeface="ＭＳ Ｐゴシック" panose="020B0600070205080204" pitchFamily="34" charset="-128"/>
              </a:rPr>
              <a:t>of the chromophores</a:t>
            </a:r>
          </a:p>
          <a:p>
            <a:r>
              <a:rPr lang="en-US" altLang="en-US">
                <a:ea typeface="ＭＳ Ｐゴシック" panose="020B0600070205080204" pitchFamily="34" charset="-128"/>
              </a:rPr>
              <a:t>Smaller chromophores, higher energy (shorter wavelength)</a:t>
            </a:r>
          </a:p>
        </p:txBody>
      </p:sp>
    </p:spTree>
  </p:cSld>
  <p:clrMapOvr>
    <a:masterClrMapping/>
  </p:clrMapOvr>
  <p:transition/>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TotalTime>
  <Pages>27</Pages>
  <Words>4044</Words>
  <Application>Microsoft Macintosh PowerPoint</Application>
  <PresentationFormat>Letter Paper (8.5x11 in)</PresentationFormat>
  <Paragraphs>478</Paragraphs>
  <Slides>62</Slides>
  <Notes>48</Notes>
  <HiddenSlides>0</HiddenSlides>
  <MMClips>0</MMClips>
  <ScaleCrop>false</ScaleCrop>
  <HeadingPairs>
    <vt:vector size="10" baseType="variant">
      <vt:variant>
        <vt:lpstr>Fonts Used</vt:lpstr>
      </vt:variant>
      <vt:variant>
        <vt:i4>6</vt:i4>
      </vt:variant>
      <vt:variant>
        <vt:lpstr>Theme</vt:lpstr>
      </vt:variant>
      <vt:variant>
        <vt:i4>2</vt:i4>
      </vt:variant>
      <vt:variant>
        <vt:lpstr>Links</vt:lpstr>
      </vt:variant>
      <vt:variant>
        <vt:i4>6</vt:i4>
      </vt:variant>
      <vt:variant>
        <vt:lpstr>Embedded OLE Servers</vt:lpstr>
      </vt:variant>
      <vt:variant>
        <vt:i4>1</vt:i4>
      </vt:variant>
      <vt:variant>
        <vt:lpstr>Slide Titles</vt:lpstr>
      </vt:variant>
      <vt:variant>
        <vt:i4>62</vt:i4>
      </vt:variant>
    </vt:vector>
  </HeadingPairs>
  <TitlesOfParts>
    <vt:vector size="77" baseType="lpstr">
      <vt:lpstr>Arial</vt:lpstr>
      <vt:lpstr>Arial Narrow</vt:lpstr>
      <vt:lpstr>Calibri</vt:lpstr>
      <vt:lpstr>Symbol</vt:lpstr>
      <vt:lpstr>Tahoma</vt:lpstr>
      <vt:lpstr>Times New Roman</vt:lpstr>
      <vt:lpstr>Confoc</vt:lpstr>
      <vt:lpstr>Default Design</vt:lpstr>
      <vt:lpstr>file:///Users/wombat/OneDrive%20-%20purdue.edu/xara%20stuff/Models-cells-fluorescence/Basic%20Cyometry/spectral%20overlap.xar</vt:lpstr>
      <vt:lpstr>file:///Users/wombat/OneDrive%20-%20purdue.edu/xara%20stuff/Models-cells-fluorescence/Basic%20Cyometry/spectral%20overlap-4.xar</vt:lpstr>
      <vt:lpstr>file:///Users/wombat/OneDrive%20-%20purdue.edu/xara%20stuff/Models-cells-fluorescence/Basic%20Cyometry/spectral%20overlap3.xar</vt:lpstr>
      <vt:lpstr>file:///Users/wombat/OneDrive%20-%20purdue.edu/Xara%20stuff/bangs%20latex%20course/histogram%20example%204.xar</vt:lpstr>
      <vt:lpstr>file:///Users/wombat/OneDrive%20-%20purdue.edu/Xara%20stuff/bangs%20latex%20course/histogram%20example%205.xar</vt:lpstr>
      <vt:lpstr>file:///Users/wombat/OneDrive%20-%20purdue.edu/Xara%20stuff/bangs%20latex%20course/histogram%20example%206.xar</vt:lpstr>
      <vt:lpstr>Document</vt:lpstr>
      <vt:lpstr>BMS 524 - “Introduction to Confocal Microscopy and Image Analysis” </vt:lpstr>
      <vt:lpstr>Overview </vt:lpstr>
      <vt:lpstr>Learning Objectives – Lecture 5</vt:lpstr>
      <vt:lpstr>Excitation Sources</vt:lpstr>
      <vt:lpstr>LEDs in Microscopy</vt:lpstr>
      <vt:lpstr>Higher Capacity by Smaller Spot and Thinner Cover</vt:lpstr>
      <vt:lpstr>Fluorescence</vt:lpstr>
      <vt:lpstr>Fluorescence</vt:lpstr>
      <vt:lpstr>Fluorescence</vt:lpstr>
      <vt:lpstr>Fluorescence</vt:lpstr>
      <vt:lpstr>Fluorescence</vt:lpstr>
      <vt:lpstr>First Synthetic Dyes</vt:lpstr>
      <vt:lpstr>Light Sources - Lasers</vt:lpstr>
      <vt:lpstr>Arc Lamp Excitation Spectra</vt:lpstr>
      <vt:lpstr>PowerPoint Presentation</vt:lpstr>
      <vt:lpstr>Excitation - Emission Peaks</vt:lpstr>
      <vt:lpstr>Parameters</vt:lpstr>
      <vt:lpstr>Fluorescence Lifetimes</vt:lpstr>
      <vt:lpstr>Fluorescence Lifetimes</vt:lpstr>
      <vt:lpstr>Relative absorbance of phycobiliproteins</vt:lpstr>
      <vt:lpstr>Excitation Saturation</vt:lpstr>
      <vt:lpstr>How many Photons?</vt:lpstr>
      <vt:lpstr>Photobleaching</vt:lpstr>
      <vt:lpstr>Quenching</vt:lpstr>
      <vt:lpstr>Antifade Agents</vt:lpstr>
      <vt:lpstr>Photobleaching example</vt:lpstr>
      <vt:lpstr>Förster/Fluorescence  Resonance Energy Transfer</vt:lpstr>
      <vt:lpstr>FRET properties</vt:lpstr>
      <vt:lpstr>Energy Transfer</vt:lpstr>
      <vt:lpstr>Resonance Energy Transfer</vt:lpstr>
      <vt:lpstr>Bathochromic shift </vt:lpstr>
      <vt:lpstr>Hypsochromic shift </vt:lpstr>
      <vt:lpstr>Hyperchromicity</vt:lpstr>
      <vt:lpstr>PowerPoint Presentation</vt:lpstr>
      <vt:lpstr>Measuring Fluorescence Fluorescent  Microscope</vt:lpstr>
      <vt:lpstr>Typical Fluorescence Microscopes   </vt:lpstr>
      <vt:lpstr>Measuring Fluorescence Cameras and emission filters</vt:lpstr>
      <vt:lpstr>PowerPoint Presentation</vt:lpstr>
      <vt:lpstr>Probes for Proteins</vt:lpstr>
      <vt:lpstr>Additional dyes</vt:lpstr>
      <vt:lpstr>Panel Selector tools</vt:lpstr>
      <vt:lpstr>Probes for Nucleic Acids</vt:lpstr>
      <vt:lpstr>DNA Probes</vt:lpstr>
      <vt:lpstr>Probes for Ions</vt:lpstr>
      <vt:lpstr>pH Sensitive Indicators</vt:lpstr>
      <vt:lpstr>Probes for Oxidation States</vt:lpstr>
      <vt:lpstr>Specific Organelle Probes</vt:lpstr>
      <vt:lpstr>Other Probes of Interest</vt:lpstr>
      <vt:lpstr>Multiple Emissions</vt:lpstr>
      <vt:lpstr>Filter combinations</vt:lpstr>
      <vt:lpstr>Fluorescence Overlap</vt:lpstr>
      <vt:lpstr>Fluorescence Overlap</vt:lpstr>
      <vt:lpstr>Fluorescence Overlap</vt:lpstr>
      <vt:lpstr>Fluorescence</vt:lpstr>
      <vt:lpstr>Mixing fluorochromes</vt:lpstr>
      <vt:lpstr>Mixing fluorochromes</vt:lpstr>
      <vt:lpstr>PowerPoint Presentation</vt:lpstr>
      <vt:lpstr>Change of Excitation</vt:lpstr>
      <vt:lpstr>LEDs for microscopy</vt:lpstr>
      <vt:lpstr>Commercial Microscopes use LEDs</vt:lpstr>
      <vt:lpstr>LEDs used in Microscopy</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524 - “Introduction to Confocal Microscopy and Image Analysis” </dc:title>
  <dc:subject>Confocal Microscopy</dc:subject>
  <dc:creator>J.Paul Robinson</dc:creator>
  <cp:keywords>5-Lect-5-robinson</cp:keywords>
  <dc:description/>
  <cp:lastModifiedBy>Robinson, Joseph Paul</cp:lastModifiedBy>
  <cp:revision>71</cp:revision>
  <cp:lastPrinted>1999-01-09T16:20:35Z</cp:lastPrinted>
  <dcterms:created xsi:type="dcterms:W3CDTF">2018-01-22T03:33:32Z</dcterms:created>
  <dcterms:modified xsi:type="dcterms:W3CDTF">2023-01-08T16:05:57Z</dcterms:modified>
</cp:coreProperties>
</file>