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6"/>
  </p:notesMasterIdLst>
  <p:sldIdLst>
    <p:sldId id="277" r:id="rId2"/>
    <p:sldId id="256" r:id="rId3"/>
    <p:sldId id="278" r:id="rId4"/>
    <p:sldId id="279" r:id="rId5"/>
    <p:sldId id="280" r:id="rId6"/>
    <p:sldId id="281" r:id="rId7"/>
    <p:sldId id="282" r:id="rId8"/>
    <p:sldId id="283" r:id="rId9"/>
    <p:sldId id="284" r:id="rId10"/>
    <p:sldId id="285" r:id="rId11"/>
    <p:sldId id="286" r:id="rId12"/>
    <p:sldId id="287" r:id="rId13"/>
    <p:sldId id="288" r:id="rId14"/>
    <p:sldId id="289" r:id="rId15"/>
    <p:sldId id="290" r:id="rId16"/>
    <p:sldId id="291" r:id="rId17"/>
    <p:sldId id="292" r:id="rId18"/>
    <p:sldId id="293" r:id="rId19"/>
    <p:sldId id="294" r:id="rId20"/>
    <p:sldId id="295" r:id="rId21"/>
    <p:sldId id="296" r:id="rId22"/>
    <p:sldId id="297" r:id="rId23"/>
    <p:sldId id="298" r:id="rId24"/>
    <p:sldId id="299" r:id="rId25"/>
    <p:sldId id="300" r:id="rId26"/>
    <p:sldId id="301" r:id="rId27"/>
    <p:sldId id="302" r:id="rId28"/>
    <p:sldId id="303" r:id="rId29"/>
    <p:sldId id="304" r:id="rId30"/>
    <p:sldId id="305" r:id="rId31"/>
    <p:sldId id="306" r:id="rId32"/>
    <p:sldId id="307" r:id="rId33"/>
    <p:sldId id="308" r:id="rId34"/>
    <p:sldId id="309"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0"/>
    <p:restoredTop sz="94676"/>
  </p:normalViewPr>
  <p:slideViewPr>
    <p:cSldViewPr snapToGrid="0" snapToObjects="1">
      <p:cViewPr varScale="1">
        <p:scale>
          <a:sx n="112" d="100"/>
          <a:sy n="112" d="100"/>
        </p:scale>
        <p:origin x="576" y="1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2666C03-A68B-1047-B225-07D535BEBD37}" type="datetimeFigureOut">
              <a:rPr lang="en-US" smtClean="0"/>
              <a:t>4/7/20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391B110-B3E8-6143-8F0E-B66CFE75F4E0}" type="slidenum">
              <a:rPr lang="en-US" smtClean="0"/>
              <a:t>‹#›</a:t>
            </a:fld>
            <a:endParaRPr lang="en-US"/>
          </a:p>
        </p:txBody>
      </p:sp>
    </p:spTree>
    <p:extLst>
      <p:ext uri="{BB962C8B-B14F-4D97-AF65-F5344CB8AC3E}">
        <p14:creationId xmlns:p14="http://schemas.microsoft.com/office/powerpoint/2010/main" val="19405468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Rectangle 2">
            <a:extLst>
              <a:ext uri="{FF2B5EF4-FFF2-40B4-BE49-F238E27FC236}">
                <a16:creationId xmlns:a16="http://schemas.microsoft.com/office/drawing/2014/main" id="{243D564E-7CFB-0B45-9008-3DA5B27F558E}"/>
              </a:ext>
            </a:extLst>
          </p:cNvPr>
          <p:cNvSpPr>
            <a:spLocks noGrp="1" noRot="1" noChangeAspect="1" noChangeArrowheads="1" noTextEdit="1"/>
          </p:cNvSpPr>
          <p:nvPr>
            <p:ph type="sldImg"/>
          </p:nvPr>
        </p:nvSpPr>
        <p:spPr>
          <a:ln/>
        </p:spPr>
      </p:sp>
      <p:sp>
        <p:nvSpPr>
          <p:cNvPr id="5122" name="Rectangle 3">
            <a:extLst>
              <a:ext uri="{FF2B5EF4-FFF2-40B4-BE49-F238E27FC236}">
                <a16:creationId xmlns:a16="http://schemas.microsoft.com/office/drawing/2014/main" id="{E93F27C4-4FB1-3848-8480-CE1718CEFF51}"/>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extLst>
      <p:ext uri="{BB962C8B-B14F-4D97-AF65-F5344CB8AC3E}">
        <p14:creationId xmlns:p14="http://schemas.microsoft.com/office/powerpoint/2010/main" val="34447823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6086EE-B5D7-D74A-BD9B-BE969EBD97E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1728A51-D740-0144-93C6-D83257773A0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3257825-53EA-264C-BD58-77638B32D798}"/>
              </a:ext>
            </a:extLst>
          </p:cNvPr>
          <p:cNvSpPr>
            <a:spLocks noGrp="1"/>
          </p:cNvSpPr>
          <p:nvPr>
            <p:ph type="dt" sz="half" idx="10"/>
          </p:nvPr>
        </p:nvSpPr>
        <p:spPr/>
        <p:txBody>
          <a:bodyPr/>
          <a:lstStyle/>
          <a:p>
            <a:fld id="{20E2055F-FBEF-6A4D-B40C-E13881239727}" type="datetimeFigureOut">
              <a:rPr lang="en-US" smtClean="0"/>
              <a:t>4/7/20</a:t>
            </a:fld>
            <a:endParaRPr lang="en-US"/>
          </a:p>
        </p:txBody>
      </p:sp>
      <p:sp>
        <p:nvSpPr>
          <p:cNvPr id="5" name="Footer Placeholder 4">
            <a:extLst>
              <a:ext uri="{FF2B5EF4-FFF2-40B4-BE49-F238E27FC236}">
                <a16:creationId xmlns:a16="http://schemas.microsoft.com/office/drawing/2014/main" id="{3BF278C5-F409-2042-9A25-8EE4DF0CFE2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39527CA-5D3B-144A-900B-DDA963F255F9}"/>
              </a:ext>
            </a:extLst>
          </p:cNvPr>
          <p:cNvSpPr>
            <a:spLocks noGrp="1"/>
          </p:cNvSpPr>
          <p:nvPr>
            <p:ph type="sldNum" sz="quarter" idx="12"/>
          </p:nvPr>
        </p:nvSpPr>
        <p:spPr/>
        <p:txBody>
          <a:bodyPr/>
          <a:lstStyle/>
          <a:p>
            <a:fld id="{F45DEC38-580E-6F42-81DE-D0C76B9487E5}" type="slidenum">
              <a:rPr lang="en-US" smtClean="0"/>
              <a:t>‹#›</a:t>
            </a:fld>
            <a:endParaRPr lang="en-US"/>
          </a:p>
        </p:txBody>
      </p:sp>
    </p:spTree>
    <p:extLst>
      <p:ext uri="{BB962C8B-B14F-4D97-AF65-F5344CB8AC3E}">
        <p14:creationId xmlns:p14="http://schemas.microsoft.com/office/powerpoint/2010/main" val="28119160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3C1FC9-E7BC-0940-8F65-519196ACFF4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1C65AD7-923F-F346-BB14-F6604495881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251C99A-2357-574D-8C5E-CAFAB9D4BA65}"/>
              </a:ext>
            </a:extLst>
          </p:cNvPr>
          <p:cNvSpPr>
            <a:spLocks noGrp="1"/>
          </p:cNvSpPr>
          <p:nvPr>
            <p:ph type="dt" sz="half" idx="10"/>
          </p:nvPr>
        </p:nvSpPr>
        <p:spPr/>
        <p:txBody>
          <a:bodyPr/>
          <a:lstStyle/>
          <a:p>
            <a:fld id="{20E2055F-FBEF-6A4D-B40C-E13881239727}" type="datetimeFigureOut">
              <a:rPr lang="en-US" smtClean="0"/>
              <a:t>4/7/20</a:t>
            </a:fld>
            <a:endParaRPr lang="en-US"/>
          </a:p>
        </p:txBody>
      </p:sp>
      <p:sp>
        <p:nvSpPr>
          <p:cNvPr id="5" name="Footer Placeholder 4">
            <a:extLst>
              <a:ext uri="{FF2B5EF4-FFF2-40B4-BE49-F238E27FC236}">
                <a16:creationId xmlns:a16="http://schemas.microsoft.com/office/drawing/2014/main" id="{62A24132-C942-254A-82CD-DBCBD2A6DC4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B8B46D4-FE8F-E14D-85F6-40BFCF78E52A}"/>
              </a:ext>
            </a:extLst>
          </p:cNvPr>
          <p:cNvSpPr>
            <a:spLocks noGrp="1"/>
          </p:cNvSpPr>
          <p:nvPr>
            <p:ph type="sldNum" sz="quarter" idx="12"/>
          </p:nvPr>
        </p:nvSpPr>
        <p:spPr/>
        <p:txBody>
          <a:bodyPr/>
          <a:lstStyle/>
          <a:p>
            <a:fld id="{F45DEC38-580E-6F42-81DE-D0C76B9487E5}" type="slidenum">
              <a:rPr lang="en-US" smtClean="0"/>
              <a:t>‹#›</a:t>
            </a:fld>
            <a:endParaRPr lang="en-US"/>
          </a:p>
        </p:txBody>
      </p:sp>
    </p:spTree>
    <p:extLst>
      <p:ext uri="{BB962C8B-B14F-4D97-AF65-F5344CB8AC3E}">
        <p14:creationId xmlns:p14="http://schemas.microsoft.com/office/powerpoint/2010/main" val="29120382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E8BE3CD-D178-3A4B-8E5E-EF97E46020D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993764B-C263-B84A-8AC7-5C92D7F7719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295FBF7-FB91-9645-A213-D4DD53AC5B6C}"/>
              </a:ext>
            </a:extLst>
          </p:cNvPr>
          <p:cNvSpPr>
            <a:spLocks noGrp="1"/>
          </p:cNvSpPr>
          <p:nvPr>
            <p:ph type="dt" sz="half" idx="10"/>
          </p:nvPr>
        </p:nvSpPr>
        <p:spPr/>
        <p:txBody>
          <a:bodyPr/>
          <a:lstStyle/>
          <a:p>
            <a:fld id="{20E2055F-FBEF-6A4D-B40C-E13881239727}" type="datetimeFigureOut">
              <a:rPr lang="en-US" smtClean="0"/>
              <a:t>4/7/20</a:t>
            </a:fld>
            <a:endParaRPr lang="en-US"/>
          </a:p>
        </p:txBody>
      </p:sp>
      <p:sp>
        <p:nvSpPr>
          <p:cNvPr id="5" name="Footer Placeholder 4">
            <a:extLst>
              <a:ext uri="{FF2B5EF4-FFF2-40B4-BE49-F238E27FC236}">
                <a16:creationId xmlns:a16="http://schemas.microsoft.com/office/drawing/2014/main" id="{9CDA4DCB-F502-E44F-BC88-288AA09390D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3DFE9FA-1D93-AF46-8FD5-18E2CF1848DD}"/>
              </a:ext>
            </a:extLst>
          </p:cNvPr>
          <p:cNvSpPr>
            <a:spLocks noGrp="1"/>
          </p:cNvSpPr>
          <p:nvPr>
            <p:ph type="sldNum" sz="quarter" idx="12"/>
          </p:nvPr>
        </p:nvSpPr>
        <p:spPr/>
        <p:txBody>
          <a:bodyPr/>
          <a:lstStyle/>
          <a:p>
            <a:fld id="{F45DEC38-580E-6F42-81DE-D0C76B9487E5}" type="slidenum">
              <a:rPr lang="en-US" smtClean="0"/>
              <a:t>‹#›</a:t>
            </a:fld>
            <a:endParaRPr lang="en-US"/>
          </a:p>
        </p:txBody>
      </p:sp>
    </p:spTree>
    <p:extLst>
      <p:ext uri="{BB962C8B-B14F-4D97-AF65-F5344CB8AC3E}">
        <p14:creationId xmlns:p14="http://schemas.microsoft.com/office/powerpoint/2010/main" val="19978639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A58426-B4E8-E04A-A1C3-FC729CAD2D8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5834D23-068A-2345-A436-8E5A8AD0D3A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12C8140-47D6-A643-A5C5-83B488F745C2}"/>
              </a:ext>
            </a:extLst>
          </p:cNvPr>
          <p:cNvSpPr>
            <a:spLocks noGrp="1"/>
          </p:cNvSpPr>
          <p:nvPr>
            <p:ph type="dt" sz="half" idx="10"/>
          </p:nvPr>
        </p:nvSpPr>
        <p:spPr/>
        <p:txBody>
          <a:bodyPr/>
          <a:lstStyle/>
          <a:p>
            <a:fld id="{20E2055F-FBEF-6A4D-B40C-E13881239727}" type="datetimeFigureOut">
              <a:rPr lang="en-US" smtClean="0"/>
              <a:t>4/7/20</a:t>
            </a:fld>
            <a:endParaRPr lang="en-US"/>
          </a:p>
        </p:txBody>
      </p:sp>
      <p:sp>
        <p:nvSpPr>
          <p:cNvPr id="5" name="Footer Placeholder 4">
            <a:extLst>
              <a:ext uri="{FF2B5EF4-FFF2-40B4-BE49-F238E27FC236}">
                <a16:creationId xmlns:a16="http://schemas.microsoft.com/office/drawing/2014/main" id="{9E0A0E03-985D-7248-A577-907B16C79EC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D46DF8C-AD70-024D-97EC-A3092102989C}"/>
              </a:ext>
            </a:extLst>
          </p:cNvPr>
          <p:cNvSpPr>
            <a:spLocks noGrp="1"/>
          </p:cNvSpPr>
          <p:nvPr>
            <p:ph type="sldNum" sz="quarter" idx="12"/>
          </p:nvPr>
        </p:nvSpPr>
        <p:spPr/>
        <p:txBody>
          <a:bodyPr/>
          <a:lstStyle/>
          <a:p>
            <a:fld id="{F45DEC38-580E-6F42-81DE-D0C76B9487E5}" type="slidenum">
              <a:rPr lang="en-US" smtClean="0"/>
              <a:t>‹#›</a:t>
            </a:fld>
            <a:endParaRPr lang="en-US"/>
          </a:p>
        </p:txBody>
      </p:sp>
    </p:spTree>
    <p:extLst>
      <p:ext uri="{BB962C8B-B14F-4D97-AF65-F5344CB8AC3E}">
        <p14:creationId xmlns:p14="http://schemas.microsoft.com/office/powerpoint/2010/main" val="6522024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30D718-58E5-6046-AF5E-3C2CB8B9ABC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AC095C7-FA7F-954E-859D-8033A7CECDB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44ACEB8-A4DF-3D42-A85A-FE2768A6E57D}"/>
              </a:ext>
            </a:extLst>
          </p:cNvPr>
          <p:cNvSpPr>
            <a:spLocks noGrp="1"/>
          </p:cNvSpPr>
          <p:nvPr>
            <p:ph type="dt" sz="half" idx="10"/>
          </p:nvPr>
        </p:nvSpPr>
        <p:spPr/>
        <p:txBody>
          <a:bodyPr/>
          <a:lstStyle/>
          <a:p>
            <a:fld id="{20E2055F-FBEF-6A4D-B40C-E13881239727}" type="datetimeFigureOut">
              <a:rPr lang="en-US" smtClean="0"/>
              <a:t>4/7/20</a:t>
            </a:fld>
            <a:endParaRPr lang="en-US"/>
          </a:p>
        </p:txBody>
      </p:sp>
      <p:sp>
        <p:nvSpPr>
          <p:cNvPr id="5" name="Footer Placeholder 4">
            <a:extLst>
              <a:ext uri="{FF2B5EF4-FFF2-40B4-BE49-F238E27FC236}">
                <a16:creationId xmlns:a16="http://schemas.microsoft.com/office/drawing/2014/main" id="{FDD54AAA-C256-2E4B-A7D8-30313DDD08B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D81063A-FCF9-A649-BDB3-B315960DE313}"/>
              </a:ext>
            </a:extLst>
          </p:cNvPr>
          <p:cNvSpPr>
            <a:spLocks noGrp="1"/>
          </p:cNvSpPr>
          <p:nvPr>
            <p:ph type="sldNum" sz="quarter" idx="12"/>
          </p:nvPr>
        </p:nvSpPr>
        <p:spPr/>
        <p:txBody>
          <a:bodyPr/>
          <a:lstStyle/>
          <a:p>
            <a:fld id="{F45DEC38-580E-6F42-81DE-D0C76B9487E5}" type="slidenum">
              <a:rPr lang="en-US" smtClean="0"/>
              <a:t>‹#›</a:t>
            </a:fld>
            <a:endParaRPr lang="en-US"/>
          </a:p>
        </p:txBody>
      </p:sp>
    </p:spTree>
    <p:extLst>
      <p:ext uri="{BB962C8B-B14F-4D97-AF65-F5344CB8AC3E}">
        <p14:creationId xmlns:p14="http://schemas.microsoft.com/office/powerpoint/2010/main" val="18864474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C190E2-ADA3-384B-8C2A-D1DB97570C9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A90E5F1-CCF9-5D48-99C3-D78A2FC9529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96D0283-F32E-154E-AA3D-333DE5D5EC6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A6DDDDB-2336-534A-9B0E-77CC3EEB5979}"/>
              </a:ext>
            </a:extLst>
          </p:cNvPr>
          <p:cNvSpPr>
            <a:spLocks noGrp="1"/>
          </p:cNvSpPr>
          <p:nvPr>
            <p:ph type="dt" sz="half" idx="10"/>
          </p:nvPr>
        </p:nvSpPr>
        <p:spPr/>
        <p:txBody>
          <a:bodyPr/>
          <a:lstStyle/>
          <a:p>
            <a:fld id="{20E2055F-FBEF-6A4D-B40C-E13881239727}" type="datetimeFigureOut">
              <a:rPr lang="en-US" smtClean="0"/>
              <a:t>4/7/20</a:t>
            </a:fld>
            <a:endParaRPr lang="en-US"/>
          </a:p>
        </p:txBody>
      </p:sp>
      <p:sp>
        <p:nvSpPr>
          <p:cNvPr id="6" name="Footer Placeholder 5">
            <a:extLst>
              <a:ext uri="{FF2B5EF4-FFF2-40B4-BE49-F238E27FC236}">
                <a16:creationId xmlns:a16="http://schemas.microsoft.com/office/drawing/2014/main" id="{DD35BDA7-FF1D-9548-8B26-A1053EDABB4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8E8DACF-7C8B-9B48-9928-3E2FFE9AFDA8}"/>
              </a:ext>
            </a:extLst>
          </p:cNvPr>
          <p:cNvSpPr>
            <a:spLocks noGrp="1"/>
          </p:cNvSpPr>
          <p:nvPr>
            <p:ph type="sldNum" sz="quarter" idx="12"/>
          </p:nvPr>
        </p:nvSpPr>
        <p:spPr/>
        <p:txBody>
          <a:bodyPr/>
          <a:lstStyle/>
          <a:p>
            <a:fld id="{F45DEC38-580E-6F42-81DE-D0C76B9487E5}" type="slidenum">
              <a:rPr lang="en-US" smtClean="0"/>
              <a:t>‹#›</a:t>
            </a:fld>
            <a:endParaRPr lang="en-US"/>
          </a:p>
        </p:txBody>
      </p:sp>
    </p:spTree>
    <p:extLst>
      <p:ext uri="{BB962C8B-B14F-4D97-AF65-F5344CB8AC3E}">
        <p14:creationId xmlns:p14="http://schemas.microsoft.com/office/powerpoint/2010/main" val="3712998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99E90B-45CA-F346-9E6D-25A6FC291CB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2DDCCA8-BB8C-9942-A620-6DEBAA131B5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83B08A6-27D8-1C44-9E86-8297864FF4E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94C4068-19E8-FC43-B144-018BD8A566C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6A39D04-5584-7941-A7DF-5DCB3D38BC3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1BBCE35-DF9A-8A46-B7FE-E5F892D94C06}"/>
              </a:ext>
            </a:extLst>
          </p:cNvPr>
          <p:cNvSpPr>
            <a:spLocks noGrp="1"/>
          </p:cNvSpPr>
          <p:nvPr>
            <p:ph type="dt" sz="half" idx="10"/>
          </p:nvPr>
        </p:nvSpPr>
        <p:spPr/>
        <p:txBody>
          <a:bodyPr/>
          <a:lstStyle/>
          <a:p>
            <a:fld id="{20E2055F-FBEF-6A4D-B40C-E13881239727}" type="datetimeFigureOut">
              <a:rPr lang="en-US" smtClean="0"/>
              <a:t>4/7/20</a:t>
            </a:fld>
            <a:endParaRPr lang="en-US"/>
          </a:p>
        </p:txBody>
      </p:sp>
      <p:sp>
        <p:nvSpPr>
          <p:cNvPr id="8" name="Footer Placeholder 7">
            <a:extLst>
              <a:ext uri="{FF2B5EF4-FFF2-40B4-BE49-F238E27FC236}">
                <a16:creationId xmlns:a16="http://schemas.microsoft.com/office/drawing/2014/main" id="{BB649E73-C243-CE4F-976E-AC86E54122A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F81EC29-BF59-174D-A434-925F4CA459B0}"/>
              </a:ext>
            </a:extLst>
          </p:cNvPr>
          <p:cNvSpPr>
            <a:spLocks noGrp="1"/>
          </p:cNvSpPr>
          <p:nvPr>
            <p:ph type="sldNum" sz="quarter" idx="12"/>
          </p:nvPr>
        </p:nvSpPr>
        <p:spPr/>
        <p:txBody>
          <a:bodyPr/>
          <a:lstStyle/>
          <a:p>
            <a:fld id="{F45DEC38-580E-6F42-81DE-D0C76B9487E5}" type="slidenum">
              <a:rPr lang="en-US" smtClean="0"/>
              <a:t>‹#›</a:t>
            </a:fld>
            <a:endParaRPr lang="en-US"/>
          </a:p>
        </p:txBody>
      </p:sp>
    </p:spTree>
    <p:extLst>
      <p:ext uri="{BB962C8B-B14F-4D97-AF65-F5344CB8AC3E}">
        <p14:creationId xmlns:p14="http://schemas.microsoft.com/office/powerpoint/2010/main" val="14236155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16BE86-E8DF-B948-B632-C20D5364A04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E1A864A-7FC2-6C47-8751-0CDED5C0412D}"/>
              </a:ext>
            </a:extLst>
          </p:cNvPr>
          <p:cNvSpPr>
            <a:spLocks noGrp="1"/>
          </p:cNvSpPr>
          <p:nvPr>
            <p:ph type="dt" sz="half" idx="10"/>
          </p:nvPr>
        </p:nvSpPr>
        <p:spPr/>
        <p:txBody>
          <a:bodyPr/>
          <a:lstStyle/>
          <a:p>
            <a:fld id="{20E2055F-FBEF-6A4D-B40C-E13881239727}" type="datetimeFigureOut">
              <a:rPr lang="en-US" smtClean="0"/>
              <a:t>4/7/20</a:t>
            </a:fld>
            <a:endParaRPr lang="en-US"/>
          </a:p>
        </p:txBody>
      </p:sp>
      <p:sp>
        <p:nvSpPr>
          <p:cNvPr id="4" name="Footer Placeholder 3">
            <a:extLst>
              <a:ext uri="{FF2B5EF4-FFF2-40B4-BE49-F238E27FC236}">
                <a16:creationId xmlns:a16="http://schemas.microsoft.com/office/drawing/2014/main" id="{C48263A3-2CD7-3C46-BD82-E54416D2453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5E4515E-6A4A-6643-BA68-5FA6DEEF3F42}"/>
              </a:ext>
            </a:extLst>
          </p:cNvPr>
          <p:cNvSpPr>
            <a:spLocks noGrp="1"/>
          </p:cNvSpPr>
          <p:nvPr>
            <p:ph type="sldNum" sz="quarter" idx="12"/>
          </p:nvPr>
        </p:nvSpPr>
        <p:spPr/>
        <p:txBody>
          <a:bodyPr/>
          <a:lstStyle/>
          <a:p>
            <a:fld id="{F45DEC38-580E-6F42-81DE-D0C76B9487E5}" type="slidenum">
              <a:rPr lang="en-US" smtClean="0"/>
              <a:t>‹#›</a:t>
            </a:fld>
            <a:endParaRPr lang="en-US"/>
          </a:p>
        </p:txBody>
      </p:sp>
    </p:spTree>
    <p:extLst>
      <p:ext uri="{BB962C8B-B14F-4D97-AF65-F5344CB8AC3E}">
        <p14:creationId xmlns:p14="http://schemas.microsoft.com/office/powerpoint/2010/main" val="37848489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07F6E4C-7F36-244B-A7D6-CFECD819F6B6}"/>
              </a:ext>
            </a:extLst>
          </p:cNvPr>
          <p:cNvSpPr>
            <a:spLocks noGrp="1"/>
          </p:cNvSpPr>
          <p:nvPr>
            <p:ph type="dt" sz="half" idx="10"/>
          </p:nvPr>
        </p:nvSpPr>
        <p:spPr/>
        <p:txBody>
          <a:bodyPr/>
          <a:lstStyle/>
          <a:p>
            <a:fld id="{20E2055F-FBEF-6A4D-B40C-E13881239727}" type="datetimeFigureOut">
              <a:rPr lang="en-US" smtClean="0"/>
              <a:t>4/7/20</a:t>
            </a:fld>
            <a:endParaRPr lang="en-US"/>
          </a:p>
        </p:txBody>
      </p:sp>
      <p:sp>
        <p:nvSpPr>
          <p:cNvPr id="3" name="Footer Placeholder 2">
            <a:extLst>
              <a:ext uri="{FF2B5EF4-FFF2-40B4-BE49-F238E27FC236}">
                <a16:creationId xmlns:a16="http://schemas.microsoft.com/office/drawing/2014/main" id="{360A9A9A-7159-8340-A8E0-E7B2803AE6A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2AA46AE-E31A-8F45-B534-243868AB2514}"/>
              </a:ext>
            </a:extLst>
          </p:cNvPr>
          <p:cNvSpPr>
            <a:spLocks noGrp="1"/>
          </p:cNvSpPr>
          <p:nvPr>
            <p:ph type="sldNum" sz="quarter" idx="12"/>
          </p:nvPr>
        </p:nvSpPr>
        <p:spPr/>
        <p:txBody>
          <a:bodyPr/>
          <a:lstStyle/>
          <a:p>
            <a:fld id="{F45DEC38-580E-6F42-81DE-D0C76B9487E5}" type="slidenum">
              <a:rPr lang="en-US" smtClean="0"/>
              <a:t>‹#›</a:t>
            </a:fld>
            <a:endParaRPr lang="en-US"/>
          </a:p>
        </p:txBody>
      </p:sp>
    </p:spTree>
    <p:extLst>
      <p:ext uri="{BB962C8B-B14F-4D97-AF65-F5344CB8AC3E}">
        <p14:creationId xmlns:p14="http://schemas.microsoft.com/office/powerpoint/2010/main" val="10702269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748E88-6E31-B940-80E7-836B44244DC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0B303B2-2ED4-BF4B-A5F2-69F5FB81792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1F91626-6862-8246-9B44-8344AD35108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B1CDCDD-8FD2-3248-BCCA-2D99A741596C}"/>
              </a:ext>
            </a:extLst>
          </p:cNvPr>
          <p:cNvSpPr>
            <a:spLocks noGrp="1"/>
          </p:cNvSpPr>
          <p:nvPr>
            <p:ph type="dt" sz="half" idx="10"/>
          </p:nvPr>
        </p:nvSpPr>
        <p:spPr/>
        <p:txBody>
          <a:bodyPr/>
          <a:lstStyle/>
          <a:p>
            <a:fld id="{20E2055F-FBEF-6A4D-B40C-E13881239727}" type="datetimeFigureOut">
              <a:rPr lang="en-US" smtClean="0"/>
              <a:t>4/7/20</a:t>
            </a:fld>
            <a:endParaRPr lang="en-US"/>
          </a:p>
        </p:txBody>
      </p:sp>
      <p:sp>
        <p:nvSpPr>
          <p:cNvPr id="6" name="Footer Placeholder 5">
            <a:extLst>
              <a:ext uri="{FF2B5EF4-FFF2-40B4-BE49-F238E27FC236}">
                <a16:creationId xmlns:a16="http://schemas.microsoft.com/office/drawing/2014/main" id="{5E50630B-3922-524C-B868-A9EB76AD981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A961C10-7DD7-F946-9340-6802FDEFD13D}"/>
              </a:ext>
            </a:extLst>
          </p:cNvPr>
          <p:cNvSpPr>
            <a:spLocks noGrp="1"/>
          </p:cNvSpPr>
          <p:nvPr>
            <p:ph type="sldNum" sz="quarter" idx="12"/>
          </p:nvPr>
        </p:nvSpPr>
        <p:spPr/>
        <p:txBody>
          <a:bodyPr/>
          <a:lstStyle/>
          <a:p>
            <a:fld id="{F45DEC38-580E-6F42-81DE-D0C76B9487E5}" type="slidenum">
              <a:rPr lang="en-US" smtClean="0"/>
              <a:t>‹#›</a:t>
            </a:fld>
            <a:endParaRPr lang="en-US"/>
          </a:p>
        </p:txBody>
      </p:sp>
    </p:spTree>
    <p:extLst>
      <p:ext uri="{BB962C8B-B14F-4D97-AF65-F5344CB8AC3E}">
        <p14:creationId xmlns:p14="http://schemas.microsoft.com/office/powerpoint/2010/main" val="41095970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BFC903-D160-4749-BA75-609388BD15B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B14FCBC-5591-AB4C-9D1F-A39515BD1AF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57EAA91-9BA9-9D4B-81F9-DF9D75767BB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9119DBD-1AAE-654C-B30B-69D65A159E92}"/>
              </a:ext>
            </a:extLst>
          </p:cNvPr>
          <p:cNvSpPr>
            <a:spLocks noGrp="1"/>
          </p:cNvSpPr>
          <p:nvPr>
            <p:ph type="dt" sz="half" idx="10"/>
          </p:nvPr>
        </p:nvSpPr>
        <p:spPr/>
        <p:txBody>
          <a:bodyPr/>
          <a:lstStyle/>
          <a:p>
            <a:fld id="{20E2055F-FBEF-6A4D-B40C-E13881239727}" type="datetimeFigureOut">
              <a:rPr lang="en-US" smtClean="0"/>
              <a:t>4/7/20</a:t>
            </a:fld>
            <a:endParaRPr lang="en-US"/>
          </a:p>
        </p:txBody>
      </p:sp>
      <p:sp>
        <p:nvSpPr>
          <p:cNvPr id="6" name="Footer Placeholder 5">
            <a:extLst>
              <a:ext uri="{FF2B5EF4-FFF2-40B4-BE49-F238E27FC236}">
                <a16:creationId xmlns:a16="http://schemas.microsoft.com/office/drawing/2014/main" id="{C25697D2-91B4-E54D-9E02-D6D31281413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1EFB952-B113-554C-9C67-755C66ED02A6}"/>
              </a:ext>
            </a:extLst>
          </p:cNvPr>
          <p:cNvSpPr>
            <a:spLocks noGrp="1"/>
          </p:cNvSpPr>
          <p:nvPr>
            <p:ph type="sldNum" sz="quarter" idx="12"/>
          </p:nvPr>
        </p:nvSpPr>
        <p:spPr/>
        <p:txBody>
          <a:bodyPr/>
          <a:lstStyle/>
          <a:p>
            <a:fld id="{F45DEC38-580E-6F42-81DE-D0C76B9487E5}" type="slidenum">
              <a:rPr lang="en-US" smtClean="0"/>
              <a:t>‹#›</a:t>
            </a:fld>
            <a:endParaRPr lang="en-US"/>
          </a:p>
        </p:txBody>
      </p:sp>
    </p:spTree>
    <p:extLst>
      <p:ext uri="{BB962C8B-B14F-4D97-AF65-F5344CB8AC3E}">
        <p14:creationId xmlns:p14="http://schemas.microsoft.com/office/powerpoint/2010/main" val="9717812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D3B8544-8E43-1E45-8AFF-F66146BB557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92A8B9A-B264-C445-8A31-B29BAFC572C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A9C63EF-04AC-B643-A0DA-7F5A123987D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0E2055F-FBEF-6A4D-B40C-E13881239727}" type="datetimeFigureOut">
              <a:rPr lang="en-US" smtClean="0"/>
              <a:t>4/7/20</a:t>
            </a:fld>
            <a:endParaRPr lang="en-US"/>
          </a:p>
        </p:txBody>
      </p:sp>
      <p:sp>
        <p:nvSpPr>
          <p:cNvPr id="5" name="Footer Placeholder 4">
            <a:extLst>
              <a:ext uri="{FF2B5EF4-FFF2-40B4-BE49-F238E27FC236}">
                <a16:creationId xmlns:a16="http://schemas.microsoft.com/office/drawing/2014/main" id="{D12E21D1-3471-B545-B118-2714DBB659D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81EB867-7DD3-A94D-A44C-AD745043DE8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45DEC38-580E-6F42-81DE-D0C76B9487E5}" type="slidenum">
              <a:rPr lang="en-US" smtClean="0"/>
              <a:t>‹#›</a:t>
            </a:fld>
            <a:endParaRPr lang="en-US"/>
          </a:p>
        </p:txBody>
      </p:sp>
    </p:spTree>
    <p:extLst>
      <p:ext uri="{BB962C8B-B14F-4D97-AF65-F5344CB8AC3E}">
        <p14:creationId xmlns:p14="http://schemas.microsoft.com/office/powerpoint/2010/main" val="17991418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cyto.purdue.edu/"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hyperlink" Target="https://en.wikipedia.org/wiki/Harmonic_generation" TargetMode="External"/><Relationship Id="rId3" Type="http://schemas.openxmlformats.org/officeDocument/2006/relationships/hyperlink" Target="https://en.wikipedia.org/wiki/Photon" TargetMode="External"/><Relationship Id="rId7" Type="http://schemas.openxmlformats.org/officeDocument/2006/relationships/hyperlink" Target="https://en.wikipedia.org/wiki/Sum-frequency_generation" TargetMode="External"/><Relationship Id="rId2" Type="http://schemas.openxmlformats.org/officeDocument/2006/relationships/hyperlink" Target="https://en.wikipedia.org/wiki/Nonlinear_optics" TargetMode="External"/><Relationship Id="rId1" Type="http://schemas.openxmlformats.org/officeDocument/2006/relationships/slideLayout" Target="../slideLayouts/slideLayout2.xml"/><Relationship Id="rId6" Type="http://schemas.openxmlformats.org/officeDocument/2006/relationships/hyperlink" Target="https://en.wikipedia.org/wiki/Coherence_(physics)" TargetMode="External"/><Relationship Id="rId11" Type="http://schemas.openxmlformats.org/officeDocument/2006/relationships/hyperlink" Target="https://en.wikipedia.org/wiki/Optical_filter" TargetMode="External"/><Relationship Id="rId5" Type="http://schemas.openxmlformats.org/officeDocument/2006/relationships/hyperlink" Target="https://en.wikipedia.org/wiki/Wavelength" TargetMode="External"/><Relationship Id="rId10" Type="http://schemas.openxmlformats.org/officeDocument/2006/relationships/hyperlink" Target="https://en.wikipedia.org/wiki/Second-harmonic_imaging_microscopy" TargetMode="External"/><Relationship Id="rId4" Type="http://schemas.openxmlformats.org/officeDocument/2006/relationships/hyperlink" Target="https://en.wikipedia.org/wiki/Frequency" TargetMode="External"/><Relationship Id="rId9" Type="http://schemas.openxmlformats.org/officeDocument/2006/relationships/hyperlink" Target="https://en.wikipedia.org/wiki/Phase_matching"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tif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 name="Rectangle 2">
            <a:extLst>
              <a:ext uri="{FF2B5EF4-FFF2-40B4-BE49-F238E27FC236}">
                <a16:creationId xmlns:a16="http://schemas.microsoft.com/office/drawing/2014/main" id="{DDB64113-CA68-9546-B4F3-442A134B29F7}"/>
              </a:ext>
            </a:extLst>
          </p:cNvPr>
          <p:cNvSpPr>
            <a:spLocks noGrp="1" noChangeArrowheads="1"/>
          </p:cNvSpPr>
          <p:nvPr>
            <p:ph type="ctrTitle"/>
          </p:nvPr>
        </p:nvSpPr>
        <p:spPr>
          <a:xfrm>
            <a:off x="1611312" y="220662"/>
            <a:ext cx="9275763" cy="2293938"/>
          </a:xfrm>
          <a:noFill/>
        </p:spPr>
        <p:txBody>
          <a:bodyPr>
            <a:normAutofit fontScale="90000"/>
          </a:bodyPr>
          <a:lstStyle/>
          <a:p>
            <a:r>
              <a:rPr lang="en-US" altLang="en-US" sz="4000" dirty="0">
                <a:ea typeface="ＭＳ Ｐゴシック" panose="020B0600070205080204" pitchFamily="34" charset="-128"/>
              </a:rPr>
              <a:t>Alternative technologies to fluorescence and confocal systems</a:t>
            </a:r>
            <a:br>
              <a:rPr lang="en-US" altLang="en-US" sz="4000" dirty="0">
                <a:ea typeface="ＭＳ Ｐゴシック" panose="020B0600070205080204" pitchFamily="34" charset="-128"/>
              </a:rPr>
            </a:br>
            <a:r>
              <a:rPr lang="en-US" altLang="en-US" sz="4000" dirty="0">
                <a:ea typeface="ＭＳ Ｐゴシック" panose="020B0600070205080204" pitchFamily="34" charset="-128"/>
              </a:rPr>
              <a:t>(Slide-set from Dr. Bartek Rajwa)</a:t>
            </a:r>
            <a:br>
              <a:rPr lang="en-US" altLang="en-US" sz="4000" dirty="0">
                <a:ea typeface="ＭＳ Ｐゴシック" panose="020B0600070205080204" pitchFamily="34" charset="-128"/>
              </a:rPr>
            </a:br>
            <a:r>
              <a:rPr lang="en-US" altLang="en-US" sz="1600" dirty="0">
                <a:ea typeface="ＭＳ Ｐゴシック" panose="020B0600070205080204" pitchFamily="34" charset="-128"/>
              </a:rPr>
              <a:t>BMS 524 - “Introduction to Confocal Microscopy and Image Analysis”</a:t>
            </a:r>
            <a:br>
              <a:rPr lang="en-US" altLang="en-US" sz="1600" dirty="0">
                <a:ea typeface="ＭＳ Ｐゴシック" panose="020B0600070205080204" pitchFamily="34" charset="-128"/>
              </a:rPr>
            </a:br>
            <a:br>
              <a:rPr lang="en-US" altLang="en-US" sz="1600" dirty="0">
                <a:ea typeface="ＭＳ Ｐゴシック" panose="020B0600070205080204" pitchFamily="34" charset="-128"/>
              </a:rPr>
            </a:br>
            <a:r>
              <a:rPr lang="en-US" altLang="en-US" sz="1200" dirty="0">
                <a:ea typeface="ＭＳ Ｐゴシック" panose="020B0600070205080204" pitchFamily="34" charset="-128"/>
              </a:rPr>
              <a:t>1 Credit course offered by Purdue University Department of Basic Medical Sciences, College of Veterinary Medicine</a:t>
            </a:r>
            <a:endParaRPr lang="en-US" altLang="en-US" sz="1600" dirty="0">
              <a:ea typeface="ＭＳ Ｐゴシック" panose="020B0600070205080204" pitchFamily="34" charset="-128"/>
            </a:endParaRPr>
          </a:p>
        </p:txBody>
      </p:sp>
      <p:sp>
        <p:nvSpPr>
          <p:cNvPr id="4098" name="Text Box 4">
            <a:extLst>
              <a:ext uri="{FF2B5EF4-FFF2-40B4-BE49-F238E27FC236}">
                <a16:creationId xmlns:a16="http://schemas.microsoft.com/office/drawing/2014/main" id="{70FF200F-4DD4-F546-B382-8145EBE7B550}"/>
              </a:ext>
            </a:extLst>
          </p:cNvPr>
          <p:cNvSpPr txBox="1">
            <a:spLocks noChangeArrowheads="1"/>
          </p:cNvSpPr>
          <p:nvPr/>
        </p:nvSpPr>
        <p:spPr bwMode="auto">
          <a:xfrm>
            <a:off x="1752600" y="2590800"/>
            <a:ext cx="8655050"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a:spcBef>
                <a:spcPct val="0"/>
              </a:spcBef>
              <a:buSzTx/>
              <a:buFontTx/>
              <a:buNone/>
            </a:pPr>
            <a:r>
              <a:rPr lang="en-US" altLang="en-US" sz="2000"/>
              <a:t>J. Paul Robinson, Ph.D.</a:t>
            </a:r>
            <a:r>
              <a:rPr lang="en-US" altLang="en-US" sz="2000">
                <a:solidFill>
                  <a:schemeClr val="tx2"/>
                </a:solidFill>
              </a:rPr>
              <a:t> </a:t>
            </a:r>
          </a:p>
          <a:p>
            <a:pPr algn="ctr">
              <a:spcBef>
                <a:spcPct val="0"/>
              </a:spcBef>
              <a:buSzTx/>
              <a:buFontTx/>
              <a:buNone/>
            </a:pPr>
            <a:r>
              <a:rPr lang="en-US" altLang="en-US" sz="2000">
                <a:solidFill>
                  <a:schemeClr val="tx2"/>
                </a:solidFill>
              </a:rPr>
              <a:t>SVM Professor of Cytomics</a:t>
            </a:r>
          </a:p>
          <a:p>
            <a:pPr algn="ctr">
              <a:spcBef>
                <a:spcPct val="0"/>
              </a:spcBef>
              <a:buSzTx/>
              <a:buFontTx/>
              <a:buNone/>
            </a:pPr>
            <a:r>
              <a:rPr lang="en-US" altLang="en-US" sz="2000">
                <a:solidFill>
                  <a:schemeClr val="tx2"/>
                </a:solidFill>
              </a:rPr>
              <a:t>Professor of Biomedical Engineering</a:t>
            </a:r>
          </a:p>
          <a:p>
            <a:pPr algn="ctr">
              <a:spcBef>
                <a:spcPct val="0"/>
              </a:spcBef>
              <a:buSzTx/>
              <a:buFontTx/>
              <a:buNone/>
            </a:pPr>
            <a:r>
              <a:rPr lang="en-US" altLang="en-US" sz="2000">
                <a:solidFill>
                  <a:schemeClr val="tx2"/>
                </a:solidFill>
              </a:rPr>
              <a:t>Director, Purdue University Cytometry Laboratories</a:t>
            </a:r>
            <a:endParaRPr lang="en-US" altLang="en-US" sz="2000" b="1">
              <a:solidFill>
                <a:schemeClr val="tx2"/>
              </a:solidFill>
            </a:endParaRPr>
          </a:p>
          <a:p>
            <a:pPr algn="ctr">
              <a:spcBef>
                <a:spcPct val="0"/>
              </a:spcBef>
              <a:buSzTx/>
              <a:buFontTx/>
              <a:buNone/>
            </a:pPr>
            <a:r>
              <a:rPr lang="en-US" altLang="en-US" sz="2800" b="1">
                <a:solidFill>
                  <a:srgbClr val="0033CC"/>
                </a:solidFill>
                <a:hlinkClick r:id="rId3"/>
              </a:rPr>
              <a:t>www.cyto.purdue.edu</a:t>
            </a:r>
            <a:endParaRPr lang="en-US" altLang="en-US" sz="2800" b="1">
              <a:solidFill>
                <a:srgbClr val="0033CC"/>
              </a:solidFill>
            </a:endParaRPr>
          </a:p>
          <a:p>
            <a:pPr algn="ctr">
              <a:spcBef>
                <a:spcPct val="0"/>
              </a:spcBef>
              <a:buSzTx/>
              <a:buFontTx/>
              <a:buNone/>
            </a:pPr>
            <a:endParaRPr lang="en-US" altLang="en-US" sz="2000" b="1">
              <a:solidFill>
                <a:srgbClr val="0033CC"/>
              </a:solidFill>
            </a:endParaRPr>
          </a:p>
          <a:p>
            <a:pPr algn="ctr">
              <a:spcBef>
                <a:spcPct val="0"/>
              </a:spcBef>
              <a:buSzTx/>
              <a:buFontTx/>
              <a:buNone/>
            </a:pPr>
            <a:r>
              <a:rPr lang="en-US" altLang="en-US" sz="1200" b="1">
                <a:solidFill>
                  <a:schemeClr val="tx2"/>
                </a:solidFill>
              </a:rPr>
              <a:t>These slides are intended for use in a lecture series. Copies of the graphics are distributed and students encouraged to take their notes on these graphics. The intent is to have the student NOT try to reproduce the figures, but to LISTEN and UNDERSTAND the material. All material copyright J. Paul Robinson unless otherwise stated, however, the material may be freely used for lectures, tutorials and workshops. It may not be used for any commercial purpose and may not be uploaded to CourseHero.</a:t>
            </a:r>
          </a:p>
          <a:p>
            <a:pPr algn="ctr">
              <a:spcBef>
                <a:spcPct val="0"/>
              </a:spcBef>
              <a:buSzTx/>
              <a:buFontTx/>
              <a:buNone/>
            </a:pPr>
            <a:endParaRPr lang="en-US" altLang="en-US" sz="1200" b="1">
              <a:solidFill>
                <a:schemeClr val="tx2"/>
              </a:solidFill>
            </a:endParaRPr>
          </a:p>
          <a:p>
            <a:pPr algn="ctr">
              <a:spcBef>
                <a:spcPct val="0"/>
              </a:spcBef>
              <a:buSzTx/>
              <a:buFontTx/>
              <a:buNone/>
            </a:pPr>
            <a:r>
              <a:rPr lang="en-US" altLang="en-US" sz="1400">
                <a:solidFill>
                  <a:schemeClr val="tx2"/>
                </a:solidFill>
              </a:rPr>
              <a:t>The text for this course is Pawley “</a:t>
            </a:r>
            <a:r>
              <a:rPr lang="en-US" altLang="ja-JP" sz="1400">
                <a:solidFill>
                  <a:schemeClr val="hlink"/>
                </a:solidFill>
              </a:rPr>
              <a:t>Introduction to Confocal Microscopy</a:t>
            </a:r>
            <a:r>
              <a:rPr lang="en-US" altLang="en-US" sz="1400">
                <a:solidFill>
                  <a:schemeClr val="tx2"/>
                </a:solidFill>
              </a:rPr>
              <a:t>”</a:t>
            </a:r>
            <a:r>
              <a:rPr lang="en-US" altLang="ja-JP" sz="1400">
                <a:solidFill>
                  <a:schemeClr val="tx2"/>
                </a:solidFill>
              </a:rPr>
              <a:t>, Plenum Press, 2nd Ed.   A number of the ideas and figures in these lecture notes are taken from this text.</a:t>
            </a:r>
            <a:endParaRPr lang="en-US" altLang="en-US" sz="2000"/>
          </a:p>
        </p:txBody>
      </p:sp>
      <p:pic>
        <p:nvPicPr>
          <p:cNvPr id="4099" name="Picture 5" descr="paul">
            <a:extLst>
              <a:ext uri="{FF2B5EF4-FFF2-40B4-BE49-F238E27FC236}">
                <a16:creationId xmlns:a16="http://schemas.microsoft.com/office/drawing/2014/main" id="{17AE4688-88D8-954F-A6E9-2CDC96A5508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43989" y="2695575"/>
            <a:ext cx="1139825" cy="156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0" name="TextBox 1">
            <a:extLst>
              <a:ext uri="{FF2B5EF4-FFF2-40B4-BE49-F238E27FC236}">
                <a16:creationId xmlns:a16="http://schemas.microsoft.com/office/drawing/2014/main" id="{A093B3E3-A43A-D147-942D-6647055BDE73}"/>
              </a:ext>
            </a:extLst>
          </p:cNvPr>
          <p:cNvSpPr txBox="1">
            <a:spLocks noChangeArrowheads="1"/>
          </p:cNvSpPr>
          <p:nvPr/>
        </p:nvSpPr>
        <p:spPr bwMode="auto">
          <a:xfrm>
            <a:off x="3674367" y="6245423"/>
            <a:ext cx="481965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Times New Roman" panose="02020603050405020304" pitchFamily="18" charset="0"/>
                <a:ea typeface="ＭＳ Ｐゴシック" panose="020B0600070205080204" pitchFamily="34" charset="-128"/>
              </a:defRPr>
            </a:lvl1pPr>
            <a:lvl2pPr marL="742950" indent="-285750">
              <a:defRPr sz="2400" i="1">
                <a:solidFill>
                  <a:schemeClr val="tx1"/>
                </a:solidFill>
                <a:latin typeface="Times New Roman" panose="02020603050405020304" pitchFamily="18" charset="0"/>
                <a:ea typeface="ＭＳ Ｐゴシック" panose="020B0600070205080204" pitchFamily="34" charset="-128"/>
              </a:defRPr>
            </a:lvl2pPr>
            <a:lvl3pPr marL="1143000" indent="-228600">
              <a:defRPr sz="2400" i="1">
                <a:solidFill>
                  <a:schemeClr val="tx1"/>
                </a:solidFill>
                <a:latin typeface="Times New Roman" panose="02020603050405020304" pitchFamily="18" charset="0"/>
                <a:ea typeface="ＭＳ Ｐゴシック" panose="020B0600070205080204" pitchFamily="34" charset="-128"/>
              </a:defRPr>
            </a:lvl3pPr>
            <a:lvl4pPr marL="1600200" indent="-228600">
              <a:defRPr sz="2400" i="1">
                <a:solidFill>
                  <a:schemeClr val="tx1"/>
                </a:solidFill>
                <a:latin typeface="Times New Roman" panose="02020603050405020304" pitchFamily="18" charset="0"/>
                <a:ea typeface="ＭＳ Ｐゴシック" panose="020B0600070205080204" pitchFamily="34" charset="-128"/>
              </a:defRPr>
            </a:lvl4pPr>
            <a:lvl5pPr marL="2057400" indent="-228600">
              <a:defRPr sz="2400" i="1">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i="1">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i="1">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i="1">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i="1">
                <a:solidFill>
                  <a:schemeClr val="tx1"/>
                </a:solidFill>
                <a:latin typeface="Times New Roman" panose="02020603050405020304" pitchFamily="18" charset="0"/>
                <a:ea typeface="ＭＳ Ｐゴシック" panose="020B0600070205080204" pitchFamily="34" charset="-128"/>
              </a:defRPr>
            </a:lvl9pPr>
          </a:lstStyle>
          <a:p>
            <a:r>
              <a:rPr lang="en-US" altLang="en-US" sz="1400" dirty="0"/>
              <a:t>Updated March 2020 – Material developed by Dr. Bartek Rajwa</a:t>
            </a:r>
          </a:p>
        </p:txBody>
      </p:sp>
    </p:spTree>
    <p:extLst>
      <p:ext uri="{BB962C8B-B14F-4D97-AF65-F5344CB8AC3E}">
        <p14:creationId xmlns:p14="http://schemas.microsoft.com/office/powerpoint/2010/main" val="2044209951"/>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desktop computer sitting on top of a desk&#10;&#10;Description automatically generated">
            <a:extLst>
              <a:ext uri="{FF2B5EF4-FFF2-40B4-BE49-F238E27FC236}">
                <a16:creationId xmlns:a16="http://schemas.microsoft.com/office/drawing/2014/main" id="{4E50F9F9-AEBC-6F4E-B941-C4905707B6EB}"/>
              </a:ext>
            </a:extLst>
          </p:cNvPr>
          <p:cNvPicPr>
            <a:picLocks noGrp="1" noChangeAspect="1"/>
          </p:cNvPicPr>
          <p:nvPr>
            <p:ph idx="1"/>
          </p:nvPr>
        </p:nvPicPr>
        <p:blipFill>
          <a:blip r:embed="rId2"/>
          <a:stretch>
            <a:fillRect/>
          </a:stretch>
        </p:blipFill>
        <p:spPr>
          <a:xfrm>
            <a:off x="1474754" y="685800"/>
            <a:ext cx="10012397" cy="6172200"/>
          </a:xfrm>
        </p:spPr>
      </p:pic>
      <p:sp>
        <p:nvSpPr>
          <p:cNvPr id="2" name="Title 1">
            <a:extLst>
              <a:ext uri="{FF2B5EF4-FFF2-40B4-BE49-F238E27FC236}">
                <a16:creationId xmlns:a16="http://schemas.microsoft.com/office/drawing/2014/main" id="{AEA96404-E7E1-9B4F-853E-2455C93C652A}"/>
              </a:ext>
            </a:extLst>
          </p:cNvPr>
          <p:cNvSpPr>
            <a:spLocks noGrp="1"/>
          </p:cNvSpPr>
          <p:nvPr>
            <p:ph type="title"/>
          </p:nvPr>
        </p:nvSpPr>
        <p:spPr>
          <a:xfrm>
            <a:off x="209550" y="107950"/>
            <a:ext cx="10515600" cy="777875"/>
          </a:xfrm>
        </p:spPr>
        <p:txBody>
          <a:bodyPr/>
          <a:lstStyle/>
          <a:p>
            <a:r>
              <a:rPr lang="en-US" b="1" dirty="0"/>
              <a:t>Our 2-Photon Radiance 2100MP</a:t>
            </a:r>
          </a:p>
        </p:txBody>
      </p:sp>
    </p:spTree>
    <p:extLst>
      <p:ext uri="{BB962C8B-B14F-4D97-AF65-F5344CB8AC3E}">
        <p14:creationId xmlns:p14="http://schemas.microsoft.com/office/powerpoint/2010/main" val="25549047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57522A-D47C-164B-8A9E-3E136C6D3700}"/>
              </a:ext>
            </a:extLst>
          </p:cNvPr>
          <p:cNvSpPr>
            <a:spLocks noGrp="1"/>
          </p:cNvSpPr>
          <p:nvPr>
            <p:ph type="title"/>
          </p:nvPr>
        </p:nvSpPr>
        <p:spPr>
          <a:xfrm>
            <a:off x="466725" y="236538"/>
            <a:ext cx="10515600" cy="549275"/>
          </a:xfrm>
        </p:spPr>
        <p:txBody>
          <a:bodyPr>
            <a:normAutofit fontScale="90000"/>
          </a:bodyPr>
          <a:lstStyle/>
          <a:p>
            <a:r>
              <a:rPr lang="en-US" b="1" dirty="0"/>
              <a:t>Wide field, confocal and 2-photon</a:t>
            </a:r>
          </a:p>
        </p:txBody>
      </p:sp>
      <p:pic>
        <p:nvPicPr>
          <p:cNvPr id="5" name="Content Placeholder 4" descr="A close up of a map&#10;&#10;Description automatically generated">
            <a:extLst>
              <a:ext uri="{FF2B5EF4-FFF2-40B4-BE49-F238E27FC236}">
                <a16:creationId xmlns:a16="http://schemas.microsoft.com/office/drawing/2014/main" id="{3CA1B13B-6E6F-2340-AF29-B96413A34A6C}"/>
              </a:ext>
            </a:extLst>
          </p:cNvPr>
          <p:cNvPicPr>
            <a:picLocks noGrp="1" noChangeAspect="1"/>
          </p:cNvPicPr>
          <p:nvPr>
            <p:ph idx="1"/>
          </p:nvPr>
        </p:nvPicPr>
        <p:blipFill>
          <a:blip r:embed="rId2"/>
          <a:stretch>
            <a:fillRect/>
          </a:stretch>
        </p:blipFill>
        <p:spPr>
          <a:xfrm>
            <a:off x="2728913" y="1067608"/>
            <a:ext cx="8908833" cy="5744355"/>
          </a:xfrm>
        </p:spPr>
      </p:pic>
    </p:spTree>
    <p:extLst>
      <p:ext uri="{BB962C8B-B14F-4D97-AF65-F5344CB8AC3E}">
        <p14:creationId xmlns:p14="http://schemas.microsoft.com/office/powerpoint/2010/main" val="15667021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6388A-D7AD-C440-BB84-9002ED35F93D}"/>
              </a:ext>
            </a:extLst>
          </p:cNvPr>
          <p:cNvSpPr>
            <a:spLocks noGrp="1"/>
          </p:cNvSpPr>
          <p:nvPr>
            <p:ph type="title"/>
          </p:nvPr>
        </p:nvSpPr>
        <p:spPr>
          <a:xfrm>
            <a:off x="552450" y="236538"/>
            <a:ext cx="10515600" cy="577850"/>
          </a:xfrm>
        </p:spPr>
        <p:txBody>
          <a:bodyPr>
            <a:normAutofit fontScale="90000"/>
          </a:bodyPr>
          <a:lstStyle/>
          <a:p>
            <a:r>
              <a:rPr lang="en-US" b="1" dirty="0"/>
              <a:t>Probability of 2-photon excitation</a:t>
            </a:r>
          </a:p>
        </p:txBody>
      </p:sp>
      <p:pic>
        <p:nvPicPr>
          <p:cNvPr id="5" name="Content Placeholder 4" descr="A screenshot of a cell phone&#10;&#10;Description automatically generated">
            <a:extLst>
              <a:ext uri="{FF2B5EF4-FFF2-40B4-BE49-F238E27FC236}">
                <a16:creationId xmlns:a16="http://schemas.microsoft.com/office/drawing/2014/main" id="{69A896AE-9D82-194A-99FA-D0B1A716ED47}"/>
              </a:ext>
            </a:extLst>
          </p:cNvPr>
          <p:cNvPicPr>
            <a:picLocks noGrp="1" noChangeAspect="1"/>
          </p:cNvPicPr>
          <p:nvPr>
            <p:ph idx="1"/>
          </p:nvPr>
        </p:nvPicPr>
        <p:blipFill>
          <a:blip r:embed="rId2"/>
          <a:stretch>
            <a:fillRect/>
          </a:stretch>
        </p:blipFill>
        <p:spPr>
          <a:xfrm>
            <a:off x="575129" y="814389"/>
            <a:ext cx="10907691" cy="5807074"/>
          </a:xfrm>
        </p:spPr>
      </p:pic>
    </p:spTree>
    <p:extLst>
      <p:ext uri="{BB962C8B-B14F-4D97-AF65-F5344CB8AC3E}">
        <p14:creationId xmlns:p14="http://schemas.microsoft.com/office/powerpoint/2010/main" val="32669021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26750A-2CCD-2346-A5C7-5D8F2A2B1EE7}"/>
              </a:ext>
            </a:extLst>
          </p:cNvPr>
          <p:cNvSpPr>
            <a:spLocks noGrp="1"/>
          </p:cNvSpPr>
          <p:nvPr>
            <p:ph type="title"/>
          </p:nvPr>
        </p:nvSpPr>
        <p:spPr>
          <a:xfrm>
            <a:off x="280988" y="160337"/>
            <a:ext cx="10515600" cy="520700"/>
          </a:xfrm>
        </p:spPr>
        <p:txBody>
          <a:bodyPr>
            <a:normAutofit fontScale="90000"/>
          </a:bodyPr>
          <a:lstStyle/>
          <a:p>
            <a:r>
              <a:rPr lang="en-US" b="1" dirty="0"/>
              <a:t>Resolution of 2-photon systems</a:t>
            </a:r>
          </a:p>
        </p:txBody>
      </p:sp>
      <p:pic>
        <p:nvPicPr>
          <p:cNvPr id="5" name="Content Placeholder 4" descr="A screenshot of a cell phone&#10;&#10;Description automatically generated">
            <a:extLst>
              <a:ext uri="{FF2B5EF4-FFF2-40B4-BE49-F238E27FC236}">
                <a16:creationId xmlns:a16="http://schemas.microsoft.com/office/drawing/2014/main" id="{2FBE7CA8-7255-9346-9AFE-F542C5DAF599}"/>
              </a:ext>
            </a:extLst>
          </p:cNvPr>
          <p:cNvPicPr>
            <a:picLocks noGrp="1" noChangeAspect="1"/>
          </p:cNvPicPr>
          <p:nvPr>
            <p:ph idx="1"/>
          </p:nvPr>
        </p:nvPicPr>
        <p:blipFill>
          <a:blip r:embed="rId2"/>
          <a:stretch>
            <a:fillRect/>
          </a:stretch>
        </p:blipFill>
        <p:spPr>
          <a:xfrm>
            <a:off x="1228725" y="733767"/>
            <a:ext cx="10073949" cy="5857534"/>
          </a:xfrm>
        </p:spPr>
      </p:pic>
    </p:spTree>
    <p:extLst>
      <p:ext uri="{BB962C8B-B14F-4D97-AF65-F5344CB8AC3E}">
        <p14:creationId xmlns:p14="http://schemas.microsoft.com/office/powerpoint/2010/main" val="8555727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F09C01-773B-6345-948C-99BF643A995D}"/>
              </a:ext>
            </a:extLst>
          </p:cNvPr>
          <p:cNvSpPr>
            <a:spLocks noGrp="1"/>
          </p:cNvSpPr>
          <p:nvPr>
            <p:ph type="title"/>
          </p:nvPr>
        </p:nvSpPr>
        <p:spPr>
          <a:xfrm>
            <a:off x="366713" y="265113"/>
            <a:ext cx="10515600" cy="577850"/>
          </a:xfrm>
        </p:spPr>
        <p:txBody>
          <a:bodyPr>
            <a:normAutofit fontScale="90000"/>
          </a:bodyPr>
          <a:lstStyle/>
          <a:p>
            <a:r>
              <a:rPr lang="en-US" dirty="0"/>
              <a:t>Practical Resolution</a:t>
            </a:r>
          </a:p>
        </p:txBody>
      </p:sp>
      <p:pic>
        <p:nvPicPr>
          <p:cNvPr id="5" name="Content Placeholder 4" descr="A screenshot of a cell phone&#10;&#10;Description automatically generated">
            <a:extLst>
              <a:ext uri="{FF2B5EF4-FFF2-40B4-BE49-F238E27FC236}">
                <a16:creationId xmlns:a16="http://schemas.microsoft.com/office/drawing/2014/main" id="{314B1F4F-D2C7-FB45-9E55-3F5FD556D1D8}"/>
              </a:ext>
            </a:extLst>
          </p:cNvPr>
          <p:cNvPicPr>
            <a:picLocks noGrp="1" noChangeAspect="1"/>
          </p:cNvPicPr>
          <p:nvPr>
            <p:ph idx="1"/>
          </p:nvPr>
        </p:nvPicPr>
        <p:blipFill>
          <a:blip r:embed="rId2"/>
          <a:stretch>
            <a:fillRect/>
          </a:stretch>
        </p:blipFill>
        <p:spPr>
          <a:xfrm>
            <a:off x="1140351" y="844258"/>
            <a:ext cx="9618137" cy="5748629"/>
          </a:xfrm>
        </p:spPr>
      </p:pic>
    </p:spTree>
    <p:extLst>
      <p:ext uri="{BB962C8B-B14F-4D97-AF65-F5344CB8AC3E}">
        <p14:creationId xmlns:p14="http://schemas.microsoft.com/office/powerpoint/2010/main" val="20084699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close up of a white wall&#10;&#10;Description automatically generated">
            <a:extLst>
              <a:ext uri="{FF2B5EF4-FFF2-40B4-BE49-F238E27FC236}">
                <a16:creationId xmlns:a16="http://schemas.microsoft.com/office/drawing/2014/main" id="{AFA2B53E-DFE3-C84B-9B7B-6DCB5DBEE336}"/>
              </a:ext>
            </a:extLst>
          </p:cNvPr>
          <p:cNvPicPr>
            <a:picLocks noGrp="1" noChangeAspect="1"/>
          </p:cNvPicPr>
          <p:nvPr>
            <p:ph idx="1"/>
          </p:nvPr>
        </p:nvPicPr>
        <p:blipFill>
          <a:blip r:embed="rId2"/>
          <a:stretch>
            <a:fillRect/>
          </a:stretch>
        </p:blipFill>
        <p:spPr>
          <a:xfrm>
            <a:off x="0" y="128557"/>
            <a:ext cx="4291585" cy="6598474"/>
          </a:xfrm>
        </p:spPr>
      </p:pic>
      <p:pic>
        <p:nvPicPr>
          <p:cNvPr id="7" name="Picture 6" descr="A close up of a newspaper&#10;&#10;Description automatically generated">
            <a:extLst>
              <a:ext uri="{FF2B5EF4-FFF2-40B4-BE49-F238E27FC236}">
                <a16:creationId xmlns:a16="http://schemas.microsoft.com/office/drawing/2014/main" id="{1D74CAD1-904D-6641-BFF0-B3BECA1CAA04}"/>
              </a:ext>
            </a:extLst>
          </p:cNvPr>
          <p:cNvPicPr>
            <a:picLocks noChangeAspect="1"/>
          </p:cNvPicPr>
          <p:nvPr/>
        </p:nvPicPr>
        <p:blipFill>
          <a:blip r:embed="rId3"/>
          <a:stretch>
            <a:fillRect/>
          </a:stretch>
        </p:blipFill>
        <p:spPr>
          <a:xfrm>
            <a:off x="5129785" y="1113631"/>
            <a:ext cx="5562600" cy="5613400"/>
          </a:xfrm>
          <a:prstGeom prst="rect">
            <a:avLst/>
          </a:prstGeom>
        </p:spPr>
      </p:pic>
      <p:sp>
        <p:nvSpPr>
          <p:cNvPr id="2" name="Title 1">
            <a:extLst>
              <a:ext uri="{FF2B5EF4-FFF2-40B4-BE49-F238E27FC236}">
                <a16:creationId xmlns:a16="http://schemas.microsoft.com/office/drawing/2014/main" id="{82530F03-D7BF-644E-93B5-F7A82A63C278}"/>
              </a:ext>
            </a:extLst>
          </p:cNvPr>
          <p:cNvSpPr>
            <a:spLocks noGrp="1"/>
          </p:cNvSpPr>
          <p:nvPr>
            <p:ph type="title"/>
          </p:nvPr>
        </p:nvSpPr>
        <p:spPr>
          <a:xfrm>
            <a:off x="5052442" y="128558"/>
            <a:ext cx="5695950" cy="985074"/>
          </a:xfrm>
        </p:spPr>
        <p:txBody>
          <a:bodyPr/>
          <a:lstStyle/>
          <a:p>
            <a:r>
              <a:rPr lang="en-US" b="1" dirty="0"/>
              <a:t>Penetration depth</a:t>
            </a:r>
          </a:p>
        </p:txBody>
      </p:sp>
    </p:spTree>
    <p:extLst>
      <p:ext uri="{BB962C8B-B14F-4D97-AF65-F5344CB8AC3E}">
        <p14:creationId xmlns:p14="http://schemas.microsoft.com/office/powerpoint/2010/main" val="21406591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D8EA1D-2572-764E-A377-6CD62B4079B0}"/>
              </a:ext>
            </a:extLst>
          </p:cNvPr>
          <p:cNvSpPr>
            <a:spLocks noGrp="1"/>
          </p:cNvSpPr>
          <p:nvPr>
            <p:ph type="title"/>
          </p:nvPr>
        </p:nvSpPr>
        <p:spPr>
          <a:xfrm>
            <a:off x="695325" y="187325"/>
            <a:ext cx="10515600" cy="792163"/>
          </a:xfrm>
        </p:spPr>
        <p:txBody>
          <a:bodyPr/>
          <a:lstStyle/>
          <a:p>
            <a:r>
              <a:rPr lang="en-US" b="1" dirty="0"/>
              <a:t>Multiphoton microscopes need pulsed lasers</a:t>
            </a:r>
          </a:p>
        </p:txBody>
      </p:sp>
      <p:pic>
        <p:nvPicPr>
          <p:cNvPr id="5" name="Content Placeholder 4" descr="A screenshot of text&#10;&#10;Description automatically generated">
            <a:extLst>
              <a:ext uri="{FF2B5EF4-FFF2-40B4-BE49-F238E27FC236}">
                <a16:creationId xmlns:a16="http://schemas.microsoft.com/office/drawing/2014/main" id="{FBC23353-7FF2-0D42-BBB5-33DC095868F4}"/>
              </a:ext>
            </a:extLst>
          </p:cNvPr>
          <p:cNvPicPr>
            <a:picLocks noGrp="1" noChangeAspect="1"/>
          </p:cNvPicPr>
          <p:nvPr>
            <p:ph idx="1"/>
          </p:nvPr>
        </p:nvPicPr>
        <p:blipFill>
          <a:blip r:embed="rId2"/>
          <a:stretch>
            <a:fillRect/>
          </a:stretch>
        </p:blipFill>
        <p:spPr>
          <a:xfrm>
            <a:off x="534987" y="1381125"/>
            <a:ext cx="8447979" cy="5289550"/>
          </a:xfrm>
        </p:spPr>
      </p:pic>
      <p:pic>
        <p:nvPicPr>
          <p:cNvPr id="7" name="Picture 6">
            <a:extLst>
              <a:ext uri="{FF2B5EF4-FFF2-40B4-BE49-F238E27FC236}">
                <a16:creationId xmlns:a16="http://schemas.microsoft.com/office/drawing/2014/main" id="{9C00F137-817A-CC47-867A-ED88948EDFEE}"/>
              </a:ext>
            </a:extLst>
          </p:cNvPr>
          <p:cNvPicPr>
            <a:picLocks noChangeAspect="1"/>
          </p:cNvPicPr>
          <p:nvPr/>
        </p:nvPicPr>
        <p:blipFill>
          <a:blip r:embed="rId3"/>
          <a:stretch>
            <a:fillRect/>
          </a:stretch>
        </p:blipFill>
        <p:spPr>
          <a:xfrm>
            <a:off x="8850313" y="6492875"/>
            <a:ext cx="2806700" cy="177800"/>
          </a:xfrm>
          <a:prstGeom prst="rect">
            <a:avLst/>
          </a:prstGeom>
        </p:spPr>
      </p:pic>
    </p:spTree>
    <p:extLst>
      <p:ext uri="{BB962C8B-B14F-4D97-AF65-F5344CB8AC3E}">
        <p14:creationId xmlns:p14="http://schemas.microsoft.com/office/powerpoint/2010/main" val="138154961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4BB5DC-2C46-8C49-8102-EB0A368354B6}"/>
              </a:ext>
            </a:extLst>
          </p:cNvPr>
          <p:cNvSpPr>
            <a:spLocks noGrp="1"/>
          </p:cNvSpPr>
          <p:nvPr>
            <p:ph type="title"/>
          </p:nvPr>
        </p:nvSpPr>
        <p:spPr>
          <a:xfrm>
            <a:off x="466725" y="109537"/>
            <a:ext cx="3433763" cy="1325563"/>
          </a:xfrm>
        </p:spPr>
        <p:txBody>
          <a:bodyPr/>
          <a:lstStyle/>
          <a:p>
            <a:r>
              <a:rPr lang="en-US" b="1" dirty="0"/>
              <a:t>Lasers</a:t>
            </a:r>
          </a:p>
        </p:txBody>
      </p:sp>
      <p:pic>
        <p:nvPicPr>
          <p:cNvPr id="5" name="Content Placeholder 4" descr="A screenshot of a cell phone&#10;&#10;Description automatically generated">
            <a:extLst>
              <a:ext uri="{FF2B5EF4-FFF2-40B4-BE49-F238E27FC236}">
                <a16:creationId xmlns:a16="http://schemas.microsoft.com/office/drawing/2014/main" id="{17801345-04CD-7E4B-A325-A1314A8C80FB}"/>
              </a:ext>
            </a:extLst>
          </p:cNvPr>
          <p:cNvPicPr>
            <a:picLocks noGrp="1" noChangeAspect="1"/>
          </p:cNvPicPr>
          <p:nvPr>
            <p:ph idx="1"/>
          </p:nvPr>
        </p:nvPicPr>
        <p:blipFill>
          <a:blip r:embed="rId2"/>
          <a:stretch>
            <a:fillRect/>
          </a:stretch>
        </p:blipFill>
        <p:spPr>
          <a:xfrm>
            <a:off x="2631264" y="573569"/>
            <a:ext cx="7684312" cy="6174894"/>
          </a:xfrm>
        </p:spPr>
      </p:pic>
    </p:spTree>
    <p:extLst>
      <p:ext uri="{BB962C8B-B14F-4D97-AF65-F5344CB8AC3E}">
        <p14:creationId xmlns:p14="http://schemas.microsoft.com/office/powerpoint/2010/main" val="18667284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B5D171-6C17-6C45-8C29-1C2C77025F49}"/>
              </a:ext>
            </a:extLst>
          </p:cNvPr>
          <p:cNvSpPr>
            <a:spLocks noGrp="1"/>
          </p:cNvSpPr>
          <p:nvPr>
            <p:ph type="title"/>
          </p:nvPr>
        </p:nvSpPr>
        <p:spPr>
          <a:xfrm>
            <a:off x="366713" y="1"/>
            <a:ext cx="10515600" cy="985838"/>
          </a:xfrm>
        </p:spPr>
        <p:txBody>
          <a:bodyPr/>
          <a:lstStyle/>
          <a:p>
            <a:r>
              <a:rPr lang="en-US" b="1" dirty="0"/>
              <a:t>Advantages of 2-P microscopy</a:t>
            </a:r>
          </a:p>
        </p:txBody>
      </p:sp>
      <p:pic>
        <p:nvPicPr>
          <p:cNvPr id="5" name="Content Placeholder 4" descr="A screenshot of a cell phone&#10;&#10;Description automatically generated">
            <a:extLst>
              <a:ext uri="{FF2B5EF4-FFF2-40B4-BE49-F238E27FC236}">
                <a16:creationId xmlns:a16="http://schemas.microsoft.com/office/drawing/2014/main" id="{874C7502-D6CD-FD47-84DC-1FEA55A266BB}"/>
              </a:ext>
            </a:extLst>
          </p:cNvPr>
          <p:cNvPicPr>
            <a:picLocks noGrp="1" noChangeAspect="1"/>
          </p:cNvPicPr>
          <p:nvPr>
            <p:ph idx="1"/>
          </p:nvPr>
        </p:nvPicPr>
        <p:blipFill>
          <a:blip r:embed="rId2"/>
          <a:stretch>
            <a:fillRect/>
          </a:stretch>
        </p:blipFill>
        <p:spPr>
          <a:xfrm>
            <a:off x="2396402" y="875448"/>
            <a:ext cx="9662248" cy="5982552"/>
          </a:xfrm>
        </p:spPr>
      </p:pic>
    </p:spTree>
    <p:extLst>
      <p:ext uri="{BB962C8B-B14F-4D97-AF65-F5344CB8AC3E}">
        <p14:creationId xmlns:p14="http://schemas.microsoft.com/office/powerpoint/2010/main" val="18310014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DD9C2B-22BA-B148-A6FD-DE744ED74F94}"/>
              </a:ext>
            </a:extLst>
          </p:cNvPr>
          <p:cNvSpPr>
            <a:spLocks noGrp="1"/>
          </p:cNvSpPr>
          <p:nvPr>
            <p:ph type="title"/>
          </p:nvPr>
        </p:nvSpPr>
        <p:spPr>
          <a:xfrm>
            <a:off x="552450" y="320674"/>
            <a:ext cx="10515600" cy="720725"/>
          </a:xfrm>
        </p:spPr>
        <p:txBody>
          <a:bodyPr/>
          <a:lstStyle/>
          <a:p>
            <a:r>
              <a:rPr lang="en-US" b="1" dirty="0"/>
              <a:t>Second Harmonic Generation  (SHG)</a:t>
            </a:r>
          </a:p>
        </p:txBody>
      </p:sp>
      <p:sp>
        <p:nvSpPr>
          <p:cNvPr id="3" name="Content Placeholder 2">
            <a:extLst>
              <a:ext uri="{FF2B5EF4-FFF2-40B4-BE49-F238E27FC236}">
                <a16:creationId xmlns:a16="http://schemas.microsoft.com/office/drawing/2014/main" id="{4D3991B0-E52C-D64C-B845-6DC36B46E867}"/>
              </a:ext>
            </a:extLst>
          </p:cNvPr>
          <p:cNvSpPr>
            <a:spLocks noGrp="1"/>
          </p:cNvSpPr>
          <p:nvPr>
            <p:ph idx="1"/>
          </p:nvPr>
        </p:nvSpPr>
        <p:spPr>
          <a:xfrm>
            <a:off x="552449" y="1253330"/>
            <a:ext cx="11214161" cy="4914663"/>
          </a:xfrm>
        </p:spPr>
        <p:txBody>
          <a:bodyPr>
            <a:normAutofit fontScale="92500"/>
          </a:bodyPr>
          <a:lstStyle/>
          <a:p>
            <a:r>
              <a:rPr lang="en-US" b="1" dirty="0"/>
              <a:t>Second-harmonic generation</a:t>
            </a:r>
            <a:r>
              <a:rPr lang="en-US" dirty="0"/>
              <a:t> (</a:t>
            </a:r>
            <a:r>
              <a:rPr lang="en-US" b="1" dirty="0"/>
              <a:t>SHG</a:t>
            </a:r>
            <a:r>
              <a:rPr lang="en-US" dirty="0"/>
              <a:t>, also called </a:t>
            </a:r>
            <a:r>
              <a:rPr lang="en-US" b="1" dirty="0"/>
              <a:t>frequency doubling</a:t>
            </a:r>
            <a:r>
              <a:rPr lang="en-US" dirty="0"/>
              <a:t>) is a </a:t>
            </a:r>
            <a:r>
              <a:rPr lang="en-US" dirty="0">
                <a:hlinkClick r:id="rId2" tooltip="Nonlinear optics"/>
              </a:rPr>
              <a:t>nonlinear optical</a:t>
            </a:r>
            <a:r>
              <a:rPr lang="en-US" dirty="0"/>
              <a:t> process in which two </a:t>
            </a:r>
            <a:r>
              <a:rPr lang="en-US" dirty="0">
                <a:hlinkClick r:id="rId3" tooltip="Photon"/>
              </a:rPr>
              <a:t>photons</a:t>
            </a:r>
            <a:r>
              <a:rPr lang="en-US" dirty="0"/>
              <a:t> with the same frequency interact with a nonlinear material, are "combined", and generate a new photon with twice the energy of the initial photons (equivalently, twice the </a:t>
            </a:r>
            <a:r>
              <a:rPr lang="en-US" dirty="0">
                <a:hlinkClick r:id="rId4" tooltip="Frequency"/>
              </a:rPr>
              <a:t>frequency</a:t>
            </a:r>
            <a:r>
              <a:rPr lang="en-US" dirty="0"/>
              <a:t> and half the </a:t>
            </a:r>
            <a:r>
              <a:rPr lang="en-US" dirty="0">
                <a:hlinkClick r:id="rId5" tooltip="Wavelength"/>
              </a:rPr>
              <a:t>wavelength</a:t>
            </a:r>
            <a:r>
              <a:rPr lang="en-US" dirty="0"/>
              <a:t>), that conserves the </a:t>
            </a:r>
            <a:r>
              <a:rPr lang="en-US" dirty="0">
                <a:hlinkClick r:id="rId6" tooltip="Coherence (physics)"/>
              </a:rPr>
              <a:t>coherence</a:t>
            </a:r>
            <a:r>
              <a:rPr lang="en-US" dirty="0"/>
              <a:t> of the excitation. It is a special case of </a:t>
            </a:r>
            <a:r>
              <a:rPr lang="en-US" dirty="0">
                <a:hlinkClick r:id="rId7" tooltip="Sum-frequency generation"/>
              </a:rPr>
              <a:t>sum-frequency generation</a:t>
            </a:r>
            <a:r>
              <a:rPr lang="en-US" dirty="0"/>
              <a:t> (2 photons), and more generally of </a:t>
            </a:r>
            <a:r>
              <a:rPr lang="en-US" dirty="0">
                <a:hlinkClick r:id="rId8" tooltip="Harmonic generation"/>
              </a:rPr>
              <a:t>harmonic generation</a:t>
            </a:r>
            <a:r>
              <a:rPr lang="en-US" dirty="0"/>
              <a:t>.</a:t>
            </a:r>
          </a:p>
          <a:p>
            <a:r>
              <a:rPr lang="en-US" dirty="0"/>
              <a:t>In some cases, almost 100% of the light energy can be converted to the second harmonic frequency. These cases typically involve intense pulsed laser beams passing through large crystals, and careful alignment to obtain </a:t>
            </a:r>
            <a:r>
              <a:rPr lang="en-US" dirty="0">
                <a:hlinkClick r:id="rId9" tooltip="Phase matching"/>
              </a:rPr>
              <a:t>phase matching</a:t>
            </a:r>
            <a:r>
              <a:rPr lang="en-US" dirty="0"/>
              <a:t>. In other cases, like </a:t>
            </a:r>
            <a:r>
              <a:rPr lang="en-US" dirty="0">
                <a:hlinkClick r:id="rId10" tooltip="Second-harmonic imaging microscopy"/>
              </a:rPr>
              <a:t>second-harmonic imaging microscopy</a:t>
            </a:r>
            <a:r>
              <a:rPr lang="en-US" dirty="0"/>
              <a:t>, only a tiny fraction of the light energy is converted to the second harmonic—but this light can nevertheless be detected with the help of </a:t>
            </a:r>
            <a:r>
              <a:rPr lang="en-US" dirty="0">
                <a:hlinkClick r:id="rId11" tooltip="Optical filter"/>
              </a:rPr>
              <a:t>optical filters</a:t>
            </a:r>
            <a:r>
              <a:rPr lang="en-US" dirty="0"/>
              <a:t>.</a:t>
            </a:r>
          </a:p>
        </p:txBody>
      </p:sp>
      <p:sp>
        <p:nvSpPr>
          <p:cNvPr id="4" name="TextBox 3">
            <a:extLst>
              <a:ext uri="{FF2B5EF4-FFF2-40B4-BE49-F238E27FC236}">
                <a16:creationId xmlns:a16="http://schemas.microsoft.com/office/drawing/2014/main" id="{8A40DA83-A7EE-D643-B77B-7EF3999D097D}"/>
              </a:ext>
            </a:extLst>
          </p:cNvPr>
          <p:cNvSpPr txBox="1"/>
          <p:nvPr/>
        </p:nvSpPr>
        <p:spPr>
          <a:xfrm>
            <a:off x="10744201" y="6352660"/>
            <a:ext cx="1122423" cy="369332"/>
          </a:xfrm>
          <a:prstGeom prst="rect">
            <a:avLst/>
          </a:prstGeom>
          <a:noFill/>
        </p:spPr>
        <p:txBody>
          <a:bodyPr wrap="none" rtlCol="0">
            <a:spAutoFit/>
          </a:bodyPr>
          <a:lstStyle/>
          <a:p>
            <a:r>
              <a:rPr lang="en-US" dirty="0"/>
              <a:t>Wikipedia</a:t>
            </a:r>
          </a:p>
        </p:txBody>
      </p:sp>
    </p:spTree>
    <p:extLst>
      <p:ext uri="{BB962C8B-B14F-4D97-AF65-F5344CB8AC3E}">
        <p14:creationId xmlns:p14="http://schemas.microsoft.com/office/powerpoint/2010/main" val="30710769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D6D23F-1265-C145-BC2C-D8AE1667BFD6}"/>
              </a:ext>
            </a:extLst>
          </p:cNvPr>
          <p:cNvSpPr>
            <a:spLocks noGrp="1"/>
          </p:cNvSpPr>
          <p:nvPr>
            <p:ph type="ctrTitle"/>
          </p:nvPr>
        </p:nvSpPr>
        <p:spPr>
          <a:xfrm>
            <a:off x="1341120" y="139383"/>
            <a:ext cx="9144000" cy="1129347"/>
          </a:xfrm>
        </p:spPr>
        <p:txBody>
          <a:bodyPr/>
          <a:lstStyle/>
          <a:p>
            <a:r>
              <a:rPr lang="en-US" dirty="0"/>
              <a:t>Non-Linear Phenomena</a:t>
            </a:r>
          </a:p>
        </p:txBody>
      </p:sp>
      <p:sp>
        <p:nvSpPr>
          <p:cNvPr id="3" name="Subtitle 2">
            <a:extLst>
              <a:ext uri="{FF2B5EF4-FFF2-40B4-BE49-F238E27FC236}">
                <a16:creationId xmlns:a16="http://schemas.microsoft.com/office/drawing/2014/main" id="{DD0D40FC-38D2-1249-8BD6-3F14A9E4C127}"/>
              </a:ext>
            </a:extLst>
          </p:cNvPr>
          <p:cNvSpPr>
            <a:spLocks noGrp="1"/>
          </p:cNvSpPr>
          <p:nvPr>
            <p:ph type="subTitle" idx="1"/>
          </p:nvPr>
        </p:nvSpPr>
        <p:spPr>
          <a:xfrm>
            <a:off x="781050" y="1383029"/>
            <a:ext cx="10948988" cy="5335587"/>
          </a:xfrm>
        </p:spPr>
        <p:txBody>
          <a:bodyPr>
            <a:normAutofit/>
          </a:bodyPr>
          <a:lstStyle/>
          <a:p>
            <a:pPr algn="l"/>
            <a:r>
              <a:rPr lang="en-US" sz="2800" dirty="0"/>
              <a:t>In “classical” optics the optical properties of materials are independent of the intensity of illumination</a:t>
            </a:r>
          </a:p>
          <a:p>
            <a:pPr algn="l"/>
            <a:r>
              <a:rPr lang="en-US" sz="2800" dirty="0"/>
              <a:t>• If the illumination is sufficiently intense, the optical properties may depend on the characteristics of light!</a:t>
            </a:r>
          </a:p>
          <a:p>
            <a:pPr algn="l"/>
            <a:r>
              <a:rPr lang="en-US" sz="2800" dirty="0"/>
              <a:t>– Several novel 3-D microscopy techniques rely on non-linear optical phenomena</a:t>
            </a:r>
          </a:p>
          <a:p>
            <a:pPr algn="l"/>
            <a:r>
              <a:rPr lang="en-US" sz="2800" dirty="0"/>
              <a:t>– 2-p and multiphoton microscopy</a:t>
            </a:r>
          </a:p>
          <a:p>
            <a:pPr algn="l"/>
            <a:r>
              <a:rPr lang="en-US" sz="2800" dirty="0"/>
              <a:t>– Higher harmonics microscopy (SGH, TTH)</a:t>
            </a:r>
          </a:p>
          <a:p>
            <a:pPr algn="l"/>
            <a:r>
              <a:rPr lang="en-US" sz="2800" dirty="0"/>
              <a:t>– Coherent Anti-Stokes Raman scattering microscopy (CARS)</a:t>
            </a:r>
          </a:p>
          <a:p>
            <a:pPr algn="l"/>
            <a:endParaRPr lang="en-US" sz="2800" dirty="0"/>
          </a:p>
        </p:txBody>
      </p:sp>
    </p:spTree>
    <p:extLst>
      <p:ext uri="{BB962C8B-B14F-4D97-AF65-F5344CB8AC3E}">
        <p14:creationId xmlns:p14="http://schemas.microsoft.com/office/powerpoint/2010/main" val="422241260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screenshot of a cell phone&#10;&#10;Description automatically generated">
            <a:extLst>
              <a:ext uri="{FF2B5EF4-FFF2-40B4-BE49-F238E27FC236}">
                <a16:creationId xmlns:a16="http://schemas.microsoft.com/office/drawing/2014/main" id="{109A46C5-77E1-FB4A-BB03-DA21C2B7D78A}"/>
              </a:ext>
            </a:extLst>
          </p:cNvPr>
          <p:cNvPicPr>
            <a:picLocks noGrp="1" noChangeAspect="1"/>
          </p:cNvPicPr>
          <p:nvPr>
            <p:ph idx="1"/>
          </p:nvPr>
        </p:nvPicPr>
        <p:blipFill>
          <a:blip r:embed="rId2"/>
          <a:stretch>
            <a:fillRect/>
          </a:stretch>
        </p:blipFill>
        <p:spPr>
          <a:xfrm>
            <a:off x="2000251" y="453905"/>
            <a:ext cx="9694290" cy="6280270"/>
          </a:xfrm>
        </p:spPr>
      </p:pic>
      <p:sp>
        <p:nvSpPr>
          <p:cNvPr id="2" name="Title 1">
            <a:extLst>
              <a:ext uri="{FF2B5EF4-FFF2-40B4-BE49-F238E27FC236}">
                <a16:creationId xmlns:a16="http://schemas.microsoft.com/office/drawing/2014/main" id="{4691F28E-2B95-D04C-8536-FEB07E0A0A53}"/>
              </a:ext>
            </a:extLst>
          </p:cNvPr>
          <p:cNvSpPr>
            <a:spLocks noGrp="1"/>
          </p:cNvSpPr>
          <p:nvPr>
            <p:ph type="title"/>
          </p:nvPr>
        </p:nvSpPr>
        <p:spPr>
          <a:xfrm>
            <a:off x="309563" y="123825"/>
            <a:ext cx="10515600" cy="663575"/>
          </a:xfrm>
        </p:spPr>
        <p:txBody>
          <a:bodyPr>
            <a:normAutofit fontScale="90000"/>
          </a:bodyPr>
          <a:lstStyle/>
          <a:p>
            <a:r>
              <a:rPr lang="en-US" dirty="0"/>
              <a:t>2-p plus SHG</a:t>
            </a:r>
          </a:p>
        </p:txBody>
      </p:sp>
    </p:spTree>
    <p:extLst>
      <p:ext uri="{BB962C8B-B14F-4D97-AF65-F5344CB8AC3E}">
        <p14:creationId xmlns:p14="http://schemas.microsoft.com/office/powerpoint/2010/main" val="223497685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3DA233-6BC3-F542-ADAA-C71F4F186B8F}"/>
              </a:ext>
            </a:extLst>
          </p:cNvPr>
          <p:cNvSpPr>
            <a:spLocks noGrp="1"/>
          </p:cNvSpPr>
          <p:nvPr>
            <p:ph type="title"/>
          </p:nvPr>
        </p:nvSpPr>
        <p:spPr>
          <a:xfrm>
            <a:off x="280988" y="103187"/>
            <a:ext cx="10515600" cy="577850"/>
          </a:xfrm>
        </p:spPr>
        <p:txBody>
          <a:bodyPr>
            <a:normAutofit fontScale="90000"/>
          </a:bodyPr>
          <a:lstStyle/>
          <a:p>
            <a:r>
              <a:rPr lang="en-US" dirty="0"/>
              <a:t>Higher Harmonic Microscopy</a:t>
            </a:r>
          </a:p>
        </p:txBody>
      </p:sp>
      <p:pic>
        <p:nvPicPr>
          <p:cNvPr id="5" name="Content Placeholder 4">
            <a:extLst>
              <a:ext uri="{FF2B5EF4-FFF2-40B4-BE49-F238E27FC236}">
                <a16:creationId xmlns:a16="http://schemas.microsoft.com/office/drawing/2014/main" id="{FDA7B6C6-FA5D-564A-86CB-08396E7454A3}"/>
              </a:ext>
            </a:extLst>
          </p:cNvPr>
          <p:cNvPicPr>
            <a:picLocks noGrp="1" noChangeAspect="1"/>
          </p:cNvPicPr>
          <p:nvPr>
            <p:ph idx="1"/>
          </p:nvPr>
        </p:nvPicPr>
        <p:blipFill>
          <a:blip r:embed="rId2"/>
          <a:stretch>
            <a:fillRect/>
          </a:stretch>
        </p:blipFill>
        <p:spPr>
          <a:xfrm>
            <a:off x="2071689" y="800653"/>
            <a:ext cx="9129712" cy="5954160"/>
          </a:xfrm>
        </p:spPr>
      </p:pic>
    </p:spTree>
    <p:extLst>
      <p:ext uri="{BB962C8B-B14F-4D97-AF65-F5344CB8AC3E}">
        <p14:creationId xmlns:p14="http://schemas.microsoft.com/office/powerpoint/2010/main" val="338607910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D7064E-4790-834D-8141-EA5F7B04AF87}"/>
              </a:ext>
            </a:extLst>
          </p:cNvPr>
          <p:cNvSpPr>
            <a:spLocks noGrp="1"/>
          </p:cNvSpPr>
          <p:nvPr>
            <p:ph type="title"/>
          </p:nvPr>
        </p:nvSpPr>
        <p:spPr>
          <a:xfrm>
            <a:off x="252413" y="0"/>
            <a:ext cx="10515600" cy="720725"/>
          </a:xfrm>
        </p:spPr>
        <p:txBody>
          <a:bodyPr/>
          <a:lstStyle/>
          <a:p>
            <a:r>
              <a:rPr lang="en-US" b="1" dirty="0"/>
              <a:t>4</a:t>
            </a:r>
            <a:r>
              <a:rPr lang="el-GR" b="1" dirty="0"/>
              <a:t>π</a:t>
            </a:r>
            <a:r>
              <a:rPr lang="en-US" b="1" dirty="0"/>
              <a:t> confocal microscopy</a:t>
            </a:r>
          </a:p>
        </p:txBody>
      </p:sp>
      <p:pic>
        <p:nvPicPr>
          <p:cNvPr id="5" name="Content Placeholder 4" descr="A screenshot of a cell phone&#10;&#10;Description automatically generated">
            <a:extLst>
              <a:ext uri="{FF2B5EF4-FFF2-40B4-BE49-F238E27FC236}">
                <a16:creationId xmlns:a16="http://schemas.microsoft.com/office/drawing/2014/main" id="{A6529D6C-12F1-3C49-93A5-FA55EC449D5F}"/>
              </a:ext>
            </a:extLst>
          </p:cNvPr>
          <p:cNvPicPr>
            <a:picLocks noGrp="1" noChangeAspect="1"/>
          </p:cNvPicPr>
          <p:nvPr>
            <p:ph idx="1"/>
          </p:nvPr>
        </p:nvPicPr>
        <p:blipFill>
          <a:blip r:embed="rId2"/>
          <a:stretch>
            <a:fillRect/>
          </a:stretch>
        </p:blipFill>
        <p:spPr>
          <a:xfrm>
            <a:off x="899112" y="720725"/>
            <a:ext cx="10607088" cy="5857850"/>
          </a:xfrm>
        </p:spPr>
      </p:pic>
    </p:spTree>
    <p:extLst>
      <p:ext uri="{BB962C8B-B14F-4D97-AF65-F5344CB8AC3E}">
        <p14:creationId xmlns:p14="http://schemas.microsoft.com/office/powerpoint/2010/main" val="64648074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D67AB3-BCB2-5F47-B1A6-64D93F266AE9}"/>
              </a:ext>
            </a:extLst>
          </p:cNvPr>
          <p:cNvSpPr>
            <a:spLocks noGrp="1"/>
          </p:cNvSpPr>
          <p:nvPr>
            <p:ph type="title"/>
          </p:nvPr>
        </p:nvSpPr>
        <p:spPr>
          <a:xfrm>
            <a:off x="280988" y="0"/>
            <a:ext cx="10515600" cy="885825"/>
          </a:xfrm>
        </p:spPr>
        <p:txBody>
          <a:bodyPr/>
          <a:lstStyle/>
          <a:p>
            <a:r>
              <a:rPr lang="en-US" dirty="0"/>
              <a:t>History of 4</a:t>
            </a:r>
            <a:r>
              <a:rPr lang="el-GR" dirty="0"/>
              <a:t>π</a:t>
            </a:r>
            <a:r>
              <a:rPr lang="en-US" dirty="0"/>
              <a:t> microscopy</a:t>
            </a:r>
          </a:p>
        </p:txBody>
      </p:sp>
      <p:pic>
        <p:nvPicPr>
          <p:cNvPr id="5" name="Content Placeholder 4" descr="A screenshot of a cell phone&#10;&#10;Description automatically generated">
            <a:extLst>
              <a:ext uri="{FF2B5EF4-FFF2-40B4-BE49-F238E27FC236}">
                <a16:creationId xmlns:a16="http://schemas.microsoft.com/office/drawing/2014/main" id="{5E40C7E9-CAFA-CB42-A96F-B1290E080644}"/>
              </a:ext>
            </a:extLst>
          </p:cNvPr>
          <p:cNvPicPr>
            <a:picLocks noGrp="1" noChangeAspect="1"/>
          </p:cNvPicPr>
          <p:nvPr>
            <p:ph idx="1"/>
          </p:nvPr>
        </p:nvPicPr>
        <p:blipFill>
          <a:blip r:embed="rId2"/>
          <a:stretch>
            <a:fillRect/>
          </a:stretch>
        </p:blipFill>
        <p:spPr>
          <a:xfrm>
            <a:off x="1661620" y="885825"/>
            <a:ext cx="8529115" cy="5518151"/>
          </a:xfrm>
        </p:spPr>
      </p:pic>
      <p:pic>
        <p:nvPicPr>
          <p:cNvPr id="7" name="Picture 6">
            <a:extLst>
              <a:ext uri="{FF2B5EF4-FFF2-40B4-BE49-F238E27FC236}">
                <a16:creationId xmlns:a16="http://schemas.microsoft.com/office/drawing/2014/main" id="{E62BED4A-BDEC-E14C-8180-CFE87C0879C3}"/>
              </a:ext>
            </a:extLst>
          </p:cNvPr>
          <p:cNvPicPr>
            <a:picLocks noChangeAspect="1"/>
          </p:cNvPicPr>
          <p:nvPr/>
        </p:nvPicPr>
        <p:blipFill>
          <a:blip r:embed="rId3"/>
          <a:stretch>
            <a:fillRect/>
          </a:stretch>
        </p:blipFill>
        <p:spPr>
          <a:xfrm>
            <a:off x="2984500" y="6492875"/>
            <a:ext cx="8369300" cy="279400"/>
          </a:xfrm>
          <a:prstGeom prst="rect">
            <a:avLst/>
          </a:prstGeom>
        </p:spPr>
      </p:pic>
    </p:spTree>
    <p:extLst>
      <p:ext uri="{BB962C8B-B14F-4D97-AF65-F5344CB8AC3E}">
        <p14:creationId xmlns:p14="http://schemas.microsoft.com/office/powerpoint/2010/main" val="168408326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ED5D80-89C1-AA45-87AE-E74116F86DAF}"/>
              </a:ext>
            </a:extLst>
          </p:cNvPr>
          <p:cNvSpPr>
            <a:spLocks noGrp="1"/>
          </p:cNvSpPr>
          <p:nvPr>
            <p:ph type="title"/>
          </p:nvPr>
        </p:nvSpPr>
        <p:spPr>
          <a:xfrm>
            <a:off x="352425" y="203199"/>
            <a:ext cx="10515600" cy="477838"/>
          </a:xfrm>
        </p:spPr>
        <p:txBody>
          <a:bodyPr>
            <a:normAutofit fontScale="90000"/>
          </a:bodyPr>
          <a:lstStyle/>
          <a:p>
            <a:r>
              <a:rPr lang="en-US" b="1" dirty="0"/>
              <a:t>4</a:t>
            </a:r>
            <a:r>
              <a:rPr lang="el-GR" b="1" dirty="0"/>
              <a:t>π</a:t>
            </a:r>
            <a:r>
              <a:rPr lang="en-US" b="1" dirty="0"/>
              <a:t> microscopy</a:t>
            </a:r>
          </a:p>
        </p:txBody>
      </p:sp>
      <p:pic>
        <p:nvPicPr>
          <p:cNvPr id="5" name="Content Placeholder 4" descr="A close up of a map&#10;&#10;Description automatically generated">
            <a:extLst>
              <a:ext uri="{FF2B5EF4-FFF2-40B4-BE49-F238E27FC236}">
                <a16:creationId xmlns:a16="http://schemas.microsoft.com/office/drawing/2014/main" id="{1E9EE01B-4D69-C64B-9D26-5CB9A78D145C}"/>
              </a:ext>
            </a:extLst>
          </p:cNvPr>
          <p:cNvPicPr>
            <a:picLocks noGrp="1" noChangeAspect="1"/>
          </p:cNvPicPr>
          <p:nvPr>
            <p:ph idx="1"/>
          </p:nvPr>
        </p:nvPicPr>
        <p:blipFill>
          <a:blip r:embed="rId2"/>
          <a:stretch>
            <a:fillRect/>
          </a:stretch>
        </p:blipFill>
        <p:spPr>
          <a:xfrm>
            <a:off x="2871788" y="732921"/>
            <a:ext cx="9163692" cy="6125079"/>
          </a:xfrm>
        </p:spPr>
      </p:pic>
    </p:spTree>
    <p:extLst>
      <p:ext uri="{BB962C8B-B14F-4D97-AF65-F5344CB8AC3E}">
        <p14:creationId xmlns:p14="http://schemas.microsoft.com/office/powerpoint/2010/main" val="235167558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18F7AC-80F3-BC43-80AF-373BE62D025F}"/>
              </a:ext>
            </a:extLst>
          </p:cNvPr>
          <p:cNvSpPr>
            <a:spLocks noGrp="1"/>
          </p:cNvSpPr>
          <p:nvPr>
            <p:ph type="title"/>
          </p:nvPr>
        </p:nvSpPr>
        <p:spPr/>
        <p:txBody>
          <a:bodyPr/>
          <a:lstStyle/>
          <a:p>
            <a:endParaRPr lang="en-US"/>
          </a:p>
        </p:txBody>
      </p:sp>
      <p:pic>
        <p:nvPicPr>
          <p:cNvPr id="5" name="Content Placeholder 4" descr="A picture containing toy, birthday, cake, train&#10;&#10;Description automatically generated">
            <a:extLst>
              <a:ext uri="{FF2B5EF4-FFF2-40B4-BE49-F238E27FC236}">
                <a16:creationId xmlns:a16="http://schemas.microsoft.com/office/drawing/2014/main" id="{0F83DCE7-B941-D441-8C12-5224ABAE5493}"/>
              </a:ext>
            </a:extLst>
          </p:cNvPr>
          <p:cNvPicPr>
            <a:picLocks noGrp="1" noChangeAspect="1"/>
          </p:cNvPicPr>
          <p:nvPr>
            <p:ph idx="1"/>
          </p:nvPr>
        </p:nvPicPr>
        <p:blipFill>
          <a:blip r:embed="rId2"/>
          <a:stretch>
            <a:fillRect/>
          </a:stretch>
        </p:blipFill>
        <p:spPr>
          <a:xfrm>
            <a:off x="976312" y="4549"/>
            <a:ext cx="10515600" cy="6853451"/>
          </a:xfrm>
        </p:spPr>
      </p:pic>
    </p:spTree>
    <p:extLst>
      <p:ext uri="{BB962C8B-B14F-4D97-AF65-F5344CB8AC3E}">
        <p14:creationId xmlns:p14="http://schemas.microsoft.com/office/powerpoint/2010/main" val="177475114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B19452-14EC-264C-AD2E-DAE965ACD775}"/>
              </a:ext>
            </a:extLst>
          </p:cNvPr>
          <p:cNvSpPr>
            <a:spLocks noGrp="1"/>
          </p:cNvSpPr>
          <p:nvPr>
            <p:ph type="title"/>
          </p:nvPr>
        </p:nvSpPr>
        <p:spPr>
          <a:xfrm>
            <a:off x="709613" y="1"/>
            <a:ext cx="11663362" cy="914400"/>
          </a:xfrm>
        </p:spPr>
        <p:txBody>
          <a:bodyPr/>
          <a:lstStyle/>
          <a:p>
            <a:r>
              <a:rPr lang="en-US" b="1" dirty="0"/>
              <a:t>Resolution extension through the moiré effect</a:t>
            </a:r>
          </a:p>
        </p:txBody>
      </p:sp>
      <p:pic>
        <p:nvPicPr>
          <p:cNvPr id="5" name="Content Placeholder 4" descr="A screenshot of a social media post&#10;&#10;Description automatically generated">
            <a:extLst>
              <a:ext uri="{FF2B5EF4-FFF2-40B4-BE49-F238E27FC236}">
                <a16:creationId xmlns:a16="http://schemas.microsoft.com/office/drawing/2014/main" id="{5F561DA2-B00F-C144-A843-EF69EBE528C7}"/>
              </a:ext>
            </a:extLst>
          </p:cNvPr>
          <p:cNvPicPr>
            <a:picLocks noGrp="1" noChangeAspect="1"/>
          </p:cNvPicPr>
          <p:nvPr>
            <p:ph idx="1"/>
          </p:nvPr>
        </p:nvPicPr>
        <p:blipFill>
          <a:blip r:embed="rId2"/>
          <a:stretch>
            <a:fillRect/>
          </a:stretch>
        </p:blipFill>
        <p:spPr>
          <a:xfrm>
            <a:off x="1839709" y="1037848"/>
            <a:ext cx="8875915" cy="5667753"/>
          </a:xfrm>
        </p:spPr>
      </p:pic>
    </p:spTree>
    <p:extLst>
      <p:ext uri="{BB962C8B-B14F-4D97-AF65-F5344CB8AC3E}">
        <p14:creationId xmlns:p14="http://schemas.microsoft.com/office/powerpoint/2010/main" val="172038855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7D8DB7-4E1A-C146-A6A7-58AA4868F0B1}"/>
              </a:ext>
            </a:extLst>
          </p:cNvPr>
          <p:cNvSpPr>
            <a:spLocks noGrp="1"/>
          </p:cNvSpPr>
          <p:nvPr>
            <p:ph type="title"/>
          </p:nvPr>
        </p:nvSpPr>
        <p:spPr>
          <a:xfrm>
            <a:off x="309563" y="179387"/>
            <a:ext cx="10515600" cy="677863"/>
          </a:xfrm>
        </p:spPr>
        <p:txBody>
          <a:bodyPr>
            <a:normAutofit fontScale="90000"/>
          </a:bodyPr>
          <a:lstStyle/>
          <a:p>
            <a:r>
              <a:rPr lang="en-US" dirty="0"/>
              <a:t>Saturated structured illumination</a:t>
            </a:r>
          </a:p>
        </p:txBody>
      </p:sp>
      <p:pic>
        <p:nvPicPr>
          <p:cNvPr id="5" name="Content Placeholder 4" descr="A picture containing comb&#10;&#10;Description automatically generated">
            <a:extLst>
              <a:ext uri="{FF2B5EF4-FFF2-40B4-BE49-F238E27FC236}">
                <a16:creationId xmlns:a16="http://schemas.microsoft.com/office/drawing/2014/main" id="{AC8BB759-FE1E-0F4D-8DC3-DF3505E269A6}"/>
              </a:ext>
            </a:extLst>
          </p:cNvPr>
          <p:cNvPicPr>
            <a:picLocks noGrp="1" noChangeAspect="1"/>
          </p:cNvPicPr>
          <p:nvPr>
            <p:ph idx="1"/>
          </p:nvPr>
        </p:nvPicPr>
        <p:blipFill>
          <a:blip r:embed="rId2"/>
          <a:stretch>
            <a:fillRect/>
          </a:stretch>
        </p:blipFill>
        <p:spPr>
          <a:xfrm>
            <a:off x="1719336" y="857250"/>
            <a:ext cx="9228008" cy="5935663"/>
          </a:xfrm>
        </p:spPr>
      </p:pic>
    </p:spTree>
    <p:extLst>
      <p:ext uri="{BB962C8B-B14F-4D97-AF65-F5344CB8AC3E}">
        <p14:creationId xmlns:p14="http://schemas.microsoft.com/office/powerpoint/2010/main" val="231651388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3595CD-69DE-A648-BEA3-D235AB030DDB}"/>
              </a:ext>
            </a:extLst>
          </p:cNvPr>
          <p:cNvSpPr>
            <a:spLocks noGrp="1"/>
          </p:cNvSpPr>
          <p:nvPr>
            <p:ph type="title"/>
          </p:nvPr>
        </p:nvSpPr>
        <p:spPr>
          <a:xfrm>
            <a:off x="423863" y="31749"/>
            <a:ext cx="10515600" cy="649288"/>
          </a:xfrm>
        </p:spPr>
        <p:txBody>
          <a:bodyPr>
            <a:normAutofit fontScale="90000"/>
          </a:bodyPr>
          <a:lstStyle/>
          <a:p>
            <a:r>
              <a:rPr lang="en-US" b="1" dirty="0"/>
              <a:t>Excitation and deexcitation beans for 3D STED</a:t>
            </a:r>
          </a:p>
        </p:txBody>
      </p:sp>
      <p:pic>
        <p:nvPicPr>
          <p:cNvPr id="5" name="Content Placeholder 4" descr="A screenshot of a video game&#10;&#10;Description automatically generated">
            <a:extLst>
              <a:ext uri="{FF2B5EF4-FFF2-40B4-BE49-F238E27FC236}">
                <a16:creationId xmlns:a16="http://schemas.microsoft.com/office/drawing/2014/main" id="{696898EB-1834-6D4F-95E1-C07903271B70}"/>
              </a:ext>
            </a:extLst>
          </p:cNvPr>
          <p:cNvPicPr>
            <a:picLocks noGrp="1" noChangeAspect="1"/>
          </p:cNvPicPr>
          <p:nvPr>
            <p:ph idx="1"/>
          </p:nvPr>
        </p:nvPicPr>
        <p:blipFill>
          <a:blip r:embed="rId2"/>
          <a:stretch>
            <a:fillRect/>
          </a:stretch>
        </p:blipFill>
        <p:spPr>
          <a:xfrm>
            <a:off x="1252537" y="681037"/>
            <a:ext cx="9318481" cy="6053887"/>
          </a:xfrm>
        </p:spPr>
      </p:pic>
    </p:spTree>
    <p:extLst>
      <p:ext uri="{BB962C8B-B14F-4D97-AF65-F5344CB8AC3E}">
        <p14:creationId xmlns:p14="http://schemas.microsoft.com/office/powerpoint/2010/main" val="144944252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BEF133-16F6-DE4A-941F-C6C566EC350D}"/>
              </a:ext>
            </a:extLst>
          </p:cNvPr>
          <p:cNvSpPr>
            <a:spLocks noGrp="1"/>
          </p:cNvSpPr>
          <p:nvPr>
            <p:ph type="title"/>
          </p:nvPr>
        </p:nvSpPr>
        <p:spPr>
          <a:xfrm>
            <a:off x="300990" y="262255"/>
            <a:ext cx="10515600" cy="480695"/>
          </a:xfrm>
        </p:spPr>
        <p:txBody>
          <a:bodyPr>
            <a:normAutofit fontScale="90000"/>
          </a:bodyPr>
          <a:lstStyle/>
          <a:p>
            <a:r>
              <a:rPr lang="en-US" b="1" dirty="0"/>
              <a:t>Stimulated Emission Depletion (STED)</a:t>
            </a:r>
          </a:p>
        </p:txBody>
      </p:sp>
      <p:pic>
        <p:nvPicPr>
          <p:cNvPr id="5" name="Content Placeholder 4" descr="A screenshot of a cell phone&#10;&#10;Description automatically generated">
            <a:extLst>
              <a:ext uri="{FF2B5EF4-FFF2-40B4-BE49-F238E27FC236}">
                <a16:creationId xmlns:a16="http://schemas.microsoft.com/office/drawing/2014/main" id="{7165CD71-49C8-2347-8807-0CA2B0C906E1}"/>
              </a:ext>
            </a:extLst>
          </p:cNvPr>
          <p:cNvPicPr>
            <a:picLocks noGrp="1" noChangeAspect="1"/>
          </p:cNvPicPr>
          <p:nvPr>
            <p:ph idx="1"/>
          </p:nvPr>
        </p:nvPicPr>
        <p:blipFill>
          <a:blip r:embed="rId2"/>
          <a:stretch>
            <a:fillRect/>
          </a:stretch>
        </p:blipFill>
        <p:spPr>
          <a:xfrm>
            <a:off x="1273382" y="960120"/>
            <a:ext cx="9047908" cy="5789724"/>
          </a:xfrm>
        </p:spPr>
      </p:pic>
    </p:spTree>
    <p:extLst>
      <p:ext uri="{BB962C8B-B14F-4D97-AF65-F5344CB8AC3E}">
        <p14:creationId xmlns:p14="http://schemas.microsoft.com/office/powerpoint/2010/main" val="35324045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E1C2E6-8F41-AA4D-8D4F-5EE0060259DD}"/>
              </a:ext>
            </a:extLst>
          </p:cNvPr>
          <p:cNvSpPr>
            <a:spLocks noGrp="1"/>
          </p:cNvSpPr>
          <p:nvPr>
            <p:ph type="title"/>
          </p:nvPr>
        </p:nvSpPr>
        <p:spPr>
          <a:xfrm>
            <a:off x="838200" y="365125"/>
            <a:ext cx="10515600" cy="720725"/>
          </a:xfrm>
        </p:spPr>
        <p:txBody>
          <a:bodyPr>
            <a:normAutofit/>
          </a:bodyPr>
          <a:lstStyle/>
          <a:p>
            <a:r>
              <a:rPr lang="en-US" sz="3600" dirty="0"/>
              <a:t>“</a:t>
            </a:r>
            <a:r>
              <a:rPr lang="en-US" sz="3600" b="1" dirty="0" err="1"/>
              <a:t>ut</a:t>
            </a:r>
            <a:r>
              <a:rPr lang="en-US" sz="3600" b="1" dirty="0"/>
              <a:t> </a:t>
            </a:r>
            <a:r>
              <a:rPr lang="en-US" sz="3600" b="1" dirty="0" err="1"/>
              <a:t>tensio</a:t>
            </a:r>
            <a:r>
              <a:rPr lang="en-US" sz="3600" dirty="0"/>
              <a:t>, </a:t>
            </a:r>
            <a:r>
              <a:rPr lang="en-US" sz="3600" b="1" dirty="0"/>
              <a:t>sic vis</a:t>
            </a:r>
            <a:r>
              <a:rPr lang="en-US" sz="3600" dirty="0"/>
              <a:t>,”  “as the extension, so the force.” </a:t>
            </a:r>
          </a:p>
        </p:txBody>
      </p:sp>
      <p:sp>
        <p:nvSpPr>
          <p:cNvPr id="4" name="TextBox 3">
            <a:extLst>
              <a:ext uri="{FF2B5EF4-FFF2-40B4-BE49-F238E27FC236}">
                <a16:creationId xmlns:a16="http://schemas.microsoft.com/office/drawing/2014/main" id="{504E934B-0FB8-E744-A526-032ED4795C4F}"/>
              </a:ext>
            </a:extLst>
          </p:cNvPr>
          <p:cNvSpPr txBox="1"/>
          <p:nvPr/>
        </p:nvSpPr>
        <p:spPr>
          <a:xfrm>
            <a:off x="937260" y="1086405"/>
            <a:ext cx="3091231" cy="523220"/>
          </a:xfrm>
          <a:prstGeom prst="rect">
            <a:avLst/>
          </a:prstGeom>
          <a:noFill/>
        </p:spPr>
        <p:txBody>
          <a:bodyPr wrap="none" rtlCol="0">
            <a:spAutoFit/>
          </a:bodyPr>
          <a:lstStyle/>
          <a:p>
            <a:r>
              <a:rPr lang="en-US" sz="2800" dirty="0"/>
              <a:t>Robert Hooke, 1678</a:t>
            </a:r>
          </a:p>
        </p:txBody>
      </p:sp>
      <p:pic>
        <p:nvPicPr>
          <p:cNvPr id="5" name="Picture 4">
            <a:extLst>
              <a:ext uri="{FF2B5EF4-FFF2-40B4-BE49-F238E27FC236}">
                <a16:creationId xmlns:a16="http://schemas.microsoft.com/office/drawing/2014/main" id="{C28DC304-2304-8B45-9CD3-0EA440E0D3FD}"/>
              </a:ext>
            </a:extLst>
          </p:cNvPr>
          <p:cNvPicPr>
            <a:picLocks noChangeAspect="1"/>
          </p:cNvPicPr>
          <p:nvPr/>
        </p:nvPicPr>
        <p:blipFill>
          <a:blip r:embed="rId2"/>
          <a:stretch>
            <a:fillRect/>
          </a:stretch>
        </p:blipFill>
        <p:spPr>
          <a:xfrm>
            <a:off x="6031013" y="1190852"/>
            <a:ext cx="4686300" cy="4686300"/>
          </a:xfrm>
          <a:prstGeom prst="rect">
            <a:avLst/>
          </a:prstGeom>
        </p:spPr>
      </p:pic>
      <p:pic>
        <p:nvPicPr>
          <p:cNvPr id="7" name="Picture 6" descr="A screenshot of a cell phone&#10;&#10;Description automatically generated">
            <a:extLst>
              <a:ext uri="{FF2B5EF4-FFF2-40B4-BE49-F238E27FC236}">
                <a16:creationId xmlns:a16="http://schemas.microsoft.com/office/drawing/2014/main" id="{B090C830-4B31-294D-99F6-48CE330C36DA}"/>
              </a:ext>
            </a:extLst>
          </p:cNvPr>
          <p:cNvPicPr>
            <a:picLocks noChangeAspect="1"/>
          </p:cNvPicPr>
          <p:nvPr/>
        </p:nvPicPr>
        <p:blipFill>
          <a:blip r:embed="rId3"/>
          <a:stretch>
            <a:fillRect/>
          </a:stretch>
        </p:blipFill>
        <p:spPr>
          <a:xfrm>
            <a:off x="1474687" y="2233612"/>
            <a:ext cx="2923190" cy="1695450"/>
          </a:xfrm>
          <a:prstGeom prst="rect">
            <a:avLst/>
          </a:prstGeom>
        </p:spPr>
      </p:pic>
      <p:sp>
        <p:nvSpPr>
          <p:cNvPr id="9" name="TextBox 8">
            <a:extLst>
              <a:ext uri="{FF2B5EF4-FFF2-40B4-BE49-F238E27FC236}">
                <a16:creationId xmlns:a16="http://schemas.microsoft.com/office/drawing/2014/main" id="{AF8075A6-39BF-304B-902A-6C99C16FAEF1}"/>
              </a:ext>
            </a:extLst>
          </p:cNvPr>
          <p:cNvSpPr txBox="1"/>
          <p:nvPr/>
        </p:nvSpPr>
        <p:spPr>
          <a:xfrm>
            <a:off x="1042988" y="4672013"/>
            <a:ext cx="5769143" cy="646331"/>
          </a:xfrm>
          <a:prstGeom prst="rect">
            <a:avLst/>
          </a:prstGeom>
          <a:noFill/>
        </p:spPr>
        <p:txBody>
          <a:bodyPr wrap="none" rtlCol="0">
            <a:spAutoFit/>
          </a:bodyPr>
          <a:lstStyle/>
          <a:p>
            <a:r>
              <a:rPr lang="en-US" dirty="0"/>
              <a:t>Typical first order effect i.e. it is a linear relationship such as</a:t>
            </a:r>
          </a:p>
          <a:p>
            <a:r>
              <a:rPr lang="en-US" dirty="0"/>
              <a:t>absorption and reflection</a:t>
            </a:r>
          </a:p>
        </p:txBody>
      </p:sp>
    </p:spTree>
    <p:extLst>
      <p:ext uri="{BB962C8B-B14F-4D97-AF65-F5344CB8AC3E}">
        <p14:creationId xmlns:p14="http://schemas.microsoft.com/office/powerpoint/2010/main" val="418372504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97F29B-9A74-824E-9A16-B051F686CDA2}"/>
              </a:ext>
            </a:extLst>
          </p:cNvPr>
          <p:cNvSpPr>
            <a:spLocks noGrp="1"/>
          </p:cNvSpPr>
          <p:nvPr>
            <p:ph type="title"/>
          </p:nvPr>
        </p:nvSpPr>
        <p:spPr>
          <a:xfrm>
            <a:off x="478631" y="150813"/>
            <a:ext cx="11234738" cy="590662"/>
          </a:xfrm>
        </p:spPr>
        <p:txBody>
          <a:bodyPr>
            <a:normAutofit fontScale="90000"/>
          </a:bodyPr>
          <a:lstStyle/>
          <a:p>
            <a:r>
              <a:rPr lang="en-US" b="1" dirty="0" err="1"/>
              <a:t>Subdiffraction</a:t>
            </a:r>
            <a:r>
              <a:rPr lang="en-US" b="1" dirty="0"/>
              <a:t> resolution imaging</a:t>
            </a:r>
          </a:p>
        </p:txBody>
      </p:sp>
      <p:pic>
        <p:nvPicPr>
          <p:cNvPr id="5" name="Content Placeholder 4" descr="A picture containing light&#10;&#10;Description automatically generated">
            <a:extLst>
              <a:ext uri="{FF2B5EF4-FFF2-40B4-BE49-F238E27FC236}">
                <a16:creationId xmlns:a16="http://schemas.microsoft.com/office/drawing/2014/main" id="{AA08039B-DF3A-714E-A7D1-D633E03314FB}"/>
              </a:ext>
            </a:extLst>
          </p:cNvPr>
          <p:cNvPicPr>
            <a:picLocks noGrp="1" noChangeAspect="1"/>
          </p:cNvPicPr>
          <p:nvPr>
            <p:ph idx="1"/>
          </p:nvPr>
        </p:nvPicPr>
        <p:blipFill>
          <a:blip r:embed="rId2"/>
          <a:stretch>
            <a:fillRect/>
          </a:stretch>
        </p:blipFill>
        <p:spPr>
          <a:xfrm>
            <a:off x="145256" y="855774"/>
            <a:ext cx="5541169" cy="5653744"/>
          </a:xfrm>
        </p:spPr>
      </p:pic>
      <p:pic>
        <p:nvPicPr>
          <p:cNvPr id="7" name="Picture 6" descr="A screenshot of a cell phone&#10;&#10;Description automatically generated">
            <a:extLst>
              <a:ext uri="{FF2B5EF4-FFF2-40B4-BE49-F238E27FC236}">
                <a16:creationId xmlns:a16="http://schemas.microsoft.com/office/drawing/2014/main" id="{31329529-D3FD-E04D-A757-4A2DA8FC8CB2}"/>
              </a:ext>
            </a:extLst>
          </p:cNvPr>
          <p:cNvPicPr>
            <a:picLocks noChangeAspect="1"/>
          </p:cNvPicPr>
          <p:nvPr/>
        </p:nvPicPr>
        <p:blipFill>
          <a:blip r:embed="rId3"/>
          <a:stretch>
            <a:fillRect/>
          </a:stretch>
        </p:blipFill>
        <p:spPr>
          <a:xfrm>
            <a:off x="5829300" y="741475"/>
            <a:ext cx="5493964" cy="5653744"/>
          </a:xfrm>
          <a:prstGeom prst="rect">
            <a:avLst/>
          </a:prstGeom>
        </p:spPr>
      </p:pic>
      <p:sp>
        <p:nvSpPr>
          <p:cNvPr id="8" name="TextBox 7">
            <a:extLst>
              <a:ext uri="{FF2B5EF4-FFF2-40B4-BE49-F238E27FC236}">
                <a16:creationId xmlns:a16="http://schemas.microsoft.com/office/drawing/2014/main" id="{3DAAA548-A84A-C44F-9D04-15F67C2D6D03}"/>
              </a:ext>
            </a:extLst>
          </p:cNvPr>
          <p:cNvSpPr txBox="1"/>
          <p:nvPr/>
        </p:nvSpPr>
        <p:spPr>
          <a:xfrm>
            <a:off x="7595235" y="6305490"/>
            <a:ext cx="2668905" cy="400110"/>
          </a:xfrm>
          <a:prstGeom prst="rect">
            <a:avLst/>
          </a:prstGeom>
          <a:noFill/>
        </p:spPr>
        <p:txBody>
          <a:bodyPr wrap="square" rtlCol="0">
            <a:spAutoFit/>
          </a:bodyPr>
          <a:lstStyle/>
          <a:p>
            <a:r>
              <a:rPr lang="en-US" sz="2000" b="1" dirty="0"/>
              <a:t>Living mammalian cells</a:t>
            </a:r>
          </a:p>
        </p:txBody>
      </p:sp>
      <p:sp>
        <p:nvSpPr>
          <p:cNvPr id="9" name="TextBox 8">
            <a:extLst>
              <a:ext uri="{FF2B5EF4-FFF2-40B4-BE49-F238E27FC236}">
                <a16:creationId xmlns:a16="http://schemas.microsoft.com/office/drawing/2014/main" id="{2CCE1DE0-7889-4247-9BE3-89F030B68716}"/>
              </a:ext>
            </a:extLst>
          </p:cNvPr>
          <p:cNvSpPr txBox="1"/>
          <p:nvPr/>
        </p:nvSpPr>
        <p:spPr>
          <a:xfrm>
            <a:off x="1754505" y="6423762"/>
            <a:ext cx="2668905" cy="400110"/>
          </a:xfrm>
          <a:prstGeom prst="rect">
            <a:avLst/>
          </a:prstGeom>
          <a:noFill/>
        </p:spPr>
        <p:txBody>
          <a:bodyPr wrap="square" rtlCol="0">
            <a:spAutoFit/>
          </a:bodyPr>
          <a:lstStyle/>
          <a:p>
            <a:r>
              <a:rPr lang="en-US" sz="2000" b="1" dirty="0"/>
              <a:t>Microtubules</a:t>
            </a:r>
          </a:p>
        </p:txBody>
      </p:sp>
    </p:spTree>
    <p:extLst>
      <p:ext uri="{BB962C8B-B14F-4D97-AF65-F5344CB8AC3E}">
        <p14:creationId xmlns:p14="http://schemas.microsoft.com/office/powerpoint/2010/main" val="222648042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8553F4-1544-994E-812D-F44E9ADF1D4D}"/>
              </a:ext>
            </a:extLst>
          </p:cNvPr>
          <p:cNvSpPr>
            <a:spLocks noGrp="1"/>
          </p:cNvSpPr>
          <p:nvPr>
            <p:ph type="title"/>
          </p:nvPr>
        </p:nvSpPr>
        <p:spPr>
          <a:xfrm>
            <a:off x="138112" y="36512"/>
            <a:ext cx="12263437" cy="1015129"/>
          </a:xfrm>
        </p:spPr>
        <p:txBody>
          <a:bodyPr>
            <a:normAutofit fontScale="90000"/>
          </a:bodyPr>
          <a:lstStyle/>
          <a:p>
            <a:r>
              <a:rPr lang="en-US" b="1" dirty="0"/>
              <a:t>Stochastic optical reconstruction microscopy (STORM) or Photoactivation Localization microscopy (PALM)</a:t>
            </a:r>
          </a:p>
        </p:txBody>
      </p:sp>
      <p:pic>
        <p:nvPicPr>
          <p:cNvPr id="5" name="Content Placeholder 4" descr="A screenshot of a cell phone&#10;&#10;Description automatically generated">
            <a:extLst>
              <a:ext uri="{FF2B5EF4-FFF2-40B4-BE49-F238E27FC236}">
                <a16:creationId xmlns:a16="http://schemas.microsoft.com/office/drawing/2014/main" id="{CE8DE146-D67E-A84A-9A80-8F3C4B86D207}"/>
              </a:ext>
            </a:extLst>
          </p:cNvPr>
          <p:cNvPicPr>
            <a:picLocks noGrp="1" noChangeAspect="1"/>
          </p:cNvPicPr>
          <p:nvPr>
            <p:ph idx="1"/>
          </p:nvPr>
        </p:nvPicPr>
        <p:blipFill>
          <a:blip r:embed="rId2"/>
          <a:stretch>
            <a:fillRect/>
          </a:stretch>
        </p:blipFill>
        <p:spPr>
          <a:xfrm>
            <a:off x="2136952" y="1175466"/>
            <a:ext cx="8735835" cy="5682534"/>
          </a:xfrm>
        </p:spPr>
      </p:pic>
    </p:spTree>
    <p:extLst>
      <p:ext uri="{BB962C8B-B14F-4D97-AF65-F5344CB8AC3E}">
        <p14:creationId xmlns:p14="http://schemas.microsoft.com/office/powerpoint/2010/main" val="291789704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AD7B2-304F-0C44-AF3C-3BE3AD8F90F7}"/>
              </a:ext>
            </a:extLst>
          </p:cNvPr>
          <p:cNvSpPr>
            <a:spLocks noGrp="1"/>
          </p:cNvSpPr>
          <p:nvPr>
            <p:ph type="title"/>
          </p:nvPr>
        </p:nvSpPr>
        <p:spPr>
          <a:xfrm>
            <a:off x="306600" y="165101"/>
            <a:ext cx="11934825" cy="749300"/>
          </a:xfrm>
        </p:spPr>
        <p:txBody>
          <a:bodyPr/>
          <a:lstStyle/>
          <a:p>
            <a:r>
              <a:rPr lang="en-US" b="1" dirty="0"/>
              <a:t>Selective Plane Illumination Microscopy (SPIM)</a:t>
            </a:r>
          </a:p>
        </p:txBody>
      </p:sp>
      <p:pic>
        <p:nvPicPr>
          <p:cNvPr id="5" name="Content Placeholder 4" descr="A close up of a map&#10;&#10;Description automatically generated">
            <a:extLst>
              <a:ext uri="{FF2B5EF4-FFF2-40B4-BE49-F238E27FC236}">
                <a16:creationId xmlns:a16="http://schemas.microsoft.com/office/drawing/2014/main" id="{8A1886CE-68E1-4F4D-BDA2-4A44D7831088}"/>
              </a:ext>
            </a:extLst>
          </p:cNvPr>
          <p:cNvPicPr>
            <a:picLocks noGrp="1" noChangeAspect="1"/>
          </p:cNvPicPr>
          <p:nvPr>
            <p:ph idx="1"/>
          </p:nvPr>
        </p:nvPicPr>
        <p:blipFill>
          <a:blip r:embed="rId2"/>
          <a:stretch>
            <a:fillRect/>
          </a:stretch>
        </p:blipFill>
        <p:spPr>
          <a:xfrm>
            <a:off x="1915265" y="1105859"/>
            <a:ext cx="8361470" cy="5587040"/>
          </a:xfrm>
        </p:spPr>
      </p:pic>
    </p:spTree>
    <p:extLst>
      <p:ext uri="{BB962C8B-B14F-4D97-AF65-F5344CB8AC3E}">
        <p14:creationId xmlns:p14="http://schemas.microsoft.com/office/powerpoint/2010/main" val="278952429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29E7B7-006F-7A4C-919F-291FACCED0B0}"/>
              </a:ext>
            </a:extLst>
          </p:cNvPr>
          <p:cNvSpPr>
            <a:spLocks noGrp="1"/>
          </p:cNvSpPr>
          <p:nvPr>
            <p:ph type="title"/>
          </p:nvPr>
        </p:nvSpPr>
        <p:spPr>
          <a:xfrm>
            <a:off x="309563" y="107951"/>
            <a:ext cx="10515600" cy="897802"/>
          </a:xfrm>
        </p:spPr>
        <p:txBody>
          <a:bodyPr/>
          <a:lstStyle/>
          <a:p>
            <a:r>
              <a:rPr lang="en-US" dirty="0"/>
              <a:t>Light Sheet Microscopy</a:t>
            </a:r>
          </a:p>
        </p:txBody>
      </p:sp>
      <p:pic>
        <p:nvPicPr>
          <p:cNvPr id="5" name="Content Placeholder 4" descr="A close up of a device&#10;&#10;Description automatically generated">
            <a:extLst>
              <a:ext uri="{FF2B5EF4-FFF2-40B4-BE49-F238E27FC236}">
                <a16:creationId xmlns:a16="http://schemas.microsoft.com/office/drawing/2014/main" id="{12B2B4E4-D425-7E4C-80D2-DCBFDE3CD280}"/>
              </a:ext>
            </a:extLst>
          </p:cNvPr>
          <p:cNvPicPr>
            <a:picLocks noGrp="1" noChangeAspect="1"/>
          </p:cNvPicPr>
          <p:nvPr>
            <p:ph idx="1"/>
          </p:nvPr>
        </p:nvPicPr>
        <p:blipFill>
          <a:blip r:embed="rId2"/>
          <a:stretch>
            <a:fillRect/>
          </a:stretch>
        </p:blipFill>
        <p:spPr>
          <a:xfrm>
            <a:off x="1657352" y="1262927"/>
            <a:ext cx="9272586" cy="5595073"/>
          </a:xfrm>
        </p:spPr>
      </p:pic>
      <p:sp>
        <p:nvSpPr>
          <p:cNvPr id="6" name="TextBox 5">
            <a:extLst>
              <a:ext uri="{FF2B5EF4-FFF2-40B4-BE49-F238E27FC236}">
                <a16:creationId xmlns:a16="http://schemas.microsoft.com/office/drawing/2014/main" id="{269E6E4D-D9CB-EB48-A14D-D8BF114E9B97}"/>
              </a:ext>
            </a:extLst>
          </p:cNvPr>
          <p:cNvSpPr txBox="1"/>
          <p:nvPr/>
        </p:nvSpPr>
        <p:spPr>
          <a:xfrm>
            <a:off x="9315450" y="6565383"/>
            <a:ext cx="1873975" cy="276999"/>
          </a:xfrm>
          <a:prstGeom prst="rect">
            <a:avLst/>
          </a:prstGeom>
          <a:noFill/>
        </p:spPr>
        <p:txBody>
          <a:bodyPr wrap="none" rtlCol="0">
            <a:spAutoFit/>
          </a:bodyPr>
          <a:lstStyle/>
          <a:p>
            <a:r>
              <a:rPr lang="en-US" sz="1200" dirty="0">
                <a:solidFill>
                  <a:srgbClr val="0070C0"/>
                </a:solidFill>
              </a:rPr>
              <a:t>DOI: 10.1002/cyto.a.23046</a:t>
            </a:r>
          </a:p>
        </p:txBody>
      </p:sp>
      <p:sp>
        <p:nvSpPr>
          <p:cNvPr id="7" name="TextBox 6">
            <a:extLst>
              <a:ext uri="{FF2B5EF4-FFF2-40B4-BE49-F238E27FC236}">
                <a16:creationId xmlns:a16="http://schemas.microsoft.com/office/drawing/2014/main" id="{089932B9-6175-EC4D-B722-381DDA86F9BF}"/>
              </a:ext>
            </a:extLst>
          </p:cNvPr>
          <p:cNvSpPr txBox="1"/>
          <p:nvPr/>
        </p:nvSpPr>
        <p:spPr>
          <a:xfrm>
            <a:off x="1657352" y="1005753"/>
            <a:ext cx="1202958" cy="369332"/>
          </a:xfrm>
          <a:prstGeom prst="rect">
            <a:avLst/>
          </a:prstGeom>
          <a:noFill/>
        </p:spPr>
        <p:txBody>
          <a:bodyPr wrap="none" rtlCol="0">
            <a:spAutoFit/>
          </a:bodyPr>
          <a:lstStyle/>
          <a:p>
            <a:r>
              <a:rPr lang="en-US" dirty="0"/>
              <a:t>Eric Betzig </a:t>
            </a:r>
          </a:p>
        </p:txBody>
      </p:sp>
    </p:spTree>
    <p:extLst>
      <p:ext uri="{BB962C8B-B14F-4D97-AF65-F5344CB8AC3E}">
        <p14:creationId xmlns:p14="http://schemas.microsoft.com/office/powerpoint/2010/main" val="246028601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3EB1FE-AD73-B246-9B5C-6E1C0C3194F2}"/>
              </a:ext>
            </a:extLst>
          </p:cNvPr>
          <p:cNvSpPr>
            <a:spLocks noGrp="1"/>
          </p:cNvSpPr>
          <p:nvPr>
            <p:ph type="title"/>
          </p:nvPr>
        </p:nvSpPr>
        <p:spPr/>
        <p:txBody>
          <a:bodyPr/>
          <a:lstStyle/>
          <a:p>
            <a:r>
              <a:rPr lang="en-US" dirty="0"/>
              <a:t>Conclusion</a:t>
            </a:r>
          </a:p>
        </p:txBody>
      </p:sp>
      <p:sp>
        <p:nvSpPr>
          <p:cNvPr id="3" name="Content Placeholder 2">
            <a:extLst>
              <a:ext uri="{FF2B5EF4-FFF2-40B4-BE49-F238E27FC236}">
                <a16:creationId xmlns:a16="http://schemas.microsoft.com/office/drawing/2014/main" id="{3100CF31-FEE0-3844-92EE-3E3D8DBAEE2B}"/>
              </a:ext>
            </a:extLst>
          </p:cNvPr>
          <p:cNvSpPr>
            <a:spLocks noGrp="1"/>
          </p:cNvSpPr>
          <p:nvPr>
            <p:ph idx="1"/>
          </p:nvPr>
        </p:nvSpPr>
        <p:spPr>
          <a:xfrm>
            <a:off x="838200" y="1825624"/>
            <a:ext cx="10515600" cy="4472305"/>
          </a:xfrm>
        </p:spPr>
        <p:txBody>
          <a:bodyPr/>
          <a:lstStyle/>
          <a:p>
            <a:r>
              <a:rPr lang="en-US" dirty="0"/>
              <a:t>Non-linear microscopy has developed over the past 20 years</a:t>
            </a:r>
          </a:p>
          <a:p>
            <a:r>
              <a:rPr lang="en-US" dirty="0"/>
              <a:t>Many types of instruments have been developed to improve resolution</a:t>
            </a:r>
          </a:p>
          <a:p>
            <a:r>
              <a:rPr lang="en-US" dirty="0"/>
              <a:t>Non-linear instruments usually require specialty lasers and optics</a:t>
            </a:r>
          </a:p>
          <a:p>
            <a:r>
              <a:rPr lang="en-US" dirty="0"/>
              <a:t>These technologies have revolutionized cell biology </a:t>
            </a:r>
          </a:p>
          <a:p>
            <a:r>
              <a:rPr lang="en-US" dirty="0"/>
              <a:t>New approaches are being </a:t>
            </a:r>
            <a:r>
              <a:rPr lang="en-US"/>
              <a:t>developed yearly</a:t>
            </a:r>
            <a:endParaRPr lang="en-US" dirty="0"/>
          </a:p>
        </p:txBody>
      </p:sp>
    </p:spTree>
    <p:extLst>
      <p:ext uri="{BB962C8B-B14F-4D97-AF65-F5344CB8AC3E}">
        <p14:creationId xmlns:p14="http://schemas.microsoft.com/office/powerpoint/2010/main" val="22355327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750154-0FB3-6143-8EC5-5DF5EBFB14B6}"/>
              </a:ext>
            </a:extLst>
          </p:cNvPr>
          <p:cNvSpPr>
            <a:spLocks noGrp="1"/>
          </p:cNvSpPr>
          <p:nvPr>
            <p:ph type="title"/>
          </p:nvPr>
        </p:nvSpPr>
        <p:spPr>
          <a:xfrm>
            <a:off x="338138" y="236537"/>
            <a:ext cx="10515600" cy="1325563"/>
          </a:xfrm>
        </p:spPr>
        <p:txBody>
          <a:bodyPr/>
          <a:lstStyle/>
          <a:p>
            <a:r>
              <a:rPr lang="en-US" b="1" dirty="0"/>
              <a:t>But- this does not always hold…</a:t>
            </a:r>
          </a:p>
        </p:txBody>
      </p:sp>
      <p:sp>
        <p:nvSpPr>
          <p:cNvPr id="3" name="Content Placeholder 2">
            <a:extLst>
              <a:ext uri="{FF2B5EF4-FFF2-40B4-BE49-F238E27FC236}">
                <a16:creationId xmlns:a16="http://schemas.microsoft.com/office/drawing/2014/main" id="{D340FF62-F87C-BB43-AF70-F2B1879E745F}"/>
              </a:ext>
            </a:extLst>
          </p:cNvPr>
          <p:cNvSpPr>
            <a:spLocks noGrp="1"/>
          </p:cNvSpPr>
          <p:nvPr>
            <p:ph idx="1"/>
          </p:nvPr>
        </p:nvSpPr>
        <p:spPr/>
        <p:txBody>
          <a:bodyPr>
            <a:normAutofit/>
          </a:bodyPr>
          <a:lstStyle/>
          <a:p>
            <a:r>
              <a:rPr lang="en-US" sz="4400" dirty="0"/>
              <a:t>2nd order process: SHG, </a:t>
            </a:r>
            <a:r>
              <a:rPr lang="en-US" sz="4400" dirty="0" err="1"/>
              <a:t>Pockels</a:t>
            </a:r>
            <a:r>
              <a:rPr lang="en-US" sz="4400" dirty="0"/>
              <a:t> effect</a:t>
            </a:r>
          </a:p>
          <a:p>
            <a:r>
              <a:rPr lang="en-US" sz="4400" dirty="0"/>
              <a:t>3rd order process: 2-photon absorption, Kerr effect, CARS</a:t>
            </a:r>
          </a:p>
        </p:txBody>
      </p:sp>
      <p:sp>
        <p:nvSpPr>
          <p:cNvPr id="4" name="TextBox 3">
            <a:extLst>
              <a:ext uri="{FF2B5EF4-FFF2-40B4-BE49-F238E27FC236}">
                <a16:creationId xmlns:a16="http://schemas.microsoft.com/office/drawing/2014/main" id="{28FF2518-E6FC-6345-8909-821E84DC00D6}"/>
              </a:ext>
            </a:extLst>
          </p:cNvPr>
          <p:cNvSpPr txBox="1"/>
          <p:nvPr/>
        </p:nvSpPr>
        <p:spPr>
          <a:xfrm>
            <a:off x="5343526" y="5372100"/>
            <a:ext cx="6496050" cy="923330"/>
          </a:xfrm>
          <a:prstGeom prst="rect">
            <a:avLst/>
          </a:prstGeom>
          <a:noFill/>
        </p:spPr>
        <p:txBody>
          <a:bodyPr wrap="square" rtlCol="0">
            <a:spAutoFit/>
          </a:bodyPr>
          <a:lstStyle/>
          <a:p>
            <a:r>
              <a:rPr lang="en-US" dirty="0"/>
              <a:t>(The Kerr effect, also called the quadratic electro-optic effect, is a change in the refractive index of a material in response to an applied electric field.)</a:t>
            </a:r>
          </a:p>
        </p:txBody>
      </p:sp>
    </p:spTree>
    <p:extLst>
      <p:ext uri="{BB962C8B-B14F-4D97-AF65-F5344CB8AC3E}">
        <p14:creationId xmlns:p14="http://schemas.microsoft.com/office/powerpoint/2010/main" val="32406896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585ECB-EAF8-4646-8F13-DFB74459EADA}"/>
              </a:ext>
            </a:extLst>
          </p:cNvPr>
          <p:cNvSpPr>
            <a:spLocks noGrp="1"/>
          </p:cNvSpPr>
          <p:nvPr>
            <p:ph type="title"/>
          </p:nvPr>
        </p:nvSpPr>
        <p:spPr/>
        <p:txBody>
          <a:bodyPr/>
          <a:lstStyle/>
          <a:p>
            <a:r>
              <a:rPr lang="en-US" dirty="0"/>
              <a:t>2-Photon Excitation</a:t>
            </a:r>
          </a:p>
        </p:txBody>
      </p:sp>
      <p:sp>
        <p:nvSpPr>
          <p:cNvPr id="3" name="Content Placeholder 2">
            <a:extLst>
              <a:ext uri="{FF2B5EF4-FFF2-40B4-BE49-F238E27FC236}">
                <a16:creationId xmlns:a16="http://schemas.microsoft.com/office/drawing/2014/main" id="{84F35E55-9045-8B4C-8747-5AFBA8B018B4}"/>
              </a:ext>
            </a:extLst>
          </p:cNvPr>
          <p:cNvSpPr>
            <a:spLocks noGrp="1"/>
          </p:cNvSpPr>
          <p:nvPr>
            <p:ph idx="1"/>
          </p:nvPr>
        </p:nvSpPr>
        <p:spPr>
          <a:xfrm>
            <a:off x="838200" y="1825625"/>
            <a:ext cx="10515600" cy="4667250"/>
          </a:xfrm>
        </p:spPr>
        <p:txBody>
          <a:bodyPr>
            <a:normAutofit/>
          </a:bodyPr>
          <a:lstStyle/>
          <a:p>
            <a:r>
              <a:rPr lang="en-US" dirty="0"/>
              <a:t>Multiphoton excitation of molecules is a nonlinear process involving the absorption of multiple photons whose combined energy is sufficient to induce a molecular transition to an excited electronic state. It is a process unknown in nature except in stars</a:t>
            </a:r>
          </a:p>
          <a:p>
            <a:endParaRPr lang="en-US" dirty="0"/>
          </a:p>
          <a:p>
            <a:r>
              <a:rPr lang="en-US" dirty="0"/>
              <a:t>Quantum mechanically, a single photon excites the molecule to a virtual intermediate state, and the molecule is eventually brought to the final excited state by the absorption of the second photon (for two-photon excitation).</a:t>
            </a:r>
          </a:p>
          <a:p>
            <a:endParaRPr lang="en-US" dirty="0"/>
          </a:p>
        </p:txBody>
      </p:sp>
    </p:spTree>
    <p:extLst>
      <p:ext uri="{BB962C8B-B14F-4D97-AF65-F5344CB8AC3E}">
        <p14:creationId xmlns:p14="http://schemas.microsoft.com/office/powerpoint/2010/main" val="4084587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0992D7-E02A-F946-8DAC-D5C4CC14E547}"/>
              </a:ext>
            </a:extLst>
          </p:cNvPr>
          <p:cNvSpPr>
            <a:spLocks noGrp="1"/>
          </p:cNvSpPr>
          <p:nvPr>
            <p:ph type="title"/>
          </p:nvPr>
        </p:nvSpPr>
        <p:spPr>
          <a:xfrm>
            <a:off x="338138" y="238124"/>
            <a:ext cx="10515600" cy="663575"/>
          </a:xfrm>
        </p:spPr>
        <p:txBody>
          <a:bodyPr>
            <a:normAutofit fontScale="90000"/>
          </a:bodyPr>
          <a:lstStyle/>
          <a:p>
            <a:r>
              <a:rPr lang="en-US" dirty="0"/>
              <a:t>History of 2-P microscopy</a:t>
            </a:r>
          </a:p>
        </p:txBody>
      </p:sp>
      <p:pic>
        <p:nvPicPr>
          <p:cNvPr id="5" name="Content Placeholder 4" descr="A screenshot of a newspaper&#10;&#10;Description automatically generated">
            <a:extLst>
              <a:ext uri="{FF2B5EF4-FFF2-40B4-BE49-F238E27FC236}">
                <a16:creationId xmlns:a16="http://schemas.microsoft.com/office/drawing/2014/main" id="{5C3B48C0-00E2-D34E-B847-03F45619FE03}"/>
              </a:ext>
            </a:extLst>
          </p:cNvPr>
          <p:cNvPicPr>
            <a:picLocks noGrp="1" noChangeAspect="1"/>
          </p:cNvPicPr>
          <p:nvPr>
            <p:ph idx="1"/>
          </p:nvPr>
        </p:nvPicPr>
        <p:blipFill>
          <a:blip r:embed="rId2"/>
          <a:stretch>
            <a:fillRect/>
          </a:stretch>
        </p:blipFill>
        <p:spPr>
          <a:xfrm>
            <a:off x="1071563" y="868753"/>
            <a:ext cx="9341072" cy="5751123"/>
          </a:xfrm>
        </p:spPr>
      </p:pic>
    </p:spTree>
    <p:extLst>
      <p:ext uri="{BB962C8B-B14F-4D97-AF65-F5344CB8AC3E}">
        <p14:creationId xmlns:p14="http://schemas.microsoft.com/office/powerpoint/2010/main" val="33764980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close up of a map&#10;&#10;Description automatically generated">
            <a:extLst>
              <a:ext uri="{FF2B5EF4-FFF2-40B4-BE49-F238E27FC236}">
                <a16:creationId xmlns:a16="http://schemas.microsoft.com/office/drawing/2014/main" id="{DFFF7BFA-F308-3E40-B05C-60FE3CAE5006}"/>
              </a:ext>
            </a:extLst>
          </p:cNvPr>
          <p:cNvPicPr>
            <a:picLocks noGrp="1" noChangeAspect="1"/>
          </p:cNvPicPr>
          <p:nvPr>
            <p:ph idx="1"/>
          </p:nvPr>
        </p:nvPicPr>
        <p:blipFill>
          <a:blip r:embed="rId2"/>
          <a:stretch>
            <a:fillRect/>
          </a:stretch>
        </p:blipFill>
        <p:spPr>
          <a:xfrm>
            <a:off x="1314450" y="684429"/>
            <a:ext cx="9920904" cy="6173571"/>
          </a:xfrm>
        </p:spPr>
      </p:pic>
      <p:sp>
        <p:nvSpPr>
          <p:cNvPr id="2" name="Title 1">
            <a:extLst>
              <a:ext uri="{FF2B5EF4-FFF2-40B4-BE49-F238E27FC236}">
                <a16:creationId xmlns:a16="http://schemas.microsoft.com/office/drawing/2014/main" id="{C6D68B5D-9B0F-6B45-90AC-701101F2DE66}"/>
              </a:ext>
            </a:extLst>
          </p:cNvPr>
          <p:cNvSpPr>
            <a:spLocks noGrp="1"/>
          </p:cNvSpPr>
          <p:nvPr>
            <p:ph type="title"/>
          </p:nvPr>
        </p:nvSpPr>
        <p:spPr>
          <a:xfrm>
            <a:off x="190500" y="116898"/>
            <a:ext cx="10515600" cy="820738"/>
          </a:xfrm>
        </p:spPr>
        <p:txBody>
          <a:bodyPr/>
          <a:lstStyle/>
          <a:p>
            <a:r>
              <a:rPr lang="en-US" b="1" dirty="0"/>
              <a:t>2-P excitation</a:t>
            </a:r>
          </a:p>
        </p:txBody>
      </p:sp>
    </p:spTree>
    <p:extLst>
      <p:ext uri="{BB962C8B-B14F-4D97-AF65-F5344CB8AC3E}">
        <p14:creationId xmlns:p14="http://schemas.microsoft.com/office/powerpoint/2010/main" val="27394830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D0CAFB-ECF9-EC4B-A0FF-1D09F220C0E7}"/>
              </a:ext>
            </a:extLst>
          </p:cNvPr>
          <p:cNvSpPr>
            <a:spLocks noGrp="1"/>
          </p:cNvSpPr>
          <p:nvPr>
            <p:ph type="title"/>
          </p:nvPr>
        </p:nvSpPr>
        <p:spPr>
          <a:xfrm>
            <a:off x="252412" y="122237"/>
            <a:ext cx="10515600" cy="1325563"/>
          </a:xfrm>
        </p:spPr>
        <p:txBody>
          <a:bodyPr/>
          <a:lstStyle/>
          <a:p>
            <a:r>
              <a:rPr lang="en-US" b="1" dirty="0"/>
              <a:t>From 2-P to Multiphoton</a:t>
            </a:r>
          </a:p>
        </p:txBody>
      </p:sp>
      <p:pic>
        <p:nvPicPr>
          <p:cNvPr id="5" name="Content Placeholder 4" descr="A close up of a logo&#10;&#10;Description automatically generated">
            <a:extLst>
              <a:ext uri="{FF2B5EF4-FFF2-40B4-BE49-F238E27FC236}">
                <a16:creationId xmlns:a16="http://schemas.microsoft.com/office/drawing/2014/main" id="{B735C3E9-C303-9F49-88B5-8B2502C6BEA8}"/>
              </a:ext>
            </a:extLst>
          </p:cNvPr>
          <p:cNvPicPr>
            <a:picLocks noGrp="1" noChangeAspect="1"/>
          </p:cNvPicPr>
          <p:nvPr>
            <p:ph idx="1"/>
          </p:nvPr>
        </p:nvPicPr>
        <p:blipFill>
          <a:blip r:embed="rId2"/>
          <a:stretch>
            <a:fillRect/>
          </a:stretch>
        </p:blipFill>
        <p:spPr>
          <a:xfrm>
            <a:off x="3387986" y="1825625"/>
            <a:ext cx="5416027" cy="4351338"/>
          </a:xfrm>
        </p:spPr>
      </p:pic>
    </p:spTree>
    <p:extLst>
      <p:ext uri="{BB962C8B-B14F-4D97-AF65-F5344CB8AC3E}">
        <p14:creationId xmlns:p14="http://schemas.microsoft.com/office/powerpoint/2010/main" val="1073199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icture containing food&#10;&#10;Description automatically generated">
            <a:extLst>
              <a:ext uri="{FF2B5EF4-FFF2-40B4-BE49-F238E27FC236}">
                <a16:creationId xmlns:a16="http://schemas.microsoft.com/office/drawing/2014/main" id="{D00C7074-1AFD-5F46-8AA3-A03E7453F0E6}"/>
              </a:ext>
            </a:extLst>
          </p:cNvPr>
          <p:cNvPicPr>
            <a:picLocks noGrp="1" noChangeAspect="1"/>
          </p:cNvPicPr>
          <p:nvPr>
            <p:ph idx="1"/>
          </p:nvPr>
        </p:nvPicPr>
        <p:blipFill>
          <a:blip r:embed="rId2"/>
          <a:stretch>
            <a:fillRect/>
          </a:stretch>
        </p:blipFill>
        <p:spPr>
          <a:xfrm>
            <a:off x="2400301" y="871537"/>
            <a:ext cx="9415462" cy="5809541"/>
          </a:xfrm>
        </p:spPr>
      </p:pic>
      <p:sp>
        <p:nvSpPr>
          <p:cNvPr id="2" name="Title 1">
            <a:extLst>
              <a:ext uri="{FF2B5EF4-FFF2-40B4-BE49-F238E27FC236}">
                <a16:creationId xmlns:a16="http://schemas.microsoft.com/office/drawing/2014/main" id="{4ACA653D-46A5-A64E-A061-1F721AB10ABB}"/>
              </a:ext>
            </a:extLst>
          </p:cNvPr>
          <p:cNvSpPr>
            <a:spLocks noGrp="1"/>
          </p:cNvSpPr>
          <p:nvPr>
            <p:ph type="title"/>
          </p:nvPr>
        </p:nvSpPr>
        <p:spPr>
          <a:xfrm>
            <a:off x="252412" y="265112"/>
            <a:ext cx="10515600" cy="606425"/>
          </a:xfrm>
        </p:spPr>
        <p:txBody>
          <a:bodyPr>
            <a:normAutofit fontScale="90000"/>
          </a:bodyPr>
          <a:lstStyle/>
          <a:p>
            <a:r>
              <a:rPr lang="en-US" dirty="0"/>
              <a:t>The difference between single photon and 2 photon excitation</a:t>
            </a:r>
          </a:p>
        </p:txBody>
      </p:sp>
    </p:spTree>
    <p:extLst>
      <p:ext uri="{BB962C8B-B14F-4D97-AF65-F5344CB8AC3E}">
        <p14:creationId xmlns:p14="http://schemas.microsoft.com/office/powerpoint/2010/main" val="348441733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77</TotalTime>
  <Words>807</Words>
  <Application>Microsoft Macintosh PowerPoint</Application>
  <PresentationFormat>Widescreen</PresentationFormat>
  <Paragraphs>70</Paragraphs>
  <Slides>34</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34</vt:i4>
      </vt:variant>
    </vt:vector>
  </HeadingPairs>
  <TitlesOfParts>
    <vt:vector size="39" baseType="lpstr">
      <vt:lpstr>Arial</vt:lpstr>
      <vt:lpstr>Calibri</vt:lpstr>
      <vt:lpstr>Calibri Light</vt:lpstr>
      <vt:lpstr>Times New Roman</vt:lpstr>
      <vt:lpstr>Office Theme</vt:lpstr>
      <vt:lpstr>Alternative technologies to fluorescence and confocal systems (Slide-set from Dr. Bartek Rajwa) BMS 524 - “Introduction to Confocal Microscopy and Image Analysis”  1 Credit course offered by Purdue University Department of Basic Medical Sciences, College of Veterinary Medicine</vt:lpstr>
      <vt:lpstr>Non-Linear Phenomena</vt:lpstr>
      <vt:lpstr>“ut tensio, sic vis,”  “as the extension, so the force.” </vt:lpstr>
      <vt:lpstr>But- this does not always hold…</vt:lpstr>
      <vt:lpstr>2-Photon Excitation</vt:lpstr>
      <vt:lpstr>History of 2-P microscopy</vt:lpstr>
      <vt:lpstr>2-P excitation</vt:lpstr>
      <vt:lpstr>From 2-P to Multiphoton</vt:lpstr>
      <vt:lpstr>The difference between single photon and 2 photon excitation</vt:lpstr>
      <vt:lpstr>Our 2-Photon Radiance 2100MP</vt:lpstr>
      <vt:lpstr>Wide field, confocal and 2-photon</vt:lpstr>
      <vt:lpstr>Probability of 2-photon excitation</vt:lpstr>
      <vt:lpstr>Resolution of 2-photon systems</vt:lpstr>
      <vt:lpstr>Practical Resolution</vt:lpstr>
      <vt:lpstr>Penetration depth</vt:lpstr>
      <vt:lpstr>Multiphoton microscopes need pulsed lasers</vt:lpstr>
      <vt:lpstr>Lasers</vt:lpstr>
      <vt:lpstr>Advantages of 2-P microscopy</vt:lpstr>
      <vt:lpstr>Second Harmonic Generation  (SHG)</vt:lpstr>
      <vt:lpstr>2-p plus SHG</vt:lpstr>
      <vt:lpstr>Higher Harmonic Microscopy</vt:lpstr>
      <vt:lpstr>4π confocal microscopy</vt:lpstr>
      <vt:lpstr>History of 4π microscopy</vt:lpstr>
      <vt:lpstr>4π microscopy</vt:lpstr>
      <vt:lpstr>PowerPoint Presentation</vt:lpstr>
      <vt:lpstr>Resolution extension through the moiré effect</vt:lpstr>
      <vt:lpstr>Saturated structured illumination</vt:lpstr>
      <vt:lpstr>Excitation and deexcitation beans for 3D STED</vt:lpstr>
      <vt:lpstr>Stimulated Emission Depletion (STED)</vt:lpstr>
      <vt:lpstr>Subdiffraction resolution imaging</vt:lpstr>
      <vt:lpstr>Stochastic optical reconstruction microscopy (STORM) or Photoactivation Localization microscopy (PALM)</vt:lpstr>
      <vt:lpstr>Selective Plane Illumination Microscopy (SPIM)</vt:lpstr>
      <vt:lpstr>Light Sheet Microscopy</vt:lpstr>
      <vt:lpstr>Conclusion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Alternative technologies to fluorescence and confocal systems  BMS 524 - “Introduction to Confocal Microscopy and Image Analysis”  1 Credit course offered by Purdue University Department of Basic Medical Sciences, College of Veterinary Medicine</dc:title>
  <dc:creator>Joseph Paul Robinson</dc:creator>
  <cp:lastModifiedBy>Joseph Paul Robinson</cp:lastModifiedBy>
  <cp:revision>43</cp:revision>
  <dcterms:created xsi:type="dcterms:W3CDTF">2020-04-08T02:15:06Z</dcterms:created>
  <dcterms:modified xsi:type="dcterms:W3CDTF">2020-04-08T03:33:01Z</dcterms:modified>
</cp:coreProperties>
</file>